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1"/>
  </p:sldMasterIdLst>
  <p:notesMasterIdLst>
    <p:notesMasterId r:id="rId10"/>
  </p:notesMasterIdLst>
  <p:handoutMasterIdLst>
    <p:handoutMasterId r:id="rId11"/>
  </p:handoutMasterIdLst>
  <p:sldIdLst>
    <p:sldId id="256" r:id="rId2"/>
    <p:sldId id="310" r:id="rId3"/>
    <p:sldId id="313" r:id="rId4"/>
    <p:sldId id="312" r:id="rId5"/>
    <p:sldId id="314" r:id="rId6"/>
    <p:sldId id="308" r:id="rId7"/>
    <p:sldId id="303" r:id="rId8"/>
    <p:sldId id="315"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521415D9-36F7-43E2-AB2F-B90AF26B5E84}">
      <p14:sectionLst xmlns:p14="http://schemas.microsoft.com/office/powerpoint/2010/main">
        <p14:section name="Default Section" id="{461E92DA-98E3-4014-A8CF-C3CF8E89C818}">
          <p14:sldIdLst>
            <p14:sldId id="256"/>
            <p14:sldId id="310"/>
            <p14:sldId id="313"/>
            <p14:sldId id="312"/>
            <p14:sldId id="314"/>
            <p14:sldId id="308"/>
            <p14:sldId id="303"/>
            <p14:sldId id="315"/>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831" autoAdjust="0"/>
    <p:restoredTop sz="86420" autoAdjust="0"/>
  </p:normalViewPr>
  <p:slideViewPr>
    <p:cSldViewPr>
      <p:cViewPr>
        <p:scale>
          <a:sx n="107" d="100"/>
          <a:sy n="107" d="100"/>
        </p:scale>
        <p:origin x="-1734"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4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BA132FDA-C4DE-43AE-8D43-7BDCE808DAA5}" type="datetimeFigureOut">
              <a:rPr lang="en-US"/>
              <a:pPr>
                <a:defRPr/>
              </a:pPr>
              <a:t>1/31/2019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0ABC72F-7943-4E29-9132-3964CC486BEC}" type="slidenum">
              <a:rPr lang="en-US" altLang="en-US"/>
              <a:pPr/>
              <a:t>‹#›</a:t>
            </a:fld>
            <a:endParaRPr lang="en-US" altLang="en-US"/>
          </a:p>
        </p:txBody>
      </p:sp>
    </p:spTree>
    <p:extLst>
      <p:ext uri="{BB962C8B-B14F-4D97-AF65-F5344CB8AC3E}">
        <p14:creationId xmlns:p14="http://schemas.microsoft.com/office/powerpoint/2010/main" val="4106370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4301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4301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panose="020B0604020202020204" pitchFamily="34" charset="0"/>
              </a:defRPr>
            </a:lvl1pPr>
          </a:lstStyle>
          <a:p>
            <a:fld id="{F0C9EBD7-A1F0-4E88-A9AC-EF2AD5FFC77D}" type="slidenum">
              <a:rPr lang="en-US" altLang="en-US"/>
              <a:pPr/>
              <a:t>‹#›</a:t>
            </a:fld>
            <a:endParaRPr lang="en-US" altLang="en-US"/>
          </a:p>
        </p:txBody>
      </p:sp>
    </p:spTree>
    <p:extLst>
      <p:ext uri="{BB962C8B-B14F-4D97-AF65-F5344CB8AC3E}">
        <p14:creationId xmlns:p14="http://schemas.microsoft.com/office/powerpoint/2010/main" val="40697920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D27FF78-B505-4E57-BE93-95B7652BACF7}" type="slidenum">
              <a:rPr lang="en-US" altLang="en-US"/>
              <a:pPr eaLnBrk="1" hangingPunct="1">
                <a:spcBef>
                  <a:spcPct val="0"/>
                </a:spcBef>
              </a:pPr>
              <a:t>1</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6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6153CDD-8F22-496D-9527-FF21EF871A15}" type="slidenum">
              <a:rPr lang="en-US" altLang="en-US"/>
              <a:pPr eaLnBrk="1" hangingPunct="1">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C2EED82-E620-4807-A3E6-076375BC0AAC}" type="slidenum">
              <a:rPr lang="en-US" altLang="en-US"/>
              <a:pPr eaLnBrk="1" hangingPunct="1">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5368425-AC8F-4579-AAFF-94404D25286E}" type="slidenum">
              <a:rPr lang="en-US" altLang="en-US"/>
              <a:pPr eaLnBrk="1" hangingPunct="1">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where you need to elicit parent response and ask </a:t>
            </a: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826D27A-C5CD-47FE-B41E-22D3B9E7A49D}" type="slidenum">
              <a:rPr lang="en-US" altLang="en-US"/>
              <a:pPr eaLnBrk="1" hangingPunct="1">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is where you need to elicit parent response and ask </a:t>
            </a: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826D27A-C5CD-47FE-B41E-22D3B9E7A49D}" type="slidenum">
              <a:rPr lang="en-US" altLang="en-US"/>
              <a:pPr eaLnBrk="1" hangingPunct="1">
                <a:spcBef>
                  <a:spcPct val="0"/>
                </a:spcBef>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lstStyle>
          <a:p>
            <a:fld id="{6CC39844-351A-463D-AF6D-234B4370BE6D}" type="slidenum">
              <a:rPr lang="en-US" altLang="en-US"/>
              <a:pPr/>
              <a:t>‹#›</a:t>
            </a:fld>
            <a:endParaRPr lang="en-US" altLang="en-US"/>
          </a:p>
        </p:txBody>
      </p:sp>
    </p:spTree>
    <p:extLst>
      <p:ext uri="{BB962C8B-B14F-4D97-AF65-F5344CB8AC3E}">
        <p14:creationId xmlns:p14="http://schemas.microsoft.com/office/powerpoint/2010/main" val="272391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fld id="{DEEDC864-5641-488E-9755-0E342E8BEBDD}" type="slidenum">
              <a:rPr lang="en-US" altLang="en-US"/>
              <a:pPr/>
              <a:t>‹#›</a:t>
            </a:fld>
            <a:endParaRPr lang="en-US" altLang="en-US"/>
          </a:p>
        </p:txBody>
      </p:sp>
    </p:spTree>
    <p:extLst>
      <p:ext uri="{BB962C8B-B14F-4D97-AF65-F5344CB8AC3E}">
        <p14:creationId xmlns:p14="http://schemas.microsoft.com/office/powerpoint/2010/main" val="1734404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fld id="{595CA522-3C9B-4E72-BC84-9D63552A6BD5}" type="slidenum">
              <a:rPr lang="en-US" altLang="en-US"/>
              <a:pPr/>
              <a:t>‹#›</a:t>
            </a:fld>
            <a:endParaRPr lang="en-US" altLang="en-US"/>
          </a:p>
        </p:txBody>
      </p:sp>
    </p:spTree>
    <p:extLst>
      <p:ext uri="{BB962C8B-B14F-4D97-AF65-F5344CB8AC3E}">
        <p14:creationId xmlns:p14="http://schemas.microsoft.com/office/powerpoint/2010/main" val="7743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fld id="{8888F615-3A21-4CCC-BBA1-FF900E460664}" type="slidenum">
              <a:rPr lang="en-US" altLang="en-US"/>
              <a:pPr/>
              <a:t>‹#›</a:t>
            </a:fld>
            <a:endParaRPr lang="en-US" altLang="en-US"/>
          </a:p>
        </p:txBody>
      </p:sp>
    </p:spTree>
    <p:extLst>
      <p:ext uri="{BB962C8B-B14F-4D97-AF65-F5344CB8AC3E}">
        <p14:creationId xmlns:p14="http://schemas.microsoft.com/office/powerpoint/2010/main" val="3255467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9C442560-EC99-4F07-945B-168D5F934227}" type="slidenum">
              <a:rPr lang="en-US" altLang="en-US"/>
              <a:pPr/>
              <a:t>‹#›</a:t>
            </a:fld>
            <a:endParaRPr lang="en-US" altLang="en-US"/>
          </a:p>
        </p:txBody>
      </p:sp>
    </p:spTree>
    <p:extLst>
      <p:ext uri="{BB962C8B-B14F-4D97-AF65-F5344CB8AC3E}">
        <p14:creationId xmlns:p14="http://schemas.microsoft.com/office/powerpoint/2010/main" val="390782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fld id="{EE9E9315-73EF-4F6E-96F4-9B7CD1D574D4}" type="slidenum">
              <a:rPr lang="en-US" altLang="en-US"/>
              <a:pPr/>
              <a:t>‹#›</a:t>
            </a:fld>
            <a:endParaRPr lang="en-US" altLang="en-US"/>
          </a:p>
        </p:txBody>
      </p:sp>
    </p:spTree>
    <p:extLst>
      <p:ext uri="{BB962C8B-B14F-4D97-AF65-F5344CB8AC3E}">
        <p14:creationId xmlns:p14="http://schemas.microsoft.com/office/powerpoint/2010/main" val="3011159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5F4ED076-F5CA-45A3-A617-C253FC7E6A92}" type="slidenum">
              <a:rPr lang="en-US" altLang="en-US"/>
              <a:pPr/>
              <a:t>‹#›</a:t>
            </a:fld>
            <a:endParaRPr lang="en-US" altLang="en-US"/>
          </a:p>
        </p:txBody>
      </p:sp>
    </p:spTree>
    <p:extLst>
      <p:ext uri="{BB962C8B-B14F-4D97-AF65-F5344CB8AC3E}">
        <p14:creationId xmlns:p14="http://schemas.microsoft.com/office/powerpoint/2010/main" val="1798364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fld id="{37DCBAE9-C5F6-4614-B270-4B9A6FDD8A99}" type="slidenum">
              <a:rPr lang="en-US" altLang="en-US"/>
              <a:pPr/>
              <a:t>‹#›</a:t>
            </a:fld>
            <a:endParaRPr lang="en-US" altLang="en-US"/>
          </a:p>
        </p:txBody>
      </p:sp>
    </p:spTree>
    <p:extLst>
      <p:ext uri="{BB962C8B-B14F-4D97-AF65-F5344CB8AC3E}">
        <p14:creationId xmlns:p14="http://schemas.microsoft.com/office/powerpoint/2010/main" val="25921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lstStyle>
          <a:p>
            <a:fld id="{9970E39B-899A-47F6-893C-5204F0E0160E}" type="slidenum">
              <a:rPr lang="en-US" altLang="en-US"/>
              <a:pPr/>
              <a:t>‹#›</a:t>
            </a:fld>
            <a:endParaRPr lang="en-US" altLang="en-US"/>
          </a:p>
        </p:txBody>
      </p:sp>
    </p:spTree>
    <p:extLst>
      <p:ext uri="{BB962C8B-B14F-4D97-AF65-F5344CB8AC3E}">
        <p14:creationId xmlns:p14="http://schemas.microsoft.com/office/powerpoint/2010/main" val="392981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1994388-F3E1-44D2-B13F-824CD34ECE6F}" type="slidenum">
              <a:rPr lang="en-US" altLang="en-US"/>
              <a:pPr/>
              <a:t>‹#›</a:t>
            </a:fld>
            <a:endParaRPr lang="en-US" altLang="en-US"/>
          </a:p>
        </p:txBody>
      </p:sp>
    </p:spTree>
    <p:extLst>
      <p:ext uri="{BB962C8B-B14F-4D97-AF65-F5344CB8AC3E}">
        <p14:creationId xmlns:p14="http://schemas.microsoft.com/office/powerpoint/2010/main" val="266567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fld id="{2A8416F0-D2B9-4289-87CE-6710C9B77537}" type="slidenum">
              <a:rPr lang="en-US" altLang="en-US"/>
              <a:pPr/>
              <a:t>‹#›</a:t>
            </a:fld>
            <a:endParaRPr lang="en-US" altLang="en-US"/>
          </a:p>
        </p:txBody>
      </p:sp>
    </p:spTree>
    <p:extLst>
      <p:ext uri="{BB962C8B-B14F-4D97-AF65-F5344CB8AC3E}">
        <p14:creationId xmlns:p14="http://schemas.microsoft.com/office/powerpoint/2010/main" val="312279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defRPr>
            </a:lvl1pPr>
          </a:lstStyle>
          <a:p>
            <a:fld id="{A76458CA-65F5-4ED7-BD92-58C3789E5AF6}" type="slidenum">
              <a:rPr lang="en-US" altLang="en-US"/>
              <a:pPr/>
              <a:t>‹#›</a:t>
            </a:fld>
            <a:endParaRPr lang="en-US" alt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60" r:id="rId1"/>
    <p:sldLayoutId id="2147484055" r:id="rId2"/>
    <p:sldLayoutId id="2147484061" r:id="rId3"/>
    <p:sldLayoutId id="2147484056" r:id="rId4"/>
    <p:sldLayoutId id="2147484062" r:id="rId5"/>
    <p:sldLayoutId id="2147484057" r:id="rId6"/>
    <p:sldLayoutId id="2147484063" r:id="rId7"/>
    <p:sldLayoutId id="2147484064" r:id="rId8"/>
    <p:sldLayoutId id="2147484065" r:id="rId9"/>
    <p:sldLayoutId id="2147484058" r:id="rId10"/>
    <p:sldLayoutId id="2147484059"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381000"/>
            <a:ext cx="7696200" cy="2432050"/>
          </a:xfrm>
        </p:spPr>
        <p:txBody>
          <a:bodyPr>
            <a:normAutofit fontScale="90000"/>
          </a:bodyPr>
          <a:lstStyle/>
          <a:p>
            <a:pPr eaLnBrk="1" fontAlgn="auto" hangingPunct="1">
              <a:spcAft>
                <a:spcPts val="0"/>
              </a:spcAft>
              <a:defRPr/>
            </a:pPr>
            <a:r>
              <a:rPr lang="en-US" sz="5200" dirty="0">
                <a:solidFill>
                  <a:schemeClr val="tx2">
                    <a:satMod val="130000"/>
                  </a:schemeClr>
                </a:solidFill>
              </a:rPr>
              <a:t/>
            </a:r>
            <a:br>
              <a:rPr lang="en-US" sz="5200" dirty="0">
                <a:solidFill>
                  <a:schemeClr val="tx2">
                    <a:satMod val="130000"/>
                  </a:schemeClr>
                </a:solidFill>
              </a:rPr>
            </a:br>
            <a:r>
              <a:rPr lang="en-US" sz="5200" dirty="0">
                <a:solidFill>
                  <a:schemeClr val="tx2">
                    <a:satMod val="130000"/>
                  </a:schemeClr>
                </a:solidFill>
              </a:rPr>
              <a:t/>
            </a:r>
            <a:br>
              <a:rPr lang="en-US" sz="5200" dirty="0">
                <a:solidFill>
                  <a:schemeClr val="tx2">
                    <a:satMod val="130000"/>
                  </a:schemeClr>
                </a:solidFill>
              </a:rPr>
            </a:br>
            <a:r>
              <a:rPr lang="en-US" sz="5200" dirty="0">
                <a:solidFill>
                  <a:schemeClr val="tx2">
                    <a:satMod val="130000"/>
                  </a:schemeClr>
                </a:solidFill>
              </a:rPr>
              <a:t/>
            </a:r>
            <a:br>
              <a:rPr lang="en-US" sz="5200" dirty="0">
                <a:solidFill>
                  <a:schemeClr val="tx2">
                    <a:satMod val="130000"/>
                  </a:schemeClr>
                </a:solidFill>
              </a:rPr>
            </a:br>
            <a:r>
              <a:rPr lang="en-US" sz="5200" dirty="0" smtClean="0">
                <a:solidFill>
                  <a:schemeClr val="tx2">
                    <a:satMod val="130000"/>
                  </a:schemeClr>
                </a:solidFill>
              </a:rPr>
              <a:t>NORTHERN ARIZONA ACADEMY</a:t>
            </a:r>
            <a:r>
              <a:rPr lang="en-US" sz="7300" dirty="0">
                <a:solidFill>
                  <a:schemeClr val="tx2">
                    <a:satMod val="130000"/>
                  </a:schemeClr>
                </a:solidFill>
              </a:rPr>
              <a:t/>
            </a:r>
            <a:br>
              <a:rPr lang="en-US" sz="7300" dirty="0">
                <a:solidFill>
                  <a:schemeClr val="tx2">
                    <a:satMod val="130000"/>
                  </a:schemeClr>
                </a:solidFill>
              </a:rPr>
            </a:br>
            <a:endParaRPr lang="en-US" sz="7300" dirty="0">
              <a:solidFill>
                <a:schemeClr val="tx2">
                  <a:satMod val="130000"/>
                </a:schemeClr>
              </a:solidFill>
            </a:endParaRPr>
          </a:p>
        </p:txBody>
      </p:sp>
      <p:sp>
        <p:nvSpPr>
          <p:cNvPr id="4099" name="Rectangle 3"/>
          <p:cNvSpPr>
            <a:spLocks noGrp="1" noChangeArrowheads="1"/>
          </p:cNvSpPr>
          <p:nvPr>
            <p:ph type="subTitle" idx="1"/>
          </p:nvPr>
        </p:nvSpPr>
        <p:spPr>
          <a:xfrm>
            <a:off x="1219200" y="3429000"/>
            <a:ext cx="6400800" cy="2209800"/>
          </a:xfrm>
        </p:spPr>
        <p:txBody>
          <a:bodyPr>
            <a:normAutofit fontScale="92500" lnSpcReduction="20000"/>
          </a:bodyPr>
          <a:lstStyle/>
          <a:p>
            <a:pPr eaLnBrk="1" fontAlgn="auto" hangingPunct="1">
              <a:spcAft>
                <a:spcPts val="0"/>
              </a:spcAft>
              <a:buFont typeface="Wingdings"/>
              <a:buNone/>
              <a:defRPr/>
            </a:pPr>
            <a:r>
              <a:rPr lang="en-US" dirty="0"/>
              <a:t>TITLE I Annual Meeting</a:t>
            </a:r>
          </a:p>
          <a:p>
            <a:pPr eaLnBrk="1" fontAlgn="auto" hangingPunct="1">
              <a:spcAft>
                <a:spcPts val="0"/>
              </a:spcAft>
              <a:buFont typeface="Wingdings"/>
              <a:buNone/>
              <a:defRPr/>
            </a:pPr>
            <a:endParaRPr lang="en-US" dirty="0"/>
          </a:p>
          <a:p>
            <a:pPr eaLnBrk="1" fontAlgn="auto" hangingPunct="1">
              <a:spcAft>
                <a:spcPts val="0"/>
              </a:spcAft>
              <a:buFont typeface="Wingdings"/>
              <a:buNone/>
              <a:defRPr/>
            </a:pPr>
            <a:r>
              <a:rPr lang="en-US" dirty="0" smtClean="0"/>
              <a:t>DATE: 2/20/19</a:t>
            </a:r>
            <a:endParaRPr lang="en-US" dirty="0"/>
          </a:p>
          <a:p>
            <a:pPr eaLnBrk="1" fontAlgn="auto" hangingPunct="1">
              <a:spcAft>
                <a:spcPts val="0"/>
              </a:spcAft>
              <a:buFont typeface="Wingdings"/>
              <a:buNone/>
              <a:defRPr/>
            </a:pPr>
            <a:r>
              <a:rPr lang="en-US" dirty="0" smtClean="0"/>
              <a:t>TIME: 5PM</a:t>
            </a:r>
            <a:endParaRPr lang="en-US" dirty="0"/>
          </a:p>
          <a:p>
            <a:pPr eaLnBrk="1" fontAlgn="auto" hangingPunct="1">
              <a:spcAft>
                <a:spcPts val="0"/>
              </a:spcAft>
              <a:buFont typeface="Wingdings"/>
              <a:buNone/>
              <a:defRPr/>
            </a:pPr>
            <a:r>
              <a:rPr lang="en-US" dirty="0" smtClean="0"/>
              <a:t>LOCATION:1300 Centennial Blvd Taylor, AZ</a:t>
            </a:r>
            <a:endParaRPr lang="en-US" dirty="0"/>
          </a:p>
          <a:p>
            <a:pPr eaLnBrk="1" fontAlgn="auto" hangingPunct="1">
              <a:spcAft>
                <a:spcPts val="0"/>
              </a:spcAft>
              <a:buFont typeface="Wingdings"/>
              <a:buNone/>
              <a:defRPr/>
            </a:pPr>
            <a:r>
              <a:rPr lang="en-US" sz="1200" dirty="0"/>
              <a:t>Template courtesy of Douglas Unified School District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35100" y="0"/>
            <a:ext cx="7499350" cy="838200"/>
          </a:xfrm>
        </p:spPr>
        <p:txBody>
          <a:bodyPr/>
          <a:lstStyle/>
          <a:p>
            <a:pPr eaLnBrk="1" fontAlgn="auto" hangingPunct="1">
              <a:spcAft>
                <a:spcPts val="0"/>
              </a:spcAft>
              <a:defRPr/>
            </a:pPr>
            <a:r>
              <a:rPr lang="en-US" dirty="0">
                <a:solidFill>
                  <a:schemeClr val="tx2">
                    <a:satMod val="130000"/>
                  </a:schemeClr>
                </a:solidFill>
              </a:rPr>
              <a:t>What is Title I? </a:t>
            </a:r>
          </a:p>
        </p:txBody>
      </p:sp>
      <p:sp>
        <p:nvSpPr>
          <p:cNvPr id="9219" name="Content Placeholder 1"/>
          <p:cNvSpPr>
            <a:spLocks noGrp="1"/>
          </p:cNvSpPr>
          <p:nvPr>
            <p:ph idx="1"/>
          </p:nvPr>
        </p:nvSpPr>
        <p:spPr>
          <a:xfrm>
            <a:off x="838200" y="762000"/>
            <a:ext cx="8096250" cy="5867400"/>
          </a:xfrm>
          <a:ln>
            <a:solidFill>
              <a:schemeClr val="accent1"/>
            </a:solidFill>
            <a:miter lim="800000"/>
            <a:headEnd/>
            <a:tailEnd/>
          </a:ln>
        </p:spPr>
        <p:txBody>
          <a:bodyPr/>
          <a:lstStyle/>
          <a:p>
            <a:r>
              <a:rPr lang="en-US" altLang="en-US"/>
              <a:t>(Title One) is the largest federal aid program for public schools. Schools can be designated as “Title I” if certain criteria are met. This program provides additional funds for educating disadvantaged children. These funds are designated to assist children in meeting challenging academic standards. </a:t>
            </a:r>
          </a:p>
          <a:p>
            <a:r>
              <a:rPr lang="en-US" altLang="en-US"/>
              <a:t>Title I is the federal government’s commitment to closing the achievement gap between low-income and moderate to high income students.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US" dirty="0">
                <a:solidFill>
                  <a:schemeClr val="tx2">
                    <a:satMod val="130000"/>
                  </a:schemeClr>
                </a:solidFill>
              </a:rPr>
              <a:t>What Does Title I Require?</a:t>
            </a:r>
          </a:p>
        </p:txBody>
      </p:sp>
      <p:sp>
        <p:nvSpPr>
          <p:cNvPr id="10243" name="Content Placeholder 1"/>
          <p:cNvSpPr>
            <a:spLocks noGrp="1"/>
          </p:cNvSpPr>
          <p:nvPr>
            <p:ph idx="1"/>
          </p:nvPr>
        </p:nvSpPr>
        <p:spPr>
          <a:xfrm>
            <a:off x="1143000" y="1143000"/>
            <a:ext cx="7791450" cy="5715000"/>
          </a:xfrm>
          <a:ln>
            <a:solidFill>
              <a:schemeClr val="accent1"/>
            </a:solidFill>
            <a:miter lim="800000"/>
            <a:headEnd/>
            <a:tailEnd/>
          </a:ln>
        </p:spPr>
        <p:txBody>
          <a:bodyPr/>
          <a:lstStyle/>
          <a:p>
            <a:pPr eaLnBrk="1" hangingPunct="1"/>
            <a:r>
              <a:rPr lang="en-US" altLang="en-US"/>
              <a:t>Challenging Curriculum aligned to standards</a:t>
            </a:r>
          </a:p>
          <a:p>
            <a:pPr eaLnBrk="1" hangingPunct="1"/>
            <a:r>
              <a:rPr lang="en-US" altLang="en-US"/>
              <a:t>Accountability</a:t>
            </a:r>
          </a:p>
          <a:p>
            <a:pPr eaLnBrk="1" hangingPunct="1"/>
            <a:r>
              <a:rPr lang="en-US" altLang="en-US"/>
              <a:t>Academic Assessments</a:t>
            </a:r>
          </a:p>
          <a:p>
            <a:pPr eaLnBrk="1" hangingPunct="1"/>
            <a:r>
              <a:rPr lang="en-US" altLang="en-US"/>
              <a:t>Language Assessments &amp; Academic Assessments of English Language Proficiency</a:t>
            </a:r>
          </a:p>
          <a:p>
            <a:pPr eaLnBrk="1" hangingPunct="1"/>
            <a:r>
              <a:rPr lang="en-US" altLang="en-US"/>
              <a:t>Address low academic achievement</a:t>
            </a:r>
          </a:p>
          <a:p>
            <a:pPr eaLnBrk="1" hangingPunct="1"/>
            <a:r>
              <a:rPr lang="en-US" altLang="en-US"/>
              <a:t>School Improvement Plan with Peer Review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US" dirty="0">
                <a:solidFill>
                  <a:schemeClr val="tx2">
                    <a:satMod val="130000"/>
                  </a:schemeClr>
                </a:solidFill>
              </a:rPr>
              <a:t>What Does Title I Require?</a:t>
            </a:r>
          </a:p>
        </p:txBody>
      </p:sp>
      <p:sp>
        <p:nvSpPr>
          <p:cNvPr id="11267" name="Content Placeholder 1"/>
          <p:cNvSpPr>
            <a:spLocks noGrp="1"/>
          </p:cNvSpPr>
          <p:nvPr>
            <p:ph idx="1"/>
          </p:nvPr>
        </p:nvSpPr>
        <p:spPr>
          <a:xfrm>
            <a:off x="1066800" y="1447800"/>
            <a:ext cx="7867650" cy="5181600"/>
          </a:xfrm>
          <a:ln>
            <a:solidFill>
              <a:schemeClr val="accent1"/>
            </a:solidFill>
            <a:miter lim="800000"/>
            <a:headEnd/>
            <a:tailEnd/>
          </a:ln>
        </p:spPr>
        <p:txBody>
          <a:bodyPr/>
          <a:lstStyle/>
          <a:p>
            <a:pPr eaLnBrk="1" hangingPunct="1"/>
            <a:r>
              <a:rPr lang="en-US" altLang="en-US" u="sng"/>
              <a:t>Parental Involvement – It’s YOUR Right!:</a:t>
            </a:r>
          </a:p>
          <a:p>
            <a:pPr lvl="1" eaLnBrk="1" hangingPunct="1"/>
            <a:r>
              <a:rPr lang="en-US" altLang="en-US"/>
              <a:t>Provide input about how to allocate the Title I money</a:t>
            </a:r>
          </a:p>
          <a:p>
            <a:pPr lvl="1" eaLnBrk="1" hangingPunct="1"/>
            <a:r>
              <a:rPr lang="en-US" altLang="en-US"/>
              <a:t>Provide Input for the School improvement Plan</a:t>
            </a:r>
          </a:p>
          <a:p>
            <a:pPr lvl="1" eaLnBrk="1" hangingPunct="1"/>
            <a:r>
              <a:rPr lang="en-US" altLang="en-US"/>
              <a:t>Assist with the Parent Involvement Plan</a:t>
            </a:r>
          </a:p>
          <a:p>
            <a:pPr lvl="1" eaLnBrk="1" hangingPunct="1"/>
            <a:r>
              <a:rPr lang="en-US" altLang="en-US"/>
              <a:t>Attend meetings to design effective programs</a:t>
            </a:r>
          </a:p>
          <a:p>
            <a:pPr lvl="1" eaLnBrk="1" hangingPunct="1"/>
            <a:r>
              <a:rPr lang="en-US" altLang="en-US"/>
              <a:t>Assist in your child’s learning</a:t>
            </a:r>
          </a:p>
          <a:p>
            <a:pPr lvl="1" eaLnBrk="1" hangingPunct="1"/>
            <a:r>
              <a:rPr lang="en-US" altLang="en-US"/>
              <a:t>Be actively involved in your child’s education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How can we use Title I dollars?</a:t>
            </a:r>
          </a:p>
        </p:txBody>
      </p:sp>
      <p:sp>
        <p:nvSpPr>
          <p:cNvPr id="12291" name="Content Placeholder 2"/>
          <p:cNvSpPr>
            <a:spLocks noGrp="1"/>
          </p:cNvSpPr>
          <p:nvPr>
            <p:ph idx="1"/>
          </p:nvPr>
        </p:nvSpPr>
        <p:spPr/>
        <p:txBody>
          <a:bodyPr/>
          <a:lstStyle/>
          <a:p>
            <a:r>
              <a:rPr lang="en-US" altLang="en-US"/>
              <a:t>Provide after-school, summer or intersession programs</a:t>
            </a:r>
          </a:p>
          <a:p>
            <a:endParaRPr lang="en-US" altLang="en-US" sz="1000"/>
          </a:p>
          <a:p>
            <a:r>
              <a:rPr lang="en-US" altLang="en-US"/>
              <a:t>Train parents, teachers and other staff</a:t>
            </a:r>
          </a:p>
          <a:p>
            <a:endParaRPr lang="en-US" altLang="en-US" sz="1000"/>
          </a:p>
          <a:p>
            <a:r>
              <a:rPr lang="en-US" altLang="en-US"/>
              <a:t>Buy equipment and materials</a:t>
            </a:r>
          </a:p>
          <a:p>
            <a:endParaRPr lang="en-US" altLang="en-US" sz="1000"/>
          </a:p>
          <a:p>
            <a:r>
              <a:rPr lang="en-US" altLang="en-US"/>
              <a:t>Support parent involvement activities</a:t>
            </a:r>
          </a:p>
          <a:p>
            <a:endParaRPr lang="en-US" altLang="en-US" sz="1000"/>
          </a:p>
          <a:p>
            <a:r>
              <a:rPr lang="en-US" altLang="en-US"/>
              <a:t>Hire teachers, assistants, specialists, etc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What is </a:t>
            </a:r>
            <a:r>
              <a:rPr lang="en-US" dirty="0" smtClean="0">
                <a:solidFill>
                  <a:schemeClr val="tx2">
                    <a:satMod val="130000"/>
                  </a:schemeClr>
                </a:solidFill>
              </a:rPr>
              <a:t>Northern Arizona Academy doing</a:t>
            </a:r>
            <a:r>
              <a:rPr lang="en-US" dirty="0">
                <a:solidFill>
                  <a:schemeClr val="tx2">
                    <a:satMod val="130000"/>
                  </a:schemeClr>
                </a:solidFill>
              </a:rPr>
              <a:t>?</a:t>
            </a:r>
          </a:p>
        </p:txBody>
      </p:sp>
      <p:sp>
        <p:nvSpPr>
          <p:cNvPr id="17410" name="Content Placeholder 1"/>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en-US" dirty="0" smtClean="0"/>
              <a:t>Partial teacher salary: $14,000</a:t>
            </a:r>
            <a:endParaRPr lang="en-US" u="sng" dirty="0"/>
          </a:p>
          <a:p>
            <a:pPr marL="365760" indent="-283464" eaLnBrk="1" fontAlgn="auto" hangingPunct="1">
              <a:spcAft>
                <a:spcPts val="0"/>
              </a:spcAft>
              <a:buFont typeface="Wingdings 2"/>
              <a:buChar char=""/>
              <a:defRPr/>
            </a:pPr>
            <a:r>
              <a:rPr lang="en-US" dirty="0"/>
              <a:t>1</a:t>
            </a:r>
            <a:r>
              <a:rPr lang="en-US" dirty="0" smtClean="0"/>
              <a:t> </a:t>
            </a:r>
            <a:r>
              <a:rPr lang="en-US" dirty="0"/>
              <a:t>instructional assistants </a:t>
            </a:r>
            <a:r>
              <a:rPr lang="en-US" u="sng" dirty="0" smtClean="0"/>
              <a:t>$17,280</a:t>
            </a:r>
            <a:endParaRPr lang="en-US" dirty="0"/>
          </a:p>
          <a:p>
            <a:pPr marL="365760" indent="-283464" eaLnBrk="1" fontAlgn="auto" hangingPunct="1">
              <a:spcAft>
                <a:spcPts val="0"/>
              </a:spcAft>
              <a:buFont typeface="Wingdings 2"/>
              <a:buChar char=""/>
              <a:defRPr/>
            </a:pPr>
            <a:r>
              <a:rPr lang="en-US" dirty="0" smtClean="0"/>
              <a:t>Behavioral Specialist </a:t>
            </a:r>
            <a:r>
              <a:rPr lang="en-US" u="sng" dirty="0" smtClean="0"/>
              <a:t>$15,400</a:t>
            </a:r>
            <a:endParaRPr lang="en-US" dirty="0"/>
          </a:p>
          <a:p>
            <a:pPr marL="365760" indent="-283464" eaLnBrk="1" fontAlgn="auto" hangingPunct="1">
              <a:spcAft>
                <a:spcPts val="0"/>
              </a:spcAft>
              <a:buFont typeface="Wingdings 2"/>
              <a:buChar char=""/>
              <a:defRPr/>
            </a:pPr>
            <a:r>
              <a:rPr lang="en-US" dirty="0" smtClean="0"/>
              <a:t>Summer School </a:t>
            </a:r>
            <a:r>
              <a:rPr lang="en-US" u="sng" dirty="0" smtClean="0"/>
              <a:t>$3000.00</a:t>
            </a:r>
            <a:endParaRPr lang="en-US" dirty="0"/>
          </a:p>
          <a:p>
            <a:pPr marL="365760" indent="-283464" eaLnBrk="1" fontAlgn="auto" hangingPunct="1">
              <a:spcAft>
                <a:spcPts val="0"/>
              </a:spcAft>
              <a:buFont typeface="Wingdings 2"/>
              <a:buChar char=""/>
              <a:defRPr/>
            </a:pPr>
            <a:r>
              <a:rPr lang="en-US" dirty="0" smtClean="0"/>
              <a:t>Professional Development </a:t>
            </a:r>
            <a:r>
              <a:rPr lang="en-US" u="sng" dirty="0" smtClean="0"/>
              <a:t>$1100.00</a:t>
            </a:r>
            <a:endParaRPr lang="en-US" dirty="0"/>
          </a:p>
          <a:p>
            <a:pPr marL="365760" indent="-283464" eaLnBrk="1" fontAlgn="auto" hangingPunct="1">
              <a:spcAft>
                <a:spcPts val="0"/>
              </a:spcAft>
              <a:buFont typeface="Wingdings 2"/>
              <a:buChar char=""/>
              <a:defRPr/>
            </a:pPr>
            <a:r>
              <a:rPr lang="en-US" dirty="0" smtClean="0"/>
              <a:t>Homeless Set Aside </a:t>
            </a:r>
            <a:r>
              <a:rPr lang="en-US" u="sng" dirty="0" smtClean="0"/>
              <a:t>$1000.00</a:t>
            </a:r>
            <a:endParaRPr lang="en-US" dirty="0"/>
          </a:p>
          <a:p>
            <a:pPr marL="365760" indent="-283464" eaLnBrk="1" fontAlgn="auto" hangingPunct="1">
              <a:spcAft>
                <a:spcPts val="0"/>
              </a:spcAft>
              <a:buFont typeface="Wingdings 2"/>
              <a:buChar char=""/>
              <a:defRPr/>
            </a:pPr>
            <a:r>
              <a:rPr lang="en-US" dirty="0" smtClean="0"/>
              <a:t>Family Involvement </a:t>
            </a:r>
            <a:r>
              <a:rPr lang="en-US" u="sng" dirty="0" smtClean="0"/>
              <a:t>$600.00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algn="ctr" eaLnBrk="1" fontAlgn="auto" hangingPunct="1">
              <a:spcAft>
                <a:spcPts val="0"/>
              </a:spcAft>
              <a:defRPr/>
            </a:pPr>
            <a:r>
              <a:rPr lang="en-US" dirty="0">
                <a:solidFill>
                  <a:schemeClr val="tx2">
                    <a:satMod val="130000"/>
                  </a:schemeClr>
                </a:solidFill>
              </a:rPr>
              <a:t>Assessments to </a:t>
            </a:r>
            <a:br>
              <a:rPr lang="en-US" dirty="0">
                <a:solidFill>
                  <a:schemeClr val="tx2">
                    <a:satMod val="130000"/>
                  </a:schemeClr>
                </a:solidFill>
              </a:rPr>
            </a:br>
            <a:r>
              <a:rPr lang="en-US" dirty="0">
                <a:solidFill>
                  <a:schemeClr val="tx2">
                    <a:satMod val="130000"/>
                  </a:schemeClr>
                </a:solidFill>
              </a:rPr>
              <a:t>Measure Student Growth</a:t>
            </a:r>
          </a:p>
        </p:txBody>
      </p:sp>
      <p:sp>
        <p:nvSpPr>
          <p:cNvPr id="14339" name="Content Placeholder 2"/>
          <p:cNvSpPr>
            <a:spLocks noGrp="1"/>
          </p:cNvSpPr>
          <p:nvPr>
            <p:ph idx="1"/>
          </p:nvPr>
        </p:nvSpPr>
        <p:spPr/>
        <p:txBody>
          <a:bodyPr/>
          <a:lstStyle/>
          <a:p>
            <a:pPr lvl="1" indent="-273050" eaLnBrk="1" hangingPunct="1">
              <a:lnSpc>
                <a:spcPct val="150000"/>
              </a:lnSpc>
            </a:pPr>
            <a:r>
              <a:rPr lang="en-US" altLang="en-US" dirty="0" smtClean="0"/>
              <a:t>AZ Merit</a:t>
            </a:r>
            <a:endParaRPr lang="en-US" altLang="en-US" dirty="0"/>
          </a:p>
          <a:p>
            <a:pPr lvl="1" indent="-273050" eaLnBrk="1" hangingPunct="1">
              <a:lnSpc>
                <a:spcPct val="150000"/>
              </a:lnSpc>
            </a:pPr>
            <a:r>
              <a:rPr lang="en-US" altLang="en-US" dirty="0" smtClean="0"/>
              <a:t>NWEA Testing</a:t>
            </a:r>
            <a:endParaRPr lang="en-US" altLang="en-US" dirty="0"/>
          </a:p>
          <a:p>
            <a:pPr lvl="1" indent="-273050" eaLnBrk="1" hangingPunct="1">
              <a:lnSpc>
                <a:spcPct val="150000"/>
              </a:lnSpc>
            </a:pPr>
            <a:r>
              <a:rPr lang="en-US" altLang="en-US" dirty="0" smtClean="0"/>
              <a:t>Read 180 and Math 180 Testing</a:t>
            </a:r>
          </a:p>
          <a:p>
            <a:pPr lvl="1" indent="-273050" eaLnBrk="1" hangingPunct="1">
              <a:lnSpc>
                <a:spcPct val="150000"/>
              </a:lnSpc>
            </a:pPr>
            <a:r>
              <a:rPr lang="en-US" altLang="en-US" dirty="0" smtClean="0"/>
              <a:t>AZELLA</a:t>
            </a:r>
            <a:endParaRPr lang="en-US" altLang="en-US" dirty="0"/>
          </a:p>
          <a:p>
            <a:pPr lvl="1" indent="-273050" eaLnBrk="1" hangingPunct="1">
              <a:lnSpc>
                <a:spcPct val="150000"/>
              </a:lnSpc>
            </a:pPr>
            <a:r>
              <a:rPr lang="en-US" altLang="en-US" dirty="0" smtClean="0"/>
              <a:t>Benchmarks</a:t>
            </a:r>
          </a:p>
          <a:p>
            <a:pPr lvl="1" indent="-273050" eaLnBrk="1" hangingPunct="1">
              <a:lnSpc>
                <a:spcPct val="150000"/>
              </a:lnSpc>
            </a:pPr>
            <a:r>
              <a:rPr lang="en-US" altLang="en-US" dirty="0" smtClean="0"/>
              <a:t>Chapter </a:t>
            </a:r>
            <a:r>
              <a:rPr lang="en-US" altLang="en-US" dirty="0"/>
              <a:t>Tests</a:t>
            </a:r>
          </a:p>
          <a:p>
            <a:pPr lvl="1" indent="-273050" eaLnBrk="1" hangingPunct="1">
              <a:lnSpc>
                <a:spcPct val="150000"/>
              </a:lnSpc>
            </a:pPr>
            <a:r>
              <a:rPr lang="en-US" altLang="en-US" dirty="0"/>
              <a:t>Teacher Made Assessments</a:t>
            </a:r>
          </a:p>
          <a:p>
            <a:pPr lvl="1" indent="-273050" eaLnBrk="1" hangingPunct="1">
              <a:buFont typeface="Wingdings" panose="05000000000000000000" pitchFamily="2" charset="2"/>
              <a:buNone/>
            </a:pP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eaLnBrk="1" fontAlgn="auto" hangingPunct="1">
              <a:spcAft>
                <a:spcPts val="0"/>
              </a:spcAft>
              <a:defRPr/>
            </a:pPr>
            <a:r>
              <a:rPr lang="en-US" dirty="0" smtClean="0">
                <a:solidFill>
                  <a:schemeClr val="tx2">
                    <a:satMod val="130000"/>
                  </a:schemeClr>
                </a:solidFill>
              </a:rPr>
              <a:t>BRAINSTORM!!!</a:t>
            </a:r>
            <a:endParaRPr lang="en-US" dirty="0">
              <a:solidFill>
                <a:schemeClr val="tx2">
                  <a:satMod val="130000"/>
                </a:schemeClr>
              </a:solidFill>
            </a:endParaRPr>
          </a:p>
        </p:txBody>
      </p:sp>
      <p:sp>
        <p:nvSpPr>
          <p:cNvPr id="17410" name="Content Placeholder 1"/>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en-US" dirty="0" smtClean="0"/>
              <a:t>What would you like th</a:t>
            </a:r>
            <a:r>
              <a:rPr lang="en-US" dirty="0" smtClean="0"/>
              <a:t>e money spent on?</a:t>
            </a:r>
            <a:endParaRPr lang="en-US" dirty="0"/>
          </a:p>
        </p:txBody>
      </p:sp>
    </p:spTree>
    <p:extLst>
      <p:ext uri="{BB962C8B-B14F-4D97-AF65-F5344CB8AC3E}">
        <p14:creationId xmlns:p14="http://schemas.microsoft.com/office/powerpoint/2010/main" val="2021477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1780</TotalTime>
  <Words>323</Words>
  <Application>Microsoft Office PowerPoint</Application>
  <PresentationFormat>On-screen Show (4:3)</PresentationFormat>
  <Paragraphs>61</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   NORTHERN ARIZONA ACADEMY </vt:lpstr>
      <vt:lpstr>What is Title I? </vt:lpstr>
      <vt:lpstr>What Does Title I Require?</vt:lpstr>
      <vt:lpstr>What Does Title I Require?</vt:lpstr>
      <vt:lpstr>How can we use Title I dollars?</vt:lpstr>
      <vt:lpstr>What is Northern Arizona Academy doing?</vt:lpstr>
      <vt:lpstr>Assessments to  Measure Student Growth</vt:lpstr>
      <vt:lpstr>BRAINSTORM!!!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Sarah Marley AIMS</dc:title>
  <dc:creator>lm</dc:creator>
  <cp:lastModifiedBy>Amy Carlyle</cp:lastModifiedBy>
  <cp:revision>174</cp:revision>
  <dcterms:created xsi:type="dcterms:W3CDTF">2007-08-13T22:52:26Z</dcterms:created>
  <dcterms:modified xsi:type="dcterms:W3CDTF">2019-01-31T23:00:40Z</dcterms:modified>
</cp:coreProperties>
</file>