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xr"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22"/>
  </p:notesMasterIdLst>
  <p:handoutMasterIdLst>
    <p:handoutMasterId r:id="rId23"/>
  </p:handoutMasterIdLst>
  <p:sldIdLst>
    <p:sldId id="566" r:id="rId2"/>
    <p:sldId id="553" r:id="rId3"/>
    <p:sldId id="266" r:id="rId4"/>
    <p:sldId id="564" r:id="rId5"/>
    <p:sldId id="559" r:id="rId6"/>
    <p:sldId id="565" r:id="rId7"/>
    <p:sldId id="554" r:id="rId8"/>
    <p:sldId id="556" r:id="rId9"/>
    <p:sldId id="435" r:id="rId10"/>
    <p:sldId id="558" r:id="rId11"/>
    <p:sldId id="551" r:id="rId12"/>
    <p:sldId id="552" r:id="rId13"/>
    <p:sldId id="550" r:id="rId14"/>
    <p:sldId id="563" r:id="rId15"/>
    <p:sldId id="557" r:id="rId16"/>
    <p:sldId id="549" r:id="rId17"/>
    <p:sldId id="560" r:id="rId18"/>
    <p:sldId id="561" r:id="rId19"/>
    <p:sldId id="567" r:id="rId20"/>
    <p:sldId id="5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Brown" initials="WB" lastIdx="1" clrIdx="0">
    <p:extLst>
      <p:ext uri="{19B8F6BF-5375-455C-9EA6-DF929625EA0E}">
        <p15:presenceInfo xmlns:p15="http://schemas.microsoft.com/office/powerpoint/2012/main" userId="121cf170c75bed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40" autoAdjust="0"/>
    <p:restoredTop sz="93733" autoAdjust="0"/>
  </p:normalViewPr>
  <p:slideViewPr>
    <p:cSldViewPr>
      <p:cViewPr>
        <p:scale>
          <a:sx n="63" d="100"/>
          <a:sy n="63" d="100"/>
        </p:scale>
        <p:origin x="906" y="210"/>
      </p:cViewPr>
      <p:guideLst>
        <p:guide orient="horz" pos="2160"/>
        <p:guide pos="2880"/>
      </p:guideLst>
    </p:cSldViewPr>
  </p:slideViewPr>
  <p:outlineViewPr>
    <p:cViewPr>
      <p:scale>
        <a:sx n="33" d="100"/>
        <a:sy n="33" d="100"/>
      </p:scale>
      <p:origin x="0" y="4389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6" d="100"/>
          <a:sy n="46" d="100"/>
        </p:scale>
        <p:origin x="1267" y="2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4435EE-A520-4939-B143-94E2C267555B}" type="datetimeFigureOut">
              <a:rPr lang="en-US" smtClean="0"/>
              <a:t>10/29/2018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38DC91-5411-400D-8C80-80BF0A3C34CB}" type="slidenum">
              <a:rPr lang="en-US" smtClean="0"/>
              <a:t>‹#›</a:t>
            </a:fld>
            <a:endParaRPr lang="en-US" dirty="0"/>
          </a:p>
        </p:txBody>
      </p:sp>
    </p:spTree>
    <p:extLst>
      <p:ext uri="{BB962C8B-B14F-4D97-AF65-F5344CB8AC3E}">
        <p14:creationId xmlns:p14="http://schemas.microsoft.com/office/powerpoint/2010/main" val="2018613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33D18-CE06-483B-843D-CA4775AF5EAB}" type="datetimeFigureOut">
              <a:rPr lang="en-US" smtClean="0"/>
              <a:t>10/29/2018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0A21-5418-4B33-9914-33639A753EDA}" type="slidenum">
              <a:rPr lang="en-US" smtClean="0"/>
              <a:t>‹#›</a:t>
            </a:fld>
            <a:endParaRPr lang="en-US" dirty="0"/>
          </a:p>
        </p:txBody>
      </p:sp>
    </p:spTree>
    <p:extLst>
      <p:ext uri="{BB962C8B-B14F-4D97-AF65-F5344CB8AC3E}">
        <p14:creationId xmlns:p14="http://schemas.microsoft.com/office/powerpoint/2010/main" val="195781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5E38-DEC8-4B66-A4D3-DF49097BE65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07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5E38-DEC8-4B66-A4D3-DF49097BE65A}" type="slidenum">
              <a:rPr lang="en-US" smtClean="0"/>
              <a:t>‹#›</a:t>
            </a:fld>
            <a:endParaRPr lang="en-US" dirty="0"/>
          </a:p>
        </p:txBody>
      </p:sp>
    </p:spTree>
    <p:extLst>
      <p:ext uri="{BB962C8B-B14F-4D97-AF65-F5344CB8AC3E}">
        <p14:creationId xmlns:p14="http://schemas.microsoft.com/office/powerpoint/2010/main" val="102441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5E38-DEC8-4B66-A4D3-DF49097BE65A}" type="slidenum">
              <a:rPr lang="en-US" smtClean="0"/>
              <a:t>‹#›</a:t>
            </a:fld>
            <a:endParaRPr lang="en-US" dirty="0"/>
          </a:p>
        </p:txBody>
      </p:sp>
    </p:spTree>
    <p:extLst>
      <p:ext uri="{BB962C8B-B14F-4D97-AF65-F5344CB8AC3E}">
        <p14:creationId xmlns:p14="http://schemas.microsoft.com/office/powerpoint/2010/main" val="270940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5E38-DEC8-4B66-A4D3-DF49097BE65A}" type="slidenum">
              <a:rPr lang="en-US" smtClean="0"/>
              <a:t>‹#›</a:t>
            </a:fld>
            <a:endParaRPr lang="en-US" dirty="0"/>
          </a:p>
        </p:txBody>
      </p:sp>
    </p:spTree>
    <p:extLst>
      <p:ext uri="{BB962C8B-B14F-4D97-AF65-F5344CB8AC3E}">
        <p14:creationId xmlns:p14="http://schemas.microsoft.com/office/powerpoint/2010/main" val="174547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5E38-DEC8-4B66-A4D3-DF49097BE65A}"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9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B5E38-DEC8-4B66-A4D3-DF49097BE65A}" type="slidenum">
              <a:rPr lang="en-US" smtClean="0"/>
              <a:t>‹#›</a:t>
            </a:fld>
            <a:endParaRPr lang="en-US" dirty="0"/>
          </a:p>
        </p:txBody>
      </p:sp>
    </p:spTree>
    <p:extLst>
      <p:ext uri="{BB962C8B-B14F-4D97-AF65-F5344CB8AC3E}">
        <p14:creationId xmlns:p14="http://schemas.microsoft.com/office/powerpoint/2010/main" val="33504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8B5E38-DEC8-4B66-A4D3-DF49097BE65A}" type="slidenum">
              <a:rPr lang="en-US" smtClean="0"/>
              <a:t>‹#›</a:t>
            </a:fld>
            <a:endParaRPr lang="en-US" dirty="0"/>
          </a:p>
        </p:txBody>
      </p:sp>
    </p:spTree>
    <p:extLst>
      <p:ext uri="{BB962C8B-B14F-4D97-AF65-F5344CB8AC3E}">
        <p14:creationId xmlns:p14="http://schemas.microsoft.com/office/powerpoint/2010/main" val="237770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8B5E38-DEC8-4B66-A4D3-DF49097BE65A}" type="slidenum">
              <a:rPr lang="en-US" smtClean="0"/>
              <a:t>‹#›</a:t>
            </a:fld>
            <a:endParaRPr lang="en-US" dirty="0"/>
          </a:p>
        </p:txBody>
      </p:sp>
    </p:spTree>
    <p:extLst>
      <p:ext uri="{BB962C8B-B14F-4D97-AF65-F5344CB8AC3E}">
        <p14:creationId xmlns:p14="http://schemas.microsoft.com/office/powerpoint/2010/main" val="136399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C06387-A439-434A-85EE-3DC87E92BBE1}" type="datetimeFigureOut">
              <a:rPr lang="en-US" smtClean="0"/>
              <a:t>10/29/2018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D8B5E38-DEC8-4B66-A4D3-DF49097BE65A}" type="slidenum">
              <a:rPr lang="en-US" smtClean="0"/>
              <a:t>‹#›</a:t>
            </a:fld>
            <a:endParaRPr lang="en-US" dirty="0"/>
          </a:p>
        </p:txBody>
      </p:sp>
    </p:spTree>
    <p:extLst>
      <p:ext uri="{BB962C8B-B14F-4D97-AF65-F5344CB8AC3E}">
        <p14:creationId xmlns:p14="http://schemas.microsoft.com/office/powerpoint/2010/main" val="9895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2C06387-A439-434A-85EE-3DC87E92BBE1}" type="datetimeFigureOut">
              <a:rPr lang="en-US" smtClean="0"/>
              <a:t>10/29/2018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8B5E38-DEC8-4B66-A4D3-DF49097BE65A}" type="slidenum">
              <a:rPr lang="en-US" smtClean="0"/>
              <a:t>‹#›</a:t>
            </a:fld>
            <a:endParaRPr lang="en-US" dirty="0"/>
          </a:p>
        </p:txBody>
      </p:sp>
    </p:spTree>
    <p:extLst>
      <p:ext uri="{BB962C8B-B14F-4D97-AF65-F5344CB8AC3E}">
        <p14:creationId xmlns:p14="http://schemas.microsoft.com/office/powerpoint/2010/main" val="176539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22C06387-A439-434A-85EE-3DC87E92BBE1}" type="datetimeFigureOut">
              <a:rPr lang="en-US" smtClean="0"/>
              <a:t>10/29/2018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8B5E38-DEC8-4B66-A4D3-DF49097BE65A}" type="slidenum">
              <a:rPr lang="en-US" smtClean="0"/>
              <a:t>‹#›</a:t>
            </a:fld>
            <a:endParaRPr lang="en-US" dirty="0"/>
          </a:p>
        </p:txBody>
      </p:sp>
    </p:spTree>
    <p:extLst>
      <p:ext uri="{BB962C8B-B14F-4D97-AF65-F5344CB8AC3E}">
        <p14:creationId xmlns:p14="http://schemas.microsoft.com/office/powerpoint/2010/main" val="85647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2C06387-A439-434A-85EE-3DC87E92BBE1}" type="datetimeFigureOut">
              <a:rPr lang="en-US" smtClean="0"/>
              <a:t>10/29/2018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8B5E38-DEC8-4B66-A4D3-DF49097BE65A}"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2344"/>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blog.keia.org/2018/03/pyongyang-controlling-w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xr"/><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map&#10;&#10;Description generated with very high confidence">
            <a:extLst>
              <a:ext uri="{FF2B5EF4-FFF2-40B4-BE49-F238E27FC236}">
                <a16:creationId xmlns:a16="http://schemas.microsoft.com/office/drawing/2014/main" id="{5DCD18A6-19B1-4E72-9FD1-E5C1F4546A55}"/>
              </a:ext>
            </a:extLst>
          </p:cNvPr>
          <p:cNvPicPr>
            <a:picLocks noChangeAspect="1"/>
          </p:cNvPicPr>
          <p:nvPr/>
        </p:nvPicPr>
        <p:blipFill rotWithShape="1">
          <a:blip r:embed="rId2">
            <a:extLst>
              <a:ext uri="{28A0092B-C50C-407E-A947-70E740481C1C}">
                <a14:useLocalDpi xmlns:a14="http://schemas.microsoft.com/office/drawing/2010/main" val="0"/>
              </a:ext>
            </a:extLst>
          </a:blip>
          <a:srcRect t="15980" r="-1" b="34431"/>
          <a:stretch/>
        </p:blipFill>
        <p:spPr>
          <a:xfrm>
            <a:off x="632079" y="841248"/>
            <a:ext cx="7879842" cy="5175504"/>
          </a:xfrm>
          <a:prstGeom prst="rect">
            <a:avLst/>
          </a:prstGeom>
        </p:spPr>
      </p:pic>
    </p:spTree>
    <p:extLst>
      <p:ext uri="{BB962C8B-B14F-4D97-AF65-F5344CB8AC3E}">
        <p14:creationId xmlns:p14="http://schemas.microsoft.com/office/powerpoint/2010/main" val="414284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4139-2E37-47CB-891C-0419048EE44A}"/>
              </a:ext>
            </a:extLst>
          </p:cNvPr>
          <p:cNvSpPr>
            <a:spLocks noGrp="1"/>
          </p:cNvSpPr>
          <p:nvPr>
            <p:ph type="title"/>
          </p:nvPr>
        </p:nvSpPr>
        <p:spPr/>
        <p:txBody>
          <a:bodyPr/>
          <a:lstStyle/>
          <a:p>
            <a:r>
              <a:rPr lang="en-US" dirty="0"/>
              <a:t>Trade Troubles</a:t>
            </a:r>
          </a:p>
        </p:txBody>
      </p:sp>
      <p:sp>
        <p:nvSpPr>
          <p:cNvPr id="3" name="Content Placeholder 2">
            <a:extLst>
              <a:ext uri="{FF2B5EF4-FFF2-40B4-BE49-F238E27FC236}">
                <a16:creationId xmlns:a16="http://schemas.microsoft.com/office/drawing/2014/main" id="{85FAA36F-0602-453D-9A98-7B43E0D5628D}"/>
              </a:ext>
            </a:extLst>
          </p:cNvPr>
          <p:cNvSpPr>
            <a:spLocks noGrp="1"/>
          </p:cNvSpPr>
          <p:nvPr>
            <p:ph idx="1"/>
          </p:nvPr>
        </p:nvSpPr>
        <p:spPr/>
        <p:txBody>
          <a:bodyPr/>
          <a:lstStyle/>
          <a:p>
            <a:endParaRPr lang="en-US" dirty="0"/>
          </a:p>
          <a:p>
            <a:r>
              <a:rPr lang="en-US" dirty="0">
                <a:solidFill>
                  <a:srgbClr val="FFFF00"/>
                </a:solidFill>
              </a:rPr>
              <a:t>Not really ‘hermit” kingdom</a:t>
            </a:r>
          </a:p>
          <a:p>
            <a:pPr lvl="1"/>
            <a:r>
              <a:rPr lang="en-US" dirty="0"/>
              <a:t>Always needed trade</a:t>
            </a:r>
          </a:p>
          <a:p>
            <a:pPr lvl="1"/>
            <a:r>
              <a:rPr lang="en-US" dirty="0"/>
              <a:t>Not focused on comparative advantage but </a:t>
            </a:r>
            <a:r>
              <a:rPr lang="en-US" dirty="0" err="1"/>
              <a:t>absoltute</a:t>
            </a:r>
            <a:r>
              <a:rPr lang="en-US" dirty="0"/>
              <a:t> advantage—exports only what it needs to buy commodities it doesn’t have, can’t make.</a:t>
            </a:r>
          </a:p>
          <a:p>
            <a:pPr lvl="1"/>
            <a:r>
              <a:rPr lang="en-US" dirty="0"/>
              <a:t>Exports—ferrous and non-ferrous metals, coal,  textiles, fish</a:t>
            </a:r>
          </a:p>
          <a:p>
            <a:pPr lvl="1"/>
            <a:r>
              <a:rPr lang="en-US" dirty="0"/>
              <a:t>Imports—oil, machinery,  coking coal,  industrial inputs</a:t>
            </a:r>
          </a:p>
          <a:p>
            <a:r>
              <a:rPr lang="en-US" dirty="0"/>
              <a:t>UN and unilateral sanctions gradually pushed all trade to China.</a:t>
            </a:r>
          </a:p>
          <a:p>
            <a:r>
              <a:rPr lang="en-US" dirty="0"/>
              <a:t>Since mid-2017, China also has closed the door to imports from NK. Its exports to NK also have fallen sharply.</a:t>
            </a:r>
          </a:p>
          <a:p>
            <a:r>
              <a:rPr lang="en-US" dirty="0"/>
              <a:t>No aid except  Chinese crude oil, no investment.</a:t>
            </a:r>
          </a:p>
          <a:p>
            <a:endParaRPr lang="en-US" dirty="0"/>
          </a:p>
          <a:p>
            <a:pPr lvl="2"/>
            <a:endParaRPr lang="en-US" dirty="0"/>
          </a:p>
          <a:p>
            <a:pPr marL="201168" lvl="1" indent="0">
              <a:buNone/>
            </a:pPr>
            <a:endParaRPr lang="en-US" dirty="0"/>
          </a:p>
        </p:txBody>
      </p:sp>
    </p:spTree>
    <p:extLst>
      <p:ext uri="{BB962C8B-B14F-4D97-AF65-F5344CB8AC3E}">
        <p14:creationId xmlns:p14="http://schemas.microsoft.com/office/powerpoint/2010/main" val="127169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creenshot&#10;&#10;Description generated with very high confidence">
            <a:extLst>
              <a:ext uri="{FF2B5EF4-FFF2-40B4-BE49-F238E27FC236}">
                <a16:creationId xmlns:a16="http://schemas.microsoft.com/office/drawing/2014/main" id="{6BE3F6EF-185A-49BD-B425-3C45A7A0303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0331" y="1066800"/>
            <a:ext cx="8767851" cy="4495800"/>
          </a:xfrm>
        </p:spPr>
      </p:pic>
    </p:spTree>
    <p:extLst>
      <p:ext uri="{BB962C8B-B14F-4D97-AF65-F5344CB8AC3E}">
        <p14:creationId xmlns:p14="http://schemas.microsoft.com/office/powerpoint/2010/main" val="15941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10DAA55D-7E6B-4CC7-93E1-00125928A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618220" cy="4419600"/>
          </a:xfrm>
          <a:prstGeom prst="rect">
            <a:avLst/>
          </a:prstGeom>
        </p:spPr>
      </p:pic>
    </p:spTree>
    <p:extLst>
      <p:ext uri="{BB962C8B-B14F-4D97-AF65-F5344CB8AC3E}">
        <p14:creationId xmlns:p14="http://schemas.microsoft.com/office/powerpoint/2010/main" val="363968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E39E-3381-4653-B6D6-49ACFAF1935A}"/>
              </a:ext>
            </a:extLst>
          </p:cNvPr>
          <p:cNvSpPr>
            <a:spLocks noGrp="1"/>
          </p:cNvSpPr>
          <p:nvPr>
            <p:ph type="title"/>
          </p:nvPr>
        </p:nvSpPr>
        <p:spPr/>
        <p:txBody>
          <a:bodyPr>
            <a:normAutofit/>
          </a:bodyPr>
          <a:lstStyle/>
          <a:p>
            <a:r>
              <a:rPr lang="en-US" sz="3600" dirty="0"/>
              <a:t>China-NK Goods Trade Balance</a:t>
            </a:r>
          </a:p>
        </p:txBody>
      </p:sp>
      <p:pic>
        <p:nvPicPr>
          <p:cNvPr id="5" name="Content Placeholder 4" descr="A screenshot of a cell phone&#10;&#10;Description generated with very high confidence">
            <a:extLst>
              <a:ext uri="{FF2B5EF4-FFF2-40B4-BE49-F238E27FC236}">
                <a16:creationId xmlns:a16="http://schemas.microsoft.com/office/drawing/2014/main" id="{17A7F7DD-4BF4-4572-849B-7A5F6319BA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164" y="1905000"/>
            <a:ext cx="7726680" cy="3962400"/>
          </a:xfrm>
        </p:spPr>
      </p:pic>
    </p:spTree>
    <p:extLst>
      <p:ext uri="{BB962C8B-B14F-4D97-AF65-F5344CB8AC3E}">
        <p14:creationId xmlns:p14="http://schemas.microsoft.com/office/powerpoint/2010/main" val="3481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88082E52-4334-4AF0-BEEF-AD4056422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200"/>
            <a:ext cx="7532914" cy="3700378"/>
          </a:xfrm>
          <a:prstGeom prst="rect">
            <a:avLst/>
          </a:prstGeom>
        </p:spPr>
      </p:pic>
    </p:spTree>
    <p:extLst>
      <p:ext uri="{BB962C8B-B14F-4D97-AF65-F5344CB8AC3E}">
        <p14:creationId xmlns:p14="http://schemas.microsoft.com/office/powerpoint/2010/main" val="223844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68D07F-5EE3-4BC7-900A-D37F256D2AE6}"/>
              </a:ext>
            </a:extLst>
          </p:cNvPr>
          <p:cNvSpPr>
            <a:spLocks noGrp="1"/>
          </p:cNvSpPr>
          <p:nvPr>
            <p:ph type="title"/>
          </p:nvPr>
        </p:nvSpPr>
        <p:spPr/>
        <p:txBody>
          <a:bodyPr>
            <a:normAutofit fontScale="90000"/>
          </a:bodyPr>
          <a:lstStyle/>
          <a:p>
            <a:r>
              <a:rPr lang="en-US" dirty="0"/>
              <a:t>Money Troubles</a:t>
            </a:r>
            <a:br>
              <a:rPr lang="en-US" dirty="0"/>
            </a:br>
            <a:r>
              <a:rPr lang="en-US" sz="4000" dirty="0">
                <a:solidFill>
                  <a:srgbClr val="FFFF00"/>
                </a:solidFill>
              </a:rPr>
              <a:t>Rations</a:t>
            </a:r>
            <a:r>
              <a:rPr lang="en-US" sz="4000" dirty="0"/>
              <a:t> to </a:t>
            </a:r>
            <a:r>
              <a:rPr lang="en-US" sz="4000" dirty="0">
                <a:solidFill>
                  <a:srgbClr val="FFFF00"/>
                </a:solidFill>
              </a:rPr>
              <a:t>dollarization</a:t>
            </a:r>
            <a:r>
              <a:rPr lang="en-US" sz="4000" dirty="0"/>
              <a:t> in 3 generations.</a:t>
            </a:r>
          </a:p>
        </p:txBody>
      </p:sp>
      <p:sp>
        <p:nvSpPr>
          <p:cNvPr id="5" name="Content Placeholder 4">
            <a:extLst>
              <a:ext uri="{FF2B5EF4-FFF2-40B4-BE49-F238E27FC236}">
                <a16:creationId xmlns:a16="http://schemas.microsoft.com/office/drawing/2014/main" id="{05FDBBB9-5795-4DD5-BFAE-86A8A2907E98}"/>
              </a:ext>
            </a:extLst>
          </p:cNvPr>
          <p:cNvSpPr>
            <a:spLocks noGrp="1"/>
          </p:cNvSpPr>
          <p:nvPr>
            <p:ph idx="1"/>
          </p:nvPr>
        </p:nvSpPr>
        <p:spPr>
          <a:xfrm>
            <a:off x="822959" y="1845734"/>
            <a:ext cx="7543801" cy="4402666"/>
          </a:xfrm>
        </p:spPr>
        <p:txBody>
          <a:bodyPr>
            <a:normAutofit fontScale="92500" lnSpcReduction="20000"/>
          </a:bodyPr>
          <a:lstStyle/>
          <a:p>
            <a:endParaRPr lang="en-US" dirty="0"/>
          </a:p>
          <a:p>
            <a:pPr>
              <a:buFont typeface="Wingdings" panose="05000000000000000000" pitchFamily="2" charset="2"/>
              <a:buChar char="§"/>
            </a:pPr>
            <a:r>
              <a:rPr lang="en-US" dirty="0"/>
              <a:t>Grandfather Kim’s (Il Sung)  command economy didn’t use money. Rations gave the regime  totalitarian control over citizens.</a:t>
            </a:r>
          </a:p>
          <a:p>
            <a:pPr>
              <a:buFont typeface="Wingdings" panose="05000000000000000000" pitchFamily="2" charset="2"/>
              <a:buChar char="§"/>
            </a:pPr>
            <a:r>
              <a:rPr lang="en-US" dirty="0"/>
              <a:t>Father Kim (Jong Il), after famine, couldn’t  provide rations and allowed won to be used as money,  which succumbed to hyper-inflation .</a:t>
            </a:r>
            <a:endParaRPr lang="en-US" dirty="0">
              <a:solidFill>
                <a:srgbClr val="FFFF00"/>
              </a:solidFill>
            </a:endParaRPr>
          </a:p>
          <a:p>
            <a:pPr>
              <a:buFont typeface="Wingdings" panose="05000000000000000000" pitchFamily="2" charset="2"/>
              <a:buChar char="§"/>
            </a:pPr>
            <a:r>
              <a:rPr lang="en-US" dirty="0">
                <a:solidFill>
                  <a:schemeClr val="tx1"/>
                </a:solidFill>
              </a:rPr>
              <a:t>Kim Jong Un is allowing full influx of dollars and yuan into economy, stabilizing prices and the </a:t>
            </a:r>
            <a:r>
              <a:rPr lang="en-US" dirty="0"/>
              <a:t>exchange rate</a:t>
            </a:r>
          </a:p>
          <a:p>
            <a:pPr lvl="1">
              <a:lnSpc>
                <a:spcPct val="150000"/>
              </a:lnSpc>
            </a:pPr>
            <a:r>
              <a:rPr lang="en-US" dirty="0"/>
              <a:t>Mixed use of NK won, Chinese yuan, US dollars.</a:t>
            </a:r>
          </a:p>
          <a:p>
            <a:pPr lvl="1">
              <a:lnSpc>
                <a:spcPct val="150000"/>
              </a:lnSpc>
            </a:pPr>
            <a:r>
              <a:rPr lang="en-US" dirty="0">
                <a:solidFill>
                  <a:srgbClr val="FFFF00"/>
                </a:solidFill>
              </a:rPr>
              <a:t>Implies total loss of fiscal/monetary control (like currency board)</a:t>
            </a:r>
          </a:p>
          <a:p>
            <a:pPr lvl="1">
              <a:lnSpc>
                <a:spcPct val="150000"/>
              </a:lnSpc>
            </a:pPr>
            <a:r>
              <a:rPr lang="en-US" dirty="0">
                <a:solidFill>
                  <a:srgbClr val="FFFF00"/>
                </a:solidFill>
              </a:rPr>
              <a:t>Likely extremely tight money creation, no credit, no investment</a:t>
            </a:r>
          </a:p>
          <a:p>
            <a:pPr lvl="1">
              <a:lnSpc>
                <a:spcPct val="150000"/>
              </a:lnSpc>
            </a:pPr>
            <a:r>
              <a:rPr lang="en-US" dirty="0">
                <a:solidFill>
                  <a:srgbClr val="FFFF00"/>
                </a:solidFill>
              </a:rPr>
              <a:t>Vulnerable to financial panic—sudden shift to dollars</a:t>
            </a:r>
          </a:p>
          <a:p>
            <a:pPr lvl="1">
              <a:lnSpc>
                <a:spcPct val="150000"/>
              </a:lnSpc>
            </a:pPr>
            <a:r>
              <a:rPr lang="en-US" dirty="0"/>
              <a:t>UN sanctions hit ability to earn dollars.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03953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73D2-4609-4A4A-9B19-04D025C5876C}"/>
              </a:ext>
            </a:extLst>
          </p:cNvPr>
          <p:cNvSpPr>
            <a:spLocks noGrp="1"/>
          </p:cNvSpPr>
          <p:nvPr>
            <p:ph type="title"/>
          </p:nvPr>
        </p:nvSpPr>
        <p:spPr>
          <a:xfrm>
            <a:off x="822960" y="286605"/>
            <a:ext cx="7406640" cy="932596"/>
          </a:xfrm>
        </p:spPr>
        <p:txBody>
          <a:bodyPr vert="horz" lIns="91440" tIns="45720" rIns="91440" bIns="45720" rtlCol="0" anchor="b">
            <a:normAutofit/>
          </a:bodyPr>
          <a:lstStyle/>
          <a:p>
            <a:r>
              <a:rPr lang="en-US" sz="5200" dirty="0">
                <a:solidFill>
                  <a:schemeClr val="tx1">
                    <a:lumMod val="85000"/>
                    <a:lumOff val="15000"/>
                  </a:schemeClr>
                </a:solidFill>
              </a:rPr>
              <a:t>Controlling the won</a:t>
            </a:r>
          </a:p>
        </p:txBody>
      </p:sp>
      <p:sp>
        <p:nvSpPr>
          <p:cNvPr id="3" name="Content Placeholder 2">
            <a:extLst>
              <a:ext uri="{FF2B5EF4-FFF2-40B4-BE49-F238E27FC236}">
                <a16:creationId xmlns:a16="http://schemas.microsoft.com/office/drawing/2014/main" id="{399A8B05-D9E4-44C2-B746-63FB596F1302}"/>
              </a:ext>
            </a:extLst>
          </p:cNvPr>
          <p:cNvSpPr>
            <a:spLocks noGrp="1"/>
          </p:cNvSpPr>
          <p:nvPr>
            <p:ph idx="1"/>
          </p:nvPr>
        </p:nvSpPr>
        <p:spPr>
          <a:xfrm>
            <a:off x="822959" y="1371600"/>
            <a:ext cx="7543801" cy="4497494"/>
          </a:xfrm>
        </p:spPr>
        <p:txBody>
          <a:bodyPr vert="horz" lIns="91440" tIns="45720" rIns="91440" bIns="45720" rtlCol="0">
            <a:normAutofit/>
          </a:bodyPr>
          <a:lstStyle/>
          <a:p>
            <a:pPr marL="0" indent="0">
              <a:buNone/>
            </a:pPr>
            <a:r>
              <a:rPr lang="en-US" sz="1700" cap="all" spc="200">
                <a:solidFill>
                  <a:schemeClr val="tx1">
                    <a:lumMod val="85000"/>
                    <a:lumOff val="15000"/>
                  </a:schemeClr>
                </a:solidFill>
                <a:latin typeface="+mj-lt"/>
                <a:hlinkClick r:id="rId2"/>
              </a:rPr>
              <a:t>http://blog.keia.org/2018/03/pyongyang-controlling-won/</a:t>
            </a:r>
            <a:r>
              <a:rPr lang="en-US" sz="1700" cap="all" spc="200">
                <a:solidFill>
                  <a:schemeClr val="tx1">
                    <a:lumMod val="85000"/>
                    <a:lumOff val="15000"/>
                  </a:schemeClr>
                </a:solidFill>
                <a:latin typeface="+mj-lt"/>
              </a:rPr>
              <a:t> </a:t>
            </a:r>
          </a:p>
        </p:txBody>
      </p:sp>
      <p:pic>
        <p:nvPicPr>
          <p:cNvPr id="5" name="Picture 4" descr="A picture containing screenshot&#10;&#10;Description generated with high confidence">
            <a:extLst>
              <a:ext uri="{FF2B5EF4-FFF2-40B4-BE49-F238E27FC236}">
                <a16:creationId xmlns:a16="http://schemas.microsoft.com/office/drawing/2014/main" id="{F648160C-517D-4C5F-A9C9-B218403EFD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654"/>
          <a:stretch/>
        </p:blipFill>
        <p:spPr>
          <a:xfrm>
            <a:off x="777240" y="1827106"/>
            <a:ext cx="7796973" cy="4497494"/>
          </a:xfrm>
          <a:prstGeom prst="rect">
            <a:avLst/>
          </a:prstGeom>
        </p:spPr>
      </p:pic>
    </p:spTree>
    <p:extLst>
      <p:ext uri="{BB962C8B-B14F-4D97-AF65-F5344CB8AC3E}">
        <p14:creationId xmlns:p14="http://schemas.microsoft.com/office/powerpoint/2010/main" val="30889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A936-E66E-4C5F-9872-3F42A723494E}"/>
              </a:ext>
            </a:extLst>
          </p:cNvPr>
          <p:cNvSpPr>
            <a:spLocks noGrp="1"/>
          </p:cNvSpPr>
          <p:nvPr>
            <p:ph type="title"/>
          </p:nvPr>
        </p:nvSpPr>
        <p:spPr>
          <a:xfrm>
            <a:off x="800100" y="345870"/>
            <a:ext cx="7543800" cy="1450757"/>
          </a:xfrm>
        </p:spPr>
        <p:txBody>
          <a:bodyPr/>
          <a:lstStyle/>
          <a:p>
            <a:r>
              <a:rPr lang="en-US" dirty="0"/>
              <a:t>Kim’s Mindset </a:t>
            </a:r>
          </a:p>
        </p:txBody>
      </p:sp>
      <p:sp>
        <p:nvSpPr>
          <p:cNvPr id="3" name="Content Placeholder 2">
            <a:extLst>
              <a:ext uri="{FF2B5EF4-FFF2-40B4-BE49-F238E27FC236}">
                <a16:creationId xmlns:a16="http://schemas.microsoft.com/office/drawing/2014/main" id="{92BBCE1F-36F9-4E9B-B6B3-8A665E101ED3}"/>
              </a:ext>
            </a:extLst>
          </p:cNvPr>
          <p:cNvSpPr>
            <a:spLocks noGrp="1"/>
          </p:cNvSpPr>
          <p:nvPr>
            <p:ph idx="1"/>
          </p:nvPr>
        </p:nvSpPr>
        <p:spPr>
          <a:xfrm>
            <a:off x="800099" y="1905000"/>
            <a:ext cx="7543801" cy="4036074"/>
          </a:xfrm>
        </p:spPr>
        <p:txBody>
          <a:bodyPr>
            <a:normAutofit fontScale="77500" lnSpcReduction="20000"/>
          </a:bodyPr>
          <a:lstStyle/>
          <a:p>
            <a:pPr>
              <a:buFont typeface="Arial" panose="020B0604020202020204" pitchFamily="34" charset="0"/>
              <a:buChar char="•"/>
            </a:pPr>
            <a:r>
              <a:rPr lang="en-US" dirty="0"/>
              <a:t>Dangerous to speculate, no one knows.  But new economic initiative in midst of tight sanctions must put him under great pressure to perform.</a:t>
            </a:r>
          </a:p>
          <a:p>
            <a:pPr>
              <a:buFont typeface="Arial" panose="020B0604020202020204" pitchFamily="34" charset="0"/>
              <a:buChar char="•"/>
            </a:pPr>
            <a:r>
              <a:rPr lang="en-US" dirty="0"/>
              <a:t>This  summer/fall embarked on camping to </a:t>
            </a:r>
            <a:r>
              <a:rPr lang="en-US" dirty="0" err="1"/>
              <a:t>isit</a:t>
            </a:r>
            <a:r>
              <a:rPr lang="en-US" dirty="0"/>
              <a:t> industry and give “on the spot guidance”.  Much of it negative “need to do better”. Cabinet members  also.  But Kim must know this won’t solve the problem. </a:t>
            </a:r>
          </a:p>
          <a:p>
            <a:pPr>
              <a:buFont typeface="Arial" panose="020B0604020202020204" pitchFamily="34" charset="0"/>
              <a:buChar char="•"/>
            </a:pPr>
            <a:r>
              <a:rPr lang="en-US" dirty="0"/>
              <a:t>Market activity  driving economic productivity but state control is weakening, amid a divergence in incomes/wealth.    Poorly paid military/</a:t>
            </a:r>
            <a:r>
              <a:rPr lang="en-US" dirty="0" err="1"/>
              <a:t>buraeaucracy</a:t>
            </a:r>
            <a:r>
              <a:rPr lang="en-US" dirty="0"/>
              <a:t>,  especially dangerous.</a:t>
            </a:r>
          </a:p>
          <a:p>
            <a:pPr>
              <a:buFont typeface="Arial" panose="020B0604020202020204" pitchFamily="34" charset="0"/>
              <a:buChar char="•"/>
            </a:pPr>
            <a:r>
              <a:rPr lang="en-US" dirty="0"/>
              <a:t>Typical solution—create foreign  emergency , nuclear test, would  create disastrous relationship with China, cutting oil, so very unlikely.</a:t>
            </a:r>
          </a:p>
          <a:p>
            <a:pPr>
              <a:buFont typeface="Arial" panose="020B0604020202020204" pitchFamily="34" charset="0"/>
              <a:buChar char="•"/>
            </a:pPr>
            <a:r>
              <a:rPr lang="en-US" dirty="0"/>
              <a:t>Hoping for </a:t>
            </a:r>
            <a:r>
              <a:rPr lang="en-US" dirty="0" err="1"/>
              <a:t>sanctionsrelief</a:t>
            </a:r>
            <a:r>
              <a:rPr lang="en-US" dirty="0"/>
              <a:t>, money flow from South Korea to  NK government.  But so far, not happening.</a:t>
            </a:r>
          </a:p>
          <a:p>
            <a:pPr>
              <a:buFont typeface="Arial" panose="020B0604020202020204" pitchFamily="34" charset="0"/>
              <a:buChar char="•"/>
            </a:pPr>
            <a:r>
              <a:rPr lang="en-US" dirty="0">
                <a:solidFill>
                  <a:srgbClr val="FFFF00"/>
                </a:solidFill>
              </a:rPr>
              <a:t>But there is a  positive way out—privatize i.e. liquidate state assets, firm up NK won, reduce government employment,  raise state sector prices and wages, export to earn credit, sell/trade off  some nuclear materials.   </a:t>
            </a:r>
          </a:p>
          <a:p>
            <a:r>
              <a:rPr lang="en-US" dirty="0"/>
              <a:t>Can he do  all this without de-nuclearization?  </a:t>
            </a:r>
          </a:p>
          <a:p>
            <a:endParaRPr lang="en-US" dirty="0"/>
          </a:p>
        </p:txBody>
      </p:sp>
    </p:spTree>
    <p:extLst>
      <p:ext uri="{BB962C8B-B14F-4D97-AF65-F5344CB8AC3E}">
        <p14:creationId xmlns:p14="http://schemas.microsoft.com/office/powerpoint/2010/main" val="331034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C29435-9792-45F0-A075-2B4C351B9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8470C-41D4-4D11-B61A-DB0E36D768F2}"/>
              </a:ext>
            </a:extLst>
          </p:cNvPr>
          <p:cNvSpPr>
            <a:spLocks noGrp="1"/>
          </p:cNvSpPr>
          <p:nvPr>
            <p:ph type="title"/>
          </p:nvPr>
        </p:nvSpPr>
        <p:spPr>
          <a:xfrm>
            <a:off x="5894613" y="634946"/>
            <a:ext cx="2767693" cy="1450757"/>
          </a:xfrm>
        </p:spPr>
        <p:txBody>
          <a:bodyPr>
            <a:normAutofit/>
          </a:bodyPr>
          <a:lstStyle/>
          <a:p>
            <a:r>
              <a:rPr lang="en-US" sz="2400" dirty="0"/>
              <a:t>Nice, but the zipper doesn’t work.</a:t>
            </a:r>
          </a:p>
        </p:txBody>
      </p:sp>
      <p:pic>
        <p:nvPicPr>
          <p:cNvPr id="8" name="Content Placeholder 4" descr="A group of people posing for the camera&#10;&#10;Description generated with very high confidence">
            <a:extLst>
              <a:ext uri="{FF2B5EF4-FFF2-40B4-BE49-F238E27FC236}">
                <a16:creationId xmlns:a16="http://schemas.microsoft.com/office/drawing/2014/main" id="{3E73F93E-7F27-49B8-A606-764D5478D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99" y="777366"/>
            <a:ext cx="5182351" cy="5039836"/>
          </a:xfrm>
          <a:prstGeom prst="rect">
            <a:avLst/>
          </a:prstGeom>
        </p:spPr>
      </p:pic>
      <p:cxnSp>
        <p:nvCxnSpPr>
          <p:cNvPr id="15" name="Straight Connector 14">
            <a:extLst>
              <a:ext uri="{FF2B5EF4-FFF2-40B4-BE49-F238E27FC236}">
                <a16:creationId xmlns:a16="http://schemas.microsoft.com/office/drawing/2014/main" id="{C121C1A0-5C13-471E-AD18-BF95767F54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DF03EDA-D3D9-4DFF-9AC8-0D47F349E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F20499E1-77D1-46FE-9976-5632BE52F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657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AD3E-CCD0-4286-97E2-B7B7E5EA7127}"/>
              </a:ext>
            </a:extLst>
          </p:cNvPr>
          <p:cNvSpPr>
            <a:spLocks noGrp="1"/>
          </p:cNvSpPr>
          <p:nvPr>
            <p:ph type="title"/>
          </p:nvPr>
        </p:nvSpPr>
        <p:spPr/>
        <p:txBody>
          <a:bodyPr/>
          <a:lstStyle/>
          <a:p>
            <a:r>
              <a:rPr lang="en-US" dirty="0"/>
              <a:t>Rules of Engagement</a:t>
            </a:r>
          </a:p>
        </p:txBody>
      </p:sp>
      <p:sp>
        <p:nvSpPr>
          <p:cNvPr id="3" name="Content Placeholder 2">
            <a:extLst>
              <a:ext uri="{FF2B5EF4-FFF2-40B4-BE49-F238E27FC236}">
                <a16:creationId xmlns:a16="http://schemas.microsoft.com/office/drawing/2014/main" id="{92904540-2EE7-451B-8150-EA46F1B1B9E5}"/>
              </a:ext>
            </a:extLst>
          </p:cNvPr>
          <p:cNvSpPr>
            <a:spLocks noGrp="1"/>
          </p:cNvSpPr>
          <p:nvPr>
            <p:ph idx="1"/>
          </p:nvPr>
        </p:nvSpPr>
        <p:spPr/>
        <p:txBody>
          <a:bodyPr/>
          <a:lstStyle/>
          <a:p>
            <a:r>
              <a:rPr lang="en-US" dirty="0"/>
              <a:t>1.  Engage on economic development/reform, not just denuclearization.</a:t>
            </a:r>
          </a:p>
          <a:p>
            <a:r>
              <a:rPr lang="en-US" dirty="0"/>
              <a:t>2.  An </a:t>
            </a:r>
            <a:r>
              <a:rPr lang="en-US" dirty="0" err="1"/>
              <a:t>early”give</a:t>
            </a:r>
            <a:r>
              <a:rPr lang="en-US" dirty="0"/>
              <a:t>” might be to remove them from </a:t>
            </a:r>
            <a:r>
              <a:rPr lang="en-US" dirty="0" err="1"/>
              <a:t>Terroist</a:t>
            </a:r>
            <a:r>
              <a:rPr lang="en-US" dirty="0"/>
              <a:t> List and TWE act  sanctions.</a:t>
            </a:r>
          </a:p>
          <a:p>
            <a:r>
              <a:rPr lang="en-US" dirty="0"/>
              <a:t>3.  An early “ask” might  be for the to return to  “family farms”, allowing private property in agriculture.</a:t>
            </a:r>
          </a:p>
          <a:p>
            <a:r>
              <a:rPr lang="en-US" dirty="0"/>
              <a:t>4.   Key rule should be any of our activities should pay workers directly, and start insisting NK do same for its own workers,.</a:t>
            </a:r>
          </a:p>
          <a:p>
            <a:r>
              <a:rPr lang="en-US" dirty="0"/>
              <a:t>5.   Only use market, not official exchange rate.</a:t>
            </a:r>
          </a:p>
          <a:p>
            <a:r>
              <a:rPr lang="en-US" dirty="0"/>
              <a:t>6.  Consider  sanctions relief to open Kaesong, provided direct pay to workers, use of market exchange rate.</a:t>
            </a:r>
          </a:p>
          <a:p>
            <a:endParaRPr lang="en-US" dirty="0"/>
          </a:p>
        </p:txBody>
      </p:sp>
    </p:spTree>
    <p:extLst>
      <p:ext uri="{BB962C8B-B14F-4D97-AF65-F5344CB8AC3E}">
        <p14:creationId xmlns:p14="http://schemas.microsoft.com/office/powerpoint/2010/main" val="32330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A1DD-4D2C-4F02-B472-548F2EFA864A}"/>
              </a:ext>
            </a:extLst>
          </p:cNvPr>
          <p:cNvSpPr>
            <a:spLocks noGrp="1"/>
          </p:cNvSpPr>
          <p:nvPr>
            <p:ph type="ctrTitle"/>
          </p:nvPr>
        </p:nvSpPr>
        <p:spPr>
          <a:xfrm>
            <a:off x="822960" y="758952"/>
            <a:ext cx="7543800" cy="2822448"/>
          </a:xfrm>
        </p:spPr>
        <p:txBody>
          <a:bodyPr>
            <a:normAutofit/>
          </a:bodyPr>
          <a:lstStyle/>
          <a:p>
            <a:r>
              <a:rPr lang="en-US" sz="4400" dirty="0"/>
              <a:t>Hold Your Dollars! </a:t>
            </a:r>
            <a:br>
              <a:rPr lang="en-US" sz="4400" dirty="0"/>
            </a:br>
            <a:r>
              <a:rPr lang="en-US" sz="4400" dirty="0"/>
              <a:t> </a:t>
            </a:r>
            <a:br>
              <a:rPr lang="en-US" sz="4400" dirty="0"/>
            </a:br>
            <a:r>
              <a:rPr lang="en-US" sz="3200" dirty="0">
                <a:solidFill>
                  <a:srgbClr val="FFFF00"/>
                </a:solidFill>
              </a:rPr>
              <a:t>The right, and wrong ways to engage</a:t>
            </a:r>
            <a:br>
              <a:rPr lang="en-US" sz="3200" dirty="0">
                <a:solidFill>
                  <a:srgbClr val="FFFF00"/>
                </a:solidFill>
              </a:rPr>
            </a:br>
            <a:r>
              <a:rPr lang="en-US" sz="3200" dirty="0">
                <a:solidFill>
                  <a:srgbClr val="FFFF00"/>
                </a:solidFill>
              </a:rPr>
              <a:t>North Korea</a:t>
            </a:r>
          </a:p>
        </p:txBody>
      </p:sp>
      <p:sp>
        <p:nvSpPr>
          <p:cNvPr id="3" name="Subtitle 2">
            <a:extLst>
              <a:ext uri="{FF2B5EF4-FFF2-40B4-BE49-F238E27FC236}">
                <a16:creationId xmlns:a16="http://schemas.microsoft.com/office/drawing/2014/main" id="{90846BBB-BD02-4D3A-9809-085C2D8CD835}"/>
              </a:ext>
            </a:extLst>
          </p:cNvPr>
          <p:cNvSpPr>
            <a:spLocks noGrp="1"/>
          </p:cNvSpPr>
          <p:nvPr>
            <p:ph type="subTitle" idx="1"/>
          </p:nvPr>
        </p:nvSpPr>
        <p:spPr/>
        <p:txBody>
          <a:bodyPr>
            <a:normAutofit/>
          </a:bodyPr>
          <a:lstStyle/>
          <a:p>
            <a:r>
              <a:rPr lang="en-US" sz="1600" dirty="0"/>
              <a:t>Georgetown Security Studies Luncheon</a:t>
            </a:r>
          </a:p>
          <a:p>
            <a:r>
              <a:rPr lang="en-US" sz="1600" dirty="0"/>
              <a:t>October 30, 2018</a:t>
            </a:r>
          </a:p>
          <a:p>
            <a:r>
              <a:rPr lang="en-US" sz="1600" dirty="0"/>
              <a:t>William Brown,  </a:t>
            </a:r>
            <a:r>
              <a:rPr lang="en-US" sz="1600" dirty="0" err="1"/>
              <a:t>NAEIA.Com</a:t>
            </a:r>
            <a:endParaRPr lang="en-US" sz="1600" dirty="0"/>
          </a:p>
        </p:txBody>
      </p:sp>
    </p:spTree>
    <p:extLst>
      <p:ext uri="{BB962C8B-B14F-4D97-AF65-F5344CB8AC3E}">
        <p14:creationId xmlns:p14="http://schemas.microsoft.com/office/powerpoint/2010/main" val="1323739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AD3E-CCD0-4286-97E2-B7B7E5EA7127}"/>
              </a:ext>
            </a:extLst>
          </p:cNvPr>
          <p:cNvSpPr>
            <a:spLocks noGrp="1"/>
          </p:cNvSpPr>
          <p:nvPr>
            <p:ph type="title"/>
          </p:nvPr>
        </p:nvSpPr>
        <p:spPr/>
        <p:txBody>
          <a:bodyPr/>
          <a:lstStyle/>
          <a:p>
            <a:r>
              <a:rPr lang="en-US" dirty="0"/>
              <a:t>Rules of Engagement</a:t>
            </a:r>
          </a:p>
        </p:txBody>
      </p:sp>
      <p:sp>
        <p:nvSpPr>
          <p:cNvPr id="3" name="Content Placeholder 2">
            <a:extLst>
              <a:ext uri="{FF2B5EF4-FFF2-40B4-BE49-F238E27FC236}">
                <a16:creationId xmlns:a16="http://schemas.microsoft.com/office/drawing/2014/main" id="{92904540-2EE7-451B-8150-EA46F1B1B9E5}"/>
              </a:ext>
            </a:extLst>
          </p:cNvPr>
          <p:cNvSpPr>
            <a:spLocks noGrp="1"/>
          </p:cNvSpPr>
          <p:nvPr>
            <p:ph idx="1"/>
          </p:nvPr>
        </p:nvSpPr>
        <p:spPr/>
        <p:txBody>
          <a:bodyPr/>
          <a:lstStyle/>
          <a:p>
            <a:r>
              <a:rPr lang="en-US" dirty="0"/>
              <a:t>1.   No  commodity or </a:t>
            </a:r>
            <a:r>
              <a:rPr lang="en-US" dirty="0" err="1"/>
              <a:t>finanancial</a:t>
            </a:r>
            <a:r>
              <a:rPr lang="en-US" dirty="0"/>
              <a:t> aid until above reforms are  implemented.</a:t>
            </a:r>
          </a:p>
          <a:p>
            <a:r>
              <a:rPr lang="en-US" dirty="0"/>
              <a:t>2.  No investment until  private property is officially legalized and liberalizing  money and banking reforms are set.   We should offer to assist them in doing this, including advancing their membership in IMF, WB, and especially WTO memberships.</a:t>
            </a:r>
          </a:p>
          <a:p>
            <a:r>
              <a:rPr lang="en-US" dirty="0"/>
              <a:t>3.  With such reforms, large amounts of Japanese </a:t>
            </a:r>
            <a:r>
              <a:rPr lang="en-US" dirty="0" err="1"/>
              <a:t>repatration</a:t>
            </a:r>
            <a:r>
              <a:rPr lang="en-US" dirty="0"/>
              <a:t> money combined with competitive   FDI, should enable economic take-off.</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F14D05B7-4041-478C-AF16-EC43DB65B0ED}"/>
                  </a:ext>
                </a:extLst>
              </p:cNvPr>
              <p:cNvGraphicFramePr>
                <a:graphicFrameLocks noChangeAspect="1"/>
              </p:cNvGraphicFramePr>
              <p:nvPr>
                <p:extLst>
                  <p:ext uri="{D42A27DB-BD31-4B8C-83A1-F6EECF244321}">
                    <p14:modId xmlns:p14="http://schemas.microsoft.com/office/powerpoint/2010/main" val="2557368410"/>
                  </p:ext>
                </p:extLst>
              </p:nvPr>
            </p:nvGraphicFramePr>
            <p:xfrm>
              <a:off x="-2254170" y="1139383"/>
              <a:ext cx="2286000" cy="1714500"/>
            </p:xfrm>
            <a:graphic>
              <a:graphicData uri="http://schemas.microsoft.com/office/powerpoint/2016/slidezoom">
                <pslz:sldZm>
                  <pslz:sldZmObj sldId="567" cId="323306440">
                    <pslz:zmPr id="{0A3EAE8E-46B4-41F8-8C35-453E2E18657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F14D05B7-4041-478C-AF16-EC43DB65B0ED}"/>
                  </a:ext>
                </a:extLst>
              </p:cNvPr>
              <p:cNvPicPr>
                <a:picLocks noGrp="1" noRot="1" noChangeAspect="1" noMove="1" noResize="1" noEditPoints="1" noAdjustHandles="1" noChangeArrowheads="1" noChangeShapeType="1"/>
              </p:cNvPicPr>
              <p:nvPr/>
            </p:nvPicPr>
            <p:blipFill>
              <a:blip r:embed="rId2"/>
              <a:stretch>
                <a:fillRect/>
              </a:stretch>
            </p:blipFill>
            <p:spPr>
              <a:xfrm>
                <a:off x="-2254170" y="113938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50561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tanding in front of a wedding cake&#10;&#10;Description generated with high confidence">
            <a:extLst>
              <a:ext uri="{FF2B5EF4-FFF2-40B4-BE49-F238E27FC236}">
                <a16:creationId xmlns:a16="http://schemas.microsoft.com/office/drawing/2014/main" id="{C1297601-AB4F-4147-AACD-5B13563F2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210" y="1339850"/>
            <a:ext cx="7773580" cy="4178300"/>
          </a:xfrm>
          <a:prstGeom prst="rect">
            <a:avLst/>
          </a:prstGeom>
        </p:spPr>
      </p:pic>
      <p:sp>
        <p:nvSpPr>
          <p:cNvPr id="9" name="TextBox 8">
            <a:extLst>
              <a:ext uri="{FF2B5EF4-FFF2-40B4-BE49-F238E27FC236}">
                <a16:creationId xmlns:a16="http://schemas.microsoft.com/office/drawing/2014/main" id="{5518A04E-3553-404F-AC20-A9862E2DE597}"/>
              </a:ext>
            </a:extLst>
          </p:cNvPr>
          <p:cNvSpPr txBox="1"/>
          <p:nvPr/>
        </p:nvSpPr>
        <p:spPr>
          <a:xfrm rot="10800000" flipH="1" flipV="1">
            <a:off x="7968853" y="5629164"/>
            <a:ext cx="789383" cy="369332"/>
          </a:xfrm>
          <a:prstGeom prst="rect">
            <a:avLst/>
          </a:prstGeom>
          <a:noFill/>
        </p:spPr>
        <p:txBody>
          <a:bodyPr wrap="square" rtlCol="0">
            <a:spAutoFit/>
          </a:bodyPr>
          <a:lstStyle/>
          <a:p>
            <a:r>
              <a:rPr lang="en-US" sz="900" dirty="0"/>
              <a:t>Washington Post Blog</a:t>
            </a:r>
          </a:p>
        </p:txBody>
      </p:sp>
    </p:spTree>
    <p:extLst>
      <p:ext uri="{BB962C8B-B14F-4D97-AF65-F5344CB8AC3E}">
        <p14:creationId xmlns:p14="http://schemas.microsoft.com/office/powerpoint/2010/main" val="150869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C586-6FA8-4877-A543-6E4A57B648E0}"/>
              </a:ext>
            </a:extLst>
          </p:cNvPr>
          <p:cNvSpPr>
            <a:spLocks noGrp="1"/>
          </p:cNvSpPr>
          <p:nvPr>
            <p:ph type="title"/>
          </p:nvPr>
        </p:nvSpPr>
        <p:spPr/>
        <p:txBody>
          <a:bodyPr/>
          <a:lstStyle/>
          <a:p>
            <a:r>
              <a:rPr lang="en-US" dirty="0"/>
              <a:t>2017  Tensions Lead to …</a:t>
            </a:r>
          </a:p>
        </p:txBody>
      </p:sp>
      <p:sp>
        <p:nvSpPr>
          <p:cNvPr id="3" name="Content Placeholder 2">
            <a:extLst>
              <a:ext uri="{FF2B5EF4-FFF2-40B4-BE49-F238E27FC236}">
                <a16:creationId xmlns:a16="http://schemas.microsoft.com/office/drawing/2014/main" id="{ABF2BE05-6631-4171-B10C-D994D5070F45}"/>
              </a:ext>
            </a:extLst>
          </p:cNvPr>
          <p:cNvSpPr>
            <a:spLocks noGrp="1"/>
          </p:cNvSpPr>
          <p:nvPr>
            <p:ph idx="1"/>
          </p:nvPr>
        </p:nvSpPr>
        <p:spPr/>
        <p:txBody>
          <a:bodyPr>
            <a:normAutofit/>
          </a:bodyPr>
          <a:lstStyle/>
          <a:p>
            <a:endParaRPr lang="en-US" dirty="0"/>
          </a:p>
          <a:p>
            <a:r>
              <a:rPr lang="en-US" dirty="0">
                <a:solidFill>
                  <a:srgbClr val="FFFF00"/>
                </a:solidFill>
              </a:rPr>
              <a:t>April 7     --    Trump-Xi Summit, after year of nuclear and missile   		         tests, China imposes near embargo on imports from NK. </a:t>
            </a:r>
          </a:p>
          <a:p>
            <a:r>
              <a:rPr lang="en-US" dirty="0">
                <a:solidFill>
                  <a:schemeClr val="tx1"/>
                </a:solidFill>
              </a:rPr>
              <a:t>Summer  --    NK  domestic oil prices soar, exports fall steeply</a:t>
            </a:r>
          </a:p>
          <a:p>
            <a:r>
              <a:rPr lang="en-US" dirty="0">
                <a:solidFill>
                  <a:srgbClr val="FFFF00"/>
                </a:solidFill>
              </a:rPr>
              <a:t>Sep 2        --    NK  6</a:t>
            </a:r>
            <a:r>
              <a:rPr lang="en-US" baseline="30000" dirty="0">
                <a:solidFill>
                  <a:srgbClr val="FFFF00"/>
                </a:solidFill>
              </a:rPr>
              <a:t>th</a:t>
            </a:r>
            <a:r>
              <a:rPr lang="en-US" dirty="0">
                <a:solidFill>
                  <a:srgbClr val="FFFF00"/>
                </a:solidFill>
              </a:rPr>
              <a:t> nuclear test, ten times larger than previous 5.</a:t>
            </a:r>
            <a:r>
              <a:rPr lang="en-US" dirty="0">
                <a:solidFill>
                  <a:schemeClr val="tx1"/>
                </a:solidFill>
              </a:rPr>
              <a:t> </a:t>
            </a:r>
          </a:p>
          <a:p>
            <a:r>
              <a:rPr lang="en-US" dirty="0">
                <a:solidFill>
                  <a:schemeClr val="tx1"/>
                </a:solidFill>
              </a:rPr>
              <a:t>Fall            --   Trump  “Maximum pressure” campaign intensifies.</a:t>
            </a:r>
          </a:p>
          <a:p>
            <a:r>
              <a:rPr lang="en-US" dirty="0">
                <a:solidFill>
                  <a:srgbClr val="FFFF00"/>
                </a:solidFill>
              </a:rPr>
              <a:t>Nov 28      --   ICBM  ‘’straight up” launch.</a:t>
            </a:r>
          </a:p>
          <a:p>
            <a:r>
              <a:rPr lang="en-US" dirty="0"/>
              <a:t>2017          --   NK GDP said to drop 3.5 percent, by ROK estimates.</a:t>
            </a:r>
          </a:p>
          <a:p>
            <a:endParaRPr lang="en-US" dirty="0"/>
          </a:p>
        </p:txBody>
      </p:sp>
    </p:spTree>
    <p:extLst>
      <p:ext uri="{BB962C8B-B14F-4D97-AF65-F5344CB8AC3E}">
        <p14:creationId xmlns:p14="http://schemas.microsoft.com/office/powerpoint/2010/main" val="172042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C586-6FA8-4877-A543-6E4A57B648E0}"/>
              </a:ext>
            </a:extLst>
          </p:cNvPr>
          <p:cNvSpPr>
            <a:spLocks noGrp="1"/>
          </p:cNvSpPr>
          <p:nvPr>
            <p:ph type="title"/>
          </p:nvPr>
        </p:nvSpPr>
        <p:spPr/>
        <p:txBody>
          <a:bodyPr/>
          <a:lstStyle/>
          <a:p>
            <a:r>
              <a:rPr lang="en-US" dirty="0"/>
              <a:t>…  His big 2018 Initiatives</a:t>
            </a:r>
          </a:p>
        </p:txBody>
      </p:sp>
      <p:sp>
        <p:nvSpPr>
          <p:cNvPr id="3" name="Content Placeholder 2">
            <a:extLst>
              <a:ext uri="{FF2B5EF4-FFF2-40B4-BE49-F238E27FC236}">
                <a16:creationId xmlns:a16="http://schemas.microsoft.com/office/drawing/2014/main" id="{ABF2BE05-6631-4171-B10C-D994D5070F45}"/>
              </a:ext>
            </a:extLst>
          </p:cNvPr>
          <p:cNvSpPr>
            <a:spLocks noGrp="1"/>
          </p:cNvSpPr>
          <p:nvPr>
            <p:ph idx="1"/>
          </p:nvPr>
        </p:nvSpPr>
        <p:spPr/>
        <p:txBody>
          <a:bodyPr>
            <a:normAutofit fontScale="92500" lnSpcReduction="20000"/>
          </a:bodyPr>
          <a:lstStyle/>
          <a:p>
            <a:endParaRPr lang="en-US" dirty="0"/>
          </a:p>
          <a:p>
            <a:r>
              <a:rPr lang="en-US" dirty="0"/>
              <a:t>In New Years address Kim suggests participation in  SK Winter Olympics.</a:t>
            </a:r>
          </a:p>
          <a:p>
            <a:r>
              <a:rPr lang="en-US" dirty="0"/>
              <a:t>Requests summit with Trump/Trump immediately accepts.</a:t>
            </a:r>
          </a:p>
          <a:p>
            <a:r>
              <a:rPr lang="en-US" dirty="0"/>
              <a:t>Travels to Beijing, three times—talks up agriculture, </a:t>
            </a:r>
            <a:r>
              <a:rPr lang="en-US" dirty="0">
                <a:solidFill>
                  <a:srgbClr val="FFFF00"/>
                </a:solidFill>
              </a:rPr>
              <a:t>maybe reform.</a:t>
            </a:r>
          </a:p>
          <a:p>
            <a:r>
              <a:rPr lang="en-US" dirty="0"/>
              <a:t>Travels to DMZ, two times—talks up N-S trade, investment.</a:t>
            </a:r>
          </a:p>
          <a:p>
            <a:r>
              <a:rPr lang="en-US" dirty="0"/>
              <a:t>Meets Trump in </a:t>
            </a:r>
            <a:r>
              <a:rPr lang="en-US" dirty="0" err="1"/>
              <a:t>Sinagpore</a:t>
            </a:r>
            <a:r>
              <a:rPr lang="en-US" dirty="0"/>
              <a:t>—talks up end of hostile relations.</a:t>
            </a:r>
          </a:p>
          <a:p>
            <a:r>
              <a:rPr lang="en-US" dirty="0"/>
              <a:t>Jan and April  tells public t</a:t>
            </a:r>
            <a:r>
              <a:rPr lang="en-US" dirty="0">
                <a:solidFill>
                  <a:srgbClr val="FFFF00"/>
                </a:solidFill>
              </a:rPr>
              <a:t>op priority on economy</a:t>
            </a:r>
            <a:r>
              <a:rPr lang="en-US" dirty="0"/>
              <a:t>, nukes are complete.</a:t>
            </a:r>
          </a:p>
          <a:p>
            <a:r>
              <a:rPr lang="en-US" dirty="0"/>
              <a:t>He continues to allow markets to grow, money to trump rations.</a:t>
            </a:r>
          </a:p>
          <a:p>
            <a:r>
              <a:rPr lang="en-US" dirty="0"/>
              <a:t>But state media still proclaims socialist economy, holding nukes. </a:t>
            </a:r>
          </a:p>
          <a:p>
            <a:r>
              <a:rPr lang="en-US" dirty="0">
                <a:solidFill>
                  <a:srgbClr val="FFFF00"/>
                </a:solidFill>
              </a:rPr>
              <a:t>While creating dangerous domestic expectations for positive change.</a:t>
            </a:r>
          </a:p>
          <a:p>
            <a:endParaRPr lang="en-US" dirty="0"/>
          </a:p>
          <a:p>
            <a:endParaRPr lang="en-US" dirty="0"/>
          </a:p>
        </p:txBody>
      </p:sp>
    </p:spTree>
    <p:extLst>
      <p:ext uri="{BB962C8B-B14F-4D97-AF65-F5344CB8AC3E}">
        <p14:creationId xmlns:p14="http://schemas.microsoft.com/office/powerpoint/2010/main" val="239343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A7D6-25B6-412F-A0B8-0870695E14AE}"/>
              </a:ext>
            </a:extLst>
          </p:cNvPr>
          <p:cNvSpPr>
            <a:spLocks noGrp="1"/>
          </p:cNvSpPr>
          <p:nvPr>
            <p:ph type="title"/>
          </p:nvPr>
        </p:nvSpPr>
        <p:spPr/>
        <p:txBody>
          <a:bodyPr/>
          <a:lstStyle/>
          <a:p>
            <a:r>
              <a:rPr lang="en-US" dirty="0"/>
              <a:t>Two Theories</a:t>
            </a:r>
          </a:p>
        </p:txBody>
      </p:sp>
      <p:sp>
        <p:nvSpPr>
          <p:cNvPr id="3" name="Content Placeholder 2">
            <a:extLst>
              <a:ext uri="{FF2B5EF4-FFF2-40B4-BE49-F238E27FC236}">
                <a16:creationId xmlns:a16="http://schemas.microsoft.com/office/drawing/2014/main" id="{8BE7ADF7-FE4C-4E51-9E76-91150AFDA35E}"/>
              </a:ext>
            </a:extLst>
          </p:cNvPr>
          <p:cNvSpPr>
            <a:spLocks noGrp="1"/>
          </p:cNvSpPr>
          <p:nvPr>
            <p:ph idx="1"/>
          </p:nvPr>
        </p:nvSpPr>
        <p:spPr/>
        <p:txBody>
          <a:bodyPr>
            <a:normAutofit/>
          </a:bodyPr>
          <a:lstStyle/>
          <a:p>
            <a:endParaRPr lang="en-US" dirty="0"/>
          </a:p>
          <a:p>
            <a:r>
              <a:rPr lang="en-US" dirty="0"/>
              <a:t>1.  Kim Acting on </a:t>
            </a:r>
            <a:r>
              <a:rPr lang="en-US" dirty="0">
                <a:solidFill>
                  <a:srgbClr val="FFFF00"/>
                </a:solidFill>
              </a:rPr>
              <a:t>Strength</a:t>
            </a:r>
            <a:r>
              <a:rPr lang="en-US" dirty="0"/>
              <a:t> of nuclear and missile successes.</a:t>
            </a:r>
          </a:p>
          <a:p>
            <a:r>
              <a:rPr lang="en-US" dirty="0"/>
              <a:t>2.  Kim Acting on </a:t>
            </a:r>
            <a:r>
              <a:rPr lang="en-US" dirty="0">
                <a:solidFill>
                  <a:srgbClr val="FFFF00"/>
                </a:solidFill>
              </a:rPr>
              <a:t>Weakness</a:t>
            </a:r>
            <a:r>
              <a:rPr lang="en-US" dirty="0"/>
              <a:t>  -- immediate  crisis of  Chinese sanctions combined with long term  erosion of command economy, rise of markets, and of US  (“bloody nose”) pressures.</a:t>
            </a:r>
          </a:p>
          <a:p>
            <a:r>
              <a:rPr lang="en-US" dirty="0"/>
              <a:t>Policy advice differs based on theory.</a:t>
            </a:r>
          </a:p>
          <a:p>
            <a:pPr lvl="1"/>
            <a:r>
              <a:rPr lang="en-US" dirty="0"/>
              <a:t>If 1, tough, ”strategic patience “ needed to deter and change  North Korea or,  simply accept nuclear North Korea.  </a:t>
            </a:r>
          </a:p>
          <a:p>
            <a:pPr lvl="1"/>
            <a:r>
              <a:rPr lang="en-US" dirty="0"/>
              <a:t>If 2, engagement  is warranted to press the advantage and force change.  </a:t>
            </a:r>
          </a:p>
          <a:p>
            <a:r>
              <a:rPr lang="en-US" b="1" dirty="0"/>
              <a:t>No one knows</a:t>
            </a:r>
          </a:p>
          <a:p>
            <a:pPr lvl="1"/>
            <a:r>
              <a:rPr lang="en-US" dirty="0"/>
              <a:t>I line up with 2.   If Kim is in a box, </a:t>
            </a:r>
            <a:r>
              <a:rPr lang="en-US" dirty="0">
                <a:solidFill>
                  <a:srgbClr val="FFFF00"/>
                </a:solidFill>
              </a:rPr>
              <a:t>engage to change.</a:t>
            </a:r>
          </a:p>
          <a:p>
            <a:endParaRPr lang="en-US" dirty="0"/>
          </a:p>
          <a:p>
            <a:endParaRPr lang="en-US" dirty="0"/>
          </a:p>
          <a:p>
            <a:endParaRPr lang="en-US" dirty="0"/>
          </a:p>
        </p:txBody>
      </p:sp>
    </p:spTree>
    <p:extLst>
      <p:ext uri="{BB962C8B-B14F-4D97-AF65-F5344CB8AC3E}">
        <p14:creationId xmlns:p14="http://schemas.microsoft.com/office/powerpoint/2010/main" val="391112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1E02-8F2D-46C1-AE08-A36B683AEE82}"/>
              </a:ext>
            </a:extLst>
          </p:cNvPr>
          <p:cNvSpPr>
            <a:spLocks noGrp="1"/>
          </p:cNvSpPr>
          <p:nvPr>
            <p:ph type="title"/>
          </p:nvPr>
        </p:nvSpPr>
        <p:spPr/>
        <p:txBody>
          <a:bodyPr/>
          <a:lstStyle/>
          <a:p>
            <a:r>
              <a:rPr lang="en-US" dirty="0">
                <a:solidFill>
                  <a:srgbClr val="FFFF00"/>
                </a:solidFill>
              </a:rPr>
              <a:t>Kim in a Box</a:t>
            </a:r>
          </a:p>
        </p:txBody>
      </p:sp>
      <p:sp>
        <p:nvSpPr>
          <p:cNvPr id="3" name="Content Placeholder 2">
            <a:extLst>
              <a:ext uri="{FF2B5EF4-FFF2-40B4-BE49-F238E27FC236}">
                <a16:creationId xmlns:a16="http://schemas.microsoft.com/office/drawing/2014/main" id="{8BD1AE1C-8889-4002-B4A3-C176E458D857}"/>
              </a:ext>
            </a:extLst>
          </p:cNvPr>
          <p:cNvSpPr>
            <a:spLocks noGrp="1"/>
          </p:cNvSpPr>
          <p:nvPr>
            <p:ph idx="1"/>
          </p:nvPr>
        </p:nvSpPr>
        <p:spPr/>
        <p:txBody>
          <a:bodyPr>
            <a:normAutofit fontScale="77500" lnSpcReduction="20000"/>
          </a:bodyPr>
          <a:lstStyle/>
          <a:p>
            <a:r>
              <a:rPr lang="en-US" dirty="0"/>
              <a:t>Command Economy System</a:t>
            </a:r>
          </a:p>
          <a:p>
            <a:pPr lvl="1"/>
            <a:r>
              <a:rPr lang="en-US" dirty="0"/>
              <a:t>Only remaining M-L command economy </a:t>
            </a:r>
          </a:p>
          <a:p>
            <a:pPr lvl="1"/>
            <a:r>
              <a:rPr lang="en-US" dirty="0"/>
              <a:t>Broken</a:t>
            </a:r>
          </a:p>
          <a:p>
            <a:pPr lvl="1"/>
            <a:r>
              <a:rPr lang="en-US" dirty="0"/>
              <a:t>Stuck in dual traps</a:t>
            </a:r>
          </a:p>
          <a:p>
            <a:pPr marL="201168" lvl="1" indent="0">
              <a:buNone/>
            </a:pPr>
            <a:r>
              <a:rPr lang="en-US" dirty="0"/>
              <a:t>Bottom -up, Not top-down, reforms</a:t>
            </a:r>
          </a:p>
          <a:p>
            <a:pPr lvl="1"/>
            <a:r>
              <a:rPr lang="en-US" dirty="0"/>
              <a:t>Markets</a:t>
            </a:r>
          </a:p>
          <a:p>
            <a:pPr lvl="1"/>
            <a:r>
              <a:rPr lang="en-US" dirty="0"/>
              <a:t>Money</a:t>
            </a:r>
          </a:p>
          <a:p>
            <a:pPr marL="201168" lvl="1" indent="0">
              <a:buNone/>
            </a:pPr>
            <a:r>
              <a:rPr lang="en-US" dirty="0"/>
              <a:t>Limited foreign  trade, no foreign investment</a:t>
            </a:r>
          </a:p>
          <a:p>
            <a:pPr lvl="1">
              <a:buFont typeface="Arial" panose="020B0604020202020204" pitchFamily="34" charset="0"/>
              <a:buChar char="•"/>
            </a:pPr>
            <a:r>
              <a:rPr lang="en-US" dirty="0"/>
              <a:t>Debt Default/Foreign aid dependent</a:t>
            </a:r>
          </a:p>
          <a:p>
            <a:pPr lvl="1">
              <a:buFont typeface="Arial" panose="020B0604020202020204" pitchFamily="34" charset="0"/>
              <a:buChar char="•"/>
            </a:pPr>
            <a:r>
              <a:rPr lang="en-US" dirty="0"/>
              <a:t>Col B , non WTO  tariff treatment</a:t>
            </a:r>
          </a:p>
          <a:p>
            <a:pPr lvl="1">
              <a:buFont typeface="Arial" panose="020B0604020202020204" pitchFamily="34" charset="0"/>
              <a:buChar char="•"/>
            </a:pPr>
            <a:r>
              <a:rPr lang="en-US" dirty="0"/>
              <a:t>Very tough Chinese Sanctions</a:t>
            </a:r>
          </a:p>
          <a:p>
            <a:pPr marL="201168" lvl="1" indent="0">
              <a:buNone/>
            </a:pPr>
            <a:r>
              <a:rPr lang="en-US" sz="2100" dirty="0">
                <a:solidFill>
                  <a:srgbClr val="FFFF00"/>
                </a:solidFill>
              </a:rPr>
              <a:t>Kim’s  New Promises</a:t>
            </a:r>
          </a:p>
          <a:p>
            <a:pPr lvl="1">
              <a:buFont typeface="Arial" panose="020B0604020202020204" pitchFamily="34" charset="0"/>
              <a:buChar char="•"/>
            </a:pPr>
            <a:r>
              <a:rPr lang="en-US" dirty="0"/>
              <a:t>Since Singapore—high expectations for growth</a:t>
            </a:r>
          </a:p>
          <a:p>
            <a:pPr lvl="1">
              <a:buFont typeface="Arial" panose="020B0604020202020204" pitchFamily="34" charset="0"/>
              <a:buChar char="•"/>
            </a:pPr>
            <a:r>
              <a:rPr lang="en-US" dirty="0"/>
              <a:t>Very tough environment—exchange rate, drought, no aid, oil  power shortages</a:t>
            </a:r>
          </a:p>
          <a:p>
            <a:pPr lvl="1">
              <a:buFont typeface="Arial" panose="020B0604020202020204" pitchFamily="34" charset="0"/>
              <a:buChar char="•"/>
            </a:pPr>
            <a:r>
              <a:rPr lang="en-US" dirty="0"/>
              <a:t>Sanctions remain as long as no progress on de nuclearization</a:t>
            </a:r>
          </a:p>
          <a:p>
            <a:pPr marL="0" indent="0">
              <a:buNone/>
            </a:pPr>
            <a:r>
              <a:rPr lang="en-US" dirty="0">
                <a:solidFill>
                  <a:srgbClr val="FFFF00"/>
                </a:solidFill>
              </a:rPr>
              <a:t>Reforms are dangerous but only way out.   So Engagement should try to lessen danger of reform.</a:t>
            </a:r>
          </a:p>
          <a:p>
            <a:pPr marL="201168" lvl="1" indent="0">
              <a:buNone/>
            </a:pPr>
            <a:endParaRPr lang="en-US" dirty="0"/>
          </a:p>
          <a:p>
            <a:pPr lvl="1"/>
            <a:endParaRPr lang="en-US" dirty="0"/>
          </a:p>
          <a:p>
            <a:pPr lvl="1"/>
            <a:endParaRPr lang="en-US" dirty="0"/>
          </a:p>
          <a:p>
            <a:pPr lvl="1"/>
            <a:endParaRPr lang="en-US" dirty="0"/>
          </a:p>
          <a:p>
            <a:pPr lvl="1"/>
            <a:endParaRPr lang="en-US" dirty="0"/>
          </a:p>
        </p:txBody>
      </p:sp>
      <p:sp>
        <p:nvSpPr>
          <p:cNvPr id="5" name="Rectangle 1">
            <a:extLst>
              <a:ext uri="{FF2B5EF4-FFF2-40B4-BE49-F238E27FC236}">
                <a16:creationId xmlns:a16="http://schemas.microsoft.com/office/drawing/2014/main" id="{F3F42B67-5FEE-4634-809D-F3C29345A632}"/>
              </a:ext>
            </a:extLst>
          </p:cNvPr>
          <p:cNvSpPr>
            <a:spLocks noChangeArrowheads="1"/>
          </p:cNvSpPr>
          <p:nvPr/>
        </p:nvSpPr>
        <p:spPr bwMode="auto">
          <a:xfrm>
            <a:off x="822325"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594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1072-744E-4776-9FBC-6737FAB25217}"/>
              </a:ext>
            </a:extLst>
          </p:cNvPr>
          <p:cNvSpPr>
            <a:spLocks noGrp="1"/>
          </p:cNvSpPr>
          <p:nvPr>
            <p:ph type="title"/>
          </p:nvPr>
        </p:nvSpPr>
        <p:spPr/>
        <p:txBody>
          <a:bodyPr/>
          <a:lstStyle/>
          <a:p>
            <a:r>
              <a:rPr lang="en-US" dirty="0"/>
              <a:t>Broken Command Economy</a:t>
            </a:r>
          </a:p>
        </p:txBody>
      </p:sp>
      <p:sp>
        <p:nvSpPr>
          <p:cNvPr id="3" name="Content Placeholder 2">
            <a:extLst>
              <a:ext uri="{FF2B5EF4-FFF2-40B4-BE49-F238E27FC236}">
                <a16:creationId xmlns:a16="http://schemas.microsoft.com/office/drawing/2014/main" id="{2C0C2F6F-4307-48A6-8D87-D1E4257B17DB}"/>
              </a:ext>
            </a:extLst>
          </p:cNvPr>
          <p:cNvSpPr>
            <a:spLocks noGrp="1"/>
          </p:cNvSpPr>
          <p:nvPr>
            <p:ph idx="1"/>
          </p:nvPr>
        </p:nvSpPr>
        <p:spPr/>
        <p:txBody>
          <a:bodyPr/>
          <a:lstStyle/>
          <a:p>
            <a:endParaRPr lang="en-US" dirty="0"/>
          </a:p>
          <a:p>
            <a:r>
              <a:rPr lang="en-US" dirty="0"/>
              <a:t>Marx—no trust of markets, especially  labor and capital markets</a:t>
            </a:r>
          </a:p>
          <a:p>
            <a:pPr lvl="1"/>
            <a:r>
              <a:rPr lang="en-US" dirty="0"/>
              <a:t>Lenin—created non-money system,  rule by ration, central plan</a:t>
            </a:r>
          </a:p>
          <a:p>
            <a:pPr lvl="1"/>
            <a:r>
              <a:rPr lang="en-US" dirty="0"/>
              <a:t> All socialist countries failed, weak incentives, overly complex,</a:t>
            </a:r>
          </a:p>
          <a:p>
            <a:pPr lvl="1"/>
            <a:r>
              <a:rPr lang="en-US" dirty="0"/>
              <a:t> </a:t>
            </a:r>
            <a:r>
              <a:rPr lang="en-US" dirty="0">
                <a:solidFill>
                  <a:srgbClr val="FFFF00"/>
                </a:solidFill>
              </a:rPr>
              <a:t>NK  planned system also failed, famine, but propped up by outside fears.</a:t>
            </a:r>
          </a:p>
          <a:p>
            <a:r>
              <a:rPr lang="en-US" dirty="0"/>
              <a:t>Markets  now prevalent but plan, rations still exist—half/half</a:t>
            </a:r>
          </a:p>
          <a:p>
            <a:pPr lvl="1"/>
            <a:r>
              <a:rPr lang="en-US" dirty="0"/>
              <a:t> Market economy “ law of one price”  arbitrage</a:t>
            </a:r>
          </a:p>
          <a:p>
            <a:pPr lvl="1"/>
            <a:r>
              <a:rPr lang="en-US" dirty="0"/>
              <a:t> Planned economy “law of ration”    fixed, policy price</a:t>
            </a:r>
          </a:p>
          <a:p>
            <a:pPr lvl="1"/>
            <a:r>
              <a:rPr lang="en-US" dirty="0"/>
              <a:t> </a:t>
            </a:r>
            <a:r>
              <a:rPr lang="en-US" dirty="0">
                <a:solidFill>
                  <a:srgbClr val="FFFF00"/>
                </a:solidFill>
              </a:rPr>
              <a:t>North Korea  “land of many prices “</a:t>
            </a:r>
          </a:p>
          <a:p>
            <a:pPr lvl="1"/>
            <a:r>
              <a:rPr lang="en-US" dirty="0"/>
              <a:t> Examples  -- textile workers, electricity, rice</a:t>
            </a:r>
          </a:p>
        </p:txBody>
      </p:sp>
    </p:spTree>
    <p:extLst>
      <p:ext uri="{BB962C8B-B14F-4D97-AF65-F5344CB8AC3E}">
        <p14:creationId xmlns:p14="http://schemas.microsoft.com/office/powerpoint/2010/main" val="315934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924800" cy="5791200"/>
          </a:xfrm>
          <a:prstGeom prst="rect">
            <a:avLst/>
          </a:prstGeom>
          <a:noFill/>
          <a:ln>
            <a:noFill/>
          </a:ln>
        </p:spPr>
      </p:pic>
    </p:spTree>
    <p:extLst>
      <p:ext uri="{BB962C8B-B14F-4D97-AF65-F5344CB8AC3E}">
        <p14:creationId xmlns:p14="http://schemas.microsoft.com/office/powerpoint/2010/main" val="126903579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8821</TotalTime>
  <Words>1122</Words>
  <Application>Microsoft Office PowerPoint</Application>
  <PresentationFormat>On-screen Show (4:3)</PresentationFormat>
  <Paragraphs>111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Retrospect</vt:lpstr>
      <vt:lpstr>PowerPoint Presentation</vt:lpstr>
      <vt:lpstr>Hold Your Dollars!    The right, and wrong ways to engage North Korea</vt:lpstr>
      <vt:lpstr>PowerPoint Presentation</vt:lpstr>
      <vt:lpstr>2017  Tensions Lead to …</vt:lpstr>
      <vt:lpstr>…  His big 2018 Initiatives</vt:lpstr>
      <vt:lpstr>Two Theories</vt:lpstr>
      <vt:lpstr>Kim in a Box</vt:lpstr>
      <vt:lpstr>Broken Command Economy</vt:lpstr>
      <vt:lpstr>PowerPoint Presentation</vt:lpstr>
      <vt:lpstr>Trade Troubles</vt:lpstr>
      <vt:lpstr>PowerPoint Presentation</vt:lpstr>
      <vt:lpstr>PowerPoint Presentation</vt:lpstr>
      <vt:lpstr>China-NK Goods Trade Balance</vt:lpstr>
      <vt:lpstr>PowerPoint Presentation</vt:lpstr>
      <vt:lpstr>Money Troubles Rations to dollarization in 3 generations.</vt:lpstr>
      <vt:lpstr>Controlling the won</vt:lpstr>
      <vt:lpstr>Kim’s Mindset </vt:lpstr>
      <vt:lpstr>Nice, but the zipper doesn’t work.</vt:lpstr>
      <vt:lpstr>Rules of Engagement</vt:lpstr>
      <vt:lpstr>Rules of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and Security in the Korean Peninsula</dc:title>
  <dc:creator>Bill Brown</dc:creator>
  <cp:lastModifiedBy>Bill Brown</cp:lastModifiedBy>
  <cp:revision>65</cp:revision>
  <dcterms:created xsi:type="dcterms:W3CDTF">2018-08-01T17:35:35Z</dcterms:created>
  <dcterms:modified xsi:type="dcterms:W3CDTF">2018-10-29T17:18:38Z</dcterms:modified>
</cp:coreProperties>
</file>