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ink/ink79.xml" ContentType="application/inkml+xml"/>
  <Override PartName="/ppt/notesSlides/notesSlide26.xml" ContentType="application/vnd.openxmlformats-officedocument.presentationml.notesSlide+xml"/>
  <Override PartName="/ppt/ink/ink80.xml" ContentType="application/inkml+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ink/ink81.xml" ContentType="application/inkml+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48"/>
  </p:notesMasterIdLst>
  <p:handoutMasterIdLst>
    <p:handoutMasterId r:id="rId49"/>
  </p:handoutMasterIdLst>
  <p:sldIdLst>
    <p:sldId id="256" r:id="rId3"/>
    <p:sldId id="412" r:id="rId4"/>
    <p:sldId id="420" r:id="rId5"/>
    <p:sldId id="405" r:id="rId6"/>
    <p:sldId id="406" r:id="rId7"/>
    <p:sldId id="398" r:id="rId8"/>
    <p:sldId id="397" r:id="rId9"/>
    <p:sldId id="403" r:id="rId10"/>
    <p:sldId id="283" r:id="rId11"/>
    <p:sldId id="314" r:id="rId12"/>
    <p:sldId id="404" r:id="rId13"/>
    <p:sldId id="407" r:id="rId14"/>
    <p:sldId id="408" r:id="rId15"/>
    <p:sldId id="413" r:id="rId16"/>
    <p:sldId id="416" r:id="rId17"/>
    <p:sldId id="414" r:id="rId18"/>
    <p:sldId id="409" r:id="rId19"/>
    <p:sldId id="417" r:id="rId20"/>
    <p:sldId id="423" r:id="rId21"/>
    <p:sldId id="422" r:id="rId22"/>
    <p:sldId id="421" r:id="rId23"/>
    <p:sldId id="393" r:id="rId24"/>
    <p:sldId id="389" r:id="rId25"/>
    <p:sldId id="355" r:id="rId26"/>
    <p:sldId id="356" r:id="rId27"/>
    <p:sldId id="351" r:id="rId28"/>
    <p:sldId id="354" r:id="rId29"/>
    <p:sldId id="264" r:id="rId30"/>
    <p:sldId id="358" r:id="rId31"/>
    <p:sldId id="307" r:id="rId32"/>
    <p:sldId id="320" r:id="rId33"/>
    <p:sldId id="315" r:id="rId34"/>
    <p:sldId id="319" r:id="rId35"/>
    <p:sldId id="313" r:id="rId36"/>
    <p:sldId id="316" r:id="rId37"/>
    <p:sldId id="348" r:id="rId38"/>
    <p:sldId id="335" r:id="rId39"/>
    <p:sldId id="339" r:id="rId40"/>
    <p:sldId id="340" r:id="rId41"/>
    <p:sldId id="341" r:id="rId42"/>
    <p:sldId id="364" r:id="rId43"/>
    <p:sldId id="357" r:id="rId44"/>
    <p:sldId id="367" r:id="rId45"/>
    <p:sldId id="347" r:id="rId46"/>
    <p:sldId id="38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F82D622-3C85-4ECE-8C6F-7F800774576A}">
          <p14:sldIdLst>
            <p14:sldId id="256"/>
            <p14:sldId id="412"/>
            <p14:sldId id="420"/>
            <p14:sldId id="405"/>
            <p14:sldId id="406"/>
            <p14:sldId id="398"/>
            <p14:sldId id="397"/>
            <p14:sldId id="403"/>
            <p14:sldId id="283"/>
            <p14:sldId id="314"/>
            <p14:sldId id="404"/>
            <p14:sldId id="407"/>
            <p14:sldId id="408"/>
            <p14:sldId id="413"/>
            <p14:sldId id="416"/>
            <p14:sldId id="414"/>
            <p14:sldId id="409"/>
            <p14:sldId id="417"/>
            <p14:sldId id="423"/>
            <p14:sldId id="422"/>
            <p14:sldId id="421"/>
            <p14:sldId id="393"/>
            <p14:sldId id="389"/>
            <p14:sldId id="355"/>
            <p14:sldId id="356"/>
            <p14:sldId id="351"/>
            <p14:sldId id="354"/>
            <p14:sldId id="264"/>
            <p14:sldId id="358"/>
            <p14:sldId id="307"/>
            <p14:sldId id="320"/>
            <p14:sldId id="315"/>
            <p14:sldId id="319"/>
            <p14:sldId id="313"/>
            <p14:sldId id="316"/>
            <p14:sldId id="348"/>
          </p14:sldIdLst>
        </p14:section>
        <p14:section name="Soviet (1945-7)" id="{DDEFE58D-4BDA-437A-AFC1-D8C935A57C7D}">
          <p14:sldIdLst>
            <p14:sldId id="335"/>
            <p14:sldId id="339"/>
            <p14:sldId id="340"/>
            <p14:sldId id="341"/>
          </p14:sldIdLst>
        </p14:section>
        <p14:section name="Untitled Section" id="{8F939420-35E7-4B36-A24C-5E5810693947}">
          <p14:sldIdLst>
            <p14:sldId id="364"/>
            <p14:sldId id="357"/>
            <p14:sldId id="367"/>
          </p14:sldIdLst>
        </p14:section>
        <p14:section name="Untitled Section" id="{3F122995-CC2E-4913-AF64-776FC48E1673}">
          <p14:sldIdLst>
            <p14:sldId id="347"/>
            <p14:sldId id="38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ll Brown" initials="BB" lastIdx="7" clrIdx="0">
    <p:extLst>
      <p:ext uri="{19B8F6BF-5375-455C-9EA6-DF929625EA0E}">
        <p15:presenceInfo xmlns:p15="http://schemas.microsoft.com/office/powerpoint/2012/main" userId="121cf170c75bed4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45E8A7-5CB0-4C6B-AE2C-6777CA3395E8}" v="4817" dt="2026-10-22T19:36:04.7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1" autoAdjust="0"/>
    <p:restoredTop sz="59966" autoAdjust="0"/>
  </p:normalViewPr>
  <p:slideViewPr>
    <p:cSldViewPr snapToGrid="0">
      <p:cViewPr>
        <p:scale>
          <a:sx n="76" d="100"/>
          <a:sy n="76" d="100"/>
        </p:scale>
        <p:origin x="89" y="-1716"/>
      </p:cViewPr>
      <p:guideLst/>
    </p:cSldViewPr>
  </p:slideViewPr>
  <p:outlineViewPr>
    <p:cViewPr>
      <p:scale>
        <a:sx n="33" d="100"/>
        <a:sy n="33" d="100"/>
      </p:scale>
      <p:origin x="0" y="-22236"/>
    </p:cViewPr>
  </p:outlineViewPr>
  <p:notesTextViewPr>
    <p:cViewPr>
      <p:scale>
        <a:sx n="75" d="100"/>
        <a:sy n="75" d="100"/>
      </p:scale>
      <p:origin x="0" y="0"/>
    </p:cViewPr>
  </p:notesTextViewPr>
  <p:sorterViewPr>
    <p:cViewPr>
      <p:scale>
        <a:sx n="100" d="100"/>
        <a:sy n="100" d="100"/>
      </p:scale>
      <p:origin x="0" y="-14213"/>
    </p:cViewPr>
  </p:sorterViewPr>
  <p:notesViewPr>
    <p:cSldViewPr snapToGrid="0">
      <p:cViewPr varScale="1">
        <p:scale>
          <a:sx n="54" d="100"/>
          <a:sy n="54" d="100"/>
        </p:scale>
        <p:origin x="2011"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william%20brown\OneDrive\dailynk-exchange-rates.xls.xml"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william%20brown\OneDrive\dailynk-exchange-rates.xls.xml"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william%20brown\AppData\Local\Temp\MicrosoftEdgeDownloads\e08d070b-79f9-4348-97ca-96aec4012181\dailynk-rice-prices.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william%20brown\OneDrive\ch%20nk%20trade%20Sep\ch%20nk%2026%20.csv"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william%20brown\OneDrive\ch%20nk%20trade%20Sep\ch%20nk%2026%20.csv"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NK Won to Buy 1 USD</a:t>
            </a:r>
            <a:r>
              <a:rPr lang="en-US"/>
              <a:t> </a:t>
            </a:r>
          </a:p>
          <a:p>
            <a:pPr>
              <a:defRPr/>
            </a:pPr>
            <a:r>
              <a:rPr lang="en-US" sz="1000"/>
              <a:t>Daily NK</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strRef>
              <c:f>'Exchange Rates'!$A$2:$A$288</c:f>
              <c:strCache>
                <c:ptCount val="287"/>
                <c:pt idx="0">
                  <c:v>Oct 11, 2026</c:v>
                </c:pt>
                <c:pt idx="1">
                  <c:v>Sep 27, 2026</c:v>
                </c:pt>
                <c:pt idx="2">
                  <c:v>Sep 13, 2026</c:v>
                </c:pt>
                <c:pt idx="3">
                  <c:v>Aug 30, 2026</c:v>
                </c:pt>
                <c:pt idx="4">
                  <c:v>Aug 16, 2026</c:v>
                </c:pt>
                <c:pt idx="5">
                  <c:v>Aug 1, 2026</c:v>
                </c:pt>
                <c:pt idx="6">
                  <c:v>Jul 19, 2026</c:v>
                </c:pt>
                <c:pt idx="7">
                  <c:v>Jul 5, 2026</c:v>
                </c:pt>
                <c:pt idx="8">
                  <c:v>Jun 21, 2026</c:v>
                </c:pt>
                <c:pt idx="9">
                  <c:v>Jun 7, 2026</c:v>
                </c:pt>
                <c:pt idx="10">
                  <c:v>May 24, 2026</c:v>
                </c:pt>
                <c:pt idx="11">
                  <c:v>May 10, 2026</c:v>
                </c:pt>
                <c:pt idx="12">
                  <c:v>Apr 26, 2026</c:v>
                </c:pt>
                <c:pt idx="13">
                  <c:v>Apr 12, 2026</c:v>
                </c:pt>
                <c:pt idx="14">
                  <c:v>Mar 29, 2026</c:v>
                </c:pt>
                <c:pt idx="15">
                  <c:v>Mar 15, 2026</c:v>
                </c:pt>
                <c:pt idx="16">
                  <c:v>Mar 1, 2026</c:v>
                </c:pt>
                <c:pt idx="17">
                  <c:v>Feb 1, 2026</c:v>
                </c:pt>
                <c:pt idx="18">
                  <c:v>Jan 18, 2026</c:v>
                </c:pt>
                <c:pt idx="19">
                  <c:v>Jan 4, 2026</c:v>
                </c:pt>
                <c:pt idx="20">
                  <c:v>Dec 21, 2025</c:v>
                </c:pt>
                <c:pt idx="21">
                  <c:v>Dec 7, 2025</c:v>
                </c:pt>
                <c:pt idx="22">
                  <c:v>Nov 23, 2025</c:v>
                </c:pt>
                <c:pt idx="23">
                  <c:v>Nov 10, 2025</c:v>
                </c:pt>
                <c:pt idx="24">
                  <c:v>Oct 26, 2025</c:v>
                </c:pt>
                <c:pt idx="25">
                  <c:v>Oct 12, 2025</c:v>
                </c:pt>
                <c:pt idx="26">
                  <c:v>Sep 28, 2025</c:v>
                </c:pt>
                <c:pt idx="27">
                  <c:v>Sep 15, 2025</c:v>
                </c:pt>
                <c:pt idx="28">
                  <c:v>Aug 31, 2025</c:v>
                </c:pt>
                <c:pt idx="29">
                  <c:v>Aug 17, 2025</c:v>
                </c:pt>
                <c:pt idx="30">
                  <c:v>Jul 19, 2025</c:v>
                </c:pt>
                <c:pt idx="31">
                  <c:v>Jul 5, 2025</c:v>
                </c:pt>
                <c:pt idx="32">
                  <c:v>Jun 22, 2025</c:v>
                </c:pt>
                <c:pt idx="33">
                  <c:v>Jun 7, 2025</c:v>
                </c:pt>
                <c:pt idx="34">
                  <c:v>May 25, 2025</c:v>
                </c:pt>
                <c:pt idx="35">
                  <c:v>May 10, 2025</c:v>
                </c:pt>
                <c:pt idx="36">
                  <c:v>Apr 27, 2025</c:v>
                </c:pt>
                <c:pt idx="37">
                  <c:v>Mar 30, 2025</c:v>
                </c:pt>
                <c:pt idx="38">
                  <c:v>Mar 16, 2025</c:v>
                </c:pt>
                <c:pt idx="39">
                  <c:v>Mar 2, 2025</c:v>
                </c:pt>
                <c:pt idx="40">
                  <c:v>Feb 16, 2025</c:v>
                </c:pt>
                <c:pt idx="41">
                  <c:v>Feb 2, 2025</c:v>
                </c:pt>
                <c:pt idx="42">
                  <c:v>Jan 18, 2025</c:v>
                </c:pt>
                <c:pt idx="43">
                  <c:v>Dec 22, 2024</c:v>
                </c:pt>
                <c:pt idx="44">
                  <c:v>Dec 7, 2024</c:v>
                </c:pt>
                <c:pt idx="45">
                  <c:v>Nov 24, 2024</c:v>
                </c:pt>
                <c:pt idx="46">
                  <c:v>Nov 10, 2024</c:v>
                </c:pt>
                <c:pt idx="47">
                  <c:v>Oct 27, 2024</c:v>
                </c:pt>
                <c:pt idx="48">
                  <c:v>Oct 13, 2024</c:v>
                </c:pt>
                <c:pt idx="49">
                  <c:v>Oct 1, 2024</c:v>
                </c:pt>
                <c:pt idx="50">
                  <c:v>Sep 15, 2024</c:v>
                </c:pt>
                <c:pt idx="51">
                  <c:v>Sep 2, 2024</c:v>
                </c:pt>
                <c:pt idx="52">
                  <c:v>Aug 18, 2024</c:v>
                </c:pt>
                <c:pt idx="53">
                  <c:v>Aug 5, 2024</c:v>
                </c:pt>
                <c:pt idx="54">
                  <c:v>Jul 21, 2024</c:v>
                </c:pt>
                <c:pt idx="55">
                  <c:v>Jul 7, 2024</c:v>
                </c:pt>
                <c:pt idx="56">
                  <c:v>Jun 23, 2024</c:v>
                </c:pt>
                <c:pt idx="57">
                  <c:v>Jun 9, 2024</c:v>
                </c:pt>
                <c:pt idx="58">
                  <c:v>May 26, 2024</c:v>
                </c:pt>
                <c:pt idx="59">
                  <c:v>May 12, 2024</c:v>
                </c:pt>
                <c:pt idx="60">
                  <c:v>Apr 28, 2024</c:v>
                </c:pt>
                <c:pt idx="61">
                  <c:v>Apr 14, 2024</c:v>
                </c:pt>
                <c:pt idx="62">
                  <c:v>Mar 31, 2024</c:v>
                </c:pt>
                <c:pt idx="63">
                  <c:v>Mar 17, 2024</c:v>
                </c:pt>
                <c:pt idx="64">
                  <c:v>Mar 4, 2024</c:v>
                </c:pt>
                <c:pt idx="65">
                  <c:v>Feb 18, 2024</c:v>
                </c:pt>
                <c:pt idx="66">
                  <c:v>Feb 4, 2024</c:v>
                </c:pt>
                <c:pt idx="67">
                  <c:v>Jan 21, 2024</c:v>
                </c:pt>
                <c:pt idx="68">
                  <c:v>Jan 7, 2024</c:v>
                </c:pt>
                <c:pt idx="69">
                  <c:v>Dec 10, 2023</c:v>
                </c:pt>
                <c:pt idx="70">
                  <c:v>Nov 25, 2023</c:v>
                </c:pt>
                <c:pt idx="71">
                  <c:v>Nov 13, 2023</c:v>
                </c:pt>
                <c:pt idx="72">
                  <c:v>Oct 30, 2023</c:v>
                </c:pt>
                <c:pt idx="73">
                  <c:v>Oct 15, 2023</c:v>
                </c:pt>
                <c:pt idx="74">
                  <c:v>Oct 1, 2023</c:v>
                </c:pt>
                <c:pt idx="75">
                  <c:v>Sep 17, 2023</c:v>
                </c:pt>
                <c:pt idx="76">
                  <c:v>Sep 3, 2023</c:v>
                </c:pt>
                <c:pt idx="77">
                  <c:v>Aug 20, 2023</c:v>
                </c:pt>
                <c:pt idx="78">
                  <c:v>Aug 6, 2023</c:v>
                </c:pt>
                <c:pt idx="79">
                  <c:v>Jul 23, 2023</c:v>
                </c:pt>
                <c:pt idx="80">
                  <c:v>Jul 9, 2023</c:v>
                </c:pt>
                <c:pt idx="81">
                  <c:v>Jun 25, 2023</c:v>
                </c:pt>
                <c:pt idx="82">
                  <c:v>Jun 11, 2023</c:v>
                </c:pt>
                <c:pt idx="83">
                  <c:v>May 29, 2023</c:v>
                </c:pt>
                <c:pt idx="84">
                  <c:v>May 14, 2023</c:v>
                </c:pt>
                <c:pt idx="85">
                  <c:v>Apr 30, 2023</c:v>
                </c:pt>
                <c:pt idx="86">
                  <c:v>Apr 16, 2023</c:v>
                </c:pt>
                <c:pt idx="87">
                  <c:v>Apr 3, 2023</c:v>
                </c:pt>
                <c:pt idx="88">
                  <c:v>Mar 19, 2023</c:v>
                </c:pt>
                <c:pt idx="89">
                  <c:v>Mar 5, 2023</c:v>
                </c:pt>
                <c:pt idx="90">
                  <c:v>Feb 19, 2023</c:v>
                </c:pt>
                <c:pt idx="91">
                  <c:v>Feb 6, 2023</c:v>
                </c:pt>
                <c:pt idx="92">
                  <c:v>Jan 22, 2023</c:v>
                </c:pt>
                <c:pt idx="93">
                  <c:v>Jan 9, 2023</c:v>
                </c:pt>
                <c:pt idx="94">
                  <c:v>Dec 25, 2022</c:v>
                </c:pt>
                <c:pt idx="95">
                  <c:v>Dec 11, 2022</c:v>
                </c:pt>
                <c:pt idx="96">
                  <c:v>Nov 27, 2022</c:v>
                </c:pt>
                <c:pt idx="97">
                  <c:v>Nov 13, 2022</c:v>
                </c:pt>
                <c:pt idx="98">
                  <c:v>Oct 30, 2022</c:v>
                </c:pt>
                <c:pt idx="99">
                  <c:v>Oct 16, 2022</c:v>
                </c:pt>
                <c:pt idx="100">
                  <c:v>Oct 3, 2022</c:v>
                </c:pt>
                <c:pt idx="101">
                  <c:v>Sep 18, 2022</c:v>
                </c:pt>
                <c:pt idx="102">
                  <c:v>Sep 6, 2022</c:v>
                </c:pt>
                <c:pt idx="103">
                  <c:v>Aug 21, 2022</c:v>
                </c:pt>
                <c:pt idx="104">
                  <c:v>Aug 8, 2022</c:v>
                </c:pt>
                <c:pt idx="105">
                  <c:v>Jul 26, 2022</c:v>
                </c:pt>
                <c:pt idx="106">
                  <c:v>Jul 10, 2022</c:v>
                </c:pt>
                <c:pt idx="107">
                  <c:v>Jun 26, 2022</c:v>
                </c:pt>
                <c:pt idx="108">
                  <c:v>Jun 12, 2022</c:v>
                </c:pt>
                <c:pt idx="109">
                  <c:v>May 30, 2022</c:v>
                </c:pt>
                <c:pt idx="110">
                  <c:v>May 16, 2022</c:v>
                </c:pt>
                <c:pt idx="111">
                  <c:v>May 1, 2022</c:v>
                </c:pt>
                <c:pt idx="112">
                  <c:v>Apr 17, 2022</c:v>
                </c:pt>
                <c:pt idx="113">
                  <c:v>Apr 4, 2022</c:v>
                </c:pt>
                <c:pt idx="114">
                  <c:v>Mar 20, 2022</c:v>
                </c:pt>
                <c:pt idx="115">
                  <c:v>Mar 7, 2022</c:v>
                </c:pt>
                <c:pt idx="116">
                  <c:v>Feb 20, 2022</c:v>
                </c:pt>
                <c:pt idx="117">
                  <c:v>Feb 7, 2022</c:v>
                </c:pt>
                <c:pt idx="118">
                  <c:v>Jan 24, 2022</c:v>
                </c:pt>
                <c:pt idx="119">
                  <c:v>Jan 11, 2022</c:v>
                </c:pt>
                <c:pt idx="120">
                  <c:v>Dec 27, 2021</c:v>
                </c:pt>
                <c:pt idx="121">
                  <c:v>Dec 13, 2021</c:v>
                </c:pt>
                <c:pt idx="122">
                  <c:v>Nov 29, 2021</c:v>
                </c:pt>
                <c:pt idx="123">
                  <c:v>Nov 14, 2021</c:v>
                </c:pt>
                <c:pt idx="124">
                  <c:v>Nov 1, 2021</c:v>
                </c:pt>
                <c:pt idx="125">
                  <c:v>Oct 17, 2021</c:v>
                </c:pt>
                <c:pt idx="126">
                  <c:v>Oct 4, 2021</c:v>
                </c:pt>
                <c:pt idx="127">
                  <c:v>Sep 20, 2021</c:v>
                </c:pt>
                <c:pt idx="128">
                  <c:v>Sep 6, 2021</c:v>
                </c:pt>
                <c:pt idx="129">
                  <c:v>Aug 22, 2021</c:v>
                </c:pt>
                <c:pt idx="130">
                  <c:v>Aug 9, 2021</c:v>
                </c:pt>
                <c:pt idx="131">
                  <c:v>Jul 26, 2021</c:v>
                </c:pt>
                <c:pt idx="132">
                  <c:v>Jul 12, 2021</c:v>
                </c:pt>
                <c:pt idx="133">
                  <c:v>Jun 27, 2021</c:v>
                </c:pt>
                <c:pt idx="134">
                  <c:v>Jun 16, 2021</c:v>
                </c:pt>
                <c:pt idx="135">
                  <c:v>Jun 8, 2021</c:v>
                </c:pt>
                <c:pt idx="136">
                  <c:v>Jun 2, 2021</c:v>
                </c:pt>
                <c:pt idx="137">
                  <c:v>May 18, 2021</c:v>
                </c:pt>
                <c:pt idx="138">
                  <c:v>May 3, 2021</c:v>
                </c:pt>
                <c:pt idx="139">
                  <c:v>Apr 20, 2021</c:v>
                </c:pt>
                <c:pt idx="140">
                  <c:v>Apr 5, 2021</c:v>
                </c:pt>
                <c:pt idx="141">
                  <c:v>Mar 22, 2021</c:v>
                </c:pt>
                <c:pt idx="142">
                  <c:v>Mar 9, 2021</c:v>
                </c:pt>
                <c:pt idx="143">
                  <c:v>Feb 23, 2021</c:v>
                </c:pt>
                <c:pt idx="144">
                  <c:v>Feb 7, 2021</c:v>
                </c:pt>
                <c:pt idx="145">
                  <c:v>Jan 25, 2021</c:v>
                </c:pt>
                <c:pt idx="146">
                  <c:v>Jan 11, 2021</c:v>
                </c:pt>
                <c:pt idx="147">
                  <c:v>Dec 24, 2020</c:v>
                </c:pt>
                <c:pt idx="148">
                  <c:v>Dec 12, 2020</c:v>
                </c:pt>
                <c:pt idx="149">
                  <c:v>Nov 28, 2020</c:v>
                </c:pt>
                <c:pt idx="150">
                  <c:v>Nov 15, 2020</c:v>
                </c:pt>
                <c:pt idx="151">
                  <c:v>Oct 21, 2020</c:v>
                </c:pt>
                <c:pt idx="152">
                  <c:v>Oct 12, 2020</c:v>
                </c:pt>
                <c:pt idx="153">
                  <c:v>Sep 29, 2020</c:v>
                </c:pt>
                <c:pt idx="154">
                  <c:v>Sep 18, 2020</c:v>
                </c:pt>
                <c:pt idx="155">
                  <c:v>Sep 2, 2020</c:v>
                </c:pt>
                <c:pt idx="156">
                  <c:v>Aug 23, 2020</c:v>
                </c:pt>
                <c:pt idx="157">
                  <c:v>Aug 3, 2020</c:v>
                </c:pt>
                <c:pt idx="158">
                  <c:v>Jul 19, 2020</c:v>
                </c:pt>
                <c:pt idx="159">
                  <c:v>Jul 1, 2020</c:v>
                </c:pt>
                <c:pt idx="160">
                  <c:v>Jun 19, 2020</c:v>
                </c:pt>
                <c:pt idx="161">
                  <c:v>Jun 6, 2020</c:v>
                </c:pt>
                <c:pt idx="162">
                  <c:v>May 23, 2020</c:v>
                </c:pt>
                <c:pt idx="163">
                  <c:v>May 9, 2020</c:v>
                </c:pt>
                <c:pt idx="164">
                  <c:v>Apr 27, 2020</c:v>
                </c:pt>
                <c:pt idx="165">
                  <c:v>Apr 11, 2020</c:v>
                </c:pt>
                <c:pt idx="166">
                  <c:v>Mar 20, 2020</c:v>
                </c:pt>
                <c:pt idx="167">
                  <c:v>Mar 7, 2020</c:v>
                </c:pt>
                <c:pt idx="168">
                  <c:v>Feb 27, 2020</c:v>
                </c:pt>
                <c:pt idx="169">
                  <c:v>Feb 18, 2020</c:v>
                </c:pt>
                <c:pt idx="170">
                  <c:v>Feb 11, 2020</c:v>
                </c:pt>
                <c:pt idx="171">
                  <c:v>Feb 6, 2020</c:v>
                </c:pt>
                <c:pt idx="172">
                  <c:v>Jan 27, 2020</c:v>
                </c:pt>
                <c:pt idx="173">
                  <c:v>Jan 17, 2020</c:v>
                </c:pt>
                <c:pt idx="174">
                  <c:v>Dec 22, 2019</c:v>
                </c:pt>
                <c:pt idx="175">
                  <c:v>Dec 6, 2019</c:v>
                </c:pt>
                <c:pt idx="176">
                  <c:v>Nov 15, 2019</c:v>
                </c:pt>
                <c:pt idx="177">
                  <c:v>Nov 1, 2019</c:v>
                </c:pt>
                <c:pt idx="178">
                  <c:v>Oct 14, 2019</c:v>
                </c:pt>
                <c:pt idx="179">
                  <c:v>Sep 30, 2019</c:v>
                </c:pt>
                <c:pt idx="180">
                  <c:v>Sep 11, 2019</c:v>
                </c:pt>
                <c:pt idx="181">
                  <c:v>Aug 20, 2019</c:v>
                </c:pt>
                <c:pt idx="182">
                  <c:v>Aug 6, 2019</c:v>
                </c:pt>
                <c:pt idx="183">
                  <c:v>Jul 23, 2019</c:v>
                </c:pt>
                <c:pt idx="184">
                  <c:v>Jul 9, 2019</c:v>
                </c:pt>
                <c:pt idx="185">
                  <c:v>Jun 25, 2019</c:v>
                </c:pt>
                <c:pt idx="186">
                  <c:v>Jun 11, 2019</c:v>
                </c:pt>
                <c:pt idx="187">
                  <c:v>May 28, 2019</c:v>
                </c:pt>
                <c:pt idx="188">
                  <c:v>May 14, 2019</c:v>
                </c:pt>
                <c:pt idx="189">
                  <c:v>Apr 30, 2019</c:v>
                </c:pt>
                <c:pt idx="190">
                  <c:v>Apr 17, 2019</c:v>
                </c:pt>
                <c:pt idx="191">
                  <c:v>Mar 26, 2019</c:v>
                </c:pt>
                <c:pt idx="192">
                  <c:v>Mar 13, 2019</c:v>
                </c:pt>
                <c:pt idx="193">
                  <c:v>Feb 26, 2019</c:v>
                </c:pt>
                <c:pt idx="194">
                  <c:v>Feb 12, 2019</c:v>
                </c:pt>
                <c:pt idx="195">
                  <c:v>Jan 23, 2019</c:v>
                </c:pt>
                <c:pt idx="196">
                  <c:v>Jan 8, 2019</c:v>
                </c:pt>
                <c:pt idx="197">
                  <c:v>Dec 26, 2018</c:v>
                </c:pt>
                <c:pt idx="198">
                  <c:v>Dec 11, 2018</c:v>
                </c:pt>
                <c:pt idx="199">
                  <c:v>Nov 27, 2018</c:v>
                </c:pt>
                <c:pt idx="200">
                  <c:v>Nov 13, 2018</c:v>
                </c:pt>
                <c:pt idx="201">
                  <c:v>Oct 30, 2018</c:v>
                </c:pt>
                <c:pt idx="202">
                  <c:v>Oct 16, 2018</c:v>
                </c:pt>
                <c:pt idx="203">
                  <c:v>Oct 2, 2018</c:v>
                </c:pt>
                <c:pt idx="204">
                  <c:v>Sep 4, 2018</c:v>
                </c:pt>
                <c:pt idx="205">
                  <c:v>Aug 7, 2018</c:v>
                </c:pt>
                <c:pt idx="206">
                  <c:v>Jul 10, 2018</c:v>
                </c:pt>
                <c:pt idx="207">
                  <c:v>Jun 5, 2018</c:v>
                </c:pt>
                <c:pt idx="208">
                  <c:v>May 2, 2018</c:v>
                </c:pt>
                <c:pt idx="209">
                  <c:v>Apr 7, 2018</c:v>
                </c:pt>
                <c:pt idx="210">
                  <c:v>Mar 6, 2018</c:v>
                </c:pt>
                <c:pt idx="211">
                  <c:v>Jan 24, 2018</c:v>
                </c:pt>
                <c:pt idx="212">
                  <c:v>Dec 14, 2017</c:v>
                </c:pt>
                <c:pt idx="213">
                  <c:v>Nov 6, 2017</c:v>
                </c:pt>
                <c:pt idx="214">
                  <c:v>Sep 27, 2017</c:v>
                </c:pt>
                <c:pt idx="215">
                  <c:v>Aug 4, 2017</c:v>
                </c:pt>
                <c:pt idx="216">
                  <c:v>Jun 28, 2017</c:v>
                </c:pt>
                <c:pt idx="217">
                  <c:v>Apr 25, 2017</c:v>
                </c:pt>
                <c:pt idx="218">
                  <c:v>Feb 27, 2017</c:v>
                </c:pt>
                <c:pt idx="219">
                  <c:v>Jan 26, 2017</c:v>
                </c:pt>
                <c:pt idx="220">
                  <c:v>Dec 27, 2016</c:v>
                </c:pt>
                <c:pt idx="221">
                  <c:v>Nov 4, 2016</c:v>
                </c:pt>
                <c:pt idx="222">
                  <c:v>Oct 10, 2016</c:v>
                </c:pt>
                <c:pt idx="223">
                  <c:v>Sep 5, 2016</c:v>
                </c:pt>
                <c:pt idx="224">
                  <c:v>Jul 29, 2016</c:v>
                </c:pt>
                <c:pt idx="225">
                  <c:v>Jul 8, 2016</c:v>
                </c:pt>
                <c:pt idx="226">
                  <c:v>Jun 13, 2016</c:v>
                </c:pt>
                <c:pt idx="227">
                  <c:v>May 25, 2016</c:v>
                </c:pt>
                <c:pt idx="228">
                  <c:v>Apr 29, 2016</c:v>
                </c:pt>
                <c:pt idx="229">
                  <c:v>Mar 25, 2016</c:v>
                </c:pt>
                <c:pt idx="230">
                  <c:v>Feb 12, 2016</c:v>
                </c:pt>
                <c:pt idx="231">
                  <c:v>Jan 13, 2016</c:v>
                </c:pt>
                <c:pt idx="232">
                  <c:v>Dec 8, 2015</c:v>
                </c:pt>
                <c:pt idx="233">
                  <c:v>Oct 27, 2015</c:v>
                </c:pt>
                <c:pt idx="234">
                  <c:v>Sep 7, 2015</c:v>
                </c:pt>
                <c:pt idx="235">
                  <c:v>Aug 5, 2015</c:v>
                </c:pt>
                <c:pt idx="236">
                  <c:v>Jun 18, 2015</c:v>
                </c:pt>
                <c:pt idx="237">
                  <c:v>May 20, 2015</c:v>
                </c:pt>
                <c:pt idx="238">
                  <c:v>Apr 8, 2015</c:v>
                </c:pt>
                <c:pt idx="239">
                  <c:v>Feb 26, 2015</c:v>
                </c:pt>
                <c:pt idx="240">
                  <c:v>Jan 7, 2015</c:v>
                </c:pt>
                <c:pt idx="241">
                  <c:v>Dec 15, 2014</c:v>
                </c:pt>
                <c:pt idx="242">
                  <c:v>Nov 20, 2014</c:v>
                </c:pt>
                <c:pt idx="243">
                  <c:v>Oct 15, 2014</c:v>
                </c:pt>
                <c:pt idx="244">
                  <c:v>Sep 15, 2014</c:v>
                </c:pt>
                <c:pt idx="245">
                  <c:v>Aug 12, 2014</c:v>
                </c:pt>
                <c:pt idx="246">
                  <c:v>Jul 18, 2014</c:v>
                </c:pt>
                <c:pt idx="247">
                  <c:v>Jun 20, 2014</c:v>
                </c:pt>
                <c:pt idx="248">
                  <c:v>May 29, 2014</c:v>
                </c:pt>
                <c:pt idx="249">
                  <c:v>Apr 21, 2014</c:v>
                </c:pt>
                <c:pt idx="250">
                  <c:v>Mar 24, 2014</c:v>
                </c:pt>
                <c:pt idx="251">
                  <c:v>Feb 17, 2014</c:v>
                </c:pt>
                <c:pt idx="252">
                  <c:v>Dec 26, 2013</c:v>
                </c:pt>
                <c:pt idx="253">
                  <c:v>Nov 13, 2013</c:v>
                </c:pt>
                <c:pt idx="254">
                  <c:v>Sep 17, 2013</c:v>
                </c:pt>
                <c:pt idx="255">
                  <c:v>Aug 2, 2013</c:v>
                </c:pt>
                <c:pt idx="256">
                  <c:v>Jun 25, 2013</c:v>
                </c:pt>
                <c:pt idx="257">
                  <c:v>May 1, 2013</c:v>
                </c:pt>
                <c:pt idx="258">
                  <c:v>Apr 3, 2013</c:v>
                </c:pt>
                <c:pt idx="259">
                  <c:v>Mar 4, 2013</c:v>
                </c:pt>
                <c:pt idx="260">
                  <c:v>Feb 6, 2013</c:v>
                </c:pt>
                <c:pt idx="261">
                  <c:v>Jan 9, 2013</c:v>
                </c:pt>
                <c:pt idx="262">
                  <c:v>Dec 17, 2012</c:v>
                </c:pt>
                <c:pt idx="263">
                  <c:v>Oct 29, 2012</c:v>
                </c:pt>
                <c:pt idx="264">
                  <c:v>Sep 27, 2012</c:v>
                </c:pt>
                <c:pt idx="265">
                  <c:v>Jul 13, 2012</c:v>
                </c:pt>
                <c:pt idx="266">
                  <c:v>Jun 14, 2012</c:v>
                </c:pt>
                <c:pt idx="267">
                  <c:v>Apr 25, 2012</c:v>
                </c:pt>
                <c:pt idx="268">
                  <c:v>Mar 2, 2012</c:v>
                </c:pt>
                <c:pt idx="269">
                  <c:v>Jan 21, 2012</c:v>
                </c:pt>
                <c:pt idx="270">
                  <c:v>Dec 13, 2011</c:v>
                </c:pt>
                <c:pt idx="271">
                  <c:v>Nov 14, 2011</c:v>
                </c:pt>
                <c:pt idx="272">
                  <c:v>Oct 7, 2011</c:v>
                </c:pt>
                <c:pt idx="273">
                  <c:v>Sep 6, 2011</c:v>
                </c:pt>
                <c:pt idx="274">
                  <c:v>Aug 8, 2011</c:v>
                </c:pt>
                <c:pt idx="275">
                  <c:v>Jul 4, 2011</c:v>
                </c:pt>
                <c:pt idx="276">
                  <c:v>Jun 20, 2011</c:v>
                </c:pt>
                <c:pt idx="277">
                  <c:v>May 3, 2011</c:v>
                </c:pt>
                <c:pt idx="278">
                  <c:v>Apr 11, 2011</c:v>
                </c:pt>
                <c:pt idx="279">
                  <c:v>Feb 28, 2011</c:v>
                </c:pt>
                <c:pt idx="280">
                  <c:v>Jan 18, 2011</c:v>
                </c:pt>
                <c:pt idx="281">
                  <c:v>Dec 23, 2010</c:v>
                </c:pt>
                <c:pt idx="282">
                  <c:v>Nov 30, 2010</c:v>
                </c:pt>
                <c:pt idx="283">
                  <c:v>Oct 6, 2010</c:v>
                </c:pt>
                <c:pt idx="284">
                  <c:v>Sep 6, 2010</c:v>
                </c:pt>
                <c:pt idx="285">
                  <c:v>Jul 21, 2010</c:v>
                </c:pt>
                <c:pt idx="286">
                  <c:v>May 25, 2010</c:v>
                </c:pt>
              </c:strCache>
            </c:strRef>
          </c:cat>
          <c:val>
            <c:numRef>
              <c:f>'Exchange Rates'!$B$2:$B$288</c:f>
              <c:numCache>
                <c:formatCode>General</c:formatCode>
                <c:ptCount val="287"/>
                <c:pt idx="0">
                  <c:v>71200</c:v>
                </c:pt>
                <c:pt idx="1">
                  <c:v>69100</c:v>
                </c:pt>
                <c:pt idx="2">
                  <c:v>69510</c:v>
                </c:pt>
                <c:pt idx="3">
                  <c:v>68200</c:v>
                </c:pt>
                <c:pt idx="4">
                  <c:v>67500</c:v>
                </c:pt>
                <c:pt idx="5">
                  <c:v>67100</c:v>
                </c:pt>
                <c:pt idx="6">
                  <c:v>65000</c:v>
                </c:pt>
                <c:pt idx="7">
                  <c:v>60000</c:v>
                </c:pt>
                <c:pt idx="8">
                  <c:v>63100</c:v>
                </c:pt>
                <c:pt idx="9">
                  <c:v>65200</c:v>
                </c:pt>
                <c:pt idx="10">
                  <c:v>71800</c:v>
                </c:pt>
                <c:pt idx="11">
                  <c:v>72100</c:v>
                </c:pt>
                <c:pt idx="12">
                  <c:v>69120</c:v>
                </c:pt>
                <c:pt idx="13">
                  <c:v>70100</c:v>
                </c:pt>
                <c:pt idx="14">
                  <c:v>54200</c:v>
                </c:pt>
                <c:pt idx="15">
                  <c:v>51300</c:v>
                </c:pt>
                <c:pt idx="16">
                  <c:v>41300</c:v>
                </c:pt>
                <c:pt idx="17">
                  <c:v>35700</c:v>
                </c:pt>
                <c:pt idx="18">
                  <c:v>37200</c:v>
                </c:pt>
                <c:pt idx="19">
                  <c:v>39200</c:v>
                </c:pt>
                <c:pt idx="20">
                  <c:v>39000</c:v>
                </c:pt>
                <c:pt idx="21">
                  <c:v>36300</c:v>
                </c:pt>
                <c:pt idx="22">
                  <c:v>35300</c:v>
                </c:pt>
                <c:pt idx="23">
                  <c:v>36300</c:v>
                </c:pt>
                <c:pt idx="24">
                  <c:v>38200</c:v>
                </c:pt>
                <c:pt idx="25">
                  <c:v>37500</c:v>
                </c:pt>
                <c:pt idx="26">
                  <c:v>32100</c:v>
                </c:pt>
                <c:pt idx="27">
                  <c:v>31000</c:v>
                </c:pt>
                <c:pt idx="28">
                  <c:v>43400</c:v>
                </c:pt>
                <c:pt idx="29">
                  <c:v>43000</c:v>
                </c:pt>
                <c:pt idx="30">
                  <c:v>30800</c:v>
                </c:pt>
                <c:pt idx="31">
                  <c:v>30700</c:v>
                </c:pt>
                <c:pt idx="32">
                  <c:v>27500</c:v>
                </c:pt>
                <c:pt idx="33">
                  <c:v>27700</c:v>
                </c:pt>
                <c:pt idx="34">
                  <c:v>24700</c:v>
                </c:pt>
                <c:pt idx="35">
                  <c:v>20000</c:v>
                </c:pt>
                <c:pt idx="36">
                  <c:v>22000</c:v>
                </c:pt>
                <c:pt idx="37">
                  <c:v>21200</c:v>
                </c:pt>
                <c:pt idx="38">
                  <c:v>20200</c:v>
                </c:pt>
                <c:pt idx="39">
                  <c:v>20100</c:v>
                </c:pt>
                <c:pt idx="40">
                  <c:v>20070</c:v>
                </c:pt>
                <c:pt idx="41">
                  <c:v>21000</c:v>
                </c:pt>
                <c:pt idx="42">
                  <c:v>21700</c:v>
                </c:pt>
                <c:pt idx="43">
                  <c:v>21300</c:v>
                </c:pt>
                <c:pt idx="44">
                  <c:v>21000</c:v>
                </c:pt>
                <c:pt idx="45">
                  <c:v>17900</c:v>
                </c:pt>
                <c:pt idx="46">
                  <c:v>18100</c:v>
                </c:pt>
                <c:pt idx="47">
                  <c:v>16000</c:v>
                </c:pt>
                <c:pt idx="48">
                  <c:v>15900</c:v>
                </c:pt>
                <c:pt idx="49">
                  <c:v>16000</c:v>
                </c:pt>
                <c:pt idx="50">
                  <c:v>16100</c:v>
                </c:pt>
                <c:pt idx="51">
                  <c:v>16500</c:v>
                </c:pt>
                <c:pt idx="52">
                  <c:v>15100</c:v>
                </c:pt>
                <c:pt idx="53">
                  <c:v>15200</c:v>
                </c:pt>
                <c:pt idx="54">
                  <c:v>14250</c:v>
                </c:pt>
                <c:pt idx="55">
                  <c:v>14200</c:v>
                </c:pt>
                <c:pt idx="56">
                  <c:v>14200</c:v>
                </c:pt>
                <c:pt idx="57">
                  <c:v>12100</c:v>
                </c:pt>
                <c:pt idx="58">
                  <c:v>8920</c:v>
                </c:pt>
                <c:pt idx="59">
                  <c:v>8850</c:v>
                </c:pt>
                <c:pt idx="60">
                  <c:v>8700</c:v>
                </c:pt>
                <c:pt idx="61">
                  <c:v>8750</c:v>
                </c:pt>
                <c:pt idx="62">
                  <c:v>8720</c:v>
                </c:pt>
                <c:pt idx="63">
                  <c:v>8500</c:v>
                </c:pt>
                <c:pt idx="64">
                  <c:v>8460</c:v>
                </c:pt>
                <c:pt idx="65">
                  <c:v>8510</c:v>
                </c:pt>
                <c:pt idx="66">
                  <c:v>8380</c:v>
                </c:pt>
                <c:pt idx="67">
                  <c:v>8400</c:v>
                </c:pt>
                <c:pt idx="68">
                  <c:v>8300</c:v>
                </c:pt>
                <c:pt idx="69">
                  <c:v>8280</c:v>
                </c:pt>
                <c:pt idx="70">
                  <c:v>8400</c:v>
                </c:pt>
                <c:pt idx="71">
                  <c:v>8400</c:v>
                </c:pt>
                <c:pt idx="72">
                  <c:v>8500</c:v>
                </c:pt>
                <c:pt idx="73">
                  <c:v>8550</c:v>
                </c:pt>
                <c:pt idx="74">
                  <c:v>8500</c:v>
                </c:pt>
                <c:pt idx="75">
                  <c:v>8380</c:v>
                </c:pt>
                <c:pt idx="76">
                  <c:v>8380</c:v>
                </c:pt>
                <c:pt idx="77">
                  <c:v>8300</c:v>
                </c:pt>
                <c:pt idx="78">
                  <c:v>8270</c:v>
                </c:pt>
                <c:pt idx="79">
                  <c:v>8180</c:v>
                </c:pt>
                <c:pt idx="80">
                  <c:v>8400</c:v>
                </c:pt>
                <c:pt idx="81">
                  <c:v>8330</c:v>
                </c:pt>
                <c:pt idx="82">
                  <c:v>8300</c:v>
                </c:pt>
                <c:pt idx="83">
                  <c:v>8390</c:v>
                </c:pt>
                <c:pt idx="84">
                  <c:v>8216</c:v>
                </c:pt>
                <c:pt idx="85">
                  <c:v>8400</c:v>
                </c:pt>
                <c:pt idx="86">
                  <c:v>8010</c:v>
                </c:pt>
                <c:pt idx="87">
                  <c:v>8120</c:v>
                </c:pt>
                <c:pt idx="88">
                  <c:v>8120</c:v>
                </c:pt>
                <c:pt idx="89">
                  <c:v>8280</c:v>
                </c:pt>
                <c:pt idx="90">
                  <c:v>8360</c:v>
                </c:pt>
                <c:pt idx="91">
                  <c:v>8370</c:v>
                </c:pt>
                <c:pt idx="92">
                  <c:v>8070</c:v>
                </c:pt>
                <c:pt idx="93">
                  <c:v>8400</c:v>
                </c:pt>
                <c:pt idx="94">
                  <c:v>8400</c:v>
                </c:pt>
                <c:pt idx="95">
                  <c:v>8400</c:v>
                </c:pt>
                <c:pt idx="96">
                  <c:v>8400</c:v>
                </c:pt>
                <c:pt idx="97">
                  <c:v>8150</c:v>
                </c:pt>
                <c:pt idx="98">
                  <c:v>8110</c:v>
                </c:pt>
                <c:pt idx="99">
                  <c:v>8150</c:v>
                </c:pt>
                <c:pt idx="100">
                  <c:v>8000</c:v>
                </c:pt>
                <c:pt idx="101">
                  <c:v>8200</c:v>
                </c:pt>
                <c:pt idx="102">
                  <c:v>8100</c:v>
                </c:pt>
                <c:pt idx="103">
                  <c:v>8350</c:v>
                </c:pt>
                <c:pt idx="104">
                  <c:v>8130</c:v>
                </c:pt>
                <c:pt idx="105">
                  <c:v>8150</c:v>
                </c:pt>
                <c:pt idx="106">
                  <c:v>7100</c:v>
                </c:pt>
                <c:pt idx="107">
                  <c:v>7200</c:v>
                </c:pt>
                <c:pt idx="108">
                  <c:v>7100</c:v>
                </c:pt>
                <c:pt idx="109">
                  <c:v>7300</c:v>
                </c:pt>
                <c:pt idx="110">
                  <c:v>6560</c:v>
                </c:pt>
                <c:pt idx="111">
                  <c:v>6500</c:v>
                </c:pt>
                <c:pt idx="112">
                  <c:v>6400</c:v>
                </c:pt>
                <c:pt idx="113">
                  <c:v>6510</c:v>
                </c:pt>
                <c:pt idx="114">
                  <c:v>6450</c:v>
                </c:pt>
                <c:pt idx="115">
                  <c:v>6570</c:v>
                </c:pt>
                <c:pt idx="116">
                  <c:v>6300</c:v>
                </c:pt>
                <c:pt idx="117">
                  <c:v>6590</c:v>
                </c:pt>
                <c:pt idx="118">
                  <c:v>6750</c:v>
                </c:pt>
                <c:pt idx="119">
                  <c:v>4720</c:v>
                </c:pt>
                <c:pt idx="120">
                  <c:v>4720</c:v>
                </c:pt>
                <c:pt idx="121">
                  <c:v>4700</c:v>
                </c:pt>
                <c:pt idx="122">
                  <c:v>4690</c:v>
                </c:pt>
                <c:pt idx="123">
                  <c:v>5500</c:v>
                </c:pt>
                <c:pt idx="124">
                  <c:v>4950</c:v>
                </c:pt>
                <c:pt idx="125">
                  <c:v>4900</c:v>
                </c:pt>
                <c:pt idx="126">
                  <c:v>5050</c:v>
                </c:pt>
                <c:pt idx="127">
                  <c:v>5200</c:v>
                </c:pt>
                <c:pt idx="128">
                  <c:v>5430</c:v>
                </c:pt>
                <c:pt idx="129">
                  <c:v>4700</c:v>
                </c:pt>
                <c:pt idx="130">
                  <c:v>4700</c:v>
                </c:pt>
                <c:pt idx="131">
                  <c:v>6200</c:v>
                </c:pt>
                <c:pt idx="132">
                  <c:v>6000</c:v>
                </c:pt>
                <c:pt idx="133">
                  <c:v>5100</c:v>
                </c:pt>
                <c:pt idx="134">
                  <c:v>4900</c:v>
                </c:pt>
                <c:pt idx="135">
                  <c:v>5990</c:v>
                </c:pt>
                <c:pt idx="136">
                  <c:v>7100</c:v>
                </c:pt>
                <c:pt idx="137">
                  <c:v>7000</c:v>
                </c:pt>
                <c:pt idx="138">
                  <c:v>6900</c:v>
                </c:pt>
                <c:pt idx="139">
                  <c:v>6400</c:v>
                </c:pt>
                <c:pt idx="140">
                  <c:v>6300</c:v>
                </c:pt>
                <c:pt idx="141">
                  <c:v>6900</c:v>
                </c:pt>
                <c:pt idx="142">
                  <c:v>6800</c:v>
                </c:pt>
                <c:pt idx="143">
                  <c:v>6700</c:v>
                </c:pt>
                <c:pt idx="144">
                  <c:v>7400</c:v>
                </c:pt>
                <c:pt idx="145">
                  <c:v>7300</c:v>
                </c:pt>
                <c:pt idx="146">
                  <c:v>6100</c:v>
                </c:pt>
                <c:pt idx="147">
                  <c:v>6600</c:v>
                </c:pt>
                <c:pt idx="148">
                  <c:v>7150</c:v>
                </c:pt>
                <c:pt idx="149">
                  <c:v>6500</c:v>
                </c:pt>
                <c:pt idx="150">
                  <c:v>6930</c:v>
                </c:pt>
                <c:pt idx="151">
                  <c:v>8000</c:v>
                </c:pt>
                <c:pt idx="152">
                  <c:v>8010</c:v>
                </c:pt>
                <c:pt idx="153">
                  <c:v>8400</c:v>
                </c:pt>
                <c:pt idx="154">
                  <c:v>8400</c:v>
                </c:pt>
                <c:pt idx="155">
                  <c:v>8300</c:v>
                </c:pt>
                <c:pt idx="156">
                  <c:v>8300</c:v>
                </c:pt>
                <c:pt idx="157">
                  <c:v>8290</c:v>
                </c:pt>
                <c:pt idx="158">
                  <c:v>8250</c:v>
                </c:pt>
                <c:pt idx="159">
                  <c:v>8300</c:v>
                </c:pt>
                <c:pt idx="160">
                  <c:v>8370</c:v>
                </c:pt>
                <c:pt idx="161">
                  <c:v>8240</c:v>
                </c:pt>
                <c:pt idx="162">
                  <c:v>8220</c:v>
                </c:pt>
                <c:pt idx="163">
                  <c:v>8210</c:v>
                </c:pt>
                <c:pt idx="164">
                  <c:v>7410</c:v>
                </c:pt>
                <c:pt idx="165">
                  <c:v>8470</c:v>
                </c:pt>
                <c:pt idx="166">
                  <c:v>8395</c:v>
                </c:pt>
                <c:pt idx="167">
                  <c:v>8320</c:v>
                </c:pt>
                <c:pt idx="168">
                  <c:v>8300</c:v>
                </c:pt>
                <c:pt idx="169">
                  <c:v>8250</c:v>
                </c:pt>
                <c:pt idx="170">
                  <c:v>8340</c:v>
                </c:pt>
                <c:pt idx="171">
                  <c:v>8370</c:v>
                </c:pt>
                <c:pt idx="172">
                  <c:v>8460</c:v>
                </c:pt>
                <c:pt idx="173">
                  <c:v>8400</c:v>
                </c:pt>
                <c:pt idx="174">
                  <c:v>8320</c:v>
                </c:pt>
                <c:pt idx="175">
                  <c:v>8400</c:v>
                </c:pt>
                <c:pt idx="176">
                  <c:v>8100</c:v>
                </c:pt>
                <c:pt idx="177">
                  <c:v>8080</c:v>
                </c:pt>
                <c:pt idx="178">
                  <c:v>8160</c:v>
                </c:pt>
                <c:pt idx="179">
                  <c:v>8310</c:v>
                </c:pt>
                <c:pt idx="180">
                  <c:v>8090</c:v>
                </c:pt>
                <c:pt idx="181">
                  <c:v>8400</c:v>
                </c:pt>
                <c:pt idx="182">
                  <c:v>7850</c:v>
                </c:pt>
                <c:pt idx="183">
                  <c:v>7840</c:v>
                </c:pt>
                <c:pt idx="184">
                  <c:v>7805</c:v>
                </c:pt>
                <c:pt idx="185">
                  <c:v>7750</c:v>
                </c:pt>
                <c:pt idx="186">
                  <c:v>8025</c:v>
                </c:pt>
                <c:pt idx="187">
                  <c:v>8025</c:v>
                </c:pt>
                <c:pt idx="188">
                  <c:v>8010</c:v>
                </c:pt>
                <c:pt idx="189">
                  <c:v>8000</c:v>
                </c:pt>
                <c:pt idx="190">
                  <c:v>8000</c:v>
                </c:pt>
                <c:pt idx="191">
                  <c:v>8000</c:v>
                </c:pt>
                <c:pt idx="192">
                  <c:v>8025</c:v>
                </c:pt>
                <c:pt idx="193">
                  <c:v>8025</c:v>
                </c:pt>
                <c:pt idx="194">
                  <c:v>8200</c:v>
                </c:pt>
                <c:pt idx="195">
                  <c:v>8200</c:v>
                </c:pt>
                <c:pt idx="196">
                  <c:v>8500</c:v>
                </c:pt>
                <c:pt idx="197">
                  <c:v>8500</c:v>
                </c:pt>
                <c:pt idx="198">
                  <c:v>8000</c:v>
                </c:pt>
                <c:pt idx="199">
                  <c:v>8200</c:v>
                </c:pt>
                <c:pt idx="200">
                  <c:v>8190</c:v>
                </c:pt>
                <c:pt idx="201">
                  <c:v>8180</c:v>
                </c:pt>
                <c:pt idx="202">
                  <c:v>8200</c:v>
                </c:pt>
                <c:pt idx="203">
                  <c:v>8220</c:v>
                </c:pt>
                <c:pt idx="204">
                  <c:v>8260</c:v>
                </c:pt>
                <c:pt idx="205">
                  <c:v>8025</c:v>
                </c:pt>
                <c:pt idx="206">
                  <c:v>8040</c:v>
                </c:pt>
                <c:pt idx="207">
                  <c:v>8100</c:v>
                </c:pt>
                <c:pt idx="208">
                  <c:v>8000</c:v>
                </c:pt>
                <c:pt idx="209">
                  <c:v>8050</c:v>
                </c:pt>
                <c:pt idx="210">
                  <c:v>8095</c:v>
                </c:pt>
                <c:pt idx="211">
                  <c:v>8000</c:v>
                </c:pt>
                <c:pt idx="212">
                  <c:v>8000</c:v>
                </c:pt>
                <c:pt idx="213">
                  <c:v>8005</c:v>
                </c:pt>
                <c:pt idx="214">
                  <c:v>8100</c:v>
                </c:pt>
                <c:pt idx="215">
                  <c:v>8130</c:v>
                </c:pt>
                <c:pt idx="216">
                  <c:v>8070</c:v>
                </c:pt>
                <c:pt idx="217">
                  <c:v>8040</c:v>
                </c:pt>
                <c:pt idx="218">
                  <c:v>8070</c:v>
                </c:pt>
                <c:pt idx="219">
                  <c:v>8000</c:v>
                </c:pt>
                <c:pt idx="220">
                  <c:v>8060</c:v>
                </c:pt>
                <c:pt idx="221">
                  <c:v>8140</c:v>
                </c:pt>
                <c:pt idx="222">
                  <c:v>8025</c:v>
                </c:pt>
                <c:pt idx="223">
                  <c:v>8215</c:v>
                </c:pt>
                <c:pt idx="224">
                  <c:v>8212</c:v>
                </c:pt>
                <c:pt idx="225">
                  <c:v>8325</c:v>
                </c:pt>
                <c:pt idx="226">
                  <c:v>8400</c:v>
                </c:pt>
                <c:pt idx="227">
                  <c:v>8010</c:v>
                </c:pt>
                <c:pt idx="228">
                  <c:v>8100</c:v>
                </c:pt>
                <c:pt idx="229">
                  <c:v>8128</c:v>
                </c:pt>
                <c:pt idx="230">
                  <c:v>8190</c:v>
                </c:pt>
                <c:pt idx="231">
                  <c:v>8190</c:v>
                </c:pt>
                <c:pt idx="232">
                  <c:v>8640</c:v>
                </c:pt>
                <c:pt idx="233">
                  <c:v>8600</c:v>
                </c:pt>
                <c:pt idx="234">
                  <c:v>8260</c:v>
                </c:pt>
                <c:pt idx="235">
                  <c:v>8200</c:v>
                </c:pt>
                <c:pt idx="236">
                  <c:v>8150</c:v>
                </c:pt>
                <c:pt idx="237">
                  <c:v>8180</c:v>
                </c:pt>
                <c:pt idx="238">
                  <c:v>8100</c:v>
                </c:pt>
                <c:pt idx="239">
                  <c:v>8100</c:v>
                </c:pt>
                <c:pt idx="240">
                  <c:v>8000</c:v>
                </c:pt>
                <c:pt idx="241">
                  <c:v>8000</c:v>
                </c:pt>
                <c:pt idx="242">
                  <c:v>8330</c:v>
                </c:pt>
                <c:pt idx="243">
                  <c:v>8100</c:v>
                </c:pt>
                <c:pt idx="244">
                  <c:v>8100</c:v>
                </c:pt>
                <c:pt idx="245">
                  <c:v>7940</c:v>
                </c:pt>
                <c:pt idx="246">
                  <c:v>7100</c:v>
                </c:pt>
                <c:pt idx="247">
                  <c:v>7300</c:v>
                </c:pt>
                <c:pt idx="248">
                  <c:v>7800</c:v>
                </c:pt>
                <c:pt idx="249">
                  <c:v>7650</c:v>
                </c:pt>
                <c:pt idx="250">
                  <c:v>7300</c:v>
                </c:pt>
                <c:pt idx="251">
                  <c:v>8400</c:v>
                </c:pt>
                <c:pt idx="252">
                  <c:v>8400</c:v>
                </c:pt>
                <c:pt idx="253">
                  <c:v>8100</c:v>
                </c:pt>
                <c:pt idx="254">
                  <c:v>8020</c:v>
                </c:pt>
                <c:pt idx="255">
                  <c:v>8190</c:v>
                </c:pt>
                <c:pt idx="256">
                  <c:v>8150</c:v>
                </c:pt>
                <c:pt idx="257">
                  <c:v>8470</c:v>
                </c:pt>
                <c:pt idx="258">
                  <c:v>8760</c:v>
                </c:pt>
                <c:pt idx="259">
                  <c:v>8700</c:v>
                </c:pt>
                <c:pt idx="260">
                  <c:v>8100</c:v>
                </c:pt>
                <c:pt idx="261">
                  <c:v>9100</c:v>
                </c:pt>
                <c:pt idx="262">
                  <c:v>7800</c:v>
                </c:pt>
                <c:pt idx="263">
                  <c:v>6300</c:v>
                </c:pt>
                <c:pt idx="264">
                  <c:v>6370</c:v>
                </c:pt>
                <c:pt idx="265">
                  <c:v>5400</c:v>
                </c:pt>
                <c:pt idx="266">
                  <c:v>4450</c:v>
                </c:pt>
                <c:pt idx="267">
                  <c:v>4150</c:v>
                </c:pt>
                <c:pt idx="268">
                  <c:v>3750</c:v>
                </c:pt>
                <c:pt idx="269">
                  <c:v>4400</c:v>
                </c:pt>
                <c:pt idx="270">
                  <c:v>5100</c:v>
                </c:pt>
                <c:pt idx="271">
                  <c:v>4000</c:v>
                </c:pt>
                <c:pt idx="272">
                  <c:v>3100</c:v>
                </c:pt>
                <c:pt idx="273">
                  <c:v>2900</c:v>
                </c:pt>
                <c:pt idx="274">
                  <c:v>2540</c:v>
                </c:pt>
                <c:pt idx="275">
                  <c:v>2700</c:v>
                </c:pt>
                <c:pt idx="276">
                  <c:v>2800</c:v>
                </c:pt>
                <c:pt idx="277">
                  <c:v>3150</c:v>
                </c:pt>
                <c:pt idx="278">
                  <c:v>3000</c:v>
                </c:pt>
                <c:pt idx="279">
                  <c:v>3050</c:v>
                </c:pt>
                <c:pt idx="280">
                  <c:v>3100</c:v>
                </c:pt>
                <c:pt idx="281">
                  <c:v>2000</c:v>
                </c:pt>
                <c:pt idx="282">
                  <c:v>1400</c:v>
                </c:pt>
                <c:pt idx="283">
                  <c:v>1300</c:v>
                </c:pt>
                <c:pt idx="284">
                  <c:v>1500</c:v>
                </c:pt>
                <c:pt idx="285">
                  <c:v>1580</c:v>
                </c:pt>
                <c:pt idx="286">
                  <c:v>1000</c:v>
                </c:pt>
              </c:numCache>
            </c:numRef>
          </c:val>
          <c:smooth val="0"/>
          <c:extLst>
            <c:ext xmlns:c16="http://schemas.microsoft.com/office/drawing/2014/chart" uri="{C3380CC4-5D6E-409C-BE32-E72D297353CC}">
              <c16:uniqueId val="{00000000-CE7C-4DEF-A42C-A24B8512B755}"/>
            </c:ext>
          </c:extLst>
        </c:ser>
        <c:dLbls>
          <c:showLegendKey val="0"/>
          <c:showVal val="0"/>
          <c:showCatName val="0"/>
          <c:showSerName val="0"/>
          <c:showPercent val="0"/>
          <c:showBubbleSize val="0"/>
        </c:dLbls>
        <c:smooth val="0"/>
        <c:axId val="292696176"/>
        <c:axId val="292685136"/>
      </c:lineChart>
      <c:catAx>
        <c:axId val="292696176"/>
        <c:scaling>
          <c:orientation val="maxMin"/>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685136"/>
        <c:crosses val="autoZero"/>
        <c:auto val="1"/>
        <c:lblAlgn val="ctr"/>
        <c:lblOffset val="100"/>
        <c:tickLblSkip val="52"/>
        <c:tickMarkSkip val="12"/>
        <c:noMultiLvlLbl val="0"/>
      </c:catAx>
      <c:valAx>
        <c:axId val="292685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696176"/>
        <c:crosses val="max"/>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20" baseline="0">
                <a:solidFill>
                  <a:schemeClr val="dk1">
                    <a:lumMod val="50000"/>
                    <a:lumOff val="50000"/>
                  </a:schemeClr>
                </a:solidFill>
                <a:latin typeface="+mn-lt"/>
                <a:ea typeface="+mn-ea"/>
                <a:cs typeface="+mn-cs"/>
              </a:defRPr>
            </a:pPr>
            <a:r>
              <a:rPr lang="en-US" b="1"/>
              <a:t>NK Won to buy 1 USD</a:t>
            </a:r>
          </a:p>
          <a:p>
            <a:pPr>
              <a:defRPr/>
            </a:pPr>
            <a:r>
              <a:rPr lang="en-US" sz="1000"/>
              <a:t>Jan 25 - Oct 26</a:t>
            </a:r>
          </a:p>
        </c:rich>
      </c:tx>
      <c:overlay val="0"/>
      <c:spPr>
        <a:noFill/>
        <a:ln>
          <a:noFill/>
        </a:ln>
        <a:effectLst/>
      </c:spPr>
      <c:txPr>
        <a:bodyPr rot="0" spcFirstLastPara="1" vertOverflow="ellipsis" vert="horz" wrap="square" anchor="ctr" anchorCtr="1"/>
        <a:lstStyle/>
        <a:p>
          <a:pPr>
            <a:defRPr sz="1400" b="0" i="0" u="none" strike="noStrike" kern="1200" cap="none" spc="20" baseline="0">
              <a:solidFill>
                <a:schemeClr val="dk1">
                  <a:lumMod val="50000"/>
                  <a:lumOff val="50000"/>
                </a:schemeClr>
              </a:solidFill>
              <a:latin typeface="+mn-lt"/>
              <a:ea typeface="+mn-ea"/>
              <a:cs typeface="+mn-cs"/>
            </a:defRPr>
          </a:pPr>
          <a:endParaRPr lang="en-US"/>
        </a:p>
      </c:txPr>
    </c:title>
    <c:autoTitleDeleted val="0"/>
    <c:plotArea>
      <c:layout/>
      <c:lineChart>
        <c:grouping val="standard"/>
        <c:varyColors val="0"/>
        <c:ser>
          <c:idx val="0"/>
          <c:order val="0"/>
          <c:spPr>
            <a:ln w="22225" cap="rnd" cmpd="sng" algn="ctr">
              <a:solidFill>
                <a:schemeClr val="accent1"/>
              </a:solidFill>
              <a:round/>
            </a:ln>
            <a:effectLst/>
          </c:spPr>
          <c:marker>
            <c:symbol val="none"/>
          </c:marker>
          <c:cat>
            <c:strRef>
              <c:f>'Exchange Rates'!$A$2:$A$45</c:f>
              <c:strCache>
                <c:ptCount val="44"/>
                <c:pt idx="0">
                  <c:v>Oct 11, 2026</c:v>
                </c:pt>
                <c:pt idx="1">
                  <c:v>Sep 27, 2026</c:v>
                </c:pt>
                <c:pt idx="2">
                  <c:v>Sep 13, 2026</c:v>
                </c:pt>
                <c:pt idx="3">
                  <c:v>Aug 30, 2026</c:v>
                </c:pt>
                <c:pt idx="4">
                  <c:v>Aug 16, 2026</c:v>
                </c:pt>
                <c:pt idx="5">
                  <c:v>Aug 1, 2026</c:v>
                </c:pt>
                <c:pt idx="6">
                  <c:v>Jul 19, 2026</c:v>
                </c:pt>
                <c:pt idx="7">
                  <c:v>Jul 5, 2026</c:v>
                </c:pt>
                <c:pt idx="8">
                  <c:v>Jun 21, 2026</c:v>
                </c:pt>
                <c:pt idx="9">
                  <c:v>Jun 7, 2026</c:v>
                </c:pt>
                <c:pt idx="10">
                  <c:v>May 24, 2026</c:v>
                </c:pt>
                <c:pt idx="11">
                  <c:v>May 10, 2026</c:v>
                </c:pt>
                <c:pt idx="12">
                  <c:v>Apr 26, 2026</c:v>
                </c:pt>
                <c:pt idx="13">
                  <c:v>Apr 12, 2026</c:v>
                </c:pt>
                <c:pt idx="14">
                  <c:v>Mar 29, 2026</c:v>
                </c:pt>
                <c:pt idx="15">
                  <c:v>Mar 15, 2026</c:v>
                </c:pt>
                <c:pt idx="16">
                  <c:v>Mar 1, 2026</c:v>
                </c:pt>
                <c:pt idx="17">
                  <c:v>Feb 1, 2026</c:v>
                </c:pt>
                <c:pt idx="18">
                  <c:v>Jan 18, 2026</c:v>
                </c:pt>
                <c:pt idx="19">
                  <c:v>Jan 4, 2026</c:v>
                </c:pt>
                <c:pt idx="20">
                  <c:v>Dec 21, 2025</c:v>
                </c:pt>
                <c:pt idx="21">
                  <c:v>Dec 7, 2025</c:v>
                </c:pt>
                <c:pt idx="22">
                  <c:v>Nov 23, 2025</c:v>
                </c:pt>
                <c:pt idx="23">
                  <c:v>Nov 10, 2025</c:v>
                </c:pt>
                <c:pt idx="24">
                  <c:v>Oct 26, 2025</c:v>
                </c:pt>
                <c:pt idx="25">
                  <c:v>Oct 12, 2025</c:v>
                </c:pt>
                <c:pt idx="26">
                  <c:v>Sep 28, 2025</c:v>
                </c:pt>
                <c:pt idx="27">
                  <c:v>Sep 15, 2025</c:v>
                </c:pt>
                <c:pt idx="28">
                  <c:v>Aug 31, 2025</c:v>
                </c:pt>
                <c:pt idx="29">
                  <c:v>Aug 17, 2025</c:v>
                </c:pt>
                <c:pt idx="30">
                  <c:v>Jul 19, 2025</c:v>
                </c:pt>
                <c:pt idx="31">
                  <c:v>Jul 5, 2025</c:v>
                </c:pt>
                <c:pt idx="32">
                  <c:v>Jun 22, 2025</c:v>
                </c:pt>
                <c:pt idx="33">
                  <c:v>Jun 7, 2025</c:v>
                </c:pt>
                <c:pt idx="34">
                  <c:v>May 25, 2025</c:v>
                </c:pt>
                <c:pt idx="35">
                  <c:v>May 10, 2025</c:v>
                </c:pt>
                <c:pt idx="36">
                  <c:v>Apr 27, 2025</c:v>
                </c:pt>
                <c:pt idx="37">
                  <c:v>Mar 30, 2025</c:v>
                </c:pt>
                <c:pt idx="38">
                  <c:v>Mar 16, 2025</c:v>
                </c:pt>
                <c:pt idx="39">
                  <c:v>Mar 2, 2025</c:v>
                </c:pt>
                <c:pt idx="40">
                  <c:v>Feb 16, 2025</c:v>
                </c:pt>
                <c:pt idx="41">
                  <c:v>Feb 2, 2025</c:v>
                </c:pt>
                <c:pt idx="42">
                  <c:v>Jan 18, 2025</c:v>
                </c:pt>
                <c:pt idx="43">
                  <c:v>Dec 22, 2024</c:v>
                </c:pt>
              </c:strCache>
            </c:strRef>
          </c:cat>
          <c:val>
            <c:numRef>
              <c:f>'Exchange Rates'!$B$2:$B$45</c:f>
              <c:numCache>
                <c:formatCode>General</c:formatCode>
                <c:ptCount val="44"/>
                <c:pt idx="0">
                  <c:v>71200</c:v>
                </c:pt>
                <c:pt idx="1">
                  <c:v>69100</c:v>
                </c:pt>
                <c:pt idx="2">
                  <c:v>69510</c:v>
                </c:pt>
                <c:pt idx="3">
                  <c:v>68200</c:v>
                </c:pt>
                <c:pt idx="4">
                  <c:v>67500</c:v>
                </c:pt>
                <c:pt idx="5">
                  <c:v>67100</c:v>
                </c:pt>
                <c:pt idx="6">
                  <c:v>65000</c:v>
                </c:pt>
                <c:pt idx="7">
                  <c:v>60000</c:v>
                </c:pt>
                <c:pt idx="8">
                  <c:v>63100</c:v>
                </c:pt>
                <c:pt idx="9">
                  <c:v>65200</c:v>
                </c:pt>
                <c:pt idx="10">
                  <c:v>71800</c:v>
                </c:pt>
                <c:pt idx="11">
                  <c:v>72100</c:v>
                </c:pt>
                <c:pt idx="12">
                  <c:v>69120</c:v>
                </c:pt>
                <c:pt idx="13">
                  <c:v>70100</c:v>
                </c:pt>
                <c:pt idx="14">
                  <c:v>54200</c:v>
                </c:pt>
                <c:pt idx="15">
                  <c:v>51300</c:v>
                </c:pt>
                <c:pt idx="16">
                  <c:v>41300</c:v>
                </c:pt>
                <c:pt idx="17">
                  <c:v>35700</c:v>
                </c:pt>
                <c:pt idx="18">
                  <c:v>37200</c:v>
                </c:pt>
                <c:pt idx="19">
                  <c:v>39200</c:v>
                </c:pt>
                <c:pt idx="20">
                  <c:v>39000</c:v>
                </c:pt>
                <c:pt idx="21">
                  <c:v>36300</c:v>
                </c:pt>
                <c:pt idx="22">
                  <c:v>35300</c:v>
                </c:pt>
                <c:pt idx="23">
                  <c:v>36300</c:v>
                </c:pt>
                <c:pt idx="24">
                  <c:v>38200</c:v>
                </c:pt>
                <c:pt idx="25">
                  <c:v>37500</c:v>
                </c:pt>
                <c:pt idx="26">
                  <c:v>32100</c:v>
                </c:pt>
                <c:pt idx="27">
                  <c:v>31000</c:v>
                </c:pt>
                <c:pt idx="28">
                  <c:v>43400</c:v>
                </c:pt>
                <c:pt idx="29">
                  <c:v>43000</c:v>
                </c:pt>
                <c:pt idx="30">
                  <c:v>30800</c:v>
                </c:pt>
                <c:pt idx="31">
                  <c:v>30700</c:v>
                </c:pt>
                <c:pt idx="32">
                  <c:v>27500</c:v>
                </c:pt>
                <c:pt idx="33">
                  <c:v>27700</c:v>
                </c:pt>
                <c:pt idx="34">
                  <c:v>24700</c:v>
                </c:pt>
                <c:pt idx="35">
                  <c:v>20000</c:v>
                </c:pt>
                <c:pt idx="36">
                  <c:v>22000</c:v>
                </c:pt>
                <c:pt idx="37">
                  <c:v>21200</c:v>
                </c:pt>
                <c:pt idx="38">
                  <c:v>20200</c:v>
                </c:pt>
                <c:pt idx="39">
                  <c:v>20100</c:v>
                </c:pt>
                <c:pt idx="40">
                  <c:v>20070</c:v>
                </c:pt>
                <c:pt idx="41">
                  <c:v>21000</c:v>
                </c:pt>
                <c:pt idx="42">
                  <c:v>21700</c:v>
                </c:pt>
                <c:pt idx="43">
                  <c:v>21300</c:v>
                </c:pt>
              </c:numCache>
            </c:numRef>
          </c:val>
          <c:smooth val="0"/>
          <c:extLst>
            <c:ext xmlns:c16="http://schemas.microsoft.com/office/drawing/2014/chart" uri="{C3380CC4-5D6E-409C-BE32-E72D297353CC}">
              <c16:uniqueId val="{00000000-584F-4B7C-9CF8-6FB3DD507B40}"/>
            </c:ext>
          </c:extLst>
        </c:ser>
        <c:dLbls>
          <c:showLegendKey val="0"/>
          <c:showVal val="0"/>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1234770000"/>
        <c:axId val="1234772400"/>
      </c:lineChart>
      <c:catAx>
        <c:axId val="1234770000"/>
        <c:scaling>
          <c:orientation val="maxMin"/>
        </c:scaling>
        <c:delete val="0"/>
        <c:axPos val="b"/>
        <c:title>
          <c:tx>
            <c:rich>
              <a:bodyPr rot="0" spcFirstLastPara="1" vertOverflow="ellipsis" vert="horz" wrap="square" anchor="ctr" anchorCtr="1"/>
              <a:lstStyle/>
              <a:p>
                <a:pPr>
                  <a:defRPr sz="900" b="0" i="0" u="none" strike="noStrike" kern="1200" cap="all" baseline="0">
                    <a:solidFill>
                      <a:schemeClr val="dk1">
                        <a:lumMod val="65000"/>
                        <a:lumOff val="35000"/>
                      </a:schemeClr>
                    </a:solidFill>
                    <a:latin typeface="+mn-lt"/>
                    <a:ea typeface="+mn-ea"/>
                    <a:cs typeface="+mn-cs"/>
                  </a:defRPr>
                </a:pPr>
                <a:r>
                  <a:rPr lang="en-US"/>
                  <a:t>Daily NK</a:t>
                </a:r>
              </a:p>
            </c:rich>
          </c:tx>
          <c:overlay val="0"/>
          <c:spPr>
            <a:noFill/>
            <a:ln>
              <a:noFill/>
            </a:ln>
            <a:effectLst/>
          </c:spPr>
          <c:txPr>
            <a:bodyPr rot="0" spcFirstLastPara="1" vertOverflow="ellipsis" vert="horz" wrap="square" anchor="ctr" anchorCtr="1"/>
            <a:lstStyle/>
            <a:p>
              <a:pPr>
                <a:defRPr sz="900" b="0" i="0" u="none" strike="noStrike" kern="1200" cap="all" baseline="0">
                  <a:solidFill>
                    <a:schemeClr val="dk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1234772400"/>
        <c:crosses val="autoZero"/>
        <c:auto val="1"/>
        <c:lblAlgn val="ctr"/>
        <c:lblOffset val="100"/>
        <c:tickLblSkip val="8"/>
        <c:noMultiLvlLbl val="0"/>
      </c:catAx>
      <c:valAx>
        <c:axId val="1234772400"/>
        <c:scaling>
          <c:orientation val="minMax"/>
        </c:scaling>
        <c:delete val="0"/>
        <c:axPos val="l"/>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dk1">
                    <a:lumMod val="65000"/>
                    <a:lumOff val="35000"/>
                  </a:schemeClr>
                </a:solidFill>
                <a:latin typeface="+mn-lt"/>
                <a:ea typeface="+mn-ea"/>
                <a:cs typeface="+mn-cs"/>
              </a:defRPr>
            </a:pPr>
            <a:endParaRPr lang="en-US"/>
          </a:p>
        </c:txPr>
        <c:crossAx val="1234770000"/>
        <c:crosses val="max"/>
        <c:crossBetween val="between"/>
      </c:valAx>
      <c:spPr>
        <a:gradFill>
          <a:gsLst>
            <a:gs pos="100000">
              <a:schemeClr val="lt1">
                <a:lumMod val="95000"/>
              </a:schemeClr>
            </a:gs>
            <a:gs pos="0">
              <a:schemeClr val="lt1"/>
            </a:gs>
          </a:gsLst>
          <a:lin ang="5400000" scaled="0"/>
        </a:grad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a:t>Price</a:t>
            </a:r>
            <a:r>
              <a:rPr lang="en-US" sz="2800" b="1" baseline="0"/>
              <a:t> of Rice 2014-26</a:t>
            </a:r>
          </a:p>
          <a:p>
            <a:pPr>
              <a:defRPr sz="2800"/>
            </a:pPr>
            <a:r>
              <a:rPr lang="en-US" sz="2800" baseline="0"/>
              <a:t>Daily NK</a:t>
            </a:r>
            <a:endParaRPr lang="en-US" sz="2800"/>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3485112332194957E-2"/>
          <c:y val="0.22650458637539028"/>
          <c:w val="0.89078635562590813"/>
          <c:h val="0.69734804793193983"/>
        </c:manualLayout>
      </c:layout>
      <c:lineChart>
        <c:grouping val="standard"/>
        <c:varyColors val="0"/>
        <c:ser>
          <c:idx val="0"/>
          <c:order val="0"/>
          <c:spPr>
            <a:ln w="28575" cap="rnd">
              <a:solidFill>
                <a:schemeClr val="accent1"/>
              </a:solidFill>
              <a:round/>
            </a:ln>
            <a:effectLst/>
          </c:spPr>
          <c:marker>
            <c:symbol val="none"/>
          </c:marker>
          <c:cat>
            <c:strRef>
              <c:f>'Rice Prices'!$A$2:$A$275</c:f>
              <c:strCache>
                <c:ptCount val="274"/>
                <c:pt idx="0">
                  <c:v>Oct 11, 2026</c:v>
                </c:pt>
                <c:pt idx="1">
                  <c:v>Sep 27, 2026</c:v>
                </c:pt>
                <c:pt idx="2">
                  <c:v>Sep 13, 2026</c:v>
                </c:pt>
                <c:pt idx="3">
                  <c:v>Aug 30, 2026</c:v>
                </c:pt>
                <c:pt idx="4">
                  <c:v>Aug 16, 2026</c:v>
                </c:pt>
                <c:pt idx="5">
                  <c:v>Aug 1, 2026</c:v>
                </c:pt>
                <c:pt idx="6">
                  <c:v>Jul 19, 2026</c:v>
                </c:pt>
                <c:pt idx="7">
                  <c:v>Jul 5, 2026</c:v>
                </c:pt>
                <c:pt idx="8">
                  <c:v>Jun 21, 2026</c:v>
                </c:pt>
                <c:pt idx="9">
                  <c:v>Jun 7, 2026</c:v>
                </c:pt>
                <c:pt idx="10">
                  <c:v>May 24, 2026</c:v>
                </c:pt>
                <c:pt idx="11">
                  <c:v>May 10, 2026</c:v>
                </c:pt>
                <c:pt idx="12">
                  <c:v>Apr 26, 2026</c:v>
                </c:pt>
                <c:pt idx="13">
                  <c:v>Apr 12, 2026</c:v>
                </c:pt>
                <c:pt idx="14">
                  <c:v>Mar 29, 2026</c:v>
                </c:pt>
                <c:pt idx="15">
                  <c:v>Mar 15, 2026</c:v>
                </c:pt>
                <c:pt idx="16">
                  <c:v>Mar 1, 2026</c:v>
                </c:pt>
                <c:pt idx="17">
                  <c:v>Feb 1, 2026</c:v>
                </c:pt>
                <c:pt idx="18">
                  <c:v>Jan 18, 2026</c:v>
                </c:pt>
                <c:pt idx="19">
                  <c:v>Jan 4, 2026</c:v>
                </c:pt>
                <c:pt idx="20">
                  <c:v>Dec 21, 2025</c:v>
                </c:pt>
                <c:pt idx="21">
                  <c:v>Dec 7, 2025</c:v>
                </c:pt>
                <c:pt idx="22">
                  <c:v>Nov 23, 2025</c:v>
                </c:pt>
                <c:pt idx="23">
                  <c:v>Nov 10, 2025</c:v>
                </c:pt>
                <c:pt idx="24">
                  <c:v>Oct 26, 2025</c:v>
                </c:pt>
                <c:pt idx="25">
                  <c:v>Oct 12, 2025</c:v>
                </c:pt>
                <c:pt idx="26">
                  <c:v>Sep 28, 2025</c:v>
                </c:pt>
                <c:pt idx="27">
                  <c:v>Sep 15, 2025</c:v>
                </c:pt>
                <c:pt idx="28">
                  <c:v>Aug 31, 2025</c:v>
                </c:pt>
                <c:pt idx="29">
                  <c:v>Aug 17, 2025</c:v>
                </c:pt>
                <c:pt idx="30">
                  <c:v>Jul 19, 2025</c:v>
                </c:pt>
                <c:pt idx="31">
                  <c:v>Jul 5, 2025</c:v>
                </c:pt>
                <c:pt idx="32">
                  <c:v>Jun 22, 2025</c:v>
                </c:pt>
                <c:pt idx="33">
                  <c:v>Jun 7, 2025</c:v>
                </c:pt>
                <c:pt idx="34">
                  <c:v>May 25, 2025</c:v>
                </c:pt>
                <c:pt idx="35">
                  <c:v>May 10, 2025</c:v>
                </c:pt>
                <c:pt idx="36">
                  <c:v>Apr 27, 2025</c:v>
                </c:pt>
                <c:pt idx="37">
                  <c:v>Mar 30, 2025</c:v>
                </c:pt>
                <c:pt idx="38">
                  <c:v>Mar 16, 2025</c:v>
                </c:pt>
                <c:pt idx="39">
                  <c:v>Mar 2, 2025</c:v>
                </c:pt>
                <c:pt idx="40">
                  <c:v>Feb 16, 2025</c:v>
                </c:pt>
                <c:pt idx="41">
                  <c:v>Feb 2, 2025</c:v>
                </c:pt>
                <c:pt idx="42">
                  <c:v>Jan 18, 2025</c:v>
                </c:pt>
                <c:pt idx="43">
                  <c:v>Dec 22, 2024</c:v>
                </c:pt>
                <c:pt idx="44">
                  <c:v>Dec 7, 2024</c:v>
                </c:pt>
                <c:pt idx="45">
                  <c:v>Nov 24, 2024</c:v>
                </c:pt>
                <c:pt idx="46">
                  <c:v>Nov 10, 2024</c:v>
                </c:pt>
                <c:pt idx="47">
                  <c:v>Oct 27, 2024</c:v>
                </c:pt>
                <c:pt idx="48">
                  <c:v>Oct 13, 2024</c:v>
                </c:pt>
                <c:pt idx="49">
                  <c:v>Oct 1, 2024</c:v>
                </c:pt>
                <c:pt idx="50">
                  <c:v>Sep 15, 2024</c:v>
                </c:pt>
                <c:pt idx="51">
                  <c:v>Sep 2, 2024</c:v>
                </c:pt>
                <c:pt idx="52">
                  <c:v>Aug 18, 2024</c:v>
                </c:pt>
                <c:pt idx="53">
                  <c:v>Aug 5, 2024</c:v>
                </c:pt>
                <c:pt idx="54">
                  <c:v>Jul 21, 2024</c:v>
                </c:pt>
                <c:pt idx="55">
                  <c:v>Jul 7, 2024</c:v>
                </c:pt>
                <c:pt idx="56">
                  <c:v>Jun 9, 2024</c:v>
                </c:pt>
                <c:pt idx="57">
                  <c:v>May 26, 2024</c:v>
                </c:pt>
                <c:pt idx="58">
                  <c:v>May 12, 2024</c:v>
                </c:pt>
                <c:pt idx="59">
                  <c:v>Apr 28, 2024</c:v>
                </c:pt>
                <c:pt idx="60">
                  <c:v>Apr 14, 2024</c:v>
                </c:pt>
                <c:pt idx="61">
                  <c:v>Mar 31, 2024</c:v>
                </c:pt>
                <c:pt idx="62">
                  <c:v>Mar 17, 2024</c:v>
                </c:pt>
                <c:pt idx="63">
                  <c:v>Mar 4, 2024</c:v>
                </c:pt>
                <c:pt idx="64">
                  <c:v>Feb 18, 2024</c:v>
                </c:pt>
                <c:pt idx="65">
                  <c:v>Feb 4, 2024</c:v>
                </c:pt>
                <c:pt idx="66">
                  <c:v>Jan 21, 2024</c:v>
                </c:pt>
                <c:pt idx="67">
                  <c:v>Jan 7, 2024</c:v>
                </c:pt>
                <c:pt idx="68">
                  <c:v>Dec 24, 2023</c:v>
                </c:pt>
                <c:pt idx="69">
                  <c:v>Dec 10, 2023</c:v>
                </c:pt>
                <c:pt idx="70">
                  <c:v>Nov 25, 2023</c:v>
                </c:pt>
                <c:pt idx="71">
                  <c:v>Nov 13, 2023</c:v>
                </c:pt>
                <c:pt idx="72">
                  <c:v>Oct 30, 2023</c:v>
                </c:pt>
                <c:pt idx="73">
                  <c:v>Oct 15, 2023</c:v>
                </c:pt>
                <c:pt idx="74">
                  <c:v>Oct 1, 2023</c:v>
                </c:pt>
                <c:pt idx="75">
                  <c:v>Sep 17, 2023</c:v>
                </c:pt>
                <c:pt idx="76">
                  <c:v>Sep 3, 2023</c:v>
                </c:pt>
                <c:pt idx="77">
                  <c:v>Aug 20, 2023</c:v>
                </c:pt>
                <c:pt idx="78">
                  <c:v>Aug 6, 2023</c:v>
                </c:pt>
                <c:pt idx="79">
                  <c:v>Jul 23, 2023</c:v>
                </c:pt>
                <c:pt idx="80">
                  <c:v>Jul 9, 2023</c:v>
                </c:pt>
                <c:pt idx="81">
                  <c:v>Jun 25, 2023</c:v>
                </c:pt>
                <c:pt idx="82">
                  <c:v>Jun 11, 2023</c:v>
                </c:pt>
                <c:pt idx="83">
                  <c:v>May 29, 2023</c:v>
                </c:pt>
                <c:pt idx="84">
                  <c:v>May 14, 2023</c:v>
                </c:pt>
                <c:pt idx="85">
                  <c:v>Apr 30, 2023</c:v>
                </c:pt>
                <c:pt idx="86">
                  <c:v>Apr 16, 2023</c:v>
                </c:pt>
                <c:pt idx="87">
                  <c:v>Apr 3, 2023</c:v>
                </c:pt>
                <c:pt idx="88">
                  <c:v>Mar 19, 2023</c:v>
                </c:pt>
                <c:pt idx="89">
                  <c:v>Mar 5, 2023</c:v>
                </c:pt>
                <c:pt idx="90">
                  <c:v>Feb 19, 2023</c:v>
                </c:pt>
                <c:pt idx="91">
                  <c:v>Feb 6, 2023</c:v>
                </c:pt>
                <c:pt idx="92">
                  <c:v>Jan 22, 2023</c:v>
                </c:pt>
                <c:pt idx="93">
                  <c:v>Jan 9, 2023</c:v>
                </c:pt>
                <c:pt idx="94">
                  <c:v>Dec 25, 2022</c:v>
                </c:pt>
                <c:pt idx="95">
                  <c:v>Dec 11, 2022</c:v>
                </c:pt>
                <c:pt idx="96">
                  <c:v>Nov 27, 2022</c:v>
                </c:pt>
                <c:pt idx="97">
                  <c:v>Nov 13, 2022</c:v>
                </c:pt>
                <c:pt idx="98">
                  <c:v>Oct 30, 2022</c:v>
                </c:pt>
                <c:pt idx="99">
                  <c:v>Oct 16, 2022</c:v>
                </c:pt>
                <c:pt idx="100">
                  <c:v>Oct 3, 2022</c:v>
                </c:pt>
                <c:pt idx="101">
                  <c:v>Sep 18, 2022</c:v>
                </c:pt>
                <c:pt idx="102">
                  <c:v>Sep 6, 2022</c:v>
                </c:pt>
                <c:pt idx="103">
                  <c:v>Aug 21, 2022</c:v>
                </c:pt>
                <c:pt idx="104">
                  <c:v>Aug 8, 2022</c:v>
                </c:pt>
                <c:pt idx="105">
                  <c:v>Jul 26, 2022</c:v>
                </c:pt>
                <c:pt idx="106">
                  <c:v>Jul 10, 2022</c:v>
                </c:pt>
                <c:pt idx="107">
                  <c:v>Jun 26, 2022</c:v>
                </c:pt>
                <c:pt idx="108">
                  <c:v>Jun 12, 2022</c:v>
                </c:pt>
                <c:pt idx="109">
                  <c:v>May 30, 2022</c:v>
                </c:pt>
                <c:pt idx="110">
                  <c:v>May 16, 2022</c:v>
                </c:pt>
                <c:pt idx="111">
                  <c:v>May 1, 2022</c:v>
                </c:pt>
                <c:pt idx="112">
                  <c:v>Apr 4, 2022</c:v>
                </c:pt>
                <c:pt idx="113">
                  <c:v>Mar 20, 2022</c:v>
                </c:pt>
                <c:pt idx="114">
                  <c:v>Mar 7, 2022</c:v>
                </c:pt>
                <c:pt idx="115">
                  <c:v>Feb 20, 2022</c:v>
                </c:pt>
                <c:pt idx="116">
                  <c:v>Feb 7, 2022</c:v>
                </c:pt>
                <c:pt idx="117">
                  <c:v>Jan 24, 2022</c:v>
                </c:pt>
                <c:pt idx="118">
                  <c:v>Jan 11, 2022</c:v>
                </c:pt>
                <c:pt idx="119">
                  <c:v>Dec 27, 2021</c:v>
                </c:pt>
                <c:pt idx="120">
                  <c:v>Dec 13, 2021</c:v>
                </c:pt>
                <c:pt idx="121">
                  <c:v>Nov 29, 2021</c:v>
                </c:pt>
                <c:pt idx="122">
                  <c:v>Nov 14, 2021</c:v>
                </c:pt>
                <c:pt idx="123">
                  <c:v>Nov 1, 2021</c:v>
                </c:pt>
                <c:pt idx="124">
                  <c:v>Oct 17, 2021</c:v>
                </c:pt>
                <c:pt idx="125">
                  <c:v>Oct 4, 2021</c:v>
                </c:pt>
                <c:pt idx="126">
                  <c:v>Sep 20, 2021</c:v>
                </c:pt>
                <c:pt idx="127">
                  <c:v>Sep 6, 2021</c:v>
                </c:pt>
                <c:pt idx="128">
                  <c:v>Aug 22, 2021</c:v>
                </c:pt>
                <c:pt idx="129">
                  <c:v>Aug 9, 2021</c:v>
                </c:pt>
                <c:pt idx="130">
                  <c:v>Jul 26, 2021</c:v>
                </c:pt>
                <c:pt idx="131">
                  <c:v>Jul 12, 2021</c:v>
                </c:pt>
                <c:pt idx="132">
                  <c:v>Jun 27, 2021</c:v>
                </c:pt>
                <c:pt idx="133">
                  <c:v>Jun 16, 2021</c:v>
                </c:pt>
                <c:pt idx="134">
                  <c:v>Jun 8, 2021</c:v>
                </c:pt>
                <c:pt idx="135">
                  <c:v>Jun 2, 2021</c:v>
                </c:pt>
                <c:pt idx="136">
                  <c:v>May 18, 2021</c:v>
                </c:pt>
                <c:pt idx="137">
                  <c:v>May 3, 2021</c:v>
                </c:pt>
                <c:pt idx="138">
                  <c:v>Apr 20, 2021</c:v>
                </c:pt>
                <c:pt idx="139">
                  <c:v>Apr 5, 2021</c:v>
                </c:pt>
                <c:pt idx="140">
                  <c:v>Mar 22, 2021</c:v>
                </c:pt>
                <c:pt idx="141">
                  <c:v>Mar 9, 2021</c:v>
                </c:pt>
                <c:pt idx="142">
                  <c:v>Feb 23, 2021</c:v>
                </c:pt>
                <c:pt idx="143">
                  <c:v>Feb 7, 2021</c:v>
                </c:pt>
                <c:pt idx="144">
                  <c:v>Jan 25, 2021</c:v>
                </c:pt>
                <c:pt idx="145">
                  <c:v>Jan 11, 2021</c:v>
                </c:pt>
                <c:pt idx="146">
                  <c:v>Dec 24, 2020</c:v>
                </c:pt>
                <c:pt idx="147">
                  <c:v>Dec 12, 2020</c:v>
                </c:pt>
                <c:pt idx="148">
                  <c:v>Nov 28, 2020</c:v>
                </c:pt>
                <c:pt idx="149">
                  <c:v>Nov 15, 2020</c:v>
                </c:pt>
                <c:pt idx="150">
                  <c:v>Oct 21, 2020</c:v>
                </c:pt>
                <c:pt idx="151">
                  <c:v>Oct 12, 2020</c:v>
                </c:pt>
                <c:pt idx="152">
                  <c:v>Sep 29, 2020</c:v>
                </c:pt>
                <c:pt idx="153">
                  <c:v>Sep 18, 2020</c:v>
                </c:pt>
                <c:pt idx="154">
                  <c:v>Sep 2, 2020</c:v>
                </c:pt>
                <c:pt idx="155">
                  <c:v>Aug 27, 2020</c:v>
                </c:pt>
                <c:pt idx="156">
                  <c:v>Aug 3, 2020</c:v>
                </c:pt>
                <c:pt idx="157">
                  <c:v>Jul 19, 2020</c:v>
                </c:pt>
                <c:pt idx="158">
                  <c:v>Jul 1, 2020</c:v>
                </c:pt>
                <c:pt idx="159">
                  <c:v>Jun 19, 2020</c:v>
                </c:pt>
                <c:pt idx="160">
                  <c:v>Jun 6, 2020</c:v>
                </c:pt>
                <c:pt idx="161">
                  <c:v>May 23, 2020</c:v>
                </c:pt>
                <c:pt idx="162">
                  <c:v>May 9, 2020</c:v>
                </c:pt>
                <c:pt idx="163">
                  <c:v>Apr 27, 2020</c:v>
                </c:pt>
                <c:pt idx="164">
                  <c:v>Apr 11, 2020</c:v>
                </c:pt>
                <c:pt idx="165">
                  <c:v>Mar 20, 2020</c:v>
                </c:pt>
                <c:pt idx="166">
                  <c:v>Mar 7, 2020</c:v>
                </c:pt>
                <c:pt idx="167">
                  <c:v>Feb 27, 2020</c:v>
                </c:pt>
                <c:pt idx="168">
                  <c:v>Feb 18, 2020</c:v>
                </c:pt>
                <c:pt idx="169">
                  <c:v>Feb 6, 2020</c:v>
                </c:pt>
                <c:pt idx="170">
                  <c:v>Jan 27, 2020</c:v>
                </c:pt>
                <c:pt idx="171">
                  <c:v>Jan 17, 2020</c:v>
                </c:pt>
                <c:pt idx="172">
                  <c:v>Dec 22, 2019</c:v>
                </c:pt>
                <c:pt idx="173">
                  <c:v>Dec 6, 2019</c:v>
                </c:pt>
                <c:pt idx="174">
                  <c:v>Nov 15, 2019</c:v>
                </c:pt>
                <c:pt idx="175">
                  <c:v>Nov 1, 2019</c:v>
                </c:pt>
                <c:pt idx="176">
                  <c:v>Oct 14, 2019</c:v>
                </c:pt>
                <c:pt idx="177">
                  <c:v>Sep 30, 2019</c:v>
                </c:pt>
                <c:pt idx="178">
                  <c:v>Sep 11, 2019</c:v>
                </c:pt>
                <c:pt idx="179">
                  <c:v>Aug 20, 2019</c:v>
                </c:pt>
                <c:pt idx="180">
                  <c:v>Aug 6, 2019</c:v>
                </c:pt>
                <c:pt idx="181">
                  <c:v>Jul 23, 2019</c:v>
                </c:pt>
                <c:pt idx="182">
                  <c:v>Jul 9, 2019</c:v>
                </c:pt>
                <c:pt idx="183">
                  <c:v>Jun 25, 2019</c:v>
                </c:pt>
                <c:pt idx="184">
                  <c:v>Jun 11, 2019</c:v>
                </c:pt>
                <c:pt idx="185">
                  <c:v>May 28, 2019</c:v>
                </c:pt>
                <c:pt idx="186">
                  <c:v>May 14, 2019</c:v>
                </c:pt>
                <c:pt idx="187">
                  <c:v>Apr 30, 2019</c:v>
                </c:pt>
                <c:pt idx="188">
                  <c:v>Apr 17, 2019</c:v>
                </c:pt>
                <c:pt idx="189">
                  <c:v>Mar 26, 2019</c:v>
                </c:pt>
                <c:pt idx="190">
                  <c:v>Mar 12, 2019</c:v>
                </c:pt>
                <c:pt idx="191">
                  <c:v>Feb 26, 2019</c:v>
                </c:pt>
                <c:pt idx="192">
                  <c:v>Feb 12, 2019</c:v>
                </c:pt>
                <c:pt idx="193">
                  <c:v>Jan 23, 2019</c:v>
                </c:pt>
                <c:pt idx="194">
                  <c:v>Jan 8, 2019</c:v>
                </c:pt>
                <c:pt idx="195">
                  <c:v>Dec 26, 2018</c:v>
                </c:pt>
                <c:pt idx="196">
                  <c:v>Dec 11, 2018</c:v>
                </c:pt>
                <c:pt idx="197">
                  <c:v>Nov 27, 2018</c:v>
                </c:pt>
                <c:pt idx="198">
                  <c:v>Nov 13, 2018</c:v>
                </c:pt>
                <c:pt idx="199">
                  <c:v>Oct 30, 2018</c:v>
                </c:pt>
                <c:pt idx="200">
                  <c:v>Oct 16, 2018</c:v>
                </c:pt>
                <c:pt idx="201">
                  <c:v>Oct 2, 2018</c:v>
                </c:pt>
                <c:pt idx="202">
                  <c:v>Sep 4, 2018</c:v>
                </c:pt>
                <c:pt idx="203">
                  <c:v>Aug 28, 2018</c:v>
                </c:pt>
                <c:pt idx="204">
                  <c:v>Aug 21, 2018</c:v>
                </c:pt>
                <c:pt idx="205">
                  <c:v>Aug 14, 2018</c:v>
                </c:pt>
                <c:pt idx="206">
                  <c:v>Aug 7, 2018</c:v>
                </c:pt>
                <c:pt idx="207">
                  <c:v>Jul 31, 2018</c:v>
                </c:pt>
                <c:pt idx="208">
                  <c:v>Jul 24, 2018</c:v>
                </c:pt>
                <c:pt idx="209">
                  <c:v>Jul 17, 2018</c:v>
                </c:pt>
                <c:pt idx="210">
                  <c:v>Jul 10, 2018</c:v>
                </c:pt>
                <c:pt idx="211">
                  <c:v>Jul 3, 2018</c:v>
                </c:pt>
                <c:pt idx="212">
                  <c:v>Jun 26, 2018</c:v>
                </c:pt>
                <c:pt idx="213">
                  <c:v>Jun 5, 2018</c:v>
                </c:pt>
                <c:pt idx="214">
                  <c:v>May 29, 2018</c:v>
                </c:pt>
                <c:pt idx="215">
                  <c:v>May 15, 2018</c:v>
                </c:pt>
                <c:pt idx="216">
                  <c:v>May 2, 2018</c:v>
                </c:pt>
                <c:pt idx="217">
                  <c:v>Apr 7, 2018</c:v>
                </c:pt>
                <c:pt idx="218">
                  <c:v>Mar 6, 2018</c:v>
                </c:pt>
                <c:pt idx="219">
                  <c:v>Jan 24, 2018</c:v>
                </c:pt>
                <c:pt idx="220">
                  <c:v>Dec 14, 2017</c:v>
                </c:pt>
                <c:pt idx="221">
                  <c:v>Nov 6, 2017</c:v>
                </c:pt>
                <c:pt idx="222">
                  <c:v>Sep 27, 2017</c:v>
                </c:pt>
                <c:pt idx="223">
                  <c:v>Aug 4, 2017</c:v>
                </c:pt>
                <c:pt idx="224">
                  <c:v>Jun 28, 2017</c:v>
                </c:pt>
                <c:pt idx="225">
                  <c:v>Jun 9, 2017</c:v>
                </c:pt>
                <c:pt idx="226">
                  <c:v>Apr 25, 2017</c:v>
                </c:pt>
                <c:pt idx="227">
                  <c:v>Mar 24, 2017</c:v>
                </c:pt>
                <c:pt idx="228">
                  <c:v>Feb 27, 2017</c:v>
                </c:pt>
                <c:pt idx="229">
                  <c:v>Jan 26, 2017</c:v>
                </c:pt>
                <c:pt idx="230">
                  <c:v>Dec 27, 2016</c:v>
                </c:pt>
                <c:pt idx="231">
                  <c:v>Dec 1, 2016</c:v>
                </c:pt>
                <c:pt idx="232">
                  <c:v>Nov 4, 2016</c:v>
                </c:pt>
                <c:pt idx="233">
                  <c:v>Oct 10, 2016</c:v>
                </c:pt>
                <c:pt idx="234">
                  <c:v>Sep 5, 2016</c:v>
                </c:pt>
                <c:pt idx="235">
                  <c:v>Jul 29, 2016</c:v>
                </c:pt>
                <c:pt idx="236">
                  <c:v>Jul 8, 2016</c:v>
                </c:pt>
                <c:pt idx="237">
                  <c:v>Jun 13, 2016</c:v>
                </c:pt>
                <c:pt idx="238">
                  <c:v>May 25, 2016</c:v>
                </c:pt>
                <c:pt idx="239">
                  <c:v>Apr 29, 2016</c:v>
                </c:pt>
                <c:pt idx="240">
                  <c:v>Mar 25, 2016</c:v>
                </c:pt>
                <c:pt idx="241">
                  <c:v>Feb 12, 2016</c:v>
                </c:pt>
                <c:pt idx="242">
                  <c:v>Jan 13, 2016</c:v>
                </c:pt>
                <c:pt idx="243">
                  <c:v>Dec 8, 2015</c:v>
                </c:pt>
                <c:pt idx="244">
                  <c:v>Oct 27, 2015</c:v>
                </c:pt>
                <c:pt idx="245">
                  <c:v>Sep 7, 2015</c:v>
                </c:pt>
                <c:pt idx="246">
                  <c:v>Aug 5, 2015</c:v>
                </c:pt>
                <c:pt idx="247">
                  <c:v>Jun 18, 2015</c:v>
                </c:pt>
                <c:pt idx="248">
                  <c:v>May 20, 2015</c:v>
                </c:pt>
                <c:pt idx="249">
                  <c:v>Apr 8, 2015</c:v>
                </c:pt>
                <c:pt idx="250">
                  <c:v>Feb 26, 2015</c:v>
                </c:pt>
                <c:pt idx="251">
                  <c:v>Jan 7, 2015</c:v>
                </c:pt>
                <c:pt idx="252">
                  <c:v>Dec 15, 2014</c:v>
                </c:pt>
                <c:pt idx="253">
                  <c:v>Nov 20, 2014</c:v>
                </c:pt>
                <c:pt idx="254">
                  <c:v>Nov 6, 2014</c:v>
                </c:pt>
                <c:pt idx="255">
                  <c:v>Oct 15, 2014</c:v>
                </c:pt>
                <c:pt idx="256">
                  <c:v>Sep 15, 2014</c:v>
                </c:pt>
                <c:pt idx="257">
                  <c:v>Aug 12, 2014</c:v>
                </c:pt>
                <c:pt idx="258">
                  <c:v>Jul 18, 2014</c:v>
                </c:pt>
                <c:pt idx="259">
                  <c:v>Jun 20, 2014</c:v>
                </c:pt>
                <c:pt idx="260">
                  <c:v>May 29, 2014</c:v>
                </c:pt>
                <c:pt idx="261">
                  <c:v>Apr 21, 2014</c:v>
                </c:pt>
                <c:pt idx="262">
                  <c:v>Mar 24, 2014</c:v>
                </c:pt>
                <c:pt idx="263">
                  <c:v>Feb 17, 2014</c:v>
                </c:pt>
                <c:pt idx="264">
                  <c:v>Dec 26, 2013</c:v>
                </c:pt>
                <c:pt idx="265">
                  <c:v>Nov 13, 2013</c:v>
                </c:pt>
                <c:pt idx="266">
                  <c:v>Sep 17, 2013</c:v>
                </c:pt>
                <c:pt idx="267">
                  <c:v>Aug 2, 2013</c:v>
                </c:pt>
                <c:pt idx="268">
                  <c:v>Jun 25, 2013</c:v>
                </c:pt>
                <c:pt idx="269">
                  <c:v>May 1, 2013</c:v>
                </c:pt>
                <c:pt idx="270">
                  <c:v>Apr 3, 2013</c:v>
                </c:pt>
                <c:pt idx="271">
                  <c:v>Mar 4, 2013</c:v>
                </c:pt>
                <c:pt idx="272">
                  <c:v>Feb 6, 2013</c:v>
                </c:pt>
                <c:pt idx="273">
                  <c:v>Jan 9, 2013</c:v>
                </c:pt>
              </c:strCache>
            </c:strRef>
          </c:cat>
          <c:val>
            <c:numRef>
              <c:f>'Rice Prices'!$B$2:$B$275</c:f>
              <c:numCache>
                <c:formatCode>General</c:formatCode>
                <c:ptCount val="274"/>
                <c:pt idx="0">
                  <c:v>43500</c:v>
                </c:pt>
                <c:pt idx="1">
                  <c:v>40800</c:v>
                </c:pt>
                <c:pt idx="2">
                  <c:v>41100</c:v>
                </c:pt>
                <c:pt idx="3">
                  <c:v>45100</c:v>
                </c:pt>
                <c:pt idx="4">
                  <c:v>46800</c:v>
                </c:pt>
                <c:pt idx="5">
                  <c:v>45000</c:v>
                </c:pt>
                <c:pt idx="6">
                  <c:v>40000</c:v>
                </c:pt>
                <c:pt idx="7">
                  <c:v>31200</c:v>
                </c:pt>
                <c:pt idx="8">
                  <c:v>38200</c:v>
                </c:pt>
                <c:pt idx="9">
                  <c:v>38500</c:v>
                </c:pt>
                <c:pt idx="10">
                  <c:v>31500</c:v>
                </c:pt>
                <c:pt idx="11">
                  <c:v>32700</c:v>
                </c:pt>
                <c:pt idx="12">
                  <c:v>31000</c:v>
                </c:pt>
                <c:pt idx="13">
                  <c:v>31300</c:v>
                </c:pt>
                <c:pt idx="14">
                  <c:v>25300</c:v>
                </c:pt>
                <c:pt idx="15">
                  <c:v>24700</c:v>
                </c:pt>
                <c:pt idx="16">
                  <c:v>19700</c:v>
                </c:pt>
                <c:pt idx="17">
                  <c:v>15100</c:v>
                </c:pt>
                <c:pt idx="18">
                  <c:v>15700</c:v>
                </c:pt>
                <c:pt idx="19">
                  <c:v>18000</c:v>
                </c:pt>
                <c:pt idx="20">
                  <c:v>19100</c:v>
                </c:pt>
                <c:pt idx="21">
                  <c:v>20000</c:v>
                </c:pt>
                <c:pt idx="22">
                  <c:v>21500</c:v>
                </c:pt>
                <c:pt idx="23">
                  <c:v>21400</c:v>
                </c:pt>
                <c:pt idx="24">
                  <c:v>21200</c:v>
                </c:pt>
                <c:pt idx="25">
                  <c:v>30000</c:v>
                </c:pt>
                <c:pt idx="26">
                  <c:v>25000</c:v>
                </c:pt>
                <c:pt idx="27">
                  <c:v>25700</c:v>
                </c:pt>
                <c:pt idx="28">
                  <c:v>24000</c:v>
                </c:pt>
                <c:pt idx="29">
                  <c:v>23200</c:v>
                </c:pt>
                <c:pt idx="30">
                  <c:v>13800</c:v>
                </c:pt>
                <c:pt idx="31">
                  <c:v>13500</c:v>
                </c:pt>
                <c:pt idx="32">
                  <c:v>12000</c:v>
                </c:pt>
                <c:pt idx="33">
                  <c:v>12000</c:v>
                </c:pt>
                <c:pt idx="34">
                  <c:v>9600</c:v>
                </c:pt>
                <c:pt idx="35">
                  <c:v>9000</c:v>
                </c:pt>
                <c:pt idx="36">
                  <c:v>9500</c:v>
                </c:pt>
                <c:pt idx="37">
                  <c:v>9500</c:v>
                </c:pt>
                <c:pt idx="38">
                  <c:v>8350</c:v>
                </c:pt>
                <c:pt idx="39">
                  <c:v>8360</c:v>
                </c:pt>
                <c:pt idx="40">
                  <c:v>8000</c:v>
                </c:pt>
                <c:pt idx="41">
                  <c:v>8000</c:v>
                </c:pt>
                <c:pt idx="42">
                  <c:v>8100</c:v>
                </c:pt>
                <c:pt idx="43">
                  <c:v>8300</c:v>
                </c:pt>
                <c:pt idx="44">
                  <c:v>9250</c:v>
                </c:pt>
                <c:pt idx="45">
                  <c:v>8000</c:v>
                </c:pt>
                <c:pt idx="46">
                  <c:v>7500</c:v>
                </c:pt>
                <c:pt idx="47">
                  <c:v>7400</c:v>
                </c:pt>
                <c:pt idx="48">
                  <c:v>6530</c:v>
                </c:pt>
                <c:pt idx="49">
                  <c:v>6400</c:v>
                </c:pt>
                <c:pt idx="50">
                  <c:v>6300</c:v>
                </c:pt>
                <c:pt idx="51">
                  <c:v>6100</c:v>
                </c:pt>
                <c:pt idx="52">
                  <c:v>6000</c:v>
                </c:pt>
                <c:pt idx="53">
                  <c:v>5700</c:v>
                </c:pt>
                <c:pt idx="54">
                  <c:v>5730</c:v>
                </c:pt>
                <c:pt idx="55">
                  <c:v>5930</c:v>
                </c:pt>
                <c:pt idx="56">
                  <c:v>5850</c:v>
                </c:pt>
                <c:pt idx="57">
                  <c:v>5650</c:v>
                </c:pt>
                <c:pt idx="58">
                  <c:v>5530</c:v>
                </c:pt>
                <c:pt idx="59">
                  <c:v>5500</c:v>
                </c:pt>
                <c:pt idx="60">
                  <c:v>5350</c:v>
                </c:pt>
                <c:pt idx="61">
                  <c:v>5300</c:v>
                </c:pt>
                <c:pt idx="62">
                  <c:v>5200</c:v>
                </c:pt>
                <c:pt idx="63">
                  <c:v>4900</c:v>
                </c:pt>
                <c:pt idx="64">
                  <c:v>5000</c:v>
                </c:pt>
                <c:pt idx="65">
                  <c:v>4850</c:v>
                </c:pt>
                <c:pt idx="66">
                  <c:v>4930</c:v>
                </c:pt>
                <c:pt idx="67">
                  <c:v>4820</c:v>
                </c:pt>
                <c:pt idx="68">
                  <c:v>4800</c:v>
                </c:pt>
                <c:pt idx="69">
                  <c:v>4700</c:v>
                </c:pt>
                <c:pt idx="70">
                  <c:v>4740</c:v>
                </c:pt>
                <c:pt idx="71">
                  <c:v>5070</c:v>
                </c:pt>
                <c:pt idx="72">
                  <c:v>4900</c:v>
                </c:pt>
                <c:pt idx="73">
                  <c:v>4900</c:v>
                </c:pt>
                <c:pt idx="74">
                  <c:v>6400</c:v>
                </c:pt>
                <c:pt idx="75">
                  <c:v>6130</c:v>
                </c:pt>
                <c:pt idx="76">
                  <c:v>6100</c:v>
                </c:pt>
                <c:pt idx="77">
                  <c:v>5730</c:v>
                </c:pt>
                <c:pt idx="78">
                  <c:v>5700</c:v>
                </c:pt>
                <c:pt idx="79">
                  <c:v>5440</c:v>
                </c:pt>
                <c:pt idx="80">
                  <c:v>5100</c:v>
                </c:pt>
                <c:pt idx="81">
                  <c:v>5400</c:v>
                </c:pt>
                <c:pt idx="82">
                  <c:v>5500</c:v>
                </c:pt>
                <c:pt idx="83">
                  <c:v>5700</c:v>
                </c:pt>
                <c:pt idx="84">
                  <c:v>5700</c:v>
                </c:pt>
                <c:pt idx="85">
                  <c:v>5500</c:v>
                </c:pt>
                <c:pt idx="86">
                  <c:v>5400</c:v>
                </c:pt>
                <c:pt idx="87">
                  <c:v>5470</c:v>
                </c:pt>
                <c:pt idx="88">
                  <c:v>5550</c:v>
                </c:pt>
                <c:pt idx="89">
                  <c:v>5800</c:v>
                </c:pt>
                <c:pt idx="90">
                  <c:v>6000</c:v>
                </c:pt>
                <c:pt idx="91">
                  <c:v>5200</c:v>
                </c:pt>
                <c:pt idx="92">
                  <c:v>5480</c:v>
                </c:pt>
                <c:pt idx="93">
                  <c:v>5530</c:v>
                </c:pt>
                <c:pt idx="94">
                  <c:v>5700</c:v>
                </c:pt>
                <c:pt idx="95">
                  <c:v>5600</c:v>
                </c:pt>
                <c:pt idx="96">
                  <c:v>6000</c:v>
                </c:pt>
                <c:pt idx="97">
                  <c:v>5900</c:v>
                </c:pt>
                <c:pt idx="98">
                  <c:v>5840</c:v>
                </c:pt>
                <c:pt idx="99">
                  <c:v>5870</c:v>
                </c:pt>
                <c:pt idx="100">
                  <c:v>5500</c:v>
                </c:pt>
                <c:pt idx="101">
                  <c:v>5600</c:v>
                </c:pt>
                <c:pt idx="102">
                  <c:v>5800</c:v>
                </c:pt>
                <c:pt idx="103">
                  <c:v>6100</c:v>
                </c:pt>
                <c:pt idx="104">
                  <c:v>6000</c:v>
                </c:pt>
                <c:pt idx="105">
                  <c:v>6280</c:v>
                </c:pt>
                <c:pt idx="106">
                  <c:v>5720</c:v>
                </c:pt>
                <c:pt idx="107">
                  <c:v>5500</c:v>
                </c:pt>
                <c:pt idx="108">
                  <c:v>5300</c:v>
                </c:pt>
                <c:pt idx="109">
                  <c:v>5000</c:v>
                </c:pt>
                <c:pt idx="110">
                  <c:v>5400</c:v>
                </c:pt>
                <c:pt idx="111">
                  <c:v>5100</c:v>
                </c:pt>
                <c:pt idx="112">
                  <c:v>5100</c:v>
                </c:pt>
                <c:pt idx="113">
                  <c:v>4940</c:v>
                </c:pt>
                <c:pt idx="114">
                  <c:v>4870</c:v>
                </c:pt>
                <c:pt idx="115">
                  <c:v>4800</c:v>
                </c:pt>
                <c:pt idx="116">
                  <c:v>4700</c:v>
                </c:pt>
                <c:pt idx="117">
                  <c:v>4700</c:v>
                </c:pt>
                <c:pt idx="118">
                  <c:v>4500</c:v>
                </c:pt>
                <c:pt idx="119">
                  <c:v>4400</c:v>
                </c:pt>
                <c:pt idx="120">
                  <c:v>4400</c:v>
                </c:pt>
                <c:pt idx="121">
                  <c:v>4400</c:v>
                </c:pt>
                <c:pt idx="122">
                  <c:v>4500</c:v>
                </c:pt>
                <c:pt idx="123">
                  <c:v>4900</c:v>
                </c:pt>
                <c:pt idx="124">
                  <c:v>5000</c:v>
                </c:pt>
                <c:pt idx="125">
                  <c:v>5000</c:v>
                </c:pt>
                <c:pt idx="126">
                  <c:v>5500</c:v>
                </c:pt>
                <c:pt idx="127">
                  <c:v>5500</c:v>
                </c:pt>
                <c:pt idx="128">
                  <c:v>5200</c:v>
                </c:pt>
                <c:pt idx="129">
                  <c:v>4400</c:v>
                </c:pt>
                <c:pt idx="130">
                  <c:v>4200</c:v>
                </c:pt>
                <c:pt idx="131">
                  <c:v>4000</c:v>
                </c:pt>
                <c:pt idx="132">
                  <c:v>3800</c:v>
                </c:pt>
                <c:pt idx="133">
                  <c:v>3900</c:v>
                </c:pt>
                <c:pt idx="134">
                  <c:v>5000</c:v>
                </c:pt>
                <c:pt idx="135">
                  <c:v>4100</c:v>
                </c:pt>
                <c:pt idx="136">
                  <c:v>4000</c:v>
                </c:pt>
                <c:pt idx="137">
                  <c:v>3800</c:v>
                </c:pt>
                <c:pt idx="138">
                  <c:v>3800</c:v>
                </c:pt>
                <c:pt idx="139">
                  <c:v>3600</c:v>
                </c:pt>
                <c:pt idx="140">
                  <c:v>3700</c:v>
                </c:pt>
                <c:pt idx="141">
                  <c:v>3700</c:v>
                </c:pt>
                <c:pt idx="142">
                  <c:v>4800</c:v>
                </c:pt>
                <c:pt idx="143">
                  <c:v>4400</c:v>
                </c:pt>
                <c:pt idx="144">
                  <c:v>3900</c:v>
                </c:pt>
                <c:pt idx="145">
                  <c:v>3500</c:v>
                </c:pt>
                <c:pt idx="146">
                  <c:v>4500</c:v>
                </c:pt>
                <c:pt idx="147">
                  <c:v>5000</c:v>
                </c:pt>
                <c:pt idx="148">
                  <c:v>4500</c:v>
                </c:pt>
                <c:pt idx="149">
                  <c:v>4300</c:v>
                </c:pt>
                <c:pt idx="150">
                  <c:v>4700</c:v>
                </c:pt>
                <c:pt idx="151">
                  <c:v>4500</c:v>
                </c:pt>
                <c:pt idx="152">
                  <c:v>4800</c:v>
                </c:pt>
                <c:pt idx="153">
                  <c:v>4800</c:v>
                </c:pt>
                <c:pt idx="154">
                  <c:v>4460</c:v>
                </c:pt>
                <c:pt idx="155">
                  <c:v>4350</c:v>
                </c:pt>
                <c:pt idx="156">
                  <c:v>4300</c:v>
                </c:pt>
                <c:pt idx="157">
                  <c:v>4000</c:v>
                </c:pt>
                <c:pt idx="158">
                  <c:v>4100</c:v>
                </c:pt>
                <c:pt idx="159">
                  <c:v>4000</c:v>
                </c:pt>
                <c:pt idx="160">
                  <c:v>4300</c:v>
                </c:pt>
                <c:pt idx="161">
                  <c:v>4300</c:v>
                </c:pt>
                <c:pt idx="162">
                  <c:v>4350</c:v>
                </c:pt>
                <c:pt idx="163">
                  <c:v>5050</c:v>
                </c:pt>
                <c:pt idx="164">
                  <c:v>4000</c:v>
                </c:pt>
                <c:pt idx="165">
                  <c:v>5300</c:v>
                </c:pt>
                <c:pt idx="166">
                  <c:v>5300</c:v>
                </c:pt>
                <c:pt idx="167">
                  <c:v>5300</c:v>
                </c:pt>
                <c:pt idx="168">
                  <c:v>5630</c:v>
                </c:pt>
                <c:pt idx="169">
                  <c:v>5480</c:v>
                </c:pt>
                <c:pt idx="170">
                  <c:v>4520</c:v>
                </c:pt>
                <c:pt idx="171">
                  <c:v>4470</c:v>
                </c:pt>
                <c:pt idx="172">
                  <c:v>4260</c:v>
                </c:pt>
                <c:pt idx="173">
                  <c:v>4000</c:v>
                </c:pt>
                <c:pt idx="174">
                  <c:v>4900</c:v>
                </c:pt>
                <c:pt idx="175">
                  <c:v>4950</c:v>
                </c:pt>
                <c:pt idx="176">
                  <c:v>5020</c:v>
                </c:pt>
                <c:pt idx="177">
                  <c:v>5200</c:v>
                </c:pt>
                <c:pt idx="178">
                  <c:v>4700</c:v>
                </c:pt>
                <c:pt idx="179">
                  <c:v>4550</c:v>
                </c:pt>
                <c:pt idx="180">
                  <c:v>4450</c:v>
                </c:pt>
                <c:pt idx="181">
                  <c:v>4990</c:v>
                </c:pt>
                <c:pt idx="182">
                  <c:v>4970</c:v>
                </c:pt>
                <c:pt idx="183">
                  <c:v>5000</c:v>
                </c:pt>
                <c:pt idx="184">
                  <c:v>4300</c:v>
                </c:pt>
                <c:pt idx="185">
                  <c:v>4300</c:v>
                </c:pt>
                <c:pt idx="186">
                  <c:v>4180</c:v>
                </c:pt>
                <c:pt idx="187">
                  <c:v>4000</c:v>
                </c:pt>
                <c:pt idx="188">
                  <c:v>4200</c:v>
                </c:pt>
                <c:pt idx="189">
                  <c:v>4200</c:v>
                </c:pt>
                <c:pt idx="190">
                  <c:v>4200</c:v>
                </c:pt>
                <c:pt idx="191">
                  <c:v>4200</c:v>
                </c:pt>
                <c:pt idx="192">
                  <c:v>4800</c:v>
                </c:pt>
                <c:pt idx="193">
                  <c:v>4200</c:v>
                </c:pt>
                <c:pt idx="194">
                  <c:v>5000</c:v>
                </c:pt>
                <c:pt idx="195">
                  <c:v>5000</c:v>
                </c:pt>
                <c:pt idx="196">
                  <c:v>4870</c:v>
                </c:pt>
                <c:pt idx="197">
                  <c:v>5000</c:v>
                </c:pt>
                <c:pt idx="198">
                  <c:v>5000</c:v>
                </c:pt>
                <c:pt idx="199">
                  <c:v>4990</c:v>
                </c:pt>
                <c:pt idx="200">
                  <c:v>4940</c:v>
                </c:pt>
                <c:pt idx="201">
                  <c:v>4800</c:v>
                </c:pt>
                <c:pt idx="202">
                  <c:v>4900</c:v>
                </c:pt>
                <c:pt idx="203">
                  <c:v>4900</c:v>
                </c:pt>
                <c:pt idx="204">
                  <c:v>4750</c:v>
                </c:pt>
                <c:pt idx="205">
                  <c:v>4750</c:v>
                </c:pt>
                <c:pt idx="206">
                  <c:v>4900</c:v>
                </c:pt>
                <c:pt idx="207">
                  <c:v>4900</c:v>
                </c:pt>
                <c:pt idx="208">
                  <c:v>4900</c:v>
                </c:pt>
                <c:pt idx="209">
                  <c:v>4900</c:v>
                </c:pt>
                <c:pt idx="210">
                  <c:v>4840</c:v>
                </c:pt>
                <c:pt idx="211">
                  <c:v>4840</c:v>
                </c:pt>
                <c:pt idx="212">
                  <c:v>4840</c:v>
                </c:pt>
                <c:pt idx="213">
                  <c:v>5030</c:v>
                </c:pt>
                <c:pt idx="214">
                  <c:v>4960</c:v>
                </c:pt>
                <c:pt idx="215">
                  <c:v>5100</c:v>
                </c:pt>
                <c:pt idx="216">
                  <c:v>5050</c:v>
                </c:pt>
                <c:pt idx="217">
                  <c:v>4960</c:v>
                </c:pt>
                <c:pt idx="218">
                  <c:v>4400</c:v>
                </c:pt>
                <c:pt idx="219">
                  <c:v>4690</c:v>
                </c:pt>
                <c:pt idx="220">
                  <c:v>4800</c:v>
                </c:pt>
                <c:pt idx="221">
                  <c:v>5810</c:v>
                </c:pt>
                <c:pt idx="222">
                  <c:v>6100</c:v>
                </c:pt>
                <c:pt idx="223">
                  <c:v>5770</c:v>
                </c:pt>
                <c:pt idx="224">
                  <c:v>5800</c:v>
                </c:pt>
                <c:pt idx="225">
                  <c:v>5250</c:v>
                </c:pt>
                <c:pt idx="226">
                  <c:v>4900</c:v>
                </c:pt>
                <c:pt idx="227">
                  <c:v>4870</c:v>
                </c:pt>
                <c:pt idx="228">
                  <c:v>5000</c:v>
                </c:pt>
                <c:pt idx="229">
                  <c:v>4000</c:v>
                </c:pt>
                <c:pt idx="230">
                  <c:v>5400</c:v>
                </c:pt>
                <c:pt idx="231">
                  <c:v>5450</c:v>
                </c:pt>
                <c:pt idx="232">
                  <c:v>5000</c:v>
                </c:pt>
                <c:pt idx="233">
                  <c:v>5800</c:v>
                </c:pt>
                <c:pt idx="234">
                  <c:v>5315</c:v>
                </c:pt>
                <c:pt idx="235">
                  <c:v>5250</c:v>
                </c:pt>
                <c:pt idx="236">
                  <c:v>5100</c:v>
                </c:pt>
                <c:pt idx="237">
                  <c:v>4950</c:v>
                </c:pt>
                <c:pt idx="238">
                  <c:v>5000</c:v>
                </c:pt>
                <c:pt idx="239">
                  <c:v>5120</c:v>
                </c:pt>
                <c:pt idx="240">
                  <c:v>5150</c:v>
                </c:pt>
                <c:pt idx="241">
                  <c:v>5019</c:v>
                </c:pt>
                <c:pt idx="242">
                  <c:v>5019</c:v>
                </c:pt>
                <c:pt idx="243">
                  <c:v>5400</c:v>
                </c:pt>
                <c:pt idx="244">
                  <c:v>5400</c:v>
                </c:pt>
                <c:pt idx="245">
                  <c:v>6000</c:v>
                </c:pt>
                <c:pt idx="246">
                  <c:v>5150</c:v>
                </c:pt>
                <c:pt idx="247">
                  <c:v>5100</c:v>
                </c:pt>
                <c:pt idx="248">
                  <c:v>5100</c:v>
                </c:pt>
                <c:pt idx="249">
                  <c:v>5000</c:v>
                </c:pt>
                <c:pt idx="250">
                  <c:v>5000</c:v>
                </c:pt>
                <c:pt idx="251">
                  <c:v>5000</c:v>
                </c:pt>
                <c:pt idx="252">
                  <c:v>4500</c:v>
                </c:pt>
                <c:pt idx="253">
                  <c:v>4700</c:v>
                </c:pt>
                <c:pt idx="254">
                  <c:v>4800</c:v>
                </c:pt>
                <c:pt idx="255">
                  <c:v>6800</c:v>
                </c:pt>
                <c:pt idx="256">
                  <c:v>6100</c:v>
                </c:pt>
                <c:pt idx="257">
                  <c:v>5800</c:v>
                </c:pt>
                <c:pt idx="258">
                  <c:v>4250</c:v>
                </c:pt>
                <c:pt idx="259">
                  <c:v>4300</c:v>
                </c:pt>
                <c:pt idx="260">
                  <c:v>4200</c:v>
                </c:pt>
                <c:pt idx="261">
                  <c:v>3800</c:v>
                </c:pt>
                <c:pt idx="262">
                  <c:v>3900</c:v>
                </c:pt>
                <c:pt idx="263">
                  <c:v>4200</c:v>
                </c:pt>
                <c:pt idx="264">
                  <c:v>4000</c:v>
                </c:pt>
                <c:pt idx="265">
                  <c:v>5100</c:v>
                </c:pt>
                <c:pt idx="266">
                  <c:v>4800</c:v>
                </c:pt>
                <c:pt idx="267">
                  <c:v>5400</c:v>
                </c:pt>
                <c:pt idx="268">
                  <c:v>5000</c:v>
                </c:pt>
                <c:pt idx="269">
                  <c:v>5600</c:v>
                </c:pt>
                <c:pt idx="270">
                  <c:v>6950</c:v>
                </c:pt>
                <c:pt idx="271">
                  <c:v>6600</c:v>
                </c:pt>
                <c:pt idx="272">
                  <c:v>5600</c:v>
                </c:pt>
                <c:pt idx="273">
                  <c:v>6700</c:v>
                </c:pt>
              </c:numCache>
            </c:numRef>
          </c:val>
          <c:smooth val="0"/>
          <c:extLst>
            <c:ext xmlns:c16="http://schemas.microsoft.com/office/drawing/2014/chart" uri="{C3380CC4-5D6E-409C-BE32-E72D297353CC}">
              <c16:uniqueId val="{00000000-4D9B-46AC-B17C-8846F0E4F60C}"/>
            </c:ext>
          </c:extLst>
        </c:ser>
        <c:dLbls>
          <c:showLegendKey val="0"/>
          <c:showVal val="0"/>
          <c:showCatName val="0"/>
          <c:showSerName val="0"/>
          <c:showPercent val="0"/>
          <c:showBubbleSize val="0"/>
        </c:dLbls>
        <c:smooth val="0"/>
        <c:axId val="292664496"/>
        <c:axId val="292680816"/>
      </c:lineChart>
      <c:catAx>
        <c:axId val="292664496"/>
        <c:scaling>
          <c:orientation val="maxMin"/>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in"/>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680816"/>
        <c:crosses val="autoZero"/>
        <c:auto val="1"/>
        <c:lblAlgn val="ctr"/>
        <c:lblOffset val="100"/>
        <c:tickLblSkip val="52"/>
        <c:tickMarkSkip val="12"/>
        <c:noMultiLvlLbl val="0"/>
      </c:catAx>
      <c:valAx>
        <c:axId val="292680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NK</a:t>
                </a:r>
                <a:r>
                  <a:rPr lang="en-US" baseline="0"/>
                  <a:t> Won</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92664496"/>
        <c:crosses val="max"/>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800" b="1"/>
              <a:t>China-NK Trade 2026</a:t>
            </a:r>
            <a:endParaRPr lang="en-US" sz="2800" b="0"/>
          </a:p>
          <a:p>
            <a:pPr>
              <a:defRPr sz="2000" b="1"/>
            </a:pPr>
            <a:r>
              <a:rPr lang="en-US" sz="1400" b="0"/>
              <a:t>China General Bureau of Customs</a:t>
            </a: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'ch nk 26 '!$C$1</c:f>
              <c:strCache>
                <c:ptCount val="1"/>
                <c:pt idx="0">
                  <c:v>Chinese Exports</c:v>
                </c:pt>
              </c:strCache>
            </c:strRef>
          </c:tx>
          <c:spPr>
            <a:ln w="28575" cap="rnd">
              <a:solidFill>
                <a:schemeClr val="accent1"/>
              </a:solidFill>
              <a:round/>
            </a:ln>
            <a:effectLst/>
          </c:spPr>
          <c:marker>
            <c:symbol val="none"/>
          </c:marker>
          <c:cat>
            <c:strRef>
              <c:f>'ch nk 26 '!$A$2:$B$10</c:f>
              <c:strCache>
                <c:ptCount val="9"/>
                <c:pt idx="0">
                  <c:v>Jan</c:v>
                </c:pt>
                <c:pt idx="1">
                  <c:v>Feb</c:v>
                </c:pt>
                <c:pt idx="2">
                  <c:v>Mar</c:v>
                </c:pt>
                <c:pt idx="3">
                  <c:v>Apr</c:v>
                </c:pt>
                <c:pt idx="4">
                  <c:v>May</c:v>
                </c:pt>
                <c:pt idx="5">
                  <c:v>Jun</c:v>
                </c:pt>
                <c:pt idx="6">
                  <c:v>Jul</c:v>
                </c:pt>
                <c:pt idx="7">
                  <c:v>Aug</c:v>
                </c:pt>
                <c:pt idx="8">
                  <c:v>Sep</c:v>
                </c:pt>
              </c:strCache>
            </c:strRef>
          </c:cat>
          <c:val>
            <c:numRef>
              <c:f>'ch nk 26 '!$C$2:$C$10</c:f>
              <c:numCache>
                <c:formatCode>#,##0</c:formatCode>
                <c:ptCount val="9"/>
                <c:pt idx="0">
                  <c:v>192174374</c:v>
                </c:pt>
                <c:pt idx="1">
                  <c:v>137320380</c:v>
                </c:pt>
                <c:pt idx="2">
                  <c:v>170416190</c:v>
                </c:pt>
                <c:pt idx="3">
                  <c:v>252308737</c:v>
                </c:pt>
                <c:pt idx="4">
                  <c:v>215690720</c:v>
                </c:pt>
                <c:pt idx="5">
                  <c:v>214892259</c:v>
                </c:pt>
                <c:pt idx="6">
                  <c:v>184927757</c:v>
                </c:pt>
                <c:pt idx="7">
                  <c:v>182858988</c:v>
                </c:pt>
                <c:pt idx="8">
                  <c:v>238484085</c:v>
                </c:pt>
              </c:numCache>
            </c:numRef>
          </c:val>
          <c:smooth val="0"/>
          <c:extLst>
            <c:ext xmlns:c16="http://schemas.microsoft.com/office/drawing/2014/chart" uri="{C3380CC4-5D6E-409C-BE32-E72D297353CC}">
              <c16:uniqueId val="{00000000-D2DD-41F8-9446-6C0C986DDAA9}"/>
            </c:ext>
          </c:extLst>
        </c:ser>
        <c:ser>
          <c:idx val="1"/>
          <c:order val="1"/>
          <c:tx>
            <c:strRef>
              <c:f>'ch nk 26 '!$D$1</c:f>
              <c:strCache>
                <c:ptCount val="1"/>
                <c:pt idx="0">
                  <c:v>Chinese Imports</c:v>
                </c:pt>
              </c:strCache>
            </c:strRef>
          </c:tx>
          <c:spPr>
            <a:ln w="28575" cap="rnd">
              <a:solidFill>
                <a:schemeClr val="accent2"/>
              </a:solidFill>
              <a:round/>
            </a:ln>
            <a:effectLst/>
          </c:spPr>
          <c:marker>
            <c:symbol val="none"/>
          </c:marker>
          <c:cat>
            <c:strRef>
              <c:f>'ch nk 26 '!$A$2:$B$10</c:f>
              <c:strCache>
                <c:ptCount val="9"/>
                <c:pt idx="0">
                  <c:v>Jan</c:v>
                </c:pt>
                <c:pt idx="1">
                  <c:v>Feb</c:v>
                </c:pt>
                <c:pt idx="2">
                  <c:v>Mar</c:v>
                </c:pt>
                <c:pt idx="3">
                  <c:v>Apr</c:v>
                </c:pt>
                <c:pt idx="4">
                  <c:v>May</c:v>
                </c:pt>
                <c:pt idx="5">
                  <c:v>Jun</c:v>
                </c:pt>
                <c:pt idx="6">
                  <c:v>Jul</c:v>
                </c:pt>
                <c:pt idx="7">
                  <c:v>Aug</c:v>
                </c:pt>
                <c:pt idx="8">
                  <c:v>Sep</c:v>
                </c:pt>
              </c:strCache>
            </c:strRef>
          </c:cat>
          <c:val>
            <c:numRef>
              <c:f>'ch nk 26 '!$D$2:$D$10</c:f>
              <c:numCache>
                <c:formatCode>#,##0</c:formatCode>
                <c:ptCount val="9"/>
                <c:pt idx="0">
                  <c:v>48317694</c:v>
                </c:pt>
                <c:pt idx="1">
                  <c:v>40850776</c:v>
                </c:pt>
                <c:pt idx="2">
                  <c:v>73251155</c:v>
                </c:pt>
                <c:pt idx="3">
                  <c:v>72545678</c:v>
                </c:pt>
                <c:pt idx="4">
                  <c:v>51952853</c:v>
                </c:pt>
                <c:pt idx="5">
                  <c:v>37039099</c:v>
                </c:pt>
                <c:pt idx="6">
                  <c:v>44369780</c:v>
                </c:pt>
                <c:pt idx="7">
                  <c:v>54926866</c:v>
                </c:pt>
                <c:pt idx="8">
                  <c:v>60315767</c:v>
                </c:pt>
              </c:numCache>
            </c:numRef>
          </c:val>
          <c:smooth val="0"/>
          <c:extLst>
            <c:ext xmlns:c16="http://schemas.microsoft.com/office/drawing/2014/chart" uri="{C3380CC4-5D6E-409C-BE32-E72D297353CC}">
              <c16:uniqueId val="{00000001-D2DD-41F8-9446-6C0C986DDAA9}"/>
            </c:ext>
          </c:extLst>
        </c:ser>
        <c:dLbls>
          <c:showLegendKey val="0"/>
          <c:showVal val="0"/>
          <c:showCatName val="0"/>
          <c:showSerName val="0"/>
          <c:showPercent val="0"/>
          <c:showBubbleSize val="0"/>
        </c:dLbls>
        <c:smooth val="0"/>
        <c:axId val="388080816"/>
        <c:axId val="388077936"/>
      </c:lineChart>
      <c:catAx>
        <c:axId val="38808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8077936"/>
        <c:crosses val="autoZero"/>
        <c:auto val="1"/>
        <c:lblAlgn val="ctr"/>
        <c:lblOffset val="100"/>
        <c:noMultiLvlLbl val="0"/>
      </c:catAx>
      <c:valAx>
        <c:axId val="3880779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USD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808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n-US" sz="2800" b="1" dirty="0"/>
              <a:t>China-North Korea Trade Surplus 2026</a:t>
            </a:r>
          </a:p>
        </c:rich>
      </c:tx>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2"/>
          <c:order val="0"/>
          <c:tx>
            <c:strRef>
              <c:f>'ch nk 26 '!$E$1</c:f>
              <c:strCache>
                <c:ptCount val="1"/>
                <c:pt idx="0">
                  <c:v>Balance</c:v>
                </c:pt>
              </c:strCache>
            </c:strRef>
          </c:tx>
          <c:spPr>
            <a:solidFill>
              <a:schemeClr val="accent6"/>
            </a:solidFill>
            <a:ln>
              <a:noFill/>
            </a:ln>
            <a:effectLst/>
          </c:spPr>
          <c:invertIfNegative val="0"/>
          <c:cat>
            <c:strRef>
              <c:f>'ch nk 26 '!$A$2:$B$10</c:f>
              <c:strCache>
                <c:ptCount val="9"/>
                <c:pt idx="0">
                  <c:v>Jan</c:v>
                </c:pt>
                <c:pt idx="1">
                  <c:v>Feb</c:v>
                </c:pt>
                <c:pt idx="2">
                  <c:v>Mar</c:v>
                </c:pt>
                <c:pt idx="3">
                  <c:v>Apr</c:v>
                </c:pt>
                <c:pt idx="4">
                  <c:v>May</c:v>
                </c:pt>
                <c:pt idx="5">
                  <c:v>Jun</c:v>
                </c:pt>
                <c:pt idx="6">
                  <c:v>Jul</c:v>
                </c:pt>
                <c:pt idx="7">
                  <c:v>Aug</c:v>
                </c:pt>
                <c:pt idx="8">
                  <c:v>Sep</c:v>
                </c:pt>
              </c:strCache>
            </c:strRef>
          </c:cat>
          <c:val>
            <c:numRef>
              <c:f>'ch nk 26 '!$E$2:$E$10</c:f>
              <c:numCache>
                <c:formatCode>#,##0</c:formatCode>
                <c:ptCount val="9"/>
                <c:pt idx="0">
                  <c:v>143856680</c:v>
                </c:pt>
                <c:pt idx="1">
                  <c:v>96469604</c:v>
                </c:pt>
                <c:pt idx="2">
                  <c:v>97165035</c:v>
                </c:pt>
                <c:pt idx="3">
                  <c:v>179763059</c:v>
                </c:pt>
                <c:pt idx="4">
                  <c:v>163737867</c:v>
                </c:pt>
                <c:pt idx="5">
                  <c:v>177853160</c:v>
                </c:pt>
                <c:pt idx="6">
                  <c:v>140557977</c:v>
                </c:pt>
                <c:pt idx="7">
                  <c:v>127932122</c:v>
                </c:pt>
                <c:pt idx="8">
                  <c:v>178168318</c:v>
                </c:pt>
              </c:numCache>
            </c:numRef>
          </c:val>
          <c:extLst>
            <c:ext xmlns:c16="http://schemas.microsoft.com/office/drawing/2014/chart" uri="{C3380CC4-5D6E-409C-BE32-E72D297353CC}">
              <c16:uniqueId val="{00000000-42B5-457C-8AB6-B7AA172E62C8}"/>
            </c:ext>
          </c:extLst>
        </c:ser>
        <c:dLbls>
          <c:showLegendKey val="0"/>
          <c:showVal val="0"/>
          <c:showCatName val="0"/>
          <c:showSerName val="0"/>
          <c:showPercent val="0"/>
          <c:showBubbleSize val="0"/>
        </c:dLbls>
        <c:gapWidth val="219"/>
        <c:overlap val="-27"/>
        <c:axId val="388107696"/>
        <c:axId val="388110096"/>
      </c:barChart>
      <c:catAx>
        <c:axId val="3881076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China Customs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8110096"/>
        <c:crosses val="autoZero"/>
        <c:auto val="1"/>
        <c:lblAlgn val="ctr"/>
        <c:lblOffset val="100"/>
        <c:noMultiLvlLbl val="0"/>
      </c:catAx>
      <c:valAx>
        <c:axId val="388110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USD</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88107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2.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hyperlink" Target="http://english.customs.gov.cn/" TargetMode="External"/><Relationship Id="rId5" Type="http://schemas.openxmlformats.org/officeDocument/2006/relationships/image" Target="../media/image10.sv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hyperlink" Target="http://english.customs.gov.cn/" TargetMode="External"/><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0.sv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FD7870-04A0-442F-A9A0-D0259224EFB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22A3BF7-00D8-4BA2-A24D-860BF83F6C73}">
      <dgm:prSet/>
      <dgm:spPr/>
      <dgm:t>
        <a:bodyPr/>
        <a:lstStyle/>
        <a:p>
          <a:pPr>
            <a:lnSpc>
              <a:spcPct val="100000"/>
            </a:lnSpc>
          </a:pPr>
          <a:r>
            <a:rPr lang="en-US" dirty="0"/>
            <a:t>NK Propaganda—Nodong Shinmun, KCNA etc.</a:t>
          </a:r>
        </a:p>
      </dgm:t>
    </dgm:pt>
    <dgm:pt modelId="{8C34EE8E-1CCA-4BBE-AABE-D0DA47D04979}" type="parTrans" cxnId="{943E7280-D8CE-4B48-90E3-CA38146B1446}">
      <dgm:prSet/>
      <dgm:spPr/>
      <dgm:t>
        <a:bodyPr/>
        <a:lstStyle/>
        <a:p>
          <a:endParaRPr lang="en-US"/>
        </a:p>
      </dgm:t>
    </dgm:pt>
    <dgm:pt modelId="{601439B9-CC10-4E7B-B31F-CC8F81CD7F45}" type="sibTrans" cxnId="{943E7280-D8CE-4B48-90E3-CA38146B1446}">
      <dgm:prSet/>
      <dgm:spPr/>
      <dgm:t>
        <a:bodyPr/>
        <a:lstStyle/>
        <a:p>
          <a:endParaRPr lang="en-US"/>
        </a:p>
      </dgm:t>
    </dgm:pt>
    <dgm:pt modelId="{D4B9AC7F-988B-46E1-AE39-7153E6147DF7}">
      <dgm:prSet/>
      <dgm:spPr/>
      <dgm:t>
        <a:bodyPr/>
        <a:lstStyle/>
        <a:p>
          <a:pPr>
            <a:lnSpc>
              <a:spcPct val="100000"/>
            </a:lnSpc>
          </a:pPr>
          <a:r>
            <a:rPr lang="en-US" dirty="0"/>
            <a:t>They don’t outright lie.  It is what they don’t say  that is 	telling.</a:t>
          </a:r>
        </a:p>
      </dgm:t>
    </dgm:pt>
    <dgm:pt modelId="{4F1F6D70-5E74-47EF-B4C1-959201B3DFBA}" type="parTrans" cxnId="{49AE68D5-9BB2-4506-94E7-6CE63C484A8D}">
      <dgm:prSet/>
      <dgm:spPr/>
      <dgm:t>
        <a:bodyPr/>
        <a:lstStyle/>
        <a:p>
          <a:endParaRPr lang="en-US"/>
        </a:p>
      </dgm:t>
    </dgm:pt>
    <dgm:pt modelId="{E3D6D6F6-0A0D-4CAF-B704-155646A5A3C1}" type="sibTrans" cxnId="{49AE68D5-9BB2-4506-94E7-6CE63C484A8D}">
      <dgm:prSet/>
      <dgm:spPr/>
      <dgm:t>
        <a:bodyPr/>
        <a:lstStyle/>
        <a:p>
          <a:endParaRPr lang="en-US"/>
        </a:p>
      </dgm:t>
    </dgm:pt>
    <dgm:pt modelId="{5EC899CF-1E32-4E2D-9BEE-4744AFC7E049}">
      <dgm:prSet/>
      <dgm:spPr/>
      <dgm:t>
        <a:bodyPr/>
        <a:lstStyle/>
        <a:p>
          <a:pPr>
            <a:lnSpc>
              <a:spcPct val="100000"/>
            </a:lnSpc>
          </a:pPr>
          <a:r>
            <a:rPr lang="en-US" dirty="0"/>
            <a:t>Data Sources</a:t>
          </a:r>
        </a:p>
      </dgm:t>
    </dgm:pt>
    <dgm:pt modelId="{028A46A7-8409-4344-8F9D-5476E5756217}" type="parTrans" cxnId="{5DB7EBDF-BBF1-40C9-A719-64DE2540E95F}">
      <dgm:prSet/>
      <dgm:spPr/>
      <dgm:t>
        <a:bodyPr/>
        <a:lstStyle/>
        <a:p>
          <a:endParaRPr lang="en-US"/>
        </a:p>
      </dgm:t>
    </dgm:pt>
    <dgm:pt modelId="{05E7FB9D-249B-43DC-9FFC-9F1ABE011917}" type="sibTrans" cxnId="{5DB7EBDF-BBF1-40C9-A719-64DE2540E95F}">
      <dgm:prSet/>
      <dgm:spPr/>
      <dgm:t>
        <a:bodyPr/>
        <a:lstStyle/>
        <a:p>
          <a:endParaRPr lang="en-US"/>
        </a:p>
      </dgm:t>
    </dgm:pt>
    <dgm:pt modelId="{93F58734-19E2-409C-8781-2F74AEA08C73}">
      <dgm:prSet/>
      <dgm:spPr/>
      <dgm:t>
        <a:bodyPr/>
        <a:lstStyle/>
        <a:p>
          <a:pPr>
            <a:lnSpc>
              <a:spcPct val="100000"/>
            </a:lnSpc>
          </a:pPr>
          <a:r>
            <a:rPr lang="en-US" dirty="0"/>
            <a:t>Defector units Daily NK and Aisa Press</a:t>
          </a:r>
        </a:p>
      </dgm:t>
    </dgm:pt>
    <dgm:pt modelId="{876EF543-8934-46E7-AD90-33010AC185E8}" type="parTrans" cxnId="{01B43897-A205-47FA-9EFB-5AE6E827F930}">
      <dgm:prSet/>
      <dgm:spPr/>
      <dgm:t>
        <a:bodyPr/>
        <a:lstStyle/>
        <a:p>
          <a:endParaRPr lang="en-US"/>
        </a:p>
      </dgm:t>
    </dgm:pt>
    <dgm:pt modelId="{A1C8FB17-377B-42AC-AF12-97799FC8F51B}" type="sibTrans" cxnId="{01B43897-A205-47FA-9EFB-5AE6E827F930}">
      <dgm:prSet/>
      <dgm:spPr/>
      <dgm:t>
        <a:bodyPr/>
        <a:lstStyle/>
        <a:p>
          <a:endParaRPr lang="en-US"/>
        </a:p>
      </dgm:t>
    </dgm:pt>
    <dgm:pt modelId="{ACE23AD7-4FC5-41AC-966A-CD66CF7E5925}">
      <dgm:prSet/>
      <dgm:spPr/>
      <dgm:t>
        <a:bodyPr/>
        <a:lstStyle/>
        <a:p>
          <a:r>
            <a:rPr lang="en-US" dirty="0"/>
            <a:t>Exchange rate and price data very helpful</a:t>
          </a:r>
        </a:p>
      </dgm:t>
    </dgm:pt>
    <dgm:pt modelId="{94F2E7A4-C5A1-477F-82DD-60E6AEB9514B}" type="parTrans" cxnId="{6FA1171C-CA19-4FC8-B308-27EF1D6F0DE0}">
      <dgm:prSet/>
      <dgm:spPr/>
      <dgm:t>
        <a:bodyPr/>
        <a:lstStyle/>
        <a:p>
          <a:endParaRPr lang="en-US"/>
        </a:p>
      </dgm:t>
    </dgm:pt>
    <dgm:pt modelId="{DDB55944-E364-4F00-9AC3-27ECF77F4119}" type="sibTrans" cxnId="{6FA1171C-CA19-4FC8-B308-27EF1D6F0DE0}">
      <dgm:prSet/>
      <dgm:spPr/>
      <dgm:t>
        <a:bodyPr/>
        <a:lstStyle/>
        <a:p>
          <a:endParaRPr lang="en-US"/>
        </a:p>
      </dgm:t>
    </dgm:pt>
    <dgm:pt modelId="{1AD4E0D8-602D-49FD-A1D1-65B834B06544}">
      <dgm:prSet/>
      <dgm:spPr/>
      <dgm:t>
        <a:bodyPr/>
        <a:lstStyle/>
        <a:p>
          <a:r>
            <a:rPr lang="en-US" dirty="0"/>
            <a:t>Stories lean to the negative.</a:t>
          </a:r>
        </a:p>
      </dgm:t>
    </dgm:pt>
    <dgm:pt modelId="{62C5B272-F652-4E92-BB24-32480A60816B}" type="parTrans" cxnId="{7A234692-08B2-4464-8922-2F03BCAE03A6}">
      <dgm:prSet/>
      <dgm:spPr/>
      <dgm:t>
        <a:bodyPr/>
        <a:lstStyle/>
        <a:p>
          <a:endParaRPr lang="en-US"/>
        </a:p>
      </dgm:t>
    </dgm:pt>
    <dgm:pt modelId="{2A1C1922-09FB-4BA8-B4E6-B626CB1B633A}" type="sibTrans" cxnId="{7A234692-08B2-4464-8922-2F03BCAE03A6}">
      <dgm:prSet/>
      <dgm:spPr/>
      <dgm:t>
        <a:bodyPr/>
        <a:lstStyle/>
        <a:p>
          <a:endParaRPr lang="en-US"/>
        </a:p>
      </dgm:t>
    </dgm:pt>
    <dgm:pt modelId="{AED327BD-DE03-494B-9302-DCEF51322DAC}">
      <dgm:prSet/>
      <dgm:spPr/>
      <dgm:t>
        <a:bodyPr/>
        <a:lstStyle/>
        <a:p>
          <a:pPr>
            <a:lnSpc>
              <a:spcPct val="100000"/>
            </a:lnSpc>
          </a:pPr>
          <a:r>
            <a:rPr lang="en-US" dirty="0"/>
            <a:t>Chinese trade data, Timely and deep but obvious holes. </a:t>
          </a:r>
          <a:r>
            <a:rPr lang="en-US" dirty="0">
              <a:hlinkClick xmlns:r="http://schemas.openxmlformats.org/officeDocument/2006/relationships" r:id="rId1"/>
            </a:rPr>
            <a:t>Home - GACC</a:t>
          </a:r>
          <a:endParaRPr lang="en-US" dirty="0"/>
        </a:p>
      </dgm:t>
    </dgm:pt>
    <dgm:pt modelId="{4AFE5934-ACC1-4A66-A7AB-4D5F215F1009}" type="parTrans" cxnId="{BD0D180F-55CF-434A-8B84-72AE1FCDAFF9}">
      <dgm:prSet/>
      <dgm:spPr/>
      <dgm:t>
        <a:bodyPr/>
        <a:lstStyle/>
        <a:p>
          <a:endParaRPr lang="en-US"/>
        </a:p>
      </dgm:t>
    </dgm:pt>
    <dgm:pt modelId="{E045C170-E94D-43AA-A964-8445C0797D85}" type="sibTrans" cxnId="{BD0D180F-55CF-434A-8B84-72AE1FCDAFF9}">
      <dgm:prSet/>
      <dgm:spPr/>
      <dgm:t>
        <a:bodyPr/>
        <a:lstStyle/>
        <a:p>
          <a:endParaRPr lang="en-US"/>
        </a:p>
      </dgm:t>
    </dgm:pt>
    <dgm:pt modelId="{A3B3FE02-8D4F-41B2-9D64-61C107FD5655}">
      <dgm:prSet/>
      <dgm:spPr/>
      <dgm:t>
        <a:bodyPr/>
        <a:lstStyle/>
        <a:p>
          <a:pPr>
            <a:lnSpc>
              <a:spcPct val="100000"/>
            </a:lnSpc>
          </a:pPr>
          <a:r>
            <a:rPr lang="en-US" dirty="0" err="1"/>
            <a:t>Governement</a:t>
          </a:r>
          <a:r>
            <a:rPr lang="en-US" dirty="0"/>
            <a:t> sources:</a:t>
          </a:r>
        </a:p>
      </dgm:t>
    </dgm:pt>
    <dgm:pt modelId="{1865A9E6-CBE1-41CB-873F-2C7010AAD74F}" type="parTrans" cxnId="{77CA197D-A4B3-4555-A57D-934A6D6348A0}">
      <dgm:prSet/>
      <dgm:spPr/>
      <dgm:t>
        <a:bodyPr/>
        <a:lstStyle/>
        <a:p>
          <a:endParaRPr lang="en-US"/>
        </a:p>
      </dgm:t>
    </dgm:pt>
    <dgm:pt modelId="{0C1E63F6-D1F2-4ABC-8814-5594042128A0}" type="sibTrans" cxnId="{77CA197D-A4B3-4555-A57D-934A6D6348A0}">
      <dgm:prSet/>
      <dgm:spPr/>
      <dgm:t>
        <a:bodyPr/>
        <a:lstStyle/>
        <a:p>
          <a:endParaRPr lang="en-US"/>
        </a:p>
      </dgm:t>
    </dgm:pt>
    <dgm:pt modelId="{84EEA6CA-466F-4987-900B-238CC7E78082}">
      <dgm:prSet/>
      <dgm:spPr/>
      <dgm:t>
        <a:bodyPr/>
        <a:lstStyle/>
        <a:p>
          <a:pPr>
            <a:lnSpc>
              <a:spcPct val="100000"/>
            </a:lnSpc>
          </a:pPr>
          <a:r>
            <a:rPr lang="en-US"/>
            <a:t>US is opaque.</a:t>
          </a:r>
        </a:p>
      </dgm:t>
    </dgm:pt>
    <dgm:pt modelId="{797D6F57-E462-4D4B-8AFD-5D188479983F}" type="parTrans" cxnId="{4524C7AD-F6C8-401E-95BA-244DFB93A821}">
      <dgm:prSet/>
      <dgm:spPr/>
      <dgm:t>
        <a:bodyPr/>
        <a:lstStyle/>
        <a:p>
          <a:endParaRPr lang="en-US"/>
        </a:p>
      </dgm:t>
    </dgm:pt>
    <dgm:pt modelId="{CD2A1A62-3944-408C-B2F5-47BE97ED1603}" type="sibTrans" cxnId="{4524C7AD-F6C8-401E-95BA-244DFB93A821}">
      <dgm:prSet/>
      <dgm:spPr/>
      <dgm:t>
        <a:bodyPr/>
        <a:lstStyle/>
        <a:p>
          <a:endParaRPr lang="en-US"/>
        </a:p>
      </dgm:t>
    </dgm:pt>
    <dgm:pt modelId="{B0893AEF-762F-4DCF-B3DE-0BCC8A2F2557}">
      <dgm:prSet/>
      <dgm:spPr/>
      <dgm:t>
        <a:bodyPr/>
        <a:lstStyle/>
        <a:p>
          <a:pPr>
            <a:lnSpc>
              <a:spcPct val="100000"/>
            </a:lnSpc>
          </a:pPr>
          <a:r>
            <a:rPr lang="en-US" dirty="0"/>
            <a:t>ROK tends to political</a:t>
          </a:r>
        </a:p>
      </dgm:t>
    </dgm:pt>
    <dgm:pt modelId="{FEF6DD12-6B46-4560-A10B-E50DB38A7E30}" type="parTrans" cxnId="{524723B7-D672-4335-B2F8-DA8E8B88E295}">
      <dgm:prSet/>
      <dgm:spPr/>
      <dgm:t>
        <a:bodyPr/>
        <a:lstStyle/>
        <a:p>
          <a:endParaRPr lang="en-US"/>
        </a:p>
      </dgm:t>
    </dgm:pt>
    <dgm:pt modelId="{DDEE45A0-EFCB-4B2D-9D90-C94FBA66DD16}" type="sibTrans" cxnId="{524723B7-D672-4335-B2F8-DA8E8B88E295}">
      <dgm:prSet/>
      <dgm:spPr/>
      <dgm:t>
        <a:bodyPr/>
        <a:lstStyle/>
        <a:p>
          <a:endParaRPr lang="en-US"/>
        </a:p>
      </dgm:t>
    </dgm:pt>
    <dgm:pt modelId="{256662F7-E3D1-4D54-B8C7-65D7865F97D6}">
      <dgm:prSet/>
      <dgm:spPr/>
      <dgm:t>
        <a:bodyPr/>
        <a:lstStyle/>
        <a:p>
          <a:r>
            <a:rPr lang="en-US"/>
            <a:t>Bank of Korea, nice try but not good enough</a:t>
          </a:r>
        </a:p>
      </dgm:t>
    </dgm:pt>
    <dgm:pt modelId="{4E265977-F941-4621-B616-40D40CFFFB71}" type="parTrans" cxnId="{6F87A460-8823-43D8-93C7-757936A12135}">
      <dgm:prSet/>
      <dgm:spPr/>
      <dgm:t>
        <a:bodyPr/>
        <a:lstStyle/>
        <a:p>
          <a:endParaRPr lang="en-US"/>
        </a:p>
      </dgm:t>
    </dgm:pt>
    <dgm:pt modelId="{54115A77-8A9C-498A-9FD3-429F2044DBE4}" type="sibTrans" cxnId="{6F87A460-8823-43D8-93C7-757936A12135}">
      <dgm:prSet/>
      <dgm:spPr/>
      <dgm:t>
        <a:bodyPr/>
        <a:lstStyle/>
        <a:p>
          <a:endParaRPr lang="en-US"/>
        </a:p>
      </dgm:t>
    </dgm:pt>
    <dgm:pt modelId="{5A2FD062-A428-4942-B410-FE4724470029}">
      <dgm:prSet/>
      <dgm:spPr/>
      <dgm:t>
        <a:bodyPr/>
        <a:lstStyle/>
        <a:p>
          <a:pPr>
            <a:lnSpc>
              <a:spcPct val="100000"/>
            </a:lnSpc>
          </a:pPr>
          <a:r>
            <a:rPr lang="en-US" dirty="0"/>
            <a:t>Media</a:t>
          </a:r>
        </a:p>
      </dgm:t>
    </dgm:pt>
    <dgm:pt modelId="{191A30D9-2648-4A55-9B4F-243ADB3053A9}" type="parTrans" cxnId="{B442B812-400B-4575-A210-E730248D2EA9}">
      <dgm:prSet/>
      <dgm:spPr/>
      <dgm:t>
        <a:bodyPr/>
        <a:lstStyle/>
        <a:p>
          <a:endParaRPr lang="en-US"/>
        </a:p>
      </dgm:t>
    </dgm:pt>
    <dgm:pt modelId="{E8C77AF4-2CC0-4D97-92F2-D0525D5C7D42}" type="sibTrans" cxnId="{B442B812-400B-4575-A210-E730248D2EA9}">
      <dgm:prSet/>
      <dgm:spPr/>
      <dgm:t>
        <a:bodyPr/>
        <a:lstStyle/>
        <a:p>
          <a:endParaRPr lang="en-US"/>
        </a:p>
      </dgm:t>
    </dgm:pt>
    <dgm:pt modelId="{3EDFBFBF-294D-46F5-A88C-DED9D1EF8B23}">
      <dgm:prSet/>
      <dgm:spPr/>
      <dgm:t>
        <a:bodyPr/>
        <a:lstStyle/>
        <a:p>
          <a:pPr>
            <a:lnSpc>
              <a:spcPct val="100000"/>
            </a:lnSpc>
          </a:pPr>
          <a:r>
            <a:rPr lang="en-US" dirty="0"/>
            <a:t>Stories are observational. Beware of what they don’t see.  Overly confident.</a:t>
          </a:r>
        </a:p>
      </dgm:t>
    </dgm:pt>
    <dgm:pt modelId="{BDC337A2-B6CC-4184-B60C-02524EAD4050}" type="parTrans" cxnId="{9B952925-713E-488E-8729-3BDB7D55DA85}">
      <dgm:prSet/>
      <dgm:spPr/>
      <dgm:t>
        <a:bodyPr/>
        <a:lstStyle/>
        <a:p>
          <a:endParaRPr lang="en-US"/>
        </a:p>
      </dgm:t>
    </dgm:pt>
    <dgm:pt modelId="{C5D29462-F6C5-4F14-9F95-20593F3D65B1}" type="sibTrans" cxnId="{9B952925-713E-488E-8729-3BDB7D55DA85}">
      <dgm:prSet/>
      <dgm:spPr/>
      <dgm:t>
        <a:bodyPr/>
        <a:lstStyle/>
        <a:p>
          <a:endParaRPr lang="en-US"/>
        </a:p>
      </dgm:t>
    </dgm:pt>
    <dgm:pt modelId="{3B8B206F-3019-495B-8516-A1477C1DA8BE}">
      <dgm:prSet/>
      <dgm:spPr/>
      <dgm:t>
        <a:bodyPr/>
        <a:lstStyle/>
        <a:p>
          <a:pPr>
            <a:lnSpc>
              <a:spcPct val="100000"/>
            </a:lnSpc>
          </a:pPr>
          <a:r>
            <a:rPr lang="en-US" dirty="0"/>
            <a:t>Academia/Ad-hoc</a:t>
          </a:r>
        </a:p>
      </dgm:t>
    </dgm:pt>
    <dgm:pt modelId="{83872C47-FE0D-4A91-9B4B-17DD39F51E05}" type="parTrans" cxnId="{9082C941-9C67-44DD-B8E6-8CC36073E428}">
      <dgm:prSet/>
      <dgm:spPr/>
      <dgm:t>
        <a:bodyPr/>
        <a:lstStyle/>
        <a:p>
          <a:endParaRPr lang="en-US"/>
        </a:p>
      </dgm:t>
    </dgm:pt>
    <dgm:pt modelId="{55B262A0-5558-4AE1-93DE-6419A9A6DF66}" type="sibTrans" cxnId="{9082C941-9C67-44DD-B8E6-8CC36073E428}">
      <dgm:prSet/>
      <dgm:spPr/>
      <dgm:t>
        <a:bodyPr/>
        <a:lstStyle/>
        <a:p>
          <a:endParaRPr lang="en-US"/>
        </a:p>
      </dgm:t>
    </dgm:pt>
    <dgm:pt modelId="{9101A8EB-8844-427E-A22C-0982063835D2}">
      <dgm:prSet/>
      <dgm:spPr/>
      <dgm:t>
        <a:bodyPr/>
        <a:lstStyle/>
        <a:p>
          <a:pPr>
            <a:lnSpc>
              <a:spcPct val="100000"/>
            </a:lnSpc>
          </a:pPr>
          <a:r>
            <a:rPr lang="en-US" dirty="0"/>
            <a:t>Weak on macro-economics</a:t>
          </a:r>
        </a:p>
      </dgm:t>
    </dgm:pt>
    <dgm:pt modelId="{20D082A5-2C0F-4099-A47D-8EFA8F186C7F}" type="parTrans" cxnId="{0D2F9CD8-0130-4007-8F4D-B279BBE9771B}">
      <dgm:prSet/>
      <dgm:spPr/>
      <dgm:t>
        <a:bodyPr/>
        <a:lstStyle/>
        <a:p>
          <a:endParaRPr lang="en-US"/>
        </a:p>
      </dgm:t>
    </dgm:pt>
    <dgm:pt modelId="{04F79602-3A93-4530-8061-486AC53ED5D4}" type="sibTrans" cxnId="{0D2F9CD8-0130-4007-8F4D-B279BBE9771B}">
      <dgm:prSet/>
      <dgm:spPr/>
      <dgm:t>
        <a:bodyPr/>
        <a:lstStyle/>
        <a:p>
          <a:endParaRPr lang="en-US"/>
        </a:p>
      </dgm:t>
    </dgm:pt>
    <dgm:pt modelId="{901E2F32-8C1D-47D3-9A4A-3CED74A0CF64}">
      <dgm:prSet/>
      <dgm:spPr/>
      <dgm:t>
        <a:bodyPr/>
        <a:lstStyle/>
        <a:p>
          <a:pPr>
            <a:lnSpc>
              <a:spcPct val="100000"/>
            </a:lnSpc>
          </a:pPr>
          <a:r>
            <a:rPr lang="en-US" dirty="0"/>
            <a:t>Strong on anecdotes/particular cases</a:t>
          </a:r>
        </a:p>
      </dgm:t>
    </dgm:pt>
    <dgm:pt modelId="{A6CE94D1-B3DF-4DB9-88D2-705510CF2F06}" type="parTrans" cxnId="{CB48F7C8-5394-4B25-8DBF-8AD2447A6877}">
      <dgm:prSet/>
      <dgm:spPr/>
      <dgm:t>
        <a:bodyPr/>
        <a:lstStyle/>
        <a:p>
          <a:endParaRPr lang="en-US"/>
        </a:p>
      </dgm:t>
    </dgm:pt>
    <dgm:pt modelId="{9108F0C2-07CA-4EBB-91AE-9A05A98D8D07}" type="sibTrans" cxnId="{CB48F7C8-5394-4B25-8DBF-8AD2447A6877}">
      <dgm:prSet/>
      <dgm:spPr/>
      <dgm:t>
        <a:bodyPr/>
        <a:lstStyle/>
        <a:p>
          <a:endParaRPr lang="en-US"/>
        </a:p>
      </dgm:t>
    </dgm:pt>
    <dgm:pt modelId="{263ED984-BA94-4147-B032-776D5CE4405C}" type="pres">
      <dgm:prSet presAssocID="{FBFD7870-04A0-442F-A9A0-D0259224EFB6}" presName="root" presStyleCnt="0">
        <dgm:presLayoutVars>
          <dgm:dir/>
          <dgm:resizeHandles val="exact"/>
        </dgm:presLayoutVars>
      </dgm:prSet>
      <dgm:spPr/>
    </dgm:pt>
    <dgm:pt modelId="{8C435AFE-DC1C-4170-80A3-1816078791B8}" type="pres">
      <dgm:prSet presAssocID="{A22A3BF7-00D8-4BA2-A24D-860BF83F6C73}" presName="compNode" presStyleCnt="0"/>
      <dgm:spPr/>
    </dgm:pt>
    <dgm:pt modelId="{D3E01F81-0C42-419B-B1CB-2E2DDFFCD3F9}" type="pres">
      <dgm:prSet presAssocID="{A22A3BF7-00D8-4BA2-A24D-860BF83F6C73}" presName="bgRect" presStyleLbl="bgShp" presStyleIdx="0" presStyleCnt="5"/>
      <dgm:spPr/>
    </dgm:pt>
    <dgm:pt modelId="{D01CC618-1678-449D-AF00-ECF6AECE889C}" type="pres">
      <dgm:prSet presAssocID="{A22A3BF7-00D8-4BA2-A24D-860BF83F6C73}"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4502EC89-E243-4338-ACEE-4F77DB937788}" type="pres">
      <dgm:prSet presAssocID="{A22A3BF7-00D8-4BA2-A24D-860BF83F6C73}" presName="spaceRect" presStyleCnt="0"/>
      <dgm:spPr/>
    </dgm:pt>
    <dgm:pt modelId="{BA4A53A6-3537-46CF-9E64-6218B73672A2}" type="pres">
      <dgm:prSet presAssocID="{A22A3BF7-00D8-4BA2-A24D-860BF83F6C73}" presName="parTx" presStyleLbl="revTx" presStyleIdx="0" presStyleCnt="10">
        <dgm:presLayoutVars>
          <dgm:chMax val="0"/>
          <dgm:chPref val="0"/>
        </dgm:presLayoutVars>
      </dgm:prSet>
      <dgm:spPr/>
    </dgm:pt>
    <dgm:pt modelId="{551ECD28-CAF3-4C19-9E19-EDEB9E4E39CE}" type="pres">
      <dgm:prSet presAssocID="{A22A3BF7-00D8-4BA2-A24D-860BF83F6C73}" presName="desTx" presStyleLbl="revTx" presStyleIdx="1" presStyleCnt="10">
        <dgm:presLayoutVars/>
      </dgm:prSet>
      <dgm:spPr/>
    </dgm:pt>
    <dgm:pt modelId="{5794E58F-3AE5-4981-AD75-50585960C976}" type="pres">
      <dgm:prSet presAssocID="{601439B9-CC10-4E7B-B31F-CC8F81CD7F45}" presName="sibTrans" presStyleCnt="0"/>
      <dgm:spPr/>
    </dgm:pt>
    <dgm:pt modelId="{BCE26E52-B121-47E4-8A6F-EE8D645ED683}" type="pres">
      <dgm:prSet presAssocID="{5EC899CF-1E32-4E2D-9BEE-4744AFC7E049}" presName="compNode" presStyleCnt="0"/>
      <dgm:spPr/>
    </dgm:pt>
    <dgm:pt modelId="{5C010493-18E8-493A-BA23-E9FB448B6481}" type="pres">
      <dgm:prSet presAssocID="{5EC899CF-1E32-4E2D-9BEE-4744AFC7E049}" presName="bgRect" presStyleLbl="bgShp" presStyleIdx="1" presStyleCnt="5"/>
      <dgm:spPr/>
    </dgm:pt>
    <dgm:pt modelId="{C69F6686-73BC-4E3C-9EEE-328FC3DC5045}" type="pres">
      <dgm:prSet presAssocID="{5EC899CF-1E32-4E2D-9BEE-4744AFC7E049}"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atistics"/>
        </a:ext>
      </dgm:extLst>
    </dgm:pt>
    <dgm:pt modelId="{CEF24414-B7C4-47E8-BE98-87DA4985249E}" type="pres">
      <dgm:prSet presAssocID="{5EC899CF-1E32-4E2D-9BEE-4744AFC7E049}" presName="spaceRect" presStyleCnt="0"/>
      <dgm:spPr/>
    </dgm:pt>
    <dgm:pt modelId="{53B15B08-DA25-4B7D-8991-E3AA6CFB1EB2}" type="pres">
      <dgm:prSet presAssocID="{5EC899CF-1E32-4E2D-9BEE-4744AFC7E049}" presName="parTx" presStyleLbl="revTx" presStyleIdx="2" presStyleCnt="10">
        <dgm:presLayoutVars>
          <dgm:chMax val="0"/>
          <dgm:chPref val="0"/>
        </dgm:presLayoutVars>
      </dgm:prSet>
      <dgm:spPr/>
    </dgm:pt>
    <dgm:pt modelId="{EE1F53BF-ECEC-4E07-A344-15536DE089BD}" type="pres">
      <dgm:prSet presAssocID="{5EC899CF-1E32-4E2D-9BEE-4744AFC7E049}" presName="desTx" presStyleLbl="revTx" presStyleIdx="3" presStyleCnt="10">
        <dgm:presLayoutVars/>
      </dgm:prSet>
      <dgm:spPr/>
    </dgm:pt>
    <dgm:pt modelId="{CD182090-FDD2-498F-89ED-8A6BCD38E54B}" type="pres">
      <dgm:prSet presAssocID="{05E7FB9D-249B-43DC-9FFC-9F1ABE011917}" presName="sibTrans" presStyleCnt="0"/>
      <dgm:spPr/>
    </dgm:pt>
    <dgm:pt modelId="{DE223162-38B5-4D6E-B69F-1C05417EC32C}" type="pres">
      <dgm:prSet presAssocID="{A3B3FE02-8D4F-41B2-9D64-61C107FD5655}" presName="compNode" presStyleCnt="0"/>
      <dgm:spPr/>
    </dgm:pt>
    <dgm:pt modelId="{FAB0F814-677B-472D-AB51-9FBF4005E861}" type="pres">
      <dgm:prSet presAssocID="{A3B3FE02-8D4F-41B2-9D64-61C107FD5655}" presName="bgRect" presStyleLbl="bgShp" presStyleIdx="2" presStyleCnt="5"/>
      <dgm:spPr/>
    </dgm:pt>
    <dgm:pt modelId="{90E6D169-60A9-428E-8B4D-C1CD44E0A125}" type="pres">
      <dgm:prSet presAssocID="{A3B3FE02-8D4F-41B2-9D64-61C107FD5655}"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C34A2E44-266E-49AB-BA70-59DEA9178E9B}" type="pres">
      <dgm:prSet presAssocID="{A3B3FE02-8D4F-41B2-9D64-61C107FD5655}" presName="spaceRect" presStyleCnt="0"/>
      <dgm:spPr/>
    </dgm:pt>
    <dgm:pt modelId="{04353671-B621-4F9E-A6D9-5D401A94DD7B}" type="pres">
      <dgm:prSet presAssocID="{A3B3FE02-8D4F-41B2-9D64-61C107FD5655}" presName="parTx" presStyleLbl="revTx" presStyleIdx="4" presStyleCnt="10">
        <dgm:presLayoutVars>
          <dgm:chMax val="0"/>
          <dgm:chPref val="0"/>
        </dgm:presLayoutVars>
      </dgm:prSet>
      <dgm:spPr/>
    </dgm:pt>
    <dgm:pt modelId="{8175DB1E-6842-4786-97B2-1F3FB8F4C1FC}" type="pres">
      <dgm:prSet presAssocID="{A3B3FE02-8D4F-41B2-9D64-61C107FD5655}" presName="desTx" presStyleLbl="revTx" presStyleIdx="5" presStyleCnt="10">
        <dgm:presLayoutVars/>
      </dgm:prSet>
      <dgm:spPr/>
    </dgm:pt>
    <dgm:pt modelId="{9EB8AAC1-D50C-4C17-B1F2-A37710325992}" type="pres">
      <dgm:prSet presAssocID="{0C1E63F6-D1F2-4ABC-8814-5594042128A0}" presName="sibTrans" presStyleCnt="0"/>
      <dgm:spPr/>
    </dgm:pt>
    <dgm:pt modelId="{1E04B1CD-B71F-4F03-BA11-605E5F4CC42C}" type="pres">
      <dgm:prSet presAssocID="{3B8B206F-3019-495B-8516-A1477C1DA8BE}" presName="compNode" presStyleCnt="0"/>
      <dgm:spPr/>
    </dgm:pt>
    <dgm:pt modelId="{0D5E1C07-195C-4C04-A875-D5F00F1A3303}" type="pres">
      <dgm:prSet presAssocID="{3B8B206F-3019-495B-8516-A1477C1DA8BE}" presName="bgRect" presStyleLbl="bgShp" presStyleIdx="3" presStyleCnt="5"/>
      <dgm:spPr/>
    </dgm:pt>
    <dgm:pt modelId="{EE48C74F-A17C-468C-97DA-349DF3E05B58}" type="pres">
      <dgm:prSet presAssocID="{3B8B206F-3019-495B-8516-A1477C1DA8BE}" presName="iconRect" presStyleLbl="node1" presStyleIdx="3" presStyleCnt="5"/>
      <dgm:spPr/>
    </dgm:pt>
    <dgm:pt modelId="{3B4624BB-D5A3-46E2-9FC4-A6DBC8CCBA67}" type="pres">
      <dgm:prSet presAssocID="{3B8B206F-3019-495B-8516-A1477C1DA8BE}" presName="spaceRect" presStyleCnt="0"/>
      <dgm:spPr/>
    </dgm:pt>
    <dgm:pt modelId="{C3B1CC58-2E0D-4373-8F22-901D2B626AD1}" type="pres">
      <dgm:prSet presAssocID="{3B8B206F-3019-495B-8516-A1477C1DA8BE}" presName="parTx" presStyleLbl="revTx" presStyleIdx="6" presStyleCnt="10">
        <dgm:presLayoutVars>
          <dgm:chMax val="0"/>
          <dgm:chPref val="0"/>
        </dgm:presLayoutVars>
      </dgm:prSet>
      <dgm:spPr/>
    </dgm:pt>
    <dgm:pt modelId="{C5E4AF35-CB20-4A95-8633-9F8FD90EE9EB}" type="pres">
      <dgm:prSet presAssocID="{3B8B206F-3019-495B-8516-A1477C1DA8BE}" presName="desTx" presStyleLbl="revTx" presStyleIdx="7" presStyleCnt="10">
        <dgm:presLayoutVars/>
      </dgm:prSet>
      <dgm:spPr/>
    </dgm:pt>
    <dgm:pt modelId="{FC5C7EAF-73A4-45D0-9D40-9EA66DC2E71E}" type="pres">
      <dgm:prSet presAssocID="{55B262A0-5558-4AE1-93DE-6419A9A6DF66}" presName="sibTrans" presStyleCnt="0"/>
      <dgm:spPr/>
    </dgm:pt>
    <dgm:pt modelId="{34A257B6-BC46-40C7-996E-62506D871F70}" type="pres">
      <dgm:prSet presAssocID="{5A2FD062-A428-4942-B410-FE4724470029}" presName="compNode" presStyleCnt="0"/>
      <dgm:spPr/>
    </dgm:pt>
    <dgm:pt modelId="{141087C2-F63A-4121-AC3A-F9EDF2F40F69}" type="pres">
      <dgm:prSet presAssocID="{5A2FD062-A428-4942-B410-FE4724470029}" presName="bgRect" presStyleLbl="bgShp" presStyleIdx="4" presStyleCnt="5"/>
      <dgm:spPr/>
    </dgm:pt>
    <dgm:pt modelId="{D44F59F1-7159-4A9B-A5DD-CDA5B4F517B4}" type="pres">
      <dgm:prSet presAssocID="{5A2FD062-A428-4942-B410-FE4724470029}"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Eye"/>
        </a:ext>
      </dgm:extLst>
    </dgm:pt>
    <dgm:pt modelId="{65D2068E-180A-4ECD-A936-0E9E2D56EA89}" type="pres">
      <dgm:prSet presAssocID="{5A2FD062-A428-4942-B410-FE4724470029}" presName="spaceRect" presStyleCnt="0"/>
      <dgm:spPr/>
    </dgm:pt>
    <dgm:pt modelId="{C1B66676-E173-4211-8124-4026D97D4BD2}" type="pres">
      <dgm:prSet presAssocID="{5A2FD062-A428-4942-B410-FE4724470029}" presName="parTx" presStyleLbl="revTx" presStyleIdx="8" presStyleCnt="10">
        <dgm:presLayoutVars>
          <dgm:chMax val="0"/>
          <dgm:chPref val="0"/>
        </dgm:presLayoutVars>
      </dgm:prSet>
      <dgm:spPr/>
    </dgm:pt>
    <dgm:pt modelId="{DE0C7415-8C3F-423A-94EB-3DC5593DF11E}" type="pres">
      <dgm:prSet presAssocID="{5A2FD062-A428-4942-B410-FE4724470029}" presName="desTx" presStyleLbl="revTx" presStyleIdx="9" presStyleCnt="10">
        <dgm:presLayoutVars/>
      </dgm:prSet>
      <dgm:spPr/>
    </dgm:pt>
  </dgm:ptLst>
  <dgm:cxnLst>
    <dgm:cxn modelId="{BD0D180F-55CF-434A-8B84-72AE1FCDAFF9}" srcId="{5EC899CF-1E32-4E2D-9BEE-4744AFC7E049}" destId="{AED327BD-DE03-494B-9302-DCEF51322DAC}" srcOrd="1" destOrd="0" parTransId="{4AFE5934-ACC1-4A66-A7AB-4D5F215F1009}" sibTransId="{E045C170-E94D-43AA-A964-8445C0797D85}"/>
    <dgm:cxn modelId="{B442B812-400B-4575-A210-E730248D2EA9}" srcId="{FBFD7870-04A0-442F-A9A0-D0259224EFB6}" destId="{5A2FD062-A428-4942-B410-FE4724470029}" srcOrd="4" destOrd="0" parTransId="{191A30D9-2648-4A55-9B4F-243ADB3053A9}" sibTransId="{E8C77AF4-2CC0-4D97-92F2-D0525D5C7D42}"/>
    <dgm:cxn modelId="{6FA1171C-CA19-4FC8-B308-27EF1D6F0DE0}" srcId="{93F58734-19E2-409C-8781-2F74AEA08C73}" destId="{ACE23AD7-4FC5-41AC-966A-CD66CF7E5925}" srcOrd="0" destOrd="0" parTransId="{94F2E7A4-C5A1-477F-82DD-60E6AEB9514B}" sibTransId="{DDB55944-E364-4F00-9AC3-27ECF77F4119}"/>
    <dgm:cxn modelId="{9B952925-713E-488E-8729-3BDB7D55DA85}" srcId="{5A2FD062-A428-4942-B410-FE4724470029}" destId="{3EDFBFBF-294D-46F5-A88C-DED9D1EF8B23}" srcOrd="0" destOrd="0" parTransId="{BDC337A2-B6CC-4184-B60C-02524EAD4050}" sibTransId="{C5D29462-F6C5-4F14-9F95-20593F3D65B1}"/>
    <dgm:cxn modelId="{DBF4D926-AB4A-4F8B-88D4-ECD195C4006B}" type="presOf" srcId="{84EEA6CA-466F-4987-900B-238CC7E78082}" destId="{8175DB1E-6842-4786-97B2-1F3FB8F4C1FC}" srcOrd="0" destOrd="0" presId="urn:microsoft.com/office/officeart/2018/2/layout/IconVerticalSolidList"/>
    <dgm:cxn modelId="{69622A28-DD98-4EB9-A3C2-04E227B9EAAC}" type="presOf" srcId="{A3B3FE02-8D4F-41B2-9D64-61C107FD5655}" destId="{04353671-B621-4F9E-A6D9-5D401A94DD7B}" srcOrd="0" destOrd="0" presId="urn:microsoft.com/office/officeart/2018/2/layout/IconVerticalSolidList"/>
    <dgm:cxn modelId="{1236BD32-2CC5-4D0E-B024-2BC35CDEB46C}" type="presOf" srcId="{ACE23AD7-4FC5-41AC-966A-CD66CF7E5925}" destId="{EE1F53BF-ECEC-4E07-A344-15536DE089BD}" srcOrd="0" destOrd="1" presId="urn:microsoft.com/office/officeart/2018/2/layout/IconVerticalSolidList"/>
    <dgm:cxn modelId="{A00B283B-954E-42A1-BB8B-ABB899107DEF}" type="presOf" srcId="{901E2F32-8C1D-47D3-9A4A-3CED74A0CF64}" destId="{C5E4AF35-CB20-4A95-8633-9F8FD90EE9EB}" srcOrd="0" destOrd="1" presId="urn:microsoft.com/office/officeart/2018/2/layout/IconVerticalSolidList"/>
    <dgm:cxn modelId="{2042C05E-4CFD-4FB2-B752-29E5BCFD9AED}" type="presOf" srcId="{D4B9AC7F-988B-46E1-AE39-7153E6147DF7}" destId="{551ECD28-CAF3-4C19-9E19-EDEB9E4E39CE}" srcOrd="0" destOrd="0" presId="urn:microsoft.com/office/officeart/2018/2/layout/IconVerticalSolidList"/>
    <dgm:cxn modelId="{6F87A460-8823-43D8-93C7-757936A12135}" srcId="{B0893AEF-762F-4DCF-B3DE-0BCC8A2F2557}" destId="{256662F7-E3D1-4D54-B8C7-65D7865F97D6}" srcOrd="0" destOrd="0" parTransId="{4E265977-F941-4621-B616-40D40CFFFB71}" sibTransId="{54115A77-8A9C-498A-9FD3-429F2044DBE4}"/>
    <dgm:cxn modelId="{9082C941-9C67-44DD-B8E6-8CC36073E428}" srcId="{FBFD7870-04A0-442F-A9A0-D0259224EFB6}" destId="{3B8B206F-3019-495B-8516-A1477C1DA8BE}" srcOrd="3" destOrd="0" parTransId="{83872C47-FE0D-4A91-9B4B-17DD39F51E05}" sibTransId="{55B262A0-5558-4AE1-93DE-6419A9A6DF66}"/>
    <dgm:cxn modelId="{276DEA4A-0D88-410E-A569-8881B1194950}" type="presOf" srcId="{93F58734-19E2-409C-8781-2F74AEA08C73}" destId="{EE1F53BF-ECEC-4E07-A344-15536DE089BD}" srcOrd="0" destOrd="0" presId="urn:microsoft.com/office/officeart/2018/2/layout/IconVerticalSolidList"/>
    <dgm:cxn modelId="{6AB56C6B-D043-4931-BA42-1691F2C4419B}" type="presOf" srcId="{A22A3BF7-00D8-4BA2-A24D-860BF83F6C73}" destId="{BA4A53A6-3537-46CF-9E64-6218B73672A2}" srcOrd="0" destOrd="0" presId="urn:microsoft.com/office/officeart/2018/2/layout/IconVerticalSolidList"/>
    <dgm:cxn modelId="{0452196D-804F-45A6-9DEE-805979B6FC42}" type="presOf" srcId="{AED327BD-DE03-494B-9302-DCEF51322DAC}" destId="{EE1F53BF-ECEC-4E07-A344-15536DE089BD}" srcOrd="0" destOrd="3" presId="urn:microsoft.com/office/officeart/2018/2/layout/IconVerticalSolidList"/>
    <dgm:cxn modelId="{77CA197D-A4B3-4555-A57D-934A6D6348A0}" srcId="{FBFD7870-04A0-442F-A9A0-D0259224EFB6}" destId="{A3B3FE02-8D4F-41B2-9D64-61C107FD5655}" srcOrd="2" destOrd="0" parTransId="{1865A9E6-CBE1-41CB-873F-2C7010AAD74F}" sibTransId="{0C1E63F6-D1F2-4ABC-8814-5594042128A0}"/>
    <dgm:cxn modelId="{943E7280-D8CE-4B48-90E3-CA38146B1446}" srcId="{FBFD7870-04A0-442F-A9A0-D0259224EFB6}" destId="{A22A3BF7-00D8-4BA2-A24D-860BF83F6C73}" srcOrd="0" destOrd="0" parTransId="{8C34EE8E-1CCA-4BBE-AABE-D0DA47D04979}" sibTransId="{601439B9-CC10-4E7B-B31F-CC8F81CD7F45}"/>
    <dgm:cxn modelId="{A66E2192-DF2C-45D5-A01A-472287F2FE39}" type="presOf" srcId="{3EDFBFBF-294D-46F5-A88C-DED9D1EF8B23}" destId="{DE0C7415-8C3F-423A-94EB-3DC5593DF11E}" srcOrd="0" destOrd="0" presId="urn:microsoft.com/office/officeart/2018/2/layout/IconVerticalSolidList"/>
    <dgm:cxn modelId="{7A234692-08B2-4464-8922-2F03BCAE03A6}" srcId="{93F58734-19E2-409C-8781-2F74AEA08C73}" destId="{1AD4E0D8-602D-49FD-A1D1-65B834B06544}" srcOrd="1" destOrd="0" parTransId="{62C5B272-F652-4E92-BB24-32480A60816B}" sibTransId="{2A1C1922-09FB-4BA8-B4E6-B626CB1B633A}"/>
    <dgm:cxn modelId="{49E48395-3CBF-4F26-A044-D9F2CD500898}" type="presOf" srcId="{9101A8EB-8844-427E-A22C-0982063835D2}" destId="{C5E4AF35-CB20-4A95-8633-9F8FD90EE9EB}" srcOrd="0" destOrd="0" presId="urn:microsoft.com/office/officeart/2018/2/layout/IconVerticalSolidList"/>
    <dgm:cxn modelId="{B6645096-86B7-49DE-BE4C-D6C87E781BF2}" type="presOf" srcId="{B0893AEF-762F-4DCF-B3DE-0BCC8A2F2557}" destId="{8175DB1E-6842-4786-97B2-1F3FB8F4C1FC}" srcOrd="0" destOrd="1" presId="urn:microsoft.com/office/officeart/2018/2/layout/IconVerticalSolidList"/>
    <dgm:cxn modelId="{01B43897-A205-47FA-9EFB-5AE6E827F930}" srcId="{5EC899CF-1E32-4E2D-9BEE-4744AFC7E049}" destId="{93F58734-19E2-409C-8781-2F74AEA08C73}" srcOrd="0" destOrd="0" parTransId="{876EF543-8934-46E7-AD90-33010AC185E8}" sibTransId="{A1C8FB17-377B-42AC-AF12-97799FC8F51B}"/>
    <dgm:cxn modelId="{BF99429D-2A4C-4ADA-8975-26E03176A078}" type="presOf" srcId="{5A2FD062-A428-4942-B410-FE4724470029}" destId="{C1B66676-E173-4211-8124-4026D97D4BD2}" srcOrd="0" destOrd="0" presId="urn:microsoft.com/office/officeart/2018/2/layout/IconVerticalSolidList"/>
    <dgm:cxn modelId="{4524C7AD-F6C8-401E-95BA-244DFB93A821}" srcId="{A3B3FE02-8D4F-41B2-9D64-61C107FD5655}" destId="{84EEA6CA-466F-4987-900B-238CC7E78082}" srcOrd="0" destOrd="0" parTransId="{797D6F57-E462-4D4B-8AFD-5D188479983F}" sibTransId="{CD2A1A62-3944-408C-B2F5-47BE97ED1603}"/>
    <dgm:cxn modelId="{B8BB60B0-B5E2-4F7A-9585-8DC52DF70BCA}" type="presOf" srcId="{1AD4E0D8-602D-49FD-A1D1-65B834B06544}" destId="{EE1F53BF-ECEC-4E07-A344-15536DE089BD}" srcOrd="0" destOrd="2" presId="urn:microsoft.com/office/officeart/2018/2/layout/IconVerticalSolidList"/>
    <dgm:cxn modelId="{43F314B6-CDF9-4AD9-8030-AF50267896D4}" type="presOf" srcId="{3B8B206F-3019-495B-8516-A1477C1DA8BE}" destId="{C3B1CC58-2E0D-4373-8F22-901D2B626AD1}" srcOrd="0" destOrd="0" presId="urn:microsoft.com/office/officeart/2018/2/layout/IconVerticalSolidList"/>
    <dgm:cxn modelId="{524723B7-D672-4335-B2F8-DA8E8B88E295}" srcId="{A3B3FE02-8D4F-41B2-9D64-61C107FD5655}" destId="{B0893AEF-762F-4DCF-B3DE-0BCC8A2F2557}" srcOrd="1" destOrd="0" parTransId="{FEF6DD12-6B46-4560-A10B-E50DB38A7E30}" sibTransId="{DDEE45A0-EFCB-4B2D-9D90-C94FBA66DD16}"/>
    <dgm:cxn modelId="{A2EFD5B9-0657-4CB6-B38C-D215240DBC5F}" type="presOf" srcId="{256662F7-E3D1-4D54-B8C7-65D7865F97D6}" destId="{8175DB1E-6842-4786-97B2-1F3FB8F4C1FC}" srcOrd="0" destOrd="2" presId="urn:microsoft.com/office/officeart/2018/2/layout/IconVerticalSolidList"/>
    <dgm:cxn modelId="{A7E1F2BF-1840-4CE3-8E17-810D39184734}" type="presOf" srcId="{FBFD7870-04A0-442F-A9A0-D0259224EFB6}" destId="{263ED984-BA94-4147-B032-776D5CE4405C}" srcOrd="0" destOrd="0" presId="urn:microsoft.com/office/officeart/2018/2/layout/IconVerticalSolidList"/>
    <dgm:cxn modelId="{CB48F7C8-5394-4B25-8DBF-8AD2447A6877}" srcId="{3B8B206F-3019-495B-8516-A1477C1DA8BE}" destId="{901E2F32-8C1D-47D3-9A4A-3CED74A0CF64}" srcOrd="1" destOrd="0" parTransId="{A6CE94D1-B3DF-4DB9-88D2-705510CF2F06}" sibTransId="{9108F0C2-07CA-4EBB-91AE-9A05A98D8D07}"/>
    <dgm:cxn modelId="{49AE68D5-9BB2-4506-94E7-6CE63C484A8D}" srcId="{A22A3BF7-00D8-4BA2-A24D-860BF83F6C73}" destId="{D4B9AC7F-988B-46E1-AE39-7153E6147DF7}" srcOrd="0" destOrd="0" parTransId="{4F1F6D70-5E74-47EF-B4C1-959201B3DFBA}" sibTransId="{E3D6D6F6-0A0D-4CAF-B704-155646A5A3C1}"/>
    <dgm:cxn modelId="{0D2F9CD8-0130-4007-8F4D-B279BBE9771B}" srcId="{3B8B206F-3019-495B-8516-A1477C1DA8BE}" destId="{9101A8EB-8844-427E-A22C-0982063835D2}" srcOrd="0" destOrd="0" parTransId="{20D082A5-2C0F-4099-A47D-8EFA8F186C7F}" sibTransId="{04F79602-3A93-4530-8061-486AC53ED5D4}"/>
    <dgm:cxn modelId="{5DB7EBDF-BBF1-40C9-A719-64DE2540E95F}" srcId="{FBFD7870-04A0-442F-A9A0-D0259224EFB6}" destId="{5EC899CF-1E32-4E2D-9BEE-4744AFC7E049}" srcOrd="1" destOrd="0" parTransId="{028A46A7-8409-4344-8F9D-5476E5756217}" sibTransId="{05E7FB9D-249B-43DC-9FFC-9F1ABE011917}"/>
    <dgm:cxn modelId="{2718BBFB-F5E2-4A01-B073-3B413A7242CC}" type="presOf" srcId="{5EC899CF-1E32-4E2D-9BEE-4744AFC7E049}" destId="{53B15B08-DA25-4B7D-8991-E3AA6CFB1EB2}" srcOrd="0" destOrd="0" presId="urn:microsoft.com/office/officeart/2018/2/layout/IconVerticalSolidList"/>
    <dgm:cxn modelId="{EAD0F514-0A41-4ADF-A7BA-B96AE1BA9D04}" type="presParOf" srcId="{263ED984-BA94-4147-B032-776D5CE4405C}" destId="{8C435AFE-DC1C-4170-80A3-1816078791B8}" srcOrd="0" destOrd="0" presId="urn:microsoft.com/office/officeart/2018/2/layout/IconVerticalSolidList"/>
    <dgm:cxn modelId="{0EA6F22F-DBC1-4F67-B361-7AFF01657BCC}" type="presParOf" srcId="{8C435AFE-DC1C-4170-80A3-1816078791B8}" destId="{D3E01F81-0C42-419B-B1CB-2E2DDFFCD3F9}" srcOrd="0" destOrd="0" presId="urn:microsoft.com/office/officeart/2018/2/layout/IconVerticalSolidList"/>
    <dgm:cxn modelId="{44C76308-536E-44BF-A027-E124A4C6E8D2}" type="presParOf" srcId="{8C435AFE-DC1C-4170-80A3-1816078791B8}" destId="{D01CC618-1678-449D-AF00-ECF6AECE889C}" srcOrd="1" destOrd="0" presId="urn:microsoft.com/office/officeart/2018/2/layout/IconVerticalSolidList"/>
    <dgm:cxn modelId="{D8351BCD-6164-4B5C-ABDA-33D5EC1DAA89}" type="presParOf" srcId="{8C435AFE-DC1C-4170-80A3-1816078791B8}" destId="{4502EC89-E243-4338-ACEE-4F77DB937788}" srcOrd="2" destOrd="0" presId="urn:microsoft.com/office/officeart/2018/2/layout/IconVerticalSolidList"/>
    <dgm:cxn modelId="{E93FD2D6-9388-4E26-8A38-F2AF73C07EB1}" type="presParOf" srcId="{8C435AFE-DC1C-4170-80A3-1816078791B8}" destId="{BA4A53A6-3537-46CF-9E64-6218B73672A2}" srcOrd="3" destOrd="0" presId="urn:microsoft.com/office/officeart/2018/2/layout/IconVerticalSolidList"/>
    <dgm:cxn modelId="{3CF02A48-A594-4D8E-B9AD-57B204AA91FD}" type="presParOf" srcId="{8C435AFE-DC1C-4170-80A3-1816078791B8}" destId="{551ECD28-CAF3-4C19-9E19-EDEB9E4E39CE}" srcOrd="4" destOrd="0" presId="urn:microsoft.com/office/officeart/2018/2/layout/IconVerticalSolidList"/>
    <dgm:cxn modelId="{F874D83A-E977-4AA7-9BA7-28EE275313D7}" type="presParOf" srcId="{263ED984-BA94-4147-B032-776D5CE4405C}" destId="{5794E58F-3AE5-4981-AD75-50585960C976}" srcOrd="1" destOrd="0" presId="urn:microsoft.com/office/officeart/2018/2/layout/IconVerticalSolidList"/>
    <dgm:cxn modelId="{D4B792C2-B095-4F11-983E-D2E329224B23}" type="presParOf" srcId="{263ED984-BA94-4147-B032-776D5CE4405C}" destId="{BCE26E52-B121-47E4-8A6F-EE8D645ED683}" srcOrd="2" destOrd="0" presId="urn:microsoft.com/office/officeart/2018/2/layout/IconVerticalSolidList"/>
    <dgm:cxn modelId="{5EB8B5ED-B331-4217-A749-0ECFFF0EEB02}" type="presParOf" srcId="{BCE26E52-B121-47E4-8A6F-EE8D645ED683}" destId="{5C010493-18E8-493A-BA23-E9FB448B6481}" srcOrd="0" destOrd="0" presId="urn:microsoft.com/office/officeart/2018/2/layout/IconVerticalSolidList"/>
    <dgm:cxn modelId="{B28EB4B8-500B-4796-AE87-DB4E420F9AFA}" type="presParOf" srcId="{BCE26E52-B121-47E4-8A6F-EE8D645ED683}" destId="{C69F6686-73BC-4E3C-9EEE-328FC3DC5045}" srcOrd="1" destOrd="0" presId="urn:microsoft.com/office/officeart/2018/2/layout/IconVerticalSolidList"/>
    <dgm:cxn modelId="{A2A3E0D6-9A3C-4631-9DA1-B5C8BC8985CF}" type="presParOf" srcId="{BCE26E52-B121-47E4-8A6F-EE8D645ED683}" destId="{CEF24414-B7C4-47E8-BE98-87DA4985249E}" srcOrd="2" destOrd="0" presId="urn:microsoft.com/office/officeart/2018/2/layout/IconVerticalSolidList"/>
    <dgm:cxn modelId="{37E89FAB-EDBC-4E5E-9A7C-E2403B2E30BB}" type="presParOf" srcId="{BCE26E52-B121-47E4-8A6F-EE8D645ED683}" destId="{53B15B08-DA25-4B7D-8991-E3AA6CFB1EB2}" srcOrd="3" destOrd="0" presId="urn:microsoft.com/office/officeart/2018/2/layout/IconVerticalSolidList"/>
    <dgm:cxn modelId="{B885B9A4-9028-4381-AFA6-7D4E85D4A376}" type="presParOf" srcId="{BCE26E52-B121-47E4-8A6F-EE8D645ED683}" destId="{EE1F53BF-ECEC-4E07-A344-15536DE089BD}" srcOrd="4" destOrd="0" presId="urn:microsoft.com/office/officeart/2018/2/layout/IconVerticalSolidList"/>
    <dgm:cxn modelId="{85A3EABD-BECE-4614-98D8-6888B3EBD176}" type="presParOf" srcId="{263ED984-BA94-4147-B032-776D5CE4405C}" destId="{CD182090-FDD2-498F-89ED-8A6BCD38E54B}" srcOrd="3" destOrd="0" presId="urn:microsoft.com/office/officeart/2018/2/layout/IconVerticalSolidList"/>
    <dgm:cxn modelId="{0BE8F287-01F7-41D0-B73B-AEF7ADD4B242}" type="presParOf" srcId="{263ED984-BA94-4147-B032-776D5CE4405C}" destId="{DE223162-38B5-4D6E-B69F-1C05417EC32C}" srcOrd="4" destOrd="0" presId="urn:microsoft.com/office/officeart/2018/2/layout/IconVerticalSolidList"/>
    <dgm:cxn modelId="{8E99C050-5813-435A-957D-B047BFCE1403}" type="presParOf" srcId="{DE223162-38B5-4D6E-B69F-1C05417EC32C}" destId="{FAB0F814-677B-472D-AB51-9FBF4005E861}" srcOrd="0" destOrd="0" presId="urn:microsoft.com/office/officeart/2018/2/layout/IconVerticalSolidList"/>
    <dgm:cxn modelId="{2D477BD8-87B6-4353-A381-4370266FF618}" type="presParOf" srcId="{DE223162-38B5-4D6E-B69F-1C05417EC32C}" destId="{90E6D169-60A9-428E-8B4D-C1CD44E0A125}" srcOrd="1" destOrd="0" presId="urn:microsoft.com/office/officeart/2018/2/layout/IconVerticalSolidList"/>
    <dgm:cxn modelId="{E8873E09-2746-482E-9964-B9E1A828D594}" type="presParOf" srcId="{DE223162-38B5-4D6E-B69F-1C05417EC32C}" destId="{C34A2E44-266E-49AB-BA70-59DEA9178E9B}" srcOrd="2" destOrd="0" presId="urn:microsoft.com/office/officeart/2018/2/layout/IconVerticalSolidList"/>
    <dgm:cxn modelId="{96B5C176-13AE-4C45-995E-65A9668958F0}" type="presParOf" srcId="{DE223162-38B5-4D6E-B69F-1C05417EC32C}" destId="{04353671-B621-4F9E-A6D9-5D401A94DD7B}" srcOrd="3" destOrd="0" presId="urn:microsoft.com/office/officeart/2018/2/layout/IconVerticalSolidList"/>
    <dgm:cxn modelId="{B8290627-3E34-4AF7-AB79-767935EF9DBC}" type="presParOf" srcId="{DE223162-38B5-4D6E-B69F-1C05417EC32C}" destId="{8175DB1E-6842-4786-97B2-1F3FB8F4C1FC}" srcOrd="4" destOrd="0" presId="urn:microsoft.com/office/officeart/2018/2/layout/IconVerticalSolidList"/>
    <dgm:cxn modelId="{CA03605E-820B-4054-818F-850F2FA531A9}" type="presParOf" srcId="{263ED984-BA94-4147-B032-776D5CE4405C}" destId="{9EB8AAC1-D50C-4C17-B1F2-A37710325992}" srcOrd="5" destOrd="0" presId="urn:microsoft.com/office/officeart/2018/2/layout/IconVerticalSolidList"/>
    <dgm:cxn modelId="{A5212AD1-4B80-4066-BF7C-617317977759}" type="presParOf" srcId="{263ED984-BA94-4147-B032-776D5CE4405C}" destId="{1E04B1CD-B71F-4F03-BA11-605E5F4CC42C}" srcOrd="6" destOrd="0" presId="urn:microsoft.com/office/officeart/2018/2/layout/IconVerticalSolidList"/>
    <dgm:cxn modelId="{3C5227EF-1BEC-4BB1-A28B-92B0C698D185}" type="presParOf" srcId="{1E04B1CD-B71F-4F03-BA11-605E5F4CC42C}" destId="{0D5E1C07-195C-4C04-A875-D5F00F1A3303}" srcOrd="0" destOrd="0" presId="urn:microsoft.com/office/officeart/2018/2/layout/IconVerticalSolidList"/>
    <dgm:cxn modelId="{3ED2478C-456E-45DD-9C19-8B8F8E227C30}" type="presParOf" srcId="{1E04B1CD-B71F-4F03-BA11-605E5F4CC42C}" destId="{EE48C74F-A17C-468C-97DA-349DF3E05B58}" srcOrd="1" destOrd="0" presId="urn:microsoft.com/office/officeart/2018/2/layout/IconVerticalSolidList"/>
    <dgm:cxn modelId="{02B6E2D7-6790-4D49-AD1E-8804E9088AB3}" type="presParOf" srcId="{1E04B1CD-B71F-4F03-BA11-605E5F4CC42C}" destId="{3B4624BB-D5A3-46E2-9FC4-A6DBC8CCBA67}" srcOrd="2" destOrd="0" presId="urn:microsoft.com/office/officeart/2018/2/layout/IconVerticalSolidList"/>
    <dgm:cxn modelId="{38085C9B-62F1-44D3-B04B-ED1154E8B954}" type="presParOf" srcId="{1E04B1CD-B71F-4F03-BA11-605E5F4CC42C}" destId="{C3B1CC58-2E0D-4373-8F22-901D2B626AD1}" srcOrd="3" destOrd="0" presId="urn:microsoft.com/office/officeart/2018/2/layout/IconVerticalSolidList"/>
    <dgm:cxn modelId="{81AC58C0-332C-4CA5-899D-6F0FDB06435D}" type="presParOf" srcId="{1E04B1CD-B71F-4F03-BA11-605E5F4CC42C}" destId="{C5E4AF35-CB20-4A95-8633-9F8FD90EE9EB}" srcOrd="4" destOrd="0" presId="urn:microsoft.com/office/officeart/2018/2/layout/IconVerticalSolidList"/>
    <dgm:cxn modelId="{B7D232DC-8F7D-4028-944A-4B15C350E6B1}" type="presParOf" srcId="{263ED984-BA94-4147-B032-776D5CE4405C}" destId="{FC5C7EAF-73A4-45D0-9D40-9EA66DC2E71E}" srcOrd="7" destOrd="0" presId="urn:microsoft.com/office/officeart/2018/2/layout/IconVerticalSolidList"/>
    <dgm:cxn modelId="{06B037F8-08FD-459C-B00B-4457AA89C933}" type="presParOf" srcId="{263ED984-BA94-4147-B032-776D5CE4405C}" destId="{34A257B6-BC46-40C7-996E-62506D871F70}" srcOrd="8" destOrd="0" presId="urn:microsoft.com/office/officeart/2018/2/layout/IconVerticalSolidList"/>
    <dgm:cxn modelId="{E704F149-4EFD-4389-A888-A2534C0A02E0}" type="presParOf" srcId="{34A257B6-BC46-40C7-996E-62506D871F70}" destId="{141087C2-F63A-4121-AC3A-F9EDF2F40F69}" srcOrd="0" destOrd="0" presId="urn:microsoft.com/office/officeart/2018/2/layout/IconVerticalSolidList"/>
    <dgm:cxn modelId="{C8ABDBA3-49F0-496C-AA41-2B5FBD6AE02C}" type="presParOf" srcId="{34A257B6-BC46-40C7-996E-62506D871F70}" destId="{D44F59F1-7159-4A9B-A5DD-CDA5B4F517B4}" srcOrd="1" destOrd="0" presId="urn:microsoft.com/office/officeart/2018/2/layout/IconVerticalSolidList"/>
    <dgm:cxn modelId="{019A774E-0F50-43AD-90ED-4ED7434ABFAC}" type="presParOf" srcId="{34A257B6-BC46-40C7-996E-62506D871F70}" destId="{65D2068E-180A-4ECD-A936-0E9E2D56EA89}" srcOrd="2" destOrd="0" presId="urn:microsoft.com/office/officeart/2018/2/layout/IconVerticalSolidList"/>
    <dgm:cxn modelId="{552302C4-F3AC-49BD-9D1A-432CEEECBD7B}" type="presParOf" srcId="{34A257B6-BC46-40C7-996E-62506D871F70}" destId="{C1B66676-E173-4211-8124-4026D97D4BD2}" srcOrd="3" destOrd="0" presId="urn:microsoft.com/office/officeart/2018/2/layout/IconVerticalSolidList"/>
    <dgm:cxn modelId="{A0C3587E-9E4F-4047-9D6C-EDD7F13702B1}" type="presParOf" srcId="{34A257B6-BC46-40C7-996E-62506D871F70}" destId="{DE0C7415-8C3F-423A-94EB-3DC5593DF11E}"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B1E53E-C22E-4759-A909-B9AD083EBB5E}"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88E4C94C-01C0-4797-A9D3-711BAAD7E48F}">
      <dgm:prSet custT="1"/>
      <dgm:spPr/>
      <dgm:t>
        <a:bodyPr/>
        <a:lstStyle/>
        <a:p>
          <a:r>
            <a:rPr lang="en-US" sz="2800" dirty="0"/>
            <a:t>Subsistence Economy, no savings possible.</a:t>
          </a:r>
        </a:p>
      </dgm:t>
    </dgm:pt>
    <dgm:pt modelId="{5F918345-29B0-4E57-88CC-F8F48BDA8A86}" type="parTrans" cxnId="{704062DF-EDCC-4D0C-8C3E-92B976DA5456}">
      <dgm:prSet/>
      <dgm:spPr/>
      <dgm:t>
        <a:bodyPr/>
        <a:lstStyle/>
        <a:p>
          <a:endParaRPr lang="en-US"/>
        </a:p>
      </dgm:t>
    </dgm:pt>
    <dgm:pt modelId="{C7FE3956-9112-48EB-974A-5D6061BFB941}" type="sibTrans" cxnId="{704062DF-EDCC-4D0C-8C3E-92B976DA5456}">
      <dgm:prSet/>
      <dgm:spPr/>
      <dgm:t>
        <a:bodyPr/>
        <a:lstStyle/>
        <a:p>
          <a:endParaRPr lang="en-US"/>
        </a:p>
      </dgm:t>
    </dgm:pt>
    <dgm:pt modelId="{E62502E9-49C4-4F8A-AEE3-703F284A65ED}">
      <dgm:prSet custT="1"/>
      <dgm:spPr/>
      <dgm:t>
        <a:bodyPr/>
        <a:lstStyle/>
        <a:p>
          <a:r>
            <a:rPr lang="en-US" sz="2800" dirty="0"/>
            <a:t>Growth can come only via external sources of savings/investment, foreign aid, or efficiency change (technology).</a:t>
          </a:r>
        </a:p>
      </dgm:t>
    </dgm:pt>
    <dgm:pt modelId="{36CA8E3E-7C44-4FE9-A5AF-B55A364FA9BF}" type="parTrans" cxnId="{F55C8C69-CCA4-486E-9D1A-9A9BF1E10D06}">
      <dgm:prSet/>
      <dgm:spPr/>
      <dgm:t>
        <a:bodyPr/>
        <a:lstStyle/>
        <a:p>
          <a:endParaRPr lang="en-US"/>
        </a:p>
      </dgm:t>
    </dgm:pt>
    <dgm:pt modelId="{0CD3BCB9-CC41-48D7-A407-6727E9F5F25D}" type="sibTrans" cxnId="{F55C8C69-CCA4-486E-9D1A-9A9BF1E10D06}">
      <dgm:prSet/>
      <dgm:spPr/>
      <dgm:t>
        <a:bodyPr/>
        <a:lstStyle/>
        <a:p>
          <a:endParaRPr lang="en-US"/>
        </a:p>
      </dgm:t>
    </dgm:pt>
    <dgm:pt modelId="{9B03090F-4EDF-4DD1-A254-64057A875221}" type="pres">
      <dgm:prSet presAssocID="{83B1E53E-C22E-4759-A909-B9AD083EBB5E}" presName="linear" presStyleCnt="0">
        <dgm:presLayoutVars>
          <dgm:animLvl val="lvl"/>
          <dgm:resizeHandles val="exact"/>
        </dgm:presLayoutVars>
      </dgm:prSet>
      <dgm:spPr/>
    </dgm:pt>
    <dgm:pt modelId="{68FCCDE2-14FD-4C23-A260-BCDC36F051BC}" type="pres">
      <dgm:prSet presAssocID="{88E4C94C-01C0-4797-A9D3-711BAAD7E48F}" presName="parentText" presStyleLbl="node1" presStyleIdx="0" presStyleCnt="2">
        <dgm:presLayoutVars>
          <dgm:chMax val="0"/>
          <dgm:bulletEnabled val="1"/>
        </dgm:presLayoutVars>
      </dgm:prSet>
      <dgm:spPr/>
    </dgm:pt>
    <dgm:pt modelId="{439B1546-764C-4D68-AEE7-0B32B1EF13DD}" type="pres">
      <dgm:prSet presAssocID="{C7FE3956-9112-48EB-974A-5D6061BFB941}" presName="spacer" presStyleCnt="0"/>
      <dgm:spPr/>
    </dgm:pt>
    <dgm:pt modelId="{422601B4-0DB2-4807-BE15-8272F4AFCE27}" type="pres">
      <dgm:prSet presAssocID="{E62502E9-49C4-4F8A-AEE3-703F284A65ED}" presName="parentText" presStyleLbl="node1" presStyleIdx="1" presStyleCnt="2">
        <dgm:presLayoutVars>
          <dgm:chMax val="0"/>
          <dgm:bulletEnabled val="1"/>
        </dgm:presLayoutVars>
      </dgm:prSet>
      <dgm:spPr/>
    </dgm:pt>
  </dgm:ptLst>
  <dgm:cxnLst>
    <dgm:cxn modelId="{BE251E14-CC8F-4595-9B61-A25126A98C6D}" type="presOf" srcId="{E62502E9-49C4-4F8A-AEE3-703F284A65ED}" destId="{422601B4-0DB2-4807-BE15-8272F4AFCE27}" srcOrd="0" destOrd="0" presId="urn:microsoft.com/office/officeart/2005/8/layout/vList2"/>
    <dgm:cxn modelId="{8D4D5B61-4652-4F1E-897A-84CAE354F366}" type="presOf" srcId="{83B1E53E-C22E-4759-A909-B9AD083EBB5E}" destId="{9B03090F-4EDF-4DD1-A254-64057A875221}" srcOrd="0" destOrd="0" presId="urn:microsoft.com/office/officeart/2005/8/layout/vList2"/>
    <dgm:cxn modelId="{F55C8C69-CCA4-486E-9D1A-9A9BF1E10D06}" srcId="{83B1E53E-C22E-4759-A909-B9AD083EBB5E}" destId="{E62502E9-49C4-4F8A-AEE3-703F284A65ED}" srcOrd="1" destOrd="0" parTransId="{36CA8E3E-7C44-4FE9-A5AF-B55A364FA9BF}" sibTransId="{0CD3BCB9-CC41-48D7-A407-6727E9F5F25D}"/>
    <dgm:cxn modelId="{B73CEFD2-C345-415F-AC98-0F3E320EF1A6}" type="presOf" srcId="{88E4C94C-01C0-4797-A9D3-711BAAD7E48F}" destId="{68FCCDE2-14FD-4C23-A260-BCDC36F051BC}" srcOrd="0" destOrd="0" presId="urn:microsoft.com/office/officeart/2005/8/layout/vList2"/>
    <dgm:cxn modelId="{704062DF-EDCC-4D0C-8C3E-92B976DA5456}" srcId="{83B1E53E-C22E-4759-A909-B9AD083EBB5E}" destId="{88E4C94C-01C0-4797-A9D3-711BAAD7E48F}" srcOrd="0" destOrd="0" parTransId="{5F918345-29B0-4E57-88CC-F8F48BDA8A86}" sibTransId="{C7FE3956-9112-48EB-974A-5D6061BFB941}"/>
    <dgm:cxn modelId="{022E910B-06B7-437A-B476-1D3E60B6092F}" type="presParOf" srcId="{9B03090F-4EDF-4DD1-A254-64057A875221}" destId="{68FCCDE2-14FD-4C23-A260-BCDC36F051BC}" srcOrd="0" destOrd="0" presId="urn:microsoft.com/office/officeart/2005/8/layout/vList2"/>
    <dgm:cxn modelId="{D394C0FB-DAF4-402F-81D3-DC05361D702A}" type="presParOf" srcId="{9B03090F-4EDF-4DD1-A254-64057A875221}" destId="{439B1546-764C-4D68-AEE7-0B32B1EF13DD}" srcOrd="1" destOrd="0" presId="urn:microsoft.com/office/officeart/2005/8/layout/vList2"/>
    <dgm:cxn modelId="{D0116C55-7747-46DF-A30F-402879F8B718}" type="presParOf" srcId="{9B03090F-4EDF-4DD1-A254-64057A875221}" destId="{422601B4-0DB2-4807-BE15-8272F4AFCE2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ED9A7C-D672-4C58-B129-2367B46A431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8BD29091-52ED-4AD4-9491-A2500C1C777A}">
      <dgm:prSet/>
      <dgm:spPr/>
      <dgm:t>
        <a:bodyPr/>
        <a:lstStyle/>
        <a:p>
          <a:r>
            <a:rPr lang="en-US" dirty="0"/>
            <a:t>Marxism </a:t>
          </a:r>
        </a:p>
      </dgm:t>
    </dgm:pt>
    <dgm:pt modelId="{22043C57-42B1-4C73-8D66-4B116E612E91}" type="parTrans" cxnId="{FC876132-B565-4829-9F61-44E018FAF61B}">
      <dgm:prSet/>
      <dgm:spPr/>
      <dgm:t>
        <a:bodyPr/>
        <a:lstStyle/>
        <a:p>
          <a:endParaRPr lang="en-US"/>
        </a:p>
      </dgm:t>
    </dgm:pt>
    <dgm:pt modelId="{E5123B53-B3E0-4532-8285-1CF63EE76D87}" type="sibTrans" cxnId="{FC876132-B565-4829-9F61-44E018FAF61B}">
      <dgm:prSet/>
      <dgm:spPr/>
      <dgm:t>
        <a:bodyPr/>
        <a:lstStyle/>
        <a:p>
          <a:endParaRPr lang="en-US"/>
        </a:p>
      </dgm:t>
    </dgm:pt>
    <dgm:pt modelId="{D0A12D4C-AACB-45B2-8D73-D6338E47E51B}">
      <dgm:prSet/>
      <dgm:spPr/>
      <dgm:t>
        <a:bodyPr/>
        <a:lstStyle/>
        <a:p>
          <a:r>
            <a:rPr lang="en-US" dirty="0"/>
            <a:t>Results</a:t>
          </a:r>
        </a:p>
      </dgm:t>
    </dgm:pt>
    <dgm:pt modelId="{CC22CF9B-4055-4B23-96FD-0BF6E888DD74}" type="parTrans" cxnId="{41BE271C-B19E-42F2-A0CD-AD25702D0184}">
      <dgm:prSet/>
      <dgm:spPr/>
      <dgm:t>
        <a:bodyPr/>
        <a:lstStyle/>
        <a:p>
          <a:endParaRPr lang="en-US"/>
        </a:p>
      </dgm:t>
    </dgm:pt>
    <dgm:pt modelId="{EC8D413C-5F28-412B-A9EF-3A8CB97D5756}" type="sibTrans" cxnId="{41BE271C-B19E-42F2-A0CD-AD25702D0184}">
      <dgm:prSet/>
      <dgm:spPr/>
      <dgm:t>
        <a:bodyPr/>
        <a:lstStyle/>
        <a:p>
          <a:endParaRPr lang="en-US"/>
        </a:p>
      </dgm:t>
    </dgm:pt>
    <dgm:pt modelId="{FBE382D6-0B63-4351-86DF-8345FAE72585}">
      <dgm:prSet/>
      <dgm:spPr/>
      <dgm:t>
        <a:bodyPr/>
        <a:lstStyle/>
        <a:p>
          <a:r>
            <a:rPr lang="en-US" dirty="0"/>
            <a:t>  Strong central state</a:t>
          </a:r>
        </a:p>
      </dgm:t>
    </dgm:pt>
    <dgm:pt modelId="{E2C24A2D-58B2-42BA-9DD7-A511AD796B50}" type="parTrans" cxnId="{8D9A21B4-97F1-44D8-BF65-26609DA69C16}">
      <dgm:prSet/>
      <dgm:spPr/>
      <dgm:t>
        <a:bodyPr/>
        <a:lstStyle/>
        <a:p>
          <a:endParaRPr lang="en-US"/>
        </a:p>
      </dgm:t>
    </dgm:pt>
    <dgm:pt modelId="{7AB905F5-3F59-4BD6-AF81-EB8CC9B6D063}" type="sibTrans" cxnId="{8D9A21B4-97F1-44D8-BF65-26609DA69C16}">
      <dgm:prSet/>
      <dgm:spPr/>
      <dgm:t>
        <a:bodyPr/>
        <a:lstStyle/>
        <a:p>
          <a:endParaRPr lang="en-US"/>
        </a:p>
      </dgm:t>
    </dgm:pt>
    <dgm:pt modelId="{1D0FD3E4-3BC1-4A6F-A39B-78DA92F838E8}">
      <dgm:prSet/>
      <dgm:spPr/>
      <dgm:t>
        <a:bodyPr/>
        <a:lstStyle/>
        <a:p>
          <a:r>
            <a:rPr lang="en-US" dirty="0"/>
            <a:t>Ownership of capital (means of production) is by state or collective, no private ownership. </a:t>
          </a:r>
        </a:p>
      </dgm:t>
    </dgm:pt>
    <dgm:pt modelId="{FF08B86A-8697-4035-A817-72B0EDADB820}" type="parTrans" cxnId="{6628495C-C60E-458C-B71E-7C1716639644}">
      <dgm:prSet/>
      <dgm:spPr/>
      <dgm:t>
        <a:bodyPr/>
        <a:lstStyle/>
        <a:p>
          <a:endParaRPr lang="en-US"/>
        </a:p>
      </dgm:t>
    </dgm:pt>
    <dgm:pt modelId="{E7185428-6F66-49F1-9079-E67C441505A1}" type="sibTrans" cxnId="{6628495C-C60E-458C-B71E-7C1716639644}">
      <dgm:prSet/>
      <dgm:spPr/>
      <dgm:t>
        <a:bodyPr/>
        <a:lstStyle/>
        <a:p>
          <a:endParaRPr lang="en-US"/>
        </a:p>
      </dgm:t>
    </dgm:pt>
    <dgm:pt modelId="{4D60BB9E-28A6-43A6-BADD-2965042F0A8D}">
      <dgm:prSet/>
      <dgm:spPr/>
      <dgm:t>
        <a:bodyPr/>
        <a:lstStyle/>
        <a:p>
          <a:r>
            <a:rPr lang="en-US" dirty="0">
              <a:solidFill>
                <a:srgbClr val="FFFF00"/>
              </a:solidFill>
              <a:highlight>
                <a:srgbClr val="800000"/>
              </a:highlight>
            </a:rPr>
            <a:t>Plan</a:t>
          </a:r>
          <a:r>
            <a:rPr lang="en-US" dirty="0"/>
            <a:t> emphasizes material growth via high investment, low consumption</a:t>
          </a:r>
        </a:p>
      </dgm:t>
    </dgm:pt>
    <dgm:pt modelId="{1A14B947-406A-4497-ABD6-D98FB17B6ABA}" type="parTrans" cxnId="{98AD0260-1113-46E0-BFF9-61F64FEC0F9E}">
      <dgm:prSet/>
      <dgm:spPr/>
      <dgm:t>
        <a:bodyPr/>
        <a:lstStyle/>
        <a:p>
          <a:endParaRPr lang="en-US"/>
        </a:p>
      </dgm:t>
    </dgm:pt>
    <dgm:pt modelId="{A1795F3B-6AB8-4F3D-BFD8-B0C06993DAF0}" type="sibTrans" cxnId="{98AD0260-1113-46E0-BFF9-61F64FEC0F9E}">
      <dgm:prSet/>
      <dgm:spPr/>
      <dgm:t>
        <a:bodyPr/>
        <a:lstStyle/>
        <a:p>
          <a:endParaRPr lang="en-US"/>
        </a:p>
      </dgm:t>
    </dgm:pt>
    <dgm:pt modelId="{E3E957B4-38BF-491F-8BBC-6F2B6E1456A2}">
      <dgm:prSet/>
      <dgm:spPr/>
      <dgm:t>
        <a:bodyPr/>
        <a:lstStyle/>
        <a:p>
          <a:r>
            <a:rPr lang="en-US" dirty="0"/>
            <a:t>State sets prices high for consumption goods, low for investment  goods.</a:t>
          </a:r>
        </a:p>
      </dgm:t>
    </dgm:pt>
    <dgm:pt modelId="{06233767-F828-4C2A-B958-366FA3B11FCF}" type="parTrans" cxnId="{35AD713D-19EC-435B-8B11-80F9E797943A}">
      <dgm:prSet/>
      <dgm:spPr/>
      <dgm:t>
        <a:bodyPr/>
        <a:lstStyle/>
        <a:p>
          <a:endParaRPr lang="en-US"/>
        </a:p>
      </dgm:t>
    </dgm:pt>
    <dgm:pt modelId="{B3644A65-0D2D-42A5-BFCF-B47D48697A9E}" type="sibTrans" cxnId="{35AD713D-19EC-435B-8B11-80F9E797943A}">
      <dgm:prSet/>
      <dgm:spPr/>
      <dgm:t>
        <a:bodyPr/>
        <a:lstStyle/>
        <a:p>
          <a:endParaRPr lang="en-US"/>
        </a:p>
      </dgm:t>
    </dgm:pt>
    <dgm:pt modelId="{FFF83B79-1C16-407C-B69B-17D5880FE12C}">
      <dgm:prSet/>
      <dgm:spPr/>
      <dgm:t>
        <a:bodyPr/>
        <a:lstStyle/>
        <a:p>
          <a:r>
            <a:rPr lang="en-US" dirty="0"/>
            <a:t>Allocation by decree via central plan.</a:t>
          </a:r>
        </a:p>
      </dgm:t>
    </dgm:pt>
    <dgm:pt modelId="{D1EED9EC-AAA3-44A9-AA4D-45A45BD749DF}" type="parTrans" cxnId="{BA95C638-1DC7-435C-83E1-00C2A4F403AB}">
      <dgm:prSet/>
      <dgm:spPr/>
      <dgm:t>
        <a:bodyPr/>
        <a:lstStyle/>
        <a:p>
          <a:endParaRPr lang="en-US"/>
        </a:p>
      </dgm:t>
    </dgm:pt>
    <dgm:pt modelId="{4AA5DD9F-B259-4048-9365-8F6CED93A08C}" type="sibTrans" cxnId="{BA95C638-1DC7-435C-83E1-00C2A4F403AB}">
      <dgm:prSet/>
      <dgm:spPr/>
      <dgm:t>
        <a:bodyPr/>
        <a:lstStyle/>
        <a:p>
          <a:endParaRPr lang="en-US"/>
        </a:p>
      </dgm:t>
    </dgm:pt>
    <dgm:pt modelId="{8C70F08D-C6B4-4EBF-9FC3-5EA40642CD65}">
      <dgm:prSet/>
      <dgm:spPr/>
      <dgm:t>
        <a:bodyPr/>
        <a:lstStyle/>
        <a:p>
          <a:r>
            <a:rPr lang="en-US" dirty="0"/>
            <a:t>  High share of  investment rel. to consumption.</a:t>
          </a:r>
        </a:p>
      </dgm:t>
    </dgm:pt>
    <dgm:pt modelId="{D17C963B-DBE1-41BE-9065-E5D15CB2F6B3}" type="parTrans" cxnId="{6B71A6D2-92E1-4340-949C-E25F254E29E8}">
      <dgm:prSet/>
      <dgm:spPr/>
      <dgm:t>
        <a:bodyPr/>
        <a:lstStyle/>
        <a:p>
          <a:endParaRPr lang="en-US"/>
        </a:p>
      </dgm:t>
    </dgm:pt>
    <dgm:pt modelId="{209B89C9-EE51-4D01-9E21-2E7D7A59A3E2}" type="sibTrans" cxnId="{6B71A6D2-92E1-4340-949C-E25F254E29E8}">
      <dgm:prSet/>
      <dgm:spPr/>
      <dgm:t>
        <a:bodyPr/>
        <a:lstStyle/>
        <a:p>
          <a:endParaRPr lang="en-US"/>
        </a:p>
      </dgm:t>
    </dgm:pt>
    <dgm:pt modelId="{1BB64072-E041-4C4F-84E2-0E9DBE647330}">
      <dgm:prSet/>
      <dgm:spPr/>
      <dgm:t>
        <a:bodyPr/>
        <a:lstStyle/>
        <a:p>
          <a:r>
            <a:rPr lang="en-US" dirty="0"/>
            <a:t>  No  personal financial savings.</a:t>
          </a:r>
        </a:p>
      </dgm:t>
    </dgm:pt>
    <dgm:pt modelId="{6CDFF69A-2180-49DA-9BFE-349C2D1E4D50}" type="parTrans" cxnId="{7F6E9B9B-8C77-40AD-8318-00D600AE9F2C}">
      <dgm:prSet/>
      <dgm:spPr/>
      <dgm:t>
        <a:bodyPr/>
        <a:lstStyle/>
        <a:p>
          <a:endParaRPr lang="en-US"/>
        </a:p>
      </dgm:t>
    </dgm:pt>
    <dgm:pt modelId="{72BA5E8D-B124-409A-8BC6-3411C801D01D}" type="sibTrans" cxnId="{7F6E9B9B-8C77-40AD-8318-00D600AE9F2C}">
      <dgm:prSet/>
      <dgm:spPr/>
      <dgm:t>
        <a:bodyPr/>
        <a:lstStyle/>
        <a:p>
          <a:endParaRPr lang="en-US"/>
        </a:p>
      </dgm:t>
    </dgm:pt>
    <dgm:pt modelId="{B32D90F4-AABE-4F0F-BB16-F12DE822FA4D}">
      <dgm:prSet/>
      <dgm:spPr/>
      <dgm:t>
        <a:bodyPr/>
        <a:lstStyle/>
        <a:p>
          <a:r>
            <a:rPr lang="en-US" dirty="0"/>
            <a:t>  Individual incentives weak,  poor productivity     </a:t>
          </a:r>
        </a:p>
      </dgm:t>
    </dgm:pt>
    <dgm:pt modelId="{17CF7BAE-03CD-4F5D-BD30-80099A2DCF23}" type="parTrans" cxnId="{AA06F70F-C514-4C93-A1BC-714C766A6C02}">
      <dgm:prSet/>
      <dgm:spPr/>
      <dgm:t>
        <a:bodyPr/>
        <a:lstStyle/>
        <a:p>
          <a:endParaRPr lang="en-US"/>
        </a:p>
      </dgm:t>
    </dgm:pt>
    <dgm:pt modelId="{0DE93D50-F42E-4D4D-8F97-E9BF8AD914A1}" type="sibTrans" cxnId="{AA06F70F-C514-4C93-A1BC-714C766A6C02}">
      <dgm:prSet/>
      <dgm:spPr/>
      <dgm:t>
        <a:bodyPr/>
        <a:lstStyle/>
        <a:p>
          <a:endParaRPr lang="en-US"/>
        </a:p>
      </dgm:t>
    </dgm:pt>
    <dgm:pt modelId="{9F145F7F-703E-437C-814F-37E6A4A17362}">
      <dgm:prSet/>
      <dgm:spPr/>
      <dgm:t>
        <a:bodyPr/>
        <a:lstStyle/>
        <a:p>
          <a:r>
            <a:rPr lang="en-US" dirty="0"/>
            <a:t>  Limited  gains from trade—COCOM</a:t>
          </a:r>
        </a:p>
      </dgm:t>
    </dgm:pt>
    <dgm:pt modelId="{68C2D7E1-A23A-4E3B-8A3D-316FFEA3937D}" type="parTrans" cxnId="{785CE7A5-F659-4E2E-9D24-96541CAF8807}">
      <dgm:prSet/>
      <dgm:spPr/>
      <dgm:t>
        <a:bodyPr/>
        <a:lstStyle/>
        <a:p>
          <a:endParaRPr lang="en-US"/>
        </a:p>
      </dgm:t>
    </dgm:pt>
    <dgm:pt modelId="{ED2193ED-03E3-4A58-80B7-21C1FEC59006}" type="sibTrans" cxnId="{785CE7A5-F659-4E2E-9D24-96541CAF8807}">
      <dgm:prSet/>
      <dgm:spPr/>
      <dgm:t>
        <a:bodyPr/>
        <a:lstStyle/>
        <a:p>
          <a:endParaRPr lang="en-US"/>
        </a:p>
      </dgm:t>
    </dgm:pt>
    <dgm:pt modelId="{04EA8B92-F8C1-423E-902A-018D2227B0F6}">
      <dgm:prSet/>
      <dgm:spPr/>
      <dgm:t>
        <a:bodyPr/>
        <a:lstStyle/>
        <a:p>
          <a:r>
            <a:rPr lang="en-US" dirty="0"/>
            <a:t>  All Marxist economies experience massive famine, dissolution.</a:t>
          </a:r>
        </a:p>
      </dgm:t>
    </dgm:pt>
    <dgm:pt modelId="{49D6A245-3AE7-4D2A-91D5-15BFEB252D10}" type="parTrans" cxnId="{A0F2648D-DC29-4D2A-8294-DCE05CED47FC}">
      <dgm:prSet/>
      <dgm:spPr/>
      <dgm:t>
        <a:bodyPr/>
        <a:lstStyle/>
        <a:p>
          <a:endParaRPr lang="en-US"/>
        </a:p>
      </dgm:t>
    </dgm:pt>
    <dgm:pt modelId="{5349B588-F328-45E5-8597-7D9038F262D6}" type="sibTrans" cxnId="{A0F2648D-DC29-4D2A-8294-DCE05CED47FC}">
      <dgm:prSet/>
      <dgm:spPr/>
      <dgm:t>
        <a:bodyPr/>
        <a:lstStyle/>
        <a:p>
          <a:endParaRPr lang="en-US"/>
        </a:p>
      </dgm:t>
    </dgm:pt>
    <dgm:pt modelId="{CD0BFE07-508D-46E9-A63C-EA8242E30625}">
      <dgm:prSet/>
      <dgm:spPr/>
      <dgm:t>
        <a:bodyPr/>
        <a:lstStyle/>
        <a:p>
          <a:r>
            <a:rPr lang="en-US" dirty="0"/>
            <a:t> Except North Korea</a:t>
          </a:r>
        </a:p>
      </dgm:t>
    </dgm:pt>
    <dgm:pt modelId="{1F9B244B-357E-434F-9DE7-021507C89B71}" type="parTrans" cxnId="{C68755E2-1750-4C23-BA4A-30EC10C6E7CC}">
      <dgm:prSet/>
      <dgm:spPr/>
      <dgm:t>
        <a:bodyPr/>
        <a:lstStyle/>
        <a:p>
          <a:endParaRPr lang="en-US"/>
        </a:p>
      </dgm:t>
    </dgm:pt>
    <dgm:pt modelId="{63C6F5FA-3312-475D-ADBA-8EAF780BFC20}" type="sibTrans" cxnId="{C68755E2-1750-4C23-BA4A-30EC10C6E7CC}">
      <dgm:prSet/>
      <dgm:spPr/>
      <dgm:t>
        <a:bodyPr/>
        <a:lstStyle/>
        <a:p>
          <a:endParaRPr lang="en-US"/>
        </a:p>
      </dgm:t>
    </dgm:pt>
    <dgm:pt modelId="{BE7AB274-53B3-48F0-B25E-F0A82DDA2961}">
      <dgm:prSet/>
      <dgm:spPr/>
      <dgm:t>
        <a:bodyPr/>
        <a:lstStyle/>
        <a:p>
          <a:r>
            <a:rPr lang="en-US" dirty="0"/>
            <a:t>  Labor is paid rations, not money.</a:t>
          </a:r>
        </a:p>
      </dgm:t>
    </dgm:pt>
    <dgm:pt modelId="{FD92C393-234C-4525-8914-43336BBD93F0}" type="parTrans" cxnId="{631E2D0E-A30B-4B6B-ADFC-55A94D66A4F7}">
      <dgm:prSet/>
      <dgm:spPr/>
      <dgm:t>
        <a:bodyPr/>
        <a:lstStyle/>
        <a:p>
          <a:endParaRPr lang="en-US"/>
        </a:p>
      </dgm:t>
    </dgm:pt>
    <dgm:pt modelId="{952878D1-EB5F-41B8-8987-B510E0CF3C57}" type="sibTrans" cxnId="{631E2D0E-A30B-4B6B-ADFC-55A94D66A4F7}">
      <dgm:prSet/>
      <dgm:spPr/>
      <dgm:t>
        <a:bodyPr/>
        <a:lstStyle/>
        <a:p>
          <a:endParaRPr lang="en-US"/>
        </a:p>
      </dgm:t>
    </dgm:pt>
    <dgm:pt modelId="{8DFDA1EC-4FEA-4DF6-80F5-BB592B9B8537}">
      <dgm:prSet/>
      <dgm:spPr/>
      <dgm:t>
        <a:bodyPr/>
        <a:lstStyle/>
        <a:p>
          <a:r>
            <a:rPr lang="en-US" dirty="0"/>
            <a:t>  No money economy creates dependent  public. </a:t>
          </a:r>
        </a:p>
      </dgm:t>
    </dgm:pt>
    <dgm:pt modelId="{ED54D3D1-827D-42DC-B28E-68022EE48118}" type="parTrans" cxnId="{DE6C7862-B390-4948-87C1-52CD19254E00}">
      <dgm:prSet/>
      <dgm:spPr/>
      <dgm:t>
        <a:bodyPr/>
        <a:lstStyle/>
        <a:p>
          <a:endParaRPr lang="en-US"/>
        </a:p>
      </dgm:t>
    </dgm:pt>
    <dgm:pt modelId="{FCEDED44-8074-4C44-BE1E-84AD371AECEB}" type="sibTrans" cxnId="{DE6C7862-B390-4948-87C1-52CD19254E00}">
      <dgm:prSet/>
      <dgm:spPr/>
      <dgm:t>
        <a:bodyPr/>
        <a:lstStyle/>
        <a:p>
          <a:endParaRPr lang="en-US"/>
        </a:p>
      </dgm:t>
    </dgm:pt>
    <dgm:pt modelId="{A277B231-A39C-40F5-BA4B-6CE12221E40B}">
      <dgm:prSet/>
      <dgm:spPr/>
      <dgm:t>
        <a:bodyPr/>
        <a:lstStyle/>
        <a:p>
          <a:r>
            <a:rPr lang="en-US" dirty="0"/>
            <a:t>Rejects market prices for capital and labor.</a:t>
          </a:r>
        </a:p>
      </dgm:t>
    </dgm:pt>
    <dgm:pt modelId="{B4678216-6E35-43B4-9711-57FAE271B843}" type="parTrans" cxnId="{187DBE4B-109E-46E6-A0FE-96476F7E05AE}">
      <dgm:prSet/>
      <dgm:spPr/>
      <dgm:t>
        <a:bodyPr/>
        <a:lstStyle/>
        <a:p>
          <a:endParaRPr lang="en-US"/>
        </a:p>
      </dgm:t>
    </dgm:pt>
    <dgm:pt modelId="{F49EB56C-55A7-4C25-AC08-D91461937E91}" type="sibTrans" cxnId="{187DBE4B-109E-46E6-A0FE-96476F7E05AE}">
      <dgm:prSet/>
      <dgm:spPr/>
      <dgm:t>
        <a:bodyPr/>
        <a:lstStyle/>
        <a:p>
          <a:endParaRPr lang="en-US"/>
        </a:p>
      </dgm:t>
    </dgm:pt>
    <dgm:pt modelId="{24CC2291-70AE-4C1B-A8A9-A0A3721B2FDA}">
      <dgm:prSet/>
      <dgm:spPr/>
      <dgm:t>
        <a:bodyPr/>
        <a:lstStyle/>
        <a:p>
          <a:r>
            <a:rPr lang="en-US" dirty="0"/>
            <a:t>Divergent price systems prevents normal trade, investment with capitalist world.</a:t>
          </a:r>
        </a:p>
      </dgm:t>
    </dgm:pt>
    <dgm:pt modelId="{0FD41190-41E7-4CA2-AA0B-ADD1D102E219}" type="parTrans" cxnId="{FBDBA310-1B22-47AD-A1CD-85B1D20061AD}">
      <dgm:prSet/>
      <dgm:spPr/>
      <dgm:t>
        <a:bodyPr/>
        <a:lstStyle/>
        <a:p>
          <a:endParaRPr lang="en-US"/>
        </a:p>
      </dgm:t>
    </dgm:pt>
    <dgm:pt modelId="{8927E3BB-FCC8-4689-94F2-312144FE8E51}" type="sibTrans" cxnId="{FBDBA310-1B22-47AD-A1CD-85B1D20061AD}">
      <dgm:prSet/>
      <dgm:spPr/>
      <dgm:t>
        <a:bodyPr/>
        <a:lstStyle/>
        <a:p>
          <a:endParaRPr lang="en-US"/>
        </a:p>
      </dgm:t>
    </dgm:pt>
    <dgm:pt modelId="{0BE96266-8ECE-44A3-90DF-26F39255F26F}">
      <dgm:prSet/>
      <dgm:spPr/>
      <dgm:t>
        <a:bodyPr/>
        <a:lstStyle/>
        <a:p>
          <a:r>
            <a:rPr lang="en-US" b="1" dirty="0"/>
            <a:t> </a:t>
          </a:r>
          <a:r>
            <a:rPr lang="en-US" b="1" dirty="0">
              <a:solidFill>
                <a:srgbClr val="FF0000"/>
              </a:solidFill>
            </a:rPr>
            <a:t> </a:t>
          </a:r>
          <a:r>
            <a:rPr lang="en-US" b="1" dirty="0">
              <a:solidFill>
                <a:srgbClr val="FF0000"/>
              </a:solidFill>
              <a:highlight>
                <a:srgbClr val="FFFF00"/>
              </a:highlight>
            </a:rPr>
            <a:t>Supply Chain Nightmare</a:t>
          </a:r>
          <a:r>
            <a:rPr lang="en-US" dirty="0">
              <a:solidFill>
                <a:srgbClr val="FF0000"/>
              </a:solidFill>
            </a:rPr>
            <a:t>!</a:t>
          </a:r>
        </a:p>
      </dgm:t>
    </dgm:pt>
    <dgm:pt modelId="{B0297FD9-140B-4558-833D-C090FC30031D}" type="parTrans" cxnId="{4AEF318F-A02C-44DA-8587-B799C15FC12A}">
      <dgm:prSet/>
      <dgm:spPr/>
      <dgm:t>
        <a:bodyPr/>
        <a:lstStyle/>
        <a:p>
          <a:endParaRPr lang="en-US"/>
        </a:p>
      </dgm:t>
    </dgm:pt>
    <dgm:pt modelId="{A7BF9CC2-062A-4EB9-9217-6CE9F6FD09DD}" type="sibTrans" cxnId="{4AEF318F-A02C-44DA-8587-B799C15FC12A}">
      <dgm:prSet/>
      <dgm:spPr/>
      <dgm:t>
        <a:bodyPr/>
        <a:lstStyle/>
        <a:p>
          <a:endParaRPr lang="en-US"/>
        </a:p>
      </dgm:t>
    </dgm:pt>
    <dgm:pt modelId="{7EC5905E-DDFD-43F2-9641-F8B1512F2FFC}" type="pres">
      <dgm:prSet presAssocID="{B4ED9A7C-D672-4C58-B129-2367B46A4315}" presName="Name0" presStyleCnt="0">
        <dgm:presLayoutVars>
          <dgm:dir/>
          <dgm:animLvl val="lvl"/>
          <dgm:resizeHandles val="exact"/>
        </dgm:presLayoutVars>
      </dgm:prSet>
      <dgm:spPr/>
    </dgm:pt>
    <dgm:pt modelId="{4C44D80D-6449-469B-AADC-EB62A94642C2}" type="pres">
      <dgm:prSet presAssocID="{8BD29091-52ED-4AD4-9491-A2500C1C777A}" presName="composite" presStyleCnt="0"/>
      <dgm:spPr/>
    </dgm:pt>
    <dgm:pt modelId="{7EE5F660-0396-4C86-8A3D-7034BD7F7A8A}" type="pres">
      <dgm:prSet presAssocID="{8BD29091-52ED-4AD4-9491-A2500C1C777A}" presName="parTx" presStyleLbl="alignNode1" presStyleIdx="0" presStyleCnt="2" custLinFactNeighborY="5187">
        <dgm:presLayoutVars>
          <dgm:chMax val="0"/>
          <dgm:chPref val="0"/>
          <dgm:bulletEnabled val="1"/>
        </dgm:presLayoutVars>
      </dgm:prSet>
      <dgm:spPr/>
    </dgm:pt>
    <dgm:pt modelId="{BE76AEE6-04E5-491F-84C3-79225D4F6029}" type="pres">
      <dgm:prSet presAssocID="{8BD29091-52ED-4AD4-9491-A2500C1C777A}" presName="desTx" presStyleLbl="alignAccFollowNode1" presStyleIdx="0" presStyleCnt="2">
        <dgm:presLayoutVars>
          <dgm:bulletEnabled val="1"/>
        </dgm:presLayoutVars>
      </dgm:prSet>
      <dgm:spPr/>
    </dgm:pt>
    <dgm:pt modelId="{8208DAA9-660C-4184-9670-2ACE1F78EB74}" type="pres">
      <dgm:prSet presAssocID="{E5123B53-B3E0-4532-8285-1CF63EE76D87}" presName="space" presStyleCnt="0"/>
      <dgm:spPr/>
    </dgm:pt>
    <dgm:pt modelId="{643A379D-F43F-4AFB-816B-F0153658B152}" type="pres">
      <dgm:prSet presAssocID="{D0A12D4C-AACB-45B2-8D73-D6338E47E51B}" presName="composite" presStyleCnt="0"/>
      <dgm:spPr/>
    </dgm:pt>
    <dgm:pt modelId="{811EAA8F-DFDD-4FB1-A407-C5D9E7FA07D9}" type="pres">
      <dgm:prSet presAssocID="{D0A12D4C-AACB-45B2-8D73-D6338E47E51B}" presName="parTx" presStyleLbl="alignNode1" presStyleIdx="1" presStyleCnt="2">
        <dgm:presLayoutVars>
          <dgm:chMax val="0"/>
          <dgm:chPref val="0"/>
          <dgm:bulletEnabled val="1"/>
        </dgm:presLayoutVars>
      </dgm:prSet>
      <dgm:spPr/>
    </dgm:pt>
    <dgm:pt modelId="{0847D45F-0344-4565-8B6F-B526D937F93E}" type="pres">
      <dgm:prSet presAssocID="{D0A12D4C-AACB-45B2-8D73-D6338E47E51B}" presName="desTx" presStyleLbl="alignAccFollowNode1" presStyleIdx="1" presStyleCnt="2">
        <dgm:presLayoutVars>
          <dgm:bulletEnabled val="1"/>
        </dgm:presLayoutVars>
      </dgm:prSet>
      <dgm:spPr/>
    </dgm:pt>
  </dgm:ptLst>
  <dgm:cxnLst>
    <dgm:cxn modelId="{09733A05-F3C8-4AA4-AB60-A6AA6F06E2C4}" type="presOf" srcId="{1BB64072-E041-4C4F-84E2-0E9DBE647330}" destId="{0847D45F-0344-4565-8B6F-B526D937F93E}" srcOrd="0" destOrd="4" presId="urn:microsoft.com/office/officeart/2005/8/layout/hList1"/>
    <dgm:cxn modelId="{809D6E0D-C6F2-4DC1-8109-415A74479574}" type="presOf" srcId="{1D0FD3E4-3BC1-4A6F-A39B-78DA92F838E8}" destId="{BE76AEE6-04E5-491F-84C3-79225D4F6029}" srcOrd="0" destOrd="0" presId="urn:microsoft.com/office/officeart/2005/8/layout/hList1"/>
    <dgm:cxn modelId="{631E2D0E-A30B-4B6B-ADFC-55A94D66A4F7}" srcId="{D0A12D4C-AACB-45B2-8D73-D6338E47E51B}" destId="{BE7AB274-53B3-48F0-B25E-F0A82DDA2961}" srcOrd="2" destOrd="0" parTransId="{FD92C393-234C-4525-8914-43336BBD93F0}" sibTransId="{952878D1-EB5F-41B8-8987-B510E0CF3C57}"/>
    <dgm:cxn modelId="{AA06F70F-C514-4C93-A1BC-714C766A6C02}" srcId="{D0A12D4C-AACB-45B2-8D73-D6338E47E51B}" destId="{B32D90F4-AABE-4F0F-BB16-F12DE822FA4D}" srcOrd="5" destOrd="0" parTransId="{17CF7BAE-03CD-4F5D-BD30-80099A2DCF23}" sibTransId="{0DE93D50-F42E-4D4D-8F97-E9BF8AD914A1}"/>
    <dgm:cxn modelId="{FBDBA310-1B22-47AD-A1CD-85B1D20061AD}" srcId="{8BD29091-52ED-4AD4-9491-A2500C1C777A}" destId="{24CC2291-70AE-4C1B-A8A9-A0A3721B2FDA}" srcOrd="5" destOrd="0" parTransId="{0FD41190-41E7-4CA2-AA0B-ADD1D102E219}" sibTransId="{8927E3BB-FCC8-4689-94F2-312144FE8E51}"/>
    <dgm:cxn modelId="{6CE5D91B-D9CD-4B99-B895-68EBDD2DED51}" type="presOf" srcId="{D0A12D4C-AACB-45B2-8D73-D6338E47E51B}" destId="{811EAA8F-DFDD-4FB1-A407-C5D9E7FA07D9}" srcOrd="0" destOrd="0" presId="urn:microsoft.com/office/officeart/2005/8/layout/hList1"/>
    <dgm:cxn modelId="{41BE271C-B19E-42F2-A0CD-AD25702D0184}" srcId="{B4ED9A7C-D672-4C58-B129-2367B46A4315}" destId="{D0A12D4C-AACB-45B2-8D73-D6338E47E51B}" srcOrd="1" destOrd="0" parTransId="{CC22CF9B-4055-4B23-96FD-0BF6E888DD74}" sibTransId="{EC8D413C-5F28-412B-A9EF-3A8CB97D5756}"/>
    <dgm:cxn modelId="{290DF22C-A092-4932-B60B-E00940DE6175}" type="presOf" srcId="{BE7AB274-53B3-48F0-B25E-F0A82DDA2961}" destId="{0847D45F-0344-4565-8B6F-B526D937F93E}" srcOrd="0" destOrd="2" presId="urn:microsoft.com/office/officeart/2005/8/layout/hList1"/>
    <dgm:cxn modelId="{5C543F30-8739-4FFB-B5FC-B70BDA70AB32}" type="presOf" srcId="{8BD29091-52ED-4AD4-9491-A2500C1C777A}" destId="{7EE5F660-0396-4C86-8A3D-7034BD7F7A8A}" srcOrd="0" destOrd="0" presId="urn:microsoft.com/office/officeart/2005/8/layout/hList1"/>
    <dgm:cxn modelId="{FC876132-B565-4829-9F61-44E018FAF61B}" srcId="{B4ED9A7C-D672-4C58-B129-2367B46A4315}" destId="{8BD29091-52ED-4AD4-9491-A2500C1C777A}" srcOrd="0" destOrd="0" parTransId="{22043C57-42B1-4C73-8D66-4B116E612E91}" sibTransId="{E5123B53-B3E0-4532-8285-1CF63EE76D87}"/>
    <dgm:cxn modelId="{54680333-D6B8-4DB6-9D1E-50A74CD76270}" type="presOf" srcId="{04EA8B92-F8C1-423E-902A-018D2227B0F6}" destId="{0847D45F-0344-4565-8B6F-B526D937F93E}" srcOrd="0" destOrd="8" presId="urn:microsoft.com/office/officeart/2005/8/layout/hList1"/>
    <dgm:cxn modelId="{BA95C638-1DC7-435C-83E1-00C2A4F403AB}" srcId="{8BD29091-52ED-4AD4-9491-A2500C1C777A}" destId="{FFF83B79-1C16-407C-B69B-17D5880FE12C}" srcOrd="3" destOrd="0" parTransId="{D1EED9EC-AAA3-44A9-AA4D-45A45BD749DF}" sibTransId="{4AA5DD9F-B259-4048-9365-8F6CED93A08C}"/>
    <dgm:cxn modelId="{35AD713D-19EC-435B-8B11-80F9E797943A}" srcId="{8BD29091-52ED-4AD4-9491-A2500C1C777A}" destId="{E3E957B4-38BF-491F-8BBC-6F2B6E1456A2}" srcOrd="2" destOrd="0" parTransId="{06233767-F828-4C2A-B958-366FA3B11FCF}" sibTransId="{B3644A65-0D2D-42A5-BFCF-B47D48697A9E}"/>
    <dgm:cxn modelId="{6628495C-C60E-458C-B71E-7C1716639644}" srcId="{8BD29091-52ED-4AD4-9491-A2500C1C777A}" destId="{1D0FD3E4-3BC1-4A6F-A39B-78DA92F838E8}" srcOrd="0" destOrd="0" parTransId="{FF08B86A-8697-4035-A817-72B0EDADB820}" sibTransId="{E7185428-6F66-49F1-9079-E67C441505A1}"/>
    <dgm:cxn modelId="{98AD0260-1113-46E0-BFF9-61F64FEC0F9E}" srcId="{8BD29091-52ED-4AD4-9491-A2500C1C777A}" destId="{4D60BB9E-28A6-43A6-BADD-2965042F0A8D}" srcOrd="4" destOrd="0" parTransId="{1A14B947-406A-4497-ABD6-D98FB17B6ABA}" sibTransId="{A1795F3B-6AB8-4F3D-BFD8-B0C06993DAF0}"/>
    <dgm:cxn modelId="{DE6C7862-B390-4948-87C1-52CD19254E00}" srcId="{D0A12D4C-AACB-45B2-8D73-D6338E47E51B}" destId="{8DFDA1EC-4FEA-4DF6-80F5-BB592B9B8537}" srcOrd="3" destOrd="0" parTransId="{ED54D3D1-827D-42DC-B28E-68022EE48118}" sibTransId="{FCEDED44-8074-4C44-BE1E-84AD371AECEB}"/>
    <dgm:cxn modelId="{CD024946-5E94-457A-9009-534A6B627053}" type="presOf" srcId="{B4ED9A7C-D672-4C58-B129-2367B46A4315}" destId="{7EC5905E-DDFD-43F2-9641-F8B1512F2FFC}" srcOrd="0" destOrd="0" presId="urn:microsoft.com/office/officeart/2005/8/layout/hList1"/>
    <dgm:cxn modelId="{187DBE4B-109E-46E6-A0FE-96476F7E05AE}" srcId="{8BD29091-52ED-4AD4-9491-A2500C1C777A}" destId="{A277B231-A39C-40F5-BA4B-6CE12221E40B}" srcOrd="1" destOrd="0" parTransId="{B4678216-6E35-43B4-9711-57FAE271B843}" sibTransId="{F49EB56C-55A7-4C25-AC08-D91461937E91}"/>
    <dgm:cxn modelId="{74DFB84E-A771-4F6C-B3DD-0728DD092D3B}" type="presOf" srcId="{24CC2291-70AE-4C1B-A8A9-A0A3721B2FDA}" destId="{BE76AEE6-04E5-491F-84C3-79225D4F6029}" srcOrd="0" destOrd="5" presId="urn:microsoft.com/office/officeart/2005/8/layout/hList1"/>
    <dgm:cxn modelId="{15F0CC88-A013-4EFF-A921-F5229A72B522}" type="presOf" srcId="{8C70F08D-C6B4-4EBF-9FC3-5EA40642CD65}" destId="{0847D45F-0344-4565-8B6F-B526D937F93E}" srcOrd="0" destOrd="1" presId="urn:microsoft.com/office/officeart/2005/8/layout/hList1"/>
    <dgm:cxn modelId="{A0F2648D-DC29-4D2A-8294-DCE05CED47FC}" srcId="{D0A12D4C-AACB-45B2-8D73-D6338E47E51B}" destId="{04EA8B92-F8C1-423E-902A-018D2227B0F6}" srcOrd="8" destOrd="0" parTransId="{49D6A245-3AE7-4D2A-91D5-15BFEB252D10}" sibTransId="{5349B588-F328-45E5-8597-7D9038F262D6}"/>
    <dgm:cxn modelId="{4AEF318F-A02C-44DA-8587-B799C15FC12A}" srcId="{D0A12D4C-AACB-45B2-8D73-D6338E47E51B}" destId="{0BE96266-8ECE-44A3-90DF-26F39255F26F}" srcOrd="7" destOrd="0" parTransId="{B0297FD9-140B-4558-833D-C090FC30031D}" sibTransId="{A7BF9CC2-062A-4EB9-9217-6CE9F6FD09DD}"/>
    <dgm:cxn modelId="{74F0808F-B82A-48CB-A8EC-7DCE546476B0}" type="presOf" srcId="{4D60BB9E-28A6-43A6-BADD-2965042F0A8D}" destId="{BE76AEE6-04E5-491F-84C3-79225D4F6029}" srcOrd="0" destOrd="4" presId="urn:microsoft.com/office/officeart/2005/8/layout/hList1"/>
    <dgm:cxn modelId="{FB10AB8F-7111-4B86-A2D5-27B2524816BC}" type="presOf" srcId="{0BE96266-8ECE-44A3-90DF-26F39255F26F}" destId="{0847D45F-0344-4565-8B6F-B526D937F93E}" srcOrd="0" destOrd="7" presId="urn:microsoft.com/office/officeart/2005/8/layout/hList1"/>
    <dgm:cxn modelId="{7F6E9B9B-8C77-40AD-8318-00D600AE9F2C}" srcId="{D0A12D4C-AACB-45B2-8D73-D6338E47E51B}" destId="{1BB64072-E041-4C4F-84E2-0E9DBE647330}" srcOrd="4" destOrd="0" parTransId="{6CDFF69A-2180-49DA-9BFE-349C2D1E4D50}" sibTransId="{72BA5E8D-B124-409A-8BC6-3411C801D01D}"/>
    <dgm:cxn modelId="{785CE7A5-F659-4E2E-9D24-96541CAF8807}" srcId="{D0A12D4C-AACB-45B2-8D73-D6338E47E51B}" destId="{9F145F7F-703E-437C-814F-37E6A4A17362}" srcOrd="6" destOrd="0" parTransId="{68C2D7E1-A23A-4E3B-8A3D-316FFEA3937D}" sibTransId="{ED2193ED-03E3-4A58-80B7-21C1FEC59006}"/>
    <dgm:cxn modelId="{C85DE9A5-9122-4841-95B1-5D11CBE8FD61}" type="presOf" srcId="{FBE382D6-0B63-4351-86DF-8345FAE72585}" destId="{0847D45F-0344-4565-8B6F-B526D937F93E}" srcOrd="0" destOrd="0" presId="urn:microsoft.com/office/officeart/2005/8/layout/hList1"/>
    <dgm:cxn modelId="{986713A7-536B-4EAD-9960-DCC83792AA13}" type="presOf" srcId="{E3E957B4-38BF-491F-8BBC-6F2B6E1456A2}" destId="{BE76AEE6-04E5-491F-84C3-79225D4F6029}" srcOrd="0" destOrd="2" presId="urn:microsoft.com/office/officeart/2005/8/layout/hList1"/>
    <dgm:cxn modelId="{EBE2ADAD-3F3B-4733-8593-EE4A57D07227}" type="presOf" srcId="{CD0BFE07-508D-46E9-A63C-EA8242E30625}" destId="{0847D45F-0344-4565-8B6F-B526D937F93E}" srcOrd="0" destOrd="9" presId="urn:microsoft.com/office/officeart/2005/8/layout/hList1"/>
    <dgm:cxn modelId="{8D9A21B4-97F1-44D8-BF65-26609DA69C16}" srcId="{D0A12D4C-AACB-45B2-8D73-D6338E47E51B}" destId="{FBE382D6-0B63-4351-86DF-8345FAE72585}" srcOrd="0" destOrd="0" parTransId="{E2C24A2D-58B2-42BA-9DD7-A511AD796B50}" sibTransId="{7AB905F5-3F59-4BD6-AF81-EB8CC9B6D063}"/>
    <dgm:cxn modelId="{63BB35BA-D0B1-40AA-900A-65A3E36D078E}" type="presOf" srcId="{A277B231-A39C-40F5-BA4B-6CE12221E40B}" destId="{BE76AEE6-04E5-491F-84C3-79225D4F6029}" srcOrd="0" destOrd="1" presId="urn:microsoft.com/office/officeart/2005/8/layout/hList1"/>
    <dgm:cxn modelId="{F1B76AD0-0D86-448F-8E7D-E6DFE11BD570}" type="presOf" srcId="{9F145F7F-703E-437C-814F-37E6A4A17362}" destId="{0847D45F-0344-4565-8B6F-B526D937F93E}" srcOrd="0" destOrd="6" presId="urn:microsoft.com/office/officeart/2005/8/layout/hList1"/>
    <dgm:cxn modelId="{6B71A6D2-92E1-4340-949C-E25F254E29E8}" srcId="{D0A12D4C-AACB-45B2-8D73-D6338E47E51B}" destId="{8C70F08D-C6B4-4EBF-9FC3-5EA40642CD65}" srcOrd="1" destOrd="0" parTransId="{D17C963B-DBE1-41BE-9065-E5D15CB2F6B3}" sibTransId="{209B89C9-EE51-4D01-9E21-2E7D7A59A3E2}"/>
    <dgm:cxn modelId="{7E5B92D4-BB89-4602-8694-26C407575E1A}" type="presOf" srcId="{B32D90F4-AABE-4F0F-BB16-F12DE822FA4D}" destId="{0847D45F-0344-4565-8B6F-B526D937F93E}" srcOrd="0" destOrd="5" presId="urn:microsoft.com/office/officeart/2005/8/layout/hList1"/>
    <dgm:cxn modelId="{C68755E2-1750-4C23-BA4A-30EC10C6E7CC}" srcId="{D0A12D4C-AACB-45B2-8D73-D6338E47E51B}" destId="{CD0BFE07-508D-46E9-A63C-EA8242E30625}" srcOrd="9" destOrd="0" parTransId="{1F9B244B-357E-434F-9DE7-021507C89B71}" sibTransId="{63C6F5FA-3312-475D-ADBA-8EAF780BFC20}"/>
    <dgm:cxn modelId="{C10DD7E3-CF9F-42B7-96BE-767E74B0A54F}" type="presOf" srcId="{FFF83B79-1C16-407C-B69B-17D5880FE12C}" destId="{BE76AEE6-04E5-491F-84C3-79225D4F6029}" srcOrd="0" destOrd="3" presId="urn:microsoft.com/office/officeart/2005/8/layout/hList1"/>
    <dgm:cxn modelId="{E69BE8F1-9377-4378-9D58-8E8A9F475DEF}" type="presOf" srcId="{8DFDA1EC-4FEA-4DF6-80F5-BB592B9B8537}" destId="{0847D45F-0344-4565-8B6F-B526D937F93E}" srcOrd="0" destOrd="3" presId="urn:microsoft.com/office/officeart/2005/8/layout/hList1"/>
    <dgm:cxn modelId="{25571C61-5BA3-4877-A0AD-B653778CB310}" type="presParOf" srcId="{7EC5905E-DDFD-43F2-9641-F8B1512F2FFC}" destId="{4C44D80D-6449-469B-AADC-EB62A94642C2}" srcOrd="0" destOrd="0" presId="urn:microsoft.com/office/officeart/2005/8/layout/hList1"/>
    <dgm:cxn modelId="{7B01B7A3-5ABC-4720-B04E-0D049CFB38D3}" type="presParOf" srcId="{4C44D80D-6449-469B-AADC-EB62A94642C2}" destId="{7EE5F660-0396-4C86-8A3D-7034BD7F7A8A}" srcOrd="0" destOrd="0" presId="urn:microsoft.com/office/officeart/2005/8/layout/hList1"/>
    <dgm:cxn modelId="{0A7E7B3E-4EB6-410E-8D9C-1D2C0130B403}" type="presParOf" srcId="{4C44D80D-6449-469B-AADC-EB62A94642C2}" destId="{BE76AEE6-04E5-491F-84C3-79225D4F6029}" srcOrd="1" destOrd="0" presId="urn:microsoft.com/office/officeart/2005/8/layout/hList1"/>
    <dgm:cxn modelId="{6D63A7AD-1926-4ECB-A673-834ECC1E4075}" type="presParOf" srcId="{7EC5905E-DDFD-43F2-9641-F8B1512F2FFC}" destId="{8208DAA9-660C-4184-9670-2ACE1F78EB74}" srcOrd="1" destOrd="0" presId="urn:microsoft.com/office/officeart/2005/8/layout/hList1"/>
    <dgm:cxn modelId="{05087F3E-060C-43A9-A4FF-92C9284989A7}" type="presParOf" srcId="{7EC5905E-DDFD-43F2-9641-F8B1512F2FFC}" destId="{643A379D-F43F-4AFB-816B-F0153658B152}" srcOrd="2" destOrd="0" presId="urn:microsoft.com/office/officeart/2005/8/layout/hList1"/>
    <dgm:cxn modelId="{15A7AF9F-3D1D-4D78-815A-18C0BCBABA0B}" type="presParOf" srcId="{643A379D-F43F-4AFB-816B-F0153658B152}" destId="{811EAA8F-DFDD-4FB1-A407-C5D9E7FA07D9}" srcOrd="0" destOrd="0" presId="urn:microsoft.com/office/officeart/2005/8/layout/hList1"/>
    <dgm:cxn modelId="{FAECBDB1-4119-458B-9365-B2A87EE9FC86}" type="presParOf" srcId="{643A379D-F43F-4AFB-816B-F0153658B152}" destId="{0847D45F-0344-4565-8B6F-B526D937F93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ED9A7C-D672-4C58-B129-2367B46A431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8BD29091-52ED-4AD4-9491-A2500C1C777A}">
      <dgm:prSet/>
      <dgm:spPr/>
      <dgm:t>
        <a:bodyPr/>
        <a:lstStyle/>
        <a:p>
          <a:r>
            <a:rPr lang="en-US"/>
            <a:t>What is a Market? </a:t>
          </a:r>
        </a:p>
      </dgm:t>
    </dgm:pt>
    <dgm:pt modelId="{22043C57-42B1-4C73-8D66-4B116E612E91}" type="parTrans" cxnId="{FC876132-B565-4829-9F61-44E018FAF61B}">
      <dgm:prSet/>
      <dgm:spPr/>
      <dgm:t>
        <a:bodyPr/>
        <a:lstStyle/>
        <a:p>
          <a:endParaRPr lang="en-US"/>
        </a:p>
      </dgm:t>
    </dgm:pt>
    <dgm:pt modelId="{E5123B53-B3E0-4532-8285-1CF63EE76D87}" type="sibTrans" cxnId="{FC876132-B565-4829-9F61-44E018FAF61B}">
      <dgm:prSet/>
      <dgm:spPr/>
      <dgm:t>
        <a:bodyPr/>
        <a:lstStyle/>
        <a:p>
          <a:endParaRPr lang="en-US"/>
        </a:p>
      </dgm:t>
    </dgm:pt>
    <dgm:pt modelId="{D0A12D4C-AACB-45B2-8D73-D6338E47E51B}">
      <dgm:prSet/>
      <dgm:spPr/>
      <dgm:t>
        <a:bodyPr/>
        <a:lstStyle/>
        <a:p>
          <a:r>
            <a:rPr lang="en-US"/>
            <a:t>Marketization:  Much more than “marketplaces”</a:t>
          </a:r>
        </a:p>
      </dgm:t>
    </dgm:pt>
    <dgm:pt modelId="{CC22CF9B-4055-4B23-96FD-0BF6E888DD74}" type="parTrans" cxnId="{41BE271C-B19E-42F2-A0CD-AD25702D0184}">
      <dgm:prSet/>
      <dgm:spPr/>
      <dgm:t>
        <a:bodyPr/>
        <a:lstStyle/>
        <a:p>
          <a:endParaRPr lang="en-US"/>
        </a:p>
      </dgm:t>
    </dgm:pt>
    <dgm:pt modelId="{EC8D413C-5F28-412B-A9EF-3A8CB97D5756}" type="sibTrans" cxnId="{41BE271C-B19E-42F2-A0CD-AD25702D0184}">
      <dgm:prSet/>
      <dgm:spPr/>
      <dgm:t>
        <a:bodyPr/>
        <a:lstStyle/>
        <a:p>
          <a:endParaRPr lang="en-US"/>
        </a:p>
      </dgm:t>
    </dgm:pt>
    <dgm:pt modelId="{FBE382D6-0B63-4351-86DF-8345FAE72585}">
      <dgm:prSet/>
      <dgm:spPr/>
      <dgm:t>
        <a:bodyPr/>
        <a:lstStyle/>
        <a:p>
          <a:r>
            <a:rPr lang="en-US" dirty="0"/>
            <a:t>Goods Markets   </a:t>
          </a:r>
        </a:p>
      </dgm:t>
    </dgm:pt>
    <dgm:pt modelId="{E2C24A2D-58B2-42BA-9DD7-A511AD796B50}" type="parTrans" cxnId="{8D9A21B4-97F1-44D8-BF65-26609DA69C16}">
      <dgm:prSet/>
      <dgm:spPr/>
      <dgm:t>
        <a:bodyPr/>
        <a:lstStyle/>
        <a:p>
          <a:endParaRPr lang="en-US"/>
        </a:p>
      </dgm:t>
    </dgm:pt>
    <dgm:pt modelId="{7AB905F5-3F59-4BD6-AF81-EB8CC9B6D063}" type="sibTrans" cxnId="{8D9A21B4-97F1-44D8-BF65-26609DA69C16}">
      <dgm:prSet/>
      <dgm:spPr/>
      <dgm:t>
        <a:bodyPr/>
        <a:lstStyle/>
        <a:p>
          <a:endParaRPr lang="en-US"/>
        </a:p>
      </dgm:t>
    </dgm:pt>
    <dgm:pt modelId="{A04ABD5F-B600-476D-B618-B083A91E1AE3}">
      <dgm:prSet/>
      <dgm:spPr/>
      <dgm:t>
        <a:bodyPr/>
        <a:lstStyle/>
        <a:p>
          <a:r>
            <a:rPr lang="en-US" dirty="0"/>
            <a:t>Services Markets</a:t>
          </a:r>
        </a:p>
      </dgm:t>
    </dgm:pt>
    <dgm:pt modelId="{510705DB-9436-49AE-AB8E-DAF459853021}" type="parTrans" cxnId="{9F9A2A12-0056-449C-9D48-04FA115B47E7}">
      <dgm:prSet/>
      <dgm:spPr/>
      <dgm:t>
        <a:bodyPr/>
        <a:lstStyle/>
        <a:p>
          <a:endParaRPr lang="en-US"/>
        </a:p>
      </dgm:t>
    </dgm:pt>
    <dgm:pt modelId="{F631AD3A-6AC6-459F-B4C3-D87FF9C5137C}" type="sibTrans" cxnId="{9F9A2A12-0056-449C-9D48-04FA115B47E7}">
      <dgm:prSet/>
      <dgm:spPr/>
      <dgm:t>
        <a:bodyPr/>
        <a:lstStyle/>
        <a:p>
          <a:endParaRPr lang="en-US"/>
        </a:p>
      </dgm:t>
    </dgm:pt>
    <dgm:pt modelId="{51D15610-F51A-4754-8D49-69622568225C}">
      <dgm:prSet/>
      <dgm:spPr/>
      <dgm:t>
        <a:bodyPr/>
        <a:lstStyle/>
        <a:p>
          <a:r>
            <a:rPr lang="en-US" b="1" dirty="0">
              <a:highlight>
                <a:srgbClr val="FFFF00"/>
              </a:highlight>
            </a:rPr>
            <a:t>Labor</a:t>
          </a:r>
          <a:r>
            <a:rPr lang="en-US" b="1" dirty="0"/>
            <a:t> </a:t>
          </a:r>
          <a:r>
            <a:rPr lang="en-US" b="1" dirty="0">
              <a:highlight>
                <a:srgbClr val="FFFF00"/>
              </a:highlight>
            </a:rPr>
            <a:t>Markets</a:t>
          </a:r>
        </a:p>
      </dgm:t>
    </dgm:pt>
    <dgm:pt modelId="{9C57EB85-038E-422A-A894-8321FF19D2DB}" type="parTrans" cxnId="{17C5E252-BFDA-4F4A-85A8-B31C7AAAAE1E}">
      <dgm:prSet/>
      <dgm:spPr/>
      <dgm:t>
        <a:bodyPr/>
        <a:lstStyle/>
        <a:p>
          <a:endParaRPr lang="en-US"/>
        </a:p>
      </dgm:t>
    </dgm:pt>
    <dgm:pt modelId="{5622A34D-3203-4F51-9BA3-9FB974D339C8}" type="sibTrans" cxnId="{17C5E252-BFDA-4F4A-85A8-B31C7AAAAE1E}">
      <dgm:prSet/>
      <dgm:spPr/>
      <dgm:t>
        <a:bodyPr/>
        <a:lstStyle/>
        <a:p>
          <a:endParaRPr lang="en-US"/>
        </a:p>
      </dgm:t>
    </dgm:pt>
    <dgm:pt modelId="{5BDB30D2-121F-4B7C-A557-40B5D2F9AA28}">
      <dgm:prSet/>
      <dgm:spPr/>
      <dgm:t>
        <a:bodyPr/>
        <a:lstStyle/>
        <a:p>
          <a:r>
            <a:rPr lang="en-US" dirty="0"/>
            <a:t>Real Estate/Land Markets</a:t>
          </a:r>
        </a:p>
      </dgm:t>
    </dgm:pt>
    <dgm:pt modelId="{F67FA3CB-0AD0-4A0E-9E62-AA58E7519C66}" type="parTrans" cxnId="{33562543-07A8-4E83-AB1C-7DBB7BC3F706}">
      <dgm:prSet/>
      <dgm:spPr/>
      <dgm:t>
        <a:bodyPr/>
        <a:lstStyle/>
        <a:p>
          <a:endParaRPr lang="en-US"/>
        </a:p>
      </dgm:t>
    </dgm:pt>
    <dgm:pt modelId="{36E7E13A-27A6-4E5D-8B7A-B9C77835AA45}" type="sibTrans" cxnId="{33562543-07A8-4E83-AB1C-7DBB7BC3F706}">
      <dgm:prSet/>
      <dgm:spPr/>
      <dgm:t>
        <a:bodyPr/>
        <a:lstStyle/>
        <a:p>
          <a:endParaRPr lang="en-US"/>
        </a:p>
      </dgm:t>
    </dgm:pt>
    <dgm:pt modelId="{1610C71C-9267-415F-B498-F1531354AE59}">
      <dgm:prSet/>
      <dgm:spPr/>
      <dgm:t>
        <a:bodyPr/>
        <a:lstStyle/>
        <a:p>
          <a:r>
            <a:rPr lang="en-US" b="1" dirty="0">
              <a:solidFill>
                <a:schemeClr val="bg1"/>
              </a:solidFill>
              <a:highlight>
                <a:srgbClr val="FFFF00"/>
              </a:highlight>
            </a:rPr>
            <a:t>Capital/Finance Markets</a:t>
          </a:r>
        </a:p>
      </dgm:t>
    </dgm:pt>
    <dgm:pt modelId="{7682517E-5C58-44D0-B694-D7372FA92DA8}" type="parTrans" cxnId="{4FA74B61-BF8F-4303-8369-91156F8887A1}">
      <dgm:prSet/>
      <dgm:spPr/>
      <dgm:t>
        <a:bodyPr/>
        <a:lstStyle/>
        <a:p>
          <a:endParaRPr lang="en-US"/>
        </a:p>
      </dgm:t>
    </dgm:pt>
    <dgm:pt modelId="{8F437EC4-12BF-4472-AD72-58C184CE93EF}" type="sibTrans" cxnId="{4FA74B61-BF8F-4303-8369-91156F8887A1}">
      <dgm:prSet/>
      <dgm:spPr/>
      <dgm:t>
        <a:bodyPr/>
        <a:lstStyle/>
        <a:p>
          <a:endParaRPr lang="en-US"/>
        </a:p>
      </dgm:t>
    </dgm:pt>
    <dgm:pt modelId="{9E17BAEC-E2D4-4C7F-B6A0-A69C7962D5F0}">
      <dgm:prSet/>
      <dgm:spPr/>
      <dgm:t>
        <a:bodyPr/>
        <a:lstStyle/>
        <a:p>
          <a:r>
            <a:rPr lang="en-US" b="1" dirty="0">
              <a:highlight>
                <a:srgbClr val="FFFF00"/>
              </a:highlight>
            </a:rPr>
            <a:t>Foreign Exchange Markets</a:t>
          </a:r>
        </a:p>
      </dgm:t>
    </dgm:pt>
    <dgm:pt modelId="{CA691D02-B73B-47ED-8C6E-BEA9F9E53BA8}" type="parTrans" cxnId="{C2DCEAC6-C259-4374-A82A-885FFD93C999}">
      <dgm:prSet/>
      <dgm:spPr/>
      <dgm:t>
        <a:bodyPr/>
        <a:lstStyle/>
        <a:p>
          <a:endParaRPr lang="en-US"/>
        </a:p>
      </dgm:t>
    </dgm:pt>
    <dgm:pt modelId="{17854447-42E3-425A-B412-DA161EE5899F}" type="sibTrans" cxnId="{C2DCEAC6-C259-4374-A82A-885FFD93C999}">
      <dgm:prSet/>
      <dgm:spPr/>
      <dgm:t>
        <a:bodyPr/>
        <a:lstStyle/>
        <a:p>
          <a:endParaRPr lang="en-US"/>
        </a:p>
      </dgm:t>
    </dgm:pt>
    <dgm:pt modelId="{1D0FD3E4-3BC1-4A6F-A39B-78DA92F838E8}">
      <dgm:prSet/>
      <dgm:spPr/>
      <dgm:t>
        <a:bodyPr/>
        <a:lstStyle/>
        <a:p>
          <a:r>
            <a:rPr lang="en-US" b="1" dirty="0">
              <a:solidFill>
                <a:srgbClr val="FFFF00"/>
              </a:solidFill>
              <a:highlight>
                <a:srgbClr val="800000"/>
              </a:highlight>
            </a:rPr>
            <a:t>Private ownership of means of production</a:t>
          </a:r>
        </a:p>
      </dgm:t>
    </dgm:pt>
    <dgm:pt modelId="{FF08B86A-8697-4035-A817-72B0EDADB820}" type="parTrans" cxnId="{6628495C-C60E-458C-B71E-7C1716639644}">
      <dgm:prSet/>
      <dgm:spPr/>
      <dgm:t>
        <a:bodyPr/>
        <a:lstStyle/>
        <a:p>
          <a:endParaRPr lang="en-US"/>
        </a:p>
      </dgm:t>
    </dgm:pt>
    <dgm:pt modelId="{E7185428-6F66-49F1-9079-E67C441505A1}" type="sibTrans" cxnId="{6628495C-C60E-458C-B71E-7C1716639644}">
      <dgm:prSet/>
      <dgm:spPr/>
      <dgm:t>
        <a:bodyPr/>
        <a:lstStyle/>
        <a:p>
          <a:endParaRPr lang="en-US"/>
        </a:p>
      </dgm:t>
    </dgm:pt>
    <dgm:pt modelId="{7B0B10A8-F7A2-4BF9-90D8-DC111307E774}">
      <dgm:prSet/>
      <dgm:spPr/>
      <dgm:t>
        <a:bodyPr/>
        <a:lstStyle/>
        <a:p>
          <a:endParaRPr lang="en-US" dirty="0"/>
        </a:p>
      </dgm:t>
    </dgm:pt>
    <dgm:pt modelId="{D84161A5-6EC3-4A6F-BB31-67BCB500642D}" type="parTrans" cxnId="{6FCE776C-8D8B-4D6C-8CBD-E8FCBFBDB4BC}">
      <dgm:prSet/>
      <dgm:spPr/>
      <dgm:t>
        <a:bodyPr/>
        <a:lstStyle/>
        <a:p>
          <a:endParaRPr lang="en-US"/>
        </a:p>
      </dgm:t>
    </dgm:pt>
    <dgm:pt modelId="{1A87A956-A22B-487B-8C64-05A09B38EC8F}" type="sibTrans" cxnId="{6FCE776C-8D8B-4D6C-8CBD-E8FCBFBDB4BC}">
      <dgm:prSet/>
      <dgm:spPr/>
      <dgm:t>
        <a:bodyPr/>
        <a:lstStyle/>
        <a:p>
          <a:endParaRPr lang="en-US"/>
        </a:p>
      </dgm:t>
    </dgm:pt>
    <dgm:pt modelId="{147525E5-FF92-4F81-A599-5D9192800112}">
      <dgm:prSet/>
      <dgm:spPr/>
      <dgm:t>
        <a:bodyPr/>
        <a:lstStyle/>
        <a:p>
          <a:r>
            <a:rPr lang="en-US" dirty="0"/>
            <a:t>Many sellers, Many buyers</a:t>
          </a:r>
        </a:p>
      </dgm:t>
    </dgm:pt>
    <dgm:pt modelId="{6F04A321-423A-478A-8FE5-3B0ABB315025}" type="parTrans" cxnId="{DD048033-B35B-405F-A3EC-D481A9AFE9A6}">
      <dgm:prSet/>
      <dgm:spPr/>
      <dgm:t>
        <a:bodyPr/>
        <a:lstStyle/>
        <a:p>
          <a:endParaRPr lang="en-US"/>
        </a:p>
      </dgm:t>
    </dgm:pt>
    <dgm:pt modelId="{299ED670-28E8-4103-B1C6-D8B12C88D0C1}" type="sibTrans" cxnId="{DD048033-B35B-405F-A3EC-D481A9AFE9A6}">
      <dgm:prSet/>
      <dgm:spPr/>
      <dgm:t>
        <a:bodyPr/>
        <a:lstStyle/>
        <a:p>
          <a:endParaRPr lang="en-US"/>
        </a:p>
      </dgm:t>
    </dgm:pt>
    <dgm:pt modelId="{1C0350F7-8731-449F-956A-DD4294EC504D}">
      <dgm:prSet/>
      <dgm:spPr/>
      <dgm:t>
        <a:bodyPr/>
        <a:lstStyle/>
        <a:p>
          <a:r>
            <a:rPr lang="en-US" dirty="0"/>
            <a:t>Rules,  Structure</a:t>
          </a:r>
        </a:p>
      </dgm:t>
    </dgm:pt>
    <dgm:pt modelId="{FDE11525-FBE0-4B0F-94B0-0F5126F6C2FA}" type="parTrans" cxnId="{62B56986-BA45-4B2D-8363-A0A31EEAB735}">
      <dgm:prSet/>
      <dgm:spPr/>
      <dgm:t>
        <a:bodyPr/>
        <a:lstStyle/>
        <a:p>
          <a:endParaRPr lang="en-US"/>
        </a:p>
      </dgm:t>
    </dgm:pt>
    <dgm:pt modelId="{999D0A2B-A128-4E54-99F9-CC15516341F2}" type="sibTrans" cxnId="{62B56986-BA45-4B2D-8363-A0A31EEAB735}">
      <dgm:prSet/>
      <dgm:spPr/>
      <dgm:t>
        <a:bodyPr/>
        <a:lstStyle/>
        <a:p>
          <a:endParaRPr lang="en-US"/>
        </a:p>
      </dgm:t>
    </dgm:pt>
    <dgm:pt modelId="{BC611351-5A44-4D78-95C9-535277E86673}">
      <dgm:prSet/>
      <dgm:spPr/>
      <dgm:t>
        <a:bodyPr/>
        <a:lstStyle/>
        <a:p>
          <a:r>
            <a:rPr lang="en-US" dirty="0"/>
            <a:t>Time, currency, behavior</a:t>
          </a:r>
        </a:p>
      </dgm:t>
    </dgm:pt>
    <dgm:pt modelId="{39EB7D5D-034D-47FB-8A6A-A4D4A1D3C698}" type="parTrans" cxnId="{6CA2FEE9-BF1E-45B9-A387-B688073007F2}">
      <dgm:prSet/>
      <dgm:spPr/>
      <dgm:t>
        <a:bodyPr/>
        <a:lstStyle/>
        <a:p>
          <a:endParaRPr lang="en-US"/>
        </a:p>
      </dgm:t>
    </dgm:pt>
    <dgm:pt modelId="{2CC614FE-4308-42E8-B6E2-83C9F6AF17CF}" type="sibTrans" cxnId="{6CA2FEE9-BF1E-45B9-A387-B688073007F2}">
      <dgm:prSet/>
      <dgm:spPr/>
      <dgm:t>
        <a:bodyPr/>
        <a:lstStyle/>
        <a:p>
          <a:endParaRPr lang="en-US"/>
        </a:p>
      </dgm:t>
    </dgm:pt>
    <dgm:pt modelId="{B2341AB7-E43B-4D44-BDD1-24E82DD71637}">
      <dgm:prSet/>
      <dgm:spPr/>
      <dgm:t>
        <a:bodyPr/>
        <a:lstStyle/>
        <a:p>
          <a:r>
            <a:rPr lang="en-US" dirty="0"/>
            <a:t>Compete for best price</a:t>
          </a:r>
        </a:p>
      </dgm:t>
    </dgm:pt>
    <dgm:pt modelId="{E4D83D25-95EC-4984-9E78-5CE10552DAAB}" type="parTrans" cxnId="{6B5CAF2D-5E00-4DF8-AA4F-40F15DE06059}">
      <dgm:prSet/>
      <dgm:spPr/>
      <dgm:t>
        <a:bodyPr/>
        <a:lstStyle/>
        <a:p>
          <a:endParaRPr lang="en-US"/>
        </a:p>
      </dgm:t>
    </dgm:pt>
    <dgm:pt modelId="{A3B727DE-CE4F-407A-BA80-AFD5891DBB1D}" type="sibTrans" cxnId="{6B5CAF2D-5E00-4DF8-AA4F-40F15DE06059}">
      <dgm:prSet/>
      <dgm:spPr/>
      <dgm:t>
        <a:bodyPr/>
        <a:lstStyle/>
        <a:p>
          <a:endParaRPr lang="en-US"/>
        </a:p>
      </dgm:t>
    </dgm:pt>
    <dgm:pt modelId="{C004357E-F86D-4245-9237-8D99F0B09626}">
      <dgm:prSet/>
      <dgm:spPr/>
      <dgm:t>
        <a:bodyPr/>
        <a:lstStyle/>
        <a:p>
          <a:r>
            <a:rPr lang="en-US" dirty="0"/>
            <a:t>Market clears with flex price</a:t>
          </a:r>
        </a:p>
      </dgm:t>
    </dgm:pt>
    <dgm:pt modelId="{C52DBC13-694E-4079-B028-BA47A1F027C3}" type="parTrans" cxnId="{3167C4DA-7673-4AF9-A3ED-74D26CE20FA9}">
      <dgm:prSet/>
      <dgm:spPr/>
      <dgm:t>
        <a:bodyPr/>
        <a:lstStyle/>
        <a:p>
          <a:endParaRPr lang="en-US"/>
        </a:p>
      </dgm:t>
    </dgm:pt>
    <dgm:pt modelId="{0D28B920-F891-4B76-9FF6-AF06E4F0D340}" type="sibTrans" cxnId="{3167C4DA-7673-4AF9-A3ED-74D26CE20FA9}">
      <dgm:prSet/>
      <dgm:spPr/>
      <dgm:t>
        <a:bodyPr/>
        <a:lstStyle/>
        <a:p>
          <a:endParaRPr lang="en-US"/>
        </a:p>
      </dgm:t>
    </dgm:pt>
    <dgm:pt modelId="{EDDF556D-E9AB-4926-96FC-EB707CA3FD7C}">
      <dgm:prSet/>
      <dgm:spPr/>
      <dgm:t>
        <a:bodyPr/>
        <a:lstStyle/>
        <a:p>
          <a:r>
            <a:rPr lang="en-US" dirty="0"/>
            <a:t>Usually most efficient outcome</a:t>
          </a:r>
        </a:p>
      </dgm:t>
    </dgm:pt>
    <dgm:pt modelId="{99027429-7E55-439D-9B6E-6D38BB60E954}" type="parTrans" cxnId="{D6B25169-4E03-4AF8-8724-B4E3D048E63A}">
      <dgm:prSet/>
      <dgm:spPr/>
      <dgm:t>
        <a:bodyPr/>
        <a:lstStyle/>
        <a:p>
          <a:endParaRPr lang="en-US"/>
        </a:p>
      </dgm:t>
    </dgm:pt>
    <dgm:pt modelId="{1A0A3061-1288-446A-A2B1-8D3A09B562E4}" type="sibTrans" cxnId="{D6B25169-4E03-4AF8-8724-B4E3D048E63A}">
      <dgm:prSet/>
      <dgm:spPr/>
      <dgm:t>
        <a:bodyPr/>
        <a:lstStyle/>
        <a:p>
          <a:endParaRPr lang="en-US"/>
        </a:p>
      </dgm:t>
    </dgm:pt>
    <dgm:pt modelId="{29F07E4C-E4C6-4E1F-811C-D0D5F211D5E7}">
      <dgm:prSet/>
      <dgm:spPr/>
      <dgm:t>
        <a:bodyPr/>
        <a:lstStyle/>
        <a:p>
          <a:r>
            <a:rPr lang="en-US" dirty="0"/>
            <a:t>Decentralized, Unplanned</a:t>
          </a:r>
        </a:p>
      </dgm:t>
    </dgm:pt>
    <dgm:pt modelId="{6EEC3E11-100E-40A1-8307-84C3C399EC69}" type="parTrans" cxnId="{12AF468A-F3D0-4853-9B6D-9EFF033F4417}">
      <dgm:prSet/>
      <dgm:spPr/>
      <dgm:t>
        <a:bodyPr/>
        <a:lstStyle/>
        <a:p>
          <a:endParaRPr lang="en-US"/>
        </a:p>
      </dgm:t>
    </dgm:pt>
    <dgm:pt modelId="{DEF665DD-53BF-436D-9A47-70563F057198}" type="sibTrans" cxnId="{12AF468A-F3D0-4853-9B6D-9EFF033F4417}">
      <dgm:prSet/>
      <dgm:spPr/>
      <dgm:t>
        <a:bodyPr/>
        <a:lstStyle/>
        <a:p>
          <a:endParaRPr lang="en-US"/>
        </a:p>
      </dgm:t>
    </dgm:pt>
    <dgm:pt modelId="{E3B93D44-752C-42B3-9744-C2B8D0EA7CC2}">
      <dgm:prSet/>
      <dgm:spPr/>
      <dgm:t>
        <a:bodyPr/>
        <a:lstStyle/>
        <a:p>
          <a:r>
            <a:rPr lang="en-US" b="1" dirty="0">
              <a:highlight>
                <a:srgbClr val="FFFF00"/>
              </a:highlight>
            </a:rPr>
            <a:t>Law of One Price</a:t>
          </a:r>
        </a:p>
      </dgm:t>
    </dgm:pt>
    <dgm:pt modelId="{7C191C4B-3E2B-4864-ABF2-48CDAEF858D1}" type="parTrans" cxnId="{3A6325E8-420D-45FD-ADCD-8413537BBEFB}">
      <dgm:prSet/>
      <dgm:spPr/>
      <dgm:t>
        <a:bodyPr/>
        <a:lstStyle/>
        <a:p>
          <a:endParaRPr lang="en-US"/>
        </a:p>
      </dgm:t>
    </dgm:pt>
    <dgm:pt modelId="{8B11B69A-129D-4996-B913-45B896046E19}" type="sibTrans" cxnId="{3A6325E8-420D-45FD-ADCD-8413537BBEFB}">
      <dgm:prSet/>
      <dgm:spPr/>
      <dgm:t>
        <a:bodyPr/>
        <a:lstStyle/>
        <a:p>
          <a:endParaRPr lang="en-US"/>
        </a:p>
      </dgm:t>
    </dgm:pt>
    <dgm:pt modelId="{E0F45B40-EF08-4EF5-B8D5-E3D5FC186D1E}">
      <dgm:prSet/>
      <dgm:spPr/>
      <dgm:t>
        <a:bodyPr/>
        <a:lstStyle/>
        <a:p>
          <a:r>
            <a:rPr lang="en-US" dirty="0"/>
            <a:t>Requires competition, the force.</a:t>
          </a:r>
        </a:p>
      </dgm:t>
    </dgm:pt>
    <dgm:pt modelId="{851D7928-3DE4-431E-9B08-2F2DF0402BE2}" type="parTrans" cxnId="{6EBDBE3F-1AD6-4B4E-B3C0-36B6E9C14692}">
      <dgm:prSet/>
      <dgm:spPr/>
      <dgm:t>
        <a:bodyPr/>
        <a:lstStyle/>
        <a:p>
          <a:endParaRPr lang="en-US"/>
        </a:p>
      </dgm:t>
    </dgm:pt>
    <dgm:pt modelId="{FFF5ACB7-F9F4-474C-A52F-5DF99A46D3AC}" type="sibTrans" cxnId="{6EBDBE3F-1AD6-4B4E-B3C0-36B6E9C14692}">
      <dgm:prSet/>
      <dgm:spPr/>
      <dgm:t>
        <a:bodyPr/>
        <a:lstStyle/>
        <a:p>
          <a:endParaRPr lang="en-US"/>
        </a:p>
      </dgm:t>
    </dgm:pt>
    <dgm:pt modelId="{7EC5905E-DDFD-43F2-9641-F8B1512F2FFC}" type="pres">
      <dgm:prSet presAssocID="{B4ED9A7C-D672-4C58-B129-2367B46A4315}" presName="Name0" presStyleCnt="0">
        <dgm:presLayoutVars>
          <dgm:dir/>
          <dgm:animLvl val="lvl"/>
          <dgm:resizeHandles val="exact"/>
        </dgm:presLayoutVars>
      </dgm:prSet>
      <dgm:spPr/>
    </dgm:pt>
    <dgm:pt modelId="{4C44D80D-6449-469B-AADC-EB62A94642C2}" type="pres">
      <dgm:prSet presAssocID="{8BD29091-52ED-4AD4-9491-A2500C1C777A}" presName="composite" presStyleCnt="0"/>
      <dgm:spPr/>
    </dgm:pt>
    <dgm:pt modelId="{7EE5F660-0396-4C86-8A3D-7034BD7F7A8A}" type="pres">
      <dgm:prSet presAssocID="{8BD29091-52ED-4AD4-9491-A2500C1C777A}" presName="parTx" presStyleLbl="alignNode1" presStyleIdx="0" presStyleCnt="2">
        <dgm:presLayoutVars>
          <dgm:chMax val="0"/>
          <dgm:chPref val="0"/>
          <dgm:bulletEnabled val="1"/>
        </dgm:presLayoutVars>
      </dgm:prSet>
      <dgm:spPr/>
    </dgm:pt>
    <dgm:pt modelId="{BE76AEE6-04E5-491F-84C3-79225D4F6029}" type="pres">
      <dgm:prSet presAssocID="{8BD29091-52ED-4AD4-9491-A2500C1C777A}" presName="desTx" presStyleLbl="alignAccFollowNode1" presStyleIdx="0" presStyleCnt="2">
        <dgm:presLayoutVars>
          <dgm:bulletEnabled val="1"/>
        </dgm:presLayoutVars>
      </dgm:prSet>
      <dgm:spPr/>
    </dgm:pt>
    <dgm:pt modelId="{8208DAA9-660C-4184-9670-2ACE1F78EB74}" type="pres">
      <dgm:prSet presAssocID="{E5123B53-B3E0-4532-8285-1CF63EE76D87}" presName="space" presStyleCnt="0"/>
      <dgm:spPr/>
    </dgm:pt>
    <dgm:pt modelId="{643A379D-F43F-4AFB-816B-F0153658B152}" type="pres">
      <dgm:prSet presAssocID="{D0A12D4C-AACB-45B2-8D73-D6338E47E51B}" presName="composite" presStyleCnt="0"/>
      <dgm:spPr/>
    </dgm:pt>
    <dgm:pt modelId="{811EAA8F-DFDD-4FB1-A407-C5D9E7FA07D9}" type="pres">
      <dgm:prSet presAssocID="{D0A12D4C-AACB-45B2-8D73-D6338E47E51B}" presName="parTx" presStyleLbl="alignNode1" presStyleIdx="1" presStyleCnt="2">
        <dgm:presLayoutVars>
          <dgm:chMax val="0"/>
          <dgm:chPref val="0"/>
          <dgm:bulletEnabled val="1"/>
        </dgm:presLayoutVars>
      </dgm:prSet>
      <dgm:spPr/>
    </dgm:pt>
    <dgm:pt modelId="{0847D45F-0344-4565-8B6F-B526D937F93E}" type="pres">
      <dgm:prSet presAssocID="{D0A12D4C-AACB-45B2-8D73-D6338E47E51B}" presName="desTx" presStyleLbl="alignAccFollowNode1" presStyleIdx="1" presStyleCnt="2">
        <dgm:presLayoutVars>
          <dgm:bulletEnabled val="1"/>
        </dgm:presLayoutVars>
      </dgm:prSet>
      <dgm:spPr/>
    </dgm:pt>
  </dgm:ptLst>
  <dgm:cxnLst>
    <dgm:cxn modelId="{809D6E0D-C6F2-4DC1-8109-415A74479574}" type="presOf" srcId="{1D0FD3E4-3BC1-4A6F-A39B-78DA92F838E8}" destId="{BE76AEE6-04E5-491F-84C3-79225D4F6029}" srcOrd="0" destOrd="0" presId="urn:microsoft.com/office/officeart/2005/8/layout/hList1"/>
    <dgm:cxn modelId="{ED281611-0516-493A-9511-9970CF876B0F}" type="presOf" srcId="{147525E5-FF92-4F81-A599-5D9192800112}" destId="{BE76AEE6-04E5-491F-84C3-79225D4F6029}" srcOrd="0" destOrd="2" presId="urn:microsoft.com/office/officeart/2005/8/layout/hList1"/>
    <dgm:cxn modelId="{9F9A2A12-0056-449C-9D48-04FA115B47E7}" srcId="{D0A12D4C-AACB-45B2-8D73-D6338E47E51B}" destId="{A04ABD5F-B600-476D-B618-B083A91E1AE3}" srcOrd="1" destOrd="0" parTransId="{510705DB-9436-49AE-AB8E-DAF459853021}" sibTransId="{F631AD3A-6AC6-459F-B4C3-D87FF9C5137C}"/>
    <dgm:cxn modelId="{1E7E1B14-4E3B-48A8-A1C1-2014F11105F1}" type="presOf" srcId="{9E17BAEC-E2D4-4C7F-B6A0-A69C7962D5F0}" destId="{0847D45F-0344-4565-8B6F-B526D937F93E}" srcOrd="0" destOrd="5" presId="urn:microsoft.com/office/officeart/2005/8/layout/hList1"/>
    <dgm:cxn modelId="{6CE5D91B-D9CD-4B99-B895-68EBDD2DED51}" type="presOf" srcId="{D0A12D4C-AACB-45B2-8D73-D6338E47E51B}" destId="{811EAA8F-DFDD-4FB1-A407-C5D9E7FA07D9}" srcOrd="0" destOrd="0" presId="urn:microsoft.com/office/officeart/2005/8/layout/hList1"/>
    <dgm:cxn modelId="{41BE271C-B19E-42F2-A0CD-AD25702D0184}" srcId="{B4ED9A7C-D672-4C58-B129-2367B46A4315}" destId="{D0A12D4C-AACB-45B2-8D73-D6338E47E51B}" srcOrd="1" destOrd="0" parTransId="{CC22CF9B-4055-4B23-96FD-0BF6E888DD74}" sibTransId="{EC8D413C-5F28-412B-A9EF-3A8CB97D5756}"/>
    <dgm:cxn modelId="{D8A0F020-8C6C-46F4-BE19-E748CB051356}" type="presOf" srcId="{B2341AB7-E43B-4D44-BDD1-24E82DD71637}" destId="{BE76AEE6-04E5-491F-84C3-79225D4F6029}" srcOrd="0" destOrd="5" presId="urn:microsoft.com/office/officeart/2005/8/layout/hList1"/>
    <dgm:cxn modelId="{6B5CAF2D-5E00-4DF8-AA4F-40F15DE06059}" srcId="{8BD29091-52ED-4AD4-9491-A2500C1C777A}" destId="{B2341AB7-E43B-4D44-BDD1-24E82DD71637}" srcOrd="5" destOrd="0" parTransId="{E4D83D25-95EC-4984-9E78-5CE10552DAAB}" sibTransId="{A3B727DE-CE4F-407A-BA80-AFD5891DBB1D}"/>
    <dgm:cxn modelId="{5C543F30-8739-4FFB-B5FC-B70BDA70AB32}" type="presOf" srcId="{8BD29091-52ED-4AD4-9491-A2500C1C777A}" destId="{7EE5F660-0396-4C86-8A3D-7034BD7F7A8A}" srcOrd="0" destOrd="0" presId="urn:microsoft.com/office/officeart/2005/8/layout/hList1"/>
    <dgm:cxn modelId="{FC876132-B565-4829-9F61-44E018FAF61B}" srcId="{B4ED9A7C-D672-4C58-B129-2367B46A4315}" destId="{8BD29091-52ED-4AD4-9491-A2500C1C777A}" srcOrd="0" destOrd="0" parTransId="{22043C57-42B1-4C73-8D66-4B116E612E91}" sibTransId="{E5123B53-B3E0-4532-8285-1CF63EE76D87}"/>
    <dgm:cxn modelId="{DD048033-B35B-405F-A3EC-D481A9AFE9A6}" srcId="{8BD29091-52ED-4AD4-9491-A2500C1C777A}" destId="{147525E5-FF92-4F81-A599-5D9192800112}" srcOrd="2" destOrd="0" parTransId="{6F04A321-423A-478A-8FE5-3B0ABB315025}" sibTransId="{299ED670-28E8-4103-B1C6-D8B12C88D0C1}"/>
    <dgm:cxn modelId="{85B5A934-B879-4D28-8114-C5B1187F76B1}" type="presOf" srcId="{51D15610-F51A-4754-8D49-69622568225C}" destId="{0847D45F-0344-4565-8B6F-B526D937F93E}" srcOrd="0" destOrd="2" presId="urn:microsoft.com/office/officeart/2005/8/layout/hList1"/>
    <dgm:cxn modelId="{F10CB93D-0C6C-4A57-B106-8A42782C87E7}" type="presOf" srcId="{C004357E-F86D-4245-9237-8D99F0B09626}" destId="{BE76AEE6-04E5-491F-84C3-79225D4F6029}" srcOrd="0" destOrd="6" presId="urn:microsoft.com/office/officeart/2005/8/layout/hList1"/>
    <dgm:cxn modelId="{6EBDBE3F-1AD6-4B4E-B3C0-36B6E9C14692}" srcId="{8BD29091-52ED-4AD4-9491-A2500C1C777A}" destId="{E0F45B40-EF08-4EF5-B8D5-E3D5FC186D1E}" srcOrd="1" destOrd="0" parTransId="{851D7928-3DE4-431E-9B08-2F2DF0402BE2}" sibTransId="{FFF5ACB7-F9F4-474C-A52F-5DF99A46D3AC}"/>
    <dgm:cxn modelId="{8F2B9240-1B43-4FDD-B93B-EACB6A5D88C0}" type="presOf" srcId="{E3B93D44-752C-42B3-9744-C2B8D0EA7CC2}" destId="{BE76AEE6-04E5-491F-84C3-79225D4F6029}" srcOrd="0" destOrd="9" presId="urn:microsoft.com/office/officeart/2005/8/layout/hList1"/>
    <dgm:cxn modelId="{6628495C-C60E-458C-B71E-7C1716639644}" srcId="{8BD29091-52ED-4AD4-9491-A2500C1C777A}" destId="{1D0FD3E4-3BC1-4A6F-A39B-78DA92F838E8}" srcOrd="0" destOrd="0" parTransId="{FF08B86A-8697-4035-A817-72B0EDADB820}" sibTransId="{E7185428-6F66-49F1-9079-E67C441505A1}"/>
    <dgm:cxn modelId="{4FA74B61-BF8F-4303-8369-91156F8887A1}" srcId="{D0A12D4C-AACB-45B2-8D73-D6338E47E51B}" destId="{1610C71C-9267-415F-B498-F1531354AE59}" srcOrd="4" destOrd="0" parTransId="{7682517E-5C58-44D0-B694-D7372FA92DA8}" sibTransId="{8F437EC4-12BF-4472-AD72-58C184CE93EF}"/>
    <dgm:cxn modelId="{8CDE3542-0642-44B9-B56A-BE9E70F62792}" type="presOf" srcId="{EDDF556D-E9AB-4926-96FC-EB707CA3FD7C}" destId="{BE76AEE6-04E5-491F-84C3-79225D4F6029}" srcOrd="0" destOrd="7" presId="urn:microsoft.com/office/officeart/2005/8/layout/hList1"/>
    <dgm:cxn modelId="{33562543-07A8-4E83-AB1C-7DBB7BC3F706}" srcId="{D0A12D4C-AACB-45B2-8D73-D6338E47E51B}" destId="{5BDB30D2-121F-4B7C-A557-40B5D2F9AA28}" srcOrd="3" destOrd="0" parTransId="{F67FA3CB-0AD0-4A0E-9E62-AA58E7519C66}" sibTransId="{36E7E13A-27A6-4E5D-8B7A-B9C77835AA45}"/>
    <dgm:cxn modelId="{CD024946-5E94-457A-9009-534A6B627053}" type="presOf" srcId="{B4ED9A7C-D672-4C58-B129-2367B46A4315}" destId="{7EC5905E-DDFD-43F2-9641-F8B1512F2FFC}" srcOrd="0" destOrd="0" presId="urn:microsoft.com/office/officeart/2005/8/layout/hList1"/>
    <dgm:cxn modelId="{E468F066-F655-466D-9EDF-5BA08CB6AC40}" type="presOf" srcId="{BC611351-5A44-4D78-95C9-535277E86673}" destId="{BE76AEE6-04E5-491F-84C3-79225D4F6029}" srcOrd="0" destOrd="4" presId="urn:microsoft.com/office/officeart/2005/8/layout/hList1"/>
    <dgm:cxn modelId="{D6B25169-4E03-4AF8-8724-B4E3D048E63A}" srcId="{8BD29091-52ED-4AD4-9491-A2500C1C777A}" destId="{EDDF556D-E9AB-4926-96FC-EB707CA3FD7C}" srcOrd="7" destOrd="0" parTransId="{99027429-7E55-439D-9B6E-6D38BB60E954}" sibTransId="{1A0A3061-1288-446A-A2B1-8D3A09B562E4}"/>
    <dgm:cxn modelId="{19E48349-7D20-4F13-A8F3-E4B2AB1D1EAF}" type="presOf" srcId="{1610C71C-9267-415F-B498-F1531354AE59}" destId="{0847D45F-0344-4565-8B6F-B526D937F93E}" srcOrd="0" destOrd="4" presId="urn:microsoft.com/office/officeart/2005/8/layout/hList1"/>
    <dgm:cxn modelId="{6FCE776C-8D8B-4D6C-8CBD-E8FCBFBDB4BC}" srcId="{8BD29091-52ED-4AD4-9491-A2500C1C777A}" destId="{7B0B10A8-F7A2-4BF9-90D8-DC111307E774}" srcOrd="10" destOrd="0" parTransId="{D84161A5-6EC3-4A6F-BB31-67BCB500642D}" sibTransId="{1A87A956-A22B-487B-8C64-05A09B38EC8F}"/>
    <dgm:cxn modelId="{76C08C4F-C3BE-41F1-A6BF-705E7EF701E3}" type="presOf" srcId="{29F07E4C-E4C6-4E1F-811C-D0D5F211D5E7}" destId="{BE76AEE6-04E5-491F-84C3-79225D4F6029}" srcOrd="0" destOrd="8" presId="urn:microsoft.com/office/officeart/2005/8/layout/hList1"/>
    <dgm:cxn modelId="{17C5E252-BFDA-4F4A-85A8-B31C7AAAAE1E}" srcId="{D0A12D4C-AACB-45B2-8D73-D6338E47E51B}" destId="{51D15610-F51A-4754-8D49-69622568225C}" srcOrd="2" destOrd="0" parTransId="{9C57EB85-038E-422A-A894-8321FF19D2DB}" sibTransId="{5622A34D-3203-4F51-9BA3-9FB974D339C8}"/>
    <dgm:cxn modelId="{62B56986-BA45-4B2D-8363-A0A31EEAB735}" srcId="{8BD29091-52ED-4AD4-9491-A2500C1C777A}" destId="{1C0350F7-8731-449F-956A-DD4294EC504D}" srcOrd="3" destOrd="0" parTransId="{FDE11525-FBE0-4B0F-94B0-0F5126F6C2FA}" sibTransId="{999D0A2B-A128-4E54-99F9-CC15516341F2}"/>
    <dgm:cxn modelId="{12AF468A-F3D0-4853-9B6D-9EFF033F4417}" srcId="{8BD29091-52ED-4AD4-9491-A2500C1C777A}" destId="{29F07E4C-E4C6-4E1F-811C-D0D5F211D5E7}" srcOrd="8" destOrd="0" parTransId="{6EEC3E11-100E-40A1-8307-84C3C399EC69}" sibTransId="{DEF665DD-53BF-436D-9A47-70563F057198}"/>
    <dgm:cxn modelId="{BE01F496-2CF0-409D-B554-98F68894D6B6}" type="presOf" srcId="{E0F45B40-EF08-4EF5-B8D5-E3D5FC186D1E}" destId="{BE76AEE6-04E5-491F-84C3-79225D4F6029}" srcOrd="0" destOrd="1" presId="urn:microsoft.com/office/officeart/2005/8/layout/hList1"/>
    <dgm:cxn modelId="{C3C2969C-5C5F-42A8-812E-5CCE39BA5816}" type="presOf" srcId="{A04ABD5F-B600-476D-B618-B083A91E1AE3}" destId="{0847D45F-0344-4565-8B6F-B526D937F93E}" srcOrd="0" destOrd="1" presId="urn:microsoft.com/office/officeart/2005/8/layout/hList1"/>
    <dgm:cxn modelId="{C85DE9A5-9122-4841-95B1-5D11CBE8FD61}" type="presOf" srcId="{FBE382D6-0B63-4351-86DF-8345FAE72585}" destId="{0847D45F-0344-4565-8B6F-B526D937F93E}" srcOrd="0" destOrd="0" presId="urn:microsoft.com/office/officeart/2005/8/layout/hList1"/>
    <dgm:cxn modelId="{8D9A21B4-97F1-44D8-BF65-26609DA69C16}" srcId="{D0A12D4C-AACB-45B2-8D73-D6338E47E51B}" destId="{FBE382D6-0B63-4351-86DF-8345FAE72585}" srcOrd="0" destOrd="0" parTransId="{E2C24A2D-58B2-42BA-9DD7-A511AD796B50}" sibTransId="{7AB905F5-3F59-4BD6-AF81-EB8CC9B6D063}"/>
    <dgm:cxn modelId="{C2DCEAC6-C259-4374-A82A-885FFD93C999}" srcId="{D0A12D4C-AACB-45B2-8D73-D6338E47E51B}" destId="{9E17BAEC-E2D4-4C7F-B6A0-A69C7962D5F0}" srcOrd="5" destOrd="0" parTransId="{CA691D02-B73B-47ED-8C6E-BEA9F9E53BA8}" sibTransId="{17854447-42E3-425A-B412-DA161EE5899F}"/>
    <dgm:cxn modelId="{3167C4DA-7673-4AF9-A3ED-74D26CE20FA9}" srcId="{8BD29091-52ED-4AD4-9491-A2500C1C777A}" destId="{C004357E-F86D-4245-9237-8D99F0B09626}" srcOrd="6" destOrd="0" parTransId="{C52DBC13-694E-4079-B028-BA47A1F027C3}" sibTransId="{0D28B920-F891-4B76-9FF6-AF06E4F0D340}"/>
    <dgm:cxn modelId="{3A6325E8-420D-45FD-ADCD-8413537BBEFB}" srcId="{8BD29091-52ED-4AD4-9491-A2500C1C777A}" destId="{E3B93D44-752C-42B3-9744-C2B8D0EA7CC2}" srcOrd="9" destOrd="0" parTransId="{7C191C4B-3E2B-4864-ABF2-48CDAEF858D1}" sibTransId="{8B11B69A-129D-4996-B913-45B896046E19}"/>
    <dgm:cxn modelId="{6CA2FEE9-BF1E-45B9-A387-B688073007F2}" srcId="{8BD29091-52ED-4AD4-9491-A2500C1C777A}" destId="{BC611351-5A44-4D78-95C9-535277E86673}" srcOrd="4" destOrd="0" parTransId="{39EB7D5D-034D-47FB-8A6A-A4D4A1D3C698}" sibTransId="{2CC614FE-4308-42E8-B6E2-83C9F6AF17CF}"/>
    <dgm:cxn modelId="{396D1BEF-5E14-48DA-AFD5-10E3D028DEDB}" type="presOf" srcId="{5BDB30D2-121F-4B7C-A557-40B5D2F9AA28}" destId="{0847D45F-0344-4565-8B6F-B526D937F93E}" srcOrd="0" destOrd="3" presId="urn:microsoft.com/office/officeart/2005/8/layout/hList1"/>
    <dgm:cxn modelId="{E0424AF1-57D2-4162-B8F5-C256F5CE88BF}" type="presOf" srcId="{1C0350F7-8731-449F-956A-DD4294EC504D}" destId="{BE76AEE6-04E5-491F-84C3-79225D4F6029}" srcOrd="0" destOrd="3" presId="urn:microsoft.com/office/officeart/2005/8/layout/hList1"/>
    <dgm:cxn modelId="{958C30F4-8F33-40DF-BCF4-38BE83ABA212}" type="presOf" srcId="{7B0B10A8-F7A2-4BF9-90D8-DC111307E774}" destId="{BE76AEE6-04E5-491F-84C3-79225D4F6029}" srcOrd="0" destOrd="10" presId="urn:microsoft.com/office/officeart/2005/8/layout/hList1"/>
    <dgm:cxn modelId="{25571C61-5BA3-4877-A0AD-B653778CB310}" type="presParOf" srcId="{7EC5905E-DDFD-43F2-9641-F8B1512F2FFC}" destId="{4C44D80D-6449-469B-AADC-EB62A94642C2}" srcOrd="0" destOrd="0" presId="urn:microsoft.com/office/officeart/2005/8/layout/hList1"/>
    <dgm:cxn modelId="{7B01B7A3-5ABC-4720-B04E-0D049CFB38D3}" type="presParOf" srcId="{4C44D80D-6449-469B-AADC-EB62A94642C2}" destId="{7EE5F660-0396-4C86-8A3D-7034BD7F7A8A}" srcOrd="0" destOrd="0" presId="urn:microsoft.com/office/officeart/2005/8/layout/hList1"/>
    <dgm:cxn modelId="{0A7E7B3E-4EB6-410E-8D9C-1D2C0130B403}" type="presParOf" srcId="{4C44D80D-6449-469B-AADC-EB62A94642C2}" destId="{BE76AEE6-04E5-491F-84C3-79225D4F6029}" srcOrd="1" destOrd="0" presId="urn:microsoft.com/office/officeart/2005/8/layout/hList1"/>
    <dgm:cxn modelId="{6D63A7AD-1926-4ECB-A673-834ECC1E4075}" type="presParOf" srcId="{7EC5905E-DDFD-43F2-9641-F8B1512F2FFC}" destId="{8208DAA9-660C-4184-9670-2ACE1F78EB74}" srcOrd="1" destOrd="0" presId="urn:microsoft.com/office/officeart/2005/8/layout/hList1"/>
    <dgm:cxn modelId="{05087F3E-060C-43A9-A4FF-92C9284989A7}" type="presParOf" srcId="{7EC5905E-DDFD-43F2-9641-F8B1512F2FFC}" destId="{643A379D-F43F-4AFB-816B-F0153658B152}" srcOrd="2" destOrd="0" presId="urn:microsoft.com/office/officeart/2005/8/layout/hList1"/>
    <dgm:cxn modelId="{15A7AF9F-3D1D-4D78-815A-18C0BCBABA0B}" type="presParOf" srcId="{643A379D-F43F-4AFB-816B-F0153658B152}" destId="{811EAA8F-DFDD-4FB1-A407-C5D9E7FA07D9}" srcOrd="0" destOrd="0" presId="urn:microsoft.com/office/officeart/2005/8/layout/hList1"/>
    <dgm:cxn modelId="{FAECBDB1-4119-458B-9365-B2A87EE9FC86}" type="presParOf" srcId="{643A379D-F43F-4AFB-816B-F0153658B152}" destId="{0847D45F-0344-4565-8B6F-B526D937F93E}"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F282D7-64C2-458A-971C-0D14F0EA5281}"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C52C8DDE-1F94-44F2-9296-31B1B698F091}">
      <dgm:prSet/>
      <dgm:spPr/>
      <dgm:t>
        <a:bodyPr/>
        <a:lstStyle/>
        <a:p>
          <a:r>
            <a:rPr lang="en-US" dirty="0"/>
            <a:t>Allowed foreign currency to circulate at will.</a:t>
          </a:r>
        </a:p>
      </dgm:t>
    </dgm:pt>
    <dgm:pt modelId="{EA2AC550-734A-4820-9FA9-FFE7D6AA6E14}" type="parTrans" cxnId="{7D70A19C-BECD-413E-A4D8-662EF9CAEC97}">
      <dgm:prSet/>
      <dgm:spPr/>
      <dgm:t>
        <a:bodyPr/>
        <a:lstStyle/>
        <a:p>
          <a:endParaRPr lang="en-US"/>
        </a:p>
      </dgm:t>
    </dgm:pt>
    <dgm:pt modelId="{454DC19B-95E5-4FEF-9B2D-4FE245CB34CF}" type="sibTrans" cxnId="{7D70A19C-BECD-413E-A4D8-662EF9CAEC97}">
      <dgm:prSet/>
      <dgm:spPr/>
      <dgm:t>
        <a:bodyPr/>
        <a:lstStyle/>
        <a:p>
          <a:endParaRPr lang="en-US"/>
        </a:p>
      </dgm:t>
    </dgm:pt>
    <dgm:pt modelId="{3E0FD334-ADCD-43A8-AA76-5711ABBA3929}">
      <dgm:prSet custT="1"/>
      <dgm:spPr/>
      <dgm:t>
        <a:bodyPr/>
        <a:lstStyle/>
        <a:p>
          <a:r>
            <a:rPr lang="en-US" sz="2000" dirty="0"/>
            <a:t>As in other dollarized economies, this dampened inflation.</a:t>
          </a:r>
        </a:p>
      </dgm:t>
    </dgm:pt>
    <dgm:pt modelId="{1ACBCC3A-9979-4705-AD7C-9705F121234E}" type="parTrans" cxnId="{E7ACD7EC-4FAE-4343-9A58-B63801B82A97}">
      <dgm:prSet/>
      <dgm:spPr/>
      <dgm:t>
        <a:bodyPr/>
        <a:lstStyle/>
        <a:p>
          <a:endParaRPr lang="en-US"/>
        </a:p>
      </dgm:t>
    </dgm:pt>
    <dgm:pt modelId="{36763F2F-040E-4AF0-AE77-A874700558CF}" type="sibTrans" cxnId="{E7ACD7EC-4FAE-4343-9A58-B63801B82A97}">
      <dgm:prSet/>
      <dgm:spPr/>
      <dgm:t>
        <a:bodyPr/>
        <a:lstStyle/>
        <a:p>
          <a:endParaRPr lang="en-US"/>
        </a:p>
      </dgm:t>
    </dgm:pt>
    <dgm:pt modelId="{6C6764ED-CE7D-47C1-90BB-410D83B8CF09}">
      <dgm:prSet custT="1"/>
      <dgm:spPr/>
      <dgm:t>
        <a:bodyPr/>
        <a:lstStyle/>
        <a:p>
          <a:r>
            <a:rPr lang="en-US" sz="2000" dirty="0"/>
            <a:t>Creates new “good” for citizens to use their won to purchase. </a:t>
          </a:r>
        </a:p>
      </dgm:t>
    </dgm:pt>
    <dgm:pt modelId="{C833A74A-FC9A-4DB7-A019-22A6A30F4D70}" type="parTrans" cxnId="{10D28348-BCCB-4EF0-BEF7-A3E38938B95C}">
      <dgm:prSet/>
      <dgm:spPr/>
      <dgm:t>
        <a:bodyPr/>
        <a:lstStyle/>
        <a:p>
          <a:endParaRPr lang="en-US"/>
        </a:p>
      </dgm:t>
    </dgm:pt>
    <dgm:pt modelId="{0D9B2A56-763D-491E-9DF8-CDC728FDB42D}" type="sibTrans" cxnId="{10D28348-BCCB-4EF0-BEF7-A3E38938B95C}">
      <dgm:prSet/>
      <dgm:spPr/>
      <dgm:t>
        <a:bodyPr/>
        <a:lstStyle/>
        <a:p>
          <a:endParaRPr lang="en-US"/>
        </a:p>
      </dgm:t>
    </dgm:pt>
    <dgm:pt modelId="{D2FBA1AB-F6B1-4699-8702-80C8BD702480}">
      <dgm:prSet custT="1"/>
      <dgm:spPr/>
      <dgm:t>
        <a:bodyPr/>
        <a:lstStyle/>
        <a:p>
          <a:r>
            <a:rPr lang="en-US" sz="2000" dirty="0"/>
            <a:t>First time NK people had a financial savings vehicle—US dollars.  Private savings must have soared, stopping inflation.</a:t>
          </a:r>
        </a:p>
      </dgm:t>
    </dgm:pt>
    <dgm:pt modelId="{AC1F747E-C733-4FC4-88CE-E3F4434EF10C}" type="parTrans" cxnId="{A0409F4A-3FAB-4E79-AAC2-7BE2776A0D1C}">
      <dgm:prSet/>
      <dgm:spPr/>
      <dgm:t>
        <a:bodyPr/>
        <a:lstStyle/>
        <a:p>
          <a:endParaRPr lang="en-US"/>
        </a:p>
      </dgm:t>
    </dgm:pt>
    <dgm:pt modelId="{D80218DA-1947-46B3-9693-EDD2D5971A89}" type="sibTrans" cxnId="{A0409F4A-3FAB-4E79-AAC2-7BE2776A0D1C}">
      <dgm:prSet/>
      <dgm:spPr/>
      <dgm:t>
        <a:bodyPr/>
        <a:lstStyle/>
        <a:p>
          <a:endParaRPr lang="en-US"/>
        </a:p>
      </dgm:t>
    </dgm:pt>
    <dgm:pt modelId="{5381309E-BBE9-4927-94D1-C10DC6A40E0A}">
      <dgm:prSet/>
      <dgm:spPr/>
      <dgm:t>
        <a:bodyPr/>
        <a:lstStyle/>
        <a:p>
          <a:r>
            <a:rPr lang="en-US"/>
            <a:t>Encouraged factory autonomy, gave them pricing and production  authority.  How much is open to question.</a:t>
          </a:r>
        </a:p>
      </dgm:t>
    </dgm:pt>
    <dgm:pt modelId="{42C000F3-06DD-44AB-B991-857909785D13}" type="parTrans" cxnId="{3293C3D6-D587-4F1E-B6F6-75A689439920}">
      <dgm:prSet/>
      <dgm:spPr/>
      <dgm:t>
        <a:bodyPr/>
        <a:lstStyle/>
        <a:p>
          <a:endParaRPr lang="en-US"/>
        </a:p>
      </dgm:t>
    </dgm:pt>
    <dgm:pt modelId="{3B9F95C6-3EE2-4CA9-BB9B-18413697DB09}" type="sibTrans" cxnId="{3293C3D6-D587-4F1E-B6F6-75A689439920}">
      <dgm:prSet/>
      <dgm:spPr/>
      <dgm:t>
        <a:bodyPr/>
        <a:lstStyle/>
        <a:p>
          <a:endParaRPr lang="en-US"/>
        </a:p>
      </dgm:t>
    </dgm:pt>
    <dgm:pt modelId="{4A0C7EAA-9AA3-4C84-9DC1-221453225F68}">
      <dgm:prSet custT="1"/>
      <dgm:spPr/>
      <dgm:t>
        <a:bodyPr/>
        <a:lstStyle/>
        <a:p>
          <a:r>
            <a:rPr lang="en-US" sz="2000" dirty="0"/>
            <a:t>Market pricing would increase productivity, dampen inflation by creating new products.  Especially in tech sector. </a:t>
          </a:r>
        </a:p>
      </dgm:t>
    </dgm:pt>
    <dgm:pt modelId="{24D2C748-2DC7-46E3-A571-D3E4F6DFCCBC}" type="parTrans" cxnId="{00BF5BE7-BF87-4B7E-859F-1506437F6475}">
      <dgm:prSet/>
      <dgm:spPr/>
      <dgm:t>
        <a:bodyPr/>
        <a:lstStyle/>
        <a:p>
          <a:endParaRPr lang="en-US"/>
        </a:p>
      </dgm:t>
    </dgm:pt>
    <dgm:pt modelId="{071E93A1-4127-41F9-B874-A132BBAB6F2E}" type="sibTrans" cxnId="{00BF5BE7-BF87-4B7E-859F-1506437F6475}">
      <dgm:prSet/>
      <dgm:spPr/>
      <dgm:t>
        <a:bodyPr/>
        <a:lstStyle/>
        <a:p>
          <a:endParaRPr lang="en-US"/>
        </a:p>
      </dgm:t>
    </dgm:pt>
    <dgm:pt modelId="{540D072E-C0E2-48BC-8084-D37AF38ADD1B}">
      <dgm:prSet/>
      <dgm:spPr/>
      <dgm:t>
        <a:bodyPr/>
        <a:lstStyle/>
        <a:p>
          <a:r>
            <a:rPr lang="en-US" dirty="0"/>
            <a:t>New Central Bank law in 2015  gave  CB authority for exchange rate and loan activity, not Finance Ministry.  </a:t>
          </a:r>
        </a:p>
      </dgm:t>
    </dgm:pt>
    <dgm:pt modelId="{FDF9FF49-1F50-4B18-A086-FA3A12974683}" type="parTrans" cxnId="{743FBB23-613F-4CFA-95F1-FEEDD6B5C72A}">
      <dgm:prSet/>
      <dgm:spPr/>
      <dgm:t>
        <a:bodyPr/>
        <a:lstStyle/>
        <a:p>
          <a:endParaRPr lang="en-US"/>
        </a:p>
      </dgm:t>
    </dgm:pt>
    <dgm:pt modelId="{C44430D9-1C26-4AB7-8C47-000E73D14C06}" type="sibTrans" cxnId="{743FBB23-613F-4CFA-95F1-FEEDD6B5C72A}">
      <dgm:prSet/>
      <dgm:spPr/>
      <dgm:t>
        <a:bodyPr/>
        <a:lstStyle/>
        <a:p>
          <a:endParaRPr lang="en-US"/>
        </a:p>
      </dgm:t>
    </dgm:pt>
    <dgm:pt modelId="{DED209E8-C136-4069-8471-C5E77E434EF7}" type="pres">
      <dgm:prSet presAssocID="{0FF282D7-64C2-458A-971C-0D14F0EA5281}" presName="linear" presStyleCnt="0">
        <dgm:presLayoutVars>
          <dgm:animLvl val="lvl"/>
          <dgm:resizeHandles val="exact"/>
        </dgm:presLayoutVars>
      </dgm:prSet>
      <dgm:spPr/>
    </dgm:pt>
    <dgm:pt modelId="{99F7F58B-254D-4C9B-A49D-EDB78F952BB9}" type="pres">
      <dgm:prSet presAssocID="{C52C8DDE-1F94-44F2-9296-31B1B698F091}" presName="parentText" presStyleLbl="node1" presStyleIdx="0" presStyleCnt="3">
        <dgm:presLayoutVars>
          <dgm:chMax val="0"/>
          <dgm:bulletEnabled val="1"/>
        </dgm:presLayoutVars>
      </dgm:prSet>
      <dgm:spPr/>
    </dgm:pt>
    <dgm:pt modelId="{B37B2EC3-7738-4349-BE48-B8826FCEB385}" type="pres">
      <dgm:prSet presAssocID="{C52C8DDE-1F94-44F2-9296-31B1B698F091}" presName="childText" presStyleLbl="revTx" presStyleIdx="0" presStyleCnt="2">
        <dgm:presLayoutVars>
          <dgm:bulletEnabled val="1"/>
        </dgm:presLayoutVars>
      </dgm:prSet>
      <dgm:spPr/>
    </dgm:pt>
    <dgm:pt modelId="{F9EBF242-F0E8-422B-86DB-5413CE4F550C}" type="pres">
      <dgm:prSet presAssocID="{5381309E-BBE9-4927-94D1-C10DC6A40E0A}" presName="parentText" presStyleLbl="node1" presStyleIdx="1" presStyleCnt="3">
        <dgm:presLayoutVars>
          <dgm:chMax val="0"/>
          <dgm:bulletEnabled val="1"/>
        </dgm:presLayoutVars>
      </dgm:prSet>
      <dgm:spPr/>
    </dgm:pt>
    <dgm:pt modelId="{76681D6B-C21B-4A2A-9B2A-F1F34654EAC3}" type="pres">
      <dgm:prSet presAssocID="{5381309E-BBE9-4927-94D1-C10DC6A40E0A}" presName="childText" presStyleLbl="revTx" presStyleIdx="1" presStyleCnt="2">
        <dgm:presLayoutVars>
          <dgm:bulletEnabled val="1"/>
        </dgm:presLayoutVars>
      </dgm:prSet>
      <dgm:spPr/>
    </dgm:pt>
    <dgm:pt modelId="{07D1BE4E-1B4C-48B7-87F5-72E3541979EB}" type="pres">
      <dgm:prSet presAssocID="{540D072E-C0E2-48BC-8084-D37AF38ADD1B}" presName="parentText" presStyleLbl="node1" presStyleIdx="2" presStyleCnt="3">
        <dgm:presLayoutVars>
          <dgm:chMax val="0"/>
          <dgm:bulletEnabled val="1"/>
        </dgm:presLayoutVars>
      </dgm:prSet>
      <dgm:spPr/>
    </dgm:pt>
  </dgm:ptLst>
  <dgm:cxnLst>
    <dgm:cxn modelId="{21FB0201-0C2F-4550-8944-F4FE1E43C027}" type="presOf" srcId="{D2FBA1AB-F6B1-4699-8702-80C8BD702480}" destId="{B37B2EC3-7738-4349-BE48-B8826FCEB385}" srcOrd="0" destOrd="2" presId="urn:microsoft.com/office/officeart/2005/8/layout/vList2"/>
    <dgm:cxn modelId="{1A0EC90E-9D90-4EFC-B661-1E04BEFDB5DD}" type="presOf" srcId="{4A0C7EAA-9AA3-4C84-9DC1-221453225F68}" destId="{76681D6B-C21B-4A2A-9B2A-F1F34654EAC3}" srcOrd="0" destOrd="0" presId="urn:microsoft.com/office/officeart/2005/8/layout/vList2"/>
    <dgm:cxn modelId="{743FBB23-613F-4CFA-95F1-FEEDD6B5C72A}" srcId="{0FF282D7-64C2-458A-971C-0D14F0EA5281}" destId="{540D072E-C0E2-48BC-8084-D37AF38ADD1B}" srcOrd="2" destOrd="0" parTransId="{FDF9FF49-1F50-4B18-A086-FA3A12974683}" sibTransId="{C44430D9-1C26-4AB7-8C47-000E73D14C06}"/>
    <dgm:cxn modelId="{B150A035-1813-44EF-B06E-8BB708B36C85}" type="presOf" srcId="{6C6764ED-CE7D-47C1-90BB-410D83B8CF09}" destId="{B37B2EC3-7738-4349-BE48-B8826FCEB385}" srcOrd="0" destOrd="1" presId="urn:microsoft.com/office/officeart/2005/8/layout/vList2"/>
    <dgm:cxn modelId="{10D28348-BCCB-4EF0-BEF7-A3E38938B95C}" srcId="{C52C8DDE-1F94-44F2-9296-31B1B698F091}" destId="{6C6764ED-CE7D-47C1-90BB-410D83B8CF09}" srcOrd="1" destOrd="0" parTransId="{C833A74A-FC9A-4DB7-A019-22A6A30F4D70}" sibTransId="{0D9B2A56-763D-491E-9DF8-CDC728FDB42D}"/>
    <dgm:cxn modelId="{A0409F4A-3FAB-4E79-AAC2-7BE2776A0D1C}" srcId="{C52C8DDE-1F94-44F2-9296-31B1B698F091}" destId="{D2FBA1AB-F6B1-4699-8702-80C8BD702480}" srcOrd="2" destOrd="0" parTransId="{AC1F747E-C733-4FC4-88CE-E3F4434EF10C}" sibTransId="{D80218DA-1947-46B3-9693-EDD2D5971A89}"/>
    <dgm:cxn modelId="{7D70A19C-BECD-413E-A4D8-662EF9CAEC97}" srcId="{0FF282D7-64C2-458A-971C-0D14F0EA5281}" destId="{C52C8DDE-1F94-44F2-9296-31B1B698F091}" srcOrd="0" destOrd="0" parTransId="{EA2AC550-734A-4820-9FA9-FFE7D6AA6E14}" sibTransId="{454DC19B-95E5-4FEF-9B2D-4FE245CB34CF}"/>
    <dgm:cxn modelId="{3A87B5A6-4815-4585-95FB-8024AC5AA1C8}" type="presOf" srcId="{5381309E-BBE9-4927-94D1-C10DC6A40E0A}" destId="{F9EBF242-F0E8-422B-86DB-5413CE4F550C}" srcOrd="0" destOrd="0" presId="urn:microsoft.com/office/officeart/2005/8/layout/vList2"/>
    <dgm:cxn modelId="{7A22BFC6-066C-440D-9F66-54B267DF7A76}" type="presOf" srcId="{C52C8DDE-1F94-44F2-9296-31B1B698F091}" destId="{99F7F58B-254D-4C9B-A49D-EDB78F952BB9}" srcOrd="0" destOrd="0" presId="urn:microsoft.com/office/officeart/2005/8/layout/vList2"/>
    <dgm:cxn modelId="{3293C3D6-D587-4F1E-B6F6-75A689439920}" srcId="{0FF282D7-64C2-458A-971C-0D14F0EA5281}" destId="{5381309E-BBE9-4927-94D1-C10DC6A40E0A}" srcOrd="1" destOrd="0" parTransId="{42C000F3-06DD-44AB-B991-857909785D13}" sibTransId="{3B9F95C6-3EE2-4CA9-BB9B-18413697DB09}"/>
    <dgm:cxn modelId="{EAF3B5DD-91FD-4F38-811F-E2FE28D20E30}" type="presOf" srcId="{540D072E-C0E2-48BC-8084-D37AF38ADD1B}" destId="{07D1BE4E-1B4C-48B7-87F5-72E3541979EB}" srcOrd="0" destOrd="0" presId="urn:microsoft.com/office/officeart/2005/8/layout/vList2"/>
    <dgm:cxn modelId="{439DEFDE-3D90-4580-9F26-949962589523}" type="presOf" srcId="{3E0FD334-ADCD-43A8-AA76-5711ABBA3929}" destId="{B37B2EC3-7738-4349-BE48-B8826FCEB385}" srcOrd="0" destOrd="0" presId="urn:microsoft.com/office/officeart/2005/8/layout/vList2"/>
    <dgm:cxn modelId="{00BF5BE7-BF87-4B7E-859F-1506437F6475}" srcId="{5381309E-BBE9-4927-94D1-C10DC6A40E0A}" destId="{4A0C7EAA-9AA3-4C84-9DC1-221453225F68}" srcOrd="0" destOrd="0" parTransId="{24D2C748-2DC7-46E3-A571-D3E4F6DFCCBC}" sibTransId="{071E93A1-4127-41F9-B874-A132BBAB6F2E}"/>
    <dgm:cxn modelId="{CE8C0EEB-4A16-4D1E-804D-51CF2EFFD493}" type="presOf" srcId="{0FF282D7-64C2-458A-971C-0D14F0EA5281}" destId="{DED209E8-C136-4069-8471-C5E77E434EF7}" srcOrd="0" destOrd="0" presId="urn:microsoft.com/office/officeart/2005/8/layout/vList2"/>
    <dgm:cxn modelId="{E7ACD7EC-4FAE-4343-9A58-B63801B82A97}" srcId="{C52C8DDE-1F94-44F2-9296-31B1B698F091}" destId="{3E0FD334-ADCD-43A8-AA76-5711ABBA3929}" srcOrd="0" destOrd="0" parTransId="{1ACBCC3A-9979-4705-AD7C-9705F121234E}" sibTransId="{36763F2F-040E-4AF0-AE77-A874700558CF}"/>
    <dgm:cxn modelId="{884F98AE-0B95-4D84-B09D-831DF80E2A1D}" type="presParOf" srcId="{DED209E8-C136-4069-8471-C5E77E434EF7}" destId="{99F7F58B-254D-4C9B-A49D-EDB78F952BB9}" srcOrd="0" destOrd="0" presId="urn:microsoft.com/office/officeart/2005/8/layout/vList2"/>
    <dgm:cxn modelId="{9094305B-B7E9-4306-AA26-D01FCC7FD1A7}" type="presParOf" srcId="{DED209E8-C136-4069-8471-C5E77E434EF7}" destId="{B37B2EC3-7738-4349-BE48-B8826FCEB385}" srcOrd="1" destOrd="0" presId="urn:microsoft.com/office/officeart/2005/8/layout/vList2"/>
    <dgm:cxn modelId="{85ADF455-B653-4E93-8A15-91610D1582EE}" type="presParOf" srcId="{DED209E8-C136-4069-8471-C5E77E434EF7}" destId="{F9EBF242-F0E8-422B-86DB-5413CE4F550C}" srcOrd="2" destOrd="0" presId="urn:microsoft.com/office/officeart/2005/8/layout/vList2"/>
    <dgm:cxn modelId="{597A4A58-41FE-4F71-82E0-16B69966AB75}" type="presParOf" srcId="{DED209E8-C136-4069-8471-C5E77E434EF7}" destId="{76681D6B-C21B-4A2A-9B2A-F1F34654EAC3}" srcOrd="3" destOrd="0" presId="urn:microsoft.com/office/officeart/2005/8/layout/vList2"/>
    <dgm:cxn modelId="{A08CD154-1531-4BE0-86D4-B38574670277}" type="presParOf" srcId="{DED209E8-C136-4069-8471-C5E77E434EF7}" destId="{07D1BE4E-1B4C-48B7-87F5-72E3541979E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7308E9-3901-4A47-BDE9-4835EE05282B}"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US"/>
        </a:p>
      </dgm:t>
    </dgm:pt>
    <dgm:pt modelId="{17BEF681-2697-4C36-ADD4-B70DCE266F18}">
      <dgm:prSet/>
      <dgm:spPr/>
      <dgm:t>
        <a:bodyPr/>
        <a:lstStyle/>
        <a:p>
          <a:r>
            <a:rPr lang="en-US" dirty="0"/>
            <a:t>Pilot program aimed to decentralize farms stalled out.</a:t>
          </a:r>
        </a:p>
      </dgm:t>
    </dgm:pt>
    <dgm:pt modelId="{BF15C60B-5409-44BB-854E-8D83598EB021}" type="parTrans" cxnId="{2DD0FE1E-C6E1-47CE-988E-D51C342D4FA2}">
      <dgm:prSet/>
      <dgm:spPr/>
      <dgm:t>
        <a:bodyPr/>
        <a:lstStyle/>
        <a:p>
          <a:endParaRPr lang="en-US"/>
        </a:p>
      </dgm:t>
    </dgm:pt>
    <dgm:pt modelId="{5CF8D0D4-758D-4669-AC0C-CD1427F384F2}" type="sibTrans" cxnId="{2DD0FE1E-C6E1-47CE-988E-D51C342D4FA2}">
      <dgm:prSet/>
      <dgm:spPr/>
      <dgm:t>
        <a:bodyPr/>
        <a:lstStyle/>
        <a:p>
          <a:endParaRPr lang="en-US"/>
        </a:p>
      </dgm:t>
    </dgm:pt>
    <dgm:pt modelId="{B2DE3D3C-7ED4-45CF-A237-3C60E8D74890}">
      <dgm:prSet/>
      <dgm:spPr/>
      <dgm:t>
        <a:bodyPr/>
        <a:lstStyle/>
        <a:p>
          <a:r>
            <a:rPr lang="en-US" dirty="0"/>
            <a:t>Many state enterprises excluded, required to support Plan.</a:t>
          </a:r>
        </a:p>
      </dgm:t>
    </dgm:pt>
    <dgm:pt modelId="{817D4590-D270-44CA-987D-A0E342C204F9}" type="parTrans" cxnId="{87E087C4-E8AA-4FB5-AFD8-763D73BEF496}">
      <dgm:prSet/>
      <dgm:spPr/>
      <dgm:t>
        <a:bodyPr/>
        <a:lstStyle/>
        <a:p>
          <a:endParaRPr lang="en-US"/>
        </a:p>
      </dgm:t>
    </dgm:pt>
    <dgm:pt modelId="{6347CFDC-2359-478E-BD8B-F0590729BE47}" type="sibTrans" cxnId="{87E087C4-E8AA-4FB5-AFD8-763D73BEF496}">
      <dgm:prSet/>
      <dgm:spPr/>
      <dgm:t>
        <a:bodyPr/>
        <a:lstStyle/>
        <a:p>
          <a:endParaRPr lang="en-US"/>
        </a:p>
      </dgm:t>
    </dgm:pt>
    <dgm:pt modelId="{91D46FE4-ECF5-42CF-B894-8D14E31FFD8A}">
      <dgm:prSet/>
      <dgm:spPr/>
      <dgm:t>
        <a:bodyPr/>
        <a:lstStyle/>
        <a:p>
          <a:r>
            <a:rPr lang="en-US" dirty="0"/>
            <a:t>State set prices for key goods, like electricity, remained far to low.</a:t>
          </a:r>
        </a:p>
      </dgm:t>
    </dgm:pt>
    <dgm:pt modelId="{A596D684-ABE7-4005-A16C-1C86BF61AC4D}" type="parTrans" cxnId="{E9630065-31BE-4EBE-A75D-1FF767584D7A}">
      <dgm:prSet/>
      <dgm:spPr/>
      <dgm:t>
        <a:bodyPr/>
        <a:lstStyle/>
        <a:p>
          <a:endParaRPr lang="en-US"/>
        </a:p>
      </dgm:t>
    </dgm:pt>
    <dgm:pt modelId="{76C4A90A-9A95-40A5-B958-1BBEB9882D77}" type="sibTrans" cxnId="{E9630065-31BE-4EBE-A75D-1FF767584D7A}">
      <dgm:prSet/>
      <dgm:spPr/>
      <dgm:t>
        <a:bodyPr/>
        <a:lstStyle/>
        <a:p>
          <a:endParaRPr lang="en-US"/>
        </a:p>
      </dgm:t>
    </dgm:pt>
    <dgm:pt modelId="{9752C8EC-4ABC-4EC9-9763-378195570466}">
      <dgm:prSet/>
      <dgm:spPr/>
      <dgm:t>
        <a:bodyPr/>
        <a:lstStyle/>
        <a:p>
          <a:r>
            <a:rPr lang="en-US" dirty="0"/>
            <a:t>Most importantly, without property rights, private savings flowed to US dollars and yuan cash and not to productive investments.   Exception was small scale entrepreneurs, donju, and  housing. </a:t>
          </a:r>
        </a:p>
      </dgm:t>
    </dgm:pt>
    <dgm:pt modelId="{66C6F3C3-3869-4E44-AACB-9ECAEC974D7B}" type="parTrans" cxnId="{89836BB2-0ABC-4544-8C80-AEE06731296D}">
      <dgm:prSet/>
      <dgm:spPr/>
      <dgm:t>
        <a:bodyPr/>
        <a:lstStyle/>
        <a:p>
          <a:endParaRPr lang="en-US"/>
        </a:p>
      </dgm:t>
    </dgm:pt>
    <dgm:pt modelId="{6A21E731-7ABC-487F-BA6C-8BDAEDEE7B36}" type="sibTrans" cxnId="{89836BB2-0ABC-4544-8C80-AEE06731296D}">
      <dgm:prSet/>
      <dgm:spPr/>
      <dgm:t>
        <a:bodyPr/>
        <a:lstStyle/>
        <a:p>
          <a:endParaRPr lang="en-US"/>
        </a:p>
      </dgm:t>
    </dgm:pt>
    <dgm:pt modelId="{6C06A179-9954-49BA-805D-189B611115C1}">
      <dgm:prSet/>
      <dgm:spPr/>
      <dgm:t>
        <a:bodyPr/>
        <a:lstStyle/>
        <a:p>
          <a:r>
            <a:rPr lang="en-US" dirty="0"/>
            <a:t>Macro-economy thus shifted from (state) investment-led to  (private) consumption-led.  No increase in aggregate demand so no inflation.</a:t>
          </a:r>
        </a:p>
      </dgm:t>
    </dgm:pt>
    <dgm:pt modelId="{16C20BB5-B344-4B8F-8BE0-18BD92786004}" type="parTrans" cxnId="{B5DAA59C-571E-43E8-8695-7973F5C93B52}">
      <dgm:prSet/>
      <dgm:spPr/>
      <dgm:t>
        <a:bodyPr/>
        <a:lstStyle/>
        <a:p>
          <a:endParaRPr lang="en-US"/>
        </a:p>
      </dgm:t>
    </dgm:pt>
    <dgm:pt modelId="{43ABFC10-324E-4C87-A25E-BE55F8410489}" type="sibTrans" cxnId="{B5DAA59C-571E-43E8-8695-7973F5C93B52}">
      <dgm:prSet/>
      <dgm:spPr/>
      <dgm:t>
        <a:bodyPr/>
        <a:lstStyle/>
        <a:p>
          <a:endParaRPr lang="en-US"/>
        </a:p>
      </dgm:t>
    </dgm:pt>
    <dgm:pt modelId="{0C0F7BC0-556B-41A4-897C-659F81DA263B}" type="pres">
      <dgm:prSet presAssocID="{197308E9-3901-4A47-BDE9-4835EE05282B}" presName="diagram" presStyleCnt="0">
        <dgm:presLayoutVars>
          <dgm:dir/>
          <dgm:resizeHandles val="exact"/>
        </dgm:presLayoutVars>
      </dgm:prSet>
      <dgm:spPr/>
    </dgm:pt>
    <dgm:pt modelId="{78E8C900-CD1B-41F6-9489-284C1144E5C7}" type="pres">
      <dgm:prSet presAssocID="{17BEF681-2697-4C36-ADD4-B70DCE266F18}" presName="node" presStyleLbl="node1" presStyleIdx="0" presStyleCnt="5">
        <dgm:presLayoutVars>
          <dgm:bulletEnabled val="1"/>
        </dgm:presLayoutVars>
      </dgm:prSet>
      <dgm:spPr/>
    </dgm:pt>
    <dgm:pt modelId="{BFF86819-ECBB-41E8-9591-E45518F6A52F}" type="pres">
      <dgm:prSet presAssocID="{5CF8D0D4-758D-4669-AC0C-CD1427F384F2}" presName="sibTrans" presStyleCnt="0"/>
      <dgm:spPr/>
    </dgm:pt>
    <dgm:pt modelId="{AC8A85D7-B045-43C9-A84B-9C0E60505F02}" type="pres">
      <dgm:prSet presAssocID="{B2DE3D3C-7ED4-45CF-A237-3C60E8D74890}" presName="node" presStyleLbl="node1" presStyleIdx="1" presStyleCnt="5">
        <dgm:presLayoutVars>
          <dgm:bulletEnabled val="1"/>
        </dgm:presLayoutVars>
      </dgm:prSet>
      <dgm:spPr/>
    </dgm:pt>
    <dgm:pt modelId="{19C1E6B4-09F9-4A19-9EDE-74B1BDFC00DC}" type="pres">
      <dgm:prSet presAssocID="{6347CFDC-2359-478E-BD8B-F0590729BE47}" presName="sibTrans" presStyleCnt="0"/>
      <dgm:spPr/>
    </dgm:pt>
    <dgm:pt modelId="{9A3033D1-C37C-4BDF-AD0D-F4EB4429E2C4}" type="pres">
      <dgm:prSet presAssocID="{91D46FE4-ECF5-42CF-B894-8D14E31FFD8A}" presName="node" presStyleLbl="node1" presStyleIdx="2" presStyleCnt="5">
        <dgm:presLayoutVars>
          <dgm:bulletEnabled val="1"/>
        </dgm:presLayoutVars>
      </dgm:prSet>
      <dgm:spPr/>
    </dgm:pt>
    <dgm:pt modelId="{A8DD5324-00D7-4526-A886-BB9A75ADE412}" type="pres">
      <dgm:prSet presAssocID="{76C4A90A-9A95-40A5-B958-1BBEB9882D77}" presName="sibTrans" presStyleCnt="0"/>
      <dgm:spPr/>
    </dgm:pt>
    <dgm:pt modelId="{6548441C-8DCA-434F-BF58-291756FC8AE5}" type="pres">
      <dgm:prSet presAssocID="{9752C8EC-4ABC-4EC9-9763-378195570466}" presName="node" presStyleLbl="node1" presStyleIdx="3" presStyleCnt="5">
        <dgm:presLayoutVars>
          <dgm:bulletEnabled val="1"/>
        </dgm:presLayoutVars>
      </dgm:prSet>
      <dgm:spPr/>
    </dgm:pt>
    <dgm:pt modelId="{EFBE16BC-15EE-471D-9308-25695DF1EAD0}" type="pres">
      <dgm:prSet presAssocID="{6A21E731-7ABC-487F-BA6C-8BDAEDEE7B36}" presName="sibTrans" presStyleCnt="0"/>
      <dgm:spPr/>
    </dgm:pt>
    <dgm:pt modelId="{E3A5423A-F401-4B27-9970-34773BBE56A2}" type="pres">
      <dgm:prSet presAssocID="{6C06A179-9954-49BA-805D-189B611115C1}" presName="node" presStyleLbl="node1" presStyleIdx="4" presStyleCnt="5">
        <dgm:presLayoutVars>
          <dgm:bulletEnabled val="1"/>
        </dgm:presLayoutVars>
      </dgm:prSet>
      <dgm:spPr/>
    </dgm:pt>
  </dgm:ptLst>
  <dgm:cxnLst>
    <dgm:cxn modelId="{93D29503-3FE6-4FA2-817C-7631ECACA805}" type="presOf" srcId="{91D46FE4-ECF5-42CF-B894-8D14E31FFD8A}" destId="{9A3033D1-C37C-4BDF-AD0D-F4EB4429E2C4}" srcOrd="0" destOrd="0" presId="urn:microsoft.com/office/officeart/2005/8/layout/default"/>
    <dgm:cxn modelId="{9A6E7712-215E-4647-92FF-E1159CF49FF5}" type="presOf" srcId="{197308E9-3901-4A47-BDE9-4835EE05282B}" destId="{0C0F7BC0-556B-41A4-897C-659F81DA263B}" srcOrd="0" destOrd="0" presId="urn:microsoft.com/office/officeart/2005/8/layout/default"/>
    <dgm:cxn modelId="{2DC2E31C-5711-4EF4-9024-3EE32A9C5596}" type="presOf" srcId="{B2DE3D3C-7ED4-45CF-A237-3C60E8D74890}" destId="{AC8A85D7-B045-43C9-A84B-9C0E60505F02}" srcOrd="0" destOrd="0" presId="urn:microsoft.com/office/officeart/2005/8/layout/default"/>
    <dgm:cxn modelId="{2DD0FE1E-C6E1-47CE-988E-D51C342D4FA2}" srcId="{197308E9-3901-4A47-BDE9-4835EE05282B}" destId="{17BEF681-2697-4C36-ADD4-B70DCE266F18}" srcOrd="0" destOrd="0" parTransId="{BF15C60B-5409-44BB-854E-8D83598EB021}" sibTransId="{5CF8D0D4-758D-4669-AC0C-CD1427F384F2}"/>
    <dgm:cxn modelId="{5522DD20-A0DB-4913-AB90-85475354F0C6}" type="presOf" srcId="{6C06A179-9954-49BA-805D-189B611115C1}" destId="{E3A5423A-F401-4B27-9970-34773BBE56A2}" srcOrd="0" destOrd="0" presId="urn:microsoft.com/office/officeart/2005/8/layout/default"/>
    <dgm:cxn modelId="{F8824339-8139-4D31-A125-0A1D9C42BB00}" type="presOf" srcId="{9752C8EC-4ABC-4EC9-9763-378195570466}" destId="{6548441C-8DCA-434F-BF58-291756FC8AE5}" srcOrd="0" destOrd="0" presId="urn:microsoft.com/office/officeart/2005/8/layout/default"/>
    <dgm:cxn modelId="{E9630065-31BE-4EBE-A75D-1FF767584D7A}" srcId="{197308E9-3901-4A47-BDE9-4835EE05282B}" destId="{91D46FE4-ECF5-42CF-B894-8D14E31FFD8A}" srcOrd="2" destOrd="0" parTransId="{A596D684-ABE7-4005-A16C-1C86BF61AC4D}" sibTransId="{76C4A90A-9A95-40A5-B958-1BBEB9882D77}"/>
    <dgm:cxn modelId="{10426065-3A4B-4ABF-93D4-782D956898E3}" type="presOf" srcId="{17BEF681-2697-4C36-ADD4-B70DCE266F18}" destId="{78E8C900-CD1B-41F6-9489-284C1144E5C7}" srcOrd="0" destOrd="0" presId="urn:microsoft.com/office/officeart/2005/8/layout/default"/>
    <dgm:cxn modelId="{B5DAA59C-571E-43E8-8695-7973F5C93B52}" srcId="{197308E9-3901-4A47-BDE9-4835EE05282B}" destId="{6C06A179-9954-49BA-805D-189B611115C1}" srcOrd="4" destOrd="0" parTransId="{16C20BB5-B344-4B8F-8BE0-18BD92786004}" sibTransId="{43ABFC10-324E-4C87-A25E-BE55F8410489}"/>
    <dgm:cxn modelId="{89836BB2-0ABC-4544-8C80-AEE06731296D}" srcId="{197308E9-3901-4A47-BDE9-4835EE05282B}" destId="{9752C8EC-4ABC-4EC9-9763-378195570466}" srcOrd="3" destOrd="0" parTransId="{66C6F3C3-3869-4E44-AACB-9ECAEC974D7B}" sibTransId="{6A21E731-7ABC-487F-BA6C-8BDAEDEE7B36}"/>
    <dgm:cxn modelId="{87E087C4-E8AA-4FB5-AFD8-763D73BEF496}" srcId="{197308E9-3901-4A47-BDE9-4835EE05282B}" destId="{B2DE3D3C-7ED4-45CF-A237-3C60E8D74890}" srcOrd="1" destOrd="0" parTransId="{817D4590-D270-44CA-987D-A0E342C204F9}" sibTransId="{6347CFDC-2359-478E-BD8B-F0590729BE47}"/>
    <dgm:cxn modelId="{8227B3A2-F6BD-456C-87D6-5CC16B4BE81D}" type="presParOf" srcId="{0C0F7BC0-556B-41A4-897C-659F81DA263B}" destId="{78E8C900-CD1B-41F6-9489-284C1144E5C7}" srcOrd="0" destOrd="0" presId="urn:microsoft.com/office/officeart/2005/8/layout/default"/>
    <dgm:cxn modelId="{95F94018-017F-4A2E-8CC2-33F8EE9A0266}" type="presParOf" srcId="{0C0F7BC0-556B-41A4-897C-659F81DA263B}" destId="{BFF86819-ECBB-41E8-9591-E45518F6A52F}" srcOrd="1" destOrd="0" presId="urn:microsoft.com/office/officeart/2005/8/layout/default"/>
    <dgm:cxn modelId="{493C97D0-F35A-4DA1-AD94-68B09CCC5441}" type="presParOf" srcId="{0C0F7BC0-556B-41A4-897C-659F81DA263B}" destId="{AC8A85D7-B045-43C9-A84B-9C0E60505F02}" srcOrd="2" destOrd="0" presId="urn:microsoft.com/office/officeart/2005/8/layout/default"/>
    <dgm:cxn modelId="{5C790262-0211-4A0C-A2D7-B7D5835CE6DB}" type="presParOf" srcId="{0C0F7BC0-556B-41A4-897C-659F81DA263B}" destId="{19C1E6B4-09F9-4A19-9EDE-74B1BDFC00DC}" srcOrd="3" destOrd="0" presId="urn:microsoft.com/office/officeart/2005/8/layout/default"/>
    <dgm:cxn modelId="{7052E9A4-2FC3-4D41-9141-B11E74FE6957}" type="presParOf" srcId="{0C0F7BC0-556B-41A4-897C-659F81DA263B}" destId="{9A3033D1-C37C-4BDF-AD0D-F4EB4429E2C4}" srcOrd="4" destOrd="0" presId="urn:microsoft.com/office/officeart/2005/8/layout/default"/>
    <dgm:cxn modelId="{F8B01C6B-0510-4470-BF85-4968CE8F6A48}" type="presParOf" srcId="{0C0F7BC0-556B-41A4-897C-659F81DA263B}" destId="{A8DD5324-00D7-4526-A886-BB9A75ADE412}" srcOrd="5" destOrd="0" presId="urn:microsoft.com/office/officeart/2005/8/layout/default"/>
    <dgm:cxn modelId="{F55205ED-CBFC-4380-B8E8-26A92FD20D8D}" type="presParOf" srcId="{0C0F7BC0-556B-41A4-897C-659F81DA263B}" destId="{6548441C-8DCA-434F-BF58-291756FC8AE5}" srcOrd="6" destOrd="0" presId="urn:microsoft.com/office/officeart/2005/8/layout/default"/>
    <dgm:cxn modelId="{75FDC1D8-6EFC-4187-8D16-3C1BB2253F91}" type="presParOf" srcId="{0C0F7BC0-556B-41A4-897C-659F81DA263B}" destId="{EFBE16BC-15EE-471D-9308-25695DF1EAD0}" srcOrd="7" destOrd="0" presId="urn:microsoft.com/office/officeart/2005/8/layout/default"/>
    <dgm:cxn modelId="{6363DBD4-133A-4DFD-80FD-8358D2067176}" type="presParOf" srcId="{0C0F7BC0-556B-41A4-897C-659F81DA263B}" destId="{E3A5423A-F401-4B27-9970-34773BBE56A2}" srcOrd="8" destOrd="0" presId="urn:microsoft.com/office/officeart/2005/8/layout/defaul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97308E9-3901-4A47-BDE9-4835EE05282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17BEF681-2697-4C36-ADD4-B70DCE266F18}">
      <dgm:prSet custT="1"/>
      <dgm:spPr/>
      <dgm:t>
        <a:bodyPr/>
        <a:lstStyle/>
        <a:p>
          <a:r>
            <a:rPr lang="en-US" sz="2800" dirty="0"/>
            <a:t>Most  critically, state wages remained  at fixed  low rates while market, productivity related wages, soared</a:t>
          </a:r>
          <a:r>
            <a:rPr lang="en-US" sz="3100" dirty="0"/>
            <a:t>.</a:t>
          </a:r>
        </a:p>
      </dgm:t>
    </dgm:pt>
    <dgm:pt modelId="{BF15C60B-5409-44BB-854E-8D83598EB021}" type="parTrans" cxnId="{2DD0FE1E-C6E1-47CE-988E-D51C342D4FA2}">
      <dgm:prSet/>
      <dgm:spPr/>
      <dgm:t>
        <a:bodyPr/>
        <a:lstStyle/>
        <a:p>
          <a:endParaRPr lang="en-US"/>
        </a:p>
      </dgm:t>
    </dgm:pt>
    <dgm:pt modelId="{5CF8D0D4-758D-4669-AC0C-CD1427F384F2}" type="sibTrans" cxnId="{2DD0FE1E-C6E1-47CE-988E-D51C342D4FA2}">
      <dgm:prSet/>
      <dgm:spPr/>
      <dgm:t>
        <a:bodyPr/>
        <a:lstStyle/>
        <a:p>
          <a:endParaRPr lang="en-US"/>
        </a:p>
      </dgm:t>
    </dgm:pt>
    <dgm:pt modelId="{9752C8EC-4ABC-4EC9-9763-378195570466}">
      <dgm:prSet custT="1"/>
      <dgm:spPr/>
      <dgm:t>
        <a:bodyPr/>
        <a:lstStyle/>
        <a:p>
          <a:r>
            <a:rPr lang="en-US" sz="2800" dirty="0"/>
            <a:t>State wages set at 3-5,000 won per month, with declining value of ration perquisites</a:t>
          </a:r>
          <a:r>
            <a:rPr lang="en-US" sz="3100" dirty="0"/>
            <a:t>. </a:t>
          </a:r>
        </a:p>
      </dgm:t>
    </dgm:pt>
    <dgm:pt modelId="{66C6F3C3-3869-4E44-AACB-9ECAEC974D7B}" type="parTrans" cxnId="{89836BB2-0ABC-4544-8C80-AEE06731296D}">
      <dgm:prSet/>
      <dgm:spPr/>
      <dgm:t>
        <a:bodyPr/>
        <a:lstStyle/>
        <a:p>
          <a:endParaRPr lang="en-US"/>
        </a:p>
      </dgm:t>
    </dgm:pt>
    <dgm:pt modelId="{6A21E731-7ABC-487F-BA6C-8BDAEDEE7B36}" type="sibTrans" cxnId="{89836BB2-0ABC-4544-8C80-AEE06731296D}">
      <dgm:prSet/>
      <dgm:spPr/>
      <dgm:t>
        <a:bodyPr/>
        <a:lstStyle/>
        <a:p>
          <a:endParaRPr lang="en-US"/>
        </a:p>
      </dgm:t>
    </dgm:pt>
    <dgm:pt modelId="{A8B68CA3-3E37-43A3-86D5-12C146E7BDC8}">
      <dgm:prSet custT="1"/>
      <dgm:spPr/>
      <dgm:t>
        <a:bodyPr/>
        <a:lstStyle/>
        <a:p>
          <a:r>
            <a:rPr lang="en-US" sz="2800" dirty="0"/>
            <a:t>Private wages soared to 300,000 won per month with no ration privaledge.   Investors could make much more.</a:t>
          </a:r>
        </a:p>
      </dgm:t>
    </dgm:pt>
    <dgm:pt modelId="{8C91917E-BA2B-4F0A-B9E5-1F240CE5AE18}" type="parTrans" cxnId="{B3AAF5B9-FA57-4DC0-9447-4F1A5EDA9CF1}">
      <dgm:prSet/>
      <dgm:spPr/>
      <dgm:t>
        <a:bodyPr/>
        <a:lstStyle/>
        <a:p>
          <a:endParaRPr lang="en-US"/>
        </a:p>
      </dgm:t>
    </dgm:pt>
    <dgm:pt modelId="{283471D7-825B-4131-85FE-93BCA29AD64B}" type="sibTrans" cxnId="{B3AAF5B9-FA57-4DC0-9447-4F1A5EDA9CF1}">
      <dgm:prSet/>
      <dgm:spPr/>
      <dgm:t>
        <a:bodyPr/>
        <a:lstStyle/>
        <a:p>
          <a:endParaRPr lang="en-US"/>
        </a:p>
      </dgm:t>
    </dgm:pt>
    <dgm:pt modelId="{88A8923C-A8A6-435D-B04A-36A51781B72A}" type="pres">
      <dgm:prSet presAssocID="{197308E9-3901-4A47-BDE9-4835EE05282B}" presName="linear" presStyleCnt="0">
        <dgm:presLayoutVars>
          <dgm:animLvl val="lvl"/>
          <dgm:resizeHandles val="exact"/>
        </dgm:presLayoutVars>
      </dgm:prSet>
      <dgm:spPr/>
    </dgm:pt>
    <dgm:pt modelId="{E05C1F7A-1280-4A33-AA0C-136D6DB2F51C}" type="pres">
      <dgm:prSet presAssocID="{17BEF681-2697-4C36-ADD4-B70DCE266F18}" presName="parentText" presStyleLbl="node1" presStyleIdx="0" presStyleCnt="3">
        <dgm:presLayoutVars>
          <dgm:chMax val="0"/>
          <dgm:bulletEnabled val="1"/>
        </dgm:presLayoutVars>
      </dgm:prSet>
      <dgm:spPr/>
    </dgm:pt>
    <dgm:pt modelId="{AB6D8FD7-7082-4DD7-8D22-EC95B9E982EF}" type="pres">
      <dgm:prSet presAssocID="{5CF8D0D4-758D-4669-AC0C-CD1427F384F2}" presName="spacer" presStyleCnt="0"/>
      <dgm:spPr/>
    </dgm:pt>
    <dgm:pt modelId="{2032AA9A-88B0-41F2-84F9-229C219C9B92}" type="pres">
      <dgm:prSet presAssocID="{9752C8EC-4ABC-4EC9-9763-378195570466}" presName="parentText" presStyleLbl="node1" presStyleIdx="1" presStyleCnt="3">
        <dgm:presLayoutVars>
          <dgm:chMax val="0"/>
          <dgm:bulletEnabled val="1"/>
        </dgm:presLayoutVars>
      </dgm:prSet>
      <dgm:spPr/>
    </dgm:pt>
    <dgm:pt modelId="{77825B7D-0C2A-466C-8AAB-2309B208B28E}" type="pres">
      <dgm:prSet presAssocID="{6A21E731-7ABC-487F-BA6C-8BDAEDEE7B36}" presName="spacer" presStyleCnt="0"/>
      <dgm:spPr/>
    </dgm:pt>
    <dgm:pt modelId="{931BED7E-D5AB-4150-9F14-7E27C204FDCF}" type="pres">
      <dgm:prSet presAssocID="{A8B68CA3-3E37-43A3-86D5-12C146E7BDC8}" presName="parentText" presStyleLbl="node1" presStyleIdx="2" presStyleCnt="3">
        <dgm:presLayoutVars>
          <dgm:chMax val="0"/>
          <dgm:bulletEnabled val="1"/>
        </dgm:presLayoutVars>
      </dgm:prSet>
      <dgm:spPr/>
    </dgm:pt>
  </dgm:ptLst>
  <dgm:cxnLst>
    <dgm:cxn modelId="{57467B0B-6D33-4E97-A04C-67220027C16E}" type="presOf" srcId="{9752C8EC-4ABC-4EC9-9763-378195570466}" destId="{2032AA9A-88B0-41F2-84F9-229C219C9B92}" srcOrd="0" destOrd="0" presId="urn:microsoft.com/office/officeart/2005/8/layout/vList2"/>
    <dgm:cxn modelId="{2DD0FE1E-C6E1-47CE-988E-D51C342D4FA2}" srcId="{197308E9-3901-4A47-BDE9-4835EE05282B}" destId="{17BEF681-2697-4C36-ADD4-B70DCE266F18}" srcOrd="0" destOrd="0" parTransId="{BF15C60B-5409-44BB-854E-8D83598EB021}" sibTransId="{5CF8D0D4-758D-4669-AC0C-CD1427F384F2}"/>
    <dgm:cxn modelId="{A4A93C8E-43FB-42EA-9C54-0BB571B666C1}" type="presOf" srcId="{A8B68CA3-3E37-43A3-86D5-12C146E7BDC8}" destId="{931BED7E-D5AB-4150-9F14-7E27C204FDCF}" srcOrd="0" destOrd="0" presId="urn:microsoft.com/office/officeart/2005/8/layout/vList2"/>
    <dgm:cxn modelId="{89836BB2-0ABC-4544-8C80-AEE06731296D}" srcId="{197308E9-3901-4A47-BDE9-4835EE05282B}" destId="{9752C8EC-4ABC-4EC9-9763-378195570466}" srcOrd="1" destOrd="0" parTransId="{66C6F3C3-3869-4E44-AACB-9ECAEC974D7B}" sibTransId="{6A21E731-7ABC-487F-BA6C-8BDAEDEE7B36}"/>
    <dgm:cxn modelId="{06B0A9B5-BD01-41AA-BC52-4CACC3B07C38}" type="presOf" srcId="{17BEF681-2697-4C36-ADD4-B70DCE266F18}" destId="{E05C1F7A-1280-4A33-AA0C-136D6DB2F51C}" srcOrd="0" destOrd="0" presId="urn:microsoft.com/office/officeart/2005/8/layout/vList2"/>
    <dgm:cxn modelId="{B3AAF5B9-FA57-4DC0-9447-4F1A5EDA9CF1}" srcId="{197308E9-3901-4A47-BDE9-4835EE05282B}" destId="{A8B68CA3-3E37-43A3-86D5-12C146E7BDC8}" srcOrd="2" destOrd="0" parTransId="{8C91917E-BA2B-4F0A-B9E5-1F240CE5AE18}" sibTransId="{283471D7-825B-4131-85FE-93BCA29AD64B}"/>
    <dgm:cxn modelId="{E7DAD3F1-C774-4C6D-8008-08B3B08499AC}" type="presOf" srcId="{197308E9-3901-4A47-BDE9-4835EE05282B}" destId="{88A8923C-A8A6-435D-B04A-36A51781B72A}" srcOrd="0" destOrd="0" presId="urn:microsoft.com/office/officeart/2005/8/layout/vList2"/>
    <dgm:cxn modelId="{021243A2-9C2A-4C94-A311-51E44935A349}" type="presParOf" srcId="{88A8923C-A8A6-435D-B04A-36A51781B72A}" destId="{E05C1F7A-1280-4A33-AA0C-136D6DB2F51C}" srcOrd="0" destOrd="0" presId="urn:microsoft.com/office/officeart/2005/8/layout/vList2"/>
    <dgm:cxn modelId="{80E38D1D-C35B-4751-897B-8003A403F9DF}" type="presParOf" srcId="{88A8923C-A8A6-435D-B04A-36A51781B72A}" destId="{AB6D8FD7-7082-4DD7-8D22-EC95B9E982EF}" srcOrd="1" destOrd="0" presId="urn:microsoft.com/office/officeart/2005/8/layout/vList2"/>
    <dgm:cxn modelId="{9CC08BC1-C101-40A4-9589-9C7F907AAEF8}" type="presParOf" srcId="{88A8923C-A8A6-435D-B04A-36A51781B72A}" destId="{2032AA9A-88B0-41F2-84F9-229C219C9B92}" srcOrd="2" destOrd="0" presId="urn:microsoft.com/office/officeart/2005/8/layout/vList2"/>
    <dgm:cxn modelId="{67E02B00-7B79-4D64-81BB-973323996B97}" type="presParOf" srcId="{88A8923C-A8A6-435D-B04A-36A51781B72A}" destId="{77825B7D-0C2A-466C-8AAB-2309B208B28E}" srcOrd="3" destOrd="0" presId="urn:microsoft.com/office/officeart/2005/8/layout/vList2"/>
    <dgm:cxn modelId="{181860C2-4B66-40ED-807C-685023BFD0FD}" type="presParOf" srcId="{88A8923C-A8A6-435D-B04A-36A51781B72A}" destId="{931BED7E-D5AB-4150-9F14-7E27C204FDC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4152522-D056-4C04-8511-65739486AAE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6DC8574-6BFB-44E0-9048-DB76AC4AB295}">
      <dgm:prSet/>
      <dgm:spPr/>
      <dgm:t>
        <a:bodyPr/>
        <a:lstStyle/>
        <a:p>
          <a:r>
            <a:rPr lang="en-US" dirty="0"/>
            <a:t>Wage and income  differential between state sector and private sector seems to be  widening.   Trouble brewing for state industrial workers .  (Poland example, not yet).</a:t>
          </a:r>
        </a:p>
      </dgm:t>
    </dgm:pt>
    <dgm:pt modelId="{4FF30A29-F468-4E0E-9E2B-5D2D2E001F42}" type="parTrans" cxnId="{668AED43-80ED-476F-B543-77037F0D626B}">
      <dgm:prSet/>
      <dgm:spPr/>
      <dgm:t>
        <a:bodyPr/>
        <a:lstStyle/>
        <a:p>
          <a:endParaRPr lang="en-US"/>
        </a:p>
      </dgm:t>
    </dgm:pt>
    <dgm:pt modelId="{25C6BDC9-94D6-45FA-A6DA-1FE625230A8E}" type="sibTrans" cxnId="{668AED43-80ED-476F-B543-77037F0D626B}">
      <dgm:prSet/>
      <dgm:spPr/>
      <dgm:t>
        <a:bodyPr/>
        <a:lstStyle/>
        <a:p>
          <a:endParaRPr lang="en-US"/>
        </a:p>
      </dgm:t>
    </dgm:pt>
    <dgm:pt modelId="{B1DDBCE7-A57D-4078-8923-7F8371F99E7D}">
      <dgm:prSet/>
      <dgm:spPr/>
      <dgm:t>
        <a:bodyPr/>
        <a:lstStyle/>
        <a:p>
          <a:r>
            <a:rPr lang="en-US" dirty="0"/>
            <a:t>Reaction appears to target private incomes.  Corruption increasing rampant. </a:t>
          </a:r>
        </a:p>
      </dgm:t>
    </dgm:pt>
    <dgm:pt modelId="{7D2B5882-F9B6-4171-B999-99B7C1CA683E}" type="parTrans" cxnId="{8B816F2C-03C2-4036-A299-2E21DC513D92}">
      <dgm:prSet/>
      <dgm:spPr/>
      <dgm:t>
        <a:bodyPr/>
        <a:lstStyle/>
        <a:p>
          <a:endParaRPr lang="en-US"/>
        </a:p>
      </dgm:t>
    </dgm:pt>
    <dgm:pt modelId="{3D1C5138-08DF-4AED-BBB9-02CEA405C72D}" type="sibTrans" cxnId="{8B816F2C-03C2-4036-A299-2E21DC513D92}">
      <dgm:prSet/>
      <dgm:spPr/>
      <dgm:t>
        <a:bodyPr/>
        <a:lstStyle/>
        <a:p>
          <a:endParaRPr lang="en-US"/>
        </a:p>
      </dgm:t>
    </dgm:pt>
    <dgm:pt modelId="{28B46FB6-8052-4FEF-8979-64B821D97BCB}">
      <dgm:prSet/>
      <dgm:spPr/>
      <dgm:t>
        <a:bodyPr/>
        <a:lstStyle/>
        <a:p>
          <a:r>
            <a:rPr lang="en-US" dirty="0"/>
            <a:t>Use of money creating private financial markets.  Lack of regulation, laws, creates domestic hostility.</a:t>
          </a:r>
        </a:p>
      </dgm:t>
    </dgm:pt>
    <dgm:pt modelId="{21452732-FBAD-4665-B6F6-73A98DA82568}" type="parTrans" cxnId="{434200BD-0666-4DBE-800C-778896674F6C}">
      <dgm:prSet/>
      <dgm:spPr/>
      <dgm:t>
        <a:bodyPr/>
        <a:lstStyle/>
        <a:p>
          <a:endParaRPr lang="en-US"/>
        </a:p>
      </dgm:t>
    </dgm:pt>
    <dgm:pt modelId="{7E3CC4C8-E8A6-4667-9869-0EFB8DC708B8}" type="sibTrans" cxnId="{434200BD-0666-4DBE-800C-778896674F6C}">
      <dgm:prSet/>
      <dgm:spPr/>
      <dgm:t>
        <a:bodyPr/>
        <a:lstStyle/>
        <a:p>
          <a:endParaRPr lang="en-US"/>
        </a:p>
      </dgm:t>
    </dgm:pt>
    <dgm:pt modelId="{F483302B-AE36-485C-AB63-FB7BFA4E67A7}">
      <dgm:prSet/>
      <dgm:spPr/>
      <dgm:t>
        <a:bodyPr/>
        <a:lstStyle/>
        <a:p>
          <a:r>
            <a:rPr lang="en-US" dirty="0"/>
            <a:t>Dollarization  helped stop inflation but  inevitable speculation between currencies.   Borrow in one, lend in the other.   No bankruptcy laws.   Fights. </a:t>
          </a:r>
        </a:p>
      </dgm:t>
    </dgm:pt>
    <dgm:pt modelId="{04F366E7-EB2D-4E3E-B7FE-F313BCFCC6A9}" type="parTrans" cxnId="{A4EAB20C-0B5D-4B98-B555-191753D76C51}">
      <dgm:prSet/>
      <dgm:spPr/>
      <dgm:t>
        <a:bodyPr/>
        <a:lstStyle/>
        <a:p>
          <a:endParaRPr lang="en-US"/>
        </a:p>
      </dgm:t>
    </dgm:pt>
    <dgm:pt modelId="{23B299B5-AE73-45B0-BA26-612F27B32A5B}" type="sibTrans" cxnId="{A4EAB20C-0B5D-4B98-B555-191753D76C51}">
      <dgm:prSet/>
      <dgm:spPr/>
      <dgm:t>
        <a:bodyPr/>
        <a:lstStyle/>
        <a:p>
          <a:endParaRPr lang="en-US"/>
        </a:p>
      </dgm:t>
    </dgm:pt>
    <dgm:pt modelId="{DD2B38D1-7901-41F7-B6C4-060AD2702B1E}">
      <dgm:prSet/>
      <dgm:spPr/>
      <dgm:t>
        <a:bodyPr/>
        <a:lstStyle/>
        <a:p>
          <a:r>
            <a:rPr lang="en-US" dirty="0"/>
            <a:t>Factory managers have more authority to adjust prices, procurement, and distribution but  irrational prices leads to irrational results.</a:t>
          </a:r>
        </a:p>
      </dgm:t>
    </dgm:pt>
    <dgm:pt modelId="{316BC523-C738-474E-82F4-3EDEA3E34951}" type="parTrans" cxnId="{24C61174-EAA0-42AC-B454-C3550C289668}">
      <dgm:prSet/>
      <dgm:spPr/>
      <dgm:t>
        <a:bodyPr/>
        <a:lstStyle/>
        <a:p>
          <a:endParaRPr lang="en-US"/>
        </a:p>
      </dgm:t>
    </dgm:pt>
    <dgm:pt modelId="{DF6D46D5-D918-40C8-87D3-940E17B0437F}" type="sibTrans" cxnId="{24C61174-EAA0-42AC-B454-C3550C289668}">
      <dgm:prSet/>
      <dgm:spPr/>
      <dgm:t>
        <a:bodyPr/>
        <a:lstStyle/>
        <a:p>
          <a:endParaRPr lang="en-US"/>
        </a:p>
      </dgm:t>
    </dgm:pt>
    <dgm:pt modelId="{F5F59B58-5DA8-4B8C-9648-D3CA4BB82053}">
      <dgm:prSet/>
      <dgm:spPr/>
      <dgm:t>
        <a:bodyPr/>
        <a:lstStyle/>
        <a:p>
          <a:r>
            <a:rPr lang="en-US" dirty="0"/>
            <a:t>State faces balance budget requirement due to dollarization, tight money.  No investment is the result.  Deteriorating infrastructure. </a:t>
          </a:r>
        </a:p>
      </dgm:t>
    </dgm:pt>
    <dgm:pt modelId="{03FB686C-D070-40AB-BA6C-D9D08A7B9398}" type="parTrans" cxnId="{3D059FFE-6269-4A65-8128-D401EA30A63F}">
      <dgm:prSet/>
      <dgm:spPr/>
      <dgm:t>
        <a:bodyPr/>
        <a:lstStyle/>
        <a:p>
          <a:endParaRPr lang="en-US"/>
        </a:p>
      </dgm:t>
    </dgm:pt>
    <dgm:pt modelId="{548B8456-3E67-4BB8-A35E-A400ADA7DD1F}" type="sibTrans" cxnId="{3D059FFE-6269-4A65-8128-D401EA30A63F}">
      <dgm:prSet/>
      <dgm:spPr/>
      <dgm:t>
        <a:bodyPr/>
        <a:lstStyle/>
        <a:p>
          <a:endParaRPr lang="en-US"/>
        </a:p>
      </dgm:t>
    </dgm:pt>
    <dgm:pt modelId="{FD562759-C598-4254-B54D-C11C599CBDDC}" type="pres">
      <dgm:prSet presAssocID="{34152522-D056-4C04-8511-65739486AAE0}" presName="diagram" presStyleCnt="0">
        <dgm:presLayoutVars>
          <dgm:dir/>
          <dgm:resizeHandles val="exact"/>
        </dgm:presLayoutVars>
      </dgm:prSet>
      <dgm:spPr/>
    </dgm:pt>
    <dgm:pt modelId="{7C4530F0-BAD4-47E1-AE09-32464A9A1C80}" type="pres">
      <dgm:prSet presAssocID="{D6DC8574-6BFB-44E0-9048-DB76AC4AB295}" presName="node" presStyleLbl="node1" presStyleIdx="0" presStyleCnt="6">
        <dgm:presLayoutVars>
          <dgm:bulletEnabled val="1"/>
        </dgm:presLayoutVars>
      </dgm:prSet>
      <dgm:spPr/>
    </dgm:pt>
    <dgm:pt modelId="{841D79A3-B062-4F5C-BE0D-17924E710C29}" type="pres">
      <dgm:prSet presAssocID="{25C6BDC9-94D6-45FA-A6DA-1FE625230A8E}" presName="sibTrans" presStyleCnt="0"/>
      <dgm:spPr/>
    </dgm:pt>
    <dgm:pt modelId="{C6DB1313-CCE8-4D14-B131-B0081DF9EDE2}" type="pres">
      <dgm:prSet presAssocID="{B1DDBCE7-A57D-4078-8923-7F8371F99E7D}" presName="node" presStyleLbl="node1" presStyleIdx="1" presStyleCnt="6">
        <dgm:presLayoutVars>
          <dgm:bulletEnabled val="1"/>
        </dgm:presLayoutVars>
      </dgm:prSet>
      <dgm:spPr/>
    </dgm:pt>
    <dgm:pt modelId="{C75253E3-27F3-439B-B45A-A2AFB33B1E5B}" type="pres">
      <dgm:prSet presAssocID="{3D1C5138-08DF-4AED-BBB9-02CEA405C72D}" presName="sibTrans" presStyleCnt="0"/>
      <dgm:spPr/>
    </dgm:pt>
    <dgm:pt modelId="{ACA085A3-6C8B-4920-BEE2-7BC95484F64B}" type="pres">
      <dgm:prSet presAssocID="{28B46FB6-8052-4FEF-8979-64B821D97BCB}" presName="node" presStyleLbl="node1" presStyleIdx="2" presStyleCnt="6">
        <dgm:presLayoutVars>
          <dgm:bulletEnabled val="1"/>
        </dgm:presLayoutVars>
      </dgm:prSet>
      <dgm:spPr/>
    </dgm:pt>
    <dgm:pt modelId="{3630673E-699C-4D9D-98EF-134D53CFB715}" type="pres">
      <dgm:prSet presAssocID="{7E3CC4C8-E8A6-4667-9869-0EFB8DC708B8}" presName="sibTrans" presStyleCnt="0"/>
      <dgm:spPr/>
    </dgm:pt>
    <dgm:pt modelId="{FE2764D6-E947-461F-95B5-4CC4CA30A987}" type="pres">
      <dgm:prSet presAssocID="{F483302B-AE36-485C-AB63-FB7BFA4E67A7}" presName="node" presStyleLbl="node1" presStyleIdx="3" presStyleCnt="6">
        <dgm:presLayoutVars>
          <dgm:bulletEnabled val="1"/>
        </dgm:presLayoutVars>
      </dgm:prSet>
      <dgm:spPr/>
    </dgm:pt>
    <dgm:pt modelId="{647B78BD-99A0-4824-8431-A02C59DD4064}" type="pres">
      <dgm:prSet presAssocID="{23B299B5-AE73-45B0-BA26-612F27B32A5B}" presName="sibTrans" presStyleCnt="0"/>
      <dgm:spPr/>
    </dgm:pt>
    <dgm:pt modelId="{22166AFE-6847-4986-A5E4-6F80D2CF6CE6}" type="pres">
      <dgm:prSet presAssocID="{DD2B38D1-7901-41F7-B6C4-060AD2702B1E}" presName="node" presStyleLbl="node1" presStyleIdx="4" presStyleCnt="6">
        <dgm:presLayoutVars>
          <dgm:bulletEnabled val="1"/>
        </dgm:presLayoutVars>
      </dgm:prSet>
      <dgm:spPr/>
    </dgm:pt>
    <dgm:pt modelId="{FABBD048-62E4-4936-8F38-F29D7B6F60E4}" type="pres">
      <dgm:prSet presAssocID="{DF6D46D5-D918-40C8-87D3-940E17B0437F}" presName="sibTrans" presStyleCnt="0"/>
      <dgm:spPr/>
    </dgm:pt>
    <dgm:pt modelId="{A9960BA7-4B83-4612-9E80-CBFC073AAAF3}" type="pres">
      <dgm:prSet presAssocID="{F5F59B58-5DA8-4B8C-9648-D3CA4BB82053}" presName="node" presStyleLbl="node1" presStyleIdx="5" presStyleCnt="6">
        <dgm:presLayoutVars>
          <dgm:bulletEnabled val="1"/>
        </dgm:presLayoutVars>
      </dgm:prSet>
      <dgm:spPr/>
    </dgm:pt>
  </dgm:ptLst>
  <dgm:cxnLst>
    <dgm:cxn modelId="{A4EAB20C-0B5D-4B98-B555-191753D76C51}" srcId="{34152522-D056-4C04-8511-65739486AAE0}" destId="{F483302B-AE36-485C-AB63-FB7BFA4E67A7}" srcOrd="3" destOrd="0" parTransId="{04F366E7-EB2D-4E3E-B7FE-F313BCFCC6A9}" sibTransId="{23B299B5-AE73-45B0-BA26-612F27B32A5B}"/>
    <dgm:cxn modelId="{98052E0D-BBF7-4227-A013-1B201F142A3C}" type="presOf" srcId="{B1DDBCE7-A57D-4078-8923-7F8371F99E7D}" destId="{C6DB1313-CCE8-4D14-B131-B0081DF9EDE2}" srcOrd="0" destOrd="0" presId="urn:microsoft.com/office/officeart/2005/8/layout/default"/>
    <dgm:cxn modelId="{C6D61C13-8DFD-4BD8-B6C9-76B88CC3AD38}" type="presOf" srcId="{D6DC8574-6BFB-44E0-9048-DB76AC4AB295}" destId="{7C4530F0-BAD4-47E1-AE09-32464A9A1C80}" srcOrd="0" destOrd="0" presId="urn:microsoft.com/office/officeart/2005/8/layout/default"/>
    <dgm:cxn modelId="{8B816F2C-03C2-4036-A299-2E21DC513D92}" srcId="{34152522-D056-4C04-8511-65739486AAE0}" destId="{B1DDBCE7-A57D-4078-8923-7F8371F99E7D}" srcOrd="1" destOrd="0" parTransId="{7D2B5882-F9B6-4171-B999-99B7C1CA683E}" sibTransId="{3D1C5138-08DF-4AED-BBB9-02CEA405C72D}"/>
    <dgm:cxn modelId="{668AED43-80ED-476F-B543-77037F0D626B}" srcId="{34152522-D056-4C04-8511-65739486AAE0}" destId="{D6DC8574-6BFB-44E0-9048-DB76AC4AB295}" srcOrd="0" destOrd="0" parTransId="{4FF30A29-F468-4E0E-9E2B-5D2D2E001F42}" sibTransId="{25C6BDC9-94D6-45FA-A6DA-1FE625230A8E}"/>
    <dgm:cxn modelId="{24C61174-EAA0-42AC-B454-C3550C289668}" srcId="{34152522-D056-4C04-8511-65739486AAE0}" destId="{DD2B38D1-7901-41F7-B6C4-060AD2702B1E}" srcOrd="4" destOrd="0" parTransId="{316BC523-C738-474E-82F4-3EDEA3E34951}" sibTransId="{DF6D46D5-D918-40C8-87D3-940E17B0437F}"/>
    <dgm:cxn modelId="{9A488C56-D0CF-457F-870D-FC8D27E0EB41}" type="presOf" srcId="{28B46FB6-8052-4FEF-8979-64B821D97BCB}" destId="{ACA085A3-6C8B-4920-BEE2-7BC95484F64B}" srcOrd="0" destOrd="0" presId="urn:microsoft.com/office/officeart/2005/8/layout/default"/>
    <dgm:cxn modelId="{F34A207A-A961-4183-ADD4-B19FBF99983F}" type="presOf" srcId="{34152522-D056-4C04-8511-65739486AAE0}" destId="{FD562759-C598-4254-B54D-C11C599CBDDC}" srcOrd="0" destOrd="0" presId="urn:microsoft.com/office/officeart/2005/8/layout/default"/>
    <dgm:cxn modelId="{26109B83-3BD6-442E-ACBE-2CB15F94D09E}" type="presOf" srcId="{F5F59B58-5DA8-4B8C-9648-D3CA4BB82053}" destId="{A9960BA7-4B83-4612-9E80-CBFC073AAAF3}" srcOrd="0" destOrd="0" presId="urn:microsoft.com/office/officeart/2005/8/layout/default"/>
    <dgm:cxn modelId="{434200BD-0666-4DBE-800C-778896674F6C}" srcId="{34152522-D056-4C04-8511-65739486AAE0}" destId="{28B46FB6-8052-4FEF-8979-64B821D97BCB}" srcOrd="2" destOrd="0" parTransId="{21452732-FBAD-4665-B6F6-73A98DA82568}" sibTransId="{7E3CC4C8-E8A6-4667-9869-0EFB8DC708B8}"/>
    <dgm:cxn modelId="{D56607C2-778E-4253-A918-3F2AC30E7F8A}" type="presOf" srcId="{DD2B38D1-7901-41F7-B6C4-060AD2702B1E}" destId="{22166AFE-6847-4986-A5E4-6F80D2CF6CE6}" srcOrd="0" destOrd="0" presId="urn:microsoft.com/office/officeart/2005/8/layout/default"/>
    <dgm:cxn modelId="{A95354EC-19C3-4FFD-AD44-6EF0F877A864}" type="presOf" srcId="{F483302B-AE36-485C-AB63-FB7BFA4E67A7}" destId="{FE2764D6-E947-461F-95B5-4CC4CA30A987}" srcOrd="0" destOrd="0" presId="urn:microsoft.com/office/officeart/2005/8/layout/default"/>
    <dgm:cxn modelId="{3D059FFE-6269-4A65-8128-D401EA30A63F}" srcId="{34152522-D056-4C04-8511-65739486AAE0}" destId="{F5F59B58-5DA8-4B8C-9648-D3CA4BB82053}" srcOrd="5" destOrd="0" parTransId="{03FB686C-D070-40AB-BA6C-D9D08A7B9398}" sibTransId="{548B8456-3E67-4BB8-A35E-A400ADA7DD1F}"/>
    <dgm:cxn modelId="{F87D9E84-B687-4A3C-A907-0D6A86CE874A}" type="presParOf" srcId="{FD562759-C598-4254-B54D-C11C599CBDDC}" destId="{7C4530F0-BAD4-47E1-AE09-32464A9A1C80}" srcOrd="0" destOrd="0" presId="urn:microsoft.com/office/officeart/2005/8/layout/default"/>
    <dgm:cxn modelId="{9F87139E-0D44-44B2-924C-04A52C83FCC7}" type="presParOf" srcId="{FD562759-C598-4254-B54D-C11C599CBDDC}" destId="{841D79A3-B062-4F5C-BE0D-17924E710C29}" srcOrd="1" destOrd="0" presId="urn:microsoft.com/office/officeart/2005/8/layout/default"/>
    <dgm:cxn modelId="{6E51C5ED-C71A-4CA8-BC98-311AE5B19403}" type="presParOf" srcId="{FD562759-C598-4254-B54D-C11C599CBDDC}" destId="{C6DB1313-CCE8-4D14-B131-B0081DF9EDE2}" srcOrd="2" destOrd="0" presId="urn:microsoft.com/office/officeart/2005/8/layout/default"/>
    <dgm:cxn modelId="{9E7DAFE0-9ED0-41D6-B121-8D155E583716}" type="presParOf" srcId="{FD562759-C598-4254-B54D-C11C599CBDDC}" destId="{C75253E3-27F3-439B-B45A-A2AFB33B1E5B}" srcOrd="3" destOrd="0" presId="urn:microsoft.com/office/officeart/2005/8/layout/default"/>
    <dgm:cxn modelId="{8ADF9494-DD9F-4158-B7EF-1F4B1FCB33A9}" type="presParOf" srcId="{FD562759-C598-4254-B54D-C11C599CBDDC}" destId="{ACA085A3-6C8B-4920-BEE2-7BC95484F64B}" srcOrd="4" destOrd="0" presId="urn:microsoft.com/office/officeart/2005/8/layout/default"/>
    <dgm:cxn modelId="{D6E8CB95-F79E-4EED-A297-771CF365FA06}" type="presParOf" srcId="{FD562759-C598-4254-B54D-C11C599CBDDC}" destId="{3630673E-699C-4D9D-98EF-134D53CFB715}" srcOrd="5" destOrd="0" presId="urn:microsoft.com/office/officeart/2005/8/layout/default"/>
    <dgm:cxn modelId="{963F1D95-7632-47A1-91C4-2C6BA0349EF5}" type="presParOf" srcId="{FD562759-C598-4254-B54D-C11C599CBDDC}" destId="{FE2764D6-E947-461F-95B5-4CC4CA30A987}" srcOrd="6" destOrd="0" presId="urn:microsoft.com/office/officeart/2005/8/layout/default"/>
    <dgm:cxn modelId="{4E3E0850-8CCF-4F3E-98CD-C0B939281F0C}" type="presParOf" srcId="{FD562759-C598-4254-B54D-C11C599CBDDC}" destId="{647B78BD-99A0-4824-8431-A02C59DD4064}" srcOrd="7" destOrd="0" presId="urn:microsoft.com/office/officeart/2005/8/layout/default"/>
    <dgm:cxn modelId="{73F0B546-4D52-403F-B777-05671C47B672}" type="presParOf" srcId="{FD562759-C598-4254-B54D-C11C599CBDDC}" destId="{22166AFE-6847-4986-A5E4-6F80D2CF6CE6}" srcOrd="8" destOrd="0" presId="urn:microsoft.com/office/officeart/2005/8/layout/default"/>
    <dgm:cxn modelId="{531F2A54-5C58-4414-B2D1-8BCC55BF33E9}" type="presParOf" srcId="{FD562759-C598-4254-B54D-C11C599CBDDC}" destId="{FABBD048-62E4-4936-8F38-F29D7B6F60E4}" srcOrd="9" destOrd="0" presId="urn:microsoft.com/office/officeart/2005/8/layout/default"/>
    <dgm:cxn modelId="{C409ACA9-8C74-42A1-80FE-A965D476437D}" type="presParOf" srcId="{FD562759-C598-4254-B54D-C11C599CBDDC}" destId="{A9960BA7-4B83-4612-9E80-CBFC073AAAF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4152522-D056-4C04-8511-65739486AAE0}"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D6DC8574-6BFB-44E0-9048-DB76AC4AB295}">
      <dgm:prSet/>
      <dgm:spPr/>
      <dgm:t>
        <a:bodyPr/>
        <a:lstStyle/>
        <a:p>
          <a:r>
            <a:rPr lang="en-US"/>
            <a:t>Kim’s singular economic achievement, exchange rate and price stability, is in big danger with potential to disrupt the political and economic system.  Inflation and money theft does that.</a:t>
          </a:r>
        </a:p>
      </dgm:t>
    </dgm:pt>
    <dgm:pt modelId="{4FF30A29-F468-4E0E-9E2B-5D2D2E001F42}" type="parTrans" cxnId="{668AED43-80ED-476F-B543-77037F0D626B}">
      <dgm:prSet/>
      <dgm:spPr/>
      <dgm:t>
        <a:bodyPr/>
        <a:lstStyle/>
        <a:p>
          <a:endParaRPr lang="en-US"/>
        </a:p>
      </dgm:t>
    </dgm:pt>
    <dgm:pt modelId="{25C6BDC9-94D6-45FA-A6DA-1FE625230A8E}" type="sibTrans" cxnId="{668AED43-80ED-476F-B543-77037F0D626B}">
      <dgm:prSet/>
      <dgm:spPr/>
      <dgm:t>
        <a:bodyPr/>
        <a:lstStyle/>
        <a:p>
          <a:endParaRPr lang="en-US"/>
        </a:p>
      </dgm:t>
    </dgm:pt>
    <dgm:pt modelId="{B1DDBCE7-A57D-4078-8923-7F8371F99E7D}">
      <dgm:prSet/>
      <dgm:spPr/>
      <dgm:t>
        <a:bodyPr/>
        <a:lstStyle/>
        <a:p>
          <a:r>
            <a:rPr lang="en-US"/>
            <a:t>Tight monetary policy has pushed economy into severe recession.</a:t>
          </a:r>
        </a:p>
      </dgm:t>
    </dgm:pt>
    <dgm:pt modelId="{7D2B5882-F9B6-4171-B999-99B7C1CA683E}" type="parTrans" cxnId="{8B816F2C-03C2-4036-A299-2E21DC513D92}">
      <dgm:prSet/>
      <dgm:spPr/>
      <dgm:t>
        <a:bodyPr/>
        <a:lstStyle/>
        <a:p>
          <a:endParaRPr lang="en-US"/>
        </a:p>
      </dgm:t>
    </dgm:pt>
    <dgm:pt modelId="{3D1C5138-08DF-4AED-BBB9-02CEA405C72D}" type="sibTrans" cxnId="{8B816F2C-03C2-4036-A299-2E21DC513D92}">
      <dgm:prSet/>
      <dgm:spPr/>
      <dgm:t>
        <a:bodyPr/>
        <a:lstStyle/>
        <a:p>
          <a:endParaRPr lang="en-US"/>
        </a:p>
      </dgm:t>
    </dgm:pt>
    <dgm:pt modelId="{28B46FB6-8052-4FEF-8979-64B821D97BCB}">
      <dgm:prSet/>
      <dgm:spPr/>
      <dgm:t>
        <a:bodyPr/>
        <a:lstStyle/>
        <a:p>
          <a:r>
            <a:rPr lang="en-US" dirty="0"/>
            <a:t>Public  has much more power  than in previous regimes given their private holdings of foreign exchange, yuan and dollars.  State has  less control.</a:t>
          </a:r>
        </a:p>
      </dgm:t>
    </dgm:pt>
    <dgm:pt modelId="{21452732-FBAD-4665-B6F6-73A98DA82568}" type="parTrans" cxnId="{434200BD-0666-4DBE-800C-778896674F6C}">
      <dgm:prSet/>
      <dgm:spPr/>
      <dgm:t>
        <a:bodyPr/>
        <a:lstStyle/>
        <a:p>
          <a:endParaRPr lang="en-US"/>
        </a:p>
      </dgm:t>
    </dgm:pt>
    <dgm:pt modelId="{7E3CC4C8-E8A6-4667-9869-0EFB8DC708B8}" type="sibTrans" cxnId="{434200BD-0666-4DBE-800C-778896674F6C}">
      <dgm:prSet/>
      <dgm:spPr/>
      <dgm:t>
        <a:bodyPr/>
        <a:lstStyle/>
        <a:p>
          <a:endParaRPr lang="en-US"/>
        </a:p>
      </dgm:t>
    </dgm:pt>
    <dgm:pt modelId="{F483302B-AE36-485C-AB63-FB7BFA4E67A7}">
      <dgm:prSet/>
      <dgm:spPr/>
      <dgm:t>
        <a:bodyPr/>
        <a:lstStyle/>
        <a:p>
          <a:r>
            <a:rPr lang="en-US"/>
            <a:t>State budgets and wages are severely constrained due to need to protect won against circulating dollars and yuan. </a:t>
          </a:r>
        </a:p>
      </dgm:t>
    </dgm:pt>
    <dgm:pt modelId="{04F366E7-EB2D-4E3E-B7FE-F313BCFCC6A9}" type="parTrans" cxnId="{A4EAB20C-0B5D-4B98-B555-191753D76C51}">
      <dgm:prSet/>
      <dgm:spPr/>
      <dgm:t>
        <a:bodyPr/>
        <a:lstStyle/>
        <a:p>
          <a:endParaRPr lang="en-US"/>
        </a:p>
      </dgm:t>
    </dgm:pt>
    <dgm:pt modelId="{23B299B5-AE73-45B0-BA26-612F27B32A5B}" type="sibTrans" cxnId="{A4EAB20C-0B5D-4B98-B555-191753D76C51}">
      <dgm:prSet/>
      <dgm:spPr/>
      <dgm:t>
        <a:bodyPr/>
        <a:lstStyle/>
        <a:p>
          <a:endParaRPr lang="en-US"/>
        </a:p>
      </dgm:t>
    </dgm:pt>
    <dgm:pt modelId="{DD2B38D1-7901-41F7-B6C4-060AD2702B1E}">
      <dgm:prSet/>
      <dgm:spPr/>
      <dgm:t>
        <a:bodyPr/>
        <a:lstStyle/>
        <a:p>
          <a:r>
            <a:rPr lang="en-US" dirty="0"/>
            <a:t>Textbook solution  is  to sell state assets to private sector thus easing budget constraint, while raising state salaries,  increasing prices of state supplied goods, and  allowing property rights to encourage private sector productivity.</a:t>
          </a:r>
        </a:p>
      </dgm:t>
    </dgm:pt>
    <dgm:pt modelId="{316BC523-C738-474E-82F4-3EDEA3E34951}" type="parTrans" cxnId="{24C61174-EAA0-42AC-B454-C3550C289668}">
      <dgm:prSet/>
      <dgm:spPr/>
      <dgm:t>
        <a:bodyPr/>
        <a:lstStyle/>
        <a:p>
          <a:endParaRPr lang="en-US"/>
        </a:p>
      </dgm:t>
    </dgm:pt>
    <dgm:pt modelId="{DF6D46D5-D918-40C8-87D3-940E17B0437F}" type="sibTrans" cxnId="{24C61174-EAA0-42AC-B454-C3550C289668}">
      <dgm:prSet/>
      <dgm:spPr/>
      <dgm:t>
        <a:bodyPr/>
        <a:lstStyle/>
        <a:p>
          <a:endParaRPr lang="en-US"/>
        </a:p>
      </dgm:t>
    </dgm:pt>
    <dgm:pt modelId="{F5F59B58-5DA8-4B8C-9648-D3CA4BB82053}">
      <dgm:prSet/>
      <dgm:spPr/>
      <dgm:t>
        <a:bodyPr/>
        <a:lstStyle/>
        <a:p>
          <a:r>
            <a:rPr lang="en-US"/>
            <a:t>This could be done even in UN Sanctions environment. </a:t>
          </a:r>
        </a:p>
      </dgm:t>
    </dgm:pt>
    <dgm:pt modelId="{03FB686C-D070-40AB-BA6C-D9D08A7B9398}" type="parTrans" cxnId="{3D059FFE-6269-4A65-8128-D401EA30A63F}">
      <dgm:prSet/>
      <dgm:spPr/>
      <dgm:t>
        <a:bodyPr/>
        <a:lstStyle/>
        <a:p>
          <a:endParaRPr lang="en-US"/>
        </a:p>
      </dgm:t>
    </dgm:pt>
    <dgm:pt modelId="{548B8456-3E67-4BB8-A35E-A400ADA7DD1F}" type="sibTrans" cxnId="{3D059FFE-6269-4A65-8128-D401EA30A63F}">
      <dgm:prSet/>
      <dgm:spPr/>
      <dgm:t>
        <a:bodyPr/>
        <a:lstStyle/>
        <a:p>
          <a:endParaRPr lang="en-US"/>
        </a:p>
      </dgm:t>
    </dgm:pt>
    <dgm:pt modelId="{FD562759-C598-4254-B54D-C11C599CBDDC}" type="pres">
      <dgm:prSet presAssocID="{34152522-D056-4C04-8511-65739486AAE0}" presName="diagram" presStyleCnt="0">
        <dgm:presLayoutVars>
          <dgm:dir/>
          <dgm:resizeHandles val="exact"/>
        </dgm:presLayoutVars>
      </dgm:prSet>
      <dgm:spPr/>
    </dgm:pt>
    <dgm:pt modelId="{7C4530F0-BAD4-47E1-AE09-32464A9A1C80}" type="pres">
      <dgm:prSet presAssocID="{D6DC8574-6BFB-44E0-9048-DB76AC4AB295}" presName="node" presStyleLbl="node1" presStyleIdx="0" presStyleCnt="6">
        <dgm:presLayoutVars>
          <dgm:bulletEnabled val="1"/>
        </dgm:presLayoutVars>
      </dgm:prSet>
      <dgm:spPr/>
    </dgm:pt>
    <dgm:pt modelId="{841D79A3-B062-4F5C-BE0D-17924E710C29}" type="pres">
      <dgm:prSet presAssocID="{25C6BDC9-94D6-45FA-A6DA-1FE625230A8E}" presName="sibTrans" presStyleCnt="0"/>
      <dgm:spPr/>
    </dgm:pt>
    <dgm:pt modelId="{C6DB1313-CCE8-4D14-B131-B0081DF9EDE2}" type="pres">
      <dgm:prSet presAssocID="{B1DDBCE7-A57D-4078-8923-7F8371F99E7D}" presName="node" presStyleLbl="node1" presStyleIdx="1" presStyleCnt="6">
        <dgm:presLayoutVars>
          <dgm:bulletEnabled val="1"/>
        </dgm:presLayoutVars>
      </dgm:prSet>
      <dgm:spPr/>
    </dgm:pt>
    <dgm:pt modelId="{C75253E3-27F3-439B-B45A-A2AFB33B1E5B}" type="pres">
      <dgm:prSet presAssocID="{3D1C5138-08DF-4AED-BBB9-02CEA405C72D}" presName="sibTrans" presStyleCnt="0"/>
      <dgm:spPr/>
    </dgm:pt>
    <dgm:pt modelId="{ACA085A3-6C8B-4920-BEE2-7BC95484F64B}" type="pres">
      <dgm:prSet presAssocID="{28B46FB6-8052-4FEF-8979-64B821D97BCB}" presName="node" presStyleLbl="node1" presStyleIdx="2" presStyleCnt="6">
        <dgm:presLayoutVars>
          <dgm:bulletEnabled val="1"/>
        </dgm:presLayoutVars>
      </dgm:prSet>
      <dgm:spPr/>
    </dgm:pt>
    <dgm:pt modelId="{3630673E-699C-4D9D-98EF-134D53CFB715}" type="pres">
      <dgm:prSet presAssocID="{7E3CC4C8-E8A6-4667-9869-0EFB8DC708B8}" presName="sibTrans" presStyleCnt="0"/>
      <dgm:spPr/>
    </dgm:pt>
    <dgm:pt modelId="{FE2764D6-E947-461F-95B5-4CC4CA30A987}" type="pres">
      <dgm:prSet presAssocID="{F483302B-AE36-485C-AB63-FB7BFA4E67A7}" presName="node" presStyleLbl="node1" presStyleIdx="3" presStyleCnt="6">
        <dgm:presLayoutVars>
          <dgm:bulletEnabled val="1"/>
        </dgm:presLayoutVars>
      </dgm:prSet>
      <dgm:spPr/>
    </dgm:pt>
    <dgm:pt modelId="{647B78BD-99A0-4824-8431-A02C59DD4064}" type="pres">
      <dgm:prSet presAssocID="{23B299B5-AE73-45B0-BA26-612F27B32A5B}" presName="sibTrans" presStyleCnt="0"/>
      <dgm:spPr/>
    </dgm:pt>
    <dgm:pt modelId="{22166AFE-6847-4986-A5E4-6F80D2CF6CE6}" type="pres">
      <dgm:prSet presAssocID="{DD2B38D1-7901-41F7-B6C4-060AD2702B1E}" presName="node" presStyleLbl="node1" presStyleIdx="4" presStyleCnt="6">
        <dgm:presLayoutVars>
          <dgm:bulletEnabled val="1"/>
        </dgm:presLayoutVars>
      </dgm:prSet>
      <dgm:spPr/>
    </dgm:pt>
    <dgm:pt modelId="{FABBD048-62E4-4936-8F38-F29D7B6F60E4}" type="pres">
      <dgm:prSet presAssocID="{DF6D46D5-D918-40C8-87D3-940E17B0437F}" presName="sibTrans" presStyleCnt="0"/>
      <dgm:spPr/>
    </dgm:pt>
    <dgm:pt modelId="{A9960BA7-4B83-4612-9E80-CBFC073AAAF3}" type="pres">
      <dgm:prSet presAssocID="{F5F59B58-5DA8-4B8C-9648-D3CA4BB82053}" presName="node" presStyleLbl="node1" presStyleIdx="5" presStyleCnt="6">
        <dgm:presLayoutVars>
          <dgm:bulletEnabled val="1"/>
        </dgm:presLayoutVars>
      </dgm:prSet>
      <dgm:spPr/>
    </dgm:pt>
  </dgm:ptLst>
  <dgm:cxnLst>
    <dgm:cxn modelId="{A4EAB20C-0B5D-4B98-B555-191753D76C51}" srcId="{34152522-D056-4C04-8511-65739486AAE0}" destId="{F483302B-AE36-485C-AB63-FB7BFA4E67A7}" srcOrd="3" destOrd="0" parTransId="{04F366E7-EB2D-4E3E-B7FE-F313BCFCC6A9}" sibTransId="{23B299B5-AE73-45B0-BA26-612F27B32A5B}"/>
    <dgm:cxn modelId="{98052E0D-BBF7-4227-A013-1B201F142A3C}" type="presOf" srcId="{B1DDBCE7-A57D-4078-8923-7F8371F99E7D}" destId="{C6DB1313-CCE8-4D14-B131-B0081DF9EDE2}" srcOrd="0" destOrd="0" presId="urn:microsoft.com/office/officeart/2005/8/layout/default"/>
    <dgm:cxn modelId="{C6D61C13-8DFD-4BD8-B6C9-76B88CC3AD38}" type="presOf" srcId="{D6DC8574-6BFB-44E0-9048-DB76AC4AB295}" destId="{7C4530F0-BAD4-47E1-AE09-32464A9A1C80}" srcOrd="0" destOrd="0" presId="urn:microsoft.com/office/officeart/2005/8/layout/default"/>
    <dgm:cxn modelId="{8B816F2C-03C2-4036-A299-2E21DC513D92}" srcId="{34152522-D056-4C04-8511-65739486AAE0}" destId="{B1DDBCE7-A57D-4078-8923-7F8371F99E7D}" srcOrd="1" destOrd="0" parTransId="{7D2B5882-F9B6-4171-B999-99B7C1CA683E}" sibTransId="{3D1C5138-08DF-4AED-BBB9-02CEA405C72D}"/>
    <dgm:cxn modelId="{668AED43-80ED-476F-B543-77037F0D626B}" srcId="{34152522-D056-4C04-8511-65739486AAE0}" destId="{D6DC8574-6BFB-44E0-9048-DB76AC4AB295}" srcOrd="0" destOrd="0" parTransId="{4FF30A29-F468-4E0E-9E2B-5D2D2E001F42}" sibTransId="{25C6BDC9-94D6-45FA-A6DA-1FE625230A8E}"/>
    <dgm:cxn modelId="{24C61174-EAA0-42AC-B454-C3550C289668}" srcId="{34152522-D056-4C04-8511-65739486AAE0}" destId="{DD2B38D1-7901-41F7-B6C4-060AD2702B1E}" srcOrd="4" destOrd="0" parTransId="{316BC523-C738-474E-82F4-3EDEA3E34951}" sibTransId="{DF6D46D5-D918-40C8-87D3-940E17B0437F}"/>
    <dgm:cxn modelId="{9A488C56-D0CF-457F-870D-FC8D27E0EB41}" type="presOf" srcId="{28B46FB6-8052-4FEF-8979-64B821D97BCB}" destId="{ACA085A3-6C8B-4920-BEE2-7BC95484F64B}" srcOrd="0" destOrd="0" presId="urn:microsoft.com/office/officeart/2005/8/layout/default"/>
    <dgm:cxn modelId="{F34A207A-A961-4183-ADD4-B19FBF99983F}" type="presOf" srcId="{34152522-D056-4C04-8511-65739486AAE0}" destId="{FD562759-C598-4254-B54D-C11C599CBDDC}" srcOrd="0" destOrd="0" presId="urn:microsoft.com/office/officeart/2005/8/layout/default"/>
    <dgm:cxn modelId="{26109B83-3BD6-442E-ACBE-2CB15F94D09E}" type="presOf" srcId="{F5F59B58-5DA8-4B8C-9648-D3CA4BB82053}" destId="{A9960BA7-4B83-4612-9E80-CBFC073AAAF3}" srcOrd="0" destOrd="0" presId="urn:microsoft.com/office/officeart/2005/8/layout/default"/>
    <dgm:cxn modelId="{434200BD-0666-4DBE-800C-778896674F6C}" srcId="{34152522-D056-4C04-8511-65739486AAE0}" destId="{28B46FB6-8052-4FEF-8979-64B821D97BCB}" srcOrd="2" destOrd="0" parTransId="{21452732-FBAD-4665-B6F6-73A98DA82568}" sibTransId="{7E3CC4C8-E8A6-4667-9869-0EFB8DC708B8}"/>
    <dgm:cxn modelId="{D56607C2-778E-4253-A918-3F2AC30E7F8A}" type="presOf" srcId="{DD2B38D1-7901-41F7-B6C4-060AD2702B1E}" destId="{22166AFE-6847-4986-A5E4-6F80D2CF6CE6}" srcOrd="0" destOrd="0" presId="urn:microsoft.com/office/officeart/2005/8/layout/default"/>
    <dgm:cxn modelId="{A95354EC-19C3-4FFD-AD44-6EF0F877A864}" type="presOf" srcId="{F483302B-AE36-485C-AB63-FB7BFA4E67A7}" destId="{FE2764D6-E947-461F-95B5-4CC4CA30A987}" srcOrd="0" destOrd="0" presId="urn:microsoft.com/office/officeart/2005/8/layout/default"/>
    <dgm:cxn modelId="{3D059FFE-6269-4A65-8128-D401EA30A63F}" srcId="{34152522-D056-4C04-8511-65739486AAE0}" destId="{F5F59B58-5DA8-4B8C-9648-D3CA4BB82053}" srcOrd="5" destOrd="0" parTransId="{03FB686C-D070-40AB-BA6C-D9D08A7B9398}" sibTransId="{548B8456-3E67-4BB8-A35E-A400ADA7DD1F}"/>
    <dgm:cxn modelId="{F87D9E84-B687-4A3C-A907-0D6A86CE874A}" type="presParOf" srcId="{FD562759-C598-4254-B54D-C11C599CBDDC}" destId="{7C4530F0-BAD4-47E1-AE09-32464A9A1C80}" srcOrd="0" destOrd="0" presId="urn:microsoft.com/office/officeart/2005/8/layout/default"/>
    <dgm:cxn modelId="{9F87139E-0D44-44B2-924C-04A52C83FCC7}" type="presParOf" srcId="{FD562759-C598-4254-B54D-C11C599CBDDC}" destId="{841D79A3-B062-4F5C-BE0D-17924E710C29}" srcOrd="1" destOrd="0" presId="urn:microsoft.com/office/officeart/2005/8/layout/default"/>
    <dgm:cxn modelId="{6E51C5ED-C71A-4CA8-BC98-311AE5B19403}" type="presParOf" srcId="{FD562759-C598-4254-B54D-C11C599CBDDC}" destId="{C6DB1313-CCE8-4D14-B131-B0081DF9EDE2}" srcOrd="2" destOrd="0" presId="urn:microsoft.com/office/officeart/2005/8/layout/default"/>
    <dgm:cxn modelId="{9E7DAFE0-9ED0-41D6-B121-8D155E583716}" type="presParOf" srcId="{FD562759-C598-4254-B54D-C11C599CBDDC}" destId="{C75253E3-27F3-439B-B45A-A2AFB33B1E5B}" srcOrd="3" destOrd="0" presId="urn:microsoft.com/office/officeart/2005/8/layout/default"/>
    <dgm:cxn modelId="{8ADF9494-DD9F-4158-B7EF-1F4B1FCB33A9}" type="presParOf" srcId="{FD562759-C598-4254-B54D-C11C599CBDDC}" destId="{ACA085A3-6C8B-4920-BEE2-7BC95484F64B}" srcOrd="4" destOrd="0" presId="urn:microsoft.com/office/officeart/2005/8/layout/default"/>
    <dgm:cxn modelId="{D6E8CB95-F79E-4EED-A297-771CF365FA06}" type="presParOf" srcId="{FD562759-C598-4254-B54D-C11C599CBDDC}" destId="{3630673E-699C-4D9D-98EF-134D53CFB715}" srcOrd="5" destOrd="0" presId="urn:microsoft.com/office/officeart/2005/8/layout/default"/>
    <dgm:cxn modelId="{963F1D95-7632-47A1-91C4-2C6BA0349EF5}" type="presParOf" srcId="{FD562759-C598-4254-B54D-C11C599CBDDC}" destId="{FE2764D6-E947-461F-95B5-4CC4CA30A987}" srcOrd="6" destOrd="0" presId="urn:microsoft.com/office/officeart/2005/8/layout/default"/>
    <dgm:cxn modelId="{4E3E0850-8CCF-4F3E-98CD-C0B939281F0C}" type="presParOf" srcId="{FD562759-C598-4254-B54D-C11C599CBDDC}" destId="{647B78BD-99A0-4824-8431-A02C59DD4064}" srcOrd="7" destOrd="0" presId="urn:microsoft.com/office/officeart/2005/8/layout/default"/>
    <dgm:cxn modelId="{73F0B546-4D52-403F-B777-05671C47B672}" type="presParOf" srcId="{FD562759-C598-4254-B54D-C11C599CBDDC}" destId="{22166AFE-6847-4986-A5E4-6F80D2CF6CE6}" srcOrd="8" destOrd="0" presId="urn:microsoft.com/office/officeart/2005/8/layout/default"/>
    <dgm:cxn modelId="{531F2A54-5C58-4414-B2D1-8BCC55BF33E9}" type="presParOf" srcId="{FD562759-C598-4254-B54D-C11C599CBDDC}" destId="{FABBD048-62E4-4936-8F38-F29D7B6F60E4}" srcOrd="9" destOrd="0" presId="urn:microsoft.com/office/officeart/2005/8/layout/default"/>
    <dgm:cxn modelId="{C409ACA9-8C74-42A1-80FE-A965D476437D}" type="presParOf" srcId="{FD562759-C598-4254-B54D-C11C599CBDDC}" destId="{A9960BA7-4B83-4612-9E80-CBFC073AAAF3}"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639AD59-CF0D-4471-AAFF-D61AF3C163A7}"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91BCC425-7F9D-47C4-ABEB-8E92B08D2082}">
      <dgm:prSet/>
      <dgm:spPr>
        <a:solidFill>
          <a:schemeClr val="accent1">
            <a:lumMod val="75000"/>
          </a:schemeClr>
        </a:solidFill>
      </dgm:spPr>
      <dgm:t>
        <a:bodyPr/>
        <a:lstStyle/>
        <a:p>
          <a:r>
            <a:rPr lang="en-US"/>
            <a:t>Chinese Construct, the order is important.</a:t>
          </a:r>
        </a:p>
      </dgm:t>
    </dgm:pt>
    <dgm:pt modelId="{653173D7-9651-4B1F-AEA4-00DFA01A3ED4}" type="parTrans" cxnId="{82B8FB1D-8EAA-48F3-AC02-AA3C3D924420}">
      <dgm:prSet/>
      <dgm:spPr/>
      <dgm:t>
        <a:bodyPr/>
        <a:lstStyle/>
        <a:p>
          <a:endParaRPr lang="en-US"/>
        </a:p>
      </dgm:t>
    </dgm:pt>
    <dgm:pt modelId="{B0B1C0F3-7C37-466F-B584-41DE35BC7B7F}" type="sibTrans" cxnId="{82B8FB1D-8EAA-48F3-AC02-AA3C3D924420}">
      <dgm:prSet/>
      <dgm:spPr/>
      <dgm:t>
        <a:bodyPr/>
        <a:lstStyle/>
        <a:p>
          <a:endParaRPr lang="en-US"/>
        </a:p>
      </dgm:t>
    </dgm:pt>
    <dgm:pt modelId="{AF84771F-C009-494D-A267-0226C3019ADB}">
      <dgm:prSet/>
      <dgm:spPr>
        <a:solidFill>
          <a:schemeClr val="accent2">
            <a:lumMod val="50000"/>
          </a:schemeClr>
        </a:solidFill>
      </dgm:spPr>
      <dgm:t>
        <a:bodyPr/>
        <a:lstStyle/>
        <a:p>
          <a:r>
            <a:rPr lang="en-US"/>
            <a:t>Reform  in NK context means: </a:t>
          </a:r>
        </a:p>
      </dgm:t>
    </dgm:pt>
    <dgm:pt modelId="{1341AF8C-C3B5-457E-B969-89C4DE338F3F}" type="parTrans" cxnId="{698C17D9-24C7-4B97-B049-07F6D14466EC}">
      <dgm:prSet/>
      <dgm:spPr/>
      <dgm:t>
        <a:bodyPr/>
        <a:lstStyle/>
        <a:p>
          <a:endParaRPr lang="en-US"/>
        </a:p>
      </dgm:t>
    </dgm:pt>
    <dgm:pt modelId="{6208558A-96E6-44A0-BF86-01C3C0071F2C}" type="sibTrans" cxnId="{698C17D9-24C7-4B97-B049-07F6D14466EC}">
      <dgm:prSet/>
      <dgm:spPr/>
      <dgm:t>
        <a:bodyPr/>
        <a:lstStyle/>
        <a:p>
          <a:endParaRPr lang="en-US"/>
        </a:p>
      </dgm:t>
    </dgm:pt>
    <dgm:pt modelId="{01E64CCE-C9B9-4808-A5F0-113003B1C7BE}">
      <dgm:prSet/>
      <dgm:spPr/>
      <dgm:t>
        <a:bodyPr/>
        <a:lstStyle/>
        <a:p>
          <a:r>
            <a:rPr lang="en-US" dirty="0"/>
            <a:t>Unify price and wage system</a:t>
          </a:r>
        </a:p>
      </dgm:t>
    </dgm:pt>
    <dgm:pt modelId="{BBC87AC5-43CD-40E4-9423-0876195B9E77}" type="parTrans" cxnId="{973C3278-3072-4D30-94A1-658C8F420F64}">
      <dgm:prSet/>
      <dgm:spPr/>
      <dgm:t>
        <a:bodyPr/>
        <a:lstStyle/>
        <a:p>
          <a:endParaRPr lang="en-US"/>
        </a:p>
      </dgm:t>
    </dgm:pt>
    <dgm:pt modelId="{AF8C737F-07F7-40F9-BE21-7FD40746C45B}" type="sibTrans" cxnId="{973C3278-3072-4D30-94A1-658C8F420F64}">
      <dgm:prSet/>
      <dgm:spPr/>
      <dgm:t>
        <a:bodyPr/>
        <a:lstStyle/>
        <a:p>
          <a:endParaRPr lang="en-US"/>
        </a:p>
      </dgm:t>
    </dgm:pt>
    <dgm:pt modelId="{D2E3917A-25D4-4DE8-8132-CFE412B0B4C4}">
      <dgm:prSet/>
      <dgm:spPr/>
      <dgm:t>
        <a:bodyPr/>
        <a:lstStyle/>
        <a:p>
          <a:r>
            <a:rPr lang="en-US" dirty="0"/>
            <a:t>Establish some private property rights</a:t>
          </a:r>
        </a:p>
      </dgm:t>
    </dgm:pt>
    <dgm:pt modelId="{982D26BD-26F8-46AA-9154-4E3146EAE516}" type="parTrans" cxnId="{046A534B-B148-4259-8BF9-7E2A5D3FF171}">
      <dgm:prSet/>
      <dgm:spPr/>
      <dgm:t>
        <a:bodyPr/>
        <a:lstStyle/>
        <a:p>
          <a:endParaRPr lang="en-US"/>
        </a:p>
      </dgm:t>
    </dgm:pt>
    <dgm:pt modelId="{452E0801-2ACA-468F-91D6-3BD419794387}" type="sibTrans" cxnId="{046A534B-B148-4259-8BF9-7E2A5D3FF171}">
      <dgm:prSet/>
      <dgm:spPr/>
      <dgm:t>
        <a:bodyPr/>
        <a:lstStyle/>
        <a:p>
          <a:endParaRPr lang="en-US"/>
        </a:p>
      </dgm:t>
    </dgm:pt>
    <dgm:pt modelId="{16C569E8-8DA8-48EC-ACE2-CE0035513A0F}">
      <dgm:prSet/>
      <dgm:spPr/>
      <dgm:t>
        <a:bodyPr/>
        <a:lstStyle/>
        <a:p>
          <a:r>
            <a:rPr lang="en-US" dirty="0"/>
            <a:t>Decollectivize agriculture</a:t>
          </a:r>
        </a:p>
      </dgm:t>
    </dgm:pt>
    <dgm:pt modelId="{B354B375-3ED2-461A-956D-13DF1CE7AE7F}" type="parTrans" cxnId="{BC9FD9FB-AD30-48D1-9E9F-E1F3056B6AC2}">
      <dgm:prSet/>
      <dgm:spPr/>
      <dgm:t>
        <a:bodyPr/>
        <a:lstStyle/>
        <a:p>
          <a:endParaRPr lang="en-US"/>
        </a:p>
      </dgm:t>
    </dgm:pt>
    <dgm:pt modelId="{46E5FD59-912C-4DE7-8631-F3491A206516}" type="sibTrans" cxnId="{BC9FD9FB-AD30-48D1-9E9F-E1F3056B6AC2}">
      <dgm:prSet/>
      <dgm:spPr/>
      <dgm:t>
        <a:bodyPr/>
        <a:lstStyle/>
        <a:p>
          <a:endParaRPr lang="en-US"/>
        </a:p>
      </dgm:t>
    </dgm:pt>
    <dgm:pt modelId="{90501E7F-2796-4529-9699-6B64FC5FC556}">
      <dgm:prSet/>
      <dgm:spPr/>
      <dgm:t>
        <a:bodyPr/>
        <a:lstStyle/>
        <a:p>
          <a:r>
            <a:rPr lang="en-US" dirty="0"/>
            <a:t>Create new money and banking system, using interest  rate to encourage private savings and direct investment to best uses.  (SK model)</a:t>
          </a:r>
        </a:p>
      </dgm:t>
    </dgm:pt>
    <dgm:pt modelId="{CAD4C52A-96E7-4838-A26A-FBAA20531632}" type="parTrans" cxnId="{DEF977A2-8073-4304-9497-9C72FE664050}">
      <dgm:prSet/>
      <dgm:spPr/>
      <dgm:t>
        <a:bodyPr/>
        <a:lstStyle/>
        <a:p>
          <a:endParaRPr lang="en-US"/>
        </a:p>
      </dgm:t>
    </dgm:pt>
    <dgm:pt modelId="{D995BEC6-629B-4ED6-B9A1-AC579392A8DC}" type="sibTrans" cxnId="{DEF977A2-8073-4304-9497-9C72FE664050}">
      <dgm:prSet/>
      <dgm:spPr/>
      <dgm:t>
        <a:bodyPr/>
        <a:lstStyle/>
        <a:p>
          <a:endParaRPr lang="en-US"/>
        </a:p>
      </dgm:t>
    </dgm:pt>
    <dgm:pt modelId="{05B727D3-E0DE-4091-82B6-0511016C4A09}">
      <dgm:prSet/>
      <dgm:spPr/>
      <dgm:t>
        <a:bodyPr/>
        <a:lstStyle/>
        <a:p>
          <a:r>
            <a:rPr lang="en-US" dirty="0"/>
            <a:t>Raise pay but shrink size of huge bureaucracy and military</a:t>
          </a:r>
        </a:p>
      </dgm:t>
    </dgm:pt>
    <dgm:pt modelId="{E05CB5E7-564B-43BB-96C2-9E32359933EE}" type="parTrans" cxnId="{1B42AFF9-A9EC-4E2E-94D4-F94174882769}">
      <dgm:prSet/>
      <dgm:spPr/>
      <dgm:t>
        <a:bodyPr/>
        <a:lstStyle/>
        <a:p>
          <a:endParaRPr lang="en-US"/>
        </a:p>
      </dgm:t>
    </dgm:pt>
    <dgm:pt modelId="{973E1EE4-6DDD-4DAF-9EC5-B266498DF8A5}" type="sibTrans" cxnId="{1B42AFF9-A9EC-4E2E-94D4-F94174882769}">
      <dgm:prSet/>
      <dgm:spPr/>
      <dgm:t>
        <a:bodyPr/>
        <a:lstStyle/>
        <a:p>
          <a:endParaRPr lang="en-US"/>
        </a:p>
      </dgm:t>
    </dgm:pt>
    <dgm:pt modelId="{D2E84AAE-0004-4001-945E-18DFAAFD6A22}">
      <dgm:prSet/>
      <dgm:spPr/>
      <dgm:t>
        <a:bodyPr/>
        <a:lstStyle/>
        <a:p>
          <a:r>
            <a:rPr lang="en-US"/>
            <a:t>Privatize significant state assets including major factories.</a:t>
          </a:r>
        </a:p>
      </dgm:t>
    </dgm:pt>
    <dgm:pt modelId="{20909608-78C3-4018-A609-0BC91AF413E9}" type="parTrans" cxnId="{A26FAF09-5B0F-443A-9876-E1FEF69E057E}">
      <dgm:prSet/>
      <dgm:spPr/>
      <dgm:t>
        <a:bodyPr/>
        <a:lstStyle/>
        <a:p>
          <a:endParaRPr lang="en-US"/>
        </a:p>
      </dgm:t>
    </dgm:pt>
    <dgm:pt modelId="{5C776AC5-F4A4-40BF-BE86-167D4CB27AE5}" type="sibTrans" cxnId="{A26FAF09-5B0F-443A-9876-E1FEF69E057E}">
      <dgm:prSet/>
      <dgm:spPr/>
      <dgm:t>
        <a:bodyPr/>
        <a:lstStyle/>
        <a:p>
          <a:endParaRPr lang="en-US"/>
        </a:p>
      </dgm:t>
    </dgm:pt>
    <dgm:pt modelId="{AC81F251-20EF-4C22-AF24-10193905F82D}">
      <dgm:prSet/>
      <dgm:spPr/>
      <dgm:t>
        <a:bodyPr/>
        <a:lstStyle/>
        <a:p>
          <a:r>
            <a:rPr lang="en-US"/>
            <a:t>Establish tax system and transparent budget.</a:t>
          </a:r>
        </a:p>
      </dgm:t>
    </dgm:pt>
    <dgm:pt modelId="{5661D3C0-00A3-4CE9-B352-AFD2773E40CF}" type="parTrans" cxnId="{754CCAA6-7845-43FB-91FD-8CCC754CFAF5}">
      <dgm:prSet/>
      <dgm:spPr/>
      <dgm:t>
        <a:bodyPr/>
        <a:lstStyle/>
        <a:p>
          <a:endParaRPr lang="en-US"/>
        </a:p>
      </dgm:t>
    </dgm:pt>
    <dgm:pt modelId="{4D4ADADC-DEED-46E5-B2DA-F11C397B7F02}" type="sibTrans" cxnId="{754CCAA6-7845-43FB-91FD-8CCC754CFAF5}">
      <dgm:prSet/>
      <dgm:spPr/>
      <dgm:t>
        <a:bodyPr/>
        <a:lstStyle/>
        <a:p>
          <a:endParaRPr lang="en-US"/>
        </a:p>
      </dgm:t>
    </dgm:pt>
    <dgm:pt modelId="{DBF640C6-AF59-44CB-88F5-122C89905445}">
      <dgm:prSet/>
      <dgm:spPr>
        <a:solidFill>
          <a:schemeClr val="accent3">
            <a:lumMod val="75000"/>
          </a:schemeClr>
        </a:solidFill>
      </dgm:spPr>
      <dgm:t>
        <a:bodyPr/>
        <a:lstStyle/>
        <a:p>
          <a:r>
            <a:rPr lang="en-US" dirty="0"/>
            <a:t>This could put economy on moderate growth track, without foreign opening. </a:t>
          </a:r>
        </a:p>
      </dgm:t>
    </dgm:pt>
    <dgm:pt modelId="{569DB7CF-D582-427D-925C-BE424AC45B29}" type="parTrans" cxnId="{F6E5B9E1-140F-400D-9DEA-453D2D841D7B}">
      <dgm:prSet/>
      <dgm:spPr/>
      <dgm:t>
        <a:bodyPr/>
        <a:lstStyle/>
        <a:p>
          <a:endParaRPr lang="en-US"/>
        </a:p>
      </dgm:t>
    </dgm:pt>
    <dgm:pt modelId="{C090DC45-1A41-4408-85EF-29D31330C27F}" type="sibTrans" cxnId="{F6E5B9E1-140F-400D-9DEA-453D2D841D7B}">
      <dgm:prSet/>
      <dgm:spPr/>
      <dgm:t>
        <a:bodyPr/>
        <a:lstStyle/>
        <a:p>
          <a:endParaRPr lang="en-US"/>
        </a:p>
      </dgm:t>
    </dgm:pt>
    <dgm:pt modelId="{30F98D7D-ADF5-4D4A-8E2D-A5829CD0B852}">
      <dgm:prSet/>
      <dgm:spPr>
        <a:solidFill>
          <a:srgbClr val="C00000"/>
        </a:solidFill>
      </dgm:spPr>
      <dgm:t>
        <a:bodyPr/>
        <a:lstStyle/>
        <a:p>
          <a:r>
            <a:rPr lang="en-US" dirty="0"/>
            <a:t>Reform then leads to Opening, and massive engagement with rest of world.  Breakout economic growth would  ensue. </a:t>
          </a:r>
        </a:p>
      </dgm:t>
    </dgm:pt>
    <dgm:pt modelId="{1AC9A313-F0D5-487B-9F3A-5F9810C50139}" type="parTrans" cxnId="{FEE4AF34-23D4-430A-8AA3-77B009D34753}">
      <dgm:prSet/>
      <dgm:spPr/>
      <dgm:t>
        <a:bodyPr/>
        <a:lstStyle/>
        <a:p>
          <a:endParaRPr lang="en-US"/>
        </a:p>
      </dgm:t>
    </dgm:pt>
    <dgm:pt modelId="{BE667342-B55B-41F8-9C78-FF3B743C835E}" type="sibTrans" cxnId="{FEE4AF34-23D4-430A-8AA3-77B009D34753}">
      <dgm:prSet/>
      <dgm:spPr/>
      <dgm:t>
        <a:bodyPr/>
        <a:lstStyle/>
        <a:p>
          <a:endParaRPr lang="en-US"/>
        </a:p>
      </dgm:t>
    </dgm:pt>
    <dgm:pt modelId="{98A0A07D-CCA2-48A9-A057-0666744F5370}" type="pres">
      <dgm:prSet presAssocID="{2639AD59-CF0D-4471-AAFF-D61AF3C163A7}" presName="linear" presStyleCnt="0">
        <dgm:presLayoutVars>
          <dgm:animLvl val="lvl"/>
          <dgm:resizeHandles val="exact"/>
        </dgm:presLayoutVars>
      </dgm:prSet>
      <dgm:spPr/>
    </dgm:pt>
    <dgm:pt modelId="{1214EF39-C44C-4363-B17A-8CA96448883A}" type="pres">
      <dgm:prSet presAssocID="{91BCC425-7F9D-47C4-ABEB-8E92B08D2082}" presName="parentText" presStyleLbl="node1" presStyleIdx="0" presStyleCnt="4">
        <dgm:presLayoutVars>
          <dgm:chMax val="0"/>
          <dgm:bulletEnabled val="1"/>
        </dgm:presLayoutVars>
      </dgm:prSet>
      <dgm:spPr/>
    </dgm:pt>
    <dgm:pt modelId="{4EDECEBC-AE5A-463A-B199-41F460787C19}" type="pres">
      <dgm:prSet presAssocID="{B0B1C0F3-7C37-466F-B584-41DE35BC7B7F}" presName="spacer" presStyleCnt="0"/>
      <dgm:spPr/>
    </dgm:pt>
    <dgm:pt modelId="{EE9CA372-00C7-4765-9E3A-CE8F07632A39}" type="pres">
      <dgm:prSet presAssocID="{AF84771F-C009-494D-A267-0226C3019ADB}" presName="parentText" presStyleLbl="node1" presStyleIdx="1" presStyleCnt="4">
        <dgm:presLayoutVars>
          <dgm:chMax val="0"/>
          <dgm:bulletEnabled val="1"/>
        </dgm:presLayoutVars>
      </dgm:prSet>
      <dgm:spPr/>
    </dgm:pt>
    <dgm:pt modelId="{A25E483F-9896-42C0-AD12-C38EC41F48A8}" type="pres">
      <dgm:prSet presAssocID="{AF84771F-C009-494D-A267-0226C3019ADB}" presName="childText" presStyleLbl="revTx" presStyleIdx="0" presStyleCnt="1">
        <dgm:presLayoutVars>
          <dgm:bulletEnabled val="1"/>
        </dgm:presLayoutVars>
      </dgm:prSet>
      <dgm:spPr/>
    </dgm:pt>
    <dgm:pt modelId="{647502A5-E48D-4531-8137-441CABFD6909}" type="pres">
      <dgm:prSet presAssocID="{DBF640C6-AF59-44CB-88F5-122C89905445}" presName="parentText" presStyleLbl="node1" presStyleIdx="2" presStyleCnt="4">
        <dgm:presLayoutVars>
          <dgm:chMax val="0"/>
          <dgm:bulletEnabled val="1"/>
        </dgm:presLayoutVars>
      </dgm:prSet>
      <dgm:spPr/>
    </dgm:pt>
    <dgm:pt modelId="{3015AB88-491B-4D9E-8597-EC56D84F0A7A}" type="pres">
      <dgm:prSet presAssocID="{C090DC45-1A41-4408-85EF-29D31330C27F}" presName="spacer" presStyleCnt="0"/>
      <dgm:spPr/>
    </dgm:pt>
    <dgm:pt modelId="{D3C7D8AD-04A0-4211-BDDB-0C19D92D7301}" type="pres">
      <dgm:prSet presAssocID="{30F98D7D-ADF5-4D4A-8E2D-A5829CD0B852}" presName="parentText" presStyleLbl="node1" presStyleIdx="3" presStyleCnt="4">
        <dgm:presLayoutVars>
          <dgm:chMax val="0"/>
          <dgm:bulletEnabled val="1"/>
        </dgm:presLayoutVars>
      </dgm:prSet>
      <dgm:spPr/>
    </dgm:pt>
  </dgm:ptLst>
  <dgm:cxnLst>
    <dgm:cxn modelId="{E69CB008-830C-4BBD-A1CC-B49B47960A6B}" type="presOf" srcId="{05B727D3-E0DE-4091-82B6-0511016C4A09}" destId="{A25E483F-9896-42C0-AD12-C38EC41F48A8}" srcOrd="0" destOrd="4" presId="urn:microsoft.com/office/officeart/2005/8/layout/vList2"/>
    <dgm:cxn modelId="{A26FAF09-5B0F-443A-9876-E1FEF69E057E}" srcId="{AF84771F-C009-494D-A267-0226C3019ADB}" destId="{D2E84AAE-0004-4001-945E-18DFAAFD6A22}" srcOrd="5" destOrd="0" parTransId="{20909608-78C3-4018-A609-0BC91AF413E9}" sibTransId="{5C776AC5-F4A4-40BF-BE86-167D4CB27AE5}"/>
    <dgm:cxn modelId="{35696C0F-2EA3-4878-BAB5-FC5F40A8FF71}" type="presOf" srcId="{91BCC425-7F9D-47C4-ABEB-8E92B08D2082}" destId="{1214EF39-C44C-4363-B17A-8CA96448883A}" srcOrd="0" destOrd="0" presId="urn:microsoft.com/office/officeart/2005/8/layout/vList2"/>
    <dgm:cxn modelId="{AA4F7512-63BC-4115-80C8-48550D0EBE2E}" type="presOf" srcId="{2639AD59-CF0D-4471-AAFF-D61AF3C163A7}" destId="{98A0A07D-CCA2-48A9-A057-0666744F5370}" srcOrd="0" destOrd="0" presId="urn:microsoft.com/office/officeart/2005/8/layout/vList2"/>
    <dgm:cxn modelId="{82B8FB1D-8EAA-48F3-AC02-AA3C3D924420}" srcId="{2639AD59-CF0D-4471-AAFF-D61AF3C163A7}" destId="{91BCC425-7F9D-47C4-ABEB-8E92B08D2082}" srcOrd="0" destOrd="0" parTransId="{653173D7-9651-4B1F-AEA4-00DFA01A3ED4}" sibTransId="{B0B1C0F3-7C37-466F-B584-41DE35BC7B7F}"/>
    <dgm:cxn modelId="{FEE4AF34-23D4-430A-8AA3-77B009D34753}" srcId="{2639AD59-CF0D-4471-AAFF-D61AF3C163A7}" destId="{30F98D7D-ADF5-4D4A-8E2D-A5829CD0B852}" srcOrd="3" destOrd="0" parTransId="{1AC9A313-F0D5-487B-9F3A-5F9810C50139}" sibTransId="{BE667342-B55B-41F8-9C78-FF3B743C835E}"/>
    <dgm:cxn modelId="{046A534B-B148-4259-8BF9-7E2A5D3FF171}" srcId="{AF84771F-C009-494D-A267-0226C3019ADB}" destId="{D2E3917A-25D4-4DE8-8132-CFE412B0B4C4}" srcOrd="1" destOrd="0" parTransId="{982D26BD-26F8-46AA-9154-4E3146EAE516}" sibTransId="{452E0801-2ACA-468F-91D6-3BD419794387}"/>
    <dgm:cxn modelId="{5F0A0871-5A7C-47F1-81DC-ACBEE6F17F16}" type="presOf" srcId="{D2E84AAE-0004-4001-945E-18DFAAFD6A22}" destId="{A25E483F-9896-42C0-AD12-C38EC41F48A8}" srcOrd="0" destOrd="5" presId="urn:microsoft.com/office/officeart/2005/8/layout/vList2"/>
    <dgm:cxn modelId="{6D272355-0830-4B47-A7D9-7771FE4AFBB3}" type="presOf" srcId="{D2E3917A-25D4-4DE8-8132-CFE412B0B4C4}" destId="{A25E483F-9896-42C0-AD12-C38EC41F48A8}" srcOrd="0" destOrd="1" presId="urn:microsoft.com/office/officeart/2005/8/layout/vList2"/>
    <dgm:cxn modelId="{973C3278-3072-4D30-94A1-658C8F420F64}" srcId="{AF84771F-C009-494D-A267-0226C3019ADB}" destId="{01E64CCE-C9B9-4808-A5F0-113003B1C7BE}" srcOrd="0" destOrd="0" parTransId="{BBC87AC5-43CD-40E4-9423-0876195B9E77}" sibTransId="{AF8C737F-07F7-40F9-BE21-7FD40746C45B}"/>
    <dgm:cxn modelId="{6CABCB7F-E393-4FFC-8A03-C9EE778C7E78}" type="presOf" srcId="{01E64CCE-C9B9-4808-A5F0-113003B1C7BE}" destId="{A25E483F-9896-42C0-AD12-C38EC41F48A8}" srcOrd="0" destOrd="0" presId="urn:microsoft.com/office/officeart/2005/8/layout/vList2"/>
    <dgm:cxn modelId="{FA013194-4FA9-4B4C-946D-11DFEDD79231}" type="presOf" srcId="{90501E7F-2796-4529-9699-6B64FC5FC556}" destId="{A25E483F-9896-42C0-AD12-C38EC41F48A8}" srcOrd="0" destOrd="3" presId="urn:microsoft.com/office/officeart/2005/8/layout/vList2"/>
    <dgm:cxn modelId="{99189296-DF2C-4F21-92B3-A78D06B43A07}" type="presOf" srcId="{DBF640C6-AF59-44CB-88F5-122C89905445}" destId="{647502A5-E48D-4531-8137-441CABFD6909}" srcOrd="0" destOrd="0" presId="urn:microsoft.com/office/officeart/2005/8/layout/vList2"/>
    <dgm:cxn modelId="{164832A1-020F-46C2-9C2C-533693DD4C07}" type="presOf" srcId="{16C569E8-8DA8-48EC-ACE2-CE0035513A0F}" destId="{A25E483F-9896-42C0-AD12-C38EC41F48A8}" srcOrd="0" destOrd="2" presId="urn:microsoft.com/office/officeart/2005/8/layout/vList2"/>
    <dgm:cxn modelId="{DEF977A2-8073-4304-9497-9C72FE664050}" srcId="{AF84771F-C009-494D-A267-0226C3019ADB}" destId="{90501E7F-2796-4529-9699-6B64FC5FC556}" srcOrd="3" destOrd="0" parTransId="{CAD4C52A-96E7-4838-A26A-FBAA20531632}" sibTransId="{D995BEC6-629B-4ED6-B9A1-AC579392A8DC}"/>
    <dgm:cxn modelId="{754CCAA6-7845-43FB-91FD-8CCC754CFAF5}" srcId="{AF84771F-C009-494D-A267-0226C3019ADB}" destId="{AC81F251-20EF-4C22-AF24-10193905F82D}" srcOrd="6" destOrd="0" parTransId="{5661D3C0-00A3-4CE9-B352-AFD2773E40CF}" sibTransId="{4D4ADADC-DEED-46E5-B2DA-F11C397B7F02}"/>
    <dgm:cxn modelId="{526262AF-DE94-484E-8941-7A05DF1E53A6}" type="presOf" srcId="{AC81F251-20EF-4C22-AF24-10193905F82D}" destId="{A25E483F-9896-42C0-AD12-C38EC41F48A8}" srcOrd="0" destOrd="6" presId="urn:microsoft.com/office/officeart/2005/8/layout/vList2"/>
    <dgm:cxn modelId="{698C17D9-24C7-4B97-B049-07F6D14466EC}" srcId="{2639AD59-CF0D-4471-AAFF-D61AF3C163A7}" destId="{AF84771F-C009-494D-A267-0226C3019ADB}" srcOrd="1" destOrd="0" parTransId="{1341AF8C-C3B5-457E-B969-89C4DE338F3F}" sibTransId="{6208558A-96E6-44A0-BF86-01C3C0071F2C}"/>
    <dgm:cxn modelId="{F6E5B9E1-140F-400D-9DEA-453D2D841D7B}" srcId="{2639AD59-CF0D-4471-AAFF-D61AF3C163A7}" destId="{DBF640C6-AF59-44CB-88F5-122C89905445}" srcOrd="2" destOrd="0" parTransId="{569DB7CF-D582-427D-925C-BE424AC45B29}" sibTransId="{C090DC45-1A41-4408-85EF-29D31330C27F}"/>
    <dgm:cxn modelId="{6FC344E3-54A0-4593-8A80-4CAE0C0D824C}" type="presOf" srcId="{30F98D7D-ADF5-4D4A-8E2D-A5829CD0B852}" destId="{D3C7D8AD-04A0-4211-BDDB-0C19D92D7301}" srcOrd="0" destOrd="0" presId="urn:microsoft.com/office/officeart/2005/8/layout/vList2"/>
    <dgm:cxn modelId="{790D42F5-8A40-4A55-AC16-9A69D2CD53F6}" type="presOf" srcId="{AF84771F-C009-494D-A267-0226C3019ADB}" destId="{EE9CA372-00C7-4765-9E3A-CE8F07632A39}" srcOrd="0" destOrd="0" presId="urn:microsoft.com/office/officeart/2005/8/layout/vList2"/>
    <dgm:cxn modelId="{1B42AFF9-A9EC-4E2E-94D4-F94174882769}" srcId="{AF84771F-C009-494D-A267-0226C3019ADB}" destId="{05B727D3-E0DE-4091-82B6-0511016C4A09}" srcOrd="4" destOrd="0" parTransId="{E05CB5E7-564B-43BB-96C2-9E32359933EE}" sibTransId="{973E1EE4-6DDD-4DAF-9EC5-B266498DF8A5}"/>
    <dgm:cxn modelId="{BC9FD9FB-AD30-48D1-9E9F-E1F3056B6AC2}" srcId="{AF84771F-C009-494D-A267-0226C3019ADB}" destId="{16C569E8-8DA8-48EC-ACE2-CE0035513A0F}" srcOrd="2" destOrd="0" parTransId="{B354B375-3ED2-461A-956D-13DF1CE7AE7F}" sibTransId="{46E5FD59-912C-4DE7-8631-F3491A206516}"/>
    <dgm:cxn modelId="{D9A3B49F-C5F8-405A-A2ED-4E1FFB94E23F}" type="presParOf" srcId="{98A0A07D-CCA2-48A9-A057-0666744F5370}" destId="{1214EF39-C44C-4363-B17A-8CA96448883A}" srcOrd="0" destOrd="0" presId="urn:microsoft.com/office/officeart/2005/8/layout/vList2"/>
    <dgm:cxn modelId="{7E07A158-A1F6-4067-84BC-900225D0DB08}" type="presParOf" srcId="{98A0A07D-CCA2-48A9-A057-0666744F5370}" destId="{4EDECEBC-AE5A-463A-B199-41F460787C19}" srcOrd="1" destOrd="0" presId="urn:microsoft.com/office/officeart/2005/8/layout/vList2"/>
    <dgm:cxn modelId="{009D3832-D1F2-416B-A2B9-13A5C739B7F0}" type="presParOf" srcId="{98A0A07D-CCA2-48A9-A057-0666744F5370}" destId="{EE9CA372-00C7-4765-9E3A-CE8F07632A39}" srcOrd="2" destOrd="0" presId="urn:microsoft.com/office/officeart/2005/8/layout/vList2"/>
    <dgm:cxn modelId="{30D4A2AD-63AB-4751-9240-D77C24A8452B}" type="presParOf" srcId="{98A0A07D-CCA2-48A9-A057-0666744F5370}" destId="{A25E483F-9896-42C0-AD12-C38EC41F48A8}" srcOrd="3" destOrd="0" presId="urn:microsoft.com/office/officeart/2005/8/layout/vList2"/>
    <dgm:cxn modelId="{0BBC02A5-79F7-4C90-91F7-26F9D25D7EB1}" type="presParOf" srcId="{98A0A07D-CCA2-48A9-A057-0666744F5370}" destId="{647502A5-E48D-4531-8137-441CABFD6909}" srcOrd="4" destOrd="0" presId="urn:microsoft.com/office/officeart/2005/8/layout/vList2"/>
    <dgm:cxn modelId="{DB04C413-A470-47C5-BDA2-012DB2E9E49D}" type="presParOf" srcId="{98A0A07D-CCA2-48A9-A057-0666744F5370}" destId="{3015AB88-491B-4D9E-8597-EC56D84F0A7A}" srcOrd="5" destOrd="0" presId="urn:microsoft.com/office/officeart/2005/8/layout/vList2"/>
    <dgm:cxn modelId="{D86C53AE-BEF4-4745-A739-D7ABACCBCCB8}" type="presParOf" srcId="{98A0A07D-CCA2-48A9-A057-0666744F5370}" destId="{D3C7D8AD-04A0-4211-BDDB-0C19D92D730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E01F81-0C42-419B-B1CB-2E2DDFFCD3F9}">
      <dsp:nvSpPr>
        <dsp:cNvPr id="0" name=""/>
        <dsp:cNvSpPr/>
      </dsp:nvSpPr>
      <dsp:spPr>
        <a:xfrm>
          <a:off x="0" y="7091"/>
          <a:ext cx="6245265" cy="92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1CC618-1678-449D-AF00-ECF6AECE889C}">
      <dsp:nvSpPr>
        <dsp:cNvPr id="0" name=""/>
        <dsp:cNvSpPr/>
      </dsp:nvSpPr>
      <dsp:spPr>
        <a:xfrm>
          <a:off x="281081" y="216160"/>
          <a:ext cx="511056" cy="5110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A4A53A6-3537-46CF-9E64-6218B73672A2}">
      <dsp:nvSpPr>
        <dsp:cNvPr id="0" name=""/>
        <dsp:cNvSpPr/>
      </dsp:nvSpPr>
      <dsp:spPr>
        <a:xfrm>
          <a:off x="1073219" y="7091"/>
          <a:ext cx="2810369"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844550">
            <a:lnSpc>
              <a:spcPct val="100000"/>
            </a:lnSpc>
            <a:spcBef>
              <a:spcPct val="0"/>
            </a:spcBef>
            <a:spcAft>
              <a:spcPct val="35000"/>
            </a:spcAft>
            <a:buNone/>
          </a:pPr>
          <a:r>
            <a:rPr lang="en-US" sz="1900" kern="1200" dirty="0"/>
            <a:t>NK Propaganda—Nodong Shinmun, KCNA etc.</a:t>
          </a:r>
        </a:p>
      </dsp:txBody>
      <dsp:txXfrm>
        <a:off x="1073219" y="7091"/>
        <a:ext cx="2810369" cy="929193"/>
      </dsp:txXfrm>
    </dsp:sp>
    <dsp:sp modelId="{551ECD28-CAF3-4C19-9E19-EDEB9E4E39CE}">
      <dsp:nvSpPr>
        <dsp:cNvPr id="0" name=""/>
        <dsp:cNvSpPr/>
      </dsp:nvSpPr>
      <dsp:spPr>
        <a:xfrm>
          <a:off x="3883588" y="7091"/>
          <a:ext cx="2360627"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488950">
            <a:lnSpc>
              <a:spcPct val="100000"/>
            </a:lnSpc>
            <a:spcBef>
              <a:spcPct val="0"/>
            </a:spcBef>
            <a:spcAft>
              <a:spcPct val="35000"/>
            </a:spcAft>
            <a:buNone/>
          </a:pPr>
          <a:r>
            <a:rPr lang="en-US" sz="1100" kern="1200" dirty="0"/>
            <a:t>They don’t outright lie.  It is what they don’t say  that is 	telling.</a:t>
          </a:r>
        </a:p>
      </dsp:txBody>
      <dsp:txXfrm>
        <a:off x="3883588" y="7091"/>
        <a:ext cx="2360627" cy="929193"/>
      </dsp:txXfrm>
    </dsp:sp>
    <dsp:sp modelId="{5C010493-18E8-493A-BA23-E9FB448B6481}">
      <dsp:nvSpPr>
        <dsp:cNvPr id="0" name=""/>
        <dsp:cNvSpPr/>
      </dsp:nvSpPr>
      <dsp:spPr>
        <a:xfrm>
          <a:off x="0" y="1168584"/>
          <a:ext cx="6245265" cy="92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9F6686-73BC-4E3C-9EEE-328FC3DC5045}">
      <dsp:nvSpPr>
        <dsp:cNvPr id="0" name=""/>
        <dsp:cNvSpPr/>
      </dsp:nvSpPr>
      <dsp:spPr>
        <a:xfrm>
          <a:off x="281081" y="1377652"/>
          <a:ext cx="511056" cy="5110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B15B08-DA25-4B7D-8991-E3AA6CFB1EB2}">
      <dsp:nvSpPr>
        <dsp:cNvPr id="0" name=""/>
        <dsp:cNvSpPr/>
      </dsp:nvSpPr>
      <dsp:spPr>
        <a:xfrm>
          <a:off x="1073219" y="1168584"/>
          <a:ext cx="2810369"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844550">
            <a:lnSpc>
              <a:spcPct val="100000"/>
            </a:lnSpc>
            <a:spcBef>
              <a:spcPct val="0"/>
            </a:spcBef>
            <a:spcAft>
              <a:spcPct val="35000"/>
            </a:spcAft>
            <a:buNone/>
          </a:pPr>
          <a:r>
            <a:rPr lang="en-US" sz="1900" kern="1200" dirty="0"/>
            <a:t>Data Sources</a:t>
          </a:r>
        </a:p>
      </dsp:txBody>
      <dsp:txXfrm>
        <a:off x="1073219" y="1168584"/>
        <a:ext cx="2810369" cy="929193"/>
      </dsp:txXfrm>
    </dsp:sp>
    <dsp:sp modelId="{EE1F53BF-ECEC-4E07-A344-15536DE089BD}">
      <dsp:nvSpPr>
        <dsp:cNvPr id="0" name=""/>
        <dsp:cNvSpPr/>
      </dsp:nvSpPr>
      <dsp:spPr>
        <a:xfrm>
          <a:off x="3883588" y="1168584"/>
          <a:ext cx="2360627"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488950">
            <a:lnSpc>
              <a:spcPct val="100000"/>
            </a:lnSpc>
            <a:spcBef>
              <a:spcPct val="0"/>
            </a:spcBef>
            <a:spcAft>
              <a:spcPct val="35000"/>
            </a:spcAft>
            <a:buNone/>
          </a:pPr>
          <a:r>
            <a:rPr lang="en-US" sz="1100" kern="1200" dirty="0"/>
            <a:t>Defector units Daily NK and Aisa Press</a:t>
          </a:r>
        </a:p>
        <a:p>
          <a:pPr marL="57150" lvl="1" indent="-57150" algn="l" defTabSz="488950">
            <a:lnSpc>
              <a:spcPct val="90000"/>
            </a:lnSpc>
            <a:spcBef>
              <a:spcPct val="0"/>
            </a:spcBef>
            <a:spcAft>
              <a:spcPct val="15000"/>
            </a:spcAft>
            <a:buChar char="•"/>
          </a:pPr>
          <a:r>
            <a:rPr lang="en-US" sz="1100" kern="1200" dirty="0"/>
            <a:t>Exchange rate and price data very helpful</a:t>
          </a:r>
        </a:p>
        <a:p>
          <a:pPr marL="57150" lvl="1" indent="-57150" algn="l" defTabSz="488950">
            <a:lnSpc>
              <a:spcPct val="90000"/>
            </a:lnSpc>
            <a:spcBef>
              <a:spcPct val="0"/>
            </a:spcBef>
            <a:spcAft>
              <a:spcPct val="15000"/>
            </a:spcAft>
            <a:buChar char="•"/>
          </a:pPr>
          <a:r>
            <a:rPr lang="en-US" sz="1100" kern="1200" dirty="0"/>
            <a:t>Stories lean to the negative.</a:t>
          </a:r>
        </a:p>
        <a:p>
          <a:pPr marL="0" lvl="0" indent="0" algn="l" defTabSz="488950">
            <a:lnSpc>
              <a:spcPct val="100000"/>
            </a:lnSpc>
            <a:spcBef>
              <a:spcPct val="0"/>
            </a:spcBef>
            <a:spcAft>
              <a:spcPct val="35000"/>
            </a:spcAft>
            <a:buNone/>
          </a:pPr>
          <a:r>
            <a:rPr lang="en-US" sz="1100" kern="1200" dirty="0"/>
            <a:t>Chinese trade data, Timely and deep but obvious holes. </a:t>
          </a:r>
          <a:r>
            <a:rPr lang="en-US" sz="1100" kern="1200" dirty="0">
              <a:hlinkClick xmlns:r="http://schemas.openxmlformats.org/officeDocument/2006/relationships" r:id="rId3"/>
            </a:rPr>
            <a:t>Home - GACC</a:t>
          </a:r>
          <a:endParaRPr lang="en-US" sz="1100" kern="1200" dirty="0"/>
        </a:p>
      </dsp:txBody>
      <dsp:txXfrm>
        <a:off x="3883588" y="1168584"/>
        <a:ext cx="2360627" cy="929193"/>
      </dsp:txXfrm>
    </dsp:sp>
    <dsp:sp modelId="{FAB0F814-677B-472D-AB51-9FBF4005E861}">
      <dsp:nvSpPr>
        <dsp:cNvPr id="0" name=""/>
        <dsp:cNvSpPr/>
      </dsp:nvSpPr>
      <dsp:spPr>
        <a:xfrm>
          <a:off x="0" y="2330076"/>
          <a:ext cx="6245265" cy="92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E6D169-60A9-428E-8B4D-C1CD44E0A125}">
      <dsp:nvSpPr>
        <dsp:cNvPr id="0" name=""/>
        <dsp:cNvSpPr/>
      </dsp:nvSpPr>
      <dsp:spPr>
        <a:xfrm>
          <a:off x="281081" y="2539145"/>
          <a:ext cx="511056" cy="5110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4353671-B621-4F9E-A6D9-5D401A94DD7B}">
      <dsp:nvSpPr>
        <dsp:cNvPr id="0" name=""/>
        <dsp:cNvSpPr/>
      </dsp:nvSpPr>
      <dsp:spPr>
        <a:xfrm>
          <a:off x="1073219" y="2330076"/>
          <a:ext cx="2810369"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844550">
            <a:lnSpc>
              <a:spcPct val="100000"/>
            </a:lnSpc>
            <a:spcBef>
              <a:spcPct val="0"/>
            </a:spcBef>
            <a:spcAft>
              <a:spcPct val="35000"/>
            </a:spcAft>
            <a:buNone/>
          </a:pPr>
          <a:r>
            <a:rPr lang="en-US" sz="1900" kern="1200" dirty="0" err="1"/>
            <a:t>Governement</a:t>
          </a:r>
          <a:r>
            <a:rPr lang="en-US" sz="1900" kern="1200" dirty="0"/>
            <a:t> sources:</a:t>
          </a:r>
        </a:p>
      </dsp:txBody>
      <dsp:txXfrm>
        <a:off x="1073219" y="2330076"/>
        <a:ext cx="2810369" cy="929193"/>
      </dsp:txXfrm>
    </dsp:sp>
    <dsp:sp modelId="{8175DB1E-6842-4786-97B2-1F3FB8F4C1FC}">
      <dsp:nvSpPr>
        <dsp:cNvPr id="0" name=""/>
        <dsp:cNvSpPr/>
      </dsp:nvSpPr>
      <dsp:spPr>
        <a:xfrm>
          <a:off x="3883588" y="2330076"/>
          <a:ext cx="2360627"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488950">
            <a:lnSpc>
              <a:spcPct val="100000"/>
            </a:lnSpc>
            <a:spcBef>
              <a:spcPct val="0"/>
            </a:spcBef>
            <a:spcAft>
              <a:spcPct val="35000"/>
            </a:spcAft>
            <a:buNone/>
          </a:pPr>
          <a:r>
            <a:rPr lang="en-US" sz="1100" kern="1200"/>
            <a:t>US is opaque.</a:t>
          </a:r>
        </a:p>
        <a:p>
          <a:pPr marL="0" lvl="0" indent="0" algn="l" defTabSz="488950">
            <a:lnSpc>
              <a:spcPct val="100000"/>
            </a:lnSpc>
            <a:spcBef>
              <a:spcPct val="0"/>
            </a:spcBef>
            <a:spcAft>
              <a:spcPct val="35000"/>
            </a:spcAft>
            <a:buNone/>
          </a:pPr>
          <a:r>
            <a:rPr lang="en-US" sz="1100" kern="1200" dirty="0"/>
            <a:t>ROK tends to political</a:t>
          </a:r>
        </a:p>
        <a:p>
          <a:pPr marL="57150" lvl="1" indent="-57150" algn="l" defTabSz="488950">
            <a:lnSpc>
              <a:spcPct val="90000"/>
            </a:lnSpc>
            <a:spcBef>
              <a:spcPct val="0"/>
            </a:spcBef>
            <a:spcAft>
              <a:spcPct val="15000"/>
            </a:spcAft>
            <a:buChar char="•"/>
          </a:pPr>
          <a:r>
            <a:rPr lang="en-US" sz="1100" kern="1200"/>
            <a:t>Bank of Korea, nice try but not good enough</a:t>
          </a:r>
        </a:p>
      </dsp:txBody>
      <dsp:txXfrm>
        <a:off x="3883588" y="2330076"/>
        <a:ext cx="2360627" cy="929193"/>
      </dsp:txXfrm>
    </dsp:sp>
    <dsp:sp modelId="{0D5E1C07-195C-4C04-A875-D5F00F1A3303}">
      <dsp:nvSpPr>
        <dsp:cNvPr id="0" name=""/>
        <dsp:cNvSpPr/>
      </dsp:nvSpPr>
      <dsp:spPr>
        <a:xfrm>
          <a:off x="0" y="3491568"/>
          <a:ext cx="6245265" cy="92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48C74F-A17C-468C-97DA-349DF3E05B58}">
      <dsp:nvSpPr>
        <dsp:cNvPr id="0" name=""/>
        <dsp:cNvSpPr/>
      </dsp:nvSpPr>
      <dsp:spPr>
        <a:xfrm>
          <a:off x="281081" y="3700637"/>
          <a:ext cx="511056" cy="511056"/>
        </a:xfrm>
        <a:prstGeom prst="rect">
          <a:avLst/>
        </a:prstGeom>
        <a:solidFill>
          <a:schemeClr val="accent5">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B1CC58-2E0D-4373-8F22-901D2B626AD1}">
      <dsp:nvSpPr>
        <dsp:cNvPr id="0" name=""/>
        <dsp:cNvSpPr/>
      </dsp:nvSpPr>
      <dsp:spPr>
        <a:xfrm>
          <a:off x="1073219" y="3491568"/>
          <a:ext cx="2810369"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844550">
            <a:lnSpc>
              <a:spcPct val="100000"/>
            </a:lnSpc>
            <a:spcBef>
              <a:spcPct val="0"/>
            </a:spcBef>
            <a:spcAft>
              <a:spcPct val="35000"/>
            </a:spcAft>
            <a:buNone/>
          </a:pPr>
          <a:r>
            <a:rPr lang="en-US" sz="1900" kern="1200" dirty="0"/>
            <a:t>Academia/Ad-hoc</a:t>
          </a:r>
        </a:p>
      </dsp:txBody>
      <dsp:txXfrm>
        <a:off x="1073219" y="3491568"/>
        <a:ext cx="2810369" cy="929193"/>
      </dsp:txXfrm>
    </dsp:sp>
    <dsp:sp modelId="{C5E4AF35-CB20-4A95-8633-9F8FD90EE9EB}">
      <dsp:nvSpPr>
        <dsp:cNvPr id="0" name=""/>
        <dsp:cNvSpPr/>
      </dsp:nvSpPr>
      <dsp:spPr>
        <a:xfrm>
          <a:off x="3883588" y="3491568"/>
          <a:ext cx="2360627"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488950">
            <a:lnSpc>
              <a:spcPct val="100000"/>
            </a:lnSpc>
            <a:spcBef>
              <a:spcPct val="0"/>
            </a:spcBef>
            <a:spcAft>
              <a:spcPct val="35000"/>
            </a:spcAft>
            <a:buNone/>
          </a:pPr>
          <a:r>
            <a:rPr lang="en-US" sz="1100" kern="1200" dirty="0"/>
            <a:t>Weak on macro-economics</a:t>
          </a:r>
        </a:p>
        <a:p>
          <a:pPr marL="0" lvl="0" indent="0" algn="l" defTabSz="488950">
            <a:lnSpc>
              <a:spcPct val="100000"/>
            </a:lnSpc>
            <a:spcBef>
              <a:spcPct val="0"/>
            </a:spcBef>
            <a:spcAft>
              <a:spcPct val="35000"/>
            </a:spcAft>
            <a:buNone/>
          </a:pPr>
          <a:r>
            <a:rPr lang="en-US" sz="1100" kern="1200" dirty="0"/>
            <a:t>Strong on anecdotes/particular cases</a:t>
          </a:r>
        </a:p>
      </dsp:txBody>
      <dsp:txXfrm>
        <a:off x="3883588" y="3491568"/>
        <a:ext cx="2360627" cy="929193"/>
      </dsp:txXfrm>
    </dsp:sp>
    <dsp:sp modelId="{141087C2-F63A-4121-AC3A-F9EDF2F40F69}">
      <dsp:nvSpPr>
        <dsp:cNvPr id="0" name=""/>
        <dsp:cNvSpPr/>
      </dsp:nvSpPr>
      <dsp:spPr>
        <a:xfrm>
          <a:off x="0" y="4653061"/>
          <a:ext cx="6245265" cy="92919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4F59F1-7159-4A9B-A5DD-CDA5B4F517B4}">
      <dsp:nvSpPr>
        <dsp:cNvPr id="0" name=""/>
        <dsp:cNvSpPr/>
      </dsp:nvSpPr>
      <dsp:spPr>
        <a:xfrm>
          <a:off x="281081" y="4862130"/>
          <a:ext cx="511056" cy="51105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B66676-E173-4211-8124-4026D97D4BD2}">
      <dsp:nvSpPr>
        <dsp:cNvPr id="0" name=""/>
        <dsp:cNvSpPr/>
      </dsp:nvSpPr>
      <dsp:spPr>
        <a:xfrm>
          <a:off x="1073219" y="4653061"/>
          <a:ext cx="2810369"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844550">
            <a:lnSpc>
              <a:spcPct val="100000"/>
            </a:lnSpc>
            <a:spcBef>
              <a:spcPct val="0"/>
            </a:spcBef>
            <a:spcAft>
              <a:spcPct val="35000"/>
            </a:spcAft>
            <a:buNone/>
          </a:pPr>
          <a:r>
            <a:rPr lang="en-US" sz="1900" kern="1200" dirty="0"/>
            <a:t>Media</a:t>
          </a:r>
        </a:p>
      </dsp:txBody>
      <dsp:txXfrm>
        <a:off x="1073219" y="4653061"/>
        <a:ext cx="2810369" cy="929193"/>
      </dsp:txXfrm>
    </dsp:sp>
    <dsp:sp modelId="{DE0C7415-8C3F-423A-94EB-3DC5593DF11E}">
      <dsp:nvSpPr>
        <dsp:cNvPr id="0" name=""/>
        <dsp:cNvSpPr/>
      </dsp:nvSpPr>
      <dsp:spPr>
        <a:xfrm>
          <a:off x="3883588" y="4653061"/>
          <a:ext cx="2360627" cy="9291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340" tIns="98340" rIns="98340" bIns="98340" numCol="1" spcCol="1270" anchor="ctr" anchorCtr="0">
          <a:noAutofit/>
        </a:bodyPr>
        <a:lstStyle/>
        <a:p>
          <a:pPr marL="0" lvl="0" indent="0" algn="l" defTabSz="488950">
            <a:lnSpc>
              <a:spcPct val="100000"/>
            </a:lnSpc>
            <a:spcBef>
              <a:spcPct val="0"/>
            </a:spcBef>
            <a:spcAft>
              <a:spcPct val="35000"/>
            </a:spcAft>
            <a:buNone/>
          </a:pPr>
          <a:r>
            <a:rPr lang="en-US" sz="1100" kern="1200" dirty="0"/>
            <a:t>Stories are observational. Beware of what they don’t see.  Overly confident.</a:t>
          </a:r>
        </a:p>
      </dsp:txBody>
      <dsp:txXfrm>
        <a:off x="3883588" y="4653061"/>
        <a:ext cx="2360627" cy="9291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CCDE2-14FD-4C23-A260-BCDC36F051BC}">
      <dsp:nvSpPr>
        <dsp:cNvPr id="0" name=""/>
        <dsp:cNvSpPr/>
      </dsp:nvSpPr>
      <dsp:spPr>
        <a:xfrm>
          <a:off x="0" y="1074334"/>
          <a:ext cx="6666833" cy="155902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Subsistence Economy, no savings possible.</a:t>
          </a:r>
        </a:p>
      </dsp:txBody>
      <dsp:txXfrm>
        <a:off x="76105" y="1150439"/>
        <a:ext cx="6514623" cy="1406815"/>
      </dsp:txXfrm>
    </dsp:sp>
    <dsp:sp modelId="{422601B4-0DB2-4807-BE15-8272F4AFCE27}">
      <dsp:nvSpPr>
        <dsp:cNvPr id="0" name=""/>
        <dsp:cNvSpPr/>
      </dsp:nvSpPr>
      <dsp:spPr>
        <a:xfrm>
          <a:off x="0" y="2820560"/>
          <a:ext cx="6666833" cy="1559025"/>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Growth can come only via external sources of savings/investment, foreign aid, or efficiency change (technology).</a:t>
          </a:r>
        </a:p>
      </dsp:txBody>
      <dsp:txXfrm>
        <a:off x="76105" y="2896665"/>
        <a:ext cx="6514623" cy="140681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5F660-0396-4C86-8A3D-7034BD7F7A8A}">
      <dsp:nvSpPr>
        <dsp:cNvPr id="0" name=""/>
        <dsp:cNvSpPr/>
      </dsp:nvSpPr>
      <dsp:spPr>
        <a:xfrm>
          <a:off x="51" y="142228"/>
          <a:ext cx="4913783" cy="5184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Marxism </a:t>
          </a:r>
        </a:p>
      </dsp:txBody>
      <dsp:txXfrm>
        <a:off x="51" y="142228"/>
        <a:ext cx="4913783" cy="518400"/>
      </dsp:txXfrm>
    </dsp:sp>
    <dsp:sp modelId="{BE76AEE6-04E5-491F-84C3-79225D4F6029}">
      <dsp:nvSpPr>
        <dsp:cNvPr id="0" name=""/>
        <dsp:cNvSpPr/>
      </dsp:nvSpPr>
      <dsp:spPr>
        <a:xfrm>
          <a:off x="51" y="633739"/>
          <a:ext cx="4913783" cy="3427818"/>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Ownership of capital (means of production) is by state or collective, no private ownership. </a:t>
          </a:r>
        </a:p>
        <a:p>
          <a:pPr marL="171450" lvl="1" indent="-171450" algn="l" defTabSz="800100">
            <a:lnSpc>
              <a:spcPct val="90000"/>
            </a:lnSpc>
            <a:spcBef>
              <a:spcPct val="0"/>
            </a:spcBef>
            <a:spcAft>
              <a:spcPct val="15000"/>
            </a:spcAft>
            <a:buChar char="•"/>
          </a:pPr>
          <a:r>
            <a:rPr lang="en-US" sz="1800" kern="1200" dirty="0"/>
            <a:t>Rejects market prices for capital and labor.</a:t>
          </a:r>
        </a:p>
        <a:p>
          <a:pPr marL="171450" lvl="1" indent="-171450" algn="l" defTabSz="800100">
            <a:lnSpc>
              <a:spcPct val="90000"/>
            </a:lnSpc>
            <a:spcBef>
              <a:spcPct val="0"/>
            </a:spcBef>
            <a:spcAft>
              <a:spcPct val="15000"/>
            </a:spcAft>
            <a:buChar char="•"/>
          </a:pPr>
          <a:r>
            <a:rPr lang="en-US" sz="1800" kern="1200" dirty="0"/>
            <a:t>State sets prices high for consumption goods, low for investment  goods.</a:t>
          </a:r>
        </a:p>
        <a:p>
          <a:pPr marL="171450" lvl="1" indent="-171450" algn="l" defTabSz="800100">
            <a:lnSpc>
              <a:spcPct val="90000"/>
            </a:lnSpc>
            <a:spcBef>
              <a:spcPct val="0"/>
            </a:spcBef>
            <a:spcAft>
              <a:spcPct val="15000"/>
            </a:spcAft>
            <a:buChar char="•"/>
          </a:pPr>
          <a:r>
            <a:rPr lang="en-US" sz="1800" kern="1200" dirty="0"/>
            <a:t>Allocation by decree via central plan.</a:t>
          </a:r>
        </a:p>
        <a:p>
          <a:pPr marL="171450" lvl="1" indent="-171450" algn="l" defTabSz="800100">
            <a:lnSpc>
              <a:spcPct val="90000"/>
            </a:lnSpc>
            <a:spcBef>
              <a:spcPct val="0"/>
            </a:spcBef>
            <a:spcAft>
              <a:spcPct val="15000"/>
            </a:spcAft>
            <a:buChar char="•"/>
          </a:pPr>
          <a:r>
            <a:rPr lang="en-US" sz="1800" kern="1200" dirty="0">
              <a:solidFill>
                <a:srgbClr val="FFFF00"/>
              </a:solidFill>
              <a:highlight>
                <a:srgbClr val="800000"/>
              </a:highlight>
            </a:rPr>
            <a:t>Plan</a:t>
          </a:r>
          <a:r>
            <a:rPr lang="en-US" sz="1800" kern="1200" dirty="0"/>
            <a:t> emphasizes material growth via high investment, low consumption</a:t>
          </a:r>
        </a:p>
        <a:p>
          <a:pPr marL="171450" lvl="1" indent="-171450" algn="l" defTabSz="800100">
            <a:lnSpc>
              <a:spcPct val="90000"/>
            </a:lnSpc>
            <a:spcBef>
              <a:spcPct val="0"/>
            </a:spcBef>
            <a:spcAft>
              <a:spcPct val="15000"/>
            </a:spcAft>
            <a:buChar char="•"/>
          </a:pPr>
          <a:r>
            <a:rPr lang="en-US" sz="1800" kern="1200" dirty="0"/>
            <a:t>Divergent price systems prevents normal trade, investment with capitalist world.</a:t>
          </a:r>
        </a:p>
      </dsp:txBody>
      <dsp:txXfrm>
        <a:off x="51" y="633739"/>
        <a:ext cx="4913783" cy="3427818"/>
      </dsp:txXfrm>
    </dsp:sp>
    <dsp:sp modelId="{811EAA8F-DFDD-4FB1-A407-C5D9E7FA07D9}">
      <dsp:nvSpPr>
        <dsp:cNvPr id="0" name=""/>
        <dsp:cNvSpPr/>
      </dsp:nvSpPr>
      <dsp:spPr>
        <a:xfrm>
          <a:off x="5601764" y="115339"/>
          <a:ext cx="4913783" cy="51840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Results</a:t>
          </a:r>
        </a:p>
      </dsp:txBody>
      <dsp:txXfrm>
        <a:off x="5601764" y="115339"/>
        <a:ext cx="4913783" cy="518400"/>
      </dsp:txXfrm>
    </dsp:sp>
    <dsp:sp modelId="{0847D45F-0344-4565-8B6F-B526D937F93E}">
      <dsp:nvSpPr>
        <dsp:cNvPr id="0" name=""/>
        <dsp:cNvSpPr/>
      </dsp:nvSpPr>
      <dsp:spPr>
        <a:xfrm>
          <a:off x="5601764" y="633739"/>
          <a:ext cx="4913783" cy="3427818"/>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  Strong central state</a:t>
          </a:r>
        </a:p>
        <a:p>
          <a:pPr marL="171450" lvl="1" indent="-171450" algn="l" defTabSz="800100">
            <a:lnSpc>
              <a:spcPct val="90000"/>
            </a:lnSpc>
            <a:spcBef>
              <a:spcPct val="0"/>
            </a:spcBef>
            <a:spcAft>
              <a:spcPct val="15000"/>
            </a:spcAft>
            <a:buChar char="•"/>
          </a:pPr>
          <a:r>
            <a:rPr lang="en-US" sz="1800" kern="1200" dirty="0"/>
            <a:t>  High share of  investment rel. to consumption.</a:t>
          </a:r>
        </a:p>
        <a:p>
          <a:pPr marL="171450" lvl="1" indent="-171450" algn="l" defTabSz="800100">
            <a:lnSpc>
              <a:spcPct val="90000"/>
            </a:lnSpc>
            <a:spcBef>
              <a:spcPct val="0"/>
            </a:spcBef>
            <a:spcAft>
              <a:spcPct val="15000"/>
            </a:spcAft>
            <a:buChar char="•"/>
          </a:pPr>
          <a:r>
            <a:rPr lang="en-US" sz="1800" kern="1200" dirty="0"/>
            <a:t>  Labor is paid rations, not money.</a:t>
          </a:r>
        </a:p>
        <a:p>
          <a:pPr marL="171450" lvl="1" indent="-171450" algn="l" defTabSz="800100">
            <a:lnSpc>
              <a:spcPct val="90000"/>
            </a:lnSpc>
            <a:spcBef>
              <a:spcPct val="0"/>
            </a:spcBef>
            <a:spcAft>
              <a:spcPct val="15000"/>
            </a:spcAft>
            <a:buChar char="•"/>
          </a:pPr>
          <a:r>
            <a:rPr lang="en-US" sz="1800" kern="1200" dirty="0"/>
            <a:t>  No money economy creates dependent  public. </a:t>
          </a:r>
        </a:p>
        <a:p>
          <a:pPr marL="171450" lvl="1" indent="-171450" algn="l" defTabSz="800100">
            <a:lnSpc>
              <a:spcPct val="90000"/>
            </a:lnSpc>
            <a:spcBef>
              <a:spcPct val="0"/>
            </a:spcBef>
            <a:spcAft>
              <a:spcPct val="15000"/>
            </a:spcAft>
            <a:buChar char="•"/>
          </a:pPr>
          <a:r>
            <a:rPr lang="en-US" sz="1800" kern="1200" dirty="0"/>
            <a:t>  No  personal financial savings.</a:t>
          </a:r>
        </a:p>
        <a:p>
          <a:pPr marL="171450" lvl="1" indent="-171450" algn="l" defTabSz="800100">
            <a:lnSpc>
              <a:spcPct val="90000"/>
            </a:lnSpc>
            <a:spcBef>
              <a:spcPct val="0"/>
            </a:spcBef>
            <a:spcAft>
              <a:spcPct val="15000"/>
            </a:spcAft>
            <a:buChar char="•"/>
          </a:pPr>
          <a:r>
            <a:rPr lang="en-US" sz="1800" kern="1200" dirty="0"/>
            <a:t>  Individual incentives weak,  poor productivity     </a:t>
          </a:r>
        </a:p>
        <a:p>
          <a:pPr marL="171450" lvl="1" indent="-171450" algn="l" defTabSz="800100">
            <a:lnSpc>
              <a:spcPct val="90000"/>
            </a:lnSpc>
            <a:spcBef>
              <a:spcPct val="0"/>
            </a:spcBef>
            <a:spcAft>
              <a:spcPct val="15000"/>
            </a:spcAft>
            <a:buChar char="•"/>
          </a:pPr>
          <a:r>
            <a:rPr lang="en-US" sz="1800" kern="1200" dirty="0"/>
            <a:t>  Limited  gains from trade—COCOM</a:t>
          </a:r>
        </a:p>
        <a:p>
          <a:pPr marL="171450" lvl="1" indent="-171450" algn="l" defTabSz="800100">
            <a:lnSpc>
              <a:spcPct val="90000"/>
            </a:lnSpc>
            <a:spcBef>
              <a:spcPct val="0"/>
            </a:spcBef>
            <a:spcAft>
              <a:spcPct val="15000"/>
            </a:spcAft>
            <a:buChar char="•"/>
          </a:pPr>
          <a:r>
            <a:rPr lang="en-US" sz="1800" b="1" kern="1200" dirty="0"/>
            <a:t> </a:t>
          </a:r>
          <a:r>
            <a:rPr lang="en-US" sz="1800" b="1" kern="1200" dirty="0">
              <a:solidFill>
                <a:srgbClr val="FF0000"/>
              </a:solidFill>
            </a:rPr>
            <a:t> </a:t>
          </a:r>
          <a:r>
            <a:rPr lang="en-US" sz="1800" b="1" kern="1200" dirty="0">
              <a:solidFill>
                <a:srgbClr val="FF0000"/>
              </a:solidFill>
              <a:highlight>
                <a:srgbClr val="FFFF00"/>
              </a:highlight>
            </a:rPr>
            <a:t>Supply Chain Nightmare</a:t>
          </a:r>
          <a:r>
            <a:rPr lang="en-US" sz="1800" kern="1200" dirty="0">
              <a:solidFill>
                <a:srgbClr val="FF0000"/>
              </a:solidFill>
            </a:rPr>
            <a:t>!</a:t>
          </a:r>
        </a:p>
        <a:p>
          <a:pPr marL="171450" lvl="1" indent="-171450" algn="l" defTabSz="800100">
            <a:lnSpc>
              <a:spcPct val="90000"/>
            </a:lnSpc>
            <a:spcBef>
              <a:spcPct val="0"/>
            </a:spcBef>
            <a:spcAft>
              <a:spcPct val="15000"/>
            </a:spcAft>
            <a:buChar char="•"/>
          </a:pPr>
          <a:r>
            <a:rPr lang="en-US" sz="1800" kern="1200" dirty="0"/>
            <a:t>  All Marxist economies experience massive famine, dissolution.</a:t>
          </a:r>
        </a:p>
        <a:p>
          <a:pPr marL="171450" lvl="1" indent="-171450" algn="l" defTabSz="800100">
            <a:lnSpc>
              <a:spcPct val="90000"/>
            </a:lnSpc>
            <a:spcBef>
              <a:spcPct val="0"/>
            </a:spcBef>
            <a:spcAft>
              <a:spcPct val="15000"/>
            </a:spcAft>
            <a:buChar char="•"/>
          </a:pPr>
          <a:r>
            <a:rPr lang="en-US" sz="1800" kern="1200" dirty="0"/>
            <a:t> Except North Korea</a:t>
          </a:r>
        </a:p>
      </dsp:txBody>
      <dsp:txXfrm>
        <a:off x="5601764" y="633739"/>
        <a:ext cx="4913783" cy="34278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E5F660-0396-4C86-8A3D-7034BD7F7A8A}">
      <dsp:nvSpPr>
        <dsp:cNvPr id="0" name=""/>
        <dsp:cNvSpPr/>
      </dsp:nvSpPr>
      <dsp:spPr>
        <a:xfrm>
          <a:off x="51" y="99898"/>
          <a:ext cx="4913783" cy="5184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What is a Market? </a:t>
          </a:r>
        </a:p>
      </dsp:txBody>
      <dsp:txXfrm>
        <a:off x="51" y="99898"/>
        <a:ext cx="4913783" cy="518400"/>
      </dsp:txXfrm>
    </dsp:sp>
    <dsp:sp modelId="{BE76AEE6-04E5-491F-84C3-79225D4F6029}">
      <dsp:nvSpPr>
        <dsp:cNvPr id="0" name=""/>
        <dsp:cNvSpPr/>
      </dsp:nvSpPr>
      <dsp:spPr>
        <a:xfrm>
          <a:off x="51" y="618298"/>
          <a:ext cx="4913783" cy="345869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a:solidFill>
                <a:srgbClr val="FFFF00"/>
              </a:solidFill>
              <a:highlight>
                <a:srgbClr val="800000"/>
              </a:highlight>
            </a:rPr>
            <a:t>Private ownership of means of production</a:t>
          </a:r>
        </a:p>
        <a:p>
          <a:pPr marL="171450" lvl="1" indent="-171450" algn="l" defTabSz="800100">
            <a:lnSpc>
              <a:spcPct val="90000"/>
            </a:lnSpc>
            <a:spcBef>
              <a:spcPct val="0"/>
            </a:spcBef>
            <a:spcAft>
              <a:spcPct val="15000"/>
            </a:spcAft>
            <a:buChar char="•"/>
          </a:pPr>
          <a:r>
            <a:rPr lang="en-US" sz="1800" kern="1200" dirty="0"/>
            <a:t>Requires competition, the force.</a:t>
          </a:r>
        </a:p>
        <a:p>
          <a:pPr marL="171450" lvl="1" indent="-171450" algn="l" defTabSz="800100">
            <a:lnSpc>
              <a:spcPct val="90000"/>
            </a:lnSpc>
            <a:spcBef>
              <a:spcPct val="0"/>
            </a:spcBef>
            <a:spcAft>
              <a:spcPct val="15000"/>
            </a:spcAft>
            <a:buChar char="•"/>
          </a:pPr>
          <a:r>
            <a:rPr lang="en-US" sz="1800" kern="1200" dirty="0"/>
            <a:t>Many sellers, Many buyers</a:t>
          </a:r>
        </a:p>
        <a:p>
          <a:pPr marL="171450" lvl="1" indent="-171450" algn="l" defTabSz="800100">
            <a:lnSpc>
              <a:spcPct val="90000"/>
            </a:lnSpc>
            <a:spcBef>
              <a:spcPct val="0"/>
            </a:spcBef>
            <a:spcAft>
              <a:spcPct val="15000"/>
            </a:spcAft>
            <a:buChar char="•"/>
          </a:pPr>
          <a:r>
            <a:rPr lang="en-US" sz="1800" kern="1200" dirty="0"/>
            <a:t>Rules,  Structure</a:t>
          </a:r>
        </a:p>
        <a:p>
          <a:pPr marL="171450" lvl="1" indent="-171450" algn="l" defTabSz="800100">
            <a:lnSpc>
              <a:spcPct val="90000"/>
            </a:lnSpc>
            <a:spcBef>
              <a:spcPct val="0"/>
            </a:spcBef>
            <a:spcAft>
              <a:spcPct val="15000"/>
            </a:spcAft>
            <a:buChar char="•"/>
          </a:pPr>
          <a:r>
            <a:rPr lang="en-US" sz="1800" kern="1200" dirty="0"/>
            <a:t>Time, currency, behavior</a:t>
          </a:r>
        </a:p>
        <a:p>
          <a:pPr marL="171450" lvl="1" indent="-171450" algn="l" defTabSz="800100">
            <a:lnSpc>
              <a:spcPct val="90000"/>
            </a:lnSpc>
            <a:spcBef>
              <a:spcPct val="0"/>
            </a:spcBef>
            <a:spcAft>
              <a:spcPct val="15000"/>
            </a:spcAft>
            <a:buChar char="•"/>
          </a:pPr>
          <a:r>
            <a:rPr lang="en-US" sz="1800" kern="1200" dirty="0"/>
            <a:t>Compete for best price</a:t>
          </a:r>
        </a:p>
        <a:p>
          <a:pPr marL="171450" lvl="1" indent="-171450" algn="l" defTabSz="800100">
            <a:lnSpc>
              <a:spcPct val="90000"/>
            </a:lnSpc>
            <a:spcBef>
              <a:spcPct val="0"/>
            </a:spcBef>
            <a:spcAft>
              <a:spcPct val="15000"/>
            </a:spcAft>
            <a:buChar char="•"/>
          </a:pPr>
          <a:r>
            <a:rPr lang="en-US" sz="1800" kern="1200" dirty="0"/>
            <a:t>Market clears with flex price</a:t>
          </a:r>
        </a:p>
        <a:p>
          <a:pPr marL="171450" lvl="1" indent="-171450" algn="l" defTabSz="800100">
            <a:lnSpc>
              <a:spcPct val="90000"/>
            </a:lnSpc>
            <a:spcBef>
              <a:spcPct val="0"/>
            </a:spcBef>
            <a:spcAft>
              <a:spcPct val="15000"/>
            </a:spcAft>
            <a:buChar char="•"/>
          </a:pPr>
          <a:r>
            <a:rPr lang="en-US" sz="1800" kern="1200" dirty="0"/>
            <a:t>Usually most efficient outcome</a:t>
          </a:r>
        </a:p>
        <a:p>
          <a:pPr marL="171450" lvl="1" indent="-171450" algn="l" defTabSz="800100">
            <a:lnSpc>
              <a:spcPct val="90000"/>
            </a:lnSpc>
            <a:spcBef>
              <a:spcPct val="0"/>
            </a:spcBef>
            <a:spcAft>
              <a:spcPct val="15000"/>
            </a:spcAft>
            <a:buChar char="•"/>
          </a:pPr>
          <a:r>
            <a:rPr lang="en-US" sz="1800" kern="1200" dirty="0"/>
            <a:t>Decentralized, Unplanned</a:t>
          </a:r>
        </a:p>
        <a:p>
          <a:pPr marL="171450" lvl="1" indent="-171450" algn="l" defTabSz="800100">
            <a:lnSpc>
              <a:spcPct val="90000"/>
            </a:lnSpc>
            <a:spcBef>
              <a:spcPct val="0"/>
            </a:spcBef>
            <a:spcAft>
              <a:spcPct val="15000"/>
            </a:spcAft>
            <a:buChar char="•"/>
          </a:pPr>
          <a:r>
            <a:rPr lang="en-US" sz="1800" b="1" kern="1200" dirty="0">
              <a:highlight>
                <a:srgbClr val="FFFF00"/>
              </a:highlight>
            </a:rPr>
            <a:t>Law of One Price</a:t>
          </a:r>
        </a:p>
        <a:p>
          <a:pPr marL="171450" lvl="1" indent="-171450" algn="l" defTabSz="800100">
            <a:lnSpc>
              <a:spcPct val="90000"/>
            </a:lnSpc>
            <a:spcBef>
              <a:spcPct val="0"/>
            </a:spcBef>
            <a:spcAft>
              <a:spcPct val="15000"/>
            </a:spcAft>
            <a:buChar char="•"/>
          </a:pPr>
          <a:endParaRPr lang="en-US" sz="1800" kern="1200" dirty="0"/>
        </a:p>
      </dsp:txBody>
      <dsp:txXfrm>
        <a:off x="51" y="618298"/>
        <a:ext cx="4913783" cy="3458699"/>
      </dsp:txXfrm>
    </dsp:sp>
    <dsp:sp modelId="{811EAA8F-DFDD-4FB1-A407-C5D9E7FA07D9}">
      <dsp:nvSpPr>
        <dsp:cNvPr id="0" name=""/>
        <dsp:cNvSpPr/>
      </dsp:nvSpPr>
      <dsp:spPr>
        <a:xfrm>
          <a:off x="5601764" y="99898"/>
          <a:ext cx="4913783" cy="518400"/>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a:t>Marketization:  Much more than “marketplaces”</a:t>
          </a:r>
        </a:p>
      </dsp:txBody>
      <dsp:txXfrm>
        <a:off x="5601764" y="99898"/>
        <a:ext cx="4913783" cy="518400"/>
      </dsp:txXfrm>
    </dsp:sp>
    <dsp:sp modelId="{0847D45F-0344-4565-8B6F-B526D937F93E}">
      <dsp:nvSpPr>
        <dsp:cNvPr id="0" name=""/>
        <dsp:cNvSpPr/>
      </dsp:nvSpPr>
      <dsp:spPr>
        <a:xfrm>
          <a:off x="5601764" y="618298"/>
          <a:ext cx="4913783" cy="3458699"/>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Goods Markets   </a:t>
          </a:r>
        </a:p>
        <a:p>
          <a:pPr marL="171450" lvl="1" indent="-171450" algn="l" defTabSz="800100">
            <a:lnSpc>
              <a:spcPct val="90000"/>
            </a:lnSpc>
            <a:spcBef>
              <a:spcPct val="0"/>
            </a:spcBef>
            <a:spcAft>
              <a:spcPct val="15000"/>
            </a:spcAft>
            <a:buChar char="•"/>
          </a:pPr>
          <a:r>
            <a:rPr lang="en-US" sz="1800" kern="1200" dirty="0"/>
            <a:t>Services Markets</a:t>
          </a:r>
        </a:p>
        <a:p>
          <a:pPr marL="171450" lvl="1" indent="-171450" algn="l" defTabSz="800100">
            <a:lnSpc>
              <a:spcPct val="90000"/>
            </a:lnSpc>
            <a:spcBef>
              <a:spcPct val="0"/>
            </a:spcBef>
            <a:spcAft>
              <a:spcPct val="15000"/>
            </a:spcAft>
            <a:buChar char="•"/>
          </a:pPr>
          <a:r>
            <a:rPr lang="en-US" sz="1800" b="1" kern="1200" dirty="0">
              <a:highlight>
                <a:srgbClr val="FFFF00"/>
              </a:highlight>
            </a:rPr>
            <a:t>Labor</a:t>
          </a:r>
          <a:r>
            <a:rPr lang="en-US" sz="1800" b="1" kern="1200" dirty="0"/>
            <a:t> </a:t>
          </a:r>
          <a:r>
            <a:rPr lang="en-US" sz="1800" b="1" kern="1200" dirty="0">
              <a:highlight>
                <a:srgbClr val="FFFF00"/>
              </a:highlight>
            </a:rPr>
            <a:t>Markets</a:t>
          </a:r>
        </a:p>
        <a:p>
          <a:pPr marL="171450" lvl="1" indent="-171450" algn="l" defTabSz="800100">
            <a:lnSpc>
              <a:spcPct val="90000"/>
            </a:lnSpc>
            <a:spcBef>
              <a:spcPct val="0"/>
            </a:spcBef>
            <a:spcAft>
              <a:spcPct val="15000"/>
            </a:spcAft>
            <a:buChar char="•"/>
          </a:pPr>
          <a:r>
            <a:rPr lang="en-US" sz="1800" kern="1200" dirty="0"/>
            <a:t>Real Estate/Land Markets</a:t>
          </a:r>
        </a:p>
        <a:p>
          <a:pPr marL="171450" lvl="1" indent="-171450" algn="l" defTabSz="800100">
            <a:lnSpc>
              <a:spcPct val="90000"/>
            </a:lnSpc>
            <a:spcBef>
              <a:spcPct val="0"/>
            </a:spcBef>
            <a:spcAft>
              <a:spcPct val="15000"/>
            </a:spcAft>
            <a:buChar char="•"/>
          </a:pPr>
          <a:r>
            <a:rPr lang="en-US" sz="1800" b="1" kern="1200" dirty="0">
              <a:solidFill>
                <a:schemeClr val="bg1"/>
              </a:solidFill>
              <a:highlight>
                <a:srgbClr val="FFFF00"/>
              </a:highlight>
            </a:rPr>
            <a:t>Capital/Finance Markets</a:t>
          </a:r>
        </a:p>
        <a:p>
          <a:pPr marL="171450" lvl="1" indent="-171450" algn="l" defTabSz="800100">
            <a:lnSpc>
              <a:spcPct val="90000"/>
            </a:lnSpc>
            <a:spcBef>
              <a:spcPct val="0"/>
            </a:spcBef>
            <a:spcAft>
              <a:spcPct val="15000"/>
            </a:spcAft>
            <a:buChar char="•"/>
          </a:pPr>
          <a:r>
            <a:rPr lang="en-US" sz="1800" b="1" kern="1200" dirty="0">
              <a:highlight>
                <a:srgbClr val="FFFF00"/>
              </a:highlight>
            </a:rPr>
            <a:t>Foreign Exchange Markets</a:t>
          </a:r>
        </a:p>
      </dsp:txBody>
      <dsp:txXfrm>
        <a:off x="5601764" y="618298"/>
        <a:ext cx="4913783" cy="34586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F7F58B-254D-4C9B-A49D-EDB78F952BB9}">
      <dsp:nvSpPr>
        <dsp:cNvPr id="0" name=""/>
        <dsp:cNvSpPr/>
      </dsp:nvSpPr>
      <dsp:spPr>
        <a:xfrm>
          <a:off x="0" y="27059"/>
          <a:ext cx="6666833" cy="87395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Allowed foreign currency to circulate at will.</a:t>
          </a:r>
        </a:p>
      </dsp:txBody>
      <dsp:txXfrm>
        <a:off x="42663" y="69722"/>
        <a:ext cx="6581507" cy="788627"/>
      </dsp:txXfrm>
    </dsp:sp>
    <dsp:sp modelId="{B37B2EC3-7738-4349-BE48-B8826FCEB385}">
      <dsp:nvSpPr>
        <dsp:cNvPr id="0" name=""/>
        <dsp:cNvSpPr/>
      </dsp:nvSpPr>
      <dsp:spPr>
        <a:xfrm>
          <a:off x="0" y="901013"/>
          <a:ext cx="6666833" cy="18671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As in other dollarized economies, this dampened inflation.</a:t>
          </a:r>
        </a:p>
        <a:p>
          <a:pPr marL="228600" lvl="1" indent="-228600" algn="l" defTabSz="889000">
            <a:lnSpc>
              <a:spcPct val="90000"/>
            </a:lnSpc>
            <a:spcBef>
              <a:spcPct val="0"/>
            </a:spcBef>
            <a:spcAft>
              <a:spcPct val="20000"/>
            </a:spcAft>
            <a:buChar char="•"/>
          </a:pPr>
          <a:r>
            <a:rPr lang="en-US" sz="2000" kern="1200" dirty="0"/>
            <a:t>Creates new “good” for citizens to use their won to purchase. </a:t>
          </a:r>
        </a:p>
        <a:p>
          <a:pPr marL="228600" lvl="1" indent="-228600" algn="l" defTabSz="889000">
            <a:lnSpc>
              <a:spcPct val="90000"/>
            </a:lnSpc>
            <a:spcBef>
              <a:spcPct val="0"/>
            </a:spcBef>
            <a:spcAft>
              <a:spcPct val="20000"/>
            </a:spcAft>
            <a:buChar char="•"/>
          </a:pPr>
          <a:r>
            <a:rPr lang="en-US" sz="2000" kern="1200" dirty="0"/>
            <a:t>First time NK people had a financial savings vehicle—US dollars.  Private savings must have soared, stopping inflation.</a:t>
          </a:r>
        </a:p>
      </dsp:txBody>
      <dsp:txXfrm>
        <a:off x="0" y="901013"/>
        <a:ext cx="6666833" cy="1867140"/>
      </dsp:txXfrm>
    </dsp:sp>
    <dsp:sp modelId="{F9EBF242-F0E8-422B-86DB-5413CE4F550C}">
      <dsp:nvSpPr>
        <dsp:cNvPr id="0" name=""/>
        <dsp:cNvSpPr/>
      </dsp:nvSpPr>
      <dsp:spPr>
        <a:xfrm>
          <a:off x="0" y="2768153"/>
          <a:ext cx="6666833" cy="873953"/>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Encouraged factory autonomy, gave them pricing and production  authority.  How much is open to question.</a:t>
          </a:r>
        </a:p>
      </dsp:txBody>
      <dsp:txXfrm>
        <a:off x="42663" y="2810816"/>
        <a:ext cx="6581507" cy="788627"/>
      </dsp:txXfrm>
    </dsp:sp>
    <dsp:sp modelId="{76681D6B-C21B-4A2A-9B2A-F1F34654EAC3}">
      <dsp:nvSpPr>
        <dsp:cNvPr id="0" name=""/>
        <dsp:cNvSpPr/>
      </dsp:nvSpPr>
      <dsp:spPr>
        <a:xfrm>
          <a:off x="0" y="3642106"/>
          <a:ext cx="6666833" cy="910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Market pricing would increase productivity, dampen inflation by creating new products.  Especially in tech sector. </a:t>
          </a:r>
        </a:p>
      </dsp:txBody>
      <dsp:txXfrm>
        <a:off x="0" y="3642106"/>
        <a:ext cx="6666833" cy="910800"/>
      </dsp:txXfrm>
    </dsp:sp>
    <dsp:sp modelId="{07D1BE4E-1B4C-48B7-87F5-72E3541979EB}">
      <dsp:nvSpPr>
        <dsp:cNvPr id="0" name=""/>
        <dsp:cNvSpPr/>
      </dsp:nvSpPr>
      <dsp:spPr>
        <a:xfrm>
          <a:off x="0" y="4552906"/>
          <a:ext cx="6666833" cy="873953"/>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New Central Bank law in 2015  gave  CB authority for exchange rate and loan activity, not Finance Ministry.  </a:t>
          </a:r>
        </a:p>
      </dsp:txBody>
      <dsp:txXfrm>
        <a:off x="42663" y="4595569"/>
        <a:ext cx="6581507" cy="7886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E8C900-CD1B-41F6-9489-284C1144E5C7}">
      <dsp:nvSpPr>
        <dsp:cNvPr id="0" name=""/>
        <dsp:cNvSpPr/>
      </dsp:nvSpPr>
      <dsp:spPr>
        <a:xfrm>
          <a:off x="0" y="39687"/>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Pilot program aimed to decentralize farms stalled out.</a:t>
          </a:r>
        </a:p>
      </dsp:txBody>
      <dsp:txXfrm>
        <a:off x="0" y="39687"/>
        <a:ext cx="3286125" cy="1971675"/>
      </dsp:txXfrm>
    </dsp:sp>
    <dsp:sp modelId="{AC8A85D7-B045-43C9-A84B-9C0E60505F02}">
      <dsp:nvSpPr>
        <dsp:cNvPr id="0" name=""/>
        <dsp:cNvSpPr/>
      </dsp:nvSpPr>
      <dsp:spPr>
        <a:xfrm>
          <a:off x="3614737" y="39687"/>
          <a:ext cx="3286125" cy="197167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Many state enterprises excluded, required to support Plan.</a:t>
          </a:r>
        </a:p>
      </dsp:txBody>
      <dsp:txXfrm>
        <a:off x="3614737" y="39687"/>
        <a:ext cx="3286125" cy="1971675"/>
      </dsp:txXfrm>
    </dsp:sp>
    <dsp:sp modelId="{9A3033D1-C37C-4BDF-AD0D-F4EB4429E2C4}">
      <dsp:nvSpPr>
        <dsp:cNvPr id="0" name=""/>
        <dsp:cNvSpPr/>
      </dsp:nvSpPr>
      <dsp:spPr>
        <a:xfrm>
          <a:off x="7229475" y="39687"/>
          <a:ext cx="3286125" cy="197167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State set prices for key goods, like electricity, remained far to low.</a:t>
          </a:r>
        </a:p>
      </dsp:txBody>
      <dsp:txXfrm>
        <a:off x="7229475" y="39687"/>
        <a:ext cx="3286125" cy="1971675"/>
      </dsp:txXfrm>
    </dsp:sp>
    <dsp:sp modelId="{6548441C-8DCA-434F-BF58-291756FC8AE5}">
      <dsp:nvSpPr>
        <dsp:cNvPr id="0" name=""/>
        <dsp:cNvSpPr/>
      </dsp:nvSpPr>
      <dsp:spPr>
        <a:xfrm>
          <a:off x="1807368" y="2339975"/>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Most importantly, without property rights, private savings flowed to US dollars and yuan cash and not to productive investments.   Exception was small scale entrepreneurs, donju, and  housing. </a:t>
          </a:r>
        </a:p>
      </dsp:txBody>
      <dsp:txXfrm>
        <a:off x="1807368" y="2339975"/>
        <a:ext cx="3286125" cy="1971675"/>
      </dsp:txXfrm>
    </dsp:sp>
    <dsp:sp modelId="{E3A5423A-F401-4B27-9970-34773BBE56A2}">
      <dsp:nvSpPr>
        <dsp:cNvPr id="0" name=""/>
        <dsp:cNvSpPr/>
      </dsp:nvSpPr>
      <dsp:spPr>
        <a:xfrm>
          <a:off x="5422106" y="2339975"/>
          <a:ext cx="3286125" cy="1971675"/>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Macro-economy thus shifted from (state) investment-led to  (private) consumption-led.  No increase in aggregate demand so no inflation.</a:t>
          </a:r>
        </a:p>
      </dsp:txBody>
      <dsp:txXfrm>
        <a:off x="5422106" y="2339975"/>
        <a:ext cx="3286125" cy="19716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C1F7A-1280-4A33-AA0C-136D6DB2F51C}">
      <dsp:nvSpPr>
        <dsp:cNvPr id="0" name=""/>
        <dsp:cNvSpPr/>
      </dsp:nvSpPr>
      <dsp:spPr>
        <a:xfrm>
          <a:off x="0" y="144184"/>
          <a:ext cx="6666833" cy="15970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Most  critically, state wages remained  at fixed  low rates while market, productivity related wages, soared</a:t>
          </a:r>
          <a:r>
            <a:rPr lang="en-US" sz="3100" kern="1200" dirty="0"/>
            <a:t>.</a:t>
          </a:r>
        </a:p>
      </dsp:txBody>
      <dsp:txXfrm>
        <a:off x="77962" y="222146"/>
        <a:ext cx="6510909" cy="1441126"/>
      </dsp:txXfrm>
    </dsp:sp>
    <dsp:sp modelId="{2032AA9A-88B0-41F2-84F9-229C219C9B92}">
      <dsp:nvSpPr>
        <dsp:cNvPr id="0" name=""/>
        <dsp:cNvSpPr/>
      </dsp:nvSpPr>
      <dsp:spPr>
        <a:xfrm>
          <a:off x="0" y="1928435"/>
          <a:ext cx="6666833" cy="1597050"/>
        </a:xfrm>
        <a:prstGeom prst="roundRect">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State wages set at 3-5,000 won per month, with declining value of ration perquisites</a:t>
          </a:r>
          <a:r>
            <a:rPr lang="en-US" sz="3100" kern="1200" dirty="0"/>
            <a:t>. </a:t>
          </a:r>
        </a:p>
      </dsp:txBody>
      <dsp:txXfrm>
        <a:off x="77962" y="2006397"/>
        <a:ext cx="6510909" cy="1441126"/>
      </dsp:txXfrm>
    </dsp:sp>
    <dsp:sp modelId="{931BED7E-D5AB-4150-9F14-7E27C204FDCF}">
      <dsp:nvSpPr>
        <dsp:cNvPr id="0" name=""/>
        <dsp:cNvSpPr/>
      </dsp:nvSpPr>
      <dsp:spPr>
        <a:xfrm>
          <a:off x="0" y="3712685"/>
          <a:ext cx="6666833" cy="1597050"/>
        </a:xfrm>
        <a:prstGeom prst="roundRect">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Private wages soared to 300,000 won per month with no ration privaledge.   Investors could make much more.</a:t>
          </a:r>
        </a:p>
      </dsp:txBody>
      <dsp:txXfrm>
        <a:off x="77962" y="3790647"/>
        <a:ext cx="6510909" cy="144112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4530F0-BAD4-47E1-AE09-32464A9A1C80}">
      <dsp:nvSpPr>
        <dsp:cNvPr id="0" name=""/>
        <dsp:cNvSpPr/>
      </dsp:nvSpPr>
      <dsp:spPr>
        <a:xfrm>
          <a:off x="930572" y="3032"/>
          <a:ext cx="2833338" cy="17000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Wage and income  differential between state sector and private sector seems to be  widening.   Trouble brewing for state industrial workers .  (Poland example, not yet).</a:t>
          </a:r>
        </a:p>
      </dsp:txBody>
      <dsp:txXfrm>
        <a:off x="930572" y="3032"/>
        <a:ext cx="2833338" cy="1700003"/>
      </dsp:txXfrm>
    </dsp:sp>
    <dsp:sp modelId="{C6DB1313-CCE8-4D14-B131-B0081DF9EDE2}">
      <dsp:nvSpPr>
        <dsp:cNvPr id="0" name=""/>
        <dsp:cNvSpPr/>
      </dsp:nvSpPr>
      <dsp:spPr>
        <a:xfrm>
          <a:off x="4047245" y="3032"/>
          <a:ext cx="2833338" cy="1700003"/>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Reaction appears to target private incomes.  Corruption increasing rampant. </a:t>
          </a:r>
        </a:p>
      </dsp:txBody>
      <dsp:txXfrm>
        <a:off x="4047245" y="3032"/>
        <a:ext cx="2833338" cy="1700003"/>
      </dsp:txXfrm>
    </dsp:sp>
    <dsp:sp modelId="{ACA085A3-6C8B-4920-BEE2-7BC95484F64B}">
      <dsp:nvSpPr>
        <dsp:cNvPr id="0" name=""/>
        <dsp:cNvSpPr/>
      </dsp:nvSpPr>
      <dsp:spPr>
        <a:xfrm>
          <a:off x="7163917" y="3032"/>
          <a:ext cx="2833338" cy="1700003"/>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Use of money creating private financial markets.  Lack of regulation, laws, creates domestic hostility.</a:t>
          </a:r>
        </a:p>
      </dsp:txBody>
      <dsp:txXfrm>
        <a:off x="7163917" y="3032"/>
        <a:ext cx="2833338" cy="1700003"/>
      </dsp:txXfrm>
    </dsp:sp>
    <dsp:sp modelId="{FE2764D6-E947-461F-95B5-4CC4CA30A987}">
      <dsp:nvSpPr>
        <dsp:cNvPr id="0" name=""/>
        <dsp:cNvSpPr/>
      </dsp:nvSpPr>
      <dsp:spPr>
        <a:xfrm>
          <a:off x="930572" y="1986369"/>
          <a:ext cx="2833338" cy="1700003"/>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Dollarization  helped stop inflation but  inevitable speculation between currencies.   Borrow in one, lend in the other.   No bankruptcy laws.   Fights. </a:t>
          </a:r>
        </a:p>
      </dsp:txBody>
      <dsp:txXfrm>
        <a:off x="930572" y="1986369"/>
        <a:ext cx="2833338" cy="1700003"/>
      </dsp:txXfrm>
    </dsp:sp>
    <dsp:sp modelId="{22166AFE-6847-4986-A5E4-6F80D2CF6CE6}">
      <dsp:nvSpPr>
        <dsp:cNvPr id="0" name=""/>
        <dsp:cNvSpPr/>
      </dsp:nvSpPr>
      <dsp:spPr>
        <a:xfrm>
          <a:off x="4047245" y="1986369"/>
          <a:ext cx="2833338" cy="1700003"/>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Factory managers have more authority to adjust prices, procurement, and distribution but  irrational prices leads to irrational results.</a:t>
          </a:r>
        </a:p>
      </dsp:txBody>
      <dsp:txXfrm>
        <a:off x="4047245" y="1986369"/>
        <a:ext cx="2833338" cy="1700003"/>
      </dsp:txXfrm>
    </dsp:sp>
    <dsp:sp modelId="{A9960BA7-4B83-4612-9E80-CBFC073AAAF3}">
      <dsp:nvSpPr>
        <dsp:cNvPr id="0" name=""/>
        <dsp:cNvSpPr/>
      </dsp:nvSpPr>
      <dsp:spPr>
        <a:xfrm>
          <a:off x="7163917" y="1986369"/>
          <a:ext cx="2833338" cy="170000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State faces balance budget requirement due to dollarization, tight money.  No investment is the result.  Deteriorating infrastructure. </a:t>
          </a:r>
        </a:p>
      </dsp:txBody>
      <dsp:txXfrm>
        <a:off x="7163917" y="1986369"/>
        <a:ext cx="2833338" cy="17000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4530F0-BAD4-47E1-AE09-32464A9A1C80}">
      <dsp:nvSpPr>
        <dsp:cNvPr id="0" name=""/>
        <dsp:cNvSpPr/>
      </dsp:nvSpPr>
      <dsp:spPr>
        <a:xfrm>
          <a:off x="930572" y="3032"/>
          <a:ext cx="2833338" cy="17000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Kim’s singular economic achievement, exchange rate and price stability, is in big danger with potential to disrupt the political and economic system.  Inflation and money theft does that.</a:t>
          </a:r>
        </a:p>
      </dsp:txBody>
      <dsp:txXfrm>
        <a:off x="930572" y="3032"/>
        <a:ext cx="2833338" cy="1700003"/>
      </dsp:txXfrm>
    </dsp:sp>
    <dsp:sp modelId="{C6DB1313-CCE8-4D14-B131-B0081DF9EDE2}">
      <dsp:nvSpPr>
        <dsp:cNvPr id="0" name=""/>
        <dsp:cNvSpPr/>
      </dsp:nvSpPr>
      <dsp:spPr>
        <a:xfrm>
          <a:off x="4047245" y="3032"/>
          <a:ext cx="2833338" cy="1700003"/>
        </a:xfrm>
        <a:prstGeom prst="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Tight monetary policy has pushed economy into severe recession.</a:t>
          </a:r>
        </a:p>
      </dsp:txBody>
      <dsp:txXfrm>
        <a:off x="4047245" y="3032"/>
        <a:ext cx="2833338" cy="1700003"/>
      </dsp:txXfrm>
    </dsp:sp>
    <dsp:sp modelId="{ACA085A3-6C8B-4920-BEE2-7BC95484F64B}">
      <dsp:nvSpPr>
        <dsp:cNvPr id="0" name=""/>
        <dsp:cNvSpPr/>
      </dsp:nvSpPr>
      <dsp:spPr>
        <a:xfrm>
          <a:off x="7163917" y="3032"/>
          <a:ext cx="2833338" cy="1700003"/>
        </a:xfrm>
        <a:prstGeom prst="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Public  has much more power  than in previous regimes given their private holdings of foreign exchange, yuan and dollars.  State has  less control.</a:t>
          </a:r>
        </a:p>
      </dsp:txBody>
      <dsp:txXfrm>
        <a:off x="7163917" y="3032"/>
        <a:ext cx="2833338" cy="1700003"/>
      </dsp:txXfrm>
    </dsp:sp>
    <dsp:sp modelId="{FE2764D6-E947-461F-95B5-4CC4CA30A987}">
      <dsp:nvSpPr>
        <dsp:cNvPr id="0" name=""/>
        <dsp:cNvSpPr/>
      </dsp:nvSpPr>
      <dsp:spPr>
        <a:xfrm>
          <a:off x="930572" y="1986369"/>
          <a:ext cx="2833338" cy="1700003"/>
        </a:xfrm>
        <a:prstGeom prst="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State budgets and wages are severely constrained due to need to protect won against circulating dollars and yuan. </a:t>
          </a:r>
        </a:p>
      </dsp:txBody>
      <dsp:txXfrm>
        <a:off x="930572" y="1986369"/>
        <a:ext cx="2833338" cy="1700003"/>
      </dsp:txXfrm>
    </dsp:sp>
    <dsp:sp modelId="{22166AFE-6847-4986-A5E4-6F80D2CF6CE6}">
      <dsp:nvSpPr>
        <dsp:cNvPr id="0" name=""/>
        <dsp:cNvSpPr/>
      </dsp:nvSpPr>
      <dsp:spPr>
        <a:xfrm>
          <a:off x="4047245" y="1986369"/>
          <a:ext cx="2833338" cy="1700003"/>
        </a:xfrm>
        <a:prstGeom prst="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Textbook solution  is  to sell state assets to private sector thus easing budget constraint, while raising state salaries,  increasing prices of state supplied goods, and  allowing property rights to encourage private sector productivity.</a:t>
          </a:r>
        </a:p>
      </dsp:txBody>
      <dsp:txXfrm>
        <a:off x="4047245" y="1986369"/>
        <a:ext cx="2833338" cy="1700003"/>
      </dsp:txXfrm>
    </dsp:sp>
    <dsp:sp modelId="{A9960BA7-4B83-4612-9E80-CBFC073AAAF3}">
      <dsp:nvSpPr>
        <dsp:cNvPr id="0" name=""/>
        <dsp:cNvSpPr/>
      </dsp:nvSpPr>
      <dsp:spPr>
        <a:xfrm>
          <a:off x="7163917" y="1986369"/>
          <a:ext cx="2833338" cy="170000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This could be done even in UN Sanctions environment. </a:t>
          </a:r>
        </a:p>
      </dsp:txBody>
      <dsp:txXfrm>
        <a:off x="7163917" y="1986369"/>
        <a:ext cx="2833338" cy="17000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4EF39-C44C-4363-B17A-8CA96448883A}">
      <dsp:nvSpPr>
        <dsp:cNvPr id="0" name=""/>
        <dsp:cNvSpPr/>
      </dsp:nvSpPr>
      <dsp:spPr>
        <a:xfrm>
          <a:off x="0" y="3953"/>
          <a:ext cx="6666833" cy="794503"/>
        </a:xfrm>
        <a:prstGeom prst="roundRect">
          <a:avLst/>
        </a:prstGeom>
        <a:solidFill>
          <a:schemeClr val="accent1">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Chinese Construct, the order is important.</a:t>
          </a:r>
        </a:p>
      </dsp:txBody>
      <dsp:txXfrm>
        <a:off x="38784" y="42737"/>
        <a:ext cx="6589265" cy="716935"/>
      </dsp:txXfrm>
    </dsp:sp>
    <dsp:sp modelId="{EE9CA372-00C7-4765-9E3A-CE8F07632A39}">
      <dsp:nvSpPr>
        <dsp:cNvPr id="0" name=""/>
        <dsp:cNvSpPr/>
      </dsp:nvSpPr>
      <dsp:spPr>
        <a:xfrm>
          <a:off x="0" y="856056"/>
          <a:ext cx="6666833" cy="794503"/>
        </a:xfrm>
        <a:prstGeom prst="roundRect">
          <a:avLst/>
        </a:prstGeom>
        <a:solidFill>
          <a:schemeClr val="accent2">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Reform  in NK context means: </a:t>
          </a:r>
        </a:p>
      </dsp:txBody>
      <dsp:txXfrm>
        <a:off x="38784" y="894840"/>
        <a:ext cx="6589265" cy="716935"/>
      </dsp:txXfrm>
    </dsp:sp>
    <dsp:sp modelId="{A25E483F-9896-42C0-AD12-C38EC41F48A8}">
      <dsp:nvSpPr>
        <dsp:cNvPr id="0" name=""/>
        <dsp:cNvSpPr/>
      </dsp:nvSpPr>
      <dsp:spPr>
        <a:xfrm>
          <a:off x="0" y="1650559"/>
          <a:ext cx="6666833" cy="2152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Unify price and wage system</a:t>
          </a:r>
        </a:p>
        <a:p>
          <a:pPr marL="171450" lvl="1" indent="-171450" algn="l" defTabSz="711200">
            <a:lnSpc>
              <a:spcPct val="90000"/>
            </a:lnSpc>
            <a:spcBef>
              <a:spcPct val="0"/>
            </a:spcBef>
            <a:spcAft>
              <a:spcPct val="20000"/>
            </a:spcAft>
            <a:buChar char="•"/>
          </a:pPr>
          <a:r>
            <a:rPr lang="en-US" sz="1600" kern="1200" dirty="0"/>
            <a:t>Establish some private property rights</a:t>
          </a:r>
        </a:p>
        <a:p>
          <a:pPr marL="171450" lvl="1" indent="-171450" algn="l" defTabSz="711200">
            <a:lnSpc>
              <a:spcPct val="90000"/>
            </a:lnSpc>
            <a:spcBef>
              <a:spcPct val="0"/>
            </a:spcBef>
            <a:spcAft>
              <a:spcPct val="20000"/>
            </a:spcAft>
            <a:buChar char="•"/>
          </a:pPr>
          <a:r>
            <a:rPr lang="en-US" sz="1600" kern="1200" dirty="0"/>
            <a:t>Decollectivize agriculture</a:t>
          </a:r>
        </a:p>
        <a:p>
          <a:pPr marL="171450" lvl="1" indent="-171450" algn="l" defTabSz="711200">
            <a:lnSpc>
              <a:spcPct val="90000"/>
            </a:lnSpc>
            <a:spcBef>
              <a:spcPct val="0"/>
            </a:spcBef>
            <a:spcAft>
              <a:spcPct val="20000"/>
            </a:spcAft>
            <a:buChar char="•"/>
          </a:pPr>
          <a:r>
            <a:rPr lang="en-US" sz="1600" kern="1200" dirty="0"/>
            <a:t>Create new money and banking system, using interest  rate to encourage private savings and direct investment to best uses.  (SK model)</a:t>
          </a:r>
        </a:p>
        <a:p>
          <a:pPr marL="171450" lvl="1" indent="-171450" algn="l" defTabSz="711200">
            <a:lnSpc>
              <a:spcPct val="90000"/>
            </a:lnSpc>
            <a:spcBef>
              <a:spcPct val="0"/>
            </a:spcBef>
            <a:spcAft>
              <a:spcPct val="20000"/>
            </a:spcAft>
            <a:buChar char="•"/>
          </a:pPr>
          <a:r>
            <a:rPr lang="en-US" sz="1600" kern="1200" dirty="0"/>
            <a:t>Raise pay but shrink size of huge bureaucracy and military</a:t>
          </a:r>
        </a:p>
        <a:p>
          <a:pPr marL="171450" lvl="1" indent="-171450" algn="l" defTabSz="711200">
            <a:lnSpc>
              <a:spcPct val="90000"/>
            </a:lnSpc>
            <a:spcBef>
              <a:spcPct val="0"/>
            </a:spcBef>
            <a:spcAft>
              <a:spcPct val="20000"/>
            </a:spcAft>
            <a:buChar char="•"/>
          </a:pPr>
          <a:r>
            <a:rPr lang="en-US" sz="1600" kern="1200"/>
            <a:t>Privatize significant state assets including major factories.</a:t>
          </a:r>
        </a:p>
        <a:p>
          <a:pPr marL="171450" lvl="1" indent="-171450" algn="l" defTabSz="711200">
            <a:lnSpc>
              <a:spcPct val="90000"/>
            </a:lnSpc>
            <a:spcBef>
              <a:spcPct val="0"/>
            </a:spcBef>
            <a:spcAft>
              <a:spcPct val="20000"/>
            </a:spcAft>
            <a:buChar char="•"/>
          </a:pPr>
          <a:r>
            <a:rPr lang="en-US" sz="1600" kern="1200"/>
            <a:t>Establish tax system and transparent budget.</a:t>
          </a:r>
        </a:p>
      </dsp:txBody>
      <dsp:txXfrm>
        <a:off x="0" y="1650559"/>
        <a:ext cx="6666833" cy="2152800"/>
      </dsp:txXfrm>
    </dsp:sp>
    <dsp:sp modelId="{647502A5-E48D-4531-8137-441CABFD6909}">
      <dsp:nvSpPr>
        <dsp:cNvPr id="0" name=""/>
        <dsp:cNvSpPr/>
      </dsp:nvSpPr>
      <dsp:spPr>
        <a:xfrm>
          <a:off x="0" y="3803359"/>
          <a:ext cx="6666833" cy="794503"/>
        </a:xfrm>
        <a:prstGeom prst="roundRect">
          <a:avLst/>
        </a:prstGeom>
        <a:solidFill>
          <a:schemeClr val="accent3">
            <a:lumMod val="75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This could put economy on moderate growth track, without foreign opening. </a:t>
          </a:r>
        </a:p>
      </dsp:txBody>
      <dsp:txXfrm>
        <a:off x="38784" y="3842143"/>
        <a:ext cx="6589265" cy="716935"/>
      </dsp:txXfrm>
    </dsp:sp>
    <dsp:sp modelId="{D3C7D8AD-04A0-4211-BDDB-0C19D92D7301}">
      <dsp:nvSpPr>
        <dsp:cNvPr id="0" name=""/>
        <dsp:cNvSpPr/>
      </dsp:nvSpPr>
      <dsp:spPr>
        <a:xfrm>
          <a:off x="0" y="4655463"/>
          <a:ext cx="6666833" cy="794503"/>
        </a:xfrm>
        <a:prstGeom prst="roundRect">
          <a:avLst/>
        </a:prstGeom>
        <a:solidFill>
          <a:srgbClr val="C00000"/>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Reform then leads to Opening, and massive engagement with rest of world.  Breakout economic growth would  ensue. </a:t>
          </a:r>
        </a:p>
      </dsp:txBody>
      <dsp:txXfrm>
        <a:off x="38784" y="4694247"/>
        <a:ext cx="6589265" cy="716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837874-5F3F-1E82-2F4D-C7A40E200B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C8B1C59-8B60-41FD-2FE2-792BAC3F991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ABBF85-D099-4AB9-8C0B-2B83C50FE158}" type="datetimeFigureOut">
              <a:rPr lang="en-US" smtClean="0"/>
              <a:t>10/22/2026</a:t>
            </a:fld>
            <a:endParaRPr lang="en-US"/>
          </a:p>
        </p:txBody>
      </p:sp>
      <p:sp>
        <p:nvSpPr>
          <p:cNvPr id="4" name="Footer Placeholder 3">
            <a:extLst>
              <a:ext uri="{FF2B5EF4-FFF2-40B4-BE49-F238E27FC236}">
                <a16:creationId xmlns:a16="http://schemas.microsoft.com/office/drawing/2014/main" id="{BB8AB504-B8CC-FE8E-75DC-9FCDD304C6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3538962-4ED1-0400-7876-3BAE9CE58FB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E0A3E6-8896-4CDC-A3A1-7D426DC3DE0E}" type="slidenum">
              <a:rPr lang="en-US" smtClean="0"/>
              <a:t>‹#›</a:t>
            </a:fld>
            <a:endParaRPr lang="en-US"/>
          </a:p>
        </p:txBody>
      </p:sp>
    </p:spTree>
    <p:extLst>
      <p:ext uri="{BB962C8B-B14F-4D97-AF65-F5344CB8AC3E}">
        <p14:creationId xmlns:p14="http://schemas.microsoft.com/office/powerpoint/2010/main" val="83824596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1.197"/>
    </inkml:context>
    <inkml:brush xml:id="br0">
      <inkml:brushProperty name="width" value="0.05" units="cm"/>
      <inkml:brushProperty name="height" value="0.05" units="cm"/>
      <inkml:brushProperty name="ignorePressure" value="1"/>
    </inkml:brush>
  </inkml:definitions>
  <inkml:trace contextRef="#ctx0" brushRef="#br0">1 1,'12'6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2.282"/>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9.36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18.584"/>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7:41.629"/>
    </inkml:context>
    <inkml:brush xml:id="br0">
      <inkml:brushProperty name="width" value="0.05" units="cm"/>
      <inkml:brushProperty name="height" value="0.05" units="cm"/>
      <inkml:brushProperty name="ignorePressure" value="1"/>
    </inkml:brush>
    <inkml:brush xml:id="br1">
      <inkml:brushProperty name="width" value="0.2" units="cm"/>
      <inkml:brushProperty name="height" value="0.2" units="cm"/>
      <inkml:brushProperty name="color" value="#E71224"/>
      <inkml:brushProperty name="ignorePressure" value="1"/>
    </inkml:brush>
  </inkml:definitions>
  <inkml:trace contextRef="#ctx0" brushRef="#br0">119 0,'0'7519,"0"-2961,0-3251,0-1209,0 135,0 193,0-240,0-174,0-10,0-10,0 1</inkml:trace>
  <inkml:trace contextRef="#ctx0" brushRef="#br0" timeOffset="13729.44">11068 2308</inkml:trace>
  <inkml:trace contextRef="#ctx0" brushRef="#br0" timeOffset="51662.21">1116 5963</inkml:trace>
  <inkml:trace contextRef="#ctx0" brushRef="#br0" timeOffset="70988.22">217 14447</inkml:trace>
  <inkml:trace contextRef="#ctx0" brushRef="#br0" timeOffset="71757.34">217 14447</inkml:trace>
  <inkml:trace contextRef="#ctx0" brushRef="#br0" timeOffset="79171.17">1 14447,'6969'0,"4719"0,-8260 0,-3412 0</inkml:trace>
  <inkml:trace contextRef="#ctx0" brushRef="#br1" timeOffset="198431.2">125 11368</inkml:trace>
  <inkml:trace contextRef="#ctx0" brushRef="#br1" timeOffset="-102840.42">357 11291,'210'-212,"-67"65,-78 85,20-12,11 1,31-36,28-23,-120 102,-3-2,0-2,25-35,73-116,-23 30,-74 110,3 2,16-13,-40 42,0 0,1 1,12-10,46-31,-34 26,12-12,-38 30,0-1,0-1,-1 0,-1 0,0-1,0 0,14-7,0 0,-2-1,0-1,10-15,68-101,-88 110,1 0,2 1,1 0,1 2,1-1,10-9,-6 8,-1-1,6-12,-2 2,3-1,-18 27,1 0,1 1,0 0,0 1,2-1,14-15,1 1,21-14,63-39,-56 40,-1-2,17-19,-24 25,-24 18,-2-2,7-5,-22 16,-1 0,1 0,-1 0,-1-1,1 0,-1 0,0 0,3-9,28-72,-19 46,16-28,114-117,-89 124,51-45,-89 89,2 2,0 0,1 2,1 0,0 1,16-5,1 1,1 2,1 2,31-6,-50 16,0-2,-1 0,0-1,14-7,-11 4,1 1,0 1,6 0,-13-2,-1 2,2 0,15-4,63-16,-35 12,-42 12,0 0,0 2,18-2,67 3,-67 2,0-1,-1-2,23-5,-31 5,-1 2,9 1,34-1,-59 0,0-1,0 0,0-1,1-1,17-4,1 2,-1 1,29 0,38-6,-45 4,-1 2,20 3,107 5,-82 0,-86-2,-1 0,0 1,0 0,-1 0,1 1,0 1,0 0,20 9,19 13,19 9,-55-30,0 1,0-2,1 0,3 0,27 7,-1 1,35 16,-37-12,0-3,1-1,2-2,61 27,7 2,55 29,-164-67,0 0,0 0,0 0,0 0,0-1,0 1,0-1,0 0,4-1,-3 0,0 1,0 0,0 1,0-1,3 1,-6 0,0-1,-1 1,1 0,-1-1,1 1,-1 0,1 0,-1 0,1 0,-1 0,0 0,0 0,1 1,-1-1,0 0,0 1,0-1,0 2,57 61,19 24,7-2,39 42,-73-72,13 24,18 11,30 33,-76-88,2-2,15 10,-13-4,-1 1,7 14,62 93,14 17,-115-156,0 0,0 1,-2 0,1-1,-1 2,-1-1,1 0,-1 3,2 5,7 15,-9-27,0 0,0 0,0 0,1 0,0-1,0 0,2 2,22 35,2-2,19 20,71 70,-77-86,-29-26,0-1,1-1,0 0,2-1,70 56,7 6,-79-63,-1 0,0 2,-1-1,10 18,-7-12,-1 0,-2 1,0 1,2 3,0-2,6 6,-16-16,0-1,1 1,1-1,0 0,0-1,1 0,9 10,11 10,32 29,-33-35,-1 0,-1 2,2 5,342 336,-363-365,0 0,0-1,0 0,0 0,0 0,5 1,-6-3,1 1,-1 0,0 1,1-1,-1 1,0 0,-1 1,1-1,-1 1,4 3,11 5,-1 0,-1 0,0 2,-1 0,5 6,24 29,1 5,-6-6,13 9,-52-56,-1 0,1 1,-1-1,0 0,1 1,-1-1,0 1,0-1,0 1,0-1,0 0,-1 0,1 1,0-1,0 0,1 0,-1 0,0 1,0-1,0 0,1 0,-1 0,1 0,-1 0,1 1,-1-1,1 0,-1 0,1 0,0 0,0-1,0 1,-1 0,1 0,0 0,0-1,1 1,-2 0,-1-1,1 1,0-1,0 0,0 1,0-1,0 1,0-1,0 1,0-1,0 0,0 1,0-1,0 1,0-1,0 1,0-1,0 0,0 1,0-1,1 1,-1-1,0 0,0 1,1-1,-1 0,0 1,0-1,1 0,-1 1,0-1,1 0,-1 1,0-1,1 0,-1 0,1 1,1-1,0 0,1 0,-1 0,0 0,0 0,0 0,2-1,16 0,-20 1,1 0,0 0,0 0,-1 0,1 0,0 0,-1 1,1-1,0 0,-1 1,1-1,0 0,-1 1,1-1,-1 1,1-1,0 1,-1-1,0 1,1-1,-1 1,1-1,43 46,-24-24,0-2,2 0,2 0,-16-14,-1-1,1 0,0-1,0 0,0 0,1-1,-1 1,1-2,0 0,0 0,9 1,38 12,0-2,1-3,35 2,7-6,69-5,-66-2,92-3,-109-1,22-6,-58 3,0-2,39-14,-51 12,-2-2,1-1,-2-2,3-4,10-6,273-153,-227 133,1 5,56-15,-50 20,48-27,89-52,35-18,-131 76,-43 18,9-10,-76 34,0-2,-1 0,-1-3,-1 0,8-10,15-13,31-34,41-55,28-28,-110 122,1 2,44-29,-52 41,-1-2,-1-1,-2-1,26-32,-34 33,0-1,-2-1,-2-1,0 0,-3-1,1-3,40-59,113-184,-103 180,61-69,-100 133,-1-2,4-12,42-77,-3 6,-45 80,2 2,2 0,21-26,-2-3,22-44,70-145,3-5,38-142,-80 208,11-1,-51 98,84-149,-113 188,-4-2,-2 0,5-25,101-231,-18 48,-76 170,17-80,13 20,18-20,88-148,62-129,-58 38,-17 35,-104 264,5 3,17-17,104-155,53-86,-186 288,20-32,-43 77,26-31,-38 43,2 1,1 1,2 0,0 1,1 1,8-5,9-11,-16 17,1 1,24-18,-39 34,2 0,-1 1,1 0,-1 0,1 1,1 0,-1 1,0 0,1 0,0 1,3 0,4-1,0 0,-1-1,1-1,12-6,61-31,-6 3,-67 33,0 0,0 1,0 1,4 0,43-5,0 4,39 2,128 10,-203 3,0 1,-1 1,-1 1,0 2,19 13,29 27,12 14,-8-6,-31-29,10 4,31 20,-63-34,0 0,13 19,-27-30,-2 1,1 0,-2 0,0 1,-1 0,4 11,-5-19,31 39,-3 1,17 31,0-23,-3 2,24 39,77 130,-70-102,-61-99,-6-10,-1 0,-1 2,5 9,-12-20,-1 0,0 0,0-1,0 1,-1 0,0 0,0 0,0 1,-1-1,0 0,0 0,-1 0,0 3,1-4,1 0,-1 1,1-1,0 0,0 0,1 1,0-1,0 0,0 0,3 4,3 5,2-1,9 12,-10-16,-2 1,1 0,-2 0,1 1,-1 0,3 8,78 225,-30-79,16 18,21 71,-16 5,16 43,-52-185,33 63,-52-127,-2 2,-3 0,6 37,25 172,-17-145,-8-29,-4 3,-15-62,-1-1,-1 1,-2 0,-1 1,-2 1,8 49,9 33,19 81,9 65,-36-198,-3-1,-2 1,-4 14,-2 81,2 75,4-182,3-1,1 0,9 29,-11-36,-2 1,-2 3,-1-3,6 40,-4-82,1 0,-1 0,0 0,0-1,0 1,-1 0,1 0,0 0,-1 1,0-1,1 0,-1 2,0 4,0 0,-1 7,0 17,1-29,0 0,0-1,1 1,-1 0,1-1,0 1,0-1,0 1,0-1,1 2,19 107,-6-32,15 45,-12-57,0 2,-15-56,-1 0,-1 1,0-1,-1 6,9 123,-7-77,3 0,9 40,8-11,18 40,-10-34,-2 9,-21-74,-2-1,-1 0,-1 1,-2 0,-2 8,-2 5,0-12,2-1,2 14,0-38,0 0,1 1,0-1,1 0,0 0,1-1,0 1,1-1,3 5,5 18,-2-1,-1 2,-1 0,-2 0,-1 0,-2 1,-1-1,-2 1,-2 0,-1 3,2-29,0 1,0 0,1-1,0 1,2 5,4 14,3 4,-2-9,2 20,-6-7,-4-30,1 1,0 0,0-1,0 1,1-1,0 0,1 1,0-1,-2-1,0 0,0 0,0 0,1 0,0 0,0 0,0-1,3 4,5 8,12 17,-15-25,0 1,-1 1,0-1,0 1,-1 0,-1 0,2 5,-2-1,0-1,-1 1,-1 0,1 14,-3 59,1-8,0-64,0 1,2 0,3 11,-4-15,-1 0,0 0,0 0,-1 0,-1 4,0-6,11-12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1.197"/>
    </inkml:context>
    <inkml:brush xml:id="br0">
      <inkml:brushProperty name="width" value="0.05" units="cm"/>
      <inkml:brushProperty name="height" value="0.05" units="cm"/>
      <inkml:brushProperty name="ignorePressure" value="1"/>
    </inkml:brush>
  </inkml:definitions>
  <inkml:trace contextRef="#ctx0" brushRef="#br0">1 1,'12'6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2.282"/>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9.36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18.584"/>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7:41.629"/>
    </inkml:context>
    <inkml:brush xml:id="br0">
      <inkml:brushProperty name="width" value="0.05" units="cm"/>
      <inkml:brushProperty name="height" value="0.05" units="cm"/>
      <inkml:brushProperty name="ignorePressure" value="1"/>
    </inkml:brush>
    <inkml:brush xml:id="br1">
      <inkml:brushProperty name="width" value="0.2" units="cm"/>
      <inkml:brushProperty name="height" value="0.2" units="cm"/>
      <inkml:brushProperty name="color" value="#E71224"/>
      <inkml:brushProperty name="ignorePressure" value="1"/>
    </inkml:brush>
  </inkml:definitions>
  <inkml:trace contextRef="#ctx0" brushRef="#br0">119 0,'0'7519,"0"-2961,0-3251,0-1209,0 135,0 193,0-240,0-174,0-10,0-10,0 1</inkml:trace>
  <inkml:trace contextRef="#ctx0" brushRef="#br0" timeOffset="13729.44">11068 2308</inkml:trace>
  <inkml:trace contextRef="#ctx0" brushRef="#br0" timeOffset="51662.21">1116 5963</inkml:trace>
  <inkml:trace contextRef="#ctx0" brushRef="#br0" timeOffset="70988.22">217 14447</inkml:trace>
  <inkml:trace contextRef="#ctx0" brushRef="#br0" timeOffset="71757.34">217 14447</inkml:trace>
  <inkml:trace contextRef="#ctx0" brushRef="#br0" timeOffset="79171.17">1 14447,'6969'0,"4719"0,-8260 0,-3412 0</inkml:trace>
  <inkml:trace contextRef="#ctx0" brushRef="#br1" timeOffset="198431.2">125 11368</inkml:trace>
  <inkml:trace contextRef="#ctx0" brushRef="#br1" timeOffset="-102840.42">357 11291,'210'-212,"-67"65,-78 85,20-12,11 1,31-36,28-23,-120 102,-3-2,0-2,25-35,73-116,-23 30,-74 110,3 2,16-13,-40 42,0 0,1 1,12-10,46-31,-34 26,12-12,-38 30,0-1,0-1,-1 0,-1 0,0-1,0 0,14-7,0 0,-2-1,0-1,10-15,68-101,-88 110,1 0,2 1,1 0,1 2,1-1,10-9,-6 8,-1-1,6-12,-2 2,3-1,-18 27,1 0,1 1,0 0,0 1,2-1,14-15,1 1,21-14,63-39,-56 40,-1-2,17-19,-24 25,-24 18,-2-2,7-5,-22 16,-1 0,1 0,-1 0,-1-1,1 0,-1 0,0 0,3-9,28-72,-19 46,16-28,114-117,-89 124,51-45,-89 89,2 2,0 0,1 2,1 0,0 1,16-5,1 1,1 2,1 2,31-6,-50 16,0-2,-1 0,0-1,14-7,-11 4,1 1,0 1,6 0,-13-2,-1 2,2 0,15-4,63-16,-35 12,-42 12,0 0,0 2,18-2,67 3,-67 2,0-1,-1-2,23-5,-31 5,-1 2,9 1,34-1,-59 0,0-1,0 0,0-1,1-1,17-4,1 2,-1 1,29 0,38-6,-45 4,-1 2,20 3,107 5,-82 0,-86-2,-1 0,0 1,0 0,-1 0,1 1,0 1,0 0,20 9,19 13,19 9,-55-30,0 1,0-2,1 0,3 0,27 7,-1 1,35 16,-37-12,0-3,1-1,2-2,61 27,7 2,55 29,-164-67,0 0,0 0,0 0,0 0,0-1,0 1,0-1,0 0,4-1,-3 0,0 1,0 0,0 1,0-1,3 1,-6 0,0-1,-1 1,1 0,-1-1,1 1,-1 0,1 0,-1 0,1 0,-1 0,0 0,0 0,1 1,-1-1,0 0,0 1,0-1,0 2,57 61,19 24,7-2,39 42,-73-72,13 24,18 11,30 33,-76-88,2-2,15 10,-13-4,-1 1,7 14,62 93,14 17,-115-156,0 0,0 1,-2 0,1-1,-1 2,-1-1,1 0,-1 3,2 5,7 15,-9-27,0 0,0 0,0 0,1 0,0-1,0 0,2 2,22 35,2-2,19 20,71 70,-77-86,-29-26,0-1,1-1,0 0,2-1,70 56,7 6,-79-63,-1 0,0 2,-1-1,10 18,-7-12,-1 0,-2 1,0 1,2 3,0-2,6 6,-16-16,0-1,1 1,1-1,0 0,0-1,1 0,9 10,11 10,32 29,-33-35,-1 0,-1 2,2 5,342 336,-363-365,0 0,0-1,0 0,0 0,0 0,5 1,-6-3,1 1,-1 0,0 1,1-1,-1 1,0 0,-1 1,1-1,-1 1,4 3,11 5,-1 0,-1 0,0 2,-1 0,5 6,24 29,1 5,-6-6,13 9,-52-56,-1 0,1 1,-1-1,0 0,1 1,-1-1,0 1,0-1,0 1,0-1,0 0,-1 0,1 1,0-1,0 0,1 0,-1 0,0 1,0-1,0 0,1 0,-1 0,1 0,-1 0,1 1,-1-1,1 0,-1 0,1 0,0 0,0-1,0 1,-1 0,1 0,0 0,0-1,1 1,-2 0,-1-1,1 1,0-1,0 0,0 1,0-1,0 1,0-1,0 1,0-1,0 0,0 1,0-1,0 1,0-1,0 1,0-1,0 0,0 1,0-1,1 1,-1-1,0 0,0 1,1-1,-1 0,0 1,0-1,1 0,-1 1,0-1,1 0,-1 1,0-1,1 0,-1 0,1 1,1-1,0 0,1 0,-1 0,0 0,0 0,0 0,2-1,16 0,-20 1,1 0,0 0,0 0,-1 0,1 0,0 0,-1 1,1-1,0 0,-1 1,1-1,0 0,-1 1,1-1,-1 1,1-1,0 1,-1-1,0 1,1-1,-1 1,1-1,43 46,-24-24,0-2,2 0,2 0,-16-14,-1-1,1 0,0-1,0 0,0 0,1-1,-1 1,1-2,0 0,0 0,9 1,38 12,0-2,1-3,35 2,7-6,69-5,-66-2,92-3,-109-1,22-6,-58 3,0-2,39-14,-51 12,-2-2,1-1,-2-2,3-4,10-6,273-153,-227 133,1 5,56-15,-50 20,48-27,89-52,35-18,-131 76,-43 18,9-10,-76 34,0-2,-1 0,-1-3,-1 0,8-10,15-13,31-34,41-55,28-28,-110 122,1 2,44-29,-52 41,-1-2,-1-1,-2-1,26-32,-34 33,0-1,-2-1,-2-1,0 0,-3-1,1-3,40-59,113-184,-103 180,61-69,-100 133,-1-2,4-12,42-77,-3 6,-45 80,2 2,2 0,21-26,-2-3,22-44,70-145,3-5,38-142,-80 208,11-1,-51 98,84-149,-113 188,-4-2,-2 0,5-25,101-231,-18 48,-76 170,17-80,13 20,18-20,88-148,62-129,-58 38,-17 35,-104 264,5 3,17-17,104-155,53-86,-186 288,20-32,-43 77,26-31,-38 43,2 1,1 1,2 0,0 1,1 1,8-5,9-11,-16 17,1 1,24-18,-39 34,2 0,-1 1,1 0,-1 0,1 1,1 0,-1 1,0 0,1 0,0 1,3 0,4-1,0 0,-1-1,1-1,12-6,61-31,-6 3,-67 33,0 0,0 1,0 1,4 0,43-5,0 4,39 2,128 10,-203 3,0 1,-1 1,-1 1,0 2,19 13,29 27,12 14,-8-6,-31-29,10 4,31 20,-63-34,0 0,13 19,-27-30,-2 1,1 0,-2 0,0 1,-1 0,4 11,-5-19,31 39,-3 1,17 31,0-23,-3 2,24 39,77 130,-70-102,-61-99,-6-10,-1 0,-1 2,5 9,-12-20,-1 0,0 0,0-1,0 1,-1 0,0 0,0 0,0 1,-1-1,0 0,0 0,-1 0,0 3,1-4,1 0,-1 1,1-1,0 0,0 0,1 1,0-1,0 0,0 0,3 4,3 5,2-1,9 12,-10-16,-2 1,1 0,-2 0,1 1,-1 0,3 8,78 225,-30-79,16 18,21 71,-16 5,16 43,-52-185,33 63,-52-127,-2 2,-3 0,6 37,25 172,-17-145,-8-29,-4 3,-15-62,-1-1,-1 1,-2 0,-1 1,-2 1,8 49,9 33,19 81,9 65,-36-198,-3-1,-2 1,-4 14,-2 81,2 75,4-182,3-1,1 0,9 29,-11-36,-2 1,-2 3,-1-3,6 40,-4-82,1 0,-1 0,0 0,0-1,0 1,-1 0,1 0,0 0,-1 1,0-1,1 0,-1 2,0 4,0 0,-1 7,0 17,1-29,0 0,0-1,1 1,-1 0,1-1,0 1,0-1,0 1,0-1,1 2,19 107,-6-32,15 45,-12-57,0 2,-15-56,-1 0,-1 1,0-1,-1 6,9 123,-7-77,3 0,9 40,8-11,18 40,-10-34,-2 9,-21-74,-2-1,-1 0,-1 1,-2 0,-2 8,-2 5,0-12,2-1,2 14,0-38,0 0,1 1,0-1,1 0,0 0,1-1,0 1,1-1,3 5,5 18,-2-1,-1 2,-1 0,-2 0,-1 0,-2 1,-1-1,-2 1,-2 0,-1 3,2-29,0 1,0 0,1-1,0 1,2 5,4 14,3 4,-2-9,2 20,-6-7,-4-30,1 1,0 0,0-1,0 1,1-1,0 0,1 1,0-1,-2-1,0 0,0 0,0 0,1 0,0 0,0 0,0-1,3 4,5 8,12 17,-15-25,0 1,-1 1,0-1,0 1,-1 0,-1 0,2 5,-2-1,0-1,-1 1,-1 0,1 14,-3 59,1-8,0-64,0 1,2 0,3 11,-4-15,-1 0,0 0,0 0,-1 0,-1 4,0-6,11-12</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1.197"/>
    </inkml:context>
    <inkml:brush xml:id="br0">
      <inkml:brushProperty name="width" value="0.05" units="cm"/>
      <inkml:brushProperty name="height" value="0.05" units="cm"/>
      <inkml:brushProperty name="ignorePressure" value="1"/>
    </inkml:brush>
  </inkml:definitions>
  <inkml:trace contextRef="#ctx0" brushRef="#br0">1 1,'12'6</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2.282"/>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9.36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18.584"/>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7:41.629"/>
    </inkml:context>
    <inkml:brush xml:id="br0">
      <inkml:brushProperty name="width" value="0.05" units="cm"/>
      <inkml:brushProperty name="height" value="0.05" units="cm"/>
      <inkml:brushProperty name="ignorePressure" value="1"/>
    </inkml:brush>
    <inkml:brush xml:id="br1">
      <inkml:brushProperty name="width" value="0.2" units="cm"/>
      <inkml:brushProperty name="height" value="0.2" units="cm"/>
      <inkml:brushProperty name="color" value="#E71224"/>
      <inkml:brushProperty name="ignorePressure" value="1"/>
    </inkml:brush>
  </inkml:definitions>
  <inkml:trace contextRef="#ctx0" brushRef="#br0">119 0,'0'7519,"0"-2961,0-3251,0-1209,0 135,0 193,0-240,0-174,0-10,0-10,0 1</inkml:trace>
  <inkml:trace contextRef="#ctx0" brushRef="#br0" timeOffset="13729.44">11068 2308</inkml:trace>
  <inkml:trace contextRef="#ctx0" brushRef="#br0" timeOffset="51662.21">1116 5963</inkml:trace>
  <inkml:trace contextRef="#ctx0" brushRef="#br0" timeOffset="70988.22">217 14447</inkml:trace>
  <inkml:trace contextRef="#ctx0" brushRef="#br0" timeOffset="71757.34">217 14447</inkml:trace>
  <inkml:trace contextRef="#ctx0" brushRef="#br0" timeOffset="79171.17">1 14447,'6969'0,"4719"0,-8260 0,-3412 0</inkml:trace>
  <inkml:trace contextRef="#ctx0" brushRef="#br1" timeOffset="198431.2">125 11368</inkml:trace>
  <inkml:trace contextRef="#ctx0" brushRef="#br1" timeOffset="-102840.42">357 11291,'210'-212,"-67"65,-78 85,20-12,11 1,31-36,28-23,-120 102,-3-2,0-2,25-35,73-116,-23 30,-74 110,3 2,16-13,-40 42,0 0,1 1,12-10,46-31,-34 26,12-12,-38 30,0-1,0-1,-1 0,-1 0,0-1,0 0,14-7,0 0,-2-1,0-1,10-15,68-101,-88 110,1 0,2 1,1 0,1 2,1-1,10-9,-6 8,-1-1,6-12,-2 2,3-1,-18 27,1 0,1 1,0 0,0 1,2-1,14-15,1 1,21-14,63-39,-56 40,-1-2,17-19,-24 25,-24 18,-2-2,7-5,-22 16,-1 0,1 0,-1 0,-1-1,1 0,-1 0,0 0,3-9,28-72,-19 46,16-28,114-117,-89 124,51-45,-89 89,2 2,0 0,1 2,1 0,0 1,16-5,1 1,1 2,1 2,31-6,-50 16,0-2,-1 0,0-1,14-7,-11 4,1 1,0 1,6 0,-13-2,-1 2,2 0,15-4,63-16,-35 12,-42 12,0 0,0 2,18-2,67 3,-67 2,0-1,-1-2,23-5,-31 5,-1 2,9 1,34-1,-59 0,0-1,0 0,0-1,1-1,17-4,1 2,-1 1,29 0,38-6,-45 4,-1 2,20 3,107 5,-82 0,-86-2,-1 0,0 1,0 0,-1 0,1 1,0 1,0 0,20 9,19 13,19 9,-55-30,0 1,0-2,1 0,3 0,27 7,-1 1,35 16,-37-12,0-3,1-1,2-2,61 27,7 2,55 29,-164-67,0 0,0 0,0 0,0 0,0-1,0 1,0-1,0 0,4-1,-3 0,0 1,0 0,0 1,0-1,3 1,-6 0,0-1,-1 1,1 0,-1-1,1 1,-1 0,1 0,-1 0,1 0,-1 0,0 0,0 0,1 1,-1-1,0 0,0 1,0-1,0 2,57 61,19 24,7-2,39 42,-73-72,13 24,18 11,30 33,-76-88,2-2,15 10,-13-4,-1 1,7 14,62 93,14 17,-115-156,0 0,0 1,-2 0,1-1,-1 2,-1-1,1 0,-1 3,2 5,7 15,-9-27,0 0,0 0,0 0,1 0,0-1,0 0,2 2,22 35,2-2,19 20,71 70,-77-86,-29-26,0-1,1-1,0 0,2-1,70 56,7 6,-79-63,-1 0,0 2,-1-1,10 18,-7-12,-1 0,-2 1,0 1,2 3,0-2,6 6,-16-16,0-1,1 1,1-1,0 0,0-1,1 0,9 10,11 10,32 29,-33-35,-1 0,-1 2,2 5,342 336,-363-365,0 0,0-1,0 0,0 0,0 0,5 1,-6-3,1 1,-1 0,0 1,1-1,-1 1,0 0,-1 1,1-1,-1 1,4 3,11 5,-1 0,-1 0,0 2,-1 0,5 6,24 29,1 5,-6-6,13 9,-52-56,-1 0,1 1,-1-1,0 0,1 1,-1-1,0 1,0-1,0 1,0-1,0 0,-1 0,1 1,0-1,0 0,1 0,-1 0,0 1,0-1,0 0,1 0,-1 0,1 0,-1 0,1 1,-1-1,1 0,-1 0,1 0,0 0,0-1,0 1,-1 0,1 0,0 0,0-1,1 1,-2 0,-1-1,1 1,0-1,0 0,0 1,0-1,0 1,0-1,0 1,0-1,0 0,0 1,0-1,0 1,0-1,0 1,0-1,0 0,0 1,0-1,1 1,-1-1,0 0,0 1,1-1,-1 0,0 1,0-1,1 0,-1 1,0-1,1 0,-1 1,0-1,1 0,-1 0,1 1,1-1,0 0,1 0,-1 0,0 0,0 0,0 0,2-1,16 0,-20 1,1 0,0 0,0 0,-1 0,1 0,0 0,-1 1,1-1,0 0,-1 1,1-1,0 0,-1 1,1-1,-1 1,1-1,0 1,-1-1,0 1,1-1,-1 1,1-1,43 46,-24-24,0-2,2 0,2 0,-16-14,-1-1,1 0,0-1,0 0,0 0,1-1,-1 1,1-2,0 0,0 0,9 1,38 12,0-2,1-3,35 2,7-6,69-5,-66-2,92-3,-109-1,22-6,-58 3,0-2,39-14,-51 12,-2-2,1-1,-2-2,3-4,10-6,273-153,-227 133,1 5,56-15,-50 20,48-27,89-52,35-18,-131 76,-43 18,9-10,-76 34,0-2,-1 0,-1-3,-1 0,8-10,15-13,31-34,41-55,28-28,-110 122,1 2,44-29,-52 41,-1-2,-1-1,-2-1,26-32,-34 33,0-1,-2-1,-2-1,0 0,-3-1,1-3,40-59,113-184,-103 180,61-69,-100 133,-1-2,4-12,42-77,-3 6,-45 80,2 2,2 0,21-26,-2-3,22-44,70-145,3-5,38-142,-80 208,11-1,-51 98,84-149,-113 188,-4-2,-2 0,5-25,101-231,-18 48,-76 170,17-80,13 20,18-20,88-148,62-129,-58 38,-17 35,-104 264,5 3,17-17,104-155,53-86,-186 288,20-32,-43 77,26-31,-38 43,2 1,1 1,2 0,0 1,1 1,8-5,9-11,-16 17,1 1,24-18,-39 34,2 0,-1 1,1 0,-1 0,1 1,1 0,-1 1,0 0,1 0,0 1,3 0,4-1,0 0,-1-1,1-1,12-6,61-31,-6 3,-67 33,0 0,0 1,0 1,4 0,43-5,0 4,39 2,128 10,-203 3,0 1,-1 1,-1 1,0 2,19 13,29 27,12 14,-8-6,-31-29,10 4,31 20,-63-34,0 0,13 19,-27-30,-2 1,1 0,-2 0,0 1,-1 0,4 11,-5-19,31 39,-3 1,17 31,0-23,-3 2,24 39,77 130,-70-102,-61-99,-6-10,-1 0,-1 2,5 9,-12-20,-1 0,0 0,0-1,0 1,-1 0,0 0,0 0,0 1,-1-1,0 0,0 0,-1 0,0 3,1-4,1 0,-1 1,1-1,0 0,0 0,1 1,0-1,0 0,0 0,3 4,3 5,2-1,9 12,-10-16,-2 1,1 0,-2 0,1 1,-1 0,3 8,78 225,-30-79,16 18,21 71,-16 5,16 43,-52-185,33 63,-52-127,-2 2,-3 0,6 37,25 172,-17-145,-8-29,-4 3,-15-62,-1-1,-1 1,-2 0,-1 1,-2 1,8 49,9 33,19 81,9 65,-36-198,-3-1,-2 1,-4 14,-2 81,2 75,4-182,3-1,1 0,9 29,-11-36,-2 1,-2 3,-1-3,6 40,-4-82,1 0,-1 0,0 0,0-1,0 1,-1 0,1 0,0 0,-1 1,0-1,1 0,-1 2,0 4,0 0,-1 7,0 17,1-29,0 0,0-1,1 1,-1 0,1-1,0 1,0-1,0 1,0-1,1 2,19 107,-6-32,15 45,-12-57,0 2,-15-56,-1 0,-1 1,0-1,-1 6,9 123,-7-77,3 0,9 40,8-11,18 40,-10-34,-2 9,-21-74,-2-1,-1 0,-1 1,-2 0,-2 8,-2 5,0-12,2-1,2 14,0-38,0 0,1 1,0-1,1 0,0 0,1-1,0 1,1-1,3 5,5 18,-2-1,-1 2,-1 0,-2 0,-1 0,-2 1,-1-1,-2 1,-2 0,-1 3,2-29,0 1,0 0,1-1,0 1,2 5,4 14,3 4,-2-9,2 20,-6-7,-4-30,1 1,0 0,0-1,0 1,1-1,0 0,1 1,0-1,-2-1,0 0,0 0,0 0,1 0,0 0,0 0,0-1,3 4,5 8,12 17,-15-25,0 1,-1 1,0-1,0 1,-1 0,-1 0,2 5,-2-1,0-1,-1 1,-1 0,1 14,-3 59,1-8,0-64,0 1,2 0,3 11,-4-15,-1 0,0 0,0 0,-1 0,-1 4,0-6,11-12</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7:12:37.423"/>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0,'0'0,"0"0,0 0,0 0,0 0,0 0,0 0,0 0,0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7:12:48.50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1,'0'0,"0"0,0 0,0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27.465"/>
    </inkml:context>
    <inkml:brush xml:id="br0">
      <inkml:brushProperty name="width" value="0.05" units="cm"/>
      <inkml:brushProperty name="height" value="0.05" units="cm"/>
      <inkml:brushProperty name="ignorePressure" value="1"/>
    </inkml:brush>
  </inkml:definitions>
  <inkml:trace contextRef="#ctx0" brushRef="#br0">0 0,'96'128,"26"20,-18-23,-102-122,-1 0,1-1,-1 1,0 0,0 0,0 0,0 0,-1 0,1 0,-1 2,0 5,0 0,-1 7,0-10,1 1,0 0,0 0,1 5,0-10,-1-1,1 1,0-1,-1 0,1 1,1-1,-1 0,0 1,0-1,1 0,-1 0,1 0,0 0,0-1,-1 1,3 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30.811"/>
    </inkml:context>
    <inkml:brush xml:id="br0">
      <inkml:brushProperty name="width" value="0.05" units="cm"/>
      <inkml:brushProperty name="height" value="0.05" units="cm"/>
      <inkml:brushProperty name="ignorePressure" value="1"/>
    </inkml:brush>
  </inkml:definitions>
  <inkml:trace contextRef="#ctx0" brushRef="#br0">0 615,'417'-573,"-417"572,1 0,0 0,0 0,0 0,-1-1,1 1,-1 0,1 0,-1-1,1 1,-1 0,0-1,0 1,0 0,1-1,-1 1,0 0,0 0,0 0,0 0,0 0,0 0,0 0,1 1,-1-1,0 0,1 0,-1 0,0 0,1 1,-1-1,1 0,0 0,-1 1,1-1,-1 0,1 1,0-1,0 1,-1-1,1 1,0-1,0 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33.100"/>
    </inkml:context>
    <inkml:brush xml:id="br0">
      <inkml:brushProperty name="width" value="0.05" units="cm"/>
      <inkml:brushProperty name="height" value="0.05" units="cm"/>
      <inkml:brushProperty name="ignorePressure" value="1"/>
    </inkml:brush>
  </inkml:definitions>
  <inkml:trace contextRef="#ctx0" brushRef="#br0">0 0,'66'76,"58"64,-84-99,1-2,14 8,-55-47,1 0,-1 0,0 0,1 0,-1 0,0 1,1-1,-1 0,0 0,1 1,-1-1,0 0,0 0,1 1,-1-1,0 0,0 1,0-1,1 0,-1 1,0-1,0 1,0-1,0 0,0 1,0-1,0 0,1 1,-1-1,0 1,0-1,-1 0,1 1,0-1,0 1,0 0,0 0,0 0,0-1,0 1,0 0,1 0,-1 0,0 0,0 0,1 0,-1-1,0 1,1 0,-1 0,1 0,-1-1,1 1,-1 0,1-1,0 1,-1 0,1-1,0 1,-1-1,1 1,0-1,0 1,0-1,0 0,3 3,-1-1,1 1,-1-1,0 1,0 0,0 0,0 0,0 1,0-1,-1 1,0-1,0 1,0 0,0 0,-1-4,-1 1,1-1,-1 1,0-1,1 0,-1 1,1-1,-1 0,1 0,-1 1,1-1,-1 0,1 0,0 0,-1 0,1 1,-1-1,5 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34.469"/>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37.323"/>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8:17.291"/>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8:18.158"/>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8:18.438"/>
    </inkml:context>
    <inkml:brush xml:id="br0">
      <inkml:brushProperty name="width" value="0.05" units="cm"/>
      <inkml:brushProperty name="height" value="0.05" units="cm"/>
      <inkml:brushProperty name="ignorePressure" value="1"/>
    </inkml:brush>
  </inkml:definitions>
  <inkml:trace contextRef="#ctx0" brushRef="#br0">1 1,'10'5</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8:20.534"/>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1:57.355"/>
    </inkml:context>
    <inkml:brush xml:id="br0">
      <inkml:brushProperty name="width" value="0.05" units="cm"/>
      <inkml:brushProperty name="height" value="0.05" units="cm"/>
      <inkml:brushProperty name="ignorePressure" value="1"/>
    </inkml:brush>
  </inkml:definitions>
  <inkml:trace contextRef="#ctx0" brushRef="#br0">1 13,'137'-6,"-40"0,18 5,-83 3,0 0,0 3,0 0,-1 2,19 7,-14-1,-18-6,13 3,-27-9,0 0,1 0,-1-1,0 1,1-1,-1 0,0 0,1-1,2 0,4 0,0 1,11 0,-5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00.656"/>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06.836"/>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15.896"/>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16.829"/>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17.665"/>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57.408"/>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58.446"/>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4:11.151"/>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4:11.983"/>
    </inkml:context>
    <inkml:brush xml:id="br0">
      <inkml:brushProperty name="width" value="0.05" units="cm"/>
      <inkml:brushProperty name="height" value="0.05" units="cm"/>
      <inkml:brushProperty name="ignorePressure" value="1"/>
    </inkml:brush>
  </inkml:definitions>
  <inkml:trace contextRef="#ctx0" brushRef="#br0">1 16,'15'-16</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4:12.267"/>
    </inkml:context>
    <inkml:brush xml:id="br0">
      <inkml:brushProperty name="width" value="0.05" units="cm"/>
      <inkml:brushProperty name="height" value="0.05" units="cm"/>
      <inkml:brushProperty name="ignorePressure" value="1"/>
    </inkml:brush>
  </inkml:definitions>
  <inkml:trace contextRef="#ctx0" brushRef="#br0">0 1,'42'5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4:14.25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01:04:43.785"/>
    </inkml:context>
    <inkml:brush xml:id="br0">
      <inkml:brushProperty name="width" value="0.025" units="cm"/>
      <inkml:brushProperty name="height" value="0.025" units="cm"/>
    </inkml:brush>
  </inkml:definitions>
  <inkml:trace contextRef="#ctx0" brushRef="#br0">0 1 24575,'0'0'-8191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01:04:44.692"/>
    </inkml:context>
    <inkml:brush xml:id="br0">
      <inkml:brushProperty name="width" value="0.025" units="cm"/>
      <inkml:brushProperty name="height" value="0.025" units="cm"/>
    </inkml:brush>
  </inkml:definitions>
  <inkml:trace contextRef="#ctx0" brushRef="#br0">0 1 24575,'0'0'-8191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01:04:49.854"/>
    </inkml:context>
    <inkml:brush xml:id="br0">
      <inkml:brushProperty name="width" value="0.025" units="cm"/>
      <inkml:brushProperty name="height" value="0.025" units="cm"/>
    </inkml:brush>
  </inkml:definitions>
  <inkml:trace contextRef="#ctx0" brushRef="#br0">1 0 24575,'0'0'0,"0"0"0,0 0 0,0 0 0,0 0 0,9 3 0,5 4 0,3 4 0,1 3 0,-2-1 0,-2 0 0,-4-4 0,-4-4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22:42:36.623"/>
    </inkml:context>
    <inkml:brush xml:id="br0">
      <inkml:brushProperty name="width" value="0.025" units="cm"/>
      <inkml:brushProperty name="height" value="0.025" units="cm"/>
      <inkml:brushProperty name="color" value="#E71224"/>
    </inkml:brush>
  </inkml:definitions>
  <inkml:trace contextRef="#ctx0" brushRef="#br0">1 0 24575,'0'0'-8191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1.197"/>
    </inkml:context>
    <inkml:brush xml:id="br0">
      <inkml:brushProperty name="width" value="0.05" units="cm"/>
      <inkml:brushProperty name="height" value="0.05" units="cm"/>
      <inkml:brushProperty name="ignorePressure" value="1"/>
    </inkml:brush>
  </inkml:definitions>
  <inkml:trace contextRef="#ctx0" brushRef="#br0">1 1,'12'6</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2.282"/>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09.366"/>
    </inkml:context>
    <inkml:brush xml:id="br0">
      <inkml:brushProperty name="width" value="0.05" units="cm"/>
      <inkml:brushProperty name="height" value="0.05" units="cm"/>
      <inkml:brushProperty name="ignorePressure" value="1"/>
    </inkml:brush>
  </inkml:definitions>
  <inkml:trace contextRef="#ctx0" brushRef="#br0">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9:18.584"/>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6:47:41.629"/>
    </inkml:context>
    <inkml:brush xml:id="br0">
      <inkml:brushProperty name="width" value="0.05" units="cm"/>
      <inkml:brushProperty name="height" value="0.05" units="cm"/>
      <inkml:brushProperty name="ignorePressure" value="1"/>
    </inkml:brush>
    <inkml:brush xml:id="br1">
      <inkml:brushProperty name="width" value="0.2" units="cm"/>
      <inkml:brushProperty name="height" value="0.2" units="cm"/>
      <inkml:brushProperty name="color" value="#E71224"/>
      <inkml:brushProperty name="ignorePressure" value="1"/>
    </inkml:brush>
  </inkml:definitions>
  <inkml:trace contextRef="#ctx0" brushRef="#br0">119 0,'0'7519,"0"-2961,0-3251,0-1209,0 135,0 193,0-240,0-174,0-10,0-10,0 1</inkml:trace>
  <inkml:trace contextRef="#ctx0" brushRef="#br0" timeOffset="13729.44">11068 2308</inkml:trace>
  <inkml:trace contextRef="#ctx0" brushRef="#br0" timeOffset="51662.21">1116 5963</inkml:trace>
  <inkml:trace contextRef="#ctx0" brushRef="#br0" timeOffset="70988.22">217 14447</inkml:trace>
  <inkml:trace contextRef="#ctx0" brushRef="#br0" timeOffset="71757.34">217 14447</inkml:trace>
  <inkml:trace contextRef="#ctx0" brushRef="#br0" timeOffset="79171.17">1 14447,'6969'0,"4719"0,-8260 0,-3412 0</inkml:trace>
  <inkml:trace contextRef="#ctx0" brushRef="#br1" timeOffset="198431.2">125 11368</inkml:trace>
  <inkml:trace contextRef="#ctx0" brushRef="#br1" timeOffset="-102840.42">357 11291,'210'-212,"-67"65,-78 85,20-12,11 1,31-36,28-23,-120 102,-3-2,0-2,25-35,73-116,-23 30,-74 110,3 2,16-13,-40 42,0 0,1 1,12-10,46-31,-34 26,12-12,-38 30,0-1,0-1,-1 0,-1 0,0-1,0 0,14-7,0 0,-2-1,0-1,10-15,68-101,-88 110,1 0,2 1,1 0,1 2,1-1,10-9,-6 8,-1-1,6-12,-2 2,3-1,-18 27,1 0,1 1,0 0,0 1,2-1,14-15,1 1,21-14,63-39,-56 40,-1-2,17-19,-24 25,-24 18,-2-2,7-5,-22 16,-1 0,1 0,-1 0,-1-1,1 0,-1 0,0 0,3-9,28-72,-19 46,16-28,114-117,-89 124,51-45,-89 89,2 2,0 0,1 2,1 0,0 1,16-5,1 1,1 2,1 2,31-6,-50 16,0-2,-1 0,0-1,14-7,-11 4,1 1,0 1,6 0,-13-2,-1 2,2 0,15-4,63-16,-35 12,-42 12,0 0,0 2,18-2,67 3,-67 2,0-1,-1-2,23-5,-31 5,-1 2,9 1,34-1,-59 0,0-1,0 0,0-1,1-1,17-4,1 2,-1 1,29 0,38-6,-45 4,-1 2,20 3,107 5,-82 0,-86-2,-1 0,0 1,0 0,-1 0,1 1,0 1,0 0,20 9,19 13,19 9,-55-30,0 1,0-2,1 0,3 0,27 7,-1 1,35 16,-37-12,0-3,1-1,2-2,61 27,7 2,55 29,-164-67,0 0,0 0,0 0,0 0,0-1,0 1,0-1,0 0,4-1,-3 0,0 1,0 0,0 1,0-1,3 1,-6 0,0-1,-1 1,1 0,-1-1,1 1,-1 0,1 0,-1 0,1 0,-1 0,0 0,0 0,1 1,-1-1,0 0,0 1,0-1,0 2,57 61,19 24,7-2,39 42,-73-72,13 24,18 11,30 33,-76-88,2-2,15 10,-13-4,-1 1,7 14,62 93,14 17,-115-156,0 0,0 1,-2 0,1-1,-1 2,-1-1,1 0,-1 3,2 5,7 15,-9-27,0 0,0 0,0 0,1 0,0-1,0 0,2 2,22 35,2-2,19 20,71 70,-77-86,-29-26,0-1,1-1,0 0,2-1,70 56,7 6,-79-63,-1 0,0 2,-1-1,10 18,-7-12,-1 0,-2 1,0 1,2 3,0-2,6 6,-16-16,0-1,1 1,1-1,0 0,0-1,1 0,9 10,11 10,32 29,-33-35,-1 0,-1 2,2 5,342 336,-363-365,0 0,0-1,0 0,0 0,0 0,5 1,-6-3,1 1,-1 0,0 1,1-1,-1 1,0 0,-1 1,1-1,-1 1,4 3,11 5,-1 0,-1 0,0 2,-1 0,5 6,24 29,1 5,-6-6,13 9,-52-56,-1 0,1 1,-1-1,0 0,1 1,-1-1,0 1,0-1,0 1,0-1,0 0,-1 0,1 1,0-1,0 0,1 0,-1 0,0 1,0-1,0 0,1 0,-1 0,1 0,-1 0,1 1,-1-1,1 0,-1 0,1 0,0 0,0-1,0 1,-1 0,1 0,0 0,0-1,1 1,-2 0,-1-1,1 1,0-1,0 0,0 1,0-1,0 1,0-1,0 1,0-1,0 0,0 1,0-1,0 1,0-1,0 1,0-1,0 0,0 1,0-1,1 1,-1-1,0 0,0 1,1-1,-1 0,0 1,0-1,1 0,-1 1,0-1,1 0,-1 1,0-1,1 0,-1 0,1 1,1-1,0 0,1 0,-1 0,0 0,0 0,0 0,2-1,16 0,-20 1,1 0,0 0,0 0,-1 0,1 0,0 0,-1 1,1-1,0 0,-1 1,1-1,0 0,-1 1,1-1,-1 1,1-1,0 1,-1-1,0 1,1-1,-1 1,1-1,43 46,-24-24,0-2,2 0,2 0,-16-14,-1-1,1 0,0-1,0 0,0 0,1-1,-1 1,1-2,0 0,0 0,9 1,38 12,0-2,1-3,35 2,7-6,69-5,-66-2,92-3,-109-1,22-6,-58 3,0-2,39-14,-51 12,-2-2,1-1,-2-2,3-4,10-6,273-153,-227 133,1 5,56-15,-50 20,48-27,89-52,35-18,-131 76,-43 18,9-10,-76 34,0-2,-1 0,-1-3,-1 0,8-10,15-13,31-34,41-55,28-28,-110 122,1 2,44-29,-52 41,-1-2,-1-1,-2-1,26-32,-34 33,0-1,-2-1,-2-1,0 0,-3-1,1-3,40-59,113-184,-103 180,61-69,-100 133,-1-2,4-12,42-77,-3 6,-45 80,2 2,2 0,21-26,-2-3,22-44,70-145,3-5,38-142,-80 208,11-1,-51 98,84-149,-113 188,-4-2,-2 0,5-25,101-231,-18 48,-76 170,17-80,13 20,18-20,88-148,62-129,-58 38,-17 35,-104 264,5 3,17-17,104-155,53-86,-186 288,20-32,-43 77,26-31,-38 43,2 1,1 1,2 0,0 1,1 1,8-5,9-11,-16 17,1 1,24-18,-39 34,2 0,-1 1,1 0,-1 0,1 1,1 0,-1 1,0 0,1 0,0 1,3 0,4-1,0 0,-1-1,1-1,12-6,61-31,-6 3,-67 33,0 0,0 1,0 1,4 0,43-5,0 4,39 2,128 10,-203 3,0 1,-1 1,-1 1,0 2,19 13,29 27,12 14,-8-6,-31-29,10 4,31 20,-63-34,0 0,13 19,-27-30,-2 1,1 0,-2 0,0 1,-1 0,4 11,-5-19,31 39,-3 1,17 31,0-23,-3 2,24 39,77 130,-70-102,-61-99,-6-10,-1 0,-1 2,5 9,-12-20,-1 0,0 0,0-1,0 1,-1 0,0 0,0 0,0 1,-1-1,0 0,0 0,-1 0,0 3,1-4,1 0,-1 1,1-1,0 0,0 0,1 1,0-1,0 0,0 0,3 4,3 5,2-1,9 12,-10-16,-2 1,1 0,-2 0,1 1,-1 0,3 8,78 225,-30-79,16 18,21 71,-16 5,16 43,-52-185,33 63,-52-127,-2 2,-3 0,6 37,25 172,-17-145,-8-29,-4 3,-15-62,-1-1,-1 1,-2 0,-1 1,-2 1,8 49,9 33,19 81,9 65,-36-198,-3-1,-2 1,-4 14,-2 81,2 75,4-182,3-1,1 0,9 29,-11-36,-2 1,-2 3,-1-3,6 40,-4-82,1 0,-1 0,0 0,0-1,0 1,-1 0,1 0,0 0,-1 1,0-1,1 0,-1 2,0 4,0 0,-1 7,0 17,1-29,0 0,0-1,1 1,-1 0,1-1,0 1,0-1,0 1,0-1,1 2,19 107,-6-32,15 45,-12-57,0 2,-15-56,-1 0,-1 1,0-1,-1 6,9 123,-7-77,3 0,9 40,8-11,18 40,-10-34,-2 9,-21-74,-2-1,-1 0,-1 1,-2 0,-2 8,-2 5,0-12,2-1,2 14,0-38,0 0,1 1,0-1,1 0,0 0,1-1,0 1,1-1,3 5,5 18,-2-1,-1 2,-1 0,-2 0,-1 0,-2 1,-1-1,-2 1,-2 0,-1 3,2-29,0 1,0 0,1-1,0 1,2 5,4 14,3 4,-2-9,2 20,-6-7,-4-30,1 1,0 0,0-1,0 1,1-1,0 0,1 1,0-1,-2-1,0 0,0 0,0 0,1 0,0 0,0 0,0-1,3 4,5 8,12 17,-15-25,0 1,-1 1,0-1,0 1,-1 0,-1 0,2 5,-2-1,0-1,-1 1,-1 0,1 14,-3 59,1-8,0-64,0 1,2 0,3 11,-4-15,-1 0,0 0,0 0,-1 0,-1 4,0-6,11-12</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7:11:19.303"/>
    </inkml:context>
    <inkml:brush xml:id="br0">
      <inkml:brushProperty name="width" value="0.3" units="cm"/>
      <inkml:brushProperty name="height" value="0.6" units="cm"/>
      <inkml:brushProperty name="color" value="#002060"/>
      <inkml:brushProperty name="tip" value="rectangle"/>
      <inkml:brushProperty name="rasterOp" value="maskPen"/>
      <inkml:brushProperty name="ignorePressure" value="1"/>
    </inkml:brush>
  </inkml:definitions>
  <inkml:trace contextRef="#ctx0" brushRef="#br0">0 0,'54'0,"9469"0,-260 0,-5224 0,-3920 0,-370 0,255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7:12:37.423"/>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0,'0'0,"0"0,0 0,0 0,0 0,0 0,0 0,0 0,0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0T17:12:48.506"/>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1,'0'0,"0"0,0 0,0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27.465"/>
    </inkml:context>
    <inkml:brush xml:id="br0">
      <inkml:brushProperty name="width" value="0.05" units="cm"/>
      <inkml:brushProperty name="height" value="0.05" units="cm"/>
      <inkml:brushProperty name="ignorePressure" value="1"/>
    </inkml:brush>
  </inkml:definitions>
  <inkml:trace contextRef="#ctx0" brushRef="#br0">0 0,'96'128,"26"20,-18-23,-102-122,-1 0,1-1,-1 1,0 0,0 0,0 0,0 0,-1 0,1 0,-1 2,0 5,0 0,-1 7,0-10,1 1,0 0,0 0,1 5,0-10,-1-1,1 1,0-1,-1 0,1 1,1-1,-1 0,0 1,0-1,1 0,-1 0,1 0,0 0,0-1,-1 1,3 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30.811"/>
    </inkml:context>
    <inkml:brush xml:id="br0">
      <inkml:brushProperty name="width" value="0.05" units="cm"/>
      <inkml:brushProperty name="height" value="0.05" units="cm"/>
      <inkml:brushProperty name="ignorePressure" value="1"/>
    </inkml:brush>
  </inkml:definitions>
  <inkml:trace contextRef="#ctx0" brushRef="#br0">0 615,'417'-573,"-417"572,1 0,0 0,0 0,0 0,-1-1,1 1,-1 0,1 0,-1-1,1 1,-1 0,0-1,0 1,0 0,1-1,-1 1,0 0,0 0,0 0,0 0,0 0,0 0,0 0,1 1,-1-1,0 0,1 0,-1 0,0 0,1 1,-1-1,1 0,0 0,-1 1,1-1,-1 0,1 1,0-1,0 1,-1-1,1 1,0-1,0 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33.100"/>
    </inkml:context>
    <inkml:brush xml:id="br0">
      <inkml:brushProperty name="width" value="0.05" units="cm"/>
      <inkml:brushProperty name="height" value="0.05" units="cm"/>
      <inkml:brushProperty name="ignorePressure" value="1"/>
    </inkml:brush>
  </inkml:definitions>
  <inkml:trace contextRef="#ctx0" brushRef="#br0">0 0,'66'76,"58"64,-84-99,1-2,14 8,-55-47,1 0,-1 0,0 0,1 0,-1 0,0 1,1-1,-1 0,0 0,1 1,-1-1,0 0,0 0,1 1,-1-1,0 0,0 1,0-1,1 0,-1 1,0-1,0 1,0-1,0 0,0 1,0-1,0 0,1 1,-1-1,0 1,0-1,-1 0,1 1,0-1,0 1,0 0,0 0,0 0,0-1,0 1,0 0,1 0,-1 0,0 0,0 0,1 0,-1-1,0 1,1 0,-1 0,1 0,-1-1,1 1,-1 0,1-1,0 1,-1 0,1-1,0 1,-1-1,1 1,0-1,0 1,0-1,0 0,3 3,-1-1,1 1,-1-1,0 1,0 0,0 0,0 0,0 1,0-1,-1 1,0-1,0 1,0 0,0 0,-1-4,-1 1,1-1,-1 1,0-1,1 0,-1 1,1-1,-1 0,1 0,-1 1,1-1,-1 0,1 0,0 0,-1 0,1 1,-1-1,5 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34.469"/>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7:37.323"/>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8:17.291"/>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8:18.158"/>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8:18.438"/>
    </inkml:context>
    <inkml:brush xml:id="br0">
      <inkml:brushProperty name="width" value="0.05" units="cm"/>
      <inkml:brushProperty name="height" value="0.05" units="cm"/>
      <inkml:brushProperty name="ignorePressure" value="1"/>
    </inkml:brush>
  </inkml:definitions>
  <inkml:trace contextRef="#ctx0" brushRef="#br0">1 1,'10'5</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03:08:20.534"/>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1:57.355"/>
    </inkml:context>
    <inkml:brush xml:id="br0">
      <inkml:brushProperty name="width" value="0.05" units="cm"/>
      <inkml:brushProperty name="height" value="0.05" units="cm"/>
      <inkml:brushProperty name="ignorePressure" value="1"/>
    </inkml:brush>
  </inkml:definitions>
  <inkml:trace contextRef="#ctx0" brushRef="#br0">1 13,'137'-6,"-40"0,18 5,-83 3,0 0,0 3,0 0,-1 2,19 7,-14-1,-18-6,13 3,-27-9,0 0,1 0,-1-1,0 1,1-1,-1 0,0 0,1-1,2 0,4 0,0 1,11 0,-5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00.656"/>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06.836"/>
    </inkml:context>
    <inkml:brush xml:id="br0">
      <inkml:brushProperty name="width" value="0.05" units="cm"/>
      <inkml:brushProperty name="height" value="0.05" units="cm"/>
      <inkml:brushProperty name="ignorePressure" value="1"/>
    </inkml:brush>
  </inkml:definitions>
  <inkml:trace contextRef="#ctx0" brushRef="#br0">1 1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15.896"/>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16.829"/>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17.665"/>
    </inkml:context>
    <inkml:brush xml:id="br0">
      <inkml:brushProperty name="width" value="0.05" units="cm"/>
      <inkml:brushProperty name="height" value="0.05" units="cm"/>
      <inkml:brushProperty name="ignorePressure" value="1"/>
    </inkml:brush>
  </inkml:definitions>
  <inkml:trace contextRef="#ctx0" brushRef="#br0">0 0,'0'0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53.177"/>
    </inkml:context>
    <inkml:brush xml:id="br0">
      <inkml:brushProperty name="width" value="0.05" units="cm"/>
      <inkml:brushProperty name="height" value="0.05" units="cm"/>
      <inkml:brushProperty name="ignorePressure" value="1"/>
    </inkml:brush>
  </inkml:definitions>
  <inkml:trace contextRef="#ctx0" brushRef="#br0">795 912,'-64'-70,"-186"-230,52 60,125 158,-71-60,129 127,-12-11,26 25,0 0,0 0,0 0,0 0,0 0,-1 0,1 1,0-1,-1 0,1 1,0-1,-1 1,1-1,-1 1,1 0,-1 0,0 0,3-2,-1 0,1 1,-1-1,1 1,0-1,0 1,0 0,0-1,-1 1,2 0,-1-1,0 1,0 0,0 0,1 0,-1 0,0 0,2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57.408"/>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2:58.446"/>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4:11.151"/>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4:11.983"/>
    </inkml:context>
    <inkml:brush xml:id="br0">
      <inkml:brushProperty name="width" value="0.05" units="cm"/>
      <inkml:brushProperty name="height" value="0.05" units="cm"/>
      <inkml:brushProperty name="ignorePressure" value="1"/>
    </inkml:brush>
  </inkml:definitions>
  <inkml:trace contextRef="#ctx0" brushRef="#br0">1 16,'15'-16</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4:12.267"/>
    </inkml:context>
    <inkml:brush xml:id="br0">
      <inkml:brushProperty name="width" value="0.05" units="cm"/>
      <inkml:brushProperty name="height" value="0.05" units="cm"/>
      <inkml:brushProperty name="ignorePressure" value="1"/>
    </inkml:brush>
  </inkml:definitions>
  <inkml:trace contextRef="#ctx0" brushRef="#br0">0 1,'42'5</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03-21T14:44:14.25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01:04:43.785"/>
    </inkml:context>
    <inkml:brush xml:id="br0">
      <inkml:brushProperty name="width" value="0.025" units="cm"/>
      <inkml:brushProperty name="height" value="0.025" units="cm"/>
    </inkml:brush>
  </inkml:definitions>
  <inkml:trace contextRef="#ctx0" brushRef="#br0">0 1 24575,'0'0'-8191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01:04:44.692"/>
    </inkml:context>
    <inkml:brush xml:id="br0">
      <inkml:brushProperty name="width" value="0.025" units="cm"/>
      <inkml:brushProperty name="height" value="0.025" units="cm"/>
    </inkml:brush>
  </inkml:definitions>
  <inkml:trace contextRef="#ctx0" brushRef="#br0">0 1 24575,'0'0'-8191</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01:04:46.494"/>
    </inkml:context>
    <inkml:brush xml:id="br0">
      <inkml:brushProperty name="width" value="0.025" units="cm"/>
      <inkml:brushProperty name="height" value="0.025" units="cm"/>
    </inkml:brush>
  </inkml:definitions>
  <inkml:trace contextRef="#ctx0" brushRef="#br0">187 0 24575,'-2'3'0,"0"-1"0,-1 0 0,1 1 0,0 0 0,0-1 0,1 1 0,-1 0 0,-2 5 0,-2 3 0,-23 38 0,20-33 0,0 0 0,0-1 0,-24 27 0,30-40 0,0 0 0,0 0 0,0 0 0,0-1 0,0 1 0,0-1 0,-6 2 0,-19 8 0,27-10 0,0-1 0,0 1 0,0-1 0,0 1 0,1 0 0,-1 0 0,0-1 0,0 1 0,1 0 0,-1 0 0,0 0 0,1 0 0,-1 0 0,1 0 0,0 0 0,-1 0 0,1 0 0,0 0 0,-1 0 0,1 0 0,0 0 0,0 1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01:04:49.854"/>
    </inkml:context>
    <inkml:brush xml:id="br0">
      <inkml:brushProperty name="width" value="0.025" units="cm"/>
      <inkml:brushProperty name="height" value="0.025" units="cm"/>
    </inkml:brush>
  </inkml:definitions>
  <inkml:trace contextRef="#ctx0" brushRef="#br0">1 0 24575,'0'0'0,"0"0"0,0 0 0,0 0 0,0 0 0,9 3 0,5 4 0,3 4 0,1 3 0,-2-1 0,-2 0 0,-4-4 0,-4-4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22:42:34.902"/>
    </inkml:context>
    <inkml:brush xml:id="br0">
      <inkml:brushProperty name="width" value="0.025" units="cm"/>
      <inkml:brushProperty name="height" value="0.025" units="cm"/>
      <inkml:brushProperty name="color" value="#E71224"/>
    </inkml:brush>
  </inkml:definitions>
  <inkml:trace contextRef="#ctx0" brushRef="#br0">1 1 24575,'14'1'0,"1"1"0,0 0 0,0 1 0,26 9 0,-23-6 0,1-1 0,34 5 0,363-3 0,-235-10 0,-176 4 6,0-1 0,0 0 0,0 1 0,0 0 0,0 0 0,0 1 0,0-1 0,0 1 0,0 0 0,-1 1 0,1-1 0,-1 1 0,1-1 0,-1 1 0,0 1 0,0-1 0,-1 1 0,1-1 0,5 9 0,-3-4-155,-1 0 1,0 1-1,0 0 1,-1 0-1,-1 0 1,1 0-1,-1 1 1,-1 0-1,2 13 1,-2-5-6678</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1-16T22:42:36.623"/>
    </inkml:context>
    <inkml:brush xml:id="br0">
      <inkml:brushProperty name="width" value="0.025" units="cm"/>
      <inkml:brushProperty name="height" value="0.025" units="cm"/>
      <inkml:brushProperty name="color" value="#E71224"/>
    </inkml:brush>
  </inkml:definitions>
  <inkml:trace contextRef="#ctx0" brushRef="#br0">1 0 24575,'0'0'-8191</inkml:trace>
</inkml:ink>
</file>

<file path=ppt/ink/ink79.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9-01T02:18:56.214"/>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6897 2187 0</inkml:trace>
</inkml:ink>
</file>

<file path=ppt/ink/ink80.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9-01T02:24:36.80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7126 2205 0</inkml:trace>
</inkml:ink>
</file>

<file path=ppt/ink/ink81.xml><?xml version="1.0" encoding="utf-8"?>
<inkml:ink xmlns:inkml="http://www.w3.org/2003/InkML">
  <inkml:definitions>
    <inkml:context xml:id="ctx0">
      <inkml:inkSource xml:id="inkSrc0">
        <inkml:traceFormat>
          <inkml:channel name="X" type="integer" max="1920" units="cm"/>
          <inkml:channel name="Y" type="integer" max="1080" units="cm"/>
          <inkml:channel name="T" type="integer" max="2.14748E9" units="dev"/>
        </inkml:traceFormat>
        <inkml:channelProperties>
          <inkml:channelProperty channel="X" name="resolution" value="55.81395" units="1/cm"/>
          <inkml:channelProperty channel="Y" name="resolution" value="55.6701" units="1/cm"/>
          <inkml:channelProperty channel="T" name="resolution" value="1" units="1/dev"/>
        </inkml:channelProperties>
      </inkml:inkSource>
      <inkml:timestamp xml:id="ts0" timeString="2021-09-01T01:05:34.861"/>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28751 811 0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718A2-E89A-4867-9D19-DA4563D64EDF}"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066886-11E6-4BE2-87FD-F99FAF13AB6B}" type="slidenum">
              <a:rPr lang="en-US" smtClean="0"/>
              <a:t>‹#›</a:t>
            </a:fld>
            <a:endParaRPr lang="en-US"/>
          </a:p>
        </p:txBody>
      </p:sp>
    </p:spTree>
    <p:extLst>
      <p:ext uri="{BB962C8B-B14F-4D97-AF65-F5344CB8AC3E}">
        <p14:creationId xmlns:p14="http://schemas.microsoft.com/office/powerpoint/2010/main" val="269286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a:t>
            </a:fld>
            <a:endParaRPr lang="en-US"/>
          </a:p>
        </p:txBody>
      </p:sp>
    </p:spTree>
    <p:extLst>
      <p:ext uri="{BB962C8B-B14F-4D97-AF65-F5344CB8AC3E}">
        <p14:creationId xmlns:p14="http://schemas.microsoft.com/office/powerpoint/2010/main" val="2717588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2</a:t>
            </a:fld>
            <a:endParaRPr lang="en-US"/>
          </a:p>
        </p:txBody>
      </p:sp>
    </p:spTree>
    <p:extLst>
      <p:ext uri="{BB962C8B-B14F-4D97-AF65-F5344CB8AC3E}">
        <p14:creationId xmlns:p14="http://schemas.microsoft.com/office/powerpoint/2010/main" val="1651687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E3AB5-039E-12B6-2163-B8228A3235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2BA606-90A9-BB5A-1483-E76C1C558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FCDFBB-A9D1-75AB-1E96-C4552DF1EA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B07D11-5568-53B7-83D8-00B6377B7631}"/>
              </a:ext>
            </a:extLst>
          </p:cNvPr>
          <p:cNvSpPr>
            <a:spLocks noGrp="1"/>
          </p:cNvSpPr>
          <p:nvPr>
            <p:ph type="sldNum" sz="quarter" idx="5"/>
          </p:nvPr>
        </p:nvSpPr>
        <p:spPr/>
        <p:txBody>
          <a:bodyPr/>
          <a:lstStyle/>
          <a:p>
            <a:fld id="{F1066886-11E6-4BE2-87FD-F99FAF13AB6B}" type="slidenum">
              <a:rPr lang="en-US" smtClean="0"/>
              <a:t>3</a:t>
            </a:fld>
            <a:endParaRPr lang="en-US"/>
          </a:p>
        </p:txBody>
      </p:sp>
    </p:spTree>
    <p:extLst>
      <p:ext uri="{BB962C8B-B14F-4D97-AF65-F5344CB8AC3E}">
        <p14:creationId xmlns:p14="http://schemas.microsoft.com/office/powerpoint/2010/main" val="1947988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80F58-71F3-33C8-6649-7164B12AA4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32815F-3E1A-BDA8-1A41-9F6DF1F275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3D3F6B-E298-03CF-C050-48A701F510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076273-CE60-A0C5-26D1-B8611145D9BA}"/>
              </a:ext>
            </a:extLst>
          </p:cNvPr>
          <p:cNvSpPr>
            <a:spLocks noGrp="1"/>
          </p:cNvSpPr>
          <p:nvPr>
            <p:ph type="sldNum" sz="quarter" idx="5"/>
          </p:nvPr>
        </p:nvSpPr>
        <p:spPr/>
        <p:txBody>
          <a:bodyPr/>
          <a:lstStyle/>
          <a:p>
            <a:fld id="{F1066886-11E6-4BE2-87FD-F99FAF13AB6B}" type="slidenum">
              <a:rPr lang="en-US" smtClean="0"/>
              <a:t>4</a:t>
            </a:fld>
            <a:endParaRPr lang="en-US"/>
          </a:p>
        </p:txBody>
      </p:sp>
    </p:spTree>
    <p:extLst>
      <p:ext uri="{BB962C8B-B14F-4D97-AF65-F5344CB8AC3E}">
        <p14:creationId xmlns:p14="http://schemas.microsoft.com/office/powerpoint/2010/main" val="342584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D918F-0370-4872-D155-609A9DC81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1DF67-47DD-5360-50CA-37BC35C6E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376496-ACBF-2FED-D890-212B089E0F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0D4FDD-843D-CCEC-37A1-72AC472CC655}"/>
              </a:ext>
            </a:extLst>
          </p:cNvPr>
          <p:cNvSpPr>
            <a:spLocks noGrp="1"/>
          </p:cNvSpPr>
          <p:nvPr>
            <p:ph type="sldNum" sz="quarter" idx="5"/>
          </p:nvPr>
        </p:nvSpPr>
        <p:spPr/>
        <p:txBody>
          <a:bodyPr/>
          <a:lstStyle/>
          <a:p>
            <a:fld id="{F1066886-11E6-4BE2-87FD-F99FAF13AB6B}" type="slidenum">
              <a:rPr lang="en-US" smtClean="0"/>
              <a:t>5</a:t>
            </a:fld>
            <a:endParaRPr lang="en-US"/>
          </a:p>
        </p:txBody>
      </p:sp>
    </p:spTree>
    <p:extLst>
      <p:ext uri="{BB962C8B-B14F-4D97-AF65-F5344CB8AC3E}">
        <p14:creationId xmlns:p14="http://schemas.microsoft.com/office/powerpoint/2010/main" val="6419391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6</a:t>
            </a:fld>
            <a:endParaRPr lang="en-US"/>
          </a:p>
        </p:txBody>
      </p:sp>
    </p:spTree>
    <p:extLst>
      <p:ext uri="{BB962C8B-B14F-4D97-AF65-F5344CB8AC3E}">
        <p14:creationId xmlns:p14="http://schemas.microsoft.com/office/powerpoint/2010/main" val="1718518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8</a:t>
            </a:fld>
            <a:endParaRPr lang="en-US"/>
          </a:p>
        </p:txBody>
      </p:sp>
    </p:spTree>
    <p:extLst>
      <p:ext uri="{BB962C8B-B14F-4D97-AF65-F5344CB8AC3E}">
        <p14:creationId xmlns:p14="http://schemas.microsoft.com/office/powerpoint/2010/main" val="3673074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9</a:t>
            </a:fld>
            <a:endParaRPr lang="en-US"/>
          </a:p>
        </p:txBody>
      </p:sp>
    </p:spTree>
    <p:extLst>
      <p:ext uri="{BB962C8B-B14F-4D97-AF65-F5344CB8AC3E}">
        <p14:creationId xmlns:p14="http://schemas.microsoft.com/office/powerpoint/2010/main" val="1145593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10</a:t>
            </a:fld>
            <a:endParaRPr lang="en-US"/>
          </a:p>
        </p:txBody>
      </p:sp>
    </p:spTree>
    <p:extLst>
      <p:ext uri="{BB962C8B-B14F-4D97-AF65-F5344CB8AC3E}">
        <p14:creationId xmlns:p14="http://schemas.microsoft.com/office/powerpoint/2010/main" val="545985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11</a:t>
            </a:fld>
            <a:endParaRPr lang="en-US"/>
          </a:p>
        </p:txBody>
      </p:sp>
    </p:spTree>
    <p:extLst>
      <p:ext uri="{BB962C8B-B14F-4D97-AF65-F5344CB8AC3E}">
        <p14:creationId xmlns:p14="http://schemas.microsoft.com/office/powerpoint/2010/main" val="17259866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13</a:t>
            </a:fld>
            <a:endParaRPr lang="en-US"/>
          </a:p>
        </p:txBody>
      </p:sp>
    </p:spTree>
    <p:extLst>
      <p:ext uri="{BB962C8B-B14F-4D97-AF65-F5344CB8AC3E}">
        <p14:creationId xmlns:p14="http://schemas.microsoft.com/office/powerpoint/2010/main" val="1590545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14</a:t>
            </a:fld>
            <a:endParaRPr lang="en-US"/>
          </a:p>
        </p:txBody>
      </p:sp>
    </p:spTree>
    <p:extLst>
      <p:ext uri="{BB962C8B-B14F-4D97-AF65-F5344CB8AC3E}">
        <p14:creationId xmlns:p14="http://schemas.microsoft.com/office/powerpoint/2010/main" val="1265839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15</a:t>
            </a:fld>
            <a:endParaRPr lang="en-US"/>
          </a:p>
        </p:txBody>
      </p:sp>
    </p:spTree>
    <p:extLst>
      <p:ext uri="{BB962C8B-B14F-4D97-AF65-F5344CB8AC3E}">
        <p14:creationId xmlns:p14="http://schemas.microsoft.com/office/powerpoint/2010/main" val="1227833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16</a:t>
            </a:fld>
            <a:endParaRPr lang="en-US"/>
          </a:p>
        </p:txBody>
      </p:sp>
    </p:spTree>
    <p:extLst>
      <p:ext uri="{BB962C8B-B14F-4D97-AF65-F5344CB8AC3E}">
        <p14:creationId xmlns:p14="http://schemas.microsoft.com/office/powerpoint/2010/main" val="763557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17</a:t>
            </a:fld>
            <a:endParaRPr lang="en-US"/>
          </a:p>
        </p:txBody>
      </p:sp>
    </p:spTree>
    <p:extLst>
      <p:ext uri="{BB962C8B-B14F-4D97-AF65-F5344CB8AC3E}">
        <p14:creationId xmlns:p14="http://schemas.microsoft.com/office/powerpoint/2010/main" val="2591959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18</a:t>
            </a:fld>
            <a:endParaRPr lang="en-US"/>
          </a:p>
        </p:txBody>
      </p:sp>
    </p:spTree>
    <p:extLst>
      <p:ext uri="{BB962C8B-B14F-4D97-AF65-F5344CB8AC3E}">
        <p14:creationId xmlns:p14="http://schemas.microsoft.com/office/powerpoint/2010/main" val="2729052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p:txBody>
      </p:sp>
      <p:sp>
        <p:nvSpPr>
          <p:cNvPr id="4" name="Slide Number Placeholder 3"/>
          <p:cNvSpPr>
            <a:spLocks noGrp="1"/>
          </p:cNvSpPr>
          <p:nvPr>
            <p:ph type="sldNum" sz="quarter" idx="5"/>
          </p:nvPr>
        </p:nvSpPr>
        <p:spPr/>
        <p:txBody>
          <a:bodyPr/>
          <a:lstStyle/>
          <a:p>
            <a:fld id="{F1066886-11E6-4BE2-87FD-F99FAF13AB6B}" type="slidenum">
              <a:rPr lang="en-US" smtClean="0"/>
              <a:t>19</a:t>
            </a:fld>
            <a:endParaRPr lang="en-US"/>
          </a:p>
        </p:txBody>
      </p:sp>
    </p:spTree>
    <p:extLst>
      <p:ext uri="{BB962C8B-B14F-4D97-AF65-F5344CB8AC3E}">
        <p14:creationId xmlns:p14="http://schemas.microsoft.com/office/powerpoint/2010/main" val="3739819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20</a:t>
            </a:fld>
            <a:endParaRPr lang="en-US"/>
          </a:p>
        </p:txBody>
      </p:sp>
    </p:spTree>
    <p:extLst>
      <p:ext uri="{BB962C8B-B14F-4D97-AF65-F5344CB8AC3E}">
        <p14:creationId xmlns:p14="http://schemas.microsoft.com/office/powerpoint/2010/main" val="1493394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21</a:t>
            </a:fld>
            <a:endParaRPr lang="en-US"/>
          </a:p>
        </p:txBody>
      </p:sp>
    </p:spTree>
    <p:extLst>
      <p:ext uri="{BB962C8B-B14F-4D97-AF65-F5344CB8AC3E}">
        <p14:creationId xmlns:p14="http://schemas.microsoft.com/office/powerpoint/2010/main" val="3739097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22</a:t>
            </a:fld>
            <a:endParaRPr lang="en-US"/>
          </a:p>
        </p:txBody>
      </p:sp>
    </p:spTree>
    <p:extLst>
      <p:ext uri="{BB962C8B-B14F-4D97-AF65-F5344CB8AC3E}">
        <p14:creationId xmlns:p14="http://schemas.microsoft.com/office/powerpoint/2010/main" val="3968985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23</a:t>
            </a:fld>
            <a:endParaRPr lang="en-US"/>
          </a:p>
        </p:txBody>
      </p:sp>
    </p:spTree>
    <p:extLst>
      <p:ext uri="{BB962C8B-B14F-4D97-AF65-F5344CB8AC3E}">
        <p14:creationId xmlns:p14="http://schemas.microsoft.com/office/powerpoint/2010/main" val="13633036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24</a:t>
            </a:fld>
            <a:endParaRPr lang="en-US"/>
          </a:p>
        </p:txBody>
      </p:sp>
    </p:spTree>
    <p:extLst>
      <p:ext uri="{BB962C8B-B14F-4D97-AF65-F5344CB8AC3E}">
        <p14:creationId xmlns:p14="http://schemas.microsoft.com/office/powerpoint/2010/main" val="25218546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30</a:t>
            </a:fld>
            <a:endParaRPr lang="en-US"/>
          </a:p>
        </p:txBody>
      </p:sp>
    </p:spTree>
    <p:extLst>
      <p:ext uri="{BB962C8B-B14F-4D97-AF65-F5344CB8AC3E}">
        <p14:creationId xmlns:p14="http://schemas.microsoft.com/office/powerpoint/2010/main" val="3040849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BA25C-A1E7-4822-8C96-418BF8B262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599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8BA25C-A1E7-4822-8C96-418BF8B2629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4259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39</a:t>
            </a:fld>
            <a:endParaRPr lang="en-US"/>
          </a:p>
        </p:txBody>
      </p:sp>
    </p:spTree>
    <p:extLst>
      <p:ext uri="{BB962C8B-B14F-4D97-AF65-F5344CB8AC3E}">
        <p14:creationId xmlns:p14="http://schemas.microsoft.com/office/powerpoint/2010/main" val="5068771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43</a:t>
            </a:fld>
            <a:endParaRPr lang="en-US"/>
          </a:p>
        </p:txBody>
      </p:sp>
    </p:spTree>
    <p:extLst>
      <p:ext uri="{BB962C8B-B14F-4D97-AF65-F5344CB8AC3E}">
        <p14:creationId xmlns:p14="http://schemas.microsoft.com/office/powerpoint/2010/main" val="40330556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44</a:t>
            </a:fld>
            <a:endParaRPr lang="en-US"/>
          </a:p>
        </p:txBody>
      </p:sp>
    </p:spTree>
    <p:extLst>
      <p:ext uri="{BB962C8B-B14F-4D97-AF65-F5344CB8AC3E}">
        <p14:creationId xmlns:p14="http://schemas.microsoft.com/office/powerpoint/2010/main" val="7437778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066886-11E6-4BE2-87FD-F99FAF13AB6B}" type="slidenum">
              <a:rPr lang="en-US" smtClean="0"/>
              <a:t>45</a:t>
            </a:fld>
            <a:endParaRPr lang="en-US"/>
          </a:p>
        </p:txBody>
      </p:sp>
    </p:spTree>
    <p:extLst>
      <p:ext uri="{BB962C8B-B14F-4D97-AF65-F5344CB8AC3E}">
        <p14:creationId xmlns:p14="http://schemas.microsoft.com/office/powerpoint/2010/main" val="1729665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8C3F-D7EB-4B96-A339-8B1736972A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D82986-4C1A-4B23-9CA1-74515A5A6B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2282529-EDEB-C294-240B-3A2234D8FBC0}"/>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CF3F11D2-F441-E109-861E-3DD12E4F0C6B}"/>
              </a:ext>
            </a:extLst>
          </p:cNvPr>
          <p:cNvSpPr>
            <a:spLocks noGrp="1"/>
          </p:cNvSpPr>
          <p:nvPr>
            <p:ph type="ftr" sz="quarter" idx="11"/>
          </p:nvPr>
        </p:nvSpPr>
        <p:spPr/>
        <p:txBody>
          <a:bodyPr/>
          <a:lstStyle/>
          <a:p>
            <a:r>
              <a:rPr lang="en-US"/>
              <a:t>William B. Brown  NAEIA.com</a:t>
            </a:r>
            <a:endParaRPr lang="en-US" dirty="0"/>
          </a:p>
        </p:txBody>
      </p:sp>
      <p:sp>
        <p:nvSpPr>
          <p:cNvPr id="6" name="Slide Number Placeholder 5">
            <a:extLst>
              <a:ext uri="{FF2B5EF4-FFF2-40B4-BE49-F238E27FC236}">
                <a16:creationId xmlns:a16="http://schemas.microsoft.com/office/drawing/2014/main" id="{DCF634E1-838B-958B-C984-BA9CBF4DEBCE}"/>
              </a:ext>
            </a:extLst>
          </p:cNvPr>
          <p:cNvSpPr>
            <a:spLocks noGrp="1"/>
          </p:cNvSpPr>
          <p:nvPr>
            <p:ph type="sldNum" sz="quarter" idx="12"/>
          </p:nvPr>
        </p:nvSpPr>
        <p:spPr/>
        <p:txBody>
          <a:bodyPr/>
          <a:lstStyle/>
          <a:p>
            <a:fld id="{78691DA4-D656-4E8E-92A0-590377A99F50}" type="slidenum">
              <a:rPr lang="en-US" smtClean="0"/>
              <a:pPr/>
              <a:t>‹#›</a:t>
            </a:fld>
            <a:endParaRPr lang="en-US" dirty="0"/>
          </a:p>
        </p:txBody>
      </p:sp>
    </p:spTree>
    <p:extLst>
      <p:ext uri="{BB962C8B-B14F-4D97-AF65-F5344CB8AC3E}">
        <p14:creationId xmlns:p14="http://schemas.microsoft.com/office/powerpoint/2010/main" val="2570813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4F87-6FC1-406D-911C-53B14BC419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244F83-F3DF-406F-8278-457B3B75EB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E25CAD-6F4E-438C-AB7E-260A0AEE5054}"/>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D6DA6C5C-6C76-4B0D-9D02-94AB357D5907}"/>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31B400B8-3D35-4788-9B18-80B2EC3B31C4}"/>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46384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7AB8-8933-4AEB-B94F-E9141709FB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933D12-A4E2-420C-8004-686937D00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2B641-14A2-41FD-9A6D-570E9291FF91}"/>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B826500E-BA12-498E-A483-79B1359AA0B2}"/>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B77FACFA-BD06-484A-B82B-A78134AB28D3}"/>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1261362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DF005-9026-4344-9272-2F1B17755D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1E83F-A0D2-499A-8834-7F82E0C2A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A42111-5449-471D-A11E-3955795A2D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DE56DB-7AAE-4CCD-91FF-F8ED88D0817B}"/>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6F63168C-CB1D-494C-B6BD-D800BF1D3CAF}"/>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66131E64-8C7E-43BD-8793-118E2786CCE8}"/>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316414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8BC8-F857-44B5-8201-67BEB5A020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4C325A-6EBE-4024-B5CE-3CB1AD629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3DDB0C-C551-485B-8E57-2D6319FA67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010DD7-1FED-42FA-8399-8C22D6AF75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C65B77-3436-47AF-86C4-81F107B388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C30D2D-ABEF-4AA0-9D44-CD38D0F29866}"/>
              </a:ext>
            </a:extLst>
          </p:cNvPr>
          <p:cNvSpPr>
            <a:spLocks noGrp="1"/>
          </p:cNvSpPr>
          <p:nvPr>
            <p:ph type="dt" sz="half" idx="10"/>
          </p:nvPr>
        </p:nvSpPr>
        <p:spPr/>
        <p:txBody>
          <a:bodyPr/>
          <a:lstStyle/>
          <a:p>
            <a:r>
              <a:rPr lang="en-US"/>
              <a:t>10/19/2025</a:t>
            </a:r>
            <a:endParaRPr lang="en-US" dirty="0"/>
          </a:p>
        </p:txBody>
      </p:sp>
      <p:sp>
        <p:nvSpPr>
          <p:cNvPr id="8" name="Footer Placeholder 7">
            <a:extLst>
              <a:ext uri="{FF2B5EF4-FFF2-40B4-BE49-F238E27FC236}">
                <a16:creationId xmlns:a16="http://schemas.microsoft.com/office/drawing/2014/main" id="{7E7FC2DC-6C27-434D-8B3E-4A5E50F2B1C1}"/>
              </a:ext>
            </a:extLst>
          </p:cNvPr>
          <p:cNvSpPr>
            <a:spLocks noGrp="1"/>
          </p:cNvSpPr>
          <p:nvPr>
            <p:ph type="ftr" sz="quarter" idx="11"/>
          </p:nvPr>
        </p:nvSpPr>
        <p:spPr/>
        <p:txBody>
          <a:bodyPr/>
          <a:lstStyle/>
          <a:p>
            <a:r>
              <a:rPr lang="en-US"/>
              <a:t>William B. Brown  NAEIA.com</a:t>
            </a:r>
          </a:p>
        </p:txBody>
      </p:sp>
      <p:sp>
        <p:nvSpPr>
          <p:cNvPr id="9" name="Slide Number Placeholder 8">
            <a:extLst>
              <a:ext uri="{FF2B5EF4-FFF2-40B4-BE49-F238E27FC236}">
                <a16:creationId xmlns:a16="http://schemas.microsoft.com/office/drawing/2014/main" id="{CA094FA3-B609-48C2-A11A-120DB27C0CFA}"/>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1010277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7C6C-85FE-4787-8347-A04FC613E5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F46616-AEF5-456F-B055-1B3D73676167}"/>
              </a:ext>
            </a:extLst>
          </p:cNvPr>
          <p:cNvSpPr>
            <a:spLocks noGrp="1"/>
          </p:cNvSpPr>
          <p:nvPr>
            <p:ph type="dt" sz="half" idx="10"/>
          </p:nvPr>
        </p:nvSpPr>
        <p:spPr/>
        <p:txBody>
          <a:bodyPr/>
          <a:lstStyle/>
          <a:p>
            <a:r>
              <a:rPr lang="en-US"/>
              <a:t>10/19/2025</a:t>
            </a:r>
            <a:endParaRPr lang="en-US" dirty="0"/>
          </a:p>
        </p:txBody>
      </p:sp>
      <p:sp>
        <p:nvSpPr>
          <p:cNvPr id="4" name="Footer Placeholder 3">
            <a:extLst>
              <a:ext uri="{FF2B5EF4-FFF2-40B4-BE49-F238E27FC236}">
                <a16:creationId xmlns:a16="http://schemas.microsoft.com/office/drawing/2014/main" id="{4ADB1D04-1F19-4DE8-8664-1BD5925F5712}"/>
              </a:ext>
            </a:extLst>
          </p:cNvPr>
          <p:cNvSpPr>
            <a:spLocks noGrp="1"/>
          </p:cNvSpPr>
          <p:nvPr>
            <p:ph type="ftr" sz="quarter" idx="11"/>
          </p:nvPr>
        </p:nvSpPr>
        <p:spPr/>
        <p:txBody>
          <a:bodyPr/>
          <a:lstStyle/>
          <a:p>
            <a:r>
              <a:rPr lang="en-US"/>
              <a:t>William B. Brown  NAEIA.com</a:t>
            </a:r>
          </a:p>
        </p:txBody>
      </p:sp>
      <p:sp>
        <p:nvSpPr>
          <p:cNvPr id="5" name="Slide Number Placeholder 4">
            <a:extLst>
              <a:ext uri="{FF2B5EF4-FFF2-40B4-BE49-F238E27FC236}">
                <a16:creationId xmlns:a16="http://schemas.microsoft.com/office/drawing/2014/main" id="{0266BD2F-6497-4F0E-93E1-2127EF6A1D5C}"/>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89745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D2C43-D0B7-4467-85ED-C4AE2139988D}"/>
              </a:ext>
            </a:extLst>
          </p:cNvPr>
          <p:cNvSpPr>
            <a:spLocks noGrp="1"/>
          </p:cNvSpPr>
          <p:nvPr>
            <p:ph type="dt" sz="half" idx="10"/>
          </p:nvPr>
        </p:nvSpPr>
        <p:spPr/>
        <p:txBody>
          <a:bodyPr/>
          <a:lstStyle/>
          <a:p>
            <a:r>
              <a:rPr lang="en-US"/>
              <a:t>10/19/2025</a:t>
            </a:r>
            <a:endParaRPr lang="en-US" dirty="0"/>
          </a:p>
        </p:txBody>
      </p:sp>
      <p:sp>
        <p:nvSpPr>
          <p:cNvPr id="3" name="Footer Placeholder 2">
            <a:extLst>
              <a:ext uri="{FF2B5EF4-FFF2-40B4-BE49-F238E27FC236}">
                <a16:creationId xmlns:a16="http://schemas.microsoft.com/office/drawing/2014/main" id="{046F621C-E067-437E-977B-00042D7A20CE}"/>
              </a:ext>
            </a:extLst>
          </p:cNvPr>
          <p:cNvSpPr>
            <a:spLocks noGrp="1"/>
          </p:cNvSpPr>
          <p:nvPr>
            <p:ph type="ftr" sz="quarter" idx="11"/>
          </p:nvPr>
        </p:nvSpPr>
        <p:spPr/>
        <p:txBody>
          <a:bodyPr/>
          <a:lstStyle/>
          <a:p>
            <a:r>
              <a:rPr lang="en-US"/>
              <a:t>William B. Brown  NAEIA.com</a:t>
            </a:r>
          </a:p>
        </p:txBody>
      </p:sp>
      <p:sp>
        <p:nvSpPr>
          <p:cNvPr id="4" name="Slide Number Placeholder 3">
            <a:extLst>
              <a:ext uri="{FF2B5EF4-FFF2-40B4-BE49-F238E27FC236}">
                <a16:creationId xmlns:a16="http://schemas.microsoft.com/office/drawing/2014/main" id="{226E1A4A-B806-48DD-B84F-3B3B15E4E560}"/>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073466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CD776-33E3-4599-A7E3-1CD087B62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9184AE-7A6D-40E5-BBB9-15DC966C05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B21D21-81AD-4633-8A0F-A0825821CB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E49697-2E54-4D8B-8013-AE726078D949}"/>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B4D0EAF1-13B8-4A8E-9970-20E02EC0E949}"/>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35E5FE4B-1F89-44F4-AE5C-80E03A1AB122}"/>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4187417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C9F8-CC25-4FFD-87BC-BA63A948C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0CBCAC-DF6E-46D4-A082-8B183D458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1241B5-8255-47B5-A8E7-A0AFA66BF4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7B3CE5-A563-4106-96D7-CC993C221C88}"/>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EFF652F4-295E-4C91-AC02-7CEA7922D0CD}"/>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BDA5B578-D5B2-4E4F-84A6-A5AF5D6323D8}"/>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747563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DCC0-D007-40FE-A514-360142A344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D7235B-6AAB-4184-B1D2-EE3F8C98D5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E5EA0-D753-419D-B53F-2EC055373072}"/>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291117FE-8199-4345-A274-1FA464794427}"/>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78F3A9BC-CC75-4314-B5F0-5827BFB54A11}"/>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2765091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CBB6EA-B690-42E0-BB46-C7C5FDBE13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AA54C-D68E-4388-A9F9-7C6883EEC7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092CFE-5224-4386-AA1D-EF6171F3C3BE}"/>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B45DE4E5-0F16-4AD9-95D9-B5FB421B239E}"/>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22F90290-9556-403D-B1F1-7AF3AE616D5F}"/>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1744648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8C3F-D7EB-4B96-A339-8B1736972A9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D82986-4C1A-4B23-9CA1-74515A5A6B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D6BFF9-6A4F-4F59-BE40-430066651E0E}"/>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FF5C17B5-059A-4A11-9DA7-E189833DF666}"/>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4B5B1E95-9E74-4EBF-ABB6-0F0C75DBA2DD}"/>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2854323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B4F87-6FC1-406D-911C-53B14BC419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244F83-F3DF-406F-8278-457B3B75EB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E25CAD-6F4E-438C-AB7E-260A0AEE5054}"/>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D6DA6C5C-6C76-4B0D-9D02-94AB357D5907}"/>
              </a:ext>
            </a:extLst>
          </p:cNvPr>
          <p:cNvSpPr>
            <a:spLocks noGrp="1"/>
          </p:cNvSpPr>
          <p:nvPr>
            <p:ph type="ftr" sz="quarter" idx="11"/>
          </p:nvPr>
        </p:nvSpPr>
        <p:spPr/>
        <p:txBody>
          <a:bodyPr/>
          <a:lstStyle/>
          <a:p>
            <a:r>
              <a:rPr lang="en-US"/>
              <a:t>William B. Brown  NAEIA.com</a:t>
            </a:r>
            <a:endParaRPr lang="en-US" dirty="0"/>
          </a:p>
        </p:txBody>
      </p:sp>
      <p:sp>
        <p:nvSpPr>
          <p:cNvPr id="6" name="Slide Number Placeholder 5">
            <a:extLst>
              <a:ext uri="{FF2B5EF4-FFF2-40B4-BE49-F238E27FC236}">
                <a16:creationId xmlns:a16="http://schemas.microsoft.com/office/drawing/2014/main" id="{31B400B8-3D35-4788-9B18-80B2EC3B31C4}"/>
              </a:ext>
            </a:extLst>
          </p:cNvPr>
          <p:cNvSpPr>
            <a:spLocks noGrp="1"/>
          </p:cNvSpPr>
          <p:nvPr>
            <p:ph type="sldNum" sz="quarter" idx="12"/>
          </p:nvPr>
        </p:nvSpPr>
        <p:spPr/>
        <p:txBody>
          <a:bodyPr/>
          <a:lstStyle/>
          <a:p>
            <a:r>
              <a:rPr lang="en-US" dirty="0"/>
              <a:t>NAEIA.com</a:t>
            </a:r>
          </a:p>
        </p:txBody>
      </p:sp>
    </p:spTree>
    <p:extLst>
      <p:ext uri="{BB962C8B-B14F-4D97-AF65-F5344CB8AC3E}">
        <p14:creationId xmlns:p14="http://schemas.microsoft.com/office/powerpoint/2010/main" val="24172206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7AB8-8933-4AEB-B94F-E9141709FB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933D12-A4E2-420C-8004-686937D00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2B641-14A2-41FD-9A6D-570E9291FF91}"/>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B826500E-BA12-498E-A483-79B1359AA0B2}"/>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B77FACFA-BD06-484A-B82B-A78134AB28D3}"/>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24257972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DF005-9026-4344-9272-2F1B17755D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1E83F-A0D2-499A-8834-7F82E0C2A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A42111-5449-471D-A11E-3955795A2D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DE56DB-7AAE-4CCD-91FF-F8ED88D0817B}"/>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6F63168C-CB1D-494C-B6BD-D800BF1D3CAF}"/>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66131E64-8C7E-43BD-8793-118E2786CCE8}"/>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69879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B8BC8-F857-44B5-8201-67BEB5A020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4C325A-6EBE-4024-B5CE-3CB1AD6290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3DDB0C-C551-485B-8E57-2D6319FA67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010DD7-1FED-42FA-8399-8C22D6AF75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C65B77-3436-47AF-86C4-81F107B388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C30D2D-ABEF-4AA0-9D44-CD38D0F29866}"/>
              </a:ext>
            </a:extLst>
          </p:cNvPr>
          <p:cNvSpPr>
            <a:spLocks noGrp="1"/>
          </p:cNvSpPr>
          <p:nvPr>
            <p:ph type="dt" sz="half" idx="10"/>
          </p:nvPr>
        </p:nvSpPr>
        <p:spPr/>
        <p:txBody>
          <a:bodyPr/>
          <a:lstStyle/>
          <a:p>
            <a:r>
              <a:rPr lang="en-US"/>
              <a:t>10/19/2025</a:t>
            </a:r>
            <a:endParaRPr lang="en-US" dirty="0"/>
          </a:p>
        </p:txBody>
      </p:sp>
      <p:sp>
        <p:nvSpPr>
          <p:cNvPr id="8" name="Footer Placeholder 7">
            <a:extLst>
              <a:ext uri="{FF2B5EF4-FFF2-40B4-BE49-F238E27FC236}">
                <a16:creationId xmlns:a16="http://schemas.microsoft.com/office/drawing/2014/main" id="{7E7FC2DC-6C27-434D-8B3E-4A5E50F2B1C1}"/>
              </a:ext>
            </a:extLst>
          </p:cNvPr>
          <p:cNvSpPr>
            <a:spLocks noGrp="1"/>
          </p:cNvSpPr>
          <p:nvPr>
            <p:ph type="ftr" sz="quarter" idx="11"/>
          </p:nvPr>
        </p:nvSpPr>
        <p:spPr/>
        <p:txBody>
          <a:bodyPr/>
          <a:lstStyle/>
          <a:p>
            <a:r>
              <a:rPr lang="en-US"/>
              <a:t>William B. Brown  NAEIA.com</a:t>
            </a:r>
          </a:p>
        </p:txBody>
      </p:sp>
      <p:sp>
        <p:nvSpPr>
          <p:cNvPr id="9" name="Slide Number Placeholder 8">
            <a:extLst>
              <a:ext uri="{FF2B5EF4-FFF2-40B4-BE49-F238E27FC236}">
                <a16:creationId xmlns:a16="http://schemas.microsoft.com/office/drawing/2014/main" id="{CA094FA3-B609-48C2-A11A-120DB27C0CFA}"/>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10795529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07C6C-85FE-4787-8347-A04FC613E5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F46616-AEF5-456F-B055-1B3D73676167}"/>
              </a:ext>
            </a:extLst>
          </p:cNvPr>
          <p:cNvSpPr>
            <a:spLocks noGrp="1"/>
          </p:cNvSpPr>
          <p:nvPr>
            <p:ph type="dt" sz="half" idx="10"/>
          </p:nvPr>
        </p:nvSpPr>
        <p:spPr/>
        <p:txBody>
          <a:bodyPr/>
          <a:lstStyle/>
          <a:p>
            <a:r>
              <a:rPr lang="en-US"/>
              <a:t>10/19/2025</a:t>
            </a:r>
            <a:endParaRPr lang="en-US" dirty="0"/>
          </a:p>
        </p:txBody>
      </p:sp>
      <p:sp>
        <p:nvSpPr>
          <p:cNvPr id="4" name="Footer Placeholder 3">
            <a:extLst>
              <a:ext uri="{FF2B5EF4-FFF2-40B4-BE49-F238E27FC236}">
                <a16:creationId xmlns:a16="http://schemas.microsoft.com/office/drawing/2014/main" id="{4ADB1D04-1F19-4DE8-8664-1BD5925F5712}"/>
              </a:ext>
            </a:extLst>
          </p:cNvPr>
          <p:cNvSpPr>
            <a:spLocks noGrp="1"/>
          </p:cNvSpPr>
          <p:nvPr>
            <p:ph type="ftr" sz="quarter" idx="11"/>
          </p:nvPr>
        </p:nvSpPr>
        <p:spPr/>
        <p:txBody>
          <a:bodyPr/>
          <a:lstStyle/>
          <a:p>
            <a:r>
              <a:rPr lang="en-US"/>
              <a:t>William B. Brown  NAEIA.com</a:t>
            </a:r>
          </a:p>
        </p:txBody>
      </p:sp>
      <p:sp>
        <p:nvSpPr>
          <p:cNvPr id="5" name="Slide Number Placeholder 4">
            <a:extLst>
              <a:ext uri="{FF2B5EF4-FFF2-40B4-BE49-F238E27FC236}">
                <a16:creationId xmlns:a16="http://schemas.microsoft.com/office/drawing/2014/main" id="{0266BD2F-6497-4F0E-93E1-2127EF6A1D5C}"/>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8891307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D2C43-D0B7-4467-85ED-C4AE2139988D}"/>
              </a:ext>
            </a:extLst>
          </p:cNvPr>
          <p:cNvSpPr>
            <a:spLocks noGrp="1"/>
          </p:cNvSpPr>
          <p:nvPr>
            <p:ph type="dt" sz="half" idx="10"/>
          </p:nvPr>
        </p:nvSpPr>
        <p:spPr/>
        <p:txBody>
          <a:bodyPr/>
          <a:lstStyle/>
          <a:p>
            <a:r>
              <a:rPr lang="en-US"/>
              <a:t>10/19/2025</a:t>
            </a:r>
            <a:endParaRPr lang="en-US" dirty="0"/>
          </a:p>
        </p:txBody>
      </p:sp>
      <p:sp>
        <p:nvSpPr>
          <p:cNvPr id="3" name="Footer Placeholder 2">
            <a:extLst>
              <a:ext uri="{FF2B5EF4-FFF2-40B4-BE49-F238E27FC236}">
                <a16:creationId xmlns:a16="http://schemas.microsoft.com/office/drawing/2014/main" id="{046F621C-E067-437E-977B-00042D7A20CE}"/>
              </a:ext>
            </a:extLst>
          </p:cNvPr>
          <p:cNvSpPr>
            <a:spLocks noGrp="1"/>
          </p:cNvSpPr>
          <p:nvPr>
            <p:ph type="ftr" sz="quarter" idx="11"/>
          </p:nvPr>
        </p:nvSpPr>
        <p:spPr/>
        <p:txBody>
          <a:bodyPr/>
          <a:lstStyle/>
          <a:p>
            <a:r>
              <a:rPr lang="en-US"/>
              <a:t>William B. Brown  NAEIA.com</a:t>
            </a:r>
          </a:p>
        </p:txBody>
      </p:sp>
      <p:sp>
        <p:nvSpPr>
          <p:cNvPr id="4" name="Slide Number Placeholder 3">
            <a:extLst>
              <a:ext uri="{FF2B5EF4-FFF2-40B4-BE49-F238E27FC236}">
                <a16:creationId xmlns:a16="http://schemas.microsoft.com/office/drawing/2014/main" id="{226E1A4A-B806-48DD-B84F-3B3B15E4E560}"/>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2164933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CD776-33E3-4599-A7E3-1CD087B624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9184AE-7A6D-40E5-BBB9-15DC966C05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B21D21-81AD-4633-8A0F-A0825821CB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E49697-2E54-4D8B-8013-AE726078D949}"/>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B4D0EAF1-13B8-4A8E-9970-20E02EC0E949}"/>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35E5FE4B-1F89-44F4-AE5C-80E03A1AB122}"/>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777706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C9F8-CC25-4FFD-87BC-BA63A948C7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0CBCAC-DF6E-46D4-A082-8B183D4581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1241B5-8255-47B5-A8E7-A0AFA66BF4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7B3CE5-A563-4106-96D7-CC993C221C88}"/>
              </a:ext>
            </a:extLst>
          </p:cNvPr>
          <p:cNvSpPr>
            <a:spLocks noGrp="1"/>
          </p:cNvSpPr>
          <p:nvPr>
            <p:ph type="dt" sz="half" idx="10"/>
          </p:nvPr>
        </p:nvSpPr>
        <p:spPr/>
        <p:txBody>
          <a:bodyPr/>
          <a:lstStyle/>
          <a:p>
            <a:r>
              <a:rPr lang="en-US"/>
              <a:t>10/19/2025</a:t>
            </a:r>
            <a:endParaRPr lang="en-US" dirty="0"/>
          </a:p>
        </p:txBody>
      </p:sp>
      <p:sp>
        <p:nvSpPr>
          <p:cNvPr id="6" name="Footer Placeholder 5">
            <a:extLst>
              <a:ext uri="{FF2B5EF4-FFF2-40B4-BE49-F238E27FC236}">
                <a16:creationId xmlns:a16="http://schemas.microsoft.com/office/drawing/2014/main" id="{EFF652F4-295E-4C91-AC02-7CEA7922D0CD}"/>
              </a:ext>
            </a:extLst>
          </p:cNvPr>
          <p:cNvSpPr>
            <a:spLocks noGrp="1"/>
          </p:cNvSpPr>
          <p:nvPr>
            <p:ph type="ftr" sz="quarter" idx="11"/>
          </p:nvPr>
        </p:nvSpPr>
        <p:spPr/>
        <p:txBody>
          <a:bodyPr/>
          <a:lstStyle/>
          <a:p>
            <a:r>
              <a:rPr lang="en-US"/>
              <a:t>William B. Brown  NAEIA.com</a:t>
            </a:r>
          </a:p>
        </p:txBody>
      </p:sp>
      <p:sp>
        <p:nvSpPr>
          <p:cNvPr id="7" name="Slide Number Placeholder 6">
            <a:extLst>
              <a:ext uri="{FF2B5EF4-FFF2-40B4-BE49-F238E27FC236}">
                <a16:creationId xmlns:a16="http://schemas.microsoft.com/office/drawing/2014/main" id="{BDA5B578-D5B2-4E4F-84A6-A5AF5D6323D8}"/>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953843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DCC0-D007-40FE-A514-360142A344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D7235B-6AAB-4184-B1D2-EE3F8C98D5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E5EA0-D753-419D-B53F-2EC055373072}"/>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291117FE-8199-4345-A274-1FA464794427}"/>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78F3A9BC-CC75-4314-B5F0-5827BFB54A11}"/>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3613360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CBB6EA-B690-42E0-BB46-C7C5FDBE13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EAA54C-D68E-4388-A9F9-7C6883EEC7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092CFE-5224-4386-AA1D-EF6171F3C3BE}"/>
              </a:ext>
            </a:extLst>
          </p:cNvPr>
          <p:cNvSpPr>
            <a:spLocks noGrp="1"/>
          </p:cNvSpPr>
          <p:nvPr>
            <p:ph type="dt" sz="half" idx="10"/>
          </p:nvPr>
        </p:nvSpPr>
        <p:spPr/>
        <p:txBody>
          <a:bodyPr/>
          <a:lstStyle/>
          <a:p>
            <a:r>
              <a:rPr lang="en-US"/>
              <a:t>10/19/2025</a:t>
            </a:r>
            <a:endParaRPr lang="en-US" dirty="0"/>
          </a:p>
        </p:txBody>
      </p:sp>
      <p:sp>
        <p:nvSpPr>
          <p:cNvPr id="5" name="Footer Placeholder 4">
            <a:extLst>
              <a:ext uri="{FF2B5EF4-FFF2-40B4-BE49-F238E27FC236}">
                <a16:creationId xmlns:a16="http://schemas.microsoft.com/office/drawing/2014/main" id="{B45DE4E5-0F16-4AD9-95D9-B5FB421B239E}"/>
              </a:ext>
            </a:extLst>
          </p:cNvPr>
          <p:cNvSpPr>
            <a:spLocks noGrp="1"/>
          </p:cNvSpPr>
          <p:nvPr>
            <p:ph type="ftr" sz="quarter" idx="11"/>
          </p:nvPr>
        </p:nvSpPr>
        <p:spPr/>
        <p:txBody>
          <a:bodyPr/>
          <a:lstStyle/>
          <a:p>
            <a:r>
              <a:rPr lang="en-US"/>
              <a:t>William B. Brown  NAEIA.com</a:t>
            </a:r>
          </a:p>
        </p:txBody>
      </p:sp>
      <p:sp>
        <p:nvSpPr>
          <p:cNvPr id="6" name="Slide Number Placeholder 5">
            <a:extLst>
              <a:ext uri="{FF2B5EF4-FFF2-40B4-BE49-F238E27FC236}">
                <a16:creationId xmlns:a16="http://schemas.microsoft.com/office/drawing/2014/main" id="{22F90290-9556-403D-B1F1-7AF3AE616D5F}"/>
              </a:ext>
            </a:extLst>
          </p:cNvPr>
          <p:cNvSpPr>
            <a:spLocks noGrp="1"/>
          </p:cNvSpPr>
          <p:nvPr>
            <p:ph type="sldNum" sz="quarter" idx="12"/>
          </p:nvPr>
        </p:nvSpPr>
        <p:spPr/>
        <p:txBody>
          <a:bodyPr/>
          <a:lstStyle/>
          <a:p>
            <a:fld id="{78691DA4-D656-4E8E-92A0-590377A99F50}" type="slidenum">
              <a:rPr lang="en-US" smtClean="0"/>
              <a:t>‹#›</a:t>
            </a:fld>
            <a:endParaRPr lang="en-US"/>
          </a:p>
        </p:txBody>
      </p:sp>
    </p:spTree>
    <p:extLst>
      <p:ext uri="{BB962C8B-B14F-4D97-AF65-F5344CB8AC3E}">
        <p14:creationId xmlns:p14="http://schemas.microsoft.com/office/powerpoint/2010/main" val="4122524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4BD93-66EE-4708-81DA-7F71F62AA1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476C93A-4CC8-4228-A065-AF6F5D4AEA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952018E-190C-4D90-8CAE-07310C4718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10/19/2025</a:t>
            </a:r>
            <a:endParaRPr lang="en-US" dirty="0"/>
          </a:p>
        </p:txBody>
      </p:sp>
      <p:sp>
        <p:nvSpPr>
          <p:cNvPr id="5" name="Footer Placeholder 4">
            <a:extLst>
              <a:ext uri="{FF2B5EF4-FFF2-40B4-BE49-F238E27FC236}">
                <a16:creationId xmlns:a16="http://schemas.microsoft.com/office/drawing/2014/main" id="{48BACA89-ADF1-4C3A-BD49-5194876849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William B. Brown  NAEIA.com</a:t>
            </a:r>
            <a:endParaRPr lang="en-US" dirty="0"/>
          </a:p>
        </p:txBody>
      </p:sp>
      <p:sp>
        <p:nvSpPr>
          <p:cNvPr id="6" name="Slide Number Placeholder 5">
            <a:extLst>
              <a:ext uri="{FF2B5EF4-FFF2-40B4-BE49-F238E27FC236}">
                <a16:creationId xmlns:a16="http://schemas.microsoft.com/office/drawing/2014/main" id="{AC9CF8E7-38DD-47D0-A57F-360DA27FF4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91DA4-D656-4E8E-92A0-590377A99F50}" type="slidenum">
              <a:rPr lang="en-US" smtClean="0"/>
              <a:pPr/>
              <a:t>‹#›</a:t>
            </a:fld>
            <a:endParaRPr lang="en-US" dirty="0"/>
          </a:p>
        </p:txBody>
      </p:sp>
    </p:spTree>
    <p:extLst>
      <p:ext uri="{BB962C8B-B14F-4D97-AF65-F5344CB8AC3E}">
        <p14:creationId xmlns:p14="http://schemas.microsoft.com/office/powerpoint/2010/main" val="31770270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4BD93-66EE-4708-81DA-7F71F62AA1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76C93A-4CC8-4228-A065-AF6F5D4AEA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52018E-190C-4D90-8CAE-07310C4718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10/19/2025</a:t>
            </a:r>
            <a:endParaRPr lang="en-US" dirty="0"/>
          </a:p>
        </p:txBody>
      </p:sp>
      <p:sp>
        <p:nvSpPr>
          <p:cNvPr id="5" name="Footer Placeholder 4">
            <a:extLst>
              <a:ext uri="{FF2B5EF4-FFF2-40B4-BE49-F238E27FC236}">
                <a16:creationId xmlns:a16="http://schemas.microsoft.com/office/drawing/2014/main" id="{48BACA89-ADF1-4C3A-BD49-5194876849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William B. Brown  NAEIA.com</a:t>
            </a:r>
          </a:p>
        </p:txBody>
      </p:sp>
      <p:sp>
        <p:nvSpPr>
          <p:cNvPr id="6" name="Slide Number Placeholder 5">
            <a:extLst>
              <a:ext uri="{FF2B5EF4-FFF2-40B4-BE49-F238E27FC236}">
                <a16:creationId xmlns:a16="http://schemas.microsoft.com/office/drawing/2014/main" id="{AC9CF8E7-38DD-47D0-A57F-360DA27FF4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91DA4-D656-4E8E-92A0-590377A99F50}" type="slidenum">
              <a:rPr lang="en-US" smtClean="0"/>
              <a:t>‹#›</a:t>
            </a:fld>
            <a:endParaRPr lang="en-US"/>
          </a:p>
        </p:txBody>
      </p:sp>
    </p:spTree>
    <p:extLst>
      <p:ext uri="{BB962C8B-B14F-4D97-AF65-F5344CB8AC3E}">
        <p14:creationId xmlns:p14="http://schemas.microsoft.com/office/powerpoint/2010/main" val="24183697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dailynk.com/english/north-korea-socialist-lifestyle-crackdown-constitution-evasion/"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asiapress.org/rimjin-gang/north-k-korea-prices/" TargetMode="External"/><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6.xml.rels><?xml version="1.0" encoding="UTF-8" standalone="yes"?>
<Relationships xmlns="http://schemas.openxmlformats.org/package/2006/relationships"><Relationship Id="rId8" Type="http://schemas.openxmlformats.org/officeDocument/2006/relationships/customXml" Target="../ink/ink5.xml"/><Relationship Id="rId3" Type="http://schemas.openxmlformats.org/officeDocument/2006/relationships/image" Target="../media/image3.png"/><Relationship Id="rId7" Type="http://schemas.openxmlformats.org/officeDocument/2006/relationships/customXml" Target="../ink/ink4.xml"/><Relationship Id="rId2" Type="http://schemas.openxmlformats.org/officeDocument/2006/relationships/customXml" Target="../ink/ink1.xml"/><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image" Target="../media/image4.png"/><Relationship Id="rId4" Type="http://schemas.openxmlformats.org/officeDocument/2006/relationships/customXml" Target="../ink/ink2.xml"/><Relationship Id="rId9"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png"/><Relationship Id="rId7" Type="http://schemas.openxmlformats.org/officeDocument/2006/relationships/customXml" Target="../ink/ink10.xml"/><Relationship Id="rId2" Type="http://schemas.openxmlformats.org/officeDocument/2006/relationships/customXml" Target="../ink/ink6.xml"/><Relationship Id="rId1" Type="http://schemas.openxmlformats.org/officeDocument/2006/relationships/slideLayout" Target="../slideLayouts/slideLayout7.xml"/><Relationship Id="rId6" Type="http://schemas.openxmlformats.org/officeDocument/2006/relationships/customXml" Target="../ink/ink9.xml"/><Relationship Id="rId5" Type="http://schemas.openxmlformats.org/officeDocument/2006/relationships/customXml" Target="../ink/ink8.xml"/><Relationship Id="rId4" Type="http://schemas.openxmlformats.org/officeDocument/2006/relationships/customXml" Target="../ink/ink7.xml"/></Relationships>
</file>

<file path=ppt/slides/_rels/slide28.xml.rels><?xml version="1.0" encoding="UTF-8" standalone="yes"?>
<Relationships xmlns="http://schemas.openxmlformats.org/package/2006/relationships"><Relationship Id="rId13" Type="http://schemas.openxmlformats.org/officeDocument/2006/relationships/image" Target="../media/image70.png"/><Relationship Id="rId18" Type="http://schemas.openxmlformats.org/officeDocument/2006/relationships/customXml" Target="../ink/ink19.xml"/><Relationship Id="rId26" Type="http://schemas.openxmlformats.org/officeDocument/2006/relationships/customXml" Target="../ink/ink25.xml"/><Relationship Id="rId39" Type="http://schemas.openxmlformats.org/officeDocument/2006/relationships/customXml" Target="../ink/ink35.xml"/><Relationship Id="rId21" Type="http://schemas.openxmlformats.org/officeDocument/2006/relationships/image" Target="../media/image6.png"/><Relationship Id="rId34" Type="http://schemas.openxmlformats.org/officeDocument/2006/relationships/customXml" Target="../ink/ink30.xml"/><Relationship Id="rId47" Type="http://schemas.openxmlformats.org/officeDocument/2006/relationships/customXml" Target="../ink/ink39.xml"/><Relationship Id="rId50" Type="http://schemas.openxmlformats.org/officeDocument/2006/relationships/customXml" Target="../ink/ink41.xml"/><Relationship Id="rId7" Type="http://schemas.openxmlformats.org/officeDocument/2006/relationships/customXml" Target="../ink/ink14.xml"/><Relationship Id="rId2" Type="http://schemas.openxmlformats.org/officeDocument/2006/relationships/customXml" Target="../ink/ink11.xml"/><Relationship Id="rId16" Type="http://schemas.openxmlformats.org/officeDocument/2006/relationships/customXml" Target="../ink/ink18.xml"/><Relationship Id="rId29" Type="http://schemas.openxmlformats.org/officeDocument/2006/relationships/customXml" Target="../ink/ink27.xml"/><Relationship Id="rId24" Type="http://schemas.openxmlformats.org/officeDocument/2006/relationships/customXml" Target="../ink/ink23.xml"/><Relationship Id="rId32" Type="http://schemas.openxmlformats.org/officeDocument/2006/relationships/image" Target="../media/image14.png"/><Relationship Id="rId37" Type="http://schemas.openxmlformats.org/officeDocument/2006/relationships/customXml" Target="../ink/ink33.xml"/><Relationship Id="rId40" Type="http://schemas.openxmlformats.org/officeDocument/2006/relationships/customXml" Target="../ink/ink36.xml"/><Relationship Id="rId45" Type="http://schemas.openxmlformats.org/officeDocument/2006/relationships/image" Target="../media/image17.png"/><Relationship Id="rId53" Type="http://schemas.openxmlformats.org/officeDocument/2006/relationships/image" Target="../media/image18.png"/><Relationship Id="rId5" Type="http://schemas.openxmlformats.org/officeDocument/2006/relationships/image" Target="../media/image4.png"/><Relationship Id="rId15" Type="http://schemas.openxmlformats.org/officeDocument/2006/relationships/image" Target="../media/image8.png"/><Relationship Id="rId23" Type="http://schemas.openxmlformats.org/officeDocument/2006/relationships/customXml" Target="../ink/ink22.xml"/><Relationship Id="rId28" Type="http://schemas.openxmlformats.org/officeDocument/2006/relationships/customXml" Target="../ink/ink26.xml"/><Relationship Id="rId36" Type="http://schemas.openxmlformats.org/officeDocument/2006/relationships/customXml" Target="../ink/ink32.xml"/><Relationship Id="rId49" Type="http://schemas.openxmlformats.org/officeDocument/2006/relationships/customXml" Target="../ink/ink40.xml"/><Relationship Id="rId57" Type="http://schemas.openxmlformats.org/officeDocument/2006/relationships/image" Target="../media/image16.png"/><Relationship Id="rId10" Type="http://schemas.openxmlformats.org/officeDocument/2006/relationships/customXml" Target="../ink/ink16.xml"/><Relationship Id="rId19" Type="http://schemas.openxmlformats.org/officeDocument/2006/relationships/image" Target="../media/image100.png"/><Relationship Id="rId31" Type="http://schemas.openxmlformats.org/officeDocument/2006/relationships/customXml" Target="../ink/ink28.xml"/><Relationship Id="rId44" Type="http://schemas.openxmlformats.org/officeDocument/2006/relationships/customXml" Target="../ink/ink37.xml"/><Relationship Id="rId4" Type="http://schemas.openxmlformats.org/officeDocument/2006/relationships/customXml" Target="../ink/ink12.xml"/><Relationship Id="rId9" Type="http://schemas.openxmlformats.org/officeDocument/2006/relationships/image" Target="../media/image5.png"/><Relationship Id="rId14" Type="http://schemas.openxmlformats.org/officeDocument/2006/relationships/customXml" Target="../ink/ink17.xml"/><Relationship Id="rId22" Type="http://schemas.openxmlformats.org/officeDocument/2006/relationships/customXml" Target="../ink/ink21.xml"/><Relationship Id="rId27" Type="http://schemas.openxmlformats.org/officeDocument/2006/relationships/image" Target="../media/image120.png"/><Relationship Id="rId30" Type="http://schemas.openxmlformats.org/officeDocument/2006/relationships/image" Target="../media/image21.png"/><Relationship Id="rId35" Type="http://schemas.openxmlformats.org/officeDocument/2006/relationships/customXml" Target="../ink/ink31.xml"/><Relationship Id="rId43" Type="http://schemas.openxmlformats.org/officeDocument/2006/relationships/image" Target="../media/image60.png"/><Relationship Id="rId48" Type="http://schemas.openxmlformats.org/officeDocument/2006/relationships/image" Target="../media/image9.png"/><Relationship Id="rId8" Type="http://schemas.openxmlformats.org/officeDocument/2006/relationships/customXml" Target="../ink/ink15.xml"/><Relationship Id="rId3" Type="http://schemas.openxmlformats.org/officeDocument/2006/relationships/image" Target="../media/image3.png"/><Relationship Id="rId17" Type="http://schemas.openxmlformats.org/officeDocument/2006/relationships/image" Target="../media/image90.png"/><Relationship Id="rId25" Type="http://schemas.openxmlformats.org/officeDocument/2006/relationships/customXml" Target="../ink/ink24.xml"/><Relationship Id="rId33" Type="http://schemas.openxmlformats.org/officeDocument/2006/relationships/customXml" Target="../ink/ink29.xml"/><Relationship Id="rId38" Type="http://schemas.openxmlformats.org/officeDocument/2006/relationships/customXml" Target="../ink/ink34.xml"/><Relationship Id="rId46" Type="http://schemas.openxmlformats.org/officeDocument/2006/relationships/customXml" Target="../ink/ink38.xml"/><Relationship Id="rId20" Type="http://schemas.openxmlformats.org/officeDocument/2006/relationships/customXml" Target="../ink/ink20.xml"/><Relationship Id="rId54" Type="http://schemas.openxmlformats.org/officeDocument/2006/relationships/customXml" Target="../ink/ink42.xml"/><Relationship Id="rId1" Type="http://schemas.openxmlformats.org/officeDocument/2006/relationships/slideLayout" Target="../slideLayouts/slideLayout7.xml"/><Relationship Id="rId6" Type="http://schemas.openxmlformats.org/officeDocument/2006/relationships/customXml" Target="../ink/ink13.xml"/></Relationships>
</file>

<file path=ppt/slides/_rels/slide29.xml.rels><?xml version="1.0" encoding="UTF-8" standalone="yes"?>
<Relationships xmlns="http://schemas.openxmlformats.org/package/2006/relationships"><Relationship Id="rId13" Type="http://schemas.openxmlformats.org/officeDocument/2006/relationships/customXml" Target="../ink/ink50.xml"/><Relationship Id="rId18" Type="http://schemas.openxmlformats.org/officeDocument/2006/relationships/image" Target="../media/image26.png"/><Relationship Id="rId26" Type="http://schemas.openxmlformats.org/officeDocument/2006/relationships/customXml" Target="../ink/ink59.xml"/><Relationship Id="rId39" Type="http://schemas.openxmlformats.org/officeDocument/2006/relationships/customXml" Target="../ink/ink70.xml"/><Relationship Id="rId21" Type="http://schemas.openxmlformats.org/officeDocument/2006/relationships/customXml" Target="../ink/ink54.xml"/><Relationship Id="rId34" Type="http://schemas.openxmlformats.org/officeDocument/2006/relationships/customXml" Target="../ink/ink66.xml"/><Relationship Id="rId42" Type="http://schemas.openxmlformats.org/officeDocument/2006/relationships/image" Target="../media/image30.png"/><Relationship Id="rId47" Type="http://schemas.openxmlformats.org/officeDocument/2006/relationships/customXml" Target="../ink/ink75.xml"/><Relationship Id="rId50" Type="http://schemas.openxmlformats.org/officeDocument/2006/relationships/image" Target="../media/image33.png"/><Relationship Id="rId7" Type="http://schemas.openxmlformats.org/officeDocument/2006/relationships/customXml" Target="../ink/ink47.xml"/><Relationship Id="rId2" Type="http://schemas.openxmlformats.org/officeDocument/2006/relationships/customXml" Target="../ink/ink43.xml"/><Relationship Id="rId16" Type="http://schemas.openxmlformats.org/officeDocument/2006/relationships/image" Target="../media/image25.png"/><Relationship Id="rId29" Type="http://schemas.openxmlformats.org/officeDocument/2006/relationships/customXml" Target="../ink/ink61.xml"/><Relationship Id="rId11" Type="http://schemas.openxmlformats.org/officeDocument/2006/relationships/customXml" Target="../ink/ink49.xml"/><Relationship Id="rId24" Type="http://schemas.openxmlformats.org/officeDocument/2006/relationships/customXml" Target="../ink/ink57.xml"/><Relationship Id="rId32" Type="http://schemas.openxmlformats.org/officeDocument/2006/relationships/customXml" Target="../ink/ink64.xml"/><Relationship Id="rId37" Type="http://schemas.openxmlformats.org/officeDocument/2006/relationships/customXml" Target="../ink/ink68.xml"/><Relationship Id="rId40" Type="http://schemas.openxmlformats.org/officeDocument/2006/relationships/image" Target="../media/image60.png"/><Relationship Id="rId45" Type="http://schemas.openxmlformats.org/officeDocument/2006/relationships/image" Target="../media/image31.png"/><Relationship Id="rId53" Type="http://schemas.openxmlformats.org/officeDocument/2006/relationships/customXml" Target="../ink/ink78.xml"/><Relationship Id="rId5" Type="http://schemas.openxmlformats.org/officeDocument/2006/relationships/customXml" Target="../ink/ink45.xml"/><Relationship Id="rId10" Type="http://schemas.openxmlformats.org/officeDocument/2006/relationships/image" Target="../media/image22.png"/><Relationship Id="rId19" Type="http://schemas.openxmlformats.org/officeDocument/2006/relationships/customXml" Target="../ink/ink53.xml"/><Relationship Id="rId31" Type="http://schemas.openxmlformats.org/officeDocument/2006/relationships/customXml" Target="../ink/ink63.xml"/><Relationship Id="rId44" Type="http://schemas.openxmlformats.org/officeDocument/2006/relationships/customXml" Target="../ink/ink73.xml"/><Relationship Id="rId52" Type="http://schemas.openxmlformats.org/officeDocument/2006/relationships/image" Target="../media/image34.png"/><Relationship Id="rId4" Type="http://schemas.openxmlformats.org/officeDocument/2006/relationships/customXml" Target="../ink/ink44.xml"/><Relationship Id="rId9" Type="http://schemas.openxmlformats.org/officeDocument/2006/relationships/customXml" Target="../ink/ink48.xml"/><Relationship Id="rId14" Type="http://schemas.openxmlformats.org/officeDocument/2006/relationships/image" Target="../media/image24.png"/><Relationship Id="rId22" Type="http://schemas.openxmlformats.org/officeDocument/2006/relationships/customXml" Target="../ink/ink55.xml"/><Relationship Id="rId27" Type="http://schemas.openxmlformats.org/officeDocument/2006/relationships/customXml" Target="../ink/ink60.xml"/><Relationship Id="rId30" Type="http://schemas.openxmlformats.org/officeDocument/2006/relationships/customXml" Target="../ink/ink62.xml"/><Relationship Id="rId35" Type="http://schemas.openxmlformats.org/officeDocument/2006/relationships/image" Target="../media/image29.png"/><Relationship Id="rId43" Type="http://schemas.openxmlformats.org/officeDocument/2006/relationships/customXml" Target="../ink/ink72.xml"/><Relationship Id="rId48" Type="http://schemas.openxmlformats.org/officeDocument/2006/relationships/image" Target="../media/image32.png"/><Relationship Id="rId8" Type="http://schemas.openxmlformats.org/officeDocument/2006/relationships/image" Target="../media/image20.png"/><Relationship Id="rId51" Type="http://schemas.openxmlformats.org/officeDocument/2006/relationships/customXml" Target="../ink/ink77.xml"/><Relationship Id="rId3" Type="http://schemas.openxmlformats.org/officeDocument/2006/relationships/image" Target="../media/image19.png"/><Relationship Id="rId12" Type="http://schemas.openxmlformats.org/officeDocument/2006/relationships/image" Target="../media/image23.png"/><Relationship Id="rId17" Type="http://schemas.openxmlformats.org/officeDocument/2006/relationships/customXml" Target="../ink/ink52.xml"/><Relationship Id="rId25" Type="http://schemas.openxmlformats.org/officeDocument/2006/relationships/customXml" Target="../ink/ink58.xml"/><Relationship Id="rId33" Type="http://schemas.openxmlformats.org/officeDocument/2006/relationships/customXml" Target="../ink/ink65.xml"/><Relationship Id="rId38" Type="http://schemas.openxmlformats.org/officeDocument/2006/relationships/customXml" Target="../ink/ink69.xml"/><Relationship Id="rId46" Type="http://schemas.openxmlformats.org/officeDocument/2006/relationships/customXml" Target="../ink/ink74.xml"/><Relationship Id="rId20" Type="http://schemas.openxmlformats.org/officeDocument/2006/relationships/image" Target="../media/image27.png"/><Relationship Id="rId41" Type="http://schemas.openxmlformats.org/officeDocument/2006/relationships/customXml" Target="../ink/ink71.xml"/><Relationship Id="rId54"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customXml" Target="../ink/ink46.xml"/><Relationship Id="rId15" Type="http://schemas.openxmlformats.org/officeDocument/2006/relationships/customXml" Target="../ink/ink51.xml"/><Relationship Id="rId23" Type="http://schemas.openxmlformats.org/officeDocument/2006/relationships/customXml" Target="../ink/ink56.xml"/><Relationship Id="rId28" Type="http://schemas.openxmlformats.org/officeDocument/2006/relationships/image" Target="../media/image28.png"/><Relationship Id="rId36" Type="http://schemas.openxmlformats.org/officeDocument/2006/relationships/customXml" Target="../ink/ink67.xml"/><Relationship Id="rId49" Type="http://schemas.openxmlformats.org/officeDocument/2006/relationships/customXml" Target="../ink/ink7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diagramLayout" Target="../diagrams/layout5.xml"/><Relationship Id="rId7" Type="http://schemas.openxmlformats.org/officeDocument/2006/relationships/customXml" Target="../ink/ink79.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8" Type="http://schemas.openxmlformats.org/officeDocument/2006/relationships/image" Target="../media/image110.png"/><Relationship Id="rId13" Type="http://schemas.microsoft.com/office/2007/relationships/diagramDrawing" Target="../diagrams/drawing6.xml"/><Relationship Id="rId3" Type="http://schemas.openxmlformats.org/officeDocument/2006/relationships/image" Target="../media/image14.jpeg"/><Relationship Id="rId12" Type="http://schemas.openxmlformats.org/officeDocument/2006/relationships/diagramColors" Target="../diagrams/colors6.xml"/><Relationship Id="rId2" Type="http://schemas.openxmlformats.org/officeDocument/2006/relationships/notesSlide" Target="../notesSlides/notesSlide26.xml"/><Relationship Id="rId1" Type="http://schemas.openxmlformats.org/officeDocument/2006/relationships/slideLayout" Target="../slideLayouts/slideLayout13.xml"/><Relationship Id="rId11" Type="http://schemas.openxmlformats.org/officeDocument/2006/relationships/diagramQuickStyle" Target="../diagrams/quickStyle6.xml"/><Relationship Id="rId10" Type="http://schemas.openxmlformats.org/officeDocument/2006/relationships/diagramLayout" Target="../diagrams/layout6.xml"/><Relationship Id="rId4" Type="http://schemas.openxmlformats.org/officeDocument/2006/relationships/customXml" Target="../ink/ink80.xml"/><Relationship Id="rId9" Type="http://schemas.openxmlformats.org/officeDocument/2006/relationships/diagramData" Target="../diagrams/data6.xml"/></Relationships>
</file>

<file path=ppt/slides/_rels/slide40.xml.rels><?xml version="1.0" encoding="UTF-8" standalone="yes"?>
<Relationships xmlns="http://schemas.openxmlformats.org/package/2006/relationships"><Relationship Id="rId8" Type="http://schemas.openxmlformats.org/officeDocument/2006/relationships/image" Target="../media/image110.png"/><Relationship Id="rId3" Type="http://schemas.openxmlformats.org/officeDocument/2006/relationships/diagramLayout" Target="../diagrams/layout7.xml"/><Relationship Id="rId7" Type="http://schemas.openxmlformats.org/officeDocument/2006/relationships/customXml" Target="../ink/ink81.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306C30-DAD7-40A7-ACAA-B00872AED986}"/>
              </a:ext>
            </a:extLst>
          </p:cNvPr>
          <p:cNvSpPr>
            <a:spLocks noGrp="1"/>
          </p:cNvSpPr>
          <p:nvPr>
            <p:ph type="ctrTitle"/>
          </p:nvPr>
        </p:nvSpPr>
        <p:spPr>
          <a:xfrm>
            <a:off x="1596866" y="1211518"/>
            <a:ext cx="7191534" cy="4528882"/>
          </a:xfrm>
        </p:spPr>
        <p:txBody>
          <a:bodyPr>
            <a:normAutofit/>
          </a:bodyPr>
          <a:lstStyle/>
          <a:p>
            <a:pPr algn="l"/>
            <a:br>
              <a:rPr lang="en-US" sz="1600" b="1" dirty="0">
                <a:solidFill>
                  <a:srgbClr val="FFFFFF"/>
                </a:solidFill>
                <a:latin typeface="Arial" panose="020B0604020202020204" pitchFamily="34" charset="0"/>
                <a:ea typeface="DengXian" panose="02010600030101010101" pitchFamily="2" charset="-122"/>
              </a:rPr>
            </a:br>
            <a:br>
              <a:rPr lang="en-US" sz="1600" b="1" dirty="0">
                <a:solidFill>
                  <a:srgbClr val="FFFFFF"/>
                </a:solidFill>
                <a:latin typeface="Arial" panose="020B0604020202020204" pitchFamily="34" charset="0"/>
                <a:ea typeface="DengXian" panose="02010600030101010101" pitchFamily="2" charset="-122"/>
              </a:rPr>
            </a:br>
            <a:br>
              <a:rPr lang="en-US" sz="3200" b="1" dirty="0">
                <a:solidFill>
                  <a:srgbClr val="FFFFFF"/>
                </a:solidFill>
                <a:latin typeface="Arial" panose="020B0604020202020204" pitchFamily="34" charset="0"/>
                <a:ea typeface="DengXian" panose="02010600030101010101" pitchFamily="2" charset="-122"/>
              </a:rPr>
            </a:br>
            <a:r>
              <a:rPr lang="en-US" sz="3200" b="1" dirty="0">
                <a:solidFill>
                  <a:srgbClr val="FFFFFF"/>
                </a:solidFill>
                <a:latin typeface="Arial" panose="020B0604020202020204" pitchFamily="34" charset="0"/>
                <a:ea typeface="DengXian" panose="02010600030101010101" pitchFamily="2" charset="-122"/>
              </a:rPr>
              <a:t>Is North Korea Losing its Socialism?</a:t>
            </a:r>
            <a:br>
              <a:rPr lang="en-US" sz="3200" b="1" dirty="0">
                <a:solidFill>
                  <a:srgbClr val="FFFFFF"/>
                </a:solidFill>
                <a:latin typeface="Arial" panose="020B0604020202020204" pitchFamily="34" charset="0"/>
                <a:ea typeface="DengXian" panose="02010600030101010101" pitchFamily="2" charset="-122"/>
              </a:rPr>
            </a:br>
            <a:br>
              <a:rPr lang="en-US" sz="3100" b="1" dirty="0">
                <a:solidFill>
                  <a:srgbClr val="FFFFFF"/>
                </a:solidFill>
                <a:latin typeface="Arial" panose="020B0604020202020204" pitchFamily="34" charset="0"/>
                <a:ea typeface="DengXian" panose="02010600030101010101" pitchFamily="2" charset="-122"/>
              </a:rPr>
            </a:br>
            <a:br>
              <a:rPr lang="en-US" sz="3100" b="1" dirty="0">
                <a:solidFill>
                  <a:srgbClr val="FFFFFF"/>
                </a:solidFill>
                <a:latin typeface="Arial" panose="020B0604020202020204" pitchFamily="34" charset="0"/>
                <a:ea typeface="DengXian" panose="02010600030101010101" pitchFamily="2" charset="-122"/>
              </a:rPr>
            </a:br>
            <a:br>
              <a:rPr lang="en-US" sz="3100" b="1" dirty="0">
                <a:solidFill>
                  <a:srgbClr val="FFFFFF"/>
                </a:solidFill>
                <a:latin typeface="Arial" panose="020B0604020202020204" pitchFamily="34" charset="0"/>
                <a:ea typeface="DengXian" panose="02010600030101010101" pitchFamily="2" charset="-122"/>
              </a:rPr>
            </a:br>
            <a:r>
              <a:rPr lang="en-US" sz="1600" dirty="0">
                <a:solidFill>
                  <a:srgbClr val="FFFFFF"/>
                </a:solidFill>
                <a:latin typeface="Calibri" panose="020F0502020204030204" pitchFamily="34" charset="0"/>
                <a:ea typeface="DengXian" panose="02010600030101010101" pitchFamily="2" charset="-122"/>
              </a:rPr>
              <a:t>October 22,</a:t>
            </a:r>
            <a:r>
              <a:rPr lang="en-US" sz="1600" dirty="0">
                <a:solidFill>
                  <a:srgbClr val="FFFFFF"/>
                </a:solidFill>
                <a:effectLst/>
                <a:latin typeface="Calibri" panose="020F0502020204030204" pitchFamily="34" charset="0"/>
                <a:ea typeface="DengXian" panose="02010600030101010101" pitchFamily="2" charset="-122"/>
              </a:rPr>
              <a:t> 2026</a:t>
            </a:r>
            <a:br>
              <a:rPr lang="en-US" sz="1600" dirty="0">
                <a:solidFill>
                  <a:srgbClr val="FFFFFF"/>
                </a:solidFill>
                <a:effectLst/>
                <a:latin typeface="Calibri" panose="020F0502020204030204" pitchFamily="34" charset="0"/>
                <a:ea typeface="DengXian" panose="02010600030101010101" pitchFamily="2" charset="-122"/>
              </a:rPr>
            </a:br>
            <a:r>
              <a:rPr lang="en-US" sz="1600" dirty="0">
                <a:solidFill>
                  <a:srgbClr val="FFFFFF"/>
                </a:solidFill>
                <a:latin typeface="Calibri" panose="020F0502020204030204" pitchFamily="34" charset="0"/>
                <a:ea typeface="DengXian" panose="02010600030101010101" pitchFamily="2" charset="-122"/>
              </a:rPr>
              <a:t>For  GWIKS</a:t>
            </a:r>
            <a:br>
              <a:rPr lang="en-US" sz="1600" dirty="0">
                <a:solidFill>
                  <a:srgbClr val="FFFFFF"/>
                </a:solidFill>
                <a:effectLst/>
                <a:latin typeface="Calibri" panose="020F0502020204030204" pitchFamily="34" charset="0"/>
                <a:ea typeface="DengXian" panose="02010600030101010101" pitchFamily="2" charset="-122"/>
              </a:rPr>
            </a:br>
            <a:r>
              <a:rPr lang="en-US" sz="1600" dirty="0">
                <a:solidFill>
                  <a:srgbClr val="FFFFFF"/>
                </a:solidFill>
                <a:effectLst/>
                <a:latin typeface="Calibri" panose="020F0502020204030204" pitchFamily="34" charset="0"/>
                <a:ea typeface="DengXian" panose="02010600030101010101" pitchFamily="2" charset="-122"/>
              </a:rPr>
              <a:t>William B. Brown</a:t>
            </a:r>
            <a:br>
              <a:rPr lang="en-US" sz="1600" dirty="0">
                <a:solidFill>
                  <a:srgbClr val="FFFFFF"/>
                </a:solidFill>
                <a:effectLst/>
                <a:latin typeface="Calibri" panose="020F0502020204030204" pitchFamily="34" charset="0"/>
                <a:ea typeface="DengXian" panose="02010600030101010101" pitchFamily="2" charset="-122"/>
              </a:rPr>
            </a:br>
            <a:r>
              <a:rPr lang="en-US" sz="1600" dirty="0">
                <a:solidFill>
                  <a:srgbClr val="FFFFFF"/>
                </a:solidFill>
                <a:effectLst/>
                <a:latin typeface="Calibri" panose="020F0502020204030204" pitchFamily="34" charset="0"/>
                <a:ea typeface="DengXian" panose="02010600030101010101" pitchFamily="2" charset="-122"/>
              </a:rPr>
              <a:t>NAEIA.Com</a:t>
            </a:r>
            <a:br>
              <a:rPr lang="en-US" sz="1600" dirty="0">
                <a:solidFill>
                  <a:srgbClr val="FFFFFF"/>
                </a:solidFill>
                <a:latin typeface="Calibri" panose="020F0502020204030204" pitchFamily="34" charset="0"/>
                <a:ea typeface="DengXian" panose="02010600030101010101" pitchFamily="2" charset="-122"/>
              </a:rPr>
            </a:br>
            <a:r>
              <a:rPr lang="en-US" sz="1600" dirty="0">
                <a:solidFill>
                  <a:srgbClr val="FFFFFF"/>
                </a:solidFill>
                <a:latin typeface="Calibri" panose="020F0502020204030204" pitchFamily="34" charset="0"/>
                <a:ea typeface="DengXian" panose="02010600030101010101" pitchFamily="2" charset="-122"/>
              </a:rPr>
              <a:t> </a:t>
            </a:r>
            <a:br>
              <a:rPr lang="en-US" sz="1600" dirty="0">
                <a:solidFill>
                  <a:srgbClr val="FFFFFF"/>
                </a:solidFill>
                <a:effectLst/>
                <a:latin typeface="Calibri" panose="020F0502020204030204" pitchFamily="34" charset="0"/>
                <a:ea typeface="DengXian" panose="02010600030101010101" pitchFamily="2" charset="-122"/>
              </a:rPr>
            </a:br>
            <a:endParaRPr lang="en-US" sz="1600" dirty="0">
              <a:solidFill>
                <a:srgbClr val="FFFFFF"/>
              </a:solidFill>
            </a:endParaRPr>
          </a:p>
        </p:txBody>
      </p:sp>
      <p:sp>
        <p:nvSpPr>
          <p:cNvPr id="32" name="Rectangle 31">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051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5BCD1A-6386-9510-2C8F-98FA6912AAF9}"/>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A Paradox</a:t>
            </a:r>
          </a:p>
        </p:txBody>
      </p:sp>
      <p:sp>
        <p:nvSpPr>
          <p:cNvPr id="3" name="Content Placeholder 2">
            <a:extLst>
              <a:ext uri="{FF2B5EF4-FFF2-40B4-BE49-F238E27FC236}">
                <a16:creationId xmlns:a16="http://schemas.microsoft.com/office/drawing/2014/main" id="{CCFFF1C8-88DD-62CE-20FD-D2C4C32CDFDB}"/>
              </a:ext>
            </a:extLst>
          </p:cNvPr>
          <p:cNvSpPr>
            <a:spLocks noGrp="1"/>
          </p:cNvSpPr>
          <p:nvPr>
            <p:ph idx="1"/>
          </p:nvPr>
        </p:nvSpPr>
        <p:spPr>
          <a:xfrm>
            <a:off x="4810259" y="649480"/>
            <a:ext cx="6555347" cy="5546047"/>
          </a:xfrm>
        </p:spPr>
        <p:txBody>
          <a:bodyPr anchor="ctr">
            <a:normAutofit/>
          </a:bodyPr>
          <a:lstStyle/>
          <a:p>
            <a:r>
              <a:rPr lang="en-US" sz="2000"/>
              <a:t>State Fights to Centralize, Reclaim Socialist Controls</a:t>
            </a:r>
          </a:p>
          <a:p>
            <a:pPr lvl="1"/>
            <a:r>
              <a:rPr lang="en-US" sz="2000"/>
              <a:t>Bankrupt state has no funds for investment led growth</a:t>
            </a:r>
          </a:p>
          <a:p>
            <a:pPr lvl="1"/>
            <a:r>
              <a:rPr lang="en-US" sz="2000"/>
              <a:t>Sheds/Liquidates state owned capital to private use for growth</a:t>
            </a:r>
          </a:p>
          <a:p>
            <a:pPr lvl="1"/>
            <a:r>
              <a:rPr lang="en-US" sz="2000"/>
              <a:t>Officially acknowledges private money, capital</a:t>
            </a:r>
          </a:p>
          <a:p>
            <a:pPr lvl="1"/>
            <a:r>
              <a:rPr lang="en-US" sz="2000"/>
              <a:t>Tries to control foreign trade and finance</a:t>
            </a:r>
          </a:p>
          <a:p>
            <a:r>
              <a:rPr lang="en-US" sz="2000"/>
              <a:t>Just As Markets Force Decentralization</a:t>
            </a:r>
          </a:p>
          <a:p>
            <a:pPr lvl="1"/>
            <a:r>
              <a:rPr lang="en-US" sz="2000"/>
              <a:t>Unstable won leads to strong dollarization</a:t>
            </a:r>
          </a:p>
          <a:p>
            <a:pPr lvl="1"/>
            <a:r>
              <a:rPr lang="en-US" sz="2000"/>
              <a:t>Private use of capital spurs great productivity improvement and growth</a:t>
            </a:r>
          </a:p>
          <a:p>
            <a:pPr lvl="1"/>
            <a:r>
              <a:rPr lang="en-US" sz="2000"/>
              <a:t>Increased flows of goods and capital from China.</a:t>
            </a:r>
          </a:p>
          <a:p>
            <a:pPr lvl="1"/>
            <a:r>
              <a:rPr lang="en-US" sz="2000"/>
              <a:t>Huge inflation, collapse of won, as state loses control of finance.</a:t>
            </a:r>
          </a:p>
          <a:p>
            <a:r>
              <a:rPr lang="en-US" sz="2000"/>
              <a:t>Who Wins?  </a:t>
            </a:r>
          </a:p>
          <a:p>
            <a:pPr lvl="1"/>
            <a:r>
              <a:rPr lang="en-US" sz="2000"/>
              <a:t>My View, 60/40, is that Money will, is winning. </a:t>
            </a:r>
          </a:p>
          <a:p>
            <a:pPr lvl="1"/>
            <a:r>
              <a:rPr lang="en-US" sz="2000"/>
              <a:t>What is Your View? </a:t>
            </a:r>
          </a:p>
          <a:p>
            <a:pPr marL="457200" lvl="1" indent="0">
              <a:buNone/>
            </a:pPr>
            <a:endParaRPr lang="en-US" sz="2000"/>
          </a:p>
        </p:txBody>
      </p:sp>
    </p:spTree>
    <p:extLst>
      <p:ext uri="{BB962C8B-B14F-4D97-AF65-F5344CB8AC3E}">
        <p14:creationId xmlns:p14="http://schemas.microsoft.com/office/powerpoint/2010/main" val="1499510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268C6C-81C6-E03F-D7FF-EB157A918B3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2202527-6762-9E94-F781-B6887F04ED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6D95833-62EA-CA0C-A55D-BB5A17AE8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1E27DD7-1C87-C26F-8849-7813F4970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1A81132-FEA6-74CD-B201-F6323CB5CC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03B2EE-0CDD-05FE-9EEE-1FB1E65315ED}"/>
              </a:ext>
            </a:extLst>
          </p:cNvPr>
          <p:cNvSpPr>
            <a:spLocks noGrp="1"/>
          </p:cNvSpPr>
          <p:nvPr>
            <p:ph type="title"/>
          </p:nvPr>
        </p:nvSpPr>
        <p:spPr>
          <a:xfrm>
            <a:off x="699713" y="248038"/>
            <a:ext cx="7063721" cy="1159200"/>
          </a:xfrm>
        </p:spPr>
        <p:txBody>
          <a:bodyPr vert="horz" lIns="91440" tIns="45720" rIns="91440" bIns="45720" rtlCol="0" anchor="ctr">
            <a:normAutofit/>
          </a:bodyPr>
          <a:lstStyle/>
          <a:p>
            <a:r>
              <a:rPr lang="en-US" sz="4000" kern="1200">
                <a:solidFill>
                  <a:srgbClr val="FFFFFF"/>
                </a:solidFill>
                <a:latin typeface="+mj-lt"/>
                <a:ea typeface="+mj-ea"/>
                <a:cs typeface="+mj-cs"/>
              </a:rPr>
              <a:t>Pro or Re Action</a:t>
            </a:r>
          </a:p>
        </p:txBody>
      </p:sp>
      <p:sp>
        <p:nvSpPr>
          <p:cNvPr id="4" name="TextBox 3">
            <a:extLst>
              <a:ext uri="{FF2B5EF4-FFF2-40B4-BE49-F238E27FC236}">
                <a16:creationId xmlns:a16="http://schemas.microsoft.com/office/drawing/2014/main" id="{7AC408B5-2EAF-DD7B-5A3E-6DF721DF433B}"/>
              </a:ext>
            </a:extLst>
          </p:cNvPr>
          <p:cNvSpPr txBox="1"/>
          <p:nvPr/>
        </p:nvSpPr>
        <p:spPr>
          <a:xfrm>
            <a:off x="8572500" y="390831"/>
            <a:ext cx="2919787" cy="800015"/>
          </a:xfrm>
          <a:prstGeom prst="rect">
            <a:avLst/>
          </a:prstGeom>
        </p:spPr>
        <p:txBody>
          <a:bodyPr vert="horz" lIns="91440" tIns="45720" rIns="91440" bIns="45720" rtlCol="0" anchor="ctr">
            <a:normAutofit fontScale="92500" lnSpcReduction="10000"/>
          </a:bodyPr>
          <a:lstStyle/>
          <a:p>
            <a:pPr>
              <a:lnSpc>
                <a:spcPct val="90000"/>
              </a:lnSpc>
              <a:spcBef>
                <a:spcPts val="1000"/>
              </a:spcBef>
            </a:pPr>
            <a:r>
              <a:rPr lang="en-US" sz="1900" kern="1200">
                <a:solidFill>
                  <a:schemeClr val="bg1"/>
                </a:solidFill>
                <a:latin typeface="+mn-lt"/>
                <a:ea typeface="+mn-ea"/>
                <a:cs typeface="+mn-cs"/>
                <a:hlinkClick r:id="rId3">
                  <a:extLst>
                    <a:ext uri="{A12FA001-AC4F-418D-AE19-62706E023703}">
                      <ahyp:hlinkClr xmlns:ahyp="http://schemas.microsoft.com/office/drawing/2018/hyperlinkcolor" val="tx"/>
                    </a:ext>
                  </a:extLst>
                </a:hlinkClick>
              </a:rPr>
              <a:t>Evading the socialist lifestyle crackdown | North Korea News</a:t>
            </a:r>
            <a:endParaRPr lang="en-US" sz="1900" kern="1200" dirty="0">
              <a:solidFill>
                <a:schemeClr val="bg1"/>
              </a:solidFill>
              <a:latin typeface="+mn-lt"/>
              <a:ea typeface="+mn-ea"/>
              <a:cs typeface="+mn-cs"/>
            </a:endParaRPr>
          </a:p>
        </p:txBody>
      </p:sp>
      <p:sp>
        <p:nvSpPr>
          <p:cNvPr id="7" name="TextBox 6">
            <a:extLst>
              <a:ext uri="{FF2B5EF4-FFF2-40B4-BE49-F238E27FC236}">
                <a16:creationId xmlns:a16="http://schemas.microsoft.com/office/drawing/2014/main" id="{D25A8CE7-848C-6548-3985-C51883CFBAA0}"/>
              </a:ext>
            </a:extLst>
          </p:cNvPr>
          <p:cNvSpPr txBox="1"/>
          <p:nvPr/>
        </p:nvSpPr>
        <p:spPr>
          <a:xfrm>
            <a:off x="3048419" y="2794211"/>
            <a:ext cx="6096836" cy="1269578"/>
          </a:xfrm>
          <a:prstGeom prst="rect">
            <a:avLst/>
          </a:prstGeom>
          <a:noFill/>
        </p:spPr>
        <p:txBody>
          <a:bodyPr wrap="square">
            <a:spAutoFit/>
          </a:bodyPr>
          <a:lstStyle/>
          <a:p>
            <a:r>
              <a:rPr lang="en-US" sz="1800" b="0" i="0">
                <a:solidFill>
                  <a:schemeClr val="tx1"/>
                </a:solidFill>
                <a:effectLst/>
                <a:latin typeface="+mn-lt"/>
              </a:rPr>
              <a:t>Jung Gu-jin, a visiting researcher at Seoul National University’s Law Research Institute, said the legal push reveals more than the regime intends. “The fact that North Korea enacted laws controlling the socialist lifestyle and even reflected this in its constitution paradoxically shows that what it considers an ‘anti-socialist lifestyle’ has likely spread widely enough for the state to feel it must control it at the national level,” Jung said.</a:t>
            </a:r>
            <a:endParaRPr lang="en-US" dirty="0"/>
          </a:p>
        </p:txBody>
      </p:sp>
    </p:spTree>
    <p:extLst>
      <p:ext uri="{BB962C8B-B14F-4D97-AF65-F5344CB8AC3E}">
        <p14:creationId xmlns:p14="http://schemas.microsoft.com/office/powerpoint/2010/main" val="3812222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E3DCEC-AE89-F382-9D7B-C249E59D7CB1}"/>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black and white cat rests peacefully on a green grassy platform next to a colorful mural and a statue, amidst lush greenery.&#10;&#10;AI-generated content may be incorrect.">
            <a:extLst>
              <a:ext uri="{FF2B5EF4-FFF2-40B4-BE49-F238E27FC236}">
                <a16:creationId xmlns:a16="http://schemas.microsoft.com/office/drawing/2014/main" id="{2399C365-5C3D-C746-9417-086988124F03}"/>
              </a:ext>
            </a:extLst>
          </p:cNvPr>
          <p:cNvPicPr>
            <a:picLocks noChangeAspect="1"/>
          </p:cNvPicPr>
          <p:nvPr/>
        </p:nvPicPr>
        <p:blipFill>
          <a:blip r:embed="rId3">
            <a:extLst>
              <a:ext uri="{28A0092B-C50C-407E-A947-70E740481C1C}">
                <a14:useLocalDpi xmlns:a14="http://schemas.microsoft.com/office/drawing/2010/main" val="0"/>
              </a:ext>
            </a:extLst>
          </a:blip>
          <a:srcRect t="6799" b="18215"/>
          <a:stretch>
            <a:fillRect/>
          </a:stretch>
        </p:blipFill>
        <p:spPr>
          <a:xfrm>
            <a:off x="20" y="1282"/>
            <a:ext cx="12191980" cy="6856718"/>
          </a:xfrm>
          <a:prstGeom prst="rect">
            <a:avLst/>
          </a:prstGeom>
        </p:spPr>
      </p:pic>
    </p:spTree>
    <p:extLst>
      <p:ext uri="{BB962C8B-B14F-4D97-AF65-F5344CB8AC3E}">
        <p14:creationId xmlns:p14="http://schemas.microsoft.com/office/powerpoint/2010/main" val="3662571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F377D3-03AF-57A9-6A70-118756298825}"/>
            </a:ext>
          </a:extLst>
        </p:cNvPr>
        <p:cNvGrpSpPr/>
        <p:nvPr/>
      </p:nvGrpSpPr>
      <p:grpSpPr>
        <a:xfrm>
          <a:off x="0" y="0"/>
          <a:ext cx="0" cy="0"/>
          <a:chOff x="0" y="0"/>
          <a:chExt cx="0" cy="0"/>
        </a:xfrm>
      </p:grpSpPr>
      <p:sp>
        <p:nvSpPr>
          <p:cNvPr id="102" name="Rectangle 10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7AA1046E-45D8-FD96-2ACD-9DBDC30CF26F}"/>
              </a:ext>
            </a:extLst>
          </p:cNvPr>
          <p:cNvPicPr>
            <a:picLocks noChangeAspect="1"/>
          </p:cNvPicPr>
          <p:nvPr/>
        </p:nvPicPr>
        <p:blipFill>
          <a:blip r:embed="rId3">
            <a:extLst>
              <a:ext uri="{28A0092B-C50C-407E-A947-70E740481C1C}">
                <a14:useLocalDpi xmlns:a14="http://schemas.microsoft.com/office/drawing/2010/main" val="0"/>
              </a:ext>
            </a:extLst>
          </a:blip>
          <a:srcRect t="8384" b="16630"/>
          <a:stretch>
            <a:fillRect/>
          </a:stretch>
        </p:blipFill>
        <p:spPr>
          <a:xfrm>
            <a:off x="20" y="1282"/>
            <a:ext cx="12191980" cy="6856718"/>
          </a:xfrm>
          <a:prstGeom prst="rect">
            <a:avLst/>
          </a:prstGeom>
        </p:spPr>
      </p:pic>
    </p:spTree>
    <p:extLst>
      <p:ext uri="{BB962C8B-B14F-4D97-AF65-F5344CB8AC3E}">
        <p14:creationId xmlns:p14="http://schemas.microsoft.com/office/powerpoint/2010/main" val="2925584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Xi, Putin, Kim Jong Un unite at glitzy China military parade">
            <a:extLst>
              <a:ext uri="{FF2B5EF4-FFF2-40B4-BE49-F238E27FC236}">
                <a16:creationId xmlns:a16="http://schemas.microsoft.com/office/drawing/2014/main" id="{04A5D00C-CBFC-6AD9-48D6-3201FA3D0D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643865" y="457200"/>
            <a:ext cx="8904269" cy="5943600"/>
          </a:xfrm>
          <a:prstGeom prst="rect">
            <a:avLst/>
          </a:prstGeom>
          <a:noFill/>
        </p:spPr>
      </p:pic>
    </p:spTree>
    <p:extLst>
      <p:ext uri="{BB962C8B-B14F-4D97-AF65-F5344CB8AC3E}">
        <p14:creationId xmlns:p14="http://schemas.microsoft.com/office/powerpoint/2010/main" val="254990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Why South Korea's President Park Attended Xi's Military Rally in ...">
            <a:extLst>
              <a:ext uri="{FF2B5EF4-FFF2-40B4-BE49-F238E27FC236}">
                <a16:creationId xmlns:a16="http://schemas.microsoft.com/office/drawing/2014/main" id="{5EAF7260-268A-3880-7C4D-A6B114593D16}"/>
              </a:ext>
            </a:extLst>
          </p:cNvPr>
          <p:cNvPicPr>
            <a:picLocks noChangeAspect="1"/>
          </p:cNvPicPr>
          <p:nvPr/>
        </p:nvPicPr>
        <p:blipFill>
          <a:blip r:embed="rId2" cstate="print">
            <a:extLst>
              <a:ext uri="{28A0092B-C50C-407E-A947-70E740481C1C}">
                <a14:useLocalDpi xmlns:a14="http://schemas.microsoft.com/office/drawing/2010/main" val="0"/>
              </a:ext>
            </a:extLst>
          </a:blip>
          <a:srcRect b="21045"/>
          <a:stretch>
            <a:fillRect/>
          </a:stretch>
        </p:blipFill>
        <p:spPr bwMode="auto">
          <a:xfrm>
            <a:off x="457200" y="457200"/>
            <a:ext cx="11277600" cy="5943600"/>
          </a:xfrm>
          <a:prstGeom prst="rect">
            <a:avLst/>
          </a:prstGeom>
          <a:noFill/>
        </p:spPr>
      </p:pic>
    </p:spTree>
    <p:extLst>
      <p:ext uri="{BB962C8B-B14F-4D97-AF65-F5344CB8AC3E}">
        <p14:creationId xmlns:p14="http://schemas.microsoft.com/office/powerpoint/2010/main" val="37592580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35A519-B9C0-8C89-2933-C29D64F179F9}"/>
              </a:ext>
            </a:extLst>
          </p:cNvPr>
          <p:cNvSpPr>
            <a:spLocks noGrp="1"/>
          </p:cNvSpPr>
          <p:nvPr>
            <p:ph type="title"/>
          </p:nvPr>
        </p:nvSpPr>
        <p:spPr>
          <a:xfrm>
            <a:off x="728663" y="638849"/>
            <a:ext cx="5367337" cy="4771351"/>
          </a:xfrm>
        </p:spPr>
        <p:txBody>
          <a:bodyPr vert="horz" lIns="91440" tIns="45720" rIns="91440" bIns="45720" rtlCol="0" anchor="b">
            <a:noAutofit/>
          </a:bodyPr>
          <a:lstStyle/>
          <a:p>
            <a:r>
              <a:rPr lang="en-US" kern="1200" dirty="0">
                <a:solidFill>
                  <a:schemeClr val="bg1"/>
                </a:solidFill>
                <a:latin typeface="+mj-lt"/>
                <a:ea typeface="+mj-ea"/>
                <a:cs typeface="+mj-cs"/>
              </a:rPr>
              <a:t>Current Economics Conditions:</a:t>
            </a:r>
            <a:br>
              <a:rPr lang="en-US" kern="1200" dirty="0">
                <a:solidFill>
                  <a:schemeClr val="bg1"/>
                </a:solidFill>
                <a:latin typeface="+mj-lt"/>
                <a:ea typeface="+mj-ea"/>
                <a:cs typeface="+mj-cs"/>
              </a:rPr>
            </a:br>
            <a:br>
              <a:rPr lang="en-US" kern="1200" dirty="0">
                <a:solidFill>
                  <a:schemeClr val="bg1"/>
                </a:solidFill>
                <a:latin typeface="+mj-lt"/>
                <a:ea typeface="+mj-ea"/>
                <a:cs typeface="+mj-cs"/>
              </a:rPr>
            </a:br>
            <a:r>
              <a:rPr lang="en-US" sz="3600" kern="1200" dirty="0">
                <a:solidFill>
                  <a:schemeClr val="bg1"/>
                </a:solidFill>
                <a:latin typeface="+mj-lt"/>
                <a:ea typeface="+mj-ea"/>
                <a:cs typeface="+mj-cs"/>
              </a:rPr>
              <a:t>What And How Do We Think We Know What We Know</a:t>
            </a:r>
          </a:p>
        </p:txBody>
      </p:sp>
      <p:sp>
        <p:nvSpPr>
          <p:cNvPr id="57" name="Rectangle 56">
            <a:extLst>
              <a:ext uri="{FF2B5EF4-FFF2-40B4-BE49-F238E27FC236}">
                <a16:creationId xmlns:a16="http://schemas.microsoft.com/office/drawing/2014/main" id="{1A89CBBC-7743-43D9-A324-25CB472E9B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34112" y="638849"/>
            <a:ext cx="5505449" cy="547564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Graphic 51" descr="Help">
            <a:extLst>
              <a:ext uri="{FF2B5EF4-FFF2-40B4-BE49-F238E27FC236}">
                <a16:creationId xmlns:a16="http://schemas.microsoft.com/office/drawing/2014/main" id="{52861C72-7C1A-2F0E-7D7D-01660B12B47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66467" y="1056303"/>
            <a:ext cx="4640737" cy="4640737"/>
          </a:xfrm>
          <a:prstGeom prst="rect">
            <a:avLst/>
          </a:prstGeom>
        </p:spPr>
      </p:pic>
    </p:spTree>
    <p:extLst>
      <p:ext uri="{BB962C8B-B14F-4D97-AF65-F5344CB8AC3E}">
        <p14:creationId xmlns:p14="http://schemas.microsoft.com/office/powerpoint/2010/main" val="74079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22242-C82B-473B-ADE7-4224D4EDD0A5}"/>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 What We Think We Know</a:t>
            </a:r>
          </a:p>
        </p:txBody>
      </p:sp>
      <p:sp>
        <p:nvSpPr>
          <p:cNvPr id="3" name="Content Placeholder 2">
            <a:extLst>
              <a:ext uri="{FF2B5EF4-FFF2-40B4-BE49-F238E27FC236}">
                <a16:creationId xmlns:a16="http://schemas.microsoft.com/office/drawing/2014/main" id="{8EB69C8E-2BC0-4EDF-81A5-FAA05D421975}"/>
              </a:ext>
            </a:extLst>
          </p:cNvPr>
          <p:cNvSpPr>
            <a:spLocks noGrp="1"/>
          </p:cNvSpPr>
          <p:nvPr>
            <p:ph idx="1"/>
          </p:nvPr>
        </p:nvSpPr>
        <p:spPr>
          <a:xfrm>
            <a:off x="1371599" y="1708094"/>
            <a:ext cx="9724031" cy="5006340"/>
          </a:xfrm>
        </p:spPr>
        <p:txBody>
          <a:bodyPr anchor="ctr">
            <a:normAutofit lnSpcReduction="10000"/>
          </a:bodyPr>
          <a:lstStyle/>
          <a:p>
            <a:endParaRPr lang="en-US" sz="2000" dirty="0"/>
          </a:p>
          <a:p>
            <a:pPr marL="0" indent="0">
              <a:buNone/>
            </a:pPr>
            <a:r>
              <a:rPr lang="en-US" b="1" dirty="0"/>
              <a:t>A Very Poor Country</a:t>
            </a:r>
          </a:p>
          <a:p>
            <a:r>
              <a:rPr lang="en-US" b="1" dirty="0"/>
              <a:t> </a:t>
            </a:r>
            <a:r>
              <a:rPr lang="en-US" dirty="0"/>
              <a:t>GDP in 2021 about $27 bn.  BOK estimate</a:t>
            </a:r>
          </a:p>
          <a:p>
            <a:r>
              <a:rPr lang="en-US" dirty="0"/>
              <a:t> Population 26 million</a:t>
            </a:r>
          </a:p>
          <a:p>
            <a:r>
              <a:rPr lang="en-US" dirty="0"/>
              <a:t> Per-capita  GDP  $1,000 - $2,000</a:t>
            </a:r>
          </a:p>
          <a:p>
            <a:r>
              <a:rPr lang="en-US" dirty="0"/>
              <a:t> 180 in the world </a:t>
            </a:r>
          </a:p>
          <a:p>
            <a:r>
              <a:rPr lang="en-US" dirty="0"/>
              <a:t> </a:t>
            </a:r>
            <a:r>
              <a:rPr lang="en-US" dirty="0">
                <a:highlight>
                  <a:srgbClr val="FFFF00"/>
                </a:highlight>
              </a:rPr>
              <a:t>NY Times reports  </a:t>
            </a:r>
            <a:r>
              <a:rPr lang="en-US" sz="2400" i="0" dirty="0">
                <a:solidFill>
                  <a:srgbClr val="000000"/>
                </a:solidFill>
                <a:effectLst/>
                <a:highlight>
                  <a:srgbClr val="FFFF00"/>
                </a:highlight>
                <a:latin typeface="Roboto" panose="02000000000000000000" pitchFamily="2" charset="0"/>
              </a:rPr>
              <a:t>$1,184.79  in 2020 !</a:t>
            </a:r>
          </a:p>
          <a:p>
            <a:r>
              <a:rPr lang="en-US" sz="2400" dirty="0">
                <a:solidFill>
                  <a:srgbClr val="000000"/>
                </a:solidFill>
                <a:latin typeface="Roboto" panose="02000000000000000000" pitchFamily="2" charset="0"/>
              </a:rPr>
              <a:t> Negative growth 2020-22  (BOK)</a:t>
            </a:r>
          </a:p>
          <a:p>
            <a:r>
              <a:rPr lang="en-US" sz="2400" dirty="0">
                <a:solidFill>
                  <a:srgbClr val="000000"/>
                </a:solidFill>
                <a:latin typeface="Roboto" panose="02000000000000000000" pitchFamily="2" charset="0"/>
              </a:rPr>
              <a:t> Slight positive in 2023-24</a:t>
            </a:r>
          </a:p>
          <a:p>
            <a:r>
              <a:rPr lang="en-US" sz="2400" dirty="0">
                <a:solidFill>
                  <a:srgbClr val="000000"/>
                </a:solidFill>
                <a:latin typeface="Roboto" panose="02000000000000000000" pitchFamily="2" charset="0"/>
              </a:rPr>
              <a:t> Pick- up in 2025</a:t>
            </a:r>
          </a:p>
          <a:p>
            <a:r>
              <a:rPr lang="en-US" sz="2400" dirty="0">
                <a:solidFill>
                  <a:srgbClr val="000000"/>
                </a:solidFill>
                <a:latin typeface="Roboto" panose="02000000000000000000" pitchFamily="2" charset="0"/>
              </a:rPr>
              <a:t> Malnutrition, extreme poverty is prevalent, but no observed famine.</a:t>
            </a:r>
            <a:endParaRPr lang="en-US" dirty="0"/>
          </a:p>
          <a:p>
            <a:pPr marL="0" indent="0">
              <a:buNone/>
            </a:pPr>
            <a:endParaRPr lang="en-US" b="1" dirty="0"/>
          </a:p>
          <a:p>
            <a:pPr marL="0" indent="0">
              <a:buNone/>
            </a:pPr>
            <a:endParaRPr lang="en-US" sz="2000" dirty="0"/>
          </a:p>
        </p:txBody>
      </p:sp>
    </p:spTree>
    <p:extLst>
      <p:ext uri="{BB962C8B-B14F-4D97-AF65-F5344CB8AC3E}">
        <p14:creationId xmlns:p14="http://schemas.microsoft.com/office/powerpoint/2010/main" val="1062160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43B7F27-82CD-0747-8B27-AA6C7FAD15A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46764" y="457200"/>
            <a:ext cx="7898471"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752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145FE3-67E7-D1F5-1B9D-00C0E4E97D34}"/>
            </a:ext>
          </a:extLst>
        </p:cNvPr>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0AC0897D-F8FE-06A3-0463-40969D5EB78F}"/>
              </a:ext>
            </a:extLst>
          </p:cNvPr>
          <p:cNvSpPr>
            <a:spLocks noGrp="1"/>
          </p:cNvSpPr>
          <p:nvPr>
            <p:ph type="title"/>
          </p:nvPr>
        </p:nvSpPr>
        <p:spPr>
          <a:xfrm>
            <a:off x="479394" y="1070800"/>
            <a:ext cx="3939688" cy="5583126"/>
          </a:xfrm>
        </p:spPr>
        <p:txBody>
          <a:bodyPr vert="horz" lIns="91440" tIns="45720" rIns="91440" bIns="45720" rtlCol="0" anchor="ctr">
            <a:normAutofit/>
          </a:bodyPr>
          <a:lstStyle/>
          <a:p>
            <a:pPr algn="r"/>
            <a:r>
              <a:rPr lang="en-US" sz="8000" kern="1200" dirty="0">
                <a:solidFill>
                  <a:schemeClr val="tx1"/>
                </a:solidFill>
                <a:latin typeface="+mj-lt"/>
                <a:ea typeface="+mj-ea"/>
                <a:cs typeface="+mj-cs"/>
              </a:rPr>
              <a:t>Sources:</a:t>
            </a:r>
            <a:br>
              <a:rPr lang="en-US" sz="8000" kern="1200" dirty="0">
                <a:solidFill>
                  <a:schemeClr val="tx1"/>
                </a:solidFill>
                <a:latin typeface="+mj-lt"/>
                <a:ea typeface="+mj-ea"/>
                <a:cs typeface="+mj-cs"/>
              </a:rPr>
            </a:br>
            <a:endParaRPr lang="en-US" sz="8000" kern="1200" dirty="0">
              <a:solidFill>
                <a:schemeClr val="tx1"/>
              </a:solidFill>
              <a:latin typeface="+mj-lt"/>
              <a:ea typeface="+mj-ea"/>
              <a:cs typeface="+mj-cs"/>
            </a:endParaRPr>
          </a:p>
        </p:txBody>
      </p:sp>
      <p:cxnSp>
        <p:nvCxnSpPr>
          <p:cNvPr id="90" name="Straight Connector 89">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84" name="TextBox 2">
            <a:extLst>
              <a:ext uri="{FF2B5EF4-FFF2-40B4-BE49-F238E27FC236}">
                <a16:creationId xmlns:a16="http://schemas.microsoft.com/office/drawing/2014/main" id="{2A9DA554-C88E-8FFA-62FB-C7883102F0FD}"/>
              </a:ext>
            </a:extLst>
          </p:cNvPr>
          <p:cNvGraphicFramePr/>
          <p:nvPr>
            <p:extLst>
              <p:ext uri="{D42A27DB-BD31-4B8C-83A1-F6EECF244321}">
                <p14:modId xmlns:p14="http://schemas.microsoft.com/office/powerpoint/2010/main" val="1522457417"/>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551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947AD-A4C2-4FD2-7BAA-C6578A9BEB19}"/>
              </a:ext>
            </a:extLst>
          </p:cNvPr>
          <p:cNvSpPr>
            <a:spLocks noGrp="1"/>
          </p:cNvSpPr>
          <p:nvPr>
            <p:ph type="title"/>
          </p:nvPr>
        </p:nvSpPr>
        <p:spPr>
          <a:xfrm>
            <a:off x="838200" y="365126"/>
            <a:ext cx="10515600" cy="803918"/>
          </a:xfrm>
        </p:spPr>
        <p:txBody>
          <a:bodyPr/>
          <a:lstStyle/>
          <a:p>
            <a:r>
              <a:rPr lang="en-US" b="1" dirty="0"/>
              <a:t>What Do Sources Say</a:t>
            </a:r>
          </a:p>
        </p:txBody>
      </p:sp>
      <p:sp>
        <p:nvSpPr>
          <p:cNvPr id="3" name="Content Placeholder 2">
            <a:extLst>
              <a:ext uri="{FF2B5EF4-FFF2-40B4-BE49-F238E27FC236}">
                <a16:creationId xmlns:a16="http://schemas.microsoft.com/office/drawing/2014/main" id="{5520128E-F6AA-0A0E-978D-104EF9AAE74A}"/>
              </a:ext>
            </a:extLst>
          </p:cNvPr>
          <p:cNvSpPr>
            <a:spLocks noGrp="1"/>
          </p:cNvSpPr>
          <p:nvPr>
            <p:ph idx="1"/>
          </p:nvPr>
        </p:nvSpPr>
        <p:spPr>
          <a:xfrm>
            <a:off x="838200" y="1209555"/>
            <a:ext cx="10515600" cy="4961621"/>
          </a:xfrm>
        </p:spPr>
        <p:txBody>
          <a:bodyPr>
            <a:normAutofit/>
          </a:bodyPr>
          <a:lstStyle/>
          <a:p>
            <a:r>
              <a:rPr lang="en-US" dirty="0"/>
              <a:t>NK Gov. Sources</a:t>
            </a:r>
          </a:p>
          <a:p>
            <a:pPr lvl="1"/>
            <a:r>
              <a:rPr lang="en-US" dirty="0"/>
              <a:t>Very sparse data despite UN requirements. So, no international Credit</a:t>
            </a:r>
          </a:p>
          <a:p>
            <a:pPr lvl="1"/>
            <a:r>
              <a:rPr lang="en-US" dirty="0"/>
              <a:t>New 5-yr plan underway. Goals not much different. A lot of talk about “socialist lifestyle”.</a:t>
            </a:r>
          </a:p>
          <a:p>
            <a:pPr lvl="1"/>
            <a:r>
              <a:rPr lang="en-US" dirty="0"/>
              <a:t>Legal changes</a:t>
            </a:r>
          </a:p>
          <a:p>
            <a:pPr lvl="2"/>
            <a:r>
              <a:rPr lang="en-US" dirty="0"/>
              <a:t>Allowing private autos</a:t>
            </a:r>
          </a:p>
          <a:p>
            <a:pPr lvl="2"/>
            <a:r>
              <a:rPr lang="en-US" dirty="0"/>
              <a:t>Changing rules on agriculture—confusing but seem to allow more farm team discretion in selling to state (quota) and to market.  Must sells to state food stores which sell to public.  After quotas reached, market prices. (like food stamps for all)</a:t>
            </a:r>
          </a:p>
          <a:p>
            <a:pPr lvl="2"/>
            <a:r>
              <a:rPr lang="en-US" dirty="0"/>
              <a:t>Allow private labor market at market wages. </a:t>
            </a:r>
          </a:p>
          <a:p>
            <a:pPr lvl="2"/>
            <a:r>
              <a:rPr lang="en-US" dirty="0"/>
              <a:t>State still employes huge labor force, paid by old pulsed up ration system.</a:t>
            </a:r>
          </a:p>
          <a:p>
            <a:pPr lvl="1"/>
            <a:r>
              <a:rPr lang="en-US" dirty="0"/>
              <a:t>Money used via state bank cards. Won/US dollars/RMB</a:t>
            </a:r>
          </a:p>
          <a:p>
            <a:pPr lvl="2"/>
            <a:r>
              <a:rPr lang="en-US" dirty="0"/>
              <a:t>My interpretation is won used for state purchases, intra industry. Yuan for foreign imports. USD for savings, big capital purchases. (housing)</a:t>
            </a:r>
          </a:p>
          <a:p>
            <a:pPr marL="914400" lvl="2" indent="0">
              <a:buNone/>
            </a:pPr>
            <a:endParaRPr lang="en-US" dirty="0"/>
          </a:p>
          <a:p>
            <a:pPr lvl="1"/>
            <a:endParaRPr lang="en-US" dirty="0"/>
          </a:p>
          <a:p>
            <a:pPr lvl="2"/>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459863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42A4-5123-E750-5439-12CD257DB67D}"/>
              </a:ext>
            </a:extLst>
          </p:cNvPr>
          <p:cNvSpPr>
            <a:spLocks noGrp="1"/>
          </p:cNvSpPr>
          <p:nvPr>
            <p:ph type="title"/>
          </p:nvPr>
        </p:nvSpPr>
        <p:spPr>
          <a:xfrm>
            <a:off x="312420" y="365125"/>
            <a:ext cx="11567160" cy="1325563"/>
          </a:xfrm>
        </p:spPr>
        <p:txBody>
          <a:bodyPr/>
          <a:lstStyle/>
          <a:p>
            <a:r>
              <a:rPr lang="en-US" b="1" dirty="0"/>
              <a:t>Best Data Sources</a:t>
            </a:r>
          </a:p>
        </p:txBody>
      </p:sp>
      <p:sp>
        <p:nvSpPr>
          <p:cNvPr id="3" name="Content Placeholder 2">
            <a:extLst>
              <a:ext uri="{FF2B5EF4-FFF2-40B4-BE49-F238E27FC236}">
                <a16:creationId xmlns:a16="http://schemas.microsoft.com/office/drawing/2014/main" id="{5B1E8C48-BF80-AB9D-4835-4861A6F76484}"/>
              </a:ext>
            </a:extLst>
          </p:cNvPr>
          <p:cNvSpPr>
            <a:spLocks noGrp="1"/>
          </p:cNvSpPr>
          <p:nvPr>
            <p:ph idx="1"/>
          </p:nvPr>
        </p:nvSpPr>
        <p:spPr/>
        <p:txBody>
          <a:bodyPr/>
          <a:lstStyle/>
          <a:p>
            <a:pPr marL="0" indent="0">
              <a:buNone/>
            </a:pPr>
            <a:r>
              <a:rPr lang="en-US" b="1" dirty="0"/>
              <a:t>NK Won Market Exchange Rate</a:t>
            </a:r>
          </a:p>
          <a:p>
            <a:r>
              <a:rPr lang="en-US" dirty="0"/>
              <a:t>Two sources, Daily NK, Asia Press</a:t>
            </a:r>
          </a:p>
          <a:p>
            <a:r>
              <a:rPr lang="en-US" dirty="0"/>
              <a:t>Official rate appears to have gone away.</a:t>
            </a:r>
          </a:p>
          <a:p>
            <a:r>
              <a:rPr lang="en-US" dirty="0"/>
              <a:t>Biweekly phone surveys</a:t>
            </a:r>
          </a:p>
          <a:p>
            <a:pPr lvl="2"/>
            <a:r>
              <a:rPr lang="en-US" dirty="0"/>
              <a:t>After collapse last year, won/dollar/yuan stable recently.</a:t>
            </a:r>
          </a:p>
          <a:p>
            <a:pPr lvl="2"/>
            <a:r>
              <a:rPr lang="en-US" dirty="0"/>
              <a:t>Exchanged freely. </a:t>
            </a:r>
          </a:p>
          <a:p>
            <a:pPr lvl="2"/>
            <a:r>
              <a:rPr lang="en-US" dirty="0"/>
              <a:t>Won used for strict govt. functions, small change.</a:t>
            </a:r>
          </a:p>
          <a:p>
            <a:pPr lvl="2"/>
            <a:r>
              <a:rPr lang="en-US" dirty="0"/>
              <a:t>Yuan used for foreign imports, China</a:t>
            </a:r>
          </a:p>
          <a:p>
            <a:pPr lvl="2"/>
            <a:r>
              <a:rPr lang="en-US" dirty="0"/>
              <a:t>Dollar used for savings, large capital expenditure.</a:t>
            </a:r>
            <a:br>
              <a:rPr lang="en-US" dirty="0"/>
            </a:br>
            <a:r>
              <a:rPr lang="en-US" dirty="0"/>
              <a:t>	</a:t>
            </a:r>
          </a:p>
          <a:p>
            <a:pPr marL="457200" lvl="1" indent="0">
              <a:buNone/>
            </a:pPr>
            <a:endParaRPr lang="en-US" dirty="0"/>
          </a:p>
        </p:txBody>
      </p:sp>
    </p:spTree>
    <p:extLst>
      <p:ext uri="{BB962C8B-B14F-4D97-AF65-F5344CB8AC3E}">
        <p14:creationId xmlns:p14="http://schemas.microsoft.com/office/powerpoint/2010/main" val="309158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7C5A0E-CE5E-2152-CB32-5187F2F5A07C}"/>
              </a:ext>
            </a:extLst>
          </p:cNvPr>
          <p:cNvSpPr>
            <a:spLocks noGrp="1"/>
          </p:cNvSpPr>
          <p:nvPr>
            <p:ph type="title"/>
          </p:nvPr>
        </p:nvSpPr>
        <p:spPr>
          <a:xfrm>
            <a:off x="841248" y="256032"/>
            <a:ext cx="10506456" cy="1014984"/>
          </a:xfrm>
        </p:spPr>
        <p:txBody>
          <a:bodyPr anchor="b">
            <a:normAutofit/>
          </a:bodyPr>
          <a:lstStyle/>
          <a:p>
            <a:r>
              <a:rPr lang="en-US" dirty="0"/>
              <a:t>NK Won Exchange Rate</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4" name="Content Placeholder 3">
            <a:extLst>
              <a:ext uri="{FF2B5EF4-FFF2-40B4-BE49-F238E27FC236}">
                <a16:creationId xmlns:a16="http://schemas.microsoft.com/office/drawing/2014/main" id="{D7A0B8D9-3A20-5219-743C-F32B09D3E4DC}"/>
              </a:ext>
            </a:extLst>
          </p:cNvPr>
          <p:cNvGraphicFramePr>
            <a:graphicFrameLocks noGrp="1"/>
          </p:cNvGraphicFramePr>
          <p:nvPr>
            <p:ph idx="1"/>
            <p:extLst>
              <p:ext uri="{D42A27DB-BD31-4B8C-83A1-F6EECF244321}">
                <p14:modId xmlns:p14="http://schemas.microsoft.com/office/powerpoint/2010/main" val="1562220417"/>
              </p:ext>
            </p:extLst>
          </p:nvPr>
        </p:nvGraphicFramePr>
        <p:xfrm>
          <a:off x="838200" y="1926266"/>
          <a:ext cx="10515600" cy="43575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2402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05DCC7-B80A-3F91-A0BF-6E69F4216DE6}"/>
              </a:ext>
            </a:extLst>
          </p:cNvPr>
          <p:cNvSpPr>
            <a:spLocks noGrp="1"/>
          </p:cNvSpPr>
          <p:nvPr>
            <p:ph type="title"/>
          </p:nvPr>
        </p:nvSpPr>
        <p:spPr>
          <a:xfrm>
            <a:off x="841248" y="334644"/>
            <a:ext cx="10509504" cy="1076914"/>
          </a:xfrm>
        </p:spPr>
        <p:txBody>
          <a:bodyPr anchor="ctr">
            <a:normAutofit/>
          </a:bodyPr>
          <a:lstStyle/>
          <a:p>
            <a:r>
              <a:rPr lang="en-US" sz="3400"/>
              <a:t>NK Won per USD</a:t>
            </a:r>
            <a:br>
              <a:rPr lang="en-US" sz="3400"/>
            </a:br>
            <a:endParaRPr lang="en-US" sz="3400"/>
          </a:p>
        </p:txBody>
      </p:sp>
      <p:sp>
        <p:nvSpPr>
          <p:cNvPr id="20" name="Rectangle 1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2" name="Rectangle 2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a:extLst>
              <a:ext uri="{FF2B5EF4-FFF2-40B4-BE49-F238E27FC236}">
                <a16:creationId xmlns:a16="http://schemas.microsoft.com/office/drawing/2014/main" id="{4479C135-36A8-D895-57CF-A63A5A88AC51}"/>
              </a:ext>
            </a:extLst>
          </p:cNvPr>
          <p:cNvGraphicFramePr>
            <a:graphicFrameLocks noGrp="1"/>
          </p:cNvGraphicFramePr>
          <p:nvPr>
            <p:ph idx="1"/>
            <p:extLst>
              <p:ext uri="{D42A27DB-BD31-4B8C-83A1-F6EECF244321}">
                <p14:modId xmlns:p14="http://schemas.microsoft.com/office/powerpoint/2010/main" val="916284341"/>
              </p:ext>
            </p:extLst>
          </p:nvPr>
        </p:nvGraphicFramePr>
        <p:xfrm>
          <a:off x="838200" y="1737360"/>
          <a:ext cx="10506456" cy="45354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85246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Chart 1">
            <a:extLst>
              <a:ext uri="{FF2B5EF4-FFF2-40B4-BE49-F238E27FC236}">
                <a16:creationId xmlns:a16="http://schemas.microsoft.com/office/drawing/2014/main" id="{F78166EA-F54C-EEA4-F7B7-626B6442F7E8}"/>
              </a:ext>
            </a:extLst>
          </p:cNvPr>
          <p:cNvGraphicFramePr>
            <a:graphicFrameLocks/>
          </p:cNvGraphicFramePr>
          <p:nvPr>
            <p:extLst>
              <p:ext uri="{D42A27DB-BD31-4B8C-83A1-F6EECF244321}">
                <p14:modId xmlns:p14="http://schemas.microsoft.com/office/powerpoint/2010/main" val="1946765886"/>
              </p:ext>
            </p:extLst>
          </p:nvPr>
        </p:nvGraphicFramePr>
        <p:xfrm>
          <a:off x="643467" y="643467"/>
          <a:ext cx="10905066" cy="55710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2064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8C71-97A8-A1D6-2CFB-4461D32AC8A9}"/>
              </a:ext>
            </a:extLst>
          </p:cNvPr>
          <p:cNvSpPr>
            <a:spLocks noGrp="1"/>
          </p:cNvSpPr>
          <p:nvPr>
            <p:ph type="title"/>
          </p:nvPr>
        </p:nvSpPr>
        <p:spPr/>
        <p:txBody>
          <a:bodyPr/>
          <a:lstStyle/>
          <a:p>
            <a:r>
              <a:rPr lang="en-US" b="1" dirty="0"/>
              <a:t>Other government Sources</a:t>
            </a:r>
          </a:p>
        </p:txBody>
      </p:sp>
      <p:sp>
        <p:nvSpPr>
          <p:cNvPr id="3" name="Content Placeholder 2">
            <a:extLst>
              <a:ext uri="{FF2B5EF4-FFF2-40B4-BE49-F238E27FC236}">
                <a16:creationId xmlns:a16="http://schemas.microsoft.com/office/drawing/2014/main" id="{1A481F2F-9589-B34B-CF33-207410C051CF}"/>
              </a:ext>
            </a:extLst>
          </p:cNvPr>
          <p:cNvSpPr>
            <a:spLocks noGrp="1"/>
          </p:cNvSpPr>
          <p:nvPr>
            <p:ph idx="1"/>
          </p:nvPr>
        </p:nvSpPr>
        <p:spPr>
          <a:xfrm>
            <a:off x="838200" y="1478384"/>
            <a:ext cx="10515600" cy="4351338"/>
          </a:xfrm>
        </p:spPr>
        <p:txBody>
          <a:bodyPr>
            <a:normAutofit fontScale="92500" lnSpcReduction="10000"/>
          </a:bodyPr>
          <a:lstStyle/>
          <a:p>
            <a:pPr marL="0" indent="0">
              <a:buNone/>
            </a:pPr>
            <a:endParaRPr lang="en-US" dirty="0"/>
          </a:p>
          <a:p>
            <a:r>
              <a:rPr lang="en-US" dirty="0"/>
              <a:t>US intel says nothing.</a:t>
            </a:r>
          </a:p>
          <a:p>
            <a:pPr lvl="1"/>
            <a:r>
              <a:rPr lang="en-US" dirty="0"/>
              <a:t>Agriculture and USGS provide annual reports</a:t>
            </a:r>
          </a:p>
          <a:p>
            <a:r>
              <a:rPr lang="en-US" dirty="0"/>
              <a:t>UN agencies, UNDP, UNFAO, WFP say little new.</a:t>
            </a:r>
          </a:p>
          <a:p>
            <a:pPr lvl="1"/>
            <a:r>
              <a:rPr lang="en-US" dirty="0"/>
              <a:t>Agriculture this year and last seems good, weather is fine.</a:t>
            </a:r>
          </a:p>
          <a:p>
            <a:pPr lvl="1"/>
            <a:r>
              <a:rPr lang="en-US" dirty="0"/>
              <a:t>No sign of corn – soy shift, proclaimed by Kim in 2024 </a:t>
            </a:r>
          </a:p>
          <a:p>
            <a:r>
              <a:rPr lang="en-US" dirty="0"/>
              <a:t>ROK</a:t>
            </a:r>
          </a:p>
          <a:p>
            <a:pPr lvl="1"/>
            <a:r>
              <a:rPr lang="en-US" dirty="0"/>
              <a:t>Politics dictate. Lee government doesn’t want to embarrass Kim.</a:t>
            </a:r>
          </a:p>
          <a:p>
            <a:pPr lvl="1"/>
            <a:r>
              <a:rPr lang="en-US" dirty="0"/>
              <a:t>Bank of Korea says 3 percent GDP growth last year.</a:t>
            </a:r>
          </a:p>
          <a:p>
            <a:pPr lvl="2"/>
            <a:r>
              <a:rPr lang="en-US" dirty="0"/>
              <a:t>Useless macro figure, interesting micro/industry data.</a:t>
            </a:r>
          </a:p>
          <a:p>
            <a:pPr lvl="2"/>
            <a:r>
              <a:rPr lang="en-US" dirty="0"/>
              <a:t>No mention of inflation, balance of payments, exchange rates, etc.</a:t>
            </a:r>
          </a:p>
          <a:p>
            <a:pPr lvl="2"/>
            <a:r>
              <a:rPr lang="en-US" dirty="0"/>
              <a:t>Industry data shows very little energy growth.</a:t>
            </a:r>
          </a:p>
          <a:p>
            <a:pPr marL="914400" lvl="2" indent="0">
              <a:buNone/>
            </a:pPr>
            <a:endParaRPr lang="en-US" dirty="0"/>
          </a:p>
          <a:p>
            <a:pPr lvl="2"/>
            <a:endParaRPr lang="en-US" dirty="0"/>
          </a:p>
          <a:p>
            <a:pPr lvl="1"/>
            <a:endParaRPr lang="en-US" dirty="0"/>
          </a:p>
          <a:p>
            <a:endParaRPr lang="en-US" dirty="0"/>
          </a:p>
        </p:txBody>
      </p:sp>
    </p:spTree>
    <p:extLst>
      <p:ext uri="{BB962C8B-B14F-4D97-AF65-F5344CB8AC3E}">
        <p14:creationId xmlns:p14="http://schemas.microsoft.com/office/powerpoint/2010/main" val="2211105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2E4D257-3D52-9B5A-A710-76BC50884FA2}"/>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Asia Press Price Data</a:t>
            </a:r>
          </a:p>
        </p:txBody>
      </p:sp>
      <p:pic>
        <p:nvPicPr>
          <p:cNvPr id="5" name="Content Placeholder 4" descr="The image displays a fluctuating exchange rate chart for the North Korean Won (KPW) against the US dollar, with values ranging from 50,000 to 125,000 KPW, and a corresponding conversion to USD, all within a specific time frame.&#10;&#10;AI-generated content may be incorrect.">
            <a:extLst>
              <a:ext uri="{FF2B5EF4-FFF2-40B4-BE49-F238E27FC236}">
                <a16:creationId xmlns:a16="http://schemas.microsoft.com/office/drawing/2014/main" id="{52A213C6-C8FC-DD62-1E19-385EFDE3AF3D}"/>
              </a:ext>
            </a:extLst>
          </p:cNvPr>
          <p:cNvPicPr>
            <a:picLocks noGrp="1" noChangeAspect="1"/>
          </p:cNvPicPr>
          <p:nvPr>
            <p:ph idx="1"/>
          </p:nvPr>
        </p:nvPicPr>
        <p:blipFill>
          <a:blip r:embed="rId3"/>
          <a:stretch>
            <a:fillRect/>
          </a:stretch>
        </p:blipFill>
        <p:spPr>
          <a:xfrm>
            <a:off x="5627396" y="467208"/>
            <a:ext cx="4975811" cy="5923584"/>
          </a:xfrm>
          <a:prstGeom prst="rect">
            <a:avLst/>
          </a:prstGeom>
        </p:spPr>
      </p:pic>
    </p:spTree>
    <p:extLst>
      <p:ext uri="{BB962C8B-B14F-4D97-AF65-F5344CB8AC3E}">
        <p14:creationId xmlns:p14="http://schemas.microsoft.com/office/powerpoint/2010/main" val="18358300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1">
            <a:extLst>
              <a:ext uri="{FF2B5EF4-FFF2-40B4-BE49-F238E27FC236}">
                <a16:creationId xmlns:a16="http://schemas.microsoft.com/office/drawing/2014/main" id="{1F5B58D2-951B-F684-4911-B5285C825FF1}"/>
              </a:ext>
            </a:extLst>
          </p:cNvPr>
          <p:cNvSpPr>
            <a:spLocks noGrp="1"/>
          </p:cNvSpPr>
          <p:nvPr>
            <p:ph type="title"/>
          </p:nvPr>
        </p:nvSpPr>
        <p:spPr>
          <a:xfrm>
            <a:off x="1383564" y="348865"/>
            <a:ext cx="9718111" cy="1576446"/>
          </a:xfrm>
        </p:spPr>
        <p:txBody>
          <a:bodyPr vert="horz" lIns="91440" tIns="45720" rIns="91440" bIns="45720" rtlCol="0" anchor="ctr">
            <a:noAutofit/>
          </a:bodyPr>
          <a:lstStyle/>
          <a:p>
            <a:r>
              <a:rPr lang="en-US" sz="2400" kern="1200" dirty="0">
                <a:solidFill>
                  <a:srgbClr val="FFFFFF"/>
                </a:solidFill>
                <a:latin typeface="+mj-lt"/>
                <a:ea typeface="+mj-ea"/>
                <a:cs typeface="+mj-cs"/>
              </a:rPr>
              <a:t>Six-Week Asia Press Prices  </a:t>
            </a:r>
            <a:r>
              <a:rPr lang="en-US" sz="2400" dirty="0">
                <a:solidFill>
                  <a:schemeClr val="bg1"/>
                </a:solidFill>
                <a:hlinkClick r:id="rId3">
                  <a:extLst>
                    <a:ext uri="{A12FA001-AC4F-418D-AE19-62706E023703}">
                      <ahyp:hlinkClr xmlns:ahyp="http://schemas.microsoft.com/office/drawing/2018/hyperlinkcolor" val="tx"/>
                    </a:ext>
                  </a:extLst>
                </a:hlinkClick>
              </a:rPr>
              <a:t>Latest Market Price Index Inside N.Korea</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Gasoline shoots up.</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Diesel holds</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Rice/Corn ratio is good</a:t>
            </a:r>
            <a:br>
              <a:rPr lang="en-US" sz="2400" kern="1200" dirty="0">
                <a:solidFill>
                  <a:srgbClr val="FFFFFF"/>
                </a:solidFill>
                <a:latin typeface="+mj-lt"/>
                <a:ea typeface="+mj-ea"/>
                <a:cs typeface="+mj-cs"/>
              </a:rPr>
            </a:br>
            <a:r>
              <a:rPr lang="en-US" sz="2400" kern="1200" dirty="0">
                <a:solidFill>
                  <a:srgbClr val="FFFFFF"/>
                </a:solidFill>
                <a:latin typeface="+mj-lt"/>
                <a:ea typeface="+mj-ea"/>
                <a:cs typeface="+mj-cs"/>
              </a:rPr>
              <a:t>	Dollar/Yuan is jumpy.</a:t>
            </a:r>
            <a:br>
              <a:rPr lang="en-US" sz="2400" kern="1200" dirty="0">
                <a:solidFill>
                  <a:srgbClr val="FFFFFF"/>
                </a:solidFill>
                <a:latin typeface="+mj-lt"/>
                <a:ea typeface="+mj-ea"/>
                <a:cs typeface="+mj-cs"/>
              </a:rPr>
            </a:br>
            <a:endParaRPr lang="en-US" sz="2400" kern="1200" dirty="0">
              <a:solidFill>
                <a:srgbClr val="FFFFFF"/>
              </a:solidFill>
              <a:latin typeface="+mj-lt"/>
              <a:ea typeface="+mj-ea"/>
              <a:cs typeface="+mj-cs"/>
            </a:endParaRPr>
          </a:p>
        </p:txBody>
      </p:sp>
      <p:graphicFrame>
        <p:nvGraphicFramePr>
          <p:cNvPr id="4" name="Content Placeholder 3">
            <a:extLst>
              <a:ext uri="{FF2B5EF4-FFF2-40B4-BE49-F238E27FC236}">
                <a16:creationId xmlns:a16="http://schemas.microsoft.com/office/drawing/2014/main" id="{A266593F-7639-030B-4B0F-FFFE5FC46679}"/>
              </a:ext>
            </a:extLst>
          </p:cNvPr>
          <p:cNvGraphicFramePr>
            <a:graphicFrameLocks noGrp="1"/>
          </p:cNvGraphicFramePr>
          <p:nvPr>
            <p:ph idx="4294967295"/>
            <p:extLst>
              <p:ext uri="{D42A27DB-BD31-4B8C-83A1-F6EECF244321}">
                <p14:modId xmlns:p14="http://schemas.microsoft.com/office/powerpoint/2010/main" val="2352310960"/>
              </p:ext>
            </p:extLst>
          </p:nvPr>
        </p:nvGraphicFramePr>
        <p:xfrm>
          <a:off x="644056" y="2635141"/>
          <a:ext cx="10927836" cy="3651088"/>
        </p:xfrm>
        <a:graphic>
          <a:graphicData uri="http://schemas.openxmlformats.org/drawingml/2006/table">
            <a:tbl>
              <a:tblPr firstRow="1" bandRow="1">
                <a:tableStyleId>{5C22544A-7EE6-4342-B048-85BDC9FD1C3A}</a:tableStyleId>
              </a:tblPr>
              <a:tblGrid>
                <a:gridCol w="1368437">
                  <a:extLst>
                    <a:ext uri="{9D8B030D-6E8A-4147-A177-3AD203B41FA5}">
                      <a16:colId xmlns:a16="http://schemas.microsoft.com/office/drawing/2014/main" val="3448771423"/>
                    </a:ext>
                  </a:extLst>
                </a:gridCol>
                <a:gridCol w="1620103">
                  <a:extLst>
                    <a:ext uri="{9D8B030D-6E8A-4147-A177-3AD203B41FA5}">
                      <a16:colId xmlns:a16="http://schemas.microsoft.com/office/drawing/2014/main" val="2975736655"/>
                    </a:ext>
                  </a:extLst>
                </a:gridCol>
                <a:gridCol w="1219010">
                  <a:extLst>
                    <a:ext uri="{9D8B030D-6E8A-4147-A177-3AD203B41FA5}">
                      <a16:colId xmlns:a16="http://schemas.microsoft.com/office/drawing/2014/main" val="2695246974"/>
                    </a:ext>
                  </a:extLst>
                </a:gridCol>
                <a:gridCol w="947684">
                  <a:extLst>
                    <a:ext uri="{9D8B030D-6E8A-4147-A177-3AD203B41FA5}">
                      <a16:colId xmlns:a16="http://schemas.microsoft.com/office/drawing/2014/main" val="1792801142"/>
                    </a:ext>
                  </a:extLst>
                </a:gridCol>
                <a:gridCol w="1002735">
                  <a:extLst>
                    <a:ext uri="{9D8B030D-6E8A-4147-A177-3AD203B41FA5}">
                      <a16:colId xmlns:a16="http://schemas.microsoft.com/office/drawing/2014/main" val="1349171341"/>
                    </a:ext>
                  </a:extLst>
                </a:gridCol>
                <a:gridCol w="849375">
                  <a:extLst>
                    <a:ext uri="{9D8B030D-6E8A-4147-A177-3AD203B41FA5}">
                      <a16:colId xmlns:a16="http://schemas.microsoft.com/office/drawing/2014/main" val="2327114935"/>
                    </a:ext>
                  </a:extLst>
                </a:gridCol>
                <a:gridCol w="924087">
                  <a:extLst>
                    <a:ext uri="{9D8B030D-6E8A-4147-A177-3AD203B41FA5}">
                      <a16:colId xmlns:a16="http://schemas.microsoft.com/office/drawing/2014/main" val="542168775"/>
                    </a:ext>
                  </a:extLst>
                </a:gridCol>
                <a:gridCol w="924087">
                  <a:extLst>
                    <a:ext uri="{9D8B030D-6E8A-4147-A177-3AD203B41FA5}">
                      <a16:colId xmlns:a16="http://schemas.microsoft.com/office/drawing/2014/main" val="2787643157"/>
                    </a:ext>
                  </a:extLst>
                </a:gridCol>
                <a:gridCol w="731406">
                  <a:extLst>
                    <a:ext uri="{9D8B030D-6E8A-4147-A177-3AD203B41FA5}">
                      <a16:colId xmlns:a16="http://schemas.microsoft.com/office/drawing/2014/main" val="240972509"/>
                    </a:ext>
                  </a:extLst>
                </a:gridCol>
                <a:gridCol w="1340912">
                  <a:extLst>
                    <a:ext uri="{9D8B030D-6E8A-4147-A177-3AD203B41FA5}">
                      <a16:colId xmlns:a16="http://schemas.microsoft.com/office/drawing/2014/main" val="3004318126"/>
                    </a:ext>
                  </a:extLst>
                </a:gridCol>
              </a:tblGrid>
              <a:tr h="456386">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Gasoline</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Diesel</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Rice</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Corn</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R/C</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Y</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$/y</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r>
                        <a:rPr lang="en-US" sz="2700" u="none" strike="noStrike">
                          <a:effectLst/>
                        </a:rPr>
                        <a:t>Int. Y/$</a:t>
                      </a: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3929791517"/>
                  </a:ext>
                </a:extLst>
              </a:tr>
              <a:tr h="456386">
                <a:tc>
                  <a:txBody>
                    <a:bodyPr/>
                    <a:lstStyle/>
                    <a:p>
                      <a:pPr algn="r" fontAlgn="b">
                        <a:buNone/>
                      </a:pPr>
                      <a:r>
                        <a:rPr lang="en-US" sz="2700" u="none" strike="noStrike">
                          <a:effectLst/>
                        </a:rPr>
                        <a:t>4-Sep</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52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8.4</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8.3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6.68</a:t>
                      </a: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4249377521"/>
                  </a:ext>
                </a:extLst>
              </a:tr>
              <a:tr h="456386">
                <a:tc>
                  <a:txBody>
                    <a:bodyPr/>
                    <a:lstStyle/>
                    <a:p>
                      <a:pPr algn="r" fontAlgn="b">
                        <a:buNone/>
                      </a:pPr>
                      <a:r>
                        <a:rPr lang="en-US" sz="2700" u="none" strike="noStrike">
                          <a:effectLst/>
                        </a:rPr>
                        <a:t>11-Sep</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51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14</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3.6</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8.2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8.7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3688798514"/>
                  </a:ext>
                </a:extLst>
              </a:tr>
              <a:tr h="456386">
                <a:tc>
                  <a:txBody>
                    <a:bodyPr/>
                    <a:lstStyle/>
                    <a:p>
                      <a:pPr algn="r" fontAlgn="b">
                        <a:buNone/>
                      </a:pPr>
                      <a:r>
                        <a:rPr lang="en-US" sz="2700" u="none" strike="noStrike">
                          <a:effectLst/>
                        </a:rPr>
                        <a:t>18-Sep</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45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13.5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9.8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3012862428"/>
                  </a:ext>
                </a:extLst>
              </a:tr>
              <a:tr h="456386">
                <a:tc>
                  <a:txBody>
                    <a:bodyPr/>
                    <a:lstStyle/>
                    <a:p>
                      <a:pPr algn="r" fontAlgn="b">
                        <a:buNone/>
                      </a:pPr>
                      <a:r>
                        <a:rPr lang="en-US" sz="2700" u="none" strike="noStrike">
                          <a:effectLst/>
                        </a:rPr>
                        <a:t>25-Sep</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43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14</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10.5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1319951479"/>
                  </a:ext>
                </a:extLst>
              </a:tr>
              <a:tr h="456386">
                <a:tc>
                  <a:txBody>
                    <a:bodyPr/>
                    <a:lstStyle/>
                    <a:p>
                      <a:pPr algn="r" fontAlgn="b">
                        <a:buNone/>
                      </a:pPr>
                      <a:r>
                        <a:rPr lang="en-US" sz="2700" u="none" strike="noStrike">
                          <a:effectLst/>
                        </a:rPr>
                        <a:t>2-Oct</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41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2.7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71.5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11</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3671919800"/>
                  </a:ext>
                </a:extLst>
              </a:tr>
              <a:tr h="456386">
                <a:tc>
                  <a:txBody>
                    <a:bodyPr/>
                    <a:lstStyle/>
                    <a:p>
                      <a:pPr algn="r" fontAlgn="b">
                        <a:buNone/>
                      </a:pPr>
                      <a:r>
                        <a:rPr lang="en-US" sz="2700" u="none" strike="noStrike">
                          <a:effectLst/>
                        </a:rPr>
                        <a:t>9-Oct</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120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110</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39</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16.8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2.3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12.5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5.2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2309442302"/>
                  </a:ext>
                </a:extLst>
              </a:tr>
              <a:tr h="456386">
                <a:tc>
                  <a:txBody>
                    <a:bodyPr/>
                    <a:lstStyle/>
                    <a:p>
                      <a:pPr algn="r" fontAlgn="b">
                        <a:buNone/>
                      </a:pPr>
                      <a:r>
                        <a:rPr lang="en-US" sz="2700" u="none" strike="noStrike">
                          <a:effectLst/>
                        </a:rPr>
                        <a:t>16-Oct</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125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105</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38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16.7</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2.3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68</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13</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r" fontAlgn="b">
                        <a:buNone/>
                      </a:pPr>
                      <a:r>
                        <a:rPr lang="en-US" sz="2700" u="none" strike="noStrike">
                          <a:effectLst/>
                        </a:rPr>
                        <a:t>5.2</a:t>
                      </a:r>
                      <a:endParaRPr lang="en-US" sz="2700" b="0" i="0" u="none" strike="noStrike">
                        <a:solidFill>
                          <a:srgbClr val="000000"/>
                        </a:solidFill>
                        <a:effectLst/>
                        <a:latin typeface="Aptos Narrow" panose="020B0004020202020204" pitchFamily="34" charset="0"/>
                      </a:endParaRPr>
                    </a:p>
                  </a:txBody>
                  <a:tcPr marL="9438" marR="9438" marT="9438" marB="0" anchor="b"/>
                </a:tc>
                <a:tc>
                  <a:txBody>
                    <a:bodyPr/>
                    <a:lstStyle/>
                    <a:p>
                      <a:pPr algn="l" fontAlgn="b">
                        <a:buNone/>
                      </a:pPr>
                      <a:endParaRPr lang="en-US" sz="2700" b="0" i="0" u="none" strike="noStrike">
                        <a:solidFill>
                          <a:srgbClr val="000000"/>
                        </a:solidFill>
                        <a:effectLst/>
                        <a:latin typeface="Aptos Narrow" panose="020B0004020202020204" pitchFamily="34" charset="0"/>
                      </a:endParaRPr>
                    </a:p>
                  </a:txBody>
                  <a:tcPr marL="9438" marR="9438" marT="9438" marB="0" anchor="b"/>
                </a:tc>
                <a:extLst>
                  <a:ext uri="{0D108BD9-81ED-4DB2-BD59-A6C34878D82A}">
                    <a16:rowId xmlns:a16="http://schemas.microsoft.com/office/drawing/2014/main" val="677862241"/>
                  </a:ext>
                </a:extLst>
              </a:tr>
            </a:tbl>
          </a:graphicData>
        </a:graphic>
      </p:graphicFrame>
    </p:spTree>
    <p:extLst>
      <p:ext uri="{BB962C8B-B14F-4D97-AF65-F5344CB8AC3E}">
        <p14:creationId xmlns:p14="http://schemas.microsoft.com/office/powerpoint/2010/main" val="37027827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Chart 1">
            <a:extLst>
              <a:ext uri="{FF2B5EF4-FFF2-40B4-BE49-F238E27FC236}">
                <a16:creationId xmlns:a16="http://schemas.microsoft.com/office/drawing/2014/main" id="{A0569151-C34F-397F-86E9-BAF0CF78AD41}"/>
              </a:ext>
            </a:extLst>
          </p:cNvPr>
          <p:cNvGraphicFramePr>
            <a:graphicFrameLocks/>
          </p:cNvGraphicFramePr>
          <p:nvPr>
            <p:extLst>
              <p:ext uri="{D42A27DB-BD31-4B8C-83A1-F6EECF244321}">
                <p14:modId xmlns:p14="http://schemas.microsoft.com/office/powerpoint/2010/main" val="192842106"/>
              </p:ext>
            </p:extLst>
          </p:nvPr>
        </p:nvGraphicFramePr>
        <p:xfrm>
          <a:off x="643467" y="643467"/>
          <a:ext cx="10905066" cy="55710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24171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CE85AE6-E1A0-B1B5-BF78-BAA032DBC91E}"/>
              </a:ext>
            </a:extLst>
          </p:cNvPr>
          <p:cNvGraphicFramePr>
            <a:graphicFrameLocks/>
          </p:cNvGraphicFramePr>
          <p:nvPr>
            <p:extLst>
              <p:ext uri="{D42A27DB-BD31-4B8C-83A1-F6EECF244321}">
                <p14:modId xmlns:p14="http://schemas.microsoft.com/office/powerpoint/2010/main" val="4036915480"/>
              </p:ext>
            </p:extLst>
          </p:nvPr>
        </p:nvGraphicFramePr>
        <p:xfrm>
          <a:off x="3809999" y="844062"/>
          <a:ext cx="5635451" cy="40936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1535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ectangle 103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0" name="Rectangle 103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2" name="Rectangle 104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4" name="Freeform: Shape 104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5DC265BD-F5E4-784E-F492-3A388AE39D78}"/>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Plenty of Imports, Not much exports.</a:t>
            </a:r>
          </a:p>
        </p:txBody>
      </p:sp>
      <p:pic>
        <p:nvPicPr>
          <p:cNvPr id="1026" name="Picture 2" descr="A graph of a trade&#10;&#10;AI-generated content may be incorrect.">
            <a:extLst>
              <a:ext uri="{FF2B5EF4-FFF2-40B4-BE49-F238E27FC236}">
                <a16:creationId xmlns:a16="http://schemas.microsoft.com/office/drawing/2014/main" id="{44CD84CA-52F3-EE70-2473-EF1038F68932}"/>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4502428" y="1161921"/>
            <a:ext cx="7225748" cy="4534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309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72FDF7-B1E4-D211-327E-9E4B6513A0A8}"/>
              </a:ext>
            </a:extLst>
          </p:cNvPr>
          <p:cNvSpPr>
            <a:spLocks noGrp="1"/>
          </p:cNvSpPr>
          <p:nvPr>
            <p:ph type="title"/>
          </p:nvPr>
        </p:nvSpPr>
        <p:spPr>
          <a:xfrm>
            <a:off x="466722" y="586855"/>
            <a:ext cx="3201366" cy="3387497"/>
          </a:xfrm>
        </p:spPr>
        <p:txBody>
          <a:bodyPr anchor="b">
            <a:normAutofit/>
          </a:bodyPr>
          <a:lstStyle/>
          <a:p>
            <a:pPr algn="r"/>
            <a:r>
              <a:rPr lang="en-US" sz="4000" dirty="0">
                <a:solidFill>
                  <a:srgbClr val="FFFFFF"/>
                </a:solidFill>
              </a:rPr>
              <a:t>Beginning of  Kim’s 3</a:t>
            </a:r>
            <a:r>
              <a:rPr lang="en-US" sz="4000" baseline="30000" dirty="0">
                <a:solidFill>
                  <a:srgbClr val="FFFFFF"/>
                </a:solidFill>
              </a:rPr>
              <a:t>rd</a:t>
            </a:r>
            <a:r>
              <a:rPr lang="en-US" sz="4000" dirty="0">
                <a:solidFill>
                  <a:srgbClr val="FFFFFF"/>
                </a:solidFill>
              </a:rPr>
              <a:t>  Five-Year Plan</a:t>
            </a:r>
          </a:p>
        </p:txBody>
      </p:sp>
      <p:sp>
        <p:nvSpPr>
          <p:cNvPr id="3" name="Content Placeholder 2">
            <a:extLst>
              <a:ext uri="{FF2B5EF4-FFF2-40B4-BE49-F238E27FC236}">
                <a16:creationId xmlns:a16="http://schemas.microsoft.com/office/drawing/2014/main" id="{6B8EB21E-5A5D-B3C8-D15D-9C7925BFA37D}"/>
              </a:ext>
            </a:extLst>
          </p:cNvPr>
          <p:cNvSpPr>
            <a:spLocks noGrp="1"/>
          </p:cNvSpPr>
          <p:nvPr>
            <p:ph idx="1"/>
          </p:nvPr>
        </p:nvSpPr>
        <p:spPr>
          <a:xfrm>
            <a:off x="4810259" y="649480"/>
            <a:ext cx="6555347" cy="5546047"/>
          </a:xfrm>
        </p:spPr>
        <p:txBody>
          <a:bodyPr anchor="ctr">
            <a:normAutofit fontScale="77500" lnSpcReduction="20000"/>
          </a:bodyPr>
          <a:lstStyle/>
          <a:p>
            <a:pPr marL="0" indent="0">
              <a:buNone/>
            </a:pPr>
            <a:r>
              <a:rPr lang="en-US" sz="3100" b="1" dirty="0"/>
              <a:t>KJU Resurrected 5-year plans</a:t>
            </a:r>
          </a:p>
          <a:p>
            <a:r>
              <a:rPr lang="en-US" sz="2000" dirty="0"/>
              <a:t>2016-21 Plan—first after 20-year hiatus</a:t>
            </a:r>
          </a:p>
          <a:p>
            <a:pPr lvl="1"/>
            <a:r>
              <a:rPr lang="en-US" sz="1600" dirty="0" err="1"/>
              <a:t>Byongjin</a:t>
            </a:r>
            <a:endParaRPr lang="en-US" sz="1600" dirty="0"/>
          </a:p>
          <a:p>
            <a:pPr lvl="1"/>
            <a:r>
              <a:rPr lang="en-US" sz="1600" dirty="0"/>
              <a:t>Tourism projects</a:t>
            </a:r>
          </a:p>
          <a:p>
            <a:r>
              <a:rPr lang="en-US" sz="2000" dirty="0"/>
              <a:t>2021-5 Plan </a:t>
            </a:r>
          </a:p>
          <a:p>
            <a:pPr lvl="1"/>
            <a:r>
              <a:rPr lang="en-US" sz="1600" dirty="0"/>
              <a:t>Focus on 12 key industries</a:t>
            </a:r>
          </a:p>
          <a:p>
            <a:pPr lvl="1"/>
            <a:r>
              <a:rPr lang="en-US" sz="1600" dirty="0"/>
              <a:t>Urban housing</a:t>
            </a:r>
          </a:p>
          <a:p>
            <a:pPr lvl="1"/>
            <a:r>
              <a:rPr lang="en-US" sz="1600" dirty="0"/>
              <a:t>Provincial development</a:t>
            </a:r>
          </a:p>
          <a:p>
            <a:pPr lvl="1"/>
            <a:r>
              <a:rPr lang="en-US" sz="1600" dirty="0"/>
              <a:t>Decentralized development? 10x20</a:t>
            </a:r>
          </a:p>
          <a:p>
            <a:r>
              <a:rPr lang="en-US" sz="2000" dirty="0"/>
              <a:t>New Plan, Not much different</a:t>
            </a:r>
          </a:p>
          <a:p>
            <a:pPr lvl="1"/>
            <a:r>
              <a:rPr lang="en-US" sz="1600" dirty="0"/>
              <a:t>Health Establishments</a:t>
            </a:r>
          </a:p>
          <a:p>
            <a:pPr lvl="1"/>
            <a:r>
              <a:rPr lang="en-US" sz="1600" dirty="0"/>
              <a:t>Military</a:t>
            </a:r>
          </a:p>
          <a:p>
            <a:pPr lvl="1"/>
            <a:r>
              <a:rPr lang="en-US" sz="1600" dirty="0"/>
              <a:t>State Control + Economic Establishments</a:t>
            </a:r>
          </a:p>
          <a:p>
            <a:pPr lvl="1"/>
            <a:r>
              <a:rPr lang="en-US" sz="1600" dirty="0"/>
              <a:t>Productivity Improvement</a:t>
            </a:r>
          </a:p>
          <a:p>
            <a:pPr marL="0" indent="0">
              <a:buNone/>
            </a:pPr>
            <a:endParaRPr lang="en-US" sz="2000" dirty="0"/>
          </a:p>
          <a:p>
            <a:pPr marL="0" indent="0">
              <a:buNone/>
            </a:pPr>
            <a:r>
              <a:rPr lang="en-US" sz="2000" b="1" dirty="0"/>
              <a:t>What Kind of Plans Are These?</a:t>
            </a:r>
          </a:p>
          <a:p>
            <a:r>
              <a:rPr lang="en-US" sz="2000" dirty="0"/>
              <a:t>Soviet style-Ration Directed or</a:t>
            </a:r>
          </a:p>
          <a:p>
            <a:r>
              <a:rPr lang="en-US" sz="2000" dirty="0"/>
              <a:t>French Style – Indicative Plans, Money Directed</a:t>
            </a:r>
          </a:p>
          <a:p>
            <a:endParaRPr lang="en-US" sz="2000" dirty="0"/>
          </a:p>
          <a:p>
            <a:pPr marL="0" indent="0">
              <a:buNone/>
            </a:pPr>
            <a:r>
              <a:rPr lang="en-US" sz="2000" dirty="0"/>
              <a:t>Are they slowly moving to decentralized decision making or are they trying to retain central control over everything. Role of money will give us the answer.</a:t>
            </a:r>
          </a:p>
        </p:txBody>
      </p:sp>
    </p:spTree>
    <p:extLst>
      <p:ext uri="{BB962C8B-B14F-4D97-AF65-F5344CB8AC3E}">
        <p14:creationId xmlns:p14="http://schemas.microsoft.com/office/powerpoint/2010/main" val="2734395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0DFF4F-7257-5121-72BB-B4C7A004E9BD}"/>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Economic Growth</a:t>
            </a:r>
          </a:p>
        </p:txBody>
      </p:sp>
      <p:sp>
        <p:nvSpPr>
          <p:cNvPr id="3" name="Content Placeholder 2">
            <a:extLst>
              <a:ext uri="{FF2B5EF4-FFF2-40B4-BE49-F238E27FC236}">
                <a16:creationId xmlns:a16="http://schemas.microsoft.com/office/drawing/2014/main" id="{2AB7AF99-DEBB-99BD-EE0E-F636247A546A}"/>
              </a:ext>
            </a:extLst>
          </p:cNvPr>
          <p:cNvSpPr>
            <a:spLocks noGrp="1"/>
          </p:cNvSpPr>
          <p:nvPr>
            <p:ph idx="1"/>
          </p:nvPr>
        </p:nvSpPr>
        <p:spPr>
          <a:xfrm>
            <a:off x="4820770" y="-762000"/>
            <a:ext cx="7131744" cy="7630138"/>
          </a:xfrm>
        </p:spPr>
        <p:txBody>
          <a:bodyPr anchor="ctr">
            <a:normAutofit/>
          </a:bodyPr>
          <a:lstStyle/>
          <a:p>
            <a:pPr marL="0" indent="0">
              <a:buNone/>
            </a:pPr>
            <a:r>
              <a:rPr lang="en-US" sz="3200" dirty="0">
                <a:solidFill>
                  <a:schemeClr val="tx1">
                    <a:lumMod val="65000"/>
                    <a:lumOff val="35000"/>
                  </a:schemeClr>
                </a:solidFill>
              </a:rPr>
              <a:t>Growth in Economy ( Gross Domestic Product ) is a function of:</a:t>
            </a:r>
          </a:p>
          <a:p>
            <a:pPr lvl="1"/>
            <a:r>
              <a:rPr lang="en-US" sz="2000" dirty="0"/>
              <a:t>More </a:t>
            </a:r>
            <a:r>
              <a:rPr lang="en-US" sz="2000" dirty="0">
                <a:solidFill>
                  <a:schemeClr val="tx2"/>
                </a:solidFill>
              </a:rPr>
              <a:t>Inputs</a:t>
            </a:r>
            <a:r>
              <a:rPr lang="en-US" sz="2000" dirty="0"/>
              <a:t> of Capital, Labor, Land, Natural Resources</a:t>
            </a:r>
          </a:p>
          <a:p>
            <a:pPr lvl="1"/>
            <a:r>
              <a:rPr lang="en-US" sz="2000" dirty="0">
                <a:solidFill>
                  <a:schemeClr val="tx2"/>
                </a:solidFill>
              </a:rPr>
              <a:t>Efficiency</a:t>
            </a:r>
            <a:r>
              <a:rPr lang="en-US" sz="2000" dirty="0"/>
              <a:t> in use of these inputs.  Total Factor Productivity </a:t>
            </a:r>
          </a:p>
          <a:p>
            <a:pPr marL="0" indent="0">
              <a:buNone/>
            </a:pPr>
            <a:endParaRPr lang="en-US" sz="1500" b="1" dirty="0"/>
          </a:p>
          <a:p>
            <a:pPr marL="0" indent="0">
              <a:buNone/>
            </a:pPr>
            <a:r>
              <a:rPr lang="en-US" sz="1500" b="1" dirty="0"/>
              <a:t>Capital inputs</a:t>
            </a:r>
            <a:r>
              <a:rPr lang="en-US" sz="1500" dirty="0"/>
              <a:t> --Capital Stock built by </a:t>
            </a:r>
            <a:r>
              <a:rPr lang="en-US" sz="1500" b="1" dirty="0"/>
              <a:t>Savings</a:t>
            </a:r>
            <a:r>
              <a:rPr lang="en-US" sz="1500" dirty="0"/>
              <a:t> employed as </a:t>
            </a:r>
            <a:r>
              <a:rPr lang="en-US" sz="1500" b="1" dirty="0"/>
              <a:t>Investment</a:t>
            </a:r>
            <a:r>
              <a:rPr lang="en-US" sz="1500" dirty="0"/>
              <a:t>. Includes physical and human capital. It depreciates.  (NDP)</a:t>
            </a:r>
          </a:p>
          <a:p>
            <a:pPr marL="0" indent="0">
              <a:buNone/>
            </a:pPr>
            <a:r>
              <a:rPr lang="en-US" sz="1500" b="1" dirty="0"/>
              <a:t>Savings  is </a:t>
            </a:r>
            <a:r>
              <a:rPr lang="en-US" sz="1500" dirty="0"/>
              <a:t> production less consumption. </a:t>
            </a:r>
            <a:r>
              <a:rPr lang="en-US" sz="1500" b="1" dirty="0"/>
              <a:t>Labor</a:t>
            </a:r>
            <a:r>
              <a:rPr lang="en-US" sz="1500" dirty="0"/>
              <a:t> is working hours delivered by working age population.</a:t>
            </a:r>
          </a:p>
          <a:p>
            <a:r>
              <a:rPr lang="en-US" sz="1500" b="1" dirty="0"/>
              <a:t>Socialist</a:t>
            </a:r>
            <a:r>
              <a:rPr lang="en-US" sz="1500" dirty="0"/>
              <a:t> or “command” systems grow by forced saving and investments as determined by state planners.   Capital or “means of production” owned by the state.  Markets, money interfere with the plan.  Fixed--non adjusting--wages and prices, weak incentives and slow adjustment, are problems. </a:t>
            </a:r>
            <a:r>
              <a:rPr lang="en-US" sz="1500" b="1" dirty="0"/>
              <a:t>Rations are key.</a:t>
            </a:r>
          </a:p>
          <a:p>
            <a:r>
              <a:rPr lang="en-US" sz="1500" b="1" dirty="0"/>
              <a:t>Capitalist</a:t>
            </a:r>
            <a:r>
              <a:rPr lang="en-US" sz="1500" dirty="0"/>
              <a:t> </a:t>
            </a:r>
            <a:r>
              <a:rPr lang="en-US" sz="1500" dirty="0" err="1"/>
              <a:t>systems,s</a:t>
            </a:r>
            <a:r>
              <a:rPr lang="en-US" sz="1500" dirty="0"/>
              <a:t> where capital is owned privately, grow by profit driven efficiency, determined by competition. Prices force adjustments.  Monopoly interferes with competition, and “externalities,” require regulation.   </a:t>
            </a:r>
            <a:r>
              <a:rPr lang="en-US" sz="1500" b="1" dirty="0"/>
              <a:t>Money is  key.</a:t>
            </a:r>
          </a:p>
        </p:txBody>
      </p:sp>
    </p:spTree>
    <p:extLst>
      <p:ext uri="{BB962C8B-B14F-4D97-AF65-F5344CB8AC3E}">
        <p14:creationId xmlns:p14="http://schemas.microsoft.com/office/powerpoint/2010/main" val="29453059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3780E4-6B85-433B-DE9D-7E4027AA70B5}"/>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Poverty Trap</a:t>
            </a:r>
          </a:p>
        </p:txBody>
      </p:sp>
      <p:graphicFrame>
        <p:nvGraphicFramePr>
          <p:cNvPr id="8" name="Content Placeholder 2">
            <a:extLst>
              <a:ext uri="{FF2B5EF4-FFF2-40B4-BE49-F238E27FC236}">
                <a16:creationId xmlns:a16="http://schemas.microsoft.com/office/drawing/2014/main" id="{6BD6E228-9D08-5D6A-320B-72A13044335B}"/>
              </a:ext>
            </a:extLst>
          </p:cNvPr>
          <p:cNvGraphicFramePr>
            <a:graphicFrameLocks noGrp="1"/>
          </p:cNvGraphicFramePr>
          <p:nvPr>
            <p:ph idx="1"/>
            <p:extLst>
              <p:ext uri="{D42A27DB-BD31-4B8C-83A1-F6EECF244321}">
                <p14:modId xmlns:p14="http://schemas.microsoft.com/office/powerpoint/2010/main" val="38243104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4169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6" name="Ink 15">
                <a:extLst>
                  <a:ext uri="{FF2B5EF4-FFF2-40B4-BE49-F238E27FC236}">
                    <a16:creationId xmlns:a16="http://schemas.microsoft.com/office/drawing/2014/main" id="{2B4ECDD1-3265-4BDF-B3C8-8C6C89AD9E49}"/>
                  </a:ext>
                </a:extLst>
              </p14:cNvPr>
              <p14:cNvContentPartPr/>
              <p14:nvPr/>
            </p14:nvContentPartPr>
            <p14:xfrm>
              <a:off x="10487502" y="4906282"/>
              <a:ext cx="4680" cy="2520"/>
            </p14:xfrm>
          </p:contentPart>
        </mc:Choice>
        <mc:Fallback xmlns="">
          <p:pic>
            <p:nvPicPr>
              <p:cNvPr id="16" name="Ink 15">
                <a:extLst>
                  <a:ext uri="{FF2B5EF4-FFF2-40B4-BE49-F238E27FC236}">
                    <a16:creationId xmlns:a16="http://schemas.microsoft.com/office/drawing/2014/main" id="{2B4ECDD1-3265-4BDF-B3C8-8C6C89AD9E49}"/>
                  </a:ext>
                </a:extLst>
              </p:cNvPr>
              <p:cNvPicPr/>
              <p:nvPr/>
            </p:nvPicPr>
            <p:blipFill>
              <a:blip r:embed="rId3"/>
              <a:stretch>
                <a:fillRect/>
              </a:stretch>
            </p:blipFill>
            <p:spPr>
              <a:xfrm>
                <a:off x="10478862" y="4897642"/>
                <a:ext cx="22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D2067FC4-458D-4569-9623-FC28DD55BBBE}"/>
                  </a:ext>
                </a:extLst>
              </p14:cNvPr>
              <p14:cNvContentPartPr/>
              <p14:nvPr/>
            </p14:nvContentPartPr>
            <p14:xfrm>
              <a:off x="11145582" y="4722322"/>
              <a:ext cx="360" cy="360"/>
            </p14:xfrm>
          </p:contentPart>
        </mc:Choice>
        <mc:Fallback xmlns="">
          <p:pic>
            <p:nvPicPr>
              <p:cNvPr id="17" name="Ink 16">
                <a:extLst>
                  <a:ext uri="{FF2B5EF4-FFF2-40B4-BE49-F238E27FC236}">
                    <a16:creationId xmlns:a16="http://schemas.microsoft.com/office/drawing/2014/main" id="{D2067FC4-458D-4569-9623-FC28DD55BBBE}"/>
                  </a:ext>
                </a:extLst>
              </p:cNvPr>
              <p:cNvPicPr/>
              <p:nvPr/>
            </p:nvPicPr>
            <p:blipFill>
              <a:blip r:embed="rId5"/>
              <a:stretch>
                <a:fillRect/>
              </a:stretch>
            </p:blipFill>
            <p:spPr>
              <a:xfrm>
                <a:off x="11136582" y="471368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7788D90E-CD23-405C-A1CE-BA7E604B450F}"/>
                  </a:ext>
                </a:extLst>
              </p14:cNvPr>
              <p14:cNvContentPartPr/>
              <p14:nvPr/>
            </p14:nvContentPartPr>
            <p14:xfrm>
              <a:off x="11708622" y="4466002"/>
              <a:ext cx="360" cy="360"/>
            </p14:xfrm>
          </p:contentPart>
        </mc:Choice>
        <mc:Fallback xmlns="">
          <p:pic>
            <p:nvPicPr>
              <p:cNvPr id="22" name="Ink 21">
                <a:extLst>
                  <a:ext uri="{FF2B5EF4-FFF2-40B4-BE49-F238E27FC236}">
                    <a16:creationId xmlns:a16="http://schemas.microsoft.com/office/drawing/2014/main" id="{7788D90E-CD23-405C-A1CE-BA7E604B450F}"/>
                  </a:ext>
                </a:extLst>
              </p:cNvPr>
              <p:cNvPicPr/>
              <p:nvPr/>
            </p:nvPicPr>
            <p:blipFill>
              <a:blip r:embed="rId5"/>
              <a:stretch>
                <a:fillRect/>
              </a:stretch>
            </p:blipFill>
            <p:spPr>
              <a:xfrm>
                <a:off x="11699622" y="445700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3" name="Ink 22">
                <a:extLst>
                  <a:ext uri="{FF2B5EF4-FFF2-40B4-BE49-F238E27FC236}">
                    <a16:creationId xmlns:a16="http://schemas.microsoft.com/office/drawing/2014/main" id="{0CB59867-3A57-438D-BBCF-C760140D3E08}"/>
                  </a:ext>
                </a:extLst>
              </p14:cNvPr>
              <p14:cNvContentPartPr/>
              <p14:nvPr/>
            </p14:nvContentPartPr>
            <p14:xfrm>
              <a:off x="13626702" y="5073682"/>
              <a:ext cx="360" cy="360"/>
            </p14:xfrm>
          </p:contentPart>
        </mc:Choice>
        <mc:Fallback xmlns="">
          <p:pic>
            <p:nvPicPr>
              <p:cNvPr id="23" name="Ink 22">
                <a:extLst>
                  <a:ext uri="{FF2B5EF4-FFF2-40B4-BE49-F238E27FC236}">
                    <a16:creationId xmlns:a16="http://schemas.microsoft.com/office/drawing/2014/main" id="{0CB59867-3A57-438D-BBCF-C760140D3E08}"/>
                  </a:ext>
                </a:extLst>
              </p:cNvPr>
              <p:cNvPicPr/>
              <p:nvPr/>
            </p:nvPicPr>
            <p:blipFill>
              <a:blip r:embed="rId5"/>
              <a:stretch>
                <a:fillRect/>
              </a:stretch>
            </p:blipFill>
            <p:spPr>
              <a:xfrm>
                <a:off x="13617702" y="506468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7" name="Ink 36">
                <a:extLst>
                  <a:ext uri="{FF2B5EF4-FFF2-40B4-BE49-F238E27FC236}">
                    <a16:creationId xmlns:a16="http://schemas.microsoft.com/office/drawing/2014/main" id="{81067D94-F0EF-4CFB-9D4F-7F73BBE3C0AE}"/>
                  </a:ext>
                </a:extLst>
              </p14:cNvPr>
              <p14:cNvContentPartPr/>
              <p14:nvPr/>
            </p14:nvContentPartPr>
            <p14:xfrm>
              <a:off x="1789542" y="830722"/>
              <a:ext cx="8116200" cy="5201280"/>
            </p14:xfrm>
          </p:contentPart>
        </mc:Choice>
        <mc:Fallback xmlns="">
          <p:pic>
            <p:nvPicPr>
              <p:cNvPr id="37" name="Ink 36">
                <a:extLst>
                  <a:ext uri="{FF2B5EF4-FFF2-40B4-BE49-F238E27FC236}">
                    <a16:creationId xmlns:a16="http://schemas.microsoft.com/office/drawing/2014/main" id="{81067D94-F0EF-4CFB-9D4F-7F73BBE3C0AE}"/>
                  </a:ext>
                </a:extLst>
              </p:cNvPr>
              <p:cNvPicPr/>
              <p:nvPr/>
            </p:nvPicPr>
            <p:blipFill>
              <a:blip r:embed="rId9"/>
              <a:stretch>
                <a:fillRect/>
              </a:stretch>
            </p:blipFill>
            <p:spPr>
              <a:xfrm>
                <a:off x="1780902" y="821722"/>
                <a:ext cx="8160840" cy="5218920"/>
              </a:xfrm>
              <a:prstGeom prst="rect">
                <a:avLst/>
              </a:prstGeom>
            </p:spPr>
          </p:pic>
        </mc:Fallback>
      </mc:AlternateContent>
      <p:sp>
        <p:nvSpPr>
          <p:cNvPr id="39" name="TextBox 38">
            <a:extLst>
              <a:ext uri="{FF2B5EF4-FFF2-40B4-BE49-F238E27FC236}">
                <a16:creationId xmlns:a16="http://schemas.microsoft.com/office/drawing/2014/main" id="{3FCAACDD-A46B-48DA-8B88-4C21B316C7F1}"/>
              </a:ext>
            </a:extLst>
          </p:cNvPr>
          <p:cNvSpPr txBox="1"/>
          <p:nvPr/>
        </p:nvSpPr>
        <p:spPr>
          <a:xfrm>
            <a:off x="501805" y="434898"/>
            <a:ext cx="2670717" cy="646331"/>
          </a:xfrm>
          <a:prstGeom prst="rect">
            <a:avLst/>
          </a:prstGeom>
          <a:noFill/>
        </p:spPr>
        <p:txBody>
          <a:bodyPr wrap="square" rtlCol="0">
            <a:spAutoFit/>
          </a:bodyPr>
          <a:lstStyle/>
          <a:p>
            <a:r>
              <a:rPr lang="en-US" b="1" dirty="0"/>
              <a:t>Production</a:t>
            </a:r>
          </a:p>
          <a:p>
            <a:r>
              <a:rPr lang="en-US" b="1" dirty="0"/>
              <a:t>efficiency</a:t>
            </a:r>
          </a:p>
        </p:txBody>
      </p:sp>
      <p:sp>
        <p:nvSpPr>
          <p:cNvPr id="40" name="TextBox 39">
            <a:extLst>
              <a:ext uri="{FF2B5EF4-FFF2-40B4-BE49-F238E27FC236}">
                <a16:creationId xmlns:a16="http://schemas.microsoft.com/office/drawing/2014/main" id="{790642CC-70AE-4903-BC1E-022EA6BE2491}"/>
              </a:ext>
            </a:extLst>
          </p:cNvPr>
          <p:cNvSpPr txBox="1"/>
          <p:nvPr/>
        </p:nvSpPr>
        <p:spPr>
          <a:xfrm rot="10800000" flipV="1">
            <a:off x="2200275" y="6107732"/>
            <a:ext cx="8410904" cy="369332"/>
          </a:xfrm>
          <a:prstGeom prst="rect">
            <a:avLst/>
          </a:prstGeom>
          <a:noFill/>
        </p:spPr>
        <p:txBody>
          <a:bodyPr wrap="square" rtlCol="0">
            <a:spAutoFit/>
          </a:bodyPr>
          <a:lstStyle/>
          <a:p>
            <a:r>
              <a:rPr lang="en-US" b="1" dirty="0"/>
              <a:t>Command  (state)                              Mixed                                            Market  (private)</a:t>
            </a:r>
            <a:endParaRPr lang="en-US" sz="1800" b="1" kern="1200" dirty="0">
              <a:solidFill>
                <a:schemeClr val="tx1"/>
              </a:solidFill>
              <a:latin typeface="+mn-lt"/>
              <a:ea typeface="+mn-ea"/>
              <a:cs typeface="+mn-cs"/>
            </a:endParaRPr>
          </a:p>
        </p:txBody>
      </p:sp>
      <p:sp>
        <p:nvSpPr>
          <p:cNvPr id="50" name="TextBox 49">
            <a:extLst>
              <a:ext uri="{FF2B5EF4-FFF2-40B4-BE49-F238E27FC236}">
                <a16:creationId xmlns:a16="http://schemas.microsoft.com/office/drawing/2014/main" id="{46828A50-0DD5-4199-A0CC-6010D92309DF}"/>
              </a:ext>
            </a:extLst>
          </p:cNvPr>
          <p:cNvSpPr txBox="1"/>
          <p:nvPr/>
        </p:nvSpPr>
        <p:spPr>
          <a:xfrm rot="10800000" flipV="1">
            <a:off x="2538413" y="544556"/>
            <a:ext cx="6420068" cy="646331"/>
          </a:xfrm>
          <a:prstGeom prst="rect">
            <a:avLst/>
          </a:prstGeom>
          <a:noFill/>
        </p:spPr>
        <p:txBody>
          <a:bodyPr wrap="square" rtlCol="0">
            <a:spAutoFit/>
          </a:bodyPr>
          <a:lstStyle/>
          <a:p>
            <a:r>
              <a:rPr lang="en-US" sz="3600" b="1" dirty="0"/>
              <a:t>Stylized </a:t>
            </a:r>
            <a:r>
              <a:rPr lang="en-US" sz="3600" b="1" kern="1200" dirty="0">
                <a:solidFill>
                  <a:schemeClr val="tx1"/>
                </a:solidFill>
                <a:latin typeface="+mn-lt"/>
                <a:ea typeface="+mn-ea"/>
                <a:cs typeface="+mn-cs"/>
              </a:rPr>
              <a:t>Economic Systems</a:t>
            </a:r>
          </a:p>
        </p:txBody>
      </p:sp>
      <p:sp>
        <p:nvSpPr>
          <p:cNvPr id="2" name="TextBox 1">
            <a:extLst>
              <a:ext uri="{FF2B5EF4-FFF2-40B4-BE49-F238E27FC236}">
                <a16:creationId xmlns:a16="http://schemas.microsoft.com/office/drawing/2014/main" id="{6DE3CF27-A356-4699-9672-0F0FDF50FD50}"/>
              </a:ext>
            </a:extLst>
          </p:cNvPr>
          <p:cNvSpPr txBox="1"/>
          <p:nvPr/>
        </p:nvSpPr>
        <p:spPr>
          <a:xfrm>
            <a:off x="2200275" y="2507456"/>
            <a:ext cx="1843088" cy="369332"/>
          </a:xfrm>
          <a:prstGeom prst="rect">
            <a:avLst/>
          </a:prstGeom>
          <a:noFill/>
        </p:spPr>
        <p:txBody>
          <a:bodyPr wrap="square" rtlCol="0">
            <a:spAutoFit/>
          </a:bodyPr>
          <a:lstStyle/>
          <a:p>
            <a:r>
              <a:rPr lang="en-US" sz="1800" b="1" kern="1200" dirty="0">
                <a:solidFill>
                  <a:schemeClr val="accent2">
                    <a:lumMod val="75000"/>
                  </a:schemeClr>
                </a:solidFill>
                <a:latin typeface="+mn-lt"/>
                <a:ea typeface="+mn-ea"/>
                <a:cs typeface="+mn-cs"/>
              </a:rPr>
              <a:t>Rule by ration</a:t>
            </a:r>
          </a:p>
        </p:txBody>
      </p:sp>
      <p:sp>
        <p:nvSpPr>
          <p:cNvPr id="3" name="TextBox 2">
            <a:extLst>
              <a:ext uri="{FF2B5EF4-FFF2-40B4-BE49-F238E27FC236}">
                <a16:creationId xmlns:a16="http://schemas.microsoft.com/office/drawing/2014/main" id="{66C163CC-A489-4C3A-B8F7-C8EE57BBC326}"/>
              </a:ext>
            </a:extLst>
          </p:cNvPr>
          <p:cNvSpPr txBox="1"/>
          <p:nvPr/>
        </p:nvSpPr>
        <p:spPr>
          <a:xfrm>
            <a:off x="6177484" y="2507457"/>
            <a:ext cx="1852613" cy="369332"/>
          </a:xfrm>
          <a:prstGeom prst="rect">
            <a:avLst/>
          </a:prstGeom>
          <a:noFill/>
        </p:spPr>
        <p:txBody>
          <a:bodyPr wrap="square" rtlCol="0">
            <a:spAutoFit/>
          </a:bodyPr>
          <a:lstStyle/>
          <a:p>
            <a:r>
              <a:rPr lang="en-US" sz="1800" b="1" kern="1200" dirty="0">
                <a:solidFill>
                  <a:schemeClr val="accent3">
                    <a:lumMod val="75000"/>
                  </a:schemeClr>
                </a:solidFill>
                <a:latin typeface="+mn-lt"/>
                <a:ea typeface="+mn-ea"/>
                <a:cs typeface="+mn-cs"/>
              </a:rPr>
              <a:t>Rule by money</a:t>
            </a:r>
          </a:p>
        </p:txBody>
      </p:sp>
    </p:spTree>
    <p:extLst>
      <p:ext uri="{BB962C8B-B14F-4D97-AF65-F5344CB8AC3E}">
        <p14:creationId xmlns:p14="http://schemas.microsoft.com/office/powerpoint/2010/main" val="3800370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6" name="Ink 15">
                <a:extLst>
                  <a:ext uri="{FF2B5EF4-FFF2-40B4-BE49-F238E27FC236}">
                    <a16:creationId xmlns:a16="http://schemas.microsoft.com/office/drawing/2014/main" id="{2B4ECDD1-3265-4BDF-B3C8-8C6C89AD9E49}"/>
                  </a:ext>
                </a:extLst>
              </p14:cNvPr>
              <p14:cNvContentPartPr/>
              <p14:nvPr/>
            </p14:nvContentPartPr>
            <p14:xfrm>
              <a:off x="10487502" y="4906282"/>
              <a:ext cx="4680" cy="2520"/>
            </p14:xfrm>
          </p:contentPart>
        </mc:Choice>
        <mc:Fallback xmlns="">
          <p:pic>
            <p:nvPicPr>
              <p:cNvPr id="16" name="Ink 15">
                <a:extLst>
                  <a:ext uri="{FF2B5EF4-FFF2-40B4-BE49-F238E27FC236}">
                    <a16:creationId xmlns:a16="http://schemas.microsoft.com/office/drawing/2014/main" id="{2B4ECDD1-3265-4BDF-B3C8-8C6C89AD9E49}"/>
                  </a:ext>
                </a:extLst>
              </p:cNvPr>
              <p:cNvPicPr/>
              <p:nvPr/>
            </p:nvPicPr>
            <p:blipFill>
              <a:blip r:embed="rId3"/>
              <a:stretch>
                <a:fillRect/>
              </a:stretch>
            </p:blipFill>
            <p:spPr>
              <a:xfrm>
                <a:off x="10478502" y="4897282"/>
                <a:ext cx="22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D2067FC4-458D-4569-9623-FC28DD55BBBE}"/>
                  </a:ext>
                </a:extLst>
              </p14:cNvPr>
              <p14:cNvContentPartPr/>
              <p14:nvPr/>
            </p14:nvContentPartPr>
            <p14:xfrm>
              <a:off x="11145582" y="4722322"/>
              <a:ext cx="360" cy="360"/>
            </p14:xfrm>
          </p:contentPart>
        </mc:Choice>
        <mc:Fallback xmlns="">
          <p:pic>
            <p:nvPicPr>
              <p:cNvPr id="17" name="Ink 16">
                <a:extLst>
                  <a:ext uri="{FF2B5EF4-FFF2-40B4-BE49-F238E27FC236}">
                    <a16:creationId xmlns:a16="http://schemas.microsoft.com/office/drawing/2014/main" id="{D2067FC4-458D-4569-9623-FC28DD55BBBE}"/>
                  </a:ext>
                </a:extLst>
              </p:cNvPr>
              <p:cNvPicPr/>
              <p:nvPr/>
            </p:nvPicPr>
            <p:blipFill>
              <a:blip r:embed="rId3"/>
              <a:stretch>
                <a:fillRect/>
              </a:stretch>
            </p:blipFill>
            <p:spPr>
              <a:xfrm>
                <a:off x="11136582" y="47133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2" name="Ink 21">
                <a:extLst>
                  <a:ext uri="{FF2B5EF4-FFF2-40B4-BE49-F238E27FC236}">
                    <a16:creationId xmlns:a16="http://schemas.microsoft.com/office/drawing/2014/main" id="{7788D90E-CD23-405C-A1CE-BA7E604B450F}"/>
                  </a:ext>
                </a:extLst>
              </p14:cNvPr>
              <p14:cNvContentPartPr/>
              <p14:nvPr/>
            </p14:nvContentPartPr>
            <p14:xfrm>
              <a:off x="11708622" y="4466002"/>
              <a:ext cx="360" cy="360"/>
            </p14:xfrm>
          </p:contentPart>
        </mc:Choice>
        <mc:Fallback xmlns="">
          <p:pic>
            <p:nvPicPr>
              <p:cNvPr id="22" name="Ink 21">
                <a:extLst>
                  <a:ext uri="{FF2B5EF4-FFF2-40B4-BE49-F238E27FC236}">
                    <a16:creationId xmlns:a16="http://schemas.microsoft.com/office/drawing/2014/main" id="{7788D90E-CD23-405C-A1CE-BA7E604B450F}"/>
                  </a:ext>
                </a:extLst>
              </p:cNvPr>
              <p:cNvPicPr/>
              <p:nvPr/>
            </p:nvPicPr>
            <p:blipFill>
              <a:blip r:embed="rId3"/>
              <a:stretch>
                <a:fillRect/>
              </a:stretch>
            </p:blipFill>
            <p:spPr>
              <a:xfrm>
                <a:off x="11699622" y="445700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3" name="Ink 22">
                <a:extLst>
                  <a:ext uri="{FF2B5EF4-FFF2-40B4-BE49-F238E27FC236}">
                    <a16:creationId xmlns:a16="http://schemas.microsoft.com/office/drawing/2014/main" id="{0CB59867-3A57-438D-BBCF-C760140D3E08}"/>
                  </a:ext>
                </a:extLst>
              </p14:cNvPr>
              <p14:cNvContentPartPr/>
              <p14:nvPr/>
            </p14:nvContentPartPr>
            <p14:xfrm>
              <a:off x="13626702" y="5073682"/>
              <a:ext cx="360" cy="360"/>
            </p14:xfrm>
          </p:contentPart>
        </mc:Choice>
        <mc:Fallback xmlns="">
          <p:pic>
            <p:nvPicPr>
              <p:cNvPr id="23" name="Ink 22">
                <a:extLst>
                  <a:ext uri="{FF2B5EF4-FFF2-40B4-BE49-F238E27FC236}">
                    <a16:creationId xmlns:a16="http://schemas.microsoft.com/office/drawing/2014/main" id="{0CB59867-3A57-438D-BBCF-C760140D3E08}"/>
                  </a:ext>
                </a:extLst>
              </p:cNvPr>
              <p:cNvPicPr/>
              <p:nvPr/>
            </p:nvPicPr>
            <p:blipFill>
              <a:blip r:embed="rId3"/>
              <a:stretch>
                <a:fillRect/>
              </a:stretch>
            </p:blipFill>
            <p:spPr>
              <a:xfrm>
                <a:off x="13617702" y="506468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7" name="Ink 36">
                <a:extLst>
                  <a:ext uri="{FF2B5EF4-FFF2-40B4-BE49-F238E27FC236}">
                    <a16:creationId xmlns:a16="http://schemas.microsoft.com/office/drawing/2014/main" id="{81067D94-F0EF-4CFB-9D4F-7F73BBE3C0AE}"/>
                  </a:ext>
                </a:extLst>
              </p14:cNvPr>
              <p14:cNvContentPartPr/>
              <p14:nvPr/>
            </p14:nvContentPartPr>
            <p14:xfrm>
              <a:off x="1789542" y="830722"/>
              <a:ext cx="8116200" cy="5201280"/>
            </p14:xfrm>
          </p:contentPart>
        </mc:Choice>
        <mc:Fallback xmlns="">
          <p:pic>
            <p:nvPicPr>
              <p:cNvPr id="37" name="Ink 36">
                <a:extLst>
                  <a:ext uri="{FF2B5EF4-FFF2-40B4-BE49-F238E27FC236}">
                    <a16:creationId xmlns:a16="http://schemas.microsoft.com/office/drawing/2014/main" id="{81067D94-F0EF-4CFB-9D4F-7F73BBE3C0AE}"/>
                  </a:ext>
                </a:extLst>
              </p:cNvPr>
              <p:cNvPicPr/>
              <p:nvPr/>
            </p:nvPicPr>
            <p:blipFill>
              <a:blip r:embed="rId8"/>
              <a:stretch>
                <a:fillRect/>
              </a:stretch>
            </p:blipFill>
            <p:spPr>
              <a:xfrm>
                <a:off x="1780542" y="821722"/>
                <a:ext cx="8160840" cy="5218920"/>
              </a:xfrm>
              <a:prstGeom prst="rect">
                <a:avLst/>
              </a:prstGeom>
            </p:spPr>
          </p:pic>
        </mc:Fallback>
      </mc:AlternateContent>
      <p:sp>
        <p:nvSpPr>
          <p:cNvPr id="39" name="TextBox 38">
            <a:extLst>
              <a:ext uri="{FF2B5EF4-FFF2-40B4-BE49-F238E27FC236}">
                <a16:creationId xmlns:a16="http://schemas.microsoft.com/office/drawing/2014/main" id="{3FCAACDD-A46B-48DA-8B88-4C21B316C7F1}"/>
              </a:ext>
            </a:extLst>
          </p:cNvPr>
          <p:cNvSpPr txBox="1"/>
          <p:nvPr/>
        </p:nvSpPr>
        <p:spPr>
          <a:xfrm>
            <a:off x="501805" y="434898"/>
            <a:ext cx="2670717" cy="646331"/>
          </a:xfrm>
          <a:prstGeom prst="rect">
            <a:avLst/>
          </a:prstGeom>
          <a:noFill/>
        </p:spPr>
        <p:txBody>
          <a:bodyPr wrap="square" rtlCol="0">
            <a:spAutoFit/>
          </a:bodyPr>
          <a:lstStyle/>
          <a:p>
            <a:r>
              <a:rPr lang="en-US" b="1" dirty="0"/>
              <a:t>Production</a:t>
            </a:r>
          </a:p>
          <a:p>
            <a:r>
              <a:rPr lang="en-US" b="1" dirty="0"/>
              <a:t>efficiency</a:t>
            </a:r>
          </a:p>
        </p:txBody>
      </p:sp>
      <p:sp>
        <p:nvSpPr>
          <p:cNvPr id="40" name="TextBox 39">
            <a:extLst>
              <a:ext uri="{FF2B5EF4-FFF2-40B4-BE49-F238E27FC236}">
                <a16:creationId xmlns:a16="http://schemas.microsoft.com/office/drawing/2014/main" id="{790642CC-70AE-4903-BC1E-022EA6BE2491}"/>
              </a:ext>
            </a:extLst>
          </p:cNvPr>
          <p:cNvSpPr txBox="1"/>
          <p:nvPr/>
        </p:nvSpPr>
        <p:spPr>
          <a:xfrm rot="10800000" flipV="1">
            <a:off x="2200275" y="6107732"/>
            <a:ext cx="8410904" cy="369332"/>
          </a:xfrm>
          <a:prstGeom prst="rect">
            <a:avLst/>
          </a:prstGeom>
          <a:noFill/>
        </p:spPr>
        <p:txBody>
          <a:bodyPr wrap="square" rtlCol="0">
            <a:spAutoFit/>
          </a:bodyPr>
          <a:lstStyle/>
          <a:p>
            <a:r>
              <a:rPr lang="en-US" b="1" dirty="0"/>
              <a:t>Command  (state)                              Mixed                                            Market  (private)</a:t>
            </a:r>
            <a:endParaRPr lang="en-US" sz="1800" b="1" kern="1200" dirty="0">
              <a:solidFill>
                <a:schemeClr val="tx1"/>
              </a:solidFill>
              <a:latin typeface="+mn-lt"/>
              <a:ea typeface="+mn-ea"/>
              <a:cs typeface="+mn-cs"/>
            </a:endParaRPr>
          </a:p>
        </p:txBody>
      </p:sp>
      <p:sp>
        <p:nvSpPr>
          <p:cNvPr id="50" name="TextBox 49">
            <a:extLst>
              <a:ext uri="{FF2B5EF4-FFF2-40B4-BE49-F238E27FC236}">
                <a16:creationId xmlns:a16="http://schemas.microsoft.com/office/drawing/2014/main" id="{46828A50-0DD5-4199-A0CC-6010D92309DF}"/>
              </a:ext>
            </a:extLst>
          </p:cNvPr>
          <p:cNvSpPr txBox="1"/>
          <p:nvPr/>
        </p:nvSpPr>
        <p:spPr>
          <a:xfrm rot="10800000" flipV="1">
            <a:off x="2538413" y="544556"/>
            <a:ext cx="6420068" cy="646331"/>
          </a:xfrm>
          <a:prstGeom prst="rect">
            <a:avLst/>
          </a:prstGeom>
          <a:noFill/>
        </p:spPr>
        <p:txBody>
          <a:bodyPr wrap="square" rtlCol="0">
            <a:spAutoFit/>
          </a:bodyPr>
          <a:lstStyle/>
          <a:p>
            <a:r>
              <a:rPr lang="en-US" sz="3600" b="1" dirty="0"/>
              <a:t>Stylized </a:t>
            </a:r>
            <a:r>
              <a:rPr lang="en-US" sz="3600" b="1" kern="1200" dirty="0">
                <a:solidFill>
                  <a:schemeClr val="tx1"/>
                </a:solidFill>
                <a:latin typeface="+mn-lt"/>
                <a:ea typeface="+mn-ea"/>
                <a:cs typeface="+mn-cs"/>
              </a:rPr>
              <a:t>Economic Systems</a:t>
            </a:r>
          </a:p>
        </p:txBody>
      </p:sp>
      <p:sp>
        <p:nvSpPr>
          <p:cNvPr id="6" name="TextBox 5">
            <a:extLst>
              <a:ext uri="{FF2B5EF4-FFF2-40B4-BE49-F238E27FC236}">
                <a16:creationId xmlns:a16="http://schemas.microsoft.com/office/drawing/2014/main" id="{5F627949-8D01-00C9-B2B7-5A7145FF106F}"/>
              </a:ext>
            </a:extLst>
          </p:cNvPr>
          <p:cNvSpPr txBox="1"/>
          <p:nvPr/>
        </p:nvSpPr>
        <p:spPr>
          <a:xfrm>
            <a:off x="3175465" y="3931923"/>
            <a:ext cx="2510439" cy="369332"/>
          </a:xfrm>
          <a:prstGeom prst="rect">
            <a:avLst/>
          </a:prstGeom>
          <a:noFill/>
        </p:spPr>
        <p:txBody>
          <a:bodyPr wrap="square" rtlCol="0">
            <a:spAutoFit/>
          </a:bodyPr>
          <a:lstStyle/>
          <a:p>
            <a:r>
              <a:rPr lang="en-US" dirty="0">
                <a:solidFill>
                  <a:srgbClr val="0070C0"/>
                </a:solidFill>
              </a:rPr>
              <a:t>China 1978  &gt;&gt;</a:t>
            </a:r>
          </a:p>
        </p:txBody>
      </p:sp>
      <p:sp>
        <p:nvSpPr>
          <p:cNvPr id="7" name="TextBox 6">
            <a:extLst>
              <a:ext uri="{FF2B5EF4-FFF2-40B4-BE49-F238E27FC236}">
                <a16:creationId xmlns:a16="http://schemas.microsoft.com/office/drawing/2014/main" id="{7AD2CE29-2A06-3C9D-54AC-52C3D23D70EB}"/>
              </a:ext>
            </a:extLst>
          </p:cNvPr>
          <p:cNvSpPr txBox="1"/>
          <p:nvPr/>
        </p:nvSpPr>
        <p:spPr>
          <a:xfrm>
            <a:off x="2635135" y="3200400"/>
            <a:ext cx="1679170" cy="369332"/>
          </a:xfrm>
          <a:prstGeom prst="rect">
            <a:avLst/>
          </a:prstGeom>
          <a:noFill/>
        </p:spPr>
        <p:txBody>
          <a:bodyPr wrap="square" rtlCol="0">
            <a:spAutoFit/>
          </a:bodyPr>
          <a:lstStyle/>
          <a:p>
            <a:r>
              <a:rPr lang="en-US" dirty="0">
                <a:solidFill>
                  <a:srgbClr val="0070C0"/>
                </a:solidFill>
              </a:rPr>
              <a:t>USSR</a:t>
            </a:r>
            <a:r>
              <a:rPr lang="en-US" dirty="0"/>
              <a:t> </a:t>
            </a:r>
            <a:r>
              <a:rPr lang="en-US" dirty="0">
                <a:solidFill>
                  <a:srgbClr val="0070C0"/>
                </a:solidFill>
              </a:rPr>
              <a:t>1957 &gt;</a:t>
            </a:r>
          </a:p>
        </p:txBody>
      </p:sp>
      <p:sp>
        <p:nvSpPr>
          <p:cNvPr id="8" name="TextBox 7">
            <a:extLst>
              <a:ext uri="{FF2B5EF4-FFF2-40B4-BE49-F238E27FC236}">
                <a16:creationId xmlns:a16="http://schemas.microsoft.com/office/drawing/2014/main" id="{FF1E3A35-B20C-F0FE-2067-67DD8651A09A}"/>
              </a:ext>
            </a:extLst>
          </p:cNvPr>
          <p:cNvSpPr txBox="1"/>
          <p:nvPr/>
        </p:nvSpPr>
        <p:spPr>
          <a:xfrm>
            <a:off x="7057505" y="1477055"/>
            <a:ext cx="1521230" cy="369332"/>
          </a:xfrm>
          <a:prstGeom prst="rect">
            <a:avLst/>
          </a:prstGeom>
          <a:noFill/>
        </p:spPr>
        <p:txBody>
          <a:bodyPr wrap="square" rtlCol="0">
            <a:spAutoFit/>
          </a:bodyPr>
          <a:lstStyle/>
          <a:p>
            <a:r>
              <a:rPr lang="en-US" dirty="0">
                <a:solidFill>
                  <a:srgbClr val="0070C0"/>
                </a:solidFill>
              </a:rPr>
              <a:t>&lt;&lt;  US 2023 </a:t>
            </a:r>
          </a:p>
        </p:txBody>
      </p:sp>
      <p:sp>
        <p:nvSpPr>
          <p:cNvPr id="11" name="TextBox 10">
            <a:extLst>
              <a:ext uri="{FF2B5EF4-FFF2-40B4-BE49-F238E27FC236}">
                <a16:creationId xmlns:a16="http://schemas.microsoft.com/office/drawing/2014/main" id="{314CB43B-E37C-2E45-4609-D4D0C9F9B793}"/>
              </a:ext>
            </a:extLst>
          </p:cNvPr>
          <p:cNvSpPr txBox="1"/>
          <p:nvPr/>
        </p:nvSpPr>
        <p:spPr>
          <a:xfrm flipH="1">
            <a:off x="5495925" y="2675984"/>
            <a:ext cx="1905000" cy="369332"/>
          </a:xfrm>
          <a:prstGeom prst="rect">
            <a:avLst/>
          </a:prstGeom>
          <a:noFill/>
        </p:spPr>
        <p:txBody>
          <a:bodyPr wrap="square" rtlCol="0">
            <a:spAutoFit/>
          </a:bodyPr>
          <a:lstStyle/>
          <a:p>
            <a:r>
              <a:rPr lang="en-US" dirty="0">
                <a:solidFill>
                  <a:srgbClr val="0070C0"/>
                </a:solidFill>
              </a:rPr>
              <a:t>China</a:t>
            </a:r>
            <a:r>
              <a:rPr lang="en-US" dirty="0"/>
              <a:t> 2023  &lt;  &gt;</a:t>
            </a:r>
          </a:p>
        </p:txBody>
      </p:sp>
      <p:sp>
        <p:nvSpPr>
          <p:cNvPr id="2" name="TextBox 1">
            <a:extLst>
              <a:ext uri="{FF2B5EF4-FFF2-40B4-BE49-F238E27FC236}">
                <a16:creationId xmlns:a16="http://schemas.microsoft.com/office/drawing/2014/main" id="{C6C93385-B611-EB67-4DE9-FE938D58F991}"/>
              </a:ext>
            </a:extLst>
          </p:cNvPr>
          <p:cNvSpPr txBox="1"/>
          <p:nvPr/>
        </p:nvSpPr>
        <p:spPr>
          <a:xfrm>
            <a:off x="8932026" y="1075545"/>
            <a:ext cx="1126374" cy="369332"/>
          </a:xfrm>
          <a:prstGeom prst="rect">
            <a:avLst/>
          </a:prstGeom>
          <a:noFill/>
        </p:spPr>
        <p:txBody>
          <a:bodyPr wrap="square" rtlCol="0">
            <a:spAutoFit/>
          </a:bodyPr>
          <a:lstStyle/>
          <a:p>
            <a:r>
              <a:rPr lang="en-US" dirty="0">
                <a:solidFill>
                  <a:srgbClr val="0070C0"/>
                </a:solidFill>
              </a:rPr>
              <a:t>US 2008</a:t>
            </a:r>
          </a:p>
        </p:txBody>
      </p:sp>
      <p:sp>
        <p:nvSpPr>
          <p:cNvPr id="3" name="TextBox 2">
            <a:extLst>
              <a:ext uri="{FF2B5EF4-FFF2-40B4-BE49-F238E27FC236}">
                <a16:creationId xmlns:a16="http://schemas.microsoft.com/office/drawing/2014/main" id="{0DD41C90-CC16-1C88-9DFF-F51527EA5417}"/>
              </a:ext>
            </a:extLst>
          </p:cNvPr>
          <p:cNvSpPr txBox="1"/>
          <p:nvPr/>
        </p:nvSpPr>
        <p:spPr>
          <a:xfrm>
            <a:off x="7855527" y="4966866"/>
            <a:ext cx="2546931" cy="369332"/>
          </a:xfrm>
          <a:prstGeom prst="rect">
            <a:avLst/>
          </a:prstGeom>
          <a:noFill/>
        </p:spPr>
        <p:txBody>
          <a:bodyPr wrap="square" rtlCol="0">
            <a:spAutoFit/>
          </a:bodyPr>
          <a:lstStyle/>
          <a:p>
            <a:r>
              <a:rPr lang="en-US" dirty="0"/>
              <a:t>L</a:t>
            </a:r>
            <a:r>
              <a:rPr lang="en-US" sz="1800" kern="1200" dirty="0">
                <a:solidFill>
                  <a:schemeClr val="tx1"/>
                </a:solidFill>
                <a:latin typeface="+mn-lt"/>
                <a:ea typeface="+mn-ea"/>
                <a:cs typeface="+mn-cs"/>
              </a:rPr>
              <a:t>aw of one price</a:t>
            </a:r>
          </a:p>
        </p:txBody>
      </p:sp>
      <p:sp>
        <p:nvSpPr>
          <p:cNvPr id="4" name="TextBox 3">
            <a:extLst>
              <a:ext uri="{FF2B5EF4-FFF2-40B4-BE49-F238E27FC236}">
                <a16:creationId xmlns:a16="http://schemas.microsoft.com/office/drawing/2014/main" id="{3047AAEB-1C9A-D9C8-6CB5-4DDA26534840}"/>
              </a:ext>
            </a:extLst>
          </p:cNvPr>
          <p:cNvSpPr txBox="1"/>
          <p:nvPr/>
        </p:nvSpPr>
        <p:spPr>
          <a:xfrm flipH="1">
            <a:off x="2888672" y="5027963"/>
            <a:ext cx="1679170" cy="369332"/>
          </a:xfrm>
          <a:prstGeom prst="rect">
            <a:avLst/>
          </a:prstGeom>
          <a:noFill/>
        </p:spPr>
        <p:txBody>
          <a:bodyPr wrap="square" rtlCol="0">
            <a:spAutoFit/>
          </a:bodyPr>
          <a:lstStyle/>
          <a:p>
            <a:r>
              <a:rPr lang="en-US" dirty="0"/>
              <a:t> Two prices</a:t>
            </a:r>
          </a:p>
        </p:txBody>
      </p:sp>
      <p:sp>
        <p:nvSpPr>
          <p:cNvPr id="5" name="TextBox 4">
            <a:extLst>
              <a:ext uri="{FF2B5EF4-FFF2-40B4-BE49-F238E27FC236}">
                <a16:creationId xmlns:a16="http://schemas.microsoft.com/office/drawing/2014/main" id="{02F69D4A-5E14-F67D-37C2-7BA17600FFE4}"/>
              </a:ext>
            </a:extLst>
          </p:cNvPr>
          <p:cNvSpPr txBox="1"/>
          <p:nvPr/>
        </p:nvSpPr>
        <p:spPr>
          <a:xfrm flipH="1">
            <a:off x="5407428" y="5351576"/>
            <a:ext cx="1724892" cy="369332"/>
          </a:xfrm>
          <a:prstGeom prst="rect">
            <a:avLst/>
          </a:prstGeom>
          <a:noFill/>
        </p:spPr>
        <p:txBody>
          <a:bodyPr wrap="square" rtlCol="0">
            <a:spAutoFit/>
          </a:bodyPr>
          <a:lstStyle/>
          <a:p>
            <a:r>
              <a:rPr lang="en-US" dirty="0"/>
              <a:t>Many Prices</a:t>
            </a:r>
          </a:p>
        </p:txBody>
      </p:sp>
    </p:spTree>
    <p:extLst>
      <p:ext uri="{BB962C8B-B14F-4D97-AF65-F5344CB8AC3E}">
        <p14:creationId xmlns:p14="http://schemas.microsoft.com/office/powerpoint/2010/main" val="562549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6" name="Ink 15">
                <a:extLst>
                  <a:ext uri="{FF2B5EF4-FFF2-40B4-BE49-F238E27FC236}">
                    <a16:creationId xmlns:a16="http://schemas.microsoft.com/office/drawing/2014/main" id="{2B4ECDD1-3265-4BDF-B3C8-8C6C89AD9E49}"/>
                  </a:ext>
                </a:extLst>
              </p14:cNvPr>
              <p14:cNvContentPartPr/>
              <p14:nvPr/>
            </p14:nvContentPartPr>
            <p14:xfrm>
              <a:off x="10487502" y="4906282"/>
              <a:ext cx="4680" cy="2520"/>
            </p14:xfrm>
          </p:contentPart>
        </mc:Choice>
        <mc:Fallback xmlns="">
          <p:pic>
            <p:nvPicPr>
              <p:cNvPr id="16" name="Ink 15">
                <a:extLst>
                  <a:ext uri="{FF2B5EF4-FFF2-40B4-BE49-F238E27FC236}">
                    <a16:creationId xmlns:a16="http://schemas.microsoft.com/office/drawing/2014/main" id="{2B4ECDD1-3265-4BDF-B3C8-8C6C89AD9E49}"/>
                  </a:ext>
                </a:extLst>
              </p:cNvPr>
              <p:cNvPicPr/>
              <p:nvPr/>
            </p:nvPicPr>
            <p:blipFill>
              <a:blip r:embed="rId3"/>
              <a:stretch>
                <a:fillRect/>
              </a:stretch>
            </p:blipFill>
            <p:spPr>
              <a:xfrm>
                <a:off x="10478862" y="4897642"/>
                <a:ext cx="22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D2067FC4-458D-4569-9623-FC28DD55BBBE}"/>
                  </a:ext>
                </a:extLst>
              </p14:cNvPr>
              <p14:cNvContentPartPr/>
              <p14:nvPr/>
            </p14:nvContentPartPr>
            <p14:xfrm>
              <a:off x="11145582" y="4722322"/>
              <a:ext cx="360" cy="360"/>
            </p14:xfrm>
          </p:contentPart>
        </mc:Choice>
        <mc:Fallback xmlns="">
          <p:pic>
            <p:nvPicPr>
              <p:cNvPr id="17" name="Ink 16">
                <a:extLst>
                  <a:ext uri="{FF2B5EF4-FFF2-40B4-BE49-F238E27FC236}">
                    <a16:creationId xmlns:a16="http://schemas.microsoft.com/office/drawing/2014/main" id="{D2067FC4-458D-4569-9623-FC28DD55BBBE}"/>
                  </a:ext>
                </a:extLst>
              </p:cNvPr>
              <p:cNvPicPr/>
              <p:nvPr/>
            </p:nvPicPr>
            <p:blipFill>
              <a:blip r:embed="rId5"/>
              <a:stretch>
                <a:fillRect/>
              </a:stretch>
            </p:blipFill>
            <p:spPr>
              <a:xfrm>
                <a:off x="11136582" y="471368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2" name="Ink 21">
                <a:extLst>
                  <a:ext uri="{FF2B5EF4-FFF2-40B4-BE49-F238E27FC236}">
                    <a16:creationId xmlns:a16="http://schemas.microsoft.com/office/drawing/2014/main" id="{7788D90E-CD23-405C-A1CE-BA7E604B450F}"/>
                  </a:ext>
                </a:extLst>
              </p14:cNvPr>
              <p14:cNvContentPartPr/>
              <p14:nvPr/>
            </p14:nvContentPartPr>
            <p14:xfrm>
              <a:off x="11708622" y="4466002"/>
              <a:ext cx="360" cy="360"/>
            </p14:xfrm>
          </p:contentPart>
        </mc:Choice>
        <mc:Fallback xmlns="">
          <p:pic>
            <p:nvPicPr>
              <p:cNvPr id="22" name="Ink 21">
                <a:extLst>
                  <a:ext uri="{FF2B5EF4-FFF2-40B4-BE49-F238E27FC236}">
                    <a16:creationId xmlns:a16="http://schemas.microsoft.com/office/drawing/2014/main" id="{7788D90E-CD23-405C-A1CE-BA7E604B450F}"/>
                  </a:ext>
                </a:extLst>
              </p:cNvPr>
              <p:cNvPicPr/>
              <p:nvPr/>
            </p:nvPicPr>
            <p:blipFill>
              <a:blip r:embed="rId5"/>
              <a:stretch>
                <a:fillRect/>
              </a:stretch>
            </p:blipFill>
            <p:spPr>
              <a:xfrm>
                <a:off x="11699622" y="445700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3" name="Ink 22">
                <a:extLst>
                  <a:ext uri="{FF2B5EF4-FFF2-40B4-BE49-F238E27FC236}">
                    <a16:creationId xmlns:a16="http://schemas.microsoft.com/office/drawing/2014/main" id="{0CB59867-3A57-438D-BBCF-C760140D3E08}"/>
                  </a:ext>
                </a:extLst>
              </p14:cNvPr>
              <p14:cNvContentPartPr/>
              <p14:nvPr/>
            </p14:nvContentPartPr>
            <p14:xfrm>
              <a:off x="13626702" y="5073682"/>
              <a:ext cx="360" cy="360"/>
            </p14:xfrm>
          </p:contentPart>
        </mc:Choice>
        <mc:Fallback xmlns="">
          <p:pic>
            <p:nvPicPr>
              <p:cNvPr id="23" name="Ink 22">
                <a:extLst>
                  <a:ext uri="{FF2B5EF4-FFF2-40B4-BE49-F238E27FC236}">
                    <a16:creationId xmlns:a16="http://schemas.microsoft.com/office/drawing/2014/main" id="{0CB59867-3A57-438D-BBCF-C760140D3E08}"/>
                  </a:ext>
                </a:extLst>
              </p:cNvPr>
              <p:cNvPicPr/>
              <p:nvPr/>
            </p:nvPicPr>
            <p:blipFill>
              <a:blip r:embed="rId5"/>
              <a:stretch>
                <a:fillRect/>
              </a:stretch>
            </p:blipFill>
            <p:spPr>
              <a:xfrm>
                <a:off x="13617702" y="506468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7" name="Ink 36">
                <a:extLst>
                  <a:ext uri="{FF2B5EF4-FFF2-40B4-BE49-F238E27FC236}">
                    <a16:creationId xmlns:a16="http://schemas.microsoft.com/office/drawing/2014/main" id="{81067D94-F0EF-4CFB-9D4F-7F73BBE3C0AE}"/>
                  </a:ext>
                </a:extLst>
              </p14:cNvPr>
              <p14:cNvContentPartPr/>
              <p14:nvPr/>
            </p14:nvContentPartPr>
            <p14:xfrm>
              <a:off x="1789542" y="830722"/>
              <a:ext cx="8116200" cy="5201280"/>
            </p14:xfrm>
          </p:contentPart>
        </mc:Choice>
        <mc:Fallback xmlns="">
          <p:pic>
            <p:nvPicPr>
              <p:cNvPr id="37" name="Ink 36">
                <a:extLst>
                  <a:ext uri="{FF2B5EF4-FFF2-40B4-BE49-F238E27FC236}">
                    <a16:creationId xmlns:a16="http://schemas.microsoft.com/office/drawing/2014/main" id="{81067D94-F0EF-4CFB-9D4F-7F73BBE3C0AE}"/>
                  </a:ext>
                </a:extLst>
              </p:cNvPr>
              <p:cNvPicPr/>
              <p:nvPr/>
            </p:nvPicPr>
            <p:blipFill>
              <a:blip r:embed="rId9"/>
              <a:stretch>
                <a:fillRect/>
              </a:stretch>
            </p:blipFill>
            <p:spPr>
              <a:xfrm>
                <a:off x="1780902" y="821722"/>
                <a:ext cx="8160840" cy="5218920"/>
              </a:xfrm>
              <a:prstGeom prst="rect">
                <a:avLst/>
              </a:prstGeom>
            </p:spPr>
          </p:pic>
        </mc:Fallback>
      </mc:AlternateContent>
      <p:sp>
        <p:nvSpPr>
          <p:cNvPr id="39" name="TextBox 38">
            <a:extLst>
              <a:ext uri="{FF2B5EF4-FFF2-40B4-BE49-F238E27FC236}">
                <a16:creationId xmlns:a16="http://schemas.microsoft.com/office/drawing/2014/main" id="{3FCAACDD-A46B-48DA-8B88-4C21B316C7F1}"/>
              </a:ext>
            </a:extLst>
          </p:cNvPr>
          <p:cNvSpPr txBox="1"/>
          <p:nvPr/>
        </p:nvSpPr>
        <p:spPr>
          <a:xfrm>
            <a:off x="501805" y="434898"/>
            <a:ext cx="2670717" cy="646331"/>
          </a:xfrm>
          <a:prstGeom prst="rect">
            <a:avLst/>
          </a:prstGeom>
          <a:noFill/>
        </p:spPr>
        <p:txBody>
          <a:bodyPr wrap="square" rtlCol="0">
            <a:spAutoFit/>
          </a:bodyPr>
          <a:lstStyle/>
          <a:p>
            <a:r>
              <a:rPr lang="en-US" b="1" dirty="0"/>
              <a:t>Production</a:t>
            </a:r>
          </a:p>
          <a:p>
            <a:r>
              <a:rPr lang="en-US" b="1" dirty="0"/>
              <a:t>Efficiency</a:t>
            </a:r>
          </a:p>
        </p:txBody>
      </p:sp>
      <p:sp>
        <p:nvSpPr>
          <p:cNvPr id="40" name="TextBox 39">
            <a:extLst>
              <a:ext uri="{FF2B5EF4-FFF2-40B4-BE49-F238E27FC236}">
                <a16:creationId xmlns:a16="http://schemas.microsoft.com/office/drawing/2014/main" id="{790642CC-70AE-4903-BC1E-022EA6BE2491}"/>
              </a:ext>
            </a:extLst>
          </p:cNvPr>
          <p:cNvSpPr txBox="1"/>
          <p:nvPr/>
        </p:nvSpPr>
        <p:spPr>
          <a:xfrm rot="10800000" flipV="1">
            <a:off x="2913102" y="6107732"/>
            <a:ext cx="7698077" cy="369332"/>
          </a:xfrm>
          <a:prstGeom prst="rect">
            <a:avLst/>
          </a:prstGeom>
          <a:noFill/>
        </p:spPr>
        <p:txBody>
          <a:bodyPr wrap="square" rtlCol="0">
            <a:spAutoFit/>
          </a:bodyPr>
          <a:lstStyle/>
          <a:p>
            <a:r>
              <a:rPr lang="en-US" b="1" dirty="0"/>
              <a:t>Command  (state)                    Mixed                          Market  (private)</a:t>
            </a:r>
            <a:endParaRPr lang="en-US" sz="1800" b="1" kern="1200" dirty="0">
              <a:solidFill>
                <a:schemeClr val="tx1"/>
              </a:solidFill>
              <a:latin typeface="+mn-lt"/>
              <a:ea typeface="+mn-ea"/>
              <a:cs typeface="+mn-cs"/>
            </a:endParaRPr>
          </a:p>
        </p:txBody>
      </p:sp>
      <p:sp>
        <p:nvSpPr>
          <p:cNvPr id="50" name="TextBox 49">
            <a:extLst>
              <a:ext uri="{FF2B5EF4-FFF2-40B4-BE49-F238E27FC236}">
                <a16:creationId xmlns:a16="http://schemas.microsoft.com/office/drawing/2014/main" id="{46828A50-0DD5-4199-A0CC-6010D92309DF}"/>
              </a:ext>
            </a:extLst>
          </p:cNvPr>
          <p:cNvSpPr txBox="1"/>
          <p:nvPr/>
        </p:nvSpPr>
        <p:spPr>
          <a:xfrm rot="10800000" flipV="1">
            <a:off x="2706541" y="517926"/>
            <a:ext cx="7698077" cy="584775"/>
          </a:xfrm>
          <a:prstGeom prst="rect">
            <a:avLst/>
          </a:prstGeom>
          <a:noFill/>
        </p:spPr>
        <p:txBody>
          <a:bodyPr wrap="square" rtlCol="0">
            <a:spAutoFit/>
          </a:bodyPr>
          <a:lstStyle/>
          <a:p>
            <a:r>
              <a:rPr lang="en-US" sz="3200" b="1" dirty="0"/>
              <a:t>North Korea:  Caught in the Middle</a:t>
            </a:r>
            <a:endParaRPr lang="en-US" sz="3200" b="1" kern="1200" dirty="0">
              <a:solidFill>
                <a:schemeClr val="tx1"/>
              </a:solidFill>
              <a:latin typeface="+mn-lt"/>
              <a:ea typeface="+mn-ea"/>
              <a:cs typeface="+mn-cs"/>
            </a:endParaRPr>
          </a:p>
        </p:txBody>
      </p:sp>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4" name="Ink 3">
                <a:extLst>
                  <a:ext uri="{FF2B5EF4-FFF2-40B4-BE49-F238E27FC236}">
                    <a16:creationId xmlns:a16="http://schemas.microsoft.com/office/drawing/2014/main" id="{97F504DA-0200-4F5B-A69E-0C28F69714D1}"/>
                  </a:ext>
                </a:extLst>
              </p14:cNvPr>
              <p14:cNvContentPartPr/>
              <p14:nvPr/>
            </p14:nvContentPartPr>
            <p14:xfrm>
              <a:off x="11389230" y="3625102"/>
              <a:ext cx="360" cy="360"/>
            </p14:xfrm>
          </p:contentPart>
        </mc:Choice>
        <mc:Fallback xmlns="">
          <p:pic>
            <p:nvPicPr>
              <p:cNvPr id="4" name="Ink 3">
                <a:extLst>
                  <a:ext uri="{FF2B5EF4-FFF2-40B4-BE49-F238E27FC236}">
                    <a16:creationId xmlns:a16="http://schemas.microsoft.com/office/drawing/2014/main" id="{97F504DA-0200-4F5B-A69E-0C28F69714D1}"/>
                  </a:ext>
                </a:extLst>
              </p:cNvPr>
              <p:cNvPicPr/>
              <p:nvPr/>
            </p:nvPicPr>
            <p:blipFill>
              <a:blip r:embed="rId13"/>
              <a:stretch>
                <a:fillRect/>
              </a:stretch>
            </p:blipFill>
            <p:spPr>
              <a:xfrm>
                <a:off x="11371590" y="351710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5" name="Ink 4">
                <a:extLst>
                  <a:ext uri="{FF2B5EF4-FFF2-40B4-BE49-F238E27FC236}">
                    <a16:creationId xmlns:a16="http://schemas.microsoft.com/office/drawing/2014/main" id="{CC7E2B8E-7C4A-4B2A-9881-933ABCB42DE1}"/>
                  </a:ext>
                </a:extLst>
              </p14:cNvPr>
              <p14:cNvContentPartPr/>
              <p14:nvPr/>
            </p14:nvContentPartPr>
            <p14:xfrm>
              <a:off x="11432070" y="3620062"/>
              <a:ext cx="360" cy="360"/>
            </p14:xfrm>
          </p:contentPart>
        </mc:Choice>
        <mc:Fallback xmlns="">
          <p:pic>
            <p:nvPicPr>
              <p:cNvPr id="5" name="Ink 4">
                <a:extLst>
                  <a:ext uri="{FF2B5EF4-FFF2-40B4-BE49-F238E27FC236}">
                    <a16:creationId xmlns:a16="http://schemas.microsoft.com/office/drawing/2014/main" id="{CC7E2B8E-7C4A-4B2A-9881-933ABCB42DE1}"/>
                  </a:ext>
                </a:extLst>
              </p:cNvPr>
              <p:cNvPicPr/>
              <p:nvPr/>
            </p:nvPicPr>
            <p:blipFill>
              <a:blip r:embed="rId15"/>
              <a:stretch>
                <a:fillRect/>
              </a:stretch>
            </p:blipFill>
            <p:spPr>
              <a:xfrm>
                <a:off x="11414070" y="3512422"/>
                <a:ext cx="36000" cy="216000"/>
              </a:xfrm>
              <a:prstGeom prst="rect">
                <a:avLst/>
              </a:prstGeom>
            </p:spPr>
          </p:pic>
        </mc:Fallback>
      </mc:AlternateContent>
      <p:sp>
        <p:nvSpPr>
          <p:cNvPr id="3" name="TextBox 2">
            <a:extLst>
              <a:ext uri="{FF2B5EF4-FFF2-40B4-BE49-F238E27FC236}">
                <a16:creationId xmlns:a16="http://schemas.microsoft.com/office/drawing/2014/main" id="{4A882905-E771-4C81-9814-642164D7A372}"/>
              </a:ext>
            </a:extLst>
          </p:cNvPr>
          <p:cNvSpPr txBox="1"/>
          <p:nvPr/>
        </p:nvSpPr>
        <p:spPr>
          <a:xfrm rot="10800000" flipV="1">
            <a:off x="2802724" y="2984668"/>
            <a:ext cx="1414422" cy="369332"/>
          </a:xfrm>
          <a:prstGeom prst="rect">
            <a:avLst/>
          </a:prstGeom>
          <a:noFill/>
        </p:spPr>
        <p:txBody>
          <a:bodyPr wrap="square" rtlCol="0">
            <a:spAutoFit/>
          </a:bodyPr>
          <a:lstStyle/>
          <a:p>
            <a:r>
              <a:rPr lang="en-US" b="1" dirty="0"/>
              <a:t>1960</a:t>
            </a:r>
          </a:p>
        </p:txBody>
      </p:sp>
      <p:sp>
        <p:nvSpPr>
          <p:cNvPr id="6" name="TextBox 5">
            <a:extLst>
              <a:ext uri="{FF2B5EF4-FFF2-40B4-BE49-F238E27FC236}">
                <a16:creationId xmlns:a16="http://schemas.microsoft.com/office/drawing/2014/main" id="{8D3D0505-D9FF-42F2-882F-D3C88A7DE891}"/>
              </a:ext>
            </a:extLst>
          </p:cNvPr>
          <p:cNvSpPr txBox="1"/>
          <p:nvPr/>
        </p:nvSpPr>
        <p:spPr>
          <a:xfrm>
            <a:off x="4352922" y="4988583"/>
            <a:ext cx="1790702" cy="369332"/>
          </a:xfrm>
          <a:prstGeom prst="rect">
            <a:avLst/>
          </a:prstGeom>
          <a:noFill/>
        </p:spPr>
        <p:txBody>
          <a:bodyPr wrap="square" rtlCol="0">
            <a:spAutoFit/>
          </a:bodyPr>
          <a:lstStyle/>
          <a:p>
            <a:r>
              <a:rPr lang="en-US" sz="1800" b="1" kern="1200" dirty="0">
                <a:solidFill>
                  <a:schemeClr val="tx1"/>
                </a:solidFill>
                <a:latin typeface="+mn-lt"/>
                <a:ea typeface="+mn-ea"/>
                <a:cs typeface="+mn-cs"/>
              </a:rPr>
              <a:t>     1995</a:t>
            </a:r>
          </a:p>
        </p:txBody>
      </p:sp>
      <p:sp>
        <p:nvSpPr>
          <p:cNvPr id="7" name="TextBox 6">
            <a:extLst>
              <a:ext uri="{FF2B5EF4-FFF2-40B4-BE49-F238E27FC236}">
                <a16:creationId xmlns:a16="http://schemas.microsoft.com/office/drawing/2014/main" id="{F13B7E74-CB15-4C6E-B00E-8954678086BB}"/>
              </a:ext>
            </a:extLst>
          </p:cNvPr>
          <p:cNvSpPr txBox="1"/>
          <p:nvPr/>
        </p:nvSpPr>
        <p:spPr>
          <a:xfrm rot="10800000" flipV="1">
            <a:off x="5286374" y="3797767"/>
            <a:ext cx="1845945" cy="369332"/>
          </a:xfrm>
          <a:prstGeom prst="rect">
            <a:avLst/>
          </a:prstGeom>
          <a:noFill/>
        </p:spPr>
        <p:txBody>
          <a:bodyPr wrap="square" rtlCol="0">
            <a:spAutoFit/>
          </a:bodyPr>
          <a:lstStyle/>
          <a:p>
            <a:r>
              <a:rPr lang="en-US" b="1" dirty="0"/>
              <a:t>                   2017</a:t>
            </a:r>
            <a:endParaRPr lang="en-US" sz="1800" b="1" kern="1200" dirty="0">
              <a:solidFill>
                <a:schemeClr val="tx1"/>
              </a:solidFill>
              <a:latin typeface="+mn-lt"/>
              <a:ea typeface="+mn-ea"/>
              <a:cs typeface="+mn-cs"/>
            </a:endParaRPr>
          </a:p>
        </p:txBody>
      </p:sp>
      <mc:AlternateContent xmlns:mc="http://schemas.openxmlformats.org/markup-compatibility/2006" xmlns:p14="http://schemas.microsoft.com/office/powerpoint/2010/main">
        <mc:Choice Requires="p14">
          <p:contentPart p14:bwMode="auto" r:id="rId16">
            <p14:nvContentPartPr>
              <p14:cNvPr id="19" name="Ink 18">
                <a:extLst>
                  <a:ext uri="{FF2B5EF4-FFF2-40B4-BE49-F238E27FC236}">
                    <a16:creationId xmlns:a16="http://schemas.microsoft.com/office/drawing/2014/main" id="{F69C74DF-4FB7-435A-84B2-45A629408DAB}"/>
                  </a:ext>
                </a:extLst>
              </p14:cNvPr>
              <p14:cNvContentPartPr/>
              <p14:nvPr/>
            </p14:nvContentPartPr>
            <p14:xfrm>
              <a:off x="3447990" y="3300382"/>
              <a:ext cx="127800" cy="199800"/>
            </p14:xfrm>
          </p:contentPart>
        </mc:Choice>
        <mc:Fallback xmlns="">
          <p:pic>
            <p:nvPicPr>
              <p:cNvPr id="19" name="Ink 18">
                <a:extLst>
                  <a:ext uri="{FF2B5EF4-FFF2-40B4-BE49-F238E27FC236}">
                    <a16:creationId xmlns:a16="http://schemas.microsoft.com/office/drawing/2014/main" id="{F69C74DF-4FB7-435A-84B2-45A629408DAB}"/>
                  </a:ext>
                </a:extLst>
              </p:cNvPr>
              <p:cNvPicPr/>
              <p:nvPr/>
            </p:nvPicPr>
            <p:blipFill>
              <a:blip r:embed="rId17"/>
              <a:stretch>
                <a:fillRect/>
              </a:stretch>
            </p:blipFill>
            <p:spPr>
              <a:xfrm>
                <a:off x="3438990" y="3291382"/>
                <a:ext cx="14544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0" name="Ink 19">
                <a:extLst>
                  <a:ext uri="{FF2B5EF4-FFF2-40B4-BE49-F238E27FC236}">
                    <a16:creationId xmlns:a16="http://schemas.microsoft.com/office/drawing/2014/main" id="{51BC4AA8-4F40-4534-BAD2-DB091556D223}"/>
                  </a:ext>
                </a:extLst>
              </p14:cNvPr>
              <p14:cNvContentPartPr/>
              <p14:nvPr/>
            </p14:nvContentPartPr>
            <p14:xfrm>
              <a:off x="5152950" y="4774582"/>
              <a:ext cx="157680" cy="221400"/>
            </p14:xfrm>
          </p:contentPart>
        </mc:Choice>
        <mc:Fallback xmlns="">
          <p:pic>
            <p:nvPicPr>
              <p:cNvPr id="20" name="Ink 19">
                <a:extLst>
                  <a:ext uri="{FF2B5EF4-FFF2-40B4-BE49-F238E27FC236}">
                    <a16:creationId xmlns:a16="http://schemas.microsoft.com/office/drawing/2014/main" id="{51BC4AA8-4F40-4534-BAD2-DB091556D223}"/>
                  </a:ext>
                </a:extLst>
              </p:cNvPr>
              <p:cNvPicPr/>
              <p:nvPr/>
            </p:nvPicPr>
            <p:blipFill>
              <a:blip r:embed="rId19"/>
              <a:stretch>
                <a:fillRect/>
              </a:stretch>
            </p:blipFill>
            <p:spPr>
              <a:xfrm>
                <a:off x="5143950" y="4765942"/>
                <a:ext cx="17532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1" name="Ink 20">
                <a:extLst>
                  <a:ext uri="{FF2B5EF4-FFF2-40B4-BE49-F238E27FC236}">
                    <a16:creationId xmlns:a16="http://schemas.microsoft.com/office/drawing/2014/main" id="{FF366162-56B8-4A36-BB39-184DC38A14EF}"/>
                  </a:ext>
                </a:extLst>
              </p14:cNvPr>
              <p14:cNvContentPartPr/>
              <p14:nvPr/>
            </p14:nvContentPartPr>
            <p14:xfrm>
              <a:off x="6483039" y="4393440"/>
              <a:ext cx="145080" cy="154800"/>
            </p14:xfrm>
          </p:contentPart>
        </mc:Choice>
        <mc:Fallback xmlns="">
          <p:pic>
            <p:nvPicPr>
              <p:cNvPr id="21" name="Ink 20">
                <a:extLst>
                  <a:ext uri="{FF2B5EF4-FFF2-40B4-BE49-F238E27FC236}">
                    <a16:creationId xmlns:a16="http://schemas.microsoft.com/office/drawing/2014/main" id="{FF366162-56B8-4A36-BB39-184DC38A14EF}"/>
                  </a:ext>
                </a:extLst>
              </p:cNvPr>
              <p:cNvPicPr/>
              <p:nvPr/>
            </p:nvPicPr>
            <p:blipFill>
              <a:blip r:embed="rId21"/>
              <a:stretch>
                <a:fillRect/>
              </a:stretch>
            </p:blipFill>
            <p:spPr>
              <a:xfrm>
                <a:off x="6474039" y="4384440"/>
                <a:ext cx="1627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4" name="Ink 23">
                <a:extLst>
                  <a:ext uri="{FF2B5EF4-FFF2-40B4-BE49-F238E27FC236}">
                    <a16:creationId xmlns:a16="http://schemas.microsoft.com/office/drawing/2014/main" id="{1B89E1F2-EAEA-454E-BF9A-A628B4473371}"/>
                  </a:ext>
                </a:extLst>
              </p14:cNvPr>
              <p14:cNvContentPartPr/>
              <p14:nvPr/>
            </p14:nvContentPartPr>
            <p14:xfrm>
              <a:off x="11239470" y="3467062"/>
              <a:ext cx="360" cy="360"/>
            </p14:xfrm>
          </p:contentPart>
        </mc:Choice>
        <mc:Fallback xmlns="">
          <p:pic>
            <p:nvPicPr>
              <p:cNvPr id="24" name="Ink 23">
                <a:extLst>
                  <a:ext uri="{FF2B5EF4-FFF2-40B4-BE49-F238E27FC236}">
                    <a16:creationId xmlns:a16="http://schemas.microsoft.com/office/drawing/2014/main" id="{1B89E1F2-EAEA-454E-BF9A-A628B4473371}"/>
                  </a:ext>
                </a:extLst>
              </p:cNvPr>
              <p:cNvPicPr/>
              <p:nvPr/>
            </p:nvPicPr>
            <p:blipFill>
              <a:blip r:embed="rId5"/>
              <a:stretch>
                <a:fillRect/>
              </a:stretch>
            </p:blipFill>
            <p:spPr>
              <a:xfrm>
                <a:off x="11230470" y="34580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5" name="Ink 24">
                <a:extLst>
                  <a:ext uri="{FF2B5EF4-FFF2-40B4-BE49-F238E27FC236}">
                    <a16:creationId xmlns:a16="http://schemas.microsoft.com/office/drawing/2014/main" id="{35A5EFF6-C461-4CE0-80AC-01616F8B98AC}"/>
                  </a:ext>
                </a:extLst>
              </p14:cNvPr>
              <p14:cNvContentPartPr/>
              <p14:nvPr/>
            </p14:nvContentPartPr>
            <p14:xfrm>
              <a:off x="11572830" y="3828862"/>
              <a:ext cx="360" cy="360"/>
            </p14:xfrm>
          </p:contentPart>
        </mc:Choice>
        <mc:Fallback xmlns="">
          <p:pic>
            <p:nvPicPr>
              <p:cNvPr id="25" name="Ink 24">
                <a:extLst>
                  <a:ext uri="{FF2B5EF4-FFF2-40B4-BE49-F238E27FC236}">
                    <a16:creationId xmlns:a16="http://schemas.microsoft.com/office/drawing/2014/main" id="{35A5EFF6-C461-4CE0-80AC-01616F8B98AC}"/>
                  </a:ext>
                </a:extLst>
              </p:cNvPr>
              <p:cNvPicPr/>
              <p:nvPr/>
            </p:nvPicPr>
            <p:blipFill>
              <a:blip r:embed="rId5"/>
              <a:stretch>
                <a:fillRect/>
              </a:stretch>
            </p:blipFill>
            <p:spPr>
              <a:xfrm>
                <a:off x="11563830" y="38202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6" name="Ink 25">
                <a:extLst>
                  <a:ext uri="{FF2B5EF4-FFF2-40B4-BE49-F238E27FC236}">
                    <a16:creationId xmlns:a16="http://schemas.microsoft.com/office/drawing/2014/main" id="{23A3B09A-58DE-4E1A-8445-87D10515C72B}"/>
                  </a:ext>
                </a:extLst>
              </p14:cNvPr>
              <p14:cNvContentPartPr/>
              <p14:nvPr/>
            </p14:nvContentPartPr>
            <p14:xfrm>
              <a:off x="8300790" y="6410062"/>
              <a:ext cx="360" cy="360"/>
            </p14:xfrm>
          </p:contentPart>
        </mc:Choice>
        <mc:Fallback xmlns="">
          <p:pic>
            <p:nvPicPr>
              <p:cNvPr id="26" name="Ink 25">
                <a:extLst>
                  <a:ext uri="{FF2B5EF4-FFF2-40B4-BE49-F238E27FC236}">
                    <a16:creationId xmlns:a16="http://schemas.microsoft.com/office/drawing/2014/main" id="{23A3B09A-58DE-4E1A-8445-87D10515C72B}"/>
                  </a:ext>
                </a:extLst>
              </p:cNvPr>
              <p:cNvPicPr/>
              <p:nvPr/>
            </p:nvPicPr>
            <p:blipFill>
              <a:blip r:embed="rId5"/>
              <a:stretch>
                <a:fillRect/>
              </a:stretch>
            </p:blipFill>
            <p:spPr>
              <a:xfrm>
                <a:off x="8292150" y="64014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7" name="Ink 26">
                <a:extLst>
                  <a:ext uri="{FF2B5EF4-FFF2-40B4-BE49-F238E27FC236}">
                    <a16:creationId xmlns:a16="http://schemas.microsoft.com/office/drawing/2014/main" id="{95462661-F321-40D4-88F6-53716CD49374}"/>
                  </a:ext>
                </a:extLst>
              </p14:cNvPr>
              <p14:cNvContentPartPr/>
              <p14:nvPr/>
            </p14:nvContentPartPr>
            <p14:xfrm>
              <a:off x="8081910" y="6371902"/>
              <a:ext cx="360" cy="360"/>
            </p14:xfrm>
          </p:contentPart>
        </mc:Choice>
        <mc:Fallback xmlns="">
          <p:pic>
            <p:nvPicPr>
              <p:cNvPr id="27" name="Ink 26">
                <a:extLst>
                  <a:ext uri="{FF2B5EF4-FFF2-40B4-BE49-F238E27FC236}">
                    <a16:creationId xmlns:a16="http://schemas.microsoft.com/office/drawing/2014/main" id="{95462661-F321-40D4-88F6-53716CD49374}"/>
                  </a:ext>
                </a:extLst>
              </p:cNvPr>
              <p:cNvPicPr/>
              <p:nvPr/>
            </p:nvPicPr>
            <p:blipFill>
              <a:blip r:embed="rId5"/>
              <a:stretch>
                <a:fillRect/>
              </a:stretch>
            </p:blipFill>
            <p:spPr>
              <a:xfrm>
                <a:off x="8072910" y="63632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8" name="Ink 27">
                <a:extLst>
                  <a:ext uri="{FF2B5EF4-FFF2-40B4-BE49-F238E27FC236}">
                    <a16:creationId xmlns:a16="http://schemas.microsoft.com/office/drawing/2014/main" id="{1BFBE4FF-D3D6-46D3-969E-A982158121B5}"/>
                  </a:ext>
                </a:extLst>
              </p14:cNvPr>
              <p14:cNvContentPartPr/>
              <p14:nvPr/>
            </p14:nvContentPartPr>
            <p14:xfrm>
              <a:off x="8076870" y="6343462"/>
              <a:ext cx="3960" cy="2160"/>
            </p14:xfrm>
          </p:contentPart>
        </mc:Choice>
        <mc:Fallback xmlns="">
          <p:pic>
            <p:nvPicPr>
              <p:cNvPr id="28" name="Ink 27">
                <a:extLst>
                  <a:ext uri="{FF2B5EF4-FFF2-40B4-BE49-F238E27FC236}">
                    <a16:creationId xmlns:a16="http://schemas.microsoft.com/office/drawing/2014/main" id="{1BFBE4FF-D3D6-46D3-969E-A982158121B5}"/>
                  </a:ext>
                </a:extLst>
              </p:cNvPr>
              <p:cNvPicPr/>
              <p:nvPr/>
            </p:nvPicPr>
            <p:blipFill>
              <a:blip r:embed="rId27"/>
              <a:stretch>
                <a:fillRect/>
              </a:stretch>
            </p:blipFill>
            <p:spPr>
              <a:xfrm>
                <a:off x="8068230" y="6334822"/>
                <a:ext cx="216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9" name="Ink 28">
                <a:extLst>
                  <a:ext uri="{FF2B5EF4-FFF2-40B4-BE49-F238E27FC236}">
                    <a16:creationId xmlns:a16="http://schemas.microsoft.com/office/drawing/2014/main" id="{708165A7-CCD7-4A34-8D67-9F694DFCA758}"/>
                  </a:ext>
                </a:extLst>
              </p14:cNvPr>
              <p14:cNvContentPartPr/>
              <p14:nvPr/>
            </p14:nvContentPartPr>
            <p14:xfrm>
              <a:off x="13391910" y="4929022"/>
              <a:ext cx="360" cy="360"/>
            </p14:xfrm>
          </p:contentPart>
        </mc:Choice>
        <mc:Fallback xmlns="">
          <p:pic>
            <p:nvPicPr>
              <p:cNvPr id="29" name="Ink 28">
                <a:extLst>
                  <a:ext uri="{FF2B5EF4-FFF2-40B4-BE49-F238E27FC236}">
                    <a16:creationId xmlns:a16="http://schemas.microsoft.com/office/drawing/2014/main" id="{708165A7-CCD7-4A34-8D67-9F694DFCA758}"/>
                  </a:ext>
                </a:extLst>
              </p:cNvPr>
              <p:cNvPicPr/>
              <p:nvPr/>
            </p:nvPicPr>
            <p:blipFill>
              <a:blip r:embed="rId5"/>
              <a:stretch>
                <a:fillRect/>
              </a:stretch>
            </p:blipFill>
            <p:spPr>
              <a:xfrm>
                <a:off x="13383270" y="49200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0" name="Ink 9">
                <a:extLst>
                  <a:ext uri="{FF2B5EF4-FFF2-40B4-BE49-F238E27FC236}">
                    <a16:creationId xmlns:a16="http://schemas.microsoft.com/office/drawing/2014/main" id="{CCF3C476-9A1E-4658-ABFC-ECE4E4EB799A}"/>
                  </a:ext>
                </a:extLst>
              </p14:cNvPr>
              <p14:cNvContentPartPr/>
              <p14:nvPr/>
            </p14:nvContentPartPr>
            <p14:xfrm>
              <a:off x="6797790" y="4073842"/>
              <a:ext cx="270360" cy="24840"/>
            </p14:xfrm>
          </p:contentPart>
        </mc:Choice>
        <mc:Fallback xmlns="">
          <p:pic>
            <p:nvPicPr>
              <p:cNvPr id="10" name="Ink 9">
                <a:extLst>
                  <a:ext uri="{FF2B5EF4-FFF2-40B4-BE49-F238E27FC236}">
                    <a16:creationId xmlns:a16="http://schemas.microsoft.com/office/drawing/2014/main" id="{CCF3C476-9A1E-4658-ABFC-ECE4E4EB799A}"/>
                  </a:ext>
                </a:extLst>
              </p:cNvPr>
              <p:cNvPicPr/>
              <p:nvPr/>
            </p:nvPicPr>
            <p:blipFill>
              <a:blip r:embed="rId30"/>
              <a:stretch>
                <a:fillRect/>
              </a:stretch>
            </p:blipFill>
            <p:spPr>
              <a:xfrm>
                <a:off x="6788790" y="4064971"/>
                <a:ext cx="288000" cy="42228"/>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1" name="Ink 10">
                <a:extLst>
                  <a:ext uri="{FF2B5EF4-FFF2-40B4-BE49-F238E27FC236}">
                    <a16:creationId xmlns:a16="http://schemas.microsoft.com/office/drawing/2014/main" id="{56063023-A99B-40C0-AD9B-F78B18A6AE24}"/>
                  </a:ext>
                </a:extLst>
              </p14:cNvPr>
              <p14:cNvContentPartPr/>
              <p14:nvPr/>
            </p14:nvContentPartPr>
            <p14:xfrm>
              <a:off x="11196630" y="3143062"/>
              <a:ext cx="360" cy="360"/>
            </p14:xfrm>
          </p:contentPart>
        </mc:Choice>
        <mc:Fallback xmlns="">
          <p:pic>
            <p:nvPicPr>
              <p:cNvPr id="11" name="Ink 10">
                <a:extLst>
                  <a:ext uri="{FF2B5EF4-FFF2-40B4-BE49-F238E27FC236}">
                    <a16:creationId xmlns:a16="http://schemas.microsoft.com/office/drawing/2014/main" id="{56063023-A99B-40C0-AD9B-F78B18A6AE24}"/>
                  </a:ext>
                </a:extLst>
              </p:cNvPr>
              <p:cNvPicPr/>
              <p:nvPr/>
            </p:nvPicPr>
            <p:blipFill>
              <a:blip r:embed="rId32"/>
              <a:stretch>
                <a:fillRect/>
              </a:stretch>
            </p:blipFill>
            <p:spPr>
              <a:xfrm>
                <a:off x="11187630" y="31344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2" name="Ink 11">
                <a:extLst>
                  <a:ext uri="{FF2B5EF4-FFF2-40B4-BE49-F238E27FC236}">
                    <a16:creationId xmlns:a16="http://schemas.microsoft.com/office/drawing/2014/main" id="{E03CEE8F-B330-45E2-A639-320C99AA5973}"/>
                  </a:ext>
                </a:extLst>
              </p14:cNvPr>
              <p14:cNvContentPartPr/>
              <p14:nvPr/>
            </p14:nvContentPartPr>
            <p14:xfrm>
              <a:off x="12815550" y="466462"/>
              <a:ext cx="360" cy="360"/>
            </p14:xfrm>
          </p:contentPart>
        </mc:Choice>
        <mc:Fallback xmlns="">
          <p:pic>
            <p:nvPicPr>
              <p:cNvPr id="12" name="Ink 11">
                <a:extLst>
                  <a:ext uri="{FF2B5EF4-FFF2-40B4-BE49-F238E27FC236}">
                    <a16:creationId xmlns:a16="http://schemas.microsoft.com/office/drawing/2014/main" id="{E03CEE8F-B330-45E2-A639-320C99AA5973}"/>
                  </a:ext>
                </a:extLst>
              </p:cNvPr>
              <p:cNvPicPr/>
              <p:nvPr/>
            </p:nvPicPr>
            <p:blipFill>
              <a:blip r:embed="rId32"/>
              <a:stretch>
                <a:fillRect/>
              </a:stretch>
            </p:blipFill>
            <p:spPr>
              <a:xfrm>
                <a:off x="12806910" y="4578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3" name="Ink 12">
                <a:extLst>
                  <a:ext uri="{FF2B5EF4-FFF2-40B4-BE49-F238E27FC236}">
                    <a16:creationId xmlns:a16="http://schemas.microsoft.com/office/drawing/2014/main" id="{2E140D53-4BF7-4079-B4E5-051733CDDF09}"/>
                  </a:ext>
                </a:extLst>
              </p14:cNvPr>
              <p14:cNvContentPartPr/>
              <p14:nvPr/>
            </p14:nvContentPartPr>
            <p14:xfrm>
              <a:off x="3900150" y="4595662"/>
              <a:ext cx="360" cy="360"/>
            </p14:xfrm>
          </p:contentPart>
        </mc:Choice>
        <mc:Fallback xmlns="">
          <p:pic>
            <p:nvPicPr>
              <p:cNvPr id="13" name="Ink 12">
                <a:extLst>
                  <a:ext uri="{FF2B5EF4-FFF2-40B4-BE49-F238E27FC236}">
                    <a16:creationId xmlns:a16="http://schemas.microsoft.com/office/drawing/2014/main" id="{2E140D53-4BF7-4079-B4E5-051733CDDF09}"/>
                  </a:ext>
                </a:extLst>
              </p:cNvPr>
              <p:cNvPicPr/>
              <p:nvPr/>
            </p:nvPicPr>
            <p:blipFill>
              <a:blip r:embed="rId32"/>
              <a:stretch>
                <a:fillRect/>
              </a:stretch>
            </p:blipFill>
            <p:spPr>
              <a:xfrm>
                <a:off x="3891510" y="45866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4" name="Ink 13">
                <a:extLst>
                  <a:ext uri="{FF2B5EF4-FFF2-40B4-BE49-F238E27FC236}">
                    <a16:creationId xmlns:a16="http://schemas.microsoft.com/office/drawing/2014/main" id="{46F22842-BD0B-4BD2-BDE7-C95A9FAAA357}"/>
                  </a:ext>
                </a:extLst>
              </p14:cNvPr>
              <p14:cNvContentPartPr/>
              <p14:nvPr/>
            </p14:nvContentPartPr>
            <p14:xfrm>
              <a:off x="3666870" y="4471822"/>
              <a:ext cx="360" cy="360"/>
            </p14:xfrm>
          </p:contentPart>
        </mc:Choice>
        <mc:Fallback xmlns="">
          <p:pic>
            <p:nvPicPr>
              <p:cNvPr id="14" name="Ink 13">
                <a:extLst>
                  <a:ext uri="{FF2B5EF4-FFF2-40B4-BE49-F238E27FC236}">
                    <a16:creationId xmlns:a16="http://schemas.microsoft.com/office/drawing/2014/main" id="{46F22842-BD0B-4BD2-BDE7-C95A9FAAA357}"/>
                  </a:ext>
                </a:extLst>
              </p:cNvPr>
              <p:cNvPicPr/>
              <p:nvPr/>
            </p:nvPicPr>
            <p:blipFill>
              <a:blip r:embed="rId32"/>
              <a:stretch>
                <a:fillRect/>
              </a:stretch>
            </p:blipFill>
            <p:spPr>
              <a:xfrm>
                <a:off x="3658230" y="44628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5" name="Ink 14">
                <a:extLst>
                  <a:ext uri="{FF2B5EF4-FFF2-40B4-BE49-F238E27FC236}">
                    <a16:creationId xmlns:a16="http://schemas.microsoft.com/office/drawing/2014/main" id="{A1634139-0FC7-460D-9FD8-D2CCE13A5330}"/>
                  </a:ext>
                </a:extLst>
              </p14:cNvPr>
              <p14:cNvContentPartPr/>
              <p14:nvPr/>
            </p14:nvContentPartPr>
            <p14:xfrm>
              <a:off x="3614670" y="4614742"/>
              <a:ext cx="360" cy="360"/>
            </p14:xfrm>
          </p:contentPart>
        </mc:Choice>
        <mc:Fallback xmlns="">
          <p:pic>
            <p:nvPicPr>
              <p:cNvPr id="15" name="Ink 14">
                <a:extLst>
                  <a:ext uri="{FF2B5EF4-FFF2-40B4-BE49-F238E27FC236}">
                    <a16:creationId xmlns:a16="http://schemas.microsoft.com/office/drawing/2014/main" id="{A1634139-0FC7-460D-9FD8-D2CCE13A5330}"/>
                  </a:ext>
                </a:extLst>
              </p:cNvPr>
              <p:cNvPicPr/>
              <p:nvPr/>
            </p:nvPicPr>
            <p:blipFill>
              <a:blip r:embed="rId32"/>
              <a:stretch>
                <a:fillRect/>
              </a:stretch>
            </p:blipFill>
            <p:spPr>
              <a:xfrm>
                <a:off x="3605670" y="460574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1" name="Ink 30">
                <a:extLst>
                  <a:ext uri="{FF2B5EF4-FFF2-40B4-BE49-F238E27FC236}">
                    <a16:creationId xmlns:a16="http://schemas.microsoft.com/office/drawing/2014/main" id="{72D505C3-3782-49B5-9B57-D8C8BA68A354}"/>
                  </a:ext>
                </a:extLst>
              </p14:cNvPr>
              <p14:cNvContentPartPr/>
              <p14:nvPr/>
            </p14:nvContentPartPr>
            <p14:xfrm>
              <a:off x="11748870" y="3452662"/>
              <a:ext cx="360" cy="360"/>
            </p14:xfrm>
          </p:contentPart>
        </mc:Choice>
        <mc:Fallback xmlns="">
          <p:pic>
            <p:nvPicPr>
              <p:cNvPr id="31" name="Ink 30">
                <a:extLst>
                  <a:ext uri="{FF2B5EF4-FFF2-40B4-BE49-F238E27FC236}">
                    <a16:creationId xmlns:a16="http://schemas.microsoft.com/office/drawing/2014/main" id="{72D505C3-3782-49B5-9B57-D8C8BA68A354}"/>
                  </a:ext>
                </a:extLst>
              </p:cNvPr>
              <p:cNvPicPr/>
              <p:nvPr/>
            </p:nvPicPr>
            <p:blipFill>
              <a:blip r:embed="rId32"/>
              <a:stretch>
                <a:fillRect/>
              </a:stretch>
            </p:blipFill>
            <p:spPr>
              <a:xfrm>
                <a:off x="11740230" y="34436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2" name="Ink 31">
                <a:extLst>
                  <a:ext uri="{FF2B5EF4-FFF2-40B4-BE49-F238E27FC236}">
                    <a16:creationId xmlns:a16="http://schemas.microsoft.com/office/drawing/2014/main" id="{2E87CE5E-FB33-471C-87E9-9991D1C9D3E5}"/>
                  </a:ext>
                </a:extLst>
              </p14:cNvPr>
              <p14:cNvContentPartPr/>
              <p14:nvPr/>
            </p14:nvContentPartPr>
            <p14:xfrm>
              <a:off x="13058550" y="3100222"/>
              <a:ext cx="360" cy="360"/>
            </p14:xfrm>
          </p:contentPart>
        </mc:Choice>
        <mc:Fallback xmlns="">
          <p:pic>
            <p:nvPicPr>
              <p:cNvPr id="32" name="Ink 31">
                <a:extLst>
                  <a:ext uri="{FF2B5EF4-FFF2-40B4-BE49-F238E27FC236}">
                    <a16:creationId xmlns:a16="http://schemas.microsoft.com/office/drawing/2014/main" id="{2E87CE5E-FB33-471C-87E9-9991D1C9D3E5}"/>
                  </a:ext>
                </a:extLst>
              </p:cNvPr>
              <p:cNvPicPr/>
              <p:nvPr/>
            </p:nvPicPr>
            <p:blipFill>
              <a:blip r:embed="rId32"/>
              <a:stretch>
                <a:fillRect/>
              </a:stretch>
            </p:blipFill>
            <p:spPr>
              <a:xfrm>
                <a:off x="13049910" y="30912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3" name="Ink 32">
                <a:extLst>
                  <a:ext uri="{FF2B5EF4-FFF2-40B4-BE49-F238E27FC236}">
                    <a16:creationId xmlns:a16="http://schemas.microsoft.com/office/drawing/2014/main" id="{511FC9A4-7107-4F0B-8F10-A3F2FDBE4768}"/>
                  </a:ext>
                </a:extLst>
              </p14:cNvPr>
              <p14:cNvContentPartPr/>
              <p14:nvPr/>
            </p14:nvContentPartPr>
            <p14:xfrm>
              <a:off x="5166990" y="695062"/>
              <a:ext cx="360" cy="360"/>
            </p14:xfrm>
          </p:contentPart>
        </mc:Choice>
        <mc:Fallback xmlns="">
          <p:pic>
            <p:nvPicPr>
              <p:cNvPr id="33" name="Ink 32">
                <a:extLst>
                  <a:ext uri="{FF2B5EF4-FFF2-40B4-BE49-F238E27FC236}">
                    <a16:creationId xmlns:a16="http://schemas.microsoft.com/office/drawing/2014/main" id="{511FC9A4-7107-4F0B-8F10-A3F2FDBE4768}"/>
                  </a:ext>
                </a:extLst>
              </p:cNvPr>
              <p:cNvPicPr/>
              <p:nvPr/>
            </p:nvPicPr>
            <p:blipFill>
              <a:blip r:embed="rId32"/>
              <a:stretch>
                <a:fillRect/>
              </a:stretch>
            </p:blipFill>
            <p:spPr>
              <a:xfrm>
                <a:off x="5158350" y="6864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4" name="Ink 33">
                <a:extLst>
                  <a:ext uri="{FF2B5EF4-FFF2-40B4-BE49-F238E27FC236}">
                    <a16:creationId xmlns:a16="http://schemas.microsoft.com/office/drawing/2014/main" id="{B2A29E30-1B06-445F-9494-D7F21826E110}"/>
                  </a:ext>
                </a:extLst>
              </p14:cNvPr>
              <p14:cNvContentPartPr/>
              <p14:nvPr/>
            </p14:nvContentPartPr>
            <p14:xfrm>
              <a:off x="4963557" y="865702"/>
              <a:ext cx="6120" cy="6120"/>
            </p14:xfrm>
          </p:contentPart>
        </mc:Choice>
        <mc:Fallback xmlns="">
          <p:pic>
            <p:nvPicPr>
              <p:cNvPr id="34" name="Ink 33">
                <a:extLst>
                  <a:ext uri="{FF2B5EF4-FFF2-40B4-BE49-F238E27FC236}">
                    <a16:creationId xmlns:a16="http://schemas.microsoft.com/office/drawing/2014/main" id="{B2A29E30-1B06-445F-9494-D7F21826E110}"/>
                  </a:ext>
                </a:extLst>
              </p:cNvPr>
              <p:cNvPicPr/>
              <p:nvPr/>
            </p:nvPicPr>
            <p:blipFill>
              <a:blip r:embed="rId43"/>
              <a:stretch>
                <a:fillRect/>
              </a:stretch>
            </p:blipFill>
            <p:spPr>
              <a:xfrm>
                <a:off x="4953994" y="856702"/>
                <a:ext cx="24863"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5" name="Ink 34">
                <a:extLst>
                  <a:ext uri="{FF2B5EF4-FFF2-40B4-BE49-F238E27FC236}">
                    <a16:creationId xmlns:a16="http://schemas.microsoft.com/office/drawing/2014/main" id="{5F567D29-0A91-4B20-85E5-EF1D38DE7B54}"/>
                  </a:ext>
                </a:extLst>
              </p14:cNvPr>
              <p14:cNvContentPartPr/>
              <p14:nvPr/>
            </p14:nvContentPartPr>
            <p14:xfrm>
              <a:off x="5086350" y="818902"/>
              <a:ext cx="15480" cy="2160"/>
            </p14:xfrm>
          </p:contentPart>
        </mc:Choice>
        <mc:Fallback xmlns="">
          <p:pic>
            <p:nvPicPr>
              <p:cNvPr id="35" name="Ink 34">
                <a:extLst>
                  <a:ext uri="{FF2B5EF4-FFF2-40B4-BE49-F238E27FC236}">
                    <a16:creationId xmlns:a16="http://schemas.microsoft.com/office/drawing/2014/main" id="{5F567D29-0A91-4B20-85E5-EF1D38DE7B54}"/>
                  </a:ext>
                </a:extLst>
              </p:cNvPr>
              <p:cNvPicPr/>
              <p:nvPr/>
            </p:nvPicPr>
            <p:blipFill>
              <a:blip r:embed="rId45"/>
              <a:stretch>
                <a:fillRect/>
              </a:stretch>
            </p:blipFill>
            <p:spPr>
              <a:xfrm>
                <a:off x="5077350" y="810262"/>
                <a:ext cx="331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6" name="Ink 35">
                <a:extLst>
                  <a:ext uri="{FF2B5EF4-FFF2-40B4-BE49-F238E27FC236}">
                    <a16:creationId xmlns:a16="http://schemas.microsoft.com/office/drawing/2014/main" id="{3FC0603C-D7A1-47F7-9463-4762250C1BB6}"/>
                  </a:ext>
                </a:extLst>
              </p14:cNvPr>
              <p14:cNvContentPartPr/>
              <p14:nvPr/>
            </p14:nvContentPartPr>
            <p14:xfrm>
              <a:off x="11401110" y="2361862"/>
              <a:ext cx="360" cy="360"/>
            </p14:xfrm>
          </p:contentPart>
        </mc:Choice>
        <mc:Fallback xmlns="">
          <p:pic>
            <p:nvPicPr>
              <p:cNvPr id="36" name="Ink 35">
                <a:extLst>
                  <a:ext uri="{FF2B5EF4-FFF2-40B4-BE49-F238E27FC236}">
                    <a16:creationId xmlns:a16="http://schemas.microsoft.com/office/drawing/2014/main" id="{3FC0603C-D7A1-47F7-9463-4762250C1BB6}"/>
                  </a:ext>
                </a:extLst>
              </p:cNvPr>
              <p:cNvPicPr/>
              <p:nvPr/>
            </p:nvPicPr>
            <p:blipFill>
              <a:blip r:embed="rId32"/>
              <a:stretch>
                <a:fillRect/>
              </a:stretch>
            </p:blipFill>
            <p:spPr>
              <a:xfrm>
                <a:off x="11392470" y="2353222"/>
                <a:ext cx="18000" cy="18000"/>
              </a:xfrm>
              <a:prstGeom prst="rect">
                <a:avLst/>
              </a:prstGeom>
            </p:spPr>
          </p:pic>
        </mc:Fallback>
      </mc:AlternateContent>
      <p:sp>
        <p:nvSpPr>
          <p:cNvPr id="9" name="TextBox 8">
            <a:extLst>
              <a:ext uri="{FF2B5EF4-FFF2-40B4-BE49-F238E27FC236}">
                <a16:creationId xmlns:a16="http://schemas.microsoft.com/office/drawing/2014/main" id="{3C08716E-C7C0-8002-A5C9-E2774C0B0FBF}"/>
              </a:ext>
            </a:extLst>
          </p:cNvPr>
          <p:cNvSpPr txBox="1"/>
          <p:nvPr/>
        </p:nvSpPr>
        <p:spPr>
          <a:xfrm flipH="1">
            <a:off x="5701374" y="3933066"/>
            <a:ext cx="671158" cy="369332"/>
          </a:xfrm>
          <a:prstGeom prst="rect">
            <a:avLst/>
          </a:prstGeom>
          <a:noFill/>
        </p:spPr>
        <p:txBody>
          <a:bodyPr wrap="square" rtlCol="0">
            <a:spAutoFit/>
          </a:bodyPr>
          <a:lstStyle/>
          <a:p>
            <a:r>
              <a:rPr lang="en-US" b="1" dirty="0"/>
              <a:t>2023</a:t>
            </a:r>
          </a:p>
        </p:txBody>
      </p:sp>
      <p:grpSp>
        <p:nvGrpSpPr>
          <p:cNvPr id="42" name="Group 41">
            <a:extLst>
              <a:ext uri="{FF2B5EF4-FFF2-40B4-BE49-F238E27FC236}">
                <a16:creationId xmlns:a16="http://schemas.microsoft.com/office/drawing/2014/main" id="{B7672429-9138-B0EC-553B-3616493FBDAA}"/>
              </a:ext>
            </a:extLst>
          </p:cNvPr>
          <p:cNvGrpSpPr/>
          <p:nvPr/>
        </p:nvGrpSpPr>
        <p:grpSpPr>
          <a:xfrm>
            <a:off x="6126300" y="4949010"/>
            <a:ext cx="360" cy="360"/>
            <a:chOff x="6126300" y="4949010"/>
            <a:chExt cx="360" cy="360"/>
          </a:xfrm>
        </p:grpSpPr>
        <mc:AlternateContent xmlns:mc="http://schemas.openxmlformats.org/markup-compatibility/2006" xmlns:p14="http://schemas.microsoft.com/office/powerpoint/2010/main">
          <mc:Choice Requires="p14">
            <p:contentPart p14:bwMode="auto" r:id="rId47">
              <p14:nvContentPartPr>
                <p14:cNvPr id="38" name="Ink 37">
                  <a:extLst>
                    <a:ext uri="{FF2B5EF4-FFF2-40B4-BE49-F238E27FC236}">
                      <a16:creationId xmlns:a16="http://schemas.microsoft.com/office/drawing/2014/main" id="{588F6830-DAA6-B365-7CC9-A049E03388EF}"/>
                    </a:ext>
                  </a:extLst>
                </p14:cNvPr>
                <p14:cNvContentPartPr/>
                <p14:nvPr/>
              </p14:nvContentPartPr>
              <p14:xfrm>
                <a:off x="6126300" y="4949010"/>
                <a:ext cx="360" cy="360"/>
              </p14:xfrm>
            </p:contentPart>
          </mc:Choice>
          <mc:Fallback xmlns="">
            <p:pic>
              <p:nvPicPr>
                <p:cNvPr id="38" name="Ink 37">
                  <a:extLst>
                    <a:ext uri="{FF2B5EF4-FFF2-40B4-BE49-F238E27FC236}">
                      <a16:creationId xmlns:a16="http://schemas.microsoft.com/office/drawing/2014/main" id="{588F6830-DAA6-B365-7CC9-A049E03388EF}"/>
                    </a:ext>
                  </a:extLst>
                </p:cNvPr>
                <p:cNvPicPr/>
                <p:nvPr/>
              </p:nvPicPr>
              <p:blipFill>
                <a:blip r:embed="rId48"/>
                <a:stretch>
                  <a:fillRect/>
                </a:stretch>
              </p:blipFill>
              <p:spPr>
                <a:xfrm>
                  <a:off x="6121980" y="494469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1" name="Ink 40">
                  <a:extLst>
                    <a:ext uri="{FF2B5EF4-FFF2-40B4-BE49-F238E27FC236}">
                      <a16:creationId xmlns:a16="http://schemas.microsoft.com/office/drawing/2014/main" id="{A58DEC13-D328-C216-A4C6-9FA1EF89FFB9}"/>
                    </a:ext>
                  </a:extLst>
                </p14:cNvPr>
                <p14:cNvContentPartPr/>
                <p14:nvPr/>
              </p14:nvContentPartPr>
              <p14:xfrm>
                <a:off x="6126300" y="4949010"/>
                <a:ext cx="360" cy="360"/>
              </p14:xfrm>
            </p:contentPart>
          </mc:Choice>
          <mc:Fallback xmlns="">
            <p:pic>
              <p:nvPicPr>
                <p:cNvPr id="41" name="Ink 40">
                  <a:extLst>
                    <a:ext uri="{FF2B5EF4-FFF2-40B4-BE49-F238E27FC236}">
                      <a16:creationId xmlns:a16="http://schemas.microsoft.com/office/drawing/2014/main" id="{A58DEC13-D328-C216-A4C6-9FA1EF89FFB9}"/>
                    </a:ext>
                  </a:extLst>
                </p:cNvPr>
                <p:cNvPicPr/>
                <p:nvPr/>
              </p:nvPicPr>
              <p:blipFill>
                <a:blip r:embed="rId48"/>
                <a:stretch>
                  <a:fillRect/>
                </a:stretch>
              </p:blipFill>
              <p:spPr>
                <a:xfrm>
                  <a:off x="6121980" y="4944690"/>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0">
            <p14:nvContentPartPr>
              <p14:cNvPr id="44" name="Ink 43">
                <a:extLst>
                  <a:ext uri="{FF2B5EF4-FFF2-40B4-BE49-F238E27FC236}">
                    <a16:creationId xmlns:a16="http://schemas.microsoft.com/office/drawing/2014/main" id="{9DA64446-8DE5-F08D-3AF6-D1F290248C8E}"/>
                  </a:ext>
                </a:extLst>
              </p14:cNvPr>
              <p14:cNvContentPartPr/>
              <p14:nvPr/>
            </p14:nvContentPartPr>
            <p14:xfrm>
              <a:off x="-2102220" y="1181610"/>
              <a:ext cx="37800" cy="27360"/>
            </p14:xfrm>
          </p:contentPart>
        </mc:Choice>
        <mc:Fallback xmlns="">
          <p:pic>
            <p:nvPicPr>
              <p:cNvPr id="44" name="Ink 43">
                <a:extLst>
                  <a:ext uri="{FF2B5EF4-FFF2-40B4-BE49-F238E27FC236}">
                    <a16:creationId xmlns:a16="http://schemas.microsoft.com/office/drawing/2014/main" id="{9DA64446-8DE5-F08D-3AF6-D1F290248C8E}"/>
                  </a:ext>
                </a:extLst>
              </p:cNvPr>
              <p:cNvPicPr/>
              <p:nvPr/>
            </p:nvPicPr>
            <p:blipFill>
              <a:blip r:embed="rId53"/>
              <a:stretch>
                <a:fillRect/>
              </a:stretch>
            </p:blipFill>
            <p:spPr>
              <a:xfrm>
                <a:off x="-2106540" y="1177290"/>
                <a:ext cx="464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46" name="Ink 45">
                <a:extLst>
                  <a:ext uri="{FF2B5EF4-FFF2-40B4-BE49-F238E27FC236}">
                    <a16:creationId xmlns:a16="http://schemas.microsoft.com/office/drawing/2014/main" id="{D76015EA-8BE8-4965-467F-D04AC3851370}"/>
                  </a:ext>
                </a:extLst>
              </p14:cNvPr>
              <p14:cNvContentPartPr/>
              <p14:nvPr/>
            </p14:nvContentPartPr>
            <p14:xfrm>
              <a:off x="10831320" y="3133931"/>
              <a:ext cx="360" cy="360"/>
            </p14:xfrm>
          </p:contentPart>
        </mc:Choice>
        <mc:Fallback xmlns="">
          <p:pic>
            <p:nvPicPr>
              <p:cNvPr id="46" name="Ink 45">
                <a:extLst>
                  <a:ext uri="{FF2B5EF4-FFF2-40B4-BE49-F238E27FC236}">
                    <a16:creationId xmlns:a16="http://schemas.microsoft.com/office/drawing/2014/main" id="{D76015EA-8BE8-4965-467F-D04AC3851370}"/>
                  </a:ext>
                </a:extLst>
              </p:cNvPr>
              <p:cNvPicPr/>
              <p:nvPr/>
            </p:nvPicPr>
            <p:blipFill>
              <a:blip r:embed="rId57"/>
              <a:stretch>
                <a:fillRect/>
              </a:stretch>
            </p:blipFill>
            <p:spPr>
              <a:xfrm>
                <a:off x="10827000" y="3129611"/>
                <a:ext cx="9000" cy="9000"/>
              </a:xfrm>
              <a:prstGeom prst="rect">
                <a:avLst/>
              </a:prstGeom>
            </p:spPr>
          </p:pic>
        </mc:Fallback>
      </mc:AlternateContent>
      <p:sp>
        <p:nvSpPr>
          <p:cNvPr id="2" name="TextBox 1">
            <a:extLst>
              <a:ext uri="{FF2B5EF4-FFF2-40B4-BE49-F238E27FC236}">
                <a16:creationId xmlns:a16="http://schemas.microsoft.com/office/drawing/2014/main" id="{27AA67C3-56D2-E199-17AC-88E00C1B9763}"/>
              </a:ext>
            </a:extLst>
          </p:cNvPr>
          <p:cNvSpPr txBox="1"/>
          <p:nvPr/>
        </p:nvSpPr>
        <p:spPr>
          <a:xfrm>
            <a:off x="6628119" y="3466359"/>
            <a:ext cx="928014" cy="369332"/>
          </a:xfrm>
          <a:prstGeom prst="rect">
            <a:avLst/>
          </a:prstGeom>
          <a:noFill/>
        </p:spPr>
        <p:txBody>
          <a:bodyPr wrap="square" rtlCol="0">
            <a:spAutoFit/>
          </a:bodyPr>
          <a:lstStyle/>
          <a:p>
            <a:r>
              <a:rPr lang="en-US" b="1" dirty="0"/>
              <a:t>2025?</a:t>
            </a:r>
          </a:p>
        </p:txBody>
      </p:sp>
    </p:spTree>
    <p:extLst>
      <p:ext uri="{BB962C8B-B14F-4D97-AF65-F5344CB8AC3E}">
        <p14:creationId xmlns:p14="http://schemas.microsoft.com/office/powerpoint/2010/main" val="2637276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6" name="Ink 15">
                <a:extLst>
                  <a:ext uri="{FF2B5EF4-FFF2-40B4-BE49-F238E27FC236}">
                    <a16:creationId xmlns:a16="http://schemas.microsoft.com/office/drawing/2014/main" id="{2B4ECDD1-3265-4BDF-B3C8-8C6C89AD9E49}"/>
                  </a:ext>
                </a:extLst>
              </p14:cNvPr>
              <p14:cNvContentPartPr/>
              <p14:nvPr/>
            </p14:nvContentPartPr>
            <p14:xfrm>
              <a:off x="10487502" y="4906282"/>
              <a:ext cx="4680" cy="2520"/>
            </p14:xfrm>
          </p:contentPart>
        </mc:Choice>
        <mc:Fallback xmlns="">
          <p:pic>
            <p:nvPicPr>
              <p:cNvPr id="16" name="Ink 15">
                <a:extLst>
                  <a:ext uri="{FF2B5EF4-FFF2-40B4-BE49-F238E27FC236}">
                    <a16:creationId xmlns:a16="http://schemas.microsoft.com/office/drawing/2014/main" id="{2B4ECDD1-3265-4BDF-B3C8-8C6C89AD9E49}"/>
                  </a:ext>
                </a:extLst>
              </p:cNvPr>
              <p:cNvPicPr/>
              <p:nvPr/>
            </p:nvPicPr>
            <p:blipFill>
              <a:blip r:embed="rId3"/>
              <a:stretch>
                <a:fillRect/>
              </a:stretch>
            </p:blipFill>
            <p:spPr>
              <a:xfrm>
                <a:off x="10478502" y="4897282"/>
                <a:ext cx="223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D2067FC4-458D-4569-9623-FC28DD55BBBE}"/>
                  </a:ext>
                </a:extLst>
              </p14:cNvPr>
              <p14:cNvContentPartPr/>
              <p14:nvPr/>
            </p14:nvContentPartPr>
            <p14:xfrm>
              <a:off x="11145582" y="4722322"/>
              <a:ext cx="360" cy="360"/>
            </p14:xfrm>
          </p:contentPart>
        </mc:Choice>
        <mc:Fallback xmlns="">
          <p:pic>
            <p:nvPicPr>
              <p:cNvPr id="17" name="Ink 16">
                <a:extLst>
                  <a:ext uri="{FF2B5EF4-FFF2-40B4-BE49-F238E27FC236}">
                    <a16:creationId xmlns:a16="http://schemas.microsoft.com/office/drawing/2014/main" id="{D2067FC4-458D-4569-9623-FC28DD55BBBE}"/>
                  </a:ext>
                </a:extLst>
              </p:cNvPr>
              <p:cNvPicPr/>
              <p:nvPr/>
            </p:nvPicPr>
            <p:blipFill>
              <a:blip r:embed="rId3"/>
              <a:stretch>
                <a:fillRect/>
              </a:stretch>
            </p:blipFill>
            <p:spPr>
              <a:xfrm>
                <a:off x="11136582" y="47133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2" name="Ink 21">
                <a:extLst>
                  <a:ext uri="{FF2B5EF4-FFF2-40B4-BE49-F238E27FC236}">
                    <a16:creationId xmlns:a16="http://schemas.microsoft.com/office/drawing/2014/main" id="{7788D90E-CD23-405C-A1CE-BA7E604B450F}"/>
                  </a:ext>
                </a:extLst>
              </p14:cNvPr>
              <p14:cNvContentPartPr/>
              <p14:nvPr/>
            </p14:nvContentPartPr>
            <p14:xfrm>
              <a:off x="11708622" y="4466002"/>
              <a:ext cx="360" cy="360"/>
            </p14:xfrm>
          </p:contentPart>
        </mc:Choice>
        <mc:Fallback xmlns="">
          <p:pic>
            <p:nvPicPr>
              <p:cNvPr id="22" name="Ink 21">
                <a:extLst>
                  <a:ext uri="{FF2B5EF4-FFF2-40B4-BE49-F238E27FC236}">
                    <a16:creationId xmlns:a16="http://schemas.microsoft.com/office/drawing/2014/main" id="{7788D90E-CD23-405C-A1CE-BA7E604B450F}"/>
                  </a:ext>
                </a:extLst>
              </p:cNvPr>
              <p:cNvPicPr/>
              <p:nvPr/>
            </p:nvPicPr>
            <p:blipFill>
              <a:blip r:embed="rId3"/>
              <a:stretch>
                <a:fillRect/>
              </a:stretch>
            </p:blipFill>
            <p:spPr>
              <a:xfrm>
                <a:off x="11699622" y="445700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3" name="Ink 22">
                <a:extLst>
                  <a:ext uri="{FF2B5EF4-FFF2-40B4-BE49-F238E27FC236}">
                    <a16:creationId xmlns:a16="http://schemas.microsoft.com/office/drawing/2014/main" id="{0CB59867-3A57-438D-BBCF-C760140D3E08}"/>
                  </a:ext>
                </a:extLst>
              </p14:cNvPr>
              <p14:cNvContentPartPr/>
              <p14:nvPr/>
            </p14:nvContentPartPr>
            <p14:xfrm>
              <a:off x="13626702" y="5073682"/>
              <a:ext cx="360" cy="360"/>
            </p14:xfrm>
          </p:contentPart>
        </mc:Choice>
        <mc:Fallback xmlns="">
          <p:pic>
            <p:nvPicPr>
              <p:cNvPr id="23" name="Ink 22">
                <a:extLst>
                  <a:ext uri="{FF2B5EF4-FFF2-40B4-BE49-F238E27FC236}">
                    <a16:creationId xmlns:a16="http://schemas.microsoft.com/office/drawing/2014/main" id="{0CB59867-3A57-438D-BBCF-C760140D3E08}"/>
                  </a:ext>
                </a:extLst>
              </p:cNvPr>
              <p:cNvPicPr/>
              <p:nvPr/>
            </p:nvPicPr>
            <p:blipFill>
              <a:blip r:embed="rId3"/>
              <a:stretch>
                <a:fillRect/>
              </a:stretch>
            </p:blipFill>
            <p:spPr>
              <a:xfrm>
                <a:off x="13617702" y="506468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7" name="Ink 36">
                <a:extLst>
                  <a:ext uri="{FF2B5EF4-FFF2-40B4-BE49-F238E27FC236}">
                    <a16:creationId xmlns:a16="http://schemas.microsoft.com/office/drawing/2014/main" id="{81067D94-F0EF-4CFB-9D4F-7F73BBE3C0AE}"/>
                  </a:ext>
                </a:extLst>
              </p14:cNvPr>
              <p14:cNvContentPartPr/>
              <p14:nvPr/>
            </p14:nvContentPartPr>
            <p14:xfrm>
              <a:off x="1789542" y="830722"/>
              <a:ext cx="8116200" cy="5201280"/>
            </p14:xfrm>
          </p:contentPart>
        </mc:Choice>
        <mc:Fallback xmlns="">
          <p:pic>
            <p:nvPicPr>
              <p:cNvPr id="37" name="Ink 36">
                <a:extLst>
                  <a:ext uri="{FF2B5EF4-FFF2-40B4-BE49-F238E27FC236}">
                    <a16:creationId xmlns:a16="http://schemas.microsoft.com/office/drawing/2014/main" id="{81067D94-F0EF-4CFB-9D4F-7F73BBE3C0AE}"/>
                  </a:ext>
                </a:extLst>
              </p:cNvPr>
              <p:cNvPicPr/>
              <p:nvPr/>
            </p:nvPicPr>
            <p:blipFill>
              <a:blip r:embed="rId8"/>
              <a:stretch>
                <a:fillRect/>
              </a:stretch>
            </p:blipFill>
            <p:spPr>
              <a:xfrm>
                <a:off x="1780542" y="821722"/>
                <a:ext cx="8160840" cy="5218920"/>
              </a:xfrm>
              <a:prstGeom prst="rect">
                <a:avLst/>
              </a:prstGeom>
            </p:spPr>
          </p:pic>
        </mc:Fallback>
      </mc:AlternateContent>
      <p:sp>
        <p:nvSpPr>
          <p:cNvPr id="39" name="TextBox 38">
            <a:extLst>
              <a:ext uri="{FF2B5EF4-FFF2-40B4-BE49-F238E27FC236}">
                <a16:creationId xmlns:a16="http://schemas.microsoft.com/office/drawing/2014/main" id="{3FCAACDD-A46B-48DA-8B88-4C21B316C7F1}"/>
              </a:ext>
            </a:extLst>
          </p:cNvPr>
          <p:cNvSpPr txBox="1"/>
          <p:nvPr/>
        </p:nvSpPr>
        <p:spPr>
          <a:xfrm>
            <a:off x="501805" y="434898"/>
            <a:ext cx="2670717" cy="646331"/>
          </a:xfrm>
          <a:prstGeom prst="rect">
            <a:avLst/>
          </a:prstGeom>
          <a:noFill/>
        </p:spPr>
        <p:txBody>
          <a:bodyPr wrap="square" rtlCol="0">
            <a:spAutoFit/>
          </a:bodyPr>
          <a:lstStyle/>
          <a:p>
            <a:r>
              <a:rPr lang="en-US" b="1" dirty="0"/>
              <a:t>Production</a:t>
            </a:r>
          </a:p>
          <a:p>
            <a:r>
              <a:rPr lang="en-US" b="1" dirty="0"/>
              <a:t>Efficiency</a:t>
            </a:r>
          </a:p>
        </p:txBody>
      </p:sp>
      <p:sp>
        <p:nvSpPr>
          <p:cNvPr id="40" name="TextBox 39">
            <a:extLst>
              <a:ext uri="{FF2B5EF4-FFF2-40B4-BE49-F238E27FC236}">
                <a16:creationId xmlns:a16="http://schemas.microsoft.com/office/drawing/2014/main" id="{790642CC-70AE-4903-BC1E-022EA6BE2491}"/>
              </a:ext>
            </a:extLst>
          </p:cNvPr>
          <p:cNvSpPr txBox="1"/>
          <p:nvPr/>
        </p:nvSpPr>
        <p:spPr>
          <a:xfrm rot="10800000" flipV="1">
            <a:off x="2913102" y="6107732"/>
            <a:ext cx="7698077" cy="369332"/>
          </a:xfrm>
          <a:prstGeom prst="rect">
            <a:avLst/>
          </a:prstGeom>
          <a:noFill/>
        </p:spPr>
        <p:txBody>
          <a:bodyPr wrap="square" rtlCol="0">
            <a:spAutoFit/>
          </a:bodyPr>
          <a:lstStyle/>
          <a:p>
            <a:r>
              <a:rPr lang="en-US" b="1" dirty="0"/>
              <a:t>Command  (state)                    Mixed                          Market  (private)</a:t>
            </a:r>
            <a:endParaRPr lang="en-US" sz="1800" b="1" kern="1200" dirty="0">
              <a:solidFill>
                <a:schemeClr val="tx1"/>
              </a:solidFill>
              <a:latin typeface="+mn-lt"/>
              <a:ea typeface="+mn-ea"/>
              <a:cs typeface="+mn-cs"/>
            </a:endParaRPr>
          </a:p>
        </p:txBody>
      </p:sp>
      <p:sp>
        <p:nvSpPr>
          <p:cNvPr id="50" name="TextBox 49">
            <a:extLst>
              <a:ext uri="{FF2B5EF4-FFF2-40B4-BE49-F238E27FC236}">
                <a16:creationId xmlns:a16="http://schemas.microsoft.com/office/drawing/2014/main" id="{46828A50-0DD5-4199-A0CC-6010D92309DF}"/>
              </a:ext>
            </a:extLst>
          </p:cNvPr>
          <p:cNvSpPr txBox="1"/>
          <p:nvPr/>
        </p:nvSpPr>
        <p:spPr>
          <a:xfrm rot="10800000" flipV="1">
            <a:off x="2706541" y="517926"/>
            <a:ext cx="7698077" cy="584775"/>
          </a:xfrm>
          <a:prstGeom prst="rect">
            <a:avLst/>
          </a:prstGeom>
          <a:noFill/>
        </p:spPr>
        <p:txBody>
          <a:bodyPr wrap="square" rtlCol="0">
            <a:spAutoFit/>
          </a:bodyPr>
          <a:lstStyle/>
          <a:p>
            <a:r>
              <a:rPr lang="en-US" sz="3200" b="1" dirty="0"/>
              <a:t>North Korea’s  Double Trap</a:t>
            </a:r>
            <a:endParaRPr lang="en-US" sz="3200" b="1" kern="1200" dirty="0">
              <a:solidFill>
                <a:schemeClr val="tx1"/>
              </a:solidFill>
              <a:latin typeface="+mn-lt"/>
              <a:ea typeface="+mn-ea"/>
              <a:cs typeface="+mn-cs"/>
            </a:endParaRPr>
          </a:p>
        </p:txBody>
      </p:sp>
      <mc:AlternateContent xmlns:mc="http://schemas.openxmlformats.org/markup-compatibility/2006" xmlns:p14="http://schemas.microsoft.com/office/powerpoint/2010/main">
        <mc:Choice Requires="p14">
          <p:contentPart p14:bwMode="auto" r:id="rId9">
            <p14:nvContentPartPr>
              <p14:cNvPr id="2" name="Ink 1">
                <a:extLst>
                  <a:ext uri="{FF2B5EF4-FFF2-40B4-BE49-F238E27FC236}">
                    <a16:creationId xmlns:a16="http://schemas.microsoft.com/office/drawing/2014/main" id="{C54967DC-7E40-450B-B035-ED6744D5EB1F}"/>
                  </a:ext>
                </a:extLst>
              </p14:cNvPr>
              <p14:cNvContentPartPr/>
              <p14:nvPr/>
            </p14:nvContentPartPr>
            <p14:xfrm>
              <a:off x="1872023" y="4506670"/>
              <a:ext cx="8279634" cy="360"/>
            </p14:xfrm>
          </p:contentPart>
        </mc:Choice>
        <mc:Fallback xmlns="">
          <p:pic>
            <p:nvPicPr>
              <p:cNvPr id="2" name="Ink 1">
                <a:extLst>
                  <a:ext uri="{FF2B5EF4-FFF2-40B4-BE49-F238E27FC236}">
                    <a16:creationId xmlns:a16="http://schemas.microsoft.com/office/drawing/2014/main" id="{C54967DC-7E40-450B-B035-ED6744D5EB1F}"/>
                  </a:ext>
                </a:extLst>
              </p:cNvPr>
              <p:cNvPicPr/>
              <p:nvPr/>
            </p:nvPicPr>
            <p:blipFill>
              <a:blip r:embed="rId10"/>
              <a:stretch>
                <a:fillRect/>
              </a:stretch>
            </p:blipFill>
            <p:spPr>
              <a:xfrm>
                <a:off x="1818023" y="4398670"/>
                <a:ext cx="8387274"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4" name="Ink 3">
                <a:extLst>
                  <a:ext uri="{FF2B5EF4-FFF2-40B4-BE49-F238E27FC236}">
                    <a16:creationId xmlns:a16="http://schemas.microsoft.com/office/drawing/2014/main" id="{97F504DA-0200-4F5B-A69E-0C28F69714D1}"/>
                  </a:ext>
                </a:extLst>
              </p14:cNvPr>
              <p14:cNvContentPartPr/>
              <p14:nvPr/>
            </p14:nvContentPartPr>
            <p14:xfrm>
              <a:off x="11389230" y="3625102"/>
              <a:ext cx="360" cy="360"/>
            </p14:xfrm>
          </p:contentPart>
        </mc:Choice>
        <mc:Fallback xmlns="">
          <p:pic>
            <p:nvPicPr>
              <p:cNvPr id="4" name="Ink 3">
                <a:extLst>
                  <a:ext uri="{FF2B5EF4-FFF2-40B4-BE49-F238E27FC236}">
                    <a16:creationId xmlns:a16="http://schemas.microsoft.com/office/drawing/2014/main" id="{97F504DA-0200-4F5B-A69E-0C28F69714D1}"/>
                  </a:ext>
                </a:extLst>
              </p:cNvPr>
              <p:cNvPicPr/>
              <p:nvPr/>
            </p:nvPicPr>
            <p:blipFill>
              <a:blip r:embed="rId12"/>
              <a:stretch>
                <a:fillRect/>
              </a:stretch>
            </p:blipFill>
            <p:spPr>
              <a:xfrm>
                <a:off x="11371230" y="3517102"/>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5" name="Ink 4">
                <a:extLst>
                  <a:ext uri="{FF2B5EF4-FFF2-40B4-BE49-F238E27FC236}">
                    <a16:creationId xmlns:a16="http://schemas.microsoft.com/office/drawing/2014/main" id="{CC7E2B8E-7C4A-4B2A-9881-933ABCB42DE1}"/>
                  </a:ext>
                </a:extLst>
              </p14:cNvPr>
              <p14:cNvContentPartPr/>
              <p14:nvPr/>
            </p14:nvContentPartPr>
            <p14:xfrm>
              <a:off x="11432070" y="3620062"/>
              <a:ext cx="360" cy="360"/>
            </p14:xfrm>
          </p:contentPart>
        </mc:Choice>
        <mc:Fallback xmlns="">
          <p:pic>
            <p:nvPicPr>
              <p:cNvPr id="5" name="Ink 4">
                <a:extLst>
                  <a:ext uri="{FF2B5EF4-FFF2-40B4-BE49-F238E27FC236}">
                    <a16:creationId xmlns:a16="http://schemas.microsoft.com/office/drawing/2014/main" id="{CC7E2B8E-7C4A-4B2A-9881-933ABCB42DE1}"/>
                  </a:ext>
                </a:extLst>
              </p:cNvPr>
              <p:cNvPicPr/>
              <p:nvPr/>
            </p:nvPicPr>
            <p:blipFill>
              <a:blip r:embed="rId14"/>
              <a:stretch>
                <a:fillRect/>
              </a:stretch>
            </p:blipFill>
            <p:spPr>
              <a:xfrm>
                <a:off x="11414070" y="3512062"/>
                <a:ext cx="36000" cy="216000"/>
              </a:xfrm>
              <a:prstGeom prst="rect">
                <a:avLst/>
              </a:prstGeom>
            </p:spPr>
          </p:pic>
        </mc:Fallback>
      </mc:AlternateContent>
      <p:sp>
        <p:nvSpPr>
          <p:cNvPr id="18" name="TextBox 17">
            <a:extLst>
              <a:ext uri="{FF2B5EF4-FFF2-40B4-BE49-F238E27FC236}">
                <a16:creationId xmlns:a16="http://schemas.microsoft.com/office/drawing/2014/main" id="{AD4B18F8-5202-4F4F-B682-03B05B2FE37C}"/>
              </a:ext>
            </a:extLst>
          </p:cNvPr>
          <p:cNvSpPr txBox="1"/>
          <p:nvPr/>
        </p:nvSpPr>
        <p:spPr>
          <a:xfrm rot="10800000" flipH="1" flipV="1">
            <a:off x="7708243" y="4666419"/>
            <a:ext cx="2261148" cy="369332"/>
          </a:xfrm>
          <a:prstGeom prst="rect">
            <a:avLst/>
          </a:prstGeom>
          <a:noFill/>
        </p:spPr>
        <p:txBody>
          <a:bodyPr wrap="square" rtlCol="0">
            <a:spAutoFit/>
          </a:bodyPr>
          <a:lstStyle/>
          <a:p>
            <a:r>
              <a:rPr lang="en-US" b="1" dirty="0"/>
              <a:t>Poverty Trap</a:t>
            </a:r>
            <a:endParaRPr lang="en-US" sz="1800" b="1" kern="1200" dirty="0">
              <a:solidFill>
                <a:schemeClr val="tx1"/>
              </a:solidFill>
              <a:latin typeface="+mn-lt"/>
              <a:ea typeface="+mn-ea"/>
              <a:cs typeface="+mn-cs"/>
            </a:endParaRPr>
          </a:p>
        </p:txBody>
      </p:sp>
      <p:sp>
        <p:nvSpPr>
          <p:cNvPr id="3" name="TextBox 2">
            <a:extLst>
              <a:ext uri="{FF2B5EF4-FFF2-40B4-BE49-F238E27FC236}">
                <a16:creationId xmlns:a16="http://schemas.microsoft.com/office/drawing/2014/main" id="{4A882905-E771-4C81-9814-642164D7A372}"/>
              </a:ext>
            </a:extLst>
          </p:cNvPr>
          <p:cNvSpPr txBox="1"/>
          <p:nvPr/>
        </p:nvSpPr>
        <p:spPr>
          <a:xfrm rot="10800000" flipV="1">
            <a:off x="2802724" y="2984668"/>
            <a:ext cx="1414422" cy="369332"/>
          </a:xfrm>
          <a:prstGeom prst="rect">
            <a:avLst/>
          </a:prstGeom>
          <a:noFill/>
        </p:spPr>
        <p:txBody>
          <a:bodyPr wrap="square" rtlCol="0">
            <a:spAutoFit/>
          </a:bodyPr>
          <a:lstStyle/>
          <a:p>
            <a:r>
              <a:rPr lang="en-US" b="1" dirty="0"/>
              <a:t>1960</a:t>
            </a:r>
          </a:p>
        </p:txBody>
      </p:sp>
      <p:sp>
        <p:nvSpPr>
          <p:cNvPr id="6" name="TextBox 5">
            <a:extLst>
              <a:ext uri="{FF2B5EF4-FFF2-40B4-BE49-F238E27FC236}">
                <a16:creationId xmlns:a16="http://schemas.microsoft.com/office/drawing/2014/main" id="{8D3D0505-D9FF-42F2-882F-D3C88A7DE891}"/>
              </a:ext>
            </a:extLst>
          </p:cNvPr>
          <p:cNvSpPr txBox="1"/>
          <p:nvPr/>
        </p:nvSpPr>
        <p:spPr>
          <a:xfrm>
            <a:off x="4352922" y="4988583"/>
            <a:ext cx="1790702" cy="369332"/>
          </a:xfrm>
          <a:prstGeom prst="rect">
            <a:avLst/>
          </a:prstGeom>
          <a:noFill/>
        </p:spPr>
        <p:txBody>
          <a:bodyPr wrap="square" rtlCol="0">
            <a:spAutoFit/>
          </a:bodyPr>
          <a:lstStyle/>
          <a:p>
            <a:r>
              <a:rPr lang="en-US" sz="1800" b="1" kern="1200" dirty="0">
                <a:solidFill>
                  <a:schemeClr val="tx1"/>
                </a:solidFill>
                <a:latin typeface="+mn-lt"/>
                <a:ea typeface="+mn-ea"/>
                <a:cs typeface="+mn-cs"/>
              </a:rPr>
              <a:t>     1995</a:t>
            </a:r>
          </a:p>
        </p:txBody>
      </p:sp>
      <p:sp>
        <p:nvSpPr>
          <p:cNvPr id="7" name="TextBox 6">
            <a:extLst>
              <a:ext uri="{FF2B5EF4-FFF2-40B4-BE49-F238E27FC236}">
                <a16:creationId xmlns:a16="http://schemas.microsoft.com/office/drawing/2014/main" id="{F13B7E74-CB15-4C6E-B00E-8954678086BB}"/>
              </a:ext>
            </a:extLst>
          </p:cNvPr>
          <p:cNvSpPr txBox="1"/>
          <p:nvPr/>
        </p:nvSpPr>
        <p:spPr>
          <a:xfrm rot="10800000" flipV="1">
            <a:off x="5286374" y="3797767"/>
            <a:ext cx="1845945" cy="369332"/>
          </a:xfrm>
          <a:prstGeom prst="rect">
            <a:avLst/>
          </a:prstGeom>
          <a:noFill/>
        </p:spPr>
        <p:txBody>
          <a:bodyPr wrap="square" rtlCol="0">
            <a:spAutoFit/>
          </a:bodyPr>
          <a:lstStyle/>
          <a:p>
            <a:r>
              <a:rPr lang="en-US" b="1" dirty="0"/>
              <a:t>                   2017</a:t>
            </a:r>
            <a:endParaRPr lang="en-US" sz="1800" b="1" kern="1200" dirty="0">
              <a:solidFill>
                <a:schemeClr val="tx1"/>
              </a:solidFill>
              <a:latin typeface="+mn-lt"/>
              <a:ea typeface="+mn-ea"/>
              <a:cs typeface="+mn-cs"/>
            </a:endParaRPr>
          </a:p>
        </p:txBody>
      </p:sp>
      <mc:AlternateContent xmlns:mc="http://schemas.openxmlformats.org/markup-compatibility/2006" xmlns:p14="http://schemas.microsoft.com/office/powerpoint/2010/main">
        <mc:Choice Requires="p14">
          <p:contentPart p14:bwMode="auto" r:id="rId15">
            <p14:nvContentPartPr>
              <p14:cNvPr id="19" name="Ink 18">
                <a:extLst>
                  <a:ext uri="{FF2B5EF4-FFF2-40B4-BE49-F238E27FC236}">
                    <a16:creationId xmlns:a16="http://schemas.microsoft.com/office/drawing/2014/main" id="{F69C74DF-4FB7-435A-84B2-45A629408DAB}"/>
                  </a:ext>
                </a:extLst>
              </p14:cNvPr>
              <p14:cNvContentPartPr/>
              <p14:nvPr/>
            </p14:nvContentPartPr>
            <p14:xfrm>
              <a:off x="3447990" y="3300382"/>
              <a:ext cx="127800" cy="199800"/>
            </p14:xfrm>
          </p:contentPart>
        </mc:Choice>
        <mc:Fallback xmlns="">
          <p:pic>
            <p:nvPicPr>
              <p:cNvPr id="19" name="Ink 18">
                <a:extLst>
                  <a:ext uri="{FF2B5EF4-FFF2-40B4-BE49-F238E27FC236}">
                    <a16:creationId xmlns:a16="http://schemas.microsoft.com/office/drawing/2014/main" id="{F69C74DF-4FB7-435A-84B2-45A629408DAB}"/>
                  </a:ext>
                </a:extLst>
              </p:cNvPr>
              <p:cNvPicPr/>
              <p:nvPr/>
            </p:nvPicPr>
            <p:blipFill>
              <a:blip r:embed="rId16"/>
              <a:stretch>
                <a:fillRect/>
              </a:stretch>
            </p:blipFill>
            <p:spPr>
              <a:xfrm>
                <a:off x="3439015" y="3291382"/>
                <a:ext cx="14539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 name="Ink 19">
                <a:extLst>
                  <a:ext uri="{FF2B5EF4-FFF2-40B4-BE49-F238E27FC236}">
                    <a16:creationId xmlns:a16="http://schemas.microsoft.com/office/drawing/2014/main" id="{51BC4AA8-4F40-4534-BAD2-DB091556D223}"/>
                  </a:ext>
                </a:extLst>
              </p14:cNvPr>
              <p14:cNvContentPartPr/>
              <p14:nvPr/>
            </p14:nvContentPartPr>
            <p14:xfrm>
              <a:off x="5152950" y="4774582"/>
              <a:ext cx="157680" cy="221400"/>
            </p14:xfrm>
          </p:contentPart>
        </mc:Choice>
        <mc:Fallback xmlns="">
          <p:pic>
            <p:nvPicPr>
              <p:cNvPr id="20" name="Ink 19">
                <a:extLst>
                  <a:ext uri="{FF2B5EF4-FFF2-40B4-BE49-F238E27FC236}">
                    <a16:creationId xmlns:a16="http://schemas.microsoft.com/office/drawing/2014/main" id="{51BC4AA8-4F40-4534-BAD2-DB091556D223}"/>
                  </a:ext>
                </a:extLst>
              </p:cNvPr>
              <p:cNvPicPr/>
              <p:nvPr/>
            </p:nvPicPr>
            <p:blipFill>
              <a:blip r:embed="rId18"/>
              <a:stretch>
                <a:fillRect/>
              </a:stretch>
            </p:blipFill>
            <p:spPr>
              <a:xfrm>
                <a:off x="5143950" y="4765582"/>
                <a:ext cx="17532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1" name="Ink 20">
                <a:extLst>
                  <a:ext uri="{FF2B5EF4-FFF2-40B4-BE49-F238E27FC236}">
                    <a16:creationId xmlns:a16="http://schemas.microsoft.com/office/drawing/2014/main" id="{FF366162-56B8-4A36-BB39-184DC38A14EF}"/>
                  </a:ext>
                </a:extLst>
              </p14:cNvPr>
              <p14:cNvContentPartPr/>
              <p14:nvPr/>
            </p14:nvContentPartPr>
            <p14:xfrm>
              <a:off x="6315030" y="4409902"/>
              <a:ext cx="145080" cy="154800"/>
            </p14:xfrm>
          </p:contentPart>
        </mc:Choice>
        <mc:Fallback xmlns="">
          <p:pic>
            <p:nvPicPr>
              <p:cNvPr id="21" name="Ink 20">
                <a:extLst>
                  <a:ext uri="{FF2B5EF4-FFF2-40B4-BE49-F238E27FC236}">
                    <a16:creationId xmlns:a16="http://schemas.microsoft.com/office/drawing/2014/main" id="{FF366162-56B8-4A36-BB39-184DC38A14EF}"/>
                  </a:ext>
                </a:extLst>
              </p:cNvPr>
              <p:cNvPicPr/>
              <p:nvPr/>
            </p:nvPicPr>
            <p:blipFill>
              <a:blip r:embed="rId20"/>
              <a:stretch>
                <a:fillRect/>
              </a:stretch>
            </p:blipFill>
            <p:spPr>
              <a:xfrm>
                <a:off x="6306030" y="4400902"/>
                <a:ext cx="1627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4" name="Ink 23">
                <a:extLst>
                  <a:ext uri="{FF2B5EF4-FFF2-40B4-BE49-F238E27FC236}">
                    <a16:creationId xmlns:a16="http://schemas.microsoft.com/office/drawing/2014/main" id="{1B89E1F2-EAEA-454E-BF9A-A628B4473371}"/>
                  </a:ext>
                </a:extLst>
              </p14:cNvPr>
              <p14:cNvContentPartPr/>
              <p14:nvPr/>
            </p14:nvContentPartPr>
            <p14:xfrm>
              <a:off x="11239470" y="3467062"/>
              <a:ext cx="360" cy="360"/>
            </p14:xfrm>
          </p:contentPart>
        </mc:Choice>
        <mc:Fallback xmlns="">
          <p:pic>
            <p:nvPicPr>
              <p:cNvPr id="24" name="Ink 23">
                <a:extLst>
                  <a:ext uri="{FF2B5EF4-FFF2-40B4-BE49-F238E27FC236}">
                    <a16:creationId xmlns:a16="http://schemas.microsoft.com/office/drawing/2014/main" id="{1B89E1F2-EAEA-454E-BF9A-A628B4473371}"/>
                  </a:ext>
                </a:extLst>
              </p:cNvPr>
              <p:cNvPicPr/>
              <p:nvPr/>
            </p:nvPicPr>
            <p:blipFill>
              <a:blip r:embed="rId3"/>
              <a:stretch>
                <a:fillRect/>
              </a:stretch>
            </p:blipFill>
            <p:spPr>
              <a:xfrm>
                <a:off x="11230470" y="34580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5" name="Ink 24">
                <a:extLst>
                  <a:ext uri="{FF2B5EF4-FFF2-40B4-BE49-F238E27FC236}">
                    <a16:creationId xmlns:a16="http://schemas.microsoft.com/office/drawing/2014/main" id="{35A5EFF6-C461-4CE0-80AC-01616F8B98AC}"/>
                  </a:ext>
                </a:extLst>
              </p14:cNvPr>
              <p14:cNvContentPartPr/>
              <p14:nvPr/>
            </p14:nvContentPartPr>
            <p14:xfrm>
              <a:off x="11572830" y="3828862"/>
              <a:ext cx="360" cy="360"/>
            </p14:xfrm>
          </p:contentPart>
        </mc:Choice>
        <mc:Fallback xmlns="">
          <p:pic>
            <p:nvPicPr>
              <p:cNvPr id="25" name="Ink 24">
                <a:extLst>
                  <a:ext uri="{FF2B5EF4-FFF2-40B4-BE49-F238E27FC236}">
                    <a16:creationId xmlns:a16="http://schemas.microsoft.com/office/drawing/2014/main" id="{35A5EFF6-C461-4CE0-80AC-01616F8B98AC}"/>
                  </a:ext>
                </a:extLst>
              </p:cNvPr>
              <p:cNvPicPr/>
              <p:nvPr/>
            </p:nvPicPr>
            <p:blipFill>
              <a:blip r:embed="rId3"/>
              <a:stretch>
                <a:fillRect/>
              </a:stretch>
            </p:blipFill>
            <p:spPr>
              <a:xfrm>
                <a:off x="11563830" y="38198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6" name="Ink 25">
                <a:extLst>
                  <a:ext uri="{FF2B5EF4-FFF2-40B4-BE49-F238E27FC236}">
                    <a16:creationId xmlns:a16="http://schemas.microsoft.com/office/drawing/2014/main" id="{23A3B09A-58DE-4E1A-8445-87D10515C72B}"/>
                  </a:ext>
                </a:extLst>
              </p14:cNvPr>
              <p14:cNvContentPartPr/>
              <p14:nvPr/>
            </p14:nvContentPartPr>
            <p14:xfrm>
              <a:off x="8300790" y="6410062"/>
              <a:ext cx="360" cy="360"/>
            </p14:xfrm>
          </p:contentPart>
        </mc:Choice>
        <mc:Fallback xmlns="">
          <p:pic>
            <p:nvPicPr>
              <p:cNvPr id="26" name="Ink 25">
                <a:extLst>
                  <a:ext uri="{FF2B5EF4-FFF2-40B4-BE49-F238E27FC236}">
                    <a16:creationId xmlns:a16="http://schemas.microsoft.com/office/drawing/2014/main" id="{23A3B09A-58DE-4E1A-8445-87D10515C72B}"/>
                  </a:ext>
                </a:extLst>
              </p:cNvPr>
              <p:cNvPicPr/>
              <p:nvPr/>
            </p:nvPicPr>
            <p:blipFill>
              <a:blip r:embed="rId3"/>
              <a:stretch>
                <a:fillRect/>
              </a:stretch>
            </p:blipFill>
            <p:spPr>
              <a:xfrm>
                <a:off x="8291790" y="64010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7" name="Ink 26">
                <a:extLst>
                  <a:ext uri="{FF2B5EF4-FFF2-40B4-BE49-F238E27FC236}">
                    <a16:creationId xmlns:a16="http://schemas.microsoft.com/office/drawing/2014/main" id="{95462661-F321-40D4-88F6-53716CD49374}"/>
                  </a:ext>
                </a:extLst>
              </p14:cNvPr>
              <p14:cNvContentPartPr/>
              <p14:nvPr/>
            </p14:nvContentPartPr>
            <p14:xfrm>
              <a:off x="8081910" y="6371902"/>
              <a:ext cx="360" cy="360"/>
            </p14:xfrm>
          </p:contentPart>
        </mc:Choice>
        <mc:Fallback xmlns="">
          <p:pic>
            <p:nvPicPr>
              <p:cNvPr id="27" name="Ink 26">
                <a:extLst>
                  <a:ext uri="{FF2B5EF4-FFF2-40B4-BE49-F238E27FC236}">
                    <a16:creationId xmlns:a16="http://schemas.microsoft.com/office/drawing/2014/main" id="{95462661-F321-40D4-88F6-53716CD49374}"/>
                  </a:ext>
                </a:extLst>
              </p:cNvPr>
              <p:cNvPicPr/>
              <p:nvPr/>
            </p:nvPicPr>
            <p:blipFill>
              <a:blip r:embed="rId3"/>
              <a:stretch>
                <a:fillRect/>
              </a:stretch>
            </p:blipFill>
            <p:spPr>
              <a:xfrm>
                <a:off x="8072910" y="636290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8" name="Ink 27">
                <a:extLst>
                  <a:ext uri="{FF2B5EF4-FFF2-40B4-BE49-F238E27FC236}">
                    <a16:creationId xmlns:a16="http://schemas.microsoft.com/office/drawing/2014/main" id="{1BFBE4FF-D3D6-46D3-969E-A982158121B5}"/>
                  </a:ext>
                </a:extLst>
              </p14:cNvPr>
              <p14:cNvContentPartPr/>
              <p14:nvPr/>
            </p14:nvContentPartPr>
            <p14:xfrm>
              <a:off x="8076870" y="6343462"/>
              <a:ext cx="3960" cy="2160"/>
            </p14:xfrm>
          </p:contentPart>
        </mc:Choice>
        <mc:Fallback xmlns="">
          <p:pic>
            <p:nvPicPr>
              <p:cNvPr id="28" name="Ink 27">
                <a:extLst>
                  <a:ext uri="{FF2B5EF4-FFF2-40B4-BE49-F238E27FC236}">
                    <a16:creationId xmlns:a16="http://schemas.microsoft.com/office/drawing/2014/main" id="{1BFBE4FF-D3D6-46D3-969E-A982158121B5}"/>
                  </a:ext>
                </a:extLst>
              </p:cNvPr>
              <p:cNvPicPr/>
              <p:nvPr/>
            </p:nvPicPr>
            <p:blipFill>
              <a:blip r:embed="rId3"/>
              <a:stretch>
                <a:fillRect/>
              </a:stretch>
            </p:blipFill>
            <p:spPr>
              <a:xfrm>
                <a:off x="8067870" y="6334462"/>
                <a:ext cx="216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9" name="Ink 28">
                <a:extLst>
                  <a:ext uri="{FF2B5EF4-FFF2-40B4-BE49-F238E27FC236}">
                    <a16:creationId xmlns:a16="http://schemas.microsoft.com/office/drawing/2014/main" id="{708165A7-CCD7-4A34-8D67-9F694DFCA758}"/>
                  </a:ext>
                </a:extLst>
              </p14:cNvPr>
              <p14:cNvContentPartPr/>
              <p14:nvPr/>
            </p14:nvContentPartPr>
            <p14:xfrm>
              <a:off x="13391910" y="4929022"/>
              <a:ext cx="360" cy="360"/>
            </p14:xfrm>
          </p:contentPart>
        </mc:Choice>
        <mc:Fallback xmlns="">
          <p:pic>
            <p:nvPicPr>
              <p:cNvPr id="29" name="Ink 28">
                <a:extLst>
                  <a:ext uri="{FF2B5EF4-FFF2-40B4-BE49-F238E27FC236}">
                    <a16:creationId xmlns:a16="http://schemas.microsoft.com/office/drawing/2014/main" id="{708165A7-CCD7-4A34-8D67-9F694DFCA758}"/>
                  </a:ext>
                </a:extLst>
              </p:cNvPr>
              <p:cNvPicPr/>
              <p:nvPr/>
            </p:nvPicPr>
            <p:blipFill>
              <a:blip r:embed="rId3"/>
              <a:stretch>
                <a:fillRect/>
              </a:stretch>
            </p:blipFill>
            <p:spPr>
              <a:xfrm>
                <a:off x="13382910" y="4920022"/>
                <a:ext cx="18000" cy="18000"/>
              </a:xfrm>
              <a:prstGeom prst="rect">
                <a:avLst/>
              </a:prstGeom>
            </p:spPr>
          </p:pic>
        </mc:Fallback>
      </mc:AlternateContent>
      <p:sp>
        <p:nvSpPr>
          <p:cNvPr id="8" name="TextBox 7">
            <a:extLst>
              <a:ext uri="{FF2B5EF4-FFF2-40B4-BE49-F238E27FC236}">
                <a16:creationId xmlns:a16="http://schemas.microsoft.com/office/drawing/2014/main" id="{8EEA21B0-D97E-44B8-90C1-21A5095C53F6}"/>
              </a:ext>
            </a:extLst>
          </p:cNvPr>
          <p:cNvSpPr txBox="1"/>
          <p:nvPr/>
        </p:nvSpPr>
        <p:spPr>
          <a:xfrm rot="11706183" flipV="1">
            <a:off x="5556199" y="5046973"/>
            <a:ext cx="1040891" cy="369332"/>
          </a:xfrm>
          <a:prstGeom prst="rect">
            <a:avLst/>
          </a:prstGeom>
          <a:noFill/>
        </p:spPr>
        <p:txBody>
          <a:bodyPr wrap="square" rtlCol="0">
            <a:spAutoFit/>
          </a:bodyPr>
          <a:lstStyle/>
          <a:p>
            <a:r>
              <a:rPr lang="en-US" sz="1800" kern="1200" dirty="0">
                <a:solidFill>
                  <a:schemeClr val="tx1"/>
                </a:solidFill>
                <a:latin typeface="+mn-lt"/>
                <a:ea typeface="+mn-ea"/>
                <a:cs typeface="+mn-cs"/>
              </a:rPr>
              <a:t>famine</a:t>
            </a:r>
          </a:p>
        </p:txBody>
      </p:sp>
      <mc:AlternateContent xmlns:mc="http://schemas.openxmlformats.org/markup-compatibility/2006" xmlns:p14="http://schemas.microsoft.com/office/powerpoint/2010/main">
        <mc:Choice Requires="p14">
          <p:contentPart p14:bwMode="auto" r:id="rId27">
            <p14:nvContentPartPr>
              <p14:cNvPr id="10" name="Ink 9">
                <a:extLst>
                  <a:ext uri="{FF2B5EF4-FFF2-40B4-BE49-F238E27FC236}">
                    <a16:creationId xmlns:a16="http://schemas.microsoft.com/office/drawing/2014/main" id="{CCF3C476-9A1E-4658-ABFC-ECE4E4EB799A}"/>
                  </a:ext>
                </a:extLst>
              </p14:cNvPr>
              <p14:cNvContentPartPr/>
              <p14:nvPr/>
            </p14:nvContentPartPr>
            <p14:xfrm>
              <a:off x="6797790" y="4073842"/>
              <a:ext cx="270360" cy="24840"/>
            </p14:xfrm>
          </p:contentPart>
        </mc:Choice>
        <mc:Fallback xmlns="">
          <p:pic>
            <p:nvPicPr>
              <p:cNvPr id="10" name="Ink 9">
                <a:extLst>
                  <a:ext uri="{FF2B5EF4-FFF2-40B4-BE49-F238E27FC236}">
                    <a16:creationId xmlns:a16="http://schemas.microsoft.com/office/drawing/2014/main" id="{CCF3C476-9A1E-4658-ABFC-ECE4E4EB799A}"/>
                  </a:ext>
                </a:extLst>
              </p:cNvPr>
              <p:cNvPicPr/>
              <p:nvPr/>
            </p:nvPicPr>
            <p:blipFill>
              <a:blip r:embed="rId28"/>
              <a:stretch>
                <a:fillRect/>
              </a:stretch>
            </p:blipFill>
            <p:spPr>
              <a:xfrm>
                <a:off x="6788790" y="4064971"/>
                <a:ext cx="288000" cy="42228"/>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1" name="Ink 10">
                <a:extLst>
                  <a:ext uri="{FF2B5EF4-FFF2-40B4-BE49-F238E27FC236}">
                    <a16:creationId xmlns:a16="http://schemas.microsoft.com/office/drawing/2014/main" id="{56063023-A99B-40C0-AD9B-F78B18A6AE24}"/>
                  </a:ext>
                </a:extLst>
              </p14:cNvPr>
              <p14:cNvContentPartPr/>
              <p14:nvPr/>
            </p14:nvContentPartPr>
            <p14:xfrm>
              <a:off x="11196630" y="3143062"/>
              <a:ext cx="360" cy="360"/>
            </p14:xfrm>
          </p:contentPart>
        </mc:Choice>
        <mc:Fallback xmlns="">
          <p:pic>
            <p:nvPicPr>
              <p:cNvPr id="11" name="Ink 10">
                <a:extLst>
                  <a:ext uri="{FF2B5EF4-FFF2-40B4-BE49-F238E27FC236}">
                    <a16:creationId xmlns:a16="http://schemas.microsoft.com/office/drawing/2014/main" id="{56063023-A99B-40C0-AD9B-F78B18A6AE24}"/>
                  </a:ext>
                </a:extLst>
              </p:cNvPr>
              <p:cNvPicPr/>
              <p:nvPr/>
            </p:nvPicPr>
            <p:blipFill>
              <a:blip r:embed="rId3"/>
              <a:stretch>
                <a:fillRect/>
              </a:stretch>
            </p:blipFill>
            <p:spPr>
              <a:xfrm>
                <a:off x="11187630" y="31340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2" name="Ink 11">
                <a:extLst>
                  <a:ext uri="{FF2B5EF4-FFF2-40B4-BE49-F238E27FC236}">
                    <a16:creationId xmlns:a16="http://schemas.microsoft.com/office/drawing/2014/main" id="{E03CEE8F-B330-45E2-A639-320C99AA5973}"/>
                  </a:ext>
                </a:extLst>
              </p14:cNvPr>
              <p14:cNvContentPartPr/>
              <p14:nvPr/>
            </p14:nvContentPartPr>
            <p14:xfrm>
              <a:off x="12815550" y="466462"/>
              <a:ext cx="360" cy="360"/>
            </p14:xfrm>
          </p:contentPart>
        </mc:Choice>
        <mc:Fallback xmlns="">
          <p:pic>
            <p:nvPicPr>
              <p:cNvPr id="12" name="Ink 11">
                <a:extLst>
                  <a:ext uri="{FF2B5EF4-FFF2-40B4-BE49-F238E27FC236}">
                    <a16:creationId xmlns:a16="http://schemas.microsoft.com/office/drawing/2014/main" id="{E03CEE8F-B330-45E2-A639-320C99AA5973}"/>
                  </a:ext>
                </a:extLst>
              </p:cNvPr>
              <p:cNvPicPr/>
              <p:nvPr/>
            </p:nvPicPr>
            <p:blipFill>
              <a:blip r:embed="rId3"/>
              <a:stretch>
                <a:fillRect/>
              </a:stretch>
            </p:blipFill>
            <p:spPr>
              <a:xfrm>
                <a:off x="12806550" y="4574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3" name="Ink 12">
                <a:extLst>
                  <a:ext uri="{FF2B5EF4-FFF2-40B4-BE49-F238E27FC236}">
                    <a16:creationId xmlns:a16="http://schemas.microsoft.com/office/drawing/2014/main" id="{2E140D53-4BF7-4079-B4E5-051733CDDF09}"/>
                  </a:ext>
                </a:extLst>
              </p14:cNvPr>
              <p14:cNvContentPartPr/>
              <p14:nvPr/>
            </p14:nvContentPartPr>
            <p14:xfrm>
              <a:off x="3900150" y="4595662"/>
              <a:ext cx="360" cy="360"/>
            </p14:xfrm>
          </p:contentPart>
        </mc:Choice>
        <mc:Fallback xmlns="">
          <p:pic>
            <p:nvPicPr>
              <p:cNvPr id="13" name="Ink 12">
                <a:extLst>
                  <a:ext uri="{FF2B5EF4-FFF2-40B4-BE49-F238E27FC236}">
                    <a16:creationId xmlns:a16="http://schemas.microsoft.com/office/drawing/2014/main" id="{2E140D53-4BF7-4079-B4E5-051733CDDF09}"/>
                  </a:ext>
                </a:extLst>
              </p:cNvPr>
              <p:cNvPicPr/>
              <p:nvPr/>
            </p:nvPicPr>
            <p:blipFill>
              <a:blip r:embed="rId3"/>
              <a:stretch>
                <a:fillRect/>
              </a:stretch>
            </p:blipFill>
            <p:spPr>
              <a:xfrm>
                <a:off x="3891150" y="45866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4" name="Ink 13">
                <a:extLst>
                  <a:ext uri="{FF2B5EF4-FFF2-40B4-BE49-F238E27FC236}">
                    <a16:creationId xmlns:a16="http://schemas.microsoft.com/office/drawing/2014/main" id="{46F22842-BD0B-4BD2-BDE7-C95A9FAAA357}"/>
                  </a:ext>
                </a:extLst>
              </p14:cNvPr>
              <p14:cNvContentPartPr/>
              <p14:nvPr/>
            </p14:nvContentPartPr>
            <p14:xfrm>
              <a:off x="3666870" y="4471822"/>
              <a:ext cx="360" cy="360"/>
            </p14:xfrm>
          </p:contentPart>
        </mc:Choice>
        <mc:Fallback xmlns="">
          <p:pic>
            <p:nvPicPr>
              <p:cNvPr id="14" name="Ink 13">
                <a:extLst>
                  <a:ext uri="{FF2B5EF4-FFF2-40B4-BE49-F238E27FC236}">
                    <a16:creationId xmlns:a16="http://schemas.microsoft.com/office/drawing/2014/main" id="{46F22842-BD0B-4BD2-BDE7-C95A9FAAA357}"/>
                  </a:ext>
                </a:extLst>
              </p:cNvPr>
              <p:cNvPicPr/>
              <p:nvPr/>
            </p:nvPicPr>
            <p:blipFill>
              <a:blip r:embed="rId3"/>
              <a:stretch>
                <a:fillRect/>
              </a:stretch>
            </p:blipFill>
            <p:spPr>
              <a:xfrm>
                <a:off x="3657870" y="44628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5" name="Ink 14">
                <a:extLst>
                  <a:ext uri="{FF2B5EF4-FFF2-40B4-BE49-F238E27FC236}">
                    <a16:creationId xmlns:a16="http://schemas.microsoft.com/office/drawing/2014/main" id="{A1634139-0FC7-460D-9FD8-D2CCE13A5330}"/>
                  </a:ext>
                </a:extLst>
              </p14:cNvPr>
              <p14:cNvContentPartPr/>
              <p14:nvPr/>
            </p14:nvContentPartPr>
            <p14:xfrm>
              <a:off x="3614670" y="4614742"/>
              <a:ext cx="360" cy="360"/>
            </p14:xfrm>
          </p:contentPart>
        </mc:Choice>
        <mc:Fallback xmlns="">
          <p:pic>
            <p:nvPicPr>
              <p:cNvPr id="15" name="Ink 14">
                <a:extLst>
                  <a:ext uri="{FF2B5EF4-FFF2-40B4-BE49-F238E27FC236}">
                    <a16:creationId xmlns:a16="http://schemas.microsoft.com/office/drawing/2014/main" id="{A1634139-0FC7-460D-9FD8-D2CCE13A5330}"/>
                  </a:ext>
                </a:extLst>
              </p:cNvPr>
              <p:cNvPicPr/>
              <p:nvPr/>
            </p:nvPicPr>
            <p:blipFill>
              <a:blip r:embed="rId3"/>
              <a:stretch>
                <a:fillRect/>
              </a:stretch>
            </p:blipFill>
            <p:spPr>
              <a:xfrm>
                <a:off x="3605670" y="460574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0" name="Ink 29">
                <a:extLst>
                  <a:ext uri="{FF2B5EF4-FFF2-40B4-BE49-F238E27FC236}">
                    <a16:creationId xmlns:a16="http://schemas.microsoft.com/office/drawing/2014/main" id="{EF5FBB65-921E-4F19-954F-3785948881E9}"/>
                  </a:ext>
                </a:extLst>
              </p14:cNvPr>
              <p14:cNvContentPartPr/>
              <p14:nvPr/>
            </p14:nvContentPartPr>
            <p14:xfrm>
              <a:off x="5962230" y="4743622"/>
              <a:ext cx="286560" cy="328680"/>
            </p14:xfrm>
          </p:contentPart>
        </mc:Choice>
        <mc:Fallback xmlns="">
          <p:pic>
            <p:nvPicPr>
              <p:cNvPr id="30" name="Ink 29">
                <a:extLst>
                  <a:ext uri="{FF2B5EF4-FFF2-40B4-BE49-F238E27FC236}">
                    <a16:creationId xmlns:a16="http://schemas.microsoft.com/office/drawing/2014/main" id="{EF5FBB65-921E-4F19-954F-3785948881E9}"/>
                  </a:ext>
                </a:extLst>
              </p:cNvPr>
              <p:cNvPicPr/>
              <p:nvPr/>
            </p:nvPicPr>
            <p:blipFill>
              <a:blip r:embed="rId35"/>
              <a:stretch>
                <a:fillRect/>
              </a:stretch>
            </p:blipFill>
            <p:spPr>
              <a:xfrm>
                <a:off x="5953230" y="4734612"/>
                <a:ext cx="304200" cy="346339"/>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31" name="Ink 30">
                <a:extLst>
                  <a:ext uri="{FF2B5EF4-FFF2-40B4-BE49-F238E27FC236}">
                    <a16:creationId xmlns:a16="http://schemas.microsoft.com/office/drawing/2014/main" id="{72D505C3-3782-49B5-9B57-D8C8BA68A354}"/>
                  </a:ext>
                </a:extLst>
              </p14:cNvPr>
              <p14:cNvContentPartPr/>
              <p14:nvPr/>
            </p14:nvContentPartPr>
            <p14:xfrm>
              <a:off x="11748870" y="3452662"/>
              <a:ext cx="360" cy="360"/>
            </p14:xfrm>
          </p:contentPart>
        </mc:Choice>
        <mc:Fallback xmlns="">
          <p:pic>
            <p:nvPicPr>
              <p:cNvPr id="31" name="Ink 30">
                <a:extLst>
                  <a:ext uri="{FF2B5EF4-FFF2-40B4-BE49-F238E27FC236}">
                    <a16:creationId xmlns:a16="http://schemas.microsoft.com/office/drawing/2014/main" id="{72D505C3-3782-49B5-9B57-D8C8BA68A354}"/>
                  </a:ext>
                </a:extLst>
              </p:cNvPr>
              <p:cNvPicPr/>
              <p:nvPr/>
            </p:nvPicPr>
            <p:blipFill>
              <a:blip r:embed="rId3"/>
              <a:stretch>
                <a:fillRect/>
              </a:stretch>
            </p:blipFill>
            <p:spPr>
              <a:xfrm>
                <a:off x="11739870" y="34436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2" name="Ink 31">
                <a:extLst>
                  <a:ext uri="{FF2B5EF4-FFF2-40B4-BE49-F238E27FC236}">
                    <a16:creationId xmlns:a16="http://schemas.microsoft.com/office/drawing/2014/main" id="{2E87CE5E-FB33-471C-87E9-9991D1C9D3E5}"/>
                  </a:ext>
                </a:extLst>
              </p14:cNvPr>
              <p14:cNvContentPartPr/>
              <p14:nvPr/>
            </p14:nvContentPartPr>
            <p14:xfrm>
              <a:off x="13058550" y="3100222"/>
              <a:ext cx="360" cy="360"/>
            </p14:xfrm>
          </p:contentPart>
        </mc:Choice>
        <mc:Fallback xmlns="">
          <p:pic>
            <p:nvPicPr>
              <p:cNvPr id="32" name="Ink 31">
                <a:extLst>
                  <a:ext uri="{FF2B5EF4-FFF2-40B4-BE49-F238E27FC236}">
                    <a16:creationId xmlns:a16="http://schemas.microsoft.com/office/drawing/2014/main" id="{2E87CE5E-FB33-471C-87E9-9991D1C9D3E5}"/>
                  </a:ext>
                </a:extLst>
              </p:cNvPr>
              <p:cNvPicPr/>
              <p:nvPr/>
            </p:nvPicPr>
            <p:blipFill>
              <a:blip r:embed="rId3"/>
              <a:stretch>
                <a:fillRect/>
              </a:stretch>
            </p:blipFill>
            <p:spPr>
              <a:xfrm>
                <a:off x="13049550" y="309122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33" name="Ink 32">
                <a:extLst>
                  <a:ext uri="{FF2B5EF4-FFF2-40B4-BE49-F238E27FC236}">
                    <a16:creationId xmlns:a16="http://schemas.microsoft.com/office/drawing/2014/main" id="{511FC9A4-7107-4F0B-8F10-A3F2FDBE4768}"/>
                  </a:ext>
                </a:extLst>
              </p14:cNvPr>
              <p14:cNvContentPartPr/>
              <p14:nvPr/>
            </p14:nvContentPartPr>
            <p14:xfrm>
              <a:off x="5166990" y="695062"/>
              <a:ext cx="360" cy="360"/>
            </p14:xfrm>
          </p:contentPart>
        </mc:Choice>
        <mc:Fallback xmlns="">
          <p:pic>
            <p:nvPicPr>
              <p:cNvPr id="33" name="Ink 32">
                <a:extLst>
                  <a:ext uri="{FF2B5EF4-FFF2-40B4-BE49-F238E27FC236}">
                    <a16:creationId xmlns:a16="http://schemas.microsoft.com/office/drawing/2014/main" id="{511FC9A4-7107-4F0B-8F10-A3F2FDBE4768}"/>
                  </a:ext>
                </a:extLst>
              </p:cNvPr>
              <p:cNvPicPr/>
              <p:nvPr/>
            </p:nvPicPr>
            <p:blipFill>
              <a:blip r:embed="rId3"/>
              <a:stretch>
                <a:fillRect/>
              </a:stretch>
            </p:blipFill>
            <p:spPr>
              <a:xfrm>
                <a:off x="5157990" y="686062"/>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4" name="Ink 33">
                <a:extLst>
                  <a:ext uri="{FF2B5EF4-FFF2-40B4-BE49-F238E27FC236}">
                    <a16:creationId xmlns:a16="http://schemas.microsoft.com/office/drawing/2014/main" id="{B2A29E30-1B06-445F-9494-D7F21826E110}"/>
                  </a:ext>
                </a:extLst>
              </p14:cNvPr>
              <p14:cNvContentPartPr/>
              <p14:nvPr/>
            </p14:nvContentPartPr>
            <p14:xfrm>
              <a:off x="4971870" y="865702"/>
              <a:ext cx="6120" cy="6120"/>
            </p14:xfrm>
          </p:contentPart>
        </mc:Choice>
        <mc:Fallback xmlns="">
          <p:pic>
            <p:nvPicPr>
              <p:cNvPr id="34" name="Ink 33">
                <a:extLst>
                  <a:ext uri="{FF2B5EF4-FFF2-40B4-BE49-F238E27FC236}">
                    <a16:creationId xmlns:a16="http://schemas.microsoft.com/office/drawing/2014/main" id="{B2A29E30-1B06-445F-9494-D7F21826E110}"/>
                  </a:ext>
                </a:extLst>
              </p:cNvPr>
              <p:cNvPicPr/>
              <p:nvPr/>
            </p:nvPicPr>
            <p:blipFill>
              <a:blip r:embed="rId40"/>
              <a:stretch>
                <a:fillRect/>
              </a:stretch>
            </p:blipFill>
            <p:spPr>
              <a:xfrm>
                <a:off x="4962307" y="856702"/>
                <a:ext cx="24863"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5" name="Ink 34">
                <a:extLst>
                  <a:ext uri="{FF2B5EF4-FFF2-40B4-BE49-F238E27FC236}">
                    <a16:creationId xmlns:a16="http://schemas.microsoft.com/office/drawing/2014/main" id="{5F567D29-0A91-4B20-85E5-EF1D38DE7B54}"/>
                  </a:ext>
                </a:extLst>
              </p14:cNvPr>
              <p14:cNvContentPartPr/>
              <p14:nvPr/>
            </p14:nvContentPartPr>
            <p14:xfrm>
              <a:off x="5086350" y="818902"/>
              <a:ext cx="15480" cy="2160"/>
            </p14:xfrm>
          </p:contentPart>
        </mc:Choice>
        <mc:Fallback xmlns="">
          <p:pic>
            <p:nvPicPr>
              <p:cNvPr id="35" name="Ink 34">
                <a:extLst>
                  <a:ext uri="{FF2B5EF4-FFF2-40B4-BE49-F238E27FC236}">
                    <a16:creationId xmlns:a16="http://schemas.microsoft.com/office/drawing/2014/main" id="{5F567D29-0A91-4B20-85E5-EF1D38DE7B54}"/>
                  </a:ext>
                </a:extLst>
              </p:cNvPr>
              <p:cNvPicPr/>
              <p:nvPr/>
            </p:nvPicPr>
            <p:blipFill>
              <a:blip r:embed="rId42"/>
              <a:stretch>
                <a:fillRect/>
              </a:stretch>
            </p:blipFill>
            <p:spPr>
              <a:xfrm>
                <a:off x="5077350" y="809902"/>
                <a:ext cx="3312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6" name="Ink 35">
                <a:extLst>
                  <a:ext uri="{FF2B5EF4-FFF2-40B4-BE49-F238E27FC236}">
                    <a16:creationId xmlns:a16="http://schemas.microsoft.com/office/drawing/2014/main" id="{3FC0603C-D7A1-47F7-9463-4762250C1BB6}"/>
                  </a:ext>
                </a:extLst>
              </p14:cNvPr>
              <p14:cNvContentPartPr/>
              <p14:nvPr/>
            </p14:nvContentPartPr>
            <p14:xfrm>
              <a:off x="11401110" y="2361862"/>
              <a:ext cx="360" cy="360"/>
            </p14:xfrm>
          </p:contentPart>
        </mc:Choice>
        <mc:Fallback xmlns="">
          <p:pic>
            <p:nvPicPr>
              <p:cNvPr id="36" name="Ink 35">
                <a:extLst>
                  <a:ext uri="{FF2B5EF4-FFF2-40B4-BE49-F238E27FC236}">
                    <a16:creationId xmlns:a16="http://schemas.microsoft.com/office/drawing/2014/main" id="{3FC0603C-D7A1-47F7-9463-4762250C1BB6}"/>
                  </a:ext>
                </a:extLst>
              </p:cNvPr>
              <p:cNvPicPr/>
              <p:nvPr/>
            </p:nvPicPr>
            <p:blipFill>
              <a:blip r:embed="rId3"/>
              <a:stretch>
                <a:fillRect/>
              </a:stretch>
            </p:blipFill>
            <p:spPr>
              <a:xfrm>
                <a:off x="11392110" y="2352862"/>
                <a:ext cx="18000" cy="18000"/>
              </a:xfrm>
              <a:prstGeom prst="rect">
                <a:avLst/>
              </a:prstGeom>
            </p:spPr>
          </p:pic>
        </mc:Fallback>
      </mc:AlternateContent>
      <p:sp>
        <p:nvSpPr>
          <p:cNvPr id="9" name="TextBox 8">
            <a:extLst>
              <a:ext uri="{FF2B5EF4-FFF2-40B4-BE49-F238E27FC236}">
                <a16:creationId xmlns:a16="http://schemas.microsoft.com/office/drawing/2014/main" id="{3C08716E-C7C0-8002-A5C9-E2774C0B0FBF}"/>
              </a:ext>
            </a:extLst>
          </p:cNvPr>
          <p:cNvSpPr txBox="1"/>
          <p:nvPr/>
        </p:nvSpPr>
        <p:spPr>
          <a:xfrm flipH="1">
            <a:off x="5864785" y="3967553"/>
            <a:ext cx="1524888" cy="369332"/>
          </a:xfrm>
          <a:prstGeom prst="rect">
            <a:avLst/>
          </a:prstGeom>
          <a:noFill/>
        </p:spPr>
        <p:txBody>
          <a:bodyPr wrap="square" rtlCol="0">
            <a:spAutoFit/>
          </a:bodyPr>
          <a:lstStyle/>
          <a:p>
            <a:r>
              <a:rPr lang="en-US" b="1" dirty="0"/>
              <a:t>2023</a:t>
            </a:r>
          </a:p>
        </p:txBody>
      </p:sp>
      <p:grpSp>
        <p:nvGrpSpPr>
          <p:cNvPr id="42" name="Group 41">
            <a:extLst>
              <a:ext uri="{FF2B5EF4-FFF2-40B4-BE49-F238E27FC236}">
                <a16:creationId xmlns:a16="http://schemas.microsoft.com/office/drawing/2014/main" id="{B7672429-9138-B0EC-553B-3616493FBDAA}"/>
              </a:ext>
            </a:extLst>
          </p:cNvPr>
          <p:cNvGrpSpPr/>
          <p:nvPr/>
        </p:nvGrpSpPr>
        <p:grpSpPr>
          <a:xfrm>
            <a:off x="6126300" y="4949010"/>
            <a:ext cx="360" cy="360"/>
            <a:chOff x="6126300" y="4949010"/>
            <a:chExt cx="360" cy="360"/>
          </a:xfrm>
        </p:grpSpPr>
        <mc:AlternateContent xmlns:mc="http://schemas.openxmlformats.org/markup-compatibility/2006" xmlns:p14="http://schemas.microsoft.com/office/powerpoint/2010/main">
          <mc:Choice Requires="p14">
            <p:contentPart p14:bwMode="auto" r:id="rId44">
              <p14:nvContentPartPr>
                <p14:cNvPr id="38" name="Ink 37">
                  <a:extLst>
                    <a:ext uri="{FF2B5EF4-FFF2-40B4-BE49-F238E27FC236}">
                      <a16:creationId xmlns:a16="http://schemas.microsoft.com/office/drawing/2014/main" id="{588F6830-DAA6-B365-7CC9-A049E03388EF}"/>
                    </a:ext>
                  </a:extLst>
                </p14:cNvPr>
                <p14:cNvContentPartPr/>
                <p14:nvPr/>
              </p14:nvContentPartPr>
              <p14:xfrm>
                <a:off x="6126300" y="4949010"/>
                <a:ext cx="360" cy="360"/>
              </p14:xfrm>
            </p:contentPart>
          </mc:Choice>
          <mc:Fallback xmlns="">
            <p:pic>
              <p:nvPicPr>
                <p:cNvPr id="38" name="Ink 37">
                  <a:extLst>
                    <a:ext uri="{FF2B5EF4-FFF2-40B4-BE49-F238E27FC236}">
                      <a16:creationId xmlns:a16="http://schemas.microsoft.com/office/drawing/2014/main" id="{588F6830-DAA6-B365-7CC9-A049E03388EF}"/>
                    </a:ext>
                  </a:extLst>
                </p:cNvPr>
                <p:cNvPicPr/>
                <p:nvPr/>
              </p:nvPicPr>
              <p:blipFill>
                <a:blip r:embed="rId45"/>
                <a:stretch>
                  <a:fillRect/>
                </a:stretch>
              </p:blipFill>
              <p:spPr>
                <a:xfrm>
                  <a:off x="6121980" y="4944690"/>
                  <a:ext cx="9000" cy="9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1" name="Ink 40">
                  <a:extLst>
                    <a:ext uri="{FF2B5EF4-FFF2-40B4-BE49-F238E27FC236}">
                      <a16:creationId xmlns:a16="http://schemas.microsoft.com/office/drawing/2014/main" id="{A58DEC13-D328-C216-A4C6-9FA1EF89FFB9}"/>
                    </a:ext>
                  </a:extLst>
                </p14:cNvPr>
                <p14:cNvContentPartPr/>
                <p14:nvPr/>
              </p14:nvContentPartPr>
              <p14:xfrm>
                <a:off x="6126300" y="4949010"/>
                <a:ext cx="360" cy="360"/>
              </p14:xfrm>
            </p:contentPart>
          </mc:Choice>
          <mc:Fallback xmlns="">
            <p:pic>
              <p:nvPicPr>
                <p:cNvPr id="41" name="Ink 40">
                  <a:extLst>
                    <a:ext uri="{FF2B5EF4-FFF2-40B4-BE49-F238E27FC236}">
                      <a16:creationId xmlns:a16="http://schemas.microsoft.com/office/drawing/2014/main" id="{A58DEC13-D328-C216-A4C6-9FA1EF89FFB9}"/>
                    </a:ext>
                  </a:extLst>
                </p:cNvPr>
                <p:cNvPicPr/>
                <p:nvPr/>
              </p:nvPicPr>
              <p:blipFill>
                <a:blip r:embed="rId45"/>
                <a:stretch>
                  <a:fillRect/>
                </a:stretch>
              </p:blipFill>
              <p:spPr>
                <a:xfrm>
                  <a:off x="6121980" y="4944690"/>
                  <a:ext cx="9000" cy="9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7">
            <p14:nvContentPartPr>
              <p14:cNvPr id="43" name="Ink 42">
                <a:extLst>
                  <a:ext uri="{FF2B5EF4-FFF2-40B4-BE49-F238E27FC236}">
                    <a16:creationId xmlns:a16="http://schemas.microsoft.com/office/drawing/2014/main" id="{30B48B0E-AE82-F56E-C5FF-E48EEC22DC8A}"/>
                  </a:ext>
                </a:extLst>
              </p14:cNvPr>
              <p14:cNvContentPartPr/>
              <p14:nvPr/>
            </p14:nvContentPartPr>
            <p14:xfrm>
              <a:off x="6235020" y="5265450"/>
              <a:ext cx="67680" cy="81360"/>
            </p14:xfrm>
          </p:contentPart>
        </mc:Choice>
        <mc:Fallback xmlns="">
          <p:pic>
            <p:nvPicPr>
              <p:cNvPr id="43" name="Ink 42">
                <a:extLst>
                  <a:ext uri="{FF2B5EF4-FFF2-40B4-BE49-F238E27FC236}">
                    <a16:creationId xmlns:a16="http://schemas.microsoft.com/office/drawing/2014/main" id="{30B48B0E-AE82-F56E-C5FF-E48EEC22DC8A}"/>
                  </a:ext>
                </a:extLst>
              </p:cNvPr>
              <p:cNvPicPr/>
              <p:nvPr/>
            </p:nvPicPr>
            <p:blipFill>
              <a:blip r:embed="rId48"/>
              <a:stretch>
                <a:fillRect/>
              </a:stretch>
            </p:blipFill>
            <p:spPr>
              <a:xfrm>
                <a:off x="6230677" y="5261130"/>
                <a:ext cx="76366"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4" name="Ink 43">
                <a:extLst>
                  <a:ext uri="{FF2B5EF4-FFF2-40B4-BE49-F238E27FC236}">
                    <a16:creationId xmlns:a16="http://schemas.microsoft.com/office/drawing/2014/main" id="{9DA64446-8DE5-F08D-3AF6-D1F290248C8E}"/>
                  </a:ext>
                </a:extLst>
              </p14:cNvPr>
              <p14:cNvContentPartPr/>
              <p14:nvPr/>
            </p14:nvContentPartPr>
            <p14:xfrm>
              <a:off x="-2102220" y="1181610"/>
              <a:ext cx="37800" cy="27360"/>
            </p14:xfrm>
          </p:contentPart>
        </mc:Choice>
        <mc:Fallback xmlns="">
          <p:pic>
            <p:nvPicPr>
              <p:cNvPr id="44" name="Ink 43">
                <a:extLst>
                  <a:ext uri="{FF2B5EF4-FFF2-40B4-BE49-F238E27FC236}">
                    <a16:creationId xmlns:a16="http://schemas.microsoft.com/office/drawing/2014/main" id="{9DA64446-8DE5-F08D-3AF6-D1F290248C8E}"/>
                  </a:ext>
                </a:extLst>
              </p:cNvPr>
              <p:cNvPicPr/>
              <p:nvPr/>
            </p:nvPicPr>
            <p:blipFill>
              <a:blip r:embed="rId50"/>
              <a:stretch>
                <a:fillRect/>
              </a:stretch>
            </p:blipFill>
            <p:spPr>
              <a:xfrm>
                <a:off x="-2106540" y="1177290"/>
                <a:ext cx="464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5" name="Ink 44">
                <a:extLst>
                  <a:ext uri="{FF2B5EF4-FFF2-40B4-BE49-F238E27FC236}">
                    <a16:creationId xmlns:a16="http://schemas.microsoft.com/office/drawing/2014/main" id="{13A748C0-D82C-CDF8-0BB8-5ABF1353D7FA}"/>
                  </a:ext>
                </a:extLst>
              </p14:cNvPr>
              <p14:cNvContentPartPr/>
              <p14:nvPr/>
            </p14:nvContentPartPr>
            <p14:xfrm>
              <a:off x="6442200" y="4197731"/>
              <a:ext cx="334080" cy="78480"/>
            </p14:xfrm>
          </p:contentPart>
        </mc:Choice>
        <mc:Fallback xmlns="">
          <p:pic>
            <p:nvPicPr>
              <p:cNvPr id="45" name="Ink 44">
                <a:extLst>
                  <a:ext uri="{FF2B5EF4-FFF2-40B4-BE49-F238E27FC236}">
                    <a16:creationId xmlns:a16="http://schemas.microsoft.com/office/drawing/2014/main" id="{13A748C0-D82C-CDF8-0BB8-5ABF1353D7FA}"/>
                  </a:ext>
                </a:extLst>
              </p:cNvPr>
              <p:cNvPicPr/>
              <p:nvPr/>
            </p:nvPicPr>
            <p:blipFill>
              <a:blip r:embed="rId52"/>
              <a:stretch>
                <a:fillRect/>
              </a:stretch>
            </p:blipFill>
            <p:spPr>
              <a:xfrm>
                <a:off x="6437875" y="4193411"/>
                <a:ext cx="342729"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6" name="Ink 45">
                <a:extLst>
                  <a:ext uri="{FF2B5EF4-FFF2-40B4-BE49-F238E27FC236}">
                    <a16:creationId xmlns:a16="http://schemas.microsoft.com/office/drawing/2014/main" id="{D76015EA-8BE8-4965-467F-D04AC3851370}"/>
                  </a:ext>
                </a:extLst>
              </p14:cNvPr>
              <p14:cNvContentPartPr/>
              <p14:nvPr/>
            </p14:nvContentPartPr>
            <p14:xfrm>
              <a:off x="10831320" y="3133931"/>
              <a:ext cx="360" cy="360"/>
            </p14:xfrm>
          </p:contentPart>
        </mc:Choice>
        <mc:Fallback xmlns="">
          <p:pic>
            <p:nvPicPr>
              <p:cNvPr id="46" name="Ink 45">
                <a:extLst>
                  <a:ext uri="{FF2B5EF4-FFF2-40B4-BE49-F238E27FC236}">
                    <a16:creationId xmlns:a16="http://schemas.microsoft.com/office/drawing/2014/main" id="{D76015EA-8BE8-4965-467F-D04AC3851370}"/>
                  </a:ext>
                </a:extLst>
              </p:cNvPr>
              <p:cNvPicPr/>
              <p:nvPr/>
            </p:nvPicPr>
            <p:blipFill>
              <a:blip r:embed="rId54"/>
              <a:stretch>
                <a:fillRect/>
              </a:stretch>
            </p:blipFill>
            <p:spPr>
              <a:xfrm>
                <a:off x="10827000" y="3129611"/>
                <a:ext cx="9000" cy="9000"/>
              </a:xfrm>
              <a:prstGeom prst="rect">
                <a:avLst/>
              </a:prstGeom>
            </p:spPr>
          </p:pic>
        </mc:Fallback>
      </mc:AlternateContent>
    </p:spTree>
    <p:extLst>
      <p:ext uri="{BB962C8B-B14F-4D97-AF65-F5344CB8AC3E}">
        <p14:creationId xmlns:p14="http://schemas.microsoft.com/office/powerpoint/2010/main" val="1036044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A23340-E679-64A8-3F92-3A4129DCE73C}"/>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Why is North Korea So Poor?</a:t>
            </a:r>
          </a:p>
        </p:txBody>
      </p:sp>
      <p:sp>
        <p:nvSpPr>
          <p:cNvPr id="4" name="Content Placeholder 3">
            <a:extLst>
              <a:ext uri="{FF2B5EF4-FFF2-40B4-BE49-F238E27FC236}">
                <a16:creationId xmlns:a16="http://schemas.microsoft.com/office/drawing/2014/main" id="{2AB233FC-99CE-1870-9DA9-2A0399C774DA}"/>
              </a:ext>
            </a:extLst>
          </p:cNvPr>
          <p:cNvSpPr>
            <a:spLocks noGrp="1"/>
          </p:cNvSpPr>
          <p:nvPr>
            <p:ph idx="1"/>
          </p:nvPr>
        </p:nvSpPr>
        <p:spPr/>
        <p:txBody>
          <a:bodyPr>
            <a:normAutofit fontScale="92500" lnSpcReduction="20000"/>
          </a:bodyPr>
          <a:lstStyle/>
          <a:p>
            <a:r>
              <a:rPr lang="en-US" dirty="0"/>
              <a:t>Hint:  </a:t>
            </a:r>
            <a:r>
              <a:rPr lang="en-US" dirty="0">
                <a:highlight>
                  <a:srgbClr val="FFFF00"/>
                </a:highlight>
              </a:rPr>
              <a:t>It is not for lack of capital and resources, or culture</a:t>
            </a:r>
          </a:p>
          <a:p>
            <a:pPr marL="0" indent="0">
              <a:buNone/>
            </a:pPr>
            <a:endParaRPr lang="en-US" dirty="0"/>
          </a:p>
          <a:p>
            <a:r>
              <a:rPr lang="en-US" dirty="0"/>
              <a:t>Excellent  natural resources per capita</a:t>
            </a:r>
          </a:p>
          <a:p>
            <a:pPr lvl="1"/>
            <a:r>
              <a:rPr lang="en-US" dirty="0"/>
              <a:t>Nonferrous , rare earths,  and iron metals</a:t>
            </a:r>
          </a:p>
          <a:p>
            <a:pPr lvl="1"/>
            <a:r>
              <a:rPr lang="en-US" dirty="0"/>
              <a:t> Hydro power</a:t>
            </a:r>
          </a:p>
          <a:p>
            <a:pPr lvl="1"/>
            <a:r>
              <a:rPr lang="en-US" dirty="0"/>
              <a:t> Coal</a:t>
            </a:r>
          </a:p>
          <a:p>
            <a:pPr lvl="1"/>
            <a:r>
              <a:rPr lang="en-US" dirty="0"/>
              <a:t> Relatively low pop density for East Asia</a:t>
            </a:r>
          </a:p>
          <a:p>
            <a:r>
              <a:rPr lang="en-US" dirty="0"/>
              <a:t> Excellent geography</a:t>
            </a:r>
          </a:p>
          <a:p>
            <a:r>
              <a:rPr lang="en-US" dirty="0"/>
              <a:t> Good human capital relative to income</a:t>
            </a:r>
          </a:p>
          <a:p>
            <a:r>
              <a:rPr lang="en-US" dirty="0"/>
              <a:t> Much industrial capital </a:t>
            </a:r>
          </a:p>
          <a:p>
            <a:r>
              <a:rPr lang="en-US" dirty="0"/>
              <a:t> Well organized ancient civilization </a:t>
            </a:r>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a:p>
            <a:pPr lvl="2"/>
            <a:endParaRPr lang="en-US" dirty="0"/>
          </a:p>
        </p:txBody>
      </p:sp>
    </p:spTree>
    <p:extLst>
      <p:ext uri="{BB962C8B-B14F-4D97-AF65-F5344CB8AC3E}">
        <p14:creationId xmlns:p14="http://schemas.microsoft.com/office/powerpoint/2010/main" val="20103799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7A23340-E679-64A8-3F92-3A4129DCE73C}"/>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  Answer—Weak productivity</a:t>
            </a:r>
          </a:p>
        </p:txBody>
      </p:sp>
      <p:sp>
        <p:nvSpPr>
          <p:cNvPr id="4" name="Content Placeholder 3">
            <a:extLst>
              <a:ext uri="{FF2B5EF4-FFF2-40B4-BE49-F238E27FC236}">
                <a16:creationId xmlns:a16="http://schemas.microsoft.com/office/drawing/2014/main" id="{B1E101F4-2725-22D5-2549-742A7FDF84CE}"/>
              </a:ext>
            </a:extLst>
          </p:cNvPr>
          <p:cNvSpPr>
            <a:spLocks noGrp="1"/>
          </p:cNvSpPr>
          <p:nvPr>
            <p:ph idx="1"/>
          </p:nvPr>
        </p:nvSpPr>
        <p:spPr/>
        <p:txBody>
          <a:bodyPr>
            <a:normAutofit fontScale="85000" lnSpcReduction="10000"/>
          </a:bodyPr>
          <a:lstStyle/>
          <a:p>
            <a:r>
              <a:rPr lang="en-US" dirty="0">
                <a:highlight>
                  <a:srgbClr val="FFFF00"/>
                </a:highlight>
              </a:rPr>
              <a:t>North Korea’s system makes poor use of its ample physical and human capital resources—probably the worst in the world.</a:t>
            </a:r>
          </a:p>
          <a:p>
            <a:endParaRPr lang="en-US" dirty="0"/>
          </a:p>
          <a:p>
            <a:r>
              <a:rPr lang="en-US" dirty="0"/>
              <a:t>Why?    Two issues, one micro, one macro</a:t>
            </a:r>
          </a:p>
          <a:p>
            <a:pPr lvl="1"/>
            <a:r>
              <a:rPr lang="en-US" dirty="0"/>
              <a:t>Mixed  command and market system delivers poor economic decisions.   Two prices for everything.</a:t>
            </a:r>
          </a:p>
          <a:p>
            <a:pPr lvl="1"/>
            <a:endParaRPr lang="en-US" dirty="0"/>
          </a:p>
          <a:p>
            <a:pPr lvl="1"/>
            <a:r>
              <a:rPr lang="en-US" dirty="0"/>
              <a:t>Partial  dollarization  stopped inflation but  impeded monetary policy, starved state economy. </a:t>
            </a:r>
          </a:p>
          <a:p>
            <a:pPr lvl="1"/>
            <a:endParaRPr lang="en-US" dirty="0"/>
          </a:p>
          <a:p>
            <a:pPr lvl="1"/>
            <a:r>
              <a:rPr lang="en-US" dirty="0"/>
              <a:t>State now trying to recover, raised wages 10 times!, creating new bout of hyperinflation.</a:t>
            </a:r>
          </a:p>
          <a:p>
            <a:pPr marL="457200" lvl="1" indent="0">
              <a:buNone/>
            </a:pPr>
            <a:endParaRPr lang="en-US" dirty="0"/>
          </a:p>
          <a:p>
            <a:r>
              <a:rPr lang="en-US" dirty="0"/>
              <a:t>Trapped between both systems.  Poverty trap plus transition trap.</a:t>
            </a:r>
          </a:p>
        </p:txBody>
      </p:sp>
    </p:spTree>
    <p:extLst>
      <p:ext uri="{BB962C8B-B14F-4D97-AF65-F5344CB8AC3E}">
        <p14:creationId xmlns:p14="http://schemas.microsoft.com/office/powerpoint/2010/main" val="2899082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22242-C82B-473B-ADE7-4224D4EDD0A5}"/>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  Not Always This Way:  1945 in Good Shape</a:t>
            </a:r>
          </a:p>
        </p:txBody>
      </p:sp>
      <p:sp>
        <p:nvSpPr>
          <p:cNvPr id="5" name="Content Placeholder 4">
            <a:extLst>
              <a:ext uri="{FF2B5EF4-FFF2-40B4-BE49-F238E27FC236}">
                <a16:creationId xmlns:a16="http://schemas.microsoft.com/office/drawing/2014/main" id="{5BF8A757-3B33-F986-C6CF-996FA9764417}"/>
              </a:ext>
            </a:extLst>
          </p:cNvPr>
          <p:cNvSpPr>
            <a:spLocks noGrp="1"/>
          </p:cNvSpPr>
          <p:nvPr>
            <p:ph idx="1"/>
          </p:nvPr>
        </p:nvSpPr>
        <p:spPr>
          <a:xfrm>
            <a:off x="838200" y="1825624"/>
            <a:ext cx="10515600" cy="5032375"/>
          </a:xfrm>
        </p:spPr>
        <p:txBody>
          <a:bodyPr/>
          <a:lstStyle/>
          <a:p>
            <a:r>
              <a:rPr lang="en-US" dirty="0"/>
              <a:t>Probably in better shape then  rest of Asia.  No WWII in Korea.</a:t>
            </a:r>
          </a:p>
          <a:p>
            <a:r>
              <a:rPr lang="en-US" dirty="0"/>
              <a:t>1910-'45 Japan built up infrastructure, rail and electric, and industry in northern part of its Korean colony.</a:t>
            </a:r>
          </a:p>
          <a:p>
            <a:pPr lvl="1"/>
            <a:r>
              <a:rPr lang="en-US" dirty="0"/>
              <a:t>   taking advantage of mineral resources and hydro. </a:t>
            </a:r>
          </a:p>
          <a:p>
            <a:pPr lvl="1"/>
            <a:r>
              <a:rPr lang="en-US" dirty="0"/>
              <a:t>   avoiding US bombing</a:t>
            </a:r>
          </a:p>
          <a:p>
            <a:pPr lvl="1"/>
            <a:r>
              <a:rPr lang="en-US" dirty="0"/>
              <a:t>   launchpad for invasion of China</a:t>
            </a:r>
          </a:p>
          <a:p>
            <a:r>
              <a:rPr lang="en-US" dirty="0"/>
              <a:t> Russians counted 1,400 factories taken over by socialist state in 1945</a:t>
            </a:r>
          </a:p>
          <a:p>
            <a:r>
              <a:rPr lang="en-US" dirty="0"/>
              <a:t> Korean War devastating but Soviet, EE, Chinese aid built back quickly.</a:t>
            </a:r>
          </a:p>
        </p:txBody>
      </p:sp>
    </p:spTree>
    <p:extLst>
      <p:ext uri="{BB962C8B-B14F-4D97-AF65-F5344CB8AC3E}">
        <p14:creationId xmlns:p14="http://schemas.microsoft.com/office/powerpoint/2010/main" val="3989697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922242-C82B-473B-ADE7-4224D4EDD0A5}"/>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  1956-1976 Golden Age of NK Socialism</a:t>
            </a:r>
          </a:p>
        </p:txBody>
      </p:sp>
      <p:sp>
        <p:nvSpPr>
          <p:cNvPr id="4" name="Content Placeholder 3">
            <a:extLst>
              <a:ext uri="{FF2B5EF4-FFF2-40B4-BE49-F238E27FC236}">
                <a16:creationId xmlns:a16="http://schemas.microsoft.com/office/drawing/2014/main" id="{F402E008-60D2-7A34-BF0B-11043DBA45F3}"/>
              </a:ext>
            </a:extLst>
          </p:cNvPr>
          <p:cNvSpPr>
            <a:spLocks noGrp="1"/>
          </p:cNvSpPr>
          <p:nvPr>
            <p:ph idx="1"/>
          </p:nvPr>
        </p:nvSpPr>
        <p:spPr/>
        <p:txBody>
          <a:bodyPr>
            <a:normAutofit fontScale="92500" lnSpcReduction="10000"/>
          </a:bodyPr>
          <a:lstStyle/>
          <a:p>
            <a:r>
              <a:rPr lang="en-US" dirty="0"/>
              <a:t>By 1949 all industry socialized.</a:t>
            </a:r>
          </a:p>
          <a:p>
            <a:r>
              <a:rPr lang="en-US" dirty="0"/>
              <a:t>By 1956 all farms collectivized.</a:t>
            </a:r>
          </a:p>
          <a:p>
            <a:r>
              <a:rPr lang="en-US" dirty="0"/>
              <a:t>Central plan economy replaced ancient money/market economy</a:t>
            </a:r>
          </a:p>
          <a:p>
            <a:r>
              <a:rPr lang="en-US" dirty="0"/>
              <a:t>Trade was strong with bloc countries, Japan and Europe. US  laws  prevented trade.</a:t>
            </a:r>
          </a:p>
          <a:p>
            <a:r>
              <a:rPr lang="en-US" dirty="0"/>
              <a:t>Russians and Chinese criticized Kim Il Sung for </a:t>
            </a:r>
            <a:r>
              <a:rPr lang="en-US" b="1" dirty="0">
                <a:solidFill>
                  <a:srgbClr val="FF0000"/>
                </a:solidFill>
              </a:rPr>
              <a:t>too much investment, not enough attention to living standards</a:t>
            </a:r>
            <a:r>
              <a:rPr lang="en-US" dirty="0"/>
              <a:t>, and weak exports but industry grew rapidly.</a:t>
            </a:r>
          </a:p>
          <a:p>
            <a:r>
              <a:rPr lang="en-US" dirty="0"/>
              <a:t>1976, prior to devastating default on western credits, probably peak year.  </a:t>
            </a:r>
          </a:p>
          <a:p>
            <a:r>
              <a:rPr lang="en-US" dirty="0"/>
              <a:t>Downward spiral ever since.</a:t>
            </a:r>
          </a:p>
        </p:txBody>
      </p:sp>
    </p:spTree>
    <p:extLst>
      <p:ext uri="{BB962C8B-B14F-4D97-AF65-F5344CB8AC3E}">
        <p14:creationId xmlns:p14="http://schemas.microsoft.com/office/powerpoint/2010/main" val="24008415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EB69C8E-2BC0-4EDF-81A5-FAA05D421975}"/>
              </a:ext>
            </a:extLst>
          </p:cNvPr>
          <p:cNvSpPr>
            <a:spLocks noGrp="1"/>
          </p:cNvSpPr>
          <p:nvPr>
            <p:ph idx="1"/>
          </p:nvPr>
        </p:nvSpPr>
        <p:spPr>
          <a:xfrm>
            <a:off x="1233982" y="1211580"/>
            <a:ext cx="9724031" cy="5017770"/>
          </a:xfrm>
        </p:spPr>
        <p:txBody>
          <a:bodyPr anchor="ctr">
            <a:normAutofit lnSpcReduction="10000"/>
          </a:bodyPr>
          <a:lstStyle/>
          <a:p>
            <a:endParaRPr lang="en-US" sz="2000" dirty="0"/>
          </a:p>
          <a:p>
            <a:pPr marL="0" indent="0">
              <a:buNone/>
            </a:pPr>
            <a:r>
              <a:rPr lang="en-US" sz="3600" b="1" dirty="0"/>
              <a:t>Zhou Enlai and Kim Il Sung, circa 1960</a:t>
            </a:r>
            <a:endParaRPr lang="en-US" sz="3600" dirty="0"/>
          </a:p>
          <a:p>
            <a:pPr marL="0" indent="0">
              <a:buNone/>
            </a:pPr>
            <a:endParaRPr lang="en-US" sz="2000" dirty="0"/>
          </a:p>
          <a:p>
            <a:pPr marL="0" indent="0">
              <a:buNone/>
            </a:pPr>
            <a:r>
              <a:rPr lang="en-US" i="1" dirty="0"/>
              <a:t>Kim is visiting China trying to obtain more industrial aid</a:t>
            </a:r>
          </a:p>
          <a:p>
            <a:pPr marL="0" indent="0">
              <a:buNone/>
            </a:pPr>
            <a:endParaRPr lang="en-US" b="1" i="1" dirty="0"/>
          </a:p>
          <a:p>
            <a:pPr marL="0" indent="0">
              <a:buNone/>
            </a:pPr>
            <a:r>
              <a:rPr lang="en-US" b="1" dirty="0"/>
              <a:t>Zhou</a:t>
            </a:r>
            <a:r>
              <a:rPr lang="en-US" dirty="0"/>
              <a:t>:  ‘’We notice, looking across the river (Yalu) that you never have to turn off your lights. You have developed socialism far faster than we have.’’</a:t>
            </a:r>
          </a:p>
          <a:p>
            <a:pPr marL="0" indent="0">
              <a:buNone/>
            </a:pPr>
            <a:r>
              <a:rPr lang="en-US" b="1" dirty="0"/>
              <a:t>KIS</a:t>
            </a:r>
            <a:r>
              <a:rPr lang="en-US" dirty="0"/>
              <a:t>:   ‘’Yes, but it is with your help.’’</a:t>
            </a:r>
          </a:p>
          <a:p>
            <a:pPr marL="0" indent="0">
              <a:buNone/>
            </a:pPr>
            <a:r>
              <a:rPr lang="en-US" b="1" dirty="0"/>
              <a:t>Zhou</a:t>
            </a:r>
            <a:r>
              <a:rPr lang="en-US" dirty="0"/>
              <a:t>:  ‘’That is because you are holding down so many American forces, thus protecting the entire socialist world.’’   </a:t>
            </a:r>
            <a:r>
              <a:rPr lang="en-US" sz="1600" dirty="0"/>
              <a:t>(Wilson Center Archives)</a:t>
            </a:r>
          </a:p>
        </p:txBody>
      </p:sp>
      <p:sp>
        <p:nvSpPr>
          <p:cNvPr id="4" name="Title 3">
            <a:extLst>
              <a:ext uri="{FF2B5EF4-FFF2-40B4-BE49-F238E27FC236}">
                <a16:creationId xmlns:a16="http://schemas.microsoft.com/office/drawing/2014/main" id="{0778191C-0DC0-8064-AB69-A2D37154358E}"/>
              </a:ext>
            </a:extLst>
          </p:cNvPr>
          <p:cNvSpPr>
            <a:spLocks noGrp="1"/>
          </p:cNvSpPr>
          <p:nvPr>
            <p:ph type="title"/>
          </p:nvPr>
        </p:nvSpPr>
        <p:spPr/>
        <p:txBody>
          <a:bodyPr/>
          <a:lstStyle/>
          <a:p>
            <a:r>
              <a:rPr lang="en-US" dirty="0"/>
              <a:t> </a:t>
            </a:r>
          </a:p>
        </p:txBody>
      </p:sp>
    </p:spTree>
    <p:extLst>
      <p:ext uri="{BB962C8B-B14F-4D97-AF65-F5344CB8AC3E}">
        <p14:creationId xmlns:p14="http://schemas.microsoft.com/office/powerpoint/2010/main" val="3191577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north korea night lights from space">
            <a:extLst>
              <a:ext uri="{FF2B5EF4-FFF2-40B4-BE49-F238E27FC236}">
                <a16:creationId xmlns:a16="http://schemas.microsoft.com/office/drawing/2014/main" id="{FFF7BD90-6773-F0DE-2678-FD50321512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261" y="417576"/>
            <a:ext cx="10732770" cy="66881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BD6E530-C730-64E5-10F4-C1B1384EE051}"/>
              </a:ext>
            </a:extLst>
          </p:cNvPr>
          <p:cNvSpPr>
            <a:spLocks noGrp="1"/>
          </p:cNvSpPr>
          <p:nvPr>
            <p:ph type="title"/>
          </p:nvPr>
        </p:nvSpPr>
        <p:spPr>
          <a:xfrm>
            <a:off x="838200" y="96901"/>
            <a:ext cx="10515600" cy="320675"/>
          </a:xfrm>
        </p:spPr>
        <p:txBody>
          <a:bodyPr>
            <a:normAutofit fontScale="90000"/>
          </a:bodyPr>
          <a:lstStyle/>
          <a:p>
            <a:r>
              <a:rPr lang="en-US" sz="3600" b="1" dirty="0"/>
              <a:t>1997 Lights out</a:t>
            </a:r>
          </a:p>
        </p:txBody>
      </p:sp>
    </p:spTree>
    <p:extLst>
      <p:ext uri="{BB962C8B-B14F-4D97-AF65-F5344CB8AC3E}">
        <p14:creationId xmlns:p14="http://schemas.microsoft.com/office/powerpoint/2010/main" val="13218335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242E8A-C0AA-4AFE-923A-34234582FA94}"/>
              </a:ext>
            </a:extLst>
          </p:cNvPr>
          <p:cNvSpPr>
            <a:spLocks noGrp="1"/>
          </p:cNvSpPr>
          <p:nvPr>
            <p:ph type="title"/>
          </p:nvPr>
        </p:nvSpPr>
        <p:spPr>
          <a:xfrm>
            <a:off x="838200" y="365125"/>
            <a:ext cx="10515600" cy="1325563"/>
          </a:xfrm>
        </p:spPr>
        <p:txBody>
          <a:bodyPr>
            <a:normAutofit/>
          </a:bodyPr>
          <a:lstStyle/>
          <a:p>
            <a:r>
              <a:rPr lang="en-US" sz="5000" dirty="0">
                <a:solidFill>
                  <a:srgbClr val="FFFFFF"/>
                </a:solidFill>
              </a:rPr>
              <a:t>Command Economy</a:t>
            </a:r>
          </a:p>
        </p:txBody>
      </p:sp>
      <p:sp>
        <p:nvSpPr>
          <p:cNvPr id="29"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sX0" fmla="*/ 0 w 9692640"/>
              <a:gd name="csY0" fmla="*/ 0 h 18288"/>
              <a:gd name="csX1" fmla="*/ 401552 w 9692640"/>
              <a:gd name="csY1" fmla="*/ 0 h 18288"/>
              <a:gd name="csX2" fmla="*/ 996957 w 9692640"/>
              <a:gd name="csY2" fmla="*/ 0 h 18288"/>
              <a:gd name="csX3" fmla="*/ 1398509 w 9692640"/>
              <a:gd name="csY3" fmla="*/ 0 h 18288"/>
              <a:gd name="csX4" fmla="*/ 2090841 w 9692640"/>
              <a:gd name="csY4" fmla="*/ 0 h 18288"/>
              <a:gd name="csX5" fmla="*/ 2686246 w 9692640"/>
              <a:gd name="csY5" fmla="*/ 0 h 18288"/>
              <a:gd name="csX6" fmla="*/ 3475504 w 9692640"/>
              <a:gd name="csY6" fmla="*/ 0 h 18288"/>
              <a:gd name="csX7" fmla="*/ 4361688 w 9692640"/>
              <a:gd name="csY7" fmla="*/ 0 h 18288"/>
              <a:gd name="csX8" fmla="*/ 5054019 w 9692640"/>
              <a:gd name="csY8" fmla="*/ 0 h 18288"/>
              <a:gd name="csX9" fmla="*/ 5940204 w 9692640"/>
              <a:gd name="csY9" fmla="*/ 0 h 18288"/>
              <a:gd name="csX10" fmla="*/ 6632535 w 9692640"/>
              <a:gd name="csY10" fmla="*/ 0 h 18288"/>
              <a:gd name="csX11" fmla="*/ 7034087 w 9692640"/>
              <a:gd name="csY11" fmla="*/ 0 h 18288"/>
              <a:gd name="csX12" fmla="*/ 7532566 w 9692640"/>
              <a:gd name="csY12" fmla="*/ 0 h 18288"/>
              <a:gd name="csX13" fmla="*/ 8418750 w 9692640"/>
              <a:gd name="csY13" fmla="*/ 0 h 18288"/>
              <a:gd name="csX14" fmla="*/ 9692640 w 9692640"/>
              <a:gd name="csY14" fmla="*/ 0 h 18288"/>
              <a:gd name="csX15" fmla="*/ 9692640 w 9692640"/>
              <a:gd name="csY15" fmla="*/ 18288 h 18288"/>
              <a:gd name="csX16" fmla="*/ 9000309 w 9692640"/>
              <a:gd name="csY16" fmla="*/ 18288 h 18288"/>
              <a:gd name="csX17" fmla="*/ 8307977 w 9692640"/>
              <a:gd name="csY17" fmla="*/ 18288 h 18288"/>
              <a:gd name="csX18" fmla="*/ 7712572 w 9692640"/>
              <a:gd name="csY18" fmla="*/ 18288 h 18288"/>
              <a:gd name="csX19" fmla="*/ 7214093 w 9692640"/>
              <a:gd name="csY19" fmla="*/ 18288 h 18288"/>
              <a:gd name="csX20" fmla="*/ 6327909 w 9692640"/>
              <a:gd name="csY20" fmla="*/ 18288 h 18288"/>
              <a:gd name="csX21" fmla="*/ 5635578 w 9692640"/>
              <a:gd name="csY21" fmla="*/ 18288 h 18288"/>
              <a:gd name="csX22" fmla="*/ 4846320 w 9692640"/>
              <a:gd name="csY22" fmla="*/ 18288 h 18288"/>
              <a:gd name="csX23" fmla="*/ 4444768 w 9692640"/>
              <a:gd name="csY23" fmla="*/ 18288 h 18288"/>
              <a:gd name="csX24" fmla="*/ 3946289 w 9692640"/>
              <a:gd name="csY24" fmla="*/ 18288 h 18288"/>
              <a:gd name="csX25" fmla="*/ 3253958 w 9692640"/>
              <a:gd name="csY25" fmla="*/ 18288 h 18288"/>
              <a:gd name="csX26" fmla="*/ 2464700 w 9692640"/>
              <a:gd name="csY26" fmla="*/ 18288 h 18288"/>
              <a:gd name="csX27" fmla="*/ 2063148 w 9692640"/>
              <a:gd name="csY27" fmla="*/ 18288 h 18288"/>
              <a:gd name="csX28" fmla="*/ 1661595 w 9692640"/>
              <a:gd name="csY28" fmla="*/ 18288 h 18288"/>
              <a:gd name="csX29" fmla="*/ 969264 w 9692640"/>
              <a:gd name="csY29" fmla="*/ 18288 h 18288"/>
              <a:gd name="csX30" fmla="*/ 0 w 9692640"/>
              <a:gd name="csY30" fmla="*/ 18288 h 18288"/>
              <a:gd name="csX31" fmla="*/ 0 w 9692640"/>
              <a:gd name="csY3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391E22E-87DE-410F-B086-73D2BB9130D6}"/>
              </a:ext>
            </a:extLst>
          </p:cNvPr>
          <p:cNvSpPr txBox="1"/>
          <p:nvPr/>
        </p:nvSpPr>
        <p:spPr>
          <a:xfrm>
            <a:off x="5638800" y="2964329"/>
            <a:ext cx="65"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22" name="Content Placeholder 2">
            <a:extLst>
              <a:ext uri="{FF2B5EF4-FFF2-40B4-BE49-F238E27FC236}">
                <a16:creationId xmlns:a16="http://schemas.microsoft.com/office/drawing/2014/main" id="{9F544539-B64D-4856-BCDA-51D5AE4C3575}"/>
              </a:ext>
            </a:extLst>
          </p:cNvPr>
          <p:cNvGraphicFramePr>
            <a:graphicFrameLocks noGrp="1"/>
          </p:cNvGraphicFramePr>
          <p:nvPr>
            <p:ph idx="1"/>
            <p:extLst>
              <p:ext uri="{D42A27DB-BD31-4B8C-83A1-F6EECF244321}">
                <p14:modId xmlns:p14="http://schemas.microsoft.com/office/powerpoint/2010/main" val="3868191380"/>
              </p:ext>
            </p:extLst>
          </p:nvPr>
        </p:nvGraphicFramePr>
        <p:xfrm>
          <a:off x="854825" y="2070946"/>
          <a:ext cx="10515600" cy="417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28354140"/>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C242E8A-C0AA-4AFE-923A-34234582FA94}"/>
              </a:ext>
            </a:extLst>
          </p:cNvPr>
          <p:cNvSpPr>
            <a:spLocks noGrp="1"/>
          </p:cNvSpPr>
          <p:nvPr>
            <p:ph type="title"/>
          </p:nvPr>
        </p:nvSpPr>
        <p:spPr>
          <a:xfrm>
            <a:off x="838200" y="365125"/>
            <a:ext cx="10515600" cy="1325563"/>
          </a:xfrm>
        </p:spPr>
        <p:txBody>
          <a:bodyPr>
            <a:normAutofit/>
          </a:bodyPr>
          <a:lstStyle/>
          <a:p>
            <a:r>
              <a:rPr lang="en-US" sz="5000" dirty="0">
                <a:solidFill>
                  <a:srgbClr val="FFFFFF"/>
                </a:solidFill>
              </a:rPr>
              <a:t>Capitalist, Market  Economy</a:t>
            </a:r>
          </a:p>
        </p:txBody>
      </p:sp>
      <p:sp>
        <p:nvSpPr>
          <p:cNvPr id="29"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sX0" fmla="*/ 0 w 9692640"/>
              <a:gd name="csY0" fmla="*/ 0 h 18288"/>
              <a:gd name="csX1" fmla="*/ 401552 w 9692640"/>
              <a:gd name="csY1" fmla="*/ 0 h 18288"/>
              <a:gd name="csX2" fmla="*/ 996957 w 9692640"/>
              <a:gd name="csY2" fmla="*/ 0 h 18288"/>
              <a:gd name="csX3" fmla="*/ 1398509 w 9692640"/>
              <a:gd name="csY3" fmla="*/ 0 h 18288"/>
              <a:gd name="csX4" fmla="*/ 2090841 w 9692640"/>
              <a:gd name="csY4" fmla="*/ 0 h 18288"/>
              <a:gd name="csX5" fmla="*/ 2686246 w 9692640"/>
              <a:gd name="csY5" fmla="*/ 0 h 18288"/>
              <a:gd name="csX6" fmla="*/ 3475504 w 9692640"/>
              <a:gd name="csY6" fmla="*/ 0 h 18288"/>
              <a:gd name="csX7" fmla="*/ 4361688 w 9692640"/>
              <a:gd name="csY7" fmla="*/ 0 h 18288"/>
              <a:gd name="csX8" fmla="*/ 5054019 w 9692640"/>
              <a:gd name="csY8" fmla="*/ 0 h 18288"/>
              <a:gd name="csX9" fmla="*/ 5940204 w 9692640"/>
              <a:gd name="csY9" fmla="*/ 0 h 18288"/>
              <a:gd name="csX10" fmla="*/ 6632535 w 9692640"/>
              <a:gd name="csY10" fmla="*/ 0 h 18288"/>
              <a:gd name="csX11" fmla="*/ 7034087 w 9692640"/>
              <a:gd name="csY11" fmla="*/ 0 h 18288"/>
              <a:gd name="csX12" fmla="*/ 7532566 w 9692640"/>
              <a:gd name="csY12" fmla="*/ 0 h 18288"/>
              <a:gd name="csX13" fmla="*/ 8418750 w 9692640"/>
              <a:gd name="csY13" fmla="*/ 0 h 18288"/>
              <a:gd name="csX14" fmla="*/ 9692640 w 9692640"/>
              <a:gd name="csY14" fmla="*/ 0 h 18288"/>
              <a:gd name="csX15" fmla="*/ 9692640 w 9692640"/>
              <a:gd name="csY15" fmla="*/ 18288 h 18288"/>
              <a:gd name="csX16" fmla="*/ 9000309 w 9692640"/>
              <a:gd name="csY16" fmla="*/ 18288 h 18288"/>
              <a:gd name="csX17" fmla="*/ 8307977 w 9692640"/>
              <a:gd name="csY17" fmla="*/ 18288 h 18288"/>
              <a:gd name="csX18" fmla="*/ 7712572 w 9692640"/>
              <a:gd name="csY18" fmla="*/ 18288 h 18288"/>
              <a:gd name="csX19" fmla="*/ 7214093 w 9692640"/>
              <a:gd name="csY19" fmla="*/ 18288 h 18288"/>
              <a:gd name="csX20" fmla="*/ 6327909 w 9692640"/>
              <a:gd name="csY20" fmla="*/ 18288 h 18288"/>
              <a:gd name="csX21" fmla="*/ 5635578 w 9692640"/>
              <a:gd name="csY21" fmla="*/ 18288 h 18288"/>
              <a:gd name="csX22" fmla="*/ 4846320 w 9692640"/>
              <a:gd name="csY22" fmla="*/ 18288 h 18288"/>
              <a:gd name="csX23" fmla="*/ 4444768 w 9692640"/>
              <a:gd name="csY23" fmla="*/ 18288 h 18288"/>
              <a:gd name="csX24" fmla="*/ 3946289 w 9692640"/>
              <a:gd name="csY24" fmla="*/ 18288 h 18288"/>
              <a:gd name="csX25" fmla="*/ 3253958 w 9692640"/>
              <a:gd name="csY25" fmla="*/ 18288 h 18288"/>
              <a:gd name="csX26" fmla="*/ 2464700 w 9692640"/>
              <a:gd name="csY26" fmla="*/ 18288 h 18288"/>
              <a:gd name="csX27" fmla="*/ 2063148 w 9692640"/>
              <a:gd name="csY27" fmla="*/ 18288 h 18288"/>
              <a:gd name="csX28" fmla="*/ 1661595 w 9692640"/>
              <a:gd name="csY28" fmla="*/ 18288 h 18288"/>
              <a:gd name="csX29" fmla="*/ 969264 w 9692640"/>
              <a:gd name="csY29" fmla="*/ 18288 h 18288"/>
              <a:gd name="csX30" fmla="*/ 0 w 9692640"/>
              <a:gd name="csY30" fmla="*/ 18288 h 18288"/>
              <a:gd name="csX31" fmla="*/ 0 w 9692640"/>
              <a:gd name="csY3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391E22E-87DE-410F-B086-73D2BB9130D6}"/>
              </a:ext>
            </a:extLst>
          </p:cNvPr>
          <p:cNvSpPr txBox="1"/>
          <p:nvPr/>
        </p:nvSpPr>
        <p:spPr>
          <a:xfrm>
            <a:off x="5638800" y="2964329"/>
            <a:ext cx="65"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22" name="Content Placeholder 2">
            <a:extLst>
              <a:ext uri="{FF2B5EF4-FFF2-40B4-BE49-F238E27FC236}">
                <a16:creationId xmlns:a16="http://schemas.microsoft.com/office/drawing/2014/main" id="{9F544539-B64D-4856-BCDA-51D5AE4C3575}"/>
              </a:ext>
            </a:extLst>
          </p:cNvPr>
          <p:cNvGraphicFramePr>
            <a:graphicFrameLocks noGrp="1"/>
          </p:cNvGraphicFramePr>
          <p:nvPr>
            <p:ph idx="1"/>
            <p:extLst>
              <p:ext uri="{D42A27DB-BD31-4B8C-83A1-F6EECF244321}">
                <p14:modId xmlns:p14="http://schemas.microsoft.com/office/powerpoint/2010/main" val="1828153112"/>
              </p:ext>
            </p:extLst>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0387704"/>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1A34523-98CD-475B-B06B-8AD470841FCC}"/>
              </a:ext>
            </a:extLst>
          </p:cNvPr>
          <p:cNvSpPr>
            <a:spLocks noGrp="1"/>
          </p:cNvSpPr>
          <p:nvPr>
            <p:ph type="title"/>
          </p:nvPr>
        </p:nvSpPr>
        <p:spPr>
          <a:xfrm>
            <a:off x="586478" y="1683756"/>
            <a:ext cx="3115265" cy="2396359"/>
          </a:xfrm>
        </p:spPr>
        <p:txBody>
          <a:bodyPr anchor="b">
            <a:normAutofit/>
          </a:bodyPr>
          <a:lstStyle/>
          <a:p>
            <a:pPr algn="r"/>
            <a:r>
              <a:rPr lang="en-US" sz="4000" b="1" dirty="0">
                <a:solidFill>
                  <a:srgbClr val="FFFFFF"/>
                </a:solidFill>
              </a:rPr>
              <a:t>Kim Jong Un’s Half-Step Financial Reforms</a:t>
            </a:r>
          </a:p>
        </p:txBody>
      </p:sp>
      <p:graphicFrame>
        <p:nvGraphicFramePr>
          <p:cNvPr id="18" name="Content Placeholder 2">
            <a:extLst>
              <a:ext uri="{FF2B5EF4-FFF2-40B4-BE49-F238E27FC236}">
                <a16:creationId xmlns:a16="http://schemas.microsoft.com/office/drawing/2014/main" id="{AE84262D-37C7-4F05-AAF7-8F8E405A1474}"/>
              </a:ext>
            </a:extLst>
          </p:cNvPr>
          <p:cNvGraphicFramePr>
            <a:graphicFrameLocks noGrp="1"/>
          </p:cNvGraphicFramePr>
          <p:nvPr>
            <p:ph idx="1"/>
            <p:extLst>
              <p:ext uri="{D42A27DB-BD31-4B8C-83A1-F6EECF244321}">
                <p14:modId xmlns:p14="http://schemas.microsoft.com/office/powerpoint/2010/main" val="1683870841"/>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9594C782-961B-41F3-8FDA-080B250F99DF}"/>
                  </a:ext>
                </a:extLst>
              </p14:cNvPr>
              <p14:cNvContentPartPr/>
              <p14:nvPr/>
            </p14:nvContentPartPr>
            <p14:xfrm>
              <a:off x="2482920" y="787320"/>
              <a:ext cx="360" cy="360"/>
            </p14:xfrm>
          </p:contentPart>
        </mc:Choice>
        <mc:Fallback xmlns="">
          <p:pic>
            <p:nvPicPr>
              <p:cNvPr id="3" name="Ink 2">
                <a:extLst>
                  <a:ext uri="{FF2B5EF4-FFF2-40B4-BE49-F238E27FC236}">
                    <a16:creationId xmlns:a16="http://schemas.microsoft.com/office/drawing/2014/main" id="{9594C782-961B-41F3-8FDA-080B250F99DF}"/>
                  </a:ext>
                </a:extLst>
              </p:cNvPr>
              <p:cNvPicPr/>
              <p:nvPr/>
            </p:nvPicPr>
            <p:blipFill>
              <a:blip r:embed="rId8"/>
              <a:stretch>
                <a:fillRect/>
              </a:stretch>
            </p:blipFill>
            <p:spPr>
              <a:xfrm>
                <a:off x="2467080" y="723960"/>
                <a:ext cx="31680" cy="127080"/>
              </a:xfrm>
              <a:prstGeom prst="rect">
                <a:avLst/>
              </a:prstGeom>
            </p:spPr>
          </p:pic>
        </mc:Fallback>
      </mc:AlternateContent>
    </p:spTree>
    <p:extLst>
      <p:ext uri="{BB962C8B-B14F-4D97-AF65-F5344CB8AC3E}">
        <p14:creationId xmlns:p14="http://schemas.microsoft.com/office/powerpoint/2010/main" val="3923032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A blurry blue and yellow background&#10;&#10;AI-generated content may be incorrect.">
            <a:extLst>
              <a:ext uri="{FF2B5EF4-FFF2-40B4-BE49-F238E27FC236}">
                <a16:creationId xmlns:a16="http://schemas.microsoft.com/office/drawing/2014/main" id="{40DC7BFA-BE71-95A1-A237-4ACE94894416}"/>
              </a:ext>
            </a:extLst>
          </p:cNvPr>
          <p:cNvPicPr>
            <a:picLocks noChangeAspect="1"/>
          </p:cNvPicPr>
          <p:nvPr/>
        </p:nvPicPr>
        <p:blipFill>
          <a:blip r:embed="rId3">
            <a:alphaModFix amt="35000"/>
          </a:blip>
          <a:srcRect t="9465" b="13743"/>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BD8E96EC-D1DF-478C-AFDE-2215020C9F57}"/>
              </a:ext>
            </a:extLst>
          </p:cNvPr>
          <p:cNvSpPr>
            <a:spLocks noGrp="1"/>
          </p:cNvSpPr>
          <p:nvPr>
            <p:ph type="title"/>
          </p:nvPr>
        </p:nvSpPr>
        <p:spPr>
          <a:xfrm>
            <a:off x="838200" y="365125"/>
            <a:ext cx="10515600" cy="1325563"/>
          </a:xfrm>
        </p:spPr>
        <p:txBody>
          <a:bodyPr>
            <a:normAutofit/>
          </a:bodyPr>
          <a:lstStyle/>
          <a:p>
            <a:r>
              <a:rPr lang="en-US" b="1">
                <a:solidFill>
                  <a:srgbClr val="FFFFFF"/>
                </a:solidFill>
              </a:rPr>
              <a:t>But reform not extended to farmers and state employees—most of the population</a:t>
            </a:r>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D105D564-CF2A-418B-B788-FE0BE192E7CF}"/>
                  </a:ext>
                </a:extLst>
              </p14:cNvPr>
              <p14:cNvContentPartPr/>
              <p14:nvPr/>
            </p14:nvContentPartPr>
            <p14:xfrm>
              <a:off x="2565360" y="793800"/>
              <a:ext cx="360" cy="360"/>
            </p14:xfrm>
          </p:contentPart>
        </mc:Choice>
        <mc:Fallback xmlns="">
          <p:pic>
            <p:nvPicPr>
              <p:cNvPr id="3" name="Ink 2">
                <a:extLst>
                  <a:ext uri="{FF2B5EF4-FFF2-40B4-BE49-F238E27FC236}">
                    <a16:creationId xmlns:a16="http://schemas.microsoft.com/office/drawing/2014/main" id="{D105D564-CF2A-418B-B788-FE0BE192E7CF}"/>
                  </a:ext>
                </a:extLst>
              </p:cNvPr>
              <p:cNvPicPr/>
              <p:nvPr/>
            </p:nvPicPr>
            <p:blipFill>
              <a:blip r:embed="rId8"/>
              <a:stretch>
                <a:fillRect/>
              </a:stretch>
            </p:blipFill>
            <p:spPr>
              <a:xfrm>
                <a:off x="2549520" y="730440"/>
                <a:ext cx="31680" cy="127080"/>
              </a:xfrm>
              <a:prstGeom prst="rect">
                <a:avLst/>
              </a:prstGeom>
            </p:spPr>
          </p:pic>
        </mc:Fallback>
      </mc:AlternateContent>
      <p:graphicFrame>
        <p:nvGraphicFramePr>
          <p:cNvPr id="7" name="Content Placeholder 2">
            <a:extLst>
              <a:ext uri="{FF2B5EF4-FFF2-40B4-BE49-F238E27FC236}">
                <a16:creationId xmlns:a16="http://schemas.microsoft.com/office/drawing/2014/main" id="{FCFFF1F1-69EE-4E0C-B1A7-EE8DBAB31816}"/>
              </a:ext>
            </a:extLst>
          </p:cNvPr>
          <p:cNvGraphicFramePr>
            <a:graphicFrameLocks noGrp="1"/>
          </p:cNvGraphicFramePr>
          <p:nvPr>
            <p:ph idx="1"/>
            <p:extLst>
              <p:ext uri="{D42A27DB-BD31-4B8C-83A1-F6EECF244321}">
                <p14:modId xmlns:p14="http://schemas.microsoft.com/office/powerpoint/2010/main" val="148719957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351550480"/>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D8E96EC-D1DF-478C-AFDE-2215020C9F57}"/>
              </a:ext>
            </a:extLst>
          </p:cNvPr>
          <p:cNvSpPr>
            <a:spLocks noGrp="1"/>
          </p:cNvSpPr>
          <p:nvPr>
            <p:ph type="title"/>
          </p:nvPr>
        </p:nvSpPr>
        <p:spPr>
          <a:xfrm>
            <a:off x="586478" y="1683756"/>
            <a:ext cx="3115265" cy="2396359"/>
          </a:xfrm>
        </p:spPr>
        <p:txBody>
          <a:bodyPr anchor="b">
            <a:normAutofit/>
          </a:bodyPr>
          <a:lstStyle/>
          <a:p>
            <a:pPr algn="r"/>
            <a:r>
              <a:rPr lang="en-US" sz="3100" b="1" dirty="0">
                <a:solidFill>
                  <a:srgbClr val="FFFFFF"/>
                </a:solidFill>
              </a:rPr>
              <a:t>And dual wages system exploded, leading to massive state corruption.</a:t>
            </a:r>
          </a:p>
        </p:txBody>
      </p:sp>
      <p:graphicFrame>
        <p:nvGraphicFramePr>
          <p:cNvPr id="7" name="Content Placeholder 2">
            <a:extLst>
              <a:ext uri="{FF2B5EF4-FFF2-40B4-BE49-F238E27FC236}">
                <a16:creationId xmlns:a16="http://schemas.microsoft.com/office/drawing/2014/main" id="{FCFFF1F1-69EE-4E0C-B1A7-EE8DBAB31816}"/>
              </a:ext>
            </a:extLst>
          </p:cNvPr>
          <p:cNvGraphicFramePr>
            <a:graphicFrameLocks noGrp="1"/>
          </p:cNvGraphicFramePr>
          <p:nvPr>
            <p:ph idx="1"/>
            <p:extLst>
              <p:ext uri="{D42A27DB-BD31-4B8C-83A1-F6EECF244321}">
                <p14:modId xmlns:p14="http://schemas.microsoft.com/office/powerpoint/2010/main" val="341255914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66DAD4CF-2475-467A-9BDB-ED1F1AC70647}"/>
                  </a:ext>
                </a:extLst>
              </p14:cNvPr>
              <p14:cNvContentPartPr/>
              <p14:nvPr/>
            </p14:nvContentPartPr>
            <p14:xfrm>
              <a:off x="10350360" y="291960"/>
              <a:ext cx="360" cy="360"/>
            </p14:xfrm>
          </p:contentPart>
        </mc:Choice>
        <mc:Fallback xmlns="">
          <p:pic>
            <p:nvPicPr>
              <p:cNvPr id="3" name="Ink 2">
                <a:extLst>
                  <a:ext uri="{FF2B5EF4-FFF2-40B4-BE49-F238E27FC236}">
                    <a16:creationId xmlns:a16="http://schemas.microsoft.com/office/drawing/2014/main" id="{66DAD4CF-2475-467A-9BDB-ED1F1AC70647}"/>
                  </a:ext>
                </a:extLst>
              </p:cNvPr>
              <p:cNvPicPr/>
              <p:nvPr/>
            </p:nvPicPr>
            <p:blipFill>
              <a:blip r:embed="rId8"/>
              <a:stretch>
                <a:fillRect/>
              </a:stretch>
            </p:blipFill>
            <p:spPr>
              <a:xfrm>
                <a:off x="10334520" y="228600"/>
                <a:ext cx="31680" cy="127080"/>
              </a:xfrm>
              <a:prstGeom prst="rect">
                <a:avLst/>
              </a:prstGeom>
            </p:spPr>
          </p:pic>
        </mc:Fallback>
      </mc:AlternateContent>
    </p:spTree>
    <p:extLst>
      <p:ext uri="{BB962C8B-B14F-4D97-AF65-F5344CB8AC3E}">
        <p14:creationId xmlns:p14="http://schemas.microsoft.com/office/powerpoint/2010/main" val="21541104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Rectangle 22">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0C20E9-C29B-FE4F-1E9A-56B5F96C0A5B}"/>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Potential Origins of Instability</a:t>
            </a:r>
          </a:p>
        </p:txBody>
      </p:sp>
      <p:sp>
        <p:nvSpPr>
          <p:cNvPr id="12" name="Content Placeholder 2">
            <a:extLst>
              <a:ext uri="{FF2B5EF4-FFF2-40B4-BE49-F238E27FC236}">
                <a16:creationId xmlns:a16="http://schemas.microsoft.com/office/drawing/2014/main" id="{CC48492B-ACED-2ADD-159B-5FAAA3C6C161}"/>
              </a:ext>
            </a:extLst>
          </p:cNvPr>
          <p:cNvSpPr>
            <a:spLocks noGrp="1"/>
          </p:cNvSpPr>
          <p:nvPr>
            <p:ph idx="1"/>
          </p:nvPr>
        </p:nvSpPr>
        <p:spPr>
          <a:xfrm>
            <a:off x="4810259" y="649480"/>
            <a:ext cx="6555347" cy="5546047"/>
          </a:xfrm>
        </p:spPr>
        <p:txBody>
          <a:bodyPr anchor="ctr">
            <a:normAutofit/>
          </a:bodyPr>
          <a:lstStyle/>
          <a:p>
            <a:r>
              <a:rPr lang="en-US" sz="2000" dirty="0"/>
              <a:t>  Financial panic—plunge in won exchange rate, jump in    won prices.  Forces reforms.</a:t>
            </a:r>
          </a:p>
          <a:p>
            <a:r>
              <a:rPr lang="en-US" sz="2000" dirty="0"/>
              <a:t>  Elite complaints, loss of  dollars, crackdowns</a:t>
            </a:r>
          </a:p>
          <a:p>
            <a:r>
              <a:rPr lang="en-US" sz="2000" dirty="0"/>
              <a:t>  Firm’s failure, can’t meet ration or pay requirements</a:t>
            </a:r>
          </a:p>
          <a:p>
            <a:r>
              <a:rPr lang="en-US" sz="2000" dirty="0"/>
              <a:t>  Labor unrest, unequal treatments (but no labor unions)</a:t>
            </a:r>
          </a:p>
          <a:p>
            <a:r>
              <a:rPr lang="en-US" sz="2000" dirty="0"/>
              <a:t>  Military  unrest,  bad living conditions, no future</a:t>
            </a:r>
          </a:p>
          <a:p>
            <a:r>
              <a:rPr lang="en-US" sz="2000" dirty="0"/>
              <a:t>  Peasant revolt, withholding grain supplies. </a:t>
            </a:r>
          </a:p>
          <a:p>
            <a:r>
              <a:rPr lang="en-US" sz="2000" dirty="0"/>
              <a:t>  Regional uprising, far from  center. </a:t>
            </a:r>
          </a:p>
          <a:p>
            <a:endParaRPr lang="en-US" sz="2000" dirty="0"/>
          </a:p>
          <a:p>
            <a:r>
              <a:rPr lang="en-US" sz="2000" dirty="0"/>
              <a:t>Population probably won’t blame Kim regime but second , third order hierarchy.   Local Workers Party  cells possibly take hit. </a:t>
            </a:r>
          </a:p>
          <a:p>
            <a:r>
              <a:rPr lang="en-US" sz="2000" dirty="0"/>
              <a:t>Offsets.  No  alternative leadership.  Weak organizations.  Worry of foreign intervention.   </a:t>
            </a:r>
          </a:p>
        </p:txBody>
      </p:sp>
    </p:spTree>
    <p:extLst>
      <p:ext uri="{BB962C8B-B14F-4D97-AF65-F5344CB8AC3E}">
        <p14:creationId xmlns:p14="http://schemas.microsoft.com/office/powerpoint/2010/main" val="246493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962A67-7E0E-47A7-B0F2-3E94A259330D}"/>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Dangerous  Lack of Progress:  Financial Issues Can Spark Unrest, Reform or Collapse</a:t>
            </a:r>
          </a:p>
        </p:txBody>
      </p:sp>
      <p:graphicFrame>
        <p:nvGraphicFramePr>
          <p:cNvPr id="5" name="Content Placeholder 2">
            <a:extLst>
              <a:ext uri="{FF2B5EF4-FFF2-40B4-BE49-F238E27FC236}">
                <a16:creationId xmlns:a16="http://schemas.microsoft.com/office/drawing/2014/main" id="{72D686BF-9FB3-4F3E-A7C6-92BDA2146280}"/>
              </a:ext>
            </a:extLst>
          </p:cNvPr>
          <p:cNvGraphicFramePr>
            <a:graphicFrameLocks noGrp="1"/>
          </p:cNvGraphicFramePr>
          <p:nvPr>
            <p:ph idx="1"/>
            <p:extLst>
              <p:ext uri="{D42A27DB-BD31-4B8C-83A1-F6EECF244321}">
                <p14:modId xmlns:p14="http://schemas.microsoft.com/office/powerpoint/2010/main" val="411019336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226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962A67-7E0E-47A7-B0F2-3E94A259330D}"/>
              </a:ext>
            </a:extLst>
          </p:cNvPr>
          <p:cNvSpPr>
            <a:spLocks noGrp="1"/>
          </p:cNvSpPr>
          <p:nvPr>
            <p:ph type="title"/>
          </p:nvPr>
        </p:nvSpPr>
        <p:spPr>
          <a:xfrm>
            <a:off x="1383564" y="348865"/>
            <a:ext cx="9718111" cy="1576446"/>
          </a:xfrm>
        </p:spPr>
        <p:txBody>
          <a:bodyPr anchor="ctr">
            <a:normAutofit/>
          </a:bodyPr>
          <a:lstStyle/>
          <a:p>
            <a:r>
              <a:rPr lang="en-US" sz="4000" dirty="0">
                <a:solidFill>
                  <a:srgbClr val="FFFFFF"/>
                </a:solidFill>
              </a:rPr>
              <a:t>Conclusion: Kim’s singular achievement is in danger.</a:t>
            </a:r>
            <a:endParaRPr lang="en-US" sz="4000">
              <a:solidFill>
                <a:srgbClr val="FFFFFF"/>
              </a:solidFill>
            </a:endParaRPr>
          </a:p>
        </p:txBody>
      </p:sp>
      <p:graphicFrame>
        <p:nvGraphicFramePr>
          <p:cNvPr id="5" name="Content Placeholder 2">
            <a:extLst>
              <a:ext uri="{FF2B5EF4-FFF2-40B4-BE49-F238E27FC236}">
                <a16:creationId xmlns:a16="http://schemas.microsoft.com/office/drawing/2014/main" id="{72D686BF-9FB3-4F3E-A7C6-92BDA2146280}"/>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04584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74BF73-855F-4DCE-BDFD-94B2A26FE699}"/>
              </a:ext>
            </a:extLst>
          </p:cNvPr>
          <p:cNvSpPr>
            <a:spLocks noGrp="1"/>
          </p:cNvSpPr>
          <p:nvPr>
            <p:ph type="title"/>
          </p:nvPr>
        </p:nvSpPr>
        <p:spPr>
          <a:xfrm>
            <a:off x="586478" y="1683756"/>
            <a:ext cx="3115265" cy="2396359"/>
          </a:xfrm>
        </p:spPr>
        <p:txBody>
          <a:bodyPr anchor="b">
            <a:normAutofit/>
          </a:bodyPr>
          <a:lstStyle/>
          <a:p>
            <a:pPr algn="r"/>
            <a:r>
              <a:rPr lang="en-US" sz="4000" b="1" dirty="0">
                <a:solidFill>
                  <a:srgbClr val="FFFFFF"/>
                </a:solidFill>
              </a:rPr>
              <a:t>Reform </a:t>
            </a:r>
            <a:r>
              <a:rPr lang="en-US" sz="4000" b="1" u="sng" dirty="0">
                <a:solidFill>
                  <a:srgbClr val="FFFFFF"/>
                </a:solidFill>
              </a:rPr>
              <a:t>then</a:t>
            </a:r>
            <a:r>
              <a:rPr lang="en-US" sz="4000" b="1" dirty="0">
                <a:solidFill>
                  <a:srgbClr val="FFFFFF"/>
                </a:solidFill>
              </a:rPr>
              <a:t> Open</a:t>
            </a:r>
            <a:br>
              <a:rPr lang="en-US" sz="4000" dirty="0">
                <a:solidFill>
                  <a:srgbClr val="FFFFFF"/>
                </a:solidFill>
              </a:rPr>
            </a:br>
            <a:br>
              <a:rPr lang="en-US" sz="4000" dirty="0">
                <a:solidFill>
                  <a:srgbClr val="FFFFFF"/>
                </a:solidFill>
              </a:rPr>
            </a:br>
            <a:endParaRPr lang="en-US" sz="4000" dirty="0">
              <a:solidFill>
                <a:srgbClr val="FFFFFF"/>
              </a:solidFill>
            </a:endParaRPr>
          </a:p>
        </p:txBody>
      </p:sp>
      <p:graphicFrame>
        <p:nvGraphicFramePr>
          <p:cNvPr id="5" name="Content Placeholder 2">
            <a:extLst>
              <a:ext uri="{FF2B5EF4-FFF2-40B4-BE49-F238E27FC236}">
                <a16:creationId xmlns:a16="http://schemas.microsoft.com/office/drawing/2014/main" id="{D3EB8489-CB4C-40CA-ACEC-25A3E18D0160}"/>
              </a:ext>
            </a:extLst>
          </p:cNvPr>
          <p:cNvGraphicFramePr>
            <a:graphicFrameLocks noGrp="1"/>
          </p:cNvGraphicFramePr>
          <p:nvPr>
            <p:ph idx="1"/>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847348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8" name="Rectangle 47">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Freeform: Shape 55">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8" name="Rectangle 57">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F908F6-066D-9AB9-F171-0336F7C96E6E}"/>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Discussion</a:t>
            </a:r>
          </a:p>
        </p:txBody>
      </p:sp>
      <p:sp>
        <p:nvSpPr>
          <p:cNvPr id="41" name="Content Placeholder 2">
            <a:extLst>
              <a:ext uri="{FF2B5EF4-FFF2-40B4-BE49-F238E27FC236}">
                <a16:creationId xmlns:a16="http://schemas.microsoft.com/office/drawing/2014/main" id="{BF7AC857-D4D4-2AB7-9D0A-BF2FF8B2D66E}"/>
              </a:ext>
            </a:extLst>
          </p:cNvPr>
          <p:cNvSpPr>
            <a:spLocks noGrp="1"/>
          </p:cNvSpPr>
          <p:nvPr>
            <p:ph idx="1"/>
          </p:nvPr>
        </p:nvSpPr>
        <p:spPr>
          <a:xfrm>
            <a:off x="4810259" y="649481"/>
            <a:ext cx="6815684" cy="5533606"/>
          </a:xfrm>
        </p:spPr>
        <p:txBody>
          <a:bodyPr anchor="ctr">
            <a:noAutofit/>
          </a:bodyPr>
          <a:lstStyle/>
          <a:p>
            <a:pPr marL="0" indent="0">
              <a:buNone/>
            </a:pPr>
            <a:r>
              <a:rPr lang="en-US" sz="1800" dirty="0"/>
              <a:t>Are NKs new relationships with China and Russia ideological, geostrategic or transactional in nature?</a:t>
            </a:r>
          </a:p>
          <a:p>
            <a:pPr lvl="1"/>
            <a:r>
              <a:rPr lang="en-US" sz="1800" dirty="0"/>
              <a:t>Relationships no longer about global communism/socialism but defensive vs. West</a:t>
            </a:r>
          </a:p>
          <a:p>
            <a:pPr lvl="1"/>
            <a:r>
              <a:rPr lang="en-US" sz="1800" dirty="0"/>
              <a:t>How solid? Transactional?</a:t>
            </a:r>
          </a:p>
          <a:p>
            <a:pPr lvl="1"/>
            <a:r>
              <a:rPr lang="en-US" sz="1800" dirty="0"/>
              <a:t>Does that offer opportunities. We can play the same game.</a:t>
            </a:r>
          </a:p>
          <a:p>
            <a:pPr marL="0" indent="0">
              <a:buNone/>
            </a:pPr>
            <a:r>
              <a:rPr lang="en-US" sz="1800" dirty="0"/>
              <a:t>Should US Engage?</a:t>
            </a:r>
          </a:p>
          <a:p>
            <a:pPr lvl="1"/>
            <a:r>
              <a:rPr lang="en-US" sz="1800" dirty="0"/>
              <a:t>Trump/Kim meet?</a:t>
            </a:r>
          </a:p>
          <a:p>
            <a:pPr lvl="1"/>
            <a:r>
              <a:rPr lang="en-US" sz="1800" dirty="0"/>
              <a:t>What Level of engagement? Open to tourism, liaison office?</a:t>
            </a:r>
          </a:p>
          <a:p>
            <a:pPr marL="0" indent="0">
              <a:buNone/>
            </a:pPr>
            <a:r>
              <a:rPr lang="en-US" sz="1800" dirty="0"/>
              <a:t>Sanctions</a:t>
            </a:r>
          </a:p>
          <a:p>
            <a:pPr lvl="1"/>
            <a:r>
              <a:rPr lang="en-US" sz="1800" dirty="0"/>
              <a:t>Lower them to nuclear related and, delivery systems, only?</a:t>
            </a:r>
          </a:p>
          <a:p>
            <a:pPr lvl="1"/>
            <a:r>
              <a:rPr lang="en-US" sz="1800" dirty="0"/>
              <a:t>Hold line, press Russia/China</a:t>
            </a:r>
          </a:p>
          <a:p>
            <a:pPr lvl="1"/>
            <a:r>
              <a:rPr lang="en-US" sz="1800" dirty="0"/>
              <a:t>Secondary sanctions? </a:t>
            </a:r>
          </a:p>
          <a:p>
            <a:pPr marL="0" indent="0">
              <a:buNone/>
            </a:pPr>
            <a:r>
              <a:rPr lang="en-US" sz="1800" dirty="0"/>
              <a:t>Induce Reform?</a:t>
            </a:r>
          </a:p>
          <a:p>
            <a:pPr lvl="1"/>
            <a:r>
              <a:rPr lang="en-US" sz="1800" dirty="0"/>
              <a:t>Aid to build capitalist system (modern banking and capital markets, solid XR) like Pak Chung he 1962</a:t>
            </a:r>
          </a:p>
          <a:p>
            <a:pPr lvl="1"/>
            <a:r>
              <a:rPr lang="en-US" sz="1800" dirty="0"/>
              <a:t>No Aid, maintain tough pressure, look for cracks.</a:t>
            </a:r>
          </a:p>
          <a:p>
            <a:pPr lvl="1"/>
            <a:r>
              <a:rPr lang="en-US" sz="1800" dirty="0"/>
              <a:t>Dealing with South Korea?</a:t>
            </a:r>
          </a:p>
        </p:txBody>
      </p:sp>
    </p:spTree>
    <p:extLst>
      <p:ext uri="{BB962C8B-B14F-4D97-AF65-F5344CB8AC3E}">
        <p14:creationId xmlns:p14="http://schemas.microsoft.com/office/powerpoint/2010/main" val="2524689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19912</TotalTime>
  <Words>2983</Words>
  <Application>Microsoft Office PowerPoint</Application>
  <PresentationFormat>Widescreen</PresentationFormat>
  <Paragraphs>460</Paragraphs>
  <Slides>45</Slides>
  <Notes>29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45</vt:i4>
      </vt:variant>
    </vt:vector>
  </HeadingPairs>
  <TitlesOfParts>
    <vt:vector size="52" baseType="lpstr">
      <vt:lpstr>Aptos Narrow</vt:lpstr>
      <vt:lpstr>Arial</vt:lpstr>
      <vt:lpstr>Calibri</vt:lpstr>
      <vt:lpstr>Calibri Light</vt:lpstr>
      <vt:lpstr>Roboto</vt:lpstr>
      <vt:lpstr>Office Theme</vt:lpstr>
      <vt:lpstr>1_Office Theme</vt:lpstr>
      <vt:lpstr>   Is North Korea Losing its Socialism?    October 22, 2026 For  GWIKS William B. Brown NAEIA.Com   </vt:lpstr>
      <vt:lpstr>A Paradox</vt:lpstr>
      <vt:lpstr>Pro or Re Action</vt:lpstr>
      <vt:lpstr>PowerPoint Presentation</vt:lpstr>
      <vt:lpstr>PowerPoint Presentation</vt:lpstr>
      <vt:lpstr>PowerPoint Presentation</vt:lpstr>
      <vt:lpstr>PowerPoint Presentation</vt:lpstr>
      <vt:lpstr>Current Economics Conditions:  What And How Do We Think We Know What We Know</vt:lpstr>
      <vt:lpstr> What We Think We Know</vt:lpstr>
      <vt:lpstr>PowerPoint Presentation</vt:lpstr>
      <vt:lpstr>Sources: </vt:lpstr>
      <vt:lpstr>What Do Sources Say</vt:lpstr>
      <vt:lpstr>Best Data Sources</vt:lpstr>
      <vt:lpstr>NK Won Exchange Rate</vt:lpstr>
      <vt:lpstr>NK Won per USD </vt:lpstr>
      <vt:lpstr>PowerPoint Presentation</vt:lpstr>
      <vt:lpstr>Other government Sources</vt:lpstr>
      <vt:lpstr>Asia Press Price Data</vt:lpstr>
      <vt:lpstr>Six-Week Asia Press Prices  Latest Market Price Index Inside N.Korea  Gasoline shoots up.  Diesel holds  Rice/Corn ratio is good  Dollar/Yuan is jumpy. </vt:lpstr>
      <vt:lpstr>PowerPoint Presentation</vt:lpstr>
      <vt:lpstr>PowerPoint Presentation</vt:lpstr>
      <vt:lpstr>Plenty of Imports, Not much exports.</vt:lpstr>
      <vt:lpstr>Beginning of  Kim’s 3rd  Five-Year Plan</vt:lpstr>
      <vt:lpstr>Economic Growth</vt:lpstr>
      <vt:lpstr>Poverty Trap</vt:lpstr>
      <vt:lpstr>PowerPoint Presentation</vt:lpstr>
      <vt:lpstr>PowerPoint Presentation</vt:lpstr>
      <vt:lpstr>PowerPoint Presentation</vt:lpstr>
      <vt:lpstr>PowerPoint Presentation</vt:lpstr>
      <vt:lpstr>Why is North Korea So Poor?</vt:lpstr>
      <vt:lpstr>  Answer—Weak productivity</vt:lpstr>
      <vt:lpstr>  Not Always This Way:  1945 in Good Shape</vt:lpstr>
      <vt:lpstr>  1956-1976 Golden Age of NK Socialism</vt:lpstr>
      <vt:lpstr> </vt:lpstr>
      <vt:lpstr>1997 Lights out</vt:lpstr>
      <vt:lpstr>Command Economy</vt:lpstr>
      <vt:lpstr>Capitalist, Market  Economy</vt:lpstr>
      <vt:lpstr>Kim Jong Un’s Half-Step Financial Reforms</vt:lpstr>
      <vt:lpstr>But reform not extended to farmers and state employees—most of the population</vt:lpstr>
      <vt:lpstr>And dual wages system exploded, leading to massive state corruption.</vt:lpstr>
      <vt:lpstr>Potential Origins of Instability</vt:lpstr>
      <vt:lpstr>Dangerous  Lack of Progress:  Financial Issues Can Spark Unrest, Reform or Collapse</vt:lpstr>
      <vt:lpstr>Conclusion: Kim’s singular achievement is in danger.</vt:lpstr>
      <vt:lpstr>Reform then Open  </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Changing role of currency and finance in the Kim Jong Un era“  For  GWIKs and KDI School Virtual Symposium August 30-31, 2021   William. B. Brown</dc:title>
  <dc:creator>Bill Brown</dc:creator>
  <cp:lastModifiedBy>William Brown</cp:lastModifiedBy>
  <cp:revision>64</cp:revision>
  <dcterms:created xsi:type="dcterms:W3CDTF">2021-08-24T15:31:49Z</dcterms:created>
  <dcterms:modified xsi:type="dcterms:W3CDTF">2026-10-22T19:45:53Z</dcterms:modified>
</cp:coreProperties>
</file>