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2"/>
  </p:notesMasterIdLst>
  <p:handoutMasterIdLst>
    <p:handoutMasterId r:id="rId13"/>
  </p:handoutMasterIdLst>
  <p:sldIdLst>
    <p:sldId id="256" r:id="rId3"/>
    <p:sldId id="412" r:id="rId4"/>
    <p:sldId id="420" r:id="rId5"/>
    <p:sldId id="398" r:id="rId6"/>
    <p:sldId id="403" r:id="rId7"/>
    <p:sldId id="413" r:id="rId8"/>
    <p:sldId id="414" r:id="rId9"/>
    <p:sldId id="417" r:id="rId10"/>
    <p:sldId id="42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F82D622-3C85-4ECE-8C6F-7F800774576A}">
          <p14:sldIdLst>
            <p14:sldId id="256"/>
            <p14:sldId id="412"/>
            <p14:sldId id="420"/>
            <p14:sldId id="398"/>
            <p14:sldId id="403"/>
            <p14:sldId id="413"/>
            <p14:sldId id="414"/>
            <p14:sldId id="417"/>
            <p14:sldId id="423"/>
          </p14:sldIdLst>
        </p14:section>
        <p14:section name="Soviet (1945-7)" id="{DDEFE58D-4BDA-437A-AFC1-D8C935A57C7D}">
          <p14:sldIdLst/>
        </p14:section>
        <p14:section name="Untitled Section" id="{3F122995-CC2E-4913-AF64-776FC48E16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ll Brown" initials="BB" lastIdx="7" clrIdx="0">
    <p:extLst>
      <p:ext uri="{19B8F6BF-5375-455C-9EA6-DF929625EA0E}">
        <p15:presenceInfo xmlns:p15="http://schemas.microsoft.com/office/powerpoint/2012/main" userId="121cf170c75bed4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1" autoAdjust="0"/>
    <p:restoredTop sz="59966" autoAdjust="0"/>
  </p:normalViewPr>
  <p:slideViewPr>
    <p:cSldViewPr snapToGrid="0">
      <p:cViewPr varScale="1">
        <p:scale>
          <a:sx n="38" d="100"/>
          <a:sy n="38" d="100"/>
        </p:scale>
        <p:origin x="1253" y="26"/>
      </p:cViewPr>
      <p:guideLst/>
    </p:cSldViewPr>
  </p:slideViewPr>
  <p:outlineViewPr>
    <p:cViewPr>
      <p:scale>
        <a:sx n="33" d="100"/>
        <a:sy n="33" d="100"/>
      </p:scale>
      <p:origin x="0" y="-22236"/>
    </p:cViewPr>
  </p:outlineViewPr>
  <p:notesTextViewPr>
    <p:cViewPr>
      <p:scale>
        <a:sx n="75" d="100"/>
        <a:sy n="75" d="100"/>
      </p:scale>
      <p:origin x="0" y="0"/>
    </p:cViewPr>
  </p:notesTextViewPr>
  <p:sorterViewPr>
    <p:cViewPr>
      <p:scale>
        <a:sx n="100" d="100"/>
        <a:sy n="100" d="100"/>
      </p:scale>
      <p:origin x="0" y="-14213"/>
    </p:cViewPr>
  </p:sorterViewPr>
  <p:notesViewPr>
    <p:cSldViewPr snapToGrid="0">
      <p:cViewPr varScale="1">
        <p:scale>
          <a:sx n="54" d="100"/>
          <a:sy n="54" d="100"/>
        </p:scale>
        <p:origin x="201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Brown" userId="121cf170c75bed49" providerId="LiveId" clId="{5715AEC4-1D53-45DF-9C68-DD7425558CA2}"/>
    <pc:docChg chg="delSld modSld delSection modSection">
      <pc:chgData name="William Brown" userId="121cf170c75bed49" providerId="LiveId" clId="{5715AEC4-1D53-45DF-9C68-DD7425558CA2}" dt="2026-10-25T18:21:29.589" v="53" actId="6549"/>
      <pc:docMkLst>
        <pc:docMk/>
      </pc:docMkLst>
      <pc:sldChg chg="del">
        <pc:chgData name="William Brown" userId="121cf170c75bed49" providerId="LiveId" clId="{5715AEC4-1D53-45DF-9C68-DD7425558CA2}" dt="2026-10-25T18:20:05.482" v="17" actId="47"/>
        <pc:sldMkLst>
          <pc:docMk/>
          <pc:sldMk cId="2637276303" sldId="264"/>
        </pc:sldMkLst>
      </pc:sldChg>
      <pc:sldChg chg="del">
        <pc:chgData name="William Brown" userId="121cf170c75bed49" providerId="LiveId" clId="{5715AEC4-1D53-45DF-9C68-DD7425558CA2}" dt="2026-10-25T18:18:38.448" v="3" actId="47"/>
        <pc:sldMkLst>
          <pc:docMk/>
          <pc:sldMk cId="1062160243" sldId="283"/>
        </pc:sldMkLst>
      </pc:sldChg>
      <pc:sldChg chg="del">
        <pc:chgData name="William Brown" userId="121cf170c75bed49" providerId="LiveId" clId="{5715AEC4-1D53-45DF-9C68-DD7425558CA2}" dt="2026-10-25T18:20:14.016" v="19" actId="47"/>
        <pc:sldMkLst>
          <pc:docMk/>
          <pc:sldMk cId="2010379978" sldId="307"/>
        </pc:sldMkLst>
      </pc:sldChg>
      <pc:sldChg chg="del">
        <pc:chgData name="William Brown" userId="121cf170c75bed49" providerId="LiveId" clId="{5715AEC4-1D53-45DF-9C68-DD7425558CA2}" dt="2026-10-25T18:20:26.353" v="24" actId="47"/>
        <pc:sldMkLst>
          <pc:docMk/>
          <pc:sldMk cId="3191577680" sldId="313"/>
        </pc:sldMkLst>
      </pc:sldChg>
      <pc:sldChg chg="del">
        <pc:chgData name="William Brown" userId="121cf170c75bed49" providerId="LiveId" clId="{5715AEC4-1D53-45DF-9C68-DD7425558CA2}" dt="2026-10-25T18:18:47.720" v="4" actId="47"/>
        <pc:sldMkLst>
          <pc:docMk/>
          <pc:sldMk cId="3531752888" sldId="314"/>
        </pc:sldMkLst>
      </pc:sldChg>
      <pc:sldChg chg="del">
        <pc:chgData name="William Brown" userId="121cf170c75bed49" providerId="LiveId" clId="{5715AEC4-1D53-45DF-9C68-DD7425558CA2}" dt="2026-10-25T18:20:18.179" v="21" actId="47"/>
        <pc:sldMkLst>
          <pc:docMk/>
          <pc:sldMk cId="3989697383" sldId="315"/>
        </pc:sldMkLst>
      </pc:sldChg>
      <pc:sldChg chg="del">
        <pc:chgData name="William Brown" userId="121cf170c75bed49" providerId="LiveId" clId="{5715AEC4-1D53-45DF-9C68-DD7425558CA2}" dt="2026-10-25T18:20:27.877" v="25" actId="47"/>
        <pc:sldMkLst>
          <pc:docMk/>
          <pc:sldMk cId="1321833595" sldId="316"/>
        </pc:sldMkLst>
      </pc:sldChg>
      <pc:sldChg chg="del">
        <pc:chgData name="William Brown" userId="121cf170c75bed49" providerId="LiveId" clId="{5715AEC4-1D53-45DF-9C68-DD7425558CA2}" dt="2026-10-25T18:20:23.500" v="22" actId="47"/>
        <pc:sldMkLst>
          <pc:docMk/>
          <pc:sldMk cId="2400841506" sldId="319"/>
        </pc:sldMkLst>
      </pc:sldChg>
      <pc:sldChg chg="del">
        <pc:chgData name="William Brown" userId="121cf170c75bed49" providerId="LiveId" clId="{5715AEC4-1D53-45DF-9C68-DD7425558CA2}" dt="2026-10-25T18:20:16.270" v="20" actId="47"/>
        <pc:sldMkLst>
          <pc:docMk/>
          <pc:sldMk cId="2899082683" sldId="320"/>
        </pc:sldMkLst>
      </pc:sldChg>
      <pc:sldChg chg="del">
        <pc:chgData name="William Brown" userId="121cf170c75bed49" providerId="LiveId" clId="{5715AEC4-1D53-45DF-9C68-DD7425558CA2}" dt="2026-10-25T18:20:32.175" v="27" actId="47"/>
        <pc:sldMkLst>
          <pc:docMk/>
          <pc:sldMk cId="2580387704" sldId="335"/>
        </pc:sldMkLst>
      </pc:sldChg>
      <pc:sldChg chg="del">
        <pc:chgData name="William Brown" userId="121cf170c75bed49" providerId="LiveId" clId="{5715AEC4-1D53-45DF-9C68-DD7425558CA2}" dt="2026-10-25T18:20:33.213" v="28" actId="47"/>
        <pc:sldMkLst>
          <pc:docMk/>
          <pc:sldMk cId="392303230" sldId="339"/>
        </pc:sldMkLst>
      </pc:sldChg>
      <pc:sldChg chg="del">
        <pc:chgData name="William Brown" userId="121cf170c75bed49" providerId="LiveId" clId="{5715AEC4-1D53-45DF-9C68-DD7425558CA2}" dt="2026-10-25T18:20:33.793" v="29" actId="47"/>
        <pc:sldMkLst>
          <pc:docMk/>
          <pc:sldMk cId="3351550480" sldId="340"/>
        </pc:sldMkLst>
      </pc:sldChg>
      <pc:sldChg chg="del">
        <pc:chgData name="William Brown" userId="121cf170c75bed49" providerId="LiveId" clId="{5715AEC4-1D53-45DF-9C68-DD7425558CA2}" dt="2026-10-25T18:20:34.266" v="30" actId="47"/>
        <pc:sldMkLst>
          <pc:docMk/>
          <pc:sldMk cId="2154110424" sldId="341"/>
        </pc:sldMkLst>
      </pc:sldChg>
      <pc:sldChg chg="del">
        <pc:chgData name="William Brown" userId="121cf170c75bed49" providerId="LiveId" clId="{5715AEC4-1D53-45DF-9C68-DD7425558CA2}" dt="2026-10-25T18:20:36.023" v="33" actId="47"/>
        <pc:sldMkLst>
          <pc:docMk/>
          <pc:sldMk cId="1984734890" sldId="347"/>
        </pc:sldMkLst>
      </pc:sldChg>
      <pc:sldChg chg="del">
        <pc:chgData name="William Brown" userId="121cf170c75bed49" providerId="LiveId" clId="{5715AEC4-1D53-45DF-9C68-DD7425558CA2}" dt="2026-10-25T18:20:30.959" v="26" actId="47"/>
        <pc:sldMkLst>
          <pc:docMk/>
          <pc:sldMk cId="2828354140" sldId="348"/>
        </pc:sldMkLst>
      </pc:sldChg>
      <pc:sldChg chg="del">
        <pc:chgData name="William Brown" userId="121cf170c75bed49" providerId="LiveId" clId="{5715AEC4-1D53-45DF-9C68-DD7425558CA2}" dt="2026-10-25T18:19:43.727" v="14" actId="47"/>
        <pc:sldMkLst>
          <pc:docMk/>
          <pc:sldMk cId="3800370311" sldId="351"/>
        </pc:sldMkLst>
      </pc:sldChg>
      <pc:sldChg chg="del">
        <pc:chgData name="William Brown" userId="121cf170c75bed49" providerId="LiveId" clId="{5715AEC4-1D53-45DF-9C68-DD7425558CA2}" dt="2026-10-25T18:19:48.187" v="16" actId="47"/>
        <pc:sldMkLst>
          <pc:docMk/>
          <pc:sldMk cId="562549957" sldId="354"/>
        </pc:sldMkLst>
      </pc:sldChg>
      <pc:sldChg chg="del">
        <pc:chgData name="William Brown" userId="121cf170c75bed49" providerId="LiveId" clId="{5715AEC4-1D53-45DF-9C68-DD7425558CA2}" dt="2026-10-25T18:19:40.008" v="12" actId="47"/>
        <pc:sldMkLst>
          <pc:docMk/>
          <pc:sldMk cId="2945305954" sldId="355"/>
        </pc:sldMkLst>
      </pc:sldChg>
      <pc:sldChg chg="del">
        <pc:chgData name="William Brown" userId="121cf170c75bed49" providerId="LiveId" clId="{5715AEC4-1D53-45DF-9C68-DD7425558CA2}" dt="2026-10-25T18:19:41.807" v="13" actId="47"/>
        <pc:sldMkLst>
          <pc:docMk/>
          <pc:sldMk cId="2864169252" sldId="356"/>
        </pc:sldMkLst>
      </pc:sldChg>
      <pc:sldChg chg="del">
        <pc:chgData name="William Brown" userId="121cf170c75bed49" providerId="LiveId" clId="{5715AEC4-1D53-45DF-9C68-DD7425558CA2}" dt="2026-10-25T18:20:35.024" v="31" actId="47"/>
        <pc:sldMkLst>
          <pc:docMk/>
          <pc:sldMk cId="62226541" sldId="357"/>
        </pc:sldMkLst>
      </pc:sldChg>
      <pc:sldChg chg="del">
        <pc:chgData name="William Brown" userId="121cf170c75bed49" providerId="LiveId" clId="{5715AEC4-1D53-45DF-9C68-DD7425558CA2}" dt="2026-10-25T18:20:07.474" v="18" actId="47"/>
        <pc:sldMkLst>
          <pc:docMk/>
          <pc:sldMk cId="1036044643" sldId="358"/>
        </pc:sldMkLst>
      </pc:sldChg>
      <pc:sldChg chg="del">
        <pc:chgData name="William Brown" userId="121cf170c75bed49" providerId="LiveId" clId="{5715AEC4-1D53-45DF-9C68-DD7425558CA2}" dt="2026-10-25T18:20:37.258" v="35" actId="47"/>
        <pc:sldMkLst>
          <pc:docMk/>
          <pc:sldMk cId="246493922" sldId="364"/>
        </pc:sldMkLst>
      </pc:sldChg>
      <pc:sldChg chg="del">
        <pc:chgData name="William Brown" userId="121cf170c75bed49" providerId="LiveId" clId="{5715AEC4-1D53-45DF-9C68-DD7425558CA2}" dt="2026-10-25T18:20:35.593" v="32" actId="47"/>
        <pc:sldMkLst>
          <pc:docMk/>
          <pc:sldMk cId="600458416" sldId="367"/>
        </pc:sldMkLst>
      </pc:sldChg>
      <pc:sldChg chg="del">
        <pc:chgData name="William Brown" userId="121cf170c75bed49" providerId="LiveId" clId="{5715AEC4-1D53-45DF-9C68-DD7425558CA2}" dt="2026-10-25T18:20:36.736" v="34" actId="47"/>
        <pc:sldMkLst>
          <pc:docMk/>
          <pc:sldMk cId="2524689769" sldId="386"/>
        </pc:sldMkLst>
      </pc:sldChg>
      <pc:sldChg chg="del">
        <pc:chgData name="William Brown" userId="121cf170c75bed49" providerId="LiveId" clId="{5715AEC4-1D53-45DF-9C68-DD7425558CA2}" dt="2026-10-25T18:19:36.686" v="11" actId="47"/>
        <pc:sldMkLst>
          <pc:docMk/>
          <pc:sldMk cId="2734395843" sldId="389"/>
        </pc:sldMkLst>
      </pc:sldChg>
      <pc:sldChg chg="del">
        <pc:chgData name="William Brown" userId="121cf170c75bed49" providerId="LiveId" clId="{5715AEC4-1D53-45DF-9C68-DD7425558CA2}" dt="2026-10-25T18:19:34.437" v="10" actId="47"/>
        <pc:sldMkLst>
          <pc:docMk/>
          <pc:sldMk cId="4209309417" sldId="393"/>
        </pc:sldMkLst>
      </pc:sldChg>
      <pc:sldChg chg="del">
        <pc:chgData name="William Brown" userId="121cf170c75bed49" providerId="LiveId" clId="{5715AEC4-1D53-45DF-9C68-DD7425558CA2}" dt="2026-10-25T18:18:31.313" v="2" actId="47"/>
        <pc:sldMkLst>
          <pc:docMk/>
          <pc:sldMk cId="3759258086" sldId="397"/>
        </pc:sldMkLst>
      </pc:sldChg>
      <pc:sldChg chg="del">
        <pc:chgData name="William Brown" userId="121cf170c75bed49" providerId="LiveId" clId="{5715AEC4-1D53-45DF-9C68-DD7425558CA2}" dt="2026-10-25T18:18:56.547" v="6" actId="47"/>
        <pc:sldMkLst>
          <pc:docMk/>
          <pc:sldMk cId="1955510218" sldId="404"/>
        </pc:sldMkLst>
      </pc:sldChg>
      <pc:sldChg chg="del">
        <pc:chgData name="William Brown" userId="121cf170c75bed49" providerId="LiveId" clId="{5715AEC4-1D53-45DF-9C68-DD7425558CA2}" dt="2026-10-25T18:18:21.378" v="0" actId="47"/>
        <pc:sldMkLst>
          <pc:docMk/>
          <pc:sldMk cId="3662571783" sldId="405"/>
        </pc:sldMkLst>
      </pc:sldChg>
      <pc:sldChg chg="del">
        <pc:chgData name="William Brown" userId="121cf170c75bed49" providerId="LiveId" clId="{5715AEC4-1D53-45DF-9C68-DD7425558CA2}" dt="2026-10-25T18:18:26.641" v="1" actId="47"/>
        <pc:sldMkLst>
          <pc:docMk/>
          <pc:sldMk cId="2925584867" sldId="406"/>
        </pc:sldMkLst>
      </pc:sldChg>
      <pc:sldChg chg="del">
        <pc:chgData name="William Brown" userId="121cf170c75bed49" providerId="LiveId" clId="{5715AEC4-1D53-45DF-9C68-DD7425558CA2}" dt="2026-10-25T18:18:52.071" v="5" actId="47"/>
        <pc:sldMkLst>
          <pc:docMk/>
          <pc:sldMk cId="459863721" sldId="407"/>
        </pc:sldMkLst>
      </pc:sldChg>
      <pc:sldChg chg="del">
        <pc:chgData name="William Brown" userId="121cf170c75bed49" providerId="LiveId" clId="{5715AEC4-1D53-45DF-9C68-DD7425558CA2}" dt="2026-10-25T18:19:04.468" v="7" actId="47"/>
        <pc:sldMkLst>
          <pc:docMk/>
          <pc:sldMk cId="309158484" sldId="408"/>
        </pc:sldMkLst>
      </pc:sldChg>
      <pc:sldChg chg="del">
        <pc:chgData name="William Brown" userId="121cf170c75bed49" providerId="LiveId" clId="{5715AEC4-1D53-45DF-9C68-DD7425558CA2}" dt="2026-10-25T18:19:24.239" v="9" actId="47"/>
        <pc:sldMkLst>
          <pc:docMk/>
          <pc:sldMk cId="2211105841" sldId="409"/>
        </pc:sldMkLst>
      </pc:sldChg>
      <pc:sldChg chg="del">
        <pc:chgData name="William Brown" userId="121cf170c75bed49" providerId="LiveId" clId="{5715AEC4-1D53-45DF-9C68-DD7425558CA2}" dt="2026-10-25T18:19:15.463" v="8" actId="47"/>
        <pc:sldMkLst>
          <pc:docMk/>
          <pc:sldMk cId="785246191" sldId="416"/>
        </pc:sldMkLst>
      </pc:sldChg>
      <pc:sldChg chg="modSp mod">
        <pc:chgData name="William Brown" userId="121cf170c75bed49" providerId="LiveId" clId="{5715AEC4-1D53-45DF-9C68-DD7425558CA2}" dt="2026-10-25T18:21:29.589" v="53" actId="6549"/>
        <pc:sldMkLst>
          <pc:docMk/>
          <pc:sldMk cId="3812222347" sldId="420"/>
        </pc:sldMkLst>
        <pc:spChg chg="mod">
          <ac:chgData name="William Brown" userId="121cf170c75bed49" providerId="LiveId" clId="{5715AEC4-1D53-45DF-9C68-DD7425558CA2}" dt="2026-10-25T18:21:29.589" v="53" actId="6549"/>
          <ac:spMkLst>
            <pc:docMk/>
            <pc:sldMk cId="3812222347" sldId="420"/>
            <ac:spMk id="2" creationId="{EA03B2EE-0CDD-05FE-9EEE-1FB1E65315ED}"/>
          </ac:spMkLst>
        </pc:spChg>
      </pc:sldChg>
      <pc:sldChg chg="del">
        <pc:chgData name="William Brown" userId="121cf170c75bed49" providerId="LiveId" clId="{5715AEC4-1D53-45DF-9C68-DD7425558CA2}" dt="2026-10-25T18:19:45.274" v="15" actId="47"/>
        <pc:sldMkLst>
          <pc:docMk/>
          <pc:sldMk cId="111153581" sldId="421"/>
        </pc:sldMkLst>
      </pc:sldChg>
      <pc:sldChg chg="del">
        <pc:chgData name="William Brown" userId="121cf170c75bed49" providerId="LiveId" clId="{5715AEC4-1D53-45DF-9C68-DD7425558CA2}" dt="2026-10-25T18:20:24.787" v="23" actId="47"/>
        <pc:sldMkLst>
          <pc:docMk/>
          <pc:sldMk cId="3924171245" sldId="42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william%20brown\OneDrive\dailynk-exchange-rates.xls.xm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illiam%20brown\AppData\Local\Temp\MicrosoftEdgeDownloads\e08d070b-79f9-4348-97ca-96aec4012181\dailynk-rice-prices.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NK Won to Buy 1 USD</a:t>
            </a:r>
            <a:r>
              <a:rPr lang="en-US"/>
              <a:t> </a:t>
            </a:r>
          </a:p>
          <a:p>
            <a:pPr>
              <a:defRPr/>
            </a:pPr>
            <a:r>
              <a:rPr lang="en-US" sz="1000"/>
              <a:t>Daily NK</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strRef>
              <c:f>'Exchange Rates'!$A$2:$A$288</c:f>
              <c:strCache>
                <c:ptCount val="287"/>
                <c:pt idx="0">
                  <c:v>Oct 11, 2026</c:v>
                </c:pt>
                <c:pt idx="1">
                  <c:v>Sep 27, 2026</c:v>
                </c:pt>
                <c:pt idx="2">
                  <c:v>Sep 13, 2026</c:v>
                </c:pt>
                <c:pt idx="3">
                  <c:v>Aug 30, 2026</c:v>
                </c:pt>
                <c:pt idx="4">
                  <c:v>Aug 16, 2026</c:v>
                </c:pt>
                <c:pt idx="5">
                  <c:v>Aug 1, 2026</c:v>
                </c:pt>
                <c:pt idx="6">
                  <c:v>Jul 19, 2026</c:v>
                </c:pt>
                <c:pt idx="7">
                  <c:v>Jul 5, 2026</c:v>
                </c:pt>
                <c:pt idx="8">
                  <c:v>Jun 21, 2026</c:v>
                </c:pt>
                <c:pt idx="9">
                  <c:v>Jun 7, 2026</c:v>
                </c:pt>
                <c:pt idx="10">
                  <c:v>May 24, 2026</c:v>
                </c:pt>
                <c:pt idx="11">
                  <c:v>May 10, 2026</c:v>
                </c:pt>
                <c:pt idx="12">
                  <c:v>Apr 26, 2026</c:v>
                </c:pt>
                <c:pt idx="13">
                  <c:v>Apr 12, 2026</c:v>
                </c:pt>
                <c:pt idx="14">
                  <c:v>Mar 29, 2026</c:v>
                </c:pt>
                <c:pt idx="15">
                  <c:v>Mar 15, 2026</c:v>
                </c:pt>
                <c:pt idx="16">
                  <c:v>Mar 1, 2026</c:v>
                </c:pt>
                <c:pt idx="17">
                  <c:v>Feb 1, 2026</c:v>
                </c:pt>
                <c:pt idx="18">
                  <c:v>Jan 18, 2026</c:v>
                </c:pt>
                <c:pt idx="19">
                  <c:v>Jan 4, 2026</c:v>
                </c:pt>
                <c:pt idx="20">
                  <c:v>Dec 21, 2025</c:v>
                </c:pt>
                <c:pt idx="21">
                  <c:v>Dec 7, 2025</c:v>
                </c:pt>
                <c:pt idx="22">
                  <c:v>Nov 23, 2025</c:v>
                </c:pt>
                <c:pt idx="23">
                  <c:v>Nov 10, 2025</c:v>
                </c:pt>
                <c:pt idx="24">
                  <c:v>Oct 26, 2025</c:v>
                </c:pt>
                <c:pt idx="25">
                  <c:v>Oct 12, 2025</c:v>
                </c:pt>
                <c:pt idx="26">
                  <c:v>Sep 28, 2025</c:v>
                </c:pt>
                <c:pt idx="27">
                  <c:v>Sep 15, 2025</c:v>
                </c:pt>
                <c:pt idx="28">
                  <c:v>Aug 31, 2025</c:v>
                </c:pt>
                <c:pt idx="29">
                  <c:v>Aug 17, 2025</c:v>
                </c:pt>
                <c:pt idx="30">
                  <c:v>Jul 19, 2025</c:v>
                </c:pt>
                <c:pt idx="31">
                  <c:v>Jul 5, 2025</c:v>
                </c:pt>
                <c:pt idx="32">
                  <c:v>Jun 22, 2025</c:v>
                </c:pt>
                <c:pt idx="33">
                  <c:v>Jun 7, 2025</c:v>
                </c:pt>
                <c:pt idx="34">
                  <c:v>May 25, 2025</c:v>
                </c:pt>
                <c:pt idx="35">
                  <c:v>May 10, 2025</c:v>
                </c:pt>
                <c:pt idx="36">
                  <c:v>Apr 27, 2025</c:v>
                </c:pt>
                <c:pt idx="37">
                  <c:v>Mar 30, 2025</c:v>
                </c:pt>
                <c:pt idx="38">
                  <c:v>Mar 16, 2025</c:v>
                </c:pt>
                <c:pt idx="39">
                  <c:v>Mar 2, 2025</c:v>
                </c:pt>
                <c:pt idx="40">
                  <c:v>Feb 16, 2025</c:v>
                </c:pt>
                <c:pt idx="41">
                  <c:v>Feb 2, 2025</c:v>
                </c:pt>
                <c:pt idx="42">
                  <c:v>Jan 18, 2025</c:v>
                </c:pt>
                <c:pt idx="43">
                  <c:v>Dec 22, 2024</c:v>
                </c:pt>
                <c:pt idx="44">
                  <c:v>Dec 7, 2024</c:v>
                </c:pt>
                <c:pt idx="45">
                  <c:v>Nov 24, 2024</c:v>
                </c:pt>
                <c:pt idx="46">
                  <c:v>Nov 10, 2024</c:v>
                </c:pt>
                <c:pt idx="47">
                  <c:v>Oct 27, 2024</c:v>
                </c:pt>
                <c:pt idx="48">
                  <c:v>Oct 13, 2024</c:v>
                </c:pt>
                <c:pt idx="49">
                  <c:v>Oct 1, 2024</c:v>
                </c:pt>
                <c:pt idx="50">
                  <c:v>Sep 15, 2024</c:v>
                </c:pt>
                <c:pt idx="51">
                  <c:v>Sep 2, 2024</c:v>
                </c:pt>
                <c:pt idx="52">
                  <c:v>Aug 18, 2024</c:v>
                </c:pt>
                <c:pt idx="53">
                  <c:v>Aug 5, 2024</c:v>
                </c:pt>
                <c:pt idx="54">
                  <c:v>Jul 21, 2024</c:v>
                </c:pt>
                <c:pt idx="55">
                  <c:v>Jul 7, 2024</c:v>
                </c:pt>
                <c:pt idx="56">
                  <c:v>Jun 23, 2024</c:v>
                </c:pt>
                <c:pt idx="57">
                  <c:v>Jun 9, 2024</c:v>
                </c:pt>
                <c:pt idx="58">
                  <c:v>May 26, 2024</c:v>
                </c:pt>
                <c:pt idx="59">
                  <c:v>May 12, 2024</c:v>
                </c:pt>
                <c:pt idx="60">
                  <c:v>Apr 28, 2024</c:v>
                </c:pt>
                <c:pt idx="61">
                  <c:v>Apr 14, 2024</c:v>
                </c:pt>
                <c:pt idx="62">
                  <c:v>Mar 31, 2024</c:v>
                </c:pt>
                <c:pt idx="63">
                  <c:v>Mar 17, 2024</c:v>
                </c:pt>
                <c:pt idx="64">
                  <c:v>Mar 4, 2024</c:v>
                </c:pt>
                <c:pt idx="65">
                  <c:v>Feb 18, 2024</c:v>
                </c:pt>
                <c:pt idx="66">
                  <c:v>Feb 4, 2024</c:v>
                </c:pt>
                <c:pt idx="67">
                  <c:v>Jan 21, 2024</c:v>
                </c:pt>
                <c:pt idx="68">
                  <c:v>Jan 7, 2024</c:v>
                </c:pt>
                <c:pt idx="69">
                  <c:v>Dec 10, 2023</c:v>
                </c:pt>
                <c:pt idx="70">
                  <c:v>Nov 25, 2023</c:v>
                </c:pt>
                <c:pt idx="71">
                  <c:v>Nov 13, 2023</c:v>
                </c:pt>
                <c:pt idx="72">
                  <c:v>Oct 30, 2023</c:v>
                </c:pt>
                <c:pt idx="73">
                  <c:v>Oct 15, 2023</c:v>
                </c:pt>
                <c:pt idx="74">
                  <c:v>Oct 1, 2023</c:v>
                </c:pt>
                <c:pt idx="75">
                  <c:v>Sep 17, 2023</c:v>
                </c:pt>
                <c:pt idx="76">
                  <c:v>Sep 3, 2023</c:v>
                </c:pt>
                <c:pt idx="77">
                  <c:v>Aug 20, 2023</c:v>
                </c:pt>
                <c:pt idx="78">
                  <c:v>Aug 6, 2023</c:v>
                </c:pt>
                <c:pt idx="79">
                  <c:v>Jul 23, 2023</c:v>
                </c:pt>
                <c:pt idx="80">
                  <c:v>Jul 9, 2023</c:v>
                </c:pt>
                <c:pt idx="81">
                  <c:v>Jun 25, 2023</c:v>
                </c:pt>
                <c:pt idx="82">
                  <c:v>Jun 11, 2023</c:v>
                </c:pt>
                <c:pt idx="83">
                  <c:v>May 29, 2023</c:v>
                </c:pt>
                <c:pt idx="84">
                  <c:v>May 14, 2023</c:v>
                </c:pt>
                <c:pt idx="85">
                  <c:v>Apr 30, 2023</c:v>
                </c:pt>
                <c:pt idx="86">
                  <c:v>Apr 16, 2023</c:v>
                </c:pt>
                <c:pt idx="87">
                  <c:v>Apr 3, 2023</c:v>
                </c:pt>
                <c:pt idx="88">
                  <c:v>Mar 19, 2023</c:v>
                </c:pt>
                <c:pt idx="89">
                  <c:v>Mar 5, 2023</c:v>
                </c:pt>
                <c:pt idx="90">
                  <c:v>Feb 19, 2023</c:v>
                </c:pt>
                <c:pt idx="91">
                  <c:v>Feb 6, 2023</c:v>
                </c:pt>
                <c:pt idx="92">
                  <c:v>Jan 22, 2023</c:v>
                </c:pt>
                <c:pt idx="93">
                  <c:v>Jan 9, 2023</c:v>
                </c:pt>
                <c:pt idx="94">
                  <c:v>Dec 25, 2022</c:v>
                </c:pt>
                <c:pt idx="95">
                  <c:v>Dec 11, 2022</c:v>
                </c:pt>
                <c:pt idx="96">
                  <c:v>Nov 27, 2022</c:v>
                </c:pt>
                <c:pt idx="97">
                  <c:v>Nov 13, 2022</c:v>
                </c:pt>
                <c:pt idx="98">
                  <c:v>Oct 30, 2022</c:v>
                </c:pt>
                <c:pt idx="99">
                  <c:v>Oct 16, 2022</c:v>
                </c:pt>
                <c:pt idx="100">
                  <c:v>Oct 3, 2022</c:v>
                </c:pt>
                <c:pt idx="101">
                  <c:v>Sep 18, 2022</c:v>
                </c:pt>
                <c:pt idx="102">
                  <c:v>Sep 6, 2022</c:v>
                </c:pt>
                <c:pt idx="103">
                  <c:v>Aug 21, 2022</c:v>
                </c:pt>
                <c:pt idx="104">
                  <c:v>Aug 8, 2022</c:v>
                </c:pt>
                <c:pt idx="105">
                  <c:v>Jul 26, 2022</c:v>
                </c:pt>
                <c:pt idx="106">
                  <c:v>Jul 10, 2022</c:v>
                </c:pt>
                <c:pt idx="107">
                  <c:v>Jun 26, 2022</c:v>
                </c:pt>
                <c:pt idx="108">
                  <c:v>Jun 12, 2022</c:v>
                </c:pt>
                <c:pt idx="109">
                  <c:v>May 30, 2022</c:v>
                </c:pt>
                <c:pt idx="110">
                  <c:v>May 16, 2022</c:v>
                </c:pt>
                <c:pt idx="111">
                  <c:v>May 1, 2022</c:v>
                </c:pt>
                <c:pt idx="112">
                  <c:v>Apr 17, 2022</c:v>
                </c:pt>
                <c:pt idx="113">
                  <c:v>Apr 4, 2022</c:v>
                </c:pt>
                <c:pt idx="114">
                  <c:v>Mar 20, 2022</c:v>
                </c:pt>
                <c:pt idx="115">
                  <c:v>Mar 7, 2022</c:v>
                </c:pt>
                <c:pt idx="116">
                  <c:v>Feb 20, 2022</c:v>
                </c:pt>
                <c:pt idx="117">
                  <c:v>Feb 7, 2022</c:v>
                </c:pt>
                <c:pt idx="118">
                  <c:v>Jan 24, 2022</c:v>
                </c:pt>
                <c:pt idx="119">
                  <c:v>Jan 11, 2022</c:v>
                </c:pt>
                <c:pt idx="120">
                  <c:v>Dec 27, 2021</c:v>
                </c:pt>
                <c:pt idx="121">
                  <c:v>Dec 13, 2021</c:v>
                </c:pt>
                <c:pt idx="122">
                  <c:v>Nov 29, 2021</c:v>
                </c:pt>
                <c:pt idx="123">
                  <c:v>Nov 14, 2021</c:v>
                </c:pt>
                <c:pt idx="124">
                  <c:v>Nov 1, 2021</c:v>
                </c:pt>
                <c:pt idx="125">
                  <c:v>Oct 17, 2021</c:v>
                </c:pt>
                <c:pt idx="126">
                  <c:v>Oct 4, 2021</c:v>
                </c:pt>
                <c:pt idx="127">
                  <c:v>Sep 20, 2021</c:v>
                </c:pt>
                <c:pt idx="128">
                  <c:v>Sep 6, 2021</c:v>
                </c:pt>
                <c:pt idx="129">
                  <c:v>Aug 22, 2021</c:v>
                </c:pt>
                <c:pt idx="130">
                  <c:v>Aug 9, 2021</c:v>
                </c:pt>
                <c:pt idx="131">
                  <c:v>Jul 26, 2021</c:v>
                </c:pt>
                <c:pt idx="132">
                  <c:v>Jul 12, 2021</c:v>
                </c:pt>
                <c:pt idx="133">
                  <c:v>Jun 27, 2021</c:v>
                </c:pt>
                <c:pt idx="134">
                  <c:v>Jun 16, 2021</c:v>
                </c:pt>
                <c:pt idx="135">
                  <c:v>Jun 8, 2021</c:v>
                </c:pt>
                <c:pt idx="136">
                  <c:v>Jun 2, 2021</c:v>
                </c:pt>
                <c:pt idx="137">
                  <c:v>May 18, 2021</c:v>
                </c:pt>
                <c:pt idx="138">
                  <c:v>May 3, 2021</c:v>
                </c:pt>
                <c:pt idx="139">
                  <c:v>Apr 20, 2021</c:v>
                </c:pt>
                <c:pt idx="140">
                  <c:v>Apr 5, 2021</c:v>
                </c:pt>
                <c:pt idx="141">
                  <c:v>Mar 22, 2021</c:v>
                </c:pt>
                <c:pt idx="142">
                  <c:v>Mar 9, 2021</c:v>
                </c:pt>
                <c:pt idx="143">
                  <c:v>Feb 23, 2021</c:v>
                </c:pt>
                <c:pt idx="144">
                  <c:v>Feb 7, 2021</c:v>
                </c:pt>
                <c:pt idx="145">
                  <c:v>Jan 25, 2021</c:v>
                </c:pt>
                <c:pt idx="146">
                  <c:v>Jan 11, 2021</c:v>
                </c:pt>
                <c:pt idx="147">
                  <c:v>Dec 24, 2020</c:v>
                </c:pt>
                <c:pt idx="148">
                  <c:v>Dec 12, 2020</c:v>
                </c:pt>
                <c:pt idx="149">
                  <c:v>Nov 28, 2020</c:v>
                </c:pt>
                <c:pt idx="150">
                  <c:v>Nov 15, 2020</c:v>
                </c:pt>
                <c:pt idx="151">
                  <c:v>Oct 21, 2020</c:v>
                </c:pt>
                <c:pt idx="152">
                  <c:v>Oct 12, 2020</c:v>
                </c:pt>
                <c:pt idx="153">
                  <c:v>Sep 29, 2020</c:v>
                </c:pt>
                <c:pt idx="154">
                  <c:v>Sep 18, 2020</c:v>
                </c:pt>
                <c:pt idx="155">
                  <c:v>Sep 2, 2020</c:v>
                </c:pt>
                <c:pt idx="156">
                  <c:v>Aug 23, 2020</c:v>
                </c:pt>
                <c:pt idx="157">
                  <c:v>Aug 3, 2020</c:v>
                </c:pt>
                <c:pt idx="158">
                  <c:v>Jul 19, 2020</c:v>
                </c:pt>
                <c:pt idx="159">
                  <c:v>Jul 1, 2020</c:v>
                </c:pt>
                <c:pt idx="160">
                  <c:v>Jun 19, 2020</c:v>
                </c:pt>
                <c:pt idx="161">
                  <c:v>Jun 6, 2020</c:v>
                </c:pt>
                <c:pt idx="162">
                  <c:v>May 23, 2020</c:v>
                </c:pt>
                <c:pt idx="163">
                  <c:v>May 9, 2020</c:v>
                </c:pt>
                <c:pt idx="164">
                  <c:v>Apr 27, 2020</c:v>
                </c:pt>
                <c:pt idx="165">
                  <c:v>Apr 11, 2020</c:v>
                </c:pt>
                <c:pt idx="166">
                  <c:v>Mar 20, 2020</c:v>
                </c:pt>
                <c:pt idx="167">
                  <c:v>Mar 7, 2020</c:v>
                </c:pt>
                <c:pt idx="168">
                  <c:v>Feb 27, 2020</c:v>
                </c:pt>
                <c:pt idx="169">
                  <c:v>Feb 18, 2020</c:v>
                </c:pt>
                <c:pt idx="170">
                  <c:v>Feb 11, 2020</c:v>
                </c:pt>
                <c:pt idx="171">
                  <c:v>Feb 6, 2020</c:v>
                </c:pt>
                <c:pt idx="172">
                  <c:v>Jan 27, 2020</c:v>
                </c:pt>
                <c:pt idx="173">
                  <c:v>Jan 17, 2020</c:v>
                </c:pt>
                <c:pt idx="174">
                  <c:v>Dec 22, 2019</c:v>
                </c:pt>
                <c:pt idx="175">
                  <c:v>Dec 6, 2019</c:v>
                </c:pt>
                <c:pt idx="176">
                  <c:v>Nov 15, 2019</c:v>
                </c:pt>
                <c:pt idx="177">
                  <c:v>Nov 1, 2019</c:v>
                </c:pt>
                <c:pt idx="178">
                  <c:v>Oct 14, 2019</c:v>
                </c:pt>
                <c:pt idx="179">
                  <c:v>Sep 30, 2019</c:v>
                </c:pt>
                <c:pt idx="180">
                  <c:v>Sep 11, 2019</c:v>
                </c:pt>
                <c:pt idx="181">
                  <c:v>Aug 20, 2019</c:v>
                </c:pt>
                <c:pt idx="182">
                  <c:v>Aug 6, 2019</c:v>
                </c:pt>
                <c:pt idx="183">
                  <c:v>Jul 23, 2019</c:v>
                </c:pt>
                <c:pt idx="184">
                  <c:v>Jul 9, 2019</c:v>
                </c:pt>
                <c:pt idx="185">
                  <c:v>Jun 25, 2019</c:v>
                </c:pt>
                <c:pt idx="186">
                  <c:v>Jun 11, 2019</c:v>
                </c:pt>
                <c:pt idx="187">
                  <c:v>May 28, 2019</c:v>
                </c:pt>
                <c:pt idx="188">
                  <c:v>May 14, 2019</c:v>
                </c:pt>
                <c:pt idx="189">
                  <c:v>Apr 30, 2019</c:v>
                </c:pt>
                <c:pt idx="190">
                  <c:v>Apr 17, 2019</c:v>
                </c:pt>
                <c:pt idx="191">
                  <c:v>Mar 26, 2019</c:v>
                </c:pt>
                <c:pt idx="192">
                  <c:v>Mar 13, 2019</c:v>
                </c:pt>
                <c:pt idx="193">
                  <c:v>Feb 26, 2019</c:v>
                </c:pt>
                <c:pt idx="194">
                  <c:v>Feb 12, 2019</c:v>
                </c:pt>
                <c:pt idx="195">
                  <c:v>Jan 23, 2019</c:v>
                </c:pt>
                <c:pt idx="196">
                  <c:v>Jan 8, 2019</c:v>
                </c:pt>
                <c:pt idx="197">
                  <c:v>Dec 26, 2018</c:v>
                </c:pt>
                <c:pt idx="198">
                  <c:v>Dec 11, 2018</c:v>
                </c:pt>
                <c:pt idx="199">
                  <c:v>Nov 27, 2018</c:v>
                </c:pt>
                <c:pt idx="200">
                  <c:v>Nov 13, 2018</c:v>
                </c:pt>
                <c:pt idx="201">
                  <c:v>Oct 30, 2018</c:v>
                </c:pt>
                <c:pt idx="202">
                  <c:v>Oct 16, 2018</c:v>
                </c:pt>
                <c:pt idx="203">
                  <c:v>Oct 2, 2018</c:v>
                </c:pt>
                <c:pt idx="204">
                  <c:v>Sep 4, 2018</c:v>
                </c:pt>
                <c:pt idx="205">
                  <c:v>Aug 7, 2018</c:v>
                </c:pt>
                <c:pt idx="206">
                  <c:v>Jul 10, 2018</c:v>
                </c:pt>
                <c:pt idx="207">
                  <c:v>Jun 5, 2018</c:v>
                </c:pt>
                <c:pt idx="208">
                  <c:v>May 2, 2018</c:v>
                </c:pt>
                <c:pt idx="209">
                  <c:v>Apr 7, 2018</c:v>
                </c:pt>
                <c:pt idx="210">
                  <c:v>Mar 6, 2018</c:v>
                </c:pt>
                <c:pt idx="211">
                  <c:v>Jan 24, 2018</c:v>
                </c:pt>
                <c:pt idx="212">
                  <c:v>Dec 14, 2017</c:v>
                </c:pt>
                <c:pt idx="213">
                  <c:v>Nov 6, 2017</c:v>
                </c:pt>
                <c:pt idx="214">
                  <c:v>Sep 27, 2017</c:v>
                </c:pt>
                <c:pt idx="215">
                  <c:v>Aug 4, 2017</c:v>
                </c:pt>
                <c:pt idx="216">
                  <c:v>Jun 28, 2017</c:v>
                </c:pt>
                <c:pt idx="217">
                  <c:v>Apr 25, 2017</c:v>
                </c:pt>
                <c:pt idx="218">
                  <c:v>Feb 27, 2017</c:v>
                </c:pt>
                <c:pt idx="219">
                  <c:v>Jan 26, 2017</c:v>
                </c:pt>
                <c:pt idx="220">
                  <c:v>Dec 27, 2016</c:v>
                </c:pt>
                <c:pt idx="221">
                  <c:v>Nov 4, 2016</c:v>
                </c:pt>
                <c:pt idx="222">
                  <c:v>Oct 10, 2016</c:v>
                </c:pt>
                <c:pt idx="223">
                  <c:v>Sep 5, 2016</c:v>
                </c:pt>
                <c:pt idx="224">
                  <c:v>Jul 29, 2016</c:v>
                </c:pt>
                <c:pt idx="225">
                  <c:v>Jul 8, 2016</c:v>
                </c:pt>
                <c:pt idx="226">
                  <c:v>Jun 13, 2016</c:v>
                </c:pt>
                <c:pt idx="227">
                  <c:v>May 25, 2016</c:v>
                </c:pt>
                <c:pt idx="228">
                  <c:v>Apr 29, 2016</c:v>
                </c:pt>
                <c:pt idx="229">
                  <c:v>Mar 25, 2016</c:v>
                </c:pt>
                <c:pt idx="230">
                  <c:v>Feb 12, 2016</c:v>
                </c:pt>
                <c:pt idx="231">
                  <c:v>Jan 13, 2016</c:v>
                </c:pt>
                <c:pt idx="232">
                  <c:v>Dec 8, 2015</c:v>
                </c:pt>
                <c:pt idx="233">
                  <c:v>Oct 27, 2015</c:v>
                </c:pt>
                <c:pt idx="234">
                  <c:v>Sep 7, 2015</c:v>
                </c:pt>
                <c:pt idx="235">
                  <c:v>Aug 5, 2015</c:v>
                </c:pt>
                <c:pt idx="236">
                  <c:v>Jun 18, 2015</c:v>
                </c:pt>
                <c:pt idx="237">
                  <c:v>May 20, 2015</c:v>
                </c:pt>
                <c:pt idx="238">
                  <c:v>Apr 8, 2015</c:v>
                </c:pt>
                <c:pt idx="239">
                  <c:v>Feb 26, 2015</c:v>
                </c:pt>
                <c:pt idx="240">
                  <c:v>Jan 7, 2015</c:v>
                </c:pt>
                <c:pt idx="241">
                  <c:v>Dec 15, 2014</c:v>
                </c:pt>
                <c:pt idx="242">
                  <c:v>Nov 20, 2014</c:v>
                </c:pt>
                <c:pt idx="243">
                  <c:v>Oct 15, 2014</c:v>
                </c:pt>
                <c:pt idx="244">
                  <c:v>Sep 15, 2014</c:v>
                </c:pt>
                <c:pt idx="245">
                  <c:v>Aug 12, 2014</c:v>
                </c:pt>
                <c:pt idx="246">
                  <c:v>Jul 18, 2014</c:v>
                </c:pt>
                <c:pt idx="247">
                  <c:v>Jun 20, 2014</c:v>
                </c:pt>
                <c:pt idx="248">
                  <c:v>May 29, 2014</c:v>
                </c:pt>
                <c:pt idx="249">
                  <c:v>Apr 21, 2014</c:v>
                </c:pt>
                <c:pt idx="250">
                  <c:v>Mar 24, 2014</c:v>
                </c:pt>
                <c:pt idx="251">
                  <c:v>Feb 17, 2014</c:v>
                </c:pt>
                <c:pt idx="252">
                  <c:v>Dec 26, 2013</c:v>
                </c:pt>
                <c:pt idx="253">
                  <c:v>Nov 13, 2013</c:v>
                </c:pt>
                <c:pt idx="254">
                  <c:v>Sep 17, 2013</c:v>
                </c:pt>
                <c:pt idx="255">
                  <c:v>Aug 2, 2013</c:v>
                </c:pt>
                <c:pt idx="256">
                  <c:v>Jun 25, 2013</c:v>
                </c:pt>
                <c:pt idx="257">
                  <c:v>May 1, 2013</c:v>
                </c:pt>
                <c:pt idx="258">
                  <c:v>Apr 3, 2013</c:v>
                </c:pt>
                <c:pt idx="259">
                  <c:v>Mar 4, 2013</c:v>
                </c:pt>
                <c:pt idx="260">
                  <c:v>Feb 6, 2013</c:v>
                </c:pt>
                <c:pt idx="261">
                  <c:v>Jan 9, 2013</c:v>
                </c:pt>
                <c:pt idx="262">
                  <c:v>Dec 17, 2012</c:v>
                </c:pt>
                <c:pt idx="263">
                  <c:v>Oct 29, 2012</c:v>
                </c:pt>
                <c:pt idx="264">
                  <c:v>Sep 27, 2012</c:v>
                </c:pt>
                <c:pt idx="265">
                  <c:v>Jul 13, 2012</c:v>
                </c:pt>
                <c:pt idx="266">
                  <c:v>Jun 14, 2012</c:v>
                </c:pt>
                <c:pt idx="267">
                  <c:v>Apr 25, 2012</c:v>
                </c:pt>
                <c:pt idx="268">
                  <c:v>Mar 2, 2012</c:v>
                </c:pt>
                <c:pt idx="269">
                  <c:v>Jan 21, 2012</c:v>
                </c:pt>
                <c:pt idx="270">
                  <c:v>Dec 13, 2011</c:v>
                </c:pt>
                <c:pt idx="271">
                  <c:v>Nov 14, 2011</c:v>
                </c:pt>
                <c:pt idx="272">
                  <c:v>Oct 7, 2011</c:v>
                </c:pt>
                <c:pt idx="273">
                  <c:v>Sep 6, 2011</c:v>
                </c:pt>
                <c:pt idx="274">
                  <c:v>Aug 8, 2011</c:v>
                </c:pt>
                <c:pt idx="275">
                  <c:v>Jul 4, 2011</c:v>
                </c:pt>
                <c:pt idx="276">
                  <c:v>Jun 20, 2011</c:v>
                </c:pt>
                <c:pt idx="277">
                  <c:v>May 3, 2011</c:v>
                </c:pt>
                <c:pt idx="278">
                  <c:v>Apr 11, 2011</c:v>
                </c:pt>
                <c:pt idx="279">
                  <c:v>Feb 28, 2011</c:v>
                </c:pt>
                <c:pt idx="280">
                  <c:v>Jan 18, 2011</c:v>
                </c:pt>
                <c:pt idx="281">
                  <c:v>Dec 23, 2010</c:v>
                </c:pt>
                <c:pt idx="282">
                  <c:v>Nov 30, 2010</c:v>
                </c:pt>
                <c:pt idx="283">
                  <c:v>Oct 6, 2010</c:v>
                </c:pt>
                <c:pt idx="284">
                  <c:v>Sep 6, 2010</c:v>
                </c:pt>
                <c:pt idx="285">
                  <c:v>Jul 21, 2010</c:v>
                </c:pt>
                <c:pt idx="286">
                  <c:v>May 25, 2010</c:v>
                </c:pt>
              </c:strCache>
            </c:strRef>
          </c:cat>
          <c:val>
            <c:numRef>
              <c:f>'Exchange Rates'!$B$2:$B$288</c:f>
              <c:numCache>
                <c:formatCode>General</c:formatCode>
                <c:ptCount val="287"/>
                <c:pt idx="0">
                  <c:v>71200</c:v>
                </c:pt>
                <c:pt idx="1">
                  <c:v>69100</c:v>
                </c:pt>
                <c:pt idx="2">
                  <c:v>69510</c:v>
                </c:pt>
                <c:pt idx="3">
                  <c:v>68200</c:v>
                </c:pt>
                <c:pt idx="4">
                  <c:v>67500</c:v>
                </c:pt>
                <c:pt idx="5">
                  <c:v>67100</c:v>
                </c:pt>
                <c:pt idx="6">
                  <c:v>65000</c:v>
                </c:pt>
                <c:pt idx="7">
                  <c:v>60000</c:v>
                </c:pt>
                <c:pt idx="8">
                  <c:v>63100</c:v>
                </c:pt>
                <c:pt idx="9">
                  <c:v>65200</c:v>
                </c:pt>
                <c:pt idx="10">
                  <c:v>71800</c:v>
                </c:pt>
                <c:pt idx="11">
                  <c:v>72100</c:v>
                </c:pt>
                <c:pt idx="12">
                  <c:v>69120</c:v>
                </c:pt>
                <c:pt idx="13">
                  <c:v>70100</c:v>
                </c:pt>
                <c:pt idx="14">
                  <c:v>54200</c:v>
                </c:pt>
                <c:pt idx="15">
                  <c:v>51300</c:v>
                </c:pt>
                <c:pt idx="16">
                  <c:v>41300</c:v>
                </c:pt>
                <c:pt idx="17">
                  <c:v>35700</c:v>
                </c:pt>
                <c:pt idx="18">
                  <c:v>37200</c:v>
                </c:pt>
                <c:pt idx="19">
                  <c:v>39200</c:v>
                </c:pt>
                <c:pt idx="20">
                  <c:v>39000</c:v>
                </c:pt>
                <c:pt idx="21">
                  <c:v>36300</c:v>
                </c:pt>
                <c:pt idx="22">
                  <c:v>35300</c:v>
                </c:pt>
                <c:pt idx="23">
                  <c:v>36300</c:v>
                </c:pt>
                <c:pt idx="24">
                  <c:v>38200</c:v>
                </c:pt>
                <c:pt idx="25">
                  <c:v>37500</c:v>
                </c:pt>
                <c:pt idx="26">
                  <c:v>32100</c:v>
                </c:pt>
                <c:pt idx="27">
                  <c:v>31000</c:v>
                </c:pt>
                <c:pt idx="28">
                  <c:v>43400</c:v>
                </c:pt>
                <c:pt idx="29">
                  <c:v>43000</c:v>
                </c:pt>
                <c:pt idx="30">
                  <c:v>30800</c:v>
                </c:pt>
                <c:pt idx="31">
                  <c:v>30700</c:v>
                </c:pt>
                <c:pt idx="32">
                  <c:v>27500</c:v>
                </c:pt>
                <c:pt idx="33">
                  <c:v>27700</c:v>
                </c:pt>
                <c:pt idx="34">
                  <c:v>24700</c:v>
                </c:pt>
                <c:pt idx="35">
                  <c:v>20000</c:v>
                </c:pt>
                <c:pt idx="36">
                  <c:v>22000</c:v>
                </c:pt>
                <c:pt idx="37">
                  <c:v>21200</c:v>
                </c:pt>
                <c:pt idx="38">
                  <c:v>20200</c:v>
                </c:pt>
                <c:pt idx="39">
                  <c:v>20100</c:v>
                </c:pt>
                <c:pt idx="40">
                  <c:v>20070</c:v>
                </c:pt>
                <c:pt idx="41">
                  <c:v>21000</c:v>
                </c:pt>
                <c:pt idx="42">
                  <c:v>21700</c:v>
                </c:pt>
                <c:pt idx="43">
                  <c:v>21300</c:v>
                </c:pt>
                <c:pt idx="44">
                  <c:v>21000</c:v>
                </c:pt>
                <c:pt idx="45">
                  <c:v>17900</c:v>
                </c:pt>
                <c:pt idx="46">
                  <c:v>18100</c:v>
                </c:pt>
                <c:pt idx="47">
                  <c:v>16000</c:v>
                </c:pt>
                <c:pt idx="48">
                  <c:v>15900</c:v>
                </c:pt>
                <c:pt idx="49">
                  <c:v>16000</c:v>
                </c:pt>
                <c:pt idx="50">
                  <c:v>16100</c:v>
                </c:pt>
                <c:pt idx="51">
                  <c:v>16500</c:v>
                </c:pt>
                <c:pt idx="52">
                  <c:v>15100</c:v>
                </c:pt>
                <c:pt idx="53">
                  <c:v>15200</c:v>
                </c:pt>
                <c:pt idx="54">
                  <c:v>14250</c:v>
                </c:pt>
                <c:pt idx="55">
                  <c:v>14200</c:v>
                </c:pt>
                <c:pt idx="56">
                  <c:v>14200</c:v>
                </c:pt>
                <c:pt idx="57">
                  <c:v>12100</c:v>
                </c:pt>
                <c:pt idx="58">
                  <c:v>8920</c:v>
                </c:pt>
                <c:pt idx="59">
                  <c:v>8850</c:v>
                </c:pt>
                <c:pt idx="60">
                  <c:v>8700</c:v>
                </c:pt>
                <c:pt idx="61">
                  <c:v>8750</c:v>
                </c:pt>
                <c:pt idx="62">
                  <c:v>8720</c:v>
                </c:pt>
                <c:pt idx="63">
                  <c:v>8500</c:v>
                </c:pt>
                <c:pt idx="64">
                  <c:v>8460</c:v>
                </c:pt>
                <c:pt idx="65">
                  <c:v>8510</c:v>
                </c:pt>
                <c:pt idx="66">
                  <c:v>8380</c:v>
                </c:pt>
                <c:pt idx="67">
                  <c:v>8400</c:v>
                </c:pt>
                <c:pt idx="68">
                  <c:v>8300</c:v>
                </c:pt>
                <c:pt idx="69">
                  <c:v>8280</c:v>
                </c:pt>
                <c:pt idx="70">
                  <c:v>8400</c:v>
                </c:pt>
                <c:pt idx="71">
                  <c:v>8400</c:v>
                </c:pt>
                <c:pt idx="72">
                  <c:v>8500</c:v>
                </c:pt>
                <c:pt idx="73">
                  <c:v>8550</c:v>
                </c:pt>
                <c:pt idx="74">
                  <c:v>8500</c:v>
                </c:pt>
                <c:pt idx="75">
                  <c:v>8380</c:v>
                </c:pt>
                <c:pt idx="76">
                  <c:v>8380</c:v>
                </c:pt>
                <c:pt idx="77">
                  <c:v>8300</c:v>
                </c:pt>
                <c:pt idx="78">
                  <c:v>8270</c:v>
                </c:pt>
                <c:pt idx="79">
                  <c:v>8180</c:v>
                </c:pt>
                <c:pt idx="80">
                  <c:v>8400</c:v>
                </c:pt>
                <c:pt idx="81">
                  <c:v>8330</c:v>
                </c:pt>
                <c:pt idx="82">
                  <c:v>8300</c:v>
                </c:pt>
                <c:pt idx="83">
                  <c:v>8390</c:v>
                </c:pt>
                <c:pt idx="84">
                  <c:v>8216</c:v>
                </c:pt>
                <c:pt idx="85">
                  <c:v>8400</c:v>
                </c:pt>
                <c:pt idx="86">
                  <c:v>8010</c:v>
                </c:pt>
                <c:pt idx="87">
                  <c:v>8120</c:v>
                </c:pt>
                <c:pt idx="88">
                  <c:v>8120</c:v>
                </c:pt>
                <c:pt idx="89">
                  <c:v>8280</c:v>
                </c:pt>
                <c:pt idx="90">
                  <c:v>8360</c:v>
                </c:pt>
                <c:pt idx="91">
                  <c:v>8370</c:v>
                </c:pt>
                <c:pt idx="92">
                  <c:v>8070</c:v>
                </c:pt>
                <c:pt idx="93">
                  <c:v>8400</c:v>
                </c:pt>
                <c:pt idx="94">
                  <c:v>8400</c:v>
                </c:pt>
                <c:pt idx="95">
                  <c:v>8400</c:v>
                </c:pt>
                <c:pt idx="96">
                  <c:v>8400</c:v>
                </c:pt>
                <c:pt idx="97">
                  <c:v>8150</c:v>
                </c:pt>
                <c:pt idx="98">
                  <c:v>8110</c:v>
                </c:pt>
                <c:pt idx="99">
                  <c:v>8150</c:v>
                </c:pt>
                <c:pt idx="100">
                  <c:v>8000</c:v>
                </c:pt>
                <c:pt idx="101">
                  <c:v>8200</c:v>
                </c:pt>
                <c:pt idx="102">
                  <c:v>8100</c:v>
                </c:pt>
                <c:pt idx="103">
                  <c:v>8350</c:v>
                </c:pt>
                <c:pt idx="104">
                  <c:v>8130</c:v>
                </c:pt>
                <c:pt idx="105">
                  <c:v>8150</c:v>
                </c:pt>
                <c:pt idx="106">
                  <c:v>7100</c:v>
                </c:pt>
                <c:pt idx="107">
                  <c:v>7200</c:v>
                </c:pt>
                <c:pt idx="108">
                  <c:v>7100</c:v>
                </c:pt>
                <c:pt idx="109">
                  <c:v>7300</c:v>
                </c:pt>
                <c:pt idx="110">
                  <c:v>6560</c:v>
                </c:pt>
                <c:pt idx="111">
                  <c:v>6500</c:v>
                </c:pt>
                <c:pt idx="112">
                  <c:v>6400</c:v>
                </c:pt>
                <c:pt idx="113">
                  <c:v>6510</c:v>
                </c:pt>
                <c:pt idx="114">
                  <c:v>6450</c:v>
                </c:pt>
                <c:pt idx="115">
                  <c:v>6570</c:v>
                </c:pt>
                <c:pt idx="116">
                  <c:v>6300</c:v>
                </c:pt>
                <c:pt idx="117">
                  <c:v>6590</c:v>
                </c:pt>
                <c:pt idx="118">
                  <c:v>6750</c:v>
                </c:pt>
                <c:pt idx="119">
                  <c:v>4720</c:v>
                </c:pt>
                <c:pt idx="120">
                  <c:v>4720</c:v>
                </c:pt>
                <c:pt idx="121">
                  <c:v>4700</c:v>
                </c:pt>
                <c:pt idx="122">
                  <c:v>4690</c:v>
                </c:pt>
                <c:pt idx="123">
                  <c:v>5500</c:v>
                </c:pt>
                <c:pt idx="124">
                  <c:v>4950</c:v>
                </c:pt>
                <c:pt idx="125">
                  <c:v>4900</c:v>
                </c:pt>
                <c:pt idx="126">
                  <c:v>5050</c:v>
                </c:pt>
                <c:pt idx="127">
                  <c:v>5200</c:v>
                </c:pt>
                <c:pt idx="128">
                  <c:v>5430</c:v>
                </c:pt>
                <c:pt idx="129">
                  <c:v>4700</c:v>
                </c:pt>
                <c:pt idx="130">
                  <c:v>4700</c:v>
                </c:pt>
                <c:pt idx="131">
                  <c:v>6200</c:v>
                </c:pt>
                <c:pt idx="132">
                  <c:v>6000</c:v>
                </c:pt>
                <c:pt idx="133">
                  <c:v>5100</c:v>
                </c:pt>
                <c:pt idx="134">
                  <c:v>4900</c:v>
                </c:pt>
                <c:pt idx="135">
                  <c:v>5990</c:v>
                </c:pt>
                <c:pt idx="136">
                  <c:v>7100</c:v>
                </c:pt>
                <c:pt idx="137">
                  <c:v>7000</c:v>
                </c:pt>
                <c:pt idx="138">
                  <c:v>6900</c:v>
                </c:pt>
                <c:pt idx="139">
                  <c:v>6400</c:v>
                </c:pt>
                <c:pt idx="140">
                  <c:v>6300</c:v>
                </c:pt>
                <c:pt idx="141">
                  <c:v>6900</c:v>
                </c:pt>
                <c:pt idx="142">
                  <c:v>6800</c:v>
                </c:pt>
                <c:pt idx="143">
                  <c:v>6700</c:v>
                </c:pt>
                <c:pt idx="144">
                  <c:v>7400</c:v>
                </c:pt>
                <c:pt idx="145">
                  <c:v>7300</c:v>
                </c:pt>
                <c:pt idx="146">
                  <c:v>6100</c:v>
                </c:pt>
                <c:pt idx="147">
                  <c:v>6600</c:v>
                </c:pt>
                <c:pt idx="148">
                  <c:v>7150</c:v>
                </c:pt>
                <c:pt idx="149">
                  <c:v>6500</c:v>
                </c:pt>
                <c:pt idx="150">
                  <c:v>6930</c:v>
                </c:pt>
                <c:pt idx="151">
                  <c:v>8000</c:v>
                </c:pt>
                <c:pt idx="152">
                  <c:v>8010</c:v>
                </c:pt>
                <c:pt idx="153">
                  <c:v>8400</c:v>
                </c:pt>
                <c:pt idx="154">
                  <c:v>8400</c:v>
                </c:pt>
                <c:pt idx="155">
                  <c:v>8300</c:v>
                </c:pt>
                <c:pt idx="156">
                  <c:v>8300</c:v>
                </c:pt>
                <c:pt idx="157">
                  <c:v>8290</c:v>
                </c:pt>
                <c:pt idx="158">
                  <c:v>8250</c:v>
                </c:pt>
                <c:pt idx="159">
                  <c:v>8300</c:v>
                </c:pt>
                <c:pt idx="160">
                  <c:v>8370</c:v>
                </c:pt>
                <c:pt idx="161">
                  <c:v>8240</c:v>
                </c:pt>
                <c:pt idx="162">
                  <c:v>8220</c:v>
                </c:pt>
                <c:pt idx="163">
                  <c:v>8210</c:v>
                </c:pt>
                <c:pt idx="164">
                  <c:v>7410</c:v>
                </c:pt>
                <c:pt idx="165">
                  <c:v>8470</c:v>
                </c:pt>
                <c:pt idx="166">
                  <c:v>8395</c:v>
                </c:pt>
                <c:pt idx="167">
                  <c:v>8320</c:v>
                </c:pt>
                <c:pt idx="168">
                  <c:v>8300</c:v>
                </c:pt>
                <c:pt idx="169">
                  <c:v>8250</c:v>
                </c:pt>
                <c:pt idx="170">
                  <c:v>8340</c:v>
                </c:pt>
                <c:pt idx="171">
                  <c:v>8370</c:v>
                </c:pt>
                <c:pt idx="172">
                  <c:v>8460</c:v>
                </c:pt>
                <c:pt idx="173">
                  <c:v>8400</c:v>
                </c:pt>
                <c:pt idx="174">
                  <c:v>8320</c:v>
                </c:pt>
                <c:pt idx="175">
                  <c:v>8400</c:v>
                </c:pt>
                <c:pt idx="176">
                  <c:v>8100</c:v>
                </c:pt>
                <c:pt idx="177">
                  <c:v>8080</c:v>
                </c:pt>
                <c:pt idx="178">
                  <c:v>8160</c:v>
                </c:pt>
                <c:pt idx="179">
                  <c:v>8310</c:v>
                </c:pt>
                <c:pt idx="180">
                  <c:v>8090</c:v>
                </c:pt>
                <c:pt idx="181">
                  <c:v>8400</c:v>
                </c:pt>
                <c:pt idx="182">
                  <c:v>7850</c:v>
                </c:pt>
                <c:pt idx="183">
                  <c:v>7840</c:v>
                </c:pt>
                <c:pt idx="184">
                  <c:v>7805</c:v>
                </c:pt>
                <c:pt idx="185">
                  <c:v>7750</c:v>
                </c:pt>
                <c:pt idx="186">
                  <c:v>8025</c:v>
                </c:pt>
                <c:pt idx="187">
                  <c:v>8025</c:v>
                </c:pt>
                <c:pt idx="188">
                  <c:v>8010</c:v>
                </c:pt>
                <c:pt idx="189">
                  <c:v>8000</c:v>
                </c:pt>
                <c:pt idx="190">
                  <c:v>8000</c:v>
                </c:pt>
                <c:pt idx="191">
                  <c:v>8000</c:v>
                </c:pt>
                <c:pt idx="192">
                  <c:v>8025</c:v>
                </c:pt>
                <c:pt idx="193">
                  <c:v>8025</c:v>
                </c:pt>
                <c:pt idx="194">
                  <c:v>8200</c:v>
                </c:pt>
                <c:pt idx="195">
                  <c:v>8200</c:v>
                </c:pt>
                <c:pt idx="196">
                  <c:v>8500</c:v>
                </c:pt>
                <c:pt idx="197">
                  <c:v>8500</c:v>
                </c:pt>
                <c:pt idx="198">
                  <c:v>8000</c:v>
                </c:pt>
                <c:pt idx="199">
                  <c:v>8200</c:v>
                </c:pt>
                <c:pt idx="200">
                  <c:v>8190</c:v>
                </c:pt>
                <c:pt idx="201">
                  <c:v>8180</c:v>
                </c:pt>
                <c:pt idx="202">
                  <c:v>8200</c:v>
                </c:pt>
                <c:pt idx="203">
                  <c:v>8220</c:v>
                </c:pt>
                <c:pt idx="204">
                  <c:v>8260</c:v>
                </c:pt>
                <c:pt idx="205">
                  <c:v>8025</c:v>
                </c:pt>
                <c:pt idx="206">
                  <c:v>8040</c:v>
                </c:pt>
                <c:pt idx="207">
                  <c:v>8100</c:v>
                </c:pt>
                <c:pt idx="208">
                  <c:v>8000</c:v>
                </c:pt>
                <c:pt idx="209">
                  <c:v>8050</c:v>
                </c:pt>
                <c:pt idx="210">
                  <c:v>8095</c:v>
                </c:pt>
                <c:pt idx="211">
                  <c:v>8000</c:v>
                </c:pt>
                <c:pt idx="212">
                  <c:v>8000</c:v>
                </c:pt>
                <c:pt idx="213">
                  <c:v>8005</c:v>
                </c:pt>
                <c:pt idx="214">
                  <c:v>8100</c:v>
                </c:pt>
                <c:pt idx="215">
                  <c:v>8130</c:v>
                </c:pt>
                <c:pt idx="216">
                  <c:v>8070</c:v>
                </c:pt>
                <c:pt idx="217">
                  <c:v>8040</c:v>
                </c:pt>
                <c:pt idx="218">
                  <c:v>8070</c:v>
                </c:pt>
                <c:pt idx="219">
                  <c:v>8000</c:v>
                </c:pt>
                <c:pt idx="220">
                  <c:v>8060</c:v>
                </c:pt>
                <c:pt idx="221">
                  <c:v>8140</c:v>
                </c:pt>
                <c:pt idx="222">
                  <c:v>8025</c:v>
                </c:pt>
                <c:pt idx="223">
                  <c:v>8215</c:v>
                </c:pt>
                <c:pt idx="224">
                  <c:v>8212</c:v>
                </c:pt>
                <c:pt idx="225">
                  <c:v>8325</c:v>
                </c:pt>
                <c:pt idx="226">
                  <c:v>8400</c:v>
                </c:pt>
                <c:pt idx="227">
                  <c:v>8010</c:v>
                </c:pt>
                <c:pt idx="228">
                  <c:v>8100</c:v>
                </c:pt>
                <c:pt idx="229">
                  <c:v>8128</c:v>
                </c:pt>
                <c:pt idx="230">
                  <c:v>8190</c:v>
                </c:pt>
                <c:pt idx="231">
                  <c:v>8190</c:v>
                </c:pt>
                <c:pt idx="232">
                  <c:v>8640</c:v>
                </c:pt>
                <c:pt idx="233">
                  <c:v>8600</c:v>
                </c:pt>
                <c:pt idx="234">
                  <c:v>8260</c:v>
                </c:pt>
                <c:pt idx="235">
                  <c:v>8200</c:v>
                </c:pt>
                <c:pt idx="236">
                  <c:v>8150</c:v>
                </c:pt>
                <c:pt idx="237">
                  <c:v>8180</c:v>
                </c:pt>
                <c:pt idx="238">
                  <c:v>8100</c:v>
                </c:pt>
                <c:pt idx="239">
                  <c:v>8100</c:v>
                </c:pt>
                <c:pt idx="240">
                  <c:v>8000</c:v>
                </c:pt>
                <c:pt idx="241">
                  <c:v>8000</c:v>
                </c:pt>
                <c:pt idx="242">
                  <c:v>8330</c:v>
                </c:pt>
                <c:pt idx="243">
                  <c:v>8100</c:v>
                </c:pt>
                <c:pt idx="244">
                  <c:v>8100</c:v>
                </c:pt>
                <c:pt idx="245">
                  <c:v>7940</c:v>
                </c:pt>
                <c:pt idx="246">
                  <c:v>7100</c:v>
                </c:pt>
                <c:pt idx="247">
                  <c:v>7300</c:v>
                </c:pt>
                <c:pt idx="248">
                  <c:v>7800</c:v>
                </c:pt>
                <c:pt idx="249">
                  <c:v>7650</c:v>
                </c:pt>
                <c:pt idx="250">
                  <c:v>7300</c:v>
                </c:pt>
                <c:pt idx="251">
                  <c:v>8400</c:v>
                </c:pt>
                <c:pt idx="252">
                  <c:v>8400</c:v>
                </c:pt>
                <c:pt idx="253">
                  <c:v>8100</c:v>
                </c:pt>
                <c:pt idx="254">
                  <c:v>8020</c:v>
                </c:pt>
                <c:pt idx="255">
                  <c:v>8190</c:v>
                </c:pt>
                <c:pt idx="256">
                  <c:v>8150</c:v>
                </c:pt>
                <c:pt idx="257">
                  <c:v>8470</c:v>
                </c:pt>
                <c:pt idx="258">
                  <c:v>8760</c:v>
                </c:pt>
                <c:pt idx="259">
                  <c:v>8700</c:v>
                </c:pt>
                <c:pt idx="260">
                  <c:v>8100</c:v>
                </c:pt>
                <c:pt idx="261">
                  <c:v>9100</c:v>
                </c:pt>
                <c:pt idx="262">
                  <c:v>7800</c:v>
                </c:pt>
                <c:pt idx="263">
                  <c:v>6300</c:v>
                </c:pt>
                <c:pt idx="264">
                  <c:v>6370</c:v>
                </c:pt>
                <c:pt idx="265">
                  <c:v>5400</c:v>
                </c:pt>
                <c:pt idx="266">
                  <c:v>4450</c:v>
                </c:pt>
                <c:pt idx="267">
                  <c:v>4150</c:v>
                </c:pt>
                <c:pt idx="268">
                  <c:v>3750</c:v>
                </c:pt>
                <c:pt idx="269">
                  <c:v>4400</c:v>
                </c:pt>
                <c:pt idx="270">
                  <c:v>5100</c:v>
                </c:pt>
                <c:pt idx="271">
                  <c:v>4000</c:v>
                </c:pt>
                <c:pt idx="272">
                  <c:v>3100</c:v>
                </c:pt>
                <c:pt idx="273">
                  <c:v>2900</c:v>
                </c:pt>
                <c:pt idx="274">
                  <c:v>2540</c:v>
                </c:pt>
                <c:pt idx="275">
                  <c:v>2700</c:v>
                </c:pt>
                <c:pt idx="276">
                  <c:v>2800</c:v>
                </c:pt>
                <c:pt idx="277">
                  <c:v>3150</c:v>
                </c:pt>
                <c:pt idx="278">
                  <c:v>3000</c:v>
                </c:pt>
                <c:pt idx="279">
                  <c:v>3050</c:v>
                </c:pt>
                <c:pt idx="280">
                  <c:v>3100</c:v>
                </c:pt>
                <c:pt idx="281">
                  <c:v>2000</c:v>
                </c:pt>
                <c:pt idx="282">
                  <c:v>1400</c:v>
                </c:pt>
                <c:pt idx="283">
                  <c:v>1300</c:v>
                </c:pt>
                <c:pt idx="284">
                  <c:v>1500</c:v>
                </c:pt>
                <c:pt idx="285">
                  <c:v>1580</c:v>
                </c:pt>
                <c:pt idx="286">
                  <c:v>1000</c:v>
                </c:pt>
              </c:numCache>
            </c:numRef>
          </c:val>
          <c:smooth val="0"/>
          <c:extLst>
            <c:ext xmlns:c16="http://schemas.microsoft.com/office/drawing/2014/chart" uri="{C3380CC4-5D6E-409C-BE32-E72D297353CC}">
              <c16:uniqueId val="{00000000-CE7C-4DEF-A42C-A24B8512B755}"/>
            </c:ext>
          </c:extLst>
        </c:ser>
        <c:dLbls>
          <c:showLegendKey val="0"/>
          <c:showVal val="0"/>
          <c:showCatName val="0"/>
          <c:showSerName val="0"/>
          <c:showPercent val="0"/>
          <c:showBubbleSize val="0"/>
        </c:dLbls>
        <c:smooth val="0"/>
        <c:axId val="292696176"/>
        <c:axId val="292685136"/>
      </c:lineChart>
      <c:catAx>
        <c:axId val="292696176"/>
        <c:scaling>
          <c:orientation val="maxMin"/>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85136"/>
        <c:crosses val="autoZero"/>
        <c:auto val="1"/>
        <c:lblAlgn val="ctr"/>
        <c:lblOffset val="100"/>
        <c:tickLblSkip val="52"/>
        <c:tickMarkSkip val="12"/>
        <c:noMultiLvlLbl val="0"/>
      </c:catAx>
      <c:valAx>
        <c:axId val="292685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96176"/>
        <c:crosses val="max"/>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t>Price</a:t>
            </a:r>
            <a:r>
              <a:rPr lang="en-US" sz="2800" b="1" baseline="0"/>
              <a:t> of Rice 2014-26</a:t>
            </a:r>
          </a:p>
          <a:p>
            <a:pPr>
              <a:defRPr sz="2800"/>
            </a:pPr>
            <a:r>
              <a:rPr lang="en-US" sz="2800" baseline="0"/>
              <a:t>Daily NK</a:t>
            </a:r>
            <a:endParaRPr lang="en-US" sz="2800"/>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3485112332194957E-2"/>
          <c:y val="0.22650458637539028"/>
          <c:w val="0.89078635562590813"/>
          <c:h val="0.69734804793193983"/>
        </c:manualLayout>
      </c:layout>
      <c:lineChart>
        <c:grouping val="standard"/>
        <c:varyColors val="0"/>
        <c:ser>
          <c:idx val="0"/>
          <c:order val="0"/>
          <c:spPr>
            <a:ln w="28575" cap="rnd">
              <a:solidFill>
                <a:schemeClr val="accent1"/>
              </a:solidFill>
              <a:round/>
            </a:ln>
            <a:effectLst/>
          </c:spPr>
          <c:marker>
            <c:symbol val="none"/>
          </c:marker>
          <c:cat>
            <c:strRef>
              <c:f>'Rice Prices'!$A$2:$A$275</c:f>
              <c:strCache>
                <c:ptCount val="274"/>
                <c:pt idx="0">
                  <c:v>Oct 11, 2026</c:v>
                </c:pt>
                <c:pt idx="1">
                  <c:v>Sep 27, 2026</c:v>
                </c:pt>
                <c:pt idx="2">
                  <c:v>Sep 13, 2026</c:v>
                </c:pt>
                <c:pt idx="3">
                  <c:v>Aug 30, 2026</c:v>
                </c:pt>
                <c:pt idx="4">
                  <c:v>Aug 16, 2026</c:v>
                </c:pt>
                <c:pt idx="5">
                  <c:v>Aug 1, 2026</c:v>
                </c:pt>
                <c:pt idx="6">
                  <c:v>Jul 19, 2026</c:v>
                </c:pt>
                <c:pt idx="7">
                  <c:v>Jul 5, 2026</c:v>
                </c:pt>
                <c:pt idx="8">
                  <c:v>Jun 21, 2026</c:v>
                </c:pt>
                <c:pt idx="9">
                  <c:v>Jun 7, 2026</c:v>
                </c:pt>
                <c:pt idx="10">
                  <c:v>May 24, 2026</c:v>
                </c:pt>
                <c:pt idx="11">
                  <c:v>May 10, 2026</c:v>
                </c:pt>
                <c:pt idx="12">
                  <c:v>Apr 26, 2026</c:v>
                </c:pt>
                <c:pt idx="13">
                  <c:v>Apr 12, 2026</c:v>
                </c:pt>
                <c:pt idx="14">
                  <c:v>Mar 29, 2026</c:v>
                </c:pt>
                <c:pt idx="15">
                  <c:v>Mar 15, 2026</c:v>
                </c:pt>
                <c:pt idx="16">
                  <c:v>Mar 1, 2026</c:v>
                </c:pt>
                <c:pt idx="17">
                  <c:v>Feb 1, 2026</c:v>
                </c:pt>
                <c:pt idx="18">
                  <c:v>Jan 18, 2026</c:v>
                </c:pt>
                <c:pt idx="19">
                  <c:v>Jan 4, 2026</c:v>
                </c:pt>
                <c:pt idx="20">
                  <c:v>Dec 21, 2025</c:v>
                </c:pt>
                <c:pt idx="21">
                  <c:v>Dec 7, 2025</c:v>
                </c:pt>
                <c:pt idx="22">
                  <c:v>Nov 23, 2025</c:v>
                </c:pt>
                <c:pt idx="23">
                  <c:v>Nov 10, 2025</c:v>
                </c:pt>
                <c:pt idx="24">
                  <c:v>Oct 26, 2025</c:v>
                </c:pt>
                <c:pt idx="25">
                  <c:v>Oct 12, 2025</c:v>
                </c:pt>
                <c:pt idx="26">
                  <c:v>Sep 28, 2025</c:v>
                </c:pt>
                <c:pt idx="27">
                  <c:v>Sep 15, 2025</c:v>
                </c:pt>
                <c:pt idx="28">
                  <c:v>Aug 31, 2025</c:v>
                </c:pt>
                <c:pt idx="29">
                  <c:v>Aug 17, 2025</c:v>
                </c:pt>
                <c:pt idx="30">
                  <c:v>Jul 19, 2025</c:v>
                </c:pt>
                <c:pt idx="31">
                  <c:v>Jul 5, 2025</c:v>
                </c:pt>
                <c:pt idx="32">
                  <c:v>Jun 22, 2025</c:v>
                </c:pt>
                <c:pt idx="33">
                  <c:v>Jun 7, 2025</c:v>
                </c:pt>
                <c:pt idx="34">
                  <c:v>May 25, 2025</c:v>
                </c:pt>
                <c:pt idx="35">
                  <c:v>May 10, 2025</c:v>
                </c:pt>
                <c:pt idx="36">
                  <c:v>Apr 27, 2025</c:v>
                </c:pt>
                <c:pt idx="37">
                  <c:v>Mar 30, 2025</c:v>
                </c:pt>
                <c:pt idx="38">
                  <c:v>Mar 16, 2025</c:v>
                </c:pt>
                <c:pt idx="39">
                  <c:v>Mar 2, 2025</c:v>
                </c:pt>
                <c:pt idx="40">
                  <c:v>Feb 16, 2025</c:v>
                </c:pt>
                <c:pt idx="41">
                  <c:v>Feb 2, 2025</c:v>
                </c:pt>
                <c:pt idx="42">
                  <c:v>Jan 18, 2025</c:v>
                </c:pt>
                <c:pt idx="43">
                  <c:v>Dec 22, 2024</c:v>
                </c:pt>
                <c:pt idx="44">
                  <c:v>Dec 7, 2024</c:v>
                </c:pt>
                <c:pt idx="45">
                  <c:v>Nov 24, 2024</c:v>
                </c:pt>
                <c:pt idx="46">
                  <c:v>Nov 10, 2024</c:v>
                </c:pt>
                <c:pt idx="47">
                  <c:v>Oct 27, 2024</c:v>
                </c:pt>
                <c:pt idx="48">
                  <c:v>Oct 13, 2024</c:v>
                </c:pt>
                <c:pt idx="49">
                  <c:v>Oct 1, 2024</c:v>
                </c:pt>
                <c:pt idx="50">
                  <c:v>Sep 15, 2024</c:v>
                </c:pt>
                <c:pt idx="51">
                  <c:v>Sep 2, 2024</c:v>
                </c:pt>
                <c:pt idx="52">
                  <c:v>Aug 18, 2024</c:v>
                </c:pt>
                <c:pt idx="53">
                  <c:v>Aug 5, 2024</c:v>
                </c:pt>
                <c:pt idx="54">
                  <c:v>Jul 21, 2024</c:v>
                </c:pt>
                <c:pt idx="55">
                  <c:v>Jul 7, 2024</c:v>
                </c:pt>
                <c:pt idx="56">
                  <c:v>Jun 9, 2024</c:v>
                </c:pt>
                <c:pt idx="57">
                  <c:v>May 26, 2024</c:v>
                </c:pt>
                <c:pt idx="58">
                  <c:v>May 12, 2024</c:v>
                </c:pt>
                <c:pt idx="59">
                  <c:v>Apr 28, 2024</c:v>
                </c:pt>
                <c:pt idx="60">
                  <c:v>Apr 14, 2024</c:v>
                </c:pt>
                <c:pt idx="61">
                  <c:v>Mar 31, 2024</c:v>
                </c:pt>
                <c:pt idx="62">
                  <c:v>Mar 17, 2024</c:v>
                </c:pt>
                <c:pt idx="63">
                  <c:v>Mar 4, 2024</c:v>
                </c:pt>
                <c:pt idx="64">
                  <c:v>Feb 18, 2024</c:v>
                </c:pt>
                <c:pt idx="65">
                  <c:v>Feb 4, 2024</c:v>
                </c:pt>
                <c:pt idx="66">
                  <c:v>Jan 21, 2024</c:v>
                </c:pt>
                <c:pt idx="67">
                  <c:v>Jan 7, 2024</c:v>
                </c:pt>
                <c:pt idx="68">
                  <c:v>Dec 24, 2023</c:v>
                </c:pt>
                <c:pt idx="69">
                  <c:v>Dec 10, 2023</c:v>
                </c:pt>
                <c:pt idx="70">
                  <c:v>Nov 25, 2023</c:v>
                </c:pt>
                <c:pt idx="71">
                  <c:v>Nov 13, 2023</c:v>
                </c:pt>
                <c:pt idx="72">
                  <c:v>Oct 30, 2023</c:v>
                </c:pt>
                <c:pt idx="73">
                  <c:v>Oct 15, 2023</c:v>
                </c:pt>
                <c:pt idx="74">
                  <c:v>Oct 1, 2023</c:v>
                </c:pt>
                <c:pt idx="75">
                  <c:v>Sep 17, 2023</c:v>
                </c:pt>
                <c:pt idx="76">
                  <c:v>Sep 3, 2023</c:v>
                </c:pt>
                <c:pt idx="77">
                  <c:v>Aug 20, 2023</c:v>
                </c:pt>
                <c:pt idx="78">
                  <c:v>Aug 6, 2023</c:v>
                </c:pt>
                <c:pt idx="79">
                  <c:v>Jul 23, 2023</c:v>
                </c:pt>
                <c:pt idx="80">
                  <c:v>Jul 9, 2023</c:v>
                </c:pt>
                <c:pt idx="81">
                  <c:v>Jun 25, 2023</c:v>
                </c:pt>
                <c:pt idx="82">
                  <c:v>Jun 11, 2023</c:v>
                </c:pt>
                <c:pt idx="83">
                  <c:v>May 29, 2023</c:v>
                </c:pt>
                <c:pt idx="84">
                  <c:v>May 14, 2023</c:v>
                </c:pt>
                <c:pt idx="85">
                  <c:v>Apr 30, 2023</c:v>
                </c:pt>
                <c:pt idx="86">
                  <c:v>Apr 16, 2023</c:v>
                </c:pt>
                <c:pt idx="87">
                  <c:v>Apr 3, 2023</c:v>
                </c:pt>
                <c:pt idx="88">
                  <c:v>Mar 19, 2023</c:v>
                </c:pt>
                <c:pt idx="89">
                  <c:v>Mar 5, 2023</c:v>
                </c:pt>
                <c:pt idx="90">
                  <c:v>Feb 19, 2023</c:v>
                </c:pt>
                <c:pt idx="91">
                  <c:v>Feb 6, 2023</c:v>
                </c:pt>
                <c:pt idx="92">
                  <c:v>Jan 22, 2023</c:v>
                </c:pt>
                <c:pt idx="93">
                  <c:v>Jan 9, 2023</c:v>
                </c:pt>
                <c:pt idx="94">
                  <c:v>Dec 25, 2022</c:v>
                </c:pt>
                <c:pt idx="95">
                  <c:v>Dec 11, 2022</c:v>
                </c:pt>
                <c:pt idx="96">
                  <c:v>Nov 27, 2022</c:v>
                </c:pt>
                <c:pt idx="97">
                  <c:v>Nov 13, 2022</c:v>
                </c:pt>
                <c:pt idx="98">
                  <c:v>Oct 30, 2022</c:v>
                </c:pt>
                <c:pt idx="99">
                  <c:v>Oct 16, 2022</c:v>
                </c:pt>
                <c:pt idx="100">
                  <c:v>Oct 3, 2022</c:v>
                </c:pt>
                <c:pt idx="101">
                  <c:v>Sep 18, 2022</c:v>
                </c:pt>
                <c:pt idx="102">
                  <c:v>Sep 6, 2022</c:v>
                </c:pt>
                <c:pt idx="103">
                  <c:v>Aug 21, 2022</c:v>
                </c:pt>
                <c:pt idx="104">
                  <c:v>Aug 8, 2022</c:v>
                </c:pt>
                <c:pt idx="105">
                  <c:v>Jul 26, 2022</c:v>
                </c:pt>
                <c:pt idx="106">
                  <c:v>Jul 10, 2022</c:v>
                </c:pt>
                <c:pt idx="107">
                  <c:v>Jun 26, 2022</c:v>
                </c:pt>
                <c:pt idx="108">
                  <c:v>Jun 12, 2022</c:v>
                </c:pt>
                <c:pt idx="109">
                  <c:v>May 30, 2022</c:v>
                </c:pt>
                <c:pt idx="110">
                  <c:v>May 16, 2022</c:v>
                </c:pt>
                <c:pt idx="111">
                  <c:v>May 1, 2022</c:v>
                </c:pt>
                <c:pt idx="112">
                  <c:v>Apr 4, 2022</c:v>
                </c:pt>
                <c:pt idx="113">
                  <c:v>Mar 20, 2022</c:v>
                </c:pt>
                <c:pt idx="114">
                  <c:v>Mar 7, 2022</c:v>
                </c:pt>
                <c:pt idx="115">
                  <c:v>Feb 20, 2022</c:v>
                </c:pt>
                <c:pt idx="116">
                  <c:v>Feb 7, 2022</c:v>
                </c:pt>
                <c:pt idx="117">
                  <c:v>Jan 24, 2022</c:v>
                </c:pt>
                <c:pt idx="118">
                  <c:v>Jan 11, 2022</c:v>
                </c:pt>
                <c:pt idx="119">
                  <c:v>Dec 27, 2021</c:v>
                </c:pt>
                <c:pt idx="120">
                  <c:v>Dec 13, 2021</c:v>
                </c:pt>
                <c:pt idx="121">
                  <c:v>Nov 29, 2021</c:v>
                </c:pt>
                <c:pt idx="122">
                  <c:v>Nov 14, 2021</c:v>
                </c:pt>
                <c:pt idx="123">
                  <c:v>Nov 1, 2021</c:v>
                </c:pt>
                <c:pt idx="124">
                  <c:v>Oct 17, 2021</c:v>
                </c:pt>
                <c:pt idx="125">
                  <c:v>Oct 4, 2021</c:v>
                </c:pt>
                <c:pt idx="126">
                  <c:v>Sep 20, 2021</c:v>
                </c:pt>
                <c:pt idx="127">
                  <c:v>Sep 6, 2021</c:v>
                </c:pt>
                <c:pt idx="128">
                  <c:v>Aug 22, 2021</c:v>
                </c:pt>
                <c:pt idx="129">
                  <c:v>Aug 9, 2021</c:v>
                </c:pt>
                <c:pt idx="130">
                  <c:v>Jul 26, 2021</c:v>
                </c:pt>
                <c:pt idx="131">
                  <c:v>Jul 12, 2021</c:v>
                </c:pt>
                <c:pt idx="132">
                  <c:v>Jun 27, 2021</c:v>
                </c:pt>
                <c:pt idx="133">
                  <c:v>Jun 16, 2021</c:v>
                </c:pt>
                <c:pt idx="134">
                  <c:v>Jun 8, 2021</c:v>
                </c:pt>
                <c:pt idx="135">
                  <c:v>Jun 2, 2021</c:v>
                </c:pt>
                <c:pt idx="136">
                  <c:v>May 18, 2021</c:v>
                </c:pt>
                <c:pt idx="137">
                  <c:v>May 3, 2021</c:v>
                </c:pt>
                <c:pt idx="138">
                  <c:v>Apr 20, 2021</c:v>
                </c:pt>
                <c:pt idx="139">
                  <c:v>Apr 5, 2021</c:v>
                </c:pt>
                <c:pt idx="140">
                  <c:v>Mar 22, 2021</c:v>
                </c:pt>
                <c:pt idx="141">
                  <c:v>Mar 9, 2021</c:v>
                </c:pt>
                <c:pt idx="142">
                  <c:v>Feb 23, 2021</c:v>
                </c:pt>
                <c:pt idx="143">
                  <c:v>Feb 7, 2021</c:v>
                </c:pt>
                <c:pt idx="144">
                  <c:v>Jan 25, 2021</c:v>
                </c:pt>
                <c:pt idx="145">
                  <c:v>Jan 11, 2021</c:v>
                </c:pt>
                <c:pt idx="146">
                  <c:v>Dec 24, 2020</c:v>
                </c:pt>
                <c:pt idx="147">
                  <c:v>Dec 12, 2020</c:v>
                </c:pt>
                <c:pt idx="148">
                  <c:v>Nov 28, 2020</c:v>
                </c:pt>
                <c:pt idx="149">
                  <c:v>Nov 15, 2020</c:v>
                </c:pt>
                <c:pt idx="150">
                  <c:v>Oct 21, 2020</c:v>
                </c:pt>
                <c:pt idx="151">
                  <c:v>Oct 12, 2020</c:v>
                </c:pt>
                <c:pt idx="152">
                  <c:v>Sep 29, 2020</c:v>
                </c:pt>
                <c:pt idx="153">
                  <c:v>Sep 18, 2020</c:v>
                </c:pt>
                <c:pt idx="154">
                  <c:v>Sep 2, 2020</c:v>
                </c:pt>
                <c:pt idx="155">
                  <c:v>Aug 27, 2020</c:v>
                </c:pt>
                <c:pt idx="156">
                  <c:v>Aug 3, 2020</c:v>
                </c:pt>
                <c:pt idx="157">
                  <c:v>Jul 19, 2020</c:v>
                </c:pt>
                <c:pt idx="158">
                  <c:v>Jul 1, 2020</c:v>
                </c:pt>
                <c:pt idx="159">
                  <c:v>Jun 19, 2020</c:v>
                </c:pt>
                <c:pt idx="160">
                  <c:v>Jun 6, 2020</c:v>
                </c:pt>
                <c:pt idx="161">
                  <c:v>May 23, 2020</c:v>
                </c:pt>
                <c:pt idx="162">
                  <c:v>May 9, 2020</c:v>
                </c:pt>
                <c:pt idx="163">
                  <c:v>Apr 27, 2020</c:v>
                </c:pt>
                <c:pt idx="164">
                  <c:v>Apr 11, 2020</c:v>
                </c:pt>
                <c:pt idx="165">
                  <c:v>Mar 20, 2020</c:v>
                </c:pt>
                <c:pt idx="166">
                  <c:v>Mar 7, 2020</c:v>
                </c:pt>
                <c:pt idx="167">
                  <c:v>Feb 27, 2020</c:v>
                </c:pt>
                <c:pt idx="168">
                  <c:v>Feb 18, 2020</c:v>
                </c:pt>
                <c:pt idx="169">
                  <c:v>Feb 6, 2020</c:v>
                </c:pt>
                <c:pt idx="170">
                  <c:v>Jan 27, 2020</c:v>
                </c:pt>
                <c:pt idx="171">
                  <c:v>Jan 17, 2020</c:v>
                </c:pt>
                <c:pt idx="172">
                  <c:v>Dec 22, 2019</c:v>
                </c:pt>
                <c:pt idx="173">
                  <c:v>Dec 6, 2019</c:v>
                </c:pt>
                <c:pt idx="174">
                  <c:v>Nov 15, 2019</c:v>
                </c:pt>
                <c:pt idx="175">
                  <c:v>Nov 1, 2019</c:v>
                </c:pt>
                <c:pt idx="176">
                  <c:v>Oct 14, 2019</c:v>
                </c:pt>
                <c:pt idx="177">
                  <c:v>Sep 30, 2019</c:v>
                </c:pt>
                <c:pt idx="178">
                  <c:v>Sep 11, 2019</c:v>
                </c:pt>
                <c:pt idx="179">
                  <c:v>Aug 20, 2019</c:v>
                </c:pt>
                <c:pt idx="180">
                  <c:v>Aug 6, 2019</c:v>
                </c:pt>
                <c:pt idx="181">
                  <c:v>Jul 23, 2019</c:v>
                </c:pt>
                <c:pt idx="182">
                  <c:v>Jul 9, 2019</c:v>
                </c:pt>
                <c:pt idx="183">
                  <c:v>Jun 25, 2019</c:v>
                </c:pt>
                <c:pt idx="184">
                  <c:v>Jun 11, 2019</c:v>
                </c:pt>
                <c:pt idx="185">
                  <c:v>May 28, 2019</c:v>
                </c:pt>
                <c:pt idx="186">
                  <c:v>May 14, 2019</c:v>
                </c:pt>
                <c:pt idx="187">
                  <c:v>Apr 30, 2019</c:v>
                </c:pt>
                <c:pt idx="188">
                  <c:v>Apr 17, 2019</c:v>
                </c:pt>
                <c:pt idx="189">
                  <c:v>Mar 26, 2019</c:v>
                </c:pt>
                <c:pt idx="190">
                  <c:v>Mar 12, 2019</c:v>
                </c:pt>
                <c:pt idx="191">
                  <c:v>Feb 26, 2019</c:v>
                </c:pt>
                <c:pt idx="192">
                  <c:v>Feb 12, 2019</c:v>
                </c:pt>
                <c:pt idx="193">
                  <c:v>Jan 23, 2019</c:v>
                </c:pt>
                <c:pt idx="194">
                  <c:v>Jan 8, 2019</c:v>
                </c:pt>
                <c:pt idx="195">
                  <c:v>Dec 26, 2018</c:v>
                </c:pt>
                <c:pt idx="196">
                  <c:v>Dec 11, 2018</c:v>
                </c:pt>
                <c:pt idx="197">
                  <c:v>Nov 27, 2018</c:v>
                </c:pt>
                <c:pt idx="198">
                  <c:v>Nov 13, 2018</c:v>
                </c:pt>
                <c:pt idx="199">
                  <c:v>Oct 30, 2018</c:v>
                </c:pt>
                <c:pt idx="200">
                  <c:v>Oct 16, 2018</c:v>
                </c:pt>
                <c:pt idx="201">
                  <c:v>Oct 2, 2018</c:v>
                </c:pt>
                <c:pt idx="202">
                  <c:v>Sep 4, 2018</c:v>
                </c:pt>
                <c:pt idx="203">
                  <c:v>Aug 28, 2018</c:v>
                </c:pt>
                <c:pt idx="204">
                  <c:v>Aug 21, 2018</c:v>
                </c:pt>
                <c:pt idx="205">
                  <c:v>Aug 14, 2018</c:v>
                </c:pt>
                <c:pt idx="206">
                  <c:v>Aug 7, 2018</c:v>
                </c:pt>
                <c:pt idx="207">
                  <c:v>Jul 31, 2018</c:v>
                </c:pt>
                <c:pt idx="208">
                  <c:v>Jul 24, 2018</c:v>
                </c:pt>
                <c:pt idx="209">
                  <c:v>Jul 17, 2018</c:v>
                </c:pt>
                <c:pt idx="210">
                  <c:v>Jul 10, 2018</c:v>
                </c:pt>
                <c:pt idx="211">
                  <c:v>Jul 3, 2018</c:v>
                </c:pt>
                <c:pt idx="212">
                  <c:v>Jun 26, 2018</c:v>
                </c:pt>
                <c:pt idx="213">
                  <c:v>Jun 5, 2018</c:v>
                </c:pt>
                <c:pt idx="214">
                  <c:v>May 29, 2018</c:v>
                </c:pt>
                <c:pt idx="215">
                  <c:v>May 15, 2018</c:v>
                </c:pt>
                <c:pt idx="216">
                  <c:v>May 2, 2018</c:v>
                </c:pt>
                <c:pt idx="217">
                  <c:v>Apr 7, 2018</c:v>
                </c:pt>
                <c:pt idx="218">
                  <c:v>Mar 6, 2018</c:v>
                </c:pt>
                <c:pt idx="219">
                  <c:v>Jan 24, 2018</c:v>
                </c:pt>
                <c:pt idx="220">
                  <c:v>Dec 14, 2017</c:v>
                </c:pt>
                <c:pt idx="221">
                  <c:v>Nov 6, 2017</c:v>
                </c:pt>
                <c:pt idx="222">
                  <c:v>Sep 27, 2017</c:v>
                </c:pt>
                <c:pt idx="223">
                  <c:v>Aug 4, 2017</c:v>
                </c:pt>
                <c:pt idx="224">
                  <c:v>Jun 28, 2017</c:v>
                </c:pt>
                <c:pt idx="225">
                  <c:v>Jun 9, 2017</c:v>
                </c:pt>
                <c:pt idx="226">
                  <c:v>Apr 25, 2017</c:v>
                </c:pt>
                <c:pt idx="227">
                  <c:v>Mar 24, 2017</c:v>
                </c:pt>
                <c:pt idx="228">
                  <c:v>Feb 27, 2017</c:v>
                </c:pt>
                <c:pt idx="229">
                  <c:v>Jan 26, 2017</c:v>
                </c:pt>
                <c:pt idx="230">
                  <c:v>Dec 27, 2016</c:v>
                </c:pt>
                <c:pt idx="231">
                  <c:v>Dec 1, 2016</c:v>
                </c:pt>
                <c:pt idx="232">
                  <c:v>Nov 4, 2016</c:v>
                </c:pt>
                <c:pt idx="233">
                  <c:v>Oct 10, 2016</c:v>
                </c:pt>
                <c:pt idx="234">
                  <c:v>Sep 5, 2016</c:v>
                </c:pt>
                <c:pt idx="235">
                  <c:v>Jul 29, 2016</c:v>
                </c:pt>
                <c:pt idx="236">
                  <c:v>Jul 8, 2016</c:v>
                </c:pt>
                <c:pt idx="237">
                  <c:v>Jun 13, 2016</c:v>
                </c:pt>
                <c:pt idx="238">
                  <c:v>May 25, 2016</c:v>
                </c:pt>
                <c:pt idx="239">
                  <c:v>Apr 29, 2016</c:v>
                </c:pt>
                <c:pt idx="240">
                  <c:v>Mar 25, 2016</c:v>
                </c:pt>
                <c:pt idx="241">
                  <c:v>Feb 12, 2016</c:v>
                </c:pt>
                <c:pt idx="242">
                  <c:v>Jan 13, 2016</c:v>
                </c:pt>
                <c:pt idx="243">
                  <c:v>Dec 8, 2015</c:v>
                </c:pt>
                <c:pt idx="244">
                  <c:v>Oct 27, 2015</c:v>
                </c:pt>
                <c:pt idx="245">
                  <c:v>Sep 7, 2015</c:v>
                </c:pt>
                <c:pt idx="246">
                  <c:v>Aug 5, 2015</c:v>
                </c:pt>
                <c:pt idx="247">
                  <c:v>Jun 18, 2015</c:v>
                </c:pt>
                <c:pt idx="248">
                  <c:v>May 20, 2015</c:v>
                </c:pt>
                <c:pt idx="249">
                  <c:v>Apr 8, 2015</c:v>
                </c:pt>
                <c:pt idx="250">
                  <c:v>Feb 26, 2015</c:v>
                </c:pt>
                <c:pt idx="251">
                  <c:v>Jan 7, 2015</c:v>
                </c:pt>
                <c:pt idx="252">
                  <c:v>Dec 15, 2014</c:v>
                </c:pt>
                <c:pt idx="253">
                  <c:v>Nov 20, 2014</c:v>
                </c:pt>
                <c:pt idx="254">
                  <c:v>Nov 6, 2014</c:v>
                </c:pt>
                <c:pt idx="255">
                  <c:v>Oct 15, 2014</c:v>
                </c:pt>
                <c:pt idx="256">
                  <c:v>Sep 15, 2014</c:v>
                </c:pt>
                <c:pt idx="257">
                  <c:v>Aug 12, 2014</c:v>
                </c:pt>
                <c:pt idx="258">
                  <c:v>Jul 18, 2014</c:v>
                </c:pt>
                <c:pt idx="259">
                  <c:v>Jun 20, 2014</c:v>
                </c:pt>
                <c:pt idx="260">
                  <c:v>May 29, 2014</c:v>
                </c:pt>
                <c:pt idx="261">
                  <c:v>Apr 21, 2014</c:v>
                </c:pt>
                <c:pt idx="262">
                  <c:v>Mar 24, 2014</c:v>
                </c:pt>
                <c:pt idx="263">
                  <c:v>Feb 17, 2014</c:v>
                </c:pt>
                <c:pt idx="264">
                  <c:v>Dec 26, 2013</c:v>
                </c:pt>
                <c:pt idx="265">
                  <c:v>Nov 13, 2013</c:v>
                </c:pt>
                <c:pt idx="266">
                  <c:v>Sep 17, 2013</c:v>
                </c:pt>
                <c:pt idx="267">
                  <c:v>Aug 2, 2013</c:v>
                </c:pt>
                <c:pt idx="268">
                  <c:v>Jun 25, 2013</c:v>
                </c:pt>
                <c:pt idx="269">
                  <c:v>May 1, 2013</c:v>
                </c:pt>
                <c:pt idx="270">
                  <c:v>Apr 3, 2013</c:v>
                </c:pt>
                <c:pt idx="271">
                  <c:v>Mar 4, 2013</c:v>
                </c:pt>
                <c:pt idx="272">
                  <c:v>Feb 6, 2013</c:v>
                </c:pt>
                <c:pt idx="273">
                  <c:v>Jan 9, 2013</c:v>
                </c:pt>
              </c:strCache>
            </c:strRef>
          </c:cat>
          <c:val>
            <c:numRef>
              <c:f>'Rice Prices'!$B$2:$B$275</c:f>
              <c:numCache>
                <c:formatCode>General</c:formatCode>
                <c:ptCount val="274"/>
                <c:pt idx="0">
                  <c:v>43500</c:v>
                </c:pt>
                <c:pt idx="1">
                  <c:v>40800</c:v>
                </c:pt>
                <c:pt idx="2">
                  <c:v>41100</c:v>
                </c:pt>
                <c:pt idx="3">
                  <c:v>45100</c:v>
                </c:pt>
                <c:pt idx="4">
                  <c:v>46800</c:v>
                </c:pt>
                <c:pt idx="5">
                  <c:v>45000</c:v>
                </c:pt>
                <c:pt idx="6">
                  <c:v>40000</c:v>
                </c:pt>
                <c:pt idx="7">
                  <c:v>31200</c:v>
                </c:pt>
                <c:pt idx="8">
                  <c:v>38200</c:v>
                </c:pt>
                <c:pt idx="9">
                  <c:v>38500</c:v>
                </c:pt>
                <c:pt idx="10">
                  <c:v>31500</c:v>
                </c:pt>
                <c:pt idx="11">
                  <c:v>32700</c:v>
                </c:pt>
                <c:pt idx="12">
                  <c:v>31000</c:v>
                </c:pt>
                <c:pt idx="13">
                  <c:v>31300</c:v>
                </c:pt>
                <c:pt idx="14">
                  <c:v>25300</c:v>
                </c:pt>
                <c:pt idx="15">
                  <c:v>24700</c:v>
                </c:pt>
                <c:pt idx="16">
                  <c:v>19700</c:v>
                </c:pt>
                <c:pt idx="17">
                  <c:v>15100</c:v>
                </c:pt>
                <c:pt idx="18">
                  <c:v>15700</c:v>
                </c:pt>
                <c:pt idx="19">
                  <c:v>18000</c:v>
                </c:pt>
                <c:pt idx="20">
                  <c:v>19100</c:v>
                </c:pt>
                <c:pt idx="21">
                  <c:v>20000</c:v>
                </c:pt>
                <c:pt idx="22">
                  <c:v>21500</c:v>
                </c:pt>
                <c:pt idx="23">
                  <c:v>21400</c:v>
                </c:pt>
                <c:pt idx="24">
                  <c:v>21200</c:v>
                </c:pt>
                <c:pt idx="25">
                  <c:v>30000</c:v>
                </c:pt>
                <c:pt idx="26">
                  <c:v>25000</c:v>
                </c:pt>
                <c:pt idx="27">
                  <c:v>25700</c:v>
                </c:pt>
                <c:pt idx="28">
                  <c:v>24000</c:v>
                </c:pt>
                <c:pt idx="29">
                  <c:v>23200</c:v>
                </c:pt>
                <c:pt idx="30">
                  <c:v>13800</c:v>
                </c:pt>
                <c:pt idx="31">
                  <c:v>13500</c:v>
                </c:pt>
                <c:pt idx="32">
                  <c:v>12000</c:v>
                </c:pt>
                <c:pt idx="33">
                  <c:v>12000</c:v>
                </c:pt>
                <c:pt idx="34">
                  <c:v>9600</c:v>
                </c:pt>
                <c:pt idx="35">
                  <c:v>9000</c:v>
                </c:pt>
                <c:pt idx="36">
                  <c:v>9500</c:v>
                </c:pt>
                <c:pt idx="37">
                  <c:v>9500</c:v>
                </c:pt>
                <c:pt idx="38">
                  <c:v>8350</c:v>
                </c:pt>
                <c:pt idx="39">
                  <c:v>8360</c:v>
                </c:pt>
                <c:pt idx="40">
                  <c:v>8000</c:v>
                </c:pt>
                <c:pt idx="41">
                  <c:v>8000</c:v>
                </c:pt>
                <c:pt idx="42">
                  <c:v>8100</c:v>
                </c:pt>
                <c:pt idx="43">
                  <c:v>8300</c:v>
                </c:pt>
                <c:pt idx="44">
                  <c:v>9250</c:v>
                </c:pt>
                <c:pt idx="45">
                  <c:v>8000</c:v>
                </c:pt>
                <c:pt idx="46">
                  <c:v>7500</c:v>
                </c:pt>
                <c:pt idx="47">
                  <c:v>7400</c:v>
                </c:pt>
                <c:pt idx="48">
                  <c:v>6530</c:v>
                </c:pt>
                <c:pt idx="49">
                  <c:v>6400</c:v>
                </c:pt>
                <c:pt idx="50">
                  <c:v>6300</c:v>
                </c:pt>
                <c:pt idx="51">
                  <c:v>6100</c:v>
                </c:pt>
                <c:pt idx="52">
                  <c:v>6000</c:v>
                </c:pt>
                <c:pt idx="53">
                  <c:v>5700</c:v>
                </c:pt>
                <c:pt idx="54">
                  <c:v>5730</c:v>
                </c:pt>
                <c:pt idx="55">
                  <c:v>5930</c:v>
                </c:pt>
                <c:pt idx="56">
                  <c:v>5850</c:v>
                </c:pt>
                <c:pt idx="57">
                  <c:v>5650</c:v>
                </c:pt>
                <c:pt idx="58">
                  <c:v>5530</c:v>
                </c:pt>
                <c:pt idx="59">
                  <c:v>5500</c:v>
                </c:pt>
                <c:pt idx="60">
                  <c:v>5350</c:v>
                </c:pt>
                <c:pt idx="61">
                  <c:v>5300</c:v>
                </c:pt>
                <c:pt idx="62">
                  <c:v>5200</c:v>
                </c:pt>
                <c:pt idx="63">
                  <c:v>4900</c:v>
                </c:pt>
                <c:pt idx="64">
                  <c:v>5000</c:v>
                </c:pt>
                <c:pt idx="65">
                  <c:v>4850</c:v>
                </c:pt>
                <c:pt idx="66">
                  <c:v>4930</c:v>
                </c:pt>
                <c:pt idx="67">
                  <c:v>4820</c:v>
                </c:pt>
                <c:pt idx="68">
                  <c:v>4800</c:v>
                </c:pt>
                <c:pt idx="69">
                  <c:v>4700</c:v>
                </c:pt>
                <c:pt idx="70">
                  <c:v>4740</c:v>
                </c:pt>
                <c:pt idx="71">
                  <c:v>5070</c:v>
                </c:pt>
                <c:pt idx="72">
                  <c:v>4900</c:v>
                </c:pt>
                <c:pt idx="73">
                  <c:v>4900</c:v>
                </c:pt>
                <c:pt idx="74">
                  <c:v>6400</c:v>
                </c:pt>
                <c:pt idx="75">
                  <c:v>6130</c:v>
                </c:pt>
                <c:pt idx="76">
                  <c:v>6100</c:v>
                </c:pt>
                <c:pt idx="77">
                  <c:v>5730</c:v>
                </c:pt>
                <c:pt idx="78">
                  <c:v>5700</c:v>
                </c:pt>
                <c:pt idx="79">
                  <c:v>5440</c:v>
                </c:pt>
                <c:pt idx="80">
                  <c:v>5100</c:v>
                </c:pt>
                <c:pt idx="81">
                  <c:v>5400</c:v>
                </c:pt>
                <c:pt idx="82">
                  <c:v>5500</c:v>
                </c:pt>
                <c:pt idx="83">
                  <c:v>5700</c:v>
                </c:pt>
                <c:pt idx="84">
                  <c:v>5700</c:v>
                </c:pt>
                <c:pt idx="85">
                  <c:v>5500</c:v>
                </c:pt>
                <c:pt idx="86">
                  <c:v>5400</c:v>
                </c:pt>
                <c:pt idx="87">
                  <c:v>5470</c:v>
                </c:pt>
                <c:pt idx="88">
                  <c:v>5550</c:v>
                </c:pt>
                <c:pt idx="89">
                  <c:v>5800</c:v>
                </c:pt>
                <c:pt idx="90">
                  <c:v>6000</c:v>
                </c:pt>
                <c:pt idx="91">
                  <c:v>5200</c:v>
                </c:pt>
                <c:pt idx="92">
                  <c:v>5480</c:v>
                </c:pt>
                <c:pt idx="93">
                  <c:v>5530</c:v>
                </c:pt>
                <c:pt idx="94">
                  <c:v>5700</c:v>
                </c:pt>
                <c:pt idx="95">
                  <c:v>5600</c:v>
                </c:pt>
                <c:pt idx="96">
                  <c:v>6000</c:v>
                </c:pt>
                <c:pt idx="97">
                  <c:v>5900</c:v>
                </c:pt>
                <c:pt idx="98">
                  <c:v>5840</c:v>
                </c:pt>
                <c:pt idx="99">
                  <c:v>5870</c:v>
                </c:pt>
                <c:pt idx="100">
                  <c:v>5500</c:v>
                </c:pt>
                <c:pt idx="101">
                  <c:v>5600</c:v>
                </c:pt>
                <c:pt idx="102">
                  <c:v>5800</c:v>
                </c:pt>
                <c:pt idx="103">
                  <c:v>6100</c:v>
                </c:pt>
                <c:pt idx="104">
                  <c:v>6000</c:v>
                </c:pt>
                <c:pt idx="105">
                  <c:v>6280</c:v>
                </c:pt>
                <c:pt idx="106">
                  <c:v>5720</c:v>
                </c:pt>
                <c:pt idx="107">
                  <c:v>5500</c:v>
                </c:pt>
                <c:pt idx="108">
                  <c:v>5300</c:v>
                </c:pt>
                <c:pt idx="109">
                  <c:v>5000</c:v>
                </c:pt>
                <c:pt idx="110">
                  <c:v>5400</c:v>
                </c:pt>
                <c:pt idx="111">
                  <c:v>5100</c:v>
                </c:pt>
                <c:pt idx="112">
                  <c:v>5100</c:v>
                </c:pt>
                <c:pt idx="113">
                  <c:v>4940</c:v>
                </c:pt>
                <c:pt idx="114">
                  <c:v>4870</c:v>
                </c:pt>
                <c:pt idx="115">
                  <c:v>4800</c:v>
                </c:pt>
                <c:pt idx="116">
                  <c:v>4700</c:v>
                </c:pt>
                <c:pt idx="117">
                  <c:v>4700</c:v>
                </c:pt>
                <c:pt idx="118">
                  <c:v>4500</c:v>
                </c:pt>
                <c:pt idx="119">
                  <c:v>4400</c:v>
                </c:pt>
                <c:pt idx="120">
                  <c:v>4400</c:v>
                </c:pt>
                <c:pt idx="121">
                  <c:v>4400</c:v>
                </c:pt>
                <c:pt idx="122">
                  <c:v>4500</c:v>
                </c:pt>
                <c:pt idx="123">
                  <c:v>4900</c:v>
                </c:pt>
                <c:pt idx="124">
                  <c:v>5000</c:v>
                </c:pt>
                <c:pt idx="125">
                  <c:v>5000</c:v>
                </c:pt>
                <c:pt idx="126">
                  <c:v>5500</c:v>
                </c:pt>
                <c:pt idx="127">
                  <c:v>5500</c:v>
                </c:pt>
                <c:pt idx="128">
                  <c:v>5200</c:v>
                </c:pt>
                <c:pt idx="129">
                  <c:v>4400</c:v>
                </c:pt>
                <c:pt idx="130">
                  <c:v>4200</c:v>
                </c:pt>
                <c:pt idx="131">
                  <c:v>4000</c:v>
                </c:pt>
                <c:pt idx="132">
                  <c:v>3800</c:v>
                </c:pt>
                <c:pt idx="133">
                  <c:v>3900</c:v>
                </c:pt>
                <c:pt idx="134">
                  <c:v>5000</c:v>
                </c:pt>
                <c:pt idx="135">
                  <c:v>4100</c:v>
                </c:pt>
                <c:pt idx="136">
                  <c:v>4000</c:v>
                </c:pt>
                <c:pt idx="137">
                  <c:v>3800</c:v>
                </c:pt>
                <c:pt idx="138">
                  <c:v>3800</c:v>
                </c:pt>
                <c:pt idx="139">
                  <c:v>3600</c:v>
                </c:pt>
                <c:pt idx="140">
                  <c:v>3700</c:v>
                </c:pt>
                <c:pt idx="141">
                  <c:v>3700</c:v>
                </c:pt>
                <c:pt idx="142">
                  <c:v>4800</c:v>
                </c:pt>
                <c:pt idx="143">
                  <c:v>4400</c:v>
                </c:pt>
                <c:pt idx="144">
                  <c:v>3900</c:v>
                </c:pt>
                <c:pt idx="145">
                  <c:v>3500</c:v>
                </c:pt>
                <c:pt idx="146">
                  <c:v>4500</c:v>
                </c:pt>
                <c:pt idx="147">
                  <c:v>5000</c:v>
                </c:pt>
                <c:pt idx="148">
                  <c:v>4500</c:v>
                </c:pt>
                <c:pt idx="149">
                  <c:v>4300</c:v>
                </c:pt>
                <c:pt idx="150">
                  <c:v>4700</c:v>
                </c:pt>
                <c:pt idx="151">
                  <c:v>4500</c:v>
                </c:pt>
                <c:pt idx="152">
                  <c:v>4800</c:v>
                </c:pt>
                <c:pt idx="153">
                  <c:v>4800</c:v>
                </c:pt>
                <c:pt idx="154">
                  <c:v>4460</c:v>
                </c:pt>
                <c:pt idx="155">
                  <c:v>4350</c:v>
                </c:pt>
                <c:pt idx="156">
                  <c:v>4300</c:v>
                </c:pt>
                <c:pt idx="157">
                  <c:v>4000</c:v>
                </c:pt>
                <c:pt idx="158">
                  <c:v>4100</c:v>
                </c:pt>
                <c:pt idx="159">
                  <c:v>4000</c:v>
                </c:pt>
                <c:pt idx="160">
                  <c:v>4300</c:v>
                </c:pt>
                <c:pt idx="161">
                  <c:v>4300</c:v>
                </c:pt>
                <c:pt idx="162">
                  <c:v>4350</c:v>
                </c:pt>
                <c:pt idx="163">
                  <c:v>5050</c:v>
                </c:pt>
                <c:pt idx="164">
                  <c:v>4000</c:v>
                </c:pt>
                <c:pt idx="165">
                  <c:v>5300</c:v>
                </c:pt>
                <c:pt idx="166">
                  <c:v>5300</c:v>
                </c:pt>
                <c:pt idx="167">
                  <c:v>5300</c:v>
                </c:pt>
                <c:pt idx="168">
                  <c:v>5630</c:v>
                </c:pt>
                <c:pt idx="169">
                  <c:v>5480</c:v>
                </c:pt>
                <c:pt idx="170">
                  <c:v>4520</c:v>
                </c:pt>
                <c:pt idx="171">
                  <c:v>4470</c:v>
                </c:pt>
                <c:pt idx="172">
                  <c:v>4260</c:v>
                </c:pt>
                <c:pt idx="173">
                  <c:v>4000</c:v>
                </c:pt>
                <c:pt idx="174">
                  <c:v>4900</c:v>
                </c:pt>
                <c:pt idx="175">
                  <c:v>4950</c:v>
                </c:pt>
                <c:pt idx="176">
                  <c:v>5020</c:v>
                </c:pt>
                <c:pt idx="177">
                  <c:v>5200</c:v>
                </c:pt>
                <c:pt idx="178">
                  <c:v>4700</c:v>
                </c:pt>
                <c:pt idx="179">
                  <c:v>4550</c:v>
                </c:pt>
                <c:pt idx="180">
                  <c:v>4450</c:v>
                </c:pt>
                <c:pt idx="181">
                  <c:v>4990</c:v>
                </c:pt>
                <c:pt idx="182">
                  <c:v>4970</c:v>
                </c:pt>
                <c:pt idx="183">
                  <c:v>5000</c:v>
                </c:pt>
                <c:pt idx="184">
                  <c:v>4300</c:v>
                </c:pt>
                <c:pt idx="185">
                  <c:v>4300</c:v>
                </c:pt>
                <c:pt idx="186">
                  <c:v>4180</c:v>
                </c:pt>
                <c:pt idx="187">
                  <c:v>4000</c:v>
                </c:pt>
                <c:pt idx="188">
                  <c:v>4200</c:v>
                </c:pt>
                <c:pt idx="189">
                  <c:v>4200</c:v>
                </c:pt>
                <c:pt idx="190">
                  <c:v>4200</c:v>
                </c:pt>
                <c:pt idx="191">
                  <c:v>4200</c:v>
                </c:pt>
                <c:pt idx="192">
                  <c:v>4800</c:v>
                </c:pt>
                <c:pt idx="193">
                  <c:v>4200</c:v>
                </c:pt>
                <c:pt idx="194">
                  <c:v>5000</c:v>
                </c:pt>
                <c:pt idx="195">
                  <c:v>5000</c:v>
                </c:pt>
                <c:pt idx="196">
                  <c:v>4870</c:v>
                </c:pt>
                <c:pt idx="197">
                  <c:v>5000</c:v>
                </c:pt>
                <c:pt idx="198">
                  <c:v>5000</c:v>
                </c:pt>
                <c:pt idx="199">
                  <c:v>4990</c:v>
                </c:pt>
                <c:pt idx="200">
                  <c:v>4940</c:v>
                </c:pt>
                <c:pt idx="201">
                  <c:v>4800</c:v>
                </c:pt>
                <c:pt idx="202">
                  <c:v>4900</c:v>
                </c:pt>
                <c:pt idx="203">
                  <c:v>4900</c:v>
                </c:pt>
                <c:pt idx="204">
                  <c:v>4750</c:v>
                </c:pt>
                <c:pt idx="205">
                  <c:v>4750</c:v>
                </c:pt>
                <c:pt idx="206">
                  <c:v>4900</c:v>
                </c:pt>
                <c:pt idx="207">
                  <c:v>4900</c:v>
                </c:pt>
                <c:pt idx="208">
                  <c:v>4900</c:v>
                </c:pt>
                <c:pt idx="209">
                  <c:v>4900</c:v>
                </c:pt>
                <c:pt idx="210">
                  <c:v>4840</c:v>
                </c:pt>
                <c:pt idx="211">
                  <c:v>4840</c:v>
                </c:pt>
                <c:pt idx="212">
                  <c:v>4840</c:v>
                </c:pt>
                <c:pt idx="213">
                  <c:v>5030</c:v>
                </c:pt>
                <c:pt idx="214">
                  <c:v>4960</c:v>
                </c:pt>
                <c:pt idx="215">
                  <c:v>5100</c:v>
                </c:pt>
                <c:pt idx="216">
                  <c:v>5050</c:v>
                </c:pt>
                <c:pt idx="217">
                  <c:v>4960</c:v>
                </c:pt>
                <c:pt idx="218">
                  <c:v>4400</c:v>
                </c:pt>
                <c:pt idx="219">
                  <c:v>4690</c:v>
                </c:pt>
                <c:pt idx="220">
                  <c:v>4800</c:v>
                </c:pt>
                <c:pt idx="221">
                  <c:v>5810</c:v>
                </c:pt>
                <c:pt idx="222">
                  <c:v>6100</c:v>
                </c:pt>
                <c:pt idx="223">
                  <c:v>5770</c:v>
                </c:pt>
                <c:pt idx="224">
                  <c:v>5800</c:v>
                </c:pt>
                <c:pt idx="225">
                  <c:v>5250</c:v>
                </c:pt>
                <c:pt idx="226">
                  <c:v>4900</c:v>
                </c:pt>
                <c:pt idx="227">
                  <c:v>4870</c:v>
                </c:pt>
                <c:pt idx="228">
                  <c:v>5000</c:v>
                </c:pt>
                <c:pt idx="229">
                  <c:v>4000</c:v>
                </c:pt>
                <c:pt idx="230">
                  <c:v>5400</c:v>
                </c:pt>
                <c:pt idx="231">
                  <c:v>5450</c:v>
                </c:pt>
                <c:pt idx="232">
                  <c:v>5000</c:v>
                </c:pt>
                <c:pt idx="233">
                  <c:v>5800</c:v>
                </c:pt>
                <c:pt idx="234">
                  <c:v>5315</c:v>
                </c:pt>
                <c:pt idx="235">
                  <c:v>5250</c:v>
                </c:pt>
                <c:pt idx="236">
                  <c:v>5100</c:v>
                </c:pt>
                <c:pt idx="237">
                  <c:v>4950</c:v>
                </c:pt>
                <c:pt idx="238">
                  <c:v>5000</c:v>
                </c:pt>
                <c:pt idx="239">
                  <c:v>5120</c:v>
                </c:pt>
                <c:pt idx="240">
                  <c:v>5150</c:v>
                </c:pt>
                <c:pt idx="241">
                  <c:v>5019</c:v>
                </c:pt>
                <c:pt idx="242">
                  <c:v>5019</c:v>
                </c:pt>
                <c:pt idx="243">
                  <c:v>5400</c:v>
                </c:pt>
                <c:pt idx="244">
                  <c:v>5400</c:v>
                </c:pt>
                <c:pt idx="245">
                  <c:v>6000</c:v>
                </c:pt>
                <c:pt idx="246">
                  <c:v>5150</c:v>
                </c:pt>
                <c:pt idx="247">
                  <c:v>5100</c:v>
                </c:pt>
                <c:pt idx="248">
                  <c:v>5100</c:v>
                </c:pt>
                <c:pt idx="249">
                  <c:v>5000</c:v>
                </c:pt>
                <c:pt idx="250">
                  <c:v>5000</c:v>
                </c:pt>
                <c:pt idx="251">
                  <c:v>5000</c:v>
                </c:pt>
                <c:pt idx="252">
                  <c:v>4500</c:v>
                </c:pt>
                <c:pt idx="253">
                  <c:v>4700</c:v>
                </c:pt>
                <c:pt idx="254">
                  <c:v>4800</c:v>
                </c:pt>
                <c:pt idx="255">
                  <c:v>6800</c:v>
                </c:pt>
                <c:pt idx="256">
                  <c:v>6100</c:v>
                </c:pt>
                <c:pt idx="257">
                  <c:v>5800</c:v>
                </c:pt>
                <c:pt idx="258">
                  <c:v>4250</c:v>
                </c:pt>
                <c:pt idx="259">
                  <c:v>4300</c:v>
                </c:pt>
                <c:pt idx="260">
                  <c:v>4200</c:v>
                </c:pt>
                <c:pt idx="261">
                  <c:v>3800</c:v>
                </c:pt>
                <c:pt idx="262">
                  <c:v>3900</c:v>
                </c:pt>
                <c:pt idx="263">
                  <c:v>4200</c:v>
                </c:pt>
                <c:pt idx="264">
                  <c:v>4000</c:v>
                </c:pt>
                <c:pt idx="265">
                  <c:v>5100</c:v>
                </c:pt>
                <c:pt idx="266">
                  <c:v>4800</c:v>
                </c:pt>
                <c:pt idx="267">
                  <c:v>5400</c:v>
                </c:pt>
                <c:pt idx="268">
                  <c:v>5000</c:v>
                </c:pt>
                <c:pt idx="269">
                  <c:v>5600</c:v>
                </c:pt>
                <c:pt idx="270">
                  <c:v>6950</c:v>
                </c:pt>
                <c:pt idx="271">
                  <c:v>6600</c:v>
                </c:pt>
                <c:pt idx="272">
                  <c:v>5600</c:v>
                </c:pt>
                <c:pt idx="273">
                  <c:v>6700</c:v>
                </c:pt>
              </c:numCache>
            </c:numRef>
          </c:val>
          <c:smooth val="0"/>
          <c:extLst>
            <c:ext xmlns:c16="http://schemas.microsoft.com/office/drawing/2014/chart" uri="{C3380CC4-5D6E-409C-BE32-E72D297353CC}">
              <c16:uniqueId val="{00000000-4D9B-46AC-B17C-8846F0E4F60C}"/>
            </c:ext>
          </c:extLst>
        </c:ser>
        <c:dLbls>
          <c:showLegendKey val="0"/>
          <c:showVal val="0"/>
          <c:showCatName val="0"/>
          <c:showSerName val="0"/>
          <c:showPercent val="0"/>
          <c:showBubbleSize val="0"/>
        </c:dLbls>
        <c:smooth val="0"/>
        <c:axId val="292664496"/>
        <c:axId val="292680816"/>
      </c:lineChart>
      <c:catAx>
        <c:axId val="292664496"/>
        <c:scaling>
          <c:orientation val="maxMin"/>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80816"/>
        <c:crosses val="autoZero"/>
        <c:auto val="1"/>
        <c:lblAlgn val="ctr"/>
        <c:lblOffset val="100"/>
        <c:tickLblSkip val="52"/>
        <c:tickMarkSkip val="12"/>
        <c:noMultiLvlLbl val="0"/>
      </c:catAx>
      <c:valAx>
        <c:axId val="292680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NK</a:t>
                </a:r>
                <a:r>
                  <a:rPr lang="en-US" baseline="0"/>
                  <a:t> Won</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64496"/>
        <c:crosses val="max"/>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837874-5F3F-1E82-2F4D-C7A40E200B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C8B1C59-8B60-41FD-2FE2-792BAC3F991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ABBF85-D099-4AB9-8C0B-2B83C50FE158}" type="datetimeFigureOut">
              <a:rPr lang="en-US" smtClean="0"/>
              <a:t>10/25/2026</a:t>
            </a:fld>
            <a:endParaRPr lang="en-US"/>
          </a:p>
        </p:txBody>
      </p:sp>
      <p:sp>
        <p:nvSpPr>
          <p:cNvPr id="4" name="Footer Placeholder 3">
            <a:extLst>
              <a:ext uri="{FF2B5EF4-FFF2-40B4-BE49-F238E27FC236}">
                <a16:creationId xmlns:a16="http://schemas.microsoft.com/office/drawing/2014/main" id="{BB8AB504-B8CC-FE8E-75DC-9FCDD304C6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3538962-4ED1-0400-7876-3BAE9CE58F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E0A3E6-8896-4CDC-A3A1-7D426DC3DE0E}" type="slidenum">
              <a:rPr lang="en-US" smtClean="0"/>
              <a:t>‹#›</a:t>
            </a:fld>
            <a:endParaRPr lang="en-US"/>
          </a:p>
        </p:txBody>
      </p:sp>
    </p:spTree>
    <p:extLst>
      <p:ext uri="{BB962C8B-B14F-4D97-AF65-F5344CB8AC3E}">
        <p14:creationId xmlns:p14="http://schemas.microsoft.com/office/powerpoint/2010/main" val="838245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718A2-E89A-4867-9D19-DA4563D64EDF}" type="datetimeFigureOut">
              <a:rPr lang="en-US" smtClean="0"/>
              <a:t>10/25/2026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066886-11E6-4BE2-87FD-F99FAF13AB6B}" type="slidenum">
              <a:rPr lang="en-US" smtClean="0"/>
              <a:t>‹#›</a:t>
            </a:fld>
            <a:endParaRPr lang="en-US"/>
          </a:p>
        </p:txBody>
      </p:sp>
    </p:spTree>
    <p:extLst>
      <p:ext uri="{BB962C8B-B14F-4D97-AF65-F5344CB8AC3E}">
        <p14:creationId xmlns:p14="http://schemas.microsoft.com/office/powerpoint/2010/main" val="269286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a:t>
            </a:fld>
            <a:endParaRPr lang="en-US"/>
          </a:p>
        </p:txBody>
      </p:sp>
    </p:spTree>
    <p:extLst>
      <p:ext uri="{BB962C8B-B14F-4D97-AF65-F5344CB8AC3E}">
        <p14:creationId xmlns:p14="http://schemas.microsoft.com/office/powerpoint/2010/main" val="2717588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2</a:t>
            </a:fld>
            <a:endParaRPr lang="en-US"/>
          </a:p>
        </p:txBody>
      </p:sp>
    </p:spTree>
    <p:extLst>
      <p:ext uri="{BB962C8B-B14F-4D97-AF65-F5344CB8AC3E}">
        <p14:creationId xmlns:p14="http://schemas.microsoft.com/office/powerpoint/2010/main" val="1651687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E3AB5-039E-12B6-2163-B8228A323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BA606-90A9-BB5A-1483-E76C1C558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CDFBB-A9D1-75AB-1E96-C4552DF1EA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B07D11-5568-53B7-83D8-00B6377B7631}"/>
              </a:ext>
            </a:extLst>
          </p:cNvPr>
          <p:cNvSpPr>
            <a:spLocks noGrp="1"/>
          </p:cNvSpPr>
          <p:nvPr>
            <p:ph type="sldNum" sz="quarter" idx="5"/>
          </p:nvPr>
        </p:nvSpPr>
        <p:spPr/>
        <p:txBody>
          <a:bodyPr/>
          <a:lstStyle/>
          <a:p>
            <a:fld id="{F1066886-11E6-4BE2-87FD-F99FAF13AB6B}" type="slidenum">
              <a:rPr lang="en-US" smtClean="0"/>
              <a:t>3</a:t>
            </a:fld>
            <a:endParaRPr lang="en-US"/>
          </a:p>
        </p:txBody>
      </p:sp>
    </p:spTree>
    <p:extLst>
      <p:ext uri="{BB962C8B-B14F-4D97-AF65-F5344CB8AC3E}">
        <p14:creationId xmlns:p14="http://schemas.microsoft.com/office/powerpoint/2010/main" val="1947988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4</a:t>
            </a:fld>
            <a:endParaRPr lang="en-US"/>
          </a:p>
        </p:txBody>
      </p:sp>
    </p:spTree>
    <p:extLst>
      <p:ext uri="{BB962C8B-B14F-4D97-AF65-F5344CB8AC3E}">
        <p14:creationId xmlns:p14="http://schemas.microsoft.com/office/powerpoint/2010/main" val="1718518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5</a:t>
            </a:fld>
            <a:endParaRPr lang="en-US"/>
          </a:p>
        </p:txBody>
      </p:sp>
    </p:spTree>
    <p:extLst>
      <p:ext uri="{BB962C8B-B14F-4D97-AF65-F5344CB8AC3E}">
        <p14:creationId xmlns:p14="http://schemas.microsoft.com/office/powerpoint/2010/main" val="3673074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6</a:t>
            </a:fld>
            <a:endParaRPr lang="en-US"/>
          </a:p>
        </p:txBody>
      </p:sp>
    </p:spTree>
    <p:extLst>
      <p:ext uri="{BB962C8B-B14F-4D97-AF65-F5344CB8AC3E}">
        <p14:creationId xmlns:p14="http://schemas.microsoft.com/office/powerpoint/2010/main" val="1265839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7</a:t>
            </a:fld>
            <a:endParaRPr lang="en-US"/>
          </a:p>
        </p:txBody>
      </p:sp>
    </p:spTree>
    <p:extLst>
      <p:ext uri="{BB962C8B-B14F-4D97-AF65-F5344CB8AC3E}">
        <p14:creationId xmlns:p14="http://schemas.microsoft.com/office/powerpoint/2010/main" val="763557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8</a:t>
            </a:fld>
            <a:endParaRPr lang="en-US"/>
          </a:p>
        </p:txBody>
      </p:sp>
    </p:spTree>
    <p:extLst>
      <p:ext uri="{BB962C8B-B14F-4D97-AF65-F5344CB8AC3E}">
        <p14:creationId xmlns:p14="http://schemas.microsoft.com/office/powerpoint/2010/main" val="2729052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5"/>
          </p:nvPr>
        </p:nvSpPr>
        <p:spPr/>
        <p:txBody>
          <a:bodyPr/>
          <a:lstStyle/>
          <a:p>
            <a:fld id="{F1066886-11E6-4BE2-87FD-F99FAF13AB6B}" type="slidenum">
              <a:rPr lang="en-US" smtClean="0"/>
              <a:t>9</a:t>
            </a:fld>
            <a:endParaRPr lang="en-US"/>
          </a:p>
        </p:txBody>
      </p:sp>
    </p:spTree>
    <p:extLst>
      <p:ext uri="{BB962C8B-B14F-4D97-AF65-F5344CB8AC3E}">
        <p14:creationId xmlns:p14="http://schemas.microsoft.com/office/powerpoint/2010/main" val="3739819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8C3F-D7EB-4B96-A339-8B1736972A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82986-4C1A-4B23-9CA1-74515A5A6B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282529-EDEB-C294-240B-3A2234D8FBC0}"/>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CF3F11D2-F441-E109-861E-3DD12E4F0C6B}"/>
              </a:ext>
            </a:extLst>
          </p:cNvPr>
          <p:cNvSpPr>
            <a:spLocks noGrp="1"/>
          </p:cNvSpPr>
          <p:nvPr>
            <p:ph type="ftr" sz="quarter" idx="11"/>
          </p:nvPr>
        </p:nvSpPr>
        <p:spPr/>
        <p:txBody>
          <a:bodyPr/>
          <a:lstStyle/>
          <a:p>
            <a:r>
              <a:rPr lang="en-US"/>
              <a:t>William B. Brown  NAEIA.com</a:t>
            </a:r>
            <a:endParaRPr lang="en-US" dirty="0"/>
          </a:p>
        </p:txBody>
      </p:sp>
      <p:sp>
        <p:nvSpPr>
          <p:cNvPr id="6" name="Slide Number Placeholder 5">
            <a:extLst>
              <a:ext uri="{FF2B5EF4-FFF2-40B4-BE49-F238E27FC236}">
                <a16:creationId xmlns:a16="http://schemas.microsoft.com/office/drawing/2014/main" id="{DCF634E1-838B-958B-C984-BA9CBF4DEBCE}"/>
              </a:ext>
            </a:extLst>
          </p:cNvPr>
          <p:cNvSpPr>
            <a:spLocks noGrp="1"/>
          </p:cNvSpPr>
          <p:nvPr>
            <p:ph type="sldNum" sz="quarter" idx="12"/>
          </p:nvPr>
        </p:nvSpPr>
        <p:spPr/>
        <p:txBody>
          <a:bodyPr/>
          <a:lstStyle/>
          <a:p>
            <a:fld id="{78691DA4-D656-4E8E-92A0-590377A99F50}" type="slidenum">
              <a:rPr lang="en-US" smtClean="0"/>
              <a:pPr/>
              <a:t>‹#›</a:t>
            </a:fld>
            <a:endParaRPr lang="en-US" dirty="0"/>
          </a:p>
        </p:txBody>
      </p:sp>
    </p:spTree>
    <p:extLst>
      <p:ext uri="{BB962C8B-B14F-4D97-AF65-F5344CB8AC3E}">
        <p14:creationId xmlns:p14="http://schemas.microsoft.com/office/powerpoint/2010/main" val="257081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4F87-6FC1-406D-911C-53B14BC419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244F83-F3DF-406F-8278-457B3B75EB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E25CAD-6F4E-438C-AB7E-260A0AEE5054}"/>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D6DA6C5C-6C76-4B0D-9D02-94AB357D5907}"/>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31B400B8-3D35-4788-9B18-80B2EC3B31C4}"/>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46384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7AB8-8933-4AEB-B94F-E9141709FB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933D12-A4E2-420C-8004-686937D00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2B641-14A2-41FD-9A6D-570E9291FF91}"/>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826500E-BA12-498E-A483-79B1359AA0B2}"/>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B77FACFA-BD06-484A-B82B-A78134AB28D3}"/>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261362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F005-9026-4344-9272-2F1B17755D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1E83F-A0D2-499A-8834-7F82E0C2A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A42111-5449-471D-A11E-3955795A2D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DE56DB-7AAE-4CCD-91FF-F8ED88D0817B}"/>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6F63168C-CB1D-494C-B6BD-D800BF1D3CAF}"/>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66131E64-8C7E-43BD-8793-118E2786CCE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31641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8BC8-F857-44B5-8201-67BEB5A020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4C325A-6EBE-4024-B5CE-3CB1AD629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3DDB0C-C551-485B-8E57-2D6319FA67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010DD7-1FED-42FA-8399-8C22D6AF75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C65B77-3436-47AF-86C4-81F107B38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C30D2D-ABEF-4AA0-9D44-CD38D0F29866}"/>
              </a:ext>
            </a:extLst>
          </p:cNvPr>
          <p:cNvSpPr>
            <a:spLocks noGrp="1"/>
          </p:cNvSpPr>
          <p:nvPr>
            <p:ph type="dt" sz="half" idx="10"/>
          </p:nvPr>
        </p:nvSpPr>
        <p:spPr/>
        <p:txBody>
          <a:bodyPr/>
          <a:lstStyle/>
          <a:p>
            <a:r>
              <a:rPr lang="en-US"/>
              <a:t>10/19/2025</a:t>
            </a:r>
            <a:endParaRPr lang="en-US" dirty="0"/>
          </a:p>
        </p:txBody>
      </p:sp>
      <p:sp>
        <p:nvSpPr>
          <p:cNvPr id="8" name="Footer Placeholder 7">
            <a:extLst>
              <a:ext uri="{FF2B5EF4-FFF2-40B4-BE49-F238E27FC236}">
                <a16:creationId xmlns:a16="http://schemas.microsoft.com/office/drawing/2014/main" id="{7E7FC2DC-6C27-434D-8B3E-4A5E50F2B1C1}"/>
              </a:ext>
            </a:extLst>
          </p:cNvPr>
          <p:cNvSpPr>
            <a:spLocks noGrp="1"/>
          </p:cNvSpPr>
          <p:nvPr>
            <p:ph type="ftr" sz="quarter" idx="11"/>
          </p:nvPr>
        </p:nvSpPr>
        <p:spPr/>
        <p:txBody>
          <a:bodyPr/>
          <a:lstStyle/>
          <a:p>
            <a:r>
              <a:rPr lang="en-US"/>
              <a:t>William B. Brown  NAEIA.com</a:t>
            </a:r>
          </a:p>
        </p:txBody>
      </p:sp>
      <p:sp>
        <p:nvSpPr>
          <p:cNvPr id="9" name="Slide Number Placeholder 8">
            <a:extLst>
              <a:ext uri="{FF2B5EF4-FFF2-40B4-BE49-F238E27FC236}">
                <a16:creationId xmlns:a16="http://schemas.microsoft.com/office/drawing/2014/main" id="{CA094FA3-B609-48C2-A11A-120DB27C0CFA}"/>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010277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7C6C-85FE-4787-8347-A04FC613E5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F46616-AEF5-456F-B055-1B3D73676167}"/>
              </a:ext>
            </a:extLst>
          </p:cNvPr>
          <p:cNvSpPr>
            <a:spLocks noGrp="1"/>
          </p:cNvSpPr>
          <p:nvPr>
            <p:ph type="dt" sz="half" idx="10"/>
          </p:nvPr>
        </p:nvSpPr>
        <p:spPr/>
        <p:txBody>
          <a:bodyPr/>
          <a:lstStyle/>
          <a:p>
            <a:r>
              <a:rPr lang="en-US"/>
              <a:t>10/19/2025</a:t>
            </a:r>
            <a:endParaRPr lang="en-US" dirty="0"/>
          </a:p>
        </p:txBody>
      </p:sp>
      <p:sp>
        <p:nvSpPr>
          <p:cNvPr id="4" name="Footer Placeholder 3">
            <a:extLst>
              <a:ext uri="{FF2B5EF4-FFF2-40B4-BE49-F238E27FC236}">
                <a16:creationId xmlns:a16="http://schemas.microsoft.com/office/drawing/2014/main" id="{4ADB1D04-1F19-4DE8-8664-1BD5925F5712}"/>
              </a:ext>
            </a:extLst>
          </p:cNvPr>
          <p:cNvSpPr>
            <a:spLocks noGrp="1"/>
          </p:cNvSpPr>
          <p:nvPr>
            <p:ph type="ftr" sz="quarter" idx="11"/>
          </p:nvPr>
        </p:nvSpPr>
        <p:spPr/>
        <p:txBody>
          <a:bodyPr/>
          <a:lstStyle/>
          <a:p>
            <a:r>
              <a:rPr lang="en-US"/>
              <a:t>William B. Brown  NAEIA.com</a:t>
            </a:r>
          </a:p>
        </p:txBody>
      </p:sp>
      <p:sp>
        <p:nvSpPr>
          <p:cNvPr id="5" name="Slide Number Placeholder 4">
            <a:extLst>
              <a:ext uri="{FF2B5EF4-FFF2-40B4-BE49-F238E27FC236}">
                <a16:creationId xmlns:a16="http://schemas.microsoft.com/office/drawing/2014/main" id="{0266BD2F-6497-4F0E-93E1-2127EF6A1D5C}"/>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89745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D2C43-D0B7-4467-85ED-C4AE2139988D}"/>
              </a:ext>
            </a:extLst>
          </p:cNvPr>
          <p:cNvSpPr>
            <a:spLocks noGrp="1"/>
          </p:cNvSpPr>
          <p:nvPr>
            <p:ph type="dt" sz="half" idx="10"/>
          </p:nvPr>
        </p:nvSpPr>
        <p:spPr/>
        <p:txBody>
          <a:bodyPr/>
          <a:lstStyle/>
          <a:p>
            <a:r>
              <a:rPr lang="en-US"/>
              <a:t>10/19/2025</a:t>
            </a:r>
            <a:endParaRPr lang="en-US" dirty="0"/>
          </a:p>
        </p:txBody>
      </p:sp>
      <p:sp>
        <p:nvSpPr>
          <p:cNvPr id="3" name="Footer Placeholder 2">
            <a:extLst>
              <a:ext uri="{FF2B5EF4-FFF2-40B4-BE49-F238E27FC236}">
                <a16:creationId xmlns:a16="http://schemas.microsoft.com/office/drawing/2014/main" id="{046F621C-E067-437E-977B-00042D7A20CE}"/>
              </a:ext>
            </a:extLst>
          </p:cNvPr>
          <p:cNvSpPr>
            <a:spLocks noGrp="1"/>
          </p:cNvSpPr>
          <p:nvPr>
            <p:ph type="ftr" sz="quarter" idx="11"/>
          </p:nvPr>
        </p:nvSpPr>
        <p:spPr/>
        <p:txBody>
          <a:bodyPr/>
          <a:lstStyle/>
          <a:p>
            <a:r>
              <a:rPr lang="en-US"/>
              <a:t>William B. Brown  NAEIA.com</a:t>
            </a:r>
          </a:p>
        </p:txBody>
      </p:sp>
      <p:sp>
        <p:nvSpPr>
          <p:cNvPr id="4" name="Slide Number Placeholder 3">
            <a:extLst>
              <a:ext uri="{FF2B5EF4-FFF2-40B4-BE49-F238E27FC236}">
                <a16:creationId xmlns:a16="http://schemas.microsoft.com/office/drawing/2014/main" id="{226E1A4A-B806-48DD-B84F-3B3B15E4E560}"/>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07346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CD776-33E3-4599-A7E3-1CD087B62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9184AE-7A6D-40E5-BBB9-15DC966C05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B21D21-81AD-4633-8A0F-A0825821CB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E49697-2E54-4D8B-8013-AE726078D949}"/>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B4D0EAF1-13B8-4A8E-9970-20E02EC0E949}"/>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35E5FE4B-1F89-44F4-AE5C-80E03A1AB122}"/>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4187417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C9F8-CC25-4FFD-87BC-BA63A948C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0CBCAC-DF6E-46D4-A082-8B183D458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1241B5-8255-47B5-A8E7-A0AFA66BF4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7B3CE5-A563-4106-96D7-CC993C221C88}"/>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EFF652F4-295E-4C91-AC02-7CEA7922D0CD}"/>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BDA5B578-D5B2-4E4F-84A6-A5AF5D6323D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747563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CC0-D007-40FE-A514-360142A344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D7235B-6AAB-4184-B1D2-EE3F8C98D5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E5EA0-D753-419D-B53F-2EC055373072}"/>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291117FE-8199-4345-A274-1FA464794427}"/>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78F3A9BC-CC75-4314-B5F0-5827BFB54A11}"/>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76509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CBB6EA-B690-42E0-BB46-C7C5FDBE13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AA54C-D68E-4388-A9F9-7C6883EEC7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92CFE-5224-4386-AA1D-EF6171F3C3BE}"/>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45DE4E5-0F16-4AD9-95D9-B5FB421B239E}"/>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22F90290-9556-403D-B1F1-7AF3AE616D5F}"/>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744648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8C3F-D7EB-4B96-A339-8B1736972A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82986-4C1A-4B23-9CA1-74515A5A6B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D6BFF9-6A4F-4F59-BE40-430066651E0E}"/>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FF5C17B5-059A-4A11-9DA7-E189833DF666}"/>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4B5B1E95-9E74-4EBF-ABB6-0F0C75DBA2DD}"/>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854323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4F87-6FC1-406D-911C-53B14BC419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244F83-F3DF-406F-8278-457B3B75EB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E25CAD-6F4E-438C-AB7E-260A0AEE5054}"/>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D6DA6C5C-6C76-4B0D-9D02-94AB357D5907}"/>
              </a:ext>
            </a:extLst>
          </p:cNvPr>
          <p:cNvSpPr>
            <a:spLocks noGrp="1"/>
          </p:cNvSpPr>
          <p:nvPr>
            <p:ph type="ftr" sz="quarter" idx="11"/>
          </p:nvPr>
        </p:nvSpPr>
        <p:spPr/>
        <p:txBody>
          <a:bodyPr/>
          <a:lstStyle/>
          <a:p>
            <a:r>
              <a:rPr lang="en-US"/>
              <a:t>William B. Brown  NAEIA.com</a:t>
            </a:r>
            <a:endParaRPr lang="en-US" dirty="0"/>
          </a:p>
        </p:txBody>
      </p:sp>
      <p:sp>
        <p:nvSpPr>
          <p:cNvPr id="6" name="Slide Number Placeholder 5">
            <a:extLst>
              <a:ext uri="{FF2B5EF4-FFF2-40B4-BE49-F238E27FC236}">
                <a16:creationId xmlns:a16="http://schemas.microsoft.com/office/drawing/2014/main" id="{31B400B8-3D35-4788-9B18-80B2EC3B31C4}"/>
              </a:ext>
            </a:extLst>
          </p:cNvPr>
          <p:cNvSpPr>
            <a:spLocks noGrp="1"/>
          </p:cNvSpPr>
          <p:nvPr>
            <p:ph type="sldNum" sz="quarter" idx="12"/>
          </p:nvPr>
        </p:nvSpPr>
        <p:spPr/>
        <p:txBody>
          <a:bodyPr/>
          <a:lstStyle/>
          <a:p>
            <a:r>
              <a:rPr lang="en-US" dirty="0"/>
              <a:t>NAEIA.com</a:t>
            </a:r>
          </a:p>
        </p:txBody>
      </p:sp>
    </p:spTree>
    <p:extLst>
      <p:ext uri="{BB962C8B-B14F-4D97-AF65-F5344CB8AC3E}">
        <p14:creationId xmlns:p14="http://schemas.microsoft.com/office/powerpoint/2010/main" val="2417220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7AB8-8933-4AEB-B94F-E9141709FB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933D12-A4E2-420C-8004-686937D00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2B641-14A2-41FD-9A6D-570E9291FF91}"/>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826500E-BA12-498E-A483-79B1359AA0B2}"/>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B77FACFA-BD06-484A-B82B-A78134AB28D3}"/>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425797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F005-9026-4344-9272-2F1B17755D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1E83F-A0D2-499A-8834-7F82E0C2A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A42111-5449-471D-A11E-3955795A2D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DE56DB-7AAE-4CCD-91FF-F8ED88D0817B}"/>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6F63168C-CB1D-494C-B6BD-D800BF1D3CAF}"/>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66131E64-8C7E-43BD-8793-118E2786CCE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69879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8BC8-F857-44B5-8201-67BEB5A020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4C325A-6EBE-4024-B5CE-3CB1AD629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3DDB0C-C551-485B-8E57-2D6319FA67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010DD7-1FED-42FA-8399-8C22D6AF75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C65B77-3436-47AF-86C4-81F107B38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C30D2D-ABEF-4AA0-9D44-CD38D0F29866}"/>
              </a:ext>
            </a:extLst>
          </p:cNvPr>
          <p:cNvSpPr>
            <a:spLocks noGrp="1"/>
          </p:cNvSpPr>
          <p:nvPr>
            <p:ph type="dt" sz="half" idx="10"/>
          </p:nvPr>
        </p:nvSpPr>
        <p:spPr/>
        <p:txBody>
          <a:bodyPr/>
          <a:lstStyle/>
          <a:p>
            <a:r>
              <a:rPr lang="en-US"/>
              <a:t>10/19/2025</a:t>
            </a:r>
            <a:endParaRPr lang="en-US" dirty="0"/>
          </a:p>
        </p:txBody>
      </p:sp>
      <p:sp>
        <p:nvSpPr>
          <p:cNvPr id="8" name="Footer Placeholder 7">
            <a:extLst>
              <a:ext uri="{FF2B5EF4-FFF2-40B4-BE49-F238E27FC236}">
                <a16:creationId xmlns:a16="http://schemas.microsoft.com/office/drawing/2014/main" id="{7E7FC2DC-6C27-434D-8B3E-4A5E50F2B1C1}"/>
              </a:ext>
            </a:extLst>
          </p:cNvPr>
          <p:cNvSpPr>
            <a:spLocks noGrp="1"/>
          </p:cNvSpPr>
          <p:nvPr>
            <p:ph type="ftr" sz="quarter" idx="11"/>
          </p:nvPr>
        </p:nvSpPr>
        <p:spPr/>
        <p:txBody>
          <a:bodyPr/>
          <a:lstStyle/>
          <a:p>
            <a:r>
              <a:rPr lang="en-US"/>
              <a:t>William B. Brown  NAEIA.com</a:t>
            </a:r>
          </a:p>
        </p:txBody>
      </p:sp>
      <p:sp>
        <p:nvSpPr>
          <p:cNvPr id="9" name="Slide Number Placeholder 8">
            <a:extLst>
              <a:ext uri="{FF2B5EF4-FFF2-40B4-BE49-F238E27FC236}">
                <a16:creationId xmlns:a16="http://schemas.microsoft.com/office/drawing/2014/main" id="{CA094FA3-B609-48C2-A11A-120DB27C0CFA}"/>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079552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7C6C-85FE-4787-8347-A04FC613E5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F46616-AEF5-456F-B055-1B3D73676167}"/>
              </a:ext>
            </a:extLst>
          </p:cNvPr>
          <p:cNvSpPr>
            <a:spLocks noGrp="1"/>
          </p:cNvSpPr>
          <p:nvPr>
            <p:ph type="dt" sz="half" idx="10"/>
          </p:nvPr>
        </p:nvSpPr>
        <p:spPr/>
        <p:txBody>
          <a:bodyPr/>
          <a:lstStyle/>
          <a:p>
            <a:r>
              <a:rPr lang="en-US"/>
              <a:t>10/19/2025</a:t>
            </a:r>
            <a:endParaRPr lang="en-US" dirty="0"/>
          </a:p>
        </p:txBody>
      </p:sp>
      <p:sp>
        <p:nvSpPr>
          <p:cNvPr id="4" name="Footer Placeholder 3">
            <a:extLst>
              <a:ext uri="{FF2B5EF4-FFF2-40B4-BE49-F238E27FC236}">
                <a16:creationId xmlns:a16="http://schemas.microsoft.com/office/drawing/2014/main" id="{4ADB1D04-1F19-4DE8-8664-1BD5925F5712}"/>
              </a:ext>
            </a:extLst>
          </p:cNvPr>
          <p:cNvSpPr>
            <a:spLocks noGrp="1"/>
          </p:cNvSpPr>
          <p:nvPr>
            <p:ph type="ftr" sz="quarter" idx="11"/>
          </p:nvPr>
        </p:nvSpPr>
        <p:spPr/>
        <p:txBody>
          <a:bodyPr/>
          <a:lstStyle/>
          <a:p>
            <a:r>
              <a:rPr lang="en-US"/>
              <a:t>William B. Brown  NAEIA.com</a:t>
            </a:r>
          </a:p>
        </p:txBody>
      </p:sp>
      <p:sp>
        <p:nvSpPr>
          <p:cNvPr id="5" name="Slide Number Placeholder 4">
            <a:extLst>
              <a:ext uri="{FF2B5EF4-FFF2-40B4-BE49-F238E27FC236}">
                <a16:creationId xmlns:a16="http://schemas.microsoft.com/office/drawing/2014/main" id="{0266BD2F-6497-4F0E-93E1-2127EF6A1D5C}"/>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88913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D2C43-D0B7-4467-85ED-C4AE2139988D}"/>
              </a:ext>
            </a:extLst>
          </p:cNvPr>
          <p:cNvSpPr>
            <a:spLocks noGrp="1"/>
          </p:cNvSpPr>
          <p:nvPr>
            <p:ph type="dt" sz="half" idx="10"/>
          </p:nvPr>
        </p:nvSpPr>
        <p:spPr/>
        <p:txBody>
          <a:bodyPr/>
          <a:lstStyle/>
          <a:p>
            <a:r>
              <a:rPr lang="en-US"/>
              <a:t>10/19/2025</a:t>
            </a:r>
            <a:endParaRPr lang="en-US" dirty="0"/>
          </a:p>
        </p:txBody>
      </p:sp>
      <p:sp>
        <p:nvSpPr>
          <p:cNvPr id="3" name="Footer Placeholder 2">
            <a:extLst>
              <a:ext uri="{FF2B5EF4-FFF2-40B4-BE49-F238E27FC236}">
                <a16:creationId xmlns:a16="http://schemas.microsoft.com/office/drawing/2014/main" id="{046F621C-E067-437E-977B-00042D7A20CE}"/>
              </a:ext>
            </a:extLst>
          </p:cNvPr>
          <p:cNvSpPr>
            <a:spLocks noGrp="1"/>
          </p:cNvSpPr>
          <p:nvPr>
            <p:ph type="ftr" sz="quarter" idx="11"/>
          </p:nvPr>
        </p:nvSpPr>
        <p:spPr/>
        <p:txBody>
          <a:bodyPr/>
          <a:lstStyle/>
          <a:p>
            <a:r>
              <a:rPr lang="en-US"/>
              <a:t>William B. Brown  NAEIA.com</a:t>
            </a:r>
          </a:p>
        </p:txBody>
      </p:sp>
      <p:sp>
        <p:nvSpPr>
          <p:cNvPr id="4" name="Slide Number Placeholder 3">
            <a:extLst>
              <a:ext uri="{FF2B5EF4-FFF2-40B4-BE49-F238E27FC236}">
                <a16:creationId xmlns:a16="http://schemas.microsoft.com/office/drawing/2014/main" id="{226E1A4A-B806-48DD-B84F-3B3B15E4E560}"/>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164933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CD776-33E3-4599-A7E3-1CD087B62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9184AE-7A6D-40E5-BBB9-15DC966C05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B21D21-81AD-4633-8A0F-A0825821CB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E49697-2E54-4D8B-8013-AE726078D949}"/>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B4D0EAF1-13B8-4A8E-9970-20E02EC0E949}"/>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35E5FE4B-1F89-44F4-AE5C-80E03A1AB122}"/>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777706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C9F8-CC25-4FFD-87BC-BA63A948C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0CBCAC-DF6E-46D4-A082-8B183D458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1241B5-8255-47B5-A8E7-A0AFA66BF4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7B3CE5-A563-4106-96D7-CC993C221C88}"/>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EFF652F4-295E-4C91-AC02-7CEA7922D0CD}"/>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BDA5B578-D5B2-4E4F-84A6-A5AF5D6323D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953843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CC0-D007-40FE-A514-360142A344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D7235B-6AAB-4184-B1D2-EE3F8C98D5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E5EA0-D753-419D-B53F-2EC055373072}"/>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291117FE-8199-4345-A274-1FA464794427}"/>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78F3A9BC-CC75-4314-B5F0-5827BFB54A11}"/>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613360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CBB6EA-B690-42E0-BB46-C7C5FDBE13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AA54C-D68E-4388-A9F9-7C6883EEC7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92CFE-5224-4386-AA1D-EF6171F3C3BE}"/>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45DE4E5-0F16-4AD9-95D9-B5FB421B239E}"/>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22F90290-9556-403D-B1F1-7AF3AE616D5F}"/>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4122524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4BD93-66EE-4708-81DA-7F71F62AA1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476C93A-4CC8-4228-A065-AF6F5D4AE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952018E-190C-4D90-8CAE-07310C4718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10/19/2025</a:t>
            </a:r>
            <a:endParaRPr lang="en-US" dirty="0"/>
          </a:p>
        </p:txBody>
      </p:sp>
      <p:sp>
        <p:nvSpPr>
          <p:cNvPr id="5" name="Footer Placeholder 4">
            <a:extLst>
              <a:ext uri="{FF2B5EF4-FFF2-40B4-BE49-F238E27FC236}">
                <a16:creationId xmlns:a16="http://schemas.microsoft.com/office/drawing/2014/main" id="{48BACA89-ADF1-4C3A-BD49-5194876849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William B. Brown  NAEIA.com</a:t>
            </a:r>
            <a:endParaRPr lang="en-US" dirty="0"/>
          </a:p>
        </p:txBody>
      </p:sp>
      <p:sp>
        <p:nvSpPr>
          <p:cNvPr id="6" name="Slide Number Placeholder 5">
            <a:extLst>
              <a:ext uri="{FF2B5EF4-FFF2-40B4-BE49-F238E27FC236}">
                <a16:creationId xmlns:a16="http://schemas.microsoft.com/office/drawing/2014/main" id="{AC9CF8E7-38DD-47D0-A57F-360DA27FF4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91DA4-D656-4E8E-92A0-590377A99F50}" type="slidenum">
              <a:rPr lang="en-US" smtClean="0"/>
              <a:pPr/>
              <a:t>‹#›</a:t>
            </a:fld>
            <a:endParaRPr lang="en-US" dirty="0"/>
          </a:p>
        </p:txBody>
      </p:sp>
    </p:spTree>
    <p:extLst>
      <p:ext uri="{BB962C8B-B14F-4D97-AF65-F5344CB8AC3E}">
        <p14:creationId xmlns:p14="http://schemas.microsoft.com/office/powerpoint/2010/main" val="3177027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4BD93-66EE-4708-81DA-7F71F62AA1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76C93A-4CC8-4228-A065-AF6F5D4AE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2018E-190C-4D90-8CAE-07310C4718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10/19/2025</a:t>
            </a:r>
            <a:endParaRPr lang="en-US" dirty="0"/>
          </a:p>
        </p:txBody>
      </p:sp>
      <p:sp>
        <p:nvSpPr>
          <p:cNvPr id="5" name="Footer Placeholder 4">
            <a:extLst>
              <a:ext uri="{FF2B5EF4-FFF2-40B4-BE49-F238E27FC236}">
                <a16:creationId xmlns:a16="http://schemas.microsoft.com/office/drawing/2014/main" id="{48BACA89-ADF1-4C3A-BD49-5194876849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William B. Brown  NAEIA.com</a:t>
            </a:r>
          </a:p>
        </p:txBody>
      </p:sp>
      <p:sp>
        <p:nvSpPr>
          <p:cNvPr id="6" name="Slide Number Placeholder 5">
            <a:extLst>
              <a:ext uri="{FF2B5EF4-FFF2-40B4-BE49-F238E27FC236}">
                <a16:creationId xmlns:a16="http://schemas.microsoft.com/office/drawing/2014/main" id="{AC9CF8E7-38DD-47D0-A57F-360DA27FF4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91DA4-D656-4E8E-92A0-590377A99F50}" type="slidenum">
              <a:rPr lang="en-US" smtClean="0"/>
              <a:t>‹#›</a:t>
            </a:fld>
            <a:endParaRPr lang="en-US"/>
          </a:p>
        </p:txBody>
      </p:sp>
    </p:spTree>
    <p:extLst>
      <p:ext uri="{BB962C8B-B14F-4D97-AF65-F5344CB8AC3E}">
        <p14:creationId xmlns:p14="http://schemas.microsoft.com/office/powerpoint/2010/main" val="24183697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dailynk.com/english/north-korea-socialist-lifestyle-crackdown-constitution-evasion/"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asiapress.org/rimjin-gang/north-k-korea-prices/"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306C30-DAD7-40A7-ACAA-B00872AED986}"/>
              </a:ext>
            </a:extLst>
          </p:cNvPr>
          <p:cNvSpPr>
            <a:spLocks noGrp="1"/>
          </p:cNvSpPr>
          <p:nvPr>
            <p:ph type="ctrTitle"/>
          </p:nvPr>
        </p:nvSpPr>
        <p:spPr>
          <a:xfrm>
            <a:off x="1596866" y="1211518"/>
            <a:ext cx="7191534" cy="4528882"/>
          </a:xfrm>
        </p:spPr>
        <p:txBody>
          <a:bodyPr>
            <a:normAutofit/>
          </a:bodyPr>
          <a:lstStyle/>
          <a:p>
            <a:pPr algn="l"/>
            <a:br>
              <a:rPr lang="en-US" sz="1600" b="1" dirty="0">
                <a:solidFill>
                  <a:srgbClr val="FFFFFF"/>
                </a:solidFill>
                <a:latin typeface="Arial" panose="020B0604020202020204" pitchFamily="34" charset="0"/>
                <a:ea typeface="DengXian" panose="02010600030101010101" pitchFamily="2" charset="-122"/>
              </a:rPr>
            </a:br>
            <a:br>
              <a:rPr lang="en-US" sz="1600" b="1" dirty="0">
                <a:solidFill>
                  <a:srgbClr val="FFFFFF"/>
                </a:solidFill>
                <a:latin typeface="Arial" panose="020B0604020202020204" pitchFamily="34" charset="0"/>
                <a:ea typeface="DengXian" panose="02010600030101010101" pitchFamily="2" charset="-122"/>
              </a:rPr>
            </a:br>
            <a:br>
              <a:rPr lang="en-US" sz="3200" b="1" dirty="0">
                <a:solidFill>
                  <a:srgbClr val="FFFFFF"/>
                </a:solidFill>
                <a:latin typeface="Arial" panose="020B0604020202020204" pitchFamily="34" charset="0"/>
                <a:ea typeface="DengXian" panose="02010600030101010101" pitchFamily="2" charset="-122"/>
              </a:rPr>
            </a:br>
            <a:r>
              <a:rPr lang="en-US" sz="3200" b="1" dirty="0">
                <a:solidFill>
                  <a:srgbClr val="FFFFFF"/>
                </a:solidFill>
                <a:latin typeface="Arial" panose="020B0604020202020204" pitchFamily="34" charset="0"/>
                <a:ea typeface="DengXian" panose="02010600030101010101" pitchFamily="2" charset="-122"/>
              </a:rPr>
              <a:t>Is North Korea Losing its Socialism?</a:t>
            </a:r>
            <a:br>
              <a:rPr lang="en-US" sz="3200" b="1" dirty="0">
                <a:solidFill>
                  <a:srgbClr val="FFFFFF"/>
                </a:solidFill>
                <a:latin typeface="Arial" panose="020B0604020202020204" pitchFamily="34" charset="0"/>
                <a:ea typeface="DengXian" panose="02010600030101010101" pitchFamily="2" charset="-122"/>
              </a:rPr>
            </a:br>
            <a:br>
              <a:rPr lang="en-US" sz="3100" b="1" dirty="0">
                <a:solidFill>
                  <a:srgbClr val="FFFFFF"/>
                </a:solidFill>
                <a:latin typeface="Arial" panose="020B0604020202020204" pitchFamily="34" charset="0"/>
                <a:ea typeface="DengXian" panose="02010600030101010101" pitchFamily="2" charset="-122"/>
              </a:rPr>
            </a:br>
            <a:br>
              <a:rPr lang="en-US" sz="3100" b="1" dirty="0">
                <a:solidFill>
                  <a:srgbClr val="FFFFFF"/>
                </a:solidFill>
                <a:latin typeface="Arial" panose="020B0604020202020204" pitchFamily="34" charset="0"/>
                <a:ea typeface="DengXian" panose="02010600030101010101" pitchFamily="2" charset="-122"/>
              </a:rPr>
            </a:br>
            <a:br>
              <a:rPr lang="en-US" sz="3100" b="1" dirty="0">
                <a:solidFill>
                  <a:srgbClr val="FFFFFF"/>
                </a:solidFill>
                <a:latin typeface="Arial" panose="020B0604020202020204" pitchFamily="34" charset="0"/>
                <a:ea typeface="DengXian" panose="02010600030101010101" pitchFamily="2" charset="-122"/>
              </a:rPr>
            </a:br>
            <a:r>
              <a:rPr lang="en-US" sz="1600" dirty="0">
                <a:solidFill>
                  <a:srgbClr val="FFFFFF"/>
                </a:solidFill>
                <a:latin typeface="Calibri" panose="020F0502020204030204" pitchFamily="34" charset="0"/>
                <a:ea typeface="DengXian" panose="02010600030101010101" pitchFamily="2" charset="-122"/>
              </a:rPr>
              <a:t>October 22,</a:t>
            </a:r>
            <a:r>
              <a:rPr lang="en-US" sz="1600" dirty="0">
                <a:solidFill>
                  <a:srgbClr val="FFFFFF"/>
                </a:solidFill>
                <a:effectLst/>
                <a:latin typeface="Calibri" panose="020F0502020204030204" pitchFamily="34" charset="0"/>
                <a:ea typeface="DengXian" panose="02010600030101010101" pitchFamily="2" charset="-122"/>
              </a:rPr>
              <a:t> 2026</a:t>
            </a:r>
            <a:br>
              <a:rPr lang="en-US" sz="1600" dirty="0">
                <a:solidFill>
                  <a:srgbClr val="FFFFFF"/>
                </a:solidFill>
                <a:effectLst/>
                <a:latin typeface="Calibri" panose="020F0502020204030204" pitchFamily="34" charset="0"/>
                <a:ea typeface="DengXian" panose="02010600030101010101" pitchFamily="2" charset="-122"/>
              </a:rPr>
            </a:br>
            <a:r>
              <a:rPr lang="en-US" sz="1600" dirty="0">
                <a:solidFill>
                  <a:srgbClr val="FFFFFF"/>
                </a:solidFill>
                <a:latin typeface="Calibri" panose="020F0502020204030204" pitchFamily="34" charset="0"/>
                <a:ea typeface="DengXian" panose="02010600030101010101" pitchFamily="2" charset="-122"/>
              </a:rPr>
              <a:t>For  GWIKS</a:t>
            </a:r>
            <a:br>
              <a:rPr lang="en-US" sz="1600" dirty="0">
                <a:solidFill>
                  <a:srgbClr val="FFFFFF"/>
                </a:solidFill>
                <a:effectLst/>
                <a:latin typeface="Calibri" panose="020F0502020204030204" pitchFamily="34" charset="0"/>
                <a:ea typeface="DengXian" panose="02010600030101010101" pitchFamily="2" charset="-122"/>
              </a:rPr>
            </a:br>
            <a:r>
              <a:rPr lang="en-US" sz="1600" dirty="0">
                <a:solidFill>
                  <a:srgbClr val="FFFFFF"/>
                </a:solidFill>
                <a:effectLst/>
                <a:latin typeface="Calibri" panose="020F0502020204030204" pitchFamily="34" charset="0"/>
                <a:ea typeface="DengXian" panose="02010600030101010101" pitchFamily="2" charset="-122"/>
              </a:rPr>
              <a:t>William B. Brown</a:t>
            </a:r>
            <a:br>
              <a:rPr lang="en-US" sz="1600" dirty="0">
                <a:solidFill>
                  <a:srgbClr val="FFFFFF"/>
                </a:solidFill>
                <a:effectLst/>
                <a:latin typeface="Calibri" panose="020F0502020204030204" pitchFamily="34" charset="0"/>
                <a:ea typeface="DengXian" panose="02010600030101010101" pitchFamily="2" charset="-122"/>
              </a:rPr>
            </a:br>
            <a:r>
              <a:rPr lang="en-US" sz="1600" dirty="0">
                <a:solidFill>
                  <a:srgbClr val="FFFFFF"/>
                </a:solidFill>
                <a:effectLst/>
                <a:latin typeface="Calibri" panose="020F0502020204030204" pitchFamily="34" charset="0"/>
                <a:ea typeface="DengXian" panose="02010600030101010101" pitchFamily="2" charset="-122"/>
              </a:rPr>
              <a:t>NAEIA.Com</a:t>
            </a:r>
            <a:br>
              <a:rPr lang="en-US" sz="1600" dirty="0">
                <a:solidFill>
                  <a:srgbClr val="FFFFFF"/>
                </a:solidFill>
                <a:latin typeface="Calibri" panose="020F0502020204030204" pitchFamily="34" charset="0"/>
                <a:ea typeface="DengXian" panose="02010600030101010101" pitchFamily="2" charset="-122"/>
              </a:rPr>
            </a:br>
            <a:r>
              <a:rPr lang="en-US" sz="1600" dirty="0">
                <a:solidFill>
                  <a:srgbClr val="FFFFFF"/>
                </a:solidFill>
                <a:latin typeface="Calibri" panose="020F0502020204030204" pitchFamily="34" charset="0"/>
                <a:ea typeface="DengXian" panose="02010600030101010101" pitchFamily="2" charset="-122"/>
              </a:rPr>
              <a:t> </a:t>
            </a:r>
            <a:br>
              <a:rPr lang="en-US" sz="1600" dirty="0">
                <a:solidFill>
                  <a:srgbClr val="FFFFFF"/>
                </a:solidFill>
                <a:effectLst/>
                <a:latin typeface="Calibri" panose="020F0502020204030204" pitchFamily="34" charset="0"/>
                <a:ea typeface="DengXian" panose="02010600030101010101" pitchFamily="2" charset="-122"/>
              </a:rPr>
            </a:br>
            <a:endParaRPr lang="en-US" sz="1600" dirty="0">
              <a:solidFill>
                <a:srgbClr val="FFFFFF"/>
              </a:solidFill>
            </a:endParaRPr>
          </a:p>
        </p:txBody>
      </p:sp>
      <p:sp>
        <p:nvSpPr>
          <p:cNvPr id="32" name="Rectangle 3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051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BCD1A-6386-9510-2C8F-98FA6912AAF9}"/>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A Paradox</a:t>
            </a:r>
          </a:p>
        </p:txBody>
      </p:sp>
      <p:sp>
        <p:nvSpPr>
          <p:cNvPr id="3" name="Content Placeholder 2">
            <a:extLst>
              <a:ext uri="{FF2B5EF4-FFF2-40B4-BE49-F238E27FC236}">
                <a16:creationId xmlns:a16="http://schemas.microsoft.com/office/drawing/2014/main" id="{CCFFF1C8-88DD-62CE-20FD-D2C4C32CDFDB}"/>
              </a:ext>
            </a:extLst>
          </p:cNvPr>
          <p:cNvSpPr>
            <a:spLocks noGrp="1"/>
          </p:cNvSpPr>
          <p:nvPr>
            <p:ph idx="1"/>
          </p:nvPr>
        </p:nvSpPr>
        <p:spPr>
          <a:xfrm>
            <a:off x="4810259" y="649480"/>
            <a:ext cx="6555347" cy="5546047"/>
          </a:xfrm>
        </p:spPr>
        <p:txBody>
          <a:bodyPr anchor="ctr">
            <a:normAutofit/>
          </a:bodyPr>
          <a:lstStyle/>
          <a:p>
            <a:r>
              <a:rPr lang="en-US" sz="2000"/>
              <a:t>State Fights to Centralize, Reclaim Socialist Controls</a:t>
            </a:r>
          </a:p>
          <a:p>
            <a:pPr lvl="1"/>
            <a:r>
              <a:rPr lang="en-US" sz="2000"/>
              <a:t>Bankrupt state has no funds for investment led growth</a:t>
            </a:r>
          </a:p>
          <a:p>
            <a:pPr lvl="1"/>
            <a:r>
              <a:rPr lang="en-US" sz="2000"/>
              <a:t>Sheds/Liquidates state owned capital to private use for growth</a:t>
            </a:r>
          </a:p>
          <a:p>
            <a:pPr lvl="1"/>
            <a:r>
              <a:rPr lang="en-US" sz="2000"/>
              <a:t>Officially acknowledges private money, capital</a:t>
            </a:r>
          </a:p>
          <a:p>
            <a:pPr lvl="1"/>
            <a:r>
              <a:rPr lang="en-US" sz="2000"/>
              <a:t>Tries to control foreign trade and finance</a:t>
            </a:r>
          </a:p>
          <a:p>
            <a:r>
              <a:rPr lang="en-US" sz="2000"/>
              <a:t>Just As Markets Force Decentralization</a:t>
            </a:r>
          </a:p>
          <a:p>
            <a:pPr lvl="1"/>
            <a:r>
              <a:rPr lang="en-US" sz="2000"/>
              <a:t>Unstable won leads to strong dollarization</a:t>
            </a:r>
          </a:p>
          <a:p>
            <a:pPr lvl="1"/>
            <a:r>
              <a:rPr lang="en-US" sz="2000"/>
              <a:t>Private use of capital spurs great productivity improvement and growth</a:t>
            </a:r>
          </a:p>
          <a:p>
            <a:pPr lvl="1"/>
            <a:r>
              <a:rPr lang="en-US" sz="2000"/>
              <a:t>Increased flows of goods and capital from China.</a:t>
            </a:r>
          </a:p>
          <a:p>
            <a:pPr lvl="1"/>
            <a:r>
              <a:rPr lang="en-US" sz="2000"/>
              <a:t>Huge inflation, collapse of won, as state loses control of finance.</a:t>
            </a:r>
          </a:p>
          <a:p>
            <a:r>
              <a:rPr lang="en-US" sz="2000"/>
              <a:t>Who Wins?  </a:t>
            </a:r>
          </a:p>
          <a:p>
            <a:pPr lvl="1"/>
            <a:r>
              <a:rPr lang="en-US" sz="2000"/>
              <a:t>My View, 60/40, is that Money will, is winning. </a:t>
            </a:r>
          </a:p>
          <a:p>
            <a:pPr lvl="1"/>
            <a:r>
              <a:rPr lang="en-US" sz="2000"/>
              <a:t>What is Your View? </a:t>
            </a:r>
          </a:p>
          <a:p>
            <a:pPr marL="457200" lvl="1" indent="0">
              <a:buNone/>
            </a:pPr>
            <a:endParaRPr lang="en-US" sz="2000"/>
          </a:p>
        </p:txBody>
      </p:sp>
    </p:spTree>
    <p:extLst>
      <p:ext uri="{BB962C8B-B14F-4D97-AF65-F5344CB8AC3E}">
        <p14:creationId xmlns:p14="http://schemas.microsoft.com/office/powerpoint/2010/main" val="1499510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268C6C-81C6-E03F-D7FF-EB157A918B3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202527-6762-9E94-F781-B6887F04E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D95833-62EA-CA0C-A55D-BB5A17AE8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1E27DD7-1C87-C26F-8849-7813F4970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1A81132-FEA6-74CD-B201-F6323CB5C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03B2EE-0CDD-05FE-9EEE-1FB1E65315ED}"/>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dirty="0">
                <a:solidFill>
                  <a:srgbClr val="FFFFFF"/>
                </a:solidFill>
              </a:rPr>
              <a:t>We See </a:t>
            </a:r>
            <a:r>
              <a:rPr lang="en-US" sz="4000" kern="1200" dirty="0">
                <a:solidFill>
                  <a:srgbClr val="FFFFFF"/>
                </a:solidFill>
                <a:latin typeface="+mj-lt"/>
                <a:ea typeface="+mj-ea"/>
                <a:cs typeface="+mj-cs"/>
              </a:rPr>
              <a:t>Reaction</a:t>
            </a:r>
          </a:p>
        </p:txBody>
      </p:sp>
      <p:sp>
        <p:nvSpPr>
          <p:cNvPr id="4" name="TextBox 3">
            <a:extLst>
              <a:ext uri="{FF2B5EF4-FFF2-40B4-BE49-F238E27FC236}">
                <a16:creationId xmlns:a16="http://schemas.microsoft.com/office/drawing/2014/main" id="{7AC408B5-2EAF-DD7B-5A3E-6DF721DF433B}"/>
              </a:ext>
            </a:extLst>
          </p:cNvPr>
          <p:cNvSpPr txBox="1"/>
          <p:nvPr/>
        </p:nvSpPr>
        <p:spPr>
          <a:xfrm>
            <a:off x="8572500" y="390831"/>
            <a:ext cx="2919787" cy="800015"/>
          </a:xfrm>
          <a:prstGeom prst="rect">
            <a:avLst/>
          </a:prstGeom>
        </p:spPr>
        <p:txBody>
          <a:bodyPr vert="horz" lIns="91440" tIns="45720" rIns="91440" bIns="45720" rtlCol="0" anchor="ctr">
            <a:normAutofit fontScale="92500" lnSpcReduction="10000"/>
          </a:bodyPr>
          <a:lstStyle/>
          <a:p>
            <a:pPr>
              <a:lnSpc>
                <a:spcPct val="90000"/>
              </a:lnSpc>
              <a:spcBef>
                <a:spcPts val="1000"/>
              </a:spcBef>
            </a:pPr>
            <a:r>
              <a:rPr lang="en-US" sz="1900" kern="1200">
                <a:solidFill>
                  <a:schemeClr val="bg1"/>
                </a:solidFill>
                <a:latin typeface="+mn-lt"/>
                <a:ea typeface="+mn-ea"/>
                <a:cs typeface="+mn-cs"/>
                <a:hlinkClick r:id="rId3">
                  <a:extLst>
                    <a:ext uri="{A12FA001-AC4F-418D-AE19-62706E023703}">
                      <ahyp:hlinkClr xmlns:ahyp="http://schemas.microsoft.com/office/drawing/2018/hyperlinkcolor" val="tx"/>
                    </a:ext>
                  </a:extLst>
                </a:hlinkClick>
              </a:rPr>
              <a:t>Evading the socialist lifestyle crackdown | North Korea News</a:t>
            </a:r>
            <a:endParaRPr lang="en-US" sz="1900" kern="1200" dirty="0">
              <a:solidFill>
                <a:schemeClr val="bg1"/>
              </a:solidFill>
              <a:latin typeface="+mn-lt"/>
              <a:ea typeface="+mn-ea"/>
              <a:cs typeface="+mn-cs"/>
            </a:endParaRPr>
          </a:p>
        </p:txBody>
      </p:sp>
      <p:sp>
        <p:nvSpPr>
          <p:cNvPr id="7" name="TextBox 6">
            <a:extLst>
              <a:ext uri="{FF2B5EF4-FFF2-40B4-BE49-F238E27FC236}">
                <a16:creationId xmlns:a16="http://schemas.microsoft.com/office/drawing/2014/main" id="{D25A8CE7-848C-6548-3985-C51883CFBAA0}"/>
              </a:ext>
            </a:extLst>
          </p:cNvPr>
          <p:cNvSpPr txBox="1"/>
          <p:nvPr/>
        </p:nvSpPr>
        <p:spPr>
          <a:xfrm>
            <a:off x="3048419" y="2794211"/>
            <a:ext cx="6096836" cy="1269578"/>
          </a:xfrm>
          <a:prstGeom prst="rect">
            <a:avLst/>
          </a:prstGeom>
          <a:noFill/>
        </p:spPr>
        <p:txBody>
          <a:bodyPr wrap="square">
            <a:spAutoFit/>
          </a:bodyPr>
          <a:lstStyle/>
          <a:p>
            <a:r>
              <a:rPr lang="en-US" sz="1800" b="0" i="0">
                <a:solidFill>
                  <a:schemeClr val="tx1"/>
                </a:solidFill>
                <a:effectLst/>
                <a:latin typeface="+mn-lt"/>
              </a:rPr>
              <a:t>Jung Gu-jin, a visiting researcher at Seoul National University’s Law Research Institute, said the legal push reveals more than the regime intends. “The fact that North Korea enacted laws controlling the socialist lifestyle and even reflected this in its constitution paradoxically shows that what it considers an ‘anti-socialist lifestyle’ has likely spread widely enough for the state to feel it must control it at the national level,” Jung said.</a:t>
            </a:r>
            <a:endParaRPr lang="en-US" dirty="0"/>
          </a:p>
        </p:txBody>
      </p:sp>
    </p:spTree>
    <p:extLst>
      <p:ext uri="{BB962C8B-B14F-4D97-AF65-F5344CB8AC3E}">
        <p14:creationId xmlns:p14="http://schemas.microsoft.com/office/powerpoint/2010/main" val="3812222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Xi, Putin, Kim Jong Un unite at glitzy China military parade">
            <a:extLst>
              <a:ext uri="{FF2B5EF4-FFF2-40B4-BE49-F238E27FC236}">
                <a16:creationId xmlns:a16="http://schemas.microsoft.com/office/drawing/2014/main" id="{04A5D00C-CBFC-6AD9-48D6-3201FA3D0D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643865" y="457200"/>
            <a:ext cx="8904269" cy="5943600"/>
          </a:xfrm>
          <a:prstGeom prst="rect">
            <a:avLst/>
          </a:prstGeom>
          <a:noFill/>
        </p:spPr>
      </p:pic>
    </p:spTree>
    <p:extLst>
      <p:ext uri="{BB962C8B-B14F-4D97-AF65-F5344CB8AC3E}">
        <p14:creationId xmlns:p14="http://schemas.microsoft.com/office/powerpoint/2010/main" val="2549906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5A519-B9C0-8C89-2933-C29D64F179F9}"/>
              </a:ext>
            </a:extLst>
          </p:cNvPr>
          <p:cNvSpPr>
            <a:spLocks noGrp="1"/>
          </p:cNvSpPr>
          <p:nvPr>
            <p:ph type="title"/>
          </p:nvPr>
        </p:nvSpPr>
        <p:spPr>
          <a:xfrm>
            <a:off x="728663" y="638849"/>
            <a:ext cx="5367337" cy="4771351"/>
          </a:xfrm>
        </p:spPr>
        <p:txBody>
          <a:bodyPr vert="horz" lIns="91440" tIns="45720" rIns="91440" bIns="45720" rtlCol="0" anchor="b">
            <a:noAutofit/>
          </a:bodyPr>
          <a:lstStyle/>
          <a:p>
            <a:r>
              <a:rPr lang="en-US" kern="1200" dirty="0">
                <a:solidFill>
                  <a:schemeClr val="bg1"/>
                </a:solidFill>
                <a:latin typeface="+mj-lt"/>
                <a:ea typeface="+mj-ea"/>
                <a:cs typeface="+mj-cs"/>
              </a:rPr>
              <a:t>Current Economics Conditions:</a:t>
            </a:r>
            <a:br>
              <a:rPr lang="en-US" kern="1200" dirty="0">
                <a:solidFill>
                  <a:schemeClr val="bg1"/>
                </a:solidFill>
                <a:latin typeface="+mj-lt"/>
                <a:ea typeface="+mj-ea"/>
                <a:cs typeface="+mj-cs"/>
              </a:rPr>
            </a:br>
            <a:br>
              <a:rPr lang="en-US" kern="1200" dirty="0">
                <a:solidFill>
                  <a:schemeClr val="bg1"/>
                </a:solidFill>
                <a:latin typeface="+mj-lt"/>
                <a:ea typeface="+mj-ea"/>
                <a:cs typeface="+mj-cs"/>
              </a:rPr>
            </a:br>
            <a:r>
              <a:rPr lang="en-US" sz="3600" kern="1200" dirty="0">
                <a:solidFill>
                  <a:schemeClr val="bg1"/>
                </a:solidFill>
                <a:latin typeface="+mj-lt"/>
                <a:ea typeface="+mj-ea"/>
                <a:cs typeface="+mj-cs"/>
              </a:rPr>
              <a:t>What And How Do We Think We Know What We Know</a:t>
            </a:r>
          </a:p>
        </p:txBody>
      </p:sp>
      <p:sp>
        <p:nvSpPr>
          <p:cNvPr id="57" name="Rectangle 56">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Graphic 51" descr="Help">
            <a:extLst>
              <a:ext uri="{FF2B5EF4-FFF2-40B4-BE49-F238E27FC236}">
                <a16:creationId xmlns:a16="http://schemas.microsoft.com/office/drawing/2014/main" id="{52861C72-7C1A-2F0E-7D7D-01660B12B4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66467" y="1056303"/>
            <a:ext cx="4640737" cy="4640737"/>
          </a:xfrm>
          <a:prstGeom prst="rect">
            <a:avLst/>
          </a:prstGeom>
        </p:spPr>
      </p:pic>
    </p:spTree>
    <p:extLst>
      <p:ext uri="{BB962C8B-B14F-4D97-AF65-F5344CB8AC3E}">
        <p14:creationId xmlns:p14="http://schemas.microsoft.com/office/powerpoint/2010/main" val="7407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7C5A0E-CE5E-2152-CB32-5187F2F5A07C}"/>
              </a:ext>
            </a:extLst>
          </p:cNvPr>
          <p:cNvSpPr>
            <a:spLocks noGrp="1"/>
          </p:cNvSpPr>
          <p:nvPr>
            <p:ph type="title"/>
          </p:nvPr>
        </p:nvSpPr>
        <p:spPr>
          <a:xfrm>
            <a:off x="841248" y="256032"/>
            <a:ext cx="10506456" cy="1014984"/>
          </a:xfrm>
        </p:spPr>
        <p:txBody>
          <a:bodyPr anchor="b">
            <a:normAutofit/>
          </a:bodyPr>
          <a:lstStyle/>
          <a:p>
            <a:r>
              <a:rPr lang="en-US" dirty="0"/>
              <a:t>NK Won Exchange Rate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Content Placeholder 3">
            <a:extLst>
              <a:ext uri="{FF2B5EF4-FFF2-40B4-BE49-F238E27FC236}">
                <a16:creationId xmlns:a16="http://schemas.microsoft.com/office/drawing/2014/main" id="{D7A0B8D9-3A20-5219-743C-F32B09D3E4DC}"/>
              </a:ext>
            </a:extLst>
          </p:cNvPr>
          <p:cNvGraphicFramePr>
            <a:graphicFrameLocks noGrp="1"/>
          </p:cNvGraphicFramePr>
          <p:nvPr>
            <p:ph idx="1"/>
            <p:extLst>
              <p:ext uri="{D42A27DB-BD31-4B8C-83A1-F6EECF244321}">
                <p14:modId xmlns:p14="http://schemas.microsoft.com/office/powerpoint/2010/main" val="1562220417"/>
              </p:ext>
            </p:extLst>
          </p:nvPr>
        </p:nvGraphicFramePr>
        <p:xfrm>
          <a:off x="838200" y="1926266"/>
          <a:ext cx="10515600" cy="43575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2402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Chart 1">
            <a:extLst>
              <a:ext uri="{FF2B5EF4-FFF2-40B4-BE49-F238E27FC236}">
                <a16:creationId xmlns:a16="http://schemas.microsoft.com/office/drawing/2014/main" id="{F78166EA-F54C-EEA4-F7B7-626B6442F7E8}"/>
              </a:ext>
            </a:extLst>
          </p:cNvPr>
          <p:cNvGraphicFramePr>
            <a:graphicFrameLocks/>
          </p:cNvGraphicFramePr>
          <p:nvPr>
            <p:extLst>
              <p:ext uri="{D42A27DB-BD31-4B8C-83A1-F6EECF244321}">
                <p14:modId xmlns:p14="http://schemas.microsoft.com/office/powerpoint/2010/main" val="1946765886"/>
              </p:ext>
            </p:extLst>
          </p:nvPr>
        </p:nvGraphicFramePr>
        <p:xfrm>
          <a:off x="643467" y="643467"/>
          <a:ext cx="10905066" cy="55710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2064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2E4D257-3D52-9B5A-A710-76BC50884FA2}"/>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Asia Press Price Data</a:t>
            </a:r>
          </a:p>
        </p:txBody>
      </p:sp>
      <p:pic>
        <p:nvPicPr>
          <p:cNvPr id="5" name="Content Placeholder 4" descr="The image displays a fluctuating exchange rate chart for the North Korean Won (KPW) against the US dollar, with values ranging from 50,000 to 125,000 KPW, and a corresponding conversion to USD, all within a specific time frame.&#10;&#10;AI-generated content may be incorrect.">
            <a:extLst>
              <a:ext uri="{FF2B5EF4-FFF2-40B4-BE49-F238E27FC236}">
                <a16:creationId xmlns:a16="http://schemas.microsoft.com/office/drawing/2014/main" id="{52A213C6-C8FC-DD62-1E19-385EFDE3AF3D}"/>
              </a:ext>
            </a:extLst>
          </p:cNvPr>
          <p:cNvPicPr>
            <a:picLocks noGrp="1" noChangeAspect="1"/>
          </p:cNvPicPr>
          <p:nvPr>
            <p:ph idx="1"/>
          </p:nvPr>
        </p:nvPicPr>
        <p:blipFill>
          <a:blip r:embed="rId3"/>
          <a:stretch>
            <a:fillRect/>
          </a:stretch>
        </p:blipFill>
        <p:spPr>
          <a:xfrm>
            <a:off x="5627396" y="467208"/>
            <a:ext cx="4975811" cy="5923584"/>
          </a:xfrm>
          <a:prstGeom prst="rect">
            <a:avLst/>
          </a:prstGeom>
        </p:spPr>
      </p:pic>
    </p:spTree>
    <p:extLst>
      <p:ext uri="{BB962C8B-B14F-4D97-AF65-F5344CB8AC3E}">
        <p14:creationId xmlns:p14="http://schemas.microsoft.com/office/powerpoint/2010/main" val="1835830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1">
            <a:extLst>
              <a:ext uri="{FF2B5EF4-FFF2-40B4-BE49-F238E27FC236}">
                <a16:creationId xmlns:a16="http://schemas.microsoft.com/office/drawing/2014/main" id="{1F5B58D2-951B-F684-4911-B5285C825FF1}"/>
              </a:ext>
            </a:extLst>
          </p:cNvPr>
          <p:cNvSpPr>
            <a:spLocks noGrp="1"/>
          </p:cNvSpPr>
          <p:nvPr>
            <p:ph type="title"/>
          </p:nvPr>
        </p:nvSpPr>
        <p:spPr>
          <a:xfrm>
            <a:off x="1383564" y="348865"/>
            <a:ext cx="9718111" cy="1576446"/>
          </a:xfrm>
        </p:spPr>
        <p:txBody>
          <a:bodyPr vert="horz" lIns="91440" tIns="45720" rIns="91440" bIns="45720" rtlCol="0" anchor="ctr">
            <a:noAutofit/>
          </a:bodyPr>
          <a:lstStyle/>
          <a:p>
            <a:r>
              <a:rPr lang="en-US" sz="2400" kern="1200" dirty="0">
                <a:solidFill>
                  <a:srgbClr val="FFFFFF"/>
                </a:solidFill>
                <a:latin typeface="+mj-lt"/>
                <a:ea typeface="+mj-ea"/>
                <a:cs typeface="+mj-cs"/>
              </a:rPr>
              <a:t>Six-Week Asia Press Prices  </a:t>
            </a:r>
            <a:r>
              <a:rPr lang="en-US" sz="2400" dirty="0">
                <a:solidFill>
                  <a:schemeClr val="bg1"/>
                </a:solidFill>
                <a:hlinkClick r:id="rId3">
                  <a:extLst>
                    <a:ext uri="{A12FA001-AC4F-418D-AE19-62706E023703}">
                      <ahyp:hlinkClr xmlns:ahyp="http://schemas.microsoft.com/office/drawing/2018/hyperlinkcolor" val="tx"/>
                    </a:ext>
                  </a:extLst>
                </a:hlinkClick>
              </a:rPr>
              <a:t>Latest Market Price Index Inside N.Korea</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Gasoline shoots up.</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Diesel holds</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Rice/Corn ratio is good</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Dollar/Yuan is jumpy.</a:t>
            </a:r>
            <a:br>
              <a:rPr lang="en-US" sz="2400" kern="1200" dirty="0">
                <a:solidFill>
                  <a:srgbClr val="FFFFFF"/>
                </a:solidFill>
                <a:latin typeface="+mj-lt"/>
                <a:ea typeface="+mj-ea"/>
                <a:cs typeface="+mj-cs"/>
              </a:rPr>
            </a:br>
            <a:endParaRPr lang="en-US" sz="2400" kern="1200" dirty="0">
              <a:solidFill>
                <a:srgbClr val="FFFFFF"/>
              </a:solidFill>
              <a:latin typeface="+mj-lt"/>
              <a:ea typeface="+mj-ea"/>
              <a:cs typeface="+mj-cs"/>
            </a:endParaRPr>
          </a:p>
        </p:txBody>
      </p:sp>
      <p:graphicFrame>
        <p:nvGraphicFramePr>
          <p:cNvPr id="4" name="Content Placeholder 3">
            <a:extLst>
              <a:ext uri="{FF2B5EF4-FFF2-40B4-BE49-F238E27FC236}">
                <a16:creationId xmlns:a16="http://schemas.microsoft.com/office/drawing/2014/main" id="{A266593F-7639-030B-4B0F-FFFE5FC46679}"/>
              </a:ext>
            </a:extLst>
          </p:cNvPr>
          <p:cNvGraphicFramePr>
            <a:graphicFrameLocks noGrp="1"/>
          </p:cNvGraphicFramePr>
          <p:nvPr>
            <p:ph idx="4294967295"/>
            <p:extLst>
              <p:ext uri="{D42A27DB-BD31-4B8C-83A1-F6EECF244321}">
                <p14:modId xmlns:p14="http://schemas.microsoft.com/office/powerpoint/2010/main" val="2352310960"/>
              </p:ext>
            </p:extLst>
          </p:nvPr>
        </p:nvGraphicFramePr>
        <p:xfrm>
          <a:off x="644056" y="2635141"/>
          <a:ext cx="10927836" cy="3651088"/>
        </p:xfrm>
        <a:graphic>
          <a:graphicData uri="http://schemas.openxmlformats.org/drawingml/2006/table">
            <a:tbl>
              <a:tblPr firstRow="1" bandRow="1">
                <a:tableStyleId>{5C22544A-7EE6-4342-B048-85BDC9FD1C3A}</a:tableStyleId>
              </a:tblPr>
              <a:tblGrid>
                <a:gridCol w="1368437">
                  <a:extLst>
                    <a:ext uri="{9D8B030D-6E8A-4147-A177-3AD203B41FA5}">
                      <a16:colId xmlns:a16="http://schemas.microsoft.com/office/drawing/2014/main" val="3448771423"/>
                    </a:ext>
                  </a:extLst>
                </a:gridCol>
                <a:gridCol w="1620103">
                  <a:extLst>
                    <a:ext uri="{9D8B030D-6E8A-4147-A177-3AD203B41FA5}">
                      <a16:colId xmlns:a16="http://schemas.microsoft.com/office/drawing/2014/main" val="2975736655"/>
                    </a:ext>
                  </a:extLst>
                </a:gridCol>
                <a:gridCol w="1219010">
                  <a:extLst>
                    <a:ext uri="{9D8B030D-6E8A-4147-A177-3AD203B41FA5}">
                      <a16:colId xmlns:a16="http://schemas.microsoft.com/office/drawing/2014/main" val="2695246974"/>
                    </a:ext>
                  </a:extLst>
                </a:gridCol>
                <a:gridCol w="947684">
                  <a:extLst>
                    <a:ext uri="{9D8B030D-6E8A-4147-A177-3AD203B41FA5}">
                      <a16:colId xmlns:a16="http://schemas.microsoft.com/office/drawing/2014/main" val="1792801142"/>
                    </a:ext>
                  </a:extLst>
                </a:gridCol>
                <a:gridCol w="1002735">
                  <a:extLst>
                    <a:ext uri="{9D8B030D-6E8A-4147-A177-3AD203B41FA5}">
                      <a16:colId xmlns:a16="http://schemas.microsoft.com/office/drawing/2014/main" val="1349171341"/>
                    </a:ext>
                  </a:extLst>
                </a:gridCol>
                <a:gridCol w="849375">
                  <a:extLst>
                    <a:ext uri="{9D8B030D-6E8A-4147-A177-3AD203B41FA5}">
                      <a16:colId xmlns:a16="http://schemas.microsoft.com/office/drawing/2014/main" val="2327114935"/>
                    </a:ext>
                  </a:extLst>
                </a:gridCol>
                <a:gridCol w="924087">
                  <a:extLst>
                    <a:ext uri="{9D8B030D-6E8A-4147-A177-3AD203B41FA5}">
                      <a16:colId xmlns:a16="http://schemas.microsoft.com/office/drawing/2014/main" val="542168775"/>
                    </a:ext>
                  </a:extLst>
                </a:gridCol>
                <a:gridCol w="924087">
                  <a:extLst>
                    <a:ext uri="{9D8B030D-6E8A-4147-A177-3AD203B41FA5}">
                      <a16:colId xmlns:a16="http://schemas.microsoft.com/office/drawing/2014/main" val="2787643157"/>
                    </a:ext>
                  </a:extLst>
                </a:gridCol>
                <a:gridCol w="731406">
                  <a:extLst>
                    <a:ext uri="{9D8B030D-6E8A-4147-A177-3AD203B41FA5}">
                      <a16:colId xmlns:a16="http://schemas.microsoft.com/office/drawing/2014/main" val="240972509"/>
                    </a:ext>
                  </a:extLst>
                </a:gridCol>
                <a:gridCol w="1340912">
                  <a:extLst>
                    <a:ext uri="{9D8B030D-6E8A-4147-A177-3AD203B41FA5}">
                      <a16:colId xmlns:a16="http://schemas.microsoft.com/office/drawing/2014/main" val="3004318126"/>
                    </a:ext>
                  </a:extLst>
                </a:gridCol>
              </a:tblGrid>
              <a:tr h="456386">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Gasoline</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Diesel</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Rice</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Corn</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R/C</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Y</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$/y</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Int. Y/$</a:t>
                      </a: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929791517"/>
                  </a:ext>
                </a:extLst>
              </a:tr>
              <a:tr h="456386">
                <a:tc>
                  <a:txBody>
                    <a:bodyPr/>
                    <a:lstStyle/>
                    <a:p>
                      <a:pPr algn="r" fontAlgn="b">
                        <a:buNone/>
                      </a:pPr>
                      <a:r>
                        <a:rPr lang="en-US" sz="2700" u="none" strike="noStrike">
                          <a:effectLst/>
                        </a:rPr>
                        <a:t>4-Sep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8.4</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6.68</a:t>
                      </a: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4249377521"/>
                  </a:ext>
                </a:extLst>
              </a:tr>
              <a:tr h="456386">
                <a:tc>
                  <a:txBody>
                    <a:bodyPr/>
                    <a:lstStyle/>
                    <a:p>
                      <a:pPr algn="r" fontAlgn="b">
                        <a:buNone/>
                      </a:pPr>
                      <a:r>
                        <a:rPr lang="en-US" sz="2700" u="none" strike="noStrike">
                          <a:effectLst/>
                        </a:rPr>
                        <a:t>11-Sep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14</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3.6</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688798514"/>
                  </a:ext>
                </a:extLst>
              </a:tr>
              <a:tr h="456386">
                <a:tc>
                  <a:txBody>
                    <a:bodyPr/>
                    <a:lstStyle/>
                    <a:p>
                      <a:pPr algn="r" fontAlgn="b">
                        <a:buNone/>
                      </a:pPr>
                      <a:r>
                        <a:rPr lang="en-US" sz="2700" u="none" strike="noStrike">
                          <a:effectLst/>
                        </a:rPr>
                        <a:t>18-Sep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45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13.5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9.8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012862428"/>
                  </a:ext>
                </a:extLst>
              </a:tr>
              <a:tr h="456386">
                <a:tc>
                  <a:txBody>
                    <a:bodyPr/>
                    <a:lstStyle/>
                    <a:p>
                      <a:pPr algn="r" fontAlgn="b">
                        <a:buNone/>
                      </a:pPr>
                      <a:r>
                        <a:rPr lang="en-US" sz="2700" u="none" strike="noStrike">
                          <a:effectLst/>
                        </a:rPr>
                        <a:t>25-Sep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43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14</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10.5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1319951479"/>
                  </a:ext>
                </a:extLst>
              </a:tr>
              <a:tr h="456386">
                <a:tc>
                  <a:txBody>
                    <a:bodyPr/>
                    <a:lstStyle/>
                    <a:p>
                      <a:pPr algn="r" fontAlgn="b">
                        <a:buNone/>
                      </a:pPr>
                      <a:r>
                        <a:rPr lang="en-US" sz="2700" u="none" strike="noStrike">
                          <a:effectLst/>
                        </a:rPr>
                        <a:t>2-Oct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41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2.7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71.5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671919800"/>
                  </a:ext>
                </a:extLst>
              </a:tr>
              <a:tr h="456386">
                <a:tc>
                  <a:txBody>
                    <a:bodyPr/>
                    <a:lstStyle/>
                    <a:p>
                      <a:pPr algn="r" fontAlgn="b">
                        <a:buNone/>
                      </a:pPr>
                      <a:r>
                        <a:rPr lang="en-US" sz="2700" u="none" strike="noStrike">
                          <a:effectLst/>
                        </a:rPr>
                        <a:t>9-Oct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120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110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16.8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2.3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12.5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2309442302"/>
                  </a:ext>
                </a:extLst>
              </a:tr>
              <a:tr h="456386">
                <a:tc>
                  <a:txBody>
                    <a:bodyPr/>
                    <a:lstStyle/>
                    <a:p>
                      <a:pPr algn="r" fontAlgn="b">
                        <a:buNone/>
                      </a:pPr>
                      <a:r>
                        <a:rPr lang="en-US" sz="2700" u="none" strike="noStrike">
                          <a:effectLst/>
                        </a:rPr>
                        <a:t>16-Oct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125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105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16.7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2.3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677862241"/>
                  </a:ext>
                </a:extLst>
              </a:tr>
            </a:tbl>
          </a:graphicData>
        </a:graphic>
      </p:graphicFrame>
    </p:spTree>
    <p:extLst>
      <p:ext uri="{BB962C8B-B14F-4D97-AF65-F5344CB8AC3E}">
        <p14:creationId xmlns:p14="http://schemas.microsoft.com/office/powerpoint/2010/main" val="3702782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20182</TotalTime>
  <Words>400</Words>
  <Application>Microsoft Office PowerPoint</Application>
  <PresentationFormat>Widescreen</PresentationFormat>
  <Paragraphs>110</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Aptos Narrow</vt:lpstr>
      <vt:lpstr>Arial</vt:lpstr>
      <vt:lpstr>Calibri</vt:lpstr>
      <vt:lpstr>Calibri Light</vt:lpstr>
      <vt:lpstr>Office Theme</vt:lpstr>
      <vt:lpstr>1_Office Theme</vt:lpstr>
      <vt:lpstr>   Is North Korea Losing its Socialism?    October 22, 2026 For  GWIKS William B. Brown NAEIA.Com   </vt:lpstr>
      <vt:lpstr>A Paradox</vt:lpstr>
      <vt:lpstr>We See Reaction</vt:lpstr>
      <vt:lpstr>PowerPoint Presentation</vt:lpstr>
      <vt:lpstr>Current Economics Conditions:  What And How Do We Think We Know What We Know</vt:lpstr>
      <vt:lpstr>NK Won Exchange Rate</vt:lpstr>
      <vt:lpstr>PowerPoint Presentation</vt:lpstr>
      <vt:lpstr>Asia Press Price Data</vt:lpstr>
      <vt:lpstr>Six-Week Asia Press Prices  Latest Market Price Index Inside N.Korea  Gasoline shoots up.  Diesel holds  Rice/Corn ratio is good  Dollar/Yuan is jumpy.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Changing role of currency and finance in the Kim Jong Un era“  For  GWIKs and KDI School Virtual Symposium August 30-31, 2021   William. B. Brown</dc:title>
  <dc:creator>Bill Brown</dc:creator>
  <cp:lastModifiedBy>William Brown</cp:lastModifiedBy>
  <cp:revision>64</cp:revision>
  <dcterms:created xsi:type="dcterms:W3CDTF">2021-08-24T15:31:49Z</dcterms:created>
  <dcterms:modified xsi:type="dcterms:W3CDTF">2026-10-25T18:21:39Z</dcterms:modified>
</cp:coreProperties>
</file>