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notesMasterIdLst>
    <p:notesMasterId r:id="rId10"/>
  </p:notesMasterIdLst>
  <p:sldIdLst>
    <p:sldId id="257" r:id="rId2"/>
    <p:sldId id="315" r:id="rId3"/>
    <p:sldId id="261" r:id="rId4"/>
    <p:sldId id="313" r:id="rId5"/>
    <p:sldId id="317" r:id="rId6"/>
    <p:sldId id="318" r:id="rId7"/>
    <p:sldId id="307" r:id="rId8"/>
    <p:sldId id="311" r:id="rId9"/>
  </p:sldIdLst>
  <p:sldSz cx="12192000" cy="6858000"/>
  <p:notesSz cx="7099300" cy="9385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2173" autoAdjust="0"/>
  </p:normalViewPr>
  <p:slideViewPr>
    <p:cSldViewPr snapToGrid="0">
      <p:cViewPr varScale="1">
        <p:scale>
          <a:sx n="91" d="100"/>
          <a:sy n="91" d="100"/>
        </p:scale>
        <p:origin x="370" y="6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3134" y="1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mbbr\Downloads\China%20Exports%20to%20NK%202014%20to%20Aug%2020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wmbbr\Documents\NK%20Prices%20%20grap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wmbbr\Documents\NK%20Prices%20%20graph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wmbbr\Documents\NK%20Prices%20%20graph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2800" b="1" dirty="0"/>
              <a:t>China-North Korea Trade</a:t>
            </a:r>
          </a:p>
          <a:p>
            <a:pPr>
              <a:defRPr sz="1800"/>
            </a:pPr>
            <a:r>
              <a:rPr lang="en-US" sz="1200" dirty="0"/>
              <a:t>million dollars,</a:t>
            </a:r>
            <a:r>
              <a:rPr lang="en-US" sz="1200" baseline="0" dirty="0"/>
              <a:t> as of October 2020, China Customs</a:t>
            </a:r>
            <a:endParaRPr lang="en-US" sz="1200" dirty="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Sheet1!$A$8</c:f>
              <c:strCache>
                <c:ptCount val="1"/>
                <c:pt idx="0">
                  <c:v>ChX</c:v>
                </c:pt>
              </c:strCache>
            </c:strRef>
          </c:tx>
          <c:spPr>
            <a:ln w="28575" cap="rnd">
              <a:solidFill>
                <a:schemeClr val="accent1"/>
              </a:solidFill>
              <a:round/>
            </a:ln>
            <a:effectLst/>
          </c:spPr>
          <c:marker>
            <c:symbol val="none"/>
          </c:marker>
          <c:cat>
            <c:strRef>
              <c:f>Sheet1!$B$7:$BR$7</c:f>
              <c:strCache>
                <c:ptCount val="68"/>
                <c:pt idx="0">
                  <c:v>01/2015 </c:v>
                </c:pt>
                <c:pt idx="1">
                  <c:v>02/2015 </c:v>
                </c:pt>
                <c:pt idx="2">
                  <c:v>03/2015 </c:v>
                </c:pt>
                <c:pt idx="3">
                  <c:v>04/2015 </c:v>
                </c:pt>
                <c:pt idx="4">
                  <c:v>05/2015 </c:v>
                </c:pt>
                <c:pt idx="5">
                  <c:v>06/2015 </c:v>
                </c:pt>
                <c:pt idx="6">
                  <c:v>07/2015 </c:v>
                </c:pt>
                <c:pt idx="7">
                  <c:v>08/2015 </c:v>
                </c:pt>
                <c:pt idx="8">
                  <c:v>09/2015 </c:v>
                </c:pt>
                <c:pt idx="9">
                  <c:v>10/2015 </c:v>
                </c:pt>
                <c:pt idx="10">
                  <c:v>11/2015 </c:v>
                </c:pt>
                <c:pt idx="11">
                  <c:v>12/2015 </c:v>
                </c:pt>
                <c:pt idx="12">
                  <c:v>01/2016 </c:v>
                </c:pt>
                <c:pt idx="13">
                  <c:v>02/2016 </c:v>
                </c:pt>
                <c:pt idx="14">
                  <c:v>03/2016 </c:v>
                </c:pt>
                <c:pt idx="15">
                  <c:v>04/2016 </c:v>
                </c:pt>
                <c:pt idx="16">
                  <c:v>05/2016 </c:v>
                </c:pt>
                <c:pt idx="17">
                  <c:v>06/2016 </c:v>
                </c:pt>
                <c:pt idx="18">
                  <c:v>07/2016 </c:v>
                </c:pt>
                <c:pt idx="19">
                  <c:v>08/2016 </c:v>
                </c:pt>
                <c:pt idx="20">
                  <c:v>09/2016 </c:v>
                </c:pt>
                <c:pt idx="21">
                  <c:v>10/2016 </c:v>
                </c:pt>
                <c:pt idx="22">
                  <c:v>11/2016 </c:v>
                </c:pt>
                <c:pt idx="23">
                  <c:v>12/2016 </c:v>
                </c:pt>
                <c:pt idx="24">
                  <c:v>01/2017 </c:v>
                </c:pt>
                <c:pt idx="25">
                  <c:v>02/2017 </c:v>
                </c:pt>
                <c:pt idx="26">
                  <c:v>03/2017 </c:v>
                </c:pt>
                <c:pt idx="27">
                  <c:v>04/2017 </c:v>
                </c:pt>
                <c:pt idx="28">
                  <c:v>05/2017 </c:v>
                </c:pt>
                <c:pt idx="29">
                  <c:v>06/2017 </c:v>
                </c:pt>
                <c:pt idx="30">
                  <c:v>07/2017 </c:v>
                </c:pt>
                <c:pt idx="31">
                  <c:v>08/2017 </c:v>
                </c:pt>
                <c:pt idx="32">
                  <c:v>09/2017 </c:v>
                </c:pt>
                <c:pt idx="33">
                  <c:v>10/2017 </c:v>
                </c:pt>
                <c:pt idx="34">
                  <c:v>11/2017 </c:v>
                </c:pt>
                <c:pt idx="35">
                  <c:v>12/2017 </c:v>
                </c:pt>
                <c:pt idx="36">
                  <c:v>01/2018 </c:v>
                </c:pt>
                <c:pt idx="37">
                  <c:v>02/2018 </c:v>
                </c:pt>
                <c:pt idx="38">
                  <c:v>03/2018 </c:v>
                </c:pt>
                <c:pt idx="39">
                  <c:v>04/2018 </c:v>
                </c:pt>
                <c:pt idx="40">
                  <c:v>05/2018 </c:v>
                </c:pt>
                <c:pt idx="41">
                  <c:v>06/2018 </c:v>
                </c:pt>
                <c:pt idx="42">
                  <c:v>07/2018 </c:v>
                </c:pt>
                <c:pt idx="43">
                  <c:v>08/2018 </c:v>
                </c:pt>
                <c:pt idx="44">
                  <c:v>09/2018 </c:v>
                </c:pt>
                <c:pt idx="45">
                  <c:v>10/2018 </c:v>
                </c:pt>
                <c:pt idx="46">
                  <c:v>11/2018 </c:v>
                </c:pt>
                <c:pt idx="47">
                  <c:v>12/2018 </c:v>
                </c:pt>
                <c:pt idx="48">
                  <c:v>01/2019 </c:v>
                </c:pt>
                <c:pt idx="49">
                  <c:v>02/2019 </c:v>
                </c:pt>
                <c:pt idx="50">
                  <c:v>03/2019 </c:v>
                </c:pt>
                <c:pt idx="51">
                  <c:v>04/2019 </c:v>
                </c:pt>
                <c:pt idx="52">
                  <c:v>05/2019 </c:v>
                </c:pt>
                <c:pt idx="53">
                  <c:v>06/2019 </c:v>
                </c:pt>
                <c:pt idx="54">
                  <c:v>07/2019 </c:v>
                </c:pt>
                <c:pt idx="55">
                  <c:v>08/2019 </c:v>
                </c:pt>
                <c:pt idx="56">
                  <c:v>09/2019 </c:v>
                </c:pt>
                <c:pt idx="57">
                  <c:v>10/2019 </c:v>
                </c:pt>
                <c:pt idx="58">
                  <c:v>11/2019 </c:v>
                </c:pt>
                <c:pt idx="59">
                  <c:v>12/2019 </c:v>
                </c:pt>
                <c:pt idx="60">
                  <c:v>01/2020 </c:v>
                </c:pt>
                <c:pt idx="61">
                  <c:v>02/2020 </c:v>
                </c:pt>
                <c:pt idx="62">
                  <c:v>03/2020 </c:v>
                </c:pt>
                <c:pt idx="63">
                  <c:v>04/2020 </c:v>
                </c:pt>
                <c:pt idx="64">
                  <c:v>05/2020 </c:v>
                </c:pt>
                <c:pt idx="65">
                  <c:v>06/2020 </c:v>
                </c:pt>
                <c:pt idx="66">
                  <c:v>07/2020 </c:v>
                </c:pt>
                <c:pt idx="67">
                  <c:v>08/2020 </c:v>
                </c:pt>
              </c:strCache>
            </c:strRef>
          </c:cat>
          <c:val>
            <c:numRef>
              <c:f>Sheet1!$B$8:$BR$8</c:f>
              <c:numCache>
                <c:formatCode>0.0</c:formatCode>
                <c:ptCount val="69"/>
                <c:pt idx="0">
                  <c:v>208.18875399999999</c:v>
                </c:pt>
                <c:pt idx="1">
                  <c:v>151.07054199999999</c:v>
                </c:pt>
                <c:pt idx="2">
                  <c:v>203.99470199999999</c:v>
                </c:pt>
                <c:pt idx="3">
                  <c:v>272.20574599999998</c:v>
                </c:pt>
                <c:pt idx="4">
                  <c:v>254.39369600000001</c:v>
                </c:pt>
                <c:pt idx="5">
                  <c:v>243.030261</c:v>
                </c:pt>
                <c:pt idx="6">
                  <c:v>266.189348</c:v>
                </c:pt>
                <c:pt idx="7">
                  <c:v>237.991185</c:v>
                </c:pt>
                <c:pt idx="8">
                  <c:v>270.66362700000002</c:v>
                </c:pt>
                <c:pt idx="9">
                  <c:v>246.995778</c:v>
                </c:pt>
                <c:pt idx="10">
                  <c:v>274.981022</c:v>
                </c:pt>
                <c:pt idx="11">
                  <c:v>316.75897200000003</c:v>
                </c:pt>
                <c:pt idx="12">
                  <c:v>210.974132</c:v>
                </c:pt>
                <c:pt idx="13">
                  <c:v>161.512719</c:v>
                </c:pt>
                <c:pt idx="14">
                  <c:v>235.84902399999999</c:v>
                </c:pt>
                <c:pt idx="15">
                  <c:v>268.029448</c:v>
                </c:pt>
                <c:pt idx="16">
                  <c:v>239.37375499999999</c:v>
                </c:pt>
                <c:pt idx="17">
                  <c:v>288.16870599999999</c:v>
                </c:pt>
                <c:pt idx="18">
                  <c:v>192.60908499999999</c:v>
                </c:pt>
                <c:pt idx="19">
                  <c:v>336.57716599999998</c:v>
                </c:pt>
                <c:pt idx="20">
                  <c:v>285.61329000000001</c:v>
                </c:pt>
                <c:pt idx="21">
                  <c:v>286.60319900000002</c:v>
                </c:pt>
                <c:pt idx="22">
                  <c:v>350.86449499999998</c:v>
                </c:pt>
                <c:pt idx="23">
                  <c:v>335.85616800000003</c:v>
                </c:pt>
                <c:pt idx="24">
                  <c:v>241.48742899999999</c:v>
                </c:pt>
                <c:pt idx="25">
                  <c:v>151.91449</c:v>
                </c:pt>
                <c:pt idx="26">
                  <c:v>328.00313399999999</c:v>
                </c:pt>
                <c:pt idx="27">
                  <c:v>288.16341299999999</c:v>
                </c:pt>
                <c:pt idx="28">
                  <c:v>319.75536199999999</c:v>
                </c:pt>
                <c:pt idx="29">
                  <c:v>326.83870400000001</c:v>
                </c:pt>
                <c:pt idx="30">
                  <c:v>299.84410600000001</c:v>
                </c:pt>
                <c:pt idx="31">
                  <c:v>315.96467100000001</c:v>
                </c:pt>
                <c:pt idx="32">
                  <c:v>266.34114499999998</c:v>
                </c:pt>
                <c:pt idx="33">
                  <c:v>244.14867000000001</c:v>
                </c:pt>
                <c:pt idx="34">
                  <c:v>287.83773300000001</c:v>
                </c:pt>
                <c:pt idx="35">
                  <c:v>257.733048</c:v>
                </c:pt>
                <c:pt idx="36">
                  <c:v>168.87653</c:v>
                </c:pt>
                <c:pt idx="37">
                  <c:v>102.663071</c:v>
                </c:pt>
                <c:pt idx="38">
                  <c:v>142.927772</c:v>
                </c:pt>
                <c:pt idx="39">
                  <c:v>161.47311099999999</c:v>
                </c:pt>
                <c:pt idx="40">
                  <c:v>217.20828499999999</c:v>
                </c:pt>
                <c:pt idx="41">
                  <c:v>197.877779</c:v>
                </c:pt>
                <c:pt idx="42">
                  <c:v>167.174691</c:v>
                </c:pt>
                <c:pt idx="43">
                  <c:v>197.30877100000001</c:v>
                </c:pt>
                <c:pt idx="44">
                  <c:v>200.22606300000001</c:v>
                </c:pt>
                <c:pt idx="45">
                  <c:v>227.45370800000001</c:v>
                </c:pt>
                <c:pt idx="46">
                  <c:v>227.70225400000001</c:v>
                </c:pt>
                <c:pt idx="47">
                  <c:v>207.423565</c:v>
                </c:pt>
                <c:pt idx="48">
                  <c:v>167.98998599999999</c:v>
                </c:pt>
                <c:pt idx="49">
                  <c:v>89.038836000000003</c:v>
                </c:pt>
                <c:pt idx="50">
                  <c:v>197.952181</c:v>
                </c:pt>
                <c:pt idx="51">
                  <c:v>218.703845</c:v>
                </c:pt>
                <c:pt idx="52">
                  <c:v>258.292574</c:v>
                </c:pt>
                <c:pt idx="53">
                  <c:v>212.56950000000001</c:v>
                </c:pt>
                <c:pt idx="54">
                  <c:v>207.701446</c:v>
                </c:pt>
                <c:pt idx="55">
                  <c:v>219.41386</c:v>
                </c:pt>
                <c:pt idx="56">
                  <c:v>227.51954599999999</c:v>
                </c:pt>
                <c:pt idx="57">
                  <c:v>270.92862600000001</c:v>
                </c:pt>
                <c:pt idx="58">
                  <c:v>262.047234</c:v>
                </c:pt>
                <c:pt idx="59">
                  <c:v>256.722104</c:v>
                </c:pt>
                <c:pt idx="60">
                  <c:v>98.696481000000006</c:v>
                </c:pt>
                <c:pt idx="61">
                  <c:v>98.696481000000006</c:v>
                </c:pt>
                <c:pt idx="62">
                  <c:v>18.031065999999999</c:v>
                </c:pt>
                <c:pt idx="63">
                  <c:v>21.796869999999998</c:v>
                </c:pt>
                <c:pt idx="64">
                  <c:v>58.567134000000003</c:v>
                </c:pt>
                <c:pt idx="65">
                  <c:v>87.678644000000006</c:v>
                </c:pt>
                <c:pt idx="66">
                  <c:v>65.864675000000005</c:v>
                </c:pt>
                <c:pt idx="67">
                  <c:v>19.261313000000001</c:v>
                </c:pt>
                <c:pt idx="68" formatCode="General">
                  <c:v>0.25</c:v>
                </c:pt>
              </c:numCache>
            </c:numRef>
          </c:val>
          <c:smooth val="0"/>
          <c:extLst>
            <c:ext xmlns:c16="http://schemas.microsoft.com/office/drawing/2014/chart" uri="{C3380CC4-5D6E-409C-BE32-E72D297353CC}">
              <c16:uniqueId val="{00000000-D2F1-4195-8C84-4EE9464D2A96}"/>
            </c:ext>
          </c:extLst>
        </c:ser>
        <c:ser>
          <c:idx val="1"/>
          <c:order val="1"/>
          <c:tx>
            <c:strRef>
              <c:f>Sheet1!$A$9</c:f>
              <c:strCache>
                <c:ptCount val="1"/>
                <c:pt idx="0">
                  <c:v>ChM</c:v>
                </c:pt>
              </c:strCache>
            </c:strRef>
          </c:tx>
          <c:spPr>
            <a:ln w="28575" cap="rnd">
              <a:solidFill>
                <a:schemeClr val="accent3">
                  <a:lumMod val="75000"/>
                </a:schemeClr>
              </a:solidFill>
              <a:round/>
            </a:ln>
            <a:effectLst/>
          </c:spPr>
          <c:marker>
            <c:symbol val="none"/>
          </c:marker>
          <c:cat>
            <c:strRef>
              <c:f>Sheet1!$B$7:$BR$7</c:f>
              <c:strCache>
                <c:ptCount val="68"/>
                <c:pt idx="0">
                  <c:v>01/2015 </c:v>
                </c:pt>
                <c:pt idx="1">
                  <c:v>02/2015 </c:v>
                </c:pt>
                <c:pt idx="2">
                  <c:v>03/2015 </c:v>
                </c:pt>
                <c:pt idx="3">
                  <c:v>04/2015 </c:v>
                </c:pt>
                <c:pt idx="4">
                  <c:v>05/2015 </c:v>
                </c:pt>
                <c:pt idx="5">
                  <c:v>06/2015 </c:v>
                </c:pt>
                <c:pt idx="6">
                  <c:v>07/2015 </c:v>
                </c:pt>
                <c:pt idx="7">
                  <c:v>08/2015 </c:v>
                </c:pt>
                <c:pt idx="8">
                  <c:v>09/2015 </c:v>
                </c:pt>
                <c:pt idx="9">
                  <c:v>10/2015 </c:v>
                </c:pt>
                <c:pt idx="10">
                  <c:v>11/2015 </c:v>
                </c:pt>
                <c:pt idx="11">
                  <c:v>12/2015 </c:v>
                </c:pt>
                <c:pt idx="12">
                  <c:v>01/2016 </c:v>
                </c:pt>
                <c:pt idx="13">
                  <c:v>02/2016 </c:v>
                </c:pt>
                <c:pt idx="14">
                  <c:v>03/2016 </c:v>
                </c:pt>
                <c:pt idx="15">
                  <c:v>04/2016 </c:v>
                </c:pt>
                <c:pt idx="16">
                  <c:v>05/2016 </c:v>
                </c:pt>
                <c:pt idx="17">
                  <c:v>06/2016 </c:v>
                </c:pt>
                <c:pt idx="18">
                  <c:v>07/2016 </c:v>
                </c:pt>
                <c:pt idx="19">
                  <c:v>08/2016 </c:v>
                </c:pt>
                <c:pt idx="20">
                  <c:v>09/2016 </c:v>
                </c:pt>
                <c:pt idx="21">
                  <c:v>10/2016 </c:v>
                </c:pt>
                <c:pt idx="22">
                  <c:v>11/2016 </c:v>
                </c:pt>
                <c:pt idx="23">
                  <c:v>12/2016 </c:v>
                </c:pt>
                <c:pt idx="24">
                  <c:v>01/2017 </c:v>
                </c:pt>
                <c:pt idx="25">
                  <c:v>02/2017 </c:v>
                </c:pt>
                <c:pt idx="26">
                  <c:v>03/2017 </c:v>
                </c:pt>
                <c:pt idx="27">
                  <c:v>04/2017 </c:v>
                </c:pt>
                <c:pt idx="28">
                  <c:v>05/2017 </c:v>
                </c:pt>
                <c:pt idx="29">
                  <c:v>06/2017 </c:v>
                </c:pt>
                <c:pt idx="30">
                  <c:v>07/2017 </c:v>
                </c:pt>
                <c:pt idx="31">
                  <c:v>08/2017 </c:v>
                </c:pt>
                <c:pt idx="32">
                  <c:v>09/2017 </c:v>
                </c:pt>
                <c:pt idx="33">
                  <c:v>10/2017 </c:v>
                </c:pt>
                <c:pt idx="34">
                  <c:v>11/2017 </c:v>
                </c:pt>
                <c:pt idx="35">
                  <c:v>12/2017 </c:v>
                </c:pt>
                <c:pt idx="36">
                  <c:v>01/2018 </c:v>
                </c:pt>
                <c:pt idx="37">
                  <c:v>02/2018 </c:v>
                </c:pt>
                <c:pt idx="38">
                  <c:v>03/2018 </c:v>
                </c:pt>
                <c:pt idx="39">
                  <c:v>04/2018 </c:v>
                </c:pt>
                <c:pt idx="40">
                  <c:v>05/2018 </c:v>
                </c:pt>
                <c:pt idx="41">
                  <c:v>06/2018 </c:v>
                </c:pt>
                <c:pt idx="42">
                  <c:v>07/2018 </c:v>
                </c:pt>
                <c:pt idx="43">
                  <c:v>08/2018 </c:v>
                </c:pt>
                <c:pt idx="44">
                  <c:v>09/2018 </c:v>
                </c:pt>
                <c:pt idx="45">
                  <c:v>10/2018 </c:v>
                </c:pt>
                <c:pt idx="46">
                  <c:v>11/2018 </c:v>
                </c:pt>
                <c:pt idx="47">
                  <c:v>12/2018 </c:v>
                </c:pt>
                <c:pt idx="48">
                  <c:v>01/2019 </c:v>
                </c:pt>
                <c:pt idx="49">
                  <c:v>02/2019 </c:v>
                </c:pt>
                <c:pt idx="50">
                  <c:v>03/2019 </c:v>
                </c:pt>
                <c:pt idx="51">
                  <c:v>04/2019 </c:v>
                </c:pt>
                <c:pt idx="52">
                  <c:v>05/2019 </c:v>
                </c:pt>
                <c:pt idx="53">
                  <c:v>06/2019 </c:v>
                </c:pt>
                <c:pt idx="54">
                  <c:v>07/2019 </c:v>
                </c:pt>
                <c:pt idx="55">
                  <c:v>08/2019 </c:v>
                </c:pt>
                <c:pt idx="56">
                  <c:v>09/2019 </c:v>
                </c:pt>
                <c:pt idx="57">
                  <c:v>10/2019 </c:v>
                </c:pt>
                <c:pt idx="58">
                  <c:v>11/2019 </c:v>
                </c:pt>
                <c:pt idx="59">
                  <c:v>12/2019 </c:v>
                </c:pt>
                <c:pt idx="60">
                  <c:v>01/2020 </c:v>
                </c:pt>
                <c:pt idx="61">
                  <c:v>02/2020 </c:v>
                </c:pt>
                <c:pt idx="62">
                  <c:v>03/2020 </c:v>
                </c:pt>
                <c:pt idx="63">
                  <c:v>04/2020 </c:v>
                </c:pt>
                <c:pt idx="64">
                  <c:v>05/2020 </c:v>
                </c:pt>
                <c:pt idx="65">
                  <c:v>06/2020 </c:v>
                </c:pt>
                <c:pt idx="66">
                  <c:v>07/2020 </c:v>
                </c:pt>
                <c:pt idx="67">
                  <c:v>08/2020 </c:v>
                </c:pt>
              </c:strCache>
            </c:strRef>
          </c:cat>
          <c:val>
            <c:numRef>
              <c:f>Sheet1!$B$9:$BR$9</c:f>
              <c:numCache>
                <c:formatCode>0.0</c:formatCode>
                <c:ptCount val="69"/>
                <c:pt idx="0">
                  <c:v>184.84726800000001</c:v>
                </c:pt>
                <c:pt idx="1">
                  <c:v>158.01849000000001</c:v>
                </c:pt>
                <c:pt idx="2">
                  <c:v>202.682276</c:v>
                </c:pt>
                <c:pt idx="3">
                  <c:v>207.82373100000001</c:v>
                </c:pt>
                <c:pt idx="4">
                  <c:v>200.95272499999999</c:v>
                </c:pt>
                <c:pt idx="5">
                  <c:v>217.396086</c:v>
                </c:pt>
                <c:pt idx="6">
                  <c:v>239.29084800000001</c:v>
                </c:pt>
                <c:pt idx="7">
                  <c:v>245.362426</c:v>
                </c:pt>
                <c:pt idx="8">
                  <c:v>245.36609200000001</c:v>
                </c:pt>
                <c:pt idx="9">
                  <c:v>186.731572</c:v>
                </c:pt>
                <c:pt idx="10">
                  <c:v>190.881137</c:v>
                </c:pt>
                <c:pt idx="11">
                  <c:v>204.59100599999999</c:v>
                </c:pt>
                <c:pt idx="12">
                  <c:v>177.52303599999999</c:v>
                </c:pt>
                <c:pt idx="13">
                  <c:v>161.93081900000001</c:v>
                </c:pt>
                <c:pt idx="14">
                  <c:v>229.21453600000001</c:v>
                </c:pt>
                <c:pt idx="15">
                  <c:v>161.38254900000001</c:v>
                </c:pt>
                <c:pt idx="16">
                  <c:v>175.65958699999999</c:v>
                </c:pt>
                <c:pt idx="17">
                  <c:v>210.50063499999999</c:v>
                </c:pt>
                <c:pt idx="18">
                  <c:v>227.33255399999999</c:v>
                </c:pt>
                <c:pt idx="19">
                  <c:v>285.67621600000001</c:v>
                </c:pt>
                <c:pt idx="20">
                  <c:v>228.33036999999999</c:v>
                </c:pt>
                <c:pt idx="21">
                  <c:v>229.841566</c:v>
                </c:pt>
                <c:pt idx="22">
                  <c:v>256.02512200000001</c:v>
                </c:pt>
                <c:pt idx="23">
                  <c:v>290.98278199999999</c:v>
                </c:pt>
                <c:pt idx="24">
                  <c:v>201.105794</c:v>
                </c:pt>
                <c:pt idx="25">
                  <c:v>172.783331</c:v>
                </c:pt>
                <c:pt idx="26">
                  <c:v>109.320448</c:v>
                </c:pt>
                <c:pt idx="27">
                  <c:v>92.896417</c:v>
                </c:pt>
                <c:pt idx="28">
                  <c:v>115.89348</c:v>
                </c:pt>
                <c:pt idx="29">
                  <c:v>152.43037899999999</c:v>
                </c:pt>
                <c:pt idx="30">
                  <c:v>150.430767</c:v>
                </c:pt>
                <c:pt idx="31">
                  <c:v>282.88211799999999</c:v>
                </c:pt>
                <c:pt idx="32">
                  <c:v>137.32564199999999</c:v>
                </c:pt>
                <c:pt idx="33">
                  <c:v>85.111771000000005</c:v>
                </c:pt>
                <c:pt idx="34">
                  <c:v>99.733484000000004</c:v>
                </c:pt>
                <c:pt idx="35">
                  <c:v>50.756715999999997</c:v>
                </c:pt>
                <c:pt idx="36">
                  <c:v>36.41028</c:v>
                </c:pt>
                <c:pt idx="37">
                  <c:v>8.8535199999999996</c:v>
                </c:pt>
                <c:pt idx="38">
                  <c:v>11.803561</c:v>
                </c:pt>
                <c:pt idx="39">
                  <c:v>11.363486999999999</c:v>
                </c:pt>
                <c:pt idx="40">
                  <c:v>13.150952999999999</c:v>
                </c:pt>
                <c:pt idx="41">
                  <c:v>10.400396000000001</c:v>
                </c:pt>
                <c:pt idx="42">
                  <c:v>13.690092</c:v>
                </c:pt>
                <c:pt idx="43">
                  <c:v>14.898075</c:v>
                </c:pt>
                <c:pt idx="44">
                  <c:v>17.252887000000001</c:v>
                </c:pt>
                <c:pt idx="45">
                  <c:v>17.322482000000001</c:v>
                </c:pt>
                <c:pt idx="46">
                  <c:v>19.179001</c:v>
                </c:pt>
                <c:pt idx="47">
                  <c:v>20.299520999999999</c:v>
                </c:pt>
                <c:pt idx="48">
                  <c:v>20.136381</c:v>
                </c:pt>
                <c:pt idx="49">
                  <c:v>17.960764999999999</c:v>
                </c:pt>
                <c:pt idx="50">
                  <c:v>16.554988999999999</c:v>
                </c:pt>
                <c:pt idx="51">
                  <c:v>22.756426000000001</c:v>
                </c:pt>
                <c:pt idx="52">
                  <c:v>17.092770000000002</c:v>
                </c:pt>
                <c:pt idx="53">
                  <c:v>14.069084</c:v>
                </c:pt>
                <c:pt idx="54">
                  <c:v>15.767016999999999</c:v>
                </c:pt>
                <c:pt idx="55">
                  <c:v>16.967043</c:v>
                </c:pt>
                <c:pt idx="56">
                  <c:v>16.199766</c:v>
                </c:pt>
                <c:pt idx="57">
                  <c:v>16.940750999999999</c:v>
                </c:pt>
                <c:pt idx="58">
                  <c:v>18.492632</c:v>
                </c:pt>
                <c:pt idx="59">
                  <c:v>22.581377</c:v>
                </c:pt>
                <c:pt idx="60">
                  <c:v>5.336303</c:v>
                </c:pt>
                <c:pt idx="61">
                  <c:v>5.336303</c:v>
                </c:pt>
                <c:pt idx="62">
                  <c:v>0.615977</c:v>
                </c:pt>
                <c:pt idx="63">
                  <c:v>2.2064409999999999</c:v>
                </c:pt>
                <c:pt idx="64">
                  <c:v>4.748348</c:v>
                </c:pt>
                <c:pt idx="65">
                  <c:v>9.1236820000000005</c:v>
                </c:pt>
                <c:pt idx="66">
                  <c:v>7.978243</c:v>
                </c:pt>
                <c:pt idx="67">
                  <c:v>6.5710750000000004</c:v>
                </c:pt>
                <c:pt idx="68" formatCode="General">
                  <c:v>1.4</c:v>
                </c:pt>
              </c:numCache>
            </c:numRef>
          </c:val>
          <c:smooth val="0"/>
          <c:extLst>
            <c:ext xmlns:c16="http://schemas.microsoft.com/office/drawing/2014/chart" uri="{C3380CC4-5D6E-409C-BE32-E72D297353CC}">
              <c16:uniqueId val="{00000001-D2F1-4195-8C84-4EE9464D2A96}"/>
            </c:ext>
          </c:extLst>
        </c:ser>
        <c:dLbls>
          <c:showLegendKey val="0"/>
          <c:showVal val="0"/>
          <c:showCatName val="0"/>
          <c:showSerName val="0"/>
          <c:showPercent val="0"/>
          <c:showBubbleSize val="0"/>
        </c:dLbls>
        <c:smooth val="0"/>
        <c:axId val="1214548128"/>
        <c:axId val="578607248"/>
      </c:lineChart>
      <c:catAx>
        <c:axId val="1214548128"/>
        <c:scaling>
          <c:orientation val="minMax"/>
        </c:scaling>
        <c:delete val="0"/>
        <c:axPos val="b"/>
        <c:numFmt formatCode="#,##0" sourceLinked="0"/>
        <c:majorTickMark val="out"/>
        <c:minorTickMark val="in"/>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8607248"/>
        <c:crosses val="autoZero"/>
        <c:auto val="1"/>
        <c:lblAlgn val="ctr"/>
        <c:lblOffset val="100"/>
        <c:tickLblSkip val="12"/>
        <c:tickMarkSkip val="12"/>
        <c:noMultiLvlLbl val="0"/>
      </c:catAx>
      <c:valAx>
        <c:axId val="578607248"/>
        <c:scaling>
          <c:orientation val="minMax"/>
        </c:scaling>
        <c:delete val="0"/>
        <c:axPos val="l"/>
        <c:majorGridlines>
          <c:spPr>
            <a:ln w="6350"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145481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Won per US Dollar</a:t>
            </a:r>
            <a:r>
              <a:rPr lang="en-US" b="1" baseline="0" dirty="0"/>
              <a:t> </a:t>
            </a:r>
          </a:p>
          <a:p>
            <a:pPr>
              <a:defRPr b="1"/>
            </a:pPr>
            <a:r>
              <a:rPr lang="en-US" sz="1000" b="1" baseline="0" dirty="0"/>
              <a:t>As of 27 Nov, 2020</a:t>
            </a:r>
            <a:endParaRPr lang="en-US" sz="1000"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6606238173716663E-2"/>
          <c:y val="0.13332718771389374"/>
          <c:w val="0.81367205552794275"/>
          <c:h val="0.74145817990389196"/>
        </c:manualLayout>
      </c:layout>
      <c:lineChart>
        <c:grouping val="standard"/>
        <c:varyColors val="0"/>
        <c:ser>
          <c:idx val="0"/>
          <c:order val="0"/>
          <c:tx>
            <c:strRef>
              <c:f>Sheet3!$N$130:$N$133</c:f>
              <c:strCache>
                <c:ptCount val="4"/>
                <c:pt idx="0">
                  <c:v>8624</c:v>
                </c:pt>
                <c:pt idx="1">
                  <c:v>8825</c:v>
                </c:pt>
                <c:pt idx="2">
                  <c:v>8259</c:v>
                </c:pt>
                <c:pt idx="3">
                  <c:v>8016</c:v>
                </c:pt>
              </c:strCache>
            </c:strRef>
          </c:tx>
          <c:spPr>
            <a:ln w="34925" cap="rnd">
              <a:solidFill>
                <a:schemeClr val="accent1">
                  <a:lumMod val="75000"/>
                </a:schemeClr>
              </a:solidFill>
              <a:round/>
            </a:ln>
            <a:effectLst/>
          </c:spPr>
          <c:marker>
            <c:symbol val="none"/>
          </c:marker>
          <c:cat>
            <c:strRef>
              <c:f>Sheet3!$M$134:$M$190</c:f>
              <c:strCache>
                <c:ptCount val="53"/>
                <c:pt idx="0">
                  <c:v>9/1/2020</c:v>
                </c:pt>
                <c:pt idx="4">
                  <c:v>11/12019</c:v>
                </c:pt>
                <c:pt idx="8">
                  <c:v>12/1/2019</c:v>
                </c:pt>
                <c:pt idx="12">
                  <c:v>1/1/2020</c:v>
                </c:pt>
                <c:pt idx="16">
                  <c:v>2/1/2020</c:v>
                </c:pt>
                <c:pt idx="20">
                  <c:v>3/1/2020</c:v>
                </c:pt>
                <c:pt idx="24">
                  <c:v>4/1/2020</c:v>
                </c:pt>
                <c:pt idx="28">
                  <c:v>5/1/2020</c:v>
                </c:pt>
                <c:pt idx="32">
                  <c:v>6/1/2020</c:v>
                </c:pt>
                <c:pt idx="36">
                  <c:v>7/1/2020</c:v>
                </c:pt>
                <c:pt idx="40">
                  <c:v>8/1/2020</c:v>
                </c:pt>
                <c:pt idx="44">
                  <c:v>9/1/2020</c:v>
                </c:pt>
                <c:pt idx="48">
                  <c:v>10/1/2020</c:v>
                </c:pt>
                <c:pt idx="52">
                  <c:v>11/1/2020</c:v>
                </c:pt>
              </c:strCache>
            </c:strRef>
          </c:cat>
          <c:val>
            <c:numRef>
              <c:f>Sheet3!$N$134:$N$190</c:f>
              <c:numCache>
                <c:formatCode>General</c:formatCode>
                <c:ptCount val="57"/>
                <c:pt idx="1">
                  <c:v>8556</c:v>
                </c:pt>
                <c:pt idx="2">
                  <c:v>7882</c:v>
                </c:pt>
                <c:pt idx="3">
                  <c:v>8107</c:v>
                </c:pt>
                <c:pt idx="4">
                  <c:v>8061</c:v>
                </c:pt>
                <c:pt idx="5">
                  <c:v>8484</c:v>
                </c:pt>
                <c:pt idx="7">
                  <c:v>8401</c:v>
                </c:pt>
                <c:pt idx="9">
                  <c:v>8518</c:v>
                </c:pt>
                <c:pt idx="11">
                  <c:v>7838</c:v>
                </c:pt>
                <c:pt idx="12">
                  <c:v>7802</c:v>
                </c:pt>
                <c:pt idx="14">
                  <c:v>8084</c:v>
                </c:pt>
                <c:pt idx="16">
                  <c:v>8650</c:v>
                </c:pt>
                <c:pt idx="17">
                  <c:v>8832</c:v>
                </c:pt>
                <c:pt idx="18">
                  <c:v>8832</c:v>
                </c:pt>
                <c:pt idx="19">
                  <c:v>8752</c:v>
                </c:pt>
                <c:pt idx="20">
                  <c:v>8991</c:v>
                </c:pt>
                <c:pt idx="21">
                  <c:v>8991</c:v>
                </c:pt>
                <c:pt idx="22">
                  <c:v>9039</c:v>
                </c:pt>
                <c:pt idx="23">
                  <c:v>9235</c:v>
                </c:pt>
                <c:pt idx="24">
                  <c:v>9314</c:v>
                </c:pt>
                <c:pt idx="25">
                  <c:v>9072</c:v>
                </c:pt>
                <c:pt idx="26">
                  <c:v>9072</c:v>
                </c:pt>
                <c:pt idx="27">
                  <c:v>9039</c:v>
                </c:pt>
                <c:pt idx="28">
                  <c:v>8791</c:v>
                </c:pt>
                <c:pt idx="29">
                  <c:v>8050</c:v>
                </c:pt>
                <c:pt idx="30">
                  <c:v>8050</c:v>
                </c:pt>
                <c:pt idx="31">
                  <c:v>8259</c:v>
                </c:pt>
                <c:pt idx="32">
                  <c:v>8651</c:v>
                </c:pt>
                <c:pt idx="33">
                  <c:v>8650</c:v>
                </c:pt>
                <c:pt idx="34">
                  <c:v>8542</c:v>
                </c:pt>
                <c:pt idx="35">
                  <c:v>8812</c:v>
                </c:pt>
                <c:pt idx="36">
                  <c:v>8448</c:v>
                </c:pt>
                <c:pt idx="37">
                  <c:v>8376</c:v>
                </c:pt>
                <c:pt idx="38">
                  <c:v>8365</c:v>
                </c:pt>
                <c:pt idx="39">
                  <c:v>8610</c:v>
                </c:pt>
                <c:pt idx="40">
                  <c:v>8457</c:v>
                </c:pt>
                <c:pt idx="41">
                  <c:v>8247</c:v>
                </c:pt>
                <c:pt idx="42">
                  <c:v>8200</c:v>
                </c:pt>
                <c:pt idx="43">
                  <c:v>8430</c:v>
                </c:pt>
                <c:pt idx="44">
                  <c:v>8163</c:v>
                </c:pt>
                <c:pt idx="45">
                  <c:v>8014</c:v>
                </c:pt>
                <c:pt idx="46">
                  <c:v>8173</c:v>
                </c:pt>
                <c:pt idx="47">
                  <c:v>8102</c:v>
                </c:pt>
                <c:pt idx="48">
                  <c:v>8161</c:v>
                </c:pt>
                <c:pt idx="49">
                  <c:v>7941</c:v>
                </c:pt>
                <c:pt idx="50">
                  <c:v>8006</c:v>
                </c:pt>
                <c:pt idx="51">
                  <c:v>8171</c:v>
                </c:pt>
                <c:pt idx="52">
                  <c:v>6900</c:v>
                </c:pt>
                <c:pt idx="53">
                  <c:v>6570</c:v>
                </c:pt>
                <c:pt idx="54">
                  <c:v>6500</c:v>
                </c:pt>
                <c:pt idx="55">
                  <c:v>6800</c:v>
                </c:pt>
                <c:pt idx="56">
                  <c:v>7200</c:v>
                </c:pt>
              </c:numCache>
            </c:numRef>
          </c:val>
          <c:smooth val="0"/>
          <c:extLst>
            <c:ext xmlns:c16="http://schemas.microsoft.com/office/drawing/2014/chart" uri="{C3380CC4-5D6E-409C-BE32-E72D297353CC}">
              <c16:uniqueId val="{00000000-1AD2-4062-8C87-038D9C7769E2}"/>
            </c:ext>
          </c:extLst>
        </c:ser>
        <c:dLbls>
          <c:showLegendKey val="0"/>
          <c:showVal val="0"/>
          <c:showCatName val="0"/>
          <c:showSerName val="0"/>
          <c:showPercent val="0"/>
          <c:showBubbleSize val="0"/>
        </c:dLbls>
        <c:smooth val="0"/>
        <c:axId val="817300464"/>
        <c:axId val="812492592"/>
      </c:lineChart>
      <c:catAx>
        <c:axId val="817300464"/>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2492592"/>
        <c:crosses val="autoZero"/>
        <c:auto val="1"/>
        <c:lblAlgn val="ctr"/>
        <c:lblOffset val="100"/>
        <c:tickLblSkip val="8"/>
        <c:noMultiLvlLbl val="0"/>
      </c:catAx>
      <c:valAx>
        <c:axId val="812492592"/>
        <c:scaling>
          <c:orientation val="minMax"/>
          <c:min val="5000"/>
        </c:scaling>
        <c:delete val="0"/>
        <c:axPos val="l"/>
        <c:majorGridlines>
          <c:spPr>
            <a:ln w="3175" cap="flat" cmpd="sng" algn="ctr">
              <a:solidFill>
                <a:schemeClr val="tx1">
                  <a:lumMod val="15000"/>
                  <a:lumOff val="85000"/>
                </a:schemeClr>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7300464"/>
        <c:crosses val="autoZero"/>
        <c:crossBetween val="between"/>
      </c:valAx>
      <c:spPr>
        <a:noFill/>
        <a:ln>
          <a:noFill/>
        </a:ln>
        <a:effectLst/>
      </c:spPr>
    </c:plotArea>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Won per</a:t>
            </a:r>
            <a:r>
              <a:rPr lang="en-US" b="1" baseline="0" dirty="0"/>
              <a:t> PRC Yuan </a:t>
            </a:r>
          </a:p>
          <a:p>
            <a:pPr>
              <a:defRPr b="1"/>
            </a:pPr>
            <a:r>
              <a:rPr lang="en-US" sz="1000" b="1" baseline="0" dirty="0"/>
              <a:t>As of 27  Nov 2020</a:t>
            </a:r>
            <a:endParaRPr lang="en-US" sz="1000"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34925" cap="rnd">
              <a:solidFill>
                <a:schemeClr val="bg2">
                  <a:lumMod val="50000"/>
                </a:schemeClr>
              </a:solidFill>
              <a:round/>
            </a:ln>
            <a:effectLst/>
          </c:spPr>
          <c:marker>
            <c:symbol val="none"/>
          </c:marker>
          <c:cat>
            <c:strRef>
              <c:f>Sheet3!$Q$129:$Q$186</c:f>
              <c:strCache>
                <c:ptCount val="57"/>
                <c:pt idx="0">
                  <c:v>9/1/2019</c:v>
                </c:pt>
                <c:pt idx="4">
                  <c:v>10/1/2019</c:v>
                </c:pt>
                <c:pt idx="8">
                  <c:v>11/12019</c:v>
                </c:pt>
                <c:pt idx="12">
                  <c:v>12/1/2019</c:v>
                </c:pt>
                <c:pt idx="16">
                  <c:v>1/1/2020</c:v>
                </c:pt>
                <c:pt idx="20">
                  <c:v>2/1/2020</c:v>
                </c:pt>
                <c:pt idx="24">
                  <c:v>3/1/2020</c:v>
                </c:pt>
                <c:pt idx="28">
                  <c:v>4/1/2020</c:v>
                </c:pt>
                <c:pt idx="32">
                  <c:v>5/1/2020</c:v>
                </c:pt>
                <c:pt idx="36">
                  <c:v>6/1/2020</c:v>
                </c:pt>
                <c:pt idx="40">
                  <c:v>7/1/2020</c:v>
                </c:pt>
                <c:pt idx="44">
                  <c:v>8/1/2020</c:v>
                </c:pt>
                <c:pt idx="48">
                  <c:v>9/1/2020</c:v>
                </c:pt>
                <c:pt idx="52">
                  <c:v>10/1/2020</c:v>
                </c:pt>
                <c:pt idx="56">
                  <c:v>11/1/2020</c:v>
                </c:pt>
              </c:strCache>
            </c:strRef>
          </c:cat>
          <c:val>
            <c:numRef>
              <c:f>Sheet3!$O$130:$O$190</c:f>
              <c:numCache>
                <c:formatCode>General</c:formatCode>
                <c:ptCount val="61"/>
                <c:pt idx="0">
                  <c:v>1225</c:v>
                </c:pt>
                <c:pt idx="1">
                  <c:v>1250</c:v>
                </c:pt>
                <c:pt idx="2">
                  <c:v>1200</c:v>
                </c:pt>
                <c:pt idx="3">
                  <c:v>1118</c:v>
                </c:pt>
                <c:pt idx="5">
                  <c:v>1200</c:v>
                </c:pt>
                <c:pt idx="6">
                  <c:v>1118</c:v>
                </c:pt>
                <c:pt idx="7">
                  <c:v>1150</c:v>
                </c:pt>
                <c:pt idx="8">
                  <c:v>1150</c:v>
                </c:pt>
                <c:pt idx="9">
                  <c:v>1200</c:v>
                </c:pt>
                <c:pt idx="11">
                  <c:v>1190</c:v>
                </c:pt>
                <c:pt idx="13">
                  <c:v>1210</c:v>
                </c:pt>
                <c:pt idx="15">
                  <c:v>1115</c:v>
                </c:pt>
                <c:pt idx="16">
                  <c:v>1113</c:v>
                </c:pt>
                <c:pt idx="17">
                  <c:v>1150</c:v>
                </c:pt>
                <c:pt idx="20">
                  <c:v>1250</c:v>
                </c:pt>
                <c:pt idx="21">
                  <c:v>1260</c:v>
                </c:pt>
                <c:pt idx="22">
                  <c:v>1245</c:v>
                </c:pt>
                <c:pt idx="23">
                  <c:v>1270</c:v>
                </c:pt>
                <c:pt idx="25">
                  <c:v>1270</c:v>
                </c:pt>
                <c:pt idx="26">
                  <c:v>1310</c:v>
                </c:pt>
                <c:pt idx="28">
                  <c:v>1310</c:v>
                </c:pt>
                <c:pt idx="30">
                  <c:v>1285</c:v>
                </c:pt>
                <c:pt idx="31">
                  <c:v>1270</c:v>
                </c:pt>
                <c:pt idx="32">
                  <c:v>1240</c:v>
                </c:pt>
                <c:pt idx="33">
                  <c:v>1220</c:v>
                </c:pt>
                <c:pt idx="35">
                  <c:v>1160</c:v>
                </c:pt>
                <c:pt idx="36">
                  <c:v>1210</c:v>
                </c:pt>
                <c:pt idx="37">
                  <c:v>1215</c:v>
                </c:pt>
                <c:pt idx="38">
                  <c:v>1210</c:v>
                </c:pt>
                <c:pt idx="39">
                  <c:v>1250</c:v>
                </c:pt>
                <c:pt idx="41">
                  <c:v>1195</c:v>
                </c:pt>
                <c:pt idx="42">
                  <c:v>1200</c:v>
                </c:pt>
                <c:pt idx="43">
                  <c:v>1195</c:v>
                </c:pt>
                <c:pt idx="44">
                  <c:v>1210</c:v>
                </c:pt>
                <c:pt idx="45">
                  <c:v>1185</c:v>
                </c:pt>
                <c:pt idx="46">
                  <c:v>1180</c:v>
                </c:pt>
                <c:pt idx="49">
                  <c:v>1170</c:v>
                </c:pt>
                <c:pt idx="50">
                  <c:v>1195</c:v>
                </c:pt>
                <c:pt idx="51">
                  <c:v>1195</c:v>
                </c:pt>
                <c:pt idx="52">
                  <c:v>1195</c:v>
                </c:pt>
                <c:pt idx="53">
                  <c:v>1180</c:v>
                </c:pt>
                <c:pt idx="54">
                  <c:v>1195</c:v>
                </c:pt>
                <c:pt idx="55">
                  <c:v>1225</c:v>
                </c:pt>
                <c:pt idx="56">
                  <c:v>830</c:v>
                </c:pt>
                <c:pt idx="57">
                  <c:v>910</c:v>
                </c:pt>
                <c:pt idx="58">
                  <c:v>890</c:v>
                </c:pt>
                <c:pt idx="59">
                  <c:v>895</c:v>
                </c:pt>
                <c:pt idx="60">
                  <c:v>930</c:v>
                </c:pt>
              </c:numCache>
            </c:numRef>
          </c:val>
          <c:smooth val="0"/>
          <c:extLst>
            <c:ext xmlns:c16="http://schemas.microsoft.com/office/drawing/2014/chart" uri="{C3380CC4-5D6E-409C-BE32-E72D297353CC}">
              <c16:uniqueId val="{00000000-B00C-44D6-9334-11B8043A7899}"/>
            </c:ext>
          </c:extLst>
        </c:ser>
        <c:dLbls>
          <c:showLegendKey val="0"/>
          <c:showVal val="0"/>
          <c:showCatName val="0"/>
          <c:showSerName val="0"/>
          <c:showPercent val="0"/>
          <c:showBubbleSize val="0"/>
        </c:dLbls>
        <c:smooth val="0"/>
        <c:axId val="817300464"/>
        <c:axId val="812492592"/>
      </c:lineChart>
      <c:catAx>
        <c:axId val="817300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2492592"/>
        <c:crosses val="autoZero"/>
        <c:auto val="1"/>
        <c:lblAlgn val="ctr"/>
        <c:lblOffset val="100"/>
        <c:tickLblSkip val="8"/>
        <c:noMultiLvlLbl val="0"/>
      </c:catAx>
      <c:valAx>
        <c:axId val="812492592"/>
        <c:scaling>
          <c:orientation val="minMax"/>
          <c:min val="700"/>
        </c:scaling>
        <c:delete val="0"/>
        <c:axPos val="l"/>
        <c:majorGridlines>
          <c:spPr>
            <a:ln w="3175" cap="flat" cmpd="sng" algn="ctr">
              <a:solidFill>
                <a:schemeClr val="tx1">
                  <a:lumMod val="15000"/>
                  <a:lumOff val="85000"/>
                </a:schemeClr>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7300464"/>
        <c:crosses val="autoZero"/>
        <c:crossBetween val="between"/>
      </c:valAx>
      <c:spPr>
        <a:noFill/>
        <a:ln>
          <a:noFill/>
        </a:ln>
        <a:effectLst/>
      </c:spPr>
    </c:plotArea>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b="1" dirty="0"/>
              <a:t>China Yuan per US Dollar</a:t>
            </a:r>
          </a:p>
          <a:p>
            <a:pPr>
              <a:defRPr/>
            </a:pPr>
            <a:r>
              <a:rPr lang="en-US" sz="1000" b="1" dirty="0"/>
              <a:t>Asia Press,  as</a:t>
            </a:r>
            <a:r>
              <a:rPr lang="en-US" sz="1000" b="1" baseline="0" dirty="0"/>
              <a:t> </a:t>
            </a:r>
            <a:r>
              <a:rPr lang="en-US" sz="1000" b="1" dirty="0"/>
              <a:t>of </a:t>
            </a:r>
            <a:r>
              <a:rPr lang="en-US" sz="1000" b="1" baseline="0" dirty="0"/>
              <a:t> 27 Nov 2020</a:t>
            </a:r>
            <a:endParaRPr lang="en-US" sz="10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0"/>
          <c:tx>
            <c:v>Cross Rate</c:v>
          </c:tx>
          <c:spPr>
            <a:ln w="28575" cap="rnd">
              <a:solidFill>
                <a:schemeClr val="accent5"/>
              </a:solidFill>
              <a:round/>
            </a:ln>
            <a:effectLst/>
          </c:spPr>
          <c:marker>
            <c:symbol val="none"/>
          </c:marker>
          <c:cat>
            <c:strRef>
              <c:f>Sheet3!$Q$129:$Q$186</c:f>
              <c:strCache>
                <c:ptCount val="57"/>
                <c:pt idx="0">
                  <c:v>9/1/2019</c:v>
                </c:pt>
                <c:pt idx="4">
                  <c:v>10/1/2019</c:v>
                </c:pt>
                <c:pt idx="8">
                  <c:v>11/12019</c:v>
                </c:pt>
                <c:pt idx="12">
                  <c:v>12/1/2019</c:v>
                </c:pt>
                <c:pt idx="16">
                  <c:v>1/1/2020</c:v>
                </c:pt>
                <c:pt idx="20">
                  <c:v>2/1/2020</c:v>
                </c:pt>
                <c:pt idx="24">
                  <c:v>3/1/2020</c:v>
                </c:pt>
                <c:pt idx="28">
                  <c:v>4/1/2020</c:v>
                </c:pt>
                <c:pt idx="32">
                  <c:v>5/1/2020</c:v>
                </c:pt>
                <c:pt idx="36">
                  <c:v>6/1/2020</c:v>
                </c:pt>
                <c:pt idx="40">
                  <c:v>7/1/2020</c:v>
                </c:pt>
                <c:pt idx="44">
                  <c:v>8/1/2020</c:v>
                </c:pt>
                <c:pt idx="48">
                  <c:v>9/1/2020</c:v>
                </c:pt>
                <c:pt idx="52">
                  <c:v>10/1/2020</c:v>
                </c:pt>
                <c:pt idx="56">
                  <c:v>11/1/2020</c:v>
                </c:pt>
              </c:strCache>
            </c:strRef>
          </c:cat>
          <c:val>
            <c:numRef>
              <c:f>Sheet3!$R$129:$R$190</c:f>
              <c:numCache>
                <c:formatCode>0.000</c:formatCode>
                <c:ptCount val="62"/>
                <c:pt idx="0">
                  <c:v>7.0598360655737702</c:v>
                </c:pt>
                <c:pt idx="1">
                  <c:v>7.04</c:v>
                </c:pt>
                <c:pt idx="2">
                  <c:v>7.06</c:v>
                </c:pt>
                <c:pt idx="3">
                  <c:v>6.8825000000000003</c:v>
                </c:pt>
                <c:pt idx="4">
                  <c:v>7.1699463327370303</c:v>
                </c:pt>
                <c:pt idx="6">
                  <c:v>7.13</c:v>
                </c:pt>
                <c:pt idx="7">
                  <c:v>7.0500894454382825</c:v>
                </c:pt>
                <c:pt idx="8">
                  <c:v>7.0495652173913044</c:v>
                </c:pt>
                <c:pt idx="9">
                  <c:v>7.0095652173913043</c:v>
                </c:pt>
                <c:pt idx="10">
                  <c:v>7.07</c:v>
                </c:pt>
                <c:pt idx="12">
                  <c:v>7.0596638655462183</c:v>
                </c:pt>
                <c:pt idx="14">
                  <c:v>7.039669421487603</c:v>
                </c:pt>
                <c:pt idx="16">
                  <c:v>7.0295964125560539</c:v>
                </c:pt>
                <c:pt idx="17">
                  <c:v>7.0098831985624441</c:v>
                </c:pt>
                <c:pt idx="21">
                  <c:v>6.92</c:v>
                </c:pt>
                <c:pt idx="22">
                  <c:v>7.0095238095238095</c:v>
                </c:pt>
                <c:pt idx="23">
                  <c:v>7.0939759036144574</c:v>
                </c:pt>
                <c:pt idx="24">
                  <c:v>6.8913385826771654</c:v>
                </c:pt>
                <c:pt idx="26">
                  <c:v>7.0795275590551183</c:v>
                </c:pt>
                <c:pt idx="27">
                  <c:v>6.9</c:v>
                </c:pt>
                <c:pt idx="29">
                  <c:v>7.1099236641221371</c:v>
                </c:pt>
                <c:pt idx="31">
                  <c:v>7.0599221789883266</c:v>
                </c:pt>
                <c:pt idx="32">
                  <c:v>7.1173228346456696</c:v>
                </c:pt>
                <c:pt idx="33">
                  <c:v>7.0895161290322584</c:v>
                </c:pt>
                <c:pt idx="34">
                  <c:v>6.5983606557377046</c:v>
                </c:pt>
                <c:pt idx="36">
                  <c:v>7.1198275862068963</c:v>
                </c:pt>
                <c:pt idx="37">
                  <c:v>7.1495867768595041</c:v>
                </c:pt>
                <c:pt idx="38">
                  <c:v>7.1193415637860085</c:v>
                </c:pt>
                <c:pt idx="39">
                  <c:v>7.0595041322314049</c:v>
                </c:pt>
                <c:pt idx="40">
                  <c:v>7.0495999999999999</c:v>
                </c:pt>
                <c:pt idx="42">
                  <c:v>7.0092050209205023</c:v>
                </c:pt>
                <c:pt idx="43">
                  <c:v>6.9708333333333332</c:v>
                </c:pt>
                <c:pt idx="44">
                  <c:v>7.2050209205020916</c:v>
                </c:pt>
                <c:pt idx="45">
                  <c:v>6.9892561983471078</c:v>
                </c:pt>
                <c:pt idx="46">
                  <c:v>6.9594936708860757</c:v>
                </c:pt>
                <c:pt idx="47">
                  <c:v>6.9491525423728815</c:v>
                </c:pt>
                <c:pt idx="50">
                  <c:v>6.8495726495726492</c:v>
                </c:pt>
                <c:pt idx="51">
                  <c:v>6.8393305439330545</c:v>
                </c:pt>
                <c:pt idx="52">
                  <c:v>6.7799163179916322</c:v>
                </c:pt>
                <c:pt idx="53">
                  <c:v>6.8292887029288707</c:v>
                </c:pt>
                <c:pt idx="54">
                  <c:v>6.7296610169491524</c:v>
                </c:pt>
                <c:pt idx="55">
                  <c:v>6.699581589958159</c:v>
                </c:pt>
                <c:pt idx="56">
                  <c:v>6.6702040816326527</c:v>
                </c:pt>
                <c:pt idx="57">
                  <c:v>8.3132530120481931</c:v>
                </c:pt>
                <c:pt idx="58">
                  <c:v>7.2197802197802199</c:v>
                </c:pt>
                <c:pt idx="59">
                  <c:v>7.3029999999999999</c:v>
                </c:pt>
                <c:pt idx="60">
                  <c:v>7.5979999999999999</c:v>
                </c:pt>
                <c:pt idx="61">
                  <c:v>7.742</c:v>
                </c:pt>
              </c:numCache>
            </c:numRef>
          </c:val>
          <c:smooth val="0"/>
          <c:extLst>
            <c:ext xmlns:c16="http://schemas.microsoft.com/office/drawing/2014/chart" uri="{C3380CC4-5D6E-409C-BE32-E72D297353CC}">
              <c16:uniqueId val="{00000000-662B-4AC1-95B1-7C3C2031A1FC}"/>
            </c:ext>
          </c:extLst>
        </c:ser>
        <c:ser>
          <c:idx val="2"/>
          <c:order val="1"/>
          <c:tx>
            <c:v>Market rate</c:v>
          </c:tx>
          <c:spPr>
            <a:ln w="34925" cap="rnd">
              <a:solidFill>
                <a:schemeClr val="accent2">
                  <a:lumMod val="75000"/>
                </a:schemeClr>
              </a:solidFill>
              <a:round/>
            </a:ln>
            <a:effectLst/>
          </c:spPr>
          <c:marker>
            <c:symbol val="none"/>
          </c:marker>
          <c:cat>
            <c:strRef>
              <c:f>Sheet3!$Q$129:$Q$186</c:f>
              <c:strCache>
                <c:ptCount val="57"/>
                <c:pt idx="0">
                  <c:v>9/1/2019</c:v>
                </c:pt>
                <c:pt idx="4">
                  <c:v>10/1/2019</c:v>
                </c:pt>
                <c:pt idx="8">
                  <c:v>11/12019</c:v>
                </c:pt>
                <c:pt idx="12">
                  <c:v>12/1/2019</c:v>
                </c:pt>
                <c:pt idx="16">
                  <c:v>1/1/2020</c:v>
                </c:pt>
                <c:pt idx="20">
                  <c:v>2/1/2020</c:v>
                </c:pt>
                <c:pt idx="24">
                  <c:v>3/1/2020</c:v>
                </c:pt>
                <c:pt idx="28">
                  <c:v>4/1/2020</c:v>
                </c:pt>
                <c:pt idx="32">
                  <c:v>5/1/2020</c:v>
                </c:pt>
                <c:pt idx="36">
                  <c:v>6/1/2020</c:v>
                </c:pt>
                <c:pt idx="40">
                  <c:v>7/1/2020</c:v>
                </c:pt>
                <c:pt idx="44">
                  <c:v>8/1/2020</c:v>
                </c:pt>
                <c:pt idx="48">
                  <c:v>9/1/2020</c:v>
                </c:pt>
                <c:pt idx="52">
                  <c:v>10/1/2020</c:v>
                </c:pt>
                <c:pt idx="56">
                  <c:v>11/1/2020</c:v>
                </c:pt>
              </c:strCache>
            </c:strRef>
          </c:cat>
          <c:val>
            <c:numRef>
              <c:f>Sheet3!$S$129:$S$188</c:f>
              <c:numCache>
                <c:formatCode>0.0000</c:formatCode>
                <c:ptCount val="60"/>
                <c:pt idx="0">
                  <c:v>7.1603000000000003</c:v>
                </c:pt>
                <c:pt idx="1">
                  <c:v>7.1786000000000003</c:v>
                </c:pt>
                <c:pt idx="2">
                  <c:v>7.1120999999999999</c:v>
                </c:pt>
                <c:pt idx="3">
                  <c:v>7.0904999999999996</c:v>
                </c:pt>
                <c:pt idx="4">
                  <c:v>7.1138000000000003</c:v>
                </c:pt>
                <c:pt idx="5">
                  <c:v>7.1473000000000004</c:v>
                </c:pt>
                <c:pt idx="6">
                  <c:v>7.1421999999999999</c:v>
                </c:pt>
                <c:pt idx="7">
                  <c:v>7.0919999999999996</c:v>
                </c:pt>
                <c:pt idx="8">
                  <c:v>7.0683999999999996</c:v>
                </c:pt>
                <c:pt idx="9">
                  <c:v>7.0378999999999996</c:v>
                </c:pt>
                <c:pt idx="10">
                  <c:v>6.9766000000000004</c:v>
                </c:pt>
                <c:pt idx="11">
                  <c:v>7.0194999999999999</c:v>
                </c:pt>
                <c:pt idx="12">
                  <c:v>7.0285000000000002</c:v>
                </c:pt>
                <c:pt idx="13">
                  <c:v>7.0279999999999996</c:v>
                </c:pt>
                <c:pt idx="14">
                  <c:v>7.0445000000000002</c:v>
                </c:pt>
                <c:pt idx="15">
                  <c:v>6.9924999999999997</c:v>
                </c:pt>
                <c:pt idx="16">
                  <c:v>7.0096999999999996</c:v>
                </c:pt>
                <c:pt idx="17">
                  <c:v>6.9949000000000003</c:v>
                </c:pt>
                <c:pt idx="18">
                  <c:v>6.9641999999999999</c:v>
                </c:pt>
                <c:pt idx="19">
                  <c:v>6.9309000000000003</c:v>
                </c:pt>
                <c:pt idx="20">
                  <c:v>6.8769</c:v>
                </c:pt>
                <c:pt idx="21">
                  <c:v>6.9363999999999999</c:v>
                </c:pt>
                <c:pt idx="22">
                  <c:v>6.9161000000000001</c:v>
                </c:pt>
                <c:pt idx="23">
                  <c:v>6.9694000000000003</c:v>
                </c:pt>
                <c:pt idx="24">
                  <c:v>6.9759000000000002</c:v>
                </c:pt>
                <c:pt idx="25">
                  <c:v>7.0225</c:v>
                </c:pt>
                <c:pt idx="26">
                  <c:v>6.9905999999999997</c:v>
                </c:pt>
                <c:pt idx="27">
                  <c:v>6.9298000000000002</c:v>
                </c:pt>
                <c:pt idx="28">
                  <c:v>7.0079000000000002</c:v>
                </c:pt>
                <c:pt idx="29">
                  <c:v>7.0949999999999998</c:v>
                </c:pt>
                <c:pt idx="30">
                  <c:v>7.0986000000000002</c:v>
                </c:pt>
                <c:pt idx="31">
                  <c:v>7.0448000000000004</c:v>
                </c:pt>
                <c:pt idx="32">
                  <c:v>7.0663999999999998</c:v>
                </c:pt>
                <c:pt idx="33">
                  <c:v>7.0654000000000003</c:v>
                </c:pt>
                <c:pt idx="34">
                  <c:v>7.0621999999999998</c:v>
                </c:pt>
                <c:pt idx="35">
                  <c:v>7.0972</c:v>
                </c:pt>
                <c:pt idx="36">
                  <c:v>7.0979999999999999</c:v>
                </c:pt>
                <c:pt idx="37">
                  <c:v>7.1340000000000003</c:v>
                </c:pt>
                <c:pt idx="38">
                  <c:v>7.0991999999999997</c:v>
                </c:pt>
                <c:pt idx="39">
                  <c:v>7.0598999999999998</c:v>
                </c:pt>
                <c:pt idx="40">
                  <c:v>7.0839999999999996</c:v>
                </c:pt>
                <c:pt idx="41">
                  <c:v>7.077</c:v>
                </c:pt>
                <c:pt idx="42">
                  <c:v>7.0702999999999996</c:v>
                </c:pt>
                <c:pt idx="43">
                  <c:v>7.0041000000000002</c:v>
                </c:pt>
                <c:pt idx="44">
                  <c:v>6.9885000000000002</c:v>
                </c:pt>
                <c:pt idx="45">
                  <c:v>6.9988000000000001</c:v>
                </c:pt>
                <c:pt idx="46">
                  <c:v>7.0014000000000003</c:v>
                </c:pt>
                <c:pt idx="47">
                  <c:v>6.944</c:v>
                </c:pt>
                <c:pt idx="48">
                  <c:v>6.944</c:v>
                </c:pt>
                <c:pt idx="49">
                  <c:v>6.944</c:v>
                </c:pt>
                <c:pt idx="50">
                  <c:v>6.9142999999999999</c:v>
                </c:pt>
                <c:pt idx="51">
                  <c:v>6.8409000000000004</c:v>
                </c:pt>
                <c:pt idx="52">
                  <c:v>6.8079999999999998</c:v>
                </c:pt>
                <c:pt idx="53">
                  <c:v>6.8042999999999996</c:v>
                </c:pt>
                <c:pt idx="54">
                  <c:v>6.8150000000000004</c:v>
                </c:pt>
                <c:pt idx="55">
                  <c:v>6.7135999999999996</c:v>
                </c:pt>
                <c:pt idx="56">
                  <c:v>6.7135999999999996</c:v>
                </c:pt>
                <c:pt idx="57" formatCode="General">
                  <c:v>6.65</c:v>
                </c:pt>
                <c:pt idx="58" formatCode="General">
                  <c:v>6.61</c:v>
                </c:pt>
              </c:numCache>
            </c:numRef>
          </c:val>
          <c:smooth val="0"/>
          <c:extLst>
            <c:ext xmlns:c16="http://schemas.microsoft.com/office/drawing/2014/chart" uri="{C3380CC4-5D6E-409C-BE32-E72D297353CC}">
              <c16:uniqueId val="{00000001-662B-4AC1-95B1-7C3C2031A1FC}"/>
            </c:ext>
          </c:extLst>
        </c:ser>
        <c:dLbls>
          <c:showLegendKey val="0"/>
          <c:showVal val="0"/>
          <c:showCatName val="0"/>
          <c:showSerName val="0"/>
          <c:showPercent val="0"/>
          <c:showBubbleSize val="0"/>
        </c:dLbls>
        <c:smooth val="0"/>
        <c:axId val="1113249792"/>
        <c:axId val="826883024"/>
      </c:lineChart>
      <c:catAx>
        <c:axId val="1113249792"/>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6883024"/>
        <c:crosses val="autoZero"/>
        <c:auto val="1"/>
        <c:lblAlgn val="ctr"/>
        <c:lblOffset val="100"/>
        <c:tickLblSkip val="8"/>
        <c:noMultiLvlLbl val="0"/>
      </c:catAx>
      <c:valAx>
        <c:axId val="826883024"/>
        <c:scaling>
          <c:orientation val="minMax"/>
          <c:min val="6"/>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32497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ED9A7C-D672-4C58-B129-2367B46A4315}" type="doc">
      <dgm:prSet loTypeId="urn:microsoft.com/office/officeart/2005/8/layout/hList1" loCatId="list" qsTypeId="urn:microsoft.com/office/officeart/2005/8/quickstyle/simple4" qsCatId="simple" csTypeId="urn:microsoft.com/office/officeart/2005/8/colors/colorful2" csCatId="colorful" phldr="1"/>
      <dgm:spPr/>
      <dgm:t>
        <a:bodyPr/>
        <a:lstStyle/>
        <a:p>
          <a:endParaRPr lang="en-US"/>
        </a:p>
      </dgm:t>
    </dgm:pt>
    <dgm:pt modelId="{8BD29091-52ED-4AD4-9491-A2500C1C777A}">
      <dgm:prSet/>
      <dgm:spPr/>
      <dgm:t>
        <a:bodyPr/>
        <a:lstStyle/>
        <a:p>
          <a:r>
            <a:rPr lang="en-US"/>
            <a:t>What is a Market? </a:t>
          </a:r>
        </a:p>
      </dgm:t>
    </dgm:pt>
    <dgm:pt modelId="{22043C57-42B1-4C73-8D66-4B116E612E91}" type="parTrans" cxnId="{FC876132-B565-4829-9F61-44E018FAF61B}">
      <dgm:prSet/>
      <dgm:spPr/>
      <dgm:t>
        <a:bodyPr/>
        <a:lstStyle/>
        <a:p>
          <a:endParaRPr lang="en-US"/>
        </a:p>
      </dgm:t>
    </dgm:pt>
    <dgm:pt modelId="{E5123B53-B3E0-4532-8285-1CF63EE76D87}" type="sibTrans" cxnId="{FC876132-B565-4829-9F61-44E018FAF61B}">
      <dgm:prSet/>
      <dgm:spPr/>
      <dgm:t>
        <a:bodyPr/>
        <a:lstStyle/>
        <a:p>
          <a:endParaRPr lang="en-US"/>
        </a:p>
      </dgm:t>
    </dgm:pt>
    <dgm:pt modelId="{D0A12D4C-AACB-45B2-8D73-D6338E47E51B}">
      <dgm:prSet/>
      <dgm:spPr/>
      <dgm:t>
        <a:bodyPr/>
        <a:lstStyle/>
        <a:p>
          <a:r>
            <a:rPr lang="en-US"/>
            <a:t>Marketization:  Much more than “marketplaces”</a:t>
          </a:r>
        </a:p>
      </dgm:t>
    </dgm:pt>
    <dgm:pt modelId="{CC22CF9B-4055-4B23-96FD-0BF6E888DD74}" type="parTrans" cxnId="{41BE271C-B19E-42F2-A0CD-AD25702D0184}">
      <dgm:prSet/>
      <dgm:spPr/>
      <dgm:t>
        <a:bodyPr/>
        <a:lstStyle/>
        <a:p>
          <a:endParaRPr lang="en-US"/>
        </a:p>
      </dgm:t>
    </dgm:pt>
    <dgm:pt modelId="{EC8D413C-5F28-412B-A9EF-3A8CB97D5756}" type="sibTrans" cxnId="{41BE271C-B19E-42F2-A0CD-AD25702D0184}">
      <dgm:prSet/>
      <dgm:spPr/>
      <dgm:t>
        <a:bodyPr/>
        <a:lstStyle/>
        <a:p>
          <a:endParaRPr lang="en-US"/>
        </a:p>
      </dgm:t>
    </dgm:pt>
    <dgm:pt modelId="{FBE382D6-0B63-4351-86DF-8345FAE72585}">
      <dgm:prSet/>
      <dgm:spPr/>
      <dgm:t>
        <a:bodyPr/>
        <a:lstStyle/>
        <a:p>
          <a:r>
            <a:rPr lang="en-US" dirty="0"/>
            <a:t>Goods Markets   </a:t>
          </a:r>
          <a:r>
            <a:rPr lang="en-US" dirty="0">
              <a:latin typeface="Times New Roman" panose="02020603050405020304" pitchFamily="18" charset="0"/>
              <a:cs typeface="Times New Roman" panose="02020603050405020304" pitchFamily="18" charset="0"/>
            </a:rPr>
            <a:t>☺</a:t>
          </a:r>
          <a:r>
            <a:rPr lang="en-US" dirty="0"/>
            <a:t> </a:t>
          </a:r>
        </a:p>
      </dgm:t>
    </dgm:pt>
    <dgm:pt modelId="{E2C24A2D-58B2-42BA-9DD7-A511AD796B50}" type="parTrans" cxnId="{8D9A21B4-97F1-44D8-BF65-26609DA69C16}">
      <dgm:prSet/>
      <dgm:spPr/>
      <dgm:t>
        <a:bodyPr/>
        <a:lstStyle/>
        <a:p>
          <a:endParaRPr lang="en-US"/>
        </a:p>
      </dgm:t>
    </dgm:pt>
    <dgm:pt modelId="{7AB905F5-3F59-4BD6-AF81-EB8CC9B6D063}" type="sibTrans" cxnId="{8D9A21B4-97F1-44D8-BF65-26609DA69C16}">
      <dgm:prSet/>
      <dgm:spPr/>
      <dgm:t>
        <a:bodyPr/>
        <a:lstStyle/>
        <a:p>
          <a:endParaRPr lang="en-US"/>
        </a:p>
      </dgm:t>
    </dgm:pt>
    <dgm:pt modelId="{A04ABD5F-B600-476D-B618-B083A91E1AE3}">
      <dgm:prSet/>
      <dgm:spPr/>
      <dgm:t>
        <a:bodyPr/>
        <a:lstStyle/>
        <a:p>
          <a:r>
            <a:rPr lang="en-US" dirty="0"/>
            <a:t>Services Markets  </a:t>
          </a:r>
          <a:r>
            <a:rPr lang="en-US" dirty="0">
              <a:latin typeface="Times New Roman" panose="02020603050405020304" pitchFamily="18" charset="0"/>
              <a:cs typeface="Times New Roman" panose="02020603050405020304" pitchFamily="18" charset="0"/>
            </a:rPr>
            <a:t>☺</a:t>
          </a:r>
          <a:endParaRPr lang="en-US" dirty="0"/>
        </a:p>
      </dgm:t>
    </dgm:pt>
    <dgm:pt modelId="{510705DB-9436-49AE-AB8E-DAF459853021}" type="parTrans" cxnId="{9F9A2A12-0056-449C-9D48-04FA115B47E7}">
      <dgm:prSet/>
      <dgm:spPr/>
      <dgm:t>
        <a:bodyPr/>
        <a:lstStyle/>
        <a:p>
          <a:endParaRPr lang="en-US"/>
        </a:p>
      </dgm:t>
    </dgm:pt>
    <dgm:pt modelId="{F631AD3A-6AC6-459F-B4C3-D87FF9C5137C}" type="sibTrans" cxnId="{9F9A2A12-0056-449C-9D48-04FA115B47E7}">
      <dgm:prSet/>
      <dgm:spPr/>
      <dgm:t>
        <a:bodyPr/>
        <a:lstStyle/>
        <a:p>
          <a:endParaRPr lang="en-US"/>
        </a:p>
      </dgm:t>
    </dgm:pt>
    <dgm:pt modelId="{51D15610-F51A-4754-8D49-69622568225C}">
      <dgm:prSet/>
      <dgm:spPr/>
      <dgm:t>
        <a:bodyPr/>
        <a:lstStyle/>
        <a:p>
          <a:r>
            <a:rPr lang="en-US" b="1" dirty="0">
              <a:highlight>
                <a:srgbClr val="FFFF00"/>
              </a:highlight>
            </a:rPr>
            <a:t>Labor</a:t>
          </a:r>
          <a:r>
            <a:rPr lang="en-US" b="1" dirty="0"/>
            <a:t> </a:t>
          </a:r>
          <a:r>
            <a:rPr lang="en-US" b="1" dirty="0">
              <a:highlight>
                <a:srgbClr val="FFFF00"/>
              </a:highlight>
            </a:rPr>
            <a:t>Markets</a:t>
          </a:r>
        </a:p>
      </dgm:t>
    </dgm:pt>
    <dgm:pt modelId="{9C57EB85-038E-422A-A894-8321FF19D2DB}" type="parTrans" cxnId="{17C5E252-BFDA-4F4A-85A8-B31C7AAAAE1E}">
      <dgm:prSet/>
      <dgm:spPr/>
      <dgm:t>
        <a:bodyPr/>
        <a:lstStyle/>
        <a:p>
          <a:endParaRPr lang="en-US"/>
        </a:p>
      </dgm:t>
    </dgm:pt>
    <dgm:pt modelId="{5622A34D-3203-4F51-9BA3-9FB974D339C8}" type="sibTrans" cxnId="{17C5E252-BFDA-4F4A-85A8-B31C7AAAAE1E}">
      <dgm:prSet/>
      <dgm:spPr/>
      <dgm:t>
        <a:bodyPr/>
        <a:lstStyle/>
        <a:p>
          <a:endParaRPr lang="en-US"/>
        </a:p>
      </dgm:t>
    </dgm:pt>
    <dgm:pt modelId="{5BDB30D2-121F-4B7C-A557-40B5D2F9AA28}">
      <dgm:prSet/>
      <dgm:spPr/>
      <dgm:t>
        <a:bodyPr/>
        <a:lstStyle/>
        <a:p>
          <a:r>
            <a:rPr lang="en-US" dirty="0"/>
            <a:t>Real Estate/Land Markets</a:t>
          </a:r>
        </a:p>
      </dgm:t>
    </dgm:pt>
    <dgm:pt modelId="{F67FA3CB-0AD0-4A0E-9E62-AA58E7519C66}" type="parTrans" cxnId="{33562543-07A8-4E83-AB1C-7DBB7BC3F706}">
      <dgm:prSet/>
      <dgm:spPr/>
      <dgm:t>
        <a:bodyPr/>
        <a:lstStyle/>
        <a:p>
          <a:endParaRPr lang="en-US"/>
        </a:p>
      </dgm:t>
    </dgm:pt>
    <dgm:pt modelId="{36E7E13A-27A6-4E5D-8B7A-B9C77835AA45}" type="sibTrans" cxnId="{33562543-07A8-4E83-AB1C-7DBB7BC3F706}">
      <dgm:prSet/>
      <dgm:spPr/>
      <dgm:t>
        <a:bodyPr/>
        <a:lstStyle/>
        <a:p>
          <a:endParaRPr lang="en-US"/>
        </a:p>
      </dgm:t>
    </dgm:pt>
    <dgm:pt modelId="{1610C71C-9267-415F-B498-F1531354AE59}">
      <dgm:prSet/>
      <dgm:spPr/>
      <dgm:t>
        <a:bodyPr/>
        <a:lstStyle/>
        <a:p>
          <a:r>
            <a:rPr lang="en-US"/>
            <a:t>Capital/Finance Markets</a:t>
          </a:r>
        </a:p>
      </dgm:t>
    </dgm:pt>
    <dgm:pt modelId="{7682517E-5C58-44D0-B694-D7372FA92DA8}" type="parTrans" cxnId="{4FA74B61-BF8F-4303-8369-91156F8887A1}">
      <dgm:prSet/>
      <dgm:spPr/>
      <dgm:t>
        <a:bodyPr/>
        <a:lstStyle/>
        <a:p>
          <a:endParaRPr lang="en-US"/>
        </a:p>
      </dgm:t>
    </dgm:pt>
    <dgm:pt modelId="{8F437EC4-12BF-4472-AD72-58C184CE93EF}" type="sibTrans" cxnId="{4FA74B61-BF8F-4303-8369-91156F8887A1}">
      <dgm:prSet/>
      <dgm:spPr/>
      <dgm:t>
        <a:bodyPr/>
        <a:lstStyle/>
        <a:p>
          <a:endParaRPr lang="en-US"/>
        </a:p>
      </dgm:t>
    </dgm:pt>
    <dgm:pt modelId="{9E17BAEC-E2D4-4C7F-B6A0-A69C7962D5F0}">
      <dgm:prSet/>
      <dgm:spPr/>
      <dgm:t>
        <a:bodyPr/>
        <a:lstStyle/>
        <a:p>
          <a:r>
            <a:rPr lang="en-US" b="1" dirty="0">
              <a:highlight>
                <a:srgbClr val="FFFF00"/>
              </a:highlight>
            </a:rPr>
            <a:t>Foreign Exchange Markets</a:t>
          </a:r>
        </a:p>
      </dgm:t>
    </dgm:pt>
    <dgm:pt modelId="{CA691D02-B73B-47ED-8C6E-BEA9F9E53BA8}" type="parTrans" cxnId="{C2DCEAC6-C259-4374-A82A-885FFD93C999}">
      <dgm:prSet/>
      <dgm:spPr/>
      <dgm:t>
        <a:bodyPr/>
        <a:lstStyle/>
        <a:p>
          <a:endParaRPr lang="en-US"/>
        </a:p>
      </dgm:t>
    </dgm:pt>
    <dgm:pt modelId="{17854447-42E3-425A-B412-DA161EE5899F}" type="sibTrans" cxnId="{C2DCEAC6-C259-4374-A82A-885FFD93C999}">
      <dgm:prSet/>
      <dgm:spPr/>
      <dgm:t>
        <a:bodyPr/>
        <a:lstStyle/>
        <a:p>
          <a:endParaRPr lang="en-US"/>
        </a:p>
      </dgm:t>
    </dgm:pt>
    <dgm:pt modelId="{1D0FD3E4-3BC1-4A6F-A39B-78DA92F838E8}">
      <dgm:prSet/>
      <dgm:spPr/>
      <dgm:t>
        <a:bodyPr/>
        <a:lstStyle/>
        <a:p>
          <a:r>
            <a:rPr lang="en-US" dirty="0"/>
            <a:t>Many buyers</a:t>
          </a:r>
        </a:p>
      </dgm:t>
    </dgm:pt>
    <dgm:pt modelId="{FF08B86A-8697-4035-A817-72B0EDADB820}" type="parTrans" cxnId="{6628495C-C60E-458C-B71E-7C1716639644}">
      <dgm:prSet/>
      <dgm:spPr/>
      <dgm:t>
        <a:bodyPr/>
        <a:lstStyle/>
        <a:p>
          <a:endParaRPr lang="en-US"/>
        </a:p>
      </dgm:t>
    </dgm:pt>
    <dgm:pt modelId="{E7185428-6F66-49F1-9079-E67C441505A1}" type="sibTrans" cxnId="{6628495C-C60E-458C-B71E-7C1716639644}">
      <dgm:prSet/>
      <dgm:spPr/>
      <dgm:t>
        <a:bodyPr/>
        <a:lstStyle/>
        <a:p>
          <a:endParaRPr lang="en-US"/>
        </a:p>
      </dgm:t>
    </dgm:pt>
    <dgm:pt modelId="{147525E5-FF92-4F81-A599-5D9192800112}">
      <dgm:prSet/>
      <dgm:spPr/>
      <dgm:t>
        <a:bodyPr/>
        <a:lstStyle/>
        <a:p>
          <a:r>
            <a:rPr lang="en-US" dirty="0"/>
            <a:t>Many sellers</a:t>
          </a:r>
        </a:p>
      </dgm:t>
    </dgm:pt>
    <dgm:pt modelId="{6F04A321-423A-478A-8FE5-3B0ABB315025}" type="parTrans" cxnId="{DD048033-B35B-405F-A3EC-D481A9AFE9A6}">
      <dgm:prSet/>
      <dgm:spPr/>
      <dgm:t>
        <a:bodyPr/>
        <a:lstStyle/>
        <a:p>
          <a:endParaRPr lang="en-US"/>
        </a:p>
      </dgm:t>
    </dgm:pt>
    <dgm:pt modelId="{299ED670-28E8-4103-B1C6-D8B12C88D0C1}" type="sibTrans" cxnId="{DD048033-B35B-405F-A3EC-D481A9AFE9A6}">
      <dgm:prSet/>
      <dgm:spPr/>
      <dgm:t>
        <a:bodyPr/>
        <a:lstStyle/>
        <a:p>
          <a:endParaRPr lang="en-US"/>
        </a:p>
      </dgm:t>
    </dgm:pt>
    <dgm:pt modelId="{1C0350F7-8731-449F-956A-DD4294EC504D}">
      <dgm:prSet/>
      <dgm:spPr/>
      <dgm:t>
        <a:bodyPr/>
        <a:lstStyle/>
        <a:p>
          <a:r>
            <a:rPr lang="en-US" dirty="0"/>
            <a:t>Rules,  Structure</a:t>
          </a:r>
        </a:p>
      </dgm:t>
    </dgm:pt>
    <dgm:pt modelId="{FDE11525-FBE0-4B0F-94B0-0F5126F6C2FA}" type="parTrans" cxnId="{62B56986-BA45-4B2D-8363-A0A31EEAB735}">
      <dgm:prSet/>
      <dgm:spPr/>
      <dgm:t>
        <a:bodyPr/>
        <a:lstStyle/>
        <a:p>
          <a:endParaRPr lang="en-US"/>
        </a:p>
      </dgm:t>
    </dgm:pt>
    <dgm:pt modelId="{999D0A2B-A128-4E54-99F9-CC15516341F2}" type="sibTrans" cxnId="{62B56986-BA45-4B2D-8363-A0A31EEAB735}">
      <dgm:prSet/>
      <dgm:spPr/>
      <dgm:t>
        <a:bodyPr/>
        <a:lstStyle/>
        <a:p>
          <a:endParaRPr lang="en-US"/>
        </a:p>
      </dgm:t>
    </dgm:pt>
    <dgm:pt modelId="{BC611351-5A44-4D78-95C9-535277E86673}">
      <dgm:prSet/>
      <dgm:spPr/>
      <dgm:t>
        <a:bodyPr/>
        <a:lstStyle/>
        <a:p>
          <a:r>
            <a:rPr lang="en-US" dirty="0"/>
            <a:t>Time, currency, behavior</a:t>
          </a:r>
        </a:p>
      </dgm:t>
    </dgm:pt>
    <dgm:pt modelId="{39EB7D5D-034D-47FB-8A6A-A4D4A1D3C698}" type="parTrans" cxnId="{6CA2FEE9-BF1E-45B9-A387-B688073007F2}">
      <dgm:prSet/>
      <dgm:spPr/>
      <dgm:t>
        <a:bodyPr/>
        <a:lstStyle/>
        <a:p>
          <a:endParaRPr lang="en-US"/>
        </a:p>
      </dgm:t>
    </dgm:pt>
    <dgm:pt modelId="{2CC614FE-4308-42E8-B6E2-83C9F6AF17CF}" type="sibTrans" cxnId="{6CA2FEE9-BF1E-45B9-A387-B688073007F2}">
      <dgm:prSet/>
      <dgm:spPr/>
      <dgm:t>
        <a:bodyPr/>
        <a:lstStyle/>
        <a:p>
          <a:endParaRPr lang="en-US"/>
        </a:p>
      </dgm:t>
    </dgm:pt>
    <dgm:pt modelId="{B2341AB7-E43B-4D44-BDD1-24E82DD71637}">
      <dgm:prSet/>
      <dgm:spPr/>
      <dgm:t>
        <a:bodyPr/>
        <a:lstStyle/>
        <a:p>
          <a:r>
            <a:rPr lang="en-US" dirty="0"/>
            <a:t>Compete for best price</a:t>
          </a:r>
        </a:p>
      </dgm:t>
    </dgm:pt>
    <dgm:pt modelId="{E4D83D25-95EC-4984-9E78-5CE10552DAAB}" type="parTrans" cxnId="{6B5CAF2D-5E00-4DF8-AA4F-40F15DE06059}">
      <dgm:prSet/>
      <dgm:spPr/>
      <dgm:t>
        <a:bodyPr/>
        <a:lstStyle/>
        <a:p>
          <a:endParaRPr lang="en-US"/>
        </a:p>
      </dgm:t>
    </dgm:pt>
    <dgm:pt modelId="{A3B727DE-CE4F-407A-BA80-AFD5891DBB1D}" type="sibTrans" cxnId="{6B5CAF2D-5E00-4DF8-AA4F-40F15DE06059}">
      <dgm:prSet/>
      <dgm:spPr/>
      <dgm:t>
        <a:bodyPr/>
        <a:lstStyle/>
        <a:p>
          <a:endParaRPr lang="en-US"/>
        </a:p>
      </dgm:t>
    </dgm:pt>
    <dgm:pt modelId="{C004357E-F86D-4245-9237-8D99F0B09626}">
      <dgm:prSet/>
      <dgm:spPr/>
      <dgm:t>
        <a:bodyPr/>
        <a:lstStyle/>
        <a:p>
          <a:r>
            <a:rPr lang="en-US" dirty="0"/>
            <a:t>Market clears with flex price</a:t>
          </a:r>
        </a:p>
      </dgm:t>
    </dgm:pt>
    <dgm:pt modelId="{C52DBC13-694E-4079-B028-BA47A1F027C3}" type="parTrans" cxnId="{3167C4DA-7673-4AF9-A3ED-74D26CE20FA9}">
      <dgm:prSet/>
      <dgm:spPr/>
      <dgm:t>
        <a:bodyPr/>
        <a:lstStyle/>
        <a:p>
          <a:endParaRPr lang="en-US"/>
        </a:p>
      </dgm:t>
    </dgm:pt>
    <dgm:pt modelId="{0D28B920-F891-4B76-9FF6-AF06E4F0D340}" type="sibTrans" cxnId="{3167C4DA-7673-4AF9-A3ED-74D26CE20FA9}">
      <dgm:prSet/>
      <dgm:spPr/>
      <dgm:t>
        <a:bodyPr/>
        <a:lstStyle/>
        <a:p>
          <a:endParaRPr lang="en-US"/>
        </a:p>
      </dgm:t>
    </dgm:pt>
    <dgm:pt modelId="{EDDF556D-E9AB-4926-96FC-EB707CA3FD7C}">
      <dgm:prSet/>
      <dgm:spPr/>
      <dgm:t>
        <a:bodyPr/>
        <a:lstStyle/>
        <a:p>
          <a:r>
            <a:rPr lang="en-US" dirty="0"/>
            <a:t>Usually most efficient outcome</a:t>
          </a:r>
        </a:p>
      </dgm:t>
    </dgm:pt>
    <dgm:pt modelId="{99027429-7E55-439D-9B6E-6D38BB60E954}" type="parTrans" cxnId="{D6B25169-4E03-4AF8-8724-B4E3D048E63A}">
      <dgm:prSet/>
      <dgm:spPr/>
      <dgm:t>
        <a:bodyPr/>
        <a:lstStyle/>
        <a:p>
          <a:endParaRPr lang="en-US"/>
        </a:p>
      </dgm:t>
    </dgm:pt>
    <dgm:pt modelId="{1A0A3061-1288-446A-A2B1-8D3A09B562E4}" type="sibTrans" cxnId="{D6B25169-4E03-4AF8-8724-B4E3D048E63A}">
      <dgm:prSet/>
      <dgm:spPr/>
      <dgm:t>
        <a:bodyPr/>
        <a:lstStyle/>
        <a:p>
          <a:endParaRPr lang="en-US"/>
        </a:p>
      </dgm:t>
    </dgm:pt>
    <dgm:pt modelId="{29F07E4C-E4C6-4E1F-811C-D0D5F211D5E7}">
      <dgm:prSet/>
      <dgm:spPr/>
      <dgm:t>
        <a:bodyPr/>
        <a:lstStyle/>
        <a:p>
          <a:r>
            <a:rPr lang="en-US" dirty="0"/>
            <a:t>Decentralized, Unplanned</a:t>
          </a:r>
        </a:p>
      </dgm:t>
    </dgm:pt>
    <dgm:pt modelId="{6EEC3E11-100E-40A1-8307-84C3C399EC69}" type="parTrans" cxnId="{12AF468A-F3D0-4853-9B6D-9EFF033F4417}">
      <dgm:prSet/>
      <dgm:spPr/>
      <dgm:t>
        <a:bodyPr/>
        <a:lstStyle/>
        <a:p>
          <a:endParaRPr lang="en-US"/>
        </a:p>
      </dgm:t>
    </dgm:pt>
    <dgm:pt modelId="{DEF665DD-53BF-436D-9A47-70563F057198}" type="sibTrans" cxnId="{12AF468A-F3D0-4853-9B6D-9EFF033F4417}">
      <dgm:prSet/>
      <dgm:spPr/>
      <dgm:t>
        <a:bodyPr/>
        <a:lstStyle/>
        <a:p>
          <a:endParaRPr lang="en-US"/>
        </a:p>
      </dgm:t>
    </dgm:pt>
    <dgm:pt modelId="{E3B93D44-752C-42B3-9744-C2B8D0EA7CC2}">
      <dgm:prSet/>
      <dgm:spPr/>
      <dgm:t>
        <a:bodyPr/>
        <a:lstStyle/>
        <a:p>
          <a:r>
            <a:rPr lang="en-US" b="1" dirty="0">
              <a:highlight>
                <a:srgbClr val="FFFF00"/>
              </a:highlight>
            </a:rPr>
            <a:t>Law of One Price  </a:t>
          </a:r>
          <a:r>
            <a:rPr lang="en-US" b="1" dirty="0">
              <a:highlight>
                <a:srgbClr val="FFFF00"/>
              </a:highlight>
              <a:latin typeface="Times New Roman" panose="02020603050405020304" pitchFamily="18" charset="0"/>
              <a:cs typeface="Times New Roman" panose="02020603050405020304" pitchFamily="18" charset="0"/>
            </a:rPr>
            <a:t>‼</a:t>
          </a:r>
          <a:endParaRPr lang="en-US" b="1" dirty="0">
            <a:highlight>
              <a:srgbClr val="FFFF00"/>
            </a:highlight>
          </a:endParaRPr>
        </a:p>
      </dgm:t>
    </dgm:pt>
    <dgm:pt modelId="{7C191C4B-3E2B-4864-ABF2-48CDAEF858D1}" type="parTrans" cxnId="{3A6325E8-420D-45FD-ADCD-8413537BBEFB}">
      <dgm:prSet/>
      <dgm:spPr/>
      <dgm:t>
        <a:bodyPr/>
        <a:lstStyle/>
        <a:p>
          <a:endParaRPr lang="en-US"/>
        </a:p>
      </dgm:t>
    </dgm:pt>
    <dgm:pt modelId="{8B11B69A-129D-4996-B913-45B896046E19}" type="sibTrans" cxnId="{3A6325E8-420D-45FD-ADCD-8413537BBEFB}">
      <dgm:prSet/>
      <dgm:spPr/>
      <dgm:t>
        <a:bodyPr/>
        <a:lstStyle/>
        <a:p>
          <a:endParaRPr lang="en-US"/>
        </a:p>
      </dgm:t>
    </dgm:pt>
    <dgm:pt modelId="{94377EE4-B5EF-40B4-99C9-57709D82EC80}" type="pres">
      <dgm:prSet presAssocID="{B4ED9A7C-D672-4C58-B129-2367B46A4315}" presName="Name0" presStyleCnt="0">
        <dgm:presLayoutVars>
          <dgm:dir/>
          <dgm:animLvl val="lvl"/>
          <dgm:resizeHandles val="exact"/>
        </dgm:presLayoutVars>
      </dgm:prSet>
      <dgm:spPr/>
    </dgm:pt>
    <dgm:pt modelId="{BB4827A8-C889-4F80-9141-3E4ED1C06EAB}" type="pres">
      <dgm:prSet presAssocID="{8BD29091-52ED-4AD4-9491-A2500C1C777A}" presName="composite" presStyleCnt="0"/>
      <dgm:spPr/>
    </dgm:pt>
    <dgm:pt modelId="{3127EE70-F5AA-483E-A019-51DE8EB4AF71}" type="pres">
      <dgm:prSet presAssocID="{8BD29091-52ED-4AD4-9491-A2500C1C777A}" presName="parTx" presStyleLbl="alignNode1" presStyleIdx="0" presStyleCnt="2">
        <dgm:presLayoutVars>
          <dgm:chMax val="0"/>
          <dgm:chPref val="0"/>
          <dgm:bulletEnabled val="1"/>
        </dgm:presLayoutVars>
      </dgm:prSet>
      <dgm:spPr/>
    </dgm:pt>
    <dgm:pt modelId="{CDB9F592-B0EE-477C-910C-E5938F962CCF}" type="pres">
      <dgm:prSet presAssocID="{8BD29091-52ED-4AD4-9491-A2500C1C777A}" presName="desTx" presStyleLbl="alignAccFollowNode1" presStyleIdx="0" presStyleCnt="2">
        <dgm:presLayoutVars>
          <dgm:bulletEnabled val="1"/>
        </dgm:presLayoutVars>
      </dgm:prSet>
      <dgm:spPr/>
    </dgm:pt>
    <dgm:pt modelId="{50DF7613-2D92-485E-8713-77C4AA59F269}" type="pres">
      <dgm:prSet presAssocID="{E5123B53-B3E0-4532-8285-1CF63EE76D87}" presName="space" presStyleCnt="0"/>
      <dgm:spPr/>
    </dgm:pt>
    <dgm:pt modelId="{5F9C3D07-E1AF-467D-B8FA-B4C2D621E592}" type="pres">
      <dgm:prSet presAssocID="{D0A12D4C-AACB-45B2-8D73-D6338E47E51B}" presName="composite" presStyleCnt="0"/>
      <dgm:spPr/>
    </dgm:pt>
    <dgm:pt modelId="{AF3DCFAF-F56B-4A18-A24D-0CD563D4727A}" type="pres">
      <dgm:prSet presAssocID="{D0A12D4C-AACB-45B2-8D73-D6338E47E51B}" presName="parTx" presStyleLbl="alignNode1" presStyleIdx="1" presStyleCnt="2">
        <dgm:presLayoutVars>
          <dgm:chMax val="0"/>
          <dgm:chPref val="0"/>
          <dgm:bulletEnabled val="1"/>
        </dgm:presLayoutVars>
      </dgm:prSet>
      <dgm:spPr/>
    </dgm:pt>
    <dgm:pt modelId="{3A116E84-C14C-4A32-8137-5BD7C2FC0428}" type="pres">
      <dgm:prSet presAssocID="{D0A12D4C-AACB-45B2-8D73-D6338E47E51B}" presName="desTx" presStyleLbl="alignAccFollowNode1" presStyleIdx="1" presStyleCnt="2">
        <dgm:presLayoutVars>
          <dgm:bulletEnabled val="1"/>
        </dgm:presLayoutVars>
      </dgm:prSet>
      <dgm:spPr/>
    </dgm:pt>
  </dgm:ptLst>
  <dgm:cxnLst>
    <dgm:cxn modelId="{A4D77902-51A2-4712-8254-72DF4168D156}" type="presOf" srcId="{8BD29091-52ED-4AD4-9491-A2500C1C777A}" destId="{3127EE70-F5AA-483E-A019-51DE8EB4AF71}" srcOrd="0" destOrd="0" presId="urn:microsoft.com/office/officeart/2005/8/layout/hList1"/>
    <dgm:cxn modelId="{C00D0409-CD43-46F7-A3C8-8811B7A23318}" type="presOf" srcId="{5BDB30D2-121F-4B7C-A557-40B5D2F9AA28}" destId="{3A116E84-C14C-4A32-8137-5BD7C2FC0428}" srcOrd="0" destOrd="3" presId="urn:microsoft.com/office/officeart/2005/8/layout/hList1"/>
    <dgm:cxn modelId="{7C1BDB09-7E3B-4BCF-9C19-1AE8425E5D43}" type="presOf" srcId="{B2341AB7-E43B-4D44-BDD1-24E82DD71637}" destId="{CDB9F592-B0EE-477C-910C-E5938F962CCF}" srcOrd="0" destOrd="4" presId="urn:microsoft.com/office/officeart/2005/8/layout/hList1"/>
    <dgm:cxn modelId="{9F9A2A12-0056-449C-9D48-04FA115B47E7}" srcId="{D0A12D4C-AACB-45B2-8D73-D6338E47E51B}" destId="{A04ABD5F-B600-476D-B618-B083A91E1AE3}" srcOrd="1" destOrd="0" parTransId="{510705DB-9436-49AE-AB8E-DAF459853021}" sibTransId="{F631AD3A-6AC6-459F-B4C3-D87FF9C5137C}"/>
    <dgm:cxn modelId="{53A62C14-A9AE-4BAE-A2D1-66959335E406}" type="presOf" srcId="{D0A12D4C-AACB-45B2-8D73-D6338E47E51B}" destId="{AF3DCFAF-F56B-4A18-A24D-0CD563D4727A}" srcOrd="0" destOrd="0" presId="urn:microsoft.com/office/officeart/2005/8/layout/hList1"/>
    <dgm:cxn modelId="{41BE271C-B19E-42F2-A0CD-AD25702D0184}" srcId="{B4ED9A7C-D672-4C58-B129-2367B46A4315}" destId="{D0A12D4C-AACB-45B2-8D73-D6338E47E51B}" srcOrd="1" destOrd="0" parTransId="{CC22CF9B-4055-4B23-96FD-0BF6E888DD74}" sibTransId="{EC8D413C-5F28-412B-A9EF-3A8CB97D5756}"/>
    <dgm:cxn modelId="{F3210023-19C0-4900-9DDF-52ABFF7027CA}" type="presOf" srcId="{A04ABD5F-B600-476D-B618-B083A91E1AE3}" destId="{3A116E84-C14C-4A32-8137-5BD7C2FC0428}" srcOrd="0" destOrd="1" presId="urn:microsoft.com/office/officeart/2005/8/layout/hList1"/>
    <dgm:cxn modelId="{6B5CAF2D-5E00-4DF8-AA4F-40F15DE06059}" srcId="{8BD29091-52ED-4AD4-9491-A2500C1C777A}" destId="{B2341AB7-E43B-4D44-BDD1-24E82DD71637}" srcOrd="4" destOrd="0" parTransId="{E4D83D25-95EC-4984-9E78-5CE10552DAAB}" sibTransId="{A3B727DE-CE4F-407A-BA80-AFD5891DBB1D}"/>
    <dgm:cxn modelId="{0C1E9130-B7DB-4BD2-8C78-E9ACD9D72000}" type="presOf" srcId="{1610C71C-9267-415F-B498-F1531354AE59}" destId="{3A116E84-C14C-4A32-8137-5BD7C2FC0428}" srcOrd="0" destOrd="4" presId="urn:microsoft.com/office/officeart/2005/8/layout/hList1"/>
    <dgm:cxn modelId="{FC876132-B565-4829-9F61-44E018FAF61B}" srcId="{B4ED9A7C-D672-4C58-B129-2367B46A4315}" destId="{8BD29091-52ED-4AD4-9491-A2500C1C777A}" srcOrd="0" destOrd="0" parTransId="{22043C57-42B1-4C73-8D66-4B116E612E91}" sibTransId="{E5123B53-B3E0-4532-8285-1CF63EE76D87}"/>
    <dgm:cxn modelId="{DD048033-B35B-405F-A3EC-D481A9AFE9A6}" srcId="{8BD29091-52ED-4AD4-9491-A2500C1C777A}" destId="{147525E5-FF92-4F81-A599-5D9192800112}" srcOrd="1" destOrd="0" parTransId="{6F04A321-423A-478A-8FE5-3B0ABB315025}" sibTransId="{299ED670-28E8-4103-B1C6-D8B12C88D0C1}"/>
    <dgm:cxn modelId="{873DAD33-890B-443F-9320-AC3C9CFFCCFE}" type="presOf" srcId="{29F07E4C-E4C6-4E1F-811C-D0D5F211D5E7}" destId="{CDB9F592-B0EE-477C-910C-E5938F962CCF}" srcOrd="0" destOrd="7" presId="urn:microsoft.com/office/officeart/2005/8/layout/hList1"/>
    <dgm:cxn modelId="{EE4EE637-17AC-474B-AAA2-A3B27188700D}" type="presOf" srcId="{9E17BAEC-E2D4-4C7F-B6A0-A69C7962D5F0}" destId="{3A116E84-C14C-4A32-8137-5BD7C2FC0428}" srcOrd="0" destOrd="5" presId="urn:microsoft.com/office/officeart/2005/8/layout/hList1"/>
    <dgm:cxn modelId="{6628495C-C60E-458C-B71E-7C1716639644}" srcId="{8BD29091-52ED-4AD4-9491-A2500C1C777A}" destId="{1D0FD3E4-3BC1-4A6F-A39B-78DA92F838E8}" srcOrd="0" destOrd="0" parTransId="{FF08B86A-8697-4035-A817-72B0EDADB820}" sibTransId="{E7185428-6F66-49F1-9079-E67C441505A1}"/>
    <dgm:cxn modelId="{4FA74B61-BF8F-4303-8369-91156F8887A1}" srcId="{D0A12D4C-AACB-45B2-8D73-D6338E47E51B}" destId="{1610C71C-9267-415F-B498-F1531354AE59}" srcOrd="4" destOrd="0" parTransId="{7682517E-5C58-44D0-B694-D7372FA92DA8}" sibTransId="{8F437EC4-12BF-4472-AD72-58C184CE93EF}"/>
    <dgm:cxn modelId="{33562543-07A8-4E83-AB1C-7DBB7BC3F706}" srcId="{D0A12D4C-AACB-45B2-8D73-D6338E47E51B}" destId="{5BDB30D2-121F-4B7C-A557-40B5D2F9AA28}" srcOrd="3" destOrd="0" parTransId="{F67FA3CB-0AD0-4A0E-9E62-AA58E7519C66}" sibTransId="{36E7E13A-27A6-4E5D-8B7A-B9C77835AA45}"/>
    <dgm:cxn modelId="{E59C4E48-A94C-4E57-824E-CD84D860D55C}" type="presOf" srcId="{147525E5-FF92-4F81-A599-5D9192800112}" destId="{CDB9F592-B0EE-477C-910C-E5938F962CCF}" srcOrd="0" destOrd="1" presId="urn:microsoft.com/office/officeart/2005/8/layout/hList1"/>
    <dgm:cxn modelId="{D6B25169-4E03-4AF8-8724-B4E3D048E63A}" srcId="{8BD29091-52ED-4AD4-9491-A2500C1C777A}" destId="{EDDF556D-E9AB-4926-96FC-EB707CA3FD7C}" srcOrd="6" destOrd="0" parTransId="{99027429-7E55-439D-9B6E-6D38BB60E954}" sibTransId="{1A0A3061-1288-446A-A2B1-8D3A09B562E4}"/>
    <dgm:cxn modelId="{17C5E252-BFDA-4F4A-85A8-B31C7AAAAE1E}" srcId="{D0A12D4C-AACB-45B2-8D73-D6338E47E51B}" destId="{51D15610-F51A-4754-8D49-69622568225C}" srcOrd="2" destOrd="0" parTransId="{9C57EB85-038E-422A-A894-8321FF19D2DB}" sibTransId="{5622A34D-3203-4F51-9BA3-9FB974D339C8}"/>
    <dgm:cxn modelId="{9B2EB953-6CA2-4910-8013-D3D93617C528}" type="presOf" srcId="{EDDF556D-E9AB-4926-96FC-EB707CA3FD7C}" destId="{CDB9F592-B0EE-477C-910C-E5938F962CCF}" srcOrd="0" destOrd="6" presId="urn:microsoft.com/office/officeart/2005/8/layout/hList1"/>
    <dgm:cxn modelId="{3DAD2B56-48E7-4152-908B-C15492B23CA3}" type="presOf" srcId="{C004357E-F86D-4245-9237-8D99F0B09626}" destId="{CDB9F592-B0EE-477C-910C-E5938F962CCF}" srcOrd="0" destOrd="5" presId="urn:microsoft.com/office/officeart/2005/8/layout/hList1"/>
    <dgm:cxn modelId="{62B56986-BA45-4B2D-8363-A0A31EEAB735}" srcId="{8BD29091-52ED-4AD4-9491-A2500C1C777A}" destId="{1C0350F7-8731-449F-956A-DD4294EC504D}" srcOrd="2" destOrd="0" parTransId="{FDE11525-FBE0-4B0F-94B0-0F5126F6C2FA}" sibTransId="{999D0A2B-A128-4E54-99F9-CC15516341F2}"/>
    <dgm:cxn modelId="{12AF468A-F3D0-4853-9B6D-9EFF033F4417}" srcId="{8BD29091-52ED-4AD4-9491-A2500C1C777A}" destId="{29F07E4C-E4C6-4E1F-811C-D0D5F211D5E7}" srcOrd="7" destOrd="0" parTransId="{6EEC3E11-100E-40A1-8307-84C3C399EC69}" sibTransId="{DEF665DD-53BF-436D-9A47-70563F057198}"/>
    <dgm:cxn modelId="{275AA5A9-4344-4006-9DC6-F92E0C997DCE}" type="presOf" srcId="{FBE382D6-0B63-4351-86DF-8345FAE72585}" destId="{3A116E84-C14C-4A32-8137-5BD7C2FC0428}" srcOrd="0" destOrd="0" presId="urn:microsoft.com/office/officeart/2005/8/layout/hList1"/>
    <dgm:cxn modelId="{8D9A21B4-97F1-44D8-BF65-26609DA69C16}" srcId="{D0A12D4C-AACB-45B2-8D73-D6338E47E51B}" destId="{FBE382D6-0B63-4351-86DF-8345FAE72585}" srcOrd="0" destOrd="0" parTransId="{E2C24A2D-58B2-42BA-9DD7-A511AD796B50}" sibTransId="{7AB905F5-3F59-4BD6-AF81-EB8CC9B6D063}"/>
    <dgm:cxn modelId="{EBB5ACB9-C97A-437B-B69F-8100B38A2F46}" type="presOf" srcId="{E3B93D44-752C-42B3-9744-C2B8D0EA7CC2}" destId="{CDB9F592-B0EE-477C-910C-E5938F962CCF}" srcOrd="0" destOrd="8" presId="urn:microsoft.com/office/officeart/2005/8/layout/hList1"/>
    <dgm:cxn modelId="{4016E0C1-E4F3-46ED-ACD5-63581A120317}" type="presOf" srcId="{BC611351-5A44-4D78-95C9-535277E86673}" destId="{CDB9F592-B0EE-477C-910C-E5938F962CCF}" srcOrd="0" destOrd="3" presId="urn:microsoft.com/office/officeart/2005/8/layout/hList1"/>
    <dgm:cxn modelId="{90E0E4C1-3AC4-4B86-937F-75D2139A462C}" type="presOf" srcId="{1D0FD3E4-3BC1-4A6F-A39B-78DA92F838E8}" destId="{CDB9F592-B0EE-477C-910C-E5938F962CCF}" srcOrd="0" destOrd="0" presId="urn:microsoft.com/office/officeart/2005/8/layout/hList1"/>
    <dgm:cxn modelId="{C2DCEAC6-C259-4374-A82A-885FFD93C999}" srcId="{D0A12D4C-AACB-45B2-8D73-D6338E47E51B}" destId="{9E17BAEC-E2D4-4C7F-B6A0-A69C7962D5F0}" srcOrd="5" destOrd="0" parTransId="{CA691D02-B73B-47ED-8C6E-BEA9F9E53BA8}" sibTransId="{17854447-42E3-425A-B412-DA161EE5899F}"/>
    <dgm:cxn modelId="{1E1CA8CA-56F1-4AEF-90BB-768A6B8C64FC}" type="presOf" srcId="{1C0350F7-8731-449F-956A-DD4294EC504D}" destId="{CDB9F592-B0EE-477C-910C-E5938F962CCF}" srcOrd="0" destOrd="2" presId="urn:microsoft.com/office/officeart/2005/8/layout/hList1"/>
    <dgm:cxn modelId="{3167C4DA-7673-4AF9-A3ED-74D26CE20FA9}" srcId="{8BD29091-52ED-4AD4-9491-A2500C1C777A}" destId="{C004357E-F86D-4245-9237-8D99F0B09626}" srcOrd="5" destOrd="0" parTransId="{C52DBC13-694E-4079-B028-BA47A1F027C3}" sibTransId="{0D28B920-F891-4B76-9FF6-AF06E4F0D340}"/>
    <dgm:cxn modelId="{8D9202E8-26CA-4C81-AEE2-A8C784A0ED52}" type="presOf" srcId="{B4ED9A7C-D672-4C58-B129-2367B46A4315}" destId="{94377EE4-B5EF-40B4-99C9-57709D82EC80}" srcOrd="0" destOrd="0" presId="urn:microsoft.com/office/officeart/2005/8/layout/hList1"/>
    <dgm:cxn modelId="{3A6325E8-420D-45FD-ADCD-8413537BBEFB}" srcId="{8BD29091-52ED-4AD4-9491-A2500C1C777A}" destId="{E3B93D44-752C-42B3-9744-C2B8D0EA7CC2}" srcOrd="8" destOrd="0" parTransId="{7C191C4B-3E2B-4864-ABF2-48CDAEF858D1}" sibTransId="{8B11B69A-129D-4996-B913-45B896046E19}"/>
    <dgm:cxn modelId="{6CA2FEE9-BF1E-45B9-A387-B688073007F2}" srcId="{8BD29091-52ED-4AD4-9491-A2500C1C777A}" destId="{BC611351-5A44-4D78-95C9-535277E86673}" srcOrd="3" destOrd="0" parTransId="{39EB7D5D-034D-47FB-8A6A-A4D4A1D3C698}" sibTransId="{2CC614FE-4308-42E8-B6E2-83C9F6AF17CF}"/>
    <dgm:cxn modelId="{06A0FDFB-3586-4418-BFE9-0455DD09907B}" type="presOf" srcId="{51D15610-F51A-4754-8D49-69622568225C}" destId="{3A116E84-C14C-4A32-8137-5BD7C2FC0428}" srcOrd="0" destOrd="2" presId="urn:microsoft.com/office/officeart/2005/8/layout/hList1"/>
    <dgm:cxn modelId="{8001E9F0-6D02-4B8D-87A8-E4A52F5D7161}" type="presParOf" srcId="{94377EE4-B5EF-40B4-99C9-57709D82EC80}" destId="{BB4827A8-C889-4F80-9141-3E4ED1C06EAB}" srcOrd="0" destOrd="0" presId="urn:microsoft.com/office/officeart/2005/8/layout/hList1"/>
    <dgm:cxn modelId="{E3D0FFD0-1C69-4D5E-AC90-1F04283437D8}" type="presParOf" srcId="{BB4827A8-C889-4F80-9141-3E4ED1C06EAB}" destId="{3127EE70-F5AA-483E-A019-51DE8EB4AF71}" srcOrd="0" destOrd="0" presId="urn:microsoft.com/office/officeart/2005/8/layout/hList1"/>
    <dgm:cxn modelId="{BCFFAEA2-5BD6-4683-A3E0-527E7807427F}" type="presParOf" srcId="{BB4827A8-C889-4F80-9141-3E4ED1C06EAB}" destId="{CDB9F592-B0EE-477C-910C-E5938F962CCF}" srcOrd="1" destOrd="0" presId="urn:microsoft.com/office/officeart/2005/8/layout/hList1"/>
    <dgm:cxn modelId="{D58D7E14-1AB3-46B3-B4EF-DFF0B7C0F2C1}" type="presParOf" srcId="{94377EE4-B5EF-40B4-99C9-57709D82EC80}" destId="{50DF7613-2D92-485E-8713-77C4AA59F269}" srcOrd="1" destOrd="0" presId="urn:microsoft.com/office/officeart/2005/8/layout/hList1"/>
    <dgm:cxn modelId="{0730F6AC-1D61-4218-A0AF-78BB805F784A}" type="presParOf" srcId="{94377EE4-B5EF-40B4-99C9-57709D82EC80}" destId="{5F9C3D07-E1AF-467D-B8FA-B4C2D621E592}" srcOrd="2" destOrd="0" presId="urn:microsoft.com/office/officeart/2005/8/layout/hList1"/>
    <dgm:cxn modelId="{6A56291E-CAF6-4FDE-BE6A-E61E69B052F7}" type="presParOf" srcId="{5F9C3D07-E1AF-467D-B8FA-B4C2D621E592}" destId="{AF3DCFAF-F56B-4A18-A24D-0CD563D4727A}" srcOrd="0" destOrd="0" presId="urn:microsoft.com/office/officeart/2005/8/layout/hList1"/>
    <dgm:cxn modelId="{D3B4F47B-331F-4A79-9679-B09DD7740680}" type="presParOf" srcId="{5F9C3D07-E1AF-467D-B8FA-B4C2D621E592}" destId="{3A116E84-C14C-4A32-8137-5BD7C2FC042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7EE70-F5AA-483E-A019-51DE8EB4AF71}">
      <dsp:nvSpPr>
        <dsp:cNvPr id="0" name=""/>
        <dsp:cNvSpPr/>
      </dsp:nvSpPr>
      <dsp:spPr>
        <a:xfrm>
          <a:off x="46" y="113256"/>
          <a:ext cx="4497798" cy="48960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a:t>What is a Market? </a:t>
          </a:r>
        </a:p>
      </dsp:txBody>
      <dsp:txXfrm>
        <a:off x="46" y="113256"/>
        <a:ext cx="4497798" cy="489600"/>
      </dsp:txXfrm>
    </dsp:sp>
    <dsp:sp modelId="{CDB9F592-B0EE-477C-910C-E5938F962CCF}">
      <dsp:nvSpPr>
        <dsp:cNvPr id="0" name=""/>
        <dsp:cNvSpPr/>
      </dsp:nvSpPr>
      <dsp:spPr>
        <a:xfrm>
          <a:off x="46" y="602856"/>
          <a:ext cx="4497798" cy="2706570"/>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Many buyers</a:t>
          </a:r>
        </a:p>
        <a:p>
          <a:pPr marL="171450" lvl="1" indent="-171450" algn="l" defTabSz="755650">
            <a:lnSpc>
              <a:spcPct val="90000"/>
            </a:lnSpc>
            <a:spcBef>
              <a:spcPct val="0"/>
            </a:spcBef>
            <a:spcAft>
              <a:spcPct val="15000"/>
            </a:spcAft>
            <a:buChar char="•"/>
          </a:pPr>
          <a:r>
            <a:rPr lang="en-US" sz="1700" kern="1200" dirty="0"/>
            <a:t>Many sellers</a:t>
          </a:r>
        </a:p>
        <a:p>
          <a:pPr marL="171450" lvl="1" indent="-171450" algn="l" defTabSz="755650">
            <a:lnSpc>
              <a:spcPct val="90000"/>
            </a:lnSpc>
            <a:spcBef>
              <a:spcPct val="0"/>
            </a:spcBef>
            <a:spcAft>
              <a:spcPct val="15000"/>
            </a:spcAft>
            <a:buChar char="•"/>
          </a:pPr>
          <a:r>
            <a:rPr lang="en-US" sz="1700" kern="1200" dirty="0"/>
            <a:t>Rules,  Structure</a:t>
          </a:r>
        </a:p>
        <a:p>
          <a:pPr marL="171450" lvl="1" indent="-171450" algn="l" defTabSz="755650">
            <a:lnSpc>
              <a:spcPct val="90000"/>
            </a:lnSpc>
            <a:spcBef>
              <a:spcPct val="0"/>
            </a:spcBef>
            <a:spcAft>
              <a:spcPct val="15000"/>
            </a:spcAft>
            <a:buChar char="•"/>
          </a:pPr>
          <a:r>
            <a:rPr lang="en-US" sz="1700" kern="1200" dirty="0"/>
            <a:t>Time, currency, behavior</a:t>
          </a:r>
        </a:p>
        <a:p>
          <a:pPr marL="171450" lvl="1" indent="-171450" algn="l" defTabSz="755650">
            <a:lnSpc>
              <a:spcPct val="90000"/>
            </a:lnSpc>
            <a:spcBef>
              <a:spcPct val="0"/>
            </a:spcBef>
            <a:spcAft>
              <a:spcPct val="15000"/>
            </a:spcAft>
            <a:buChar char="•"/>
          </a:pPr>
          <a:r>
            <a:rPr lang="en-US" sz="1700" kern="1200" dirty="0"/>
            <a:t>Compete for best price</a:t>
          </a:r>
        </a:p>
        <a:p>
          <a:pPr marL="171450" lvl="1" indent="-171450" algn="l" defTabSz="755650">
            <a:lnSpc>
              <a:spcPct val="90000"/>
            </a:lnSpc>
            <a:spcBef>
              <a:spcPct val="0"/>
            </a:spcBef>
            <a:spcAft>
              <a:spcPct val="15000"/>
            </a:spcAft>
            <a:buChar char="•"/>
          </a:pPr>
          <a:r>
            <a:rPr lang="en-US" sz="1700" kern="1200" dirty="0"/>
            <a:t>Market clears with flex price</a:t>
          </a:r>
        </a:p>
        <a:p>
          <a:pPr marL="171450" lvl="1" indent="-171450" algn="l" defTabSz="755650">
            <a:lnSpc>
              <a:spcPct val="90000"/>
            </a:lnSpc>
            <a:spcBef>
              <a:spcPct val="0"/>
            </a:spcBef>
            <a:spcAft>
              <a:spcPct val="15000"/>
            </a:spcAft>
            <a:buChar char="•"/>
          </a:pPr>
          <a:r>
            <a:rPr lang="en-US" sz="1700" kern="1200" dirty="0"/>
            <a:t>Usually most efficient outcome</a:t>
          </a:r>
        </a:p>
        <a:p>
          <a:pPr marL="171450" lvl="1" indent="-171450" algn="l" defTabSz="755650">
            <a:lnSpc>
              <a:spcPct val="90000"/>
            </a:lnSpc>
            <a:spcBef>
              <a:spcPct val="0"/>
            </a:spcBef>
            <a:spcAft>
              <a:spcPct val="15000"/>
            </a:spcAft>
            <a:buChar char="•"/>
          </a:pPr>
          <a:r>
            <a:rPr lang="en-US" sz="1700" kern="1200" dirty="0"/>
            <a:t>Decentralized, Unplanned</a:t>
          </a:r>
        </a:p>
        <a:p>
          <a:pPr marL="171450" lvl="1" indent="-171450" algn="l" defTabSz="755650">
            <a:lnSpc>
              <a:spcPct val="90000"/>
            </a:lnSpc>
            <a:spcBef>
              <a:spcPct val="0"/>
            </a:spcBef>
            <a:spcAft>
              <a:spcPct val="15000"/>
            </a:spcAft>
            <a:buChar char="•"/>
          </a:pPr>
          <a:r>
            <a:rPr lang="en-US" sz="1700" b="1" kern="1200" dirty="0">
              <a:highlight>
                <a:srgbClr val="FFFF00"/>
              </a:highlight>
            </a:rPr>
            <a:t>Law of One Price  </a:t>
          </a:r>
          <a:r>
            <a:rPr lang="en-US" sz="1700" b="1" kern="1200" dirty="0">
              <a:highlight>
                <a:srgbClr val="FFFF00"/>
              </a:highlight>
              <a:latin typeface="Times New Roman" panose="02020603050405020304" pitchFamily="18" charset="0"/>
              <a:cs typeface="Times New Roman" panose="02020603050405020304" pitchFamily="18" charset="0"/>
            </a:rPr>
            <a:t>‼</a:t>
          </a:r>
          <a:endParaRPr lang="en-US" sz="1700" b="1" kern="1200" dirty="0">
            <a:highlight>
              <a:srgbClr val="FFFF00"/>
            </a:highlight>
          </a:endParaRPr>
        </a:p>
      </dsp:txBody>
      <dsp:txXfrm>
        <a:off x="46" y="602856"/>
        <a:ext cx="4497798" cy="2706570"/>
      </dsp:txXfrm>
    </dsp:sp>
    <dsp:sp modelId="{AF3DCFAF-F56B-4A18-A24D-0CD563D4727A}">
      <dsp:nvSpPr>
        <dsp:cNvPr id="0" name=""/>
        <dsp:cNvSpPr/>
      </dsp:nvSpPr>
      <dsp:spPr>
        <a:xfrm>
          <a:off x="5127537" y="113256"/>
          <a:ext cx="4497798" cy="489600"/>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a:t>Marketization:  Much more than “marketplaces”</a:t>
          </a:r>
        </a:p>
      </dsp:txBody>
      <dsp:txXfrm>
        <a:off x="5127537" y="113256"/>
        <a:ext cx="4497798" cy="489600"/>
      </dsp:txXfrm>
    </dsp:sp>
    <dsp:sp modelId="{3A116E84-C14C-4A32-8137-5BD7C2FC0428}">
      <dsp:nvSpPr>
        <dsp:cNvPr id="0" name=""/>
        <dsp:cNvSpPr/>
      </dsp:nvSpPr>
      <dsp:spPr>
        <a:xfrm>
          <a:off x="5127537" y="602856"/>
          <a:ext cx="4497798" cy="2706570"/>
        </a:xfrm>
        <a:prstGeom prst="rect">
          <a:avLst/>
        </a:prstGeom>
        <a:solidFill>
          <a:schemeClr val="accent2">
            <a:tint val="40000"/>
            <a:alpha val="90000"/>
            <a:hueOff val="-849226"/>
            <a:satOff val="-75346"/>
            <a:lumOff val="-769"/>
            <a:alphaOff val="0"/>
          </a:schemeClr>
        </a:solidFill>
        <a:ln w="6350" cap="flat" cmpd="sng" algn="ctr">
          <a:solidFill>
            <a:schemeClr val="accent2">
              <a:tint val="40000"/>
              <a:alpha val="90000"/>
              <a:hueOff val="-849226"/>
              <a:satOff val="-75346"/>
              <a:lumOff val="-769"/>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Goods Markets   </a:t>
          </a:r>
          <a:r>
            <a:rPr lang="en-US" sz="1700" kern="1200" dirty="0">
              <a:latin typeface="Times New Roman" panose="02020603050405020304" pitchFamily="18" charset="0"/>
              <a:cs typeface="Times New Roman" panose="02020603050405020304" pitchFamily="18" charset="0"/>
            </a:rPr>
            <a:t>☺</a:t>
          </a:r>
          <a:r>
            <a:rPr lang="en-US" sz="1700" kern="1200" dirty="0"/>
            <a:t> </a:t>
          </a:r>
        </a:p>
        <a:p>
          <a:pPr marL="171450" lvl="1" indent="-171450" algn="l" defTabSz="755650">
            <a:lnSpc>
              <a:spcPct val="90000"/>
            </a:lnSpc>
            <a:spcBef>
              <a:spcPct val="0"/>
            </a:spcBef>
            <a:spcAft>
              <a:spcPct val="15000"/>
            </a:spcAft>
            <a:buChar char="•"/>
          </a:pPr>
          <a:r>
            <a:rPr lang="en-US" sz="1700" kern="1200" dirty="0"/>
            <a:t>Services Markets  </a:t>
          </a:r>
          <a:r>
            <a:rPr lang="en-US" sz="1700" kern="1200" dirty="0">
              <a:latin typeface="Times New Roman" panose="02020603050405020304" pitchFamily="18" charset="0"/>
              <a:cs typeface="Times New Roman" panose="02020603050405020304" pitchFamily="18" charset="0"/>
            </a:rPr>
            <a:t>☺</a:t>
          </a:r>
          <a:endParaRPr lang="en-US" sz="1700" kern="1200" dirty="0"/>
        </a:p>
        <a:p>
          <a:pPr marL="171450" lvl="1" indent="-171450" algn="l" defTabSz="755650">
            <a:lnSpc>
              <a:spcPct val="90000"/>
            </a:lnSpc>
            <a:spcBef>
              <a:spcPct val="0"/>
            </a:spcBef>
            <a:spcAft>
              <a:spcPct val="15000"/>
            </a:spcAft>
            <a:buChar char="•"/>
          </a:pPr>
          <a:r>
            <a:rPr lang="en-US" sz="1700" b="1" kern="1200" dirty="0">
              <a:highlight>
                <a:srgbClr val="FFFF00"/>
              </a:highlight>
            </a:rPr>
            <a:t>Labor</a:t>
          </a:r>
          <a:r>
            <a:rPr lang="en-US" sz="1700" b="1" kern="1200" dirty="0"/>
            <a:t> </a:t>
          </a:r>
          <a:r>
            <a:rPr lang="en-US" sz="1700" b="1" kern="1200" dirty="0">
              <a:highlight>
                <a:srgbClr val="FFFF00"/>
              </a:highlight>
            </a:rPr>
            <a:t>Markets</a:t>
          </a:r>
        </a:p>
        <a:p>
          <a:pPr marL="171450" lvl="1" indent="-171450" algn="l" defTabSz="755650">
            <a:lnSpc>
              <a:spcPct val="90000"/>
            </a:lnSpc>
            <a:spcBef>
              <a:spcPct val="0"/>
            </a:spcBef>
            <a:spcAft>
              <a:spcPct val="15000"/>
            </a:spcAft>
            <a:buChar char="•"/>
          </a:pPr>
          <a:r>
            <a:rPr lang="en-US" sz="1700" kern="1200" dirty="0"/>
            <a:t>Real Estate/Land Markets</a:t>
          </a:r>
        </a:p>
        <a:p>
          <a:pPr marL="171450" lvl="1" indent="-171450" algn="l" defTabSz="755650">
            <a:lnSpc>
              <a:spcPct val="90000"/>
            </a:lnSpc>
            <a:spcBef>
              <a:spcPct val="0"/>
            </a:spcBef>
            <a:spcAft>
              <a:spcPct val="15000"/>
            </a:spcAft>
            <a:buChar char="•"/>
          </a:pPr>
          <a:r>
            <a:rPr lang="en-US" sz="1700" kern="1200"/>
            <a:t>Capital/Finance Markets</a:t>
          </a:r>
        </a:p>
        <a:p>
          <a:pPr marL="171450" lvl="1" indent="-171450" algn="l" defTabSz="755650">
            <a:lnSpc>
              <a:spcPct val="90000"/>
            </a:lnSpc>
            <a:spcBef>
              <a:spcPct val="0"/>
            </a:spcBef>
            <a:spcAft>
              <a:spcPct val="15000"/>
            </a:spcAft>
            <a:buChar char="•"/>
          </a:pPr>
          <a:r>
            <a:rPr lang="en-US" sz="1700" b="1" kern="1200" dirty="0">
              <a:highlight>
                <a:srgbClr val="FFFF00"/>
              </a:highlight>
            </a:rPr>
            <a:t>Foreign Exchange Markets</a:t>
          </a:r>
        </a:p>
      </dsp:txBody>
      <dsp:txXfrm>
        <a:off x="5127537" y="602856"/>
        <a:ext cx="4497798" cy="270657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470895"/>
          </a:xfrm>
          <a:prstGeom prst="rect">
            <a:avLst/>
          </a:prstGeom>
        </p:spPr>
        <p:txBody>
          <a:bodyPr vert="horz" lIns="94192" tIns="47096" rIns="94192" bIns="47096" rtlCol="0"/>
          <a:lstStyle>
            <a:lvl1pPr algn="l">
              <a:defRPr sz="1200"/>
            </a:lvl1pPr>
          </a:lstStyle>
          <a:p>
            <a:endParaRPr lang="en-US" dirty="0"/>
          </a:p>
        </p:txBody>
      </p:sp>
      <p:sp>
        <p:nvSpPr>
          <p:cNvPr id="3" name="Date Placeholder 2"/>
          <p:cNvSpPr>
            <a:spLocks noGrp="1"/>
          </p:cNvSpPr>
          <p:nvPr>
            <p:ph type="dt" idx="1"/>
          </p:nvPr>
        </p:nvSpPr>
        <p:spPr>
          <a:xfrm>
            <a:off x="4021294" y="0"/>
            <a:ext cx="3076363" cy="470895"/>
          </a:xfrm>
          <a:prstGeom prst="rect">
            <a:avLst/>
          </a:prstGeom>
        </p:spPr>
        <p:txBody>
          <a:bodyPr vert="horz" lIns="94192" tIns="47096" rIns="94192" bIns="47096" rtlCol="0"/>
          <a:lstStyle>
            <a:lvl1pPr algn="r">
              <a:defRPr sz="1200"/>
            </a:lvl1pPr>
          </a:lstStyle>
          <a:p>
            <a:fld id="{71A0CA32-30E6-4487-A761-F081AFC5A47A}" type="datetimeFigureOut">
              <a:rPr lang="en-US" smtClean="0"/>
              <a:t>12/1/2020</a:t>
            </a:fld>
            <a:endParaRPr lang="en-US" dirty="0"/>
          </a:p>
        </p:txBody>
      </p:sp>
      <p:sp>
        <p:nvSpPr>
          <p:cNvPr id="4" name="Slide Image Placeholder 3"/>
          <p:cNvSpPr>
            <a:spLocks noGrp="1" noRot="1" noChangeAspect="1"/>
          </p:cNvSpPr>
          <p:nvPr>
            <p:ph type="sldImg" idx="2"/>
          </p:nvPr>
        </p:nvSpPr>
        <p:spPr>
          <a:xfrm>
            <a:off x="735013" y="1173163"/>
            <a:ext cx="5629275" cy="3167062"/>
          </a:xfrm>
          <a:prstGeom prst="rect">
            <a:avLst/>
          </a:prstGeom>
          <a:noFill/>
          <a:ln w="12700">
            <a:solidFill>
              <a:prstClr val="black"/>
            </a:solidFill>
          </a:ln>
        </p:spPr>
        <p:txBody>
          <a:bodyPr vert="horz" lIns="94192" tIns="47096" rIns="94192" bIns="47096" rtlCol="0" anchor="ctr"/>
          <a:lstStyle/>
          <a:p>
            <a:endParaRPr lang="en-US" dirty="0"/>
          </a:p>
        </p:txBody>
      </p:sp>
      <p:sp>
        <p:nvSpPr>
          <p:cNvPr id="5" name="Notes Placeholder 4"/>
          <p:cNvSpPr>
            <a:spLocks noGrp="1"/>
          </p:cNvSpPr>
          <p:nvPr>
            <p:ph type="body" sz="quarter" idx="3"/>
          </p:nvPr>
        </p:nvSpPr>
        <p:spPr>
          <a:xfrm>
            <a:off x="709930" y="4516676"/>
            <a:ext cx="5679440" cy="3695462"/>
          </a:xfrm>
          <a:prstGeom prst="rect">
            <a:avLst/>
          </a:prstGeom>
        </p:spPr>
        <p:txBody>
          <a:bodyPr vert="horz" lIns="94192" tIns="47096" rIns="94192" bIns="4709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4407"/>
            <a:ext cx="3076363" cy="470894"/>
          </a:xfrm>
          <a:prstGeom prst="rect">
            <a:avLst/>
          </a:prstGeom>
        </p:spPr>
        <p:txBody>
          <a:bodyPr vert="horz" lIns="94192" tIns="47096" rIns="94192" bIns="4709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1294" y="8914407"/>
            <a:ext cx="3076363" cy="470894"/>
          </a:xfrm>
          <a:prstGeom prst="rect">
            <a:avLst/>
          </a:prstGeom>
        </p:spPr>
        <p:txBody>
          <a:bodyPr vert="horz" lIns="94192" tIns="47096" rIns="94192" bIns="47096" rtlCol="0" anchor="b"/>
          <a:lstStyle>
            <a:lvl1pPr algn="r">
              <a:defRPr sz="1200"/>
            </a:lvl1pPr>
          </a:lstStyle>
          <a:p>
            <a:fld id="{AB8BA25C-A1E7-4822-8C96-418BF8B26292}" type="slidenum">
              <a:rPr lang="en-US" smtClean="0"/>
              <a:t>‹#›</a:t>
            </a:fld>
            <a:endParaRPr lang="en-US" dirty="0"/>
          </a:p>
        </p:txBody>
      </p:sp>
    </p:spTree>
    <p:extLst>
      <p:ext uri="{BB962C8B-B14F-4D97-AF65-F5344CB8AC3E}">
        <p14:creationId xmlns:p14="http://schemas.microsoft.com/office/powerpoint/2010/main" val="23007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think North Korea’s economy is under quite some strain but maybe not in the way most people think.  Are the sanctions working?  Well yes, but again, maybe not in the way people expect.   Amid the fire and fury, is there room to hope of a normalized North Korea?  Absolutely. And a good part of the answer is the stealth marketization currently under way in North Korea.</a:t>
            </a:r>
          </a:p>
          <a:p>
            <a:r>
              <a:rPr lang="en-US" dirty="0"/>
              <a:t>First, a few definitions.  We often limit our thoughts of marketization to market</a:t>
            </a:r>
            <a:r>
              <a:rPr lang="en-US" u="sng" dirty="0"/>
              <a:t>places</a:t>
            </a:r>
            <a:r>
              <a:rPr lang="en-US" dirty="0"/>
              <a:t>. In the Korean context, market towns and huge urban markets, like East Gate in Seoul.  Many buyers and many sellers congregating to get their best possible deals; the buyer the cheapest price, the seller the highest price with arbiters forcing the action. It’s that competition that drives a market economy to efficient outcomes. Markets are organized, with rules on how to efficiently conduct transactions; for example, the day and time they will be open.  But for an economist, markets mean much more than these places. We think of markets for goods, services, labor, capital, real estate, and foreign exchange. North Korea always had some marketplaces. Its challenge is opening these other kinds of markets disdained by Marx and prohibited by the Stalinist system.</a:t>
            </a:r>
          </a:p>
          <a:p>
            <a:r>
              <a:rPr lang="en-US" dirty="0"/>
              <a:t>Also, closely connected with markets is money, prices, and ownership. You can’t, or shouldn’t, trade what you don’t own. The socialist system prohibited private ownership of capital, and thus disallowed trade in “the means of production”, otherwise known as capitalism.  And markets inevitably mean use of money and credit, also prohibited in North Korea’s formal socialism.  Flexible prices and wages, equilibrating supply and demand, are the key dynamic of any market, not the fixed, policy induced prices of socialism. And, of course, the interest rate or return on capital is the price of capital, usually forced to zero in the socialism system lest “money make money” and the “rich get richer.”   </a:t>
            </a:r>
          </a:p>
        </p:txBody>
      </p:sp>
      <p:sp>
        <p:nvSpPr>
          <p:cNvPr id="4" name="Slide Number Placeholder 3"/>
          <p:cNvSpPr>
            <a:spLocks noGrp="1"/>
          </p:cNvSpPr>
          <p:nvPr>
            <p:ph type="sldNum" sz="quarter" idx="5"/>
          </p:nvPr>
        </p:nvSpPr>
        <p:spPr/>
        <p:txBody>
          <a:bodyPr/>
          <a:lstStyle/>
          <a:p>
            <a:fld id="{AB8BA25C-A1E7-4822-8C96-418BF8B26292}" type="slidenum">
              <a:rPr lang="en-US" smtClean="0"/>
              <a:t>1</a:t>
            </a:fld>
            <a:endParaRPr lang="en-US" dirty="0"/>
          </a:p>
        </p:txBody>
      </p:sp>
    </p:spTree>
    <p:extLst>
      <p:ext uri="{BB962C8B-B14F-4D97-AF65-F5344CB8AC3E}">
        <p14:creationId xmlns:p14="http://schemas.microsoft.com/office/powerpoint/2010/main" val="3523734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think North Korea’s economy is under quite some strain but maybe not in the way most people think.  Are the sanctions working?  Well yes, but again, maybe not in the way people expect.   Amid the fire and fury, is there room to hope of a normalized North Korea?  Absolutely. And a good part of the answer is the stealth marketization currently under way in North Korea.</a:t>
            </a:r>
          </a:p>
          <a:p>
            <a:r>
              <a:rPr lang="en-US" dirty="0"/>
              <a:t>First, a few definitions.  We often limit our thoughts of marketization to market</a:t>
            </a:r>
            <a:r>
              <a:rPr lang="en-US" u="sng" dirty="0"/>
              <a:t>places</a:t>
            </a:r>
            <a:r>
              <a:rPr lang="en-US" dirty="0"/>
              <a:t>. In the Korean context, market towns and huge urban markets, like East Gate in Seoul.  Many buyers and many sellers congregating to get their best possible deals; the buyer the cheapest price, the seller the highest price with arbiters forcing the action. It’s that competition that drives a market economy to efficient outcomes. Markets are organized, with rules on how to efficiently conduct transactions; for example, the day and time they will be open.  But for an economist, markets mean much more than these places. We think of markets for goods, services, labor, capital, real estate, and foreign exchange. North Korea always had some marketplaces. Its challenge is opening these other kinds of markets disdained by Marx and prohibited by the Stalinist system.</a:t>
            </a:r>
          </a:p>
          <a:p>
            <a:r>
              <a:rPr lang="en-US" dirty="0"/>
              <a:t>Also, closely connected with markets is money, prices, and ownership. You can’t, or shouldn’t, trade what you don’t own. The socialist system prohibited private ownership of capital, and thus disallowed trade in “the means of production”, otherwise known as capitalism.  And markets inevitably mean use of money and credit, also prohibited in North Korea’s formal socialism.  Flexible prices and wages, equilibrating supply and demand, are the key dynamic of any market, not the fixed, policy induced prices of socialism. And, of course, the interest rate or return on capital is the price of capital, usually forced to zero in the socialism system lest “money make money” and the “rich get richer.”   </a:t>
            </a:r>
          </a:p>
        </p:txBody>
      </p:sp>
      <p:sp>
        <p:nvSpPr>
          <p:cNvPr id="4" name="Slide Number Placeholder 3"/>
          <p:cNvSpPr>
            <a:spLocks noGrp="1"/>
          </p:cNvSpPr>
          <p:nvPr>
            <p:ph type="sldNum" sz="quarter" idx="5"/>
          </p:nvPr>
        </p:nvSpPr>
        <p:spPr/>
        <p:txBody>
          <a:bodyPr/>
          <a:lstStyle/>
          <a:p>
            <a:fld id="{AB8BA25C-A1E7-4822-8C96-418BF8B26292}" type="slidenum">
              <a:rPr lang="en-US" smtClean="0"/>
              <a:t>2</a:t>
            </a:fld>
            <a:endParaRPr lang="en-US" dirty="0"/>
          </a:p>
        </p:txBody>
      </p:sp>
    </p:spTree>
    <p:extLst>
      <p:ext uri="{BB962C8B-B14F-4D97-AF65-F5344CB8AC3E}">
        <p14:creationId xmlns:p14="http://schemas.microsoft.com/office/powerpoint/2010/main" val="3113031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8BA25C-A1E7-4822-8C96-418BF8B26292}" type="slidenum">
              <a:rPr lang="en-US" smtClean="0"/>
              <a:t>3</a:t>
            </a:fld>
            <a:endParaRPr lang="en-US" dirty="0"/>
          </a:p>
        </p:txBody>
      </p:sp>
    </p:spTree>
    <p:extLst>
      <p:ext uri="{BB962C8B-B14F-4D97-AF65-F5344CB8AC3E}">
        <p14:creationId xmlns:p14="http://schemas.microsoft.com/office/powerpoint/2010/main" val="924259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04273-92B8-4939-82C3-B2A2590423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F098BA-F74B-4391-92A5-57914FFF63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D3E9CF-AE81-4B5C-AAB3-C41071470660}"/>
              </a:ext>
            </a:extLst>
          </p:cNvPr>
          <p:cNvSpPr>
            <a:spLocks noGrp="1"/>
          </p:cNvSpPr>
          <p:nvPr>
            <p:ph type="dt" sz="half" idx="10"/>
          </p:nvPr>
        </p:nvSpPr>
        <p:spPr/>
        <p:txBody>
          <a:bodyPr/>
          <a:lstStyle/>
          <a:p>
            <a:fld id="{AF4A954F-D374-44CC-8CF2-696C35F054C5}" type="datetime1">
              <a:rPr lang="en-US" smtClean="0"/>
              <a:t>12/1/2020</a:t>
            </a:fld>
            <a:endParaRPr lang="en-US"/>
          </a:p>
        </p:txBody>
      </p:sp>
      <p:sp>
        <p:nvSpPr>
          <p:cNvPr id="5" name="Footer Placeholder 4">
            <a:extLst>
              <a:ext uri="{FF2B5EF4-FFF2-40B4-BE49-F238E27FC236}">
                <a16:creationId xmlns:a16="http://schemas.microsoft.com/office/drawing/2014/main" id="{98007BDD-C11D-4344-B8F4-83E5BA127B71}"/>
              </a:ext>
            </a:extLst>
          </p:cNvPr>
          <p:cNvSpPr>
            <a:spLocks noGrp="1"/>
          </p:cNvSpPr>
          <p:nvPr>
            <p:ph type="ftr" sz="quarter" idx="11"/>
          </p:nvPr>
        </p:nvSpPr>
        <p:spPr/>
        <p:txBody>
          <a:bodyPr/>
          <a:lstStyle/>
          <a:p>
            <a:r>
              <a:rPr lang="en-US"/>
              <a:t>William Brown NAEIA, 11/30/2020</a:t>
            </a:r>
          </a:p>
        </p:txBody>
      </p:sp>
      <p:sp>
        <p:nvSpPr>
          <p:cNvPr id="6" name="Slide Number Placeholder 5">
            <a:extLst>
              <a:ext uri="{FF2B5EF4-FFF2-40B4-BE49-F238E27FC236}">
                <a16:creationId xmlns:a16="http://schemas.microsoft.com/office/drawing/2014/main" id="{61B697BD-18C0-4561-BFBB-5A3E2DCA4759}"/>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2578861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9744A-E83D-487B-88E8-EFD27BC35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42CF63-FA28-4165-831F-0A61DF41D7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7ADAF3-6CE8-48AE-9F41-DBF87BDC555E}"/>
              </a:ext>
            </a:extLst>
          </p:cNvPr>
          <p:cNvSpPr>
            <a:spLocks noGrp="1"/>
          </p:cNvSpPr>
          <p:nvPr>
            <p:ph type="dt" sz="half" idx="10"/>
          </p:nvPr>
        </p:nvSpPr>
        <p:spPr/>
        <p:txBody>
          <a:bodyPr/>
          <a:lstStyle/>
          <a:p>
            <a:fld id="{A2A6D9F8-FAD6-4894-A188-3E902E9667F0}" type="datetime1">
              <a:rPr lang="en-US" smtClean="0"/>
              <a:t>12/1/2020</a:t>
            </a:fld>
            <a:endParaRPr lang="en-US"/>
          </a:p>
        </p:txBody>
      </p:sp>
      <p:sp>
        <p:nvSpPr>
          <p:cNvPr id="5" name="Footer Placeholder 4">
            <a:extLst>
              <a:ext uri="{FF2B5EF4-FFF2-40B4-BE49-F238E27FC236}">
                <a16:creationId xmlns:a16="http://schemas.microsoft.com/office/drawing/2014/main" id="{14225288-89DF-43EE-8369-41F516077E4C}"/>
              </a:ext>
            </a:extLst>
          </p:cNvPr>
          <p:cNvSpPr>
            <a:spLocks noGrp="1"/>
          </p:cNvSpPr>
          <p:nvPr>
            <p:ph type="ftr" sz="quarter" idx="11"/>
          </p:nvPr>
        </p:nvSpPr>
        <p:spPr/>
        <p:txBody>
          <a:bodyPr/>
          <a:lstStyle/>
          <a:p>
            <a:r>
              <a:rPr lang="en-US"/>
              <a:t>William Brown NAEIA, 11/30/2020</a:t>
            </a:r>
          </a:p>
        </p:txBody>
      </p:sp>
      <p:sp>
        <p:nvSpPr>
          <p:cNvPr id="6" name="Slide Number Placeholder 5">
            <a:extLst>
              <a:ext uri="{FF2B5EF4-FFF2-40B4-BE49-F238E27FC236}">
                <a16:creationId xmlns:a16="http://schemas.microsoft.com/office/drawing/2014/main" id="{F82FEE10-F8B0-45A9-9B82-E952E88153D2}"/>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2709926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5D1FE4-6830-4408-B9BA-48FB1DD4BC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55EEC4-7AAD-469D-822D-505E40AAA1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2F62B3-16E0-4262-BD00-EA455CFD2416}"/>
              </a:ext>
            </a:extLst>
          </p:cNvPr>
          <p:cNvSpPr>
            <a:spLocks noGrp="1"/>
          </p:cNvSpPr>
          <p:nvPr>
            <p:ph type="dt" sz="half" idx="10"/>
          </p:nvPr>
        </p:nvSpPr>
        <p:spPr/>
        <p:txBody>
          <a:bodyPr/>
          <a:lstStyle/>
          <a:p>
            <a:fld id="{56CDEB62-F1E8-48AE-8A64-D1A1DE41EE9D}" type="datetime1">
              <a:rPr lang="en-US" smtClean="0"/>
              <a:t>12/1/2020</a:t>
            </a:fld>
            <a:endParaRPr lang="en-US"/>
          </a:p>
        </p:txBody>
      </p:sp>
      <p:sp>
        <p:nvSpPr>
          <p:cNvPr id="5" name="Footer Placeholder 4">
            <a:extLst>
              <a:ext uri="{FF2B5EF4-FFF2-40B4-BE49-F238E27FC236}">
                <a16:creationId xmlns:a16="http://schemas.microsoft.com/office/drawing/2014/main" id="{AD5B82D6-5157-41EC-8253-60E5E0DDB5F1}"/>
              </a:ext>
            </a:extLst>
          </p:cNvPr>
          <p:cNvSpPr>
            <a:spLocks noGrp="1"/>
          </p:cNvSpPr>
          <p:nvPr>
            <p:ph type="ftr" sz="quarter" idx="11"/>
          </p:nvPr>
        </p:nvSpPr>
        <p:spPr/>
        <p:txBody>
          <a:bodyPr/>
          <a:lstStyle/>
          <a:p>
            <a:r>
              <a:rPr lang="en-US"/>
              <a:t>William Brown NAEIA, 11/30/2020</a:t>
            </a:r>
          </a:p>
        </p:txBody>
      </p:sp>
      <p:sp>
        <p:nvSpPr>
          <p:cNvPr id="6" name="Slide Number Placeholder 5">
            <a:extLst>
              <a:ext uri="{FF2B5EF4-FFF2-40B4-BE49-F238E27FC236}">
                <a16:creationId xmlns:a16="http://schemas.microsoft.com/office/drawing/2014/main" id="{4D1EE737-2892-4639-BB73-D67253F4DF15}"/>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2264995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08675-74A6-4843-8270-C5B96AC0B7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DFFF0D-2CA0-4051-B382-D0EF406FF6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0EB2D0-50B1-4E51-B482-B02F6F0A336C}"/>
              </a:ext>
            </a:extLst>
          </p:cNvPr>
          <p:cNvSpPr>
            <a:spLocks noGrp="1"/>
          </p:cNvSpPr>
          <p:nvPr>
            <p:ph type="dt" sz="half" idx="10"/>
          </p:nvPr>
        </p:nvSpPr>
        <p:spPr/>
        <p:txBody>
          <a:bodyPr/>
          <a:lstStyle/>
          <a:p>
            <a:fld id="{A4B9501F-3ACF-474A-924C-C68A4E417188}" type="datetime1">
              <a:rPr lang="en-US" smtClean="0"/>
              <a:t>12/1/2020</a:t>
            </a:fld>
            <a:endParaRPr lang="en-US"/>
          </a:p>
        </p:txBody>
      </p:sp>
      <p:sp>
        <p:nvSpPr>
          <p:cNvPr id="5" name="Footer Placeholder 4">
            <a:extLst>
              <a:ext uri="{FF2B5EF4-FFF2-40B4-BE49-F238E27FC236}">
                <a16:creationId xmlns:a16="http://schemas.microsoft.com/office/drawing/2014/main" id="{325E9DCC-F671-4C44-A110-97AE3ED85998}"/>
              </a:ext>
            </a:extLst>
          </p:cNvPr>
          <p:cNvSpPr>
            <a:spLocks noGrp="1"/>
          </p:cNvSpPr>
          <p:nvPr>
            <p:ph type="ftr" sz="quarter" idx="11"/>
          </p:nvPr>
        </p:nvSpPr>
        <p:spPr/>
        <p:txBody>
          <a:bodyPr/>
          <a:lstStyle/>
          <a:p>
            <a:r>
              <a:rPr lang="en-US"/>
              <a:t>William Brown NAEIA, 11/30/2020</a:t>
            </a:r>
          </a:p>
        </p:txBody>
      </p:sp>
      <p:sp>
        <p:nvSpPr>
          <p:cNvPr id="6" name="Slide Number Placeholder 5">
            <a:extLst>
              <a:ext uri="{FF2B5EF4-FFF2-40B4-BE49-F238E27FC236}">
                <a16:creationId xmlns:a16="http://schemas.microsoft.com/office/drawing/2014/main" id="{781A99A6-D4CE-4876-8889-839BAE20948E}"/>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1325615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C99B9-4F71-4A41-802C-FD9842FCCF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84115C7-6BF4-48ED-BFBC-C1AF1D2C45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D7BC24-0911-4F8B-B5A5-86CC11A0E4C7}"/>
              </a:ext>
            </a:extLst>
          </p:cNvPr>
          <p:cNvSpPr>
            <a:spLocks noGrp="1"/>
          </p:cNvSpPr>
          <p:nvPr>
            <p:ph type="dt" sz="half" idx="10"/>
          </p:nvPr>
        </p:nvSpPr>
        <p:spPr/>
        <p:txBody>
          <a:bodyPr/>
          <a:lstStyle/>
          <a:p>
            <a:fld id="{259FB1E1-387E-4502-91F8-0E5E58E1BA43}" type="datetime1">
              <a:rPr lang="en-US" smtClean="0"/>
              <a:t>12/1/2020</a:t>
            </a:fld>
            <a:endParaRPr lang="en-US"/>
          </a:p>
        </p:txBody>
      </p:sp>
      <p:sp>
        <p:nvSpPr>
          <p:cNvPr id="5" name="Footer Placeholder 4">
            <a:extLst>
              <a:ext uri="{FF2B5EF4-FFF2-40B4-BE49-F238E27FC236}">
                <a16:creationId xmlns:a16="http://schemas.microsoft.com/office/drawing/2014/main" id="{F03781B6-2BE9-4FC6-B197-CE2B44982693}"/>
              </a:ext>
            </a:extLst>
          </p:cNvPr>
          <p:cNvSpPr>
            <a:spLocks noGrp="1"/>
          </p:cNvSpPr>
          <p:nvPr>
            <p:ph type="ftr" sz="quarter" idx="11"/>
          </p:nvPr>
        </p:nvSpPr>
        <p:spPr/>
        <p:txBody>
          <a:bodyPr/>
          <a:lstStyle/>
          <a:p>
            <a:r>
              <a:rPr lang="en-US"/>
              <a:t>William Brown NAEIA, 11/30/2020</a:t>
            </a:r>
          </a:p>
        </p:txBody>
      </p:sp>
      <p:sp>
        <p:nvSpPr>
          <p:cNvPr id="6" name="Slide Number Placeholder 5">
            <a:extLst>
              <a:ext uri="{FF2B5EF4-FFF2-40B4-BE49-F238E27FC236}">
                <a16:creationId xmlns:a16="http://schemas.microsoft.com/office/drawing/2014/main" id="{EAB45CE0-1B4B-408C-A3FA-4961448A11A6}"/>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459871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22EBB-F938-4C45-8ED9-D2FF9E3B01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4A526-2F24-4232-AB21-CA27ED5360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0B3377-0AD1-470C-B221-C268C63939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11F426-9152-463E-83FA-299F6939C845}"/>
              </a:ext>
            </a:extLst>
          </p:cNvPr>
          <p:cNvSpPr>
            <a:spLocks noGrp="1"/>
          </p:cNvSpPr>
          <p:nvPr>
            <p:ph type="dt" sz="half" idx="10"/>
          </p:nvPr>
        </p:nvSpPr>
        <p:spPr/>
        <p:txBody>
          <a:bodyPr/>
          <a:lstStyle/>
          <a:p>
            <a:fld id="{389CB350-E322-4BC5-8D15-37854850D4EB}" type="datetime1">
              <a:rPr lang="en-US" smtClean="0"/>
              <a:t>12/1/2020</a:t>
            </a:fld>
            <a:endParaRPr lang="en-US"/>
          </a:p>
        </p:txBody>
      </p:sp>
      <p:sp>
        <p:nvSpPr>
          <p:cNvPr id="6" name="Footer Placeholder 5">
            <a:extLst>
              <a:ext uri="{FF2B5EF4-FFF2-40B4-BE49-F238E27FC236}">
                <a16:creationId xmlns:a16="http://schemas.microsoft.com/office/drawing/2014/main" id="{B91121A6-C938-4E25-A48A-F9BDB798D0DC}"/>
              </a:ext>
            </a:extLst>
          </p:cNvPr>
          <p:cNvSpPr>
            <a:spLocks noGrp="1"/>
          </p:cNvSpPr>
          <p:nvPr>
            <p:ph type="ftr" sz="quarter" idx="11"/>
          </p:nvPr>
        </p:nvSpPr>
        <p:spPr/>
        <p:txBody>
          <a:bodyPr/>
          <a:lstStyle/>
          <a:p>
            <a:r>
              <a:rPr lang="en-US"/>
              <a:t>William Brown NAEIA, 11/30/2020</a:t>
            </a:r>
          </a:p>
        </p:txBody>
      </p:sp>
      <p:sp>
        <p:nvSpPr>
          <p:cNvPr id="7" name="Slide Number Placeholder 6">
            <a:extLst>
              <a:ext uri="{FF2B5EF4-FFF2-40B4-BE49-F238E27FC236}">
                <a16:creationId xmlns:a16="http://schemas.microsoft.com/office/drawing/2014/main" id="{68901A9E-6ED0-48F9-8E90-7D0B50A29F43}"/>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2662904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55295-F765-4B50-960E-59CE7A6719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4F79E4-1A01-4B46-9F23-DF1FC012E9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D990EE-560E-4707-BBEE-8916C9AF6A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681246-F683-429D-B2BC-1778307405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531156-58E5-427F-8214-575D816ADB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CD4424-26D7-437A-9C33-7BE047475D68}"/>
              </a:ext>
            </a:extLst>
          </p:cNvPr>
          <p:cNvSpPr>
            <a:spLocks noGrp="1"/>
          </p:cNvSpPr>
          <p:nvPr>
            <p:ph type="dt" sz="half" idx="10"/>
          </p:nvPr>
        </p:nvSpPr>
        <p:spPr/>
        <p:txBody>
          <a:bodyPr/>
          <a:lstStyle/>
          <a:p>
            <a:fld id="{D2049AED-3888-488B-9A85-47578F21EABD}" type="datetime1">
              <a:rPr lang="en-US" smtClean="0"/>
              <a:t>12/1/2020</a:t>
            </a:fld>
            <a:endParaRPr lang="en-US"/>
          </a:p>
        </p:txBody>
      </p:sp>
      <p:sp>
        <p:nvSpPr>
          <p:cNvPr id="8" name="Footer Placeholder 7">
            <a:extLst>
              <a:ext uri="{FF2B5EF4-FFF2-40B4-BE49-F238E27FC236}">
                <a16:creationId xmlns:a16="http://schemas.microsoft.com/office/drawing/2014/main" id="{5C7C2A51-270D-42FD-B0A8-BFE980CBBD17}"/>
              </a:ext>
            </a:extLst>
          </p:cNvPr>
          <p:cNvSpPr>
            <a:spLocks noGrp="1"/>
          </p:cNvSpPr>
          <p:nvPr>
            <p:ph type="ftr" sz="quarter" idx="11"/>
          </p:nvPr>
        </p:nvSpPr>
        <p:spPr/>
        <p:txBody>
          <a:bodyPr/>
          <a:lstStyle/>
          <a:p>
            <a:r>
              <a:rPr lang="en-US"/>
              <a:t>William Brown NAEIA, 11/30/2020</a:t>
            </a:r>
          </a:p>
        </p:txBody>
      </p:sp>
      <p:sp>
        <p:nvSpPr>
          <p:cNvPr id="9" name="Slide Number Placeholder 8">
            <a:extLst>
              <a:ext uri="{FF2B5EF4-FFF2-40B4-BE49-F238E27FC236}">
                <a16:creationId xmlns:a16="http://schemas.microsoft.com/office/drawing/2014/main" id="{7C1EFBFC-02C0-4593-8E3A-043083A4DC79}"/>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2158814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A26C1-9133-495C-8B48-B2DED285FF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3A5FD1-11F1-41E7-BB33-8DF79AB567FA}"/>
              </a:ext>
            </a:extLst>
          </p:cNvPr>
          <p:cNvSpPr>
            <a:spLocks noGrp="1"/>
          </p:cNvSpPr>
          <p:nvPr>
            <p:ph type="dt" sz="half" idx="10"/>
          </p:nvPr>
        </p:nvSpPr>
        <p:spPr/>
        <p:txBody>
          <a:bodyPr/>
          <a:lstStyle/>
          <a:p>
            <a:fld id="{A20A2A0A-9735-4E40-B53C-A886AC3848EC}" type="datetime1">
              <a:rPr lang="en-US" smtClean="0"/>
              <a:t>12/1/2020</a:t>
            </a:fld>
            <a:endParaRPr lang="en-US"/>
          </a:p>
        </p:txBody>
      </p:sp>
      <p:sp>
        <p:nvSpPr>
          <p:cNvPr id="4" name="Footer Placeholder 3">
            <a:extLst>
              <a:ext uri="{FF2B5EF4-FFF2-40B4-BE49-F238E27FC236}">
                <a16:creationId xmlns:a16="http://schemas.microsoft.com/office/drawing/2014/main" id="{75FFAA7B-9AFE-4CA0-8F7E-19971A027B7F}"/>
              </a:ext>
            </a:extLst>
          </p:cNvPr>
          <p:cNvSpPr>
            <a:spLocks noGrp="1"/>
          </p:cNvSpPr>
          <p:nvPr>
            <p:ph type="ftr" sz="quarter" idx="11"/>
          </p:nvPr>
        </p:nvSpPr>
        <p:spPr/>
        <p:txBody>
          <a:bodyPr/>
          <a:lstStyle/>
          <a:p>
            <a:r>
              <a:rPr lang="en-US"/>
              <a:t>William Brown NAEIA, 11/30/2020</a:t>
            </a:r>
          </a:p>
        </p:txBody>
      </p:sp>
      <p:sp>
        <p:nvSpPr>
          <p:cNvPr id="5" name="Slide Number Placeholder 4">
            <a:extLst>
              <a:ext uri="{FF2B5EF4-FFF2-40B4-BE49-F238E27FC236}">
                <a16:creationId xmlns:a16="http://schemas.microsoft.com/office/drawing/2014/main" id="{4141F089-F074-4F8F-AC30-5DA119D62ADD}"/>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10002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281534-5C37-4075-B0EE-45555385DC94}"/>
              </a:ext>
            </a:extLst>
          </p:cNvPr>
          <p:cNvSpPr>
            <a:spLocks noGrp="1"/>
          </p:cNvSpPr>
          <p:nvPr>
            <p:ph type="dt" sz="half" idx="10"/>
          </p:nvPr>
        </p:nvSpPr>
        <p:spPr/>
        <p:txBody>
          <a:bodyPr/>
          <a:lstStyle/>
          <a:p>
            <a:fld id="{7E2AE68A-F001-402A-8888-AA47D6392891}" type="datetime1">
              <a:rPr lang="en-US" smtClean="0"/>
              <a:t>12/1/2020</a:t>
            </a:fld>
            <a:endParaRPr lang="en-US"/>
          </a:p>
        </p:txBody>
      </p:sp>
      <p:sp>
        <p:nvSpPr>
          <p:cNvPr id="3" name="Footer Placeholder 2">
            <a:extLst>
              <a:ext uri="{FF2B5EF4-FFF2-40B4-BE49-F238E27FC236}">
                <a16:creationId xmlns:a16="http://schemas.microsoft.com/office/drawing/2014/main" id="{88CB15E1-6E17-4D6C-832D-9801CECEE85B}"/>
              </a:ext>
            </a:extLst>
          </p:cNvPr>
          <p:cNvSpPr>
            <a:spLocks noGrp="1"/>
          </p:cNvSpPr>
          <p:nvPr>
            <p:ph type="ftr" sz="quarter" idx="11"/>
          </p:nvPr>
        </p:nvSpPr>
        <p:spPr/>
        <p:txBody>
          <a:bodyPr/>
          <a:lstStyle/>
          <a:p>
            <a:r>
              <a:rPr lang="en-US"/>
              <a:t>William Brown NAEIA, 11/30/2020</a:t>
            </a:r>
          </a:p>
        </p:txBody>
      </p:sp>
      <p:sp>
        <p:nvSpPr>
          <p:cNvPr id="4" name="Slide Number Placeholder 3">
            <a:extLst>
              <a:ext uri="{FF2B5EF4-FFF2-40B4-BE49-F238E27FC236}">
                <a16:creationId xmlns:a16="http://schemas.microsoft.com/office/drawing/2014/main" id="{9DAB27B2-2818-4E54-AB6B-8BE740374F95}"/>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190575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FA36-BF5D-4A66-9BFB-9A036C434C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2860B0-3A96-448B-A029-CEEEA864A2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ED23C5-E255-466E-BBA1-F3967C3F5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E8B6E4-C9F9-409C-93F0-2CB9A6ABDE92}"/>
              </a:ext>
            </a:extLst>
          </p:cNvPr>
          <p:cNvSpPr>
            <a:spLocks noGrp="1"/>
          </p:cNvSpPr>
          <p:nvPr>
            <p:ph type="dt" sz="half" idx="10"/>
          </p:nvPr>
        </p:nvSpPr>
        <p:spPr/>
        <p:txBody>
          <a:bodyPr/>
          <a:lstStyle/>
          <a:p>
            <a:fld id="{F251CFB5-1E77-4B4C-B2A7-18FB17C99DF0}" type="datetime1">
              <a:rPr lang="en-US" smtClean="0"/>
              <a:t>12/1/2020</a:t>
            </a:fld>
            <a:endParaRPr lang="en-US"/>
          </a:p>
        </p:txBody>
      </p:sp>
      <p:sp>
        <p:nvSpPr>
          <p:cNvPr id="6" name="Footer Placeholder 5">
            <a:extLst>
              <a:ext uri="{FF2B5EF4-FFF2-40B4-BE49-F238E27FC236}">
                <a16:creationId xmlns:a16="http://schemas.microsoft.com/office/drawing/2014/main" id="{32FCADE8-9750-4368-8FFB-19CB03536E7B}"/>
              </a:ext>
            </a:extLst>
          </p:cNvPr>
          <p:cNvSpPr>
            <a:spLocks noGrp="1"/>
          </p:cNvSpPr>
          <p:nvPr>
            <p:ph type="ftr" sz="quarter" idx="11"/>
          </p:nvPr>
        </p:nvSpPr>
        <p:spPr/>
        <p:txBody>
          <a:bodyPr/>
          <a:lstStyle/>
          <a:p>
            <a:r>
              <a:rPr lang="en-US"/>
              <a:t>William Brown NAEIA, 11/30/2020</a:t>
            </a:r>
          </a:p>
        </p:txBody>
      </p:sp>
      <p:sp>
        <p:nvSpPr>
          <p:cNvPr id="7" name="Slide Number Placeholder 6">
            <a:extLst>
              <a:ext uri="{FF2B5EF4-FFF2-40B4-BE49-F238E27FC236}">
                <a16:creationId xmlns:a16="http://schemas.microsoft.com/office/drawing/2014/main" id="{9564456E-2CA7-4766-A825-0A96B6F42CA2}"/>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2602718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83C6E-29D6-40B9-9FA3-33A6BDBBFC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09F7C9-DFC2-44F7-A2A3-B47F91651A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8D0D68-FE56-42A8-9987-8B427C4E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D17662-27B8-433B-AACB-41A9706A4E20}"/>
              </a:ext>
            </a:extLst>
          </p:cNvPr>
          <p:cNvSpPr>
            <a:spLocks noGrp="1"/>
          </p:cNvSpPr>
          <p:nvPr>
            <p:ph type="dt" sz="half" idx="10"/>
          </p:nvPr>
        </p:nvSpPr>
        <p:spPr/>
        <p:txBody>
          <a:bodyPr/>
          <a:lstStyle/>
          <a:p>
            <a:fld id="{BE7F0411-F888-40B7-92EA-C41D99FEDF95}" type="datetime1">
              <a:rPr lang="en-US" smtClean="0"/>
              <a:t>12/1/2020</a:t>
            </a:fld>
            <a:endParaRPr lang="en-US"/>
          </a:p>
        </p:txBody>
      </p:sp>
      <p:sp>
        <p:nvSpPr>
          <p:cNvPr id="6" name="Footer Placeholder 5">
            <a:extLst>
              <a:ext uri="{FF2B5EF4-FFF2-40B4-BE49-F238E27FC236}">
                <a16:creationId xmlns:a16="http://schemas.microsoft.com/office/drawing/2014/main" id="{045BAF67-D19F-4CCC-AC2D-1C6A2F6A855F}"/>
              </a:ext>
            </a:extLst>
          </p:cNvPr>
          <p:cNvSpPr>
            <a:spLocks noGrp="1"/>
          </p:cNvSpPr>
          <p:nvPr>
            <p:ph type="ftr" sz="quarter" idx="11"/>
          </p:nvPr>
        </p:nvSpPr>
        <p:spPr/>
        <p:txBody>
          <a:bodyPr/>
          <a:lstStyle/>
          <a:p>
            <a:r>
              <a:rPr lang="en-US"/>
              <a:t>William Brown NAEIA, 11/30/2020</a:t>
            </a:r>
          </a:p>
        </p:txBody>
      </p:sp>
      <p:sp>
        <p:nvSpPr>
          <p:cNvPr id="7" name="Slide Number Placeholder 6">
            <a:extLst>
              <a:ext uri="{FF2B5EF4-FFF2-40B4-BE49-F238E27FC236}">
                <a16:creationId xmlns:a16="http://schemas.microsoft.com/office/drawing/2014/main" id="{25688B22-E8F1-4B93-894A-D8A4566C27DD}"/>
              </a:ext>
            </a:extLst>
          </p:cNvPr>
          <p:cNvSpPr>
            <a:spLocks noGrp="1"/>
          </p:cNvSpPr>
          <p:nvPr>
            <p:ph type="sldNum" sz="quarter" idx="12"/>
          </p:nvPr>
        </p:nvSpPr>
        <p:spPr/>
        <p:txBody>
          <a:bodyPr/>
          <a:lstStyle/>
          <a:p>
            <a:fld id="{04A60F0D-2479-4E96-BCB0-5BCF3E8CBADB}" type="slidenum">
              <a:rPr lang="en-US" smtClean="0"/>
              <a:t>‹#›</a:t>
            </a:fld>
            <a:endParaRPr lang="en-US"/>
          </a:p>
        </p:txBody>
      </p:sp>
    </p:spTree>
    <p:extLst>
      <p:ext uri="{BB962C8B-B14F-4D97-AF65-F5344CB8AC3E}">
        <p14:creationId xmlns:p14="http://schemas.microsoft.com/office/powerpoint/2010/main" val="3816646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ADE7A3-CA87-456F-9D1D-EE572A67A2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052605-BACF-45A7-BA0C-DE6E2F2BCB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3ABF97-09B4-42D3-A7B7-D8DA05BCB7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60CCA-EBA2-4BDB-B5D2-D51B81C89326}" type="datetime1">
              <a:rPr lang="en-US" smtClean="0"/>
              <a:t>12/1/2020</a:t>
            </a:fld>
            <a:endParaRPr lang="en-US"/>
          </a:p>
        </p:txBody>
      </p:sp>
      <p:sp>
        <p:nvSpPr>
          <p:cNvPr id="5" name="Footer Placeholder 4">
            <a:extLst>
              <a:ext uri="{FF2B5EF4-FFF2-40B4-BE49-F238E27FC236}">
                <a16:creationId xmlns:a16="http://schemas.microsoft.com/office/drawing/2014/main" id="{CDFD815C-27E4-48CE-A37B-BAD284CAD9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William Brown NAEIA, 11/30/2020</a:t>
            </a:r>
          </a:p>
        </p:txBody>
      </p:sp>
      <p:sp>
        <p:nvSpPr>
          <p:cNvPr id="6" name="Slide Number Placeholder 5">
            <a:extLst>
              <a:ext uri="{FF2B5EF4-FFF2-40B4-BE49-F238E27FC236}">
                <a16:creationId xmlns:a16="http://schemas.microsoft.com/office/drawing/2014/main" id="{CC4F099B-CE4C-469F-8E79-1118AC73BA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60F0D-2479-4E96-BCB0-5BCF3E8CBADB}" type="slidenum">
              <a:rPr lang="en-US" smtClean="0"/>
              <a:t>‹#›</a:t>
            </a:fld>
            <a:endParaRPr lang="en-US"/>
          </a:p>
        </p:txBody>
      </p:sp>
    </p:spTree>
    <p:extLst>
      <p:ext uri="{BB962C8B-B14F-4D97-AF65-F5344CB8AC3E}">
        <p14:creationId xmlns:p14="http://schemas.microsoft.com/office/powerpoint/2010/main" val="6004260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D191ED-A8D1-45D1-B87B-9CE2DA56F867}"/>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Pandemic or Not, North Korean Economy Under Great Strain</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E80EAB7-51BC-4978-AECA-F074CE5BFF4C}"/>
              </a:ext>
            </a:extLst>
          </p:cNvPr>
          <p:cNvSpPr>
            <a:spLocks noGrp="1"/>
          </p:cNvSpPr>
          <p:nvPr>
            <p:ph idx="1"/>
          </p:nvPr>
        </p:nvSpPr>
        <p:spPr>
          <a:xfrm>
            <a:off x="4976031" y="459396"/>
            <a:ext cx="6453961" cy="5939207"/>
          </a:xfrm>
        </p:spPr>
        <p:txBody>
          <a:bodyPr anchor="ctr">
            <a:normAutofit/>
          </a:bodyPr>
          <a:lstStyle/>
          <a:p>
            <a:pPr lvl="1">
              <a:buClr>
                <a:schemeClr val="tx1"/>
              </a:buClr>
              <a:buFont typeface="Courier New" panose="02070309020205020404" pitchFamily="49" charset="0"/>
              <a:buChar char="o"/>
            </a:pPr>
            <a:r>
              <a:rPr lang="en-US" sz="1900" dirty="0"/>
              <a:t>In 2018  Kim raised expectations for prosperity.  In October he apologizes, talks of plan failure.  </a:t>
            </a:r>
          </a:p>
          <a:p>
            <a:pPr lvl="1">
              <a:buClr>
                <a:schemeClr val="tx1"/>
              </a:buClr>
              <a:buFont typeface="Courier New" panose="02070309020205020404" pitchFamily="49" charset="0"/>
              <a:buChar char="o"/>
            </a:pPr>
            <a:r>
              <a:rPr lang="en-US" sz="1900" dirty="0"/>
              <a:t>Weak productivity, not lack of resources, makes North Korea poor.   incomplete transition from planned to market system. </a:t>
            </a:r>
          </a:p>
          <a:p>
            <a:pPr lvl="1">
              <a:buClr>
                <a:schemeClr val="tx1"/>
              </a:buClr>
              <a:buFont typeface="Courier New" panose="02070309020205020404" pitchFamily="49" charset="0"/>
              <a:buChar char="o"/>
            </a:pPr>
            <a:r>
              <a:rPr lang="en-US" sz="1900" dirty="0"/>
              <a:t>UN sanctions, border  closing are having  big impact, external trade near zero.</a:t>
            </a:r>
          </a:p>
          <a:p>
            <a:pPr lvl="1">
              <a:buClr>
                <a:schemeClr val="tx1"/>
              </a:buClr>
              <a:buFont typeface="Courier New" panose="02070309020205020404" pitchFamily="49" charset="0"/>
              <a:buChar char="o"/>
            </a:pPr>
            <a:r>
              <a:rPr lang="en-US" sz="1900" dirty="0"/>
              <a:t>Money stabilized but monetary, fiscal policy tight.  Privatizes some assets, cuts investment.  </a:t>
            </a:r>
          </a:p>
          <a:p>
            <a:pPr lvl="1">
              <a:buClr>
                <a:schemeClr val="tx1"/>
              </a:buClr>
              <a:buFont typeface="Courier New" panose="02070309020205020404" pitchFamily="49" charset="0"/>
              <a:buChar char="o"/>
            </a:pPr>
            <a:r>
              <a:rPr lang="en-US" sz="1900" dirty="0"/>
              <a:t>Pandemic  border and internal controls stifling emergent markets.   Party stalwarts approve.</a:t>
            </a:r>
          </a:p>
          <a:p>
            <a:pPr lvl="1">
              <a:buClr>
                <a:schemeClr val="tx1"/>
              </a:buClr>
              <a:buFont typeface="Courier New" panose="02070309020205020404" pitchFamily="49" charset="0"/>
              <a:buChar char="o"/>
            </a:pPr>
            <a:r>
              <a:rPr lang="en-US" sz="1900" dirty="0"/>
              <a:t>Hope for market reform under Kim Jong Un?</a:t>
            </a:r>
          </a:p>
          <a:p>
            <a:pPr lvl="2">
              <a:buClr>
                <a:schemeClr val="tx1"/>
              </a:buClr>
              <a:buFont typeface="Courier New" panose="02070309020205020404" pitchFamily="49" charset="0"/>
              <a:buChar char="o"/>
            </a:pPr>
            <a:r>
              <a:rPr lang="en-US" sz="1900" dirty="0"/>
              <a:t>“Bottom Up” Marketization Underway</a:t>
            </a:r>
          </a:p>
          <a:p>
            <a:pPr lvl="2">
              <a:buClr>
                <a:schemeClr val="tx1"/>
              </a:buClr>
              <a:buFont typeface="Courier New" panose="02070309020205020404" pitchFamily="49" charset="0"/>
              <a:buChar char="o"/>
            </a:pPr>
            <a:r>
              <a:rPr lang="en-US" sz="1900" dirty="0"/>
              <a:t>“Top Down”  Macro / Micro Support Needed </a:t>
            </a:r>
          </a:p>
          <a:p>
            <a:pPr lvl="1">
              <a:buClr>
                <a:schemeClr val="tx1"/>
              </a:buClr>
              <a:buFont typeface="Courier New" panose="02070309020205020404" pitchFamily="49" charset="0"/>
              <a:buChar char="o"/>
            </a:pPr>
            <a:r>
              <a:rPr lang="en-US" sz="1900" dirty="0"/>
              <a:t>Party Congress, New Plan, may give hints--my advice  </a:t>
            </a:r>
            <a:r>
              <a:rPr lang="en-US" sz="1900" b="1" dirty="0"/>
              <a:t>Reform then Open</a:t>
            </a:r>
            <a:r>
              <a:rPr lang="en-US" sz="1900" dirty="0"/>
              <a:t>.</a:t>
            </a:r>
          </a:p>
          <a:p>
            <a:pPr marL="457200" lvl="1" indent="0">
              <a:buNone/>
            </a:pPr>
            <a:endParaRPr lang="en-US" sz="2000" dirty="0"/>
          </a:p>
        </p:txBody>
      </p:sp>
      <p:sp>
        <p:nvSpPr>
          <p:cNvPr id="4" name="Footer Placeholder 3">
            <a:extLst>
              <a:ext uri="{FF2B5EF4-FFF2-40B4-BE49-F238E27FC236}">
                <a16:creationId xmlns:a16="http://schemas.microsoft.com/office/drawing/2014/main" id="{850B6D16-283C-4532-B713-B31426AAE082}"/>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William Brown NAEIA, 11/30/2020</a:t>
            </a:r>
            <a:endParaRPr lang="en-US" sz="1050" dirty="0">
              <a:solidFill>
                <a:schemeClr val="tx1">
                  <a:alpha val="80000"/>
                </a:schemeClr>
              </a:solidFill>
            </a:endParaRPr>
          </a:p>
        </p:txBody>
      </p:sp>
    </p:spTree>
    <p:extLst>
      <p:ext uri="{BB962C8B-B14F-4D97-AF65-F5344CB8AC3E}">
        <p14:creationId xmlns:p14="http://schemas.microsoft.com/office/powerpoint/2010/main" val="151918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D191ED-A8D1-45D1-B87B-9CE2DA56F867}"/>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Kim’s Decision Point --   </a:t>
            </a:r>
            <a:br>
              <a:rPr lang="en-US" dirty="0">
                <a:solidFill>
                  <a:schemeClr val="accent1"/>
                </a:solidFill>
              </a:rPr>
            </a:br>
            <a:r>
              <a:rPr lang="en-US" dirty="0">
                <a:solidFill>
                  <a:schemeClr val="accent1"/>
                </a:solidFill>
              </a:rPr>
              <a:t> January Party Congress &amp; New Plan</a:t>
            </a:r>
          </a:p>
        </p:txBody>
      </p:sp>
      <p:cxnSp>
        <p:nvCxnSpPr>
          <p:cNvPr id="11" name="Straight Connector 10">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E80EAB7-51BC-4978-AECA-F074CE5BFF4C}"/>
              </a:ext>
            </a:extLst>
          </p:cNvPr>
          <p:cNvSpPr>
            <a:spLocks noGrp="1"/>
          </p:cNvSpPr>
          <p:nvPr>
            <p:ph idx="1"/>
          </p:nvPr>
        </p:nvSpPr>
        <p:spPr>
          <a:xfrm>
            <a:off x="4912614" y="605106"/>
            <a:ext cx="6377769" cy="5143308"/>
          </a:xfrm>
        </p:spPr>
        <p:txBody>
          <a:bodyPr anchor="ctr">
            <a:normAutofit fontScale="92500" lnSpcReduction="10000"/>
          </a:bodyPr>
          <a:lstStyle/>
          <a:p>
            <a:pPr marL="457200" lvl="1" indent="0">
              <a:buNone/>
            </a:pPr>
            <a:endParaRPr lang="en-US" sz="1700" dirty="0">
              <a:highlight>
                <a:srgbClr val="FFFF00"/>
              </a:highlight>
            </a:endParaRPr>
          </a:p>
          <a:p>
            <a:pPr>
              <a:buFont typeface="Courier New" panose="02070309020205020404" pitchFamily="49" charset="0"/>
              <a:buChar char="o"/>
            </a:pPr>
            <a:r>
              <a:rPr lang="en-US" sz="2100" dirty="0"/>
              <a:t>Border Closing and Internal Restrictions  impacting markets.</a:t>
            </a:r>
          </a:p>
          <a:p>
            <a:pPr lvl="1">
              <a:buFont typeface="Courier New" panose="02070309020205020404" pitchFamily="49" charset="0"/>
              <a:buChar char="o"/>
            </a:pPr>
            <a:r>
              <a:rPr lang="en-US" sz="2100" dirty="0"/>
              <a:t>Fewer Chinese consumer products</a:t>
            </a:r>
          </a:p>
          <a:p>
            <a:pPr lvl="1">
              <a:buFont typeface="Courier New" panose="02070309020205020404" pitchFamily="49" charset="0"/>
              <a:buChar char="o"/>
            </a:pPr>
            <a:r>
              <a:rPr lang="en-US" sz="2100" dirty="0"/>
              <a:t>Traders losing money</a:t>
            </a:r>
          </a:p>
          <a:p>
            <a:pPr lvl="1">
              <a:buFont typeface="Courier New" panose="02070309020205020404" pitchFamily="49" charset="0"/>
              <a:buChar char="o"/>
            </a:pPr>
            <a:r>
              <a:rPr lang="en-US" sz="2100" dirty="0"/>
              <a:t>Private employment endangered, no investment, decline in living standards. GDP plunging.</a:t>
            </a:r>
          </a:p>
          <a:p>
            <a:pPr>
              <a:buFont typeface="Courier New" panose="02070309020205020404" pitchFamily="49" charset="0"/>
              <a:buChar char="o"/>
            </a:pPr>
            <a:r>
              <a:rPr lang="en-US" sz="2100" dirty="0"/>
              <a:t>Government Benefits</a:t>
            </a:r>
          </a:p>
          <a:p>
            <a:pPr lvl="1">
              <a:buFont typeface="Courier New" panose="02070309020205020404" pitchFamily="49" charset="0"/>
              <a:buChar char="o"/>
            </a:pPr>
            <a:r>
              <a:rPr lang="en-US" sz="2100" dirty="0"/>
              <a:t>Less outflow of foreign exchange</a:t>
            </a:r>
          </a:p>
          <a:p>
            <a:pPr lvl="1">
              <a:buFont typeface="Courier New" panose="02070309020205020404" pitchFamily="49" charset="0"/>
              <a:buChar char="o"/>
            </a:pPr>
            <a:r>
              <a:rPr lang="en-US" sz="2100" dirty="0"/>
              <a:t>Less competition for state  enterprises</a:t>
            </a:r>
          </a:p>
          <a:p>
            <a:pPr lvl="1">
              <a:buFont typeface="Courier New" panose="02070309020205020404" pitchFamily="49" charset="0"/>
              <a:buChar char="o"/>
            </a:pPr>
            <a:r>
              <a:rPr lang="en-US" sz="2100" dirty="0"/>
              <a:t>Stronger population controls, especially movement.</a:t>
            </a:r>
          </a:p>
          <a:p>
            <a:pPr>
              <a:buFont typeface="Courier New" panose="02070309020205020404" pitchFamily="49" charset="0"/>
              <a:buChar char="o"/>
            </a:pPr>
            <a:r>
              <a:rPr lang="en-US" sz="2100" dirty="0"/>
              <a:t>But Economy now depends on markets</a:t>
            </a:r>
          </a:p>
          <a:p>
            <a:pPr lvl="1">
              <a:buFont typeface="Courier New" panose="02070309020205020404" pitchFamily="49" charset="0"/>
              <a:buChar char="o"/>
            </a:pPr>
            <a:r>
              <a:rPr lang="en-US" sz="2100" dirty="0"/>
              <a:t> Plan needs imports, imports need exports</a:t>
            </a:r>
          </a:p>
          <a:p>
            <a:pPr lvl="1">
              <a:buFont typeface="Courier New" panose="02070309020205020404" pitchFamily="49" charset="0"/>
              <a:buChar char="o"/>
            </a:pPr>
            <a:r>
              <a:rPr lang="en-US" sz="2100" dirty="0"/>
              <a:t> Budget needs dollars.</a:t>
            </a:r>
          </a:p>
          <a:p>
            <a:pPr>
              <a:buFont typeface="Courier New" panose="02070309020205020404" pitchFamily="49" charset="0"/>
              <a:buChar char="o"/>
            </a:pPr>
            <a:r>
              <a:rPr lang="en-US" sz="2100" dirty="0"/>
              <a:t> Kim has big decision—move to market or reinforce  plan.  </a:t>
            </a:r>
          </a:p>
          <a:p>
            <a:pPr lvl="1">
              <a:buFont typeface="Courier New" panose="02070309020205020404" pitchFamily="49" charset="0"/>
              <a:buChar char="o"/>
            </a:pPr>
            <a:r>
              <a:rPr lang="en-US" sz="2100" dirty="0"/>
              <a:t>Squeezing use of dollars/yuan, pushing up won.</a:t>
            </a:r>
          </a:p>
          <a:p>
            <a:pPr lvl="1">
              <a:buFont typeface="Courier New" panose="02070309020205020404" pitchFamily="49" charset="0"/>
              <a:buChar char="o"/>
            </a:pPr>
            <a:r>
              <a:rPr lang="en-US" sz="2100" dirty="0"/>
              <a:t>New regs expanding money making teams but more state,  party  controls.</a:t>
            </a:r>
          </a:p>
        </p:txBody>
      </p:sp>
      <p:sp>
        <p:nvSpPr>
          <p:cNvPr id="4" name="Footer Placeholder 3">
            <a:extLst>
              <a:ext uri="{FF2B5EF4-FFF2-40B4-BE49-F238E27FC236}">
                <a16:creationId xmlns:a16="http://schemas.microsoft.com/office/drawing/2014/main" id="{850B6D16-283C-4532-B713-B31426AAE082}"/>
              </a:ext>
            </a:extLst>
          </p:cNvPr>
          <p:cNvSpPr>
            <a:spLocks noGrp="1"/>
          </p:cNvSpPr>
          <p:nvPr>
            <p:ph type="ftr" sz="quarter" idx="11"/>
          </p:nvPr>
        </p:nvSpPr>
        <p:spPr>
          <a:xfrm>
            <a:off x="4976031" y="6033479"/>
            <a:ext cx="5259985" cy="365125"/>
          </a:xfrm>
        </p:spPr>
        <p:txBody>
          <a:bodyPr>
            <a:normAutofit/>
          </a:bodyPr>
          <a:lstStyle/>
          <a:p>
            <a:pPr algn="l">
              <a:spcAft>
                <a:spcPts val="600"/>
              </a:spcAft>
            </a:pPr>
            <a:r>
              <a:rPr lang="en-US" sz="1050">
                <a:solidFill>
                  <a:schemeClr val="tx1">
                    <a:alpha val="80000"/>
                  </a:schemeClr>
                </a:solidFill>
              </a:rPr>
              <a:t>William Brown NAEIA, 11/30/2020</a:t>
            </a:r>
          </a:p>
        </p:txBody>
      </p:sp>
    </p:spTree>
    <p:extLst>
      <p:ext uri="{BB962C8B-B14F-4D97-AF65-F5344CB8AC3E}">
        <p14:creationId xmlns:p14="http://schemas.microsoft.com/office/powerpoint/2010/main" val="3528438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42E8A-C0AA-4AFE-923A-34234582FA94}"/>
              </a:ext>
            </a:extLst>
          </p:cNvPr>
          <p:cNvSpPr>
            <a:spLocks noGrp="1"/>
          </p:cNvSpPr>
          <p:nvPr>
            <p:ph type="title"/>
          </p:nvPr>
        </p:nvSpPr>
        <p:spPr>
          <a:xfrm>
            <a:off x="1146162" y="973668"/>
            <a:ext cx="8761413" cy="706964"/>
          </a:xfrm>
        </p:spPr>
        <p:txBody>
          <a:bodyPr>
            <a:normAutofit/>
          </a:bodyPr>
          <a:lstStyle/>
          <a:p>
            <a:r>
              <a:rPr lang="en-US">
                <a:solidFill>
                  <a:srgbClr val="FFFFFF"/>
                </a:solidFill>
              </a:rPr>
              <a:t>Marketization Underway, Not Finished</a:t>
            </a:r>
            <a:endParaRPr lang="en-US" sz="3600" dirty="0">
              <a:solidFill>
                <a:srgbClr val="FFFFFF"/>
              </a:solidFill>
            </a:endParaRPr>
          </a:p>
        </p:txBody>
      </p:sp>
      <p:graphicFrame>
        <p:nvGraphicFramePr>
          <p:cNvPr id="22" name="Content Placeholder 2">
            <a:extLst>
              <a:ext uri="{FF2B5EF4-FFF2-40B4-BE49-F238E27FC236}">
                <a16:creationId xmlns:a16="http://schemas.microsoft.com/office/drawing/2014/main" id="{9F544539-B64D-4856-BCDA-51D5AE4C3575}"/>
              </a:ext>
            </a:extLst>
          </p:cNvPr>
          <p:cNvGraphicFramePr>
            <a:graphicFrameLocks noGrp="1"/>
          </p:cNvGraphicFramePr>
          <p:nvPr>
            <p:ph idx="1"/>
            <p:extLst>
              <p:ext uri="{D42A27DB-BD31-4B8C-83A1-F6EECF244321}">
                <p14:modId xmlns:p14="http://schemas.microsoft.com/office/powerpoint/2010/main" val="3913767693"/>
              </p:ext>
            </p:extLst>
          </p:nvPr>
        </p:nvGraphicFramePr>
        <p:xfrm>
          <a:off x="1278142" y="2324100"/>
          <a:ext cx="9625383" cy="34226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a:extLst>
              <a:ext uri="{FF2B5EF4-FFF2-40B4-BE49-F238E27FC236}">
                <a16:creationId xmlns:a16="http://schemas.microsoft.com/office/drawing/2014/main" id="{ADB04428-6B73-4259-8533-6FE9C0C95B4D}"/>
              </a:ext>
            </a:extLst>
          </p:cNvPr>
          <p:cNvSpPr>
            <a:spLocks noGrp="1"/>
          </p:cNvSpPr>
          <p:nvPr>
            <p:ph type="ftr" sz="quarter" idx="11"/>
          </p:nvPr>
        </p:nvSpPr>
        <p:spPr/>
        <p:txBody>
          <a:bodyPr/>
          <a:lstStyle/>
          <a:p>
            <a:r>
              <a:rPr lang="en-US"/>
              <a:t>William Brown NAEIA, 11/30/2020</a:t>
            </a:r>
            <a:endParaRPr lang="en-US" dirty="0"/>
          </a:p>
        </p:txBody>
      </p:sp>
      <p:sp>
        <p:nvSpPr>
          <p:cNvPr id="4" name="TextBox 3">
            <a:extLst>
              <a:ext uri="{FF2B5EF4-FFF2-40B4-BE49-F238E27FC236}">
                <a16:creationId xmlns:a16="http://schemas.microsoft.com/office/drawing/2014/main" id="{F391E22E-87DE-410F-B086-73D2BB9130D6}"/>
              </a:ext>
            </a:extLst>
          </p:cNvPr>
          <p:cNvSpPr txBox="1"/>
          <p:nvPr/>
        </p:nvSpPr>
        <p:spPr>
          <a:xfrm>
            <a:off x="5638800" y="2964329"/>
            <a:ext cx="65" cy="276999"/>
          </a:xfrm>
          <a:prstGeom prst="rect">
            <a:avLst/>
          </a:prstGeom>
          <a:noFill/>
        </p:spPr>
        <p:txBody>
          <a:bodyPr wrap="none" lIns="0" tIns="0" rIns="0" bIns="0" rtlCol="0">
            <a:spAutoFit/>
          </a:bodyPr>
          <a:lstStyle/>
          <a:p>
            <a:endParaRPr lang="en-US" dirty="0"/>
          </a:p>
        </p:txBody>
      </p:sp>
    </p:spTree>
    <p:extLst>
      <p:ext uri="{BB962C8B-B14F-4D97-AF65-F5344CB8AC3E}">
        <p14:creationId xmlns:p14="http://schemas.microsoft.com/office/powerpoint/2010/main" val="167402333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8056"/>
            <a:ext cx="1920339" cy="2894124"/>
          </a:xfrm>
          <a:prstGeom prst="rect">
            <a:avLst/>
          </a:prstGeom>
          <a:solidFill>
            <a:srgbClr val="474E5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3" name="Rectangle 192">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3515821"/>
            <a:ext cx="1920338" cy="2883258"/>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Footer Placeholder 1">
            <a:extLst>
              <a:ext uri="{FF2B5EF4-FFF2-40B4-BE49-F238E27FC236}">
                <a16:creationId xmlns:a16="http://schemas.microsoft.com/office/drawing/2014/main" id="{C0EEEF59-093F-4C44-B1EB-5C307FE2D63C}"/>
              </a:ext>
            </a:extLst>
          </p:cNvPr>
          <p:cNvSpPr>
            <a:spLocks noGrp="1"/>
          </p:cNvSpPr>
          <p:nvPr>
            <p:ph type="ftr" sz="quarter" idx="11"/>
          </p:nvPr>
        </p:nvSpPr>
        <p:spPr>
          <a:xfrm>
            <a:off x="466344" y="6409944"/>
            <a:ext cx="4114800" cy="365125"/>
          </a:xfrm>
        </p:spPr>
        <p:txBody>
          <a:bodyPr>
            <a:normAutofit/>
          </a:bodyPr>
          <a:lstStyle/>
          <a:p>
            <a:pPr algn="l">
              <a:spcAft>
                <a:spcPts val="600"/>
              </a:spcAft>
            </a:pPr>
            <a:r>
              <a:rPr lang="en-US" sz="1050">
                <a:solidFill>
                  <a:schemeClr val="tx1">
                    <a:lumMod val="50000"/>
                    <a:lumOff val="50000"/>
                  </a:schemeClr>
                </a:solidFill>
              </a:rPr>
              <a:t>William Brown NAEIA, 11/30/2020</a:t>
            </a:r>
          </a:p>
        </p:txBody>
      </p:sp>
      <p:graphicFrame>
        <p:nvGraphicFramePr>
          <p:cNvPr id="6" name="Chart 5">
            <a:extLst>
              <a:ext uri="{FF2B5EF4-FFF2-40B4-BE49-F238E27FC236}">
                <a16:creationId xmlns:a16="http://schemas.microsoft.com/office/drawing/2014/main" id="{77D65A62-0C60-44DC-A73B-269EF7F2BEDE}"/>
              </a:ext>
            </a:extLst>
          </p:cNvPr>
          <p:cNvGraphicFramePr>
            <a:graphicFrameLocks/>
          </p:cNvGraphicFramePr>
          <p:nvPr>
            <p:extLst>
              <p:ext uri="{D42A27DB-BD31-4B8C-83A1-F6EECF244321}">
                <p14:modId xmlns:p14="http://schemas.microsoft.com/office/powerpoint/2010/main" val="340871966"/>
              </p:ext>
            </p:extLst>
          </p:nvPr>
        </p:nvGraphicFramePr>
        <p:xfrm>
          <a:off x="2943225" y="1047750"/>
          <a:ext cx="8315325" cy="5219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0001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B7AA6D-F8DA-43CE-AF00-2B42AEBA61EB}"/>
              </a:ext>
            </a:extLst>
          </p:cNvPr>
          <p:cNvSpPr>
            <a:spLocks noGrp="1"/>
          </p:cNvSpPr>
          <p:nvPr>
            <p:ph type="title"/>
          </p:nvPr>
        </p:nvSpPr>
        <p:spPr/>
        <p:txBody>
          <a:bodyPr vert="horz" lIns="91440" tIns="45720" rIns="91440" bIns="45720" rtlCol="0" anchor="ctr">
            <a:normAutofit/>
          </a:bodyPr>
          <a:lstStyle/>
          <a:p>
            <a:pPr algn="ctr"/>
            <a:r>
              <a:rPr lang="en-US" sz="3200" b="1" dirty="0"/>
              <a:t>Won jumps against Dollar and Yuan</a:t>
            </a:r>
            <a:br>
              <a:rPr lang="en-US" sz="1600" dirty="0">
                <a:solidFill>
                  <a:srgbClr val="C00000"/>
                </a:solidFill>
              </a:rPr>
            </a:br>
            <a:r>
              <a:rPr lang="en-US" sz="1600" dirty="0">
                <a:solidFill>
                  <a:srgbClr val="C00000"/>
                </a:solidFill>
              </a:rPr>
              <a:t>Asia Press and Daily NK</a:t>
            </a:r>
            <a:endParaRPr lang="en-US" sz="1600" kern="1200" dirty="0">
              <a:solidFill>
                <a:srgbClr val="C00000"/>
              </a:solidFill>
              <a:latin typeface="+mj-lt"/>
              <a:ea typeface="+mj-ea"/>
              <a:cs typeface="+mj-cs"/>
            </a:endParaRPr>
          </a:p>
        </p:txBody>
      </p:sp>
      <p:sp>
        <p:nvSpPr>
          <p:cNvPr id="26" name="Text Placeholder 25">
            <a:extLst>
              <a:ext uri="{FF2B5EF4-FFF2-40B4-BE49-F238E27FC236}">
                <a16:creationId xmlns:a16="http://schemas.microsoft.com/office/drawing/2014/main" id="{C3DA1B26-9B02-4A2F-B3A3-BE1EE1CC0947}"/>
              </a:ext>
            </a:extLst>
          </p:cNvPr>
          <p:cNvSpPr>
            <a:spLocks noGrp="1"/>
          </p:cNvSpPr>
          <p:nvPr>
            <p:ph type="body" idx="1"/>
          </p:nvPr>
        </p:nvSpPr>
        <p:spPr/>
        <p:txBody>
          <a:bodyPr/>
          <a:lstStyle/>
          <a:p>
            <a:r>
              <a:rPr lang="en-US" dirty="0"/>
              <a:t>Dollar falls sharply against won</a:t>
            </a:r>
          </a:p>
        </p:txBody>
      </p:sp>
      <p:graphicFrame>
        <p:nvGraphicFramePr>
          <p:cNvPr id="25" name="Content Placeholder 24">
            <a:extLst>
              <a:ext uri="{FF2B5EF4-FFF2-40B4-BE49-F238E27FC236}">
                <a16:creationId xmlns:a16="http://schemas.microsoft.com/office/drawing/2014/main" id="{A4ED127E-5581-4C95-8ED7-BC0982D8A199}"/>
              </a:ext>
            </a:extLst>
          </p:cNvPr>
          <p:cNvGraphicFramePr>
            <a:graphicFrameLocks noGrp="1"/>
          </p:cNvGraphicFramePr>
          <p:nvPr>
            <p:ph sz="half" idx="2"/>
            <p:extLst>
              <p:ext uri="{D42A27DB-BD31-4B8C-83A1-F6EECF244321}">
                <p14:modId xmlns:p14="http://schemas.microsoft.com/office/powerpoint/2010/main" val="2329649548"/>
              </p:ext>
            </p:extLst>
          </p:nvPr>
        </p:nvGraphicFramePr>
        <p:xfrm>
          <a:off x="839788" y="2505075"/>
          <a:ext cx="5157787" cy="3684588"/>
        </p:xfrm>
        <a:graphic>
          <a:graphicData uri="http://schemas.openxmlformats.org/drawingml/2006/chart">
            <c:chart xmlns:c="http://schemas.openxmlformats.org/drawingml/2006/chart" xmlns:r="http://schemas.openxmlformats.org/officeDocument/2006/relationships" r:id="rId2"/>
          </a:graphicData>
        </a:graphic>
      </p:graphicFrame>
      <p:sp>
        <p:nvSpPr>
          <p:cNvPr id="27" name="Text Placeholder 26">
            <a:extLst>
              <a:ext uri="{FF2B5EF4-FFF2-40B4-BE49-F238E27FC236}">
                <a16:creationId xmlns:a16="http://schemas.microsoft.com/office/drawing/2014/main" id="{21DC56AF-89E6-4404-BFC0-753AC822F9E2}"/>
              </a:ext>
            </a:extLst>
          </p:cNvPr>
          <p:cNvSpPr>
            <a:spLocks noGrp="1"/>
          </p:cNvSpPr>
          <p:nvPr>
            <p:ph type="body" sz="quarter" idx="3"/>
          </p:nvPr>
        </p:nvSpPr>
        <p:spPr/>
        <p:txBody>
          <a:bodyPr/>
          <a:lstStyle/>
          <a:p>
            <a:r>
              <a:rPr lang="en-US" dirty="0"/>
              <a:t>But yuan falls even more</a:t>
            </a:r>
          </a:p>
        </p:txBody>
      </p:sp>
      <p:graphicFrame>
        <p:nvGraphicFramePr>
          <p:cNvPr id="21" name="Content Placeholder 20">
            <a:extLst>
              <a:ext uri="{FF2B5EF4-FFF2-40B4-BE49-F238E27FC236}">
                <a16:creationId xmlns:a16="http://schemas.microsoft.com/office/drawing/2014/main" id="{562F4CD6-8455-4205-9D8A-ADB16D7842FB}"/>
              </a:ext>
            </a:extLst>
          </p:cNvPr>
          <p:cNvGraphicFramePr>
            <a:graphicFrameLocks noGrp="1"/>
          </p:cNvGraphicFramePr>
          <p:nvPr>
            <p:ph sz="quarter" idx="4"/>
            <p:extLst>
              <p:ext uri="{D42A27DB-BD31-4B8C-83A1-F6EECF244321}">
                <p14:modId xmlns:p14="http://schemas.microsoft.com/office/powerpoint/2010/main" val="2618994256"/>
              </p:ext>
            </p:extLst>
          </p:nvPr>
        </p:nvGraphicFramePr>
        <p:xfrm>
          <a:off x="6172200" y="2505075"/>
          <a:ext cx="5183188" cy="3684588"/>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2BA1EA23-80B2-4124-B063-2C3A013BE9FA}"/>
              </a:ext>
            </a:extLst>
          </p:cNvPr>
          <p:cNvSpPr>
            <a:spLocks noGrp="1"/>
          </p:cNvSpPr>
          <p:nvPr>
            <p:ph type="ftr" sz="quarter" idx="11"/>
          </p:nvPr>
        </p:nvSpPr>
        <p:spPr/>
        <p:txBody>
          <a:bodyPr vert="horz" lIns="91440" tIns="45720" rIns="91440" bIns="45720" rtlCol="0" anchor="ctr">
            <a:normAutofit/>
          </a:bodyPr>
          <a:lstStyle/>
          <a:p>
            <a:pPr algn="l" defTabSz="914400">
              <a:spcAft>
                <a:spcPts val="600"/>
              </a:spcAft>
            </a:pPr>
            <a:r>
              <a:rPr lang="en-US" kern="1200">
                <a:solidFill>
                  <a:prstClr val="black">
                    <a:tint val="75000"/>
                  </a:prstClr>
                </a:solidFill>
                <a:latin typeface="+mn-lt"/>
                <a:ea typeface="+mn-ea"/>
                <a:cs typeface="+mn-cs"/>
              </a:rPr>
              <a:t>William Brown NAEIA, 11/30/2020</a:t>
            </a:r>
          </a:p>
        </p:txBody>
      </p:sp>
      <p:sp>
        <p:nvSpPr>
          <p:cNvPr id="3" name="TextBox 2">
            <a:extLst>
              <a:ext uri="{FF2B5EF4-FFF2-40B4-BE49-F238E27FC236}">
                <a16:creationId xmlns:a16="http://schemas.microsoft.com/office/drawing/2014/main" id="{B4BA15CB-C7E0-4B1B-86FF-228F14C97A56}"/>
              </a:ext>
            </a:extLst>
          </p:cNvPr>
          <p:cNvSpPr txBox="1"/>
          <p:nvPr/>
        </p:nvSpPr>
        <p:spPr>
          <a:xfrm>
            <a:off x="4699818" y="640082"/>
            <a:ext cx="6848715" cy="2484884"/>
          </a:xfrm>
          <a:prstGeom prst="rect">
            <a:avLst/>
          </a:prstGeom>
        </p:spPr>
        <p:txBody>
          <a:bodyPr vert="horz" lIns="91440" tIns="45720" rIns="91440" bIns="45720" rtlCol="0" anchor="ctr">
            <a:normAutofit/>
          </a:bodyPr>
          <a:lstStyle/>
          <a:p>
            <a:pPr defTabSz="914400">
              <a:lnSpc>
                <a:spcPct val="90000"/>
              </a:lnSpc>
              <a:spcAft>
                <a:spcPts val="600"/>
              </a:spcAft>
            </a:pPr>
            <a:endParaRPr lang="en-US" sz="2000" dirty="0"/>
          </a:p>
        </p:txBody>
      </p:sp>
    </p:spTree>
    <p:extLst>
      <p:ext uri="{BB962C8B-B14F-4D97-AF65-F5344CB8AC3E}">
        <p14:creationId xmlns:p14="http://schemas.microsoft.com/office/powerpoint/2010/main" val="1375809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CC971A-B356-4799-90B4-713770D9F872}"/>
              </a:ext>
            </a:extLst>
          </p:cNvPr>
          <p:cNvSpPr>
            <a:spLocks noGrp="1"/>
          </p:cNvSpPr>
          <p:nvPr>
            <p:ph type="title"/>
          </p:nvPr>
        </p:nvSpPr>
        <p:spPr>
          <a:xfrm>
            <a:off x="943277" y="712269"/>
            <a:ext cx="3370998" cy="5502264"/>
          </a:xfrm>
        </p:spPr>
        <p:txBody>
          <a:bodyPr>
            <a:normAutofit/>
          </a:bodyPr>
          <a:lstStyle/>
          <a:p>
            <a:r>
              <a:rPr lang="en-US" sz="3200" dirty="0">
                <a:solidFill>
                  <a:srgbClr val="FFFFFF"/>
                </a:solidFill>
              </a:rPr>
              <a:t>NK Cross Rate implies drop in yuan versus dollar unlike market rate which shows the opposite.</a:t>
            </a:r>
          </a:p>
        </p:txBody>
      </p:sp>
      <p:cxnSp>
        <p:nvCxnSpPr>
          <p:cNvPr id="12" name="Straight Connector 11">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08026BD4-7A39-4A9E-91F1-CAD41B1DB35B}"/>
              </a:ext>
            </a:extLst>
          </p:cNvPr>
          <p:cNvSpPr>
            <a:spLocks noGrp="1"/>
          </p:cNvSpPr>
          <p:nvPr>
            <p:ph type="ftr" sz="quarter" idx="11"/>
          </p:nvPr>
        </p:nvSpPr>
        <p:spPr>
          <a:xfrm>
            <a:off x="5280024" y="6356350"/>
            <a:ext cx="2873375" cy="365125"/>
          </a:xfrm>
        </p:spPr>
        <p:txBody>
          <a:bodyPr>
            <a:normAutofit/>
          </a:bodyPr>
          <a:lstStyle/>
          <a:p>
            <a:pPr algn="l">
              <a:spcAft>
                <a:spcPts val="600"/>
              </a:spcAft>
            </a:pPr>
            <a:r>
              <a:rPr lang="en-US">
                <a:solidFill>
                  <a:schemeClr val="tx1">
                    <a:lumMod val="75000"/>
                    <a:lumOff val="25000"/>
                    <a:alpha val="70000"/>
                  </a:schemeClr>
                </a:solidFill>
              </a:rPr>
              <a:t>William Brown NAEIA, 11/30/2020</a:t>
            </a:r>
          </a:p>
        </p:txBody>
      </p:sp>
      <p:graphicFrame>
        <p:nvGraphicFramePr>
          <p:cNvPr id="5" name="Content Placeholder 4">
            <a:extLst>
              <a:ext uri="{FF2B5EF4-FFF2-40B4-BE49-F238E27FC236}">
                <a16:creationId xmlns:a16="http://schemas.microsoft.com/office/drawing/2014/main" id="{B123123A-C55F-4467-9438-4E0ED70ED5EA}"/>
              </a:ext>
            </a:extLst>
          </p:cNvPr>
          <p:cNvGraphicFramePr>
            <a:graphicFrameLocks noGrp="1"/>
          </p:cNvGraphicFramePr>
          <p:nvPr>
            <p:ph idx="1"/>
            <p:extLst>
              <p:ext uri="{D42A27DB-BD31-4B8C-83A1-F6EECF244321}">
                <p14:modId xmlns:p14="http://schemas.microsoft.com/office/powerpoint/2010/main" val="681513867"/>
              </p:ext>
            </p:extLst>
          </p:nvPr>
        </p:nvGraphicFramePr>
        <p:xfrm>
          <a:off x="5280025" y="642938"/>
          <a:ext cx="6269038" cy="55721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8818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Shape 14">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CC18C44-B1AF-4FA1-90F3-C84F8AA4D2EE}"/>
              </a:ext>
            </a:extLst>
          </p:cNvPr>
          <p:cNvSpPr>
            <a:spLocks noGrp="1"/>
          </p:cNvSpPr>
          <p:nvPr>
            <p:ph type="title"/>
          </p:nvPr>
        </p:nvSpPr>
        <p:spPr>
          <a:xfrm>
            <a:off x="934872" y="982272"/>
            <a:ext cx="3388419" cy="4560970"/>
          </a:xfrm>
        </p:spPr>
        <p:txBody>
          <a:bodyPr>
            <a:normAutofit/>
          </a:bodyPr>
          <a:lstStyle/>
          <a:p>
            <a:r>
              <a:rPr lang="en-US" sz="3200" dirty="0">
                <a:solidFill>
                  <a:srgbClr val="FFFFFF"/>
                </a:solidFill>
              </a:rPr>
              <a:t>Theory:  Dollarization stopped inflation but requires tight monetary, fiscal policy to protect won.   New Plan Requires Something Else?</a:t>
            </a:r>
          </a:p>
        </p:txBody>
      </p:sp>
      <p:sp>
        <p:nvSpPr>
          <p:cNvPr id="17"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CA37DA7D-3F13-40FB-A3E1-A91E0F69187A}"/>
              </a:ext>
            </a:extLst>
          </p:cNvPr>
          <p:cNvSpPr>
            <a:spLocks noGrp="1"/>
          </p:cNvSpPr>
          <p:nvPr>
            <p:ph idx="1"/>
          </p:nvPr>
        </p:nvSpPr>
        <p:spPr>
          <a:xfrm>
            <a:off x="5221862" y="1719618"/>
            <a:ext cx="6174610" cy="4756683"/>
          </a:xfrm>
        </p:spPr>
        <p:txBody>
          <a:bodyPr anchor="ctr">
            <a:noAutofit/>
          </a:bodyPr>
          <a:lstStyle/>
          <a:p>
            <a:r>
              <a:rPr lang="en-US" sz="1800" dirty="0">
                <a:solidFill>
                  <a:srgbClr val="FEFFFF"/>
                </a:solidFill>
              </a:rPr>
              <a:t>Pyongyang reduces won supply in parallel with loss of dollars.  Gives up independence of monetary and fiscal policy.</a:t>
            </a:r>
          </a:p>
          <a:p>
            <a:pPr lvl="1"/>
            <a:r>
              <a:rPr lang="en-US" sz="1800" dirty="0">
                <a:solidFill>
                  <a:srgbClr val="FEFFFF"/>
                </a:solidFill>
              </a:rPr>
              <a:t> Little printing of new  won cash.</a:t>
            </a:r>
          </a:p>
          <a:p>
            <a:pPr lvl="1"/>
            <a:r>
              <a:rPr lang="en-US" sz="1800" dirty="0">
                <a:solidFill>
                  <a:srgbClr val="FEFFFF"/>
                </a:solidFill>
              </a:rPr>
              <a:t> Few new net loans to state enterprises and agencies</a:t>
            </a:r>
          </a:p>
          <a:p>
            <a:pPr lvl="1"/>
            <a:r>
              <a:rPr lang="en-US" sz="1800" dirty="0">
                <a:solidFill>
                  <a:srgbClr val="FEFFFF"/>
                </a:solidFill>
              </a:rPr>
              <a:t> State firms allowed to privatize assets to make ends meet.</a:t>
            </a:r>
          </a:p>
          <a:p>
            <a:pPr lvl="1"/>
            <a:r>
              <a:rPr lang="en-US" sz="1800" dirty="0">
                <a:solidFill>
                  <a:srgbClr val="FEFFFF"/>
                </a:solidFill>
              </a:rPr>
              <a:t> Raise fees to raise funds. (no normal tax system). Allow workers to engage in private work.</a:t>
            </a:r>
          </a:p>
          <a:p>
            <a:r>
              <a:rPr lang="en-US" sz="1800" dirty="0">
                <a:solidFill>
                  <a:srgbClr val="FEFFFF"/>
                </a:solidFill>
              </a:rPr>
              <a:t> Halts inflation, and currency depreciation but kills investment</a:t>
            </a:r>
          </a:p>
          <a:p>
            <a:r>
              <a:rPr lang="en-US" sz="1800" dirty="0">
                <a:solidFill>
                  <a:srgbClr val="FEFFFF"/>
                </a:solidFill>
              </a:rPr>
              <a:t> Cost of stable won is  thus a shrinking state sector.  State has  huge assets  it can “privatize” so this can last a long time.  Like China.</a:t>
            </a:r>
          </a:p>
          <a:p>
            <a:r>
              <a:rPr lang="en-US" sz="1800" dirty="0">
                <a:solidFill>
                  <a:srgbClr val="FEFFFF"/>
                </a:solidFill>
              </a:rPr>
              <a:t>By allowing  hard currency  to circulate,  financial savings vehicle is  available for the first time, allowing citizens to save.  Reduces  current demand. Advances  basic human rights.</a:t>
            </a:r>
          </a:p>
        </p:txBody>
      </p:sp>
      <p:sp>
        <p:nvSpPr>
          <p:cNvPr id="4" name="Footer Placeholder 3">
            <a:extLst>
              <a:ext uri="{FF2B5EF4-FFF2-40B4-BE49-F238E27FC236}">
                <a16:creationId xmlns:a16="http://schemas.microsoft.com/office/drawing/2014/main" id="{EE07A631-BBF3-4A23-909B-35A0DA1EE083}"/>
              </a:ext>
            </a:extLst>
          </p:cNvPr>
          <p:cNvSpPr>
            <a:spLocks noGrp="1"/>
          </p:cNvSpPr>
          <p:nvPr>
            <p:ph type="ftr" sz="quarter" idx="11"/>
          </p:nvPr>
        </p:nvSpPr>
        <p:spPr>
          <a:xfrm>
            <a:off x="795528" y="6382512"/>
            <a:ext cx="6757416" cy="320040"/>
          </a:xfrm>
        </p:spPr>
        <p:txBody>
          <a:bodyPr>
            <a:normAutofit/>
          </a:bodyPr>
          <a:lstStyle/>
          <a:p>
            <a:pPr algn="l">
              <a:spcAft>
                <a:spcPts val="600"/>
              </a:spcAft>
            </a:pPr>
            <a:r>
              <a:rPr lang="en-US" sz="1000"/>
              <a:t>William Brown NAEIA, 11/30/2020</a:t>
            </a:r>
          </a:p>
        </p:txBody>
      </p:sp>
    </p:spTree>
    <p:extLst>
      <p:ext uri="{BB962C8B-B14F-4D97-AF65-F5344CB8AC3E}">
        <p14:creationId xmlns:p14="http://schemas.microsoft.com/office/powerpoint/2010/main" val="1223488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Shape 14">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2DD663F-261B-4095-8E4B-A1E1A5E27244}"/>
              </a:ext>
            </a:extLst>
          </p:cNvPr>
          <p:cNvSpPr>
            <a:spLocks noGrp="1"/>
          </p:cNvSpPr>
          <p:nvPr>
            <p:ph type="title"/>
          </p:nvPr>
        </p:nvSpPr>
        <p:spPr>
          <a:xfrm>
            <a:off x="934872" y="982272"/>
            <a:ext cx="3388419" cy="4560970"/>
          </a:xfrm>
        </p:spPr>
        <p:txBody>
          <a:bodyPr>
            <a:normAutofit/>
          </a:bodyPr>
          <a:lstStyle/>
          <a:p>
            <a:pPr marL="0" marR="0">
              <a:lnSpc>
                <a:spcPct val="107000"/>
              </a:lnSpc>
              <a:spcBef>
                <a:spcPts val="0"/>
              </a:spcBef>
              <a:spcAft>
                <a:spcPts val="800"/>
              </a:spcAft>
            </a:pPr>
            <a:r>
              <a:rPr lang="en-US" sz="4000" dirty="0">
                <a:solidFill>
                  <a:srgbClr val="FFFFFF"/>
                </a:solidFill>
              </a:rPr>
              <a:t>Reform  </a:t>
            </a:r>
            <a:r>
              <a:rPr lang="en-US" sz="4000" u="sng" dirty="0">
                <a:solidFill>
                  <a:srgbClr val="FFFFFF"/>
                </a:solidFill>
              </a:rPr>
              <a:t>Then</a:t>
            </a:r>
            <a:r>
              <a:rPr lang="en-US" sz="4000" dirty="0">
                <a:solidFill>
                  <a:srgbClr val="FFFFFF"/>
                </a:solidFill>
              </a:rPr>
              <a:t> Open</a:t>
            </a:r>
            <a:br>
              <a:rPr lang="en-US" sz="4000" dirty="0">
                <a:solidFill>
                  <a:srgbClr val="FFFFFF"/>
                </a:solidFill>
              </a:rPr>
            </a:br>
            <a:br>
              <a:rPr lang="en-US" sz="4000" dirty="0">
                <a:solidFill>
                  <a:srgbClr val="FFFFFF"/>
                </a:solidFill>
              </a:rPr>
            </a:br>
            <a:r>
              <a:rPr lang="en-US" sz="1800" b="1" dirty="0">
                <a:effectLst/>
                <a:latin typeface="Calibri" panose="020F0502020204030204" pitchFamily="34" charset="0"/>
                <a:ea typeface="DengXian" panose="02010600030101010101" pitchFamily="2" charset="-122"/>
                <a:cs typeface="Times New Roman" panose="02020603050405020304" pitchFamily="18" charset="0"/>
              </a:rPr>
              <a:t> </a:t>
            </a:r>
            <a:r>
              <a:rPr lang="zh-CN" sz="1800" b="1" dirty="0">
                <a:effectLst/>
                <a:highlight>
                  <a:srgbClr val="FFFF00"/>
                </a:highlight>
                <a:latin typeface="Calibri" panose="020F0502020204030204" pitchFamily="34" charset="0"/>
                <a:ea typeface="Batang" panose="02030600000101010101" pitchFamily="18" charset="-127"/>
                <a:cs typeface="Batang" panose="02030600000101010101" pitchFamily="18" charset="-127"/>
              </a:rPr>
              <a:t>개혁 개방 </a:t>
            </a:r>
            <a:r>
              <a:rPr lang="en-US" sz="1800" b="1" dirty="0">
                <a:effectLst/>
                <a:highlight>
                  <a:srgbClr val="FFFF00"/>
                </a:highlight>
                <a:latin typeface="Batang" panose="02030600000101010101" pitchFamily="18" charset="-127"/>
                <a:ea typeface="DengXian" panose="02010600030101010101" pitchFamily="2" charset="-122"/>
                <a:cs typeface="Batang" panose="02030600000101010101" pitchFamily="18" charset="-127"/>
              </a:rPr>
              <a:t>      </a:t>
            </a:r>
            <a:r>
              <a:rPr lang="zh-CN" sz="1800" b="1" dirty="0">
                <a:effectLst/>
                <a:highlight>
                  <a:srgbClr val="FFFF00"/>
                </a:highlight>
                <a:latin typeface="Batang" panose="02030600000101010101" pitchFamily="18" charset="-127"/>
                <a:ea typeface="DengXian" panose="02010600030101010101" pitchFamily="2" charset="-122"/>
                <a:cs typeface="Batang" panose="02030600000101010101" pitchFamily="18" charset="-127"/>
              </a:rPr>
              <a:t>改革</a:t>
            </a:r>
            <a:r>
              <a:rPr lang="zh-CN" sz="1800" b="1" dirty="0">
                <a:effectLst/>
                <a:highlight>
                  <a:srgbClr val="FFFF00"/>
                </a:highlight>
                <a:latin typeface="Calibri" panose="020F0502020204030204" pitchFamily="34" charset="0"/>
                <a:ea typeface="Batang" panose="02030600000101010101" pitchFamily="18" charset="-127"/>
                <a:cs typeface="Batang" panose="02030600000101010101" pitchFamily="18" charset="-127"/>
              </a:rPr>
              <a:t> </a:t>
            </a:r>
            <a:r>
              <a:rPr lang="zh-CN" sz="1800" b="1" dirty="0">
                <a:effectLst/>
                <a:highlight>
                  <a:srgbClr val="FFFF00"/>
                </a:highlight>
                <a:latin typeface="Batang" panose="02030600000101010101" pitchFamily="18" charset="-127"/>
                <a:ea typeface="DengXian" panose="02010600030101010101" pitchFamily="2" charset="-122"/>
                <a:cs typeface="Batang" panose="02030600000101010101" pitchFamily="18" charset="-127"/>
              </a:rPr>
              <a:t>开放</a:t>
            </a:r>
            <a:br>
              <a:rPr lang="en-US" sz="1800" dirty="0">
                <a:effectLst/>
                <a:highlight>
                  <a:srgbClr val="FFFF00"/>
                </a:highlight>
                <a:latin typeface="Calibri" panose="020F0502020204030204" pitchFamily="34" charset="0"/>
                <a:ea typeface="DengXian" panose="02010600030101010101" pitchFamily="2" charset="-122"/>
                <a:cs typeface="Times New Roman" panose="02020603050405020304" pitchFamily="18" charset="0"/>
              </a:rPr>
            </a:br>
            <a:r>
              <a:rPr lang="en-US" sz="1800" b="1" dirty="0">
                <a:effectLst/>
                <a:latin typeface="Calibri" panose="020F0502020204030204" pitchFamily="34" charset="0"/>
                <a:ea typeface="DengXian" panose="02010600030101010101" pitchFamily="2" charset="-122"/>
                <a:cs typeface="Times New Roman" panose="02020603050405020304" pitchFamily="18" charset="0"/>
              </a:rPr>
              <a:t> </a:t>
            </a:r>
            <a:br>
              <a:rPr lang="en-US" sz="4000" dirty="0">
                <a:solidFill>
                  <a:srgbClr val="FFFFFF"/>
                </a:solidFill>
              </a:rPr>
            </a:br>
            <a:br>
              <a:rPr lang="en-US" sz="4000" dirty="0">
                <a:solidFill>
                  <a:srgbClr val="FFFFFF"/>
                </a:solidFill>
              </a:rPr>
            </a:br>
            <a:endParaRPr lang="en-US" sz="4000" dirty="0">
              <a:solidFill>
                <a:srgbClr val="FFFFFF"/>
              </a:solidFill>
            </a:endParaRPr>
          </a:p>
        </p:txBody>
      </p:sp>
      <p:sp>
        <p:nvSpPr>
          <p:cNvPr id="17"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20924FD8-39AB-4627-8ADC-371F5238EC27}"/>
              </a:ext>
            </a:extLst>
          </p:cNvPr>
          <p:cNvSpPr>
            <a:spLocks noGrp="1"/>
          </p:cNvSpPr>
          <p:nvPr>
            <p:ph idx="1"/>
          </p:nvPr>
        </p:nvSpPr>
        <p:spPr>
          <a:xfrm>
            <a:off x="5221862" y="1719618"/>
            <a:ext cx="6246238" cy="4334629"/>
          </a:xfrm>
        </p:spPr>
        <p:txBody>
          <a:bodyPr anchor="ctr">
            <a:normAutofit fontScale="92500"/>
          </a:bodyPr>
          <a:lstStyle/>
          <a:p>
            <a:pPr lvl="0"/>
            <a:r>
              <a:rPr lang="en-US" sz="2000" dirty="0">
                <a:solidFill>
                  <a:srgbClr val="FEFFFF"/>
                </a:solidFill>
              </a:rPr>
              <a:t>Chinese construct.  Order is important. Reform then Open.</a:t>
            </a:r>
          </a:p>
          <a:p>
            <a:pPr lvl="0"/>
            <a:r>
              <a:rPr lang="en-US" sz="2000" dirty="0">
                <a:solidFill>
                  <a:srgbClr val="FEFFFF"/>
                </a:solidFill>
              </a:rPr>
              <a:t> What is meant by Reform?</a:t>
            </a:r>
          </a:p>
          <a:p>
            <a:pPr lvl="1"/>
            <a:r>
              <a:rPr lang="en-US" sz="2000" dirty="0">
                <a:solidFill>
                  <a:srgbClr val="FEFFFF"/>
                </a:solidFill>
              </a:rPr>
              <a:t> </a:t>
            </a:r>
            <a:r>
              <a:rPr lang="en-US" sz="2000" dirty="0">
                <a:solidFill>
                  <a:schemeClr val="accent4">
                    <a:lumMod val="50000"/>
                  </a:schemeClr>
                </a:solidFill>
                <a:highlight>
                  <a:srgbClr val="FFFF00"/>
                </a:highlight>
              </a:rPr>
              <a:t>Unify price system</a:t>
            </a:r>
          </a:p>
          <a:p>
            <a:pPr lvl="1"/>
            <a:r>
              <a:rPr lang="en-US" sz="2000" dirty="0">
                <a:solidFill>
                  <a:srgbClr val="FEFFFF"/>
                </a:solidFill>
              </a:rPr>
              <a:t> Establish at least some private property rights</a:t>
            </a:r>
          </a:p>
          <a:p>
            <a:pPr lvl="1"/>
            <a:r>
              <a:rPr lang="en-US" sz="2000" dirty="0">
                <a:solidFill>
                  <a:srgbClr val="FEFFFF"/>
                </a:solidFill>
              </a:rPr>
              <a:t> </a:t>
            </a:r>
            <a:r>
              <a:rPr lang="en-US" sz="2000" dirty="0">
                <a:solidFill>
                  <a:schemeClr val="accent4">
                    <a:lumMod val="50000"/>
                  </a:schemeClr>
                </a:solidFill>
                <a:highlight>
                  <a:srgbClr val="FFFF00"/>
                </a:highlight>
              </a:rPr>
              <a:t>Decollectivize agriculture</a:t>
            </a:r>
          </a:p>
          <a:p>
            <a:pPr lvl="1"/>
            <a:r>
              <a:rPr lang="en-US" sz="2000" dirty="0">
                <a:solidFill>
                  <a:srgbClr val="FEFFFF"/>
                </a:solidFill>
              </a:rPr>
              <a:t> Create new money and banking system</a:t>
            </a:r>
          </a:p>
          <a:p>
            <a:pPr lvl="1"/>
            <a:r>
              <a:rPr lang="en-US" sz="2000" dirty="0">
                <a:solidFill>
                  <a:srgbClr val="FEFFFF"/>
                </a:solidFill>
              </a:rPr>
              <a:t> Shrink huge bureaucracy and military</a:t>
            </a:r>
          </a:p>
          <a:p>
            <a:pPr lvl="1"/>
            <a:r>
              <a:rPr lang="en-US" sz="2000" dirty="0">
                <a:solidFill>
                  <a:srgbClr val="FEFFFF"/>
                </a:solidFill>
                <a:highlight>
                  <a:srgbClr val="FFFF00"/>
                </a:highlight>
              </a:rPr>
              <a:t> </a:t>
            </a:r>
            <a:r>
              <a:rPr lang="en-US" sz="2000" dirty="0">
                <a:solidFill>
                  <a:schemeClr val="accent4">
                    <a:lumMod val="50000"/>
                  </a:schemeClr>
                </a:solidFill>
                <a:highlight>
                  <a:srgbClr val="FFFF00"/>
                </a:highlight>
              </a:rPr>
              <a:t>Privatize  some state assets</a:t>
            </a:r>
          </a:p>
          <a:p>
            <a:pPr lvl="1"/>
            <a:r>
              <a:rPr lang="en-US" sz="2000" dirty="0">
                <a:solidFill>
                  <a:srgbClr val="FEFFFF"/>
                </a:solidFill>
              </a:rPr>
              <a:t> Establish tax system and transparent budget</a:t>
            </a:r>
          </a:p>
          <a:p>
            <a:r>
              <a:rPr lang="en-US" sz="2000" dirty="0">
                <a:solidFill>
                  <a:srgbClr val="FEFFFF"/>
                </a:solidFill>
              </a:rPr>
              <a:t> This could put economy on moderate growth track,</a:t>
            </a:r>
            <a:r>
              <a:rPr lang="en-US" sz="2000" dirty="0">
                <a:solidFill>
                  <a:srgbClr val="FEFFFF"/>
                </a:solidFill>
                <a:highlight>
                  <a:srgbClr val="FFFF00"/>
                </a:highlight>
              </a:rPr>
              <a:t> </a:t>
            </a:r>
            <a:r>
              <a:rPr lang="en-US" sz="2000" dirty="0">
                <a:solidFill>
                  <a:srgbClr val="FEFFFF"/>
                </a:solidFill>
              </a:rPr>
              <a:t>without foreign opening, </a:t>
            </a:r>
            <a:r>
              <a:rPr lang="en-US" sz="2000" dirty="0">
                <a:solidFill>
                  <a:srgbClr val="FEFFFF"/>
                </a:solidFill>
                <a:highlight>
                  <a:srgbClr val="FFFF00"/>
                </a:highlight>
              </a:rPr>
              <a:t>even under sanctions</a:t>
            </a:r>
            <a:r>
              <a:rPr lang="en-US" sz="2000" dirty="0">
                <a:solidFill>
                  <a:srgbClr val="FEFFFF"/>
                </a:solidFill>
              </a:rPr>
              <a:t>. </a:t>
            </a:r>
          </a:p>
          <a:p>
            <a:r>
              <a:rPr lang="en-US" sz="2000" dirty="0">
                <a:solidFill>
                  <a:srgbClr val="FEFFFF"/>
                </a:solidFill>
              </a:rPr>
              <a:t> </a:t>
            </a:r>
            <a:r>
              <a:rPr lang="en-US" sz="2000" dirty="0">
                <a:solidFill>
                  <a:schemeClr val="bg1"/>
                </a:solidFill>
              </a:rPr>
              <a:t>Reform incentivizes Opening</a:t>
            </a:r>
            <a:r>
              <a:rPr lang="en-US" sz="2000" dirty="0">
                <a:solidFill>
                  <a:srgbClr val="FEFFFF"/>
                </a:solidFill>
              </a:rPr>
              <a:t>, and massive engagement with rest of world.  Much more secure than nukes. </a:t>
            </a:r>
          </a:p>
        </p:txBody>
      </p:sp>
      <p:sp>
        <p:nvSpPr>
          <p:cNvPr id="4" name="Footer Placeholder 3">
            <a:extLst>
              <a:ext uri="{FF2B5EF4-FFF2-40B4-BE49-F238E27FC236}">
                <a16:creationId xmlns:a16="http://schemas.microsoft.com/office/drawing/2014/main" id="{C764C35B-34A4-44EA-990F-8106CB00C7CA}"/>
              </a:ext>
            </a:extLst>
          </p:cNvPr>
          <p:cNvSpPr>
            <a:spLocks noGrp="1"/>
          </p:cNvSpPr>
          <p:nvPr>
            <p:ph type="ftr" sz="quarter" idx="11"/>
          </p:nvPr>
        </p:nvSpPr>
        <p:spPr>
          <a:xfrm>
            <a:off x="795528" y="6382512"/>
            <a:ext cx="6757416" cy="320040"/>
          </a:xfrm>
        </p:spPr>
        <p:txBody>
          <a:bodyPr>
            <a:normAutofit/>
          </a:bodyPr>
          <a:lstStyle/>
          <a:p>
            <a:pPr algn="l">
              <a:spcAft>
                <a:spcPts val="600"/>
              </a:spcAft>
            </a:pPr>
            <a:r>
              <a:rPr lang="en-US" sz="1000"/>
              <a:t>William Brown NAEIA, 11/30/2020</a:t>
            </a:r>
          </a:p>
        </p:txBody>
      </p:sp>
    </p:spTree>
    <p:extLst>
      <p:ext uri="{BB962C8B-B14F-4D97-AF65-F5344CB8AC3E}">
        <p14:creationId xmlns:p14="http://schemas.microsoft.com/office/powerpoint/2010/main" val="279377147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466</TotalTime>
  <Words>1467</Words>
  <Application>Microsoft Office PowerPoint</Application>
  <PresentationFormat>Widescreen</PresentationFormat>
  <Paragraphs>94</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Batang</vt:lpstr>
      <vt:lpstr>Arial</vt:lpstr>
      <vt:lpstr>Calibri</vt:lpstr>
      <vt:lpstr>Calibri Light</vt:lpstr>
      <vt:lpstr>Courier New</vt:lpstr>
      <vt:lpstr>Times New Roman</vt:lpstr>
      <vt:lpstr>Custom Design</vt:lpstr>
      <vt:lpstr>Pandemic or Not, North Korean Economy Under Great Strain</vt:lpstr>
      <vt:lpstr>Kim’s Decision Point --     January Party Congress &amp; New Plan</vt:lpstr>
      <vt:lpstr>Marketization Underway, Not Finished</vt:lpstr>
      <vt:lpstr>PowerPoint Presentation</vt:lpstr>
      <vt:lpstr>Won jumps against Dollar and Yuan Asia Press and Daily NK</vt:lpstr>
      <vt:lpstr>NK Cross Rate implies drop in yuan versus dollar unlike market rate which shows the opposite.</vt:lpstr>
      <vt:lpstr>Theory:  Dollarization stopped inflation but requires tight monetary, fiscal policy to protect won.   New Plan Requires Something Else?</vt:lpstr>
      <vt:lpstr>Reform  Then Open   개혁 개방       改革 开放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Pandemic or Not, North Korean Economy Under Great Strain</dc:title>
  <dc:creator>Bill Brown</dc:creator>
  <cp:lastModifiedBy>Bill Brown</cp:lastModifiedBy>
  <cp:revision>18</cp:revision>
  <dcterms:created xsi:type="dcterms:W3CDTF">2020-11-28T16:02:11Z</dcterms:created>
  <dcterms:modified xsi:type="dcterms:W3CDTF">2020-12-01T18:35:51Z</dcterms:modified>
</cp:coreProperties>
</file>