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notesMasterIdLst>
    <p:notesMasterId r:id="rId15"/>
  </p:notesMasterIdLst>
  <p:sldIdLst>
    <p:sldId id="257" r:id="rId2"/>
    <p:sldId id="315" r:id="rId3"/>
    <p:sldId id="261" r:id="rId4"/>
    <p:sldId id="313" r:id="rId5"/>
    <p:sldId id="314" r:id="rId6"/>
    <p:sldId id="301" r:id="rId7"/>
    <p:sldId id="305" r:id="rId8"/>
    <p:sldId id="307" r:id="rId9"/>
    <p:sldId id="317" r:id="rId10"/>
    <p:sldId id="319" r:id="rId11"/>
    <p:sldId id="321" r:id="rId12"/>
    <p:sldId id="311" r:id="rId13"/>
    <p:sldId id="296" r:id="rId14"/>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2173" autoAdjust="0"/>
  </p:normalViewPr>
  <p:slideViewPr>
    <p:cSldViewPr snapToGrid="0">
      <p:cViewPr varScale="1">
        <p:scale>
          <a:sx n="80" d="100"/>
          <a:sy n="80" d="100"/>
        </p:scale>
        <p:origin x="58" y="3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3134"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mbbr\Documents\NK%20Pric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mbbr\Documents\NK%20Pric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mbbr\Documents\NK%20Pric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mbbr\Documents\NK%20Price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a:t>North Korea won per US dollar: 2012-2018</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0625328083989498E-2"/>
          <c:y val="0.19486111111111112"/>
          <c:w val="0.84174125109361331"/>
          <c:h val="0.72088764946048411"/>
        </c:manualLayout>
      </c:layout>
      <c:lineChart>
        <c:grouping val="standard"/>
        <c:varyColors val="0"/>
        <c:ser>
          <c:idx val="0"/>
          <c:order val="0"/>
          <c:spPr>
            <a:ln w="28575" cap="rnd">
              <a:solidFill>
                <a:schemeClr val="accent1"/>
              </a:solidFill>
              <a:round/>
            </a:ln>
            <a:effectLst/>
          </c:spPr>
          <c:marker>
            <c:symbol val="none"/>
          </c:marker>
          <c:cat>
            <c:strRef>
              <c:f>Sheet1!$B$2:$B$88</c:f>
              <c:strCache>
                <c:ptCount val="87"/>
                <c:pt idx="0">
                  <c:v>Dec-18</c:v>
                </c:pt>
                <c:pt idx="1">
                  <c:v>Nov</c:v>
                </c:pt>
                <c:pt idx="2">
                  <c:v>Oct</c:v>
                </c:pt>
                <c:pt idx="3">
                  <c:v>Sep</c:v>
                </c:pt>
                <c:pt idx="4">
                  <c:v>Aug</c:v>
                </c:pt>
                <c:pt idx="5">
                  <c:v>July</c:v>
                </c:pt>
                <c:pt idx="6">
                  <c:v>June</c:v>
                </c:pt>
                <c:pt idx="7">
                  <c:v>May</c:v>
                </c:pt>
                <c:pt idx="8">
                  <c:v>Apr</c:v>
                </c:pt>
                <c:pt idx="9">
                  <c:v>Mar</c:v>
                </c:pt>
                <c:pt idx="10">
                  <c:v>Feb</c:v>
                </c:pt>
                <c:pt idx="11">
                  <c:v>2017-Dec</c:v>
                </c:pt>
                <c:pt idx="12">
                  <c:v>Dec-17</c:v>
                </c:pt>
                <c:pt idx="13">
                  <c:v>Nov</c:v>
                </c:pt>
                <c:pt idx="14">
                  <c:v>Oct</c:v>
                </c:pt>
                <c:pt idx="15">
                  <c:v>Sep</c:v>
                </c:pt>
                <c:pt idx="16">
                  <c:v>July 2016</c:v>
                </c:pt>
                <c:pt idx="17">
                  <c:v>June</c:v>
                </c:pt>
                <c:pt idx="18">
                  <c:v>May</c:v>
                </c:pt>
                <c:pt idx="19">
                  <c:v>Apr</c:v>
                </c:pt>
                <c:pt idx="20">
                  <c:v>Mar</c:v>
                </c:pt>
                <c:pt idx="21">
                  <c:v>Feb</c:v>
                </c:pt>
                <c:pt idx="22">
                  <c:v>2017-Dec</c:v>
                </c:pt>
                <c:pt idx="23">
                  <c:v>Dec</c:v>
                </c:pt>
                <c:pt idx="24">
                  <c:v>Dec-16</c:v>
                </c:pt>
                <c:pt idx="25">
                  <c:v>Oct</c:v>
                </c:pt>
                <c:pt idx="26">
                  <c:v>Sep</c:v>
                </c:pt>
                <c:pt idx="27">
                  <c:v>July 2016</c:v>
                </c:pt>
                <c:pt idx="28">
                  <c:v>2016</c:v>
                </c:pt>
                <c:pt idx="29">
                  <c:v>13-Jun</c:v>
                </c:pt>
                <c:pt idx="30">
                  <c:v>25-May</c:v>
                </c:pt>
                <c:pt idx="31">
                  <c:v>29-Apr</c:v>
                </c:pt>
                <c:pt idx="32">
                  <c:v>25-Mar</c:v>
                </c:pt>
                <c:pt idx="33">
                  <c:v>2016 Dec</c:v>
                </c:pt>
                <c:pt idx="34">
                  <c:v>13-Jan</c:v>
                </c:pt>
                <c:pt idx="35">
                  <c:v>8-Dec</c:v>
                </c:pt>
                <c:pt idx="36">
                  <c:v>27-Oct</c:v>
                </c:pt>
                <c:pt idx="37">
                  <c:v>7-Sep</c:v>
                </c:pt>
                <c:pt idx="38">
                  <c:v>5-Aug</c:v>
                </c:pt>
                <c:pt idx="39">
                  <c:v>2015</c:v>
                </c:pt>
                <c:pt idx="40">
                  <c:v>2015</c:v>
                </c:pt>
                <c:pt idx="41">
                  <c:v>8-Apr</c:v>
                </c:pt>
                <c:pt idx="42">
                  <c:v>26-Feb</c:v>
                </c:pt>
                <c:pt idx="43">
                  <c:v>7-Jan</c:v>
                </c:pt>
                <c:pt idx="44">
                  <c:v>15-Dec</c:v>
                </c:pt>
                <c:pt idx="45">
                  <c:v>2014 Dec</c:v>
                </c:pt>
                <c:pt idx="46">
                  <c:v>6-Nov</c:v>
                </c:pt>
                <c:pt idx="47">
                  <c:v>15-Oct</c:v>
                </c:pt>
                <c:pt idx="48">
                  <c:v>15-Sep</c:v>
                </c:pt>
                <c:pt idx="49">
                  <c:v>12-Aug</c:v>
                </c:pt>
                <c:pt idx="50">
                  <c:v>18-Jul</c:v>
                </c:pt>
                <c:pt idx="51">
                  <c:v>2014</c:v>
                </c:pt>
                <c:pt idx="52">
                  <c:v>2014</c:v>
                </c:pt>
                <c:pt idx="53">
                  <c:v>20-Jun</c:v>
                </c:pt>
                <c:pt idx="54">
                  <c:v>29-May</c:v>
                </c:pt>
                <c:pt idx="55">
                  <c:v>21-Apr</c:v>
                </c:pt>
                <c:pt idx="56">
                  <c:v>24-Mar</c:v>
                </c:pt>
                <c:pt idx="57">
                  <c:v>2013-Dec</c:v>
                </c:pt>
                <c:pt idx="58">
                  <c:v>2013 -Nov</c:v>
                </c:pt>
                <c:pt idx="59">
                  <c:v>13-Nov</c:v>
                </c:pt>
                <c:pt idx="60">
                  <c:v>July 2013</c:v>
                </c:pt>
                <c:pt idx="61">
                  <c:v>25-Jun</c:v>
                </c:pt>
                <c:pt idx="62">
                  <c:v>1-May</c:v>
                </c:pt>
                <c:pt idx="63">
                  <c:v>May 2013</c:v>
                </c:pt>
                <c:pt idx="64">
                  <c:v>2013</c:v>
                </c:pt>
                <c:pt idx="65">
                  <c:v>1-May</c:v>
                </c:pt>
                <c:pt idx="66">
                  <c:v>3-Apr</c:v>
                </c:pt>
                <c:pt idx="67">
                  <c:v>4-Mar</c:v>
                </c:pt>
                <c:pt idx="68">
                  <c:v>6-Feb</c:v>
                </c:pt>
                <c:pt idx="69">
                  <c:v>9-Jan</c:v>
                </c:pt>
                <c:pt idx="70">
                  <c:v>2012-Nov</c:v>
                </c:pt>
                <c:pt idx="71">
                  <c:v>29-Oct</c:v>
                </c:pt>
                <c:pt idx="72">
                  <c:v>27-Sep</c:v>
                </c:pt>
                <c:pt idx="73">
                  <c:v>13-Jul</c:v>
                </c:pt>
                <c:pt idx="74">
                  <c:v>14-Jun</c:v>
                </c:pt>
                <c:pt idx="75">
                  <c:v>May  2012</c:v>
                </c:pt>
                <c:pt idx="76">
                  <c:v>2012</c:v>
                </c:pt>
                <c:pt idx="77">
                  <c:v>2-Mar</c:v>
                </c:pt>
                <c:pt idx="78">
                  <c:v>10-Feb</c:v>
                </c:pt>
                <c:pt idx="79">
                  <c:v>21-Jan</c:v>
                </c:pt>
                <c:pt idx="80">
                  <c:v>13-Dec</c:v>
                </c:pt>
                <c:pt idx="81">
                  <c:v>2-Dec</c:v>
                </c:pt>
                <c:pt idx="82">
                  <c:v>2011-Nov</c:v>
                </c:pt>
                <c:pt idx="83">
                  <c:v>7-Oct</c:v>
                </c:pt>
                <c:pt idx="84">
                  <c:v>1-Sep</c:v>
                </c:pt>
                <c:pt idx="85">
                  <c:v>6-Sep</c:v>
                </c:pt>
                <c:pt idx="86">
                  <c:v>1-Sep</c:v>
                </c:pt>
              </c:strCache>
            </c:strRef>
          </c:cat>
          <c:val>
            <c:numRef>
              <c:f>Sheet1!$C$2:$C$88</c:f>
              <c:numCache>
                <c:formatCode>General</c:formatCode>
                <c:ptCount val="87"/>
                <c:pt idx="0">
                  <c:v>8500</c:v>
                </c:pt>
                <c:pt idx="1">
                  <c:v>8190</c:v>
                </c:pt>
                <c:pt idx="2">
                  <c:v>8220</c:v>
                </c:pt>
                <c:pt idx="3">
                  <c:v>8260</c:v>
                </c:pt>
                <c:pt idx="4">
                  <c:v>8030</c:v>
                </c:pt>
                <c:pt idx="5">
                  <c:v>8030</c:v>
                </c:pt>
                <c:pt idx="6">
                  <c:v>8050</c:v>
                </c:pt>
                <c:pt idx="7">
                  <c:v>8000</c:v>
                </c:pt>
                <c:pt idx="8">
                  <c:v>8150</c:v>
                </c:pt>
                <c:pt idx="9">
                  <c:v>8095</c:v>
                </c:pt>
                <c:pt idx="10">
                  <c:v>8050</c:v>
                </c:pt>
                <c:pt idx="11">
                  <c:v>8000</c:v>
                </c:pt>
                <c:pt idx="12">
                  <c:v>8000</c:v>
                </c:pt>
                <c:pt idx="13">
                  <c:v>8000</c:v>
                </c:pt>
                <c:pt idx="14">
                  <c:v>8000</c:v>
                </c:pt>
                <c:pt idx="15">
                  <c:v>8000</c:v>
                </c:pt>
                <c:pt idx="16">
                  <c:v>8070</c:v>
                </c:pt>
                <c:pt idx="17">
                  <c:v>8120</c:v>
                </c:pt>
                <c:pt idx="18">
                  <c:v>7950</c:v>
                </c:pt>
                <c:pt idx="19">
                  <c:v>8100</c:v>
                </c:pt>
                <c:pt idx="20">
                  <c:v>8105</c:v>
                </c:pt>
                <c:pt idx="21">
                  <c:v>8020</c:v>
                </c:pt>
                <c:pt idx="22">
                  <c:v>8020</c:v>
                </c:pt>
                <c:pt idx="23">
                  <c:v>8010</c:v>
                </c:pt>
                <c:pt idx="24">
                  <c:v>8195</c:v>
                </c:pt>
                <c:pt idx="25">
                  <c:v>8105</c:v>
                </c:pt>
                <c:pt idx="26">
                  <c:v>8230</c:v>
                </c:pt>
                <c:pt idx="27">
                  <c:v>8285</c:v>
                </c:pt>
                <c:pt idx="28">
                  <c:v>8320</c:v>
                </c:pt>
                <c:pt idx="29">
                  <c:v>8515</c:v>
                </c:pt>
                <c:pt idx="30">
                  <c:v>8010</c:v>
                </c:pt>
                <c:pt idx="31">
                  <c:v>8100</c:v>
                </c:pt>
                <c:pt idx="32">
                  <c:v>8065</c:v>
                </c:pt>
                <c:pt idx="33">
                  <c:v>8210</c:v>
                </c:pt>
                <c:pt idx="34">
                  <c:v>8190</c:v>
                </c:pt>
                <c:pt idx="35">
                  <c:v>8800</c:v>
                </c:pt>
                <c:pt idx="36">
                  <c:v>9000</c:v>
                </c:pt>
                <c:pt idx="37">
                  <c:v>8320</c:v>
                </c:pt>
                <c:pt idx="38">
                  <c:v>8155</c:v>
                </c:pt>
                <c:pt idx="39">
                  <c:v>8025</c:v>
                </c:pt>
                <c:pt idx="40">
                  <c:v>8490</c:v>
                </c:pt>
                <c:pt idx="41">
                  <c:v>8400</c:v>
                </c:pt>
                <c:pt idx="42">
                  <c:v>8390</c:v>
                </c:pt>
                <c:pt idx="43">
                  <c:v>8150</c:v>
                </c:pt>
                <c:pt idx="44">
                  <c:v>8300</c:v>
                </c:pt>
                <c:pt idx="45">
                  <c:v>8670</c:v>
                </c:pt>
                <c:pt idx="46">
                  <c:v>8670</c:v>
                </c:pt>
                <c:pt idx="47">
                  <c:v>8430</c:v>
                </c:pt>
                <c:pt idx="48">
                  <c:v>8470</c:v>
                </c:pt>
                <c:pt idx="49">
                  <c:v>8310</c:v>
                </c:pt>
                <c:pt idx="50">
                  <c:v>7500</c:v>
                </c:pt>
                <c:pt idx="51">
                  <c:v>8100</c:v>
                </c:pt>
                <c:pt idx="52">
                  <c:v>8100</c:v>
                </c:pt>
                <c:pt idx="53">
                  <c:v>8100</c:v>
                </c:pt>
                <c:pt idx="54">
                  <c:v>8260</c:v>
                </c:pt>
                <c:pt idx="55">
                  <c:v>8000</c:v>
                </c:pt>
                <c:pt idx="56">
                  <c:v>7550</c:v>
                </c:pt>
                <c:pt idx="57">
                  <c:v>8400</c:v>
                </c:pt>
                <c:pt idx="58">
                  <c:v>8300</c:v>
                </c:pt>
                <c:pt idx="59">
                  <c:v>8180</c:v>
                </c:pt>
                <c:pt idx="60">
                  <c:v>8100</c:v>
                </c:pt>
                <c:pt idx="61">
                  <c:v>7860</c:v>
                </c:pt>
                <c:pt idx="62">
                  <c:v>8500</c:v>
                </c:pt>
                <c:pt idx="63">
                  <c:v>8100</c:v>
                </c:pt>
                <c:pt idx="64">
                  <c:v>7860</c:v>
                </c:pt>
                <c:pt idx="65">
                  <c:v>8500</c:v>
                </c:pt>
                <c:pt idx="66">
                  <c:v>8530</c:v>
                </c:pt>
                <c:pt idx="67">
                  <c:v>8490</c:v>
                </c:pt>
                <c:pt idx="68">
                  <c:v>8350</c:v>
                </c:pt>
                <c:pt idx="69">
                  <c:v>8750</c:v>
                </c:pt>
                <c:pt idx="70">
                  <c:v>8450</c:v>
                </c:pt>
                <c:pt idx="71">
                  <c:v>6490</c:v>
                </c:pt>
                <c:pt idx="72">
                  <c:v>6500</c:v>
                </c:pt>
                <c:pt idx="73">
                  <c:v>5280</c:v>
                </c:pt>
                <c:pt idx="74">
                  <c:v>4540</c:v>
                </c:pt>
                <c:pt idx="75">
                  <c:v>4500</c:v>
                </c:pt>
                <c:pt idx="76">
                  <c:v>3630</c:v>
                </c:pt>
                <c:pt idx="77">
                  <c:v>3640</c:v>
                </c:pt>
                <c:pt idx="78">
                  <c:v>3720</c:v>
                </c:pt>
                <c:pt idx="79">
                  <c:v>4200</c:v>
                </c:pt>
                <c:pt idx="80">
                  <c:v>5200</c:v>
                </c:pt>
                <c:pt idx="81">
                  <c:v>3850</c:v>
                </c:pt>
                <c:pt idx="83">
                  <c:v>3150</c:v>
                </c:pt>
                <c:pt idx="84">
                  <c:v>2850</c:v>
                </c:pt>
                <c:pt idx="85">
                  <c:v>2900</c:v>
                </c:pt>
                <c:pt idx="86">
                  <c:v>2850</c:v>
                </c:pt>
              </c:numCache>
            </c:numRef>
          </c:val>
          <c:smooth val="0"/>
          <c:extLst>
            <c:ext xmlns:c16="http://schemas.microsoft.com/office/drawing/2014/chart" uri="{C3380CC4-5D6E-409C-BE32-E72D297353CC}">
              <c16:uniqueId val="{00000000-79AE-47D3-80B1-C7BD123024E5}"/>
            </c:ext>
          </c:extLst>
        </c:ser>
        <c:dLbls>
          <c:showLegendKey val="0"/>
          <c:showVal val="0"/>
          <c:showCatName val="0"/>
          <c:showSerName val="0"/>
          <c:showPercent val="0"/>
          <c:showBubbleSize val="0"/>
        </c:dLbls>
        <c:smooth val="0"/>
        <c:axId val="612267560"/>
        <c:axId val="612268216"/>
      </c:lineChart>
      <c:dateAx>
        <c:axId val="612267560"/>
        <c:scaling>
          <c:orientation val="maxMin"/>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2268216"/>
        <c:crosses val="autoZero"/>
        <c:auto val="0"/>
        <c:lblOffset val="100"/>
        <c:baseTimeUnit val="days"/>
        <c:majorUnit val="12"/>
      </c:dateAx>
      <c:valAx>
        <c:axId val="612268216"/>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2267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North Korea Won per US Dollar 2019-2020</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3"/>
              </a:solidFill>
              <a:round/>
            </a:ln>
            <a:effectLst/>
          </c:spPr>
          <c:marker>
            <c:symbol val="none"/>
          </c:marker>
          <c:cat>
            <c:strRef>
              <c:f>Sheet3!$M$130:$M$187</c:f>
              <c:strCache>
                <c:ptCount val="57"/>
                <c:pt idx="0">
                  <c:v>9/1/2019</c:v>
                </c:pt>
                <c:pt idx="4">
                  <c:v>10/1/2019</c:v>
                </c:pt>
                <c:pt idx="8">
                  <c:v>11/12019</c:v>
                </c:pt>
                <c:pt idx="12">
                  <c:v>12/1/2019</c:v>
                </c:pt>
                <c:pt idx="16">
                  <c:v>1/1/2020</c:v>
                </c:pt>
                <c:pt idx="20">
                  <c:v>2/1/2020</c:v>
                </c:pt>
                <c:pt idx="24">
                  <c:v>3/1/2020</c:v>
                </c:pt>
                <c:pt idx="28">
                  <c:v>4/1/2020</c:v>
                </c:pt>
                <c:pt idx="32">
                  <c:v>5/1/2020</c:v>
                </c:pt>
                <c:pt idx="36">
                  <c:v>6/1/2020</c:v>
                </c:pt>
                <c:pt idx="40">
                  <c:v>7/1/2020</c:v>
                </c:pt>
                <c:pt idx="44">
                  <c:v>8/1/2020</c:v>
                </c:pt>
                <c:pt idx="48">
                  <c:v>9/1/2020</c:v>
                </c:pt>
                <c:pt idx="52">
                  <c:v>10/1/2020</c:v>
                </c:pt>
                <c:pt idx="56">
                  <c:v>11/1/2020</c:v>
                </c:pt>
              </c:strCache>
            </c:strRef>
          </c:cat>
          <c:val>
            <c:numRef>
              <c:f>Sheet3!$N$130:$N$187</c:f>
              <c:numCache>
                <c:formatCode>General</c:formatCode>
                <c:ptCount val="58"/>
                <c:pt idx="0">
                  <c:v>8624</c:v>
                </c:pt>
                <c:pt idx="1">
                  <c:v>8825</c:v>
                </c:pt>
                <c:pt idx="2">
                  <c:v>8259</c:v>
                </c:pt>
                <c:pt idx="3">
                  <c:v>8016</c:v>
                </c:pt>
                <c:pt idx="5">
                  <c:v>8556</c:v>
                </c:pt>
                <c:pt idx="6">
                  <c:v>7882</c:v>
                </c:pt>
                <c:pt idx="7">
                  <c:v>8107</c:v>
                </c:pt>
                <c:pt idx="8">
                  <c:v>8061</c:v>
                </c:pt>
                <c:pt idx="9">
                  <c:v>8484</c:v>
                </c:pt>
                <c:pt idx="11">
                  <c:v>8401</c:v>
                </c:pt>
                <c:pt idx="13">
                  <c:v>8518</c:v>
                </c:pt>
                <c:pt idx="15">
                  <c:v>7838</c:v>
                </c:pt>
                <c:pt idx="16">
                  <c:v>7802</c:v>
                </c:pt>
                <c:pt idx="18">
                  <c:v>8084</c:v>
                </c:pt>
                <c:pt idx="20">
                  <c:v>8650</c:v>
                </c:pt>
                <c:pt idx="21">
                  <c:v>8832</c:v>
                </c:pt>
                <c:pt idx="22">
                  <c:v>8832</c:v>
                </c:pt>
                <c:pt idx="23">
                  <c:v>8752</c:v>
                </c:pt>
                <c:pt idx="24">
                  <c:v>8991</c:v>
                </c:pt>
                <c:pt idx="25">
                  <c:v>8991</c:v>
                </c:pt>
                <c:pt idx="26">
                  <c:v>9039</c:v>
                </c:pt>
                <c:pt idx="27">
                  <c:v>9235</c:v>
                </c:pt>
                <c:pt idx="28">
                  <c:v>9314</c:v>
                </c:pt>
                <c:pt idx="29">
                  <c:v>9072</c:v>
                </c:pt>
                <c:pt idx="30">
                  <c:v>9072</c:v>
                </c:pt>
                <c:pt idx="31">
                  <c:v>9039</c:v>
                </c:pt>
                <c:pt idx="32">
                  <c:v>8791</c:v>
                </c:pt>
                <c:pt idx="33">
                  <c:v>8050</c:v>
                </c:pt>
                <c:pt idx="34">
                  <c:v>8050</c:v>
                </c:pt>
                <c:pt idx="35">
                  <c:v>8259</c:v>
                </c:pt>
                <c:pt idx="36">
                  <c:v>8651</c:v>
                </c:pt>
                <c:pt idx="37">
                  <c:v>8650</c:v>
                </c:pt>
                <c:pt idx="38">
                  <c:v>8542</c:v>
                </c:pt>
                <c:pt idx="39">
                  <c:v>8812</c:v>
                </c:pt>
                <c:pt idx="40">
                  <c:v>8448</c:v>
                </c:pt>
                <c:pt idx="41">
                  <c:v>8376</c:v>
                </c:pt>
                <c:pt idx="42">
                  <c:v>8365</c:v>
                </c:pt>
                <c:pt idx="43">
                  <c:v>8610</c:v>
                </c:pt>
                <c:pt idx="44">
                  <c:v>8457</c:v>
                </c:pt>
                <c:pt idx="45">
                  <c:v>8247</c:v>
                </c:pt>
                <c:pt idx="46">
                  <c:v>8200</c:v>
                </c:pt>
                <c:pt idx="47">
                  <c:v>8430</c:v>
                </c:pt>
                <c:pt idx="48">
                  <c:v>8163</c:v>
                </c:pt>
                <c:pt idx="49">
                  <c:v>8014</c:v>
                </c:pt>
                <c:pt idx="50">
                  <c:v>8173</c:v>
                </c:pt>
                <c:pt idx="51">
                  <c:v>8102</c:v>
                </c:pt>
                <c:pt idx="52">
                  <c:v>8161</c:v>
                </c:pt>
                <c:pt idx="53">
                  <c:v>7941</c:v>
                </c:pt>
                <c:pt idx="54">
                  <c:v>8006</c:v>
                </c:pt>
                <c:pt idx="55">
                  <c:v>8171</c:v>
                </c:pt>
                <c:pt idx="56">
                  <c:v>6900</c:v>
                </c:pt>
                <c:pt idx="57">
                  <c:v>6570</c:v>
                </c:pt>
              </c:numCache>
            </c:numRef>
          </c:val>
          <c:smooth val="0"/>
          <c:extLst>
            <c:ext xmlns:c16="http://schemas.microsoft.com/office/drawing/2014/chart" uri="{C3380CC4-5D6E-409C-BE32-E72D297353CC}">
              <c16:uniqueId val="{00000000-52CB-477E-90A0-384284B16E20}"/>
            </c:ext>
          </c:extLst>
        </c:ser>
        <c:dLbls>
          <c:showLegendKey val="0"/>
          <c:showVal val="0"/>
          <c:showCatName val="0"/>
          <c:showSerName val="0"/>
          <c:showPercent val="0"/>
          <c:showBubbleSize val="0"/>
        </c:dLbls>
        <c:smooth val="0"/>
        <c:axId val="817300464"/>
        <c:axId val="812492592"/>
      </c:lineChart>
      <c:catAx>
        <c:axId val="81730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2492592"/>
        <c:crosses val="autoZero"/>
        <c:auto val="1"/>
        <c:lblAlgn val="ctr"/>
        <c:lblOffset val="100"/>
        <c:tickLblSkip val="8"/>
        <c:noMultiLvlLbl val="0"/>
      </c:catAx>
      <c:valAx>
        <c:axId val="812492592"/>
        <c:scaling>
          <c:orientation val="minMax"/>
          <c:min val="5000"/>
        </c:scaling>
        <c:delete val="0"/>
        <c:axPos val="l"/>
        <c:majorGridlines>
          <c:spPr>
            <a:ln w="3175" cap="flat" cmpd="sng" algn="ctr">
              <a:solidFill>
                <a:schemeClr val="tx1">
                  <a:lumMod val="15000"/>
                  <a:lumOff val="8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7300464"/>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t>North Korea Won per China </a:t>
            </a:r>
            <a:r>
              <a:rPr lang="en-US" sz="2000" b="1" baseline="0"/>
              <a:t>Yuan 2019-2020</a:t>
            </a:r>
            <a:endParaRPr lang="en-US" sz="2000" b="1"/>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3"/>
              </a:solidFill>
              <a:round/>
            </a:ln>
            <a:effectLst/>
          </c:spPr>
          <c:marker>
            <c:symbol val="none"/>
          </c:marker>
          <c:cat>
            <c:strRef>
              <c:f>Sheet3!$Q$130:$Q$187</c:f>
              <c:strCache>
                <c:ptCount val="57"/>
                <c:pt idx="0">
                  <c:v>9/1/2019</c:v>
                </c:pt>
                <c:pt idx="4">
                  <c:v>10/1/2019</c:v>
                </c:pt>
                <c:pt idx="8">
                  <c:v>11/12019</c:v>
                </c:pt>
                <c:pt idx="12">
                  <c:v>12/1/2019</c:v>
                </c:pt>
                <c:pt idx="16">
                  <c:v>1/1/2020</c:v>
                </c:pt>
                <c:pt idx="20">
                  <c:v>2/1/2020</c:v>
                </c:pt>
                <c:pt idx="24">
                  <c:v>3/1/2020</c:v>
                </c:pt>
                <c:pt idx="28">
                  <c:v>4/1/2020</c:v>
                </c:pt>
                <c:pt idx="32">
                  <c:v>5/1/2020</c:v>
                </c:pt>
                <c:pt idx="36">
                  <c:v>6/1/2020</c:v>
                </c:pt>
                <c:pt idx="40">
                  <c:v>7/1/2020</c:v>
                </c:pt>
                <c:pt idx="44">
                  <c:v>8/1/2020</c:v>
                </c:pt>
                <c:pt idx="48">
                  <c:v>9/1/2020</c:v>
                </c:pt>
                <c:pt idx="52">
                  <c:v>10/1/2020</c:v>
                </c:pt>
                <c:pt idx="56">
                  <c:v>11/1/2020</c:v>
                </c:pt>
              </c:strCache>
            </c:strRef>
          </c:cat>
          <c:val>
            <c:numRef>
              <c:f>Sheet3!$O$130:$O$187</c:f>
              <c:numCache>
                <c:formatCode>General</c:formatCode>
                <c:ptCount val="58"/>
                <c:pt idx="0">
                  <c:v>1225</c:v>
                </c:pt>
                <c:pt idx="1">
                  <c:v>1250</c:v>
                </c:pt>
                <c:pt idx="2">
                  <c:v>1200</c:v>
                </c:pt>
                <c:pt idx="3">
                  <c:v>1118</c:v>
                </c:pt>
                <c:pt idx="5">
                  <c:v>1200</c:v>
                </c:pt>
                <c:pt idx="6">
                  <c:v>1118</c:v>
                </c:pt>
                <c:pt idx="7">
                  <c:v>1150</c:v>
                </c:pt>
                <c:pt idx="8">
                  <c:v>1150</c:v>
                </c:pt>
                <c:pt idx="9">
                  <c:v>1200</c:v>
                </c:pt>
                <c:pt idx="11">
                  <c:v>1190</c:v>
                </c:pt>
                <c:pt idx="13">
                  <c:v>1210</c:v>
                </c:pt>
                <c:pt idx="15">
                  <c:v>1115</c:v>
                </c:pt>
                <c:pt idx="16">
                  <c:v>1113</c:v>
                </c:pt>
                <c:pt idx="17">
                  <c:v>1150</c:v>
                </c:pt>
                <c:pt idx="20">
                  <c:v>1250</c:v>
                </c:pt>
                <c:pt idx="21">
                  <c:v>1260</c:v>
                </c:pt>
                <c:pt idx="22">
                  <c:v>1245</c:v>
                </c:pt>
                <c:pt idx="23">
                  <c:v>1270</c:v>
                </c:pt>
                <c:pt idx="25">
                  <c:v>1270</c:v>
                </c:pt>
                <c:pt idx="26">
                  <c:v>1310</c:v>
                </c:pt>
                <c:pt idx="28">
                  <c:v>1310</c:v>
                </c:pt>
                <c:pt idx="30">
                  <c:v>1285</c:v>
                </c:pt>
                <c:pt idx="31">
                  <c:v>1270</c:v>
                </c:pt>
                <c:pt idx="32">
                  <c:v>1240</c:v>
                </c:pt>
                <c:pt idx="33">
                  <c:v>1220</c:v>
                </c:pt>
                <c:pt idx="35">
                  <c:v>1160</c:v>
                </c:pt>
                <c:pt idx="36">
                  <c:v>1210</c:v>
                </c:pt>
                <c:pt idx="37">
                  <c:v>1215</c:v>
                </c:pt>
                <c:pt idx="38">
                  <c:v>1210</c:v>
                </c:pt>
                <c:pt idx="39">
                  <c:v>1250</c:v>
                </c:pt>
                <c:pt idx="41">
                  <c:v>1195</c:v>
                </c:pt>
                <c:pt idx="42">
                  <c:v>1200</c:v>
                </c:pt>
                <c:pt idx="43">
                  <c:v>1195</c:v>
                </c:pt>
                <c:pt idx="44">
                  <c:v>1210</c:v>
                </c:pt>
                <c:pt idx="45">
                  <c:v>1185</c:v>
                </c:pt>
                <c:pt idx="46">
                  <c:v>1180</c:v>
                </c:pt>
                <c:pt idx="49">
                  <c:v>1170</c:v>
                </c:pt>
                <c:pt idx="50">
                  <c:v>1195</c:v>
                </c:pt>
                <c:pt idx="51">
                  <c:v>1195</c:v>
                </c:pt>
                <c:pt idx="52">
                  <c:v>1195</c:v>
                </c:pt>
                <c:pt idx="53">
                  <c:v>1180</c:v>
                </c:pt>
                <c:pt idx="54">
                  <c:v>1195</c:v>
                </c:pt>
                <c:pt idx="55">
                  <c:v>1225</c:v>
                </c:pt>
                <c:pt idx="56">
                  <c:v>830</c:v>
                </c:pt>
                <c:pt idx="57">
                  <c:v>910</c:v>
                </c:pt>
              </c:numCache>
            </c:numRef>
          </c:val>
          <c:smooth val="0"/>
          <c:extLst>
            <c:ext xmlns:c16="http://schemas.microsoft.com/office/drawing/2014/chart" uri="{C3380CC4-5D6E-409C-BE32-E72D297353CC}">
              <c16:uniqueId val="{00000000-F773-499C-8570-A23E6BAF96EA}"/>
            </c:ext>
          </c:extLst>
        </c:ser>
        <c:dLbls>
          <c:showLegendKey val="0"/>
          <c:showVal val="0"/>
          <c:showCatName val="0"/>
          <c:showSerName val="0"/>
          <c:showPercent val="0"/>
          <c:showBubbleSize val="0"/>
        </c:dLbls>
        <c:smooth val="0"/>
        <c:axId val="817300464"/>
        <c:axId val="812492592"/>
      </c:lineChart>
      <c:catAx>
        <c:axId val="81730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2492592"/>
        <c:crosses val="autoZero"/>
        <c:auto val="1"/>
        <c:lblAlgn val="ctr"/>
        <c:lblOffset val="100"/>
        <c:tickLblSkip val="8"/>
        <c:noMultiLvlLbl val="0"/>
      </c:catAx>
      <c:valAx>
        <c:axId val="812492592"/>
        <c:scaling>
          <c:orientation val="minMax"/>
          <c:min val="700"/>
        </c:scaling>
        <c:delete val="0"/>
        <c:axPos val="l"/>
        <c:majorGridlines>
          <c:spPr>
            <a:ln w="3175" cap="flat" cmpd="sng" algn="ctr">
              <a:solidFill>
                <a:schemeClr val="tx1">
                  <a:lumMod val="15000"/>
                  <a:lumOff val="8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7300464"/>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China Yuan per US Dollar</a:t>
            </a:r>
          </a:p>
          <a:p>
            <a:pPr>
              <a:defRPr/>
            </a:pPr>
            <a:r>
              <a:rPr lang="en-US" sz="2000" b="1" dirty="0"/>
              <a:t>North Korean </a:t>
            </a:r>
            <a:r>
              <a:rPr lang="en-US" sz="2000" b="1" baseline="0" dirty="0"/>
              <a:t> cross rates</a:t>
            </a:r>
            <a:endParaRPr lang="en-US" sz="20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spPr>
            <a:ln w="53975" cap="rnd">
              <a:solidFill>
                <a:srgbClr val="FFFF00"/>
              </a:solidFill>
              <a:round/>
            </a:ln>
            <a:effectLst/>
          </c:spPr>
          <c:marker>
            <c:symbol val="none"/>
          </c:marker>
          <c:cat>
            <c:strRef>
              <c:f>Sheet3!$Q$130:$Q$187</c:f>
              <c:strCache>
                <c:ptCount val="57"/>
                <c:pt idx="0">
                  <c:v>9/1/2019</c:v>
                </c:pt>
                <c:pt idx="4">
                  <c:v>10/1/2019</c:v>
                </c:pt>
                <c:pt idx="8">
                  <c:v>11/12019</c:v>
                </c:pt>
                <c:pt idx="12">
                  <c:v>12/1/2019</c:v>
                </c:pt>
                <c:pt idx="16">
                  <c:v>1/1/2020</c:v>
                </c:pt>
                <c:pt idx="20">
                  <c:v>2/1/2020</c:v>
                </c:pt>
                <c:pt idx="24">
                  <c:v>3/1/2020</c:v>
                </c:pt>
                <c:pt idx="28">
                  <c:v>4/1/2020</c:v>
                </c:pt>
                <c:pt idx="32">
                  <c:v>5/1/2020</c:v>
                </c:pt>
                <c:pt idx="36">
                  <c:v>6/1/2020</c:v>
                </c:pt>
                <c:pt idx="40">
                  <c:v>7/1/2020</c:v>
                </c:pt>
                <c:pt idx="44">
                  <c:v>8/1/2020</c:v>
                </c:pt>
                <c:pt idx="48">
                  <c:v>9/1/2020</c:v>
                </c:pt>
                <c:pt idx="52">
                  <c:v>10/1/2020</c:v>
                </c:pt>
                <c:pt idx="56">
                  <c:v>11/1/2020</c:v>
                </c:pt>
              </c:strCache>
            </c:strRef>
          </c:cat>
          <c:val>
            <c:numRef>
              <c:f>Sheet3!$R$130:$R$189</c:f>
              <c:numCache>
                <c:formatCode>0.000</c:formatCode>
                <c:ptCount val="60"/>
                <c:pt idx="0">
                  <c:v>7.0598360655737702</c:v>
                </c:pt>
                <c:pt idx="1">
                  <c:v>7.04</c:v>
                </c:pt>
                <c:pt idx="2">
                  <c:v>7.06</c:v>
                </c:pt>
                <c:pt idx="3">
                  <c:v>6.8825000000000003</c:v>
                </c:pt>
                <c:pt idx="4">
                  <c:v>7.1699463327370303</c:v>
                </c:pt>
                <c:pt idx="6">
                  <c:v>7.13</c:v>
                </c:pt>
                <c:pt idx="7">
                  <c:v>7.0500894454382825</c:v>
                </c:pt>
                <c:pt idx="8">
                  <c:v>7.0495652173913044</c:v>
                </c:pt>
                <c:pt idx="9">
                  <c:v>7.0095652173913043</c:v>
                </c:pt>
                <c:pt idx="10">
                  <c:v>7.07</c:v>
                </c:pt>
                <c:pt idx="12">
                  <c:v>7.0596638655462183</c:v>
                </c:pt>
                <c:pt idx="14">
                  <c:v>7.039669421487603</c:v>
                </c:pt>
                <c:pt idx="16">
                  <c:v>7.0295964125560539</c:v>
                </c:pt>
                <c:pt idx="17">
                  <c:v>7.0098831985624441</c:v>
                </c:pt>
                <c:pt idx="21">
                  <c:v>6.92</c:v>
                </c:pt>
                <c:pt idx="22">
                  <c:v>7.0095238095238095</c:v>
                </c:pt>
                <c:pt idx="23">
                  <c:v>7.0939759036144574</c:v>
                </c:pt>
                <c:pt idx="24">
                  <c:v>6.8913385826771654</c:v>
                </c:pt>
                <c:pt idx="26">
                  <c:v>7.0795275590551183</c:v>
                </c:pt>
                <c:pt idx="27">
                  <c:v>6.9</c:v>
                </c:pt>
                <c:pt idx="29">
                  <c:v>7.1099236641221371</c:v>
                </c:pt>
                <c:pt idx="31">
                  <c:v>7.0599221789883266</c:v>
                </c:pt>
                <c:pt idx="32">
                  <c:v>7.1173228346456696</c:v>
                </c:pt>
                <c:pt idx="33">
                  <c:v>7.0895161290322584</c:v>
                </c:pt>
                <c:pt idx="34">
                  <c:v>6.5983606557377046</c:v>
                </c:pt>
                <c:pt idx="36">
                  <c:v>7.1198275862068963</c:v>
                </c:pt>
                <c:pt idx="37">
                  <c:v>7.1495867768595041</c:v>
                </c:pt>
                <c:pt idx="38">
                  <c:v>7.1193415637860085</c:v>
                </c:pt>
                <c:pt idx="39">
                  <c:v>7.0595041322314049</c:v>
                </c:pt>
                <c:pt idx="40">
                  <c:v>7.0495999999999999</c:v>
                </c:pt>
                <c:pt idx="42">
                  <c:v>7.0092050209205023</c:v>
                </c:pt>
                <c:pt idx="43">
                  <c:v>6.9708333333333332</c:v>
                </c:pt>
                <c:pt idx="44">
                  <c:v>7.2050209205020916</c:v>
                </c:pt>
                <c:pt idx="45">
                  <c:v>6.9892561983471078</c:v>
                </c:pt>
                <c:pt idx="46">
                  <c:v>6.9594936708860757</c:v>
                </c:pt>
                <c:pt idx="47">
                  <c:v>6.9491525423728815</c:v>
                </c:pt>
                <c:pt idx="50">
                  <c:v>6.8495726495726492</c:v>
                </c:pt>
                <c:pt idx="51">
                  <c:v>6.8393305439330545</c:v>
                </c:pt>
                <c:pt idx="52">
                  <c:v>6.7799163179916322</c:v>
                </c:pt>
                <c:pt idx="53">
                  <c:v>6.8292887029288707</c:v>
                </c:pt>
                <c:pt idx="54">
                  <c:v>6.7296610169491524</c:v>
                </c:pt>
                <c:pt idx="55">
                  <c:v>6.699581589958159</c:v>
                </c:pt>
                <c:pt idx="56">
                  <c:v>6.6702040816326527</c:v>
                </c:pt>
                <c:pt idx="57">
                  <c:v>8.3132530120481931</c:v>
                </c:pt>
                <c:pt idx="58">
                  <c:v>7.2197802197802199</c:v>
                </c:pt>
              </c:numCache>
            </c:numRef>
          </c:val>
          <c:smooth val="0"/>
          <c:extLst>
            <c:ext xmlns:c16="http://schemas.microsoft.com/office/drawing/2014/chart" uri="{C3380CC4-5D6E-409C-BE32-E72D297353CC}">
              <c16:uniqueId val="{00000000-B447-4E3E-B25C-72D066AC7F5A}"/>
            </c:ext>
          </c:extLst>
        </c:ser>
        <c:ser>
          <c:idx val="2"/>
          <c:order val="1"/>
          <c:spPr>
            <a:ln w="73025" cap="rnd">
              <a:solidFill>
                <a:srgbClr val="FF0000"/>
              </a:solidFill>
              <a:round/>
            </a:ln>
            <a:effectLst/>
          </c:spPr>
          <c:marker>
            <c:symbol val="none"/>
          </c:marker>
          <c:cat>
            <c:strRef>
              <c:f>Sheet3!$Q$130:$Q$187</c:f>
              <c:strCache>
                <c:ptCount val="57"/>
                <c:pt idx="0">
                  <c:v>9/1/2019</c:v>
                </c:pt>
                <c:pt idx="4">
                  <c:v>10/1/2019</c:v>
                </c:pt>
                <c:pt idx="8">
                  <c:v>11/12019</c:v>
                </c:pt>
                <c:pt idx="12">
                  <c:v>12/1/2019</c:v>
                </c:pt>
                <c:pt idx="16">
                  <c:v>1/1/2020</c:v>
                </c:pt>
                <c:pt idx="20">
                  <c:v>2/1/2020</c:v>
                </c:pt>
                <c:pt idx="24">
                  <c:v>3/1/2020</c:v>
                </c:pt>
                <c:pt idx="28">
                  <c:v>4/1/2020</c:v>
                </c:pt>
                <c:pt idx="32">
                  <c:v>5/1/2020</c:v>
                </c:pt>
                <c:pt idx="36">
                  <c:v>6/1/2020</c:v>
                </c:pt>
                <c:pt idx="40">
                  <c:v>7/1/2020</c:v>
                </c:pt>
                <c:pt idx="44">
                  <c:v>8/1/2020</c:v>
                </c:pt>
                <c:pt idx="48">
                  <c:v>9/1/2020</c:v>
                </c:pt>
                <c:pt idx="52">
                  <c:v>10/1/2020</c:v>
                </c:pt>
                <c:pt idx="56">
                  <c:v>11/1/2020</c:v>
                </c:pt>
              </c:strCache>
            </c:strRef>
          </c:cat>
          <c:val>
            <c:numRef>
              <c:f>Sheet3!$S$130:$S$189</c:f>
              <c:numCache>
                <c:formatCode>0.0000</c:formatCode>
                <c:ptCount val="60"/>
                <c:pt idx="0">
                  <c:v>7.1603000000000003</c:v>
                </c:pt>
                <c:pt idx="1">
                  <c:v>7.1786000000000003</c:v>
                </c:pt>
                <c:pt idx="2">
                  <c:v>7.1120999999999999</c:v>
                </c:pt>
                <c:pt idx="3">
                  <c:v>7.0904999999999996</c:v>
                </c:pt>
                <c:pt idx="4">
                  <c:v>7.1138000000000003</c:v>
                </c:pt>
                <c:pt idx="5">
                  <c:v>7.1473000000000004</c:v>
                </c:pt>
                <c:pt idx="6">
                  <c:v>7.1421999999999999</c:v>
                </c:pt>
                <c:pt idx="7">
                  <c:v>7.0919999999999996</c:v>
                </c:pt>
                <c:pt idx="8">
                  <c:v>7.0683999999999996</c:v>
                </c:pt>
                <c:pt idx="9">
                  <c:v>7.0378999999999996</c:v>
                </c:pt>
                <c:pt idx="10">
                  <c:v>6.9766000000000004</c:v>
                </c:pt>
                <c:pt idx="11">
                  <c:v>7.0194999999999999</c:v>
                </c:pt>
                <c:pt idx="12">
                  <c:v>7.0285000000000002</c:v>
                </c:pt>
                <c:pt idx="13">
                  <c:v>7.0279999999999996</c:v>
                </c:pt>
                <c:pt idx="14">
                  <c:v>7.0445000000000002</c:v>
                </c:pt>
                <c:pt idx="15">
                  <c:v>6.9924999999999997</c:v>
                </c:pt>
                <c:pt idx="16">
                  <c:v>7.0096999999999996</c:v>
                </c:pt>
                <c:pt idx="17">
                  <c:v>6.9949000000000003</c:v>
                </c:pt>
                <c:pt idx="18">
                  <c:v>6.9641999999999999</c:v>
                </c:pt>
                <c:pt idx="19">
                  <c:v>6.9309000000000003</c:v>
                </c:pt>
                <c:pt idx="20">
                  <c:v>6.8769</c:v>
                </c:pt>
                <c:pt idx="21">
                  <c:v>6.9363999999999999</c:v>
                </c:pt>
                <c:pt idx="22">
                  <c:v>6.9161000000000001</c:v>
                </c:pt>
                <c:pt idx="23">
                  <c:v>6.9694000000000003</c:v>
                </c:pt>
                <c:pt idx="24">
                  <c:v>6.9759000000000002</c:v>
                </c:pt>
                <c:pt idx="25">
                  <c:v>7.0225</c:v>
                </c:pt>
                <c:pt idx="26">
                  <c:v>6.9905999999999997</c:v>
                </c:pt>
                <c:pt idx="27">
                  <c:v>6.9298000000000002</c:v>
                </c:pt>
                <c:pt idx="28">
                  <c:v>7.0079000000000002</c:v>
                </c:pt>
                <c:pt idx="29">
                  <c:v>7.0949999999999998</c:v>
                </c:pt>
                <c:pt idx="30">
                  <c:v>7.0986000000000002</c:v>
                </c:pt>
                <c:pt idx="31">
                  <c:v>7.0448000000000004</c:v>
                </c:pt>
                <c:pt idx="32">
                  <c:v>7.0663999999999998</c:v>
                </c:pt>
                <c:pt idx="33">
                  <c:v>7.0654000000000003</c:v>
                </c:pt>
                <c:pt idx="34">
                  <c:v>7.0621999999999998</c:v>
                </c:pt>
                <c:pt idx="35">
                  <c:v>7.0972</c:v>
                </c:pt>
                <c:pt idx="36">
                  <c:v>7.0979999999999999</c:v>
                </c:pt>
                <c:pt idx="37">
                  <c:v>7.1340000000000003</c:v>
                </c:pt>
                <c:pt idx="38">
                  <c:v>7.0991999999999997</c:v>
                </c:pt>
                <c:pt idx="39">
                  <c:v>7.0598999999999998</c:v>
                </c:pt>
                <c:pt idx="40">
                  <c:v>7.0839999999999996</c:v>
                </c:pt>
                <c:pt idx="41">
                  <c:v>7.077</c:v>
                </c:pt>
                <c:pt idx="42">
                  <c:v>7.0702999999999996</c:v>
                </c:pt>
                <c:pt idx="43">
                  <c:v>7.0041000000000002</c:v>
                </c:pt>
                <c:pt idx="44">
                  <c:v>6.9885000000000002</c:v>
                </c:pt>
                <c:pt idx="45">
                  <c:v>6.9988000000000001</c:v>
                </c:pt>
                <c:pt idx="46">
                  <c:v>7.0014000000000003</c:v>
                </c:pt>
                <c:pt idx="47">
                  <c:v>6.944</c:v>
                </c:pt>
                <c:pt idx="48">
                  <c:v>6.944</c:v>
                </c:pt>
                <c:pt idx="49">
                  <c:v>6.944</c:v>
                </c:pt>
                <c:pt idx="50">
                  <c:v>6.9142999999999999</c:v>
                </c:pt>
                <c:pt idx="51">
                  <c:v>6.8409000000000004</c:v>
                </c:pt>
                <c:pt idx="52">
                  <c:v>6.8079999999999998</c:v>
                </c:pt>
                <c:pt idx="53">
                  <c:v>6.8042999999999996</c:v>
                </c:pt>
                <c:pt idx="54">
                  <c:v>6.8150000000000004</c:v>
                </c:pt>
                <c:pt idx="55">
                  <c:v>6.7135999999999996</c:v>
                </c:pt>
                <c:pt idx="56">
                  <c:v>6.7135999999999996</c:v>
                </c:pt>
                <c:pt idx="57" formatCode="General">
                  <c:v>6.65</c:v>
                </c:pt>
                <c:pt idx="58" formatCode="General">
                  <c:v>6.61</c:v>
                </c:pt>
              </c:numCache>
            </c:numRef>
          </c:val>
          <c:smooth val="0"/>
          <c:extLst>
            <c:ext xmlns:c16="http://schemas.microsoft.com/office/drawing/2014/chart" uri="{C3380CC4-5D6E-409C-BE32-E72D297353CC}">
              <c16:uniqueId val="{00000001-B447-4E3E-B25C-72D066AC7F5A}"/>
            </c:ext>
          </c:extLst>
        </c:ser>
        <c:dLbls>
          <c:showLegendKey val="0"/>
          <c:showVal val="0"/>
          <c:showCatName val="0"/>
          <c:showSerName val="0"/>
          <c:showPercent val="0"/>
          <c:showBubbleSize val="0"/>
        </c:dLbls>
        <c:smooth val="0"/>
        <c:axId val="1113249792"/>
        <c:axId val="826883024"/>
      </c:lineChart>
      <c:catAx>
        <c:axId val="111324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6883024"/>
        <c:crosses val="autoZero"/>
        <c:auto val="1"/>
        <c:lblAlgn val="ctr"/>
        <c:lblOffset val="100"/>
        <c:tickLblSkip val="8"/>
        <c:noMultiLvlLbl val="0"/>
      </c:catAx>
      <c:valAx>
        <c:axId val="826883024"/>
        <c:scaling>
          <c:orientation val="minMax"/>
          <c:min val="6"/>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3249792"/>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ED9A7C-D672-4C58-B129-2367B46A4315}" type="doc">
      <dgm:prSet loTypeId="urn:microsoft.com/office/officeart/2005/8/layout/hList1" loCatId="list" qsTypeId="urn:microsoft.com/office/officeart/2005/8/quickstyle/simple4" qsCatId="simple" csTypeId="urn:microsoft.com/office/officeart/2005/8/colors/colorful2" csCatId="colorful" phldr="1"/>
      <dgm:spPr/>
      <dgm:t>
        <a:bodyPr/>
        <a:lstStyle/>
        <a:p>
          <a:endParaRPr lang="en-US"/>
        </a:p>
      </dgm:t>
    </dgm:pt>
    <dgm:pt modelId="{8BD29091-52ED-4AD4-9491-A2500C1C777A}">
      <dgm:prSet/>
      <dgm:spPr/>
      <dgm:t>
        <a:bodyPr/>
        <a:lstStyle/>
        <a:p>
          <a:r>
            <a:rPr lang="en-US"/>
            <a:t>What is a Market? </a:t>
          </a:r>
        </a:p>
      </dgm:t>
    </dgm:pt>
    <dgm:pt modelId="{22043C57-42B1-4C73-8D66-4B116E612E91}" type="parTrans" cxnId="{FC876132-B565-4829-9F61-44E018FAF61B}">
      <dgm:prSet/>
      <dgm:spPr/>
      <dgm:t>
        <a:bodyPr/>
        <a:lstStyle/>
        <a:p>
          <a:endParaRPr lang="en-US"/>
        </a:p>
      </dgm:t>
    </dgm:pt>
    <dgm:pt modelId="{E5123B53-B3E0-4532-8285-1CF63EE76D87}" type="sibTrans" cxnId="{FC876132-B565-4829-9F61-44E018FAF61B}">
      <dgm:prSet/>
      <dgm:spPr/>
      <dgm:t>
        <a:bodyPr/>
        <a:lstStyle/>
        <a:p>
          <a:endParaRPr lang="en-US"/>
        </a:p>
      </dgm:t>
    </dgm:pt>
    <dgm:pt modelId="{D0A12D4C-AACB-45B2-8D73-D6338E47E51B}">
      <dgm:prSet/>
      <dgm:spPr/>
      <dgm:t>
        <a:bodyPr/>
        <a:lstStyle/>
        <a:p>
          <a:r>
            <a:rPr lang="en-US"/>
            <a:t>Marketization:  Much more than “marketplaces”</a:t>
          </a:r>
        </a:p>
      </dgm:t>
    </dgm:pt>
    <dgm:pt modelId="{CC22CF9B-4055-4B23-96FD-0BF6E888DD74}" type="parTrans" cxnId="{41BE271C-B19E-42F2-A0CD-AD25702D0184}">
      <dgm:prSet/>
      <dgm:spPr/>
      <dgm:t>
        <a:bodyPr/>
        <a:lstStyle/>
        <a:p>
          <a:endParaRPr lang="en-US"/>
        </a:p>
      </dgm:t>
    </dgm:pt>
    <dgm:pt modelId="{EC8D413C-5F28-412B-A9EF-3A8CB97D5756}" type="sibTrans" cxnId="{41BE271C-B19E-42F2-A0CD-AD25702D0184}">
      <dgm:prSet/>
      <dgm:spPr/>
      <dgm:t>
        <a:bodyPr/>
        <a:lstStyle/>
        <a:p>
          <a:endParaRPr lang="en-US"/>
        </a:p>
      </dgm:t>
    </dgm:pt>
    <dgm:pt modelId="{FBE382D6-0B63-4351-86DF-8345FAE72585}">
      <dgm:prSet/>
      <dgm:spPr/>
      <dgm:t>
        <a:bodyPr/>
        <a:lstStyle/>
        <a:p>
          <a:r>
            <a:rPr lang="en-US" dirty="0"/>
            <a:t>Goods Markets   </a:t>
          </a:r>
        </a:p>
      </dgm:t>
    </dgm:pt>
    <dgm:pt modelId="{E2C24A2D-58B2-42BA-9DD7-A511AD796B50}" type="parTrans" cxnId="{8D9A21B4-97F1-44D8-BF65-26609DA69C16}">
      <dgm:prSet/>
      <dgm:spPr/>
      <dgm:t>
        <a:bodyPr/>
        <a:lstStyle/>
        <a:p>
          <a:endParaRPr lang="en-US"/>
        </a:p>
      </dgm:t>
    </dgm:pt>
    <dgm:pt modelId="{7AB905F5-3F59-4BD6-AF81-EB8CC9B6D063}" type="sibTrans" cxnId="{8D9A21B4-97F1-44D8-BF65-26609DA69C16}">
      <dgm:prSet/>
      <dgm:spPr/>
      <dgm:t>
        <a:bodyPr/>
        <a:lstStyle/>
        <a:p>
          <a:endParaRPr lang="en-US"/>
        </a:p>
      </dgm:t>
    </dgm:pt>
    <dgm:pt modelId="{A04ABD5F-B600-476D-B618-B083A91E1AE3}">
      <dgm:prSet/>
      <dgm:spPr/>
      <dgm:t>
        <a:bodyPr/>
        <a:lstStyle/>
        <a:p>
          <a:r>
            <a:rPr lang="en-US" dirty="0"/>
            <a:t>Services Markets</a:t>
          </a:r>
        </a:p>
      </dgm:t>
    </dgm:pt>
    <dgm:pt modelId="{510705DB-9436-49AE-AB8E-DAF459853021}" type="parTrans" cxnId="{9F9A2A12-0056-449C-9D48-04FA115B47E7}">
      <dgm:prSet/>
      <dgm:spPr/>
      <dgm:t>
        <a:bodyPr/>
        <a:lstStyle/>
        <a:p>
          <a:endParaRPr lang="en-US"/>
        </a:p>
      </dgm:t>
    </dgm:pt>
    <dgm:pt modelId="{F631AD3A-6AC6-459F-B4C3-D87FF9C5137C}" type="sibTrans" cxnId="{9F9A2A12-0056-449C-9D48-04FA115B47E7}">
      <dgm:prSet/>
      <dgm:spPr/>
      <dgm:t>
        <a:bodyPr/>
        <a:lstStyle/>
        <a:p>
          <a:endParaRPr lang="en-US"/>
        </a:p>
      </dgm:t>
    </dgm:pt>
    <dgm:pt modelId="{51D15610-F51A-4754-8D49-69622568225C}">
      <dgm:prSet/>
      <dgm:spPr/>
      <dgm:t>
        <a:bodyPr/>
        <a:lstStyle/>
        <a:p>
          <a:r>
            <a:rPr lang="en-US" b="1" dirty="0">
              <a:highlight>
                <a:srgbClr val="FFFF00"/>
              </a:highlight>
            </a:rPr>
            <a:t>Labor</a:t>
          </a:r>
          <a:r>
            <a:rPr lang="en-US" b="1" dirty="0"/>
            <a:t> </a:t>
          </a:r>
          <a:r>
            <a:rPr lang="en-US" b="1" dirty="0">
              <a:highlight>
                <a:srgbClr val="FFFF00"/>
              </a:highlight>
            </a:rPr>
            <a:t>Markets</a:t>
          </a:r>
        </a:p>
      </dgm:t>
    </dgm:pt>
    <dgm:pt modelId="{9C57EB85-038E-422A-A894-8321FF19D2DB}" type="parTrans" cxnId="{17C5E252-BFDA-4F4A-85A8-B31C7AAAAE1E}">
      <dgm:prSet/>
      <dgm:spPr/>
      <dgm:t>
        <a:bodyPr/>
        <a:lstStyle/>
        <a:p>
          <a:endParaRPr lang="en-US"/>
        </a:p>
      </dgm:t>
    </dgm:pt>
    <dgm:pt modelId="{5622A34D-3203-4F51-9BA3-9FB974D339C8}" type="sibTrans" cxnId="{17C5E252-BFDA-4F4A-85A8-B31C7AAAAE1E}">
      <dgm:prSet/>
      <dgm:spPr/>
      <dgm:t>
        <a:bodyPr/>
        <a:lstStyle/>
        <a:p>
          <a:endParaRPr lang="en-US"/>
        </a:p>
      </dgm:t>
    </dgm:pt>
    <dgm:pt modelId="{5BDB30D2-121F-4B7C-A557-40B5D2F9AA28}">
      <dgm:prSet/>
      <dgm:spPr/>
      <dgm:t>
        <a:bodyPr/>
        <a:lstStyle/>
        <a:p>
          <a:r>
            <a:rPr lang="en-US" dirty="0"/>
            <a:t>Real Estate/Land Markets</a:t>
          </a:r>
        </a:p>
      </dgm:t>
    </dgm:pt>
    <dgm:pt modelId="{F67FA3CB-0AD0-4A0E-9E62-AA58E7519C66}" type="parTrans" cxnId="{33562543-07A8-4E83-AB1C-7DBB7BC3F706}">
      <dgm:prSet/>
      <dgm:spPr/>
      <dgm:t>
        <a:bodyPr/>
        <a:lstStyle/>
        <a:p>
          <a:endParaRPr lang="en-US"/>
        </a:p>
      </dgm:t>
    </dgm:pt>
    <dgm:pt modelId="{36E7E13A-27A6-4E5D-8B7A-B9C77835AA45}" type="sibTrans" cxnId="{33562543-07A8-4E83-AB1C-7DBB7BC3F706}">
      <dgm:prSet/>
      <dgm:spPr/>
      <dgm:t>
        <a:bodyPr/>
        <a:lstStyle/>
        <a:p>
          <a:endParaRPr lang="en-US"/>
        </a:p>
      </dgm:t>
    </dgm:pt>
    <dgm:pt modelId="{1610C71C-9267-415F-B498-F1531354AE59}">
      <dgm:prSet/>
      <dgm:spPr/>
      <dgm:t>
        <a:bodyPr/>
        <a:lstStyle/>
        <a:p>
          <a:r>
            <a:rPr lang="en-US"/>
            <a:t>Capital/Finance Markets</a:t>
          </a:r>
        </a:p>
      </dgm:t>
    </dgm:pt>
    <dgm:pt modelId="{7682517E-5C58-44D0-B694-D7372FA92DA8}" type="parTrans" cxnId="{4FA74B61-BF8F-4303-8369-91156F8887A1}">
      <dgm:prSet/>
      <dgm:spPr/>
      <dgm:t>
        <a:bodyPr/>
        <a:lstStyle/>
        <a:p>
          <a:endParaRPr lang="en-US"/>
        </a:p>
      </dgm:t>
    </dgm:pt>
    <dgm:pt modelId="{8F437EC4-12BF-4472-AD72-58C184CE93EF}" type="sibTrans" cxnId="{4FA74B61-BF8F-4303-8369-91156F8887A1}">
      <dgm:prSet/>
      <dgm:spPr/>
      <dgm:t>
        <a:bodyPr/>
        <a:lstStyle/>
        <a:p>
          <a:endParaRPr lang="en-US"/>
        </a:p>
      </dgm:t>
    </dgm:pt>
    <dgm:pt modelId="{9E17BAEC-E2D4-4C7F-B6A0-A69C7962D5F0}">
      <dgm:prSet/>
      <dgm:spPr/>
      <dgm:t>
        <a:bodyPr/>
        <a:lstStyle/>
        <a:p>
          <a:r>
            <a:rPr lang="en-US" b="1" dirty="0">
              <a:highlight>
                <a:srgbClr val="FFFF00"/>
              </a:highlight>
            </a:rPr>
            <a:t>Foreign Exchange Markets</a:t>
          </a:r>
        </a:p>
      </dgm:t>
    </dgm:pt>
    <dgm:pt modelId="{CA691D02-B73B-47ED-8C6E-BEA9F9E53BA8}" type="parTrans" cxnId="{C2DCEAC6-C259-4374-A82A-885FFD93C999}">
      <dgm:prSet/>
      <dgm:spPr/>
      <dgm:t>
        <a:bodyPr/>
        <a:lstStyle/>
        <a:p>
          <a:endParaRPr lang="en-US"/>
        </a:p>
      </dgm:t>
    </dgm:pt>
    <dgm:pt modelId="{17854447-42E3-425A-B412-DA161EE5899F}" type="sibTrans" cxnId="{C2DCEAC6-C259-4374-A82A-885FFD93C999}">
      <dgm:prSet/>
      <dgm:spPr/>
      <dgm:t>
        <a:bodyPr/>
        <a:lstStyle/>
        <a:p>
          <a:endParaRPr lang="en-US"/>
        </a:p>
      </dgm:t>
    </dgm:pt>
    <dgm:pt modelId="{1D0FD3E4-3BC1-4A6F-A39B-78DA92F838E8}">
      <dgm:prSet/>
      <dgm:spPr/>
      <dgm:t>
        <a:bodyPr/>
        <a:lstStyle/>
        <a:p>
          <a:r>
            <a:rPr lang="en-US" dirty="0"/>
            <a:t>Many buyers</a:t>
          </a:r>
        </a:p>
      </dgm:t>
    </dgm:pt>
    <dgm:pt modelId="{FF08B86A-8697-4035-A817-72B0EDADB820}" type="parTrans" cxnId="{6628495C-C60E-458C-B71E-7C1716639644}">
      <dgm:prSet/>
      <dgm:spPr/>
      <dgm:t>
        <a:bodyPr/>
        <a:lstStyle/>
        <a:p>
          <a:endParaRPr lang="en-US"/>
        </a:p>
      </dgm:t>
    </dgm:pt>
    <dgm:pt modelId="{E7185428-6F66-49F1-9079-E67C441505A1}" type="sibTrans" cxnId="{6628495C-C60E-458C-B71E-7C1716639644}">
      <dgm:prSet/>
      <dgm:spPr/>
      <dgm:t>
        <a:bodyPr/>
        <a:lstStyle/>
        <a:p>
          <a:endParaRPr lang="en-US"/>
        </a:p>
      </dgm:t>
    </dgm:pt>
    <dgm:pt modelId="{7B0B10A8-F7A2-4BF9-90D8-DC111307E774}">
      <dgm:prSet/>
      <dgm:spPr/>
      <dgm:t>
        <a:bodyPr/>
        <a:lstStyle/>
        <a:p>
          <a:endParaRPr lang="en-US" dirty="0"/>
        </a:p>
      </dgm:t>
    </dgm:pt>
    <dgm:pt modelId="{D84161A5-6EC3-4A6F-BB31-67BCB500642D}" type="parTrans" cxnId="{6FCE776C-8D8B-4D6C-8CBD-E8FCBFBDB4BC}">
      <dgm:prSet/>
      <dgm:spPr/>
      <dgm:t>
        <a:bodyPr/>
        <a:lstStyle/>
        <a:p>
          <a:endParaRPr lang="en-US"/>
        </a:p>
      </dgm:t>
    </dgm:pt>
    <dgm:pt modelId="{1A87A956-A22B-487B-8C64-05A09B38EC8F}" type="sibTrans" cxnId="{6FCE776C-8D8B-4D6C-8CBD-E8FCBFBDB4BC}">
      <dgm:prSet/>
      <dgm:spPr/>
      <dgm:t>
        <a:bodyPr/>
        <a:lstStyle/>
        <a:p>
          <a:endParaRPr lang="en-US"/>
        </a:p>
      </dgm:t>
    </dgm:pt>
    <dgm:pt modelId="{147525E5-FF92-4F81-A599-5D9192800112}">
      <dgm:prSet/>
      <dgm:spPr/>
      <dgm:t>
        <a:bodyPr/>
        <a:lstStyle/>
        <a:p>
          <a:r>
            <a:rPr lang="en-US" dirty="0"/>
            <a:t>Many sellers</a:t>
          </a:r>
        </a:p>
      </dgm:t>
    </dgm:pt>
    <dgm:pt modelId="{6F04A321-423A-478A-8FE5-3B0ABB315025}" type="parTrans" cxnId="{DD048033-B35B-405F-A3EC-D481A9AFE9A6}">
      <dgm:prSet/>
      <dgm:spPr/>
      <dgm:t>
        <a:bodyPr/>
        <a:lstStyle/>
        <a:p>
          <a:endParaRPr lang="en-US"/>
        </a:p>
      </dgm:t>
    </dgm:pt>
    <dgm:pt modelId="{299ED670-28E8-4103-B1C6-D8B12C88D0C1}" type="sibTrans" cxnId="{DD048033-B35B-405F-A3EC-D481A9AFE9A6}">
      <dgm:prSet/>
      <dgm:spPr/>
      <dgm:t>
        <a:bodyPr/>
        <a:lstStyle/>
        <a:p>
          <a:endParaRPr lang="en-US"/>
        </a:p>
      </dgm:t>
    </dgm:pt>
    <dgm:pt modelId="{1C0350F7-8731-449F-956A-DD4294EC504D}">
      <dgm:prSet/>
      <dgm:spPr/>
      <dgm:t>
        <a:bodyPr/>
        <a:lstStyle/>
        <a:p>
          <a:r>
            <a:rPr lang="en-US" dirty="0"/>
            <a:t>Rules,  Structure</a:t>
          </a:r>
        </a:p>
      </dgm:t>
    </dgm:pt>
    <dgm:pt modelId="{FDE11525-FBE0-4B0F-94B0-0F5126F6C2FA}" type="parTrans" cxnId="{62B56986-BA45-4B2D-8363-A0A31EEAB735}">
      <dgm:prSet/>
      <dgm:spPr/>
      <dgm:t>
        <a:bodyPr/>
        <a:lstStyle/>
        <a:p>
          <a:endParaRPr lang="en-US"/>
        </a:p>
      </dgm:t>
    </dgm:pt>
    <dgm:pt modelId="{999D0A2B-A128-4E54-99F9-CC15516341F2}" type="sibTrans" cxnId="{62B56986-BA45-4B2D-8363-A0A31EEAB735}">
      <dgm:prSet/>
      <dgm:spPr/>
      <dgm:t>
        <a:bodyPr/>
        <a:lstStyle/>
        <a:p>
          <a:endParaRPr lang="en-US"/>
        </a:p>
      </dgm:t>
    </dgm:pt>
    <dgm:pt modelId="{BC611351-5A44-4D78-95C9-535277E86673}">
      <dgm:prSet/>
      <dgm:spPr/>
      <dgm:t>
        <a:bodyPr/>
        <a:lstStyle/>
        <a:p>
          <a:r>
            <a:rPr lang="en-US" dirty="0"/>
            <a:t>Time, currency, behavior</a:t>
          </a:r>
        </a:p>
      </dgm:t>
    </dgm:pt>
    <dgm:pt modelId="{39EB7D5D-034D-47FB-8A6A-A4D4A1D3C698}" type="parTrans" cxnId="{6CA2FEE9-BF1E-45B9-A387-B688073007F2}">
      <dgm:prSet/>
      <dgm:spPr/>
      <dgm:t>
        <a:bodyPr/>
        <a:lstStyle/>
        <a:p>
          <a:endParaRPr lang="en-US"/>
        </a:p>
      </dgm:t>
    </dgm:pt>
    <dgm:pt modelId="{2CC614FE-4308-42E8-B6E2-83C9F6AF17CF}" type="sibTrans" cxnId="{6CA2FEE9-BF1E-45B9-A387-B688073007F2}">
      <dgm:prSet/>
      <dgm:spPr/>
      <dgm:t>
        <a:bodyPr/>
        <a:lstStyle/>
        <a:p>
          <a:endParaRPr lang="en-US"/>
        </a:p>
      </dgm:t>
    </dgm:pt>
    <dgm:pt modelId="{B2341AB7-E43B-4D44-BDD1-24E82DD71637}">
      <dgm:prSet/>
      <dgm:spPr/>
      <dgm:t>
        <a:bodyPr/>
        <a:lstStyle/>
        <a:p>
          <a:r>
            <a:rPr lang="en-US" dirty="0"/>
            <a:t>Compete for best price</a:t>
          </a:r>
        </a:p>
      </dgm:t>
    </dgm:pt>
    <dgm:pt modelId="{E4D83D25-95EC-4984-9E78-5CE10552DAAB}" type="parTrans" cxnId="{6B5CAF2D-5E00-4DF8-AA4F-40F15DE06059}">
      <dgm:prSet/>
      <dgm:spPr/>
      <dgm:t>
        <a:bodyPr/>
        <a:lstStyle/>
        <a:p>
          <a:endParaRPr lang="en-US"/>
        </a:p>
      </dgm:t>
    </dgm:pt>
    <dgm:pt modelId="{A3B727DE-CE4F-407A-BA80-AFD5891DBB1D}" type="sibTrans" cxnId="{6B5CAF2D-5E00-4DF8-AA4F-40F15DE06059}">
      <dgm:prSet/>
      <dgm:spPr/>
      <dgm:t>
        <a:bodyPr/>
        <a:lstStyle/>
        <a:p>
          <a:endParaRPr lang="en-US"/>
        </a:p>
      </dgm:t>
    </dgm:pt>
    <dgm:pt modelId="{C004357E-F86D-4245-9237-8D99F0B09626}">
      <dgm:prSet/>
      <dgm:spPr/>
      <dgm:t>
        <a:bodyPr/>
        <a:lstStyle/>
        <a:p>
          <a:r>
            <a:rPr lang="en-US" dirty="0"/>
            <a:t>Market clears with flex price</a:t>
          </a:r>
        </a:p>
      </dgm:t>
    </dgm:pt>
    <dgm:pt modelId="{C52DBC13-694E-4079-B028-BA47A1F027C3}" type="parTrans" cxnId="{3167C4DA-7673-4AF9-A3ED-74D26CE20FA9}">
      <dgm:prSet/>
      <dgm:spPr/>
      <dgm:t>
        <a:bodyPr/>
        <a:lstStyle/>
        <a:p>
          <a:endParaRPr lang="en-US"/>
        </a:p>
      </dgm:t>
    </dgm:pt>
    <dgm:pt modelId="{0D28B920-F891-4B76-9FF6-AF06E4F0D340}" type="sibTrans" cxnId="{3167C4DA-7673-4AF9-A3ED-74D26CE20FA9}">
      <dgm:prSet/>
      <dgm:spPr/>
      <dgm:t>
        <a:bodyPr/>
        <a:lstStyle/>
        <a:p>
          <a:endParaRPr lang="en-US"/>
        </a:p>
      </dgm:t>
    </dgm:pt>
    <dgm:pt modelId="{EDDF556D-E9AB-4926-96FC-EB707CA3FD7C}">
      <dgm:prSet/>
      <dgm:spPr/>
      <dgm:t>
        <a:bodyPr/>
        <a:lstStyle/>
        <a:p>
          <a:r>
            <a:rPr lang="en-US" dirty="0"/>
            <a:t>Usually most efficient outcome</a:t>
          </a:r>
        </a:p>
      </dgm:t>
    </dgm:pt>
    <dgm:pt modelId="{99027429-7E55-439D-9B6E-6D38BB60E954}" type="parTrans" cxnId="{D6B25169-4E03-4AF8-8724-B4E3D048E63A}">
      <dgm:prSet/>
      <dgm:spPr/>
      <dgm:t>
        <a:bodyPr/>
        <a:lstStyle/>
        <a:p>
          <a:endParaRPr lang="en-US"/>
        </a:p>
      </dgm:t>
    </dgm:pt>
    <dgm:pt modelId="{1A0A3061-1288-446A-A2B1-8D3A09B562E4}" type="sibTrans" cxnId="{D6B25169-4E03-4AF8-8724-B4E3D048E63A}">
      <dgm:prSet/>
      <dgm:spPr/>
      <dgm:t>
        <a:bodyPr/>
        <a:lstStyle/>
        <a:p>
          <a:endParaRPr lang="en-US"/>
        </a:p>
      </dgm:t>
    </dgm:pt>
    <dgm:pt modelId="{29F07E4C-E4C6-4E1F-811C-D0D5F211D5E7}">
      <dgm:prSet/>
      <dgm:spPr/>
      <dgm:t>
        <a:bodyPr/>
        <a:lstStyle/>
        <a:p>
          <a:r>
            <a:rPr lang="en-US" dirty="0"/>
            <a:t>Decentralized, Unplanned</a:t>
          </a:r>
        </a:p>
      </dgm:t>
    </dgm:pt>
    <dgm:pt modelId="{6EEC3E11-100E-40A1-8307-84C3C399EC69}" type="parTrans" cxnId="{12AF468A-F3D0-4853-9B6D-9EFF033F4417}">
      <dgm:prSet/>
      <dgm:spPr/>
      <dgm:t>
        <a:bodyPr/>
        <a:lstStyle/>
        <a:p>
          <a:endParaRPr lang="en-US"/>
        </a:p>
      </dgm:t>
    </dgm:pt>
    <dgm:pt modelId="{DEF665DD-53BF-436D-9A47-70563F057198}" type="sibTrans" cxnId="{12AF468A-F3D0-4853-9B6D-9EFF033F4417}">
      <dgm:prSet/>
      <dgm:spPr/>
      <dgm:t>
        <a:bodyPr/>
        <a:lstStyle/>
        <a:p>
          <a:endParaRPr lang="en-US"/>
        </a:p>
      </dgm:t>
    </dgm:pt>
    <dgm:pt modelId="{E3B93D44-752C-42B3-9744-C2B8D0EA7CC2}">
      <dgm:prSet/>
      <dgm:spPr/>
      <dgm:t>
        <a:bodyPr/>
        <a:lstStyle/>
        <a:p>
          <a:r>
            <a:rPr lang="en-US" b="1" dirty="0">
              <a:highlight>
                <a:srgbClr val="FFFF00"/>
              </a:highlight>
            </a:rPr>
            <a:t>Law of One Price</a:t>
          </a:r>
        </a:p>
      </dgm:t>
    </dgm:pt>
    <dgm:pt modelId="{7C191C4B-3E2B-4864-ABF2-48CDAEF858D1}" type="parTrans" cxnId="{3A6325E8-420D-45FD-ADCD-8413537BBEFB}">
      <dgm:prSet/>
      <dgm:spPr/>
      <dgm:t>
        <a:bodyPr/>
        <a:lstStyle/>
        <a:p>
          <a:endParaRPr lang="en-US"/>
        </a:p>
      </dgm:t>
    </dgm:pt>
    <dgm:pt modelId="{8B11B69A-129D-4996-B913-45B896046E19}" type="sibTrans" cxnId="{3A6325E8-420D-45FD-ADCD-8413537BBEFB}">
      <dgm:prSet/>
      <dgm:spPr/>
      <dgm:t>
        <a:bodyPr/>
        <a:lstStyle/>
        <a:p>
          <a:endParaRPr lang="en-US"/>
        </a:p>
      </dgm:t>
    </dgm:pt>
    <dgm:pt modelId="{94377EE4-B5EF-40B4-99C9-57709D82EC80}" type="pres">
      <dgm:prSet presAssocID="{B4ED9A7C-D672-4C58-B129-2367B46A4315}" presName="Name0" presStyleCnt="0">
        <dgm:presLayoutVars>
          <dgm:dir/>
          <dgm:animLvl val="lvl"/>
          <dgm:resizeHandles val="exact"/>
        </dgm:presLayoutVars>
      </dgm:prSet>
      <dgm:spPr/>
    </dgm:pt>
    <dgm:pt modelId="{BB4827A8-C889-4F80-9141-3E4ED1C06EAB}" type="pres">
      <dgm:prSet presAssocID="{8BD29091-52ED-4AD4-9491-A2500C1C777A}" presName="composite" presStyleCnt="0"/>
      <dgm:spPr/>
    </dgm:pt>
    <dgm:pt modelId="{3127EE70-F5AA-483E-A019-51DE8EB4AF71}" type="pres">
      <dgm:prSet presAssocID="{8BD29091-52ED-4AD4-9491-A2500C1C777A}" presName="parTx" presStyleLbl="alignNode1" presStyleIdx="0" presStyleCnt="2">
        <dgm:presLayoutVars>
          <dgm:chMax val="0"/>
          <dgm:chPref val="0"/>
          <dgm:bulletEnabled val="1"/>
        </dgm:presLayoutVars>
      </dgm:prSet>
      <dgm:spPr/>
    </dgm:pt>
    <dgm:pt modelId="{CDB9F592-B0EE-477C-910C-E5938F962CCF}" type="pres">
      <dgm:prSet presAssocID="{8BD29091-52ED-4AD4-9491-A2500C1C777A}" presName="desTx" presStyleLbl="alignAccFollowNode1" presStyleIdx="0" presStyleCnt="2">
        <dgm:presLayoutVars>
          <dgm:bulletEnabled val="1"/>
        </dgm:presLayoutVars>
      </dgm:prSet>
      <dgm:spPr/>
    </dgm:pt>
    <dgm:pt modelId="{50DF7613-2D92-485E-8713-77C4AA59F269}" type="pres">
      <dgm:prSet presAssocID="{E5123B53-B3E0-4532-8285-1CF63EE76D87}" presName="space" presStyleCnt="0"/>
      <dgm:spPr/>
    </dgm:pt>
    <dgm:pt modelId="{5F9C3D07-E1AF-467D-B8FA-B4C2D621E592}" type="pres">
      <dgm:prSet presAssocID="{D0A12D4C-AACB-45B2-8D73-D6338E47E51B}" presName="composite" presStyleCnt="0"/>
      <dgm:spPr/>
    </dgm:pt>
    <dgm:pt modelId="{AF3DCFAF-F56B-4A18-A24D-0CD563D4727A}" type="pres">
      <dgm:prSet presAssocID="{D0A12D4C-AACB-45B2-8D73-D6338E47E51B}" presName="parTx" presStyleLbl="alignNode1" presStyleIdx="1" presStyleCnt="2">
        <dgm:presLayoutVars>
          <dgm:chMax val="0"/>
          <dgm:chPref val="0"/>
          <dgm:bulletEnabled val="1"/>
        </dgm:presLayoutVars>
      </dgm:prSet>
      <dgm:spPr/>
    </dgm:pt>
    <dgm:pt modelId="{3A116E84-C14C-4A32-8137-5BD7C2FC0428}" type="pres">
      <dgm:prSet presAssocID="{D0A12D4C-AACB-45B2-8D73-D6338E47E51B}" presName="desTx" presStyleLbl="alignAccFollowNode1" presStyleIdx="1" presStyleCnt="2">
        <dgm:presLayoutVars>
          <dgm:bulletEnabled val="1"/>
        </dgm:presLayoutVars>
      </dgm:prSet>
      <dgm:spPr/>
    </dgm:pt>
  </dgm:ptLst>
  <dgm:cxnLst>
    <dgm:cxn modelId="{3CFB9004-6F3D-4EAE-9D6D-EC24E43B7092}" type="presOf" srcId="{B2341AB7-E43B-4D44-BDD1-24E82DD71637}" destId="{CDB9F592-B0EE-477C-910C-E5938F962CCF}" srcOrd="0" destOrd="4" presId="urn:microsoft.com/office/officeart/2005/8/layout/hList1"/>
    <dgm:cxn modelId="{9F9A2A12-0056-449C-9D48-04FA115B47E7}" srcId="{D0A12D4C-AACB-45B2-8D73-D6338E47E51B}" destId="{A04ABD5F-B600-476D-B618-B083A91E1AE3}" srcOrd="1" destOrd="0" parTransId="{510705DB-9436-49AE-AB8E-DAF459853021}" sibTransId="{F631AD3A-6AC6-459F-B4C3-D87FF9C5137C}"/>
    <dgm:cxn modelId="{41BE271C-B19E-42F2-A0CD-AD25702D0184}" srcId="{B4ED9A7C-D672-4C58-B129-2367B46A4315}" destId="{D0A12D4C-AACB-45B2-8D73-D6338E47E51B}" srcOrd="1" destOrd="0" parTransId="{CC22CF9B-4055-4B23-96FD-0BF6E888DD74}" sibTransId="{EC8D413C-5F28-412B-A9EF-3A8CB97D5756}"/>
    <dgm:cxn modelId="{AD42E222-C2D0-4D0F-A29C-E1C4D496A9E9}" type="presOf" srcId="{5BDB30D2-121F-4B7C-A557-40B5D2F9AA28}" destId="{3A116E84-C14C-4A32-8137-5BD7C2FC0428}" srcOrd="0" destOrd="3" presId="urn:microsoft.com/office/officeart/2005/8/layout/hList1"/>
    <dgm:cxn modelId="{6B5CAF2D-5E00-4DF8-AA4F-40F15DE06059}" srcId="{8BD29091-52ED-4AD4-9491-A2500C1C777A}" destId="{B2341AB7-E43B-4D44-BDD1-24E82DD71637}" srcOrd="4" destOrd="0" parTransId="{E4D83D25-95EC-4984-9E78-5CE10552DAAB}" sibTransId="{A3B727DE-CE4F-407A-BA80-AFD5891DBB1D}"/>
    <dgm:cxn modelId="{FC876132-B565-4829-9F61-44E018FAF61B}" srcId="{B4ED9A7C-D672-4C58-B129-2367B46A4315}" destId="{8BD29091-52ED-4AD4-9491-A2500C1C777A}" srcOrd="0" destOrd="0" parTransId="{22043C57-42B1-4C73-8D66-4B116E612E91}" sibTransId="{E5123B53-B3E0-4532-8285-1CF63EE76D87}"/>
    <dgm:cxn modelId="{DD048033-B35B-405F-A3EC-D481A9AFE9A6}" srcId="{8BD29091-52ED-4AD4-9491-A2500C1C777A}" destId="{147525E5-FF92-4F81-A599-5D9192800112}" srcOrd="1" destOrd="0" parTransId="{6F04A321-423A-478A-8FE5-3B0ABB315025}" sibTransId="{299ED670-28E8-4103-B1C6-D8B12C88D0C1}"/>
    <dgm:cxn modelId="{1189BD33-A054-44CD-9C51-36738D3583CA}" type="presOf" srcId="{9E17BAEC-E2D4-4C7F-B6A0-A69C7962D5F0}" destId="{3A116E84-C14C-4A32-8137-5BD7C2FC0428}" srcOrd="0" destOrd="5" presId="urn:microsoft.com/office/officeart/2005/8/layout/hList1"/>
    <dgm:cxn modelId="{6628495C-C60E-458C-B71E-7C1716639644}" srcId="{8BD29091-52ED-4AD4-9491-A2500C1C777A}" destId="{1D0FD3E4-3BC1-4A6F-A39B-78DA92F838E8}" srcOrd="0" destOrd="0" parTransId="{FF08B86A-8697-4035-A817-72B0EDADB820}" sibTransId="{E7185428-6F66-49F1-9079-E67C441505A1}"/>
    <dgm:cxn modelId="{4FA74B61-BF8F-4303-8369-91156F8887A1}" srcId="{D0A12D4C-AACB-45B2-8D73-D6338E47E51B}" destId="{1610C71C-9267-415F-B498-F1531354AE59}" srcOrd="4" destOrd="0" parTransId="{7682517E-5C58-44D0-B694-D7372FA92DA8}" sibTransId="{8F437EC4-12BF-4472-AD72-58C184CE93EF}"/>
    <dgm:cxn modelId="{33562543-07A8-4E83-AB1C-7DBB7BC3F706}" srcId="{D0A12D4C-AACB-45B2-8D73-D6338E47E51B}" destId="{5BDB30D2-121F-4B7C-A557-40B5D2F9AA28}" srcOrd="3" destOrd="0" parTransId="{F67FA3CB-0AD0-4A0E-9E62-AA58E7519C66}" sibTransId="{36E7E13A-27A6-4E5D-8B7A-B9C77835AA45}"/>
    <dgm:cxn modelId="{4E7B2566-F660-4132-BAD8-CEB4831F6337}" type="presOf" srcId="{8BD29091-52ED-4AD4-9491-A2500C1C777A}" destId="{3127EE70-F5AA-483E-A019-51DE8EB4AF71}" srcOrd="0" destOrd="0" presId="urn:microsoft.com/office/officeart/2005/8/layout/hList1"/>
    <dgm:cxn modelId="{D6B25169-4E03-4AF8-8724-B4E3D048E63A}" srcId="{8BD29091-52ED-4AD4-9491-A2500C1C777A}" destId="{EDDF556D-E9AB-4926-96FC-EB707CA3FD7C}" srcOrd="6" destOrd="0" parTransId="{99027429-7E55-439D-9B6E-6D38BB60E954}" sibTransId="{1A0A3061-1288-446A-A2B1-8D3A09B562E4}"/>
    <dgm:cxn modelId="{6FCE776C-8D8B-4D6C-8CBD-E8FCBFBDB4BC}" srcId="{8BD29091-52ED-4AD4-9491-A2500C1C777A}" destId="{7B0B10A8-F7A2-4BF9-90D8-DC111307E774}" srcOrd="9" destOrd="0" parTransId="{D84161A5-6EC3-4A6F-BB31-67BCB500642D}" sibTransId="{1A87A956-A22B-487B-8C64-05A09B38EC8F}"/>
    <dgm:cxn modelId="{17C5E252-BFDA-4F4A-85A8-B31C7AAAAE1E}" srcId="{D0A12D4C-AACB-45B2-8D73-D6338E47E51B}" destId="{51D15610-F51A-4754-8D49-69622568225C}" srcOrd="2" destOrd="0" parTransId="{9C57EB85-038E-422A-A894-8321FF19D2DB}" sibTransId="{5622A34D-3203-4F51-9BA3-9FB974D339C8}"/>
    <dgm:cxn modelId="{3EF80279-7767-4073-A0F0-3BF7E73B7EC1}" type="presOf" srcId="{FBE382D6-0B63-4351-86DF-8345FAE72585}" destId="{3A116E84-C14C-4A32-8137-5BD7C2FC0428}" srcOrd="0" destOrd="0" presId="urn:microsoft.com/office/officeart/2005/8/layout/hList1"/>
    <dgm:cxn modelId="{F4E1F27D-3A40-4C24-9CE4-687852E1817C}" type="presOf" srcId="{BC611351-5A44-4D78-95C9-535277E86673}" destId="{CDB9F592-B0EE-477C-910C-E5938F962CCF}" srcOrd="0" destOrd="3" presId="urn:microsoft.com/office/officeart/2005/8/layout/hList1"/>
    <dgm:cxn modelId="{62B56986-BA45-4B2D-8363-A0A31EEAB735}" srcId="{8BD29091-52ED-4AD4-9491-A2500C1C777A}" destId="{1C0350F7-8731-449F-956A-DD4294EC504D}" srcOrd="2" destOrd="0" parTransId="{FDE11525-FBE0-4B0F-94B0-0F5126F6C2FA}" sibTransId="{999D0A2B-A128-4E54-99F9-CC15516341F2}"/>
    <dgm:cxn modelId="{12AF468A-F3D0-4853-9B6D-9EFF033F4417}" srcId="{8BD29091-52ED-4AD4-9491-A2500C1C777A}" destId="{29F07E4C-E4C6-4E1F-811C-D0D5F211D5E7}" srcOrd="7" destOrd="0" parTransId="{6EEC3E11-100E-40A1-8307-84C3C399EC69}" sibTransId="{DEF665DD-53BF-436D-9A47-70563F057198}"/>
    <dgm:cxn modelId="{0DBFF18A-F6C8-47A1-A621-B6095645DD75}" type="presOf" srcId="{7B0B10A8-F7A2-4BF9-90D8-DC111307E774}" destId="{CDB9F592-B0EE-477C-910C-E5938F962CCF}" srcOrd="0" destOrd="9" presId="urn:microsoft.com/office/officeart/2005/8/layout/hList1"/>
    <dgm:cxn modelId="{A20537A1-F7D4-464C-A05F-E77D217B1D5E}" type="presOf" srcId="{E3B93D44-752C-42B3-9744-C2B8D0EA7CC2}" destId="{CDB9F592-B0EE-477C-910C-E5938F962CCF}" srcOrd="0" destOrd="8" presId="urn:microsoft.com/office/officeart/2005/8/layout/hList1"/>
    <dgm:cxn modelId="{8FFC14A4-2DEF-4D22-AB5E-DF67DE1EC8DE}" type="presOf" srcId="{EDDF556D-E9AB-4926-96FC-EB707CA3FD7C}" destId="{CDB9F592-B0EE-477C-910C-E5938F962CCF}" srcOrd="0" destOrd="6" presId="urn:microsoft.com/office/officeart/2005/8/layout/hList1"/>
    <dgm:cxn modelId="{2AED0EAD-5D31-46A5-A8F4-5543C6A64F4E}" type="presOf" srcId="{1D0FD3E4-3BC1-4A6F-A39B-78DA92F838E8}" destId="{CDB9F592-B0EE-477C-910C-E5938F962CCF}" srcOrd="0" destOrd="0" presId="urn:microsoft.com/office/officeart/2005/8/layout/hList1"/>
    <dgm:cxn modelId="{8D9A21B4-97F1-44D8-BF65-26609DA69C16}" srcId="{D0A12D4C-AACB-45B2-8D73-D6338E47E51B}" destId="{FBE382D6-0B63-4351-86DF-8345FAE72585}" srcOrd="0" destOrd="0" parTransId="{E2C24A2D-58B2-42BA-9DD7-A511AD796B50}" sibTransId="{7AB905F5-3F59-4BD6-AF81-EB8CC9B6D063}"/>
    <dgm:cxn modelId="{70B11BB5-EBF1-4698-B411-4FB147308268}" type="presOf" srcId="{29F07E4C-E4C6-4E1F-811C-D0D5F211D5E7}" destId="{CDB9F592-B0EE-477C-910C-E5938F962CCF}" srcOrd="0" destOrd="7" presId="urn:microsoft.com/office/officeart/2005/8/layout/hList1"/>
    <dgm:cxn modelId="{F3E3DDBA-8A02-44D0-BEDD-AB50AAC230E0}" type="presOf" srcId="{C004357E-F86D-4245-9237-8D99F0B09626}" destId="{CDB9F592-B0EE-477C-910C-E5938F962CCF}" srcOrd="0" destOrd="5" presId="urn:microsoft.com/office/officeart/2005/8/layout/hList1"/>
    <dgm:cxn modelId="{C2DCEAC6-C259-4374-A82A-885FFD93C999}" srcId="{D0A12D4C-AACB-45B2-8D73-D6338E47E51B}" destId="{9E17BAEC-E2D4-4C7F-B6A0-A69C7962D5F0}" srcOrd="5" destOrd="0" parTransId="{CA691D02-B73B-47ED-8C6E-BEA9F9E53BA8}" sibTransId="{17854447-42E3-425A-B412-DA161EE5899F}"/>
    <dgm:cxn modelId="{3167C4DA-7673-4AF9-A3ED-74D26CE20FA9}" srcId="{8BD29091-52ED-4AD4-9491-A2500C1C777A}" destId="{C004357E-F86D-4245-9237-8D99F0B09626}" srcOrd="5" destOrd="0" parTransId="{C52DBC13-694E-4079-B028-BA47A1F027C3}" sibTransId="{0D28B920-F891-4B76-9FF6-AF06E4F0D340}"/>
    <dgm:cxn modelId="{160E43E4-2658-4AB0-AA95-1B85358479A2}" type="presOf" srcId="{D0A12D4C-AACB-45B2-8D73-D6338E47E51B}" destId="{AF3DCFAF-F56B-4A18-A24D-0CD563D4727A}" srcOrd="0" destOrd="0" presId="urn:microsoft.com/office/officeart/2005/8/layout/hList1"/>
    <dgm:cxn modelId="{3A6325E8-420D-45FD-ADCD-8413537BBEFB}" srcId="{8BD29091-52ED-4AD4-9491-A2500C1C777A}" destId="{E3B93D44-752C-42B3-9744-C2B8D0EA7CC2}" srcOrd="8" destOrd="0" parTransId="{7C191C4B-3E2B-4864-ABF2-48CDAEF858D1}" sibTransId="{8B11B69A-129D-4996-B913-45B896046E19}"/>
    <dgm:cxn modelId="{6CA2FEE9-BF1E-45B9-A387-B688073007F2}" srcId="{8BD29091-52ED-4AD4-9491-A2500C1C777A}" destId="{BC611351-5A44-4D78-95C9-535277E86673}" srcOrd="3" destOrd="0" parTransId="{39EB7D5D-034D-47FB-8A6A-A4D4A1D3C698}" sibTransId="{2CC614FE-4308-42E8-B6E2-83C9F6AF17CF}"/>
    <dgm:cxn modelId="{B97408ED-C7F3-439A-9580-47B163C71414}" type="presOf" srcId="{147525E5-FF92-4F81-A599-5D9192800112}" destId="{CDB9F592-B0EE-477C-910C-E5938F962CCF}" srcOrd="0" destOrd="1" presId="urn:microsoft.com/office/officeart/2005/8/layout/hList1"/>
    <dgm:cxn modelId="{05C297F3-D9E0-4C0A-8D99-68AE61F63178}" type="presOf" srcId="{51D15610-F51A-4754-8D49-69622568225C}" destId="{3A116E84-C14C-4A32-8137-5BD7C2FC0428}" srcOrd="0" destOrd="2" presId="urn:microsoft.com/office/officeart/2005/8/layout/hList1"/>
    <dgm:cxn modelId="{7E3F33F5-624A-4A71-B27B-2144E29B6DB8}" type="presOf" srcId="{A04ABD5F-B600-476D-B618-B083A91E1AE3}" destId="{3A116E84-C14C-4A32-8137-5BD7C2FC0428}" srcOrd="0" destOrd="1" presId="urn:microsoft.com/office/officeart/2005/8/layout/hList1"/>
    <dgm:cxn modelId="{2955F3F5-FC4F-4E1D-AC5B-B99A1E852932}" type="presOf" srcId="{1C0350F7-8731-449F-956A-DD4294EC504D}" destId="{CDB9F592-B0EE-477C-910C-E5938F962CCF}" srcOrd="0" destOrd="2" presId="urn:microsoft.com/office/officeart/2005/8/layout/hList1"/>
    <dgm:cxn modelId="{10D54DF9-1676-447C-871B-3F74ADDC14F4}" type="presOf" srcId="{1610C71C-9267-415F-B498-F1531354AE59}" destId="{3A116E84-C14C-4A32-8137-5BD7C2FC0428}" srcOrd="0" destOrd="4" presId="urn:microsoft.com/office/officeart/2005/8/layout/hList1"/>
    <dgm:cxn modelId="{C11828FB-3F59-4433-808F-51D226885433}" type="presOf" srcId="{B4ED9A7C-D672-4C58-B129-2367B46A4315}" destId="{94377EE4-B5EF-40B4-99C9-57709D82EC80}" srcOrd="0" destOrd="0" presId="urn:microsoft.com/office/officeart/2005/8/layout/hList1"/>
    <dgm:cxn modelId="{ED2A8633-828F-4EB2-9D18-B441A9D55BAC}" type="presParOf" srcId="{94377EE4-B5EF-40B4-99C9-57709D82EC80}" destId="{BB4827A8-C889-4F80-9141-3E4ED1C06EAB}" srcOrd="0" destOrd="0" presId="urn:microsoft.com/office/officeart/2005/8/layout/hList1"/>
    <dgm:cxn modelId="{7A648EE3-7140-4D02-AD1B-C4FC87120F76}" type="presParOf" srcId="{BB4827A8-C889-4F80-9141-3E4ED1C06EAB}" destId="{3127EE70-F5AA-483E-A019-51DE8EB4AF71}" srcOrd="0" destOrd="0" presId="urn:microsoft.com/office/officeart/2005/8/layout/hList1"/>
    <dgm:cxn modelId="{04E7EE0B-6101-4EE3-9C57-4DC037E2FF35}" type="presParOf" srcId="{BB4827A8-C889-4F80-9141-3E4ED1C06EAB}" destId="{CDB9F592-B0EE-477C-910C-E5938F962CCF}" srcOrd="1" destOrd="0" presId="urn:microsoft.com/office/officeart/2005/8/layout/hList1"/>
    <dgm:cxn modelId="{68B5E0E6-29FD-4CBB-AB8C-6A5E2BE4BE36}" type="presParOf" srcId="{94377EE4-B5EF-40B4-99C9-57709D82EC80}" destId="{50DF7613-2D92-485E-8713-77C4AA59F269}" srcOrd="1" destOrd="0" presId="urn:microsoft.com/office/officeart/2005/8/layout/hList1"/>
    <dgm:cxn modelId="{B24B6D7A-FE06-438C-9659-E0FC9B997BFA}" type="presParOf" srcId="{94377EE4-B5EF-40B4-99C9-57709D82EC80}" destId="{5F9C3D07-E1AF-467D-B8FA-B4C2D621E592}" srcOrd="2" destOrd="0" presId="urn:microsoft.com/office/officeart/2005/8/layout/hList1"/>
    <dgm:cxn modelId="{72110FA7-0BD3-44E4-AC69-9D2654F84B61}" type="presParOf" srcId="{5F9C3D07-E1AF-467D-B8FA-B4C2D621E592}" destId="{AF3DCFAF-F56B-4A18-A24D-0CD563D4727A}" srcOrd="0" destOrd="0" presId="urn:microsoft.com/office/officeart/2005/8/layout/hList1"/>
    <dgm:cxn modelId="{D6FFB678-47D4-444C-AD59-52ACCDB7376E}" type="presParOf" srcId="{5F9C3D07-E1AF-467D-B8FA-B4C2D621E592}" destId="{3A116E84-C14C-4A32-8137-5BD7C2FC042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27EE70-F5AA-483E-A019-51DE8EB4AF71}">
      <dsp:nvSpPr>
        <dsp:cNvPr id="0" name=""/>
        <dsp:cNvSpPr/>
      </dsp:nvSpPr>
      <dsp:spPr>
        <a:xfrm>
          <a:off x="46" y="75501"/>
          <a:ext cx="4497798" cy="4608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What is a Market? </a:t>
          </a:r>
        </a:p>
      </dsp:txBody>
      <dsp:txXfrm>
        <a:off x="46" y="75501"/>
        <a:ext cx="4497798" cy="460800"/>
      </dsp:txXfrm>
    </dsp:sp>
    <dsp:sp modelId="{CDB9F592-B0EE-477C-910C-E5938F962CCF}">
      <dsp:nvSpPr>
        <dsp:cNvPr id="0" name=""/>
        <dsp:cNvSpPr/>
      </dsp:nvSpPr>
      <dsp:spPr>
        <a:xfrm>
          <a:off x="46" y="536301"/>
          <a:ext cx="4497798" cy="2810880"/>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Many buyers</a:t>
          </a:r>
        </a:p>
        <a:p>
          <a:pPr marL="171450" lvl="1" indent="-171450" algn="l" defTabSz="711200">
            <a:lnSpc>
              <a:spcPct val="90000"/>
            </a:lnSpc>
            <a:spcBef>
              <a:spcPct val="0"/>
            </a:spcBef>
            <a:spcAft>
              <a:spcPct val="15000"/>
            </a:spcAft>
            <a:buChar char="•"/>
          </a:pPr>
          <a:r>
            <a:rPr lang="en-US" sz="1600" kern="1200" dirty="0"/>
            <a:t>Many sellers</a:t>
          </a:r>
        </a:p>
        <a:p>
          <a:pPr marL="171450" lvl="1" indent="-171450" algn="l" defTabSz="711200">
            <a:lnSpc>
              <a:spcPct val="90000"/>
            </a:lnSpc>
            <a:spcBef>
              <a:spcPct val="0"/>
            </a:spcBef>
            <a:spcAft>
              <a:spcPct val="15000"/>
            </a:spcAft>
            <a:buChar char="•"/>
          </a:pPr>
          <a:r>
            <a:rPr lang="en-US" sz="1600" kern="1200" dirty="0"/>
            <a:t>Rules,  Structure</a:t>
          </a:r>
        </a:p>
        <a:p>
          <a:pPr marL="171450" lvl="1" indent="-171450" algn="l" defTabSz="711200">
            <a:lnSpc>
              <a:spcPct val="90000"/>
            </a:lnSpc>
            <a:spcBef>
              <a:spcPct val="0"/>
            </a:spcBef>
            <a:spcAft>
              <a:spcPct val="15000"/>
            </a:spcAft>
            <a:buChar char="•"/>
          </a:pPr>
          <a:r>
            <a:rPr lang="en-US" sz="1600" kern="1200" dirty="0"/>
            <a:t>Time, currency, behavior</a:t>
          </a:r>
        </a:p>
        <a:p>
          <a:pPr marL="171450" lvl="1" indent="-171450" algn="l" defTabSz="711200">
            <a:lnSpc>
              <a:spcPct val="90000"/>
            </a:lnSpc>
            <a:spcBef>
              <a:spcPct val="0"/>
            </a:spcBef>
            <a:spcAft>
              <a:spcPct val="15000"/>
            </a:spcAft>
            <a:buChar char="•"/>
          </a:pPr>
          <a:r>
            <a:rPr lang="en-US" sz="1600" kern="1200" dirty="0"/>
            <a:t>Compete for best price</a:t>
          </a:r>
        </a:p>
        <a:p>
          <a:pPr marL="171450" lvl="1" indent="-171450" algn="l" defTabSz="711200">
            <a:lnSpc>
              <a:spcPct val="90000"/>
            </a:lnSpc>
            <a:spcBef>
              <a:spcPct val="0"/>
            </a:spcBef>
            <a:spcAft>
              <a:spcPct val="15000"/>
            </a:spcAft>
            <a:buChar char="•"/>
          </a:pPr>
          <a:r>
            <a:rPr lang="en-US" sz="1600" kern="1200" dirty="0"/>
            <a:t>Market clears with flex price</a:t>
          </a:r>
        </a:p>
        <a:p>
          <a:pPr marL="171450" lvl="1" indent="-171450" algn="l" defTabSz="711200">
            <a:lnSpc>
              <a:spcPct val="90000"/>
            </a:lnSpc>
            <a:spcBef>
              <a:spcPct val="0"/>
            </a:spcBef>
            <a:spcAft>
              <a:spcPct val="15000"/>
            </a:spcAft>
            <a:buChar char="•"/>
          </a:pPr>
          <a:r>
            <a:rPr lang="en-US" sz="1600" kern="1200" dirty="0"/>
            <a:t>Usually most efficient outcome</a:t>
          </a:r>
        </a:p>
        <a:p>
          <a:pPr marL="171450" lvl="1" indent="-171450" algn="l" defTabSz="711200">
            <a:lnSpc>
              <a:spcPct val="90000"/>
            </a:lnSpc>
            <a:spcBef>
              <a:spcPct val="0"/>
            </a:spcBef>
            <a:spcAft>
              <a:spcPct val="15000"/>
            </a:spcAft>
            <a:buChar char="•"/>
          </a:pPr>
          <a:r>
            <a:rPr lang="en-US" sz="1600" kern="1200" dirty="0"/>
            <a:t>Decentralized, Unplanned</a:t>
          </a:r>
        </a:p>
        <a:p>
          <a:pPr marL="171450" lvl="1" indent="-171450" algn="l" defTabSz="711200">
            <a:lnSpc>
              <a:spcPct val="90000"/>
            </a:lnSpc>
            <a:spcBef>
              <a:spcPct val="0"/>
            </a:spcBef>
            <a:spcAft>
              <a:spcPct val="15000"/>
            </a:spcAft>
            <a:buChar char="•"/>
          </a:pPr>
          <a:r>
            <a:rPr lang="en-US" sz="1600" b="1" kern="1200" dirty="0">
              <a:highlight>
                <a:srgbClr val="FFFF00"/>
              </a:highlight>
            </a:rPr>
            <a:t>Law of One Price</a:t>
          </a:r>
        </a:p>
        <a:p>
          <a:pPr marL="171450" lvl="1" indent="-171450" algn="l" defTabSz="711200">
            <a:lnSpc>
              <a:spcPct val="90000"/>
            </a:lnSpc>
            <a:spcBef>
              <a:spcPct val="0"/>
            </a:spcBef>
            <a:spcAft>
              <a:spcPct val="15000"/>
            </a:spcAft>
            <a:buChar char="•"/>
          </a:pPr>
          <a:endParaRPr lang="en-US" sz="1600" kern="1200" dirty="0"/>
        </a:p>
      </dsp:txBody>
      <dsp:txXfrm>
        <a:off x="46" y="536301"/>
        <a:ext cx="4497798" cy="2810880"/>
      </dsp:txXfrm>
    </dsp:sp>
    <dsp:sp modelId="{AF3DCFAF-F56B-4A18-A24D-0CD563D4727A}">
      <dsp:nvSpPr>
        <dsp:cNvPr id="0" name=""/>
        <dsp:cNvSpPr/>
      </dsp:nvSpPr>
      <dsp:spPr>
        <a:xfrm>
          <a:off x="5127537" y="75501"/>
          <a:ext cx="4497798" cy="460800"/>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a:t>Marketization:  Much more than “marketplaces”</a:t>
          </a:r>
        </a:p>
      </dsp:txBody>
      <dsp:txXfrm>
        <a:off x="5127537" y="75501"/>
        <a:ext cx="4497798" cy="460800"/>
      </dsp:txXfrm>
    </dsp:sp>
    <dsp:sp modelId="{3A116E84-C14C-4A32-8137-5BD7C2FC0428}">
      <dsp:nvSpPr>
        <dsp:cNvPr id="0" name=""/>
        <dsp:cNvSpPr/>
      </dsp:nvSpPr>
      <dsp:spPr>
        <a:xfrm>
          <a:off x="5127537" y="536301"/>
          <a:ext cx="4497798" cy="2810880"/>
        </a:xfrm>
        <a:prstGeom prst="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Goods Markets   </a:t>
          </a:r>
        </a:p>
        <a:p>
          <a:pPr marL="171450" lvl="1" indent="-171450" algn="l" defTabSz="711200">
            <a:lnSpc>
              <a:spcPct val="90000"/>
            </a:lnSpc>
            <a:spcBef>
              <a:spcPct val="0"/>
            </a:spcBef>
            <a:spcAft>
              <a:spcPct val="15000"/>
            </a:spcAft>
            <a:buChar char="•"/>
          </a:pPr>
          <a:r>
            <a:rPr lang="en-US" sz="1600" kern="1200" dirty="0"/>
            <a:t>Services Markets</a:t>
          </a:r>
        </a:p>
        <a:p>
          <a:pPr marL="171450" lvl="1" indent="-171450" algn="l" defTabSz="711200">
            <a:lnSpc>
              <a:spcPct val="90000"/>
            </a:lnSpc>
            <a:spcBef>
              <a:spcPct val="0"/>
            </a:spcBef>
            <a:spcAft>
              <a:spcPct val="15000"/>
            </a:spcAft>
            <a:buChar char="•"/>
          </a:pPr>
          <a:r>
            <a:rPr lang="en-US" sz="1600" b="1" kern="1200" dirty="0">
              <a:highlight>
                <a:srgbClr val="FFFF00"/>
              </a:highlight>
            </a:rPr>
            <a:t>Labor</a:t>
          </a:r>
          <a:r>
            <a:rPr lang="en-US" sz="1600" b="1" kern="1200" dirty="0"/>
            <a:t> </a:t>
          </a:r>
          <a:r>
            <a:rPr lang="en-US" sz="1600" b="1" kern="1200" dirty="0">
              <a:highlight>
                <a:srgbClr val="FFFF00"/>
              </a:highlight>
            </a:rPr>
            <a:t>Markets</a:t>
          </a:r>
        </a:p>
        <a:p>
          <a:pPr marL="171450" lvl="1" indent="-171450" algn="l" defTabSz="711200">
            <a:lnSpc>
              <a:spcPct val="90000"/>
            </a:lnSpc>
            <a:spcBef>
              <a:spcPct val="0"/>
            </a:spcBef>
            <a:spcAft>
              <a:spcPct val="15000"/>
            </a:spcAft>
            <a:buChar char="•"/>
          </a:pPr>
          <a:r>
            <a:rPr lang="en-US" sz="1600" kern="1200" dirty="0"/>
            <a:t>Real Estate/Land Markets</a:t>
          </a:r>
        </a:p>
        <a:p>
          <a:pPr marL="171450" lvl="1" indent="-171450" algn="l" defTabSz="711200">
            <a:lnSpc>
              <a:spcPct val="90000"/>
            </a:lnSpc>
            <a:spcBef>
              <a:spcPct val="0"/>
            </a:spcBef>
            <a:spcAft>
              <a:spcPct val="15000"/>
            </a:spcAft>
            <a:buChar char="•"/>
          </a:pPr>
          <a:r>
            <a:rPr lang="en-US" sz="1600" kern="1200"/>
            <a:t>Capital/Finance Markets</a:t>
          </a:r>
        </a:p>
        <a:p>
          <a:pPr marL="171450" lvl="1" indent="-171450" algn="l" defTabSz="711200">
            <a:lnSpc>
              <a:spcPct val="90000"/>
            </a:lnSpc>
            <a:spcBef>
              <a:spcPct val="0"/>
            </a:spcBef>
            <a:spcAft>
              <a:spcPct val="15000"/>
            </a:spcAft>
            <a:buChar char="•"/>
          </a:pPr>
          <a:r>
            <a:rPr lang="en-US" sz="1600" b="1" kern="1200" dirty="0">
              <a:highlight>
                <a:srgbClr val="FFFF00"/>
              </a:highlight>
            </a:rPr>
            <a:t>Foreign Exchange Markets</a:t>
          </a:r>
        </a:p>
      </dsp:txBody>
      <dsp:txXfrm>
        <a:off x="5127537" y="536301"/>
        <a:ext cx="4497798" cy="28108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71A0CA32-30E6-4487-A761-F081AFC5A47A}" type="datetimeFigureOut">
              <a:rPr lang="en-US" smtClean="0"/>
              <a:t>11/14/2020</a:t>
            </a:fld>
            <a:endParaRPr lang="en-US"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92" tIns="47096" rIns="94192" bIns="47096" rtlCol="0" anchor="ctr"/>
          <a:lstStyle/>
          <a:p>
            <a:endParaRPr lang="en-US" dirty="0"/>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AB8BA25C-A1E7-4822-8C96-418BF8B26292}" type="slidenum">
              <a:rPr lang="en-US" smtClean="0"/>
              <a:t>‹#›</a:t>
            </a:fld>
            <a:endParaRPr lang="en-US" dirty="0"/>
          </a:p>
        </p:txBody>
      </p:sp>
    </p:spTree>
    <p:extLst>
      <p:ext uri="{BB962C8B-B14F-4D97-AF65-F5344CB8AC3E}">
        <p14:creationId xmlns:p14="http://schemas.microsoft.com/office/powerpoint/2010/main" val="230070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North Korea’s economy is under quite some strain but maybe not in the way most people think.  Are the sanctions working?  Well yes, but again, maybe not in the way people expect.   Amid the fire and fury, is there room to hope of a normalized North Korea?  Absolutely. And a good part of the answer is the stealth marketization currently under way in North Korea.</a:t>
            </a:r>
          </a:p>
          <a:p>
            <a:r>
              <a:rPr lang="en-US" dirty="0"/>
              <a:t>First, a few definitions.  We often limit our thoughts of marketization to market</a:t>
            </a:r>
            <a:r>
              <a:rPr lang="en-US" u="sng" dirty="0"/>
              <a:t>places</a:t>
            </a:r>
            <a:r>
              <a:rPr lang="en-US" dirty="0"/>
              <a:t>. In the Korean context, market towns and huge urban markets, like East Gate in Seoul.  Many buyers and many sellers congregating to get their best possible deals; the buyer the cheapest price, the seller the highest price with arbiters forcing the action. It’s that competition that drives a market economy to efficient outcomes. Markets are organized, with rules on how to efficiently conduct transactions; for example, the day and time they will be open.  But for an economist, markets mean much more than these places. We think of markets for goods, services, labor, capital, real estate, and foreign exchange. North Korea always had some marketplaces. Its challenge is opening these other kinds of markets disdained by Marx and prohibited by the Stalinist system.</a:t>
            </a:r>
          </a:p>
          <a:p>
            <a:r>
              <a:rPr lang="en-US" dirty="0"/>
              <a:t>Also, closely connected with markets is money, prices, and ownership. You can’t, or shouldn’t, trade what you don’t own. The socialist system prohibited private ownership of capital, and thus disallowed trade in “the means of production”, otherwise known as capitalism.  And markets inevitably mean use of money and credit, also prohibited in North Korea’s formal socialism.  Flexible prices and wages, equilibrating supply and demand, are the key dynamic of any market, not the fixed, policy induced prices of socialism. And, of course, the interest rate or return on capital is the price of capital, usually forced to zero in the socialism system lest “money make money” and the “rich get richer.”   </a:t>
            </a:r>
          </a:p>
        </p:txBody>
      </p:sp>
      <p:sp>
        <p:nvSpPr>
          <p:cNvPr id="4" name="Slide Number Placeholder 3"/>
          <p:cNvSpPr>
            <a:spLocks noGrp="1"/>
          </p:cNvSpPr>
          <p:nvPr>
            <p:ph type="sldNum" sz="quarter" idx="5"/>
          </p:nvPr>
        </p:nvSpPr>
        <p:spPr/>
        <p:txBody>
          <a:bodyPr/>
          <a:lstStyle/>
          <a:p>
            <a:fld id="{AB8BA25C-A1E7-4822-8C96-418BF8B26292}" type="slidenum">
              <a:rPr lang="en-US" smtClean="0"/>
              <a:t>1</a:t>
            </a:fld>
            <a:endParaRPr lang="en-US" dirty="0"/>
          </a:p>
        </p:txBody>
      </p:sp>
    </p:spTree>
    <p:extLst>
      <p:ext uri="{BB962C8B-B14F-4D97-AF65-F5344CB8AC3E}">
        <p14:creationId xmlns:p14="http://schemas.microsoft.com/office/powerpoint/2010/main" val="3523734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North Korea’s economy is under quite some strain but maybe not in the way most people think.  Are the sanctions working?  Well yes, but again, maybe not in the way people expect.   Amid the fire and fury, is there room to hope of a normalized North Korea?  Absolutely. And a good part of the answer is the stealth marketization currently under way in North Korea.</a:t>
            </a:r>
          </a:p>
          <a:p>
            <a:r>
              <a:rPr lang="en-US" dirty="0"/>
              <a:t>First, a few definitions.  We often limit our thoughts of marketization to market</a:t>
            </a:r>
            <a:r>
              <a:rPr lang="en-US" u="sng" dirty="0"/>
              <a:t>places</a:t>
            </a:r>
            <a:r>
              <a:rPr lang="en-US" dirty="0"/>
              <a:t>. In the Korean context, market towns and huge urban markets, like East Gate in Seoul.  Many buyers and many sellers congregating to get their best possible deals; the buyer the cheapest price, the seller the highest price with arbiters forcing the action. It’s that competition that drives a market economy to efficient outcomes. Markets are organized, with rules on how to efficiently conduct transactions; for example, the day and time they will be open.  But for an economist, markets mean much more than these places. We think of markets for goods, services, labor, capital, real estate, and foreign exchange. North Korea always had some marketplaces. Its challenge is opening these other kinds of markets disdained by Marx and prohibited by the Stalinist system.</a:t>
            </a:r>
          </a:p>
          <a:p>
            <a:r>
              <a:rPr lang="en-US" dirty="0"/>
              <a:t>Also, closely connected with markets is money, prices, and ownership. You can’t, or shouldn’t, trade what you don’t own. The socialist system prohibited private ownership of capital, and thus disallowed trade in “the means of production”, otherwise known as capitalism.  And markets inevitably mean use of money and credit, also prohibited in North Korea’s formal socialism.  Flexible prices and wages, equilibrating supply and demand, are the key dynamic of any market, not the fixed, policy induced prices of socialism. And, of course, the interest rate or return on capital is the price of capital, usually forced to zero in the socialism system lest “money make money” and the “rich get richer.”   </a:t>
            </a:r>
          </a:p>
        </p:txBody>
      </p:sp>
      <p:sp>
        <p:nvSpPr>
          <p:cNvPr id="4" name="Slide Number Placeholder 3"/>
          <p:cNvSpPr>
            <a:spLocks noGrp="1"/>
          </p:cNvSpPr>
          <p:nvPr>
            <p:ph type="sldNum" sz="quarter" idx="5"/>
          </p:nvPr>
        </p:nvSpPr>
        <p:spPr/>
        <p:txBody>
          <a:bodyPr/>
          <a:lstStyle/>
          <a:p>
            <a:fld id="{AB8BA25C-A1E7-4822-8C96-418BF8B26292}" type="slidenum">
              <a:rPr lang="en-US" smtClean="0"/>
              <a:t>2</a:t>
            </a:fld>
            <a:endParaRPr lang="en-US" dirty="0"/>
          </a:p>
        </p:txBody>
      </p:sp>
    </p:spTree>
    <p:extLst>
      <p:ext uri="{BB962C8B-B14F-4D97-AF65-F5344CB8AC3E}">
        <p14:creationId xmlns:p14="http://schemas.microsoft.com/office/powerpoint/2010/main" val="3113031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8BA25C-A1E7-4822-8C96-418BF8B26292}" type="slidenum">
              <a:rPr lang="en-US" smtClean="0"/>
              <a:t>3</a:t>
            </a:fld>
            <a:endParaRPr lang="en-US" dirty="0"/>
          </a:p>
        </p:txBody>
      </p:sp>
    </p:spTree>
    <p:extLst>
      <p:ext uri="{BB962C8B-B14F-4D97-AF65-F5344CB8AC3E}">
        <p14:creationId xmlns:p14="http://schemas.microsoft.com/office/powerpoint/2010/main" val="924259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04273-92B8-4939-82C3-B2A2590423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F098BA-F74B-4391-92A5-57914FFF63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D3E9CF-AE81-4B5C-AAB3-C41071470660}"/>
              </a:ext>
            </a:extLst>
          </p:cNvPr>
          <p:cNvSpPr>
            <a:spLocks noGrp="1"/>
          </p:cNvSpPr>
          <p:nvPr>
            <p:ph type="dt" sz="half" idx="10"/>
          </p:nvPr>
        </p:nvSpPr>
        <p:spPr/>
        <p:txBody>
          <a:bodyPr/>
          <a:lstStyle/>
          <a:p>
            <a:fld id="{B478266A-637F-4419-807C-7CAB87628681}" type="datetime1">
              <a:rPr lang="en-US" smtClean="0"/>
              <a:t>11/14/2020</a:t>
            </a:fld>
            <a:endParaRPr lang="en-US"/>
          </a:p>
        </p:txBody>
      </p:sp>
      <p:sp>
        <p:nvSpPr>
          <p:cNvPr id="5" name="Footer Placeholder 4">
            <a:extLst>
              <a:ext uri="{FF2B5EF4-FFF2-40B4-BE49-F238E27FC236}">
                <a16:creationId xmlns:a16="http://schemas.microsoft.com/office/drawing/2014/main" id="{98007BDD-C11D-4344-B8F4-83E5BA127B71}"/>
              </a:ext>
            </a:extLst>
          </p:cNvPr>
          <p:cNvSpPr>
            <a:spLocks noGrp="1"/>
          </p:cNvSpPr>
          <p:nvPr>
            <p:ph type="ftr" sz="quarter" idx="11"/>
          </p:nvPr>
        </p:nvSpPr>
        <p:spPr/>
        <p:txBody>
          <a:bodyPr/>
          <a:lstStyle/>
          <a:p>
            <a:r>
              <a:rPr lang="en-US"/>
              <a:t>William Brown NAEIA, 11/1/2020</a:t>
            </a:r>
          </a:p>
        </p:txBody>
      </p:sp>
      <p:sp>
        <p:nvSpPr>
          <p:cNvPr id="6" name="Slide Number Placeholder 5">
            <a:extLst>
              <a:ext uri="{FF2B5EF4-FFF2-40B4-BE49-F238E27FC236}">
                <a16:creationId xmlns:a16="http://schemas.microsoft.com/office/drawing/2014/main" id="{61B697BD-18C0-4561-BFBB-5A3E2DCA4759}"/>
              </a:ext>
            </a:extLst>
          </p:cNvPr>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2578861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744A-E83D-487B-88E8-EFD27BC35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42CF63-FA28-4165-831F-0A61DF41D7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ADAF3-6CE8-48AE-9F41-DBF87BDC555E}"/>
              </a:ext>
            </a:extLst>
          </p:cNvPr>
          <p:cNvSpPr>
            <a:spLocks noGrp="1"/>
          </p:cNvSpPr>
          <p:nvPr>
            <p:ph type="dt" sz="half" idx="10"/>
          </p:nvPr>
        </p:nvSpPr>
        <p:spPr/>
        <p:txBody>
          <a:bodyPr/>
          <a:lstStyle/>
          <a:p>
            <a:fld id="{927D527B-E70C-4564-88E2-C92A99FFD4A5}" type="datetime1">
              <a:rPr lang="en-US" smtClean="0"/>
              <a:t>11/14/2020</a:t>
            </a:fld>
            <a:endParaRPr lang="en-US"/>
          </a:p>
        </p:txBody>
      </p:sp>
      <p:sp>
        <p:nvSpPr>
          <p:cNvPr id="5" name="Footer Placeholder 4">
            <a:extLst>
              <a:ext uri="{FF2B5EF4-FFF2-40B4-BE49-F238E27FC236}">
                <a16:creationId xmlns:a16="http://schemas.microsoft.com/office/drawing/2014/main" id="{14225288-89DF-43EE-8369-41F516077E4C}"/>
              </a:ext>
            </a:extLst>
          </p:cNvPr>
          <p:cNvSpPr>
            <a:spLocks noGrp="1"/>
          </p:cNvSpPr>
          <p:nvPr>
            <p:ph type="ftr" sz="quarter" idx="11"/>
          </p:nvPr>
        </p:nvSpPr>
        <p:spPr/>
        <p:txBody>
          <a:bodyPr/>
          <a:lstStyle/>
          <a:p>
            <a:r>
              <a:rPr lang="en-US"/>
              <a:t>William Brown NAEIA, 11/1/2020</a:t>
            </a:r>
          </a:p>
        </p:txBody>
      </p:sp>
      <p:sp>
        <p:nvSpPr>
          <p:cNvPr id="6" name="Slide Number Placeholder 5">
            <a:extLst>
              <a:ext uri="{FF2B5EF4-FFF2-40B4-BE49-F238E27FC236}">
                <a16:creationId xmlns:a16="http://schemas.microsoft.com/office/drawing/2014/main" id="{F82FEE10-F8B0-45A9-9B82-E952E88153D2}"/>
              </a:ext>
            </a:extLst>
          </p:cNvPr>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270992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5D1FE4-6830-4408-B9BA-48FB1DD4BC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55EEC4-7AAD-469D-822D-505E40AAA1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F62B3-16E0-4262-BD00-EA455CFD2416}"/>
              </a:ext>
            </a:extLst>
          </p:cNvPr>
          <p:cNvSpPr>
            <a:spLocks noGrp="1"/>
          </p:cNvSpPr>
          <p:nvPr>
            <p:ph type="dt" sz="half" idx="10"/>
          </p:nvPr>
        </p:nvSpPr>
        <p:spPr/>
        <p:txBody>
          <a:bodyPr/>
          <a:lstStyle/>
          <a:p>
            <a:fld id="{10817D32-34B9-4405-9CEE-511B8D9110CB}" type="datetime1">
              <a:rPr lang="en-US" smtClean="0"/>
              <a:t>11/14/2020</a:t>
            </a:fld>
            <a:endParaRPr lang="en-US"/>
          </a:p>
        </p:txBody>
      </p:sp>
      <p:sp>
        <p:nvSpPr>
          <p:cNvPr id="5" name="Footer Placeholder 4">
            <a:extLst>
              <a:ext uri="{FF2B5EF4-FFF2-40B4-BE49-F238E27FC236}">
                <a16:creationId xmlns:a16="http://schemas.microsoft.com/office/drawing/2014/main" id="{AD5B82D6-5157-41EC-8253-60E5E0DDB5F1}"/>
              </a:ext>
            </a:extLst>
          </p:cNvPr>
          <p:cNvSpPr>
            <a:spLocks noGrp="1"/>
          </p:cNvSpPr>
          <p:nvPr>
            <p:ph type="ftr" sz="quarter" idx="11"/>
          </p:nvPr>
        </p:nvSpPr>
        <p:spPr/>
        <p:txBody>
          <a:bodyPr/>
          <a:lstStyle/>
          <a:p>
            <a:r>
              <a:rPr lang="en-US"/>
              <a:t>William Brown NAEIA, 11/1/2020</a:t>
            </a:r>
          </a:p>
        </p:txBody>
      </p:sp>
      <p:sp>
        <p:nvSpPr>
          <p:cNvPr id="6" name="Slide Number Placeholder 5">
            <a:extLst>
              <a:ext uri="{FF2B5EF4-FFF2-40B4-BE49-F238E27FC236}">
                <a16:creationId xmlns:a16="http://schemas.microsoft.com/office/drawing/2014/main" id="{4D1EE737-2892-4639-BB73-D67253F4DF15}"/>
              </a:ext>
            </a:extLst>
          </p:cNvPr>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2264995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8675-74A6-4843-8270-C5B96AC0B7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DFFF0D-2CA0-4051-B382-D0EF406FF6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0EB2D0-50B1-4E51-B482-B02F6F0A336C}"/>
              </a:ext>
            </a:extLst>
          </p:cNvPr>
          <p:cNvSpPr>
            <a:spLocks noGrp="1"/>
          </p:cNvSpPr>
          <p:nvPr>
            <p:ph type="dt" sz="half" idx="10"/>
          </p:nvPr>
        </p:nvSpPr>
        <p:spPr/>
        <p:txBody>
          <a:bodyPr/>
          <a:lstStyle/>
          <a:p>
            <a:fld id="{22FEA105-D7BC-454F-82AF-EEE4B5491B55}" type="datetime1">
              <a:rPr lang="en-US" smtClean="0"/>
              <a:t>11/14/2020</a:t>
            </a:fld>
            <a:endParaRPr lang="en-US"/>
          </a:p>
        </p:txBody>
      </p:sp>
      <p:sp>
        <p:nvSpPr>
          <p:cNvPr id="5" name="Footer Placeholder 4">
            <a:extLst>
              <a:ext uri="{FF2B5EF4-FFF2-40B4-BE49-F238E27FC236}">
                <a16:creationId xmlns:a16="http://schemas.microsoft.com/office/drawing/2014/main" id="{325E9DCC-F671-4C44-A110-97AE3ED85998}"/>
              </a:ext>
            </a:extLst>
          </p:cNvPr>
          <p:cNvSpPr>
            <a:spLocks noGrp="1"/>
          </p:cNvSpPr>
          <p:nvPr>
            <p:ph type="ftr" sz="quarter" idx="11"/>
          </p:nvPr>
        </p:nvSpPr>
        <p:spPr/>
        <p:txBody>
          <a:bodyPr/>
          <a:lstStyle/>
          <a:p>
            <a:r>
              <a:rPr lang="en-US"/>
              <a:t>William Brown NAEIA, 11/1/2020</a:t>
            </a:r>
          </a:p>
        </p:txBody>
      </p:sp>
      <p:sp>
        <p:nvSpPr>
          <p:cNvPr id="6" name="Slide Number Placeholder 5">
            <a:extLst>
              <a:ext uri="{FF2B5EF4-FFF2-40B4-BE49-F238E27FC236}">
                <a16:creationId xmlns:a16="http://schemas.microsoft.com/office/drawing/2014/main" id="{781A99A6-D4CE-4876-8889-839BAE20948E}"/>
              </a:ext>
            </a:extLst>
          </p:cNvPr>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1325615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99B9-4F71-4A41-802C-FD9842FCCF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4115C7-6BF4-48ED-BFBC-C1AF1D2C45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D7BC24-0911-4F8B-B5A5-86CC11A0E4C7}"/>
              </a:ext>
            </a:extLst>
          </p:cNvPr>
          <p:cNvSpPr>
            <a:spLocks noGrp="1"/>
          </p:cNvSpPr>
          <p:nvPr>
            <p:ph type="dt" sz="half" idx="10"/>
          </p:nvPr>
        </p:nvSpPr>
        <p:spPr/>
        <p:txBody>
          <a:bodyPr/>
          <a:lstStyle/>
          <a:p>
            <a:fld id="{E275BF97-FC4E-424C-9D9D-FD2CD05BF045}" type="datetime1">
              <a:rPr lang="en-US" smtClean="0"/>
              <a:t>11/14/2020</a:t>
            </a:fld>
            <a:endParaRPr lang="en-US"/>
          </a:p>
        </p:txBody>
      </p:sp>
      <p:sp>
        <p:nvSpPr>
          <p:cNvPr id="5" name="Footer Placeholder 4">
            <a:extLst>
              <a:ext uri="{FF2B5EF4-FFF2-40B4-BE49-F238E27FC236}">
                <a16:creationId xmlns:a16="http://schemas.microsoft.com/office/drawing/2014/main" id="{F03781B6-2BE9-4FC6-B197-CE2B44982693}"/>
              </a:ext>
            </a:extLst>
          </p:cNvPr>
          <p:cNvSpPr>
            <a:spLocks noGrp="1"/>
          </p:cNvSpPr>
          <p:nvPr>
            <p:ph type="ftr" sz="quarter" idx="11"/>
          </p:nvPr>
        </p:nvSpPr>
        <p:spPr/>
        <p:txBody>
          <a:bodyPr/>
          <a:lstStyle/>
          <a:p>
            <a:r>
              <a:rPr lang="en-US"/>
              <a:t>William Brown NAEIA, 11/1/2020</a:t>
            </a:r>
          </a:p>
        </p:txBody>
      </p:sp>
      <p:sp>
        <p:nvSpPr>
          <p:cNvPr id="6" name="Slide Number Placeholder 5">
            <a:extLst>
              <a:ext uri="{FF2B5EF4-FFF2-40B4-BE49-F238E27FC236}">
                <a16:creationId xmlns:a16="http://schemas.microsoft.com/office/drawing/2014/main" id="{EAB45CE0-1B4B-408C-A3FA-4961448A11A6}"/>
              </a:ext>
            </a:extLst>
          </p:cNvPr>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45987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22EBB-F938-4C45-8ED9-D2FF9E3B01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34A526-2F24-4232-AB21-CA27ED5360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0B3377-0AD1-470C-B221-C268C63939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11F426-9152-463E-83FA-299F6939C845}"/>
              </a:ext>
            </a:extLst>
          </p:cNvPr>
          <p:cNvSpPr>
            <a:spLocks noGrp="1"/>
          </p:cNvSpPr>
          <p:nvPr>
            <p:ph type="dt" sz="half" idx="10"/>
          </p:nvPr>
        </p:nvSpPr>
        <p:spPr/>
        <p:txBody>
          <a:bodyPr/>
          <a:lstStyle/>
          <a:p>
            <a:fld id="{16134130-CC7C-41F0-8C4A-19BF506990C9}" type="datetime1">
              <a:rPr lang="en-US" smtClean="0"/>
              <a:t>11/14/2020</a:t>
            </a:fld>
            <a:endParaRPr lang="en-US"/>
          </a:p>
        </p:txBody>
      </p:sp>
      <p:sp>
        <p:nvSpPr>
          <p:cNvPr id="6" name="Footer Placeholder 5">
            <a:extLst>
              <a:ext uri="{FF2B5EF4-FFF2-40B4-BE49-F238E27FC236}">
                <a16:creationId xmlns:a16="http://schemas.microsoft.com/office/drawing/2014/main" id="{B91121A6-C938-4E25-A48A-F9BDB798D0DC}"/>
              </a:ext>
            </a:extLst>
          </p:cNvPr>
          <p:cNvSpPr>
            <a:spLocks noGrp="1"/>
          </p:cNvSpPr>
          <p:nvPr>
            <p:ph type="ftr" sz="quarter" idx="11"/>
          </p:nvPr>
        </p:nvSpPr>
        <p:spPr/>
        <p:txBody>
          <a:bodyPr/>
          <a:lstStyle/>
          <a:p>
            <a:r>
              <a:rPr lang="en-US"/>
              <a:t>William Brown NAEIA, 11/1/2020</a:t>
            </a:r>
          </a:p>
        </p:txBody>
      </p:sp>
      <p:sp>
        <p:nvSpPr>
          <p:cNvPr id="7" name="Slide Number Placeholder 6">
            <a:extLst>
              <a:ext uri="{FF2B5EF4-FFF2-40B4-BE49-F238E27FC236}">
                <a16:creationId xmlns:a16="http://schemas.microsoft.com/office/drawing/2014/main" id="{68901A9E-6ED0-48F9-8E90-7D0B50A29F43}"/>
              </a:ext>
            </a:extLst>
          </p:cNvPr>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2662904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55295-F765-4B50-960E-59CE7A6719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4F79E4-1A01-4B46-9F23-DF1FC012E9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D990EE-560E-4707-BBEE-8916C9AF6A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681246-F683-429D-B2BC-1778307405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531156-58E5-427F-8214-575D816ADB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CD4424-26D7-437A-9C33-7BE047475D68}"/>
              </a:ext>
            </a:extLst>
          </p:cNvPr>
          <p:cNvSpPr>
            <a:spLocks noGrp="1"/>
          </p:cNvSpPr>
          <p:nvPr>
            <p:ph type="dt" sz="half" idx="10"/>
          </p:nvPr>
        </p:nvSpPr>
        <p:spPr/>
        <p:txBody>
          <a:bodyPr/>
          <a:lstStyle/>
          <a:p>
            <a:fld id="{8238AF56-CD18-418C-B5A2-E101B668DCB9}" type="datetime1">
              <a:rPr lang="en-US" smtClean="0"/>
              <a:t>11/14/2020</a:t>
            </a:fld>
            <a:endParaRPr lang="en-US"/>
          </a:p>
        </p:txBody>
      </p:sp>
      <p:sp>
        <p:nvSpPr>
          <p:cNvPr id="8" name="Footer Placeholder 7">
            <a:extLst>
              <a:ext uri="{FF2B5EF4-FFF2-40B4-BE49-F238E27FC236}">
                <a16:creationId xmlns:a16="http://schemas.microsoft.com/office/drawing/2014/main" id="{5C7C2A51-270D-42FD-B0A8-BFE980CBBD17}"/>
              </a:ext>
            </a:extLst>
          </p:cNvPr>
          <p:cNvSpPr>
            <a:spLocks noGrp="1"/>
          </p:cNvSpPr>
          <p:nvPr>
            <p:ph type="ftr" sz="quarter" idx="11"/>
          </p:nvPr>
        </p:nvSpPr>
        <p:spPr/>
        <p:txBody>
          <a:bodyPr/>
          <a:lstStyle/>
          <a:p>
            <a:r>
              <a:rPr lang="en-US"/>
              <a:t>William Brown NAEIA, 11/1/2020</a:t>
            </a:r>
          </a:p>
        </p:txBody>
      </p:sp>
      <p:sp>
        <p:nvSpPr>
          <p:cNvPr id="9" name="Slide Number Placeholder 8">
            <a:extLst>
              <a:ext uri="{FF2B5EF4-FFF2-40B4-BE49-F238E27FC236}">
                <a16:creationId xmlns:a16="http://schemas.microsoft.com/office/drawing/2014/main" id="{7C1EFBFC-02C0-4593-8E3A-043083A4DC79}"/>
              </a:ext>
            </a:extLst>
          </p:cNvPr>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2158814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A26C1-9133-495C-8B48-B2DED285FF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3A5FD1-11F1-41E7-BB33-8DF79AB567FA}"/>
              </a:ext>
            </a:extLst>
          </p:cNvPr>
          <p:cNvSpPr>
            <a:spLocks noGrp="1"/>
          </p:cNvSpPr>
          <p:nvPr>
            <p:ph type="dt" sz="half" idx="10"/>
          </p:nvPr>
        </p:nvSpPr>
        <p:spPr/>
        <p:txBody>
          <a:bodyPr/>
          <a:lstStyle/>
          <a:p>
            <a:fld id="{CBC30FB6-97A0-4A3D-8DE2-5D61DA823B52}" type="datetime1">
              <a:rPr lang="en-US" smtClean="0"/>
              <a:t>11/14/2020</a:t>
            </a:fld>
            <a:endParaRPr lang="en-US"/>
          </a:p>
        </p:txBody>
      </p:sp>
      <p:sp>
        <p:nvSpPr>
          <p:cNvPr id="4" name="Footer Placeholder 3">
            <a:extLst>
              <a:ext uri="{FF2B5EF4-FFF2-40B4-BE49-F238E27FC236}">
                <a16:creationId xmlns:a16="http://schemas.microsoft.com/office/drawing/2014/main" id="{75FFAA7B-9AFE-4CA0-8F7E-19971A027B7F}"/>
              </a:ext>
            </a:extLst>
          </p:cNvPr>
          <p:cNvSpPr>
            <a:spLocks noGrp="1"/>
          </p:cNvSpPr>
          <p:nvPr>
            <p:ph type="ftr" sz="quarter" idx="11"/>
          </p:nvPr>
        </p:nvSpPr>
        <p:spPr/>
        <p:txBody>
          <a:bodyPr/>
          <a:lstStyle/>
          <a:p>
            <a:r>
              <a:rPr lang="en-US"/>
              <a:t>William Brown NAEIA, 11/1/2020</a:t>
            </a:r>
          </a:p>
        </p:txBody>
      </p:sp>
      <p:sp>
        <p:nvSpPr>
          <p:cNvPr id="5" name="Slide Number Placeholder 4">
            <a:extLst>
              <a:ext uri="{FF2B5EF4-FFF2-40B4-BE49-F238E27FC236}">
                <a16:creationId xmlns:a16="http://schemas.microsoft.com/office/drawing/2014/main" id="{4141F089-F074-4F8F-AC30-5DA119D62ADD}"/>
              </a:ext>
            </a:extLst>
          </p:cNvPr>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100025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281534-5C37-4075-B0EE-45555385DC94}"/>
              </a:ext>
            </a:extLst>
          </p:cNvPr>
          <p:cNvSpPr>
            <a:spLocks noGrp="1"/>
          </p:cNvSpPr>
          <p:nvPr>
            <p:ph type="dt" sz="half" idx="10"/>
          </p:nvPr>
        </p:nvSpPr>
        <p:spPr/>
        <p:txBody>
          <a:bodyPr/>
          <a:lstStyle/>
          <a:p>
            <a:fld id="{C55E37BB-197F-45A7-A384-F1B6DB9CD561}" type="datetime1">
              <a:rPr lang="en-US" smtClean="0"/>
              <a:t>11/14/2020</a:t>
            </a:fld>
            <a:endParaRPr lang="en-US"/>
          </a:p>
        </p:txBody>
      </p:sp>
      <p:sp>
        <p:nvSpPr>
          <p:cNvPr id="3" name="Footer Placeholder 2">
            <a:extLst>
              <a:ext uri="{FF2B5EF4-FFF2-40B4-BE49-F238E27FC236}">
                <a16:creationId xmlns:a16="http://schemas.microsoft.com/office/drawing/2014/main" id="{88CB15E1-6E17-4D6C-832D-9801CECEE85B}"/>
              </a:ext>
            </a:extLst>
          </p:cNvPr>
          <p:cNvSpPr>
            <a:spLocks noGrp="1"/>
          </p:cNvSpPr>
          <p:nvPr>
            <p:ph type="ftr" sz="quarter" idx="11"/>
          </p:nvPr>
        </p:nvSpPr>
        <p:spPr/>
        <p:txBody>
          <a:bodyPr/>
          <a:lstStyle/>
          <a:p>
            <a:r>
              <a:rPr lang="en-US"/>
              <a:t>William Brown NAEIA, 11/1/2020</a:t>
            </a:r>
          </a:p>
        </p:txBody>
      </p:sp>
      <p:sp>
        <p:nvSpPr>
          <p:cNvPr id="4" name="Slide Number Placeholder 3">
            <a:extLst>
              <a:ext uri="{FF2B5EF4-FFF2-40B4-BE49-F238E27FC236}">
                <a16:creationId xmlns:a16="http://schemas.microsoft.com/office/drawing/2014/main" id="{9DAB27B2-2818-4E54-AB6B-8BE740374F95}"/>
              </a:ext>
            </a:extLst>
          </p:cNvPr>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190575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FA36-BF5D-4A66-9BFB-9A036C434C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2860B0-3A96-448B-A029-CEEEA864A2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ED23C5-E255-466E-BBA1-F3967C3F5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E8B6E4-C9F9-409C-93F0-2CB9A6ABDE92}"/>
              </a:ext>
            </a:extLst>
          </p:cNvPr>
          <p:cNvSpPr>
            <a:spLocks noGrp="1"/>
          </p:cNvSpPr>
          <p:nvPr>
            <p:ph type="dt" sz="half" idx="10"/>
          </p:nvPr>
        </p:nvSpPr>
        <p:spPr/>
        <p:txBody>
          <a:bodyPr/>
          <a:lstStyle/>
          <a:p>
            <a:fld id="{52CC5A80-6D20-4B93-8FAB-27835C266990}" type="datetime1">
              <a:rPr lang="en-US" smtClean="0"/>
              <a:t>11/14/2020</a:t>
            </a:fld>
            <a:endParaRPr lang="en-US"/>
          </a:p>
        </p:txBody>
      </p:sp>
      <p:sp>
        <p:nvSpPr>
          <p:cNvPr id="6" name="Footer Placeholder 5">
            <a:extLst>
              <a:ext uri="{FF2B5EF4-FFF2-40B4-BE49-F238E27FC236}">
                <a16:creationId xmlns:a16="http://schemas.microsoft.com/office/drawing/2014/main" id="{32FCADE8-9750-4368-8FFB-19CB03536E7B}"/>
              </a:ext>
            </a:extLst>
          </p:cNvPr>
          <p:cNvSpPr>
            <a:spLocks noGrp="1"/>
          </p:cNvSpPr>
          <p:nvPr>
            <p:ph type="ftr" sz="quarter" idx="11"/>
          </p:nvPr>
        </p:nvSpPr>
        <p:spPr/>
        <p:txBody>
          <a:bodyPr/>
          <a:lstStyle/>
          <a:p>
            <a:r>
              <a:rPr lang="en-US"/>
              <a:t>William Brown NAEIA, 11/1/2020</a:t>
            </a:r>
          </a:p>
        </p:txBody>
      </p:sp>
      <p:sp>
        <p:nvSpPr>
          <p:cNvPr id="7" name="Slide Number Placeholder 6">
            <a:extLst>
              <a:ext uri="{FF2B5EF4-FFF2-40B4-BE49-F238E27FC236}">
                <a16:creationId xmlns:a16="http://schemas.microsoft.com/office/drawing/2014/main" id="{9564456E-2CA7-4766-A825-0A96B6F42CA2}"/>
              </a:ext>
            </a:extLst>
          </p:cNvPr>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260271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83C6E-29D6-40B9-9FA3-33A6BDBBFC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09F7C9-DFC2-44F7-A2A3-B47F91651A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8D0D68-FE56-42A8-9987-8B427C4EB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D17662-27B8-433B-AACB-41A9706A4E20}"/>
              </a:ext>
            </a:extLst>
          </p:cNvPr>
          <p:cNvSpPr>
            <a:spLocks noGrp="1"/>
          </p:cNvSpPr>
          <p:nvPr>
            <p:ph type="dt" sz="half" idx="10"/>
          </p:nvPr>
        </p:nvSpPr>
        <p:spPr/>
        <p:txBody>
          <a:bodyPr/>
          <a:lstStyle/>
          <a:p>
            <a:fld id="{00943732-FD1A-4AB8-B7A7-BD39522AECC8}" type="datetime1">
              <a:rPr lang="en-US" smtClean="0"/>
              <a:t>11/14/2020</a:t>
            </a:fld>
            <a:endParaRPr lang="en-US"/>
          </a:p>
        </p:txBody>
      </p:sp>
      <p:sp>
        <p:nvSpPr>
          <p:cNvPr id="6" name="Footer Placeholder 5">
            <a:extLst>
              <a:ext uri="{FF2B5EF4-FFF2-40B4-BE49-F238E27FC236}">
                <a16:creationId xmlns:a16="http://schemas.microsoft.com/office/drawing/2014/main" id="{045BAF67-D19F-4CCC-AC2D-1C6A2F6A855F}"/>
              </a:ext>
            </a:extLst>
          </p:cNvPr>
          <p:cNvSpPr>
            <a:spLocks noGrp="1"/>
          </p:cNvSpPr>
          <p:nvPr>
            <p:ph type="ftr" sz="quarter" idx="11"/>
          </p:nvPr>
        </p:nvSpPr>
        <p:spPr/>
        <p:txBody>
          <a:bodyPr/>
          <a:lstStyle/>
          <a:p>
            <a:r>
              <a:rPr lang="en-US"/>
              <a:t>William Brown NAEIA, 11/1/2020</a:t>
            </a:r>
          </a:p>
        </p:txBody>
      </p:sp>
      <p:sp>
        <p:nvSpPr>
          <p:cNvPr id="7" name="Slide Number Placeholder 6">
            <a:extLst>
              <a:ext uri="{FF2B5EF4-FFF2-40B4-BE49-F238E27FC236}">
                <a16:creationId xmlns:a16="http://schemas.microsoft.com/office/drawing/2014/main" id="{25688B22-E8F1-4B93-894A-D8A4566C27DD}"/>
              </a:ext>
            </a:extLst>
          </p:cNvPr>
          <p:cNvSpPr>
            <a:spLocks noGrp="1"/>
          </p:cNvSpPr>
          <p:nvPr>
            <p:ph type="sldNum" sz="quarter" idx="12"/>
          </p:nvPr>
        </p:nvSpPr>
        <p:spPr/>
        <p:txBody>
          <a:bodyPr/>
          <a:lstStyle/>
          <a:p>
            <a:fld id="{04A60F0D-2479-4E96-BCB0-5BCF3E8CBADB}" type="slidenum">
              <a:rPr lang="en-US" smtClean="0"/>
              <a:t>‹#›</a:t>
            </a:fld>
            <a:endParaRPr lang="en-US"/>
          </a:p>
        </p:txBody>
      </p:sp>
    </p:spTree>
    <p:extLst>
      <p:ext uri="{BB962C8B-B14F-4D97-AF65-F5344CB8AC3E}">
        <p14:creationId xmlns:p14="http://schemas.microsoft.com/office/powerpoint/2010/main" val="381664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DE7A3-CA87-456F-9D1D-EE572A67A2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052605-BACF-45A7-BA0C-DE6E2F2BCB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3ABF97-09B4-42D3-A7B7-D8DA05BCB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DDC29-AD77-4BE9-8C36-0A53E388B7C1}" type="datetime1">
              <a:rPr lang="en-US" smtClean="0"/>
              <a:t>11/14/2020</a:t>
            </a:fld>
            <a:endParaRPr lang="en-US"/>
          </a:p>
        </p:txBody>
      </p:sp>
      <p:sp>
        <p:nvSpPr>
          <p:cNvPr id="5" name="Footer Placeholder 4">
            <a:extLst>
              <a:ext uri="{FF2B5EF4-FFF2-40B4-BE49-F238E27FC236}">
                <a16:creationId xmlns:a16="http://schemas.microsoft.com/office/drawing/2014/main" id="{CDFD815C-27E4-48CE-A37B-BAD284CAD9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William Brown NAEIA, 11/1/2020</a:t>
            </a:r>
          </a:p>
        </p:txBody>
      </p:sp>
      <p:sp>
        <p:nvSpPr>
          <p:cNvPr id="6" name="Slide Number Placeholder 5">
            <a:extLst>
              <a:ext uri="{FF2B5EF4-FFF2-40B4-BE49-F238E27FC236}">
                <a16:creationId xmlns:a16="http://schemas.microsoft.com/office/drawing/2014/main" id="{CC4F099B-CE4C-469F-8E79-1118AC73BA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60F0D-2479-4E96-BCB0-5BCF3E8CBADB}" type="slidenum">
              <a:rPr lang="en-US" smtClean="0"/>
              <a:t>‹#›</a:t>
            </a:fld>
            <a:endParaRPr lang="en-US"/>
          </a:p>
        </p:txBody>
      </p:sp>
    </p:spTree>
    <p:extLst>
      <p:ext uri="{BB962C8B-B14F-4D97-AF65-F5344CB8AC3E}">
        <p14:creationId xmlns:p14="http://schemas.microsoft.com/office/powerpoint/2010/main" val="6004260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log.keia.org/2019/01/north-koreas-pegged-won-wiggles-doesnt-break-yet/"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www.ncnk.org/sites/default/files/NCNK_William_Brown_NK_Shackled_Economy_Report.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D191ED-A8D1-45D1-B87B-9CE2DA56F867}"/>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Pandemic or Not, North Korean Economy Under Great Strain</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E80EAB7-51BC-4978-AECA-F074CE5BFF4C}"/>
              </a:ext>
            </a:extLst>
          </p:cNvPr>
          <p:cNvSpPr>
            <a:spLocks noGrp="1"/>
          </p:cNvSpPr>
          <p:nvPr>
            <p:ph idx="1"/>
          </p:nvPr>
        </p:nvSpPr>
        <p:spPr>
          <a:xfrm>
            <a:off x="4976031" y="963877"/>
            <a:ext cx="6377769" cy="4930246"/>
          </a:xfrm>
        </p:spPr>
        <p:txBody>
          <a:bodyPr anchor="ctr">
            <a:normAutofit/>
          </a:bodyPr>
          <a:lstStyle/>
          <a:p>
            <a:pPr lvl="1">
              <a:buClr>
                <a:schemeClr val="tx1"/>
              </a:buClr>
              <a:buFont typeface="Courier New" panose="02070309020205020404" pitchFamily="49" charset="0"/>
              <a:buChar char="o"/>
            </a:pPr>
            <a:r>
              <a:rPr lang="en-US" sz="2000" dirty="0"/>
              <a:t>2018  Kim  raised expectations.  In 2020 he talks plan failure.  Apologizes.  Self reliance.</a:t>
            </a:r>
          </a:p>
          <a:p>
            <a:pPr lvl="1">
              <a:buClr>
                <a:schemeClr val="tx1"/>
              </a:buClr>
              <a:buFont typeface="Courier New" panose="02070309020205020404" pitchFamily="49" charset="0"/>
              <a:buChar char="o"/>
            </a:pPr>
            <a:r>
              <a:rPr lang="en-US" sz="2000" dirty="0"/>
              <a:t>Weak productivity, not lack of resources, makes North Korea  very poor.</a:t>
            </a:r>
          </a:p>
          <a:p>
            <a:pPr lvl="1">
              <a:buClr>
                <a:schemeClr val="tx1"/>
              </a:buClr>
              <a:buFont typeface="Courier New" panose="02070309020205020404" pitchFamily="49" charset="0"/>
              <a:buChar char="o"/>
            </a:pPr>
            <a:r>
              <a:rPr lang="en-US" sz="2000" dirty="0"/>
              <a:t>UN sanctions  and  pandemic closing </a:t>
            </a:r>
            <a:r>
              <a:rPr lang="en-US" sz="2000" dirty="0" err="1"/>
              <a:t>sare</a:t>
            </a:r>
            <a:r>
              <a:rPr lang="en-US" sz="2000" dirty="0"/>
              <a:t> having a large impact, external trade near zero.</a:t>
            </a:r>
          </a:p>
          <a:p>
            <a:pPr lvl="1">
              <a:buClr>
                <a:schemeClr val="tx1"/>
              </a:buClr>
              <a:buFont typeface="Courier New" panose="02070309020205020404" pitchFamily="49" charset="0"/>
              <a:buChar char="o"/>
            </a:pPr>
            <a:r>
              <a:rPr lang="en-US" sz="2000" dirty="0"/>
              <a:t>Money stabilized but monetary, fiscal policy tight. Government is starving itself,  privatizing a few assets.  Little investment.</a:t>
            </a:r>
          </a:p>
          <a:p>
            <a:pPr lvl="1">
              <a:buClr>
                <a:schemeClr val="tx1"/>
              </a:buClr>
              <a:buFont typeface="Courier New" panose="02070309020205020404" pitchFamily="49" charset="0"/>
              <a:buChar char="o"/>
            </a:pPr>
            <a:r>
              <a:rPr lang="en-US" sz="2000" dirty="0"/>
              <a:t>Pandemic  controls likely stifling emergent markets. Some in Pyongyang no doubt approve.</a:t>
            </a:r>
          </a:p>
          <a:p>
            <a:pPr lvl="1">
              <a:buClr>
                <a:schemeClr val="tx1"/>
              </a:buClr>
              <a:buFont typeface="Courier New" panose="02070309020205020404" pitchFamily="49" charset="0"/>
              <a:buChar char="o"/>
            </a:pPr>
            <a:r>
              <a:rPr lang="en-US" sz="2000" dirty="0"/>
              <a:t>Is there hope for reform under Kim Jong Un?</a:t>
            </a:r>
          </a:p>
          <a:p>
            <a:pPr lvl="2">
              <a:buClr>
                <a:schemeClr val="tx1"/>
              </a:buClr>
              <a:buFont typeface="Courier New" panose="02070309020205020404" pitchFamily="49" charset="0"/>
              <a:buChar char="o"/>
            </a:pPr>
            <a:r>
              <a:rPr lang="en-US" dirty="0"/>
              <a:t>“Bottom Up” Marketization Underway</a:t>
            </a:r>
          </a:p>
          <a:p>
            <a:pPr lvl="2">
              <a:buClr>
                <a:schemeClr val="tx1"/>
              </a:buClr>
              <a:buFont typeface="Courier New" panose="02070309020205020404" pitchFamily="49" charset="0"/>
              <a:buChar char="o"/>
            </a:pPr>
            <a:r>
              <a:rPr lang="en-US" dirty="0"/>
              <a:t>“Top Down”  Macro / Micro Support Needed </a:t>
            </a:r>
          </a:p>
          <a:p>
            <a:pPr lvl="1">
              <a:buClr>
                <a:schemeClr val="tx1"/>
              </a:buClr>
              <a:buFont typeface="Courier New" panose="02070309020205020404" pitchFamily="49" charset="0"/>
              <a:buChar char="o"/>
            </a:pPr>
            <a:r>
              <a:rPr lang="en-US" sz="2000" dirty="0"/>
              <a:t>Party Congress, New Plan, may give hints.</a:t>
            </a:r>
          </a:p>
          <a:p>
            <a:pPr marL="457200" lvl="1" indent="0">
              <a:buNone/>
            </a:pPr>
            <a:endParaRPr lang="en-US" sz="2000" dirty="0"/>
          </a:p>
        </p:txBody>
      </p:sp>
      <p:sp>
        <p:nvSpPr>
          <p:cNvPr id="4" name="Footer Placeholder 3">
            <a:extLst>
              <a:ext uri="{FF2B5EF4-FFF2-40B4-BE49-F238E27FC236}">
                <a16:creationId xmlns:a16="http://schemas.microsoft.com/office/drawing/2014/main" id="{850B6D16-283C-4532-B713-B31426AAE082}"/>
              </a:ext>
            </a:extLst>
          </p:cNvPr>
          <p:cNvSpPr>
            <a:spLocks noGrp="1"/>
          </p:cNvSpPr>
          <p:nvPr>
            <p:ph type="ftr" sz="quarter" idx="11"/>
          </p:nvPr>
        </p:nvSpPr>
        <p:spPr>
          <a:xfrm>
            <a:off x="4976031" y="6033479"/>
            <a:ext cx="5259985" cy="365125"/>
          </a:xfrm>
        </p:spPr>
        <p:txBody>
          <a:bodyPr>
            <a:normAutofit/>
          </a:bodyPr>
          <a:lstStyle/>
          <a:p>
            <a:pPr algn="l">
              <a:spcAft>
                <a:spcPts val="600"/>
              </a:spcAft>
            </a:pPr>
            <a:r>
              <a:rPr lang="en-US" sz="1050">
                <a:solidFill>
                  <a:schemeClr val="tx1">
                    <a:alpha val="80000"/>
                  </a:schemeClr>
                </a:solidFill>
              </a:rPr>
              <a:t>William Brown NAEIA, 11/1/2020</a:t>
            </a:r>
          </a:p>
        </p:txBody>
      </p:sp>
    </p:spTree>
    <p:extLst>
      <p:ext uri="{BB962C8B-B14F-4D97-AF65-F5344CB8AC3E}">
        <p14:creationId xmlns:p14="http://schemas.microsoft.com/office/powerpoint/2010/main" val="151918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A1EA23-80B2-4124-B063-2C3A013BE9FA}"/>
              </a:ext>
            </a:extLst>
          </p:cNvPr>
          <p:cNvSpPr>
            <a:spLocks noGrp="1"/>
          </p:cNvSpPr>
          <p:nvPr>
            <p:ph type="ftr" sz="quarter" idx="11"/>
          </p:nvPr>
        </p:nvSpPr>
        <p:spPr/>
        <p:txBody>
          <a:bodyPr/>
          <a:lstStyle/>
          <a:p>
            <a:r>
              <a:rPr lang="en-US"/>
              <a:t>William Brown NAEIA, 11/1/2020</a:t>
            </a:r>
            <a:endParaRPr lang="en-US" dirty="0"/>
          </a:p>
        </p:txBody>
      </p:sp>
      <p:graphicFrame>
        <p:nvGraphicFramePr>
          <p:cNvPr id="5" name="Chart 4">
            <a:extLst>
              <a:ext uri="{FF2B5EF4-FFF2-40B4-BE49-F238E27FC236}">
                <a16:creationId xmlns:a16="http://schemas.microsoft.com/office/drawing/2014/main" id="{562F4CD6-8455-4205-9D8A-ADB16D7842FB}"/>
              </a:ext>
            </a:extLst>
          </p:cNvPr>
          <p:cNvGraphicFramePr>
            <a:graphicFrameLocks/>
          </p:cNvGraphicFramePr>
          <p:nvPr>
            <p:extLst>
              <p:ext uri="{D42A27DB-BD31-4B8C-83A1-F6EECF244321}">
                <p14:modId xmlns:p14="http://schemas.microsoft.com/office/powerpoint/2010/main" val="1913225836"/>
              </p:ext>
            </p:extLst>
          </p:nvPr>
        </p:nvGraphicFramePr>
        <p:xfrm>
          <a:off x="2655517" y="964505"/>
          <a:ext cx="7152361" cy="512314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1448F2B0-E0AE-46FC-A932-E241CBBFA3DF}"/>
              </a:ext>
            </a:extLst>
          </p:cNvPr>
          <p:cNvSpPr txBox="1"/>
          <p:nvPr/>
        </p:nvSpPr>
        <p:spPr>
          <a:xfrm flipH="1">
            <a:off x="10367388" y="6121196"/>
            <a:ext cx="1123190" cy="330669"/>
          </a:xfrm>
          <a:prstGeom prst="rect">
            <a:avLst/>
          </a:prstGeom>
          <a:noFill/>
        </p:spPr>
        <p:txBody>
          <a:bodyPr wrap="square" rtlCol="0">
            <a:spAutoFit/>
          </a:bodyPr>
          <a:lstStyle/>
          <a:p>
            <a:r>
              <a:rPr lang="en-US" sz="1000" dirty="0"/>
              <a:t>Asia Press,  source data.</a:t>
            </a:r>
          </a:p>
        </p:txBody>
      </p:sp>
    </p:spTree>
    <p:extLst>
      <p:ext uri="{BB962C8B-B14F-4D97-AF65-F5344CB8AC3E}">
        <p14:creationId xmlns:p14="http://schemas.microsoft.com/office/powerpoint/2010/main" val="3448654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A1EA23-80B2-4124-B063-2C3A013BE9FA}"/>
              </a:ext>
            </a:extLst>
          </p:cNvPr>
          <p:cNvSpPr>
            <a:spLocks noGrp="1"/>
          </p:cNvSpPr>
          <p:nvPr>
            <p:ph type="ftr" sz="quarter" idx="11"/>
          </p:nvPr>
        </p:nvSpPr>
        <p:spPr/>
        <p:txBody>
          <a:bodyPr/>
          <a:lstStyle/>
          <a:p>
            <a:r>
              <a:rPr lang="en-US" dirty="0"/>
              <a:t>William Brown NAEIA, 11/1/2020</a:t>
            </a:r>
          </a:p>
        </p:txBody>
      </p:sp>
      <p:graphicFrame>
        <p:nvGraphicFramePr>
          <p:cNvPr id="4" name="Chart 3">
            <a:extLst>
              <a:ext uri="{FF2B5EF4-FFF2-40B4-BE49-F238E27FC236}">
                <a16:creationId xmlns:a16="http://schemas.microsoft.com/office/drawing/2014/main" id="{B123123A-C55F-4467-9438-4E0ED70ED5EA}"/>
              </a:ext>
            </a:extLst>
          </p:cNvPr>
          <p:cNvGraphicFramePr>
            <a:graphicFrameLocks/>
          </p:cNvGraphicFramePr>
          <p:nvPr>
            <p:extLst>
              <p:ext uri="{D42A27DB-BD31-4B8C-83A1-F6EECF244321}">
                <p14:modId xmlns:p14="http://schemas.microsoft.com/office/powerpoint/2010/main" val="674635869"/>
              </p:ext>
            </p:extLst>
          </p:nvPr>
        </p:nvGraphicFramePr>
        <p:xfrm>
          <a:off x="1561501" y="751562"/>
          <a:ext cx="8480121" cy="544882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E6E2DF2B-BFE7-4576-952F-F41A41F10DDB}"/>
              </a:ext>
            </a:extLst>
          </p:cNvPr>
          <p:cNvSpPr txBox="1"/>
          <p:nvPr/>
        </p:nvSpPr>
        <p:spPr>
          <a:xfrm flipH="1">
            <a:off x="10367388" y="6121196"/>
            <a:ext cx="1123190" cy="330669"/>
          </a:xfrm>
          <a:prstGeom prst="rect">
            <a:avLst/>
          </a:prstGeom>
          <a:noFill/>
        </p:spPr>
        <p:txBody>
          <a:bodyPr wrap="square" rtlCol="0">
            <a:spAutoFit/>
          </a:bodyPr>
          <a:lstStyle/>
          <a:p>
            <a:r>
              <a:rPr lang="en-US" sz="1000" dirty="0"/>
              <a:t>Asia Press,  source data.</a:t>
            </a:r>
          </a:p>
        </p:txBody>
      </p:sp>
    </p:spTree>
    <p:extLst>
      <p:ext uri="{BB962C8B-B14F-4D97-AF65-F5344CB8AC3E}">
        <p14:creationId xmlns:p14="http://schemas.microsoft.com/office/powerpoint/2010/main" val="3023480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Shape 14">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2DD663F-261B-4095-8E4B-A1E1A5E27244}"/>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Reform and Opening</a:t>
            </a:r>
          </a:p>
        </p:txBody>
      </p:sp>
      <p:sp>
        <p:nvSpPr>
          <p:cNvPr id="17"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20924FD8-39AB-4627-8ADC-371F5238EC27}"/>
              </a:ext>
            </a:extLst>
          </p:cNvPr>
          <p:cNvSpPr>
            <a:spLocks noGrp="1"/>
          </p:cNvSpPr>
          <p:nvPr>
            <p:ph idx="1"/>
          </p:nvPr>
        </p:nvSpPr>
        <p:spPr>
          <a:xfrm>
            <a:off x="5221862" y="1719618"/>
            <a:ext cx="6246238" cy="4334629"/>
          </a:xfrm>
        </p:spPr>
        <p:txBody>
          <a:bodyPr anchor="ctr">
            <a:normAutofit fontScale="92500"/>
          </a:bodyPr>
          <a:lstStyle/>
          <a:p>
            <a:pPr lvl="0"/>
            <a:r>
              <a:rPr lang="en-US" sz="2000" dirty="0">
                <a:solidFill>
                  <a:srgbClr val="FEFFFF"/>
                </a:solidFill>
              </a:rPr>
              <a:t>Chinese construct.  Order is important. Reform then Open.</a:t>
            </a:r>
          </a:p>
          <a:p>
            <a:pPr lvl="0"/>
            <a:r>
              <a:rPr lang="en-US" sz="2000" dirty="0">
                <a:solidFill>
                  <a:srgbClr val="FEFFFF"/>
                </a:solidFill>
              </a:rPr>
              <a:t> What is meant by Reform?</a:t>
            </a:r>
          </a:p>
          <a:p>
            <a:pPr lvl="1"/>
            <a:r>
              <a:rPr lang="en-US" sz="2000" dirty="0">
                <a:solidFill>
                  <a:srgbClr val="FEFFFF"/>
                </a:solidFill>
              </a:rPr>
              <a:t> </a:t>
            </a:r>
            <a:r>
              <a:rPr lang="en-US" sz="2000" dirty="0">
                <a:solidFill>
                  <a:schemeClr val="accent4">
                    <a:lumMod val="50000"/>
                  </a:schemeClr>
                </a:solidFill>
              </a:rPr>
              <a:t>Unify price system</a:t>
            </a:r>
          </a:p>
          <a:p>
            <a:pPr lvl="1"/>
            <a:r>
              <a:rPr lang="en-US" sz="2000" dirty="0">
                <a:solidFill>
                  <a:srgbClr val="FEFFFF"/>
                </a:solidFill>
              </a:rPr>
              <a:t> Establish at least some private property rights</a:t>
            </a:r>
          </a:p>
          <a:p>
            <a:pPr lvl="1"/>
            <a:r>
              <a:rPr lang="en-US" sz="2000" dirty="0">
                <a:solidFill>
                  <a:srgbClr val="FEFFFF"/>
                </a:solidFill>
              </a:rPr>
              <a:t> </a:t>
            </a:r>
            <a:r>
              <a:rPr lang="en-US" sz="2000" dirty="0">
                <a:solidFill>
                  <a:schemeClr val="accent4">
                    <a:lumMod val="50000"/>
                  </a:schemeClr>
                </a:solidFill>
              </a:rPr>
              <a:t>Decollectivize agriculture</a:t>
            </a:r>
          </a:p>
          <a:p>
            <a:pPr lvl="1"/>
            <a:r>
              <a:rPr lang="en-US" sz="2000" dirty="0">
                <a:solidFill>
                  <a:srgbClr val="FEFFFF"/>
                </a:solidFill>
              </a:rPr>
              <a:t> Create new money and banking system</a:t>
            </a:r>
          </a:p>
          <a:p>
            <a:pPr lvl="1"/>
            <a:r>
              <a:rPr lang="en-US" sz="2000" dirty="0">
                <a:solidFill>
                  <a:srgbClr val="FEFFFF"/>
                </a:solidFill>
              </a:rPr>
              <a:t> Shrink huge bureaucracy and military</a:t>
            </a:r>
          </a:p>
          <a:p>
            <a:pPr lvl="1"/>
            <a:r>
              <a:rPr lang="en-US" sz="2000" dirty="0">
                <a:solidFill>
                  <a:srgbClr val="FEFFFF"/>
                </a:solidFill>
              </a:rPr>
              <a:t> </a:t>
            </a:r>
            <a:r>
              <a:rPr lang="en-US" sz="2000" dirty="0">
                <a:solidFill>
                  <a:schemeClr val="accent4">
                    <a:lumMod val="50000"/>
                  </a:schemeClr>
                </a:solidFill>
              </a:rPr>
              <a:t>Privatize state assets</a:t>
            </a:r>
          </a:p>
          <a:p>
            <a:pPr lvl="1"/>
            <a:r>
              <a:rPr lang="en-US" sz="2000" dirty="0">
                <a:solidFill>
                  <a:srgbClr val="FEFFFF"/>
                </a:solidFill>
              </a:rPr>
              <a:t> Establish tax system and transparent budget</a:t>
            </a:r>
          </a:p>
          <a:p>
            <a:r>
              <a:rPr lang="en-US" sz="2000" dirty="0">
                <a:solidFill>
                  <a:srgbClr val="FEFFFF"/>
                </a:solidFill>
              </a:rPr>
              <a:t> This could put economy on moderate growth track, without foreign opening. </a:t>
            </a:r>
          </a:p>
          <a:p>
            <a:r>
              <a:rPr lang="en-US" sz="2000" dirty="0">
                <a:solidFill>
                  <a:srgbClr val="FEFFFF"/>
                </a:solidFill>
              </a:rPr>
              <a:t> Reform then leads to Opening, and massive engagement with rest of world. (like SK, China)</a:t>
            </a:r>
          </a:p>
        </p:txBody>
      </p:sp>
      <p:sp>
        <p:nvSpPr>
          <p:cNvPr id="4" name="Footer Placeholder 3">
            <a:extLst>
              <a:ext uri="{FF2B5EF4-FFF2-40B4-BE49-F238E27FC236}">
                <a16:creationId xmlns:a16="http://schemas.microsoft.com/office/drawing/2014/main" id="{C764C35B-34A4-44EA-990F-8106CB00C7CA}"/>
              </a:ext>
            </a:extLst>
          </p:cNvPr>
          <p:cNvSpPr>
            <a:spLocks noGrp="1"/>
          </p:cNvSpPr>
          <p:nvPr>
            <p:ph type="ftr" sz="quarter" idx="11"/>
          </p:nvPr>
        </p:nvSpPr>
        <p:spPr>
          <a:xfrm>
            <a:off x="795528" y="6382512"/>
            <a:ext cx="6757416" cy="320040"/>
          </a:xfrm>
        </p:spPr>
        <p:txBody>
          <a:bodyPr>
            <a:normAutofit/>
          </a:bodyPr>
          <a:lstStyle/>
          <a:p>
            <a:pPr algn="l">
              <a:spcAft>
                <a:spcPts val="600"/>
              </a:spcAft>
            </a:pPr>
            <a:r>
              <a:rPr lang="en-US" sz="1000"/>
              <a:t>William Brown NAEIA, 11/1/2020</a:t>
            </a:r>
          </a:p>
        </p:txBody>
      </p:sp>
    </p:spTree>
    <p:extLst>
      <p:ext uri="{BB962C8B-B14F-4D97-AF65-F5344CB8AC3E}">
        <p14:creationId xmlns:p14="http://schemas.microsoft.com/office/powerpoint/2010/main" val="2793771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E46B-3A32-4F88-B23E-0D09F7AA39F2}"/>
              </a:ext>
            </a:extLst>
          </p:cNvPr>
          <p:cNvSpPr>
            <a:spLocks noGrp="1"/>
          </p:cNvSpPr>
          <p:nvPr>
            <p:ph type="title"/>
          </p:nvPr>
        </p:nvSpPr>
        <p:spPr>
          <a:xfrm>
            <a:off x="836247" y="1085549"/>
            <a:ext cx="3430947" cy="4686903"/>
          </a:xfrm>
        </p:spPr>
        <p:txBody>
          <a:bodyPr anchor="ctr">
            <a:normAutofit/>
          </a:bodyPr>
          <a:lstStyle/>
          <a:p>
            <a:pPr algn="r"/>
            <a:r>
              <a:rPr lang="en-US" sz="3600" dirty="0">
                <a:solidFill>
                  <a:schemeClr val="tx1"/>
                </a:solidFill>
              </a:rPr>
              <a:t>Readings:</a:t>
            </a:r>
          </a:p>
        </p:txBody>
      </p:sp>
      <p:sp>
        <p:nvSpPr>
          <p:cNvPr id="3" name="Content Placeholder 2">
            <a:extLst>
              <a:ext uri="{FF2B5EF4-FFF2-40B4-BE49-F238E27FC236}">
                <a16:creationId xmlns:a16="http://schemas.microsoft.com/office/drawing/2014/main" id="{45B87326-1B7E-4204-BE31-5CAA6AFC76CE}"/>
              </a:ext>
            </a:extLst>
          </p:cNvPr>
          <p:cNvSpPr>
            <a:spLocks noGrp="1"/>
          </p:cNvSpPr>
          <p:nvPr>
            <p:ph idx="1"/>
          </p:nvPr>
        </p:nvSpPr>
        <p:spPr>
          <a:xfrm>
            <a:off x="5041399" y="1085549"/>
            <a:ext cx="5579707" cy="4686903"/>
          </a:xfrm>
        </p:spPr>
        <p:txBody>
          <a:bodyPr anchor="ctr">
            <a:normAutofit/>
          </a:bodyPr>
          <a:lstStyle/>
          <a:p>
            <a:pPr marL="0" indent="0">
              <a:buNone/>
            </a:pPr>
            <a:endParaRPr lang="en-US" sz="1800" dirty="0">
              <a:solidFill>
                <a:schemeClr val="bg1"/>
              </a:solidFill>
              <a:highlight>
                <a:srgbClr val="00FFFF"/>
              </a:highlight>
              <a:hlinkClick r:id="rId3">
                <a:extLst>
                  <a:ext uri="{A12FA001-AC4F-418D-AE19-62706E023703}">
                    <ahyp:hlinkClr xmlns:ahyp="http://schemas.microsoft.com/office/drawing/2018/hyperlinkcolor" val="tx"/>
                  </a:ext>
                </a:extLst>
              </a:hlinkClick>
            </a:endParaRPr>
          </a:p>
          <a:p>
            <a:r>
              <a:rPr lang="en-US" sz="1800" dirty="0">
                <a:solidFill>
                  <a:schemeClr val="bg1"/>
                </a:solidFill>
                <a:highlight>
                  <a:srgbClr val="00FFFF"/>
                </a:highlight>
                <a:hlinkClick r:id="rId3">
                  <a:extLst>
                    <a:ext uri="{A12FA001-AC4F-418D-AE19-62706E023703}">
                      <ahyp:hlinkClr xmlns:ahyp="http://schemas.microsoft.com/office/drawing/2018/hyperlinkcolor" val="tx"/>
                    </a:ext>
                  </a:extLst>
                </a:hlinkClick>
              </a:rPr>
              <a:t>KEIA.org Peninsula Blog, Many Items</a:t>
            </a:r>
          </a:p>
          <a:p>
            <a:r>
              <a:rPr lang="en-US" sz="1800" dirty="0">
                <a:solidFill>
                  <a:schemeClr val="tx1"/>
                </a:solidFill>
                <a:hlinkClick r:id="rId3">
                  <a:extLst>
                    <a:ext uri="{A12FA001-AC4F-418D-AE19-62706E023703}">
                      <ahyp:hlinkClr xmlns:ahyp="http://schemas.microsoft.com/office/drawing/2018/hyperlinkcolor" val="tx"/>
                    </a:ext>
                  </a:extLst>
                </a:hlinkClick>
              </a:rPr>
              <a:t>NAEIA.org   Many items</a:t>
            </a:r>
          </a:p>
          <a:p>
            <a:r>
              <a:rPr lang="en-US" sz="1800" dirty="0">
                <a:solidFill>
                  <a:schemeClr val="tx1"/>
                </a:solidFill>
                <a:hlinkClick r:id="rId3">
                  <a:extLst>
                    <a:ext uri="{A12FA001-AC4F-418D-AE19-62706E023703}">
                      <ahyp:hlinkClr xmlns:ahyp="http://schemas.microsoft.com/office/drawing/2018/hyperlinkcolor" val="tx"/>
                    </a:ext>
                  </a:extLst>
                </a:hlinkClick>
              </a:rPr>
              <a:t>http://blog.keia.org/2019/01/north-koreas-pegged-won-wiggles-doesnt-break-yet/</a:t>
            </a:r>
            <a:r>
              <a:rPr lang="en-US" sz="1800" dirty="0">
                <a:solidFill>
                  <a:schemeClr val="tx1"/>
                </a:solidFill>
              </a:rPr>
              <a:t> </a:t>
            </a:r>
          </a:p>
          <a:p>
            <a:r>
              <a:rPr lang="en-US" sz="1800" dirty="0">
                <a:solidFill>
                  <a:schemeClr val="tx1"/>
                </a:solidFill>
                <a:hlinkClick r:id="rId4"/>
              </a:rPr>
              <a:t>https://www.ncnk.org/sites/default/files/NCNK_William_Brown_NK_Shackled_Economy_Report.pdf</a:t>
            </a:r>
            <a:r>
              <a:rPr lang="en-US" sz="1800" dirty="0">
                <a:solidFill>
                  <a:schemeClr val="tx1"/>
                </a:solidFill>
              </a:rPr>
              <a:t> </a:t>
            </a:r>
          </a:p>
          <a:p>
            <a:r>
              <a:rPr lang="en-US" sz="1800" dirty="0">
                <a:solidFill>
                  <a:schemeClr val="tx1"/>
                </a:solidFill>
              </a:rPr>
              <a:t>http://www.theasanforum.org/sanctions-and-nuclear-weapons-are-changing-north-korea/</a:t>
            </a:r>
          </a:p>
          <a:p>
            <a:endParaRPr lang="en-US" sz="1800" dirty="0">
              <a:solidFill>
                <a:schemeClr val="tx1"/>
              </a:solidFill>
            </a:endParaRPr>
          </a:p>
        </p:txBody>
      </p:sp>
      <p:sp>
        <p:nvSpPr>
          <p:cNvPr id="4" name="Footer Placeholder 3">
            <a:extLst>
              <a:ext uri="{FF2B5EF4-FFF2-40B4-BE49-F238E27FC236}">
                <a16:creationId xmlns:a16="http://schemas.microsoft.com/office/drawing/2014/main" id="{BA259B12-F524-4AFA-8F05-78C6D95B53C5}"/>
              </a:ext>
            </a:extLst>
          </p:cNvPr>
          <p:cNvSpPr>
            <a:spLocks noGrp="1"/>
          </p:cNvSpPr>
          <p:nvPr>
            <p:ph type="ftr" sz="quarter" idx="11"/>
          </p:nvPr>
        </p:nvSpPr>
        <p:spPr/>
        <p:txBody>
          <a:bodyPr/>
          <a:lstStyle/>
          <a:p>
            <a:r>
              <a:rPr lang="en-US"/>
              <a:t>William Brown NAEIA, 11/1/2020</a:t>
            </a:r>
            <a:endParaRPr lang="en-US" dirty="0"/>
          </a:p>
        </p:txBody>
      </p:sp>
    </p:spTree>
    <p:extLst>
      <p:ext uri="{BB962C8B-B14F-4D97-AF65-F5344CB8AC3E}">
        <p14:creationId xmlns:p14="http://schemas.microsoft.com/office/powerpoint/2010/main" val="39863186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D191ED-A8D1-45D1-B87B-9CE2DA56F867}"/>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Impact of Pandemic</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E80EAB7-51BC-4978-AECA-F074CE5BFF4C}"/>
              </a:ext>
            </a:extLst>
          </p:cNvPr>
          <p:cNvSpPr>
            <a:spLocks noGrp="1"/>
          </p:cNvSpPr>
          <p:nvPr>
            <p:ph idx="1"/>
          </p:nvPr>
        </p:nvSpPr>
        <p:spPr>
          <a:xfrm>
            <a:off x="4976031" y="963877"/>
            <a:ext cx="6377769" cy="4930246"/>
          </a:xfrm>
        </p:spPr>
        <p:txBody>
          <a:bodyPr anchor="ctr">
            <a:normAutofit fontScale="92500" lnSpcReduction="20000"/>
          </a:bodyPr>
          <a:lstStyle/>
          <a:p>
            <a:pPr marL="457200" lvl="1" indent="0">
              <a:buNone/>
            </a:pPr>
            <a:endParaRPr lang="en-US" sz="1700" dirty="0">
              <a:highlight>
                <a:srgbClr val="FFFF00"/>
              </a:highlight>
            </a:endParaRPr>
          </a:p>
          <a:p>
            <a:pPr>
              <a:buFont typeface="Courier New" panose="02070309020205020404" pitchFamily="49" charset="0"/>
              <a:buChar char="o"/>
            </a:pPr>
            <a:r>
              <a:rPr lang="en-US" sz="2000" dirty="0"/>
              <a:t>Border Closing and Internal Restrictions must be impacting markets.</a:t>
            </a:r>
          </a:p>
          <a:p>
            <a:pPr lvl="1">
              <a:buFont typeface="Courier New" panose="02070309020205020404" pitchFamily="49" charset="0"/>
              <a:buChar char="o"/>
            </a:pPr>
            <a:r>
              <a:rPr lang="en-US" sz="2000" dirty="0"/>
              <a:t>Fewer Chinese  consumer products</a:t>
            </a:r>
          </a:p>
          <a:p>
            <a:pPr lvl="1">
              <a:buFont typeface="Courier New" panose="02070309020205020404" pitchFamily="49" charset="0"/>
              <a:buChar char="o"/>
            </a:pPr>
            <a:r>
              <a:rPr lang="en-US" sz="2000" dirty="0"/>
              <a:t>Traders losing money</a:t>
            </a:r>
          </a:p>
          <a:p>
            <a:pPr lvl="1">
              <a:buFont typeface="Courier New" panose="02070309020205020404" pitchFamily="49" charset="0"/>
              <a:buChar char="o"/>
            </a:pPr>
            <a:r>
              <a:rPr lang="en-US" sz="2000" dirty="0"/>
              <a:t>Private employment endangered</a:t>
            </a:r>
          </a:p>
          <a:p>
            <a:pPr lvl="1">
              <a:buFont typeface="Courier New" panose="02070309020205020404" pitchFamily="49" charset="0"/>
              <a:buChar char="o"/>
            </a:pPr>
            <a:r>
              <a:rPr lang="en-US" sz="2000" dirty="0"/>
              <a:t>No investment</a:t>
            </a:r>
          </a:p>
          <a:p>
            <a:pPr lvl="1">
              <a:buFont typeface="Courier New" panose="02070309020205020404" pitchFamily="49" charset="0"/>
              <a:buChar char="o"/>
            </a:pPr>
            <a:r>
              <a:rPr lang="en-US" sz="2000" dirty="0"/>
              <a:t>Decline in living standards</a:t>
            </a:r>
          </a:p>
          <a:p>
            <a:pPr lvl="2">
              <a:buFont typeface="Courier New" panose="02070309020205020404" pitchFamily="49" charset="0"/>
              <a:buChar char="o"/>
            </a:pPr>
            <a:endParaRPr lang="en-US" dirty="0"/>
          </a:p>
          <a:p>
            <a:pPr>
              <a:buFont typeface="Courier New" panose="02070309020205020404" pitchFamily="49" charset="0"/>
              <a:buChar char="o"/>
            </a:pPr>
            <a:r>
              <a:rPr lang="en-US" sz="2000" dirty="0"/>
              <a:t>Government Benefits</a:t>
            </a:r>
          </a:p>
          <a:p>
            <a:pPr lvl="1">
              <a:buFont typeface="Courier New" panose="02070309020205020404" pitchFamily="49" charset="0"/>
              <a:buChar char="o"/>
            </a:pPr>
            <a:r>
              <a:rPr lang="en-US" sz="2000" dirty="0"/>
              <a:t>Less outflow of foreign exchange</a:t>
            </a:r>
          </a:p>
          <a:p>
            <a:pPr lvl="1">
              <a:buFont typeface="Courier New" panose="02070309020205020404" pitchFamily="49" charset="0"/>
              <a:buChar char="o"/>
            </a:pPr>
            <a:r>
              <a:rPr lang="en-US" sz="2000" dirty="0"/>
              <a:t>Less competition for state  </a:t>
            </a:r>
          </a:p>
          <a:p>
            <a:pPr lvl="1">
              <a:buFont typeface="Courier New" panose="02070309020205020404" pitchFamily="49" charset="0"/>
              <a:buChar char="o"/>
            </a:pPr>
            <a:r>
              <a:rPr lang="en-US" sz="2000" dirty="0"/>
              <a:t>Stronger controls, especially movement.</a:t>
            </a:r>
          </a:p>
          <a:p>
            <a:pPr lvl="2">
              <a:buFont typeface="Courier New" panose="02070309020205020404" pitchFamily="49" charset="0"/>
              <a:buChar char="o"/>
            </a:pPr>
            <a:endParaRPr lang="en-US" dirty="0"/>
          </a:p>
          <a:p>
            <a:pPr>
              <a:buFont typeface="Courier New" panose="02070309020205020404" pitchFamily="49" charset="0"/>
              <a:buChar char="o"/>
            </a:pPr>
            <a:r>
              <a:rPr lang="en-US" sz="2000" dirty="0"/>
              <a:t>But Economy now Depends on Markets</a:t>
            </a:r>
          </a:p>
          <a:p>
            <a:pPr lvl="2">
              <a:buFont typeface="Courier New" panose="02070309020205020404" pitchFamily="49" charset="0"/>
              <a:buChar char="o"/>
            </a:pPr>
            <a:r>
              <a:rPr lang="en-US" dirty="0"/>
              <a:t> Plan Needs imports</a:t>
            </a:r>
          </a:p>
          <a:p>
            <a:pPr lvl="2">
              <a:buFont typeface="Courier New" panose="02070309020205020404" pitchFamily="49" charset="0"/>
              <a:buChar char="o"/>
            </a:pPr>
            <a:r>
              <a:rPr lang="en-US" dirty="0"/>
              <a:t> Imports need exports</a:t>
            </a:r>
          </a:p>
          <a:p>
            <a:pPr lvl="2">
              <a:buFont typeface="Courier New" panose="02070309020205020404" pitchFamily="49" charset="0"/>
              <a:buChar char="o"/>
            </a:pPr>
            <a:r>
              <a:rPr lang="en-US" dirty="0"/>
              <a:t> Financial instability</a:t>
            </a:r>
          </a:p>
        </p:txBody>
      </p:sp>
      <p:sp>
        <p:nvSpPr>
          <p:cNvPr id="4" name="Footer Placeholder 3">
            <a:extLst>
              <a:ext uri="{FF2B5EF4-FFF2-40B4-BE49-F238E27FC236}">
                <a16:creationId xmlns:a16="http://schemas.microsoft.com/office/drawing/2014/main" id="{850B6D16-283C-4532-B713-B31426AAE082}"/>
              </a:ext>
            </a:extLst>
          </p:cNvPr>
          <p:cNvSpPr>
            <a:spLocks noGrp="1"/>
          </p:cNvSpPr>
          <p:nvPr>
            <p:ph type="ftr" sz="quarter" idx="11"/>
          </p:nvPr>
        </p:nvSpPr>
        <p:spPr>
          <a:xfrm>
            <a:off x="4976031" y="6033479"/>
            <a:ext cx="5259985" cy="365125"/>
          </a:xfrm>
        </p:spPr>
        <p:txBody>
          <a:bodyPr>
            <a:normAutofit/>
          </a:bodyPr>
          <a:lstStyle/>
          <a:p>
            <a:pPr algn="l">
              <a:spcAft>
                <a:spcPts val="600"/>
              </a:spcAft>
            </a:pPr>
            <a:r>
              <a:rPr lang="en-US" sz="1050">
                <a:solidFill>
                  <a:schemeClr val="tx1">
                    <a:alpha val="80000"/>
                  </a:schemeClr>
                </a:solidFill>
              </a:rPr>
              <a:t>William Brown NAEIA, 11/1/2020</a:t>
            </a:r>
          </a:p>
        </p:txBody>
      </p:sp>
    </p:spTree>
    <p:extLst>
      <p:ext uri="{BB962C8B-B14F-4D97-AF65-F5344CB8AC3E}">
        <p14:creationId xmlns:p14="http://schemas.microsoft.com/office/powerpoint/2010/main" val="3528438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42E8A-C0AA-4AFE-923A-34234582FA94}"/>
              </a:ext>
            </a:extLst>
          </p:cNvPr>
          <p:cNvSpPr>
            <a:spLocks noGrp="1"/>
          </p:cNvSpPr>
          <p:nvPr>
            <p:ph type="title"/>
          </p:nvPr>
        </p:nvSpPr>
        <p:spPr>
          <a:xfrm>
            <a:off x="1146162" y="973668"/>
            <a:ext cx="8761413" cy="706964"/>
          </a:xfrm>
        </p:spPr>
        <p:txBody>
          <a:bodyPr>
            <a:normAutofit/>
          </a:bodyPr>
          <a:lstStyle/>
          <a:p>
            <a:r>
              <a:rPr lang="en-US" dirty="0">
                <a:solidFill>
                  <a:srgbClr val="FFFFFF"/>
                </a:solidFill>
              </a:rPr>
              <a:t>Marketization Underway, Not Finished</a:t>
            </a:r>
            <a:endParaRPr lang="en-US" sz="3600" dirty="0">
              <a:solidFill>
                <a:srgbClr val="FFFFFF"/>
              </a:solidFill>
            </a:endParaRPr>
          </a:p>
        </p:txBody>
      </p:sp>
      <p:graphicFrame>
        <p:nvGraphicFramePr>
          <p:cNvPr id="22" name="Content Placeholder 2">
            <a:extLst>
              <a:ext uri="{FF2B5EF4-FFF2-40B4-BE49-F238E27FC236}">
                <a16:creationId xmlns:a16="http://schemas.microsoft.com/office/drawing/2014/main" id="{9F544539-B64D-4856-BCDA-51D5AE4C3575}"/>
              </a:ext>
            </a:extLst>
          </p:cNvPr>
          <p:cNvGraphicFramePr>
            <a:graphicFrameLocks noGrp="1"/>
          </p:cNvGraphicFramePr>
          <p:nvPr>
            <p:ph idx="1"/>
            <p:extLst>
              <p:ext uri="{D42A27DB-BD31-4B8C-83A1-F6EECF244321}">
                <p14:modId xmlns:p14="http://schemas.microsoft.com/office/powerpoint/2010/main" val="4053828493"/>
              </p:ext>
            </p:extLst>
          </p:nvPr>
        </p:nvGraphicFramePr>
        <p:xfrm>
          <a:off x="1278142"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ADB04428-6B73-4259-8533-6FE9C0C95B4D}"/>
              </a:ext>
            </a:extLst>
          </p:cNvPr>
          <p:cNvSpPr>
            <a:spLocks noGrp="1"/>
          </p:cNvSpPr>
          <p:nvPr>
            <p:ph type="ftr" sz="quarter" idx="11"/>
          </p:nvPr>
        </p:nvSpPr>
        <p:spPr/>
        <p:txBody>
          <a:bodyPr/>
          <a:lstStyle/>
          <a:p>
            <a:r>
              <a:rPr lang="en-US"/>
              <a:t>William Brown NAEIA, 11/1/2020</a:t>
            </a:r>
            <a:endParaRPr lang="en-US" dirty="0"/>
          </a:p>
        </p:txBody>
      </p:sp>
      <p:sp>
        <p:nvSpPr>
          <p:cNvPr id="4" name="TextBox 3">
            <a:extLst>
              <a:ext uri="{FF2B5EF4-FFF2-40B4-BE49-F238E27FC236}">
                <a16:creationId xmlns:a16="http://schemas.microsoft.com/office/drawing/2014/main" id="{F391E22E-87DE-410F-B086-73D2BB9130D6}"/>
              </a:ext>
            </a:extLst>
          </p:cNvPr>
          <p:cNvSpPr txBox="1"/>
          <p:nvPr/>
        </p:nvSpPr>
        <p:spPr>
          <a:xfrm>
            <a:off x="5638800" y="2964329"/>
            <a:ext cx="65" cy="276999"/>
          </a:xfrm>
          <a:prstGeom prst="rect">
            <a:avLst/>
          </a:prstGeom>
          <a:noFill/>
        </p:spPr>
        <p:txBody>
          <a:bodyPr wrap="none" lIns="0" tIns="0" rIns="0" bIns="0" rtlCol="0">
            <a:spAutoFit/>
          </a:bodyPr>
          <a:lstStyle/>
          <a:p>
            <a:endParaRPr lang="en-US" dirty="0"/>
          </a:p>
        </p:txBody>
      </p:sp>
    </p:spTree>
    <p:extLst>
      <p:ext uri="{BB962C8B-B14F-4D97-AF65-F5344CB8AC3E}">
        <p14:creationId xmlns:p14="http://schemas.microsoft.com/office/powerpoint/2010/main" val="167402333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6"/>
            <a:ext cx="1920339" cy="2894124"/>
          </a:xfrm>
          <a:prstGeom prst="rect">
            <a:avLst/>
          </a:prstGeom>
          <a:solidFill>
            <a:srgbClr val="474E5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3" name="Rectangle 19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3515821"/>
            <a:ext cx="1920338" cy="288325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026" name="Picture 2">
            <a:extLst>
              <a:ext uri="{FF2B5EF4-FFF2-40B4-BE49-F238E27FC236}">
                <a16:creationId xmlns:a16="http://schemas.microsoft.com/office/drawing/2014/main" id="{4F83BF9A-C0CB-49D7-801B-5A3530698C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005"/>
          <a:stretch/>
        </p:blipFill>
        <p:spPr bwMode="auto">
          <a:xfrm>
            <a:off x="2551176" y="448056"/>
            <a:ext cx="9180576" cy="595274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C0EEEF59-093F-4C44-B1EB-5C307FE2D63C}"/>
              </a:ext>
            </a:extLst>
          </p:cNvPr>
          <p:cNvSpPr>
            <a:spLocks noGrp="1"/>
          </p:cNvSpPr>
          <p:nvPr>
            <p:ph type="ftr" sz="quarter" idx="11"/>
          </p:nvPr>
        </p:nvSpPr>
        <p:spPr>
          <a:xfrm>
            <a:off x="466344" y="6409944"/>
            <a:ext cx="4114800" cy="365125"/>
          </a:xfrm>
        </p:spPr>
        <p:txBody>
          <a:bodyPr>
            <a:normAutofit/>
          </a:bodyPr>
          <a:lstStyle/>
          <a:p>
            <a:pPr algn="l">
              <a:spcAft>
                <a:spcPts val="600"/>
              </a:spcAft>
            </a:pPr>
            <a:r>
              <a:rPr lang="en-US" sz="1050">
                <a:solidFill>
                  <a:schemeClr val="tx1">
                    <a:lumMod val="50000"/>
                    <a:lumOff val="50000"/>
                  </a:schemeClr>
                </a:solidFill>
              </a:rPr>
              <a:t>William Brown NAEIA, 11/1/2020</a:t>
            </a:r>
          </a:p>
        </p:txBody>
      </p:sp>
    </p:spTree>
    <p:extLst>
      <p:ext uri="{BB962C8B-B14F-4D97-AF65-F5344CB8AC3E}">
        <p14:creationId xmlns:p14="http://schemas.microsoft.com/office/powerpoint/2010/main" val="600001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9181081"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F2EA6CAF-1DA9-476B-A088-FB9B4ECD41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114" b="1"/>
          <a:stretch/>
        </p:blipFill>
        <p:spPr bwMode="auto">
          <a:xfrm>
            <a:off x="741023" y="731673"/>
            <a:ext cx="8621342" cy="5394653"/>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738" y="448055"/>
            <a:ext cx="1920339"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8" name="Rectangle 7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12740" y="4419227"/>
            <a:ext cx="1920338"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Footer Placeholder 1">
            <a:extLst>
              <a:ext uri="{FF2B5EF4-FFF2-40B4-BE49-F238E27FC236}">
                <a16:creationId xmlns:a16="http://schemas.microsoft.com/office/drawing/2014/main" id="{2BA1EA23-80B2-4124-B063-2C3A013BE9FA}"/>
              </a:ext>
            </a:extLst>
          </p:cNvPr>
          <p:cNvSpPr>
            <a:spLocks noGrp="1"/>
          </p:cNvSpPr>
          <p:nvPr>
            <p:ph type="ftr" sz="quarter" idx="11"/>
          </p:nvPr>
        </p:nvSpPr>
        <p:spPr>
          <a:xfrm>
            <a:off x="466344" y="6409944"/>
            <a:ext cx="4114800" cy="365125"/>
          </a:xfrm>
        </p:spPr>
        <p:txBody>
          <a:bodyPr>
            <a:normAutofit/>
          </a:bodyPr>
          <a:lstStyle/>
          <a:p>
            <a:pPr algn="l">
              <a:spcAft>
                <a:spcPts val="600"/>
              </a:spcAft>
            </a:pPr>
            <a:r>
              <a:rPr lang="en-US" sz="1050">
                <a:solidFill>
                  <a:schemeClr val="tx1">
                    <a:lumMod val="50000"/>
                    <a:lumOff val="50000"/>
                  </a:schemeClr>
                </a:solidFill>
              </a:rPr>
              <a:t>William Brown NAEIA, 11/1/2020</a:t>
            </a:r>
          </a:p>
        </p:txBody>
      </p:sp>
    </p:spTree>
    <p:extLst>
      <p:ext uri="{BB962C8B-B14F-4D97-AF65-F5344CB8AC3E}">
        <p14:creationId xmlns:p14="http://schemas.microsoft.com/office/powerpoint/2010/main" val="176687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955E0C2-C004-4008-B3AB-1D382E6A1ADD}"/>
              </a:ext>
            </a:extLst>
          </p:cNvPr>
          <p:cNvGraphicFramePr>
            <a:graphicFrameLocks noGrp="1"/>
          </p:cNvGraphicFramePr>
          <p:nvPr/>
        </p:nvGraphicFramePr>
        <p:xfrm>
          <a:off x="1657489" y="643467"/>
          <a:ext cx="8695599" cy="5566432"/>
        </p:xfrm>
        <a:graphic>
          <a:graphicData uri="http://schemas.openxmlformats.org/drawingml/2006/table">
            <a:tbl>
              <a:tblPr firstRow="1" bandRow="1">
                <a:tableStyleId>{5C22544A-7EE6-4342-B048-85BDC9FD1C3A}</a:tableStyleId>
              </a:tblPr>
              <a:tblGrid>
                <a:gridCol w="2169070">
                  <a:extLst>
                    <a:ext uri="{9D8B030D-6E8A-4147-A177-3AD203B41FA5}">
                      <a16:colId xmlns:a16="http://schemas.microsoft.com/office/drawing/2014/main" val="1948967062"/>
                    </a:ext>
                  </a:extLst>
                </a:gridCol>
                <a:gridCol w="1315683">
                  <a:extLst>
                    <a:ext uri="{9D8B030D-6E8A-4147-A177-3AD203B41FA5}">
                      <a16:colId xmlns:a16="http://schemas.microsoft.com/office/drawing/2014/main" val="3903211086"/>
                    </a:ext>
                  </a:extLst>
                </a:gridCol>
                <a:gridCol w="1277543">
                  <a:extLst>
                    <a:ext uri="{9D8B030D-6E8A-4147-A177-3AD203B41FA5}">
                      <a16:colId xmlns:a16="http://schemas.microsoft.com/office/drawing/2014/main" val="2921237387"/>
                    </a:ext>
                  </a:extLst>
                </a:gridCol>
                <a:gridCol w="1174219">
                  <a:extLst>
                    <a:ext uri="{9D8B030D-6E8A-4147-A177-3AD203B41FA5}">
                      <a16:colId xmlns:a16="http://schemas.microsoft.com/office/drawing/2014/main" val="2038338520"/>
                    </a:ext>
                  </a:extLst>
                </a:gridCol>
                <a:gridCol w="1379542">
                  <a:extLst>
                    <a:ext uri="{9D8B030D-6E8A-4147-A177-3AD203B41FA5}">
                      <a16:colId xmlns:a16="http://schemas.microsoft.com/office/drawing/2014/main" val="3604374389"/>
                    </a:ext>
                  </a:extLst>
                </a:gridCol>
                <a:gridCol w="1379542">
                  <a:extLst>
                    <a:ext uri="{9D8B030D-6E8A-4147-A177-3AD203B41FA5}">
                      <a16:colId xmlns:a16="http://schemas.microsoft.com/office/drawing/2014/main" val="596834471"/>
                    </a:ext>
                  </a:extLst>
                </a:gridCol>
              </a:tblGrid>
              <a:tr h="232423">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2017</a:t>
                      </a:r>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2018</a:t>
                      </a:r>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ctr" fontAlgn="b"/>
                      <a:r>
                        <a:rPr lang="en-US" sz="1400" u="none" strike="noStrike">
                          <a:effectLst/>
                        </a:rPr>
                        <a:t>% ch</a:t>
                      </a:r>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Jan-18</a:t>
                      </a:r>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Jan-19</a:t>
                      </a:r>
                      <a:endParaRPr lang="en-US" sz="1400" b="1" i="0" u="none" strike="noStrike">
                        <a:solidFill>
                          <a:srgbClr val="000000"/>
                        </a:solidFill>
                        <a:effectLst/>
                        <a:latin typeface="Calibri" panose="020F0502020204030204" pitchFamily="34" charset="0"/>
                      </a:endParaRPr>
                    </a:p>
                  </a:txBody>
                  <a:tcPr marL="4837" marR="4837" marT="4837" marB="0" anchor="b"/>
                </a:tc>
                <a:extLst>
                  <a:ext uri="{0D108BD9-81ED-4DB2-BD59-A6C34878D82A}">
                    <a16:rowId xmlns:a16="http://schemas.microsoft.com/office/drawing/2014/main" val="696741456"/>
                  </a:ext>
                </a:extLst>
              </a:tr>
              <a:tr h="232423">
                <a:tc>
                  <a:txBody>
                    <a:bodyPr/>
                    <a:lstStyle/>
                    <a:p>
                      <a:pPr algn="l" fontAlgn="b"/>
                      <a:r>
                        <a:rPr lang="en-US" sz="1400" b="1" u="none" strike="noStrike" dirty="0">
                          <a:effectLst/>
                        </a:rPr>
                        <a:t>China Exports</a:t>
                      </a:r>
                      <a:endParaRPr lang="en-US" sz="1400" b="1" i="0"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400" b="1" u="none" strike="noStrike" dirty="0">
                          <a:effectLst/>
                        </a:rPr>
                        <a:t>3,328</a:t>
                      </a:r>
                      <a:endParaRPr lang="en-US" sz="1400" b="1" i="0"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400" b="1" u="none" strike="noStrike" dirty="0">
                          <a:effectLst/>
                        </a:rPr>
                        <a:t>2,218</a:t>
                      </a:r>
                      <a:endParaRPr lang="en-US" sz="1400" b="1" i="0"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200" b="1" i="1" u="none" strike="noStrike" dirty="0">
                          <a:effectLst/>
                        </a:rPr>
                        <a:t>-33</a:t>
                      </a:r>
                      <a:endParaRPr lang="en-US" sz="1200" b="1" i="1"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400" b="1" u="none" strike="noStrike" dirty="0">
                          <a:effectLst/>
                        </a:rPr>
                        <a:t>169</a:t>
                      </a:r>
                      <a:endParaRPr lang="en-US" sz="1400" b="1" i="0"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400" b="1" u="none" strike="noStrike" dirty="0">
                          <a:effectLst/>
                        </a:rPr>
                        <a:t>167</a:t>
                      </a:r>
                      <a:endParaRPr lang="en-US" sz="1400" b="1" i="0" u="none" strike="noStrike" dirty="0">
                        <a:solidFill>
                          <a:srgbClr val="000000"/>
                        </a:solidFill>
                        <a:effectLst/>
                        <a:latin typeface="Calibri" panose="020F0502020204030204" pitchFamily="34" charset="0"/>
                      </a:endParaRPr>
                    </a:p>
                  </a:txBody>
                  <a:tcPr marL="4837" marR="4837" marT="4837" marB="0" anchor="b"/>
                </a:tc>
                <a:extLst>
                  <a:ext uri="{0D108BD9-81ED-4DB2-BD59-A6C34878D82A}">
                    <a16:rowId xmlns:a16="http://schemas.microsoft.com/office/drawing/2014/main" val="4239436601"/>
                  </a:ext>
                </a:extLst>
              </a:tr>
              <a:tr h="232423">
                <a:tc>
                  <a:txBody>
                    <a:bodyPr/>
                    <a:lstStyle/>
                    <a:p>
                      <a:pPr algn="l" fontAlgn="b"/>
                      <a:r>
                        <a:rPr lang="en-US" sz="1400" u="none" strike="noStrike">
                          <a:effectLst/>
                        </a:rPr>
                        <a:t>   of which</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4837" marR="4837" marT="4837" marB="0" anchor="b"/>
                </a:tc>
                <a:tc>
                  <a:txBody>
                    <a:bodyPr/>
                    <a:lstStyle/>
                    <a:p>
                      <a:pPr algn="l" fontAlgn="b"/>
                      <a:endParaRPr lang="en-US" sz="1200" b="0" i="1" u="none" strike="noStrike" dirty="0">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4837" marR="4837" marT="4837" marB="0" anchor="b"/>
                </a:tc>
                <a:extLst>
                  <a:ext uri="{0D108BD9-81ED-4DB2-BD59-A6C34878D82A}">
                    <a16:rowId xmlns:a16="http://schemas.microsoft.com/office/drawing/2014/main" val="2396507260"/>
                  </a:ext>
                </a:extLst>
              </a:tr>
              <a:tr h="232423">
                <a:tc>
                  <a:txBody>
                    <a:bodyPr/>
                    <a:lstStyle/>
                    <a:p>
                      <a:pPr algn="l" fontAlgn="b"/>
                      <a:r>
                        <a:rPr lang="en-US" sz="1400" u="none" strike="noStrike">
                          <a:effectLst/>
                        </a:rPr>
                        <a:t>Soybean oil</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111.4</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135.6</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200" i="1" u="none" strike="noStrike" dirty="0">
                          <a:effectLst/>
                        </a:rPr>
                        <a:t>22</a:t>
                      </a:r>
                      <a:endParaRPr lang="en-US" sz="1200" b="0" i="1" u="none" strike="noStrike" dirty="0">
                        <a:solidFill>
                          <a:srgbClr val="000000"/>
                        </a:solidFill>
                        <a:effectLst/>
                        <a:latin typeface="Calibri" panose="020F0502020204030204" pitchFamily="34" charset="0"/>
                      </a:endParaRPr>
                    </a:p>
                  </a:txBody>
                  <a:tcPr marL="4837" marR="4837" marT="4837" marB="0" anchor="b"/>
                </a:tc>
                <a:tc>
                  <a:txBody>
                    <a:bodyPr/>
                    <a:lstStyle/>
                    <a:p>
                      <a:pPr algn="l" fontAlgn="b"/>
                      <a:r>
                        <a:rPr lang="en-US" sz="1400" b="0" i="0" u="none" strike="noStrike" dirty="0">
                          <a:solidFill>
                            <a:srgbClr val="000000"/>
                          </a:solidFill>
                          <a:effectLst/>
                          <a:latin typeface="Calibri" panose="020F0502020204030204" pitchFamily="34" charset="0"/>
                        </a:rPr>
                        <a:t>11.9</a:t>
                      </a:r>
                    </a:p>
                  </a:txBody>
                  <a:tcPr marL="4837" marR="4837" marT="4837" marB="0" anchor="b"/>
                </a:tc>
                <a:tc>
                  <a:txBody>
                    <a:bodyPr/>
                    <a:lstStyle/>
                    <a:p>
                      <a:pPr algn="l" fontAlgn="b"/>
                      <a:r>
                        <a:rPr lang="en-US" sz="1400" b="0" i="0" u="none" strike="noStrike" dirty="0">
                          <a:solidFill>
                            <a:srgbClr val="000000"/>
                          </a:solidFill>
                          <a:effectLst/>
                          <a:latin typeface="Calibri" panose="020F0502020204030204" pitchFamily="34" charset="0"/>
                        </a:rPr>
                        <a:t>9.7</a:t>
                      </a:r>
                    </a:p>
                  </a:txBody>
                  <a:tcPr marL="4837" marR="4837" marT="4837" marB="0" anchor="b"/>
                </a:tc>
                <a:extLst>
                  <a:ext uri="{0D108BD9-81ED-4DB2-BD59-A6C34878D82A}">
                    <a16:rowId xmlns:a16="http://schemas.microsoft.com/office/drawing/2014/main" val="956059550"/>
                  </a:ext>
                </a:extLst>
              </a:tr>
              <a:tr h="232423">
                <a:tc>
                  <a:txBody>
                    <a:bodyPr/>
                    <a:lstStyle/>
                    <a:p>
                      <a:pPr algn="l" fontAlgn="b"/>
                      <a:r>
                        <a:rPr lang="en-US" sz="1400" u="none" strike="noStrike">
                          <a:effectLst/>
                        </a:rPr>
                        <a:t>Cereals</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32.6</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25.7</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200" i="1" u="none" strike="noStrike" dirty="0">
                          <a:effectLst/>
                        </a:rPr>
                        <a:t>-21</a:t>
                      </a:r>
                      <a:endParaRPr lang="en-US" sz="1200" b="0" i="1"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0.1</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dirty="0">
                          <a:effectLst/>
                        </a:rPr>
                        <a:t>0.5</a:t>
                      </a:r>
                      <a:endParaRPr lang="en-US" sz="1400" b="0" i="0" u="none" strike="noStrike" dirty="0">
                        <a:solidFill>
                          <a:srgbClr val="000000"/>
                        </a:solidFill>
                        <a:effectLst/>
                        <a:latin typeface="Calibri" panose="020F0502020204030204" pitchFamily="34" charset="0"/>
                      </a:endParaRPr>
                    </a:p>
                  </a:txBody>
                  <a:tcPr marL="4837" marR="4837" marT="4837" marB="0" anchor="b"/>
                </a:tc>
                <a:extLst>
                  <a:ext uri="{0D108BD9-81ED-4DB2-BD59-A6C34878D82A}">
                    <a16:rowId xmlns:a16="http://schemas.microsoft.com/office/drawing/2014/main" val="2856970637"/>
                  </a:ext>
                </a:extLst>
              </a:tr>
              <a:tr h="232423">
                <a:tc>
                  <a:txBody>
                    <a:bodyPr/>
                    <a:lstStyle/>
                    <a:p>
                      <a:pPr algn="l" fontAlgn="b"/>
                      <a:r>
                        <a:rPr lang="en-US" sz="1400" u="none" strike="noStrike">
                          <a:effectLst/>
                        </a:rPr>
                        <a:t>Milled</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35.5</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65.9</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200" i="1" u="none" strike="noStrike" dirty="0">
                          <a:effectLst/>
                        </a:rPr>
                        <a:t>86</a:t>
                      </a:r>
                      <a:endParaRPr lang="en-US" sz="1200" b="0" i="1" u="none" strike="noStrike" dirty="0">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4837" marR="4837" marT="4837" marB="0" anchor="b"/>
                </a:tc>
                <a:extLst>
                  <a:ext uri="{0D108BD9-81ED-4DB2-BD59-A6C34878D82A}">
                    <a16:rowId xmlns:a16="http://schemas.microsoft.com/office/drawing/2014/main" val="1243961389"/>
                  </a:ext>
                </a:extLst>
              </a:tr>
              <a:tr h="232423">
                <a:tc>
                  <a:txBody>
                    <a:bodyPr/>
                    <a:lstStyle/>
                    <a:p>
                      <a:pPr algn="l" fontAlgn="b"/>
                      <a:r>
                        <a:rPr lang="en-US" sz="1400" u="none" strike="noStrike">
                          <a:effectLst/>
                        </a:rPr>
                        <a:t>Seafood</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102.1</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70.6</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200" i="1" u="none" strike="noStrike" dirty="0">
                          <a:effectLst/>
                        </a:rPr>
                        <a:t>-31</a:t>
                      </a:r>
                      <a:endParaRPr lang="en-US" sz="1200" b="0" i="1"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6.9</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dirty="0">
                          <a:effectLst/>
                        </a:rPr>
                        <a:t>7.2</a:t>
                      </a:r>
                      <a:endParaRPr lang="en-US" sz="1400" b="0" i="0" u="none" strike="noStrike" dirty="0">
                        <a:solidFill>
                          <a:srgbClr val="000000"/>
                        </a:solidFill>
                        <a:effectLst/>
                        <a:latin typeface="Calibri" panose="020F0502020204030204" pitchFamily="34" charset="0"/>
                      </a:endParaRPr>
                    </a:p>
                  </a:txBody>
                  <a:tcPr marL="4837" marR="4837" marT="4837" marB="0" anchor="b"/>
                </a:tc>
                <a:extLst>
                  <a:ext uri="{0D108BD9-81ED-4DB2-BD59-A6C34878D82A}">
                    <a16:rowId xmlns:a16="http://schemas.microsoft.com/office/drawing/2014/main" val="2890848314"/>
                  </a:ext>
                </a:extLst>
              </a:tr>
              <a:tr h="232423">
                <a:tc>
                  <a:txBody>
                    <a:bodyPr/>
                    <a:lstStyle/>
                    <a:p>
                      <a:pPr algn="l" fontAlgn="b"/>
                      <a:r>
                        <a:rPr lang="en-US" sz="1400" u="none" strike="noStrike">
                          <a:effectLst/>
                        </a:rPr>
                        <a:t>Agriculture plus</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349.7</a:t>
                      </a:r>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478.9</a:t>
                      </a:r>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200" i="1" u="none" strike="noStrike" dirty="0">
                          <a:effectLst/>
                        </a:rPr>
                        <a:t>37</a:t>
                      </a:r>
                      <a:endParaRPr lang="en-US" sz="1200" b="0" i="1"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42.3</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dirty="0">
                          <a:effectLst/>
                        </a:rPr>
                        <a:t>34.4</a:t>
                      </a:r>
                      <a:endParaRPr lang="en-US" sz="1400" b="0" i="0" u="none" strike="noStrike" dirty="0">
                        <a:solidFill>
                          <a:srgbClr val="000000"/>
                        </a:solidFill>
                        <a:effectLst/>
                        <a:latin typeface="Calibri" panose="020F0502020204030204" pitchFamily="34" charset="0"/>
                      </a:endParaRPr>
                    </a:p>
                  </a:txBody>
                  <a:tcPr marL="4837" marR="4837" marT="4837" marB="0" anchor="b"/>
                </a:tc>
                <a:extLst>
                  <a:ext uri="{0D108BD9-81ED-4DB2-BD59-A6C34878D82A}">
                    <a16:rowId xmlns:a16="http://schemas.microsoft.com/office/drawing/2014/main" val="874297711"/>
                  </a:ext>
                </a:extLst>
              </a:tr>
              <a:tr h="232423">
                <a:tc>
                  <a:txBody>
                    <a:bodyPr/>
                    <a:lstStyle/>
                    <a:p>
                      <a:pPr algn="l" fontAlgn="b"/>
                      <a:endParaRPr lang="en-US" sz="1400" b="0" i="0"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endParaRPr lang="en-US" sz="1200" b="0" i="1" u="none" strike="noStrike" dirty="0">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4837" marR="4837" marT="4837" marB="0" anchor="b"/>
                </a:tc>
                <a:extLst>
                  <a:ext uri="{0D108BD9-81ED-4DB2-BD59-A6C34878D82A}">
                    <a16:rowId xmlns:a16="http://schemas.microsoft.com/office/drawing/2014/main" val="2051158156"/>
                  </a:ext>
                </a:extLst>
              </a:tr>
              <a:tr h="232423">
                <a:tc>
                  <a:txBody>
                    <a:bodyPr/>
                    <a:lstStyle/>
                    <a:p>
                      <a:pPr algn="l" fontAlgn="b"/>
                      <a:r>
                        <a:rPr lang="en-US" sz="1400" u="none" strike="noStrike" dirty="0">
                          <a:effectLst/>
                        </a:rPr>
                        <a:t>Plastics</a:t>
                      </a:r>
                      <a:endParaRPr lang="en-US" sz="1400" b="0" i="0"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231.4</a:t>
                      </a:r>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221.8</a:t>
                      </a:r>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200" i="1" u="none" strike="noStrike" dirty="0">
                          <a:effectLst/>
                        </a:rPr>
                        <a:t>-4</a:t>
                      </a:r>
                      <a:endParaRPr lang="en-US" sz="1200" b="0" i="1" u="none" strike="noStrike" dirty="0">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extLst>
                  <a:ext uri="{0D108BD9-81ED-4DB2-BD59-A6C34878D82A}">
                    <a16:rowId xmlns:a16="http://schemas.microsoft.com/office/drawing/2014/main" val="3362215312"/>
                  </a:ext>
                </a:extLst>
              </a:tr>
              <a:tr h="232423">
                <a:tc>
                  <a:txBody>
                    <a:bodyPr/>
                    <a:lstStyle/>
                    <a:p>
                      <a:pPr algn="l" fontAlgn="b"/>
                      <a:r>
                        <a:rPr lang="en-US" sz="1400" u="none" strike="noStrike" dirty="0">
                          <a:effectLst/>
                        </a:rPr>
                        <a:t>Clocks &amp; watches (parts)</a:t>
                      </a:r>
                      <a:endParaRPr lang="en-US" sz="1400" b="0" i="0"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2</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36.9</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endParaRPr lang="en-US" sz="1200" b="0" i="1"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9.1</a:t>
                      </a:r>
                      <a:endParaRPr lang="en-US" sz="1400" b="0" i="0" u="none" strike="noStrike">
                        <a:solidFill>
                          <a:srgbClr val="000000"/>
                        </a:solidFill>
                        <a:effectLst/>
                        <a:latin typeface="Calibri" panose="020F0502020204030204" pitchFamily="34" charset="0"/>
                      </a:endParaRPr>
                    </a:p>
                  </a:txBody>
                  <a:tcPr marL="4837" marR="4837" marT="4837" marB="0" anchor="b"/>
                </a:tc>
                <a:extLst>
                  <a:ext uri="{0D108BD9-81ED-4DB2-BD59-A6C34878D82A}">
                    <a16:rowId xmlns:a16="http://schemas.microsoft.com/office/drawing/2014/main" val="3902355105"/>
                  </a:ext>
                </a:extLst>
              </a:tr>
              <a:tr h="232423">
                <a:tc>
                  <a:txBody>
                    <a:bodyPr/>
                    <a:lstStyle/>
                    <a:p>
                      <a:pPr algn="l" fontAlgn="b"/>
                      <a:r>
                        <a:rPr lang="en-US" sz="1400" u="none" strike="noStrike" dirty="0">
                          <a:effectLst/>
                        </a:rPr>
                        <a:t>Woven syn fiber</a:t>
                      </a:r>
                      <a:endParaRPr lang="en-US" sz="1400" b="0" i="0"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205.4</a:t>
                      </a:r>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126</a:t>
                      </a:r>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200" i="1" u="none" strike="noStrike" dirty="0">
                          <a:effectLst/>
                        </a:rPr>
                        <a:t>-39</a:t>
                      </a:r>
                      <a:endParaRPr lang="en-US" sz="1200" b="0" i="1" u="none" strike="noStrike" dirty="0">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extLst>
                  <a:ext uri="{0D108BD9-81ED-4DB2-BD59-A6C34878D82A}">
                    <a16:rowId xmlns:a16="http://schemas.microsoft.com/office/drawing/2014/main" val="1782932544"/>
                  </a:ext>
                </a:extLst>
              </a:tr>
              <a:tr h="232423">
                <a:tc>
                  <a:txBody>
                    <a:bodyPr/>
                    <a:lstStyle/>
                    <a:p>
                      <a:pPr algn="l" fontAlgn="b"/>
                      <a:r>
                        <a:rPr lang="en-US" sz="1400" u="none" strike="noStrike">
                          <a:effectLst/>
                        </a:rPr>
                        <a:t>Fertilizer</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dirty="0">
                          <a:effectLst/>
                        </a:rPr>
                        <a:t>36.4</a:t>
                      </a:r>
                      <a:endParaRPr lang="en-US" sz="1400" b="0" i="0"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dirty="0">
                          <a:effectLst/>
                        </a:rPr>
                        <a:t>84.8</a:t>
                      </a:r>
                      <a:endParaRPr lang="en-US" sz="1400" b="0" i="0"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200" i="1" u="none" strike="noStrike" dirty="0">
                          <a:effectLst/>
                        </a:rPr>
                        <a:t>126</a:t>
                      </a:r>
                      <a:endParaRPr lang="en-US" sz="1200" b="0" i="1" u="none" strike="noStrike" dirty="0">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extLst>
                  <a:ext uri="{0D108BD9-81ED-4DB2-BD59-A6C34878D82A}">
                    <a16:rowId xmlns:a16="http://schemas.microsoft.com/office/drawing/2014/main" val="459680612"/>
                  </a:ext>
                </a:extLst>
              </a:tr>
              <a:tr h="232423">
                <a:tc>
                  <a:txBody>
                    <a:bodyPr/>
                    <a:lstStyle/>
                    <a:p>
                      <a:pPr algn="l" fontAlgn="b"/>
                      <a:endParaRPr lang="en-US" sz="1400" b="0" i="0"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endParaRPr lang="en-US" sz="1200" b="0" i="1" u="none" strike="noStrike" dirty="0">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4837" marR="4837" marT="4837" marB="0" anchor="b"/>
                </a:tc>
                <a:extLst>
                  <a:ext uri="{0D108BD9-81ED-4DB2-BD59-A6C34878D82A}">
                    <a16:rowId xmlns:a16="http://schemas.microsoft.com/office/drawing/2014/main" val="3172901269"/>
                  </a:ext>
                </a:extLst>
              </a:tr>
              <a:tr h="232423">
                <a:tc>
                  <a:txBody>
                    <a:bodyPr/>
                    <a:lstStyle/>
                    <a:p>
                      <a:pPr algn="l" fontAlgn="b"/>
                      <a:r>
                        <a:rPr lang="en-US" sz="1400" u="none" strike="noStrike" dirty="0">
                          <a:effectLst/>
                        </a:rPr>
                        <a:t>Vehicles</a:t>
                      </a:r>
                      <a:endParaRPr lang="en-US" sz="1400" b="0" i="0"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dirty="0">
                          <a:effectLst/>
                        </a:rPr>
                        <a:t>202</a:t>
                      </a:r>
                      <a:endParaRPr lang="en-US" sz="1400" b="1" i="0"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200" i="1" u="none" strike="noStrike" dirty="0">
                          <a:effectLst/>
                        </a:rPr>
                        <a:t>-99</a:t>
                      </a:r>
                      <a:endParaRPr lang="en-US" sz="1200" b="0" i="1" u="none" strike="noStrike" dirty="0">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extLst>
                  <a:ext uri="{0D108BD9-81ED-4DB2-BD59-A6C34878D82A}">
                    <a16:rowId xmlns:a16="http://schemas.microsoft.com/office/drawing/2014/main" val="361619964"/>
                  </a:ext>
                </a:extLst>
              </a:tr>
              <a:tr h="232423">
                <a:tc>
                  <a:txBody>
                    <a:bodyPr/>
                    <a:lstStyle/>
                    <a:p>
                      <a:pPr algn="l" fontAlgn="b"/>
                      <a:r>
                        <a:rPr lang="en-US" sz="1400" u="none" strike="noStrike">
                          <a:effectLst/>
                        </a:rPr>
                        <a:t>    Trucks #</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dirty="0">
                          <a:effectLst/>
                        </a:rPr>
                        <a:t>6170</a:t>
                      </a:r>
                      <a:endParaRPr lang="en-US" sz="1400" b="0" i="0"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20</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endParaRPr lang="en-US" sz="1200" b="0" i="1" u="none" strike="noStrike" dirty="0">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extLst>
                  <a:ext uri="{0D108BD9-81ED-4DB2-BD59-A6C34878D82A}">
                    <a16:rowId xmlns:a16="http://schemas.microsoft.com/office/drawing/2014/main" val="3196989187"/>
                  </a:ext>
                </a:extLst>
              </a:tr>
              <a:tr h="232423">
                <a:tc>
                  <a:txBody>
                    <a:bodyPr/>
                    <a:lstStyle/>
                    <a:p>
                      <a:pPr algn="l" fontAlgn="b"/>
                      <a:r>
                        <a:rPr lang="en-US" sz="1400" u="none" strike="noStrike">
                          <a:effectLst/>
                        </a:rPr>
                        <a:t>    Autos #</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3269</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46</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200" i="1" u="none" strike="noStrike" dirty="0">
                          <a:effectLst/>
                        </a:rPr>
                        <a:t>-99</a:t>
                      </a:r>
                      <a:endParaRPr lang="en-US" sz="1200" b="0" i="1" u="none" strike="noStrike" dirty="0">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extLst>
                  <a:ext uri="{0D108BD9-81ED-4DB2-BD59-A6C34878D82A}">
                    <a16:rowId xmlns:a16="http://schemas.microsoft.com/office/drawing/2014/main" val="3013480614"/>
                  </a:ext>
                </a:extLst>
              </a:tr>
              <a:tr h="232423">
                <a:tc>
                  <a:txBody>
                    <a:bodyPr/>
                    <a:lstStyle/>
                    <a:p>
                      <a:pPr algn="l" fontAlgn="b"/>
                      <a:r>
                        <a:rPr lang="en-US" sz="1400" u="none" strike="noStrike">
                          <a:effectLst/>
                        </a:rPr>
                        <a:t>Electric Machinery</a:t>
                      </a:r>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338</a:t>
                      </a:r>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7.7</a:t>
                      </a:r>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200" i="1" u="none" strike="noStrike" dirty="0">
                          <a:effectLst/>
                        </a:rPr>
                        <a:t>-98</a:t>
                      </a:r>
                      <a:endParaRPr lang="en-US" sz="1200" b="0" i="1" u="none" strike="noStrike" dirty="0">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extLst>
                  <a:ext uri="{0D108BD9-81ED-4DB2-BD59-A6C34878D82A}">
                    <a16:rowId xmlns:a16="http://schemas.microsoft.com/office/drawing/2014/main" val="3230184283"/>
                  </a:ext>
                </a:extLst>
              </a:tr>
              <a:tr h="232423">
                <a:tc>
                  <a:txBody>
                    <a:bodyPr/>
                    <a:lstStyle/>
                    <a:p>
                      <a:pPr algn="l" fontAlgn="b"/>
                      <a:r>
                        <a:rPr lang="en-US" sz="1400" u="none" strike="noStrike">
                          <a:effectLst/>
                        </a:rPr>
                        <a:t>Non-Electric Machinery</a:t>
                      </a:r>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268</a:t>
                      </a:r>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7</a:t>
                      </a:r>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200" i="1" u="none" strike="noStrike" dirty="0">
                          <a:effectLst/>
                        </a:rPr>
                        <a:t>-97</a:t>
                      </a:r>
                      <a:endParaRPr lang="en-US" sz="1200" b="0" i="1" u="none" strike="noStrike" dirty="0">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extLst>
                  <a:ext uri="{0D108BD9-81ED-4DB2-BD59-A6C34878D82A}">
                    <a16:rowId xmlns:a16="http://schemas.microsoft.com/office/drawing/2014/main" val="2881993671"/>
                  </a:ext>
                </a:extLst>
              </a:tr>
              <a:tr h="253992">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l" fontAlgn="b"/>
                      <a:endParaRPr lang="en-US" sz="1200" b="0" i="1" u="none" strike="noStrike" dirty="0">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4837" marR="4837" marT="4837" marB="0" anchor="b"/>
                </a:tc>
                <a:extLst>
                  <a:ext uri="{0D108BD9-81ED-4DB2-BD59-A6C34878D82A}">
                    <a16:rowId xmlns:a16="http://schemas.microsoft.com/office/drawing/2014/main" val="442579173"/>
                  </a:ext>
                </a:extLst>
              </a:tr>
              <a:tr h="232423">
                <a:tc>
                  <a:txBody>
                    <a:bodyPr/>
                    <a:lstStyle/>
                    <a:p>
                      <a:pPr algn="l" fontAlgn="b"/>
                      <a:r>
                        <a:rPr lang="en-US" sz="1400" b="1" u="none" strike="noStrike" dirty="0">
                          <a:effectLst/>
                        </a:rPr>
                        <a:t>China Imports</a:t>
                      </a:r>
                      <a:endParaRPr lang="en-US" sz="1400" b="1" i="0" u="none" strike="noStrike" dirty="0">
                        <a:solidFill>
                          <a:srgbClr val="000000"/>
                        </a:solidFill>
                        <a:effectLst/>
                        <a:latin typeface="Calibri" panose="020F0502020204030204" pitchFamily="34" charset="0"/>
                      </a:endParaRPr>
                    </a:p>
                  </a:txBody>
                  <a:tcPr marL="4837" marR="4837" marT="4837" marB="0" anchor="b"/>
                </a:tc>
                <a:tc>
                  <a:txBody>
                    <a:bodyPr/>
                    <a:lstStyle/>
                    <a:p>
                      <a:pPr algn="l" fontAlgn="b"/>
                      <a:r>
                        <a:rPr lang="en-US" sz="1400" b="1" u="none" strike="noStrike" dirty="0">
                          <a:effectLst/>
                        </a:rPr>
                        <a:t>                       1,651 </a:t>
                      </a:r>
                      <a:endParaRPr lang="en-US" sz="1400" b="1" i="0"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400" b="1" u="none" strike="noStrike" dirty="0">
                          <a:effectLst/>
                        </a:rPr>
                        <a:t>194.6</a:t>
                      </a:r>
                      <a:endParaRPr lang="en-US" sz="1400" b="1" i="0"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200" b="1" i="1" u="none" strike="noStrike" dirty="0">
                          <a:effectLst/>
                        </a:rPr>
                        <a:t>-88</a:t>
                      </a:r>
                      <a:endParaRPr lang="en-US" sz="1200" b="1" i="1"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400" b="1" u="none" strike="noStrike" dirty="0">
                          <a:effectLst/>
                        </a:rPr>
                        <a:t>36.4</a:t>
                      </a:r>
                      <a:endParaRPr lang="en-US" sz="1400" b="1" i="0"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400" b="1" u="none" strike="noStrike" dirty="0">
                          <a:effectLst/>
                        </a:rPr>
                        <a:t>20.1</a:t>
                      </a:r>
                      <a:endParaRPr lang="en-US" sz="1400" b="1" i="0" u="none" strike="noStrike" dirty="0">
                        <a:solidFill>
                          <a:srgbClr val="000000"/>
                        </a:solidFill>
                        <a:effectLst/>
                        <a:latin typeface="Calibri" panose="020F0502020204030204" pitchFamily="34" charset="0"/>
                      </a:endParaRPr>
                    </a:p>
                  </a:txBody>
                  <a:tcPr marL="4837" marR="4837" marT="4837" marB="0" anchor="b"/>
                </a:tc>
                <a:extLst>
                  <a:ext uri="{0D108BD9-81ED-4DB2-BD59-A6C34878D82A}">
                    <a16:rowId xmlns:a16="http://schemas.microsoft.com/office/drawing/2014/main" val="2116133475"/>
                  </a:ext>
                </a:extLst>
              </a:tr>
              <a:tr h="232423">
                <a:tc>
                  <a:txBody>
                    <a:bodyPr/>
                    <a:lstStyle/>
                    <a:p>
                      <a:pPr algn="l" fontAlgn="b"/>
                      <a:r>
                        <a:rPr lang="en-US" sz="1400" u="none" strike="noStrike">
                          <a:effectLst/>
                        </a:rPr>
                        <a:t>Clock &amp; Watches</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1.8</a:t>
                      </a:r>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31.1</a:t>
                      </a:r>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endParaRPr lang="en-US" sz="1200" b="0" i="1"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1.2</a:t>
                      </a:r>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dirty="0">
                          <a:effectLst/>
                        </a:rPr>
                        <a:t>6.8</a:t>
                      </a:r>
                      <a:endParaRPr lang="en-US" sz="1400" b="1" i="0" u="none" strike="noStrike" dirty="0">
                        <a:solidFill>
                          <a:srgbClr val="000000"/>
                        </a:solidFill>
                        <a:effectLst/>
                        <a:latin typeface="Calibri" panose="020F0502020204030204" pitchFamily="34" charset="0"/>
                      </a:endParaRPr>
                    </a:p>
                  </a:txBody>
                  <a:tcPr marL="4837" marR="4837" marT="4837" marB="0" anchor="b"/>
                </a:tc>
                <a:extLst>
                  <a:ext uri="{0D108BD9-81ED-4DB2-BD59-A6C34878D82A}">
                    <a16:rowId xmlns:a16="http://schemas.microsoft.com/office/drawing/2014/main" val="3598739870"/>
                  </a:ext>
                </a:extLst>
              </a:tr>
              <a:tr h="232423">
                <a:tc>
                  <a:txBody>
                    <a:bodyPr/>
                    <a:lstStyle/>
                    <a:p>
                      <a:pPr algn="l" fontAlgn="b"/>
                      <a:r>
                        <a:rPr lang="en-US" sz="1400" u="none" strike="noStrike">
                          <a:effectLst/>
                        </a:rPr>
                        <a:t>Coal</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401.7</a:t>
                      </a:r>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0</a:t>
                      </a:r>
                      <a:endParaRPr lang="en-US" sz="1400" b="1"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200" i="1" u="none" strike="noStrike" dirty="0">
                          <a:effectLst/>
                        </a:rPr>
                        <a:t>-100</a:t>
                      </a:r>
                      <a:endParaRPr lang="en-US" sz="1200" b="0" i="1" u="none" strike="noStrike" dirty="0">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a:effectLst/>
                        </a:rPr>
                        <a:t>0</a:t>
                      </a:r>
                      <a:endParaRPr lang="en-US" sz="1400" b="0" i="0" u="none" strike="noStrike">
                        <a:solidFill>
                          <a:srgbClr val="000000"/>
                        </a:solidFill>
                        <a:effectLst/>
                        <a:latin typeface="Calibri" panose="020F0502020204030204" pitchFamily="34" charset="0"/>
                      </a:endParaRPr>
                    </a:p>
                  </a:txBody>
                  <a:tcPr marL="4837" marR="4837" marT="4837" marB="0" anchor="b"/>
                </a:tc>
                <a:tc>
                  <a:txBody>
                    <a:bodyPr/>
                    <a:lstStyle/>
                    <a:p>
                      <a:pPr algn="r" fontAlgn="b"/>
                      <a:r>
                        <a:rPr lang="en-US" sz="1400" u="none" strike="noStrike" dirty="0">
                          <a:effectLst/>
                        </a:rPr>
                        <a:t>0</a:t>
                      </a:r>
                      <a:endParaRPr lang="en-US" sz="1400" b="0" i="0" u="none" strike="noStrike" dirty="0">
                        <a:solidFill>
                          <a:srgbClr val="000000"/>
                        </a:solidFill>
                        <a:effectLst/>
                        <a:latin typeface="Calibri" panose="020F0502020204030204" pitchFamily="34" charset="0"/>
                      </a:endParaRPr>
                    </a:p>
                  </a:txBody>
                  <a:tcPr marL="4837" marR="4837" marT="4837" marB="0" anchor="b"/>
                </a:tc>
                <a:extLst>
                  <a:ext uri="{0D108BD9-81ED-4DB2-BD59-A6C34878D82A}">
                    <a16:rowId xmlns:a16="http://schemas.microsoft.com/office/drawing/2014/main" val="2434284985"/>
                  </a:ext>
                </a:extLst>
              </a:tr>
            </a:tbl>
          </a:graphicData>
        </a:graphic>
      </p:graphicFrame>
      <p:sp>
        <p:nvSpPr>
          <p:cNvPr id="2" name="Footer Placeholder 1">
            <a:extLst>
              <a:ext uri="{FF2B5EF4-FFF2-40B4-BE49-F238E27FC236}">
                <a16:creationId xmlns:a16="http://schemas.microsoft.com/office/drawing/2014/main" id="{ED65028D-8BFB-47DA-BE56-ED08E05E0FCF}"/>
              </a:ext>
            </a:extLst>
          </p:cNvPr>
          <p:cNvSpPr>
            <a:spLocks noGrp="1"/>
          </p:cNvSpPr>
          <p:nvPr>
            <p:ph type="ftr" sz="quarter" idx="11"/>
          </p:nvPr>
        </p:nvSpPr>
        <p:spPr/>
        <p:txBody>
          <a:bodyPr/>
          <a:lstStyle/>
          <a:p>
            <a:r>
              <a:rPr lang="en-US"/>
              <a:t>William Brown NAEIA, 11/1/2020</a:t>
            </a:r>
            <a:endParaRPr lang="en-US" dirty="0"/>
          </a:p>
        </p:txBody>
      </p:sp>
    </p:spTree>
    <p:extLst>
      <p:ext uri="{BB962C8B-B14F-4D97-AF65-F5344CB8AC3E}">
        <p14:creationId xmlns:p14="http://schemas.microsoft.com/office/powerpoint/2010/main" val="1234800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871D4A8-B3FF-4BCD-9614-13AD5835B817}"/>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Won stabilized despite export collapse</a:t>
            </a:r>
          </a:p>
        </p:txBody>
      </p:sp>
      <p:sp>
        <p:nvSpPr>
          <p:cNvPr id="18" name="Rectangle 1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Rectangle 1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830395E-4104-44E2-ADF2-3BC047408CA4}"/>
              </a:ext>
            </a:extLst>
          </p:cNvPr>
          <p:cNvSpPr>
            <a:spLocks noGrp="1"/>
          </p:cNvSpPr>
          <p:nvPr>
            <p:ph type="ftr" sz="quarter" idx="11"/>
          </p:nvPr>
        </p:nvSpPr>
        <p:spPr>
          <a:xfrm>
            <a:off x="462058" y="6407779"/>
            <a:ext cx="6675120" cy="365125"/>
          </a:xfrm>
        </p:spPr>
        <p:txBody>
          <a:bodyPr>
            <a:normAutofit/>
          </a:bodyPr>
          <a:lstStyle/>
          <a:p>
            <a:pPr algn="l">
              <a:spcAft>
                <a:spcPts val="600"/>
              </a:spcAft>
            </a:pPr>
            <a:r>
              <a:rPr lang="en-US" sz="1050">
                <a:solidFill>
                  <a:schemeClr val="tx1">
                    <a:lumMod val="50000"/>
                    <a:lumOff val="50000"/>
                  </a:schemeClr>
                </a:solidFill>
              </a:rPr>
              <a:t>William Brown NAEIA, 11/1/2020</a:t>
            </a:r>
          </a:p>
        </p:txBody>
      </p:sp>
      <p:graphicFrame>
        <p:nvGraphicFramePr>
          <p:cNvPr id="4" name="Content Placeholder 3">
            <a:extLst>
              <a:ext uri="{FF2B5EF4-FFF2-40B4-BE49-F238E27FC236}">
                <a16:creationId xmlns:a16="http://schemas.microsoft.com/office/drawing/2014/main" id="{1429E29A-05A4-49EF-BB5A-FCB949795455}"/>
              </a:ext>
            </a:extLst>
          </p:cNvPr>
          <p:cNvGraphicFramePr>
            <a:graphicFrameLocks noGrp="1"/>
          </p:cNvGraphicFramePr>
          <p:nvPr>
            <p:ph idx="1"/>
            <p:extLst>
              <p:ext uri="{D42A27DB-BD31-4B8C-83A1-F6EECF244321}">
                <p14:modId xmlns:p14="http://schemas.microsoft.com/office/powerpoint/2010/main" val="1135286831"/>
              </p:ext>
            </p:extLst>
          </p:nvPr>
        </p:nvGraphicFramePr>
        <p:xfrm>
          <a:off x="4379913" y="687388"/>
          <a:ext cx="7037387" cy="5475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57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Shape 14">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CC18C44-B1AF-4FA1-90F3-C84F8AA4D2EE}"/>
              </a:ext>
            </a:extLst>
          </p:cNvPr>
          <p:cNvSpPr>
            <a:spLocks noGrp="1"/>
          </p:cNvSpPr>
          <p:nvPr>
            <p:ph type="title"/>
          </p:nvPr>
        </p:nvSpPr>
        <p:spPr>
          <a:xfrm>
            <a:off x="934872" y="982272"/>
            <a:ext cx="3388419" cy="4560970"/>
          </a:xfrm>
        </p:spPr>
        <p:txBody>
          <a:bodyPr>
            <a:normAutofit/>
          </a:bodyPr>
          <a:lstStyle/>
          <a:p>
            <a:r>
              <a:rPr lang="en-US" sz="4000">
                <a:solidFill>
                  <a:srgbClr val="FFFFFF"/>
                </a:solidFill>
              </a:rPr>
              <a:t>Theory:  Very Tight Monetary, Fiscal Policy</a:t>
            </a:r>
          </a:p>
        </p:txBody>
      </p:sp>
      <p:sp>
        <p:nvSpPr>
          <p:cNvPr id="17"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CA37DA7D-3F13-40FB-A3E1-A91E0F69187A}"/>
              </a:ext>
            </a:extLst>
          </p:cNvPr>
          <p:cNvSpPr>
            <a:spLocks noGrp="1"/>
          </p:cNvSpPr>
          <p:nvPr>
            <p:ph idx="1"/>
          </p:nvPr>
        </p:nvSpPr>
        <p:spPr>
          <a:xfrm>
            <a:off x="5221862" y="1719618"/>
            <a:ext cx="5948831" cy="4334629"/>
          </a:xfrm>
        </p:spPr>
        <p:txBody>
          <a:bodyPr anchor="ctr">
            <a:noAutofit/>
          </a:bodyPr>
          <a:lstStyle/>
          <a:p>
            <a:r>
              <a:rPr lang="en-US" sz="1600" dirty="0">
                <a:solidFill>
                  <a:srgbClr val="FEFFFF"/>
                </a:solidFill>
              </a:rPr>
              <a:t>Central bank reduces won supply in parallel with loss of dollars.</a:t>
            </a:r>
          </a:p>
          <a:p>
            <a:pPr lvl="1"/>
            <a:r>
              <a:rPr lang="en-US" sz="1600" dirty="0">
                <a:solidFill>
                  <a:srgbClr val="FEFFFF"/>
                </a:solidFill>
              </a:rPr>
              <a:t> Little printing of new cash.</a:t>
            </a:r>
          </a:p>
          <a:p>
            <a:pPr lvl="1"/>
            <a:r>
              <a:rPr lang="en-US" sz="1600" dirty="0">
                <a:solidFill>
                  <a:srgbClr val="FEFFFF"/>
                </a:solidFill>
              </a:rPr>
              <a:t>  Few new net loans to state enterprises and state agencies</a:t>
            </a:r>
          </a:p>
          <a:p>
            <a:pPr lvl="1"/>
            <a:r>
              <a:rPr lang="en-US" sz="1600" dirty="0">
                <a:solidFill>
                  <a:srgbClr val="FEFFFF"/>
                </a:solidFill>
              </a:rPr>
              <a:t>  State firms  allowed to privatize assets to make  ends meet.</a:t>
            </a:r>
          </a:p>
          <a:p>
            <a:pPr lvl="1"/>
            <a:r>
              <a:rPr lang="en-US" sz="1600" dirty="0">
                <a:solidFill>
                  <a:srgbClr val="FEFFFF"/>
                </a:solidFill>
              </a:rPr>
              <a:t>  State agencies raise all kinds of fees to raise funds. (no normal tax system). Allow workers to engage in private income earning work.</a:t>
            </a:r>
          </a:p>
          <a:p>
            <a:r>
              <a:rPr lang="en-US" sz="1600" dirty="0">
                <a:solidFill>
                  <a:srgbClr val="FEFFFF"/>
                </a:solidFill>
              </a:rPr>
              <a:t> Impact is good for inflation but devastating to state investment, employment.</a:t>
            </a:r>
          </a:p>
          <a:p>
            <a:r>
              <a:rPr lang="en-US" sz="1600" dirty="0">
                <a:solidFill>
                  <a:srgbClr val="FEFFFF"/>
                </a:solidFill>
              </a:rPr>
              <a:t> Cost of stable won is shrinking , privatization of, state sector.  State has very large assets so this can last a long time.  Like China.</a:t>
            </a:r>
          </a:p>
          <a:p>
            <a:r>
              <a:rPr lang="en-US" sz="1600" dirty="0">
                <a:solidFill>
                  <a:srgbClr val="FEFFFF"/>
                </a:solidFill>
              </a:rPr>
              <a:t> Also, by allowing  US dollars and   RMB to circulate,  real savings vehicles are available for the first time, allowing citizens to save.  Reduces  current demand.</a:t>
            </a:r>
          </a:p>
        </p:txBody>
      </p:sp>
      <p:sp>
        <p:nvSpPr>
          <p:cNvPr id="4" name="Footer Placeholder 3">
            <a:extLst>
              <a:ext uri="{FF2B5EF4-FFF2-40B4-BE49-F238E27FC236}">
                <a16:creationId xmlns:a16="http://schemas.microsoft.com/office/drawing/2014/main" id="{EE07A631-BBF3-4A23-909B-35A0DA1EE083}"/>
              </a:ext>
            </a:extLst>
          </p:cNvPr>
          <p:cNvSpPr>
            <a:spLocks noGrp="1"/>
          </p:cNvSpPr>
          <p:nvPr>
            <p:ph type="ftr" sz="quarter" idx="11"/>
          </p:nvPr>
        </p:nvSpPr>
        <p:spPr>
          <a:xfrm>
            <a:off x="795528" y="6382512"/>
            <a:ext cx="6757416" cy="320040"/>
          </a:xfrm>
        </p:spPr>
        <p:txBody>
          <a:bodyPr>
            <a:normAutofit/>
          </a:bodyPr>
          <a:lstStyle/>
          <a:p>
            <a:pPr algn="l">
              <a:spcAft>
                <a:spcPts val="600"/>
              </a:spcAft>
            </a:pPr>
            <a:r>
              <a:rPr lang="en-US" sz="1000"/>
              <a:t>William Brown NAEIA, 11/1/2020</a:t>
            </a:r>
          </a:p>
        </p:txBody>
      </p:sp>
    </p:spTree>
    <p:extLst>
      <p:ext uri="{BB962C8B-B14F-4D97-AF65-F5344CB8AC3E}">
        <p14:creationId xmlns:p14="http://schemas.microsoft.com/office/powerpoint/2010/main" val="1223488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BA1EA23-80B2-4124-B063-2C3A013BE9FA}"/>
              </a:ext>
            </a:extLst>
          </p:cNvPr>
          <p:cNvSpPr>
            <a:spLocks noGrp="1"/>
          </p:cNvSpPr>
          <p:nvPr>
            <p:ph type="ftr" sz="quarter" idx="11"/>
          </p:nvPr>
        </p:nvSpPr>
        <p:spPr/>
        <p:txBody>
          <a:bodyPr/>
          <a:lstStyle/>
          <a:p>
            <a:r>
              <a:rPr lang="en-US"/>
              <a:t>William Brown NAEIA, 11/1/2020</a:t>
            </a:r>
            <a:endParaRPr lang="en-US" dirty="0"/>
          </a:p>
        </p:txBody>
      </p:sp>
      <p:graphicFrame>
        <p:nvGraphicFramePr>
          <p:cNvPr id="5" name="Chart 4">
            <a:extLst>
              <a:ext uri="{FF2B5EF4-FFF2-40B4-BE49-F238E27FC236}">
                <a16:creationId xmlns:a16="http://schemas.microsoft.com/office/drawing/2014/main" id="{A4ED127E-5581-4C95-8ED7-BC0982D8A199}"/>
              </a:ext>
            </a:extLst>
          </p:cNvPr>
          <p:cNvGraphicFramePr>
            <a:graphicFrameLocks/>
          </p:cNvGraphicFramePr>
          <p:nvPr>
            <p:extLst>
              <p:ext uri="{D42A27DB-BD31-4B8C-83A1-F6EECF244321}">
                <p14:modId xmlns:p14="http://schemas.microsoft.com/office/powerpoint/2010/main" val="2724950095"/>
              </p:ext>
            </p:extLst>
          </p:nvPr>
        </p:nvGraphicFramePr>
        <p:xfrm>
          <a:off x="2354893" y="814192"/>
          <a:ext cx="7628351" cy="541124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4BA15CB-C7E0-4B1B-86FF-228F14C97A56}"/>
              </a:ext>
            </a:extLst>
          </p:cNvPr>
          <p:cNvSpPr txBox="1"/>
          <p:nvPr/>
        </p:nvSpPr>
        <p:spPr>
          <a:xfrm flipH="1">
            <a:off x="10367388" y="6121196"/>
            <a:ext cx="1123190" cy="330669"/>
          </a:xfrm>
          <a:prstGeom prst="rect">
            <a:avLst/>
          </a:prstGeom>
          <a:noFill/>
        </p:spPr>
        <p:txBody>
          <a:bodyPr wrap="square" rtlCol="0">
            <a:spAutoFit/>
          </a:bodyPr>
          <a:lstStyle/>
          <a:p>
            <a:r>
              <a:rPr lang="en-US" sz="1000" dirty="0"/>
              <a:t>Asia Press,  source data.</a:t>
            </a:r>
          </a:p>
        </p:txBody>
      </p:sp>
    </p:spTree>
    <p:extLst>
      <p:ext uri="{BB962C8B-B14F-4D97-AF65-F5344CB8AC3E}">
        <p14:creationId xmlns:p14="http://schemas.microsoft.com/office/powerpoint/2010/main" val="137580984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724</TotalTime>
  <Words>1566</Words>
  <Application>Microsoft Office PowerPoint</Application>
  <PresentationFormat>Widescreen</PresentationFormat>
  <Paragraphs>198</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Courier New</vt:lpstr>
      <vt:lpstr>Custom Design</vt:lpstr>
      <vt:lpstr>Pandemic or Not, North Korean Economy Under Great Strain</vt:lpstr>
      <vt:lpstr>Impact of Pandemic</vt:lpstr>
      <vt:lpstr>Marketization Underway, Not Finished</vt:lpstr>
      <vt:lpstr>PowerPoint Presentation</vt:lpstr>
      <vt:lpstr>PowerPoint Presentation</vt:lpstr>
      <vt:lpstr>PowerPoint Presentation</vt:lpstr>
      <vt:lpstr>Won stabilized despite export collapse</vt:lpstr>
      <vt:lpstr>Theory:  Very Tight Monetary, Fiscal Policy</vt:lpstr>
      <vt:lpstr>PowerPoint Presentation</vt:lpstr>
      <vt:lpstr>PowerPoint Presentation</vt:lpstr>
      <vt:lpstr>PowerPoint Presentation</vt:lpstr>
      <vt:lpstr>Reform and Opening</vt:lpstr>
      <vt:lpstr>Readings: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Korea’s Economy and Marketization</dc:title>
  <dc:creator>Bill Brown</dc:creator>
  <cp:lastModifiedBy>Bill Brown</cp:lastModifiedBy>
  <cp:revision>27</cp:revision>
  <cp:lastPrinted>2020-11-02T22:24:14Z</cp:lastPrinted>
  <dcterms:created xsi:type="dcterms:W3CDTF">2020-10-31T21:22:35Z</dcterms:created>
  <dcterms:modified xsi:type="dcterms:W3CDTF">2020-11-14T17:18:40Z</dcterms:modified>
</cp:coreProperties>
</file>