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256" r:id="rId2"/>
    <p:sldId id="257" r:id="rId3"/>
    <p:sldId id="258" r:id="rId4"/>
    <p:sldId id="260" r:id="rId5"/>
    <p:sldId id="261" r:id="rId6"/>
    <p:sldId id="259" r:id="rId7"/>
    <p:sldId id="262" r:id="rId8"/>
    <p:sldId id="263" r:id="rId9"/>
    <p:sldId id="297" r:id="rId10"/>
    <p:sldId id="264" r:id="rId11"/>
    <p:sldId id="265" r:id="rId12"/>
    <p:sldId id="266" r:id="rId13"/>
    <p:sldId id="268" r:id="rId14"/>
    <p:sldId id="289" r:id="rId15"/>
    <p:sldId id="290" r:id="rId16"/>
    <p:sldId id="291" r:id="rId17"/>
    <p:sldId id="300" r:id="rId18"/>
    <p:sldId id="304" r:id="rId19"/>
    <p:sldId id="299" r:id="rId20"/>
    <p:sldId id="301" r:id="rId21"/>
    <p:sldId id="315" r:id="rId22"/>
    <p:sldId id="316" r:id="rId23"/>
    <p:sldId id="308" r:id="rId24"/>
    <p:sldId id="309" r:id="rId25"/>
    <p:sldId id="305" r:id="rId26"/>
    <p:sldId id="306" r:id="rId27"/>
    <p:sldId id="307" r:id="rId28"/>
    <p:sldId id="294" r:id="rId29"/>
    <p:sldId id="311" r:id="rId30"/>
    <p:sldId id="312" r:id="rId31"/>
    <p:sldId id="310" r:id="rId32"/>
    <p:sldId id="29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2173" autoAdjust="0"/>
  </p:normalViewPr>
  <p:slideViewPr>
    <p:cSldViewPr snapToGrid="0">
      <p:cViewPr varScale="1">
        <p:scale>
          <a:sx n="99" d="100"/>
          <a:sy n="99" d="100"/>
        </p:scale>
        <p:origin x="67" y="15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134"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mbbr\AppData\Local\Packages\Microsoft.MicrosoftEdge_8wekyb3d8bbwe\TempState\Downloads\sheet%20(3).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mbbr\AppData\Local\Packages\Microsoft.MicrosoftEdge_8wekyb3d8bbwe\TempState\Downloads\sheet%20(7).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mbbr\Desktop\March%202019%20blo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mbbr\Documents\NK%20Price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North Korea:  Top Ten Trade Partners, 2016</a:t>
            </a:r>
          </a:p>
          <a:p>
            <a:pPr>
              <a:defRPr/>
            </a:pPr>
            <a:r>
              <a:rPr lang="en-US" sz="800" dirty="0"/>
              <a:t>million dollars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 (3).xls]Sheet1'!$B$3:$B$12</c:f>
              <c:strCache>
                <c:ptCount val="10"/>
                <c:pt idx="0">
                  <c:v>China</c:v>
                </c:pt>
                <c:pt idx="1">
                  <c:v>India</c:v>
                </c:pt>
                <c:pt idx="2">
                  <c:v>Philippines</c:v>
                </c:pt>
                <c:pt idx="3">
                  <c:v>Russia</c:v>
                </c:pt>
                <c:pt idx="4">
                  <c:v>Thailand</c:v>
                </c:pt>
                <c:pt idx="5">
                  <c:v>Venezuela</c:v>
                </c:pt>
                <c:pt idx="6">
                  <c:v>Sri Lanka</c:v>
                </c:pt>
                <c:pt idx="7">
                  <c:v>Singapore</c:v>
                </c:pt>
                <c:pt idx="8">
                  <c:v>Taiwan</c:v>
                </c:pt>
                <c:pt idx="9">
                  <c:v>Ukraine</c:v>
                </c:pt>
              </c:strCache>
            </c:strRef>
          </c:cat>
          <c:val>
            <c:numRef>
              <c:f>'[sheet (3).xls]Sheet1'!$C$3:$C$12</c:f>
              <c:numCache>
                <c:formatCode>0.0</c:formatCode>
                <c:ptCount val="10"/>
                <c:pt idx="0">
                  <c:v>5826.4309590000003</c:v>
                </c:pt>
                <c:pt idx="1">
                  <c:v>141.94264000000001</c:v>
                </c:pt>
                <c:pt idx="2">
                  <c:v>82.562815999999998</c:v>
                </c:pt>
                <c:pt idx="3">
                  <c:v>76.877187000000006</c:v>
                </c:pt>
                <c:pt idx="4">
                  <c:v>49.767451000000001</c:v>
                </c:pt>
                <c:pt idx="5">
                  <c:v>19.335536999999999</c:v>
                </c:pt>
                <c:pt idx="6">
                  <c:v>13.007301</c:v>
                </c:pt>
                <c:pt idx="7">
                  <c:v>12.992215</c:v>
                </c:pt>
                <c:pt idx="8">
                  <c:v>12.697965</c:v>
                </c:pt>
                <c:pt idx="9">
                  <c:v>11.511519</c:v>
                </c:pt>
              </c:numCache>
            </c:numRef>
          </c:val>
          <c:extLst>
            <c:ext xmlns:c16="http://schemas.microsoft.com/office/drawing/2014/chart" uri="{C3380CC4-5D6E-409C-BE32-E72D297353CC}">
              <c16:uniqueId val="{00000000-0DF2-49CC-B1DA-F7415F91A8EC}"/>
            </c:ext>
          </c:extLst>
        </c:ser>
        <c:dLbls>
          <c:showLegendKey val="0"/>
          <c:showVal val="0"/>
          <c:showCatName val="0"/>
          <c:showSerName val="0"/>
          <c:showPercent val="0"/>
          <c:showBubbleSize val="0"/>
        </c:dLbls>
        <c:gapWidth val="182"/>
        <c:axId val="588606176"/>
        <c:axId val="588607488"/>
      </c:barChart>
      <c:catAx>
        <c:axId val="588606176"/>
        <c:scaling>
          <c:orientation val="maxMin"/>
        </c:scaling>
        <c:delete val="0"/>
        <c:axPos val="l"/>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607488"/>
        <c:crosses val="autoZero"/>
        <c:auto val="1"/>
        <c:lblAlgn val="ctr"/>
        <c:lblOffset val="100"/>
        <c:noMultiLvlLbl val="0"/>
      </c:catAx>
      <c:valAx>
        <c:axId val="588607488"/>
        <c:scaling>
          <c:orientation val="minMax"/>
          <c:max val="600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606176"/>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North</a:t>
            </a:r>
            <a:r>
              <a:rPr lang="en-US" b="1" baseline="0"/>
              <a:t> Korea: Top Ten Trade Partners, 2006</a:t>
            </a:r>
            <a:endParaRPr lang="en-US" sz="800" b="1" baseline="0"/>
          </a:p>
          <a:p>
            <a:pPr>
              <a:defRPr/>
            </a:pPr>
            <a:r>
              <a:rPr lang="en-US" sz="800" baseline="0"/>
              <a:t>million dollars</a:t>
            </a:r>
            <a:endParaRPr lang="en-US" sz="8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 (7).xls]sheet (7)'!$K$7:$K$16</c:f>
              <c:strCache>
                <c:ptCount val="10"/>
                <c:pt idx="0">
                  <c:v>China</c:v>
                </c:pt>
                <c:pt idx="1">
                  <c:v>South Korea</c:v>
                </c:pt>
                <c:pt idx="2">
                  <c:v>India</c:v>
                </c:pt>
                <c:pt idx="3">
                  <c:v>Russia</c:v>
                </c:pt>
                <c:pt idx="4">
                  <c:v>Thailand</c:v>
                </c:pt>
                <c:pt idx="5">
                  <c:v>Brazil</c:v>
                </c:pt>
                <c:pt idx="6">
                  <c:v>Singapore</c:v>
                </c:pt>
                <c:pt idx="7">
                  <c:v>Japan</c:v>
                </c:pt>
                <c:pt idx="8">
                  <c:v>Germany</c:v>
                </c:pt>
                <c:pt idx="9">
                  <c:v>Hong Kong</c:v>
                </c:pt>
              </c:strCache>
            </c:strRef>
          </c:cat>
          <c:val>
            <c:numRef>
              <c:f>'[sheet (7).xls]sheet (7)'!$L$7:$L$16</c:f>
              <c:numCache>
                <c:formatCode>General</c:formatCode>
                <c:ptCount val="10"/>
                <c:pt idx="0">
                  <c:v>159.300636</c:v>
                </c:pt>
                <c:pt idx="1">
                  <c:v>135</c:v>
                </c:pt>
                <c:pt idx="2">
                  <c:v>35.518413000000002</c:v>
                </c:pt>
                <c:pt idx="3">
                  <c:v>31.169653</c:v>
                </c:pt>
                <c:pt idx="4">
                  <c:v>22.391722999999999</c:v>
                </c:pt>
                <c:pt idx="5">
                  <c:v>12.33902</c:v>
                </c:pt>
                <c:pt idx="6">
                  <c:v>9.3557240000000004</c:v>
                </c:pt>
                <c:pt idx="7">
                  <c:v>7.5349950000000003</c:v>
                </c:pt>
                <c:pt idx="8">
                  <c:v>7.3487340000000003</c:v>
                </c:pt>
                <c:pt idx="9">
                  <c:v>4.5656239999999997</c:v>
                </c:pt>
              </c:numCache>
            </c:numRef>
          </c:val>
          <c:extLst>
            <c:ext xmlns:c16="http://schemas.microsoft.com/office/drawing/2014/chart" uri="{C3380CC4-5D6E-409C-BE32-E72D297353CC}">
              <c16:uniqueId val="{00000000-75BD-46AA-8BA1-1EB2D7078FE0}"/>
            </c:ext>
          </c:extLst>
        </c:ser>
        <c:dLbls>
          <c:showLegendKey val="0"/>
          <c:showVal val="0"/>
          <c:showCatName val="0"/>
          <c:showSerName val="0"/>
          <c:showPercent val="0"/>
          <c:showBubbleSize val="0"/>
        </c:dLbls>
        <c:gapWidth val="182"/>
        <c:axId val="587345680"/>
        <c:axId val="587346664"/>
      </c:barChart>
      <c:catAx>
        <c:axId val="5873456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346664"/>
        <c:crosses val="autoZero"/>
        <c:auto val="1"/>
        <c:lblAlgn val="ctr"/>
        <c:lblOffset val="100"/>
        <c:noMultiLvlLbl val="0"/>
      </c:catAx>
      <c:valAx>
        <c:axId val="587346664"/>
        <c:scaling>
          <c:orientation val="minMax"/>
          <c:max val="160"/>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3456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China-North Korea Trade: 2001-2018</a:t>
            </a:r>
          </a:p>
          <a:p>
            <a:pPr>
              <a:defRPr/>
            </a:pPr>
            <a:r>
              <a:rPr lang="en-US" sz="1000"/>
              <a:t>million US dollars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Sheet1!$D$10</c:f>
              <c:strCache>
                <c:ptCount val="1"/>
                <c:pt idx="0">
                  <c:v> China Imports </c:v>
                </c:pt>
              </c:strCache>
            </c:strRef>
          </c:tx>
          <c:spPr>
            <a:ln w="28575" cap="rnd">
              <a:solidFill>
                <a:schemeClr val="dk1">
                  <a:tint val="88000"/>
                </a:schemeClr>
              </a:solidFill>
              <a:round/>
            </a:ln>
            <a:effectLst/>
          </c:spPr>
          <c:marker>
            <c:symbol val="none"/>
          </c:marker>
          <c:cat>
            <c:strRef>
              <c:f>Sheet1!$F$9:$W$9</c:f>
              <c:strCache>
                <c:ptCount val="17"/>
                <c:pt idx="0">
                  <c:v>2002 </c:v>
                </c:pt>
                <c:pt idx="1">
                  <c:v>2003 </c:v>
                </c:pt>
                <c:pt idx="2">
                  <c:v>2004 </c:v>
                </c:pt>
                <c:pt idx="3">
                  <c:v>2005 </c:v>
                </c:pt>
                <c:pt idx="4">
                  <c:v>2006 </c:v>
                </c:pt>
                <c:pt idx="5">
                  <c:v>2007 </c:v>
                </c:pt>
                <c:pt idx="6">
                  <c:v>2008 </c:v>
                </c:pt>
                <c:pt idx="7">
                  <c:v>2009 </c:v>
                </c:pt>
                <c:pt idx="8">
                  <c:v>2010 </c:v>
                </c:pt>
                <c:pt idx="9">
                  <c:v>2011 </c:v>
                </c:pt>
                <c:pt idx="10">
                  <c:v>2012 </c:v>
                </c:pt>
                <c:pt idx="11">
                  <c:v>2013 </c:v>
                </c:pt>
                <c:pt idx="12">
                  <c:v>2014 </c:v>
                </c:pt>
                <c:pt idx="13">
                  <c:v>2015 </c:v>
                </c:pt>
                <c:pt idx="14">
                  <c:v>2016 </c:v>
                </c:pt>
                <c:pt idx="15">
                  <c:v>2017 </c:v>
                </c:pt>
                <c:pt idx="16">
                  <c:v>2018 </c:v>
                </c:pt>
              </c:strCache>
            </c:strRef>
          </c:cat>
          <c:val>
            <c:numRef>
              <c:f>Sheet1!$F$10:$W$10</c:f>
              <c:numCache>
                <c:formatCode>_(* #,##0.00_);_(* \(#,##0.00\);_(* "-"??_);_(@_)</c:formatCode>
                <c:ptCount val="17"/>
                <c:pt idx="0">
                  <c:v>270.863</c:v>
                </c:pt>
                <c:pt idx="1">
                  <c:v>395.54599999999999</c:v>
                </c:pt>
                <c:pt idx="2">
                  <c:v>582.19299999999998</c:v>
                </c:pt>
                <c:pt idx="3">
                  <c:v>496.51100000000002</c:v>
                </c:pt>
                <c:pt idx="4">
                  <c:v>467.71800000000002</c:v>
                </c:pt>
                <c:pt idx="5">
                  <c:v>581.52099999999996</c:v>
                </c:pt>
                <c:pt idx="6">
                  <c:v>754.04600000000005</c:v>
                </c:pt>
                <c:pt idx="7">
                  <c:v>500.64499999999998</c:v>
                </c:pt>
                <c:pt idx="8">
                  <c:v>1187.8620000000001</c:v>
                </c:pt>
                <c:pt idx="9">
                  <c:v>2464.1860000000001</c:v>
                </c:pt>
                <c:pt idx="10">
                  <c:v>2484.6990000000001</c:v>
                </c:pt>
                <c:pt idx="11">
                  <c:v>2913.6239999999998</c:v>
                </c:pt>
                <c:pt idx="12">
                  <c:v>2841.4760000000001</c:v>
                </c:pt>
                <c:pt idx="13">
                  <c:v>2483.944</c:v>
                </c:pt>
                <c:pt idx="14">
                  <c:v>2634.4</c:v>
                </c:pt>
                <c:pt idx="15">
                  <c:v>1650.67</c:v>
                </c:pt>
                <c:pt idx="16">
                  <c:v>194.624</c:v>
                </c:pt>
              </c:numCache>
            </c:numRef>
          </c:val>
          <c:smooth val="0"/>
          <c:extLst>
            <c:ext xmlns:c16="http://schemas.microsoft.com/office/drawing/2014/chart" uri="{C3380CC4-5D6E-409C-BE32-E72D297353CC}">
              <c16:uniqueId val="{00000000-C4A6-484E-898B-272454106AA8}"/>
            </c:ext>
          </c:extLst>
        </c:ser>
        <c:ser>
          <c:idx val="1"/>
          <c:order val="1"/>
          <c:tx>
            <c:strRef>
              <c:f>Sheet1!$D$11</c:f>
              <c:strCache>
                <c:ptCount val="1"/>
                <c:pt idx="0">
                  <c:v> China Exports </c:v>
                </c:pt>
              </c:strCache>
            </c:strRef>
          </c:tx>
          <c:spPr>
            <a:ln w="28575" cap="rnd">
              <a:solidFill>
                <a:schemeClr val="dk1">
                  <a:tint val="55000"/>
                </a:schemeClr>
              </a:solidFill>
              <a:round/>
            </a:ln>
            <a:effectLst/>
          </c:spPr>
          <c:marker>
            <c:symbol val="none"/>
          </c:marker>
          <c:cat>
            <c:strRef>
              <c:f>Sheet1!$F$9:$W$9</c:f>
              <c:strCache>
                <c:ptCount val="17"/>
                <c:pt idx="0">
                  <c:v>2002 </c:v>
                </c:pt>
                <c:pt idx="1">
                  <c:v>2003 </c:v>
                </c:pt>
                <c:pt idx="2">
                  <c:v>2004 </c:v>
                </c:pt>
                <c:pt idx="3">
                  <c:v>2005 </c:v>
                </c:pt>
                <c:pt idx="4">
                  <c:v>2006 </c:v>
                </c:pt>
                <c:pt idx="5">
                  <c:v>2007 </c:v>
                </c:pt>
                <c:pt idx="6">
                  <c:v>2008 </c:v>
                </c:pt>
                <c:pt idx="7">
                  <c:v>2009 </c:v>
                </c:pt>
                <c:pt idx="8">
                  <c:v>2010 </c:v>
                </c:pt>
                <c:pt idx="9">
                  <c:v>2011 </c:v>
                </c:pt>
                <c:pt idx="10">
                  <c:v>2012 </c:v>
                </c:pt>
                <c:pt idx="11">
                  <c:v>2013 </c:v>
                </c:pt>
                <c:pt idx="12">
                  <c:v>2014 </c:v>
                </c:pt>
                <c:pt idx="13">
                  <c:v>2015 </c:v>
                </c:pt>
                <c:pt idx="14">
                  <c:v>2016 </c:v>
                </c:pt>
                <c:pt idx="15">
                  <c:v>2017 </c:v>
                </c:pt>
                <c:pt idx="16">
                  <c:v>2018 </c:v>
                </c:pt>
              </c:strCache>
            </c:strRef>
          </c:cat>
          <c:val>
            <c:numRef>
              <c:f>Sheet1!$F$11:$W$11</c:f>
              <c:numCache>
                <c:formatCode>_(* #,##0.00_);_(* \(#,##0.00\);_(* "-"??_);_(@_)</c:formatCode>
                <c:ptCount val="17"/>
                <c:pt idx="0">
                  <c:v>467.30900000000003</c:v>
                </c:pt>
                <c:pt idx="1">
                  <c:v>627.995</c:v>
                </c:pt>
                <c:pt idx="2">
                  <c:v>794.52499999999998</c:v>
                </c:pt>
                <c:pt idx="3">
                  <c:v>1084.723</c:v>
                </c:pt>
                <c:pt idx="4">
                  <c:v>1231.886</c:v>
                </c:pt>
                <c:pt idx="5">
                  <c:v>1392.453</c:v>
                </c:pt>
                <c:pt idx="6">
                  <c:v>2033.2329999999999</c:v>
                </c:pt>
                <c:pt idx="7">
                  <c:v>1209.636</c:v>
                </c:pt>
                <c:pt idx="8">
                  <c:v>2277.8159999999998</c:v>
                </c:pt>
                <c:pt idx="9">
                  <c:v>3165.0059999999999</c:v>
                </c:pt>
                <c:pt idx="10">
                  <c:v>3445.8429999999998</c:v>
                </c:pt>
                <c:pt idx="11">
                  <c:v>3632.9079999999999</c:v>
                </c:pt>
                <c:pt idx="12">
                  <c:v>3522.5149999999999</c:v>
                </c:pt>
                <c:pt idx="13">
                  <c:v>2946.4639999999999</c:v>
                </c:pt>
                <c:pt idx="14">
                  <c:v>3192.0309999999999</c:v>
                </c:pt>
                <c:pt idx="15">
                  <c:v>3328.0320000000002</c:v>
                </c:pt>
                <c:pt idx="16">
                  <c:v>2218.3159999999998</c:v>
                </c:pt>
              </c:numCache>
            </c:numRef>
          </c:val>
          <c:smooth val="0"/>
          <c:extLst>
            <c:ext xmlns:c16="http://schemas.microsoft.com/office/drawing/2014/chart" uri="{C3380CC4-5D6E-409C-BE32-E72D297353CC}">
              <c16:uniqueId val="{00000001-C4A6-484E-898B-272454106AA8}"/>
            </c:ext>
          </c:extLst>
        </c:ser>
        <c:dLbls>
          <c:showLegendKey val="0"/>
          <c:showVal val="0"/>
          <c:showCatName val="0"/>
          <c:showSerName val="0"/>
          <c:showPercent val="0"/>
          <c:showBubbleSize val="0"/>
        </c:dLbls>
        <c:smooth val="0"/>
        <c:axId val="631688616"/>
        <c:axId val="631687304"/>
      </c:lineChart>
      <c:catAx>
        <c:axId val="631688616"/>
        <c:scaling>
          <c:orientation val="minMax"/>
        </c:scaling>
        <c:delete val="0"/>
        <c:axPos val="b"/>
        <c:numFmt formatCode="#,##0" sourceLinked="0"/>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1687304"/>
        <c:crosses val="autoZero"/>
        <c:auto val="1"/>
        <c:lblAlgn val="ctr"/>
        <c:lblOffset val="100"/>
        <c:tickLblSkip val="2"/>
        <c:noMultiLvlLbl val="0"/>
      </c:catAx>
      <c:valAx>
        <c:axId val="631687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1688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a:t>North Korea won per US dollar: 2012-2018</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0625328083989498E-2"/>
          <c:y val="0.19486111111111112"/>
          <c:w val="0.84174125109361331"/>
          <c:h val="0.72088764946048411"/>
        </c:manualLayout>
      </c:layout>
      <c:lineChart>
        <c:grouping val="standard"/>
        <c:varyColors val="0"/>
        <c:ser>
          <c:idx val="0"/>
          <c:order val="0"/>
          <c:spPr>
            <a:ln w="28575" cap="rnd">
              <a:solidFill>
                <a:schemeClr val="dk1">
                  <a:tint val="88000"/>
                </a:schemeClr>
              </a:solidFill>
              <a:round/>
            </a:ln>
            <a:effectLst/>
          </c:spPr>
          <c:marker>
            <c:symbol val="none"/>
          </c:marker>
          <c:cat>
            <c:strRef>
              <c:f>Sheet1!$B$2:$B$88</c:f>
              <c:strCache>
                <c:ptCount val="87"/>
                <c:pt idx="0">
                  <c:v>Dec-18</c:v>
                </c:pt>
                <c:pt idx="1">
                  <c:v>Nov</c:v>
                </c:pt>
                <c:pt idx="2">
                  <c:v>Oct</c:v>
                </c:pt>
                <c:pt idx="3">
                  <c:v>Sep</c:v>
                </c:pt>
                <c:pt idx="4">
                  <c:v>Aug</c:v>
                </c:pt>
                <c:pt idx="5">
                  <c:v>July</c:v>
                </c:pt>
                <c:pt idx="6">
                  <c:v>June</c:v>
                </c:pt>
                <c:pt idx="7">
                  <c:v>May</c:v>
                </c:pt>
                <c:pt idx="8">
                  <c:v>Apr</c:v>
                </c:pt>
                <c:pt idx="9">
                  <c:v>Mar</c:v>
                </c:pt>
                <c:pt idx="10">
                  <c:v>Feb</c:v>
                </c:pt>
                <c:pt idx="11">
                  <c:v>2017-Dec</c:v>
                </c:pt>
                <c:pt idx="12">
                  <c:v>Dec-17</c:v>
                </c:pt>
                <c:pt idx="13">
                  <c:v>Nov</c:v>
                </c:pt>
                <c:pt idx="14">
                  <c:v>Oct</c:v>
                </c:pt>
                <c:pt idx="15">
                  <c:v>Sep</c:v>
                </c:pt>
                <c:pt idx="16">
                  <c:v>July 2016</c:v>
                </c:pt>
                <c:pt idx="17">
                  <c:v>June</c:v>
                </c:pt>
                <c:pt idx="18">
                  <c:v>May</c:v>
                </c:pt>
                <c:pt idx="19">
                  <c:v>Apr</c:v>
                </c:pt>
                <c:pt idx="20">
                  <c:v>Mar</c:v>
                </c:pt>
                <c:pt idx="21">
                  <c:v>Feb</c:v>
                </c:pt>
                <c:pt idx="22">
                  <c:v>2017-Dec</c:v>
                </c:pt>
                <c:pt idx="23">
                  <c:v>Dec</c:v>
                </c:pt>
                <c:pt idx="24">
                  <c:v>Dec-16</c:v>
                </c:pt>
                <c:pt idx="25">
                  <c:v>Oct</c:v>
                </c:pt>
                <c:pt idx="26">
                  <c:v>Sep</c:v>
                </c:pt>
                <c:pt idx="27">
                  <c:v>July 2016</c:v>
                </c:pt>
                <c:pt idx="28">
                  <c:v>2016</c:v>
                </c:pt>
                <c:pt idx="29">
                  <c:v>13-Jun</c:v>
                </c:pt>
                <c:pt idx="30">
                  <c:v>25-May</c:v>
                </c:pt>
                <c:pt idx="31">
                  <c:v>29-Apr</c:v>
                </c:pt>
                <c:pt idx="32">
                  <c:v>25-Mar</c:v>
                </c:pt>
                <c:pt idx="33">
                  <c:v>2016 Dec</c:v>
                </c:pt>
                <c:pt idx="34">
                  <c:v>13-Jan</c:v>
                </c:pt>
                <c:pt idx="35">
                  <c:v>8-Dec</c:v>
                </c:pt>
                <c:pt idx="36">
                  <c:v>27-Oct</c:v>
                </c:pt>
                <c:pt idx="37">
                  <c:v>7-Sep</c:v>
                </c:pt>
                <c:pt idx="38">
                  <c:v>5-Aug</c:v>
                </c:pt>
                <c:pt idx="39">
                  <c:v>2015</c:v>
                </c:pt>
                <c:pt idx="40">
                  <c:v>2015</c:v>
                </c:pt>
                <c:pt idx="41">
                  <c:v>8-Apr</c:v>
                </c:pt>
                <c:pt idx="42">
                  <c:v>26-Feb</c:v>
                </c:pt>
                <c:pt idx="43">
                  <c:v>7-Jan</c:v>
                </c:pt>
                <c:pt idx="44">
                  <c:v>15-Dec</c:v>
                </c:pt>
                <c:pt idx="45">
                  <c:v>2014 Dec</c:v>
                </c:pt>
                <c:pt idx="46">
                  <c:v>6-Nov</c:v>
                </c:pt>
                <c:pt idx="47">
                  <c:v>15-Oct</c:v>
                </c:pt>
                <c:pt idx="48">
                  <c:v>15-Sep</c:v>
                </c:pt>
                <c:pt idx="49">
                  <c:v>12-Aug</c:v>
                </c:pt>
                <c:pt idx="50">
                  <c:v>18-Jul</c:v>
                </c:pt>
                <c:pt idx="51">
                  <c:v>2014</c:v>
                </c:pt>
                <c:pt idx="52">
                  <c:v>2014</c:v>
                </c:pt>
                <c:pt idx="53">
                  <c:v>20-Jun</c:v>
                </c:pt>
                <c:pt idx="54">
                  <c:v>29-May</c:v>
                </c:pt>
                <c:pt idx="55">
                  <c:v>21-Apr</c:v>
                </c:pt>
                <c:pt idx="56">
                  <c:v>24-Mar</c:v>
                </c:pt>
                <c:pt idx="57">
                  <c:v>2013-Dec</c:v>
                </c:pt>
                <c:pt idx="58">
                  <c:v>2013 -Nov</c:v>
                </c:pt>
                <c:pt idx="59">
                  <c:v>13-Nov</c:v>
                </c:pt>
                <c:pt idx="60">
                  <c:v>July 2013</c:v>
                </c:pt>
                <c:pt idx="61">
                  <c:v>25-Jun</c:v>
                </c:pt>
                <c:pt idx="62">
                  <c:v>1-May</c:v>
                </c:pt>
                <c:pt idx="63">
                  <c:v>May 2013</c:v>
                </c:pt>
                <c:pt idx="64">
                  <c:v>2013</c:v>
                </c:pt>
                <c:pt idx="65">
                  <c:v>1-May</c:v>
                </c:pt>
                <c:pt idx="66">
                  <c:v>3-Apr</c:v>
                </c:pt>
                <c:pt idx="67">
                  <c:v>4-Mar</c:v>
                </c:pt>
                <c:pt idx="68">
                  <c:v>6-Feb</c:v>
                </c:pt>
                <c:pt idx="69">
                  <c:v>9-Jan</c:v>
                </c:pt>
                <c:pt idx="70">
                  <c:v>2012-Nov</c:v>
                </c:pt>
                <c:pt idx="71">
                  <c:v>29-Oct</c:v>
                </c:pt>
                <c:pt idx="72">
                  <c:v>27-Sep</c:v>
                </c:pt>
                <c:pt idx="73">
                  <c:v>13-Jul</c:v>
                </c:pt>
                <c:pt idx="74">
                  <c:v>14-Jun</c:v>
                </c:pt>
                <c:pt idx="75">
                  <c:v>May  2012</c:v>
                </c:pt>
                <c:pt idx="76">
                  <c:v>2012</c:v>
                </c:pt>
                <c:pt idx="77">
                  <c:v>2-Mar</c:v>
                </c:pt>
                <c:pt idx="78">
                  <c:v>10-Feb</c:v>
                </c:pt>
                <c:pt idx="79">
                  <c:v>21-Jan</c:v>
                </c:pt>
                <c:pt idx="80">
                  <c:v>13-Dec</c:v>
                </c:pt>
                <c:pt idx="81">
                  <c:v>2-Dec</c:v>
                </c:pt>
                <c:pt idx="82">
                  <c:v>2011-Nov</c:v>
                </c:pt>
                <c:pt idx="83">
                  <c:v>7-Oct</c:v>
                </c:pt>
                <c:pt idx="84">
                  <c:v>1-Sep</c:v>
                </c:pt>
                <c:pt idx="85">
                  <c:v>6-Sep</c:v>
                </c:pt>
                <c:pt idx="86">
                  <c:v>1-Sep</c:v>
                </c:pt>
              </c:strCache>
            </c:strRef>
          </c:cat>
          <c:val>
            <c:numRef>
              <c:f>Sheet1!$C$2:$C$88</c:f>
              <c:numCache>
                <c:formatCode>General</c:formatCode>
                <c:ptCount val="87"/>
                <c:pt idx="0">
                  <c:v>8500</c:v>
                </c:pt>
                <c:pt idx="1">
                  <c:v>8190</c:v>
                </c:pt>
                <c:pt idx="2">
                  <c:v>8220</c:v>
                </c:pt>
                <c:pt idx="3">
                  <c:v>8260</c:v>
                </c:pt>
                <c:pt idx="4">
                  <c:v>8030</c:v>
                </c:pt>
                <c:pt idx="5">
                  <c:v>8030</c:v>
                </c:pt>
                <c:pt idx="6">
                  <c:v>8050</c:v>
                </c:pt>
                <c:pt idx="7">
                  <c:v>8000</c:v>
                </c:pt>
                <c:pt idx="8">
                  <c:v>8150</c:v>
                </c:pt>
                <c:pt idx="9">
                  <c:v>8095</c:v>
                </c:pt>
                <c:pt idx="10">
                  <c:v>8050</c:v>
                </c:pt>
                <c:pt idx="11">
                  <c:v>8000</c:v>
                </c:pt>
                <c:pt idx="12">
                  <c:v>8000</c:v>
                </c:pt>
                <c:pt idx="13">
                  <c:v>8000</c:v>
                </c:pt>
                <c:pt idx="14">
                  <c:v>8000</c:v>
                </c:pt>
                <c:pt idx="15">
                  <c:v>8000</c:v>
                </c:pt>
                <c:pt idx="16">
                  <c:v>8070</c:v>
                </c:pt>
                <c:pt idx="17">
                  <c:v>8120</c:v>
                </c:pt>
                <c:pt idx="18">
                  <c:v>7950</c:v>
                </c:pt>
                <c:pt idx="19">
                  <c:v>8100</c:v>
                </c:pt>
                <c:pt idx="20">
                  <c:v>8105</c:v>
                </c:pt>
                <c:pt idx="21">
                  <c:v>8020</c:v>
                </c:pt>
                <c:pt idx="22">
                  <c:v>8020</c:v>
                </c:pt>
                <c:pt idx="23">
                  <c:v>8010</c:v>
                </c:pt>
                <c:pt idx="24">
                  <c:v>8195</c:v>
                </c:pt>
                <c:pt idx="25">
                  <c:v>8105</c:v>
                </c:pt>
                <c:pt idx="26">
                  <c:v>8230</c:v>
                </c:pt>
                <c:pt idx="27">
                  <c:v>8285</c:v>
                </c:pt>
                <c:pt idx="28">
                  <c:v>8320</c:v>
                </c:pt>
                <c:pt idx="29">
                  <c:v>8515</c:v>
                </c:pt>
                <c:pt idx="30">
                  <c:v>8010</c:v>
                </c:pt>
                <c:pt idx="31">
                  <c:v>8100</c:v>
                </c:pt>
                <c:pt idx="32">
                  <c:v>8065</c:v>
                </c:pt>
                <c:pt idx="33">
                  <c:v>8210</c:v>
                </c:pt>
                <c:pt idx="34">
                  <c:v>8190</c:v>
                </c:pt>
                <c:pt idx="35">
                  <c:v>8800</c:v>
                </c:pt>
                <c:pt idx="36">
                  <c:v>9000</c:v>
                </c:pt>
                <c:pt idx="37">
                  <c:v>8320</c:v>
                </c:pt>
                <c:pt idx="38">
                  <c:v>8155</c:v>
                </c:pt>
                <c:pt idx="39">
                  <c:v>8025</c:v>
                </c:pt>
                <c:pt idx="40">
                  <c:v>8490</c:v>
                </c:pt>
                <c:pt idx="41">
                  <c:v>8400</c:v>
                </c:pt>
                <c:pt idx="42">
                  <c:v>8390</c:v>
                </c:pt>
                <c:pt idx="43">
                  <c:v>8150</c:v>
                </c:pt>
                <c:pt idx="44">
                  <c:v>8300</c:v>
                </c:pt>
                <c:pt idx="45">
                  <c:v>8670</c:v>
                </c:pt>
                <c:pt idx="46">
                  <c:v>8670</c:v>
                </c:pt>
                <c:pt idx="47">
                  <c:v>8430</c:v>
                </c:pt>
                <c:pt idx="48">
                  <c:v>8470</c:v>
                </c:pt>
                <c:pt idx="49">
                  <c:v>8310</c:v>
                </c:pt>
                <c:pt idx="50">
                  <c:v>7500</c:v>
                </c:pt>
                <c:pt idx="51">
                  <c:v>8100</c:v>
                </c:pt>
                <c:pt idx="52">
                  <c:v>8100</c:v>
                </c:pt>
                <c:pt idx="53">
                  <c:v>8100</c:v>
                </c:pt>
                <c:pt idx="54">
                  <c:v>8260</c:v>
                </c:pt>
                <c:pt idx="55">
                  <c:v>8000</c:v>
                </c:pt>
                <c:pt idx="56">
                  <c:v>7550</c:v>
                </c:pt>
                <c:pt idx="57">
                  <c:v>8400</c:v>
                </c:pt>
                <c:pt idx="58">
                  <c:v>8300</c:v>
                </c:pt>
                <c:pt idx="59">
                  <c:v>8180</c:v>
                </c:pt>
                <c:pt idx="60">
                  <c:v>8100</c:v>
                </c:pt>
                <c:pt idx="61">
                  <c:v>7860</c:v>
                </c:pt>
                <c:pt idx="62">
                  <c:v>8500</c:v>
                </c:pt>
                <c:pt idx="63">
                  <c:v>8100</c:v>
                </c:pt>
                <c:pt idx="64">
                  <c:v>7860</c:v>
                </c:pt>
                <c:pt idx="65">
                  <c:v>8500</c:v>
                </c:pt>
                <c:pt idx="66">
                  <c:v>8530</c:v>
                </c:pt>
                <c:pt idx="67">
                  <c:v>8490</c:v>
                </c:pt>
                <c:pt idx="68">
                  <c:v>8350</c:v>
                </c:pt>
                <c:pt idx="69">
                  <c:v>8750</c:v>
                </c:pt>
                <c:pt idx="70">
                  <c:v>8450</c:v>
                </c:pt>
                <c:pt idx="71">
                  <c:v>6490</c:v>
                </c:pt>
                <c:pt idx="72">
                  <c:v>6500</c:v>
                </c:pt>
                <c:pt idx="73">
                  <c:v>5280</c:v>
                </c:pt>
                <c:pt idx="74">
                  <c:v>4540</c:v>
                </c:pt>
                <c:pt idx="75">
                  <c:v>4500</c:v>
                </c:pt>
                <c:pt idx="76">
                  <c:v>3630</c:v>
                </c:pt>
                <c:pt idx="77">
                  <c:v>3640</c:v>
                </c:pt>
                <c:pt idx="78">
                  <c:v>3720</c:v>
                </c:pt>
                <c:pt idx="79">
                  <c:v>4200</c:v>
                </c:pt>
                <c:pt idx="80">
                  <c:v>5200</c:v>
                </c:pt>
                <c:pt idx="81">
                  <c:v>3850</c:v>
                </c:pt>
                <c:pt idx="83">
                  <c:v>3150</c:v>
                </c:pt>
                <c:pt idx="84">
                  <c:v>2850</c:v>
                </c:pt>
                <c:pt idx="85">
                  <c:v>2900</c:v>
                </c:pt>
                <c:pt idx="86">
                  <c:v>2850</c:v>
                </c:pt>
              </c:numCache>
            </c:numRef>
          </c:val>
          <c:smooth val="0"/>
          <c:extLst>
            <c:ext xmlns:c16="http://schemas.microsoft.com/office/drawing/2014/chart" uri="{C3380CC4-5D6E-409C-BE32-E72D297353CC}">
              <c16:uniqueId val="{00000000-79AE-47D3-80B1-C7BD123024E5}"/>
            </c:ext>
          </c:extLst>
        </c:ser>
        <c:dLbls>
          <c:showLegendKey val="0"/>
          <c:showVal val="0"/>
          <c:showCatName val="0"/>
          <c:showSerName val="0"/>
          <c:showPercent val="0"/>
          <c:showBubbleSize val="0"/>
        </c:dLbls>
        <c:smooth val="0"/>
        <c:axId val="612267560"/>
        <c:axId val="612268216"/>
      </c:lineChart>
      <c:dateAx>
        <c:axId val="612267560"/>
        <c:scaling>
          <c:orientation val="maxMin"/>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12268216"/>
        <c:crosses val="autoZero"/>
        <c:auto val="0"/>
        <c:lblOffset val="100"/>
        <c:baseTimeUnit val="days"/>
        <c:majorUnit val="12"/>
      </c:dateAx>
      <c:valAx>
        <c:axId val="612268216"/>
        <c:scaling>
          <c:orientation val="minMax"/>
        </c:scaling>
        <c:delete val="0"/>
        <c:axPos val="r"/>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122675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4.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6.svg"/><Relationship Id="rId9" Type="http://schemas.openxmlformats.org/officeDocument/2006/relationships/image" Target="../media/image22.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6.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4" qsCatId="simple" csTypeId="urn:microsoft.com/office/officeart/2005/8/colors/colorful2" csCatId="colorful" phldr="1"/>
      <dgm:spPr/>
      <dgm:t>
        <a:bodyPr/>
        <a:lstStyle/>
        <a:p>
          <a:endParaRPr lang="en-US"/>
        </a:p>
      </dgm:t>
    </dgm:pt>
    <dgm:pt modelId="{8BD29091-52ED-4AD4-9491-A2500C1C777A}">
      <dgm:prSet custT="1"/>
      <dgm:spPr/>
      <dgm:t>
        <a:bodyPr/>
        <a:lstStyle/>
        <a:p>
          <a:r>
            <a:rPr lang="en-US" sz="2800" dirty="0"/>
            <a:t>What is a Market ?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custT="1"/>
      <dgm:spPr/>
      <dgm:t>
        <a:bodyPr/>
        <a:lstStyle/>
        <a:p>
          <a:r>
            <a:rPr lang="en-US" sz="2400" dirty="0"/>
            <a:t>Marketization:   More than “marketplace”</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endParaRPr lang="en-US" dirty="0"/>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94377EE4-B5EF-40B4-99C9-57709D82EC80}" type="pres">
      <dgm:prSet presAssocID="{B4ED9A7C-D672-4C58-B129-2367B46A4315}" presName="Name0" presStyleCnt="0">
        <dgm:presLayoutVars>
          <dgm:dir/>
          <dgm:animLvl val="lvl"/>
          <dgm:resizeHandles val="exact"/>
        </dgm:presLayoutVars>
      </dgm:prSet>
      <dgm:spPr/>
    </dgm:pt>
    <dgm:pt modelId="{BB4827A8-C889-4F80-9141-3E4ED1C06EAB}" type="pres">
      <dgm:prSet presAssocID="{8BD29091-52ED-4AD4-9491-A2500C1C777A}" presName="composite" presStyleCnt="0"/>
      <dgm:spPr/>
    </dgm:pt>
    <dgm:pt modelId="{3127EE70-F5AA-483E-A019-51DE8EB4AF71}" type="pres">
      <dgm:prSet presAssocID="{8BD29091-52ED-4AD4-9491-A2500C1C777A}" presName="parTx" presStyleLbl="alignNode1" presStyleIdx="0" presStyleCnt="2">
        <dgm:presLayoutVars>
          <dgm:chMax val="0"/>
          <dgm:chPref val="0"/>
          <dgm:bulletEnabled val="1"/>
        </dgm:presLayoutVars>
      </dgm:prSet>
      <dgm:spPr/>
    </dgm:pt>
    <dgm:pt modelId="{CDB9F592-B0EE-477C-910C-E5938F962CCF}" type="pres">
      <dgm:prSet presAssocID="{8BD29091-52ED-4AD4-9491-A2500C1C777A}" presName="desTx" presStyleLbl="alignAccFollowNode1" presStyleIdx="0" presStyleCnt="2" custLinFactNeighborY="148">
        <dgm:presLayoutVars>
          <dgm:bulletEnabled val="1"/>
        </dgm:presLayoutVars>
      </dgm:prSet>
      <dgm:spPr/>
    </dgm:pt>
    <dgm:pt modelId="{50DF7613-2D92-485E-8713-77C4AA59F269}" type="pres">
      <dgm:prSet presAssocID="{E5123B53-B3E0-4532-8285-1CF63EE76D87}" presName="space" presStyleCnt="0"/>
      <dgm:spPr/>
    </dgm:pt>
    <dgm:pt modelId="{5F9C3D07-E1AF-467D-B8FA-B4C2D621E592}" type="pres">
      <dgm:prSet presAssocID="{D0A12D4C-AACB-45B2-8D73-D6338E47E51B}" presName="composite" presStyleCnt="0"/>
      <dgm:spPr/>
    </dgm:pt>
    <dgm:pt modelId="{AF3DCFAF-F56B-4A18-A24D-0CD563D4727A}" type="pres">
      <dgm:prSet presAssocID="{D0A12D4C-AACB-45B2-8D73-D6338E47E51B}" presName="parTx" presStyleLbl="alignNode1" presStyleIdx="1" presStyleCnt="2">
        <dgm:presLayoutVars>
          <dgm:chMax val="0"/>
          <dgm:chPref val="0"/>
          <dgm:bulletEnabled val="1"/>
        </dgm:presLayoutVars>
      </dgm:prSet>
      <dgm:spPr/>
    </dgm:pt>
    <dgm:pt modelId="{3A116E84-C14C-4A32-8137-5BD7C2FC0428}" type="pres">
      <dgm:prSet presAssocID="{D0A12D4C-AACB-45B2-8D73-D6338E47E51B}" presName="desTx" presStyleLbl="alignAccFollowNode1" presStyleIdx="1" presStyleCnt="2">
        <dgm:presLayoutVars>
          <dgm:bulletEnabled val="1"/>
        </dgm:presLayoutVars>
      </dgm:prSet>
      <dgm:spPr/>
    </dgm:pt>
  </dgm:ptLst>
  <dgm:cxnLst>
    <dgm:cxn modelId="{41BE271C-B19E-42F2-A0CD-AD25702D0184}" srcId="{B4ED9A7C-D672-4C58-B129-2367B46A4315}" destId="{D0A12D4C-AACB-45B2-8D73-D6338E47E51B}" srcOrd="1" destOrd="0" parTransId="{CC22CF9B-4055-4B23-96FD-0BF6E888DD74}" sibTransId="{EC8D413C-5F28-412B-A9EF-3A8CB97D5756}"/>
    <dgm:cxn modelId="{FC876132-B565-4829-9F61-44E018FAF61B}" srcId="{B4ED9A7C-D672-4C58-B129-2367B46A4315}" destId="{8BD29091-52ED-4AD4-9491-A2500C1C777A}" srcOrd="0" destOrd="0" parTransId="{22043C57-42B1-4C73-8D66-4B116E612E91}" sibTransId="{E5123B53-B3E0-4532-8285-1CF63EE76D87}"/>
    <dgm:cxn modelId="{4E7B2566-F660-4132-BAD8-CEB4831F6337}" type="presOf" srcId="{8BD29091-52ED-4AD4-9491-A2500C1C777A}" destId="{3127EE70-F5AA-483E-A019-51DE8EB4AF71}" srcOrd="0" destOrd="0" presId="urn:microsoft.com/office/officeart/2005/8/layout/hList1"/>
    <dgm:cxn modelId="{3EF80279-7767-4073-A0F0-3BF7E73B7EC1}" type="presOf" srcId="{FBE382D6-0B63-4351-86DF-8345FAE72585}" destId="{3A116E84-C14C-4A32-8137-5BD7C2FC0428}" srcOrd="0" destOrd="0" presId="urn:microsoft.com/office/officeart/2005/8/layout/hList1"/>
    <dgm:cxn modelId="{8D9A21B4-97F1-44D8-BF65-26609DA69C16}" srcId="{D0A12D4C-AACB-45B2-8D73-D6338E47E51B}" destId="{FBE382D6-0B63-4351-86DF-8345FAE72585}" srcOrd="0" destOrd="0" parTransId="{E2C24A2D-58B2-42BA-9DD7-A511AD796B50}" sibTransId="{7AB905F5-3F59-4BD6-AF81-EB8CC9B6D063}"/>
    <dgm:cxn modelId="{160E43E4-2658-4AB0-AA95-1B85358479A2}" type="presOf" srcId="{D0A12D4C-AACB-45B2-8D73-D6338E47E51B}" destId="{AF3DCFAF-F56B-4A18-A24D-0CD563D4727A}" srcOrd="0" destOrd="0" presId="urn:microsoft.com/office/officeart/2005/8/layout/hList1"/>
    <dgm:cxn modelId="{C11828FB-3F59-4433-808F-51D226885433}" type="presOf" srcId="{B4ED9A7C-D672-4C58-B129-2367B46A4315}" destId="{94377EE4-B5EF-40B4-99C9-57709D82EC80}" srcOrd="0" destOrd="0" presId="urn:microsoft.com/office/officeart/2005/8/layout/hList1"/>
    <dgm:cxn modelId="{ED2A8633-828F-4EB2-9D18-B441A9D55BAC}" type="presParOf" srcId="{94377EE4-B5EF-40B4-99C9-57709D82EC80}" destId="{BB4827A8-C889-4F80-9141-3E4ED1C06EAB}" srcOrd="0" destOrd="0" presId="urn:microsoft.com/office/officeart/2005/8/layout/hList1"/>
    <dgm:cxn modelId="{7A648EE3-7140-4D02-AD1B-C4FC87120F76}" type="presParOf" srcId="{BB4827A8-C889-4F80-9141-3E4ED1C06EAB}" destId="{3127EE70-F5AA-483E-A019-51DE8EB4AF71}" srcOrd="0" destOrd="0" presId="urn:microsoft.com/office/officeart/2005/8/layout/hList1"/>
    <dgm:cxn modelId="{04E7EE0B-6101-4EE3-9C57-4DC037E2FF35}" type="presParOf" srcId="{BB4827A8-C889-4F80-9141-3E4ED1C06EAB}" destId="{CDB9F592-B0EE-477C-910C-E5938F962CCF}" srcOrd="1" destOrd="0" presId="urn:microsoft.com/office/officeart/2005/8/layout/hList1"/>
    <dgm:cxn modelId="{68B5E0E6-29FD-4CBB-AB8C-6A5E2BE4BE36}" type="presParOf" srcId="{94377EE4-B5EF-40B4-99C9-57709D82EC80}" destId="{50DF7613-2D92-485E-8713-77C4AA59F269}" srcOrd="1" destOrd="0" presId="urn:microsoft.com/office/officeart/2005/8/layout/hList1"/>
    <dgm:cxn modelId="{B24B6D7A-FE06-438C-9659-E0FC9B997BFA}" type="presParOf" srcId="{94377EE4-B5EF-40B4-99C9-57709D82EC80}" destId="{5F9C3D07-E1AF-467D-B8FA-B4C2D621E592}" srcOrd="2" destOrd="0" presId="urn:microsoft.com/office/officeart/2005/8/layout/hList1"/>
    <dgm:cxn modelId="{72110FA7-0BD3-44E4-AC69-9D2654F84B61}" type="presParOf" srcId="{5F9C3D07-E1AF-467D-B8FA-B4C2D621E592}" destId="{AF3DCFAF-F56B-4A18-A24D-0CD563D4727A}" srcOrd="0" destOrd="0" presId="urn:microsoft.com/office/officeart/2005/8/layout/hList1"/>
    <dgm:cxn modelId="{D6FFB678-47D4-444C-AD59-52ACCDB7376E}" type="presParOf" srcId="{5F9C3D07-E1AF-467D-B8FA-B4C2D621E592}" destId="{3A116E84-C14C-4A32-8137-5BD7C2FC042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4" qsCatId="simple" csTypeId="urn:microsoft.com/office/officeart/2005/8/colors/colorful2" csCatId="colorful" phldr="1"/>
      <dgm:spPr/>
      <dgm:t>
        <a:bodyPr/>
        <a:lstStyle/>
        <a:p>
          <a:endParaRPr lang="en-US"/>
        </a:p>
      </dgm:t>
    </dgm:pt>
    <dgm:pt modelId="{8BD29091-52ED-4AD4-9491-A2500C1C777A}">
      <dgm:prSet/>
      <dgm:spPr/>
      <dgm:t>
        <a:bodyPr/>
        <a:lstStyle/>
        <a:p>
          <a:r>
            <a:rPr lang="en-US"/>
            <a:t>What is a Market?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dgm:spPr/>
      <dgm:t>
        <a:bodyPr/>
        <a:lstStyle/>
        <a:p>
          <a:r>
            <a:rPr lang="en-US" dirty="0"/>
            <a:t>Marketization:  Much more than “marketplace”</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endParaRPr lang="en-US" dirty="0"/>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1D0FD3E4-3BC1-4A6F-A39B-78DA92F838E8}">
      <dgm:prSet/>
      <dgm:spPr/>
      <dgm:t>
        <a:bodyPr/>
        <a:lstStyle/>
        <a:p>
          <a:r>
            <a:rPr lang="en-US" dirty="0"/>
            <a:t>Many buyers</a:t>
          </a:r>
        </a:p>
      </dgm:t>
    </dgm:pt>
    <dgm:pt modelId="{FF08B86A-8697-4035-A817-72B0EDADB820}" type="parTrans" cxnId="{6628495C-C60E-458C-B71E-7C1716639644}">
      <dgm:prSet/>
      <dgm:spPr/>
      <dgm:t>
        <a:bodyPr/>
        <a:lstStyle/>
        <a:p>
          <a:endParaRPr lang="en-US"/>
        </a:p>
      </dgm:t>
    </dgm:pt>
    <dgm:pt modelId="{E7185428-6F66-49F1-9079-E67C441505A1}" type="sibTrans" cxnId="{6628495C-C60E-458C-B71E-7C1716639644}">
      <dgm:prSet/>
      <dgm:spPr/>
      <dgm:t>
        <a:bodyPr/>
        <a:lstStyle/>
        <a:p>
          <a:endParaRPr lang="en-US"/>
        </a:p>
      </dgm:t>
    </dgm:pt>
    <dgm:pt modelId="{E4E0B7DA-7935-466D-9B4D-DF6009C665E6}">
      <dgm:prSet/>
      <dgm:spPr/>
      <dgm:t>
        <a:bodyPr/>
        <a:lstStyle/>
        <a:p>
          <a:r>
            <a:rPr lang="en-US" dirty="0"/>
            <a:t>Many sellers</a:t>
          </a:r>
        </a:p>
      </dgm:t>
    </dgm:pt>
    <dgm:pt modelId="{DE6B25B1-4B12-4035-87AF-6FE7FCC03050}" type="parTrans" cxnId="{9616EF33-CE5F-477B-9422-D765E18CC95B}">
      <dgm:prSet/>
      <dgm:spPr/>
      <dgm:t>
        <a:bodyPr/>
        <a:lstStyle/>
        <a:p>
          <a:endParaRPr lang="en-US"/>
        </a:p>
      </dgm:t>
    </dgm:pt>
    <dgm:pt modelId="{3FB9C4A9-1162-4322-B12F-1FA5CC4A68ED}" type="sibTrans" cxnId="{9616EF33-CE5F-477B-9422-D765E18CC95B}">
      <dgm:prSet/>
      <dgm:spPr/>
      <dgm:t>
        <a:bodyPr/>
        <a:lstStyle/>
        <a:p>
          <a:endParaRPr lang="en-US"/>
        </a:p>
      </dgm:t>
    </dgm:pt>
    <dgm:pt modelId="{25A46F9E-48E2-4F19-A116-9261A205018B}">
      <dgm:prSet/>
      <dgm:spPr/>
      <dgm:t>
        <a:bodyPr/>
        <a:lstStyle/>
        <a:p>
          <a:r>
            <a:rPr lang="en-US" dirty="0"/>
            <a:t>Rules, Structure</a:t>
          </a:r>
        </a:p>
      </dgm:t>
    </dgm:pt>
    <dgm:pt modelId="{323E7279-A2FA-4D01-9648-771332CEB7EB}" type="parTrans" cxnId="{66BAE6F0-C9E2-4BB3-BB77-3216EE0F4188}">
      <dgm:prSet/>
      <dgm:spPr/>
      <dgm:t>
        <a:bodyPr/>
        <a:lstStyle/>
        <a:p>
          <a:endParaRPr lang="en-US"/>
        </a:p>
      </dgm:t>
    </dgm:pt>
    <dgm:pt modelId="{6E9C3F24-6A80-4618-961C-5756F6ED2260}" type="sibTrans" cxnId="{66BAE6F0-C9E2-4BB3-BB77-3216EE0F4188}">
      <dgm:prSet/>
      <dgm:spPr/>
      <dgm:t>
        <a:bodyPr/>
        <a:lstStyle/>
        <a:p>
          <a:endParaRPr lang="en-US"/>
        </a:p>
      </dgm:t>
    </dgm:pt>
    <dgm:pt modelId="{85E136E9-C42C-4526-B5BD-3BD3918C8EEF}">
      <dgm:prSet/>
      <dgm:spPr/>
      <dgm:t>
        <a:bodyPr/>
        <a:lstStyle/>
        <a:p>
          <a:r>
            <a:rPr lang="en-US" dirty="0"/>
            <a:t>Usually most efficient outcome</a:t>
          </a:r>
        </a:p>
      </dgm:t>
    </dgm:pt>
    <dgm:pt modelId="{4DFE048A-64EE-48DA-9828-7CD1A39A5E75}" type="parTrans" cxnId="{032BEA43-F45E-4521-B4E1-3779688807E7}">
      <dgm:prSet/>
      <dgm:spPr/>
      <dgm:t>
        <a:bodyPr/>
        <a:lstStyle/>
        <a:p>
          <a:endParaRPr lang="en-US"/>
        </a:p>
      </dgm:t>
    </dgm:pt>
    <dgm:pt modelId="{CC59258A-8DF4-4F24-94ED-15936A746236}" type="sibTrans" cxnId="{032BEA43-F45E-4521-B4E1-3779688807E7}">
      <dgm:prSet/>
      <dgm:spPr/>
      <dgm:t>
        <a:bodyPr/>
        <a:lstStyle/>
        <a:p>
          <a:endParaRPr lang="en-US"/>
        </a:p>
      </dgm:t>
    </dgm:pt>
    <dgm:pt modelId="{7B0B10A8-F7A2-4BF9-90D8-DC111307E774}">
      <dgm:prSet/>
      <dgm:spPr/>
      <dgm:t>
        <a:bodyPr/>
        <a:lstStyle/>
        <a:p>
          <a:r>
            <a:rPr lang="en-US" b="1" dirty="0"/>
            <a:t>Law of One Price</a:t>
          </a:r>
        </a:p>
      </dgm:t>
    </dgm:pt>
    <dgm:pt modelId="{D84161A5-6EC3-4A6F-BB31-67BCB500642D}" type="parTrans" cxnId="{6FCE776C-8D8B-4D6C-8CBD-E8FCBFBDB4BC}">
      <dgm:prSet/>
      <dgm:spPr/>
      <dgm:t>
        <a:bodyPr/>
        <a:lstStyle/>
        <a:p>
          <a:endParaRPr lang="en-US"/>
        </a:p>
      </dgm:t>
    </dgm:pt>
    <dgm:pt modelId="{1A87A956-A22B-487B-8C64-05A09B38EC8F}" type="sibTrans" cxnId="{6FCE776C-8D8B-4D6C-8CBD-E8FCBFBDB4BC}">
      <dgm:prSet/>
      <dgm:spPr/>
      <dgm:t>
        <a:bodyPr/>
        <a:lstStyle/>
        <a:p>
          <a:endParaRPr lang="en-US"/>
        </a:p>
      </dgm:t>
    </dgm:pt>
    <dgm:pt modelId="{B1A6B3F6-3547-422C-B14C-4924BA29749A}">
      <dgm:prSet/>
      <dgm:spPr/>
      <dgm:t>
        <a:bodyPr/>
        <a:lstStyle/>
        <a:p>
          <a:r>
            <a:rPr lang="en-US" dirty="0"/>
            <a:t>Compete for best price</a:t>
          </a:r>
        </a:p>
      </dgm:t>
    </dgm:pt>
    <dgm:pt modelId="{E8170FAE-FEE8-4B1A-AE5C-0148D9DAEFD9}" type="parTrans" cxnId="{BDF5F818-E373-41EC-B958-C643AEF0252A}">
      <dgm:prSet/>
      <dgm:spPr/>
      <dgm:t>
        <a:bodyPr/>
        <a:lstStyle/>
        <a:p>
          <a:endParaRPr lang="en-US"/>
        </a:p>
      </dgm:t>
    </dgm:pt>
    <dgm:pt modelId="{D1FA026F-5A80-4EA2-A94B-880EB678994B}" type="sibTrans" cxnId="{BDF5F818-E373-41EC-B958-C643AEF0252A}">
      <dgm:prSet/>
      <dgm:spPr/>
      <dgm:t>
        <a:bodyPr/>
        <a:lstStyle/>
        <a:p>
          <a:endParaRPr lang="en-US"/>
        </a:p>
      </dgm:t>
    </dgm:pt>
    <dgm:pt modelId="{653A8C08-6090-4631-A836-D51347CFE558}">
      <dgm:prSet/>
      <dgm:spPr/>
      <dgm:t>
        <a:bodyPr/>
        <a:lstStyle/>
        <a:p>
          <a:pPr>
            <a:buFontTx/>
            <a:buNone/>
          </a:pPr>
          <a:r>
            <a:rPr lang="en-US" dirty="0"/>
            <a:t>     -- Time, currency, behavior</a:t>
          </a:r>
        </a:p>
      </dgm:t>
    </dgm:pt>
    <dgm:pt modelId="{5382ACE9-5BBF-4FBB-BBDF-7D157A0FDADE}" type="parTrans" cxnId="{43BB34E3-3DFA-486B-9FEA-E8A2A1E366CE}">
      <dgm:prSet/>
      <dgm:spPr/>
      <dgm:t>
        <a:bodyPr/>
        <a:lstStyle/>
        <a:p>
          <a:endParaRPr lang="en-US"/>
        </a:p>
      </dgm:t>
    </dgm:pt>
    <dgm:pt modelId="{D03125B6-638E-4D34-A67B-B1EAD30D3B5A}" type="sibTrans" cxnId="{43BB34E3-3DFA-486B-9FEA-E8A2A1E366CE}">
      <dgm:prSet/>
      <dgm:spPr/>
      <dgm:t>
        <a:bodyPr/>
        <a:lstStyle/>
        <a:p>
          <a:endParaRPr lang="en-US"/>
        </a:p>
      </dgm:t>
    </dgm:pt>
    <dgm:pt modelId="{2FA7F714-C716-4B9A-A446-78628032B3BF}">
      <dgm:prSet/>
      <dgm:spPr/>
      <dgm:t>
        <a:bodyPr/>
        <a:lstStyle/>
        <a:p>
          <a:r>
            <a:rPr lang="en-US" dirty="0"/>
            <a:t>Market clears with flex price</a:t>
          </a:r>
        </a:p>
      </dgm:t>
    </dgm:pt>
    <dgm:pt modelId="{EBE1D9B1-BED6-4AD7-B76D-2ADBDAFBF074}" type="parTrans" cxnId="{F5A32DA8-293E-4178-99CA-047092D6435A}">
      <dgm:prSet/>
      <dgm:spPr/>
      <dgm:t>
        <a:bodyPr/>
        <a:lstStyle/>
        <a:p>
          <a:endParaRPr lang="en-US"/>
        </a:p>
      </dgm:t>
    </dgm:pt>
    <dgm:pt modelId="{36F289BC-C5FC-415F-9036-61C4D4095C01}" type="sibTrans" cxnId="{F5A32DA8-293E-4178-99CA-047092D6435A}">
      <dgm:prSet/>
      <dgm:spPr/>
      <dgm:t>
        <a:bodyPr/>
        <a:lstStyle/>
        <a:p>
          <a:endParaRPr lang="en-US"/>
        </a:p>
      </dgm:t>
    </dgm:pt>
    <dgm:pt modelId="{8BCF4963-12B0-4892-9CED-9D565C7DF69C}">
      <dgm:prSet/>
      <dgm:spPr/>
      <dgm:t>
        <a:bodyPr/>
        <a:lstStyle/>
        <a:p>
          <a:r>
            <a:rPr lang="en-US" dirty="0"/>
            <a:t>Decentralized, unplanned</a:t>
          </a:r>
        </a:p>
      </dgm:t>
    </dgm:pt>
    <dgm:pt modelId="{DC094858-F828-4F7D-B9A6-D69E67E9A678}" type="parTrans" cxnId="{FC0B81AE-6A63-4494-AF52-728310142EE0}">
      <dgm:prSet/>
      <dgm:spPr/>
      <dgm:t>
        <a:bodyPr/>
        <a:lstStyle/>
        <a:p>
          <a:endParaRPr lang="en-US"/>
        </a:p>
      </dgm:t>
    </dgm:pt>
    <dgm:pt modelId="{87B9420B-9526-41F8-A099-FF288947FB59}" type="sibTrans" cxnId="{FC0B81AE-6A63-4494-AF52-728310142EE0}">
      <dgm:prSet/>
      <dgm:spPr/>
      <dgm:t>
        <a:bodyPr/>
        <a:lstStyle/>
        <a:p>
          <a:endParaRPr lang="en-US"/>
        </a:p>
      </dgm:t>
    </dgm:pt>
    <dgm:pt modelId="{94377EE4-B5EF-40B4-99C9-57709D82EC80}" type="pres">
      <dgm:prSet presAssocID="{B4ED9A7C-D672-4C58-B129-2367B46A4315}" presName="Name0" presStyleCnt="0">
        <dgm:presLayoutVars>
          <dgm:dir/>
          <dgm:animLvl val="lvl"/>
          <dgm:resizeHandles val="exact"/>
        </dgm:presLayoutVars>
      </dgm:prSet>
      <dgm:spPr/>
    </dgm:pt>
    <dgm:pt modelId="{BB4827A8-C889-4F80-9141-3E4ED1C06EAB}" type="pres">
      <dgm:prSet presAssocID="{8BD29091-52ED-4AD4-9491-A2500C1C777A}" presName="composite" presStyleCnt="0"/>
      <dgm:spPr/>
    </dgm:pt>
    <dgm:pt modelId="{3127EE70-F5AA-483E-A019-51DE8EB4AF71}" type="pres">
      <dgm:prSet presAssocID="{8BD29091-52ED-4AD4-9491-A2500C1C777A}" presName="parTx" presStyleLbl="alignNode1" presStyleIdx="0" presStyleCnt="2">
        <dgm:presLayoutVars>
          <dgm:chMax val="0"/>
          <dgm:chPref val="0"/>
          <dgm:bulletEnabled val="1"/>
        </dgm:presLayoutVars>
      </dgm:prSet>
      <dgm:spPr/>
    </dgm:pt>
    <dgm:pt modelId="{CDB9F592-B0EE-477C-910C-E5938F962CCF}" type="pres">
      <dgm:prSet presAssocID="{8BD29091-52ED-4AD4-9491-A2500C1C777A}" presName="desTx" presStyleLbl="alignAccFollowNode1" presStyleIdx="0" presStyleCnt="2" custScaleX="98677">
        <dgm:presLayoutVars>
          <dgm:bulletEnabled val="1"/>
        </dgm:presLayoutVars>
      </dgm:prSet>
      <dgm:spPr/>
    </dgm:pt>
    <dgm:pt modelId="{50DF7613-2D92-485E-8713-77C4AA59F269}" type="pres">
      <dgm:prSet presAssocID="{E5123B53-B3E0-4532-8285-1CF63EE76D87}" presName="space" presStyleCnt="0"/>
      <dgm:spPr/>
    </dgm:pt>
    <dgm:pt modelId="{5F9C3D07-E1AF-467D-B8FA-B4C2D621E592}" type="pres">
      <dgm:prSet presAssocID="{D0A12D4C-AACB-45B2-8D73-D6338E47E51B}" presName="composite" presStyleCnt="0"/>
      <dgm:spPr/>
    </dgm:pt>
    <dgm:pt modelId="{AF3DCFAF-F56B-4A18-A24D-0CD563D4727A}" type="pres">
      <dgm:prSet presAssocID="{D0A12D4C-AACB-45B2-8D73-D6338E47E51B}" presName="parTx" presStyleLbl="alignNode1" presStyleIdx="1" presStyleCnt="2">
        <dgm:presLayoutVars>
          <dgm:chMax val="0"/>
          <dgm:chPref val="0"/>
          <dgm:bulletEnabled val="1"/>
        </dgm:presLayoutVars>
      </dgm:prSet>
      <dgm:spPr/>
    </dgm:pt>
    <dgm:pt modelId="{3A116E84-C14C-4A32-8137-5BD7C2FC0428}" type="pres">
      <dgm:prSet presAssocID="{D0A12D4C-AACB-45B2-8D73-D6338E47E51B}" presName="desTx" presStyleLbl="alignAccFollowNode1" presStyleIdx="1" presStyleCnt="2" custLinFactNeighborX="98">
        <dgm:presLayoutVars>
          <dgm:bulletEnabled val="1"/>
        </dgm:presLayoutVars>
      </dgm:prSet>
      <dgm:spPr/>
    </dgm:pt>
  </dgm:ptLst>
  <dgm:cxnLst>
    <dgm:cxn modelId="{62F7760E-F4DC-4266-8CF2-8D63576A9E09}" type="presOf" srcId="{653A8C08-6090-4631-A836-D51347CFE558}" destId="{CDB9F592-B0EE-477C-910C-E5938F962CCF}" srcOrd="0" destOrd="3" presId="urn:microsoft.com/office/officeart/2005/8/layout/hList1"/>
    <dgm:cxn modelId="{BDF5F818-E373-41EC-B958-C643AEF0252A}" srcId="{8BD29091-52ED-4AD4-9491-A2500C1C777A}" destId="{B1A6B3F6-3547-422C-B14C-4924BA29749A}" srcOrd="4" destOrd="0" parTransId="{E8170FAE-FEE8-4B1A-AE5C-0148D9DAEFD9}" sibTransId="{D1FA026F-5A80-4EA2-A94B-880EB678994B}"/>
    <dgm:cxn modelId="{41BE271C-B19E-42F2-A0CD-AD25702D0184}" srcId="{B4ED9A7C-D672-4C58-B129-2367B46A4315}" destId="{D0A12D4C-AACB-45B2-8D73-D6338E47E51B}" srcOrd="1" destOrd="0" parTransId="{CC22CF9B-4055-4B23-96FD-0BF6E888DD74}" sibTransId="{EC8D413C-5F28-412B-A9EF-3A8CB97D5756}"/>
    <dgm:cxn modelId="{FC876132-B565-4829-9F61-44E018FAF61B}" srcId="{B4ED9A7C-D672-4C58-B129-2367B46A4315}" destId="{8BD29091-52ED-4AD4-9491-A2500C1C777A}" srcOrd="0" destOrd="0" parTransId="{22043C57-42B1-4C73-8D66-4B116E612E91}" sibTransId="{E5123B53-B3E0-4532-8285-1CF63EE76D87}"/>
    <dgm:cxn modelId="{9616EF33-CE5F-477B-9422-D765E18CC95B}" srcId="{8BD29091-52ED-4AD4-9491-A2500C1C777A}" destId="{E4E0B7DA-7935-466D-9B4D-DF6009C665E6}" srcOrd="1" destOrd="0" parTransId="{DE6B25B1-4B12-4035-87AF-6FE7FCC03050}" sibTransId="{3FB9C4A9-1162-4322-B12F-1FA5CC4A68ED}"/>
    <dgm:cxn modelId="{6628495C-C60E-458C-B71E-7C1716639644}" srcId="{8BD29091-52ED-4AD4-9491-A2500C1C777A}" destId="{1D0FD3E4-3BC1-4A6F-A39B-78DA92F838E8}" srcOrd="0" destOrd="0" parTransId="{FF08B86A-8697-4035-A817-72B0EDADB820}" sibTransId="{E7185428-6F66-49F1-9079-E67C441505A1}"/>
    <dgm:cxn modelId="{032BEA43-F45E-4521-B4E1-3779688807E7}" srcId="{8BD29091-52ED-4AD4-9491-A2500C1C777A}" destId="{85E136E9-C42C-4526-B5BD-3BD3918C8EEF}" srcOrd="6" destOrd="0" parTransId="{4DFE048A-64EE-48DA-9828-7CD1A39A5E75}" sibTransId="{CC59258A-8DF4-4F24-94ED-15936A746236}"/>
    <dgm:cxn modelId="{0CD17045-9E79-4074-B615-7C19D2F9FA3D}" type="presOf" srcId="{2FA7F714-C716-4B9A-A446-78628032B3BF}" destId="{CDB9F592-B0EE-477C-910C-E5938F962CCF}" srcOrd="0" destOrd="5" presId="urn:microsoft.com/office/officeart/2005/8/layout/hList1"/>
    <dgm:cxn modelId="{4E7B2566-F660-4132-BAD8-CEB4831F6337}" type="presOf" srcId="{8BD29091-52ED-4AD4-9491-A2500C1C777A}" destId="{3127EE70-F5AA-483E-A019-51DE8EB4AF71}" srcOrd="0" destOrd="0" presId="urn:microsoft.com/office/officeart/2005/8/layout/hList1"/>
    <dgm:cxn modelId="{DD502267-4167-4A34-A89F-C9D07955F6B5}" type="presOf" srcId="{85E136E9-C42C-4526-B5BD-3BD3918C8EEF}" destId="{CDB9F592-B0EE-477C-910C-E5938F962CCF}" srcOrd="0" destOrd="6" presId="urn:microsoft.com/office/officeart/2005/8/layout/hList1"/>
    <dgm:cxn modelId="{6FCE776C-8D8B-4D6C-8CBD-E8FCBFBDB4BC}" srcId="{8BD29091-52ED-4AD4-9491-A2500C1C777A}" destId="{7B0B10A8-F7A2-4BF9-90D8-DC111307E774}" srcOrd="8" destOrd="0" parTransId="{D84161A5-6EC3-4A6F-BB31-67BCB500642D}" sibTransId="{1A87A956-A22B-487B-8C64-05A09B38EC8F}"/>
    <dgm:cxn modelId="{72328A53-F821-4665-8FBC-C97471F4DA5D}" type="presOf" srcId="{25A46F9E-48E2-4F19-A116-9261A205018B}" destId="{CDB9F592-B0EE-477C-910C-E5938F962CCF}" srcOrd="0" destOrd="2" presId="urn:microsoft.com/office/officeart/2005/8/layout/hList1"/>
    <dgm:cxn modelId="{3EF80279-7767-4073-A0F0-3BF7E73B7EC1}" type="presOf" srcId="{FBE382D6-0B63-4351-86DF-8345FAE72585}" destId="{3A116E84-C14C-4A32-8137-5BD7C2FC0428}" srcOrd="0" destOrd="0" presId="urn:microsoft.com/office/officeart/2005/8/layout/hList1"/>
    <dgm:cxn modelId="{0DBFF18A-F6C8-47A1-A621-B6095645DD75}" type="presOf" srcId="{7B0B10A8-F7A2-4BF9-90D8-DC111307E774}" destId="{CDB9F592-B0EE-477C-910C-E5938F962CCF}" srcOrd="0" destOrd="8" presId="urn:microsoft.com/office/officeart/2005/8/layout/hList1"/>
    <dgm:cxn modelId="{449136A2-1F01-49A9-899D-F607D4DE04B7}" type="presOf" srcId="{8BCF4963-12B0-4892-9CED-9D565C7DF69C}" destId="{CDB9F592-B0EE-477C-910C-E5938F962CCF}" srcOrd="0" destOrd="7" presId="urn:microsoft.com/office/officeart/2005/8/layout/hList1"/>
    <dgm:cxn modelId="{F5A32DA8-293E-4178-99CA-047092D6435A}" srcId="{8BD29091-52ED-4AD4-9491-A2500C1C777A}" destId="{2FA7F714-C716-4B9A-A446-78628032B3BF}" srcOrd="5" destOrd="0" parTransId="{EBE1D9B1-BED6-4AD7-B76D-2ADBDAFBF074}" sibTransId="{36F289BC-C5FC-415F-9036-61C4D4095C01}"/>
    <dgm:cxn modelId="{2AED0EAD-5D31-46A5-A8F4-5543C6A64F4E}" type="presOf" srcId="{1D0FD3E4-3BC1-4A6F-A39B-78DA92F838E8}" destId="{CDB9F592-B0EE-477C-910C-E5938F962CCF}" srcOrd="0" destOrd="0" presId="urn:microsoft.com/office/officeart/2005/8/layout/hList1"/>
    <dgm:cxn modelId="{FC0B81AE-6A63-4494-AF52-728310142EE0}" srcId="{8BD29091-52ED-4AD4-9491-A2500C1C777A}" destId="{8BCF4963-12B0-4892-9CED-9D565C7DF69C}" srcOrd="7" destOrd="0" parTransId="{DC094858-F828-4F7D-B9A6-D69E67E9A678}" sibTransId="{87B9420B-9526-41F8-A099-FF288947FB59}"/>
    <dgm:cxn modelId="{8D9A21B4-97F1-44D8-BF65-26609DA69C16}" srcId="{D0A12D4C-AACB-45B2-8D73-D6338E47E51B}" destId="{FBE382D6-0B63-4351-86DF-8345FAE72585}" srcOrd="0" destOrd="0" parTransId="{E2C24A2D-58B2-42BA-9DD7-A511AD796B50}" sibTransId="{7AB905F5-3F59-4BD6-AF81-EB8CC9B6D063}"/>
    <dgm:cxn modelId="{D0B732B4-516F-4ABA-B1E6-C7EE0C7B13C3}" type="presOf" srcId="{E4E0B7DA-7935-466D-9B4D-DF6009C665E6}" destId="{CDB9F592-B0EE-477C-910C-E5938F962CCF}" srcOrd="0" destOrd="1" presId="urn:microsoft.com/office/officeart/2005/8/layout/hList1"/>
    <dgm:cxn modelId="{57CBA9CC-04D9-4F96-AB1B-153E404B0FBC}" type="presOf" srcId="{B1A6B3F6-3547-422C-B14C-4924BA29749A}" destId="{CDB9F592-B0EE-477C-910C-E5938F962CCF}" srcOrd="0" destOrd="4" presId="urn:microsoft.com/office/officeart/2005/8/layout/hList1"/>
    <dgm:cxn modelId="{43BB34E3-3DFA-486B-9FEA-E8A2A1E366CE}" srcId="{8BD29091-52ED-4AD4-9491-A2500C1C777A}" destId="{653A8C08-6090-4631-A836-D51347CFE558}" srcOrd="3" destOrd="0" parTransId="{5382ACE9-5BBF-4FBB-BBDF-7D157A0FDADE}" sibTransId="{D03125B6-638E-4D34-A67B-B1EAD30D3B5A}"/>
    <dgm:cxn modelId="{160E43E4-2658-4AB0-AA95-1B85358479A2}" type="presOf" srcId="{D0A12D4C-AACB-45B2-8D73-D6338E47E51B}" destId="{AF3DCFAF-F56B-4A18-A24D-0CD563D4727A}" srcOrd="0" destOrd="0" presId="urn:microsoft.com/office/officeart/2005/8/layout/hList1"/>
    <dgm:cxn modelId="{66BAE6F0-C9E2-4BB3-BB77-3216EE0F4188}" srcId="{8BD29091-52ED-4AD4-9491-A2500C1C777A}" destId="{25A46F9E-48E2-4F19-A116-9261A205018B}" srcOrd="2" destOrd="0" parTransId="{323E7279-A2FA-4D01-9648-771332CEB7EB}" sibTransId="{6E9C3F24-6A80-4618-961C-5756F6ED2260}"/>
    <dgm:cxn modelId="{C11828FB-3F59-4433-808F-51D226885433}" type="presOf" srcId="{B4ED9A7C-D672-4C58-B129-2367B46A4315}" destId="{94377EE4-B5EF-40B4-99C9-57709D82EC80}" srcOrd="0" destOrd="0" presId="urn:microsoft.com/office/officeart/2005/8/layout/hList1"/>
    <dgm:cxn modelId="{ED2A8633-828F-4EB2-9D18-B441A9D55BAC}" type="presParOf" srcId="{94377EE4-B5EF-40B4-99C9-57709D82EC80}" destId="{BB4827A8-C889-4F80-9141-3E4ED1C06EAB}" srcOrd="0" destOrd="0" presId="urn:microsoft.com/office/officeart/2005/8/layout/hList1"/>
    <dgm:cxn modelId="{7A648EE3-7140-4D02-AD1B-C4FC87120F76}" type="presParOf" srcId="{BB4827A8-C889-4F80-9141-3E4ED1C06EAB}" destId="{3127EE70-F5AA-483E-A019-51DE8EB4AF71}" srcOrd="0" destOrd="0" presId="urn:microsoft.com/office/officeart/2005/8/layout/hList1"/>
    <dgm:cxn modelId="{04E7EE0B-6101-4EE3-9C57-4DC037E2FF35}" type="presParOf" srcId="{BB4827A8-C889-4F80-9141-3E4ED1C06EAB}" destId="{CDB9F592-B0EE-477C-910C-E5938F962CCF}" srcOrd="1" destOrd="0" presId="urn:microsoft.com/office/officeart/2005/8/layout/hList1"/>
    <dgm:cxn modelId="{68B5E0E6-29FD-4CBB-AB8C-6A5E2BE4BE36}" type="presParOf" srcId="{94377EE4-B5EF-40B4-99C9-57709D82EC80}" destId="{50DF7613-2D92-485E-8713-77C4AA59F269}" srcOrd="1" destOrd="0" presId="urn:microsoft.com/office/officeart/2005/8/layout/hList1"/>
    <dgm:cxn modelId="{B24B6D7A-FE06-438C-9659-E0FC9B997BFA}" type="presParOf" srcId="{94377EE4-B5EF-40B4-99C9-57709D82EC80}" destId="{5F9C3D07-E1AF-467D-B8FA-B4C2D621E592}" srcOrd="2" destOrd="0" presId="urn:microsoft.com/office/officeart/2005/8/layout/hList1"/>
    <dgm:cxn modelId="{72110FA7-0BD3-44E4-AC69-9D2654F84B61}" type="presParOf" srcId="{5F9C3D07-E1AF-467D-B8FA-B4C2D621E592}" destId="{AF3DCFAF-F56B-4A18-A24D-0CD563D4727A}" srcOrd="0" destOrd="0" presId="urn:microsoft.com/office/officeart/2005/8/layout/hList1"/>
    <dgm:cxn modelId="{D6FFB678-47D4-444C-AD59-52ACCDB7376E}" type="presParOf" srcId="{5F9C3D07-E1AF-467D-B8FA-B4C2D621E592}" destId="{3A116E84-C14C-4A32-8137-5BD7C2FC042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4" qsCatId="simple" csTypeId="urn:microsoft.com/office/officeart/2005/8/colors/colorful2" csCatId="colorful" phldr="1"/>
      <dgm:spPr/>
      <dgm:t>
        <a:bodyPr/>
        <a:lstStyle/>
        <a:p>
          <a:endParaRPr lang="en-US"/>
        </a:p>
      </dgm:t>
    </dgm:pt>
    <dgm:pt modelId="{8BD29091-52ED-4AD4-9491-A2500C1C777A}">
      <dgm:prSet/>
      <dgm:spPr/>
      <dgm:t>
        <a:bodyPr/>
        <a:lstStyle/>
        <a:p>
          <a:r>
            <a:rPr lang="en-US"/>
            <a:t>What is a Market?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dgm:spPr/>
      <dgm:t>
        <a:bodyPr/>
        <a:lstStyle/>
        <a:p>
          <a:r>
            <a:rPr lang="en-US"/>
            <a:t>Marketization:  Much more than “marketplaces”</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r>
            <a:rPr lang="en-US" dirty="0"/>
            <a:t>Goods Markets  </a:t>
          </a:r>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A04ABD5F-B600-476D-B618-B083A91E1AE3}">
      <dgm:prSet/>
      <dgm:spPr/>
      <dgm:t>
        <a:bodyPr/>
        <a:lstStyle/>
        <a:p>
          <a:r>
            <a:rPr lang="en-US"/>
            <a:t>Services Markets</a:t>
          </a:r>
        </a:p>
      </dgm:t>
    </dgm:pt>
    <dgm:pt modelId="{510705DB-9436-49AE-AB8E-DAF459853021}" type="parTrans" cxnId="{9F9A2A12-0056-449C-9D48-04FA115B47E7}">
      <dgm:prSet/>
      <dgm:spPr/>
      <dgm:t>
        <a:bodyPr/>
        <a:lstStyle/>
        <a:p>
          <a:endParaRPr lang="en-US"/>
        </a:p>
      </dgm:t>
    </dgm:pt>
    <dgm:pt modelId="{F631AD3A-6AC6-459F-B4C3-D87FF9C5137C}" type="sibTrans" cxnId="{9F9A2A12-0056-449C-9D48-04FA115B47E7}">
      <dgm:prSet/>
      <dgm:spPr/>
      <dgm:t>
        <a:bodyPr/>
        <a:lstStyle/>
        <a:p>
          <a:endParaRPr lang="en-US"/>
        </a:p>
      </dgm:t>
    </dgm:pt>
    <dgm:pt modelId="{51D15610-F51A-4754-8D49-69622568225C}">
      <dgm:prSet/>
      <dgm:spPr/>
      <dgm:t>
        <a:bodyPr/>
        <a:lstStyle/>
        <a:p>
          <a:r>
            <a:rPr lang="en-US" b="1" dirty="0"/>
            <a:t>Labor Markets</a:t>
          </a:r>
        </a:p>
      </dgm:t>
    </dgm:pt>
    <dgm:pt modelId="{9C57EB85-038E-422A-A894-8321FF19D2DB}" type="parTrans" cxnId="{17C5E252-BFDA-4F4A-85A8-B31C7AAAAE1E}">
      <dgm:prSet/>
      <dgm:spPr/>
      <dgm:t>
        <a:bodyPr/>
        <a:lstStyle/>
        <a:p>
          <a:endParaRPr lang="en-US"/>
        </a:p>
      </dgm:t>
    </dgm:pt>
    <dgm:pt modelId="{5622A34D-3203-4F51-9BA3-9FB974D339C8}" type="sibTrans" cxnId="{17C5E252-BFDA-4F4A-85A8-B31C7AAAAE1E}">
      <dgm:prSet/>
      <dgm:spPr/>
      <dgm:t>
        <a:bodyPr/>
        <a:lstStyle/>
        <a:p>
          <a:endParaRPr lang="en-US"/>
        </a:p>
      </dgm:t>
    </dgm:pt>
    <dgm:pt modelId="{5BDB30D2-121F-4B7C-A557-40B5D2F9AA28}">
      <dgm:prSet/>
      <dgm:spPr/>
      <dgm:t>
        <a:bodyPr/>
        <a:lstStyle/>
        <a:p>
          <a:r>
            <a:rPr lang="en-US" dirty="0"/>
            <a:t>Real Estate/Land Markets</a:t>
          </a:r>
        </a:p>
      </dgm:t>
    </dgm:pt>
    <dgm:pt modelId="{F67FA3CB-0AD0-4A0E-9E62-AA58E7519C66}" type="parTrans" cxnId="{33562543-07A8-4E83-AB1C-7DBB7BC3F706}">
      <dgm:prSet/>
      <dgm:spPr/>
      <dgm:t>
        <a:bodyPr/>
        <a:lstStyle/>
        <a:p>
          <a:endParaRPr lang="en-US"/>
        </a:p>
      </dgm:t>
    </dgm:pt>
    <dgm:pt modelId="{36E7E13A-27A6-4E5D-8B7A-B9C77835AA45}" type="sibTrans" cxnId="{33562543-07A8-4E83-AB1C-7DBB7BC3F706}">
      <dgm:prSet/>
      <dgm:spPr/>
      <dgm:t>
        <a:bodyPr/>
        <a:lstStyle/>
        <a:p>
          <a:endParaRPr lang="en-US"/>
        </a:p>
      </dgm:t>
    </dgm:pt>
    <dgm:pt modelId="{1610C71C-9267-415F-B498-F1531354AE59}">
      <dgm:prSet/>
      <dgm:spPr/>
      <dgm:t>
        <a:bodyPr/>
        <a:lstStyle/>
        <a:p>
          <a:r>
            <a:rPr lang="en-US"/>
            <a:t>Capital/Finance Markets</a:t>
          </a:r>
        </a:p>
      </dgm:t>
    </dgm:pt>
    <dgm:pt modelId="{7682517E-5C58-44D0-B694-D7372FA92DA8}" type="parTrans" cxnId="{4FA74B61-BF8F-4303-8369-91156F8887A1}">
      <dgm:prSet/>
      <dgm:spPr/>
      <dgm:t>
        <a:bodyPr/>
        <a:lstStyle/>
        <a:p>
          <a:endParaRPr lang="en-US"/>
        </a:p>
      </dgm:t>
    </dgm:pt>
    <dgm:pt modelId="{8F437EC4-12BF-4472-AD72-58C184CE93EF}" type="sibTrans" cxnId="{4FA74B61-BF8F-4303-8369-91156F8887A1}">
      <dgm:prSet/>
      <dgm:spPr/>
      <dgm:t>
        <a:bodyPr/>
        <a:lstStyle/>
        <a:p>
          <a:endParaRPr lang="en-US"/>
        </a:p>
      </dgm:t>
    </dgm:pt>
    <dgm:pt modelId="{9E17BAEC-E2D4-4C7F-B6A0-A69C7962D5F0}">
      <dgm:prSet/>
      <dgm:spPr/>
      <dgm:t>
        <a:bodyPr/>
        <a:lstStyle/>
        <a:p>
          <a:r>
            <a:rPr lang="en-US"/>
            <a:t>Foreign Exchange Markets</a:t>
          </a:r>
        </a:p>
      </dgm:t>
    </dgm:pt>
    <dgm:pt modelId="{CA691D02-B73B-47ED-8C6E-BEA9F9E53BA8}" type="parTrans" cxnId="{C2DCEAC6-C259-4374-A82A-885FFD93C999}">
      <dgm:prSet/>
      <dgm:spPr/>
      <dgm:t>
        <a:bodyPr/>
        <a:lstStyle/>
        <a:p>
          <a:endParaRPr lang="en-US"/>
        </a:p>
      </dgm:t>
    </dgm:pt>
    <dgm:pt modelId="{17854447-42E3-425A-B412-DA161EE5899F}" type="sibTrans" cxnId="{C2DCEAC6-C259-4374-A82A-885FFD93C999}">
      <dgm:prSet/>
      <dgm:spPr/>
      <dgm:t>
        <a:bodyPr/>
        <a:lstStyle/>
        <a:p>
          <a:endParaRPr lang="en-US"/>
        </a:p>
      </dgm:t>
    </dgm:pt>
    <dgm:pt modelId="{1D0FD3E4-3BC1-4A6F-A39B-78DA92F838E8}">
      <dgm:prSet/>
      <dgm:spPr/>
      <dgm:t>
        <a:bodyPr/>
        <a:lstStyle/>
        <a:p>
          <a:r>
            <a:rPr lang="en-US" dirty="0"/>
            <a:t>Many buyers</a:t>
          </a:r>
        </a:p>
      </dgm:t>
    </dgm:pt>
    <dgm:pt modelId="{FF08B86A-8697-4035-A817-72B0EDADB820}" type="parTrans" cxnId="{6628495C-C60E-458C-B71E-7C1716639644}">
      <dgm:prSet/>
      <dgm:spPr/>
      <dgm:t>
        <a:bodyPr/>
        <a:lstStyle/>
        <a:p>
          <a:endParaRPr lang="en-US"/>
        </a:p>
      </dgm:t>
    </dgm:pt>
    <dgm:pt modelId="{E7185428-6F66-49F1-9079-E67C441505A1}" type="sibTrans" cxnId="{6628495C-C60E-458C-B71E-7C1716639644}">
      <dgm:prSet/>
      <dgm:spPr/>
      <dgm:t>
        <a:bodyPr/>
        <a:lstStyle/>
        <a:p>
          <a:endParaRPr lang="en-US"/>
        </a:p>
      </dgm:t>
    </dgm:pt>
    <dgm:pt modelId="{7B0B10A8-F7A2-4BF9-90D8-DC111307E774}">
      <dgm:prSet/>
      <dgm:spPr/>
      <dgm:t>
        <a:bodyPr/>
        <a:lstStyle/>
        <a:p>
          <a:endParaRPr lang="en-US" dirty="0"/>
        </a:p>
      </dgm:t>
    </dgm:pt>
    <dgm:pt modelId="{D84161A5-6EC3-4A6F-BB31-67BCB500642D}" type="parTrans" cxnId="{6FCE776C-8D8B-4D6C-8CBD-E8FCBFBDB4BC}">
      <dgm:prSet/>
      <dgm:spPr/>
      <dgm:t>
        <a:bodyPr/>
        <a:lstStyle/>
        <a:p>
          <a:endParaRPr lang="en-US"/>
        </a:p>
      </dgm:t>
    </dgm:pt>
    <dgm:pt modelId="{1A87A956-A22B-487B-8C64-05A09B38EC8F}" type="sibTrans" cxnId="{6FCE776C-8D8B-4D6C-8CBD-E8FCBFBDB4BC}">
      <dgm:prSet/>
      <dgm:spPr/>
      <dgm:t>
        <a:bodyPr/>
        <a:lstStyle/>
        <a:p>
          <a:endParaRPr lang="en-US"/>
        </a:p>
      </dgm:t>
    </dgm:pt>
    <dgm:pt modelId="{147525E5-FF92-4F81-A599-5D9192800112}">
      <dgm:prSet/>
      <dgm:spPr/>
      <dgm:t>
        <a:bodyPr/>
        <a:lstStyle/>
        <a:p>
          <a:r>
            <a:rPr lang="en-US"/>
            <a:t>Many sellers</a:t>
          </a:r>
          <a:endParaRPr lang="en-US" dirty="0"/>
        </a:p>
      </dgm:t>
    </dgm:pt>
    <dgm:pt modelId="{6F04A321-423A-478A-8FE5-3B0ABB315025}" type="parTrans" cxnId="{DD048033-B35B-405F-A3EC-D481A9AFE9A6}">
      <dgm:prSet/>
      <dgm:spPr/>
      <dgm:t>
        <a:bodyPr/>
        <a:lstStyle/>
        <a:p>
          <a:endParaRPr lang="en-US"/>
        </a:p>
      </dgm:t>
    </dgm:pt>
    <dgm:pt modelId="{299ED670-28E8-4103-B1C6-D8B12C88D0C1}" type="sibTrans" cxnId="{DD048033-B35B-405F-A3EC-D481A9AFE9A6}">
      <dgm:prSet/>
      <dgm:spPr/>
      <dgm:t>
        <a:bodyPr/>
        <a:lstStyle/>
        <a:p>
          <a:endParaRPr lang="en-US"/>
        </a:p>
      </dgm:t>
    </dgm:pt>
    <dgm:pt modelId="{1C0350F7-8731-449F-956A-DD4294EC504D}">
      <dgm:prSet/>
      <dgm:spPr/>
      <dgm:t>
        <a:bodyPr/>
        <a:lstStyle/>
        <a:p>
          <a:r>
            <a:rPr lang="en-US"/>
            <a:t>Rules,  Structure</a:t>
          </a:r>
          <a:endParaRPr lang="en-US" dirty="0"/>
        </a:p>
      </dgm:t>
    </dgm:pt>
    <dgm:pt modelId="{FDE11525-FBE0-4B0F-94B0-0F5126F6C2FA}" type="parTrans" cxnId="{62B56986-BA45-4B2D-8363-A0A31EEAB735}">
      <dgm:prSet/>
      <dgm:spPr/>
      <dgm:t>
        <a:bodyPr/>
        <a:lstStyle/>
        <a:p>
          <a:endParaRPr lang="en-US"/>
        </a:p>
      </dgm:t>
    </dgm:pt>
    <dgm:pt modelId="{999D0A2B-A128-4E54-99F9-CC15516341F2}" type="sibTrans" cxnId="{62B56986-BA45-4B2D-8363-A0A31EEAB735}">
      <dgm:prSet/>
      <dgm:spPr/>
      <dgm:t>
        <a:bodyPr/>
        <a:lstStyle/>
        <a:p>
          <a:endParaRPr lang="en-US"/>
        </a:p>
      </dgm:t>
    </dgm:pt>
    <dgm:pt modelId="{BC611351-5A44-4D78-95C9-535277E86673}">
      <dgm:prSet/>
      <dgm:spPr/>
      <dgm:t>
        <a:bodyPr/>
        <a:lstStyle/>
        <a:p>
          <a:r>
            <a:rPr lang="en-US"/>
            <a:t>Time, currency, behavior</a:t>
          </a:r>
          <a:endParaRPr lang="en-US" dirty="0"/>
        </a:p>
      </dgm:t>
    </dgm:pt>
    <dgm:pt modelId="{39EB7D5D-034D-47FB-8A6A-A4D4A1D3C698}" type="parTrans" cxnId="{6CA2FEE9-BF1E-45B9-A387-B688073007F2}">
      <dgm:prSet/>
      <dgm:spPr/>
      <dgm:t>
        <a:bodyPr/>
        <a:lstStyle/>
        <a:p>
          <a:endParaRPr lang="en-US"/>
        </a:p>
      </dgm:t>
    </dgm:pt>
    <dgm:pt modelId="{2CC614FE-4308-42E8-B6E2-83C9F6AF17CF}" type="sibTrans" cxnId="{6CA2FEE9-BF1E-45B9-A387-B688073007F2}">
      <dgm:prSet/>
      <dgm:spPr/>
      <dgm:t>
        <a:bodyPr/>
        <a:lstStyle/>
        <a:p>
          <a:endParaRPr lang="en-US"/>
        </a:p>
      </dgm:t>
    </dgm:pt>
    <dgm:pt modelId="{B2341AB7-E43B-4D44-BDD1-24E82DD71637}">
      <dgm:prSet/>
      <dgm:spPr/>
      <dgm:t>
        <a:bodyPr/>
        <a:lstStyle/>
        <a:p>
          <a:r>
            <a:rPr lang="en-US"/>
            <a:t>Compete for best price</a:t>
          </a:r>
          <a:endParaRPr lang="en-US" dirty="0"/>
        </a:p>
      </dgm:t>
    </dgm:pt>
    <dgm:pt modelId="{E4D83D25-95EC-4984-9E78-5CE10552DAAB}" type="parTrans" cxnId="{6B5CAF2D-5E00-4DF8-AA4F-40F15DE06059}">
      <dgm:prSet/>
      <dgm:spPr/>
      <dgm:t>
        <a:bodyPr/>
        <a:lstStyle/>
        <a:p>
          <a:endParaRPr lang="en-US"/>
        </a:p>
      </dgm:t>
    </dgm:pt>
    <dgm:pt modelId="{A3B727DE-CE4F-407A-BA80-AFD5891DBB1D}" type="sibTrans" cxnId="{6B5CAF2D-5E00-4DF8-AA4F-40F15DE06059}">
      <dgm:prSet/>
      <dgm:spPr/>
      <dgm:t>
        <a:bodyPr/>
        <a:lstStyle/>
        <a:p>
          <a:endParaRPr lang="en-US"/>
        </a:p>
      </dgm:t>
    </dgm:pt>
    <dgm:pt modelId="{C004357E-F86D-4245-9237-8D99F0B09626}">
      <dgm:prSet/>
      <dgm:spPr/>
      <dgm:t>
        <a:bodyPr/>
        <a:lstStyle/>
        <a:p>
          <a:r>
            <a:rPr lang="en-US"/>
            <a:t>Market clears with flex price</a:t>
          </a:r>
          <a:endParaRPr lang="en-US" dirty="0"/>
        </a:p>
      </dgm:t>
    </dgm:pt>
    <dgm:pt modelId="{C52DBC13-694E-4079-B028-BA47A1F027C3}" type="parTrans" cxnId="{3167C4DA-7673-4AF9-A3ED-74D26CE20FA9}">
      <dgm:prSet/>
      <dgm:spPr/>
      <dgm:t>
        <a:bodyPr/>
        <a:lstStyle/>
        <a:p>
          <a:endParaRPr lang="en-US"/>
        </a:p>
      </dgm:t>
    </dgm:pt>
    <dgm:pt modelId="{0D28B920-F891-4B76-9FF6-AF06E4F0D340}" type="sibTrans" cxnId="{3167C4DA-7673-4AF9-A3ED-74D26CE20FA9}">
      <dgm:prSet/>
      <dgm:spPr/>
      <dgm:t>
        <a:bodyPr/>
        <a:lstStyle/>
        <a:p>
          <a:endParaRPr lang="en-US"/>
        </a:p>
      </dgm:t>
    </dgm:pt>
    <dgm:pt modelId="{EDDF556D-E9AB-4926-96FC-EB707CA3FD7C}">
      <dgm:prSet/>
      <dgm:spPr/>
      <dgm:t>
        <a:bodyPr/>
        <a:lstStyle/>
        <a:p>
          <a:r>
            <a:rPr lang="en-US" dirty="0"/>
            <a:t>Usually most efficient outcome</a:t>
          </a:r>
        </a:p>
      </dgm:t>
    </dgm:pt>
    <dgm:pt modelId="{99027429-7E55-439D-9B6E-6D38BB60E954}" type="parTrans" cxnId="{D6B25169-4E03-4AF8-8724-B4E3D048E63A}">
      <dgm:prSet/>
      <dgm:spPr/>
      <dgm:t>
        <a:bodyPr/>
        <a:lstStyle/>
        <a:p>
          <a:endParaRPr lang="en-US"/>
        </a:p>
      </dgm:t>
    </dgm:pt>
    <dgm:pt modelId="{1A0A3061-1288-446A-A2B1-8D3A09B562E4}" type="sibTrans" cxnId="{D6B25169-4E03-4AF8-8724-B4E3D048E63A}">
      <dgm:prSet/>
      <dgm:spPr/>
      <dgm:t>
        <a:bodyPr/>
        <a:lstStyle/>
        <a:p>
          <a:endParaRPr lang="en-US"/>
        </a:p>
      </dgm:t>
    </dgm:pt>
    <dgm:pt modelId="{29F07E4C-E4C6-4E1F-811C-D0D5F211D5E7}">
      <dgm:prSet/>
      <dgm:spPr/>
      <dgm:t>
        <a:bodyPr/>
        <a:lstStyle/>
        <a:p>
          <a:r>
            <a:rPr lang="en-US" dirty="0"/>
            <a:t>Decentralized, Unplanned</a:t>
          </a:r>
        </a:p>
      </dgm:t>
    </dgm:pt>
    <dgm:pt modelId="{6EEC3E11-100E-40A1-8307-84C3C399EC69}" type="parTrans" cxnId="{12AF468A-F3D0-4853-9B6D-9EFF033F4417}">
      <dgm:prSet/>
      <dgm:spPr/>
      <dgm:t>
        <a:bodyPr/>
        <a:lstStyle/>
        <a:p>
          <a:endParaRPr lang="en-US"/>
        </a:p>
      </dgm:t>
    </dgm:pt>
    <dgm:pt modelId="{DEF665DD-53BF-436D-9A47-70563F057198}" type="sibTrans" cxnId="{12AF468A-F3D0-4853-9B6D-9EFF033F4417}">
      <dgm:prSet/>
      <dgm:spPr/>
      <dgm:t>
        <a:bodyPr/>
        <a:lstStyle/>
        <a:p>
          <a:endParaRPr lang="en-US"/>
        </a:p>
      </dgm:t>
    </dgm:pt>
    <dgm:pt modelId="{E3B93D44-752C-42B3-9744-C2B8D0EA7CC2}">
      <dgm:prSet/>
      <dgm:spPr/>
      <dgm:t>
        <a:bodyPr/>
        <a:lstStyle/>
        <a:p>
          <a:r>
            <a:rPr lang="en-US" dirty="0"/>
            <a:t>Law of One Price</a:t>
          </a:r>
        </a:p>
      </dgm:t>
    </dgm:pt>
    <dgm:pt modelId="{7C191C4B-3E2B-4864-ABF2-48CDAEF858D1}" type="parTrans" cxnId="{3A6325E8-420D-45FD-ADCD-8413537BBEFB}">
      <dgm:prSet/>
      <dgm:spPr/>
      <dgm:t>
        <a:bodyPr/>
        <a:lstStyle/>
        <a:p>
          <a:endParaRPr lang="en-US"/>
        </a:p>
      </dgm:t>
    </dgm:pt>
    <dgm:pt modelId="{8B11B69A-129D-4996-B913-45B896046E19}" type="sibTrans" cxnId="{3A6325E8-420D-45FD-ADCD-8413537BBEFB}">
      <dgm:prSet/>
      <dgm:spPr/>
      <dgm:t>
        <a:bodyPr/>
        <a:lstStyle/>
        <a:p>
          <a:endParaRPr lang="en-US"/>
        </a:p>
      </dgm:t>
    </dgm:pt>
    <dgm:pt modelId="{94377EE4-B5EF-40B4-99C9-57709D82EC80}" type="pres">
      <dgm:prSet presAssocID="{B4ED9A7C-D672-4C58-B129-2367B46A4315}" presName="Name0" presStyleCnt="0">
        <dgm:presLayoutVars>
          <dgm:dir/>
          <dgm:animLvl val="lvl"/>
          <dgm:resizeHandles val="exact"/>
        </dgm:presLayoutVars>
      </dgm:prSet>
      <dgm:spPr/>
    </dgm:pt>
    <dgm:pt modelId="{BB4827A8-C889-4F80-9141-3E4ED1C06EAB}" type="pres">
      <dgm:prSet presAssocID="{8BD29091-52ED-4AD4-9491-A2500C1C777A}" presName="composite" presStyleCnt="0"/>
      <dgm:spPr/>
    </dgm:pt>
    <dgm:pt modelId="{3127EE70-F5AA-483E-A019-51DE8EB4AF71}" type="pres">
      <dgm:prSet presAssocID="{8BD29091-52ED-4AD4-9491-A2500C1C777A}" presName="parTx" presStyleLbl="alignNode1" presStyleIdx="0" presStyleCnt="2">
        <dgm:presLayoutVars>
          <dgm:chMax val="0"/>
          <dgm:chPref val="0"/>
          <dgm:bulletEnabled val="1"/>
        </dgm:presLayoutVars>
      </dgm:prSet>
      <dgm:spPr/>
    </dgm:pt>
    <dgm:pt modelId="{CDB9F592-B0EE-477C-910C-E5938F962CCF}" type="pres">
      <dgm:prSet presAssocID="{8BD29091-52ED-4AD4-9491-A2500C1C777A}" presName="desTx" presStyleLbl="alignAccFollowNode1" presStyleIdx="0" presStyleCnt="2">
        <dgm:presLayoutVars>
          <dgm:bulletEnabled val="1"/>
        </dgm:presLayoutVars>
      </dgm:prSet>
      <dgm:spPr/>
    </dgm:pt>
    <dgm:pt modelId="{50DF7613-2D92-485E-8713-77C4AA59F269}" type="pres">
      <dgm:prSet presAssocID="{E5123B53-B3E0-4532-8285-1CF63EE76D87}" presName="space" presStyleCnt="0"/>
      <dgm:spPr/>
    </dgm:pt>
    <dgm:pt modelId="{5F9C3D07-E1AF-467D-B8FA-B4C2D621E592}" type="pres">
      <dgm:prSet presAssocID="{D0A12D4C-AACB-45B2-8D73-D6338E47E51B}" presName="composite" presStyleCnt="0"/>
      <dgm:spPr/>
    </dgm:pt>
    <dgm:pt modelId="{AF3DCFAF-F56B-4A18-A24D-0CD563D4727A}" type="pres">
      <dgm:prSet presAssocID="{D0A12D4C-AACB-45B2-8D73-D6338E47E51B}" presName="parTx" presStyleLbl="alignNode1" presStyleIdx="1" presStyleCnt="2">
        <dgm:presLayoutVars>
          <dgm:chMax val="0"/>
          <dgm:chPref val="0"/>
          <dgm:bulletEnabled val="1"/>
        </dgm:presLayoutVars>
      </dgm:prSet>
      <dgm:spPr/>
    </dgm:pt>
    <dgm:pt modelId="{3A116E84-C14C-4A32-8137-5BD7C2FC0428}" type="pres">
      <dgm:prSet presAssocID="{D0A12D4C-AACB-45B2-8D73-D6338E47E51B}" presName="desTx" presStyleLbl="alignAccFollowNode1" presStyleIdx="1" presStyleCnt="2">
        <dgm:presLayoutVars>
          <dgm:bulletEnabled val="1"/>
        </dgm:presLayoutVars>
      </dgm:prSet>
      <dgm:spPr/>
    </dgm:pt>
  </dgm:ptLst>
  <dgm:cxnLst>
    <dgm:cxn modelId="{3CFB9004-6F3D-4EAE-9D6D-EC24E43B7092}" type="presOf" srcId="{B2341AB7-E43B-4D44-BDD1-24E82DD71637}" destId="{CDB9F592-B0EE-477C-910C-E5938F962CCF}" srcOrd="0" destOrd="4" presId="urn:microsoft.com/office/officeart/2005/8/layout/hList1"/>
    <dgm:cxn modelId="{9F9A2A12-0056-449C-9D48-04FA115B47E7}" srcId="{D0A12D4C-AACB-45B2-8D73-D6338E47E51B}" destId="{A04ABD5F-B600-476D-B618-B083A91E1AE3}" srcOrd="1" destOrd="0" parTransId="{510705DB-9436-49AE-AB8E-DAF459853021}" sibTransId="{F631AD3A-6AC6-459F-B4C3-D87FF9C5137C}"/>
    <dgm:cxn modelId="{41BE271C-B19E-42F2-A0CD-AD25702D0184}" srcId="{B4ED9A7C-D672-4C58-B129-2367B46A4315}" destId="{D0A12D4C-AACB-45B2-8D73-D6338E47E51B}" srcOrd="1" destOrd="0" parTransId="{CC22CF9B-4055-4B23-96FD-0BF6E888DD74}" sibTransId="{EC8D413C-5F28-412B-A9EF-3A8CB97D5756}"/>
    <dgm:cxn modelId="{AD42E222-C2D0-4D0F-A29C-E1C4D496A9E9}" type="presOf" srcId="{5BDB30D2-121F-4B7C-A557-40B5D2F9AA28}" destId="{3A116E84-C14C-4A32-8137-5BD7C2FC0428}" srcOrd="0" destOrd="3" presId="urn:microsoft.com/office/officeart/2005/8/layout/hList1"/>
    <dgm:cxn modelId="{6B5CAF2D-5E00-4DF8-AA4F-40F15DE06059}" srcId="{8BD29091-52ED-4AD4-9491-A2500C1C777A}" destId="{B2341AB7-E43B-4D44-BDD1-24E82DD71637}" srcOrd="4" destOrd="0" parTransId="{E4D83D25-95EC-4984-9E78-5CE10552DAAB}" sibTransId="{A3B727DE-CE4F-407A-BA80-AFD5891DBB1D}"/>
    <dgm:cxn modelId="{FC876132-B565-4829-9F61-44E018FAF61B}" srcId="{B4ED9A7C-D672-4C58-B129-2367B46A4315}" destId="{8BD29091-52ED-4AD4-9491-A2500C1C777A}" srcOrd="0" destOrd="0" parTransId="{22043C57-42B1-4C73-8D66-4B116E612E91}" sibTransId="{E5123B53-B3E0-4532-8285-1CF63EE76D87}"/>
    <dgm:cxn modelId="{DD048033-B35B-405F-A3EC-D481A9AFE9A6}" srcId="{8BD29091-52ED-4AD4-9491-A2500C1C777A}" destId="{147525E5-FF92-4F81-A599-5D9192800112}" srcOrd="1" destOrd="0" parTransId="{6F04A321-423A-478A-8FE5-3B0ABB315025}" sibTransId="{299ED670-28E8-4103-B1C6-D8B12C88D0C1}"/>
    <dgm:cxn modelId="{1189BD33-A054-44CD-9C51-36738D3583CA}" type="presOf" srcId="{9E17BAEC-E2D4-4C7F-B6A0-A69C7962D5F0}" destId="{3A116E84-C14C-4A32-8137-5BD7C2FC0428}" srcOrd="0" destOrd="5" presId="urn:microsoft.com/office/officeart/2005/8/layout/hList1"/>
    <dgm:cxn modelId="{6628495C-C60E-458C-B71E-7C1716639644}" srcId="{8BD29091-52ED-4AD4-9491-A2500C1C777A}" destId="{1D0FD3E4-3BC1-4A6F-A39B-78DA92F838E8}" srcOrd="0" destOrd="0" parTransId="{FF08B86A-8697-4035-A817-72B0EDADB820}" sibTransId="{E7185428-6F66-49F1-9079-E67C441505A1}"/>
    <dgm:cxn modelId="{4FA74B61-BF8F-4303-8369-91156F8887A1}" srcId="{D0A12D4C-AACB-45B2-8D73-D6338E47E51B}" destId="{1610C71C-9267-415F-B498-F1531354AE59}" srcOrd="4" destOrd="0" parTransId="{7682517E-5C58-44D0-B694-D7372FA92DA8}" sibTransId="{8F437EC4-12BF-4472-AD72-58C184CE93EF}"/>
    <dgm:cxn modelId="{33562543-07A8-4E83-AB1C-7DBB7BC3F706}" srcId="{D0A12D4C-AACB-45B2-8D73-D6338E47E51B}" destId="{5BDB30D2-121F-4B7C-A557-40B5D2F9AA28}" srcOrd="3" destOrd="0" parTransId="{F67FA3CB-0AD0-4A0E-9E62-AA58E7519C66}" sibTransId="{36E7E13A-27A6-4E5D-8B7A-B9C77835AA45}"/>
    <dgm:cxn modelId="{4E7B2566-F660-4132-BAD8-CEB4831F6337}" type="presOf" srcId="{8BD29091-52ED-4AD4-9491-A2500C1C777A}" destId="{3127EE70-F5AA-483E-A019-51DE8EB4AF71}" srcOrd="0" destOrd="0" presId="urn:microsoft.com/office/officeart/2005/8/layout/hList1"/>
    <dgm:cxn modelId="{D6B25169-4E03-4AF8-8724-B4E3D048E63A}" srcId="{8BD29091-52ED-4AD4-9491-A2500C1C777A}" destId="{EDDF556D-E9AB-4926-96FC-EB707CA3FD7C}" srcOrd="6" destOrd="0" parTransId="{99027429-7E55-439D-9B6E-6D38BB60E954}" sibTransId="{1A0A3061-1288-446A-A2B1-8D3A09B562E4}"/>
    <dgm:cxn modelId="{6FCE776C-8D8B-4D6C-8CBD-E8FCBFBDB4BC}" srcId="{8BD29091-52ED-4AD4-9491-A2500C1C777A}" destId="{7B0B10A8-F7A2-4BF9-90D8-DC111307E774}" srcOrd="9" destOrd="0" parTransId="{D84161A5-6EC3-4A6F-BB31-67BCB500642D}" sibTransId="{1A87A956-A22B-487B-8C64-05A09B38EC8F}"/>
    <dgm:cxn modelId="{17C5E252-BFDA-4F4A-85A8-B31C7AAAAE1E}" srcId="{D0A12D4C-AACB-45B2-8D73-D6338E47E51B}" destId="{51D15610-F51A-4754-8D49-69622568225C}" srcOrd="2" destOrd="0" parTransId="{9C57EB85-038E-422A-A894-8321FF19D2DB}" sibTransId="{5622A34D-3203-4F51-9BA3-9FB974D339C8}"/>
    <dgm:cxn modelId="{3EF80279-7767-4073-A0F0-3BF7E73B7EC1}" type="presOf" srcId="{FBE382D6-0B63-4351-86DF-8345FAE72585}" destId="{3A116E84-C14C-4A32-8137-5BD7C2FC0428}" srcOrd="0" destOrd="0" presId="urn:microsoft.com/office/officeart/2005/8/layout/hList1"/>
    <dgm:cxn modelId="{F4E1F27D-3A40-4C24-9CE4-687852E1817C}" type="presOf" srcId="{BC611351-5A44-4D78-95C9-535277E86673}" destId="{CDB9F592-B0EE-477C-910C-E5938F962CCF}" srcOrd="0" destOrd="3" presId="urn:microsoft.com/office/officeart/2005/8/layout/hList1"/>
    <dgm:cxn modelId="{62B56986-BA45-4B2D-8363-A0A31EEAB735}" srcId="{8BD29091-52ED-4AD4-9491-A2500C1C777A}" destId="{1C0350F7-8731-449F-956A-DD4294EC504D}" srcOrd="2" destOrd="0" parTransId="{FDE11525-FBE0-4B0F-94B0-0F5126F6C2FA}" sibTransId="{999D0A2B-A128-4E54-99F9-CC15516341F2}"/>
    <dgm:cxn modelId="{12AF468A-F3D0-4853-9B6D-9EFF033F4417}" srcId="{8BD29091-52ED-4AD4-9491-A2500C1C777A}" destId="{29F07E4C-E4C6-4E1F-811C-D0D5F211D5E7}" srcOrd="7" destOrd="0" parTransId="{6EEC3E11-100E-40A1-8307-84C3C399EC69}" sibTransId="{DEF665DD-53BF-436D-9A47-70563F057198}"/>
    <dgm:cxn modelId="{0DBFF18A-F6C8-47A1-A621-B6095645DD75}" type="presOf" srcId="{7B0B10A8-F7A2-4BF9-90D8-DC111307E774}" destId="{CDB9F592-B0EE-477C-910C-E5938F962CCF}" srcOrd="0" destOrd="9" presId="urn:microsoft.com/office/officeart/2005/8/layout/hList1"/>
    <dgm:cxn modelId="{A20537A1-F7D4-464C-A05F-E77D217B1D5E}" type="presOf" srcId="{E3B93D44-752C-42B3-9744-C2B8D0EA7CC2}" destId="{CDB9F592-B0EE-477C-910C-E5938F962CCF}" srcOrd="0" destOrd="8" presId="urn:microsoft.com/office/officeart/2005/8/layout/hList1"/>
    <dgm:cxn modelId="{8FFC14A4-2DEF-4D22-AB5E-DF67DE1EC8DE}" type="presOf" srcId="{EDDF556D-E9AB-4926-96FC-EB707CA3FD7C}" destId="{CDB9F592-B0EE-477C-910C-E5938F962CCF}" srcOrd="0" destOrd="6" presId="urn:microsoft.com/office/officeart/2005/8/layout/hList1"/>
    <dgm:cxn modelId="{2AED0EAD-5D31-46A5-A8F4-5543C6A64F4E}" type="presOf" srcId="{1D0FD3E4-3BC1-4A6F-A39B-78DA92F838E8}" destId="{CDB9F592-B0EE-477C-910C-E5938F962CCF}" srcOrd="0" destOrd="0" presId="urn:microsoft.com/office/officeart/2005/8/layout/hList1"/>
    <dgm:cxn modelId="{8D9A21B4-97F1-44D8-BF65-26609DA69C16}" srcId="{D0A12D4C-AACB-45B2-8D73-D6338E47E51B}" destId="{FBE382D6-0B63-4351-86DF-8345FAE72585}" srcOrd="0" destOrd="0" parTransId="{E2C24A2D-58B2-42BA-9DD7-A511AD796B50}" sibTransId="{7AB905F5-3F59-4BD6-AF81-EB8CC9B6D063}"/>
    <dgm:cxn modelId="{70B11BB5-EBF1-4698-B411-4FB147308268}" type="presOf" srcId="{29F07E4C-E4C6-4E1F-811C-D0D5F211D5E7}" destId="{CDB9F592-B0EE-477C-910C-E5938F962CCF}" srcOrd="0" destOrd="7" presId="urn:microsoft.com/office/officeart/2005/8/layout/hList1"/>
    <dgm:cxn modelId="{F3E3DDBA-8A02-44D0-BEDD-AB50AAC230E0}" type="presOf" srcId="{C004357E-F86D-4245-9237-8D99F0B09626}" destId="{CDB9F592-B0EE-477C-910C-E5938F962CCF}" srcOrd="0" destOrd="5" presId="urn:microsoft.com/office/officeart/2005/8/layout/hList1"/>
    <dgm:cxn modelId="{C2DCEAC6-C259-4374-A82A-885FFD93C999}" srcId="{D0A12D4C-AACB-45B2-8D73-D6338E47E51B}" destId="{9E17BAEC-E2D4-4C7F-B6A0-A69C7962D5F0}" srcOrd="5" destOrd="0" parTransId="{CA691D02-B73B-47ED-8C6E-BEA9F9E53BA8}" sibTransId="{17854447-42E3-425A-B412-DA161EE5899F}"/>
    <dgm:cxn modelId="{3167C4DA-7673-4AF9-A3ED-74D26CE20FA9}" srcId="{8BD29091-52ED-4AD4-9491-A2500C1C777A}" destId="{C004357E-F86D-4245-9237-8D99F0B09626}" srcOrd="5" destOrd="0" parTransId="{C52DBC13-694E-4079-B028-BA47A1F027C3}" sibTransId="{0D28B920-F891-4B76-9FF6-AF06E4F0D340}"/>
    <dgm:cxn modelId="{160E43E4-2658-4AB0-AA95-1B85358479A2}" type="presOf" srcId="{D0A12D4C-AACB-45B2-8D73-D6338E47E51B}" destId="{AF3DCFAF-F56B-4A18-A24D-0CD563D4727A}" srcOrd="0" destOrd="0" presId="urn:microsoft.com/office/officeart/2005/8/layout/hList1"/>
    <dgm:cxn modelId="{3A6325E8-420D-45FD-ADCD-8413537BBEFB}" srcId="{8BD29091-52ED-4AD4-9491-A2500C1C777A}" destId="{E3B93D44-752C-42B3-9744-C2B8D0EA7CC2}" srcOrd="8" destOrd="0" parTransId="{7C191C4B-3E2B-4864-ABF2-48CDAEF858D1}" sibTransId="{8B11B69A-129D-4996-B913-45B896046E19}"/>
    <dgm:cxn modelId="{6CA2FEE9-BF1E-45B9-A387-B688073007F2}" srcId="{8BD29091-52ED-4AD4-9491-A2500C1C777A}" destId="{BC611351-5A44-4D78-95C9-535277E86673}" srcOrd="3" destOrd="0" parTransId="{39EB7D5D-034D-47FB-8A6A-A4D4A1D3C698}" sibTransId="{2CC614FE-4308-42E8-B6E2-83C9F6AF17CF}"/>
    <dgm:cxn modelId="{B97408ED-C7F3-439A-9580-47B163C71414}" type="presOf" srcId="{147525E5-FF92-4F81-A599-5D9192800112}" destId="{CDB9F592-B0EE-477C-910C-E5938F962CCF}" srcOrd="0" destOrd="1" presId="urn:microsoft.com/office/officeart/2005/8/layout/hList1"/>
    <dgm:cxn modelId="{05C297F3-D9E0-4C0A-8D99-68AE61F63178}" type="presOf" srcId="{51D15610-F51A-4754-8D49-69622568225C}" destId="{3A116E84-C14C-4A32-8137-5BD7C2FC0428}" srcOrd="0" destOrd="2" presId="urn:microsoft.com/office/officeart/2005/8/layout/hList1"/>
    <dgm:cxn modelId="{7E3F33F5-624A-4A71-B27B-2144E29B6DB8}" type="presOf" srcId="{A04ABD5F-B600-476D-B618-B083A91E1AE3}" destId="{3A116E84-C14C-4A32-8137-5BD7C2FC0428}" srcOrd="0" destOrd="1" presId="urn:microsoft.com/office/officeart/2005/8/layout/hList1"/>
    <dgm:cxn modelId="{2955F3F5-FC4F-4E1D-AC5B-B99A1E852932}" type="presOf" srcId="{1C0350F7-8731-449F-956A-DD4294EC504D}" destId="{CDB9F592-B0EE-477C-910C-E5938F962CCF}" srcOrd="0" destOrd="2" presId="urn:microsoft.com/office/officeart/2005/8/layout/hList1"/>
    <dgm:cxn modelId="{10D54DF9-1676-447C-871B-3F74ADDC14F4}" type="presOf" srcId="{1610C71C-9267-415F-B498-F1531354AE59}" destId="{3A116E84-C14C-4A32-8137-5BD7C2FC0428}" srcOrd="0" destOrd="4" presId="urn:microsoft.com/office/officeart/2005/8/layout/hList1"/>
    <dgm:cxn modelId="{C11828FB-3F59-4433-808F-51D226885433}" type="presOf" srcId="{B4ED9A7C-D672-4C58-B129-2367B46A4315}" destId="{94377EE4-B5EF-40B4-99C9-57709D82EC80}" srcOrd="0" destOrd="0" presId="urn:microsoft.com/office/officeart/2005/8/layout/hList1"/>
    <dgm:cxn modelId="{ED2A8633-828F-4EB2-9D18-B441A9D55BAC}" type="presParOf" srcId="{94377EE4-B5EF-40B4-99C9-57709D82EC80}" destId="{BB4827A8-C889-4F80-9141-3E4ED1C06EAB}" srcOrd="0" destOrd="0" presId="urn:microsoft.com/office/officeart/2005/8/layout/hList1"/>
    <dgm:cxn modelId="{7A648EE3-7140-4D02-AD1B-C4FC87120F76}" type="presParOf" srcId="{BB4827A8-C889-4F80-9141-3E4ED1C06EAB}" destId="{3127EE70-F5AA-483E-A019-51DE8EB4AF71}" srcOrd="0" destOrd="0" presId="urn:microsoft.com/office/officeart/2005/8/layout/hList1"/>
    <dgm:cxn modelId="{04E7EE0B-6101-4EE3-9C57-4DC037E2FF35}" type="presParOf" srcId="{BB4827A8-C889-4F80-9141-3E4ED1C06EAB}" destId="{CDB9F592-B0EE-477C-910C-E5938F962CCF}" srcOrd="1" destOrd="0" presId="urn:microsoft.com/office/officeart/2005/8/layout/hList1"/>
    <dgm:cxn modelId="{68B5E0E6-29FD-4CBB-AB8C-6A5E2BE4BE36}" type="presParOf" srcId="{94377EE4-B5EF-40B4-99C9-57709D82EC80}" destId="{50DF7613-2D92-485E-8713-77C4AA59F269}" srcOrd="1" destOrd="0" presId="urn:microsoft.com/office/officeart/2005/8/layout/hList1"/>
    <dgm:cxn modelId="{B24B6D7A-FE06-438C-9659-E0FC9B997BFA}" type="presParOf" srcId="{94377EE4-B5EF-40B4-99C9-57709D82EC80}" destId="{5F9C3D07-E1AF-467D-B8FA-B4C2D621E592}" srcOrd="2" destOrd="0" presId="urn:microsoft.com/office/officeart/2005/8/layout/hList1"/>
    <dgm:cxn modelId="{72110FA7-0BD3-44E4-AC69-9D2654F84B61}" type="presParOf" srcId="{5F9C3D07-E1AF-467D-B8FA-B4C2D621E592}" destId="{AF3DCFAF-F56B-4A18-A24D-0CD563D4727A}" srcOrd="0" destOrd="0" presId="urn:microsoft.com/office/officeart/2005/8/layout/hList1"/>
    <dgm:cxn modelId="{D6FFB678-47D4-444C-AD59-52ACCDB7376E}" type="presParOf" srcId="{5F9C3D07-E1AF-467D-B8FA-B4C2D621E592}" destId="{3A116E84-C14C-4A32-8137-5BD7C2FC0428}"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5BDE75-D402-44E9-B83F-6EEF97231F48}" type="doc">
      <dgm:prSet loTypeId="urn:microsoft.com/office/officeart/2005/8/layout/list1" loCatId="list" qsTypeId="urn:microsoft.com/office/officeart/2005/8/quickstyle/simple4" qsCatId="simple" csTypeId="urn:microsoft.com/office/officeart/2005/8/colors/colorful5" csCatId="colorful" phldr="1"/>
      <dgm:spPr/>
      <dgm:t>
        <a:bodyPr/>
        <a:lstStyle/>
        <a:p>
          <a:endParaRPr lang="en-US"/>
        </a:p>
      </dgm:t>
    </dgm:pt>
    <dgm:pt modelId="{7ABA645A-B0E7-4AE3-8DAD-C124D2BDFB78}">
      <dgm:prSet/>
      <dgm:spPr/>
      <dgm:t>
        <a:bodyPr/>
        <a:lstStyle/>
        <a:p>
          <a:r>
            <a:rPr lang="en-US" dirty="0"/>
            <a:t>10 -15 minutes each</a:t>
          </a:r>
        </a:p>
      </dgm:t>
    </dgm:pt>
    <dgm:pt modelId="{5E7FE2F3-7D8F-49EF-9C6B-9B3D1E67BCDF}" type="parTrans" cxnId="{84CDFFD9-7932-4F2F-9C1F-AA96937008C8}">
      <dgm:prSet/>
      <dgm:spPr/>
      <dgm:t>
        <a:bodyPr/>
        <a:lstStyle/>
        <a:p>
          <a:endParaRPr lang="en-US"/>
        </a:p>
      </dgm:t>
    </dgm:pt>
    <dgm:pt modelId="{73FC95BC-2B0D-4C1F-B697-3DB65C6E491D}" type="sibTrans" cxnId="{84CDFFD9-7932-4F2F-9C1F-AA96937008C8}">
      <dgm:prSet/>
      <dgm:spPr/>
      <dgm:t>
        <a:bodyPr/>
        <a:lstStyle/>
        <a:p>
          <a:endParaRPr lang="en-US"/>
        </a:p>
      </dgm:t>
    </dgm:pt>
    <dgm:pt modelId="{7E84103E-86C8-4E12-B1BA-39A1DD377478}">
      <dgm:prSet custT="1"/>
      <dgm:spPr/>
      <dgm:t>
        <a:bodyPr/>
        <a:lstStyle/>
        <a:p>
          <a:pPr>
            <a:lnSpc>
              <a:spcPct val="100000"/>
            </a:lnSpc>
            <a:spcAft>
              <a:spcPts val="400"/>
            </a:spcAft>
          </a:pPr>
          <a:r>
            <a:rPr lang="en-US" sz="1400" dirty="0"/>
            <a:t>Korea’s Economic Geography, Resources, History</a:t>
          </a:r>
        </a:p>
      </dgm:t>
    </dgm:pt>
    <dgm:pt modelId="{DF4CC987-FF8B-4BD0-B73C-825A7EFDFC90}" type="parTrans" cxnId="{6224CCBB-F69E-41C2-A662-CBABBB27D88C}">
      <dgm:prSet/>
      <dgm:spPr/>
      <dgm:t>
        <a:bodyPr/>
        <a:lstStyle/>
        <a:p>
          <a:endParaRPr lang="en-US"/>
        </a:p>
      </dgm:t>
    </dgm:pt>
    <dgm:pt modelId="{7AACAC82-D299-470F-A525-E8F00C2BCD6A}" type="sibTrans" cxnId="{6224CCBB-F69E-41C2-A662-CBABBB27D88C}">
      <dgm:prSet/>
      <dgm:spPr/>
      <dgm:t>
        <a:bodyPr/>
        <a:lstStyle/>
        <a:p>
          <a:endParaRPr lang="en-US"/>
        </a:p>
      </dgm:t>
    </dgm:pt>
    <dgm:pt modelId="{632B8958-501A-493A-809E-BD89C67F76D9}">
      <dgm:prSet custT="1"/>
      <dgm:spPr/>
      <dgm:t>
        <a:bodyPr/>
        <a:lstStyle/>
        <a:p>
          <a:pPr>
            <a:lnSpc>
              <a:spcPct val="100000"/>
            </a:lnSpc>
            <a:spcAft>
              <a:spcPts val="400"/>
            </a:spcAft>
          </a:pPr>
          <a:r>
            <a:rPr lang="en-US" sz="1400" dirty="0"/>
            <a:t>NK’s broken, but not finished, command economy—half centralized, half decentralized  creates dual prices for everything, and huge inefficiencies</a:t>
          </a:r>
        </a:p>
      </dgm:t>
    </dgm:pt>
    <dgm:pt modelId="{7E2E0E9E-A5BA-4C6D-83BF-2D2BA29A4C54}" type="parTrans" cxnId="{F9F525E8-F77F-4601-91C3-DD05897BC1BC}">
      <dgm:prSet/>
      <dgm:spPr/>
      <dgm:t>
        <a:bodyPr/>
        <a:lstStyle/>
        <a:p>
          <a:endParaRPr lang="en-US"/>
        </a:p>
      </dgm:t>
    </dgm:pt>
    <dgm:pt modelId="{B4B2F203-1FE2-473B-919E-544D86671486}" type="sibTrans" cxnId="{F9F525E8-F77F-4601-91C3-DD05897BC1BC}">
      <dgm:prSet/>
      <dgm:spPr/>
      <dgm:t>
        <a:bodyPr/>
        <a:lstStyle/>
        <a:p>
          <a:endParaRPr lang="en-US"/>
        </a:p>
      </dgm:t>
    </dgm:pt>
    <dgm:pt modelId="{5F30482B-60A8-4513-A93A-8DCF32355728}">
      <dgm:prSet custT="1"/>
      <dgm:spPr/>
      <dgm:t>
        <a:bodyPr/>
        <a:lstStyle/>
        <a:p>
          <a:pPr>
            <a:lnSpc>
              <a:spcPct val="100000"/>
            </a:lnSpc>
            <a:spcAft>
              <a:spcPts val="400"/>
            </a:spcAft>
          </a:pPr>
          <a:r>
            <a:rPr lang="en-US" sz="1400" dirty="0"/>
            <a:t>Potential US Role </a:t>
          </a:r>
        </a:p>
      </dgm:t>
    </dgm:pt>
    <dgm:pt modelId="{54F76076-659B-4363-BE10-E7FFCD28A622}" type="parTrans" cxnId="{86311FD1-2F84-4B04-966A-AD0BAEC26CC6}">
      <dgm:prSet/>
      <dgm:spPr/>
      <dgm:t>
        <a:bodyPr/>
        <a:lstStyle/>
        <a:p>
          <a:endParaRPr lang="en-US"/>
        </a:p>
      </dgm:t>
    </dgm:pt>
    <dgm:pt modelId="{CD6EE033-0803-4983-9DBF-771A2FAEBAE4}" type="sibTrans" cxnId="{86311FD1-2F84-4B04-966A-AD0BAEC26CC6}">
      <dgm:prSet/>
      <dgm:spPr/>
      <dgm:t>
        <a:bodyPr/>
        <a:lstStyle/>
        <a:p>
          <a:endParaRPr lang="en-US"/>
        </a:p>
      </dgm:t>
    </dgm:pt>
    <dgm:pt modelId="{7544D35F-811B-411A-A3F0-16556987B991}">
      <dgm:prSet/>
      <dgm:spPr/>
      <dgm:t>
        <a:bodyPr/>
        <a:lstStyle/>
        <a:p>
          <a:r>
            <a:rPr lang="en-US"/>
            <a:t>Break</a:t>
          </a:r>
        </a:p>
      </dgm:t>
    </dgm:pt>
    <dgm:pt modelId="{8D92AD16-C13F-48AA-9E19-6513CAB78CA8}" type="parTrans" cxnId="{EA5FFD8C-378F-46F6-ABD3-D1671181DF69}">
      <dgm:prSet/>
      <dgm:spPr/>
      <dgm:t>
        <a:bodyPr/>
        <a:lstStyle/>
        <a:p>
          <a:endParaRPr lang="en-US"/>
        </a:p>
      </dgm:t>
    </dgm:pt>
    <dgm:pt modelId="{93F6EA35-1BC0-4602-B265-7AC9CB672DC1}" type="sibTrans" cxnId="{EA5FFD8C-378F-46F6-ABD3-D1671181DF69}">
      <dgm:prSet/>
      <dgm:spPr/>
      <dgm:t>
        <a:bodyPr/>
        <a:lstStyle/>
        <a:p>
          <a:endParaRPr lang="en-US"/>
        </a:p>
      </dgm:t>
    </dgm:pt>
    <dgm:pt modelId="{BA3974B2-9A3B-43C9-8B57-108519A4C87D}">
      <dgm:prSet/>
      <dgm:spPr/>
      <dgm:t>
        <a:bodyPr/>
        <a:lstStyle/>
        <a:p>
          <a:r>
            <a:rPr lang="en-US"/>
            <a:t>Discussion</a:t>
          </a:r>
        </a:p>
      </dgm:t>
    </dgm:pt>
    <dgm:pt modelId="{758FA672-36C5-40BA-9045-92EC9BED5F27}" type="parTrans" cxnId="{3873A841-AE3F-414F-9211-CB8D5B701747}">
      <dgm:prSet/>
      <dgm:spPr/>
      <dgm:t>
        <a:bodyPr/>
        <a:lstStyle/>
        <a:p>
          <a:endParaRPr lang="en-US"/>
        </a:p>
      </dgm:t>
    </dgm:pt>
    <dgm:pt modelId="{53D7562D-A173-428D-86D1-5CF5C781E36F}" type="sibTrans" cxnId="{3873A841-AE3F-414F-9211-CB8D5B701747}">
      <dgm:prSet/>
      <dgm:spPr/>
      <dgm:t>
        <a:bodyPr/>
        <a:lstStyle/>
        <a:p>
          <a:endParaRPr lang="en-US"/>
        </a:p>
      </dgm:t>
    </dgm:pt>
    <dgm:pt modelId="{3F052F32-D4AB-48B0-81EB-988E629EB2B9}">
      <dgm:prSet custT="1"/>
      <dgm:spPr/>
      <dgm:t>
        <a:bodyPr/>
        <a:lstStyle/>
        <a:p>
          <a:pPr>
            <a:lnSpc>
              <a:spcPct val="100000"/>
            </a:lnSpc>
            <a:spcAft>
              <a:spcPts val="400"/>
            </a:spcAft>
          </a:pPr>
          <a:r>
            <a:rPr lang="en-US" sz="1400" dirty="0"/>
            <a:t>Chinese sanctions creating financial headaches for Kim</a:t>
          </a:r>
        </a:p>
      </dgm:t>
    </dgm:pt>
    <dgm:pt modelId="{3BC102AC-DFB1-4737-8A73-D4B254C21737}" type="parTrans" cxnId="{E725A691-7794-48E2-97A4-52ED788094F7}">
      <dgm:prSet/>
      <dgm:spPr/>
      <dgm:t>
        <a:bodyPr/>
        <a:lstStyle/>
        <a:p>
          <a:endParaRPr lang="en-US"/>
        </a:p>
      </dgm:t>
    </dgm:pt>
    <dgm:pt modelId="{D4E6250E-9A04-42C5-BDBE-154ED77C74E2}" type="sibTrans" cxnId="{E725A691-7794-48E2-97A4-52ED788094F7}">
      <dgm:prSet/>
      <dgm:spPr/>
      <dgm:t>
        <a:bodyPr/>
        <a:lstStyle/>
        <a:p>
          <a:endParaRPr lang="en-US"/>
        </a:p>
      </dgm:t>
    </dgm:pt>
    <dgm:pt modelId="{F5C37523-ACDE-4CE1-BEED-857C3506201F}">
      <dgm:prSet custT="1"/>
      <dgm:spPr/>
      <dgm:t>
        <a:bodyPr/>
        <a:lstStyle/>
        <a:p>
          <a:pPr>
            <a:lnSpc>
              <a:spcPct val="100000"/>
            </a:lnSpc>
            <a:spcAft>
              <a:spcPts val="400"/>
            </a:spcAft>
          </a:pPr>
          <a:r>
            <a:rPr lang="en-US" sz="1400" dirty="0"/>
            <a:t>The Marxist (Socialist/</a:t>
          </a:r>
          <a:r>
            <a:rPr lang="en-US" sz="1400" b="1" dirty="0"/>
            <a:t>Command</a:t>
          </a:r>
          <a:r>
            <a:rPr lang="en-US" sz="1400" dirty="0"/>
            <a:t>/Centrally Planned) System</a:t>
          </a:r>
        </a:p>
      </dgm:t>
    </dgm:pt>
    <dgm:pt modelId="{0CFAA78D-8D0D-4BA3-A557-136D577BF2FA}" type="parTrans" cxnId="{4268D340-0481-4EDA-A54D-920B769922DA}">
      <dgm:prSet/>
      <dgm:spPr/>
      <dgm:t>
        <a:bodyPr/>
        <a:lstStyle/>
        <a:p>
          <a:endParaRPr lang="en-US"/>
        </a:p>
      </dgm:t>
    </dgm:pt>
    <dgm:pt modelId="{C98DDAD8-D878-4C68-BE09-FCC39841979F}" type="sibTrans" cxnId="{4268D340-0481-4EDA-A54D-920B769922DA}">
      <dgm:prSet/>
      <dgm:spPr/>
      <dgm:t>
        <a:bodyPr/>
        <a:lstStyle/>
        <a:p>
          <a:endParaRPr lang="en-US"/>
        </a:p>
      </dgm:t>
    </dgm:pt>
    <dgm:pt modelId="{891CBB29-D49F-4910-8923-E7A52DDBE81B}" type="pres">
      <dgm:prSet presAssocID="{CF5BDE75-D402-44E9-B83F-6EEF97231F48}" presName="linear" presStyleCnt="0">
        <dgm:presLayoutVars>
          <dgm:dir/>
          <dgm:animLvl val="lvl"/>
          <dgm:resizeHandles val="exact"/>
        </dgm:presLayoutVars>
      </dgm:prSet>
      <dgm:spPr/>
    </dgm:pt>
    <dgm:pt modelId="{816B11EA-2B60-4037-9008-E747F829DDDA}" type="pres">
      <dgm:prSet presAssocID="{7ABA645A-B0E7-4AE3-8DAD-C124D2BDFB78}" presName="parentLin" presStyleCnt="0"/>
      <dgm:spPr/>
    </dgm:pt>
    <dgm:pt modelId="{C446ACD4-8C2D-4E02-8FF8-DF8C31B47C33}" type="pres">
      <dgm:prSet presAssocID="{7ABA645A-B0E7-4AE3-8DAD-C124D2BDFB78}" presName="parentLeftMargin" presStyleLbl="node1" presStyleIdx="0" presStyleCnt="3"/>
      <dgm:spPr/>
    </dgm:pt>
    <dgm:pt modelId="{253F3877-70F0-4310-ACC6-828E4CF47D39}" type="pres">
      <dgm:prSet presAssocID="{7ABA645A-B0E7-4AE3-8DAD-C124D2BDFB78}" presName="parentText" presStyleLbl="node1" presStyleIdx="0" presStyleCnt="3">
        <dgm:presLayoutVars>
          <dgm:chMax val="0"/>
          <dgm:bulletEnabled val="1"/>
        </dgm:presLayoutVars>
      </dgm:prSet>
      <dgm:spPr/>
    </dgm:pt>
    <dgm:pt modelId="{36B2AF05-0B3D-444A-AA1E-5FBE08F76572}" type="pres">
      <dgm:prSet presAssocID="{7ABA645A-B0E7-4AE3-8DAD-C124D2BDFB78}" presName="negativeSpace" presStyleCnt="0"/>
      <dgm:spPr/>
    </dgm:pt>
    <dgm:pt modelId="{281BFFC9-3554-40DB-AE12-D5FCDFCC4C06}" type="pres">
      <dgm:prSet presAssocID="{7ABA645A-B0E7-4AE3-8DAD-C124D2BDFB78}" presName="childText" presStyleLbl="conFgAcc1" presStyleIdx="0" presStyleCnt="3" custScaleY="118054" custLinFactNeighborX="-38">
        <dgm:presLayoutVars>
          <dgm:bulletEnabled val="1"/>
        </dgm:presLayoutVars>
      </dgm:prSet>
      <dgm:spPr/>
    </dgm:pt>
    <dgm:pt modelId="{B84F3612-57D0-4DDB-AC65-52D7CD23420E}" type="pres">
      <dgm:prSet presAssocID="{73FC95BC-2B0D-4C1F-B697-3DB65C6E491D}" presName="spaceBetweenRectangles" presStyleCnt="0"/>
      <dgm:spPr/>
    </dgm:pt>
    <dgm:pt modelId="{1EB8E96D-9590-4ABD-824B-9DAFB2B6D391}" type="pres">
      <dgm:prSet presAssocID="{7544D35F-811B-411A-A3F0-16556987B991}" presName="parentLin" presStyleCnt="0"/>
      <dgm:spPr/>
    </dgm:pt>
    <dgm:pt modelId="{BADC7FB0-EB3B-4DA1-A82D-8CA933593C8D}" type="pres">
      <dgm:prSet presAssocID="{7544D35F-811B-411A-A3F0-16556987B991}" presName="parentLeftMargin" presStyleLbl="node1" presStyleIdx="0" presStyleCnt="3"/>
      <dgm:spPr/>
    </dgm:pt>
    <dgm:pt modelId="{0F9652E4-2BCA-49D1-8C44-6E7CA9CC911F}" type="pres">
      <dgm:prSet presAssocID="{7544D35F-811B-411A-A3F0-16556987B991}" presName="parentText" presStyleLbl="node1" presStyleIdx="1" presStyleCnt="3">
        <dgm:presLayoutVars>
          <dgm:chMax val="0"/>
          <dgm:bulletEnabled val="1"/>
        </dgm:presLayoutVars>
      </dgm:prSet>
      <dgm:spPr/>
    </dgm:pt>
    <dgm:pt modelId="{ED1A4413-FCD7-444D-AA14-387A2DAB077B}" type="pres">
      <dgm:prSet presAssocID="{7544D35F-811B-411A-A3F0-16556987B991}" presName="negativeSpace" presStyleCnt="0"/>
      <dgm:spPr/>
    </dgm:pt>
    <dgm:pt modelId="{2DC5C79A-C2B1-4CE7-A86B-4E5991A4F74C}" type="pres">
      <dgm:prSet presAssocID="{7544D35F-811B-411A-A3F0-16556987B991}" presName="childText" presStyleLbl="conFgAcc1" presStyleIdx="1" presStyleCnt="3">
        <dgm:presLayoutVars>
          <dgm:bulletEnabled val="1"/>
        </dgm:presLayoutVars>
      </dgm:prSet>
      <dgm:spPr/>
    </dgm:pt>
    <dgm:pt modelId="{432E37CB-B21E-4277-ACE0-678B772C4514}" type="pres">
      <dgm:prSet presAssocID="{93F6EA35-1BC0-4602-B265-7AC9CB672DC1}" presName="spaceBetweenRectangles" presStyleCnt="0"/>
      <dgm:spPr/>
    </dgm:pt>
    <dgm:pt modelId="{4AF255E3-BEC1-4A38-8921-4E1E1B6B654E}" type="pres">
      <dgm:prSet presAssocID="{BA3974B2-9A3B-43C9-8B57-108519A4C87D}" presName="parentLin" presStyleCnt="0"/>
      <dgm:spPr/>
    </dgm:pt>
    <dgm:pt modelId="{8157AD9F-D0FB-4B5F-ACDB-C6BBE35F1F1B}" type="pres">
      <dgm:prSet presAssocID="{BA3974B2-9A3B-43C9-8B57-108519A4C87D}" presName="parentLeftMargin" presStyleLbl="node1" presStyleIdx="1" presStyleCnt="3"/>
      <dgm:spPr/>
    </dgm:pt>
    <dgm:pt modelId="{46C869AC-4AED-4E41-8E62-4C73AB9343D3}" type="pres">
      <dgm:prSet presAssocID="{BA3974B2-9A3B-43C9-8B57-108519A4C87D}" presName="parentText" presStyleLbl="node1" presStyleIdx="2" presStyleCnt="3">
        <dgm:presLayoutVars>
          <dgm:chMax val="0"/>
          <dgm:bulletEnabled val="1"/>
        </dgm:presLayoutVars>
      </dgm:prSet>
      <dgm:spPr/>
    </dgm:pt>
    <dgm:pt modelId="{9E581950-5032-4919-9973-497ED903C33C}" type="pres">
      <dgm:prSet presAssocID="{BA3974B2-9A3B-43C9-8B57-108519A4C87D}" presName="negativeSpace" presStyleCnt="0"/>
      <dgm:spPr/>
    </dgm:pt>
    <dgm:pt modelId="{D7C2A25E-F4FA-44B5-986D-802F6E641288}" type="pres">
      <dgm:prSet presAssocID="{BA3974B2-9A3B-43C9-8B57-108519A4C87D}" presName="childText" presStyleLbl="conFgAcc1" presStyleIdx="2" presStyleCnt="3">
        <dgm:presLayoutVars>
          <dgm:bulletEnabled val="1"/>
        </dgm:presLayoutVars>
      </dgm:prSet>
      <dgm:spPr/>
    </dgm:pt>
  </dgm:ptLst>
  <dgm:cxnLst>
    <dgm:cxn modelId="{78422426-67FB-4AE4-8E89-CF79C9CAE5D3}" type="presOf" srcId="{5F30482B-60A8-4513-A93A-8DCF32355728}" destId="{281BFFC9-3554-40DB-AE12-D5FCDFCC4C06}" srcOrd="0" destOrd="4" presId="urn:microsoft.com/office/officeart/2005/8/layout/list1"/>
    <dgm:cxn modelId="{4268D340-0481-4EDA-A54D-920B769922DA}" srcId="{7ABA645A-B0E7-4AE3-8DAD-C124D2BDFB78}" destId="{F5C37523-ACDE-4CE1-BEED-857C3506201F}" srcOrd="1" destOrd="0" parTransId="{0CFAA78D-8D0D-4BA3-A557-136D577BF2FA}" sibTransId="{C98DDAD8-D878-4C68-BE09-FCC39841979F}"/>
    <dgm:cxn modelId="{160AC65E-9C31-429B-94ED-79873372C590}" type="presOf" srcId="{7544D35F-811B-411A-A3F0-16556987B991}" destId="{0F9652E4-2BCA-49D1-8C44-6E7CA9CC911F}" srcOrd="1" destOrd="0" presId="urn:microsoft.com/office/officeart/2005/8/layout/list1"/>
    <dgm:cxn modelId="{3873A841-AE3F-414F-9211-CB8D5B701747}" srcId="{CF5BDE75-D402-44E9-B83F-6EEF97231F48}" destId="{BA3974B2-9A3B-43C9-8B57-108519A4C87D}" srcOrd="2" destOrd="0" parTransId="{758FA672-36C5-40BA-9045-92EC9BED5F27}" sibTransId="{53D7562D-A173-428D-86D1-5CF5C781E36F}"/>
    <dgm:cxn modelId="{C0DCEB47-4687-466F-BFC9-56F475C1D367}" type="presOf" srcId="{7544D35F-811B-411A-A3F0-16556987B991}" destId="{BADC7FB0-EB3B-4DA1-A82D-8CA933593C8D}" srcOrd="0" destOrd="0" presId="urn:microsoft.com/office/officeart/2005/8/layout/list1"/>
    <dgm:cxn modelId="{623B0E69-0A3E-4C7F-BD0B-24320553CC69}" type="presOf" srcId="{7ABA645A-B0E7-4AE3-8DAD-C124D2BDFB78}" destId="{253F3877-70F0-4310-ACC6-828E4CF47D39}" srcOrd="1" destOrd="0" presId="urn:microsoft.com/office/officeart/2005/8/layout/list1"/>
    <dgm:cxn modelId="{371A776C-7F5C-47B8-9871-378ADCF85B87}" type="presOf" srcId="{632B8958-501A-493A-809E-BD89C67F76D9}" destId="{281BFFC9-3554-40DB-AE12-D5FCDFCC4C06}" srcOrd="0" destOrd="2" presId="urn:microsoft.com/office/officeart/2005/8/layout/list1"/>
    <dgm:cxn modelId="{DC7BDB78-8F74-438B-A646-F15492D9F7F6}" type="presOf" srcId="{7E84103E-86C8-4E12-B1BA-39A1DD377478}" destId="{281BFFC9-3554-40DB-AE12-D5FCDFCC4C06}" srcOrd="0" destOrd="0" presId="urn:microsoft.com/office/officeart/2005/8/layout/list1"/>
    <dgm:cxn modelId="{5A75247D-44F1-46AD-900A-C08AFBD106AD}" type="presOf" srcId="{F5C37523-ACDE-4CE1-BEED-857C3506201F}" destId="{281BFFC9-3554-40DB-AE12-D5FCDFCC4C06}" srcOrd="0" destOrd="1" presId="urn:microsoft.com/office/officeart/2005/8/layout/list1"/>
    <dgm:cxn modelId="{99393484-CDAD-4DC5-95F6-3F1A9E1F71CC}" type="presOf" srcId="{BA3974B2-9A3B-43C9-8B57-108519A4C87D}" destId="{8157AD9F-D0FB-4B5F-ACDB-C6BBE35F1F1B}" srcOrd="0" destOrd="0" presId="urn:microsoft.com/office/officeart/2005/8/layout/list1"/>
    <dgm:cxn modelId="{8957C985-BC5D-4A85-A1D3-9FCDC6FC3257}" type="presOf" srcId="{BA3974B2-9A3B-43C9-8B57-108519A4C87D}" destId="{46C869AC-4AED-4E41-8E62-4C73AB9343D3}" srcOrd="1" destOrd="0" presId="urn:microsoft.com/office/officeart/2005/8/layout/list1"/>
    <dgm:cxn modelId="{1E33EC86-AE14-4358-ACA9-D2D67A360795}" type="presOf" srcId="{CF5BDE75-D402-44E9-B83F-6EEF97231F48}" destId="{891CBB29-D49F-4910-8923-E7A52DDBE81B}" srcOrd="0" destOrd="0" presId="urn:microsoft.com/office/officeart/2005/8/layout/list1"/>
    <dgm:cxn modelId="{EA5FFD8C-378F-46F6-ABD3-D1671181DF69}" srcId="{CF5BDE75-D402-44E9-B83F-6EEF97231F48}" destId="{7544D35F-811B-411A-A3F0-16556987B991}" srcOrd="1" destOrd="0" parTransId="{8D92AD16-C13F-48AA-9E19-6513CAB78CA8}" sibTransId="{93F6EA35-1BC0-4602-B265-7AC9CB672DC1}"/>
    <dgm:cxn modelId="{E725A691-7794-48E2-97A4-52ED788094F7}" srcId="{7ABA645A-B0E7-4AE3-8DAD-C124D2BDFB78}" destId="{3F052F32-D4AB-48B0-81EB-988E629EB2B9}" srcOrd="3" destOrd="0" parTransId="{3BC102AC-DFB1-4737-8A73-D4B254C21737}" sibTransId="{D4E6250E-9A04-42C5-BDBE-154ED77C74E2}"/>
    <dgm:cxn modelId="{13C5F898-362E-488A-893A-DA9836A3FBF2}" type="presOf" srcId="{3F052F32-D4AB-48B0-81EB-988E629EB2B9}" destId="{281BFFC9-3554-40DB-AE12-D5FCDFCC4C06}" srcOrd="0" destOrd="3" presId="urn:microsoft.com/office/officeart/2005/8/layout/list1"/>
    <dgm:cxn modelId="{C43969B7-8DF2-4E16-9942-682207964B46}" type="presOf" srcId="{7ABA645A-B0E7-4AE3-8DAD-C124D2BDFB78}" destId="{C446ACD4-8C2D-4E02-8FF8-DF8C31B47C33}" srcOrd="0" destOrd="0" presId="urn:microsoft.com/office/officeart/2005/8/layout/list1"/>
    <dgm:cxn modelId="{6224CCBB-F69E-41C2-A662-CBABBB27D88C}" srcId="{7ABA645A-B0E7-4AE3-8DAD-C124D2BDFB78}" destId="{7E84103E-86C8-4E12-B1BA-39A1DD377478}" srcOrd="0" destOrd="0" parTransId="{DF4CC987-FF8B-4BD0-B73C-825A7EFDFC90}" sibTransId="{7AACAC82-D299-470F-A525-E8F00C2BCD6A}"/>
    <dgm:cxn modelId="{86311FD1-2F84-4B04-966A-AD0BAEC26CC6}" srcId="{7ABA645A-B0E7-4AE3-8DAD-C124D2BDFB78}" destId="{5F30482B-60A8-4513-A93A-8DCF32355728}" srcOrd="4" destOrd="0" parTransId="{54F76076-659B-4363-BE10-E7FFCD28A622}" sibTransId="{CD6EE033-0803-4983-9DBF-771A2FAEBAE4}"/>
    <dgm:cxn modelId="{84CDFFD9-7932-4F2F-9C1F-AA96937008C8}" srcId="{CF5BDE75-D402-44E9-B83F-6EEF97231F48}" destId="{7ABA645A-B0E7-4AE3-8DAD-C124D2BDFB78}" srcOrd="0" destOrd="0" parTransId="{5E7FE2F3-7D8F-49EF-9C6B-9B3D1E67BCDF}" sibTransId="{73FC95BC-2B0D-4C1F-B697-3DB65C6E491D}"/>
    <dgm:cxn modelId="{F9F525E8-F77F-4601-91C3-DD05897BC1BC}" srcId="{7ABA645A-B0E7-4AE3-8DAD-C124D2BDFB78}" destId="{632B8958-501A-493A-809E-BD89C67F76D9}" srcOrd="2" destOrd="0" parTransId="{7E2E0E9E-A5BA-4C6D-83BF-2D2BA29A4C54}" sibTransId="{B4B2F203-1FE2-473B-919E-544D86671486}"/>
    <dgm:cxn modelId="{A0AC89E7-403C-431E-9B32-929F018D33F8}" type="presParOf" srcId="{891CBB29-D49F-4910-8923-E7A52DDBE81B}" destId="{816B11EA-2B60-4037-9008-E747F829DDDA}" srcOrd="0" destOrd="0" presId="urn:microsoft.com/office/officeart/2005/8/layout/list1"/>
    <dgm:cxn modelId="{75C1E670-8BFF-4BD5-B211-6C556FE7F1BA}" type="presParOf" srcId="{816B11EA-2B60-4037-9008-E747F829DDDA}" destId="{C446ACD4-8C2D-4E02-8FF8-DF8C31B47C33}" srcOrd="0" destOrd="0" presId="urn:microsoft.com/office/officeart/2005/8/layout/list1"/>
    <dgm:cxn modelId="{ECEA3089-6E05-4827-8A9B-5AFA05637203}" type="presParOf" srcId="{816B11EA-2B60-4037-9008-E747F829DDDA}" destId="{253F3877-70F0-4310-ACC6-828E4CF47D39}" srcOrd="1" destOrd="0" presId="urn:microsoft.com/office/officeart/2005/8/layout/list1"/>
    <dgm:cxn modelId="{3089EC7A-E865-406E-B1EC-F7E628C52F40}" type="presParOf" srcId="{891CBB29-D49F-4910-8923-E7A52DDBE81B}" destId="{36B2AF05-0B3D-444A-AA1E-5FBE08F76572}" srcOrd="1" destOrd="0" presId="urn:microsoft.com/office/officeart/2005/8/layout/list1"/>
    <dgm:cxn modelId="{4144A5F7-BD2F-4BEE-B51A-7487FE6CCF7E}" type="presParOf" srcId="{891CBB29-D49F-4910-8923-E7A52DDBE81B}" destId="{281BFFC9-3554-40DB-AE12-D5FCDFCC4C06}" srcOrd="2" destOrd="0" presId="urn:microsoft.com/office/officeart/2005/8/layout/list1"/>
    <dgm:cxn modelId="{0B9220F3-B521-464A-933F-5808F2E38324}" type="presParOf" srcId="{891CBB29-D49F-4910-8923-E7A52DDBE81B}" destId="{B84F3612-57D0-4DDB-AC65-52D7CD23420E}" srcOrd="3" destOrd="0" presId="urn:microsoft.com/office/officeart/2005/8/layout/list1"/>
    <dgm:cxn modelId="{0C6819B0-6700-422C-8375-FA1264194F1D}" type="presParOf" srcId="{891CBB29-D49F-4910-8923-E7A52DDBE81B}" destId="{1EB8E96D-9590-4ABD-824B-9DAFB2B6D391}" srcOrd="4" destOrd="0" presId="urn:microsoft.com/office/officeart/2005/8/layout/list1"/>
    <dgm:cxn modelId="{35EA5FFF-310B-4DFC-BCE4-F1299E6367CB}" type="presParOf" srcId="{1EB8E96D-9590-4ABD-824B-9DAFB2B6D391}" destId="{BADC7FB0-EB3B-4DA1-A82D-8CA933593C8D}" srcOrd="0" destOrd="0" presId="urn:microsoft.com/office/officeart/2005/8/layout/list1"/>
    <dgm:cxn modelId="{428E6F98-770B-48F7-8560-B2F75D11963C}" type="presParOf" srcId="{1EB8E96D-9590-4ABD-824B-9DAFB2B6D391}" destId="{0F9652E4-2BCA-49D1-8C44-6E7CA9CC911F}" srcOrd="1" destOrd="0" presId="urn:microsoft.com/office/officeart/2005/8/layout/list1"/>
    <dgm:cxn modelId="{2E2BD4AC-72AC-4B2D-8789-4867B7740AC5}" type="presParOf" srcId="{891CBB29-D49F-4910-8923-E7A52DDBE81B}" destId="{ED1A4413-FCD7-444D-AA14-387A2DAB077B}" srcOrd="5" destOrd="0" presId="urn:microsoft.com/office/officeart/2005/8/layout/list1"/>
    <dgm:cxn modelId="{67D53912-9D60-4523-B204-C766AC33DE8B}" type="presParOf" srcId="{891CBB29-D49F-4910-8923-E7A52DDBE81B}" destId="{2DC5C79A-C2B1-4CE7-A86B-4E5991A4F74C}" srcOrd="6" destOrd="0" presId="urn:microsoft.com/office/officeart/2005/8/layout/list1"/>
    <dgm:cxn modelId="{3CE48360-AAE1-4442-942D-B2E496976800}" type="presParOf" srcId="{891CBB29-D49F-4910-8923-E7A52DDBE81B}" destId="{432E37CB-B21E-4277-ACE0-678B772C4514}" srcOrd="7" destOrd="0" presId="urn:microsoft.com/office/officeart/2005/8/layout/list1"/>
    <dgm:cxn modelId="{A212C7E0-C41E-4C8C-898A-C0B8D8DFC9DD}" type="presParOf" srcId="{891CBB29-D49F-4910-8923-E7A52DDBE81B}" destId="{4AF255E3-BEC1-4A38-8921-4E1E1B6B654E}" srcOrd="8" destOrd="0" presId="urn:microsoft.com/office/officeart/2005/8/layout/list1"/>
    <dgm:cxn modelId="{0579F00F-1B06-4CD7-87A8-AB90D777E919}" type="presParOf" srcId="{4AF255E3-BEC1-4A38-8921-4E1E1B6B654E}" destId="{8157AD9F-D0FB-4B5F-ACDB-C6BBE35F1F1B}" srcOrd="0" destOrd="0" presId="urn:microsoft.com/office/officeart/2005/8/layout/list1"/>
    <dgm:cxn modelId="{2C4BC0C2-55F1-4150-A0FD-B02088412F60}" type="presParOf" srcId="{4AF255E3-BEC1-4A38-8921-4E1E1B6B654E}" destId="{46C869AC-4AED-4E41-8E62-4C73AB9343D3}" srcOrd="1" destOrd="0" presId="urn:microsoft.com/office/officeart/2005/8/layout/list1"/>
    <dgm:cxn modelId="{149FF467-1D2D-4B8D-AEF0-BC8BE5C65DDE}" type="presParOf" srcId="{891CBB29-D49F-4910-8923-E7A52DDBE81B}" destId="{9E581950-5032-4919-9973-497ED903C33C}" srcOrd="9" destOrd="0" presId="urn:microsoft.com/office/officeart/2005/8/layout/list1"/>
    <dgm:cxn modelId="{DE532075-4567-412E-8114-E6350411D584}" type="presParOf" srcId="{891CBB29-D49F-4910-8923-E7A52DDBE81B}" destId="{D7C2A25E-F4FA-44B5-986D-802F6E64128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57B6DC-C8FE-4483-ABBF-7378A6CF7EF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71E95F1-774C-4978-AAA8-0C5AFCD8BFD8}">
      <dgm:prSet/>
      <dgm:spPr/>
      <dgm:t>
        <a:bodyPr/>
        <a:lstStyle/>
        <a:p>
          <a:r>
            <a:rPr lang="en-US" b="0" i="0"/>
            <a:t>Current Account plus capital account = change in foreign exchange reserves.</a:t>
          </a:r>
          <a:endParaRPr lang="en-US"/>
        </a:p>
      </dgm:t>
    </dgm:pt>
    <dgm:pt modelId="{28A425F2-6653-43F2-AFE6-FCBD8F95673B}" type="parTrans" cxnId="{8690E22F-1F29-47D9-9229-759F927A0139}">
      <dgm:prSet/>
      <dgm:spPr/>
      <dgm:t>
        <a:bodyPr/>
        <a:lstStyle/>
        <a:p>
          <a:endParaRPr lang="en-US"/>
        </a:p>
      </dgm:t>
    </dgm:pt>
    <dgm:pt modelId="{11722098-3BB1-48EC-A7C7-92131D5F1F0A}" type="sibTrans" cxnId="{8690E22F-1F29-47D9-9229-759F927A0139}">
      <dgm:prSet/>
      <dgm:spPr/>
      <dgm:t>
        <a:bodyPr/>
        <a:lstStyle/>
        <a:p>
          <a:endParaRPr lang="en-US"/>
        </a:p>
      </dgm:t>
    </dgm:pt>
    <dgm:pt modelId="{18704E0B-6461-4F0F-8504-66E05045C339}">
      <dgm:prSet/>
      <dgm:spPr/>
      <dgm:t>
        <a:bodyPr/>
        <a:lstStyle/>
        <a:p>
          <a:r>
            <a:rPr lang="en-US" b="0" i="0" dirty="0"/>
            <a:t>Current account =  net goods trade plus net services trade plus net  income plus net remittances</a:t>
          </a:r>
          <a:endParaRPr lang="en-US" dirty="0"/>
        </a:p>
      </dgm:t>
    </dgm:pt>
    <dgm:pt modelId="{F9017C17-33DD-451F-B98C-85B6A259EEFA}" type="parTrans" cxnId="{CBE6EC63-5BB6-4507-B7AE-EE114693B1B4}">
      <dgm:prSet/>
      <dgm:spPr/>
      <dgm:t>
        <a:bodyPr/>
        <a:lstStyle/>
        <a:p>
          <a:endParaRPr lang="en-US"/>
        </a:p>
      </dgm:t>
    </dgm:pt>
    <dgm:pt modelId="{ED473333-681D-46C3-9BFC-971DEB345875}" type="sibTrans" cxnId="{CBE6EC63-5BB6-4507-B7AE-EE114693B1B4}">
      <dgm:prSet/>
      <dgm:spPr/>
      <dgm:t>
        <a:bodyPr/>
        <a:lstStyle/>
        <a:p>
          <a:endParaRPr lang="en-US"/>
        </a:p>
      </dgm:t>
    </dgm:pt>
    <dgm:pt modelId="{43D3CB6B-AC2B-4E2E-8785-F1EFB382FC89}">
      <dgm:prSet/>
      <dgm:spPr/>
      <dgm:t>
        <a:bodyPr/>
        <a:lstStyle/>
        <a:p>
          <a:r>
            <a:rPr lang="en-US" b="0" i="0" dirty="0">
              <a:solidFill>
                <a:schemeClr val="tx2"/>
              </a:solidFill>
            </a:rPr>
            <a:t>Capital account = net direct investment inflow plus portfolio inflow plus bank borrowing.   (North Korea is virtually bankrupt so assume this is 0. )</a:t>
          </a:r>
          <a:endParaRPr lang="en-US" dirty="0">
            <a:solidFill>
              <a:schemeClr val="tx2"/>
            </a:solidFill>
          </a:endParaRPr>
        </a:p>
      </dgm:t>
    </dgm:pt>
    <dgm:pt modelId="{E8F75926-AB55-450F-B77C-14686893AF93}" type="parTrans" cxnId="{F1BCDA08-56D2-4C57-8BB9-541CAFE53CD0}">
      <dgm:prSet/>
      <dgm:spPr/>
      <dgm:t>
        <a:bodyPr/>
        <a:lstStyle/>
        <a:p>
          <a:endParaRPr lang="en-US"/>
        </a:p>
      </dgm:t>
    </dgm:pt>
    <dgm:pt modelId="{CC4F4529-7E92-4409-8888-CC264363C24A}" type="sibTrans" cxnId="{F1BCDA08-56D2-4C57-8BB9-541CAFE53CD0}">
      <dgm:prSet/>
      <dgm:spPr/>
      <dgm:t>
        <a:bodyPr/>
        <a:lstStyle/>
        <a:p>
          <a:endParaRPr lang="en-US"/>
        </a:p>
      </dgm:t>
    </dgm:pt>
    <dgm:pt modelId="{B8FEF940-7D7A-4763-A3D8-08CF92A42E7E}">
      <dgm:prSet/>
      <dgm:spPr/>
      <dgm:t>
        <a:bodyPr/>
        <a:lstStyle/>
        <a:p>
          <a:r>
            <a:rPr lang="en-US" b="0" i="0" dirty="0"/>
            <a:t>P</a:t>
          </a:r>
          <a:r>
            <a:rPr lang="en-US" b="0" i="0" dirty="0">
              <a:solidFill>
                <a:schemeClr val="tx1"/>
              </a:solidFill>
            </a:rPr>
            <a:t>artner reported trade deficit running about $200 million/per month, offset perhaps by $100 million net services, remittances, and unreported or illicit exports.</a:t>
          </a:r>
          <a:endParaRPr lang="en-US" dirty="0">
            <a:solidFill>
              <a:schemeClr val="tx1"/>
            </a:solidFill>
          </a:endParaRPr>
        </a:p>
      </dgm:t>
    </dgm:pt>
    <dgm:pt modelId="{D4E495BD-9EF8-4EE5-8759-80E2C9FCDD2C}" type="parTrans" cxnId="{C66F8869-3E29-46A6-BF86-799E768B0616}">
      <dgm:prSet/>
      <dgm:spPr/>
      <dgm:t>
        <a:bodyPr/>
        <a:lstStyle/>
        <a:p>
          <a:endParaRPr lang="en-US"/>
        </a:p>
      </dgm:t>
    </dgm:pt>
    <dgm:pt modelId="{824AFF9C-E7F6-47D9-96B9-35118EF4C2B7}" type="sibTrans" cxnId="{C66F8869-3E29-46A6-BF86-799E768B0616}">
      <dgm:prSet/>
      <dgm:spPr/>
      <dgm:t>
        <a:bodyPr/>
        <a:lstStyle/>
        <a:p>
          <a:endParaRPr lang="en-US"/>
        </a:p>
      </dgm:t>
    </dgm:pt>
    <dgm:pt modelId="{D7358095-0D51-4D8B-98A6-9854802AE3DD}">
      <dgm:prSet/>
      <dgm:spPr/>
      <dgm:t>
        <a:bodyPr/>
        <a:lstStyle/>
        <a:p>
          <a:r>
            <a:rPr lang="en-US" b="0" i="0"/>
            <a:t>How can won remain stable with $100 million a month net outflow?</a:t>
          </a:r>
          <a:endParaRPr lang="en-US"/>
        </a:p>
      </dgm:t>
    </dgm:pt>
    <dgm:pt modelId="{50D792AA-1386-4D22-B774-BD897CD484DB}" type="parTrans" cxnId="{92C3577F-3683-4D6D-A67F-5B77DE9DF513}">
      <dgm:prSet/>
      <dgm:spPr/>
      <dgm:t>
        <a:bodyPr/>
        <a:lstStyle/>
        <a:p>
          <a:endParaRPr lang="en-US"/>
        </a:p>
      </dgm:t>
    </dgm:pt>
    <dgm:pt modelId="{C7433557-9287-4647-A7D2-CBF7AA6E5EC6}" type="sibTrans" cxnId="{92C3577F-3683-4D6D-A67F-5B77DE9DF513}">
      <dgm:prSet/>
      <dgm:spPr/>
      <dgm:t>
        <a:bodyPr/>
        <a:lstStyle/>
        <a:p>
          <a:endParaRPr lang="en-US"/>
        </a:p>
      </dgm:t>
    </dgm:pt>
    <dgm:pt modelId="{B075728D-0F6F-4BA3-8933-4066572CA54C}" type="pres">
      <dgm:prSet presAssocID="{8357B6DC-C8FE-4483-ABBF-7378A6CF7EFF}" presName="linear" presStyleCnt="0">
        <dgm:presLayoutVars>
          <dgm:animLvl val="lvl"/>
          <dgm:resizeHandles val="exact"/>
        </dgm:presLayoutVars>
      </dgm:prSet>
      <dgm:spPr/>
    </dgm:pt>
    <dgm:pt modelId="{018EEB9B-04B6-4BE1-85D4-B8CE2D3E8C70}" type="pres">
      <dgm:prSet presAssocID="{D71E95F1-774C-4978-AAA8-0C5AFCD8BFD8}" presName="parentText" presStyleLbl="node1" presStyleIdx="0" presStyleCnt="5">
        <dgm:presLayoutVars>
          <dgm:chMax val="0"/>
          <dgm:bulletEnabled val="1"/>
        </dgm:presLayoutVars>
      </dgm:prSet>
      <dgm:spPr/>
    </dgm:pt>
    <dgm:pt modelId="{35A40E76-C485-4560-AF19-EF4190429B16}" type="pres">
      <dgm:prSet presAssocID="{11722098-3BB1-48EC-A7C7-92131D5F1F0A}" presName="spacer" presStyleCnt="0"/>
      <dgm:spPr/>
    </dgm:pt>
    <dgm:pt modelId="{C4196CD7-6C48-4B76-8EA6-ACADB799620A}" type="pres">
      <dgm:prSet presAssocID="{18704E0B-6461-4F0F-8504-66E05045C339}" presName="parentText" presStyleLbl="node1" presStyleIdx="1" presStyleCnt="5">
        <dgm:presLayoutVars>
          <dgm:chMax val="0"/>
          <dgm:bulletEnabled val="1"/>
        </dgm:presLayoutVars>
      </dgm:prSet>
      <dgm:spPr/>
    </dgm:pt>
    <dgm:pt modelId="{16C365AF-39C4-4F55-936D-44E55435B765}" type="pres">
      <dgm:prSet presAssocID="{ED473333-681D-46C3-9BFC-971DEB345875}" presName="spacer" presStyleCnt="0"/>
      <dgm:spPr/>
    </dgm:pt>
    <dgm:pt modelId="{2FCD7064-E5A4-4672-B107-909922D24F82}" type="pres">
      <dgm:prSet presAssocID="{43D3CB6B-AC2B-4E2E-8785-F1EFB382FC89}" presName="parentText" presStyleLbl="node1" presStyleIdx="2" presStyleCnt="5">
        <dgm:presLayoutVars>
          <dgm:chMax val="0"/>
          <dgm:bulletEnabled val="1"/>
        </dgm:presLayoutVars>
      </dgm:prSet>
      <dgm:spPr/>
    </dgm:pt>
    <dgm:pt modelId="{3E630F09-BF5F-4237-8EFC-AD8732B6BE30}" type="pres">
      <dgm:prSet presAssocID="{CC4F4529-7E92-4409-8888-CC264363C24A}" presName="spacer" presStyleCnt="0"/>
      <dgm:spPr/>
    </dgm:pt>
    <dgm:pt modelId="{E2A919E6-A33D-4522-ABBF-2CA758F73999}" type="pres">
      <dgm:prSet presAssocID="{B8FEF940-7D7A-4763-A3D8-08CF92A42E7E}" presName="parentText" presStyleLbl="node1" presStyleIdx="3" presStyleCnt="5">
        <dgm:presLayoutVars>
          <dgm:chMax val="0"/>
          <dgm:bulletEnabled val="1"/>
        </dgm:presLayoutVars>
      </dgm:prSet>
      <dgm:spPr/>
    </dgm:pt>
    <dgm:pt modelId="{2CAED6A4-AE34-41D2-B112-C2E07B2EA179}" type="pres">
      <dgm:prSet presAssocID="{824AFF9C-E7F6-47D9-96B9-35118EF4C2B7}" presName="spacer" presStyleCnt="0"/>
      <dgm:spPr/>
    </dgm:pt>
    <dgm:pt modelId="{5B571A79-E8B0-4958-BC00-58553C867192}" type="pres">
      <dgm:prSet presAssocID="{D7358095-0D51-4D8B-98A6-9854802AE3DD}" presName="parentText" presStyleLbl="node1" presStyleIdx="4" presStyleCnt="5">
        <dgm:presLayoutVars>
          <dgm:chMax val="0"/>
          <dgm:bulletEnabled val="1"/>
        </dgm:presLayoutVars>
      </dgm:prSet>
      <dgm:spPr/>
    </dgm:pt>
  </dgm:ptLst>
  <dgm:cxnLst>
    <dgm:cxn modelId="{F1BCDA08-56D2-4C57-8BB9-541CAFE53CD0}" srcId="{8357B6DC-C8FE-4483-ABBF-7378A6CF7EFF}" destId="{43D3CB6B-AC2B-4E2E-8785-F1EFB382FC89}" srcOrd="2" destOrd="0" parTransId="{E8F75926-AB55-450F-B77C-14686893AF93}" sibTransId="{CC4F4529-7E92-4409-8888-CC264363C24A}"/>
    <dgm:cxn modelId="{8690E22F-1F29-47D9-9229-759F927A0139}" srcId="{8357B6DC-C8FE-4483-ABBF-7378A6CF7EFF}" destId="{D71E95F1-774C-4978-AAA8-0C5AFCD8BFD8}" srcOrd="0" destOrd="0" parTransId="{28A425F2-6653-43F2-AFE6-FCBD8F95673B}" sibTransId="{11722098-3BB1-48EC-A7C7-92131D5F1F0A}"/>
    <dgm:cxn modelId="{CBE6EC63-5BB6-4507-B7AE-EE114693B1B4}" srcId="{8357B6DC-C8FE-4483-ABBF-7378A6CF7EFF}" destId="{18704E0B-6461-4F0F-8504-66E05045C339}" srcOrd="1" destOrd="0" parTransId="{F9017C17-33DD-451F-B98C-85B6A259EEFA}" sibTransId="{ED473333-681D-46C3-9BFC-971DEB345875}"/>
    <dgm:cxn modelId="{FDD71645-0075-4C13-A545-71F9618DFD80}" type="presOf" srcId="{D71E95F1-774C-4978-AAA8-0C5AFCD8BFD8}" destId="{018EEB9B-04B6-4BE1-85D4-B8CE2D3E8C70}" srcOrd="0" destOrd="0" presId="urn:microsoft.com/office/officeart/2005/8/layout/vList2"/>
    <dgm:cxn modelId="{C66F8869-3E29-46A6-BF86-799E768B0616}" srcId="{8357B6DC-C8FE-4483-ABBF-7378A6CF7EFF}" destId="{B8FEF940-7D7A-4763-A3D8-08CF92A42E7E}" srcOrd="3" destOrd="0" parTransId="{D4E495BD-9EF8-4EE5-8759-80E2C9FCDD2C}" sibTransId="{824AFF9C-E7F6-47D9-96B9-35118EF4C2B7}"/>
    <dgm:cxn modelId="{A508664C-6D22-4618-971C-830BD243542F}" type="presOf" srcId="{43D3CB6B-AC2B-4E2E-8785-F1EFB382FC89}" destId="{2FCD7064-E5A4-4672-B107-909922D24F82}" srcOrd="0" destOrd="0" presId="urn:microsoft.com/office/officeart/2005/8/layout/vList2"/>
    <dgm:cxn modelId="{92C3577F-3683-4D6D-A67F-5B77DE9DF513}" srcId="{8357B6DC-C8FE-4483-ABBF-7378A6CF7EFF}" destId="{D7358095-0D51-4D8B-98A6-9854802AE3DD}" srcOrd="4" destOrd="0" parTransId="{50D792AA-1386-4D22-B774-BD897CD484DB}" sibTransId="{C7433557-9287-4647-A7D2-CBF7AA6E5EC6}"/>
    <dgm:cxn modelId="{0435D1D8-D0F1-47F3-B3B1-3271B033762C}" type="presOf" srcId="{8357B6DC-C8FE-4483-ABBF-7378A6CF7EFF}" destId="{B075728D-0F6F-4BA3-8933-4066572CA54C}" srcOrd="0" destOrd="0" presId="urn:microsoft.com/office/officeart/2005/8/layout/vList2"/>
    <dgm:cxn modelId="{FBFB66DE-4B5F-448D-B0DC-30597A2C7C3B}" type="presOf" srcId="{B8FEF940-7D7A-4763-A3D8-08CF92A42E7E}" destId="{E2A919E6-A33D-4522-ABBF-2CA758F73999}" srcOrd="0" destOrd="0" presId="urn:microsoft.com/office/officeart/2005/8/layout/vList2"/>
    <dgm:cxn modelId="{7C3443F2-77C3-4612-A734-CBCAFA09A714}" type="presOf" srcId="{D7358095-0D51-4D8B-98A6-9854802AE3DD}" destId="{5B571A79-E8B0-4958-BC00-58553C867192}" srcOrd="0" destOrd="0" presId="urn:microsoft.com/office/officeart/2005/8/layout/vList2"/>
    <dgm:cxn modelId="{426EFEF6-A8F5-4C46-9CA5-099A34609F7B}" type="presOf" srcId="{18704E0B-6461-4F0F-8504-66E05045C339}" destId="{C4196CD7-6C48-4B76-8EA6-ACADB799620A}" srcOrd="0" destOrd="0" presId="urn:microsoft.com/office/officeart/2005/8/layout/vList2"/>
    <dgm:cxn modelId="{25EB3D5D-765B-417E-A21E-BC1072E297CF}" type="presParOf" srcId="{B075728D-0F6F-4BA3-8933-4066572CA54C}" destId="{018EEB9B-04B6-4BE1-85D4-B8CE2D3E8C70}" srcOrd="0" destOrd="0" presId="urn:microsoft.com/office/officeart/2005/8/layout/vList2"/>
    <dgm:cxn modelId="{A192C6B2-423D-4E5B-A8F9-DF9E331915F7}" type="presParOf" srcId="{B075728D-0F6F-4BA3-8933-4066572CA54C}" destId="{35A40E76-C485-4560-AF19-EF4190429B16}" srcOrd="1" destOrd="0" presId="urn:microsoft.com/office/officeart/2005/8/layout/vList2"/>
    <dgm:cxn modelId="{C78E94D8-B197-4D51-84CD-5A0F8FEEB852}" type="presParOf" srcId="{B075728D-0F6F-4BA3-8933-4066572CA54C}" destId="{C4196CD7-6C48-4B76-8EA6-ACADB799620A}" srcOrd="2" destOrd="0" presId="urn:microsoft.com/office/officeart/2005/8/layout/vList2"/>
    <dgm:cxn modelId="{F6DDCBBC-74CD-447E-955D-C375784BD1DD}" type="presParOf" srcId="{B075728D-0F6F-4BA3-8933-4066572CA54C}" destId="{16C365AF-39C4-4F55-936D-44E55435B765}" srcOrd="3" destOrd="0" presId="urn:microsoft.com/office/officeart/2005/8/layout/vList2"/>
    <dgm:cxn modelId="{1E9703D8-C852-482E-B397-BE82584ABB13}" type="presParOf" srcId="{B075728D-0F6F-4BA3-8933-4066572CA54C}" destId="{2FCD7064-E5A4-4672-B107-909922D24F82}" srcOrd="4" destOrd="0" presId="urn:microsoft.com/office/officeart/2005/8/layout/vList2"/>
    <dgm:cxn modelId="{0404094C-BC46-42F8-B731-4372B71F1D70}" type="presParOf" srcId="{B075728D-0F6F-4BA3-8933-4066572CA54C}" destId="{3E630F09-BF5F-4237-8EFC-AD8732B6BE30}" srcOrd="5" destOrd="0" presId="urn:microsoft.com/office/officeart/2005/8/layout/vList2"/>
    <dgm:cxn modelId="{78DB25E8-6B3D-409F-8676-6C12440C6D8A}" type="presParOf" srcId="{B075728D-0F6F-4BA3-8933-4066572CA54C}" destId="{E2A919E6-A33D-4522-ABBF-2CA758F73999}" srcOrd="6" destOrd="0" presId="urn:microsoft.com/office/officeart/2005/8/layout/vList2"/>
    <dgm:cxn modelId="{FCFE451F-BCD0-4277-89D3-644EBF090DDF}" type="presParOf" srcId="{B075728D-0F6F-4BA3-8933-4066572CA54C}" destId="{2CAED6A4-AE34-41D2-B112-C2E07B2EA179}" srcOrd="7" destOrd="0" presId="urn:microsoft.com/office/officeart/2005/8/layout/vList2"/>
    <dgm:cxn modelId="{7D3D1009-B030-4C88-B1E3-B86CF8A8AD33}" type="presParOf" srcId="{B075728D-0F6F-4BA3-8933-4066572CA54C}" destId="{5B571A79-E8B0-4958-BC00-58553C86719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2386EC-2C24-4F4C-AE70-9FEAE7516D9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9AA3A22-8E21-46FA-B21E-3596A52713E6}">
      <dgm:prSet/>
      <dgm:spPr/>
      <dgm:t>
        <a:bodyPr/>
        <a:lstStyle/>
        <a:p>
          <a:r>
            <a:rPr lang="en-US" b="0" i="0"/>
            <a:t>Non-Market Economy Issues</a:t>
          </a:r>
          <a:endParaRPr lang="en-US"/>
        </a:p>
      </dgm:t>
    </dgm:pt>
    <dgm:pt modelId="{7AC75313-6F3E-4DB8-8F6C-C833C51299F7}" type="parTrans" cxnId="{D451FB67-4C41-427C-BBEE-6FF0979789F5}">
      <dgm:prSet/>
      <dgm:spPr/>
      <dgm:t>
        <a:bodyPr/>
        <a:lstStyle/>
        <a:p>
          <a:endParaRPr lang="en-US"/>
        </a:p>
      </dgm:t>
    </dgm:pt>
    <dgm:pt modelId="{B0CB26A7-1F60-413E-9A93-1EC9387910E7}" type="sibTrans" cxnId="{D451FB67-4C41-427C-BBEE-6FF0979789F5}">
      <dgm:prSet/>
      <dgm:spPr/>
      <dgm:t>
        <a:bodyPr/>
        <a:lstStyle/>
        <a:p>
          <a:endParaRPr lang="en-US"/>
        </a:p>
      </dgm:t>
    </dgm:pt>
    <dgm:pt modelId="{E3B5A602-1257-445F-8432-92DFAD7C0864}">
      <dgm:prSet/>
      <dgm:spPr/>
      <dgm:t>
        <a:bodyPr/>
        <a:lstStyle/>
        <a:p>
          <a:r>
            <a:rPr lang="en-US" b="0" i="0"/>
            <a:t>Trading with the Enemy Act</a:t>
          </a:r>
          <a:endParaRPr lang="en-US"/>
        </a:p>
      </dgm:t>
    </dgm:pt>
    <dgm:pt modelId="{FF827E1C-FF01-40DB-AA83-3FD19DB37923}" type="parTrans" cxnId="{9B7032AD-91E2-4876-8F20-DB5A7A63A73F}">
      <dgm:prSet/>
      <dgm:spPr/>
      <dgm:t>
        <a:bodyPr/>
        <a:lstStyle/>
        <a:p>
          <a:endParaRPr lang="en-US"/>
        </a:p>
      </dgm:t>
    </dgm:pt>
    <dgm:pt modelId="{FA639EA1-B836-41D0-A1D1-5149EAB3CCDF}" type="sibTrans" cxnId="{9B7032AD-91E2-4876-8F20-DB5A7A63A73F}">
      <dgm:prSet/>
      <dgm:spPr/>
      <dgm:t>
        <a:bodyPr/>
        <a:lstStyle/>
        <a:p>
          <a:endParaRPr lang="en-US"/>
        </a:p>
      </dgm:t>
    </dgm:pt>
    <dgm:pt modelId="{00C379C2-1ABA-4FD4-9FD5-BF465FAFCAFA}">
      <dgm:prSet/>
      <dgm:spPr/>
      <dgm:t>
        <a:bodyPr/>
        <a:lstStyle/>
        <a:p>
          <a:r>
            <a:rPr lang="en-US" b="0" i="0"/>
            <a:t>Terrorist List</a:t>
          </a:r>
          <a:endParaRPr lang="en-US"/>
        </a:p>
      </dgm:t>
    </dgm:pt>
    <dgm:pt modelId="{1038589C-E4B0-4AA3-ACF3-945CB624C383}" type="parTrans" cxnId="{F4B9B0F8-936D-47FF-B8C1-519A517E961B}">
      <dgm:prSet/>
      <dgm:spPr/>
      <dgm:t>
        <a:bodyPr/>
        <a:lstStyle/>
        <a:p>
          <a:endParaRPr lang="en-US"/>
        </a:p>
      </dgm:t>
    </dgm:pt>
    <dgm:pt modelId="{D1BC76C9-EB33-42E9-8D30-CDE631D7FF66}" type="sibTrans" cxnId="{F4B9B0F8-936D-47FF-B8C1-519A517E961B}">
      <dgm:prSet/>
      <dgm:spPr/>
      <dgm:t>
        <a:bodyPr/>
        <a:lstStyle/>
        <a:p>
          <a:endParaRPr lang="en-US"/>
        </a:p>
      </dgm:t>
    </dgm:pt>
    <dgm:pt modelId="{755B3874-E43E-4243-AFDD-E98CC3104ACD}">
      <dgm:prSet/>
      <dgm:spPr/>
      <dgm:t>
        <a:bodyPr/>
        <a:lstStyle/>
        <a:p>
          <a:r>
            <a:rPr lang="en-US" b="0" i="0"/>
            <a:t>Many Executive Order sanctions</a:t>
          </a:r>
          <a:endParaRPr lang="en-US"/>
        </a:p>
      </dgm:t>
    </dgm:pt>
    <dgm:pt modelId="{1F8BFCF1-A49F-44AC-B9B0-D80F26DD786D}" type="parTrans" cxnId="{979F0384-7AEF-4CB9-83E2-3DF6F8CD5850}">
      <dgm:prSet/>
      <dgm:spPr/>
      <dgm:t>
        <a:bodyPr/>
        <a:lstStyle/>
        <a:p>
          <a:endParaRPr lang="en-US"/>
        </a:p>
      </dgm:t>
    </dgm:pt>
    <dgm:pt modelId="{49E3D273-B65C-4AE5-A0A9-B3859798F1C6}" type="sibTrans" cxnId="{979F0384-7AEF-4CB9-83E2-3DF6F8CD5850}">
      <dgm:prSet/>
      <dgm:spPr/>
      <dgm:t>
        <a:bodyPr/>
        <a:lstStyle/>
        <a:p>
          <a:endParaRPr lang="en-US"/>
        </a:p>
      </dgm:t>
    </dgm:pt>
    <dgm:pt modelId="{C7A7A797-2499-4E23-833D-66E0F4E84B62}">
      <dgm:prSet/>
      <dgm:spPr/>
      <dgm:t>
        <a:bodyPr/>
        <a:lstStyle/>
        <a:p>
          <a:r>
            <a:rPr lang="en-US" b="0" i="0"/>
            <a:t>UNSC Sanctions</a:t>
          </a:r>
          <a:endParaRPr lang="en-US"/>
        </a:p>
      </dgm:t>
    </dgm:pt>
    <dgm:pt modelId="{4CB3F996-ABD3-4F58-AB6B-64BF07A6C369}" type="parTrans" cxnId="{9CF4366E-AE5E-401A-8A18-C0E84BF42C4F}">
      <dgm:prSet/>
      <dgm:spPr/>
      <dgm:t>
        <a:bodyPr/>
        <a:lstStyle/>
        <a:p>
          <a:endParaRPr lang="en-US"/>
        </a:p>
      </dgm:t>
    </dgm:pt>
    <dgm:pt modelId="{D278FDF4-BD1F-49C8-9273-E035F701550E}" type="sibTrans" cxnId="{9CF4366E-AE5E-401A-8A18-C0E84BF42C4F}">
      <dgm:prSet/>
      <dgm:spPr/>
      <dgm:t>
        <a:bodyPr/>
        <a:lstStyle/>
        <a:p>
          <a:endParaRPr lang="en-US"/>
        </a:p>
      </dgm:t>
    </dgm:pt>
    <dgm:pt modelId="{380F32AB-6653-43AD-AF2B-B27FC04CB66B}" type="pres">
      <dgm:prSet presAssocID="{7E2386EC-2C24-4F4C-AE70-9FEAE7516D90}" presName="root" presStyleCnt="0">
        <dgm:presLayoutVars>
          <dgm:dir/>
          <dgm:resizeHandles val="exact"/>
        </dgm:presLayoutVars>
      </dgm:prSet>
      <dgm:spPr/>
    </dgm:pt>
    <dgm:pt modelId="{1FB0AE99-B180-4F2B-B7A1-B2D3A2D00A59}" type="pres">
      <dgm:prSet presAssocID="{99AA3A22-8E21-46FA-B21E-3596A52713E6}" presName="compNode" presStyleCnt="0"/>
      <dgm:spPr/>
    </dgm:pt>
    <dgm:pt modelId="{61FA07D5-1959-4838-9CEC-D54CE895B004}" type="pres">
      <dgm:prSet presAssocID="{99AA3A22-8E21-46FA-B21E-3596A52713E6}" presName="bgRect" presStyleLbl="bgShp" presStyleIdx="0" presStyleCnt="5"/>
      <dgm:spPr/>
    </dgm:pt>
    <dgm:pt modelId="{B5894D1E-AAB8-4785-99B8-335E09509377}" type="pres">
      <dgm:prSet presAssocID="{99AA3A22-8E21-46FA-B21E-3596A52713E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wnward trend"/>
        </a:ext>
      </dgm:extLst>
    </dgm:pt>
    <dgm:pt modelId="{A6E0B3DF-E61D-4D52-B7D9-947E3B246A79}" type="pres">
      <dgm:prSet presAssocID="{99AA3A22-8E21-46FA-B21E-3596A52713E6}" presName="spaceRect" presStyleCnt="0"/>
      <dgm:spPr/>
    </dgm:pt>
    <dgm:pt modelId="{2A0D5D47-98EB-463A-AFC1-2D67E9130E7F}" type="pres">
      <dgm:prSet presAssocID="{99AA3A22-8E21-46FA-B21E-3596A52713E6}" presName="parTx" presStyleLbl="revTx" presStyleIdx="0" presStyleCnt="5">
        <dgm:presLayoutVars>
          <dgm:chMax val="0"/>
          <dgm:chPref val="0"/>
        </dgm:presLayoutVars>
      </dgm:prSet>
      <dgm:spPr/>
    </dgm:pt>
    <dgm:pt modelId="{A17B1DC5-80BE-4019-8C75-B85DDEEA5C31}" type="pres">
      <dgm:prSet presAssocID="{B0CB26A7-1F60-413E-9A93-1EC9387910E7}" presName="sibTrans" presStyleCnt="0"/>
      <dgm:spPr/>
    </dgm:pt>
    <dgm:pt modelId="{6B4DDF15-418C-4E04-BC44-8BCF56834CAF}" type="pres">
      <dgm:prSet presAssocID="{E3B5A602-1257-445F-8432-92DFAD7C0864}" presName="compNode" presStyleCnt="0"/>
      <dgm:spPr/>
    </dgm:pt>
    <dgm:pt modelId="{31FE3FFB-E950-4675-ACBF-3D4A6D39C73E}" type="pres">
      <dgm:prSet presAssocID="{E3B5A602-1257-445F-8432-92DFAD7C0864}" presName="bgRect" presStyleLbl="bgShp" presStyleIdx="1" presStyleCnt="5"/>
      <dgm:spPr/>
    </dgm:pt>
    <dgm:pt modelId="{7328F54F-1888-4762-8B3D-90B6F7A31E6D}" type="pres">
      <dgm:prSet presAssocID="{E3B5A602-1257-445F-8432-92DFAD7C086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328601DB-A754-4CA1-9CC2-601DCC3B2F82}" type="pres">
      <dgm:prSet presAssocID="{E3B5A602-1257-445F-8432-92DFAD7C0864}" presName="spaceRect" presStyleCnt="0"/>
      <dgm:spPr/>
    </dgm:pt>
    <dgm:pt modelId="{7E0E5431-A6D1-4AED-B357-76EFF2F19C4E}" type="pres">
      <dgm:prSet presAssocID="{E3B5A602-1257-445F-8432-92DFAD7C0864}" presName="parTx" presStyleLbl="revTx" presStyleIdx="1" presStyleCnt="5">
        <dgm:presLayoutVars>
          <dgm:chMax val="0"/>
          <dgm:chPref val="0"/>
        </dgm:presLayoutVars>
      </dgm:prSet>
      <dgm:spPr/>
    </dgm:pt>
    <dgm:pt modelId="{B7A1CEC4-EE42-4796-B2A5-0114D827CB02}" type="pres">
      <dgm:prSet presAssocID="{FA639EA1-B836-41D0-A1D1-5149EAB3CCDF}" presName="sibTrans" presStyleCnt="0"/>
      <dgm:spPr/>
    </dgm:pt>
    <dgm:pt modelId="{D7D6ED16-43EE-46E2-B183-A22583FADBFB}" type="pres">
      <dgm:prSet presAssocID="{00C379C2-1ABA-4FD4-9FD5-BF465FAFCAFA}" presName="compNode" presStyleCnt="0"/>
      <dgm:spPr/>
    </dgm:pt>
    <dgm:pt modelId="{C28E88AA-6060-486B-B8CF-35C527A4D3CF}" type="pres">
      <dgm:prSet presAssocID="{00C379C2-1ABA-4FD4-9FD5-BF465FAFCAFA}" presName="bgRect" presStyleLbl="bgShp" presStyleIdx="2" presStyleCnt="5"/>
      <dgm:spPr/>
    </dgm:pt>
    <dgm:pt modelId="{6BCC7EE1-E6FB-4023-BC6C-518A495806FB}" type="pres">
      <dgm:prSet presAssocID="{00C379C2-1ABA-4FD4-9FD5-BF465FAFCAF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199C6EFA-B1A8-4BF7-BA32-666AC1CD4EED}" type="pres">
      <dgm:prSet presAssocID="{00C379C2-1ABA-4FD4-9FD5-BF465FAFCAFA}" presName="spaceRect" presStyleCnt="0"/>
      <dgm:spPr/>
    </dgm:pt>
    <dgm:pt modelId="{783789D2-58C8-4EE7-B969-0DFAE20FE2CB}" type="pres">
      <dgm:prSet presAssocID="{00C379C2-1ABA-4FD4-9FD5-BF465FAFCAFA}" presName="parTx" presStyleLbl="revTx" presStyleIdx="2" presStyleCnt="5">
        <dgm:presLayoutVars>
          <dgm:chMax val="0"/>
          <dgm:chPref val="0"/>
        </dgm:presLayoutVars>
      </dgm:prSet>
      <dgm:spPr/>
    </dgm:pt>
    <dgm:pt modelId="{074CE8BE-AD14-4B87-AFC3-CE69B39049D2}" type="pres">
      <dgm:prSet presAssocID="{D1BC76C9-EB33-42E9-8D30-CDE631D7FF66}" presName="sibTrans" presStyleCnt="0"/>
      <dgm:spPr/>
    </dgm:pt>
    <dgm:pt modelId="{8CFFD0A2-CA38-47D5-BB97-A901CCF8F510}" type="pres">
      <dgm:prSet presAssocID="{755B3874-E43E-4243-AFDD-E98CC3104ACD}" presName="compNode" presStyleCnt="0"/>
      <dgm:spPr/>
    </dgm:pt>
    <dgm:pt modelId="{0FB80051-D7A3-4A61-B7F9-A0B5A3F827B5}" type="pres">
      <dgm:prSet presAssocID="{755B3874-E43E-4243-AFDD-E98CC3104ACD}" presName="bgRect" presStyleLbl="bgShp" presStyleIdx="3" presStyleCnt="5"/>
      <dgm:spPr/>
    </dgm:pt>
    <dgm:pt modelId="{5CA7C8EC-7188-4B8C-A496-F25D3B04C94A}" type="pres">
      <dgm:prSet presAssocID="{755B3874-E43E-4243-AFDD-E98CC3104AC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7C9C37F5-AE89-4E6D-A744-6A30BCB7B3F8}" type="pres">
      <dgm:prSet presAssocID="{755B3874-E43E-4243-AFDD-E98CC3104ACD}" presName="spaceRect" presStyleCnt="0"/>
      <dgm:spPr/>
    </dgm:pt>
    <dgm:pt modelId="{D36DEDDF-41C9-466D-AD3A-7710F93C13E9}" type="pres">
      <dgm:prSet presAssocID="{755B3874-E43E-4243-AFDD-E98CC3104ACD}" presName="parTx" presStyleLbl="revTx" presStyleIdx="3" presStyleCnt="5">
        <dgm:presLayoutVars>
          <dgm:chMax val="0"/>
          <dgm:chPref val="0"/>
        </dgm:presLayoutVars>
      </dgm:prSet>
      <dgm:spPr/>
    </dgm:pt>
    <dgm:pt modelId="{02B1E7FA-8518-425A-ACFB-877116798E29}" type="pres">
      <dgm:prSet presAssocID="{49E3D273-B65C-4AE5-A0A9-B3859798F1C6}" presName="sibTrans" presStyleCnt="0"/>
      <dgm:spPr/>
    </dgm:pt>
    <dgm:pt modelId="{7C5E933F-D913-41C5-8068-A1F5024A147C}" type="pres">
      <dgm:prSet presAssocID="{C7A7A797-2499-4E23-833D-66E0F4E84B62}" presName="compNode" presStyleCnt="0"/>
      <dgm:spPr/>
    </dgm:pt>
    <dgm:pt modelId="{487FFCD0-750C-46B2-BF9E-D7B3082FD5CE}" type="pres">
      <dgm:prSet presAssocID="{C7A7A797-2499-4E23-833D-66E0F4E84B62}" presName="bgRect" presStyleLbl="bgShp" presStyleIdx="4" presStyleCnt="5"/>
      <dgm:spPr/>
    </dgm:pt>
    <dgm:pt modelId="{8CEA36D7-3680-4AD4-909C-C3524228A288}" type="pres">
      <dgm:prSet presAssocID="{C7A7A797-2499-4E23-833D-66E0F4E84B62}"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orbidden"/>
        </a:ext>
      </dgm:extLst>
    </dgm:pt>
    <dgm:pt modelId="{A8C0F7A7-C22A-40D4-8F45-586B0C678E1E}" type="pres">
      <dgm:prSet presAssocID="{C7A7A797-2499-4E23-833D-66E0F4E84B62}" presName="spaceRect" presStyleCnt="0"/>
      <dgm:spPr/>
    </dgm:pt>
    <dgm:pt modelId="{7A27FEF9-1749-4B4C-89A1-B4BCD0F08365}" type="pres">
      <dgm:prSet presAssocID="{C7A7A797-2499-4E23-833D-66E0F4E84B62}" presName="parTx" presStyleLbl="revTx" presStyleIdx="4" presStyleCnt="5">
        <dgm:presLayoutVars>
          <dgm:chMax val="0"/>
          <dgm:chPref val="0"/>
        </dgm:presLayoutVars>
      </dgm:prSet>
      <dgm:spPr/>
    </dgm:pt>
  </dgm:ptLst>
  <dgm:cxnLst>
    <dgm:cxn modelId="{AB72F51E-E838-4BD1-85B7-4B06894160E3}" type="presOf" srcId="{7E2386EC-2C24-4F4C-AE70-9FEAE7516D90}" destId="{380F32AB-6653-43AD-AF2B-B27FC04CB66B}" srcOrd="0" destOrd="0" presId="urn:microsoft.com/office/officeart/2018/2/layout/IconVerticalSolidList"/>
    <dgm:cxn modelId="{34478826-1C30-4B80-A55F-D18FA6AF4BA5}" type="presOf" srcId="{E3B5A602-1257-445F-8432-92DFAD7C0864}" destId="{7E0E5431-A6D1-4AED-B357-76EFF2F19C4E}" srcOrd="0" destOrd="0" presId="urn:microsoft.com/office/officeart/2018/2/layout/IconVerticalSolidList"/>
    <dgm:cxn modelId="{40CD6763-A213-49C3-B0DF-FEE17E1977C6}" type="presOf" srcId="{99AA3A22-8E21-46FA-B21E-3596A52713E6}" destId="{2A0D5D47-98EB-463A-AFC1-2D67E9130E7F}" srcOrd="0" destOrd="0" presId="urn:microsoft.com/office/officeart/2018/2/layout/IconVerticalSolidList"/>
    <dgm:cxn modelId="{D451FB67-4C41-427C-BBEE-6FF0979789F5}" srcId="{7E2386EC-2C24-4F4C-AE70-9FEAE7516D90}" destId="{99AA3A22-8E21-46FA-B21E-3596A52713E6}" srcOrd="0" destOrd="0" parTransId="{7AC75313-6F3E-4DB8-8F6C-C833C51299F7}" sibTransId="{B0CB26A7-1F60-413E-9A93-1EC9387910E7}"/>
    <dgm:cxn modelId="{FE69D36C-58FE-4F5C-92B0-772FE28AA691}" type="presOf" srcId="{C7A7A797-2499-4E23-833D-66E0F4E84B62}" destId="{7A27FEF9-1749-4B4C-89A1-B4BCD0F08365}" srcOrd="0" destOrd="0" presId="urn:microsoft.com/office/officeart/2018/2/layout/IconVerticalSolidList"/>
    <dgm:cxn modelId="{9CF4366E-AE5E-401A-8A18-C0E84BF42C4F}" srcId="{7E2386EC-2C24-4F4C-AE70-9FEAE7516D90}" destId="{C7A7A797-2499-4E23-833D-66E0F4E84B62}" srcOrd="4" destOrd="0" parTransId="{4CB3F996-ABD3-4F58-AB6B-64BF07A6C369}" sibTransId="{D278FDF4-BD1F-49C8-9273-E035F701550E}"/>
    <dgm:cxn modelId="{62E6D176-8815-4C75-8794-78E7660B2666}" type="presOf" srcId="{00C379C2-1ABA-4FD4-9FD5-BF465FAFCAFA}" destId="{783789D2-58C8-4EE7-B969-0DFAE20FE2CB}" srcOrd="0" destOrd="0" presId="urn:microsoft.com/office/officeart/2018/2/layout/IconVerticalSolidList"/>
    <dgm:cxn modelId="{979F0384-7AEF-4CB9-83E2-3DF6F8CD5850}" srcId="{7E2386EC-2C24-4F4C-AE70-9FEAE7516D90}" destId="{755B3874-E43E-4243-AFDD-E98CC3104ACD}" srcOrd="3" destOrd="0" parTransId="{1F8BFCF1-A49F-44AC-B9B0-D80F26DD786D}" sibTransId="{49E3D273-B65C-4AE5-A0A9-B3859798F1C6}"/>
    <dgm:cxn modelId="{9B7032AD-91E2-4876-8F20-DB5A7A63A73F}" srcId="{7E2386EC-2C24-4F4C-AE70-9FEAE7516D90}" destId="{E3B5A602-1257-445F-8432-92DFAD7C0864}" srcOrd="1" destOrd="0" parTransId="{FF827E1C-FF01-40DB-AA83-3FD19DB37923}" sibTransId="{FA639EA1-B836-41D0-A1D1-5149EAB3CCDF}"/>
    <dgm:cxn modelId="{B8898BED-EE90-4CD4-A06D-00FB9F4CD39E}" type="presOf" srcId="{755B3874-E43E-4243-AFDD-E98CC3104ACD}" destId="{D36DEDDF-41C9-466D-AD3A-7710F93C13E9}" srcOrd="0" destOrd="0" presId="urn:microsoft.com/office/officeart/2018/2/layout/IconVerticalSolidList"/>
    <dgm:cxn modelId="{F4B9B0F8-936D-47FF-B8C1-519A517E961B}" srcId="{7E2386EC-2C24-4F4C-AE70-9FEAE7516D90}" destId="{00C379C2-1ABA-4FD4-9FD5-BF465FAFCAFA}" srcOrd="2" destOrd="0" parTransId="{1038589C-E4B0-4AA3-ACF3-945CB624C383}" sibTransId="{D1BC76C9-EB33-42E9-8D30-CDE631D7FF66}"/>
    <dgm:cxn modelId="{FBD59EE8-EC05-4173-8618-285D5FE3BB52}" type="presParOf" srcId="{380F32AB-6653-43AD-AF2B-B27FC04CB66B}" destId="{1FB0AE99-B180-4F2B-B7A1-B2D3A2D00A59}" srcOrd="0" destOrd="0" presId="urn:microsoft.com/office/officeart/2018/2/layout/IconVerticalSolidList"/>
    <dgm:cxn modelId="{EE771C91-E929-47B1-B253-38C3C744F7CD}" type="presParOf" srcId="{1FB0AE99-B180-4F2B-B7A1-B2D3A2D00A59}" destId="{61FA07D5-1959-4838-9CEC-D54CE895B004}" srcOrd="0" destOrd="0" presId="urn:microsoft.com/office/officeart/2018/2/layout/IconVerticalSolidList"/>
    <dgm:cxn modelId="{57F02279-42F0-4249-82B2-062748A669D9}" type="presParOf" srcId="{1FB0AE99-B180-4F2B-B7A1-B2D3A2D00A59}" destId="{B5894D1E-AAB8-4785-99B8-335E09509377}" srcOrd="1" destOrd="0" presId="urn:microsoft.com/office/officeart/2018/2/layout/IconVerticalSolidList"/>
    <dgm:cxn modelId="{8D877DD5-FD3F-4430-AEF5-7E66606ACBB0}" type="presParOf" srcId="{1FB0AE99-B180-4F2B-B7A1-B2D3A2D00A59}" destId="{A6E0B3DF-E61D-4D52-B7D9-947E3B246A79}" srcOrd="2" destOrd="0" presId="urn:microsoft.com/office/officeart/2018/2/layout/IconVerticalSolidList"/>
    <dgm:cxn modelId="{F36D8653-F390-4EAC-826F-70A3E9C97788}" type="presParOf" srcId="{1FB0AE99-B180-4F2B-B7A1-B2D3A2D00A59}" destId="{2A0D5D47-98EB-463A-AFC1-2D67E9130E7F}" srcOrd="3" destOrd="0" presId="urn:microsoft.com/office/officeart/2018/2/layout/IconVerticalSolidList"/>
    <dgm:cxn modelId="{3518CBF9-AC51-42AF-BA77-F12762D2EF72}" type="presParOf" srcId="{380F32AB-6653-43AD-AF2B-B27FC04CB66B}" destId="{A17B1DC5-80BE-4019-8C75-B85DDEEA5C31}" srcOrd="1" destOrd="0" presId="urn:microsoft.com/office/officeart/2018/2/layout/IconVerticalSolidList"/>
    <dgm:cxn modelId="{ACB95608-4BB9-47DD-B24A-31E22069C00A}" type="presParOf" srcId="{380F32AB-6653-43AD-AF2B-B27FC04CB66B}" destId="{6B4DDF15-418C-4E04-BC44-8BCF56834CAF}" srcOrd="2" destOrd="0" presId="urn:microsoft.com/office/officeart/2018/2/layout/IconVerticalSolidList"/>
    <dgm:cxn modelId="{0498D1D9-0F89-447A-8BE5-ADFA12FE278D}" type="presParOf" srcId="{6B4DDF15-418C-4E04-BC44-8BCF56834CAF}" destId="{31FE3FFB-E950-4675-ACBF-3D4A6D39C73E}" srcOrd="0" destOrd="0" presId="urn:microsoft.com/office/officeart/2018/2/layout/IconVerticalSolidList"/>
    <dgm:cxn modelId="{3A6995E4-1602-4890-A7F3-FE1B80D87321}" type="presParOf" srcId="{6B4DDF15-418C-4E04-BC44-8BCF56834CAF}" destId="{7328F54F-1888-4762-8B3D-90B6F7A31E6D}" srcOrd="1" destOrd="0" presId="urn:microsoft.com/office/officeart/2018/2/layout/IconVerticalSolidList"/>
    <dgm:cxn modelId="{41BCD8B2-F3E9-4524-A9FF-E5ED58ECAB97}" type="presParOf" srcId="{6B4DDF15-418C-4E04-BC44-8BCF56834CAF}" destId="{328601DB-A754-4CA1-9CC2-601DCC3B2F82}" srcOrd="2" destOrd="0" presId="urn:microsoft.com/office/officeart/2018/2/layout/IconVerticalSolidList"/>
    <dgm:cxn modelId="{D56C888F-BC09-430D-83DB-FBA03841A7E5}" type="presParOf" srcId="{6B4DDF15-418C-4E04-BC44-8BCF56834CAF}" destId="{7E0E5431-A6D1-4AED-B357-76EFF2F19C4E}" srcOrd="3" destOrd="0" presId="urn:microsoft.com/office/officeart/2018/2/layout/IconVerticalSolidList"/>
    <dgm:cxn modelId="{D2F54478-EFF0-4365-A702-F8154E1E6E19}" type="presParOf" srcId="{380F32AB-6653-43AD-AF2B-B27FC04CB66B}" destId="{B7A1CEC4-EE42-4796-B2A5-0114D827CB02}" srcOrd="3" destOrd="0" presId="urn:microsoft.com/office/officeart/2018/2/layout/IconVerticalSolidList"/>
    <dgm:cxn modelId="{2EDA1E22-CDA7-462A-963B-6AF79324CC05}" type="presParOf" srcId="{380F32AB-6653-43AD-AF2B-B27FC04CB66B}" destId="{D7D6ED16-43EE-46E2-B183-A22583FADBFB}" srcOrd="4" destOrd="0" presId="urn:microsoft.com/office/officeart/2018/2/layout/IconVerticalSolidList"/>
    <dgm:cxn modelId="{6B1DE58A-92BB-481F-B381-0042D93B7519}" type="presParOf" srcId="{D7D6ED16-43EE-46E2-B183-A22583FADBFB}" destId="{C28E88AA-6060-486B-B8CF-35C527A4D3CF}" srcOrd="0" destOrd="0" presId="urn:microsoft.com/office/officeart/2018/2/layout/IconVerticalSolidList"/>
    <dgm:cxn modelId="{4C222ECC-1432-428C-A4F3-378EEBCCAF4F}" type="presParOf" srcId="{D7D6ED16-43EE-46E2-B183-A22583FADBFB}" destId="{6BCC7EE1-E6FB-4023-BC6C-518A495806FB}" srcOrd="1" destOrd="0" presId="urn:microsoft.com/office/officeart/2018/2/layout/IconVerticalSolidList"/>
    <dgm:cxn modelId="{DC2E38C2-F634-46A5-AD6A-AE47E6ECFCF8}" type="presParOf" srcId="{D7D6ED16-43EE-46E2-B183-A22583FADBFB}" destId="{199C6EFA-B1A8-4BF7-BA32-666AC1CD4EED}" srcOrd="2" destOrd="0" presId="urn:microsoft.com/office/officeart/2018/2/layout/IconVerticalSolidList"/>
    <dgm:cxn modelId="{FEFACF27-99FA-425F-AA33-D720F92867C5}" type="presParOf" srcId="{D7D6ED16-43EE-46E2-B183-A22583FADBFB}" destId="{783789D2-58C8-4EE7-B969-0DFAE20FE2CB}" srcOrd="3" destOrd="0" presId="urn:microsoft.com/office/officeart/2018/2/layout/IconVerticalSolidList"/>
    <dgm:cxn modelId="{5AC538D1-E7DD-4D53-9D78-C937E3804854}" type="presParOf" srcId="{380F32AB-6653-43AD-AF2B-B27FC04CB66B}" destId="{074CE8BE-AD14-4B87-AFC3-CE69B39049D2}" srcOrd="5" destOrd="0" presId="urn:microsoft.com/office/officeart/2018/2/layout/IconVerticalSolidList"/>
    <dgm:cxn modelId="{DF0FAEAF-DBF4-4502-91D2-075CB5F94F69}" type="presParOf" srcId="{380F32AB-6653-43AD-AF2B-B27FC04CB66B}" destId="{8CFFD0A2-CA38-47D5-BB97-A901CCF8F510}" srcOrd="6" destOrd="0" presId="urn:microsoft.com/office/officeart/2018/2/layout/IconVerticalSolidList"/>
    <dgm:cxn modelId="{3DC4FB68-4C7A-41CA-B1A6-687B2AE673B2}" type="presParOf" srcId="{8CFFD0A2-CA38-47D5-BB97-A901CCF8F510}" destId="{0FB80051-D7A3-4A61-B7F9-A0B5A3F827B5}" srcOrd="0" destOrd="0" presId="urn:microsoft.com/office/officeart/2018/2/layout/IconVerticalSolidList"/>
    <dgm:cxn modelId="{A6C84534-8391-4C12-994D-6FA6253F119B}" type="presParOf" srcId="{8CFFD0A2-CA38-47D5-BB97-A901CCF8F510}" destId="{5CA7C8EC-7188-4B8C-A496-F25D3B04C94A}" srcOrd="1" destOrd="0" presId="urn:microsoft.com/office/officeart/2018/2/layout/IconVerticalSolidList"/>
    <dgm:cxn modelId="{849873CF-91C0-4224-A3D1-3C8E95B4CC5D}" type="presParOf" srcId="{8CFFD0A2-CA38-47D5-BB97-A901CCF8F510}" destId="{7C9C37F5-AE89-4E6D-A744-6A30BCB7B3F8}" srcOrd="2" destOrd="0" presId="urn:microsoft.com/office/officeart/2018/2/layout/IconVerticalSolidList"/>
    <dgm:cxn modelId="{E113AA2A-5EFD-4E71-8E5B-E0F695864D33}" type="presParOf" srcId="{8CFFD0A2-CA38-47D5-BB97-A901CCF8F510}" destId="{D36DEDDF-41C9-466D-AD3A-7710F93C13E9}" srcOrd="3" destOrd="0" presId="urn:microsoft.com/office/officeart/2018/2/layout/IconVerticalSolidList"/>
    <dgm:cxn modelId="{3C478729-A778-4142-B2E6-A281251C3ECC}" type="presParOf" srcId="{380F32AB-6653-43AD-AF2B-B27FC04CB66B}" destId="{02B1E7FA-8518-425A-ACFB-877116798E29}" srcOrd="7" destOrd="0" presId="urn:microsoft.com/office/officeart/2018/2/layout/IconVerticalSolidList"/>
    <dgm:cxn modelId="{C3296A8F-DCB8-4368-A1F8-D807FC9F816E}" type="presParOf" srcId="{380F32AB-6653-43AD-AF2B-B27FC04CB66B}" destId="{7C5E933F-D913-41C5-8068-A1F5024A147C}" srcOrd="8" destOrd="0" presId="urn:microsoft.com/office/officeart/2018/2/layout/IconVerticalSolidList"/>
    <dgm:cxn modelId="{13A7FEFB-F233-49D2-B0F6-9299C8384E1E}" type="presParOf" srcId="{7C5E933F-D913-41C5-8068-A1F5024A147C}" destId="{487FFCD0-750C-46B2-BF9E-D7B3082FD5CE}" srcOrd="0" destOrd="0" presId="urn:microsoft.com/office/officeart/2018/2/layout/IconVerticalSolidList"/>
    <dgm:cxn modelId="{51217848-A075-478B-9678-F8C426B4C7F3}" type="presParOf" srcId="{7C5E933F-D913-41C5-8068-A1F5024A147C}" destId="{8CEA36D7-3680-4AD4-909C-C3524228A288}" srcOrd="1" destOrd="0" presId="urn:microsoft.com/office/officeart/2018/2/layout/IconVerticalSolidList"/>
    <dgm:cxn modelId="{73A9F9F4-846E-4E59-8235-A3ED02A47694}" type="presParOf" srcId="{7C5E933F-D913-41C5-8068-A1F5024A147C}" destId="{A8C0F7A7-C22A-40D4-8F45-586B0C678E1E}" srcOrd="2" destOrd="0" presId="urn:microsoft.com/office/officeart/2018/2/layout/IconVerticalSolidList"/>
    <dgm:cxn modelId="{3DE7D81C-2EC9-441F-906D-7BDCA7DC3101}" type="presParOf" srcId="{7C5E933F-D913-41C5-8068-A1F5024A147C}" destId="{7A27FEF9-1749-4B4C-89A1-B4BCD0F0836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7EE70-F5AA-483E-A019-51DE8EB4AF71}">
      <dsp:nvSpPr>
        <dsp:cNvPr id="0" name=""/>
        <dsp:cNvSpPr/>
      </dsp:nvSpPr>
      <dsp:spPr>
        <a:xfrm>
          <a:off x="46" y="3558"/>
          <a:ext cx="4497798" cy="1612800"/>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What is a Market ? </a:t>
          </a:r>
        </a:p>
      </dsp:txBody>
      <dsp:txXfrm>
        <a:off x="46" y="3558"/>
        <a:ext cx="4497798" cy="1612800"/>
      </dsp:txXfrm>
    </dsp:sp>
    <dsp:sp modelId="{CDB9F592-B0EE-477C-910C-E5938F962CCF}">
      <dsp:nvSpPr>
        <dsp:cNvPr id="0" name=""/>
        <dsp:cNvSpPr/>
      </dsp:nvSpPr>
      <dsp:spPr>
        <a:xfrm>
          <a:off x="46" y="1619918"/>
          <a:ext cx="4497798" cy="2459519"/>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F3DCFAF-F56B-4A18-A24D-0CD563D4727A}">
      <dsp:nvSpPr>
        <dsp:cNvPr id="0" name=""/>
        <dsp:cNvSpPr/>
      </dsp:nvSpPr>
      <dsp:spPr>
        <a:xfrm>
          <a:off x="5127537" y="3558"/>
          <a:ext cx="4497798" cy="1612800"/>
        </a:xfrm>
        <a:prstGeom prst="rect">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w="9525" cap="rnd" cmpd="sng" algn="ctr">
          <a:solidFill>
            <a:schemeClr val="accent2">
              <a:hueOff val="-19765721"/>
              <a:satOff val="901"/>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Marketization:   More than “marketplace”</a:t>
          </a:r>
        </a:p>
      </dsp:txBody>
      <dsp:txXfrm>
        <a:off x="5127537" y="3558"/>
        <a:ext cx="4497798" cy="1612800"/>
      </dsp:txXfrm>
    </dsp:sp>
    <dsp:sp modelId="{3A116E84-C14C-4A32-8137-5BD7C2FC0428}">
      <dsp:nvSpPr>
        <dsp:cNvPr id="0" name=""/>
        <dsp:cNvSpPr/>
      </dsp:nvSpPr>
      <dsp:spPr>
        <a:xfrm>
          <a:off x="5127537" y="1616359"/>
          <a:ext cx="4497798" cy="2459519"/>
        </a:xfrm>
        <a:prstGeom prst="rect">
          <a:avLst/>
        </a:prstGeom>
        <a:solidFill>
          <a:schemeClr val="accent2">
            <a:tint val="40000"/>
            <a:alpha val="90000"/>
            <a:hueOff val="-20604185"/>
            <a:satOff val="1061"/>
            <a:lumOff val="55"/>
            <a:alphaOff val="0"/>
          </a:schemeClr>
        </a:solidFill>
        <a:ln w="9525" cap="rnd" cmpd="sng" algn="ctr">
          <a:solidFill>
            <a:schemeClr val="accent2">
              <a:tint val="40000"/>
              <a:alpha val="90000"/>
              <a:hueOff val="-20604185"/>
              <a:satOff val="1061"/>
              <a:lumOff val="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98704" rIns="398272" bIns="448056" numCol="1" spcCol="1270" anchor="t" anchorCtr="0">
          <a:noAutofit/>
        </a:bodyPr>
        <a:lstStyle/>
        <a:p>
          <a:pPr marL="285750" lvl="1" indent="-285750" algn="l" defTabSz="2489200">
            <a:lnSpc>
              <a:spcPct val="90000"/>
            </a:lnSpc>
            <a:spcBef>
              <a:spcPct val="0"/>
            </a:spcBef>
            <a:spcAft>
              <a:spcPct val="15000"/>
            </a:spcAft>
            <a:buChar char="•"/>
          </a:pPr>
          <a:endParaRPr lang="en-US" sz="5600" kern="1200" dirty="0"/>
        </a:p>
      </dsp:txBody>
      <dsp:txXfrm>
        <a:off x="5127537" y="1616359"/>
        <a:ext cx="4497798" cy="24595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7EE70-F5AA-483E-A019-51DE8EB4AF71}">
      <dsp:nvSpPr>
        <dsp:cNvPr id="0" name=""/>
        <dsp:cNvSpPr/>
      </dsp:nvSpPr>
      <dsp:spPr>
        <a:xfrm>
          <a:off x="46" y="9648"/>
          <a:ext cx="4497798" cy="728889"/>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What is a Market? </a:t>
          </a:r>
        </a:p>
      </dsp:txBody>
      <dsp:txXfrm>
        <a:off x="46" y="9648"/>
        <a:ext cx="4497798" cy="728889"/>
      </dsp:txXfrm>
    </dsp:sp>
    <dsp:sp modelId="{CDB9F592-B0EE-477C-910C-E5938F962CCF}">
      <dsp:nvSpPr>
        <dsp:cNvPr id="0" name=""/>
        <dsp:cNvSpPr/>
      </dsp:nvSpPr>
      <dsp:spPr>
        <a:xfrm>
          <a:off x="29799" y="738537"/>
          <a:ext cx="4438292" cy="3129299"/>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Many buyers</a:t>
          </a:r>
        </a:p>
        <a:p>
          <a:pPr marL="228600" lvl="1" indent="-228600" algn="l" defTabSz="889000">
            <a:lnSpc>
              <a:spcPct val="90000"/>
            </a:lnSpc>
            <a:spcBef>
              <a:spcPct val="0"/>
            </a:spcBef>
            <a:spcAft>
              <a:spcPct val="15000"/>
            </a:spcAft>
            <a:buChar char="•"/>
          </a:pPr>
          <a:r>
            <a:rPr lang="en-US" sz="2000" kern="1200" dirty="0"/>
            <a:t>Many sellers</a:t>
          </a:r>
        </a:p>
        <a:p>
          <a:pPr marL="228600" lvl="1" indent="-228600" algn="l" defTabSz="889000">
            <a:lnSpc>
              <a:spcPct val="90000"/>
            </a:lnSpc>
            <a:spcBef>
              <a:spcPct val="0"/>
            </a:spcBef>
            <a:spcAft>
              <a:spcPct val="15000"/>
            </a:spcAft>
            <a:buChar char="•"/>
          </a:pPr>
          <a:r>
            <a:rPr lang="en-US" sz="2000" kern="1200" dirty="0"/>
            <a:t>Rules, Structure</a:t>
          </a:r>
        </a:p>
        <a:p>
          <a:pPr marL="228600" lvl="1" indent="-228600" algn="l" defTabSz="889000">
            <a:lnSpc>
              <a:spcPct val="90000"/>
            </a:lnSpc>
            <a:spcBef>
              <a:spcPct val="0"/>
            </a:spcBef>
            <a:spcAft>
              <a:spcPct val="15000"/>
            </a:spcAft>
            <a:buFontTx/>
            <a:buNone/>
          </a:pPr>
          <a:r>
            <a:rPr lang="en-US" sz="2000" kern="1200" dirty="0"/>
            <a:t>     -- Time, currency, behavior</a:t>
          </a:r>
        </a:p>
        <a:p>
          <a:pPr marL="228600" lvl="1" indent="-228600" algn="l" defTabSz="889000">
            <a:lnSpc>
              <a:spcPct val="90000"/>
            </a:lnSpc>
            <a:spcBef>
              <a:spcPct val="0"/>
            </a:spcBef>
            <a:spcAft>
              <a:spcPct val="15000"/>
            </a:spcAft>
            <a:buChar char="•"/>
          </a:pPr>
          <a:r>
            <a:rPr lang="en-US" sz="2000" kern="1200" dirty="0"/>
            <a:t>Compete for best price</a:t>
          </a:r>
        </a:p>
        <a:p>
          <a:pPr marL="228600" lvl="1" indent="-228600" algn="l" defTabSz="889000">
            <a:lnSpc>
              <a:spcPct val="90000"/>
            </a:lnSpc>
            <a:spcBef>
              <a:spcPct val="0"/>
            </a:spcBef>
            <a:spcAft>
              <a:spcPct val="15000"/>
            </a:spcAft>
            <a:buChar char="•"/>
          </a:pPr>
          <a:r>
            <a:rPr lang="en-US" sz="2000" kern="1200" dirty="0"/>
            <a:t>Market clears with flex price</a:t>
          </a:r>
        </a:p>
        <a:p>
          <a:pPr marL="228600" lvl="1" indent="-228600" algn="l" defTabSz="889000">
            <a:lnSpc>
              <a:spcPct val="90000"/>
            </a:lnSpc>
            <a:spcBef>
              <a:spcPct val="0"/>
            </a:spcBef>
            <a:spcAft>
              <a:spcPct val="15000"/>
            </a:spcAft>
            <a:buChar char="•"/>
          </a:pPr>
          <a:r>
            <a:rPr lang="en-US" sz="2000" kern="1200" dirty="0"/>
            <a:t>Usually most efficient outcome</a:t>
          </a:r>
        </a:p>
        <a:p>
          <a:pPr marL="228600" lvl="1" indent="-228600" algn="l" defTabSz="889000">
            <a:lnSpc>
              <a:spcPct val="90000"/>
            </a:lnSpc>
            <a:spcBef>
              <a:spcPct val="0"/>
            </a:spcBef>
            <a:spcAft>
              <a:spcPct val="15000"/>
            </a:spcAft>
            <a:buChar char="•"/>
          </a:pPr>
          <a:r>
            <a:rPr lang="en-US" sz="2000" kern="1200" dirty="0"/>
            <a:t>Decentralized, unplanned</a:t>
          </a:r>
        </a:p>
        <a:p>
          <a:pPr marL="228600" lvl="1" indent="-228600" algn="l" defTabSz="889000">
            <a:lnSpc>
              <a:spcPct val="90000"/>
            </a:lnSpc>
            <a:spcBef>
              <a:spcPct val="0"/>
            </a:spcBef>
            <a:spcAft>
              <a:spcPct val="15000"/>
            </a:spcAft>
            <a:buChar char="•"/>
          </a:pPr>
          <a:r>
            <a:rPr lang="en-US" sz="2000" b="1" kern="1200" dirty="0"/>
            <a:t>Law of One Price</a:t>
          </a:r>
        </a:p>
      </dsp:txBody>
      <dsp:txXfrm>
        <a:off x="29799" y="738537"/>
        <a:ext cx="4438292" cy="3129299"/>
      </dsp:txXfrm>
    </dsp:sp>
    <dsp:sp modelId="{AF3DCFAF-F56B-4A18-A24D-0CD563D4727A}">
      <dsp:nvSpPr>
        <dsp:cNvPr id="0" name=""/>
        <dsp:cNvSpPr/>
      </dsp:nvSpPr>
      <dsp:spPr>
        <a:xfrm>
          <a:off x="5127537" y="9648"/>
          <a:ext cx="4497798" cy="728889"/>
        </a:xfrm>
        <a:prstGeom prst="rect">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w="9525" cap="rnd" cmpd="sng" algn="ctr">
          <a:solidFill>
            <a:schemeClr val="accent2">
              <a:hueOff val="-19765721"/>
              <a:satOff val="901"/>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Marketization:  Much more than “marketplace”</a:t>
          </a:r>
        </a:p>
      </dsp:txBody>
      <dsp:txXfrm>
        <a:off x="5127537" y="9648"/>
        <a:ext cx="4497798" cy="728889"/>
      </dsp:txXfrm>
    </dsp:sp>
    <dsp:sp modelId="{3A116E84-C14C-4A32-8137-5BD7C2FC0428}">
      <dsp:nvSpPr>
        <dsp:cNvPr id="0" name=""/>
        <dsp:cNvSpPr/>
      </dsp:nvSpPr>
      <dsp:spPr>
        <a:xfrm>
          <a:off x="5127584" y="738537"/>
          <a:ext cx="4497798" cy="3129299"/>
        </a:xfrm>
        <a:prstGeom prst="rect">
          <a:avLst/>
        </a:prstGeom>
        <a:solidFill>
          <a:schemeClr val="accent2">
            <a:tint val="40000"/>
            <a:alpha val="90000"/>
            <a:hueOff val="-20604185"/>
            <a:satOff val="1061"/>
            <a:lumOff val="55"/>
            <a:alphaOff val="0"/>
          </a:schemeClr>
        </a:solidFill>
        <a:ln w="9525" cap="rnd" cmpd="sng" algn="ctr">
          <a:solidFill>
            <a:schemeClr val="accent2">
              <a:tint val="40000"/>
              <a:alpha val="90000"/>
              <a:hueOff val="-20604185"/>
              <a:satOff val="1061"/>
              <a:lumOff val="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dsp:txBody>
      <dsp:txXfrm>
        <a:off x="5127584" y="738537"/>
        <a:ext cx="4497798" cy="31292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7EE70-F5AA-483E-A019-51DE8EB4AF71}">
      <dsp:nvSpPr>
        <dsp:cNvPr id="0" name=""/>
        <dsp:cNvSpPr/>
      </dsp:nvSpPr>
      <dsp:spPr>
        <a:xfrm>
          <a:off x="46" y="56687"/>
          <a:ext cx="4497798" cy="586267"/>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What is a Market? </a:t>
          </a:r>
        </a:p>
      </dsp:txBody>
      <dsp:txXfrm>
        <a:off x="46" y="56687"/>
        <a:ext cx="4497798" cy="586267"/>
      </dsp:txXfrm>
    </dsp:sp>
    <dsp:sp modelId="{CDB9F592-B0EE-477C-910C-E5938F962CCF}">
      <dsp:nvSpPr>
        <dsp:cNvPr id="0" name=""/>
        <dsp:cNvSpPr/>
      </dsp:nvSpPr>
      <dsp:spPr>
        <a:xfrm>
          <a:off x="46" y="642955"/>
          <a:ext cx="4497798" cy="2723040"/>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Many buyers</a:t>
          </a:r>
        </a:p>
        <a:p>
          <a:pPr marL="171450" lvl="1" indent="-171450" algn="l" defTabSz="711200">
            <a:lnSpc>
              <a:spcPct val="90000"/>
            </a:lnSpc>
            <a:spcBef>
              <a:spcPct val="0"/>
            </a:spcBef>
            <a:spcAft>
              <a:spcPct val="15000"/>
            </a:spcAft>
            <a:buChar char="•"/>
          </a:pPr>
          <a:r>
            <a:rPr lang="en-US" sz="1600" kern="1200"/>
            <a:t>Many sellers</a:t>
          </a:r>
          <a:endParaRPr lang="en-US" sz="1600" kern="1200" dirty="0"/>
        </a:p>
        <a:p>
          <a:pPr marL="171450" lvl="1" indent="-171450" algn="l" defTabSz="711200">
            <a:lnSpc>
              <a:spcPct val="90000"/>
            </a:lnSpc>
            <a:spcBef>
              <a:spcPct val="0"/>
            </a:spcBef>
            <a:spcAft>
              <a:spcPct val="15000"/>
            </a:spcAft>
            <a:buChar char="•"/>
          </a:pPr>
          <a:r>
            <a:rPr lang="en-US" sz="1600" kern="1200"/>
            <a:t>Rules,  Structure</a:t>
          </a:r>
          <a:endParaRPr lang="en-US" sz="1600" kern="1200" dirty="0"/>
        </a:p>
        <a:p>
          <a:pPr marL="171450" lvl="1" indent="-171450" algn="l" defTabSz="711200">
            <a:lnSpc>
              <a:spcPct val="90000"/>
            </a:lnSpc>
            <a:spcBef>
              <a:spcPct val="0"/>
            </a:spcBef>
            <a:spcAft>
              <a:spcPct val="15000"/>
            </a:spcAft>
            <a:buChar char="•"/>
          </a:pPr>
          <a:r>
            <a:rPr lang="en-US" sz="1600" kern="1200"/>
            <a:t>Time, currency, behavior</a:t>
          </a:r>
          <a:endParaRPr lang="en-US" sz="1600" kern="1200" dirty="0"/>
        </a:p>
        <a:p>
          <a:pPr marL="171450" lvl="1" indent="-171450" algn="l" defTabSz="711200">
            <a:lnSpc>
              <a:spcPct val="90000"/>
            </a:lnSpc>
            <a:spcBef>
              <a:spcPct val="0"/>
            </a:spcBef>
            <a:spcAft>
              <a:spcPct val="15000"/>
            </a:spcAft>
            <a:buChar char="•"/>
          </a:pPr>
          <a:r>
            <a:rPr lang="en-US" sz="1600" kern="1200"/>
            <a:t>Compete for best price</a:t>
          </a:r>
          <a:endParaRPr lang="en-US" sz="1600" kern="1200" dirty="0"/>
        </a:p>
        <a:p>
          <a:pPr marL="171450" lvl="1" indent="-171450" algn="l" defTabSz="711200">
            <a:lnSpc>
              <a:spcPct val="90000"/>
            </a:lnSpc>
            <a:spcBef>
              <a:spcPct val="0"/>
            </a:spcBef>
            <a:spcAft>
              <a:spcPct val="15000"/>
            </a:spcAft>
            <a:buChar char="•"/>
          </a:pPr>
          <a:r>
            <a:rPr lang="en-US" sz="1600" kern="1200"/>
            <a:t>Market clears with flex price</a:t>
          </a:r>
          <a:endParaRPr lang="en-US" sz="1600" kern="1200" dirty="0"/>
        </a:p>
        <a:p>
          <a:pPr marL="171450" lvl="1" indent="-171450" algn="l" defTabSz="711200">
            <a:lnSpc>
              <a:spcPct val="90000"/>
            </a:lnSpc>
            <a:spcBef>
              <a:spcPct val="0"/>
            </a:spcBef>
            <a:spcAft>
              <a:spcPct val="15000"/>
            </a:spcAft>
            <a:buChar char="•"/>
          </a:pPr>
          <a:r>
            <a:rPr lang="en-US" sz="1600" kern="1200" dirty="0"/>
            <a:t>Usually most efficient outcome</a:t>
          </a:r>
        </a:p>
        <a:p>
          <a:pPr marL="171450" lvl="1" indent="-171450" algn="l" defTabSz="711200">
            <a:lnSpc>
              <a:spcPct val="90000"/>
            </a:lnSpc>
            <a:spcBef>
              <a:spcPct val="0"/>
            </a:spcBef>
            <a:spcAft>
              <a:spcPct val="15000"/>
            </a:spcAft>
            <a:buChar char="•"/>
          </a:pPr>
          <a:r>
            <a:rPr lang="en-US" sz="1600" kern="1200" dirty="0"/>
            <a:t>Decentralized, Unplanned</a:t>
          </a:r>
        </a:p>
        <a:p>
          <a:pPr marL="171450" lvl="1" indent="-171450" algn="l" defTabSz="711200">
            <a:lnSpc>
              <a:spcPct val="90000"/>
            </a:lnSpc>
            <a:spcBef>
              <a:spcPct val="0"/>
            </a:spcBef>
            <a:spcAft>
              <a:spcPct val="15000"/>
            </a:spcAft>
            <a:buChar char="•"/>
          </a:pPr>
          <a:r>
            <a:rPr lang="en-US" sz="1600" kern="1200" dirty="0"/>
            <a:t>Law of One Price</a:t>
          </a:r>
        </a:p>
        <a:p>
          <a:pPr marL="171450" lvl="1" indent="-171450" algn="l" defTabSz="711200">
            <a:lnSpc>
              <a:spcPct val="90000"/>
            </a:lnSpc>
            <a:spcBef>
              <a:spcPct val="0"/>
            </a:spcBef>
            <a:spcAft>
              <a:spcPct val="15000"/>
            </a:spcAft>
            <a:buChar char="•"/>
          </a:pPr>
          <a:endParaRPr lang="en-US" sz="1600" kern="1200" dirty="0"/>
        </a:p>
      </dsp:txBody>
      <dsp:txXfrm>
        <a:off x="46" y="642955"/>
        <a:ext cx="4497798" cy="2723040"/>
      </dsp:txXfrm>
    </dsp:sp>
    <dsp:sp modelId="{AF3DCFAF-F56B-4A18-A24D-0CD563D4727A}">
      <dsp:nvSpPr>
        <dsp:cNvPr id="0" name=""/>
        <dsp:cNvSpPr/>
      </dsp:nvSpPr>
      <dsp:spPr>
        <a:xfrm>
          <a:off x="5127537" y="56687"/>
          <a:ext cx="4497798" cy="586267"/>
        </a:xfrm>
        <a:prstGeom prst="rect">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w="9525" cap="rnd" cmpd="sng" algn="ctr">
          <a:solidFill>
            <a:schemeClr val="accent2">
              <a:hueOff val="-19765721"/>
              <a:satOff val="901"/>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Marketization:  Much more than “marketplaces”</a:t>
          </a:r>
        </a:p>
      </dsp:txBody>
      <dsp:txXfrm>
        <a:off x="5127537" y="56687"/>
        <a:ext cx="4497798" cy="586267"/>
      </dsp:txXfrm>
    </dsp:sp>
    <dsp:sp modelId="{3A116E84-C14C-4A32-8137-5BD7C2FC0428}">
      <dsp:nvSpPr>
        <dsp:cNvPr id="0" name=""/>
        <dsp:cNvSpPr/>
      </dsp:nvSpPr>
      <dsp:spPr>
        <a:xfrm>
          <a:off x="5127537" y="642955"/>
          <a:ext cx="4497798" cy="2723040"/>
        </a:xfrm>
        <a:prstGeom prst="rect">
          <a:avLst/>
        </a:prstGeom>
        <a:solidFill>
          <a:schemeClr val="accent2">
            <a:tint val="40000"/>
            <a:alpha val="90000"/>
            <a:hueOff val="-20604185"/>
            <a:satOff val="1061"/>
            <a:lumOff val="55"/>
            <a:alphaOff val="0"/>
          </a:schemeClr>
        </a:solidFill>
        <a:ln w="9525" cap="rnd" cmpd="sng" algn="ctr">
          <a:solidFill>
            <a:schemeClr val="accent2">
              <a:tint val="40000"/>
              <a:alpha val="90000"/>
              <a:hueOff val="-20604185"/>
              <a:satOff val="1061"/>
              <a:lumOff val="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Goods Markets  </a:t>
          </a:r>
        </a:p>
        <a:p>
          <a:pPr marL="171450" lvl="1" indent="-171450" algn="l" defTabSz="711200">
            <a:lnSpc>
              <a:spcPct val="90000"/>
            </a:lnSpc>
            <a:spcBef>
              <a:spcPct val="0"/>
            </a:spcBef>
            <a:spcAft>
              <a:spcPct val="15000"/>
            </a:spcAft>
            <a:buChar char="•"/>
          </a:pPr>
          <a:r>
            <a:rPr lang="en-US" sz="1600" kern="1200"/>
            <a:t>Services Markets</a:t>
          </a:r>
        </a:p>
        <a:p>
          <a:pPr marL="171450" lvl="1" indent="-171450" algn="l" defTabSz="711200">
            <a:lnSpc>
              <a:spcPct val="90000"/>
            </a:lnSpc>
            <a:spcBef>
              <a:spcPct val="0"/>
            </a:spcBef>
            <a:spcAft>
              <a:spcPct val="15000"/>
            </a:spcAft>
            <a:buChar char="•"/>
          </a:pPr>
          <a:r>
            <a:rPr lang="en-US" sz="1600" b="1" kern="1200" dirty="0"/>
            <a:t>Labor Markets</a:t>
          </a:r>
        </a:p>
        <a:p>
          <a:pPr marL="171450" lvl="1" indent="-171450" algn="l" defTabSz="711200">
            <a:lnSpc>
              <a:spcPct val="90000"/>
            </a:lnSpc>
            <a:spcBef>
              <a:spcPct val="0"/>
            </a:spcBef>
            <a:spcAft>
              <a:spcPct val="15000"/>
            </a:spcAft>
            <a:buChar char="•"/>
          </a:pPr>
          <a:r>
            <a:rPr lang="en-US" sz="1600" kern="1200" dirty="0"/>
            <a:t>Real Estate/Land Markets</a:t>
          </a:r>
        </a:p>
        <a:p>
          <a:pPr marL="171450" lvl="1" indent="-171450" algn="l" defTabSz="711200">
            <a:lnSpc>
              <a:spcPct val="90000"/>
            </a:lnSpc>
            <a:spcBef>
              <a:spcPct val="0"/>
            </a:spcBef>
            <a:spcAft>
              <a:spcPct val="15000"/>
            </a:spcAft>
            <a:buChar char="•"/>
          </a:pPr>
          <a:r>
            <a:rPr lang="en-US" sz="1600" kern="1200"/>
            <a:t>Capital/Finance Markets</a:t>
          </a:r>
        </a:p>
        <a:p>
          <a:pPr marL="171450" lvl="1" indent="-171450" algn="l" defTabSz="711200">
            <a:lnSpc>
              <a:spcPct val="90000"/>
            </a:lnSpc>
            <a:spcBef>
              <a:spcPct val="0"/>
            </a:spcBef>
            <a:spcAft>
              <a:spcPct val="15000"/>
            </a:spcAft>
            <a:buChar char="•"/>
          </a:pPr>
          <a:r>
            <a:rPr lang="en-US" sz="1600" kern="1200"/>
            <a:t>Foreign Exchange Markets</a:t>
          </a:r>
        </a:p>
      </dsp:txBody>
      <dsp:txXfrm>
        <a:off x="5127537" y="642955"/>
        <a:ext cx="4497798" cy="27230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1BFFC9-3554-40DB-AE12-D5FCDFCC4C06}">
      <dsp:nvSpPr>
        <dsp:cNvPr id="0" name=""/>
        <dsp:cNvSpPr/>
      </dsp:nvSpPr>
      <dsp:spPr>
        <a:xfrm>
          <a:off x="0" y="242908"/>
          <a:ext cx="9625383" cy="2231220"/>
        </a:xfrm>
        <a:prstGeom prst="rect">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7037" tIns="312420" rIns="747037" bIns="99568" numCol="1" spcCol="1270" anchor="t" anchorCtr="0">
          <a:noAutofit/>
        </a:bodyPr>
        <a:lstStyle/>
        <a:p>
          <a:pPr marL="114300" lvl="1" indent="-114300" algn="l" defTabSz="622300">
            <a:lnSpc>
              <a:spcPct val="100000"/>
            </a:lnSpc>
            <a:spcBef>
              <a:spcPct val="0"/>
            </a:spcBef>
            <a:spcAft>
              <a:spcPts val="400"/>
            </a:spcAft>
            <a:buChar char="•"/>
          </a:pPr>
          <a:r>
            <a:rPr lang="en-US" sz="1400" kern="1200" dirty="0"/>
            <a:t>Korea’s Economic Geography, Resources, History</a:t>
          </a:r>
        </a:p>
        <a:p>
          <a:pPr marL="114300" lvl="1" indent="-114300" algn="l" defTabSz="622300">
            <a:lnSpc>
              <a:spcPct val="100000"/>
            </a:lnSpc>
            <a:spcBef>
              <a:spcPct val="0"/>
            </a:spcBef>
            <a:spcAft>
              <a:spcPts val="400"/>
            </a:spcAft>
            <a:buChar char="•"/>
          </a:pPr>
          <a:r>
            <a:rPr lang="en-US" sz="1400" kern="1200" dirty="0"/>
            <a:t>The Marxist (Socialist/</a:t>
          </a:r>
          <a:r>
            <a:rPr lang="en-US" sz="1400" b="1" kern="1200" dirty="0"/>
            <a:t>Command</a:t>
          </a:r>
          <a:r>
            <a:rPr lang="en-US" sz="1400" kern="1200" dirty="0"/>
            <a:t>/Centrally Planned) System</a:t>
          </a:r>
        </a:p>
        <a:p>
          <a:pPr marL="114300" lvl="1" indent="-114300" algn="l" defTabSz="622300">
            <a:lnSpc>
              <a:spcPct val="100000"/>
            </a:lnSpc>
            <a:spcBef>
              <a:spcPct val="0"/>
            </a:spcBef>
            <a:spcAft>
              <a:spcPts val="400"/>
            </a:spcAft>
            <a:buChar char="•"/>
          </a:pPr>
          <a:r>
            <a:rPr lang="en-US" sz="1400" kern="1200" dirty="0"/>
            <a:t>NK’s broken, but not finished, command economy—half centralized, half decentralized  creates dual prices for everything, and huge inefficiencies</a:t>
          </a:r>
        </a:p>
        <a:p>
          <a:pPr marL="114300" lvl="1" indent="-114300" algn="l" defTabSz="622300">
            <a:lnSpc>
              <a:spcPct val="100000"/>
            </a:lnSpc>
            <a:spcBef>
              <a:spcPct val="0"/>
            </a:spcBef>
            <a:spcAft>
              <a:spcPts val="400"/>
            </a:spcAft>
            <a:buChar char="•"/>
          </a:pPr>
          <a:r>
            <a:rPr lang="en-US" sz="1400" kern="1200" dirty="0"/>
            <a:t>Chinese sanctions creating financial headaches for Kim</a:t>
          </a:r>
        </a:p>
        <a:p>
          <a:pPr marL="114300" lvl="1" indent="-114300" algn="l" defTabSz="622300">
            <a:lnSpc>
              <a:spcPct val="100000"/>
            </a:lnSpc>
            <a:spcBef>
              <a:spcPct val="0"/>
            </a:spcBef>
            <a:spcAft>
              <a:spcPts val="400"/>
            </a:spcAft>
            <a:buChar char="•"/>
          </a:pPr>
          <a:r>
            <a:rPr lang="en-US" sz="1400" kern="1200" dirty="0"/>
            <a:t>Potential US Role </a:t>
          </a:r>
        </a:p>
      </dsp:txBody>
      <dsp:txXfrm>
        <a:off x="0" y="242908"/>
        <a:ext cx="9625383" cy="2231220"/>
      </dsp:txXfrm>
    </dsp:sp>
    <dsp:sp modelId="{253F3877-70F0-4310-ACC6-828E4CF47D39}">
      <dsp:nvSpPr>
        <dsp:cNvPr id="0" name=""/>
        <dsp:cNvSpPr/>
      </dsp:nvSpPr>
      <dsp:spPr>
        <a:xfrm>
          <a:off x="481269" y="21508"/>
          <a:ext cx="6737768" cy="442800"/>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672" tIns="0" rIns="254672" bIns="0" numCol="1" spcCol="1270" anchor="ctr" anchorCtr="0">
          <a:noAutofit/>
        </a:bodyPr>
        <a:lstStyle/>
        <a:p>
          <a:pPr marL="0" lvl="0" indent="0" algn="l" defTabSz="666750">
            <a:lnSpc>
              <a:spcPct val="90000"/>
            </a:lnSpc>
            <a:spcBef>
              <a:spcPct val="0"/>
            </a:spcBef>
            <a:spcAft>
              <a:spcPct val="35000"/>
            </a:spcAft>
            <a:buNone/>
          </a:pPr>
          <a:r>
            <a:rPr lang="en-US" sz="1500" kern="1200" dirty="0"/>
            <a:t>10 -15 minutes each</a:t>
          </a:r>
        </a:p>
      </dsp:txBody>
      <dsp:txXfrm>
        <a:off x="502885" y="43124"/>
        <a:ext cx="6694536" cy="399568"/>
      </dsp:txXfrm>
    </dsp:sp>
    <dsp:sp modelId="{2DC5C79A-C2B1-4CE7-A86B-4E5991A4F74C}">
      <dsp:nvSpPr>
        <dsp:cNvPr id="0" name=""/>
        <dsp:cNvSpPr/>
      </dsp:nvSpPr>
      <dsp:spPr>
        <a:xfrm>
          <a:off x="0" y="2776528"/>
          <a:ext cx="9625383" cy="378000"/>
        </a:xfrm>
        <a:prstGeom prst="rect">
          <a:avLst/>
        </a:prstGeom>
        <a:solidFill>
          <a:schemeClr val="lt1">
            <a:alpha val="90000"/>
            <a:hueOff val="0"/>
            <a:satOff val="0"/>
            <a:lumOff val="0"/>
            <a:alphaOff val="0"/>
          </a:schemeClr>
        </a:solidFill>
        <a:ln w="9525" cap="rnd" cmpd="sng" algn="ctr">
          <a:solidFill>
            <a:schemeClr val="accent5">
              <a:hueOff val="1219212"/>
              <a:satOff val="-9721"/>
              <a:lumOff val="-7353"/>
              <a:alphaOff val="0"/>
            </a:schemeClr>
          </a:solidFill>
          <a:prstDash val="solid"/>
        </a:ln>
        <a:effectLst/>
      </dsp:spPr>
      <dsp:style>
        <a:lnRef idx="1">
          <a:scrgbClr r="0" g="0" b="0"/>
        </a:lnRef>
        <a:fillRef idx="1">
          <a:scrgbClr r="0" g="0" b="0"/>
        </a:fillRef>
        <a:effectRef idx="0">
          <a:scrgbClr r="0" g="0" b="0"/>
        </a:effectRef>
        <a:fontRef idx="minor"/>
      </dsp:style>
    </dsp:sp>
    <dsp:sp modelId="{0F9652E4-2BCA-49D1-8C44-6E7CA9CC911F}">
      <dsp:nvSpPr>
        <dsp:cNvPr id="0" name=""/>
        <dsp:cNvSpPr/>
      </dsp:nvSpPr>
      <dsp:spPr>
        <a:xfrm>
          <a:off x="481269" y="2555128"/>
          <a:ext cx="6737768" cy="442800"/>
        </a:xfrm>
        <a:prstGeom prst="roundRect">
          <a:avLst/>
        </a:prstGeom>
        <a:gradFill rotWithShape="0">
          <a:gsLst>
            <a:gs pos="0">
              <a:schemeClr val="accent5">
                <a:hueOff val="1219212"/>
                <a:satOff val="-9721"/>
                <a:lumOff val="-7353"/>
                <a:alphaOff val="0"/>
                <a:tint val="98000"/>
                <a:lumMod val="114000"/>
              </a:schemeClr>
            </a:gs>
            <a:gs pos="100000">
              <a:schemeClr val="accent5">
                <a:hueOff val="1219212"/>
                <a:satOff val="-9721"/>
                <a:lumOff val="-7353"/>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672" tIns="0" rIns="254672" bIns="0" numCol="1" spcCol="1270" anchor="ctr" anchorCtr="0">
          <a:noAutofit/>
        </a:bodyPr>
        <a:lstStyle/>
        <a:p>
          <a:pPr marL="0" lvl="0" indent="0" algn="l" defTabSz="666750">
            <a:lnSpc>
              <a:spcPct val="90000"/>
            </a:lnSpc>
            <a:spcBef>
              <a:spcPct val="0"/>
            </a:spcBef>
            <a:spcAft>
              <a:spcPct val="35000"/>
            </a:spcAft>
            <a:buNone/>
          </a:pPr>
          <a:r>
            <a:rPr lang="en-US" sz="1500" kern="1200"/>
            <a:t>Break</a:t>
          </a:r>
        </a:p>
      </dsp:txBody>
      <dsp:txXfrm>
        <a:off x="502885" y="2576744"/>
        <a:ext cx="6694536" cy="399568"/>
      </dsp:txXfrm>
    </dsp:sp>
    <dsp:sp modelId="{D7C2A25E-F4FA-44B5-986D-802F6E641288}">
      <dsp:nvSpPr>
        <dsp:cNvPr id="0" name=""/>
        <dsp:cNvSpPr/>
      </dsp:nvSpPr>
      <dsp:spPr>
        <a:xfrm>
          <a:off x="0" y="3456928"/>
          <a:ext cx="9625383" cy="378000"/>
        </a:xfrm>
        <a:prstGeom prst="rect">
          <a:avLst/>
        </a:prstGeom>
        <a:solidFill>
          <a:schemeClr val="lt1">
            <a:alpha val="90000"/>
            <a:hueOff val="0"/>
            <a:satOff val="0"/>
            <a:lumOff val="0"/>
            <a:alphaOff val="0"/>
          </a:schemeClr>
        </a:solidFill>
        <a:ln w="9525" cap="rnd" cmpd="sng" algn="ctr">
          <a:solidFill>
            <a:schemeClr val="accent5">
              <a:hueOff val="2438425"/>
              <a:satOff val="-19443"/>
              <a:lumOff val="-14705"/>
              <a:alphaOff val="0"/>
            </a:schemeClr>
          </a:solidFill>
          <a:prstDash val="solid"/>
        </a:ln>
        <a:effectLst/>
      </dsp:spPr>
      <dsp:style>
        <a:lnRef idx="1">
          <a:scrgbClr r="0" g="0" b="0"/>
        </a:lnRef>
        <a:fillRef idx="1">
          <a:scrgbClr r="0" g="0" b="0"/>
        </a:fillRef>
        <a:effectRef idx="0">
          <a:scrgbClr r="0" g="0" b="0"/>
        </a:effectRef>
        <a:fontRef idx="minor"/>
      </dsp:style>
    </dsp:sp>
    <dsp:sp modelId="{46C869AC-4AED-4E41-8E62-4C73AB9343D3}">
      <dsp:nvSpPr>
        <dsp:cNvPr id="0" name=""/>
        <dsp:cNvSpPr/>
      </dsp:nvSpPr>
      <dsp:spPr>
        <a:xfrm>
          <a:off x="481269" y="3235528"/>
          <a:ext cx="6737768" cy="442800"/>
        </a:xfrm>
        <a:prstGeom prst="roundRect">
          <a:avLst/>
        </a:prstGeom>
        <a:gradFill rotWithShape="0">
          <a:gsLst>
            <a:gs pos="0">
              <a:schemeClr val="accent5">
                <a:hueOff val="2438425"/>
                <a:satOff val="-19443"/>
                <a:lumOff val="-14705"/>
                <a:alphaOff val="0"/>
                <a:tint val="98000"/>
                <a:lumMod val="114000"/>
              </a:schemeClr>
            </a:gs>
            <a:gs pos="100000">
              <a:schemeClr val="accent5">
                <a:hueOff val="2438425"/>
                <a:satOff val="-19443"/>
                <a:lumOff val="-1470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672" tIns="0" rIns="254672" bIns="0" numCol="1" spcCol="1270" anchor="ctr" anchorCtr="0">
          <a:noAutofit/>
        </a:bodyPr>
        <a:lstStyle/>
        <a:p>
          <a:pPr marL="0" lvl="0" indent="0" algn="l" defTabSz="666750">
            <a:lnSpc>
              <a:spcPct val="90000"/>
            </a:lnSpc>
            <a:spcBef>
              <a:spcPct val="0"/>
            </a:spcBef>
            <a:spcAft>
              <a:spcPct val="35000"/>
            </a:spcAft>
            <a:buNone/>
          </a:pPr>
          <a:r>
            <a:rPr lang="en-US" sz="1500" kern="1200"/>
            <a:t>Discussion</a:t>
          </a:r>
        </a:p>
      </dsp:txBody>
      <dsp:txXfrm>
        <a:off x="502885" y="3257144"/>
        <a:ext cx="6694536" cy="3995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EEB9B-04B6-4BE1-85D4-B8CE2D3E8C70}">
      <dsp:nvSpPr>
        <dsp:cNvPr id="0" name=""/>
        <dsp:cNvSpPr/>
      </dsp:nvSpPr>
      <dsp:spPr>
        <a:xfrm>
          <a:off x="0" y="58276"/>
          <a:ext cx="6391275" cy="98455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Current Account plus capital account = change in foreign exchange reserves.</a:t>
          </a:r>
          <a:endParaRPr lang="en-US" sz="1800" kern="1200"/>
        </a:p>
      </dsp:txBody>
      <dsp:txXfrm>
        <a:off x="48062" y="106338"/>
        <a:ext cx="6295151" cy="888431"/>
      </dsp:txXfrm>
    </dsp:sp>
    <dsp:sp modelId="{C4196CD7-6C48-4B76-8EA6-ACADB799620A}">
      <dsp:nvSpPr>
        <dsp:cNvPr id="0" name=""/>
        <dsp:cNvSpPr/>
      </dsp:nvSpPr>
      <dsp:spPr>
        <a:xfrm>
          <a:off x="0" y="1094671"/>
          <a:ext cx="6391275" cy="984555"/>
        </a:xfrm>
        <a:prstGeom prst="roundRect">
          <a:avLst/>
        </a:prstGeom>
        <a:solidFill>
          <a:schemeClr val="accent2">
            <a:hueOff val="-4941430"/>
            <a:satOff val="225"/>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Current account =  net goods trade plus net services trade plus net  income plus net remittances</a:t>
          </a:r>
          <a:endParaRPr lang="en-US" sz="1800" kern="1200" dirty="0"/>
        </a:p>
      </dsp:txBody>
      <dsp:txXfrm>
        <a:off x="48062" y="1142733"/>
        <a:ext cx="6295151" cy="888431"/>
      </dsp:txXfrm>
    </dsp:sp>
    <dsp:sp modelId="{2FCD7064-E5A4-4672-B107-909922D24F82}">
      <dsp:nvSpPr>
        <dsp:cNvPr id="0" name=""/>
        <dsp:cNvSpPr/>
      </dsp:nvSpPr>
      <dsp:spPr>
        <a:xfrm>
          <a:off x="0" y="2131066"/>
          <a:ext cx="6391275" cy="984555"/>
        </a:xfrm>
        <a:prstGeom prst="roundRect">
          <a:avLst/>
        </a:prstGeom>
        <a:solidFill>
          <a:schemeClr val="accent2">
            <a:hueOff val="-9882860"/>
            <a:satOff val="45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solidFill>
                <a:schemeClr val="tx2"/>
              </a:solidFill>
            </a:rPr>
            <a:t>Capital account = net direct investment inflow plus portfolio inflow plus bank borrowing.   (North Korea is virtually bankrupt so assume this is 0. )</a:t>
          </a:r>
          <a:endParaRPr lang="en-US" sz="1800" kern="1200" dirty="0">
            <a:solidFill>
              <a:schemeClr val="tx2"/>
            </a:solidFill>
          </a:endParaRPr>
        </a:p>
      </dsp:txBody>
      <dsp:txXfrm>
        <a:off x="48062" y="2179128"/>
        <a:ext cx="6295151" cy="888431"/>
      </dsp:txXfrm>
    </dsp:sp>
    <dsp:sp modelId="{E2A919E6-A33D-4522-ABBF-2CA758F73999}">
      <dsp:nvSpPr>
        <dsp:cNvPr id="0" name=""/>
        <dsp:cNvSpPr/>
      </dsp:nvSpPr>
      <dsp:spPr>
        <a:xfrm>
          <a:off x="0" y="3167461"/>
          <a:ext cx="6391275" cy="984555"/>
        </a:xfrm>
        <a:prstGeom prst="roundRect">
          <a:avLst/>
        </a:prstGeom>
        <a:solidFill>
          <a:schemeClr val="accent2">
            <a:hueOff val="-14824290"/>
            <a:satOff val="676"/>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P</a:t>
          </a:r>
          <a:r>
            <a:rPr lang="en-US" sz="1800" b="0" i="0" kern="1200" dirty="0">
              <a:solidFill>
                <a:schemeClr val="tx1"/>
              </a:solidFill>
            </a:rPr>
            <a:t>artner reported trade deficit running about $200 million/per month, offset perhaps by $100 million net services, remittances, and unreported or illicit exports.</a:t>
          </a:r>
          <a:endParaRPr lang="en-US" sz="1800" kern="1200" dirty="0">
            <a:solidFill>
              <a:schemeClr val="tx1"/>
            </a:solidFill>
          </a:endParaRPr>
        </a:p>
      </dsp:txBody>
      <dsp:txXfrm>
        <a:off x="48062" y="3215523"/>
        <a:ext cx="6295151" cy="888431"/>
      </dsp:txXfrm>
    </dsp:sp>
    <dsp:sp modelId="{5B571A79-E8B0-4958-BC00-58553C867192}">
      <dsp:nvSpPr>
        <dsp:cNvPr id="0" name=""/>
        <dsp:cNvSpPr/>
      </dsp:nvSpPr>
      <dsp:spPr>
        <a:xfrm>
          <a:off x="0" y="4203856"/>
          <a:ext cx="6391275" cy="984555"/>
        </a:xfrm>
        <a:prstGeom prst="roundRec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How can won remain stable with $100 million a month net outflow?</a:t>
          </a:r>
          <a:endParaRPr lang="en-US" sz="1800" kern="1200"/>
        </a:p>
      </dsp:txBody>
      <dsp:txXfrm>
        <a:off x="48062" y="4251918"/>
        <a:ext cx="6295151" cy="8884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A07D5-1959-4838-9CEC-D54CE895B004}">
      <dsp:nvSpPr>
        <dsp:cNvPr id="0" name=""/>
        <dsp:cNvSpPr/>
      </dsp:nvSpPr>
      <dsp:spPr>
        <a:xfrm>
          <a:off x="0" y="4098"/>
          <a:ext cx="6391275" cy="8730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894D1E-AAB8-4785-99B8-335E09509377}">
      <dsp:nvSpPr>
        <dsp:cNvPr id="0" name=""/>
        <dsp:cNvSpPr/>
      </dsp:nvSpPr>
      <dsp:spPr>
        <a:xfrm>
          <a:off x="264107" y="200542"/>
          <a:ext cx="480194" cy="4801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A0D5D47-98EB-463A-AFC1-2D67E9130E7F}">
      <dsp:nvSpPr>
        <dsp:cNvPr id="0" name=""/>
        <dsp:cNvSpPr/>
      </dsp:nvSpPr>
      <dsp:spPr>
        <a:xfrm>
          <a:off x="1008409" y="4098"/>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a:t>Non-Market Economy Issues</a:t>
          </a:r>
          <a:endParaRPr lang="en-US" sz="1900" kern="1200"/>
        </a:p>
      </dsp:txBody>
      <dsp:txXfrm>
        <a:off x="1008409" y="4098"/>
        <a:ext cx="5382865" cy="873081"/>
      </dsp:txXfrm>
    </dsp:sp>
    <dsp:sp modelId="{31FE3FFB-E950-4675-ACBF-3D4A6D39C73E}">
      <dsp:nvSpPr>
        <dsp:cNvPr id="0" name=""/>
        <dsp:cNvSpPr/>
      </dsp:nvSpPr>
      <dsp:spPr>
        <a:xfrm>
          <a:off x="0" y="1095450"/>
          <a:ext cx="6391275" cy="87308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28F54F-1888-4762-8B3D-90B6F7A31E6D}">
      <dsp:nvSpPr>
        <dsp:cNvPr id="0" name=""/>
        <dsp:cNvSpPr/>
      </dsp:nvSpPr>
      <dsp:spPr>
        <a:xfrm>
          <a:off x="264107" y="1291894"/>
          <a:ext cx="480194" cy="4801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E0E5431-A6D1-4AED-B357-76EFF2F19C4E}">
      <dsp:nvSpPr>
        <dsp:cNvPr id="0" name=""/>
        <dsp:cNvSpPr/>
      </dsp:nvSpPr>
      <dsp:spPr>
        <a:xfrm>
          <a:off x="1008409" y="1095450"/>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a:t>Trading with the Enemy Act</a:t>
          </a:r>
          <a:endParaRPr lang="en-US" sz="1900" kern="1200"/>
        </a:p>
      </dsp:txBody>
      <dsp:txXfrm>
        <a:off x="1008409" y="1095450"/>
        <a:ext cx="5382865" cy="873081"/>
      </dsp:txXfrm>
    </dsp:sp>
    <dsp:sp modelId="{C28E88AA-6060-486B-B8CF-35C527A4D3CF}">
      <dsp:nvSpPr>
        <dsp:cNvPr id="0" name=""/>
        <dsp:cNvSpPr/>
      </dsp:nvSpPr>
      <dsp:spPr>
        <a:xfrm>
          <a:off x="0" y="2186802"/>
          <a:ext cx="6391275" cy="87308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CC7EE1-E6FB-4023-BC6C-518A495806FB}">
      <dsp:nvSpPr>
        <dsp:cNvPr id="0" name=""/>
        <dsp:cNvSpPr/>
      </dsp:nvSpPr>
      <dsp:spPr>
        <a:xfrm>
          <a:off x="264107" y="2383246"/>
          <a:ext cx="480194" cy="4801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3789D2-58C8-4EE7-B969-0DFAE20FE2CB}">
      <dsp:nvSpPr>
        <dsp:cNvPr id="0" name=""/>
        <dsp:cNvSpPr/>
      </dsp:nvSpPr>
      <dsp:spPr>
        <a:xfrm>
          <a:off x="1008409" y="2186802"/>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a:t>Terrorist List</a:t>
          </a:r>
          <a:endParaRPr lang="en-US" sz="1900" kern="1200"/>
        </a:p>
      </dsp:txBody>
      <dsp:txXfrm>
        <a:off x="1008409" y="2186802"/>
        <a:ext cx="5382865" cy="873081"/>
      </dsp:txXfrm>
    </dsp:sp>
    <dsp:sp modelId="{0FB80051-D7A3-4A61-B7F9-A0B5A3F827B5}">
      <dsp:nvSpPr>
        <dsp:cNvPr id="0" name=""/>
        <dsp:cNvSpPr/>
      </dsp:nvSpPr>
      <dsp:spPr>
        <a:xfrm>
          <a:off x="0" y="3278154"/>
          <a:ext cx="6391275" cy="8730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A7C8EC-7188-4B8C-A496-F25D3B04C94A}">
      <dsp:nvSpPr>
        <dsp:cNvPr id="0" name=""/>
        <dsp:cNvSpPr/>
      </dsp:nvSpPr>
      <dsp:spPr>
        <a:xfrm>
          <a:off x="264107" y="3474597"/>
          <a:ext cx="480194" cy="4801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36DEDDF-41C9-466D-AD3A-7710F93C13E9}">
      <dsp:nvSpPr>
        <dsp:cNvPr id="0" name=""/>
        <dsp:cNvSpPr/>
      </dsp:nvSpPr>
      <dsp:spPr>
        <a:xfrm>
          <a:off x="1008409" y="3278154"/>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a:t>Many Executive Order sanctions</a:t>
          </a:r>
          <a:endParaRPr lang="en-US" sz="1900" kern="1200"/>
        </a:p>
      </dsp:txBody>
      <dsp:txXfrm>
        <a:off x="1008409" y="3278154"/>
        <a:ext cx="5382865" cy="873081"/>
      </dsp:txXfrm>
    </dsp:sp>
    <dsp:sp modelId="{487FFCD0-750C-46B2-BF9E-D7B3082FD5CE}">
      <dsp:nvSpPr>
        <dsp:cNvPr id="0" name=""/>
        <dsp:cNvSpPr/>
      </dsp:nvSpPr>
      <dsp:spPr>
        <a:xfrm>
          <a:off x="0" y="4369506"/>
          <a:ext cx="6391275" cy="87308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EA36D7-3680-4AD4-909C-C3524228A288}">
      <dsp:nvSpPr>
        <dsp:cNvPr id="0" name=""/>
        <dsp:cNvSpPr/>
      </dsp:nvSpPr>
      <dsp:spPr>
        <a:xfrm>
          <a:off x="264107" y="4565949"/>
          <a:ext cx="480194" cy="4801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A27FEF9-1749-4B4C-89A1-B4BCD0F08365}">
      <dsp:nvSpPr>
        <dsp:cNvPr id="0" name=""/>
        <dsp:cNvSpPr/>
      </dsp:nvSpPr>
      <dsp:spPr>
        <a:xfrm>
          <a:off x="1008409" y="4369506"/>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a:t>UNSC Sanctions</a:t>
          </a:r>
          <a:endParaRPr lang="en-US" sz="1900" kern="1200"/>
        </a:p>
      </dsp:txBody>
      <dsp:txXfrm>
        <a:off x="1008409" y="4369506"/>
        <a:ext cx="5382865" cy="8730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color" value="#EBEBEB"/>
      <inkml:brushProperty name="ignorePressure" value="1"/>
    </inkml:brush>
    <inkml:brush xml:id="br1">
      <inkml:brushProperty name="width" value="0.2" units="cm"/>
      <inkml:brushProperty name="height" value="0.2" units="cm"/>
      <inkml:brushProperty name="color" value="#EBEBEB"/>
      <inkml:brushProperty name="ignorePressure" value="1"/>
    </inkml:brush>
  </inkml:definitions>
  <inkml:trace contextRef="#ctx0" brushRef="#br0">119 0,'0'7519,"0"-2961,0-3251,0-1209,0 135,0 193,0-240,0-174,0-10,0-10,0 1</inkml:trace>
  <inkml:trace contextRef="#ctx0" brushRef="#br0" timeOffset="13729.445">11068 2308</inkml:trace>
  <inkml:trace contextRef="#ctx0" brushRef="#br0" timeOffset="51662.212">1116 5963</inkml:trace>
  <inkml:trace contextRef="#ctx0" brushRef="#br0" timeOffset="70988.223">217 14447</inkml:trace>
  <inkml:trace contextRef="#ctx0" brushRef="#br0" timeOffset="71757.341">217 14447</inkml:trace>
  <inkml:trace contextRef="#ctx0" brushRef="#br0" timeOffset="79171.17">1 14447,'6969'0,"4719"0,-8260 0,-3412 0</inkml:trace>
  <inkml:trace contextRef="#ctx0" brushRef="#br1" timeOffset="198431.208">125 11368</inkml:trace>
  <inkml:trace contextRef="#ctx0" brushRef="#br1" timeOffset="-102840.418">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1:19.303"/>
    </inkml:context>
    <inkml:brush xml:id="br0">
      <inkml:brushProperty name="width" value="0.3" units="cm"/>
      <inkml:brushProperty name="height" value="0.6" units="cm"/>
      <inkml:brushProperty name="color" value="#002060"/>
      <inkml:brushProperty name="tip" value="rectangle"/>
      <inkml:brushProperty name="rasterOp" value="maskPen"/>
      <inkml:brushProperty name="ignorePressure" value="1"/>
    </inkml:brush>
  </inkml:definitions>
  <inkml:trace contextRef="#ctx0" brushRef="#br0">0 0,'54'0,"9453"0,-260 0,-5215 0,-3913 0,-369 0,254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37.42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0,'0'0,"0"0,0 0,0 0,0 0,0 0,0 0,0 0,0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48.50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1,'0'0,"0"0,0 0,0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5">11068 2308</inkml:trace>
  <inkml:trace contextRef="#ctx0" brushRef="#br0" timeOffset="51662.212">1116 5963</inkml:trace>
  <inkml:trace contextRef="#ctx0" brushRef="#br0" timeOffset="70988.223">217 14447</inkml:trace>
  <inkml:trace contextRef="#ctx0" brushRef="#br0" timeOffset="71757.341">217 14447</inkml:trace>
  <inkml:trace contextRef="#ctx0" brushRef="#br0" timeOffset="79171.17">1 14447,'6969'0,"4719"0,-8260 0,-3412 0</inkml:trace>
  <inkml:trace contextRef="#ctx0" brushRef="#br1" timeOffset="198431.208">125 11368</inkml:trace>
  <inkml:trace contextRef="#ctx0" brushRef="#br1" timeOffset="-102840.418">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1:19.303"/>
    </inkml:context>
    <inkml:brush xml:id="br0">
      <inkml:brushProperty name="width" value="0.3" units="cm"/>
      <inkml:brushProperty name="height" value="0.6" units="cm"/>
      <inkml:brushProperty name="color" value="#002060"/>
      <inkml:brushProperty name="tip" value="rectangle"/>
      <inkml:brushProperty name="rasterOp" value="maskPen"/>
      <inkml:brushProperty name="ignorePressure" value="1"/>
    </inkml:brush>
  </inkml:definitions>
  <inkml:trace contextRef="#ctx0" brushRef="#br0">0 0,'54'0,"9469"0,-260 0,-5224 0,-3920 0,-370 0,255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37.42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0,'0'0,"0"0,0 0,0 0,0 0,0 0,0 0,0 0,0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48.50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1,'0'0,"0"0,0 0,0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27.465"/>
    </inkml:context>
    <inkml:brush xml:id="br0">
      <inkml:brushProperty name="width" value="0.05" units="cm"/>
      <inkml:brushProperty name="height" value="0.05" units="cm"/>
      <inkml:brushProperty name="ignorePressure" value="1"/>
    </inkml:brush>
  </inkml:definitions>
  <inkml:trace contextRef="#ctx0" brushRef="#br0">0 0,'96'128,"26"20,-18-23,-102-122,-1 0,1-1,-1 1,0 0,0 0,0 0,0 0,-1 0,1 0,-1 2,0 5,0 0,-1 7,0-10,1 1,0 0,0 0,1 5,0-10,-1-1,1 1,0-1,-1 0,1 1,1-1,-1 0,0 1,0-1,1 0,-1 0,1 0,0 0,0-1,-1 1,3 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0.811"/>
    </inkml:context>
    <inkml:brush xml:id="br0">
      <inkml:brushProperty name="width" value="0.05" units="cm"/>
      <inkml:brushProperty name="height" value="0.05" units="cm"/>
      <inkml:brushProperty name="ignorePressure" value="1"/>
    </inkml:brush>
  </inkml:definitions>
  <inkml:trace contextRef="#ctx0" brushRef="#br0">0 615,'417'-573,"-417"572,1 0,0 0,0 0,0 0,-1-1,1 1,-1 0,1 0,-1-1,1 1,-1 0,0-1,0 1,0 0,1-1,-1 1,0 0,0 0,0 0,0 0,0 0,0 0,0 0,1 1,-1-1,0 0,1 0,-1 0,0 0,1 1,-1-1,1 0,0 0,-1 1,1-1,-1 0,1 1,0-1,0 1,-1-1,1 1,0-1,0 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3.100"/>
    </inkml:context>
    <inkml:brush xml:id="br0">
      <inkml:brushProperty name="width" value="0.05" units="cm"/>
      <inkml:brushProperty name="height" value="0.05" units="cm"/>
      <inkml:brushProperty name="ignorePressure" value="1"/>
    </inkml:brush>
  </inkml:definitions>
  <inkml:trace contextRef="#ctx0" brushRef="#br0">0 0,'66'76,"58"64,-84-99,1-2,14 8,-55-47,1 0,-1 0,0 0,1 0,-1 0,0 1,1-1,-1 0,0 0,1 1,-1-1,0 0,0 0,1 1,-1-1,0 0,0 1,0-1,1 0,-1 1,0-1,0 1,0-1,0 0,0 1,0-1,0 0,1 1,-1-1,0 1,0-1,-1 0,1 1,0-1,0 1,0 0,0 0,0 0,0-1,0 1,0 0,1 0,-1 0,0 0,0 0,1 0,-1-1,0 1,1 0,-1 0,1 0,-1-1,1 1,-1 0,1-1,0 1,-1 0,1-1,0 1,-1-1,1 1,0-1,0 1,0-1,0 0,3 3,-1-1,1 1,-1-1,0 1,0 0,0 0,0 0,0 1,0-1,-1 1,0-1,0 1,0 0,0 0,-1-4,-1 1,1-1,-1 1,0-1,1 0,-1 1,1-1,-1 0,1 0,-1 1,1-1,-1 0,1 0,0 0,-1 0,1 1,-1-1,5 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4.469"/>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7.323"/>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7.29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158"/>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438"/>
    </inkml:context>
    <inkml:brush xml:id="br0">
      <inkml:brushProperty name="width" value="0.05" units="cm"/>
      <inkml:brushProperty name="height" value="0.05" units="cm"/>
      <inkml:brushProperty name="ignorePressure" value="1"/>
    </inkml:brush>
  </inkml:definitions>
  <inkml:trace contextRef="#ctx0" brushRef="#br0">1 1,'10'5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20.534"/>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0.656"/>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6.83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5.89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6.829"/>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7.665"/>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3.177"/>
    </inkml:context>
    <inkml:brush xml:id="br0">
      <inkml:brushProperty name="width" value="0.05" units="cm"/>
      <inkml:brushProperty name="height" value="0.05" units="cm"/>
      <inkml:brushProperty name="ignorePressure" value="1"/>
    </inkml:brush>
  </inkml:definitions>
  <inkml:trace contextRef="#ctx0" brushRef="#br0">795 912,'-64'-70,"-186"-230,52 60,125 158,-71-60,129 127,-12-11,26 25,0 0,0 0,0 0,0 0,0 0,-1 0,1 1,0-1,-1 0,1 1,0-1,-1 1,1-1,-1 1,1 0,-1 0,0 0,3-2,-1 0,1 1,-1-1,1 1,0-1,0 1,0 0,0-1,-1 1,2 0,-1-1,0 1,0 0,0 0,1 0,-1 0,0 0,2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7.408"/>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8.44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15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983"/>
    </inkml:context>
    <inkml:brush xml:id="br0">
      <inkml:brushProperty name="width" value="0.05" units="cm"/>
      <inkml:brushProperty name="height" value="0.05" units="cm"/>
      <inkml:brushProperty name="ignorePressure" value="1"/>
    </inkml:brush>
  </inkml:definitions>
  <inkml:trace contextRef="#ctx0" brushRef="#br0">1 16,'15'-16</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2.267"/>
    </inkml:context>
    <inkml:brush xml:id="br0">
      <inkml:brushProperty name="width" value="0.05" units="cm"/>
      <inkml:brushProperty name="height" value="0.05" units="cm"/>
      <inkml:brushProperty name="ignorePressure" value="1"/>
    </inkml:brush>
  </inkml:definitions>
  <inkml:trace contextRef="#ctx0" brushRef="#br0">0 1,'42'5</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4.256"/>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5">11068 2308</inkml:trace>
  <inkml:trace contextRef="#ctx0" brushRef="#br0" timeOffset="51662.212">1116 5963</inkml:trace>
  <inkml:trace contextRef="#ctx0" brushRef="#br0" timeOffset="70988.223">217 14447</inkml:trace>
  <inkml:trace contextRef="#ctx0" brushRef="#br0" timeOffset="71757.341">217 14447</inkml:trace>
  <inkml:trace contextRef="#ctx0" brushRef="#br0" timeOffset="79171.17">1 14447,'6969'0,"4719"0,-8260 0,-3412 0</inkml:trace>
  <inkml:trace contextRef="#ctx0" brushRef="#br1" timeOffset="198431.208">125 11368</inkml:trace>
  <inkml:trace contextRef="#ctx0" brushRef="#br1" timeOffset="-102840.418">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A0CA32-30E6-4487-A761-F081AFC5A47A}" type="datetimeFigureOut">
              <a:rPr lang="en-US" smtClean="0"/>
              <a:t>11/11/2019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BA25C-A1E7-4822-8C96-418BF8B26292}" type="slidenum">
              <a:rPr lang="en-US" smtClean="0"/>
              <a:t>‹#›</a:t>
            </a:fld>
            <a:endParaRPr lang="en-US" dirty="0"/>
          </a:p>
        </p:txBody>
      </p:sp>
    </p:spTree>
    <p:extLst>
      <p:ext uri="{BB962C8B-B14F-4D97-AF65-F5344CB8AC3E}">
        <p14:creationId xmlns:p14="http://schemas.microsoft.com/office/powerpoint/2010/main" val="23007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 think North Korea’s economy is under quite some strain but maybe not in the way most people think.  Are the sanctions working?  Well yes, but again, maybe not in the way people expect.   Amid the fire and fury, is there room to hope of a normalized North Korea?  Absolutely. And a good part of the answer is the stealth marketization currently under way in North Korea.</a:t>
            </a:r>
          </a:p>
          <a:p>
            <a:r>
              <a:rPr lang="en-US" sz="1200" kern="1200" dirty="0">
                <a:solidFill>
                  <a:schemeClr val="tx1"/>
                </a:solidFill>
                <a:effectLst/>
                <a:latin typeface="+mn-lt"/>
                <a:ea typeface="+mn-ea"/>
                <a:cs typeface="+mn-cs"/>
              </a:rPr>
              <a:t>First, a few definitions.  We often limit our thoughts of marketization to market</a:t>
            </a:r>
            <a:r>
              <a:rPr lang="en-US" sz="1200" u="sng" kern="1200" dirty="0">
                <a:solidFill>
                  <a:schemeClr val="tx1"/>
                </a:solidFill>
                <a:effectLst/>
                <a:latin typeface="+mn-lt"/>
                <a:ea typeface="+mn-ea"/>
                <a:cs typeface="+mn-cs"/>
              </a:rPr>
              <a:t>places</a:t>
            </a:r>
            <a:r>
              <a:rPr lang="en-US" sz="1200" kern="1200" dirty="0">
                <a:solidFill>
                  <a:schemeClr val="tx1"/>
                </a:solidFill>
                <a:effectLst/>
                <a:latin typeface="+mn-lt"/>
                <a:ea typeface="+mn-ea"/>
                <a:cs typeface="+mn-cs"/>
              </a:rPr>
              <a:t>. In the Korean context, market towns and huge urban markets, like East Gate in Seoul.  Many buyers and many sellers congregating to get their best possible deals; the buyer the cheapest price, the seller the highest price with arbiters forcing the action. It’s that competition that drives a market economy to efficient outcomes. Markets are organized, with rules on how to efficiently conduct transactions; for example, the day and time they will be open.  But for an economist, markets mean much more than these places. We think of markets for goods, services, labor, capital, real estate, and foreign exchange. North Korea always had some marketplaces. Its challenge is opening these other kinds of markets disdained by Marx and prohibited by the Stalinist system.</a:t>
            </a:r>
          </a:p>
          <a:p>
            <a:r>
              <a:rPr lang="en-US" sz="1200" kern="1200" dirty="0">
                <a:solidFill>
                  <a:schemeClr val="tx1"/>
                </a:solidFill>
                <a:effectLst/>
                <a:latin typeface="+mn-lt"/>
                <a:ea typeface="+mn-ea"/>
                <a:cs typeface="+mn-cs"/>
              </a:rPr>
              <a:t>Also, closely connected with markets is money, prices, and ownership. You can’t, or shouldn’t, trade what you don’t own. The socialist system prohibited private ownership of capital, and thus disallowed trade in “the means of production”, otherwise known as capitalism.  And markets inevitably mean use of money and credit, also prohibited in North Korea’s formal socialism.  Flexible prices and wages, equilibrating supply and demand, are the key dynamic of any market, not the fixed, policy induced prices of socialism. And, of course, the interest rate or return on capital is the price of capital, usually forced to zero in the socialism system lest “money make money” and the “rich get richer.”   </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1</a:t>
            </a:fld>
            <a:endParaRPr lang="en-US" dirty="0"/>
          </a:p>
        </p:txBody>
      </p:sp>
    </p:spTree>
    <p:extLst>
      <p:ext uri="{BB962C8B-B14F-4D97-AF65-F5344CB8AC3E}">
        <p14:creationId xmlns:p14="http://schemas.microsoft.com/office/powerpoint/2010/main" val="3572721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North Korea’s economy is under quite some strain but maybe not in the way most people think.  Are the sanctions working?  Well yes, but again, maybe not in the way people expect.   Amid the fire and fury, is there room to hope of a normalized North Korea?  Absolutely. And a good part of the answer is the stealth marketization currently under way in North Korea.</a:t>
            </a:r>
          </a:p>
          <a:p>
            <a:r>
              <a:rPr lang="en-US" dirty="0"/>
              <a:t>First, a few definitions.  We often limit our thoughts of marketization to market</a:t>
            </a:r>
            <a:r>
              <a:rPr lang="en-US" u="sng" dirty="0"/>
              <a:t>places</a:t>
            </a:r>
            <a:r>
              <a:rPr lang="en-US" dirty="0"/>
              <a:t>. In the Korean context, market towns and huge urban markets, like East Gate in Seoul.  Many buyers and many sellers congregating to get their best possible deals; the buyer the cheapest price, the seller the highest price with arbiters forcing the action. It’s that competition that drives a market economy to efficient outcomes. Markets are organized, with rules on how to efficiently conduct transactions; for example, the day and time they will be open.  But for an economist, markets mean much more than these places. We think of markets for goods, services, labor, capital, real estate, and foreign exchange. North Korea always had some marketplaces. Its challenge is opening these other kinds of markets disdained by Marx and prohibited by the Stalinist system.</a:t>
            </a:r>
          </a:p>
          <a:p>
            <a:r>
              <a:rPr lang="en-US" dirty="0"/>
              <a:t>Also, closely connected with markets is money, prices, and ownership. You can’t, or shouldn’t, trade what you don’t own. The socialist system prohibited private ownership of capital, and thus disallowed trade in “the means of production”, otherwise known as capitalism.  And markets inevitably mean use of money and credit, also prohibited in North Korea’s formal socialism.  Flexible prices and wages, equilibrating supply and demand, are the key dynamic of any market, not the fixed, policy induced prices of socialism. And, of course, the interest rate or return on capital is the price of capital, usually forced to zero in the socialism system lest “money make money” and the “rich get richer.”   </a:t>
            </a:r>
          </a:p>
        </p:txBody>
      </p:sp>
      <p:sp>
        <p:nvSpPr>
          <p:cNvPr id="4" name="Slide Number Placeholder 3"/>
          <p:cNvSpPr>
            <a:spLocks noGrp="1"/>
          </p:cNvSpPr>
          <p:nvPr>
            <p:ph type="sldNum" sz="quarter" idx="5"/>
          </p:nvPr>
        </p:nvSpPr>
        <p:spPr/>
        <p:txBody>
          <a:bodyPr/>
          <a:lstStyle/>
          <a:p>
            <a:fld id="{AB8BA25C-A1E7-4822-8C96-418BF8B26292}" type="slidenum">
              <a:rPr lang="en-US" smtClean="0"/>
              <a:t>2</a:t>
            </a:fld>
            <a:endParaRPr lang="en-US" dirty="0"/>
          </a:p>
        </p:txBody>
      </p:sp>
    </p:spTree>
    <p:extLst>
      <p:ext uri="{BB962C8B-B14F-4D97-AF65-F5344CB8AC3E}">
        <p14:creationId xmlns:p14="http://schemas.microsoft.com/office/powerpoint/2010/main" val="3523734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5</a:t>
            </a:fld>
            <a:endParaRPr lang="en-US" dirty="0"/>
          </a:p>
        </p:txBody>
      </p:sp>
    </p:spTree>
    <p:extLst>
      <p:ext uri="{BB962C8B-B14F-4D97-AF65-F5344CB8AC3E}">
        <p14:creationId xmlns:p14="http://schemas.microsoft.com/office/powerpoint/2010/main" val="924259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 Geography, resources, and history of the North Korean economy.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(use map board)</a:t>
            </a:r>
          </a:p>
          <a:p>
            <a:r>
              <a:rPr lang="en-US" sz="1200" kern="1200" dirty="0">
                <a:solidFill>
                  <a:schemeClr val="tx1"/>
                </a:solidFill>
                <a:effectLst/>
                <a:latin typeface="+mn-lt"/>
                <a:ea typeface="+mn-ea"/>
                <a:cs typeface="+mn-cs"/>
              </a:rPr>
              <a:t>Not really a “hermit” and rarely “self-reliant”.  Well, at least until 2017 when its nuclear program and consequential, very broad UN nuclear sanctions, pushed it into a shell.  </a:t>
            </a:r>
          </a:p>
          <a:p>
            <a:pPr lvl="0"/>
            <a:r>
              <a:rPr lang="en-US" sz="1200" kern="1200" dirty="0">
                <a:solidFill>
                  <a:schemeClr val="tx1"/>
                </a:solidFill>
                <a:effectLst/>
                <a:latin typeface="+mn-lt"/>
                <a:ea typeface="+mn-ea"/>
                <a:cs typeface="+mn-cs"/>
              </a:rPr>
              <a:t>Korea often considered a hermit kingdom since it was the last significant civilization to open to the West in late 19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But, while never a major trading nation it was hardly shut off from China and Japan, except as the latter shut itself off. And it has traded with many countries of Europe and Asia.</a:t>
            </a:r>
          </a:p>
          <a:p>
            <a:pPr lvl="0"/>
            <a:r>
              <a:rPr lang="en-US" sz="1200" kern="1200" dirty="0">
                <a:solidFill>
                  <a:schemeClr val="tx1"/>
                </a:solidFill>
                <a:effectLst/>
                <a:latin typeface="+mn-lt"/>
                <a:ea typeface="+mn-ea"/>
                <a:cs typeface="+mn-cs"/>
              </a:rPr>
              <a:t>Both immediate neighbors shielded it for centuries from the opportunistic European traders and Siberia/Manchuria effectively closed it from the north, until the opening of the Tran-Siberian railroad in 1903, which soon thereafter connected all the way through to Mokpo and Pusan, opening to a great deal of trade.</a:t>
            </a:r>
          </a:p>
          <a:p>
            <a:r>
              <a:rPr lang="en-US" sz="1200" kern="1200" dirty="0">
                <a:solidFill>
                  <a:schemeClr val="tx1"/>
                </a:solidFill>
                <a:effectLst/>
                <a:latin typeface="+mn-lt"/>
                <a:ea typeface="+mn-ea"/>
                <a:cs typeface="+mn-cs"/>
              </a:rPr>
              <a:t>Importantly, the US was the first Western power to really enter commerce with the Korean Kingdom and has thus played an oversized role in Korean affairs, ever since, at least as viewed by Koreans. </a:t>
            </a:r>
          </a:p>
          <a:p>
            <a:pPr lvl="0"/>
            <a:r>
              <a:rPr lang="en-US" sz="1200" kern="1200" dirty="0">
                <a:solidFill>
                  <a:schemeClr val="tx1"/>
                </a:solidFill>
                <a:effectLst/>
                <a:latin typeface="+mn-lt"/>
                <a:ea typeface="+mn-ea"/>
                <a:cs typeface="+mn-cs"/>
              </a:rPr>
              <a:t>Japan, with some US private sector participation, industrialized the North as it fought its way into China and WWI .  In WWII sheltered from US attack. Metals, chemicals, electric power—coal and hydro; and railroads and ports. Supported Japan’s aim to control Manchuria and helped feed Japan with southern rice.</a:t>
            </a:r>
          </a:p>
          <a:p>
            <a:pPr lvl="0"/>
            <a:r>
              <a:rPr lang="en-US" sz="1200" kern="1200" dirty="0">
                <a:solidFill>
                  <a:schemeClr val="tx1"/>
                </a:solidFill>
                <a:effectLst/>
                <a:latin typeface="+mn-lt"/>
                <a:ea typeface="+mn-ea"/>
                <a:cs typeface="+mn-cs"/>
              </a:rPr>
              <a:t>A significant international competition took place around 1900 for rights to build out the Korean railroad system, won by Japan but with stiff competition from Russian, French, German and even American companies.</a:t>
            </a:r>
          </a:p>
          <a:p>
            <a:pPr lvl="0"/>
            <a:r>
              <a:rPr lang="en-US" sz="1200" kern="1200" dirty="0">
                <a:solidFill>
                  <a:schemeClr val="tx1"/>
                </a:solidFill>
                <a:effectLst/>
                <a:latin typeface="+mn-lt"/>
                <a:ea typeface="+mn-ea"/>
                <a:cs typeface="+mn-cs"/>
              </a:rPr>
              <a:t>The Soviet takeover of the North in 1945 brought NK into the Soviet bloc trading system; not formally in COCOM but quite a lot of centrally planned barter trade with EE and Soviets, and later China.</a:t>
            </a:r>
          </a:p>
          <a:p>
            <a:r>
              <a:rPr lang="en-US" sz="1200" kern="1200" dirty="0">
                <a:solidFill>
                  <a:schemeClr val="tx1"/>
                </a:solidFill>
                <a:effectLst/>
                <a:latin typeface="+mn-lt"/>
                <a:ea typeface="+mn-ea"/>
                <a:cs typeface="+mn-cs"/>
              </a:rPr>
              <a:t>Rich in non-ferrous metals, some rare earths, anthracite coal, iron ore, hydro power, many chemicals and these were traded for capital goods, machinery of all sorts, and petroleum.  NK has no petroleum or natural gas and must trade for them and related petrochemicals. Also it has no metallurgical or coking coal.  It is usually self-sufficient in food but only because its central plan puts a third or more of its workforce into inefficient farming of rice and corn.</a:t>
            </a:r>
          </a:p>
          <a:p>
            <a:pPr lvl="0"/>
            <a:r>
              <a:rPr lang="en-US" sz="1200" kern="1200" dirty="0">
                <a:solidFill>
                  <a:schemeClr val="tx1"/>
                </a:solidFill>
                <a:effectLst/>
                <a:latin typeface="+mn-lt"/>
                <a:ea typeface="+mn-ea"/>
                <a:cs typeface="+mn-cs"/>
              </a:rPr>
              <a:t>Opened in mid 1970s to European and Japanese investment but immediately defaulted on billions in debts—fault of lenders as much as Pyongyang. Never has it regained solvency and never has it repaid debts.  So it begin to become a kind of hermit. </a:t>
            </a:r>
          </a:p>
          <a:p>
            <a:r>
              <a:rPr lang="en-US" sz="1200" kern="1200" dirty="0">
                <a:solidFill>
                  <a:schemeClr val="tx1"/>
                </a:solidFill>
                <a:effectLst/>
                <a:latin typeface="+mn-lt"/>
                <a:ea typeface="+mn-ea"/>
                <a:cs typeface="+mn-cs"/>
              </a:rPr>
              <a:t>For its entire existence NK regime has been dependent on foreign aid--never a trade surplus, tens of billions of trade deficits. Even West has in a way victimized NK by dumping policy, not development driven aid. This had had a big impact in destroying incentives to export making NK one of the weakest exporters in the world, even before sanctions. </a:t>
            </a:r>
          </a:p>
          <a:p>
            <a:r>
              <a:rPr lang="en-US" sz="1200" kern="1200" dirty="0">
                <a:solidFill>
                  <a:schemeClr val="tx1"/>
                </a:solidFill>
                <a:effectLst/>
                <a:latin typeface="+mn-lt"/>
                <a:ea typeface="+mn-ea"/>
                <a:cs typeface="+mn-cs"/>
              </a:rPr>
              <a:t>Where would its comparative advantages lie?  Metals and minerals to be sure but also probably in industries that can take advantage of high school level education at cheap wages—textiles, assembly of all sorts. Literacy is a big plus. And I’d say tourism.  Kim and Trump are right about that.</a:t>
            </a:r>
          </a:p>
          <a:p>
            <a:pPr lvl="0"/>
            <a:r>
              <a:rPr lang="en-US" sz="1200" kern="1200" dirty="0">
                <a:solidFill>
                  <a:schemeClr val="tx1"/>
                </a:solidFill>
                <a:effectLst/>
                <a:latin typeface="+mn-lt"/>
                <a:ea typeface="+mn-ea"/>
                <a:cs typeface="+mn-cs"/>
              </a:rPr>
              <a:t>So, is it a hermit?  Yes, but not naturally so. Its been made into a hermit. It is fairly self-reliant but at an extremely wasteful level, making little use of comparative advantage. [question].  I’d say North Korea makes the most inefficient use of its ample capital and natural resources, and ideal territory, as any country in the world. It tries to make everything and thus does everything very badly and at great expense.  Kim visiting big iron wheel factory.</a:t>
            </a:r>
          </a:p>
          <a:p>
            <a:r>
              <a:rPr lang="en-US" sz="1200" kern="1200" dirty="0">
                <a:solidFill>
                  <a:schemeClr val="tx1"/>
                </a:solidFill>
                <a:effectLst/>
                <a:latin typeface="+mn-lt"/>
                <a:ea typeface="+mn-ea"/>
                <a:cs typeface="+mn-cs"/>
              </a:rPr>
              <a:t>William Elliot </a:t>
            </a:r>
            <a:r>
              <a:rPr lang="en-US" sz="1200" kern="1200" dirty="0" err="1">
                <a:solidFill>
                  <a:schemeClr val="tx1"/>
                </a:solidFill>
                <a:effectLst/>
                <a:latin typeface="+mn-lt"/>
                <a:ea typeface="+mn-ea"/>
                <a:cs typeface="+mn-cs"/>
              </a:rPr>
              <a:t>Griffis</a:t>
            </a:r>
            <a:r>
              <a:rPr lang="en-US" sz="1200" kern="1200" dirty="0">
                <a:solidFill>
                  <a:schemeClr val="tx1"/>
                </a:solidFill>
                <a:effectLst/>
                <a:latin typeface="+mn-lt"/>
                <a:ea typeface="+mn-ea"/>
                <a:cs typeface="+mn-cs"/>
              </a:rPr>
              <a:t>, “The Hermit Kingdom”, 1882.</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7</a:t>
            </a:fld>
            <a:endParaRPr lang="en-US" dirty="0"/>
          </a:p>
        </p:txBody>
      </p:sp>
    </p:spTree>
    <p:extLst>
      <p:ext uri="{BB962C8B-B14F-4D97-AF65-F5344CB8AC3E}">
        <p14:creationId xmlns:p14="http://schemas.microsoft.com/office/powerpoint/2010/main" val="1918018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II.  In Theory, a Socialist, Centrally Planned, Marxist, or “Command” Economy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What are basic features of this type of system, transplanted to NK by the Soviet Union in 1945?  Or rather, how does this system differ from its opposite—a market, decentralized, capitalist system? [question—capitalist definition?]</a:t>
            </a:r>
          </a:p>
          <a:p>
            <a:pPr lvl="0"/>
            <a:r>
              <a:rPr lang="en-US" sz="1200" kern="1200" dirty="0">
                <a:solidFill>
                  <a:schemeClr val="tx1"/>
                </a:solidFill>
                <a:effectLst/>
                <a:latin typeface="+mn-lt"/>
                <a:ea typeface="+mn-ea"/>
                <a:cs typeface="+mn-cs"/>
              </a:rPr>
              <a:t>Public ownership of most “means of production”, that is capital, and no private trade in capital. (capitalism, by definition, is a system that allows, encourages, trade in capital. But one can’ trade something one can’t own. </a:t>
            </a:r>
          </a:p>
          <a:p>
            <a:pPr lvl="0"/>
            <a:r>
              <a:rPr lang="en-US" sz="1200" kern="1200" dirty="0">
                <a:solidFill>
                  <a:schemeClr val="tx1"/>
                </a:solidFill>
                <a:effectLst/>
                <a:latin typeface="+mn-lt"/>
                <a:ea typeface="+mn-ea"/>
                <a:cs typeface="+mn-cs"/>
              </a:rPr>
              <a:t>W/O private capital, state takes on role of investor. Creates a massive complex plan—input output matrix—to produce and distribute what rulers want the people to have and to invest in the future. </a:t>
            </a:r>
          </a:p>
          <a:p>
            <a:pPr lvl="0"/>
            <a:r>
              <a:rPr lang="en-US" sz="1200" kern="1200" dirty="0">
                <a:solidFill>
                  <a:schemeClr val="tx1"/>
                </a:solidFill>
                <a:effectLst/>
                <a:latin typeface="+mn-lt"/>
                <a:ea typeface="+mn-ea"/>
                <a:cs typeface="+mn-cs"/>
              </a:rPr>
              <a:t>No market prices. Socialists, Marx, don’t trust the prices, wages and interest earnings that decentralized markets come up with. So, they fix prices and allocate resources needed to make what they want utilizing a highly complex in-put/out-put plan, usually five or seven years. Computers very helpful in this.</a:t>
            </a:r>
          </a:p>
          <a:p>
            <a:pPr lvl="0"/>
            <a:r>
              <a:rPr lang="en-US" sz="1200" kern="1200" dirty="0">
                <a:solidFill>
                  <a:schemeClr val="tx1"/>
                </a:solidFill>
                <a:effectLst/>
                <a:latin typeface="+mn-lt"/>
                <a:ea typeface="+mn-ea"/>
                <a:cs typeface="+mn-cs"/>
              </a:rPr>
              <a:t>Distribution to the public is by ration ticket, not money. [question—definition of money?]</a:t>
            </a:r>
          </a:p>
          <a:p>
            <a:pPr lvl="0"/>
            <a:r>
              <a:rPr lang="en-US" sz="1200" kern="1200" dirty="0">
                <a:solidFill>
                  <a:schemeClr val="tx1"/>
                </a:solidFill>
                <a:effectLst/>
                <a:latin typeface="+mn-lt"/>
                <a:ea typeface="+mn-ea"/>
                <a:cs typeface="+mn-cs"/>
              </a:rPr>
              <a:t>Absence of money creates powerful state control device, like with slavery. People have no savings, no ability to consume beyond what daily or weekly ration gives them. </a:t>
            </a:r>
          </a:p>
          <a:p>
            <a:pPr lvl="0"/>
            <a:r>
              <a:rPr lang="en-US" sz="1200" kern="1200" dirty="0">
                <a:solidFill>
                  <a:schemeClr val="tx1"/>
                </a:solidFill>
                <a:effectLst/>
                <a:latin typeface="+mn-lt"/>
                <a:ea typeface="+mn-ea"/>
                <a:cs typeface="+mn-cs"/>
              </a:rPr>
              <a:t> State uses forced surplus of production over consumption to invest, often 50 percent, of GDP.  Investment intensive growth but with poor efficiency.  Huge bureaucracies and large militaries paid by ration not money.</a:t>
            </a:r>
          </a:p>
          <a:p>
            <a:pPr lvl="0"/>
            <a:r>
              <a:rPr lang="en-US" sz="1200" kern="1200" dirty="0">
                <a:solidFill>
                  <a:schemeClr val="tx1"/>
                </a:solidFill>
                <a:effectLst/>
                <a:latin typeface="+mn-lt"/>
                <a:ea typeface="+mn-ea"/>
                <a:cs typeface="+mn-cs"/>
              </a:rPr>
              <a:t>All fail due to over complexity of production requirements in modern society  and absence of incentives to use capital productively.</a:t>
            </a:r>
          </a:p>
          <a:p>
            <a:pPr lvl="0"/>
            <a:r>
              <a:rPr lang="en-US" sz="1200" kern="1200" dirty="0">
                <a:solidFill>
                  <a:schemeClr val="tx1"/>
                </a:solidFill>
                <a:effectLst/>
                <a:latin typeface="+mn-lt"/>
                <a:ea typeface="+mn-ea"/>
                <a:cs typeface="+mn-cs"/>
              </a:rPr>
              <a:t>Fixed prices mean trade with outside market economies is inherently difficult for both sides.  Only way to trade is through barter like trade agreements.</a:t>
            </a:r>
          </a:p>
          <a:p>
            <a:pPr lvl="0"/>
            <a:r>
              <a:rPr lang="en-US" sz="1200" kern="1200" dirty="0">
                <a:solidFill>
                  <a:schemeClr val="tx1"/>
                </a:solidFill>
                <a:effectLst/>
                <a:latin typeface="+mn-lt"/>
                <a:ea typeface="+mn-ea"/>
                <a:cs typeface="+mn-cs"/>
              </a:rPr>
              <a:t>Market economies thrive on law of one price but that price is different than socialist price, hence arbitrage takes place amid corruption and huge inefficiency.  [example—electricity price]. </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10</a:t>
            </a:fld>
            <a:endParaRPr lang="en-US" dirty="0"/>
          </a:p>
        </p:txBody>
      </p:sp>
    </p:spTree>
    <p:extLst>
      <p:ext uri="{BB962C8B-B14F-4D97-AF65-F5344CB8AC3E}">
        <p14:creationId xmlns:p14="http://schemas.microsoft.com/office/powerpoint/2010/main" val="225578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are basic features of this type of system, transplanted to NK by the Soviet Union in 1945?  Or rather, how does this system differ from its opposite—a market, decentralized, capitalist system? [question—capitalist definition?]</a:t>
            </a:r>
          </a:p>
          <a:p>
            <a:pPr lvl="0"/>
            <a:r>
              <a:rPr lang="en-US" sz="1200" kern="1200" dirty="0">
                <a:solidFill>
                  <a:schemeClr val="tx1"/>
                </a:solidFill>
                <a:effectLst/>
                <a:latin typeface="+mn-lt"/>
                <a:ea typeface="+mn-ea"/>
                <a:cs typeface="+mn-cs"/>
              </a:rPr>
              <a:t>Public ownership of most “means of production”, that is capital, and no private trade in capital. (capitalism, by definition, is a system that allows, encourages, trade in capital. But one can’ trade something one can’t own. </a:t>
            </a:r>
          </a:p>
          <a:p>
            <a:pPr lvl="0"/>
            <a:r>
              <a:rPr lang="en-US" sz="1200" kern="1200" dirty="0">
                <a:solidFill>
                  <a:schemeClr val="tx1"/>
                </a:solidFill>
                <a:effectLst/>
                <a:latin typeface="+mn-lt"/>
                <a:ea typeface="+mn-ea"/>
                <a:cs typeface="+mn-cs"/>
              </a:rPr>
              <a:t>W/O private capital, state takes on role of investor. Creates a massive complex plan—input output matrix—to produce and distribute what rulers want the people to have and to invest in the future. </a:t>
            </a:r>
          </a:p>
          <a:p>
            <a:pPr lvl="0"/>
            <a:r>
              <a:rPr lang="en-US" sz="1200" kern="1200" dirty="0">
                <a:solidFill>
                  <a:schemeClr val="tx1"/>
                </a:solidFill>
                <a:effectLst/>
                <a:latin typeface="+mn-lt"/>
                <a:ea typeface="+mn-ea"/>
                <a:cs typeface="+mn-cs"/>
              </a:rPr>
              <a:t>No market prices. Socialists, Marx, don’t trust the prices, wages and interest earnings that decentralized markets come up with. So, they fix prices and allocate resources needed to make what they want utilizing a highly complex in-put/out-put plan, usually five or seven years. Computers very helpful in this.</a:t>
            </a:r>
          </a:p>
          <a:p>
            <a:pPr lvl="0"/>
            <a:r>
              <a:rPr lang="en-US" sz="1200" kern="1200" dirty="0">
                <a:solidFill>
                  <a:schemeClr val="tx1"/>
                </a:solidFill>
                <a:effectLst/>
                <a:latin typeface="+mn-lt"/>
                <a:ea typeface="+mn-ea"/>
                <a:cs typeface="+mn-cs"/>
              </a:rPr>
              <a:t>Distribution to the public is by ration ticket, not money. [question—definition of money?]</a:t>
            </a:r>
          </a:p>
          <a:p>
            <a:pPr lvl="0"/>
            <a:r>
              <a:rPr lang="en-US" sz="1200" kern="1200" dirty="0">
                <a:solidFill>
                  <a:schemeClr val="tx1"/>
                </a:solidFill>
                <a:effectLst/>
                <a:latin typeface="+mn-lt"/>
                <a:ea typeface="+mn-ea"/>
                <a:cs typeface="+mn-cs"/>
              </a:rPr>
              <a:t>Absence of money creates powerful state control device, like with slavery. People have no savings, no ability to consume beyond what daily or weekly ration gives them. </a:t>
            </a:r>
          </a:p>
          <a:p>
            <a:pPr lvl="0"/>
            <a:r>
              <a:rPr lang="en-US" sz="1200" kern="1200" dirty="0">
                <a:solidFill>
                  <a:schemeClr val="tx1"/>
                </a:solidFill>
                <a:effectLst/>
                <a:latin typeface="+mn-lt"/>
                <a:ea typeface="+mn-ea"/>
                <a:cs typeface="+mn-cs"/>
              </a:rPr>
              <a:t> State uses forced surplus of production over consumption to invest, often 50 percent, of GDP.  Investment intensive growth but with poor efficiency.  Huge bureaucracies and large militaries paid by ration not money.</a:t>
            </a:r>
          </a:p>
          <a:p>
            <a:pPr lvl="0"/>
            <a:r>
              <a:rPr lang="en-US" sz="1200" kern="1200" dirty="0">
                <a:solidFill>
                  <a:schemeClr val="tx1"/>
                </a:solidFill>
                <a:effectLst/>
                <a:latin typeface="+mn-lt"/>
                <a:ea typeface="+mn-ea"/>
                <a:cs typeface="+mn-cs"/>
              </a:rPr>
              <a:t>All fail due to over complexity of production requirements in modern society  and absence of incentives to use capital productively.</a:t>
            </a:r>
          </a:p>
          <a:p>
            <a:pPr lvl="0"/>
            <a:r>
              <a:rPr lang="en-US" sz="1200" kern="1200" dirty="0">
                <a:solidFill>
                  <a:schemeClr val="tx1"/>
                </a:solidFill>
                <a:effectLst/>
                <a:latin typeface="+mn-lt"/>
                <a:ea typeface="+mn-ea"/>
                <a:cs typeface="+mn-cs"/>
              </a:rPr>
              <a:t>Fixed prices mean trade with outside market economies is inherently difficult for both sides.  Only way to trade is through barter like trade agreements.</a:t>
            </a:r>
          </a:p>
          <a:p>
            <a:pPr lvl="0"/>
            <a:r>
              <a:rPr lang="en-US" sz="1200" kern="1200" dirty="0">
                <a:solidFill>
                  <a:schemeClr val="tx1"/>
                </a:solidFill>
                <a:effectLst/>
                <a:latin typeface="+mn-lt"/>
                <a:ea typeface="+mn-ea"/>
                <a:cs typeface="+mn-cs"/>
              </a:rPr>
              <a:t>Market economies thrive on law of one price but that price is different than socialist price, hence arbitrage takes place amid corruption and huge inefficiency.  [example—electricity price]. </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11</a:t>
            </a:fld>
            <a:endParaRPr lang="en-US" dirty="0"/>
          </a:p>
        </p:txBody>
      </p:sp>
    </p:spTree>
    <p:extLst>
      <p:ext uri="{BB962C8B-B14F-4D97-AF65-F5344CB8AC3E}">
        <p14:creationId xmlns:p14="http://schemas.microsoft.com/office/powerpoint/2010/main" val="1216683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III.   Economic Transition—but to where?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Korea’s planned economy failed before, during, and after mid-1990s Great Famine. But it didn’t go away. It is now an odd, dysfunctional, hybrid, partly a severe command system and partly an unregulated, even unruly, market system.  Even a feudal/serf system in some respects.</a:t>
            </a:r>
          </a:p>
          <a:p>
            <a:pPr lvl="0"/>
            <a:r>
              <a:rPr lang="en-US" sz="1200" kern="1200" dirty="0">
                <a:solidFill>
                  <a:schemeClr val="tx1"/>
                </a:solidFill>
                <a:effectLst/>
                <a:latin typeface="+mn-lt"/>
                <a:ea typeface="+mn-ea"/>
                <a:cs typeface="+mn-cs"/>
              </a:rPr>
              <a:t>Failure of plan over the years, and absence of rations, has induced market activity. Planned system requires tight control over prices—similar to US pharmaceutical industry. When it can’t deliver essential goods, even food, people start to trade and natural prices, dictated by supply and demand, take over, further disrupting and corrupting the plan.   </a:t>
            </a:r>
          </a:p>
          <a:p>
            <a:pPr lvl="0"/>
            <a:r>
              <a:rPr lang="en-US" sz="1200" kern="1200" dirty="0">
                <a:solidFill>
                  <a:schemeClr val="tx1"/>
                </a:solidFill>
                <a:effectLst/>
                <a:latin typeface="+mn-lt"/>
                <a:ea typeface="+mn-ea"/>
                <a:cs typeface="+mn-cs"/>
              </a:rPr>
              <a:t>NK thus goes from a relatively pure ration system under KIS to a bad, inflation prone money system under KCI, to a dollarized, relatively good money system under KJU. </a:t>
            </a:r>
          </a:p>
          <a:p>
            <a:pPr lvl="0"/>
            <a:r>
              <a:rPr lang="en-US" sz="1200" kern="1200" dirty="0">
                <a:solidFill>
                  <a:schemeClr val="tx1"/>
                </a:solidFill>
                <a:effectLst/>
                <a:latin typeface="+mn-lt"/>
                <a:ea typeface="+mn-ea"/>
                <a:cs typeface="+mn-cs"/>
              </a:rPr>
              <a:t>Won/yuan/dollars all circulate legally in NK, in markets, in factory transactions, even inside the government.  They typically use won for small items, yuan for imported Chinese items, and US dollars for big items, housing, and most importantly, for private savings. [what to won, yuan, dollar have in common?] And there seems to be a reasonably well working market system for exchanging currency.  More liberal than most.</a:t>
            </a:r>
          </a:p>
          <a:p>
            <a:pPr lvl="0"/>
            <a:r>
              <a:rPr lang="en-US" sz="1200" kern="1200" dirty="0">
                <a:solidFill>
                  <a:schemeClr val="tx1"/>
                </a:solidFill>
                <a:effectLst/>
                <a:latin typeface="+mn-lt"/>
                <a:ea typeface="+mn-ea"/>
                <a:cs typeface="+mn-cs"/>
              </a:rPr>
              <a:t>But command economy still exists—collective farms and millions of state workers and the huge military.  Maybe half market, half command.</a:t>
            </a:r>
          </a:p>
          <a:p>
            <a:pPr lvl="0"/>
            <a:r>
              <a:rPr lang="en-US" sz="1200" kern="1200" dirty="0">
                <a:solidFill>
                  <a:schemeClr val="tx1"/>
                </a:solidFill>
                <a:effectLst/>
                <a:latin typeface="+mn-lt"/>
                <a:ea typeface="+mn-ea"/>
                <a:cs typeface="+mn-cs"/>
              </a:rPr>
              <a:t>Amazing discrepancy in prices and wages. Examples. Textile workers, teachers, nurses.  </a:t>
            </a:r>
          </a:p>
          <a:p>
            <a:r>
              <a:rPr lang="en-US" sz="1200" kern="1200" dirty="0">
                <a:solidFill>
                  <a:schemeClr val="tx1"/>
                </a:solidFill>
                <a:effectLst/>
                <a:latin typeface="+mn-lt"/>
                <a:ea typeface="+mn-ea"/>
                <a:cs typeface="+mn-cs"/>
              </a:rPr>
              <a:t>How did Kim stabilize money, his most important success? </a:t>
            </a:r>
          </a:p>
          <a:p>
            <a:pPr lvl="0"/>
            <a:r>
              <a:rPr lang="en-US" sz="1200" kern="1200" dirty="0">
                <a:solidFill>
                  <a:schemeClr val="tx1"/>
                </a:solidFill>
                <a:effectLst/>
                <a:latin typeface="+mn-lt"/>
                <a:ea typeface="+mn-ea"/>
                <a:cs typeface="+mn-cs"/>
              </a:rPr>
              <a:t>Before 2017 big increase in exports, coal, to China, plus expanded service earnings, including illicit. </a:t>
            </a:r>
          </a:p>
          <a:p>
            <a:pPr lvl="0"/>
            <a:r>
              <a:rPr lang="en-US" sz="1200" kern="1200" dirty="0">
                <a:solidFill>
                  <a:schemeClr val="tx1"/>
                </a:solidFill>
                <a:effectLst/>
                <a:latin typeface="+mn-lt"/>
                <a:ea typeface="+mn-ea"/>
                <a:cs typeface="+mn-cs"/>
              </a:rPr>
              <a:t>After 2017, export earnings fell 80 percent, but won maintained about an 8,000 won rate. How? </a:t>
            </a:r>
          </a:p>
          <a:p>
            <a:pPr lvl="0"/>
            <a:r>
              <a:rPr lang="en-US" sz="1200" kern="1200" dirty="0">
                <a:solidFill>
                  <a:schemeClr val="tx1"/>
                </a:solidFill>
                <a:effectLst/>
                <a:latin typeface="+mn-lt"/>
                <a:ea typeface="+mn-ea"/>
                <a:cs typeface="+mn-cs"/>
              </a:rPr>
              <a:t>Many theories, puzzle not a mystery.  My suspicion is an extremely tight won monetary policy and, by allowing public to save, savings must be growing very rapidly.  Robs the market side of the economy of demand, pushing prices down and kills private employment.  </a:t>
            </a:r>
          </a:p>
          <a:p>
            <a:pPr lvl="0"/>
            <a:r>
              <a:rPr lang="en-US" sz="1200" kern="1200" dirty="0">
                <a:solidFill>
                  <a:schemeClr val="tx1"/>
                </a:solidFill>
                <a:effectLst/>
                <a:latin typeface="+mn-lt"/>
                <a:ea typeface="+mn-ea"/>
                <a:cs typeface="+mn-cs"/>
              </a:rPr>
              <a:t>Implies a huge fiscal problem on Kim’s hands—can’t pay workers or supply them with rations.  Market sector is much more productive and hands out much more wealth.  So, it is not just the old problem of hungry people.  It’s a new problem of millions of hungry people—often loyal party people—side by side with millions of relatively well to do merchants and outcasts who live off of money, not rations.  Recipe for high tension and even revolt. </a:t>
            </a:r>
          </a:p>
          <a:p>
            <a:pPr lvl="0"/>
            <a:r>
              <a:rPr lang="en-US" sz="1200" kern="1200" dirty="0">
                <a:solidFill>
                  <a:schemeClr val="tx1"/>
                </a:solidFill>
                <a:effectLst/>
                <a:latin typeface="+mn-lt"/>
                <a:ea typeface="+mn-ea"/>
                <a:cs typeface="+mn-cs"/>
              </a:rPr>
              <a:t>And it means no funds for investment, no growth without reform.</a:t>
            </a:r>
          </a:p>
          <a:p>
            <a:r>
              <a:rPr lang="en-US" sz="1200" b="1" kern="1200" dirty="0">
                <a:solidFill>
                  <a:schemeClr val="tx1"/>
                </a:solidFill>
                <a:effectLst/>
                <a:latin typeface="+mn-lt"/>
                <a:ea typeface="+mn-ea"/>
                <a:cs typeface="+mn-cs"/>
              </a:rPr>
              <a:t>III.   “Reform and Opening”</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 argue order is important. Opening without reform will be another disaster. It happened before in the 1970s and 80s.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Korea’s planned economy failed before, during, and after mid-1990s Great Famine. But it didn’t go away. It is now an odd, dysfunctional, hybrid, partly a severe command system and partly an unregulated, even unruly, market system.  Even a feudal/serf system in some respects.</a:t>
            </a:r>
          </a:p>
          <a:p>
            <a:pPr lvl="0"/>
            <a:r>
              <a:rPr lang="en-US" sz="1200" kern="1200" dirty="0">
                <a:solidFill>
                  <a:schemeClr val="tx1"/>
                </a:solidFill>
                <a:effectLst/>
                <a:latin typeface="+mn-lt"/>
                <a:ea typeface="+mn-ea"/>
                <a:cs typeface="+mn-cs"/>
              </a:rPr>
              <a:t>Failure of plan over the years, and absence of rations, has induced market activity. Planned system requires tight control over prices—similar to US pharmaceutical industry. When it can’t deliver essential goods, even food, people start to trade and natural prices, dictated by supply and demand, take over, further disrupting and corrupting the plan.   </a:t>
            </a:r>
          </a:p>
          <a:p>
            <a:pPr lvl="0"/>
            <a:r>
              <a:rPr lang="en-US" sz="1200" kern="1200" dirty="0">
                <a:solidFill>
                  <a:schemeClr val="tx1"/>
                </a:solidFill>
                <a:effectLst/>
                <a:latin typeface="+mn-lt"/>
                <a:ea typeface="+mn-ea"/>
                <a:cs typeface="+mn-cs"/>
              </a:rPr>
              <a:t>NK thus goes from a relatively pure ration system under KIS to a bad, inflation prone money system under KCI, to a dollarized, relatively good money system under KJU. </a:t>
            </a:r>
          </a:p>
          <a:p>
            <a:pPr lvl="0"/>
            <a:r>
              <a:rPr lang="en-US" sz="1200" kern="1200" dirty="0">
                <a:solidFill>
                  <a:schemeClr val="tx1"/>
                </a:solidFill>
                <a:effectLst/>
                <a:latin typeface="+mn-lt"/>
                <a:ea typeface="+mn-ea"/>
                <a:cs typeface="+mn-cs"/>
              </a:rPr>
              <a:t>Won/yuan/dollars all circulate legally in NK, in markets, in factory transactions, even inside the government.  They typically use won for small items, yuan for imported Chinese items, and US dollars for big items, housing, and most importantly, for private savings. [what to won, yuan, dollar have in common?] And there seems to be a reasonably well working market system for exchanging currency.  More liberal than most.</a:t>
            </a:r>
          </a:p>
          <a:p>
            <a:pPr lvl="0"/>
            <a:r>
              <a:rPr lang="en-US" sz="1200" kern="1200" dirty="0">
                <a:solidFill>
                  <a:schemeClr val="tx1"/>
                </a:solidFill>
                <a:effectLst/>
                <a:latin typeface="+mn-lt"/>
                <a:ea typeface="+mn-ea"/>
                <a:cs typeface="+mn-cs"/>
              </a:rPr>
              <a:t>But command economy still exists—collective farms and millions of state workers and the huge military.  Maybe half market, half command.</a:t>
            </a:r>
          </a:p>
          <a:p>
            <a:pPr lvl="0"/>
            <a:r>
              <a:rPr lang="en-US" sz="1200" kern="1200" dirty="0">
                <a:solidFill>
                  <a:schemeClr val="tx1"/>
                </a:solidFill>
                <a:effectLst/>
                <a:latin typeface="+mn-lt"/>
                <a:ea typeface="+mn-ea"/>
                <a:cs typeface="+mn-cs"/>
              </a:rPr>
              <a:t>Amazing discrepancy in prices and wages. Examples. Textile workers, teachers, nurses.  </a:t>
            </a:r>
          </a:p>
          <a:p>
            <a:r>
              <a:rPr lang="en-US" sz="1200" kern="1200" dirty="0">
                <a:solidFill>
                  <a:schemeClr val="tx1"/>
                </a:solidFill>
                <a:effectLst/>
                <a:latin typeface="+mn-lt"/>
                <a:ea typeface="+mn-ea"/>
                <a:cs typeface="+mn-cs"/>
              </a:rPr>
              <a:t>How did Kim stabilize money, his most important success? </a:t>
            </a:r>
          </a:p>
          <a:p>
            <a:pPr lvl="0"/>
            <a:r>
              <a:rPr lang="en-US" sz="1200" kern="1200" dirty="0">
                <a:solidFill>
                  <a:schemeClr val="tx1"/>
                </a:solidFill>
                <a:effectLst/>
                <a:latin typeface="+mn-lt"/>
                <a:ea typeface="+mn-ea"/>
                <a:cs typeface="+mn-cs"/>
              </a:rPr>
              <a:t>Before 2017 big increase in exports, coal, to China, plus expanded service earnings, including illicit. </a:t>
            </a:r>
          </a:p>
          <a:p>
            <a:pPr lvl="0"/>
            <a:r>
              <a:rPr lang="en-US" sz="1200" kern="1200" dirty="0">
                <a:solidFill>
                  <a:schemeClr val="tx1"/>
                </a:solidFill>
                <a:effectLst/>
                <a:latin typeface="+mn-lt"/>
                <a:ea typeface="+mn-ea"/>
                <a:cs typeface="+mn-cs"/>
              </a:rPr>
              <a:t>After 2017, export earnings fell 80 percent, but won maintained about an 8,000 won rate. How? </a:t>
            </a:r>
          </a:p>
          <a:p>
            <a:pPr lvl="0"/>
            <a:r>
              <a:rPr lang="en-US" sz="1200" kern="1200" dirty="0">
                <a:solidFill>
                  <a:schemeClr val="tx1"/>
                </a:solidFill>
                <a:effectLst/>
                <a:latin typeface="+mn-lt"/>
                <a:ea typeface="+mn-ea"/>
                <a:cs typeface="+mn-cs"/>
              </a:rPr>
              <a:t>Many theories, puzzle not a mystery.  My suspicion is an extremely tight won monetary policy and, by allowing public to save, savings must be growing very rapidly.  Robs the market side of the economy of demand, pushing prices down and kills private employment.  </a:t>
            </a:r>
          </a:p>
          <a:p>
            <a:pPr lvl="0"/>
            <a:r>
              <a:rPr lang="en-US" sz="1200" kern="1200" dirty="0">
                <a:solidFill>
                  <a:schemeClr val="tx1"/>
                </a:solidFill>
                <a:effectLst/>
                <a:latin typeface="+mn-lt"/>
                <a:ea typeface="+mn-ea"/>
                <a:cs typeface="+mn-cs"/>
              </a:rPr>
              <a:t>Implies a huge fiscal problem on Kim’s hands—can’t pay workers or supply them with rations.  Market sector is much more productive and hands out much more wealth.  So, it is not just the old problem of hungry people.  It’s a new problem of millions of hungry people—often loyal party people—side by side with millions of relatively well to do merchants and outcasts who live off of money, not rations.  Recipe for high tension and even revolt. </a:t>
            </a:r>
          </a:p>
          <a:p>
            <a:pPr lvl="0"/>
            <a:r>
              <a:rPr lang="en-US" sz="1200" kern="1200" dirty="0">
                <a:solidFill>
                  <a:schemeClr val="tx1"/>
                </a:solidFill>
                <a:effectLst/>
                <a:latin typeface="+mn-lt"/>
                <a:ea typeface="+mn-ea"/>
                <a:cs typeface="+mn-cs"/>
              </a:rPr>
              <a:t>And it means no funds for investment, no growth without reform.</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12</a:t>
            </a:fld>
            <a:endParaRPr lang="en-US" dirty="0"/>
          </a:p>
        </p:txBody>
      </p:sp>
    </p:spTree>
    <p:extLst>
      <p:ext uri="{BB962C8B-B14F-4D97-AF65-F5344CB8AC3E}">
        <p14:creationId xmlns:p14="http://schemas.microsoft.com/office/powerpoint/2010/main" val="1834288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III.   Economic Transition—but to where?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Korea’s planned economy failed before, during, and after mid-1990s Great Famine. But it didn’t go away. It is now an odd, dysfunctional, hybrid, partly a severe command system and partly an unregulated, even unruly, market system.  Even a feudal/serf system in some respects.</a:t>
            </a:r>
          </a:p>
          <a:p>
            <a:pPr lvl="0"/>
            <a:r>
              <a:rPr lang="en-US" sz="1200" kern="1200" dirty="0">
                <a:solidFill>
                  <a:schemeClr val="tx1"/>
                </a:solidFill>
                <a:effectLst/>
                <a:latin typeface="+mn-lt"/>
                <a:ea typeface="+mn-ea"/>
                <a:cs typeface="+mn-cs"/>
              </a:rPr>
              <a:t>Failure of plan over the years, and absence of rations, has induced market activity. Planned system requires tight control over prices—similar to US pharmaceutical industry. When it can’t deliver essential goods, even food, people start to trade and natural prices, dictated by supply and demand, take over, further disrupting and corrupting the plan.   </a:t>
            </a:r>
          </a:p>
          <a:p>
            <a:pPr lvl="0"/>
            <a:r>
              <a:rPr lang="en-US" sz="1200" kern="1200" dirty="0">
                <a:solidFill>
                  <a:schemeClr val="tx1"/>
                </a:solidFill>
                <a:effectLst/>
                <a:latin typeface="+mn-lt"/>
                <a:ea typeface="+mn-ea"/>
                <a:cs typeface="+mn-cs"/>
              </a:rPr>
              <a:t>NK thus goes from a relatively pure ration system under KIS to a bad, inflation prone money system under KCI, to a dollarized, relatively good money system under KJU. </a:t>
            </a:r>
          </a:p>
          <a:p>
            <a:pPr lvl="0"/>
            <a:r>
              <a:rPr lang="en-US" sz="1200" kern="1200" dirty="0">
                <a:solidFill>
                  <a:schemeClr val="tx1"/>
                </a:solidFill>
                <a:effectLst/>
                <a:latin typeface="+mn-lt"/>
                <a:ea typeface="+mn-ea"/>
                <a:cs typeface="+mn-cs"/>
              </a:rPr>
              <a:t>Won/yuan/dollars all circulate legally in NK, in markets, in factory transactions, even inside the government.  They typically use won for small items, yuan for imported Chinese items, and US dollars for big items, housing, and most importantly, for private savings. [what to won, yuan, dollar have in common?] And there seems to be a reasonably well working market system for exchanging currency.  More liberal than most.</a:t>
            </a:r>
          </a:p>
          <a:p>
            <a:pPr lvl="0"/>
            <a:r>
              <a:rPr lang="en-US" sz="1200" kern="1200" dirty="0">
                <a:solidFill>
                  <a:schemeClr val="tx1"/>
                </a:solidFill>
                <a:effectLst/>
                <a:latin typeface="+mn-lt"/>
                <a:ea typeface="+mn-ea"/>
                <a:cs typeface="+mn-cs"/>
              </a:rPr>
              <a:t>But command economy still exists—collective farms and millions of state workers and the huge military.  Maybe half market, half command.</a:t>
            </a:r>
          </a:p>
          <a:p>
            <a:pPr lvl="0"/>
            <a:r>
              <a:rPr lang="en-US" sz="1200" kern="1200" dirty="0">
                <a:solidFill>
                  <a:schemeClr val="tx1"/>
                </a:solidFill>
                <a:effectLst/>
                <a:latin typeface="+mn-lt"/>
                <a:ea typeface="+mn-ea"/>
                <a:cs typeface="+mn-cs"/>
              </a:rPr>
              <a:t>Amazing discrepancy in prices and wages. Examples. Textile workers, teachers, nurses.  </a:t>
            </a:r>
          </a:p>
          <a:p>
            <a:r>
              <a:rPr lang="en-US" sz="1200" kern="1200" dirty="0">
                <a:solidFill>
                  <a:schemeClr val="tx1"/>
                </a:solidFill>
                <a:effectLst/>
                <a:latin typeface="+mn-lt"/>
                <a:ea typeface="+mn-ea"/>
                <a:cs typeface="+mn-cs"/>
              </a:rPr>
              <a:t>How did Kim stabilize money, his most important success? </a:t>
            </a:r>
          </a:p>
          <a:p>
            <a:pPr lvl="0"/>
            <a:r>
              <a:rPr lang="en-US" sz="1200" kern="1200" dirty="0">
                <a:solidFill>
                  <a:schemeClr val="tx1"/>
                </a:solidFill>
                <a:effectLst/>
                <a:latin typeface="+mn-lt"/>
                <a:ea typeface="+mn-ea"/>
                <a:cs typeface="+mn-cs"/>
              </a:rPr>
              <a:t>Before 2017 big increase in exports, coal, to China, plus expanded service earnings, including illicit. </a:t>
            </a:r>
          </a:p>
          <a:p>
            <a:pPr lvl="0"/>
            <a:r>
              <a:rPr lang="en-US" sz="1200" kern="1200" dirty="0">
                <a:solidFill>
                  <a:schemeClr val="tx1"/>
                </a:solidFill>
                <a:effectLst/>
                <a:latin typeface="+mn-lt"/>
                <a:ea typeface="+mn-ea"/>
                <a:cs typeface="+mn-cs"/>
              </a:rPr>
              <a:t>After 2017, export earnings fell 80 percent, but won maintained about an 8,000 won rate. How? </a:t>
            </a:r>
          </a:p>
          <a:p>
            <a:pPr lvl="0"/>
            <a:r>
              <a:rPr lang="en-US" sz="1200" kern="1200" dirty="0">
                <a:solidFill>
                  <a:schemeClr val="tx1"/>
                </a:solidFill>
                <a:effectLst/>
                <a:latin typeface="+mn-lt"/>
                <a:ea typeface="+mn-ea"/>
                <a:cs typeface="+mn-cs"/>
              </a:rPr>
              <a:t>Many theories, puzzle not a mystery.  My suspicion is an extremely tight won monetary policy and, by allowing public to save, savings must be growing very rapidly.  Robs the market side of the economy of demand, pushing prices down and kills private employment.  </a:t>
            </a:r>
          </a:p>
          <a:p>
            <a:pPr lvl="0"/>
            <a:r>
              <a:rPr lang="en-US" sz="1200" kern="1200" dirty="0">
                <a:solidFill>
                  <a:schemeClr val="tx1"/>
                </a:solidFill>
                <a:effectLst/>
                <a:latin typeface="+mn-lt"/>
                <a:ea typeface="+mn-ea"/>
                <a:cs typeface="+mn-cs"/>
              </a:rPr>
              <a:t>Implies a huge fiscal problem on Kim’s hands—can’t pay workers or supply them with rations.  Market sector is much more productive and hands out much more wealth.  So, it is not just the old problem of hungry people.  It’s a new problem of millions of hungry people—often loyal party people—side by side with millions of relatively well to do merchants and outcasts who live off of money, not rations.  Recipe for high tension and even revolt. </a:t>
            </a:r>
          </a:p>
          <a:p>
            <a:pPr lvl="0"/>
            <a:r>
              <a:rPr lang="en-US" sz="1200" kern="1200" dirty="0">
                <a:solidFill>
                  <a:schemeClr val="tx1"/>
                </a:solidFill>
                <a:effectLst/>
                <a:latin typeface="+mn-lt"/>
                <a:ea typeface="+mn-ea"/>
                <a:cs typeface="+mn-cs"/>
              </a:rPr>
              <a:t>And it means no funds for investment, no growth without reform.</a:t>
            </a:r>
          </a:p>
          <a:p>
            <a:r>
              <a:rPr lang="en-US" sz="1200" b="1" kern="1200" dirty="0">
                <a:solidFill>
                  <a:schemeClr val="tx1"/>
                </a:solidFill>
                <a:effectLst/>
                <a:latin typeface="+mn-lt"/>
                <a:ea typeface="+mn-ea"/>
                <a:cs typeface="+mn-cs"/>
              </a:rPr>
              <a:t>III.   “Reform and Opening”</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 argue order is important. Opening without reform will be another disaster. It happened before in the 1970s and 80s.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Korea’s planned economy failed before, during, and after mid-1990s Great Famine. But it didn’t go away. It is now an odd, dysfunctional, hybrid, partly a severe command system and partly an unregulated, even unruly, market system.  Even a feudal/serf system in some respects.</a:t>
            </a:r>
          </a:p>
          <a:p>
            <a:pPr lvl="0"/>
            <a:r>
              <a:rPr lang="en-US" sz="1200" kern="1200" dirty="0">
                <a:solidFill>
                  <a:schemeClr val="tx1"/>
                </a:solidFill>
                <a:effectLst/>
                <a:latin typeface="+mn-lt"/>
                <a:ea typeface="+mn-ea"/>
                <a:cs typeface="+mn-cs"/>
              </a:rPr>
              <a:t>Failure of plan over the years, and absence of rations, has induced market activity. Planned system requires tight control over prices—similar to US pharmaceutical industry. When it can’t deliver essential goods, even food, people start to trade and natural prices, dictated by supply and demand, take over, further disrupting and corrupting the plan.   </a:t>
            </a:r>
          </a:p>
          <a:p>
            <a:pPr lvl="0"/>
            <a:r>
              <a:rPr lang="en-US" sz="1200" kern="1200" dirty="0">
                <a:solidFill>
                  <a:schemeClr val="tx1"/>
                </a:solidFill>
                <a:effectLst/>
                <a:latin typeface="+mn-lt"/>
                <a:ea typeface="+mn-ea"/>
                <a:cs typeface="+mn-cs"/>
              </a:rPr>
              <a:t>NK thus goes from a relatively pure ration system under KIS to a bad, inflation prone money system under KCI, to a dollarized, relatively good money system under KJU. </a:t>
            </a:r>
          </a:p>
          <a:p>
            <a:pPr lvl="0"/>
            <a:r>
              <a:rPr lang="en-US" sz="1200" kern="1200" dirty="0">
                <a:solidFill>
                  <a:schemeClr val="tx1"/>
                </a:solidFill>
                <a:effectLst/>
                <a:latin typeface="+mn-lt"/>
                <a:ea typeface="+mn-ea"/>
                <a:cs typeface="+mn-cs"/>
              </a:rPr>
              <a:t>Won/yuan/dollars all circulate legally in NK, in markets, in factory transactions, even inside the government.  They typically use won for small items, yuan for imported Chinese items, and US dollars for big items, housing, and most importantly, for private savings. [what to won, yuan, dollar have in common?] And there seems to be a reasonably well working market system for exchanging currency.  More liberal than most.</a:t>
            </a:r>
          </a:p>
          <a:p>
            <a:pPr lvl="0"/>
            <a:r>
              <a:rPr lang="en-US" sz="1200" kern="1200" dirty="0">
                <a:solidFill>
                  <a:schemeClr val="tx1"/>
                </a:solidFill>
                <a:effectLst/>
                <a:latin typeface="+mn-lt"/>
                <a:ea typeface="+mn-ea"/>
                <a:cs typeface="+mn-cs"/>
              </a:rPr>
              <a:t>But command economy still exists—collective farms and millions of state workers and the huge military.  Maybe half market, half command.</a:t>
            </a:r>
          </a:p>
          <a:p>
            <a:pPr lvl="0"/>
            <a:r>
              <a:rPr lang="en-US" sz="1200" kern="1200" dirty="0">
                <a:solidFill>
                  <a:schemeClr val="tx1"/>
                </a:solidFill>
                <a:effectLst/>
                <a:latin typeface="+mn-lt"/>
                <a:ea typeface="+mn-ea"/>
                <a:cs typeface="+mn-cs"/>
              </a:rPr>
              <a:t>Amazing discrepancy in prices and wages. Examples. Textile workers, teachers, nurses.  </a:t>
            </a:r>
          </a:p>
          <a:p>
            <a:r>
              <a:rPr lang="en-US" sz="1200" kern="1200" dirty="0">
                <a:solidFill>
                  <a:schemeClr val="tx1"/>
                </a:solidFill>
                <a:effectLst/>
                <a:latin typeface="+mn-lt"/>
                <a:ea typeface="+mn-ea"/>
                <a:cs typeface="+mn-cs"/>
              </a:rPr>
              <a:t>How did Kim stabilize money, his most important success? </a:t>
            </a:r>
          </a:p>
          <a:p>
            <a:pPr lvl="0"/>
            <a:r>
              <a:rPr lang="en-US" sz="1200" kern="1200" dirty="0">
                <a:solidFill>
                  <a:schemeClr val="tx1"/>
                </a:solidFill>
                <a:effectLst/>
                <a:latin typeface="+mn-lt"/>
                <a:ea typeface="+mn-ea"/>
                <a:cs typeface="+mn-cs"/>
              </a:rPr>
              <a:t>Before 2017 big increase in exports, coal, to China, plus expanded service earnings, including illicit. </a:t>
            </a:r>
          </a:p>
          <a:p>
            <a:pPr lvl="0"/>
            <a:r>
              <a:rPr lang="en-US" sz="1200" kern="1200" dirty="0">
                <a:solidFill>
                  <a:schemeClr val="tx1"/>
                </a:solidFill>
                <a:effectLst/>
                <a:latin typeface="+mn-lt"/>
                <a:ea typeface="+mn-ea"/>
                <a:cs typeface="+mn-cs"/>
              </a:rPr>
              <a:t>After 2017, export earnings fell 80 percent, but won maintained about an 8,000 won rate. How? </a:t>
            </a:r>
          </a:p>
          <a:p>
            <a:pPr lvl="0"/>
            <a:r>
              <a:rPr lang="en-US" sz="1200" kern="1200" dirty="0">
                <a:solidFill>
                  <a:schemeClr val="tx1"/>
                </a:solidFill>
                <a:effectLst/>
                <a:latin typeface="+mn-lt"/>
                <a:ea typeface="+mn-ea"/>
                <a:cs typeface="+mn-cs"/>
              </a:rPr>
              <a:t>Many theories, puzzle not a mystery.  My suspicion is an extremely tight won monetary policy and, by allowing public to save, savings must be growing very rapidly.  Robs the market side of the economy of demand, pushing prices down and kills private employment.  </a:t>
            </a:r>
          </a:p>
          <a:p>
            <a:pPr lvl="0"/>
            <a:r>
              <a:rPr lang="en-US" sz="1200" kern="1200" dirty="0">
                <a:solidFill>
                  <a:schemeClr val="tx1"/>
                </a:solidFill>
                <a:effectLst/>
                <a:latin typeface="+mn-lt"/>
                <a:ea typeface="+mn-ea"/>
                <a:cs typeface="+mn-cs"/>
              </a:rPr>
              <a:t>Implies a huge fiscal problem on Kim’s hands—can’t pay workers or supply them with rations.  Market sector is much more productive and hands out much more wealth.  So, it is not just the old problem of hungry people.  It’s a new problem of millions of hungry people—often loyal party people—side by side with millions of relatively well to do merchants and outcasts who live off of money, not rations.  Recipe for high tension and even revolt. </a:t>
            </a:r>
          </a:p>
          <a:p>
            <a:pPr lvl="0"/>
            <a:r>
              <a:rPr lang="en-US" sz="1200" kern="1200" dirty="0">
                <a:solidFill>
                  <a:schemeClr val="tx1"/>
                </a:solidFill>
                <a:effectLst/>
                <a:latin typeface="+mn-lt"/>
                <a:ea typeface="+mn-ea"/>
                <a:cs typeface="+mn-cs"/>
              </a:rPr>
              <a:t>And it means no funds for investment, no growth without reform.</a:t>
            </a:r>
          </a:p>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13</a:t>
            </a:fld>
            <a:endParaRPr lang="en-US" dirty="0"/>
          </a:p>
        </p:txBody>
      </p:sp>
    </p:spTree>
    <p:extLst>
      <p:ext uri="{BB962C8B-B14F-4D97-AF65-F5344CB8AC3E}">
        <p14:creationId xmlns:p14="http://schemas.microsoft.com/office/powerpoint/2010/main" val="732886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11/11/2019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11/11/2019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11/11/2019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wmbbrown@Hotmai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image" Target="../media/image3.png"/><Relationship Id="rId7" Type="http://schemas.openxmlformats.org/officeDocument/2006/relationships/customXml" Target="../ink/ink4.xml"/><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4.png"/><Relationship Id="rId4" Type="http://schemas.openxmlformats.org/officeDocument/2006/relationships/customXml" Target="../ink/ink2.xml"/><Relationship Id="rId9"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customXml" Target="../ink/ink10.xml"/><Relationship Id="rId13" Type="http://schemas.openxmlformats.org/officeDocument/2006/relationships/image" Target="../media/image70.png"/><Relationship Id="rId3" Type="http://schemas.openxmlformats.org/officeDocument/2006/relationships/image" Target="../media/image3.png"/><Relationship Id="rId7" Type="http://schemas.openxmlformats.org/officeDocument/2006/relationships/customXml" Target="../ink/ink9.xml"/><Relationship Id="rId12" Type="http://schemas.openxmlformats.org/officeDocument/2006/relationships/customXml" Target="../ink/ink12.xml"/><Relationship Id="rId2" Type="http://schemas.openxmlformats.org/officeDocument/2006/relationships/customXml" Target="../ink/ink6.xml"/><Relationship Id="rId1" Type="http://schemas.openxmlformats.org/officeDocument/2006/relationships/slideLayout" Target="../slideLayouts/slideLayout7.xml"/><Relationship Id="rId6" Type="http://schemas.openxmlformats.org/officeDocument/2006/relationships/customXml" Target="../ink/ink8.xm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8.png"/><Relationship Id="rId10" Type="http://schemas.openxmlformats.org/officeDocument/2006/relationships/customXml" Target="../ink/ink11.xml"/><Relationship Id="rId4" Type="http://schemas.openxmlformats.org/officeDocument/2006/relationships/customXml" Target="../ink/ink7.xml"/><Relationship Id="rId9" Type="http://schemas.openxmlformats.org/officeDocument/2006/relationships/image" Target="../media/image6.png"/><Relationship Id="rId14" Type="http://schemas.openxmlformats.org/officeDocument/2006/relationships/customXml" Target="../ink/ink13.xml"/></Relationships>
</file>

<file path=ppt/slides/_rels/slide16.xml.rels><?xml version="1.0" encoding="UTF-8" standalone="yes"?>
<Relationships xmlns="http://schemas.openxmlformats.org/package/2006/relationships"><Relationship Id="rId8" Type="http://schemas.openxmlformats.org/officeDocument/2006/relationships/customXml" Target="../ink/ink18.xml"/><Relationship Id="rId13" Type="http://schemas.openxmlformats.org/officeDocument/2006/relationships/image" Target="../media/image70.png"/><Relationship Id="rId18" Type="http://schemas.openxmlformats.org/officeDocument/2006/relationships/customXml" Target="../ink/ink23.xml"/><Relationship Id="rId26" Type="http://schemas.openxmlformats.org/officeDocument/2006/relationships/customXml" Target="../ink/ink29.xml"/><Relationship Id="rId39" Type="http://schemas.openxmlformats.org/officeDocument/2006/relationships/customXml" Target="../ink/ink37.xml"/><Relationship Id="rId3" Type="http://schemas.openxmlformats.org/officeDocument/2006/relationships/image" Target="../media/image3.png"/><Relationship Id="rId21" Type="http://schemas.openxmlformats.org/officeDocument/2006/relationships/image" Target="../media/image11.png"/><Relationship Id="rId34" Type="http://schemas.openxmlformats.org/officeDocument/2006/relationships/customXml" Target="../ink/ink33.xml"/><Relationship Id="rId42" Type="http://schemas.openxmlformats.org/officeDocument/2006/relationships/customXml" Target="../ink/ink40.xml"/><Relationship Id="rId7" Type="http://schemas.openxmlformats.org/officeDocument/2006/relationships/customXml" Target="../ink/ink17.xml"/><Relationship Id="rId12" Type="http://schemas.openxmlformats.org/officeDocument/2006/relationships/customXml" Target="../ink/ink20.xml"/><Relationship Id="rId17" Type="http://schemas.openxmlformats.org/officeDocument/2006/relationships/image" Target="../media/image90.png"/><Relationship Id="rId25" Type="http://schemas.openxmlformats.org/officeDocument/2006/relationships/customXml" Target="../ink/ink28.xml"/><Relationship Id="rId33" Type="http://schemas.openxmlformats.org/officeDocument/2006/relationships/customXml" Target="../ink/ink32.xml"/><Relationship Id="rId38" Type="http://schemas.openxmlformats.org/officeDocument/2006/relationships/image" Target="../media/image2.png"/><Relationship Id="rId46" Type="http://schemas.openxmlformats.org/officeDocument/2006/relationships/customXml" Target="../ink/ink42.xml"/><Relationship Id="rId2" Type="http://schemas.openxmlformats.org/officeDocument/2006/relationships/customXml" Target="../ink/ink14.xml"/><Relationship Id="rId16" Type="http://schemas.openxmlformats.org/officeDocument/2006/relationships/customXml" Target="../ink/ink22.xml"/><Relationship Id="rId20" Type="http://schemas.openxmlformats.org/officeDocument/2006/relationships/customXml" Target="../ink/ink24.xml"/><Relationship Id="rId29" Type="http://schemas.openxmlformats.org/officeDocument/2006/relationships/customXml" Target="../ink/ink31.xml"/><Relationship Id="rId41" Type="http://schemas.openxmlformats.org/officeDocument/2006/relationships/customXml" Target="../ink/ink39.xml"/><Relationship Id="rId1" Type="http://schemas.openxmlformats.org/officeDocument/2006/relationships/slideLayout" Target="../slideLayouts/slideLayout7.xml"/><Relationship Id="rId6" Type="http://schemas.openxmlformats.org/officeDocument/2006/relationships/customXml" Target="../ink/ink16.xml"/><Relationship Id="rId11" Type="http://schemas.openxmlformats.org/officeDocument/2006/relationships/image" Target="../media/image9.png"/><Relationship Id="rId24" Type="http://schemas.openxmlformats.org/officeDocument/2006/relationships/customXml" Target="../ink/ink27.xml"/><Relationship Id="rId32" Type="http://schemas.openxmlformats.org/officeDocument/2006/relationships/image" Target="../media/image14.png"/><Relationship Id="rId37" Type="http://schemas.openxmlformats.org/officeDocument/2006/relationships/customXml" Target="../ink/ink36.xml"/><Relationship Id="rId40" Type="http://schemas.openxmlformats.org/officeDocument/2006/relationships/customXml" Target="../ink/ink38.xml"/><Relationship Id="rId45" Type="http://schemas.openxmlformats.org/officeDocument/2006/relationships/image" Target="../media/image17.png"/><Relationship Id="rId5" Type="http://schemas.openxmlformats.org/officeDocument/2006/relationships/image" Target="../media/image4.png"/><Relationship Id="rId15" Type="http://schemas.openxmlformats.org/officeDocument/2006/relationships/image" Target="../media/image8.png"/><Relationship Id="rId23" Type="http://schemas.openxmlformats.org/officeDocument/2006/relationships/customXml" Target="../ink/ink26.xml"/><Relationship Id="rId28" Type="http://schemas.openxmlformats.org/officeDocument/2006/relationships/customXml" Target="../ink/ink30.xml"/><Relationship Id="rId36" Type="http://schemas.openxmlformats.org/officeDocument/2006/relationships/customXml" Target="../ink/ink35.xml"/><Relationship Id="rId10" Type="http://schemas.openxmlformats.org/officeDocument/2006/relationships/customXml" Target="../ink/ink19.xml"/><Relationship Id="rId19" Type="http://schemas.openxmlformats.org/officeDocument/2006/relationships/image" Target="../media/image10.png"/><Relationship Id="rId44" Type="http://schemas.openxmlformats.org/officeDocument/2006/relationships/customXml" Target="../ink/ink41.xml"/><Relationship Id="rId4" Type="http://schemas.openxmlformats.org/officeDocument/2006/relationships/customXml" Target="../ink/ink15.xml"/><Relationship Id="rId9" Type="http://schemas.openxmlformats.org/officeDocument/2006/relationships/image" Target="../media/image5.png"/><Relationship Id="rId14" Type="http://schemas.openxmlformats.org/officeDocument/2006/relationships/customXml" Target="../ink/ink21.xml"/><Relationship Id="rId22" Type="http://schemas.openxmlformats.org/officeDocument/2006/relationships/customXml" Target="../ink/ink25.xml"/><Relationship Id="rId27" Type="http://schemas.openxmlformats.org/officeDocument/2006/relationships/image" Target="../media/image12.png"/><Relationship Id="rId35" Type="http://schemas.openxmlformats.org/officeDocument/2006/relationships/customXml" Target="../ink/ink34.xml"/><Relationship Id="rId43"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blog.keia.org/2019/01/north-koreas-pegged-won-wiggles-doesnt-break-yet/"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www.theasanforum.org/sanctions-and-nuclear-weapons-are-changing-north-korea/" TargetMode="External"/><Relationship Id="rId4" Type="http://schemas.openxmlformats.org/officeDocument/2006/relationships/hyperlink" Target="https://www.ncnk.org/sites/default/files/NCNK_William_Brown_NK_Shackled_Economy_Report.pdf"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57" name="Group 33">
            <a:extLst>
              <a:ext uri="{FF2B5EF4-FFF2-40B4-BE49-F238E27FC236}">
                <a16:creationId xmlns:a16="http://schemas.microsoft.com/office/drawing/2014/main" id="{F1ECA4FE-7D2F-4576-B767-3A5F5ABFE9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35" name="Rectangle 34">
              <a:extLst>
                <a:ext uri="{FF2B5EF4-FFF2-40B4-BE49-F238E27FC236}">
                  <a16:creationId xmlns:a16="http://schemas.microsoft.com/office/drawing/2014/main" id="{5969441E-5462-4859-86CD-1737FDE36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36" name="Freeform 5">
              <a:extLst>
                <a:ext uri="{FF2B5EF4-FFF2-40B4-BE49-F238E27FC236}">
                  <a16:creationId xmlns:a16="http://schemas.microsoft.com/office/drawing/2014/main" id="{596BD4B5-6833-40CC-96FE-EDC67563426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6C6EA369-B20F-41E1-8099-15E9132E5863}"/>
              </a:ext>
            </a:extLst>
          </p:cNvPr>
          <p:cNvSpPr>
            <a:spLocks noGrp="1"/>
          </p:cNvSpPr>
          <p:nvPr>
            <p:ph type="ctrTitle"/>
          </p:nvPr>
        </p:nvSpPr>
        <p:spPr>
          <a:xfrm>
            <a:off x="1683171" y="1169773"/>
            <a:ext cx="8825658" cy="2870161"/>
          </a:xfrm>
        </p:spPr>
        <p:txBody>
          <a:bodyPr anchor="b">
            <a:normAutofit/>
          </a:bodyPr>
          <a:lstStyle/>
          <a:p>
            <a:pPr algn="ctr"/>
            <a:r>
              <a:rPr lang="en-US" sz="4000" dirty="0">
                <a:solidFill>
                  <a:schemeClr val="tx1"/>
                </a:solidFill>
              </a:rPr>
              <a:t>North Korea’s Economy and Marketization</a:t>
            </a:r>
          </a:p>
        </p:txBody>
      </p:sp>
      <p:sp>
        <p:nvSpPr>
          <p:cNvPr id="3" name="Subtitle 2">
            <a:extLst>
              <a:ext uri="{FF2B5EF4-FFF2-40B4-BE49-F238E27FC236}">
                <a16:creationId xmlns:a16="http://schemas.microsoft.com/office/drawing/2014/main" id="{5A240369-1562-4782-ACB7-E388D9F12F08}"/>
              </a:ext>
            </a:extLst>
          </p:cNvPr>
          <p:cNvSpPr>
            <a:spLocks noGrp="1"/>
          </p:cNvSpPr>
          <p:nvPr>
            <p:ph type="subTitle" idx="1"/>
          </p:nvPr>
        </p:nvSpPr>
        <p:spPr>
          <a:xfrm>
            <a:off x="1683171" y="4293441"/>
            <a:ext cx="8825658" cy="1234148"/>
          </a:xfrm>
        </p:spPr>
        <p:txBody>
          <a:bodyPr>
            <a:normAutofit fontScale="85000" lnSpcReduction="20000"/>
          </a:bodyPr>
          <a:lstStyle/>
          <a:p>
            <a:pPr algn="ctr">
              <a:lnSpc>
                <a:spcPct val="90000"/>
              </a:lnSpc>
            </a:pPr>
            <a:r>
              <a:rPr lang="en-US" sz="1600" dirty="0">
                <a:solidFill>
                  <a:schemeClr val="accent1">
                    <a:lumMod val="20000"/>
                    <a:lumOff val="80000"/>
                  </a:schemeClr>
                </a:solidFill>
              </a:rPr>
              <a:t>Amid Severe Global Sanctions</a:t>
            </a:r>
          </a:p>
          <a:p>
            <a:pPr algn="ctr">
              <a:lnSpc>
                <a:spcPct val="90000"/>
              </a:lnSpc>
            </a:pPr>
            <a:endParaRPr lang="en-US" sz="1300" dirty="0"/>
          </a:p>
          <a:p>
            <a:pPr algn="ctr">
              <a:lnSpc>
                <a:spcPct val="90000"/>
              </a:lnSpc>
            </a:pPr>
            <a:r>
              <a:rPr lang="en-US" sz="1300" dirty="0">
                <a:solidFill>
                  <a:schemeClr val="tx2">
                    <a:lumMod val="90000"/>
                  </a:schemeClr>
                </a:solidFill>
              </a:rPr>
              <a:t>GWIKS  Korea Seminar, Nov. 7, 2019</a:t>
            </a:r>
          </a:p>
          <a:p>
            <a:pPr algn="ctr">
              <a:lnSpc>
                <a:spcPct val="90000"/>
              </a:lnSpc>
            </a:pPr>
            <a:r>
              <a:rPr lang="en-US" sz="1300" dirty="0">
                <a:solidFill>
                  <a:schemeClr val="tx2">
                    <a:lumMod val="90000"/>
                  </a:schemeClr>
                </a:solidFill>
              </a:rPr>
              <a:t>William Brown</a:t>
            </a:r>
          </a:p>
          <a:p>
            <a:pPr algn="ctr">
              <a:lnSpc>
                <a:spcPct val="90000"/>
              </a:lnSpc>
            </a:pPr>
            <a:r>
              <a:rPr lang="en-US" sz="1300" dirty="0">
                <a:solidFill>
                  <a:schemeClr val="tx2">
                    <a:lumMod val="90000"/>
                  </a:schemeClr>
                </a:solidFill>
                <a:hlinkClick r:id="rId4"/>
              </a:rPr>
              <a:t>wmbbrown@Hotmail.com</a:t>
            </a:r>
            <a:r>
              <a:rPr lang="en-US" sz="1300" dirty="0">
                <a:solidFill>
                  <a:schemeClr val="tx2">
                    <a:lumMod val="90000"/>
                  </a:schemeClr>
                </a:solidFill>
              </a:rPr>
              <a:t>   NAEIA.com</a:t>
            </a:r>
          </a:p>
          <a:p>
            <a:pPr algn="ctr">
              <a:lnSpc>
                <a:spcPct val="90000"/>
              </a:lnSpc>
            </a:pPr>
            <a:endParaRPr lang="en-US" sz="1300" dirty="0"/>
          </a:p>
        </p:txBody>
      </p:sp>
      <p:cxnSp>
        <p:nvCxnSpPr>
          <p:cNvPr id="38" name="Straight Connector 37">
            <a:extLst>
              <a:ext uri="{FF2B5EF4-FFF2-40B4-BE49-F238E27FC236}">
                <a16:creationId xmlns:a16="http://schemas.microsoft.com/office/drawing/2014/main" id="{E81F53E2-F556-42FA-8D24-113839EE19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58249" y="4166888"/>
            <a:ext cx="675502"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15531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88E08589-FA9F-4A7F-8099-97D6541A30EA}"/>
              </a:ext>
            </a:extLst>
          </p:cNvPr>
          <p:cNvSpPr>
            <a:spLocks noGrp="1"/>
          </p:cNvSpPr>
          <p:nvPr>
            <p:ph type="title"/>
          </p:nvPr>
        </p:nvSpPr>
        <p:spPr>
          <a:xfrm>
            <a:off x="836247" y="1085549"/>
            <a:ext cx="3430947" cy="4686903"/>
          </a:xfrm>
        </p:spPr>
        <p:txBody>
          <a:bodyPr anchor="ctr">
            <a:normAutofit/>
          </a:bodyPr>
          <a:lstStyle/>
          <a:p>
            <a:pPr algn="r"/>
            <a:r>
              <a:rPr lang="en-US" sz="3600" dirty="0">
                <a:solidFill>
                  <a:schemeClr val="tx1"/>
                </a:solidFill>
              </a:rPr>
              <a:t>Kim Il Song’s “Command Economy” System</a:t>
            </a:r>
          </a:p>
        </p:txBody>
      </p:sp>
      <p:cxnSp>
        <p:nvCxnSpPr>
          <p:cNvPr id="17"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B9D0C4A-7FE2-492D-B9C3-A4181BEAE914}"/>
              </a:ext>
            </a:extLst>
          </p:cNvPr>
          <p:cNvSpPr>
            <a:spLocks noGrp="1"/>
          </p:cNvSpPr>
          <p:nvPr>
            <p:ph idx="1"/>
          </p:nvPr>
        </p:nvSpPr>
        <p:spPr>
          <a:xfrm>
            <a:off x="5041399" y="1085549"/>
            <a:ext cx="5579707" cy="4686903"/>
          </a:xfrm>
        </p:spPr>
        <p:txBody>
          <a:bodyPr anchor="ctr">
            <a:normAutofit/>
          </a:bodyPr>
          <a:lstStyle/>
          <a:p>
            <a:r>
              <a:rPr lang="en-US" dirty="0">
                <a:solidFill>
                  <a:schemeClr val="tx1"/>
                </a:solidFill>
              </a:rPr>
              <a:t>Also known as Marxist, Socialist, Centrally Planned, Communist. </a:t>
            </a:r>
          </a:p>
          <a:p>
            <a:r>
              <a:rPr lang="en-US" dirty="0">
                <a:solidFill>
                  <a:schemeClr val="tx1"/>
                </a:solidFill>
              </a:rPr>
              <a:t>Imposed on North Korea by Soviet Union in 1945; held together longer there than anywhere.  No other country comes close. </a:t>
            </a:r>
          </a:p>
          <a:p>
            <a:r>
              <a:rPr lang="en-US" dirty="0">
                <a:solidFill>
                  <a:schemeClr val="tx1"/>
                </a:solidFill>
              </a:rPr>
              <a:t>Some similarities to  traditional anti – capitalist Confucian and religious systems.</a:t>
            </a:r>
          </a:p>
          <a:p>
            <a:endParaRPr lang="en-US" dirty="0">
              <a:solidFill>
                <a:schemeClr val="tx1"/>
              </a:solidFill>
            </a:endParaRPr>
          </a:p>
          <a:p>
            <a:r>
              <a:rPr lang="en-US" b="1" dirty="0">
                <a:solidFill>
                  <a:schemeClr val="tx1"/>
                </a:solidFill>
              </a:rPr>
              <a:t>What are key attributes of a Command Economy? How does it differ from a decentralized capitalist market system?</a:t>
            </a:r>
          </a:p>
          <a:p>
            <a:pPr lvl="1"/>
            <a:endParaRPr lang="en-US" b="1"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41136929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030BF-FB6B-45BA-839D-CFFE890347F7}"/>
              </a:ext>
            </a:extLst>
          </p:cNvPr>
          <p:cNvSpPr>
            <a:spLocks noGrp="1"/>
          </p:cNvSpPr>
          <p:nvPr>
            <p:ph type="title"/>
          </p:nvPr>
        </p:nvSpPr>
        <p:spPr/>
        <p:txBody>
          <a:bodyPr/>
          <a:lstStyle/>
          <a:p>
            <a:r>
              <a:rPr lang="en-US" dirty="0"/>
              <a:t>Kim Il Song’s  Idealized Command Economy</a:t>
            </a:r>
          </a:p>
        </p:txBody>
      </p:sp>
      <p:sp>
        <p:nvSpPr>
          <p:cNvPr id="3" name="Content Placeholder 2">
            <a:extLst>
              <a:ext uri="{FF2B5EF4-FFF2-40B4-BE49-F238E27FC236}">
                <a16:creationId xmlns:a16="http://schemas.microsoft.com/office/drawing/2014/main" id="{50F38F5B-E9BA-4E1C-B482-C2BF3DABB33B}"/>
              </a:ext>
            </a:extLst>
          </p:cNvPr>
          <p:cNvSpPr>
            <a:spLocks noGrp="1"/>
          </p:cNvSpPr>
          <p:nvPr>
            <p:ph sz="half" idx="1"/>
          </p:nvPr>
        </p:nvSpPr>
        <p:spPr/>
        <p:txBody>
          <a:bodyPr>
            <a:normAutofit fontScale="85000" lnSpcReduction="20000"/>
          </a:bodyPr>
          <a:lstStyle/>
          <a:p>
            <a:pPr lvl="1"/>
            <a:r>
              <a:rPr lang="en-US" dirty="0"/>
              <a:t>Public (state or collective) ownership of “means of production” including land.</a:t>
            </a:r>
          </a:p>
          <a:p>
            <a:pPr lvl="1"/>
            <a:r>
              <a:rPr lang="en-US" dirty="0"/>
              <a:t>No private trade in capital. </a:t>
            </a:r>
          </a:p>
          <a:p>
            <a:pPr lvl="1"/>
            <a:r>
              <a:rPr lang="en-US" dirty="0"/>
              <a:t>Absence of real money—ration ticket economy a powerful control device.</a:t>
            </a:r>
          </a:p>
          <a:p>
            <a:pPr lvl="1"/>
            <a:r>
              <a:rPr lang="en-US" dirty="0"/>
              <a:t>Distribution of goods to public by ration ticket; to industry by five-year or seven-year  input-output plans.</a:t>
            </a:r>
          </a:p>
          <a:p>
            <a:pPr lvl="1"/>
            <a:r>
              <a:rPr lang="en-US" dirty="0"/>
              <a:t>State  invests forced savings (surplus of production less consumption). Investment  usually a high share of GDP, together with forced labor creates input driven growth.</a:t>
            </a:r>
          </a:p>
          <a:p>
            <a:endParaRPr lang="en-US" dirty="0"/>
          </a:p>
        </p:txBody>
      </p:sp>
      <p:sp>
        <p:nvSpPr>
          <p:cNvPr id="4" name="Content Placeholder 3">
            <a:extLst>
              <a:ext uri="{FF2B5EF4-FFF2-40B4-BE49-F238E27FC236}">
                <a16:creationId xmlns:a16="http://schemas.microsoft.com/office/drawing/2014/main" id="{41F1A647-3267-4AB0-A270-DAD509C2D50A}"/>
              </a:ext>
            </a:extLst>
          </p:cNvPr>
          <p:cNvSpPr>
            <a:spLocks noGrp="1"/>
          </p:cNvSpPr>
          <p:nvPr>
            <p:ph sz="half" idx="2"/>
          </p:nvPr>
        </p:nvSpPr>
        <p:spPr/>
        <p:txBody>
          <a:bodyPr>
            <a:normAutofit fontScale="85000" lnSpcReduction="20000"/>
          </a:bodyPr>
          <a:lstStyle/>
          <a:p>
            <a:r>
              <a:rPr lang="en-US" dirty="0"/>
              <a:t>Foreign trade by state-to-state barter agreement with Soviet bloc and China.   Trade with non-socialist countries based on credit. Not repaid.</a:t>
            </a:r>
          </a:p>
          <a:p>
            <a:r>
              <a:rPr lang="en-US" dirty="0"/>
              <a:t>Tight border, immigration controls.</a:t>
            </a:r>
          </a:p>
          <a:p>
            <a:r>
              <a:rPr lang="en-US" dirty="0"/>
              <a:t>Markets:  small farmer’s markets allowed. No  legal labor, or capital markets.  </a:t>
            </a:r>
          </a:p>
          <a:p>
            <a:r>
              <a:rPr lang="en-US" dirty="0"/>
              <a:t>Real estate—some legacy homes retained private ownership, small  private farmer’s gardens.</a:t>
            </a:r>
          </a:p>
          <a:p>
            <a:pPr marL="0" indent="0">
              <a:buNone/>
            </a:pPr>
            <a:endParaRPr lang="en-US" dirty="0"/>
          </a:p>
          <a:p>
            <a:r>
              <a:rPr lang="en-US" dirty="0"/>
              <a:t>R</a:t>
            </a:r>
            <a:r>
              <a:rPr lang="en-US" b="1" dirty="0"/>
              <a:t>esult—with  much Soviet bloc aid, economy industrialized and grew through 1960s.Per capita higher than South Korea .</a:t>
            </a:r>
          </a:p>
        </p:txBody>
      </p:sp>
    </p:spTree>
    <p:extLst>
      <p:ext uri="{BB962C8B-B14F-4D97-AF65-F5344CB8AC3E}">
        <p14:creationId xmlns:p14="http://schemas.microsoft.com/office/powerpoint/2010/main" val="24466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4" name="Rectangle 23">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EB8BE76F-BEC6-4C84-8FA3-894CC8B6D804}"/>
              </a:ext>
            </a:extLst>
          </p:cNvPr>
          <p:cNvSpPr>
            <a:spLocks noGrp="1"/>
          </p:cNvSpPr>
          <p:nvPr>
            <p:ph type="title"/>
          </p:nvPr>
        </p:nvSpPr>
        <p:spPr>
          <a:xfrm>
            <a:off x="836247" y="1085549"/>
            <a:ext cx="3430947" cy="4686903"/>
          </a:xfrm>
        </p:spPr>
        <p:txBody>
          <a:bodyPr anchor="ctr">
            <a:normAutofit/>
          </a:bodyPr>
          <a:lstStyle/>
          <a:p>
            <a:pPr algn="r"/>
            <a:r>
              <a:rPr lang="en-US" dirty="0">
                <a:solidFill>
                  <a:schemeClr val="tx1"/>
                </a:solidFill>
              </a:rPr>
              <a:t>Long </a:t>
            </a:r>
            <a:r>
              <a:rPr lang="en-US" sz="3600" dirty="0">
                <a:solidFill>
                  <a:schemeClr val="tx1"/>
                </a:solidFill>
              </a:rPr>
              <a:t>Economic Transition—But to what end?</a:t>
            </a:r>
          </a:p>
        </p:txBody>
      </p:sp>
      <p:cxnSp>
        <p:nvCxnSpPr>
          <p:cNvPr id="27" name="Straight Connector 26">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491E613-A8BD-4293-8269-30D1A19090CE}"/>
              </a:ext>
            </a:extLst>
          </p:cNvPr>
          <p:cNvSpPr>
            <a:spLocks noGrp="1"/>
          </p:cNvSpPr>
          <p:nvPr>
            <p:ph idx="1"/>
          </p:nvPr>
        </p:nvSpPr>
        <p:spPr>
          <a:xfrm>
            <a:off x="5041399" y="1085549"/>
            <a:ext cx="5579707" cy="4686903"/>
          </a:xfrm>
        </p:spPr>
        <p:txBody>
          <a:bodyPr anchor="ctr">
            <a:normAutofit/>
          </a:bodyPr>
          <a:lstStyle/>
          <a:p>
            <a:pPr marL="0" indent="0">
              <a:lnSpc>
                <a:spcPct val="90000"/>
              </a:lnSpc>
              <a:buNone/>
            </a:pPr>
            <a:r>
              <a:rPr lang="en-US" dirty="0">
                <a:solidFill>
                  <a:schemeClr val="tx1"/>
                </a:solidFill>
              </a:rPr>
              <a:t>Planned economy  slowed in 1970s, 80’s and failed after mid-1990s Great Famine as the government couldn’t provide rations. But it didn’t go away. Now  an odd, dysfunctional, hybrid. Partly </a:t>
            </a:r>
            <a:r>
              <a:rPr lang="en-US" dirty="0" err="1">
                <a:solidFill>
                  <a:schemeClr val="tx1"/>
                </a:solidFill>
              </a:rPr>
              <a:t>comand</a:t>
            </a:r>
            <a:r>
              <a:rPr lang="en-US" dirty="0">
                <a:solidFill>
                  <a:schemeClr val="tx1"/>
                </a:solidFill>
              </a:rPr>
              <a:t> and partly unregulated, market system.  </a:t>
            </a:r>
          </a:p>
          <a:p>
            <a:pPr marL="0" indent="0">
              <a:lnSpc>
                <a:spcPct val="90000"/>
              </a:lnSpc>
              <a:buNone/>
            </a:pPr>
            <a:r>
              <a:rPr lang="en-US" dirty="0">
                <a:solidFill>
                  <a:schemeClr val="tx1"/>
                </a:solidFill>
              </a:rPr>
              <a:t>Absence of rations has induced market activity. Planned system requires tight control over prices. When it can’t deliver essential goods, even food, people start to trade and natural prices, dictated by supply and demand, take over.</a:t>
            </a:r>
          </a:p>
          <a:p>
            <a:pPr marL="0" lvl="0" indent="0">
              <a:lnSpc>
                <a:spcPct val="90000"/>
              </a:lnSpc>
              <a:buNone/>
            </a:pPr>
            <a:r>
              <a:rPr lang="en-US" dirty="0">
                <a:solidFill>
                  <a:schemeClr val="tx1"/>
                </a:solidFill>
              </a:rPr>
              <a:t>Economy has thus </a:t>
            </a:r>
            <a:r>
              <a:rPr lang="en-US" dirty="0" err="1">
                <a:solidFill>
                  <a:schemeClr val="tx1"/>
                </a:solidFill>
              </a:rPr>
              <a:t>trasnsitioned</a:t>
            </a:r>
            <a:r>
              <a:rPr lang="en-US" dirty="0">
                <a:solidFill>
                  <a:schemeClr val="tx1"/>
                </a:solidFill>
              </a:rPr>
              <a:t>  from a ration system under KIS to a bad, inflation prone money system under KCI, to a dollarized system under KJU.</a:t>
            </a:r>
          </a:p>
          <a:p>
            <a:pPr>
              <a:lnSpc>
                <a:spcPct val="90000"/>
              </a:lnSpc>
            </a:pPr>
            <a:endParaRPr lang="en-US" sz="700" dirty="0">
              <a:solidFill>
                <a:schemeClr val="tx1"/>
              </a:solidFill>
            </a:endParaRPr>
          </a:p>
        </p:txBody>
      </p:sp>
    </p:spTree>
    <p:extLst>
      <p:ext uri="{BB962C8B-B14F-4D97-AF65-F5344CB8AC3E}">
        <p14:creationId xmlns:p14="http://schemas.microsoft.com/office/powerpoint/2010/main" val="76674306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35" name="Rectangle 34">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EB8BE76F-BEC6-4C84-8FA3-894CC8B6D804}"/>
              </a:ext>
            </a:extLst>
          </p:cNvPr>
          <p:cNvSpPr>
            <a:spLocks noGrp="1"/>
          </p:cNvSpPr>
          <p:nvPr>
            <p:ph type="title"/>
          </p:nvPr>
        </p:nvSpPr>
        <p:spPr>
          <a:xfrm>
            <a:off x="836247" y="1085549"/>
            <a:ext cx="3430947" cy="4686903"/>
          </a:xfrm>
        </p:spPr>
        <p:txBody>
          <a:bodyPr anchor="ctr">
            <a:normAutofit/>
          </a:bodyPr>
          <a:lstStyle/>
          <a:p>
            <a:pPr algn="r"/>
            <a:r>
              <a:rPr lang="en-US" sz="3600" dirty="0">
                <a:solidFill>
                  <a:schemeClr val="tx1"/>
                </a:solidFill>
              </a:rPr>
              <a:t>Dollarization  solves inflation problem, for the moment.</a:t>
            </a:r>
          </a:p>
        </p:txBody>
      </p:sp>
      <p:cxnSp>
        <p:nvCxnSpPr>
          <p:cNvPr id="38" name="Straight Connector 37">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491E613-A8BD-4293-8269-30D1A19090CE}"/>
              </a:ext>
            </a:extLst>
          </p:cNvPr>
          <p:cNvSpPr>
            <a:spLocks noGrp="1"/>
          </p:cNvSpPr>
          <p:nvPr>
            <p:ph idx="1"/>
          </p:nvPr>
        </p:nvSpPr>
        <p:spPr>
          <a:xfrm>
            <a:off x="5041399" y="1085549"/>
            <a:ext cx="5579707" cy="4686903"/>
          </a:xfrm>
        </p:spPr>
        <p:txBody>
          <a:bodyPr anchor="ctr">
            <a:normAutofit/>
          </a:bodyPr>
          <a:lstStyle/>
          <a:p>
            <a:pPr lvl="0"/>
            <a:r>
              <a:rPr lang="en-US" sz="1800" dirty="0">
                <a:solidFill>
                  <a:schemeClr val="tx1"/>
                </a:solidFill>
              </a:rPr>
              <a:t>NK Won/yuan/dollars all circulate legally in NK, in markets, in factory transactions, even inside the government.  Won</a:t>
            </a:r>
            <a:r>
              <a:rPr lang="en-US" dirty="0">
                <a:solidFill>
                  <a:schemeClr val="tx1"/>
                </a:solidFill>
              </a:rPr>
              <a:t> used for </a:t>
            </a:r>
            <a:r>
              <a:rPr lang="en-US" sz="1800" dirty="0">
                <a:solidFill>
                  <a:schemeClr val="tx1"/>
                </a:solidFill>
              </a:rPr>
              <a:t>small items, yuan for imported Chinese items, and US dollars for big items</a:t>
            </a:r>
            <a:r>
              <a:rPr lang="en-US" dirty="0">
                <a:solidFill>
                  <a:schemeClr val="tx1"/>
                </a:solidFill>
              </a:rPr>
              <a:t>--</a:t>
            </a:r>
            <a:r>
              <a:rPr lang="en-US" sz="1800" dirty="0">
                <a:solidFill>
                  <a:schemeClr val="tx1"/>
                </a:solidFill>
              </a:rPr>
              <a:t>housing, and most importantly, for private savings. And there seems to be a reasonably well -working market </a:t>
            </a:r>
            <a:r>
              <a:rPr lang="en-US" dirty="0">
                <a:solidFill>
                  <a:schemeClr val="tx1"/>
                </a:solidFill>
              </a:rPr>
              <a:t>f</a:t>
            </a:r>
            <a:r>
              <a:rPr lang="en-US" sz="1800" dirty="0">
                <a:solidFill>
                  <a:schemeClr val="tx1"/>
                </a:solidFill>
              </a:rPr>
              <a:t>or exchanging currency.   Prices stable.</a:t>
            </a:r>
          </a:p>
          <a:p>
            <a:pPr lvl="0"/>
            <a:r>
              <a:rPr lang="en-US" sz="1800" dirty="0">
                <a:solidFill>
                  <a:schemeClr val="tx1"/>
                </a:solidFill>
              </a:rPr>
              <a:t>But command economy using a very different  ration  price structure still exists—collective farms and millions of state workers and the huge military.  Maybe half market, half command.</a:t>
            </a:r>
          </a:p>
          <a:p>
            <a:endParaRPr lang="en-US" sz="1800" dirty="0">
              <a:solidFill>
                <a:schemeClr val="tx1"/>
              </a:solidFill>
            </a:endParaRPr>
          </a:p>
        </p:txBody>
      </p:sp>
    </p:spTree>
    <p:extLst>
      <p:ext uri="{BB962C8B-B14F-4D97-AF65-F5344CB8AC3E}">
        <p14:creationId xmlns:p14="http://schemas.microsoft.com/office/powerpoint/2010/main" val="224565186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862" y="489764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5"/>
              <a:stretch>
                <a:fillRect/>
              </a:stretch>
            </p:blipFill>
            <p:spPr>
              <a:xfrm>
                <a:off x="11136582" y="4713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5"/>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5"/>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9"/>
              <a:stretch>
                <a:fillRect/>
              </a:stretch>
            </p:blipFill>
            <p:spPr>
              <a:xfrm>
                <a:off x="178090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913102" y="6107732"/>
            <a:ext cx="7698077"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538413" y="544556"/>
            <a:ext cx="6420068" cy="646331"/>
          </a:xfrm>
          <a:prstGeom prst="rect">
            <a:avLst/>
          </a:prstGeom>
          <a:noFill/>
        </p:spPr>
        <p:txBody>
          <a:bodyPr wrap="square" rtlCol="0">
            <a:spAutoFit/>
          </a:bodyPr>
          <a:lstStyle/>
          <a:p>
            <a:r>
              <a:rPr lang="en-US" sz="3600" b="1" dirty="0"/>
              <a:t>Stylized </a:t>
            </a:r>
            <a:r>
              <a:rPr lang="en-US" sz="3600" b="1" kern="1200" dirty="0">
                <a:solidFill>
                  <a:schemeClr val="tx1"/>
                </a:solidFill>
                <a:latin typeface="+mn-lt"/>
                <a:ea typeface="+mn-ea"/>
                <a:cs typeface="+mn-cs"/>
              </a:rPr>
              <a:t>Economic Systems</a:t>
            </a:r>
          </a:p>
        </p:txBody>
      </p:sp>
      <p:sp>
        <p:nvSpPr>
          <p:cNvPr id="2" name="TextBox 1">
            <a:extLst>
              <a:ext uri="{FF2B5EF4-FFF2-40B4-BE49-F238E27FC236}">
                <a16:creationId xmlns:a16="http://schemas.microsoft.com/office/drawing/2014/main" id="{6DE3CF27-A356-4699-9672-0F0FDF50FD50}"/>
              </a:ext>
            </a:extLst>
          </p:cNvPr>
          <p:cNvSpPr txBox="1"/>
          <p:nvPr/>
        </p:nvSpPr>
        <p:spPr>
          <a:xfrm>
            <a:off x="2200275" y="2507456"/>
            <a:ext cx="1843088" cy="369332"/>
          </a:xfrm>
          <a:prstGeom prst="rect">
            <a:avLst/>
          </a:prstGeom>
          <a:noFill/>
        </p:spPr>
        <p:txBody>
          <a:bodyPr wrap="square" rtlCol="0">
            <a:spAutoFit/>
          </a:bodyPr>
          <a:lstStyle/>
          <a:p>
            <a:r>
              <a:rPr lang="en-US" sz="1800" kern="1200" dirty="0">
                <a:solidFill>
                  <a:schemeClr val="tx1"/>
                </a:solidFill>
                <a:latin typeface="+mn-lt"/>
                <a:ea typeface="+mn-ea"/>
                <a:cs typeface="+mn-cs"/>
              </a:rPr>
              <a:t>Rule by ration</a:t>
            </a:r>
          </a:p>
        </p:txBody>
      </p:sp>
      <p:sp>
        <p:nvSpPr>
          <p:cNvPr id="3" name="TextBox 2">
            <a:extLst>
              <a:ext uri="{FF2B5EF4-FFF2-40B4-BE49-F238E27FC236}">
                <a16:creationId xmlns:a16="http://schemas.microsoft.com/office/drawing/2014/main" id="{66C163CC-A489-4C3A-B8F7-C8EE57BBC326}"/>
              </a:ext>
            </a:extLst>
          </p:cNvPr>
          <p:cNvSpPr txBox="1"/>
          <p:nvPr/>
        </p:nvSpPr>
        <p:spPr>
          <a:xfrm>
            <a:off x="5919787" y="2507457"/>
            <a:ext cx="1843088" cy="369332"/>
          </a:xfrm>
          <a:prstGeom prst="rect">
            <a:avLst/>
          </a:prstGeom>
          <a:noFill/>
        </p:spPr>
        <p:txBody>
          <a:bodyPr wrap="square" rtlCol="0">
            <a:spAutoFit/>
          </a:bodyPr>
          <a:lstStyle/>
          <a:p>
            <a:r>
              <a:rPr lang="en-US" sz="1800" kern="1200" dirty="0">
                <a:solidFill>
                  <a:schemeClr val="tx1"/>
                </a:solidFill>
                <a:latin typeface="+mn-lt"/>
                <a:ea typeface="+mn-ea"/>
                <a:cs typeface="+mn-cs"/>
              </a:rPr>
              <a:t>Rule by money</a:t>
            </a:r>
          </a:p>
        </p:txBody>
      </p:sp>
    </p:spTree>
    <p:extLst>
      <p:ext uri="{BB962C8B-B14F-4D97-AF65-F5344CB8AC3E}">
        <p14:creationId xmlns:p14="http://schemas.microsoft.com/office/powerpoint/2010/main" val="3470215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862" y="489764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5"/>
              <a:stretch>
                <a:fillRect/>
              </a:stretch>
            </p:blipFill>
            <p:spPr>
              <a:xfrm>
                <a:off x="11136582" y="4713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5"/>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5"/>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9"/>
              <a:stretch>
                <a:fillRect/>
              </a:stretch>
            </p:blipFill>
            <p:spPr>
              <a:xfrm>
                <a:off x="178054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913102" y="6107732"/>
            <a:ext cx="7698077"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3681413" y="544556"/>
            <a:ext cx="5277068" cy="646331"/>
          </a:xfrm>
          <a:prstGeom prst="rect">
            <a:avLst/>
          </a:prstGeom>
          <a:noFill/>
        </p:spPr>
        <p:txBody>
          <a:bodyPr wrap="square" rtlCol="0">
            <a:spAutoFit/>
          </a:bodyPr>
          <a:lstStyle/>
          <a:p>
            <a:r>
              <a:rPr lang="en-US" sz="3600" b="1" dirty="0"/>
              <a:t>Poverty Trap</a:t>
            </a:r>
            <a:endParaRPr lang="en-US" sz="36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10">
            <p14:nvContentPartPr>
              <p14:cNvPr id="2" name="Ink 1">
                <a:extLst>
                  <a:ext uri="{FF2B5EF4-FFF2-40B4-BE49-F238E27FC236}">
                    <a16:creationId xmlns:a16="http://schemas.microsoft.com/office/drawing/2014/main" id="{C54967DC-7E40-450B-B035-ED6744D5EB1F}"/>
                  </a:ext>
                </a:extLst>
              </p14:cNvPr>
              <p14:cNvContentPartPr/>
              <p14:nvPr/>
            </p14:nvContentPartPr>
            <p14:xfrm>
              <a:off x="1885950" y="4175077"/>
              <a:ext cx="8265707" cy="360"/>
            </p14:xfrm>
          </p:contentPart>
        </mc:Choice>
        <mc:Fallback xmlns="">
          <p:pic>
            <p:nvPicPr>
              <p:cNvPr id="2" name="Ink 1">
                <a:extLst>
                  <a:ext uri="{FF2B5EF4-FFF2-40B4-BE49-F238E27FC236}">
                    <a16:creationId xmlns:a16="http://schemas.microsoft.com/office/drawing/2014/main" id="{C54967DC-7E40-450B-B035-ED6744D5EB1F}"/>
                  </a:ext>
                </a:extLst>
              </p:cNvPr>
              <p:cNvPicPr/>
              <p:nvPr/>
            </p:nvPicPr>
            <p:blipFill>
              <a:blip r:embed="rId11"/>
              <a:stretch>
                <a:fillRect/>
              </a:stretch>
            </p:blipFill>
            <p:spPr>
              <a:xfrm>
                <a:off x="1831949" y="4067077"/>
                <a:ext cx="8373348"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4" name="Ink 3">
                <a:extLst>
                  <a:ext uri="{FF2B5EF4-FFF2-40B4-BE49-F238E27FC236}">
                    <a16:creationId xmlns:a16="http://schemas.microsoft.com/office/drawing/2014/main" id="{97F504DA-0200-4F5B-A69E-0C28F69714D1}"/>
                  </a:ext>
                </a:extLst>
              </p14:cNvPr>
              <p14:cNvContentPartPr/>
              <p14:nvPr/>
            </p14:nvContentPartPr>
            <p14:xfrm>
              <a:off x="11389230" y="3625102"/>
              <a:ext cx="360" cy="360"/>
            </p14:xfrm>
          </p:contentPart>
        </mc:Choice>
        <mc:Fallback xmlns="">
          <p:pic>
            <p:nvPicPr>
              <p:cNvPr id="4" name="Ink 3">
                <a:extLst>
                  <a:ext uri="{FF2B5EF4-FFF2-40B4-BE49-F238E27FC236}">
                    <a16:creationId xmlns:a16="http://schemas.microsoft.com/office/drawing/2014/main" id="{97F504DA-0200-4F5B-A69E-0C28F69714D1}"/>
                  </a:ext>
                </a:extLst>
              </p:cNvPr>
              <p:cNvPicPr/>
              <p:nvPr/>
            </p:nvPicPr>
            <p:blipFill>
              <a:blip r:embed="rId13"/>
              <a:stretch>
                <a:fillRect/>
              </a:stretch>
            </p:blipFill>
            <p:spPr>
              <a:xfrm>
                <a:off x="11371590" y="3517102"/>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5" name="Ink 4">
                <a:extLst>
                  <a:ext uri="{FF2B5EF4-FFF2-40B4-BE49-F238E27FC236}">
                    <a16:creationId xmlns:a16="http://schemas.microsoft.com/office/drawing/2014/main" id="{CC7E2B8E-7C4A-4B2A-9881-933ABCB42DE1}"/>
                  </a:ext>
                </a:extLst>
              </p14:cNvPr>
              <p14:cNvContentPartPr/>
              <p14:nvPr/>
            </p14:nvContentPartPr>
            <p14:xfrm>
              <a:off x="11432070" y="3620062"/>
              <a:ext cx="360" cy="360"/>
            </p14:xfrm>
          </p:contentPart>
        </mc:Choice>
        <mc:Fallback xmlns="">
          <p:pic>
            <p:nvPicPr>
              <p:cNvPr id="5" name="Ink 4">
                <a:extLst>
                  <a:ext uri="{FF2B5EF4-FFF2-40B4-BE49-F238E27FC236}">
                    <a16:creationId xmlns:a16="http://schemas.microsoft.com/office/drawing/2014/main" id="{CC7E2B8E-7C4A-4B2A-9881-933ABCB42DE1}"/>
                  </a:ext>
                </a:extLst>
              </p:cNvPr>
              <p:cNvPicPr/>
              <p:nvPr/>
            </p:nvPicPr>
            <p:blipFill>
              <a:blip r:embed="rId15"/>
              <a:stretch>
                <a:fillRect/>
              </a:stretch>
            </p:blipFill>
            <p:spPr>
              <a:xfrm>
                <a:off x="11414070" y="3512422"/>
                <a:ext cx="36000" cy="216000"/>
              </a:xfrm>
              <a:prstGeom prst="rect">
                <a:avLst/>
              </a:prstGeom>
            </p:spPr>
          </p:pic>
        </mc:Fallback>
      </mc:AlternateContent>
      <p:sp>
        <p:nvSpPr>
          <p:cNvPr id="18" name="TextBox 17">
            <a:extLst>
              <a:ext uri="{FF2B5EF4-FFF2-40B4-BE49-F238E27FC236}">
                <a16:creationId xmlns:a16="http://schemas.microsoft.com/office/drawing/2014/main" id="{AD4B18F8-5202-4F4F-B682-03B05B2FE37C}"/>
              </a:ext>
            </a:extLst>
          </p:cNvPr>
          <p:cNvSpPr txBox="1"/>
          <p:nvPr/>
        </p:nvSpPr>
        <p:spPr>
          <a:xfrm rot="10800000" flipH="1" flipV="1">
            <a:off x="7708243" y="4666419"/>
            <a:ext cx="2261148" cy="369332"/>
          </a:xfrm>
          <a:prstGeom prst="rect">
            <a:avLst/>
          </a:prstGeom>
          <a:noFill/>
        </p:spPr>
        <p:txBody>
          <a:bodyPr wrap="square" rtlCol="0">
            <a:spAutoFit/>
          </a:bodyPr>
          <a:lstStyle/>
          <a:p>
            <a:r>
              <a:rPr lang="en-US" b="1" dirty="0"/>
              <a:t>Poverty Trap</a:t>
            </a:r>
            <a:endParaRPr lang="en-US" sz="1800" b="1" kern="1200" dirty="0">
              <a:solidFill>
                <a:schemeClr val="tx1"/>
              </a:solidFill>
              <a:latin typeface="+mn-lt"/>
              <a:ea typeface="+mn-ea"/>
              <a:cs typeface="+mn-cs"/>
            </a:endParaRPr>
          </a:p>
        </p:txBody>
      </p:sp>
    </p:spTree>
    <p:extLst>
      <p:ext uri="{BB962C8B-B14F-4D97-AF65-F5344CB8AC3E}">
        <p14:creationId xmlns:p14="http://schemas.microsoft.com/office/powerpoint/2010/main" val="2650208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862" y="489764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5"/>
              <a:stretch>
                <a:fillRect/>
              </a:stretch>
            </p:blipFill>
            <p:spPr>
              <a:xfrm>
                <a:off x="11136582" y="4713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5"/>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5"/>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9"/>
              <a:stretch>
                <a:fillRect/>
              </a:stretch>
            </p:blipFill>
            <p:spPr>
              <a:xfrm>
                <a:off x="178090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913102" y="6107732"/>
            <a:ext cx="7698077"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706541" y="517926"/>
            <a:ext cx="7698077" cy="584775"/>
          </a:xfrm>
          <a:prstGeom prst="rect">
            <a:avLst/>
          </a:prstGeom>
          <a:noFill/>
        </p:spPr>
        <p:txBody>
          <a:bodyPr wrap="square" rtlCol="0">
            <a:spAutoFit/>
          </a:bodyPr>
          <a:lstStyle/>
          <a:p>
            <a:r>
              <a:rPr lang="en-US" sz="3200" b="1" dirty="0"/>
              <a:t>North Korea’s  Double Trap</a:t>
            </a:r>
            <a:endParaRPr lang="en-US" sz="32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10">
            <p14:nvContentPartPr>
              <p14:cNvPr id="2" name="Ink 1">
                <a:extLst>
                  <a:ext uri="{FF2B5EF4-FFF2-40B4-BE49-F238E27FC236}">
                    <a16:creationId xmlns:a16="http://schemas.microsoft.com/office/drawing/2014/main" id="{C54967DC-7E40-450B-B035-ED6744D5EB1F}"/>
                  </a:ext>
                </a:extLst>
              </p14:cNvPr>
              <p14:cNvContentPartPr/>
              <p14:nvPr/>
            </p14:nvContentPartPr>
            <p14:xfrm>
              <a:off x="1872023" y="4506670"/>
              <a:ext cx="8279634" cy="360"/>
            </p14:xfrm>
          </p:contentPart>
        </mc:Choice>
        <mc:Fallback xmlns="">
          <p:pic>
            <p:nvPicPr>
              <p:cNvPr id="2" name="Ink 1">
                <a:extLst>
                  <a:ext uri="{FF2B5EF4-FFF2-40B4-BE49-F238E27FC236}">
                    <a16:creationId xmlns:a16="http://schemas.microsoft.com/office/drawing/2014/main" id="{C54967DC-7E40-450B-B035-ED6744D5EB1F}"/>
                  </a:ext>
                </a:extLst>
              </p:cNvPr>
              <p:cNvPicPr/>
              <p:nvPr/>
            </p:nvPicPr>
            <p:blipFill>
              <a:blip r:embed="rId11"/>
              <a:stretch>
                <a:fillRect/>
              </a:stretch>
            </p:blipFill>
            <p:spPr>
              <a:xfrm>
                <a:off x="1818023" y="4398670"/>
                <a:ext cx="8387274"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4" name="Ink 3">
                <a:extLst>
                  <a:ext uri="{FF2B5EF4-FFF2-40B4-BE49-F238E27FC236}">
                    <a16:creationId xmlns:a16="http://schemas.microsoft.com/office/drawing/2014/main" id="{97F504DA-0200-4F5B-A69E-0C28F69714D1}"/>
                  </a:ext>
                </a:extLst>
              </p14:cNvPr>
              <p14:cNvContentPartPr/>
              <p14:nvPr/>
            </p14:nvContentPartPr>
            <p14:xfrm>
              <a:off x="11389230" y="3625102"/>
              <a:ext cx="360" cy="360"/>
            </p14:xfrm>
          </p:contentPart>
        </mc:Choice>
        <mc:Fallback xmlns="">
          <p:pic>
            <p:nvPicPr>
              <p:cNvPr id="4" name="Ink 3">
                <a:extLst>
                  <a:ext uri="{FF2B5EF4-FFF2-40B4-BE49-F238E27FC236}">
                    <a16:creationId xmlns:a16="http://schemas.microsoft.com/office/drawing/2014/main" id="{97F504DA-0200-4F5B-A69E-0C28F69714D1}"/>
                  </a:ext>
                </a:extLst>
              </p:cNvPr>
              <p:cNvPicPr/>
              <p:nvPr/>
            </p:nvPicPr>
            <p:blipFill>
              <a:blip r:embed="rId13"/>
              <a:stretch>
                <a:fillRect/>
              </a:stretch>
            </p:blipFill>
            <p:spPr>
              <a:xfrm>
                <a:off x="11371590" y="3517102"/>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5" name="Ink 4">
                <a:extLst>
                  <a:ext uri="{FF2B5EF4-FFF2-40B4-BE49-F238E27FC236}">
                    <a16:creationId xmlns:a16="http://schemas.microsoft.com/office/drawing/2014/main" id="{CC7E2B8E-7C4A-4B2A-9881-933ABCB42DE1}"/>
                  </a:ext>
                </a:extLst>
              </p14:cNvPr>
              <p14:cNvContentPartPr/>
              <p14:nvPr/>
            </p14:nvContentPartPr>
            <p14:xfrm>
              <a:off x="11432070" y="3620062"/>
              <a:ext cx="360" cy="360"/>
            </p14:xfrm>
          </p:contentPart>
        </mc:Choice>
        <mc:Fallback xmlns="">
          <p:pic>
            <p:nvPicPr>
              <p:cNvPr id="5" name="Ink 4">
                <a:extLst>
                  <a:ext uri="{FF2B5EF4-FFF2-40B4-BE49-F238E27FC236}">
                    <a16:creationId xmlns:a16="http://schemas.microsoft.com/office/drawing/2014/main" id="{CC7E2B8E-7C4A-4B2A-9881-933ABCB42DE1}"/>
                  </a:ext>
                </a:extLst>
              </p:cNvPr>
              <p:cNvPicPr/>
              <p:nvPr/>
            </p:nvPicPr>
            <p:blipFill>
              <a:blip r:embed="rId15"/>
              <a:stretch>
                <a:fillRect/>
              </a:stretch>
            </p:blipFill>
            <p:spPr>
              <a:xfrm>
                <a:off x="11414070" y="3512422"/>
                <a:ext cx="36000" cy="216000"/>
              </a:xfrm>
              <a:prstGeom prst="rect">
                <a:avLst/>
              </a:prstGeom>
            </p:spPr>
          </p:pic>
        </mc:Fallback>
      </mc:AlternateContent>
      <p:sp>
        <p:nvSpPr>
          <p:cNvPr id="18" name="TextBox 17">
            <a:extLst>
              <a:ext uri="{FF2B5EF4-FFF2-40B4-BE49-F238E27FC236}">
                <a16:creationId xmlns:a16="http://schemas.microsoft.com/office/drawing/2014/main" id="{AD4B18F8-5202-4F4F-B682-03B05B2FE37C}"/>
              </a:ext>
            </a:extLst>
          </p:cNvPr>
          <p:cNvSpPr txBox="1"/>
          <p:nvPr/>
        </p:nvSpPr>
        <p:spPr>
          <a:xfrm rot="10800000" flipH="1" flipV="1">
            <a:off x="7708243" y="4666419"/>
            <a:ext cx="2261148" cy="369332"/>
          </a:xfrm>
          <a:prstGeom prst="rect">
            <a:avLst/>
          </a:prstGeom>
          <a:noFill/>
        </p:spPr>
        <p:txBody>
          <a:bodyPr wrap="square" rtlCol="0">
            <a:spAutoFit/>
          </a:bodyPr>
          <a:lstStyle/>
          <a:p>
            <a:r>
              <a:rPr lang="en-US" b="1" dirty="0"/>
              <a:t>Poverty Trap</a:t>
            </a:r>
            <a:endParaRPr lang="en-US" sz="1800" b="1" kern="1200" dirty="0">
              <a:solidFill>
                <a:schemeClr val="tx1"/>
              </a:solidFill>
              <a:latin typeface="+mn-lt"/>
              <a:ea typeface="+mn-ea"/>
              <a:cs typeface="+mn-cs"/>
            </a:endParaRPr>
          </a:p>
        </p:txBody>
      </p:sp>
      <p:sp>
        <p:nvSpPr>
          <p:cNvPr id="3" name="TextBox 2">
            <a:extLst>
              <a:ext uri="{FF2B5EF4-FFF2-40B4-BE49-F238E27FC236}">
                <a16:creationId xmlns:a16="http://schemas.microsoft.com/office/drawing/2014/main" id="{4A882905-E771-4C81-9814-642164D7A372}"/>
              </a:ext>
            </a:extLst>
          </p:cNvPr>
          <p:cNvSpPr txBox="1"/>
          <p:nvPr/>
        </p:nvSpPr>
        <p:spPr>
          <a:xfrm rot="10800000" flipV="1">
            <a:off x="2802724" y="2984668"/>
            <a:ext cx="1414422" cy="369332"/>
          </a:xfrm>
          <a:prstGeom prst="rect">
            <a:avLst/>
          </a:prstGeom>
          <a:noFill/>
        </p:spPr>
        <p:txBody>
          <a:bodyPr wrap="square" rtlCol="0">
            <a:spAutoFit/>
          </a:bodyPr>
          <a:lstStyle/>
          <a:p>
            <a:r>
              <a:rPr lang="en-US" b="1" dirty="0"/>
              <a:t>1960</a:t>
            </a:r>
          </a:p>
        </p:txBody>
      </p:sp>
      <p:sp>
        <p:nvSpPr>
          <p:cNvPr id="6" name="TextBox 5">
            <a:extLst>
              <a:ext uri="{FF2B5EF4-FFF2-40B4-BE49-F238E27FC236}">
                <a16:creationId xmlns:a16="http://schemas.microsoft.com/office/drawing/2014/main" id="{8D3D0505-D9FF-42F2-882F-D3C88A7DE891}"/>
              </a:ext>
            </a:extLst>
          </p:cNvPr>
          <p:cNvSpPr txBox="1"/>
          <p:nvPr/>
        </p:nvSpPr>
        <p:spPr>
          <a:xfrm>
            <a:off x="4352922" y="4988583"/>
            <a:ext cx="1790702" cy="369332"/>
          </a:xfrm>
          <a:prstGeom prst="rect">
            <a:avLst/>
          </a:prstGeom>
          <a:noFill/>
        </p:spPr>
        <p:txBody>
          <a:bodyPr wrap="square" rtlCol="0">
            <a:spAutoFit/>
          </a:bodyPr>
          <a:lstStyle/>
          <a:p>
            <a:r>
              <a:rPr lang="en-US" sz="1800" b="1" kern="1200" dirty="0">
                <a:solidFill>
                  <a:schemeClr val="tx1"/>
                </a:solidFill>
                <a:latin typeface="+mn-lt"/>
                <a:ea typeface="+mn-ea"/>
                <a:cs typeface="+mn-cs"/>
              </a:rPr>
              <a:t>     1995</a:t>
            </a:r>
          </a:p>
        </p:txBody>
      </p:sp>
      <p:sp>
        <p:nvSpPr>
          <p:cNvPr id="7" name="TextBox 6">
            <a:extLst>
              <a:ext uri="{FF2B5EF4-FFF2-40B4-BE49-F238E27FC236}">
                <a16:creationId xmlns:a16="http://schemas.microsoft.com/office/drawing/2014/main" id="{F13B7E74-CB15-4C6E-B00E-8954678086BB}"/>
              </a:ext>
            </a:extLst>
          </p:cNvPr>
          <p:cNvSpPr txBox="1"/>
          <p:nvPr/>
        </p:nvSpPr>
        <p:spPr>
          <a:xfrm rot="10800000" flipV="1">
            <a:off x="5418918" y="3321082"/>
            <a:ext cx="1818154" cy="369332"/>
          </a:xfrm>
          <a:prstGeom prst="rect">
            <a:avLst/>
          </a:prstGeom>
          <a:noFill/>
        </p:spPr>
        <p:txBody>
          <a:bodyPr wrap="square" rtlCol="0">
            <a:spAutoFit/>
          </a:bodyPr>
          <a:lstStyle/>
          <a:p>
            <a:r>
              <a:rPr lang="en-US" b="1" dirty="0"/>
              <a:t>          2019</a:t>
            </a:r>
            <a:endParaRPr lang="en-US" sz="18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16">
            <p14:nvContentPartPr>
              <p14:cNvPr id="19" name="Ink 18">
                <a:extLst>
                  <a:ext uri="{FF2B5EF4-FFF2-40B4-BE49-F238E27FC236}">
                    <a16:creationId xmlns:a16="http://schemas.microsoft.com/office/drawing/2014/main" id="{F69C74DF-4FB7-435A-84B2-45A629408DAB}"/>
                  </a:ext>
                </a:extLst>
              </p14:cNvPr>
              <p14:cNvContentPartPr/>
              <p14:nvPr/>
            </p14:nvContentPartPr>
            <p14:xfrm>
              <a:off x="3447990" y="3300382"/>
              <a:ext cx="127800" cy="199800"/>
            </p14:xfrm>
          </p:contentPart>
        </mc:Choice>
        <mc:Fallback xmlns="">
          <p:pic>
            <p:nvPicPr>
              <p:cNvPr id="19" name="Ink 18">
                <a:extLst>
                  <a:ext uri="{FF2B5EF4-FFF2-40B4-BE49-F238E27FC236}">
                    <a16:creationId xmlns:a16="http://schemas.microsoft.com/office/drawing/2014/main" id="{F69C74DF-4FB7-435A-84B2-45A629408DAB}"/>
                  </a:ext>
                </a:extLst>
              </p:cNvPr>
              <p:cNvPicPr/>
              <p:nvPr/>
            </p:nvPicPr>
            <p:blipFill>
              <a:blip r:embed="rId17"/>
              <a:stretch>
                <a:fillRect/>
              </a:stretch>
            </p:blipFill>
            <p:spPr>
              <a:xfrm>
                <a:off x="3438990" y="3291382"/>
                <a:ext cx="145440" cy="2174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0" name="Ink 19">
                <a:extLst>
                  <a:ext uri="{FF2B5EF4-FFF2-40B4-BE49-F238E27FC236}">
                    <a16:creationId xmlns:a16="http://schemas.microsoft.com/office/drawing/2014/main" id="{51BC4AA8-4F40-4534-BAD2-DB091556D223}"/>
                  </a:ext>
                </a:extLst>
              </p14:cNvPr>
              <p14:cNvContentPartPr/>
              <p14:nvPr/>
            </p14:nvContentPartPr>
            <p14:xfrm>
              <a:off x="5152950" y="4774582"/>
              <a:ext cx="157680" cy="221400"/>
            </p14:xfrm>
          </p:contentPart>
        </mc:Choice>
        <mc:Fallback xmlns="">
          <p:pic>
            <p:nvPicPr>
              <p:cNvPr id="20" name="Ink 19">
                <a:extLst>
                  <a:ext uri="{FF2B5EF4-FFF2-40B4-BE49-F238E27FC236}">
                    <a16:creationId xmlns:a16="http://schemas.microsoft.com/office/drawing/2014/main" id="{51BC4AA8-4F40-4534-BAD2-DB091556D223}"/>
                  </a:ext>
                </a:extLst>
              </p:cNvPr>
              <p:cNvPicPr/>
              <p:nvPr/>
            </p:nvPicPr>
            <p:blipFill>
              <a:blip r:embed="rId19"/>
              <a:stretch>
                <a:fillRect/>
              </a:stretch>
            </p:blipFill>
            <p:spPr>
              <a:xfrm>
                <a:off x="5143950" y="4765942"/>
                <a:ext cx="17532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1" name="Ink 20">
                <a:extLst>
                  <a:ext uri="{FF2B5EF4-FFF2-40B4-BE49-F238E27FC236}">
                    <a16:creationId xmlns:a16="http://schemas.microsoft.com/office/drawing/2014/main" id="{FF366162-56B8-4A36-BB39-184DC38A14EF}"/>
                  </a:ext>
                </a:extLst>
              </p14:cNvPr>
              <p14:cNvContentPartPr/>
              <p14:nvPr/>
            </p14:nvContentPartPr>
            <p14:xfrm>
              <a:off x="6315030" y="4409902"/>
              <a:ext cx="145080" cy="154800"/>
            </p14:xfrm>
          </p:contentPart>
        </mc:Choice>
        <mc:Fallback xmlns="">
          <p:pic>
            <p:nvPicPr>
              <p:cNvPr id="21" name="Ink 20">
                <a:extLst>
                  <a:ext uri="{FF2B5EF4-FFF2-40B4-BE49-F238E27FC236}">
                    <a16:creationId xmlns:a16="http://schemas.microsoft.com/office/drawing/2014/main" id="{FF366162-56B8-4A36-BB39-184DC38A14EF}"/>
                  </a:ext>
                </a:extLst>
              </p:cNvPr>
              <p:cNvPicPr/>
              <p:nvPr/>
            </p:nvPicPr>
            <p:blipFill>
              <a:blip r:embed="rId21"/>
              <a:stretch>
                <a:fillRect/>
              </a:stretch>
            </p:blipFill>
            <p:spPr>
              <a:xfrm>
                <a:off x="6306030" y="4400902"/>
                <a:ext cx="162720" cy="1724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4" name="Ink 23">
                <a:extLst>
                  <a:ext uri="{FF2B5EF4-FFF2-40B4-BE49-F238E27FC236}">
                    <a16:creationId xmlns:a16="http://schemas.microsoft.com/office/drawing/2014/main" id="{1B89E1F2-EAEA-454E-BF9A-A628B4473371}"/>
                  </a:ext>
                </a:extLst>
              </p14:cNvPr>
              <p14:cNvContentPartPr/>
              <p14:nvPr/>
            </p14:nvContentPartPr>
            <p14:xfrm>
              <a:off x="11239470" y="3467062"/>
              <a:ext cx="360" cy="360"/>
            </p14:xfrm>
          </p:contentPart>
        </mc:Choice>
        <mc:Fallback xmlns="">
          <p:pic>
            <p:nvPicPr>
              <p:cNvPr id="24" name="Ink 23">
                <a:extLst>
                  <a:ext uri="{FF2B5EF4-FFF2-40B4-BE49-F238E27FC236}">
                    <a16:creationId xmlns:a16="http://schemas.microsoft.com/office/drawing/2014/main" id="{1B89E1F2-EAEA-454E-BF9A-A628B4473371}"/>
                  </a:ext>
                </a:extLst>
              </p:cNvPr>
              <p:cNvPicPr/>
              <p:nvPr/>
            </p:nvPicPr>
            <p:blipFill>
              <a:blip r:embed="rId5"/>
              <a:stretch>
                <a:fillRect/>
              </a:stretch>
            </p:blipFill>
            <p:spPr>
              <a:xfrm>
                <a:off x="11230470" y="3458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5" name="Ink 24">
                <a:extLst>
                  <a:ext uri="{FF2B5EF4-FFF2-40B4-BE49-F238E27FC236}">
                    <a16:creationId xmlns:a16="http://schemas.microsoft.com/office/drawing/2014/main" id="{35A5EFF6-C461-4CE0-80AC-01616F8B98AC}"/>
                  </a:ext>
                </a:extLst>
              </p14:cNvPr>
              <p14:cNvContentPartPr/>
              <p14:nvPr/>
            </p14:nvContentPartPr>
            <p14:xfrm>
              <a:off x="11572830" y="3828862"/>
              <a:ext cx="360" cy="360"/>
            </p14:xfrm>
          </p:contentPart>
        </mc:Choice>
        <mc:Fallback xmlns="">
          <p:pic>
            <p:nvPicPr>
              <p:cNvPr id="25" name="Ink 24">
                <a:extLst>
                  <a:ext uri="{FF2B5EF4-FFF2-40B4-BE49-F238E27FC236}">
                    <a16:creationId xmlns:a16="http://schemas.microsoft.com/office/drawing/2014/main" id="{35A5EFF6-C461-4CE0-80AC-01616F8B98AC}"/>
                  </a:ext>
                </a:extLst>
              </p:cNvPr>
              <p:cNvPicPr/>
              <p:nvPr/>
            </p:nvPicPr>
            <p:blipFill>
              <a:blip r:embed="rId5"/>
              <a:stretch>
                <a:fillRect/>
              </a:stretch>
            </p:blipFill>
            <p:spPr>
              <a:xfrm>
                <a:off x="11563830" y="38202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6" name="Ink 25">
                <a:extLst>
                  <a:ext uri="{FF2B5EF4-FFF2-40B4-BE49-F238E27FC236}">
                    <a16:creationId xmlns:a16="http://schemas.microsoft.com/office/drawing/2014/main" id="{23A3B09A-58DE-4E1A-8445-87D10515C72B}"/>
                  </a:ext>
                </a:extLst>
              </p14:cNvPr>
              <p14:cNvContentPartPr/>
              <p14:nvPr/>
            </p14:nvContentPartPr>
            <p14:xfrm>
              <a:off x="8300790" y="6410062"/>
              <a:ext cx="360" cy="360"/>
            </p14:xfrm>
          </p:contentPart>
        </mc:Choice>
        <mc:Fallback xmlns="">
          <p:pic>
            <p:nvPicPr>
              <p:cNvPr id="26" name="Ink 25">
                <a:extLst>
                  <a:ext uri="{FF2B5EF4-FFF2-40B4-BE49-F238E27FC236}">
                    <a16:creationId xmlns:a16="http://schemas.microsoft.com/office/drawing/2014/main" id="{23A3B09A-58DE-4E1A-8445-87D10515C72B}"/>
                  </a:ext>
                </a:extLst>
              </p:cNvPr>
              <p:cNvPicPr/>
              <p:nvPr/>
            </p:nvPicPr>
            <p:blipFill>
              <a:blip r:embed="rId5"/>
              <a:stretch>
                <a:fillRect/>
              </a:stretch>
            </p:blipFill>
            <p:spPr>
              <a:xfrm>
                <a:off x="8292150" y="6401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Ink 26">
                <a:extLst>
                  <a:ext uri="{FF2B5EF4-FFF2-40B4-BE49-F238E27FC236}">
                    <a16:creationId xmlns:a16="http://schemas.microsoft.com/office/drawing/2014/main" id="{95462661-F321-40D4-88F6-53716CD49374}"/>
                  </a:ext>
                </a:extLst>
              </p14:cNvPr>
              <p14:cNvContentPartPr/>
              <p14:nvPr/>
            </p14:nvContentPartPr>
            <p14:xfrm>
              <a:off x="8081910" y="6371902"/>
              <a:ext cx="360" cy="360"/>
            </p14:xfrm>
          </p:contentPart>
        </mc:Choice>
        <mc:Fallback xmlns="">
          <p:pic>
            <p:nvPicPr>
              <p:cNvPr id="27" name="Ink 26">
                <a:extLst>
                  <a:ext uri="{FF2B5EF4-FFF2-40B4-BE49-F238E27FC236}">
                    <a16:creationId xmlns:a16="http://schemas.microsoft.com/office/drawing/2014/main" id="{95462661-F321-40D4-88F6-53716CD49374}"/>
                  </a:ext>
                </a:extLst>
              </p:cNvPr>
              <p:cNvPicPr/>
              <p:nvPr/>
            </p:nvPicPr>
            <p:blipFill>
              <a:blip r:embed="rId5"/>
              <a:stretch>
                <a:fillRect/>
              </a:stretch>
            </p:blipFill>
            <p:spPr>
              <a:xfrm>
                <a:off x="8072910" y="63632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8" name="Ink 27">
                <a:extLst>
                  <a:ext uri="{FF2B5EF4-FFF2-40B4-BE49-F238E27FC236}">
                    <a16:creationId xmlns:a16="http://schemas.microsoft.com/office/drawing/2014/main" id="{1BFBE4FF-D3D6-46D3-969E-A982158121B5}"/>
                  </a:ext>
                </a:extLst>
              </p14:cNvPr>
              <p14:cNvContentPartPr/>
              <p14:nvPr/>
            </p14:nvContentPartPr>
            <p14:xfrm>
              <a:off x="8076870" y="6343462"/>
              <a:ext cx="3960" cy="2160"/>
            </p14:xfrm>
          </p:contentPart>
        </mc:Choice>
        <mc:Fallback xmlns="">
          <p:pic>
            <p:nvPicPr>
              <p:cNvPr id="28" name="Ink 27">
                <a:extLst>
                  <a:ext uri="{FF2B5EF4-FFF2-40B4-BE49-F238E27FC236}">
                    <a16:creationId xmlns:a16="http://schemas.microsoft.com/office/drawing/2014/main" id="{1BFBE4FF-D3D6-46D3-969E-A982158121B5}"/>
                  </a:ext>
                </a:extLst>
              </p:cNvPr>
              <p:cNvPicPr/>
              <p:nvPr/>
            </p:nvPicPr>
            <p:blipFill>
              <a:blip r:embed="rId27"/>
              <a:stretch>
                <a:fillRect/>
              </a:stretch>
            </p:blipFill>
            <p:spPr>
              <a:xfrm>
                <a:off x="8068230" y="6334822"/>
                <a:ext cx="2160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9" name="Ink 28">
                <a:extLst>
                  <a:ext uri="{FF2B5EF4-FFF2-40B4-BE49-F238E27FC236}">
                    <a16:creationId xmlns:a16="http://schemas.microsoft.com/office/drawing/2014/main" id="{708165A7-CCD7-4A34-8D67-9F694DFCA758}"/>
                  </a:ext>
                </a:extLst>
              </p14:cNvPr>
              <p14:cNvContentPartPr/>
              <p14:nvPr/>
            </p14:nvContentPartPr>
            <p14:xfrm>
              <a:off x="13391910" y="4929022"/>
              <a:ext cx="360" cy="360"/>
            </p14:xfrm>
          </p:contentPart>
        </mc:Choice>
        <mc:Fallback xmlns="">
          <p:pic>
            <p:nvPicPr>
              <p:cNvPr id="29" name="Ink 28">
                <a:extLst>
                  <a:ext uri="{FF2B5EF4-FFF2-40B4-BE49-F238E27FC236}">
                    <a16:creationId xmlns:a16="http://schemas.microsoft.com/office/drawing/2014/main" id="{708165A7-CCD7-4A34-8D67-9F694DFCA758}"/>
                  </a:ext>
                </a:extLst>
              </p:cNvPr>
              <p:cNvPicPr/>
              <p:nvPr/>
            </p:nvPicPr>
            <p:blipFill>
              <a:blip r:embed="rId5"/>
              <a:stretch>
                <a:fillRect/>
              </a:stretch>
            </p:blipFill>
            <p:spPr>
              <a:xfrm>
                <a:off x="13383270" y="4920022"/>
                <a:ext cx="18000" cy="18000"/>
              </a:xfrm>
              <a:prstGeom prst="rect">
                <a:avLst/>
              </a:prstGeom>
            </p:spPr>
          </p:pic>
        </mc:Fallback>
      </mc:AlternateContent>
      <p:sp>
        <p:nvSpPr>
          <p:cNvPr id="8" name="TextBox 7">
            <a:extLst>
              <a:ext uri="{FF2B5EF4-FFF2-40B4-BE49-F238E27FC236}">
                <a16:creationId xmlns:a16="http://schemas.microsoft.com/office/drawing/2014/main" id="{8EEA21B0-D97E-44B8-90C1-21A5095C53F6}"/>
              </a:ext>
            </a:extLst>
          </p:cNvPr>
          <p:cNvSpPr txBox="1"/>
          <p:nvPr/>
        </p:nvSpPr>
        <p:spPr>
          <a:xfrm rot="11706183" flipV="1">
            <a:off x="5527001" y="5044687"/>
            <a:ext cx="1058439" cy="369332"/>
          </a:xfrm>
          <a:prstGeom prst="rect">
            <a:avLst/>
          </a:prstGeom>
          <a:noFill/>
        </p:spPr>
        <p:txBody>
          <a:bodyPr wrap="square" rtlCol="0">
            <a:spAutoFit/>
          </a:bodyPr>
          <a:lstStyle/>
          <a:p>
            <a:r>
              <a:rPr lang="en-US" sz="1800" kern="1200" dirty="0">
                <a:solidFill>
                  <a:schemeClr val="tx1"/>
                </a:solidFill>
                <a:latin typeface="+mn-lt"/>
                <a:ea typeface="+mn-ea"/>
                <a:cs typeface="+mn-cs"/>
              </a:rPr>
              <a:t>famine</a:t>
            </a:r>
          </a:p>
        </p:txBody>
      </p:sp>
      <mc:AlternateContent xmlns:mc="http://schemas.openxmlformats.org/markup-compatibility/2006" xmlns:p14="http://schemas.microsoft.com/office/powerpoint/2010/main">
        <mc:Choice Requires="p14">
          <p:contentPart p14:bwMode="auto" r:id="rId29">
            <p14:nvContentPartPr>
              <p14:cNvPr id="11" name="Ink 10">
                <a:extLst>
                  <a:ext uri="{FF2B5EF4-FFF2-40B4-BE49-F238E27FC236}">
                    <a16:creationId xmlns:a16="http://schemas.microsoft.com/office/drawing/2014/main" id="{56063023-A99B-40C0-AD9B-F78B18A6AE24}"/>
                  </a:ext>
                </a:extLst>
              </p14:cNvPr>
              <p14:cNvContentPartPr/>
              <p14:nvPr/>
            </p14:nvContentPartPr>
            <p14:xfrm>
              <a:off x="11196630" y="3143062"/>
              <a:ext cx="360" cy="360"/>
            </p14:xfrm>
          </p:contentPart>
        </mc:Choice>
        <mc:Fallback xmlns="">
          <p:pic>
            <p:nvPicPr>
              <p:cNvPr id="11" name="Ink 10">
                <a:extLst>
                  <a:ext uri="{FF2B5EF4-FFF2-40B4-BE49-F238E27FC236}">
                    <a16:creationId xmlns:a16="http://schemas.microsoft.com/office/drawing/2014/main" id="{56063023-A99B-40C0-AD9B-F78B18A6AE24}"/>
                  </a:ext>
                </a:extLst>
              </p:cNvPr>
              <p:cNvPicPr/>
              <p:nvPr/>
            </p:nvPicPr>
            <p:blipFill>
              <a:blip r:embed="rId32"/>
              <a:stretch>
                <a:fillRect/>
              </a:stretch>
            </p:blipFill>
            <p:spPr>
              <a:xfrm>
                <a:off x="11187630" y="3134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2" name="Ink 11">
                <a:extLst>
                  <a:ext uri="{FF2B5EF4-FFF2-40B4-BE49-F238E27FC236}">
                    <a16:creationId xmlns:a16="http://schemas.microsoft.com/office/drawing/2014/main" id="{E03CEE8F-B330-45E2-A639-320C99AA5973}"/>
                  </a:ext>
                </a:extLst>
              </p14:cNvPr>
              <p14:cNvContentPartPr/>
              <p14:nvPr/>
            </p14:nvContentPartPr>
            <p14:xfrm>
              <a:off x="12815550" y="466462"/>
              <a:ext cx="360" cy="360"/>
            </p14:xfrm>
          </p:contentPart>
        </mc:Choice>
        <mc:Fallback xmlns="">
          <p:pic>
            <p:nvPicPr>
              <p:cNvPr id="12" name="Ink 11">
                <a:extLst>
                  <a:ext uri="{FF2B5EF4-FFF2-40B4-BE49-F238E27FC236}">
                    <a16:creationId xmlns:a16="http://schemas.microsoft.com/office/drawing/2014/main" id="{E03CEE8F-B330-45E2-A639-320C99AA5973}"/>
                  </a:ext>
                </a:extLst>
              </p:cNvPr>
              <p:cNvPicPr/>
              <p:nvPr/>
            </p:nvPicPr>
            <p:blipFill>
              <a:blip r:embed="rId32"/>
              <a:stretch>
                <a:fillRect/>
              </a:stretch>
            </p:blipFill>
            <p:spPr>
              <a:xfrm>
                <a:off x="12806910" y="4578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3" name="Ink 12">
                <a:extLst>
                  <a:ext uri="{FF2B5EF4-FFF2-40B4-BE49-F238E27FC236}">
                    <a16:creationId xmlns:a16="http://schemas.microsoft.com/office/drawing/2014/main" id="{2E140D53-4BF7-4079-B4E5-051733CDDF09}"/>
                  </a:ext>
                </a:extLst>
              </p14:cNvPr>
              <p14:cNvContentPartPr/>
              <p14:nvPr/>
            </p14:nvContentPartPr>
            <p14:xfrm>
              <a:off x="3900150" y="4595662"/>
              <a:ext cx="360" cy="360"/>
            </p14:xfrm>
          </p:contentPart>
        </mc:Choice>
        <mc:Fallback xmlns="">
          <p:pic>
            <p:nvPicPr>
              <p:cNvPr id="13" name="Ink 12">
                <a:extLst>
                  <a:ext uri="{FF2B5EF4-FFF2-40B4-BE49-F238E27FC236}">
                    <a16:creationId xmlns:a16="http://schemas.microsoft.com/office/drawing/2014/main" id="{2E140D53-4BF7-4079-B4E5-051733CDDF09}"/>
                  </a:ext>
                </a:extLst>
              </p:cNvPr>
              <p:cNvPicPr/>
              <p:nvPr/>
            </p:nvPicPr>
            <p:blipFill>
              <a:blip r:embed="rId32"/>
              <a:stretch>
                <a:fillRect/>
              </a:stretch>
            </p:blipFill>
            <p:spPr>
              <a:xfrm>
                <a:off x="3891510" y="4586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4" name="Ink 13">
                <a:extLst>
                  <a:ext uri="{FF2B5EF4-FFF2-40B4-BE49-F238E27FC236}">
                    <a16:creationId xmlns:a16="http://schemas.microsoft.com/office/drawing/2014/main" id="{46F22842-BD0B-4BD2-BDE7-C95A9FAAA357}"/>
                  </a:ext>
                </a:extLst>
              </p14:cNvPr>
              <p14:cNvContentPartPr/>
              <p14:nvPr/>
            </p14:nvContentPartPr>
            <p14:xfrm>
              <a:off x="3666870" y="4471822"/>
              <a:ext cx="360" cy="360"/>
            </p14:xfrm>
          </p:contentPart>
        </mc:Choice>
        <mc:Fallback xmlns="">
          <p:pic>
            <p:nvPicPr>
              <p:cNvPr id="14" name="Ink 13">
                <a:extLst>
                  <a:ext uri="{FF2B5EF4-FFF2-40B4-BE49-F238E27FC236}">
                    <a16:creationId xmlns:a16="http://schemas.microsoft.com/office/drawing/2014/main" id="{46F22842-BD0B-4BD2-BDE7-C95A9FAAA357}"/>
                  </a:ext>
                </a:extLst>
              </p:cNvPr>
              <p:cNvPicPr/>
              <p:nvPr/>
            </p:nvPicPr>
            <p:blipFill>
              <a:blip r:embed="rId32"/>
              <a:stretch>
                <a:fillRect/>
              </a:stretch>
            </p:blipFill>
            <p:spPr>
              <a:xfrm>
                <a:off x="3658230" y="44628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5" name="Ink 14">
                <a:extLst>
                  <a:ext uri="{FF2B5EF4-FFF2-40B4-BE49-F238E27FC236}">
                    <a16:creationId xmlns:a16="http://schemas.microsoft.com/office/drawing/2014/main" id="{A1634139-0FC7-460D-9FD8-D2CCE13A5330}"/>
                  </a:ext>
                </a:extLst>
              </p14:cNvPr>
              <p14:cNvContentPartPr/>
              <p14:nvPr/>
            </p14:nvContentPartPr>
            <p14:xfrm>
              <a:off x="3614670" y="4614742"/>
              <a:ext cx="360" cy="360"/>
            </p14:xfrm>
          </p:contentPart>
        </mc:Choice>
        <mc:Fallback xmlns="">
          <p:pic>
            <p:nvPicPr>
              <p:cNvPr id="15" name="Ink 14">
                <a:extLst>
                  <a:ext uri="{FF2B5EF4-FFF2-40B4-BE49-F238E27FC236}">
                    <a16:creationId xmlns:a16="http://schemas.microsoft.com/office/drawing/2014/main" id="{A1634139-0FC7-460D-9FD8-D2CCE13A5330}"/>
                  </a:ext>
                </a:extLst>
              </p:cNvPr>
              <p:cNvPicPr/>
              <p:nvPr/>
            </p:nvPicPr>
            <p:blipFill>
              <a:blip r:embed="rId32"/>
              <a:stretch>
                <a:fillRect/>
              </a:stretch>
            </p:blipFill>
            <p:spPr>
              <a:xfrm>
                <a:off x="3605670" y="460574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0" name="Ink 29">
                <a:extLst>
                  <a:ext uri="{FF2B5EF4-FFF2-40B4-BE49-F238E27FC236}">
                    <a16:creationId xmlns:a16="http://schemas.microsoft.com/office/drawing/2014/main" id="{EF5FBB65-921E-4F19-954F-3785948881E9}"/>
                  </a:ext>
                </a:extLst>
              </p14:cNvPr>
              <p14:cNvContentPartPr/>
              <p14:nvPr/>
            </p14:nvContentPartPr>
            <p14:xfrm>
              <a:off x="6709288" y="3724509"/>
              <a:ext cx="286560" cy="328680"/>
            </p14:xfrm>
          </p:contentPart>
        </mc:Choice>
        <mc:Fallback xmlns="">
          <p:pic>
            <p:nvPicPr>
              <p:cNvPr id="30" name="Ink 29">
                <a:extLst>
                  <a:ext uri="{FF2B5EF4-FFF2-40B4-BE49-F238E27FC236}">
                    <a16:creationId xmlns:a16="http://schemas.microsoft.com/office/drawing/2014/main" id="{EF5FBB65-921E-4F19-954F-3785948881E9}"/>
                  </a:ext>
                </a:extLst>
              </p:cNvPr>
              <p:cNvPicPr/>
              <p:nvPr/>
            </p:nvPicPr>
            <p:blipFill>
              <a:blip r:embed="rId38"/>
              <a:stretch>
                <a:fillRect/>
              </a:stretch>
            </p:blipFill>
            <p:spPr>
              <a:xfrm>
                <a:off x="6700288" y="3715499"/>
                <a:ext cx="304200" cy="346339"/>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1" name="Ink 30">
                <a:extLst>
                  <a:ext uri="{FF2B5EF4-FFF2-40B4-BE49-F238E27FC236}">
                    <a16:creationId xmlns:a16="http://schemas.microsoft.com/office/drawing/2014/main" id="{72D505C3-3782-49B5-9B57-D8C8BA68A354}"/>
                  </a:ext>
                </a:extLst>
              </p14:cNvPr>
              <p14:cNvContentPartPr/>
              <p14:nvPr/>
            </p14:nvContentPartPr>
            <p14:xfrm>
              <a:off x="11748870" y="3452662"/>
              <a:ext cx="360" cy="360"/>
            </p14:xfrm>
          </p:contentPart>
        </mc:Choice>
        <mc:Fallback xmlns="">
          <p:pic>
            <p:nvPicPr>
              <p:cNvPr id="31" name="Ink 30">
                <a:extLst>
                  <a:ext uri="{FF2B5EF4-FFF2-40B4-BE49-F238E27FC236}">
                    <a16:creationId xmlns:a16="http://schemas.microsoft.com/office/drawing/2014/main" id="{72D505C3-3782-49B5-9B57-D8C8BA68A354}"/>
                  </a:ext>
                </a:extLst>
              </p:cNvPr>
              <p:cNvPicPr/>
              <p:nvPr/>
            </p:nvPicPr>
            <p:blipFill>
              <a:blip r:embed="rId32"/>
              <a:stretch>
                <a:fillRect/>
              </a:stretch>
            </p:blipFill>
            <p:spPr>
              <a:xfrm>
                <a:off x="11740230" y="3443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2" name="Ink 31">
                <a:extLst>
                  <a:ext uri="{FF2B5EF4-FFF2-40B4-BE49-F238E27FC236}">
                    <a16:creationId xmlns:a16="http://schemas.microsoft.com/office/drawing/2014/main" id="{2E87CE5E-FB33-471C-87E9-9991D1C9D3E5}"/>
                  </a:ext>
                </a:extLst>
              </p14:cNvPr>
              <p14:cNvContentPartPr/>
              <p14:nvPr/>
            </p14:nvContentPartPr>
            <p14:xfrm>
              <a:off x="13058550" y="3100222"/>
              <a:ext cx="360" cy="360"/>
            </p14:xfrm>
          </p:contentPart>
        </mc:Choice>
        <mc:Fallback xmlns="">
          <p:pic>
            <p:nvPicPr>
              <p:cNvPr id="32" name="Ink 31">
                <a:extLst>
                  <a:ext uri="{FF2B5EF4-FFF2-40B4-BE49-F238E27FC236}">
                    <a16:creationId xmlns:a16="http://schemas.microsoft.com/office/drawing/2014/main" id="{2E87CE5E-FB33-471C-87E9-9991D1C9D3E5}"/>
                  </a:ext>
                </a:extLst>
              </p:cNvPr>
              <p:cNvPicPr/>
              <p:nvPr/>
            </p:nvPicPr>
            <p:blipFill>
              <a:blip r:embed="rId32"/>
              <a:stretch>
                <a:fillRect/>
              </a:stretch>
            </p:blipFill>
            <p:spPr>
              <a:xfrm>
                <a:off x="13049910" y="30912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3" name="Ink 32">
                <a:extLst>
                  <a:ext uri="{FF2B5EF4-FFF2-40B4-BE49-F238E27FC236}">
                    <a16:creationId xmlns:a16="http://schemas.microsoft.com/office/drawing/2014/main" id="{511FC9A4-7107-4F0B-8F10-A3F2FDBE4768}"/>
                  </a:ext>
                </a:extLst>
              </p14:cNvPr>
              <p14:cNvContentPartPr/>
              <p14:nvPr/>
            </p14:nvContentPartPr>
            <p14:xfrm>
              <a:off x="5166990" y="695062"/>
              <a:ext cx="360" cy="360"/>
            </p14:xfrm>
          </p:contentPart>
        </mc:Choice>
        <mc:Fallback xmlns="">
          <p:pic>
            <p:nvPicPr>
              <p:cNvPr id="33" name="Ink 32">
                <a:extLst>
                  <a:ext uri="{FF2B5EF4-FFF2-40B4-BE49-F238E27FC236}">
                    <a16:creationId xmlns:a16="http://schemas.microsoft.com/office/drawing/2014/main" id="{511FC9A4-7107-4F0B-8F10-A3F2FDBE4768}"/>
                  </a:ext>
                </a:extLst>
              </p:cNvPr>
              <p:cNvPicPr/>
              <p:nvPr/>
            </p:nvPicPr>
            <p:blipFill>
              <a:blip r:embed="rId32"/>
              <a:stretch>
                <a:fillRect/>
              </a:stretch>
            </p:blipFill>
            <p:spPr>
              <a:xfrm>
                <a:off x="5158350" y="686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4" name="Ink 33">
                <a:extLst>
                  <a:ext uri="{FF2B5EF4-FFF2-40B4-BE49-F238E27FC236}">
                    <a16:creationId xmlns:a16="http://schemas.microsoft.com/office/drawing/2014/main" id="{B2A29E30-1B06-445F-9494-D7F21826E110}"/>
                  </a:ext>
                </a:extLst>
              </p14:cNvPr>
              <p14:cNvContentPartPr/>
              <p14:nvPr/>
            </p14:nvContentPartPr>
            <p14:xfrm>
              <a:off x="4971870" y="865702"/>
              <a:ext cx="6120" cy="6120"/>
            </p14:xfrm>
          </p:contentPart>
        </mc:Choice>
        <mc:Fallback xmlns="">
          <p:pic>
            <p:nvPicPr>
              <p:cNvPr id="34" name="Ink 33">
                <a:extLst>
                  <a:ext uri="{FF2B5EF4-FFF2-40B4-BE49-F238E27FC236}">
                    <a16:creationId xmlns:a16="http://schemas.microsoft.com/office/drawing/2014/main" id="{B2A29E30-1B06-445F-9494-D7F21826E110}"/>
                  </a:ext>
                </a:extLst>
              </p:cNvPr>
              <p:cNvPicPr/>
              <p:nvPr/>
            </p:nvPicPr>
            <p:blipFill>
              <a:blip r:embed="rId43"/>
              <a:stretch>
                <a:fillRect/>
              </a:stretch>
            </p:blipFill>
            <p:spPr>
              <a:xfrm>
                <a:off x="4962870" y="856702"/>
                <a:ext cx="2376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5" name="Ink 34">
                <a:extLst>
                  <a:ext uri="{FF2B5EF4-FFF2-40B4-BE49-F238E27FC236}">
                    <a16:creationId xmlns:a16="http://schemas.microsoft.com/office/drawing/2014/main" id="{5F567D29-0A91-4B20-85E5-EF1D38DE7B54}"/>
                  </a:ext>
                </a:extLst>
              </p14:cNvPr>
              <p14:cNvContentPartPr/>
              <p14:nvPr/>
            </p14:nvContentPartPr>
            <p14:xfrm>
              <a:off x="5086350" y="818902"/>
              <a:ext cx="15480" cy="2160"/>
            </p14:xfrm>
          </p:contentPart>
        </mc:Choice>
        <mc:Fallback xmlns="">
          <p:pic>
            <p:nvPicPr>
              <p:cNvPr id="35" name="Ink 34">
                <a:extLst>
                  <a:ext uri="{FF2B5EF4-FFF2-40B4-BE49-F238E27FC236}">
                    <a16:creationId xmlns:a16="http://schemas.microsoft.com/office/drawing/2014/main" id="{5F567D29-0A91-4B20-85E5-EF1D38DE7B54}"/>
                  </a:ext>
                </a:extLst>
              </p:cNvPr>
              <p:cNvPicPr/>
              <p:nvPr/>
            </p:nvPicPr>
            <p:blipFill>
              <a:blip r:embed="rId45"/>
              <a:stretch>
                <a:fillRect/>
              </a:stretch>
            </p:blipFill>
            <p:spPr>
              <a:xfrm>
                <a:off x="5077350" y="810262"/>
                <a:ext cx="3312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6" name="Ink 35">
                <a:extLst>
                  <a:ext uri="{FF2B5EF4-FFF2-40B4-BE49-F238E27FC236}">
                    <a16:creationId xmlns:a16="http://schemas.microsoft.com/office/drawing/2014/main" id="{3FC0603C-D7A1-47F7-9463-4762250C1BB6}"/>
                  </a:ext>
                </a:extLst>
              </p14:cNvPr>
              <p14:cNvContentPartPr/>
              <p14:nvPr/>
            </p14:nvContentPartPr>
            <p14:xfrm>
              <a:off x="11401110" y="2361862"/>
              <a:ext cx="360" cy="360"/>
            </p14:xfrm>
          </p:contentPart>
        </mc:Choice>
        <mc:Fallback xmlns="">
          <p:pic>
            <p:nvPicPr>
              <p:cNvPr id="36" name="Ink 35">
                <a:extLst>
                  <a:ext uri="{FF2B5EF4-FFF2-40B4-BE49-F238E27FC236}">
                    <a16:creationId xmlns:a16="http://schemas.microsoft.com/office/drawing/2014/main" id="{3FC0603C-D7A1-47F7-9463-4762250C1BB6}"/>
                  </a:ext>
                </a:extLst>
              </p:cNvPr>
              <p:cNvPicPr/>
              <p:nvPr/>
            </p:nvPicPr>
            <p:blipFill>
              <a:blip r:embed="rId32"/>
              <a:stretch>
                <a:fillRect/>
              </a:stretch>
            </p:blipFill>
            <p:spPr>
              <a:xfrm>
                <a:off x="11392470" y="2353222"/>
                <a:ext cx="18000" cy="18000"/>
              </a:xfrm>
              <a:prstGeom prst="rect">
                <a:avLst/>
              </a:prstGeom>
            </p:spPr>
          </p:pic>
        </mc:Fallback>
      </mc:AlternateContent>
    </p:spTree>
    <p:extLst>
      <p:ext uri="{BB962C8B-B14F-4D97-AF65-F5344CB8AC3E}">
        <p14:creationId xmlns:p14="http://schemas.microsoft.com/office/powerpoint/2010/main" val="203397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9AD3-CA97-42A7-A23B-EACEBB90DF75}"/>
              </a:ext>
            </a:extLst>
          </p:cNvPr>
          <p:cNvSpPr>
            <a:spLocks noGrp="1"/>
          </p:cNvSpPr>
          <p:nvPr>
            <p:ph type="title"/>
          </p:nvPr>
        </p:nvSpPr>
        <p:spPr/>
        <p:txBody>
          <a:bodyPr/>
          <a:lstStyle/>
          <a:p>
            <a:r>
              <a:rPr lang="en-US" dirty="0"/>
              <a:t>China dominates North Korea Trade</a:t>
            </a:r>
          </a:p>
        </p:txBody>
      </p:sp>
      <p:sp>
        <p:nvSpPr>
          <p:cNvPr id="3" name="Content Placeholder 2">
            <a:extLst>
              <a:ext uri="{FF2B5EF4-FFF2-40B4-BE49-F238E27FC236}">
                <a16:creationId xmlns:a16="http://schemas.microsoft.com/office/drawing/2014/main" id="{085EAD8B-C3F3-4349-9E2F-7F09EC88ED7D}"/>
              </a:ext>
            </a:extLst>
          </p:cNvPr>
          <p:cNvSpPr>
            <a:spLocks noGrp="1"/>
          </p:cNvSpPr>
          <p:nvPr>
            <p:ph idx="1"/>
          </p:nvPr>
        </p:nvSpPr>
        <p:spPr/>
        <p:txBody>
          <a:bodyPr/>
          <a:lstStyle/>
          <a:p>
            <a:r>
              <a:rPr lang="en-US" dirty="0"/>
              <a:t>Currently more than 90 percent of North Korea’s trade is with China. </a:t>
            </a:r>
          </a:p>
          <a:p>
            <a:r>
              <a:rPr lang="en-US" dirty="0"/>
              <a:t>After Korean War through the 1980s, Soviet Union and Eastern Europe were largest partners.</a:t>
            </a:r>
          </a:p>
          <a:p>
            <a:r>
              <a:rPr lang="en-US" dirty="0"/>
              <a:t>Japan and Western Europe raised trade in 1970s and 1980s to high levels.</a:t>
            </a:r>
          </a:p>
          <a:p>
            <a:r>
              <a:rPr lang="en-US" dirty="0"/>
              <a:t> Debt default, collapse of Soviet Union, Japanese sanctions  and huge expansion of China’s trade economy, shifted almost all trade to China in 2000s.</a:t>
            </a:r>
          </a:p>
          <a:p>
            <a:r>
              <a:rPr lang="en-US" dirty="0"/>
              <a:t> Not unusual that big contiguous partner dominates trade.</a:t>
            </a:r>
          </a:p>
        </p:txBody>
      </p:sp>
    </p:spTree>
    <p:extLst>
      <p:ext uri="{BB962C8B-B14F-4D97-AF65-F5344CB8AC3E}">
        <p14:creationId xmlns:p14="http://schemas.microsoft.com/office/powerpoint/2010/main" val="2334421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E16C99-B1A0-4024-9D80-13711802FB01}"/>
              </a:ext>
            </a:extLst>
          </p:cNvPr>
          <p:cNvGraphicFramePr>
            <a:graphicFrameLocks noGrp="1"/>
          </p:cNvGraphicFramePr>
          <p:nvPr>
            <p:ph sz="half" idx="4294967295"/>
          </p:nvPr>
        </p:nvGraphicFramePr>
        <p:xfrm>
          <a:off x="7367588" y="889000"/>
          <a:ext cx="4824412" cy="5203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a:extLst>
              <a:ext uri="{FF2B5EF4-FFF2-40B4-BE49-F238E27FC236}">
                <a16:creationId xmlns:a16="http://schemas.microsoft.com/office/drawing/2014/main" id="{A265D695-B617-4B23-875C-8CE5FC48B711}"/>
              </a:ext>
            </a:extLst>
          </p:cNvPr>
          <p:cNvGraphicFramePr>
            <a:graphicFrameLocks noGrp="1"/>
          </p:cNvGraphicFramePr>
          <p:nvPr>
            <p:ph sz="quarter" idx="4294967295"/>
          </p:nvPr>
        </p:nvGraphicFramePr>
        <p:xfrm>
          <a:off x="0" y="827088"/>
          <a:ext cx="4824413" cy="5203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0130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F75D84E8-E5A7-4EF8-9C71-EC6B67AD4DE3}"/>
              </a:ext>
            </a:extLst>
          </p:cNvPr>
          <p:cNvSpPr>
            <a:spLocks noGrp="1"/>
          </p:cNvSpPr>
          <p:nvPr>
            <p:ph type="title"/>
          </p:nvPr>
        </p:nvSpPr>
        <p:spPr>
          <a:xfrm>
            <a:off x="1154955" y="973667"/>
            <a:ext cx="2942210" cy="4833745"/>
          </a:xfrm>
        </p:spPr>
        <p:txBody>
          <a:bodyPr>
            <a:normAutofit/>
          </a:bodyPr>
          <a:lstStyle/>
          <a:p>
            <a:r>
              <a:rPr lang="en-US" dirty="0">
                <a:solidFill>
                  <a:srgbClr val="EBEBEB"/>
                </a:solidFill>
              </a:rPr>
              <a:t>China-UN 2016-7 Nuclear sanctions create  trade, financial crisis.</a:t>
            </a:r>
          </a:p>
        </p:txBody>
      </p:sp>
      <p:sp>
        <p:nvSpPr>
          <p:cNvPr id="18" name="Rectangle 17">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4" name="Content Placeholder 3">
            <a:extLst>
              <a:ext uri="{FF2B5EF4-FFF2-40B4-BE49-F238E27FC236}">
                <a16:creationId xmlns:a16="http://schemas.microsoft.com/office/drawing/2014/main" id="{CAC183DC-FEBE-452E-B8A6-F8338BEC5330}"/>
              </a:ext>
            </a:extLst>
          </p:cNvPr>
          <p:cNvGraphicFramePr>
            <a:graphicFrameLocks noGrp="1"/>
          </p:cNvGraphicFramePr>
          <p:nvPr>
            <p:ph idx="1"/>
            <p:extLst>
              <p:ext uri="{D42A27DB-BD31-4B8C-83A1-F6EECF244321}">
                <p14:modId xmlns:p14="http://schemas.microsoft.com/office/powerpoint/2010/main" val="3619934390"/>
              </p:ext>
            </p:extLst>
          </p:nvPr>
        </p:nvGraphicFramePr>
        <p:xfrm>
          <a:off x="5194300" y="808038"/>
          <a:ext cx="6391275" cy="52466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040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4" name="Rectangle 23">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72D191ED-A8D1-45D1-B87B-9CE2DA56F867}"/>
              </a:ext>
            </a:extLst>
          </p:cNvPr>
          <p:cNvSpPr>
            <a:spLocks noGrp="1"/>
          </p:cNvSpPr>
          <p:nvPr>
            <p:ph type="title"/>
          </p:nvPr>
        </p:nvSpPr>
        <p:spPr>
          <a:xfrm>
            <a:off x="836247" y="1085549"/>
            <a:ext cx="3430947" cy="4686903"/>
          </a:xfrm>
        </p:spPr>
        <p:txBody>
          <a:bodyPr anchor="ctr">
            <a:normAutofit/>
          </a:bodyPr>
          <a:lstStyle/>
          <a:p>
            <a:pPr algn="r"/>
            <a:r>
              <a:rPr lang="en-US" sz="3600">
                <a:solidFill>
                  <a:schemeClr val="tx1"/>
                </a:solidFill>
              </a:rPr>
              <a:t>Overview</a:t>
            </a:r>
          </a:p>
        </p:txBody>
      </p:sp>
      <p:cxnSp>
        <p:nvCxnSpPr>
          <p:cNvPr id="27" name="Straight Connector 26">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E80EAB7-51BC-4978-AECA-F074CE5BFF4C}"/>
              </a:ext>
            </a:extLst>
          </p:cNvPr>
          <p:cNvSpPr>
            <a:spLocks noGrp="1"/>
          </p:cNvSpPr>
          <p:nvPr>
            <p:ph idx="1"/>
          </p:nvPr>
        </p:nvSpPr>
        <p:spPr>
          <a:xfrm>
            <a:off x="5036686" y="1085549"/>
            <a:ext cx="5579707" cy="4686903"/>
          </a:xfrm>
        </p:spPr>
        <p:txBody>
          <a:bodyPr anchor="ctr">
            <a:normAutofit fontScale="92500" lnSpcReduction="10000"/>
          </a:bodyPr>
          <a:lstStyle/>
          <a:p>
            <a:r>
              <a:rPr lang="en-US" dirty="0">
                <a:solidFill>
                  <a:schemeClr val="tx1"/>
                </a:solidFill>
              </a:rPr>
              <a:t>Economy Under Severe Strain</a:t>
            </a:r>
          </a:p>
          <a:p>
            <a:pPr lvl="1">
              <a:buClr>
                <a:schemeClr val="tx1"/>
              </a:buClr>
              <a:buFont typeface="Courier New" panose="02070309020205020404" pitchFamily="49" charset="0"/>
              <a:buChar char="o"/>
            </a:pPr>
            <a:r>
              <a:rPr lang="en-US" dirty="0">
                <a:solidFill>
                  <a:schemeClr val="tx1"/>
                </a:solidFill>
              </a:rPr>
              <a:t>2017 Kim announced prosperity drive, raising expectations for  externally enabled growth. But in 2019 he talks belt tightening, self reliance.</a:t>
            </a:r>
          </a:p>
          <a:p>
            <a:pPr lvl="1">
              <a:buClr>
                <a:schemeClr val="tx1"/>
              </a:buClr>
              <a:buFont typeface="Courier New" panose="02070309020205020404" pitchFamily="49" charset="0"/>
              <a:buChar char="o"/>
            </a:pPr>
            <a:r>
              <a:rPr lang="en-US" dirty="0">
                <a:solidFill>
                  <a:schemeClr val="tx1"/>
                </a:solidFill>
              </a:rPr>
              <a:t>Weak productivity, inefficiency, not lack of resources, makes North Korea one of poorest, that is least productive, countries in the world.</a:t>
            </a:r>
          </a:p>
          <a:p>
            <a:pPr lvl="1">
              <a:buClr>
                <a:schemeClr val="tx1"/>
              </a:buClr>
              <a:buFont typeface="Courier New" panose="02070309020205020404" pitchFamily="49" charset="0"/>
              <a:buChar char="o"/>
            </a:pPr>
            <a:r>
              <a:rPr lang="en-US" dirty="0">
                <a:solidFill>
                  <a:schemeClr val="tx1"/>
                </a:solidFill>
              </a:rPr>
              <a:t>UN nuclear sanctions are having a large  impact, but not quite as expected.</a:t>
            </a:r>
          </a:p>
          <a:p>
            <a:pPr lvl="1">
              <a:buClr>
                <a:schemeClr val="tx1"/>
              </a:buClr>
              <a:buFont typeface="Courier New" panose="02070309020205020404" pitchFamily="49" charset="0"/>
              <a:buChar char="o"/>
            </a:pPr>
            <a:r>
              <a:rPr lang="en-US" dirty="0">
                <a:solidFill>
                  <a:schemeClr val="tx1"/>
                </a:solidFill>
              </a:rPr>
              <a:t>Monetary system has stabilized but monetary, fiscal policy  very tight. Government is starving itself,  privatizing assets.  Little investment.</a:t>
            </a:r>
          </a:p>
          <a:p>
            <a:pPr lvl="1">
              <a:buClr>
                <a:schemeClr val="tx1"/>
              </a:buClr>
              <a:buFont typeface="Courier New" panose="02070309020205020404" pitchFamily="49" charset="0"/>
              <a:buChar char="o"/>
            </a:pPr>
            <a:r>
              <a:rPr lang="en-US" dirty="0">
                <a:solidFill>
                  <a:schemeClr val="tx1"/>
                </a:solidFill>
              </a:rPr>
              <a:t>Is there hope for reform under Kim Jong Un?</a:t>
            </a:r>
          </a:p>
          <a:p>
            <a:pPr lvl="2">
              <a:buClr>
                <a:schemeClr val="tx1"/>
              </a:buClr>
              <a:buFont typeface="Courier New" panose="02070309020205020404" pitchFamily="49" charset="0"/>
              <a:buChar char="o"/>
            </a:pPr>
            <a:r>
              <a:rPr lang="en-US" dirty="0">
                <a:solidFill>
                  <a:schemeClr val="tx1"/>
                </a:solidFill>
              </a:rPr>
              <a:t>“Bottom Up” Marketization Underway</a:t>
            </a:r>
          </a:p>
          <a:p>
            <a:pPr lvl="2">
              <a:buClr>
                <a:schemeClr val="tx1"/>
              </a:buClr>
              <a:buFont typeface="Courier New" panose="02070309020205020404" pitchFamily="49" charset="0"/>
              <a:buChar char="o"/>
            </a:pPr>
            <a:r>
              <a:rPr lang="en-US" dirty="0">
                <a:solidFill>
                  <a:schemeClr val="tx1"/>
                </a:solidFill>
              </a:rPr>
              <a:t>“Top Down”  Macro / Micro Support Needed </a:t>
            </a:r>
          </a:p>
          <a:p>
            <a:pPr marL="457200" lvl="1" indent="0">
              <a:buNone/>
            </a:pPr>
            <a:r>
              <a:rPr lang="en-US" dirty="0">
                <a:solidFill>
                  <a:schemeClr val="tx1"/>
                </a:solidFill>
              </a:rPr>
              <a:t> How Can We  Press for Reform?</a:t>
            </a:r>
          </a:p>
        </p:txBody>
      </p:sp>
    </p:spTree>
    <p:extLst>
      <p:ext uri="{BB962C8B-B14F-4D97-AF65-F5344CB8AC3E}">
        <p14:creationId xmlns:p14="http://schemas.microsoft.com/office/powerpoint/2010/main" val="151918594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955E0C2-C004-4008-B3AB-1D382E6A1ADD}"/>
              </a:ext>
            </a:extLst>
          </p:cNvPr>
          <p:cNvGraphicFramePr>
            <a:graphicFrameLocks noGrp="1"/>
          </p:cNvGraphicFramePr>
          <p:nvPr>
            <p:extLst>
              <p:ext uri="{D42A27DB-BD31-4B8C-83A1-F6EECF244321}">
                <p14:modId xmlns:p14="http://schemas.microsoft.com/office/powerpoint/2010/main" val="2487038714"/>
              </p:ext>
            </p:extLst>
          </p:nvPr>
        </p:nvGraphicFramePr>
        <p:xfrm>
          <a:off x="1657489" y="643467"/>
          <a:ext cx="8695599" cy="5566432"/>
        </p:xfrm>
        <a:graphic>
          <a:graphicData uri="http://schemas.openxmlformats.org/drawingml/2006/table">
            <a:tbl>
              <a:tblPr firstRow="1" bandRow="1">
                <a:tableStyleId>{5C22544A-7EE6-4342-B048-85BDC9FD1C3A}</a:tableStyleId>
              </a:tblPr>
              <a:tblGrid>
                <a:gridCol w="2169070">
                  <a:extLst>
                    <a:ext uri="{9D8B030D-6E8A-4147-A177-3AD203B41FA5}">
                      <a16:colId xmlns:a16="http://schemas.microsoft.com/office/drawing/2014/main" val="1948967062"/>
                    </a:ext>
                  </a:extLst>
                </a:gridCol>
                <a:gridCol w="1315683">
                  <a:extLst>
                    <a:ext uri="{9D8B030D-6E8A-4147-A177-3AD203B41FA5}">
                      <a16:colId xmlns:a16="http://schemas.microsoft.com/office/drawing/2014/main" val="3903211086"/>
                    </a:ext>
                  </a:extLst>
                </a:gridCol>
                <a:gridCol w="1277543">
                  <a:extLst>
                    <a:ext uri="{9D8B030D-6E8A-4147-A177-3AD203B41FA5}">
                      <a16:colId xmlns:a16="http://schemas.microsoft.com/office/drawing/2014/main" val="2921237387"/>
                    </a:ext>
                  </a:extLst>
                </a:gridCol>
                <a:gridCol w="1174219">
                  <a:extLst>
                    <a:ext uri="{9D8B030D-6E8A-4147-A177-3AD203B41FA5}">
                      <a16:colId xmlns:a16="http://schemas.microsoft.com/office/drawing/2014/main" val="2038338520"/>
                    </a:ext>
                  </a:extLst>
                </a:gridCol>
                <a:gridCol w="1379542">
                  <a:extLst>
                    <a:ext uri="{9D8B030D-6E8A-4147-A177-3AD203B41FA5}">
                      <a16:colId xmlns:a16="http://schemas.microsoft.com/office/drawing/2014/main" val="3604374389"/>
                    </a:ext>
                  </a:extLst>
                </a:gridCol>
                <a:gridCol w="1379542">
                  <a:extLst>
                    <a:ext uri="{9D8B030D-6E8A-4147-A177-3AD203B41FA5}">
                      <a16:colId xmlns:a16="http://schemas.microsoft.com/office/drawing/2014/main" val="596834471"/>
                    </a:ext>
                  </a:extLst>
                </a:gridCol>
              </a:tblGrid>
              <a:tr h="232423">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2017</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2018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ctr" fontAlgn="b"/>
                      <a:r>
                        <a:rPr lang="en-US" sz="1400" u="none" strike="noStrike">
                          <a:effectLst/>
                        </a:rPr>
                        <a:t>% ch</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Jan-18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Jan-19</a:t>
                      </a:r>
                      <a:endParaRPr lang="en-US" sz="1400" b="1"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696741456"/>
                  </a:ext>
                </a:extLst>
              </a:tr>
              <a:tr h="232423">
                <a:tc>
                  <a:txBody>
                    <a:bodyPr/>
                    <a:lstStyle/>
                    <a:p>
                      <a:pPr algn="l" fontAlgn="b"/>
                      <a:r>
                        <a:rPr lang="en-US" sz="1400" b="1" u="none" strike="noStrike" dirty="0">
                          <a:effectLst/>
                        </a:rPr>
                        <a:t>China Exports</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3,328</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2,218</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200" b="1" i="1" u="none" strike="noStrike" dirty="0">
                          <a:effectLst/>
                        </a:rPr>
                        <a:t>-33</a:t>
                      </a:r>
                      <a:endParaRPr lang="en-US" sz="1200" b="1"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169</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167</a:t>
                      </a:r>
                      <a:endParaRPr lang="en-US" sz="1400" b="1"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4239436601"/>
                  </a:ext>
                </a:extLst>
              </a:tr>
              <a:tr h="232423">
                <a:tc>
                  <a:txBody>
                    <a:bodyPr/>
                    <a:lstStyle/>
                    <a:p>
                      <a:pPr algn="l" fontAlgn="b"/>
                      <a:r>
                        <a:rPr lang="en-US" sz="1400" u="none" strike="noStrike">
                          <a:effectLst/>
                        </a:rPr>
                        <a:t>   of which</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396507260"/>
                  </a:ext>
                </a:extLst>
              </a:tr>
              <a:tr h="232423">
                <a:tc>
                  <a:txBody>
                    <a:bodyPr/>
                    <a:lstStyle/>
                    <a:p>
                      <a:pPr algn="l" fontAlgn="b"/>
                      <a:r>
                        <a:rPr lang="en-US" sz="1400" u="none" strike="noStrike">
                          <a:effectLst/>
                        </a:rPr>
                        <a:t>Soybean oil</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111.4</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135.6</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22</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r>
                        <a:rPr lang="en-US" sz="1400" b="0" i="0" u="none" strike="noStrike" dirty="0">
                          <a:solidFill>
                            <a:srgbClr val="000000"/>
                          </a:solidFill>
                          <a:effectLst/>
                          <a:latin typeface="Calibri" panose="020F0502020204030204" pitchFamily="34" charset="0"/>
                        </a:rPr>
                        <a:t>11.9</a:t>
                      </a:r>
                    </a:p>
                  </a:txBody>
                  <a:tcPr marL="4837" marR="4837" marT="4837" marB="0" anchor="b"/>
                </a:tc>
                <a:tc>
                  <a:txBody>
                    <a:bodyPr/>
                    <a:lstStyle/>
                    <a:p>
                      <a:pPr algn="l" fontAlgn="b"/>
                      <a:r>
                        <a:rPr lang="en-US" sz="1400" b="0" i="0" u="none" strike="noStrike" dirty="0">
                          <a:solidFill>
                            <a:srgbClr val="000000"/>
                          </a:solidFill>
                          <a:effectLst/>
                          <a:latin typeface="Calibri" panose="020F0502020204030204" pitchFamily="34" charset="0"/>
                        </a:rPr>
                        <a:t>9.7</a:t>
                      </a:r>
                    </a:p>
                  </a:txBody>
                  <a:tcPr marL="4837" marR="4837" marT="4837" marB="0" anchor="b"/>
                </a:tc>
                <a:extLst>
                  <a:ext uri="{0D108BD9-81ED-4DB2-BD59-A6C34878D82A}">
                    <a16:rowId xmlns:a16="http://schemas.microsoft.com/office/drawing/2014/main" val="956059550"/>
                  </a:ext>
                </a:extLst>
              </a:tr>
              <a:tr h="232423">
                <a:tc>
                  <a:txBody>
                    <a:bodyPr/>
                    <a:lstStyle/>
                    <a:p>
                      <a:pPr algn="l" fontAlgn="b"/>
                      <a:r>
                        <a:rPr lang="en-US" sz="1400" u="none" strike="noStrike">
                          <a:effectLst/>
                        </a:rPr>
                        <a:t>Cereals</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32.6</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25.7</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-21</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0.1</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0.5</a:t>
                      </a:r>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856970637"/>
                  </a:ext>
                </a:extLst>
              </a:tr>
              <a:tr h="232423">
                <a:tc>
                  <a:txBody>
                    <a:bodyPr/>
                    <a:lstStyle/>
                    <a:p>
                      <a:pPr algn="l" fontAlgn="b"/>
                      <a:r>
                        <a:rPr lang="en-US" sz="1400" u="none" strike="noStrike">
                          <a:effectLst/>
                        </a:rPr>
                        <a:t>Milled</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35.5</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65.9</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86</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1243961389"/>
                  </a:ext>
                </a:extLst>
              </a:tr>
              <a:tr h="232423">
                <a:tc>
                  <a:txBody>
                    <a:bodyPr/>
                    <a:lstStyle/>
                    <a:p>
                      <a:pPr algn="l" fontAlgn="b"/>
                      <a:r>
                        <a:rPr lang="en-US" sz="1400" u="none" strike="noStrike">
                          <a:effectLst/>
                        </a:rPr>
                        <a:t>Seafood</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102.1</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70.6</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-31</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6.9</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7.2</a:t>
                      </a:r>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890848314"/>
                  </a:ext>
                </a:extLst>
              </a:tr>
              <a:tr h="232423">
                <a:tc>
                  <a:txBody>
                    <a:bodyPr/>
                    <a:lstStyle/>
                    <a:p>
                      <a:pPr algn="l" fontAlgn="b"/>
                      <a:r>
                        <a:rPr lang="en-US" sz="1400" u="none" strike="noStrike">
                          <a:effectLst/>
                        </a:rPr>
                        <a:t>Agriculture plus</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349.7</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478.9</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37</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42.3</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34.4</a:t>
                      </a:r>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874297711"/>
                  </a:ext>
                </a:extLst>
              </a:tr>
              <a:tr h="232423">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051158156"/>
                  </a:ext>
                </a:extLst>
              </a:tr>
              <a:tr h="232423">
                <a:tc>
                  <a:txBody>
                    <a:bodyPr/>
                    <a:lstStyle/>
                    <a:p>
                      <a:pPr algn="l" fontAlgn="b"/>
                      <a:r>
                        <a:rPr lang="en-US" sz="1400" u="none" strike="noStrike" dirty="0">
                          <a:effectLst/>
                        </a:rPr>
                        <a:t>Plastics</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231.4</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221.8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-4</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362215312"/>
                  </a:ext>
                </a:extLst>
              </a:tr>
              <a:tr h="232423">
                <a:tc>
                  <a:txBody>
                    <a:bodyPr/>
                    <a:lstStyle/>
                    <a:p>
                      <a:pPr algn="l" fontAlgn="b"/>
                      <a:r>
                        <a:rPr lang="en-US" sz="1400" u="none" strike="noStrike" dirty="0">
                          <a:effectLst/>
                        </a:rPr>
                        <a:t>Clocks &amp; watches (parts)</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36.9</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1.7</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9.1</a:t>
                      </a:r>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902355105"/>
                  </a:ext>
                </a:extLst>
              </a:tr>
              <a:tr h="232423">
                <a:tc>
                  <a:txBody>
                    <a:bodyPr/>
                    <a:lstStyle/>
                    <a:p>
                      <a:pPr algn="l" fontAlgn="b"/>
                      <a:r>
                        <a:rPr lang="en-US" sz="1400" u="none" strike="noStrike" dirty="0">
                          <a:effectLst/>
                        </a:rPr>
                        <a:t>Woven syn fiber</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205.4</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126</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-39</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1782932544"/>
                  </a:ext>
                </a:extLst>
              </a:tr>
              <a:tr h="232423">
                <a:tc>
                  <a:txBody>
                    <a:bodyPr/>
                    <a:lstStyle/>
                    <a:p>
                      <a:pPr algn="l" fontAlgn="b"/>
                      <a:r>
                        <a:rPr lang="en-US" sz="1400" u="none" strike="noStrike">
                          <a:effectLst/>
                        </a:rPr>
                        <a:t>Fertilizer</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36.4</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84.8</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126</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459680612"/>
                  </a:ext>
                </a:extLst>
              </a:tr>
              <a:tr h="232423">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172901269"/>
                  </a:ext>
                </a:extLst>
              </a:tr>
              <a:tr h="232423">
                <a:tc>
                  <a:txBody>
                    <a:bodyPr/>
                    <a:lstStyle/>
                    <a:p>
                      <a:pPr algn="l" fontAlgn="b"/>
                      <a:r>
                        <a:rPr lang="en-US" sz="1400" u="none" strike="noStrike" dirty="0">
                          <a:effectLst/>
                        </a:rPr>
                        <a:t>Vehicles</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202</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1.9</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-99</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61619964"/>
                  </a:ext>
                </a:extLst>
              </a:tr>
              <a:tr h="232423">
                <a:tc>
                  <a:txBody>
                    <a:bodyPr/>
                    <a:lstStyle/>
                    <a:p>
                      <a:pPr algn="l" fontAlgn="b"/>
                      <a:r>
                        <a:rPr lang="en-US" sz="1400" u="none" strike="noStrike">
                          <a:effectLst/>
                        </a:rPr>
                        <a:t>    Trucks #</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6170</a:t>
                      </a:r>
                      <a:endParaRPr lang="en-US" sz="1400" b="0"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20</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196989187"/>
                  </a:ext>
                </a:extLst>
              </a:tr>
              <a:tr h="232423">
                <a:tc>
                  <a:txBody>
                    <a:bodyPr/>
                    <a:lstStyle/>
                    <a:p>
                      <a:pPr algn="l" fontAlgn="b"/>
                      <a:r>
                        <a:rPr lang="en-US" sz="1400" u="none" strike="noStrike">
                          <a:effectLst/>
                        </a:rPr>
                        <a:t>    Autos #</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3269</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46</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-99</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013480614"/>
                  </a:ext>
                </a:extLst>
              </a:tr>
              <a:tr h="232423">
                <a:tc>
                  <a:txBody>
                    <a:bodyPr/>
                    <a:lstStyle/>
                    <a:p>
                      <a:pPr algn="l" fontAlgn="b"/>
                      <a:r>
                        <a:rPr lang="en-US" sz="1400" u="none" strike="noStrike">
                          <a:effectLst/>
                        </a:rPr>
                        <a:t>Electric Machinery</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338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7.7</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-98</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230184283"/>
                  </a:ext>
                </a:extLst>
              </a:tr>
              <a:tr h="232423">
                <a:tc>
                  <a:txBody>
                    <a:bodyPr/>
                    <a:lstStyle/>
                    <a:p>
                      <a:pPr algn="l" fontAlgn="b"/>
                      <a:r>
                        <a:rPr lang="en-US" sz="1400" u="none" strike="noStrike">
                          <a:effectLst/>
                        </a:rPr>
                        <a:t>Non-Electric Machinery</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268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7</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-97</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881993671"/>
                  </a:ext>
                </a:extLst>
              </a:tr>
              <a:tr h="253992">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442579173"/>
                  </a:ext>
                </a:extLst>
              </a:tr>
              <a:tr h="232423">
                <a:tc>
                  <a:txBody>
                    <a:bodyPr/>
                    <a:lstStyle/>
                    <a:p>
                      <a:pPr algn="l" fontAlgn="b"/>
                      <a:r>
                        <a:rPr lang="en-US" sz="1400" b="1" u="none" strike="noStrike" dirty="0">
                          <a:effectLst/>
                        </a:rPr>
                        <a:t>China Imports</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l" fontAlgn="b"/>
                      <a:r>
                        <a:rPr lang="en-US" sz="1400" b="1" u="none" strike="noStrike" dirty="0">
                          <a:effectLst/>
                        </a:rPr>
                        <a:t>                       1,651 </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194.6</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200" b="1" i="1" u="none" strike="noStrike" dirty="0">
                          <a:effectLst/>
                        </a:rPr>
                        <a:t>-88</a:t>
                      </a:r>
                      <a:endParaRPr lang="en-US" sz="1200" b="1"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36.4</a:t>
                      </a:r>
                      <a:endParaRPr lang="en-US" sz="1400" b="1" i="0"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b="1" u="none" strike="noStrike" dirty="0">
                          <a:effectLst/>
                        </a:rPr>
                        <a:t>20.1</a:t>
                      </a:r>
                      <a:endParaRPr lang="en-US" sz="1400" b="1"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116133475"/>
                  </a:ext>
                </a:extLst>
              </a:tr>
              <a:tr h="232423">
                <a:tc>
                  <a:txBody>
                    <a:bodyPr/>
                    <a:lstStyle/>
                    <a:p>
                      <a:pPr algn="l" fontAlgn="b"/>
                      <a:r>
                        <a:rPr lang="en-US" sz="1400" u="none" strike="noStrike">
                          <a:effectLst/>
                        </a:rPr>
                        <a:t>Clock &amp; Watches</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1.8</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31.1</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1.2</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6.8</a:t>
                      </a:r>
                      <a:endParaRPr lang="en-US" sz="1400" b="1"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3598739870"/>
                  </a:ext>
                </a:extLst>
              </a:tr>
              <a:tr h="232423">
                <a:tc>
                  <a:txBody>
                    <a:bodyPr/>
                    <a:lstStyle/>
                    <a:p>
                      <a:pPr algn="l" fontAlgn="b"/>
                      <a:r>
                        <a:rPr lang="en-US" sz="1400" u="none" strike="noStrike">
                          <a:effectLst/>
                        </a:rPr>
                        <a:t>Coal</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401.7</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0</a:t>
                      </a:r>
                      <a:endParaRPr lang="en-US" sz="1400" b="1"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200" i="1" u="none" strike="noStrike" dirty="0">
                          <a:effectLst/>
                        </a:rPr>
                        <a:t>-100</a:t>
                      </a:r>
                      <a:endParaRPr lang="en-US" sz="1200" b="0" i="1" u="none" strike="noStrike" dirty="0">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837" marR="4837" marT="4837"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4837" marR="4837" marT="4837" marB="0" anchor="b"/>
                </a:tc>
                <a:extLst>
                  <a:ext uri="{0D108BD9-81ED-4DB2-BD59-A6C34878D82A}">
                    <a16:rowId xmlns:a16="http://schemas.microsoft.com/office/drawing/2014/main" val="2434284985"/>
                  </a:ext>
                </a:extLst>
              </a:tr>
            </a:tbl>
          </a:graphicData>
        </a:graphic>
      </p:graphicFrame>
    </p:spTree>
    <p:extLst>
      <p:ext uri="{BB962C8B-B14F-4D97-AF65-F5344CB8AC3E}">
        <p14:creationId xmlns:p14="http://schemas.microsoft.com/office/powerpoint/2010/main" val="1234800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7F4181-43DD-49AD-9614-2A532DC75802}"/>
              </a:ext>
            </a:extLst>
          </p:cNvPr>
          <p:cNvGraphicFramePr>
            <a:graphicFrameLocks noGrp="1"/>
          </p:cNvGraphicFramePr>
          <p:nvPr>
            <p:extLst>
              <p:ext uri="{D42A27DB-BD31-4B8C-83A1-F6EECF244321}">
                <p14:modId xmlns:p14="http://schemas.microsoft.com/office/powerpoint/2010/main" val="2087863708"/>
              </p:ext>
            </p:extLst>
          </p:nvPr>
        </p:nvGraphicFramePr>
        <p:xfrm>
          <a:off x="2045970" y="396240"/>
          <a:ext cx="6391275" cy="6262201"/>
        </p:xfrm>
        <a:graphic>
          <a:graphicData uri="http://schemas.openxmlformats.org/drawingml/2006/table">
            <a:tbl>
              <a:tblPr>
                <a:tableStyleId>{5C22544A-7EE6-4342-B048-85BDC9FD1C3A}</a:tableStyleId>
              </a:tblPr>
              <a:tblGrid>
                <a:gridCol w="1278255">
                  <a:extLst>
                    <a:ext uri="{9D8B030D-6E8A-4147-A177-3AD203B41FA5}">
                      <a16:colId xmlns:a16="http://schemas.microsoft.com/office/drawing/2014/main" val="2949315584"/>
                    </a:ext>
                  </a:extLst>
                </a:gridCol>
                <a:gridCol w="1278255">
                  <a:extLst>
                    <a:ext uri="{9D8B030D-6E8A-4147-A177-3AD203B41FA5}">
                      <a16:colId xmlns:a16="http://schemas.microsoft.com/office/drawing/2014/main" val="584659176"/>
                    </a:ext>
                  </a:extLst>
                </a:gridCol>
                <a:gridCol w="1278255">
                  <a:extLst>
                    <a:ext uri="{9D8B030D-6E8A-4147-A177-3AD203B41FA5}">
                      <a16:colId xmlns:a16="http://schemas.microsoft.com/office/drawing/2014/main" val="3426372161"/>
                    </a:ext>
                  </a:extLst>
                </a:gridCol>
                <a:gridCol w="1278255">
                  <a:extLst>
                    <a:ext uri="{9D8B030D-6E8A-4147-A177-3AD203B41FA5}">
                      <a16:colId xmlns:a16="http://schemas.microsoft.com/office/drawing/2014/main" val="336769655"/>
                    </a:ext>
                  </a:extLst>
                </a:gridCol>
                <a:gridCol w="1278255">
                  <a:extLst>
                    <a:ext uri="{9D8B030D-6E8A-4147-A177-3AD203B41FA5}">
                      <a16:colId xmlns:a16="http://schemas.microsoft.com/office/drawing/2014/main" val="668618224"/>
                    </a:ext>
                  </a:extLst>
                </a:gridCol>
              </a:tblGrid>
              <a:tr h="346710">
                <a:tc gridSpan="3">
                  <a:txBody>
                    <a:bodyPr/>
                    <a:lstStyle/>
                    <a:p>
                      <a:pPr algn="l" fontAlgn="b"/>
                      <a:r>
                        <a:rPr lang="en-US" sz="1400" b="1" u="none" strike="noStrike" dirty="0">
                          <a:effectLst/>
                        </a:rPr>
                        <a:t>North Korea-China Trade</a:t>
                      </a:r>
                      <a:endParaRPr lang="en-US" sz="1400" b="1" i="0" u="none" strike="noStrike" dirty="0">
                        <a:solidFill>
                          <a:srgbClr val="000000"/>
                        </a:solidFill>
                        <a:effectLst/>
                        <a:latin typeface="Calibri" panose="020F0502020204030204" pitchFamily="34" charset="0"/>
                      </a:endParaRPr>
                    </a:p>
                  </a:txBody>
                  <a:tcPr marL="2371" marR="2371" marT="2371" marB="0" anchor="b"/>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3835382565"/>
                  </a:ext>
                </a:extLst>
              </a:tr>
              <a:tr h="346710">
                <a:tc gridSpan="3">
                  <a:txBody>
                    <a:bodyPr/>
                    <a:lstStyle/>
                    <a:p>
                      <a:pPr algn="l" fontAlgn="b"/>
                      <a:r>
                        <a:rPr lang="en-US" sz="700" b="1" u="none" strike="noStrike" dirty="0">
                          <a:effectLst/>
                        </a:rPr>
                        <a:t>Year-to-date , Jan-July </a:t>
                      </a:r>
                      <a:r>
                        <a:rPr lang="en-US" sz="700" u="none" strike="noStrike" dirty="0">
                          <a:effectLst/>
                        </a:rPr>
                        <a:t> </a:t>
                      </a:r>
                      <a:endParaRPr lang="en-US" sz="700" b="1" i="0" u="none" strike="noStrike" dirty="0">
                        <a:solidFill>
                          <a:srgbClr val="000000"/>
                        </a:solidFill>
                        <a:effectLst/>
                        <a:latin typeface="Calibri" panose="020F0502020204030204" pitchFamily="34" charset="0"/>
                      </a:endParaRPr>
                    </a:p>
                  </a:txBody>
                  <a:tcPr marL="2371" marR="2371" marT="2371" marB="0" anchor="b"/>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2623475962"/>
                  </a:ext>
                </a:extLst>
              </a:tr>
              <a:tr h="346710">
                <a:tc gridSpan="2">
                  <a:txBody>
                    <a:bodyPr/>
                    <a:lstStyle/>
                    <a:p>
                      <a:pPr algn="l" fontAlgn="b"/>
                      <a:r>
                        <a:rPr lang="en-US" sz="700" u="none" strike="noStrike">
                          <a:effectLst/>
                        </a:rPr>
                        <a:t>Million US Dollars</a:t>
                      </a:r>
                      <a:endParaRPr lang="en-US" sz="700" b="0" i="0" u="none" strike="noStrike">
                        <a:solidFill>
                          <a:srgbClr val="000000"/>
                        </a:solidFill>
                        <a:effectLst/>
                        <a:latin typeface="Calibri" panose="020F0502020204030204" pitchFamily="34" charset="0"/>
                      </a:endParaRPr>
                    </a:p>
                  </a:txBody>
                  <a:tcPr marL="2371" marR="2371" marT="2371"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2385054339"/>
                  </a:ext>
                </a:extLst>
              </a:tr>
              <a:tr h="346710">
                <a:tc gridSpan="3">
                  <a:txBody>
                    <a:bodyPr/>
                    <a:lstStyle/>
                    <a:p>
                      <a:pPr algn="l" fontAlgn="b"/>
                      <a:r>
                        <a:rPr lang="en-US" sz="700" u="none" strike="noStrike" dirty="0">
                          <a:effectLst/>
                        </a:rPr>
                        <a:t>Source:  China Customs,</a:t>
                      </a:r>
                      <a:endParaRPr lang="en-US" sz="700" b="0" i="0" u="none" strike="noStrike" dirty="0">
                        <a:solidFill>
                          <a:srgbClr val="000000"/>
                        </a:solidFill>
                        <a:effectLst/>
                        <a:latin typeface="Calibri" panose="020F0502020204030204" pitchFamily="34" charset="0"/>
                      </a:endParaRPr>
                    </a:p>
                  </a:txBody>
                  <a:tcPr marL="2371" marR="2371" marT="2371" marB="0" anchor="b"/>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930057716"/>
                  </a:ext>
                </a:extLst>
              </a:tr>
              <a:tr h="346710">
                <a:tc gridSpan="2">
                  <a:txBody>
                    <a:bodyPr/>
                    <a:lstStyle/>
                    <a:p>
                      <a:pPr algn="l" fontAlgn="b"/>
                      <a:r>
                        <a:rPr lang="en-US" sz="1200" b="1" u="none" strike="noStrike" dirty="0">
                          <a:effectLst/>
                        </a:rPr>
                        <a:t>North Korea Imports</a:t>
                      </a:r>
                      <a:endParaRPr lang="en-US" sz="1200" b="1" i="0" u="none" strike="noStrike" dirty="0">
                        <a:solidFill>
                          <a:srgbClr val="000000"/>
                        </a:solidFill>
                        <a:effectLst/>
                        <a:latin typeface="Calibri" panose="020F0502020204030204" pitchFamily="34" charset="0"/>
                      </a:endParaRPr>
                    </a:p>
                  </a:txBody>
                  <a:tcPr marL="2371" marR="2371" marT="2371"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2684392835"/>
                  </a:ext>
                </a:extLst>
              </a:tr>
              <a:tr h="346710">
                <a:tc>
                  <a:txBody>
                    <a:bodyPr/>
                    <a:lstStyle/>
                    <a:p>
                      <a:pPr algn="l" fontAlgn="b"/>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r" fontAlgn="b"/>
                      <a:r>
                        <a:rPr lang="en-US" sz="1200" u="none" strike="noStrike" dirty="0">
                          <a:effectLst/>
                        </a:rPr>
                        <a:t>2016</a:t>
                      </a:r>
                      <a:endParaRPr lang="en-US" sz="1200" b="1" i="0" u="none" strike="noStrike" dirty="0">
                        <a:solidFill>
                          <a:srgbClr val="000000"/>
                        </a:solidFill>
                        <a:effectLst/>
                        <a:latin typeface="Calibri" panose="020F0502020204030204" pitchFamily="34" charset="0"/>
                      </a:endParaRPr>
                    </a:p>
                  </a:txBody>
                  <a:tcPr marL="2371" marR="2371" marT="2371" marB="0" anchor="b"/>
                </a:tc>
                <a:tc>
                  <a:txBody>
                    <a:bodyPr/>
                    <a:lstStyle/>
                    <a:p>
                      <a:pPr algn="r" fontAlgn="b"/>
                      <a:r>
                        <a:rPr lang="en-US" sz="1200" u="none" strike="noStrike" dirty="0">
                          <a:effectLst/>
                        </a:rPr>
                        <a:t>2017</a:t>
                      </a:r>
                      <a:endParaRPr lang="en-US" sz="1200" b="1" i="0" u="none" strike="noStrike" dirty="0">
                        <a:solidFill>
                          <a:srgbClr val="000000"/>
                        </a:solidFill>
                        <a:effectLst/>
                        <a:latin typeface="Calibri" panose="020F0502020204030204" pitchFamily="34" charset="0"/>
                      </a:endParaRPr>
                    </a:p>
                  </a:txBody>
                  <a:tcPr marL="2371" marR="2371" marT="2371" marB="0" anchor="b"/>
                </a:tc>
                <a:tc>
                  <a:txBody>
                    <a:bodyPr/>
                    <a:lstStyle/>
                    <a:p>
                      <a:pPr algn="r" fontAlgn="b"/>
                      <a:r>
                        <a:rPr lang="en-US" sz="1200" u="none" strike="noStrike" dirty="0">
                          <a:effectLst/>
                        </a:rPr>
                        <a:t>2018</a:t>
                      </a:r>
                      <a:endParaRPr lang="en-US" sz="1200" b="1" i="0" u="none" strike="noStrike" dirty="0">
                        <a:solidFill>
                          <a:srgbClr val="000000"/>
                        </a:solidFill>
                        <a:effectLst/>
                        <a:latin typeface="Calibri" panose="020F0502020204030204" pitchFamily="34" charset="0"/>
                      </a:endParaRPr>
                    </a:p>
                  </a:txBody>
                  <a:tcPr marL="2371" marR="2371" marT="2371" marB="0" anchor="b"/>
                </a:tc>
                <a:tc>
                  <a:txBody>
                    <a:bodyPr/>
                    <a:lstStyle/>
                    <a:p>
                      <a:pPr algn="r" fontAlgn="b"/>
                      <a:r>
                        <a:rPr lang="en-US" sz="1200" u="none" strike="noStrike" dirty="0">
                          <a:effectLst/>
                        </a:rPr>
                        <a:t>2019</a:t>
                      </a:r>
                      <a:endParaRPr lang="en-US" sz="1200" b="1" i="0" u="none" strike="noStrike" dirty="0">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3184691581"/>
                  </a:ext>
                </a:extLst>
              </a:tr>
              <a:tr h="346710">
                <a:tc>
                  <a:txBody>
                    <a:bodyPr/>
                    <a:lstStyle/>
                    <a:p>
                      <a:pPr algn="l" fontAlgn="b"/>
                      <a:r>
                        <a:rPr lang="en-US" sz="1200" u="sng" strike="noStrike" dirty="0">
                          <a:effectLst/>
                        </a:rPr>
                        <a:t>Total</a:t>
                      </a:r>
                      <a:endParaRPr lang="en-US" sz="1200" b="0" i="0" u="sng"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sng" strike="noStrike">
                          <a:effectLst/>
                        </a:rPr>
                        <a:t>        1,596 </a:t>
                      </a:r>
                      <a:endParaRPr lang="en-US" sz="1200" b="0" i="0" u="sng"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sng" strike="noStrike">
                          <a:effectLst/>
                        </a:rPr>
                        <a:t>        1,956 </a:t>
                      </a:r>
                      <a:endParaRPr lang="en-US" sz="1200" b="0" i="0" u="sng"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sng" strike="noStrike">
                          <a:effectLst/>
                        </a:rPr>
                        <a:t>        1,158 </a:t>
                      </a:r>
                      <a:endParaRPr lang="en-US" sz="1200" b="0" i="0" u="sng"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sng" strike="noStrike">
                          <a:effectLst/>
                        </a:rPr>
                        <a:t>        1,352 </a:t>
                      </a:r>
                      <a:endParaRPr lang="en-US" sz="1200" b="0" i="0" u="sng"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3913814480"/>
                  </a:ext>
                </a:extLst>
              </a:tr>
              <a:tr h="346710">
                <a:tc>
                  <a:txBody>
                    <a:bodyPr/>
                    <a:lstStyle/>
                    <a:p>
                      <a:pPr algn="l" fontAlgn="b"/>
                      <a:r>
                        <a:rPr lang="en-US" sz="1200" u="none" strike="noStrike" dirty="0">
                          <a:effectLst/>
                        </a:rPr>
                        <a:t>Plastics</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98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130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15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16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2312890440"/>
                  </a:ext>
                </a:extLst>
              </a:tr>
              <a:tr h="346710">
                <a:tc>
                  <a:txBody>
                    <a:bodyPr/>
                    <a:lstStyle/>
                    <a:p>
                      <a:pPr algn="l" fontAlgn="b"/>
                      <a:r>
                        <a:rPr lang="en-US" sz="1200" u="none" strike="noStrike" dirty="0">
                          <a:effectLst/>
                        </a:rPr>
                        <a:t>Soybeans</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92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144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72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104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3547169907"/>
                  </a:ext>
                </a:extLst>
              </a:tr>
              <a:tr h="346710">
                <a:tc>
                  <a:txBody>
                    <a:bodyPr/>
                    <a:lstStyle/>
                    <a:p>
                      <a:pPr algn="l" fontAlgn="b"/>
                      <a:r>
                        <a:rPr lang="en-US" sz="1200" u="none" strike="noStrike" dirty="0" err="1">
                          <a:effectLst/>
                        </a:rPr>
                        <a:t>Fibres</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36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33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63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41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3216461453"/>
                  </a:ext>
                </a:extLst>
              </a:tr>
              <a:tr h="346710">
                <a:tc>
                  <a:txBody>
                    <a:bodyPr/>
                    <a:lstStyle/>
                    <a:p>
                      <a:pPr algn="l" fontAlgn="b"/>
                      <a:r>
                        <a:rPr lang="en-US" sz="1200" u="none" strike="noStrike" dirty="0">
                          <a:effectLst/>
                        </a:rPr>
                        <a:t>Fertilizer</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36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34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63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42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1499625297"/>
                  </a:ext>
                </a:extLst>
              </a:tr>
              <a:tr h="346710">
                <a:tc>
                  <a:txBody>
                    <a:bodyPr/>
                    <a:lstStyle/>
                    <a:p>
                      <a:pPr algn="l" fontAlgn="b"/>
                      <a:r>
                        <a:rPr lang="en-US" sz="1200" u="none" strike="noStrike" dirty="0">
                          <a:effectLst/>
                        </a:rPr>
                        <a:t>Apparel</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89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131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65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76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4115156822"/>
                  </a:ext>
                </a:extLst>
              </a:tr>
              <a:tr h="346710">
                <a:tc>
                  <a:txBody>
                    <a:bodyPr/>
                    <a:lstStyle/>
                    <a:p>
                      <a:pPr algn="l" fontAlgn="b"/>
                      <a:r>
                        <a:rPr lang="en-US" sz="1200" u="none" strike="noStrike" dirty="0">
                          <a:effectLst/>
                        </a:rPr>
                        <a:t>Tobacco</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23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19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36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43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1923107474"/>
                  </a:ext>
                </a:extLst>
              </a:tr>
              <a:tr h="346710">
                <a:tc>
                  <a:txBody>
                    <a:bodyPr/>
                    <a:lstStyle/>
                    <a:p>
                      <a:pPr algn="l" fontAlgn="b"/>
                      <a:r>
                        <a:rPr lang="en-US" sz="1200" u="none" strike="noStrike" dirty="0">
                          <a:effectLst/>
                        </a:rPr>
                        <a:t>Grain</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5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2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5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35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931692302"/>
                  </a:ext>
                </a:extLst>
              </a:tr>
              <a:tr h="346710">
                <a:tc>
                  <a:txBody>
                    <a:bodyPr/>
                    <a:lstStyle/>
                    <a:p>
                      <a:pPr algn="l" fontAlgn="b"/>
                      <a:r>
                        <a:rPr lang="en-US" sz="1200" u="none" strike="noStrike" dirty="0">
                          <a:effectLst/>
                        </a:rPr>
                        <a:t>Timing devices</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2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16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51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791309603"/>
                  </a:ext>
                </a:extLst>
              </a:tr>
              <a:tr h="346710">
                <a:tc>
                  <a:txBody>
                    <a:bodyPr/>
                    <a:lstStyle/>
                    <a:p>
                      <a:pPr algn="l" fontAlgn="b"/>
                      <a:r>
                        <a:rPr lang="en-US" sz="1200" u="none" strike="noStrike" dirty="0">
                          <a:effectLst/>
                        </a:rPr>
                        <a:t>Elec Machinery</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198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149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8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8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1425935633"/>
                  </a:ext>
                </a:extLst>
              </a:tr>
              <a:tr h="346710">
                <a:tc>
                  <a:txBody>
                    <a:bodyPr/>
                    <a:lstStyle/>
                    <a:p>
                      <a:pPr algn="l" fontAlgn="b"/>
                      <a:r>
                        <a:rPr lang="en-US" sz="1200" u="none" strike="noStrike" dirty="0">
                          <a:effectLst/>
                        </a:rPr>
                        <a:t>N-Elec Machinery</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169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136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7 </a:t>
                      </a:r>
                      <a:endParaRPr lang="en-US" sz="1200" b="0" i="0" u="none" strike="noStrike">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a:effectLst/>
                        </a:rPr>
                        <a:t>                7 </a:t>
                      </a:r>
                      <a:endParaRPr lang="en-US" sz="1200" b="0" i="0" u="none" strike="noStrike">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4137601439"/>
                  </a:ext>
                </a:extLst>
              </a:tr>
              <a:tr h="346710">
                <a:tc>
                  <a:txBody>
                    <a:bodyPr/>
                    <a:lstStyle/>
                    <a:p>
                      <a:pPr algn="l" fontAlgn="b"/>
                      <a:r>
                        <a:rPr lang="en-US" sz="1200" u="none" strike="noStrike" dirty="0">
                          <a:effectLst/>
                        </a:rPr>
                        <a:t>Vehicles</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dirty="0">
                          <a:effectLst/>
                        </a:rPr>
                        <a:t>           121 </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dirty="0">
                          <a:effectLst/>
                        </a:rPr>
                        <a:t>           112 </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dirty="0">
                          <a:effectLst/>
                        </a:rPr>
                        <a:t>                2 </a:t>
                      </a:r>
                      <a:endParaRPr lang="en-US" sz="1200" b="0" i="0" u="none" strike="noStrike" dirty="0">
                        <a:solidFill>
                          <a:srgbClr val="000000"/>
                        </a:solidFill>
                        <a:effectLst/>
                        <a:latin typeface="Calibri" panose="020F0502020204030204" pitchFamily="34" charset="0"/>
                      </a:endParaRPr>
                    </a:p>
                  </a:txBody>
                  <a:tcPr marL="2371" marR="2371" marT="2371" marB="0" anchor="b"/>
                </a:tc>
                <a:tc>
                  <a:txBody>
                    <a:bodyPr/>
                    <a:lstStyle/>
                    <a:p>
                      <a:pPr algn="l" fontAlgn="b"/>
                      <a:r>
                        <a:rPr lang="en-US" sz="1200" u="none" strike="noStrike" dirty="0">
                          <a:effectLst/>
                        </a:rPr>
                        <a:t>                2 </a:t>
                      </a:r>
                      <a:endParaRPr lang="en-US" sz="1200" b="0" i="0" u="none" strike="noStrike" dirty="0">
                        <a:solidFill>
                          <a:srgbClr val="000000"/>
                        </a:solidFill>
                        <a:effectLst/>
                        <a:latin typeface="Calibri" panose="020F0502020204030204" pitchFamily="34" charset="0"/>
                      </a:endParaRPr>
                    </a:p>
                  </a:txBody>
                  <a:tcPr marL="2371" marR="2371" marT="2371" marB="0" anchor="b"/>
                </a:tc>
                <a:extLst>
                  <a:ext uri="{0D108BD9-81ED-4DB2-BD59-A6C34878D82A}">
                    <a16:rowId xmlns:a16="http://schemas.microsoft.com/office/drawing/2014/main" val="2305684882"/>
                  </a:ext>
                </a:extLst>
              </a:tr>
            </a:tbl>
          </a:graphicData>
        </a:graphic>
      </p:graphicFrame>
    </p:spTree>
    <p:extLst>
      <p:ext uri="{BB962C8B-B14F-4D97-AF65-F5344CB8AC3E}">
        <p14:creationId xmlns:p14="http://schemas.microsoft.com/office/powerpoint/2010/main" val="695696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70D9343-613F-4217-BB0F-A7714CAD2040}"/>
              </a:ext>
            </a:extLst>
          </p:cNvPr>
          <p:cNvGraphicFramePr>
            <a:graphicFrameLocks noGrp="1"/>
          </p:cNvGraphicFramePr>
          <p:nvPr>
            <p:extLst>
              <p:ext uri="{D42A27DB-BD31-4B8C-83A1-F6EECF244321}">
                <p14:modId xmlns:p14="http://schemas.microsoft.com/office/powerpoint/2010/main" val="658853800"/>
              </p:ext>
            </p:extLst>
          </p:nvPr>
        </p:nvGraphicFramePr>
        <p:xfrm>
          <a:off x="953815" y="140970"/>
          <a:ext cx="7437252" cy="6897598"/>
        </p:xfrm>
        <a:graphic>
          <a:graphicData uri="http://schemas.openxmlformats.org/drawingml/2006/table">
            <a:tbl>
              <a:tblPr>
                <a:tableStyleId>{5C22544A-7EE6-4342-B048-85BDC9FD1C3A}</a:tableStyleId>
              </a:tblPr>
              <a:tblGrid>
                <a:gridCol w="920316">
                  <a:extLst>
                    <a:ext uri="{9D8B030D-6E8A-4147-A177-3AD203B41FA5}">
                      <a16:colId xmlns:a16="http://schemas.microsoft.com/office/drawing/2014/main" val="3187783983"/>
                    </a:ext>
                  </a:extLst>
                </a:gridCol>
                <a:gridCol w="1629234">
                  <a:extLst>
                    <a:ext uri="{9D8B030D-6E8A-4147-A177-3AD203B41FA5}">
                      <a16:colId xmlns:a16="http://schemas.microsoft.com/office/drawing/2014/main" val="3103180691"/>
                    </a:ext>
                  </a:extLst>
                </a:gridCol>
                <a:gridCol w="1629234">
                  <a:extLst>
                    <a:ext uri="{9D8B030D-6E8A-4147-A177-3AD203B41FA5}">
                      <a16:colId xmlns:a16="http://schemas.microsoft.com/office/drawing/2014/main" val="2759069196"/>
                    </a:ext>
                  </a:extLst>
                </a:gridCol>
                <a:gridCol w="1629234">
                  <a:extLst>
                    <a:ext uri="{9D8B030D-6E8A-4147-A177-3AD203B41FA5}">
                      <a16:colId xmlns:a16="http://schemas.microsoft.com/office/drawing/2014/main" val="2264076751"/>
                    </a:ext>
                  </a:extLst>
                </a:gridCol>
                <a:gridCol w="1629234">
                  <a:extLst>
                    <a:ext uri="{9D8B030D-6E8A-4147-A177-3AD203B41FA5}">
                      <a16:colId xmlns:a16="http://schemas.microsoft.com/office/drawing/2014/main" val="2889698569"/>
                    </a:ext>
                  </a:extLst>
                </a:gridCol>
              </a:tblGrid>
              <a:tr h="540275">
                <a:tc gridSpan="2">
                  <a:txBody>
                    <a:bodyPr/>
                    <a:lstStyle/>
                    <a:p>
                      <a:pPr algn="l" fontAlgn="b"/>
                      <a:r>
                        <a:rPr lang="en-US" sz="1400" b="1" u="none" strike="noStrike" dirty="0">
                          <a:effectLst/>
                        </a:rPr>
                        <a:t>North Korea Exports Jan-July</a:t>
                      </a:r>
                      <a:endParaRPr lang="en-US" sz="1400" b="1" i="0" u="none" strike="noStrike" dirty="0">
                        <a:solidFill>
                          <a:srgbClr val="000000"/>
                        </a:solidFill>
                        <a:effectLst/>
                        <a:latin typeface="Calibri" panose="020F0502020204030204" pitchFamily="34" charset="0"/>
                      </a:endParaRPr>
                    </a:p>
                  </a:txBody>
                  <a:tcPr marL="1947" marR="1947" marT="41564" marB="41564" anchor="b"/>
                </a:tc>
                <a:tc hMerge="1">
                  <a:txBody>
                    <a:bodyPr/>
                    <a:lstStyle/>
                    <a:p>
                      <a:endParaRPr lang="en-US"/>
                    </a:p>
                  </a:txBody>
                  <a:tcPr/>
                </a:tc>
                <a:tc>
                  <a:txBody>
                    <a:bodyPr/>
                    <a:lstStyle/>
                    <a:p>
                      <a:pPr algn="l" fontAlgn="b"/>
                      <a:endParaRPr lang="en-US" sz="500" b="0"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endParaRPr lang="en-US" sz="5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500" b="0" i="0" u="none" strike="noStrike">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981095193"/>
                  </a:ext>
                </a:extLst>
              </a:tr>
              <a:tr h="236933">
                <a:tc>
                  <a:txBody>
                    <a:bodyPr/>
                    <a:lstStyle/>
                    <a:p>
                      <a:pPr algn="l" fontAlgn="b"/>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b="1" i="0" u="none" strike="noStrike" dirty="0">
                          <a:solidFill>
                            <a:srgbClr val="000000"/>
                          </a:solidFill>
                          <a:effectLst/>
                          <a:latin typeface="Calibri" panose="020F0502020204030204" pitchFamily="34" charset="0"/>
                        </a:rPr>
                        <a:t>2016</a:t>
                      </a:r>
                    </a:p>
                  </a:txBody>
                  <a:tcPr marL="1947" marR="1947" marT="1463" marB="0" anchor="b"/>
                </a:tc>
                <a:tc>
                  <a:txBody>
                    <a:bodyPr/>
                    <a:lstStyle/>
                    <a:p>
                      <a:pPr algn="l" fontAlgn="b"/>
                      <a:r>
                        <a:rPr lang="en-US" sz="1200" b="1" i="0" u="none" strike="noStrike" dirty="0">
                          <a:solidFill>
                            <a:srgbClr val="000000"/>
                          </a:solidFill>
                          <a:effectLst/>
                          <a:latin typeface="Calibri" panose="020F0502020204030204" pitchFamily="34" charset="0"/>
                        </a:rPr>
                        <a:t>2017</a:t>
                      </a:r>
                    </a:p>
                  </a:txBody>
                  <a:tcPr marL="1947" marR="1947" marT="1463" marB="0" anchor="b"/>
                </a:tc>
                <a:tc>
                  <a:txBody>
                    <a:bodyPr/>
                    <a:lstStyle/>
                    <a:p>
                      <a:pPr algn="l" fontAlgn="b"/>
                      <a:r>
                        <a:rPr lang="en-US" sz="1200" b="1" i="0" u="none" strike="noStrike" dirty="0">
                          <a:solidFill>
                            <a:srgbClr val="000000"/>
                          </a:solidFill>
                          <a:effectLst/>
                          <a:latin typeface="Calibri" panose="020F0502020204030204" pitchFamily="34" charset="0"/>
                        </a:rPr>
                        <a:t>2018</a:t>
                      </a:r>
                    </a:p>
                  </a:txBody>
                  <a:tcPr marL="1947" marR="1947" marT="1463" marB="0" anchor="b"/>
                </a:tc>
                <a:tc>
                  <a:txBody>
                    <a:bodyPr/>
                    <a:lstStyle/>
                    <a:p>
                      <a:pPr algn="l" fontAlgn="b"/>
                      <a:r>
                        <a:rPr lang="en-US" sz="1200" b="1" i="0" u="none" strike="noStrike" dirty="0">
                          <a:solidFill>
                            <a:srgbClr val="000000"/>
                          </a:solidFill>
                          <a:effectLst/>
                          <a:latin typeface="Calibri" panose="020F0502020204030204" pitchFamily="34" charset="0"/>
                        </a:rPr>
                        <a:t>2019</a:t>
                      </a:r>
                    </a:p>
                  </a:txBody>
                  <a:tcPr marL="1947" marR="1947" marT="1463" marB="0" anchor="b"/>
                </a:tc>
                <a:extLst>
                  <a:ext uri="{0D108BD9-81ED-4DB2-BD59-A6C34878D82A}">
                    <a16:rowId xmlns:a16="http://schemas.microsoft.com/office/drawing/2014/main" val="438487993"/>
                  </a:ext>
                </a:extLst>
              </a:tr>
              <a:tr h="236933">
                <a:tc>
                  <a:txBody>
                    <a:bodyPr/>
                    <a:lstStyle/>
                    <a:p>
                      <a:pPr algn="l" fontAlgn="b"/>
                      <a:r>
                        <a:rPr lang="en-US" sz="1200" u="none" strike="noStrike" dirty="0">
                          <a:effectLst/>
                        </a:rPr>
                        <a:t>Total</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1,343 </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994 </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105 </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124 </a:t>
                      </a:r>
                      <a:endParaRPr lang="en-US" sz="1200" b="1"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1915346256"/>
                  </a:ext>
                </a:extLst>
              </a:tr>
              <a:tr h="236933">
                <a:tc>
                  <a:txBody>
                    <a:bodyPr/>
                    <a:lstStyle/>
                    <a:p>
                      <a:pPr algn="l" fontAlgn="b"/>
                      <a:r>
                        <a:rPr lang="en-US" sz="1200" u="none" strike="noStrike">
                          <a:effectLst/>
                        </a:rPr>
                        <a:t>Clocks</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32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199832481"/>
                  </a:ext>
                </a:extLst>
              </a:tr>
              <a:tr h="375509">
                <a:tc>
                  <a:txBody>
                    <a:bodyPr/>
                    <a:lstStyle/>
                    <a:p>
                      <a:pPr algn="l" fontAlgn="b"/>
                      <a:r>
                        <a:rPr lang="en-US" sz="1200" u="none" strike="noStrike">
                          <a:effectLst/>
                        </a:rPr>
                        <a:t>Ferrosilicon</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16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177235902"/>
                  </a:ext>
                </a:extLst>
              </a:tr>
              <a:tr h="236933">
                <a:tc>
                  <a:txBody>
                    <a:bodyPr/>
                    <a:lstStyle/>
                    <a:p>
                      <a:pPr algn="l" fontAlgn="b"/>
                      <a:r>
                        <a:rPr lang="en-US" sz="1200" u="none" strike="noStrike">
                          <a:effectLst/>
                        </a:rPr>
                        <a:t>Tungsten</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10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860249827"/>
                  </a:ext>
                </a:extLst>
              </a:tr>
              <a:tr h="375509">
                <a:tc>
                  <a:txBody>
                    <a:bodyPr/>
                    <a:lstStyle/>
                    <a:p>
                      <a:pPr algn="l" fontAlgn="b"/>
                      <a:r>
                        <a:rPr lang="en-US" sz="1200" u="none" strike="noStrike">
                          <a:effectLst/>
                        </a:rPr>
                        <a:t>Molybdeum</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2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5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743837911"/>
                  </a:ext>
                </a:extLst>
              </a:tr>
              <a:tr h="236933">
                <a:tc>
                  <a:txBody>
                    <a:bodyPr/>
                    <a:lstStyle/>
                    <a:p>
                      <a:pPr algn="l" fontAlgn="b"/>
                      <a:r>
                        <a:rPr lang="en-US" sz="1200" u="none" strike="noStrike">
                          <a:effectLst/>
                        </a:rPr>
                        <a:t>Wigs</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15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102673665"/>
                  </a:ext>
                </a:extLst>
              </a:tr>
              <a:tr h="236933">
                <a:tc>
                  <a:txBody>
                    <a:bodyPr/>
                    <a:lstStyle/>
                    <a:p>
                      <a:pPr algn="l" fontAlgn="b"/>
                      <a:r>
                        <a:rPr lang="en-US" sz="1200" u="none" strike="noStrike">
                          <a:effectLst/>
                        </a:rPr>
                        <a:t>Electricity</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5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5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7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329470175"/>
                  </a:ext>
                </a:extLst>
              </a:tr>
              <a:tr h="236933">
                <a:tc>
                  <a:txBody>
                    <a:bodyPr/>
                    <a:lstStyle/>
                    <a:p>
                      <a:pPr algn="l" fontAlgn="b"/>
                      <a:r>
                        <a:rPr lang="en-US" sz="1200" u="none" strike="noStrike">
                          <a:effectLst/>
                        </a:rPr>
                        <a:t>Graphite</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7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308630330"/>
                  </a:ext>
                </a:extLst>
              </a:tr>
              <a:tr h="236933">
                <a:tc>
                  <a:txBody>
                    <a:bodyPr/>
                    <a:lstStyle/>
                    <a:p>
                      <a:pPr algn="l" fontAlgn="b"/>
                      <a:r>
                        <a:rPr lang="en-US" sz="1200" u="none" strike="noStrike">
                          <a:effectLst/>
                        </a:rPr>
                        <a:t>Magnesite</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14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5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1590195198"/>
                  </a:ext>
                </a:extLst>
              </a:tr>
              <a:tr h="236933">
                <a:tc>
                  <a:txBody>
                    <a:bodyPr/>
                    <a:lstStyle/>
                    <a:p>
                      <a:pPr algn="l" fontAlgn="b"/>
                      <a:r>
                        <a:rPr lang="en-US" sz="1200" u="none" strike="noStrike">
                          <a:effectLst/>
                        </a:rPr>
                        <a:t>Optics</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6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9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3559183873"/>
                  </a:ext>
                </a:extLst>
              </a:tr>
              <a:tr h="375509">
                <a:tc>
                  <a:txBody>
                    <a:bodyPr/>
                    <a:lstStyle/>
                    <a:p>
                      <a:pPr algn="l" fontAlgn="b"/>
                      <a:r>
                        <a:rPr lang="en-US" sz="1200" u="none" strike="noStrike">
                          <a:effectLst/>
                        </a:rPr>
                        <a:t>Footware parts</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0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3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773388508"/>
                  </a:ext>
                </a:extLst>
              </a:tr>
              <a:tr h="236933">
                <a:tc>
                  <a:txBody>
                    <a:bodyPr/>
                    <a:lstStyle/>
                    <a:p>
                      <a:pPr algn="l" fontAlgn="b"/>
                      <a:r>
                        <a:rPr lang="en-US" sz="1200" u="none" strike="noStrike">
                          <a:effectLst/>
                        </a:rPr>
                        <a:t>Carbide</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910364275"/>
                  </a:ext>
                </a:extLst>
              </a:tr>
              <a:tr h="236933">
                <a:tc>
                  <a:txBody>
                    <a:bodyPr/>
                    <a:lstStyle/>
                    <a:p>
                      <a:pPr algn="l" fontAlgn="b"/>
                      <a:r>
                        <a:rPr lang="en-US" sz="1200" u="none" strike="noStrike">
                          <a:effectLst/>
                        </a:rPr>
                        <a:t>98 Special</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5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61922899"/>
                  </a:ext>
                </a:extLst>
              </a:tr>
              <a:tr h="236933">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1587630331"/>
                  </a:ext>
                </a:extLst>
              </a:tr>
              <a:tr h="373827">
                <a:tc gridSpan="4">
                  <a:txBody>
                    <a:bodyPr/>
                    <a:lstStyle/>
                    <a:p>
                      <a:pPr algn="l" fontAlgn="b"/>
                      <a:r>
                        <a:rPr lang="en-US" sz="1200" b="1" u="none" strike="noStrike" dirty="0">
                          <a:effectLst/>
                        </a:rPr>
                        <a:t>Net North Korea Goods Deficit with China, Jan-Jul</a:t>
                      </a:r>
                      <a:endParaRPr lang="en-US" sz="1200" b="1" i="0" u="none" strike="noStrike" dirty="0">
                        <a:solidFill>
                          <a:srgbClr val="000000"/>
                        </a:solidFill>
                        <a:effectLst/>
                        <a:latin typeface="Calibri" panose="020F0502020204030204" pitchFamily="34" charset="0"/>
                      </a:endParaRPr>
                    </a:p>
                  </a:txBody>
                  <a:tcPr marL="1947" marR="1947" marT="41564" marB="41564"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619111527"/>
                  </a:ext>
                </a:extLst>
              </a:tr>
              <a:tr h="236933">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253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961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1,053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dirty="0">
                          <a:effectLst/>
                        </a:rPr>
                        <a:t>        1,228 </a:t>
                      </a:r>
                      <a:endParaRPr lang="en-US" sz="12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1905652630"/>
                  </a:ext>
                </a:extLst>
              </a:tr>
              <a:tr h="236933">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3834691068"/>
                  </a:ext>
                </a:extLst>
              </a:tr>
              <a:tr h="236933">
                <a:tc>
                  <a:txBody>
                    <a:bodyPr/>
                    <a:lstStyle/>
                    <a:p>
                      <a:pPr algn="l" fontAlgn="b"/>
                      <a:r>
                        <a:rPr lang="en-US" sz="1200" b="1" u="none" strike="noStrike">
                          <a:effectLst/>
                        </a:rPr>
                        <a:t>Annual</a:t>
                      </a:r>
                      <a:endParaRPr lang="en-US" sz="1200" b="1"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b="1" u="none" strike="noStrike" dirty="0">
                          <a:effectLst/>
                        </a:rPr>
                        <a:t>2016</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b="1" u="none" strike="noStrike" dirty="0">
                          <a:effectLst/>
                        </a:rPr>
                        <a:t>2017</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b="1" u="none" strike="noStrike" dirty="0">
                          <a:effectLst/>
                        </a:rPr>
                        <a:t>2018</a:t>
                      </a:r>
                      <a:endParaRPr lang="en-US" sz="1200" b="1" i="0" u="none" strike="noStrike" dirty="0">
                        <a:solidFill>
                          <a:srgbClr val="000000"/>
                        </a:solidFill>
                        <a:effectLst/>
                        <a:latin typeface="Calibri" panose="020F0502020204030204" pitchFamily="34" charset="0"/>
                      </a:endParaRPr>
                    </a:p>
                  </a:txBody>
                  <a:tcPr marL="1947" marR="1947" marT="1463" marB="0" anchor="b"/>
                </a:tc>
                <a:tc>
                  <a:txBody>
                    <a:bodyPr/>
                    <a:lstStyle/>
                    <a:p>
                      <a:pPr algn="l" fontAlgn="b"/>
                      <a:r>
                        <a:rPr lang="en-US" sz="1200" b="1" u="none" strike="noStrike" dirty="0">
                          <a:effectLst/>
                        </a:rPr>
                        <a:t> 2019* </a:t>
                      </a:r>
                      <a:endParaRPr lang="en-US" sz="1200" b="1"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2301820396"/>
                  </a:ext>
                </a:extLst>
              </a:tr>
              <a:tr h="236933">
                <a:tc>
                  <a:txBody>
                    <a:bodyPr/>
                    <a:lstStyle/>
                    <a:p>
                      <a:pPr algn="l" fontAlgn="b"/>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558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1,672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2,024 </a:t>
                      </a:r>
                      <a:endParaRPr lang="en-US" sz="12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r>
                        <a:rPr lang="en-US" sz="1200" u="none" strike="noStrike">
                          <a:effectLst/>
                        </a:rPr>
                        <a:t>        2,216 </a:t>
                      </a:r>
                      <a:endParaRPr lang="en-US" sz="1200" b="0" i="0" u="none" strike="noStrike">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4014186919"/>
                  </a:ext>
                </a:extLst>
              </a:tr>
              <a:tr h="236933">
                <a:tc>
                  <a:txBody>
                    <a:bodyPr/>
                    <a:lstStyle/>
                    <a:p>
                      <a:pPr algn="l" fontAlgn="b"/>
                      <a:endParaRPr lang="en-US" sz="10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1947" marR="1947" marT="1463"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1789395409"/>
                  </a:ext>
                </a:extLst>
              </a:tr>
              <a:tr h="475638">
                <a:tc gridSpan="5">
                  <a:txBody>
                    <a:bodyPr/>
                    <a:lstStyle/>
                    <a:p>
                      <a:pPr algn="l" fontAlgn="b"/>
                      <a:r>
                        <a:rPr lang="en-US" sz="1000" u="none" strike="noStrike" dirty="0">
                          <a:effectLst/>
                        </a:rPr>
                        <a:t>Rest of current account plus small net investment on capital account may total about $500 million per year meaning current monthly </a:t>
                      </a:r>
                      <a:r>
                        <a:rPr lang="en-US" sz="1000" u="none" strike="noStrike" dirty="0" err="1">
                          <a:effectLst/>
                        </a:rPr>
                        <a:t>outlfow</a:t>
                      </a:r>
                      <a:r>
                        <a:rPr lang="en-US" sz="1000" u="none" strike="noStrike" dirty="0">
                          <a:effectLst/>
                        </a:rPr>
                        <a:t>  would be running about $150 million.   Does not  include Chinese aid deliveries of all NK crude oil consumption, about 500,000 tons per year.</a:t>
                      </a:r>
                      <a:endParaRPr lang="en-US" sz="1000" b="0" i="0" u="none" strike="noStrike" dirty="0">
                        <a:solidFill>
                          <a:srgbClr val="000000"/>
                        </a:solidFill>
                        <a:effectLst/>
                        <a:latin typeface="Calibri" panose="020F0502020204030204" pitchFamily="34" charset="0"/>
                      </a:endParaRPr>
                    </a:p>
                  </a:txBody>
                  <a:tcPr marL="1947" marR="1947" marT="41564" marB="41564"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016953"/>
                  </a:ext>
                </a:extLst>
              </a:tr>
              <a:tr h="288780">
                <a:tc gridSpan="4">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1947" marR="1947" marT="41564" marB="41564"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1947" marR="1947" marT="1463" marB="0" anchor="b"/>
                </a:tc>
                <a:extLst>
                  <a:ext uri="{0D108BD9-81ED-4DB2-BD59-A6C34878D82A}">
                    <a16:rowId xmlns:a16="http://schemas.microsoft.com/office/drawing/2014/main" val="3769962180"/>
                  </a:ext>
                </a:extLst>
              </a:tr>
            </a:tbl>
          </a:graphicData>
        </a:graphic>
      </p:graphicFrame>
    </p:spTree>
    <p:extLst>
      <p:ext uri="{BB962C8B-B14F-4D97-AF65-F5344CB8AC3E}">
        <p14:creationId xmlns:p14="http://schemas.microsoft.com/office/powerpoint/2010/main" val="977311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3C0F-871C-4D4F-BB85-EBAB63583FA1}"/>
              </a:ext>
            </a:extLst>
          </p:cNvPr>
          <p:cNvSpPr>
            <a:spLocks noGrp="1"/>
          </p:cNvSpPr>
          <p:nvPr>
            <p:ph type="title"/>
          </p:nvPr>
        </p:nvSpPr>
        <p:spPr/>
        <p:txBody>
          <a:bodyPr/>
          <a:lstStyle/>
          <a:p>
            <a:r>
              <a:rPr lang="en-US" dirty="0"/>
              <a:t>Petroleum Issue</a:t>
            </a:r>
          </a:p>
        </p:txBody>
      </p:sp>
      <p:sp>
        <p:nvSpPr>
          <p:cNvPr id="3" name="Content Placeholder 2">
            <a:extLst>
              <a:ext uri="{FF2B5EF4-FFF2-40B4-BE49-F238E27FC236}">
                <a16:creationId xmlns:a16="http://schemas.microsoft.com/office/drawing/2014/main" id="{B9B5A3D5-FEC8-439E-A2FD-A549F5B3874A}"/>
              </a:ext>
            </a:extLst>
          </p:cNvPr>
          <p:cNvSpPr>
            <a:spLocks noGrp="1"/>
          </p:cNvSpPr>
          <p:nvPr>
            <p:ph idx="1"/>
          </p:nvPr>
        </p:nvSpPr>
        <p:spPr/>
        <p:txBody>
          <a:bodyPr/>
          <a:lstStyle/>
          <a:p>
            <a:r>
              <a:rPr lang="en-US" dirty="0"/>
              <a:t>Almost all petroleum  consumed by North Korea comes from China.</a:t>
            </a:r>
          </a:p>
          <a:p>
            <a:r>
              <a:rPr lang="en-US" dirty="0"/>
              <a:t>Most is delivered free via pipeline and is refined in North Korea in Chinese supplied refinery.  (500,000 tons  of crude per year.)  Allowed by UNSC.  </a:t>
            </a:r>
          </a:p>
          <a:p>
            <a:r>
              <a:rPr lang="en-US" dirty="0"/>
              <a:t>Several hundred thousand tons  of refined products  is </a:t>
            </a:r>
            <a:r>
              <a:rPr lang="en-US" dirty="0" err="1"/>
              <a:t>sually</a:t>
            </a:r>
            <a:r>
              <a:rPr lang="en-US" dirty="0"/>
              <a:t> imported at market prices, mostly from China, some from Russia.  These are capped by UNSC.</a:t>
            </a:r>
          </a:p>
          <a:p>
            <a:r>
              <a:rPr lang="en-US" dirty="0"/>
              <a:t>Ship–to-ship transfers are seen  in which gasoline, diesel fuels are transferred  from  foreign ships to smaller North Korean ships, avoiding  customs and the UN sanctions.</a:t>
            </a:r>
          </a:p>
          <a:p>
            <a:r>
              <a:rPr lang="en-US" dirty="0"/>
              <a:t> Gasoline in sold in North Korean markets at higher than world prices.</a:t>
            </a:r>
          </a:p>
        </p:txBody>
      </p:sp>
    </p:spTree>
    <p:extLst>
      <p:ext uri="{BB962C8B-B14F-4D97-AF65-F5344CB8AC3E}">
        <p14:creationId xmlns:p14="http://schemas.microsoft.com/office/powerpoint/2010/main" val="84166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B30F-D50F-4E59-8B97-763BB59E5755}"/>
              </a:ext>
            </a:extLst>
          </p:cNvPr>
          <p:cNvSpPr>
            <a:spLocks noGrp="1"/>
          </p:cNvSpPr>
          <p:nvPr>
            <p:ph type="title"/>
          </p:nvPr>
        </p:nvSpPr>
        <p:spPr/>
        <p:txBody>
          <a:bodyPr/>
          <a:lstStyle/>
          <a:p>
            <a:r>
              <a:rPr lang="en-US" dirty="0"/>
              <a:t>Why does China allow this?</a:t>
            </a:r>
          </a:p>
        </p:txBody>
      </p:sp>
      <p:sp>
        <p:nvSpPr>
          <p:cNvPr id="3" name="Content Placeholder 2">
            <a:extLst>
              <a:ext uri="{FF2B5EF4-FFF2-40B4-BE49-F238E27FC236}">
                <a16:creationId xmlns:a16="http://schemas.microsoft.com/office/drawing/2014/main" id="{52EE577C-CAFD-47E4-B762-C3F3C7B2F231}"/>
              </a:ext>
            </a:extLst>
          </p:cNvPr>
          <p:cNvSpPr>
            <a:spLocks noGrp="1"/>
          </p:cNvSpPr>
          <p:nvPr>
            <p:ph idx="1"/>
          </p:nvPr>
        </p:nvSpPr>
        <p:spPr/>
        <p:txBody>
          <a:bodyPr/>
          <a:lstStyle/>
          <a:p>
            <a:r>
              <a:rPr lang="en-US" dirty="0"/>
              <a:t>Crude oil provision may be China’s last big weapon to use on Kim should Kim  engage in nuclear or ICBM test.</a:t>
            </a:r>
          </a:p>
          <a:p>
            <a:r>
              <a:rPr lang="en-US" dirty="0"/>
              <a:t>Ship to ship transfers  profits are very high, corrupting everyone’s sanctions enforcement.</a:t>
            </a:r>
          </a:p>
          <a:p>
            <a:r>
              <a:rPr lang="en-US" dirty="0"/>
              <a:t>China may consider  petroleum is last lifeline to regime and doesn’t want to go further.</a:t>
            </a:r>
          </a:p>
        </p:txBody>
      </p:sp>
    </p:spTree>
    <p:extLst>
      <p:ext uri="{BB962C8B-B14F-4D97-AF65-F5344CB8AC3E}">
        <p14:creationId xmlns:p14="http://schemas.microsoft.com/office/powerpoint/2010/main" val="3488140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E871D4A8-B3FF-4BCD-9614-13AD5835B817}"/>
              </a:ext>
            </a:extLst>
          </p:cNvPr>
          <p:cNvSpPr>
            <a:spLocks noGrp="1"/>
          </p:cNvSpPr>
          <p:nvPr>
            <p:ph type="title"/>
          </p:nvPr>
        </p:nvSpPr>
        <p:spPr>
          <a:xfrm>
            <a:off x="1154955" y="973667"/>
            <a:ext cx="2942210" cy="4833745"/>
          </a:xfrm>
        </p:spPr>
        <p:txBody>
          <a:bodyPr>
            <a:normAutofit/>
          </a:bodyPr>
          <a:lstStyle/>
          <a:p>
            <a:r>
              <a:rPr lang="en-US">
                <a:solidFill>
                  <a:srgbClr val="EBEBEB"/>
                </a:solidFill>
              </a:rPr>
              <a:t>Won stabilized despite export collapse</a:t>
            </a:r>
          </a:p>
        </p:txBody>
      </p:sp>
      <p:sp>
        <p:nvSpPr>
          <p:cNvPr id="18" name="Rectangle 17">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4" name="Content Placeholder 3">
            <a:extLst>
              <a:ext uri="{FF2B5EF4-FFF2-40B4-BE49-F238E27FC236}">
                <a16:creationId xmlns:a16="http://schemas.microsoft.com/office/drawing/2014/main" id="{1429E29A-05A4-49EF-BB5A-FCB949795455}"/>
              </a:ext>
            </a:extLst>
          </p:cNvPr>
          <p:cNvGraphicFramePr>
            <a:graphicFrameLocks noGrp="1"/>
          </p:cNvGraphicFramePr>
          <p:nvPr>
            <p:ph idx="1"/>
            <p:extLst>
              <p:ext uri="{D42A27DB-BD31-4B8C-83A1-F6EECF244321}">
                <p14:modId xmlns:p14="http://schemas.microsoft.com/office/powerpoint/2010/main" val="1090343534"/>
              </p:ext>
            </p:extLst>
          </p:nvPr>
        </p:nvGraphicFramePr>
        <p:xfrm>
          <a:off x="5194300" y="808038"/>
          <a:ext cx="6391275" cy="52466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57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C6CBC497-B259-4C40-AEAE-A4A2D25765CC}"/>
              </a:ext>
            </a:extLst>
          </p:cNvPr>
          <p:cNvSpPr>
            <a:spLocks noGrp="1"/>
          </p:cNvSpPr>
          <p:nvPr>
            <p:ph type="title"/>
          </p:nvPr>
        </p:nvSpPr>
        <p:spPr>
          <a:xfrm>
            <a:off x="1154955" y="973667"/>
            <a:ext cx="2942210" cy="4833745"/>
          </a:xfrm>
        </p:spPr>
        <p:txBody>
          <a:bodyPr>
            <a:normAutofit/>
          </a:bodyPr>
          <a:lstStyle/>
          <a:p>
            <a:pPr>
              <a:lnSpc>
                <a:spcPct val="90000"/>
              </a:lnSpc>
            </a:pPr>
            <a:r>
              <a:rPr lang="en-US" sz="2800" dirty="0">
                <a:solidFill>
                  <a:srgbClr val="EBEBEB"/>
                </a:solidFill>
              </a:rPr>
              <a:t>We need non-existent balance of payments data to accurately analyze exchange rate.</a:t>
            </a:r>
          </a:p>
        </p:txBody>
      </p:sp>
      <p:sp>
        <p:nvSpPr>
          <p:cNvPr id="19" name="Rectangle 18">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F74A9076-D2D7-465B-B34B-D1C54F62864C}"/>
              </a:ext>
            </a:extLst>
          </p:cNvPr>
          <p:cNvGraphicFramePr>
            <a:graphicFrameLocks noGrp="1"/>
          </p:cNvGraphicFramePr>
          <p:nvPr>
            <p:ph idx="1"/>
            <p:extLst>
              <p:ext uri="{D42A27DB-BD31-4B8C-83A1-F6EECF244321}">
                <p14:modId xmlns:p14="http://schemas.microsoft.com/office/powerpoint/2010/main" val="3194784418"/>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4393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18C44-B1AF-4FA1-90F3-C84F8AA4D2EE}"/>
              </a:ext>
            </a:extLst>
          </p:cNvPr>
          <p:cNvSpPr>
            <a:spLocks noGrp="1"/>
          </p:cNvSpPr>
          <p:nvPr>
            <p:ph type="title"/>
          </p:nvPr>
        </p:nvSpPr>
        <p:spPr/>
        <p:txBody>
          <a:bodyPr/>
          <a:lstStyle/>
          <a:p>
            <a:r>
              <a:rPr lang="en-US" dirty="0"/>
              <a:t>Theory:  Very Tight Monetary, Fiscal Policy</a:t>
            </a:r>
          </a:p>
        </p:txBody>
      </p:sp>
      <p:sp>
        <p:nvSpPr>
          <p:cNvPr id="3" name="Content Placeholder 2">
            <a:extLst>
              <a:ext uri="{FF2B5EF4-FFF2-40B4-BE49-F238E27FC236}">
                <a16:creationId xmlns:a16="http://schemas.microsoft.com/office/drawing/2014/main" id="{CA37DA7D-3F13-40FB-A3E1-A91E0F69187A}"/>
              </a:ext>
            </a:extLst>
          </p:cNvPr>
          <p:cNvSpPr>
            <a:spLocks noGrp="1"/>
          </p:cNvSpPr>
          <p:nvPr>
            <p:ph idx="1"/>
          </p:nvPr>
        </p:nvSpPr>
        <p:spPr/>
        <p:txBody>
          <a:bodyPr>
            <a:normAutofit fontScale="92500" lnSpcReduction="10000"/>
          </a:bodyPr>
          <a:lstStyle/>
          <a:p>
            <a:r>
              <a:rPr lang="en-US" dirty="0"/>
              <a:t>Central bank reduces won supply in parallel with loss of dollars.</a:t>
            </a:r>
          </a:p>
          <a:p>
            <a:pPr lvl="1"/>
            <a:r>
              <a:rPr lang="en-US" dirty="0"/>
              <a:t> Little printing of new cash.</a:t>
            </a:r>
          </a:p>
          <a:p>
            <a:pPr lvl="1"/>
            <a:r>
              <a:rPr lang="en-US" dirty="0"/>
              <a:t>  Few new net loans to state enterprises and state agencies</a:t>
            </a:r>
          </a:p>
          <a:p>
            <a:pPr lvl="1"/>
            <a:r>
              <a:rPr lang="en-US" dirty="0"/>
              <a:t>  State firms  allowed to privatize assets to make  ends meet.</a:t>
            </a:r>
          </a:p>
          <a:p>
            <a:pPr lvl="1"/>
            <a:r>
              <a:rPr lang="en-US" dirty="0"/>
              <a:t>  State agencies raise all kinds of fees to raise funds. (no normal tax system). Allow workers to engage in private income earning work.</a:t>
            </a:r>
          </a:p>
          <a:p>
            <a:r>
              <a:rPr lang="en-US" dirty="0"/>
              <a:t> Impact is good for inflation but devastating to state investment, employment.</a:t>
            </a:r>
          </a:p>
          <a:p>
            <a:r>
              <a:rPr lang="en-US" dirty="0"/>
              <a:t> Cost of stable won is shrinking state sector.  State has very large assets so this can last a long time.  Like China.</a:t>
            </a:r>
          </a:p>
          <a:p>
            <a:r>
              <a:rPr lang="en-US" dirty="0"/>
              <a:t> Also, by allowing  US dollars and   RMB to circulate,  real savings vehicles are available for the first time, allowing citizens to save.  Reduces  current demand.</a:t>
            </a:r>
          </a:p>
        </p:txBody>
      </p:sp>
    </p:spTree>
    <p:extLst>
      <p:ext uri="{BB962C8B-B14F-4D97-AF65-F5344CB8AC3E}">
        <p14:creationId xmlns:p14="http://schemas.microsoft.com/office/powerpoint/2010/main" val="1223488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78DAAE-B0C3-49A3-8AB1-AD2FF0E36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73" name="Rectangle 72">
            <a:extLst>
              <a:ext uri="{FF2B5EF4-FFF2-40B4-BE49-F238E27FC236}">
                <a16:creationId xmlns:a16="http://schemas.microsoft.com/office/drawing/2014/main" id="{F6A8A81D-3338-4B0F-A26F-A3D259D27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801794"/>
            <a:ext cx="11000237" cy="5248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0155665-7CE2-4939-AE5E-020DC1D20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3074" name="Picture 2">
            <a:extLst>
              <a:ext uri="{FF2B5EF4-FFF2-40B4-BE49-F238E27FC236}">
                <a16:creationId xmlns:a16="http://schemas.microsoft.com/office/drawing/2014/main" id="{7907DEAB-D211-40DC-BDEB-4EE155903E6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65081" y="776684"/>
            <a:ext cx="7410825" cy="535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50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D663F-261B-4095-8E4B-A1E1A5E27244}"/>
              </a:ext>
            </a:extLst>
          </p:cNvPr>
          <p:cNvSpPr>
            <a:spLocks noGrp="1"/>
          </p:cNvSpPr>
          <p:nvPr>
            <p:ph type="title"/>
          </p:nvPr>
        </p:nvSpPr>
        <p:spPr/>
        <p:txBody>
          <a:bodyPr/>
          <a:lstStyle/>
          <a:p>
            <a:r>
              <a:rPr lang="en-US" dirty="0"/>
              <a:t>Reform and Opening</a:t>
            </a:r>
          </a:p>
        </p:txBody>
      </p:sp>
      <p:sp>
        <p:nvSpPr>
          <p:cNvPr id="3" name="Content Placeholder 2">
            <a:extLst>
              <a:ext uri="{FF2B5EF4-FFF2-40B4-BE49-F238E27FC236}">
                <a16:creationId xmlns:a16="http://schemas.microsoft.com/office/drawing/2014/main" id="{20924FD8-39AB-4627-8ADC-371F5238EC27}"/>
              </a:ext>
            </a:extLst>
          </p:cNvPr>
          <p:cNvSpPr>
            <a:spLocks noGrp="1"/>
          </p:cNvSpPr>
          <p:nvPr>
            <p:ph idx="1"/>
          </p:nvPr>
        </p:nvSpPr>
        <p:spPr/>
        <p:txBody>
          <a:bodyPr>
            <a:normAutofit lnSpcReduction="10000"/>
          </a:bodyPr>
          <a:lstStyle/>
          <a:p>
            <a:pPr lvl="0"/>
            <a:r>
              <a:rPr lang="en-US" dirty="0"/>
              <a:t>Chinese construct.  Order is important. Reform then Open.</a:t>
            </a:r>
          </a:p>
          <a:p>
            <a:pPr lvl="0"/>
            <a:r>
              <a:rPr lang="en-US" dirty="0"/>
              <a:t> What is meant by Reform</a:t>
            </a:r>
          </a:p>
          <a:p>
            <a:pPr lvl="1"/>
            <a:r>
              <a:rPr lang="en-US" dirty="0"/>
              <a:t> Unify price system</a:t>
            </a:r>
          </a:p>
          <a:p>
            <a:pPr lvl="1"/>
            <a:r>
              <a:rPr lang="en-US" dirty="0"/>
              <a:t> Establish  at least some private property rights</a:t>
            </a:r>
          </a:p>
          <a:p>
            <a:pPr lvl="1"/>
            <a:r>
              <a:rPr lang="en-US" dirty="0"/>
              <a:t> Decollectivize agriculture</a:t>
            </a:r>
          </a:p>
          <a:p>
            <a:pPr lvl="1"/>
            <a:r>
              <a:rPr lang="en-US" dirty="0"/>
              <a:t> Create new money and banking system</a:t>
            </a:r>
          </a:p>
          <a:p>
            <a:pPr lvl="1"/>
            <a:r>
              <a:rPr lang="en-US" dirty="0"/>
              <a:t> Shrink huge bureaucracy and military,</a:t>
            </a:r>
          </a:p>
          <a:p>
            <a:pPr lvl="1"/>
            <a:r>
              <a:rPr lang="en-US" dirty="0"/>
              <a:t>  Establish  tax system and transparent fiscal budget</a:t>
            </a:r>
          </a:p>
          <a:p>
            <a:r>
              <a:rPr lang="en-US" dirty="0"/>
              <a:t>  This could put economy on moderate growth track, without foreign opening.</a:t>
            </a:r>
          </a:p>
        </p:txBody>
      </p:sp>
    </p:spTree>
    <p:extLst>
      <p:ext uri="{BB962C8B-B14F-4D97-AF65-F5344CB8AC3E}">
        <p14:creationId xmlns:p14="http://schemas.microsoft.com/office/powerpoint/2010/main" val="279377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1" name="Group 9">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1154954" y="973668"/>
            <a:ext cx="8761413" cy="706964"/>
          </a:xfrm>
        </p:spPr>
        <p:txBody>
          <a:bodyPr>
            <a:normAutofit/>
          </a:bodyPr>
          <a:lstStyle/>
          <a:p>
            <a:r>
              <a:rPr lang="en-US" sz="3600">
                <a:solidFill>
                  <a:srgbClr val="FFFFFF"/>
                </a:solidFill>
              </a:rPr>
              <a:t>Definitions</a:t>
            </a:r>
          </a:p>
        </p:txBody>
      </p:sp>
      <p:sp>
        <p:nvSpPr>
          <p:cNvPr id="14" name="Rectangle 13">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2042033029"/>
              </p:ext>
            </p:extLst>
          </p:nvPr>
        </p:nvGraphicFramePr>
        <p:xfrm>
          <a:off x="1235118" y="1804894"/>
          <a:ext cx="9625383" cy="4079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1938237"/>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D663F-261B-4095-8E4B-A1E1A5E27244}"/>
              </a:ext>
            </a:extLst>
          </p:cNvPr>
          <p:cNvSpPr>
            <a:spLocks noGrp="1"/>
          </p:cNvSpPr>
          <p:nvPr>
            <p:ph type="title"/>
          </p:nvPr>
        </p:nvSpPr>
        <p:spPr/>
        <p:txBody>
          <a:bodyPr/>
          <a:lstStyle/>
          <a:p>
            <a:r>
              <a:rPr lang="en-US" dirty="0"/>
              <a:t>Then comes opening</a:t>
            </a:r>
          </a:p>
        </p:txBody>
      </p:sp>
      <p:sp>
        <p:nvSpPr>
          <p:cNvPr id="3" name="Content Placeholder 2">
            <a:extLst>
              <a:ext uri="{FF2B5EF4-FFF2-40B4-BE49-F238E27FC236}">
                <a16:creationId xmlns:a16="http://schemas.microsoft.com/office/drawing/2014/main" id="{20924FD8-39AB-4627-8ADC-371F5238EC27}"/>
              </a:ext>
            </a:extLst>
          </p:cNvPr>
          <p:cNvSpPr>
            <a:spLocks noGrp="1"/>
          </p:cNvSpPr>
          <p:nvPr>
            <p:ph idx="1"/>
          </p:nvPr>
        </p:nvSpPr>
        <p:spPr/>
        <p:txBody>
          <a:bodyPr>
            <a:normAutofit fontScale="92500" lnSpcReduction="10000"/>
          </a:bodyPr>
          <a:lstStyle/>
          <a:p>
            <a:pPr lvl="0"/>
            <a:r>
              <a:rPr lang="en-US" dirty="0"/>
              <a:t>Join WTO, IMF, World Bank</a:t>
            </a:r>
          </a:p>
          <a:p>
            <a:pPr lvl="1"/>
            <a:r>
              <a:rPr lang="en-US" dirty="0"/>
              <a:t>Removes non-market tariff issues, especially with US</a:t>
            </a:r>
          </a:p>
          <a:p>
            <a:pPr lvl="1"/>
            <a:r>
              <a:rPr lang="en-US" dirty="0"/>
              <a:t> Old debt workout</a:t>
            </a:r>
          </a:p>
          <a:p>
            <a:r>
              <a:rPr lang="en-US" dirty="0"/>
              <a:t>  Normalization with Japan</a:t>
            </a:r>
          </a:p>
          <a:p>
            <a:pPr lvl="1"/>
            <a:r>
              <a:rPr lang="en-US" dirty="0"/>
              <a:t>Obtain  $10-20 bn in colonial era reparations.</a:t>
            </a:r>
          </a:p>
          <a:p>
            <a:r>
              <a:rPr lang="en-US" dirty="0"/>
              <a:t>   Carefully allow  inward FDI.  Borrow to build domestic firms.</a:t>
            </a:r>
          </a:p>
          <a:p>
            <a:r>
              <a:rPr lang="en-US" dirty="0"/>
              <a:t>   Comparative Advantage based exports. (ROK model)</a:t>
            </a:r>
          </a:p>
          <a:p>
            <a:endParaRPr lang="en-US" dirty="0"/>
          </a:p>
          <a:p>
            <a:r>
              <a:rPr lang="en-US" dirty="0"/>
              <a:t>Result would like by very rapid long-term growth taking advantage of high human capital, natural resources, and geographic resources.</a:t>
            </a:r>
          </a:p>
          <a:p>
            <a:pPr marL="457200" lvl="1" indent="0">
              <a:buNone/>
            </a:pPr>
            <a:endParaRPr lang="en-US" dirty="0"/>
          </a:p>
        </p:txBody>
      </p:sp>
    </p:spTree>
    <p:extLst>
      <p:ext uri="{BB962C8B-B14F-4D97-AF65-F5344CB8AC3E}">
        <p14:creationId xmlns:p14="http://schemas.microsoft.com/office/powerpoint/2010/main" val="3278574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2" name="Group 61">
            <a:extLst>
              <a:ext uri="{FF2B5EF4-FFF2-40B4-BE49-F238E27FC236}">
                <a16:creationId xmlns:a16="http://schemas.microsoft.com/office/drawing/2014/main" id="{E5D4A15D-C852-47D7-A7E3-7F8FEE9FCA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63" name="Rectangle 62">
              <a:extLst>
                <a:ext uri="{FF2B5EF4-FFF2-40B4-BE49-F238E27FC236}">
                  <a16:creationId xmlns:a16="http://schemas.microsoft.com/office/drawing/2014/main" id="{C06AA6A2-9E5B-46E6-82B0-8FC1CA7231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Oval 63">
              <a:extLst>
                <a:ext uri="{FF2B5EF4-FFF2-40B4-BE49-F238E27FC236}">
                  <a16:creationId xmlns:a16="http://schemas.microsoft.com/office/drawing/2014/main" id="{11E7C01A-5F5B-4E17-B91B-26FA9ADB54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5" name="Oval 64">
              <a:extLst>
                <a:ext uri="{FF2B5EF4-FFF2-40B4-BE49-F238E27FC236}">
                  <a16:creationId xmlns:a16="http://schemas.microsoft.com/office/drawing/2014/main" id="{71DA43BF-6FE1-458D-A112-1687677B00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6" name="Oval 65">
              <a:extLst>
                <a:ext uri="{FF2B5EF4-FFF2-40B4-BE49-F238E27FC236}">
                  <a16:creationId xmlns:a16="http://schemas.microsoft.com/office/drawing/2014/main" id="{FAA5FF03-83FF-43B9-B66B-5FD05A958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7" name="Oval 66">
              <a:extLst>
                <a:ext uri="{FF2B5EF4-FFF2-40B4-BE49-F238E27FC236}">
                  <a16:creationId xmlns:a16="http://schemas.microsoft.com/office/drawing/2014/main" id="{BC4D7AA7-0424-4C72-AE55-4B413DD4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8" name="Oval 67">
              <a:extLst>
                <a:ext uri="{FF2B5EF4-FFF2-40B4-BE49-F238E27FC236}">
                  <a16:creationId xmlns:a16="http://schemas.microsoft.com/office/drawing/2014/main" id="{BC2D80F1-5DC4-4396-B0E1-C774E82EC7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9" name="Freeform 5">
              <a:extLst>
                <a:ext uri="{FF2B5EF4-FFF2-40B4-BE49-F238E27FC236}">
                  <a16:creationId xmlns:a16="http://schemas.microsoft.com/office/drawing/2014/main" id="{48171057-920A-4188-A18E-97D710A35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0" name="Freeform 5">
              <a:extLst>
                <a:ext uri="{FF2B5EF4-FFF2-40B4-BE49-F238E27FC236}">
                  <a16:creationId xmlns:a16="http://schemas.microsoft.com/office/drawing/2014/main" id="{1C871B74-1D69-47F0-A28D-8F3454779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71" name="Freeform 5">
              <a:extLst>
                <a:ext uri="{FF2B5EF4-FFF2-40B4-BE49-F238E27FC236}">
                  <a16:creationId xmlns:a16="http://schemas.microsoft.com/office/drawing/2014/main" id="{63001BDC-368C-49CC-9F3F-EAF38A0A49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73" name="Rectangle 72">
            <a:extLst>
              <a:ext uri="{FF2B5EF4-FFF2-40B4-BE49-F238E27FC236}">
                <a16:creationId xmlns:a16="http://schemas.microsoft.com/office/drawing/2014/main" id="{6288FC2F-B192-42B2-90BE-517E1039B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75" name="Group 74">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76" name="Rectangle 75">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7" name="Oval 76">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8" name="Oval 77">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9" name="Rectangle 78">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0"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1"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2"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5794DA1A-DB62-443B-9C50-EC242FE1F73E}"/>
              </a:ext>
            </a:extLst>
          </p:cNvPr>
          <p:cNvSpPr>
            <a:spLocks noGrp="1"/>
          </p:cNvSpPr>
          <p:nvPr>
            <p:ph type="title"/>
          </p:nvPr>
        </p:nvSpPr>
        <p:spPr>
          <a:xfrm>
            <a:off x="1154955" y="973667"/>
            <a:ext cx="2942210" cy="4833745"/>
          </a:xfrm>
        </p:spPr>
        <p:txBody>
          <a:bodyPr vert="horz" lIns="91440" tIns="45720" rIns="91440" bIns="45720" rtlCol="0" anchor="ctr">
            <a:normAutofit/>
          </a:bodyPr>
          <a:lstStyle/>
          <a:p>
            <a:r>
              <a:rPr lang="en-US" sz="3600">
                <a:solidFill>
                  <a:srgbClr val="EBEBEB"/>
                </a:solidFill>
              </a:rPr>
              <a:t>US - North Korea Economic Issues</a:t>
            </a:r>
          </a:p>
        </p:txBody>
      </p:sp>
      <p:sp>
        <p:nvSpPr>
          <p:cNvPr id="84" name="Rectangle 83">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7" name="Text Placeholder 4">
            <a:extLst>
              <a:ext uri="{FF2B5EF4-FFF2-40B4-BE49-F238E27FC236}">
                <a16:creationId xmlns:a16="http://schemas.microsoft.com/office/drawing/2014/main" id="{8FA1D8C6-8723-414B-9F88-C50E04C19A26}"/>
              </a:ext>
            </a:extLst>
          </p:cNvPr>
          <p:cNvGraphicFramePr/>
          <p:nvPr>
            <p:extLst>
              <p:ext uri="{D42A27DB-BD31-4B8C-83A1-F6EECF244321}">
                <p14:modId xmlns:p14="http://schemas.microsoft.com/office/powerpoint/2010/main" val="442659294"/>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9980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46BAE46B-3A32-4F88-B23E-0D09F7AA39F2}"/>
              </a:ext>
            </a:extLst>
          </p:cNvPr>
          <p:cNvSpPr>
            <a:spLocks noGrp="1"/>
          </p:cNvSpPr>
          <p:nvPr>
            <p:ph type="title"/>
          </p:nvPr>
        </p:nvSpPr>
        <p:spPr>
          <a:xfrm>
            <a:off x="836247" y="1085549"/>
            <a:ext cx="3430947" cy="4686903"/>
          </a:xfrm>
        </p:spPr>
        <p:txBody>
          <a:bodyPr anchor="ctr">
            <a:normAutofit/>
          </a:bodyPr>
          <a:lstStyle/>
          <a:p>
            <a:pPr algn="r"/>
            <a:r>
              <a:rPr lang="en-US" sz="3600" dirty="0">
                <a:solidFill>
                  <a:schemeClr val="tx1"/>
                </a:solidFill>
              </a:rPr>
              <a:t>Readings:</a:t>
            </a: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B87326-1B7E-4204-BE31-5CAA6AFC76CE}"/>
              </a:ext>
            </a:extLst>
          </p:cNvPr>
          <p:cNvSpPr>
            <a:spLocks noGrp="1"/>
          </p:cNvSpPr>
          <p:nvPr>
            <p:ph idx="1"/>
          </p:nvPr>
        </p:nvSpPr>
        <p:spPr>
          <a:xfrm>
            <a:off x="5041399" y="1085549"/>
            <a:ext cx="5579707" cy="4686903"/>
          </a:xfrm>
        </p:spPr>
        <p:txBody>
          <a:bodyPr anchor="ctr">
            <a:normAutofit/>
          </a:bodyPr>
          <a:lstStyle/>
          <a:p>
            <a:pPr marL="0" indent="0">
              <a:buNone/>
            </a:pPr>
            <a:endParaRPr lang="en-US" sz="1800" dirty="0">
              <a:solidFill>
                <a:schemeClr val="bg1"/>
              </a:solidFill>
              <a:highlight>
                <a:srgbClr val="00FFFF"/>
              </a:highlight>
              <a:hlinkClick r:id="rId3">
                <a:extLst>
                  <a:ext uri="{A12FA001-AC4F-418D-AE19-62706E023703}">
                    <ahyp:hlinkClr xmlns:ahyp="http://schemas.microsoft.com/office/drawing/2018/hyperlinkcolor" val="tx"/>
                  </a:ext>
                </a:extLst>
              </a:hlinkClick>
            </a:endParaRPr>
          </a:p>
          <a:p>
            <a:r>
              <a:rPr lang="en-US" sz="1800" dirty="0">
                <a:solidFill>
                  <a:schemeClr val="bg1"/>
                </a:solidFill>
                <a:highlight>
                  <a:srgbClr val="00FFFF"/>
                </a:highlight>
                <a:hlinkClick r:id="rId3">
                  <a:extLst>
                    <a:ext uri="{A12FA001-AC4F-418D-AE19-62706E023703}">
                      <ahyp:hlinkClr xmlns:ahyp="http://schemas.microsoft.com/office/drawing/2018/hyperlinkcolor" val="tx"/>
                    </a:ext>
                  </a:extLst>
                </a:hlinkClick>
              </a:rPr>
              <a:t>KEIA.org Peninsula Blog, Many Items</a:t>
            </a:r>
          </a:p>
          <a:p>
            <a:r>
              <a:rPr lang="en-US" sz="1800" dirty="0">
                <a:solidFill>
                  <a:schemeClr val="tx1"/>
                </a:solidFill>
                <a:hlinkClick r:id="rId3">
                  <a:extLst>
                    <a:ext uri="{A12FA001-AC4F-418D-AE19-62706E023703}">
                      <ahyp:hlinkClr xmlns:ahyp="http://schemas.microsoft.com/office/drawing/2018/hyperlinkcolor" val="tx"/>
                    </a:ext>
                  </a:extLst>
                </a:hlinkClick>
              </a:rPr>
              <a:t>NAEIA.org   Many items</a:t>
            </a:r>
          </a:p>
          <a:p>
            <a:r>
              <a:rPr lang="en-US" sz="1800" dirty="0">
                <a:solidFill>
                  <a:schemeClr val="tx1"/>
                </a:solidFill>
                <a:hlinkClick r:id="rId3">
                  <a:extLst>
                    <a:ext uri="{A12FA001-AC4F-418D-AE19-62706E023703}">
                      <ahyp:hlinkClr xmlns:ahyp="http://schemas.microsoft.com/office/drawing/2018/hyperlinkcolor" val="tx"/>
                    </a:ext>
                  </a:extLst>
                </a:hlinkClick>
              </a:rPr>
              <a:t>http://blog.keia.org/2019/01/north-koreas-pegged-won-wiggles-doesnt-break-yet/</a:t>
            </a:r>
            <a:r>
              <a:rPr lang="en-US" sz="1800" dirty="0">
                <a:solidFill>
                  <a:schemeClr val="tx1"/>
                </a:solidFill>
              </a:rPr>
              <a:t> </a:t>
            </a:r>
          </a:p>
          <a:p>
            <a:r>
              <a:rPr lang="en-US" dirty="0">
                <a:solidFill>
                  <a:schemeClr val="tx1"/>
                </a:solidFill>
                <a:hlinkClick r:id="rId4"/>
              </a:rPr>
              <a:t>https://www.ncnk.org/sites/default/files/NCNK_William_Brown_NK_Shackled_Economy_Report.pdf</a:t>
            </a:r>
            <a:r>
              <a:rPr lang="en-US" dirty="0">
                <a:solidFill>
                  <a:schemeClr val="tx1"/>
                </a:solidFill>
              </a:rPr>
              <a:t> </a:t>
            </a:r>
          </a:p>
          <a:p>
            <a:r>
              <a:rPr lang="en-US" dirty="0">
                <a:solidFill>
                  <a:schemeClr val="tx1"/>
                </a:solidFill>
                <a:hlinkClick r:id="rId5"/>
              </a:rPr>
              <a:t>http://www.theasanforum.org/sanctions-and-nuclear-weapons-are-changing-north-korea/</a:t>
            </a:r>
            <a:endParaRPr lang="en-US" dirty="0">
              <a:solidFill>
                <a:schemeClr val="tx1"/>
              </a:solidFill>
            </a:endParaRPr>
          </a:p>
          <a:p>
            <a:endParaRPr lang="en-US" dirty="0">
              <a:solidFill>
                <a:schemeClr val="tx1"/>
              </a:solidFill>
            </a:endParaRPr>
          </a:p>
          <a:p>
            <a:endParaRPr lang="en-US" sz="1800" dirty="0">
              <a:solidFill>
                <a:schemeClr val="tx1"/>
              </a:solidFill>
            </a:endParaRPr>
          </a:p>
        </p:txBody>
      </p:sp>
    </p:spTree>
    <p:extLst>
      <p:ext uri="{BB962C8B-B14F-4D97-AF65-F5344CB8AC3E}">
        <p14:creationId xmlns:p14="http://schemas.microsoft.com/office/powerpoint/2010/main" val="398631862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1" name="Group 9">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1154954" y="973668"/>
            <a:ext cx="8761413" cy="706964"/>
          </a:xfrm>
        </p:spPr>
        <p:txBody>
          <a:bodyPr>
            <a:normAutofit/>
          </a:bodyPr>
          <a:lstStyle/>
          <a:p>
            <a:r>
              <a:rPr lang="en-US" sz="3600">
                <a:solidFill>
                  <a:srgbClr val="FFFFFF"/>
                </a:solidFill>
              </a:rPr>
              <a:t>Definitions</a:t>
            </a:r>
          </a:p>
        </p:txBody>
      </p:sp>
      <p:sp>
        <p:nvSpPr>
          <p:cNvPr id="14" name="Rectangle 13">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1537011874"/>
              </p:ext>
            </p:extLst>
          </p:nvPr>
        </p:nvGraphicFramePr>
        <p:xfrm>
          <a:off x="1472510" y="1680632"/>
          <a:ext cx="9625383" cy="3877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530426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1" name="Group 9">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1146162" y="973668"/>
            <a:ext cx="8761413" cy="706964"/>
          </a:xfrm>
        </p:spPr>
        <p:txBody>
          <a:bodyPr>
            <a:normAutofit/>
          </a:bodyPr>
          <a:lstStyle/>
          <a:p>
            <a:r>
              <a:rPr lang="en-US" sz="3600">
                <a:solidFill>
                  <a:srgbClr val="FFFFFF"/>
                </a:solidFill>
              </a:rPr>
              <a:t>Definitions</a:t>
            </a:r>
          </a:p>
        </p:txBody>
      </p:sp>
      <p:sp>
        <p:nvSpPr>
          <p:cNvPr id="14" name="Rectangle 13">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1513965153"/>
              </p:ext>
            </p:extLst>
          </p:nvPr>
        </p:nvGraphicFramePr>
        <p:xfrm>
          <a:off x="1278142" y="2324100"/>
          <a:ext cx="9625383"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F391E22E-87DE-410F-B086-73D2BB9130D6}"/>
              </a:ext>
            </a:extLst>
          </p:cNvPr>
          <p:cNvSpPr txBox="1"/>
          <p:nvPr/>
        </p:nvSpPr>
        <p:spPr>
          <a:xfrm>
            <a:off x="5638800" y="2964329"/>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167402333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30" name="Rectangle 29">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772973E8-BF18-44E7-A6E3-2B06CA0D9022}"/>
              </a:ext>
            </a:extLst>
          </p:cNvPr>
          <p:cNvSpPr>
            <a:spLocks noGrp="1"/>
          </p:cNvSpPr>
          <p:nvPr>
            <p:ph type="title"/>
          </p:nvPr>
        </p:nvSpPr>
        <p:spPr>
          <a:xfrm>
            <a:off x="1154954" y="973668"/>
            <a:ext cx="8761413" cy="706964"/>
          </a:xfrm>
        </p:spPr>
        <p:txBody>
          <a:bodyPr>
            <a:normAutofit/>
          </a:bodyPr>
          <a:lstStyle/>
          <a:p>
            <a:r>
              <a:rPr lang="en-US" sz="3600">
                <a:solidFill>
                  <a:srgbClr val="FFFFFF"/>
                </a:solidFill>
              </a:rPr>
              <a:t>Outline</a:t>
            </a:r>
          </a:p>
        </p:txBody>
      </p:sp>
      <p:sp>
        <p:nvSpPr>
          <p:cNvPr id="33" name="Rectangle 32">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687A2E96-3A21-432E-BA09-9F35DC154522}"/>
              </a:ext>
            </a:extLst>
          </p:cNvPr>
          <p:cNvGraphicFramePr>
            <a:graphicFrameLocks noGrp="1"/>
          </p:cNvGraphicFramePr>
          <p:nvPr>
            <p:ph idx="1"/>
            <p:extLst>
              <p:ext uri="{D42A27DB-BD31-4B8C-83A1-F6EECF244321}">
                <p14:modId xmlns:p14="http://schemas.microsoft.com/office/powerpoint/2010/main" val="2453609655"/>
              </p:ext>
            </p:extLst>
          </p:nvPr>
        </p:nvGraphicFramePr>
        <p:xfrm>
          <a:off x="1286934" y="1890346"/>
          <a:ext cx="9625383" cy="3856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156240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0" name="Rectangle 39">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B6698A69-8763-47FF-A739-ACA51AD741E0}"/>
              </a:ext>
            </a:extLst>
          </p:cNvPr>
          <p:cNvSpPr>
            <a:spLocks noGrp="1"/>
          </p:cNvSpPr>
          <p:nvPr>
            <p:ph type="title"/>
          </p:nvPr>
        </p:nvSpPr>
        <p:spPr>
          <a:xfrm>
            <a:off x="836247" y="1085549"/>
            <a:ext cx="3430947" cy="4686903"/>
          </a:xfrm>
        </p:spPr>
        <p:txBody>
          <a:bodyPr anchor="ctr">
            <a:normAutofit/>
          </a:bodyPr>
          <a:lstStyle/>
          <a:p>
            <a:pPr algn="r"/>
            <a:r>
              <a:rPr lang="en-US" sz="3600">
                <a:solidFill>
                  <a:schemeClr val="tx1"/>
                </a:solidFill>
              </a:rPr>
              <a:t>Economic Geography, Resources, and History</a:t>
            </a:r>
          </a:p>
        </p:txBody>
      </p:sp>
      <p:cxnSp>
        <p:nvCxnSpPr>
          <p:cNvPr id="43" name="Straight Connector 42">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2" name="Content Placeholder 2">
            <a:extLst>
              <a:ext uri="{FF2B5EF4-FFF2-40B4-BE49-F238E27FC236}">
                <a16:creationId xmlns:a16="http://schemas.microsoft.com/office/drawing/2014/main" id="{1FC5CC76-D788-4210-9949-09D697F6B75E}"/>
              </a:ext>
            </a:extLst>
          </p:cNvPr>
          <p:cNvSpPr>
            <a:spLocks noGrp="1"/>
          </p:cNvSpPr>
          <p:nvPr>
            <p:ph idx="1"/>
          </p:nvPr>
        </p:nvSpPr>
        <p:spPr>
          <a:xfrm>
            <a:off x="5041399" y="1085549"/>
            <a:ext cx="5579707" cy="4686903"/>
          </a:xfrm>
        </p:spPr>
        <p:txBody>
          <a:bodyPr anchor="ctr">
            <a:normAutofit lnSpcReduction="10000"/>
          </a:bodyPr>
          <a:lstStyle/>
          <a:p>
            <a:r>
              <a:rPr lang="en-US" dirty="0">
                <a:solidFill>
                  <a:schemeClr val="tx1"/>
                </a:solidFill>
              </a:rPr>
              <a:t>Not  really a “Hermit Kingdom, until  maybe 2017</a:t>
            </a:r>
          </a:p>
          <a:p>
            <a:pPr lvl="1">
              <a:buClr>
                <a:schemeClr val="tx1">
                  <a:lumMod val="95000"/>
                </a:schemeClr>
              </a:buClr>
              <a:buFont typeface="Courier New" panose="02070309020205020404" pitchFamily="49" charset="0"/>
              <a:buChar char="o"/>
            </a:pPr>
            <a:r>
              <a:rPr lang="en-US" dirty="0">
                <a:solidFill>
                  <a:schemeClr val="tx1"/>
                </a:solidFill>
              </a:rPr>
              <a:t>Ancient Korea traded with China, Japan</a:t>
            </a:r>
          </a:p>
          <a:p>
            <a:pPr lvl="1">
              <a:buClr>
                <a:schemeClr val="tx1">
                  <a:lumMod val="95000"/>
                </a:schemeClr>
              </a:buClr>
              <a:buFont typeface="Courier New" panose="02070309020205020404" pitchFamily="49" charset="0"/>
              <a:buChar char="o"/>
            </a:pPr>
            <a:r>
              <a:rPr lang="en-US" dirty="0">
                <a:solidFill>
                  <a:schemeClr val="tx1"/>
                </a:solidFill>
              </a:rPr>
              <a:t>Extensive industrialization and trade during Japanese occupation, through WWII.  Networked railroads.</a:t>
            </a:r>
          </a:p>
          <a:p>
            <a:pPr lvl="1">
              <a:buClr>
                <a:schemeClr val="tx1">
                  <a:lumMod val="95000"/>
                </a:schemeClr>
              </a:buClr>
              <a:buFont typeface="Courier New" panose="02070309020205020404" pitchFamily="49" charset="0"/>
              <a:buChar char="o"/>
            </a:pPr>
            <a:r>
              <a:rPr lang="en-US" dirty="0">
                <a:solidFill>
                  <a:schemeClr val="tx1"/>
                </a:solidFill>
              </a:rPr>
              <a:t>Soviet bloc made extensive investments and trade linked to central plans of all of them.</a:t>
            </a:r>
          </a:p>
          <a:p>
            <a:pPr lvl="1">
              <a:buClr>
                <a:schemeClr val="tx1">
                  <a:lumMod val="95000"/>
                </a:schemeClr>
              </a:buClr>
              <a:buFont typeface="Courier New" panose="02070309020205020404" pitchFamily="49" charset="0"/>
              <a:buChar char="o"/>
            </a:pPr>
            <a:r>
              <a:rPr lang="en-US" dirty="0">
                <a:solidFill>
                  <a:schemeClr val="tx1"/>
                </a:solidFill>
              </a:rPr>
              <a:t>Opened to western  and Japanese investment in 1970s—promptly defaulted on debts.</a:t>
            </a:r>
          </a:p>
          <a:p>
            <a:pPr lvl="1">
              <a:buClr>
                <a:schemeClr val="tx1">
                  <a:lumMod val="95000"/>
                </a:schemeClr>
              </a:buClr>
              <a:buFont typeface="Courier New" panose="02070309020205020404" pitchFamily="49" charset="0"/>
              <a:buChar char="o"/>
            </a:pPr>
            <a:r>
              <a:rPr lang="en-US" dirty="0">
                <a:solidFill>
                  <a:schemeClr val="tx1"/>
                </a:solidFill>
              </a:rPr>
              <a:t> Even in 2016, large trade volume with China.</a:t>
            </a:r>
          </a:p>
          <a:p>
            <a:pPr lvl="1"/>
            <a:endParaRPr lang="en-US" dirty="0">
              <a:solidFill>
                <a:schemeClr val="tx1"/>
              </a:solidFill>
            </a:endParaRPr>
          </a:p>
          <a:p>
            <a:r>
              <a:rPr lang="en-US" dirty="0">
                <a:solidFill>
                  <a:schemeClr val="tx1"/>
                </a:solidFill>
              </a:rPr>
              <a:t>And  North Korea never really “self reliant”.  Perpetual  goods trade deficit financed by remittances and foreign aid.</a:t>
            </a:r>
          </a:p>
        </p:txBody>
      </p:sp>
    </p:spTree>
    <p:extLst>
      <p:ext uri="{BB962C8B-B14F-4D97-AF65-F5344CB8AC3E}">
        <p14:creationId xmlns:p14="http://schemas.microsoft.com/office/powerpoint/2010/main" val="301266903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0" name="Rectangle 39">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B6698A69-8763-47FF-A739-ACA51AD741E0}"/>
              </a:ext>
            </a:extLst>
          </p:cNvPr>
          <p:cNvSpPr>
            <a:spLocks noGrp="1"/>
          </p:cNvSpPr>
          <p:nvPr>
            <p:ph type="title"/>
          </p:nvPr>
        </p:nvSpPr>
        <p:spPr>
          <a:xfrm>
            <a:off x="836247" y="1085549"/>
            <a:ext cx="3430947" cy="4686903"/>
          </a:xfrm>
        </p:spPr>
        <p:txBody>
          <a:bodyPr anchor="ctr">
            <a:normAutofit/>
          </a:bodyPr>
          <a:lstStyle/>
          <a:p>
            <a:pPr algn="r"/>
            <a:r>
              <a:rPr lang="en-US" sz="3600" dirty="0">
                <a:solidFill>
                  <a:schemeClr val="tx1"/>
                </a:solidFill>
              </a:rPr>
              <a:t>Natural Comparative Advantages</a:t>
            </a:r>
          </a:p>
        </p:txBody>
      </p:sp>
      <p:cxnSp>
        <p:nvCxnSpPr>
          <p:cNvPr id="43" name="Straight Connector 42">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2" name="Content Placeholder 2">
            <a:extLst>
              <a:ext uri="{FF2B5EF4-FFF2-40B4-BE49-F238E27FC236}">
                <a16:creationId xmlns:a16="http://schemas.microsoft.com/office/drawing/2014/main" id="{1FC5CC76-D788-4210-9949-09D697F6B75E}"/>
              </a:ext>
            </a:extLst>
          </p:cNvPr>
          <p:cNvSpPr>
            <a:spLocks noGrp="1"/>
          </p:cNvSpPr>
          <p:nvPr>
            <p:ph idx="1"/>
          </p:nvPr>
        </p:nvSpPr>
        <p:spPr>
          <a:xfrm>
            <a:off x="5041399" y="1085549"/>
            <a:ext cx="5579707" cy="4686903"/>
          </a:xfrm>
        </p:spPr>
        <p:txBody>
          <a:bodyPr anchor="ctr">
            <a:normAutofit/>
          </a:bodyPr>
          <a:lstStyle/>
          <a:p>
            <a:pPr marL="0" indent="0">
              <a:buNone/>
            </a:pPr>
            <a:r>
              <a:rPr lang="en-US" dirty="0">
                <a:solidFill>
                  <a:schemeClr val="tx1"/>
                </a:solidFill>
              </a:rPr>
              <a:t>Comparative Advantages (natural)</a:t>
            </a:r>
          </a:p>
          <a:p>
            <a:pPr>
              <a:buClr>
                <a:schemeClr val="bg2">
                  <a:lumMod val="20000"/>
                  <a:lumOff val="80000"/>
                </a:schemeClr>
              </a:buClr>
              <a:buFont typeface="Courier New" panose="02070309020205020404" pitchFamily="49" charset="0"/>
              <a:buChar char="o"/>
            </a:pPr>
            <a:r>
              <a:rPr lang="en-US" dirty="0">
                <a:solidFill>
                  <a:schemeClr val="tx1"/>
                </a:solidFill>
              </a:rPr>
              <a:t>Anthracite Coal</a:t>
            </a:r>
          </a:p>
          <a:p>
            <a:pPr>
              <a:buClr>
                <a:schemeClr val="bg2">
                  <a:lumMod val="20000"/>
                  <a:lumOff val="80000"/>
                </a:schemeClr>
              </a:buClr>
              <a:buFont typeface="Courier New" panose="02070309020205020404" pitchFamily="49" charset="0"/>
              <a:buChar char="o"/>
            </a:pPr>
            <a:r>
              <a:rPr lang="en-US" dirty="0">
                <a:solidFill>
                  <a:schemeClr val="tx1"/>
                </a:solidFill>
              </a:rPr>
              <a:t>Iron Ore</a:t>
            </a:r>
          </a:p>
          <a:p>
            <a:pPr>
              <a:buClr>
                <a:schemeClr val="bg2">
                  <a:lumMod val="20000"/>
                  <a:lumOff val="80000"/>
                </a:schemeClr>
              </a:buClr>
              <a:buFont typeface="Courier New" panose="02070309020205020404" pitchFamily="49" charset="0"/>
              <a:buChar char="o"/>
            </a:pPr>
            <a:r>
              <a:rPr lang="en-US" dirty="0">
                <a:solidFill>
                  <a:schemeClr val="tx1"/>
                </a:solidFill>
              </a:rPr>
              <a:t>Cement</a:t>
            </a:r>
          </a:p>
          <a:p>
            <a:pPr>
              <a:buClr>
                <a:schemeClr val="bg2">
                  <a:lumMod val="20000"/>
                  <a:lumOff val="80000"/>
                </a:schemeClr>
              </a:buClr>
              <a:buFont typeface="Courier New" panose="02070309020205020404" pitchFamily="49" charset="0"/>
              <a:buChar char="o"/>
            </a:pPr>
            <a:r>
              <a:rPr lang="en-US" dirty="0">
                <a:solidFill>
                  <a:schemeClr val="tx1"/>
                </a:solidFill>
              </a:rPr>
              <a:t>Non-ferrous metals</a:t>
            </a:r>
          </a:p>
          <a:p>
            <a:pPr>
              <a:buClr>
                <a:schemeClr val="bg2">
                  <a:lumMod val="20000"/>
                  <a:lumOff val="80000"/>
                </a:schemeClr>
              </a:buClr>
              <a:buFont typeface="Courier New" panose="02070309020205020404" pitchFamily="49" charset="0"/>
              <a:buChar char="o"/>
            </a:pPr>
            <a:r>
              <a:rPr lang="en-US" dirty="0">
                <a:solidFill>
                  <a:schemeClr val="tx1"/>
                </a:solidFill>
              </a:rPr>
              <a:t>Sea industries, fisheries</a:t>
            </a:r>
          </a:p>
          <a:p>
            <a:pPr>
              <a:buClr>
                <a:schemeClr val="bg2">
                  <a:lumMod val="20000"/>
                  <a:lumOff val="80000"/>
                </a:schemeClr>
              </a:buClr>
              <a:buFont typeface="Courier New" panose="02070309020205020404" pitchFamily="49" charset="0"/>
              <a:buChar char="o"/>
            </a:pPr>
            <a:r>
              <a:rPr lang="en-US" dirty="0">
                <a:solidFill>
                  <a:schemeClr val="tx1"/>
                </a:solidFill>
              </a:rPr>
              <a:t>Hydropower</a:t>
            </a:r>
          </a:p>
          <a:p>
            <a:pPr marL="0" indent="0">
              <a:buNone/>
            </a:pPr>
            <a:r>
              <a:rPr lang="en-US" dirty="0">
                <a:solidFill>
                  <a:schemeClr val="tx1"/>
                </a:solidFill>
              </a:rPr>
              <a:t>Comparative Disadvantages</a:t>
            </a:r>
          </a:p>
          <a:p>
            <a:pPr>
              <a:buClr>
                <a:schemeClr val="bg2">
                  <a:lumMod val="20000"/>
                  <a:lumOff val="80000"/>
                </a:schemeClr>
              </a:buClr>
              <a:buFont typeface="Courier New" panose="02070309020205020404" pitchFamily="49" charset="0"/>
              <a:buChar char="o"/>
            </a:pPr>
            <a:r>
              <a:rPr lang="en-US" dirty="0">
                <a:solidFill>
                  <a:schemeClr val="tx1"/>
                </a:solidFill>
              </a:rPr>
              <a:t>Petroleum</a:t>
            </a:r>
          </a:p>
          <a:p>
            <a:pPr>
              <a:buClr>
                <a:schemeClr val="bg2">
                  <a:lumMod val="20000"/>
                  <a:lumOff val="80000"/>
                </a:schemeClr>
              </a:buClr>
              <a:buFont typeface="Courier New" panose="02070309020205020404" pitchFamily="49" charset="0"/>
              <a:buChar char="o"/>
            </a:pPr>
            <a:r>
              <a:rPr lang="en-US" dirty="0">
                <a:solidFill>
                  <a:schemeClr val="tx1"/>
                </a:solidFill>
              </a:rPr>
              <a:t>Coking coal</a:t>
            </a:r>
          </a:p>
          <a:p>
            <a:pPr>
              <a:buClr>
                <a:schemeClr val="bg2">
                  <a:lumMod val="20000"/>
                  <a:lumOff val="80000"/>
                </a:schemeClr>
              </a:buClr>
              <a:buFont typeface="Courier New" panose="02070309020205020404" pitchFamily="49" charset="0"/>
              <a:buChar char="o"/>
            </a:pPr>
            <a:r>
              <a:rPr lang="en-US" dirty="0">
                <a:solidFill>
                  <a:schemeClr val="tx1"/>
                </a:solidFill>
              </a:rPr>
              <a:t>Arable Land- Food </a:t>
            </a:r>
          </a:p>
        </p:txBody>
      </p:sp>
    </p:spTree>
    <p:extLst>
      <p:ext uri="{BB962C8B-B14F-4D97-AF65-F5344CB8AC3E}">
        <p14:creationId xmlns:p14="http://schemas.microsoft.com/office/powerpoint/2010/main" val="3527553983"/>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0" name="Rectangle 39">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grpSp>
      <p:sp>
        <p:nvSpPr>
          <p:cNvPr id="2" name="Title 1">
            <a:extLst>
              <a:ext uri="{FF2B5EF4-FFF2-40B4-BE49-F238E27FC236}">
                <a16:creationId xmlns:a16="http://schemas.microsoft.com/office/drawing/2014/main" id="{B6698A69-8763-47FF-A739-ACA51AD741E0}"/>
              </a:ext>
            </a:extLst>
          </p:cNvPr>
          <p:cNvSpPr>
            <a:spLocks noGrp="1"/>
          </p:cNvSpPr>
          <p:nvPr>
            <p:ph type="title"/>
          </p:nvPr>
        </p:nvSpPr>
        <p:spPr>
          <a:xfrm>
            <a:off x="836247" y="1085549"/>
            <a:ext cx="3430947" cy="4686903"/>
          </a:xfrm>
        </p:spPr>
        <p:txBody>
          <a:bodyPr anchor="ctr">
            <a:normAutofit/>
          </a:bodyPr>
          <a:lstStyle/>
          <a:p>
            <a:pPr algn="r"/>
            <a:r>
              <a:rPr lang="en-US" sz="3600" dirty="0">
                <a:solidFill>
                  <a:schemeClr val="tx1"/>
                </a:solidFill>
              </a:rPr>
              <a:t>Constructed, modern day, comparative advantages.</a:t>
            </a:r>
          </a:p>
        </p:txBody>
      </p:sp>
      <p:cxnSp>
        <p:nvCxnSpPr>
          <p:cNvPr id="43" name="Straight Connector 42">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2" name="Content Placeholder 2">
            <a:extLst>
              <a:ext uri="{FF2B5EF4-FFF2-40B4-BE49-F238E27FC236}">
                <a16:creationId xmlns:a16="http://schemas.microsoft.com/office/drawing/2014/main" id="{1FC5CC76-D788-4210-9949-09D697F6B75E}"/>
              </a:ext>
            </a:extLst>
          </p:cNvPr>
          <p:cNvSpPr>
            <a:spLocks noGrp="1"/>
          </p:cNvSpPr>
          <p:nvPr>
            <p:ph idx="1"/>
          </p:nvPr>
        </p:nvSpPr>
        <p:spPr>
          <a:xfrm>
            <a:off x="5041399" y="1085549"/>
            <a:ext cx="5579707" cy="4686903"/>
          </a:xfrm>
        </p:spPr>
        <p:txBody>
          <a:bodyPr anchor="ctr">
            <a:normAutofit fontScale="85000" lnSpcReduction="20000"/>
          </a:bodyPr>
          <a:lstStyle/>
          <a:p>
            <a:pPr marL="0" indent="0">
              <a:buNone/>
            </a:pPr>
            <a:r>
              <a:rPr lang="en-US" dirty="0">
                <a:solidFill>
                  <a:schemeClr val="tx1"/>
                </a:solidFill>
              </a:rPr>
              <a:t>Comparative Advantages (constructed)</a:t>
            </a:r>
          </a:p>
          <a:p>
            <a:pPr>
              <a:buClr>
                <a:schemeClr val="bg2">
                  <a:lumMod val="20000"/>
                  <a:lumOff val="80000"/>
                </a:schemeClr>
              </a:buClr>
              <a:buFont typeface="Courier New" panose="02070309020205020404" pitchFamily="49" charset="0"/>
              <a:buChar char="o"/>
            </a:pPr>
            <a:r>
              <a:rPr lang="en-US" dirty="0">
                <a:solidFill>
                  <a:schemeClr val="tx1"/>
                </a:solidFill>
              </a:rPr>
              <a:t>Textiles/shoes  L</a:t>
            </a:r>
          </a:p>
          <a:p>
            <a:pPr>
              <a:buClr>
                <a:schemeClr val="bg2">
                  <a:lumMod val="20000"/>
                  <a:lumOff val="80000"/>
                </a:schemeClr>
              </a:buClr>
              <a:buFont typeface="Courier New" panose="02070309020205020404" pitchFamily="49" charset="0"/>
              <a:buChar char="o"/>
            </a:pPr>
            <a:r>
              <a:rPr lang="en-US" dirty="0">
                <a:solidFill>
                  <a:schemeClr val="tx1"/>
                </a:solidFill>
              </a:rPr>
              <a:t>Tourism  L,G</a:t>
            </a:r>
          </a:p>
          <a:p>
            <a:pPr>
              <a:buClr>
                <a:schemeClr val="bg2">
                  <a:lumMod val="20000"/>
                  <a:lumOff val="80000"/>
                </a:schemeClr>
              </a:buClr>
              <a:buFont typeface="Courier New" panose="02070309020205020404" pitchFamily="49" charset="0"/>
              <a:buChar char="o"/>
            </a:pPr>
            <a:r>
              <a:rPr lang="en-US" dirty="0">
                <a:solidFill>
                  <a:schemeClr val="tx1"/>
                </a:solidFill>
              </a:rPr>
              <a:t>Anthracite Coal</a:t>
            </a:r>
          </a:p>
          <a:p>
            <a:pPr>
              <a:buClr>
                <a:schemeClr val="bg2">
                  <a:lumMod val="20000"/>
                  <a:lumOff val="80000"/>
                </a:schemeClr>
              </a:buClr>
              <a:buFont typeface="Courier New" panose="02070309020205020404" pitchFamily="49" charset="0"/>
              <a:buChar char="o"/>
            </a:pPr>
            <a:r>
              <a:rPr lang="en-US" dirty="0">
                <a:solidFill>
                  <a:schemeClr val="tx1"/>
                </a:solidFill>
              </a:rPr>
              <a:t>Non-ferrous metals</a:t>
            </a:r>
          </a:p>
          <a:p>
            <a:pPr>
              <a:buClr>
                <a:schemeClr val="bg2">
                  <a:lumMod val="20000"/>
                  <a:lumOff val="80000"/>
                </a:schemeClr>
              </a:buClr>
              <a:buFont typeface="Courier New" panose="02070309020205020404" pitchFamily="49" charset="0"/>
              <a:buChar char="o"/>
            </a:pPr>
            <a:r>
              <a:rPr lang="en-US" dirty="0">
                <a:solidFill>
                  <a:schemeClr val="tx1"/>
                </a:solidFill>
              </a:rPr>
              <a:t>Sea industries, fisheries</a:t>
            </a:r>
          </a:p>
          <a:p>
            <a:pPr>
              <a:buClr>
                <a:schemeClr val="bg2">
                  <a:lumMod val="20000"/>
                  <a:lumOff val="80000"/>
                </a:schemeClr>
              </a:buClr>
              <a:buFont typeface="Courier New" panose="02070309020205020404" pitchFamily="49" charset="0"/>
              <a:buChar char="o"/>
            </a:pPr>
            <a:r>
              <a:rPr lang="en-US" dirty="0">
                <a:solidFill>
                  <a:schemeClr val="tx1"/>
                </a:solidFill>
              </a:rPr>
              <a:t>Assembly –i.e. watches L</a:t>
            </a:r>
          </a:p>
          <a:p>
            <a:pPr>
              <a:buClr>
                <a:schemeClr val="bg2">
                  <a:lumMod val="20000"/>
                  <a:lumOff val="80000"/>
                </a:schemeClr>
              </a:buClr>
              <a:buFont typeface="Courier New" panose="02070309020205020404" pitchFamily="49" charset="0"/>
              <a:buChar char="o"/>
            </a:pPr>
            <a:r>
              <a:rPr lang="en-US" dirty="0">
                <a:solidFill>
                  <a:schemeClr val="tx1"/>
                </a:solidFill>
              </a:rPr>
              <a:t>Computer applications L</a:t>
            </a:r>
          </a:p>
          <a:p>
            <a:pPr>
              <a:buClr>
                <a:schemeClr val="bg2">
                  <a:lumMod val="20000"/>
                  <a:lumOff val="80000"/>
                </a:schemeClr>
              </a:buClr>
              <a:buFont typeface="Courier New" panose="02070309020205020404" pitchFamily="49" charset="0"/>
              <a:buChar char="o"/>
            </a:pPr>
            <a:r>
              <a:rPr lang="en-US" dirty="0">
                <a:solidFill>
                  <a:schemeClr val="tx1"/>
                </a:solidFill>
              </a:rPr>
              <a:t>Conventional military</a:t>
            </a:r>
          </a:p>
          <a:p>
            <a:pPr marL="0" indent="0">
              <a:buNone/>
            </a:pPr>
            <a:r>
              <a:rPr lang="en-US" dirty="0">
                <a:solidFill>
                  <a:schemeClr val="tx1"/>
                </a:solidFill>
              </a:rPr>
              <a:t>Comparative Disadvantages</a:t>
            </a:r>
          </a:p>
          <a:p>
            <a:pPr>
              <a:buClr>
                <a:schemeClr val="bg2">
                  <a:lumMod val="20000"/>
                  <a:lumOff val="80000"/>
                </a:schemeClr>
              </a:buClr>
              <a:buFont typeface="Courier New" panose="02070309020205020404" pitchFamily="49" charset="0"/>
              <a:buChar char="o"/>
            </a:pPr>
            <a:r>
              <a:rPr lang="en-US" dirty="0">
                <a:solidFill>
                  <a:schemeClr val="tx1"/>
                </a:solidFill>
              </a:rPr>
              <a:t>Petroleum, natural gas</a:t>
            </a:r>
          </a:p>
          <a:p>
            <a:pPr>
              <a:buClr>
                <a:schemeClr val="bg2">
                  <a:lumMod val="20000"/>
                  <a:lumOff val="80000"/>
                </a:schemeClr>
              </a:buClr>
              <a:buFont typeface="Courier New" panose="02070309020205020404" pitchFamily="49" charset="0"/>
              <a:buChar char="o"/>
            </a:pPr>
            <a:r>
              <a:rPr lang="en-US" dirty="0">
                <a:solidFill>
                  <a:schemeClr val="tx1"/>
                </a:solidFill>
              </a:rPr>
              <a:t>Coking coal</a:t>
            </a:r>
          </a:p>
          <a:p>
            <a:pPr>
              <a:buClr>
                <a:schemeClr val="bg2">
                  <a:lumMod val="20000"/>
                  <a:lumOff val="80000"/>
                </a:schemeClr>
              </a:buClr>
              <a:buFont typeface="Courier New" panose="02070309020205020404" pitchFamily="49" charset="0"/>
              <a:buChar char="o"/>
            </a:pPr>
            <a:r>
              <a:rPr lang="en-US" dirty="0">
                <a:solidFill>
                  <a:schemeClr val="tx1"/>
                </a:solidFill>
              </a:rPr>
              <a:t>Arable Land- Food </a:t>
            </a:r>
          </a:p>
          <a:p>
            <a:pPr>
              <a:buClr>
                <a:schemeClr val="bg2">
                  <a:lumMod val="20000"/>
                  <a:lumOff val="80000"/>
                </a:schemeClr>
              </a:buClr>
              <a:buFont typeface="Courier New" panose="02070309020205020404" pitchFamily="49" charset="0"/>
              <a:buChar char="o"/>
            </a:pPr>
            <a:r>
              <a:rPr lang="en-US" dirty="0">
                <a:solidFill>
                  <a:schemeClr val="tx1"/>
                </a:solidFill>
              </a:rPr>
              <a:t>Aluminum</a:t>
            </a:r>
          </a:p>
          <a:p>
            <a:pPr>
              <a:buClr>
                <a:schemeClr val="bg2">
                  <a:lumMod val="20000"/>
                  <a:lumOff val="80000"/>
                </a:schemeClr>
              </a:buClr>
              <a:buFont typeface="Courier New" panose="02070309020205020404" pitchFamily="49" charset="0"/>
              <a:buChar char="o"/>
            </a:pPr>
            <a:r>
              <a:rPr lang="en-US" dirty="0">
                <a:solidFill>
                  <a:schemeClr val="tx1"/>
                </a:solidFill>
              </a:rPr>
              <a:t>Machinery, electronics</a:t>
            </a:r>
          </a:p>
        </p:txBody>
      </p:sp>
    </p:spTree>
    <p:extLst>
      <p:ext uri="{BB962C8B-B14F-4D97-AF65-F5344CB8AC3E}">
        <p14:creationId xmlns:p14="http://schemas.microsoft.com/office/powerpoint/2010/main" val="2934794965"/>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2716</TotalTime>
  <Words>6557</Words>
  <Application>Microsoft Office PowerPoint</Application>
  <PresentationFormat>Widescreen</PresentationFormat>
  <Paragraphs>565</Paragraphs>
  <Slides>32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 Gothic</vt:lpstr>
      <vt:lpstr>Courier New</vt:lpstr>
      <vt:lpstr>Wingdings 3</vt:lpstr>
      <vt:lpstr>Ion Boardroom</vt:lpstr>
      <vt:lpstr>North Korea’s Economy and Marketization</vt:lpstr>
      <vt:lpstr>Overview</vt:lpstr>
      <vt:lpstr>Definitions</vt:lpstr>
      <vt:lpstr>Definitions</vt:lpstr>
      <vt:lpstr>Definitions</vt:lpstr>
      <vt:lpstr>Outline</vt:lpstr>
      <vt:lpstr>Economic Geography, Resources, and History</vt:lpstr>
      <vt:lpstr>Natural Comparative Advantages</vt:lpstr>
      <vt:lpstr>Constructed, modern day, comparative advantages.</vt:lpstr>
      <vt:lpstr>Kim Il Song’s “Command Economy” System</vt:lpstr>
      <vt:lpstr>Kim Il Song’s  Idealized Command Economy</vt:lpstr>
      <vt:lpstr>Long Economic Transition—But to what end?</vt:lpstr>
      <vt:lpstr>Dollarization  solves inflation problem, for the moment.</vt:lpstr>
      <vt:lpstr>PowerPoint Presentation</vt:lpstr>
      <vt:lpstr>PowerPoint Presentation</vt:lpstr>
      <vt:lpstr>PowerPoint Presentation</vt:lpstr>
      <vt:lpstr>China dominates North Korea Trade</vt:lpstr>
      <vt:lpstr>PowerPoint Presentation</vt:lpstr>
      <vt:lpstr>China-UN 2016-7 Nuclear sanctions create  trade, financial crisis.</vt:lpstr>
      <vt:lpstr>PowerPoint Presentation</vt:lpstr>
      <vt:lpstr>PowerPoint Presentation</vt:lpstr>
      <vt:lpstr>PowerPoint Presentation</vt:lpstr>
      <vt:lpstr>Petroleum Issue</vt:lpstr>
      <vt:lpstr>Why does China allow this?</vt:lpstr>
      <vt:lpstr>Won stabilized despite export collapse</vt:lpstr>
      <vt:lpstr>We need non-existent balance of payments data to accurately analyze exchange rate.</vt:lpstr>
      <vt:lpstr>Theory:  Very Tight Monetary, Fiscal Policy</vt:lpstr>
      <vt:lpstr>PowerPoint Presentation</vt:lpstr>
      <vt:lpstr>Reform and Opening</vt:lpstr>
      <vt:lpstr>Then comes opening</vt:lpstr>
      <vt:lpstr>US - North Korea Economic Issues</vt:lpstr>
      <vt:lpstr>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Korea’s Economy and Marketization</dc:title>
  <dc:creator>Bill Brown</dc:creator>
  <cp:lastModifiedBy>Bill Brown</cp:lastModifiedBy>
  <cp:revision>30</cp:revision>
  <dcterms:created xsi:type="dcterms:W3CDTF">2019-11-04T23:52:00Z</dcterms:created>
  <dcterms:modified xsi:type="dcterms:W3CDTF">2019-11-11T15:47:27Z</dcterms:modified>
</cp:coreProperties>
</file>