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ink/ink80.xml" ContentType="application/inkml+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ink/ink81.xml" ContentType="application/inkml+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ink/ink82.xml" ContentType="application/inkml+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3.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4.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5.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6.xml" ContentType="application/vnd.openxmlformats-officedocument.drawingml.chartshape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39"/>
  </p:notesMasterIdLst>
  <p:handoutMasterIdLst>
    <p:handoutMasterId r:id="rId40"/>
  </p:handoutMasterIdLst>
  <p:sldIdLst>
    <p:sldId id="256" r:id="rId3"/>
    <p:sldId id="353" r:id="rId4"/>
    <p:sldId id="355" r:id="rId5"/>
    <p:sldId id="356" r:id="rId6"/>
    <p:sldId id="351" r:id="rId7"/>
    <p:sldId id="354" r:id="rId8"/>
    <p:sldId id="264" r:id="rId9"/>
    <p:sldId id="358" r:id="rId10"/>
    <p:sldId id="283" r:id="rId11"/>
    <p:sldId id="307" r:id="rId12"/>
    <p:sldId id="320" r:id="rId13"/>
    <p:sldId id="315" r:id="rId14"/>
    <p:sldId id="319" r:id="rId15"/>
    <p:sldId id="313" r:id="rId16"/>
    <p:sldId id="316" r:id="rId17"/>
    <p:sldId id="314" r:id="rId18"/>
    <p:sldId id="348" r:id="rId19"/>
    <p:sldId id="335" r:id="rId20"/>
    <p:sldId id="339" r:id="rId21"/>
    <p:sldId id="340" r:id="rId22"/>
    <p:sldId id="341" r:id="rId23"/>
    <p:sldId id="349" r:id="rId24"/>
    <p:sldId id="377" r:id="rId25"/>
    <p:sldId id="323" r:id="rId26"/>
    <p:sldId id="379" r:id="rId27"/>
    <p:sldId id="368" r:id="rId28"/>
    <p:sldId id="306" r:id="rId29"/>
    <p:sldId id="305" r:id="rId30"/>
    <p:sldId id="317" r:id="rId31"/>
    <p:sldId id="325" r:id="rId32"/>
    <p:sldId id="381" r:id="rId33"/>
    <p:sldId id="382" r:id="rId34"/>
    <p:sldId id="364" r:id="rId35"/>
    <p:sldId id="357" r:id="rId36"/>
    <p:sldId id="367" r:id="rId37"/>
    <p:sldId id="347"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F82D622-3C85-4ECE-8C6F-7F800774576A}">
          <p14:sldIdLst>
            <p14:sldId id="256"/>
            <p14:sldId id="353"/>
            <p14:sldId id="355"/>
            <p14:sldId id="356"/>
            <p14:sldId id="351"/>
            <p14:sldId id="354"/>
            <p14:sldId id="264"/>
            <p14:sldId id="358"/>
            <p14:sldId id="283"/>
            <p14:sldId id="307"/>
            <p14:sldId id="320"/>
            <p14:sldId id="315"/>
            <p14:sldId id="319"/>
            <p14:sldId id="313"/>
            <p14:sldId id="316"/>
            <p14:sldId id="314"/>
            <p14:sldId id="348"/>
            <p14:sldId id="335"/>
          </p14:sldIdLst>
        </p14:section>
        <p14:section name="Soviet (1945-7)" id="{DDEFE58D-4BDA-437A-AFC1-D8C935A57C7D}">
          <p14:sldIdLst>
            <p14:sldId id="339"/>
            <p14:sldId id="340"/>
            <p14:sldId id="341"/>
            <p14:sldId id="349"/>
          </p14:sldIdLst>
        </p14:section>
        <p14:section name="Untitled Section" id="{8F939420-35E7-4B36-A24C-5E5810693947}">
          <p14:sldIdLst>
            <p14:sldId id="377"/>
            <p14:sldId id="323"/>
            <p14:sldId id="379"/>
            <p14:sldId id="368"/>
            <p14:sldId id="306"/>
            <p14:sldId id="305"/>
            <p14:sldId id="317"/>
            <p14:sldId id="325"/>
            <p14:sldId id="381"/>
            <p14:sldId id="382"/>
            <p14:sldId id="364"/>
            <p14:sldId id="357"/>
            <p14:sldId id="367"/>
            <p14:sldId id="347"/>
          </p14:sldIdLst>
        </p14:section>
        <p14:section name="Untitled Section" id="{3F122995-CC2E-4913-AF64-776FC48E167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ll Brown" initials="BB" lastIdx="7" clrIdx="0">
    <p:extLst>
      <p:ext uri="{19B8F6BF-5375-455C-9EA6-DF929625EA0E}">
        <p15:presenceInfo xmlns:p15="http://schemas.microsoft.com/office/powerpoint/2012/main" userId="121cf170c75bed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1" autoAdjust="0"/>
    <p:restoredTop sz="93910" autoAdjust="0"/>
  </p:normalViewPr>
  <p:slideViewPr>
    <p:cSldViewPr snapToGrid="0">
      <p:cViewPr varScale="1">
        <p:scale>
          <a:sx n="61" d="100"/>
          <a:sy n="61" d="100"/>
        </p:scale>
        <p:origin x="514" y="3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6010"/>
    </p:cViewPr>
  </p:sorterViewPr>
  <p:notesViewPr>
    <p:cSldViewPr snapToGrid="0">
      <p:cViewPr varScale="1">
        <p:scale>
          <a:sx n="54" d="100"/>
          <a:sy n="54" d="100"/>
        </p:scale>
        <p:origin x="2011"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wmbbr\Documents\NK%20Pric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wmbbr\Documents\NK%20Prices%20Feb%202022.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C:\Users\wmbbr\Documents\China%20NK%20Trade%202014%20to%20Aug%202020%20.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oleObject" Target="file:///C:\Users\wmbbr\Documents\China%20NK%20Trade%202015%20to%202023%20July.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wmbbr\Documents\China%20NK%20Trade%202015%20to%202023%20July.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wmbbr\Documents\China%20NK%20Trade%202015%20to%202023%20July.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5.xml"/></Relationships>
</file>

<file path=ppt/charts/_rels/chart7.xml.rels><?xml version="1.0" encoding="UTF-8" standalone="yes"?>
<Relationships xmlns="http://schemas.openxmlformats.org/package/2006/relationships"><Relationship Id="rId3" Type="http://schemas.openxmlformats.org/officeDocument/2006/relationships/oleObject" Target="file:///C:\Users\wmbbr\Documents\NK%20Prices%20Feb%202022.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62" b="1" i="0" u="none" strike="noStrike" kern="1200" cap="none" spc="20" baseline="0">
                <a:solidFill>
                  <a:schemeClr val="dk1">
                    <a:lumMod val="50000"/>
                    <a:lumOff val="50000"/>
                  </a:schemeClr>
                </a:solidFill>
                <a:latin typeface="+mn-lt"/>
                <a:ea typeface="+mn-ea"/>
                <a:cs typeface="+mn-cs"/>
              </a:defRPr>
            </a:pPr>
            <a:r>
              <a:rPr lang="en-US" b="1" dirty="0"/>
              <a:t>North Korea Won Per US Dollar</a:t>
            </a:r>
          </a:p>
          <a:p>
            <a:pPr>
              <a:defRPr b="1"/>
            </a:pPr>
            <a:r>
              <a:rPr lang="en-US" b="1" dirty="0"/>
              <a:t>September 2012-August 2023</a:t>
            </a:r>
          </a:p>
        </c:rich>
      </c:tx>
      <c:overlay val="0"/>
      <c:spPr>
        <a:noFill/>
        <a:ln>
          <a:noFill/>
        </a:ln>
        <a:effectLst/>
      </c:spPr>
      <c:txPr>
        <a:bodyPr rot="0" spcFirstLastPara="1" vertOverflow="ellipsis" vert="horz" wrap="square" anchor="ctr" anchorCtr="1"/>
        <a:lstStyle/>
        <a:p>
          <a:pPr>
            <a:defRPr sz="1862" b="1" i="0" u="none" strike="noStrike" kern="1200" cap="none" spc="20" baseline="0">
              <a:solidFill>
                <a:schemeClr val="dk1">
                  <a:lumMod val="50000"/>
                  <a:lumOff val="50000"/>
                </a:schemeClr>
              </a:solidFill>
              <a:latin typeface="+mn-lt"/>
              <a:ea typeface="+mn-ea"/>
              <a:cs typeface="+mn-cs"/>
            </a:defRPr>
          </a:pPr>
          <a:endParaRPr lang="en-US"/>
        </a:p>
      </c:txPr>
    </c:title>
    <c:autoTitleDeleted val="0"/>
    <c:plotArea>
      <c:layout/>
      <c:lineChart>
        <c:grouping val="standard"/>
        <c:varyColors val="0"/>
        <c:ser>
          <c:idx val="1"/>
          <c:order val="1"/>
          <c:spPr>
            <a:ln w="22225" cap="rnd" cmpd="sng" algn="ctr">
              <a:solidFill>
                <a:schemeClr val="accent1">
                  <a:tint val="77000"/>
                </a:schemeClr>
              </a:solidFill>
              <a:round/>
            </a:ln>
            <a:effectLst/>
          </c:spPr>
          <c:marker>
            <c:symbol val="none"/>
          </c:marker>
          <c:cat>
            <c:numRef>
              <c:f>Sheet1!$C$32:$C$164</c:f>
              <c:numCache>
                <c:formatCode>General</c:formatCode>
                <c:ptCount val="133"/>
                <c:pt idx="0">
                  <c:v>2012</c:v>
                </c:pt>
                <c:pt idx="12">
                  <c:v>2013</c:v>
                </c:pt>
                <c:pt idx="24">
                  <c:v>2014</c:v>
                </c:pt>
                <c:pt idx="36">
                  <c:v>2015</c:v>
                </c:pt>
                <c:pt idx="48">
                  <c:v>2016</c:v>
                </c:pt>
                <c:pt idx="60">
                  <c:v>2017</c:v>
                </c:pt>
                <c:pt idx="72">
                  <c:v>2018</c:v>
                </c:pt>
                <c:pt idx="84">
                  <c:v>2019</c:v>
                </c:pt>
                <c:pt idx="96">
                  <c:v>2020</c:v>
                </c:pt>
                <c:pt idx="108">
                  <c:v>2021</c:v>
                </c:pt>
                <c:pt idx="120">
                  <c:v>2022</c:v>
                </c:pt>
                <c:pt idx="132">
                  <c:v>2023</c:v>
                </c:pt>
              </c:numCache>
            </c:numRef>
          </c:cat>
          <c:val>
            <c:numRef>
              <c:f>Sheet1!$D$32:$D$164</c:f>
              <c:numCache>
                <c:formatCode>General</c:formatCode>
                <c:ptCount val="133"/>
                <c:pt idx="0">
                  <c:v>2850</c:v>
                </c:pt>
                <c:pt idx="1">
                  <c:v>2900</c:v>
                </c:pt>
                <c:pt idx="2">
                  <c:v>2850</c:v>
                </c:pt>
                <c:pt idx="3">
                  <c:v>3150</c:v>
                </c:pt>
                <c:pt idx="5">
                  <c:v>3850</c:v>
                </c:pt>
                <c:pt idx="6">
                  <c:v>5200</c:v>
                </c:pt>
                <c:pt idx="7">
                  <c:v>4200</c:v>
                </c:pt>
                <c:pt idx="8">
                  <c:v>3720</c:v>
                </c:pt>
                <c:pt idx="9">
                  <c:v>3640</c:v>
                </c:pt>
                <c:pt idx="10">
                  <c:v>3630</c:v>
                </c:pt>
                <c:pt idx="11">
                  <c:v>4500</c:v>
                </c:pt>
                <c:pt idx="12">
                  <c:v>4540</c:v>
                </c:pt>
                <c:pt idx="13">
                  <c:v>5280</c:v>
                </c:pt>
                <c:pt idx="14">
                  <c:v>6500</c:v>
                </c:pt>
                <c:pt idx="15">
                  <c:v>6490</c:v>
                </c:pt>
                <c:pt idx="16">
                  <c:v>8450</c:v>
                </c:pt>
                <c:pt idx="17">
                  <c:v>8750</c:v>
                </c:pt>
                <c:pt idx="18">
                  <c:v>8350</c:v>
                </c:pt>
                <c:pt idx="19">
                  <c:v>8490</c:v>
                </c:pt>
                <c:pt idx="20">
                  <c:v>8530</c:v>
                </c:pt>
                <c:pt idx="21">
                  <c:v>8500</c:v>
                </c:pt>
                <c:pt idx="22">
                  <c:v>7860</c:v>
                </c:pt>
                <c:pt idx="23">
                  <c:v>8100</c:v>
                </c:pt>
                <c:pt idx="24">
                  <c:v>8500</c:v>
                </c:pt>
                <c:pt idx="25">
                  <c:v>7860</c:v>
                </c:pt>
                <c:pt idx="26">
                  <c:v>8100</c:v>
                </c:pt>
                <c:pt idx="27">
                  <c:v>8180</c:v>
                </c:pt>
                <c:pt idx="28">
                  <c:v>8300</c:v>
                </c:pt>
                <c:pt idx="29">
                  <c:v>8400</c:v>
                </c:pt>
                <c:pt idx="30">
                  <c:v>7550</c:v>
                </c:pt>
                <c:pt idx="31">
                  <c:v>8000</c:v>
                </c:pt>
                <c:pt idx="32">
                  <c:v>8260</c:v>
                </c:pt>
                <c:pt idx="33">
                  <c:v>8100</c:v>
                </c:pt>
                <c:pt idx="34">
                  <c:v>8100</c:v>
                </c:pt>
                <c:pt idx="35">
                  <c:v>8100</c:v>
                </c:pt>
                <c:pt idx="36">
                  <c:v>7500</c:v>
                </c:pt>
                <c:pt idx="37">
                  <c:v>8310</c:v>
                </c:pt>
                <c:pt idx="38">
                  <c:v>8470</c:v>
                </c:pt>
                <c:pt idx="39">
                  <c:v>8430</c:v>
                </c:pt>
                <c:pt idx="40">
                  <c:v>8670</c:v>
                </c:pt>
                <c:pt idx="41">
                  <c:v>8670</c:v>
                </c:pt>
                <c:pt idx="42">
                  <c:v>8300</c:v>
                </c:pt>
                <c:pt idx="43">
                  <c:v>8150</c:v>
                </c:pt>
                <c:pt idx="44">
                  <c:v>8390</c:v>
                </c:pt>
                <c:pt idx="45">
                  <c:v>8400</c:v>
                </c:pt>
                <c:pt idx="46">
                  <c:v>8490</c:v>
                </c:pt>
                <c:pt idx="47">
                  <c:v>8025</c:v>
                </c:pt>
                <c:pt idx="48">
                  <c:v>8155</c:v>
                </c:pt>
                <c:pt idx="49">
                  <c:v>8320</c:v>
                </c:pt>
                <c:pt idx="50">
                  <c:v>9000</c:v>
                </c:pt>
                <c:pt idx="51">
                  <c:v>8800</c:v>
                </c:pt>
                <c:pt idx="52">
                  <c:v>8190</c:v>
                </c:pt>
                <c:pt idx="53">
                  <c:v>8210</c:v>
                </c:pt>
                <c:pt idx="54">
                  <c:v>8065</c:v>
                </c:pt>
                <c:pt idx="55">
                  <c:v>8100</c:v>
                </c:pt>
                <c:pt idx="56">
                  <c:v>8010</c:v>
                </c:pt>
                <c:pt idx="57">
                  <c:v>8515</c:v>
                </c:pt>
                <c:pt idx="58">
                  <c:v>8320</c:v>
                </c:pt>
                <c:pt idx="59">
                  <c:v>8285</c:v>
                </c:pt>
                <c:pt idx="60">
                  <c:v>8230</c:v>
                </c:pt>
                <c:pt idx="61">
                  <c:v>8105</c:v>
                </c:pt>
                <c:pt idx="62">
                  <c:v>8195</c:v>
                </c:pt>
                <c:pt idx="63">
                  <c:v>8010</c:v>
                </c:pt>
                <c:pt idx="64">
                  <c:v>8020</c:v>
                </c:pt>
                <c:pt idx="65">
                  <c:v>8020</c:v>
                </c:pt>
                <c:pt idx="66">
                  <c:v>8105</c:v>
                </c:pt>
                <c:pt idx="67">
                  <c:v>8100</c:v>
                </c:pt>
                <c:pt idx="68">
                  <c:v>7950</c:v>
                </c:pt>
                <c:pt idx="69">
                  <c:v>8120</c:v>
                </c:pt>
                <c:pt idx="70">
                  <c:v>8070</c:v>
                </c:pt>
                <c:pt idx="71">
                  <c:v>8000</c:v>
                </c:pt>
                <c:pt idx="72">
                  <c:v>8000</c:v>
                </c:pt>
                <c:pt idx="73">
                  <c:v>8000</c:v>
                </c:pt>
                <c:pt idx="74">
                  <c:v>8000</c:v>
                </c:pt>
                <c:pt idx="75">
                  <c:v>8000</c:v>
                </c:pt>
                <c:pt idx="76">
                  <c:v>8050</c:v>
                </c:pt>
                <c:pt idx="77">
                  <c:v>8095</c:v>
                </c:pt>
                <c:pt idx="78">
                  <c:v>8150</c:v>
                </c:pt>
                <c:pt idx="79">
                  <c:v>8000</c:v>
                </c:pt>
                <c:pt idx="80">
                  <c:v>8050</c:v>
                </c:pt>
                <c:pt idx="81">
                  <c:v>8030</c:v>
                </c:pt>
                <c:pt idx="82">
                  <c:v>8030</c:v>
                </c:pt>
                <c:pt idx="83">
                  <c:v>8260</c:v>
                </c:pt>
                <c:pt idx="84">
                  <c:v>8200</c:v>
                </c:pt>
                <c:pt idx="85">
                  <c:v>8028</c:v>
                </c:pt>
                <c:pt idx="86">
                  <c:v>8000</c:v>
                </c:pt>
                <c:pt idx="87">
                  <c:v>8000</c:v>
                </c:pt>
                <c:pt idx="88">
                  <c:v>8025</c:v>
                </c:pt>
                <c:pt idx="89">
                  <c:v>7750</c:v>
                </c:pt>
                <c:pt idx="90">
                  <c:v>7840</c:v>
                </c:pt>
                <c:pt idx="91">
                  <c:v>8400</c:v>
                </c:pt>
                <c:pt idx="92">
                  <c:v>8624</c:v>
                </c:pt>
                <c:pt idx="93">
                  <c:v>8556</c:v>
                </c:pt>
                <c:pt idx="94">
                  <c:v>8061</c:v>
                </c:pt>
                <c:pt idx="95">
                  <c:v>8518</c:v>
                </c:pt>
                <c:pt idx="96">
                  <c:v>8084</c:v>
                </c:pt>
                <c:pt idx="97">
                  <c:v>8832</c:v>
                </c:pt>
                <c:pt idx="98">
                  <c:v>8991</c:v>
                </c:pt>
                <c:pt idx="99">
                  <c:v>9072</c:v>
                </c:pt>
                <c:pt idx="100">
                  <c:v>8050</c:v>
                </c:pt>
                <c:pt idx="101">
                  <c:v>8650</c:v>
                </c:pt>
                <c:pt idx="102">
                  <c:v>8376</c:v>
                </c:pt>
                <c:pt idx="103">
                  <c:v>8247</c:v>
                </c:pt>
                <c:pt idx="104">
                  <c:v>8014</c:v>
                </c:pt>
                <c:pt idx="105">
                  <c:v>7941</c:v>
                </c:pt>
                <c:pt idx="106">
                  <c:v>6570</c:v>
                </c:pt>
                <c:pt idx="107">
                  <c:v>6850</c:v>
                </c:pt>
                <c:pt idx="108">
                  <c:v>6600</c:v>
                </c:pt>
                <c:pt idx="109">
                  <c:v>7200</c:v>
                </c:pt>
                <c:pt idx="110">
                  <c:v>7300</c:v>
                </c:pt>
                <c:pt idx="111">
                  <c:v>6850</c:v>
                </c:pt>
                <c:pt idx="112">
                  <c:v>6600</c:v>
                </c:pt>
                <c:pt idx="113">
                  <c:v>5000</c:v>
                </c:pt>
                <c:pt idx="114">
                  <c:v>6000</c:v>
                </c:pt>
                <c:pt idx="115">
                  <c:v>6250</c:v>
                </c:pt>
                <c:pt idx="116">
                  <c:v>6700</c:v>
                </c:pt>
                <c:pt idx="117">
                  <c:v>6100</c:v>
                </c:pt>
                <c:pt idx="118">
                  <c:v>5200</c:v>
                </c:pt>
                <c:pt idx="119">
                  <c:v>4900</c:v>
                </c:pt>
                <c:pt idx="120">
                  <c:v>4800</c:v>
                </c:pt>
                <c:pt idx="121">
                  <c:v>4750</c:v>
                </c:pt>
                <c:pt idx="122">
                  <c:v>6400</c:v>
                </c:pt>
                <c:pt idx="123">
                  <c:v>6700</c:v>
                </c:pt>
                <c:pt idx="124">
                  <c:v>6500</c:v>
                </c:pt>
                <c:pt idx="125">
                  <c:v>6600</c:v>
                </c:pt>
                <c:pt idx="126">
                  <c:v>7600</c:v>
                </c:pt>
                <c:pt idx="127">
                  <c:v>8150</c:v>
                </c:pt>
                <c:pt idx="128">
                  <c:v>7200</c:v>
                </c:pt>
                <c:pt idx="129">
                  <c:v>8200</c:v>
                </c:pt>
                <c:pt idx="130">
                  <c:v>8100</c:v>
                </c:pt>
                <c:pt idx="131">
                  <c:v>8300</c:v>
                </c:pt>
                <c:pt idx="132">
                  <c:v>8100</c:v>
                </c:pt>
              </c:numCache>
            </c:numRef>
          </c:val>
          <c:smooth val="0"/>
          <c:extLst>
            <c:ext xmlns:c16="http://schemas.microsoft.com/office/drawing/2014/chart" uri="{C3380CC4-5D6E-409C-BE32-E72D297353CC}">
              <c16:uniqueId val="{00000000-BB20-462D-BA1F-5B0F4C5AC60C}"/>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536671264"/>
        <c:axId val="513732096"/>
        <c:extLst>
          <c:ext xmlns:c15="http://schemas.microsoft.com/office/drawing/2012/chart" uri="{02D57815-91ED-43cb-92C2-25804820EDAC}">
            <c15:filteredLineSeries>
              <c15:ser>
                <c:idx val="0"/>
                <c:order val="0"/>
                <c:spPr>
                  <a:ln w="22225" cap="rnd" cmpd="sng" algn="ctr">
                    <a:solidFill>
                      <a:schemeClr val="accent1">
                        <a:shade val="76000"/>
                      </a:schemeClr>
                    </a:solidFill>
                    <a:round/>
                  </a:ln>
                  <a:effectLst/>
                </c:spPr>
                <c:marker>
                  <c:symbol val="none"/>
                </c:marker>
                <c:cat>
                  <c:numRef>
                    <c:extLst>
                      <c:ext uri="{02D57815-91ED-43cb-92C2-25804820EDAC}">
                        <c15:formulaRef>
                          <c15:sqref>Sheet1!$C$32:$C$164</c15:sqref>
                        </c15:formulaRef>
                      </c:ext>
                    </c:extLst>
                    <c:numCache>
                      <c:formatCode>General</c:formatCode>
                      <c:ptCount val="133"/>
                      <c:pt idx="0">
                        <c:v>2012</c:v>
                      </c:pt>
                      <c:pt idx="12">
                        <c:v>2013</c:v>
                      </c:pt>
                      <c:pt idx="24">
                        <c:v>2014</c:v>
                      </c:pt>
                      <c:pt idx="36">
                        <c:v>2015</c:v>
                      </c:pt>
                      <c:pt idx="48">
                        <c:v>2016</c:v>
                      </c:pt>
                      <c:pt idx="60">
                        <c:v>2017</c:v>
                      </c:pt>
                      <c:pt idx="72">
                        <c:v>2018</c:v>
                      </c:pt>
                      <c:pt idx="84">
                        <c:v>2019</c:v>
                      </c:pt>
                      <c:pt idx="96">
                        <c:v>2020</c:v>
                      </c:pt>
                      <c:pt idx="108">
                        <c:v>2021</c:v>
                      </c:pt>
                      <c:pt idx="120">
                        <c:v>2022</c:v>
                      </c:pt>
                      <c:pt idx="132">
                        <c:v>2023</c:v>
                      </c:pt>
                    </c:numCache>
                  </c:numRef>
                </c:cat>
                <c:val>
                  <c:numRef>
                    <c:extLst>
                      <c:ext uri="{02D57815-91ED-43cb-92C2-25804820EDAC}">
                        <c15:formulaRef>
                          <c15:sqref>Sheet1!$C$32:$C$164</c15:sqref>
                        </c15:formulaRef>
                      </c:ext>
                    </c:extLst>
                    <c:numCache>
                      <c:formatCode>General</c:formatCode>
                      <c:ptCount val="133"/>
                      <c:pt idx="0">
                        <c:v>2012</c:v>
                      </c:pt>
                      <c:pt idx="12">
                        <c:v>2013</c:v>
                      </c:pt>
                      <c:pt idx="24">
                        <c:v>2014</c:v>
                      </c:pt>
                      <c:pt idx="36">
                        <c:v>2015</c:v>
                      </c:pt>
                      <c:pt idx="48">
                        <c:v>2016</c:v>
                      </c:pt>
                      <c:pt idx="60">
                        <c:v>2017</c:v>
                      </c:pt>
                      <c:pt idx="72">
                        <c:v>2018</c:v>
                      </c:pt>
                      <c:pt idx="84">
                        <c:v>2019</c:v>
                      </c:pt>
                      <c:pt idx="96">
                        <c:v>2020</c:v>
                      </c:pt>
                      <c:pt idx="108">
                        <c:v>2021</c:v>
                      </c:pt>
                      <c:pt idx="120">
                        <c:v>2022</c:v>
                      </c:pt>
                      <c:pt idx="132">
                        <c:v>2023</c:v>
                      </c:pt>
                    </c:numCache>
                  </c:numRef>
                </c:val>
                <c:smooth val="0"/>
                <c:extLst>
                  <c:ext xmlns:c16="http://schemas.microsoft.com/office/drawing/2014/chart" uri="{C3380CC4-5D6E-409C-BE32-E72D297353CC}">
                    <c16:uniqueId val="{00000001-BB20-462D-BA1F-5B0F4C5AC60C}"/>
                  </c:ext>
                </c:extLst>
              </c15:ser>
            </c15:filteredLineSeries>
          </c:ext>
        </c:extLst>
      </c:lineChart>
      <c:catAx>
        <c:axId val="536671264"/>
        <c:scaling>
          <c:orientation val="minMax"/>
        </c:scaling>
        <c:delete val="0"/>
        <c:axPos val="b"/>
        <c:numFmt formatCode="General" sourceLinked="1"/>
        <c:majorTickMark val="out"/>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513732096"/>
        <c:crosses val="autoZero"/>
        <c:auto val="1"/>
        <c:lblAlgn val="ctr"/>
        <c:lblOffset val="100"/>
        <c:tickLblSkip val="1"/>
        <c:noMultiLvlLbl val="0"/>
      </c:catAx>
      <c:valAx>
        <c:axId val="513732096"/>
        <c:scaling>
          <c:orientation val="minMax"/>
        </c:scaling>
        <c:delete val="0"/>
        <c:axPos val="l"/>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53667126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span"/>
    <c:extLst>
      <c:ext xmlns:c16r3="http://schemas.microsoft.com/office/drawing/2017/03/chart" uri="{56B9EC1D-385E-4148-901F-78D8002777C0}">
        <c16r3:dataDisplayOptions16>
          <c16r3:dispNaAsBlank val="1"/>
        </c16r3:dataDisplayOptions16>
      </c:ext>
    </c:extLst>
    <c:showDLblsOverMax val="0"/>
  </c:chart>
  <c:spPr>
    <a:solidFill>
      <a:schemeClr val="lt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a:t>North</a:t>
            </a:r>
            <a:r>
              <a:rPr lang="en-US" sz="1800" b="1" baseline="0" dirty="0"/>
              <a:t> Korea Won per US Dollar</a:t>
            </a:r>
          </a:p>
          <a:p>
            <a:pPr>
              <a:defRPr sz="1800" b="1"/>
            </a:pPr>
            <a:r>
              <a:rPr lang="en-US" sz="1800" b="1" baseline="0" dirty="0"/>
              <a:t>Sep 2019- Aug 2023</a:t>
            </a:r>
            <a:endParaRPr lang="en-US" sz="1800" b="1" dirty="0"/>
          </a:p>
        </c:rich>
      </c:tx>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2">
                  <a:lumMod val="75000"/>
                </a:schemeClr>
              </a:solidFill>
              <a:round/>
            </a:ln>
            <a:effectLst/>
          </c:spPr>
          <c:marker>
            <c:symbol val="none"/>
          </c:marker>
          <c:cat>
            <c:strRef>
              <c:f>'2023 Aug'!$B$5:$B$194</c:f>
              <c:strCache>
                <c:ptCount val="189"/>
                <c:pt idx="0">
                  <c:v>Sep</c:v>
                </c:pt>
                <c:pt idx="4">
                  <c:v>Oct</c:v>
                </c:pt>
                <c:pt idx="8">
                  <c:v>Nov</c:v>
                </c:pt>
                <c:pt idx="12">
                  <c:v>Dec</c:v>
                </c:pt>
                <c:pt idx="16">
                  <c:v>2020</c:v>
                </c:pt>
                <c:pt idx="17">
                  <c:v>2020</c:v>
                </c:pt>
                <c:pt idx="20">
                  <c:v>Feb</c:v>
                </c:pt>
                <c:pt idx="21">
                  <c:v>Feb</c:v>
                </c:pt>
                <c:pt idx="24">
                  <c:v>Mar</c:v>
                </c:pt>
                <c:pt idx="25">
                  <c:v>Mar</c:v>
                </c:pt>
                <c:pt idx="28">
                  <c:v>Apr</c:v>
                </c:pt>
                <c:pt idx="29">
                  <c:v>Apr</c:v>
                </c:pt>
                <c:pt idx="32">
                  <c:v>May</c:v>
                </c:pt>
                <c:pt idx="33">
                  <c:v>May</c:v>
                </c:pt>
                <c:pt idx="36">
                  <c:v>June</c:v>
                </c:pt>
                <c:pt idx="37">
                  <c:v>June</c:v>
                </c:pt>
                <c:pt idx="40">
                  <c:v>July</c:v>
                </c:pt>
                <c:pt idx="41">
                  <c:v>July</c:v>
                </c:pt>
                <c:pt idx="44">
                  <c:v>Aug</c:v>
                </c:pt>
                <c:pt idx="45">
                  <c:v>Aug</c:v>
                </c:pt>
                <c:pt idx="48">
                  <c:v>Sep</c:v>
                </c:pt>
                <c:pt idx="49">
                  <c:v>Sep</c:v>
                </c:pt>
                <c:pt idx="52">
                  <c:v>Oct</c:v>
                </c:pt>
                <c:pt idx="53">
                  <c:v>Oct</c:v>
                </c:pt>
                <c:pt idx="56">
                  <c:v>Nov</c:v>
                </c:pt>
                <c:pt idx="57">
                  <c:v>Nov</c:v>
                </c:pt>
                <c:pt idx="60">
                  <c:v>Dec</c:v>
                </c:pt>
                <c:pt idx="61">
                  <c:v>Dec</c:v>
                </c:pt>
                <c:pt idx="64">
                  <c:v>Jan</c:v>
                </c:pt>
                <c:pt idx="65">
                  <c:v>Jan</c:v>
                </c:pt>
                <c:pt idx="68">
                  <c:v>Feb</c:v>
                </c:pt>
                <c:pt idx="69">
                  <c:v>Feb</c:v>
                </c:pt>
                <c:pt idx="72">
                  <c:v>Mar</c:v>
                </c:pt>
                <c:pt idx="73">
                  <c:v>Mar</c:v>
                </c:pt>
                <c:pt idx="76">
                  <c:v>Apr</c:v>
                </c:pt>
                <c:pt idx="77">
                  <c:v>Apr</c:v>
                </c:pt>
                <c:pt idx="80">
                  <c:v>May</c:v>
                </c:pt>
                <c:pt idx="81">
                  <c:v>May</c:v>
                </c:pt>
                <c:pt idx="84">
                  <c:v>June</c:v>
                </c:pt>
                <c:pt idx="85">
                  <c:v>June</c:v>
                </c:pt>
                <c:pt idx="88">
                  <c:v>Jul</c:v>
                </c:pt>
                <c:pt idx="89">
                  <c:v>Jul</c:v>
                </c:pt>
                <c:pt idx="92">
                  <c:v>Aug</c:v>
                </c:pt>
                <c:pt idx="93">
                  <c:v>Aug</c:v>
                </c:pt>
                <c:pt idx="96">
                  <c:v>Sep</c:v>
                </c:pt>
                <c:pt idx="97">
                  <c:v>Sep</c:v>
                </c:pt>
                <c:pt idx="100">
                  <c:v>Oct</c:v>
                </c:pt>
                <c:pt idx="101">
                  <c:v>Oct</c:v>
                </c:pt>
                <c:pt idx="104">
                  <c:v>Nov</c:v>
                </c:pt>
                <c:pt idx="105">
                  <c:v>Nov</c:v>
                </c:pt>
                <c:pt idx="108">
                  <c:v>Dec</c:v>
                </c:pt>
                <c:pt idx="109">
                  <c:v>Dec</c:v>
                </c:pt>
                <c:pt idx="112">
                  <c:v>2022</c:v>
                </c:pt>
                <c:pt idx="113">
                  <c:v>Jan</c:v>
                </c:pt>
                <c:pt idx="116">
                  <c:v>Feb</c:v>
                </c:pt>
                <c:pt idx="117">
                  <c:v>Feb</c:v>
                </c:pt>
                <c:pt idx="120">
                  <c:v>Mar</c:v>
                </c:pt>
                <c:pt idx="121">
                  <c:v>Mar</c:v>
                </c:pt>
                <c:pt idx="124">
                  <c:v>Apr</c:v>
                </c:pt>
                <c:pt idx="125">
                  <c:v>Apr</c:v>
                </c:pt>
                <c:pt idx="128">
                  <c:v>May</c:v>
                </c:pt>
                <c:pt idx="129">
                  <c:v>May</c:v>
                </c:pt>
                <c:pt idx="132">
                  <c:v>June</c:v>
                </c:pt>
                <c:pt idx="133">
                  <c:v>June</c:v>
                </c:pt>
                <c:pt idx="136">
                  <c:v>Jul</c:v>
                </c:pt>
                <c:pt idx="137">
                  <c:v>Jul</c:v>
                </c:pt>
                <c:pt idx="140">
                  <c:v>Aug</c:v>
                </c:pt>
                <c:pt idx="141">
                  <c:v>Aug</c:v>
                </c:pt>
                <c:pt idx="144">
                  <c:v>Sep</c:v>
                </c:pt>
                <c:pt idx="145">
                  <c:v>Sep</c:v>
                </c:pt>
                <c:pt idx="148">
                  <c:v>Oct</c:v>
                </c:pt>
                <c:pt idx="149">
                  <c:v>Oct</c:v>
                </c:pt>
                <c:pt idx="151">
                  <c:v>Nov</c:v>
                </c:pt>
                <c:pt idx="152">
                  <c:v>Nov</c:v>
                </c:pt>
                <c:pt idx="155">
                  <c:v>Dec</c:v>
                </c:pt>
                <c:pt idx="156">
                  <c:v>Dec</c:v>
                </c:pt>
                <c:pt idx="159">
                  <c:v>2023</c:v>
                </c:pt>
                <c:pt idx="160">
                  <c:v>Jan</c:v>
                </c:pt>
                <c:pt idx="163">
                  <c:v>Feb</c:v>
                </c:pt>
                <c:pt idx="164">
                  <c:v>Feb</c:v>
                </c:pt>
                <c:pt idx="167">
                  <c:v>Mar</c:v>
                </c:pt>
                <c:pt idx="168">
                  <c:v>Mar</c:v>
                </c:pt>
                <c:pt idx="171">
                  <c:v>Apr</c:v>
                </c:pt>
                <c:pt idx="172">
                  <c:v>Apr</c:v>
                </c:pt>
                <c:pt idx="175">
                  <c:v>May</c:v>
                </c:pt>
                <c:pt idx="176">
                  <c:v>May</c:v>
                </c:pt>
                <c:pt idx="179">
                  <c:v>June</c:v>
                </c:pt>
                <c:pt idx="180">
                  <c:v>June</c:v>
                </c:pt>
                <c:pt idx="182">
                  <c:v>July</c:v>
                </c:pt>
                <c:pt idx="183">
                  <c:v>July</c:v>
                </c:pt>
                <c:pt idx="184">
                  <c:v>July</c:v>
                </c:pt>
                <c:pt idx="186">
                  <c:v>Aug</c:v>
                </c:pt>
                <c:pt idx="187">
                  <c:v>Aug</c:v>
                </c:pt>
                <c:pt idx="188">
                  <c:v>Aug</c:v>
                </c:pt>
              </c:strCache>
            </c:strRef>
          </c:cat>
          <c:val>
            <c:numRef>
              <c:f>'2023 Aug'!$C$5:$C$194</c:f>
              <c:numCache>
                <c:formatCode>General</c:formatCode>
                <c:ptCount val="190"/>
                <c:pt idx="0">
                  <c:v>8624</c:v>
                </c:pt>
                <c:pt idx="1">
                  <c:v>8825</c:v>
                </c:pt>
                <c:pt idx="2">
                  <c:v>8259</c:v>
                </c:pt>
                <c:pt idx="3">
                  <c:v>8016</c:v>
                </c:pt>
                <c:pt idx="5">
                  <c:v>8556</c:v>
                </c:pt>
                <c:pt idx="6">
                  <c:v>7882</c:v>
                </c:pt>
                <c:pt idx="7">
                  <c:v>8107</c:v>
                </c:pt>
                <c:pt idx="8">
                  <c:v>8061</c:v>
                </c:pt>
                <c:pt idx="9">
                  <c:v>8484</c:v>
                </c:pt>
                <c:pt idx="11">
                  <c:v>8401</c:v>
                </c:pt>
                <c:pt idx="13">
                  <c:v>8518</c:v>
                </c:pt>
                <c:pt idx="15">
                  <c:v>7838</c:v>
                </c:pt>
                <c:pt idx="16">
                  <c:v>7802</c:v>
                </c:pt>
                <c:pt idx="18">
                  <c:v>8084</c:v>
                </c:pt>
                <c:pt idx="20">
                  <c:v>8650</c:v>
                </c:pt>
                <c:pt idx="21">
                  <c:v>8832</c:v>
                </c:pt>
                <c:pt idx="22">
                  <c:v>8832</c:v>
                </c:pt>
                <c:pt idx="23">
                  <c:v>8752</c:v>
                </c:pt>
                <c:pt idx="24">
                  <c:v>8991</c:v>
                </c:pt>
                <c:pt idx="25">
                  <c:v>8991</c:v>
                </c:pt>
                <c:pt idx="26">
                  <c:v>9039</c:v>
                </c:pt>
                <c:pt idx="27">
                  <c:v>9235</c:v>
                </c:pt>
                <c:pt idx="28">
                  <c:v>9314</c:v>
                </c:pt>
                <c:pt idx="29">
                  <c:v>9072</c:v>
                </c:pt>
                <c:pt idx="30">
                  <c:v>9072</c:v>
                </c:pt>
                <c:pt idx="31">
                  <c:v>9039</c:v>
                </c:pt>
                <c:pt idx="32">
                  <c:v>8791</c:v>
                </c:pt>
                <c:pt idx="33">
                  <c:v>8050</c:v>
                </c:pt>
                <c:pt idx="34">
                  <c:v>8050</c:v>
                </c:pt>
                <c:pt idx="35">
                  <c:v>8259</c:v>
                </c:pt>
                <c:pt idx="36">
                  <c:v>8651</c:v>
                </c:pt>
                <c:pt idx="37">
                  <c:v>8650</c:v>
                </c:pt>
                <c:pt idx="38">
                  <c:v>8542</c:v>
                </c:pt>
                <c:pt idx="39">
                  <c:v>8812</c:v>
                </c:pt>
                <c:pt idx="40">
                  <c:v>8448</c:v>
                </c:pt>
                <c:pt idx="41">
                  <c:v>8376</c:v>
                </c:pt>
                <c:pt idx="42">
                  <c:v>8365</c:v>
                </c:pt>
                <c:pt idx="43">
                  <c:v>8610</c:v>
                </c:pt>
                <c:pt idx="44">
                  <c:v>8457</c:v>
                </c:pt>
                <c:pt idx="45">
                  <c:v>8247</c:v>
                </c:pt>
                <c:pt idx="46">
                  <c:v>8200</c:v>
                </c:pt>
                <c:pt idx="47">
                  <c:v>8430</c:v>
                </c:pt>
                <c:pt idx="48">
                  <c:v>8163</c:v>
                </c:pt>
                <c:pt idx="49">
                  <c:v>8014</c:v>
                </c:pt>
                <c:pt idx="50">
                  <c:v>8173</c:v>
                </c:pt>
                <c:pt idx="51">
                  <c:v>8102</c:v>
                </c:pt>
                <c:pt idx="52">
                  <c:v>8161</c:v>
                </c:pt>
                <c:pt idx="53">
                  <c:v>7941</c:v>
                </c:pt>
                <c:pt idx="54">
                  <c:v>8006</c:v>
                </c:pt>
                <c:pt idx="55">
                  <c:v>8171</c:v>
                </c:pt>
                <c:pt idx="56">
                  <c:v>6900</c:v>
                </c:pt>
                <c:pt idx="57">
                  <c:v>6570</c:v>
                </c:pt>
                <c:pt idx="58">
                  <c:v>6500</c:v>
                </c:pt>
                <c:pt idx="59">
                  <c:v>6800</c:v>
                </c:pt>
                <c:pt idx="60">
                  <c:v>7200</c:v>
                </c:pt>
                <c:pt idx="61">
                  <c:v>6850</c:v>
                </c:pt>
                <c:pt idx="62">
                  <c:v>7150</c:v>
                </c:pt>
                <c:pt idx="63">
                  <c:v>7200</c:v>
                </c:pt>
                <c:pt idx="64">
                  <c:v>7300</c:v>
                </c:pt>
                <c:pt idx="65">
                  <c:v>6600</c:v>
                </c:pt>
                <c:pt idx="66">
                  <c:v>5790</c:v>
                </c:pt>
                <c:pt idx="67">
                  <c:v>5879</c:v>
                </c:pt>
                <c:pt idx="68">
                  <c:v>6800</c:v>
                </c:pt>
                <c:pt idx="69">
                  <c:v>7200</c:v>
                </c:pt>
                <c:pt idx="70">
                  <c:v>7100</c:v>
                </c:pt>
                <c:pt idx="71">
                  <c:v>7400</c:v>
                </c:pt>
                <c:pt idx="72">
                  <c:v>7150</c:v>
                </c:pt>
                <c:pt idx="73">
                  <c:v>7300</c:v>
                </c:pt>
                <c:pt idx="74">
                  <c:v>7500</c:v>
                </c:pt>
                <c:pt idx="75">
                  <c:v>7150</c:v>
                </c:pt>
                <c:pt idx="76">
                  <c:v>6900</c:v>
                </c:pt>
                <c:pt idx="77">
                  <c:v>6850</c:v>
                </c:pt>
                <c:pt idx="78">
                  <c:v>6450</c:v>
                </c:pt>
                <c:pt idx="79">
                  <c:v>6450</c:v>
                </c:pt>
                <c:pt idx="80">
                  <c:v>6700</c:v>
                </c:pt>
                <c:pt idx="81">
                  <c:v>6600</c:v>
                </c:pt>
                <c:pt idx="82">
                  <c:v>6700</c:v>
                </c:pt>
                <c:pt idx="83">
                  <c:v>5900</c:v>
                </c:pt>
                <c:pt idx="84">
                  <c:v>5200</c:v>
                </c:pt>
                <c:pt idx="85">
                  <c:v>5000</c:v>
                </c:pt>
                <c:pt idx="86">
                  <c:v>5450</c:v>
                </c:pt>
                <c:pt idx="87">
                  <c:v>5500</c:v>
                </c:pt>
                <c:pt idx="88">
                  <c:v>5800</c:v>
                </c:pt>
                <c:pt idx="89">
                  <c:v>6000</c:v>
                </c:pt>
                <c:pt idx="90">
                  <c:v>6000</c:v>
                </c:pt>
                <c:pt idx="91">
                  <c:v>5900</c:v>
                </c:pt>
                <c:pt idx="92">
                  <c:v>6250</c:v>
                </c:pt>
                <c:pt idx="93">
                  <c:v>4900</c:v>
                </c:pt>
                <c:pt idx="94">
                  <c:v>4800</c:v>
                </c:pt>
                <c:pt idx="95">
                  <c:v>4900</c:v>
                </c:pt>
                <c:pt idx="96">
                  <c:v>6700</c:v>
                </c:pt>
                <c:pt idx="97" formatCode="#,##0">
                  <c:v>6100</c:v>
                </c:pt>
                <c:pt idx="98" formatCode="#,##0">
                  <c:v>5900</c:v>
                </c:pt>
                <c:pt idx="99">
                  <c:v>5400</c:v>
                </c:pt>
                <c:pt idx="100">
                  <c:v>6100</c:v>
                </c:pt>
                <c:pt idx="101">
                  <c:v>5700</c:v>
                </c:pt>
                <c:pt idx="102">
                  <c:v>5500</c:v>
                </c:pt>
                <c:pt idx="103">
                  <c:v>5700</c:v>
                </c:pt>
                <c:pt idx="104">
                  <c:v>5200</c:v>
                </c:pt>
                <c:pt idx="105">
                  <c:v>5100</c:v>
                </c:pt>
                <c:pt idx="106">
                  <c:v>5200</c:v>
                </c:pt>
                <c:pt idx="107">
                  <c:v>4800</c:v>
                </c:pt>
                <c:pt idx="108">
                  <c:v>4900</c:v>
                </c:pt>
                <c:pt idx="109">
                  <c:v>4630</c:v>
                </c:pt>
                <c:pt idx="110">
                  <c:v>4650</c:v>
                </c:pt>
                <c:pt idx="111">
                  <c:v>4700</c:v>
                </c:pt>
                <c:pt idx="112">
                  <c:v>4800</c:v>
                </c:pt>
                <c:pt idx="113">
                  <c:v>4800</c:v>
                </c:pt>
                <c:pt idx="114">
                  <c:v>4550</c:v>
                </c:pt>
                <c:pt idx="115">
                  <c:v>4700</c:v>
                </c:pt>
                <c:pt idx="116">
                  <c:v>4750</c:v>
                </c:pt>
                <c:pt idx="117">
                  <c:v>5000</c:v>
                </c:pt>
                <c:pt idx="118">
                  <c:v>6600</c:v>
                </c:pt>
                <c:pt idx="119">
                  <c:v>6500</c:v>
                </c:pt>
                <c:pt idx="120">
                  <c:v>6400</c:v>
                </c:pt>
                <c:pt idx="121">
                  <c:v>6650</c:v>
                </c:pt>
                <c:pt idx="122">
                  <c:v>6700</c:v>
                </c:pt>
                <c:pt idx="123">
                  <c:v>6800</c:v>
                </c:pt>
                <c:pt idx="124">
                  <c:v>6700</c:v>
                </c:pt>
                <c:pt idx="125">
                  <c:v>6800</c:v>
                </c:pt>
                <c:pt idx="126">
                  <c:v>6800</c:v>
                </c:pt>
                <c:pt idx="127">
                  <c:v>6300</c:v>
                </c:pt>
                <c:pt idx="128">
                  <c:v>6500</c:v>
                </c:pt>
                <c:pt idx="129">
                  <c:v>6400</c:v>
                </c:pt>
                <c:pt idx="130">
                  <c:v>6500</c:v>
                </c:pt>
                <c:pt idx="131">
                  <c:v>6700</c:v>
                </c:pt>
                <c:pt idx="132">
                  <c:v>6600</c:v>
                </c:pt>
                <c:pt idx="133">
                  <c:v>6600</c:v>
                </c:pt>
                <c:pt idx="134">
                  <c:v>6700</c:v>
                </c:pt>
                <c:pt idx="135">
                  <c:v>7500</c:v>
                </c:pt>
                <c:pt idx="136">
                  <c:v>7600</c:v>
                </c:pt>
                <c:pt idx="137">
                  <c:v>7520</c:v>
                </c:pt>
                <c:pt idx="138">
                  <c:v>7300</c:v>
                </c:pt>
                <c:pt idx="139">
                  <c:v>7560</c:v>
                </c:pt>
                <c:pt idx="140">
                  <c:v>8150</c:v>
                </c:pt>
                <c:pt idx="141">
                  <c:v>8130</c:v>
                </c:pt>
                <c:pt idx="142">
                  <c:v>7650</c:v>
                </c:pt>
                <c:pt idx="143">
                  <c:v>7250</c:v>
                </c:pt>
                <c:pt idx="144">
                  <c:v>7200</c:v>
                </c:pt>
                <c:pt idx="145">
                  <c:v>7000</c:v>
                </c:pt>
                <c:pt idx="146">
                  <c:v>7600</c:v>
                </c:pt>
                <c:pt idx="147">
                  <c:v>8000</c:v>
                </c:pt>
                <c:pt idx="148">
                  <c:v>8200</c:v>
                </c:pt>
                <c:pt idx="149">
                  <c:v>8500</c:v>
                </c:pt>
                <c:pt idx="150">
                  <c:v>8150</c:v>
                </c:pt>
                <c:pt idx="151">
                  <c:v>8100</c:v>
                </c:pt>
                <c:pt idx="152">
                  <c:v>8150</c:v>
                </c:pt>
                <c:pt idx="153">
                  <c:v>8150</c:v>
                </c:pt>
                <c:pt idx="154">
                  <c:v>8100</c:v>
                </c:pt>
                <c:pt idx="155">
                  <c:v>8300</c:v>
                </c:pt>
                <c:pt idx="156">
                  <c:v>8300</c:v>
                </c:pt>
                <c:pt idx="157">
                  <c:v>8400</c:v>
                </c:pt>
                <c:pt idx="158">
                  <c:v>8300</c:v>
                </c:pt>
                <c:pt idx="159">
                  <c:v>8200</c:v>
                </c:pt>
                <c:pt idx="160">
                  <c:v>8100</c:v>
                </c:pt>
                <c:pt idx="161">
                  <c:v>8100</c:v>
                </c:pt>
                <c:pt idx="162">
                  <c:v>8100</c:v>
                </c:pt>
                <c:pt idx="163">
                  <c:v>8100</c:v>
                </c:pt>
                <c:pt idx="164">
                  <c:v>8100</c:v>
                </c:pt>
                <c:pt idx="165">
                  <c:v>8300</c:v>
                </c:pt>
                <c:pt idx="166">
                  <c:v>8250</c:v>
                </c:pt>
                <c:pt idx="167">
                  <c:v>8400</c:v>
                </c:pt>
                <c:pt idx="168">
                  <c:v>8400</c:v>
                </c:pt>
                <c:pt idx="169">
                  <c:v>8300</c:v>
                </c:pt>
                <c:pt idx="170">
                  <c:v>8300</c:v>
                </c:pt>
                <c:pt idx="171">
                  <c:v>8300</c:v>
                </c:pt>
                <c:pt idx="172">
                  <c:v>8100</c:v>
                </c:pt>
                <c:pt idx="173">
                  <c:v>8300</c:v>
                </c:pt>
                <c:pt idx="174">
                  <c:v>8100</c:v>
                </c:pt>
                <c:pt idx="175">
                  <c:v>8300</c:v>
                </c:pt>
                <c:pt idx="176">
                  <c:v>8400</c:v>
                </c:pt>
                <c:pt idx="177">
                  <c:v>8300</c:v>
                </c:pt>
                <c:pt idx="178">
                  <c:v>8400</c:v>
                </c:pt>
                <c:pt idx="179">
                  <c:v>8400</c:v>
                </c:pt>
                <c:pt idx="180">
                  <c:v>8400</c:v>
                </c:pt>
                <c:pt idx="181">
                  <c:v>8200</c:v>
                </c:pt>
                <c:pt idx="182">
                  <c:v>8400</c:v>
                </c:pt>
                <c:pt idx="183">
                  <c:v>8600</c:v>
                </c:pt>
                <c:pt idx="184">
                  <c:v>8400</c:v>
                </c:pt>
                <c:pt idx="185">
                  <c:v>8500</c:v>
                </c:pt>
                <c:pt idx="186">
                  <c:v>8200</c:v>
                </c:pt>
                <c:pt idx="187">
                  <c:v>8300</c:v>
                </c:pt>
                <c:pt idx="188">
                  <c:v>8300</c:v>
                </c:pt>
                <c:pt idx="189">
                  <c:v>8400</c:v>
                </c:pt>
              </c:numCache>
            </c:numRef>
          </c:val>
          <c:smooth val="0"/>
          <c:extLst>
            <c:ext xmlns:c16="http://schemas.microsoft.com/office/drawing/2014/chart" uri="{C3380CC4-5D6E-409C-BE32-E72D297353CC}">
              <c16:uniqueId val="{00000000-DAEC-4B14-A92C-F7CAA8D2ACBC}"/>
            </c:ext>
          </c:extLst>
        </c:ser>
        <c:dLbls>
          <c:showLegendKey val="0"/>
          <c:showVal val="0"/>
          <c:showCatName val="0"/>
          <c:showSerName val="0"/>
          <c:showPercent val="0"/>
          <c:showBubbleSize val="0"/>
        </c:dLbls>
        <c:smooth val="0"/>
        <c:axId val="1718392063"/>
        <c:axId val="1718405375"/>
        <c:extLst/>
      </c:lineChart>
      <c:dateAx>
        <c:axId val="1718392063"/>
        <c:scaling>
          <c:orientation val="minMax"/>
        </c:scaling>
        <c:delete val="0"/>
        <c:axPos val="b"/>
        <c:numFmt formatCode="General" sourceLinked="1"/>
        <c:majorTickMark val="in"/>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18405375"/>
        <c:crosses val="autoZero"/>
        <c:auto val="0"/>
        <c:lblOffset val="100"/>
        <c:baseTimeUnit val="days"/>
        <c:majorUnit val="12"/>
      </c:dateAx>
      <c:valAx>
        <c:axId val="1718405375"/>
        <c:scaling>
          <c:orientation val="minMax"/>
          <c:max val="10000"/>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8392063"/>
        <c:crosses val="autoZero"/>
        <c:crossBetween val="between"/>
      </c:valAx>
      <c:spPr>
        <a:noFill/>
        <a:ln>
          <a:noFill/>
        </a:ln>
        <a:effectLst/>
      </c:spPr>
    </c:plotArea>
    <c:plotVisOnly val="1"/>
    <c:dispBlanksAs val="span"/>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manualLayout>
          <c:layoutTarget val="inner"/>
          <c:xMode val="edge"/>
          <c:yMode val="edge"/>
          <c:x val="6.9734460048162583E-2"/>
          <c:y val="2.2580326873126187E-2"/>
          <c:w val="0.89713409096464924"/>
          <c:h val="0.81010702845990845"/>
        </c:manualLayout>
      </c:layout>
      <c:lineChart>
        <c:grouping val="standard"/>
        <c:varyColors val="0"/>
        <c:ser>
          <c:idx val="0"/>
          <c:order val="0"/>
          <c:tx>
            <c:strRef>
              <c:f>Sheet1!$A$8</c:f>
              <c:strCache>
                <c:ptCount val="1"/>
                <c:pt idx="0">
                  <c:v>ChX</c:v>
                </c:pt>
              </c:strCache>
            </c:strRef>
          </c:tx>
          <c:spPr>
            <a:ln w="50800" cap="rnd">
              <a:solidFill>
                <a:srgbClr val="FF0000"/>
              </a:solidFill>
              <a:round/>
            </a:ln>
            <a:effectLst/>
          </c:spPr>
          <c:marker>
            <c:symbol val="none"/>
          </c:marker>
          <c:cat>
            <c:strRef>
              <c:f>Sheet1!$B$7:$CN$7</c:f>
              <c:strCache>
                <c:ptCount val="91"/>
                <c:pt idx="0">
                  <c:v>01/2015 </c:v>
                </c:pt>
                <c:pt idx="1">
                  <c:v>02/2015 </c:v>
                </c:pt>
                <c:pt idx="2">
                  <c:v>03/2015 </c:v>
                </c:pt>
                <c:pt idx="3">
                  <c:v>04/2015 </c:v>
                </c:pt>
                <c:pt idx="4">
                  <c:v>05/2015 </c:v>
                </c:pt>
                <c:pt idx="5">
                  <c:v>06/2015 </c:v>
                </c:pt>
                <c:pt idx="6">
                  <c:v>07/2015 </c:v>
                </c:pt>
                <c:pt idx="7">
                  <c:v>08/2015 </c:v>
                </c:pt>
                <c:pt idx="8">
                  <c:v>09/2015 </c:v>
                </c:pt>
                <c:pt idx="9">
                  <c:v>10/2015 </c:v>
                </c:pt>
                <c:pt idx="10">
                  <c:v>11/2015 </c:v>
                </c:pt>
                <c:pt idx="11">
                  <c:v>12/2015 </c:v>
                </c:pt>
                <c:pt idx="12">
                  <c:v>01/2016 </c:v>
                </c:pt>
                <c:pt idx="13">
                  <c:v>02/2016 </c:v>
                </c:pt>
                <c:pt idx="14">
                  <c:v>03/2016 </c:v>
                </c:pt>
                <c:pt idx="15">
                  <c:v>04/2016 </c:v>
                </c:pt>
                <c:pt idx="16">
                  <c:v>05/2016 </c:v>
                </c:pt>
                <c:pt idx="17">
                  <c:v>06/2016 </c:v>
                </c:pt>
                <c:pt idx="18">
                  <c:v>07/2016 </c:v>
                </c:pt>
                <c:pt idx="19">
                  <c:v>08/2016 </c:v>
                </c:pt>
                <c:pt idx="20">
                  <c:v>09/2016 </c:v>
                </c:pt>
                <c:pt idx="21">
                  <c:v>10/2016 </c:v>
                </c:pt>
                <c:pt idx="22">
                  <c:v>11/2016 </c:v>
                </c:pt>
                <c:pt idx="23">
                  <c:v>12/2016 </c:v>
                </c:pt>
                <c:pt idx="24">
                  <c:v>01/2017 </c:v>
                </c:pt>
                <c:pt idx="25">
                  <c:v>02/2017 </c:v>
                </c:pt>
                <c:pt idx="26">
                  <c:v>03/2017 </c:v>
                </c:pt>
                <c:pt idx="27">
                  <c:v>04/2017 </c:v>
                </c:pt>
                <c:pt idx="28">
                  <c:v>05/2017 </c:v>
                </c:pt>
                <c:pt idx="29">
                  <c:v>06/2017 </c:v>
                </c:pt>
                <c:pt idx="30">
                  <c:v>07/2017 </c:v>
                </c:pt>
                <c:pt idx="31">
                  <c:v>08/2017 </c:v>
                </c:pt>
                <c:pt idx="32">
                  <c:v>09/2017 </c:v>
                </c:pt>
                <c:pt idx="33">
                  <c:v>10/2017 </c:v>
                </c:pt>
                <c:pt idx="34">
                  <c:v>11/2017 </c:v>
                </c:pt>
                <c:pt idx="35">
                  <c:v>12/2017 </c:v>
                </c:pt>
                <c:pt idx="36">
                  <c:v>01/2018 </c:v>
                </c:pt>
                <c:pt idx="37">
                  <c:v>02/2018 </c:v>
                </c:pt>
                <c:pt idx="38">
                  <c:v>03/2018 </c:v>
                </c:pt>
                <c:pt idx="39">
                  <c:v>04/2018 </c:v>
                </c:pt>
                <c:pt idx="40">
                  <c:v>05/2018 </c:v>
                </c:pt>
                <c:pt idx="41">
                  <c:v>06/2018 </c:v>
                </c:pt>
                <c:pt idx="42">
                  <c:v>07/2018 </c:v>
                </c:pt>
                <c:pt idx="43">
                  <c:v>08/2018 </c:v>
                </c:pt>
                <c:pt idx="44">
                  <c:v>09/2018 </c:v>
                </c:pt>
                <c:pt idx="45">
                  <c:v>10/2018 </c:v>
                </c:pt>
                <c:pt idx="46">
                  <c:v>11/2018 </c:v>
                </c:pt>
                <c:pt idx="47">
                  <c:v>12/2018 </c:v>
                </c:pt>
                <c:pt idx="48">
                  <c:v>01/2019 </c:v>
                </c:pt>
                <c:pt idx="49">
                  <c:v>02/2019 </c:v>
                </c:pt>
                <c:pt idx="50">
                  <c:v>03/2019 </c:v>
                </c:pt>
                <c:pt idx="51">
                  <c:v>04/2019 </c:v>
                </c:pt>
                <c:pt idx="52">
                  <c:v>05/2019 </c:v>
                </c:pt>
                <c:pt idx="53">
                  <c:v>06/2019 </c:v>
                </c:pt>
                <c:pt idx="54">
                  <c:v>07/2019 </c:v>
                </c:pt>
                <c:pt idx="55">
                  <c:v>08/2019 </c:v>
                </c:pt>
                <c:pt idx="56">
                  <c:v>09/2019 </c:v>
                </c:pt>
                <c:pt idx="57">
                  <c:v>10/2019 </c:v>
                </c:pt>
                <c:pt idx="58">
                  <c:v>11/2019 </c:v>
                </c:pt>
                <c:pt idx="59">
                  <c:v>12/2019 </c:v>
                </c:pt>
                <c:pt idx="60">
                  <c:v>01/2020 </c:v>
                </c:pt>
                <c:pt idx="61">
                  <c:v>02/2020 </c:v>
                </c:pt>
                <c:pt idx="62">
                  <c:v>03/2020 </c:v>
                </c:pt>
                <c:pt idx="63">
                  <c:v>04/2020 </c:v>
                </c:pt>
                <c:pt idx="64">
                  <c:v>05/2020 </c:v>
                </c:pt>
                <c:pt idx="65">
                  <c:v>06/2020 </c:v>
                </c:pt>
                <c:pt idx="66">
                  <c:v>07/2020 </c:v>
                </c:pt>
                <c:pt idx="67">
                  <c:v>08/2020 </c:v>
                </c:pt>
                <c:pt idx="68">
                  <c:v>09/2020 </c:v>
                </c:pt>
                <c:pt idx="69">
                  <c:v>10/2020 </c:v>
                </c:pt>
                <c:pt idx="70">
                  <c:v>11/2020 </c:v>
                </c:pt>
                <c:pt idx="71">
                  <c:v>12/2020 </c:v>
                </c:pt>
                <c:pt idx="72">
                  <c:v>01/2021 </c:v>
                </c:pt>
                <c:pt idx="73">
                  <c:v>Feb-21</c:v>
                </c:pt>
                <c:pt idx="74">
                  <c:v>03/2021 </c:v>
                </c:pt>
                <c:pt idx="75">
                  <c:v>Apr-21</c:v>
                </c:pt>
                <c:pt idx="76">
                  <c:v>05/2021 </c:v>
                </c:pt>
                <c:pt idx="77">
                  <c:v>06/2021 </c:v>
                </c:pt>
                <c:pt idx="78">
                  <c:v>07/2021 </c:v>
                </c:pt>
                <c:pt idx="79">
                  <c:v>Aug-21</c:v>
                </c:pt>
                <c:pt idx="80">
                  <c:v>Sep-21</c:v>
                </c:pt>
                <c:pt idx="81">
                  <c:v>Oct-21</c:v>
                </c:pt>
                <c:pt idx="82">
                  <c:v>Nov-21</c:v>
                </c:pt>
                <c:pt idx="83">
                  <c:v>Dec-21</c:v>
                </c:pt>
                <c:pt idx="84">
                  <c:v>01/2022 </c:v>
                </c:pt>
                <c:pt idx="85">
                  <c:v>Feb-22</c:v>
                </c:pt>
                <c:pt idx="86">
                  <c:v>Mar</c:v>
                </c:pt>
                <c:pt idx="87">
                  <c:v>Apr</c:v>
                </c:pt>
                <c:pt idx="88">
                  <c:v>May</c:v>
                </c:pt>
                <c:pt idx="89">
                  <c:v>June</c:v>
                </c:pt>
                <c:pt idx="90">
                  <c:v>July</c:v>
                </c:pt>
              </c:strCache>
            </c:strRef>
          </c:cat>
          <c:val>
            <c:numRef>
              <c:f>Sheet1!$B$8:$CN$8</c:f>
              <c:numCache>
                <c:formatCode>0.0</c:formatCode>
                <c:ptCount val="91"/>
                <c:pt idx="0">
                  <c:v>208.18875399999999</c:v>
                </c:pt>
                <c:pt idx="1">
                  <c:v>151.07054199999999</c:v>
                </c:pt>
                <c:pt idx="2">
                  <c:v>203.99470199999999</c:v>
                </c:pt>
                <c:pt idx="3">
                  <c:v>272.20574599999998</c:v>
                </c:pt>
                <c:pt idx="4">
                  <c:v>254.39369600000001</c:v>
                </c:pt>
                <c:pt idx="5">
                  <c:v>243.030261</c:v>
                </c:pt>
                <c:pt idx="6">
                  <c:v>266.189348</c:v>
                </c:pt>
                <c:pt idx="7">
                  <c:v>237.991185</c:v>
                </c:pt>
                <c:pt idx="8">
                  <c:v>270.66362700000002</c:v>
                </c:pt>
                <c:pt idx="9">
                  <c:v>246.995778</c:v>
                </c:pt>
                <c:pt idx="10">
                  <c:v>274.981022</c:v>
                </c:pt>
                <c:pt idx="11">
                  <c:v>316.75897200000003</c:v>
                </c:pt>
                <c:pt idx="12">
                  <c:v>210.974132</c:v>
                </c:pt>
                <c:pt idx="13">
                  <c:v>161.512719</c:v>
                </c:pt>
                <c:pt idx="14">
                  <c:v>235.84902399999999</c:v>
                </c:pt>
                <c:pt idx="15">
                  <c:v>268.029448</c:v>
                </c:pt>
                <c:pt idx="16">
                  <c:v>239.37375499999999</c:v>
                </c:pt>
                <c:pt idx="17">
                  <c:v>288.16870599999999</c:v>
                </c:pt>
                <c:pt idx="18">
                  <c:v>192.60908499999999</c:v>
                </c:pt>
                <c:pt idx="19">
                  <c:v>336.57716599999998</c:v>
                </c:pt>
                <c:pt idx="20">
                  <c:v>285.61329000000001</c:v>
                </c:pt>
                <c:pt idx="21">
                  <c:v>286.60319900000002</c:v>
                </c:pt>
                <c:pt idx="22">
                  <c:v>350.86449499999998</c:v>
                </c:pt>
                <c:pt idx="23">
                  <c:v>335.85616800000003</c:v>
                </c:pt>
                <c:pt idx="24">
                  <c:v>241.48742899999999</c:v>
                </c:pt>
                <c:pt idx="25">
                  <c:v>151.91449</c:v>
                </c:pt>
                <c:pt idx="26">
                  <c:v>328.00313399999999</c:v>
                </c:pt>
                <c:pt idx="27">
                  <c:v>288.16341299999999</c:v>
                </c:pt>
                <c:pt idx="28">
                  <c:v>319.75536199999999</c:v>
                </c:pt>
                <c:pt idx="29">
                  <c:v>326.83870400000001</c:v>
                </c:pt>
                <c:pt idx="30">
                  <c:v>299.84410600000001</c:v>
                </c:pt>
                <c:pt idx="31">
                  <c:v>315.96467100000001</c:v>
                </c:pt>
                <c:pt idx="32">
                  <c:v>266.34114499999998</c:v>
                </c:pt>
                <c:pt idx="33">
                  <c:v>244.14867000000001</c:v>
                </c:pt>
                <c:pt idx="34">
                  <c:v>287.83773300000001</c:v>
                </c:pt>
                <c:pt idx="35">
                  <c:v>257.733048</c:v>
                </c:pt>
                <c:pt idx="36">
                  <c:v>168.87653</c:v>
                </c:pt>
                <c:pt idx="37">
                  <c:v>102.663071</c:v>
                </c:pt>
                <c:pt idx="38">
                  <c:v>142.927772</c:v>
                </c:pt>
                <c:pt idx="39">
                  <c:v>161.47311099999999</c:v>
                </c:pt>
                <c:pt idx="40">
                  <c:v>217.20828499999999</c:v>
                </c:pt>
                <c:pt idx="41">
                  <c:v>197.877779</c:v>
                </c:pt>
                <c:pt idx="42">
                  <c:v>167.174691</c:v>
                </c:pt>
                <c:pt idx="43">
                  <c:v>197.30877100000001</c:v>
                </c:pt>
                <c:pt idx="44">
                  <c:v>200.22606300000001</c:v>
                </c:pt>
                <c:pt idx="45">
                  <c:v>227.45370800000001</c:v>
                </c:pt>
                <c:pt idx="46">
                  <c:v>227.70225400000001</c:v>
                </c:pt>
                <c:pt idx="47">
                  <c:v>207.423565</c:v>
                </c:pt>
                <c:pt idx="48">
                  <c:v>167.98998599999999</c:v>
                </c:pt>
                <c:pt idx="49">
                  <c:v>89.038836000000003</c:v>
                </c:pt>
                <c:pt idx="50">
                  <c:v>197.952181</c:v>
                </c:pt>
                <c:pt idx="51">
                  <c:v>218.703845</c:v>
                </c:pt>
                <c:pt idx="52">
                  <c:v>258.292574</c:v>
                </c:pt>
                <c:pt idx="53">
                  <c:v>212.56950000000001</c:v>
                </c:pt>
                <c:pt idx="54">
                  <c:v>207.701446</c:v>
                </c:pt>
                <c:pt idx="55">
                  <c:v>219.41386</c:v>
                </c:pt>
                <c:pt idx="56">
                  <c:v>227.51954599999999</c:v>
                </c:pt>
                <c:pt idx="57">
                  <c:v>270.92862600000001</c:v>
                </c:pt>
                <c:pt idx="58">
                  <c:v>262.047234</c:v>
                </c:pt>
                <c:pt idx="59">
                  <c:v>256.722104</c:v>
                </c:pt>
                <c:pt idx="60">
                  <c:v>98.696481000000006</c:v>
                </c:pt>
                <c:pt idx="61">
                  <c:v>98.696481000000006</c:v>
                </c:pt>
                <c:pt idx="62">
                  <c:v>18.031065999999999</c:v>
                </c:pt>
                <c:pt idx="63">
                  <c:v>21.796869999999998</c:v>
                </c:pt>
                <c:pt idx="64">
                  <c:v>58.567134000000003</c:v>
                </c:pt>
                <c:pt idx="65">
                  <c:v>87.678644000000006</c:v>
                </c:pt>
                <c:pt idx="66">
                  <c:v>65.864675000000005</c:v>
                </c:pt>
                <c:pt idx="67">
                  <c:v>19.261313000000001</c:v>
                </c:pt>
                <c:pt idx="68" formatCode="General">
                  <c:v>18.899999999999999</c:v>
                </c:pt>
                <c:pt idx="69" formatCode="General">
                  <c:v>0.25</c:v>
                </c:pt>
                <c:pt idx="70" formatCode="General">
                  <c:v>0.1</c:v>
                </c:pt>
                <c:pt idx="71" formatCode="General">
                  <c:v>3.38</c:v>
                </c:pt>
                <c:pt idx="72" formatCode="General">
                  <c:v>0.04</c:v>
                </c:pt>
                <c:pt idx="73" formatCode="General">
                  <c:v>0.03</c:v>
                </c:pt>
                <c:pt idx="74" formatCode="General">
                  <c:v>12.978</c:v>
                </c:pt>
                <c:pt idx="75" formatCode="General">
                  <c:v>28.7</c:v>
                </c:pt>
                <c:pt idx="76" formatCode="General">
                  <c:v>2.7</c:v>
                </c:pt>
                <c:pt idx="77" formatCode="General">
                  <c:v>12.3</c:v>
                </c:pt>
                <c:pt idx="78" formatCode="General">
                  <c:v>16.8</c:v>
                </c:pt>
                <c:pt idx="79" formatCode="General">
                  <c:v>22.5</c:v>
                </c:pt>
                <c:pt idx="80" formatCode="General">
                  <c:v>55.6</c:v>
                </c:pt>
                <c:pt idx="81" formatCode="General">
                  <c:v>38.6</c:v>
                </c:pt>
                <c:pt idx="82" formatCode="General">
                  <c:v>34.299999999999997</c:v>
                </c:pt>
                <c:pt idx="83" formatCode="General">
                  <c:v>35</c:v>
                </c:pt>
                <c:pt idx="84" formatCode="General">
                  <c:v>57.45</c:v>
                </c:pt>
                <c:pt idx="85" formatCode="General">
                  <c:v>58.85</c:v>
                </c:pt>
                <c:pt idx="86" formatCode="General">
                  <c:v>57.07</c:v>
                </c:pt>
                <c:pt idx="87" formatCode="General">
                  <c:v>98.09</c:v>
                </c:pt>
                <c:pt idx="88" formatCode="General">
                  <c:v>14.51</c:v>
                </c:pt>
                <c:pt idx="89" formatCode="General">
                  <c:v>19.05</c:v>
                </c:pt>
                <c:pt idx="90" formatCode="General">
                  <c:v>59.74</c:v>
                </c:pt>
              </c:numCache>
            </c:numRef>
          </c:val>
          <c:smooth val="0"/>
          <c:extLst>
            <c:ext xmlns:c16="http://schemas.microsoft.com/office/drawing/2014/chart" uri="{C3380CC4-5D6E-409C-BE32-E72D297353CC}">
              <c16:uniqueId val="{00000000-F97E-483F-AAD1-E0F66CFE8C7C}"/>
            </c:ext>
          </c:extLst>
        </c:ser>
        <c:ser>
          <c:idx val="1"/>
          <c:order val="1"/>
          <c:tx>
            <c:strRef>
              <c:f>Sheet1!$A$9</c:f>
              <c:strCache>
                <c:ptCount val="1"/>
                <c:pt idx="0">
                  <c:v>ChM</c:v>
                </c:pt>
              </c:strCache>
            </c:strRef>
          </c:tx>
          <c:spPr>
            <a:ln w="50800" cap="rnd">
              <a:solidFill>
                <a:srgbClr val="0070C0"/>
              </a:solidFill>
              <a:round/>
            </a:ln>
            <a:effectLst/>
          </c:spPr>
          <c:marker>
            <c:symbol val="none"/>
          </c:marker>
          <c:cat>
            <c:strRef>
              <c:f>Sheet1!$B$7:$CN$7</c:f>
              <c:strCache>
                <c:ptCount val="91"/>
                <c:pt idx="0">
                  <c:v>01/2015 </c:v>
                </c:pt>
                <c:pt idx="1">
                  <c:v>02/2015 </c:v>
                </c:pt>
                <c:pt idx="2">
                  <c:v>03/2015 </c:v>
                </c:pt>
                <c:pt idx="3">
                  <c:v>04/2015 </c:v>
                </c:pt>
                <c:pt idx="4">
                  <c:v>05/2015 </c:v>
                </c:pt>
                <c:pt idx="5">
                  <c:v>06/2015 </c:v>
                </c:pt>
                <c:pt idx="6">
                  <c:v>07/2015 </c:v>
                </c:pt>
                <c:pt idx="7">
                  <c:v>08/2015 </c:v>
                </c:pt>
                <c:pt idx="8">
                  <c:v>09/2015 </c:v>
                </c:pt>
                <c:pt idx="9">
                  <c:v>10/2015 </c:v>
                </c:pt>
                <c:pt idx="10">
                  <c:v>11/2015 </c:v>
                </c:pt>
                <c:pt idx="11">
                  <c:v>12/2015 </c:v>
                </c:pt>
                <c:pt idx="12">
                  <c:v>01/2016 </c:v>
                </c:pt>
                <c:pt idx="13">
                  <c:v>02/2016 </c:v>
                </c:pt>
                <c:pt idx="14">
                  <c:v>03/2016 </c:v>
                </c:pt>
                <c:pt idx="15">
                  <c:v>04/2016 </c:v>
                </c:pt>
                <c:pt idx="16">
                  <c:v>05/2016 </c:v>
                </c:pt>
                <c:pt idx="17">
                  <c:v>06/2016 </c:v>
                </c:pt>
                <c:pt idx="18">
                  <c:v>07/2016 </c:v>
                </c:pt>
                <c:pt idx="19">
                  <c:v>08/2016 </c:v>
                </c:pt>
                <c:pt idx="20">
                  <c:v>09/2016 </c:v>
                </c:pt>
                <c:pt idx="21">
                  <c:v>10/2016 </c:v>
                </c:pt>
                <c:pt idx="22">
                  <c:v>11/2016 </c:v>
                </c:pt>
                <c:pt idx="23">
                  <c:v>12/2016 </c:v>
                </c:pt>
                <c:pt idx="24">
                  <c:v>01/2017 </c:v>
                </c:pt>
                <c:pt idx="25">
                  <c:v>02/2017 </c:v>
                </c:pt>
                <c:pt idx="26">
                  <c:v>03/2017 </c:v>
                </c:pt>
                <c:pt idx="27">
                  <c:v>04/2017 </c:v>
                </c:pt>
                <c:pt idx="28">
                  <c:v>05/2017 </c:v>
                </c:pt>
                <c:pt idx="29">
                  <c:v>06/2017 </c:v>
                </c:pt>
                <c:pt idx="30">
                  <c:v>07/2017 </c:v>
                </c:pt>
                <c:pt idx="31">
                  <c:v>08/2017 </c:v>
                </c:pt>
                <c:pt idx="32">
                  <c:v>09/2017 </c:v>
                </c:pt>
                <c:pt idx="33">
                  <c:v>10/2017 </c:v>
                </c:pt>
                <c:pt idx="34">
                  <c:v>11/2017 </c:v>
                </c:pt>
                <c:pt idx="35">
                  <c:v>12/2017 </c:v>
                </c:pt>
                <c:pt idx="36">
                  <c:v>01/2018 </c:v>
                </c:pt>
                <c:pt idx="37">
                  <c:v>02/2018 </c:v>
                </c:pt>
                <c:pt idx="38">
                  <c:v>03/2018 </c:v>
                </c:pt>
                <c:pt idx="39">
                  <c:v>04/2018 </c:v>
                </c:pt>
                <c:pt idx="40">
                  <c:v>05/2018 </c:v>
                </c:pt>
                <c:pt idx="41">
                  <c:v>06/2018 </c:v>
                </c:pt>
                <c:pt idx="42">
                  <c:v>07/2018 </c:v>
                </c:pt>
                <c:pt idx="43">
                  <c:v>08/2018 </c:v>
                </c:pt>
                <c:pt idx="44">
                  <c:v>09/2018 </c:v>
                </c:pt>
                <c:pt idx="45">
                  <c:v>10/2018 </c:v>
                </c:pt>
                <c:pt idx="46">
                  <c:v>11/2018 </c:v>
                </c:pt>
                <c:pt idx="47">
                  <c:v>12/2018 </c:v>
                </c:pt>
                <c:pt idx="48">
                  <c:v>01/2019 </c:v>
                </c:pt>
                <c:pt idx="49">
                  <c:v>02/2019 </c:v>
                </c:pt>
                <c:pt idx="50">
                  <c:v>03/2019 </c:v>
                </c:pt>
                <c:pt idx="51">
                  <c:v>04/2019 </c:v>
                </c:pt>
                <c:pt idx="52">
                  <c:v>05/2019 </c:v>
                </c:pt>
                <c:pt idx="53">
                  <c:v>06/2019 </c:v>
                </c:pt>
                <c:pt idx="54">
                  <c:v>07/2019 </c:v>
                </c:pt>
                <c:pt idx="55">
                  <c:v>08/2019 </c:v>
                </c:pt>
                <c:pt idx="56">
                  <c:v>09/2019 </c:v>
                </c:pt>
                <c:pt idx="57">
                  <c:v>10/2019 </c:v>
                </c:pt>
                <c:pt idx="58">
                  <c:v>11/2019 </c:v>
                </c:pt>
                <c:pt idx="59">
                  <c:v>12/2019 </c:v>
                </c:pt>
                <c:pt idx="60">
                  <c:v>01/2020 </c:v>
                </c:pt>
                <c:pt idx="61">
                  <c:v>02/2020 </c:v>
                </c:pt>
                <c:pt idx="62">
                  <c:v>03/2020 </c:v>
                </c:pt>
                <c:pt idx="63">
                  <c:v>04/2020 </c:v>
                </c:pt>
                <c:pt idx="64">
                  <c:v>05/2020 </c:v>
                </c:pt>
                <c:pt idx="65">
                  <c:v>06/2020 </c:v>
                </c:pt>
                <c:pt idx="66">
                  <c:v>07/2020 </c:v>
                </c:pt>
                <c:pt idx="67">
                  <c:v>08/2020 </c:v>
                </c:pt>
                <c:pt idx="68">
                  <c:v>09/2020 </c:v>
                </c:pt>
                <c:pt idx="69">
                  <c:v>10/2020 </c:v>
                </c:pt>
                <c:pt idx="70">
                  <c:v>11/2020 </c:v>
                </c:pt>
                <c:pt idx="71">
                  <c:v>12/2020 </c:v>
                </c:pt>
                <c:pt idx="72">
                  <c:v>01/2021 </c:v>
                </c:pt>
                <c:pt idx="73">
                  <c:v>Feb-21</c:v>
                </c:pt>
                <c:pt idx="74">
                  <c:v>03/2021 </c:v>
                </c:pt>
                <c:pt idx="75">
                  <c:v>Apr-21</c:v>
                </c:pt>
                <c:pt idx="76">
                  <c:v>05/2021 </c:v>
                </c:pt>
                <c:pt idx="77">
                  <c:v>06/2021 </c:v>
                </c:pt>
                <c:pt idx="78">
                  <c:v>07/2021 </c:v>
                </c:pt>
                <c:pt idx="79">
                  <c:v>Aug-21</c:v>
                </c:pt>
                <c:pt idx="80">
                  <c:v>Sep-21</c:v>
                </c:pt>
                <c:pt idx="81">
                  <c:v>Oct-21</c:v>
                </c:pt>
                <c:pt idx="82">
                  <c:v>Nov-21</c:v>
                </c:pt>
                <c:pt idx="83">
                  <c:v>Dec-21</c:v>
                </c:pt>
                <c:pt idx="84">
                  <c:v>01/2022 </c:v>
                </c:pt>
                <c:pt idx="85">
                  <c:v>Feb-22</c:v>
                </c:pt>
                <c:pt idx="86">
                  <c:v>Mar</c:v>
                </c:pt>
                <c:pt idx="87">
                  <c:v>Apr</c:v>
                </c:pt>
                <c:pt idx="88">
                  <c:v>May</c:v>
                </c:pt>
                <c:pt idx="89">
                  <c:v>June</c:v>
                </c:pt>
                <c:pt idx="90">
                  <c:v>July</c:v>
                </c:pt>
              </c:strCache>
            </c:strRef>
          </c:cat>
          <c:val>
            <c:numRef>
              <c:f>Sheet1!$B$9:$CN$9</c:f>
              <c:numCache>
                <c:formatCode>0.0</c:formatCode>
                <c:ptCount val="91"/>
                <c:pt idx="0">
                  <c:v>184.84726800000001</c:v>
                </c:pt>
                <c:pt idx="1">
                  <c:v>158.01849000000001</c:v>
                </c:pt>
                <c:pt idx="2">
                  <c:v>202.682276</c:v>
                </c:pt>
                <c:pt idx="3">
                  <c:v>207.82373100000001</c:v>
                </c:pt>
                <c:pt idx="4">
                  <c:v>200.95272499999999</c:v>
                </c:pt>
                <c:pt idx="5">
                  <c:v>217.396086</c:v>
                </c:pt>
                <c:pt idx="6">
                  <c:v>239.29084800000001</c:v>
                </c:pt>
                <c:pt idx="7">
                  <c:v>245.362426</c:v>
                </c:pt>
                <c:pt idx="8">
                  <c:v>245.36609200000001</c:v>
                </c:pt>
                <c:pt idx="9">
                  <c:v>186.731572</c:v>
                </c:pt>
                <c:pt idx="10">
                  <c:v>190.881137</c:v>
                </c:pt>
                <c:pt idx="11">
                  <c:v>204.59100599999999</c:v>
                </c:pt>
                <c:pt idx="12">
                  <c:v>177.52303599999999</c:v>
                </c:pt>
                <c:pt idx="13">
                  <c:v>161.93081900000001</c:v>
                </c:pt>
                <c:pt idx="14">
                  <c:v>229.21453600000001</c:v>
                </c:pt>
                <c:pt idx="15">
                  <c:v>161.38254900000001</c:v>
                </c:pt>
                <c:pt idx="16">
                  <c:v>175.65958699999999</c:v>
                </c:pt>
                <c:pt idx="17">
                  <c:v>210.50063499999999</c:v>
                </c:pt>
                <c:pt idx="18">
                  <c:v>227.33255399999999</c:v>
                </c:pt>
                <c:pt idx="19">
                  <c:v>285.67621600000001</c:v>
                </c:pt>
                <c:pt idx="20">
                  <c:v>228.33036999999999</c:v>
                </c:pt>
                <c:pt idx="21">
                  <c:v>229.841566</c:v>
                </c:pt>
                <c:pt idx="22">
                  <c:v>256.02512200000001</c:v>
                </c:pt>
                <c:pt idx="23">
                  <c:v>290.98278199999999</c:v>
                </c:pt>
                <c:pt idx="24">
                  <c:v>201.105794</c:v>
                </c:pt>
                <c:pt idx="25">
                  <c:v>172.783331</c:v>
                </c:pt>
                <c:pt idx="26">
                  <c:v>109.320448</c:v>
                </c:pt>
                <c:pt idx="27">
                  <c:v>92.896417</c:v>
                </c:pt>
                <c:pt idx="28">
                  <c:v>115.89348</c:v>
                </c:pt>
                <c:pt idx="29">
                  <c:v>152.43037899999999</c:v>
                </c:pt>
                <c:pt idx="30">
                  <c:v>150.430767</c:v>
                </c:pt>
                <c:pt idx="31">
                  <c:v>282.88211799999999</c:v>
                </c:pt>
                <c:pt idx="32">
                  <c:v>137.32564199999999</c:v>
                </c:pt>
                <c:pt idx="33">
                  <c:v>85.111771000000005</c:v>
                </c:pt>
                <c:pt idx="34">
                  <c:v>99.733484000000004</c:v>
                </c:pt>
                <c:pt idx="35">
                  <c:v>50.756715999999997</c:v>
                </c:pt>
                <c:pt idx="36">
                  <c:v>36.41028</c:v>
                </c:pt>
                <c:pt idx="37">
                  <c:v>8.8535199999999996</c:v>
                </c:pt>
                <c:pt idx="38">
                  <c:v>11.803561</c:v>
                </c:pt>
                <c:pt idx="39">
                  <c:v>11.363486999999999</c:v>
                </c:pt>
                <c:pt idx="40">
                  <c:v>13.150952999999999</c:v>
                </c:pt>
                <c:pt idx="41">
                  <c:v>10.400396000000001</c:v>
                </c:pt>
                <c:pt idx="42">
                  <c:v>13.690092</c:v>
                </c:pt>
                <c:pt idx="43">
                  <c:v>14.898075</c:v>
                </c:pt>
                <c:pt idx="44">
                  <c:v>17.252887000000001</c:v>
                </c:pt>
                <c:pt idx="45">
                  <c:v>17.322482000000001</c:v>
                </c:pt>
                <c:pt idx="46">
                  <c:v>19.179001</c:v>
                </c:pt>
                <c:pt idx="47">
                  <c:v>20.299520999999999</c:v>
                </c:pt>
                <c:pt idx="48">
                  <c:v>20.136381</c:v>
                </c:pt>
                <c:pt idx="49">
                  <c:v>17.960764999999999</c:v>
                </c:pt>
                <c:pt idx="50">
                  <c:v>16.554988999999999</c:v>
                </c:pt>
                <c:pt idx="51">
                  <c:v>22.756426000000001</c:v>
                </c:pt>
                <c:pt idx="52">
                  <c:v>17.092770000000002</c:v>
                </c:pt>
                <c:pt idx="53">
                  <c:v>14.069084</c:v>
                </c:pt>
                <c:pt idx="54">
                  <c:v>15.767016999999999</c:v>
                </c:pt>
                <c:pt idx="55">
                  <c:v>16.967043</c:v>
                </c:pt>
                <c:pt idx="56">
                  <c:v>16.199766</c:v>
                </c:pt>
                <c:pt idx="57">
                  <c:v>16.940750999999999</c:v>
                </c:pt>
                <c:pt idx="58">
                  <c:v>18.492632</c:v>
                </c:pt>
                <c:pt idx="59">
                  <c:v>22.581377</c:v>
                </c:pt>
                <c:pt idx="60">
                  <c:v>5.336303</c:v>
                </c:pt>
                <c:pt idx="61">
                  <c:v>5.336303</c:v>
                </c:pt>
                <c:pt idx="62">
                  <c:v>0.615977</c:v>
                </c:pt>
                <c:pt idx="63">
                  <c:v>2.2064409999999999</c:v>
                </c:pt>
                <c:pt idx="64">
                  <c:v>4.748348</c:v>
                </c:pt>
                <c:pt idx="65">
                  <c:v>9.1236820000000005</c:v>
                </c:pt>
                <c:pt idx="66">
                  <c:v>7.978243</c:v>
                </c:pt>
                <c:pt idx="67">
                  <c:v>6.5710750000000004</c:v>
                </c:pt>
                <c:pt idx="68" formatCode="General">
                  <c:v>1.93</c:v>
                </c:pt>
                <c:pt idx="69" formatCode="General">
                  <c:v>1.41</c:v>
                </c:pt>
                <c:pt idx="70" formatCode="General">
                  <c:v>1.1100000000000001</c:v>
                </c:pt>
                <c:pt idx="71" formatCode="General">
                  <c:v>1.62</c:v>
                </c:pt>
                <c:pt idx="72" formatCode="General">
                  <c:v>1.48</c:v>
                </c:pt>
                <c:pt idx="73" formatCode="General">
                  <c:v>1.75</c:v>
                </c:pt>
                <c:pt idx="74" formatCode="General">
                  <c:v>1.31</c:v>
                </c:pt>
                <c:pt idx="75" formatCode="General">
                  <c:v>1.85</c:v>
                </c:pt>
                <c:pt idx="76" formatCode="General">
                  <c:v>0.75</c:v>
                </c:pt>
                <c:pt idx="77" formatCode="General">
                  <c:v>1.82</c:v>
                </c:pt>
                <c:pt idx="78" formatCode="General">
                  <c:v>4.0999999999999996</c:v>
                </c:pt>
                <c:pt idx="79" formatCode="General">
                  <c:v>6.2</c:v>
                </c:pt>
                <c:pt idx="80" formatCode="General">
                  <c:v>14.3</c:v>
                </c:pt>
                <c:pt idx="81" formatCode="General">
                  <c:v>2</c:v>
                </c:pt>
                <c:pt idx="82" formatCode="General">
                  <c:v>6.6</c:v>
                </c:pt>
                <c:pt idx="83" formatCode="General">
                  <c:v>15.8</c:v>
                </c:pt>
                <c:pt idx="84" formatCode="General">
                  <c:v>17.899999999999999</c:v>
                </c:pt>
                <c:pt idx="85" formatCode="General">
                  <c:v>2.02</c:v>
                </c:pt>
                <c:pt idx="86" formatCode="General">
                  <c:v>3.57</c:v>
                </c:pt>
                <c:pt idx="87" formatCode="General">
                  <c:v>4.24</c:v>
                </c:pt>
                <c:pt idx="88" formatCode="General">
                  <c:v>5.8</c:v>
                </c:pt>
                <c:pt idx="89" formatCode="General">
                  <c:v>2.48</c:v>
                </c:pt>
                <c:pt idx="90" formatCode="General">
                  <c:v>12.98</c:v>
                </c:pt>
              </c:numCache>
            </c:numRef>
          </c:val>
          <c:smooth val="0"/>
          <c:extLst>
            <c:ext xmlns:c16="http://schemas.microsoft.com/office/drawing/2014/chart" uri="{C3380CC4-5D6E-409C-BE32-E72D297353CC}">
              <c16:uniqueId val="{00000001-F97E-483F-AAD1-E0F66CFE8C7C}"/>
            </c:ext>
          </c:extLst>
        </c:ser>
        <c:dLbls>
          <c:showLegendKey val="0"/>
          <c:showVal val="0"/>
          <c:showCatName val="0"/>
          <c:showSerName val="0"/>
          <c:showPercent val="0"/>
          <c:showBubbleSize val="0"/>
        </c:dLbls>
        <c:smooth val="0"/>
        <c:axId val="285211184"/>
        <c:axId val="285206608"/>
      </c:lineChart>
      <c:catAx>
        <c:axId val="285211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85206608"/>
        <c:crosses val="autoZero"/>
        <c:auto val="1"/>
        <c:lblAlgn val="ctr"/>
        <c:lblOffset val="100"/>
        <c:tickLblSkip val="12"/>
        <c:tickMarkSkip val="12"/>
        <c:noMultiLvlLbl val="0"/>
      </c:catAx>
      <c:valAx>
        <c:axId val="2852066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million US dollars</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2852111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lineChart>
        <c:grouping val="standard"/>
        <c:varyColors val="0"/>
        <c:ser>
          <c:idx val="0"/>
          <c:order val="0"/>
          <c:tx>
            <c:strRef>
              <c:f>New!$A$14</c:f>
              <c:strCache>
                <c:ptCount val="1"/>
                <c:pt idx="0">
                  <c:v>ChBal</c:v>
                </c:pt>
              </c:strCache>
            </c:strRef>
          </c:tx>
          <c:spPr>
            <a:ln w="22225" cap="rnd" cmpd="sng" algn="ctr">
              <a:solidFill>
                <a:schemeClr val="accent2"/>
              </a:solidFill>
              <a:round/>
            </a:ln>
            <a:effectLst/>
          </c:spPr>
          <c:marker>
            <c:symbol val="none"/>
          </c:marker>
          <c:cat>
            <c:strRef>
              <c:f>New!$B$13:$CZ$13</c:f>
              <c:strCache>
                <c:ptCount val="103"/>
                <c:pt idx="0">
                  <c:v>Jan-15</c:v>
                </c:pt>
                <c:pt idx="12">
                  <c:v>Jan-16</c:v>
                </c:pt>
                <c:pt idx="24">
                  <c:v>Jan-17</c:v>
                </c:pt>
                <c:pt idx="36">
                  <c:v>Jan-18</c:v>
                </c:pt>
                <c:pt idx="48">
                  <c:v>Jan-19</c:v>
                </c:pt>
                <c:pt idx="60">
                  <c:v>Jan-20</c:v>
                </c:pt>
                <c:pt idx="72">
                  <c:v>Jan-21</c:v>
                </c:pt>
                <c:pt idx="84">
                  <c:v>Jan-22</c:v>
                </c:pt>
                <c:pt idx="96">
                  <c:v>Jan-23</c:v>
                </c:pt>
                <c:pt idx="102">
                  <c:v>July</c:v>
                </c:pt>
              </c:strCache>
            </c:strRef>
          </c:cat>
          <c:val>
            <c:numRef>
              <c:f>New!$B$14:$CZ$14</c:f>
              <c:numCache>
                <c:formatCode>0.0</c:formatCode>
                <c:ptCount val="103"/>
                <c:pt idx="0">
                  <c:v>23.341485999999975</c:v>
                </c:pt>
                <c:pt idx="1">
                  <c:v>-6.9479480000000251</c:v>
                </c:pt>
                <c:pt idx="2">
                  <c:v>1.3124259999999879</c:v>
                </c:pt>
                <c:pt idx="3">
                  <c:v>64.382014999999967</c:v>
                </c:pt>
                <c:pt idx="4">
                  <c:v>53.440971000000019</c:v>
                </c:pt>
                <c:pt idx="5">
                  <c:v>25.634174999999999</c:v>
                </c:pt>
                <c:pt idx="6">
                  <c:v>26.898499999999984</c:v>
                </c:pt>
                <c:pt idx="7">
                  <c:v>-7.3712409999999977</c:v>
                </c:pt>
                <c:pt idx="8">
                  <c:v>25.297535000000011</c:v>
                </c:pt>
                <c:pt idx="9">
                  <c:v>60.264206000000001</c:v>
                </c:pt>
                <c:pt idx="10">
                  <c:v>84.099885</c:v>
                </c:pt>
                <c:pt idx="11">
                  <c:v>112.16796600000004</c:v>
                </c:pt>
                <c:pt idx="12">
                  <c:v>33.451096000000007</c:v>
                </c:pt>
                <c:pt idx="13">
                  <c:v>-0.41810000000000969</c:v>
                </c:pt>
                <c:pt idx="14">
                  <c:v>6.6344879999999762</c:v>
                </c:pt>
                <c:pt idx="15">
                  <c:v>106.64689899999999</c:v>
                </c:pt>
                <c:pt idx="16">
                  <c:v>63.714168000000001</c:v>
                </c:pt>
                <c:pt idx="17">
                  <c:v>77.668070999999998</c:v>
                </c:pt>
                <c:pt idx="18">
                  <c:v>-34.723468999999994</c:v>
                </c:pt>
                <c:pt idx="19">
                  <c:v>50.900949999999966</c:v>
                </c:pt>
                <c:pt idx="20">
                  <c:v>57.282920000000018</c:v>
                </c:pt>
                <c:pt idx="21">
                  <c:v>56.761633000000018</c:v>
                </c:pt>
                <c:pt idx="22">
                  <c:v>94.839372999999966</c:v>
                </c:pt>
                <c:pt idx="23">
                  <c:v>44.873386000000039</c:v>
                </c:pt>
                <c:pt idx="24">
                  <c:v>40.381634999999989</c:v>
                </c:pt>
                <c:pt idx="25">
                  <c:v>-20.868841000000003</c:v>
                </c:pt>
                <c:pt idx="26">
                  <c:v>218.68268599999999</c:v>
                </c:pt>
                <c:pt idx="27">
                  <c:v>195.26699600000001</c:v>
                </c:pt>
                <c:pt idx="28">
                  <c:v>203.86188199999998</c:v>
                </c:pt>
                <c:pt idx="29">
                  <c:v>174.40832500000002</c:v>
                </c:pt>
                <c:pt idx="30">
                  <c:v>149.41333900000001</c:v>
                </c:pt>
                <c:pt idx="31">
                  <c:v>33.082553000000019</c:v>
                </c:pt>
                <c:pt idx="32">
                  <c:v>129.015503</c:v>
                </c:pt>
                <c:pt idx="33">
                  <c:v>159.03689900000001</c:v>
                </c:pt>
                <c:pt idx="34">
                  <c:v>188.10424900000001</c:v>
                </c:pt>
                <c:pt idx="35">
                  <c:v>206.97633200000001</c:v>
                </c:pt>
                <c:pt idx="36">
                  <c:v>132.46625</c:v>
                </c:pt>
                <c:pt idx="37">
                  <c:v>93.809550999999999</c:v>
                </c:pt>
                <c:pt idx="38">
                  <c:v>131.124211</c:v>
                </c:pt>
                <c:pt idx="39">
                  <c:v>150.109624</c:v>
                </c:pt>
                <c:pt idx="40">
                  <c:v>204.057332</c:v>
                </c:pt>
                <c:pt idx="41">
                  <c:v>187.477383</c:v>
                </c:pt>
                <c:pt idx="42">
                  <c:v>153.484599</c:v>
                </c:pt>
                <c:pt idx="43">
                  <c:v>182.410696</c:v>
                </c:pt>
                <c:pt idx="44">
                  <c:v>182.97317600000002</c:v>
                </c:pt>
                <c:pt idx="45">
                  <c:v>210.131226</c:v>
                </c:pt>
                <c:pt idx="46">
                  <c:v>208.52325300000001</c:v>
                </c:pt>
                <c:pt idx="47">
                  <c:v>187.124044</c:v>
                </c:pt>
                <c:pt idx="48">
                  <c:v>147.85360499999999</c:v>
                </c:pt>
                <c:pt idx="49">
                  <c:v>71.078071000000008</c:v>
                </c:pt>
                <c:pt idx="50">
                  <c:v>181.39719199999999</c:v>
                </c:pt>
                <c:pt idx="51">
                  <c:v>195.947419</c:v>
                </c:pt>
                <c:pt idx="52">
                  <c:v>241.199804</c:v>
                </c:pt>
                <c:pt idx="53">
                  <c:v>198.500416</c:v>
                </c:pt>
                <c:pt idx="54">
                  <c:v>191.93442899999999</c:v>
                </c:pt>
                <c:pt idx="55">
                  <c:v>202.44681700000001</c:v>
                </c:pt>
                <c:pt idx="56">
                  <c:v>211.31977999999998</c:v>
                </c:pt>
                <c:pt idx="57">
                  <c:v>253.987875</c:v>
                </c:pt>
                <c:pt idx="58">
                  <c:v>243.55460199999999</c:v>
                </c:pt>
                <c:pt idx="59">
                  <c:v>234.140727</c:v>
                </c:pt>
                <c:pt idx="60">
                  <c:v>93.360178000000005</c:v>
                </c:pt>
                <c:pt idx="61">
                  <c:v>93.360178000000005</c:v>
                </c:pt>
                <c:pt idx="62">
                  <c:v>17.415088999999998</c:v>
                </c:pt>
                <c:pt idx="63">
                  <c:v>19.590429</c:v>
                </c:pt>
                <c:pt idx="64">
                  <c:v>53.818786000000003</c:v>
                </c:pt>
                <c:pt idx="65">
                  <c:v>78.554962000000003</c:v>
                </c:pt>
                <c:pt idx="66">
                  <c:v>57.886432000000006</c:v>
                </c:pt>
                <c:pt idx="67">
                  <c:v>12.690238000000001</c:v>
                </c:pt>
                <c:pt idx="68">
                  <c:v>16.97</c:v>
                </c:pt>
                <c:pt idx="69">
                  <c:v>-1.1599999999999999</c:v>
                </c:pt>
                <c:pt idx="70">
                  <c:v>-1.01</c:v>
                </c:pt>
                <c:pt idx="71">
                  <c:v>1.7599999999999998</c:v>
                </c:pt>
                <c:pt idx="72">
                  <c:v>-1.44</c:v>
                </c:pt>
                <c:pt idx="73">
                  <c:v>-1.72</c:v>
                </c:pt>
                <c:pt idx="74">
                  <c:v>11.667999999999999</c:v>
                </c:pt>
                <c:pt idx="75">
                  <c:v>26.849999999999998</c:v>
                </c:pt>
                <c:pt idx="76">
                  <c:v>1.9500000000000002</c:v>
                </c:pt>
                <c:pt idx="77">
                  <c:v>10.48</c:v>
                </c:pt>
                <c:pt idx="78">
                  <c:v>12.700000000000001</c:v>
                </c:pt>
                <c:pt idx="79">
                  <c:v>16.3</c:v>
                </c:pt>
                <c:pt idx="80">
                  <c:v>41.3</c:v>
                </c:pt>
                <c:pt idx="81">
                  <c:v>36.6</c:v>
                </c:pt>
                <c:pt idx="82">
                  <c:v>27.699999999999996</c:v>
                </c:pt>
                <c:pt idx="83">
                  <c:v>19.2</c:v>
                </c:pt>
                <c:pt idx="84">
                  <c:v>39.550000000000004</c:v>
                </c:pt>
                <c:pt idx="85">
                  <c:v>56.83</c:v>
                </c:pt>
                <c:pt idx="86">
                  <c:v>53.5</c:v>
                </c:pt>
                <c:pt idx="87">
                  <c:v>93.850000000000009</c:v>
                </c:pt>
                <c:pt idx="88">
                  <c:v>8.7100000000000009</c:v>
                </c:pt>
                <c:pt idx="89">
                  <c:v>16.57</c:v>
                </c:pt>
                <c:pt idx="90">
                  <c:v>46.760000000000005</c:v>
                </c:pt>
                <c:pt idx="91">
                  <c:v>52.8</c:v>
                </c:pt>
                <c:pt idx="92">
                  <c:v>75.899999999999991</c:v>
                </c:pt>
                <c:pt idx="93">
                  <c:v>111</c:v>
                </c:pt>
                <c:pt idx="94">
                  <c:v>102.10000000000001</c:v>
                </c:pt>
                <c:pt idx="95">
                  <c:v>103.19999999999999</c:v>
                </c:pt>
                <c:pt idx="96">
                  <c:v>171.2</c:v>
                </c:pt>
                <c:pt idx="97">
                  <c:v>102.6</c:v>
                </c:pt>
                <c:pt idx="98">
                  <c:v>116.5</c:v>
                </c:pt>
                <c:pt idx="99">
                  <c:v>131.80000000000001</c:v>
                </c:pt>
                <c:pt idx="100">
                  <c:v>141.69999999999999</c:v>
                </c:pt>
                <c:pt idx="101">
                  <c:v>125.19999999999999</c:v>
                </c:pt>
                <c:pt idx="102">
                  <c:v>131.49600000000001</c:v>
                </c:pt>
              </c:numCache>
            </c:numRef>
          </c:val>
          <c:smooth val="0"/>
          <c:extLst>
            <c:ext xmlns:c16="http://schemas.microsoft.com/office/drawing/2014/chart" uri="{C3380CC4-5D6E-409C-BE32-E72D297353CC}">
              <c16:uniqueId val="{00000000-D2A5-4309-ACFE-281B38A1C573}"/>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285211184"/>
        <c:axId val="285206608"/>
      </c:lineChart>
      <c:catAx>
        <c:axId val="28521118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spc="20" baseline="0">
                <a:solidFill>
                  <a:schemeClr val="dk1">
                    <a:lumMod val="65000"/>
                    <a:lumOff val="35000"/>
                  </a:schemeClr>
                </a:solidFill>
                <a:latin typeface="+mn-lt"/>
                <a:ea typeface="+mn-ea"/>
                <a:cs typeface="+mn-cs"/>
              </a:defRPr>
            </a:pPr>
            <a:endParaRPr lang="en-US"/>
          </a:p>
        </c:txPr>
        <c:crossAx val="285206608"/>
        <c:crosses val="autoZero"/>
        <c:auto val="1"/>
        <c:lblAlgn val="ctr"/>
        <c:lblOffset val="100"/>
        <c:tickLblSkip val="12"/>
        <c:tickMarkSkip val="12"/>
        <c:noMultiLvlLbl val="0"/>
      </c:catAx>
      <c:valAx>
        <c:axId val="285206608"/>
        <c:scaling>
          <c:orientation val="minMax"/>
        </c:scaling>
        <c:delete val="0"/>
        <c:axPos val="l"/>
        <c:title>
          <c:tx>
            <c:rich>
              <a:bodyPr rot="-5400000" spcFirstLastPara="1" vertOverflow="ellipsis" vert="horz" wrap="square" anchor="ctr" anchorCtr="1"/>
              <a:lstStyle/>
              <a:p>
                <a:pPr>
                  <a:defRPr sz="900" b="0" i="0" u="none" strike="noStrike" kern="1200" cap="all" baseline="0">
                    <a:solidFill>
                      <a:schemeClr val="dk1">
                        <a:lumMod val="65000"/>
                        <a:lumOff val="35000"/>
                      </a:schemeClr>
                    </a:solidFill>
                    <a:latin typeface="+mn-lt"/>
                    <a:ea typeface="+mn-ea"/>
                    <a:cs typeface="+mn-cs"/>
                  </a:defRPr>
                </a:pPr>
                <a:r>
                  <a:rPr lang="en-US"/>
                  <a:t>million US dollars</a:t>
                </a:r>
              </a:p>
            </c:rich>
          </c:tx>
          <c:overlay val="0"/>
          <c:spPr>
            <a:noFill/>
            <a:ln>
              <a:noFill/>
            </a:ln>
            <a:effectLst/>
          </c:spPr>
          <c:txPr>
            <a:bodyPr rot="-5400000" spcFirstLastPara="1" vertOverflow="ellipsis" vert="horz" wrap="square" anchor="ctr" anchorCtr="1"/>
            <a:lstStyle/>
            <a:p>
              <a:pPr>
                <a:defRPr sz="900" b="0" i="0" u="none" strike="noStrike" kern="1200" cap="all" baseline="0">
                  <a:solidFill>
                    <a:schemeClr val="dk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dk1">
                    <a:lumMod val="65000"/>
                    <a:lumOff val="35000"/>
                  </a:schemeClr>
                </a:solidFill>
                <a:latin typeface="+mn-lt"/>
                <a:ea typeface="+mn-ea"/>
                <a:cs typeface="+mn-cs"/>
              </a:defRPr>
            </a:pPr>
            <a:endParaRPr lang="en-US"/>
          </a:p>
        </c:txPr>
        <c:crossAx val="28521118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lineChart>
        <c:grouping val="standard"/>
        <c:varyColors val="0"/>
        <c:ser>
          <c:idx val="0"/>
          <c:order val="0"/>
          <c:tx>
            <c:strRef>
              <c:f>New!$A$14</c:f>
              <c:strCache>
                <c:ptCount val="1"/>
                <c:pt idx="0">
                  <c:v>ChBal</c:v>
                </c:pt>
              </c:strCache>
            </c:strRef>
          </c:tx>
          <c:spPr>
            <a:ln w="22225" cap="rnd" cmpd="sng" algn="ctr">
              <a:solidFill>
                <a:schemeClr val="accent2"/>
              </a:solidFill>
              <a:round/>
            </a:ln>
            <a:effectLst/>
          </c:spPr>
          <c:marker>
            <c:symbol val="none"/>
          </c:marker>
          <c:cat>
            <c:strRef>
              <c:f>New!$B$13:$CZ$13</c:f>
              <c:strCache>
                <c:ptCount val="103"/>
                <c:pt idx="0">
                  <c:v>Jan-15</c:v>
                </c:pt>
                <c:pt idx="12">
                  <c:v>Jan-16</c:v>
                </c:pt>
                <c:pt idx="24">
                  <c:v>Jan-17</c:v>
                </c:pt>
                <c:pt idx="36">
                  <c:v>Jan-18</c:v>
                </c:pt>
                <c:pt idx="48">
                  <c:v>Jan-19</c:v>
                </c:pt>
                <c:pt idx="60">
                  <c:v>Jan-20</c:v>
                </c:pt>
                <c:pt idx="72">
                  <c:v>Jan-21</c:v>
                </c:pt>
                <c:pt idx="84">
                  <c:v>Jan-22</c:v>
                </c:pt>
                <c:pt idx="96">
                  <c:v>Jan-23</c:v>
                </c:pt>
                <c:pt idx="102">
                  <c:v>July</c:v>
                </c:pt>
              </c:strCache>
            </c:strRef>
          </c:cat>
          <c:val>
            <c:numRef>
              <c:f>New!$B$14:$CZ$14</c:f>
              <c:numCache>
                <c:formatCode>0.0</c:formatCode>
                <c:ptCount val="103"/>
                <c:pt idx="0">
                  <c:v>23.341485999999975</c:v>
                </c:pt>
                <c:pt idx="1">
                  <c:v>-6.9479480000000251</c:v>
                </c:pt>
                <c:pt idx="2">
                  <c:v>1.3124259999999879</c:v>
                </c:pt>
                <c:pt idx="3">
                  <c:v>64.382014999999967</c:v>
                </c:pt>
                <c:pt idx="4">
                  <c:v>53.440971000000019</c:v>
                </c:pt>
                <c:pt idx="5">
                  <c:v>25.634174999999999</c:v>
                </c:pt>
                <c:pt idx="6">
                  <c:v>26.898499999999984</c:v>
                </c:pt>
                <c:pt idx="7">
                  <c:v>-7.3712409999999977</c:v>
                </c:pt>
                <c:pt idx="8">
                  <c:v>25.297535000000011</c:v>
                </c:pt>
                <c:pt idx="9">
                  <c:v>60.264206000000001</c:v>
                </c:pt>
                <c:pt idx="10">
                  <c:v>84.099885</c:v>
                </c:pt>
                <c:pt idx="11">
                  <c:v>112.16796600000004</c:v>
                </c:pt>
                <c:pt idx="12">
                  <c:v>33.451096000000007</c:v>
                </c:pt>
                <c:pt idx="13">
                  <c:v>-0.41810000000000969</c:v>
                </c:pt>
                <c:pt idx="14">
                  <c:v>6.6344879999999762</c:v>
                </c:pt>
                <c:pt idx="15">
                  <c:v>106.64689899999999</c:v>
                </c:pt>
                <c:pt idx="16">
                  <c:v>63.714168000000001</c:v>
                </c:pt>
                <c:pt idx="17">
                  <c:v>77.668070999999998</c:v>
                </c:pt>
                <c:pt idx="18">
                  <c:v>-34.723468999999994</c:v>
                </c:pt>
                <c:pt idx="19">
                  <c:v>50.900949999999966</c:v>
                </c:pt>
                <c:pt idx="20">
                  <c:v>57.282920000000018</c:v>
                </c:pt>
                <c:pt idx="21">
                  <c:v>56.761633000000018</c:v>
                </c:pt>
                <c:pt idx="22">
                  <c:v>94.839372999999966</c:v>
                </c:pt>
                <c:pt idx="23">
                  <c:v>44.873386000000039</c:v>
                </c:pt>
                <c:pt idx="24">
                  <c:v>40.381634999999989</c:v>
                </c:pt>
                <c:pt idx="25">
                  <c:v>-20.868841000000003</c:v>
                </c:pt>
                <c:pt idx="26">
                  <c:v>218.68268599999999</c:v>
                </c:pt>
                <c:pt idx="27">
                  <c:v>195.26699600000001</c:v>
                </c:pt>
                <c:pt idx="28">
                  <c:v>203.86188199999998</c:v>
                </c:pt>
                <c:pt idx="29">
                  <c:v>174.40832500000002</c:v>
                </c:pt>
                <c:pt idx="30">
                  <c:v>149.41333900000001</c:v>
                </c:pt>
                <c:pt idx="31">
                  <c:v>33.082553000000019</c:v>
                </c:pt>
                <c:pt idx="32">
                  <c:v>129.015503</c:v>
                </c:pt>
                <c:pt idx="33">
                  <c:v>159.03689900000001</c:v>
                </c:pt>
                <c:pt idx="34">
                  <c:v>188.10424900000001</c:v>
                </c:pt>
                <c:pt idx="35">
                  <c:v>206.97633200000001</c:v>
                </c:pt>
                <c:pt idx="36">
                  <c:v>132.46625</c:v>
                </c:pt>
                <c:pt idx="37">
                  <c:v>93.809550999999999</c:v>
                </c:pt>
                <c:pt idx="38">
                  <c:v>131.124211</c:v>
                </c:pt>
                <c:pt idx="39">
                  <c:v>150.109624</c:v>
                </c:pt>
                <c:pt idx="40">
                  <c:v>204.057332</c:v>
                </c:pt>
                <c:pt idx="41">
                  <c:v>187.477383</c:v>
                </c:pt>
                <c:pt idx="42">
                  <c:v>153.484599</c:v>
                </c:pt>
                <c:pt idx="43">
                  <c:v>182.410696</c:v>
                </c:pt>
                <c:pt idx="44">
                  <c:v>182.97317600000002</c:v>
                </c:pt>
                <c:pt idx="45">
                  <c:v>210.131226</c:v>
                </c:pt>
                <c:pt idx="46">
                  <c:v>208.52325300000001</c:v>
                </c:pt>
                <c:pt idx="47">
                  <c:v>187.124044</c:v>
                </c:pt>
                <c:pt idx="48">
                  <c:v>147.85360499999999</c:v>
                </c:pt>
                <c:pt idx="49">
                  <c:v>71.078071000000008</c:v>
                </c:pt>
                <c:pt idx="50">
                  <c:v>181.39719199999999</c:v>
                </c:pt>
                <c:pt idx="51">
                  <c:v>195.947419</c:v>
                </c:pt>
                <c:pt idx="52">
                  <c:v>241.199804</c:v>
                </c:pt>
                <c:pt idx="53">
                  <c:v>198.500416</c:v>
                </c:pt>
                <c:pt idx="54">
                  <c:v>191.93442899999999</c:v>
                </c:pt>
                <c:pt idx="55">
                  <c:v>202.44681700000001</c:v>
                </c:pt>
                <c:pt idx="56">
                  <c:v>211.31977999999998</c:v>
                </c:pt>
                <c:pt idx="57">
                  <c:v>253.987875</c:v>
                </c:pt>
                <c:pt idx="58">
                  <c:v>243.55460199999999</c:v>
                </c:pt>
                <c:pt idx="59">
                  <c:v>234.140727</c:v>
                </c:pt>
                <c:pt idx="60">
                  <c:v>93.360178000000005</c:v>
                </c:pt>
                <c:pt idx="61">
                  <c:v>93.360178000000005</c:v>
                </c:pt>
                <c:pt idx="62">
                  <c:v>17.415088999999998</c:v>
                </c:pt>
                <c:pt idx="63">
                  <c:v>19.590429</c:v>
                </c:pt>
                <c:pt idx="64">
                  <c:v>53.818786000000003</c:v>
                </c:pt>
                <c:pt idx="65">
                  <c:v>78.554962000000003</c:v>
                </c:pt>
                <c:pt idx="66">
                  <c:v>57.886432000000006</c:v>
                </c:pt>
                <c:pt idx="67">
                  <c:v>12.690238000000001</c:v>
                </c:pt>
                <c:pt idx="68">
                  <c:v>16.97</c:v>
                </c:pt>
                <c:pt idx="69">
                  <c:v>-1.1599999999999999</c:v>
                </c:pt>
                <c:pt idx="70">
                  <c:v>-1.01</c:v>
                </c:pt>
                <c:pt idx="71">
                  <c:v>1.7599999999999998</c:v>
                </c:pt>
                <c:pt idx="72">
                  <c:v>-1.44</c:v>
                </c:pt>
                <c:pt idx="73">
                  <c:v>-1.72</c:v>
                </c:pt>
                <c:pt idx="74">
                  <c:v>11.667999999999999</c:v>
                </c:pt>
                <c:pt idx="75">
                  <c:v>26.849999999999998</c:v>
                </c:pt>
                <c:pt idx="76">
                  <c:v>1.9500000000000002</c:v>
                </c:pt>
                <c:pt idx="77">
                  <c:v>10.48</c:v>
                </c:pt>
                <c:pt idx="78">
                  <c:v>12.700000000000001</c:v>
                </c:pt>
                <c:pt idx="79">
                  <c:v>16.3</c:v>
                </c:pt>
                <c:pt idx="80">
                  <c:v>41.3</c:v>
                </c:pt>
                <c:pt idx="81">
                  <c:v>36.6</c:v>
                </c:pt>
                <c:pt idx="82">
                  <c:v>27.699999999999996</c:v>
                </c:pt>
                <c:pt idx="83">
                  <c:v>19.2</c:v>
                </c:pt>
                <c:pt idx="84">
                  <c:v>39.550000000000004</c:v>
                </c:pt>
                <c:pt idx="85">
                  <c:v>56.83</c:v>
                </c:pt>
                <c:pt idx="86">
                  <c:v>53.5</c:v>
                </c:pt>
                <c:pt idx="87">
                  <c:v>93.850000000000009</c:v>
                </c:pt>
                <c:pt idx="88">
                  <c:v>8.7100000000000009</c:v>
                </c:pt>
                <c:pt idx="89">
                  <c:v>16.57</c:v>
                </c:pt>
                <c:pt idx="90">
                  <c:v>46.760000000000005</c:v>
                </c:pt>
                <c:pt idx="91">
                  <c:v>52.8</c:v>
                </c:pt>
                <c:pt idx="92">
                  <c:v>75.899999999999991</c:v>
                </c:pt>
                <c:pt idx="93">
                  <c:v>111</c:v>
                </c:pt>
                <c:pt idx="94">
                  <c:v>102.10000000000001</c:v>
                </c:pt>
                <c:pt idx="95">
                  <c:v>103.19999999999999</c:v>
                </c:pt>
                <c:pt idx="96">
                  <c:v>171.2</c:v>
                </c:pt>
                <c:pt idx="97">
                  <c:v>102.6</c:v>
                </c:pt>
                <c:pt idx="98">
                  <c:v>116.5</c:v>
                </c:pt>
                <c:pt idx="99">
                  <c:v>131.80000000000001</c:v>
                </c:pt>
                <c:pt idx="100">
                  <c:v>141.69999999999999</c:v>
                </c:pt>
                <c:pt idx="101">
                  <c:v>125.19999999999999</c:v>
                </c:pt>
                <c:pt idx="102">
                  <c:v>131.49600000000001</c:v>
                </c:pt>
              </c:numCache>
            </c:numRef>
          </c:val>
          <c:smooth val="0"/>
          <c:extLst>
            <c:ext xmlns:c16="http://schemas.microsoft.com/office/drawing/2014/chart" uri="{C3380CC4-5D6E-409C-BE32-E72D297353CC}">
              <c16:uniqueId val="{00000000-D2A5-4309-ACFE-281B38A1C573}"/>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285211184"/>
        <c:axId val="285206608"/>
      </c:lineChart>
      <c:catAx>
        <c:axId val="28521118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spc="20" baseline="0">
                <a:solidFill>
                  <a:schemeClr val="dk1">
                    <a:lumMod val="65000"/>
                    <a:lumOff val="35000"/>
                  </a:schemeClr>
                </a:solidFill>
                <a:latin typeface="+mn-lt"/>
                <a:ea typeface="+mn-ea"/>
                <a:cs typeface="+mn-cs"/>
              </a:defRPr>
            </a:pPr>
            <a:endParaRPr lang="en-US"/>
          </a:p>
        </c:txPr>
        <c:crossAx val="285206608"/>
        <c:crosses val="autoZero"/>
        <c:auto val="1"/>
        <c:lblAlgn val="ctr"/>
        <c:lblOffset val="100"/>
        <c:tickLblSkip val="12"/>
        <c:tickMarkSkip val="12"/>
        <c:noMultiLvlLbl val="0"/>
      </c:catAx>
      <c:valAx>
        <c:axId val="285206608"/>
        <c:scaling>
          <c:orientation val="minMax"/>
        </c:scaling>
        <c:delete val="0"/>
        <c:axPos val="l"/>
        <c:title>
          <c:tx>
            <c:rich>
              <a:bodyPr rot="-5400000" spcFirstLastPara="1" vertOverflow="ellipsis" vert="horz" wrap="square" anchor="ctr" anchorCtr="1"/>
              <a:lstStyle/>
              <a:p>
                <a:pPr>
                  <a:defRPr sz="900" b="0" i="0" u="none" strike="noStrike" kern="1200" cap="all" baseline="0">
                    <a:solidFill>
                      <a:schemeClr val="dk1">
                        <a:lumMod val="65000"/>
                        <a:lumOff val="35000"/>
                      </a:schemeClr>
                    </a:solidFill>
                    <a:latin typeface="+mn-lt"/>
                    <a:ea typeface="+mn-ea"/>
                    <a:cs typeface="+mn-cs"/>
                  </a:defRPr>
                </a:pPr>
                <a:r>
                  <a:rPr lang="en-US"/>
                  <a:t>million US dollars</a:t>
                </a:r>
              </a:p>
            </c:rich>
          </c:tx>
          <c:overlay val="0"/>
          <c:spPr>
            <a:noFill/>
            <a:ln>
              <a:noFill/>
            </a:ln>
            <a:effectLst/>
          </c:spPr>
          <c:txPr>
            <a:bodyPr rot="-5400000" spcFirstLastPara="1" vertOverflow="ellipsis" vert="horz" wrap="square" anchor="ctr" anchorCtr="1"/>
            <a:lstStyle/>
            <a:p>
              <a:pPr>
                <a:defRPr sz="900" b="0" i="0" u="none" strike="noStrike" kern="1200" cap="all" baseline="0">
                  <a:solidFill>
                    <a:schemeClr val="dk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dk1">
                    <a:lumMod val="65000"/>
                    <a:lumOff val="35000"/>
                  </a:schemeClr>
                </a:solidFill>
                <a:latin typeface="+mn-lt"/>
                <a:ea typeface="+mn-ea"/>
                <a:cs typeface="+mn-cs"/>
              </a:defRPr>
            </a:pPr>
            <a:endParaRPr lang="en-US"/>
          </a:p>
        </c:txPr>
        <c:crossAx val="28521118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a:noFill/>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lineChart>
        <c:grouping val="standard"/>
        <c:varyColors val="0"/>
        <c:ser>
          <c:idx val="0"/>
          <c:order val="0"/>
          <c:tx>
            <c:strRef>
              <c:f>New!$A$14</c:f>
              <c:strCache>
                <c:ptCount val="1"/>
                <c:pt idx="0">
                  <c:v>ChBal</c:v>
                </c:pt>
              </c:strCache>
            </c:strRef>
          </c:tx>
          <c:spPr>
            <a:ln w="22225" cap="rnd" cmpd="sng" algn="ctr">
              <a:solidFill>
                <a:schemeClr val="accent2"/>
              </a:solidFill>
              <a:round/>
            </a:ln>
            <a:effectLst/>
          </c:spPr>
          <c:marker>
            <c:symbol val="none"/>
          </c:marker>
          <c:cat>
            <c:strRef>
              <c:f>New!$B$13:$CZ$13</c:f>
              <c:strCache>
                <c:ptCount val="103"/>
                <c:pt idx="0">
                  <c:v>Jan-15</c:v>
                </c:pt>
                <c:pt idx="12">
                  <c:v>Jan-16</c:v>
                </c:pt>
                <c:pt idx="24">
                  <c:v>Jan-17</c:v>
                </c:pt>
                <c:pt idx="36">
                  <c:v>Jan-18</c:v>
                </c:pt>
                <c:pt idx="48">
                  <c:v>Jan-19</c:v>
                </c:pt>
                <c:pt idx="60">
                  <c:v>Jan-20</c:v>
                </c:pt>
                <c:pt idx="72">
                  <c:v>Jan-21</c:v>
                </c:pt>
                <c:pt idx="84">
                  <c:v>Jan-22</c:v>
                </c:pt>
                <c:pt idx="96">
                  <c:v>Jan-23</c:v>
                </c:pt>
                <c:pt idx="102">
                  <c:v>July</c:v>
                </c:pt>
              </c:strCache>
            </c:strRef>
          </c:cat>
          <c:val>
            <c:numRef>
              <c:f>New!$B$14:$CZ$14</c:f>
              <c:numCache>
                <c:formatCode>0.0</c:formatCode>
                <c:ptCount val="103"/>
                <c:pt idx="0">
                  <c:v>23.341485999999975</c:v>
                </c:pt>
                <c:pt idx="1">
                  <c:v>-6.9479480000000251</c:v>
                </c:pt>
                <c:pt idx="2">
                  <c:v>1.3124259999999879</c:v>
                </c:pt>
                <c:pt idx="3">
                  <c:v>64.382014999999967</c:v>
                </c:pt>
                <c:pt idx="4">
                  <c:v>53.440971000000019</c:v>
                </c:pt>
                <c:pt idx="5">
                  <c:v>25.634174999999999</c:v>
                </c:pt>
                <c:pt idx="6">
                  <c:v>26.898499999999984</c:v>
                </c:pt>
                <c:pt idx="7">
                  <c:v>-7.3712409999999977</c:v>
                </c:pt>
                <c:pt idx="8">
                  <c:v>25.297535000000011</c:v>
                </c:pt>
                <c:pt idx="9">
                  <c:v>60.264206000000001</c:v>
                </c:pt>
                <c:pt idx="10">
                  <c:v>84.099885</c:v>
                </c:pt>
                <c:pt idx="11">
                  <c:v>112.16796600000004</c:v>
                </c:pt>
                <c:pt idx="12">
                  <c:v>33.451096000000007</c:v>
                </c:pt>
                <c:pt idx="13">
                  <c:v>-0.41810000000000969</c:v>
                </c:pt>
                <c:pt idx="14">
                  <c:v>6.6344879999999762</c:v>
                </c:pt>
                <c:pt idx="15">
                  <c:v>106.64689899999999</c:v>
                </c:pt>
                <c:pt idx="16">
                  <c:v>63.714168000000001</c:v>
                </c:pt>
                <c:pt idx="17">
                  <c:v>77.668070999999998</c:v>
                </c:pt>
                <c:pt idx="18">
                  <c:v>-34.723468999999994</c:v>
                </c:pt>
                <c:pt idx="19">
                  <c:v>50.900949999999966</c:v>
                </c:pt>
                <c:pt idx="20">
                  <c:v>57.282920000000018</c:v>
                </c:pt>
                <c:pt idx="21">
                  <c:v>56.761633000000018</c:v>
                </c:pt>
                <c:pt idx="22">
                  <c:v>94.839372999999966</c:v>
                </c:pt>
                <c:pt idx="23">
                  <c:v>44.873386000000039</c:v>
                </c:pt>
                <c:pt idx="24">
                  <c:v>40.381634999999989</c:v>
                </c:pt>
                <c:pt idx="25">
                  <c:v>-20.868841000000003</c:v>
                </c:pt>
                <c:pt idx="26">
                  <c:v>218.68268599999999</c:v>
                </c:pt>
                <c:pt idx="27">
                  <c:v>195.26699600000001</c:v>
                </c:pt>
                <c:pt idx="28">
                  <c:v>203.86188199999998</c:v>
                </c:pt>
                <c:pt idx="29">
                  <c:v>174.40832500000002</c:v>
                </c:pt>
                <c:pt idx="30">
                  <c:v>149.41333900000001</c:v>
                </c:pt>
                <c:pt idx="31">
                  <c:v>33.082553000000019</c:v>
                </c:pt>
                <c:pt idx="32">
                  <c:v>129.015503</c:v>
                </c:pt>
                <c:pt idx="33">
                  <c:v>159.03689900000001</c:v>
                </c:pt>
                <c:pt idx="34">
                  <c:v>188.10424900000001</c:v>
                </c:pt>
                <c:pt idx="35">
                  <c:v>206.97633200000001</c:v>
                </c:pt>
                <c:pt idx="36">
                  <c:v>132.46625</c:v>
                </c:pt>
                <c:pt idx="37">
                  <c:v>93.809550999999999</c:v>
                </c:pt>
                <c:pt idx="38">
                  <c:v>131.124211</c:v>
                </c:pt>
                <c:pt idx="39">
                  <c:v>150.109624</c:v>
                </c:pt>
                <c:pt idx="40">
                  <c:v>204.057332</c:v>
                </c:pt>
                <c:pt idx="41">
                  <c:v>187.477383</c:v>
                </c:pt>
                <c:pt idx="42">
                  <c:v>153.484599</c:v>
                </c:pt>
                <c:pt idx="43">
                  <c:v>182.410696</c:v>
                </c:pt>
                <c:pt idx="44">
                  <c:v>182.97317600000002</c:v>
                </c:pt>
                <c:pt idx="45">
                  <c:v>210.131226</c:v>
                </c:pt>
                <c:pt idx="46">
                  <c:v>208.52325300000001</c:v>
                </c:pt>
                <c:pt idx="47">
                  <c:v>187.124044</c:v>
                </c:pt>
                <c:pt idx="48">
                  <c:v>147.85360499999999</c:v>
                </c:pt>
                <c:pt idx="49">
                  <c:v>71.078071000000008</c:v>
                </c:pt>
                <c:pt idx="50">
                  <c:v>181.39719199999999</c:v>
                </c:pt>
                <c:pt idx="51">
                  <c:v>195.947419</c:v>
                </c:pt>
                <c:pt idx="52">
                  <c:v>241.199804</c:v>
                </c:pt>
                <c:pt idx="53">
                  <c:v>198.500416</c:v>
                </c:pt>
                <c:pt idx="54">
                  <c:v>191.93442899999999</c:v>
                </c:pt>
                <c:pt idx="55">
                  <c:v>202.44681700000001</c:v>
                </c:pt>
                <c:pt idx="56">
                  <c:v>211.31977999999998</c:v>
                </c:pt>
                <c:pt idx="57">
                  <c:v>253.987875</c:v>
                </c:pt>
                <c:pt idx="58">
                  <c:v>243.55460199999999</c:v>
                </c:pt>
                <c:pt idx="59">
                  <c:v>234.140727</c:v>
                </c:pt>
                <c:pt idx="60">
                  <c:v>93.360178000000005</c:v>
                </c:pt>
                <c:pt idx="61">
                  <c:v>93.360178000000005</c:v>
                </c:pt>
                <c:pt idx="62">
                  <c:v>17.415088999999998</c:v>
                </c:pt>
                <c:pt idx="63">
                  <c:v>19.590429</c:v>
                </c:pt>
                <c:pt idx="64">
                  <c:v>53.818786000000003</c:v>
                </c:pt>
                <c:pt idx="65">
                  <c:v>78.554962000000003</c:v>
                </c:pt>
                <c:pt idx="66">
                  <c:v>57.886432000000006</c:v>
                </c:pt>
                <c:pt idx="67">
                  <c:v>12.690238000000001</c:v>
                </c:pt>
                <c:pt idx="68">
                  <c:v>16.97</c:v>
                </c:pt>
                <c:pt idx="69">
                  <c:v>-1.1599999999999999</c:v>
                </c:pt>
                <c:pt idx="70">
                  <c:v>-1.01</c:v>
                </c:pt>
                <c:pt idx="71">
                  <c:v>1.7599999999999998</c:v>
                </c:pt>
                <c:pt idx="72">
                  <c:v>-1.44</c:v>
                </c:pt>
                <c:pt idx="73">
                  <c:v>-1.72</c:v>
                </c:pt>
                <c:pt idx="74">
                  <c:v>11.667999999999999</c:v>
                </c:pt>
                <c:pt idx="75">
                  <c:v>26.849999999999998</c:v>
                </c:pt>
                <c:pt idx="76">
                  <c:v>1.9500000000000002</c:v>
                </c:pt>
                <c:pt idx="77">
                  <c:v>10.48</c:v>
                </c:pt>
                <c:pt idx="78">
                  <c:v>12.700000000000001</c:v>
                </c:pt>
                <c:pt idx="79">
                  <c:v>16.3</c:v>
                </c:pt>
                <c:pt idx="80">
                  <c:v>41.3</c:v>
                </c:pt>
                <c:pt idx="81">
                  <c:v>36.6</c:v>
                </c:pt>
                <c:pt idx="82">
                  <c:v>27.699999999999996</c:v>
                </c:pt>
                <c:pt idx="83">
                  <c:v>19.2</c:v>
                </c:pt>
                <c:pt idx="84">
                  <c:v>39.550000000000004</c:v>
                </c:pt>
                <c:pt idx="85">
                  <c:v>56.83</c:v>
                </c:pt>
                <c:pt idx="86">
                  <c:v>53.5</c:v>
                </c:pt>
                <c:pt idx="87">
                  <c:v>93.850000000000009</c:v>
                </c:pt>
                <c:pt idx="88">
                  <c:v>8.7100000000000009</c:v>
                </c:pt>
                <c:pt idx="89">
                  <c:v>16.57</c:v>
                </c:pt>
                <c:pt idx="90">
                  <c:v>46.760000000000005</c:v>
                </c:pt>
                <c:pt idx="91">
                  <c:v>52.8</c:v>
                </c:pt>
                <c:pt idx="92">
                  <c:v>75.899999999999991</c:v>
                </c:pt>
                <c:pt idx="93">
                  <c:v>111</c:v>
                </c:pt>
                <c:pt idx="94">
                  <c:v>102.10000000000001</c:v>
                </c:pt>
                <c:pt idx="95">
                  <c:v>103.19999999999999</c:v>
                </c:pt>
                <c:pt idx="96">
                  <c:v>171.2</c:v>
                </c:pt>
                <c:pt idx="97">
                  <c:v>102.6</c:v>
                </c:pt>
                <c:pt idx="98">
                  <c:v>116.5</c:v>
                </c:pt>
                <c:pt idx="99">
                  <c:v>131.80000000000001</c:v>
                </c:pt>
                <c:pt idx="100">
                  <c:v>141.69999999999999</c:v>
                </c:pt>
                <c:pt idx="101">
                  <c:v>125.19999999999999</c:v>
                </c:pt>
                <c:pt idx="102">
                  <c:v>131.49600000000001</c:v>
                </c:pt>
              </c:numCache>
            </c:numRef>
          </c:val>
          <c:smooth val="0"/>
          <c:extLst>
            <c:ext xmlns:c16="http://schemas.microsoft.com/office/drawing/2014/chart" uri="{C3380CC4-5D6E-409C-BE32-E72D297353CC}">
              <c16:uniqueId val="{00000000-D2A5-4309-ACFE-281B38A1C573}"/>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285211184"/>
        <c:axId val="285206608"/>
      </c:lineChart>
      <c:catAx>
        <c:axId val="285211184"/>
        <c:scaling>
          <c:orientation val="minMax"/>
        </c:scaling>
        <c:delete val="0"/>
        <c:axPos val="t"/>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spc="20" baseline="0">
                <a:solidFill>
                  <a:schemeClr val="dk1">
                    <a:lumMod val="65000"/>
                    <a:lumOff val="35000"/>
                  </a:schemeClr>
                </a:solidFill>
                <a:latin typeface="+mn-lt"/>
                <a:ea typeface="+mn-ea"/>
                <a:cs typeface="+mn-cs"/>
              </a:defRPr>
            </a:pPr>
            <a:endParaRPr lang="en-US"/>
          </a:p>
        </c:txPr>
        <c:crossAx val="285206608"/>
        <c:crosses val="autoZero"/>
        <c:auto val="1"/>
        <c:lblAlgn val="ctr"/>
        <c:lblOffset val="100"/>
        <c:tickLblSkip val="12"/>
        <c:tickMarkSkip val="12"/>
        <c:noMultiLvlLbl val="0"/>
      </c:catAx>
      <c:valAx>
        <c:axId val="285206608"/>
        <c:scaling>
          <c:orientation val="maxMin"/>
        </c:scaling>
        <c:delete val="0"/>
        <c:axPos val="l"/>
        <c:title>
          <c:tx>
            <c:rich>
              <a:bodyPr rot="-5400000" spcFirstLastPara="1" vertOverflow="ellipsis" vert="horz" wrap="square" anchor="ctr" anchorCtr="1"/>
              <a:lstStyle/>
              <a:p>
                <a:pPr>
                  <a:defRPr sz="900" b="0" i="0" u="none" strike="noStrike" kern="1200" cap="all" baseline="0">
                    <a:solidFill>
                      <a:schemeClr val="dk1">
                        <a:lumMod val="65000"/>
                        <a:lumOff val="35000"/>
                      </a:schemeClr>
                    </a:solidFill>
                    <a:latin typeface="+mn-lt"/>
                    <a:ea typeface="+mn-ea"/>
                    <a:cs typeface="+mn-cs"/>
                  </a:defRPr>
                </a:pPr>
                <a:r>
                  <a:rPr lang="en-US"/>
                  <a:t>million US dollars</a:t>
                </a:r>
              </a:p>
            </c:rich>
          </c:tx>
          <c:overlay val="0"/>
          <c:spPr>
            <a:noFill/>
            <a:ln>
              <a:noFill/>
            </a:ln>
            <a:effectLst/>
          </c:spPr>
          <c:txPr>
            <a:bodyPr rot="-5400000" spcFirstLastPara="1" vertOverflow="ellipsis" vert="horz" wrap="square" anchor="ctr" anchorCtr="1"/>
            <a:lstStyle/>
            <a:p>
              <a:pPr>
                <a:defRPr sz="900" b="0" i="0" u="none" strike="noStrike" kern="1200" cap="all" baseline="0">
                  <a:solidFill>
                    <a:schemeClr val="dk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spc="20" baseline="0">
                <a:solidFill>
                  <a:schemeClr val="dk1">
                    <a:lumMod val="65000"/>
                    <a:lumOff val="35000"/>
                  </a:schemeClr>
                </a:solidFill>
                <a:latin typeface="+mn-lt"/>
                <a:ea typeface="+mn-ea"/>
                <a:cs typeface="+mn-cs"/>
              </a:defRPr>
            </a:pPr>
            <a:endParaRPr lang="en-US"/>
          </a:p>
        </c:txPr>
        <c:crossAx val="285211184"/>
        <c:crosses val="autoZero"/>
        <c:crossBetween val="between"/>
      </c:valAx>
      <c:spPr>
        <a:gradFill>
          <a:gsLst>
            <a:gs pos="100000">
              <a:schemeClr val="lt1">
                <a:lumMod val="95000"/>
              </a:schemeClr>
            </a:gs>
            <a:gs pos="0">
              <a:schemeClr val="lt1"/>
            </a:gs>
          </a:gsLst>
          <a:lin ang="5400000" scaled="0"/>
        </a:gra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r>
              <a:rPr lang="en-US" sz="2800" b="1"/>
              <a:t>China Yuan per US Dollar</a:t>
            </a:r>
          </a:p>
          <a:p>
            <a:pPr>
              <a:defRPr/>
            </a:pPr>
            <a:r>
              <a:rPr lang="en-US" sz="2800" b="1"/>
              <a:t>Pyongyang cross-rate; 2021-23</a:t>
            </a:r>
          </a:p>
        </c:rich>
      </c:tx>
      <c:overlay val="0"/>
      <c:spPr>
        <a:noFill/>
        <a:ln>
          <a:noFill/>
        </a:ln>
        <a:effectLst/>
      </c:spPr>
      <c:txPr>
        <a:bodyPr rot="0" spcFirstLastPara="1" vertOverflow="ellipsis" vert="horz" wrap="square" anchor="ctr" anchorCtr="1"/>
        <a:lstStyle/>
        <a:p>
          <a:pPr>
            <a:defRPr sz="2128"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lineChart>
        <c:grouping val="standard"/>
        <c:varyColors val="0"/>
        <c:ser>
          <c:idx val="2"/>
          <c:order val="0"/>
          <c:spPr>
            <a:ln w="22225" cap="rnd">
              <a:solidFill>
                <a:schemeClr val="accent3"/>
              </a:solidFill>
              <a:round/>
            </a:ln>
            <a:effectLst/>
          </c:spPr>
          <c:marker>
            <c:symbol val="none"/>
          </c:marker>
          <c:cat>
            <c:strRef>
              <c:f>New!$B$84:$B$194</c:f>
              <c:strCache>
                <c:ptCount val="110"/>
                <c:pt idx="1">
                  <c:v>May</c:v>
                </c:pt>
                <c:pt idx="2">
                  <c:v>May</c:v>
                </c:pt>
                <c:pt idx="5">
                  <c:v>June</c:v>
                </c:pt>
                <c:pt idx="6">
                  <c:v>June</c:v>
                </c:pt>
                <c:pt idx="9">
                  <c:v>Jul</c:v>
                </c:pt>
                <c:pt idx="10">
                  <c:v>Jul</c:v>
                </c:pt>
                <c:pt idx="13">
                  <c:v>Aug</c:v>
                </c:pt>
                <c:pt idx="14">
                  <c:v>Aug</c:v>
                </c:pt>
                <c:pt idx="17">
                  <c:v>Sep</c:v>
                </c:pt>
                <c:pt idx="18">
                  <c:v>Sep</c:v>
                </c:pt>
                <c:pt idx="21">
                  <c:v>Oct</c:v>
                </c:pt>
                <c:pt idx="22">
                  <c:v>Oct</c:v>
                </c:pt>
                <c:pt idx="25">
                  <c:v>Nov</c:v>
                </c:pt>
                <c:pt idx="26">
                  <c:v>Nov</c:v>
                </c:pt>
                <c:pt idx="29">
                  <c:v>Dec</c:v>
                </c:pt>
                <c:pt idx="30">
                  <c:v>Dec</c:v>
                </c:pt>
                <c:pt idx="33">
                  <c:v>2022</c:v>
                </c:pt>
                <c:pt idx="34">
                  <c:v>Jan</c:v>
                </c:pt>
                <c:pt idx="37">
                  <c:v>Feb</c:v>
                </c:pt>
                <c:pt idx="38">
                  <c:v>Feb</c:v>
                </c:pt>
                <c:pt idx="41">
                  <c:v>Mar</c:v>
                </c:pt>
                <c:pt idx="42">
                  <c:v>Mar</c:v>
                </c:pt>
                <c:pt idx="45">
                  <c:v>Apr</c:v>
                </c:pt>
                <c:pt idx="46">
                  <c:v>Apr</c:v>
                </c:pt>
                <c:pt idx="49">
                  <c:v>May</c:v>
                </c:pt>
                <c:pt idx="50">
                  <c:v>May</c:v>
                </c:pt>
                <c:pt idx="53">
                  <c:v>June</c:v>
                </c:pt>
                <c:pt idx="54">
                  <c:v>June</c:v>
                </c:pt>
                <c:pt idx="57">
                  <c:v>Jul</c:v>
                </c:pt>
                <c:pt idx="58">
                  <c:v>Jul</c:v>
                </c:pt>
                <c:pt idx="61">
                  <c:v>Aug</c:v>
                </c:pt>
                <c:pt idx="62">
                  <c:v>Aug</c:v>
                </c:pt>
                <c:pt idx="65">
                  <c:v>Sep</c:v>
                </c:pt>
                <c:pt idx="66">
                  <c:v>Sep</c:v>
                </c:pt>
                <c:pt idx="69">
                  <c:v>Oct</c:v>
                </c:pt>
                <c:pt idx="70">
                  <c:v>Oct</c:v>
                </c:pt>
                <c:pt idx="72">
                  <c:v>Nov</c:v>
                </c:pt>
                <c:pt idx="73">
                  <c:v>Nov</c:v>
                </c:pt>
                <c:pt idx="76">
                  <c:v>Dec</c:v>
                </c:pt>
                <c:pt idx="77">
                  <c:v>Dec</c:v>
                </c:pt>
                <c:pt idx="80">
                  <c:v>2023</c:v>
                </c:pt>
                <c:pt idx="81">
                  <c:v>Jan</c:v>
                </c:pt>
                <c:pt idx="84">
                  <c:v>Feb</c:v>
                </c:pt>
                <c:pt idx="85">
                  <c:v>Feb</c:v>
                </c:pt>
                <c:pt idx="88">
                  <c:v>Mar</c:v>
                </c:pt>
                <c:pt idx="89">
                  <c:v>Mar</c:v>
                </c:pt>
                <c:pt idx="92">
                  <c:v>Apr</c:v>
                </c:pt>
                <c:pt idx="93">
                  <c:v>Apr</c:v>
                </c:pt>
                <c:pt idx="96">
                  <c:v>May</c:v>
                </c:pt>
                <c:pt idx="97">
                  <c:v>May</c:v>
                </c:pt>
                <c:pt idx="100">
                  <c:v>June</c:v>
                </c:pt>
                <c:pt idx="101">
                  <c:v>June</c:v>
                </c:pt>
                <c:pt idx="103">
                  <c:v>July</c:v>
                </c:pt>
                <c:pt idx="104">
                  <c:v>July</c:v>
                </c:pt>
                <c:pt idx="105">
                  <c:v>July</c:v>
                </c:pt>
                <c:pt idx="107">
                  <c:v>Aug</c:v>
                </c:pt>
                <c:pt idx="108">
                  <c:v>Aug</c:v>
                </c:pt>
                <c:pt idx="109">
                  <c:v>Aug</c:v>
                </c:pt>
              </c:strCache>
            </c:strRef>
          </c:cat>
          <c:val>
            <c:numRef>
              <c:f>New!$E$84:$E$194</c:f>
              <c:numCache>
                <c:formatCode>0.000</c:formatCode>
                <c:ptCount val="111"/>
                <c:pt idx="0">
                  <c:v>6.71875</c:v>
                </c:pt>
                <c:pt idx="1">
                  <c:v>7.0526315789473681</c:v>
                </c:pt>
                <c:pt idx="2">
                  <c:v>6.9473684210526319</c:v>
                </c:pt>
                <c:pt idx="3">
                  <c:v>6.9072164948453612</c:v>
                </c:pt>
                <c:pt idx="4">
                  <c:v>6.145833333333333</c:v>
                </c:pt>
                <c:pt idx="5">
                  <c:v>5.3608247422680408</c:v>
                </c:pt>
                <c:pt idx="6">
                  <c:v>5.1546391752577323</c:v>
                </c:pt>
                <c:pt idx="7">
                  <c:v>8.515625</c:v>
                </c:pt>
                <c:pt idx="8">
                  <c:v>9.3220338983050848</c:v>
                </c:pt>
                <c:pt idx="9">
                  <c:v>11.485148514851485</c:v>
                </c:pt>
                <c:pt idx="10">
                  <c:v>11.538461538461538</c:v>
                </c:pt>
                <c:pt idx="11">
                  <c:v>10</c:v>
                </c:pt>
                <c:pt idx="12">
                  <c:v>9.5161290322580641</c:v>
                </c:pt>
                <c:pt idx="13">
                  <c:v>9.4696969696969688</c:v>
                </c:pt>
                <c:pt idx="14">
                  <c:v>7.3684210526315788</c:v>
                </c:pt>
                <c:pt idx="15">
                  <c:v>9.6</c:v>
                </c:pt>
                <c:pt idx="16">
                  <c:v>8.5964912280701746</c:v>
                </c:pt>
                <c:pt idx="17">
                  <c:v>11.551724137931034</c:v>
                </c:pt>
                <c:pt idx="18">
                  <c:v>10.701754385964913</c:v>
                </c:pt>
                <c:pt idx="19">
                  <c:v>8.7407407407407405</c:v>
                </c:pt>
                <c:pt idx="20">
                  <c:v>8.7096774193548381</c:v>
                </c:pt>
                <c:pt idx="21">
                  <c:v>9.53125</c:v>
                </c:pt>
                <c:pt idx="22">
                  <c:v>8.382352941176471</c:v>
                </c:pt>
                <c:pt idx="23">
                  <c:v>7.8571428571428568</c:v>
                </c:pt>
                <c:pt idx="24">
                  <c:v>8.382352941176471</c:v>
                </c:pt>
                <c:pt idx="25">
                  <c:v>7.6470588235294121</c:v>
                </c:pt>
                <c:pt idx="26">
                  <c:v>8.3606557377049189</c:v>
                </c:pt>
                <c:pt idx="27">
                  <c:v>8.5245901639344268</c:v>
                </c:pt>
                <c:pt idx="28">
                  <c:v>7.8688524590163933</c:v>
                </c:pt>
                <c:pt idx="29">
                  <c:v>8.4482758620689662</c:v>
                </c:pt>
                <c:pt idx="30">
                  <c:v>7.7166666666666668</c:v>
                </c:pt>
                <c:pt idx="31">
                  <c:v>7.6859504132231402</c:v>
                </c:pt>
                <c:pt idx="32">
                  <c:v>7.580645161290323</c:v>
                </c:pt>
                <c:pt idx="33">
                  <c:v>7.6190476190476186</c:v>
                </c:pt>
                <c:pt idx="34">
                  <c:v>7.6190476190476186</c:v>
                </c:pt>
                <c:pt idx="35">
                  <c:v>7.1653543307086611</c:v>
                </c:pt>
                <c:pt idx="36">
                  <c:v>7.4015748031496065</c:v>
                </c:pt>
                <c:pt idx="37">
                  <c:v>7.421875</c:v>
                </c:pt>
                <c:pt idx="38">
                  <c:v>7.5757575757575761</c:v>
                </c:pt>
                <c:pt idx="39">
                  <c:v>7.6744186046511631</c:v>
                </c:pt>
                <c:pt idx="40">
                  <c:v>7.7380952380952381</c:v>
                </c:pt>
                <c:pt idx="41">
                  <c:v>7.9012345679012341</c:v>
                </c:pt>
                <c:pt idx="42">
                  <c:v>8.0606060606060606</c:v>
                </c:pt>
                <c:pt idx="43">
                  <c:v>8.0722891566265051</c:v>
                </c:pt>
                <c:pt idx="44">
                  <c:v>8.2926829268292686</c:v>
                </c:pt>
                <c:pt idx="45">
                  <c:v>7.9761904761904763</c:v>
                </c:pt>
                <c:pt idx="46">
                  <c:v>8.0952380952380949</c:v>
                </c:pt>
                <c:pt idx="47">
                  <c:v>8.19277108433735</c:v>
                </c:pt>
                <c:pt idx="48">
                  <c:v>8.0254777070063703</c:v>
                </c:pt>
                <c:pt idx="49">
                  <c:v>8.0246913580246915</c:v>
                </c:pt>
                <c:pt idx="50">
                  <c:v>7.8048780487804876</c:v>
                </c:pt>
                <c:pt idx="51">
                  <c:v>7.9268292682926829</c:v>
                </c:pt>
                <c:pt idx="52">
                  <c:v>8.0722891566265051</c:v>
                </c:pt>
                <c:pt idx="53">
                  <c:v>7.8571428571428568</c:v>
                </c:pt>
                <c:pt idx="54">
                  <c:v>7.8571428571428568</c:v>
                </c:pt>
                <c:pt idx="55">
                  <c:v>7.882352941176471</c:v>
                </c:pt>
                <c:pt idx="56">
                  <c:v>9.2024539877300615</c:v>
                </c:pt>
                <c:pt idx="57">
                  <c:v>9.0476190476190474</c:v>
                </c:pt>
                <c:pt idx="58">
                  <c:v>8.8994082840236679</c:v>
                </c:pt>
                <c:pt idx="59">
                  <c:v>8.5882352941176467</c:v>
                </c:pt>
                <c:pt idx="60">
                  <c:v>8.8941176470588239</c:v>
                </c:pt>
                <c:pt idx="61">
                  <c:v>9.2613636363636367</c:v>
                </c:pt>
                <c:pt idx="62">
                  <c:v>9.0333333333333332</c:v>
                </c:pt>
                <c:pt idx="63">
                  <c:v>9.1071428571428577</c:v>
                </c:pt>
                <c:pt idx="64">
                  <c:v>8.5798816568047336</c:v>
                </c:pt>
                <c:pt idx="65">
                  <c:v>8.5714285714285712</c:v>
                </c:pt>
                <c:pt idx="66">
                  <c:v>8.536585365853659</c:v>
                </c:pt>
                <c:pt idx="67">
                  <c:v>8.8372093023255811</c:v>
                </c:pt>
                <c:pt idx="68">
                  <c:v>9.3023255813953494</c:v>
                </c:pt>
                <c:pt idx="69">
                  <c:v>9.3181818181818183</c:v>
                </c:pt>
                <c:pt idx="70">
                  <c:v>9.7142857142857135</c:v>
                </c:pt>
                <c:pt idx="71">
                  <c:v>9.4767441860465116</c:v>
                </c:pt>
                <c:pt idx="72">
                  <c:v>9.7590361445783138</c:v>
                </c:pt>
                <c:pt idx="73">
                  <c:v>9.7604790419161684</c:v>
                </c:pt>
                <c:pt idx="74">
                  <c:v>9.7604790419161684</c:v>
                </c:pt>
                <c:pt idx="75">
                  <c:v>8.526315789473685</c:v>
                </c:pt>
                <c:pt idx="76">
                  <c:v>8.7368421052631575</c:v>
                </c:pt>
                <c:pt idx="77">
                  <c:v>7.2173913043478262</c:v>
                </c:pt>
                <c:pt idx="78">
                  <c:v>8.0769230769230766</c:v>
                </c:pt>
                <c:pt idx="79">
                  <c:v>7.6851851851851851</c:v>
                </c:pt>
                <c:pt idx="80">
                  <c:v>7.3214285714285712</c:v>
                </c:pt>
                <c:pt idx="81">
                  <c:v>6.75</c:v>
                </c:pt>
                <c:pt idx="82">
                  <c:v>6.8067226890756301</c:v>
                </c:pt>
                <c:pt idx="83">
                  <c:v>7.0434782608695654</c:v>
                </c:pt>
                <c:pt idx="84">
                  <c:v>7.0434782608695654</c:v>
                </c:pt>
                <c:pt idx="85">
                  <c:v>7.168141592920354</c:v>
                </c:pt>
                <c:pt idx="86">
                  <c:v>7.2173913043478262</c:v>
                </c:pt>
                <c:pt idx="87">
                  <c:v>7.2368421052631575</c:v>
                </c:pt>
                <c:pt idx="88">
                  <c:v>6.8852459016393439</c:v>
                </c:pt>
                <c:pt idx="89">
                  <c:v>6.8292682926829267</c:v>
                </c:pt>
                <c:pt idx="90">
                  <c:v>6.916666666666667</c:v>
                </c:pt>
                <c:pt idx="91">
                  <c:v>6.916666666666667</c:v>
                </c:pt>
                <c:pt idx="92">
                  <c:v>6.9747899159663866</c:v>
                </c:pt>
                <c:pt idx="93">
                  <c:v>6.8644067796610173</c:v>
                </c:pt>
                <c:pt idx="94">
                  <c:v>6.8595041322314048</c:v>
                </c:pt>
                <c:pt idx="95">
                  <c:v>6.8644067796610173</c:v>
                </c:pt>
                <c:pt idx="96">
                  <c:v>6.7479674796747968</c:v>
                </c:pt>
                <c:pt idx="97">
                  <c:v>6.8292682926829267</c:v>
                </c:pt>
                <c:pt idx="98">
                  <c:v>6.693548387096774</c:v>
                </c:pt>
                <c:pt idx="99">
                  <c:v>6.8292682926829267</c:v>
                </c:pt>
                <c:pt idx="100">
                  <c:v>6.8292682926829267</c:v>
                </c:pt>
                <c:pt idx="101">
                  <c:v>6.8292682926829267</c:v>
                </c:pt>
                <c:pt idx="102">
                  <c:v>6.5079365079365079</c:v>
                </c:pt>
                <c:pt idx="103">
                  <c:v>6.6141732283464565</c:v>
                </c:pt>
                <c:pt idx="104">
                  <c:v>6.935483870967742</c:v>
                </c:pt>
                <c:pt idx="105">
                  <c:v>7</c:v>
                </c:pt>
                <c:pt idx="106">
                  <c:v>6.854838709677419</c:v>
                </c:pt>
                <c:pt idx="107">
                  <c:v>6.56</c:v>
                </c:pt>
                <c:pt idx="108">
                  <c:v>6.693548387096774</c:v>
                </c:pt>
                <c:pt idx="109">
                  <c:v>6.64</c:v>
                </c:pt>
                <c:pt idx="110">
                  <c:v>6.6141732283464565</c:v>
                </c:pt>
              </c:numCache>
            </c:numRef>
          </c:val>
          <c:smooth val="0"/>
          <c:extLst>
            <c:ext xmlns:c16="http://schemas.microsoft.com/office/drawing/2014/chart" uri="{C3380CC4-5D6E-409C-BE32-E72D297353CC}">
              <c16:uniqueId val="{00000000-0787-446B-ADEA-4D57BC7C63DE}"/>
            </c:ext>
          </c:extLst>
        </c:ser>
        <c:ser>
          <c:idx val="3"/>
          <c:order val="1"/>
          <c:spPr>
            <a:ln w="22225" cap="rnd">
              <a:solidFill>
                <a:schemeClr val="accent4"/>
              </a:solidFill>
              <a:round/>
            </a:ln>
            <a:effectLst/>
          </c:spPr>
          <c:marker>
            <c:symbol val="none"/>
          </c:marker>
          <c:cat>
            <c:strRef>
              <c:f>New!$B$84:$B$194</c:f>
              <c:strCache>
                <c:ptCount val="110"/>
                <c:pt idx="1">
                  <c:v>May</c:v>
                </c:pt>
                <c:pt idx="2">
                  <c:v>May</c:v>
                </c:pt>
                <c:pt idx="5">
                  <c:v>June</c:v>
                </c:pt>
                <c:pt idx="6">
                  <c:v>June</c:v>
                </c:pt>
                <c:pt idx="9">
                  <c:v>Jul</c:v>
                </c:pt>
                <c:pt idx="10">
                  <c:v>Jul</c:v>
                </c:pt>
                <c:pt idx="13">
                  <c:v>Aug</c:v>
                </c:pt>
                <c:pt idx="14">
                  <c:v>Aug</c:v>
                </c:pt>
                <c:pt idx="17">
                  <c:v>Sep</c:v>
                </c:pt>
                <c:pt idx="18">
                  <c:v>Sep</c:v>
                </c:pt>
                <c:pt idx="21">
                  <c:v>Oct</c:v>
                </c:pt>
                <c:pt idx="22">
                  <c:v>Oct</c:v>
                </c:pt>
                <c:pt idx="25">
                  <c:v>Nov</c:v>
                </c:pt>
                <c:pt idx="26">
                  <c:v>Nov</c:v>
                </c:pt>
                <c:pt idx="29">
                  <c:v>Dec</c:v>
                </c:pt>
                <c:pt idx="30">
                  <c:v>Dec</c:v>
                </c:pt>
                <c:pt idx="33">
                  <c:v>2022</c:v>
                </c:pt>
                <c:pt idx="34">
                  <c:v>Jan</c:v>
                </c:pt>
                <c:pt idx="37">
                  <c:v>Feb</c:v>
                </c:pt>
                <c:pt idx="38">
                  <c:v>Feb</c:v>
                </c:pt>
                <c:pt idx="41">
                  <c:v>Mar</c:v>
                </c:pt>
                <c:pt idx="42">
                  <c:v>Mar</c:v>
                </c:pt>
                <c:pt idx="45">
                  <c:v>Apr</c:v>
                </c:pt>
                <c:pt idx="46">
                  <c:v>Apr</c:v>
                </c:pt>
                <c:pt idx="49">
                  <c:v>May</c:v>
                </c:pt>
                <c:pt idx="50">
                  <c:v>May</c:v>
                </c:pt>
                <c:pt idx="53">
                  <c:v>June</c:v>
                </c:pt>
                <c:pt idx="54">
                  <c:v>June</c:v>
                </c:pt>
                <c:pt idx="57">
                  <c:v>Jul</c:v>
                </c:pt>
                <c:pt idx="58">
                  <c:v>Jul</c:v>
                </c:pt>
                <c:pt idx="61">
                  <c:v>Aug</c:v>
                </c:pt>
                <c:pt idx="62">
                  <c:v>Aug</c:v>
                </c:pt>
                <c:pt idx="65">
                  <c:v>Sep</c:v>
                </c:pt>
                <c:pt idx="66">
                  <c:v>Sep</c:v>
                </c:pt>
                <c:pt idx="69">
                  <c:v>Oct</c:v>
                </c:pt>
                <c:pt idx="70">
                  <c:v>Oct</c:v>
                </c:pt>
                <c:pt idx="72">
                  <c:v>Nov</c:v>
                </c:pt>
                <c:pt idx="73">
                  <c:v>Nov</c:v>
                </c:pt>
                <c:pt idx="76">
                  <c:v>Dec</c:v>
                </c:pt>
                <c:pt idx="77">
                  <c:v>Dec</c:v>
                </c:pt>
                <c:pt idx="80">
                  <c:v>2023</c:v>
                </c:pt>
                <c:pt idx="81">
                  <c:v>Jan</c:v>
                </c:pt>
                <c:pt idx="84">
                  <c:v>Feb</c:v>
                </c:pt>
                <c:pt idx="85">
                  <c:v>Feb</c:v>
                </c:pt>
                <c:pt idx="88">
                  <c:v>Mar</c:v>
                </c:pt>
                <c:pt idx="89">
                  <c:v>Mar</c:v>
                </c:pt>
                <c:pt idx="92">
                  <c:v>Apr</c:v>
                </c:pt>
                <c:pt idx="93">
                  <c:v>Apr</c:v>
                </c:pt>
                <c:pt idx="96">
                  <c:v>May</c:v>
                </c:pt>
                <c:pt idx="97">
                  <c:v>May</c:v>
                </c:pt>
                <c:pt idx="100">
                  <c:v>June</c:v>
                </c:pt>
                <c:pt idx="101">
                  <c:v>June</c:v>
                </c:pt>
                <c:pt idx="103">
                  <c:v>July</c:v>
                </c:pt>
                <c:pt idx="104">
                  <c:v>July</c:v>
                </c:pt>
                <c:pt idx="105">
                  <c:v>July</c:v>
                </c:pt>
                <c:pt idx="107">
                  <c:v>Aug</c:v>
                </c:pt>
                <c:pt idx="108">
                  <c:v>Aug</c:v>
                </c:pt>
                <c:pt idx="109">
                  <c:v>Aug</c:v>
                </c:pt>
              </c:strCache>
            </c:strRef>
          </c:cat>
          <c:val>
            <c:numRef>
              <c:f>New!$F$84:$F$194</c:f>
              <c:numCache>
                <c:formatCode>0.0000</c:formatCode>
                <c:ptCount val="111"/>
                <c:pt idx="0">
                  <c:v>6.49</c:v>
                </c:pt>
                <c:pt idx="1">
                  <c:v>6.47</c:v>
                </c:pt>
                <c:pt idx="2">
                  <c:v>6.46</c:v>
                </c:pt>
                <c:pt idx="3">
                  <c:v>6.45</c:v>
                </c:pt>
                <c:pt idx="4">
                  <c:v>6.4329999999999998</c:v>
                </c:pt>
                <c:pt idx="5">
                  <c:v>6.38</c:v>
                </c:pt>
                <c:pt idx="6">
                  <c:v>6.46</c:v>
                </c:pt>
                <c:pt idx="7">
                  <c:v>6.39</c:v>
                </c:pt>
                <c:pt idx="8">
                  <c:v>6.47</c:v>
                </c:pt>
                <c:pt idx="9">
                  <c:v>6.46</c:v>
                </c:pt>
                <c:pt idx="10">
                  <c:v>6.47</c:v>
                </c:pt>
                <c:pt idx="11">
                  <c:v>6.4779999999999998</c:v>
                </c:pt>
                <c:pt idx="12">
                  <c:v>6.4787999999999997</c:v>
                </c:pt>
                <c:pt idx="13">
                  <c:v>6.4786000000000001</c:v>
                </c:pt>
                <c:pt idx="14">
                  <c:v>6.4619999999999997</c:v>
                </c:pt>
                <c:pt idx="15">
                  <c:v>6.4824999999999999</c:v>
                </c:pt>
                <c:pt idx="16">
                  <c:v>6.4767999999999999</c:v>
                </c:pt>
                <c:pt idx="17">
                  <c:v>6.4767999999999999</c:v>
                </c:pt>
                <c:pt idx="18">
                  <c:v>6.4585999999999997</c:v>
                </c:pt>
                <c:pt idx="19">
                  <c:v>6.4585999999999997</c:v>
                </c:pt>
                <c:pt idx="20">
                  <c:v>6.4585999999999997</c:v>
                </c:pt>
                <c:pt idx="21">
                  <c:v>6.4585999999999997</c:v>
                </c:pt>
                <c:pt idx="22" formatCode="General">
                  <c:v>6.4433999999999996</c:v>
                </c:pt>
                <c:pt idx="23" formatCode="General">
                  <c:v>6.4433999999999996</c:v>
                </c:pt>
                <c:pt idx="24" formatCode="General">
                  <c:v>6.4433999999999996</c:v>
                </c:pt>
                <c:pt idx="25" formatCode="General">
                  <c:v>6.4433999999999996</c:v>
                </c:pt>
                <c:pt idx="26" formatCode="General">
                  <c:v>6.3971999999999998</c:v>
                </c:pt>
                <c:pt idx="27" formatCode="General">
                  <c:v>6.3971999999999998</c:v>
                </c:pt>
                <c:pt idx="28" formatCode="General">
                  <c:v>6.3971999999999998</c:v>
                </c:pt>
                <c:pt idx="29" formatCode="General">
                  <c:v>6.3971999999999998</c:v>
                </c:pt>
                <c:pt idx="30" formatCode="General">
                  <c:v>6.3640999999999996</c:v>
                </c:pt>
                <c:pt idx="31" formatCode="General">
                  <c:v>6.3640999999999996</c:v>
                </c:pt>
                <c:pt idx="32" formatCode="General">
                  <c:v>6.3640999999999996</c:v>
                </c:pt>
                <c:pt idx="33" formatCode="General">
                  <c:v>6.3640999999999996</c:v>
                </c:pt>
                <c:pt idx="34" formatCode="General">
                  <c:v>6.3555000000000001</c:v>
                </c:pt>
                <c:pt idx="35" formatCode="General">
                  <c:v>6.3555000000000001</c:v>
                </c:pt>
                <c:pt idx="36" formatCode="General">
                  <c:v>6.3555000000000001</c:v>
                </c:pt>
                <c:pt idx="37" formatCode="General">
                  <c:v>6.3555000000000001</c:v>
                </c:pt>
                <c:pt idx="38" formatCode="General">
                  <c:v>6.3609999999999998</c:v>
                </c:pt>
                <c:pt idx="39" formatCode="General">
                  <c:v>6.3609999999999998</c:v>
                </c:pt>
                <c:pt idx="40" formatCode="General">
                  <c:v>6.3609999999999998</c:v>
                </c:pt>
                <c:pt idx="41" formatCode="General">
                  <c:v>6.3609999999999998</c:v>
                </c:pt>
                <c:pt idx="42" formatCode="General">
                  <c:v>6.3116000000000003</c:v>
                </c:pt>
                <c:pt idx="43" formatCode="General">
                  <c:v>6.3116000000000003</c:v>
                </c:pt>
                <c:pt idx="44" formatCode="General">
                  <c:v>6.3116000000000003</c:v>
                </c:pt>
                <c:pt idx="45" formatCode="General">
                  <c:v>6.3116000000000003</c:v>
                </c:pt>
                <c:pt idx="46" formatCode="General">
                  <c:v>6.3624999999999998</c:v>
                </c:pt>
                <c:pt idx="47" formatCode="General">
                  <c:v>6.3624999999999998</c:v>
                </c:pt>
                <c:pt idx="48" formatCode="General">
                  <c:v>6.3624999999999998</c:v>
                </c:pt>
                <c:pt idx="49" formatCode="General">
                  <c:v>6.3624999999999998</c:v>
                </c:pt>
                <c:pt idx="50" formatCode="General">
                  <c:v>6.6078999999999999</c:v>
                </c:pt>
                <c:pt idx="51" formatCode="General">
                  <c:v>6.6078999999999999</c:v>
                </c:pt>
                <c:pt idx="52" formatCode="General">
                  <c:v>6.6078999999999999</c:v>
                </c:pt>
                <c:pt idx="53" formatCode="General">
                  <c:v>6.6078999999999999</c:v>
                </c:pt>
                <c:pt idx="54" formatCode="General">
                  <c:v>6.6858000000000004</c:v>
                </c:pt>
                <c:pt idx="55" formatCode="General">
                  <c:v>6.6858000000000004</c:v>
                </c:pt>
                <c:pt idx="56" formatCode="General">
                  <c:v>6.6858000000000004</c:v>
                </c:pt>
                <c:pt idx="57" formatCode="General">
                  <c:v>6.6858000000000004</c:v>
                </c:pt>
                <c:pt idx="58" formatCode="General">
                  <c:v>6.6878000000000002</c:v>
                </c:pt>
                <c:pt idx="59" formatCode="General">
                  <c:v>6.6878000000000002</c:v>
                </c:pt>
                <c:pt idx="60" formatCode="General">
                  <c:v>6.6878000000000002</c:v>
                </c:pt>
                <c:pt idx="61" formatCode="General">
                  <c:v>6.6878000000000002</c:v>
                </c:pt>
                <c:pt idx="62" formatCode="General">
                  <c:v>6.6878000000000002</c:v>
                </c:pt>
                <c:pt idx="63" formatCode="General">
                  <c:v>6.6878000000000002</c:v>
                </c:pt>
                <c:pt idx="64" formatCode="General">
                  <c:v>6.8470000000000004</c:v>
                </c:pt>
                <c:pt idx="65" formatCode="General">
                  <c:v>6.8479999999999999</c:v>
                </c:pt>
                <c:pt idx="66" formatCode="General">
                  <c:v>6.9</c:v>
                </c:pt>
                <c:pt idx="67" formatCode="General">
                  <c:v>6.93</c:v>
                </c:pt>
                <c:pt idx="68" formatCode="General">
                  <c:v>6.93</c:v>
                </c:pt>
                <c:pt idx="69" formatCode="General">
                  <c:v>7.02</c:v>
                </c:pt>
                <c:pt idx="70" formatCode="General">
                  <c:v>7.125</c:v>
                </c:pt>
                <c:pt idx="71" formatCode="General">
                  <c:v>7.1159999999999997</c:v>
                </c:pt>
                <c:pt idx="72" formatCode="General">
                  <c:v>7.1</c:v>
                </c:pt>
                <c:pt idx="73" formatCode="General">
                  <c:v>7.2</c:v>
                </c:pt>
                <c:pt idx="74" formatCode="General">
                  <c:v>7.24</c:v>
                </c:pt>
                <c:pt idx="75" formatCode="General">
                  <c:v>7.15</c:v>
                </c:pt>
                <c:pt idx="76" formatCode="General">
                  <c:v>7.17</c:v>
                </c:pt>
                <c:pt idx="77" formatCode="General">
                  <c:v>6.98</c:v>
                </c:pt>
                <c:pt idx="78" formatCode="General">
                  <c:v>6.98</c:v>
                </c:pt>
                <c:pt idx="79" formatCode="General">
                  <c:v>6.98</c:v>
                </c:pt>
                <c:pt idx="80" formatCode="General">
                  <c:v>6.98</c:v>
                </c:pt>
                <c:pt idx="81" formatCode="General">
                  <c:v>6.98</c:v>
                </c:pt>
                <c:pt idx="82" formatCode="General">
                  <c:v>6.98</c:v>
                </c:pt>
                <c:pt idx="83" formatCode="General">
                  <c:v>6.98</c:v>
                </c:pt>
                <c:pt idx="84" formatCode="General">
                  <c:v>6.98</c:v>
                </c:pt>
                <c:pt idx="85" formatCode="General">
                  <c:v>6.98</c:v>
                </c:pt>
                <c:pt idx="86" formatCode="General">
                  <c:v>6.98</c:v>
                </c:pt>
                <c:pt idx="87" formatCode="General">
                  <c:v>6.98</c:v>
                </c:pt>
                <c:pt idx="88" formatCode="General">
                  <c:v>6.98</c:v>
                </c:pt>
                <c:pt idx="89" formatCode="General">
                  <c:v>6.8655999999999997</c:v>
                </c:pt>
                <c:pt idx="90" formatCode="General">
                  <c:v>6.8655999999999997</c:v>
                </c:pt>
                <c:pt idx="91" formatCode="General">
                  <c:v>6.8655999999999997</c:v>
                </c:pt>
                <c:pt idx="92" formatCode="General">
                  <c:v>6.8655999999999997</c:v>
                </c:pt>
                <c:pt idx="93" formatCode="General">
                  <c:v>6.8776000000000002</c:v>
                </c:pt>
                <c:pt idx="94" formatCode="General">
                  <c:v>6.8776000000000002</c:v>
                </c:pt>
                <c:pt idx="95" formatCode="General">
                  <c:v>6.8776000000000002</c:v>
                </c:pt>
                <c:pt idx="96" formatCode="General">
                  <c:v>6.8920000000000003</c:v>
                </c:pt>
                <c:pt idx="97" formatCode="General">
                  <c:v>6.9109999999999996</c:v>
                </c:pt>
                <c:pt idx="98" formatCode="General">
                  <c:v>6.9093999999999998</c:v>
                </c:pt>
                <c:pt idx="99" formatCode="General">
                  <c:v>6.952</c:v>
                </c:pt>
                <c:pt idx="100" formatCode="General">
                  <c:v>7.0585000000000004</c:v>
                </c:pt>
                <c:pt idx="101" formatCode="General">
                  <c:v>7.0827</c:v>
                </c:pt>
                <c:pt idx="102" formatCode="General">
                  <c:v>7.1436999999999999</c:v>
                </c:pt>
                <c:pt idx="103" formatCode="General">
                  <c:v>7.1779000000000002</c:v>
                </c:pt>
                <c:pt idx="104" formatCode="General">
                  <c:v>7.2512999999999996</c:v>
                </c:pt>
                <c:pt idx="105" formatCode="General">
                  <c:v>7.2089999999999996</c:v>
                </c:pt>
                <c:pt idx="106" formatCode="General">
                  <c:v>7.1760999999999999</c:v>
                </c:pt>
                <c:pt idx="107" formatCode="General">
                  <c:v>7.1855000000000002</c:v>
                </c:pt>
                <c:pt idx="108" formatCode="General">
                  <c:v>7.1425999999999998</c:v>
                </c:pt>
                <c:pt idx="109" formatCode="General">
                  <c:v>7.1775000000000002</c:v>
                </c:pt>
                <c:pt idx="110" formatCode="General">
                  <c:v>7.1708999999999996</c:v>
                </c:pt>
              </c:numCache>
            </c:numRef>
          </c:val>
          <c:smooth val="0"/>
          <c:extLst>
            <c:ext xmlns:c16="http://schemas.microsoft.com/office/drawing/2014/chart" uri="{C3380CC4-5D6E-409C-BE32-E72D297353CC}">
              <c16:uniqueId val="{00000001-0787-446B-ADEA-4D57BC7C63DE}"/>
            </c:ext>
          </c:extLst>
        </c:ser>
        <c:dLbls>
          <c:showLegendKey val="0"/>
          <c:showVal val="0"/>
          <c:showCatName val="0"/>
          <c:showSerName val="0"/>
          <c:showPercent val="0"/>
          <c:showBubbleSize val="0"/>
        </c:dLbls>
        <c:smooth val="0"/>
        <c:axId val="222163455"/>
        <c:axId val="222146399"/>
      </c:lineChart>
      <c:catAx>
        <c:axId val="222163455"/>
        <c:scaling>
          <c:orientation val="minMax"/>
        </c:scaling>
        <c:delete val="0"/>
        <c:axPos val="b"/>
        <c:majorGridlines>
          <c:spPr>
            <a:ln w="9525" cap="flat" cmpd="sng" algn="ctr">
              <a:solidFill>
                <a:schemeClr val="dk1">
                  <a:lumMod val="15000"/>
                  <a:lumOff val="85000"/>
                  <a:alpha val="54000"/>
                </a:schemeClr>
              </a:solidFill>
              <a:round/>
            </a:ln>
            <a:effectLst/>
          </c:spPr>
        </c:majorGridlines>
        <c:minorGridlines>
          <c:spPr>
            <a:ln w="9525" cap="flat" cmpd="sng" algn="ctr">
              <a:solidFill>
                <a:schemeClr val="dk1">
                  <a:lumMod val="15000"/>
                  <a:lumOff val="85000"/>
                  <a:alpha val="51000"/>
                </a:schemeClr>
              </a:solidFill>
              <a:round/>
            </a:ln>
            <a:effectLst/>
          </c:spPr>
        </c:minorGridlines>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dk1">
                    <a:lumMod val="65000"/>
                    <a:lumOff val="35000"/>
                  </a:schemeClr>
                </a:solidFill>
                <a:latin typeface="+mn-lt"/>
                <a:ea typeface="+mn-ea"/>
                <a:cs typeface="+mn-cs"/>
              </a:defRPr>
            </a:pPr>
            <a:endParaRPr lang="en-US"/>
          </a:p>
        </c:txPr>
        <c:crossAx val="222146399"/>
        <c:crosses val="autoZero"/>
        <c:auto val="1"/>
        <c:lblAlgn val="ctr"/>
        <c:lblOffset val="100"/>
        <c:noMultiLvlLbl val="0"/>
      </c:catAx>
      <c:valAx>
        <c:axId val="222146399"/>
        <c:scaling>
          <c:orientation val="minMax"/>
          <c:min val="4"/>
        </c:scaling>
        <c:delete val="0"/>
        <c:axPos val="l"/>
        <c:majorGridlines>
          <c:spPr>
            <a:ln w="9525" cap="flat" cmpd="sng" algn="ctr">
              <a:solidFill>
                <a:schemeClr val="dk1">
                  <a:lumMod val="15000"/>
                  <a:lumOff val="85000"/>
                  <a:alpha val="54000"/>
                </a:schemeClr>
              </a:solidFill>
              <a:round/>
            </a:ln>
            <a:effectLst/>
          </c:spPr>
        </c:majorGridlines>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crossAx val="222163455"/>
        <c:crosses val="autoZero"/>
        <c:crossBetween val="between"/>
      </c:valAx>
      <c:spPr>
        <a:pattFill prst="ltDnDiag">
          <a:fgClr>
            <a:schemeClr val="dk1">
              <a:lumMod val="15000"/>
              <a:lumOff val="85000"/>
            </a:schemeClr>
          </a:fgClr>
          <a:bgClr>
            <a:schemeClr val="lt1"/>
          </a:bgClr>
        </a:patt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acrossLinear" id="1">
  <a:schemeClr val="dk1">
    <a:tint val="88000"/>
  </a:schemeClr>
  <a:schemeClr val="dk1">
    <a:tint val="55000"/>
  </a:schemeClr>
  <a:schemeClr val="dk1">
    <a:tint val="78000"/>
  </a:schemeClr>
  <a:schemeClr val="dk1">
    <a:tint val="92000"/>
  </a:schemeClr>
  <a:schemeClr val="dk1">
    <a:tint val="70000"/>
  </a:schemeClr>
  <a:schemeClr val="dk1">
    <a:tint val="30000"/>
  </a:schemeClr>
</cs:colorStyle>
</file>

<file path=ppt/charts/colors3.xml><?xml version="1.0" encoding="utf-8"?>
<cs:colorStyle xmlns:cs="http://schemas.microsoft.com/office/drawing/2012/chartStyle" xmlns:a="http://schemas.openxmlformats.org/drawingml/2006/main" meth="acrossLinear" id="1">
  <a:schemeClr val="dk1">
    <a:tint val="88000"/>
  </a:schemeClr>
  <a:schemeClr val="dk1">
    <a:tint val="55000"/>
  </a:schemeClr>
  <a:schemeClr val="dk1">
    <a:tint val="78000"/>
  </a:schemeClr>
  <a:schemeClr val="dk1">
    <a:tint val="92000"/>
  </a:schemeClr>
  <a:schemeClr val="dk1">
    <a:tint val="70000"/>
  </a:schemeClr>
  <a:schemeClr val="dk1">
    <a:tint val="30000"/>
  </a:schemeClr>
</cs:colorStyle>
</file>

<file path=ppt/charts/colors4.xml><?xml version="1.0" encoding="utf-8"?>
<cs:colorStyle xmlns:cs="http://schemas.microsoft.com/office/drawing/2012/chartStyle" xmlns:a="http://schemas.openxmlformats.org/drawingml/2006/main" meth="withinLinear" id="15">
  <a:schemeClr val="accent2"/>
</cs:colorStyle>
</file>

<file path=ppt/charts/colors5.xml><?xml version="1.0" encoding="utf-8"?>
<cs:colorStyle xmlns:cs="http://schemas.microsoft.com/office/drawing/2012/chartStyle" xmlns:a="http://schemas.openxmlformats.org/drawingml/2006/main" meth="withinLinear" id="15">
  <a:schemeClr val="accent2"/>
</cs:colorStyle>
</file>

<file path=ppt/charts/colors6.xml><?xml version="1.0" encoding="utf-8"?>
<cs:colorStyle xmlns:cs="http://schemas.microsoft.com/office/drawing/2012/chartStyle" xmlns:a="http://schemas.openxmlformats.org/drawingml/2006/main" meth="withinLinear" id="15">
  <a:schemeClr val="accent2"/>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900"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900" kern="1200" spc="20" baseline="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900"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900" kern="1200" spc="20" baseline="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900"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900" kern="1200" spc="20" baseline="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32">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alpha val="54000"/>
          </a:schemeClr>
        </a:solidFill>
        <a:round/>
      </a:ln>
    </cs:spPr>
  </cs:gridlineMajor>
  <cs:gridlineMinor>
    <cs:lnRef idx="0"/>
    <cs:fillRef idx="0"/>
    <cs:effectRef idx="0"/>
    <cs:fontRef idx="minor">
      <a:schemeClr val="dk1"/>
    </cs:fontRef>
    <cs:spPr>
      <a:ln w="9525" cap="flat" cmpd="sng" algn="ctr">
        <a:solidFill>
          <a:schemeClr val="dk1">
            <a:lumMod val="15000"/>
            <a:lumOff val="85000"/>
            <a:alpha val="51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B1E53E-C22E-4759-A909-B9AD083EBB5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88E4C94C-01C0-4797-A9D3-711BAAD7E48F}">
      <dgm:prSet custT="1"/>
      <dgm:spPr/>
      <dgm:t>
        <a:bodyPr/>
        <a:lstStyle/>
        <a:p>
          <a:r>
            <a:rPr lang="en-US" sz="2800" dirty="0"/>
            <a:t>Subsistence Economy, no savings possible.</a:t>
          </a:r>
        </a:p>
      </dgm:t>
    </dgm:pt>
    <dgm:pt modelId="{5F918345-29B0-4E57-88CC-F8F48BDA8A86}" type="parTrans" cxnId="{704062DF-EDCC-4D0C-8C3E-92B976DA5456}">
      <dgm:prSet/>
      <dgm:spPr/>
      <dgm:t>
        <a:bodyPr/>
        <a:lstStyle/>
        <a:p>
          <a:endParaRPr lang="en-US"/>
        </a:p>
      </dgm:t>
    </dgm:pt>
    <dgm:pt modelId="{C7FE3956-9112-48EB-974A-5D6061BFB941}" type="sibTrans" cxnId="{704062DF-EDCC-4D0C-8C3E-92B976DA5456}">
      <dgm:prSet/>
      <dgm:spPr/>
      <dgm:t>
        <a:bodyPr/>
        <a:lstStyle/>
        <a:p>
          <a:endParaRPr lang="en-US"/>
        </a:p>
      </dgm:t>
    </dgm:pt>
    <dgm:pt modelId="{E62502E9-49C4-4F8A-AEE3-703F284A65ED}">
      <dgm:prSet custT="1"/>
      <dgm:spPr/>
      <dgm:t>
        <a:bodyPr/>
        <a:lstStyle/>
        <a:p>
          <a:r>
            <a:rPr lang="en-US" sz="2800" dirty="0"/>
            <a:t>Growth can come only via external sources of savings/investment, foreign aid, or Efficiency Change</a:t>
          </a:r>
        </a:p>
      </dgm:t>
    </dgm:pt>
    <dgm:pt modelId="{36CA8E3E-7C44-4FE9-A5AF-B55A364FA9BF}" type="parTrans" cxnId="{F55C8C69-CCA4-486E-9D1A-9A9BF1E10D06}">
      <dgm:prSet/>
      <dgm:spPr/>
      <dgm:t>
        <a:bodyPr/>
        <a:lstStyle/>
        <a:p>
          <a:endParaRPr lang="en-US"/>
        </a:p>
      </dgm:t>
    </dgm:pt>
    <dgm:pt modelId="{0CD3BCB9-CC41-48D7-A407-6727E9F5F25D}" type="sibTrans" cxnId="{F55C8C69-CCA4-486E-9D1A-9A9BF1E10D06}">
      <dgm:prSet/>
      <dgm:spPr/>
      <dgm:t>
        <a:bodyPr/>
        <a:lstStyle/>
        <a:p>
          <a:endParaRPr lang="en-US"/>
        </a:p>
      </dgm:t>
    </dgm:pt>
    <dgm:pt modelId="{9B03090F-4EDF-4DD1-A254-64057A875221}" type="pres">
      <dgm:prSet presAssocID="{83B1E53E-C22E-4759-A909-B9AD083EBB5E}" presName="linear" presStyleCnt="0">
        <dgm:presLayoutVars>
          <dgm:animLvl val="lvl"/>
          <dgm:resizeHandles val="exact"/>
        </dgm:presLayoutVars>
      </dgm:prSet>
      <dgm:spPr/>
    </dgm:pt>
    <dgm:pt modelId="{68FCCDE2-14FD-4C23-A260-BCDC36F051BC}" type="pres">
      <dgm:prSet presAssocID="{88E4C94C-01C0-4797-A9D3-711BAAD7E48F}" presName="parentText" presStyleLbl="node1" presStyleIdx="0" presStyleCnt="2">
        <dgm:presLayoutVars>
          <dgm:chMax val="0"/>
          <dgm:bulletEnabled val="1"/>
        </dgm:presLayoutVars>
      </dgm:prSet>
      <dgm:spPr/>
    </dgm:pt>
    <dgm:pt modelId="{439B1546-764C-4D68-AEE7-0B32B1EF13DD}" type="pres">
      <dgm:prSet presAssocID="{C7FE3956-9112-48EB-974A-5D6061BFB941}" presName="spacer" presStyleCnt="0"/>
      <dgm:spPr/>
    </dgm:pt>
    <dgm:pt modelId="{422601B4-0DB2-4807-BE15-8272F4AFCE27}" type="pres">
      <dgm:prSet presAssocID="{E62502E9-49C4-4F8A-AEE3-703F284A65ED}" presName="parentText" presStyleLbl="node1" presStyleIdx="1" presStyleCnt="2">
        <dgm:presLayoutVars>
          <dgm:chMax val="0"/>
          <dgm:bulletEnabled val="1"/>
        </dgm:presLayoutVars>
      </dgm:prSet>
      <dgm:spPr/>
    </dgm:pt>
  </dgm:ptLst>
  <dgm:cxnLst>
    <dgm:cxn modelId="{BE251E14-CC8F-4595-9B61-A25126A98C6D}" type="presOf" srcId="{E62502E9-49C4-4F8A-AEE3-703F284A65ED}" destId="{422601B4-0DB2-4807-BE15-8272F4AFCE27}" srcOrd="0" destOrd="0" presId="urn:microsoft.com/office/officeart/2005/8/layout/vList2"/>
    <dgm:cxn modelId="{8D4D5B61-4652-4F1E-897A-84CAE354F366}" type="presOf" srcId="{83B1E53E-C22E-4759-A909-B9AD083EBB5E}" destId="{9B03090F-4EDF-4DD1-A254-64057A875221}" srcOrd="0" destOrd="0" presId="urn:microsoft.com/office/officeart/2005/8/layout/vList2"/>
    <dgm:cxn modelId="{F55C8C69-CCA4-486E-9D1A-9A9BF1E10D06}" srcId="{83B1E53E-C22E-4759-A909-B9AD083EBB5E}" destId="{E62502E9-49C4-4F8A-AEE3-703F284A65ED}" srcOrd="1" destOrd="0" parTransId="{36CA8E3E-7C44-4FE9-A5AF-B55A364FA9BF}" sibTransId="{0CD3BCB9-CC41-48D7-A407-6727E9F5F25D}"/>
    <dgm:cxn modelId="{B73CEFD2-C345-415F-AC98-0F3E320EF1A6}" type="presOf" srcId="{88E4C94C-01C0-4797-A9D3-711BAAD7E48F}" destId="{68FCCDE2-14FD-4C23-A260-BCDC36F051BC}" srcOrd="0" destOrd="0" presId="urn:microsoft.com/office/officeart/2005/8/layout/vList2"/>
    <dgm:cxn modelId="{704062DF-EDCC-4D0C-8C3E-92B976DA5456}" srcId="{83B1E53E-C22E-4759-A909-B9AD083EBB5E}" destId="{88E4C94C-01C0-4797-A9D3-711BAAD7E48F}" srcOrd="0" destOrd="0" parTransId="{5F918345-29B0-4E57-88CC-F8F48BDA8A86}" sibTransId="{C7FE3956-9112-48EB-974A-5D6061BFB941}"/>
    <dgm:cxn modelId="{022E910B-06B7-437A-B476-1D3E60B6092F}" type="presParOf" srcId="{9B03090F-4EDF-4DD1-A254-64057A875221}" destId="{68FCCDE2-14FD-4C23-A260-BCDC36F051BC}" srcOrd="0" destOrd="0" presId="urn:microsoft.com/office/officeart/2005/8/layout/vList2"/>
    <dgm:cxn modelId="{D394C0FB-DAF4-402F-81D3-DC05361D702A}" type="presParOf" srcId="{9B03090F-4EDF-4DD1-A254-64057A875221}" destId="{439B1546-764C-4D68-AEE7-0B32B1EF13DD}" srcOrd="1" destOrd="0" presId="urn:microsoft.com/office/officeart/2005/8/layout/vList2"/>
    <dgm:cxn modelId="{D0116C55-7747-46DF-A30F-402879F8B718}" type="presParOf" srcId="{9B03090F-4EDF-4DD1-A254-64057A875221}" destId="{422601B4-0DB2-4807-BE15-8272F4AFCE2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ED9A7C-D672-4C58-B129-2367B46A4315}"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US"/>
        </a:p>
      </dgm:t>
    </dgm:pt>
    <dgm:pt modelId="{8BD29091-52ED-4AD4-9491-A2500C1C777A}">
      <dgm:prSet/>
      <dgm:spPr/>
      <dgm:t>
        <a:bodyPr/>
        <a:lstStyle/>
        <a:p>
          <a:r>
            <a:rPr lang="en-US" dirty="0"/>
            <a:t>Marxism </a:t>
          </a:r>
        </a:p>
      </dgm:t>
    </dgm:pt>
    <dgm:pt modelId="{22043C57-42B1-4C73-8D66-4B116E612E91}" type="parTrans" cxnId="{FC876132-B565-4829-9F61-44E018FAF61B}">
      <dgm:prSet/>
      <dgm:spPr/>
      <dgm:t>
        <a:bodyPr/>
        <a:lstStyle/>
        <a:p>
          <a:endParaRPr lang="en-US"/>
        </a:p>
      </dgm:t>
    </dgm:pt>
    <dgm:pt modelId="{E5123B53-B3E0-4532-8285-1CF63EE76D87}" type="sibTrans" cxnId="{FC876132-B565-4829-9F61-44E018FAF61B}">
      <dgm:prSet/>
      <dgm:spPr/>
      <dgm:t>
        <a:bodyPr/>
        <a:lstStyle/>
        <a:p>
          <a:endParaRPr lang="en-US"/>
        </a:p>
      </dgm:t>
    </dgm:pt>
    <dgm:pt modelId="{D0A12D4C-AACB-45B2-8D73-D6338E47E51B}">
      <dgm:prSet/>
      <dgm:spPr/>
      <dgm:t>
        <a:bodyPr/>
        <a:lstStyle/>
        <a:p>
          <a:r>
            <a:rPr lang="en-US" dirty="0"/>
            <a:t>Results</a:t>
          </a:r>
        </a:p>
      </dgm:t>
    </dgm:pt>
    <dgm:pt modelId="{CC22CF9B-4055-4B23-96FD-0BF6E888DD74}" type="parTrans" cxnId="{41BE271C-B19E-42F2-A0CD-AD25702D0184}">
      <dgm:prSet/>
      <dgm:spPr/>
      <dgm:t>
        <a:bodyPr/>
        <a:lstStyle/>
        <a:p>
          <a:endParaRPr lang="en-US"/>
        </a:p>
      </dgm:t>
    </dgm:pt>
    <dgm:pt modelId="{EC8D413C-5F28-412B-A9EF-3A8CB97D5756}" type="sibTrans" cxnId="{41BE271C-B19E-42F2-A0CD-AD25702D0184}">
      <dgm:prSet/>
      <dgm:spPr/>
      <dgm:t>
        <a:bodyPr/>
        <a:lstStyle/>
        <a:p>
          <a:endParaRPr lang="en-US"/>
        </a:p>
      </dgm:t>
    </dgm:pt>
    <dgm:pt modelId="{FBE382D6-0B63-4351-86DF-8345FAE72585}">
      <dgm:prSet/>
      <dgm:spPr/>
      <dgm:t>
        <a:bodyPr/>
        <a:lstStyle/>
        <a:p>
          <a:r>
            <a:rPr lang="en-US" dirty="0"/>
            <a:t>  Strong central state</a:t>
          </a:r>
        </a:p>
      </dgm:t>
    </dgm:pt>
    <dgm:pt modelId="{E2C24A2D-58B2-42BA-9DD7-A511AD796B50}" type="parTrans" cxnId="{8D9A21B4-97F1-44D8-BF65-26609DA69C16}">
      <dgm:prSet/>
      <dgm:spPr/>
      <dgm:t>
        <a:bodyPr/>
        <a:lstStyle/>
        <a:p>
          <a:endParaRPr lang="en-US"/>
        </a:p>
      </dgm:t>
    </dgm:pt>
    <dgm:pt modelId="{7AB905F5-3F59-4BD6-AF81-EB8CC9B6D063}" type="sibTrans" cxnId="{8D9A21B4-97F1-44D8-BF65-26609DA69C16}">
      <dgm:prSet/>
      <dgm:spPr/>
      <dgm:t>
        <a:bodyPr/>
        <a:lstStyle/>
        <a:p>
          <a:endParaRPr lang="en-US"/>
        </a:p>
      </dgm:t>
    </dgm:pt>
    <dgm:pt modelId="{1D0FD3E4-3BC1-4A6F-A39B-78DA92F838E8}">
      <dgm:prSet/>
      <dgm:spPr/>
      <dgm:t>
        <a:bodyPr/>
        <a:lstStyle/>
        <a:p>
          <a:r>
            <a:rPr lang="en-US" dirty="0"/>
            <a:t>Ownership of capital (means of production) is by state or collective, no private ownership. </a:t>
          </a:r>
        </a:p>
      </dgm:t>
    </dgm:pt>
    <dgm:pt modelId="{FF08B86A-8697-4035-A817-72B0EDADB820}" type="parTrans" cxnId="{6628495C-C60E-458C-B71E-7C1716639644}">
      <dgm:prSet/>
      <dgm:spPr/>
      <dgm:t>
        <a:bodyPr/>
        <a:lstStyle/>
        <a:p>
          <a:endParaRPr lang="en-US"/>
        </a:p>
      </dgm:t>
    </dgm:pt>
    <dgm:pt modelId="{E7185428-6F66-49F1-9079-E67C441505A1}" type="sibTrans" cxnId="{6628495C-C60E-458C-B71E-7C1716639644}">
      <dgm:prSet/>
      <dgm:spPr/>
      <dgm:t>
        <a:bodyPr/>
        <a:lstStyle/>
        <a:p>
          <a:endParaRPr lang="en-US"/>
        </a:p>
      </dgm:t>
    </dgm:pt>
    <dgm:pt modelId="{4D60BB9E-28A6-43A6-BADD-2965042F0A8D}">
      <dgm:prSet/>
      <dgm:spPr/>
      <dgm:t>
        <a:bodyPr/>
        <a:lstStyle/>
        <a:p>
          <a:r>
            <a:rPr lang="en-US" dirty="0">
              <a:solidFill>
                <a:srgbClr val="FFFF00"/>
              </a:solidFill>
              <a:highlight>
                <a:srgbClr val="800000"/>
              </a:highlight>
            </a:rPr>
            <a:t>Plan</a:t>
          </a:r>
          <a:r>
            <a:rPr lang="en-US" dirty="0"/>
            <a:t> emphasizes material growth via high investment, low consumption</a:t>
          </a:r>
        </a:p>
      </dgm:t>
    </dgm:pt>
    <dgm:pt modelId="{1A14B947-406A-4497-ABD6-D98FB17B6ABA}" type="parTrans" cxnId="{98AD0260-1113-46E0-BFF9-61F64FEC0F9E}">
      <dgm:prSet/>
      <dgm:spPr/>
      <dgm:t>
        <a:bodyPr/>
        <a:lstStyle/>
        <a:p>
          <a:endParaRPr lang="en-US"/>
        </a:p>
      </dgm:t>
    </dgm:pt>
    <dgm:pt modelId="{A1795F3B-6AB8-4F3D-BFD8-B0C06993DAF0}" type="sibTrans" cxnId="{98AD0260-1113-46E0-BFF9-61F64FEC0F9E}">
      <dgm:prSet/>
      <dgm:spPr/>
      <dgm:t>
        <a:bodyPr/>
        <a:lstStyle/>
        <a:p>
          <a:endParaRPr lang="en-US"/>
        </a:p>
      </dgm:t>
    </dgm:pt>
    <dgm:pt modelId="{E3E957B4-38BF-491F-8BBC-6F2B6E1456A2}">
      <dgm:prSet/>
      <dgm:spPr/>
      <dgm:t>
        <a:bodyPr/>
        <a:lstStyle/>
        <a:p>
          <a:r>
            <a:rPr lang="en-US" dirty="0"/>
            <a:t>State sets prices high for consumption goods, low for investment  goods.</a:t>
          </a:r>
        </a:p>
      </dgm:t>
    </dgm:pt>
    <dgm:pt modelId="{06233767-F828-4C2A-B958-366FA3B11FCF}" type="parTrans" cxnId="{35AD713D-19EC-435B-8B11-80F9E797943A}">
      <dgm:prSet/>
      <dgm:spPr/>
      <dgm:t>
        <a:bodyPr/>
        <a:lstStyle/>
        <a:p>
          <a:endParaRPr lang="en-US"/>
        </a:p>
      </dgm:t>
    </dgm:pt>
    <dgm:pt modelId="{B3644A65-0D2D-42A5-BFCF-B47D48697A9E}" type="sibTrans" cxnId="{35AD713D-19EC-435B-8B11-80F9E797943A}">
      <dgm:prSet/>
      <dgm:spPr/>
      <dgm:t>
        <a:bodyPr/>
        <a:lstStyle/>
        <a:p>
          <a:endParaRPr lang="en-US"/>
        </a:p>
      </dgm:t>
    </dgm:pt>
    <dgm:pt modelId="{FFF83B79-1C16-407C-B69B-17D5880FE12C}">
      <dgm:prSet/>
      <dgm:spPr/>
      <dgm:t>
        <a:bodyPr/>
        <a:lstStyle/>
        <a:p>
          <a:r>
            <a:rPr lang="en-US" dirty="0"/>
            <a:t>Allocation by decree via central plan.</a:t>
          </a:r>
        </a:p>
      </dgm:t>
    </dgm:pt>
    <dgm:pt modelId="{D1EED9EC-AAA3-44A9-AA4D-45A45BD749DF}" type="parTrans" cxnId="{BA95C638-1DC7-435C-83E1-00C2A4F403AB}">
      <dgm:prSet/>
      <dgm:spPr/>
      <dgm:t>
        <a:bodyPr/>
        <a:lstStyle/>
        <a:p>
          <a:endParaRPr lang="en-US"/>
        </a:p>
      </dgm:t>
    </dgm:pt>
    <dgm:pt modelId="{4AA5DD9F-B259-4048-9365-8F6CED93A08C}" type="sibTrans" cxnId="{BA95C638-1DC7-435C-83E1-00C2A4F403AB}">
      <dgm:prSet/>
      <dgm:spPr/>
      <dgm:t>
        <a:bodyPr/>
        <a:lstStyle/>
        <a:p>
          <a:endParaRPr lang="en-US"/>
        </a:p>
      </dgm:t>
    </dgm:pt>
    <dgm:pt modelId="{8C70F08D-C6B4-4EBF-9FC3-5EA40642CD65}">
      <dgm:prSet/>
      <dgm:spPr/>
      <dgm:t>
        <a:bodyPr/>
        <a:lstStyle/>
        <a:p>
          <a:r>
            <a:rPr lang="en-US" dirty="0"/>
            <a:t>  High share of  investment rel. to consumption.</a:t>
          </a:r>
        </a:p>
      </dgm:t>
    </dgm:pt>
    <dgm:pt modelId="{D17C963B-DBE1-41BE-9065-E5D15CB2F6B3}" type="parTrans" cxnId="{6B71A6D2-92E1-4340-949C-E25F254E29E8}">
      <dgm:prSet/>
      <dgm:spPr/>
      <dgm:t>
        <a:bodyPr/>
        <a:lstStyle/>
        <a:p>
          <a:endParaRPr lang="en-US"/>
        </a:p>
      </dgm:t>
    </dgm:pt>
    <dgm:pt modelId="{209B89C9-EE51-4D01-9E21-2E7D7A59A3E2}" type="sibTrans" cxnId="{6B71A6D2-92E1-4340-949C-E25F254E29E8}">
      <dgm:prSet/>
      <dgm:spPr/>
      <dgm:t>
        <a:bodyPr/>
        <a:lstStyle/>
        <a:p>
          <a:endParaRPr lang="en-US"/>
        </a:p>
      </dgm:t>
    </dgm:pt>
    <dgm:pt modelId="{1BB64072-E041-4C4F-84E2-0E9DBE647330}">
      <dgm:prSet/>
      <dgm:spPr/>
      <dgm:t>
        <a:bodyPr/>
        <a:lstStyle/>
        <a:p>
          <a:r>
            <a:rPr lang="en-US" dirty="0"/>
            <a:t>  No  personal financial savings.</a:t>
          </a:r>
        </a:p>
      </dgm:t>
    </dgm:pt>
    <dgm:pt modelId="{6CDFF69A-2180-49DA-9BFE-349C2D1E4D50}" type="parTrans" cxnId="{7F6E9B9B-8C77-40AD-8318-00D600AE9F2C}">
      <dgm:prSet/>
      <dgm:spPr/>
      <dgm:t>
        <a:bodyPr/>
        <a:lstStyle/>
        <a:p>
          <a:endParaRPr lang="en-US"/>
        </a:p>
      </dgm:t>
    </dgm:pt>
    <dgm:pt modelId="{72BA5E8D-B124-409A-8BC6-3411C801D01D}" type="sibTrans" cxnId="{7F6E9B9B-8C77-40AD-8318-00D600AE9F2C}">
      <dgm:prSet/>
      <dgm:spPr/>
      <dgm:t>
        <a:bodyPr/>
        <a:lstStyle/>
        <a:p>
          <a:endParaRPr lang="en-US"/>
        </a:p>
      </dgm:t>
    </dgm:pt>
    <dgm:pt modelId="{B32D90F4-AABE-4F0F-BB16-F12DE822FA4D}">
      <dgm:prSet/>
      <dgm:spPr/>
      <dgm:t>
        <a:bodyPr/>
        <a:lstStyle/>
        <a:p>
          <a:r>
            <a:rPr lang="en-US" dirty="0"/>
            <a:t>  Individual incentives weak,  poor productivity     </a:t>
          </a:r>
        </a:p>
      </dgm:t>
    </dgm:pt>
    <dgm:pt modelId="{17CF7BAE-03CD-4F5D-BD30-80099A2DCF23}" type="parTrans" cxnId="{AA06F70F-C514-4C93-A1BC-714C766A6C02}">
      <dgm:prSet/>
      <dgm:spPr/>
      <dgm:t>
        <a:bodyPr/>
        <a:lstStyle/>
        <a:p>
          <a:endParaRPr lang="en-US"/>
        </a:p>
      </dgm:t>
    </dgm:pt>
    <dgm:pt modelId="{0DE93D50-F42E-4D4D-8F97-E9BF8AD914A1}" type="sibTrans" cxnId="{AA06F70F-C514-4C93-A1BC-714C766A6C02}">
      <dgm:prSet/>
      <dgm:spPr/>
      <dgm:t>
        <a:bodyPr/>
        <a:lstStyle/>
        <a:p>
          <a:endParaRPr lang="en-US"/>
        </a:p>
      </dgm:t>
    </dgm:pt>
    <dgm:pt modelId="{9F145F7F-703E-437C-814F-37E6A4A17362}">
      <dgm:prSet/>
      <dgm:spPr/>
      <dgm:t>
        <a:bodyPr/>
        <a:lstStyle/>
        <a:p>
          <a:r>
            <a:rPr lang="en-US" dirty="0"/>
            <a:t>  Limited  gains from trade—COCOM</a:t>
          </a:r>
        </a:p>
      </dgm:t>
    </dgm:pt>
    <dgm:pt modelId="{68C2D7E1-A23A-4E3B-8A3D-316FFEA3937D}" type="parTrans" cxnId="{785CE7A5-F659-4E2E-9D24-96541CAF8807}">
      <dgm:prSet/>
      <dgm:spPr/>
      <dgm:t>
        <a:bodyPr/>
        <a:lstStyle/>
        <a:p>
          <a:endParaRPr lang="en-US"/>
        </a:p>
      </dgm:t>
    </dgm:pt>
    <dgm:pt modelId="{ED2193ED-03E3-4A58-80B7-21C1FEC59006}" type="sibTrans" cxnId="{785CE7A5-F659-4E2E-9D24-96541CAF8807}">
      <dgm:prSet/>
      <dgm:spPr/>
      <dgm:t>
        <a:bodyPr/>
        <a:lstStyle/>
        <a:p>
          <a:endParaRPr lang="en-US"/>
        </a:p>
      </dgm:t>
    </dgm:pt>
    <dgm:pt modelId="{04EA8B92-F8C1-423E-902A-018D2227B0F6}">
      <dgm:prSet/>
      <dgm:spPr/>
      <dgm:t>
        <a:bodyPr/>
        <a:lstStyle/>
        <a:p>
          <a:r>
            <a:rPr lang="en-US" dirty="0"/>
            <a:t>  All Marxist economies experience massive famine, dissolution.</a:t>
          </a:r>
        </a:p>
      </dgm:t>
    </dgm:pt>
    <dgm:pt modelId="{49D6A245-3AE7-4D2A-91D5-15BFEB252D10}" type="parTrans" cxnId="{A0F2648D-DC29-4D2A-8294-DCE05CED47FC}">
      <dgm:prSet/>
      <dgm:spPr/>
      <dgm:t>
        <a:bodyPr/>
        <a:lstStyle/>
        <a:p>
          <a:endParaRPr lang="en-US"/>
        </a:p>
      </dgm:t>
    </dgm:pt>
    <dgm:pt modelId="{5349B588-F328-45E5-8597-7D9038F262D6}" type="sibTrans" cxnId="{A0F2648D-DC29-4D2A-8294-DCE05CED47FC}">
      <dgm:prSet/>
      <dgm:spPr/>
      <dgm:t>
        <a:bodyPr/>
        <a:lstStyle/>
        <a:p>
          <a:endParaRPr lang="en-US"/>
        </a:p>
      </dgm:t>
    </dgm:pt>
    <dgm:pt modelId="{CD0BFE07-508D-46E9-A63C-EA8242E30625}">
      <dgm:prSet/>
      <dgm:spPr/>
      <dgm:t>
        <a:bodyPr/>
        <a:lstStyle/>
        <a:p>
          <a:r>
            <a:rPr lang="en-US" dirty="0"/>
            <a:t> Except North Korea</a:t>
          </a:r>
        </a:p>
      </dgm:t>
    </dgm:pt>
    <dgm:pt modelId="{1F9B244B-357E-434F-9DE7-021507C89B71}" type="parTrans" cxnId="{C68755E2-1750-4C23-BA4A-30EC10C6E7CC}">
      <dgm:prSet/>
      <dgm:spPr/>
      <dgm:t>
        <a:bodyPr/>
        <a:lstStyle/>
        <a:p>
          <a:endParaRPr lang="en-US"/>
        </a:p>
      </dgm:t>
    </dgm:pt>
    <dgm:pt modelId="{63C6F5FA-3312-475D-ADBA-8EAF780BFC20}" type="sibTrans" cxnId="{C68755E2-1750-4C23-BA4A-30EC10C6E7CC}">
      <dgm:prSet/>
      <dgm:spPr/>
      <dgm:t>
        <a:bodyPr/>
        <a:lstStyle/>
        <a:p>
          <a:endParaRPr lang="en-US"/>
        </a:p>
      </dgm:t>
    </dgm:pt>
    <dgm:pt modelId="{BE7AB274-53B3-48F0-B25E-F0A82DDA2961}">
      <dgm:prSet/>
      <dgm:spPr/>
      <dgm:t>
        <a:bodyPr/>
        <a:lstStyle/>
        <a:p>
          <a:r>
            <a:rPr lang="en-US" dirty="0"/>
            <a:t>  Labor is paid rations, not money.</a:t>
          </a:r>
        </a:p>
      </dgm:t>
    </dgm:pt>
    <dgm:pt modelId="{FD92C393-234C-4525-8914-43336BBD93F0}" type="parTrans" cxnId="{631E2D0E-A30B-4B6B-ADFC-55A94D66A4F7}">
      <dgm:prSet/>
      <dgm:spPr/>
      <dgm:t>
        <a:bodyPr/>
        <a:lstStyle/>
        <a:p>
          <a:endParaRPr lang="en-US"/>
        </a:p>
      </dgm:t>
    </dgm:pt>
    <dgm:pt modelId="{952878D1-EB5F-41B8-8987-B510E0CF3C57}" type="sibTrans" cxnId="{631E2D0E-A30B-4B6B-ADFC-55A94D66A4F7}">
      <dgm:prSet/>
      <dgm:spPr/>
      <dgm:t>
        <a:bodyPr/>
        <a:lstStyle/>
        <a:p>
          <a:endParaRPr lang="en-US"/>
        </a:p>
      </dgm:t>
    </dgm:pt>
    <dgm:pt modelId="{8DFDA1EC-4FEA-4DF6-80F5-BB592B9B8537}">
      <dgm:prSet/>
      <dgm:spPr/>
      <dgm:t>
        <a:bodyPr/>
        <a:lstStyle/>
        <a:p>
          <a:r>
            <a:rPr lang="en-US" dirty="0"/>
            <a:t>  No money economy creates dependent  public. </a:t>
          </a:r>
        </a:p>
      </dgm:t>
    </dgm:pt>
    <dgm:pt modelId="{ED54D3D1-827D-42DC-B28E-68022EE48118}" type="parTrans" cxnId="{DE6C7862-B390-4948-87C1-52CD19254E00}">
      <dgm:prSet/>
      <dgm:spPr/>
      <dgm:t>
        <a:bodyPr/>
        <a:lstStyle/>
        <a:p>
          <a:endParaRPr lang="en-US"/>
        </a:p>
      </dgm:t>
    </dgm:pt>
    <dgm:pt modelId="{FCEDED44-8074-4C44-BE1E-84AD371AECEB}" type="sibTrans" cxnId="{DE6C7862-B390-4948-87C1-52CD19254E00}">
      <dgm:prSet/>
      <dgm:spPr/>
      <dgm:t>
        <a:bodyPr/>
        <a:lstStyle/>
        <a:p>
          <a:endParaRPr lang="en-US"/>
        </a:p>
      </dgm:t>
    </dgm:pt>
    <dgm:pt modelId="{A277B231-A39C-40F5-BA4B-6CE12221E40B}">
      <dgm:prSet/>
      <dgm:spPr/>
      <dgm:t>
        <a:bodyPr/>
        <a:lstStyle/>
        <a:p>
          <a:r>
            <a:rPr lang="en-US" dirty="0"/>
            <a:t>Rejects market prices for capital and labor.</a:t>
          </a:r>
        </a:p>
      </dgm:t>
    </dgm:pt>
    <dgm:pt modelId="{B4678216-6E35-43B4-9711-57FAE271B843}" type="parTrans" cxnId="{187DBE4B-109E-46E6-A0FE-96476F7E05AE}">
      <dgm:prSet/>
      <dgm:spPr/>
      <dgm:t>
        <a:bodyPr/>
        <a:lstStyle/>
        <a:p>
          <a:endParaRPr lang="en-US"/>
        </a:p>
      </dgm:t>
    </dgm:pt>
    <dgm:pt modelId="{F49EB56C-55A7-4C25-AC08-D91461937E91}" type="sibTrans" cxnId="{187DBE4B-109E-46E6-A0FE-96476F7E05AE}">
      <dgm:prSet/>
      <dgm:spPr/>
      <dgm:t>
        <a:bodyPr/>
        <a:lstStyle/>
        <a:p>
          <a:endParaRPr lang="en-US"/>
        </a:p>
      </dgm:t>
    </dgm:pt>
    <dgm:pt modelId="{24CC2291-70AE-4C1B-A8A9-A0A3721B2FDA}">
      <dgm:prSet/>
      <dgm:spPr/>
      <dgm:t>
        <a:bodyPr/>
        <a:lstStyle/>
        <a:p>
          <a:r>
            <a:rPr lang="en-US" dirty="0"/>
            <a:t>Divergent price systems prevents normal trade, investment with capitalist world.</a:t>
          </a:r>
        </a:p>
      </dgm:t>
    </dgm:pt>
    <dgm:pt modelId="{0FD41190-41E7-4CA2-AA0B-ADD1D102E219}" type="parTrans" cxnId="{FBDBA310-1B22-47AD-A1CD-85B1D20061AD}">
      <dgm:prSet/>
      <dgm:spPr/>
      <dgm:t>
        <a:bodyPr/>
        <a:lstStyle/>
        <a:p>
          <a:endParaRPr lang="en-US"/>
        </a:p>
      </dgm:t>
    </dgm:pt>
    <dgm:pt modelId="{8927E3BB-FCC8-4689-94F2-312144FE8E51}" type="sibTrans" cxnId="{FBDBA310-1B22-47AD-A1CD-85B1D20061AD}">
      <dgm:prSet/>
      <dgm:spPr/>
      <dgm:t>
        <a:bodyPr/>
        <a:lstStyle/>
        <a:p>
          <a:endParaRPr lang="en-US"/>
        </a:p>
      </dgm:t>
    </dgm:pt>
    <dgm:pt modelId="{0BE96266-8ECE-44A3-90DF-26F39255F26F}">
      <dgm:prSet/>
      <dgm:spPr/>
      <dgm:t>
        <a:bodyPr/>
        <a:lstStyle/>
        <a:p>
          <a:r>
            <a:rPr lang="en-US" b="1" dirty="0"/>
            <a:t> </a:t>
          </a:r>
          <a:r>
            <a:rPr lang="en-US" b="1" dirty="0">
              <a:solidFill>
                <a:srgbClr val="FF0000"/>
              </a:solidFill>
            </a:rPr>
            <a:t> </a:t>
          </a:r>
          <a:r>
            <a:rPr lang="en-US" b="1" dirty="0">
              <a:solidFill>
                <a:srgbClr val="FF0000"/>
              </a:solidFill>
              <a:highlight>
                <a:srgbClr val="FFFF00"/>
              </a:highlight>
            </a:rPr>
            <a:t>Supply Chain Nightmare</a:t>
          </a:r>
          <a:r>
            <a:rPr lang="en-US" dirty="0">
              <a:solidFill>
                <a:srgbClr val="FF0000"/>
              </a:solidFill>
            </a:rPr>
            <a:t>!</a:t>
          </a:r>
        </a:p>
      </dgm:t>
    </dgm:pt>
    <dgm:pt modelId="{B0297FD9-140B-4558-833D-C090FC30031D}" type="parTrans" cxnId="{4AEF318F-A02C-44DA-8587-B799C15FC12A}">
      <dgm:prSet/>
      <dgm:spPr/>
      <dgm:t>
        <a:bodyPr/>
        <a:lstStyle/>
        <a:p>
          <a:endParaRPr lang="en-US"/>
        </a:p>
      </dgm:t>
    </dgm:pt>
    <dgm:pt modelId="{A7BF9CC2-062A-4EB9-9217-6CE9F6FD09DD}" type="sibTrans" cxnId="{4AEF318F-A02C-44DA-8587-B799C15FC12A}">
      <dgm:prSet/>
      <dgm:spPr/>
      <dgm:t>
        <a:bodyPr/>
        <a:lstStyle/>
        <a:p>
          <a:endParaRPr lang="en-US"/>
        </a:p>
      </dgm:t>
    </dgm:pt>
    <dgm:pt modelId="{7EC5905E-DDFD-43F2-9641-F8B1512F2FFC}" type="pres">
      <dgm:prSet presAssocID="{B4ED9A7C-D672-4C58-B129-2367B46A4315}" presName="Name0" presStyleCnt="0">
        <dgm:presLayoutVars>
          <dgm:dir/>
          <dgm:animLvl val="lvl"/>
          <dgm:resizeHandles val="exact"/>
        </dgm:presLayoutVars>
      </dgm:prSet>
      <dgm:spPr/>
    </dgm:pt>
    <dgm:pt modelId="{4C44D80D-6449-469B-AADC-EB62A94642C2}" type="pres">
      <dgm:prSet presAssocID="{8BD29091-52ED-4AD4-9491-A2500C1C777A}" presName="composite" presStyleCnt="0"/>
      <dgm:spPr/>
    </dgm:pt>
    <dgm:pt modelId="{7EE5F660-0396-4C86-8A3D-7034BD7F7A8A}" type="pres">
      <dgm:prSet presAssocID="{8BD29091-52ED-4AD4-9491-A2500C1C777A}" presName="parTx" presStyleLbl="alignNode1" presStyleIdx="0" presStyleCnt="2" custLinFactNeighborY="5187">
        <dgm:presLayoutVars>
          <dgm:chMax val="0"/>
          <dgm:chPref val="0"/>
          <dgm:bulletEnabled val="1"/>
        </dgm:presLayoutVars>
      </dgm:prSet>
      <dgm:spPr/>
    </dgm:pt>
    <dgm:pt modelId="{BE76AEE6-04E5-491F-84C3-79225D4F6029}" type="pres">
      <dgm:prSet presAssocID="{8BD29091-52ED-4AD4-9491-A2500C1C777A}" presName="desTx" presStyleLbl="alignAccFollowNode1" presStyleIdx="0" presStyleCnt="2">
        <dgm:presLayoutVars>
          <dgm:bulletEnabled val="1"/>
        </dgm:presLayoutVars>
      </dgm:prSet>
      <dgm:spPr/>
    </dgm:pt>
    <dgm:pt modelId="{8208DAA9-660C-4184-9670-2ACE1F78EB74}" type="pres">
      <dgm:prSet presAssocID="{E5123B53-B3E0-4532-8285-1CF63EE76D87}" presName="space" presStyleCnt="0"/>
      <dgm:spPr/>
    </dgm:pt>
    <dgm:pt modelId="{643A379D-F43F-4AFB-816B-F0153658B152}" type="pres">
      <dgm:prSet presAssocID="{D0A12D4C-AACB-45B2-8D73-D6338E47E51B}" presName="composite" presStyleCnt="0"/>
      <dgm:spPr/>
    </dgm:pt>
    <dgm:pt modelId="{811EAA8F-DFDD-4FB1-A407-C5D9E7FA07D9}" type="pres">
      <dgm:prSet presAssocID="{D0A12D4C-AACB-45B2-8D73-D6338E47E51B}" presName="parTx" presStyleLbl="alignNode1" presStyleIdx="1" presStyleCnt="2">
        <dgm:presLayoutVars>
          <dgm:chMax val="0"/>
          <dgm:chPref val="0"/>
          <dgm:bulletEnabled val="1"/>
        </dgm:presLayoutVars>
      </dgm:prSet>
      <dgm:spPr/>
    </dgm:pt>
    <dgm:pt modelId="{0847D45F-0344-4565-8B6F-B526D937F93E}" type="pres">
      <dgm:prSet presAssocID="{D0A12D4C-AACB-45B2-8D73-D6338E47E51B}" presName="desTx" presStyleLbl="alignAccFollowNode1" presStyleIdx="1" presStyleCnt="2">
        <dgm:presLayoutVars>
          <dgm:bulletEnabled val="1"/>
        </dgm:presLayoutVars>
      </dgm:prSet>
      <dgm:spPr/>
    </dgm:pt>
  </dgm:ptLst>
  <dgm:cxnLst>
    <dgm:cxn modelId="{09733A05-F3C8-4AA4-AB60-A6AA6F06E2C4}" type="presOf" srcId="{1BB64072-E041-4C4F-84E2-0E9DBE647330}" destId="{0847D45F-0344-4565-8B6F-B526D937F93E}" srcOrd="0" destOrd="4" presId="urn:microsoft.com/office/officeart/2005/8/layout/hList1"/>
    <dgm:cxn modelId="{809D6E0D-C6F2-4DC1-8109-415A74479574}" type="presOf" srcId="{1D0FD3E4-3BC1-4A6F-A39B-78DA92F838E8}" destId="{BE76AEE6-04E5-491F-84C3-79225D4F6029}" srcOrd="0" destOrd="0" presId="urn:microsoft.com/office/officeart/2005/8/layout/hList1"/>
    <dgm:cxn modelId="{631E2D0E-A30B-4B6B-ADFC-55A94D66A4F7}" srcId="{D0A12D4C-AACB-45B2-8D73-D6338E47E51B}" destId="{BE7AB274-53B3-48F0-B25E-F0A82DDA2961}" srcOrd="2" destOrd="0" parTransId="{FD92C393-234C-4525-8914-43336BBD93F0}" sibTransId="{952878D1-EB5F-41B8-8987-B510E0CF3C57}"/>
    <dgm:cxn modelId="{AA06F70F-C514-4C93-A1BC-714C766A6C02}" srcId="{D0A12D4C-AACB-45B2-8D73-D6338E47E51B}" destId="{B32D90F4-AABE-4F0F-BB16-F12DE822FA4D}" srcOrd="5" destOrd="0" parTransId="{17CF7BAE-03CD-4F5D-BD30-80099A2DCF23}" sibTransId="{0DE93D50-F42E-4D4D-8F97-E9BF8AD914A1}"/>
    <dgm:cxn modelId="{FBDBA310-1B22-47AD-A1CD-85B1D20061AD}" srcId="{8BD29091-52ED-4AD4-9491-A2500C1C777A}" destId="{24CC2291-70AE-4C1B-A8A9-A0A3721B2FDA}" srcOrd="5" destOrd="0" parTransId="{0FD41190-41E7-4CA2-AA0B-ADD1D102E219}" sibTransId="{8927E3BB-FCC8-4689-94F2-312144FE8E51}"/>
    <dgm:cxn modelId="{6CE5D91B-D9CD-4B99-B895-68EBDD2DED51}" type="presOf" srcId="{D0A12D4C-AACB-45B2-8D73-D6338E47E51B}" destId="{811EAA8F-DFDD-4FB1-A407-C5D9E7FA07D9}" srcOrd="0" destOrd="0" presId="urn:microsoft.com/office/officeart/2005/8/layout/hList1"/>
    <dgm:cxn modelId="{41BE271C-B19E-42F2-A0CD-AD25702D0184}" srcId="{B4ED9A7C-D672-4C58-B129-2367B46A4315}" destId="{D0A12D4C-AACB-45B2-8D73-D6338E47E51B}" srcOrd="1" destOrd="0" parTransId="{CC22CF9B-4055-4B23-96FD-0BF6E888DD74}" sibTransId="{EC8D413C-5F28-412B-A9EF-3A8CB97D5756}"/>
    <dgm:cxn modelId="{290DF22C-A092-4932-B60B-E00940DE6175}" type="presOf" srcId="{BE7AB274-53B3-48F0-B25E-F0A82DDA2961}" destId="{0847D45F-0344-4565-8B6F-B526D937F93E}" srcOrd="0" destOrd="2" presId="urn:microsoft.com/office/officeart/2005/8/layout/hList1"/>
    <dgm:cxn modelId="{5C543F30-8739-4FFB-B5FC-B70BDA70AB32}" type="presOf" srcId="{8BD29091-52ED-4AD4-9491-A2500C1C777A}" destId="{7EE5F660-0396-4C86-8A3D-7034BD7F7A8A}" srcOrd="0" destOrd="0" presId="urn:microsoft.com/office/officeart/2005/8/layout/hList1"/>
    <dgm:cxn modelId="{FC876132-B565-4829-9F61-44E018FAF61B}" srcId="{B4ED9A7C-D672-4C58-B129-2367B46A4315}" destId="{8BD29091-52ED-4AD4-9491-A2500C1C777A}" srcOrd="0" destOrd="0" parTransId="{22043C57-42B1-4C73-8D66-4B116E612E91}" sibTransId="{E5123B53-B3E0-4532-8285-1CF63EE76D87}"/>
    <dgm:cxn modelId="{54680333-D6B8-4DB6-9D1E-50A74CD76270}" type="presOf" srcId="{04EA8B92-F8C1-423E-902A-018D2227B0F6}" destId="{0847D45F-0344-4565-8B6F-B526D937F93E}" srcOrd="0" destOrd="8" presId="urn:microsoft.com/office/officeart/2005/8/layout/hList1"/>
    <dgm:cxn modelId="{BA95C638-1DC7-435C-83E1-00C2A4F403AB}" srcId="{8BD29091-52ED-4AD4-9491-A2500C1C777A}" destId="{FFF83B79-1C16-407C-B69B-17D5880FE12C}" srcOrd="3" destOrd="0" parTransId="{D1EED9EC-AAA3-44A9-AA4D-45A45BD749DF}" sibTransId="{4AA5DD9F-B259-4048-9365-8F6CED93A08C}"/>
    <dgm:cxn modelId="{35AD713D-19EC-435B-8B11-80F9E797943A}" srcId="{8BD29091-52ED-4AD4-9491-A2500C1C777A}" destId="{E3E957B4-38BF-491F-8BBC-6F2B6E1456A2}" srcOrd="2" destOrd="0" parTransId="{06233767-F828-4C2A-B958-366FA3B11FCF}" sibTransId="{B3644A65-0D2D-42A5-BFCF-B47D48697A9E}"/>
    <dgm:cxn modelId="{6628495C-C60E-458C-B71E-7C1716639644}" srcId="{8BD29091-52ED-4AD4-9491-A2500C1C777A}" destId="{1D0FD3E4-3BC1-4A6F-A39B-78DA92F838E8}" srcOrd="0" destOrd="0" parTransId="{FF08B86A-8697-4035-A817-72B0EDADB820}" sibTransId="{E7185428-6F66-49F1-9079-E67C441505A1}"/>
    <dgm:cxn modelId="{98AD0260-1113-46E0-BFF9-61F64FEC0F9E}" srcId="{8BD29091-52ED-4AD4-9491-A2500C1C777A}" destId="{4D60BB9E-28A6-43A6-BADD-2965042F0A8D}" srcOrd="4" destOrd="0" parTransId="{1A14B947-406A-4497-ABD6-D98FB17B6ABA}" sibTransId="{A1795F3B-6AB8-4F3D-BFD8-B0C06993DAF0}"/>
    <dgm:cxn modelId="{DE6C7862-B390-4948-87C1-52CD19254E00}" srcId="{D0A12D4C-AACB-45B2-8D73-D6338E47E51B}" destId="{8DFDA1EC-4FEA-4DF6-80F5-BB592B9B8537}" srcOrd="3" destOrd="0" parTransId="{ED54D3D1-827D-42DC-B28E-68022EE48118}" sibTransId="{FCEDED44-8074-4C44-BE1E-84AD371AECEB}"/>
    <dgm:cxn modelId="{CD024946-5E94-457A-9009-534A6B627053}" type="presOf" srcId="{B4ED9A7C-D672-4C58-B129-2367B46A4315}" destId="{7EC5905E-DDFD-43F2-9641-F8B1512F2FFC}" srcOrd="0" destOrd="0" presId="urn:microsoft.com/office/officeart/2005/8/layout/hList1"/>
    <dgm:cxn modelId="{187DBE4B-109E-46E6-A0FE-96476F7E05AE}" srcId="{8BD29091-52ED-4AD4-9491-A2500C1C777A}" destId="{A277B231-A39C-40F5-BA4B-6CE12221E40B}" srcOrd="1" destOrd="0" parTransId="{B4678216-6E35-43B4-9711-57FAE271B843}" sibTransId="{F49EB56C-55A7-4C25-AC08-D91461937E91}"/>
    <dgm:cxn modelId="{74DFB84E-A771-4F6C-B3DD-0728DD092D3B}" type="presOf" srcId="{24CC2291-70AE-4C1B-A8A9-A0A3721B2FDA}" destId="{BE76AEE6-04E5-491F-84C3-79225D4F6029}" srcOrd="0" destOrd="5" presId="urn:microsoft.com/office/officeart/2005/8/layout/hList1"/>
    <dgm:cxn modelId="{15F0CC88-A013-4EFF-A921-F5229A72B522}" type="presOf" srcId="{8C70F08D-C6B4-4EBF-9FC3-5EA40642CD65}" destId="{0847D45F-0344-4565-8B6F-B526D937F93E}" srcOrd="0" destOrd="1" presId="urn:microsoft.com/office/officeart/2005/8/layout/hList1"/>
    <dgm:cxn modelId="{A0F2648D-DC29-4D2A-8294-DCE05CED47FC}" srcId="{D0A12D4C-AACB-45B2-8D73-D6338E47E51B}" destId="{04EA8B92-F8C1-423E-902A-018D2227B0F6}" srcOrd="8" destOrd="0" parTransId="{49D6A245-3AE7-4D2A-91D5-15BFEB252D10}" sibTransId="{5349B588-F328-45E5-8597-7D9038F262D6}"/>
    <dgm:cxn modelId="{4AEF318F-A02C-44DA-8587-B799C15FC12A}" srcId="{D0A12D4C-AACB-45B2-8D73-D6338E47E51B}" destId="{0BE96266-8ECE-44A3-90DF-26F39255F26F}" srcOrd="7" destOrd="0" parTransId="{B0297FD9-140B-4558-833D-C090FC30031D}" sibTransId="{A7BF9CC2-062A-4EB9-9217-6CE9F6FD09DD}"/>
    <dgm:cxn modelId="{74F0808F-B82A-48CB-A8EC-7DCE546476B0}" type="presOf" srcId="{4D60BB9E-28A6-43A6-BADD-2965042F0A8D}" destId="{BE76AEE6-04E5-491F-84C3-79225D4F6029}" srcOrd="0" destOrd="4" presId="urn:microsoft.com/office/officeart/2005/8/layout/hList1"/>
    <dgm:cxn modelId="{FB10AB8F-7111-4B86-A2D5-27B2524816BC}" type="presOf" srcId="{0BE96266-8ECE-44A3-90DF-26F39255F26F}" destId="{0847D45F-0344-4565-8B6F-B526D937F93E}" srcOrd="0" destOrd="7" presId="urn:microsoft.com/office/officeart/2005/8/layout/hList1"/>
    <dgm:cxn modelId="{7F6E9B9B-8C77-40AD-8318-00D600AE9F2C}" srcId="{D0A12D4C-AACB-45B2-8D73-D6338E47E51B}" destId="{1BB64072-E041-4C4F-84E2-0E9DBE647330}" srcOrd="4" destOrd="0" parTransId="{6CDFF69A-2180-49DA-9BFE-349C2D1E4D50}" sibTransId="{72BA5E8D-B124-409A-8BC6-3411C801D01D}"/>
    <dgm:cxn modelId="{785CE7A5-F659-4E2E-9D24-96541CAF8807}" srcId="{D0A12D4C-AACB-45B2-8D73-D6338E47E51B}" destId="{9F145F7F-703E-437C-814F-37E6A4A17362}" srcOrd="6" destOrd="0" parTransId="{68C2D7E1-A23A-4E3B-8A3D-316FFEA3937D}" sibTransId="{ED2193ED-03E3-4A58-80B7-21C1FEC59006}"/>
    <dgm:cxn modelId="{C85DE9A5-9122-4841-95B1-5D11CBE8FD61}" type="presOf" srcId="{FBE382D6-0B63-4351-86DF-8345FAE72585}" destId="{0847D45F-0344-4565-8B6F-B526D937F93E}" srcOrd="0" destOrd="0" presId="urn:microsoft.com/office/officeart/2005/8/layout/hList1"/>
    <dgm:cxn modelId="{986713A7-536B-4EAD-9960-DCC83792AA13}" type="presOf" srcId="{E3E957B4-38BF-491F-8BBC-6F2B6E1456A2}" destId="{BE76AEE6-04E5-491F-84C3-79225D4F6029}" srcOrd="0" destOrd="2" presId="urn:microsoft.com/office/officeart/2005/8/layout/hList1"/>
    <dgm:cxn modelId="{EBE2ADAD-3F3B-4733-8593-EE4A57D07227}" type="presOf" srcId="{CD0BFE07-508D-46E9-A63C-EA8242E30625}" destId="{0847D45F-0344-4565-8B6F-B526D937F93E}" srcOrd="0" destOrd="9" presId="urn:microsoft.com/office/officeart/2005/8/layout/hList1"/>
    <dgm:cxn modelId="{8D9A21B4-97F1-44D8-BF65-26609DA69C16}" srcId="{D0A12D4C-AACB-45B2-8D73-D6338E47E51B}" destId="{FBE382D6-0B63-4351-86DF-8345FAE72585}" srcOrd="0" destOrd="0" parTransId="{E2C24A2D-58B2-42BA-9DD7-A511AD796B50}" sibTransId="{7AB905F5-3F59-4BD6-AF81-EB8CC9B6D063}"/>
    <dgm:cxn modelId="{63BB35BA-D0B1-40AA-900A-65A3E36D078E}" type="presOf" srcId="{A277B231-A39C-40F5-BA4B-6CE12221E40B}" destId="{BE76AEE6-04E5-491F-84C3-79225D4F6029}" srcOrd="0" destOrd="1" presId="urn:microsoft.com/office/officeart/2005/8/layout/hList1"/>
    <dgm:cxn modelId="{F1B76AD0-0D86-448F-8E7D-E6DFE11BD570}" type="presOf" srcId="{9F145F7F-703E-437C-814F-37E6A4A17362}" destId="{0847D45F-0344-4565-8B6F-B526D937F93E}" srcOrd="0" destOrd="6" presId="urn:microsoft.com/office/officeart/2005/8/layout/hList1"/>
    <dgm:cxn modelId="{6B71A6D2-92E1-4340-949C-E25F254E29E8}" srcId="{D0A12D4C-AACB-45B2-8D73-D6338E47E51B}" destId="{8C70F08D-C6B4-4EBF-9FC3-5EA40642CD65}" srcOrd="1" destOrd="0" parTransId="{D17C963B-DBE1-41BE-9065-E5D15CB2F6B3}" sibTransId="{209B89C9-EE51-4D01-9E21-2E7D7A59A3E2}"/>
    <dgm:cxn modelId="{7E5B92D4-BB89-4602-8694-26C407575E1A}" type="presOf" srcId="{B32D90F4-AABE-4F0F-BB16-F12DE822FA4D}" destId="{0847D45F-0344-4565-8B6F-B526D937F93E}" srcOrd="0" destOrd="5" presId="urn:microsoft.com/office/officeart/2005/8/layout/hList1"/>
    <dgm:cxn modelId="{C68755E2-1750-4C23-BA4A-30EC10C6E7CC}" srcId="{D0A12D4C-AACB-45B2-8D73-D6338E47E51B}" destId="{CD0BFE07-508D-46E9-A63C-EA8242E30625}" srcOrd="9" destOrd="0" parTransId="{1F9B244B-357E-434F-9DE7-021507C89B71}" sibTransId="{63C6F5FA-3312-475D-ADBA-8EAF780BFC20}"/>
    <dgm:cxn modelId="{C10DD7E3-CF9F-42B7-96BE-767E74B0A54F}" type="presOf" srcId="{FFF83B79-1C16-407C-B69B-17D5880FE12C}" destId="{BE76AEE6-04E5-491F-84C3-79225D4F6029}" srcOrd="0" destOrd="3" presId="urn:microsoft.com/office/officeart/2005/8/layout/hList1"/>
    <dgm:cxn modelId="{E69BE8F1-9377-4378-9D58-8E8A9F475DEF}" type="presOf" srcId="{8DFDA1EC-4FEA-4DF6-80F5-BB592B9B8537}" destId="{0847D45F-0344-4565-8B6F-B526D937F93E}" srcOrd="0" destOrd="3" presId="urn:microsoft.com/office/officeart/2005/8/layout/hList1"/>
    <dgm:cxn modelId="{25571C61-5BA3-4877-A0AD-B653778CB310}" type="presParOf" srcId="{7EC5905E-DDFD-43F2-9641-F8B1512F2FFC}" destId="{4C44D80D-6449-469B-AADC-EB62A94642C2}" srcOrd="0" destOrd="0" presId="urn:microsoft.com/office/officeart/2005/8/layout/hList1"/>
    <dgm:cxn modelId="{7B01B7A3-5ABC-4720-B04E-0D049CFB38D3}" type="presParOf" srcId="{4C44D80D-6449-469B-AADC-EB62A94642C2}" destId="{7EE5F660-0396-4C86-8A3D-7034BD7F7A8A}" srcOrd="0" destOrd="0" presId="urn:microsoft.com/office/officeart/2005/8/layout/hList1"/>
    <dgm:cxn modelId="{0A7E7B3E-4EB6-410E-8D9C-1D2C0130B403}" type="presParOf" srcId="{4C44D80D-6449-469B-AADC-EB62A94642C2}" destId="{BE76AEE6-04E5-491F-84C3-79225D4F6029}" srcOrd="1" destOrd="0" presId="urn:microsoft.com/office/officeart/2005/8/layout/hList1"/>
    <dgm:cxn modelId="{6D63A7AD-1926-4ECB-A673-834ECC1E4075}" type="presParOf" srcId="{7EC5905E-DDFD-43F2-9641-F8B1512F2FFC}" destId="{8208DAA9-660C-4184-9670-2ACE1F78EB74}" srcOrd="1" destOrd="0" presId="urn:microsoft.com/office/officeart/2005/8/layout/hList1"/>
    <dgm:cxn modelId="{05087F3E-060C-43A9-A4FF-92C9284989A7}" type="presParOf" srcId="{7EC5905E-DDFD-43F2-9641-F8B1512F2FFC}" destId="{643A379D-F43F-4AFB-816B-F0153658B152}" srcOrd="2" destOrd="0" presId="urn:microsoft.com/office/officeart/2005/8/layout/hList1"/>
    <dgm:cxn modelId="{15A7AF9F-3D1D-4D78-815A-18C0BCBABA0B}" type="presParOf" srcId="{643A379D-F43F-4AFB-816B-F0153658B152}" destId="{811EAA8F-DFDD-4FB1-A407-C5D9E7FA07D9}" srcOrd="0" destOrd="0" presId="urn:microsoft.com/office/officeart/2005/8/layout/hList1"/>
    <dgm:cxn modelId="{FAECBDB1-4119-458B-9365-B2A87EE9FC86}" type="presParOf" srcId="{643A379D-F43F-4AFB-816B-F0153658B152}" destId="{0847D45F-0344-4565-8B6F-B526D937F93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ED9A7C-D672-4C58-B129-2367B46A4315}"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en-US"/>
        </a:p>
      </dgm:t>
    </dgm:pt>
    <dgm:pt modelId="{8BD29091-52ED-4AD4-9491-A2500C1C777A}">
      <dgm:prSet/>
      <dgm:spPr/>
      <dgm:t>
        <a:bodyPr/>
        <a:lstStyle/>
        <a:p>
          <a:r>
            <a:rPr lang="en-US"/>
            <a:t>What is a Market? </a:t>
          </a:r>
        </a:p>
      </dgm:t>
    </dgm:pt>
    <dgm:pt modelId="{22043C57-42B1-4C73-8D66-4B116E612E91}" type="parTrans" cxnId="{FC876132-B565-4829-9F61-44E018FAF61B}">
      <dgm:prSet/>
      <dgm:spPr/>
      <dgm:t>
        <a:bodyPr/>
        <a:lstStyle/>
        <a:p>
          <a:endParaRPr lang="en-US"/>
        </a:p>
      </dgm:t>
    </dgm:pt>
    <dgm:pt modelId="{E5123B53-B3E0-4532-8285-1CF63EE76D87}" type="sibTrans" cxnId="{FC876132-B565-4829-9F61-44E018FAF61B}">
      <dgm:prSet/>
      <dgm:spPr/>
      <dgm:t>
        <a:bodyPr/>
        <a:lstStyle/>
        <a:p>
          <a:endParaRPr lang="en-US"/>
        </a:p>
      </dgm:t>
    </dgm:pt>
    <dgm:pt modelId="{D0A12D4C-AACB-45B2-8D73-D6338E47E51B}">
      <dgm:prSet/>
      <dgm:spPr/>
      <dgm:t>
        <a:bodyPr/>
        <a:lstStyle/>
        <a:p>
          <a:r>
            <a:rPr lang="en-US"/>
            <a:t>Marketization:  Much more than “marketplaces”</a:t>
          </a:r>
        </a:p>
      </dgm:t>
    </dgm:pt>
    <dgm:pt modelId="{CC22CF9B-4055-4B23-96FD-0BF6E888DD74}" type="parTrans" cxnId="{41BE271C-B19E-42F2-A0CD-AD25702D0184}">
      <dgm:prSet/>
      <dgm:spPr/>
      <dgm:t>
        <a:bodyPr/>
        <a:lstStyle/>
        <a:p>
          <a:endParaRPr lang="en-US"/>
        </a:p>
      </dgm:t>
    </dgm:pt>
    <dgm:pt modelId="{EC8D413C-5F28-412B-A9EF-3A8CB97D5756}" type="sibTrans" cxnId="{41BE271C-B19E-42F2-A0CD-AD25702D0184}">
      <dgm:prSet/>
      <dgm:spPr/>
      <dgm:t>
        <a:bodyPr/>
        <a:lstStyle/>
        <a:p>
          <a:endParaRPr lang="en-US"/>
        </a:p>
      </dgm:t>
    </dgm:pt>
    <dgm:pt modelId="{FBE382D6-0B63-4351-86DF-8345FAE72585}">
      <dgm:prSet/>
      <dgm:spPr/>
      <dgm:t>
        <a:bodyPr/>
        <a:lstStyle/>
        <a:p>
          <a:r>
            <a:rPr lang="en-US" dirty="0"/>
            <a:t>Goods Markets   </a:t>
          </a:r>
        </a:p>
      </dgm:t>
    </dgm:pt>
    <dgm:pt modelId="{E2C24A2D-58B2-42BA-9DD7-A511AD796B50}" type="parTrans" cxnId="{8D9A21B4-97F1-44D8-BF65-26609DA69C16}">
      <dgm:prSet/>
      <dgm:spPr/>
      <dgm:t>
        <a:bodyPr/>
        <a:lstStyle/>
        <a:p>
          <a:endParaRPr lang="en-US"/>
        </a:p>
      </dgm:t>
    </dgm:pt>
    <dgm:pt modelId="{7AB905F5-3F59-4BD6-AF81-EB8CC9B6D063}" type="sibTrans" cxnId="{8D9A21B4-97F1-44D8-BF65-26609DA69C16}">
      <dgm:prSet/>
      <dgm:spPr/>
      <dgm:t>
        <a:bodyPr/>
        <a:lstStyle/>
        <a:p>
          <a:endParaRPr lang="en-US"/>
        </a:p>
      </dgm:t>
    </dgm:pt>
    <dgm:pt modelId="{A04ABD5F-B600-476D-B618-B083A91E1AE3}">
      <dgm:prSet/>
      <dgm:spPr/>
      <dgm:t>
        <a:bodyPr/>
        <a:lstStyle/>
        <a:p>
          <a:r>
            <a:rPr lang="en-US" dirty="0"/>
            <a:t>Services Markets</a:t>
          </a:r>
        </a:p>
      </dgm:t>
    </dgm:pt>
    <dgm:pt modelId="{510705DB-9436-49AE-AB8E-DAF459853021}" type="parTrans" cxnId="{9F9A2A12-0056-449C-9D48-04FA115B47E7}">
      <dgm:prSet/>
      <dgm:spPr/>
      <dgm:t>
        <a:bodyPr/>
        <a:lstStyle/>
        <a:p>
          <a:endParaRPr lang="en-US"/>
        </a:p>
      </dgm:t>
    </dgm:pt>
    <dgm:pt modelId="{F631AD3A-6AC6-459F-B4C3-D87FF9C5137C}" type="sibTrans" cxnId="{9F9A2A12-0056-449C-9D48-04FA115B47E7}">
      <dgm:prSet/>
      <dgm:spPr/>
      <dgm:t>
        <a:bodyPr/>
        <a:lstStyle/>
        <a:p>
          <a:endParaRPr lang="en-US"/>
        </a:p>
      </dgm:t>
    </dgm:pt>
    <dgm:pt modelId="{51D15610-F51A-4754-8D49-69622568225C}">
      <dgm:prSet/>
      <dgm:spPr/>
      <dgm:t>
        <a:bodyPr/>
        <a:lstStyle/>
        <a:p>
          <a:r>
            <a:rPr lang="en-US" b="1" dirty="0">
              <a:highlight>
                <a:srgbClr val="FFFF00"/>
              </a:highlight>
            </a:rPr>
            <a:t>Labor</a:t>
          </a:r>
          <a:r>
            <a:rPr lang="en-US" b="1" dirty="0"/>
            <a:t> </a:t>
          </a:r>
          <a:r>
            <a:rPr lang="en-US" b="1" dirty="0">
              <a:highlight>
                <a:srgbClr val="FFFF00"/>
              </a:highlight>
            </a:rPr>
            <a:t>Markets</a:t>
          </a:r>
        </a:p>
      </dgm:t>
    </dgm:pt>
    <dgm:pt modelId="{9C57EB85-038E-422A-A894-8321FF19D2DB}" type="parTrans" cxnId="{17C5E252-BFDA-4F4A-85A8-B31C7AAAAE1E}">
      <dgm:prSet/>
      <dgm:spPr/>
      <dgm:t>
        <a:bodyPr/>
        <a:lstStyle/>
        <a:p>
          <a:endParaRPr lang="en-US"/>
        </a:p>
      </dgm:t>
    </dgm:pt>
    <dgm:pt modelId="{5622A34D-3203-4F51-9BA3-9FB974D339C8}" type="sibTrans" cxnId="{17C5E252-BFDA-4F4A-85A8-B31C7AAAAE1E}">
      <dgm:prSet/>
      <dgm:spPr/>
      <dgm:t>
        <a:bodyPr/>
        <a:lstStyle/>
        <a:p>
          <a:endParaRPr lang="en-US"/>
        </a:p>
      </dgm:t>
    </dgm:pt>
    <dgm:pt modelId="{5BDB30D2-121F-4B7C-A557-40B5D2F9AA28}">
      <dgm:prSet/>
      <dgm:spPr/>
      <dgm:t>
        <a:bodyPr/>
        <a:lstStyle/>
        <a:p>
          <a:r>
            <a:rPr lang="en-US" dirty="0"/>
            <a:t>Real Estate/Land Markets</a:t>
          </a:r>
        </a:p>
      </dgm:t>
    </dgm:pt>
    <dgm:pt modelId="{F67FA3CB-0AD0-4A0E-9E62-AA58E7519C66}" type="parTrans" cxnId="{33562543-07A8-4E83-AB1C-7DBB7BC3F706}">
      <dgm:prSet/>
      <dgm:spPr/>
      <dgm:t>
        <a:bodyPr/>
        <a:lstStyle/>
        <a:p>
          <a:endParaRPr lang="en-US"/>
        </a:p>
      </dgm:t>
    </dgm:pt>
    <dgm:pt modelId="{36E7E13A-27A6-4E5D-8B7A-B9C77835AA45}" type="sibTrans" cxnId="{33562543-07A8-4E83-AB1C-7DBB7BC3F706}">
      <dgm:prSet/>
      <dgm:spPr/>
      <dgm:t>
        <a:bodyPr/>
        <a:lstStyle/>
        <a:p>
          <a:endParaRPr lang="en-US"/>
        </a:p>
      </dgm:t>
    </dgm:pt>
    <dgm:pt modelId="{1610C71C-9267-415F-B498-F1531354AE59}">
      <dgm:prSet/>
      <dgm:spPr/>
      <dgm:t>
        <a:bodyPr/>
        <a:lstStyle/>
        <a:p>
          <a:r>
            <a:rPr lang="en-US" b="1" dirty="0">
              <a:solidFill>
                <a:schemeClr val="bg1"/>
              </a:solidFill>
              <a:highlight>
                <a:srgbClr val="FFFF00"/>
              </a:highlight>
            </a:rPr>
            <a:t>Capital/Finance Markets</a:t>
          </a:r>
        </a:p>
      </dgm:t>
    </dgm:pt>
    <dgm:pt modelId="{7682517E-5C58-44D0-B694-D7372FA92DA8}" type="parTrans" cxnId="{4FA74B61-BF8F-4303-8369-91156F8887A1}">
      <dgm:prSet/>
      <dgm:spPr/>
      <dgm:t>
        <a:bodyPr/>
        <a:lstStyle/>
        <a:p>
          <a:endParaRPr lang="en-US"/>
        </a:p>
      </dgm:t>
    </dgm:pt>
    <dgm:pt modelId="{8F437EC4-12BF-4472-AD72-58C184CE93EF}" type="sibTrans" cxnId="{4FA74B61-BF8F-4303-8369-91156F8887A1}">
      <dgm:prSet/>
      <dgm:spPr/>
      <dgm:t>
        <a:bodyPr/>
        <a:lstStyle/>
        <a:p>
          <a:endParaRPr lang="en-US"/>
        </a:p>
      </dgm:t>
    </dgm:pt>
    <dgm:pt modelId="{9E17BAEC-E2D4-4C7F-B6A0-A69C7962D5F0}">
      <dgm:prSet/>
      <dgm:spPr/>
      <dgm:t>
        <a:bodyPr/>
        <a:lstStyle/>
        <a:p>
          <a:r>
            <a:rPr lang="en-US" b="1" dirty="0">
              <a:highlight>
                <a:srgbClr val="FFFF00"/>
              </a:highlight>
            </a:rPr>
            <a:t>Foreign Exchange Markets</a:t>
          </a:r>
        </a:p>
      </dgm:t>
    </dgm:pt>
    <dgm:pt modelId="{CA691D02-B73B-47ED-8C6E-BEA9F9E53BA8}" type="parTrans" cxnId="{C2DCEAC6-C259-4374-A82A-885FFD93C999}">
      <dgm:prSet/>
      <dgm:spPr/>
      <dgm:t>
        <a:bodyPr/>
        <a:lstStyle/>
        <a:p>
          <a:endParaRPr lang="en-US"/>
        </a:p>
      </dgm:t>
    </dgm:pt>
    <dgm:pt modelId="{17854447-42E3-425A-B412-DA161EE5899F}" type="sibTrans" cxnId="{C2DCEAC6-C259-4374-A82A-885FFD93C999}">
      <dgm:prSet/>
      <dgm:spPr/>
      <dgm:t>
        <a:bodyPr/>
        <a:lstStyle/>
        <a:p>
          <a:endParaRPr lang="en-US"/>
        </a:p>
      </dgm:t>
    </dgm:pt>
    <dgm:pt modelId="{1D0FD3E4-3BC1-4A6F-A39B-78DA92F838E8}">
      <dgm:prSet/>
      <dgm:spPr/>
      <dgm:t>
        <a:bodyPr/>
        <a:lstStyle/>
        <a:p>
          <a:r>
            <a:rPr lang="en-US" b="1" dirty="0">
              <a:solidFill>
                <a:srgbClr val="FFFF00"/>
              </a:solidFill>
              <a:highlight>
                <a:srgbClr val="800000"/>
              </a:highlight>
            </a:rPr>
            <a:t>Private ownership of means of production</a:t>
          </a:r>
        </a:p>
      </dgm:t>
    </dgm:pt>
    <dgm:pt modelId="{FF08B86A-8697-4035-A817-72B0EDADB820}" type="parTrans" cxnId="{6628495C-C60E-458C-B71E-7C1716639644}">
      <dgm:prSet/>
      <dgm:spPr/>
      <dgm:t>
        <a:bodyPr/>
        <a:lstStyle/>
        <a:p>
          <a:endParaRPr lang="en-US"/>
        </a:p>
      </dgm:t>
    </dgm:pt>
    <dgm:pt modelId="{E7185428-6F66-49F1-9079-E67C441505A1}" type="sibTrans" cxnId="{6628495C-C60E-458C-B71E-7C1716639644}">
      <dgm:prSet/>
      <dgm:spPr/>
      <dgm:t>
        <a:bodyPr/>
        <a:lstStyle/>
        <a:p>
          <a:endParaRPr lang="en-US"/>
        </a:p>
      </dgm:t>
    </dgm:pt>
    <dgm:pt modelId="{7B0B10A8-F7A2-4BF9-90D8-DC111307E774}">
      <dgm:prSet/>
      <dgm:spPr/>
      <dgm:t>
        <a:bodyPr/>
        <a:lstStyle/>
        <a:p>
          <a:endParaRPr lang="en-US" dirty="0"/>
        </a:p>
      </dgm:t>
    </dgm:pt>
    <dgm:pt modelId="{D84161A5-6EC3-4A6F-BB31-67BCB500642D}" type="parTrans" cxnId="{6FCE776C-8D8B-4D6C-8CBD-E8FCBFBDB4BC}">
      <dgm:prSet/>
      <dgm:spPr/>
      <dgm:t>
        <a:bodyPr/>
        <a:lstStyle/>
        <a:p>
          <a:endParaRPr lang="en-US"/>
        </a:p>
      </dgm:t>
    </dgm:pt>
    <dgm:pt modelId="{1A87A956-A22B-487B-8C64-05A09B38EC8F}" type="sibTrans" cxnId="{6FCE776C-8D8B-4D6C-8CBD-E8FCBFBDB4BC}">
      <dgm:prSet/>
      <dgm:spPr/>
      <dgm:t>
        <a:bodyPr/>
        <a:lstStyle/>
        <a:p>
          <a:endParaRPr lang="en-US"/>
        </a:p>
      </dgm:t>
    </dgm:pt>
    <dgm:pt modelId="{147525E5-FF92-4F81-A599-5D9192800112}">
      <dgm:prSet/>
      <dgm:spPr/>
      <dgm:t>
        <a:bodyPr/>
        <a:lstStyle/>
        <a:p>
          <a:r>
            <a:rPr lang="en-US" dirty="0"/>
            <a:t>Many sellers, Many buyers</a:t>
          </a:r>
        </a:p>
      </dgm:t>
    </dgm:pt>
    <dgm:pt modelId="{6F04A321-423A-478A-8FE5-3B0ABB315025}" type="parTrans" cxnId="{DD048033-B35B-405F-A3EC-D481A9AFE9A6}">
      <dgm:prSet/>
      <dgm:spPr/>
      <dgm:t>
        <a:bodyPr/>
        <a:lstStyle/>
        <a:p>
          <a:endParaRPr lang="en-US"/>
        </a:p>
      </dgm:t>
    </dgm:pt>
    <dgm:pt modelId="{299ED670-28E8-4103-B1C6-D8B12C88D0C1}" type="sibTrans" cxnId="{DD048033-B35B-405F-A3EC-D481A9AFE9A6}">
      <dgm:prSet/>
      <dgm:spPr/>
      <dgm:t>
        <a:bodyPr/>
        <a:lstStyle/>
        <a:p>
          <a:endParaRPr lang="en-US"/>
        </a:p>
      </dgm:t>
    </dgm:pt>
    <dgm:pt modelId="{1C0350F7-8731-449F-956A-DD4294EC504D}">
      <dgm:prSet/>
      <dgm:spPr/>
      <dgm:t>
        <a:bodyPr/>
        <a:lstStyle/>
        <a:p>
          <a:r>
            <a:rPr lang="en-US" dirty="0"/>
            <a:t>Rules,  Structure</a:t>
          </a:r>
        </a:p>
      </dgm:t>
    </dgm:pt>
    <dgm:pt modelId="{FDE11525-FBE0-4B0F-94B0-0F5126F6C2FA}" type="parTrans" cxnId="{62B56986-BA45-4B2D-8363-A0A31EEAB735}">
      <dgm:prSet/>
      <dgm:spPr/>
      <dgm:t>
        <a:bodyPr/>
        <a:lstStyle/>
        <a:p>
          <a:endParaRPr lang="en-US"/>
        </a:p>
      </dgm:t>
    </dgm:pt>
    <dgm:pt modelId="{999D0A2B-A128-4E54-99F9-CC15516341F2}" type="sibTrans" cxnId="{62B56986-BA45-4B2D-8363-A0A31EEAB735}">
      <dgm:prSet/>
      <dgm:spPr/>
      <dgm:t>
        <a:bodyPr/>
        <a:lstStyle/>
        <a:p>
          <a:endParaRPr lang="en-US"/>
        </a:p>
      </dgm:t>
    </dgm:pt>
    <dgm:pt modelId="{BC611351-5A44-4D78-95C9-535277E86673}">
      <dgm:prSet/>
      <dgm:spPr/>
      <dgm:t>
        <a:bodyPr/>
        <a:lstStyle/>
        <a:p>
          <a:r>
            <a:rPr lang="en-US" dirty="0"/>
            <a:t>Time, currency, behavior</a:t>
          </a:r>
        </a:p>
      </dgm:t>
    </dgm:pt>
    <dgm:pt modelId="{39EB7D5D-034D-47FB-8A6A-A4D4A1D3C698}" type="parTrans" cxnId="{6CA2FEE9-BF1E-45B9-A387-B688073007F2}">
      <dgm:prSet/>
      <dgm:spPr/>
      <dgm:t>
        <a:bodyPr/>
        <a:lstStyle/>
        <a:p>
          <a:endParaRPr lang="en-US"/>
        </a:p>
      </dgm:t>
    </dgm:pt>
    <dgm:pt modelId="{2CC614FE-4308-42E8-B6E2-83C9F6AF17CF}" type="sibTrans" cxnId="{6CA2FEE9-BF1E-45B9-A387-B688073007F2}">
      <dgm:prSet/>
      <dgm:spPr/>
      <dgm:t>
        <a:bodyPr/>
        <a:lstStyle/>
        <a:p>
          <a:endParaRPr lang="en-US"/>
        </a:p>
      </dgm:t>
    </dgm:pt>
    <dgm:pt modelId="{B2341AB7-E43B-4D44-BDD1-24E82DD71637}">
      <dgm:prSet/>
      <dgm:spPr/>
      <dgm:t>
        <a:bodyPr/>
        <a:lstStyle/>
        <a:p>
          <a:r>
            <a:rPr lang="en-US" dirty="0"/>
            <a:t>Compete for best price</a:t>
          </a:r>
        </a:p>
      </dgm:t>
    </dgm:pt>
    <dgm:pt modelId="{E4D83D25-95EC-4984-9E78-5CE10552DAAB}" type="parTrans" cxnId="{6B5CAF2D-5E00-4DF8-AA4F-40F15DE06059}">
      <dgm:prSet/>
      <dgm:spPr/>
      <dgm:t>
        <a:bodyPr/>
        <a:lstStyle/>
        <a:p>
          <a:endParaRPr lang="en-US"/>
        </a:p>
      </dgm:t>
    </dgm:pt>
    <dgm:pt modelId="{A3B727DE-CE4F-407A-BA80-AFD5891DBB1D}" type="sibTrans" cxnId="{6B5CAF2D-5E00-4DF8-AA4F-40F15DE06059}">
      <dgm:prSet/>
      <dgm:spPr/>
      <dgm:t>
        <a:bodyPr/>
        <a:lstStyle/>
        <a:p>
          <a:endParaRPr lang="en-US"/>
        </a:p>
      </dgm:t>
    </dgm:pt>
    <dgm:pt modelId="{C004357E-F86D-4245-9237-8D99F0B09626}">
      <dgm:prSet/>
      <dgm:spPr/>
      <dgm:t>
        <a:bodyPr/>
        <a:lstStyle/>
        <a:p>
          <a:r>
            <a:rPr lang="en-US" dirty="0"/>
            <a:t>Market clears with flex price</a:t>
          </a:r>
        </a:p>
      </dgm:t>
    </dgm:pt>
    <dgm:pt modelId="{C52DBC13-694E-4079-B028-BA47A1F027C3}" type="parTrans" cxnId="{3167C4DA-7673-4AF9-A3ED-74D26CE20FA9}">
      <dgm:prSet/>
      <dgm:spPr/>
      <dgm:t>
        <a:bodyPr/>
        <a:lstStyle/>
        <a:p>
          <a:endParaRPr lang="en-US"/>
        </a:p>
      </dgm:t>
    </dgm:pt>
    <dgm:pt modelId="{0D28B920-F891-4B76-9FF6-AF06E4F0D340}" type="sibTrans" cxnId="{3167C4DA-7673-4AF9-A3ED-74D26CE20FA9}">
      <dgm:prSet/>
      <dgm:spPr/>
      <dgm:t>
        <a:bodyPr/>
        <a:lstStyle/>
        <a:p>
          <a:endParaRPr lang="en-US"/>
        </a:p>
      </dgm:t>
    </dgm:pt>
    <dgm:pt modelId="{EDDF556D-E9AB-4926-96FC-EB707CA3FD7C}">
      <dgm:prSet/>
      <dgm:spPr/>
      <dgm:t>
        <a:bodyPr/>
        <a:lstStyle/>
        <a:p>
          <a:r>
            <a:rPr lang="en-US" dirty="0"/>
            <a:t>Usually most efficient outcome</a:t>
          </a:r>
        </a:p>
      </dgm:t>
    </dgm:pt>
    <dgm:pt modelId="{99027429-7E55-439D-9B6E-6D38BB60E954}" type="parTrans" cxnId="{D6B25169-4E03-4AF8-8724-B4E3D048E63A}">
      <dgm:prSet/>
      <dgm:spPr/>
      <dgm:t>
        <a:bodyPr/>
        <a:lstStyle/>
        <a:p>
          <a:endParaRPr lang="en-US"/>
        </a:p>
      </dgm:t>
    </dgm:pt>
    <dgm:pt modelId="{1A0A3061-1288-446A-A2B1-8D3A09B562E4}" type="sibTrans" cxnId="{D6B25169-4E03-4AF8-8724-B4E3D048E63A}">
      <dgm:prSet/>
      <dgm:spPr/>
      <dgm:t>
        <a:bodyPr/>
        <a:lstStyle/>
        <a:p>
          <a:endParaRPr lang="en-US"/>
        </a:p>
      </dgm:t>
    </dgm:pt>
    <dgm:pt modelId="{29F07E4C-E4C6-4E1F-811C-D0D5F211D5E7}">
      <dgm:prSet/>
      <dgm:spPr/>
      <dgm:t>
        <a:bodyPr/>
        <a:lstStyle/>
        <a:p>
          <a:r>
            <a:rPr lang="en-US" dirty="0"/>
            <a:t>Decentralized, Unplanned</a:t>
          </a:r>
        </a:p>
      </dgm:t>
    </dgm:pt>
    <dgm:pt modelId="{6EEC3E11-100E-40A1-8307-84C3C399EC69}" type="parTrans" cxnId="{12AF468A-F3D0-4853-9B6D-9EFF033F4417}">
      <dgm:prSet/>
      <dgm:spPr/>
      <dgm:t>
        <a:bodyPr/>
        <a:lstStyle/>
        <a:p>
          <a:endParaRPr lang="en-US"/>
        </a:p>
      </dgm:t>
    </dgm:pt>
    <dgm:pt modelId="{DEF665DD-53BF-436D-9A47-70563F057198}" type="sibTrans" cxnId="{12AF468A-F3D0-4853-9B6D-9EFF033F4417}">
      <dgm:prSet/>
      <dgm:spPr/>
      <dgm:t>
        <a:bodyPr/>
        <a:lstStyle/>
        <a:p>
          <a:endParaRPr lang="en-US"/>
        </a:p>
      </dgm:t>
    </dgm:pt>
    <dgm:pt modelId="{E3B93D44-752C-42B3-9744-C2B8D0EA7CC2}">
      <dgm:prSet/>
      <dgm:spPr/>
      <dgm:t>
        <a:bodyPr/>
        <a:lstStyle/>
        <a:p>
          <a:r>
            <a:rPr lang="en-US" b="1" dirty="0">
              <a:highlight>
                <a:srgbClr val="FFFF00"/>
              </a:highlight>
            </a:rPr>
            <a:t>Law of One Price</a:t>
          </a:r>
        </a:p>
      </dgm:t>
    </dgm:pt>
    <dgm:pt modelId="{7C191C4B-3E2B-4864-ABF2-48CDAEF858D1}" type="parTrans" cxnId="{3A6325E8-420D-45FD-ADCD-8413537BBEFB}">
      <dgm:prSet/>
      <dgm:spPr/>
      <dgm:t>
        <a:bodyPr/>
        <a:lstStyle/>
        <a:p>
          <a:endParaRPr lang="en-US"/>
        </a:p>
      </dgm:t>
    </dgm:pt>
    <dgm:pt modelId="{8B11B69A-129D-4996-B913-45B896046E19}" type="sibTrans" cxnId="{3A6325E8-420D-45FD-ADCD-8413537BBEFB}">
      <dgm:prSet/>
      <dgm:spPr/>
      <dgm:t>
        <a:bodyPr/>
        <a:lstStyle/>
        <a:p>
          <a:endParaRPr lang="en-US"/>
        </a:p>
      </dgm:t>
    </dgm:pt>
    <dgm:pt modelId="{E0F45B40-EF08-4EF5-B8D5-E3D5FC186D1E}">
      <dgm:prSet/>
      <dgm:spPr/>
      <dgm:t>
        <a:bodyPr/>
        <a:lstStyle/>
        <a:p>
          <a:r>
            <a:rPr lang="en-US" dirty="0"/>
            <a:t>Requires competition, the force.</a:t>
          </a:r>
        </a:p>
      </dgm:t>
    </dgm:pt>
    <dgm:pt modelId="{851D7928-3DE4-431E-9B08-2F2DF0402BE2}" type="parTrans" cxnId="{6EBDBE3F-1AD6-4B4E-B3C0-36B6E9C14692}">
      <dgm:prSet/>
      <dgm:spPr/>
      <dgm:t>
        <a:bodyPr/>
        <a:lstStyle/>
        <a:p>
          <a:endParaRPr lang="en-US"/>
        </a:p>
      </dgm:t>
    </dgm:pt>
    <dgm:pt modelId="{FFF5ACB7-F9F4-474C-A52F-5DF99A46D3AC}" type="sibTrans" cxnId="{6EBDBE3F-1AD6-4B4E-B3C0-36B6E9C14692}">
      <dgm:prSet/>
      <dgm:spPr/>
      <dgm:t>
        <a:bodyPr/>
        <a:lstStyle/>
        <a:p>
          <a:endParaRPr lang="en-US"/>
        </a:p>
      </dgm:t>
    </dgm:pt>
    <dgm:pt modelId="{7EC5905E-DDFD-43F2-9641-F8B1512F2FFC}" type="pres">
      <dgm:prSet presAssocID="{B4ED9A7C-D672-4C58-B129-2367B46A4315}" presName="Name0" presStyleCnt="0">
        <dgm:presLayoutVars>
          <dgm:dir/>
          <dgm:animLvl val="lvl"/>
          <dgm:resizeHandles val="exact"/>
        </dgm:presLayoutVars>
      </dgm:prSet>
      <dgm:spPr/>
    </dgm:pt>
    <dgm:pt modelId="{4C44D80D-6449-469B-AADC-EB62A94642C2}" type="pres">
      <dgm:prSet presAssocID="{8BD29091-52ED-4AD4-9491-A2500C1C777A}" presName="composite" presStyleCnt="0"/>
      <dgm:spPr/>
    </dgm:pt>
    <dgm:pt modelId="{7EE5F660-0396-4C86-8A3D-7034BD7F7A8A}" type="pres">
      <dgm:prSet presAssocID="{8BD29091-52ED-4AD4-9491-A2500C1C777A}" presName="parTx" presStyleLbl="alignNode1" presStyleIdx="0" presStyleCnt="2">
        <dgm:presLayoutVars>
          <dgm:chMax val="0"/>
          <dgm:chPref val="0"/>
          <dgm:bulletEnabled val="1"/>
        </dgm:presLayoutVars>
      </dgm:prSet>
      <dgm:spPr/>
    </dgm:pt>
    <dgm:pt modelId="{BE76AEE6-04E5-491F-84C3-79225D4F6029}" type="pres">
      <dgm:prSet presAssocID="{8BD29091-52ED-4AD4-9491-A2500C1C777A}" presName="desTx" presStyleLbl="alignAccFollowNode1" presStyleIdx="0" presStyleCnt="2">
        <dgm:presLayoutVars>
          <dgm:bulletEnabled val="1"/>
        </dgm:presLayoutVars>
      </dgm:prSet>
      <dgm:spPr/>
    </dgm:pt>
    <dgm:pt modelId="{8208DAA9-660C-4184-9670-2ACE1F78EB74}" type="pres">
      <dgm:prSet presAssocID="{E5123B53-B3E0-4532-8285-1CF63EE76D87}" presName="space" presStyleCnt="0"/>
      <dgm:spPr/>
    </dgm:pt>
    <dgm:pt modelId="{643A379D-F43F-4AFB-816B-F0153658B152}" type="pres">
      <dgm:prSet presAssocID="{D0A12D4C-AACB-45B2-8D73-D6338E47E51B}" presName="composite" presStyleCnt="0"/>
      <dgm:spPr/>
    </dgm:pt>
    <dgm:pt modelId="{811EAA8F-DFDD-4FB1-A407-C5D9E7FA07D9}" type="pres">
      <dgm:prSet presAssocID="{D0A12D4C-AACB-45B2-8D73-D6338E47E51B}" presName="parTx" presStyleLbl="alignNode1" presStyleIdx="1" presStyleCnt="2">
        <dgm:presLayoutVars>
          <dgm:chMax val="0"/>
          <dgm:chPref val="0"/>
          <dgm:bulletEnabled val="1"/>
        </dgm:presLayoutVars>
      </dgm:prSet>
      <dgm:spPr/>
    </dgm:pt>
    <dgm:pt modelId="{0847D45F-0344-4565-8B6F-B526D937F93E}" type="pres">
      <dgm:prSet presAssocID="{D0A12D4C-AACB-45B2-8D73-D6338E47E51B}" presName="desTx" presStyleLbl="alignAccFollowNode1" presStyleIdx="1" presStyleCnt="2">
        <dgm:presLayoutVars>
          <dgm:bulletEnabled val="1"/>
        </dgm:presLayoutVars>
      </dgm:prSet>
      <dgm:spPr/>
    </dgm:pt>
  </dgm:ptLst>
  <dgm:cxnLst>
    <dgm:cxn modelId="{809D6E0D-C6F2-4DC1-8109-415A74479574}" type="presOf" srcId="{1D0FD3E4-3BC1-4A6F-A39B-78DA92F838E8}" destId="{BE76AEE6-04E5-491F-84C3-79225D4F6029}" srcOrd="0" destOrd="0" presId="urn:microsoft.com/office/officeart/2005/8/layout/hList1"/>
    <dgm:cxn modelId="{ED281611-0516-493A-9511-9970CF876B0F}" type="presOf" srcId="{147525E5-FF92-4F81-A599-5D9192800112}" destId="{BE76AEE6-04E5-491F-84C3-79225D4F6029}" srcOrd="0" destOrd="2" presId="urn:microsoft.com/office/officeart/2005/8/layout/hList1"/>
    <dgm:cxn modelId="{9F9A2A12-0056-449C-9D48-04FA115B47E7}" srcId="{D0A12D4C-AACB-45B2-8D73-D6338E47E51B}" destId="{A04ABD5F-B600-476D-B618-B083A91E1AE3}" srcOrd="1" destOrd="0" parTransId="{510705DB-9436-49AE-AB8E-DAF459853021}" sibTransId="{F631AD3A-6AC6-459F-B4C3-D87FF9C5137C}"/>
    <dgm:cxn modelId="{1E7E1B14-4E3B-48A8-A1C1-2014F11105F1}" type="presOf" srcId="{9E17BAEC-E2D4-4C7F-B6A0-A69C7962D5F0}" destId="{0847D45F-0344-4565-8B6F-B526D937F93E}" srcOrd="0" destOrd="5" presId="urn:microsoft.com/office/officeart/2005/8/layout/hList1"/>
    <dgm:cxn modelId="{6CE5D91B-D9CD-4B99-B895-68EBDD2DED51}" type="presOf" srcId="{D0A12D4C-AACB-45B2-8D73-D6338E47E51B}" destId="{811EAA8F-DFDD-4FB1-A407-C5D9E7FA07D9}" srcOrd="0" destOrd="0" presId="urn:microsoft.com/office/officeart/2005/8/layout/hList1"/>
    <dgm:cxn modelId="{41BE271C-B19E-42F2-A0CD-AD25702D0184}" srcId="{B4ED9A7C-D672-4C58-B129-2367B46A4315}" destId="{D0A12D4C-AACB-45B2-8D73-D6338E47E51B}" srcOrd="1" destOrd="0" parTransId="{CC22CF9B-4055-4B23-96FD-0BF6E888DD74}" sibTransId="{EC8D413C-5F28-412B-A9EF-3A8CB97D5756}"/>
    <dgm:cxn modelId="{D8A0F020-8C6C-46F4-BE19-E748CB051356}" type="presOf" srcId="{B2341AB7-E43B-4D44-BDD1-24E82DD71637}" destId="{BE76AEE6-04E5-491F-84C3-79225D4F6029}" srcOrd="0" destOrd="5" presId="urn:microsoft.com/office/officeart/2005/8/layout/hList1"/>
    <dgm:cxn modelId="{6B5CAF2D-5E00-4DF8-AA4F-40F15DE06059}" srcId="{8BD29091-52ED-4AD4-9491-A2500C1C777A}" destId="{B2341AB7-E43B-4D44-BDD1-24E82DD71637}" srcOrd="5" destOrd="0" parTransId="{E4D83D25-95EC-4984-9E78-5CE10552DAAB}" sibTransId="{A3B727DE-CE4F-407A-BA80-AFD5891DBB1D}"/>
    <dgm:cxn modelId="{5C543F30-8739-4FFB-B5FC-B70BDA70AB32}" type="presOf" srcId="{8BD29091-52ED-4AD4-9491-A2500C1C777A}" destId="{7EE5F660-0396-4C86-8A3D-7034BD7F7A8A}" srcOrd="0" destOrd="0" presId="urn:microsoft.com/office/officeart/2005/8/layout/hList1"/>
    <dgm:cxn modelId="{FC876132-B565-4829-9F61-44E018FAF61B}" srcId="{B4ED9A7C-D672-4C58-B129-2367B46A4315}" destId="{8BD29091-52ED-4AD4-9491-A2500C1C777A}" srcOrd="0" destOrd="0" parTransId="{22043C57-42B1-4C73-8D66-4B116E612E91}" sibTransId="{E5123B53-B3E0-4532-8285-1CF63EE76D87}"/>
    <dgm:cxn modelId="{DD048033-B35B-405F-A3EC-D481A9AFE9A6}" srcId="{8BD29091-52ED-4AD4-9491-A2500C1C777A}" destId="{147525E5-FF92-4F81-A599-5D9192800112}" srcOrd="2" destOrd="0" parTransId="{6F04A321-423A-478A-8FE5-3B0ABB315025}" sibTransId="{299ED670-28E8-4103-B1C6-D8B12C88D0C1}"/>
    <dgm:cxn modelId="{85B5A934-B879-4D28-8114-C5B1187F76B1}" type="presOf" srcId="{51D15610-F51A-4754-8D49-69622568225C}" destId="{0847D45F-0344-4565-8B6F-B526D937F93E}" srcOrd="0" destOrd="2" presId="urn:microsoft.com/office/officeart/2005/8/layout/hList1"/>
    <dgm:cxn modelId="{F10CB93D-0C6C-4A57-B106-8A42782C87E7}" type="presOf" srcId="{C004357E-F86D-4245-9237-8D99F0B09626}" destId="{BE76AEE6-04E5-491F-84C3-79225D4F6029}" srcOrd="0" destOrd="6" presId="urn:microsoft.com/office/officeart/2005/8/layout/hList1"/>
    <dgm:cxn modelId="{6EBDBE3F-1AD6-4B4E-B3C0-36B6E9C14692}" srcId="{8BD29091-52ED-4AD4-9491-A2500C1C777A}" destId="{E0F45B40-EF08-4EF5-B8D5-E3D5FC186D1E}" srcOrd="1" destOrd="0" parTransId="{851D7928-3DE4-431E-9B08-2F2DF0402BE2}" sibTransId="{FFF5ACB7-F9F4-474C-A52F-5DF99A46D3AC}"/>
    <dgm:cxn modelId="{8F2B9240-1B43-4FDD-B93B-EACB6A5D88C0}" type="presOf" srcId="{E3B93D44-752C-42B3-9744-C2B8D0EA7CC2}" destId="{BE76AEE6-04E5-491F-84C3-79225D4F6029}" srcOrd="0" destOrd="9" presId="urn:microsoft.com/office/officeart/2005/8/layout/hList1"/>
    <dgm:cxn modelId="{6628495C-C60E-458C-B71E-7C1716639644}" srcId="{8BD29091-52ED-4AD4-9491-A2500C1C777A}" destId="{1D0FD3E4-3BC1-4A6F-A39B-78DA92F838E8}" srcOrd="0" destOrd="0" parTransId="{FF08B86A-8697-4035-A817-72B0EDADB820}" sibTransId="{E7185428-6F66-49F1-9079-E67C441505A1}"/>
    <dgm:cxn modelId="{4FA74B61-BF8F-4303-8369-91156F8887A1}" srcId="{D0A12D4C-AACB-45B2-8D73-D6338E47E51B}" destId="{1610C71C-9267-415F-B498-F1531354AE59}" srcOrd="4" destOrd="0" parTransId="{7682517E-5C58-44D0-B694-D7372FA92DA8}" sibTransId="{8F437EC4-12BF-4472-AD72-58C184CE93EF}"/>
    <dgm:cxn modelId="{8CDE3542-0642-44B9-B56A-BE9E70F62792}" type="presOf" srcId="{EDDF556D-E9AB-4926-96FC-EB707CA3FD7C}" destId="{BE76AEE6-04E5-491F-84C3-79225D4F6029}" srcOrd="0" destOrd="7" presId="urn:microsoft.com/office/officeart/2005/8/layout/hList1"/>
    <dgm:cxn modelId="{33562543-07A8-4E83-AB1C-7DBB7BC3F706}" srcId="{D0A12D4C-AACB-45B2-8D73-D6338E47E51B}" destId="{5BDB30D2-121F-4B7C-A557-40B5D2F9AA28}" srcOrd="3" destOrd="0" parTransId="{F67FA3CB-0AD0-4A0E-9E62-AA58E7519C66}" sibTransId="{36E7E13A-27A6-4E5D-8B7A-B9C77835AA45}"/>
    <dgm:cxn modelId="{CD024946-5E94-457A-9009-534A6B627053}" type="presOf" srcId="{B4ED9A7C-D672-4C58-B129-2367B46A4315}" destId="{7EC5905E-DDFD-43F2-9641-F8B1512F2FFC}" srcOrd="0" destOrd="0" presId="urn:microsoft.com/office/officeart/2005/8/layout/hList1"/>
    <dgm:cxn modelId="{E468F066-F655-466D-9EDF-5BA08CB6AC40}" type="presOf" srcId="{BC611351-5A44-4D78-95C9-535277E86673}" destId="{BE76AEE6-04E5-491F-84C3-79225D4F6029}" srcOrd="0" destOrd="4" presId="urn:microsoft.com/office/officeart/2005/8/layout/hList1"/>
    <dgm:cxn modelId="{D6B25169-4E03-4AF8-8724-B4E3D048E63A}" srcId="{8BD29091-52ED-4AD4-9491-A2500C1C777A}" destId="{EDDF556D-E9AB-4926-96FC-EB707CA3FD7C}" srcOrd="7" destOrd="0" parTransId="{99027429-7E55-439D-9B6E-6D38BB60E954}" sibTransId="{1A0A3061-1288-446A-A2B1-8D3A09B562E4}"/>
    <dgm:cxn modelId="{19E48349-7D20-4F13-A8F3-E4B2AB1D1EAF}" type="presOf" srcId="{1610C71C-9267-415F-B498-F1531354AE59}" destId="{0847D45F-0344-4565-8B6F-B526D937F93E}" srcOrd="0" destOrd="4" presId="urn:microsoft.com/office/officeart/2005/8/layout/hList1"/>
    <dgm:cxn modelId="{6FCE776C-8D8B-4D6C-8CBD-E8FCBFBDB4BC}" srcId="{8BD29091-52ED-4AD4-9491-A2500C1C777A}" destId="{7B0B10A8-F7A2-4BF9-90D8-DC111307E774}" srcOrd="10" destOrd="0" parTransId="{D84161A5-6EC3-4A6F-BB31-67BCB500642D}" sibTransId="{1A87A956-A22B-487B-8C64-05A09B38EC8F}"/>
    <dgm:cxn modelId="{76C08C4F-C3BE-41F1-A6BF-705E7EF701E3}" type="presOf" srcId="{29F07E4C-E4C6-4E1F-811C-D0D5F211D5E7}" destId="{BE76AEE6-04E5-491F-84C3-79225D4F6029}" srcOrd="0" destOrd="8" presId="urn:microsoft.com/office/officeart/2005/8/layout/hList1"/>
    <dgm:cxn modelId="{17C5E252-BFDA-4F4A-85A8-B31C7AAAAE1E}" srcId="{D0A12D4C-AACB-45B2-8D73-D6338E47E51B}" destId="{51D15610-F51A-4754-8D49-69622568225C}" srcOrd="2" destOrd="0" parTransId="{9C57EB85-038E-422A-A894-8321FF19D2DB}" sibTransId="{5622A34D-3203-4F51-9BA3-9FB974D339C8}"/>
    <dgm:cxn modelId="{62B56986-BA45-4B2D-8363-A0A31EEAB735}" srcId="{8BD29091-52ED-4AD4-9491-A2500C1C777A}" destId="{1C0350F7-8731-449F-956A-DD4294EC504D}" srcOrd="3" destOrd="0" parTransId="{FDE11525-FBE0-4B0F-94B0-0F5126F6C2FA}" sibTransId="{999D0A2B-A128-4E54-99F9-CC15516341F2}"/>
    <dgm:cxn modelId="{12AF468A-F3D0-4853-9B6D-9EFF033F4417}" srcId="{8BD29091-52ED-4AD4-9491-A2500C1C777A}" destId="{29F07E4C-E4C6-4E1F-811C-D0D5F211D5E7}" srcOrd="8" destOrd="0" parTransId="{6EEC3E11-100E-40A1-8307-84C3C399EC69}" sibTransId="{DEF665DD-53BF-436D-9A47-70563F057198}"/>
    <dgm:cxn modelId="{BE01F496-2CF0-409D-B554-98F68894D6B6}" type="presOf" srcId="{E0F45B40-EF08-4EF5-B8D5-E3D5FC186D1E}" destId="{BE76AEE6-04E5-491F-84C3-79225D4F6029}" srcOrd="0" destOrd="1" presId="urn:microsoft.com/office/officeart/2005/8/layout/hList1"/>
    <dgm:cxn modelId="{C3C2969C-5C5F-42A8-812E-5CCE39BA5816}" type="presOf" srcId="{A04ABD5F-B600-476D-B618-B083A91E1AE3}" destId="{0847D45F-0344-4565-8B6F-B526D937F93E}" srcOrd="0" destOrd="1" presId="urn:microsoft.com/office/officeart/2005/8/layout/hList1"/>
    <dgm:cxn modelId="{C85DE9A5-9122-4841-95B1-5D11CBE8FD61}" type="presOf" srcId="{FBE382D6-0B63-4351-86DF-8345FAE72585}" destId="{0847D45F-0344-4565-8B6F-B526D937F93E}" srcOrd="0" destOrd="0" presId="urn:microsoft.com/office/officeart/2005/8/layout/hList1"/>
    <dgm:cxn modelId="{8D9A21B4-97F1-44D8-BF65-26609DA69C16}" srcId="{D0A12D4C-AACB-45B2-8D73-D6338E47E51B}" destId="{FBE382D6-0B63-4351-86DF-8345FAE72585}" srcOrd="0" destOrd="0" parTransId="{E2C24A2D-58B2-42BA-9DD7-A511AD796B50}" sibTransId="{7AB905F5-3F59-4BD6-AF81-EB8CC9B6D063}"/>
    <dgm:cxn modelId="{C2DCEAC6-C259-4374-A82A-885FFD93C999}" srcId="{D0A12D4C-AACB-45B2-8D73-D6338E47E51B}" destId="{9E17BAEC-E2D4-4C7F-B6A0-A69C7962D5F0}" srcOrd="5" destOrd="0" parTransId="{CA691D02-B73B-47ED-8C6E-BEA9F9E53BA8}" sibTransId="{17854447-42E3-425A-B412-DA161EE5899F}"/>
    <dgm:cxn modelId="{3167C4DA-7673-4AF9-A3ED-74D26CE20FA9}" srcId="{8BD29091-52ED-4AD4-9491-A2500C1C777A}" destId="{C004357E-F86D-4245-9237-8D99F0B09626}" srcOrd="6" destOrd="0" parTransId="{C52DBC13-694E-4079-B028-BA47A1F027C3}" sibTransId="{0D28B920-F891-4B76-9FF6-AF06E4F0D340}"/>
    <dgm:cxn modelId="{3A6325E8-420D-45FD-ADCD-8413537BBEFB}" srcId="{8BD29091-52ED-4AD4-9491-A2500C1C777A}" destId="{E3B93D44-752C-42B3-9744-C2B8D0EA7CC2}" srcOrd="9" destOrd="0" parTransId="{7C191C4B-3E2B-4864-ABF2-48CDAEF858D1}" sibTransId="{8B11B69A-129D-4996-B913-45B896046E19}"/>
    <dgm:cxn modelId="{6CA2FEE9-BF1E-45B9-A387-B688073007F2}" srcId="{8BD29091-52ED-4AD4-9491-A2500C1C777A}" destId="{BC611351-5A44-4D78-95C9-535277E86673}" srcOrd="4" destOrd="0" parTransId="{39EB7D5D-034D-47FB-8A6A-A4D4A1D3C698}" sibTransId="{2CC614FE-4308-42E8-B6E2-83C9F6AF17CF}"/>
    <dgm:cxn modelId="{396D1BEF-5E14-48DA-AFD5-10E3D028DEDB}" type="presOf" srcId="{5BDB30D2-121F-4B7C-A557-40B5D2F9AA28}" destId="{0847D45F-0344-4565-8B6F-B526D937F93E}" srcOrd="0" destOrd="3" presId="urn:microsoft.com/office/officeart/2005/8/layout/hList1"/>
    <dgm:cxn modelId="{E0424AF1-57D2-4162-B8F5-C256F5CE88BF}" type="presOf" srcId="{1C0350F7-8731-449F-956A-DD4294EC504D}" destId="{BE76AEE6-04E5-491F-84C3-79225D4F6029}" srcOrd="0" destOrd="3" presId="urn:microsoft.com/office/officeart/2005/8/layout/hList1"/>
    <dgm:cxn modelId="{958C30F4-8F33-40DF-BCF4-38BE83ABA212}" type="presOf" srcId="{7B0B10A8-F7A2-4BF9-90D8-DC111307E774}" destId="{BE76AEE6-04E5-491F-84C3-79225D4F6029}" srcOrd="0" destOrd="10" presId="urn:microsoft.com/office/officeart/2005/8/layout/hList1"/>
    <dgm:cxn modelId="{25571C61-5BA3-4877-A0AD-B653778CB310}" type="presParOf" srcId="{7EC5905E-DDFD-43F2-9641-F8B1512F2FFC}" destId="{4C44D80D-6449-469B-AADC-EB62A94642C2}" srcOrd="0" destOrd="0" presId="urn:microsoft.com/office/officeart/2005/8/layout/hList1"/>
    <dgm:cxn modelId="{7B01B7A3-5ABC-4720-B04E-0D049CFB38D3}" type="presParOf" srcId="{4C44D80D-6449-469B-AADC-EB62A94642C2}" destId="{7EE5F660-0396-4C86-8A3D-7034BD7F7A8A}" srcOrd="0" destOrd="0" presId="urn:microsoft.com/office/officeart/2005/8/layout/hList1"/>
    <dgm:cxn modelId="{0A7E7B3E-4EB6-410E-8D9C-1D2C0130B403}" type="presParOf" srcId="{4C44D80D-6449-469B-AADC-EB62A94642C2}" destId="{BE76AEE6-04E5-491F-84C3-79225D4F6029}" srcOrd="1" destOrd="0" presId="urn:microsoft.com/office/officeart/2005/8/layout/hList1"/>
    <dgm:cxn modelId="{6D63A7AD-1926-4ECB-A673-834ECC1E4075}" type="presParOf" srcId="{7EC5905E-DDFD-43F2-9641-F8B1512F2FFC}" destId="{8208DAA9-660C-4184-9670-2ACE1F78EB74}" srcOrd="1" destOrd="0" presId="urn:microsoft.com/office/officeart/2005/8/layout/hList1"/>
    <dgm:cxn modelId="{05087F3E-060C-43A9-A4FF-92C9284989A7}" type="presParOf" srcId="{7EC5905E-DDFD-43F2-9641-F8B1512F2FFC}" destId="{643A379D-F43F-4AFB-816B-F0153658B152}" srcOrd="2" destOrd="0" presId="urn:microsoft.com/office/officeart/2005/8/layout/hList1"/>
    <dgm:cxn modelId="{15A7AF9F-3D1D-4D78-815A-18C0BCBABA0B}" type="presParOf" srcId="{643A379D-F43F-4AFB-816B-F0153658B152}" destId="{811EAA8F-DFDD-4FB1-A407-C5D9E7FA07D9}" srcOrd="0" destOrd="0" presId="urn:microsoft.com/office/officeart/2005/8/layout/hList1"/>
    <dgm:cxn modelId="{FAECBDB1-4119-458B-9365-B2A87EE9FC86}" type="presParOf" srcId="{643A379D-F43F-4AFB-816B-F0153658B152}" destId="{0847D45F-0344-4565-8B6F-B526D937F93E}"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F282D7-64C2-458A-971C-0D14F0EA5281}"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C52C8DDE-1F94-44F2-9296-31B1B698F091}">
      <dgm:prSet/>
      <dgm:spPr/>
      <dgm:t>
        <a:bodyPr/>
        <a:lstStyle/>
        <a:p>
          <a:r>
            <a:rPr lang="en-US" dirty="0"/>
            <a:t>Allowed foreign currency to circulate at will.</a:t>
          </a:r>
        </a:p>
      </dgm:t>
    </dgm:pt>
    <dgm:pt modelId="{EA2AC550-734A-4820-9FA9-FFE7D6AA6E14}" type="parTrans" cxnId="{7D70A19C-BECD-413E-A4D8-662EF9CAEC97}">
      <dgm:prSet/>
      <dgm:spPr/>
      <dgm:t>
        <a:bodyPr/>
        <a:lstStyle/>
        <a:p>
          <a:endParaRPr lang="en-US"/>
        </a:p>
      </dgm:t>
    </dgm:pt>
    <dgm:pt modelId="{454DC19B-95E5-4FEF-9B2D-4FE245CB34CF}" type="sibTrans" cxnId="{7D70A19C-BECD-413E-A4D8-662EF9CAEC97}">
      <dgm:prSet/>
      <dgm:spPr/>
      <dgm:t>
        <a:bodyPr/>
        <a:lstStyle/>
        <a:p>
          <a:endParaRPr lang="en-US"/>
        </a:p>
      </dgm:t>
    </dgm:pt>
    <dgm:pt modelId="{3E0FD334-ADCD-43A8-AA76-5711ABBA3929}">
      <dgm:prSet custT="1"/>
      <dgm:spPr/>
      <dgm:t>
        <a:bodyPr/>
        <a:lstStyle/>
        <a:p>
          <a:r>
            <a:rPr lang="en-US" sz="2000" dirty="0"/>
            <a:t>As in other dollarized economies, this dampened inflation.</a:t>
          </a:r>
        </a:p>
      </dgm:t>
    </dgm:pt>
    <dgm:pt modelId="{1ACBCC3A-9979-4705-AD7C-9705F121234E}" type="parTrans" cxnId="{E7ACD7EC-4FAE-4343-9A58-B63801B82A97}">
      <dgm:prSet/>
      <dgm:spPr/>
      <dgm:t>
        <a:bodyPr/>
        <a:lstStyle/>
        <a:p>
          <a:endParaRPr lang="en-US"/>
        </a:p>
      </dgm:t>
    </dgm:pt>
    <dgm:pt modelId="{36763F2F-040E-4AF0-AE77-A874700558CF}" type="sibTrans" cxnId="{E7ACD7EC-4FAE-4343-9A58-B63801B82A97}">
      <dgm:prSet/>
      <dgm:spPr/>
      <dgm:t>
        <a:bodyPr/>
        <a:lstStyle/>
        <a:p>
          <a:endParaRPr lang="en-US"/>
        </a:p>
      </dgm:t>
    </dgm:pt>
    <dgm:pt modelId="{6C6764ED-CE7D-47C1-90BB-410D83B8CF09}">
      <dgm:prSet custT="1"/>
      <dgm:spPr/>
      <dgm:t>
        <a:bodyPr/>
        <a:lstStyle/>
        <a:p>
          <a:r>
            <a:rPr lang="en-US" sz="2000" dirty="0"/>
            <a:t>Creates new “good” for citizens to use their won to purchase. </a:t>
          </a:r>
        </a:p>
      </dgm:t>
    </dgm:pt>
    <dgm:pt modelId="{C833A74A-FC9A-4DB7-A019-22A6A30F4D70}" type="parTrans" cxnId="{10D28348-BCCB-4EF0-BEF7-A3E38938B95C}">
      <dgm:prSet/>
      <dgm:spPr/>
      <dgm:t>
        <a:bodyPr/>
        <a:lstStyle/>
        <a:p>
          <a:endParaRPr lang="en-US"/>
        </a:p>
      </dgm:t>
    </dgm:pt>
    <dgm:pt modelId="{0D9B2A56-763D-491E-9DF8-CDC728FDB42D}" type="sibTrans" cxnId="{10D28348-BCCB-4EF0-BEF7-A3E38938B95C}">
      <dgm:prSet/>
      <dgm:spPr/>
      <dgm:t>
        <a:bodyPr/>
        <a:lstStyle/>
        <a:p>
          <a:endParaRPr lang="en-US"/>
        </a:p>
      </dgm:t>
    </dgm:pt>
    <dgm:pt modelId="{D2FBA1AB-F6B1-4699-8702-80C8BD702480}">
      <dgm:prSet custT="1"/>
      <dgm:spPr/>
      <dgm:t>
        <a:bodyPr/>
        <a:lstStyle/>
        <a:p>
          <a:r>
            <a:rPr lang="en-US" sz="2000" dirty="0"/>
            <a:t>First time NK people had a financial savings vehicle—US dollars.  Private savings must have soared, stopping inflation.</a:t>
          </a:r>
        </a:p>
      </dgm:t>
    </dgm:pt>
    <dgm:pt modelId="{AC1F747E-C733-4FC4-88CE-E3F4434EF10C}" type="parTrans" cxnId="{A0409F4A-3FAB-4E79-AAC2-7BE2776A0D1C}">
      <dgm:prSet/>
      <dgm:spPr/>
      <dgm:t>
        <a:bodyPr/>
        <a:lstStyle/>
        <a:p>
          <a:endParaRPr lang="en-US"/>
        </a:p>
      </dgm:t>
    </dgm:pt>
    <dgm:pt modelId="{D80218DA-1947-46B3-9693-EDD2D5971A89}" type="sibTrans" cxnId="{A0409F4A-3FAB-4E79-AAC2-7BE2776A0D1C}">
      <dgm:prSet/>
      <dgm:spPr/>
      <dgm:t>
        <a:bodyPr/>
        <a:lstStyle/>
        <a:p>
          <a:endParaRPr lang="en-US"/>
        </a:p>
      </dgm:t>
    </dgm:pt>
    <dgm:pt modelId="{5381309E-BBE9-4927-94D1-C10DC6A40E0A}">
      <dgm:prSet/>
      <dgm:spPr/>
      <dgm:t>
        <a:bodyPr/>
        <a:lstStyle/>
        <a:p>
          <a:r>
            <a:rPr lang="en-US"/>
            <a:t>Encouraged factory autonomy, gave them pricing and production  authority.  How much is open to question.</a:t>
          </a:r>
        </a:p>
      </dgm:t>
    </dgm:pt>
    <dgm:pt modelId="{42C000F3-06DD-44AB-B991-857909785D13}" type="parTrans" cxnId="{3293C3D6-D587-4F1E-B6F6-75A689439920}">
      <dgm:prSet/>
      <dgm:spPr/>
      <dgm:t>
        <a:bodyPr/>
        <a:lstStyle/>
        <a:p>
          <a:endParaRPr lang="en-US"/>
        </a:p>
      </dgm:t>
    </dgm:pt>
    <dgm:pt modelId="{3B9F95C6-3EE2-4CA9-BB9B-18413697DB09}" type="sibTrans" cxnId="{3293C3D6-D587-4F1E-B6F6-75A689439920}">
      <dgm:prSet/>
      <dgm:spPr/>
      <dgm:t>
        <a:bodyPr/>
        <a:lstStyle/>
        <a:p>
          <a:endParaRPr lang="en-US"/>
        </a:p>
      </dgm:t>
    </dgm:pt>
    <dgm:pt modelId="{4A0C7EAA-9AA3-4C84-9DC1-221453225F68}">
      <dgm:prSet custT="1"/>
      <dgm:spPr/>
      <dgm:t>
        <a:bodyPr/>
        <a:lstStyle/>
        <a:p>
          <a:r>
            <a:rPr lang="en-US" sz="2000" dirty="0"/>
            <a:t>Market pricing would increase productivity, dampen inflation by creating new products.  Especially in tech sector. </a:t>
          </a:r>
        </a:p>
      </dgm:t>
    </dgm:pt>
    <dgm:pt modelId="{24D2C748-2DC7-46E3-A571-D3E4F6DFCCBC}" type="parTrans" cxnId="{00BF5BE7-BF87-4B7E-859F-1506437F6475}">
      <dgm:prSet/>
      <dgm:spPr/>
      <dgm:t>
        <a:bodyPr/>
        <a:lstStyle/>
        <a:p>
          <a:endParaRPr lang="en-US"/>
        </a:p>
      </dgm:t>
    </dgm:pt>
    <dgm:pt modelId="{071E93A1-4127-41F9-B874-A132BBAB6F2E}" type="sibTrans" cxnId="{00BF5BE7-BF87-4B7E-859F-1506437F6475}">
      <dgm:prSet/>
      <dgm:spPr/>
      <dgm:t>
        <a:bodyPr/>
        <a:lstStyle/>
        <a:p>
          <a:endParaRPr lang="en-US"/>
        </a:p>
      </dgm:t>
    </dgm:pt>
    <dgm:pt modelId="{540D072E-C0E2-48BC-8084-D37AF38ADD1B}">
      <dgm:prSet/>
      <dgm:spPr/>
      <dgm:t>
        <a:bodyPr/>
        <a:lstStyle/>
        <a:p>
          <a:r>
            <a:rPr lang="en-US" dirty="0"/>
            <a:t>New Central Bank law in 2015  gave  CB authority for exchange rate and loan activity, not Finance Ministry.  </a:t>
          </a:r>
        </a:p>
      </dgm:t>
    </dgm:pt>
    <dgm:pt modelId="{FDF9FF49-1F50-4B18-A086-FA3A12974683}" type="parTrans" cxnId="{743FBB23-613F-4CFA-95F1-FEEDD6B5C72A}">
      <dgm:prSet/>
      <dgm:spPr/>
      <dgm:t>
        <a:bodyPr/>
        <a:lstStyle/>
        <a:p>
          <a:endParaRPr lang="en-US"/>
        </a:p>
      </dgm:t>
    </dgm:pt>
    <dgm:pt modelId="{C44430D9-1C26-4AB7-8C47-000E73D14C06}" type="sibTrans" cxnId="{743FBB23-613F-4CFA-95F1-FEEDD6B5C72A}">
      <dgm:prSet/>
      <dgm:spPr/>
      <dgm:t>
        <a:bodyPr/>
        <a:lstStyle/>
        <a:p>
          <a:endParaRPr lang="en-US"/>
        </a:p>
      </dgm:t>
    </dgm:pt>
    <dgm:pt modelId="{DED209E8-C136-4069-8471-C5E77E434EF7}" type="pres">
      <dgm:prSet presAssocID="{0FF282D7-64C2-458A-971C-0D14F0EA5281}" presName="linear" presStyleCnt="0">
        <dgm:presLayoutVars>
          <dgm:animLvl val="lvl"/>
          <dgm:resizeHandles val="exact"/>
        </dgm:presLayoutVars>
      </dgm:prSet>
      <dgm:spPr/>
    </dgm:pt>
    <dgm:pt modelId="{99F7F58B-254D-4C9B-A49D-EDB78F952BB9}" type="pres">
      <dgm:prSet presAssocID="{C52C8DDE-1F94-44F2-9296-31B1B698F091}" presName="parentText" presStyleLbl="node1" presStyleIdx="0" presStyleCnt="3">
        <dgm:presLayoutVars>
          <dgm:chMax val="0"/>
          <dgm:bulletEnabled val="1"/>
        </dgm:presLayoutVars>
      </dgm:prSet>
      <dgm:spPr/>
    </dgm:pt>
    <dgm:pt modelId="{B37B2EC3-7738-4349-BE48-B8826FCEB385}" type="pres">
      <dgm:prSet presAssocID="{C52C8DDE-1F94-44F2-9296-31B1B698F091}" presName="childText" presStyleLbl="revTx" presStyleIdx="0" presStyleCnt="2">
        <dgm:presLayoutVars>
          <dgm:bulletEnabled val="1"/>
        </dgm:presLayoutVars>
      </dgm:prSet>
      <dgm:spPr/>
    </dgm:pt>
    <dgm:pt modelId="{F9EBF242-F0E8-422B-86DB-5413CE4F550C}" type="pres">
      <dgm:prSet presAssocID="{5381309E-BBE9-4927-94D1-C10DC6A40E0A}" presName="parentText" presStyleLbl="node1" presStyleIdx="1" presStyleCnt="3">
        <dgm:presLayoutVars>
          <dgm:chMax val="0"/>
          <dgm:bulletEnabled val="1"/>
        </dgm:presLayoutVars>
      </dgm:prSet>
      <dgm:spPr/>
    </dgm:pt>
    <dgm:pt modelId="{76681D6B-C21B-4A2A-9B2A-F1F34654EAC3}" type="pres">
      <dgm:prSet presAssocID="{5381309E-BBE9-4927-94D1-C10DC6A40E0A}" presName="childText" presStyleLbl="revTx" presStyleIdx="1" presStyleCnt="2">
        <dgm:presLayoutVars>
          <dgm:bulletEnabled val="1"/>
        </dgm:presLayoutVars>
      </dgm:prSet>
      <dgm:spPr/>
    </dgm:pt>
    <dgm:pt modelId="{07D1BE4E-1B4C-48B7-87F5-72E3541979EB}" type="pres">
      <dgm:prSet presAssocID="{540D072E-C0E2-48BC-8084-D37AF38ADD1B}" presName="parentText" presStyleLbl="node1" presStyleIdx="2" presStyleCnt="3">
        <dgm:presLayoutVars>
          <dgm:chMax val="0"/>
          <dgm:bulletEnabled val="1"/>
        </dgm:presLayoutVars>
      </dgm:prSet>
      <dgm:spPr/>
    </dgm:pt>
  </dgm:ptLst>
  <dgm:cxnLst>
    <dgm:cxn modelId="{21FB0201-0C2F-4550-8944-F4FE1E43C027}" type="presOf" srcId="{D2FBA1AB-F6B1-4699-8702-80C8BD702480}" destId="{B37B2EC3-7738-4349-BE48-B8826FCEB385}" srcOrd="0" destOrd="2" presId="urn:microsoft.com/office/officeart/2005/8/layout/vList2"/>
    <dgm:cxn modelId="{1A0EC90E-9D90-4EFC-B661-1E04BEFDB5DD}" type="presOf" srcId="{4A0C7EAA-9AA3-4C84-9DC1-221453225F68}" destId="{76681D6B-C21B-4A2A-9B2A-F1F34654EAC3}" srcOrd="0" destOrd="0" presId="urn:microsoft.com/office/officeart/2005/8/layout/vList2"/>
    <dgm:cxn modelId="{743FBB23-613F-4CFA-95F1-FEEDD6B5C72A}" srcId="{0FF282D7-64C2-458A-971C-0D14F0EA5281}" destId="{540D072E-C0E2-48BC-8084-D37AF38ADD1B}" srcOrd="2" destOrd="0" parTransId="{FDF9FF49-1F50-4B18-A086-FA3A12974683}" sibTransId="{C44430D9-1C26-4AB7-8C47-000E73D14C06}"/>
    <dgm:cxn modelId="{B150A035-1813-44EF-B06E-8BB708B36C85}" type="presOf" srcId="{6C6764ED-CE7D-47C1-90BB-410D83B8CF09}" destId="{B37B2EC3-7738-4349-BE48-B8826FCEB385}" srcOrd="0" destOrd="1" presId="urn:microsoft.com/office/officeart/2005/8/layout/vList2"/>
    <dgm:cxn modelId="{10D28348-BCCB-4EF0-BEF7-A3E38938B95C}" srcId="{C52C8DDE-1F94-44F2-9296-31B1B698F091}" destId="{6C6764ED-CE7D-47C1-90BB-410D83B8CF09}" srcOrd="1" destOrd="0" parTransId="{C833A74A-FC9A-4DB7-A019-22A6A30F4D70}" sibTransId="{0D9B2A56-763D-491E-9DF8-CDC728FDB42D}"/>
    <dgm:cxn modelId="{A0409F4A-3FAB-4E79-AAC2-7BE2776A0D1C}" srcId="{C52C8DDE-1F94-44F2-9296-31B1B698F091}" destId="{D2FBA1AB-F6B1-4699-8702-80C8BD702480}" srcOrd="2" destOrd="0" parTransId="{AC1F747E-C733-4FC4-88CE-E3F4434EF10C}" sibTransId="{D80218DA-1947-46B3-9693-EDD2D5971A89}"/>
    <dgm:cxn modelId="{7D70A19C-BECD-413E-A4D8-662EF9CAEC97}" srcId="{0FF282D7-64C2-458A-971C-0D14F0EA5281}" destId="{C52C8DDE-1F94-44F2-9296-31B1B698F091}" srcOrd="0" destOrd="0" parTransId="{EA2AC550-734A-4820-9FA9-FFE7D6AA6E14}" sibTransId="{454DC19B-95E5-4FEF-9B2D-4FE245CB34CF}"/>
    <dgm:cxn modelId="{3A87B5A6-4815-4585-95FB-8024AC5AA1C8}" type="presOf" srcId="{5381309E-BBE9-4927-94D1-C10DC6A40E0A}" destId="{F9EBF242-F0E8-422B-86DB-5413CE4F550C}" srcOrd="0" destOrd="0" presId="urn:microsoft.com/office/officeart/2005/8/layout/vList2"/>
    <dgm:cxn modelId="{7A22BFC6-066C-440D-9F66-54B267DF7A76}" type="presOf" srcId="{C52C8DDE-1F94-44F2-9296-31B1B698F091}" destId="{99F7F58B-254D-4C9B-A49D-EDB78F952BB9}" srcOrd="0" destOrd="0" presId="urn:microsoft.com/office/officeart/2005/8/layout/vList2"/>
    <dgm:cxn modelId="{3293C3D6-D587-4F1E-B6F6-75A689439920}" srcId="{0FF282D7-64C2-458A-971C-0D14F0EA5281}" destId="{5381309E-BBE9-4927-94D1-C10DC6A40E0A}" srcOrd="1" destOrd="0" parTransId="{42C000F3-06DD-44AB-B991-857909785D13}" sibTransId="{3B9F95C6-3EE2-4CA9-BB9B-18413697DB09}"/>
    <dgm:cxn modelId="{EAF3B5DD-91FD-4F38-811F-E2FE28D20E30}" type="presOf" srcId="{540D072E-C0E2-48BC-8084-D37AF38ADD1B}" destId="{07D1BE4E-1B4C-48B7-87F5-72E3541979EB}" srcOrd="0" destOrd="0" presId="urn:microsoft.com/office/officeart/2005/8/layout/vList2"/>
    <dgm:cxn modelId="{439DEFDE-3D90-4580-9F26-949962589523}" type="presOf" srcId="{3E0FD334-ADCD-43A8-AA76-5711ABBA3929}" destId="{B37B2EC3-7738-4349-BE48-B8826FCEB385}" srcOrd="0" destOrd="0" presId="urn:microsoft.com/office/officeart/2005/8/layout/vList2"/>
    <dgm:cxn modelId="{00BF5BE7-BF87-4B7E-859F-1506437F6475}" srcId="{5381309E-BBE9-4927-94D1-C10DC6A40E0A}" destId="{4A0C7EAA-9AA3-4C84-9DC1-221453225F68}" srcOrd="0" destOrd="0" parTransId="{24D2C748-2DC7-46E3-A571-D3E4F6DFCCBC}" sibTransId="{071E93A1-4127-41F9-B874-A132BBAB6F2E}"/>
    <dgm:cxn modelId="{CE8C0EEB-4A16-4D1E-804D-51CF2EFFD493}" type="presOf" srcId="{0FF282D7-64C2-458A-971C-0D14F0EA5281}" destId="{DED209E8-C136-4069-8471-C5E77E434EF7}" srcOrd="0" destOrd="0" presId="urn:microsoft.com/office/officeart/2005/8/layout/vList2"/>
    <dgm:cxn modelId="{E7ACD7EC-4FAE-4343-9A58-B63801B82A97}" srcId="{C52C8DDE-1F94-44F2-9296-31B1B698F091}" destId="{3E0FD334-ADCD-43A8-AA76-5711ABBA3929}" srcOrd="0" destOrd="0" parTransId="{1ACBCC3A-9979-4705-AD7C-9705F121234E}" sibTransId="{36763F2F-040E-4AF0-AE77-A874700558CF}"/>
    <dgm:cxn modelId="{884F98AE-0B95-4D84-B09D-831DF80E2A1D}" type="presParOf" srcId="{DED209E8-C136-4069-8471-C5E77E434EF7}" destId="{99F7F58B-254D-4C9B-A49D-EDB78F952BB9}" srcOrd="0" destOrd="0" presId="urn:microsoft.com/office/officeart/2005/8/layout/vList2"/>
    <dgm:cxn modelId="{9094305B-B7E9-4306-AA26-D01FCC7FD1A7}" type="presParOf" srcId="{DED209E8-C136-4069-8471-C5E77E434EF7}" destId="{B37B2EC3-7738-4349-BE48-B8826FCEB385}" srcOrd="1" destOrd="0" presId="urn:microsoft.com/office/officeart/2005/8/layout/vList2"/>
    <dgm:cxn modelId="{85ADF455-B653-4E93-8A15-91610D1582EE}" type="presParOf" srcId="{DED209E8-C136-4069-8471-C5E77E434EF7}" destId="{F9EBF242-F0E8-422B-86DB-5413CE4F550C}" srcOrd="2" destOrd="0" presId="urn:microsoft.com/office/officeart/2005/8/layout/vList2"/>
    <dgm:cxn modelId="{597A4A58-41FE-4F71-82E0-16B69966AB75}" type="presParOf" srcId="{DED209E8-C136-4069-8471-C5E77E434EF7}" destId="{76681D6B-C21B-4A2A-9B2A-F1F34654EAC3}" srcOrd="3" destOrd="0" presId="urn:microsoft.com/office/officeart/2005/8/layout/vList2"/>
    <dgm:cxn modelId="{A08CD154-1531-4BE0-86D4-B38574670277}" type="presParOf" srcId="{DED209E8-C136-4069-8471-C5E77E434EF7}" destId="{07D1BE4E-1B4C-48B7-87F5-72E3541979E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97308E9-3901-4A47-BDE9-4835EE05282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17BEF681-2697-4C36-ADD4-B70DCE266F18}">
      <dgm:prSet/>
      <dgm:spPr/>
      <dgm:t>
        <a:bodyPr/>
        <a:lstStyle/>
        <a:p>
          <a:r>
            <a:rPr lang="en-US" dirty="0"/>
            <a:t>Pilot program aimed to decentralize farms stalled out.</a:t>
          </a:r>
        </a:p>
      </dgm:t>
    </dgm:pt>
    <dgm:pt modelId="{BF15C60B-5409-44BB-854E-8D83598EB021}" type="parTrans" cxnId="{2DD0FE1E-C6E1-47CE-988E-D51C342D4FA2}">
      <dgm:prSet/>
      <dgm:spPr/>
      <dgm:t>
        <a:bodyPr/>
        <a:lstStyle/>
        <a:p>
          <a:endParaRPr lang="en-US"/>
        </a:p>
      </dgm:t>
    </dgm:pt>
    <dgm:pt modelId="{5CF8D0D4-758D-4669-AC0C-CD1427F384F2}" type="sibTrans" cxnId="{2DD0FE1E-C6E1-47CE-988E-D51C342D4FA2}">
      <dgm:prSet/>
      <dgm:spPr/>
      <dgm:t>
        <a:bodyPr/>
        <a:lstStyle/>
        <a:p>
          <a:endParaRPr lang="en-US"/>
        </a:p>
      </dgm:t>
    </dgm:pt>
    <dgm:pt modelId="{B2DE3D3C-7ED4-45CF-A237-3C60E8D74890}">
      <dgm:prSet/>
      <dgm:spPr/>
      <dgm:t>
        <a:bodyPr/>
        <a:lstStyle/>
        <a:p>
          <a:r>
            <a:rPr lang="en-US" dirty="0"/>
            <a:t>Many state enterprises excluded, required to support Plan.</a:t>
          </a:r>
        </a:p>
      </dgm:t>
    </dgm:pt>
    <dgm:pt modelId="{817D4590-D270-44CA-987D-A0E342C204F9}" type="parTrans" cxnId="{87E087C4-E8AA-4FB5-AFD8-763D73BEF496}">
      <dgm:prSet/>
      <dgm:spPr/>
      <dgm:t>
        <a:bodyPr/>
        <a:lstStyle/>
        <a:p>
          <a:endParaRPr lang="en-US"/>
        </a:p>
      </dgm:t>
    </dgm:pt>
    <dgm:pt modelId="{6347CFDC-2359-478E-BD8B-F0590729BE47}" type="sibTrans" cxnId="{87E087C4-E8AA-4FB5-AFD8-763D73BEF496}">
      <dgm:prSet/>
      <dgm:spPr/>
      <dgm:t>
        <a:bodyPr/>
        <a:lstStyle/>
        <a:p>
          <a:endParaRPr lang="en-US"/>
        </a:p>
      </dgm:t>
    </dgm:pt>
    <dgm:pt modelId="{91D46FE4-ECF5-42CF-B894-8D14E31FFD8A}">
      <dgm:prSet/>
      <dgm:spPr/>
      <dgm:t>
        <a:bodyPr/>
        <a:lstStyle/>
        <a:p>
          <a:r>
            <a:rPr lang="en-US" dirty="0"/>
            <a:t>State set prices for key goods, like electricity, remained far to low.</a:t>
          </a:r>
        </a:p>
      </dgm:t>
    </dgm:pt>
    <dgm:pt modelId="{A596D684-ABE7-4005-A16C-1C86BF61AC4D}" type="parTrans" cxnId="{E9630065-31BE-4EBE-A75D-1FF767584D7A}">
      <dgm:prSet/>
      <dgm:spPr/>
      <dgm:t>
        <a:bodyPr/>
        <a:lstStyle/>
        <a:p>
          <a:endParaRPr lang="en-US"/>
        </a:p>
      </dgm:t>
    </dgm:pt>
    <dgm:pt modelId="{76C4A90A-9A95-40A5-B958-1BBEB9882D77}" type="sibTrans" cxnId="{E9630065-31BE-4EBE-A75D-1FF767584D7A}">
      <dgm:prSet/>
      <dgm:spPr/>
      <dgm:t>
        <a:bodyPr/>
        <a:lstStyle/>
        <a:p>
          <a:endParaRPr lang="en-US"/>
        </a:p>
      </dgm:t>
    </dgm:pt>
    <dgm:pt modelId="{9752C8EC-4ABC-4EC9-9763-378195570466}">
      <dgm:prSet/>
      <dgm:spPr/>
      <dgm:t>
        <a:bodyPr/>
        <a:lstStyle/>
        <a:p>
          <a:r>
            <a:rPr lang="en-US" dirty="0"/>
            <a:t>Most importantly, without property rights, private savings flowed to US dollars and yuan cash and not to productive investments.   Exception was small scale entrepreneurs, donju, and  housing. </a:t>
          </a:r>
        </a:p>
      </dgm:t>
    </dgm:pt>
    <dgm:pt modelId="{66C6F3C3-3869-4E44-AACB-9ECAEC974D7B}" type="parTrans" cxnId="{89836BB2-0ABC-4544-8C80-AEE06731296D}">
      <dgm:prSet/>
      <dgm:spPr/>
      <dgm:t>
        <a:bodyPr/>
        <a:lstStyle/>
        <a:p>
          <a:endParaRPr lang="en-US"/>
        </a:p>
      </dgm:t>
    </dgm:pt>
    <dgm:pt modelId="{6A21E731-7ABC-487F-BA6C-8BDAEDEE7B36}" type="sibTrans" cxnId="{89836BB2-0ABC-4544-8C80-AEE06731296D}">
      <dgm:prSet/>
      <dgm:spPr/>
      <dgm:t>
        <a:bodyPr/>
        <a:lstStyle/>
        <a:p>
          <a:endParaRPr lang="en-US"/>
        </a:p>
      </dgm:t>
    </dgm:pt>
    <dgm:pt modelId="{6C06A179-9954-49BA-805D-189B611115C1}">
      <dgm:prSet/>
      <dgm:spPr/>
      <dgm:t>
        <a:bodyPr/>
        <a:lstStyle/>
        <a:p>
          <a:r>
            <a:rPr lang="en-US" dirty="0"/>
            <a:t>Macro-economy thus shifted from (state) investment-led to  (private) consumption-led.  No increase in aggregate demand so no inflation.</a:t>
          </a:r>
        </a:p>
      </dgm:t>
    </dgm:pt>
    <dgm:pt modelId="{16C20BB5-B344-4B8F-8BE0-18BD92786004}" type="parTrans" cxnId="{B5DAA59C-571E-43E8-8695-7973F5C93B52}">
      <dgm:prSet/>
      <dgm:spPr/>
      <dgm:t>
        <a:bodyPr/>
        <a:lstStyle/>
        <a:p>
          <a:endParaRPr lang="en-US"/>
        </a:p>
      </dgm:t>
    </dgm:pt>
    <dgm:pt modelId="{43ABFC10-324E-4C87-A25E-BE55F8410489}" type="sibTrans" cxnId="{B5DAA59C-571E-43E8-8695-7973F5C93B52}">
      <dgm:prSet/>
      <dgm:spPr/>
      <dgm:t>
        <a:bodyPr/>
        <a:lstStyle/>
        <a:p>
          <a:endParaRPr lang="en-US"/>
        </a:p>
      </dgm:t>
    </dgm:pt>
    <dgm:pt modelId="{88A8923C-A8A6-435D-B04A-36A51781B72A}" type="pres">
      <dgm:prSet presAssocID="{197308E9-3901-4A47-BDE9-4835EE05282B}" presName="linear" presStyleCnt="0">
        <dgm:presLayoutVars>
          <dgm:animLvl val="lvl"/>
          <dgm:resizeHandles val="exact"/>
        </dgm:presLayoutVars>
      </dgm:prSet>
      <dgm:spPr/>
    </dgm:pt>
    <dgm:pt modelId="{E05C1F7A-1280-4A33-AA0C-136D6DB2F51C}" type="pres">
      <dgm:prSet presAssocID="{17BEF681-2697-4C36-ADD4-B70DCE266F18}" presName="parentText" presStyleLbl="node1" presStyleIdx="0" presStyleCnt="5">
        <dgm:presLayoutVars>
          <dgm:chMax val="0"/>
          <dgm:bulletEnabled val="1"/>
        </dgm:presLayoutVars>
      </dgm:prSet>
      <dgm:spPr/>
    </dgm:pt>
    <dgm:pt modelId="{AB6D8FD7-7082-4DD7-8D22-EC95B9E982EF}" type="pres">
      <dgm:prSet presAssocID="{5CF8D0D4-758D-4669-AC0C-CD1427F384F2}" presName="spacer" presStyleCnt="0"/>
      <dgm:spPr/>
    </dgm:pt>
    <dgm:pt modelId="{D3CCB006-6CDD-4D96-A6D9-6268A8822FF6}" type="pres">
      <dgm:prSet presAssocID="{B2DE3D3C-7ED4-45CF-A237-3C60E8D74890}" presName="parentText" presStyleLbl="node1" presStyleIdx="1" presStyleCnt="5">
        <dgm:presLayoutVars>
          <dgm:chMax val="0"/>
          <dgm:bulletEnabled val="1"/>
        </dgm:presLayoutVars>
      </dgm:prSet>
      <dgm:spPr/>
    </dgm:pt>
    <dgm:pt modelId="{CEA960F4-9979-43FC-886D-0F6E43A9BD81}" type="pres">
      <dgm:prSet presAssocID="{6347CFDC-2359-478E-BD8B-F0590729BE47}" presName="spacer" presStyleCnt="0"/>
      <dgm:spPr/>
    </dgm:pt>
    <dgm:pt modelId="{C858A09C-E52C-4AD6-B88D-DDE25FDD2845}" type="pres">
      <dgm:prSet presAssocID="{91D46FE4-ECF5-42CF-B894-8D14E31FFD8A}" presName="parentText" presStyleLbl="node1" presStyleIdx="2" presStyleCnt="5">
        <dgm:presLayoutVars>
          <dgm:chMax val="0"/>
          <dgm:bulletEnabled val="1"/>
        </dgm:presLayoutVars>
      </dgm:prSet>
      <dgm:spPr/>
    </dgm:pt>
    <dgm:pt modelId="{66EF847F-4C0B-4B57-8D12-4E95AAE3521D}" type="pres">
      <dgm:prSet presAssocID="{76C4A90A-9A95-40A5-B958-1BBEB9882D77}" presName="spacer" presStyleCnt="0"/>
      <dgm:spPr/>
    </dgm:pt>
    <dgm:pt modelId="{2032AA9A-88B0-41F2-84F9-229C219C9B92}" type="pres">
      <dgm:prSet presAssocID="{9752C8EC-4ABC-4EC9-9763-378195570466}" presName="parentText" presStyleLbl="node1" presStyleIdx="3" presStyleCnt="5">
        <dgm:presLayoutVars>
          <dgm:chMax val="0"/>
          <dgm:bulletEnabled val="1"/>
        </dgm:presLayoutVars>
      </dgm:prSet>
      <dgm:spPr/>
    </dgm:pt>
    <dgm:pt modelId="{77825B7D-0C2A-466C-8AAB-2309B208B28E}" type="pres">
      <dgm:prSet presAssocID="{6A21E731-7ABC-487F-BA6C-8BDAEDEE7B36}" presName="spacer" presStyleCnt="0"/>
      <dgm:spPr/>
    </dgm:pt>
    <dgm:pt modelId="{2FD347DA-8F3D-467B-8DBC-5BFD656BEFB3}" type="pres">
      <dgm:prSet presAssocID="{6C06A179-9954-49BA-805D-189B611115C1}" presName="parentText" presStyleLbl="node1" presStyleIdx="4" presStyleCnt="5">
        <dgm:presLayoutVars>
          <dgm:chMax val="0"/>
          <dgm:bulletEnabled val="1"/>
        </dgm:presLayoutVars>
      </dgm:prSet>
      <dgm:spPr/>
    </dgm:pt>
  </dgm:ptLst>
  <dgm:cxnLst>
    <dgm:cxn modelId="{89048605-6175-4E66-B2CE-8EF2A55412E2}" type="presOf" srcId="{6C06A179-9954-49BA-805D-189B611115C1}" destId="{2FD347DA-8F3D-467B-8DBC-5BFD656BEFB3}" srcOrd="0" destOrd="0" presId="urn:microsoft.com/office/officeart/2005/8/layout/vList2"/>
    <dgm:cxn modelId="{57467B0B-6D33-4E97-A04C-67220027C16E}" type="presOf" srcId="{9752C8EC-4ABC-4EC9-9763-378195570466}" destId="{2032AA9A-88B0-41F2-84F9-229C219C9B92}" srcOrd="0" destOrd="0" presId="urn:microsoft.com/office/officeart/2005/8/layout/vList2"/>
    <dgm:cxn modelId="{95B2161A-0BB2-4147-B86A-8521498E69A4}" type="presOf" srcId="{91D46FE4-ECF5-42CF-B894-8D14E31FFD8A}" destId="{C858A09C-E52C-4AD6-B88D-DDE25FDD2845}" srcOrd="0" destOrd="0" presId="urn:microsoft.com/office/officeart/2005/8/layout/vList2"/>
    <dgm:cxn modelId="{2DD0FE1E-C6E1-47CE-988E-D51C342D4FA2}" srcId="{197308E9-3901-4A47-BDE9-4835EE05282B}" destId="{17BEF681-2697-4C36-ADD4-B70DCE266F18}" srcOrd="0" destOrd="0" parTransId="{BF15C60B-5409-44BB-854E-8D83598EB021}" sibTransId="{5CF8D0D4-758D-4669-AC0C-CD1427F384F2}"/>
    <dgm:cxn modelId="{E9630065-31BE-4EBE-A75D-1FF767584D7A}" srcId="{197308E9-3901-4A47-BDE9-4835EE05282B}" destId="{91D46FE4-ECF5-42CF-B894-8D14E31FFD8A}" srcOrd="2" destOrd="0" parTransId="{A596D684-ABE7-4005-A16C-1C86BF61AC4D}" sibTransId="{76C4A90A-9A95-40A5-B958-1BBEB9882D77}"/>
    <dgm:cxn modelId="{78CC1E76-61E9-48CC-A3A5-333F28673895}" type="presOf" srcId="{B2DE3D3C-7ED4-45CF-A237-3C60E8D74890}" destId="{D3CCB006-6CDD-4D96-A6D9-6268A8822FF6}" srcOrd="0" destOrd="0" presId="urn:microsoft.com/office/officeart/2005/8/layout/vList2"/>
    <dgm:cxn modelId="{B5DAA59C-571E-43E8-8695-7973F5C93B52}" srcId="{197308E9-3901-4A47-BDE9-4835EE05282B}" destId="{6C06A179-9954-49BA-805D-189B611115C1}" srcOrd="4" destOrd="0" parTransId="{16C20BB5-B344-4B8F-8BE0-18BD92786004}" sibTransId="{43ABFC10-324E-4C87-A25E-BE55F8410489}"/>
    <dgm:cxn modelId="{89836BB2-0ABC-4544-8C80-AEE06731296D}" srcId="{197308E9-3901-4A47-BDE9-4835EE05282B}" destId="{9752C8EC-4ABC-4EC9-9763-378195570466}" srcOrd="3" destOrd="0" parTransId="{66C6F3C3-3869-4E44-AACB-9ECAEC974D7B}" sibTransId="{6A21E731-7ABC-487F-BA6C-8BDAEDEE7B36}"/>
    <dgm:cxn modelId="{06B0A9B5-BD01-41AA-BC52-4CACC3B07C38}" type="presOf" srcId="{17BEF681-2697-4C36-ADD4-B70DCE266F18}" destId="{E05C1F7A-1280-4A33-AA0C-136D6DB2F51C}" srcOrd="0" destOrd="0" presId="urn:microsoft.com/office/officeart/2005/8/layout/vList2"/>
    <dgm:cxn modelId="{87E087C4-E8AA-4FB5-AFD8-763D73BEF496}" srcId="{197308E9-3901-4A47-BDE9-4835EE05282B}" destId="{B2DE3D3C-7ED4-45CF-A237-3C60E8D74890}" srcOrd="1" destOrd="0" parTransId="{817D4590-D270-44CA-987D-A0E342C204F9}" sibTransId="{6347CFDC-2359-478E-BD8B-F0590729BE47}"/>
    <dgm:cxn modelId="{E7DAD3F1-C774-4C6D-8008-08B3B08499AC}" type="presOf" srcId="{197308E9-3901-4A47-BDE9-4835EE05282B}" destId="{88A8923C-A8A6-435D-B04A-36A51781B72A}" srcOrd="0" destOrd="0" presId="urn:microsoft.com/office/officeart/2005/8/layout/vList2"/>
    <dgm:cxn modelId="{021243A2-9C2A-4C94-A311-51E44935A349}" type="presParOf" srcId="{88A8923C-A8A6-435D-B04A-36A51781B72A}" destId="{E05C1F7A-1280-4A33-AA0C-136D6DB2F51C}" srcOrd="0" destOrd="0" presId="urn:microsoft.com/office/officeart/2005/8/layout/vList2"/>
    <dgm:cxn modelId="{80E38D1D-C35B-4751-897B-8003A403F9DF}" type="presParOf" srcId="{88A8923C-A8A6-435D-B04A-36A51781B72A}" destId="{AB6D8FD7-7082-4DD7-8D22-EC95B9E982EF}" srcOrd="1" destOrd="0" presId="urn:microsoft.com/office/officeart/2005/8/layout/vList2"/>
    <dgm:cxn modelId="{23C98F14-4D0B-44BE-903A-35F29C9037A6}" type="presParOf" srcId="{88A8923C-A8A6-435D-B04A-36A51781B72A}" destId="{D3CCB006-6CDD-4D96-A6D9-6268A8822FF6}" srcOrd="2" destOrd="0" presId="urn:microsoft.com/office/officeart/2005/8/layout/vList2"/>
    <dgm:cxn modelId="{E79652B7-4D9A-41BA-90DE-C4D955991174}" type="presParOf" srcId="{88A8923C-A8A6-435D-B04A-36A51781B72A}" destId="{CEA960F4-9979-43FC-886D-0F6E43A9BD81}" srcOrd="3" destOrd="0" presId="urn:microsoft.com/office/officeart/2005/8/layout/vList2"/>
    <dgm:cxn modelId="{C56B3FDC-1DFA-4A62-B61E-066C5623F7EB}" type="presParOf" srcId="{88A8923C-A8A6-435D-B04A-36A51781B72A}" destId="{C858A09C-E52C-4AD6-B88D-DDE25FDD2845}" srcOrd="4" destOrd="0" presId="urn:microsoft.com/office/officeart/2005/8/layout/vList2"/>
    <dgm:cxn modelId="{81411279-CC0A-4E52-BE95-E604FE153AFC}" type="presParOf" srcId="{88A8923C-A8A6-435D-B04A-36A51781B72A}" destId="{66EF847F-4C0B-4B57-8D12-4E95AAE3521D}" srcOrd="5" destOrd="0" presId="urn:microsoft.com/office/officeart/2005/8/layout/vList2"/>
    <dgm:cxn modelId="{9CC08BC1-C101-40A4-9589-9C7F907AAEF8}" type="presParOf" srcId="{88A8923C-A8A6-435D-B04A-36A51781B72A}" destId="{2032AA9A-88B0-41F2-84F9-229C219C9B92}" srcOrd="6" destOrd="0" presId="urn:microsoft.com/office/officeart/2005/8/layout/vList2"/>
    <dgm:cxn modelId="{67E02B00-7B79-4D64-81BB-973323996B97}" type="presParOf" srcId="{88A8923C-A8A6-435D-B04A-36A51781B72A}" destId="{77825B7D-0C2A-466C-8AAB-2309B208B28E}" srcOrd="7" destOrd="0" presId="urn:microsoft.com/office/officeart/2005/8/layout/vList2"/>
    <dgm:cxn modelId="{74C6C3D4-853B-4D7B-8B95-C931EB3EA78A}" type="presParOf" srcId="{88A8923C-A8A6-435D-B04A-36A51781B72A}" destId="{2FD347DA-8F3D-467B-8DBC-5BFD656BEFB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97308E9-3901-4A47-BDE9-4835EE05282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17BEF681-2697-4C36-ADD4-B70DCE266F18}">
      <dgm:prSet custT="1"/>
      <dgm:spPr/>
      <dgm:t>
        <a:bodyPr/>
        <a:lstStyle/>
        <a:p>
          <a:r>
            <a:rPr lang="en-US" sz="2800" dirty="0"/>
            <a:t>Most  critically, state wages remained  at fixed  low rates while market, productivity related wages, soared</a:t>
          </a:r>
          <a:r>
            <a:rPr lang="en-US" sz="3100" dirty="0"/>
            <a:t>.</a:t>
          </a:r>
        </a:p>
      </dgm:t>
    </dgm:pt>
    <dgm:pt modelId="{BF15C60B-5409-44BB-854E-8D83598EB021}" type="parTrans" cxnId="{2DD0FE1E-C6E1-47CE-988E-D51C342D4FA2}">
      <dgm:prSet/>
      <dgm:spPr/>
      <dgm:t>
        <a:bodyPr/>
        <a:lstStyle/>
        <a:p>
          <a:endParaRPr lang="en-US"/>
        </a:p>
      </dgm:t>
    </dgm:pt>
    <dgm:pt modelId="{5CF8D0D4-758D-4669-AC0C-CD1427F384F2}" type="sibTrans" cxnId="{2DD0FE1E-C6E1-47CE-988E-D51C342D4FA2}">
      <dgm:prSet/>
      <dgm:spPr/>
      <dgm:t>
        <a:bodyPr/>
        <a:lstStyle/>
        <a:p>
          <a:endParaRPr lang="en-US"/>
        </a:p>
      </dgm:t>
    </dgm:pt>
    <dgm:pt modelId="{9752C8EC-4ABC-4EC9-9763-378195570466}">
      <dgm:prSet custT="1"/>
      <dgm:spPr/>
      <dgm:t>
        <a:bodyPr/>
        <a:lstStyle/>
        <a:p>
          <a:r>
            <a:rPr lang="en-US" sz="2800" dirty="0"/>
            <a:t>State wages set at 3-5,000 won per month, with declining value of ration perquisites</a:t>
          </a:r>
          <a:r>
            <a:rPr lang="en-US" sz="3100" dirty="0"/>
            <a:t>. </a:t>
          </a:r>
        </a:p>
      </dgm:t>
    </dgm:pt>
    <dgm:pt modelId="{66C6F3C3-3869-4E44-AACB-9ECAEC974D7B}" type="parTrans" cxnId="{89836BB2-0ABC-4544-8C80-AEE06731296D}">
      <dgm:prSet/>
      <dgm:spPr/>
      <dgm:t>
        <a:bodyPr/>
        <a:lstStyle/>
        <a:p>
          <a:endParaRPr lang="en-US"/>
        </a:p>
      </dgm:t>
    </dgm:pt>
    <dgm:pt modelId="{6A21E731-7ABC-487F-BA6C-8BDAEDEE7B36}" type="sibTrans" cxnId="{89836BB2-0ABC-4544-8C80-AEE06731296D}">
      <dgm:prSet/>
      <dgm:spPr/>
      <dgm:t>
        <a:bodyPr/>
        <a:lstStyle/>
        <a:p>
          <a:endParaRPr lang="en-US"/>
        </a:p>
      </dgm:t>
    </dgm:pt>
    <dgm:pt modelId="{A8B68CA3-3E37-43A3-86D5-12C146E7BDC8}">
      <dgm:prSet custT="1"/>
      <dgm:spPr/>
      <dgm:t>
        <a:bodyPr/>
        <a:lstStyle/>
        <a:p>
          <a:r>
            <a:rPr lang="en-US" sz="2800" dirty="0"/>
            <a:t>Private wages soared to 300,000 won per month with no ration privaledge.   Investors could make much more.</a:t>
          </a:r>
        </a:p>
      </dgm:t>
    </dgm:pt>
    <dgm:pt modelId="{8C91917E-BA2B-4F0A-B9E5-1F240CE5AE18}" type="parTrans" cxnId="{B3AAF5B9-FA57-4DC0-9447-4F1A5EDA9CF1}">
      <dgm:prSet/>
      <dgm:spPr/>
      <dgm:t>
        <a:bodyPr/>
        <a:lstStyle/>
        <a:p>
          <a:endParaRPr lang="en-US"/>
        </a:p>
      </dgm:t>
    </dgm:pt>
    <dgm:pt modelId="{283471D7-825B-4131-85FE-93BCA29AD64B}" type="sibTrans" cxnId="{B3AAF5B9-FA57-4DC0-9447-4F1A5EDA9CF1}">
      <dgm:prSet/>
      <dgm:spPr/>
      <dgm:t>
        <a:bodyPr/>
        <a:lstStyle/>
        <a:p>
          <a:endParaRPr lang="en-US"/>
        </a:p>
      </dgm:t>
    </dgm:pt>
    <dgm:pt modelId="{88A8923C-A8A6-435D-B04A-36A51781B72A}" type="pres">
      <dgm:prSet presAssocID="{197308E9-3901-4A47-BDE9-4835EE05282B}" presName="linear" presStyleCnt="0">
        <dgm:presLayoutVars>
          <dgm:animLvl val="lvl"/>
          <dgm:resizeHandles val="exact"/>
        </dgm:presLayoutVars>
      </dgm:prSet>
      <dgm:spPr/>
    </dgm:pt>
    <dgm:pt modelId="{E05C1F7A-1280-4A33-AA0C-136D6DB2F51C}" type="pres">
      <dgm:prSet presAssocID="{17BEF681-2697-4C36-ADD4-B70DCE266F18}" presName="parentText" presStyleLbl="node1" presStyleIdx="0" presStyleCnt="3">
        <dgm:presLayoutVars>
          <dgm:chMax val="0"/>
          <dgm:bulletEnabled val="1"/>
        </dgm:presLayoutVars>
      </dgm:prSet>
      <dgm:spPr/>
    </dgm:pt>
    <dgm:pt modelId="{AB6D8FD7-7082-4DD7-8D22-EC95B9E982EF}" type="pres">
      <dgm:prSet presAssocID="{5CF8D0D4-758D-4669-AC0C-CD1427F384F2}" presName="spacer" presStyleCnt="0"/>
      <dgm:spPr/>
    </dgm:pt>
    <dgm:pt modelId="{2032AA9A-88B0-41F2-84F9-229C219C9B92}" type="pres">
      <dgm:prSet presAssocID="{9752C8EC-4ABC-4EC9-9763-378195570466}" presName="parentText" presStyleLbl="node1" presStyleIdx="1" presStyleCnt="3">
        <dgm:presLayoutVars>
          <dgm:chMax val="0"/>
          <dgm:bulletEnabled val="1"/>
        </dgm:presLayoutVars>
      </dgm:prSet>
      <dgm:spPr/>
    </dgm:pt>
    <dgm:pt modelId="{77825B7D-0C2A-466C-8AAB-2309B208B28E}" type="pres">
      <dgm:prSet presAssocID="{6A21E731-7ABC-487F-BA6C-8BDAEDEE7B36}" presName="spacer" presStyleCnt="0"/>
      <dgm:spPr/>
    </dgm:pt>
    <dgm:pt modelId="{931BED7E-D5AB-4150-9F14-7E27C204FDCF}" type="pres">
      <dgm:prSet presAssocID="{A8B68CA3-3E37-43A3-86D5-12C146E7BDC8}" presName="parentText" presStyleLbl="node1" presStyleIdx="2" presStyleCnt="3">
        <dgm:presLayoutVars>
          <dgm:chMax val="0"/>
          <dgm:bulletEnabled val="1"/>
        </dgm:presLayoutVars>
      </dgm:prSet>
      <dgm:spPr/>
    </dgm:pt>
  </dgm:ptLst>
  <dgm:cxnLst>
    <dgm:cxn modelId="{57467B0B-6D33-4E97-A04C-67220027C16E}" type="presOf" srcId="{9752C8EC-4ABC-4EC9-9763-378195570466}" destId="{2032AA9A-88B0-41F2-84F9-229C219C9B92}" srcOrd="0" destOrd="0" presId="urn:microsoft.com/office/officeart/2005/8/layout/vList2"/>
    <dgm:cxn modelId="{2DD0FE1E-C6E1-47CE-988E-D51C342D4FA2}" srcId="{197308E9-3901-4A47-BDE9-4835EE05282B}" destId="{17BEF681-2697-4C36-ADD4-B70DCE266F18}" srcOrd="0" destOrd="0" parTransId="{BF15C60B-5409-44BB-854E-8D83598EB021}" sibTransId="{5CF8D0D4-758D-4669-AC0C-CD1427F384F2}"/>
    <dgm:cxn modelId="{A4A93C8E-43FB-42EA-9C54-0BB571B666C1}" type="presOf" srcId="{A8B68CA3-3E37-43A3-86D5-12C146E7BDC8}" destId="{931BED7E-D5AB-4150-9F14-7E27C204FDCF}" srcOrd="0" destOrd="0" presId="urn:microsoft.com/office/officeart/2005/8/layout/vList2"/>
    <dgm:cxn modelId="{89836BB2-0ABC-4544-8C80-AEE06731296D}" srcId="{197308E9-3901-4A47-BDE9-4835EE05282B}" destId="{9752C8EC-4ABC-4EC9-9763-378195570466}" srcOrd="1" destOrd="0" parTransId="{66C6F3C3-3869-4E44-AACB-9ECAEC974D7B}" sibTransId="{6A21E731-7ABC-487F-BA6C-8BDAEDEE7B36}"/>
    <dgm:cxn modelId="{06B0A9B5-BD01-41AA-BC52-4CACC3B07C38}" type="presOf" srcId="{17BEF681-2697-4C36-ADD4-B70DCE266F18}" destId="{E05C1F7A-1280-4A33-AA0C-136D6DB2F51C}" srcOrd="0" destOrd="0" presId="urn:microsoft.com/office/officeart/2005/8/layout/vList2"/>
    <dgm:cxn modelId="{B3AAF5B9-FA57-4DC0-9447-4F1A5EDA9CF1}" srcId="{197308E9-3901-4A47-BDE9-4835EE05282B}" destId="{A8B68CA3-3E37-43A3-86D5-12C146E7BDC8}" srcOrd="2" destOrd="0" parTransId="{8C91917E-BA2B-4F0A-B9E5-1F240CE5AE18}" sibTransId="{283471D7-825B-4131-85FE-93BCA29AD64B}"/>
    <dgm:cxn modelId="{E7DAD3F1-C774-4C6D-8008-08B3B08499AC}" type="presOf" srcId="{197308E9-3901-4A47-BDE9-4835EE05282B}" destId="{88A8923C-A8A6-435D-B04A-36A51781B72A}" srcOrd="0" destOrd="0" presId="urn:microsoft.com/office/officeart/2005/8/layout/vList2"/>
    <dgm:cxn modelId="{021243A2-9C2A-4C94-A311-51E44935A349}" type="presParOf" srcId="{88A8923C-A8A6-435D-B04A-36A51781B72A}" destId="{E05C1F7A-1280-4A33-AA0C-136D6DB2F51C}" srcOrd="0" destOrd="0" presId="urn:microsoft.com/office/officeart/2005/8/layout/vList2"/>
    <dgm:cxn modelId="{80E38D1D-C35B-4751-897B-8003A403F9DF}" type="presParOf" srcId="{88A8923C-A8A6-435D-B04A-36A51781B72A}" destId="{AB6D8FD7-7082-4DD7-8D22-EC95B9E982EF}" srcOrd="1" destOrd="0" presId="urn:microsoft.com/office/officeart/2005/8/layout/vList2"/>
    <dgm:cxn modelId="{9CC08BC1-C101-40A4-9589-9C7F907AAEF8}" type="presParOf" srcId="{88A8923C-A8A6-435D-B04A-36A51781B72A}" destId="{2032AA9A-88B0-41F2-84F9-229C219C9B92}" srcOrd="2" destOrd="0" presId="urn:microsoft.com/office/officeart/2005/8/layout/vList2"/>
    <dgm:cxn modelId="{67E02B00-7B79-4D64-81BB-973323996B97}" type="presParOf" srcId="{88A8923C-A8A6-435D-B04A-36A51781B72A}" destId="{77825B7D-0C2A-466C-8AAB-2309B208B28E}" srcOrd="3" destOrd="0" presId="urn:microsoft.com/office/officeart/2005/8/layout/vList2"/>
    <dgm:cxn modelId="{181860C2-4B66-40ED-807C-685023BFD0FD}" type="presParOf" srcId="{88A8923C-A8A6-435D-B04A-36A51781B72A}" destId="{931BED7E-D5AB-4150-9F14-7E27C204FDC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4152522-D056-4C04-8511-65739486AAE0}"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D6DC8574-6BFB-44E0-9048-DB76AC4AB295}">
      <dgm:prSet/>
      <dgm:spPr/>
      <dgm:t>
        <a:bodyPr/>
        <a:lstStyle/>
        <a:p>
          <a:r>
            <a:rPr lang="en-US" dirty="0"/>
            <a:t>Wage and income  differential between state sector and private sector seems to be  widening.   Trouble brewing for state industrial workers .  (Poland example, not yet).</a:t>
          </a:r>
        </a:p>
      </dgm:t>
    </dgm:pt>
    <dgm:pt modelId="{4FF30A29-F468-4E0E-9E2B-5D2D2E001F42}" type="parTrans" cxnId="{668AED43-80ED-476F-B543-77037F0D626B}">
      <dgm:prSet/>
      <dgm:spPr/>
      <dgm:t>
        <a:bodyPr/>
        <a:lstStyle/>
        <a:p>
          <a:endParaRPr lang="en-US"/>
        </a:p>
      </dgm:t>
    </dgm:pt>
    <dgm:pt modelId="{25C6BDC9-94D6-45FA-A6DA-1FE625230A8E}" type="sibTrans" cxnId="{668AED43-80ED-476F-B543-77037F0D626B}">
      <dgm:prSet/>
      <dgm:spPr/>
      <dgm:t>
        <a:bodyPr/>
        <a:lstStyle/>
        <a:p>
          <a:endParaRPr lang="en-US"/>
        </a:p>
      </dgm:t>
    </dgm:pt>
    <dgm:pt modelId="{B1DDBCE7-A57D-4078-8923-7F8371F99E7D}">
      <dgm:prSet/>
      <dgm:spPr/>
      <dgm:t>
        <a:bodyPr/>
        <a:lstStyle/>
        <a:p>
          <a:r>
            <a:rPr lang="en-US" dirty="0"/>
            <a:t>Reaction appears to target private incomes.  Corruption increasing rampant. </a:t>
          </a:r>
        </a:p>
      </dgm:t>
    </dgm:pt>
    <dgm:pt modelId="{7D2B5882-F9B6-4171-B999-99B7C1CA683E}" type="parTrans" cxnId="{8B816F2C-03C2-4036-A299-2E21DC513D92}">
      <dgm:prSet/>
      <dgm:spPr/>
      <dgm:t>
        <a:bodyPr/>
        <a:lstStyle/>
        <a:p>
          <a:endParaRPr lang="en-US"/>
        </a:p>
      </dgm:t>
    </dgm:pt>
    <dgm:pt modelId="{3D1C5138-08DF-4AED-BBB9-02CEA405C72D}" type="sibTrans" cxnId="{8B816F2C-03C2-4036-A299-2E21DC513D92}">
      <dgm:prSet/>
      <dgm:spPr/>
      <dgm:t>
        <a:bodyPr/>
        <a:lstStyle/>
        <a:p>
          <a:endParaRPr lang="en-US"/>
        </a:p>
      </dgm:t>
    </dgm:pt>
    <dgm:pt modelId="{28B46FB6-8052-4FEF-8979-64B821D97BCB}">
      <dgm:prSet/>
      <dgm:spPr/>
      <dgm:t>
        <a:bodyPr/>
        <a:lstStyle/>
        <a:p>
          <a:r>
            <a:rPr lang="en-US" dirty="0"/>
            <a:t>Use of money creating private financial markets.  Lack of regulation, laws, creates domestic hostility.</a:t>
          </a:r>
        </a:p>
      </dgm:t>
    </dgm:pt>
    <dgm:pt modelId="{21452732-FBAD-4665-B6F6-73A98DA82568}" type="parTrans" cxnId="{434200BD-0666-4DBE-800C-778896674F6C}">
      <dgm:prSet/>
      <dgm:spPr/>
      <dgm:t>
        <a:bodyPr/>
        <a:lstStyle/>
        <a:p>
          <a:endParaRPr lang="en-US"/>
        </a:p>
      </dgm:t>
    </dgm:pt>
    <dgm:pt modelId="{7E3CC4C8-E8A6-4667-9869-0EFB8DC708B8}" type="sibTrans" cxnId="{434200BD-0666-4DBE-800C-778896674F6C}">
      <dgm:prSet/>
      <dgm:spPr/>
      <dgm:t>
        <a:bodyPr/>
        <a:lstStyle/>
        <a:p>
          <a:endParaRPr lang="en-US"/>
        </a:p>
      </dgm:t>
    </dgm:pt>
    <dgm:pt modelId="{F483302B-AE36-485C-AB63-FB7BFA4E67A7}">
      <dgm:prSet/>
      <dgm:spPr/>
      <dgm:t>
        <a:bodyPr/>
        <a:lstStyle/>
        <a:p>
          <a:r>
            <a:rPr lang="en-US" dirty="0"/>
            <a:t>Dollarization  helped stop inflation but  inevitable speculation between currencies.   Borrow in one, lend in the other.   No bankruptcy laws.   Fights. </a:t>
          </a:r>
        </a:p>
      </dgm:t>
    </dgm:pt>
    <dgm:pt modelId="{04F366E7-EB2D-4E3E-B7FE-F313BCFCC6A9}" type="parTrans" cxnId="{A4EAB20C-0B5D-4B98-B555-191753D76C51}">
      <dgm:prSet/>
      <dgm:spPr/>
      <dgm:t>
        <a:bodyPr/>
        <a:lstStyle/>
        <a:p>
          <a:endParaRPr lang="en-US"/>
        </a:p>
      </dgm:t>
    </dgm:pt>
    <dgm:pt modelId="{23B299B5-AE73-45B0-BA26-612F27B32A5B}" type="sibTrans" cxnId="{A4EAB20C-0B5D-4B98-B555-191753D76C51}">
      <dgm:prSet/>
      <dgm:spPr/>
      <dgm:t>
        <a:bodyPr/>
        <a:lstStyle/>
        <a:p>
          <a:endParaRPr lang="en-US"/>
        </a:p>
      </dgm:t>
    </dgm:pt>
    <dgm:pt modelId="{DD2B38D1-7901-41F7-B6C4-060AD2702B1E}">
      <dgm:prSet/>
      <dgm:spPr/>
      <dgm:t>
        <a:bodyPr/>
        <a:lstStyle/>
        <a:p>
          <a:r>
            <a:rPr lang="en-US" dirty="0"/>
            <a:t>Factory managers have more authority to adjust prices, procurement, and distribution but  irrational prices leads to irrational results.</a:t>
          </a:r>
        </a:p>
      </dgm:t>
    </dgm:pt>
    <dgm:pt modelId="{316BC523-C738-474E-82F4-3EDEA3E34951}" type="parTrans" cxnId="{24C61174-EAA0-42AC-B454-C3550C289668}">
      <dgm:prSet/>
      <dgm:spPr/>
      <dgm:t>
        <a:bodyPr/>
        <a:lstStyle/>
        <a:p>
          <a:endParaRPr lang="en-US"/>
        </a:p>
      </dgm:t>
    </dgm:pt>
    <dgm:pt modelId="{DF6D46D5-D918-40C8-87D3-940E17B0437F}" type="sibTrans" cxnId="{24C61174-EAA0-42AC-B454-C3550C289668}">
      <dgm:prSet/>
      <dgm:spPr/>
      <dgm:t>
        <a:bodyPr/>
        <a:lstStyle/>
        <a:p>
          <a:endParaRPr lang="en-US"/>
        </a:p>
      </dgm:t>
    </dgm:pt>
    <dgm:pt modelId="{F5F59B58-5DA8-4B8C-9648-D3CA4BB82053}">
      <dgm:prSet/>
      <dgm:spPr/>
      <dgm:t>
        <a:bodyPr/>
        <a:lstStyle/>
        <a:p>
          <a:r>
            <a:rPr lang="en-US" dirty="0"/>
            <a:t>State faces balance budget requirement due to dollarization, tight money.  No investment is the result.  Deteriorating infrastructure. </a:t>
          </a:r>
        </a:p>
      </dgm:t>
    </dgm:pt>
    <dgm:pt modelId="{03FB686C-D070-40AB-BA6C-D9D08A7B9398}" type="parTrans" cxnId="{3D059FFE-6269-4A65-8128-D401EA30A63F}">
      <dgm:prSet/>
      <dgm:spPr/>
      <dgm:t>
        <a:bodyPr/>
        <a:lstStyle/>
        <a:p>
          <a:endParaRPr lang="en-US"/>
        </a:p>
      </dgm:t>
    </dgm:pt>
    <dgm:pt modelId="{548B8456-3E67-4BB8-A35E-A400ADA7DD1F}" type="sibTrans" cxnId="{3D059FFE-6269-4A65-8128-D401EA30A63F}">
      <dgm:prSet/>
      <dgm:spPr/>
      <dgm:t>
        <a:bodyPr/>
        <a:lstStyle/>
        <a:p>
          <a:endParaRPr lang="en-US"/>
        </a:p>
      </dgm:t>
    </dgm:pt>
    <dgm:pt modelId="{FD562759-C598-4254-B54D-C11C599CBDDC}" type="pres">
      <dgm:prSet presAssocID="{34152522-D056-4C04-8511-65739486AAE0}" presName="diagram" presStyleCnt="0">
        <dgm:presLayoutVars>
          <dgm:dir/>
          <dgm:resizeHandles val="exact"/>
        </dgm:presLayoutVars>
      </dgm:prSet>
      <dgm:spPr/>
    </dgm:pt>
    <dgm:pt modelId="{7C4530F0-BAD4-47E1-AE09-32464A9A1C80}" type="pres">
      <dgm:prSet presAssocID="{D6DC8574-6BFB-44E0-9048-DB76AC4AB295}" presName="node" presStyleLbl="node1" presStyleIdx="0" presStyleCnt="6">
        <dgm:presLayoutVars>
          <dgm:bulletEnabled val="1"/>
        </dgm:presLayoutVars>
      </dgm:prSet>
      <dgm:spPr/>
    </dgm:pt>
    <dgm:pt modelId="{841D79A3-B062-4F5C-BE0D-17924E710C29}" type="pres">
      <dgm:prSet presAssocID="{25C6BDC9-94D6-45FA-A6DA-1FE625230A8E}" presName="sibTrans" presStyleCnt="0"/>
      <dgm:spPr/>
    </dgm:pt>
    <dgm:pt modelId="{C6DB1313-CCE8-4D14-B131-B0081DF9EDE2}" type="pres">
      <dgm:prSet presAssocID="{B1DDBCE7-A57D-4078-8923-7F8371F99E7D}" presName="node" presStyleLbl="node1" presStyleIdx="1" presStyleCnt="6">
        <dgm:presLayoutVars>
          <dgm:bulletEnabled val="1"/>
        </dgm:presLayoutVars>
      </dgm:prSet>
      <dgm:spPr/>
    </dgm:pt>
    <dgm:pt modelId="{C75253E3-27F3-439B-B45A-A2AFB33B1E5B}" type="pres">
      <dgm:prSet presAssocID="{3D1C5138-08DF-4AED-BBB9-02CEA405C72D}" presName="sibTrans" presStyleCnt="0"/>
      <dgm:spPr/>
    </dgm:pt>
    <dgm:pt modelId="{ACA085A3-6C8B-4920-BEE2-7BC95484F64B}" type="pres">
      <dgm:prSet presAssocID="{28B46FB6-8052-4FEF-8979-64B821D97BCB}" presName="node" presStyleLbl="node1" presStyleIdx="2" presStyleCnt="6">
        <dgm:presLayoutVars>
          <dgm:bulletEnabled val="1"/>
        </dgm:presLayoutVars>
      </dgm:prSet>
      <dgm:spPr/>
    </dgm:pt>
    <dgm:pt modelId="{3630673E-699C-4D9D-98EF-134D53CFB715}" type="pres">
      <dgm:prSet presAssocID="{7E3CC4C8-E8A6-4667-9869-0EFB8DC708B8}" presName="sibTrans" presStyleCnt="0"/>
      <dgm:spPr/>
    </dgm:pt>
    <dgm:pt modelId="{FE2764D6-E947-461F-95B5-4CC4CA30A987}" type="pres">
      <dgm:prSet presAssocID="{F483302B-AE36-485C-AB63-FB7BFA4E67A7}" presName="node" presStyleLbl="node1" presStyleIdx="3" presStyleCnt="6">
        <dgm:presLayoutVars>
          <dgm:bulletEnabled val="1"/>
        </dgm:presLayoutVars>
      </dgm:prSet>
      <dgm:spPr/>
    </dgm:pt>
    <dgm:pt modelId="{647B78BD-99A0-4824-8431-A02C59DD4064}" type="pres">
      <dgm:prSet presAssocID="{23B299B5-AE73-45B0-BA26-612F27B32A5B}" presName="sibTrans" presStyleCnt="0"/>
      <dgm:spPr/>
    </dgm:pt>
    <dgm:pt modelId="{22166AFE-6847-4986-A5E4-6F80D2CF6CE6}" type="pres">
      <dgm:prSet presAssocID="{DD2B38D1-7901-41F7-B6C4-060AD2702B1E}" presName="node" presStyleLbl="node1" presStyleIdx="4" presStyleCnt="6">
        <dgm:presLayoutVars>
          <dgm:bulletEnabled val="1"/>
        </dgm:presLayoutVars>
      </dgm:prSet>
      <dgm:spPr/>
    </dgm:pt>
    <dgm:pt modelId="{FABBD048-62E4-4936-8F38-F29D7B6F60E4}" type="pres">
      <dgm:prSet presAssocID="{DF6D46D5-D918-40C8-87D3-940E17B0437F}" presName="sibTrans" presStyleCnt="0"/>
      <dgm:spPr/>
    </dgm:pt>
    <dgm:pt modelId="{A9960BA7-4B83-4612-9E80-CBFC073AAAF3}" type="pres">
      <dgm:prSet presAssocID="{F5F59B58-5DA8-4B8C-9648-D3CA4BB82053}" presName="node" presStyleLbl="node1" presStyleIdx="5" presStyleCnt="6">
        <dgm:presLayoutVars>
          <dgm:bulletEnabled val="1"/>
        </dgm:presLayoutVars>
      </dgm:prSet>
      <dgm:spPr/>
    </dgm:pt>
  </dgm:ptLst>
  <dgm:cxnLst>
    <dgm:cxn modelId="{A4EAB20C-0B5D-4B98-B555-191753D76C51}" srcId="{34152522-D056-4C04-8511-65739486AAE0}" destId="{F483302B-AE36-485C-AB63-FB7BFA4E67A7}" srcOrd="3" destOrd="0" parTransId="{04F366E7-EB2D-4E3E-B7FE-F313BCFCC6A9}" sibTransId="{23B299B5-AE73-45B0-BA26-612F27B32A5B}"/>
    <dgm:cxn modelId="{98052E0D-BBF7-4227-A013-1B201F142A3C}" type="presOf" srcId="{B1DDBCE7-A57D-4078-8923-7F8371F99E7D}" destId="{C6DB1313-CCE8-4D14-B131-B0081DF9EDE2}" srcOrd="0" destOrd="0" presId="urn:microsoft.com/office/officeart/2005/8/layout/default"/>
    <dgm:cxn modelId="{C6D61C13-8DFD-4BD8-B6C9-76B88CC3AD38}" type="presOf" srcId="{D6DC8574-6BFB-44E0-9048-DB76AC4AB295}" destId="{7C4530F0-BAD4-47E1-AE09-32464A9A1C80}" srcOrd="0" destOrd="0" presId="urn:microsoft.com/office/officeart/2005/8/layout/default"/>
    <dgm:cxn modelId="{8B816F2C-03C2-4036-A299-2E21DC513D92}" srcId="{34152522-D056-4C04-8511-65739486AAE0}" destId="{B1DDBCE7-A57D-4078-8923-7F8371F99E7D}" srcOrd="1" destOrd="0" parTransId="{7D2B5882-F9B6-4171-B999-99B7C1CA683E}" sibTransId="{3D1C5138-08DF-4AED-BBB9-02CEA405C72D}"/>
    <dgm:cxn modelId="{668AED43-80ED-476F-B543-77037F0D626B}" srcId="{34152522-D056-4C04-8511-65739486AAE0}" destId="{D6DC8574-6BFB-44E0-9048-DB76AC4AB295}" srcOrd="0" destOrd="0" parTransId="{4FF30A29-F468-4E0E-9E2B-5D2D2E001F42}" sibTransId="{25C6BDC9-94D6-45FA-A6DA-1FE625230A8E}"/>
    <dgm:cxn modelId="{24C61174-EAA0-42AC-B454-C3550C289668}" srcId="{34152522-D056-4C04-8511-65739486AAE0}" destId="{DD2B38D1-7901-41F7-B6C4-060AD2702B1E}" srcOrd="4" destOrd="0" parTransId="{316BC523-C738-474E-82F4-3EDEA3E34951}" sibTransId="{DF6D46D5-D918-40C8-87D3-940E17B0437F}"/>
    <dgm:cxn modelId="{9A488C56-D0CF-457F-870D-FC8D27E0EB41}" type="presOf" srcId="{28B46FB6-8052-4FEF-8979-64B821D97BCB}" destId="{ACA085A3-6C8B-4920-BEE2-7BC95484F64B}" srcOrd="0" destOrd="0" presId="urn:microsoft.com/office/officeart/2005/8/layout/default"/>
    <dgm:cxn modelId="{F34A207A-A961-4183-ADD4-B19FBF99983F}" type="presOf" srcId="{34152522-D056-4C04-8511-65739486AAE0}" destId="{FD562759-C598-4254-B54D-C11C599CBDDC}" srcOrd="0" destOrd="0" presId="urn:microsoft.com/office/officeart/2005/8/layout/default"/>
    <dgm:cxn modelId="{26109B83-3BD6-442E-ACBE-2CB15F94D09E}" type="presOf" srcId="{F5F59B58-5DA8-4B8C-9648-D3CA4BB82053}" destId="{A9960BA7-4B83-4612-9E80-CBFC073AAAF3}" srcOrd="0" destOrd="0" presId="urn:microsoft.com/office/officeart/2005/8/layout/default"/>
    <dgm:cxn modelId="{434200BD-0666-4DBE-800C-778896674F6C}" srcId="{34152522-D056-4C04-8511-65739486AAE0}" destId="{28B46FB6-8052-4FEF-8979-64B821D97BCB}" srcOrd="2" destOrd="0" parTransId="{21452732-FBAD-4665-B6F6-73A98DA82568}" sibTransId="{7E3CC4C8-E8A6-4667-9869-0EFB8DC708B8}"/>
    <dgm:cxn modelId="{D56607C2-778E-4253-A918-3F2AC30E7F8A}" type="presOf" srcId="{DD2B38D1-7901-41F7-B6C4-060AD2702B1E}" destId="{22166AFE-6847-4986-A5E4-6F80D2CF6CE6}" srcOrd="0" destOrd="0" presId="urn:microsoft.com/office/officeart/2005/8/layout/default"/>
    <dgm:cxn modelId="{A95354EC-19C3-4FFD-AD44-6EF0F877A864}" type="presOf" srcId="{F483302B-AE36-485C-AB63-FB7BFA4E67A7}" destId="{FE2764D6-E947-461F-95B5-4CC4CA30A987}" srcOrd="0" destOrd="0" presId="urn:microsoft.com/office/officeart/2005/8/layout/default"/>
    <dgm:cxn modelId="{3D059FFE-6269-4A65-8128-D401EA30A63F}" srcId="{34152522-D056-4C04-8511-65739486AAE0}" destId="{F5F59B58-5DA8-4B8C-9648-D3CA4BB82053}" srcOrd="5" destOrd="0" parTransId="{03FB686C-D070-40AB-BA6C-D9D08A7B9398}" sibTransId="{548B8456-3E67-4BB8-A35E-A400ADA7DD1F}"/>
    <dgm:cxn modelId="{F87D9E84-B687-4A3C-A907-0D6A86CE874A}" type="presParOf" srcId="{FD562759-C598-4254-B54D-C11C599CBDDC}" destId="{7C4530F0-BAD4-47E1-AE09-32464A9A1C80}" srcOrd="0" destOrd="0" presId="urn:microsoft.com/office/officeart/2005/8/layout/default"/>
    <dgm:cxn modelId="{9F87139E-0D44-44B2-924C-04A52C83FCC7}" type="presParOf" srcId="{FD562759-C598-4254-B54D-C11C599CBDDC}" destId="{841D79A3-B062-4F5C-BE0D-17924E710C29}" srcOrd="1" destOrd="0" presId="urn:microsoft.com/office/officeart/2005/8/layout/default"/>
    <dgm:cxn modelId="{6E51C5ED-C71A-4CA8-BC98-311AE5B19403}" type="presParOf" srcId="{FD562759-C598-4254-B54D-C11C599CBDDC}" destId="{C6DB1313-CCE8-4D14-B131-B0081DF9EDE2}" srcOrd="2" destOrd="0" presId="urn:microsoft.com/office/officeart/2005/8/layout/default"/>
    <dgm:cxn modelId="{9E7DAFE0-9ED0-41D6-B121-8D155E583716}" type="presParOf" srcId="{FD562759-C598-4254-B54D-C11C599CBDDC}" destId="{C75253E3-27F3-439B-B45A-A2AFB33B1E5B}" srcOrd="3" destOrd="0" presId="urn:microsoft.com/office/officeart/2005/8/layout/default"/>
    <dgm:cxn modelId="{8ADF9494-DD9F-4158-B7EF-1F4B1FCB33A9}" type="presParOf" srcId="{FD562759-C598-4254-B54D-C11C599CBDDC}" destId="{ACA085A3-6C8B-4920-BEE2-7BC95484F64B}" srcOrd="4" destOrd="0" presId="urn:microsoft.com/office/officeart/2005/8/layout/default"/>
    <dgm:cxn modelId="{D6E8CB95-F79E-4EED-A297-771CF365FA06}" type="presParOf" srcId="{FD562759-C598-4254-B54D-C11C599CBDDC}" destId="{3630673E-699C-4D9D-98EF-134D53CFB715}" srcOrd="5" destOrd="0" presId="urn:microsoft.com/office/officeart/2005/8/layout/default"/>
    <dgm:cxn modelId="{963F1D95-7632-47A1-91C4-2C6BA0349EF5}" type="presParOf" srcId="{FD562759-C598-4254-B54D-C11C599CBDDC}" destId="{FE2764D6-E947-461F-95B5-4CC4CA30A987}" srcOrd="6" destOrd="0" presId="urn:microsoft.com/office/officeart/2005/8/layout/default"/>
    <dgm:cxn modelId="{4E3E0850-8CCF-4F3E-98CD-C0B939281F0C}" type="presParOf" srcId="{FD562759-C598-4254-B54D-C11C599CBDDC}" destId="{647B78BD-99A0-4824-8431-A02C59DD4064}" srcOrd="7" destOrd="0" presId="urn:microsoft.com/office/officeart/2005/8/layout/default"/>
    <dgm:cxn modelId="{73F0B546-4D52-403F-B777-05671C47B672}" type="presParOf" srcId="{FD562759-C598-4254-B54D-C11C599CBDDC}" destId="{22166AFE-6847-4986-A5E4-6F80D2CF6CE6}" srcOrd="8" destOrd="0" presId="urn:microsoft.com/office/officeart/2005/8/layout/default"/>
    <dgm:cxn modelId="{531F2A54-5C58-4414-B2D1-8BCC55BF33E9}" type="presParOf" srcId="{FD562759-C598-4254-B54D-C11C599CBDDC}" destId="{FABBD048-62E4-4936-8F38-F29D7B6F60E4}" srcOrd="9" destOrd="0" presId="urn:microsoft.com/office/officeart/2005/8/layout/default"/>
    <dgm:cxn modelId="{C409ACA9-8C74-42A1-80FE-A965D476437D}" type="presParOf" srcId="{FD562759-C598-4254-B54D-C11C599CBDDC}" destId="{A9960BA7-4B83-4612-9E80-CBFC073AAAF3}"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4152522-D056-4C04-8511-65739486AAE0}"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D6DC8574-6BFB-44E0-9048-DB76AC4AB295}">
      <dgm:prSet/>
      <dgm:spPr/>
      <dgm:t>
        <a:bodyPr/>
        <a:lstStyle/>
        <a:p>
          <a:r>
            <a:rPr lang="en-US"/>
            <a:t>Kim’s singular economic achievement, exchange rate and price stability, is in big danger with potential to disrupt the political and economic system.  Inflation and money theft does that.</a:t>
          </a:r>
        </a:p>
      </dgm:t>
    </dgm:pt>
    <dgm:pt modelId="{4FF30A29-F468-4E0E-9E2B-5D2D2E001F42}" type="parTrans" cxnId="{668AED43-80ED-476F-B543-77037F0D626B}">
      <dgm:prSet/>
      <dgm:spPr/>
      <dgm:t>
        <a:bodyPr/>
        <a:lstStyle/>
        <a:p>
          <a:endParaRPr lang="en-US"/>
        </a:p>
      </dgm:t>
    </dgm:pt>
    <dgm:pt modelId="{25C6BDC9-94D6-45FA-A6DA-1FE625230A8E}" type="sibTrans" cxnId="{668AED43-80ED-476F-B543-77037F0D626B}">
      <dgm:prSet/>
      <dgm:spPr/>
      <dgm:t>
        <a:bodyPr/>
        <a:lstStyle/>
        <a:p>
          <a:endParaRPr lang="en-US"/>
        </a:p>
      </dgm:t>
    </dgm:pt>
    <dgm:pt modelId="{B1DDBCE7-A57D-4078-8923-7F8371F99E7D}">
      <dgm:prSet/>
      <dgm:spPr/>
      <dgm:t>
        <a:bodyPr/>
        <a:lstStyle/>
        <a:p>
          <a:r>
            <a:rPr lang="en-US"/>
            <a:t>Tight monetary policy has pushed economy into severe recession.</a:t>
          </a:r>
        </a:p>
      </dgm:t>
    </dgm:pt>
    <dgm:pt modelId="{7D2B5882-F9B6-4171-B999-99B7C1CA683E}" type="parTrans" cxnId="{8B816F2C-03C2-4036-A299-2E21DC513D92}">
      <dgm:prSet/>
      <dgm:spPr/>
      <dgm:t>
        <a:bodyPr/>
        <a:lstStyle/>
        <a:p>
          <a:endParaRPr lang="en-US"/>
        </a:p>
      </dgm:t>
    </dgm:pt>
    <dgm:pt modelId="{3D1C5138-08DF-4AED-BBB9-02CEA405C72D}" type="sibTrans" cxnId="{8B816F2C-03C2-4036-A299-2E21DC513D92}">
      <dgm:prSet/>
      <dgm:spPr/>
      <dgm:t>
        <a:bodyPr/>
        <a:lstStyle/>
        <a:p>
          <a:endParaRPr lang="en-US"/>
        </a:p>
      </dgm:t>
    </dgm:pt>
    <dgm:pt modelId="{28B46FB6-8052-4FEF-8979-64B821D97BCB}">
      <dgm:prSet/>
      <dgm:spPr/>
      <dgm:t>
        <a:bodyPr/>
        <a:lstStyle/>
        <a:p>
          <a:r>
            <a:rPr lang="en-US" dirty="0"/>
            <a:t>Public  has much more power  than in previous regimes given their private holdings of foreign exchange, yuan and dollars.  State has  less control.</a:t>
          </a:r>
        </a:p>
      </dgm:t>
    </dgm:pt>
    <dgm:pt modelId="{21452732-FBAD-4665-B6F6-73A98DA82568}" type="parTrans" cxnId="{434200BD-0666-4DBE-800C-778896674F6C}">
      <dgm:prSet/>
      <dgm:spPr/>
      <dgm:t>
        <a:bodyPr/>
        <a:lstStyle/>
        <a:p>
          <a:endParaRPr lang="en-US"/>
        </a:p>
      </dgm:t>
    </dgm:pt>
    <dgm:pt modelId="{7E3CC4C8-E8A6-4667-9869-0EFB8DC708B8}" type="sibTrans" cxnId="{434200BD-0666-4DBE-800C-778896674F6C}">
      <dgm:prSet/>
      <dgm:spPr/>
      <dgm:t>
        <a:bodyPr/>
        <a:lstStyle/>
        <a:p>
          <a:endParaRPr lang="en-US"/>
        </a:p>
      </dgm:t>
    </dgm:pt>
    <dgm:pt modelId="{F483302B-AE36-485C-AB63-FB7BFA4E67A7}">
      <dgm:prSet/>
      <dgm:spPr/>
      <dgm:t>
        <a:bodyPr/>
        <a:lstStyle/>
        <a:p>
          <a:r>
            <a:rPr lang="en-US"/>
            <a:t>State budgets and wages are severely constrained due to need to protect won against circulating dollars and yuan. </a:t>
          </a:r>
        </a:p>
      </dgm:t>
    </dgm:pt>
    <dgm:pt modelId="{04F366E7-EB2D-4E3E-B7FE-F313BCFCC6A9}" type="parTrans" cxnId="{A4EAB20C-0B5D-4B98-B555-191753D76C51}">
      <dgm:prSet/>
      <dgm:spPr/>
      <dgm:t>
        <a:bodyPr/>
        <a:lstStyle/>
        <a:p>
          <a:endParaRPr lang="en-US"/>
        </a:p>
      </dgm:t>
    </dgm:pt>
    <dgm:pt modelId="{23B299B5-AE73-45B0-BA26-612F27B32A5B}" type="sibTrans" cxnId="{A4EAB20C-0B5D-4B98-B555-191753D76C51}">
      <dgm:prSet/>
      <dgm:spPr/>
      <dgm:t>
        <a:bodyPr/>
        <a:lstStyle/>
        <a:p>
          <a:endParaRPr lang="en-US"/>
        </a:p>
      </dgm:t>
    </dgm:pt>
    <dgm:pt modelId="{DD2B38D1-7901-41F7-B6C4-060AD2702B1E}">
      <dgm:prSet/>
      <dgm:spPr/>
      <dgm:t>
        <a:bodyPr/>
        <a:lstStyle/>
        <a:p>
          <a:r>
            <a:rPr lang="en-US" dirty="0"/>
            <a:t>Textbook solution  is  to sell state assets to private sector thus easing budget constraint, while raising state salaries,  increasing prices of state supplied goods, and  allowing property rights to encourage private sector productivity.</a:t>
          </a:r>
        </a:p>
      </dgm:t>
    </dgm:pt>
    <dgm:pt modelId="{316BC523-C738-474E-82F4-3EDEA3E34951}" type="parTrans" cxnId="{24C61174-EAA0-42AC-B454-C3550C289668}">
      <dgm:prSet/>
      <dgm:spPr/>
      <dgm:t>
        <a:bodyPr/>
        <a:lstStyle/>
        <a:p>
          <a:endParaRPr lang="en-US"/>
        </a:p>
      </dgm:t>
    </dgm:pt>
    <dgm:pt modelId="{DF6D46D5-D918-40C8-87D3-940E17B0437F}" type="sibTrans" cxnId="{24C61174-EAA0-42AC-B454-C3550C289668}">
      <dgm:prSet/>
      <dgm:spPr/>
      <dgm:t>
        <a:bodyPr/>
        <a:lstStyle/>
        <a:p>
          <a:endParaRPr lang="en-US"/>
        </a:p>
      </dgm:t>
    </dgm:pt>
    <dgm:pt modelId="{F5F59B58-5DA8-4B8C-9648-D3CA4BB82053}">
      <dgm:prSet/>
      <dgm:spPr/>
      <dgm:t>
        <a:bodyPr/>
        <a:lstStyle/>
        <a:p>
          <a:r>
            <a:rPr lang="en-US"/>
            <a:t>This could be done even in UN Sanctions environment. </a:t>
          </a:r>
        </a:p>
      </dgm:t>
    </dgm:pt>
    <dgm:pt modelId="{03FB686C-D070-40AB-BA6C-D9D08A7B9398}" type="parTrans" cxnId="{3D059FFE-6269-4A65-8128-D401EA30A63F}">
      <dgm:prSet/>
      <dgm:spPr/>
      <dgm:t>
        <a:bodyPr/>
        <a:lstStyle/>
        <a:p>
          <a:endParaRPr lang="en-US"/>
        </a:p>
      </dgm:t>
    </dgm:pt>
    <dgm:pt modelId="{548B8456-3E67-4BB8-A35E-A400ADA7DD1F}" type="sibTrans" cxnId="{3D059FFE-6269-4A65-8128-D401EA30A63F}">
      <dgm:prSet/>
      <dgm:spPr/>
      <dgm:t>
        <a:bodyPr/>
        <a:lstStyle/>
        <a:p>
          <a:endParaRPr lang="en-US"/>
        </a:p>
      </dgm:t>
    </dgm:pt>
    <dgm:pt modelId="{FD562759-C598-4254-B54D-C11C599CBDDC}" type="pres">
      <dgm:prSet presAssocID="{34152522-D056-4C04-8511-65739486AAE0}" presName="diagram" presStyleCnt="0">
        <dgm:presLayoutVars>
          <dgm:dir/>
          <dgm:resizeHandles val="exact"/>
        </dgm:presLayoutVars>
      </dgm:prSet>
      <dgm:spPr/>
    </dgm:pt>
    <dgm:pt modelId="{7C4530F0-BAD4-47E1-AE09-32464A9A1C80}" type="pres">
      <dgm:prSet presAssocID="{D6DC8574-6BFB-44E0-9048-DB76AC4AB295}" presName="node" presStyleLbl="node1" presStyleIdx="0" presStyleCnt="6">
        <dgm:presLayoutVars>
          <dgm:bulletEnabled val="1"/>
        </dgm:presLayoutVars>
      </dgm:prSet>
      <dgm:spPr/>
    </dgm:pt>
    <dgm:pt modelId="{841D79A3-B062-4F5C-BE0D-17924E710C29}" type="pres">
      <dgm:prSet presAssocID="{25C6BDC9-94D6-45FA-A6DA-1FE625230A8E}" presName="sibTrans" presStyleCnt="0"/>
      <dgm:spPr/>
    </dgm:pt>
    <dgm:pt modelId="{C6DB1313-CCE8-4D14-B131-B0081DF9EDE2}" type="pres">
      <dgm:prSet presAssocID="{B1DDBCE7-A57D-4078-8923-7F8371F99E7D}" presName="node" presStyleLbl="node1" presStyleIdx="1" presStyleCnt="6">
        <dgm:presLayoutVars>
          <dgm:bulletEnabled val="1"/>
        </dgm:presLayoutVars>
      </dgm:prSet>
      <dgm:spPr/>
    </dgm:pt>
    <dgm:pt modelId="{C75253E3-27F3-439B-B45A-A2AFB33B1E5B}" type="pres">
      <dgm:prSet presAssocID="{3D1C5138-08DF-4AED-BBB9-02CEA405C72D}" presName="sibTrans" presStyleCnt="0"/>
      <dgm:spPr/>
    </dgm:pt>
    <dgm:pt modelId="{ACA085A3-6C8B-4920-BEE2-7BC95484F64B}" type="pres">
      <dgm:prSet presAssocID="{28B46FB6-8052-4FEF-8979-64B821D97BCB}" presName="node" presStyleLbl="node1" presStyleIdx="2" presStyleCnt="6">
        <dgm:presLayoutVars>
          <dgm:bulletEnabled val="1"/>
        </dgm:presLayoutVars>
      </dgm:prSet>
      <dgm:spPr/>
    </dgm:pt>
    <dgm:pt modelId="{3630673E-699C-4D9D-98EF-134D53CFB715}" type="pres">
      <dgm:prSet presAssocID="{7E3CC4C8-E8A6-4667-9869-0EFB8DC708B8}" presName="sibTrans" presStyleCnt="0"/>
      <dgm:spPr/>
    </dgm:pt>
    <dgm:pt modelId="{FE2764D6-E947-461F-95B5-4CC4CA30A987}" type="pres">
      <dgm:prSet presAssocID="{F483302B-AE36-485C-AB63-FB7BFA4E67A7}" presName="node" presStyleLbl="node1" presStyleIdx="3" presStyleCnt="6">
        <dgm:presLayoutVars>
          <dgm:bulletEnabled val="1"/>
        </dgm:presLayoutVars>
      </dgm:prSet>
      <dgm:spPr/>
    </dgm:pt>
    <dgm:pt modelId="{647B78BD-99A0-4824-8431-A02C59DD4064}" type="pres">
      <dgm:prSet presAssocID="{23B299B5-AE73-45B0-BA26-612F27B32A5B}" presName="sibTrans" presStyleCnt="0"/>
      <dgm:spPr/>
    </dgm:pt>
    <dgm:pt modelId="{22166AFE-6847-4986-A5E4-6F80D2CF6CE6}" type="pres">
      <dgm:prSet presAssocID="{DD2B38D1-7901-41F7-B6C4-060AD2702B1E}" presName="node" presStyleLbl="node1" presStyleIdx="4" presStyleCnt="6">
        <dgm:presLayoutVars>
          <dgm:bulletEnabled val="1"/>
        </dgm:presLayoutVars>
      </dgm:prSet>
      <dgm:spPr/>
    </dgm:pt>
    <dgm:pt modelId="{FABBD048-62E4-4936-8F38-F29D7B6F60E4}" type="pres">
      <dgm:prSet presAssocID="{DF6D46D5-D918-40C8-87D3-940E17B0437F}" presName="sibTrans" presStyleCnt="0"/>
      <dgm:spPr/>
    </dgm:pt>
    <dgm:pt modelId="{A9960BA7-4B83-4612-9E80-CBFC073AAAF3}" type="pres">
      <dgm:prSet presAssocID="{F5F59B58-5DA8-4B8C-9648-D3CA4BB82053}" presName="node" presStyleLbl="node1" presStyleIdx="5" presStyleCnt="6">
        <dgm:presLayoutVars>
          <dgm:bulletEnabled val="1"/>
        </dgm:presLayoutVars>
      </dgm:prSet>
      <dgm:spPr/>
    </dgm:pt>
  </dgm:ptLst>
  <dgm:cxnLst>
    <dgm:cxn modelId="{A4EAB20C-0B5D-4B98-B555-191753D76C51}" srcId="{34152522-D056-4C04-8511-65739486AAE0}" destId="{F483302B-AE36-485C-AB63-FB7BFA4E67A7}" srcOrd="3" destOrd="0" parTransId="{04F366E7-EB2D-4E3E-B7FE-F313BCFCC6A9}" sibTransId="{23B299B5-AE73-45B0-BA26-612F27B32A5B}"/>
    <dgm:cxn modelId="{98052E0D-BBF7-4227-A013-1B201F142A3C}" type="presOf" srcId="{B1DDBCE7-A57D-4078-8923-7F8371F99E7D}" destId="{C6DB1313-CCE8-4D14-B131-B0081DF9EDE2}" srcOrd="0" destOrd="0" presId="urn:microsoft.com/office/officeart/2005/8/layout/default"/>
    <dgm:cxn modelId="{C6D61C13-8DFD-4BD8-B6C9-76B88CC3AD38}" type="presOf" srcId="{D6DC8574-6BFB-44E0-9048-DB76AC4AB295}" destId="{7C4530F0-BAD4-47E1-AE09-32464A9A1C80}" srcOrd="0" destOrd="0" presId="urn:microsoft.com/office/officeart/2005/8/layout/default"/>
    <dgm:cxn modelId="{8B816F2C-03C2-4036-A299-2E21DC513D92}" srcId="{34152522-D056-4C04-8511-65739486AAE0}" destId="{B1DDBCE7-A57D-4078-8923-7F8371F99E7D}" srcOrd="1" destOrd="0" parTransId="{7D2B5882-F9B6-4171-B999-99B7C1CA683E}" sibTransId="{3D1C5138-08DF-4AED-BBB9-02CEA405C72D}"/>
    <dgm:cxn modelId="{668AED43-80ED-476F-B543-77037F0D626B}" srcId="{34152522-D056-4C04-8511-65739486AAE0}" destId="{D6DC8574-6BFB-44E0-9048-DB76AC4AB295}" srcOrd="0" destOrd="0" parTransId="{4FF30A29-F468-4E0E-9E2B-5D2D2E001F42}" sibTransId="{25C6BDC9-94D6-45FA-A6DA-1FE625230A8E}"/>
    <dgm:cxn modelId="{24C61174-EAA0-42AC-B454-C3550C289668}" srcId="{34152522-D056-4C04-8511-65739486AAE0}" destId="{DD2B38D1-7901-41F7-B6C4-060AD2702B1E}" srcOrd="4" destOrd="0" parTransId="{316BC523-C738-474E-82F4-3EDEA3E34951}" sibTransId="{DF6D46D5-D918-40C8-87D3-940E17B0437F}"/>
    <dgm:cxn modelId="{9A488C56-D0CF-457F-870D-FC8D27E0EB41}" type="presOf" srcId="{28B46FB6-8052-4FEF-8979-64B821D97BCB}" destId="{ACA085A3-6C8B-4920-BEE2-7BC95484F64B}" srcOrd="0" destOrd="0" presId="urn:microsoft.com/office/officeart/2005/8/layout/default"/>
    <dgm:cxn modelId="{F34A207A-A961-4183-ADD4-B19FBF99983F}" type="presOf" srcId="{34152522-D056-4C04-8511-65739486AAE0}" destId="{FD562759-C598-4254-B54D-C11C599CBDDC}" srcOrd="0" destOrd="0" presId="urn:microsoft.com/office/officeart/2005/8/layout/default"/>
    <dgm:cxn modelId="{26109B83-3BD6-442E-ACBE-2CB15F94D09E}" type="presOf" srcId="{F5F59B58-5DA8-4B8C-9648-D3CA4BB82053}" destId="{A9960BA7-4B83-4612-9E80-CBFC073AAAF3}" srcOrd="0" destOrd="0" presId="urn:microsoft.com/office/officeart/2005/8/layout/default"/>
    <dgm:cxn modelId="{434200BD-0666-4DBE-800C-778896674F6C}" srcId="{34152522-D056-4C04-8511-65739486AAE0}" destId="{28B46FB6-8052-4FEF-8979-64B821D97BCB}" srcOrd="2" destOrd="0" parTransId="{21452732-FBAD-4665-B6F6-73A98DA82568}" sibTransId="{7E3CC4C8-E8A6-4667-9869-0EFB8DC708B8}"/>
    <dgm:cxn modelId="{D56607C2-778E-4253-A918-3F2AC30E7F8A}" type="presOf" srcId="{DD2B38D1-7901-41F7-B6C4-060AD2702B1E}" destId="{22166AFE-6847-4986-A5E4-6F80D2CF6CE6}" srcOrd="0" destOrd="0" presId="urn:microsoft.com/office/officeart/2005/8/layout/default"/>
    <dgm:cxn modelId="{A95354EC-19C3-4FFD-AD44-6EF0F877A864}" type="presOf" srcId="{F483302B-AE36-485C-AB63-FB7BFA4E67A7}" destId="{FE2764D6-E947-461F-95B5-4CC4CA30A987}" srcOrd="0" destOrd="0" presId="urn:microsoft.com/office/officeart/2005/8/layout/default"/>
    <dgm:cxn modelId="{3D059FFE-6269-4A65-8128-D401EA30A63F}" srcId="{34152522-D056-4C04-8511-65739486AAE0}" destId="{F5F59B58-5DA8-4B8C-9648-D3CA4BB82053}" srcOrd="5" destOrd="0" parTransId="{03FB686C-D070-40AB-BA6C-D9D08A7B9398}" sibTransId="{548B8456-3E67-4BB8-A35E-A400ADA7DD1F}"/>
    <dgm:cxn modelId="{F87D9E84-B687-4A3C-A907-0D6A86CE874A}" type="presParOf" srcId="{FD562759-C598-4254-B54D-C11C599CBDDC}" destId="{7C4530F0-BAD4-47E1-AE09-32464A9A1C80}" srcOrd="0" destOrd="0" presId="urn:microsoft.com/office/officeart/2005/8/layout/default"/>
    <dgm:cxn modelId="{9F87139E-0D44-44B2-924C-04A52C83FCC7}" type="presParOf" srcId="{FD562759-C598-4254-B54D-C11C599CBDDC}" destId="{841D79A3-B062-4F5C-BE0D-17924E710C29}" srcOrd="1" destOrd="0" presId="urn:microsoft.com/office/officeart/2005/8/layout/default"/>
    <dgm:cxn modelId="{6E51C5ED-C71A-4CA8-BC98-311AE5B19403}" type="presParOf" srcId="{FD562759-C598-4254-B54D-C11C599CBDDC}" destId="{C6DB1313-CCE8-4D14-B131-B0081DF9EDE2}" srcOrd="2" destOrd="0" presId="urn:microsoft.com/office/officeart/2005/8/layout/default"/>
    <dgm:cxn modelId="{9E7DAFE0-9ED0-41D6-B121-8D155E583716}" type="presParOf" srcId="{FD562759-C598-4254-B54D-C11C599CBDDC}" destId="{C75253E3-27F3-439B-B45A-A2AFB33B1E5B}" srcOrd="3" destOrd="0" presId="urn:microsoft.com/office/officeart/2005/8/layout/default"/>
    <dgm:cxn modelId="{8ADF9494-DD9F-4158-B7EF-1F4B1FCB33A9}" type="presParOf" srcId="{FD562759-C598-4254-B54D-C11C599CBDDC}" destId="{ACA085A3-6C8B-4920-BEE2-7BC95484F64B}" srcOrd="4" destOrd="0" presId="urn:microsoft.com/office/officeart/2005/8/layout/default"/>
    <dgm:cxn modelId="{D6E8CB95-F79E-4EED-A297-771CF365FA06}" type="presParOf" srcId="{FD562759-C598-4254-B54D-C11C599CBDDC}" destId="{3630673E-699C-4D9D-98EF-134D53CFB715}" srcOrd="5" destOrd="0" presId="urn:microsoft.com/office/officeart/2005/8/layout/default"/>
    <dgm:cxn modelId="{963F1D95-7632-47A1-91C4-2C6BA0349EF5}" type="presParOf" srcId="{FD562759-C598-4254-B54D-C11C599CBDDC}" destId="{FE2764D6-E947-461F-95B5-4CC4CA30A987}" srcOrd="6" destOrd="0" presId="urn:microsoft.com/office/officeart/2005/8/layout/default"/>
    <dgm:cxn modelId="{4E3E0850-8CCF-4F3E-98CD-C0B939281F0C}" type="presParOf" srcId="{FD562759-C598-4254-B54D-C11C599CBDDC}" destId="{647B78BD-99A0-4824-8431-A02C59DD4064}" srcOrd="7" destOrd="0" presId="urn:microsoft.com/office/officeart/2005/8/layout/default"/>
    <dgm:cxn modelId="{73F0B546-4D52-403F-B777-05671C47B672}" type="presParOf" srcId="{FD562759-C598-4254-B54D-C11C599CBDDC}" destId="{22166AFE-6847-4986-A5E4-6F80D2CF6CE6}" srcOrd="8" destOrd="0" presId="urn:microsoft.com/office/officeart/2005/8/layout/default"/>
    <dgm:cxn modelId="{531F2A54-5C58-4414-B2D1-8BCC55BF33E9}" type="presParOf" srcId="{FD562759-C598-4254-B54D-C11C599CBDDC}" destId="{FABBD048-62E4-4936-8F38-F29D7B6F60E4}" srcOrd="9" destOrd="0" presId="urn:microsoft.com/office/officeart/2005/8/layout/default"/>
    <dgm:cxn modelId="{C409ACA9-8C74-42A1-80FE-A965D476437D}" type="presParOf" srcId="{FD562759-C598-4254-B54D-C11C599CBDDC}" destId="{A9960BA7-4B83-4612-9E80-CBFC073AAAF3}"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639AD59-CF0D-4471-AAFF-D61AF3C163A7}"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en-US"/>
        </a:p>
      </dgm:t>
    </dgm:pt>
    <dgm:pt modelId="{91BCC425-7F9D-47C4-ABEB-8E92B08D2082}">
      <dgm:prSet/>
      <dgm:spPr>
        <a:solidFill>
          <a:schemeClr val="accent1">
            <a:lumMod val="75000"/>
          </a:schemeClr>
        </a:solidFill>
      </dgm:spPr>
      <dgm:t>
        <a:bodyPr/>
        <a:lstStyle/>
        <a:p>
          <a:r>
            <a:rPr lang="en-US"/>
            <a:t>Chinese Construct, the order is important.</a:t>
          </a:r>
        </a:p>
      </dgm:t>
    </dgm:pt>
    <dgm:pt modelId="{653173D7-9651-4B1F-AEA4-00DFA01A3ED4}" type="parTrans" cxnId="{82B8FB1D-8EAA-48F3-AC02-AA3C3D924420}">
      <dgm:prSet/>
      <dgm:spPr/>
      <dgm:t>
        <a:bodyPr/>
        <a:lstStyle/>
        <a:p>
          <a:endParaRPr lang="en-US"/>
        </a:p>
      </dgm:t>
    </dgm:pt>
    <dgm:pt modelId="{B0B1C0F3-7C37-466F-B584-41DE35BC7B7F}" type="sibTrans" cxnId="{82B8FB1D-8EAA-48F3-AC02-AA3C3D924420}">
      <dgm:prSet/>
      <dgm:spPr/>
      <dgm:t>
        <a:bodyPr/>
        <a:lstStyle/>
        <a:p>
          <a:endParaRPr lang="en-US"/>
        </a:p>
      </dgm:t>
    </dgm:pt>
    <dgm:pt modelId="{AF84771F-C009-494D-A267-0226C3019ADB}">
      <dgm:prSet/>
      <dgm:spPr>
        <a:solidFill>
          <a:schemeClr val="accent2">
            <a:lumMod val="50000"/>
          </a:schemeClr>
        </a:solidFill>
      </dgm:spPr>
      <dgm:t>
        <a:bodyPr/>
        <a:lstStyle/>
        <a:p>
          <a:r>
            <a:rPr lang="en-US"/>
            <a:t>Reform  in NK context means: </a:t>
          </a:r>
        </a:p>
      </dgm:t>
    </dgm:pt>
    <dgm:pt modelId="{1341AF8C-C3B5-457E-B969-89C4DE338F3F}" type="parTrans" cxnId="{698C17D9-24C7-4B97-B049-07F6D14466EC}">
      <dgm:prSet/>
      <dgm:spPr/>
      <dgm:t>
        <a:bodyPr/>
        <a:lstStyle/>
        <a:p>
          <a:endParaRPr lang="en-US"/>
        </a:p>
      </dgm:t>
    </dgm:pt>
    <dgm:pt modelId="{6208558A-96E6-44A0-BF86-01C3C0071F2C}" type="sibTrans" cxnId="{698C17D9-24C7-4B97-B049-07F6D14466EC}">
      <dgm:prSet/>
      <dgm:spPr/>
      <dgm:t>
        <a:bodyPr/>
        <a:lstStyle/>
        <a:p>
          <a:endParaRPr lang="en-US"/>
        </a:p>
      </dgm:t>
    </dgm:pt>
    <dgm:pt modelId="{01E64CCE-C9B9-4808-A5F0-113003B1C7BE}">
      <dgm:prSet/>
      <dgm:spPr/>
      <dgm:t>
        <a:bodyPr/>
        <a:lstStyle/>
        <a:p>
          <a:r>
            <a:rPr lang="en-US" dirty="0"/>
            <a:t>Unify price and wage system</a:t>
          </a:r>
        </a:p>
      </dgm:t>
    </dgm:pt>
    <dgm:pt modelId="{BBC87AC5-43CD-40E4-9423-0876195B9E77}" type="parTrans" cxnId="{973C3278-3072-4D30-94A1-658C8F420F64}">
      <dgm:prSet/>
      <dgm:spPr/>
      <dgm:t>
        <a:bodyPr/>
        <a:lstStyle/>
        <a:p>
          <a:endParaRPr lang="en-US"/>
        </a:p>
      </dgm:t>
    </dgm:pt>
    <dgm:pt modelId="{AF8C737F-07F7-40F9-BE21-7FD40746C45B}" type="sibTrans" cxnId="{973C3278-3072-4D30-94A1-658C8F420F64}">
      <dgm:prSet/>
      <dgm:spPr/>
      <dgm:t>
        <a:bodyPr/>
        <a:lstStyle/>
        <a:p>
          <a:endParaRPr lang="en-US"/>
        </a:p>
      </dgm:t>
    </dgm:pt>
    <dgm:pt modelId="{D2E3917A-25D4-4DE8-8132-CFE412B0B4C4}">
      <dgm:prSet/>
      <dgm:spPr/>
      <dgm:t>
        <a:bodyPr/>
        <a:lstStyle/>
        <a:p>
          <a:r>
            <a:rPr lang="en-US" dirty="0"/>
            <a:t>Establish some private property rights</a:t>
          </a:r>
        </a:p>
      </dgm:t>
    </dgm:pt>
    <dgm:pt modelId="{982D26BD-26F8-46AA-9154-4E3146EAE516}" type="parTrans" cxnId="{046A534B-B148-4259-8BF9-7E2A5D3FF171}">
      <dgm:prSet/>
      <dgm:spPr/>
      <dgm:t>
        <a:bodyPr/>
        <a:lstStyle/>
        <a:p>
          <a:endParaRPr lang="en-US"/>
        </a:p>
      </dgm:t>
    </dgm:pt>
    <dgm:pt modelId="{452E0801-2ACA-468F-91D6-3BD419794387}" type="sibTrans" cxnId="{046A534B-B148-4259-8BF9-7E2A5D3FF171}">
      <dgm:prSet/>
      <dgm:spPr/>
      <dgm:t>
        <a:bodyPr/>
        <a:lstStyle/>
        <a:p>
          <a:endParaRPr lang="en-US"/>
        </a:p>
      </dgm:t>
    </dgm:pt>
    <dgm:pt modelId="{16C569E8-8DA8-48EC-ACE2-CE0035513A0F}">
      <dgm:prSet/>
      <dgm:spPr/>
      <dgm:t>
        <a:bodyPr/>
        <a:lstStyle/>
        <a:p>
          <a:r>
            <a:rPr lang="en-US" dirty="0"/>
            <a:t>Decollectivize agriculture</a:t>
          </a:r>
        </a:p>
      </dgm:t>
    </dgm:pt>
    <dgm:pt modelId="{B354B375-3ED2-461A-956D-13DF1CE7AE7F}" type="parTrans" cxnId="{BC9FD9FB-AD30-48D1-9E9F-E1F3056B6AC2}">
      <dgm:prSet/>
      <dgm:spPr/>
      <dgm:t>
        <a:bodyPr/>
        <a:lstStyle/>
        <a:p>
          <a:endParaRPr lang="en-US"/>
        </a:p>
      </dgm:t>
    </dgm:pt>
    <dgm:pt modelId="{46E5FD59-912C-4DE7-8631-F3491A206516}" type="sibTrans" cxnId="{BC9FD9FB-AD30-48D1-9E9F-E1F3056B6AC2}">
      <dgm:prSet/>
      <dgm:spPr/>
      <dgm:t>
        <a:bodyPr/>
        <a:lstStyle/>
        <a:p>
          <a:endParaRPr lang="en-US"/>
        </a:p>
      </dgm:t>
    </dgm:pt>
    <dgm:pt modelId="{90501E7F-2796-4529-9699-6B64FC5FC556}">
      <dgm:prSet/>
      <dgm:spPr/>
      <dgm:t>
        <a:bodyPr/>
        <a:lstStyle/>
        <a:p>
          <a:r>
            <a:rPr lang="en-US" dirty="0"/>
            <a:t>Create new money and banking system, using interest  rate to encourage private savings and direct investment to best uses.  (SK model)</a:t>
          </a:r>
        </a:p>
      </dgm:t>
    </dgm:pt>
    <dgm:pt modelId="{CAD4C52A-96E7-4838-A26A-FBAA20531632}" type="parTrans" cxnId="{DEF977A2-8073-4304-9497-9C72FE664050}">
      <dgm:prSet/>
      <dgm:spPr/>
      <dgm:t>
        <a:bodyPr/>
        <a:lstStyle/>
        <a:p>
          <a:endParaRPr lang="en-US"/>
        </a:p>
      </dgm:t>
    </dgm:pt>
    <dgm:pt modelId="{D995BEC6-629B-4ED6-B9A1-AC579392A8DC}" type="sibTrans" cxnId="{DEF977A2-8073-4304-9497-9C72FE664050}">
      <dgm:prSet/>
      <dgm:spPr/>
      <dgm:t>
        <a:bodyPr/>
        <a:lstStyle/>
        <a:p>
          <a:endParaRPr lang="en-US"/>
        </a:p>
      </dgm:t>
    </dgm:pt>
    <dgm:pt modelId="{05B727D3-E0DE-4091-82B6-0511016C4A09}">
      <dgm:prSet/>
      <dgm:spPr/>
      <dgm:t>
        <a:bodyPr/>
        <a:lstStyle/>
        <a:p>
          <a:r>
            <a:rPr lang="en-US" dirty="0"/>
            <a:t>Raise pay but shrink size of huge bureaucracy and military</a:t>
          </a:r>
        </a:p>
      </dgm:t>
    </dgm:pt>
    <dgm:pt modelId="{E05CB5E7-564B-43BB-96C2-9E32359933EE}" type="parTrans" cxnId="{1B42AFF9-A9EC-4E2E-94D4-F94174882769}">
      <dgm:prSet/>
      <dgm:spPr/>
      <dgm:t>
        <a:bodyPr/>
        <a:lstStyle/>
        <a:p>
          <a:endParaRPr lang="en-US"/>
        </a:p>
      </dgm:t>
    </dgm:pt>
    <dgm:pt modelId="{973E1EE4-6DDD-4DAF-9EC5-B266498DF8A5}" type="sibTrans" cxnId="{1B42AFF9-A9EC-4E2E-94D4-F94174882769}">
      <dgm:prSet/>
      <dgm:spPr/>
      <dgm:t>
        <a:bodyPr/>
        <a:lstStyle/>
        <a:p>
          <a:endParaRPr lang="en-US"/>
        </a:p>
      </dgm:t>
    </dgm:pt>
    <dgm:pt modelId="{D2E84AAE-0004-4001-945E-18DFAAFD6A22}">
      <dgm:prSet/>
      <dgm:spPr/>
      <dgm:t>
        <a:bodyPr/>
        <a:lstStyle/>
        <a:p>
          <a:r>
            <a:rPr lang="en-US"/>
            <a:t>Privatize significant state assets including major factories.</a:t>
          </a:r>
        </a:p>
      </dgm:t>
    </dgm:pt>
    <dgm:pt modelId="{20909608-78C3-4018-A609-0BC91AF413E9}" type="parTrans" cxnId="{A26FAF09-5B0F-443A-9876-E1FEF69E057E}">
      <dgm:prSet/>
      <dgm:spPr/>
      <dgm:t>
        <a:bodyPr/>
        <a:lstStyle/>
        <a:p>
          <a:endParaRPr lang="en-US"/>
        </a:p>
      </dgm:t>
    </dgm:pt>
    <dgm:pt modelId="{5C776AC5-F4A4-40BF-BE86-167D4CB27AE5}" type="sibTrans" cxnId="{A26FAF09-5B0F-443A-9876-E1FEF69E057E}">
      <dgm:prSet/>
      <dgm:spPr/>
      <dgm:t>
        <a:bodyPr/>
        <a:lstStyle/>
        <a:p>
          <a:endParaRPr lang="en-US"/>
        </a:p>
      </dgm:t>
    </dgm:pt>
    <dgm:pt modelId="{AC81F251-20EF-4C22-AF24-10193905F82D}">
      <dgm:prSet/>
      <dgm:spPr/>
      <dgm:t>
        <a:bodyPr/>
        <a:lstStyle/>
        <a:p>
          <a:r>
            <a:rPr lang="en-US"/>
            <a:t>Establish tax system and transparent budget.</a:t>
          </a:r>
        </a:p>
      </dgm:t>
    </dgm:pt>
    <dgm:pt modelId="{5661D3C0-00A3-4CE9-B352-AFD2773E40CF}" type="parTrans" cxnId="{754CCAA6-7845-43FB-91FD-8CCC754CFAF5}">
      <dgm:prSet/>
      <dgm:spPr/>
      <dgm:t>
        <a:bodyPr/>
        <a:lstStyle/>
        <a:p>
          <a:endParaRPr lang="en-US"/>
        </a:p>
      </dgm:t>
    </dgm:pt>
    <dgm:pt modelId="{4D4ADADC-DEED-46E5-B2DA-F11C397B7F02}" type="sibTrans" cxnId="{754CCAA6-7845-43FB-91FD-8CCC754CFAF5}">
      <dgm:prSet/>
      <dgm:spPr/>
      <dgm:t>
        <a:bodyPr/>
        <a:lstStyle/>
        <a:p>
          <a:endParaRPr lang="en-US"/>
        </a:p>
      </dgm:t>
    </dgm:pt>
    <dgm:pt modelId="{DBF640C6-AF59-44CB-88F5-122C89905445}">
      <dgm:prSet/>
      <dgm:spPr>
        <a:solidFill>
          <a:schemeClr val="accent3">
            <a:lumMod val="75000"/>
          </a:schemeClr>
        </a:solidFill>
      </dgm:spPr>
      <dgm:t>
        <a:bodyPr/>
        <a:lstStyle/>
        <a:p>
          <a:r>
            <a:rPr lang="en-US" dirty="0"/>
            <a:t>This could put economy on moderate growth track, without foreign opening. </a:t>
          </a:r>
        </a:p>
      </dgm:t>
    </dgm:pt>
    <dgm:pt modelId="{569DB7CF-D582-427D-925C-BE424AC45B29}" type="parTrans" cxnId="{F6E5B9E1-140F-400D-9DEA-453D2D841D7B}">
      <dgm:prSet/>
      <dgm:spPr/>
      <dgm:t>
        <a:bodyPr/>
        <a:lstStyle/>
        <a:p>
          <a:endParaRPr lang="en-US"/>
        </a:p>
      </dgm:t>
    </dgm:pt>
    <dgm:pt modelId="{C090DC45-1A41-4408-85EF-29D31330C27F}" type="sibTrans" cxnId="{F6E5B9E1-140F-400D-9DEA-453D2D841D7B}">
      <dgm:prSet/>
      <dgm:spPr/>
      <dgm:t>
        <a:bodyPr/>
        <a:lstStyle/>
        <a:p>
          <a:endParaRPr lang="en-US"/>
        </a:p>
      </dgm:t>
    </dgm:pt>
    <dgm:pt modelId="{30F98D7D-ADF5-4D4A-8E2D-A5829CD0B852}">
      <dgm:prSet/>
      <dgm:spPr>
        <a:solidFill>
          <a:srgbClr val="C00000"/>
        </a:solidFill>
      </dgm:spPr>
      <dgm:t>
        <a:bodyPr/>
        <a:lstStyle/>
        <a:p>
          <a:r>
            <a:rPr lang="en-US" dirty="0"/>
            <a:t>Reform then leads to Opening, and massive engagement with rest of world.  Breakout economic growth would  ensue. </a:t>
          </a:r>
        </a:p>
      </dgm:t>
    </dgm:pt>
    <dgm:pt modelId="{1AC9A313-F0D5-487B-9F3A-5F9810C50139}" type="parTrans" cxnId="{FEE4AF34-23D4-430A-8AA3-77B009D34753}">
      <dgm:prSet/>
      <dgm:spPr/>
      <dgm:t>
        <a:bodyPr/>
        <a:lstStyle/>
        <a:p>
          <a:endParaRPr lang="en-US"/>
        </a:p>
      </dgm:t>
    </dgm:pt>
    <dgm:pt modelId="{BE667342-B55B-41F8-9C78-FF3B743C835E}" type="sibTrans" cxnId="{FEE4AF34-23D4-430A-8AA3-77B009D34753}">
      <dgm:prSet/>
      <dgm:spPr/>
      <dgm:t>
        <a:bodyPr/>
        <a:lstStyle/>
        <a:p>
          <a:endParaRPr lang="en-US"/>
        </a:p>
      </dgm:t>
    </dgm:pt>
    <dgm:pt modelId="{98A0A07D-CCA2-48A9-A057-0666744F5370}" type="pres">
      <dgm:prSet presAssocID="{2639AD59-CF0D-4471-AAFF-D61AF3C163A7}" presName="linear" presStyleCnt="0">
        <dgm:presLayoutVars>
          <dgm:animLvl val="lvl"/>
          <dgm:resizeHandles val="exact"/>
        </dgm:presLayoutVars>
      </dgm:prSet>
      <dgm:spPr/>
    </dgm:pt>
    <dgm:pt modelId="{1214EF39-C44C-4363-B17A-8CA96448883A}" type="pres">
      <dgm:prSet presAssocID="{91BCC425-7F9D-47C4-ABEB-8E92B08D2082}" presName="parentText" presStyleLbl="node1" presStyleIdx="0" presStyleCnt="4">
        <dgm:presLayoutVars>
          <dgm:chMax val="0"/>
          <dgm:bulletEnabled val="1"/>
        </dgm:presLayoutVars>
      </dgm:prSet>
      <dgm:spPr/>
    </dgm:pt>
    <dgm:pt modelId="{4EDECEBC-AE5A-463A-B199-41F460787C19}" type="pres">
      <dgm:prSet presAssocID="{B0B1C0F3-7C37-466F-B584-41DE35BC7B7F}" presName="spacer" presStyleCnt="0"/>
      <dgm:spPr/>
    </dgm:pt>
    <dgm:pt modelId="{EE9CA372-00C7-4765-9E3A-CE8F07632A39}" type="pres">
      <dgm:prSet presAssocID="{AF84771F-C009-494D-A267-0226C3019ADB}" presName="parentText" presStyleLbl="node1" presStyleIdx="1" presStyleCnt="4">
        <dgm:presLayoutVars>
          <dgm:chMax val="0"/>
          <dgm:bulletEnabled val="1"/>
        </dgm:presLayoutVars>
      </dgm:prSet>
      <dgm:spPr/>
    </dgm:pt>
    <dgm:pt modelId="{A25E483F-9896-42C0-AD12-C38EC41F48A8}" type="pres">
      <dgm:prSet presAssocID="{AF84771F-C009-494D-A267-0226C3019ADB}" presName="childText" presStyleLbl="revTx" presStyleIdx="0" presStyleCnt="1">
        <dgm:presLayoutVars>
          <dgm:bulletEnabled val="1"/>
        </dgm:presLayoutVars>
      </dgm:prSet>
      <dgm:spPr/>
    </dgm:pt>
    <dgm:pt modelId="{647502A5-E48D-4531-8137-441CABFD6909}" type="pres">
      <dgm:prSet presAssocID="{DBF640C6-AF59-44CB-88F5-122C89905445}" presName="parentText" presStyleLbl="node1" presStyleIdx="2" presStyleCnt="4">
        <dgm:presLayoutVars>
          <dgm:chMax val="0"/>
          <dgm:bulletEnabled val="1"/>
        </dgm:presLayoutVars>
      </dgm:prSet>
      <dgm:spPr/>
    </dgm:pt>
    <dgm:pt modelId="{3015AB88-491B-4D9E-8597-EC56D84F0A7A}" type="pres">
      <dgm:prSet presAssocID="{C090DC45-1A41-4408-85EF-29D31330C27F}" presName="spacer" presStyleCnt="0"/>
      <dgm:spPr/>
    </dgm:pt>
    <dgm:pt modelId="{D3C7D8AD-04A0-4211-BDDB-0C19D92D7301}" type="pres">
      <dgm:prSet presAssocID="{30F98D7D-ADF5-4D4A-8E2D-A5829CD0B852}" presName="parentText" presStyleLbl="node1" presStyleIdx="3" presStyleCnt="4">
        <dgm:presLayoutVars>
          <dgm:chMax val="0"/>
          <dgm:bulletEnabled val="1"/>
        </dgm:presLayoutVars>
      </dgm:prSet>
      <dgm:spPr/>
    </dgm:pt>
  </dgm:ptLst>
  <dgm:cxnLst>
    <dgm:cxn modelId="{E69CB008-830C-4BBD-A1CC-B49B47960A6B}" type="presOf" srcId="{05B727D3-E0DE-4091-82B6-0511016C4A09}" destId="{A25E483F-9896-42C0-AD12-C38EC41F48A8}" srcOrd="0" destOrd="4" presId="urn:microsoft.com/office/officeart/2005/8/layout/vList2"/>
    <dgm:cxn modelId="{A26FAF09-5B0F-443A-9876-E1FEF69E057E}" srcId="{AF84771F-C009-494D-A267-0226C3019ADB}" destId="{D2E84AAE-0004-4001-945E-18DFAAFD6A22}" srcOrd="5" destOrd="0" parTransId="{20909608-78C3-4018-A609-0BC91AF413E9}" sibTransId="{5C776AC5-F4A4-40BF-BE86-167D4CB27AE5}"/>
    <dgm:cxn modelId="{35696C0F-2EA3-4878-BAB5-FC5F40A8FF71}" type="presOf" srcId="{91BCC425-7F9D-47C4-ABEB-8E92B08D2082}" destId="{1214EF39-C44C-4363-B17A-8CA96448883A}" srcOrd="0" destOrd="0" presId="urn:microsoft.com/office/officeart/2005/8/layout/vList2"/>
    <dgm:cxn modelId="{AA4F7512-63BC-4115-80C8-48550D0EBE2E}" type="presOf" srcId="{2639AD59-CF0D-4471-AAFF-D61AF3C163A7}" destId="{98A0A07D-CCA2-48A9-A057-0666744F5370}" srcOrd="0" destOrd="0" presId="urn:microsoft.com/office/officeart/2005/8/layout/vList2"/>
    <dgm:cxn modelId="{82B8FB1D-8EAA-48F3-AC02-AA3C3D924420}" srcId="{2639AD59-CF0D-4471-AAFF-D61AF3C163A7}" destId="{91BCC425-7F9D-47C4-ABEB-8E92B08D2082}" srcOrd="0" destOrd="0" parTransId="{653173D7-9651-4B1F-AEA4-00DFA01A3ED4}" sibTransId="{B0B1C0F3-7C37-466F-B584-41DE35BC7B7F}"/>
    <dgm:cxn modelId="{FEE4AF34-23D4-430A-8AA3-77B009D34753}" srcId="{2639AD59-CF0D-4471-AAFF-D61AF3C163A7}" destId="{30F98D7D-ADF5-4D4A-8E2D-A5829CD0B852}" srcOrd="3" destOrd="0" parTransId="{1AC9A313-F0D5-487B-9F3A-5F9810C50139}" sibTransId="{BE667342-B55B-41F8-9C78-FF3B743C835E}"/>
    <dgm:cxn modelId="{046A534B-B148-4259-8BF9-7E2A5D3FF171}" srcId="{AF84771F-C009-494D-A267-0226C3019ADB}" destId="{D2E3917A-25D4-4DE8-8132-CFE412B0B4C4}" srcOrd="1" destOrd="0" parTransId="{982D26BD-26F8-46AA-9154-4E3146EAE516}" sibTransId="{452E0801-2ACA-468F-91D6-3BD419794387}"/>
    <dgm:cxn modelId="{5F0A0871-5A7C-47F1-81DC-ACBEE6F17F16}" type="presOf" srcId="{D2E84AAE-0004-4001-945E-18DFAAFD6A22}" destId="{A25E483F-9896-42C0-AD12-C38EC41F48A8}" srcOrd="0" destOrd="5" presId="urn:microsoft.com/office/officeart/2005/8/layout/vList2"/>
    <dgm:cxn modelId="{6D272355-0830-4B47-A7D9-7771FE4AFBB3}" type="presOf" srcId="{D2E3917A-25D4-4DE8-8132-CFE412B0B4C4}" destId="{A25E483F-9896-42C0-AD12-C38EC41F48A8}" srcOrd="0" destOrd="1" presId="urn:microsoft.com/office/officeart/2005/8/layout/vList2"/>
    <dgm:cxn modelId="{973C3278-3072-4D30-94A1-658C8F420F64}" srcId="{AF84771F-C009-494D-A267-0226C3019ADB}" destId="{01E64CCE-C9B9-4808-A5F0-113003B1C7BE}" srcOrd="0" destOrd="0" parTransId="{BBC87AC5-43CD-40E4-9423-0876195B9E77}" sibTransId="{AF8C737F-07F7-40F9-BE21-7FD40746C45B}"/>
    <dgm:cxn modelId="{6CABCB7F-E393-4FFC-8A03-C9EE778C7E78}" type="presOf" srcId="{01E64CCE-C9B9-4808-A5F0-113003B1C7BE}" destId="{A25E483F-9896-42C0-AD12-C38EC41F48A8}" srcOrd="0" destOrd="0" presId="urn:microsoft.com/office/officeart/2005/8/layout/vList2"/>
    <dgm:cxn modelId="{FA013194-4FA9-4B4C-946D-11DFEDD79231}" type="presOf" srcId="{90501E7F-2796-4529-9699-6B64FC5FC556}" destId="{A25E483F-9896-42C0-AD12-C38EC41F48A8}" srcOrd="0" destOrd="3" presId="urn:microsoft.com/office/officeart/2005/8/layout/vList2"/>
    <dgm:cxn modelId="{99189296-DF2C-4F21-92B3-A78D06B43A07}" type="presOf" srcId="{DBF640C6-AF59-44CB-88F5-122C89905445}" destId="{647502A5-E48D-4531-8137-441CABFD6909}" srcOrd="0" destOrd="0" presId="urn:microsoft.com/office/officeart/2005/8/layout/vList2"/>
    <dgm:cxn modelId="{164832A1-020F-46C2-9C2C-533693DD4C07}" type="presOf" srcId="{16C569E8-8DA8-48EC-ACE2-CE0035513A0F}" destId="{A25E483F-9896-42C0-AD12-C38EC41F48A8}" srcOrd="0" destOrd="2" presId="urn:microsoft.com/office/officeart/2005/8/layout/vList2"/>
    <dgm:cxn modelId="{DEF977A2-8073-4304-9497-9C72FE664050}" srcId="{AF84771F-C009-494D-A267-0226C3019ADB}" destId="{90501E7F-2796-4529-9699-6B64FC5FC556}" srcOrd="3" destOrd="0" parTransId="{CAD4C52A-96E7-4838-A26A-FBAA20531632}" sibTransId="{D995BEC6-629B-4ED6-B9A1-AC579392A8DC}"/>
    <dgm:cxn modelId="{754CCAA6-7845-43FB-91FD-8CCC754CFAF5}" srcId="{AF84771F-C009-494D-A267-0226C3019ADB}" destId="{AC81F251-20EF-4C22-AF24-10193905F82D}" srcOrd="6" destOrd="0" parTransId="{5661D3C0-00A3-4CE9-B352-AFD2773E40CF}" sibTransId="{4D4ADADC-DEED-46E5-B2DA-F11C397B7F02}"/>
    <dgm:cxn modelId="{526262AF-DE94-484E-8941-7A05DF1E53A6}" type="presOf" srcId="{AC81F251-20EF-4C22-AF24-10193905F82D}" destId="{A25E483F-9896-42C0-AD12-C38EC41F48A8}" srcOrd="0" destOrd="6" presId="urn:microsoft.com/office/officeart/2005/8/layout/vList2"/>
    <dgm:cxn modelId="{698C17D9-24C7-4B97-B049-07F6D14466EC}" srcId="{2639AD59-CF0D-4471-AAFF-D61AF3C163A7}" destId="{AF84771F-C009-494D-A267-0226C3019ADB}" srcOrd="1" destOrd="0" parTransId="{1341AF8C-C3B5-457E-B969-89C4DE338F3F}" sibTransId="{6208558A-96E6-44A0-BF86-01C3C0071F2C}"/>
    <dgm:cxn modelId="{F6E5B9E1-140F-400D-9DEA-453D2D841D7B}" srcId="{2639AD59-CF0D-4471-AAFF-D61AF3C163A7}" destId="{DBF640C6-AF59-44CB-88F5-122C89905445}" srcOrd="2" destOrd="0" parTransId="{569DB7CF-D582-427D-925C-BE424AC45B29}" sibTransId="{C090DC45-1A41-4408-85EF-29D31330C27F}"/>
    <dgm:cxn modelId="{6FC344E3-54A0-4593-8A80-4CAE0C0D824C}" type="presOf" srcId="{30F98D7D-ADF5-4D4A-8E2D-A5829CD0B852}" destId="{D3C7D8AD-04A0-4211-BDDB-0C19D92D7301}" srcOrd="0" destOrd="0" presId="urn:microsoft.com/office/officeart/2005/8/layout/vList2"/>
    <dgm:cxn modelId="{790D42F5-8A40-4A55-AC16-9A69D2CD53F6}" type="presOf" srcId="{AF84771F-C009-494D-A267-0226C3019ADB}" destId="{EE9CA372-00C7-4765-9E3A-CE8F07632A39}" srcOrd="0" destOrd="0" presId="urn:microsoft.com/office/officeart/2005/8/layout/vList2"/>
    <dgm:cxn modelId="{1B42AFF9-A9EC-4E2E-94D4-F94174882769}" srcId="{AF84771F-C009-494D-A267-0226C3019ADB}" destId="{05B727D3-E0DE-4091-82B6-0511016C4A09}" srcOrd="4" destOrd="0" parTransId="{E05CB5E7-564B-43BB-96C2-9E32359933EE}" sibTransId="{973E1EE4-6DDD-4DAF-9EC5-B266498DF8A5}"/>
    <dgm:cxn modelId="{BC9FD9FB-AD30-48D1-9E9F-E1F3056B6AC2}" srcId="{AF84771F-C009-494D-A267-0226C3019ADB}" destId="{16C569E8-8DA8-48EC-ACE2-CE0035513A0F}" srcOrd="2" destOrd="0" parTransId="{B354B375-3ED2-461A-956D-13DF1CE7AE7F}" sibTransId="{46E5FD59-912C-4DE7-8631-F3491A206516}"/>
    <dgm:cxn modelId="{D9A3B49F-C5F8-405A-A2ED-4E1FFB94E23F}" type="presParOf" srcId="{98A0A07D-CCA2-48A9-A057-0666744F5370}" destId="{1214EF39-C44C-4363-B17A-8CA96448883A}" srcOrd="0" destOrd="0" presId="urn:microsoft.com/office/officeart/2005/8/layout/vList2"/>
    <dgm:cxn modelId="{7E07A158-A1F6-4067-84BC-900225D0DB08}" type="presParOf" srcId="{98A0A07D-CCA2-48A9-A057-0666744F5370}" destId="{4EDECEBC-AE5A-463A-B199-41F460787C19}" srcOrd="1" destOrd="0" presId="urn:microsoft.com/office/officeart/2005/8/layout/vList2"/>
    <dgm:cxn modelId="{009D3832-D1F2-416B-A2B9-13A5C739B7F0}" type="presParOf" srcId="{98A0A07D-CCA2-48A9-A057-0666744F5370}" destId="{EE9CA372-00C7-4765-9E3A-CE8F07632A39}" srcOrd="2" destOrd="0" presId="urn:microsoft.com/office/officeart/2005/8/layout/vList2"/>
    <dgm:cxn modelId="{30D4A2AD-63AB-4751-9240-D77C24A8452B}" type="presParOf" srcId="{98A0A07D-CCA2-48A9-A057-0666744F5370}" destId="{A25E483F-9896-42C0-AD12-C38EC41F48A8}" srcOrd="3" destOrd="0" presId="urn:microsoft.com/office/officeart/2005/8/layout/vList2"/>
    <dgm:cxn modelId="{0BBC02A5-79F7-4C90-91F7-26F9D25D7EB1}" type="presParOf" srcId="{98A0A07D-CCA2-48A9-A057-0666744F5370}" destId="{647502A5-E48D-4531-8137-441CABFD6909}" srcOrd="4" destOrd="0" presId="urn:microsoft.com/office/officeart/2005/8/layout/vList2"/>
    <dgm:cxn modelId="{DB04C413-A470-47C5-BDA2-012DB2E9E49D}" type="presParOf" srcId="{98A0A07D-CCA2-48A9-A057-0666744F5370}" destId="{3015AB88-491B-4D9E-8597-EC56D84F0A7A}" srcOrd="5" destOrd="0" presId="urn:microsoft.com/office/officeart/2005/8/layout/vList2"/>
    <dgm:cxn modelId="{D86C53AE-BEF4-4745-A739-D7ABACCBCCB8}" type="presParOf" srcId="{98A0A07D-CCA2-48A9-A057-0666744F5370}" destId="{D3C7D8AD-04A0-4211-BDDB-0C19D92D730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FCCDE2-14FD-4C23-A260-BCDC36F051BC}">
      <dsp:nvSpPr>
        <dsp:cNvPr id="0" name=""/>
        <dsp:cNvSpPr/>
      </dsp:nvSpPr>
      <dsp:spPr>
        <a:xfrm>
          <a:off x="0" y="1074334"/>
          <a:ext cx="6666833" cy="1559025"/>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Subsistence Economy, no savings possible.</a:t>
          </a:r>
        </a:p>
      </dsp:txBody>
      <dsp:txXfrm>
        <a:off x="76105" y="1150439"/>
        <a:ext cx="6514623" cy="1406815"/>
      </dsp:txXfrm>
    </dsp:sp>
    <dsp:sp modelId="{422601B4-0DB2-4807-BE15-8272F4AFCE27}">
      <dsp:nvSpPr>
        <dsp:cNvPr id="0" name=""/>
        <dsp:cNvSpPr/>
      </dsp:nvSpPr>
      <dsp:spPr>
        <a:xfrm>
          <a:off x="0" y="2820560"/>
          <a:ext cx="6666833" cy="1559025"/>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Growth can come only via external sources of savings/investment, foreign aid, or Efficiency Change</a:t>
          </a:r>
        </a:p>
      </dsp:txBody>
      <dsp:txXfrm>
        <a:off x="76105" y="2896665"/>
        <a:ext cx="6514623" cy="140681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5F660-0396-4C86-8A3D-7034BD7F7A8A}">
      <dsp:nvSpPr>
        <dsp:cNvPr id="0" name=""/>
        <dsp:cNvSpPr/>
      </dsp:nvSpPr>
      <dsp:spPr>
        <a:xfrm>
          <a:off x="51" y="142228"/>
          <a:ext cx="4913783" cy="51840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Marxism </a:t>
          </a:r>
        </a:p>
      </dsp:txBody>
      <dsp:txXfrm>
        <a:off x="51" y="142228"/>
        <a:ext cx="4913783" cy="518400"/>
      </dsp:txXfrm>
    </dsp:sp>
    <dsp:sp modelId="{BE76AEE6-04E5-491F-84C3-79225D4F6029}">
      <dsp:nvSpPr>
        <dsp:cNvPr id="0" name=""/>
        <dsp:cNvSpPr/>
      </dsp:nvSpPr>
      <dsp:spPr>
        <a:xfrm>
          <a:off x="51" y="633739"/>
          <a:ext cx="4913783" cy="3427818"/>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Ownership of capital (means of production) is by state or collective, no private ownership. </a:t>
          </a:r>
        </a:p>
        <a:p>
          <a:pPr marL="171450" lvl="1" indent="-171450" algn="l" defTabSz="800100">
            <a:lnSpc>
              <a:spcPct val="90000"/>
            </a:lnSpc>
            <a:spcBef>
              <a:spcPct val="0"/>
            </a:spcBef>
            <a:spcAft>
              <a:spcPct val="15000"/>
            </a:spcAft>
            <a:buChar char="•"/>
          </a:pPr>
          <a:r>
            <a:rPr lang="en-US" sz="1800" kern="1200" dirty="0"/>
            <a:t>Rejects market prices for capital and labor.</a:t>
          </a:r>
        </a:p>
        <a:p>
          <a:pPr marL="171450" lvl="1" indent="-171450" algn="l" defTabSz="800100">
            <a:lnSpc>
              <a:spcPct val="90000"/>
            </a:lnSpc>
            <a:spcBef>
              <a:spcPct val="0"/>
            </a:spcBef>
            <a:spcAft>
              <a:spcPct val="15000"/>
            </a:spcAft>
            <a:buChar char="•"/>
          </a:pPr>
          <a:r>
            <a:rPr lang="en-US" sz="1800" kern="1200" dirty="0"/>
            <a:t>State sets prices high for consumption goods, low for investment  goods.</a:t>
          </a:r>
        </a:p>
        <a:p>
          <a:pPr marL="171450" lvl="1" indent="-171450" algn="l" defTabSz="800100">
            <a:lnSpc>
              <a:spcPct val="90000"/>
            </a:lnSpc>
            <a:spcBef>
              <a:spcPct val="0"/>
            </a:spcBef>
            <a:spcAft>
              <a:spcPct val="15000"/>
            </a:spcAft>
            <a:buChar char="•"/>
          </a:pPr>
          <a:r>
            <a:rPr lang="en-US" sz="1800" kern="1200" dirty="0"/>
            <a:t>Allocation by decree via central plan.</a:t>
          </a:r>
        </a:p>
        <a:p>
          <a:pPr marL="171450" lvl="1" indent="-171450" algn="l" defTabSz="800100">
            <a:lnSpc>
              <a:spcPct val="90000"/>
            </a:lnSpc>
            <a:spcBef>
              <a:spcPct val="0"/>
            </a:spcBef>
            <a:spcAft>
              <a:spcPct val="15000"/>
            </a:spcAft>
            <a:buChar char="•"/>
          </a:pPr>
          <a:r>
            <a:rPr lang="en-US" sz="1800" kern="1200" dirty="0">
              <a:solidFill>
                <a:srgbClr val="FFFF00"/>
              </a:solidFill>
              <a:highlight>
                <a:srgbClr val="800000"/>
              </a:highlight>
            </a:rPr>
            <a:t>Plan</a:t>
          </a:r>
          <a:r>
            <a:rPr lang="en-US" sz="1800" kern="1200" dirty="0"/>
            <a:t> emphasizes material growth via high investment, low consumption</a:t>
          </a:r>
        </a:p>
        <a:p>
          <a:pPr marL="171450" lvl="1" indent="-171450" algn="l" defTabSz="800100">
            <a:lnSpc>
              <a:spcPct val="90000"/>
            </a:lnSpc>
            <a:spcBef>
              <a:spcPct val="0"/>
            </a:spcBef>
            <a:spcAft>
              <a:spcPct val="15000"/>
            </a:spcAft>
            <a:buChar char="•"/>
          </a:pPr>
          <a:r>
            <a:rPr lang="en-US" sz="1800" kern="1200" dirty="0"/>
            <a:t>Divergent price systems prevents normal trade, investment with capitalist world.</a:t>
          </a:r>
        </a:p>
      </dsp:txBody>
      <dsp:txXfrm>
        <a:off x="51" y="633739"/>
        <a:ext cx="4913783" cy="3427818"/>
      </dsp:txXfrm>
    </dsp:sp>
    <dsp:sp modelId="{811EAA8F-DFDD-4FB1-A407-C5D9E7FA07D9}">
      <dsp:nvSpPr>
        <dsp:cNvPr id="0" name=""/>
        <dsp:cNvSpPr/>
      </dsp:nvSpPr>
      <dsp:spPr>
        <a:xfrm>
          <a:off x="5601764" y="115339"/>
          <a:ext cx="4913783" cy="518400"/>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dirty="0"/>
            <a:t>Results</a:t>
          </a:r>
        </a:p>
      </dsp:txBody>
      <dsp:txXfrm>
        <a:off x="5601764" y="115339"/>
        <a:ext cx="4913783" cy="518400"/>
      </dsp:txXfrm>
    </dsp:sp>
    <dsp:sp modelId="{0847D45F-0344-4565-8B6F-B526D937F93E}">
      <dsp:nvSpPr>
        <dsp:cNvPr id="0" name=""/>
        <dsp:cNvSpPr/>
      </dsp:nvSpPr>
      <dsp:spPr>
        <a:xfrm>
          <a:off x="5601764" y="633739"/>
          <a:ext cx="4913783" cy="3427818"/>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  Strong central state</a:t>
          </a:r>
        </a:p>
        <a:p>
          <a:pPr marL="171450" lvl="1" indent="-171450" algn="l" defTabSz="800100">
            <a:lnSpc>
              <a:spcPct val="90000"/>
            </a:lnSpc>
            <a:spcBef>
              <a:spcPct val="0"/>
            </a:spcBef>
            <a:spcAft>
              <a:spcPct val="15000"/>
            </a:spcAft>
            <a:buChar char="•"/>
          </a:pPr>
          <a:r>
            <a:rPr lang="en-US" sz="1800" kern="1200" dirty="0"/>
            <a:t>  High share of  investment rel. to consumption.</a:t>
          </a:r>
        </a:p>
        <a:p>
          <a:pPr marL="171450" lvl="1" indent="-171450" algn="l" defTabSz="800100">
            <a:lnSpc>
              <a:spcPct val="90000"/>
            </a:lnSpc>
            <a:spcBef>
              <a:spcPct val="0"/>
            </a:spcBef>
            <a:spcAft>
              <a:spcPct val="15000"/>
            </a:spcAft>
            <a:buChar char="•"/>
          </a:pPr>
          <a:r>
            <a:rPr lang="en-US" sz="1800" kern="1200" dirty="0"/>
            <a:t>  Labor is paid rations, not money.</a:t>
          </a:r>
        </a:p>
        <a:p>
          <a:pPr marL="171450" lvl="1" indent="-171450" algn="l" defTabSz="800100">
            <a:lnSpc>
              <a:spcPct val="90000"/>
            </a:lnSpc>
            <a:spcBef>
              <a:spcPct val="0"/>
            </a:spcBef>
            <a:spcAft>
              <a:spcPct val="15000"/>
            </a:spcAft>
            <a:buChar char="•"/>
          </a:pPr>
          <a:r>
            <a:rPr lang="en-US" sz="1800" kern="1200" dirty="0"/>
            <a:t>  No money economy creates dependent  public. </a:t>
          </a:r>
        </a:p>
        <a:p>
          <a:pPr marL="171450" lvl="1" indent="-171450" algn="l" defTabSz="800100">
            <a:lnSpc>
              <a:spcPct val="90000"/>
            </a:lnSpc>
            <a:spcBef>
              <a:spcPct val="0"/>
            </a:spcBef>
            <a:spcAft>
              <a:spcPct val="15000"/>
            </a:spcAft>
            <a:buChar char="•"/>
          </a:pPr>
          <a:r>
            <a:rPr lang="en-US" sz="1800" kern="1200" dirty="0"/>
            <a:t>  No  personal financial savings.</a:t>
          </a:r>
        </a:p>
        <a:p>
          <a:pPr marL="171450" lvl="1" indent="-171450" algn="l" defTabSz="800100">
            <a:lnSpc>
              <a:spcPct val="90000"/>
            </a:lnSpc>
            <a:spcBef>
              <a:spcPct val="0"/>
            </a:spcBef>
            <a:spcAft>
              <a:spcPct val="15000"/>
            </a:spcAft>
            <a:buChar char="•"/>
          </a:pPr>
          <a:r>
            <a:rPr lang="en-US" sz="1800" kern="1200" dirty="0"/>
            <a:t>  Individual incentives weak,  poor productivity     </a:t>
          </a:r>
        </a:p>
        <a:p>
          <a:pPr marL="171450" lvl="1" indent="-171450" algn="l" defTabSz="800100">
            <a:lnSpc>
              <a:spcPct val="90000"/>
            </a:lnSpc>
            <a:spcBef>
              <a:spcPct val="0"/>
            </a:spcBef>
            <a:spcAft>
              <a:spcPct val="15000"/>
            </a:spcAft>
            <a:buChar char="•"/>
          </a:pPr>
          <a:r>
            <a:rPr lang="en-US" sz="1800" kern="1200" dirty="0"/>
            <a:t>  Limited  gains from trade—COCOM</a:t>
          </a:r>
        </a:p>
        <a:p>
          <a:pPr marL="171450" lvl="1" indent="-171450" algn="l" defTabSz="800100">
            <a:lnSpc>
              <a:spcPct val="90000"/>
            </a:lnSpc>
            <a:spcBef>
              <a:spcPct val="0"/>
            </a:spcBef>
            <a:spcAft>
              <a:spcPct val="15000"/>
            </a:spcAft>
            <a:buChar char="•"/>
          </a:pPr>
          <a:r>
            <a:rPr lang="en-US" sz="1800" b="1" kern="1200" dirty="0"/>
            <a:t> </a:t>
          </a:r>
          <a:r>
            <a:rPr lang="en-US" sz="1800" b="1" kern="1200" dirty="0">
              <a:solidFill>
                <a:srgbClr val="FF0000"/>
              </a:solidFill>
            </a:rPr>
            <a:t> </a:t>
          </a:r>
          <a:r>
            <a:rPr lang="en-US" sz="1800" b="1" kern="1200" dirty="0">
              <a:solidFill>
                <a:srgbClr val="FF0000"/>
              </a:solidFill>
              <a:highlight>
                <a:srgbClr val="FFFF00"/>
              </a:highlight>
            </a:rPr>
            <a:t>Supply Chain Nightmare</a:t>
          </a:r>
          <a:r>
            <a:rPr lang="en-US" sz="1800" kern="1200" dirty="0">
              <a:solidFill>
                <a:srgbClr val="FF0000"/>
              </a:solidFill>
            </a:rPr>
            <a:t>!</a:t>
          </a:r>
        </a:p>
        <a:p>
          <a:pPr marL="171450" lvl="1" indent="-171450" algn="l" defTabSz="800100">
            <a:lnSpc>
              <a:spcPct val="90000"/>
            </a:lnSpc>
            <a:spcBef>
              <a:spcPct val="0"/>
            </a:spcBef>
            <a:spcAft>
              <a:spcPct val="15000"/>
            </a:spcAft>
            <a:buChar char="•"/>
          </a:pPr>
          <a:r>
            <a:rPr lang="en-US" sz="1800" kern="1200" dirty="0"/>
            <a:t>  All Marxist economies experience massive famine, dissolution.</a:t>
          </a:r>
        </a:p>
        <a:p>
          <a:pPr marL="171450" lvl="1" indent="-171450" algn="l" defTabSz="800100">
            <a:lnSpc>
              <a:spcPct val="90000"/>
            </a:lnSpc>
            <a:spcBef>
              <a:spcPct val="0"/>
            </a:spcBef>
            <a:spcAft>
              <a:spcPct val="15000"/>
            </a:spcAft>
            <a:buChar char="•"/>
          </a:pPr>
          <a:r>
            <a:rPr lang="en-US" sz="1800" kern="1200" dirty="0"/>
            <a:t> Except North Korea</a:t>
          </a:r>
        </a:p>
      </dsp:txBody>
      <dsp:txXfrm>
        <a:off x="5601764" y="633739"/>
        <a:ext cx="4913783" cy="34278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5F660-0396-4C86-8A3D-7034BD7F7A8A}">
      <dsp:nvSpPr>
        <dsp:cNvPr id="0" name=""/>
        <dsp:cNvSpPr/>
      </dsp:nvSpPr>
      <dsp:spPr>
        <a:xfrm>
          <a:off x="51" y="99898"/>
          <a:ext cx="4913783" cy="51840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a:t>What is a Market? </a:t>
          </a:r>
        </a:p>
      </dsp:txBody>
      <dsp:txXfrm>
        <a:off x="51" y="99898"/>
        <a:ext cx="4913783" cy="518400"/>
      </dsp:txXfrm>
    </dsp:sp>
    <dsp:sp modelId="{BE76AEE6-04E5-491F-84C3-79225D4F6029}">
      <dsp:nvSpPr>
        <dsp:cNvPr id="0" name=""/>
        <dsp:cNvSpPr/>
      </dsp:nvSpPr>
      <dsp:spPr>
        <a:xfrm>
          <a:off x="51" y="618298"/>
          <a:ext cx="4913783" cy="3458699"/>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b="1" kern="1200" dirty="0">
              <a:solidFill>
                <a:srgbClr val="FFFF00"/>
              </a:solidFill>
              <a:highlight>
                <a:srgbClr val="800000"/>
              </a:highlight>
            </a:rPr>
            <a:t>Private ownership of means of production</a:t>
          </a:r>
        </a:p>
        <a:p>
          <a:pPr marL="171450" lvl="1" indent="-171450" algn="l" defTabSz="800100">
            <a:lnSpc>
              <a:spcPct val="90000"/>
            </a:lnSpc>
            <a:spcBef>
              <a:spcPct val="0"/>
            </a:spcBef>
            <a:spcAft>
              <a:spcPct val="15000"/>
            </a:spcAft>
            <a:buChar char="•"/>
          </a:pPr>
          <a:r>
            <a:rPr lang="en-US" sz="1800" kern="1200" dirty="0"/>
            <a:t>Requires competition, the force.</a:t>
          </a:r>
        </a:p>
        <a:p>
          <a:pPr marL="171450" lvl="1" indent="-171450" algn="l" defTabSz="800100">
            <a:lnSpc>
              <a:spcPct val="90000"/>
            </a:lnSpc>
            <a:spcBef>
              <a:spcPct val="0"/>
            </a:spcBef>
            <a:spcAft>
              <a:spcPct val="15000"/>
            </a:spcAft>
            <a:buChar char="•"/>
          </a:pPr>
          <a:r>
            <a:rPr lang="en-US" sz="1800" kern="1200" dirty="0"/>
            <a:t>Many sellers, Many buyers</a:t>
          </a:r>
        </a:p>
        <a:p>
          <a:pPr marL="171450" lvl="1" indent="-171450" algn="l" defTabSz="800100">
            <a:lnSpc>
              <a:spcPct val="90000"/>
            </a:lnSpc>
            <a:spcBef>
              <a:spcPct val="0"/>
            </a:spcBef>
            <a:spcAft>
              <a:spcPct val="15000"/>
            </a:spcAft>
            <a:buChar char="•"/>
          </a:pPr>
          <a:r>
            <a:rPr lang="en-US" sz="1800" kern="1200" dirty="0"/>
            <a:t>Rules,  Structure</a:t>
          </a:r>
        </a:p>
        <a:p>
          <a:pPr marL="171450" lvl="1" indent="-171450" algn="l" defTabSz="800100">
            <a:lnSpc>
              <a:spcPct val="90000"/>
            </a:lnSpc>
            <a:spcBef>
              <a:spcPct val="0"/>
            </a:spcBef>
            <a:spcAft>
              <a:spcPct val="15000"/>
            </a:spcAft>
            <a:buChar char="•"/>
          </a:pPr>
          <a:r>
            <a:rPr lang="en-US" sz="1800" kern="1200" dirty="0"/>
            <a:t>Time, currency, behavior</a:t>
          </a:r>
        </a:p>
        <a:p>
          <a:pPr marL="171450" lvl="1" indent="-171450" algn="l" defTabSz="800100">
            <a:lnSpc>
              <a:spcPct val="90000"/>
            </a:lnSpc>
            <a:spcBef>
              <a:spcPct val="0"/>
            </a:spcBef>
            <a:spcAft>
              <a:spcPct val="15000"/>
            </a:spcAft>
            <a:buChar char="•"/>
          </a:pPr>
          <a:r>
            <a:rPr lang="en-US" sz="1800" kern="1200" dirty="0"/>
            <a:t>Compete for best price</a:t>
          </a:r>
        </a:p>
        <a:p>
          <a:pPr marL="171450" lvl="1" indent="-171450" algn="l" defTabSz="800100">
            <a:lnSpc>
              <a:spcPct val="90000"/>
            </a:lnSpc>
            <a:spcBef>
              <a:spcPct val="0"/>
            </a:spcBef>
            <a:spcAft>
              <a:spcPct val="15000"/>
            </a:spcAft>
            <a:buChar char="•"/>
          </a:pPr>
          <a:r>
            <a:rPr lang="en-US" sz="1800" kern="1200" dirty="0"/>
            <a:t>Market clears with flex price</a:t>
          </a:r>
        </a:p>
        <a:p>
          <a:pPr marL="171450" lvl="1" indent="-171450" algn="l" defTabSz="800100">
            <a:lnSpc>
              <a:spcPct val="90000"/>
            </a:lnSpc>
            <a:spcBef>
              <a:spcPct val="0"/>
            </a:spcBef>
            <a:spcAft>
              <a:spcPct val="15000"/>
            </a:spcAft>
            <a:buChar char="•"/>
          </a:pPr>
          <a:r>
            <a:rPr lang="en-US" sz="1800" kern="1200" dirty="0"/>
            <a:t>Usually most efficient outcome</a:t>
          </a:r>
        </a:p>
        <a:p>
          <a:pPr marL="171450" lvl="1" indent="-171450" algn="l" defTabSz="800100">
            <a:lnSpc>
              <a:spcPct val="90000"/>
            </a:lnSpc>
            <a:spcBef>
              <a:spcPct val="0"/>
            </a:spcBef>
            <a:spcAft>
              <a:spcPct val="15000"/>
            </a:spcAft>
            <a:buChar char="•"/>
          </a:pPr>
          <a:r>
            <a:rPr lang="en-US" sz="1800" kern="1200" dirty="0"/>
            <a:t>Decentralized, Unplanned</a:t>
          </a:r>
        </a:p>
        <a:p>
          <a:pPr marL="171450" lvl="1" indent="-171450" algn="l" defTabSz="800100">
            <a:lnSpc>
              <a:spcPct val="90000"/>
            </a:lnSpc>
            <a:spcBef>
              <a:spcPct val="0"/>
            </a:spcBef>
            <a:spcAft>
              <a:spcPct val="15000"/>
            </a:spcAft>
            <a:buChar char="•"/>
          </a:pPr>
          <a:r>
            <a:rPr lang="en-US" sz="1800" b="1" kern="1200" dirty="0">
              <a:highlight>
                <a:srgbClr val="FFFF00"/>
              </a:highlight>
            </a:rPr>
            <a:t>Law of One Price</a:t>
          </a:r>
        </a:p>
        <a:p>
          <a:pPr marL="171450" lvl="1" indent="-171450" algn="l" defTabSz="800100">
            <a:lnSpc>
              <a:spcPct val="90000"/>
            </a:lnSpc>
            <a:spcBef>
              <a:spcPct val="0"/>
            </a:spcBef>
            <a:spcAft>
              <a:spcPct val="15000"/>
            </a:spcAft>
            <a:buChar char="•"/>
          </a:pPr>
          <a:endParaRPr lang="en-US" sz="1800" kern="1200" dirty="0"/>
        </a:p>
      </dsp:txBody>
      <dsp:txXfrm>
        <a:off x="51" y="618298"/>
        <a:ext cx="4913783" cy="3458699"/>
      </dsp:txXfrm>
    </dsp:sp>
    <dsp:sp modelId="{811EAA8F-DFDD-4FB1-A407-C5D9E7FA07D9}">
      <dsp:nvSpPr>
        <dsp:cNvPr id="0" name=""/>
        <dsp:cNvSpPr/>
      </dsp:nvSpPr>
      <dsp:spPr>
        <a:xfrm>
          <a:off x="5601764" y="99898"/>
          <a:ext cx="4913783" cy="518400"/>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US" sz="1800" kern="1200"/>
            <a:t>Marketization:  Much more than “marketplaces”</a:t>
          </a:r>
        </a:p>
      </dsp:txBody>
      <dsp:txXfrm>
        <a:off x="5601764" y="99898"/>
        <a:ext cx="4913783" cy="518400"/>
      </dsp:txXfrm>
    </dsp:sp>
    <dsp:sp modelId="{0847D45F-0344-4565-8B6F-B526D937F93E}">
      <dsp:nvSpPr>
        <dsp:cNvPr id="0" name=""/>
        <dsp:cNvSpPr/>
      </dsp:nvSpPr>
      <dsp:spPr>
        <a:xfrm>
          <a:off x="5601764" y="618298"/>
          <a:ext cx="4913783" cy="3458699"/>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a:t>Goods Markets   </a:t>
          </a:r>
        </a:p>
        <a:p>
          <a:pPr marL="171450" lvl="1" indent="-171450" algn="l" defTabSz="800100">
            <a:lnSpc>
              <a:spcPct val="90000"/>
            </a:lnSpc>
            <a:spcBef>
              <a:spcPct val="0"/>
            </a:spcBef>
            <a:spcAft>
              <a:spcPct val="15000"/>
            </a:spcAft>
            <a:buChar char="•"/>
          </a:pPr>
          <a:r>
            <a:rPr lang="en-US" sz="1800" kern="1200" dirty="0"/>
            <a:t>Services Markets</a:t>
          </a:r>
        </a:p>
        <a:p>
          <a:pPr marL="171450" lvl="1" indent="-171450" algn="l" defTabSz="800100">
            <a:lnSpc>
              <a:spcPct val="90000"/>
            </a:lnSpc>
            <a:spcBef>
              <a:spcPct val="0"/>
            </a:spcBef>
            <a:spcAft>
              <a:spcPct val="15000"/>
            </a:spcAft>
            <a:buChar char="•"/>
          </a:pPr>
          <a:r>
            <a:rPr lang="en-US" sz="1800" b="1" kern="1200" dirty="0">
              <a:highlight>
                <a:srgbClr val="FFFF00"/>
              </a:highlight>
            </a:rPr>
            <a:t>Labor</a:t>
          </a:r>
          <a:r>
            <a:rPr lang="en-US" sz="1800" b="1" kern="1200" dirty="0"/>
            <a:t> </a:t>
          </a:r>
          <a:r>
            <a:rPr lang="en-US" sz="1800" b="1" kern="1200" dirty="0">
              <a:highlight>
                <a:srgbClr val="FFFF00"/>
              </a:highlight>
            </a:rPr>
            <a:t>Markets</a:t>
          </a:r>
        </a:p>
        <a:p>
          <a:pPr marL="171450" lvl="1" indent="-171450" algn="l" defTabSz="800100">
            <a:lnSpc>
              <a:spcPct val="90000"/>
            </a:lnSpc>
            <a:spcBef>
              <a:spcPct val="0"/>
            </a:spcBef>
            <a:spcAft>
              <a:spcPct val="15000"/>
            </a:spcAft>
            <a:buChar char="•"/>
          </a:pPr>
          <a:r>
            <a:rPr lang="en-US" sz="1800" kern="1200" dirty="0"/>
            <a:t>Real Estate/Land Markets</a:t>
          </a:r>
        </a:p>
        <a:p>
          <a:pPr marL="171450" lvl="1" indent="-171450" algn="l" defTabSz="800100">
            <a:lnSpc>
              <a:spcPct val="90000"/>
            </a:lnSpc>
            <a:spcBef>
              <a:spcPct val="0"/>
            </a:spcBef>
            <a:spcAft>
              <a:spcPct val="15000"/>
            </a:spcAft>
            <a:buChar char="•"/>
          </a:pPr>
          <a:r>
            <a:rPr lang="en-US" sz="1800" b="1" kern="1200" dirty="0">
              <a:solidFill>
                <a:schemeClr val="bg1"/>
              </a:solidFill>
              <a:highlight>
                <a:srgbClr val="FFFF00"/>
              </a:highlight>
            </a:rPr>
            <a:t>Capital/Finance Markets</a:t>
          </a:r>
        </a:p>
        <a:p>
          <a:pPr marL="171450" lvl="1" indent="-171450" algn="l" defTabSz="800100">
            <a:lnSpc>
              <a:spcPct val="90000"/>
            </a:lnSpc>
            <a:spcBef>
              <a:spcPct val="0"/>
            </a:spcBef>
            <a:spcAft>
              <a:spcPct val="15000"/>
            </a:spcAft>
            <a:buChar char="•"/>
          </a:pPr>
          <a:r>
            <a:rPr lang="en-US" sz="1800" b="1" kern="1200" dirty="0">
              <a:highlight>
                <a:srgbClr val="FFFF00"/>
              </a:highlight>
            </a:rPr>
            <a:t>Foreign Exchange Markets</a:t>
          </a:r>
        </a:p>
      </dsp:txBody>
      <dsp:txXfrm>
        <a:off x="5601764" y="618298"/>
        <a:ext cx="4913783" cy="34586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7F58B-254D-4C9B-A49D-EDB78F952BB9}">
      <dsp:nvSpPr>
        <dsp:cNvPr id="0" name=""/>
        <dsp:cNvSpPr/>
      </dsp:nvSpPr>
      <dsp:spPr>
        <a:xfrm>
          <a:off x="0" y="27059"/>
          <a:ext cx="6666833" cy="873953"/>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Allowed foreign currency to circulate at will.</a:t>
          </a:r>
        </a:p>
      </dsp:txBody>
      <dsp:txXfrm>
        <a:off x="42663" y="69722"/>
        <a:ext cx="6581507" cy="788627"/>
      </dsp:txXfrm>
    </dsp:sp>
    <dsp:sp modelId="{B37B2EC3-7738-4349-BE48-B8826FCEB385}">
      <dsp:nvSpPr>
        <dsp:cNvPr id="0" name=""/>
        <dsp:cNvSpPr/>
      </dsp:nvSpPr>
      <dsp:spPr>
        <a:xfrm>
          <a:off x="0" y="901013"/>
          <a:ext cx="6666833" cy="18671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672"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As in other dollarized economies, this dampened inflation.</a:t>
          </a:r>
        </a:p>
        <a:p>
          <a:pPr marL="228600" lvl="1" indent="-228600" algn="l" defTabSz="889000">
            <a:lnSpc>
              <a:spcPct val="90000"/>
            </a:lnSpc>
            <a:spcBef>
              <a:spcPct val="0"/>
            </a:spcBef>
            <a:spcAft>
              <a:spcPct val="20000"/>
            </a:spcAft>
            <a:buChar char="•"/>
          </a:pPr>
          <a:r>
            <a:rPr lang="en-US" sz="2000" kern="1200" dirty="0"/>
            <a:t>Creates new “good” for citizens to use their won to purchase. </a:t>
          </a:r>
        </a:p>
        <a:p>
          <a:pPr marL="228600" lvl="1" indent="-228600" algn="l" defTabSz="889000">
            <a:lnSpc>
              <a:spcPct val="90000"/>
            </a:lnSpc>
            <a:spcBef>
              <a:spcPct val="0"/>
            </a:spcBef>
            <a:spcAft>
              <a:spcPct val="20000"/>
            </a:spcAft>
            <a:buChar char="•"/>
          </a:pPr>
          <a:r>
            <a:rPr lang="en-US" sz="2000" kern="1200" dirty="0"/>
            <a:t>First time NK people had a financial savings vehicle—US dollars.  Private savings must have soared, stopping inflation.</a:t>
          </a:r>
        </a:p>
      </dsp:txBody>
      <dsp:txXfrm>
        <a:off x="0" y="901013"/>
        <a:ext cx="6666833" cy="1867140"/>
      </dsp:txXfrm>
    </dsp:sp>
    <dsp:sp modelId="{F9EBF242-F0E8-422B-86DB-5413CE4F550C}">
      <dsp:nvSpPr>
        <dsp:cNvPr id="0" name=""/>
        <dsp:cNvSpPr/>
      </dsp:nvSpPr>
      <dsp:spPr>
        <a:xfrm>
          <a:off x="0" y="2768153"/>
          <a:ext cx="6666833" cy="873953"/>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Encouraged factory autonomy, gave them pricing and production  authority.  How much is open to question.</a:t>
          </a:r>
        </a:p>
      </dsp:txBody>
      <dsp:txXfrm>
        <a:off x="42663" y="2810816"/>
        <a:ext cx="6581507" cy="788627"/>
      </dsp:txXfrm>
    </dsp:sp>
    <dsp:sp modelId="{76681D6B-C21B-4A2A-9B2A-F1F34654EAC3}">
      <dsp:nvSpPr>
        <dsp:cNvPr id="0" name=""/>
        <dsp:cNvSpPr/>
      </dsp:nvSpPr>
      <dsp:spPr>
        <a:xfrm>
          <a:off x="0" y="3642106"/>
          <a:ext cx="6666833" cy="910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672" tIns="25400" rIns="142240" bIns="2540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Market pricing would increase productivity, dampen inflation by creating new products.  Especially in tech sector. </a:t>
          </a:r>
        </a:p>
      </dsp:txBody>
      <dsp:txXfrm>
        <a:off x="0" y="3642106"/>
        <a:ext cx="6666833" cy="910800"/>
      </dsp:txXfrm>
    </dsp:sp>
    <dsp:sp modelId="{07D1BE4E-1B4C-48B7-87F5-72E3541979EB}">
      <dsp:nvSpPr>
        <dsp:cNvPr id="0" name=""/>
        <dsp:cNvSpPr/>
      </dsp:nvSpPr>
      <dsp:spPr>
        <a:xfrm>
          <a:off x="0" y="4552906"/>
          <a:ext cx="6666833" cy="873953"/>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dirty="0"/>
            <a:t>New Central Bank law in 2015  gave  CB authority for exchange rate and loan activity, not Finance Ministry.  </a:t>
          </a:r>
        </a:p>
      </dsp:txBody>
      <dsp:txXfrm>
        <a:off x="42663" y="4595569"/>
        <a:ext cx="6581507" cy="7886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5C1F7A-1280-4A33-AA0C-136D6DB2F51C}">
      <dsp:nvSpPr>
        <dsp:cNvPr id="0" name=""/>
        <dsp:cNvSpPr/>
      </dsp:nvSpPr>
      <dsp:spPr>
        <a:xfrm>
          <a:off x="0" y="476677"/>
          <a:ext cx="6666833" cy="105384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Pilot program aimed to decentralize farms stalled out.</a:t>
          </a:r>
        </a:p>
      </dsp:txBody>
      <dsp:txXfrm>
        <a:off x="51444" y="528121"/>
        <a:ext cx="6563945" cy="950952"/>
      </dsp:txXfrm>
    </dsp:sp>
    <dsp:sp modelId="{D3CCB006-6CDD-4D96-A6D9-6268A8822FF6}">
      <dsp:nvSpPr>
        <dsp:cNvPr id="0" name=""/>
        <dsp:cNvSpPr/>
      </dsp:nvSpPr>
      <dsp:spPr>
        <a:xfrm>
          <a:off x="0" y="1585238"/>
          <a:ext cx="6666833" cy="1053840"/>
        </a:xfrm>
        <a:prstGeom prst="roundRect">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Many state enterprises excluded, required to support Plan.</a:t>
          </a:r>
        </a:p>
      </dsp:txBody>
      <dsp:txXfrm>
        <a:off x="51444" y="1636682"/>
        <a:ext cx="6563945" cy="950952"/>
      </dsp:txXfrm>
    </dsp:sp>
    <dsp:sp modelId="{C858A09C-E52C-4AD6-B88D-DDE25FDD2845}">
      <dsp:nvSpPr>
        <dsp:cNvPr id="0" name=""/>
        <dsp:cNvSpPr/>
      </dsp:nvSpPr>
      <dsp:spPr>
        <a:xfrm>
          <a:off x="0" y="2693799"/>
          <a:ext cx="6666833" cy="1053840"/>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State set prices for key goods, like electricity, remained far to low.</a:t>
          </a:r>
        </a:p>
      </dsp:txBody>
      <dsp:txXfrm>
        <a:off x="51444" y="2745243"/>
        <a:ext cx="6563945" cy="950952"/>
      </dsp:txXfrm>
    </dsp:sp>
    <dsp:sp modelId="{2032AA9A-88B0-41F2-84F9-229C219C9B92}">
      <dsp:nvSpPr>
        <dsp:cNvPr id="0" name=""/>
        <dsp:cNvSpPr/>
      </dsp:nvSpPr>
      <dsp:spPr>
        <a:xfrm>
          <a:off x="0" y="3802360"/>
          <a:ext cx="6666833" cy="1053840"/>
        </a:xfrm>
        <a:prstGeom prst="roundRect">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Most importantly, without property rights, private savings flowed to US dollars and yuan cash and not to productive investments.   Exception was small scale entrepreneurs, donju, and  housing. </a:t>
          </a:r>
        </a:p>
      </dsp:txBody>
      <dsp:txXfrm>
        <a:off x="51444" y="3853804"/>
        <a:ext cx="6563945" cy="950952"/>
      </dsp:txXfrm>
    </dsp:sp>
    <dsp:sp modelId="{2FD347DA-8F3D-467B-8DBC-5BFD656BEFB3}">
      <dsp:nvSpPr>
        <dsp:cNvPr id="0" name=""/>
        <dsp:cNvSpPr/>
      </dsp:nvSpPr>
      <dsp:spPr>
        <a:xfrm>
          <a:off x="0" y="4910921"/>
          <a:ext cx="6666833" cy="105384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Macro-economy thus shifted from (state) investment-led to  (private) consumption-led.  No increase in aggregate demand so no inflation.</a:t>
          </a:r>
        </a:p>
      </dsp:txBody>
      <dsp:txXfrm>
        <a:off x="51444" y="4962365"/>
        <a:ext cx="6563945" cy="9509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5C1F7A-1280-4A33-AA0C-136D6DB2F51C}">
      <dsp:nvSpPr>
        <dsp:cNvPr id="0" name=""/>
        <dsp:cNvSpPr/>
      </dsp:nvSpPr>
      <dsp:spPr>
        <a:xfrm>
          <a:off x="0" y="144184"/>
          <a:ext cx="6666833" cy="159705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Most  critically, state wages remained  at fixed  low rates while market, productivity related wages, soared</a:t>
          </a:r>
          <a:r>
            <a:rPr lang="en-US" sz="3100" kern="1200" dirty="0"/>
            <a:t>.</a:t>
          </a:r>
        </a:p>
      </dsp:txBody>
      <dsp:txXfrm>
        <a:off x="77962" y="222146"/>
        <a:ext cx="6510909" cy="1441126"/>
      </dsp:txXfrm>
    </dsp:sp>
    <dsp:sp modelId="{2032AA9A-88B0-41F2-84F9-229C219C9B92}">
      <dsp:nvSpPr>
        <dsp:cNvPr id="0" name=""/>
        <dsp:cNvSpPr/>
      </dsp:nvSpPr>
      <dsp:spPr>
        <a:xfrm>
          <a:off x="0" y="1928435"/>
          <a:ext cx="6666833" cy="1597050"/>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State wages set at 3-5,000 won per month, with declining value of ration perquisites</a:t>
          </a:r>
          <a:r>
            <a:rPr lang="en-US" sz="3100" kern="1200" dirty="0"/>
            <a:t>. </a:t>
          </a:r>
        </a:p>
      </dsp:txBody>
      <dsp:txXfrm>
        <a:off x="77962" y="2006397"/>
        <a:ext cx="6510909" cy="1441126"/>
      </dsp:txXfrm>
    </dsp:sp>
    <dsp:sp modelId="{931BED7E-D5AB-4150-9F14-7E27C204FDCF}">
      <dsp:nvSpPr>
        <dsp:cNvPr id="0" name=""/>
        <dsp:cNvSpPr/>
      </dsp:nvSpPr>
      <dsp:spPr>
        <a:xfrm>
          <a:off x="0" y="3712685"/>
          <a:ext cx="6666833" cy="159705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Private wages soared to 300,000 won per month with no ration privaledge.   Investors could make much more.</a:t>
          </a:r>
        </a:p>
      </dsp:txBody>
      <dsp:txXfrm>
        <a:off x="77962" y="3790647"/>
        <a:ext cx="6510909" cy="144112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4530F0-BAD4-47E1-AE09-32464A9A1C80}">
      <dsp:nvSpPr>
        <dsp:cNvPr id="0" name=""/>
        <dsp:cNvSpPr/>
      </dsp:nvSpPr>
      <dsp:spPr>
        <a:xfrm>
          <a:off x="930572" y="3032"/>
          <a:ext cx="2833338" cy="170000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Wage and income  differential between state sector and private sector seems to be  widening.   Trouble brewing for state industrial workers .  (Poland example, not yet).</a:t>
          </a:r>
        </a:p>
      </dsp:txBody>
      <dsp:txXfrm>
        <a:off x="930572" y="3032"/>
        <a:ext cx="2833338" cy="1700003"/>
      </dsp:txXfrm>
    </dsp:sp>
    <dsp:sp modelId="{C6DB1313-CCE8-4D14-B131-B0081DF9EDE2}">
      <dsp:nvSpPr>
        <dsp:cNvPr id="0" name=""/>
        <dsp:cNvSpPr/>
      </dsp:nvSpPr>
      <dsp:spPr>
        <a:xfrm>
          <a:off x="4047245" y="3032"/>
          <a:ext cx="2833338" cy="1700003"/>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Reaction appears to target private incomes.  Corruption increasing rampant. </a:t>
          </a:r>
        </a:p>
      </dsp:txBody>
      <dsp:txXfrm>
        <a:off x="4047245" y="3032"/>
        <a:ext cx="2833338" cy="1700003"/>
      </dsp:txXfrm>
    </dsp:sp>
    <dsp:sp modelId="{ACA085A3-6C8B-4920-BEE2-7BC95484F64B}">
      <dsp:nvSpPr>
        <dsp:cNvPr id="0" name=""/>
        <dsp:cNvSpPr/>
      </dsp:nvSpPr>
      <dsp:spPr>
        <a:xfrm>
          <a:off x="7163917" y="3032"/>
          <a:ext cx="2833338" cy="1700003"/>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Use of money creating private financial markets.  Lack of regulation, laws, creates domestic hostility.</a:t>
          </a:r>
        </a:p>
      </dsp:txBody>
      <dsp:txXfrm>
        <a:off x="7163917" y="3032"/>
        <a:ext cx="2833338" cy="1700003"/>
      </dsp:txXfrm>
    </dsp:sp>
    <dsp:sp modelId="{FE2764D6-E947-461F-95B5-4CC4CA30A987}">
      <dsp:nvSpPr>
        <dsp:cNvPr id="0" name=""/>
        <dsp:cNvSpPr/>
      </dsp:nvSpPr>
      <dsp:spPr>
        <a:xfrm>
          <a:off x="930572" y="1986369"/>
          <a:ext cx="2833338" cy="1700003"/>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Dollarization  helped stop inflation but  inevitable speculation between currencies.   Borrow in one, lend in the other.   No bankruptcy laws.   Fights. </a:t>
          </a:r>
        </a:p>
      </dsp:txBody>
      <dsp:txXfrm>
        <a:off x="930572" y="1986369"/>
        <a:ext cx="2833338" cy="1700003"/>
      </dsp:txXfrm>
    </dsp:sp>
    <dsp:sp modelId="{22166AFE-6847-4986-A5E4-6F80D2CF6CE6}">
      <dsp:nvSpPr>
        <dsp:cNvPr id="0" name=""/>
        <dsp:cNvSpPr/>
      </dsp:nvSpPr>
      <dsp:spPr>
        <a:xfrm>
          <a:off x="4047245" y="1986369"/>
          <a:ext cx="2833338" cy="1700003"/>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Factory managers have more authority to adjust prices, procurement, and distribution but  irrational prices leads to irrational results.</a:t>
          </a:r>
        </a:p>
      </dsp:txBody>
      <dsp:txXfrm>
        <a:off x="4047245" y="1986369"/>
        <a:ext cx="2833338" cy="1700003"/>
      </dsp:txXfrm>
    </dsp:sp>
    <dsp:sp modelId="{A9960BA7-4B83-4612-9E80-CBFC073AAAF3}">
      <dsp:nvSpPr>
        <dsp:cNvPr id="0" name=""/>
        <dsp:cNvSpPr/>
      </dsp:nvSpPr>
      <dsp:spPr>
        <a:xfrm>
          <a:off x="7163917" y="1986369"/>
          <a:ext cx="2833338" cy="170000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State faces balance budget requirement due to dollarization, tight money.  No investment is the result.  Deteriorating infrastructure. </a:t>
          </a:r>
        </a:p>
      </dsp:txBody>
      <dsp:txXfrm>
        <a:off x="7163917" y="1986369"/>
        <a:ext cx="2833338" cy="170000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4530F0-BAD4-47E1-AE09-32464A9A1C80}">
      <dsp:nvSpPr>
        <dsp:cNvPr id="0" name=""/>
        <dsp:cNvSpPr/>
      </dsp:nvSpPr>
      <dsp:spPr>
        <a:xfrm>
          <a:off x="930572" y="3032"/>
          <a:ext cx="2833338" cy="170000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Kim’s singular economic achievement, exchange rate and price stability, is in big danger with potential to disrupt the political and economic system.  Inflation and money theft does that.</a:t>
          </a:r>
        </a:p>
      </dsp:txBody>
      <dsp:txXfrm>
        <a:off x="930572" y="3032"/>
        <a:ext cx="2833338" cy="1700003"/>
      </dsp:txXfrm>
    </dsp:sp>
    <dsp:sp modelId="{C6DB1313-CCE8-4D14-B131-B0081DF9EDE2}">
      <dsp:nvSpPr>
        <dsp:cNvPr id="0" name=""/>
        <dsp:cNvSpPr/>
      </dsp:nvSpPr>
      <dsp:spPr>
        <a:xfrm>
          <a:off x="4047245" y="3032"/>
          <a:ext cx="2833338" cy="1700003"/>
        </a:xfrm>
        <a:prstGeom prst="rect">
          <a:avLst/>
        </a:prstGeom>
        <a:solidFill>
          <a:schemeClr val="accent2">
            <a:hueOff val="-291073"/>
            <a:satOff val="-16786"/>
            <a:lumOff val="17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Tight monetary policy has pushed economy into severe recession.</a:t>
          </a:r>
        </a:p>
      </dsp:txBody>
      <dsp:txXfrm>
        <a:off x="4047245" y="3032"/>
        <a:ext cx="2833338" cy="1700003"/>
      </dsp:txXfrm>
    </dsp:sp>
    <dsp:sp modelId="{ACA085A3-6C8B-4920-BEE2-7BC95484F64B}">
      <dsp:nvSpPr>
        <dsp:cNvPr id="0" name=""/>
        <dsp:cNvSpPr/>
      </dsp:nvSpPr>
      <dsp:spPr>
        <a:xfrm>
          <a:off x="7163917" y="3032"/>
          <a:ext cx="2833338" cy="1700003"/>
        </a:xfrm>
        <a:prstGeom prst="rect">
          <a:avLst/>
        </a:prstGeom>
        <a:solidFill>
          <a:schemeClr val="accent2">
            <a:hueOff val="-582145"/>
            <a:satOff val="-33571"/>
            <a:lumOff val="345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Public  has much more power  than in previous regimes given their private holdings of foreign exchange, yuan and dollars.  State has  less control.</a:t>
          </a:r>
        </a:p>
      </dsp:txBody>
      <dsp:txXfrm>
        <a:off x="7163917" y="3032"/>
        <a:ext cx="2833338" cy="1700003"/>
      </dsp:txXfrm>
    </dsp:sp>
    <dsp:sp modelId="{FE2764D6-E947-461F-95B5-4CC4CA30A987}">
      <dsp:nvSpPr>
        <dsp:cNvPr id="0" name=""/>
        <dsp:cNvSpPr/>
      </dsp:nvSpPr>
      <dsp:spPr>
        <a:xfrm>
          <a:off x="930572" y="1986369"/>
          <a:ext cx="2833338" cy="1700003"/>
        </a:xfrm>
        <a:prstGeom prst="rect">
          <a:avLst/>
        </a:prstGeom>
        <a:solidFill>
          <a:schemeClr val="accent2">
            <a:hueOff val="-873218"/>
            <a:satOff val="-50357"/>
            <a:lumOff val="5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State budgets and wages are severely constrained due to need to protect won against circulating dollars and yuan. </a:t>
          </a:r>
        </a:p>
      </dsp:txBody>
      <dsp:txXfrm>
        <a:off x="930572" y="1986369"/>
        <a:ext cx="2833338" cy="1700003"/>
      </dsp:txXfrm>
    </dsp:sp>
    <dsp:sp modelId="{22166AFE-6847-4986-A5E4-6F80D2CF6CE6}">
      <dsp:nvSpPr>
        <dsp:cNvPr id="0" name=""/>
        <dsp:cNvSpPr/>
      </dsp:nvSpPr>
      <dsp:spPr>
        <a:xfrm>
          <a:off x="4047245" y="1986369"/>
          <a:ext cx="2833338" cy="1700003"/>
        </a:xfrm>
        <a:prstGeom prst="rect">
          <a:avLst/>
        </a:prstGeom>
        <a:solidFill>
          <a:schemeClr val="accent2">
            <a:hueOff val="-1164290"/>
            <a:satOff val="-67142"/>
            <a:lumOff val="6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Textbook solution  is  to sell state assets to private sector thus easing budget constraint, while raising state salaries,  increasing prices of state supplied goods, and  allowing property rights to encourage private sector productivity.</a:t>
          </a:r>
        </a:p>
      </dsp:txBody>
      <dsp:txXfrm>
        <a:off x="4047245" y="1986369"/>
        <a:ext cx="2833338" cy="1700003"/>
      </dsp:txXfrm>
    </dsp:sp>
    <dsp:sp modelId="{A9960BA7-4B83-4612-9E80-CBFC073AAAF3}">
      <dsp:nvSpPr>
        <dsp:cNvPr id="0" name=""/>
        <dsp:cNvSpPr/>
      </dsp:nvSpPr>
      <dsp:spPr>
        <a:xfrm>
          <a:off x="7163917" y="1986369"/>
          <a:ext cx="2833338" cy="170000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a:t>This could be done even in UN Sanctions environment. </a:t>
          </a:r>
        </a:p>
      </dsp:txBody>
      <dsp:txXfrm>
        <a:off x="7163917" y="1986369"/>
        <a:ext cx="2833338" cy="170000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14EF39-C44C-4363-B17A-8CA96448883A}">
      <dsp:nvSpPr>
        <dsp:cNvPr id="0" name=""/>
        <dsp:cNvSpPr/>
      </dsp:nvSpPr>
      <dsp:spPr>
        <a:xfrm>
          <a:off x="0" y="3953"/>
          <a:ext cx="6666833" cy="794503"/>
        </a:xfrm>
        <a:prstGeom prst="roundRect">
          <a:avLst/>
        </a:prstGeom>
        <a:solidFill>
          <a:schemeClr val="accent1">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Chinese Construct, the order is important.</a:t>
          </a:r>
        </a:p>
      </dsp:txBody>
      <dsp:txXfrm>
        <a:off x="38784" y="42737"/>
        <a:ext cx="6589265" cy="716935"/>
      </dsp:txXfrm>
    </dsp:sp>
    <dsp:sp modelId="{EE9CA372-00C7-4765-9E3A-CE8F07632A39}">
      <dsp:nvSpPr>
        <dsp:cNvPr id="0" name=""/>
        <dsp:cNvSpPr/>
      </dsp:nvSpPr>
      <dsp:spPr>
        <a:xfrm>
          <a:off x="0" y="856056"/>
          <a:ext cx="6666833" cy="794503"/>
        </a:xfrm>
        <a:prstGeom prst="roundRect">
          <a:avLst/>
        </a:prstGeom>
        <a:solidFill>
          <a:schemeClr val="accent2">
            <a:lumMod val="5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Reform  in NK context means: </a:t>
          </a:r>
        </a:p>
      </dsp:txBody>
      <dsp:txXfrm>
        <a:off x="38784" y="894840"/>
        <a:ext cx="6589265" cy="716935"/>
      </dsp:txXfrm>
    </dsp:sp>
    <dsp:sp modelId="{A25E483F-9896-42C0-AD12-C38EC41F48A8}">
      <dsp:nvSpPr>
        <dsp:cNvPr id="0" name=""/>
        <dsp:cNvSpPr/>
      </dsp:nvSpPr>
      <dsp:spPr>
        <a:xfrm>
          <a:off x="0" y="1650559"/>
          <a:ext cx="6666833" cy="2152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672"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Unify price and wage system</a:t>
          </a:r>
        </a:p>
        <a:p>
          <a:pPr marL="171450" lvl="1" indent="-171450" algn="l" defTabSz="711200">
            <a:lnSpc>
              <a:spcPct val="90000"/>
            </a:lnSpc>
            <a:spcBef>
              <a:spcPct val="0"/>
            </a:spcBef>
            <a:spcAft>
              <a:spcPct val="20000"/>
            </a:spcAft>
            <a:buChar char="•"/>
          </a:pPr>
          <a:r>
            <a:rPr lang="en-US" sz="1600" kern="1200" dirty="0"/>
            <a:t>Establish some private property rights</a:t>
          </a:r>
        </a:p>
        <a:p>
          <a:pPr marL="171450" lvl="1" indent="-171450" algn="l" defTabSz="711200">
            <a:lnSpc>
              <a:spcPct val="90000"/>
            </a:lnSpc>
            <a:spcBef>
              <a:spcPct val="0"/>
            </a:spcBef>
            <a:spcAft>
              <a:spcPct val="20000"/>
            </a:spcAft>
            <a:buChar char="•"/>
          </a:pPr>
          <a:r>
            <a:rPr lang="en-US" sz="1600" kern="1200" dirty="0"/>
            <a:t>Decollectivize agriculture</a:t>
          </a:r>
        </a:p>
        <a:p>
          <a:pPr marL="171450" lvl="1" indent="-171450" algn="l" defTabSz="711200">
            <a:lnSpc>
              <a:spcPct val="90000"/>
            </a:lnSpc>
            <a:spcBef>
              <a:spcPct val="0"/>
            </a:spcBef>
            <a:spcAft>
              <a:spcPct val="20000"/>
            </a:spcAft>
            <a:buChar char="•"/>
          </a:pPr>
          <a:r>
            <a:rPr lang="en-US" sz="1600" kern="1200" dirty="0"/>
            <a:t>Create new money and banking system, using interest  rate to encourage private savings and direct investment to best uses.  (SK model)</a:t>
          </a:r>
        </a:p>
        <a:p>
          <a:pPr marL="171450" lvl="1" indent="-171450" algn="l" defTabSz="711200">
            <a:lnSpc>
              <a:spcPct val="90000"/>
            </a:lnSpc>
            <a:spcBef>
              <a:spcPct val="0"/>
            </a:spcBef>
            <a:spcAft>
              <a:spcPct val="20000"/>
            </a:spcAft>
            <a:buChar char="•"/>
          </a:pPr>
          <a:r>
            <a:rPr lang="en-US" sz="1600" kern="1200" dirty="0"/>
            <a:t>Raise pay but shrink size of huge bureaucracy and military</a:t>
          </a:r>
        </a:p>
        <a:p>
          <a:pPr marL="171450" lvl="1" indent="-171450" algn="l" defTabSz="711200">
            <a:lnSpc>
              <a:spcPct val="90000"/>
            </a:lnSpc>
            <a:spcBef>
              <a:spcPct val="0"/>
            </a:spcBef>
            <a:spcAft>
              <a:spcPct val="20000"/>
            </a:spcAft>
            <a:buChar char="•"/>
          </a:pPr>
          <a:r>
            <a:rPr lang="en-US" sz="1600" kern="1200"/>
            <a:t>Privatize significant state assets including major factories.</a:t>
          </a:r>
        </a:p>
        <a:p>
          <a:pPr marL="171450" lvl="1" indent="-171450" algn="l" defTabSz="711200">
            <a:lnSpc>
              <a:spcPct val="90000"/>
            </a:lnSpc>
            <a:spcBef>
              <a:spcPct val="0"/>
            </a:spcBef>
            <a:spcAft>
              <a:spcPct val="20000"/>
            </a:spcAft>
            <a:buChar char="•"/>
          </a:pPr>
          <a:r>
            <a:rPr lang="en-US" sz="1600" kern="1200"/>
            <a:t>Establish tax system and transparent budget.</a:t>
          </a:r>
        </a:p>
      </dsp:txBody>
      <dsp:txXfrm>
        <a:off x="0" y="1650559"/>
        <a:ext cx="6666833" cy="2152800"/>
      </dsp:txXfrm>
    </dsp:sp>
    <dsp:sp modelId="{647502A5-E48D-4531-8137-441CABFD6909}">
      <dsp:nvSpPr>
        <dsp:cNvPr id="0" name=""/>
        <dsp:cNvSpPr/>
      </dsp:nvSpPr>
      <dsp:spPr>
        <a:xfrm>
          <a:off x="0" y="3803359"/>
          <a:ext cx="6666833" cy="794503"/>
        </a:xfrm>
        <a:prstGeom prst="roundRect">
          <a:avLst/>
        </a:prstGeom>
        <a:solidFill>
          <a:schemeClr val="accent3">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This could put economy on moderate growth track, without foreign opening. </a:t>
          </a:r>
        </a:p>
      </dsp:txBody>
      <dsp:txXfrm>
        <a:off x="38784" y="3842143"/>
        <a:ext cx="6589265" cy="716935"/>
      </dsp:txXfrm>
    </dsp:sp>
    <dsp:sp modelId="{D3C7D8AD-04A0-4211-BDDB-0C19D92D7301}">
      <dsp:nvSpPr>
        <dsp:cNvPr id="0" name=""/>
        <dsp:cNvSpPr/>
      </dsp:nvSpPr>
      <dsp:spPr>
        <a:xfrm>
          <a:off x="0" y="4655463"/>
          <a:ext cx="6666833" cy="794503"/>
        </a:xfrm>
        <a:prstGeom prst="roundRect">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Reform then leads to Opening, and massive engagement with rest of world.  Breakout economic growth would  ensue. </a:t>
          </a:r>
        </a:p>
      </dsp:txBody>
      <dsp:txXfrm>
        <a:off x="38784" y="4694247"/>
        <a:ext cx="6589265" cy="71693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0.03856</cdr:x>
      <cdr:y>0.30778</cdr:y>
    </cdr:from>
    <cdr:to>
      <cdr:x>0.97244</cdr:x>
      <cdr:y>0.30778</cdr:y>
    </cdr:to>
    <cdr:cxnSp macro="">
      <cdr:nvCxnSpPr>
        <cdr:cNvPr id="2" name="Straight Arrow Connector 1">
          <a:extLst xmlns:a="http://schemas.openxmlformats.org/drawingml/2006/main">
            <a:ext uri="{FF2B5EF4-FFF2-40B4-BE49-F238E27FC236}">
              <a16:creationId xmlns:a16="http://schemas.microsoft.com/office/drawing/2014/main" id="{0A62F47E-9034-F6F0-56C3-6D720B2E4B7E}"/>
            </a:ext>
          </a:extLst>
        </cdr:cNvPr>
        <cdr:cNvCxnSpPr/>
      </cdr:nvCxnSpPr>
      <cdr:spPr>
        <a:xfrm xmlns:a="http://schemas.openxmlformats.org/drawingml/2006/main">
          <a:off x="420453" y="1714643"/>
          <a:ext cx="10184023" cy="0"/>
        </a:xfrm>
        <a:prstGeom xmlns:a="http://schemas.openxmlformats.org/drawingml/2006/main" prst="straightConnector1">
          <a:avLst/>
        </a:prstGeom>
        <a:ln xmlns:a="http://schemas.openxmlformats.org/drawingml/2006/main" w="28575"/>
      </cdr:spPr>
      <cdr:style>
        <a:lnRef xmlns:a="http://schemas.openxmlformats.org/drawingml/2006/main" idx="2">
          <a:schemeClr val="accent5"/>
        </a:lnRef>
        <a:fillRef xmlns:a="http://schemas.openxmlformats.org/drawingml/2006/main" idx="0">
          <a:schemeClr val="accent5"/>
        </a:fillRef>
        <a:effectRef xmlns:a="http://schemas.openxmlformats.org/drawingml/2006/main" idx="1">
          <a:schemeClr val="accent5"/>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0.67696</cdr:x>
      <cdr:y>0.53991</cdr:y>
    </cdr:from>
    <cdr:to>
      <cdr:x>0.9363</cdr:x>
      <cdr:y>0.63511</cdr:y>
    </cdr:to>
    <cdr:sp macro="" textlink="">
      <cdr:nvSpPr>
        <cdr:cNvPr id="2" name="TextBox 1">
          <a:extLst xmlns:a="http://schemas.openxmlformats.org/drawingml/2006/main">
            <a:ext uri="{FF2B5EF4-FFF2-40B4-BE49-F238E27FC236}">
              <a16:creationId xmlns:a16="http://schemas.microsoft.com/office/drawing/2014/main" id="{B0443FBD-DF75-8B35-2896-06502F91D3DC}"/>
            </a:ext>
          </a:extLst>
        </cdr:cNvPr>
        <cdr:cNvSpPr txBox="1"/>
      </cdr:nvSpPr>
      <cdr:spPr>
        <a:xfrm xmlns:a="http://schemas.openxmlformats.org/drawingml/2006/main">
          <a:off x="7574787" y="1991947"/>
          <a:ext cx="2901808" cy="35123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dirty="0"/>
            <a:t>Covid Border Closure</a:t>
          </a:r>
          <a:endParaRPr lang="en-US" sz="1400" dirty="0"/>
        </a:p>
      </cdr:txBody>
    </cdr:sp>
  </cdr:relSizeAnchor>
  <cdr:relSizeAnchor xmlns:cdr="http://schemas.openxmlformats.org/drawingml/2006/chartDrawing">
    <cdr:from>
      <cdr:x>0.25779</cdr:x>
      <cdr:y>0.04906</cdr:y>
    </cdr:from>
    <cdr:to>
      <cdr:x>0.38181</cdr:x>
      <cdr:y>0.1482</cdr:y>
    </cdr:to>
    <cdr:sp macro="" textlink="">
      <cdr:nvSpPr>
        <cdr:cNvPr id="3" name="TextBox 2">
          <a:extLst xmlns:a="http://schemas.openxmlformats.org/drawingml/2006/main">
            <a:ext uri="{FF2B5EF4-FFF2-40B4-BE49-F238E27FC236}">
              <a16:creationId xmlns:a16="http://schemas.microsoft.com/office/drawing/2014/main" id="{10C16138-3DCA-B561-C897-1ABE134A0C7F}"/>
            </a:ext>
          </a:extLst>
        </cdr:cNvPr>
        <cdr:cNvSpPr txBox="1"/>
      </cdr:nvSpPr>
      <cdr:spPr>
        <a:xfrm xmlns:a="http://schemas.openxmlformats.org/drawingml/2006/main">
          <a:off x="2884451" y="181009"/>
          <a:ext cx="1387737" cy="36576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Tough UN Sanctions</a:t>
          </a:r>
        </a:p>
      </cdr:txBody>
    </cdr:sp>
  </cdr:relSizeAnchor>
</c:userShapes>
</file>

<file path=ppt/drawings/drawing3.xml><?xml version="1.0" encoding="utf-8"?>
<c:userShapes xmlns:c="http://schemas.openxmlformats.org/drawingml/2006/chart">
  <cdr:relSizeAnchor xmlns:cdr="http://schemas.openxmlformats.org/drawingml/2006/chartDrawing">
    <cdr:from>
      <cdr:x>0.01087</cdr:x>
      <cdr:y>0.94226</cdr:y>
    </cdr:from>
    <cdr:to>
      <cdr:x>0.24712</cdr:x>
      <cdr:y>0.99391</cdr:y>
    </cdr:to>
    <cdr:sp macro="" textlink="">
      <cdr:nvSpPr>
        <cdr:cNvPr id="2" name="TextBox 1">
          <a:extLst xmlns:a="http://schemas.openxmlformats.org/drawingml/2006/main">
            <a:ext uri="{FF2B5EF4-FFF2-40B4-BE49-F238E27FC236}">
              <a16:creationId xmlns:a16="http://schemas.microsoft.com/office/drawing/2014/main" id="{725AFF1E-E758-4754-96ED-20D85D8197D7}"/>
            </a:ext>
          </a:extLst>
        </cdr:cNvPr>
        <cdr:cNvSpPr txBox="1"/>
      </cdr:nvSpPr>
      <cdr:spPr>
        <a:xfrm xmlns:a="http://schemas.openxmlformats.org/drawingml/2006/main">
          <a:off x="50865" y="2934376"/>
          <a:ext cx="1105503" cy="160866"/>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lt1">
              <a:shade val="50000"/>
            </a:schemeClr>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800"/>
            <a:t>China</a:t>
          </a:r>
          <a:r>
            <a:rPr lang="en-US" sz="800" baseline="0"/>
            <a:t> Customs</a:t>
          </a:r>
          <a:endParaRPr lang="en-US" sz="800"/>
        </a:p>
      </cdr:txBody>
    </cdr:sp>
  </cdr:relSizeAnchor>
</c:userShapes>
</file>

<file path=ppt/drawings/drawing4.xml><?xml version="1.0" encoding="utf-8"?>
<c:userShapes xmlns:c="http://schemas.openxmlformats.org/drawingml/2006/chart">
  <cdr:relSizeAnchor xmlns:cdr="http://schemas.openxmlformats.org/drawingml/2006/chartDrawing">
    <cdr:from>
      <cdr:x>0.01087</cdr:x>
      <cdr:y>0.94226</cdr:y>
    </cdr:from>
    <cdr:to>
      <cdr:x>0.24712</cdr:x>
      <cdr:y>0.99391</cdr:y>
    </cdr:to>
    <cdr:sp macro="" textlink="">
      <cdr:nvSpPr>
        <cdr:cNvPr id="2" name="TextBox 1">
          <a:extLst xmlns:a="http://schemas.openxmlformats.org/drawingml/2006/main">
            <a:ext uri="{FF2B5EF4-FFF2-40B4-BE49-F238E27FC236}">
              <a16:creationId xmlns:a16="http://schemas.microsoft.com/office/drawing/2014/main" id="{725AFF1E-E758-4754-96ED-20D85D8197D7}"/>
            </a:ext>
          </a:extLst>
        </cdr:cNvPr>
        <cdr:cNvSpPr txBox="1"/>
      </cdr:nvSpPr>
      <cdr:spPr>
        <a:xfrm xmlns:a="http://schemas.openxmlformats.org/drawingml/2006/main">
          <a:off x="50865" y="2934376"/>
          <a:ext cx="1105503" cy="160866"/>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lt1">
              <a:shade val="50000"/>
            </a:schemeClr>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800"/>
            <a:t>China</a:t>
          </a:r>
          <a:r>
            <a:rPr lang="en-US" sz="800" baseline="0"/>
            <a:t> Customs</a:t>
          </a:r>
          <a:endParaRPr lang="en-US" sz="800"/>
        </a:p>
      </cdr:txBody>
    </cdr:sp>
  </cdr:relSizeAnchor>
</c:userShapes>
</file>

<file path=ppt/drawings/drawing5.xml><?xml version="1.0" encoding="utf-8"?>
<c:userShapes xmlns:c="http://schemas.openxmlformats.org/drawingml/2006/chart">
  <cdr:relSizeAnchor xmlns:cdr="http://schemas.openxmlformats.org/drawingml/2006/chartDrawing">
    <cdr:from>
      <cdr:x>0.01087</cdr:x>
      <cdr:y>0.94226</cdr:y>
    </cdr:from>
    <cdr:to>
      <cdr:x>0.24712</cdr:x>
      <cdr:y>0.99391</cdr:y>
    </cdr:to>
    <cdr:sp macro="" textlink="">
      <cdr:nvSpPr>
        <cdr:cNvPr id="2" name="TextBox 1">
          <a:extLst xmlns:a="http://schemas.openxmlformats.org/drawingml/2006/main">
            <a:ext uri="{FF2B5EF4-FFF2-40B4-BE49-F238E27FC236}">
              <a16:creationId xmlns:a16="http://schemas.microsoft.com/office/drawing/2014/main" id="{725AFF1E-E758-4754-96ED-20D85D8197D7}"/>
            </a:ext>
          </a:extLst>
        </cdr:cNvPr>
        <cdr:cNvSpPr txBox="1"/>
      </cdr:nvSpPr>
      <cdr:spPr>
        <a:xfrm xmlns:a="http://schemas.openxmlformats.org/drawingml/2006/main">
          <a:off x="50865" y="2934376"/>
          <a:ext cx="1105503" cy="160866"/>
        </a:xfrm>
        <a:prstGeom xmlns:a="http://schemas.openxmlformats.org/drawingml/2006/main" prst="rect">
          <a:avLst/>
        </a:prstGeom>
        <a:solidFill xmlns:a="http://schemas.openxmlformats.org/drawingml/2006/main">
          <a:schemeClr val="lt1"/>
        </a:solidFill>
        <a:ln xmlns:a="http://schemas.openxmlformats.org/drawingml/2006/main" w="9525" cmpd="sng">
          <a:solidFill>
            <a:schemeClr val="lt1">
              <a:shade val="50000"/>
            </a:schemeClr>
          </a:solid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US" sz="800"/>
            <a:t>China</a:t>
          </a:r>
          <a:r>
            <a:rPr lang="en-US" sz="800" baseline="0"/>
            <a:t> Customs</a:t>
          </a:r>
          <a:endParaRPr lang="en-US" sz="800"/>
        </a:p>
      </cdr:txBody>
    </cdr:sp>
  </cdr:relSizeAnchor>
</c:userShapes>
</file>

<file path=ppt/drawings/drawing6.xml><?xml version="1.0" encoding="utf-8"?>
<c:userShapes xmlns:c="http://schemas.openxmlformats.org/drawingml/2006/chart">
  <cdr:relSizeAnchor xmlns:cdr="http://schemas.openxmlformats.org/drawingml/2006/chartDrawing">
    <cdr:from>
      <cdr:x>0.5</cdr:x>
      <cdr:y>0.68536</cdr:y>
    </cdr:from>
    <cdr:to>
      <cdr:x>0.58385</cdr:x>
      <cdr:y>0.7745</cdr:y>
    </cdr:to>
    <cdr:sp macro="" textlink="">
      <cdr:nvSpPr>
        <cdr:cNvPr id="2" name="TextBox 1">
          <a:extLst xmlns:a="http://schemas.openxmlformats.org/drawingml/2006/main">
            <a:ext uri="{FF2B5EF4-FFF2-40B4-BE49-F238E27FC236}">
              <a16:creationId xmlns:a16="http://schemas.microsoft.com/office/drawing/2014/main" id="{F0ADF58B-35B8-D601-948B-FA3A99D20AE8}"/>
            </a:ext>
          </a:extLst>
        </cdr:cNvPr>
        <cdr:cNvSpPr txBox="1"/>
      </cdr:nvSpPr>
      <cdr:spPr>
        <a:xfrm xmlns:a="http://schemas.openxmlformats.org/drawingml/2006/main">
          <a:off x="5452533" y="3818174"/>
          <a:ext cx="914400" cy="49661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a:t>Fed Reserve Rate</a:t>
          </a:r>
        </a:p>
      </cdr:txBody>
    </cdr:sp>
  </cdr:relSizeAnchor>
  <cdr:relSizeAnchor xmlns:cdr="http://schemas.openxmlformats.org/drawingml/2006/chartDrawing">
    <cdr:from>
      <cdr:x>0.32483</cdr:x>
      <cdr:y>0.41369</cdr:y>
    </cdr:from>
    <cdr:to>
      <cdr:x>0.32902</cdr:x>
      <cdr:y>0.42189</cdr:y>
    </cdr:to>
    <cdr:sp macro="" textlink="">
      <cdr:nvSpPr>
        <cdr:cNvPr id="3" name="TextBox 2">
          <a:extLst xmlns:a="http://schemas.openxmlformats.org/drawingml/2006/main">
            <a:ext uri="{FF2B5EF4-FFF2-40B4-BE49-F238E27FC236}">
              <a16:creationId xmlns:a16="http://schemas.microsoft.com/office/drawing/2014/main" id="{94247D25-5F3B-B3CE-DFEA-1CCB7D04863E}"/>
            </a:ext>
          </a:extLst>
        </cdr:cNvPr>
        <cdr:cNvSpPr txBox="1"/>
      </cdr:nvSpPr>
      <cdr:spPr>
        <a:xfrm xmlns:a="http://schemas.openxmlformats.org/drawingml/2006/main">
          <a:off x="3542278" y="2304685"/>
          <a:ext cx="45719" cy="4571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0.34868</cdr:x>
      <cdr:y>0.43491</cdr:y>
    </cdr:from>
    <cdr:to>
      <cdr:x>0.45114</cdr:x>
      <cdr:y>0.59905</cdr:y>
    </cdr:to>
    <cdr:sp macro="" textlink="">
      <cdr:nvSpPr>
        <cdr:cNvPr id="4" name="TextBox 3">
          <a:extLst xmlns:a="http://schemas.openxmlformats.org/drawingml/2006/main">
            <a:ext uri="{FF2B5EF4-FFF2-40B4-BE49-F238E27FC236}">
              <a16:creationId xmlns:a16="http://schemas.microsoft.com/office/drawing/2014/main" id="{931A9E95-49B4-5997-AC11-9AA7B1AC0EA0}"/>
            </a:ext>
          </a:extLst>
        </cdr:cNvPr>
        <cdr:cNvSpPr txBox="1"/>
      </cdr:nvSpPr>
      <cdr:spPr>
        <a:xfrm xmlns:a="http://schemas.openxmlformats.org/drawingml/2006/main">
          <a:off x="3932273" y="2584931"/>
          <a:ext cx="1155541" cy="97558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a:t>Pyongyang  Cross rate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837874-5F3F-1E82-2F4D-C7A40E200BC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C8B1C59-8B60-41FD-2FE2-792BAC3F991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ABBF85-D099-4AB9-8C0B-2B83C50FE158}" type="datetimeFigureOut">
              <a:rPr lang="en-US" smtClean="0"/>
              <a:t>10/23/2023</a:t>
            </a:fld>
            <a:endParaRPr lang="en-US"/>
          </a:p>
        </p:txBody>
      </p:sp>
      <p:sp>
        <p:nvSpPr>
          <p:cNvPr id="4" name="Footer Placeholder 3">
            <a:extLst>
              <a:ext uri="{FF2B5EF4-FFF2-40B4-BE49-F238E27FC236}">
                <a16:creationId xmlns:a16="http://schemas.microsoft.com/office/drawing/2014/main" id="{BB8AB504-B8CC-FE8E-75DC-9FCDD304C65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3538962-4ED1-0400-7876-3BAE9CE58F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3E0A3E6-8896-4CDC-A3A1-7D426DC3DE0E}" type="slidenum">
              <a:rPr lang="en-US" smtClean="0"/>
              <a:t>‹#›</a:t>
            </a:fld>
            <a:endParaRPr lang="en-US"/>
          </a:p>
        </p:txBody>
      </p:sp>
    </p:spTree>
    <p:extLst>
      <p:ext uri="{BB962C8B-B14F-4D97-AF65-F5344CB8AC3E}">
        <p14:creationId xmlns:p14="http://schemas.microsoft.com/office/powerpoint/2010/main" val="83824596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1.197"/>
    </inkml:context>
    <inkml:brush xml:id="br0">
      <inkml:brushProperty name="width" value="0.05" units="cm"/>
      <inkml:brushProperty name="height" value="0.05" units="cm"/>
      <inkml:brushProperty name="ignorePressure" value="1"/>
    </inkml:brush>
  </inkml:definitions>
  <inkml:trace contextRef="#ctx0" brushRef="#br0">1 1,'12'6</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7:41.629"/>
    </inkml:context>
    <inkml:brush xml:id="br0">
      <inkml:brushProperty name="width" value="0.05" units="cm"/>
      <inkml:brushProperty name="height" value="0.05" units="cm"/>
      <inkml:brushProperty name="ignorePressure" value="1"/>
    </inkml:brush>
    <inkml:brush xml:id="br1">
      <inkml:brushProperty name="width" value="0.2" units="cm"/>
      <inkml:brushProperty name="height" value="0.2" units="cm"/>
      <inkml:brushProperty name="color" value="#E71224"/>
      <inkml:brushProperty name="ignorePressure" value="1"/>
    </inkml:brush>
  </inkml:definitions>
  <inkml:trace contextRef="#ctx0" brushRef="#br0">119 0,'0'7519,"0"-2961,0-3251,0-1209,0 135,0 193,0-240,0-174,0-10,0-10,0 1</inkml:trace>
  <inkml:trace contextRef="#ctx0" brushRef="#br0" timeOffset="13729.44">11068 2308</inkml:trace>
  <inkml:trace contextRef="#ctx0" brushRef="#br0" timeOffset="51662.21">1116 5963</inkml:trace>
  <inkml:trace contextRef="#ctx0" brushRef="#br0" timeOffset="70988.22">217 14447</inkml:trace>
  <inkml:trace contextRef="#ctx0" brushRef="#br0" timeOffset="71757.34">217 14447</inkml:trace>
  <inkml:trace contextRef="#ctx0" brushRef="#br0" timeOffset="79171.17">1 14447,'6969'0,"4719"0,-8260 0,-3412 0</inkml:trace>
  <inkml:trace contextRef="#ctx0" brushRef="#br1" timeOffset="198431.2">125 11368</inkml:trace>
  <inkml:trace contextRef="#ctx0" brushRef="#br1" timeOffset="-102840.42">357 11291,'210'-212,"-67"65,-78 85,20-12,11 1,31-36,28-23,-120 102,-3-2,0-2,25-35,73-116,-23 30,-74 110,3 2,16-13,-40 42,0 0,1 1,12-10,46-31,-34 26,12-12,-38 30,0-1,0-1,-1 0,-1 0,0-1,0 0,14-7,0 0,-2-1,0-1,10-15,68-101,-88 110,1 0,2 1,1 0,1 2,1-1,10-9,-6 8,-1-1,6-12,-2 2,3-1,-18 27,1 0,1 1,0 0,0 1,2-1,14-15,1 1,21-14,63-39,-56 40,-1-2,17-19,-24 25,-24 18,-2-2,7-5,-22 16,-1 0,1 0,-1 0,-1-1,1 0,-1 0,0 0,3-9,28-72,-19 46,16-28,114-117,-89 124,51-45,-89 89,2 2,0 0,1 2,1 0,0 1,16-5,1 1,1 2,1 2,31-6,-50 16,0-2,-1 0,0-1,14-7,-11 4,1 1,0 1,6 0,-13-2,-1 2,2 0,15-4,63-16,-35 12,-42 12,0 0,0 2,18-2,67 3,-67 2,0-1,-1-2,23-5,-31 5,-1 2,9 1,34-1,-59 0,0-1,0 0,0-1,1-1,17-4,1 2,-1 1,29 0,38-6,-45 4,-1 2,20 3,107 5,-82 0,-86-2,-1 0,0 1,0 0,-1 0,1 1,0 1,0 0,20 9,19 13,19 9,-55-30,0 1,0-2,1 0,3 0,27 7,-1 1,35 16,-37-12,0-3,1-1,2-2,61 27,7 2,55 29,-164-67,0 0,0 0,0 0,0 0,0-1,0 1,0-1,0 0,4-1,-3 0,0 1,0 0,0 1,0-1,3 1,-6 0,0-1,-1 1,1 0,-1-1,1 1,-1 0,1 0,-1 0,1 0,-1 0,0 0,0 0,1 1,-1-1,0 0,0 1,0-1,0 2,57 61,19 24,7-2,39 42,-73-72,13 24,18 11,30 33,-76-88,2-2,15 10,-13-4,-1 1,7 14,62 93,14 17,-115-156,0 0,0 1,-2 0,1-1,-1 2,-1-1,1 0,-1 3,2 5,7 15,-9-27,0 0,0 0,0 0,1 0,0-1,0 0,2 2,22 35,2-2,19 20,71 70,-77-86,-29-26,0-1,1-1,0 0,2-1,70 56,7 6,-79-63,-1 0,0 2,-1-1,10 18,-7-12,-1 0,-2 1,0 1,2 3,0-2,6 6,-16-16,0-1,1 1,1-1,0 0,0-1,1 0,9 10,11 10,32 29,-33-35,-1 0,-1 2,2 5,342 336,-363-365,0 0,0-1,0 0,0 0,0 0,5 1,-6-3,1 1,-1 0,0 1,1-1,-1 1,0 0,-1 1,1-1,-1 1,4 3,11 5,-1 0,-1 0,0 2,-1 0,5 6,24 29,1 5,-6-6,13 9,-52-56,-1 0,1 1,-1-1,0 0,1 1,-1-1,0 1,0-1,0 1,0-1,0 0,-1 0,1 1,0-1,0 0,1 0,-1 0,0 1,0-1,0 0,1 0,-1 0,1 0,-1 0,1 1,-1-1,1 0,-1 0,1 0,0 0,0-1,0 1,-1 0,1 0,0 0,0-1,1 1,-2 0,-1-1,1 1,0-1,0 0,0 1,0-1,0 1,0-1,0 1,0-1,0 0,0 1,0-1,0 1,0-1,0 1,0-1,0 0,0 1,0-1,1 1,-1-1,0 0,0 1,1-1,-1 0,0 1,0-1,1 0,-1 1,0-1,1 0,-1 1,0-1,1 0,-1 0,1 1,1-1,0 0,1 0,-1 0,0 0,0 0,0 0,2-1,16 0,-20 1,1 0,0 0,0 0,-1 0,1 0,0 0,-1 1,1-1,0 0,-1 1,1-1,0 0,-1 1,1-1,-1 1,1-1,0 1,-1-1,0 1,1-1,-1 1,1-1,43 46,-24-24,0-2,2 0,2 0,-16-14,-1-1,1 0,0-1,0 0,0 0,1-1,-1 1,1-2,0 0,0 0,9 1,38 12,0-2,1-3,35 2,7-6,69-5,-66-2,92-3,-109-1,22-6,-58 3,0-2,39-14,-51 12,-2-2,1-1,-2-2,3-4,10-6,273-153,-227 133,1 5,56-15,-50 20,48-27,89-52,35-18,-131 76,-43 18,9-10,-76 34,0-2,-1 0,-1-3,-1 0,8-10,15-13,31-34,41-55,28-28,-110 122,1 2,44-29,-52 41,-1-2,-1-1,-2-1,26-32,-34 33,0-1,-2-1,-2-1,0 0,-3-1,1-3,40-59,113-184,-103 180,61-69,-100 133,-1-2,4-12,42-77,-3 6,-45 80,2 2,2 0,21-26,-2-3,22-44,70-145,3-5,38-142,-80 208,11-1,-51 98,84-149,-113 188,-4-2,-2 0,5-25,101-231,-18 48,-76 170,17-80,13 20,18-20,88-148,62-129,-58 38,-17 35,-104 264,5 3,17-17,104-155,53-86,-186 288,20-32,-43 77,26-31,-38 43,2 1,1 1,2 0,0 1,1 1,8-5,9-11,-16 17,1 1,24-18,-39 34,2 0,-1 1,1 0,-1 0,1 1,1 0,-1 1,0 0,1 0,0 1,3 0,4-1,0 0,-1-1,1-1,12-6,61-31,-6 3,-67 33,0 0,0 1,0 1,4 0,43-5,0 4,39 2,128 10,-203 3,0 1,-1 1,-1 1,0 2,19 13,29 27,12 14,-8-6,-31-29,10 4,31 20,-63-34,0 0,13 19,-27-30,-2 1,1 0,-2 0,0 1,-1 0,4 11,-5-19,31 39,-3 1,17 31,0-23,-3 2,24 39,77 130,-70-102,-61-99,-6-10,-1 0,-1 2,5 9,-12-20,-1 0,0 0,0-1,0 1,-1 0,0 0,0 0,0 1,-1-1,0 0,0 0,-1 0,0 3,1-4,1 0,-1 1,1-1,0 0,0 0,1 1,0-1,0 0,0 0,3 4,3 5,2-1,9 12,-10-16,-2 1,1 0,-2 0,1 1,-1 0,3 8,78 225,-30-79,16 18,21 71,-16 5,16 43,-52-185,33 63,-52-127,-2 2,-3 0,6 37,25 172,-17-145,-8-29,-4 3,-15-62,-1-1,-1 1,-2 0,-1 1,-2 1,8 49,9 33,19 81,9 65,-36-198,-3-1,-2 1,-4 14,-2 81,2 75,4-182,3-1,1 0,9 29,-11-36,-2 1,-2 3,-1-3,6 40,-4-82,1 0,-1 0,0 0,0-1,0 1,-1 0,1 0,0 0,-1 1,0-1,1 0,-1 2,0 4,0 0,-1 7,0 17,1-29,0 0,0-1,1 1,-1 0,1-1,0 1,0-1,0 1,0-1,1 2,19 107,-6-32,15 45,-12-57,0 2,-15-56,-1 0,-1 1,0-1,-1 6,9 123,-7-77,3 0,9 40,8-11,18 40,-10-34,-2 9,-21-74,-2-1,-1 0,-1 1,-2 0,-2 8,-2 5,0-12,2-1,2 14,0-38,0 0,1 1,0-1,1 0,0 0,1-1,0 1,1-1,3 5,5 18,-2-1,-1 2,-1 0,-2 0,-1 0,-2 1,-1-1,-2 1,-2 0,-1 3,2-29,0 1,0 0,1-1,0 1,2 5,4 14,3 4,-2-9,2 20,-6-7,-4-30,1 1,0 0,0-1,0 1,1-1,0 0,1 1,0-1,-2-1,0 0,0 0,0 0,1 0,0 0,0 0,0-1,3 4,5 8,12 17,-15-25,0 1,-1 1,0-1,0 1,-1 0,-1 0,2 5,-2-1,0-1,-1 1,-1 0,1 14,-3 59,1-8,0-64,0 1,2 0,3 11,-4-15,-1 0,0 0,0 0,-1 0,-1 4,0-6,11-12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1.197"/>
    </inkml:context>
    <inkml:brush xml:id="br0">
      <inkml:brushProperty name="width" value="0.05" units="cm"/>
      <inkml:brushProperty name="height" value="0.05" units="cm"/>
      <inkml:brushProperty name="ignorePressure" value="1"/>
    </inkml:brush>
  </inkml:definitions>
  <inkml:trace contextRef="#ctx0" brushRef="#br0">1 1,'12'6</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2.282"/>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9.366"/>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18.584"/>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7:41.629"/>
    </inkml:context>
    <inkml:brush xml:id="br0">
      <inkml:brushProperty name="width" value="0.05" units="cm"/>
      <inkml:brushProperty name="height" value="0.05" units="cm"/>
      <inkml:brushProperty name="ignorePressure" value="1"/>
    </inkml:brush>
    <inkml:brush xml:id="br1">
      <inkml:brushProperty name="width" value="0.2" units="cm"/>
      <inkml:brushProperty name="height" value="0.2" units="cm"/>
      <inkml:brushProperty name="color" value="#E71224"/>
      <inkml:brushProperty name="ignorePressure" value="1"/>
    </inkml:brush>
  </inkml:definitions>
  <inkml:trace contextRef="#ctx0" brushRef="#br0">119 0,'0'7519,"0"-2961,0-3251,0-1209,0 135,0 193,0-240,0-174,0-10,0-10,0 1</inkml:trace>
  <inkml:trace contextRef="#ctx0" brushRef="#br0" timeOffset="13729.44">11068 2308</inkml:trace>
  <inkml:trace contextRef="#ctx0" brushRef="#br0" timeOffset="51662.21">1116 5963</inkml:trace>
  <inkml:trace contextRef="#ctx0" brushRef="#br0" timeOffset="70988.22">217 14447</inkml:trace>
  <inkml:trace contextRef="#ctx0" brushRef="#br0" timeOffset="71757.34">217 14447</inkml:trace>
  <inkml:trace contextRef="#ctx0" brushRef="#br0" timeOffset="79171.17">1 14447,'6969'0,"4719"0,-8260 0,-3412 0</inkml:trace>
  <inkml:trace contextRef="#ctx0" brushRef="#br1" timeOffset="198431.2">125 11368</inkml:trace>
  <inkml:trace contextRef="#ctx0" brushRef="#br1" timeOffset="-102840.42">357 11291,'210'-212,"-67"65,-78 85,20-12,11 1,31-36,28-23,-120 102,-3-2,0-2,25-35,73-116,-23 30,-74 110,3 2,16-13,-40 42,0 0,1 1,12-10,46-31,-34 26,12-12,-38 30,0-1,0-1,-1 0,-1 0,0-1,0 0,14-7,0 0,-2-1,0-1,10-15,68-101,-88 110,1 0,2 1,1 0,1 2,1-1,10-9,-6 8,-1-1,6-12,-2 2,3-1,-18 27,1 0,1 1,0 0,0 1,2-1,14-15,1 1,21-14,63-39,-56 40,-1-2,17-19,-24 25,-24 18,-2-2,7-5,-22 16,-1 0,1 0,-1 0,-1-1,1 0,-1 0,0 0,3-9,28-72,-19 46,16-28,114-117,-89 124,51-45,-89 89,2 2,0 0,1 2,1 0,0 1,16-5,1 1,1 2,1 2,31-6,-50 16,0-2,-1 0,0-1,14-7,-11 4,1 1,0 1,6 0,-13-2,-1 2,2 0,15-4,63-16,-35 12,-42 12,0 0,0 2,18-2,67 3,-67 2,0-1,-1-2,23-5,-31 5,-1 2,9 1,34-1,-59 0,0-1,0 0,0-1,1-1,17-4,1 2,-1 1,29 0,38-6,-45 4,-1 2,20 3,107 5,-82 0,-86-2,-1 0,0 1,0 0,-1 0,1 1,0 1,0 0,20 9,19 13,19 9,-55-30,0 1,0-2,1 0,3 0,27 7,-1 1,35 16,-37-12,0-3,1-1,2-2,61 27,7 2,55 29,-164-67,0 0,0 0,0 0,0 0,0-1,0 1,0-1,0 0,4-1,-3 0,0 1,0 0,0 1,0-1,3 1,-6 0,0-1,-1 1,1 0,-1-1,1 1,-1 0,1 0,-1 0,1 0,-1 0,0 0,0 0,1 1,-1-1,0 0,0 1,0-1,0 2,57 61,19 24,7-2,39 42,-73-72,13 24,18 11,30 33,-76-88,2-2,15 10,-13-4,-1 1,7 14,62 93,14 17,-115-156,0 0,0 1,-2 0,1-1,-1 2,-1-1,1 0,-1 3,2 5,7 15,-9-27,0 0,0 0,0 0,1 0,0-1,0 0,2 2,22 35,2-2,19 20,71 70,-77-86,-29-26,0-1,1-1,0 0,2-1,70 56,7 6,-79-63,-1 0,0 2,-1-1,10 18,-7-12,-1 0,-2 1,0 1,2 3,0-2,6 6,-16-16,0-1,1 1,1-1,0 0,0-1,1 0,9 10,11 10,32 29,-33-35,-1 0,-1 2,2 5,342 336,-363-365,0 0,0-1,0 0,0 0,0 0,5 1,-6-3,1 1,-1 0,0 1,1-1,-1 1,0 0,-1 1,1-1,-1 1,4 3,11 5,-1 0,-1 0,0 2,-1 0,5 6,24 29,1 5,-6-6,13 9,-52-56,-1 0,1 1,-1-1,0 0,1 1,-1-1,0 1,0-1,0 1,0-1,0 0,-1 0,1 1,0-1,0 0,1 0,-1 0,0 1,0-1,0 0,1 0,-1 0,1 0,-1 0,1 1,-1-1,1 0,-1 0,1 0,0 0,0-1,0 1,-1 0,1 0,0 0,0-1,1 1,-2 0,-1-1,1 1,0-1,0 0,0 1,0-1,0 1,0-1,0 1,0-1,0 0,0 1,0-1,0 1,0-1,0 1,0-1,0 0,0 1,0-1,1 1,-1-1,0 0,0 1,1-1,-1 0,0 1,0-1,1 0,-1 1,0-1,1 0,-1 1,0-1,1 0,-1 0,1 1,1-1,0 0,1 0,-1 0,0 0,0 0,0 0,2-1,16 0,-20 1,1 0,0 0,0 0,-1 0,1 0,0 0,-1 1,1-1,0 0,-1 1,1-1,0 0,-1 1,1-1,-1 1,1-1,0 1,-1-1,0 1,1-1,-1 1,1-1,43 46,-24-24,0-2,2 0,2 0,-16-14,-1-1,1 0,0-1,0 0,0 0,1-1,-1 1,1-2,0 0,0 0,9 1,38 12,0-2,1-3,35 2,7-6,69-5,-66-2,92-3,-109-1,22-6,-58 3,0-2,39-14,-51 12,-2-2,1-1,-2-2,3-4,10-6,273-153,-227 133,1 5,56-15,-50 20,48-27,89-52,35-18,-131 76,-43 18,9-10,-76 34,0-2,-1 0,-1-3,-1 0,8-10,15-13,31-34,41-55,28-28,-110 122,1 2,44-29,-52 41,-1-2,-1-1,-2-1,26-32,-34 33,0-1,-2-1,-2-1,0 0,-3-1,1-3,40-59,113-184,-103 180,61-69,-100 133,-1-2,4-12,42-77,-3 6,-45 80,2 2,2 0,21-26,-2-3,22-44,70-145,3-5,38-142,-80 208,11-1,-51 98,84-149,-113 188,-4-2,-2 0,5-25,101-231,-18 48,-76 170,17-80,13 20,18-20,88-148,62-129,-58 38,-17 35,-104 264,5 3,17-17,104-155,53-86,-186 288,20-32,-43 77,26-31,-38 43,2 1,1 1,2 0,0 1,1 1,8-5,9-11,-16 17,1 1,24-18,-39 34,2 0,-1 1,1 0,-1 0,1 1,1 0,-1 1,0 0,1 0,0 1,3 0,4-1,0 0,-1-1,1-1,12-6,61-31,-6 3,-67 33,0 0,0 1,0 1,4 0,43-5,0 4,39 2,128 10,-203 3,0 1,-1 1,-1 1,0 2,19 13,29 27,12 14,-8-6,-31-29,10 4,31 20,-63-34,0 0,13 19,-27-30,-2 1,1 0,-2 0,0 1,-1 0,4 11,-5-19,31 39,-3 1,17 31,0-23,-3 2,24 39,77 130,-70-102,-61-99,-6-10,-1 0,-1 2,5 9,-12-20,-1 0,0 0,0-1,0 1,-1 0,0 0,0 0,0 1,-1-1,0 0,0 0,-1 0,0 3,1-4,1 0,-1 1,1-1,0 0,0 0,1 1,0-1,0 0,0 0,3 4,3 5,2-1,9 12,-10-16,-2 1,1 0,-2 0,1 1,-1 0,3 8,78 225,-30-79,16 18,21 71,-16 5,16 43,-52-185,33 63,-52-127,-2 2,-3 0,6 37,25 172,-17-145,-8-29,-4 3,-15-62,-1-1,-1 1,-2 0,-1 1,-2 1,8 49,9 33,19 81,9 65,-36-198,-3-1,-2 1,-4 14,-2 81,2 75,4-182,3-1,1 0,9 29,-11-36,-2 1,-2 3,-1-3,6 40,-4-82,1 0,-1 0,0 0,0-1,0 1,-1 0,1 0,0 0,-1 1,0-1,1 0,-1 2,0 4,0 0,-1 7,0 17,1-29,0 0,0-1,1 1,-1 0,1-1,0 1,0-1,0 1,0-1,1 2,19 107,-6-32,15 45,-12-57,0 2,-15-56,-1 0,-1 1,0-1,-1 6,9 123,-7-77,3 0,9 40,8-11,18 40,-10-34,-2 9,-21-74,-2-1,-1 0,-1 1,-2 0,-2 8,-2 5,0-12,2-1,2 14,0-38,0 0,1 1,0-1,1 0,0 0,1-1,0 1,1-1,3 5,5 18,-2-1,-1 2,-1 0,-2 0,-1 0,-2 1,-1-1,-2 1,-2 0,-1 3,2-29,0 1,0 0,1-1,0 1,2 5,4 14,3 4,-2-9,2 20,-6-7,-4-30,1 1,0 0,0-1,0 1,1-1,0 0,1 1,0-1,-2-1,0 0,0 0,0 0,1 0,0 0,0 0,0-1,3 4,5 8,12 17,-15-25,0 1,-1 1,0-1,0 1,-1 0,-1 0,2 5,-2-1,0-1,-1 1,-1 0,1 14,-3 59,1-8,0-64,0 1,2 0,3 11,-4-15,-1 0,0 0,0 0,-1 0,-1 4,0-6,11-12</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7:12:37.423"/>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0,'0'0,"0"0,0 0,0 0,0 0,0 0,0 0,0 0,0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7:12:48.506"/>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1,'0'0,"0"0,0 0,0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27.465"/>
    </inkml:context>
    <inkml:brush xml:id="br0">
      <inkml:brushProperty name="width" value="0.05" units="cm"/>
      <inkml:brushProperty name="height" value="0.05" units="cm"/>
      <inkml:brushProperty name="ignorePressure" value="1"/>
    </inkml:brush>
  </inkml:definitions>
  <inkml:trace contextRef="#ctx0" brushRef="#br0">0 0,'96'128,"26"20,-18-23,-102-122,-1 0,1-1,-1 1,0 0,0 0,0 0,0 0,-1 0,1 0,-1 2,0 5,0 0,-1 7,0-10,1 1,0 0,0 0,1 5,0-10,-1-1,1 1,0-1,-1 0,1 1,1-1,-1 0,0 1,0-1,1 0,-1 0,1 0,0 0,0-1,-1 1,3 1</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0.811"/>
    </inkml:context>
    <inkml:brush xml:id="br0">
      <inkml:brushProperty name="width" value="0.05" units="cm"/>
      <inkml:brushProperty name="height" value="0.05" units="cm"/>
      <inkml:brushProperty name="ignorePressure" value="1"/>
    </inkml:brush>
  </inkml:definitions>
  <inkml:trace contextRef="#ctx0" brushRef="#br0">0 615,'417'-573,"-417"572,1 0,0 0,0 0,0 0,-1-1,1 1,-1 0,1 0,-1-1,1 1,-1 0,0-1,0 1,0 0,1-1,-1 1,0 0,0 0,0 0,0 0,0 0,0 0,0 0,1 1,-1-1,0 0,1 0,-1 0,0 0,1 1,-1-1,1 0,0 0,-1 1,1-1,-1 0,1 1,0-1,0 1,-1-1,1 1,0-1,0 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2.282"/>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3.100"/>
    </inkml:context>
    <inkml:brush xml:id="br0">
      <inkml:brushProperty name="width" value="0.05" units="cm"/>
      <inkml:brushProperty name="height" value="0.05" units="cm"/>
      <inkml:brushProperty name="ignorePressure" value="1"/>
    </inkml:brush>
  </inkml:definitions>
  <inkml:trace contextRef="#ctx0" brushRef="#br0">0 0,'66'76,"58"64,-84-99,1-2,14 8,-55-47,1 0,-1 0,0 0,1 0,-1 0,0 1,1-1,-1 0,0 0,1 1,-1-1,0 0,0 0,1 1,-1-1,0 0,0 1,0-1,1 0,-1 1,0-1,0 1,0-1,0 0,0 1,0-1,0 0,1 1,-1-1,0 1,0-1,-1 0,1 1,0-1,0 1,0 0,0 0,0 0,0-1,0 1,0 0,1 0,-1 0,0 0,0 0,1 0,-1-1,0 1,1 0,-1 0,1 0,-1-1,1 1,-1 0,1-1,0 1,-1 0,1-1,0 1,-1-1,1 1,0-1,0 1,0-1,0 0,3 3,-1-1,1 1,-1-1,0 1,0 0,0 0,0 0,0 1,0-1,-1 1,0-1,0 1,0 0,0 0,-1-4,-1 1,1-1,-1 1,0-1,1 0,-1 1,1-1,-1 0,1 0,-1 1,1-1,-1 0,1 0,0 0,-1 0,1 1,-1-1,5 1</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4.469"/>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7.323"/>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17.291"/>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18.158"/>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18.438"/>
    </inkml:context>
    <inkml:brush xml:id="br0">
      <inkml:brushProperty name="width" value="0.05" units="cm"/>
      <inkml:brushProperty name="height" value="0.05" units="cm"/>
      <inkml:brushProperty name="ignorePressure" value="1"/>
    </inkml:brush>
  </inkml:definitions>
  <inkml:trace contextRef="#ctx0" brushRef="#br0">1 1,'10'5</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20.534"/>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1:57.355"/>
    </inkml:context>
    <inkml:brush xml:id="br0">
      <inkml:brushProperty name="width" value="0.05" units="cm"/>
      <inkml:brushProperty name="height" value="0.05" units="cm"/>
      <inkml:brushProperty name="ignorePressure" value="1"/>
    </inkml:brush>
  </inkml:definitions>
  <inkml:trace contextRef="#ctx0" brushRef="#br0">1 13,'137'-6,"-40"0,18 5,-83 3,0 0,0 3,0 0,-1 2,19 7,-14-1,-18-6,13 3,-27-9,0 0,1 0,-1-1,0 1,1-1,-1 0,0 0,1-1,2 0,4 0,0 1,11 0,-5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00.656"/>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06.836"/>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9.366"/>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15.896"/>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16.829"/>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17.665"/>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57.408"/>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58.446"/>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1.151"/>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1.983"/>
    </inkml:context>
    <inkml:brush xml:id="br0">
      <inkml:brushProperty name="width" value="0.05" units="cm"/>
      <inkml:brushProperty name="height" value="0.05" units="cm"/>
      <inkml:brushProperty name="ignorePressure" value="1"/>
    </inkml:brush>
  </inkml:definitions>
  <inkml:trace contextRef="#ctx0" brushRef="#br0">1 16,'15'-16</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2.267"/>
    </inkml:context>
    <inkml:brush xml:id="br0">
      <inkml:brushProperty name="width" value="0.05" units="cm"/>
      <inkml:brushProperty name="height" value="0.05" units="cm"/>
      <inkml:brushProperty name="ignorePressure" value="1"/>
    </inkml:brush>
  </inkml:definitions>
  <inkml:trace contextRef="#ctx0" brushRef="#br0">0 1,'42'5</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4.256"/>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16T01:04:43.785"/>
    </inkml:context>
    <inkml:brush xml:id="br0">
      <inkml:brushProperty name="width" value="0.025" units="cm"/>
      <inkml:brushProperty name="height" value="0.025" units="cm"/>
    </inkml:brush>
  </inkml:definitions>
  <inkml:trace contextRef="#ctx0" brushRef="#br0">0 1 24575,'0'0'-8191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18.584"/>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16T01:04:44.692"/>
    </inkml:context>
    <inkml:brush xml:id="br0">
      <inkml:brushProperty name="width" value="0.025" units="cm"/>
      <inkml:brushProperty name="height" value="0.025" units="cm"/>
    </inkml:brush>
  </inkml:definitions>
  <inkml:trace contextRef="#ctx0" brushRef="#br0">0 1 24575,'0'0'-8191</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16T01:04:49.854"/>
    </inkml:context>
    <inkml:brush xml:id="br0">
      <inkml:brushProperty name="width" value="0.025" units="cm"/>
      <inkml:brushProperty name="height" value="0.025" units="cm"/>
    </inkml:brush>
  </inkml:definitions>
  <inkml:trace contextRef="#ctx0" brushRef="#br0">1 0 24575,'0'0'0,"0"0"0,0 0 0,0 0 0,0 0 0,9 3 0,5 4 0,3 4 0,1 3 0,-2-1 0,-2 0 0,-4-4 0,-4-4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16T22:42:34.902"/>
    </inkml:context>
    <inkml:brush xml:id="br0">
      <inkml:brushProperty name="width" value="0.025" units="cm"/>
      <inkml:brushProperty name="height" value="0.025" units="cm"/>
      <inkml:brushProperty name="color" value="#E71224"/>
    </inkml:brush>
  </inkml:definitions>
  <inkml:trace contextRef="#ctx0" brushRef="#br0">1 1 24575,'14'1'0,"1"1"0,0 0 0,0 1 0,26 9 0,-23-6 0,1-1 0,34 5 0,363-3 0,-235-10 0,-176 4 6,0-1 0,0 0 0,0 1 0,0 0 0,0 0 0,0 1 0,0-1 0,0 1 0,0 0 0,-1 1 0,1-1 0,-1 1 0,1-1 0,-1 1 0,0 1 0,0-1 0,-1 1 0,1-1 0,5 9 0,-3-4-155,-1 0 1,0 1-1,0 0 1,-1 0-1,-1 0 1,1 0-1,-1 1 1,-1 0-1,2 13 1,-2-5-6678</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16T22:42:36.623"/>
    </inkml:context>
    <inkml:brush xml:id="br0">
      <inkml:brushProperty name="width" value="0.025" units="cm"/>
      <inkml:brushProperty name="height" value="0.025" units="cm"/>
      <inkml:brushProperty name="color" value="#E71224"/>
    </inkml:brush>
  </inkml:definitions>
  <inkml:trace contextRef="#ctx0" brushRef="#br0">1 0 24575,'0'0'-8191</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1.197"/>
    </inkml:context>
    <inkml:brush xml:id="br0">
      <inkml:brushProperty name="width" value="0.05" units="cm"/>
      <inkml:brushProperty name="height" value="0.05" units="cm"/>
      <inkml:brushProperty name="ignorePressure" value="1"/>
    </inkml:brush>
  </inkml:definitions>
  <inkml:trace contextRef="#ctx0" brushRef="#br0">1 1,'12'6</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2.282"/>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9.366"/>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18.584"/>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7:41.629"/>
    </inkml:context>
    <inkml:brush xml:id="br0">
      <inkml:brushProperty name="width" value="0.05" units="cm"/>
      <inkml:brushProperty name="height" value="0.05" units="cm"/>
      <inkml:brushProperty name="ignorePressure" value="1"/>
    </inkml:brush>
    <inkml:brush xml:id="br1">
      <inkml:brushProperty name="width" value="0.2" units="cm"/>
      <inkml:brushProperty name="height" value="0.2" units="cm"/>
      <inkml:brushProperty name="color" value="#E71224"/>
      <inkml:brushProperty name="ignorePressure" value="1"/>
    </inkml:brush>
  </inkml:definitions>
  <inkml:trace contextRef="#ctx0" brushRef="#br0">119 0,'0'7519,"0"-2961,0-3251,0-1209,0 135,0 193,0-240,0-174,0-10,0-10,0 1</inkml:trace>
  <inkml:trace contextRef="#ctx0" brushRef="#br0" timeOffset="13729.44">11068 2308</inkml:trace>
  <inkml:trace contextRef="#ctx0" brushRef="#br0" timeOffset="51662.21">1116 5963</inkml:trace>
  <inkml:trace contextRef="#ctx0" brushRef="#br0" timeOffset="70988.22">217 14447</inkml:trace>
  <inkml:trace contextRef="#ctx0" brushRef="#br0" timeOffset="71757.34">217 14447</inkml:trace>
  <inkml:trace contextRef="#ctx0" brushRef="#br0" timeOffset="79171.17">1 14447,'6969'0,"4719"0,-8260 0,-3412 0</inkml:trace>
  <inkml:trace contextRef="#ctx0" brushRef="#br1" timeOffset="198431.2">125 11368</inkml:trace>
  <inkml:trace contextRef="#ctx0" brushRef="#br1" timeOffset="-102840.42">357 11291,'210'-212,"-67"65,-78 85,20-12,11 1,31-36,28-23,-120 102,-3-2,0-2,25-35,73-116,-23 30,-74 110,3 2,16-13,-40 42,0 0,1 1,12-10,46-31,-34 26,12-12,-38 30,0-1,0-1,-1 0,-1 0,0-1,0 0,14-7,0 0,-2-1,0-1,10-15,68-101,-88 110,1 0,2 1,1 0,1 2,1-1,10-9,-6 8,-1-1,6-12,-2 2,3-1,-18 27,1 0,1 1,0 0,0 1,2-1,14-15,1 1,21-14,63-39,-56 40,-1-2,17-19,-24 25,-24 18,-2-2,7-5,-22 16,-1 0,1 0,-1 0,-1-1,1 0,-1 0,0 0,3-9,28-72,-19 46,16-28,114-117,-89 124,51-45,-89 89,2 2,0 0,1 2,1 0,0 1,16-5,1 1,1 2,1 2,31-6,-50 16,0-2,-1 0,0-1,14-7,-11 4,1 1,0 1,6 0,-13-2,-1 2,2 0,15-4,63-16,-35 12,-42 12,0 0,0 2,18-2,67 3,-67 2,0-1,-1-2,23-5,-31 5,-1 2,9 1,34-1,-59 0,0-1,0 0,0-1,1-1,17-4,1 2,-1 1,29 0,38-6,-45 4,-1 2,20 3,107 5,-82 0,-86-2,-1 0,0 1,0 0,-1 0,1 1,0 1,0 0,20 9,19 13,19 9,-55-30,0 1,0-2,1 0,3 0,27 7,-1 1,35 16,-37-12,0-3,1-1,2-2,61 27,7 2,55 29,-164-67,0 0,0 0,0 0,0 0,0-1,0 1,0-1,0 0,4-1,-3 0,0 1,0 0,0 1,0-1,3 1,-6 0,0-1,-1 1,1 0,-1-1,1 1,-1 0,1 0,-1 0,1 0,-1 0,0 0,0 0,1 1,-1-1,0 0,0 1,0-1,0 2,57 61,19 24,7-2,39 42,-73-72,13 24,18 11,30 33,-76-88,2-2,15 10,-13-4,-1 1,7 14,62 93,14 17,-115-156,0 0,0 1,-2 0,1-1,-1 2,-1-1,1 0,-1 3,2 5,7 15,-9-27,0 0,0 0,0 0,1 0,0-1,0 0,2 2,22 35,2-2,19 20,71 70,-77-86,-29-26,0-1,1-1,0 0,2-1,70 56,7 6,-79-63,-1 0,0 2,-1-1,10 18,-7-12,-1 0,-2 1,0 1,2 3,0-2,6 6,-16-16,0-1,1 1,1-1,0 0,0-1,1 0,9 10,11 10,32 29,-33-35,-1 0,-1 2,2 5,342 336,-363-365,0 0,0-1,0 0,0 0,0 0,5 1,-6-3,1 1,-1 0,0 1,1-1,-1 1,0 0,-1 1,1-1,-1 1,4 3,11 5,-1 0,-1 0,0 2,-1 0,5 6,24 29,1 5,-6-6,13 9,-52-56,-1 0,1 1,-1-1,0 0,1 1,-1-1,0 1,0-1,0 1,0-1,0 0,-1 0,1 1,0-1,0 0,1 0,-1 0,0 1,0-1,0 0,1 0,-1 0,1 0,-1 0,1 1,-1-1,1 0,-1 0,1 0,0 0,0-1,0 1,-1 0,1 0,0 0,0-1,1 1,-2 0,-1-1,1 1,0-1,0 0,0 1,0-1,0 1,0-1,0 1,0-1,0 0,0 1,0-1,0 1,0-1,0 1,0-1,0 0,0 1,0-1,1 1,-1-1,0 0,0 1,1-1,-1 0,0 1,0-1,1 0,-1 1,0-1,1 0,-1 1,0-1,1 0,-1 0,1 1,1-1,0 0,1 0,-1 0,0 0,0 0,0 0,2-1,16 0,-20 1,1 0,0 0,0 0,-1 0,1 0,0 0,-1 1,1-1,0 0,-1 1,1-1,0 0,-1 1,1-1,-1 1,1-1,0 1,-1-1,0 1,1-1,-1 1,1-1,43 46,-24-24,0-2,2 0,2 0,-16-14,-1-1,1 0,0-1,0 0,0 0,1-1,-1 1,1-2,0 0,0 0,9 1,38 12,0-2,1-3,35 2,7-6,69-5,-66-2,92-3,-109-1,22-6,-58 3,0-2,39-14,-51 12,-2-2,1-1,-2-2,3-4,10-6,273-153,-227 133,1 5,56-15,-50 20,48-27,89-52,35-18,-131 76,-43 18,9-10,-76 34,0-2,-1 0,-1-3,-1 0,8-10,15-13,31-34,41-55,28-28,-110 122,1 2,44-29,-52 41,-1-2,-1-1,-2-1,26-32,-34 33,0-1,-2-1,-2-1,0 0,-3-1,1-3,40-59,113-184,-103 180,61-69,-100 133,-1-2,4-12,42-77,-3 6,-45 80,2 2,2 0,21-26,-2-3,22-44,70-145,3-5,38-142,-80 208,11-1,-51 98,84-149,-113 188,-4-2,-2 0,5-25,101-231,-18 48,-76 170,17-80,13 20,18-20,88-148,62-129,-58 38,-17 35,-104 264,5 3,17-17,104-155,53-86,-186 288,20-32,-43 77,26-31,-38 43,2 1,1 1,2 0,0 1,1 1,8-5,9-11,-16 17,1 1,24-18,-39 34,2 0,-1 1,1 0,-1 0,1 1,1 0,-1 1,0 0,1 0,0 1,3 0,4-1,0 0,-1-1,1-1,12-6,61-31,-6 3,-67 33,0 0,0 1,0 1,4 0,43-5,0 4,39 2,128 10,-203 3,0 1,-1 1,-1 1,0 2,19 13,29 27,12 14,-8-6,-31-29,10 4,31 20,-63-34,0 0,13 19,-27-30,-2 1,1 0,-2 0,0 1,-1 0,4 11,-5-19,31 39,-3 1,17 31,0-23,-3 2,24 39,77 130,-70-102,-61-99,-6-10,-1 0,-1 2,5 9,-12-20,-1 0,0 0,0-1,0 1,-1 0,0 0,0 0,0 1,-1-1,0 0,0 0,-1 0,0 3,1-4,1 0,-1 1,1-1,0 0,0 0,1 1,0-1,0 0,0 0,3 4,3 5,2-1,9 12,-10-16,-2 1,1 0,-2 0,1 1,-1 0,3 8,78 225,-30-79,16 18,21 71,-16 5,16 43,-52-185,33 63,-52-127,-2 2,-3 0,6 37,25 172,-17-145,-8-29,-4 3,-15-62,-1-1,-1 1,-2 0,-1 1,-2 1,8 49,9 33,19 81,9 65,-36-198,-3-1,-2 1,-4 14,-2 81,2 75,4-182,3-1,1 0,9 29,-11-36,-2 1,-2 3,-1-3,6 40,-4-82,1 0,-1 0,0 0,0-1,0 1,-1 0,1 0,0 0,-1 1,0-1,1 0,-1 2,0 4,0 0,-1 7,0 17,1-29,0 0,0-1,1 1,-1 0,1-1,0 1,0-1,0 1,0-1,1 2,19 107,-6-32,15 45,-12-57,0 2,-15-56,-1 0,-1 1,0-1,-1 6,9 123,-7-77,3 0,9 40,8-11,18 40,-10-34,-2 9,-21-74,-2-1,-1 0,-1 1,-2 0,-2 8,-2 5,0-12,2-1,2 14,0-38,0 0,1 1,0-1,1 0,0 0,1-1,0 1,1-1,3 5,5 18,-2-1,-1 2,-1 0,-2 0,-1 0,-2 1,-1-1,-2 1,-2 0,-1 3,2-29,0 1,0 0,1-1,0 1,2 5,4 14,3 4,-2-9,2 20,-6-7,-4-30,1 1,0 0,0-1,0 1,1-1,0 0,1 1,0-1,-2-1,0 0,0 0,0 0,1 0,0 0,0 0,0-1,3 4,5 8,12 17,-15-25,0 1,-1 1,0-1,0 1,-1 0,-1 0,2 5,-2-1,0-1,-1 1,-1 0,1 14,-3 59,1-8,0-64,0 1,2 0,3 11,-4-15,-1 0,0 0,0 0,-1 0,-1 4,0-6,11-12</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7:11:19.303"/>
    </inkml:context>
    <inkml:brush xml:id="br0">
      <inkml:brushProperty name="width" value="0.3" units="cm"/>
      <inkml:brushProperty name="height" value="0.6" units="cm"/>
      <inkml:brushProperty name="color" value="#002060"/>
      <inkml:brushProperty name="tip" value="rectangle"/>
      <inkml:brushProperty name="rasterOp" value="maskPen"/>
      <inkml:brushProperty name="ignorePressure" value="1"/>
    </inkml:brush>
  </inkml:definitions>
  <inkml:trace contextRef="#ctx0" brushRef="#br0">0 0,'54'0,"9469"0,-260 0,-5224 0,-3920 0,-370 0,255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7:41.629"/>
    </inkml:context>
    <inkml:brush xml:id="br0">
      <inkml:brushProperty name="width" value="0.05" units="cm"/>
      <inkml:brushProperty name="height" value="0.05" units="cm"/>
      <inkml:brushProperty name="ignorePressure" value="1"/>
    </inkml:brush>
    <inkml:brush xml:id="br1">
      <inkml:brushProperty name="width" value="0.2" units="cm"/>
      <inkml:brushProperty name="height" value="0.2" units="cm"/>
      <inkml:brushProperty name="color" value="#E71224"/>
      <inkml:brushProperty name="ignorePressure" value="1"/>
    </inkml:brush>
  </inkml:definitions>
  <inkml:trace contextRef="#ctx0" brushRef="#br0">119 0,'0'7519,"0"-2961,0-3251,0-1209,0 135,0 193,0-240,0-174,0-10,0-10,0 1</inkml:trace>
  <inkml:trace contextRef="#ctx0" brushRef="#br0" timeOffset="13729.44">11068 2308</inkml:trace>
  <inkml:trace contextRef="#ctx0" brushRef="#br0" timeOffset="51662.21">1116 5963</inkml:trace>
  <inkml:trace contextRef="#ctx0" brushRef="#br0" timeOffset="70988.22">217 14447</inkml:trace>
  <inkml:trace contextRef="#ctx0" brushRef="#br0" timeOffset="71757.34">217 14447</inkml:trace>
  <inkml:trace contextRef="#ctx0" brushRef="#br0" timeOffset="79171.17">1 14447,'6969'0,"4719"0,-8260 0,-3412 0</inkml:trace>
  <inkml:trace contextRef="#ctx0" brushRef="#br1" timeOffset="198431.2">125 11368</inkml:trace>
  <inkml:trace contextRef="#ctx0" brushRef="#br1" timeOffset="-102840.42">357 11291,'210'-212,"-67"65,-78 85,20-12,11 1,31-36,28-23,-120 102,-3-2,0-2,25-35,73-116,-23 30,-74 110,3 2,16-13,-40 42,0 0,1 1,12-10,46-31,-34 26,12-12,-38 30,0-1,0-1,-1 0,-1 0,0-1,0 0,14-7,0 0,-2-1,0-1,10-15,68-101,-88 110,1 0,2 1,1 0,1 2,1-1,10-9,-6 8,-1-1,6-12,-2 2,3-1,-18 27,1 0,1 1,0 0,0 1,2-1,14-15,1 1,21-14,63-39,-56 40,-1-2,17-19,-24 25,-24 18,-2-2,7-5,-22 16,-1 0,1 0,-1 0,-1-1,1 0,-1 0,0 0,3-9,28-72,-19 46,16-28,114-117,-89 124,51-45,-89 89,2 2,0 0,1 2,1 0,0 1,16-5,1 1,1 2,1 2,31-6,-50 16,0-2,-1 0,0-1,14-7,-11 4,1 1,0 1,6 0,-13-2,-1 2,2 0,15-4,63-16,-35 12,-42 12,0 0,0 2,18-2,67 3,-67 2,0-1,-1-2,23-5,-31 5,-1 2,9 1,34-1,-59 0,0-1,0 0,0-1,1-1,17-4,1 2,-1 1,29 0,38-6,-45 4,-1 2,20 3,107 5,-82 0,-86-2,-1 0,0 1,0 0,-1 0,1 1,0 1,0 0,20 9,19 13,19 9,-55-30,0 1,0-2,1 0,3 0,27 7,-1 1,35 16,-37-12,0-3,1-1,2-2,61 27,7 2,55 29,-164-67,0 0,0 0,0 0,0 0,0-1,0 1,0-1,0 0,4-1,-3 0,0 1,0 0,0 1,0-1,3 1,-6 0,0-1,-1 1,1 0,-1-1,1 1,-1 0,1 0,-1 0,1 0,-1 0,0 0,0 0,1 1,-1-1,0 0,0 1,0-1,0 2,57 61,19 24,7-2,39 42,-73-72,13 24,18 11,30 33,-76-88,2-2,15 10,-13-4,-1 1,7 14,62 93,14 17,-115-156,0 0,0 1,-2 0,1-1,-1 2,-1-1,1 0,-1 3,2 5,7 15,-9-27,0 0,0 0,0 0,1 0,0-1,0 0,2 2,22 35,2-2,19 20,71 70,-77-86,-29-26,0-1,1-1,0 0,2-1,70 56,7 6,-79-63,-1 0,0 2,-1-1,10 18,-7-12,-1 0,-2 1,0 1,2 3,0-2,6 6,-16-16,0-1,1 1,1-1,0 0,0-1,1 0,9 10,11 10,32 29,-33-35,-1 0,-1 2,2 5,342 336,-363-365,0 0,0-1,0 0,0 0,0 0,5 1,-6-3,1 1,-1 0,0 1,1-1,-1 1,0 0,-1 1,1-1,-1 1,4 3,11 5,-1 0,-1 0,0 2,-1 0,5 6,24 29,1 5,-6-6,13 9,-52-56,-1 0,1 1,-1-1,0 0,1 1,-1-1,0 1,0-1,0 1,0-1,0 0,-1 0,1 1,0-1,0 0,1 0,-1 0,0 1,0-1,0 0,1 0,-1 0,1 0,-1 0,1 1,-1-1,1 0,-1 0,1 0,0 0,0-1,0 1,-1 0,1 0,0 0,0-1,1 1,-2 0,-1-1,1 1,0-1,0 0,0 1,0-1,0 1,0-1,0 1,0-1,0 0,0 1,0-1,0 1,0-1,0 1,0-1,0 0,0 1,0-1,1 1,-1-1,0 0,0 1,1-1,-1 0,0 1,0-1,1 0,-1 1,0-1,1 0,-1 1,0-1,1 0,-1 0,1 1,1-1,0 0,1 0,-1 0,0 0,0 0,0 0,2-1,16 0,-20 1,1 0,0 0,0 0,-1 0,1 0,0 0,-1 1,1-1,0 0,-1 1,1-1,0 0,-1 1,1-1,-1 1,1-1,0 1,-1-1,0 1,1-1,-1 1,1-1,43 46,-24-24,0-2,2 0,2 0,-16-14,-1-1,1 0,0-1,0 0,0 0,1-1,-1 1,1-2,0 0,0 0,9 1,38 12,0-2,1-3,35 2,7-6,69-5,-66-2,92-3,-109-1,22-6,-58 3,0-2,39-14,-51 12,-2-2,1-1,-2-2,3-4,10-6,273-153,-227 133,1 5,56-15,-50 20,48-27,89-52,35-18,-131 76,-43 18,9-10,-76 34,0-2,-1 0,-1-3,-1 0,8-10,15-13,31-34,41-55,28-28,-110 122,1 2,44-29,-52 41,-1-2,-1-1,-2-1,26-32,-34 33,0-1,-2-1,-2-1,0 0,-3-1,1-3,40-59,113-184,-103 180,61-69,-100 133,-1-2,4-12,42-77,-3 6,-45 80,2 2,2 0,21-26,-2-3,22-44,70-145,3-5,38-142,-80 208,11-1,-51 98,84-149,-113 188,-4-2,-2 0,5-25,101-231,-18 48,-76 170,17-80,13 20,18-20,88-148,62-129,-58 38,-17 35,-104 264,5 3,17-17,104-155,53-86,-186 288,20-32,-43 77,26-31,-38 43,2 1,1 1,2 0,0 1,1 1,8-5,9-11,-16 17,1 1,24-18,-39 34,2 0,-1 1,1 0,-1 0,1 1,1 0,-1 1,0 0,1 0,0 1,3 0,4-1,0 0,-1-1,1-1,12-6,61-31,-6 3,-67 33,0 0,0 1,0 1,4 0,43-5,0 4,39 2,128 10,-203 3,0 1,-1 1,-1 1,0 2,19 13,29 27,12 14,-8-6,-31-29,10 4,31 20,-63-34,0 0,13 19,-27-30,-2 1,1 0,-2 0,0 1,-1 0,4 11,-5-19,31 39,-3 1,17 31,0-23,-3 2,24 39,77 130,-70-102,-61-99,-6-10,-1 0,-1 2,5 9,-12-20,-1 0,0 0,0-1,0 1,-1 0,0 0,0 0,0 1,-1-1,0 0,0 0,-1 0,0 3,1-4,1 0,-1 1,1-1,0 0,0 0,1 1,0-1,0 0,0 0,3 4,3 5,2-1,9 12,-10-16,-2 1,1 0,-2 0,1 1,-1 0,3 8,78 225,-30-79,16 18,21 71,-16 5,16 43,-52-185,33 63,-52-127,-2 2,-3 0,6 37,25 172,-17-145,-8-29,-4 3,-15-62,-1-1,-1 1,-2 0,-1 1,-2 1,8 49,9 33,19 81,9 65,-36-198,-3-1,-2 1,-4 14,-2 81,2 75,4-182,3-1,1 0,9 29,-11-36,-2 1,-2 3,-1-3,6 40,-4-82,1 0,-1 0,0 0,0-1,0 1,-1 0,1 0,0 0,-1 1,0-1,1 0,-1 2,0 4,0 0,-1 7,0 17,1-29,0 0,0-1,1 1,-1 0,1-1,0 1,0-1,0 1,0-1,1 2,19 107,-6-32,15 45,-12-57,0 2,-15-56,-1 0,-1 1,0-1,-1 6,9 123,-7-77,3 0,9 40,8-11,18 40,-10-34,-2 9,-21-74,-2-1,-1 0,-1 1,-2 0,-2 8,-2 5,0-12,2-1,2 14,0-38,0 0,1 1,0-1,1 0,0 0,1-1,0 1,1-1,3 5,5 18,-2-1,-1 2,-1 0,-2 0,-1 0,-2 1,-1-1,-2 1,-2 0,-1 3,2-29,0 1,0 0,1-1,0 1,2 5,4 14,3 4,-2-9,2 20,-6-7,-4-30,1 1,0 0,0-1,0 1,1-1,0 0,1 1,0-1,-2-1,0 0,0 0,0 0,1 0,0 0,0 0,0-1,3 4,5 8,12 17,-15-25,0 1,-1 1,0-1,0 1,-1 0,-1 0,2 5,-2-1,0-1,-1 1,-1 0,1 14,-3 59,1-8,0-64,0 1,2 0,3 11,-4-15,-1 0,0 0,0 0,-1 0,-1 4,0-6,11-12</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7:12:37.423"/>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1 0,'0'0,"0"0,0 0,0 0,0 0,0 0,0 0,0 0,0 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7:12:48.506"/>
    </inkml:context>
    <inkml:brush xml:id="br0">
      <inkml:brushProperty name="width" value="0.1" units="cm"/>
      <inkml:brushProperty name="height" value="0.6" units="cm"/>
      <inkml:brushProperty name="color" value="#849398"/>
      <inkml:brushProperty name="ignorePressure" value="1"/>
      <inkml:brushProperty name="inkEffects" value="pencil"/>
    </inkml:brush>
  </inkml:definitions>
  <inkml:trace contextRef="#ctx0" brushRef="#br0">0 1,'0'0,"0"0,0 0,0 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27.465"/>
    </inkml:context>
    <inkml:brush xml:id="br0">
      <inkml:brushProperty name="width" value="0.05" units="cm"/>
      <inkml:brushProperty name="height" value="0.05" units="cm"/>
      <inkml:brushProperty name="ignorePressure" value="1"/>
    </inkml:brush>
  </inkml:definitions>
  <inkml:trace contextRef="#ctx0" brushRef="#br0">0 0,'96'128,"26"20,-18-23,-102-122,-1 0,1-1,-1 1,0 0,0 0,0 0,0 0,-1 0,1 0,-1 2,0 5,0 0,-1 7,0-10,1 1,0 0,0 0,1 5,0-10,-1-1,1 1,0-1,-1 0,1 1,1-1,-1 0,0 1,0-1,1 0,-1 0,1 0,0 0,0-1,-1 1,3 1</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0.811"/>
    </inkml:context>
    <inkml:brush xml:id="br0">
      <inkml:brushProperty name="width" value="0.05" units="cm"/>
      <inkml:brushProperty name="height" value="0.05" units="cm"/>
      <inkml:brushProperty name="ignorePressure" value="1"/>
    </inkml:brush>
  </inkml:definitions>
  <inkml:trace contextRef="#ctx0" brushRef="#br0">0 615,'417'-573,"-417"572,1 0,0 0,0 0,0 0,-1-1,1 1,-1 0,1 0,-1-1,1 1,-1 0,0-1,0 1,0 0,1-1,-1 1,0 0,0 0,0 0,0 0,0 0,0 0,0 0,1 1,-1-1,0 0,1 0,-1 0,0 0,1 1,-1-1,1 0,0 0,-1 1,1-1,-1 0,1 1,0-1,0 1,-1-1,1 1,0-1,0 1</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3.100"/>
    </inkml:context>
    <inkml:brush xml:id="br0">
      <inkml:brushProperty name="width" value="0.05" units="cm"/>
      <inkml:brushProperty name="height" value="0.05" units="cm"/>
      <inkml:brushProperty name="ignorePressure" value="1"/>
    </inkml:brush>
  </inkml:definitions>
  <inkml:trace contextRef="#ctx0" brushRef="#br0">0 0,'66'76,"58"64,-84-99,1-2,14 8,-55-47,1 0,-1 0,0 0,1 0,-1 0,0 1,1-1,-1 0,0 0,1 1,-1-1,0 0,0 0,1 1,-1-1,0 0,0 1,0-1,1 0,-1 1,0-1,0 1,0-1,0 0,0 1,0-1,0 0,1 1,-1-1,0 1,0-1,-1 0,1 1,0-1,0 1,0 0,0 0,0 0,0-1,0 1,0 0,1 0,-1 0,0 0,0 0,1 0,-1-1,0 1,1 0,-1 0,1 0,-1-1,1 1,-1 0,1-1,0 1,-1 0,1-1,0 1,-1-1,1 1,0-1,0 1,0-1,0 0,3 3,-1-1,1 1,-1-1,0 1,0 0,0 0,0 0,0 1,0-1,-1 1,0-1,0 1,0 0,0 0,-1-4,-1 1,1-1,-1 1,0-1,1 0,-1 1,1-1,-1 0,1 0,-1 1,1-1,-1 0,1 0,0 0,-1 0,1 1,-1-1,5 1</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4.469"/>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7:37.323"/>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17.291"/>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18.158"/>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18.438"/>
    </inkml:context>
    <inkml:brush xml:id="br0">
      <inkml:brushProperty name="width" value="0.05" units="cm"/>
      <inkml:brushProperty name="height" value="0.05" units="cm"/>
      <inkml:brushProperty name="ignorePressure" value="1"/>
    </inkml:brush>
  </inkml:definitions>
  <inkml:trace contextRef="#ctx0" brushRef="#br0">1 1,'10'5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1.197"/>
    </inkml:context>
    <inkml:brush xml:id="br0">
      <inkml:brushProperty name="width" value="0.05" units="cm"/>
      <inkml:brushProperty name="height" value="0.05" units="cm"/>
      <inkml:brushProperty name="ignorePressure" value="1"/>
    </inkml:brush>
  </inkml:definitions>
  <inkml:trace contextRef="#ctx0" brushRef="#br0">1 1,'12'6</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03:08:20.534"/>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1:57.355"/>
    </inkml:context>
    <inkml:brush xml:id="br0">
      <inkml:brushProperty name="width" value="0.05" units="cm"/>
      <inkml:brushProperty name="height" value="0.05" units="cm"/>
      <inkml:brushProperty name="ignorePressure" value="1"/>
    </inkml:brush>
  </inkml:definitions>
  <inkml:trace contextRef="#ctx0" brushRef="#br0">1 13,'137'-6,"-40"0,18 5,-83 3,0 0,0 3,0 0,-1 2,19 7,-14-1,-18-6,13 3,-27-9,0 0,1 0,-1-1,0 1,1-1,-1 0,0 0,1-1,2 0,4 0,0 1,11 0,-5 0</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00.656"/>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06.836"/>
    </inkml:context>
    <inkml:brush xml:id="br0">
      <inkml:brushProperty name="width" value="0.05" units="cm"/>
      <inkml:brushProperty name="height" value="0.05" units="cm"/>
      <inkml:brushProperty name="ignorePressure" value="1"/>
    </inkml:brush>
  </inkml:definitions>
  <inkml:trace contextRef="#ctx0" brushRef="#br0">1 1</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15.896"/>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16.829"/>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17.665"/>
    </inkml:context>
    <inkml:brush xml:id="br0">
      <inkml:brushProperty name="width" value="0.05" units="cm"/>
      <inkml:brushProperty name="height" value="0.05" units="cm"/>
      <inkml:brushProperty name="ignorePressure" value="1"/>
    </inkml:brush>
  </inkml:definitions>
  <inkml:trace contextRef="#ctx0" brushRef="#br0">0 0,'0'0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53.177"/>
    </inkml:context>
    <inkml:brush xml:id="br0">
      <inkml:brushProperty name="width" value="0.05" units="cm"/>
      <inkml:brushProperty name="height" value="0.05" units="cm"/>
      <inkml:brushProperty name="ignorePressure" value="1"/>
    </inkml:brush>
  </inkml:definitions>
  <inkml:trace contextRef="#ctx0" brushRef="#br0">795 912,'-64'-70,"-186"-230,52 60,125 158,-71-60,129 127,-12-11,26 25,0 0,0 0,0 0,0 0,0 0,-1 0,1 1,0-1,-1 0,1 1,0-1,-1 1,1-1,-1 1,1 0,-1 0,0 0,3-2,-1 0,1 1,-1-1,1 1,0-1,0 1,0 0,0-1,-1 1,2 0,-1-1,0 1,0 0,0 0,1 0,-1 0,0 0,2 0</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57.408"/>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2:58.446"/>
    </inkml:context>
    <inkml:brush xml:id="br0">
      <inkml:brushProperty name="width" value="0.05" units="cm"/>
      <inkml:brushProperty name="height" value="0.05" units="cm"/>
      <inkml:brushProperty name="ignorePressure" value="1"/>
    </inkml:brush>
  </inkml:definitions>
  <inkml:trace contextRef="#ctx0" brushRef="#br0">1 0,'0'0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2.282"/>
    </inkml:context>
    <inkml:brush xml:id="br0">
      <inkml:brushProperty name="width" value="0.05" units="cm"/>
      <inkml:brushProperty name="height" value="0.05" units="cm"/>
      <inkml:brushProperty name="ignorePressure" value="1"/>
    </inkml:brush>
  </inkml:definitions>
  <inkml:trace contextRef="#ctx0" brushRef="#br0">0 1,'0'0</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1.151"/>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1.983"/>
    </inkml:context>
    <inkml:brush xml:id="br0">
      <inkml:brushProperty name="width" value="0.05" units="cm"/>
      <inkml:brushProperty name="height" value="0.05" units="cm"/>
      <inkml:brushProperty name="ignorePressure" value="1"/>
    </inkml:brush>
  </inkml:definitions>
  <inkml:trace contextRef="#ctx0" brushRef="#br0">1 16,'15'-16</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2.267"/>
    </inkml:context>
    <inkml:brush xml:id="br0">
      <inkml:brushProperty name="width" value="0.05" units="cm"/>
      <inkml:brushProperty name="height" value="0.05" units="cm"/>
      <inkml:brushProperty name="ignorePressure" value="1"/>
    </inkml:brush>
  </inkml:definitions>
  <inkml:trace contextRef="#ctx0" brushRef="#br0">0 1,'42'5</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1T14:44:14.256"/>
    </inkml:context>
    <inkml:brush xml:id="br0">
      <inkml:brushProperty name="width" value="0.05" units="cm"/>
      <inkml:brushProperty name="height" value="0.05" units="cm"/>
      <inkml:brushProperty name="ignorePressure" value="1"/>
    </inkml:brush>
  </inkml:definitions>
  <inkml:trace contextRef="#ctx0" brushRef="#br0">1 1,'0'0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16T01:04:43.785"/>
    </inkml:context>
    <inkml:brush xml:id="br0">
      <inkml:brushProperty name="width" value="0.025" units="cm"/>
      <inkml:brushProperty name="height" value="0.025" units="cm"/>
    </inkml:brush>
  </inkml:definitions>
  <inkml:trace contextRef="#ctx0" brushRef="#br0">0 1 24575,'0'0'-8191</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16T01:04:44.692"/>
    </inkml:context>
    <inkml:brush xml:id="br0">
      <inkml:brushProperty name="width" value="0.025" units="cm"/>
      <inkml:brushProperty name="height" value="0.025" units="cm"/>
    </inkml:brush>
  </inkml:definitions>
  <inkml:trace contextRef="#ctx0" brushRef="#br0">0 1 24575,'0'0'-8191</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16T01:04:46.494"/>
    </inkml:context>
    <inkml:brush xml:id="br0">
      <inkml:brushProperty name="width" value="0.025" units="cm"/>
      <inkml:brushProperty name="height" value="0.025" units="cm"/>
    </inkml:brush>
  </inkml:definitions>
  <inkml:trace contextRef="#ctx0" brushRef="#br0">187 0 24575,'-2'3'0,"0"-1"0,-1 0 0,1 1 0,0 0 0,0-1 0,1 1 0,-1 0 0,-2 5 0,-2 3 0,-23 38 0,20-33 0,0 0 0,0-1 0,-24 27 0,30-40 0,0 0 0,0 0 0,0 0 0,0-1 0,0 1 0,0-1 0,-6 2 0,-19 8 0,27-10 0,0-1 0,0 1 0,0-1 0,0 1 0,1 0 0,-1 0 0,0-1 0,0 1 0,1 0 0,-1 0 0,0 0 0,1 0 0,-1 0 0,1 0 0,0 0 0,-1 0 0,1 0 0,0 0 0,-1 0 0,1 0 0,0 0 0,0 1 0</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16T01:04:49.854"/>
    </inkml:context>
    <inkml:brush xml:id="br0">
      <inkml:brushProperty name="width" value="0.025" units="cm"/>
      <inkml:brushProperty name="height" value="0.025" units="cm"/>
    </inkml:brush>
  </inkml:definitions>
  <inkml:trace contextRef="#ctx0" brushRef="#br0">1 0 24575,'0'0'0,"0"0"0,0 0 0,0 0 0,0 0 0,9 3 0,5 4 0,3 4 0,1 3 0,-2-1 0,-2 0 0,-4-4 0,-4-4 0</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16T22:42:34.902"/>
    </inkml:context>
    <inkml:brush xml:id="br0">
      <inkml:brushProperty name="width" value="0.025" units="cm"/>
      <inkml:brushProperty name="height" value="0.025" units="cm"/>
      <inkml:brushProperty name="color" value="#E71224"/>
    </inkml:brush>
  </inkml:definitions>
  <inkml:trace contextRef="#ctx0" brushRef="#br0">1 1 24575,'14'1'0,"1"1"0,0 0 0,0 1 0,26 9 0,-23-6 0,1-1 0,34 5 0,363-3 0,-235-10 0,-176 4 6,0-1 0,0 0 0,0 1 0,0 0 0,0 0 0,0 1 0,0-1 0,0 1 0,0 0 0,-1 1 0,1-1 0,-1 1 0,1-1 0,-1 1 0,0 1 0,0-1 0,-1 1 0,1-1 0,5 9 0,-3-4-155,-1 0 1,0 1-1,0 0 1,-1 0-1,-1 0 1,1 0-1,-1 1 1,-1 0-1,2 13 1,-2-5-6678</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1-16T22:42:36.623"/>
    </inkml:context>
    <inkml:brush xml:id="br0">
      <inkml:brushProperty name="width" value="0.025" units="cm"/>
      <inkml:brushProperty name="height" value="0.025" units="cm"/>
      <inkml:brushProperty name="color" value="#E71224"/>
    </inkml:brush>
  </inkml:definitions>
  <inkml:trace contextRef="#ctx0" brushRef="#br0">1 0 24575,'0'0'-8191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09.366"/>
    </inkml:context>
    <inkml:brush xml:id="br0">
      <inkml:brushProperty name="width" value="0.05" units="cm"/>
      <inkml:brushProperty name="height" value="0.05" units="cm"/>
      <inkml:brushProperty name="ignorePressure" value="1"/>
    </inkml:brush>
  </inkml:definitions>
  <inkml:trace contextRef="#ctx0" brushRef="#br0">0 0</inkml:trace>
</inkml:ink>
</file>

<file path=ppt/ink/ink80.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9-01T02:18:56.21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6897 2187 0</inkml:trace>
</inkml:ink>
</file>

<file path=ppt/ink/ink8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9-01T02:24:36.80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7126 2205 0</inkml:trace>
</inkml:ink>
</file>

<file path=ppt/ink/ink8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1-09-01T01:05:34.86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28751 811 0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8-03-20T16:49:18.584"/>
    </inkml:context>
    <inkml:brush xml:id="br0">
      <inkml:brushProperty name="width" value="0.05" units="cm"/>
      <inkml:brushProperty name="height" value="0.05" units="cm"/>
      <inkml:brushProperty name="ignorePressure" value="1"/>
    </inkml:brush>
  </inkml:definitions>
  <inkml:trace contextRef="#ctx0" brushRef="#br0">0 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2718A2-E89A-4867-9D19-DA4563D64EDF}" type="datetimeFigureOut">
              <a:rPr lang="en-US" smtClean="0"/>
              <a:t>10/23/2023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066886-11E6-4BE2-87FD-F99FAF13AB6B}" type="slidenum">
              <a:rPr lang="en-US" smtClean="0"/>
              <a:t>‹#›</a:t>
            </a:fld>
            <a:endParaRPr lang="en-US"/>
          </a:p>
        </p:txBody>
      </p:sp>
    </p:spTree>
    <p:extLst>
      <p:ext uri="{BB962C8B-B14F-4D97-AF65-F5344CB8AC3E}">
        <p14:creationId xmlns:p14="http://schemas.microsoft.com/office/powerpoint/2010/main" val="269286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066886-11E6-4BE2-87FD-F99FAF13AB6B}" type="slidenum">
              <a:rPr lang="en-US" smtClean="0"/>
              <a:t>2</a:t>
            </a:fld>
            <a:endParaRPr lang="en-US"/>
          </a:p>
        </p:txBody>
      </p:sp>
    </p:spTree>
    <p:extLst>
      <p:ext uri="{BB962C8B-B14F-4D97-AF65-F5344CB8AC3E}">
        <p14:creationId xmlns:p14="http://schemas.microsoft.com/office/powerpoint/2010/main" val="2821548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066886-11E6-4BE2-87FD-F99FAF13AB6B}" type="slidenum">
              <a:rPr lang="en-US" smtClean="0"/>
              <a:t>9</a:t>
            </a:fld>
            <a:endParaRPr lang="en-US"/>
          </a:p>
        </p:txBody>
      </p:sp>
    </p:spTree>
    <p:extLst>
      <p:ext uri="{BB962C8B-B14F-4D97-AF65-F5344CB8AC3E}">
        <p14:creationId xmlns:p14="http://schemas.microsoft.com/office/powerpoint/2010/main" val="11455932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066886-11E6-4BE2-87FD-F99FAF13AB6B}" type="slidenum">
              <a:rPr lang="en-US" smtClean="0"/>
              <a:t>10</a:t>
            </a:fld>
            <a:endParaRPr lang="en-US"/>
          </a:p>
        </p:txBody>
      </p:sp>
    </p:spTree>
    <p:extLst>
      <p:ext uri="{BB962C8B-B14F-4D97-AF65-F5344CB8AC3E}">
        <p14:creationId xmlns:p14="http://schemas.microsoft.com/office/powerpoint/2010/main" val="3040849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8BA25C-A1E7-4822-8C96-418BF8B262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9599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8BA25C-A1E7-4822-8C96-418BF8B262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4259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066886-11E6-4BE2-87FD-F99FAF13AB6B}" type="slidenum">
              <a:rPr lang="en-US" smtClean="0"/>
              <a:t>24</a:t>
            </a:fld>
            <a:endParaRPr lang="en-US"/>
          </a:p>
        </p:txBody>
      </p:sp>
    </p:spTree>
    <p:extLst>
      <p:ext uri="{BB962C8B-B14F-4D97-AF65-F5344CB8AC3E}">
        <p14:creationId xmlns:p14="http://schemas.microsoft.com/office/powerpoint/2010/main" val="32557140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066886-11E6-4BE2-87FD-F99FAF13AB6B}" type="slidenum">
              <a:rPr lang="en-US" smtClean="0"/>
              <a:t>25</a:t>
            </a:fld>
            <a:endParaRPr lang="en-US"/>
          </a:p>
        </p:txBody>
      </p:sp>
    </p:spTree>
    <p:extLst>
      <p:ext uri="{BB962C8B-B14F-4D97-AF65-F5344CB8AC3E}">
        <p14:creationId xmlns:p14="http://schemas.microsoft.com/office/powerpoint/2010/main" val="2948319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1066886-11E6-4BE2-87FD-F99FAF13AB6B}" type="slidenum">
              <a:rPr lang="en-US" smtClean="0"/>
              <a:t>26</a:t>
            </a:fld>
            <a:endParaRPr lang="en-US"/>
          </a:p>
        </p:txBody>
      </p:sp>
    </p:spTree>
    <p:extLst>
      <p:ext uri="{BB962C8B-B14F-4D97-AF65-F5344CB8AC3E}">
        <p14:creationId xmlns:p14="http://schemas.microsoft.com/office/powerpoint/2010/main" val="20367573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18C3F-D7EB-4B96-A339-8B1736972A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D82986-4C1A-4B23-9CA1-74515A5A6B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2282529-EDEB-C294-240B-3A2234D8FBC0}"/>
              </a:ext>
            </a:extLst>
          </p:cNvPr>
          <p:cNvSpPr>
            <a:spLocks noGrp="1"/>
          </p:cNvSpPr>
          <p:nvPr>
            <p:ph type="dt" sz="half" idx="10"/>
          </p:nvPr>
        </p:nvSpPr>
        <p:spPr/>
        <p:txBody>
          <a:bodyPr/>
          <a:lstStyle/>
          <a:p>
            <a:r>
              <a:rPr lang="en-US" dirty="0"/>
              <a:t>10/23/2023</a:t>
            </a:r>
          </a:p>
        </p:txBody>
      </p:sp>
      <p:sp>
        <p:nvSpPr>
          <p:cNvPr id="5" name="Footer Placeholder 4">
            <a:extLst>
              <a:ext uri="{FF2B5EF4-FFF2-40B4-BE49-F238E27FC236}">
                <a16:creationId xmlns:a16="http://schemas.microsoft.com/office/drawing/2014/main" id="{CF3F11D2-F441-E109-861E-3DD12E4F0C6B}"/>
              </a:ext>
            </a:extLst>
          </p:cNvPr>
          <p:cNvSpPr>
            <a:spLocks noGrp="1"/>
          </p:cNvSpPr>
          <p:nvPr>
            <p:ph type="ftr" sz="quarter" idx="11"/>
          </p:nvPr>
        </p:nvSpPr>
        <p:spPr/>
        <p:txBody>
          <a:bodyPr/>
          <a:lstStyle/>
          <a:p>
            <a:r>
              <a:rPr lang="en-US"/>
              <a:t>William B. Brown  NAEIA.com</a:t>
            </a:r>
            <a:endParaRPr lang="en-US" dirty="0"/>
          </a:p>
        </p:txBody>
      </p:sp>
      <p:sp>
        <p:nvSpPr>
          <p:cNvPr id="6" name="Slide Number Placeholder 5">
            <a:extLst>
              <a:ext uri="{FF2B5EF4-FFF2-40B4-BE49-F238E27FC236}">
                <a16:creationId xmlns:a16="http://schemas.microsoft.com/office/drawing/2014/main" id="{DCF634E1-838B-958B-C984-BA9CBF4DEBCE}"/>
              </a:ext>
            </a:extLst>
          </p:cNvPr>
          <p:cNvSpPr>
            <a:spLocks noGrp="1"/>
          </p:cNvSpPr>
          <p:nvPr>
            <p:ph type="sldNum" sz="quarter" idx="12"/>
          </p:nvPr>
        </p:nvSpPr>
        <p:spPr/>
        <p:txBody>
          <a:bodyPr/>
          <a:lstStyle/>
          <a:p>
            <a:fld id="{78691DA4-D656-4E8E-92A0-590377A99F50}" type="slidenum">
              <a:rPr lang="en-US" smtClean="0"/>
              <a:pPr/>
              <a:t>‹#›</a:t>
            </a:fld>
            <a:endParaRPr lang="en-US" dirty="0"/>
          </a:p>
        </p:txBody>
      </p:sp>
    </p:spTree>
    <p:extLst>
      <p:ext uri="{BB962C8B-B14F-4D97-AF65-F5344CB8AC3E}">
        <p14:creationId xmlns:p14="http://schemas.microsoft.com/office/powerpoint/2010/main" val="2570813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ADCC0-D007-40FE-A514-360142A344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D7235B-6AAB-4184-B1D2-EE3F8C98D5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E5EA0-D753-419D-B53F-2EC055373072}"/>
              </a:ext>
            </a:extLst>
          </p:cNvPr>
          <p:cNvSpPr>
            <a:spLocks noGrp="1"/>
          </p:cNvSpPr>
          <p:nvPr>
            <p:ph type="dt" sz="half" idx="10"/>
          </p:nvPr>
        </p:nvSpPr>
        <p:spPr/>
        <p:txBody>
          <a:bodyPr/>
          <a:lstStyle/>
          <a:p>
            <a:r>
              <a:rPr lang="en-US" dirty="0"/>
              <a:t>6/23/2023</a:t>
            </a:r>
          </a:p>
        </p:txBody>
      </p:sp>
      <p:sp>
        <p:nvSpPr>
          <p:cNvPr id="5" name="Footer Placeholder 4">
            <a:extLst>
              <a:ext uri="{FF2B5EF4-FFF2-40B4-BE49-F238E27FC236}">
                <a16:creationId xmlns:a16="http://schemas.microsoft.com/office/drawing/2014/main" id="{291117FE-8199-4345-A274-1FA464794427}"/>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78F3A9BC-CC75-4314-B5F0-5827BFB54A11}"/>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2765091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CBB6EA-B690-42E0-BB46-C7C5FDBE13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EAA54C-D68E-4388-A9F9-7C6883EEC7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92CFE-5224-4386-AA1D-EF6171F3C3BE}"/>
              </a:ext>
            </a:extLst>
          </p:cNvPr>
          <p:cNvSpPr>
            <a:spLocks noGrp="1"/>
          </p:cNvSpPr>
          <p:nvPr>
            <p:ph type="dt" sz="half" idx="10"/>
          </p:nvPr>
        </p:nvSpPr>
        <p:spPr/>
        <p:txBody>
          <a:bodyPr/>
          <a:lstStyle/>
          <a:p>
            <a:r>
              <a:rPr lang="en-US" dirty="0"/>
              <a:t>6/23/2023</a:t>
            </a:r>
          </a:p>
        </p:txBody>
      </p:sp>
      <p:sp>
        <p:nvSpPr>
          <p:cNvPr id="5" name="Footer Placeholder 4">
            <a:extLst>
              <a:ext uri="{FF2B5EF4-FFF2-40B4-BE49-F238E27FC236}">
                <a16:creationId xmlns:a16="http://schemas.microsoft.com/office/drawing/2014/main" id="{B45DE4E5-0F16-4AD9-95D9-B5FB421B239E}"/>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22F90290-9556-403D-B1F1-7AF3AE616D5F}"/>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1744648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18C3F-D7EB-4B96-A339-8B1736972A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D82986-4C1A-4B23-9CA1-74515A5A6B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D6BFF9-6A4F-4F59-BE40-430066651E0E}"/>
              </a:ext>
            </a:extLst>
          </p:cNvPr>
          <p:cNvSpPr>
            <a:spLocks noGrp="1"/>
          </p:cNvSpPr>
          <p:nvPr>
            <p:ph type="dt" sz="half" idx="10"/>
          </p:nvPr>
        </p:nvSpPr>
        <p:spPr/>
        <p:txBody>
          <a:bodyPr/>
          <a:lstStyle/>
          <a:p>
            <a:r>
              <a:rPr lang="en-US" dirty="0"/>
              <a:t>6/23/2023</a:t>
            </a:r>
          </a:p>
        </p:txBody>
      </p:sp>
      <p:sp>
        <p:nvSpPr>
          <p:cNvPr id="5" name="Footer Placeholder 4">
            <a:extLst>
              <a:ext uri="{FF2B5EF4-FFF2-40B4-BE49-F238E27FC236}">
                <a16:creationId xmlns:a16="http://schemas.microsoft.com/office/drawing/2014/main" id="{FF5C17B5-059A-4A11-9DA7-E189833DF666}"/>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4B5B1E95-9E74-4EBF-ABB6-0F0C75DBA2DD}"/>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2854323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4F87-6FC1-406D-911C-53B14BC419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244F83-F3DF-406F-8278-457B3B75EB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E25CAD-6F4E-438C-AB7E-260A0AEE5054}"/>
              </a:ext>
            </a:extLst>
          </p:cNvPr>
          <p:cNvSpPr>
            <a:spLocks noGrp="1"/>
          </p:cNvSpPr>
          <p:nvPr>
            <p:ph type="dt" sz="half" idx="10"/>
          </p:nvPr>
        </p:nvSpPr>
        <p:spPr/>
        <p:txBody>
          <a:bodyPr/>
          <a:lstStyle/>
          <a:p>
            <a:r>
              <a:rPr lang="en-US" dirty="0"/>
              <a:t>6/23/2023</a:t>
            </a:r>
          </a:p>
        </p:txBody>
      </p:sp>
      <p:sp>
        <p:nvSpPr>
          <p:cNvPr id="5" name="Footer Placeholder 4">
            <a:extLst>
              <a:ext uri="{FF2B5EF4-FFF2-40B4-BE49-F238E27FC236}">
                <a16:creationId xmlns:a16="http://schemas.microsoft.com/office/drawing/2014/main" id="{D6DA6C5C-6C76-4B0D-9D02-94AB357D5907}"/>
              </a:ext>
            </a:extLst>
          </p:cNvPr>
          <p:cNvSpPr>
            <a:spLocks noGrp="1"/>
          </p:cNvSpPr>
          <p:nvPr>
            <p:ph type="ftr" sz="quarter" idx="11"/>
          </p:nvPr>
        </p:nvSpPr>
        <p:spPr/>
        <p:txBody>
          <a:bodyPr/>
          <a:lstStyle/>
          <a:p>
            <a:r>
              <a:rPr lang="en-US"/>
              <a:t>William B. Brown  NAEIA.com</a:t>
            </a:r>
            <a:endParaRPr lang="en-US" dirty="0"/>
          </a:p>
        </p:txBody>
      </p:sp>
      <p:sp>
        <p:nvSpPr>
          <p:cNvPr id="6" name="Slide Number Placeholder 5">
            <a:extLst>
              <a:ext uri="{FF2B5EF4-FFF2-40B4-BE49-F238E27FC236}">
                <a16:creationId xmlns:a16="http://schemas.microsoft.com/office/drawing/2014/main" id="{31B400B8-3D35-4788-9B18-80B2EC3B31C4}"/>
              </a:ext>
            </a:extLst>
          </p:cNvPr>
          <p:cNvSpPr>
            <a:spLocks noGrp="1"/>
          </p:cNvSpPr>
          <p:nvPr>
            <p:ph type="sldNum" sz="quarter" idx="12"/>
          </p:nvPr>
        </p:nvSpPr>
        <p:spPr/>
        <p:txBody>
          <a:bodyPr/>
          <a:lstStyle/>
          <a:p>
            <a:r>
              <a:rPr lang="en-US" dirty="0"/>
              <a:t>NAEIA.com</a:t>
            </a:r>
          </a:p>
        </p:txBody>
      </p:sp>
    </p:spTree>
    <p:extLst>
      <p:ext uri="{BB962C8B-B14F-4D97-AF65-F5344CB8AC3E}">
        <p14:creationId xmlns:p14="http://schemas.microsoft.com/office/powerpoint/2010/main" val="24172206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D7AB8-8933-4AEB-B94F-E9141709FB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933D12-A4E2-420C-8004-686937D00F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2B641-14A2-41FD-9A6D-570E9291FF91}"/>
              </a:ext>
            </a:extLst>
          </p:cNvPr>
          <p:cNvSpPr>
            <a:spLocks noGrp="1"/>
          </p:cNvSpPr>
          <p:nvPr>
            <p:ph type="dt" sz="half" idx="10"/>
          </p:nvPr>
        </p:nvSpPr>
        <p:spPr/>
        <p:txBody>
          <a:bodyPr/>
          <a:lstStyle/>
          <a:p>
            <a:r>
              <a:rPr lang="en-US" dirty="0"/>
              <a:t>6/23/2023</a:t>
            </a:r>
          </a:p>
        </p:txBody>
      </p:sp>
      <p:sp>
        <p:nvSpPr>
          <p:cNvPr id="5" name="Footer Placeholder 4">
            <a:extLst>
              <a:ext uri="{FF2B5EF4-FFF2-40B4-BE49-F238E27FC236}">
                <a16:creationId xmlns:a16="http://schemas.microsoft.com/office/drawing/2014/main" id="{B826500E-BA12-498E-A483-79B1359AA0B2}"/>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B77FACFA-BD06-484A-B82B-A78134AB28D3}"/>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2425797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DF005-9026-4344-9272-2F1B17755D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A1E83F-A0D2-499A-8834-7F82E0C2AD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A42111-5449-471D-A11E-3955795A2D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DE56DB-7AAE-4CCD-91FF-F8ED88D0817B}"/>
              </a:ext>
            </a:extLst>
          </p:cNvPr>
          <p:cNvSpPr>
            <a:spLocks noGrp="1"/>
          </p:cNvSpPr>
          <p:nvPr>
            <p:ph type="dt" sz="half" idx="10"/>
          </p:nvPr>
        </p:nvSpPr>
        <p:spPr/>
        <p:txBody>
          <a:bodyPr/>
          <a:lstStyle/>
          <a:p>
            <a:r>
              <a:rPr lang="en-US" dirty="0"/>
              <a:t>6/23/2023</a:t>
            </a:r>
          </a:p>
        </p:txBody>
      </p:sp>
      <p:sp>
        <p:nvSpPr>
          <p:cNvPr id="6" name="Footer Placeholder 5">
            <a:extLst>
              <a:ext uri="{FF2B5EF4-FFF2-40B4-BE49-F238E27FC236}">
                <a16:creationId xmlns:a16="http://schemas.microsoft.com/office/drawing/2014/main" id="{6F63168C-CB1D-494C-B6BD-D800BF1D3CAF}"/>
              </a:ext>
            </a:extLst>
          </p:cNvPr>
          <p:cNvSpPr>
            <a:spLocks noGrp="1"/>
          </p:cNvSpPr>
          <p:nvPr>
            <p:ph type="ftr" sz="quarter" idx="11"/>
          </p:nvPr>
        </p:nvSpPr>
        <p:spPr/>
        <p:txBody>
          <a:bodyPr/>
          <a:lstStyle/>
          <a:p>
            <a:r>
              <a:rPr lang="en-US"/>
              <a:t>William B. Brown  NAEIA.com</a:t>
            </a:r>
          </a:p>
        </p:txBody>
      </p:sp>
      <p:sp>
        <p:nvSpPr>
          <p:cNvPr id="7" name="Slide Number Placeholder 6">
            <a:extLst>
              <a:ext uri="{FF2B5EF4-FFF2-40B4-BE49-F238E27FC236}">
                <a16:creationId xmlns:a16="http://schemas.microsoft.com/office/drawing/2014/main" id="{66131E64-8C7E-43BD-8793-118E2786CCE8}"/>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3698799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B8BC8-F857-44B5-8201-67BEB5A020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4C325A-6EBE-4024-B5CE-3CB1AD6290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3DDB0C-C551-485B-8E57-2D6319FA67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E010DD7-1FED-42FA-8399-8C22D6AF75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C65B77-3436-47AF-86C4-81F107B388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C30D2D-ABEF-4AA0-9D44-CD38D0F29866}"/>
              </a:ext>
            </a:extLst>
          </p:cNvPr>
          <p:cNvSpPr>
            <a:spLocks noGrp="1"/>
          </p:cNvSpPr>
          <p:nvPr>
            <p:ph type="dt" sz="half" idx="10"/>
          </p:nvPr>
        </p:nvSpPr>
        <p:spPr/>
        <p:txBody>
          <a:bodyPr/>
          <a:lstStyle/>
          <a:p>
            <a:r>
              <a:rPr lang="en-US" dirty="0"/>
              <a:t>6/23/2023</a:t>
            </a:r>
          </a:p>
        </p:txBody>
      </p:sp>
      <p:sp>
        <p:nvSpPr>
          <p:cNvPr id="8" name="Footer Placeholder 7">
            <a:extLst>
              <a:ext uri="{FF2B5EF4-FFF2-40B4-BE49-F238E27FC236}">
                <a16:creationId xmlns:a16="http://schemas.microsoft.com/office/drawing/2014/main" id="{7E7FC2DC-6C27-434D-8B3E-4A5E50F2B1C1}"/>
              </a:ext>
            </a:extLst>
          </p:cNvPr>
          <p:cNvSpPr>
            <a:spLocks noGrp="1"/>
          </p:cNvSpPr>
          <p:nvPr>
            <p:ph type="ftr" sz="quarter" idx="11"/>
          </p:nvPr>
        </p:nvSpPr>
        <p:spPr/>
        <p:txBody>
          <a:bodyPr/>
          <a:lstStyle/>
          <a:p>
            <a:r>
              <a:rPr lang="en-US"/>
              <a:t>William B. Brown  NAEIA.com</a:t>
            </a:r>
          </a:p>
        </p:txBody>
      </p:sp>
      <p:sp>
        <p:nvSpPr>
          <p:cNvPr id="9" name="Slide Number Placeholder 8">
            <a:extLst>
              <a:ext uri="{FF2B5EF4-FFF2-40B4-BE49-F238E27FC236}">
                <a16:creationId xmlns:a16="http://schemas.microsoft.com/office/drawing/2014/main" id="{CA094FA3-B609-48C2-A11A-120DB27C0CFA}"/>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10795529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07C6C-85FE-4787-8347-A04FC613E5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F46616-AEF5-456F-B055-1B3D73676167}"/>
              </a:ext>
            </a:extLst>
          </p:cNvPr>
          <p:cNvSpPr>
            <a:spLocks noGrp="1"/>
          </p:cNvSpPr>
          <p:nvPr>
            <p:ph type="dt" sz="half" idx="10"/>
          </p:nvPr>
        </p:nvSpPr>
        <p:spPr/>
        <p:txBody>
          <a:bodyPr/>
          <a:lstStyle/>
          <a:p>
            <a:r>
              <a:rPr lang="en-US" dirty="0"/>
              <a:t>6/23/2023</a:t>
            </a:r>
          </a:p>
        </p:txBody>
      </p:sp>
      <p:sp>
        <p:nvSpPr>
          <p:cNvPr id="4" name="Footer Placeholder 3">
            <a:extLst>
              <a:ext uri="{FF2B5EF4-FFF2-40B4-BE49-F238E27FC236}">
                <a16:creationId xmlns:a16="http://schemas.microsoft.com/office/drawing/2014/main" id="{4ADB1D04-1F19-4DE8-8664-1BD5925F5712}"/>
              </a:ext>
            </a:extLst>
          </p:cNvPr>
          <p:cNvSpPr>
            <a:spLocks noGrp="1"/>
          </p:cNvSpPr>
          <p:nvPr>
            <p:ph type="ftr" sz="quarter" idx="11"/>
          </p:nvPr>
        </p:nvSpPr>
        <p:spPr/>
        <p:txBody>
          <a:bodyPr/>
          <a:lstStyle/>
          <a:p>
            <a:r>
              <a:rPr lang="en-US"/>
              <a:t>William B. Brown  NAEIA.com</a:t>
            </a:r>
          </a:p>
        </p:txBody>
      </p:sp>
      <p:sp>
        <p:nvSpPr>
          <p:cNvPr id="5" name="Slide Number Placeholder 4">
            <a:extLst>
              <a:ext uri="{FF2B5EF4-FFF2-40B4-BE49-F238E27FC236}">
                <a16:creationId xmlns:a16="http://schemas.microsoft.com/office/drawing/2014/main" id="{0266BD2F-6497-4F0E-93E1-2127EF6A1D5C}"/>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8891307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FD2C43-D0B7-4467-85ED-C4AE2139988D}"/>
              </a:ext>
            </a:extLst>
          </p:cNvPr>
          <p:cNvSpPr>
            <a:spLocks noGrp="1"/>
          </p:cNvSpPr>
          <p:nvPr>
            <p:ph type="dt" sz="half" idx="10"/>
          </p:nvPr>
        </p:nvSpPr>
        <p:spPr/>
        <p:txBody>
          <a:bodyPr/>
          <a:lstStyle/>
          <a:p>
            <a:r>
              <a:rPr lang="en-US" dirty="0"/>
              <a:t>6/23/2023</a:t>
            </a:r>
          </a:p>
        </p:txBody>
      </p:sp>
      <p:sp>
        <p:nvSpPr>
          <p:cNvPr id="3" name="Footer Placeholder 2">
            <a:extLst>
              <a:ext uri="{FF2B5EF4-FFF2-40B4-BE49-F238E27FC236}">
                <a16:creationId xmlns:a16="http://schemas.microsoft.com/office/drawing/2014/main" id="{046F621C-E067-437E-977B-00042D7A20CE}"/>
              </a:ext>
            </a:extLst>
          </p:cNvPr>
          <p:cNvSpPr>
            <a:spLocks noGrp="1"/>
          </p:cNvSpPr>
          <p:nvPr>
            <p:ph type="ftr" sz="quarter" idx="11"/>
          </p:nvPr>
        </p:nvSpPr>
        <p:spPr/>
        <p:txBody>
          <a:bodyPr/>
          <a:lstStyle/>
          <a:p>
            <a:r>
              <a:rPr lang="en-US"/>
              <a:t>William B. Brown  NAEIA.com</a:t>
            </a:r>
          </a:p>
        </p:txBody>
      </p:sp>
      <p:sp>
        <p:nvSpPr>
          <p:cNvPr id="4" name="Slide Number Placeholder 3">
            <a:extLst>
              <a:ext uri="{FF2B5EF4-FFF2-40B4-BE49-F238E27FC236}">
                <a16:creationId xmlns:a16="http://schemas.microsoft.com/office/drawing/2014/main" id="{226E1A4A-B806-48DD-B84F-3B3B15E4E560}"/>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2164933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CD776-33E3-4599-A7E3-1CD087B624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9184AE-7A6D-40E5-BBB9-15DC966C05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B21D21-81AD-4633-8A0F-A0825821CB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49697-2E54-4D8B-8013-AE726078D949}"/>
              </a:ext>
            </a:extLst>
          </p:cNvPr>
          <p:cNvSpPr>
            <a:spLocks noGrp="1"/>
          </p:cNvSpPr>
          <p:nvPr>
            <p:ph type="dt" sz="half" idx="10"/>
          </p:nvPr>
        </p:nvSpPr>
        <p:spPr/>
        <p:txBody>
          <a:bodyPr/>
          <a:lstStyle/>
          <a:p>
            <a:r>
              <a:rPr lang="en-US" dirty="0"/>
              <a:t>6/23/2023</a:t>
            </a:r>
          </a:p>
        </p:txBody>
      </p:sp>
      <p:sp>
        <p:nvSpPr>
          <p:cNvPr id="6" name="Footer Placeholder 5">
            <a:extLst>
              <a:ext uri="{FF2B5EF4-FFF2-40B4-BE49-F238E27FC236}">
                <a16:creationId xmlns:a16="http://schemas.microsoft.com/office/drawing/2014/main" id="{B4D0EAF1-13B8-4A8E-9970-20E02EC0E949}"/>
              </a:ext>
            </a:extLst>
          </p:cNvPr>
          <p:cNvSpPr>
            <a:spLocks noGrp="1"/>
          </p:cNvSpPr>
          <p:nvPr>
            <p:ph type="ftr" sz="quarter" idx="11"/>
          </p:nvPr>
        </p:nvSpPr>
        <p:spPr/>
        <p:txBody>
          <a:bodyPr/>
          <a:lstStyle/>
          <a:p>
            <a:r>
              <a:rPr lang="en-US"/>
              <a:t>William B. Brown  NAEIA.com</a:t>
            </a:r>
          </a:p>
        </p:txBody>
      </p:sp>
      <p:sp>
        <p:nvSpPr>
          <p:cNvPr id="7" name="Slide Number Placeholder 6">
            <a:extLst>
              <a:ext uri="{FF2B5EF4-FFF2-40B4-BE49-F238E27FC236}">
                <a16:creationId xmlns:a16="http://schemas.microsoft.com/office/drawing/2014/main" id="{35E5FE4B-1F89-44F4-AE5C-80E03A1AB122}"/>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777706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4F87-6FC1-406D-911C-53B14BC419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244F83-F3DF-406F-8278-457B3B75EB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E25CAD-6F4E-438C-AB7E-260A0AEE5054}"/>
              </a:ext>
            </a:extLst>
          </p:cNvPr>
          <p:cNvSpPr>
            <a:spLocks noGrp="1"/>
          </p:cNvSpPr>
          <p:nvPr>
            <p:ph type="dt" sz="half" idx="10"/>
          </p:nvPr>
        </p:nvSpPr>
        <p:spPr/>
        <p:txBody>
          <a:bodyPr/>
          <a:lstStyle/>
          <a:p>
            <a:r>
              <a:rPr lang="en-US" dirty="0"/>
              <a:t>6/23/2023</a:t>
            </a:r>
          </a:p>
        </p:txBody>
      </p:sp>
      <p:sp>
        <p:nvSpPr>
          <p:cNvPr id="5" name="Footer Placeholder 4">
            <a:extLst>
              <a:ext uri="{FF2B5EF4-FFF2-40B4-BE49-F238E27FC236}">
                <a16:creationId xmlns:a16="http://schemas.microsoft.com/office/drawing/2014/main" id="{D6DA6C5C-6C76-4B0D-9D02-94AB357D5907}"/>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31B400B8-3D35-4788-9B18-80B2EC3B31C4}"/>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34638475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4C9F8-CC25-4FFD-87BC-BA63A948C7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0CBCAC-DF6E-46D4-A082-8B183D4581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1241B5-8255-47B5-A8E7-A0AFA66BF4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7B3CE5-A563-4106-96D7-CC993C221C88}"/>
              </a:ext>
            </a:extLst>
          </p:cNvPr>
          <p:cNvSpPr>
            <a:spLocks noGrp="1"/>
          </p:cNvSpPr>
          <p:nvPr>
            <p:ph type="dt" sz="half" idx="10"/>
          </p:nvPr>
        </p:nvSpPr>
        <p:spPr/>
        <p:txBody>
          <a:bodyPr/>
          <a:lstStyle/>
          <a:p>
            <a:r>
              <a:rPr lang="en-US" dirty="0"/>
              <a:t>6/23/2023</a:t>
            </a:r>
          </a:p>
        </p:txBody>
      </p:sp>
      <p:sp>
        <p:nvSpPr>
          <p:cNvPr id="6" name="Footer Placeholder 5">
            <a:extLst>
              <a:ext uri="{FF2B5EF4-FFF2-40B4-BE49-F238E27FC236}">
                <a16:creationId xmlns:a16="http://schemas.microsoft.com/office/drawing/2014/main" id="{EFF652F4-295E-4C91-AC02-7CEA7922D0CD}"/>
              </a:ext>
            </a:extLst>
          </p:cNvPr>
          <p:cNvSpPr>
            <a:spLocks noGrp="1"/>
          </p:cNvSpPr>
          <p:nvPr>
            <p:ph type="ftr" sz="quarter" idx="11"/>
          </p:nvPr>
        </p:nvSpPr>
        <p:spPr/>
        <p:txBody>
          <a:bodyPr/>
          <a:lstStyle/>
          <a:p>
            <a:r>
              <a:rPr lang="en-US"/>
              <a:t>William B. Brown  NAEIA.com</a:t>
            </a:r>
          </a:p>
        </p:txBody>
      </p:sp>
      <p:sp>
        <p:nvSpPr>
          <p:cNvPr id="7" name="Slide Number Placeholder 6">
            <a:extLst>
              <a:ext uri="{FF2B5EF4-FFF2-40B4-BE49-F238E27FC236}">
                <a16:creationId xmlns:a16="http://schemas.microsoft.com/office/drawing/2014/main" id="{BDA5B578-D5B2-4E4F-84A6-A5AF5D6323D8}"/>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9538438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ADCC0-D007-40FE-A514-360142A344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FD7235B-6AAB-4184-B1D2-EE3F8C98D5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8E5EA0-D753-419D-B53F-2EC055373072}"/>
              </a:ext>
            </a:extLst>
          </p:cNvPr>
          <p:cNvSpPr>
            <a:spLocks noGrp="1"/>
          </p:cNvSpPr>
          <p:nvPr>
            <p:ph type="dt" sz="half" idx="10"/>
          </p:nvPr>
        </p:nvSpPr>
        <p:spPr/>
        <p:txBody>
          <a:bodyPr/>
          <a:lstStyle/>
          <a:p>
            <a:r>
              <a:rPr lang="en-US" dirty="0"/>
              <a:t>6/23/2023</a:t>
            </a:r>
          </a:p>
        </p:txBody>
      </p:sp>
      <p:sp>
        <p:nvSpPr>
          <p:cNvPr id="5" name="Footer Placeholder 4">
            <a:extLst>
              <a:ext uri="{FF2B5EF4-FFF2-40B4-BE49-F238E27FC236}">
                <a16:creationId xmlns:a16="http://schemas.microsoft.com/office/drawing/2014/main" id="{291117FE-8199-4345-A274-1FA464794427}"/>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78F3A9BC-CC75-4314-B5F0-5827BFB54A11}"/>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36133604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CBB6EA-B690-42E0-BB46-C7C5FDBE13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FEAA54C-D68E-4388-A9F9-7C6883EEC7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092CFE-5224-4386-AA1D-EF6171F3C3BE}"/>
              </a:ext>
            </a:extLst>
          </p:cNvPr>
          <p:cNvSpPr>
            <a:spLocks noGrp="1"/>
          </p:cNvSpPr>
          <p:nvPr>
            <p:ph type="dt" sz="half" idx="10"/>
          </p:nvPr>
        </p:nvSpPr>
        <p:spPr/>
        <p:txBody>
          <a:bodyPr/>
          <a:lstStyle/>
          <a:p>
            <a:r>
              <a:rPr lang="en-US" dirty="0"/>
              <a:t>6/23/2023</a:t>
            </a:r>
          </a:p>
        </p:txBody>
      </p:sp>
      <p:sp>
        <p:nvSpPr>
          <p:cNvPr id="5" name="Footer Placeholder 4">
            <a:extLst>
              <a:ext uri="{FF2B5EF4-FFF2-40B4-BE49-F238E27FC236}">
                <a16:creationId xmlns:a16="http://schemas.microsoft.com/office/drawing/2014/main" id="{B45DE4E5-0F16-4AD9-95D9-B5FB421B239E}"/>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22F90290-9556-403D-B1F1-7AF3AE616D5F}"/>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412252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D7AB8-8933-4AEB-B94F-E9141709FB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933D12-A4E2-420C-8004-686937D00F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2B641-14A2-41FD-9A6D-570E9291FF91}"/>
              </a:ext>
            </a:extLst>
          </p:cNvPr>
          <p:cNvSpPr>
            <a:spLocks noGrp="1"/>
          </p:cNvSpPr>
          <p:nvPr>
            <p:ph type="dt" sz="half" idx="10"/>
          </p:nvPr>
        </p:nvSpPr>
        <p:spPr/>
        <p:txBody>
          <a:bodyPr/>
          <a:lstStyle/>
          <a:p>
            <a:r>
              <a:rPr lang="en-US" dirty="0"/>
              <a:t>6/23/2023</a:t>
            </a:r>
          </a:p>
        </p:txBody>
      </p:sp>
      <p:sp>
        <p:nvSpPr>
          <p:cNvPr id="5" name="Footer Placeholder 4">
            <a:extLst>
              <a:ext uri="{FF2B5EF4-FFF2-40B4-BE49-F238E27FC236}">
                <a16:creationId xmlns:a16="http://schemas.microsoft.com/office/drawing/2014/main" id="{B826500E-BA12-498E-A483-79B1359AA0B2}"/>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B77FACFA-BD06-484A-B82B-A78134AB28D3}"/>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1261362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DF005-9026-4344-9272-2F1B17755D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A1E83F-A0D2-499A-8834-7F82E0C2AD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A42111-5449-471D-A11E-3955795A2D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DE56DB-7AAE-4CCD-91FF-F8ED88D0817B}"/>
              </a:ext>
            </a:extLst>
          </p:cNvPr>
          <p:cNvSpPr>
            <a:spLocks noGrp="1"/>
          </p:cNvSpPr>
          <p:nvPr>
            <p:ph type="dt" sz="half" idx="10"/>
          </p:nvPr>
        </p:nvSpPr>
        <p:spPr/>
        <p:txBody>
          <a:bodyPr/>
          <a:lstStyle/>
          <a:p>
            <a:r>
              <a:rPr lang="en-US" dirty="0"/>
              <a:t>6/23/2023</a:t>
            </a:r>
          </a:p>
        </p:txBody>
      </p:sp>
      <p:sp>
        <p:nvSpPr>
          <p:cNvPr id="6" name="Footer Placeholder 5">
            <a:extLst>
              <a:ext uri="{FF2B5EF4-FFF2-40B4-BE49-F238E27FC236}">
                <a16:creationId xmlns:a16="http://schemas.microsoft.com/office/drawing/2014/main" id="{6F63168C-CB1D-494C-B6BD-D800BF1D3CAF}"/>
              </a:ext>
            </a:extLst>
          </p:cNvPr>
          <p:cNvSpPr>
            <a:spLocks noGrp="1"/>
          </p:cNvSpPr>
          <p:nvPr>
            <p:ph type="ftr" sz="quarter" idx="11"/>
          </p:nvPr>
        </p:nvSpPr>
        <p:spPr/>
        <p:txBody>
          <a:bodyPr/>
          <a:lstStyle/>
          <a:p>
            <a:r>
              <a:rPr lang="en-US"/>
              <a:t>William B. Brown  NAEIA.com</a:t>
            </a:r>
          </a:p>
        </p:txBody>
      </p:sp>
      <p:sp>
        <p:nvSpPr>
          <p:cNvPr id="7" name="Slide Number Placeholder 6">
            <a:extLst>
              <a:ext uri="{FF2B5EF4-FFF2-40B4-BE49-F238E27FC236}">
                <a16:creationId xmlns:a16="http://schemas.microsoft.com/office/drawing/2014/main" id="{66131E64-8C7E-43BD-8793-118E2786CCE8}"/>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3316414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B8BC8-F857-44B5-8201-67BEB5A020E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4C325A-6EBE-4024-B5CE-3CB1AD6290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3DDB0C-C551-485B-8E57-2D6319FA67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E010DD7-1FED-42FA-8399-8C22D6AF75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0C65B77-3436-47AF-86C4-81F107B388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C30D2D-ABEF-4AA0-9D44-CD38D0F29866}"/>
              </a:ext>
            </a:extLst>
          </p:cNvPr>
          <p:cNvSpPr>
            <a:spLocks noGrp="1"/>
          </p:cNvSpPr>
          <p:nvPr>
            <p:ph type="dt" sz="half" idx="10"/>
          </p:nvPr>
        </p:nvSpPr>
        <p:spPr/>
        <p:txBody>
          <a:bodyPr/>
          <a:lstStyle/>
          <a:p>
            <a:r>
              <a:rPr lang="en-US" dirty="0"/>
              <a:t>6/23/2023</a:t>
            </a:r>
          </a:p>
        </p:txBody>
      </p:sp>
      <p:sp>
        <p:nvSpPr>
          <p:cNvPr id="8" name="Footer Placeholder 7">
            <a:extLst>
              <a:ext uri="{FF2B5EF4-FFF2-40B4-BE49-F238E27FC236}">
                <a16:creationId xmlns:a16="http://schemas.microsoft.com/office/drawing/2014/main" id="{7E7FC2DC-6C27-434D-8B3E-4A5E50F2B1C1}"/>
              </a:ext>
            </a:extLst>
          </p:cNvPr>
          <p:cNvSpPr>
            <a:spLocks noGrp="1"/>
          </p:cNvSpPr>
          <p:nvPr>
            <p:ph type="ftr" sz="quarter" idx="11"/>
          </p:nvPr>
        </p:nvSpPr>
        <p:spPr/>
        <p:txBody>
          <a:bodyPr/>
          <a:lstStyle/>
          <a:p>
            <a:r>
              <a:rPr lang="en-US"/>
              <a:t>William B. Brown  NAEIA.com</a:t>
            </a:r>
          </a:p>
        </p:txBody>
      </p:sp>
      <p:sp>
        <p:nvSpPr>
          <p:cNvPr id="9" name="Slide Number Placeholder 8">
            <a:extLst>
              <a:ext uri="{FF2B5EF4-FFF2-40B4-BE49-F238E27FC236}">
                <a16:creationId xmlns:a16="http://schemas.microsoft.com/office/drawing/2014/main" id="{CA094FA3-B609-48C2-A11A-120DB27C0CFA}"/>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1010277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07C6C-85FE-4787-8347-A04FC613E5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F46616-AEF5-456F-B055-1B3D73676167}"/>
              </a:ext>
            </a:extLst>
          </p:cNvPr>
          <p:cNvSpPr>
            <a:spLocks noGrp="1"/>
          </p:cNvSpPr>
          <p:nvPr>
            <p:ph type="dt" sz="half" idx="10"/>
          </p:nvPr>
        </p:nvSpPr>
        <p:spPr/>
        <p:txBody>
          <a:bodyPr/>
          <a:lstStyle/>
          <a:p>
            <a:r>
              <a:rPr lang="en-US" dirty="0"/>
              <a:t>6/23/2023</a:t>
            </a:r>
          </a:p>
        </p:txBody>
      </p:sp>
      <p:sp>
        <p:nvSpPr>
          <p:cNvPr id="4" name="Footer Placeholder 3">
            <a:extLst>
              <a:ext uri="{FF2B5EF4-FFF2-40B4-BE49-F238E27FC236}">
                <a16:creationId xmlns:a16="http://schemas.microsoft.com/office/drawing/2014/main" id="{4ADB1D04-1F19-4DE8-8664-1BD5925F5712}"/>
              </a:ext>
            </a:extLst>
          </p:cNvPr>
          <p:cNvSpPr>
            <a:spLocks noGrp="1"/>
          </p:cNvSpPr>
          <p:nvPr>
            <p:ph type="ftr" sz="quarter" idx="11"/>
          </p:nvPr>
        </p:nvSpPr>
        <p:spPr/>
        <p:txBody>
          <a:bodyPr/>
          <a:lstStyle/>
          <a:p>
            <a:r>
              <a:rPr lang="en-US"/>
              <a:t>William B. Brown  NAEIA.com</a:t>
            </a:r>
          </a:p>
        </p:txBody>
      </p:sp>
      <p:sp>
        <p:nvSpPr>
          <p:cNvPr id="5" name="Slide Number Placeholder 4">
            <a:extLst>
              <a:ext uri="{FF2B5EF4-FFF2-40B4-BE49-F238E27FC236}">
                <a16:creationId xmlns:a16="http://schemas.microsoft.com/office/drawing/2014/main" id="{0266BD2F-6497-4F0E-93E1-2127EF6A1D5C}"/>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3897453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FD2C43-D0B7-4467-85ED-C4AE2139988D}"/>
              </a:ext>
            </a:extLst>
          </p:cNvPr>
          <p:cNvSpPr>
            <a:spLocks noGrp="1"/>
          </p:cNvSpPr>
          <p:nvPr>
            <p:ph type="dt" sz="half" idx="10"/>
          </p:nvPr>
        </p:nvSpPr>
        <p:spPr/>
        <p:txBody>
          <a:bodyPr/>
          <a:lstStyle/>
          <a:p>
            <a:r>
              <a:rPr lang="en-US" dirty="0"/>
              <a:t>6/23/2023</a:t>
            </a:r>
          </a:p>
        </p:txBody>
      </p:sp>
      <p:sp>
        <p:nvSpPr>
          <p:cNvPr id="3" name="Footer Placeholder 2">
            <a:extLst>
              <a:ext uri="{FF2B5EF4-FFF2-40B4-BE49-F238E27FC236}">
                <a16:creationId xmlns:a16="http://schemas.microsoft.com/office/drawing/2014/main" id="{046F621C-E067-437E-977B-00042D7A20CE}"/>
              </a:ext>
            </a:extLst>
          </p:cNvPr>
          <p:cNvSpPr>
            <a:spLocks noGrp="1"/>
          </p:cNvSpPr>
          <p:nvPr>
            <p:ph type="ftr" sz="quarter" idx="11"/>
          </p:nvPr>
        </p:nvSpPr>
        <p:spPr/>
        <p:txBody>
          <a:bodyPr/>
          <a:lstStyle/>
          <a:p>
            <a:r>
              <a:rPr lang="en-US"/>
              <a:t>William B. Brown  NAEIA.com</a:t>
            </a:r>
          </a:p>
        </p:txBody>
      </p:sp>
      <p:sp>
        <p:nvSpPr>
          <p:cNvPr id="4" name="Slide Number Placeholder 3">
            <a:extLst>
              <a:ext uri="{FF2B5EF4-FFF2-40B4-BE49-F238E27FC236}">
                <a16:creationId xmlns:a16="http://schemas.microsoft.com/office/drawing/2014/main" id="{226E1A4A-B806-48DD-B84F-3B3B15E4E560}"/>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3073466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CD776-33E3-4599-A7E3-1CD087B624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9184AE-7A6D-40E5-BBB9-15DC966C05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B21D21-81AD-4633-8A0F-A0825821CB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49697-2E54-4D8B-8013-AE726078D949}"/>
              </a:ext>
            </a:extLst>
          </p:cNvPr>
          <p:cNvSpPr>
            <a:spLocks noGrp="1"/>
          </p:cNvSpPr>
          <p:nvPr>
            <p:ph type="dt" sz="half" idx="10"/>
          </p:nvPr>
        </p:nvSpPr>
        <p:spPr/>
        <p:txBody>
          <a:bodyPr/>
          <a:lstStyle/>
          <a:p>
            <a:r>
              <a:rPr lang="en-US" dirty="0"/>
              <a:t>6/23/2023</a:t>
            </a:r>
          </a:p>
        </p:txBody>
      </p:sp>
      <p:sp>
        <p:nvSpPr>
          <p:cNvPr id="6" name="Footer Placeholder 5">
            <a:extLst>
              <a:ext uri="{FF2B5EF4-FFF2-40B4-BE49-F238E27FC236}">
                <a16:creationId xmlns:a16="http://schemas.microsoft.com/office/drawing/2014/main" id="{B4D0EAF1-13B8-4A8E-9970-20E02EC0E949}"/>
              </a:ext>
            </a:extLst>
          </p:cNvPr>
          <p:cNvSpPr>
            <a:spLocks noGrp="1"/>
          </p:cNvSpPr>
          <p:nvPr>
            <p:ph type="ftr" sz="quarter" idx="11"/>
          </p:nvPr>
        </p:nvSpPr>
        <p:spPr/>
        <p:txBody>
          <a:bodyPr/>
          <a:lstStyle/>
          <a:p>
            <a:r>
              <a:rPr lang="en-US"/>
              <a:t>William B. Brown  NAEIA.com</a:t>
            </a:r>
          </a:p>
        </p:txBody>
      </p:sp>
      <p:sp>
        <p:nvSpPr>
          <p:cNvPr id="7" name="Slide Number Placeholder 6">
            <a:extLst>
              <a:ext uri="{FF2B5EF4-FFF2-40B4-BE49-F238E27FC236}">
                <a16:creationId xmlns:a16="http://schemas.microsoft.com/office/drawing/2014/main" id="{35E5FE4B-1F89-44F4-AE5C-80E03A1AB122}"/>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4187417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4C9F8-CC25-4FFD-87BC-BA63A948C7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0CBCAC-DF6E-46D4-A082-8B183D4581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1241B5-8255-47B5-A8E7-A0AFA66BF4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7B3CE5-A563-4106-96D7-CC993C221C88}"/>
              </a:ext>
            </a:extLst>
          </p:cNvPr>
          <p:cNvSpPr>
            <a:spLocks noGrp="1"/>
          </p:cNvSpPr>
          <p:nvPr>
            <p:ph type="dt" sz="half" idx="10"/>
          </p:nvPr>
        </p:nvSpPr>
        <p:spPr/>
        <p:txBody>
          <a:bodyPr/>
          <a:lstStyle/>
          <a:p>
            <a:r>
              <a:rPr lang="en-US" dirty="0"/>
              <a:t>6/23/2023</a:t>
            </a:r>
          </a:p>
        </p:txBody>
      </p:sp>
      <p:sp>
        <p:nvSpPr>
          <p:cNvPr id="6" name="Footer Placeholder 5">
            <a:extLst>
              <a:ext uri="{FF2B5EF4-FFF2-40B4-BE49-F238E27FC236}">
                <a16:creationId xmlns:a16="http://schemas.microsoft.com/office/drawing/2014/main" id="{EFF652F4-295E-4C91-AC02-7CEA7922D0CD}"/>
              </a:ext>
            </a:extLst>
          </p:cNvPr>
          <p:cNvSpPr>
            <a:spLocks noGrp="1"/>
          </p:cNvSpPr>
          <p:nvPr>
            <p:ph type="ftr" sz="quarter" idx="11"/>
          </p:nvPr>
        </p:nvSpPr>
        <p:spPr/>
        <p:txBody>
          <a:bodyPr/>
          <a:lstStyle/>
          <a:p>
            <a:r>
              <a:rPr lang="en-US"/>
              <a:t>William B. Brown  NAEIA.com</a:t>
            </a:r>
          </a:p>
        </p:txBody>
      </p:sp>
      <p:sp>
        <p:nvSpPr>
          <p:cNvPr id="7" name="Slide Number Placeholder 6">
            <a:extLst>
              <a:ext uri="{FF2B5EF4-FFF2-40B4-BE49-F238E27FC236}">
                <a16:creationId xmlns:a16="http://schemas.microsoft.com/office/drawing/2014/main" id="{BDA5B578-D5B2-4E4F-84A6-A5AF5D6323D8}"/>
              </a:ext>
            </a:extLst>
          </p:cNvPr>
          <p:cNvSpPr>
            <a:spLocks noGrp="1"/>
          </p:cNvSpPr>
          <p:nvPr>
            <p:ph type="sldNum" sz="quarter" idx="12"/>
          </p:nvPr>
        </p:nvSpPr>
        <p:spPr/>
        <p:txBody>
          <a:bodyPr/>
          <a:lstStyle/>
          <a:p>
            <a:fld id="{78691DA4-D656-4E8E-92A0-590377A99F50}" type="slidenum">
              <a:rPr lang="en-US" smtClean="0"/>
              <a:t>‹#›</a:t>
            </a:fld>
            <a:endParaRPr lang="en-US"/>
          </a:p>
        </p:txBody>
      </p:sp>
    </p:spTree>
    <p:extLst>
      <p:ext uri="{BB962C8B-B14F-4D97-AF65-F5344CB8AC3E}">
        <p14:creationId xmlns:p14="http://schemas.microsoft.com/office/powerpoint/2010/main" val="747563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84BD93-66EE-4708-81DA-7F71F62AA1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476C93A-4CC8-4228-A065-AF6F5D4AEA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952018E-190C-4D90-8CAE-07310C4718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10/24/2023</a:t>
            </a:r>
          </a:p>
          <a:p>
            <a:endParaRPr lang="en-US" dirty="0"/>
          </a:p>
        </p:txBody>
      </p:sp>
      <p:sp>
        <p:nvSpPr>
          <p:cNvPr id="5" name="Footer Placeholder 4">
            <a:extLst>
              <a:ext uri="{FF2B5EF4-FFF2-40B4-BE49-F238E27FC236}">
                <a16:creationId xmlns:a16="http://schemas.microsoft.com/office/drawing/2014/main" id="{48BACA89-ADF1-4C3A-BD49-5194876849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William B. Brown  NAEIA.com</a:t>
            </a:r>
            <a:endParaRPr lang="en-US" dirty="0"/>
          </a:p>
        </p:txBody>
      </p:sp>
      <p:sp>
        <p:nvSpPr>
          <p:cNvPr id="6" name="Slide Number Placeholder 5">
            <a:extLst>
              <a:ext uri="{FF2B5EF4-FFF2-40B4-BE49-F238E27FC236}">
                <a16:creationId xmlns:a16="http://schemas.microsoft.com/office/drawing/2014/main" id="{AC9CF8E7-38DD-47D0-A57F-360DA27FF4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91DA4-D656-4E8E-92A0-590377A99F50}" type="slidenum">
              <a:rPr lang="en-US" smtClean="0"/>
              <a:pPr/>
              <a:t>‹#›</a:t>
            </a:fld>
            <a:endParaRPr lang="en-US" dirty="0"/>
          </a:p>
        </p:txBody>
      </p:sp>
    </p:spTree>
    <p:extLst>
      <p:ext uri="{BB962C8B-B14F-4D97-AF65-F5344CB8AC3E}">
        <p14:creationId xmlns:p14="http://schemas.microsoft.com/office/powerpoint/2010/main" val="3177027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84BD93-66EE-4708-81DA-7F71F62AA1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76C93A-4CC8-4228-A065-AF6F5D4AEA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52018E-190C-4D90-8CAE-07310C4718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6/23/2023</a:t>
            </a:r>
          </a:p>
        </p:txBody>
      </p:sp>
      <p:sp>
        <p:nvSpPr>
          <p:cNvPr id="5" name="Footer Placeholder 4">
            <a:extLst>
              <a:ext uri="{FF2B5EF4-FFF2-40B4-BE49-F238E27FC236}">
                <a16:creationId xmlns:a16="http://schemas.microsoft.com/office/drawing/2014/main" id="{48BACA89-ADF1-4C3A-BD49-5194876849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William B. Brown  NAEIA.com</a:t>
            </a:r>
          </a:p>
        </p:txBody>
      </p:sp>
      <p:sp>
        <p:nvSpPr>
          <p:cNvPr id="6" name="Slide Number Placeholder 5">
            <a:extLst>
              <a:ext uri="{FF2B5EF4-FFF2-40B4-BE49-F238E27FC236}">
                <a16:creationId xmlns:a16="http://schemas.microsoft.com/office/drawing/2014/main" id="{AC9CF8E7-38DD-47D0-A57F-360DA27FF4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91DA4-D656-4E8E-92A0-590377A99F50}" type="slidenum">
              <a:rPr lang="en-US" smtClean="0"/>
              <a:t>‹#›</a:t>
            </a:fld>
            <a:endParaRPr lang="en-US"/>
          </a:p>
        </p:txBody>
      </p:sp>
    </p:spTree>
    <p:extLst>
      <p:ext uri="{BB962C8B-B14F-4D97-AF65-F5344CB8AC3E}">
        <p14:creationId xmlns:p14="http://schemas.microsoft.com/office/powerpoint/2010/main" val="2418369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8" Type="http://schemas.openxmlformats.org/officeDocument/2006/relationships/image" Target="../media/image200.png"/><Relationship Id="rId3" Type="http://schemas.openxmlformats.org/officeDocument/2006/relationships/diagramLayout" Target="../diagrams/layout4.xml"/><Relationship Id="rId7" Type="http://schemas.openxmlformats.org/officeDocument/2006/relationships/customXml" Target="../ink/ink80.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3" Type="http://schemas.openxmlformats.org/officeDocument/2006/relationships/hyperlink" Target="naeia.com"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hyperlink" Target="https://www.kdi.re.kr/kdi_eng/issues/issues_view.jsp?seq=9854&amp;mcd=003002" TargetMode="External"/><Relationship Id="rId4" Type="http://schemas.openxmlformats.org/officeDocument/2006/relationships/hyperlink" Target="https://www.amazon.com/Political-Economy-North-Korea-Domestic/dp/1955055459/ref=sr_1_2?crid=91LL9MH1OVSU&amp;keywords=north+korea+political+economy&amp;qid=1673880683&amp;s=books&amp;sprefix=north+korea+polictical+economy%2Cstripbooks%2C84&amp;sr=1-2&amp;ufe=app_do%3Aamzn1.fos.f5122f16-c3e8-4386-bf32-63e904010ad0" TargetMode="External"/></Relationships>
</file>

<file path=ppt/slides/_rels/slide20.xml.rels><?xml version="1.0" encoding="UTF-8" standalone="yes"?>
<Relationships xmlns="http://schemas.openxmlformats.org/package/2006/relationships"><Relationship Id="rId8" Type="http://schemas.openxmlformats.org/officeDocument/2006/relationships/image" Target="../media/image110.png"/><Relationship Id="rId3" Type="http://schemas.openxmlformats.org/officeDocument/2006/relationships/diagramLayout" Target="../diagrams/layout5.xml"/><Relationship Id="rId7" Type="http://schemas.openxmlformats.org/officeDocument/2006/relationships/customXml" Target="../ink/ink81.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8" Type="http://schemas.openxmlformats.org/officeDocument/2006/relationships/image" Target="../media/image110.png"/><Relationship Id="rId3" Type="http://schemas.openxmlformats.org/officeDocument/2006/relationships/diagramLayout" Target="../diagrams/layout6.xml"/><Relationship Id="rId7" Type="http://schemas.openxmlformats.org/officeDocument/2006/relationships/customXml" Target="../ink/ink82.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8" Type="http://schemas.openxmlformats.org/officeDocument/2006/relationships/customXml" Target="../ink/ink5.xml"/><Relationship Id="rId3" Type="http://schemas.openxmlformats.org/officeDocument/2006/relationships/image" Target="../media/image3.png"/><Relationship Id="rId7" Type="http://schemas.openxmlformats.org/officeDocument/2006/relationships/customXml" Target="../ink/ink4.xml"/><Relationship Id="rId2" Type="http://schemas.openxmlformats.org/officeDocument/2006/relationships/customXml" Target="../ink/ink1.xml"/><Relationship Id="rId1" Type="http://schemas.openxmlformats.org/officeDocument/2006/relationships/slideLayout" Target="../slideLayouts/slideLayout7.xml"/><Relationship Id="rId6" Type="http://schemas.openxmlformats.org/officeDocument/2006/relationships/customXml" Target="../ink/ink3.xml"/><Relationship Id="rId5" Type="http://schemas.openxmlformats.org/officeDocument/2006/relationships/image" Target="../media/image4.png"/><Relationship Id="rId4" Type="http://schemas.openxmlformats.org/officeDocument/2006/relationships/customXml" Target="../ink/ink2.xml"/><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png"/><Relationship Id="rId7" Type="http://schemas.openxmlformats.org/officeDocument/2006/relationships/customXml" Target="../ink/ink10.xml"/><Relationship Id="rId2" Type="http://schemas.openxmlformats.org/officeDocument/2006/relationships/customXml" Target="../ink/ink6.xml"/><Relationship Id="rId1" Type="http://schemas.openxmlformats.org/officeDocument/2006/relationships/slideLayout" Target="../slideLayouts/slideLayout7.xml"/><Relationship Id="rId6" Type="http://schemas.openxmlformats.org/officeDocument/2006/relationships/customXml" Target="../ink/ink9.xml"/><Relationship Id="rId5" Type="http://schemas.openxmlformats.org/officeDocument/2006/relationships/customXml" Target="../ink/ink8.xml"/><Relationship Id="rId4" Type="http://schemas.openxmlformats.org/officeDocument/2006/relationships/customXml" Target="../ink/ink7.xml"/></Relationships>
</file>

<file path=ppt/slides/_rels/slide7.xml.rels><?xml version="1.0" encoding="UTF-8" standalone="yes"?>
<Relationships xmlns="http://schemas.openxmlformats.org/package/2006/relationships"><Relationship Id="rId13" Type="http://schemas.openxmlformats.org/officeDocument/2006/relationships/image" Target="../media/image70.png"/><Relationship Id="rId18" Type="http://schemas.openxmlformats.org/officeDocument/2006/relationships/customXml" Target="../ink/ink19.xml"/><Relationship Id="rId26" Type="http://schemas.openxmlformats.org/officeDocument/2006/relationships/customXml" Target="../ink/ink25.xml"/><Relationship Id="rId39" Type="http://schemas.openxmlformats.org/officeDocument/2006/relationships/customXml" Target="../ink/ink35.xml"/><Relationship Id="rId21" Type="http://schemas.openxmlformats.org/officeDocument/2006/relationships/image" Target="../media/image11.png"/><Relationship Id="rId34" Type="http://schemas.openxmlformats.org/officeDocument/2006/relationships/customXml" Target="../ink/ink30.xml"/><Relationship Id="rId47" Type="http://schemas.openxmlformats.org/officeDocument/2006/relationships/customXml" Target="../ink/ink39.xml"/><Relationship Id="rId50" Type="http://schemas.openxmlformats.org/officeDocument/2006/relationships/customXml" Target="../ink/ink41.xml"/><Relationship Id="rId55" Type="http://schemas.openxmlformats.org/officeDocument/2006/relationships/image" Target="../media/image7.png"/><Relationship Id="rId7" Type="http://schemas.openxmlformats.org/officeDocument/2006/relationships/customXml" Target="../ink/ink14.xml"/><Relationship Id="rId2" Type="http://schemas.openxmlformats.org/officeDocument/2006/relationships/customXml" Target="../ink/ink11.xml"/><Relationship Id="rId16" Type="http://schemas.openxmlformats.org/officeDocument/2006/relationships/customXml" Target="../ink/ink18.xml"/><Relationship Id="rId29" Type="http://schemas.openxmlformats.org/officeDocument/2006/relationships/customXml" Target="../ink/ink27.xml"/><Relationship Id="rId24" Type="http://schemas.openxmlformats.org/officeDocument/2006/relationships/customXml" Target="../ink/ink23.xml"/><Relationship Id="rId32" Type="http://schemas.openxmlformats.org/officeDocument/2006/relationships/image" Target="../media/image14.png"/><Relationship Id="rId37" Type="http://schemas.openxmlformats.org/officeDocument/2006/relationships/customXml" Target="../ink/ink33.xml"/><Relationship Id="rId40" Type="http://schemas.openxmlformats.org/officeDocument/2006/relationships/customXml" Target="../ink/ink36.xml"/><Relationship Id="rId45" Type="http://schemas.openxmlformats.org/officeDocument/2006/relationships/image" Target="../media/image17.png"/><Relationship Id="rId53" Type="http://schemas.openxmlformats.org/officeDocument/2006/relationships/image" Target="../media/image18.png"/><Relationship Id="rId5" Type="http://schemas.openxmlformats.org/officeDocument/2006/relationships/image" Target="../media/image4.png"/><Relationship Id="rId15" Type="http://schemas.openxmlformats.org/officeDocument/2006/relationships/image" Target="../media/image8.png"/><Relationship Id="rId23" Type="http://schemas.openxmlformats.org/officeDocument/2006/relationships/customXml" Target="../ink/ink22.xml"/><Relationship Id="rId28" Type="http://schemas.openxmlformats.org/officeDocument/2006/relationships/customXml" Target="../ink/ink26.xml"/><Relationship Id="rId36" Type="http://schemas.openxmlformats.org/officeDocument/2006/relationships/customXml" Target="../ink/ink32.xml"/><Relationship Id="rId49" Type="http://schemas.openxmlformats.org/officeDocument/2006/relationships/customXml" Target="../ink/ink40.xml"/><Relationship Id="rId57" Type="http://schemas.openxmlformats.org/officeDocument/2006/relationships/image" Target="../media/image16.png"/><Relationship Id="rId10" Type="http://schemas.openxmlformats.org/officeDocument/2006/relationships/customXml" Target="../ink/ink16.xml"/><Relationship Id="rId19" Type="http://schemas.openxmlformats.org/officeDocument/2006/relationships/image" Target="../media/image10.png"/><Relationship Id="rId31" Type="http://schemas.openxmlformats.org/officeDocument/2006/relationships/customXml" Target="../ink/ink28.xml"/><Relationship Id="rId44" Type="http://schemas.openxmlformats.org/officeDocument/2006/relationships/customXml" Target="../ink/ink37.xml"/><Relationship Id="rId4" Type="http://schemas.openxmlformats.org/officeDocument/2006/relationships/customXml" Target="../ink/ink12.xml"/><Relationship Id="rId9" Type="http://schemas.openxmlformats.org/officeDocument/2006/relationships/image" Target="../media/image5.png"/><Relationship Id="rId14" Type="http://schemas.openxmlformats.org/officeDocument/2006/relationships/customXml" Target="../ink/ink17.xml"/><Relationship Id="rId22" Type="http://schemas.openxmlformats.org/officeDocument/2006/relationships/customXml" Target="../ink/ink21.xml"/><Relationship Id="rId27" Type="http://schemas.openxmlformats.org/officeDocument/2006/relationships/image" Target="../media/image12.png"/><Relationship Id="rId30" Type="http://schemas.openxmlformats.org/officeDocument/2006/relationships/image" Target="../media/image21.png"/><Relationship Id="rId35" Type="http://schemas.openxmlformats.org/officeDocument/2006/relationships/customXml" Target="../ink/ink31.xml"/><Relationship Id="rId43" Type="http://schemas.openxmlformats.org/officeDocument/2006/relationships/image" Target="../media/image6.png"/><Relationship Id="rId48" Type="http://schemas.openxmlformats.org/officeDocument/2006/relationships/image" Target="../media/image9.png"/><Relationship Id="rId56" Type="http://schemas.openxmlformats.org/officeDocument/2006/relationships/customXml" Target="../ink/ink43.xml"/><Relationship Id="rId8" Type="http://schemas.openxmlformats.org/officeDocument/2006/relationships/customXml" Target="../ink/ink15.xml"/><Relationship Id="rId3" Type="http://schemas.openxmlformats.org/officeDocument/2006/relationships/image" Target="../media/image3.png"/><Relationship Id="rId17" Type="http://schemas.openxmlformats.org/officeDocument/2006/relationships/image" Target="../media/image90.png"/><Relationship Id="rId25" Type="http://schemas.openxmlformats.org/officeDocument/2006/relationships/customXml" Target="../ink/ink24.xml"/><Relationship Id="rId33" Type="http://schemas.openxmlformats.org/officeDocument/2006/relationships/customXml" Target="../ink/ink29.xml"/><Relationship Id="rId38" Type="http://schemas.openxmlformats.org/officeDocument/2006/relationships/customXml" Target="../ink/ink34.xml"/><Relationship Id="rId46" Type="http://schemas.openxmlformats.org/officeDocument/2006/relationships/customXml" Target="../ink/ink38.xml"/><Relationship Id="rId20" Type="http://schemas.openxmlformats.org/officeDocument/2006/relationships/customXml" Target="../ink/ink20.xml"/><Relationship Id="rId54" Type="http://schemas.openxmlformats.org/officeDocument/2006/relationships/customXml" Target="../ink/ink42.xml"/><Relationship Id="rId1" Type="http://schemas.openxmlformats.org/officeDocument/2006/relationships/slideLayout" Target="../slideLayouts/slideLayout7.xml"/><Relationship Id="rId6" Type="http://schemas.openxmlformats.org/officeDocument/2006/relationships/customXml" Target="../ink/ink13.xml"/></Relationships>
</file>

<file path=ppt/slides/_rels/slide8.xml.rels><?xml version="1.0" encoding="UTF-8" standalone="yes"?>
<Relationships xmlns="http://schemas.openxmlformats.org/package/2006/relationships"><Relationship Id="rId13" Type="http://schemas.openxmlformats.org/officeDocument/2006/relationships/customXml" Target="../ink/ink51.xml"/><Relationship Id="rId18" Type="http://schemas.openxmlformats.org/officeDocument/2006/relationships/image" Target="../media/image26.png"/><Relationship Id="rId26" Type="http://schemas.openxmlformats.org/officeDocument/2006/relationships/customXml" Target="../ink/ink60.xml"/><Relationship Id="rId39" Type="http://schemas.openxmlformats.org/officeDocument/2006/relationships/customXml" Target="../ink/ink71.xml"/><Relationship Id="rId21" Type="http://schemas.openxmlformats.org/officeDocument/2006/relationships/customXml" Target="../ink/ink55.xml"/><Relationship Id="rId34" Type="http://schemas.openxmlformats.org/officeDocument/2006/relationships/customXml" Target="../ink/ink67.xml"/><Relationship Id="rId42" Type="http://schemas.openxmlformats.org/officeDocument/2006/relationships/image" Target="../media/image30.png"/><Relationship Id="rId47" Type="http://schemas.openxmlformats.org/officeDocument/2006/relationships/customXml" Target="../ink/ink76.xml"/><Relationship Id="rId50" Type="http://schemas.openxmlformats.org/officeDocument/2006/relationships/image" Target="../media/image33.png"/><Relationship Id="rId7" Type="http://schemas.openxmlformats.org/officeDocument/2006/relationships/customXml" Target="../ink/ink48.xml"/><Relationship Id="rId2" Type="http://schemas.openxmlformats.org/officeDocument/2006/relationships/customXml" Target="../ink/ink44.xml"/><Relationship Id="rId16" Type="http://schemas.openxmlformats.org/officeDocument/2006/relationships/image" Target="../media/image25.png"/><Relationship Id="rId29" Type="http://schemas.openxmlformats.org/officeDocument/2006/relationships/customXml" Target="../ink/ink62.xml"/><Relationship Id="rId11" Type="http://schemas.openxmlformats.org/officeDocument/2006/relationships/customXml" Target="../ink/ink50.xml"/><Relationship Id="rId24" Type="http://schemas.openxmlformats.org/officeDocument/2006/relationships/customXml" Target="../ink/ink58.xml"/><Relationship Id="rId32" Type="http://schemas.openxmlformats.org/officeDocument/2006/relationships/customXml" Target="../ink/ink65.xml"/><Relationship Id="rId37" Type="http://schemas.openxmlformats.org/officeDocument/2006/relationships/customXml" Target="../ink/ink69.xml"/><Relationship Id="rId40" Type="http://schemas.openxmlformats.org/officeDocument/2006/relationships/image" Target="../media/image6.png"/><Relationship Id="rId45" Type="http://schemas.openxmlformats.org/officeDocument/2006/relationships/image" Target="../media/image31.png"/><Relationship Id="rId53" Type="http://schemas.openxmlformats.org/officeDocument/2006/relationships/customXml" Target="../ink/ink79.xml"/><Relationship Id="rId5" Type="http://schemas.openxmlformats.org/officeDocument/2006/relationships/customXml" Target="../ink/ink46.xml"/><Relationship Id="rId10" Type="http://schemas.openxmlformats.org/officeDocument/2006/relationships/image" Target="../media/image22.png"/><Relationship Id="rId19" Type="http://schemas.openxmlformats.org/officeDocument/2006/relationships/customXml" Target="../ink/ink54.xml"/><Relationship Id="rId31" Type="http://schemas.openxmlformats.org/officeDocument/2006/relationships/customXml" Target="../ink/ink64.xml"/><Relationship Id="rId44" Type="http://schemas.openxmlformats.org/officeDocument/2006/relationships/customXml" Target="../ink/ink74.xml"/><Relationship Id="rId52" Type="http://schemas.openxmlformats.org/officeDocument/2006/relationships/image" Target="../media/image34.png"/><Relationship Id="rId4" Type="http://schemas.openxmlformats.org/officeDocument/2006/relationships/customXml" Target="../ink/ink45.xml"/><Relationship Id="rId9" Type="http://schemas.openxmlformats.org/officeDocument/2006/relationships/customXml" Target="../ink/ink49.xml"/><Relationship Id="rId14" Type="http://schemas.openxmlformats.org/officeDocument/2006/relationships/image" Target="../media/image24.png"/><Relationship Id="rId22" Type="http://schemas.openxmlformats.org/officeDocument/2006/relationships/customXml" Target="../ink/ink56.xml"/><Relationship Id="rId27" Type="http://schemas.openxmlformats.org/officeDocument/2006/relationships/customXml" Target="../ink/ink61.xml"/><Relationship Id="rId30" Type="http://schemas.openxmlformats.org/officeDocument/2006/relationships/customXml" Target="../ink/ink63.xml"/><Relationship Id="rId35" Type="http://schemas.openxmlformats.org/officeDocument/2006/relationships/image" Target="../media/image29.png"/><Relationship Id="rId43" Type="http://schemas.openxmlformats.org/officeDocument/2006/relationships/customXml" Target="../ink/ink73.xml"/><Relationship Id="rId48" Type="http://schemas.openxmlformats.org/officeDocument/2006/relationships/image" Target="../media/image32.png"/><Relationship Id="rId8" Type="http://schemas.openxmlformats.org/officeDocument/2006/relationships/image" Target="../media/image20.png"/><Relationship Id="rId51" Type="http://schemas.openxmlformats.org/officeDocument/2006/relationships/customXml" Target="../ink/ink78.xml"/><Relationship Id="rId3" Type="http://schemas.openxmlformats.org/officeDocument/2006/relationships/image" Target="../media/image19.png"/><Relationship Id="rId12" Type="http://schemas.openxmlformats.org/officeDocument/2006/relationships/image" Target="../media/image23.png"/><Relationship Id="rId17" Type="http://schemas.openxmlformats.org/officeDocument/2006/relationships/customXml" Target="../ink/ink53.xml"/><Relationship Id="rId25" Type="http://schemas.openxmlformats.org/officeDocument/2006/relationships/customXml" Target="../ink/ink59.xml"/><Relationship Id="rId33" Type="http://schemas.openxmlformats.org/officeDocument/2006/relationships/customXml" Target="../ink/ink66.xml"/><Relationship Id="rId38" Type="http://schemas.openxmlformats.org/officeDocument/2006/relationships/customXml" Target="../ink/ink70.xml"/><Relationship Id="rId46" Type="http://schemas.openxmlformats.org/officeDocument/2006/relationships/customXml" Target="../ink/ink75.xml"/><Relationship Id="rId20" Type="http://schemas.openxmlformats.org/officeDocument/2006/relationships/image" Target="../media/image27.png"/><Relationship Id="rId41" Type="http://schemas.openxmlformats.org/officeDocument/2006/relationships/customXml" Target="../ink/ink72.xml"/><Relationship Id="rId54" Type="http://schemas.openxmlformats.org/officeDocument/2006/relationships/image" Target="../media/image16.png"/><Relationship Id="rId1" Type="http://schemas.openxmlformats.org/officeDocument/2006/relationships/slideLayout" Target="../slideLayouts/slideLayout7.xml"/><Relationship Id="rId6" Type="http://schemas.openxmlformats.org/officeDocument/2006/relationships/customXml" Target="../ink/ink47.xml"/><Relationship Id="rId15" Type="http://schemas.openxmlformats.org/officeDocument/2006/relationships/customXml" Target="../ink/ink52.xml"/><Relationship Id="rId23" Type="http://schemas.openxmlformats.org/officeDocument/2006/relationships/customXml" Target="../ink/ink57.xml"/><Relationship Id="rId28" Type="http://schemas.openxmlformats.org/officeDocument/2006/relationships/image" Target="../media/image28.png"/><Relationship Id="rId36" Type="http://schemas.openxmlformats.org/officeDocument/2006/relationships/customXml" Target="../ink/ink68.xml"/><Relationship Id="rId49" Type="http://schemas.openxmlformats.org/officeDocument/2006/relationships/customXml" Target="../ink/ink7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1306C30-DAD7-40A7-ACAA-B00872AED986}"/>
              </a:ext>
            </a:extLst>
          </p:cNvPr>
          <p:cNvSpPr>
            <a:spLocks noGrp="1"/>
          </p:cNvSpPr>
          <p:nvPr>
            <p:ph type="ctrTitle"/>
          </p:nvPr>
        </p:nvSpPr>
        <p:spPr>
          <a:xfrm>
            <a:off x="1596866" y="1211518"/>
            <a:ext cx="6596245" cy="3268520"/>
          </a:xfrm>
        </p:spPr>
        <p:txBody>
          <a:bodyPr>
            <a:normAutofit fontScale="90000"/>
          </a:bodyPr>
          <a:lstStyle/>
          <a:p>
            <a:pPr algn="r"/>
            <a:br>
              <a:rPr lang="en-US" sz="1600" b="1" dirty="0">
                <a:solidFill>
                  <a:srgbClr val="FFFFFF"/>
                </a:solidFill>
                <a:latin typeface="Arial" panose="020B0604020202020204" pitchFamily="34" charset="0"/>
                <a:ea typeface="DengXian" panose="02010600030101010101" pitchFamily="2" charset="-122"/>
              </a:rPr>
            </a:br>
            <a:br>
              <a:rPr lang="en-US" sz="1600" b="1" dirty="0">
                <a:solidFill>
                  <a:srgbClr val="FFFFFF"/>
                </a:solidFill>
                <a:latin typeface="Arial" panose="020B0604020202020204" pitchFamily="34" charset="0"/>
                <a:ea typeface="DengXian" panose="02010600030101010101" pitchFamily="2" charset="-122"/>
              </a:rPr>
            </a:br>
            <a:br>
              <a:rPr lang="en-US" sz="1600" b="1" dirty="0">
                <a:solidFill>
                  <a:srgbClr val="FFFFFF"/>
                </a:solidFill>
                <a:latin typeface="Arial" panose="020B0604020202020204" pitchFamily="34" charset="0"/>
                <a:ea typeface="DengXian" panose="02010600030101010101" pitchFamily="2" charset="-122"/>
              </a:rPr>
            </a:br>
            <a:r>
              <a:rPr lang="en-US" sz="3600" b="1" dirty="0">
                <a:solidFill>
                  <a:srgbClr val="FFFFFF"/>
                </a:solidFill>
                <a:latin typeface="Arial" panose="020B0604020202020204" pitchFamily="34" charset="0"/>
                <a:ea typeface="DengXian" panose="02010600030101010101" pitchFamily="2" charset="-122"/>
              </a:rPr>
              <a:t>North Korea’s Economic Future</a:t>
            </a:r>
            <a:br>
              <a:rPr lang="en-US" sz="3600" b="1" dirty="0">
                <a:solidFill>
                  <a:srgbClr val="FFFFFF"/>
                </a:solidFill>
                <a:latin typeface="Arial" panose="020B0604020202020204" pitchFamily="34" charset="0"/>
                <a:ea typeface="DengXian" panose="02010600030101010101" pitchFamily="2" charset="-122"/>
              </a:rPr>
            </a:br>
            <a:br>
              <a:rPr lang="en-US" sz="3100" b="1" dirty="0">
                <a:solidFill>
                  <a:srgbClr val="FFFFFF"/>
                </a:solidFill>
                <a:latin typeface="Arial" panose="020B0604020202020204" pitchFamily="34" charset="0"/>
                <a:ea typeface="DengXian" panose="02010600030101010101" pitchFamily="2" charset="-122"/>
              </a:rPr>
            </a:br>
            <a:br>
              <a:rPr lang="en-US" sz="3100" b="1" dirty="0">
                <a:solidFill>
                  <a:srgbClr val="FFFFFF"/>
                </a:solidFill>
                <a:latin typeface="Arial" panose="020B0604020202020204" pitchFamily="34" charset="0"/>
                <a:ea typeface="DengXian" panose="02010600030101010101" pitchFamily="2" charset="-122"/>
              </a:rPr>
            </a:br>
            <a:r>
              <a:rPr lang="en-US" sz="3100" b="1" dirty="0">
                <a:solidFill>
                  <a:srgbClr val="FFFFFF"/>
                </a:solidFill>
                <a:latin typeface="Arial" panose="020B0604020202020204" pitchFamily="34" charset="0"/>
                <a:ea typeface="DengXian" panose="02010600030101010101" pitchFamily="2" charset="-122"/>
              </a:rPr>
              <a:t>Trapped</a:t>
            </a:r>
            <a:br>
              <a:rPr lang="en-US" sz="3100" b="1" dirty="0">
                <a:solidFill>
                  <a:srgbClr val="FFFFFF"/>
                </a:solidFill>
                <a:latin typeface="Arial" panose="020B0604020202020204" pitchFamily="34" charset="0"/>
                <a:ea typeface="DengXian" panose="02010600030101010101" pitchFamily="2" charset="-122"/>
              </a:rPr>
            </a:br>
            <a:br>
              <a:rPr lang="en-US" sz="3100" b="1" dirty="0">
                <a:solidFill>
                  <a:srgbClr val="FFFFFF"/>
                </a:solidFill>
                <a:latin typeface="Arial" panose="020B0604020202020204" pitchFamily="34" charset="0"/>
                <a:ea typeface="DengXian" panose="02010600030101010101" pitchFamily="2" charset="-122"/>
              </a:rPr>
            </a:br>
            <a:r>
              <a:rPr lang="en-US" sz="1600" dirty="0">
                <a:solidFill>
                  <a:srgbClr val="FFFFFF"/>
                </a:solidFill>
                <a:latin typeface="Calibri" panose="020F0502020204030204" pitchFamily="34" charset="0"/>
                <a:ea typeface="DengXian" panose="02010600030101010101" pitchFamily="2" charset="-122"/>
              </a:rPr>
              <a:t>October 23,</a:t>
            </a:r>
            <a:r>
              <a:rPr lang="en-US" sz="1600" dirty="0">
                <a:solidFill>
                  <a:srgbClr val="FFFFFF"/>
                </a:solidFill>
                <a:effectLst/>
                <a:latin typeface="Calibri" panose="020F0502020204030204" pitchFamily="34" charset="0"/>
                <a:ea typeface="DengXian" panose="02010600030101010101" pitchFamily="2" charset="-122"/>
              </a:rPr>
              <a:t> 2023</a:t>
            </a:r>
            <a:br>
              <a:rPr lang="en-US" sz="1600" dirty="0">
                <a:solidFill>
                  <a:srgbClr val="FFFFFF"/>
                </a:solidFill>
                <a:effectLst/>
                <a:latin typeface="Calibri" panose="020F0502020204030204" pitchFamily="34" charset="0"/>
                <a:ea typeface="DengXian" panose="02010600030101010101" pitchFamily="2" charset="-122"/>
              </a:rPr>
            </a:br>
            <a:r>
              <a:rPr lang="en-US" sz="1600" dirty="0">
                <a:solidFill>
                  <a:srgbClr val="FFFFFF"/>
                </a:solidFill>
                <a:latin typeface="Calibri" panose="020F0502020204030204" pitchFamily="34" charset="0"/>
                <a:ea typeface="DengXian" panose="02010600030101010101" pitchFamily="2" charset="-122"/>
              </a:rPr>
              <a:t>For  GWIKS</a:t>
            </a:r>
            <a:br>
              <a:rPr lang="en-US" sz="1600" dirty="0">
                <a:solidFill>
                  <a:srgbClr val="FFFFFF"/>
                </a:solidFill>
                <a:effectLst/>
                <a:latin typeface="Calibri" panose="020F0502020204030204" pitchFamily="34" charset="0"/>
                <a:ea typeface="DengXian" panose="02010600030101010101" pitchFamily="2" charset="-122"/>
              </a:rPr>
            </a:br>
            <a:br>
              <a:rPr lang="en-US" sz="1600" dirty="0">
                <a:solidFill>
                  <a:srgbClr val="FFFFFF"/>
                </a:solidFill>
                <a:latin typeface="Calibri" panose="020F0502020204030204" pitchFamily="34" charset="0"/>
                <a:ea typeface="DengXian" panose="02010600030101010101" pitchFamily="2" charset="-122"/>
              </a:rPr>
            </a:br>
            <a:r>
              <a:rPr lang="en-US" sz="1600" dirty="0">
                <a:solidFill>
                  <a:srgbClr val="FFFFFF"/>
                </a:solidFill>
                <a:effectLst/>
                <a:latin typeface="Calibri" panose="020F0502020204030204" pitchFamily="34" charset="0"/>
                <a:ea typeface="DengXian" panose="02010600030101010101" pitchFamily="2" charset="-122"/>
              </a:rPr>
              <a:t>William B. Brown</a:t>
            </a:r>
            <a:br>
              <a:rPr lang="en-US" sz="1600" dirty="0">
                <a:solidFill>
                  <a:srgbClr val="FFFFFF"/>
                </a:solidFill>
                <a:effectLst/>
                <a:latin typeface="Calibri" panose="020F0502020204030204" pitchFamily="34" charset="0"/>
                <a:ea typeface="DengXian" panose="02010600030101010101" pitchFamily="2" charset="-122"/>
              </a:rPr>
            </a:br>
            <a:r>
              <a:rPr lang="en-US" sz="1600" dirty="0">
                <a:solidFill>
                  <a:srgbClr val="FFFFFF"/>
                </a:solidFill>
                <a:effectLst/>
                <a:latin typeface="Calibri" panose="020F0502020204030204" pitchFamily="34" charset="0"/>
                <a:ea typeface="DengXian" panose="02010600030101010101" pitchFamily="2" charset="-122"/>
              </a:rPr>
              <a:t>NAEIA.Com</a:t>
            </a:r>
            <a:br>
              <a:rPr lang="en-US" sz="1600" dirty="0">
                <a:solidFill>
                  <a:srgbClr val="FFFFFF"/>
                </a:solidFill>
                <a:effectLst/>
                <a:latin typeface="Calibri" panose="020F0502020204030204" pitchFamily="34" charset="0"/>
                <a:ea typeface="DengXian" panose="02010600030101010101" pitchFamily="2" charset="-122"/>
              </a:rPr>
            </a:br>
            <a:endParaRPr lang="en-US" sz="1600" dirty="0">
              <a:solidFill>
                <a:srgbClr val="FFFFFF"/>
              </a:solidFill>
            </a:endParaRPr>
          </a:p>
        </p:txBody>
      </p:sp>
      <p:sp>
        <p:nvSpPr>
          <p:cNvPr id="32" name="Rectangle 3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0513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A23340-E679-64A8-3F92-3A4129DCE73C}"/>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Why is North Korea So Poor?</a:t>
            </a:r>
          </a:p>
        </p:txBody>
      </p:sp>
      <p:sp>
        <p:nvSpPr>
          <p:cNvPr id="4" name="Content Placeholder 3">
            <a:extLst>
              <a:ext uri="{FF2B5EF4-FFF2-40B4-BE49-F238E27FC236}">
                <a16:creationId xmlns:a16="http://schemas.microsoft.com/office/drawing/2014/main" id="{2AB233FC-99CE-1870-9DA9-2A0399C774DA}"/>
              </a:ext>
            </a:extLst>
          </p:cNvPr>
          <p:cNvSpPr>
            <a:spLocks noGrp="1"/>
          </p:cNvSpPr>
          <p:nvPr>
            <p:ph idx="1"/>
          </p:nvPr>
        </p:nvSpPr>
        <p:spPr/>
        <p:txBody>
          <a:bodyPr/>
          <a:lstStyle/>
          <a:p>
            <a:r>
              <a:rPr lang="en-US" dirty="0"/>
              <a:t>Hint:  Its not for lack of capital and resources, or culture</a:t>
            </a:r>
          </a:p>
          <a:p>
            <a:pPr lvl="1"/>
            <a:r>
              <a:rPr lang="en-US" dirty="0"/>
              <a:t>Excellent  natural resources per capita</a:t>
            </a:r>
          </a:p>
          <a:p>
            <a:pPr lvl="2"/>
            <a:r>
              <a:rPr lang="en-US" dirty="0"/>
              <a:t>Nonferrous  and iron metals</a:t>
            </a:r>
          </a:p>
          <a:p>
            <a:pPr lvl="2"/>
            <a:r>
              <a:rPr lang="en-US" dirty="0"/>
              <a:t> Hydro power</a:t>
            </a:r>
          </a:p>
          <a:p>
            <a:pPr lvl="2"/>
            <a:r>
              <a:rPr lang="en-US" dirty="0"/>
              <a:t> Coal</a:t>
            </a:r>
          </a:p>
          <a:p>
            <a:pPr lvl="2"/>
            <a:r>
              <a:rPr lang="en-US" dirty="0"/>
              <a:t> Relatively low pop density for East Asia</a:t>
            </a:r>
          </a:p>
          <a:p>
            <a:pPr lvl="1"/>
            <a:r>
              <a:rPr lang="en-US" dirty="0"/>
              <a:t> Excellent geography</a:t>
            </a:r>
          </a:p>
          <a:p>
            <a:pPr lvl="1"/>
            <a:r>
              <a:rPr lang="en-US" dirty="0"/>
              <a:t> Excellent human capital relative to income</a:t>
            </a:r>
          </a:p>
          <a:p>
            <a:pPr lvl="1"/>
            <a:r>
              <a:rPr lang="en-US" dirty="0"/>
              <a:t> Much industrial capital </a:t>
            </a:r>
          </a:p>
          <a:p>
            <a:r>
              <a:rPr lang="en-US" dirty="0"/>
              <a:t>Well organized ancient civilization </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p:txBody>
      </p:sp>
      <p:sp>
        <p:nvSpPr>
          <p:cNvPr id="5" name="Footer Placeholder 4">
            <a:extLst>
              <a:ext uri="{FF2B5EF4-FFF2-40B4-BE49-F238E27FC236}">
                <a16:creationId xmlns:a16="http://schemas.microsoft.com/office/drawing/2014/main" id="{D3E93D3B-8722-9DBE-3440-1EC73375F250}"/>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21BC58F4-7036-A5AB-91BA-D96E3DEE59D5}"/>
              </a:ext>
            </a:extLst>
          </p:cNvPr>
          <p:cNvSpPr>
            <a:spLocks noGrp="1"/>
          </p:cNvSpPr>
          <p:nvPr>
            <p:ph type="sldNum" sz="quarter" idx="12"/>
          </p:nvPr>
        </p:nvSpPr>
        <p:spPr/>
        <p:txBody>
          <a:bodyPr/>
          <a:lstStyle/>
          <a:p>
            <a:fld id="{78691DA4-D656-4E8E-92A0-590377A99F50}" type="slidenum">
              <a:rPr lang="en-US" smtClean="0"/>
              <a:t>10</a:t>
            </a:fld>
            <a:endParaRPr lang="en-US"/>
          </a:p>
        </p:txBody>
      </p:sp>
    </p:spTree>
    <p:extLst>
      <p:ext uri="{BB962C8B-B14F-4D97-AF65-F5344CB8AC3E}">
        <p14:creationId xmlns:p14="http://schemas.microsoft.com/office/powerpoint/2010/main" val="2010379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A23340-E679-64A8-3F92-3A4129DCE73C}"/>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  Answer—Weak productivity</a:t>
            </a:r>
          </a:p>
        </p:txBody>
      </p:sp>
      <p:sp>
        <p:nvSpPr>
          <p:cNvPr id="4" name="Content Placeholder 3">
            <a:extLst>
              <a:ext uri="{FF2B5EF4-FFF2-40B4-BE49-F238E27FC236}">
                <a16:creationId xmlns:a16="http://schemas.microsoft.com/office/drawing/2014/main" id="{B1E101F4-2725-22D5-2549-742A7FDF84CE}"/>
              </a:ext>
            </a:extLst>
          </p:cNvPr>
          <p:cNvSpPr>
            <a:spLocks noGrp="1"/>
          </p:cNvSpPr>
          <p:nvPr>
            <p:ph idx="1"/>
          </p:nvPr>
        </p:nvSpPr>
        <p:spPr/>
        <p:txBody>
          <a:bodyPr>
            <a:normAutofit lnSpcReduction="10000"/>
          </a:bodyPr>
          <a:lstStyle/>
          <a:p>
            <a:r>
              <a:rPr lang="en-US" dirty="0"/>
              <a:t>North Korea’s system makes poor use of its ample physical and human capital resources—probably the worst in the world.</a:t>
            </a:r>
          </a:p>
          <a:p>
            <a:endParaRPr lang="en-US" dirty="0"/>
          </a:p>
          <a:p>
            <a:r>
              <a:rPr lang="en-US" dirty="0"/>
              <a:t>Why?    Two issues, one micro, one macro</a:t>
            </a:r>
          </a:p>
          <a:p>
            <a:pPr lvl="1"/>
            <a:r>
              <a:rPr lang="en-US" dirty="0"/>
              <a:t>Mixed  command and market system delivers poor economic decisions.   Two prices for everything.</a:t>
            </a:r>
          </a:p>
          <a:p>
            <a:pPr lvl="1"/>
            <a:endParaRPr lang="en-US" dirty="0"/>
          </a:p>
          <a:p>
            <a:pPr lvl="1"/>
            <a:r>
              <a:rPr lang="en-US" dirty="0"/>
              <a:t>Partial  dollarization fixes inflation but  impedes monetary policy, starves state economy.</a:t>
            </a:r>
          </a:p>
          <a:p>
            <a:pPr marL="457200" lvl="1" indent="0">
              <a:buNone/>
            </a:pPr>
            <a:endParaRPr lang="en-US" dirty="0"/>
          </a:p>
          <a:p>
            <a:r>
              <a:rPr lang="en-US" dirty="0"/>
              <a:t>Trapped between both systems.  Poverty trap plus transition trap.</a:t>
            </a:r>
          </a:p>
        </p:txBody>
      </p:sp>
      <p:sp>
        <p:nvSpPr>
          <p:cNvPr id="5" name="Footer Placeholder 4">
            <a:extLst>
              <a:ext uri="{FF2B5EF4-FFF2-40B4-BE49-F238E27FC236}">
                <a16:creationId xmlns:a16="http://schemas.microsoft.com/office/drawing/2014/main" id="{4727BAB7-D32A-5A69-3F65-5FC4DD3453D6}"/>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B1FB6878-440C-54E1-3AD8-24FEF62F31F3}"/>
              </a:ext>
            </a:extLst>
          </p:cNvPr>
          <p:cNvSpPr>
            <a:spLocks noGrp="1"/>
          </p:cNvSpPr>
          <p:nvPr>
            <p:ph type="sldNum" sz="quarter" idx="12"/>
          </p:nvPr>
        </p:nvSpPr>
        <p:spPr/>
        <p:txBody>
          <a:bodyPr/>
          <a:lstStyle/>
          <a:p>
            <a:fld id="{78691DA4-D656-4E8E-92A0-590377A99F50}" type="slidenum">
              <a:rPr lang="en-US" smtClean="0"/>
              <a:t>11</a:t>
            </a:fld>
            <a:endParaRPr lang="en-US"/>
          </a:p>
        </p:txBody>
      </p:sp>
    </p:spTree>
    <p:extLst>
      <p:ext uri="{BB962C8B-B14F-4D97-AF65-F5344CB8AC3E}">
        <p14:creationId xmlns:p14="http://schemas.microsoft.com/office/powerpoint/2010/main" val="2899082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922242-C82B-473B-ADE7-4224D4EDD0A5}"/>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  Not Always This Way:  1945 in Good Shape</a:t>
            </a:r>
          </a:p>
        </p:txBody>
      </p:sp>
      <p:sp>
        <p:nvSpPr>
          <p:cNvPr id="5" name="Content Placeholder 4">
            <a:extLst>
              <a:ext uri="{FF2B5EF4-FFF2-40B4-BE49-F238E27FC236}">
                <a16:creationId xmlns:a16="http://schemas.microsoft.com/office/drawing/2014/main" id="{5BF8A757-3B33-F986-C6CF-996FA9764417}"/>
              </a:ext>
            </a:extLst>
          </p:cNvPr>
          <p:cNvSpPr>
            <a:spLocks noGrp="1"/>
          </p:cNvSpPr>
          <p:nvPr>
            <p:ph idx="1"/>
          </p:nvPr>
        </p:nvSpPr>
        <p:spPr>
          <a:xfrm>
            <a:off x="838200" y="1825624"/>
            <a:ext cx="10515600" cy="5032375"/>
          </a:xfrm>
        </p:spPr>
        <p:txBody>
          <a:bodyPr/>
          <a:lstStyle/>
          <a:p>
            <a:r>
              <a:rPr lang="en-US" dirty="0"/>
              <a:t>Probably in better shape then  rest of Asia.  No WWII in Korea.</a:t>
            </a:r>
          </a:p>
          <a:p>
            <a:r>
              <a:rPr lang="en-US" dirty="0"/>
              <a:t>1910-45 Japan built up infrastructure and industry in northern part of its Korean colony.</a:t>
            </a:r>
          </a:p>
          <a:p>
            <a:pPr lvl="1"/>
            <a:r>
              <a:rPr lang="en-US" dirty="0"/>
              <a:t>   taking advantage of mineral resources and hydro. </a:t>
            </a:r>
          </a:p>
          <a:p>
            <a:pPr lvl="1"/>
            <a:r>
              <a:rPr lang="en-US" dirty="0"/>
              <a:t>   avoiding US bombing</a:t>
            </a:r>
          </a:p>
          <a:p>
            <a:pPr lvl="1"/>
            <a:r>
              <a:rPr lang="en-US" dirty="0"/>
              <a:t>   launchpad for invasion of China</a:t>
            </a:r>
          </a:p>
          <a:p>
            <a:r>
              <a:rPr lang="en-US" dirty="0"/>
              <a:t> Russians counted 1,400 factories taken over by socialist state in 1945</a:t>
            </a:r>
          </a:p>
          <a:p>
            <a:r>
              <a:rPr lang="en-US" dirty="0"/>
              <a:t> Korean War devastating but Soviet, EE, and Chinese aid built back quickly.</a:t>
            </a:r>
          </a:p>
        </p:txBody>
      </p:sp>
      <p:sp>
        <p:nvSpPr>
          <p:cNvPr id="4" name="Footer Placeholder 3">
            <a:extLst>
              <a:ext uri="{FF2B5EF4-FFF2-40B4-BE49-F238E27FC236}">
                <a16:creationId xmlns:a16="http://schemas.microsoft.com/office/drawing/2014/main" id="{397C4D77-3F1D-B48D-5EC1-77285A58C7E0}"/>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06DC59E0-6510-7A27-8463-56D1381677A3}"/>
              </a:ext>
            </a:extLst>
          </p:cNvPr>
          <p:cNvSpPr>
            <a:spLocks noGrp="1"/>
          </p:cNvSpPr>
          <p:nvPr>
            <p:ph type="sldNum" sz="quarter" idx="12"/>
          </p:nvPr>
        </p:nvSpPr>
        <p:spPr/>
        <p:txBody>
          <a:bodyPr/>
          <a:lstStyle/>
          <a:p>
            <a:fld id="{78691DA4-D656-4E8E-92A0-590377A99F50}" type="slidenum">
              <a:rPr lang="en-US" smtClean="0"/>
              <a:t>12</a:t>
            </a:fld>
            <a:endParaRPr lang="en-US"/>
          </a:p>
        </p:txBody>
      </p:sp>
    </p:spTree>
    <p:extLst>
      <p:ext uri="{BB962C8B-B14F-4D97-AF65-F5344CB8AC3E}">
        <p14:creationId xmlns:p14="http://schemas.microsoft.com/office/powerpoint/2010/main" val="3989697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922242-C82B-473B-ADE7-4224D4EDD0A5}"/>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  1956-1976 Golden Age of NK Socialism</a:t>
            </a:r>
          </a:p>
        </p:txBody>
      </p:sp>
      <p:sp>
        <p:nvSpPr>
          <p:cNvPr id="4" name="Content Placeholder 3">
            <a:extLst>
              <a:ext uri="{FF2B5EF4-FFF2-40B4-BE49-F238E27FC236}">
                <a16:creationId xmlns:a16="http://schemas.microsoft.com/office/drawing/2014/main" id="{F402E008-60D2-7A34-BF0B-11043DBA45F3}"/>
              </a:ext>
            </a:extLst>
          </p:cNvPr>
          <p:cNvSpPr>
            <a:spLocks noGrp="1"/>
          </p:cNvSpPr>
          <p:nvPr>
            <p:ph idx="1"/>
          </p:nvPr>
        </p:nvSpPr>
        <p:spPr/>
        <p:txBody>
          <a:bodyPr>
            <a:normAutofit fontScale="92500" lnSpcReduction="10000"/>
          </a:bodyPr>
          <a:lstStyle/>
          <a:p>
            <a:r>
              <a:rPr lang="en-US" dirty="0"/>
              <a:t>By 1949 all industry socialized.</a:t>
            </a:r>
          </a:p>
          <a:p>
            <a:r>
              <a:rPr lang="en-US" dirty="0"/>
              <a:t>By 1956 all farms collectivized.</a:t>
            </a:r>
          </a:p>
          <a:p>
            <a:r>
              <a:rPr lang="en-US" dirty="0"/>
              <a:t>Central plan economy replaced ancient money/market economy</a:t>
            </a:r>
          </a:p>
          <a:p>
            <a:r>
              <a:rPr lang="en-US" dirty="0"/>
              <a:t>Trade was strong with bloc countries, Japan and Europe. US rules prevented trade.</a:t>
            </a:r>
          </a:p>
          <a:p>
            <a:r>
              <a:rPr lang="en-US" dirty="0"/>
              <a:t>Russians and Chinese criticized Kim Il Sung for </a:t>
            </a:r>
            <a:r>
              <a:rPr lang="en-US" b="1" dirty="0">
                <a:solidFill>
                  <a:srgbClr val="FF0000"/>
                </a:solidFill>
              </a:rPr>
              <a:t>too much investment, not enough attention to living standards</a:t>
            </a:r>
            <a:r>
              <a:rPr lang="en-US" dirty="0"/>
              <a:t>, and weak exports but industry grew rapidly.</a:t>
            </a:r>
          </a:p>
          <a:p>
            <a:r>
              <a:rPr lang="en-US" dirty="0"/>
              <a:t>1976, prior to devastating default on western credits, probably peak year.  </a:t>
            </a:r>
          </a:p>
          <a:p>
            <a:r>
              <a:rPr lang="en-US" dirty="0"/>
              <a:t>Downward spiral ever since.</a:t>
            </a:r>
          </a:p>
        </p:txBody>
      </p:sp>
      <p:sp>
        <p:nvSpPr>
          <p:cNvPr id="5" name="Footer Placeholder 4">
            <a:extLst>
              <a:ext uri="{FF2B5EF4-FFF2-40B4-BE49-F238E27FC236}">
                <a16:creationId xmlns:a16="http://schemas.microsoft.com/office/drawing/2014/main" id="{CAE482CA-3C0C-FA69-AB9D-0BA6FB442792}"/>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0EFF9CE8-0CA1-3BC0-4010-B973FCC319FD}"/>
              </a:ext>
            </a:extLst>
          </p:cNvPr>
          <p:cNvSpPr>
            <a:spLocks noGrp="1"/>
          </p:cNvSpPr>
          <p:nvPr>
            <p:ph type="sldNum" sz="quarter" idx="12"/>
          </p:nvPr>
        </p:nvSpPr>
        <p:spPr/>
        <p:txBody>
          <a:bodyPr/>
          <a:lstStyle/>
          <a:p>
            <a:fld id="{78691DA4-D656-4E8E-92A0-590377A99F50}" type="slidenum">
              <a:rPr lang="en-US" smtClean="0"/>
              <a:t>13</a:t>
            </a:fld>
            <a:endParaRPr lang="en-US"/>
          </a:p>
        </p:txBody>
      </p:sp>
    </p:spTree>
    <p:extLst>
      <p:ext uri="{BB962C8B-B14F-4D97-AF65-F5344CB8AC3E}">
        <p14:creationId xmlns:p14="http://schemas.microsoft.com/office/powerpoint/2010/main" val="2400841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EB69C8E-2BC0-4EDF-81A5-FAA05D421975}"/>
              </a:ext>
            </a:extLst>
          </p:cNvPr>
          <p:cNvSpPr>
            <a:spLocks noGrp="1"/>
          </p:cNvSpPr>
          <p:nvPr>
            <p:ph idx="1"/>
          </p:nvPr>
        </p:nvSpPr>
        <p:spPr>
          <a:xfrm>
            <a:off x="1233982" y="1211580"/>
            <a:ext cx="9724031" cy="5017770"/>
          </a:xfrm>
        </p:spPr>
        <p:txBody>
          <a:bodyPr anchor="ctr">
            <a:normAutofit lnSpcReduction="10000"/>
          </a:bodyPr>
          <a:lstStyle/>
          <a:p>
            <a:endParaRPr lang="en-US" sz="2000" dirty="0"/>
          </a:p>
          <a:p>
            <a:pPr marL="0" indent="0">
              <a:buNone/>
            </a:pPr>
            <a:r>
              <a:rPr lang="en-US" sz="3600" b="1" dirty="0"/>
              <a:t>Zhou Enlai and Kim Il Sung, circa 1960</a:t>
            </a:r>
            <a:endParaRPr lang="en-US" sz="3600" dirty="0"/>
          </a:p>
          <a:p>
            <a:pPr marL="0" indent="0">
              <a:buNone/>
            </a:pPr>
            <a:endParaRPr lang="en-US" sz="2000" dirty="0"/>
          </a:p>
          <a:p>
            <a:pPr marL="0" indent="0">
              <a:buNone/>
            </a:pPr>
            <a:r>
              <a:rPr lang="en-US" i="1" dirty="0"/>
              <a:t>Kim is visiting China trying to obtain more industrial aid</a:t>
            </a:r>
          </a:p>
          <a:p>
            <a:pPr marL="0" indent="0">
              <a:buNone/>
            </a:pPr>
            <a:endParaRPr lang="en-US" b="1" i="1" dirty="0"/>
          </a:p>
          <a:p>
            <a:pPr marL="0" indent="0">
              <a:buNone/>
            </a:pPr>
            <a:r>
              <a:rPr lang="en-US" b="1" dirty="0"/>
              <a:t>Zhou</a:t>
            </a:r>
            <a:r>
              <a:rPr lang="en-US" dirty="0"/>
              <a:t>:  ‘’We notice, looking across the river (Yalu) that you never have to turn off your lights. You have developed socialism far faster than we have.’’</a:t>
            </a:r>
          </a:p>
          <a:p>
            <a:pPr marL="0" indent="0">
              <a:buNone/>
            </a:pPr>
            <a:r>
              <a:rPr lang="en-US" b="1" dirty="0"/>
              <a:t>KIS</a:t>
            </a:r>
            <a:r>
              <a:rPr lang="en-US" dirty="0"/>
              <a:t>:   ‘’Yes, but it is with your help.’’</a:t>
            </a:r>
          </a:p>
          <a:p>
            <a:pPr marL="0" indent="0">
              <a:buNone/>
            </a:pPr>
            <a:r>
              <a:rPr lang="en-US" b="1" dirty="0"/>
              <a:t>Zhou</a:t>
            </a:r>
            <a:r>
              <a:rPr lang="en-US" dirty="0"/>
              <a:t>:  ‘’That is because you are holding down so many American forces, thus protecting the entire socialist world.’’   </a:t>
            </a:r>
            <a:r>
              <a:rPr lang="en-US" sz="1600" dirty="0"/>
              <a:t>(Wilson Center Archives)</a:t>
            </a:r>
          </a:p>
        </p:txBody>
      </p:sp>
      <p:sp>
        <p:nvSpPr>
          <p:cNvPr id="4" name="Title 3">
            <a:extLst>
              <a:ext uri="{FF2B5EF4-FFF2-40B4-BE49-F238E27FC236}">
                <a16:creationId xmlns:a16="http://schemas.microsoft.com/office/drawing/2014/main" id="{0778191C-0DC0-8064-AB69-A2D37154358E}"/>
              </a:ext>
            </a:extLst>
          </p:cNvPr>
          <p:cNvSpPr>
            <a:spLocks noGrp="1"/>
          </p:cNvSpPr>
          <p:nvPr>
            <p:ph type="title"/>
          </p:nvPr>
        </p:nvSpPr>
        <p:spPr/>
        <p:txBody>
          <a:bodyPr/>
          <a:lstStyle/>
          <a:p>
            <a:r>
              <a:rPr lang="en-US" dirty="0"/>
              <a:t> </a:t>
            </a:r>
          </a:p>
        </p:txBody>
      </p:sp>
      <p:sp>
        <p:nvSpPr>
          <p:cNvPr id="5" name="Footer Placeholder 4">
            <a:extLst>
              <a:ext uri="{FF2B5EF4-FFF2-40B4-BE49-F238E27FC236}">
                <a16:creationId xmlns:a16="http://schemas.microsoft.com/office/drawing/2014/main" id="{019D2A2F-5934-E671-6EA7-9132F513145C}"/>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D649ADC0-423D-FB22-B2D5-EAEBCD3E83B5}"/>
              </a:ext>
            </a:extLst>
          </p:cNvPr>
          <p:cNvSpPr>
            <a:spLocks noGrp="1"/>
          </p:cNvSpPr>
          <p:nvPr>
            <p:ph type="sldNum" sz="quarter" idx="12"/>
          </p:nvPr>
        </p:nvSpPr>
        <p:spPr/>
        <p:txBody>
          <a:bodyPr/>
          <a:lstStyle/>
          <a:p>
            <a:fld id="{78691DA4-D656-4E8E-92A0-590377A99F50}" type="slidenum">
              <a:rPr lang="en-US" smtClean="0"/>
              <a:t>14</a:t>
            </a:fld>
            <a:endParaRPr lang="en-US"/>
          </a:p>
        </p:txBody>
      </p:sp>
    </p:spTree>
    <p:extLst>
      <p:ext uri="{BB962C8B-B14F-4D97-AF65-F5344CB8AC3E}">
        <p14:creationId xmlns:p14="http://schemas.microsoft.com/office/powerpoint/2010/main" val="3191577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north korea night lights from space">
            <a:extLst>
              <a:ext uri="{FF2B5EF4-FFF2-40B4-BE49-F238E27FC236}">
                <a16:creationId xmlns:a16="http://schemas.microsoft.com/office/drawing/2014/main" id="{FFF7BD90-6773-F0DE-2678-FD50321512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261" y="417576"/>
            <a:ext cx="10732770" cy="668810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EBD6E530-C730-64E5-10F4-C1B1384EE051}"/>
              </a:ext>
            </a:extLst>
          </p:cNvPr>
          <p:cNvSpPr>
            <a:spLocks noGrp="1"/>
          </p:cNvSpPr>
          <p:nvPr>
            <p:ph type="title"/>
          </p:nvPr>
        </p:nvSpPr>
        <p:spPr>
          <a:xfrm>
            <a:off x="838200" y="96901"/>
            <a:ext cx="10515600" cy="320675"/>
          </a:xfrm>
        </p:spPr>
        <p:txBody>
          <a:bodyPr>
            <a:normAutofit fontScale="90000"/>
          </a:bodyPr>
          <a:lstStyle/>
          <a:p>
            <a:r>
              <a:rPr lang="en-US" sz="3600" b="1" dirty="0"/>
              <a:t>1997 Lights out</a:t>
            </a:r>
          </a:p>
        </p:txBody>
      </p:sp>
      <p:sp>
        <p:nvSpPr>
          <p:cNvPr id="3" name="Date Placeholder 2">
            <a:extLst>
              <a:ext uri="{FF2B5EF4-FFF2-40B4-BE49-F238E27FC236}">
                <a16:creationId xmlns:a16="http://schemas.microsoft.com/office/drawing/2014/main" id="{83F5FA2F-0F70-7455-0924-283396282588}"/>
              </a:ext>
            </a:extLst>
          </p:cNvPr>
          <p:cNvSpPr>
            <a:spLocks noGrp="1"/>
          </p:cNvSpPr>
          <p:nvPr>
            <p:ph type="dt" sz="half" idx="10"/>
          </p:nvPr>
        </p:nvSpPr>
        <p:spPr/>
        <p:txBody>
          <a:bodyPr/>
          <a:lstStyle/>
          <a:p>
            <a:r>
              <a:rPr lang="en-US" dirty="0"/>
              <a:t>6/23/2023</a:t>
            </a:r>
          </a:p>
        </p:txBody>
      </p:sp>
      <p:sp>
        <p:nvSpPr>
          <p:cNvPr id="4" name="Footer Placeholder 3">
            <a:extLst>
              <a:ext uri="{FF2B5EF4-FFF2-40B4-BE49-F238E27FC236}">
                <a16:creationId xmlns:a16="http://schemas.microsoft.com/office/drawing/2014/main" id="{2B3DF232-B9F1-C816-767A-C5AF9EDEF57B}"/>
              </a:ext>
            </a:extLst>
          </p:cNvPr>
          <p:cNvSpPr>
            <a:spLocks noGrp="1"/>
          </p:cNvSpPr>
          <p:nvPr>
            <p:ph type="ftr" sz="quarter" idx="11"/>
          </p:nvPr>
        </p:nvSpPr>
        <p:spPr/>
        <p:txBody>
          <a:bodyPr/>
          <a:lstStyle/>
          <a:p>
            <a:r>
              <a:rPr lang="en-US"/>
              <a:t>William B. Brown  NAEIA.com</a:t>
            </a:r>
          </a:p>
        </p:txBody>
      </p:sp>
      <p:sp>
        <p:nvSpPr>
          <p:cNvPr id="5" name="Slide Number Placeholder 4">
            <a:extLst>
              <a:ext uri="{FF2B5EF4-FFF2-40B4-BE49-F238E27FC236}">
                <a16:creationId xmlns:a16="http://schemas.microsoft.com/office/drawing/2014/main" id="{F9762D0E-2F33-FECC-DCF7-2B62DE94096C}"/>
              </a:ext>
            </a:extLst>
          </p:cNvPr>
          <p:cNvSpPr>
            <a:spLocks noGrp="1"/>
          </p:cNvSpPr>
          <p:nvPr>
            <p:ph type="sldNum" sz="quarter" idx="12"/>
          </p:nvPr>
        </p:nvSpPr>
        <p:spPr/>
        <p:txBody>
          <a:bodyPr/>
          <a:lstStyle/>
          <a:p>
            <a:fld id="{78691DA4-D656-4E8E-92A0-590377A99F50}" type="slidenum">
              <a:rPr lang="en-US" smtClean="0"/>
              <a:t>15</a:t>
            </a:fld>
            <a:endParaRPr lang="en-US"/>
          </a:p>
        </p:txBody>
      </p:sp>
    </p:spTree>
    <p:extLst>
      <p:ext uri="{BB962C8B-B14F-4D97-AF65-F5344CB8AC3E}">
        <p14:creationId xmlns:p14="http://schemas.microsoft.com/office/powerpoint/2010/main" val="1321833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A43B7F27-82CD-0747-8B27-AA6C7FAD15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1" y="228600"/>
            <a:ext cx="8754886" cy="6578672"/>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a:extLst>
              <a:ext uri="{FF2B5EF4-FFF2-40B4-BE49-F238E27FC236}">
                <a16:creationId xmlns:a16="http://schemas.microsoft.com/office/drawing/2014/main" id="{23382017-AF95-DA5C-CED6-B4CF356CAE7B}"/>
              </a:ext>
            </a:extLst>
          </p:cNvPr>
          <p:cNvSpPr>
            <a:spLocks noGrp="1"/>
          </p:cNvSpPr>
          <p:nvPr>
            <p:ph type="ftr" sz="quarter" idx="11"/>
          </p:nvPr>
        </p:nvSpPr>
        <p:spPr/>
        <p:txBody>
          <a:bodyPr/>
          <a:lstStyle/>
          <a:p>
            <a:r>
              <a:rPr lang="en-US"/>
              <a:t>William B. Brown  NAEIA.com</a:t>
            </a:r>
          </a:p>
        </p:txBody>
      </p:sp>
      <p:sp>
        <p:nvSpPr>
          <p:cNvPr id="4" name="Slide Number Placeholder 3">
            <a:extLst>
              <a:ext uri="{FF2B5EF4-FFF2-40B4-BE49-F238E27FC236}">
                <a16:creationId xmlns:a16="http://schemas.microsoft.com/office/drawing/2014/main" id="{89ABFC94-894A-DED7-FD48-24F0A1698BF8}"/>
              </a:ext>
            </a:extLst>
          </p:cNvPr>
          <p:cNvSpPr>
            <a:spLocks noGrp="1"/>
          </p:cNvSpPr>
          <p:nvPr>
            <p:ph type="sldNum" sz="quarter" idx="12"/>
          </p:nvPr>
        </p:nvSpPr>
        <p:spPr/>
        <p:txBody>
          <a:bodyPr/>
          <a:lstStyle/>
          <a:p>
            <a:fld id="{78691DA4-D656-4E8E-92A0-590377A99F50}" type="slidenum">
              <a:rPr lang="en-US" smtClean="0"/>
              <a:t>16</a:t>
            </a:fld>
            <a:endParaRPr lang="en-US"/>
          </a:p>
        </p:txBody>
      </p:sp>
    </p:spTree>
    <p:extLst>
      <p:ext uri="{BB962C8B-B14F-4D97-AF65-F5344CB8AC3E}">
        <p14:creationId xmlns:p14="http://schemas.microsoft.com/office/powerpoint/2010/main" val="3531752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242E8A-C0AA-4AFE-923A-34234582FA94}"/>
              </a:ext>
            </a:extLst>
          </p:cNvPr>
          <p:cNvSpPr>
            <a:spLocks noGrp="1"/>
          </p:cNvSpPr>
          <p:nvPr>
            <p:ph type="title"/>
          </p:nvPr>
        </p:nvSpPr>
        <p:spPr>
          <a:xfrm>
            <a:off x="838200" y="365125"/>
            <a:ext cx="10515600" cy="1325563"/>
          </a:xfrm>
        </p:spPr>
        <p:txBody>
          <a:bodyPr>
            <a:normAutofit/>
          </a:bodyPr>
          <a:lstStyle/>
          <a:p>
            <a:r>
              <a:rPr lang="en-US" sz="5000" dirty="0">
                <a:solidFill>
                  <a:srgbClr val="FFFFFF"/>
                </a:solidFill>
              </a:rPr>
              <a:t>Command Economy</a:t>
            </a:r>
          </a:p>
        </p:txBody>
      </p:sp>
      <p:sp>
        <p:nvSpPr>
          <p:cNvPr id="29" name="sketchy line">
            <a:extLst>
              <a:ext uri="{FF2B5EF4-FFF2-40B4-BE49-F238E27FC236}">
                <a16:creationId xmlns:a16="http://schemas.microsoft.com/office/drawing/2014/main" id="{7E2BE7F7-CA89-4002-ACCE-A478AEA24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4399" y="1681544"/>
            <a:ext cx="9692640" cy="18288"/>
          </a:xfrm>
          <a:custGeom>
            <a:avLst/>
            <a:gdLst>
              <a:gd name="connsiteX0" fmla="*/ 0 w 9692640"/>
              <a:gd name="connsiteY0" fmla="*/ 0 h 18288"/>
              <a:gd name="connsiteX1" fmla="*/ 401552 w 9692640"/>
              <a:gd name="connsiteY1" fmla="*/ 0 h 18288"/>
              <a:gd name="connsiteX2" fmla="*/ 996957 w 9692640"/>
              <a:gd name="connsiteY2" fmla="*/ 0 h 18288"/>
              <a:gd name="connsiteX3" fmla="*/ 1398509 w 9692640"/>
              <a:gd name="connsiteY3" fmla="*/ 0 h 18288"/>
              <a:gd name="connsiteX4" fmla="*/ 2090841 w 9692640"/>
              <a:gd name="connsiteY4" fmla="*/ 0 h 18288"/>
              <a:gd name="connsiteX5" fmla="*/ 2686246 w 9692640"/>
              <a:gd name="connsiteY5" fmla="*/ 0 h 18288"/>
              <a:gd name="connsiteX6" fmla="*/ 3475504 w 9692640"/>
              <a:gd name="connsiteY6" fmla="*/ 0 h 18288"/>
              <a:gd name="connsiteX7" fmla="*/ 4361688 w 9692640"/>
              <a:gd name="connsiteY7" fmla="*/ 0 h 18288"/>
              <a:gd name="connsiteX8" fmla="*/ 5054019 w 9692640"/>
              <a:gd name="connsiteY8" fmla="*/ 0 h 18288"/>
              <a:gd name="connsiteX9" fmla="*/ 5940204 w 9692640"/>
              <a:gd name="connsiteY9" fmla="*/ 0 h 18288"/>
              <a:gd name="connsiteX10" fmla="*/ 6632535 w 9692640"/>
              <a:gd name="connsiteY10" fmla="*/ 0 h 18288"/>
              <a:gd name="connsiteX11" fmla="*/ 7034087 w 9692640"/>
              <a:gd name="connsiteY11" fmla="*/ 0 h 18288"/>
              <a:gd name="connsiteX12" fmla="*/ 7532566 w 9692640"/>
              <a:gd name="connsiteY12" fmla="*/ 0 h 18288"/>
              <a:gd name="connsiteX13" fmla="*/ 8418750 w 9692640"/>
              <a:gd name="connsiteY13" fmla="*/ 0 h 18288"/>
              <a:gd name="connsiteX14" fmla="*/ 9692640 w 9692640"/>
              <a:gd name="connsiteY14" fmla="*/ 0 h 18288"/>
              <a:gd name="connsiteX15" fmla="*/ 9692640 w 9692640"/>
              <a:gd name="connsiteY15" fmla="*/ 18288 h 18288"/>
              <a:gd name="connsiteX16" fmla="*/ 9000309 w 9692640"/>
              <a:gd name="connsiteY16" fmla="*/ 18288 h 18288"/>
              <a:gd name="connsiteX17" fmla="*/ 8307977 w 9692640"/>
              <a:gd name="connsiteY17" fmla="*/ 18288 h 18288"/>
              <a:gd name="connsiteX18" fmla="*/ 7712572 w 9692640"/>
              <a:gd name="connsiteY18" fmla="*/ 18288 h 18288"/>
              <a:gd name="connsiteX19" fmla="*/ 7214093 w 9692640"/>
              <a:gd name="connsiteY19" fmla="*/ 18288 h 18288"/>
              <a:gd name="connsiteX20" fmla="*/ 6327909 w 9692640"/>
              <a:gd name="connsiteY20" fmla="*/ 18288 h 18288"/>
              <a:gd name="connsiteX21" fmla="*/ 5635578 w 9692640"/>
              <a:gd name="connsiteY21" fmla="*/ 18288 h 18288"/>
              <a:gd name="connsiteX22" fmla="*/ 4846320 w 9692640"/>
              <a:gd name="connsiteY22" fmla="*/ 18288 h 18288"/>
              <a:gd name="connsiteX23" fmla="*/ 4444768 w 9692640"/>
              <a:gd name="connsiteY23" fmla="*/ 18288 h 18288"/>
              <a:gd name="connsiteX24" fmla="*/ 3946289 w 9692640"/>
              <a:gd name="connsiteY24" fmla="*/ 18288 h 18288"/>
              <a:gd name="connsiteX25" fmla="*/ 3253958 w 9692640"/>
              <a:gd name="connsiteY25" fmla="*/ 18288 h 18288"/>
              <a:gd name="connsiteX26" fmla="*/ 2464700 w 9692640"/>
              <a:gd name="connsiteY26" fmla="*/ 18288 h 18288"/>
              <a:gd name="connsiteX27" fmla="*/ 2063148 w 9692640"/>
              <a:gd name="connsiteY27" fmla="*/ 18288 h 18288"/>
              <a:gd name="connsiteX28" fmla="*/ 1661595 w 9692640"/>
              <a:gd name="connsiteY28" fmla="*/ 18288 h 18288"/>
              <a:gd name="connsiteX29" fmla="*/ 969264 w 9692640"/>
              <a:gd name="connsiteY29" fmla="*/ 18288 h 18288"/>
              <a:gd name="connsiteX30" fmla="*/ 0 w 9692640"/>
              <a:gd name="connsiteY30" fmla="*/ 18288 h 18288"/>
              <a:gd name="connsiteX31" fmla="*/ 0 w 9692640"/>
              <a:gd name="connsiteY3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692640" h="18288" fill="none" extrusionOk="0">
                <a:moveTo>
                  <a:pt x="0" y="0"/>
                </a:moveTo>
                <a:cubicBezTo>
                  <a:pt x="142992" y="4732"/>
                  <a:pt x="265909" y="-3365"/>
                  <a:pt x="401552" y="0"/>
                </a:cubicBezTo>
                <a:cubicBezTo>
                  <a:pt x="537195" y="3365"/>
                  <a:pt x="738153" y="6482"/>
                  <a:pt x="996957" y="0"/>
                </a:cubicBezTo>
                <a:cubicBezTo>
                  <a:pt x="1255762" y="-6482"/>
                  <a:pt x="1280511" y="12509"/>
                  <a:pt x="1398509" y="0"/>
                </a:cubicBezTo>
                <a:cubicBezTo>
                  <a:pt x="1516507" y="-12509"/>
                  <a:pt x="1782573" y="-31523"/>
                  <a:pt x="2090841" y="0"/>
                </a:cubicBezTo>
                <a:cubicBezTo>
                  <a:pt x="2399109" y="31523"/>
                  <a:pt x="2488380" y="26286"/>
                  <a:pt x="2686246" y="0"/>
                </a:cubicBezTo>
                <a:cubicBezTo>
                  <a:pt x="2884112" y="-26286"/>
                  <a:pt x="3186024" y="-14734"/>
                  <a:pt x="3475504" y="0"/>
                </a:cubicBezTo>
                <a:cubicBezTo>
                  <a:pt x="3764984" y="14734"/>
                  <a:pt x="4053017" y="43292"/>
                  <a:pt x="4361688" y="0"/>
                </a:cubicBezTo>
                <a:cubicBezTo>
                  <a:pt x="4670359" y="-43292"/>
                  <a:pt x="4736164" y="-729"/>
                  <a:pt x="5054019" y="0"/>
                </a:cubicBezTo>
                <a:cubicBezTo>
                  <a:pt x="5371874" y="729"/>
                  <a:pt x="5543528" y="-22963"/>
                  <a:pt x="5940204" y="0"/>
                </a:cubicBezTo>
                <a:cubicBezTo>
                  <a:pt x="6336881" y="22963"/>
                  <a:pt x="6423838" y="6469"/>
                  <a:pt x="6632535" y="0"/>
                </a:cubicBezTo>
                <a:cubicBezTo>
                  <a:pt x="6841232" y="-6469"/>
                  <a:pt x="6852819" y="17036"/>
                  <a:pt x="7034087" y="0"/>
                </a:cubicBezTo>
                <a:cubicBezTo>
                  <a:pt x="7215355" y="-17036"/>
                  <a:pt x="7313136" y="11151"/>
                  <a:pt x="7532566" y="0"/>
                </a:cubicBezTo>
                <a:cubicBezTo>
                  <a:pt x="7751996" y="-11151"/>
                  <a:pt x="8015001" y="25614"/>
                  <a:pt x="8418750" y="0"/>
                </a:cubicBezTo>
                <a:cubicBezTo>
                  <a:pt x="8822499" y="-25614"/>
                  <a:pt x="9163239" y="48603"/>
                  <a:pt x="9692640" y="0"/>
                </a:cubicBezTo>
                <a:cubicBezTo>
                  <a:pt x="9691955" y="4437"/>
                  <a:pt x="9693170" y="10717"/>
                  <a:pt x="9692640" y="18288"/>
                </a:cubicBezTo>
                <a:cubicBezTo>
                  <a:pt x="9545125" y="42172"/>
                  <a:pt x="9164259" y="6706"/>
                  <a:pt x="9000309" y="18288"/>
                </a:cubicBezTo>
                <a:cubicBezTo>
                  <a:pt x="8836359" y="29870"/>
                  <a:pt x="8521035" y="-14108"/>
                  <a:pt x="8307977" y="18288"/>
                </a:cubicBezTo>
                <a:cubicBezTo>
                  <a:pt x="8094919" y="50684"/>
                  <a:pt x="7881757" y="11235"/>
                  <a:pt x="7712572" y="18288"/>
                </a:cubicBezTo>
                <a:cubicBezTo>
                  <a:pt x="7543387" y="25341"/>
                  <a:pt x="7358861" y="20625"/>
                  <a:pt x="7214093" y="18288"/>
                </a:cubicBezTo>
                <a:cubicBezTo>
                  <a:pt x="7069325" y="15951"/>
                  <a:pt x="6523705" y="52160"/>
                  <a:pt x="6327909" y="18288"/>
                </a:cubicBezTo>
                <a:cubicBezTo>
                  <a:pt x="6132113" y="-15584"/>
                  <a:pt x="5923847" y="21204"/>
                  <a:pt x="5635578" y="18288"/>
                </a:cubicBezTo>
                <a:cubicBezTo>
                  <a:pt x="5347309" y="15372"/>
                  <a:pt x="5114749" y="50642"/>
                  <a:pt x="4846320" y="18288"/>
                </a:cubicBezTo>
                <a:cubicBezTo>
                  <a:pt x="4577891" y="-14066"/>
                  <a:pt x="4576701" y="1487"/>
                  <a:pt x="4444768" y="18288"/>
                </a:cubicBezTo>
                <a:cubicBezTo>
                  <a:pt x="4312835" y="35089"/>
                  <a:pt x="4112575" y="15158"/>
                  <a:pt x="3946289" y="18288"/>
                </a:cubicBezTo>
                <a:cubicBezTo>
                  <a:pt x="3780003" y="21418"/>
                  <a:pt x="3396009" y="18797"/>
                  <a:pt x="3253958" y="18288"/>
                </a:cubicBezTo>
                <a:cubicBezTo>
                  <a:pt x="3111907" y="17779"/>
                  <a:pt x="2760272" y="57223"/>
                  <a:pt x="2464700" y="18288"/>
                </a:cubicBezTo>
                <a:cubicBezTo>
                  <a:pt x="2169128" y="-20647"/>
                  <a:pt x="2232262" y="7960"/>
                  <a:pt x="2063148" y="18288"/>
                </a:cubicBezTo>
                <a:cubicBezTo>
                  <a:pt x="1894034" y="28616"/>
                  <a:pt x="1799338" y="3019"/>
                  <a:pt x="1661595" y="18288"/>
                </a:cubicBezTo>
                <a:cubicBezTo>
                  <a:pt x="1523852" y="33557"/>
                  <a:pt x="1113928" y="-4352"/>
                  <a:pt x="969264" y="18288"/>
                </a:cubicBezTo>
                <a:cubicBezTo>
                  <a:pt x="824600" y="40928"/>
                  <a:pt x="356149" y="-3128"/>
                  <a:pt x="0" y="18288"/>
                </a:cubicBezTo>
                <a:cubicBezTo>
                  <a:pt x="-540" y="12521"/>
                  <a:pt x="894" y="7749"/>
                  <a:pt x="0" y="0"/>
                </a:cubicBezTo>
                <a:close/>
              </a:path>
              <a:path w="9692640" h="18288" stroke="0" extrusionOk="0">
                <a:moveTo>
                  <a:pt x="0" y="0"/>
                </a:moveTo>
                <a:cubicBezTo>
                  <a:pt x="162642" y="3864"/>
                  <a:pt x="346119" y="-18364"/>
                  <a:pt x="498479" y="0"/>
                </a:cubicBezTo>
                <a:cubicBezTo>
                  <a:pt x="650839" y="18364"/>
                  <a:pt x="712065" y="-9389"/>
                  <a:pt x="900031" y="0"/>
                </a:cubicBezTo>
                <a:cubicBezTo>
                  <a:pt x="1087997" y="9389"/>
                  <a:pt x="1177291" y="3685"/>
                  <a:pt x="1398509" y="0"/>
                </a:cubicBezTo>
                <a:cubicBezTo>
                  <a:pt x="1619727" y="-3685"/>
                  <a:pt x="1874008" y="-8897"/>
                  <a:pt x="2090841" y="0"/>
                </a:cubicBezTo>
                <a:cubicBezTo>
                  <a:pt x="2307674" y="8897"/>
                  <a:pt x="2573432" y="-313"/>
                  <a:pt x="2880099" y="0"/>
                </a:cubicBezTo>
                <a:cubicBezTo>
                  <a:pt x="3186766" y="313"/>
                  <a:pt x="3422577" y="10664"/>
                  <a:pt x="3766283" y="0"/>
                </a:cubicBezTo>
                <a:cubicBezTo>
                  <a:pt x="4109989" y="-10664"/>
                  <a:pt x="4342683" y="-32873"/>
                  <a:pt x="4652467" y="0"/>
                </a:cubicBezTo>
                <a:cubicBezTo>
                  <a:pt x="4962251" y="32873"/>
                  <a:pt x="5122120" y="29155"/>
                  <a:pt x="5247872" y="0"/>
                </a:cubicBezTo>
                <a:cubicBezTo>
                  <a:pt x="5373625" y="-29155"/>
                  <a:pt x="5749491" y="1706"/>
                  <a:pt x="6037130" y="0"/>
                </a:cubicBezTo>
                <a:cubicBezTo>
                  <a:pt x="6324769" y="-1706"/>
                  <a:pt x="6531407" y="1172"/>
                  <a:pt x="6729461" y="0"/>
                </a:cubicBezTo>
                <a:cubicBezTo>
                  <a:pt x="6927515" y="-1172"/>
                  <a:pt x="7096794" y="-1520"/>
                  <a:pt x="7324867" y="0"/>
                </a:cubicBezTo>
                <a:cubicBezTo>
                  <a:pt x="7552940" y="1520"/>
                  <a:pt x="7878827" y="-17110"/>
                  <a:pt x="8114124" y="0"/>
                </a:cubicBezTo>
                <a:cubicBezTo>
                  <a:pt x="8349421" y="17110"/>
                  <a:pt x="8334208" y="15114"/>
                  <a:pt x="8515677" y="0"/>
                </a:cubicBezTo>
                <a:cubicBezTo>
                  <a:pt x="8697146" y="-15114"/>
                  <a:pt x="9236164" y="22466"/>
                  <a:pt x="9692640" y="0"/>
                </a:cubicBezTo>
                <a:cubicBezTo>
                  <a:pt x="9692735" y="8251"/>
                  <a:pt x="9692514" y="12333"/>
                  <a:pt x="9692640" y="18288"/>
                </a:cubicBezTo>
                <a:cubicBezTo>
                  <a:pt x="9410102" y="47398"/>
                  <a:pt x="9172773" y="7109"/>
                  <a:pt x="9000309" y="18288"/>
                </a:cubicBezTo>
                <a:cubicBezTo>
                  <a:pt x="8827845" y="29467"/>
                  <a:pt x="8713608" y="28372"/>
                  <a:pt x="8501830" y="18288"/>
                </a:cubicBezTo>
                <a:cubicBezTo>
                  <a:pt x="8290052" y="8204"/>
                  <a:pt x="7893416" y="3561"/>
                  <a:pt x="7712572" y="18288"/>
                </a:cubicBezTo>
                <a:cubicBezTo>
                  <a:pt x="7531728" y="33015"/>
                  <a:pt x="7480716" y="17052"/>
                  <a:pt x="7311020" y="18288"/>
                </a:cubicBezTo>
                <a:cubicBezTo>
                  <a:pt x="7141324" y="19524"/>
                  <a:pt x="6962706" y="15975"/>
                  <a:pt x="6618688" y="18288"/>
                </a:cubicBezTo>
                <a:cubicBezTo>
                  <a:pt x="6274670" y="20601"/>
                  <a:pt x="6230664" y="-1692"/>
                  <a:pt x="6120210" y="18288"/>
                </a:cubicBezTo>
                <a:cubicBezTo>
                  <a:pt x="6009756" y="38268"/>
                  <a:pt x="5442516" y="28115"/>
                  <a:pt x="5234026" y="18288"/>
                </a:cubicBezTo>
                <a:cubicBezTo>
                  <a:pt x="5025536" y="8461"/>
                  <a:pt x="4953693" y="18182"/>
                  <a:pt x="4832473" y="18288"/>
                </a:cubicBezTo>
                <a:cubicBezTo>
                  <a:pt x="4711253" y="18394"/>
                  <a:pt x="4414565" y="-11251"/>
                  <a:pt x="4140142" y="18288"/>
                </a:cubicBezTo>
                <a:cubicBezTo>
                  <a:pt x="3865719" y="47827"/>
                  <a:pt x="3819081" y="16772"/>
                  <a:pt x="3738590" y="18288"/>
                </a:cubicBezTo>
                <a:cubicBezTo>
                  <a:pt x="3658099" y="19804"/>
                  <a:pt x="3427576" y="1385"/>
                  <a:pt x="3240111" y="18288"/>
                </a:cubicBezTo>
                <a:cubicBezTo>
                  <a:pt x="3052646" y="35191"/>
                  <a:pt x="2749652" y="-13914"/>
                  <a:pt x="2450853" y="18288"/>
                </a:cubicBezTo>
                <a:cubicBezTo>
                  <a:pt x="2152054" y="50490"/>
                  <a:pt x="1928331" y="61101"/>
                  <a:pt x="1564669" y="18288"/>
                </a:cubicBezTo>
                <a:cubicBezTo>
                  <a:pt x="1201007" y="-24525"/>
                  <a:pt x="1217828" y="-275"/>
                  <a:pt x="1066190" y="18288"/>
                </a:cubicBezTo>
                <a:cubicBezTo>
                  <a:pt x="914552" y="36851"/>
                  <a:pt x="418290" y="-14785"/>
                  <a:pt x="0" y="18288"/>
                </a:cubicBezTo>
                <a:cubicBezTo>
                  <a:pt x="641" y="14236"/>
                  <a:pt x="889" y="755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ADB04428-6B73-4259-8533-6FE9C0C95B4D}"/>
              </a:ext>
            </a:extLst>
          </p:cNvPr>
          <p:cNvSpPr>
            <a:spLocks noGrp="1"/>
          </p:cNvSpPr>
          <p:nvPr>
            <p:ph type="ftr" sz="quarter" idx="11"/>
          </p:nvPr>
        </p:nvSpPr>
        <p:spPr>
          <a:xfrm>
            <a:off x="4046913" y="6356350"/>
            <a:ext cx="4114800" cy="365125"/>
          </a:xfrm>
        </p:spPr>
        <p:txBody>
          <a:bodyP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William B. Brown  NAEIA.com</a:t>
            </a:r>
          </a:p>
        </p:txBody>
      </p:sp>
      <p:sp>
        <p:nvSpPr>
          <p:cNvPr id="4" name="TextBox 3">
            <a:extLst>
              <a:ext uri="{FF2B5EF4-FFF2-40B4-BE49-F238E27FC236}">
                <a16:creationId xmlns:a16="http://schemas.microsoft.com/office/drawing/2014/main" id="{F391E22E-87DE-410F-B086-73D2BB9130D6}"/>
              </a:ext>
            </a:extLst>
          </p:cNvPr>
          <p:cNvSpPr txBox="1"/>
          <p:nvPr/>
        </p:nvSpPr>
        <p:spPr>
          <a:xfrm>
            <a:off x="5638800" y="2964329"/>
            <a:ext cx="65" cy="2769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22" name="Content Placeholder 2">
            <a:extLst>
              <a:ext uri="{FF2B5EF4-FFF2-40B4-BE49-F238E27FC236}">
                <a16:creationId xmlns:a16="http://schemas.microsoft.com/office/drawing/2014/main" id="{9F544539-B64D-4856-BCDA-51D5AE4C3575}"/>
              </a:ext>
            </a:extLst>
          </p:cNvPr>
          <p:cNvGraphicFramePr>
            <a:graphicFrameLocks noGrp="1"/>
          </p:cNvGraphicFramePr>
          <p:nvPr>
            <p:ph idx="1"/>
            <p:extLst>
              <p:ext uri="{D42A27DB-BD31-4B8C-83A1-F6EECF244321}">
                <p14:modId xmlns:p14="http://schemas.microsoft.com/office/powerpoint/2010/main" val="3868191380"/>
              </p:ext>
            </p:extLst>
          </p:nvPr>
        </p:nvGraphicFramePr>
        <p:xfrm>
          <a:off x="854825" y="2070946"/>
          <a:ext cx="10515600" cy="41768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a:extLst>
              <a:ext uri="{FF2B5EF4-FFF2-40B4-BE49-F238E27FC236}">
                <a16:creationId xmlns:a16="http://schemas.microsoft.com/office/drawing/2014/main" id="{95863CDD-D0A2-4F00-B0B6-CAAECDA55165}"/>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white">
                    <a:tint val="75000"/>
                  </a:prstClr>
                </a:solidFill>
                <a:effectLst/>
                <a:uLnTx/>
                <a:uFillTx/>
                <a:latin typeface="Calibri" panose="020F0502020204030204"/>
                <a:ea typeface="+mn-ea"/>
                <a:cs typeface="+mn-cs"/>
              </a:rPr>
              <a:t>6/23/2023</a:t>
            </a:r>
          </a:p>
        </p:txBody>
      </p:sp>
      <p:sp>
        <p:nvSpPr>
          <p:cNvPr id="6" name="Slide Number Placeholder 5">
            <a:extLst>
              <a:ext uri="{FF2B5EF4-FFF2-40B4-BE49-F238E27FC236}">
                <a16:creationId xmlns:a16="http://schemas.microsoft.com/office/drawing/2014/main" id="{3ABCDB0E-3255-4251-B607-9E8FF791B63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white">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28354140"/>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1A9F7B4E-B03D-4F64-BE33-00D074458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C242E8A-C0AA-4AFE-923A-34234582FA94}"/>
              </a:ext>
            </a:extLst>
          </p:cNvPr>
          <p:cNvSpPr>
            <a:spLocks noGrp="1"/>
          </p:cNvSpPr>
          <p:nvPr>
            <p:ph type="title"/>
          </p:nvPr>
        </p:nvSpPr>
        <p:spPr>
          <a:xfrm>
            <a:off x="838200" y="365125"/>
            <a:ext cx="10515600" cy="1325563"/>
          </a:xfrm>
        </p:spPr>
        <p:txBody>
          <a:bodyPr>
            <a:normAutofit/>
          </a:bodyPr>
          <a:lstStyle/>
          <a:p>
            <a:r>
              <a:rPr lang="en-US" sz="5000" dirty="0">
                <a:solidFill>
                  <a:srgbClr val="FFFFFF"/>
                </a:solidFill>
              </a:rPr>
              <a:t>Capitalist, Market  Economy</a:t>
            </a:r>
          </a:p>
        </p:txBody>
      </p:sp>
      <p:sp>
        <p:nvSpPr>
          <p:cNvPr id="29" name="sketchy line">
            <a:extLst>
              <a:ext uri="{FF2B5EF4-FFF2-40B4-BE49-F238E27FC236}">
                <a16:creationId xmlns:a16="http://schemas.microsoft.com/office/drawing/2014/main" id="{7E2BE7F7-CA89-4002-ACCE-A478AEA24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4399" y="1681544"/>
            <a:ext cx="9692640" cy="18288"/>
          </a:xfrm>
          <a:custGeom>
            <a:avLst/>
            <a:gdLst>
              <a:gd name="connsiteX0" fmla="*/ 0 w 9692640"/>
              <a:gd name="connsiteY0" fmla="*/ 0 h 18288"/>
              <a:gd name="connsiteX1" fmla="*/ 401552 w 9692640"/>
              <a:gd name="connsiteY1" fmla="*/ 0 h 18288"/>
              <a:gd name="connsiteX2" fmla="*/ 996957 w 9692640"/>
              <a:gd name="connsiteY2" fmla="*/ 0 h 18288"/>
              <a:gd name="connsiteX3" fmla="*/ 1398509 w 9692640"/>
              <a:gd name="connsiteY3" fmla="*/ 0 h 18288"/>
              <a:gd name="connsiteX4" fmla="*/ 2090841 w 9692640"/>
              <a:gd name="connsiteY4" fmla="*/ 0 h 18288"/>
              <a:gd name="connsiteX5" fmla="*/ 2686246 w 9692640"/>
              <a:gd name="connsiteY5" fmla="*/ 0 h 18288"/>
              <a:gd name="connsiteX6" fmla="*/ 3475504 w 9692640"/>
              <a:gd name="connsiteY6" fmla="*/ 0 h 18288"/>
              <a:gd name="connsiteX7" fmla="*/ 4361688 w 9692640"/>
              <a:gd name="connsiteY7" fmla="*/ 0 h 18288"/>
              <a:gd name="connsiteX8" fmla="*/ 5054019 w 9692640"/>
              <a:gd name="connsiteY8" fmla="*/ 0 h 18288"/>
              <a:gd name="connsiteX9" fmla="*/ 5940204 w 9692640"/>
              <a:gd name="connsiteY9" fmla="*/ 0 h 18288"/>
              <a:gd name="connsiteX10" fmla="*/ 6632535 w 9692640"/>
              <a:gd name="connsiteY10" fmla="*/ 0 h 18288"/>
              <a:gd name="connsiteX11" fmla="*/ 7034087 w 9692640"/>
              <a:gd name="connsiteY11" fmla="*/ 0 h 18288"/>
              <a:gd name="connsiteX12" fmla="*/ 7532566 w 9692640"/>
              <a:gd name="connsiteY12" fmla="*/ 0 h 18288"/>
              <a:gd name="connsiteX13" fmla="*/ 8418750 w 9692640"/>
              <a:gd name="connsiteY13" fmla="*/ 0 h 18288"/>
              <a:gd name="connsiteX14" fmla="*/ 9692640 w 9692640"/>
              <a:gd name="connsiteY14" fmla="*/ 0 h 18288"/>
              <a:gd name="connsiteX15" fmla="*/ 9692640 w 9692640"/>
              <a:gd name="connsiteY15" fmla="*/ 18288 h 18288"/>
              <a:gd name="connsiteX16" fmla="*/ 9000309 w 9692640"/>
              <a:gd name="connsiteY16" fmla="*/ 18288 h 18288"/>
              <a:gd name="connsiteX17" fmla="*/ 8307977 w 9692640"/>
              <a:gd name="connsiteY17" fmla="*/ 18288 h 18288"/>
              <a:gd name="connsiteX18" fmla="*/ 7712572 w 9692640"/>
              <a:gd name="connsiteY18" fmla="*/ 18288 h 18288"/>
              <a:gd name="connsiteX19" fmla="*/ 7214093 w 9692640"/>
              <a:gd name="connsiteY19" fmla="*/ 18288 h 18288"/>
              <a:gd name="connsiteX20" fmla="*/ 6327909 w 9692640"/>
              <a:gd name="connsiteY20" fmla="*/ 18288 h 18288"/>
              <a:gd name="connsiteX21" fmla="*/ 5635578 w 9692640"/>
              <a:gd name="connsiteY21" fmla="*/ 18288 h 18288"/>
              <a:gd name="connsiteX22" fmla="*/ 4846320 w 9692640"/>
              <a:gd name="connsiteY22" fmla="*/ 18288 h 18288"/>
              <a:gd name="connsiteX23" fmla="*/ 4444768 w 9692640"/>
              <a:gd name="connsiteY23" fmla="*/ 18288 h 18288"/>
              <a:gd name="connsiteX24" fmla="*/ 3946289 w 9692640"/>
              <a:gd name="connsiteY24" fmla="*/ 18288 h 18288"/>
              <a:gd name="connsiteX25" fmla="*/ 3253958 w 9692640"/>
              <a:gd name="connsiteY25" fmla="*/ 18288 h 18288"/>
              <a:gd name="connsiteX26" fmla="*/ 2464700 w 9692640"/>
              <a:gd name="connsiteY26" fmla="*/ 18288 h 18288"/>
              <a:gd name="connsiteX27" fmla="*/ 2063148 w 9692640"/>
              <a:gd name="connsiteY27" fmla="*/ 18288 h 18288"/>
              <a:gd name="connsiteX28" fmla="*/ 1661595 w 9692640"/>
              <a:gd name="connsiteY28" fmla="*/ 18288 h 18288"/>
              <a:gd name="connsiteX29" fmla="*/ 969264 w 9692640"/>
              <a:gd name="connsiteY29" fmla="*/ 18288 h 18288"/>
              <a:gd name="connsiteX30" fmla="*/ 0 w 9692640"/>
              <a:gd name="connsiteY30" fmla="*/ 18288 h 18288"/>
              <a:gd name="connsiteX31" fmla="*/ 0 w 9692640"/>
              <a:gd name="connsiteY3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692640" h="18288" fill="none" extrusionOk="0">
                <a:moveTo>
                  <a:pt x="0" y="0"/>
                </a:moveTo>
                <a:cubicBezTo>
                  <a:pt x="142992" y="4732"/>
                  <a:pt x="265909" y="-3365"/>
                  <a:pt x="401552" y="0"/>
                </a:cubicBezTo>
                <a:cubicBezTo>
                  <a:pt x="537195" y="3365"/>
                  <a:pt x="738153" y="6482"/>
                  <a:pt x="996957" y="0"/>
                </a:cubicBezTo>
                <a:cubicBezTo>
                  <a:pt x="1255762" y="-6482"/>
                  <a:pt x="1280511" y="12509"/>
                  <a:pt x="1398509" y="0"/>
                </a:cubicBezTo>
                <a:cubicBezTo>
                  <a:pt x="1516507" y="-12509"/>
                  <a:pt x="1782573" y="-31523"/>
                  <a:pt x="2090841" y="0"/>
                </a:cubicBezTo>
                <a:cubicBezTo>
                  <a:pt x="2399109" y="31523"/>
                  <a:pt x="2488380" y="26286"/>
                  <a:pt x="2686246" y="0"/>
                </a:cubicBezTo>
                <a:cubicBezTo>
                  <a:pt x="2884112" y="-26286"/>
                  <a:pt x="3186024" y="-14734"/>
                  <a:pt x="3475504" y="0"/>
                </a:cubicBezTo>
                <a:cubicBezTo>
                  <a:pt x="3764984" y="14734"/>
                  <a:pt x="4053017" y="43292"/>
                  <a:pt x="4361688" y="0"/>
                </a:cubicBezTo>
                <a:cubicBezTo>
                  <a:pt x="4670359" y="-43292"/>
                  <a:pt x="4736164" y="-729"/>
                  <a:pt x="5054019" y="0"/>
                </a:cubicBezTo>
                <a:cubicBezTo>
                  <a:pt x="5371874" y="729"/>
                  <a:pt x="5543528" y="-22963"/>
                  <a:pt x="5940204" y="0"/>
                </a:cubicBezTo>
                <a:cubicBezTo>
                  <a:pt x="6336881" y="22963"/>
                  <a:pt x="6423838" y="6469"/>
                  <a:pt x="6632535" y="0"/>
                </a:cubicBezTo>
                <a:cubicBezTo>
                  <a:pt x="6841232" y="-6469"/>
                  <a:pt x="6852819" y="17036"/>
                  <a:pt x="7034087" y="0"/>
                </a:cubicBezTo>
                <a:cubicBezTo>
                  <a:pt x="7215355" y="-17036"/>
                  <a:pt x="7313136" y="11151"/>
                  <a:pt x="7532566" y="0"/>
                </a:cubicBezTo>
                <a:cubicBezTo>
                  <a:pt x="7751996" y="-11151"/>
                  <a:pt x="8015001" y="25614"/>
                  <a:pt x="8418750" y="0"/>
                </a:cubicBezTo>
                <a:cubicBezTo>
                  <a:pt x="8822499" y="-25614"/>
                  <a:pt x="9163239" y="48603"/>
                  <a:pt x="9692640" y="0"/>
                </a:cubicBezTo>
                <a:cubicBezTo>
                  <a:pt x="9691955" y="4437"/>
                  <a:pt x="9693170" y="10717"/>
                  <a:pt x="9692640" y="18288"/>
                </a:cubicBezTo>
                <a:cubicBezTo>
                  <a:pt x="9545125" y="42172"/>
                  <a:pt x="9164259" y="6706"/>
                  <a:pt x="9000309" y="18288"/>
                </a:cubicBezTo>
                <a:cubicBezTo>
                  <a:pt x="8836359" y="29870"/>
                  <a:pt x="8521035" y="-14108"/>
                  <a:pt x="8307977" y="18288"/>
                </a:cubicBezTo>
                <a:cubicBezTo>
                  <a:pt x="8094919" y="50684"/>
                  <a:pt x="7881757" y="11235"/>
                  <a:pt x="7712572" y="18288"/>
                </a:cubicBezTo>
                <a:cubicBezTo>
                  <a:pt x="7543387" y="25341"/>
                  <a:pt x="7358861" y="20625"/>
                  <a:pt x="7214093" y="18288"/>
                </a:cubicBezTo>
                <a:cubicBezTo>
                  <a:pt x="7069325" y="15951"/>
                  <a:pt x="6523705" y="52160"/>
                  <a:pt x="6327909" y="18288"/>
                </a:cubicBezTo>
                <a:cubicBezTo>
                  <a:pt x="6132113" y="-15584"/>
                  <a:pt x="5923847" y="21204"/>
                  <a:pt x="5635578" y="18288"/>
                </a:cubicBezTo>
                <a:cubicBezTo>
                  <a:pt x="5347309" y="15372"/>
                  <a:pt x="5114749" y="50642"/>
                  <a:pt x="4846320" y="18288"/>
                </a:cubicBezTo>
                <a:cubicBezTo>
                  <a:pt x="4577891" y="-14066"/>
                  <a:pt x="4576701" y="1487"/>
                  <a:pt x="4444768" y="18288"/>
                </a:cubicBezTo>
                <a:cubicBezTo>
                  <a:pt x="4312835" y="35089"/>
                  <a:pt x="4112575" y="15158"/>
                  <a:pt x="3946289" y="18288"/>
                </a:cubicBezTo>
                <a:cubicBezTo>
                  <a:pt x="3780003" y="21418"/>
                  <a:pt x="3396009" y="18797"/>
                  <a:pt x="3253958" y="18288"/>
                </a:cubicBezTo>
                <a:cubicBezTo>
                  <a:pt x="3111907" y="17779"/>
                  <a:pt x="2760272" y="57223"/>
                  <a:pt x="2464700" y="18288"/>
                </a:cubicBezTo>
                <a:cubicBezTo>
                  <a:pt x="2169128" y="-20647"/>
                  <a:pt x="2232262" y="7960"/>
                  <a:pt x="2063148" y="18288"/>
                </a:cubicBezTo>
                <a:cubicBezTo>
                  <a:pt x="1894034" y="28616"/>
                  <a:pt x="1799338" y="3019"/>
                  <a:pt x="1661595" y="18288"/>
                </a:cubicBezTo>
                <a:cubicBezTo>
                  <a:pt x="1523852" y="33557"/>
                  <a:pt x="1113928" y="-4352"/>
                  <a:pt x="969264" y="18288"/>
                </a:cubicBezTo>
                <a:cubicBezTo>
                  <a:pt x="824600" y="40928"/>
                  <a:pt x="356149" y="-3128"/>
                  <a:pt x="0" y="18288"/>
                </a:cubicBezTo>
                <a:cubicBezTo>
                  <a:pt x="-540" y="12521"/>
                  <a:pt x="894" y="7749"/>
                  <a:pt x="0" y="0"/>
                </a:cubicBezTo>
                <a:close/>
              </a:path>
              <a:path w="9692640" h="18288" stroke="0" extrusionOk="0">
                <a:moveTo>
                  <a:pt x="0" y="0"/>
                </a:moveTo>
                <a:cubicBezTo>
                  <a:pt x="162642" y="3864"/>
                  <a:pt x="346119" y="-18364"/>
                  <a:pt x="498479" y="0"/>
                </a:cubicBezTo>
                <a:cubicBezTo>
                  <a:pt x="650839" y="18364"/>
                  <a:pt x="712065" y="-9389"/>
                  <a:pt x="900031" y="0"/>
                </a:cubicBezTo>
                <a:cubicBezTo>
                  <a:pt x="1087997" y="9389"/>
                  <a:pt x="1177291" y="3685"/>
                  <a:pt x="1398509" y="0"/>
                </a:cubicBezTo>
                <a:cubicBezTo>
                  <a:pt x="1619727" y="-3685"/>
                  <a:pt x="1874008" y="-8897"/>
                  <a:pt x="2090841" y="0"/>
                </a:cubicBezTo>
                <a:cubicBezTo>
                  <a:pt x="2307674" y="8897"/>
                  <a:pt x="2573432" y="-313"/>
                  <a:pt x="2880099" y="0"/>
                </a:cubicBezTo>
                <a:cubicBezTo>
                  <a:pt x="3186766" y="313"/>
                  <a:pt x="3422577" y="10664"/>
                  <a:pt x="3766283" y="0"/>
                </a:cubicBezTo>
                <a:cubicBezTo>
                  <a:pt x="4109989" y="-10664"/>
                  <a:pt x="4342683" y="-32873"/>
                  <a:pt x="4652467" y="0"/>
                </a:cubicBezTo>
                <a:cubicBezTo>
                  <a:pt x="4962251" y="32873"/>
                  <a:pt x="5122120" y="29155"/>
                  <a:pt x="5247872" y="0"/>
                </a:cubicBezTo>
                <a:cubicBezTo>
                  <a:pt x="5373625" y="-29155"/>
                  <a:pt x="5749491" y="1706"/>
                  <a:pt x="6037130" y="0"/>
                </a:cubicBezTo>
                <a:cubicBezTo>
                  <a:pt x="6324769" y="-1706"/>
                  <a:pt x="6531407" y="1172"/>
                  <a:pt x="6729461" y="0"/>
                </a:cubicBezTo>
                <a:cubicBezTo>
                  <a:pt x="6927515" y="-1172"/>
                  <a:pt x="7096794" y="-1520"/>
                  <a:pt x="7324867" y="0"/>
                </a:cubicBezTo>
                <a:cubicBezTo>
                  <a:pt x="7552940" y="1520"/>
                  <a:pt x="7878827" y="-17110"/>
                  <a:pt x="8114124" y="0"/>
                </a:cubicBezTo>
                <a:cubicBezTo>
                  <a:pt x="8349421" y="17110"/>
                  <a:pt x="8334208" y="15114"/>
                  <a:pt x="8515677" y="0"/>
                </a:cubicBezTo>
                <a:cubicBezTo>
                  <a:pt x="8697146" y="-15114"/>
                  <a:pt x="9236164" y="22466"/>
                  <a:pt x="9692640" y="0"/>
                </a:cubicBezTo>
                <a:cubicBezTo>
                  <a:pt x="9692735" y="8251"/>
                  <a:pt x="9692514" y="12333"/>
                  <a:pt x="9692640" y="18288"/>
                </a:cubicBezTo>
                <a:cubicBezTo>
                  <a:pt x="9410102" y="47398"/>
                  <a:pt x="9172773" y="7109"/>
                  <a:pt x="9000309" y="18288"/>
                </a:cubicBezTo>
                <a:cubicBezTo>
                  <a:pt x="8827845" y="29467"/>
                  <a:pt x="8713608" y="28372"/>
                  <a:pt x="8501830" y="18288"/>
                </a:cubicBezTo>
                <a:cubicBezTo>
                  <a:pt x="8290052" y="8204"/>
                  <a:pt x="7893416" y="3561"/>
                  <a:pt x="7712572" y="18288"/>
                </a:cubicBezTo>
                <a:cubicBezTo>
                  <a:pt x="7531728" y="33015"/>
                  <a:pt x="7480716" y="17052"/>
                  <a:pt x="7311020" y="18288"/>
                </a:cubicBezTo>
                <a:cubicBezTo>
                  <a:pt x="7141324" y="19524"/>
                  <a:pt x="6962706" y="15975"/>
                  <a:pt x="6618688" y="18288"/>
                </a:cubicBezTo>
                <a:cubicBezTo>
                  <a:pt x="6274670" y="20601"/>
                  <a:pt x="6230664" y="-1692"/>
                  <a:pt x="6120210" y="18288"/>
                </a:cubicBezTo>
                <a:cubicBezTo>
                  <a:pt x="6009756" y="38268"/>
                  <a:pt x="5442516" y="28115"/>
                  <a:pt x="5234026" y="18288"/>
                </a:cubicBezTo>
                <a:cubicBezTo>
                  <a:pt x="5025536" y="8461"/>
                  <a:pt x="4953693" y="18182"/>
                  <a:pt x="4832473" y="18288"/>
                </a:cubicBezTo>
                <a:cubicBezTo>
                  <a:pt x="4711253" y="18394"/>
                  <a:pt x="4414565" y="-11251"/>
                  <a:pt x="4140142" y="18288"/>
                </a:cubicBezTo>
                <a:cubicBezTo>
                  <a:pt x="3865719" y="47827"/>
                  <a:pt x="3819081" y="16772"/>
                  <a:pt x="3738590" y="18288"/>
                </a:cubicBezTo>
                <a:cubicBezTo>
                  <a:pt x="3658099" y="19804"/>
                  <a:pt x="3427576" y="1385"/>
                  <a:pt x="3240111" y="18288"/>
                </a:cubicBezTo>
                <a:cubicBezTo>
                  <a:pt x="3052646" y="35191"/>
                  <a:pt x="2749652" y="-13914"/>
                  <a:pt x="2450853" y="18288"/>
                </a:cubicBezTo>
                <a:cubicBezTo>
                  <a:pt x="2152054" y="50490"/>
                  <a:pt x="1928331" y="61101"/>
                  <a:pt x="1564669" y="18288"/>
                </a:cubicBezTo>
                <a:cubicBezTo>
                  <a:pt x="1201007" y="-24525"/>
                  <a:pt x="1217828" y="-275"/>
                  <a:pt x="1066190" y="18288"/>
                </a:cubicBezTo>
                <a:cubicBezTo>
                  <a:pt x="914552" y="36851"/>
                  <a:pt x="418290" y="-14785"/>
                  <a:pt x="0" y="18288"/>
                </a:cubicBezTo>
                <a:cubicBezTo>
                  <a:pt x="641" y="14236"/>
                  <a:pt x="889" y="7550"/>
                  <a:pt x="0" y="0"/>
                </a:cubicBezTo>
                <a:close/>
              </a:path>
            </a:pathLst>
          </a:custGeom>
          <a:solidFill>
            <a:srgbClr val="FFFFFF">
              <a:alpha val="75000"/>
            </a:srgbClr>
          </a:solidFill>
          <a:ln w="44450" cap="rnd">
            <a:solidFill>
              <a:srgbClr val="FFFFFF">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ADB04428-6B73-4259-8533-6FE9C0C95B4D}"/>
              </a:ext>
            </a:extLst>
          </p:cNvPr>
          <p:cNvSpPr>
            <a:spLocks noGrp="1"/>
          </p:cNvSpPr>
          <p:nvPr>
            <p:ph type="ftr" sz="quarter" idx="11"/>
          </p:nvPr>
        </p:nvSpPr>
        <p:spPr>
          <a:xfrm>
            <a:off x="4038600" y="6356350"/>
            <a:ext cx="4114800" cy="365125"/>
          </a:xfrm>
        </p:spPr>
        <p:txBody>
          <a:bodyP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William B. Brown  NAEIA.com</a:t>
            </a:r>
          </a:p>
        </p:txBody>
      </p:sp>
      <p:sp>
        <p:nvSpPr>
          <p:cNvPr id="4" name="TextBox 3">
            <a:extLst>
              <a:ext uri="{FF2B5EF4-FFF2-40B4-BE49-F238E27FC236}">
                <a16:creationId xmlns:a16="http://schemas.microsoft.com/office/drawing/2014/main" id="{F391E22E-87DE-410F-B086-73D2BB9130D6}"/>
              </a:ext>
            </a:extLst>
          </p:cNvPr>
          <p:cNvSpPr txBox="1"/>
          <p:nvPr/>
        </p:nvSpPr>
        <p:spPr>
          <a:xfrm>
            <a:off x="5638800" y="2964329"/>
            <a:ext cx="65" cy="276999"/>
          </a:xfrm>
          <a:prstGeom prst="rect">
            <a:avLst/>
          </a:prstGeom>
          <a:noFill/>
        </p:spPr>
        <p:txBody>
          <a:bodyPr wrap="non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aphicFrame>
        <p:nvGraphicFramePr>
          <p:cNvPr id="22" name="Content Placeholder 2">
            <a:extLst>
              <a:ext uri="{FF2B5EF4-FFF2-40B4-BE49-F238E27FC236}">
                <a16:creationId xmlns:a16="http://schemas.microsoft.com/office/drawing/2014/main" id="{9F544539-B64D-4856-BCDA-51D5AE4C3575}"/>
              </a:ext>
            </a:extLst>
          </p:cNvPr>
          <p:cNvGraphicFramePr>
            <a:graphicFrameLocks noGrp="1"/>
          </p:cNvGraphicFramePr>
          <p:nvPr>
            <p:ph idx="1"/>
            <p:extLst>
              <p:ext uri="{D42A27DB-BD31-4B8C-83A1-F6EECF244321}">
                <p14:modId xmlns:p14="http://schemas.microsoft.com/office/powerpoint/2010/main" val="1828153112"/>
              </p:ext>
            </p:extLst>
          </p:nvPr>
        </p:nvGraphicFramePr>
        <p:xfrm>
          <a:off x="838200" y="2004446"/>
          <a:ext cx="10515600" cy="417689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5">
            <a:extLst>
              <a:ext uri="{FF2B5EF4-FFF2-40B4-BE49-F238E27FC236}">
                <a16:creationId xmlns:a16="http://schemas.microsoft.com/office/drawing/2014/main" id="{3ABCDB0E-3255-4251-B607-9E8FF791B63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691DA4-D656-4E8E-92A0-590377A99F50}" type="slidenum">
              <a:rPr kumimoji="0" lang="en-US" sz="1200" b="0" i="0" u="none" strike="noStrike" kern="1200" cap="none" spc="0" normalizeH="0" baseline="0" noProof="0" smtClean="0">
                <a:ln>
                  <a:noFill/>
                </a:ln>
                <a:solidFill>
                  <a:prstClr val="white">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white">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0387704"/>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23">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0" name="Freeform: Shape 29">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 name="Rectangle 31">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1A34523-98CD-475B-B06B-8AD470841FCC}"/>
              </a:ext>
            </a:extLst>
          </p:cNvPr>
          <p:cNvSpPr>
            <a:spLocks noGrp="1"/>
          </p:cNvSpPr>
          <p:nvPr>
            <p:ph type="title"/>
          </p:nvPr>
        </p:nvSpPr>
        <p:spPr>
          <a:xfrm>
            <a:off x="586478" y="1683756"/>
            <a:ext cx="3115265" cy="2396359"/>
          </a:xfrm>
        </p:spPr>
        <p:txBody>
          <a:bodyPr anchor="b">
            <a:normAutofit/>
          </a:bodyPr>
          <a:lstStyle/>
          <a:p>
            <a:pPr algn="r"/>
            <a:r>
              <a:rPr lang="en-US" sz="4000" b="1" dirty="0">
                <a:solidFill>
                  <a:srgbClr val="FFFFFF"/>
                </a:solidFill>
              </a:rPr>
              <a:t>Kim Jong Un’s Half-Step Financial Reforms</a:t>
            </a:r>
          </a:p>
        </p:txBody>
      </p:sp>
      <p:graphicFrame>
        <p:nvGraphicFramePr>
          <p:cNvPr id="18" name="Content Placeholder 2">
            <a:extLst>
              <a:ext uri="{FF2B5EF4-FFF2-40B4-BE49-F238E27FC236}">
                <a16:creationId xmlns:a16="http://schemas.microsoft.com/office/drawing/2014/main" id="{AE84262D-37C7-4F05-AAF7-8F8E405A1474}"/>
              </a:ext>
            </a:extLst>
          </p:cNvPr>
          <p:cNvGraphicFramePr>
            <a:graphicFrameLocks noGrp="1"/>
          </p:cNvGraphicFramePr>
          <p:nvPr>
            <p:ph idx="1"/>
            <p:extLst>
              <p:ext uri="{D42A27DB-BD31-4B8C-83A1-F6EECF244321}">
                <p14:modId xmlns:p14="http://schemas.microsoft.com/office/powerpoint/2010/main" val="1683870841"/>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xmlns:p14="http://schemas.microsoft.com/office/powerpoint/2010/main">
        <mc:Choice Requires="p14">
          <p:contentPart p14:bwMode="auto" r:id="rId7">
            <p14:nvContentPartPr>
              <p14:cNvPr id="3" name="Ink 2">
                <a:extLst>
                  <a:ext uri="{FF2B5EF4-FFF2-40B4-BE49-F238E27FC236}">
                    <a16:creationId xmlns:a16="http://schemas.microsoft.com/office/drawing/2014/main" id="{9594C782-961B-41F3-8FDA-080B250F99DF}"/>
                  </a:ext>
                </a:extLst>
              </p14:cNvPr>
              <p14:cNvContentPartPr/>
              <p14:nvPr/>
            </p14:nvContentPartPr>
            <p14:xfrm>
              <a:off x="2482920" y="787320"/>
              <a:ext cx="360" cy="360"/>
            </p14:xfrm>
          </p:contentPart>
        </mc:Choice>
        <mc:Fallback xmlns="">
          <p:pic>
            <p:nvPicPr>
              <p:cNvPr id="3" name="Ink 2">
                <a:extLst>
                  <a:ext uri="{FF2B5EF4-FFF2-40B4-BE49-F238E27FC236}">
                    <a16:creationId xmlns:a16="http://schemas.microsoft.com/office/drawing/2014/main" id="{9594C782-961B-41F3-8FDA-080B250F99DF}"/>
                  </a:ext>
                </a:extLst>
              </p:cNvPr>
              <p:cNvPicPr/>
              <p:nvPr/>
            </p:nvPicPr>
            <p:blipFill>
              <a:blip r:embed="rId8"/>
              <a:stretch>
                <a:fillRect/>
              </a:stretch>
            </p:blipFill>
            <p:spPr>
              <a:xfrm>
                <a:off x="2467080" y="723960"/>
                <a:ext cx="31680" cy="127080"/>
              </a:xfrm>
              <a:prstGeom prst="rect">
                <a:avLst/>
              </a:prstGeom>
            </p:spPr>
          </p:pic>
        </mc:Fallback>
      </mc:AlternateContent>
      <p:sp>
        <p:nvSpPr>
          <p:cNvPr id="5" name="Footer Placeholder 4">
            <a:extLst>
              <a:ext uri="{FF2B5EF4-FFF2-40B4-BE49-F238E27FC236}">
                <a16:creationId xmlns:a16="http://schemas.microsoft.com/office/drawing/2014/main" id="{5FA08360-3E22-4539-A33A-0ED4AA718B80}"/>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William B. Brown  NAEIA.com</a:t>
            </a:r>
          </a:p>
        </p:txBody>
      </p:sp>
      <p:sp>
        <p:nvSpPr>
          <p:cNvPr id="6" name="Slide Number Placeholder 5">
            <a:extLst>
              <a:ext uri="{FF2B5EF4-FFF2-40B4-BE49-F238E27FC236}">
                <a16:creationId xmlns:a16="http://schemas.microsoft.com/office/drawing/2014/main" id="{9A81D962-39C3-4F46-95E4-0AE07CB2F57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691DA4-D656-4E8E-92A0-590377A99F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303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5" name="Rectangle 24">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C8A105A8-55DC-424B-F3C5-087FB19551CE}"/>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Trapped Between Plan and Market: Implications for North Korean Stability</a:t>
            </a:r>
          </a:p>
        </p:txBody>
      </p:sp>
      <p:sp>
        <p:nvSpPr>
          <p:cNvPr id="8" name="Content Placeholder 7">
            <a:extLst>
              <a:ext uri="{FF2B5EF4-FFF2-40B4-BE49-F238E27FC236}">
                <a16:creationId xmlns:a16="http://schemas.microsoft.com/office/drawing/2014/main" id="{22B04801-D404-D94D-8103-D91500A30D7A}"/>
              </a:ext>
            </a:extLst>
          </p:cNvPr>
          <p:cNvSpPr>
            <a:spLocks noGrp="1"/>
          </p:cNvSpPr>
          <p:nvPr>
            <p:ph sz="half" idx="1"/>
          </p:nvPr>
        </p:nvSpPr>
        <p:spPr>
          <a:xfrm>
            <a:off x="4547697" y="1608667"/>
            <a:ext cx="6811917" cy="4501127"/>
          </a:xfrm>
        </p:spPr>
        <p:txBody>
          <a:bodyPr>
            <a:normAutofit lnSpcReduction="10000"/>
          </a:bodyPr>
          <a:lstStyle/>
          <a:p>
            <a:pPr marL="0" indent="0">
              <a:buNone/>
            </a:pPr>
            <a:r>
              <a:rPr lang="en-US" sz="2000" dirty="0"/>
              <a:t>Quick theoretical look at the North Korean  Economic Problem and suggestions as to where it is going.    I</a:t>
            </a:r>
          </a:p>
          <a:p>
            <a:pPr marL="0" indent="0">
              <a:buNone/>
            </a:pPr>
            <a:r>
              <a:rPr lang="en-US" sz="2000" dirty="0"/>
              <a:t>In Depth  Look at  NK Monetary Issues</a:t>
            </a:r>
          </a:p>
          <a:p>
            <a:r>
              <a:rPr lang="en-US" sz="2000" dirty="0"/>
              <a:t>Website NAEIA.com  </a:t>
            </a:r>
            <a:r>
              <a:rPr lang="en-US" sz="2000" dirty="0">
                <a:solidFill>
                  <a:srgbClr val="FFFF00"/>
                </a:solidFill>
                <a:hlinkClick r:id="rId3">
                  <a:extLst>
                    <a:ext uri="{A12FA001-AC4F-418D-AE19-62706E023703}">
                      <ahyp:hlinkClr xmlns:ahyp="http://schemas.microsoft.com/office/drawing/2018/hyperlinkcolor" val="tx"/>
                    </a:ext>
                  </a:extLst>
                </a:hlinkClick>
              </a:rPr>
              <a:t>naeia.com</a:t>
            </a:r>
            <a:r>
              <a:rPr lang="en-US" sz="2000" dirty="0">
                <a:solidFill>
                  <a:srgbClr val="FFFF00"/>
                </a:solidFill>
              </a:rPr>
              <a:t>  </a:t>
            </a:r>
          </a:p>
          <a:p>
            <a:pPr lvl="1"/>
            <a:r>
              <a:rPr lang="en-US" sz="1600" dirty="0">
                <a:solidFill>
                  <a:srgbClr val="FFFF00"/>
                </a:solidFill>
              </a:rPr>
              <a:t>Analysis Tab  -- this presentation</a:t>
            </a:r>
          </a:p>
          <a:p>
            <a:pPr lvl="1"/>
            <a:r>
              <a:rPr lang="en-US" sz="1600" dirty="0">
                <a:solidFill>
                  <a:srgbClr val="FFFF00"/>
                </a:solidFill>
              </a:rPr>
              <a:t>Sept 18:   North Korea Exchange Rate  Pressures</a:t>
            </a:r>
          </a:p>
          <a:p>
            <a:r>
              <a:rPr lang="en-US" sz="2000" dirty="0"/>
              <a:t>Stinson 38 North</a:t>
            </a:r>
          </a:p>
          <a:p>
            <a:r>
              <a:rPr lang="en-US" sz="2000" dirty="0"/>
              <a:t>Thanks to Kim  Byong  Yeon: “Unveiling the  North Korean Economic Collapse,” 2017</a:t>
            </a:r>
          </a:p>
          <a:p>
            <a:r>
              <a:rPr lang="en-US" sz="2000" dirty="0"/>
              <a:t>Brown, Chapter Two:  “Kim Il Sung’s  Juche Economy ‘’ in Chiang Min-hua, North Korea’s Political Economy, 2022  </a:t>
            </a:r>
          </a:p>
          <a:p>
            <a:pPr lvl="1"/>
            <a:r>
              <a:rPr lang="en-US" sz="1400" dirty="0">
                <a:solidFill>
                  <a:srgbClr val="FFFF00"/>
                </a:solidFill>
                <a:hlinkClick r:id="rId4">
                  <a:extLst>
                    <a:ext uri="{A12FA001-AC4F-418D-AE19-62706E023703}">
                      <ahyp:hlinkClr xmlns:ahyp="http://schemas.microsoft.com/office/drawing/2018/hyperlinkcolor" val="tx"/>
                    </a:ext>
                  </a:extLst>
                </a:hlinkClick>
              </a:rPr>
              <a:t>The Political Economy of North Korea: Domestic, Regional, and Global Dynamics: Chiang, Min-Hua: 9781955055451: Amazon.com: Books</a:t>
            </a:r>
            <a:endParaRPr lang="en-US" sz="1400" dirty="0">
              <a:solidFill>
                <a:srgbClr val="FFFF00"/>
              </a:solidFill>
            </a:endParaRPr>
          </a:p>
          <a:p>
            <a:r>
              <a:rPr lang="en-US" sz="1800" dirty="0"/>
              <a:t>Brown, Features of  International Sanctions on North Korea, Korea Development </a:t>
            </a:r>
            <a:r>
              <a:rPr lang="en-US" sz="1800" dirty="0" err="1"/>
              <a:t>Institute</a:t>
            </a:r>
            <a:r>
              <a:rPr lang="en-US" sz="1200" dirty="0" err="1">
                <a:hlinkClick r:id="rId5"/>
              </a:rPr>
              <a:t>K</a:t>
            </a:r>
            <a:r>
              <a:rPr lang="en-US" sz="1200" dirty="0" err="1"/>
              <a:t>i</a:t>
            </a:r>
            <a:r>
              <a:rPr lang="en-US" sz="1200" dirty="0"/>
              <a:t> n NEIA.com</a:t>
            </a:r>
          </a:p>
          <a:p>
            <a:endParaRPr lang="en-US" sz="1800" dirty="0"/>
          </a:p>
        </p:txBody>
      </p:sp>
      <p:sp>
        <p:nvSpPr>
          <p:cNvPr id="3" name="Footer Placeholder 2">
            <a:extLst>
              <a:ext uri="{FF2B5EF4-FFF2-40B4-BE49-F238E27FC236}">
                <a16:creationId xmlns:a16="http://schemas.microsoft.com/office/drawing/2014/main" id="{C95501D1-A4BF-8549-B669-051733ABC827}"/>
              </a:ext>
            </a:extLst>
          </p:cNvPr>
          <p:cNvSpPr>
            <a:spLocks noGrp="1"/>
          </p:cNvSpPr>
          <p:nvPr>
            <p:ph type="ftr" sz="quarter" idx="11"/>
          </p:nvPr>
        </p:nvSpPr>
        <p:spPr>
          <a:xfrm>
            <a:off x="4547698" y="6356350"/>
            <a:ext cx="5687683" cy="365125"/>
          </a:xfrm>
        </p:spPr>
        <p:txBody>
          <a:bodyPr>
            <a:normAutofit/>
          </a:bodyPr>
          <a:lstStyle/>
          <a:p>
            <a:pPr algn="l">
              <a:spcAft>
                <a:spcPts val="600"/>
              </a:spcAft>
            </a:pPr>
            <a:r>
              <a:rPr lang="en-US" sz="1050"/>
              <a:t>William B. Brown  NAEIA.com</a:t>
            </a:r>
          </a:p>
        </p:txBody>
      </p:sp>
      <p:sp>
        <p:nvSpPr>
          <p:cNvPr id="4" name="Slide Number Placeholder 3">
            <a:extLst>
              <a:ext uri="{FF2B5EF4-FFF2-40B4-BE49-F238E27FC236}">
                <a16:creationId xmlns:a16="http://schemas.microsoft.com/office/drawing/2014/main" id="{61D23227-EF8B-34E3-F1D5-4CAFE605BE7E}"/>
              </a:ext>
            </a:extLst>
          </p:cNvPr>
          <p:cNvSpPr>
            <a:spLocks noGrp="1"/>
          </p:cNvSpPr>
          <p:nvPr>
            <p:ph type="sldNum" sz="quarter" idx="12"/>
          </p:nvPr>
        </p:nvSpPr>
        <p:spPr>
          <a:xfrm>
            <a:off x="10353368" y="6356350"/>
            <a:ext cx="1358284" cy="365125"/>
          </a:xfrm>
        </p:spPr>
        <p:txBody>
          <a:bodyPr>
            <a:normAutofit/>
          </a:bodyPr>
          <a:lstStyle/>
          <a:p>
            <a:pPr>
              <a:spcAft>
                <a:spcPts val="600"/>
              </a:spcAft>
            </a:pPr>
            <a:fld id="{78691DA4-D656-4E8E-92A0-590377A99F50}" type="slidenum">
              <a:rPr lang="en-US" sz="1050"/>
              <a:pPr>
                <a:spcAft>
                  <a:spcPts val="600"/>
                </a:spcAft>
              </a:pPr>
              <a:t>2</a:t>
            </a:fld>
            <a:endParaRPr lang="en-US" sz="1050"/>
          </a:p>
        </p:txBody>
      </p:sp>
    </p:spTree>
    <p:extLst>
      <p:ext uri="{BB962C8B-B14F-4D97-AF65-F5344CB8AC3E}">
        <p14:creationId xmlns:p14="http://schemas.microsoft.com/office/powerpoint/2010/main" val="3900494738"/>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4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 name="Freeform: Shape 4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 name="Rectangle 4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D8E96EC-D1DF-478C-AFDE-2215020C9F57}"/>
              </a:ext>
            </a:extLst>
          </p:cNvPr>
          <p:cNvSpPr>
            <a:spLocks noGrp="1"/>
          </p:cNvSpPr>
          <p:nvPr>
            <p:ph type="title"/>
          </p:nvPr>
        </p:nvSpPr>
        <p:spPr>
          <a:xfrm>
            <a:off x="586478" y="1683756"/>
            <a:ext cx="3115265" cy="2396359"/>
          </a:xfrm>
        </p:spPr>
        <p:txBody>
          <a:bodyPr anchor="b">
            <a:normAutofit/>
          </a:bodyPr>
          <a:lstStyle/>
          <a:p>
            <a:pPr algn="r"/>
            <a:r>
              <a:rPr lang="en-US" sz="3100" b="1" dirty="0">
                <a:solidFill>
                  <a:srgbClr val="FFFFFF"/>
                </a:solidFill>
              </a:rPr>
              <a:t>But reform not extended to farmers and state employees—most of the population</a:t>
            </a:r>
          </a:p>
        </p:txBody>
      </p:sp>
      <p:graphicFrame>
        <p:nvGraphicFramePr>
          <p:cNvPr id="7" name="Content Placeholder 2">
            <a:extLst>
              <a:ext uri="{FF2B5EF4-FFF2-40B4-BE49-F238E27FC236}">
                <a16:creationId xmlns:a16="http://schemas.microsoft.com/office/drawing/2014/main" id="{FCFFF1F1-69EE-4E0C-B1A7-EE8DBAB31816}"/>
              </a:ext>
            </a:extLst>
          </p:cNvPr>
          <p:cNvGraphicFramePr>
            <a:graphicFrameLocks noGrp="1"/>
          </p:cNvGraphicFramePr>
          <p:nvPr>
            <p:ph idx="1"/>
          </p:nvPr>
        </p:nvGraphicFramePr>
        <p:xfrm>
          <a:off x="4921677" y="203200"/>
          <a:ext cx="6666833" cy="6441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xmlns:p14="http://schemas.microsoft.com/office/powerpoint/2010/main">
        <mc:Choice Requires="p14">
          <p:contentPart p14:bwMode="auto" r:id="rId7">
            <p14:nvContentPartPr>
              <p14:cNvPr id="3" name="Ink 2">
                <a:extLst>
                  <a:ext uri="{FF2B5EF4-FFF2-40B4-BE49-F238E27FC236}">
                    <a16:creationId xmlns:a16="http://schemas.microsoft.com/office/drawing/2014/main" id="{D105D564-CF2A-418B-B788-FE0BE192E7CF}"/>
                  </a:ext>
                </a:extLst>
              </p14:cNvPr>
              <p14:cNvContentPartPr/>
              <p14:nvPr/>
            </p14:nvContentPartPr>
            <p14:xfrm>
              <a:off x="2565360" y="793800"/>
              <a:ext cx="360" cy="360"/>
            </p14:xfrm>
          </p:contentPart>
        </mc:Choice>
        <mc:Fallback xmlns="">
          <p:pic>
            <p:nvPicPr>
              <p:cNvPr id="3" name="Ink 2">
                <a:extLst>
                  <a:ext uri="{FF2B5EF4-FFF2-40B4-BE49-F238E27FC236}">
                    <a16:creationId xmlns:a16="http://schemas.microsoft.com/office/drawing/2014/main" id="{D105D564-CF2A-418B-B788-FE0BE192E7CF}"/>
                  </a:ext>
                </a:extLst>
              </p:cNvPr>
              <p:cNvPicPr/>
              <p:nvPr/>
            </p:nvPicPr>
            <p:blipFill>
              <a:blip r:embed="rId8"/>
              <a:stretch>
                <a:fillRect/>
              </a:stretch>
            </p:blipFill>
            <p:spPr>
              <a:xfrm>
                <a:off x="2549520" y="730440"/>
                <a:ext cx="31680" cy="127080"/>
              </a:xfrm>
              <a:prstGeom prst="rect">
                <a:avLst/>
              </a:prstGeom>
            </p:spPr>
          </p:pic>
        </mc:Fallback>
      </mc:AlternateContent>
      <p:sp>
        <p:nvSpPr>
          <p:cNvPr id="5" name="Footer Placeholder 4">
            <a:extLst>
              <a:ext uri="{FF2B5EF4-FFF2-40B4-BE49-F238E27FC236}">
                <a16:creationId xmlns:a16="http://schemas.microsoft.com/office/drawing/2014/main" id="{9363FAA7-547B-4B90-93FD-C1257B638B2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William B. Brown  NAEIA.com</a:t>
            </a:r>
          </a:p>
        </p:txBody>
      </p:sp>
      <p:sp>
        <p:nvSpPr>
          <p:cNvPr id="6" name="Slide Number Placeholder 5">
            <a:extLst>
              <a:ext uri="{FF2B5EF4-FFF2-40B4-BE49-F238E27FC236}">
                <a16:creationId xmlns:a16="http://schemas.microsoft.com/office/drawing/2014/main" id="{07C03C61-B440-4EA0-AD81-709855D5F30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691DA4-D656-4E8E-92A0-590377A99F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1550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Rectangle 4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Rectangle 4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7" name="Freeform: Shape 4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9" name="Rectangle 4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D8E96EC-D1DF-478C-AFDE-2215020C9F57}"/>
              </a:ext>
            </a:extLst>
          </p:cNvPr>
          <p:cNvSpPr>
            <a:spLocks noGrp="1"/>
          </p:cNvSpPr>
          <p:nvPr>
            <p:ph type="title"/>
          </p:nvPr>
        </p:nvSpPr>
        <p:spPr>
          <a:xfrm>
            <a:off x="586478" y="1683756"/>
            <a:ext cx="3115265" cy="2396359"/>
          </a:xfrm>
        </p:spPr>
        <p:txBody>
          <a:bodyPr anchor="b">
            <a:normAutofit/>
          </a:bodyPr>
          <a:lstStyle/>
          <a:p>
            <a:pPr algn="r"/>
            <a:r>
              <a:rPr lang="en-US" sz="3100" b="1" dirty="0">
                <a:solidFill>
                  <a:srgbClr val="FFFFFF"/>
                </a:solidFill>
              </a:rPr>
              <a:t>And dual wages system exploded, leading to massive state corruption.</a:t>
            </a:r>
          </a:p>
        </p:txBody>
      </p:sp>
      <p:graphicFrame>
        <p:nvGraphicFramePr>
          <p:cNvPr id="7" name="Content Placeholder 2">
            <a:extLst>
              <a:ext uri="{FF2B5EF4-FFF2-40B4-BE49-F238E27FC236}">
                <a16:creationId xmlns:a16="http://schemas.microsoft.com/office/drawing/2014/main" id="{FCFFF1F1-69EE-4E0C-B1A7-EE8DBAB31816}"/>
              </a:ext>
            </a:extLst>
          </p:cNvPr>
          <p:cNvGraphicFramePr>
            <a:graphicFrameLocks noGrp="1"/>
          </p:cNvGraphicFramePr>
          <p:nvPr>
            <p:ph idx="1"/>
            <p:extLst>
              <p:ext uri="{D42A27DB-BD31-4B8C-83A1-F6EECF244321}">
                <p14:modId xmlns:p14="http://schemas.microsoft.com/office/powerpoint/2010/main" val="341255914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AlternateContent xmlns:mc="http://schemas.openxmlformats.org/markup-compatibility/2006" xmlns:p14="http://schemas.microsoft.com/office/powerpoint/2010/main">
        <mc:Choice Requires="p14">
          <p:contentPart p14:bwMode="auto" r:id="rId7">
            <p14:nvContentPartPr>
              <p14:cNvPr id="3" name="Ink 2">
                <a:extLst>
                  <a:ext uri="{FF2B5EF4-FFF2-40B4-BE49-F238E27FC236}">
                    <a16:creationId xmlns:a16="http://schemas.microsoft.com/office/drawing/2014/main" id="{66DAD4CF-2475-467A-9BDB-ED1F1AC70647}"/>
                  </a:ext>
                </a:extLst>
              </p14:cNvPr>
              <p14:cNvContentPartPr/>
              <p14:nvPr/>
            </p14:nvContentPartPr>
            <p14:xfrm>
              <a:off x="10350360" y="291960"/>
              <a:ext cx="360" cy="360"/>
            </p14:xfrm>
          </p:contentPart>
        </mc:Choice>
        <mc:Fallback xmlns="">
          <p:pic>
            <p:nvPicPr>
              <p:cNvPr id="3" name="Ink 2">
                <a:extLst>
                  <a:ext uri="{FF2B5EF4-FFF2-40B4-BE49-F238E27FC236}">
                    <a16:creationId xmlns:a16="http://schemas.microsoft.com/office/drawing/2014/main" id="{66DAD4CF-2475-467A-9BDB-ED1F1AC70647}"/>
                  </a:ext>
                </a:extLst>
              </p:cNvPr>
              <p:cNvPicPr/>
              <p:nvPr/>
            </p:nvPicPr>
            <p:blipFill>
              <a:blip r:embed="rId8"/>
              <a:stretch>
                <a:fillRect/>
              </a:stretch>
            </p:blipFill>
            <p:spPr>
              <a:xfrm>
                <a:off x="10334520" y="228600"/>
                <a:ext cx="31680" cy="127080"/>
              </a:xfrm>
              <a:prstGeom prst="rect">
                <a:avLst/>
              </a:prstGeom>
            </p:spPr>
          </p:pic>
        </mc:Fallback>
      </mc:AlternateContent>
      <p:sp>
        <p:nvSpPr>
          <p:cNvPr id="5" name="Footer Placeholder 4">
            <a:extLst>
              <a:ext uri="{FF2B5EF4-FFF2-40B4-BE49-F238E27FC236}">
                <a16:creationId xmlns:a16="http://schemas.microsoft.com/office/drawing/2014/main" id="{270F4B56-5300-4CBB-AA4D-BE5A4525921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William B. Brown  NAEIA.com</a:t>
            </a:r>
          </a:p>
        </p:txBody>
      </p:sp>
      <p:sp>
        <p:nvSpPr>
          <p:cNvPr id="6" name="Slide Number Placeholder 5">
            <a:extLst>
              <a:ext uri="{FF2B5EF4-FFF2-40B4-BE49-F238E27FC236}">
                <a16:creationId xmlns:a16="http://schemas.microsoft.com/office/drawing/2014/main" id="{27E875A2-DF8C-4306-AA9B-45E3BBA5BBF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691DA4-D656-4E8E-92A0-590377A99F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4110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2">
            <a:extLst>
              <a:ext uri="{FF2B5EF4-FFF2-40B4-BE49-F238E27FC236}">
                <a16:creationId xmlns:a16="http://schemas.microsoft.com/office/drawing/2014/main" id="{69E6EFEE-6516-482C-B143-F97F9BF89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DF0D2C0-CD0C-470C-8851-D8B2CC417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748766" y="3248002"/>
            <a:ext cx="5688917"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1CA07C58-411F-CDCF-E2A2-002170AB3E75}"/>
              </a:ext>
            </a:extLst>
          </p:cNvPr>
          <p:cNvPicPr>
            <a:picLocks noChangeAspect="1"/>
          </p:cNvPicPr>
          <p:nvPr/>
        </p:nvPicPr>
        <p:blipFill rotWithShape="1">
          <a:blip r:embed="rId2"/>
          <a:srcRect t="8264" r="1" b="1"/>
          <a:stretch/>
        </p:blipFill>
        <p:spPr>
          <a:xfrm>
            <a:off x="747779" y="1032557"/>
            <a:ext cx="11024687" cy="5688918"/>
          </a:xfrm>
          <a:prstGeom prst="rect">
            <a:avLst/>
          </a:prstGeom>
        </p:spPr>
      </p:pic>
      <p:sp>
        <p:nvSpPr>
          <p:cNvPr id="4" name="Footer Placeholder 3">
            <a:extLst>
              <a:ext uri="{FF2B5EF4-FFF2-40B4-BE49-F238E27FC236}">
                <a16:creationId xmlns:a16="http://schemas.microsoft.com/office/drawing/2014/main" id="{FDC627E2-4426-FDC4-3865-A08FDA6B2B8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lumMod val="50000"/>
                    <a:lumOff val="50000"/>
                  </a:schemeClr>
                </a:solidFill>
                <a:latin typeface="+mn-lt"/>
                <a:ea typeface="+mn-ea"/>
                <a:cs typeface="+mn-cs"/>
              </a:rPr>
              <a:t>William B. Brown  NAEIA.com</a:t>
            </a:r>
          </a:p>
        </p:txBody>
      </p:sp>
      <p:sp>
        <p:nvSpPr>
          <p:cNvPr id="5" name="Slide Number Placeholder 4">
            <a:extLst>
              <a:ext uri="{FF2B5EF4-FFF2-40B4-BE49-F238E27FC236}">
                <a16:creationId xmlns:a16="http://schemas.microsoft.com/office/drawing/2014/main" id="{15D9398F-5C62-0E1C-4CD2-369109713F88}"/>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78691DA4-D656-4E8E-92A0-590377A99F50}" type="slidenum">
              <a:rPr lang="en-US" smtClean="0">
                <a:solidFill>
                  <a:schemeClr val="tx1">
                    <a:lumMod val="50000"/>
                    <a:lumOff val="50000"/>
                  </a:schemeClr>
                </a:solidFill>
              </a:rPr>
              <a:pPr>
                <a:spcAft>
                  <a:spcPts val="600"/>
                </a:spcAft>
              </a:pPr>
              <a:t>22</a:t>
            </a:fld>
            <a:endParaRPr lang="en-US">
              <a:solidFill>
                <a:schemeClr val="tx1">
                  <a:lumMod val="50000"/>
                  <a:lumOff val="50000"/>
                </a:schemeClr>
              </a:solidFill>
            </a:endParaRPr>
          </a:p>
        </p:txBody>
      </p:sp>
    </p:spTree>
    <p:extLst>
      <p:ext uri="{BB962C8B-B14F-4D97-AF65-F5344CB8AC3E}">
        <p14:creationId xmlns:p14="http://schemas.microsoft.com/office/powerpoint/2010/main" val="16952168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1306C30-DAD7-40A7-ACAA-B00872AED986}"/>
              </a:ext>
            </a:extLst>
          </p:cNvPr>
          <p:cNvSpPr>
            <a:spLocks noGrp="1"/>
          </p:cNvSpPr>
          <p:nvPr>
            <p:ph type="ctrTitle"/>
          </p:nvPr>
        </p:nvSpPr>
        <p:spPr>
          <a:xfrm>
            <a:off x="1386865" y="818984"/>
            <a:ext cx="6596245" cy="3268520"/>
          </a:xfrm>
        </p:spPr>
        <p:txBody>
          <a:bodyPr>
            <a:normAutofit fontScale="90000"/>
          </a:bodyPr>
          <a:lstStyle/>
          <a:p>
            <a:pPr algn="r"/>
            <a:br>
              <a:rPr lang="en-US" sz="1600" b="1" dirty="0">
                <a:solidFill>
                  <a:srgbClr val="FFFFFF"/>
                </a:solidFill>
                <a:latin typeface="Arial" panose="020B0604020202020204" pitchFamily="34" charset="0"/>
                <a:ea typeface="DengXian" panose="02010600030101010101" pitchFamily="2" charset="-122"/>
              </a:rPr>
            </a:br>
            <a:br>
              <a:rPr lang="en-US" sz="1600" b="1" dirty="0">
                <a:solidFill>
                  <a:srgbClr val="FFFFFF"/>
                </a:solidFill>
                <a:latin typeface="Arial" panose="020B0604020202020204" pitchFamily="34" charset="0"/>
                <a:ea typeface="DengXian" panose="02010600030101010101" pitchFamily="2" charset="-122"/>
              </a:rPr>
            </a:br>
            <a:br>
              <a:rPr lang="en-US" sz="1600" b="1" dirty="0">
                <a:solidFill>
                  <a:srgbClr val="FFFFFF"/>
                </a:solidFill>
                <a:latin typeface="Arial" panose="020B0604020202020204" pitchFamily="34" charset="0"/>
                <a:ea typeface="DengXian" panose="02010600030101010101" pitchFamily="2" charset="-122"/>
              </a:rPr>
            </a:br>
            <a:r>
              <a:rPr lang="en-US" sz="3600" b="1" dirty="0">
                <a:solidFill>
                  <a:srgbClr val="FFFFFF"/>
                </a:solidFill>
                <a:latin typeface="Arial" panose="020B0604020202020204" pitchFamily="34" charset="0"/>
                <a:ea typeface="DengXian" panose="02010600030101010101" pitchFamily="2" charset="-122"/>
              </a:rPr>
              <a:t>North Korea Foreign  Exchange Rate Pressures</a:t>
            </a:r>
            <a:br>
              <a:rPr lang="en-US" sz="3600" b="1" dirty="0">
                <a:solidFill>
                  <a:srgbClr val="FFFFFF"/>
                </a:solidFill>
                <a:latin typeface="Arial" panose="020B0604020202020204" pitchFamily="34" charset="0"/>
                <a:ea typeface="DengXian" panose="02010600030101010101" pitchFamily="2" charset="-122"/>
              </a:rPr>
            </a:br>
            <a:br>
              <a:rPr lang="en-US" sz="3600" b="1" dirty="0">
                <a:solidFill>
                  <a:srgbClr val="FFFFFF"/>
                </a:solidFill>
                <a:latin typeface="Arial" panose="020B0604020202020204" pitchFamily="34" charset="0"/>
                <a:ea typeface="DengXian" panose="02010600030101010101" pitchFamily="2" charset="-122"/>
              </a:rPr>
            </a:br>
            <a:r>
              <a:rPr lang="en-US" sz="3100" b="1" dirty="0">
                <a:solidFill>
                  <a:srgbClr val="FFFFFF"/>
                </a:solidFill>
                <a:latin typeface="Arial" panose="020B0604020202020204" pitchFamily="34" charset="0"/>
                <a:ea typeface="DengXian" panose="02010600030101010101" pitchFamily="2" charset="-122"/>
              </a:rPr>
              <a:t>Control by Money?</a:t>
            </a:r>
            <a:br>
              <a:rPr lang="en-US" sz="3100" b="1" dirty="0">
                <a:solidFill>
                  <a:srgbClr val="FFFFFF"/>
                </a:solidFill>
                <a:latin typeface="Arial" panose="020B0604020202020204" pitchFamily="34" charset="0"/>
                <a:ea typeface="DengXian" panose="02010600030101010101" pitchFamily="2" charset="-122"/>
              </a:rPr>
            </a:br>
            <a:br>
              <a:rPr lang="en-US" sz="1600" dirty="0">
                <a:solidFill>
                  <a:srgbClr val="FFFFFF"/>
                </a:solidFill>
                <a:effectLst/>
                <a:latin typeface="Calibri" panose="020F0502020204030204" pitchFamily="34" charset="0"/>
                <a:ea typeface="DengXian" panose="02010600030101010101" pitchFamily="2" charset="-122"/>
              </a:rPr>
            </a:br>
            <a:br>
              <a:rPr lang="en-US" sz="1600" dirty="0">
                <a:solidFill>
                  <a:srgbClr val="FFFFFF"/>
                </a:solidFill>
                <a:latin typeface="Calibri" panose="020F0502020204030204" pitchFamily="34" charset="0"/>
                <a:ea typeface="DengXian" panose="02010600030101010101" pitchFamily="2" charset="-122"/>
              </a:rPr>
            </a:br>
            <a:r>
              <a:rPr lang="en-US" sz="1600" dirty="0">
                <a:solidFill>
                  <a:srgbClr val="FFFFFF"/>
                </a:solidFill>
                <a:latin typeface="Calibri" panose="020F0502020204030204" pitchFamily="34" charset="0"/>
                <a:ea typeface="DengXian" panose="02010600030101010101" pitchFamily="2" charset="-122"/>
              </a:rPr>
              <a:t>F</a:t>
            </a:r>
            <a:r>
              <a:rPr lang="en-US" sz="1600" dirty="0">
                <a:solidFill>
                  <a:srgbClr val="FFFFFF"/>
                </a:solidFill>
                <a:effectLst/>
                <a:latin typeface="Calibri" panose="020F0502020204030204" pitchFamily="34" charset="0"/>
                <a:ea typeface="DengXian" panose="02010600030101010101" pitchFamily="2" charset="-122"/>
              </a:rPr>
              <a:t>or:</a:t>
            </a:r>
            <a:r>
              <a:rPr lang="en-US" sz="1600" dirty="0">
                <a:solidFill>
                  <a:srgbClr val="FFFFFF"/>
                </a:solidFill>
                <a:latin typeface="Calibri" panose="020F0502020204030204" pitchFamily="34" charset="0"/>
                <a:ea typeface="DengXian" panose="02010600030101010101" pitchFamily="2" charset="-122"/>
              </a:rPr>
              <a:t>  US Department of Treasury, Korea Development Institute</a:t>
            </a:r>
            <a:br>
              <a:rPr lang="en-US" sz="1600" dirty="0">
                <a:solidFill>
                  <a:srgbClr val="FFFFFF"/>
                </a:solidFill>
                <a:latin typeface="Calibri" panose="020F0502020204030204" pitchFamily="34" charset="0"/>
                <a:ea typeface="DengXian" panose="02010600030101010101" pitchFamily="2" charset="-122"/>
              </a:rPr>
            </a:br>
            <a:r>
              <a:rPr lang="en-US" sz="1600" dirty="0">
                <a:solidFill>
                  <a:srgbClr val="FFFFFF"/>
                </a:solidFill>
                <a:latin typeface="Calibri" panose="020F0502020204030204" pitchFamily="34" charset="0"/>
                <a:ea typeface="DengXian" panose="02010600030101010101" pitchFamily="2" charset="-122"/>
              </a:rPr>
              <a:t>September 14-15,2023</a:t>
            </a:r>
            <a:br>
              <a:rPr lang="en-US" sz="1600" dirty="0">
                <a:solidFill>
                  <a:srgbClr val="FFFFFF"/>
                </a:solidFill>
                <a:effectLst/>
                <a:latin typeface="Calibri" panose="020F0502020204030204" pitchFamily="34" charset="0"/>
                <a:ea typeface="DengXian" panose="02010600030101010101" pitchFamily="2" charset="-122"/>
              </a:rPr>
            </a:br>
            <a:r>
              <a:rPr lang="en-US" sz="1600" dirty="0">
                <a:solidFill>
                  <a:srgbClr val="FFFFFF"/>
                </a:solidFill>
                <a:effectLst/>
                <a:latin typeface="Calibri" panose="020F0502020204030204" pitchFamily="34" charset="0"/>
                <a:ea typeface="DengXian" panose="02010600030101010101" pitchFamily="2" charset="-122"/>
              </a:rPr>
              <a:t>William B. Brown</a:t>
            </a:r>
            <a:br>
              <a:rPr lang="en-US" sz="1600" dirty="0">
                <a:solidFill>
                  <a:srgbClr val="FFFFFF"/>
                </a:solidFill>
                <a:effectLst/>
                <a:latin typeface="Calibri" panose="020F0502020204030204" pitchFamily="34" charset="0"/>
                <a:ea typeface="DengXian" panose="02010600030101010101" pitchFamily="2" charset="-122"/>
              </a:rPr>
            </a:br>
            <a:r>
              <a:rPr lang="en-US" sz="1600" dirty="0">
                <a:solidFill>
                  <a:srgbClr val="FFFFFF"/>
                </a:solidFill>
                <a:effectLst/>
                <a:latin typeface="Calibri" panose="020F0502020204030204" pitchFamily="34" charset="0"/>
                <a:ea typeface="DengXian" panose="02010600030101010101" pitchFamily="2" charset="-122"/>
              </a:rPr>
              <a:t>NAEIA.Com</a:t>
            </a:r>
            <a:endParaRPr lang="en-US" sz="1600" dirty="0">
              <a:solidFill>
                <a:srgbClr val="FFFFFF"/>
              </a:solidFill>
            </a:endParaRPr>
          </a:p>
        </p:txBody>
      </p:sp>
      <p:sp>
        <p:nvSpPr>
          <p:cNvPr id="32" name="Rectangle 3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638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0" name="Rectangle 5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214849C-5B44-4520-88F0-9531E67EBA66}"/>
              </a:ext>
            </a:extLst>
          </p:cNvPr>
          <p:cNvSpPr>
            <a:spLocks noGrp="1"/>
          </p:cNvSpPr>
          <p:nvPr>
            <p:ph type="title"/>
          </p:nvPr>
        </p:nvSpPr>
        <p:spPr>
          <a:xfrm>
            <a:off x="1371597" y="348865"/>
            <a:ext cx="10044023" cy="877729"/>
          </a:xfrm>
        </p:spPr>
        <p:txBody>
          <a:bodyPr anchor="ctr">
            <a:normAutofit/>
          </a:bodyPr>
          <a:lstStyle/>
          <a:p>
            <a:r>
              <a:rPr lang="en-US" sz="4000" dirty="0">
                <a:solidFill>
                  <a:srgbClr val="FFFFFF"/>
                </a:solidFill>
              </a:rPr>
              <a:t>Kim’s Biggest Success</a:t>
            </a:r>
          </a:p>
        </p:txBody>
      </p:sp>
      <p:graphicFrame>
        <p:nvGraphicFramePr>
          <p:cNvPr id="6" name="Content Placeholder 5">
            <a:extLst>
              <a:ext uri="{FF2B5EF4-FFF2-40B4-BE49-F238E27FC236}">
                <a16:creationId xmlns:a16="http://schemas.microsoft.com/office/drawing/2014/main" id="{855595B3-5F14-475A-B79E-051248F06B14}"/>
              </a:ext>
            </a:extLst>
          </p:cNvPr>
          <p:cNvGraphicFramePr>
            <a:graphicFrameLocks noGrp="1"/>
          </p:cNvGraphicFramePr>
          <p:nvPr>
            <p:ph idx="1"/>
          </p:nvPr>
        </p:nvGraphicFramePr>
        <p:xfrm>
          <a:off x="644056" y="1575459"/>
          <a:ext cx="10927829" cy="47299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98127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214849C-5B44-4520-88F0-9531E67EBA66}"/>
              </a:ext>
            </a:extLst>
          </p:cNvPr>
          <p:cNvSpPr>
            <a:spLocks noGrp="1"/>
          </p:cNvSpPr>
          <p:nvPr>
            <p:ph type="title"/>
          </p:nvPr>
        </p:nvSpPr>
        <p:spPr>
          <a:xfrm>
            <a:off x="1395043" y="348865"/>
            <a:ext cx="10044023" cy="877729"/>
          </a:xfrm>
        </p:spPr>
        <p:txBody>
          <a:bodyPr anchor="ctr">
            <a:normAutofit/>
          </a:bodyPr>
          <a:lstStyle/>
          <a:p>
            <a:r>
              <a:rPr lang="en-US" sz="4000" dirty="0">
                <a:solidFill>
                  <a:srgbClr val="FFFFFF"/>
                </a:solidFill>
              </a:rPr>
              <a:t>Last 4Years</a:t>
            </a:r>
          </a:p>
        </p:txBody>
      </p:sp>
      <p:graphicFrame>
        <p:nvGraphicFramePr>
          <p:cNvPr id="69" name="Content Placeholder 4">
            <a:extLst>
              <a:ext uri="{FF2B5EF4-FFF2-40B4-BE49-F238E27FC236}">
                <a16:creationId xmlns:a16="http://schemas.microsoft.com/office/drawing/2014/main" id="{41691989-BE84-3213-6FE7-AEA75B038712}"/>
              </a:ext>
            </a:extLst>
          </p:cNvPr>
          <p:cNvGraphicFramePr>
            <a:graphicFrameLocks noGrp="1"/>
          </p:cNvGraphicFramePr>
          <p:nvPr>
            <p:ph idx="1"/>
          </p:nvPr>
        </p:nvGraphicFramePr>
        <p:xfrm>
          <a:off x="1711569" y="1946031"/>
          <a:ext cx="8663354" cy="43593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2228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2962A67-7E0E-47A7-B0F2-3E94A259330D}"/>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rPr>
              <a:t>Dollarization</a:t>
            </a:r>
          </a:p>
        </p:txBody>
      </p:sp>
      <p:sp>
        <p:nvSpPr>
          <p:cNvPr id="4" name="Footer Placeholder 3">
            <a:extLst>
              <a:ext uri="{FF2B5EF4-FFF2-40B4-BE49-F238E27FC236}">
                <a16:creationId xmlns:a16="http://schemas.microsoft.com/office/drawing/2014/main" id="{17DE9126-0EBC-12DD-D5A7-1270C1E1F4BF}"/>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F2C7E93F-8E40-7ACE-F834-8642538181E5}"/>
              </a:ext>
            </a:extLst>
          </p:cNvPr>
          <p:cNvSpPr>
            <a:spLocks noGrp="1"/>
          </p:cNvSpPr>
          <p:nvPr>
            <p:ph type="sldNum" sz="quarter" idx="12"/>
          </p:nvPr>
        </p:nvSpPr>
        <p:spPr/>
        <p:txBody>
          <a:bodyPr/>
          <a:lstStyle/>
          <a:p>
            <a:fld id="{78691DA4-D656-4E8E-92A0-590377A99F50}" type="slidenum">
              <a:rPr lang="en-US" smtClean="0"/>
              <a:t>26</a:t>
            </a:fld>
            <a:endParaRPr lang="en-US"/>
          </a:p>
        </p:txBody>
      </p:sp>
      <p:sp>
        <p:nvSpPr>
          <p:cNvPr id="8" name="Content Placeholder 7">
            <a:extLst>
              <a:ext uri="{FF2B5EF4-FFF2-40B4-BE49-F238E27FC236}">
                <a16:creationId xmlns:a16="http://schemas.microsoft.com/office/drawing/2014/main" id="{5AD62750-00DE-0118-BA91-2F80983BED78}"/>
              </a:ext>
            </a:extLst>
          </p:cNvPr>
          <p:cNvSpPr>
            <a:spLocks noGrp="1"/>
          </p:cNvSpPr>
          <p:nvPr>
            <p:ph idx="1"/>
          </p:nvPr>
        </p:nvSpPr>
        <p:spPr>
          <a:xfrm>
            <a:off x="838652" y="3088180"/>
            <a:ext cx="10359012" cy="3903388"/>
          </a:xfrm>
        </p:spPr>
        <p:txBody>
          <a:bodyPr/>
          <a:lstStyle/>
          <a:p>
            <a:pPr marL="0" indent="0">
              <a:buNone/>
            </a:pPr>
            <a:r>
              <a:rPr lang="en-US" sz="2400" b="1" kern="100" dirty="0">
                <a:latin typeface="Calibri" panose="020F0502020204030204" pitchFamily="34" charset="0"/>
                <a:ea typeface="Malgun Gothic" panose="020B0503020000020004" pitchFamily="34" charset="-127"/>
                <a:cs typeface="Times New Roman" panose="02020603050405020304" pitchFamily="18" charset="0"/>
              </a:rPr>
              <a:t>Kim Jong Un’s Letter to Assembled Banking and Finance  Functionaries in Pyongyang, 2015</a:t>
            </a:r>
            <a:endParaRPr lang="en-US" sz="2400" b="1" kern="100" dirty="0">
              <a:effectLst/>
              <a:latin typeface="Calibri" panose="020F0502020204030204" pitchFamily="34" charset="0"/>
              <a:ea typeface="Malgun Gothic" panose="020B0503020000020004" pitchFamily="34" charset="-127"/>
              <a:cs typeface="Times New Roman" panose="02020603050405020304" pitchFamily="18" charset="0"/>
            </a:endParaRPr>
          </a:p>
          <a:p>
            <a:pPr marL="0" indent="0">
              <a:buNone/>
            </a:pPr>
            <a:r>
              <a:rPr lang="en-US" sz="2400" kern="100" dirty="0">
                <a:effectLst/>
                <a:latin typeface="Calibri" panose="020F0502020204030204" pitchFamily="34" charset="0"/>
                <a:ea typeface="Malgun Gothic" panose="020B0503020000020004" pitchFamily="34" charset="-127"/>
                <a:cs typeface="Times New Roman" panose="02020603050405020304" pitchFamily="18" charset="0"/>
              </a:rPr>
              <a:t>‘”The sovereignty of the country is being violated as currencies of other countries are publicly circulating at home, but the financial and banking sector has not taken decisive measures. The flaws appearing in financial and banking work owe to the fact that the functionaries of this sector lack the revolutionary consciousness that they are the masters in charge of the country’s economy, have fallen into defeatism, and are unable to implement with a do-or-die spirit the party’s fiscal and financial policies.”</a:t>
            </a:r>
            <a:endParaRPr lang="en-US" sz="1200" kern="100" dirty="0">
              <a:effectLst/>
              <a:latin typeface="Calibri" panose="020F0502020204030204" pitchFamily="34" charset="0"/>
              <a:ea typeface="Malgun Gothic" panose="020B0503020000020004" pitchFamily="34" charset="-127"/>
              <a:cs typeface="Times New Roman" panose="02020603050405020304" pitchFamily="18" charset="0"/>
            </a:endParaRPr>
          </a:p>
          <a:p>
            <a:r>
              <a:rPr lang="en-US" sz="1200" dirty="0"/>
              <a:t>Lee and Carlin, 38 North</a:t>
            </a:r>
          </a:p>
        </p:txBody>
      </p:sp>
    </p:spTree>
    <p:extLst>
      <p:ext uri="{BB962C8B-B14F-4D97-AF65-F5344CB8AC3E}">
        <p14:creationId xmlns:p14="http://schemas.microsoft.com/office/powerpoint/2010/main" val="3828018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5" name="Rectangle 6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26BEB0F-985F-8570-97E6-150B4A46D300}"/>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1900" kern="1200">
                <a:solidFill>
                  <a:srgbClr val="FFFFFF"/>
                </a:solidFill>
                <a:latin typeface="+mj-lt"/>
                <a:ea typeface="+mj-ea"/>
                <a:cs typeface="+mj-cs"/>
              </a:rPr>
              <a:t>China-North Korea Trade</a:t>
            </a:r>
            <a:br>
              <a:rPr lang="en-US" sz="1900" kern="1200">
                <a:solidFill>
                  <a:srgbClr val="FFFFFF"/>
                </a:solidFill>
                <a:latin typeface="+mj-lt"/>
                <a:ea typeface="+mj-ea"/>
                <a:cs typeface="+mj-cs"/>
              </a:rPr>
            </a:br>
            <a:r>
              <a:rPr lang="en-US" sz="1900" kern="1200">
                <a:solidFill>
                  <a:srgbClr val="FFFFFF"/>
                </a:solidFill>
                <a:latin typeface="+mj-lt"/>
                <a:ea typeface="+mj-ea"/>
                <a:cs typeface="+mj-cs"/>
              </a:rPr>
              <a:t>Jan 2015- August 2023</a:t>
            </a:r>
            <a:br>
              <a:rPr lang="en-US" sz="1900" kern="1200">
                <a:solidFill>
                  <a:srgbClr val="FFFFFF"/>
                </a:solidFill>
                <a:latin typeface="+mj-lt"/>
                <a:ea typeface="+mj-ea"/>
                <a:cs typeface="+mj-cs"/>
              </a:rPr>
            </a:br>
            <a:endParaRPr lang="en-US" sz="1900" kern="1200">
              <a:solidFill>
                <a:srgbClr val="FFFFFF"/>
              </a:solidFill>
              <a:latin typeface="+mj-lt"/>
              <a:ea typeface="+mj-ea"/>
              <a:cs typeface="+mj-cs"/>
            </a:endParaRPr>
          </a:p>
        </p:txBody>
      </p:sp>
      <p:graphicFrame>
        <p:nvGraphicFramePr>
          <p:cNvPr id="4" name="Content Placeholder 3">
            <a:extLst>
              <a:ext uri="{FF2B5EF4-FFF2-40B4-BE49-F238E27FC236}">
                <a16:creationId xmlns:a16="http://schemas.microsoft.com/office/drawing/2014/main" id="{36257BB0-A9E5-625E-3A03-246B68C9E3B3}"/>
              </a:ext>
            </a:extLst>
          </p:cNvPr>
          <p:cNvGraphicFramePr>
            <a:graphicFrameLocks noGrp="1"/>
          </p:cNvGraphicFramePr>
          <p:nvPr>
            <p:ph idx="1"/>
          </p:nvPr>
        </p:nvGraphicFramePr>
        <p:xfrm>
          <a:off x="644056" y="2112579"/>
          <a:ext cx="10927829" cy="41928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21139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3125723-D5C4-2E80-6DD3-5F866F683481}"/>
              </a:ext>
            </a:extLst>
          </p:cNvPr>
          <p:cNvSpPr>
            <a:spLocks noGrp="1"/>
          </p:cNvSpPr>
          <p:nvPr>
            <p:ph type="title"/>
          </p:nvPr>
        </p:nvSpPr>
        <p:spPr>
          <a:xfrm>
            <a:off x="1383564" y="348865"/>
            <a:ext cx="9718111" cy="1576446"/>
          </a:xfrm>
        </p:spPr>
        <p:txBody>
          <a:bodyPr anchor="ctr">
            <a:normAutofit/>
          </a:bodyPr>
          <a:lstStyle/>
          <a:p>
            <a:r>
              <a:rPr lang="en-US" sz="3400" dirty="0">
                <a:solidFill>
                  <a:srgbClr val="FFFFFF"/>
                </a:solidFill>
              </a:rPr>
              <a:t>China Trade Surplus with North Korea</a:t>
            </a:r>
            <a:br>
              <a:rPr lang="en-US" sz="3400" dirty="0">
                <a:solidFill>
                  <a:srgbClr val="FFFFFF"/>
                </a:solidFill>
              </a:rPr>
            </a:br>
            <a:r>
              <a:rPr lang="en-US" sz="3400" dirty="0">
                <a:solidFill>
                  <a:srgbClr val="FFFFFF"/>
                </a:solidFill>
              </a:rPr>
              <a:t>Jan 2015  - July 2023</a:t>
            </a:r>
            <a:br>
              <a:rPr lang="en-US" sz="3400" dirty="0">
                <a:solidFill>
                  <a:srgbClr val="FFFFFF"/>
                </a:solidFill>
              </a:rPr>
            </a:br>
            <a:r>
              <a:rPr lang="en-US" sz="1200" dirty="0">
                <a:solidFill>
                  <a:srgbClr val="FFFFFF"/>
                </a:solidFill>
              </a:rPr>
              <a:t>China Customs (excludes crude oil)</a:t>
            </a:r>
          </a:p>
        </p:txBody>
      </p:sp>
      <p:cxnSp>
        <p:nvCxnSpPr>
          <p:cNvPr id="8" name="Straight Connector 7">
            <a:extLst>
              <a:ext uri="{FF2B5EF4-FFF2-40B4-BE49-F238E27FC236}">
                <a16:creationId xmlns:a16="http://schemas.microsoft.com/office/drawing/2014/main" id="{C0F0C11F-379E-ECCA-0824-59BAA7FE5486}"/>
              </a:ext>
            </a:extLst>
          </p:cNvPr>
          <p:cNvCxnSpPr/>
          <p:nvPr/>
        </p:nvCxnSpPr>
        <p:spPr>
          <a:xfrm>
            <a:off x="1623060" y="5337810"/>
            <a:ext cx="958977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0F0B9A3-E678-0200-2CC1-C886F8BEAE0A}"/>
              </a:ext>
            </a:extLst>
          </p:cNvPr>
          <p:cNvSpPr txBox="1"/>
          <p:nvPr/>
        </p:nvSpPr>
        <p:spPr>
          <a:xfrm>
            <a:off x="5050656" y="5292090"/>
            <a:ext cx="3237498" cy="276999"/>
          </a:xfrm>
          <a:prstGeom prst="rect">
            <a:avLst/>
          </a:prstGeom>
          <a:noFill/>
        </p:spPr>
        <p:txBody>
          <a:bodyPr wrap="square" rtlCol="0">
            <a:spAutoFit/>
          </a:bodyPr>
          <a:lstStyle/>
          <a:p>
            <a:r>
              <a:rPr lang="en-US" sz="1200" dirty="0"/>
              <a:t>Conjectured non-trade net  income</a:t>
            </a:r>
          </a:p>
        </p:txBody>
      </p:sp>
      <p:sp>
        <p:nvSpPr>
          <p:cNvPr id="4" name="Content Placeholder 3">
            <a:extLst>
              <a:ext uri="{FF2B5EF4-FFF2-40B4-BE49-F238E27FC236}">
                <a16:creationId xmlns:a16="http://schemas.microsoft.com/office/drawing/2014/main" id="{45BB5FF5-7435-CBFA-A159-A5A8B7BE43E2}"/>
              </a:ext>
            </a:extLst>
          </p:cNvPr>
          <p:cNvSpPr>
            <a:spLocks noGrp="1"/>
          </p:cNvSpPr>
          <p:nvPr>
            <p:ph idx="1"/>
          </p:nvPr>
        </p:nvSpPr>
        <p:spPr>
          <a:xfrm>
            <a:off x="697230" y="2134376"/>
            <a:ext cx="10515600" cy="4351338"/>
          </a:xfrm>
        </p:spPr>
        <p:txBody>
          <a:bodyPr/>
          <a:lstStyle/>
          <a:p>
            <a:endParaRPr lang="en-US"/>
          </a:p>
        </p:txBody>
      </p:sp>
      <p:graphicFrame>
        <p:nvGraphicFramePr>
          <p:cNvPr id="5" name="Chart 4">
            <a:extLst>
              <a:ext uri="{FF2B5EF4-FFF2-40B4-BE49-F238E27FC236}">
                <a16:creationId xmlns:a16="http://schemas.microsoft.com/office/drawing/2014/main" id="{3ADDDCA7-7B89-4F9A-9A04-1CC71677923E}"/>
              </a:ext>
            </a:extLst>
          </p:cNvPr>
          <p:cNvGraphicFramePr>
            <a:graphicFrameLocks/>
          </p:cNvGraphicFramePr>
          <p:nvPr/>
        </p:nvGraphicFramePr>
        <p:xfrm>
          <a:off x="979170" y="2170031"/>
          <a:ext cx="10632457" cy="38800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905651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3125723-D5C4-2E80-6DD3-5F866F683481}"/>
              </a:ext>
            </a:extLst>
          </p:cNvPr>
          <p:cNvSpPr>
            <a:spLocks noGrp="1"/>
          </p:cNvSpPr>
          <p:nvPr>
            <p:ph type="title"/>
          </p:nvPr>
        </p:nvSpPr>
        <p:spPr>
          <a:xfrm>
            <a:off x="1383564" y="348865"/>
            <a:ext cx="9718111" cy="1576446"/>
          </a:xfrm>
        </p:spPr>
        <p:txBody>
          <a:bodyPr anchor="ctr">
            <a:normAutofit/>
          </a:bodyPr>
          <a:lstStyle/>
          <a:p>
            <a:r>
              <a:rPr lang="en-US" sz="3400" dirty="0">
                <a:solidFill>
                  <a:srgbClr val="FFFFFF"/>
                </a:solidFill>
              </a:rPr>
              <a:t>China  Visible Trade Surplus with North Korea</a:t>
            </a:r>
            <a:br>
              <a:rPr lang="en-US" sz="3400" dirty="0">
                <a:solidFill>
                  <a:srgbClr val="FFFFFF"/>
                </a:solidFill>
              </a:rPr>
            </a:br>
            <a:r>
              <a:rPr lang="en-US" sz="3400" dirty="0">
                <a:solidFill>
                  <a:srgbClr val="FFFFFF"/>
                </a:solidFill>
              </a:rPr>
              <a:t>Jan 2015  - July 2023</a:t>
            </a:r>
            <a:br>
              <a:rPr lang="en-US" sz="3400" dirty="0">
                <a:solidFill>
                  <a:srgbClr val="FFFFFF"/>
                </a:solidFill>
              </a:rPr>
            </a:br>
            <a:r>
              <a:rPr lang="en-US" sz="1200" dirty="0">
                <a:solidFill>
                  <a:srgbClr val="FFFFFF"/>
                </a:solidFill>
              </a:rPr>
              <a:t>China Customs (excludes crude oil)</a:t>
            </a:r>
          </a:p>
        </p:txBody>
      </p:sp>
      <p:cxnSp>
        <p:nvCxnSpPr>
          <p:cNvPr id="8" name="Straight Connector 7">
            <a:extLst>
              <a:ext uri="{FF2B5EF4-FFF2-40B4-BE49-F238E27FC236}">
                <a16:creationId xmlns:a16="http://schemas.microsoft.com/office/drawing/2014/main" id="{C0F0C11F-379E-ECCA-0824-59BAA7FE5486}"/>
              </a:ext>
            </a:extLst>
          </p:cNvPr>
          <p:cNvCxnSpPr/>
          <p:nvPr/>
        </p:nvCxnSpPr>
        <p:spPr>
          <a:xfrm>
            <a:off x="1623060" y="5337810"/>
            <a:ext cx="958977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0F0B9A3-E678-0200-2CC1-C886F8BEAE0A}"/>
              </a:ext>
            </a:extLst>
          </p:cNvPr>
          <p:cNvSpPr txBox="1"/>
          <p:nvPr/>
        </p:nvSpPr>
        <p:spPr>
          <a:xfrm>
            <a:off x="5050656" y="5292090"/>
            <a:ext cx="3237498" cy="276999"/>
          </a:xfrm>
          <a:prstGeom prst="rect">
            <a:avLst/>
          </a:prstGeom>
          <a:noFill/>
        </p:spPr>
        <p:txBody>
          <a:bodyPr wrap="square" rtlCol="0">
            <a:spAutoFit/>
          </a:bodyPr>
          <a:lstStyle/>
          <a:p>
            <a:r>
              <a:rPr lang="en-US" sz="1200" dirty="0"/>
              <a:t>Conjectured non-trade net  income</a:t>
            </a:r>
          </a:p>
        </p:txBody>
      </p:sp>
      <p:sp>
        <p:nvSpPr>
          <p:cNvPr id="4" name="Content Placeholder 3">
            <a:extLst>
              <a:ext uri="{FF2B5EF4-FFF2-40B4-BE49-F238E27FC236}">
                <a16:creationId xmlns:a16="http://schemas.microsoft.com/office/drawing/2014/main" id="{45BB5FF5-7435-CBFA-A159-A5A8B7BE43E2}"/>
              </a:ext>
            </a:extLst>
          </p:cNvPr>
          <p:cNvSpPr>
            <a:spLocks noGrp="1"/>
          </p:cNvSpPr>
          <p:nvPr>
            <p:ph idx="1"/>
          </p:nvPr>
        </p:nvSpPr>
        <p:spPr>
          <a:xfrm>
            <a:off x="697230" y="2134376"/>
            <a:ext cx="10515600" cy="4351338"/>
          </a:xfrm>
        </p:spPr>
        <p:txBody>
          <a:bodyPr/>
          <a:lstStyle/>
          <a:p>
            <a:endParaRPr lang="en-US"/>
          </a:p>
        </p:txBody>
      </p:sp>
      <p:graphicFrame>
        <p:nvGraphicFramePr>
          <p:cNvPr id="5" name="Chart 4">
            <a:extLst>
              <a:ext uri="{FF2B5EF4-FFF2-40B4-BE49-F238E27FC236}">
                <a16:creationId xmlns:a16="http://schemas.microsoft.com/office/drawing/2014/main" id="{3ADDDCA7-7B89-4F9A-9A04-1CC71677923E}"/>
              </a:ext>
            </a:extLst>
          </p:cNvPr>
          <p:cNvGraphicFramePr>
            <a:graphicFrameLocks/>
          </p:cNvGraphicFramePr>
          <p:nvPr/>
        </p:nvGraphicFramePr>
        <p:xfrm>
          <a:off x="979170" y="2170031"/>
          <a:ext cx="10632457" cy="3880038"/>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a:extLst>
              <a:ext uri="{FF2B5EF4-FFF2-40B4-BE49-F238E27FC236}">
                <a16:creationId xmlns:a16="http://schemas.microsoft.com/office/drawing/2014/main" id="{D10E0B7C-AD2F-BD62-2E6C-5338396EC19C}"/>
              </a:ext>
            </a:extLst>
          </p:cNvPr>
          <p:cNvCxnSpPr/>
          <p:nvPr/>
        </p:nvCxnSpPr>
        <p:spPr>
          <a:xfrm>
            <a:off x="1623060" y="4910203"/>
            <a:ext cx="972552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1701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0DFF4F-7257-5121-72BB-B4C7A004E9BD}"/>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Economic Growth</a:t>
            </a:r>
          </a:p>
        </p:txBody>
      </p:sp>
      <p:sp>
        <p:nvSpPr>
          <p:cNvPr id="5" name="Footer Placeholder 4">
            <a:extLst>
              <a:ext uri="{FF2B5EF4-FFF2-40B4-BE49-F238E27FC236}">
                <a16:creationId xmlns:a16="http://schemas.microsoft.com/office/drawing/2014/main" id="{89F7BACA-E537-3CD3-691C-5C4FC50D0E59}"/>
              </a:ext>
            </a:extLst>
          </p:cNvPr>
          <p:cNvSpPr>
            <a:spLocks noGrp="1"/>
          </p:cNvSpPr>
          <p:nvPr>
            <p:ph type="ftr" sz="quarter" idx="11"/>
          </p:nvPr>
        </p:nvSpPr>
        <p:spPr>
          <a:xfrm rot="5400000">
            <a:off x="-1828800" y="1984248"/>
            <a:ext cx="4114800" cy="365125"/>
          </a:xfrm>
        </p:spPr>
        <p:txBody>
          <a:bodyPr>
            <a:normAutofit/>
          </a:bodyPr>
          <a:lstStyle/>
          <a:p>
            <a:pPr algn="l">
              <a:spcAft>
                <a:spcPts val="600"/>
              </a:spcAft>
            </a:pPr>
            <a:r>
              <a:rPr lang="en-US" sz="1100" dirty="0">
                <a:solidFill>
                  <a:srgbClr val="FFFFFF"/>
                </a:solidFill>
              </a:rPr>
              <a:t>William B. Brown  NAEIA.com</a:t>
            </a:r>
          </a:p>
        </p:txBody>
      </p:sp>
      <p:sp>
        <p:nvSpPr>
          <p:cNvPr id="3" name="Content Placeholder 2">
            <a:extLst>
              <a:ext uri="{FF2B5EF4-FFF2-40B4-BE49-F238E27FC236}">
                <a16:creationId xmlns:a16="http://schemas.microsoft.com/office/drawing/2014/main" id="{2AB7AF99-DEBB-99BD-EE0E-F636247A546A}"/>
              </a:ext>
            </a:extLst>
          </p:cNvPr>
          <p:cNvSpPr>
            <a:spLocks noGrp="1"/>
          </p:cNvSpPr>
          <p:nvPr>
            <p:ph idx="1"/>
          </p:nvPr>
        </p:nvSpPr>
        <p:spPr>
          <a:xfrm>
            <a:off x="4810260" y="649480"/>
            <a:ext cx="7064414" cy="5768973"/>
          </a:xfrm>
        </p:spPr>
        <p:txBody>
          <a:bodyPr anchor="ctr">
            <a:normAutofit lnSpcReduction="10000"/>
          </a:bodyPr>
          <a:lstStyle/>
          <a:p>
            <a:pPr marL="0" indent="0">
              <a:buNone/>
            </a:pPr>
            <a:r>
              <a:rPr lang="en-US" sz="3200" dirty="0">
                <a:solidFill>
                  <a:schemeClr val="accent1"/>
                </a:solidFill>
              </a:rPr>
              <a:t>Growth in GDP is a function of:</a:t>
            </a:r>
          </a:p>
          <a:p>
            <a:pPr lvl="1"/>
            <a:endParaRPr lang="en-US" sz="2000" dirty="0"/>
          </a:p>
          <a:p>
            <a:pPr lvl="1"/>
            <a:r>
              <a:rPr lang="en-US" sz="2000" dirty="0"/>
              <a:t>More </a:t>
            </a:r>
            <a:r>
              <a:rPr lang="en-US" sz="2000" dirty="0">
                <a:solidFill>
                  <a:schemeClr val="accent1"/>
                </a:solidFill>
              </a:rPr>
              <a:t>Inputs</a:t>
            </a:r>
            <a:r>
              <a:rPr lang="en-US" sz="2000" dirty="0"/>
              <a:t> of Capital, Labor, Land, Natural Resources</a:t>
            </a:r>
          </a:p>
          <a:p>
            <a:pPr lvl="1"/>
            <a:r>
              <a:rPr lang="en-US" sz="2000" dirty="0">
                <a:solidFill>
                  <a:schemeClr val="accent1"/>
                </a:solidFill>
              </a:rPr>
              <a:t>Efficiency</a:t>
            </a:r>
            <a:r>
              <a:rPr lang="en-US" sz="2000" dirty="0"/>
              <a:t> in use of these inputs.  TFP.  </a:t>
            </a:r>
          </a:p>
          <a:p>
            <a:pPr lvl="1"/>
            <a:endParaRPr lang="en-US" sz="2000" dirty="0"/>
          </a:p>
          <a:p>
            <a:pPr marL="457200" lvl="1" indent="0">
              <a:buNone/>
            </a:pPr>
            <a:r>
              <a:rPr lang="en-US" sz="2000" dirty="0"/>
              <a:t>Capital inputs supplied by Capital Stock which is built by savings over time employed as investment.  It depreciates to create NDP. </a:t>
            </a:r>
          </a:p>
          <a:p>
            <a:pPr marL="457200" lvl="1" indent="0">
              <a:buNone/>
            </a:pPr>
            <a:r>
              <a:rPr lang="en-US" sz="2000" dirty="0"/>
              <a:t>Savings equal  production less consumption.</a:t>
            </a:r>
          </a:p>
          <a:p>
            <a:pPr lvl="1"/>
            <a:endParaRPr lang="en-US" sz="2000" dirty="0"/>
          </a:p>
          <a:p>
            <a:pPr lvl="1"/>
            <a:r>
              <a:rPr lang="en-US" sz="2000" dirty="0"/>
              <a:t>Socialist or command systems grow by  forced saving and investment, increasing capital stock, as determined by state planners.  Markets, money  interfere with the plan.  Fixed wages and price, weak incentives  and slow adjustment,  are problems.</a:t>
            </a:r>
          </a:p>
          <a:p>
            <a:pPr lvl="1"/>
            <a:r>
              <a:rPr lang="en-US" sz="2000" dirty="0"/>
              <a:t>Capitalist systems grow by efficiency, changing use of inputs, as determined by competition and as prices  force adjustments.   Monopoly interferes with competition, and externalities, require regulation.  </a:t>
            </a:r>
          </a:p>
        </p:txBody>
      </p:sp>
      <p:sp>
        <p:nvSpPr>
          <p:cNvPr id="4" name="Date Placeholder 3">
            <a:extLst>
              <a:ext uri="{FF2B5EF4-FFF2-40B4-BE49-F238E27FC236}">
                <a16:creationId xmlns:a16="http://schemas.microsoft.com/office/drawing/2014/main" id="{4F9AB20D-ED47-9430-C54F-44063CE67B5F}"/>
              </a:ext>
            </a:extLst>
          </p:cNvPr>
          <p:cNvSpPr>
            <a:spLocks noGrp="1"/>
          </p:cNvSpPr>
          <p:nvPr>
            <p:ph type="dt" sz="half" idx="10"/>
          </p:nvPr>
        </p:nvSpPr>
        <p:spPr>
          <a:xfrm>
            <a:off x="8970264" y="6455664"/>
            <a:ext cx="2743200" cy="365125"/>
          </a:xfrm>
        </p:spPr>
        <p:txBody>
          <a:bodyPr>
            <a:normAutofit/>
          </a:bodyPr>
          <a:lstStyle/>
          <a:p>
            <a:pPr algn="r">
              <a:spcAft>
                <a:spcPts val="600"/>
              </a:spcAft>
            </a:pPr>
            <a:r>
              <a:rPr lang="en-US" sz="1100" dirty="0">
                <a:solidFill>
                  <a:schemeClr val="tx1">
                    <a:lumMod val="50000"/>
                    <a:lumOff val="50000"/>
                  </a:schemeClr>
                </a:solidFill>
              </a:rPr>
              <a:t>6/23/2023</a:t>
            </a:r>
          </a:p>
        </p:txBody>
      </p:sp>
      <p:sp>
        <p:nvSpPr>
          <p:cNvPr id="6" name="Slide Number Placeholder 5">
            <a:extLst>
              <a:ext uri="{FF2B5EF4-FFF2-40B4-BE49-F238E27FC236}">
                <a16:creationId xmlns:a16="http://schemas.microsoft.com/office/drawing/2014/main" id="{A98271AC-F793-2CA3-5A70-A46203B0BE88}"/>
              </a:ext>
            </a:extLst>
          </p:cNvPr>
          <p:cNvSpPr>
            <a:spLocks noGrp="1"/>
          </p:cNvSpPr>
          <p:nvPr>
            <p:ph type="sldNum" sz="quarter" idx="12"/>
          </p:nvPr>
        </p:nvSpPr>
        <p:spPr>
          <a:xfrm>
            <a:off x="11704320" y="6455664"/>
            <a:ext cx="448056" cy="365125"/>
          </a:xfrm>
        </p:spPr>
        <p:txBody>
          <a:bodyPr>
            <a:normAutofit/>
          </a:bodyPr>
          <a:lstStyle/>
          <a:p>
            <a:pPr>
              <a:spcAft>
                <a:spcPts val="600"/>
              </a:spcAft>
            </a:pPr>
            <a:fld id="{78691DA4-D656-4E8E-92A0-590377A99F50}" type="slidenum">
              <a:rPr lang="en-US" sz="1100">
                <a:solidFill>
                  <a:schemeClr val="tx1">
                    <a:lumMod val="50000"/>
                    <a:lumOff val="50000"/>
                  </a:schemeClr>
                </a:solidFill>
              </a:rPr>
              <a:pPr>
                <a:spcAft>
                  <a:spcPts val="600"/>
                </a:spcAft>
              </a:pPr>
              <a:t>3</a:t>
            </a:fld>
            <a:endParaRPr lang="en-US" sz="1100">
              <a:solidFill>
                <a:schemeClr val="tx1">
                  <a:lumMod val="50000"/>
                  <a:lumOff val="50000"/>
                </a:schemeClr>
              </a:solidFill>
            </a:endParaRPr>
          </a:p>
        </p:txBody>
      </p:sp>
    </p:spTree>
    <p:extLst>
      <p:ext uri="{BB962C8B-B14F-4D97-AF65-F5344CB8AC3E}">
        <p14:creationId xmlns:p14="http://schemas.microsoft.com/office/powerpoint/2010/main" val="29453059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3125723-D5C4-2E80-6DD3-5F866F683481}"/>
              </a:ext>
            </a:extLst>
          </p:cNvPr>
          <p:cNvSpPr>
            <a:spLocks noGrp="1"/>
          </p:cNvSpPr>
          <p:nvPr>
            <p:ph type="title"/>
          </p:nvPr>
        </p:nvSpPr>
        <p:spPr>
          <a:xfrm>
            <a:off x="1383564" y="348865"/>
            <a:ext cx="9718111" cy="1576446"/>
          </a:xfrm>
        </p:spPr>
        <p:txBody>
          <a:bodyPr anchor="ctr">
            <a:normAutofit/>
          </a:bodyPr>
          <a:lstStyle/>
          <a:p>
            <a:r>
              <a:rPr lang="en-US" sz="3400" dirty="0">
                <a:solidFill>
                  <a:srgbClr val="FFFFFF"/>
                </a:solidFill>
              </a:rPr>
              <a:t>Implied North Korea Visible Trade  Deficit with China</a:t>
            </a:r>
            <a:br>
              <a:rPr lang="en-US" sz="3400" dirty="0">
                <a:solidFill>
                  <a:srgbClr val="FFFFFF"/>
                </a:solidFill>
              </a:rPr>
            </a:br>
            <a:r>
              <a:rPr lang="en-US" sz="3400" dirty="0">
                <a:solidFill>
                  <a:srgbClr val="FFFFFF"/>
                </a:solidFill>
              </a:rPr>
              <a:t>Jan 2015  - July 2023</a:t>
            </a:r>
            <a:br>
              <a:rPr lang="en-US" sz="3400" dirty="0">
                <a:solidFill>
                  <a:srgbClr val="FFFFFF"/>
                </a:solidFill>
              </a:rPr>
            </a:br>
            <a:r>
              <a:rPr lang="en-US" sz="1200" dirty="0">
                <a:solidFill>
                  <a:srgbClr val="FFFFFF"/>
                </a:solidFill>
              </a:rPr>
              <a:t>China Customs (excludes crude oil)</a:t>
            </a:r>
          </a:p>
        </p:txBody>
      </p:sp>
      <p:cxnSp>
        <p:nvCxnSpPr>
          <p:cNvPr id="8" name="Straight Connector 7">
            <a:extLst>
              <a:ext uri="{FF2B5EF4-FFF2-40B4-BE49-F238E27FC236}">
                <a16:creationId xmlns:a16="http://schemas.microsoft.com/office/drawing/2014/main" id="{C0F0C11F-379E-ECCA-0824-59BAA7FE5486}"/>
              </a:ext>
            </a:extLst>
          </p:cNvPr>
          <p:cNvCxnSpPr/>
          <p:nvPr/>
        </p:nvCxnSpPr>
        <p:spPr>
          <a:xfrm>
            <a:off x="1623060" y="5337810"/>
            <a:ext cx="958977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70F0B9A3-E678-0200-2CC1-C886F8BEAE0A}"/>
              </a:ext>
            </a:extLst>
          </p:cNvPr>
          <p:cNvSpPr txBox="1"/>
          <p:nvPr/>
        </p:nvSpPr>
        <p:spPr>
          <a:xfrm>
            <a:off x="5050656" y="5292090"/>
            <a:ext cx="3237498" cy="276999"/>
          </a:xfrm>
          <a:prstGeom prst="rect">
            <a:avLst/>
          </a:prstGeom>
          <a:noFill/>
        </p:spPr>
        <p:txBody>
          <a:bodyPr wrap="square" rtlCol="0">
            <a:spAutoFit/>
          </a:bodyPr>
          <a:lstStyle/>
          <a:p>
            <a:r>
              <a:rPr lang="en-US" sz="1200" dirty="0"/>
              <a:t>Conjectured non-trade net  income</a:t>
            </a:r>
          </a:p>
        </p:txBody>
      </p:sp>
      <p:sp>
        <p:nvSpPr>
          <p:cNvPr id="4" name="Content Placeholder 3">
            <a:extLst>
              <a:ext uri="{FF2B5EF4-FFF2-40B4-BE49-F238E27FC236}">
                <a16:creationId xmlns:a16="http://schemas.microsoft.com/office/drawing/2014/main" id="{45BB5FF5-7435-CBFA-A159-A5A8B7BE43E2}"/>
              </a:ext>
            </a:extLst>
          </p:cNvPr>
          <p:cNvSpPr>
            <a:spLocks noGrp="1"/>
          </p:cNvSpPr>
          <p:nvPr>
            <p:ph idx="1"/>
          </p:nvPr>
        </p:nvSpPr>
        <p:spPr>
          <a:xfrm>
            <a:off x="697230" y="2134376"/>
            <a:ext cx="10515600" cy="4351338"/>
          </a:xfrm>
        </p:spPr>
        <p:txBody>
          <a:bodyPr/>
          <a:lstStyle/>
          <a:p>
            <a:endParaRPr lang="en-US"/>
          </a:p>
        </p:txBody>
      </p:sp>
      <p:graphicFrame>
        <p:nvGraphicFramePr>
          <p:cNvPr id="5" name="Chart 4">
            <a:extLst>
              <a:ext uri="{FF2B5EF4-FFF2-40B4-BE49-F238E27FC236}">
                <a16:creationId xmlns:a16="http://schemas.microsoft.com/office/drawing/2014/main" id="{3ADDDCA7-7B89-4F9A-9A04-1CC71677923E}"/>
              </a:ext>
            </a:extLst>
          </p:cNvPr>
          <p:cNvGraphicFramePr>
            <a:graphicFrameLocks/>
          </p:cNvGraphicFramePr>
          <p:nvPr/>
        </p:nvGraphicFramePr>
        <p:xfrm>
          <a:off x="979170" y="2170031"/>
          <a:ext cx="10632457" cy="3880038"/>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Straight Connector 5">
            <a:extLst>
              <a:ext uri="{FF2B5EF4-FFF2-40B4-BE49-F238E27FC236}">
                <a16:creationId xmlns:a16="http://schemas.microsoft.com/office/drawing/2014/main" id="{D10E0B7C-AD2F-BD62-2E6C-5338396EC19C}"/>
              </a:ext>
            </a:extLst>
          </p:cNvPr>
          <p:cNvCxnSpPr/>
          <p:nvPr/>
        </p:nvCxnSpPr>
        <p:spPr>
          <a:xfrm>
            <a:off x="1623060" y="3403788"/>
            <a:ext cx="9725521"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51993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Chart 1">
            <a:extLst>
              <a:ext uri="{FF2B5EF4-FFF2-40B4-BE49-F238E27FC236}">
                <a16:creationId xmlns:a16="http://schemas.microsoft.com/office/drawing/2014/main" id="{1F060D78-651E-1F8D-AA7A-468F14080D6C}"/>
              </a:ext>
            </a:extLst>
          </p:cNvPr>
          <p:cNvGraphicFramePr>
            <a:graphicFrameLocks/>
          </p:cNvGraphicFramePr>
          <p:nvPr/>
        </p:nvGraphicFramePr>
        <p:xfrm>
          <a:off x="457200" y="457200"/>
          <a:ext cx="1127760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204463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4D971-1381-A638-FBF3-65A7B3FC3693}"/>
              </a:ext>
            </a:extLst>
          </p:cNvPr>
          <p:cNvSpPr>
            <a:spLocks noGrp="1"/>
          </p:cNvSpPr>
          <p:nvPr>
            <p:ph type="ctrTitle"/>
          </p:nvPr>
        </p:nvSpPr>
        <p:spPr/>
        <p:txBody>
          <a:bodyPr/>
          <a:lstStyle/>
          <a:p>
            <a:r>
              <a:rPr lang="en-US" dirty="0"/>
              <a:t>Go to KDI Sanctions  Paper</a:t>
            </a:r>
          </a:p>
        </p:txBody>
      </p:sp>
    </p:spTree>
    <p:extLst>
      <p:ext uri="{BB962C8B-B14F-4D97-AF65-F5344CB8AC3E}">
        <p14:creationId xmlns:p14="http://schemas.microsoft.com/office/powerpoint/2010/main" val="5509908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0C20E9-C29B-FE4F-1E9A-56B5F96C0A5B}"/>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Potential Origins of Instability</a:t>
            </a:r>
          </a:p>
        </p:txBody>
      </p:sp>
      <p:sp>
        <p:nvSpPr>
          <p:cNvPr id="5" name="Footer Placeholder 4">
            <a:extLst>
              <a:ext uri="{FF2B5EF4-FFF2-40B4-BE49-F238E27FC236}">
                <a16:creationId xmlns:a16="http://schemas.microsoft.com/office/drawing/2014/main" id="{3A650CCA-D5BE-6DA0-90CC-3E7A3A5062F8}"/>
              </a:ext>
            </a:extLst>
          </p:cNvPr>
          <p:cNvSpPr>
            <a:spLocks noGrp="1"/>
          </p:cNvSpPr>
          <p:nvPr>
            <p:ph type="ftr" sz="quarter" idx="11"/>
          </p:nvPr>
        </p:nvSpPr>
        <p:spPr>
          <a:xfrm rot="5400000">
            <a:off x="-1828800" y="1984248"/>
            <a:ext cx="4114800" cy="365125"/>
          </a:xfrm>
        </p:spPr>
        <p:txBody>
          <a:bodyPr>
            <a:normAutofit/>
          </a:bodyPr>
          <a:lstStyle/>
          <a:p>
            <a:pPr algn="l">
              <a:spcAft>
                <a:spcPts val="600"/>
              </a:spcAft>
            </a:pPr>
            <a:r>
              <a:rPr lang="en-US" sz="1100">
                <a:solidFill>
                  <a:srgbClr val="FFFFFF"/>
                </a:solidFill>
              </a:rPr>
              <a:t>William B. Brown  NAEIA.com</a:t>
            </a:r>
          </a:p>
        </p:txBody>
      </p:sp>
      <p:sp>
        <p:nvSpPr>
          <p:cNvPr id="12" name="Content Placeholder 2">
            <a:extLst>
              <a:ext uri="{FF2B5EF4-FFF2-40B4-BE49-F238E27FC236}">
                <a16:creationId xmlns:a16="http://schemas.microsoft.com/office/drawing/2014/main" id="{CC48492B-ACED-2ADD-159B-5FAAA3C6C161}"/>
              </a:ext>
            </a:extLst>
          </p:cNvPr>
          <p:cNvSpPr>
            <a:spLocks noGrp="1"/>
          </p:cNvSpPr>
          <p:nvPr>
            <p:ph idx="1"/>
          </p:nvPr>
        </p:nvSpPr>
        <p:spPr>
          <a:xfrm>
            <a:off x="4810259" y="649480"/>
            <a:ext cx="6555347" cy="5546047"/>
          </a:xfrm>
        </p:spPr>
        <p:txBody>
          <a:bodyPr anchor="ctr">
            <a:normAutofit/>
          </a:bodyPr>
          <a:lstStyle/>
          <a:p>
            <a:r>
              <a:rPr lang="en-US" sz="2000" dirty="0"/>
              <a:t>  Financial panic—plunge in won exchange rate, jump in    won prices.  Forces reforms.</a:t>
            </a:r>
          </a:p>
          <a:p>
            <a:r>
              <a:rPr lang="en-US" sz="2000" dirty="0"/>
              <a:t>  Elite complaints, loss of  dollars, crackdowns</a:t>
            </a:r>
          </a:p>
          <a:p>
            <a:r>
              <a:rPr lang="en-US" sz="2000" dirty="0"/>
              <a:t>  Firm’s failure, can’t meet ration or pay requirements</a:t>
            </a:r>
          </a:p>
          <a:p>
            <a:r>
              <a:rPr lang="en-US" sz="2000" dirty="0"/>
              <a:t>  Labor unrest, unequal treatments (but no labor unions)</a:t>
            </a:r>
          </a:p>
          <a:p>
            <a:r>
              <a:rPr lang="en-US" sz="2000" dirty="0"/>
              <a:t>  Military  unrest,  bad living conditions, no future</a:t>
            </a:r>
          </a:p>
          <a:p>
            <a:r>
              <a:rPr lang="en-US" sz="2000" dirty="0"/>
              <a:t>  Peasant revolt, withholding grain supplies. </a:t>
            </a:r>
          </a:p>
          <a:p>
            <a:r>
              <a:rPr lang="en-US" sz="2000" dirty="0"/>
              <a:t>  Regional uprising, far from  center. </a:t>
            </a:r>
          </a:p>
          <a:p>
            <a:endParaRPr lang="en-US" sz="2000" dirty="0"/>
          </a:p>
          <a:p>
            <a:r>
              <a:rPr lang="en-US" sz="2000" dirty="0"/>
              <a:t>Population probably won’t blame Kim regime but second , third order hierarchy.   Local Workers Party  cells possibly take hit. </a:t>
            </a:r>
          </a:p>
          <a:p>
            <a:r>
              <a:rPr lang="en-US" sz="2000" dirty="0"/>
              <a:t>Offsets.  No  alternative leadership.  Weak organizations.  Worry of foreign intervention.   </a:t>
            </a:r>
          </a:p>
        </p:txBody>
      </p:sp>
      <p:sp>
        <p:nvSpPr>
          <p:cNvPr id="4" name="Date Placeholder 3">
            <a:extLst>
              <a:ext uri="{FF2B5EF4-FFF2-40B4-BE49-F238E27FC236}">
                <a16:creationId xmlns:a16="http://schemas.microsoft.com/office/drawing/2014/main" id="{B6F1385C-95F6-088A-50DE-E5EE3DEC2183}"/>
              </a:ext>
            </a:extLst>
          </p:cNvPr>
          <p:cNvSpPr>
            <a:spLocks noGrp="1"/>
          </p:cNvSpPr>
          <p:nvPr>
            <p:ph type="dt" sz="half" idx="10"/>
          </p:nvPr>
        </p:nvSpPr>
        <p:spPr>
          <a:xfrm>
            <a:off x="8970264" y="6455664"/>
            <a:ext cx="2743200" cy="365125"/>
          </a:xfrm>
        </p:spPr>
        <p:txBody>
          <a:bodyPr>
            <a:normAutofit/>
          </a:bodyPr>
          <a:lstStyle/>
          <a:p>
            <a:pPr algn="r">
              <a:spcAft>
                <a:spcPts val="600"/>
              </a:spcAft>
            </a:pPr>
            <a:r>
              <a:rPr lang="en-US" sz="1100" dirty="0">
                <a:solidFill>
                  <a:schemeClr val="tx1">
                    <a:lumMod val="50000"/>
                    <a:lumOff val="50000"/>
                  </a:schemeClr>
                </a:solidFill>
              </a:rPr>
              <a:t>6/23/2023</a:t>
            </a:r>
          </a:p>
        </p:txBody>
      </p:sp>
      <p:sp>
        <p:nvSpPr>
          <p:cNvPr id="6" name="Slide Number Placeholder 5">
            <a:extLst>
              <a:ext uri="{FF2B5EF4-FFF2-40B4-BE49-F238E27FC236}">
                <a16:creationId xmlns:a16="http://schemas.microsoft.com/office/drawing/2014/main" id="{B8F2845B-CC42-6330-DD32-5101C5EED4E1}"/>
              </a:ext>
            </a:extLst>
          </p:cNvPr>
          <p:cNvSpPr>
            <a:spLocks noGrp="1"/>
          </p:cNvSpPr>
          <p:nvPr>
            <p:ph type="sldNum" sz="quarter" idx="12"/>
          </p:nvPr>
        </p:nvSpPr>
        <p:spPr>
          <a:xfrm>
            <a:off x="11704320" y="6455664"/>
            <a:ext cx="448056" cy="365125"/>
          </a:xfrm>
        </p:spPr>
        <p:txBody>
          <a:bodyPr>
            <a:normAutofit/>
          </a:bodyPr>
          <a:lstStyle/>
          <a:p>
            <a:pPr>
              <a:spcAft>
                <a:spcPts val="600"/>
              </a:spcAft>
            </a:pPr>
            <a:fld id="{78691DA4-D656-4E8E-92A0-590377A99F50}" type="slidenum">
              <a:rPr lang="en-US" sz="1100">
                <a:solidFill>
                  <a:schemeClr val="tx1">
                    <a:lumMod val="50000"/>
                    <a:lumOff val="50000"/>
                  </a:schemeClr>
                </a:solidFill>
              </a:rPr>
              <a:pPr>
                <a:spcAft>
                  <a:spcPts val="600"/>
                </a:spcAft>
              </a:pPr>
              <a:t>33</a:t>
            </a:fld>
            <a:endParaRPr lang="en-US" sz="1100">
              <a:solidFill>
                <a:schemeClr val="tx1">
                  <a:lumMod val="50000"/>
                  <a:lumOff val="50000"/>
                </a:schemeClr>
              </a:solidFill>
            </a:endParaRPr>
          </a:p>
        </p:txBody>
      </p:sp>
    </p:spTree>
    <p:extLst>
      <p:ext uri="{BB962C8B-B14F-4D97-AF65-F5344CB8AC3E}">
        <p14:creationId xmlns:p14="http://schemas.microsoft.com/office/powerpoint/2010/main" val="2464939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2962A67-7E0E-47A7-B0F2-3E94A259330D}"/>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rPr>
              <a:t>Dangerous  Lack of Progress:  Financial Issues Can Spark Unrest, Reform or Collapse</a:t>
            </a:r>
          </a:p>
        </p:txBody>
      </p:sp>
      <p:graphicFrame>
        <p:nvGraphicFramePr>
          <p:cNvPr id="5" name="Content Placeholder 2">
            <a:extLst>
              <a:ext uri="{FF2B5EF4-FFF2-40B4-BE49-F238E27FC236}">
                <a16:creationId xmlns:a16="http://schemas.microsoft.com/office/drawing/2014/main" id="{72D686BF-9FB3-4F3E-A7C6-92BDA2146280}"/>
              </a:ext>
            </a:extLst>
          </p:cNvPr>
          <p:cNvGraphicFramePr>
            <a:graphicFrameLocks noGrp="1"/>
          </p:cNvGraphicFramePr>
          <p:nvPr>
            <p:ph idx="1"/>
            <p:extLst>
              <p:ext uri="{D42A27DB-BD31-4B8C-83A1-F6EECF244321}">
                <p14:modId xmlns:p14="http://schemas.microsoft.com/office/powerpoint/2010/main" val="4110193363"/>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17DE9126-0EBC-12DD-D5A7-1270C1E1F4BF}"/>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F2C7E93F-8E40-7ACE-F834-8642538181E5}"/>
              </a:ext>
            </a:extLst>
          </p:cNvPr>
          <p:cNvSpPr>
            <a:spLocks noGrp="1"/>
          </p:cNvSpPr>
          <p:nvPr>
            <p:ph type="sldNum" sz="quarter" idx="12"/>
          </p:nvPr>
        </p:nvSpPr>
        <p:spPr/>
        <p:txBody>
          <a:bodyPr/>
          <a:lstStyle/>
          <a:p>
            <a:fld id="{78691DA4-D656-4E8E-92A0-590377A99F50}" type="slidenum">
              <a:rPr lang="en-US" smtClean="0"/>
              <a:t>34</a:t>
            </a:fld>
            <a:endParaRPr lang="en-US"/>
          </a:p>
        </p:txBody>
      </p:sp>
    </p:spTree>
    <p:extLst>
      <p:ext uri="{BB962C8B-B14F-4D97-AF65-F5344CB8AC3E}">
        <p14:creationId xmlns:p14="http://schemas.microsoft.com/office/powerpoint/2010/main" val="622265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2962A67-7E0E-47A7-B0F2-3E94A259330D}"/>
              </a:ext>
            </a:extLst>
          </p:cNvPr>
          <p:cNvSpPr>
            <a:spLocks noGrp="1"/>
          </p:cNvSpPr>
          <p:nvPr>
            <p:ph type="title"/>
          </p:nvPr>
        </p:nvSpPr>
        <p:spPr>
          <a:xfrm>
            <a:off x="1383564" y="348865"/>
            <a:ext cx="9718111" cy="1576446"/>
          </a:xfrm>
        </p:spPr>
        <p:txBody>
          <a:bodyPr anchor="ctr">
            <a:normAutofit/>
          </a:bodyPr>
          <a:lstStyle/>
          <a:p>
            <a:r>
              <a:rPr lang="en-US" sz="4000" dirty="0">
                <a:solidFill>
                  <a:srgbClr val="FFFFFF"/>
                </a:solidFill>
              </a:rPr>
              <a:t>Conclusion: Kim’s singular achievement is in danger.</a:t>
            </a:r>
            <a:endParaRPr lang="en-US" sz="4000">
              <a:solidFill>
                <a:srgbClr val="FFFFFF"/>
              </a:solidFill>
            </a:endParaRPr>
          </a:p>
        </p:txBody>
      </p:sp>
      <p:graphicFrame>
        <p:nvGraphicFramePr>
          <p:cNvPr id="5" name="Content Placeholder 2">
            <a:extLst>
              <a:ext uri="{FF2B5EF4-FFF2-40B4-BE49-F238E27FC236}">
                <a16:creationId xmlns:a16="http://schemas.microsoft.com/office/drawing/2014/main" id="{72D686BF-9FB3-4F3E-A7C6-92BDA2146280}"/>
              </a:ext>
            </a:extLst>
          </p:cNvPr>
          <p:cNvGraphicFramePr>
            <a:graphicFrameLocks noGrp="1"/>
          </p:cNvGraphicFramePr>
          <p:nvPr>
            <p:ph idx="1"/>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17DE9126-0EBC-12DD-D5A7-1270C1E1F4BF}"/>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F2C7E93F-8E40-7ACE-F834-8642538181E5}"/>
              </a:ext>
            </a:extLst>
          </p:cNvPr>
          <p:cNvSpPr>
            <a:spLocks noGrp="1"/>
          </p:cNvSpPr>
          <p:nvPr>
            <p:ph type="sldNum" sz="quarter" idx="12"/>
          </p:nvPr>
        </p:nvSpPr>
        <p:spPr/>
        <p:txBody>
          <a:bodyPr/>
          <a:lstStyle/>
          <a:p>
            <a:fld id="{78691DA4-D656-4E8E-92A0-590377A99F50}" type="slidenum">
              <a:rPr lang="en-US" smtClean="0"/>
              <a:t>35</a:t>
            </a:fld>
            <a:endParaRPr lang="en-US"/>
          </a:p>
        </p:txBody>
      </p:sp>
    </p:spTree>
    <p:extLst>
      <p:ext uri="{BB962C8B-B14F-4D97-AF65-F5344CB8AC3E}">
        <p14:creationId xmlns:p14="http://schemas.microsoft.com/office/powerpoint/2010/main" val="600458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74BF73-855F-4DCE-BDFD-94B2A26FE699}"/>
              </a:ext>
            </a:extLst>
          </p:cNvPr>
          <p:cNvSpPr>
            <a:spLocks noGrp="1"/>
          </p:cNvSpPr>
          <p:nvPr>
            <p:ph type="title"/>
          </p:nvPr>
        </p:nvSpPr>
        <p:spPr>
          <a:xfrm>
            <a:off x="586478" y="1683756"/>
            <a:ext cx="3115265" cy="2396359"/>
          </a:xfrm>
        </p:spPr>
        <p:txBody>
          <a:bodyPr anchor="b">
            <a:normAutofit/>
          </a:bodyPr>
          <a:lstStyle/>
          <a:p>
            <a:pPr algn="r"/>
            <a:r>
              <a:rPr lang="en-US" sz="4000" b="1" dirty="0">
                <a:solidFill>
                  <a:srgbClr val="FFFFFF"/>
                </a:solidFill>
              </a:rPr>
              <a:t>Reform </a:t>
            </a:r>
            <a:r>
              <a:rPr lang="en-US" sz="4000" b="1" u="sng" dirty="0">
                <a:solidFill>
                  <a:srgbClr val="FFFFFF"/>
                </a:solidFill>
              </a:rPr>
              <a:t>then</a:t>
            </a:r>
            <a:r>
              <a:rPr lang="en-US" sz="4000" b="1" dirty="0">
                <a:solidFill>
                  <a:srgbClr val="FFFFFF"/>
                </a:solidFill>
              </a:rPr>
              <a:t> Open</a:t>
            </a:r>
            <a:br>
              <a:rPr lang="en-US" sz="4000" dirty="0">
                <a:solidFill>
                  <a:srgbClr val="FFFFFF"/>
                </a:solidFill>
              </a:rPr>
            </a:br>
            <a:br>
              <a:rPr lang="en-US" sz="4000" dirty="0">
                <a:solidFill>
                  <a:srgbClr val="FFFFFF"/>
                </a:solidFill>
              </a:rPr>
            </a:br>
            <a:endParaRPr lang="en-US" sz="4000" dirty="0">
              <a:solidFill>
                <a:srgbClr val="FFFFFF"/>
              </a:solidFill>
            </a:endParaRPr>
          </a:p>
        </p:txBody>
      </p:sp>
      <p:graphicFrame>
        <p:nvGraphicFramePr>
          <p:cNvPr id="5" name="Content Placeholder 2">
            <a:extLst>
              <a:ext uri="{FF2B5EF4-FFF2-40B4-BE49-F238E27FC236}">
                <a16:creationId xmlns:a16="http://schemas.microsoft.com/office/drawing/2014/main" id="{D3EB8489-CB4C-40CA-ACEC-25A3E18D0160}"/>
              </a:ext>
            </a:extLst>
          </p:cNvPr>
          <p:cNvGraphicFramePr>
            <a:graphicFrameLocks noGrp="1"/>
          </p:cNvGraphicFramePr>
          <p:nvPr>
            <p:ph idx="1"/>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a16="http://schemas.microsoft.com/office/drawing/2014/main" id="{9F109605-C1DA-4C88-89DB-5D22910A1B14}"/>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t>William B. Brown  NAEIA.com</a:t>
            </a: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0DFCF0B1-38C0-4138-A1AC-FCD9721E970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691DA4-D656-4E8E-92A0-590377A99F50}"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4734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3780E4-6B85-433B-DE9D-7E4027AA70B5}"/>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Poverty Trap</a:t>
            </a:r>
          </a:p>
        </p:txBody>
      </p:sp>
      <p:sp>
        <p:nvSpPr>
          <p:cNvPr id="5" name="Footer Placeholder 4">
            <a:extLst>
              <a:ext uri="{FF2B5EF4-FFF2-40B4-BE49-F238E27FC236}">
                <a16:creationId xmlns:a16="http://schemas.microsoft.com/office/drawing/2014/main" id="{02CB3B90-D2D2-92B6-B02D-A9E61EF0EBEA}"/>
              </a:ext>
            </a:extLst>
          </p:cNvPr>
          <p:cNvSpPr>
            <a:spLocks noGrp="1"/>
          </p:cNvSpPr>
          <p:nvPr>
            <p:ph type="ftr" sz="quarter" idx="11"/>
          </p:nvPr>
        </p:nvSpPr>
        <p:spPr>
          <a:xfrm rot="5400000">
            <a:off x="-1828800" y="1984248"/>
            <a:ext cx="4114800" cy="365125"/>
          </a:xfrm>
        </p:spPr>
        <p:txBody>
          <a:bodyPr>
            <a:normAutofit/>
          </a:bodyPr>
          <a:lstStyle/>
          <a:p>
            <a:pPr algn="l">
              <a:spcAft>
                <a:spcPts val="600"/>
              </a:spcAft>
            </a:pPr>
            <a:r>
              <a:rPr lang="en-US" sz="1100">
                <a:solidFill>
                  <a:srgbClr val="FFFFFF"/>
                </a:solidFill>
              </a:rPr>
              <a:t>William B. Brown  NAEIA.com</a:t>
            </a:r>
          </a:p>
        </p:txBody>
      </p:sp>
      <p:sp>
        <p:nvSpPr>
          <p:cNvPr id="4" name="Date Placeholder 3">
            <a:extLst>
              <a:ext uri="{FF2B5EF4-FFF2-40B4-BE49-F238E27FC236}">
                <a16:creationId xmlns:a16="http://schemas.microsoft.com/office/drawing/2014/main" id="{C1D14A15-090E-2274-B865-370ED457A46F}"/>
              </a:ext>
            </a:extLst>
          </p:cNvPr>
          <p:cNvSpPr>
            <a:spLocks noGrp="1"/>
          </p:cNvSpPr>
          <p:nvPr>
            <p:ph type="dt" sz="half" idx="10"/>
          </p:nvPr>
        </p:nvSpPr>
        <p:spPr>
          <a:xfrm>
            <a:off x="8970264" y="6455664"/>
            <a:ext cx="2743200" cy="365125"/>
          </a:xfrm>
        </p:spPr>
        <p:txBody>
          <a:bodyPr>
            <a:normAutofit/>
          </a:bodyPr>
          <a:lstStyle/>
          <a:p>
            <a:pPr algn="r">
              <a:spcAft>
                <a:spcPts val="600"/>
              </a:spcAft>
            </a:pPr>
            <a:r>
              <a:rPr lang="en-US" sz="1100" dirty="0">
                <a:solidFill>
                  <a:schemeClr val="tx1">
                    <a:lumMod val="50000"/>
                    <a:lumOff val="50000"/>
                  </a:schemeClr>
                </a:solidFill>
              </a:rPr>
              <a:t>6/23/2023</a:t>
            </a:r>
          </a:p>
        </p:txBody>
      </p:sp>
      <p:sp>
        <p:nvSpPr>
          <p:cNvPr id="6" name="Slide Number Placeholder 5">
            <a:extLst>
              <a:ext uri="{FF2B5EF4-FFF2-40B4-BE49-F238E27FC236}">
                <a16:creationId xmlns:a16="http://schemas.microsoft.com/office/drawing/2014/main" id="{0AB3FF1C-C93E-0421-9D7F-2E5C9D58B1FC}"/>
              </a:ext>
            </a:extLst>
          </p:cNvPr>
          <p:cNvSpPr>
            <a:spLocks noGrp="1"/>
          </p:cNvSpPr>
          <p:nvPr>
            <p:ph type="sldNum" sz="quarter" idx="12"/>
          </p:nvPr>
        </p:nvSpPr>
        <p:spPr>
          <a:xfrm>
            <a:off x="11704320" y="6455664"/>
            <a:ext cx="448056" cy="365125"/>
          </a:xfrm>
        </p:spPr>
        <p:txBody>
          <a:bodyPr>
            <a:normAutofit/>
          </a:bodyPr>
          <a:lstStyle/>
          <a:p>
            <a:pPr>
              <a:spcAft>
                <a:spcPts val="600"/>
              </a:spcAft>
            </a:pPr>
            <a:fld id="{78691DA4-D656-4E8E-92A0-590377A99F50}" type="slidenum">
              <a:rPr lang="en-US" sz="1100">
                <a:solidFill>
                  <a:schemeClr val="tx1">
                    <a:lumMod val="50000"/>
                    <a:lumOff val="50000"/>
                  </a:schemeClr>
                </a:solidFill>
              </a:rPr>
              <a:pPr>
                <a:spcAft>
                  <a:spcPts val="600"/>
                </a:spcAft>
              </a:pPr>
              <a:t>4</a:t>
            </a:fld>
            <a:endParaRPr lang="en-US" sz="1100">
              <a:solidFill>
                <a:schemeClr val="tx1">
                  <a:lumMod val="50000"/>
                  <a:lumOff val="50000"/>
                </a:schemeClr>
              </a:solidFill>
            </a:endParaRPr>
          </a:p>
        </p:txBody>
      </p:sp>
      <p:graphicFrame>
        <p:nvGraphicFramePr>
          <p:cNvPr id="8" name="Content Placeholder 2">
            <a:extLst>
              <a:ext uri="{FF2B5EF4-FFF2-40B4-BE49-F238E27FC236}">
                <a16:creationId xmlns:a16="http://schemas.microsoft.com/office/drawing/2014/main" id="{6BD6E228-9D08-5D6A-320B-72A13044335B}"/>
              </a:ext>
            </a:extLst>
          </p:cNvPr>
          <p:cNvGraphicFramePr>
            <a:graphicFrameLocks noGrp="1"/>
          </p:cNvGraphicFramePr>
          <p:nvPr>
            <p:ph idx="1"/>
            <p:extLst>
              <p:ext uri="{D42A27DB-BD31-4B8C-83A1-F6EECF244321}">
                <p14:modId xmlns:p14="http://schemas.microsoft.com/office/powerpoint/2010/main" val="306878591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4169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6" name="Ink 15">
                <a:extLst>
                  <a:ext uri="{FF2B5EF4-FFF2-40B4-BE49-F238E27FC236}">
                    <a16:creationId xmlns:a16="http://schemas.microsoft.com/office/drawing/2014/main" id="{2B4ECDD1-3265-4BDF-B3C8-8C6C89AD9E49}"/>
                  </a:ext>
                </a:extLst>
              </p14:cNvPr>
              <p14:cNvContentPartPr/>
              <p14:nvPr/>
            </p14:nvContentPartPr>
            <p14:xfrm>
              <a:off x="10487502" y="4906282"/>
              <a:ext cx="4680" cy="2520"/>
            </p14:xfrm>
          </p:contentPart>
        </mc:Choice>
        <mc:Fallback xmlns="">
          <p:pic>
            <p:nvPicPr>
              <p:cNvPr id="16" name="Ink 15">
                <a:extLst>
                  <a:ext uri="{FF2B5EF4-FFF2-40B4-BE49-F238E27FC236}">
                    <a16:creationId xmlns:a16="http://schemas.microsoft.com/office/drawing/2014/main" id="{2B4ECDD1-3265-4BDF-B3C8-8C6C89AD9E49}"/>
                  </a:ext>
                </a:extLst>
              </p:cNvPr>
              <p:cNvPicPr/>
              <p:nvPr/>
            </p:nvPicPr>
            <p:blipFill>
              <a:blip r:embed="rId3"/>
              <a:stretch>
                <a:fillRect/>
              </a:stretch>
            </p:blipFill>
            <p:spPr>
              <a:xfrm>
                <a:off x="10478862" y="4897642"/>
                <a:ext cx="22320" cy="201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7" name="Ink 16">
                <a:extLst>
                  <a:ext uri="{FF2B5EF4-FFF2-40B4-BE49-F238E27FC236}">
                    <a16:creationId xmlns:a16="http://schemas.microsoft.com/office/drawing/2014/main" id="{D2067FC4-458D-4569-9623-FC28DD55BBBE}"/>
                  </a:ext>
                </a:extLst>
              </p14:cNvPr>
              <p14:cNvContentPartPr/>
              <p14:nvPr/>
            </p14:nvContentPartPr>
            <p14:xfrm>
              <a:off x="11145582" y="4722322"/>
              <a:ext cx="360" cy="360"/>
            </p14:xfrm>
          </p:contentPart>
        </mc:Choice>
        <mc:Fallback xmlns="">
          <p:pic>
            <p:nvPicPr>
              <p:cNvPr id="17" name="Ink 16">
                <a:extLst>
                  <a:ext uri="{FF2B5EF4-FFF2-40B4-BE49-F238E27FC236}">
                    <a16:creationId xmlns:a16="http://schemas.microsoft.com/office/drawing/2014/main" id="{D2067FC4-458D-4569-9623-FC28DD55BBBE}"/>
                  </a:ext>
                </a:extLst>
              </p:cNvPr>
              <p:cNvPicPr/>
              <p:nvPr/>
            </p:nvPicPr>
            <p:blipFill>
              <a:blip r:embed="rId5"/>
              <a:stretch>
                <a:fillRect/>
              </a:stretch>
            </p:blipFill>
            <p:spPr>
              <a:xfrm>
                <a:off x="11136582" y="4713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2" name="Ink 21">
                <a:extLst>
                  <a:ext uri="{FF2B5EF4-FFF2-40B4-BE49-F238E27FC236}">
                    <a16:creationId xmlns:a16="http://schemas.microsoft.com/office/drawing/2014/main" id="{7788D90E-CD23-405C-A1CE-BA7E604B450F}"/>
                  </a:ext>
                </a:extLst>
              </p14:cNvPr>
              <p14:cNvContentPartPr/>
              <p14:nvPr/>
            </p14:nvContentPartPr>
            <p14:xfrm>
              <a:off x="11708622" y="4466002"/>
              <a:ext cx="360" cy="360"/>
            </p14:xfrm>
          </p:contentPart>
        </mc:Choice>
        <mc:Fallback xmlns="">
          <p:pic>
            <p:nvPicPr>
              <p:cNvPr id="22" name="Ink 21">
                <a:extLst>
                  <a:ext uri="{FF2B5EF4-FFF2-40B4-BE49-F238E27FC236}">
                    <a16:creationId xmlns:a16="http://schemas.microsoft.com/office/drawing/2014/main" id="{7788D90E-CD23-405C-A1CE-BA7E604B450F}"/>
                  </a:ext>
                </a:extLst>
              </p:cNvPr>
              <p:cNvPicPr/>
              <p:nvPr/>
            </p:nvPicPr>
            <p:blipFill>
              <a:blip r:embed="rId5"/>
              <a:stretch>
                <a:fillRect/>
              </a:stretch>
            </p:blipFill>
            <p:spPr>
              <a:xfrm>
                <a:off x="11699622" y="445700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3" name="Ink 22">
                <a:extLst>
                  <a:ext uri="{FF2B5EF4-FFF2-40B4-BE49-F238E27FC236}">
                    <a16:creationId xmlns:a16="http://schemas.microsoft.com/office/drawing/2014/main" id="{0CB59867-3A57-438D-BBCF-C760140D3E08}"/>
                  </a:ext>
                </a:extLst>
              </p14:cNvPr>
              <p14:cNvContentPartPr/>
              <p14:nvPr/>
            </p14:nvContentPartPr>
            <p14:xfrm>
              <a:off x="13626702" y="5073682"/>
              <a:ext cx="360" cy="360"/>
            </p14:xfrm>
          </p:contentPart>
        </mc:Choice>
        <mc:Fallback xmlns="">
          <p:pic>
            <p:nvPicPr>
              <p:cNvPr id="23" name="Ink 22">
                <a:extLst>
                  <a:ext uri="{FF2B5EF4-FFF2-40B4-BE49-F238E27FC236}">
                    <a16:creationId xmlns:a16="http://schemas.microsoft.com/office/drawing/2014/main" id="{0CB59867-3A57-438D-BBCF-C760140D3E08}"/>
                  </a:ext>
                </a:extLst>
              </p:cNvPr>
              <p:cNvPicPr/>
              <p:nvPr/>
            </p:nvPicPr>
            <p:blipFill>
              <a:blip r:embed="rId5"/>
              <a:stretch>
                <a:fillRect/>
              </a:stretch>
            </p:blipFill>
            <p:spPr>
              <a:xfrm>
                <a:off x="13617702" y="5064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37" name="Ink 36">
                <a:extLst>
                  <a:ext uri="{FF2B5EF4-FFF2-40B4-BE49-F238E27FC236}">
                    <a16:creationId xmlns:a16="http://schemas.microsoft.com/office/drawing/2014/main" id="{81067D94-F0EF-4CFB-9D4F-7F73BBE3C0AE}"/>
                  </a:ext>
                </a:extLst>
              </p14:cNvPr>
              <p14:cNvContentPartPr/>
              <p14:nvPr/>
            </p14:nvContentPartPr>
            <p14:xfrm>
              <a:off x="1789542" y="830722"/>
              <a:ext cx="8116200" cy="5201280"/>
            </p14:xfrm>
          </p:contentPart>
        </mc:Choice>
        <mc:Fallback xmlns="">
          <p:pic>
            <p:nvPicPr>
              <p:cNvPr id="37" name="Ink 36">
                <a:extLst>
                  <a:ext uri="{FF2B5EF4-FFF2-40B4-BE49-F238E27FC236}">
                    <a16:creationId xmlns:a16="http://schemas.microsoft.com/office/drawing/2014/main" id="{81067D94-F0EF-4CFB-9D4F-7F73BBE3C0AE}"/>
                  </a:ext>
                </a:extLst>
              </p:cNvPr>
              <p:cNvPicPr/>
              <p:nvPr/>
            </p:nvPicPr>
            <p:blipFill>
              <a:blip r:embed="rId9"/>
              <a:stretch>
                <a:fillRect/>
              </a:stretch>
            </p:blipFill>
            <p:spPr>
              <a:xfrm>
                <a:off x="1780902" y="821722"/>
                <a:ext cx="8160840" cy="5218920"/>
              </a:xfrm>
              <a:prstGeom prst="rect">
                <a:avLst/>
              </a:prstGeom>
            </p:spPr>
          </p:pic>
        </mc:Fallback>
      </mc:AlternateContent>
      <p:sp>
        <p:nvSpPr>
          <p:cNvPr id="39" name="TextBox 38">
            <a:extLst>
              <a:ext uri="{FF2B5EF4-FFF2-40B4-BE49-F238E27FC236}">
                <a16:creationId xmlns:a16="http://schemas.microsoft.com/office/drawing/2014/main" id="{3FCAACDD-A46B-48DA-8B88-4C21B316C7F1}"/>
              </a:ext>
            </a:extLst>
          </p:cNvPr>
          <p:cNvSpPr txBox="1"/>
          <p:nvPr/>
        </p:nvSpPr>
        <p:spPr>
          <a:xfrm>
            <a:off x="501805" y="434898"/>
            <a:ext cx="2670717" cy="646331"/>
          </a:xfrm>
          <a:prstGeom prst="rect">
            <a:avLst/>
          </a:prstGeom>
          <a:noFill/>
        </p:spPr>
        <p:txBody>
          <a:bodyPr wrap="square" rtlCol="0">
            <a:spAutoFit/>
          </a:bodyPr>
          <a:lstStyle/>
          <a:p>
            <a:r>
              <a:rPr lang="en-US" b="1" dirty="0"/>
              <a:t>Production</a:t>
            </a:r>
          </a:p>
          <a:p>
            <a:r>
              <a:rPr lang="en-US" b="1" dirty="0"/>
              <a:t>efficiency</a:t>
            </a:r>
          </a:p>
        </p:txBody>
      </p:sp>
      <p:sp>
        <p:nvSpPr>
          <p:cNvPr id="40" name="TextBox 39">
            <a:extLst>
              <a:ext uri="{FF2B5EF4-FFF2-40B4-BE49-F238E27FC236}">
                <a16:creationId xmlns:a16="http://schemas.microsoft.com/office/drawing/2014/main" id="{790642CC-70AE-4903-BC1E-022EA6BE2491}"/>
              </a:ext>
            </a:extLst>
          </p:cNvPr>
          <p:cNvSpPr txBox="1"/>
          <p:nvPr/>
        </p:nvSpPr>
        <p:spPr>
          <a:xfrm rot="10800000" flipV="1">
            <a:off x="2200275" y="6107732"/>
            <a:ext cx="8410904" cy="369332"/>
          </a:xfrm>
          <a:prstGeom prst="rect">
            <a:avLst/>
          </a:prstGeom>
          <a:noFill/>
        </p:spPr>
        <p:txBody>
          <a:bodyPr wrap="square" rtlCol="0">
            <a:spAutoFit/>
          </a:bodyPr>
          <a:lstStyle/>
          <a:p>
            <a:r>
              <a:rPr lang="en-US" b="1" dirty="0"/>
              <a:t>Command  (state)                              Mixed                                            Market  (private)</a:t>
            </a:r>
            <a:endParaRPr lang="en-US" sz="1800" b="1" kern="1200" dirty="0">
              <a:solidFill>
                <a:schemeClr val="tx1"/>
              </a:solidFill>
              <a:latin typeface="+mn-lt"/>
              <a:ea typeface="+mn-ea"/>
              <a:cs typeface="+mn-cs"/>
            </a:endParaRPr>
          </a:p>
        </p:txBody>
      </p:sp>
      <p:sp>
        <p:nvSpPr>
          <p:cNvPr id="50" name="TextBox 49">
            <a:extLst>
              <a:ext uri="{FF2B5EF4-FFF2-40B4-BE49-F238E27FC236}">
                <a16:creationId xmlns:a16="http://schemas.microsoft.com/office/drawing/2014/main" id="{46828A50-0DD5-4199-A0CC-6010D92309DF}"/>
              </a:ext>
            </a:extLst>
          </p:cNvPr>
          <p:cNvSpPr txBox="1"/>
          <p:nvPr/>
        </p:nvSpPr>
        <p:spPr>
          <a:xfrm rot="10800000" flipV="1">
            <a:off x="2538413" y="544556"/>
            <a:ext cx="6420068" cy="646331"/>
          </a:xfrm>
          <a:prstGeom prst="rect">
            <a:avLst/>
          </a:prstGeom>
          <a:noFill/>
        </p:spPr>
        <p:txBody>
          <a:bodyPr wrap="square" rtlCol="0">
            <a:spAutoFit/>
          </a:bodyPr>
          <a:lstStyle/>
          <a:p>
            <a:r>
              <a:rPr lang="en-US" sz="3600" b="1" dirty="0"/>
              <a:t>Stylized </a:t>
            </a:r>
            <a:r>
              <a:rPr lang="en-US" sz="3600" b="1" kern="1200" dirty="0">
                <a:solidFill>
                  <a:schemeClr val="tx1"/>
                </a:solidFill>
                <a:latin typeface="+mn-lt"/>
                <a:ea typeface="+mn-ea"/>
                <a:cs typeface="+mn-cs"/>
              </a:rPr>
              <a:t>Economic Systems</a:t>
            </a:r>
          </a:p>
        </p:txBody>
      </p:sp>
      <p:sp>
        <p:nvSpPr>
          <p:cNvPr id="2" name="TextBox 1">
            <a:extLst>
              <a:ext uri="{FF2B5EF4-FFF2-40B4-BE49-F238E27FC236}">
                <a16:creationId xmlns:a16="http://schemas.microsoft.com/office/drawing/2014/main" id="{6DE3CF27-A356-4699-9672-0F0FDF50FD50}"/>
              </a:ext>
            </a:extLst>
          </p:cNvPr>
          <p:cNvSpPr txBox="1"/>
          <p:nvPr/>
        </p:nvSpPr>
        <p:spPr>
          <a:xfrm>
            <a:off x="2200275" y="2507456"/>
            <a:ext cx="1843088" cy="369332"/>
          </a:xfrm>
          <a:prstGeom prst="rect">
            <a:avLst/>
          </a:prstGeom>
          <a:noFill/>
        </p:spPr>
        <p:txBody>
          <a:bodyPr wrap="square" rtlCol="0">
            <a:spAutoFit/>
          </a:bodyPr>
          <a:lstStyle/>
          <a:p>
            <a:r>
              <a:rPr lang="en-US" sz="1800" b="1" kern="1200" dirty="0">
                <a:solidFill>
                  <a:schemeClr val="accent2">
                    <a:lumMod val="75000"/>
                  </a:schemeClr>
                </a:solidFill>
                <a:latin typeface="+mn-lt"/>
                <a:ea typeface="+mn-ea"/>
                <a:cs typeface="+mn-cs"/>
              </a:rPr>
              <a:t>Rule by ration</a:t>
            </a:r>
          </a:p>
        </p:txBody>
      </p:sp>
      <p:sp>
        <p:nvSpPr>
          <p:cNvPr id="3" name="TextBox 2">
            <a:extLst>
              <a:ext uri="{FF2B5EF4-FFF2-40B4-BE49-F238E27FC236}">
                <a16:creationId xmlns:a16="http://schemas.microsoft.com/office/drawing/2014/main" id="{66C163CC-A489-4C3A-B8F7-C8EE57BBC326}"/>
              </a:ext>
            </a:extLst>
          </p:cNvPr>
          <p:cNvSpPr txBox="1"/>
          <p:nvPr/>
        </p:nvSpPr>
        <p:spPr>
          <a:xfrm>
            <a:off x="6177484" y="2507457"/>
            <a:ext cx="1852613" cy="369332"/>
          </a:xfrm>
          <a:prstGeom prst="rect">
            <a:avLst/>
          </a:prstGeom>
          <a:noFill/>
        </p:spPr>
        <p:txBody>
          <a:bodyPr wrap="square" rtlCol="0">
            <a:spAutoFit/>
          </a:bodyPr>
          <a:lstStyle/>
          <a:p>
            <a:r>
              <a:rPr lang="en-US" sz="1800" b="1" kern="1200" dirty="0">
                <a:solidFill>
                  <a:schemeClr val="accent3">
                    <a:lumMod val="75000"/>
                  </a:schemeClr>
                </a:solidFill>
                <a:latin typeface="+mn-lt"/>
                <a:ea typeface="+mn-ea"/>
                <a:cs typeface="+mn-cs"/>
              </a:rPr>
              <a:t>Rule by money</a:t>
            </a:r>
          </a:p>
        </p:txBody>
      </p:sp>
    </p:spTree>
    <p:extLst>
      <p:ext uri="{BB962C8B-B14F-4D97-AF65-F5344CB8AC3E}">
        <p14:creationId xmlns:p14="http://schemas.microsoft.com/office/powerpoint/2010/main" val="3800370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6" name="Ink 15">
                <a:extLst>
                  <a:ext uri="{FF2B5EF4-FFF2-40B4-BE49-F238E27FC236}">
                    <a16:creationId xmlns:a16="http://schemas.microsoft.com/office/drawing/2014/main" id="{2B4ECDD1-3265-4BDF-B3C8-8C6C89AD9E49}"/>
                  </a:ext>
                </a:extLst>
              </p14:cNvPr>
              <p14:cNvContentPartPr/>
              <p14:nvPr/>
            </p14:nvContentPartPr>
            <p14:xfrm>
              <a:off x="10487502" y="4906282"/>
              <a:ext cx="4680" cy="2520"/>
            </p14:xfrm>
          </p:contentPart>
        </mc:Choice>
        <mc:Fallback xmlns="">
          <p:pic>
            <p:nvPicPr>
              <p:cNvPr id="16" name="Ink 15">
                <a:extLst>
                  <a:ext uri="{FF2B5EF4-FFF2-40B4-BE49-F238E27FC236}">
                    <a16:creationId xmlns:a16="http://schemas.microsoft.com/office/drawing/2014/main" id="{2B4ECDD1-3265-4BDF-B3C8-8C6C89AD9E49}"/>
                  </a:ext>
                </a:extLst>
              </p:cNvPr>
              <p:cNvPicPr/>
              <p:nvPr/>
            </p:nvPicPr>
            <p:blipFill>
              <a:blip r:embed="rId3"/>
              <a:stretch>
                <a:fillRect/>
              </a:stretch>
            </p:blipFill>
            <p:spPr>
              <a:xfrm>
                <a:off x="10478502" y="4897282"/>
                <a:ext cx="22320" cy="201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7" name="Ink 16">
                <a:extLst>
                  <a:ext uri="{FF2B5EF4-FFF2-40B4-BE49-F238E27FC236}">
                    <a16:creationId xmlns:a16="http://schemas.microsoft.com/office/drawing/2014/main" id="{D2067FC4-458D-4569-9623-FC28DD55BBBE}"/>
                  </a:ext>
                </a:extLst>
              </p14:cNvPr>
              <p14:cNvContentPartPr/>
              <p14:nvPr/>
            </p14:nvContentPartPr>
            <p14:xfrm>
              <a:off x="11145582" y="4722322"/>
              <a:ext cx="360" cy="360"/>
            </p14:xfrm>
          </p:contentPart>
        </mc:Choice>
        <mc:Fallback xmlns="">
          <p:pic>
            <p:nvPicPr>
              <p:cNvPr id="17" name="Ink 16">
                <a:extLst>
                  <a:ext uri="{FF2B5EF4-FFF2-40B4-BE49-F238E27FC236}">
                    <a16:creationId xmlns:a16="http://schemas.microsoft.com/office/drawing/2014/main" id="{D2067FC4-458D-4569-9623-FC28DD55BBBE}"/>
                  </a:ext>
                </a:extLst>
              </p:cNvPr>
              <p:cNvPicPr/>
              <p:nvPr/>
            </p:nvPicPr>
            <p:blipFill>
              <a:blip r:embed="rId3"/>
              <a:stretch>
                <a:fillRect/>
              </a:stretch>
            </p:blipFill>
            <p:spPr>
              <a:xfrm>
                <a:off x="11136582" y="47133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2" name="Ink 21">
                <a:extLst>
                  <a:ext uri="{FF2B5EF4-FFF2-40B4-BE49-F238E27FC236}">
                    <a16:creationId xmlns:a16="http://schemas.microsoft.com/office/drawing/2014/main" id="{7788D90E-CD23-405C-A1CE-BA7E604B450F}"/>
                  </a:ext>
                </a:extLst>
              </p14:cNvPr>
              <p14:cNvContentPartPr/>
              <p14:nvPr/>
            </p14:nvContentPartPr>
            <p14:xfrm>
              <a:off x="11708622" y="4466002"/>
              <a:ext cx="360" cy="360"/>
            </p14:xfrm>
          </p:contentPart>
        </mc:Choice>
        <mc:Fallback xmlns="">
          <p:pic>
            <p:nvPicPr>
              <p:cNvPr id="22" name="Ink 21">
                <a:extLst>
                  <a:ext uri="{FF2B5EF4-FFF2-40B4-BE49-F238E27FC236}">
                    <a16:creationId xmlns:a16="http://schemas.microsoft.com/office/drawing/2014/main" id="{7788D90E-CD23-405C-A1CE-BA7E604B450F}"/>
                  </a:ext>
                </a:extLst>
              </p:cNvPr>
              <p:cNvPicPr/>
              <p:nvPr/>
            </p:nvPicPr>
            <p:blipFill>
              <a:blip r:embed="rId3"/>
              <a:stretch>
                <a:fillRect/>
              </a:stretch>
            </p:blipFill>
            <p:spPr>
              <a:xfrm>
                <a:off x="11699622" y="445700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3" name="Ink 22">
                <a:extLst>
                  <a:ext uri="{FF2B5EF4-FFF2-40B4-BE49-F238E27FC236}">
                    <a16:creationId xmlns:a16="http://schemas.microsoft.com/office/drawing/2014/main" id="{0CB59867-3A57-438D-BBCF-C760140D3E08}"/>
                  </a:ext>
                </a:extLst>
              </p14:cNvPr>
              <p14:cNvContentPartPr/>
              <p14:nvPr/>
            </p14:nvContentPartPr>
            <p14:xfrm>
              <a:off x="13626702" y="5073682"/>
              <a:ext cx="360" cy="360"/>
            </p14:xfrm>
          </p:contentPart>
        </mc:Choice>
        <mc:Fallback xmlns="">
          <p:pic>
            <p:nvPicPr>
              <p:cNvPr id="23" name="Ink 22">
                <a:extLst>
                  <a:ext uri="{FF2B5EF4-FFF2-40B4-BE49-F238E27FC236}">
                    <a16:creationId xmlns:a16="http://schemas.microsoft.com/office/drawing/2014/main" id="{0CB59867-3A57-438D-BBCF-C760140D3E08}"/>
                  </a:ext>
                </a:extLst>
              </p:cNvPr>
              <p:cNvPicPr/>
              <p:nvPr/>
            </p:nvPicPr>
            <p:blipFill>
              <a:blip r:embed="rId3"/>
              <a:stretch>
                <a:fillRect/>
              </a:stretch>
            </p:blipFill>
            <p:spPr>
              <a:xfrm>
                <a:off x="13617702" y="5064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37" name="Ink 36">
                <a:extLst>
                  <a:ext uri="{FF2B5EF4-FFF2-40B4-BE49-F238E27FC236}">
                    <a16:creationId xmlns:a16="http://schemas.microsoft.com/office/drawing/2014/main" id="{81067D94-F0EF-4CFB-9D4F-7F73BBE3C0AE}"/>
                  </a:ext>
                </a:extLst>
              </p14:cNvPr>
              <p14:cNvContentPartPr/>
              <p14:nvPr/>
            </p14:nvContentPartPr>
            <p14:xfrm>
              <a:off x="1789542" y="830722"/>
              <a:ext cx="8116200" cy="5201280"/>
            </p14:xfrm>
          </p:contentPart>
        </mc:Choice>
        <mc:Fallback xmlns="">
          <p:pic>
            <p:nvPicPr>
              <p:cNvPr id="37" name="Ink 36">
                <a:extLst>
                  <a:ext uri="{FF2B5EF4-FFF2-40B4-BE49-F238E27FC236}">
                    <a16:creationId xmlns:a16="http://schemas.microsoft.com/office/drawing/2014/main" id="{81067D94-F0EF-4CFB-9D4F-7F73BBE3C0AE}"/>
                  </a:ext>
                </a:extLst>
              </p:cNvPr>
              <p:cNvPicPr/>
              <p:nvPr/>
            </p:nvPicPr>
            <p:blipFill>
              <a:blip r:embed="rId8"/>
              <a:stretch>
                <a:fillRect/>
              </a:stretch>
            </p:blipFill>
            <p:spPr>
              <a:xfrm>
                <a:off x="1780542" y="821722"/>
                <a:ext cx="8160840" cy="5218920"/>
              </a:xfrm>
              <a:prstGeom prst="rect">
                <a:avLst/>
              </a:prstGeom>
            </p:spPr>
          </p:pic>
        </mc:Fallback>
      </mc:AlternateContent>
      <p:sp>
        <p:nvSpPr>
          <p:cNvPr id="39" name="TextBox 38">
            <a:extLst>
              <a:ext uri="{FF2B5EF4-FFF2-40B4-BE49-F238E27FC236}">
                <a16:creationId xmlns:a16="http://schemas.microsoft.com/office/drawing/2014/main" id="{3FCAACDD-A46B-48DA-8B88-4C21B316C7F1}"/>
              </a:ext>
            </a:extLst>
          </p:cNvPr>
          <p:cNvSpPr txBox="1"/>
          <p:nvPr/>
        </p:nvSpPr>
        <p:spPr>
          <a:xfrm>
            <a:off x="501805" y="434898"/>
            <a:ext cx="2670717" cy="646331"/>
          </a:xfrm>
          <a:prstGeom prst="rect">
            <a:avLst/>
          </a:prstGeom>
          <a:noFill/>
        </p:spPr>
        <p:txBody>
          <a:bodyPr wrap="square" rtlCol="0">
            <a:spAutoFit/>
          </a:bodyPr>
          <a:lstStyle/>
          <a:p>
            <a:r>
              <a:rPr lang="en-US" b="1" dirty="0"/>
              <a:t>Production</a:t>
            </a:r>
          </a:p>
          <a:p>
            <a:r>
              <a:rPr lang="en-US" b="1" dirty="0"/>
              <a:t>efficiency</a:t>
            </a:r>
          </a:p>
        </p:txBody>
      </p:sp>
      <p:sp>
        <p:nvSpPr>
          <p:cNvPr id="40" name="TextBox 39">
            <a:extLst>
              <a:ext uri="{FF2B5EF4-FFF2-40B4-BE49-F238E27FC236}">
                <a16:creationId xmlns:a16="http://schemas.microsoft.com/office/drawing/2014/main" id="{790642CC-70AE-4903-BC1E-022EA6BE2491}"/>
              </a:ext>
            </a:extLst>
          </p:cNvPr>
          <p:cNvSpPr txBox="1"/>
          <p:nvPr/>
        </p:nvSpPr>
        <p:spPr>
          <a:xfrm rot="10800000" flipV="1">
            <a:off x="2200275" y="6107732"/>
            <a:ext cx="8410904" cy="369332"/>
          </a:xfrm>
          <a:prstGeom prst="rect">
            <a:avLst/>
          </a:prstGeom>
          <a:noFill/>
        </p:spPr>
        <p:txBody>
          <a:bodyPr wrap="square" rtlCol="0">
            <a:spAutoFit/>
          </a:bodyPr>
          <a:lstStyle/>
          <a:p>
            <a:r>
              <a:rPr lang="en-US" b="1" dirty="0"/>
              <a:t>Command  (state)                              Mixed                                            Market  (private)</a:t>
            </a:r>
            <a:endParaRPr lang="en-US" sz="1800" b="1" kern="1200" dirty="0">
              <a:solidFill>
                <a:schemeClr val="tx1"/>
              </a:solidFill>
              <a:latin typeface="+mn-lt"/>
              <a:ea typeface="+mn-ea"/>
              <a:cs typeface="+mn-cs"/>
            </a:endParaRPr>
          </a:p>
        </p:txBody>
      </p:sp>
      <p:sp>
        <p:nvSpPr>
          <p:cNvPr id="50" name="TextBox 49">
            <a:extLst>
              <a:ext uri="{FF2B5EF4-FFF2-40B4-BE49-F238E27FC236}">
                <a16:creationId xmlns:a16="http://schemas.microsoft.com/office/drawing/2014/main" id="{46828A50-0DD5-4199-A0CC-6010D92309DF}"/>
              </a:ext>
            </a:extLst>
          </p:cNvPr>
          <p:cNvSpPr txBox="1"/>
          <p:nvPr/>
        </p:nvSpPr>
        <p:spPr>
          <a:xfrm rot="10800000" flipV="1">
            <a:off x="2538413" y="544556"/>
            <a:ext cx="6420068" cy="646331"/>
          </a:xfrm>
          <a:prstGeom prst="rect">
            <a:avLst/>
          </a:prstGeom>
          <a:noFill/>
        </p:spPr>
        <p:txBody>
          <a:bodyPr wrap="square" rtlCol="0">
            <a:spAutoFit/>
          </a:bodyPr>
          <a:lstStyle/>
          <a:p>
            <a:r>
              <a:rPr lang="en-US" sz="3600" b="1" dirty="0"/>
              <a:t>Stylized </a:t>
            </a:r>
            <a:r>
              <a:rPr lang="en-US" sz="3600" b="1" kern="1200" dirty="0">
                <a:solidFill>
                  <a:schemeClr val="tx1"/>
                </a:solidFill>
                <a:latin typeface="+mn-lt"/>
                <a:ea typeface="+mn-ea"/>
                <a:cs typeface="+mn-cs"/>
              </a:rPr>
              <a:t>Economic Systems</a:t>
            </a:r>
          </a:p>
        </p:txBody>
      </p:sp>
      <p:sp>
        <p:nvSpPr>
          <p:cNvPr id="6" name="TextBox 5">
            <a:extLst>
              <a:ext uri="{FF2B5EF4-FFF2-40B4-BE49-F238E27FC236}">
                <a16:creationId xmlns:a16="http://schemas.microsoft.com/office/drawing/2014/main" id="{5F627949-8D01-00C9-B2B7-5A7145FF106F}"/>
              </a:ext>
            </a:extLst>
          </p:cNvPr>
          <p:cNvSpPr txBox="1"/>
          <p:nvPr/>
        </p:nvSpPr>
        <p:spPr>
          <a:xfrm>
            <a:off x="3175465" y="3931923"/>
            <a:ext cx="2510439" cy="369332"/>
          </a:xfrm>
          <a:prstGeom prst="rect">
            <a:avLst/>
          </a:prstGeom>
          <a:noFill/>
        </p:spPr>
        <p:txBody>
          <a:bodyPr wrap="square" rtlCol="0">
            <a:spAutoFit/>
          </a:bodyPr>
          <a:lstStyle/>
          <a:p>
            <a:r>
              <a:rPr lang="en-US" dirty="0">
                <a:solidFill>
                  <a:srgbClr val="0070C0"/>
                </a:solidFill>
              </a:rPr>
              <a:t>China 1978  &gt;&gt;</a:t>
            </a:r>
          </a:p>
        </p:txBody>
      </p:sp>
      <p:sp>
        <p:nvSpPr>
          <p:cNvPr id="7" name="TextBox 6">
            <a:extLst>
              <a:ext uri="{FF2B5EF4-FFF2-40B4-BE49-F238E27FC236}">
                <a16:creationId xmlns:a16="http://schemas.microsoft.com/office/drawing/2014/main" id="{7AD2CE29-2A06-3C9D-54AC-52C3D23D70EB}"/>
              </a:ext>
            </a:extLst>
          </p:cNvPr>
          <p:cNvSpPr txBox="1"/>
          <p:nvPr/>
        </p:nvSpPr>
        <p:spPr>
          <a:xfrm>
            <a:off x="2635135" y="3200400"/>
            <a:ext cx="1679170" cy="369332"/>
          </a:xfrm>
          <a:prstGeom prst="rect">
            <a:avLst/>
          </a:prstGeom>
          <a:noFill/>
        </p:spPr>
        <p:txBody>
          <a:bodyPr wrap="square" rtlCol="0">
            <a:spAutoFit/>
          </a:bodyPr>
          <a:lstStyle/>
          <a:p>
            <a:r>
              <a:rPr lang="en-US" dirty="0">
                <a:solidFill>
                  <a:srgbClr val="0070C0"/>
                </a:solidFill>
              </a:rPr>
              <a:t>USSR</a:t>
            </a:r>
            <a:r>
              <a:rPr lang="en-US" dirty="0"/>
              <a:t> </a:t>
            </a:r>
            <a:r>
              <a:rPr lang="en-US" dirty="0">
                <a:solidFill>
                  <a:srgbClr val="0070C0"/>
                </a:solidFill>
              </a:rPr>
              <a:t>1957 &gt;</a:t>
            </a:r>
          </a:p>
        </p:txBody>
      </p:sp>
      <p:sp>
        <p:nvSpPr>
          <p:cNvPr id="8" name="TextBox 7">
            <a:extLst>
              <a:ext uri="{FF2B5EF4-FFF2-40B4-BE49-F238E27FC236}">
                <a16:creationId xmlns:a16="http://schemas.microsoft.com/office/drawing/2014/main" id="{FF1E3A35-B20C-F0FE-2067-67DD8651A09A}"/>
              </a:ext>
            </a:extLst>
          </p:cNvPr>
          <p:cNvSpPr txBox="1"/>
          <p:nvPr/>
        </p:nvSpPr>
        <p:spPr>
          <a:xfrm>
            <a:off x="7057505" y="1477055"/>
            <a:ext cx="1521230" cy="369332"/>
          </a:xfrm>
          <a:prstGeom prst="rect">
            <a:avLst/>
          </a:prstGeom>
          <a:noFill/>
        </p:spPr>
        <p:txBody>
          <a:bodyPr wrap="square" rtlCol="0">
            <a:spAutoFit/>
          </a:bodyPr>
          <a:lstStyle/>
          <a:p>
            <a:r>
              <a:rPr lang="en-US" dirty="0">
                <a:solidFill>
                  <a:srgbClr val="0070C0"/>
                </a:solidFill>
              </a:rPr>
              <a:t>&lt;&lt;  US 2023 </a:t>
            </a:r>
          </a:p>
        </p:txBody>
      </p:sp>
      <p:sp>
        <p:nvSpPr>
          <p:cNvPr id="11" name="TextBox 10">
            <a:extLst>
              <a:ext uri="{FF2B5EF4-FFF2-40B4-BE49-F238E27FC236}">
                <a16:creationId xmlns:a16="http://schemas.microsoft.com/office/drawing/2014/main" id="{314CB43B-E37C-2E45-4609-D4D0C9F9B793}"/>
              </a:ext>
            </a:extLst>
          </p:cNvPr>
          <p:cNvSpPr txBox="1"/>
          <p:nvPr/>
        </p:nvSpPr>
        <p:spPr>
          <a:xfrm flipH="1">
            <a:off x="5993476" y="2675985"/>
            <a:ext cx="1943656" cy="369332"/>
          </a:xfrm>
          <a:prstGeom prst="rect">
            <a:avLst/>
          </a:prstGeom>
          <a:noFill/>
        </p:spPr>
        <p:txBody>
          <a:bodyPr wrap="square" rtlCol="0">
            <a:spAutoFit/>
          </a:bodyPr>
          <a:lstStyle/>
          <a:p>
            <a:r>
              <a:rPr lang="en-US" dirty="0">
                <a:solidFill>
                  <a:srgbClr val="0070C0"/>
                </a:solidFill>
              </a:rPr>
              <a:t>China</a:t>
            </a:r>
            <a:r>
              <a:rPr lang="en-US" dirty="0"/>
              <a:t> </a:t>
            </a:r>
            <a:r>
              <a:rPr lang="en-US" dirty="0">
                <a:solidFill>
                  <a:srgbClr val="0070C0"/>
                </a:solidFill>
              </a:rPr>
              <a:t>2023</a:t>
            </a:r>
            <a:r>
              <a:rPr lang="en-US" dirty="0"/>
              <a:t>  &lt;  &gt;</a:t>
            </a:r>
          </a:p>
        </p:txBody>
      </p:sp>
      <p:sp>
        <p:nvSpPr>
          <p:cNvPr id="2" name="TextBox 1">
            <a:extLst>
              <a:ext uri="{FF2B5EF4-FFF2-40B4-BE49-F238E27FC236}">
                <a16:creationId xmlns:a16="http://schemas.microsoft.com/office/drawing/2014/main" id="{C6C93385-B611-EB67-4DE9-FE938D58F991}"/>
              </a:ext>
            </a:extLst>
          </p:cNvPr>
          <p:cNvSpPr txBox="1"/>
          <p:nvPr/>
        </p:nvSpPr>
        <p:spPr>
          <a:xfrm>
            <a:off x="8932026" y="1075545"/>
            <a:ext cx="1126374" cy="369332"/>
          </a:xfrm>
          <a:prstGeom prst="rect">
            <a:avLst/>
          </a:prstGeom>
          <a:noFill/>
        </p:spPr>
        <p:txBody>
          <a:bodyPr wrap="square" rtlCol="0">
            <a:spAutoFit/>
          </a:bodyPr>
          <a:lstStyle/>
          <a:p>
            <a:r>
              <a:rPr lang="en-US" dirty="0">
                <a:solidFill>
                  <a:srgbClr val="0070C0"/>
                </a:solidFill>
              </a:rPr>
              <a:t>US 2008</a:t>
            </a:r>
          </a:p>
        </p:txBody>
      </p:sp>
      <p:sp>
        <p:nvSpPr>
          <p:cNvPr id="3" name="TextBox 2">
            <a:extLst>
              <a:ext uri="{FF2B5EF4-FFF2-40B4-BE49-F238E27FC236}">
                <a16:creationId xmlns:a16="http://schemas.microsoft.com/office/drawing/2014/main" id="{0DD41C90-CC16-1C88-9DFF-F51527EA5417}"/>
              </a:ext>
            </a:extLst>
          </p:cNvPr>
          <p:cNvSpPr txBox="1"/>
          <p:nvPr/>
        </p:nvSpPr>
        <p:spPr>
          <a:xfrm>
            <a:off x="7855527" y="4966866"/>
            <a:ext cx="2546931" cy="369332"/>
          </a:xfrm>
          <a:prstGeom prst="rect">
            <a:avLst/>
          </a:prstGeom>
          <a:noFill/>
        </p:spPr>
        <p:txBody>
          <a:bodyPr wrap="square" rtlCol="0">
            <a:spAutoFit/>
          </a:bodyPr>
          <a:lstStyle/>
          <a:p>
            <a:r>
              <a:rPr lang="en-US" dirty="0"/>
              <a:t>L</a:t>
            </a:r>
            <a:r>
              <a:rPr lang="en-US" sz="1800" kern="1200" dirty="0">
                <a:solidFill>
                  <a:schemeClr val="tx1"/>
                </a:solidFill>
                <a:latin typeface="+mn-lt"/>
                <a:ea typeface="+mn-ea"/>
                <a:cs typeface="+mn-cs"/>
              </a:rPr>
              <a:t>aw of one price</a:t>
            </a:r>
          </a:p>
        </p:txBody>
      </p:sp>
      <p:sp>
        <p:nvSpPr>
          <p:cNvPr id="4" name="TextBox 3">
            <a:extLst>
              <a:ext uri="{FF2B5EF4-FFF2-40B4-BE49-F238E27FC236}">
                <a16:creationId xmlns:a16="http://schemas.microsoft.com/office/drawing/2014/main" id="{3047AAEB-1C9A-D9C8-6CB5-4DDA26534840}"/>
              </a:ext>
            </a:extLst>
          </p:cNvPr>
          <p:cNvSpPr txBox="1"/>
          <p:nvPr/>
        </p:nvSpPr>
        <p:spPr>
          <a:xfrm flipH="1">
            <a:off x="2888672" y="5027963"/>
            <a:ext cx="1679170" cy="369332"/>
          </a:xfrm>
          <a:prstGeom prst="rect">
            <a:avLst/>
          </a:prstGeom>
          <a:noFill/>
        </p:spPr>
        <p:txBody>
          <a:bodyPr wrap="square" rtlCol="0">
            <a:spAutoFit/>
          </a:bodyPr>
          <a:lstStyle/>
          <a:p>
            <a:r>
              <a:rPr lang="en-US" dirty="0"/>
              <a:t> Two prices</a:t>
            </a:r>
          </a:p>
        </p:txBody>
      </p:sp>
      <p:sp>
        <p:nvSpPr>
          <p:cNvPr id="5" name="TextBox 4">
            <a:extLst>
              <a:ext uri="{FF2B5EF4-FFF2-40B4-BE49-F238E27FC236}">
                <a16:creationId xmlns:a16="http://schemas.microsoft.com/office/drawing/2014/main" id="{02F69D4A-5E14-F67D-37C2-7BA17600FFE4}"/>
              </a:ext>
            </a:extLst>
          </p:cNvPr>
          <p:cNvSpPr txBox="1"/>
          <p:nvPr/>
        </p:nvSpPr>
        <p:spPr>
          <a:xfrm flipH="1">
            <a:off x="5407428" y="5351576"/>
            <a:ext cx="1724892" cy="369332"/>
          </a:xfrm>
          <a:prstGeom prst="rect">
            <a:avLst/>
          </a:prstGeom>
          <a:noFill/>
        </p:spPr>
        <p:txBody>
          <a:bodyPr wrap="square" rtlCol="0">
            <a:spAutoFit/>
          </a:bodyPr>
          <a:lstStyle/>
          <a:p>
            <a:r>
              <a:rPr lang="en-US" dirty="0"/>
              <a:t>Many Prices</a:t>
            </a:r>
          </a:p>
        </p:txBody>
      </p:sp>
    </p:spTree>
    <p:extLst>
      <p:ext uri="{BB962C8B-B14F-4D97-AF65-F5344CB8AC3E}">
        <p14:creationId xmlns:p14="http://schemas.microsoft.com/office/powerpoint/2010/main" val="562549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6" name="Ink 15">
                <a:extLst>
                  <a:ext uri="{FF2B5EF4-FFF2-40B4-BE49-F238E27FC236}">
                    <a16:creationId xmlns:a16="http://schemas.microsoft.com/office/drawing/2014/main" id="{2B4ECDD1-3265-4BDF-B3C8-8C6C89AD9E49}"/>
                  </a:ext>
                </a:extLst>
              </p14:cNvPr>
              <p14:cNvContentPartPr/>
              <p14:nvPr/>
            </p14:nvContentPartPr>
            <p14:xfrm>
              <a:off x="10487502" y="4906282"/>
              <a:ext cx="4680" cy="2520"/>
            </p14:xfrm>
          </p:contentPart>
        </mc:Choice>
        <mc:Fallback xmlns="">
          <p:pic>
            <p:nvPicPr>
              <p:cNvPr id="16" name="Ink 15">
                <a:extLst>
                  <a:ext uri="{FF2B5EF4-FFF2-40B4-BE49-F238E27FC236}">
                    <a16:creationId xmlns:a16="http://schemas.microsoft.com/office/drawing/2014/main" id="{2B4ECDD1-3265-4BDF-B3C8-8C6C89AD9E49}"/>
                  </a:ext>
                </a:extLst>
              </p:cNvPr>
              <p:cNvPicPr/>
              <p:nvPr/>
            </p:nvPicPr>
            <p:blipFill>
              <a:blip r:embed="rId3"/>
              <a:stretch>
                <a:fillRect/>
              </a:stretch>
            </p:blipFill>
            <p:spPr>
              <a:xfrm>
                <a:off x="10478862" y="4897642"/>
                <a:ext cx="22320" cy="201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7" name="Ink 16">
                <a:extLst>
                  <a:ext uri="{FF2B5EF4-FFF2-40B4-BE49-F238E27FC236}">
                    <a16:creationId xmlns:a16="http://schemas.microsoft.com/office/drawing/2014/main" id="{D2067FC4-458D-4569-9623-FC28DD55BBBE}"/>
                  </a:ext>
                </a:extLst>
              </p14:cNvPr>
              <p14:cNvContentPartPr/>
              <p14:nvPr/>
            </p14:nvContentPartPr>
            <p14:xfrm>
              <a:off x="11145582" y="4722322"/>
              <a:ext cx="360" cy="360"/>
            </p14:xfrm>
          </p:contentPart>
        </mc:Choice>
        <mc:Fallback xmlns="">
          <p:pic>
            <p:nvPicPr>
              <p:cNvPr id="17" name="Ink 16">
                <a:extLst>
                  <a:ext uri="{FF2B5EF4-FFF2-40B4-BE49-F238E27FC236}">
                    <a16:creationId xmlns:a16="http://schemas.microsoft.com/office/drawing/2014/main" id="{D2067FC4-458D-4569-9623-FC28DD55BBBE}"/>
                  </a:ext>
                </a:extLst>
              </p:cNvPr>
              <p:cNvPicPr/>
              <p:nvPr/>
            </p:nvPicPr>
            <p:blipFill>
              <a:blip r:embed="rId5"/>
              <a:stretch>
                <a:fillRect/>
              </a:stretch>
            </p:blipFill>
            <p:spPr>
              <a:xfrm>
                <a:off x="11136582" y="4713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2" name="Ink 21">
                <a:extLst>
                  <a:ext uri="{FF2B5EF4-FFF2-40B4-BE49-F238E27FC236}">
                    <a16:creationId xmlns:a16="http://schemas.microsoft.com/office/drawing/2014/main" id="{7788D90E-CD23-405C-A1CE-BA7E604B450F}"/>
                  </a:ext>
                </a:extLst>
              </p14:cNvPr>
              <p14:cNvContentPartPr/>
              <p14:nvPr/>
            </p14:nvContentPartPr>
            <p14:xfrm>
              <a:off x="11708622" y="4466002"/>
              <a:ext cx="360" cy="360"/>
            </p14:xfrm>
          </p:contentPart>
        </mc:Choice>
        <mc:Fallback xmlns="">
          <p:pic>
            <p:nvPicPr>
              <p:cNvPr id="22" name="Ink 21">
                <a:extLst>
                  <a:ext uri="{FF2B5EF4-FFF2-40B4-BE49-F238E27FC236}">
                    <a16:creationId xmlns:a16="http://schemas.microsoft.com/office/drawing/2014/main" id="{7788D90E-CD23-405C-A1CE-BA7E604B450F}"/>
                  </a:ext>
                </a:extLst>
              </p:cNvPr>
              <p:cNvPicPr/>
              <p:nvPr/>
            </p:nvPicPr>
            <p:blipFill>
              <a:blip r:embed="rId5"/>
              <a:stretch>
                <a:fillRect/>
              </a:stretch>
            </p:blipFill>
            <p:spPr>
              <a:xfrm>
                <a:off x="11699622" y="445700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23" name="Ink 22">
                <a:extLst>
                  <a:ext uri="{FF2B5EF4-FFF2-40B4-BE49-F238E27FC236}">
                    <a16:creationId xmlns:a16="http://schemas.microsoft.com/office/drawing/2014/main" id="{0CB59867-3A57-438D-BBCF-C760140D3E08}"/>
                  </a:ext>
                </a:extLst>
              </p14:cNvPr>
              <p14:cNvContentPartPr/>
              <p14:nvPr/>
            </p14:nvContentPartPr>
            <p14:xfrm>
              <a:off x="13626702" y="5073682"/>
              <a:ext cx="360" cy="360"/>
            </p14:xfrm>
          </p:contentPart>
        </mc:Choice>
        <mc:Fallback xmlns="">
          <p:pic>
            <p:nvPicPr>
              <p:cNvPr id="23" name="Ink 22">
                <a:extLst>
                  <a:ext uri="{FF2B5EF4-FFF2-40B4-BE49-F238E27FC236}">
                    <a16:creationId xmlns:a16="http://schemas.microsoft.com/office/drawing/2014/main" id="{0CB59867-3A57-438D-BBCF-C760140D3E08}"/>
                  </a:ext>
                </a:extLst>
              </p:cNvPr>
              <p:cNvPicPr/>
              <p:nvPr/>
            </p:nvPicPr>
            <p:blipFill>
              <a:blip r:embed="rId5"/>
              <a:stretch>
                <a:fillRect/>
              </a:stretch>
            </p:blipFill>
            <p:spPr>
              <a:xfrm>
                <a:off x="13617702" y="5064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37" name="Ink 36">
                <a:extLst>
                  <a:ext uri="{FF2B5EF4-FFF2-40B4-BE49-F238E27FC236}">
                    <a16:creationId xmlns:a16="http://schemas.microsoft.com/office/drawing/2014/main" id="{81067D94-F0EF-4CFB-9D4F-7F73BBE3C0AE}"/>
                  </a:ext>
                </a:extLst>
              </p14:cNvPr>
              <p14:cNvContentPartPr/>
              <p14:nvPr/>
            </p14:nvContentPartPr>
            <p14:xfrm>
              <a:off x="1789542" y="830722"/>
              <a:ext cx="8116200" cy="5201280"/>
            </p14:xfrm>
          </p:contentPart>
        </mc:Choice>
        <mc:Fallback xmlns="">
          <p:pic>
            <p:nvPicPr>
              <p:cNvPr id="37" name="Ink 36">
                <a:extLst>
                  <a:ext uri="{FF2B5EF4-FFF2-40B4-BE49-F238E27FC236}">
                    <a16:creationId xmlns:a16="http://schemas.microsoft.com/office/drawing/2014/main" id="{81067D94-F0EF-4CFB-9D4F-7F73BBE3C0AE}"/>
                  </a:ext>
                </a:extLst>
              </p:cNvPr>
              <p:cNvPicPr/>
              <p:nvPr/>
            </p:nvPicPr>
            <p:blipFill>
              <a:blip r:embed="rId9"/>
              <a:stretch>
                <a:fillRect/>
              </a:stretch>
            </p:blipFill>
            <p:spPr>
              <a:xfrm>
                <a:off x="1780902" y="821722"/>
                <a:ext cx="8160840" cy="5218920"/>
              </a:xfrm>
              <a:prstGeom prst="rect">
                <a:avLst/>
              </a:prstGeom>
            </p:spPr>
          </p:pic>
        </mc:Fallback>
      </mc:AlternateContent>
      <p:sp>
        <p:nvSpPr>
          <p:cNvPr id="39" name="TextBox 38">
            <a:extLst>
              <a:ext uri="{FF2B5EF4-FFF2-40B4-BE49-F238E27FC236}">
                <a16:creationId xmlns:a16="http://schemas.microsoft.com/office/drawing/2014/main" id="{3FCAACDD-A46B-48DA-8B88-4C21B316C7F1}"/>
              </a:ext>
            </a:extLst>
          </p:cNvPr>
          <p:cNvSpPr txBox="1"/>
          <p:nvPr/>
        </p:nvSpPr>
        <p:spPr>
          <a:xfrm>
            <a:off x="501805" y="434898"/>
            <a:ext cx="2670717" cy="646331"/>
          </a:xfrm>
          <a:prstGeom prst="rect">
            <a:avLst/>
          </a:prstGeom>
          <a:noFill/>
        </p:spPr>
        <p:txBody>
          <a:bodyPr wrap="square" rtlCol="0">
            <a:spAutoFit/>
          </a:bodyPr>
          <a:lstStyle/>
          <a:p>
            <a:r>
              <a:rPr lang="en-US" b="1" dirty="0"/>
              <a:t>Production</a:t>
            </a:r>
          </a:p>
          <a:p>
            <a:r>
              <a:rPr lang="en-US" b="1" dirty="0"/>
              <a:t>Efficiency</a:t>
            </a:r>
          </a:p>
        </p:txBody>
      </p:sp>
      <p:sp>
        <p:nvSpPr>
          <p:cNvPr id="40" name="TextBox 39">
            <a:extLst>
              <a:ext uri="{FF2B5EF4-FFF2-40B4-BE49-F238E27FC236}">
                <a16:creationId xmlns:a16="http://schemas.microsoft.com/office/drawing/2014/main" id="{790642CC-70AE-4903-BC1E-022EA6BE2491}"/>
              </a:ext>
            </a:extLst>
          </p:cNvPr>
          <p:cNvSpPr txBox="1"/>
          <p:nvPr/>
        </p:nvSpPr>
        <p:spPr>
          <a:xfrm rot="10800000" flipV="1">
            <a:off x="2913102" y="6107732"/>
            <a:ext cx="7698077" cy="369332"/>
          </a:xfrm>
          <a:prstGeom prst="rect">
            <a:avLst/>
          </a:prstGeom>
          <a:noFill/>
        </p:spPr>
        <p:txBody>
          <a:bodyPr wrap="square" rtlCol="0">
            <a:spAutoFit/>
          </a:bodyPr>
          <a:lstStyle/>
          <a:p>
            <a:r>
              <a:rPr lang="en-US" b="1" dirty="0"/>
              <a:t>Command  (state)                    Mixed                          Market  (private)</a:t>
            </a:r>
            <a:endParaRPr lang="en-US" sz="1800" b="1" kern="1200" dirty="0">
              <a:solidFill>
                <a:schemeClr val="tx1"/>
              </a:solidFill>
              <a:latin typeface="+mn-lt"/>
              <a:ea typeface="+mn-ea"/>
              <a:cs typeface="+mn-cs"/>
            </a:endParaRPr>
          </a:p>
        </p:txBody>
      </p:sp>
      <p:sp>
        <p:nvSpPr>
          <p:cNvPr id="50" name="TextBox 49">
            <a:extLst>
              <a:ext uri="{FF2B5EF4-FFF2-40B4-BE49-F238E27FC236}">
                <a16:creationId xmlns:a16="http://schemas.microsoft.com/office/drawing/2014/main" id="{46828A50-0DD5-4199-A0CC-6010D92309DF}"/>
              </a:ext>
            </a:extLst>
          </p:cNvPr>
          <p:cNvSpPr txBox="1"/>
          <p:nvPr/>
        </p:nvSpPr>
        <p:spPr>
          <a:xfrm rot="10800000" flipV="1">
            <a:off x="2706541" y="517926"/>
            <a:ext cx="7698077" cy="584775"/>
          </a:xfrm>
          <a:prstGeom prst="rect">
            <a:avLst/>
          </a:prstGeom>
          <a:noFill/>
        </p:spPr>
        <p:txBody>
          <a:bodyPr wrap="square" rtlCol="0">
            <a:spAutoFit/>
          </a:bodyPr>
          <a:lstStyle/>
          <a:p>
            <a:r>
              <a:rPr lang="en-US" sz="3200" b="1" dirty="0"/>
              <a:t>North Korea:  Caught in the Middle</a:t>
            </a:r>
            <a:endParaRPr lang="en-US" sz="3200" b="1" kern="1200" dirty="0">
              <a:solidFill>
                <a:schemeClr val="tx1"/>
              </a:solidFill>
              <a:latin typeface="+mn-lt"/>
              <a:ea typeface="+mn-ea"/>
              <a:cs typeface="+mn-cs"/>
            </a:endParaRPr>
          </a:p>
        </p:txBody>
      </p:sp>
      <mc:AlternateContent xmlns:mc="http://schemas.openxmlformats.org/markup-compatibility/2006" xmlns:p14="http://schemas.microsoft.com/office/powerpoint/2010/main" xmlns:aink="http://schemas.microsoft.com/office/drawing/2016/ink">
        <mc:Choice Requires="p14 aink">
          <p:contentPart p14:bwMode="auto" r:id="rId10">
            <p14:nvContentPartPr>
              <p14:cNvPr id="4" name="Ink 3">
                <a:extLst>
                  <a:ext uri="{FF2B5EF4-FFF2-40B4-BE49-F238E27FC236}">
                    <a16:creationId xmlns:a16="http://schemas.microsoft.com/office/drawing/2014/main" id="{97F504DA-0200-4F5B-A69E-0C28F69714D1}"/>
                  </a:ext>
                </a:extLst>
              </p14:cNvPr>
              <p14:cNvContentPartPr/>
              <p14:nvPr/>
            </p14:nvContentPartPr>
            <p14:xfrm>
              <a:off x="11389230" y="3625102"/>
              <a:ext cx="360" cy="360"/>
            </p14:xfrm>
          </p:contentPart>
        </mc:Choice>
        <mc:Fallback xmlns="">
          <p:pic>
            <p:nvPicPr>
              <p:cNvPr id="4" name="Ink 3">
                <a:extLst>
                  <a:ext uri="{FF2B5EF4-FFF2-40B4-BE49-F238E27FC236}">
                    <a16:creationId xmlns:a16="http://schemas.microsoft.com/office/drawing/2014/main" id="{97F504DA-0200-4F5B-A69E-0C28F69714D1}"/>
                  </a:ext>
                </a:extLst>
              </p:cNvPr>
              <p:cNvPicPr/>
              <p:nvPr/>
            </p:nvPicPr>
            <p:blipFill>
              <a:blip r:embed="rId13"/>
              <a:stretch>
                <a:fillRect/>
              </a:stretch>
            </p:blipFill>
            <p:spPr>
              <a:xfrm>
                <a:off x="11371590" y="3517102"/>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4">
            <p14:nvContentPartPr>
              <p14:cNvPr id="5" name="Ink 4">
                <a:extLst>
                  <a:ext uri="{FF2B5EF4-FFF2-40B4-BE49-F238E27FC236}">
                    <a16:creationId xmlns:a16="http://schemas.microsoft.com/office/drawing/2014/main" id="{CC7E2B8E-7C4A-4B2A-9881-933ABCB42DE1}"/>
                  </a:ext>
                </a:extLst>
              </p14:cNvPr>
              <p14:cNvContentPartPr/>
              <p14:nvPr/>
            </p14:nvContentPartPr>
            <p14:xfrm>
              <a:off x="11432070" y="3620062"/>
              <a:ext cx="360" cy="360"/>
            </p14:xfrm>
          </p:contentPart>
        </mc:Choice>
        <mc:Fallback xmlns="">
          <p:pic>
            <p:nvPicPr>
              <p:cNvPr id="5" name="Ink 4">
                <a:extLst>
                  <a:ext uri="{FF2B5EF4-FFF2-40B4-BE49-F238E27FC236}">
                    <a16:creationId xmlns:a16="http://schemas.microsoft.com/office/drawing/2014/main" id="{CC7E2B8E-7C4A-4B2A-9881-933ABCB42DE1}"/>
                  </a:ext>
                </a:extLst>
              </p:cNvPr>
              <p:cNvPicPr/>
              <p:nvPr/>
            </p:nvPicPr>
            <p:blipFill>
              <a:blip r:embed="rId15"/>
              <a:stretch>
                <a:fillRect/>
              </a:stretch>
            </p:blipFill>
            <p:spPr>
              <a:xfrm>
                <a:off x="11414070" y="3512422"/>
                <a:ext cx="36000" cy="216000"/>
              </a:xfrm>
              <a:prstGeom prst="rect">
                <a:avLst/>
              </a:prstGeom>
            </p:spPr>
          </p:pic>
        </mc:Fallback>
      </mc:AlternateContent>
      <p:sp>
        <p:nvSpPr>
          <p:cNvPr id="3" name="TextBox 2">
            <a:extLst>
              <a:ext uri="{FF2B5EF4-FFF2-40B4-BE49-F238E27FC236}">
                <a16:creationId xmlns:a16="http://schemas.microsoft.com/office/drawing/2014/main" id="{4A882905-E771-4C81-9814-642164D7A372}"/>
              </a:ext>
            </a:extLst>
          </p:cNvPr>
          <p:cNvSpPr txBox="1"/>
          <p:nvPr/>
        </p:nvSpPr>
        <p:spPr>
          <a:xfrm rot="10800000" flipV="1">
            <a:off x="2802724" y="2984668"/>
            <a:ext cx="1414422" cy="369332"/>
          </a:xfrm>
          <a:prstGeom prst="rect">
            <a:avLst/>
          </a:prstGeom>
          <a:noFill/>
        </p:spPr>
        <p:txBody>
          <a:bodyPr wrap="square" rtlCol="0">
            <a:spAutoFit/>
          </a:bodyPr>
          <a:lstStyle/>
          <a:p>
            <a:r>
              <a:rPr lang="en-US" b="1" dirty="0"/>
              <a:t>1960</a:t>
            </a:r>
          </a:p>
        </p:txBody>
      </p:sp>
      <p:sp>
        <p:nvSpPr>
          <p:cNvPr id="6" name="TextBox 5">
            <a:extLst>
              <a:ext uri="{FF2B5EF4-FFF2-40B4-BE49-F238E27FC236}">
                <a16:creationId xmlns:a16="http://schemas.microsoft.com/office/drawing/2014/main" id="{8D3D0505-D9FF-42F2-882F-D3C88A7DE891}"/>
              </a:ext>
            </a:extLst>
          </p:cNvPr>
          <p:cNvSpPr txBox="1"/>
          <p:nvPr/>
        </p:nvSpPr>
        <p:spPr>
          <a:xfrm>
            <a:off x="4352922" y="4988583"/>
            <a:ext cx="1790702" cy="369332"/>
          </a:xfrm>
          <a:prstGeom prst="rect">
            <a:avLst/>
          </a:prstGeom>
          <a:noFill/>
        </p:spPr>
        <p:txBody>
          <a:bodyPr wrap="square" rtlCol="0">
            <a:spAutoFit/>
          </a:bodyPr>
          <a:lstStyle/>
          <a:p>
            <a:r>
              <a:rPr lang="en-US" sz="1800" b="1" kern="1200" dirty="0">
                <a:solidFill>
                  <a:schemeClr val="tx1"/>
                </a:solidFill>
                <a:latin typeface="+mn-lt"/>
                <a:ea typeface="+mn-ea"/>
                <a:cs typeface="+mn-cs"/>
              </a:rPr>
              <a:t>     1995</a:t>
            </a:r>
          </a:p>
        </p:txBody>
      </p:sp>
      <p:sp>
        <p:nvSpPr>
          <p:cNvPr id="7" name="TextBox 6">
            <a:extLst>
              <a:ext uri="{FF2B5EF4-FFF2-40B4-BE49-F238E27FC236}">
                <a16:creationId xmlns:a16="http://schemas.microsoft.com/office/drawing/2014/main" id="{F13B7E74-CB15-4C6E-B00E-8954678086BB}"/>
              </a:ext>
            </a:extLst>
          </p:cNvPr>
          <p:cNvSpPr txBox="1"/>
          <p:nvPr/>
        </p:nvSpPr>
        <p:spPr>
          <a:xfrm rot="10800000" flipV="1">
            <a:off x="5286374" y="3797767"/>
            <a:ext cx="1845945" cy="369332"/>
          </a:xfrm>
          <a:prstGeom prst="rect">
            <a:avLst/>
          </a:prstGeom>
          <a:noFill/>
        </p:spPr>
        <p:txBody>
          <a:bodyPr wrap="square" rtlCol="0">
            <a:spAutoFit/>
          </a:bodyPr>
          <a:lstStyle/>
          <a:p>
            <a:r>
              <a:rPr lang="en-US" b="1" dirty="0"/>
              <a:t>                   2017</a:t>
            </a:r>
            <a:endParaRPr lang="en-US" sz="1800" b="1" kern="1200" dirty="0">
              <a:solidFill>
                <a:schemeClr val="tx1"/>
              </a:solidFill>
              <a:latin typeface="+mn-lt"/>
              <a:ea typeface="+mn-ea"/>
              <a:cs typeface="+mn-cs"/>
            </a:endParaRPr>
          </a:p>
        </p:txBody>
      </p:sp>
      <mc:AlternateContent xmlns:mc="http://schemas.openxmlformats.org/markup-compatibility/2006" xmlns:p14="http://schemas.microsoft.com/office/powerpoint/2010/main">
        <mc:Choice Requires="p14">
          <p:contentPart p14:bwMode="auto" r:id="rId16">
            <p14:nvContentPartPr>
              <p14:cNvPr id="19" name="Ink 18">
                <a:extLst>
                  <a:ext uri="{FF2B5EF4-FFF2-40B4-BE49-F238E27FC236}">
                    <a16:creationId xmlns:a16="http://schemas.microsoft.com/office/drawing/2014/main" id="{F69C74DF-4FB7-435A-84B2-45A629408DAB}"/>
                  </a:ext>
                </a:extLst>
              </p14:cNvPr>
              <p14:cNvContentPartPr/>
              <p14:nvPr/>
            </p14:nvContentPartPr>
            <p14:xfrm>
              <a:off x="3447990" y="3300382"/>
              <a:ext cx="127800" cy="199800"/>
            </p14:xfrm>
          </p:contentPart>
        </mc:Choice>
        <mc:Fallback xmlns="">
          <p:pic>
            <p:nvPicPr>
              <p:cNvPr id="19" name="Ink 18">
                <a:extLst>
                  <a:ext uri="{FF2B5EF4-FFF2-40B4-BE49-F238E27FC236}">
                    <a16:creationId xmlns:a16="http://schemas.microsoft.com/office/drawing/2014/main" id="{F69C74DF-4FB7-435A-84B2-45A629408DAB}"/>
                  </a:ext>
                </a:extLst>
              </p:cNvPr>
              <p:cNvPicPr/>
              <p:nvPr/>
            </p:nvPicPr>
            <p:blipFill>
              <a:blip r:embed="rId17"/>
              <a:stretch>
                <a:fillRect/>
              </a:stretch>
            </p:blipFill>
            <p:spPr>
              <a:xfrm>
                <a:off x="3438990" y="3291382"/>
                <a:ext cx="145440" cy="21744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20" name="Ink 19">
                <a:extLst>
                  <a:ext uri="{FF2B5EF4-FFF2-40B4-BE49-F238E27FC236}">
                    <a16:creationId xmlns:a16="http://schemas.microsoft.com/office/drawing/2014/main" id="{51BC4AA8-4F40-4534-BAD2-DB091556D223}"/>
                  </a:ext>
                </a:extLst>
              </p14:cNvPr>
              <p14:cNvContentPartPr/>
              <p14:nvPr/>
            </p14:nvContentPartPr>
            <p14:xfrm>
              <a:off x="5152950" y="4774582"/>
              <a:ext cx="157680" cy="221400"/>
            </p14:xfrm>
          </p:contentPart>
        </mc:Choice>
        <mc:Fallback xmlns="">
          <p:pic>
            <p:nvPicPr>
              <p:cNvPr id="20" name="Ink 19">
                <a:extLst>
                  <a:ext uri="{FF2B5EF4-FFF2-40B4-BE49-F238E27FC236}">
                    <a16:creationId xmlns:a16="http://schemas.microsoft.com/office/drawing/2014/main" id="{51BC4AA8-4F40-4534-BAD2-DB091556D223}"/>
                  </a:ext>
                </a:extLst>
              </p:cNvPr>
              <p:cNvPicPr/>
              <p:nvPr/>
            </p:nvPicPr>
            <p:blipFill>
              <a:blip r:embed="rId19"/>
              <a:stretch>
                <a:fillRect/>
              </a:stretch>
            </p:blipFill>
            <p:spPr>
              <a:xfrm>
                <a:off x="5143950" y="4765942"/>
                <a:ext cx="175320" cy="23904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21" name="Ink 20">
                <a:extLst>
                  <a:ext uri="{FF2B5EF4-FFF2-40B4-BE49-F238E27FC236}">
                    <a16:creationId xmlns:a16="http://schemas.microsoft.com/office/drawing/2014/main" id="{FF366162-56B8-4A36-BB39-184DC38A14EF}"/>
                  </a:ext>
                </a:extLst>
              </p14:cNvPr>
              <p14:cNvContentPartPr/>
              <p14:nvPr/>
            </p14:nvContentPartPr>
            <p14:xfrm>
              <a:off x="6315030" y="4409902"/>
              <a:ext cx="145080" cy="154800"/>
            </p14:xfrm>
          </p:contentPart>
        </mc:Choice>
        <mc:Fallback xmlns="">
          <p:pic>
            <p:nvPicPr>
              <p:cNvPr id="21" name="Ink 20">
                <a:extLst>
                  <a:ext uri="{FF2B5EF4-FFF2-40B4-BE49-F238E27FC236}">
                    <a16:creationId xmlns:a16="http://schemas.microsoft.com/office/drawing/2014/main" id="{FF366162-56B8-4A36-BB39-184DC38A14EF}"/>
                  </a:ext>
                </a:extLst>
              </p:cNvPr>
              <p:cNvPicPr/>
              <p:nvPr/>
            </p:nvPicPr>
            <p:blipFill>
              <a:blip r:embed="rId21"/>
              <a:stretch>
                <a:fillRect/>
              </a:stretch>
            </p:blipFill>
            <p:spPr>
              <a:xfrm>
                <a:off x="6306030" y="4400902"/>
                <a:ext cx="162720" cy="17244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4" name="Ink 23">
                <a:extLst>
                  <a:ext uri="{FF2B5EF4-FFF2-40B4-BE49-F238E27FC236}">
                    <a16:creationId xmlns:a16="http://schemas.microsoft.com/office/drawing/2014/main" id="{1B89E1F2-EAEA-454E-BF9A-A628B4473371}"/>
                  </a:ext>
                </a:extLst>
              </p14:cNvPr>
              <p14:cNvContentPartPr/>
              <p14:nvPr/>
            </p14:nvContentPartPr>
            <p14:xfrm>
              <a:off x="11239470" y="3467062"/>
              <a:ext cx="360" cy="360"/>
            </p14:xfrm>
          </p:contentPart>
        </mc:Choice>
        <mc:Fallback xmlns="">
          <p:pic>
            <p:nvPicPr>
              <p:cNvPr id="24" name="Ink 23">
                <a:extLst>
                  <a:ext uri="{FF2B5EF4-FFF2-40B4-BE49-F238E27FC236}">
                    <a16:creationId xmlns:a16="http://schemas.microsoft.com/office/drawing/2014/main" id="{1B89E1F2-EAEA-454E-BF9A-A628B4473371}"/>
                  </a:ext>
                </a:extLst>
              </p:cNvPr>
              <p:cNvPicPr/>
              <p:nvPr/>
            </p:nvPicPr>
            <p:blipFill>
              <a:blip r:embed="rId5"/>
              <a:stretch>
                <a:fillRect/>
              </a:stretch>
            </p:blipFill>
            <p:spPr>
              <a:xfrm>
                <a:off x="11230470" y="34580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5" name="Ink 24">
                <a:extLst>
                  <a:ext uri="{FF2B5EF4-FFF2-40B4-BE49-F238E27FC236}">
                    <a16:creationId xmlns:a16="http://schemas.microsoft.com/office/drawing/2014/main" id="{35A5EFF6-C461-4CE0-80AC-01616F8B98AC}"/>
                  </a:ext>
                </a:extLst>
              </p14:cNvPr>
              <p14:cNvContentPartPr/>
              <p14:nvPr/>
            </p14:nvContentPartPr>
            <p14:xfrm>
              <a:off x="11572830" y="3828862"/>
              <a:ext cx="360" cy="360"/>
            </p14:xfrm>
          </p:contentPart>
        </mc:Choice>
        <mc:Fallback xmlns="">
          <p:pic>
            <p:nvPicPr>
              <p:cNvPr id="25" name="Ink 24">
                <a:extLst>
                  <a:ext uri="{FF2B5EF4-FFF2-40B4-BE49-F238E27FC236}">
                    <a16:creationId xmlns:a16="http://schemas.microsoft.com/office/drawing/2014/main" id="{35A5EFF6-C461-4CE0-80AC-01616F8B98AC}"/>
                  </a:ext>
                </a:extLst>
              </p:cNvPr>
              <p:cNvPicPr/>
              <p:nvPr/>
            </p:nvPicPr>
            <p:blipFill>
              <a:blip r:embed="rId5"/>
              <a:stretch>
                <a:fillRect/>
              </a:stretch>
            </p:blipFill>
            <p:spPr>
              <a:xfrm>
                <a:off x="11563830" y="38202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6" name="Ink 25">
                <a:extLst>
                  <a:ext uri="{FF2B5EF4-FFF2-40B4-BE49-F238E27FC236}">
                    <a16:creationId xmlns:a16="http://schemas.microsoft.com/office/drawing/2014/main" id="{23A3B09A-58DE-4E1A-8445-87D10515C72B}"/>
                  </a:ext>
                </a:extLst>
              </p14:cNvPr>
              <p14:cNvContentPartPr/>
              <p14:nvPr/>
            </p14:nvContentPartPr>
            <p14:xfrm>
              <a:off x="8300790" y="6410062"/>
              <a:ext cx="360" cy="360"/>
            </p14:xfrm>
          </p:contentPart>
        </mc:Choice>
        <mc:Fallback xmlns="">
          <p:pic>
            <p:nvPicPr>
              <p:cNvPr id="26" name="Ink 25">
                <a:extLst>
                  <a:ext uri="{FF2B5EF4-FFF2-40B4-BE49-F238E27FC236}">
                    <a16:creationId xmlns:a16="http://schemas.microsoft.com/office/drawing/2014/main" id="{23A3B09A-58DE-4E1A-8445-87D10515C72B}"/>
                  </a:ext>
                </a:extLst>
              </p:cNvPr>
              <p:cNvPicPr/>
              <p:nvPr/>
            </p:nvPicPr>
            <p:blipFill>
              <a:blip r:embed="rId5"/>
              <a:stretch>
                <a:fillRect/>
              </a:stretch>
            </p:blipFill>
            <p:spPr>
              <a:xfrm>
                <a:off x="8292150" y="64014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7" name="Ink 26">
                <a:extLst>
                  <a:ext uri="{FF2B5EF4-FFF2-40B4-BE49-F238E27FC236}">
                    <a16:creationId xmlns:a16="http://schemas.microsoft.com/office/drawing/2014/main" id="{95462661-F321-40D4-88F6-53716CD49374}"/>
                  </a:ext>
                </a:extLst>
              </p14:cNvPr>
              <p14:cNvContentPartPr/>
              <p14:nvPr/>
            </p14:nvContentPartPr>
            <p14:xfrm>
              <a:off x="8081910" y="6371902"/>
              <a:ext cx="360" cy="360"/>
            </p14:xfrm>
          </p:contentPart>
        </mc:Choice>
        <mc:Fallback xmlns="">
          <p:pic>
            <p:nvPicPr>
              <p:cNvPr id="27" name="Ink 26">
                <a:extLst>
                  <a:ext uri="{FF2B5EF4-FFF2-40B4-BE49-F238E27FC236}">
                    <a16:creationId xmlns:a16="http://schemas.microsoft.com/office/drawing/2014/main" id="{95462661-F321-40D4-88F6-53716CD49374}"/>
                  </a:ext>
                </a:extLst>
              </p:cNvPr>
              <p:cNvPicPr/>
              <p:nvPr/>
            </p:nvPicPr>
            <p:blipFill>
              <a:blip r:embed="rId5"/>
              <a:stretch>
                <a:fillRect/>
              </a:stretch>
            </p:blipFill>
            <p:spPr>
              <a:xfrm>
                <a:off x="8072910" y="63632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8" name="Ink 27">
                <a:extLst>
                  <a:ext uri="{FF2B5EF4-FFF2-40B4-BE49-F238E27FC236}">
                    <a16:creationId xmlns:a16="http://schemas.microsoft.com/office/drawing/2014/main" id="{1BFBE4FF-D3D6-46D3-969E-A982158121B5}"/>
                  </a:ext>
                </a:extLst>
              </p14:cNvPr>
              <p14:cNvContentPartPr/>
              <p14:nvPr/>
            </p14:nvContentPartPr>
            <p14:xfrm>
              <a:off x="8076870" y="6343462"/>
              <a:ext cx="3960" cy="2160"/>
            </p14:xfrm>
          </p:contentPart>
        </mc:Choice>
        <mc:Fallback xmlns="">
          <p:pic>
            <p:nvPicPr>
              <p:cNvPr id="28" name="Ink 27">
                <a:extLst>
                  <a:ext uri="{FF2B5EF4-FFF2-40B4-BE49-F238E27FC236}">
                    <a16:creationId xmlns:a16="http://schemas.microsoft.com/office/drawing/2014/main" id="{1BFBE4FF-D3D6-46D3-969E-A982158121B5}"/>
                  </a:ext>
                </a:extLst>
              </p:cNvPr>
              <p:cNvPicPr/>
              <p:nvPr/>
            </p:nvPicPr>
            <p:blipFill>
              <a:blip r:embed="rId27"/>
              <a:stretch>
                <a:fillRect/>
              </a:stretch>
            </p:blipFill>
            <p:spPr>
              <a:xfrm>
                <a:off x="8068230" y="6334822"/>
                <a:ext cx="21600" cy="1980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29" name="Ink 28">
                <a:extLst>
                  <a:ext uri="{FF2B5EF4-FFF2-40B4-BE49-F238E27FC236}">
                    <a16:creationId xmlns:a16="http://schemas.microsoft.com/office/drawing/2014/main" id="{708165A7-CCD7-4A34-8D67-9F694DFCA758}"/>
                  </a:ext>
                </a:extLst>
              </p14:cNvPr>
              <p14:cNvContentPartPr/>
              <p14:nvPr/>
            </p14:nvContentPartPr>
            <p14:xfrm>
              <a:off x="13391910" y="4929022"/>
              <a:ext cx="360" cy="360"/>
            </p14:xfrm>
          </p:contentPart>
        </mc:Choice>
        <mc:Fallback xmlns="">
          <p:pic>
            <p:nvPicPr>
              <p:cNvPr id="29" name="Ink 28">
                <a:extLst>
                  <a:ext uri="{FF2B5EF4-FFF2-40B4-BE49-F238E27FC236}">
                    <a16:creationId xmlns:a16="http://schemas.microsoft.com/office/drawing/2014/main" id="{708165A7-CCD7-4A34-8D67-9F694DFCA758}"/>
                  </a:ext>
                </a:extLst>
              </p:cNvPr>
              <p:cNvPicPr/>
              <p:nvPr/>
            </p:nvPicPr>
            <p:blipFill>
              <a:blip r:embed="rId5"/>
              <a:stretch>
                <a:fillRect/>
              </a:stretch>
            </p:blipFill>
            <p:spPr>
              <a:xfrm>
                <a:off x="13383270" y="49200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10" name="Ink 9">
                <a:extLst>
                  <a:ext uri="{FF2B5EF4-FFF2-40B4-BE49-F238E27FC236}">
                    <a16:creationId xmlns:a16="http://schemas.microsoft.com/office/drawing/2014/main" id="{CCF3C476-9A1E-4658-ABFC-ECE4E4EB799A}"/>
                  </a:ext>
                </a:extLst>
              </p14:cNvPr>
              <p14:cNvContentPartPr/>
              <p14:nvPr/>
            </p14:nvContentPartPr>
            <p14:xfrm>
              <a:off x="6797790" y="4073842"/>
              <a:ext cx="270360" cy="24840"/>
            </p14:xfrm>
          </p:contentPart>
        </mc:Choice>
        <mc:Fallback xmlns="">
          <p:pic>
            <p:nvPicPr>
              <p:cNvPr id="10" name="Ink 9">
                <a:extLst>
                  <a:ext uri="{FF2B5EF4-FFF2-40B4-BE49-F238E27FC236}">
                    <a16:creationId xmlns:a16="http://schemas.microsoft.com/office/drawing/2014/main" id="{CCF3C476-9A1E-4658-ABFC-ECE4E4EB799A}"/>
                  </a:ext>
                </a:extLst>
              </p:cNvPr>
              <p:cNvPicPr/>
              <p:nvPr/>
            </p:nvPicPr>
            <p:blipFill>
              <a:blip r:embed="rId30"/>
              <a:stretch>
                <a:fillRect/>
              </a:stretch>
            </p:blipFill>
            <p:spPr>
              <a:xfrm>
                <a:off x="6788790" y="4064971"/>
                <a:ext cx="288000" cy="42228"/>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1" name="Ink 10">
                <a:extLst>
                  <a:ext uri="{FF2B5EF4-FFF2-40B4-BE49-F238E27FC236}">
                    <a16:creationId xmlns:a16="http://schemas.microsoft.com/office/drawing/2014/main" id="{56063023-A99B-40C0-AD9B-F78B18A6AE24}"/>
                  </a:ext>
                </a:extLst>
              </p14:cNvPr>
              <p14:cNvContentPartPr/>
              <p14:nvPr/>
            </p14:nvContentPartPr>
            <p14:xfrm>
              <a:off x="11196630" y="3143062"/>
              <a:ext cx="360" cy="360"/>
            </p14:xfrm>
          </p:contentPart>
        </mc:Choice>
        <mc:Fallback xmlns="">
          <p:pic>
            <p:nvPicPr>
              <p:cNvPr id="11" name="Ink 10">
                <a:extLst>
                  <a:ext uri="{FF2B5EF4-FFF2-40B4-BE49-F238E27FC236}">
                    <a16:creationId xmlns:a16="http://schemas.microsoft.com/office/drawing/2014/main" id="{56063023-A99B-40C0-AD9B-F78B18A6AE24}"/>
                  </a:ext>
                </a:extLst>
              </p:cNvPr>
              <p:cNvPicPr/>
              <p:nvPr/>
            </p:nvPicPr>
            <p:blipFill>
              <a:blip r:embed="rId32"/>
              <a:stretch>
                <a:fillRect/>
              </a:stretch>
            </p:blipFill>
            <p:spPr>
              <a:xfrm>
                <a:off x="11187630" y="31344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2" name="Ink 11">
                <a:extLst>
                  <a:ext uri="{FF2B5EF4-FFF2-40B4-BE49-F238E27FC236}">
                    <a16:creationId xmlns:a16="http://schemas.microsoft.com/office/drawing/2014/main" id="{E03CEE8F-B330-45E2-A639-320C99AA5973}"/>
                  </a:ext>
                </a:extLst>
              </p14:cNvPr>
              <p14:cNvContentPartPr/>
              <p14:nvPr/>
            </p14:nvContentPartPr>
            <p14:xfrm>
              <a:off x="12815550" y="466462"/>
              <a:ext cx="360" cy="360"/>
            </p14:xfrm>
          </p:contentPart>
        </mc:Choice>
        <mc:Fallback xmlns="">
          <p:pic>
            <p:nvPicPr>
              <p:cNvPr id="12" name="Ink 11">
                <a:extLst>
                  <a:ext uri="{FF2B5EF4-FFF2-40B4-BE49-F238E27FC236}">
                    <a16:creationId xmlns:a16="http://schemas.microsoft.com/office/drawing/2014/main" id="{E03CEE8F-B330-45E2-A639-320C99AA5973}"/>
                  </a:ext>
                </a:extLst>
              </p:cNvPr>
              <p:cNvPicPr/>
              <p:nvPr/>
            </p:nvPicPr>
            <p:blipFill>
              <a:blip r:embed="rId32"/>
              <a:stretch>
                <a:fillRect/>
              </a:stretch>
            </p:blipFill>
            <p:spPr>
              <a:xfrm>
                <a:off x="12806910" y="4578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13" name="Ink 12">
                <a:extLst>
                  <a:ext uri="{FF2B5EF4-FFF2-40B4-BE49-F238E27FC236}">
                    <a16:creationId xmlns:a16="http://schemas.microsoft.com/office/drawing/2014/main" id="{2E140D53-4BF7-4079-B4E5-051733CDDF09}"/>
                  </a:ext>
                </a:extLst>
              </p14:cNvPr>
              <p14:cNvContentPartPr/>
              <p14:nvPr/>
            </p14:nvContentPartPr>
            <p14:xfrm>
              <a:off x="3900150" y="4595662"/>
              <a:ext cx="360" cy="360"/>
            </p14:xfrm>
          </p:contentPart>
        </mc:Choice>
        <mc:Fallback xmlns="">
          <p:pic>
            <p:nvPicPr>
              <p:cNvPr id="13" name="Ink 12">
                <a:extLst>
                  <a:ext uri="{FF2B5EF4-FFF2-40B4-BE49-F238E27FC236}">
                    <a16:creationId xmlns:a16="http://schemas.microsoft.com/office/drawing/2014/main" id="{2E140D53-4BF7-4079-B4E5-051733CDDF09}"/>
                  </a:ext>
                </a:extLst>
              </p:cNvPr>
              <p:cNvPicPr/>
              <p:nvPr/>
            </p:nvPicPr>
            <p:blipFill>
              <a:blip r:embed="rId32"/>
              <a:stretch>
                <a:fillRect/>
              </a:stretch>
            </p:blipFill>
            <p:spPr>
              <a:xfrm>
                <a:off x="3891510" y="45866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5">
            <p14:nvContentPartPr>
              <p14:cNvPr id="14" name="Ink 13">
                <a:extLst>
                  <a:ext uri="{FF2B5EF4-FFF2-40B4-BE49-F238E27FC236}">
                    <a16:creationId xmlns:a16="http://schemas.microsoft.com/office/drawing/2014/main" id="{46F22842-BD0B-4BD2-BDE7-C95A9FAAA357}"/>
                  </a:ext>
                </a:extLst>
              </p14:cNvPr>
              <p14:cNvContentPartPr/>
              <p14:nvPr/>
            </p14:nvContentPartPr>
            <p14:xfrm>
              <a:off x="3666870" y="4471822"/>
              <a:ext cx="360" cy="360"/>
            </p14:xfrm>
          </p:contentPart>
        </mc:Choice>
        <mc:Fallback xmlns="">
          <p:pic>
            <p:nvPicPr>
              <p:cNvPr id="14" name="Ink 13">
                <a:extLst>
                  <a:ext uri="{FF2B5EF4-FFF2-40B4-BE49-F238E27FC236}">
                    <a16:creationId xmlns:a16="http://schemas.microsoft.com/office/drawing/2014/main" id="{46F22842-BD0B-4BD2-BDE7-C95A9FAAA357}"/>
                  </a:ext>
                </a:extLst>
              </p:cNvPr>
              <p:cNvPicPr/>
              <p:nvPr/>
            </p:nvPicPr>
            <p:blipFill>
              <a:blip r:embed="rId32"/>
              <a:stretch>
                <a:fillRect/>
              </a:stretch>
            </p:blipFill>
            <p:spPr>
              <a:xfrm>
                <a:off x="3658230" y="44628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15" name="Ink 14">
                <a:extLst>
                  <a:ext uri="{FF2B5EF4-FFF2-40B4-BE49-F238E27FC236}">
                    <a16:creationId xmlns:a16="http://schemas.microsoft.com/office/drawing/2014/main" id="{A1634139-0FC7-460D-9FD8-D2CCE13A5330}"/>
                  </a:ext>
                </a:extLst>
              </p14:cNvPr>
              <p14:cNvContentPartPr/>
              <p14:nvPr/>
            </p14:nvContentPartPr>
            <p14:xfrm>
              <a:off x="3614670" y="4614742"/>
              <a:ext cx="360" cy="360"/>
            </p14:xfrm>
          </p:contentPart>
        </mc:Choice>
        <mc:Fallback xmlns="">
          <p:pic>
            <p:nvPicPr>
              <p:cNvPr id="15" name="Ink 14">
                <a:extLst>
                  <a:ext uri="{FF2B5EF4-FFF2-40B4-BE49-F238E27FC236}">
                    <a16:creationId xmlns:a16="http://schemas.microsoft.com/office/drawing/2014/main" id="{A1634139-0FC7-460D-9FD8-D2CCE13A5330}"/>
                  </a:ext>
                </a:extLst>
              </p:cNvPr>
              <p:cNvPicPr/>
              <p:nvPr/>
            </p:nvPicPr>
            <p:blipFill>
              <a:blip r:embed="rId32"/>
              <a:stretch>
                <a:fillRect/>
              </a:stretch>
            </p:blipFill>
            <p:spPr>
              <a:xfrm>
                <a:off x="3605670" y="460574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31" name="Ink 30">
                <a:extLst>
                  <a:ext uri="{FF2B5EF4-FFF2-40B4-BE49-F238E27FC236}">
                    <a16:creationId xmlns:a16="http://schemas.microsoft.com/office/drawing/2014/main" id="{72D505C3-3782-49B5-9B57-D8C8BA68A354}"/>
                  </a:ext>
                </a:extLst>
              </p14:cNvPr>
              <p14:cNvContentPartPr/>
              <p14:nvPr/>
            </p14:nvContentPartPr>
            <p14:xfrm>
              <a:off x="11748870" y="3452662"/>
              <a:ext cx="360" cy="360"/>
            </p14:xfrm>
          </p:contentPart>
        </mc:Choice>
        <mc:Fallback xmlns="">
          <p:pic>
            <p:nvPicPr>
              <p:cNvPr id="31" name="Ink 30">
                <a:extLst>
                  <a:ext uri="{FF2B5EF4-FFF2-40B4-BE49-F238E27FC236}">
                    <a16:creationId xmlns:a16="http://schemas.microsoft.com/office/drawing/2014/main" id="{72D505C3-3782-49B5-9B57-D8C8BA68A354}"/>
                  </a:ext>
                </a:extLst>
              </p:cNvPr>
              <p:cNvPicPr/>
              <p:nvPr/>
            </p:nvPicPr>
            <p:blipFill>
              <a:blip r:embed="rId32"/>
              <a:stretch>
                <a:fillRect/>
              </a:stretch>
            </p:blipFill>
            <p:spPr>
              <a:xfrm>
                <a:off x="11740230" y="34436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32" name="Ink 31">
                <a:extLst>
                  <a:ext uri="{FF2B5EF4-FFF2-40B4-BE49-F238E27FC236}">
                    <a16:creationId xmlns:a16="http://schemas.microsoft.com/office/drawing/2014/main" id="{2E87CE5E-FB33-471C-87E9-9991D1C9D3E5}"/>
                  </a:ext>
                </a:extLst>
              </p14:cNvPr>
              <p14:cNvContentPartPr/>
              <p14:nvPr/>
            </p14:nvContentPartPr>
            <p14:xfrm>
              <a:off x="13058550" y="3100222"/>
              <a:ext cx="360" cy="360"/>
            </p14:xfrm>
          </p:contentPart>
        </mc:Choice>
        <mc:Fallback xmlns="">
          <p:pic>
            <p:nvPicPr>
              <p:cNvPr id="32" name="Ink 31">
                <a:extLst>
                  <a:ext uri="{FF2B5EF4-FFF2-40B4-BE49-F238E27FC236}">
                    <a16:creationId xmlns:a16="http://schemas.microsoft.com/office/drawing/2014/main" id="{2E87CE5E-FB33-471C-87E9-9991D1C9D3E5}"/>
                  </a:ext>
                </a:extLst>
              </p:cNvPr>
              <p:cNvPicPr/>
              <p:nvPr/>
            </p:nvPicPr>
            <p:blipFill>
              <a:blip r:embed="rId32"/>
              <a:stretch>
                <a:fillRect/>
              </a:stretch>
            </p:blipFill>
            <p:spPr>
              <a:xfrm>
                <a:off x="13049910" y="30912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3" name="Ink 32">
                <a:extLst>
                  <a:ext uri="{FF2B5EF4-FFF2-40B4-BE49-F238E27FC236}">
                    <a16:creationId xmlns:a16="http://schemas.microsoft.com/office/drawing/2014/main" id="{511FC9A4-7107-4F0B-8F10-A3F2FDBE4768}"/>
                  </a:ext>
                </a:extLst>
              </p14:cNvPr>
              <p14:cNvContentPartPr/>
              <p14:nvPr/>
            </p14:nvContentPartPr>
            <p14:xfrm>
              <a:off x="5166990" y="695062"/>
              <a:ext cx="360" cy="360"/>
            </p14:xfrm>
          </p:contentPart>
        </mc:Choice>
        <mc:Fallback xmlns="">
          <p:pic>
            <p:nvPicPr>
              <p:cNvPr id="33" name="Ink 32">
                <a:extLst>
                  <a:ext uri="{FF2B5EF4-FFF2-40B4-BE49-F238E27FC236}">
                    <a16:creationId xmlns:a16="http://schemas.microsoft.com/office/drawing/2014/main" id="{511FC9A4-7107-4F0B-8F10-A3F2FDBE4768}"/>
                  </a:ext>
                </a:extLst>
              </p:cNvPr>
              <p:cNvPicPr/>
              <p:nvPr/>
            </p:nvPicPr>
            <p:blipFill>
              <a:blip r:embed="rId32"/>
              <a:stretch>
                <a:fillRect/>
              </a:stretch>
            </p:blipFill>
            <p:spPr>
              <a:xfrm>
                <a:off x="5158350" y="6864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40">
            <p14:nvContentPartPr>
              <p14:cNvPr id="34" name="Ink 33">
                <a:extLst>
                  <a:ext uri="{FF2B5EF4-FFF2-40B4-BE49-F238E27FC236}">
                    <a16:creationId xmlns:a16="http://schemas.microsoft.com/office/drawing/2014/main" id="{B2A29E30-1B06-445F-9494-D7F21826E110}"/>
                  </a:ext>
                </a:extLst>
              </p14:cNvPr>
              <p14:cNvContentPartPr/>
              <p14:nvPr/>
            </p14:nvContentPartPr>
            <p14:xfrm>
              <a:off x="4963557" y="865702"/>
              <a:ext cx="6120" cy="6120"/>
            </p14:xfrm>
          </p:contentPart>
        </mc:Choice>
        <mc:Fallback xmlns="">
          <p:pic>
            <p:nvPicPr>
              <p:cNvPr id="34" name="Ink 33">
                <a:extLst>
                  <a:ext uri="{FF2B5EF4-FFF2-40B4-BE49-F238E27FC236}">
                    <a16:creationId xmlns:a16="http://schemas.microsoft.com/office/drawing/2014/main" id="{B2A29E30-1B06-445F-9494-D7F21826E110}"/>
                  </a:ext>
                </a:extLst>
              </p:cNvPr>
              <p:cNvPicPr/>
              <p:nvPr/>
            </p:nvPicPr>
            <p:blipFill>
              <a:blip r:embed="rId43"/>
              <a:stretch>
                <a:fillRect/>
              </a:stretch>
            </p:blipFill>
            <p:spPr>
              <a:xfrm>
                <a:off x="4953994" y="856702"/>
                <a:ext cx="24863" cy="23760"/>
              </a:xfrm>
              <a:prstGeom prst="rect">
                <a:avLst/>
              </a:prstGeom>
            </p:spPr>
          </p:pic>
        </mc:Fallback>
      </mc:AlternateContent>
      <mc:AlternateContent xmlns:mc="http://schemas.openxmlformats.org/markup-compatibility/2006" xmlns:p14="http://schemas.microsoft.com/office/powerpoint/2010/main">
        <mc:Choice Requires="p14">
          <p:contentPart p14:bwMode="auto" r:id="rId44">
            <p14:nvContentPartPr>
              <p14:cNvPr id="35" name="Ink 34">
                <a:extLst>
                  <a:ext uri="{FF2B5EF4-FFF2-40B4-BE49-F238E27FC236}">
                    <a16:creationId xmlns:a16="http://schemas.microsoft.com/office/drawing/2014/main" id="{5F567D29-0A91-4B20-85E5-EF1D38DE7B54}"/>
                  </a:ext>
                </a:extLst>
              </p14:cNvPr>
              <p14:cNvContentPartPr/>
              <p14:nvPr/>
            </p14:nvContentPartPr>
            <p14:xfrm>
              <a:off x="5086350" y="818902"/>
              <a:ext cx="15480" cy="2160"/>
            </p14:xfrm>
          </p:contentPart>
        </mc:Choice>
        <mc:Fallback xmlns="">
          <p:pic>
            <p:nvPicPr>
              <p:cNvPr id="35" name="Ink 34">
                <a:extLst>
                  <a:ext uri="{FF2B5EF4-FFF2-40B4-BE49-F238E27FC236}">
                    <a16:creationId xmlns:a16="http://schemas.microsoft.com/office/drawing/2014/main" id="{5F567D29-0A91-4B20-85E5-EF1D38DE7B54}"/>
                  </a:ext>
                </a:extLst>
              </p:cNvPr>
              <p:cNvPicPr/>
              <p:nvPr/>
            </p:nvPicPr>
            <p:blipFill>
              <a:blip r:embed="rId45"/>
              <a:stretch>
                <a:fillRect/>
              </a:stretch>
            </p:blipFill>
            <p:spPr>
              <a:xfrm>
                <a:off x="5077350" y="810262"/>
                <a:ext cx="33120" cy="1980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36" name="Ink 35">
                <a:extLst>
                  <a:ext uri="{FF2B5EF4-FFF2-40B4-BE49-F238E27FC236}">
                    <a16:creationId xmlns:a16="http://schemas.microsoft.com/office/drawing/2014/main" id="{3FC0603C-D7A1-47F7-9463-4762250C1BB6}"/>
                  </a:ext>
                </a:extLst>
              </p14:cNvPr>
              <p14:cNvContentPartPr/>
              <p14:nvPr/>
            </p14:nvContentPartPr>
            <p14:xfrm>
              <a:off x="11401110" y="2361862"/>
              <a:ext cx="360" cy="360"/>
            </p14:xfrm>
          </p:contentPart>
        </mc:Choice>
        <mc:Fallback xmlns="">
          <p:pic>
            <p:nvPicPr>
              <p:cNvPr id="36" name="Ink 35">
                <a:extLst>
                  <a:ext uri="{FF2B5EF4-FFF2-40B4-BE49-F238E27FC236}">
                    <a16:creationId xmlns:a16="http://schemas.microsoft.com/office/drawing/2014/main" id="{3FC0603C-D7A1-47F7-9463-4762250C1BB6}"/>
                  </a:ext>
                </a:extLst>
              </p:cNvPr>
              <p:cNvPicPr/>
              <p:nvPr/>
            </p:nvPicPr>
            <p:blipFill>
              <a:blip r:embed="rId32"/>
              <a:stretch>
                <a:fillRect/>
              </a:stretch>
            </p:blipFill>
            <p:spPr>
              <a:xfrm>
                <a:off x="11392470" y="2353222"/>
                <a:ext cx="18000" cy="18000"/>
              </a:xfrm>
              <a:prstGeom prst="rect">
                <a:avLst/>
              </a:prstGeom>
            </p:spPr>
          </p:pic>
        </mc:Fallback>
      </mc:AlternateContent>
      <p:sp>
        <p:nvSpPr>
          <p:cNvPr id="9" name="TextBox 8">
            <a:extLst>
              <a:ext uri="{FF2B5EF4-FFF2-40B4-BE49-F238E27FC236}">
                <a16:creationId xmlns:a16="http://schemas.microsoft.com/office/drawing/2014/main" id="{3C08716E-C7C0-8002-A5C9-E2774C0B0FBF}"/>
              </a:ext>
            </a:extLst>
          </p:cNvPr>
          <p:cNvSpPr txBox="1"/>
          <p:nvPr/>
        </p:nvSpPr>
        <p:spPr>
          <a:xfrm flipH="1">
            <a:off x="5864785" y="3967553"/>
            <a:ext cx="1524888" cy="369332"/>
          </a:xfrm>
          <a:prstGeom prst="rect">
            <a:avLst/>
          </a:prstGeom>
          <a:noFill/>
        </p:spPr>
        <p:txBody>
          <a:bodyPr wrap="square" rtlCol="0">
            <a:spAutoFit/>
          </a:bodyPr>
          <a:lstStyle/>
          <a:p>
            <a:r>
              <a:rPr lang="en-US" b="1" dirty="0"/>
              <a:t>2023</a:t>
            </a:r>
          </a:p>
        </p:txBody>
      </p:sp>
      <p:grpSp>
        <p:nvGrpSpPr>
          <p:cNvPr id="42" name="Group 41">
            <a:extLst>
              <a:ext uri="{FF2B5EF4-FFF2-40B4-BE49-F238E27FC236}">
                <a16:creationId xmlns:a16="http://schemas.microsoft.com/office/drawing/2014/main" id="{B7672429-9138-B0EC-553B-3616493FBDAA}"/>
              </a:ext>
            </a:extLst>
          </p:cNvPr>
          <p:cNvGrpSpPr/>
          <p:nvPr/>
        </p:nvGrpSpPr>
        <p:grpSpPr>
          <a:xfrm>
            <a:off x="6126300" y="4949010"/>
            <a:ext cx="360" cy="360"/>
            <a:chOff x="6126300" y="4949010"/>
            <a:chExt cx="360" cy="360"/>
          </a:xfrm>
        </p:grpSpPr>
        <mc:AlternateContent xmlns:mc="http://schemas.openxmlformats.org/markup-compatibility/2006" xmlns:p14="http://schemas.microsoft.com/office/powerpoint/2010/main">
          <mc:Choice Requires="p14">
            <p:contentPart p14:bwMode="auto" r:id="rId47">
              <p14:nvContentPartPr>
                <p14:cNvPr id="38" name="Ink 37">
                  <a:extLst>
                    <a:ext uri="{FF2B5EF4-FFF2-40B4-BE49-F238E27FC236}">
                      <a16:creationId xmlns:a16="http://schemas.microsoft.com/office/drawing/2014/main" id="{588F6830-DAA6-B365-7CC9-A049E03388EF}"/>
                    </a:ext>
                  </a:extLst>
                </p14:cNvPr>
                <p14:cNvContentPartPr/>
                <p14:nvPr/>
              </p14:nvContentPartPr>
              <p14:xfrm>
                <a:off x="6126300" y="4949010"/>
                <a:ext cx="360" cy="360"/>
              </p14:xfrm>
            </p:contentPart>
          </mc:Choice>
          <mc:Fallback xmlns="">
            <p:pic>
              <p:nvPicPr>
                <p:cNvPr id="38" name="Ink 37">
                  <a:extLst>
                    <a:ext uri="{FF2B5EF4-FFF2-40B4-BE49-F238E27FC236}">
                      <a16:creationId xmlns:a16="http://schemas.microsoft.com/office/drawing/2014/main" id="{588F6830-DAA6-B365-7CC9-A049E03388EF}"/>
                    </a:ext>
                  </a:extLst>
                </p:cNvPr>
                <p:cNvPicPr/>
                <p:nvPr/>
              </p:nvPicPr>
              <p:blipFill>
                <a:blip r:embed="rId48"/>
                <a:stretch>
                  <a:fillRect/>
                </a:stretch>
              </p:blipFill>
              <p:spPr>
                <a:xfrm>
                  <a:off x="6121980" y="4944690"/>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41" name="Ink 40">
                  <a:extLst>
                    <a:ext uri="{FF2B5EF4-FFF2-40B4-BE49-F238E27FC236}">
                      <a16:creationId xmlns:a16="http://schemas.microsoft.com/office/drawing/2014/main" id="{A58DEC13-D328-C216-A4C6-9FA1EF89FFB9}"/>
                    </a:ext>
                  </a:extLst>
                </p14:cNvPr>
                <p14:cNvContentPartPr/>
                <p14:nvPr/>
              </p14:nvContentPartPr>
              <p14:xfrm>
                <a:off x="6126300" y="4949010"/>
                <a:ext cx="360" cy="360"/>
              </p14:xfrm>
            </p:contentPart>
          </mc:Choice>
          <mc:Fallback xmlns="">
            <p:pic>
              <p:nvPicPr>
                <p:cNvPr id="41" name="Ink 40">
                  <a:extLst>
                    <a:ext uri="{FF2B5EF4-FFF2-40B4-BE49-F238E27FC236}">
                      <a16:creationId xmlns:a16="http://schemas.microsoft.com/office/drawing/2014/main" id="{A58DEC13-D328-C216-A4C6-9FA1EF89FFB9}"/>
                    </a:ext>
                  </a:extLst>
                </p:cNvPr>
                <p:cNvPicPr/>
                <p:nvPr/>
              </p:nvPicPr>
              <p:blipFill>
                <a:blip r:embed="rId48"/>
                <a:stretch>
                  <a:fillRect/>
                </a:stretch>
              </p:blipFill>
              <p:spPr>
                <a:xfrm>
                  <a:off x="6121980" y="4944690"/>
                  <a:ext cx="9000" cy="9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50">
            <p14:nvContentPartPr>
              <p14:cNvPr id="44" name="Ink 43">
                <a:extLst>
                  <a:ext uri="{FF2B5EF4-FFF2-40B4-BE49-F238E27FC236}">
                    <a16:creationId xmlns:a16="http://schemas.microsoft.com/office/drawing/2014/main" id="{9DA64446-8DE5-F08D-3AF6-D1F290248C8E}"/>
                  </a:ext>
                </a:extLst>
              </p14:cNvPr>
              <p14:cNvContentPartPr/>
              <p14:nvPr/>
            </p14:nvContentPartPr>
            <p14:xfrm>
              <a:off x="-2102220" y="1181610"/>
              <a:ext cx="37800" cy="27360"/>
            </p14:xfrm>
          </p:contentPart>
        </mc:Choice>
        <mc:Fallback xmlns="">
          <p:pic>
            <p:nvPicPr>
              <p:cNvPr id="44" name="Ink 43">
                <a:extLst>
                  <a:ext uri="{FF2B5EF4-FFF2-40B4-BE49-F238E27FC236}">
                    <a16:creationId xmlns:a16="http://schemas.microsoft.com/office/drawing/2014/main" id="{9DA64446-8DE5-F08D-3AF6-D1F290248C8E}"/>
                  </a:ext>
                </a:extLst>
              </p:cNvPr>
              <p:cNvPicPr/>
              <p:nvPr/>
            </p:nvPicPr>
            <p:blipFill>
              <a:blip r:embed="rId53"/>
              <a:stretch>
                <a:fillRect/>
              </a:stretch>
            </p:blipFill>
            <p:spPr>
              <a:xfrm>
                <a:off x="-2106540" y="1177290"/>
                <a:ext cx="4644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54">
            <p14:nvContentPartPr>
              <p14:cNvPr id="45" name="Ink 44">
                <a:extLst>
                  <a:ext uri="{FF2B5EF4-FFF2-40B4-BE49-F238E27FC236}">
                    <a16:creationId xmlns:a16="http://schemas.microsoft.com/office/drawing/2014/main" id="{13A748C0-D82C-CDF8-0BB8-5ABF1353D7FA}"/>
                  </a:ext>
                </a:extLst>
              </p14:cNvPr>
              <p14:cNvContentPartPr/>
              <p14:nvPr/>
            </p14:nvContentPartPr>
            <p14:xfrm>
              <a:off x="6442200" y="4197731"/>
              <a:ext cx="334080" cy="78480"/>
            </p14:xfrm>
          </p:contentPart>
        </mc:Choice>
        <mc:Fallback xmlns="">
          <p:pic>
            <p:nvPicPr>
              <p:cNvPr id="45" name="Ink 44">
                <a:extLst>
                  <a:ext uri="{FF2B5EF4-FFF2-40B4-BE49-F238E27FC236}">
                    <a16:creationId xmlns:a16="http://schemas.microsoft.com/office/drawing/2014/main" id="{13A748C0-D82C-CDF8-0BB8-5ABF1353D7FA}"/>
                  </a:ext>
                </a:extLst>
              </p:cNvPr>
              <p:cNvPicPr/>
              <p:nvPr/>
            </p:nvPicPr>
            <p:blipFill>
              <a:blip r:embed="rId55"/>
              <a:stretch>
                <a:fillRect/>
              </a:stretch>
            </p:blipFill>
            <p:spPr>
              <a:xfrm>
                <a:off x="6437880" y="4193411"/>
                <a:ext cx="342720" cy="87120"/>
              </a:xfrm>
              <a:prstGeom prst="rect">
                <a:avLst/>
              </a:prstGeom>
            </p:spPr>
          </p:pic>
        </mc:Fallback>
      </mc:AlternateContent>
      <mc:AlternateContent xmlns:mc="http://schemas.openxmlformats.org/markup-compatibility/2006" xmlns:p14="http://schemas.microsoft.com/office/powerpoint/2010/main">
        <mc:Choice Requires="p14">
          <p:contentPart p14:bwMode="auto" r:id="rId56">
            <p14:nvContentPartPr>
              <p14:cNvPr id="46" name="Ink 45">
                <a:extLst>
                  <a:ext uri="{FF2B5EF4-FFF2-40B4-BE49-F238E27FC236}">
                    <a16:creationId xmlns:a16="http://schemas.microsoft.com/office/drawing/2014/main" id="{D76015EA-8BE8-4965-467F-D04AC3851370}"/>
                  </a:ext>
                </a:extLst>
              </p14:cNvPr>
              <p14:cNvContentPartPr/>
              <p14:nvPr/>
            </p14:nvContentPartPr>
            <p14:xfrm>
              <a:off x="10831320" y="3133931"/>
              <a:ext cx="360" cy="360"/>
            </p14:xfrm>
          </p:contentPart>
        </mc:Choice>
        <mc:Fallback xmlns="">
          <p:pic>
            <p:nvPicPr>
              <p:cNvPr id="46" name="Ink 45">
                <a:extLst>
                  <a:ext uri="{FF2B5EF4-FFF2-40B4-BE49-F238E27FC236}">
                    <a16:creationId xmlns:a16="http://schemas.microsoft.com/office/drawing/2014/main" id="{D76015EA-8BE8-4965-467F-D04AC3851370}"/>
                  </a:ext>
                </a:extLst>
              </p:cNvPr>
              <p:cNvPicPr/>
              <p:nvPr/>
            </p:nvPicPr>
            <p:blipFill>
              <a:blip r:embed="rId57"/>
              <a:stretch>
                <a:fillRect/>
              </a:stretch>
            </p:blipFill>
            <p:spPr>
              <a:xfrm>
                <a:off x="10827000" y="3129611"/>
                <a:ext cx="9000" cy="9000"/>
              </a:xfrm>
              <a:prstGeom prst="rect">
                <a:avLst/>
              </a:prstGeom>
            </p:spPr>
          </p:pic>
        </mc:Fallback>
      </mc:AlternateContent>
    </p:spTree>
    <p:extLst>
      <p:ext uri="{BB962C8B-B14F-4D97-AF65-F5344CB8AC3E}">
        <p14:creationId xmlns:p14="http://schemas.microsoft.com/office/powerpoint/2010/main" val="2637276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6" name="Ink 15">
                <a:extLst>
                  <a:ext uri="{FF2B5EF4-FFF2-40B4-BE49-F238E27FC236}">
                    <a16:creationId xmlns:a16="http://schemas.microsoft.com/office/drawing/2014/main" id="{2B4ECDD1-3265-4BDF-B3C8-8C6C89AD9E49}"/>
                  </a:ext>
                </a:extLst>
              </p14:cNvPr>
              <p14:cNvContentPartPr/>
              <p14:nvPr/>
            </p14:nvContentPartPr>
            <p14:xfrm>
              <a:off x="10487502" y="4906282"/>
              <a:ext cx="4680" cy="2520"/>
            </p14:xfrm>
          </p:contentPart>
        </mc:Choice>
        <mc:Fallback xmlns="">
          <p:pic>
            <p:nvPicPr>
              <p:cNvPr id="16" name="Ink 15">
                <a:extLst>
                  <a:ext uri="{FF2B5EF4-FFF2-40B4-BE49-F238E27FC236}">
                    <a16:creationId xmlns:a16="http://schemas.microsoft.com/office/drawing/2014/main" id="{2B4ECDD1-3265-4BDF-B3C8-8C6C89AD9E49}"/>
                  </a:ext>
                </a:extLst>
              </p:cNvPr>
              <p:cNvPicPr/>
              <p:nvPr/>
            </p:nvPicPr>
            <p:blipFill>
              <a:blip r:embed="rId3"/>
              <a:stretch>
                <a:fillRect/>
              </a:stretch>
            </p:blipFill>
            <p:spPr>
              <a:xfrm>
                <a:off x="10478502" y="4897282"/>
                <a:ext cx="22320" cy="201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7" name="Ink 16">
                <a:extLst>
                  <a:ext uri="{FF2B5EF4-FFF2-40B4-BE49-F238E27FC236}">
                    <a16:creationId xmlns:a16="http://schemas.microsoft.com/office/drawing/2014/main" id="{D2067FC4-458D-4569-9623-FC28DD55BBBE}"/>
                  </a:ext>
                </a:extLst>
              </p14:cNvPr>
              <p14:cNvContentPartPr/>
              <p14:nvPr/>
            </p14:nvContentPartPr>
            <p14:xfrm>
              <a:off x="11145582" y="4722322"/>
              <a:ext cx="360" cy="360"/>
            </p14:xfrm>
          </p:contentPart>
        </mc:Choice>
        <mc:Fallback xmlns="">
          <p:pic>
            <p:nvPicPr>
              <p:cNvPr id="17" name="Ink 16">
                <a:extLst>
                  <a:ext uri="{FF2B5EF4-FFF2-40B4-BE49-F238E27FC236}">
                    <a16:creationId xmlns:a16="http://schemas.microsoft.com/office/drawing/2014/main" id="{D2067FC4-458D-4569-9623-FC28DD55BBBE}"/>
                  </a:ext>
                </a:extLst>
              </p:cNvPr>
              <p:cNvPicPr/>
              <p:nvPr/>
            </p:nvPicPr>
            <p:blipFill>
              <a:blip r:embed="rId3"/>
              <a:stretch>
                <a:fillRect/>
              </a:stretch>
            </p:blipFill>
            <p:spPr>
              <a:xfrm>
                <a:off x="11136582" y="47133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22" name="Ink 21">
                <a:extLst>
                  <a:ext uri="{FF2B5EF4-FFF2-40B4-BE49-F238E27FC236}">
                    <a16:creationId xmlns:a16="http://schemas.microsoft.com/office/drawing/2014/main" id="{7788D90E-CD23-405C-A1CE-BA7E604B450F}"/>
                  </a:ext>
                </a:extLst>
              </p14:cNvPr>
              <p14:cNvContentPartPr/>
              <p14:nvPr/>
            </p14:nvContentPartPr>
            <p14:xfrm>
              <a:off x="11708622" y="4466002"/>
              <a:ext cx="360" cy="360"/>
            </p14:xfrm>
          </p:contentPart>
        </mc:Choice>
        <mc:Fallback xmlns="">
          <p:pic>
            <p:nvPicPr>
              <p:cNvPr id="22" name="Ink 21">
                <a:extLst>
                  <a:ext uri="{FF2B5EF4-FFF2-40B4-BE49-F238E27FC236}">
                    <a16:creationId xmlns:a16="http://schemas.microsoft.com/office/drawing/2014/main" id="{7788D90E-CD23-405C-A1CE-BA7E604B450F}"/>
                  </a:ext>
                </a:extLst>
              </p:cNvPr>
              <p:cNvPicPr/>
              <p:nvPr/>
            </p:nvPicPr>
            <p:blipFill>
              <a:blip r:embed="rId3"/>
              <a:stretch>
                <a:fillRect/>
              </a:stretch>
            </p:blipFill>
            <p:spPr>
              <a:xfrm>
                <a:off x="11699622" y="445700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3" name="Ink 22">
                <a:extLst>
                  <a:ext uri="{FF2B5EF4-FFF2-40B4-BE49-F238E27FC236}">
                    <a16:creationId xmlns:a16="http://schemas.microsoft.com/office/drawing/2014/main" id="{0CB59867-3A57-438D-BBCF-C760140D3E08}"/>
                  </a:ext>
                </a:extLst>
              </p14:cNvPr>
              <p14:cNvContentPartPr/>
              <p14:nvPr/>
            </p14:nvContentPartPr>
            <p14:xfrm>
              <a:off x="13626702" y="5073682"/>
              <a:ext cx="360" cy="360"/>
            </p14:xfrm>
          </p:contentPart>
        </mc:Choice>
        <mc:Fallback xmlns="">
          <p:pic>
            <p:nvPicPr>
              <p:cNvPr id="23" name="Ink 22">
                <a:extLst>
                  <a:ext uri="{FF2B5EF4-FFF2-40B4-BE49-F238E27FC236}">
                    <a16:creationId xmlns:a16="http://schemas.microsoft.com/office/drawing/2014/main" id="{0CB59867-3A57-438D-BBCF-C760140D3E08}"/>
                  </a:ext>
                </a:extLst>
              </p:cNvPr>
              <p:cNvPicPr/>
              <p:nvPr/>
            </p:nvPicPr>
            <p:blipFill>
              <a:blip r:embed="rId3"/>
              <a:stretch>
                <a:fillRect/>
              </a:stretch>
            </p:blipFill>
            <p:spPr>
              <a:xfrm>
                <a:off x="13617702" y="506468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37" name="Ink 36">
                <a:extLst>
                  <a:ext uri="{FF2B5EF4-FFF2-40B4-BE49-F238E27FC236}">
                    <a16:creationId xmlns:a16="http://schemas.microsoft.com/office/drawing/2014/main" id="{81067D94-F0EF-4CFB-9D4F-7F73BBE3C0AE}"/>
                  </a:ext>
                </a:extLst>
              </p14:cNvPr>
              <p14:cNvContentPartPr/>
              <p14:nvPr/>
            </p14:nvContentPartPr>
            <p14:xfrm>
              <a:off x="1789542" y="830722"/>
              <a:ext cx="8116200" cy="5201280"/>
            </p14:xfrm>
          </p:contentPart>
        </mc:Choice>
        <mc:Fallback xmlns="">
          <p:pic>
            <p:nvPicPr>
              <p:cNvPr id="37" name="Ink 36">
                <a:extLst>
                  <a:ext uri="{FF2B5EF4-FFF2-40B4-BE49-F238E27FC236}">
                    <a16:creationId xmlns:a16="http://schemas.microsoft.com/office/drawing/2014/main" id="{81067D94-F0EF-4CFB-9D4F-7F73BBE3C0AE}"/>
                  </a:ext>
                </a:extLst>
              </p:cNvPr>
              <p:cNvPicPr/>
              <p:nvPr/>
            </p:nvPicPr>
            <p:blipFill>
              <a:blip r:embed="rId8"/>
              <a:stretch>
                <a:fillRect/>
              </a:stretch>
            </p:blipFill>
            <p:spPr>
              <a:xfrm>
                <a:off x="1780542" y="821722"/>
                <a:ext cx="8160840" cy="5218920"/>
              </a:xfrm>
              <a:prstGeom prst="rect">
                <a:avLst/>
              </a:prstGeom>
            </p:spPr>
          </p:pic>
        </mc:Fallback>
      </mc:AlternateContent>
      <p:sp>
        <p:nvSpPr>
          <p:cNvPr id="39" name="TextBox 38">
            <a:extLst>
              <a:ext uri="{FF2B5EF4-FFF2-40B4-BE49-F238E27FC236}">
                <a16:creationId xmlns:a16="http://schemas.microsoft.com/office/drawing/2014/main" id="{3FCAACDD-A46B-48DA-8B88-4C21B316C7F1}"/>
              </a:ext>
            </a:extLst>
          </p:cNvPr>
          <p:cNvSpPr txBox="1"/>
          <p:nvPr/>
        </p:nvSpPr>
        <p:spPr>
          <a:xfrm>
            <a:off x="501805" y="434898"/>
            <a:ext cx="2670717" cy="646331"/>
          </a:xfrm>
          <a:prstGeom prst="rect">
            <a:avLst/>
          </a:prstGeom>
          <a:noFill/>
        </p:spPr>
        <p:txBody>
          <a:bodyPr wrap="square" rtlCol="0">
            <a:spAutoFit/>
          </a:bodyPr>
          <a:lstStyle/>
          <a:p>
            <a:r>
              <a:rPr lang="en-US" b="1" dirty="0"/>
              <a:t>Production</a:t>
            </a:r>
          </a:p>
          <a:p>
            <a:r>
              <a:rPr lang="en-US" b="1" dirty="0"/>
              <a:t>Efficiency</a:t>
            </a:r>
          </a:p>
        </p:txBody>
      </p:sp>
      <p:sp>
        <p:nvSpPr>
          <p:cNvPr id="40" name="TextBox 39">
            <a:extLst>
              <a:ext uri="{FF2B5EF4-FFF2-40B4-BE49-F238E27FC236}">
                <a16:creationId xmlns:a16="http://schemas.microsoft.com/office/drawing/2014/main" id="{790642CC-70AE-4903-BC1E-022EA6BE2491}"/>
              </a:ext>
            </a:extLst>
          </p:cNvPr>
          <p:cNvSpPr txBox="1"/>
          <p:nvPr/>
        </p:nvSpPr>
        <p:spPr>
          <a:xfrm rot="10800000" flipV="1">
            <a:off x="2913102" y="6107732"/>
            <a:ext cx="7698077" cy="369332"/>
          </a:xfrm>
          <a:prstGeom prst="rect">
            <a:avLst/>
          </a:prstGeom>
          <a:noFill/>
        </p:spPr>
        <p:txBody>
          <a:bodyPr wrap="square" rtlCol="0">
            <a:spAutoFit/>
          </a:bodyPr>
          <a:lstStyle/>
          <a:p>
            <a:r>
              <a:rPr lang="en-US" b="1" dirty="0"/>
              <a:t>Command  (state)                    Mixed                          Market  (private)</a:t>
            </a:r>
            <a:endParaRPr lang="en-US" sz="1800" b="1" kern="1200" dirty="0">
              <a:solidFill>
                <a:schemeClr val="tx1"/>
              </a:solidFill>
              <a:latin typeface="+mn-lt"/>
              <a:ea typeface="+mn-ea"/>
              <a:cs typeface="+mn-cs"/>
            </a:endParaRPr>
          </a:p>
        </p:txBody>
      </p:sp>
      <p:sp>
        <p:nvSpPr>
          <p:cNvPr id="50" name="TextBox 49">
            <a:extLst>
              <a:ext uri="{FF2B5EF4-FFF2-40B4-BE49-F238E27FC236}">
                <a16:creationId xmlns:a16="http://schemas.microsoft.com/office/drawing/2014/main" id="{46828A50-0DD5-4199-A0CC-6010D92309DF}"/>
              </a:ext>
            </a:extLst>
          </p:cNvPr>
          <p:cNvSpPr txBox="1"/>
          <p:nvPr/>
        </p:nvSpPr>
        <p:spPr>
          <a:xfrm rot="10800000" flipV="1">
            <a:off x="2706541" y="517926"/>
            <a:ext cx="7698077" cy="584775"/>
          </a:xfrm>
          <a:prstGeom prst="rect">
            <a:avLst/>
          </a:prstGeom>
          <a:noFill/>
        </p:spPr>
        <p:txBody>
          <a:bodyPr wrap="square" rtlCol="0">
            <a:spAutoFit/>
          </a:bodyPr>
          <a:lstStyle/>
          <a:p>
            <a:r>
              <a:rPr lang="en-US" sz="3200" b="1" dirty="0"/>
              <a:t>North Korea’s  Double Trap</a:t>
            </a:r>
            <a:endParaRPr lang="en-US" sz="3200" b="1" kern="1200" dirty="0">
              <a:solidFill>
                <a:schemeClr val="tx1"/>
              </a:solidFill>
              <a:latin typeface="+mn-lt"/>
              <a:ea typeface="+mn-ea"/>
              <a:cs typeface="+mn-cs"/>
            </a:endParaRPr>
          </a:p>
        </p:txBody>
      </p:sp>
      <mc:AlternateContent xmlns:mc="http://schemas.openxmlformats.org/markup-compatibility/2006" xmlns:p14="http://schemas.microsoft.com/office/powerpoint/2010/main">
        <mc:Choice Requires="p14">
          <p:contentPart p14:bwMode="auto" r:id="rId9">
            <p14:nvContentPartPr>
              <p14:cNvPr id="2" name="Ink 1">
                <a:extLst>
                  <a:ext uri="{FF2B5EF4-FFF2-40B4-BE49-F238E27FC236}">
                    <a16:creationId xmlns:a16="http://schemas.microsoft.com/office/drawing/2014/main" id="{C54967DC-7E40-450B-B035-ED6744D5EB1F}"/>
                  </a:ext>
                </a:extLst>
              </p14:cNvPr>
              <p14:cNvContentPartPr/>
              <p14:nvPr/>
            </p14:nvContentPartPr>
            <p14:xfrm>
              <a:off x="1872023" y="4506670"/>
              <a:ext cx="8279634" cy="360"/>
            </p14:xfrm>
          </p:contentPart>
        </mc:Choice>
        <mc:Fallback xmlns="">
          <p:pic>
            <p:nvPicPr>
              <p:cNvPr id="2" name="Ink 1">
                <a:extLst>
                  <a:ext uri="{FF2B5EF4-FFF2-40B4-BE49-F238E27FC236}">
                    <a16:creationId xmlns:a16="http://schemas.microsoft.com/office/drawing/2014/main" id="{C54967DC-7E40-450B-B035-ED6744D5EB1F}"/>
                  </a:ext>
                </a:extLst>
              </p:cNvPr>
              <p:cNvPicPr/>
              <p:nvPr/>
            </p:nvPicPr>
            <p:blipFill>
              <a:blip r:embed="rId10"/>
              <a:stretch>
                <a:fillRect/>
              </a:stretch>
            </p:blipFill>
            <p:spPr>
              <a:xfrm>
                <a:off x="1818023" y="4398670"/>
                <a:ext cx="8387274"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1">
            <p14:nvContentPartPr>
              <p14:cNvPr id="4" name="Ink 3">
                <a:extLst>
                  <a:ext uri="{FF2B5EF4-FFF2-40B4-BE49-F238E27FC236}">
                    <a16:creationId xmlns:a16="http://schemas.microsoft.com/office/drawing/2014/main" id="{97F504DA-0200-4F5B-A69E-0C28F69714D1}"/>
                  </a:ext>
                </a:extLst>
              </p14:cNvPr>
              <p14:cNvContentPartPr/>
              <p14:nvPr/>
            </p14:nvContentPartPr>
            <p14:xfrm>
              <a:off x="11389230" y="3625102"/>
              <a:ext cx="360" cy="360"/>
            </p14:xfrm>
          </p:contentPart>
        </mc:Choice>
        <mc:Fallback xmlns="">
          <p:pic>
            <p:nvPicPr>
              <p:cNvPr id="4" name="Ink 3">
                <a:extLst>
                  <a:ext uri="{FF2B5EF4-FFF2-40B4-BE49-F238E27FC236}">
                    <a16:creationId xmlns:a16="http://schemas.microsoft.com/office/drawing/2014/main" id="{97F504DA-0200-4F5B-A69E-0C28F69714D1}"/>
                  </a:ext>
                </a:extLst>
              </p:cNvPr>
              <p:cNvPicPr/>
              <p:nvPr/>
            </p:nvPicPr>
            <p:blipFill>
              <a:blip r:embed="rId12"/>
              <a:stretch>
                <a:fillRect/>
              </a:stretch>
            </p:blipFill>
            <p:spPr>
              <a:xfrm>
                <a:off x="11371230" y="3517102"/>
                <a:ext cx="36000" cy="216000"/>
              </a:xfrm>
              <a:prstGeom prst="rect">
                <a:avLst/>
              </a:prstGeom>
            </p:spPr>
          </p:pic>
        </mc:Fallback>
      </mc:AlternateContent>
      <mc:AlternateContent xmlns:mc="http://schemas.openxmlformats.org/markup-compatibility/2006" xmlns:p14="http://schemas.microsoft.com/office/powerpoint/2010/main" xmlns:aink="http://schemas.microsoft.com/office/drawing/2016/ink">
        <mc:Choice Requires="p14 aink">
          <p:contentPart p14:bwMode="auto" r:id="rId13">
            <p14:nvContentPartPr>
              <p14:cNvPr id="5" name="Ink 4">
                <a:extLst>
                  <a:ext uri="{FF2B5EF4-FFF2-40B4-BE49-F238E27FC236}">
                    <a16:creationId xmlns:a16="http://schemas.microsoft.com/office/drawing/2014/main" id="{CC7E2B8E-7C4A-4B2A-9881-933ABCB42DE1}"/>
                  </a:ext>
                </a:extLst>
              </p14:cNvPr>
              <p14:cNvContentPartPr/>
              <p14:nvPr/>
            </p14:nvContentPartPr>
            <p14:xfrm>
              <a:off x="11432070" y="3620062"/>
              <a:ext cx="360" cy="360"/>
            </p14:xfrm>
          </p:contentPart>
        </mc:Choice>
        <mc:Fallback xmlns="">
          <p:pic>
            <p:nvPicPr>
              <p:cNvPr id="5" name="Ink 4">
                <a:extLst>
                  <a:ext uri="{FF2B5EF4-FFF2-40B4-BE49-F238E27FC236}">
                    <a16:creationId xmlns:a16="http://schemas.microsoft.com/office/drawing/2014/main" id="{CC7E2B8E-7C4A-4B2A-9881-933ABCB42DE1}"/>
                  </a:ext>
                </a:extLst>
              </p:cNvPr>
              <p:cNvPicPr/>
              <p:nvPr/>
            </p:nvPicPr>
            <p:blipFill>
              <a:blip r:embed="rId14"/>
              <a:stretch>
                <a:fillRect/>
              </a:stretch>
            </p:blipFill>
            <p:spPr>
              <a:xfrm>
                <a:off x="11414070" y="3512062"/>
                <a:ext cx="36000" cy="216000"/>
              </a:xfrm>
              <a:prstGeom prst="rect">
                <a:avLst/>
              </a:prstGeom>
            </p:spPr>
          </p:pic>
        </mc:Fallback>
      </mc:AlternateContent>
      <p:sp>
        <p:nvSpPr>
          <p:cNvPr id="18" name="TextBox 17">
            <a:extLst>
              <a:ext uri="{FF2B5EF4-FFF2-40B4-BE49-F238E27FC236}">
                <a16:creationId xmlns:a16="http://schemas.microsoft.com/office/drawing/2014/main" id="{AD4B18F8-5202-4F4F-B682-03B05B2FE37C}"/>
              </a:ext>
            </a:extLst>
          </p:cNvPr>
          <p:cNvSpPr txBox="1"/>
          <p:nvPr/>
        </p:nvSpPr>
        <p:spPr>
          <a:xfrm rot="10800000" flipH="1" flipV="1">
            <a:off x="7708243" y="4666419"/>
            <a:ext cx="2261148" cy="369332"/>
          </a:xfrm>
          <a:prstGeom prst="rect">
            <a:avLst/>
          </a:prstGeom>
          <a:noFill/>
        </p:spPr>
        <p:txBody>
          <a:bodyPr wrap="square" rtlCol="0">
            <a:spAutoFit/>
          </a:bodyPr>
          <a:lstStyle/>
          <a:p>
            <a:r>
              <a:rPr lang="en-US" b="1" dirty="0"/>
              <a:t>Poverty Trap</a:t>
            </a:r>
            <a:endParaRPr lang="en-US" sz="1800" b="1" kern="1200" dirty="0">
              <a:solidFill>
                <a:schemeClr val="tx1"/>
              </a:solidFill>
              <a:latin typeface="+mn-lt"/>
              <a:ea typeface="+mn-ea"/>
              <a:cs typeface="+mn-cs"/>
            </a:endParaRPr>
          </a:p>
        </p:txBody>
      </p:sp>
      <p:sp>
        <p:nvSpPr>
          <p:cNvPr id="3" name="TextBox 2">
            <a:extLst>
              <a:ext uri="{FF2B5EF4-FFF2-40B4-BE49-F238E27FC236}">
                <a16:creationId xmlns:a16="http://schemas.microsoft.com/office/drawing/2014/main" id="{4A882905-E771-4C81-9814-642164D7A372}"/>
              </a:ext>
            </a:extLst>
          </p:cNvPr>
          <p:cNvSpPr txBox="1"/>
          <p:nvPr/>
        </p:nvSpPr>
        <p:spPr>
          <a:xfrm rot="10800000" flipV="1">
            <a:off x="2802724" y="2984668"/>
            <a:ext cx="1414422" cy="369332"/>
          </a:xfrm>
          <a:prstGeom prst="rect">
            <a:avLst/>
          </a:prstGeom>
          <a:noFill/>
        </p:spPr>
        <p:txBody>
          <a:bodyPr wrap="square" rtlCol="0">
            <a:spAutoFit/>
          </a:bodyPr>
          <a:lstStyle/>
          <a:p>
            <a:r>
              <a:rPr lang="en-US" b="1" dirty="0"/>
              <a:t>1960</a:t>
            </a:r>
          </a:p>
        </p:txBody>
      </p:sp>
      <p:sp>
        <p:nvSpPr>
          <p:cNvPr id="6" name="TextBox 5">
            <a:extLst>
              <a:ext uri="{FF2B5EF4-FFF2-40B4-BE49-F238E27FC236}">
                <a16:creationId xmlns:a16="http://schemas.microsoft.com/office/drawing/2014/main" id="{8D3D0505-D9FF-42F2-882F-D3C88A7DE891}"/>
              </a:ext>
            </a:extLst>
          </p:cNvPr>
          <p:cNvSpPr txBox="1"/>
          <p:nvPr/>
        </p:nvSpPr>
        <p:spPr>
          <a:xfrm>
            <a:off x="4352922" y="4988583"/>
            <a:ext cx="1790702" cy="369332"/>
          </a:xfrm>
          <a:prstGeom prst="rect">
            <a:avLst/>
          </a:prstGeom>
          <a:noFill/>
        </p:spPr>
        <p:txBody>
          <a:bodyPr wrap="square" rtlCol="0">
            <a:spAutoFit/>
          </a:bodyPr>
          <a:lstStyle/>
          <a:p>
            <a:r>
              <a:rPr lang="en-US" sz="1800" b="1" kern="1200" dirty="0">
                <a:solidFill>
                  <a:schemeClr val="tx1"/>
                </a:solidFill>
                <a:latin typeface="+mn-lt"/>
                <a:ea typeface="+mn-ea"/>
                <a:cs typeface="+mn-cs"/>
              </a:rPr>
              <a:t>     1995</a:t>
            </a:r>
          </a:p>
        </p:txBody>
      </p:sp>
      <p:sp>
        <p:nvSpPr>
          <p:cNvPr id="7" name="TextBox 6">
            <a:extLst>
              <a:ext uri="{FF2B5EF4-FFF2-40B4-BE49-F238E27FC236}">
                <a16:creationId xmlns:a16="http://schemas.microsoft.com/office/drawing/2014/main" id="{F13B7E74-CB15-4C6E-B00E-8954678086BB}"/>
              </a:ext>
            </a:extLst>
          </p:cNvPr>
          <p:cNvSpPr txBox="1"/>
          <p:nvPr/>
        </p:nvSpPr>
        <p:spPr>
          <a:xfrm rot="10800000" flipV="1">
            <a:off x="5286374" y="3797767"/>
            <a:ext cx="1845945" cy="369332"/>
          </a:xfrm>
          <a:prstGeom prst="rect">
            <a:avLst/>
          </a:prstGeom>
          <a:noFill/>
        </p:spPr>
        <p:txBody>
          <a:bodyPr wrap="square" rtlCol="0">
            <a:spAutoFit/>
          </a:bodyPr>
          <a:lstStyle/>
          <a:p>
            <a:r>
              <a:rPr lang="en-US" b="1" dirty="0"/>
              <a:t>                   2017</a:t>
            </a:r>
            <a:endParaRPr lang="en-US" sz="1800" b="1" kern="1200" dirty="0">
              <a:solidFill>
                <a:schemeClr val="tx1"/>
              </a:solidFill>
              <a:latin typeface="+mn-lt"/>
              <a:ea typeface="+mn-ea"/>
              <a:cs typeface="+mn-cs"/>
            </a:endParaRPr>
          </a:p>
        </p:txBody>
      </p:sp>
      <mc:AlternateContent xmlns:mc="http://schemas.openxmlformats.org/markup-compatibility/2006" xmlns:p14="http://schemas.microsoft.com/office/powerpoint/2010/main">
        <mc:Choice Requires="p14">
          <p:contentPart p14:bwMode="auto" r:id="rId15">
            <p14:nvContentPartPr>
              <p14:cNvPr id="19" name="Ink 18">
                <a:extLst>
                  <a:ext uri="{FF2B5EF4-FFF2-40B4-BE49-F238E27FC236}">
                    <a16:creationId xmlns:a16="http://schemas.microsoft.com/office/drawing/2014/main" id="{F69C74DF-4FB7-435A-84B2-45A629408DAB}"/>
                  </a:ext>
                </a:extLst>
              </p14:cNvPr>
              <p14:cNvContentPartPr/>
              <p14:nvPr/>
            </p14:nvContentPartPr>
            <p14:xfrm>
              <a:off x="3447990" y="3300382"/>
              <a:ext cx="127800" cy="199800"/>
            </p14:xfrm>
          </p:contentPart>
        </mc:Choice>
        <mc:Fallback xmlns="">
          <p:pic>
            <p:nvPicPr>
              <p:cNvPr id="19" name="Ink 18">
                <a:extLst>
                  <a:ext uri="{FF2B5EF4-FFF2-40B4-BE49-F238E27FC236}">
                    <a16:creationId xmlns:a16="http://schemas.microsoft.com/office/drawing/2014/main" id="{F69C74DF-4FB7-435A-84B2-45A629408DAB}"/>
                  </a:ext>
                </a:extLst>
              </p:cNvPr>
              <p:cNvPicPr/>
              <p:nvPr/>
            </p:nvPicPr>
            <p:blipFill>
              <a:blip r:embed="rId16"/>
              <a:stretch>
                <a:fillRect/>
              </a:stretch>
            </p:blipFill>
            <p:spPr>
              <a:xfrm>
                <a:off x="3439015" y="3291382"/>
                <a:ext cx="145390" cy="21744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0" name="Ink 19">
                <a:extLst>
                  <a:ext uri="{FF2B5EF4-FFF2-40B4-BE49-F238E27FC236}">
                    <a16:creationId xmlns:a16="http://schemas.microsoft.com/office/drawing/2014/main" id="{51BC4AA8-4F40-4534-BAD2-DB091556D223}"/>
                  </a:ext>
                </a:extLst>
              </p14:cNvPr>
              <p14:cNvContentPartPr/>
              <p14:nvPr/>
            </p14:nvContentPartPr>
            <p14:xfrm>
              <a:off x="5152950" y="4774582"/>
              <a:ext cx="157680" cy="221400"/>
            </p14:xfrm>
          </p:contentPart>
        </mc:Choice>
        <mc:Fallback xmlns="">
          <p:pic>
            <p:nvPicPr>
              <p:cNvPr id="20" name="Ink 19">
                <a:extLst>
                  <a:ext uri="{FF2B5EF4-FFF2-40B4-BE49-F238E27FC236}">
                    <a16:creationId xmlns:a16="http://schemas.microsoft.com/office/drawing/2014/main" id="{51BC4AA8-4F40-4534-BAD2-DB091556D223}"/>
                  </a:ext>
                </a:extLst>
              </p:cNvPr>
              <p:cNvPicPr/>
              <p:nvPr/>
            </p:nvPicPr>
            <p:blipFill>
              <a:blip r:embed="rId18"/>
              <a:stretch>
                <a:fillRect/>
              </a:stretch>
            </p:blipFill>
            <p:spPr>
              <a:xfrm>
                <a:off x="5143950" y="4765582"/>
                <a:ext cx="175320" cy="23904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21" name="Ink 20">
                <a:extLst>
                  <a:ext uri="{FF2B5EF4-FFF2-40B4-BE49-F238E27FC236}">
                    <a16:creationId xmlns:a16="http://schemas.microsoft.com/office/drawing/2014/main" id="{FF366162-56B8-4A36-BB39-184DC38A14EF}"/>
                  </a:ext>
                </a:extLst>
              </p14:cNvPr>
              <p14:cNvContentPartPr/>
              <p14:nvPr/>
            </p14:nvContentPartPr>
            <p14:xfrm>
              <a:off x="6315030" y="4409902"/>
              <a:ext cx="145080" cy="154800"/>
            </p14:xfrm>
          </p:contentPart>
        </mc:Choice>
        <mc:Fallback xmlns="">
          <p:pic>
            <p:nvPicPr>
              <p:cNvPr id="21" name="Ink 20">
                <a:extLst>
                  <a:ext uri="{FF2B5EF4-FFF2-40B4-BE49-F238E27FC236}">
                    <a16:creationId xmlns:a16="http://schemas.microsoft.com/office/drawing/2014/main" id="{FF366162-56B8-4A36-BB39-184DC38A14EF}"/>
                  </a:ext>
                </a:extLst>
              </p:cNvPr>
              <p:cNvPicPr/>
              <p:nvPr/>
            </p:nvPicPr>
            <p:blipFill>
              <a:blip r:embed="rId20"/>
              <a:stretch>
                <a:fillRect/>
              </a:stretch>
            </p:blipFill>
            <p:spPr>
              <a:xfrm>
                <a:off x="6306030" y="4400902"/>
                <a:ext cx="162720" cy="172440"/>
              </a:xfrm>
              <a:prstGeom prst="rect">
                <a:avLst/>
              </a:prstGeom>
            </p:spPr>
          </p:pic>
        </mc:Fallback>
      </mc:AlternateContent>
      <mc:AlternateContent xmlns:mc="http://schemas.openxmlformats.org/markup-compatibility/2006" xmlns:p14="http://schemas.microsoft.com/office/powerpoint/2010/main">
        <mc:Choice Requires="p14">
          <p:contentPart p14:bwMode="auto" r:id="rId21">
            <p14:nvContentPartPr>
              <p14:cNvPr id="24" name="Ink 23">
                <a:extLst>
                  <a:ext uri="{FF2B5EF4-FFF2-40B4-BE49-F238E27FC236}">
                    <a16:creationId xmlns:a16="http://schemas.microsoft.com/office/drawing/2014/main" id="{1B89E1F2-EAEA-454E-BF9A-A628B4473371}"/>
                  </a:ext>
                </a:extLst>
              </p14:cNvPr>
              <p14:cNvContentPartPr/>
              <p14:nvPr/>
            </p14:nvContentPartPr>
            <p14:xfrm>
              <a:off x="11239470" y="3467062"/>
              <a:ext cx="360" cy="360"/>
            </p14:xfrm>
          </p:contentPart>
        </mc:Choice>
        <mc:Fallback xmlns="">
          <p:pic>
            <p:nvPicPr>
              <p:cNvPr id="24" name="Ink 23">
                <a:extLst>
                  <a:ext uri="{FF2B5EF4-FFF2-40B4-BE49-F238E27FC236}">
                    <a16:creationId xmlns:a16="http://schemas.microsoft.com/office/drawing/2014/main" id="{1B89E1F2-EAEA-454E-BF9A-A628B4473371}"/>
                  </a:ext>
                </a:extLst>
              </p:cNvPr>
              <p:cNvPicPr/>
              <p:nvPr/>
            </p:nvPicPr>
            <p:blipFill>
              <a:blip r:embed="rId3"/>
              <a:stretch>
                <a:fillRect/>
              </a:stretch>
            </p:blipFill>
            <p:spPr>
              <a:xfrm>
                <a:off x="11230470" y="34580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2">
            <p14:nvContentPartPr>
              <p14:cNvPr id="25" name="Ink 24">
                <a:extLst>
                  <a:ext uri="{FF2B5EF4-FFF2-40B4-BE49-F238E27FC236}">
                    <a16:creationId xmlns:a16="http://schemas.microsoft.com/office/drawing/2014/main" id="{35A5EFF6-C461-4CE0-80AC-01616F8B98AC}"/>
                  </a:ext>
                </a:extLst>
              </p14:cNvPr>
              <p14:cNvContentPartPr/>
              <p14:nvPr/>
            </p14:nvContentPartPr>
            <p14:xfrm>
              <a:off x="11572830" y="3828862"/>
              <a:ext cx="360" cy="360"/>
            </p14:xfrm>
          </p:contentPart>
        </mc:Choice>
        <mc:Fallback xmlns="">
          <p:pic>
            <p:nvPicPr>
              <p:cNvPr id="25" name="Ink 24">
                <a:extLst>
                  <a:ext uri="{FF2B5EF4-FFF2-40B4-BE49-F238E27FC236}">
                    <a16:creationId xmlns:a16="http://schemas.microsoft.com/office/drawing/2014/main" id="{35A5EFF6-C461-4CE0-80AC-01616F8B98AC}"/>
                  </a:ext>
                </a:extLst>
              </p:cNvPr>
              <p:cNvPicPr/>
              <p:nvPr/>
            </p:nvPicPr>
            <p:blipFill>
              <a:blip r:embed="rId3"/>
              <a:stretch>
                <a:fillRect/>
              </a:stretch>
            </p:blipFill>
            <p:spPr>
              <a:xfrm>
                <a:off x="11563830" y="38198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26" name="Ink 25">
                <a:extLst>
                  <a:ext uri="{FF2B5EF4-FFF2-40B4-BE49-F238E27FC236}">
                    <a16:creationId xmlns:a16="http://schemas.microsoft.com/office/drawing/2014/main" id="{23A3B09A-58DE-4E1A-8445-87D10515C72B}"/>
                  </a:ext>
                </a:extLst>
              </p14:cNvPr>
              <p14:cNvContentPartPr/>
              <p14:nvPr/>
            </p14:nvContentPartPr>
            <p14:xfrm>
              <a:off x="8300790" y="6410062"/>
              <a:ext cx="360" cy="360"/>
            </p14:xfrm>
          </p:contentPart>
        </mc:Choice>
        <mc:Fallback xmlns="">
          <p:pic>
            <p:nvPicPr>
              <p:cNvPr id="26" name="Ink 25">
                <a:extLst>
                  <a:ext uri="{FF2B5EF4-FFF2-40B4-BE49-F238E27FC236}">
                    <a16:creationId xmlns:a16="http://schemas.microsoft.com/office/drawing/2014/main" id="{23A3B09A-58DE-4E1A-8445-87D10515C72B}"/>
                  </a:ext>
                </a:extLst>
              </p:cNvPr>
              <p:cNvPicPr/>
              <p:nvPr/>
            </p:nvPicPr>
            <p:blipFill>
              <a:blip r:embed="rId3"/>
              <a:stretch>
                <a:fillRect/>
              </a:stretch>
            </p:blipFill>
            <p:spPr>
              <a:xfrm>
                <a:off x="8291790" y="64010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4">
            <p14:nvContentPartPr>
              <p14:cNvPr id="27" name="Ink 26">
                <a:extLst>
                  <a:ext uri="{FF2B5EF4-FFF2-40B4-BE49-F238E27FC236}">
                    <a16:creationId xmlns:a16="http://schemas.microsoft.com/office/drawing/2014/main" id="{95462661-F321-40D4-88F6-53716CD49374}"/>
                  </a:ext>
                </a:extLst>
              </p14:cNvPr>
              <p14:cNvContentPartPr/>
              <p14:nvPr/>
            </p14:nvContentPartPr>
            <p14:xfrm>
              <a:off x="8081910" y="6371902"/>
              <a:ext cx="360" cy="360"/>
            </p14:xfrm>
          </p:contentPart>
        </mc:Choice>
        <mc:Fallback xmlns="">
          <p:pic>
            <p:nvPicPr>
              <p:cNvPr id="27" name="Ink 26">
                <a:extLst>
                  <a:ext uri="{FF2B5EF4-FFF2-40B4-BE49-F238E27FC236}">
                    <a16:creationId xmlns:a16="http://schemas.microsoft.com/office/drawing/2014/main" id="{95462661-F321-40D4-88F6-53716CD49374}"/>
                  </a:ext>
                </a:extLst>
              </p:cNvPr>
              <p:cNvPicPr/>
              <p:nvPr/>
            </p:nvPicPr>
            <p:blipFill>
              <a:blip r:embed="rId3"/>
              <a:stretch>
                <a:fillRect/>
              </a:stretch>
            </p:blipFill>
            <p:spPr>
              <a:xfrm>
                <a:off x="8072910" y="636290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25">
            <p14:nvContentPartPr>
              <p14:cNvPr id="28" name="Ink 27">
                <a:extLst>
                  <a:ext uri="{FF2B5EF4-FFF2-40B4-BE49-F238E27FC236}">
                    <a16:creationId xmlns:a16="http://schemas.microsoft.com/office/drawing/2014/main" id="{1BFBE4FF-D3D6-46D3-969E-A982158121B5}"/>
                  </a:ext>
                </a:extLst>
              </p14:cNvPr>
              <p14:cNvContentPartPr/>
              <p14:nvPr/>
            </p14:nvContentPartPr>
            <p14:xfrm>
              <a:off x="8076870" y="6343462"/>
              <a:ext cx="3960" cy="2160"/>
            </p14:xfrm>
          </p:contentPart>
        </mc:Choice>
        <mc:Fallback xmlns="">
          <p:pic>
            <p:nvPicPr>
              <p:cNvPr id="28" name="Ink 27">
                <a:extLst>
                  <a:ext uri="{FF2B5EF4-FFF2-40B4-BE49-F238E27FC236}">
                    <a16:creationId xmlns:a16="http://schemas.microsoft.com/office/drawing/2014/main" id="{1BFBE4FF-D3D6-46D3-969E-A982158121B5}"/>
                  </a:ext>
                </a:extLst>
              </p:cNvPr>
              <p:cNvPicPr/>
              <p:nvPr/>
            </p:nvPicPr>
            <p:blipFill>
              <a:blip r:embed="rId3"/>
              <a:stretch>
                <a:fillRect/>
              </a:stretch>
            </p:blipFill>
            <p:spPr>
              <a:xfrm>
                <a:off x="8067870" y="6334462"/>
                <a:ext cx="21600" cy="1980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29" name="Ink 28">
                <a:extLst>
                  <a:ext uri="{FF2B5EF4-FFF2-40B4-BE49-F238E27FC236}">
                    <a16:creationId xmlns:a16="http://schemas.microsoft.com/office/drawing/2014/main" id="{708165A7-CCD7-4A34-8D67-9F694DFCA758}"/>
                  </a:ext>
                </a:extLst>
              </p14:cNvPr>
              <p14:cNvContentPartPr/>
              <p14:nvPr/>
            </p14:nvContentPartPr>
            <p14:xfrm>
              <a:off x="13391910" y="4929022"/>
              <a:ext cx="360" cy="360"/>
            </p14:xfrm>
          </p:contentPart>
        </mc:Choice>
        <mc:Fallback xmlns="">
          <p:pic>
            <p:nvPicPr>
              <p:cNvPr id="29" name="Ink 28">
                <a:extLst>
                  <a:ext uri="{FF2B5EF4-FFF2-40B4-BE49-F238E27FC236}">
                    <a16:creationId xmlns:a16="http://schemas.microsoft.com/office/drawing/2014/main" id="{708165A7-CCD7-4A34-8D67-9F694DFCA758}"/>
                  </a:ext>
                </a:extLst>
              </p:cNvPr>
              <p:cNvPicPr/>
              <p:nvPr/>
            </p:nvPicPr>
            <p:blipFill>
              <a:blip r:embed="rId3"/>
              <a:stretch>
                <a:fillRect/>
              </a:stretch>
            </p:blipFill>
            <p:spPr>
              <a:xfrm>
                <a:off x="13382910" y="4920022"/>
                <a:ext cx="18000" cy="18000"/>
              </a:xfrm>
              <a:prstGeom prst="rect">
                <a:avLst/>
              </a:prstGeom>
            </p:spPr>
          </p:pic>
        </mc:Fallback>
      </mc:AlternateContent>
      <p:sp>
        <p:nvSpPr>
          <p:cNvPr id="8" name="TextBox 7">
            <a:extLst>
              <a:ext uri="{FF2B5EF4-FFF2-40B4-BE49-F238E27FC236}">
                <a16:creationId xmlns:a16="http://schemas.microsoft.com/office/drawing/2014/main" id="{8EEA21B0-D97E-44B8-90C1-21A5095C53F6}"/>
              </a:ext>
            </a:extLst>
          </p:cNvPr>
          <p:cNvSpPr txBox="1"/>
          <p:nvPr/>
        </p:nvSpPr>
        <p:spPr>
          <a:xfrm rot="11706183" flipV="1">
            <a:off x="5556199" y="5046973"/>
            <a:ext cx="1040891" cy="369332"/>
          </a:xfrm>
          <a:prstGeom prst="rect">
            <a:avLst/>
          </a:prstGeom>
          <a:noFill/>
        </p:spPr>
        <p:txBody>
          <a:bodyPr wrap="square" rtlCol="0">
            <a:spAutoFit/>
          </a:bodyPr>
          <a:lstStyle/>
          <a:p>
            <a:r>
              <a:rPr lang="en-US" sz="1800" kern="1200" dirty="0">
                <a:solidFill>
                  <a:schemeClr val="tx1"/>
                </a:solidFill>
                <a:latin typeface="+mn-lt"/>
                <a:ea typeface="+mn-ea"/>
                <a:cs typeface="+mn-cs"/>
              </a:rPr>
              <a:t>famine</a:t>
            </a:r>
          </a:p>
        </p:txBody>
      </p:sp>
      <mc:AlternateContent xmlns:mc="http://schemas.openxmlformats.org/markup-compatibility/2006" xmlns:p14="http://schemas.microsoft.com/office/powerpoint/2010/main">
        <mc:Choice Requires="p14">
          <p:contentPart p14:bwMode="auto" r:id="rId27">
            <p14:nvContentPartPr>
              <p14:cNvPr id="10" name="Ink 9">
                <a:extLst>
                  <a:ext uri="{FF2B5EF4-FFF2-40B4-BE49-F238E27FC236}">
                    <a16:creationId xmlns:a16="http://schemas.microsoft.com/office/drawing/2014/main" id="{CCF3C476-9A1E-4658-ABFC-ECE4E4EB799A}"/>
                  </a:ext>
                </a:extLst>
              </p14:cNvPr>
              <p14:cNvContentPartPr/>
              <p14:nvPr/>
            </p14:nvContentPartPr>
            <p14:xfrm>
              <a:off x="6797790" y="4073842"/>
              <a:ext cx="270360" cy="24840"/>
            </p14:xfrm>
          </p:contentPart>
        </mc:Choice>
        <mc:Fallback xmlns="">
          <p:pic>
            <p:nvPicPr>
              <p:cNvPr id="10" name="Ink 9">
                <a:extLst>
                  <a:ext uri="{FF2B5EF4-FFF2-40B4-BE49-F238E27FC236}">
                    <a16:creationId xmlns:a16="http://schemas.microsoft.com/office/drawing/2014/main" id="{CCF3C476-9A1E-4658-ABFC-ECE4E4EB799A}"/>
                  </a:ext>
                </a:extLst>
              </p:cNvPr>
              <p:cNvPicPr/>
              <p:nvPr/>
            </p:nvPicPr>
            <p:blipFill>
              <a:blip r:embed="rId28"/>
              <a:stretch>
                <a:fillRect/>
              </a:stretch>
            </p:blipFill>
            <p:spPr>
              <a:xfrm>
                <a:off x="6788790" y="4064971"/>
                <a:ext cx="288000" cy="42228"/>
              </a:xfrm>
              <a:prstGeom prst="rect">
                <a:avLst/>
              </a:prstGeom>
            </p:spPr>
          </p:pic>
        </mc:Fallback>
      </mc:AlternateContent>
      <mc:AlternateContent xmlns:mc="http://schemas.openxmlformats.org/markup-compatibility/2006" xmlns:p14="http://schemas.microsoft.com/office/powerpoint/2010/main">
        <mc:Choice Requires="p14">
          <p:contentPart p14:bwMode="auto" r:id="rId29">
            <p14:nvContentPartPr>
              <p14:cNvPr id="11" name="Ink 10">
                <a:extLst>
                  <a:ext uri="{FF2B5EF4-FFF2-40B4-BE49-F238E27FC236}">
                    <a16:creationId xmlns:a16="http://schemas.microsoft.com/office/drawing/2014/main" id="{56063023-A99B-40C0-AD9B-F78B18A6AE24}"/>
                  </a:ext>
                </a:extLst>
              </p14:cNvPr>
              <p14:cNvContentPartPr/>
              <p14:nvPr/>
            </p14:nvContentPartPr>
            <p14:xfrm>
              <a:off x="11196630" y="3143062"/>
              <a:ext cx="360" cy="360"/>
            </p14:xfrm>
          </p:contentPart>
        </mc:Choice>
        <mc:Fallback xmlns="">
          <p:pic>
            <p:nvPicPr>
              <p:cNvPr id="11" name="Ink 10">
                <a:extLst>
                  <a:ext uri="{FF2B5EF4-FFF2-40B4-BE49-F238E27FC236}">
                    <a16:creationId xmlns:a16="http://schemas.microsoft.com/office/drawing/2014/main" id="{56063023-A99B-40C0-AD9B-F78B18A6AE24}"/>
                  </a:ext>
                </a:extLst>
              </p:cNvPr>
              <p:cNvPicPr/>
              <p:nvPr/>
            </p:nvPicPr>
            <p:blipFill>
              <a:blip r:embed="rId3"/>
              <a:stretch>
                <a:fillRect/>
              </a:stretch>
            </p:blipFill>
            <p:spPr>
              <a:xfrm>
                <a:off x="11187630" y="31340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12" name="Ink 11">
                <a:extLst>
                  <a:ext uri="{FF2B5EF4-FFF2-40B4-BE49-F238E27FC236}">
                    <a16:creationId xmlns:a16="http://schemas.microsoft.com/office/drawing/2014/main" id="{E03CEE8F-B330-45E2-A639-320C99AA5973}"/>
                  </a:ext>
                </a:extLst>
              </p14:cNvPr>
              <p14:cNvContentPartPr/>
              <p14:nvPr/>
            </p14:nvContentPartPr>
            <p14:xfrm>
              <a:off x="12815550" y="466462"/>
              <a:ext cx="360" cy="360"/>
            </p14:xfrm>
          </p:contentPart>
        </mc:Choice>
        <mc:Fallback xmlns="">
          <p:pic>
            <p:nvPicPr>
              <p:cNvPr id="12" name="Ink 11">
                <a:extLst>
                  <a:ext uri="{FF2B5EF4-FFF2-40B4-BE49-F238E27FC236}">
                    <a16:creationId xmlns:a16="http://schemas.microsoft.com/office/drawing/2014/main" id="{E03CEE8F-B330-45E2-A639-320C99AA5973}"/>
                  </a:ext>
                </a:extLst>
              </p:cNvPr>
              <p:cNvPicPr/>
              <p:nvPr/>
            </p:nvPicPr>
            <p:blipFill>
              <a:blip r:embed="rId3"/>
              <a:stretch>
                <a:fillRect/>
              </a:stretch>
            </p:blipFill>
            <p:spPr>
              <a:xfrm>
                <a:off x="12806550" y="4574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1">
            <p14:nvContentPartPr>
              <p14:cNvPr id="13" name="Ink 12">
                <a:extLst>
                  <a:ext uri="{FF2B5EF4-FFF2-40B4-BE49-F238E27FC236}">
                    <a16:creationId xmlns:a16="http://schemas.microsoft.com/office/drawing/2014/main" id="{2E140D53-4BF7-4079-B4E5-051733CDDF09}"/>
                  </a:ext>
                </a:extLst>
              </p14:cNvPr>
              <p14:cNvContentPartPr/>
              <p14:nvPr/>
            </p14:nvContentPartPr>
            <p14:xfrm>
              <a:off x="3900150" y="4595662"/>
              <a:ext cx="360" cy="360"/>
            </p14:xfrm>
          </p:contentPart>
        </mc:Choice>
        <mc:Fallback xmlns="">
          <p:pic>
            <p:nvPicPr>
              <p:cNvPr id="13" name="Ink 12">
                <a:extLst>
                  <a:ext uri="{FF2B5EF4-FFF2-40B4-BE49-F238E27FC236}">
                    <a16:creationId xmlns:a16="http://schemas.microsoft.com/office/drawing/2014/main" id="{2E140D53-4BF7-4079-B4E5-051733CDDF09}"/>
                  </a:ext>
                </a:extLst>
              </p:cNvPr>
              <p:cNvPicPr/>
              <p:nvPr/>
            </p:nvPicPr>
            <p:blipFill>
              <a:blip r:embed="rId3"/>
              <a:stretch>
                <a:fillRect/>
              </a:stretch>
            </p:blipFill>
            <p:spPr>
              <a:xfrm>
                <a:off x="3891150" y="45866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14" name="Ink 13">
                <a:extLst>
                  <a:ext uri="{FF2B5EF4-FFF2-40B4-BE49-F238E27FC236}">
                    <a16:creationId xmlns:a16="http://schemas.microsoft.com/office/drawing/2014/main" id="{46F22842-BD0B-4BD2-BDE7-C95A9FAAA357}"/>
                  </a:ext>
                </a:extLst>
              </p14:cNvPr>
              <p14:cNvContentPartPr/>
              <p14:nvPr/>
            </p14:nvContentPartPr>
            <p14:xfrm>
              <a:off x="3666870" y="4471822"/>
              <a:ext cx="360" cy="360"/>
            </p14:xfrm>
          </p:contentPart>
        </mc:Choice>
        <mc:Fallback xmlns="">
          <p:pic>
            <p:nvPicPr>
              <p:cNvPr id="14" name="Ink 13">
                <a:extLst>
                  <a:ext uri="{FF2B5EF4-FFF2-40B4-BE49-F238E27FC236}">
                    <a16:creationId xmlns:a16="http://schemas.microsoft.com/office/drawing/2014/main" id="{46F22842-BD0B-4BD2-BDE7-C95A9FAAA357}"/>
                  </a:ext>
                </a:extLst>
              </p:cNvPr>
              <p:cNvPicPr/>
              <p:nvPr/>
            </p:nvPicPr>
            <p:blipFill>
              <a:blip r:embed="rId3"/>
              <a:stretch>
                <a:fillRect/>
              </a:stretch>
            </p:blipFill>
            <p:spPr>
              <a:xfrm>
                <a:off x="3657870" y="44628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3">
            <p14:nvContentPartPr>
              <p14:cNvPr id="15" name="Ink 14">
                <a:extLst>
                  <a:ext uri="{FF2B5EF4-FFF2-40B4-BE49-F238E27FC236}">
                    <a16:creationId xmlns:a16="http://schemas.microsoft.com/office/drawing/2014/main" id="{A1634139-0FC7-460D-9FD8-D2CCE13A5330}"/>
                  </a:ext>
                </a:extLst>
              </p14:cNvPr>
              <p14:cNvContentPartPr/>
              <p14:nvPr/>
            </p14:nvContentPartPr>
            <p14:xfrm>
              <a:off x="3614670" y="4614742"/>
              <a:ext cx="360" cy="360"/>
            </p14:xfrm>
          </p:contentPart>
        </mc:Choice>
        <mc:Fallback xmlns="">
          <p:pic>
            <p:nvPicPr>
              <p:cNvPr id="15" name="Ink 14">
                <a:extLst>
                  <a:ext uri="{FF2B5EF4-FFF2-40B4-BE49-F238E27FC236}">
                    <a16:creationId xmlns:a16="http://schemas.microsoft.com/office/drawing/2014/main" id="{A1634139-0FC7-460D-9FD8-D2CCE13A5330}"/>
                  </a:ext>
                </a:extLst>
              </p:cNvPr>
              <p:cNvPicPr/>
              <p:nvPr/>
            </p:nvPicPr>
            <p:blipFill>
              <a:blip r:embed="rId3"/>
              <a:stretch>
                <a:fillRect/>
              </a:stretch>
            </p:blipFill>
            <p:spPr>
              <a:xfrm>
                <a:off x="3605670" y="460574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4">
            <p14:nvContentPartPr>
              <p14:cNvPr id="30" name="Ink 29">
                <a:extLst>
                  <a:ext uri="{FF2B5EF4-FFF2-40B4-BE49-F238E27FC236}">
                    <a16:creationId xmlns:a16="http://schemas.microsoft.com/office/drawing/2014/main" id="{EF5FBB65-921E-4F19-954F-3785948881E9}"/>
                  </a:ext>
                </a:extLst>
              </p14:cNvPr>
              <p14:cNvContentPartPr/>
              <p14:nvPr/>
            </p14:nvContentPartPr>
            <p14:xfrm>
              <a:off x="5962230" y="4743622"/>
              <a:ext cx="286560" cy="328680"/>
            </p14:xfrm>
          </p:contentPart>
        </mc:Choice>
        <mc:Fallback xmlns="">
          <p:pic>
            <p:nvPicPr>
              <p:cNvPr id="30" name="Ink 29">
                <a:extLst>
                  <a:ext uri="{FF2B5EF4-FFF2-40B4-BE49-F238E27FC236}">
                    <a16:creationId xmlns:a16="http://schemas.microsoft.com/office/drawing/2014/main" id="{EF5FBB65-921E-4F19-954F-3785948881E9}"/>
                  </a:ext>
                </a:extLst>
              </p:cNvPr>
              <p:cNvPicPr/>
              <p:nvPr/>
            </p:nvPicPr>
            <p:blipFill>
              <a:blip r:embed="rId35"/>
              <a:stretch>
                <a:fillRect/>
              </a:stretch>
            </p:blipFill>
            <p:spPr>
              <a:xfrm>
                <a:off x="5953230" y="4734612"/>
                <a:ext cx="304200" cy="346339"/>
              </a:xfrm>
              <a:prstGeom prst="rect">
                <a:avLst/>
              </a:prstGeom>
            </p:spPr>
          </p:pic>
        </mc:Fallback>
      </mc:AlternateContent>
      <mc:AlternateContent xmlns:mc="http://schemas.openxmlformats.org/markup-compatibility/2006" xmlns:p14="http://schemas.microsoft.com/office/powerpoint/2010/main">
        <mc:Choice Requires="p14">
          <p:contentPart p14:bwMode="auto" r:id="rId36">
            <p14:nvContentPartPr>
              <p14:cNvPr id="31" name="Ink 30">
                <a:extLst>
                  <a:ext uri="{FF2B5EF4-FFF2-40B4-BE49-F238E27FC236}">
                    <a16:creationId xmlns:a16="http://schemas.microsoft.com/office/drawing/2014/main" id="{72D505C3-3782-49B5-9B57-D8C8BA68A354}"/>
                  </a:ext>
                </a:extLst>
              </p14:cNvPr>
              <p14:cNvContentPartPr/>
              <p14:nvPr/>
            </p14:nvContentPartPr>
            <p14:xfrm>
              <a:off x="11748870" y="3452662"/>
              <a:ext cx="360" cy="360"/>
            </p14:xfrm>
          </p:contentPart>
        </mc:Choice>
        <mc:Fallback xmlns="">
          <p:pic>
            <p:nvPicPr>
              <p:cNvPr id="31" name="Ink 30">
                <a:extLst>
                  <a:ext uri="{FF2B5EF4-FFF2-40B4-BE49-F238E27FC236}">
                    <a16:creationId xmlns:a16="http://schemas.microsoft.com/office/drawing/2014/main" id="{72D505C3-3782-49B5-9B57-D8C8BA68A354}"/>
                  </a:ext>
                </a:extLst>
              </p:cNvPr>
              <p:cNvPicPr/>
              <p:nvPr/>
            </p:nvPicPr>
            <p:blipFill>
              <a:blip r:embed="rId3"/>
              <a:stretch>
                <a:fillRect/>
              </a:stretch>
            </p:blipFill>
            <p:spPr>
              <a:xfrm>
                <a:off x="11739870" y="34436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7">
            <p14:nvContentPartPr>
              <p14:cNvPr id="32" name="Ink 31">
                <a:extLst>
                  <a:ext uri="{FF2B5EF4-FFF2-40B4-BE49-F238E27FC236}">
                    <a16:creationId xmlns:a16="http://schemas.microsoft.com/office/drawing/2014/main" id="{2E87CE5E-FB33-471C-87E9-9991D1C9D3E5}"/>
                  </a:ext>
                </a:extLst>
              </p14:cNvPr>
              <p14:cNvContentPartPr/>
              <p14:nvPr/>
            </p14:nvContentPartPr>
            <p14:xfrm>
              <a:off x="13058550" y="3100222"/>
              <a:ext cx="360" cy="360"/>
            </p14:xfrm>
          </p:contentPart>
        </mc:Choice>
        <mc:Fallback xmlns="">
          <p:pic>
            <p:nvPicPr>
              <p:cNvPr id="32" name="Ink 31">
                <a:extLst>
                  <a:ext uri="{FF2B5EF4-FFF2-40B4-BE49-F238E27FC236}">
                    <a16:creationId xmlns:a16="http://schemas.microsoft.com/office/drawing/2014/main" id="{2E87CE5E-FB33-471C-87E9-9991D1C9D3E5}"/>
                  </a:ext>
                </a:extLst>
              </p:cNvPr>
              <p:cNvPicPr/>
              <p:nvPr/>
            </p:nvPicPr>
            <p:blipFill>
              <a:blip r:embed="rId3"/>
              <a:stretch>
                <a:fillRect/>
              </a:stretch>
            </p:blipFill>
            <p:spPr>
              <a:xfrm>
                <a:off x="13049550" y="309122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8">
            <p14:nvContentPartPr>
              <p14:cNvPr id="33" name="Ink 32">
                <a:extLst>
                  <a:ext uri="{FF2B5EF4-FFF2-40B4-BE49-F238E27FC236}">
                    <a16:creationId xmlns:a16="http://schemas.microsoft.com/office/drawing/2014/main" id="{511FC9A4-7107-4F0B-8F10-A3F2FDBE4768}"/>
                  </a:ext>
                </a:extLst>
              </p14:cNvPr>
              <p14:cNvContentPartPr/>
              <p14:nvPr/>
            </p14:nvContentPartPr>
            <p14:xfrm>
              <a:off x="5166990" y="695062"/>
              <a:ext cx="360" cy="360"/>
            </p14:xfrm>
          </p:contentPart>
        </mc:Choice>
        <mc:Fallback xmlns="">
          <p:pic>
            <p:nvPicPr>
              <p:cNvPr id="33" name="Ink 32">
                <a:extLst>
                  <a:ext uri="{FF2B5EF4-FFF2-40B4-BE49-F238E27FC236}">
                    <a16:creationId xmlns:a16="http://schemas.microsoft.com/office/drawing/2014/main" id="{511FC9A4-7107-4F0B-8F10-A3F2FDBE4768}"/>
                  </a:ext>
                </a:extLst>
              </p:cNvPr>
              <p:cNvPicPr/>
              <p:nvPr/>
            </p:nvPicPr>
            <p:blipFill>
              <a:blip r:embed="rId3"/>
              <a:stretch>
                <a:fillRect/>
              </a:stretch>
            </p:blipFill>
            <p:spPr>
              <a:xfrm>
                <a:off x="5157990" y="686062"/>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39">
            <p14:nvContentPartPr>
              <p14:cNvPr id="34" name="Ink 33">
                <a:extLst>
                  <a:ext uri="{FF2B5EF4-FFF2-40B4-BE49-F238E27FC236}">
                    <a16:creationId xmlns:a16="http://schemas.microsoft.com/office/drawing/2014/main" id="{B2A29E30-1B06-445F-9494-D7F21826E110}"/>
                  </a:ext>
                </a:extLst>
              </p14:cNvPr>
              <p14:cNvContentPartPr/>
              <p14:nvPr/>
            </p14:nvContentPartPr>
            <p14:xfrm>
              <a:off x="4971870" y="865702"/>
              <a:ext cx="6120" cy="6120"/>
            </p14:xfrm>
          </p:contentPart>
        </mc:Choice>
        <mc:Fallback xmlns="">
          <p:pic>
            <p:nvPicPr>
              <p:cNvPr id="34" name="Ink 33">
                <a:extLst>
                  <a:ext uri="{FF2B5EF4-FFF2-40B4-BE49-F238E27FC236}">
                    <a16:creationId xmlns:a16="http://schemas.microsoft.com/office/drawing/2014/main" id="{B2A29E30-1B06-445F-9494-D7F21826E110}"/>
                  </a:ext>
                </a:extLst>
              </p:cNvPr>
              <p:cNvPicPr/>
              <p:nvPr/>
            </p:nvPicPr>
            <p:blipFill>
              <a:blip r:embed="rId40"/>
              <a:stretch>
                <a:fillRect/>
              </a:stretch>
            </p:blipFill>
            <p:spPr>
              <a:xfrm>
                <a:off x="4962307" y="856702"/>
                <a:ext cx="24863" cy="23760"/>
              </a:xfrm>
              <a:prstGeom prst="rect">
                <a:avLst/>
              </a:prstGeom>
            </p:spPr>
          </p:pic>
        </mc:Fallback>
      </mc:AlternateContent>
      <mc:AlternateContent xmlns:mc="http://schemas.openxmlformats.org/markup-compatibility/2006" xmlns:p14="http://schemas.microsoft.com/office/powerpoint/2010/main">
        <mc:Choice Requires="p14">
          <p:contentPart p14:bwMode="auto" r:id="rId41">
            <p14:nvContentPartPr>
              <p14:cNvPr id="35" name="Ink 34">
                <a:extLst>
                  <a:ext uri="{FF2B5EF4-FFF2-40B4-BE49-F238E27FC236}">
                    <a16:creationId xmlns:a16="http://schemas.microsoft.com/office/drawing/2014/main" id="{5F567D29-0A91-4B20-85E5-EF1D38DE7B54}"/>
                  </a:ext>
                </a:extLst>
              </p14:cNvPr>
              <p14:cNvContentPartPr/>
              <p14:nvPr/>
            </p14:nvContentPartPr>
            <p14:xfrm>
              <a:off x="5086350" y="818902"/>
              <a:ext cx="15480" cy="2160"/>
            </p14:xfrm>
          </p:contentPart>
        </mc:Choice>
        <mc:Fallback xmlns="">
          <p:pic>
            <p:nvPicPr>
              <p:cNvPr id="35" name="Ink 34">
                <a:extLst>
                  <a:ext uri="{FF2B5EF4-FFF2-40B4-BE49-F238E27FC236}">
                    <a16:creationId xmlns:a16="http://schemas.microsoft.com/office/drawing/2014/main" id="{5F567D29-0A91-4B20-85E5-EF1D38DE7B54}"/>
                  </a:ext>
                </a:extLst>
              </p:cNvPr>
              <p:cNvPicPr/>
              <p:nvPr/>
            </p:nvPicPr>
            <p:blipFill>
              <a:blip r:embed="rId42"/>
              <a:stretch>
                <a:fillRect/>
              </a:stretch>
            </p:blipFill>
            <p:spPr>
              <a:xfrm>
                <a:off x="5077350" y="809902"/>
                <a:ext cx="33120" cy="19800"/>
              </a:xfrm>
              <a:prstGeom prst="rect">
                <a:avLst/>
              </a:prstGeom>
            </p:spPr>
          </p:pic>
        </mc:Fallback>
      </mc:AlternateContent>
      <mc:AlternateContent xmlns:mc="http://schemas.openxmlformats.org/markup-compatibility/2006" xmlns:p14="http://schemas.microsoft.com/office/powerpoint/2010/main">
        <mc:Choice Requires="p14">
          <p:contentPart p14:bwMode="auto" r:id="rId43">
            <p14:nvContentPartPr>
              <p14:cNvPr id="36" name="Ink 35">
                <a:extLst>
                  <a:ext uri="{FF2B5EF4-FFF2-40B4-BE49-F238E27FC236}">
                    <a16:creationId xmlns:a16="http://schemas.microsoft.com/office/drawing/2014/main" id="{3FC0603C-D7A1-47F7-9463-4762250C1BB6}"/>
                  </a:ext>
                </a:extLst>
              </p14:cNvPr>
              <p14:cNvContentPartPr/>
              <p14:nvPr/>
            </p14:nvContentPartPr>
            <p14:xfrm>
              <a:off x="11401110" y="2361862"/>
              <a:ext cx="360" cy="360"/>
            </p14:xfrm>
          </p:contentPart>
        </mc:Choice>
        <mc:Fallback xmlns="">
          <p:pic>
            <p:nvPicPr>
              <p:cNvPr id="36" name="Ink 35">
                <a:extLst>
                  <a:ext uri="{FF2B5EF4-FFF2-40B4-BE49-F238E27FC236}">
                    <a16:creationId xmlns:a16="http://schemas.microsoft.com/office/drawing/2014/main" id="{3FC0603C-D7A1-47F7-9463-4762250C1BB6}"/>
                  </a:ext>
                </a:extLst>
              </p:cNvPr>
              <p:cNvPicPr/>
              <p:nvPr/>
            </p:nvPicPr>
            <p:blipFill>
              <a:blip r:embed="rId3"/>
              <a:stretch>
                <a:fillRect/>
              </a:stretch>
            </p:blipFill>
            <p:spPr>
              <a:xfrm>
                <a:off x="11392110" y="2352862"/>
                <a:ext cx="18000" cy="18000"/>
              </a:xfrm>
              <a:prstGeom prst="rect">
                <a:avLst/>
              </a:prstGeom>
            </p:spPr>
          </p:pic>
        </mc:Fallback>
      </mc:AlternateContent>
      <p:sp>
        <p:nvSpPr>
          <p:cNvPr id="9" name="TextBox 8">
            <a:extLst>
              <a:ext uri="{FF2B5EF4-FFF2-40B4-BE49-F238E27FC236}">
                <a16:creationId xmlns:a16="http://schemas.microsoft.com/office/drawing/2014/main" id="{3C08716E-C7C0-8002-A5C9-E2774C0B0FBF}"/>
              </a:ext>
            </a:extLst>
          </p:cNvPr>
          <p:cNvSpPr txBox="1"/>
          <p:nvPr/>
        </p:nvSpPr>
        <p:spPr>
          <a:xfrm flipH="1">
            <a:off x="5864785" y="3967553"/>
            <a:ext cx="1524888" cy="369332"/>
          </a:xfrm>
          <a:prstGeom prst="rect">
            <a:avLst/>
          </a:prstGeom>
          <a:noFill/>
        </p:spPr>
        <p:txBody>
          <a:bodyPr wrap="square" rtlCol="0">
            <a:spAutoFit/>
          </a:bodyPr>
          <a:lstStyle/>
          <a:p>
            <a:r>
              <a:rPr lang="en-US" b="1" dirty="0"/>
              <a:t>2023</a:t>
            </a:r>
          </a:p>
        </p:txBody>
      </p:sp>
      <p:grpSp>
        <p:nvGrpSpPr>
          <p:cNvPr id="42" name="Group 41">
            <a:extLst>
              <a:ext uri="{FF2B5EF4-FFF2-40B4-BE49-F238E27FC236}">
                <a16:creationId xmlns:a16="http://schemas.microsoft.com/office/drawing/2014/main" id="{B7672429-9138-B0EC-553B-3616493FBDAA}"/>
              </a:ext>
            </a:extLst>
          </p:cNvPr>
          <p:cNvGrpSpPr/>
          <p:nvPr/>
        </p:nvGrpSpPr>
        <p:grpSpPr>
          <a:xfrm>
            <a:off x="6126300" y="4949010"/>
            <a:ext cx="360" cy="360"/>
            <a:chOff x="6126300" y="4949010"/>
            <a:chExt cx="360" cy="360"/>
          </a:xfrm>
        </p:grpSpPr>
        <mc:AlternateContent xmlns:mc="http://schemas.openxmlformats.org/markup-compatibility/2006" xmlns:p14="http://schemas.microsoft.com/office/powerpoint/2010/main">
          <mc:Choice Requires="p14">
            <p:contentPart p14:bwMode="auto" r:id="rId44">
              <p14:nvContentPartPr>
                <p14:cNvPr id="38" name="Ink 37">
                  <a:extLst>
                    <a:ext uri="{FF2B5EF4-FFF2-40B4-BE49-F238E27FC236}">
                      <a16:creationId xmlns:a16="http://schemas.microsoft.com/office/drawing/2014/main" id="{588F6830-DAA6-B365-7CC9-A049E03388EF}"/>
                    </a:ext>
                  </a:extLst>
                </p14:cNvPr>
                <p14:cNvContentPartPr/>
                <p14:nvPr/>
              </p14:nvContentPartPr>
              <p14:xfrm>
                <a:off x="6126300" y="4949010"/>
                <a:ext cx="360" cy="360"/>
              </p14:xfrm>
            </p:contentPart>
          </mc:Choice>
          <mc:Fallback xmlns="">
            <p:pic>
              <p:nvPicPr>
                <p:cNvPr id="38" name="Ink 37">
                  <a:extLst>
                    <a:ext uri="{FF2B5EF4-FFF2-40B4-BE49-F238E27FC236}">
                      <a16:creationId xmlns:a16="http://schemas.microsoft.com/office/drawing/2014/main" id="{588F6830-DAA6-B365-7CC9-A049E03388EF}"/>
                    </a:ext>
                  </a:extLst>
                </p:cNvPr>
                <p:cNvPicPr/>
                <p:nvPr/>
              </p:nvPicPr>
              <p:blipFill>
                <a:blip r:embed="rId45"/>
                <a:stretch>
                  <a:fillRect/>
                </a:stretch>
              </p:blipFill>
              <p:spPr>
                <a:xfrm>
                  <a:off x="6121980" y="4944690"/>
                  <a:ext cx="900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46">
              <p14:nvContentPartPr>
                <p14:cNvPr id="41" name="Ink 40">
                  <a:extLst>
                    <a:ext uri="{FF2B5EF4-FFF2-40B4-BE49-F238E27FC236}">
                      <a16:creationId xmlns:a16="http://schemas.microsoft.com/office/drawing/2014/main" id="{A58DEC13-D328-C216-A4C6-9FA1EF89FFB9}"/>
                    </a:ext>
                  </a:extLst>
                </p14:cNvPr>
                <p14:cNvContentPartPr/>
                <p14:nvPr/>
              </p14:nvContentPartPr>
              <p14:xfrm>
                <a:off x="6126300" y="4949010"/>
                <a:ext cx="360" cy="360"/>
              </p14:xfrm>
            </p:contentPart>
          </mc:Choice>
          <mc:Fallback xmlns="">
            <p:pic>
              <p:nvPicPr>
                <p:cNvPr id="41" name="Ink 40">
                  <a:extLst>
                    <a:ext uri="{FF2B5EF4-FFF2-40B4-BE49-F238E27FC236}">
                      <a16:creationId xmlns:a16="http://schemas.microsoft.com/office/drawing/2014/main" id="{A58DEC13-D328-C216-A4C6-9FA1EF89FFB9}"/>
                    </a:ext>
                  </a:extLst>
                </p:cNvPr>
                <p:cNvPicPr/>
                <p:nvPr/>
              </p:nvPicPr>
              <p:blipFill>
                <a:blip r:embed="rId45"/>
                <a:stretch>
                  <a:fillRect/>
                </a:stretch>
              </p:blipFill>
              <p:spPr>
                <a:xfrm>
                  <a:off x="6121980" y="4944690"/>
                  <a:ext cx="9000" cy="9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47">
            <p14:nvContentPartPr>
              <p14:cNvPr id="43" name="Ink 42">
                <a:extLst>
                  <a:ext uri="{FF2B5EF4-FFF2-40B4-BE49-F238E27FC236}">
                    <a16:creationId xmlns:a16="http://schemas.microsoft.com/office/drawing/2014/main" id="{30B48B0E-AE82-F56E-C5FF-E48EEC22DC8A}"/>
                  </a:ext>
                </a:extLst>
              </p14:cNvPr>
              <p14:cNvContentPartPr/>
              <p14:nvPr/>
            </p14:nvContentPartPr>
            <p14:xfrm>
              <a:off x="6235020" y="5265450"/>
              <a:ext cx="67680" cy="81360"/>
            </p14:xfrm>
          </p:contentPart>
        </mc:Choice>
        <mc:Fallback xmlns="">
          <p:pic>
            <p:nvPicPr>
              <p:cNvPr id="43" name="Ink 42">
                <a:extLst>
                  <a:ext uri="{FF2B5EF4-FFF2-40B4-BE49-F238E27FC236}">
                    <a16:creationId xmlns:a16="http://schemas.microsoft.com/office/drawing/2014/main" id="{30B48B0E-AE82-F56E-C5FF-E48EEC22DC8A}"/>
                  </a:ext>
                </a:extLst>
              </p:cNvPr>
              <p:cNvPicPr/>
              <p:nvPr/>
            </p:nvPicPr>
            <p:blipFill>
              <a:blip r:embed="rId48"/>
              <a:stretch>
                <a:fillRect/>
              </a:stretch>
            </p:blipFill>
            <p:spPr>
              <a:xfrm>
                <a:off x="6230677" y="5261130"/>
                <a:ext cx="76366" cy="9000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44" name="Ink 43">
                <a:extLst>
                  <a:ext uri="{FF2B5EF4-FFF2-40B4-BE49-F238E27FC236}">
                    <a16:creationId xmlns:a16="http://schemas.microsoft.com/office/drawing/2014/main" id="{9DA64446-8DE5-F08D-3AF6-D1F290248C8E}"/>
                  </a:ext>
                </a:extLst>
              </p14:cNvPr>
              <p14:cNvContentPartPr/>
              <p14:nvPr/>
            </p14:nvContentPartPr>
            <p14:xfrm>
              <a:off x="-2102220" y="1181610"/>
              <a:ext cx="37800" cy="27360"/>
            </p14:xfrm>
          </p:contentPart>
        </mc:Choice>
        <mc:Fallback xmlns="">
          <p:pic>
            <p:nvPicPr>
              <p:cNvPr id="44" name="Ink 43">
                <a:extLst>
                  <a:ext uri="{FF2B5EF4-FFF2-40B4-BE49-F238E27FC236}">
                    <a16:creationId xmlns:a16="http://schemas.microsoft.com/office/drawing/2014/main" id="{9DA64446-8DE5-F08D-3AF6-D1F290248C8E}"/>
                  </a:ext>
                </a:extLst>
              </p:cNvPr>
              <p:cNvPicPr/>
              <p:nvPr/>
            </p:nvPicPr>
            <p:blipFill>
              <a:blip r:embed="rId50"/>
              <a:stretch>
                <a:fillRect/>
              </a:stretch>
            </p:blipFill>
            <p:spPr>
              <a:xfrm>
                <a:off x="-2106540" y="1177290"/>
                <a:ext cx="46440" cy="36000"/>
              </a:xfrm>
              <a:prstGeom prst="rect">
                <a:avLst/>
              </a:prstGeom>
            </p:spPr>
          </p:pic>
        </mc:Fallback>
      </mc:AlternateContent>
      <mc:AlternateContent xmlns:mc="http://schemas.openxmlformats.org/markup-compatibility/2006" xmlns:p14="http://schemas.microsoft.com/office/powerpoint/2010/main">
        <mc:Choice Requires="p14">
          <p:contentPart p14:bwMode="auto" r:id="rId51">
            <p14:nvContentPartPr>
              <p14:cNvPr id="45" name="Ink 44">
                <a:extLst>
                  <a:ext uri="{FF2B5EF4-FFF2-40B4-BE49-F238E27FC236}">
                    <a16:creationId xmlns:a16="http://schemas.microsoft.com/office/drawing/2014/main" id="{13A748C0-D82C-CDF8-0BB8-5ABF1353D7FA}"/>
                  </a:ext>
                </a:extLst>
              </p14:cNvPr>
              <p14:cNvContentPartPr/>
              <p14:nvPr/>
            </p14:nvContentPartPr>
            <p14:xfrm>
              <a:off x="6442200" y="4197731"/>
              <a:ext cx="334080" cy="78480"/>
            </p14:xfrm>
          </p:contentPart>
        </mc:Choice>
        <mc:Fallback xmlns="">
          <p:pic>
            <p:nvPicPr>
              <p:cNvPr id="45" name="Ink 44">
                <a:extLst>
                  <a:ext uri="{FF2B5EF4-FFF2-40B4-BE49-F238E27FC236}">
                    <a16:creationId xmlns:a16="http://schemas.microsoft.com/office/drawing/2014/main" id="{13A748C0-D82C-CDF8-0BB8-5ABF1353D7FA}"/>
                  </a:ext>
                </a:extLst>
              </p:cNvPr>
              <p:cNvPicPr/>
              <p:nvPr/>
            </p:nvPicPr>
            <p:blipFill>
              <a:blip r:embed="rId52"/>
              <a:stretch>
                <a:fillRect/>
              </a:stretch>
            </p:blipFill>
            <p:spPr>
              <a:xfrm>
                <a:off x="6437875" y="4193411"/>
                <a:ext cx="342729" cy="87120"/>
              </a:xfrm>
              <a:prstGeom prst="rect">
                <a:avLst/>
              </a:prstGeom>
            </p:spPr>
          </p:pic>
        </mc:Fallback>
      </mc:AlternateContent>
      <mc:AlternateContent xmlns:mc="http://schemas.openxmlformats.org/markup-compatibility/2006" xmlns:p14="http://schemas.microsoft.com/office/powerpoint/2010/main">
        <mc:Choice Requires="p14">
          <p:contentPart p14:bwMode="auto" r:id="rId53">
            <p14:nvContentPartPr>
              <p14:cNvPr id="46" name="Ink 45">
                <a:extLst>
                  <a:ext uri="{FF2B5EF4-FFF2-40B4-BE49-F238E27FC236}">
                    <a16:creationId xmlns:a16="http://schemas.microsoft.com/office/drawing/2014/main" id="{D76015EA-8BE8-4965-467F-D04AC3851370}"/>
                  </a:ext>
                </a:extLst>
              </p14:cNvPr>
              <p14:cNvContentPartPr/>
              <p14:nvPr/>
            </p14:nvContentPartPr>
            <p14:xfrm>
              <a:off x="10831320" y="3133931"/>
              <a:ext cx="360" cy="360"/>
            </p14:xfrm>
          </p:contentPart>
        </mc:Choice>
        <mc:Fallback xmlns="">
          <p:pic>
            <p:nvPicPr>
              <p:cNvPr id="46" name="Ink 45">
                <a:extLst>
                  <a:ext uri="{FF2B5EF4-FFF2-40B4-BE49-F238E27FC236}">
                    <a16:creationId xmlns:a16="http://schemas.microsoft.com/office/drawing/2014/main" id="{D76015EA-8BE8-4965-467F-D04AC3851370}"/>
                  </a:ext>
                </a:extLst>
              </p:cNvPr>
              <p:cNvPicPr/>
              <p:nvPr/>
            </p:nvPicPr>
            <p:blipFill>
              <a:blip r:embed="rId54"/>
              <a:stretch>
                <a:fillRect/>
              </a:stretch>
            </p:blipFill>
            <p:spPr>
              <a:xfrm>
                <a:off x="10827000" y="3129611"/>
                <a:ext cx="9000" cy="9000"/>
              </a:xfrm>
              <a:prstGeom prst="rect">
                <a:avLst/>
              </a:prstGeom>
            </p:spPr>
          </p:pic>
        </mc:Fallback>
      </mc:AlternateContent>
    </p:spTree>
    <p:extLst>
      <p:ext uri="{BB962C8B-B14F-4D97-AF65-F5344CB8AC3E}">
        <p14:creationId xmlns:p14="http://schemas.microsoft.com/office/powerpoint/2010/main" val="1036044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922242-C82B-473B-ADE7-4224D4EDD0A5}"/>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 What We Think We Know</a:t>
            </a:r>
          </a:p>
        </p:txBody>
      </p:sp>
      <p:sp>
        <p:nvSpPr>
          <p:cNvPr id="3" name="Content Placeholder 2">
            <a:extLst>
              <a:ext uri="{FF2B5EF4-FFF2-40B4-BE49-F238E27FC236}">
                <a16:creationId xmlns:a16="http://schemas.microsoft.com/office/drawing/2014/main" id="{8EB69C8E-2BC0-4EDF-81A5-FAA05D421975}"/>
              </a:ext>
            </a:extLst>
          </p:cNvPr>
          <p:cNvSpPr>
            <a:spLocks noGrp="1"/>
          </p:cNvSpPr>
          <p:nvPr>
            <p:ph idx="1"/>
          </p:nvPr>
        </p:nvSpPr>
        <p:spPr>
          <a:xfrm>
            <a:off x="1371599" y="1703070"/>
            <a:ext cx="9724031" cy="5006340"/>
          </a:xfrm>
        </p:spPr>
        <p:txBody>
          <a:bodyPr anchor="ctr">
            <a:normAutofit/>
          </a:bodyPr>
          <a:lstStyle/>
          <a:p>
            <a:endParaRPr lang="en-US" sz="2000" dirty="0"/>
          </a:p>
          <a:p>
            <a:pPr marL="0" indent="0">
              <a:buNone/>
            </a:pPr>
            <a:r>
              <a:rPr lang="en-US" b="1" dirty="0"/>
              <a:t>A Very Poor Country</a:t>
            </a:r>
          </a:p>
          <a:p>
            <a:r>
              <a:rPr lang="en-US" b="1" dirty="0"/>
              <a:t> </a:t>
            </a:r>
            <a:r>
              <a:rPr lang="en-US" dirty="0"/>
              <a:t>GDP in 2021 about $27 bn.  BOK estimate</a:t>
            </a:r>
          </a:p>
          <a:p>
            <a:r>
              <a:rPr lang="en-US" dirty="0"/>
              <a:t> Population 26 million</a:t>
            </a:r>
          </a:p>
          <a:p>
            <a:r>
              <a:rPr lang="en-US" dirty="0"/>
              <a:t> Per-capita  GDP  $1,000 - $2,000</a:t>
            </a:r>
          </a:p>
          <a:p>
            <a:r>
              <a:rPr lang="en-US" dirty="0"/>
              <a:t> 180 in the world </a:t>
            </a:r>
          </a:p>
          <a:p>
            <a:r>
              <a:rPr lang="en-US" dirty="0"/>
              <a:t> NY Times reports  </a:t>
            </a:r>
            <a:r>
              <a:rPr lang="en-US" sz="2400" i="0" dirty="0">
                <a:solidFill>
                  <a:srgbClr val="000000"/>
                </a:solidFill>
                <a:effectLst/>
                <a:latin typeface="Roboto" panose="02000000000000000000" pitchFamily="2" charset="0"/>
              </a:rPr>
              <a:t>$1,184.79  in 2020 !</a:t>
            </a:r>
          </a:p>
          <a:p>
            <a:r>
              <a:rPr lang="en-US" sz="2400" dirty="0">
                <a:solidFill>
                  <a:srgbClr val="000000"/>
                </a:solidFill>
                <a:latin typeface="Roboto" panose="02000000000000000000" pitchFamily="2" charset="0"/>
              </a:rPr>
              <a:t> Negative growth 2020-22</a:t>
            </a:r>
          </a:p>
          <a:p>
            <a:r>
              <a:rPr lang="en-US" sz="2400" dirty="0">
                <a:solidFill>
                  <a:srgbClr val="000000"/>
                </a:solidFill>
                <a:latin typeface="Roboto" panose="02000000000000000000" pitchFamily="2" charset="0"/>
              </a:rPr>
              <a:t> Malnutrition, extreme poverty is prevalent</a:t>
            </a:r>
            <a:endParaRPr lang="en-US" dirty="0"/>
          </a:p>
          <a:p>
            <a:pPr marL="0" indent="0">
              <a:buNone/>
            </a:pPr>
            <a:endParaRPr lang="en-US" b="1" dirty="0"/>
          </a:p>
          <a:p>
            <a:pPr marL="0" indent="0">
              <a:buNone/>
            </a:pPr>
            <a:endParaRPr lang="en-US" sz="2000" dirty="0"/>
          </a:p>
        </p:txBody>
      </p:sp>
      <p:sp>
        <p:nvSpPr>
          <p:cNvPr id="5" name="Footer Placeholder 4">
            <a:extLst>
              <a:ext uri="{FF2B5EF4-FFF2-40B4-BE49-F238E27FC236}">
                <a16:creationId xmlns:a16="http://schemas.microsoft.com/office/drawing/2014/main" id="{35AFB13A-6859-9FE6-F567-0F1D31D99016}"/>
              </a:ext>
            </a:extLst>
          </p:cNvPr>
          <p:cNvSpPr>
            <a:spLocks noGrp="1"/>
          </p:cNvSpPr>
          <p:nvPr>
            <p:ph type="ftr" sz="quarter" idx="11"/>
          </p:nvPr>
        </p:nvSpPr>
        <p:spPr/>
        <p:txBody>
          <a:bodyPr/>
          <a:lstStyle/>
          <a:p>
            <a:r>
              <a:rPr lang="en-US"/>
              <a:t>William B. Brown  NAEIA.com</a:t>
            </a:r>
          </a:p>
        </p:txBody>
      </p:sp>
      <p:sp>
        <p:nvSpPr>
          <p:cNvPr id="6" name="Slide Number Placeholder 5">
            <a:extLst>
              <a:ext uri="{FF2B5EF4-FFF2-40B4-BE49-F238E27FC236}">
                <a16:creationId xmlns:a16="http://schemas.microsoft.com/office/drawing/2014/main" id="{28CAF0EB-6064-C03F-DCB5-73921A59F1BD}"/>
              </a:ext>
            </a:extLst>
          </p:cNvPr>
          <p:cNvSpPr>
            <a:spLocks noGrp="1"/>
          </p:cNvSpPr>
          <p:nvPr>
            <p:ph type="sldNum" sz="quarter" idx="12"/>
          </p:nvPr>
        </p:nvSpPr>
        <p:spPr/>
        <p:txBody>
          <a:bodyPr/>
          <a:lstStyle/>
          <a:p>
            <a:fld id="{78691DA4-D656-4E8E-92A0-590377A99F50}" type="slidenum">
              <a:rPr lang="en-US" smtClean="0"/>
              <a:t>9</a:t>
            </a:fld>
            <a:endParaRPr lang="en-US"/>
          </a:p>
        </p:txBody>
      </p:sp>
    </p:spTree>
    <p:extLst>
      <p:ext uri="{BB962C8B-B14F-4D97-AF65-F5344CB8AC3E}">
        <p14:creationId xmlns:p14="http://schemas.microsoft.com/office/powerpoint/2010/main" val="10621602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16702</TotalTime>
  <Words>2409</Words>
  <Application>Microsoft Office PowerPoint</Application>
  <PresentationFormat>Widescreen</PresentationFormat>
  <Paragraphs>321</Paragraphs>
  <Slides>36</Slides>
  <Notes>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36</vt:i4>
      </vt:variant>
    </vt:vector>
  </HeadingPairs>
  <TitlesOfParts>
    <vt:vector size="42" baseType="lpstr">
      <vt:lpstr>Arial</vt:lpstr>
      <vt:lpstr>Calibri</vt:lpstr>
      <vt:lpstr>Calibri Light</vt:lpstr>
      <vt:lpstr>Roboto</vt:lpstr>
      <vt:lpstr>Office Theme</vt:lpstr>
      <vt:lpstr>1_Office Theme</vt:lpstr>
      <vt:lpstr>   North Korea’s Economic Future   Trapped  October 23, 2023 For  GWIKS  William B. Brown NAEIA.Com </vt:lpstr>
      <vt:lpstr>Trapped Between Plan and Market: Implications for North Korean Stability</vt:lpstr>
      <vt:lpstr>Economic Growth</vt:lpstr>
      <vt:lpstr>Poverty Trap</vt:lpstr>
      <vt:lpstr>PowerPoint Presentation</vt:lpstr>
      <vt:lpstr>PowerPoint Presentation</vt:lpstr>
      <vt:lpstr>PowerPoint Presentation</vt:lpstr>
      <vt:lpstr>PowerPoint Presentation</vt:lpstr>
      <vt:lpstr> What We Think We Know</vt:lpstr>
      <vt:lpstr>Why is North Korea So Poor?</vt:lpstr>
      <vt:lpstr>  Answer—Weak productivity</vt:lpstr>
      <vt:lpstr>  Not Always This Way:  1945 in Good Shape</vt:lpstr>
      <vt:lpstr>  1956-1976 Golden Age of NK Socialism</vt:lpstr>
      <vt:lpstr> </vt:lpstr>
      <vt:lpstr>1997 Lights out</vt:lpstr>
      <vt:lpstr>PowerPoint Presentation</vt:lpstr>
      <vt:lpstr>Command Economy</vt:lpstr>
      <vt:lpstr>Capitalist, Market  Economy</vt:lpstr>
      <vt:lpstr>Kim Jong Un’s Half-Step Financial Reforms</vt:lpstr>
      <vt:lpstr>But reform not extended to farmers and state employees—most of the population</vt:lpstr>
      <vt:lpstr>And dual wages system exploded, leading to massive state corruption.</vt:lpstr>
      <vt:lpstr>PowerPoint Presentation</vt:lpstr>
      <vt:lpstr>   North Korea Foreign  Exchange Rate Pressures  Control by Money?   For:  US Department of Treasury, Korea Development Institute September 14-15,2023 William B. Brown NAEIA.Com</vt:lpstr>
      <vt:lpstr>Kim’s Biggest Success</vt:lpstr>
      <vt:lpstr>Last 4Years</vt:lpstr>
      <vt:lpstr>Dollarization</vt:lpstr>
      <vt:lpstr>China-North Korea Trade Jan 2015- August 2023 </vt:lpstr>
      <vt:lpstr>China Trade Surplus with North Korea Jan 2015  - July 2023 China Customs (excludes crude oil)</vt:lpstr>
      <vt:lpstr>China  Visible Trade Surplus with North Korea Jan 2015  - July 2023 China Customs (excludes crude oil)</vt:lpstr>
      <vt:lpstr>Implied North Korea Visible Trade  Deficit with China Jan 2015  - July 2023 China Customs (excludes crude oil)</vt:lpstr>
      <vt:lpstr>PowerPoint Presentation</vt:lpstr>
      <vt:lpstr>Go to KDI Sanctions  Paper</vt:lpstr>
      <vt:lpstr>Potential Origins of Instability</vt:lpstr>
      <vt:lpstr>Dangerous  Lack of Progress:  Financial Issues Can Spark Unrest, Reform or Collapse</vt:lpstr>
      <vt:lpstr>Conclusion: Kim’s singular achievement is in danger.</vt:lpstr>
      <vt:lpstr>Reform then Open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Changing role of currency and finance in the Kim Jong Un era“  For  GWIKs and KDI School Virtual Symposium August 30-31, 2021   William. B. Brown</dc:title>
  <dc:creator>Bill Brown</dc:creator>
  <cp:lastModifiedBy>Bill Brown</cp:lastModifiedBy>
  <cp:revision>59</cp:revision>
  <dcterms:created xsi:type="dcterms:W3CDTF">2021-08-24T15:31:49Z</dcterms:created>
  <dcterms:modified xsi:type="dcterms:W3CDTF">2023-10-24T00:37:14Z</dcterms:modified>
</cp:coreProperties>
</file>