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3.xml" ContentType="application/inkml+xml"/>
  <Override PartName="/ppt/ink/ink4.xml" ContentType="application/inkml+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5.xml" ContentType="application/inkml+xml"/>
  <Override PartName="/ppt/comments/comment1.xml" ContentType="application/vnd.openxmlformats-officedocument.presentationml.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ink/ink6.xml" ContentType="application/inkml+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ink/ink7.xml" ContentType="application/inkml+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83" r:id="rId3"/>
    <p:sldId id="307" r:id="rId4"/>
    <p:sldId id="309" r:id="rId5"/>
    <p:sldId id="312" r:id="rId6"/>
    <p:sldId id="308" r:id="rId7"/>
    <p:sldId id="311" r:id="rId8"/>
    <p:sldId id="281" r:id="rId9"/>
    <p:sldId id="258" r:id="rId10"/>
    <p:sldId id="260" r:id="rId11"/>
    <p:sldId id="261" r:id="rId12"/>
    <p:sldId id="259" r:id="rId13"/>
    <p:sldId id="262" r:id="rId14"/>
    <p:sldId id="263" r:id="rId15"/>
    <p:sldId id="306" r:id="rId16"/>
    <p:sldId id="305" r:id="rId17"/>
    <p:sldId id="303" r:id="rId18"/>
    <p:sldId id="304" r:id="rId19"/>
    <p:sldId id="302" r:id="rId20"/>
    <p:sldId id="277" r:id="rId21"/>
    <p:sldId id="26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F82D622-3C85-4ECE-8C6F-7F800774576A}">
          <p14:sldIdLst>
            <p14:sldId id="256"/>
            <p14:sldId id="283"/>
          </p14:sldIdLst>
        </p14:section>
        <p14:section name="Soviet (1945-7)" id="{DDEFE58D-4BDA-437A-AFC1-D8C935A57C7D}">
          <p14:sldIdLst>
            <p14:sldId id="307"/>
            <p14:sldId id="309"/>
            <p14:sldId id="312"/>
            <p14:sldId id="308"/>
            <p14:sldId id="311"/>
            <p14:sldId id="281"/>
            <p14:sldId id="258"/>
          </p14:sldIdLst>
        </p14:section>
        <p14:section name="Untitled Section" id="{3F122995-CC2E-4913-AF64-776FC48E1673}">
          <p14:sldIdLst>
            <p14:sldId id="260"/>
            <p14:sldId id="261"/>
            <p14:sldId id="259"/>
            <p14:sldId id="262"/>
            <p14:sldId id="263"/>
            <p14:sldId id="306"/>
            <p14:sldId id="305"/>
            <p14:sldId id="303"/>
            <p14:sldId id="304"/>
            <p14:sldId id="302"/>
            <p14:sldId id="277"/>
            <p14:sldId id="26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l Brown" initials="BB" lastIdx="3" clrIdx="0">
    <p:extLst>
      <p:ext uri="{19B8F6BF-5375-455C-9EA6-DF929625EA0E}">
        <p15:presenceInfo xmlns:p15="http://schemas.microsoft.com/office/powerpoint/2012/main" userId="121cf170c75bed4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94652" autoAdjust="0"/>
  </p:normalViewPr>
  <p:slideViewPr>
    <p:cSldViewPr snapToGrid="0">
      <p:cViewPr varScale="1">
        <p:scale>
          <a:sx n="67" d="100"/>
          <a:sy n="67" d="100"/>
        </p:scale>
        <p:origin x="1066" y="62"/>
      </p:cViewPr>
      <p:guideLst/>
    </p:cSldViewPr>
  </p:slideViewPr>
  <p:outlineViewPr>
    <p:cViewPr>
      <p:scale>
        <a:sx n="33" d="100"/>
        <a:sy n="33" d="100"/>
      </p:scale>
      <p:origin x="0" y="-10680"/>
    </p:cViewPr>
  </p:outlineViewPr>
  <p:notesTextViewPr>
    <p:cViewPr>
      <p:scale>
        <a:sx n="1" d="1"/>
        <a:sy n="1" d="1"/>
      </p:scale>
      <p:origin x="0" y="0"/>
    </p:cViewPr>
  </p:notesTextViewPr>
  <p:sorterViewPr>
    <p:cViewPr>
      <p:scale>
        <a:sx n="100" d="100"/>
        <a:sy n="100" d="100"/>
      </p:scale>
      <p:origin x="0" y="-43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wmbbr\Documents\NK%20Pric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wmbbr\Documents\China%20NK%20Trade%202014%20to%20Aug%202020%20.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wmbbr\Documents\China%20NK%20Trade%202014%20to%20Aug%202020%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wmbbr\Documents\NK%20Prices%20Feb%20202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wmbbr\Documents\NK%20Prices%20Feb%20202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wmbbr\Documents\NK%20Prices%20Feb%202022.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1"/>
              <a:t>North Korea won per US dollar: 2012-2018</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0625328083989498E-2"/>
          <c:y val="0.19486111111111112"/>
          <c:w val="0.84174125109361331"/>
          <c:h val="0.72088764946048411"/>
        </c:manualLayout>
      </c:layout>
      <c:lineChart>
        <c:grouping val="standard"/>
        <c:varyColors val="0"/>
        <c:ser>
          <c:idx val="0"/>
          <c:order val="0"/>
          <c:spPr>
            <a:ln w="28575" cap="rnd">
              <a:solidFill>
                <a:schemeClr val="dk1">
                  <a:tint val="88000"/>
                </a:schemeClr>
              </a:solidFill>
              <a:round/>
            </a:ln>
            <a:effectLst/>
          </c:spPr>
          <c:marker>
            <c:symbol val="none"/>
          </c:marker>
          <c:cat>
            <c:strRef>
              <c:f>Sheet1!$B$2:$B$88</c:f>
              <c:strCache>
                <c:ptCount val="87"/>
                <c:pt idx="0">
                  <c:v>Dec-18</c:v>
                </c:pt>
                <c:pt idx="1">
                  <c:v>Nov</c:v>
                </c:pt>
                <c:pt idx="2">
                  <c:v>Oct</c:v>
                </c:pt>
                <c:pt idx="3">
                  <c:v>Sep</c:v>
                </c:pt>
                <c:pt idx="4">
                  <c:v>Aug</c:v>
                </c:pt>
                <c:pt idx="5">
                  <c:v>July</c:v>
                </c:pt>
                <c:pt idx="6">
                  <c:v>June</c:v>
                </c:pt>
                <c:pt idx="7">
                  <c:v>May</c:v>
                </c:pt>
                <c:pt idx="8">
                  <c:v>Apr</c:v>
                </c:pt>
                <c:pt idx="9">
                  <c:v>Mar</c:v>
                </c:pt>
                <c:pt idx="10">
                  <c:v>Feb</c:v>
                </c:pt>
                <c:pt idx="11">
                  <c:v>2017-Dec</c:v>
                </c:pt>
                <c:pt idx="12">
                  <c:v>Dec-17</c:v>
                </c:pt>
                <c:pt idx="13">
                  <c:v>Nov</c:v>
                </c:pt>
                <c:pt idx="14">
                  <c:v>Oct</c:v>
                </c:pt>
                <c:pt idx="15">
                  <c:v>Sep</c:v>
                </c:pt>
                <c:pt idx="16">
                  <c:v>July 2016</c:v>
                </c:pt>
                <c:pt idx="17">
                  <c:v>June</c:v>
                </c:pt>
                <c:pt idx="18">
                  <c:v>May</c:v>
                </c:pt>
                <c:pt idx="19">
                  <c:v>Apr</c:v>
                </c:pt>
                <c:pt idx="20">
                  <c:v>Mar</c:v>
                </c:pt>
                <c:pt idx="21">
                  <c:v>Feb</c:v>
                </c:pt>
                <c:pt idx="22">
                  <c:v>2017-Dec</c:v>
                </c:pt>
                <c:pt idx="23">
                  <c:v>Dec</c:v>
                </c:pt>
                <c:pt idx="24">
                  <c:v>Dec-16</c:v>
                </c:pt>
                <c:pt idx="25">
                  <c:v>Oct</c:v>
                </c:pt>
                <c:pt idx="26">
                  <c:v>Sep</c:v>
                </c:pt>
                <c:pt idx="27">
                  <c:v>July 2016</c:v>
                </c:pt>
                <c:pt idx="28">
                  <c:v>2016</c:v>
                </c:pt>
                <c:pt idx="29">
                  <c:v>13-Jun</c:v>
                </c:pt>
                <c:pt idx="30">
                  <c:v>25-May</c:v>
                </c:pt>
                <c:pt idx="31">
                  <c:v>29-Apr</c:v>
                </c:pt>
                <c:pt idx="32">
                  <c:v>25-Mar</c:v>
                </c:pt>
                <c:pt idx="33">
                  <c:v>2016 Dec</c:v>
                </c:pt>
                <c:pt idx="34">
                  <c:v>13-Jan</c:v>
                </c:pt>
                <c:pt idx="35">
                  <c:v>8-Dec</c:v>
                </c:pt>
                <c:pt idx="36">
                  <c:v>27-Oct</c:v>
                </c:pt>
                <c:pt idx="37">
                  <c:v>7-Sep</c:v>
                </c:pt>
                <c:pt idx="38">
                  <c:v>5-Aug</c:v>
                </c:pt>
                <c:pt idx="39">
                  <c:v>2015</c:v>
                </c:pt>
                <c:pt idx="40">
                  <c:v>2015</c:v>
                </c:pt>
                <c:pt idx="41">
                  <c:v>8-Apr</c:v>
                </c:pt>
                <c:pt idx="42">
                  <c:v>26-Feb</c:v>
                </c:pt>
                <c:pt idx="43">
                  <c:v>7-Jan</c:v>
                </c:pt>
                <c:pt idx="44">
                  <c:v>15-Dec</c:v>
                </c:pt>
                <c:pt idx="45">
                  <c:v>2014 Dec</c:v>
                </c:pt>
                <c:pt idx="46">
                  <c:v>6-Nov</c:v>
                </c:pt>
                <c:pt idx="47">
                  <c:v>15-Oct</c:v>
                </c:pt>
                <c:pt idx="48">
                  <c:v>15-Sep</c:v>
                </c:pt>
                <c:pt idx="49">
                  <c:v>12-Aug</c:v>
                </c:pt>
                <c:pt idx="50">
                  <c:v>18-Jul</c:v>
                </c:pt>
                <c:pt idx="51">
                  <c:v>2014</c:v>
                </c:pt>
                <c:pt idx="52">
                  <c:v>2014</c:v>
                </c:pt>
                <c:pt idx="53">
                  <c:v>20-Jun</c:v>
                </c:pt>
                <c:pt idx="54">
                  <c:v>29-May</c:v>
                </c:pt>
                <c:pt idx="55">
                  <c:v>21-Apr</c:v>
                </c:pt>
                <c:pt idx="56">
                  <c:v>24-Mar</c:v>
                </c:pt>
                <c:pt idx="57">
                  <c:v>2013-Dec</c:v>
                </c:pt>
                <c:pt idx="58">
                  <c:v>2013 -Nov</c:v>
                </c:pt>
                <c:pt idx="59">
                  <c:v>13-Nov</c:v>
                </c:pt>
                <c:pt idx="60">
                  <c:v>July 2013</c:v>
                </c:pt>
                <c:pt idx="61">
                  <c:v>25-Jun</c:v>
                </c:pt>
                <c:pt idx="62">
                  <c:v>1-May</c:v>
                </c:pt>
                <c:pt idx="63">
                  <c:v>May 2013</c:v>
                </c:pt>
                <c:pt idx="64">
                  <c:v>2013</c:v>
                </c:pt>
                <c:pt idx="65">
                  <c:v>1-May</c:v>
                </c:pt>
                <c:pt idx="66">
                  <c:v>3-Apr</c:v>
                </c:pt>
                <c:pt idx="67">
                  <c:v>4-Mar</c:v>
                </c:pt>
                <c:pt idx="68">
                  <c:v>6-Feb</c:v>
                </c:pt>
                <c:pt idx="69">
                  <c:v>9-Jan</c:v>
                </c:pt>
                <c:pt idx="70">
                  <c:v>2012-Nov</c:v>
                </c:pt>
                <c:pt idx="71">
                  <c:v>29-Oct</c:v>
                </c:pt>
                <c:pt idx="72">
                  <c:v>27-Sep</c:v>
                </c:pt>
                <c:pt idx="73">
                  <c:v>13-Jul</c:v>
                </c:pt>
                <c:pt idx="74">
                  <c:v>14-Jun</c:v>
                </c:pt>
                <c:pt idx="75">
                  <c:v>May  2012</c:v>
                </c:pt>
                <c:pt idx="76">
                  <c:v>2012</c:v>
                </c:pt>
                <c:pt idx="77">
                  <c:v>2-Mar</c:v>
                </c:pt>
                <c:pt idx="78">
                  <c:v>10-Feb</c:v>
                </c:pt>
                <c:pt idx="79">
                  <c:v>21-Jan</c:v>
                </c:pt>
                <c:pt idx="80">
                  <c:v>13-Dec</c:v>
                </c:pt>
                <c:pt idx="81">
                  <c:v>2-Dec</c:v>
                </c:pt>
                <c:pt idx="82">
                  <c:v>2011-Nov</c:v>
                </c:pt>
                <c:pt idx="83">
                  <c:v>7-Oct</c:v>
                </c:pt>
                <c:pt idx="84">
                  <c:v>1-Sep</c:v>
                </c:pt>
                <c:pt idx="85">
                  <c:v>6-Sep</c:v>
                </c:pt>
                <c:pt idx="86">
                  <c:v>1-Sep</c:v>
                </c:pt>
              </c:strCache>
            </c:strRef>
          </c:cat>
          <c:val>
            <c:numRef>
              <c:f>Sheet1!$C$2:$C$88</c:f>
              <c:numCache>
                <c:formatCode>General</c:formatCode>
                <c:ptCount val="87"/>
                <c:pt idx="0">
                  <c:v>8500</c:v>
                </c:pt>
                <c:pt idx="1">
                  <c:v>8190</c:v>
                </c:pt>
                <c:pt idx="2">
                  <c:v>8220</c:v>
                </c:pt>
                <c:pt idx="3">
                  <c:v>8260</c:v>
                </c:pt>
                <c:pt idx="4">
                  <c:v>8030</c:v>
                </c:pt>
                <c:pt idx="5">
                  <c:v>8030</c:v>
                </c:pt>
                <c:pt idx="6">
                  <c:v>8050</c:v>
                </c:pt>
                <c:pt idx="7">
                  <c:v>8000</c:v>
                </c:pt>
                <c:pt idx="8">
                  <c:v>8150</c:v>
                </c:pt>
                <c:pt idx="9">
                  <c:v>8095</c:v>
                </c:pt>
                <c:pt idx="10">
                  <c:v>8050</c:v>
                </c:pt>
                <c:pt idx="11">
                  <c:v>8000</c:v>
                </c:pt>
                <c:pt idx="12">
                  <c:v>8000</c:v>
                </c:pt>
                <c:pt idx="13">
                  <c:v>8000</c:v>
                </c:pt>
                <c:pt idx="14">
                  <c:v>8000</c:v>
                </c:pt>
                <c:pt idx="15">
                  <c:v>8000</c:v>
                </c:pt>
                <c:pt idx="16">
                  <c:v>8070</c:v>
                </c:pt>
                <c:pt idx="17">
                  <c:v>8120</c:v>
                </c:pt>
                <c:pt idx="18">
                  <c:v>7950</c:v>
                </c:pt>
                <c:pt idx="19">
                  <c:v>8100</c:v>
                </c:pt>
                <c:pt idx="20">
                  <c:v>8105</c:v>
                </c:pt>
                <c:pt idx="21">
                  <c:v>8020</c:v>
                </c:pt>
                <c:pt idx="22">
                  <c:v>8020</c:v>
                </c:pt>
                <c:pt idx="23">
                  <c:v>8010</c:v>
                </c:pt>
                <c:pt idx="24">
                  <c:v>8195</c:v>
                </c:pt>
                <c:pt idx="25">
                  <c:v>8105</c:v>
                </c:pt>
                <c:pt idx="26">
                  <c:v>8230</c:v>
                </c:pt>
                <c:pt idx="27">
                  <c:v>8285</c:v>
                </c:pt>
                <c:pt idx="28">
                  <c:v>8320</c:v>
                </c:pt>
                <c:pt idx="29">
                  <c:v>8515</c:v>
                </c:pt>
                <c:pt idx="30">
                  <c:v>8010</c:v>
                </c:pt>
                <c:pt idx="31">
                  <c:v>8100</c:v>
                </c:pt>
                <c:pt idx="32">
                  <c:v>8065</c:v>
                </c:pt>
                <c:pt idx="33">
                  <c:v>8210</c:v>
                </c:pt>
                <c:pt idx="34">
                  <c:v>8190</c:v>
                </c:pt>
                <c:pt idx="35">
                  <c:v>8800</c:v>
                </c:pt>
                <c:pt idx="36">
                  <c:v>9000</c:v>
                </c:pt>
                <c:pt idx="37">
                  <c:v>8320</c:v>
                </c:pt>
                <c:pt idx="38">
                  <c:v>8155</c:v>
                </c:pt>
                <c:pt idx="39">
                  <c:v>8025</c:v>
                </c:pt>
                <c:pt idx="40">
                  <c:v>8490</c:v>
                </c:pt>
                <c:pt idx="41">
                  <c:v>8400</c:v>
                </c:pt>
                <c:pt idx="42">
                  <c:v>8390</c:v>
                </c:pt>
                <c:pt idx="43">
                  <c:v>8150</c:v>
                </c:pt>
                <c:pt idx="44">
                  <c:v>8300</c:v>
                </c:pt>
                <c:pt idx="45">
                  <c:v>8670</c:v>
                </c:pt>
                <c:pt idx="46">
                  <c:v>8670</c:v>
                </c:pt>
                <c:pt idx="47">
                  <c:v>8430</c:v>
                </c:pt>
                <c:pt idx="48">
                  <c:v>8470</c:v>
                </c:pt>
                <c:pt idx="49">
                  <c:v>8310</c:v>
                </c:pt>
                <c:pt idx="50">
                  <c:v>7500</c:v>
                </c:pt>
                <c:pt idx="51">
                  <c:v>8100</c:v>
                </c:pt>
                <c:pt idx="52">
                  <c:v>8100</c:v>
                </c:pt>
                <c:pt idx="53">
                  <c:v>8100</c:v>
                </c:pt>
                <c:pt idx="54">
                  <c:v>8260</c:v>
                </c:pt>
                <c:pt idx="55">
                  <c:v>8000</c:v>
                </c:pt>
                <c:pt idx="56">
                  <c:v>7550</c:v>
                </c:pt>
                <c:pt idx="57">
                  <c:v>8400</c:v>
                </c:pt>
                <c:pt idx="58">
                  <c:v>8300</c:v>
                </c:pt>
                <c:pt idx="59">
                  <c:v>8180</c:v>
                </c:pt>
                <c:pt idx="60">
                  <c:v>8100</c:v>
                </c:pt>
                <c:pt idx="61">
                  <c:v>7860</c:v>
                </c:pt>
                <c:pt idx="62">
                  <c:v>8500</c:v>
                </c:pt>
                <c:pt idx="63">
                  <c:v>8100</c:v>
                </c:pt>
                <c:pt idx="64">
                  <c:v>7860</c:v>
                </c:pt>
                <c:pt idx="65">
                  <c:v>8500</c:v>
                </c:pt>
                <c:pt idx="66">
                  <c:v>8530</c:v>
                </c:pt>
                <c:pt idx="67">
                  <c:v>8490</c:v>
                </c:pt>
                <c:pt idx="68">
                  <c:v>8350</c:v>
                </c:pt>
                <c:pt idx="69">
                  <c:v>8750</c:v>
                </c:pt>
                <c:pt idx="70">
                  <c:v>8450</c:v>
                </c:pt>
                <c:pt idx="71">
                  <c:v>6490</c:v>
                </c:pt>
                <c:pt idx="72">
                  <c:v>6500</c:v>
                </c:pt>
                <c:pt idx="73">
                  <c:v>5280</c:v>
                </c:pt>
                <c:pt idx="74">
                  <c:v>4540</c:v>
                </c:pt>
                <c:pt idx="75">
                  <c:v>4500</c:v>
                </c:pt>
                <c:pt idx="76">
                  <c:v>3630</c:v>
                </c:pt>
                <c:pt idx="77">
                  <c:v>3640</c:v>
                </c:pt>
                <c:pt idx="78">
                  <c:v>3720</c:v>
                </c:pt>
                <c:pt idx="79">
                  <c:v>4200</c:v>
                </c:pt>
                <c:pt idx="80">
                  <c:v>5200</c:v>
                </c:pt>
                <c:pt idx="81">
                  <c:v>3850</c:v>
                </c:pt>
                <c:pt idx="83">
                  <c:v>3150</c:v>
                </c:pt>
                <c:pt idx="84">
                  <c:v>2850</c:v>
                </c:pt>
                <c:pt idx="85">
                  <c:v>2900</c:v>
                </c:pt>
                <c:pt idx="86">
                  <c:v>2850</c:v>
                </c:pt>
              </c:numCache>
            </c:numRef>
          </c:val>
          <c:smooth val="0"/>
          <c:extLst>
            <c:ext xmlns:c16="http://schemas.microsoft.com/office/drawing/2014/chart" uri="{C3380CC4-5D6E-409C-BE32-E72D297353CC}">
              <c16:uniqueId val="{00000000-3354-4B94-97E5-B4890DCB583F}"/>
            </c:ext>
          </c:extLst>
        </c:ser>
        <c:dLbls>
          <c:showLegendKey val="0"/>
          <c:showVal val="0"/>
          <c:showCatName val="0"/>
          <c:showSerName val="0"/>
          <c:showPercent val="0"/>
          <c:showBubbleSize val="0"/>
        </c:dLbls>
        <c:smooth val="0"/>
        <c:axId val="612267560"/>
        <c:axId val="612268216"/>
      </c:lineChart>
      <c:dateAx>
        <c:axId val="612267560"/>
        <c:scaling>
          <c:orientation val="maxMin"/>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12268216"/>
        <c:crosses val="autoZero"/>
        <c:auto val="0"/>
        <c:lblOffset val="100"/>
        <c:baseTimeUnit val="days"/>
        <c:majorUnit val="12"/>
      </c:dateAx>
      <c:valAx>
        <c:axId val="612268216"/>
        <c:scaling>
          <c:orientation val="minMax"/>
        </c:scaling>
        <c:delete val="0"/>
        <c:axPos val="r"/>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12267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6.9734460048162583E-2"/>
          <c:y val="2.2580326873126187E-2"/>
          <c:w val="0.89713409096464924"/>
          <c:h val="0.81010702845990845"/>
        </c:manualLayout>
      </c:layout>
      <c:lineChart>
        <c:grouping val="standard"/>
        <c:varyColors val="0"/>
        <c:ser>
          <c:idx val="0"/>
          <c:order val="0"/>
          <c:tx>
            <c:strRef>
              <c:f>Sheet1!$A$8</c:f>
              <c:strCache>
                <c:ptCount val="1"/>
                <c:pt idx="0">
                  <c:v>ChX</c:v>
                </c:pt>
              </c:strCache>
            </c:strRef>
          </c:tx>
          <c:spPr>
            <a:ln w="50800" cap="rnd">
              <a:solidFill>
                <a:srgbClr val="FF0000"/>
              </a:solidFill>
              <a:round/>
            </a:ln>
            <a:effectLst/>
          </c:spPr>
          <c:marker>
            <c:symbol val="none"/>
          </c:marker>
          <c:cat>
            <c:strRef>
              <c:f>Sheet1!$B$7:$CN$7</c:f>
              <c:strCache>
                <c:ptCount val="91"/>
                <c:pt idx="0">
                  <c:v>01/2015 </c:v>
                </c:pt>
                <c:pt idx="1">
                  <c:v>02/2015 </c:v>
                </c:pt>
                <c:pt idx="2">
                  <c:v>03/2015 </c:v>
                </c:pt>
                <c:pt idx="3">
                  <c:v>04/2015 </c:v>
                </c:pt>
                <c:pt idx="4">
                  <c:v>05/2015 </c:v>
                </c:pt>
                <c:pt idx="5">
                  <c:v>06/2015 </c:v>
                </c:pt>
                <c:pt idx="6">
                  <c:v>07/2015 </c:v>
                </c:pt>
                <c:pt idx="7">
                  <c:v>08/2015 </c:v>
                </c:pt>
                <c:pt idx="8">
                  <c:v>09/2015 </c:v>
                </c:pt>
                <c:pt idx="9">
                  <c:v>10/2015 </c:v>
                </c:pt>
                <c:pt idx="10">
                  <c:v>11/2015 </c:v>
                </c:pt>
                <c:pt idx="11">
                  <c:v>12/2015 </c:v>
                </c:pt>
                <c:pt idx="12">
                  <c:v>01/2016 </c:v>
                </c:pt>
                <c:pt idx="13">
                  <c:v>02/2016 </c:v>
                </c:pt>
                <c:pt idx="14">
                  <c:v>03/2016 </c:v>
                </c:pt>
                <c:pt idx="15">
                  <c:v>04/2016 </c:v>
                </c:pt>
                <c:pt idx="16">
                  <c:v>05/2016 </c:v>
                </c:pt>
                <c:pt idx="17">
                  <c:v>06/2016 </c:v>
                </c:pt>
                <c:pt idx="18">
                  <c:v>07/2016 </c:v>
                </c:pt>
                <c:pt idx="19">
                  <c:v>08/2016 </c:v>
                </c:pt>
                <c:pt idx="20">
                  <c:v>09/2016 </c:v>
                </c:pt>
                <c:pt idx="21">
                  <c:v>10/2016 </c:v>
                </c:pt>
                <c:pt idx="22">
                  <c:v>11/2016 </c:v>
                </c:pt>
                <c:pt idx="23">
                  <c:v>12/2016 </c:v>
                </c:pt>
                <c:pt idx="24">
                  <c:v>01/2017 </c:v>
                </c:pt>
                <c:pt idx="25">
                  <c:v>02/2017 </c:v>
                </c:pt>
                <c:pt idx="26">
                  <c:v>03/2017 </c:v>
                </c:pt>
                <c:pt idx="27">
                  <c:v>04/2017 </c:v>
                </c:pt>
                <c:pt idx="28">
                  <c:v>05/2017 </c:v>
                </c:pt>
                <c:pt idx="29">
                  <c:v>06/2017 </c:v>
                </c:pt>
                <c:pt idx="30">
                  <c:v>07/2017 </c:v>
                </c:pt>
                <c:pt idx="31">
                  <c:v>08/2017 </c:v>
                </c:pt>
                <c:pt idx="32">
                  <c:v>09/2017 </c:v>
                </c:pt>
                <c:pt idx="33">
                  <c:v>10/2017 </c:v>
                </c:pt>
                <c:pt idx="34">
                  <c:v>11/2017 </c:v>
                </c:pt>
                <c:pt idx="35">
                  <c:v>12/2017 </c:v>
                </c:pt>
                <c:pt idx="36">
                  <c:v>01/2018 </c:v>
                </c:pt>
                <c:pt idx="37">
                  <c:v>02/2018 </c:v>
                </c:pt>
                <c:pt idx="38">
                  <c:v>03/2018 </c:v>
                </c:pt>
                <c:pt idx="39">
                  <c:v>04/2018 </c:v>
                </c:pt>
                <c:pt idx="40">
                  <c:v>05/2018 </c:v>
                </c:pt>
                <c:pt idx="41">
                  <c:v>06/2018 </c:v>
                </c:pt>
                <c:pt idx="42">
                  <c:v>07/2018 </c:v>
                </c:pt>
                <c:pt idx="43">
                  <c:v>08/2018 </c:v>
                </c:pt>
                <c:pt idx="44">
                  <c:v>09/2018 </c:v>
                </c:pt>
                <c:pt idx="45">
                  <c:v>10/2018 </c:v>
                </c:pt>
                <c:pt idx="46">
                  <c:v>11/2018 </c:v>
                </c:pt>
                <c:pt idx="47">
                  <c:v>12/2018 </c:v>
                </c:pt>
                <c:pt idx="48">
                  <c:v>01/2019 </c:v>
                </c:pt>
                <c:pt idx="49">
                  <c:v>02/2019 </c:v>
                </c:pt>
                <c:pt idx="50">
                  <c:v>03/2019 </c:v>
                </c:pt>
                <c:pt idx="51">
                  <c:v>04/2019 </c:v>
                </c:pt>
                <c:pt idx="52">
                  <c:v>05/2019 </c:v>
                </c:pt>
                <c:pt idx="53">
                  <c:v>06/2019 </c:v>
                </c:pt>
                <c:pt idx="54">
                  <c:v>07/2019 </c:v>
                </c:pt>
                <c:pt idx="55">
                  <c:v>08/2019 </c:v>
                </c:pt>
                <c:pt idx="56">
                  <c:v>09/2019 </c:v>
                </c:pt>
                <c:pt idx="57">
                  <c:v>10/2019 </c:v>
                </c:pt>
                <c:pt idx="58">
                  <c:v>11/2019 </c:v>
                </c:pt>
                <c:pt idx="59">
                  <c:v>12/2019 </c:v>
                </c:pt>
                <c:pt idx="60">
                  <c:v>01/2020 </c:v>
                </c:pt>
                <c:pt idx="61">
                  <c:v>02/2020 </c:v>
                </c:pt>
                <c:pt idx="62">
                  <c:v>03/2020 </c:v>
                </c:pt>
                <c:pt idx="63">
                  <c:v>04/2020 </c:v>
                </c:pt>
                <c:pt idx="64">
                  <c:v>05/2020 </c:v>
                </c:pt>
                <c:pt idx="65">
                  <c:v>06/2020 </c:v>
                </c:pt>
                <c:pt idx="66">
                  <c:v>07/2020 </c:v>
                </c:pt>
                <c:pt idx="67">
                  <c:v>08/2020 </c:v>
                </c:pt>
                <c:pt idx="68">
                  <c:v>09/2020 </c:v>
                </c:pt>
                <c:pt idx="69">
                  <c:v>10/2020 </c:v>
                </c:pt>
                <c:pt idx="70">
                  <c:v>11/2020 </c:v>
                </c:pt>
                <c:pt idx="71">
                  <c:v>12/2020 </c:v>
                </c:pt>
                <c:pt idx="72">
                  <c:v>01/2021 </c:v>
                </c:pt>
                <c:pt idx="73">
                  <c:v>Feb-21</c:v>
                </c:pt>
                <c:pt idx="74">
                  <c:v>03/2021 </c:v>
                </c:pt>
                <c:pt idx="75">
                  <c:v>Apr-21</c:v>
                </c:pt>
                <c:pt idx="76">
                  <c:v>05/2021 </c:v>
                </c:pt>
                <c:pt idx="77">
                  <c:v>06/2021 </c:v>
                </c:pt>
                <c:pt idx="78">
                  <c:v>07/2021 </c:v>
                </c:pt>
                <c:pt idx="79">
                  <c:v>Aug-21</c:v>
                </c:pt>
                <c:pt idx="80">
                  <c:v>Sep-21</c:v>
                </c:pt>
                <c:pt idx="81">
                  <c:v>Oct-21</c:v>
                </c:pt>
                <c:pt idx="82">
                  <c:v>Nov-21</c:v>
                </c:pt>
                <c:pt idx="83">
                  <c:v>Dec-21</c:v>
                </c:pt>
                <c:pt idx="84">
                  <c:v>01/2022 </c:v>
                </c:pt>
                <c:pt idx="85">
                  <c:v>Feb-22</c:v>
                </c:pt>
                <c:pt idx="86">
                  <c:v>Mar</c:v>
                </c:pt>
                <c:pt idx="87">
                  <c:v>Apr</c:v>
                </c:pt>
                <c:pt idx="88">
                  <c:v>May</c:v>
                </c:pt>
                <c:pt idx="89">
                  <c:v>June</c:v>
                </c:pt>
                <c:pt idx="90">
                  <c:v>July</c:v>
                </c:pt>
              </c:strCache>
            </c:strRef>
          </c:cat>
          <c:val>
            <c:numRef>
              <c:f>Sheet1!$B$8:$CN$8</c:f>
              <c:numCache>
                <c:formatCode>0.0</c:formatCode>
                <c:ptCount val="91"/>
                <c:pt idx="0">
                  <c:v>208.18875399999999</c:v>
                </c:pt>
                <c:pt idx="1">
                  <c:v>151.07054199999999</c:v>
                </c:pt>
                <c:pt idx="2">
                  <c:v>203.99470199999999</c:v>
                </c:pt>
                <c:pt idx="3">
                  <c:v>272.20574599999998</c:v>
                </c:pt>
                <c:pt idx="4">
                  <c:v>254.39369600000001</c:v>
                </c:pt>
                <c:pt idx="5">
                  <c:v>243.030261</c:v>
                </c:pt>
                <c:pt idx="6">
                  <c:v>266.189348</c:v>
                </c:pt>
                <c:pt idx="7">
                  <c:v>237.991185</c:v>
                </c:pt>
                <c:pt idx="8">
                  <c:v>270.66362700000002</c:v>
                </c:pt>
                <c:pt idx="9">
                  <c:v>246.995778</c:v>
                </c:pt>
                <c:pt idx="10">
                  <c:v>274.981022</c:v>
                </c:pt>
                <c:pt idx="11">
                  <c:v>316.75897200000003</c:v>
                </c:pt>
                <c:pt idx="12">
                  <c:v>210.974132</c:v>
                </c:pt>
                <c:pt idx="13">
                  <c:v>161.512719</c:v>
                </c:pt>
                <c:pt idx="14">
                  <c:v>235.84902399999999</c:v>
                </c:pt>
                <c:pt idx="15">
                  <c:v>268.029448</c:v>
                </c:pt>
                <c:pt idx="16">
                  <c:v>239.37375499999999</c:v>
                </c:pt>
                <c:pt idx="17">
                  <c:v>288.16870599999999</c:v>
                </c:pt>
                <c:pt idx="18">
                  <c:v>192.60908499999999</c:v>
                </c:pt>
                <c:pt idx="19">
                  <c:v>336.57716599999998</c:v>
                </c:pt>
                <c:pt idx="20">
                  <c:v>285.61329000000001</c:v>
                </c:pt>
                <c:pt idx="21">
                  <c:v>286.60319900000002</c:v>
                </c:pt>
                <c:pt idx="22">
                  <c:v>350.86449499999998</c:v>
                </c:pt>
                <c:pt idx="23">
                  <c:v>335.85616800000003</c:v>
                </c:pt>
                <c:pt idx="24">
                  <c:v>241.48742899999999</c:v>
                </c:pt>
                <c:pt idx="25">
                  <c:v>151.91449</c:v>
                </c:pt>
                <c:pt idx="26">
                  <c:v>328.00313399999999</c:v>
                </c:pt>
                <c:pt idx="27">
                  <c:v>288.16341299999999</c:v>
                </c:pt>
                <c:pt idx="28">
                  <c:v>319.75536199999999</c:v>
                </c:pt>
                <c:pt idx="29">
                  <c:v>326.83870400000001</c:v>
                </c:pt>
                <c:pt idx="30">
                  <c:v>299.84410600000001</c:v>
                </c:pt>
                <c:pt idx="31">
                  <c:v>315.96467100000001</c:v>
                </c:pt>
                <c:pt idx="32">
                  <c:v>266.34114499999998</c:v>
                </c:pt>
                <c:pt idx="33">
                  <c:v>244.14867000000001</c:v>
                </c:pt>
                <c:pt idx="34">
                  <c:v>287.83773300000001</c:v>
                </c:pt>
                <c:pt idx="35">
                  <c:v>257.733048</c:v>
                </c:pt>
                <c:pt idx="36">
                  <c:v>168.87653</c:v>
                </c:pt>
                <c:pt idx="37">
                  <c:v>102.663071</c:v>
                </c:pt>
                <c:pt idx="38">
                  <c:v>142.927772</c:v>
                </c:pt>
                <c:pt idx="39">
                  <c:v>161.47311099999999</c:v>
                </c:pt>
                <c:pt idx="40">
                  <c:v>217.20828499999999</c:v>
                </c:pt>
                <c:pt idx="41">
                  <c:v>197.877779</c:v>
                </c:pt>
                <c:pt idx="42">
                  <c:v>167.174691</c:v>
                </c:pt>
                <c:pt idx="43">
                  <c:v>197.30877100000001</c:v>
                </c:pt>
                <c:pt idx="44">
                  <c:v>200.22606300000001</c:v>
                </c:pt>
                <c:pt idx="45">
                  <c:v>227.45370800000001</c:v>
                </c:pt>
                <c:pt idx="46">
                  <c:v>227.70225400000001</c:v>
                </c:pt>
                <c:pt idx="47">
                  <c:v>207.423565</c:v>
                </c:pt>
                <c:pt idx="48">
                  <c:v>167.98998599999999</c:v>
                </c:pt>
                <c:pt idx="49">
                  <c:v>89.038836000000003</c:v>
                </c:pt>
                <c:pt idx="50">
                  <c:v>197.952181</c:v>
                </c:pt>
                <c:pt idx="51">
                  <c:v>218.703845</c:v>
                </c:pt>
                <c:pt idx="52">
                  <c:v>258.292574</c:v>
                </c:pt>
                <c:pt idx="53">
                  <c:v>212.56950000000001</c:v>
                </c:pt>
                <c:pt idx="54">
                  <c:v>207.701446</c:v>
                </c:pt>
                <c:pt idx="55">
                  <c:v>219.41386</c:v>
                </c:pt>
                <c:pt idx="56">
                  <c:v>227.51954599999999</c:v>
                </c:pt>
                <c:pt idx="57">
                  <c:v>270.92862600000001</c:v>
                </c:pt>
                <c:pt idx="58">
                  <c:v>262.047234</c:v>
                </c:pt>
                <c:pt idx="59">
                  <c:v>256.722104</c:v>
                </c:pt>
                <c:pt idx="60">
                  <c:v>98.696481000000006</c:v>
                </c:pt>
                <c:pt idx="61">
                  <c:v>98.696481000000006</c:v>
                </c:pt>
                <c:pt idx="62">
                  <c:v>18.031065999999999</c:v>
                </c:pt>
                <c:pt idx="63">
                  <c:v>21.796869999999998</c:v>
                </c:pt>
                <c:pt idx="64">
                  <c:v>58.567134000000003</c:v>
                </c:pt>
                <c:pt idx="65">
                  <c:v>87.678644000000006</c:v>
                </c:pt>
                <c:pt idx="66">
                  <c:v>65.864675000000005</c:v>
                </c:pt>
                <c:pt idx="67">
                  <c:v>19.261313000000001</c:v>
                </c:pt>
                <c:pt idx="68" formatCode="General">
                  <c:v>18.899999999999999</c:v>
                </c:pt>
                <c:pt idx="69" formatCode="General">
                  <c:v>0.25</c:v>
                </c:pt>
                <c:pt idx="70" formatCode="General">
                  <c:v>0.1</c:v>
                </c:pt>
                <c:pt idx="71" formatCode="General">
                  <c:v>3.38</c:v>
                </c:pt>
                <c:pt idx="72" formatCode="General">
                  <c:v>0.04</c:v>
                </c:pt>
                <c:pt idx="73" formatCode="General">
                  <c:v>0.03</c:v>
                </c:pt>
                <c:pt idx="74" formatCode="General">
                  <c:v>12.978</c:v>
                </c:pt>
                <c:pt idx="75" formatCode="General">
                  <c:v>28.7</c:v>
                </c:pt>
                <c:pt idx="76" formatCode="General">
                  <c:v>2.7</c:v>
                </c:pt>
                <c:pt idx="77" formatCode="General">
                  <c:v>12.3</c:v>
                </c:pt>
                <c:pt idx="78" formatCode="General">
                  <c:v>16.8</c:v>
                </c:pt>
                <c:pt idx="79" formatCode="General">
                  <c:v>22.5</c:v>
                </c:pt>
                <c:pt idx="80" formatCode="General">
                  <c:v>55.6</c:v>
                </c:pt>
                <c:pt idx="81" formatCode="General">
                  <c:v>38.6</c:v>
                </c:pt>
                <c:pt idx="82" formatCode="General">
                  <c:v>34.299999999999997</c:v>
                </c:pt>
                <c:pt idx="83" formatCode="General">
                  <c:v>35</c:v>
                </c:pt>
                <c:pt idx="84" formatCode="General">
                  <c:v>57.45</c:v>
                </c:pt>
                <c:pt idx="85" formatCode="General">
                  <c:v>58.85</c:v>
                </c:pt>
                <c:pt idx="86" formatCode="General">
                  <c:v>57.07</c:v>
                </c:pt>
                <c:pt idx="87" formatCode="General">
                  <c:v>98.09</c:v>
                </c:pt>
                <c:pt idx="88" formatCode="General">
                  <c:v>14.51</c:v>
                </c:pt>
                <c:pt idx="89" formatCode="General">
                  <c:v>19.05</c:v>
                </c:pt>
                <c:pt idx="90" formatCode="General">
                  <c:v>59.74</c:v>
                </c:pt>
              </c:numCache>
            </c:numRef>
          </c:val>
          <c:smooth val="0"/>
          <c:extLst>
            <c:ext xmlns:c16="http://schemas.microsoft.com/office/drawing/2014/chart" uri="{C3380CC4-5D6E-409C-BE32-E72D297353CC}">
              <c16:uniqueId val="{00000000-F97E-483F-AAD1-E0F66CFE8C7C}"/>
            </c:ext>
          </c:extLst>
        </c:ser>
        <c:ser>
          <c:idx val="1"/>
          <c:order val="1"/>
          <c:tx>
            <c:strRef>
              <c:f>Sheet1!$A$9</c:f>
              <c:strCache>
                <c:ptCount val="1"/>
                <c:pt idx="0">
                  <c:v>ChM</c:v>
                </c:pt>
              </c:strCache>
            </c:strRef>
          </c:tx>
          <c:spPr>
            <a:ln w="50800" cap="rnd">
              <a:solidFill>
                <a:srgbClr val="0070C0"/>
              </a:solidFill>
              <a:round/>
            </a:ln>
            <a:effectLst/>
          </c:spPr>
          <c:marker>
            <c:symbol val="none"/>
          </c:marker>
          <c:cat>
            <c:strRef>
              <c:f>Sheet1!$B$7:$CN$7</c:f>
              <c:strCache>
                <c:ptCount val="91"/>
                <c:pt idx="0">
                  <c:v>01/2015 </c:v>
                </c:pt>
                <c:pt idx="1">
                  <c:v>02/2015 </c:v>
                </c:pt>
                <c:pt idx="2">
                  <c:v>03/2015 </c:v>
                </c:pt>
                <c:pt idx="3">
                  <c:v>04/2015 </c:v>
                </c:pt>
                <c:pt idx="4">
                  <c:v>05/2015 </c:v>
                </c:pt>
                <c:pt idx="5">
                  <c:v>06/2015 </c:v>
                </c:pt>
                <c:pt idx="6">
                  <c:v>07/2015 </c:v>
                </c:pt>
                <c:pt idx="7">
                  <c:v>08/2015 </c:v>
                </c:pt>
                <c:pt idx="8">
                  <c:v>09/2015 </c:v>
                </c:pt>
                <c:pt idx="9">
                  <c:v>10/2015 </c:v>
                </c:pt>
                <c:pt idx="10">
                  <c:v>11/2015 </c:v>
                </c:pt>
                <c:pt idx="11">
                  <c:v>12/2015 </c:v>
                </c:pt>
                <c:pt idx="12">
                  <c:v>01/2016 </c:v>
                </c:pt>
                <c:pt idx="13">
                  <c:v>02/2016 </c:v>
                </c:pt>
                <c:pt idx="14">
                  <c:v>03/2016 </c:v>
                </c:pt>
                <c:pt idx="15">
                  <c:v>04/2016 </c:v>
                </c:pt>
                <c:pt idx="16">
                  <c:v>05/2016 </c:v>
                </c:pt>
                <c:pt idx="17">
                  <c:v>06/2016 </c:v>
                </c:pt>
                <c:pt idx="18">
                  <c:v>07/2016 </c:v>
                </c:pt>
                <c:pt idx="19">
                  <c:v>08/2016 </c:v>
                </c:pt>
                <c:pt idx="20">
                  <c:v>09/2016 </c:v>
                </c:pt>
                <c:pt idx="21">
                  <c:v>10/2016 </c:v>
                </c:pt>
                <c:pt idx="22">
                  <c:v>11/2016 </c:v>
                </c:pt>
                <c:pt idx="23">
                  <c:v>12/2016 </c:v>
                </c:pt>
                <c:pt idx="24">
                  <c:v>01/2017 </c:v>
                </c:pt>
                <c:pt idx="25">
                  <c:v>02/2017 </c:v>
                </c:pt>
                <c:pt idx="26">
                  <c:v>03/2017 </c:v>
                </c:pt>
                <c:pt idx="27">
                  <c:v>04/2017 </c:v>
                </c:pt>
                <c:pt idx="28">
                  <c:v>05/2017 </c:v>
                </c:pt>
                <c:pt idx="29">
                  <c:v>06/2017 </c:v>
                </c:pt>
                <c:pt idx="30">
                  <c:v>07/2017 </c:v>
                </c:pt>
                <c:pt idx="31">
                  <c:v>08/2017 </c:v>
                </c:pt>
                <c:pt idx="32">
                  <c:v>09/2017 </c:v>
                </c:pt>
                <c:pt idx="33">
                  <c:v>10/2017 </c:v>
                </c:pt>
                <c:pt idx="34">
                  <c:v>11/2017 </c:v>
                </c:pt>
                <c:pt idx="35">
                  <c:v>12/2017 </c:v>
                </c:pt>
                <c:pt idx="36">
                  <c:v>01/2018 </c:v>
                </c:pt>
                <c:pt idx="37">
                  <c:v>02/2018 </c:v>
                </c:pt>
                <c:pt idx="38">
                  <c:v>03/2018 </c:v>
                </c:pt>
                <c:pt idx="39">
                  <c:v>04/2018 </c:v>
                </c:pt>
                <c:pt idx="40">
                  <c:v>05/2018 </c:v>
                </c:pt>
                <c:pt idx="41">
                  <c:v>06/2018 </c:v>
                </c:pt>
                <c:pt idx="42">
                  <c:v>07/2018 </c:v>
                </c:pt>
                <c:pt idx="43">
                  <c:v>08/2018 </c:v>
                </c:pt>
                <c:pt idx="44">
                  <c:v>09/2018 </c:v>
                </c:pt>
                <c:pt idx="45">
                  <c:v>10/2018 </c:v>
                </c:pt>
                <c:pt idx="46">
                  <c:v>11/2018 </c:v>
                </c:pt>
                <c:pt idx="47">
                  <c:v>12/2018 </c:v>
                </c:pt>
                <c:pt idx="48">
                  <c:v>01/2019 </c:v>
                </c:pt>
                <c:pt idx="49">
                  <c:v>02/2019 </c:v>
                </c:pt>
                <c:pt idx="50">
                  <c:v>03/2019 </c:v>
                </c:pt>
                <c:pt idx="51">
                  <c:v>04/2019 </c:v>
                </c:pt>
                <c:pt idx="52">
                  <c:v>05/2019 </c:v>
                </c:pt>
                <c:pt idx="53">
                  <c:v>06/2019 </c:v>
                </c:pt>
                <c:pt idx="54">
                  <c:v>07/2019 </c:v>
                </c:pt>
                <c:pt idx="55">
                  <c:v>08/2019 </c:v>
                </c:pt>
                <c:pt idx="56">
                  <c:v>09/2019 </c:v>
                </c:pt>
                <c:pt idx="57">
                  <c:v>10/2019 </c:v>
                </c:pt>
                <c:pt idx="58">
                  <c:v>11/2019 </c:v>
                </c:pt>
                <c:pt idx="59">
                  <c:v>12/2019 </c:v>
                </c:pt>
                <c:pt idx="60">
                  <c:v>01/2020 </c:v>
                </c:pt>
                <c:pt idx="61">
                  <c:v>02/2020 </c:v>
                </c:pt>
                <c:pt idx="62">
                  <c:v>03/2020 </c:v>
                </c:pt>
                <c:pt idx="63">
                  <c:v>04/2020 </c:v>
                </c:pt>
                <c:pt idx="64">
                  <c:v>05/2020 </c:v>
                </c:pt>
                <c:pt idx="65">
                  <c:v>06/2020 </c:v>
                </c:pt>
                <c:pt idx="66">
                  <c:v>07/2020 </c:v>
                </c:pt>
                <c:pt idx="67">
                  <c:v>08/2020 </c:v>
                </c:pt>
                <c:pt idx="68">
                  <c:v>09/2020 </c:v>
                </c:pt>
                <c:pt idx="69">
                  <c:v>10/2020 </c:v>
                </c:pt>
                <c:pt idx="70">
                  <c:v>11/2020 </c:v>
                </c:pt>
                <c:pt idx="71">
                  <c:v>12/2020 </c:v>
                </c:pt>
                <c:pt idx="72">
                  <c:v>01/2021 </c:v>
                </c:pt>
                <c:pt idx="73">
                  <c:v>Feb-21</c:v>
                </c:pt>
                <c:pt idx="74">
                  <c:v>03/2021 </c:v>
                </c:pt>
                <c:pt idx="75">
                  <c:v>Apr-21</c:v>
                </c:pt>
                <c:pt idx="76">
                  <c:v>05/2021 </c:v>
                </c:pt>
                <c:pt idx="77">
                  <c:v>06/2021 </c:v>
                </c:pt>
                <c:pt idx="78">
                  <c:v>07/2021 </c:v>
                </c:pt>
                <c:pt idx="79">
                  <c:v>Aug-21</c:v>
                </c:pt>
                <c:pt idx="80">
                  <c:v>Sep-21</c:v>
                </c:pt>
                <c:pt idx="81">
                  <c:v>Oct-21</c:v>
                </c:pt>
                <c:pt idx="82">
                  <c:v>Nov-21</c:v>
                </c:pt>
                <c:pt idx="83">
                  <c:v>Dec-21</c:v>
                </c:pt>
                <c:pt idx="84">
                  <c:v>01/2022 </c:v>
                </c:pt>
                <c:pt idx="85">
                  <c:v>Feb-22</c:v>
                </c:pt>
                <c:pt idx="86">
                  <c:v>Mar</c:v>
                </c:pt>
                <c:pt idx="87">
                  <c:v>Apr</c:v>
                </c:pt>
                <c:pt idx="88">
                  <c:v>May</c:v>
                </c:pt>
                <c:pt idx="89">
                  <c:v>June</c:v>
                </c:pt>
                <c:pt idx="90">
                  <c:v>July</c:v>
                </c:pt>
              </c:strCache>
            </c:strRef>
          </c:cat>
          <c:val>
            <c:numRef>
              <c:f>Sheet1!$B$9:$CN$9</c:f>
              <c:numCache>
                <c:formatCode>0.0</c:formatCode>
                <c:ptCount val="91"/>
                <c:pt idx="0">
                  <c:v>184.84726800000001</c:v>
                </c:pt>
                <c:pt idx="1">
                  <c:v>158.01849000000001</c:v>
                </c:pt>
                <c:pt idx="2">
                  <c:v>202.682276</c:v>
                </c:pt>
                <c:pt idx="3">
                  <c:v>207.82373100000001</c:v>
                </c:pt>
                <c:pt idx="4">
                  <c:v>200.95272499999999</c:v>
                </c:pt>
                <c:pt idx="5">
                  <c:v>217.396086</c:v>
                </c:pt>
                <c:pt idx="6">
                  <c:v>239.29084800000001</c:v>
                </c:pt>
                <c:pt idx="7">
                  <c:v>245.362426</c:v>
                </c:pt>
                <c:pt idx="8">
                  <c:v>245.36609200000001</c:v>
                </c:pt>
                <c:pt idx="9">
                  <c:v>186.731572</c:v>
                </c:pt>
                <c:pt idx="10">
                  <c:v>190.881137</c:v>
                </c:pt>
                <c:pt idx="11">
                  <c:v>204.59100599999999</c:v>
                </c:pt>
                <c:pt idx="12">
                  <c:v>177.52303599999999</c:v>
                </c:pt>
                <c:pt idx="13">
                  <c:v>161.93081900000001</c:v>
                </c:pt>
                <c:pt idx="14">
                  <c:v>229.21453600000001</c:v>
                </c:pt>
                <c:pt idx="15">
                  <c:v>161.38254900000001</c:v>
                </c:pt>
                <c:pt idx="16">
                  <c:v>175.65958699999999</c:v>
                </c:pt>
                <c:pt idx="17">
                  <c:v>210.50063499999999</c:v>
                </c:pt>
                <c:pt idx="18">
                  <c:v>227.33255399999999</c:v>
                </c:pt>
                <c:pt idx="19">
                  <c:v>285.67621600000001</c:v>
                </c:pt>
                <c:pt idx="20">
                  <c:v>228.33036999999999</c:v>
                </c:pt>
                <c:pt idx="21">
                  <c:v>229.841566</c:v>
                </c:pt>
                <c:pt idx="22">
                  <c:v>256.02512200000001</c:v>
                </c:pt>
                <c:pt idx="23">
                  <c:v>290.98278199999999</c:v>
                </c:pt>
                <c:pt idx="24">
                  <c:v>201.105794</c:v>
                </c:pt>
                <c:pt idx="25">
                  <c:v>172.783331</c:v>
                </c:pt>
                <c:pt idx="26">
                  <c:v>109.320448</c:v>
                </c:pt>
                <c:pt idx="27">
                  <c:v>92.896417</c:v>
                </c:pt>
                <c:pt idx="28">
                  <c:v>115.89348</c:v>
                </c:pt>
                <c:pt idx="29">
                  <c:v>152.43037899999999</c:v>
                </c:pt>
                <c:pt idx="30">
                  <c:v>150.430767</c:v>
                </c:pt>
                <c:pt idx="31">
                  <c:v>282.88211799999999</c:v>
                </c:pt>
                <c:pt idx="32">
                  <c:v>137.32564199999999</c:v>
                </c:pt>
                <c:pt idx="33">
                  <c:v>85.111771000000005</c:v>
                </c:pt>
                <c:pt idx="34">
                  <c:v>99.733484000000004</c:v>
                </c:pt>
                <c:pt idx="35">
                  <c:v>50.756715999999997</c:v>
                </c:pt>
                <c:pt idx="36">
                  <c:v>36.41028</c:v>
                </c:pt>
                <c:pt idx="37">
                  <c:v>8.8535199999999996</c:v>
                </c:pt>
                <c:pt idx="38">
                  <c:v>11.803561</c:v>
                </c:pt>
                <c:pt idx="39">
                  <c:v>11.363486999999999</c:v>
                </c:pt>
                <c:pt idx="40">
                  <c:v>13.150952999999999</c:v>
                </c:pt>
                <c:pt idx="41">
                  <c:v>10.400396000000001</c:v>
                </c:pt>
                <c:pt idx="42">
                  <c:v>13.690092</c:v>
                </c:pt>
                <c:pt idx="43">
                  <c:v>14.898075</c:v>
                </c:pt>
                <c:pt idx="44">
                  <c:v>17.252887000000001</c:v>
                </c:pt>
                <c:pt idx="45">
                  <c:v>17.322482000000001</c:v>
                </c:pt>
                <c:pt idx="46">
                  <c:v>19.179001</c:v>
                </c:pt>
                <c:pt idx="47">
                  <c:v>20.299520999999999</c:v>
                </c:pt>
                <c:pt idx="48">
                  <c:v>20.136381</c:v>
                </c:pt>
                <c:pt idx="49">
                  <c:v>17.960764999999999</c:v>
                </c:pt>
                <c:pt idx="50">
                  <c:v>16.554988999999999</c:v>
                </c:pt>
                <c:pt idx="51">
                  <c:v>22.756426000000001</c:v>
                </c:pt>
                <c:pt idx="52">
                  <c:v>17.092770000000002</c:v>
                </c:pt>
                <c:pt idx="53">
                  <c:v>14.069084</c:v>
                </c:pt>
                <c:pt idx="54">
                  <c:v>15.767016999999999</c:v>
                </c:pt>
                <c:pt idx="55">
                  <c:v>16.967043</c:v>
                </c:pt>
                <c:pt idx="56">
                  <c:v>16.199766</c:v>
                </c:pt>
                <c:pt idx="57">
                  <c:v>16.940750999999999</c:v>
                </c:pt>
                <c:pt idx="58">
                  <c:v>18.492632</c:v>
                </c:pt>
                <c:pt idx="59">
                  <c:v>22.581377</c:v>
                </c:pt>
                <c:pt idx="60">
                  <c:v>5.336303</c:v>
                </c:pt>
                <c:pt idx="61">
                  <c:v>5.336303</c:v>
                </c:pt>
                <c:pt idx="62">
                  <c:v>0.615977</c:v>
                </c:pt>
                <c:pt idx="63">
                  <c:v>2.2064409999999999</c:v>
                </c:pt>
                <c:pt idx="64">
                  <c:v>4.748348</c:v>
                </c:pt>
                <c:pt idx="65">
                  <c:v>9.1236820000000005</c:v>
                </c:pt>
                <c:pt idx="66">
                  <c:v>7.978243</c:v>
                </c:pt>
                <c:pt idx="67">
                  <c:v>6.5710750000000004</c:v>
                </c:pt>
                <c:pt idx="68" formatCode="General">
                  <c:v>1.93</c:v>
                </c:pt>
                <c:pt idx="69" formatCode="General">
                  <c:v>1.41</c:v>
                </c:pt>
                <c:pt idx="70" formatCode="General">
                  <c:v>1.1100000000000001</c:v>
                </c:pt>
                <c:pt idx="71" formatCode="General">
                  <c:v>1.62</c:v>
                </c:pt>
                <c:pt idx="72" formatCode="General">
                  <c:v>1.48</c:v>
                </c:pt>
                <c:pt idx="73" formatCode="General">
                  <c:v>1.75</c:v>
                </c:pt>
                <c:pt idx="74" formatCode="General">
                  <c:v>1.31</c:v>
                </c:pt>
                <c:pt idx="75" formatCode="General">
                  <c:v>1.85</c:v>
                </c:pt>
                <c:pt idx="76" formatCode="General">
                  <c:v>0.75</c:v>
                </c:pt>
                <c:pt idx="77" formatCode="General">
                  <c:v>1.82</c:v>
                </c:pt>
                <c:pt idx="78" formatCode="General">
                  <c:v>4.0999999999999996</c:v>
                </c:pt>
                <c:pt idx="79" formatCode="General">
                  <c:v>6.2</c:v>
                </c:pt>
                <c:pt idx="80" formatCode="General">
                  <c:v>14.3</c:v>
                </c:pt>
                <c:pt idx="81" formatCode="General">
                  <c:v>2</c:v>
                </c:pt>
                <c:pt idx="82" formatCode="General">
                  <c:v>6.6</c:v>
                </c:pt>
                <c:pt idx="83" formatCode="General">
                  <c:v>15.8</c:v>
                </c:pt>
                <c:pt idx="84" formatCode="General">
                  <c:v>17.899999999999999</c:v>
                </c:pt>
                <c:pt idx="85" formatCode="General">
                  <c:v>2.02</c:v>
                </c:pt>
                <c:pt idx="86" formatCode="General">
                  <c:v>3.57</c:v>
                </c:pt>
                <c:pt idx="87" formatCode="General">
                  <c:v>4.24</c:v>
                </c:pt>
                <c:pt idx="88" formatCode="General">
                  <c:v>5.8</c:v>
                </c:pt>
                <c:pt idx="89" formatCode="General">
                  <c:v>2.48</c:v>
                </c:pt>
                <c:pt idx="90" formatCode="General">
                  <c:v>12.98</c:v>
                </c:pt>
              </c:numCache>
            </c:numRef>
          </c:val>
          <c:smooth val="0"/>
          <c:extLst>
            <c:ext xmlns:c16="http://schemas.microsoft.com/office/drawing/2014/chart" uri="{C3380CC4-5D6E-409C-BE32-E72D297353CC}">
              <c16:uniqueId val="{00000001-F97E-483F-AAD1-E0F66CFE8C7C}"/>
            </c:ext>
          </c:extLst>
        </c:ser>
        <c:dLbls>
          <c:showLegendKey val="0"/>
          <c:showVal val="0"/>
          <c:showCatName val="0"/>
          <c:showSerName val="0"/>
          <c:showPercent val="0"/>
          <c:showBubbleSize val="0"/>
        </c:dLbls>
        <c:smooth val="0"/>
        <c:axId val="285211184"/>
        <c:axId val="285206608"/>
      </c:lineChart>
      <c:catAx>
        <c:axId val="285211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85206608"/>
        <c:crosses val="autoZero"/>
        <c:auto val="1"/>
        <c:lblAlgn val="ctr"/>
        <c:lblOffset val="100"/>
        <c:tickLblSkip val="12"/>
        <c:tickMarkSkip val="12"/>
        <c:noMultiLvlLbl val="0"/>
      </c:catAx>
      <c:valAx>
        <c:axId val="285206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million US dollars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85211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8.8386906493503864E-2"/>
          <c:y val="2.6570506279920889E-2"/>
          <c:w val="0.87785826443660497"/>
          <c:h val="0.92458922033676882"/>
        </c:manualLayout>
      </c:layout>
      <c:lineChart>
        <c:grouping val="standard"/>
        <c:varyColors val="0"/>
        <c:ser>
          <c:idx val="0"/>
          <c:order val="0"/>
          <c:spPr>
            <a:ln w="22225" cap="rnd" cmpd="sng" algn="ctr">
              <a:solidFill>
                <a:schemeClr val="dk1">
                  <a:tint val="88000"/>
                </a:schemeClr>
              </a:solidFill>
              <a:round/>
            </a:ln>
            <a:effectLst/>
          </c:spPr>
          <c:marker>
            <c:symbol val="none"/>
          </c:marker>
          <c:cat>
            <c:strRef>
              <c:f>Sheet1!$B$13:$CN$13</c:f>
              <c:strCache>
                <c:ptCount val="91"/>
                <c:pt idx="0">
                  <c:v>01/2015 </c:v>
                </c:pt>
                <c:pt idx="1">
                  <c:v>02/2015 </c:v>
                </c:pt>
                <c:pt idx="2">
                  <c:v>03/2015 </c:v>
                </c:pt>
                <c:pt idx="3">
                  <c:v>04/2015 </c:v>
                </c:pt>
                <c:pt idx="4">
                  <c:v>05/2015 </c:v>
                </c:pt>
                <c:pt idx="5">
                  <c:v>06/2015 </c:v>
                </c:pt>
                <c:pt idx="6">
                  <c:v>07/2015 </c:v>
                </c:pt>
                <c:pt idx="7">
                  <c:v>08/2015 </c:v>
                </c:pt>
                <c:pt idx="8">
                  <c:v>09/2015 </c:v>
                </c:pt>
                <c:pt idx="9">
                  <c:v>10/2015 </c:v>
                </c:pt>
                <c:pt idx="10">
                  <c:v>11/2015 </c:v>
                </c:pt>
                <c:pt idx="11">
                  <c:v>12/2015 </c:v>
                </c:pt>
                <c:pt idx="12">
                  <c:v>01/2016 </c:v>
                </c:pt>
                <c:pt idx="13">
                  <c:v>02/2016 </c:v>
                </c:pt>
                <c:pt idx="14">
                  <c:v>03/2016 </c:v>
                </c:pt>
                <c:pt idx="15">
                  <c:v>04/2016 </c:v>
                </c:pt>
                <c:pt idx="16">
                  <c:v>05/2016 </c:v>
                </c:pt>
                <c:pt idx="17">
                  <c:v>06/2016 </c:v>
                </c:pt>
                <c:pt idx="18">
                  <c:v>07/2016 </c:v>
                </c:pt>
                <c:pt idx="19">
                  <c:v>08/2016 </c:v>
                </c:pt>
                <c:pt idx="20">
                  <c:v>09/2016 </c:v>
                </c:pt>
                <c:pt idx="21">
                  <c:v>10/2016 </c:v>
                </c:pt>
                <c:pt idx="22">
                  <c:v>11/2016 </c:v>
                </c:pt>
                <c:pt idx="23">
                  <c:v>12/2016 </c:v>
                </c:pt>
                <c:pt idx="24">
                  <c:v>01/2017 </c:v>
                </c:pt>
                <c:pt idx="25">
                  <c:v>02/2017 </c:v>
                </c:pt>
                <c:pt idx="26">
                  <c:v>03/2017 </c:v>
                </c:pt>
                <c:pt idx="27">
                  <c:v>04/2017 </c:v>
                </c:pt>
                <c:pt idx="28">
                  <c:v>05/2017 </c:v>
                </c:pt>
                <c:pt idx="29">
                  <c:v>06/2017 </c:v>
                </c:pt>
                <c:pt idx="30">
                  <c:v>07/2017 </c:v>
                </c:pt>
                <c:pt idx="31">
                  <c:v>08/2017 </c:v>
                </c:pt>
                <c:pt idx="32">
                  <c:v>09/2017 </c:v>
                </c:pt>
                <c:pt idx="33">
                  <c:v>10/2017 </c:v>
                </c:pt>
                <c:pt idx="34">
                  <c:v>11/2017 </c:v>
                </c:pt>
                <c:pt idx="35">
                  <c:v>12/2017 </c:v>
                </c:pt>
                <c:pt idx="36">
                  <c:v>01/2018 </c:v>
                </c:pt>
                <c:pt idx="37">
                  <c:v>02/2018 </c:v>
                </c:pt>
                <c:pt idx="38">
                  <c:v>03/2018 </c:v>
                </c:pt>
                <c:pt idx="39">
                  <c:v>04/2018 </c:v>
                </c:pt>
                <c:pt idx="40">
                  <c:v>05/2018 </c:v>
                </c:pt>
                <c:pt idx="41">
                  <c:v>06/2018 </c:v>
                </c:pt>
                <c:pt idx="42">
                  <c:v>07/2018 </c:v>
                </c:pt>
                <c:pt idx="43">
                  <c:v>08/2018 </c:v>
                </c:pt>
                <c:pt idx="44">
                  <c:v>09/2018 </c:v>
                </c:pt>
                <c:pt idx="45">
                  <c:v>10/2018 </c:v>
                </c:pt>
                <c:pt idx="46">
                  <c:v>11/2018 </c:v>
                </c:pt>
                <c:pt idx="47">
                  <c:v>12/2018 </c:v>
                </c:pt>
                <c:pt idx="48">
                  <c:v>01/2019 </c:v>
                </c:pt>
                <c:pt idx="49">
                  <c:v>02/2019 </c:v>
                </c:pt>
                <c:pt idx="50">
                  <c:v>03/2019 </c:v>
                </c:pt>
                <c:pt idx="51">
                  <c:v>04/2019 </c:v>
                </c:pt>
                <c:pt idx="52">
                  <c:v>05/2019 </c:v>
                </c:pt>
                <c:pt idx="53">
                  <c:v>06/2019 </c:v>
                </c:pt>
                <c:pt idx="54">
                  <c:v>07/2019 </c:v>
                </c:pt>
                <c:pt idx="55">
                  <c:v>08/2019 </c:v>
                </c:pt>
                <c:pt idx="56">
                  <c:v>09/2019 </c:v>
                </c:pt>
                <c:pt idx="57">
                  <c:v>10/2019 </c:v>
                </c:pt>
                <c:pt idx="58">
                  <c:v>11/2019 </c:v>
                </c:pt>
                <c:pt idx="59">
                  <c:v>12/2019 </c:v>
                </c:pt>
                <c:pt idx="60">
                  <c:v>01/2020 </c:v>
                </c:pt>
                <c:pt idx="61">
                  <c:v>02/2020 </c:v>
                </c:pt>
                <c:pt idx="62">
                  <c:v>03/2020 </c:v>
                </c:pt>
                <c:pt idx="63">
                  <c:v>04/2020 </c:v>
                </c:pt>
                <c:pt idx="64">
                  <c:v>05/2020 </c:v>
                </c:pt>
                <c:pt idx="65">
                  <c:v>06/2020 </c:v>
                </c:pt>
                <c:pt idx="66">
                  <c:v>07/2020 </c:v>
                </c:pt>
                <c:pt idx="67">
                  <c:v>08/2020 </c:v>
                </c:pt>
                <c:pt idx="68">
                  <c:v>09/2020 </c:v>
                </c:pt>
                <c:pt idx="69">
                  <c:v>10/2020 </c:v>
                </c:pt>
                <c:pt idx="70">
                  <c:v>11/2020 </c:v>
                </c:pt>
                <c:pt idx="71">
                  <c:v>12/2020 </c:v>
                </c:pt>
                <c:pt idx="72">
                  <c:v>01/2021 </c:v>
                </c:pt>
                <c:pt idx="73">
                  <c:v>Feb-21</c:v>
                </c:pt>
                <c:pt idx="74">
                  <c:v>03/2021 </c:v>
                </c:pt>
                <c:pt idx="75">
                  <c:v>Apr-21</c:v>
                </c:pt>
                <c:pt idx="76">
                  <c:v>05/2021 </c:v>
                </c:pt>
                <c:pt idx="77">
                  <c:v>06/2021 </c:v>
                </c:pt>
                <c:pt idx="78">
                  <c:v>07/2021 </c:v>
                </c:pt>
                <c:pt idx="79">
                  <c:v>Aug-21</c:v>
                </c:pt>
                <c:pt idx="80">
                  <c:v>Sep-21</c:v>
                </c:pt>
                <c:pt idx="81">
                  <c:v>Oct-21</c:v>
                </c:pt>
                <c:pt idx="82">
                  <c:v>Nov-21</c:v>
                </c:pt>
                <c:pt idx="83">
                  <c:v>Dec-21</c:v>
                </c:pt>
                <c:pt idx="84">
                  <c:v>01/2022 </c:v>
                </c:pt>
                <c:pt idx="85">
                  <c:v>Feb-22</c:v>
                </c:pt>
                <c:pt idx="86">
                  <c:v>Mar-22</c:v>
                </c:pt>
                <c:pt idx="87">
                  <c:v>Apr</c:v>
                </c:pt>
                <c:pt idx="88">
                  <c:v>May</c:v>
                </c:pt>
                <c:pt idx="89">
                  <c:v>June</c:v>
                </c:pt>
                <c:pt idx="90">
                  <c:v>July</c:v>
                </c:pt>
              </c:strCache>
            </c:strRef>
          </c:cat>
          <c:val>
            <c:numRef>
              <c:f>Sheet1!$B$14:$CN$14</c:f>
              <c:numCache>
                <c:formatCode>0.0</c:formatCode>
                <c:ptCount val="91"/>
                <c:pt idx="0">
                  <c:v>23.341485999999975</c:v>
                </c:pt>
                <c:pt idx="1">
                  <c:v>-6.9479480000000251</c:v>
                </c:pt>
                <c:pt idx="2">
                  <c:v>1.3124259999999879</c:v>
                </c:pt>
                <c:pt idx="3">
                  <c:v>64.382014999999967</c:v>
                </c:pt>
                <c:pt idx="4">
                  <c:v>53.440971000000019</c:v>
                </c:pt>
                <c:pt idx="5">
                  <c:v>25.634174999999999</c:v>
                </c:pt>
                <c:pt idx="6">
                  <c:v>26.898499999999984</c:v>
                </c:pt>
                <c:pt idx="7">
                  <c:v>-7.3712409999999977</c:v>
                </c:pt>
                <c:pt idx="8">
                  <c:v>25.297535000000011</c:v>
                </c:pt>
                <c:pt idx="9">
                  <c:v>60.264206000000001</c:v>
                </c:pt>
                <c:pt idx="10">
                  <c:v>84.099885</c:v>
                </c:pt>
                <c:pt idx="11">
                  <c:v>112.16796600000004</c:v>
                </c:pt>
                <c:pt idx="12">
                  <c:v>33.451096000000007</c:v>
                </c:pt>
                <c:pt idx="13">
                  <c:v>-0.41810000000000969</c:v>
                </c:pt>
                <c:pt idx="14">
                  <c:v>6.6344879999999762</c:v>
                </c:pt>
                <c:pt idx="15">
                  <c:v>106.64689899999999</c:v>
                </c:pt>
                <c:pt idx="16">
                  <c:v>63.714168000000001</c:v>
                </c:pt>
                <c:pt idx="17">
                  <c:v>77.668070999999998</c:v>
                </c:pt>
                <c:pt idx="18">
                  <c:v>-34.723468999999994</c:v>
                </c:pt>
                <c:pt idx="19">
                  <c:v>50.900949999999966</c:v>
                </c:pt>
                <c:pt idx="20">
                  <c:v>57.282920000000018</c:v>
                </c:pt>
                <c:pt idx="21">
                  <c:v>56.761633000000018</c:v>
                </c:pt>
                <c:pt idx="22">
                  <c:v>94.839372999999966</c:v>
                </c:pt>
                <c:pt idx="23">
                  <c:v>44.873386000000039</c:v>
                </c:pt>
                <c:pt idx="24">
                  <c:v>40.381634999999989</c:v>
                </c:pt>
                <c:pt idx="25">
                  <c:v>-20.868841000000003</c:v>
                </c:pt>
                <c:pt idx="26">
                  <c:v>218.68268599999999</c:v>
                </c:pt>
                <c:pt idx="27">
                  <c:v>195.26699600000001</c:v>
                </c:pt>
                <c:pt idx="28">
                  <c:v>203.86188199999998</c:v>
                </c:pt>
                <c:pt idx="29">
                  <c:v>174.40832500000002</c:v>
                </c:pt>
                <c:pt idx="30">
                  <c:v>149.41333900000001</c:v>
                </c:pt>
                <c:pt idx="31">
                  <c:v>33.082553000000019</c:v>
                </c:pt>
                <c:pt idx="32">
                  <c:v>129.015503</c:v>
                </c:pt>
                <c:pt idx="33">
                  <c:v>159.03689900000001</c:v>
                </c:pt>
                <c:pt idx="34">
                  <c:v>188.10424900000001</c:v>
                </c:pt>
                <c:pt idx="35">
                  <c:v>206.97633200000001</c:v>
                </c:pt>
                <c:pt idx="36">
                  <c:v>132.46625</c:v>
                </c:pt>
                <c:pt idx="37">
                  <c:v>93.809550999999999</c:v>
                </c:pt>
                <c:pt idx="38">
                  <c:v>131.124211</c:v>
                </c:pt>
                <c:pt idx="39">
                  <c:v>150.109624</c:v>
                </c:pt>
                <c:pt idx="40">
                  <c:v>204.057332</c:v>
                </c:pt>
                <c:pt idx="41">
                  <c:v>187.477383</c:v>
                </c:pt>
                <c:pt idx="42">
                  <c:v>153.484599</c:v>
                </c:pt>
                <c:pt idx="43">
                  <c:v>182.410696</c:v>
                </c:pt>
                <c:pt idx="44">
                  <c:v>182.97317600000002</c:v>
                </c:pt>
                <c:pt idx="45">
                  <c:v>210.131226</c:v>
                </c:pt>
                <c:pt idx="46">
                  <c:v>208.52325300000001</c:v>
                </c:pt>
                <c:pt idx="47">
                  <c:v>187.124044</c:v>
                </c:pt>
                <c:pt idx="48">
                  <c:v>147.85360499999999</c:v>
                </c:pt>
                <c:pt idx="49">
                  <c:v>71.078071000000008</c:v>
                </c:pt>
                <c:pt idx="50">
                  <c:v>181.39719199999999</c:v>
                </c:pt>
                <c:pt idx="51">
                  <c:v>195.947419</c:v>
                </c:pt>
                <c:pt idx="52">
                  <c:v>241.199804</c:v>
                </c:pt>
                <c:pt idx="53">
                  <c:v>198.500416</c:v>
                </c:pt>
                <c:pt idx="54">
                  <c:v>191.93442899999999</c:v>
                </c:pt>
                <c:pt idx="55">
                  <c:v>202.44681700000001</c:v>
                </c:pt>
                <c:pt idx="56">
                  <c:v>211.31977999999998</c:v>
                </c:pt>
                <c:pt idx="57">
                  <c:v>253.987875</c:v>
                </c:pt>
                <c:pt idx="58">
                  <c:v>243.55460199999999</c:v>
                </c:pt>
                <c:pt idx="59">
                  <c:v>234.140727</c:v>
                </c:pt>
                <c:pt idx="60">
                  <c:v>93.360178000000005</c:v>
                </c:pt>
                <c:pt idx="61">
                  <c:v>93.360178000000005</c:v>
                </c:pt>
                <c:pt idx="62">
                  <c:v>17.415088999999998</c:v>
                </c:pt>
                <c:pt idx="63">
                  <c:v>19.590429</c:v>
                </c:pt>
                <c:pt idx="64">
                  <c:v>53.818786000000003</c:v>
                </c:pt>
                <c:pt idx="65">
                  <c:v>78.554962000000003</c:v>
                </c:pt>
                <c:pt idx="66">
                  <c:v>57.886432000000006</c:v>
                </c:pt>
                <c:pt idx="67">
                  <c:v>12.690238000000001</c:v>
                </c:pt>
                <c:pt idx="68">
                  <c:v>16.97</c:v>
                </c:pt>
                <c:pt idx="69">
                  <c:v>-1.1599999999999999</c:v>
                </c:pt>
                <c:pt idx="70">
                  <c:v>-1.01</c:v>
                </c:pt>
                <c:pt idx="71">
                  <c:v>1.7599999999999998</c:v>
                </c:pt>
                <c:pt idx="72">
                  <c:v>-1.44</c:v>
                </c:pt>
                <c:pt idx="73">
                  <c:v>-1.72</c:v>
                </c:pt>
                <c:pt idx="74">
                  <c:v>11.667999999999999</c:v>
                </c:pt>
                <c:pt idx="75">
                  <c:v>26.849999999999998</c:v>
                </c:pt>
                <c:pt idx="76">
                  <c:v>1.9500000000000002</c:v>
                </c:pt>
                <c:pt idx="77">
                  <c:v>10.48</c:v>
                </c:pt>
                <c:pt idx="78">
                  <c:v>12.700000000000001</c:v>
                </c:pt>
                <c:pt idx="79">
                  <c:v>16.3</c:v>
                </c:pt>
                <c:pt idx="80">
                  <c:v>41.3</c:v>
                </c:pt>
                <c:pt idx="81">
                  <c:v>36.6</c:v>
                </c:pt>
                <c:pt idx="82">
                  <c:v>27.699999999999996</c:v>
                </c:pt>
                <c:pt idx="83">
                  <c:v>19.2</c:v>
                </c:pt>
                <c:pt idx="84">
                  <c:v>39.550000000000004</c:v>
                </c:pt>
                <c:pt idx="85">
                  <c:v>56.83</c:v>
                </c:pt>
                <c:pt idx="86">
                  <c:v>53.5</c:v>
                </c:pt>
                <c:pt idx="87">
                  <c:v>93.850000000000009</c:v>
                </c:pt>
                <c:pt idx="88">
                  <c:v>8.7100000000000009</c:v>
                </c:pt>
                <c:pt idx="89">
                  <c:v>16.57</c:v>
                </c:pt>
                <c:pt idx="90">
                  <c:v>46.760000000000005</c:v>
                </c:pt>
              </c:numCache>
            </c:numRef>
          </c:val>
          <c:smooth val="0"/>
          <c:extLst>
            <c:ext xmlns:c16="http://schemas.microsoft.com/office/drawing/2014/chart" uri="{C3380CC4-5D6E-409C-BE32-E72D297353CC}">
              <c16:uniqueId val="{00000000-52EC-43C3-BECB-33D3AED75221}"/>
            </c:ext>
          </c:extLst>
        </c:ser>
        <c:dLbls>
          <c:showLegendKey val="0"/>
          <c:showVal val="0"/>
          <c:showCatName val="0"/>
          <c:showSerName val="0"/>
          <c:showPercent val="0"/>
          <c:showBubbleSize val="0"/>
        </c:dLbls>
        <c:dropLines>
          <c:spPr>
            <a:ln w="9525" cap="flat" cmpd="sng" algn="ctr">
              <a:solidFill>
                <a:srgbClr val="FF0000">
                  <a:alpha val="33000"/>
                </a:srgbClr>
              </a:solidFill>
              <a:round/>
            </a:ln>
            <a:effectLst/>
          </c:spPr>
        </c:dropLines>
        <c:smooth val="0"/>
        <c:axId val="868238607"/>
        <c:axId val="868239023"/>
      </c:lineChart>
      <c:catAx>
        <c:axId val="868238607"/>
        <c:scaling>
          <c:orientation val="minMax"/>
        </c:scaling>
        <c:delete val="0"/>
        <c:axPos val="b"/>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spc="20" baseline="0">
                <a:solidFill>
                  <a:schemeClr val="dk1">
                    <a:lumMod val="65000"/>
                    <a:lumOff val="35000"/>
                  </a:schemeClr>
                </a:solidFill>
                <a:latin typeface="+mn-lt"/>
                <a:ea typeface="+mn-ea"/>
                <a:cs typeface="+mn-cs"/>
              </a:defRPr>
            </a:pPr>
            <a:endParaRPr lang="en-US"/>
          </a:p>
        </c:txPr>
        <c:crossAx val="868239023"/>
        <c:crosses val="autoZero"/>
        <c:auto val="1"/>
        <c:lblAlgn val="ctr"/>
        <c:lblOffset val="100"/>
        <c:tickLblSkip val="12"/>
        <c:tickMarkSkip val="12"/>
        <c:noMultiLvlLbl val="0"/>
      </c:catAx>
      <c:valAx>
        <c:axId val="868239023"/>
        <c:scaling>
          <c:orientation val="minMax"/>
        </c:scaling>
        <c:delete val="0"/>
        <c:axPos val="l"/>
        <c:title>
          <c:tx>
            <c:rich>
              <a:bodyPr rot="-5400000" spcFirstLastPara="1" vertOverflow="ellipsis" vert="horz" wrap="square" anchor="ctr" anchorCtr="1"/>
              <a:lstStyle/>
              <a:p>
                <a:pPr>
                  <a:defRPr sz="1200" b="0" i="0" u="none" strike="noStrike" kern="1200" cap="all" baseline="0">
                    <a:solidFill>
                      <a:schemeClr val="dk1">
                        <a:lumMod val="65000"/>
                        <a:lumOff val="35000"/>
                      </a:schemeClr>
                    </a:solidFill>
                    <a:latin typeface="+mn-lt"/>
                    <a:ea typeface="+mn-ea"/>
                    <a:cs typeface="+mn-cs"/>
                  </a:defRPr>
                </a:pPr>
                <a:r>
                  <a:rPr lang="en-US" sz="1200"/>
                  <a:t>million</a:t>
                </a:r>
                <a:r>
                  <a:rPr lang="en-US" sz="1200" baseline="0"/>
                  <a:t> US dollars</a:t>
                </a:r>
                <a:endParaRPr lang="en-US" sz="1200"/>
              </a:p>
            </c:rich>
          </c:tx>
          <c:overlay val="0"/>
          <c:spPr>
            <a:noFill/>
            <a:ln>
              <a:noFill/>
            </a:ln>
            <a:effectLst/>
          </c:spPr>
          <c:txPr>
            <a:bodyPr rot="-5400000" spcFirstLastPara="1" vertOverflow="ellipsis" vert="horz" wrap="square" anchor="ctr" anchorCtr="1"/>
            <a:lstStyle/>
            <a:p>
              <a:pPr>
                <a:defRPr sz="1200" b="0" i="0" u="none" strike="noStrike" kern="1200" cap="all" baseline="0">
                  <a:solidFill>
                    <a:schemeClr val="dk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spc="20" baseline="0">
                <a:solidFill>
                  <a:schemeClr val="dk1">
                    <a:lumMod val="65000"/>
                    <a:lumOff val="35000"/>
                  </a:schemeClr>
                </a:solidFill>
                <a:latin typeface="+mn-lt"/>
                <a:ea typeface="+mn-ea"/>
                <a:cs typeface="+mn-cs"/>
              </a:defRPr>
            </a:pPr>
            <a:endParaRPr lang="en-US"/>
          </a:p>
        </c:txPr>
        <c:crossAx val="868238607"/>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6.6776575658348977E-2"/>
          <c:y val="4.7085662223738049E-2"/>
          <c:w val="0.91444869790696759"/>
          <c:h val="0.88870481694235726"/>
        </c:manualLayout>
      </c:layout>
      <c:lineChart>
        <c:grouping val="standard"/>
        <c:varyColors val="0"/>
        <c:ser>
          <c:idx val="0"/>
          <c:order val="0"/>
          <c:tx>
            <c:strRef>
              <c:f>Sheet2!$C$4</c:f>
              <c:strCache>
                <c:ptCount val="1"/>
                <c:pt idx="0">
                  <c:v>Dollar</c:v>
                </c:pt>
              </c:strCache>
            </c:strRef>
          </c:tx>
          <c:spPr>
            <a:ln w="28575" cap="rnd">
              <a:solidFill>
                <a:schemeClr val="accent2">
                  <a:lumMod val="75000"/>
                </a:schemeClr>
              </a:solidFill>
              <a:round/>
            </a:ln>
            <a:effectLst/>
          </c:spPr>
          <c:marker>
            <c:symbol val="none"/>
          </c:marker>
          <c:cat>
            <c:strRef>
              <c:f>Sheet2!$B$5:$B$149</c:f>
              <c:strCache>
                <c:ptCount val="142"/>
                <c:pt idx="0">
                  <c:v>Sep</c:v>
                </c:pt>
                <c:pt idx="4">
                  <c:v>Oct</c:v>
                </c:pt>
                <c:pt idx="8">
                  <c:v>Nov</c:v>
                </c:pt>
                <c:pt idx="12">
                  <c:v>Dec</c:v>
                </c:pt>
                <c:pt idx="17">
                  <c:v>2020</c:v>
                </c:pt>
                <c:pt idx="21">
                  <c:v>Feb</c:v>
                </c:pt>
                <c:pt idx="25">
                  <c:v>Mar</c:v>
                </c:pt>
                <c:pt idx="29">
                  <c:v>Apr</c:v>
                </c:pt>
                <c:pt idx="33">
                  <c:v>May</c:v>
                </c:pt>
                <c:pt idx="37">
                  <c:v>June</c:v>
                </c:pt>
                <c:pt idx="41">
                  <c:v>July</c:v>
                </c:pt>
                <c:pt idx="45">
                  <c:v>Aug</c:v>
                </c:pt>
                <c:pt idx="49">
                  <c:v>Sep</c:v>
                </c:pt>
                <c:pt idx="53">
                  <c:v>Oct</c:v>
                </c:pt>
                <c:pt idx="57">
                  <c:v>Nov</c:v>
                </c:pt>
                <c:pt idx="61">
                  <c:v>Dec</c:v>
                </c:pt>
                <c:pt idx="65">
                  <c:v>2021</c:v>
                </c:pt>
                <c:pt idx="69">
                  <c:v>Feb</c:v>
                </c:pt>
                <c:pt idx="73">
                  <c:v>Mar</c:v>
                </c:pt>
                <c:pt idx="77">
                  <c:v>Apr</c:v>
                </c:pt>
                <c:pt idx="81">
                  <c:v>May</c:v>
                </c:pt>
                <c:pt idx="85">
                  <c:v>June</c:v>
                </c:pt>
                <c:pt idx="89">
                  <c:v>Jul</c:v>
                </c:pt>
                <c:pt idx="93">
                  <c:v>Aug</c:v>
                </c:pt>
                <c:pt idx="97">
                  <c:v>Sep</c:v>
                </c:pt>
                <c:pt idx="101">
                  <c:v>Oct</c:v>
                </c:pt>
                <c:pt idx="105">
                  <c:v>Nov</c:v>
                </c:pt>
                <c:pt idx="109">
                  <c:v>Dec</c:v>
                </c:pt>
                <c:pt idx="113">
                  <c:v>Jan</c:v>
                </c:pt>
                <c:pt idx="117">
                  <c:v>Feb</c:v>
                </c:pt>
                <c:pt idx="121">
                  <c:v>Mar</c:v>
                </c:pt>
                <c:pt idx="125">
                  <c:v>Apr</c:v>
                </c:pt>
                <c:pt idx="129">
                  <c:v>May</c:v>
                </c:pt>
                <c:pt idx="133">
                  <c:v>June</c:v>
                </c:pt>
                <c:pt idx="137">
                  <c:v>Jul</c:v>
                </c:pt>
                <c:pt idx="141">
                  <c:v>Aug</c:v>
                </c:pt>
              </c:strCache>
            </c:strRef>
          </c:cat>
          <c:val>
            <c:numRef>
              <c:f>Sheet2!$C$5:$C$149</c:f>
              <c:numCache>
                <c:formatCode>General</c:formatCode>
                <c:ptCount val="145"/>
                <c:pt idx="0">
                  <c:v>8624</c:v>
                </c:pt>
                <c:pt idx="1">
                  <c:v>8825</c:v>
                </c:pt>
                <c:pt idx="2">
                  <c:v>8259</c:v>
                </c:pt>
                <c:pt idx="3">
                  <c:v>8016</c:v>
                </c:pt>
                <c:pt idx="5">
                  <c:v>8556</c:v>
                </c:pt>
                <c:pt idx="6">
                  <c:v>7882</c:v>
                </c:pt>
                <c:pt idx="7">
                  <c:v>8107</c:v>
                </c:pt>
                <c:pt idx="8">
                  <c:v>8061</c:v>
                </c:pt>
                <c:pt idx="9">
                  <c:v>8484</c:v>
                </c:pt>
                <c:pt idx="11">
                  <c:v>8401</c:v>
                </c:pt>
                <c:pt idx="13">
                  <c:v>8518</c:v>
                </c:pt>
                <c:pt idx="15">
                  <c:v>7838</c:v>
                </c:pt>
                <c:pt idx="16">
                  <c:v>7802</c:v>
                </c:pt>
                <c:pt idx="18">
                  <c:v>8084</c:v>
                </c:pt>
                <c:pt idx="20">
                  <c:v>8650</c:v>
                </c:pt>
                <c:pt idx="21">
                  <c:v>8832</c:v>
                </c:pt>
                <c:pt idx="22">
                  <c:v>8832</c:v>
                </c:pt>
                <c:pt idx="23">
                  <c:v>8752</c:v>
                </c:pt>
                <c:pt idx="24">
                  <c:v>8991</c:v>
                </c:pt>
                <c:pt idx="25">
                  <c:v>8991</c:v>
                </c:pt>
                <c:pt idx="26">
                  <c:v>9039</c:v>
                </c:pt>
                <c:pt idx="27">
                  <c:v>9235</c:v>
                </c:pt>
                <c:pt idx="28">
                  <c:v>9314</c:v>
                </c:pt>
                <c:pt idx="29">
                  <c:v>9072</c:v>
                </c:pt>
                <c:pt idx="30">
                  <c:v>9072</c:v>
                </c:pt>
                <c:pt idx="31">
                  <c:v>9039</c:v>
                </c:pt>
                <c:pt idx="32">
                  <c:v>8791</c:v>
                </c:pt>
                <c:pt idx="33">
                  <c:v>8050</c:v>
                </c:pt>
                <c:pt idx="34">
                  <c:v>8050</c:v>
                </c:pt>
                <c:pt idx="35">
                  <c:v>8259</c:v>
                </c:pt>
                <c:pt idx="36">
                  <c:v>8651</c:v>
                </c:pt>
                <c:pt idx="37">
                  <c:v>8650</c:v>
                </c:pt>
                <c:pt idx="38">
                  <c:v>8542</c:v>
                </c:pt>
                <c:pt idx="39">
                  <c:v>8812</c:v>
                </c:pt>
                <c:pt idx="40">
                  <c:v>8448</c:v>
                </c:pt>
                <c:pt idx="41">
                  <c:v>8376</c:v>
                </c:pt>
                <c:pt idx="42">
                  <c:v>8365</c:v>
                </c:pt>
                <c:pt idx="43">
                  <c:v>8610</c:v>
                </c:pt>
                <c:pt idx="44">
                  <c:v>8457</c:v>
                </c:pt>
                <c:pt idx="45">
                  <c:v>8247</c:v>
                </c:pt>
                <c:pt idx="46">
                  <c:v>8200</c:v>
                </c:pt>
                <c:pt idx="47">
                  <c:v>8430</c:v>
                </c:pt>
                <c:pt idx="48">
                  <c:v>8163</c:v>
                </c:pt>
                <c:pt idx="49">
                  <c:v>8014</c:v>
                </c:pt>
                <c:pt idx="50">
                  <c:v>8173</c:v>
                </c:pt>
                <c:pt idx="51">
                  <c:v>8102</c:v>
                </c:pt>
                <c:pt idx="52">
                  <c:v>8161</c:v>
                </c:pt>
                <c:pt idx="53">
                  <c:v>7941</c:v>
                </c:pt>
                <c:pt idx="54">
                  <c:v>8006</c:v>
                </c:pt>
                <c:pt idx="55">
                  <c:v>8171</c:v>
                </c:pt>
                <c:pt idx="56">
                  <c:v>6900</c:v>
                </c:pt>
                <c:pt idx="57">
                  <c:v>6570</c:v>
                </c:pt>
                <c:pt idx="58">
                  <c:v>6500</c:v>
                </c:pt>
                <c:pt idx="59">
                  <c:v>6800</c:v>
                </c:pt>
                <c:pt idx="60">
                  <c:v>7200</c:v>
                </c:pt>
                <c:pt idx="61">
                  <c:v>6850</c:v>
                </c:pt>
                <c:pt idx="62">
                  <c:v>7150</c:v>
                </c:pt>
                <c:pt idx="63">
                  <c:v>7200</c:v>
                </c:pt>
                <c:pt idx="64">
                  <c:v>7300</c:v>
                </c:pt>
                <c:pt idx="65">
                  <c:v>6600</c:v>
                </c:pt>
                <c:pt idx="66">
                  <c:v>5790</c:v>
                </c:pt>
                <c:pt idx="67">
                  <c:v>5879</c:v>
                </c:pt>
                <c:pt idx="68">
                  <c:v>6800</c:v>
                </c:pt>
                <c:pt idx="69">
                  <c:v>7200</c:v>
                </c:pt>
                <c:pt idx="70">
                  <c:v>7100</c:v>
                </c:pt>
                <c:pt idx="71">
                  <c:v>7400</c:v>
                </c:pt>
                <c:pt idx="72">
                  <c:v>7150</c:v>
                </c:pt>
                <c:pt idx="73">
                  <c:v>7300</c:v>
                </c:pt>
                <c:pt idx="74">
                  <c:v>7500</c:v>
                </c:pt>
                <c:pt idx="75">
                  <c:v>7150</c:v>
                </c:pt>
                <c:pt idx="76">
                  <c:v>6900</c:v>
                </c:pt>
                <c:pt idx="77">
                  <c:v>6850</c:v>
                </c:pt>
                <c:pt idx="78">
                  <c:v>6450</c:v>
                </c:pt>
                <c:pt idx="79">
                  <c:v>6450</c:v>
                </c:pt>
                <c:pt idx="80">
                  <c:v>6700</c:v>
                </c:pt>
                <c:pt idx="81">
                  <c:v>6600</c:v>
                </c:pt>
                <c:pt idx="82">
                  <c:v>6700</c:v>
                </c:pt>
                <c:pt idx="83">
                  <c:v>5900</c:v>
                </c:pt>
                <c:pt idx="84">
                  <c:v>5200</c:v>
                </c:pt>
                <c:pt idx="85">
                  <c:v>5000</c:v>
                </c:pt>
                <c:pt idx="86">
                  <c:v>5450</c:v>
                </c:pt>
                <c:pt idx="87">
                  <c:v>5500</c:v>
                </c:pt>
                <c:pt idx="88">
                  <c:v>5800</c:v>
                </c:pt>
                <c:pt idx="89">
                  <c:v>6000</c:v>
                </c:pt>
                <c:pt idx="90">
                  <c:v>6000</c:v>
                </c:pt>
                <c:pt idx="91">
                  <c:v>5900</c:v>
                </c:pt>
                <c:pt idx="92">
                  <c:v>6250</c:v>
                </c:pt>
                <c:pt idx="93">
                  <c:v>4900</c:v>
                </c:pt>
                <c:pt idx="94">
                  <c:v>4800</c:v>
                </c:pt>
                <c:pt idx="95">
                  <c:v>4900</c:v>
                </c:pt>
                <c:pt idx="96">
                  <c:v>6700</c:v>
                </c:pt>
                <c:pt idx="97" formatCode="#,##0">
                  <c:v>6100</c:v>
                </c:pt>
                <c:pt idx="98" formatCode="#,##0">
                  <c:v>5900</c:v>
                </c:pt>
                <c:pt idx="99">
                  <c:v>5400</c:v>
                </c:pt>
                <c:pt idx="100">
                  <c:v>6100</c:v>
                </c:pt>
                <c:pt idx="101">
                  <c:v>5700</c:v>
                </c:pt>
                <c:pt idx="102">
                  <c:v>5500</c:v>
                </c:pt>
                <c:pt idx="103">
                  <c:v>5700</c:v>
                </c:pt>
                <c:pt idx="104">
                  <c:v>5200</c:v>
                </c:pt>
                <c:pt idx="105">
                  <c:v>5100</c:v>
                </c:pt>
                <c:pt idx="106">
                  <c:v>5200</c:v>
                </c:pt>
                <c:pt idx="107">
                  <c:v>4800</c:v>
                </c:pt>
                <c:pt idx="108">
                  <c:v>4900</c:v>
                </c:pt>
                <c:pt idx="109">
                  <c:v>4630</c:v>
                </c:pt>
                <c:pt idx="110">
                  <c:v>4650</c:v>
                </c:pt>
                <c:pt idx="111">
                  <c:v>4700</c:v>
                </c:pt>
                <c:pt idx="112">
                  <c:v>4800</c:v>
                </c:pt>
                <c:pt idx="113">
                  <c:v>4800</c:v>
                </c:pt>
                <c:pt idx="114">
                  <c:v>4550</c:v>
                </c:pt>
                <c:pt idx="115">
                  <c:v>4700</c:v>
                </c:pt>
                <c:pt idx="116">
                  <c:v>4750</c:v>
                </c:pt>
                <c:pt idx="117">
                  <c:v>5000</c:v>
                </c:pt>
                <c:pt idx="118">
                  <c:v>6600</c:v>
                </c:pt>
                <c:pt idx="119">
                  <c:v>6500</c:v>
                </c:pt>
                <c:pt idx="120">
                  <c:v>6400</c:v>
                </c:pt>
                <c:pt idx="121">
                  <c:v>6650</c:v>
                </c:pt>
                <c:pt idx="122">
                  <c:v>6700</c:v>
                </c:pt>
                <c:pt idx="123">
                  <c:v>6800</c:v>
                </c:pt>
                <c:pt idx="124">
                  <c:v>6700</c:v>
                </c:pt>
                <c:pt idx="125">
                  <c:v>6800</c:v>
                </c:pt>
                <c:pt idx="126">
                  <c:v>6800</c:v>
                </c:pt>
                <c:pt idx="127">
                  <c:v>6300</c:v>
                </c:pt>
                <c:pt idx="128">
                  <c:v>6500</c:v>
                </c:pt>
                <c:pt idx="129">
                  <c:v>6400</c:v>
                </c:pt>
                <c:pt idx="130">
                  <c:v>6500</c:v>
                </c:pt>
                <c:pt idx="131">
                  <c:v>6700</c:v>
                </c:pt>
                <c:pt idx="132">
                  <c:v>6600</c:v>
                </c:pt>
                <c:pt idx="133">
                  <c:v>6600</c:v>
                </c:pt>
                <c:pt idx="134">
                  <c:v>6700</c:v>
                </c:pt>
                <c:pt idx="135">
                  <c:v>7500</c:v>
                </c:pt>
                <c:pt idx="136">
                  <c:v>7600</c:v>
                </c:pt>
                <c:pt idx="137">
                  <c:v>7520</c:v>
                </c:pt>
                <c:pt idx="138">
                  <c:v>7300</c:v>
                </c:pt>
                <c:pt idx="139">
                  <c:v>7560</c:v>
                </c:pt>
                <c:pt idx="140">
                  <c:v>7900</c:v>
                </c:pt>
                <c:pt idx="141">
                  <c:v>7900</c:v>
                </c:pt>
                <c:pt idx="142">
                  <c:v>7650</c:v>
                </c:pt>
                <c:pt idx="143">
                  <c:v>7250</c:v>
                </c:pt>
                <c:pt idx="144">
                  <c:v>7200</c:v>
                </c:pt>
              </c:numCache>
            </c:numRef>
          </c:val>
          <c:smooth val="0"/>
          <c:extLst>
            <c:ext xmlns:c16="http://schemas.microsoft.com/office/drawing/2014/chart" uri="{C3380CC4-5D6E-409C-BE32-E72D297353CC}">
              <c16:uniqueId val="{00000000-10BE-4D7A-B517-EC921B8462E3}"/>
            </c:ext>
          </c:extLst>
        </c:ser>
        <c:ser>
          <c:idx val="2"/>
          <c:order val="1"/>
          <c:tx>
            <c:strRef>
              <c:f>Sheet2!$E$4</c:f>
              <c:strCache>
                <c:ptCount val="1"/>
                <c:pt idx="0">
                  <c:v>X rate</c:v>
                </c:pt>
              </c:strCache>
            </c:strRef>
          </c:tx>
          <c:spPr>
            <a:ln w="28575" cap="rnd">
              <a:solidFill>
                <a:schemeClr val="dk1">
                  <a:tint val="78000"/>
                </a:schemeClr>
              </a:solidFill>
              <a:round/>
            </a:ln>
            <a:effectLst/>
          </c:spPr>
          <c:marker>
            <c:symbol val="none"/>
          </c:marker>
          <c:cat>
            <c:strRef>
              <c:f>Sheet2!$B$5:$B$149</c:f>
              <c:strCache>
                <c:ptCount val="142"/>
                <c:pt idx="0">
                  <c:v>Sep</c:v>
                </c:pt>
                <c:pt idx="4">
                  <c:v>Oct</c:v>
                </c:pt>
                <c:pt idx="8">
                  <c:v>Nov</c:v>
                </c:pt>
                <c:pt idx="12">
                  <c:v>Dec</c:v>
                </c:pt>
                <c:pt idx="17">
                  <c:v>2020</c:v>
                </c:pt>
                <c:pt idx="21">
                  <c:v>Feb</c:v>
                </c:pt>
                <c:pt idx="25">
                  <c:v>Mar</c:v>
                </c:pt>
                <c:pt idx="29">
                  <c:v>Apr</c:v>
                </c:pt>
                <c:pt idx="33">
                  <c:v>May</c:v>
                </c:pt>
                <c:pt idx="37">
                  <c:v>June</c:v>
                </c:pt>
                <c:pt idx="41">
                  <c:v>July</c:v>
                </c:pt>
                <c:pt idx="45">
                  <c:v>Aug</c:v>
                </c:pt>
                <c:pt idx="49">
                  <c:v>Sep</c:v>
                </c:pt>
                <c:pt idx="53">
                  <c:v>Oct</c:v>
                </c:pt>
                <c:pt idx="57">
                  <c:v>Nov</c:v>
                </c:pt>
                <c:pt idx="61">
                  <c:v>Dec</c:v>
                </c:pt>
                <c:pt idx="65">
                  <c:v>2021</c:v>
                </c:pt>
                <c:pt idx="69">
                  <c:v>Feb</c:v>
                </c:pt>
                <c:pt idx="73">
                  <c:v>Mar</c:v>
                </c:pt>
                <c:pt idx="77">
                  <c:v>Apr</c:v>
                </c:pt>
                <c:pt idx="81">
                  <c:v>May</c:v>
                </c:pt>
                <c:pt idx="85">
                  <c:v>June</c:v>
                </c:pt>
                <c:pt idx="89">
                  <c:v>Jul</c:v>
                </c:pt>
                <c:pt idx="93">
                  <c:v>Aug</c:v>
                </c:pt>
                <c:pt idx="97">
                  <c:v>Sep</c:v>
                </c:pt>
                <c:pt idx="101">
                  <c:v>Oct</c:v>
                </c:pt>
                <c:pt idx="105">
                  <c:v>Nov</c:v>
                </c:pt>
                <c:pt idx="109">
                  <c:v>Dec</c:v>
                </c:pt>
                <c:pt idx="113">
                  <c:v>Jan</c:v>
                </c:pt>
                <c:pt idx="117">
                  <c:v>Feb</c:v>
                </c:pt>
                <c:pt idx="121">
                  <c:v>Mar</c:v>
                </c:pt>
                <c:pt idx="125">
                  <c:v>Apr</c:v>
                </c:pt>
                <c:pt idx="129">
                  <c:v>May</c:v>
                </c:pt>
                <c:pt idx="133">
                  <c:v>June</c:v>
                </c:pt>
                <c:pt idx="137">
                  <c:v>Jul</c:v>
                </c:pt>
                <c:pt idx="141">
                  <c:v>Aug</c:v>
                </c:pt>
              </c:strCache>
            </c:strRef>
          </c:cat>
          <c:val>
            <c:numRef>
              <c:f>Sheet2!$E$5:$E$149</c:f>
              <c:numCache>
                <c:formatCode>0.000</c:formatCode>
                <c:ptCount val="145"/>
                <c:pt idx="0">
                  <c:v>7.04</c:v>
                </c:pt>
                <c:pt idx="1">
                  <c:v>7.06</c:v>
                </c:pt>
                <c:pt idx="2">
                  <c:v>6.8825000000000003</c:v>
                </c:pt>
                <c:pt idx="3">
                  <c:v>7.1699463327370303</c:v>
                </c:pt>
                <c:pt idx="5">
                  <c:v>7.13</c:v>
                </c:pt>
                <c:pt idx="6">
                  <c:v>7.0500894454382825</c:v>
                </c:pt>
                <c:pt idx="7">
                  <c:v>7.0495652173913044</c:v>
                </c:pt>
                <c:pt idx="8">
                  <c:v>7.0095652173913043</c:v>
                </c:pt>
                <c:pt idx="9">
                  <c:v>7.07</c:v>
                </c:pt>
                <c:pt idx="11">
                  <c:v>7.0596638655462183</c:v>
                </c:pt>
                <c:pt idx="13">
                  <c:v>7.039669421487603</c:v>
                </c:pt>
                <c:pt idx="15">
                  <c:v>7.0295964125560539</c:v>
                </c:pt>
                <c:pt idx="16">
                  <c:v>7.0098831985624441</c:v>
                </c:pt>
                <c:pt idx="20">
                  <c:v>6.92</c:v>
                </c:pt>
                <c:pt idx="21">
                  <c:v>7.0095238095238095</c:v>
                </c:pt>
                <c:pt idx="22">
                  <c:v>7.0939759036144574</c:v>
                </c:pt>
                <c:pt idx="23">
                  <c:v>6.8913385826771654</c:v>
                </c:pt>
                <c:pt idx="25">
                  <c:v>7.0795275590551183</c:v>
                </c:pt>
                <c:pt idx="26">
                  <c:v>6.9</c:v>
                </c:pt>
                <c:pt idx="28">
                  <c:v>7.1099236641221371</c:v>
                </c:pt>
                <c:pt idx="30">
                  <c:v>7.0599221789883266</c:v>
                </c:pt>
                <c:pt idx="31">
                  <c:v>7.1173228346456696</c:v>
                </c:pt>
                <c:pt idx="32">
                  <c:v>7.0895161290322584</c:v>
                </c:pt>
                <c:pt idx="33">
                  <c:v>6.5983606557377046</c:v>
                </c:pt>
                <c:pt idx="35">
                  <c:v>7.1198275862068963</c:v>
                </c:pt>
                <c:pt idx="36">
                  <c:v>7.1495867768595041</c:v>
                </c:pt>
                <c:pt idx="37">
                  <c:v>7.1193415637860085</c:v>
                </c:pt>
                <c:pt idx="38">
                  <c:v>7.0595041322314049</c:v>
                </c:pt>
                <c:pt idx="39">
                  <c:v>7.0495999999999999</c:v>
                </c:pt>
                <c:pt idx="41">
                  <c:v>7.0092050209205023</c:v>
                </c:pt>
                <c:pt idx="42">
                  <c:v>6.9708333333333332</c:v>
                </c:pt>
                <c:pt idx="43">
                  <c:v>7.2050209205020916</c:v>
                </c:pt>
                <c:pt idx="44">
                  <c:v>6.9892561983471078</c:v>
                </c:pt>
                <c:pt idx="45">
                  <c:v>6.9594936708860757</c:v>
                </c:pt>
                <c:pt idx="46">
                  <c:v>6.9491525423728815</c:v>
                </c:pt>
                <c:pt idx="49">
                  <c:v>6.8495726495726492</c:v>
                </c:pt>
                <c:pt idx="50">
                  <c:v>6.8393305439330545</c:v>
                </c:pt>
                <c:pt idx="51">
                  <c:v>6.7799163179916322</c:v>
                </c:pt>
                <c:pt idx="52">
                  <c:v>6.8292887029288707</c:v>
                </c:pt>
                <c:pt idx="53">
                  <c:v>6.7296610169491524</c:v>
                </c:pt>
                <c:pt idx="54">
                  <c:v>6.699581589958159</c:v>
                </c:pt>
                <c:pt idx="55">
                  <c:v>6.6702040816326527</c:v>
                </c:pt>
                <c:pt idx="56">
                  <c:v>8.3132530120481931</c:v>
                </c:pt>
                <c:pt idx="57">
                  <c:v>7.2197802197802199</c:v>
                </c:pt>
                <c:pt idx="58">
                  <c:v>7.3033707865168536</c:v>
                </c:pt>
                <c:pt idx="59">
                  <c:v>7.5977653631284916</c:v>
                </c:pt>
                <c:pt idx="60">
                  <c:v>7.741935483870968</c:v>
                </c:pt>
                <c:pt idx="61">
                  <c:v>7.9190751445086702</c:v>
                </c:pt>
                <c:pt idx="62">
                  <c:v>8.3139534883720927</c:v>
                </c:pt>
                <c:pt idx="63">
                  <c:v>8.1818181818181817</c:v>
                </c:pt>
                <c:pt idx="64">
                  <c:v>8.2022471910112351</c:v>
                </c:pt>
                <c:pt idx="65">
                  <c:v>7.8571428571428568</c:v>
                </c:pt>
                <c:pt idx="66">
                  <c:v>6.4333333333333336</c:v>
                </c:pt>
                <c:pt idx="67">
                  <c:v>6.4604395604395606</c:v>
                </c:pt>
                <c:pt idx="68">
                  <c:v>7.2340425531914896</c:v>
                </c:pt>
                <c:pt idx="69">
                  <c:v>7.5</c:v>
                </c:pt>
                <c:pt idx="70">
                  <c:v>7.2448979591836737</c:v>
                </c:pt>
                <c:pt idx="71">
                  <c:v>7.0476190476190474</c:v>
                </c:pt>
                <c:pt idx="72">
                  <c:v>7.333333333333333</c:v>
                </c:pt>
                <c:pt idx="73">
                  <c:v>7.604166666666667</c:v>
                </c:pt>
                <c:pt idx="74">
                  <c:v>7.9787234042553195</c:v>
                </c:pt>
                <c:pt idx="75">
                  <c:v>7.2588832487309647</c:v>
                </c:pt>
                <c:pt idx="76">
                  <c:v>6.9346733668341711</c:v>
                </c:pt>
                <c:pt idx="77">
                  <c:v>7.0618556701030926</c:v>
                </c:pt>
                <c:pt idx="78">
                  <c:v>6.8253968253968251</c:v>
                </c:pt>
                <c:pt idx="79">
                  <c:v>6.71875</c:v>
                </c:pt>
                <c:pt idx="80">
                  <c:v>7.0526315789473681</c:v>
                </c:pt>
                <c:pt idx="81">
                  <c:v>6.9473684210526319</c:v>
                </c:pt>
                <c:pt idx="82">
                  <c:v>6.9072164948453612</c:v>
                </c:pt>
                <c:pt idx="83">
                  <c:v>6.145833333333333</c:v>
                </c:pt>
                <c:pt idx="84">
                  <c:v>5.3608247422680408</c:v>
                </c:pt>
                <c:pt idx="85">
                  <c:v>5.1546391752577323</c:v>
                </c:pt>
                <c:pt idx="86">
                  <c:v>8.515625</c:v>
                </c:pt>
                <c:pt idx="87">
                  <c:v>9.3220338983050848</c:v>
                </c:pt>
                <c:pt idx="88">
                  <c:v>11.485148514851485</c:v>
                </c:pt>
                <c:pt idx="89">
                  <c:v>11.538461538461538</c:v>
                </c:pt>
                <c:pt idx="90">
                  <c:v>10</c:v>
                </c:pt>
                <c:pt idx="91">
                  <c:v>9.5161290322580641</c:v>
                </c:pt>
                <c:pt idx="92">
                  <c:v>9.4696969696969688</c:v>
                </c:pt>
                <c:pt idx="93">
                  <c:v>7.3684210526315788</c:v>
                </c:pt>
                <c:pt idx="94">
                  <c:v>9.6</c:v>
                </c:pt>
                <c:pt idx="95">
                  <c:v>8.5964912280701746</c:v>
                </c:pt>
                <c:pt idx="96">
                  <c:v>11.551724137931034</c:v>
                </c:pt>
                <c:pt idx="97">
                  <c:v>10.701754385964913</c:v>
                </c:pt>
                <c:pt idx="98">
                  <c:v>8.7407407407407405</c:v>
                </c:pt>
                <c:pt idx="99">
                  <c:v>8.7096774193548381</c:v>
                </c:pt>
                <c:pt idx="100">
                  <c:v>9.53125</c:v>
                </c:pt>
                <c:pt idx="101">
                  <c:v>8.382352941176471</c:v>
                </c:pt>
                <c:pt idx="102">
                  <c:v>7.8571428571428568</c:v>
                </c:pt>
                <c:pt idx="103">
                  <c:v>8.382352941176471</c:v>
                </c:pt>
                <c:pt idx="104">
                  <c:v>7.6470588235294121</c:v>
                </c:pt>
                <c:pt idx="105">
                  <c:v>8.3606557377049189</c:v>
                </c:pt>
                <c:pt idx="106">
                  <c:v>8.5245901639344268</c:v>
                </c:pt>
                <c:pt idx="107">
                  <c:v>7.8688524590163933</c:v>
                </c:pt>
                <c:pt idx="108">
                  <c:v>8.4482758620689662</c:v>
                </c:pt>
                <c:pt idx="109">
                  <c:v>7.7166666666666668</c:v>
                </c:pt>
                <c:pt idx="110">
                  <c:v>7.6859504132231402</c:v>
                </c:pt>
                <c:pt idx="111">
                  <c:v>7.580645161290323</c:v>
                </c:pt>
                <c:pt idx="112">
                  <c:v>7.6190476190476186</c:v>
                </c:pt>
                <c:pt idx="113">
                  <c:v>7.6190476190476186</c:v>
                </c:pt>
                <c:pt idx="114">
                  <c:v>7.1653543307086611</c:v>
                </c:pt>
                <c:pt idx="115">
                  <c:v>7.4015748031496065</c:v>
                </c:pt>
                <c:pt idx="116">
                  <c:v>7.421875</c:v>
                </c:pt>
                <c:pt idx="117">
                  <c:v>7.5757575757575761</c:v>
                </c:pt>
                <c:pt idx="118">
                  <c:v>7.6744186046511631</c:v>
                </c:pt>
                <c:pt idx="119">
                  <c:v>7.7380952380952381</c:v>
                </c:pt>
                <c:pt idx="120">
                  <c:v>7.9012345679012341</c:v>
                </c:pt>
                <c:pt idx="121">
                  <c:v>8.0606060606060606</c:v>
                </c:pt>
                <c:pt idx="122">
                  <c:v>8.0722891566265051</c:v>
                </c:pt>
                <c:pt idx="123">
                  <c:v>8.2926829268292686</c:v>
                </c:pt>
                <c:pt idx="124">
                  <c:v>7.9761904761904763</c:v>
                </c:pt>
                <c:pt idx="125">
                  <c:v>8.0952380952380949</c:v>
                </c:pt>
                <c:pt idx="126">
                  <c:v>8.19277108433735</c:v>
                </c:pt>
                <c:pt idx="127">
                  <c:v>8.0254777070063703</c:v>
                </c:pt>
                <c:pt idx="128">
                  <c:v>8.0246913580246915</c:v>
                </c:pt>
                <c:pt idx="129">
                  <c:v>7.8048780487804876</c:v>
                </c:pt>
                <c:pt idx="130">
                  <c:v>7.9268292682926829</c:v>
                </c:pt>
                <c:pt idx="131">
                  <c:v>8.0722891566265051</c:v>
                </c:pt>
                <c:pt idx="132">
                  <c:v>7.8571428571428568</c:v>
                </c:pt>
                <c:pt idx="133">
                  <c:v>7.8571428571428568</c:v>
                </c:pt>
                <c:pt idx="134">
                  <c:v>7.882352941176471</c:v>
                </c:pt>
                <c:pt idx="135">
                  <c:v>9.2024539877300615</c:v>
                </c:pt>
                <c:pt idx="136">
                  <c:v>9.0476190476190474</c:v>
                </c:pt>
                <c:pt idx="137">
                  <c:v>8.8994082840236679</c:v>
                </c:pt>
                <c:pt idx="138">
                  <c:v>8.5882352941176467</c:v>
                </c:pt>
                <c:pt idx="139">
                  <c:v>8.8941176470588239</c:v>
                </c:pt>
                <c:pt idx="140">
                  <c:v>8.9772727272727266</c:v>
                </c:pt>
                <c:pt idx="141">
                  <c:v>8.7777777777777786</c:v>
                </c:pt>
                <c:pt idx="142">
                  <c:v>9.1071428571428577</c:v>
                </c:pt>
                <c:pt idx="143">
                  <c:v>8.5798816568047336</c:v>
                </c:pt>
                <c:pt idx="144">
                  <c:v>8.5714285714285712</c:v>
                </c:pt>
              </c:numCache>
            </c:numRef>
          </c:val>
          <c:smooth val="0"/>
          <c:extLst>
            <c:ext xmlns:c16="http://schemas.microsoft.com/office/drawing/2014/chart" uri="{C3380CC4-5D6E-409C-BE32-E72D297353CC}">
              <c16:uniqueId val="{00000001-10BE-4D7A-B517-EC921B8462E3}"/>
            </c:ext>
          </c:extLst>
        </c:ser>
        <c:ser>
          <c:idx val="3"/>
          <c:order val="2"/>
          <c:tx>
            <c:strRef>
              <c:f>Sheet2!$F$4</c:f>
              <c:strCache>
                <c:ptCount val="1"/>
                <c:pt idx="0">
                  <c:v>Fed</c:v>
                </c:pt>
              </c:strCache>
            </c:strRef>
          </c:tx>
          <c:spPr>
            <a:ln w="28575" cap="rnd">
              <a:solidFill>
                <a:schemeClr val="dk1">
                  <a:tint val="92000"/>
                </a:schemeClr>
              </a:solidFill>
              <a:round/>
            </a:ln>
            <a:effectLst/>
          </c:spPr>
          <c:marker>
            <c:symbol val="none"/>
          </c:marker>
          <c:cat>
            <c:strRef>
              <c:f>Sheet2!$B$5:$B$149</c:f>
              <c:strCache>
                <c:ptCount val="142"/>
                <c:pt idx="0">
                  <c:v>Sep</c:v>
                </c:pt>
                <c:pt idx="4">
                  <c:v>Oct</c:v>
                </c:pt>
                <c:pt idx="8">
                  <c:v>Nov</c:v>
                </c:pt>
                <c:pt idx="12">
                  <c:v>Dec</c:v>
                </c:pt>
                <c:pt idx="17">
                  <c:v>2020</c:v>
                </c:pt>
                <c:pt idx="21">
                  <c:v>Feb</c:v>
                </c:pt>
                <c:pt idx="25">
                  <c:v>Mar</c:v>
                </c:pt>
                <c:pt idx="29">
                  <c:v>Apr</c:v>
                </c:pt>
                <c:pt idx="33">
                  <c:v>May</c:v>
                </c:pt>
                <c:pt idx="37">
                  <c:v>June</c:v>
                </c:pt>
                <c:pt idx="41">
                  <c:v>July</c:v>
                </c:pt>
                <c:pt idx="45">
                  <c:v>Aug</c:v>
                </c:pt>
                <c:pt idx="49">
                  <c:v>Sep</c:v>
                </c:pt>
                <c:pt idx="53">
                  <c:v>Oct</c:v>
                </c:pt>
                <c:pt idx="57">
                  <c:v>Nov</c:v>
                </c:pt>
                <c:pt idx="61">
                  <c:v>Dec</c:v>
                </c:pt>
                <c:pt idx="65">
                  <c:v>2021</c:v>
                </c:pt>
                <c:pt idx="69">
                  <c:v>Feb</c:v>
                </c:pt>
                <c:pt idx="73">
                  <c:v>Mar</c:v>
                </c:pt>
                <c:pt idx="77">
                  <c:v>Apr</c:v>
                </c:pt>
                <c:pt idx="81">
                  <c:v>May</c:v>
                </c:pt>
                <c:pt idx="85">
                  <c:v>June</c:v>
                </c:pt>
                <c:pt idx="89">
                  <c:v>Jul</c:v>
                </c:pt>
                <c:pt idx="93">
                  <c:v>Aug</c:v>
                </c:pt>
                <c:pt idx="97">
                  <c:v>Sep</c:v>
                </c:pt>
                <c:pt idx="101">
                  <c:v>Oct</c:v>
                </c:pt>
                <c:pt idx="105">
                  <c:v>Nov</c:v>
                </c:pt>
                <c:pt idx="109">
                  <c:v>Dec</c:v>
                </c:pt>
                <c:pt idx="113">
                  <c:v>Jan</c:v>
                </c:pt>
                <c:pt idx="117">
                  <c:v>Feb</c:v>
                </c:pt>
                <c:pt idx="121">
                  <c:v>Mar</c:v>
                </c:pt>
                <c:pt idx="125">
                  <c:v>Apr</c:v>
                </c:pt>
                <c:pt idx="129">
                  <c:v>May</c:v>
                </c:pt>
                <c:pt idx="133">
                  <c:v>June</c:v>
                </c:pt>
                <c:pt idx="137">
                  <c:v>Jul</c:v>
                </c:pt>
                <c:pt idx="141">
                  <c:v>Aug</c:v>
                </c:pt>
              </c:strCache>
            </c:strRef>
          </c:cat>
          <c:val>
            <c:numRef>
              <c:f>Sheet2!$F$5:$F$149</c:f>
              <c:numCache>
                <c:formatCode>0.0000</c:formatCode>
                <c:ptCount val="145"/>
                <c:pt idx="0">
                  <c:v>7.1786000000000003</c:v>
                </c:pt>
                <c:pt idx="1">
                  <c:v>7.1120999999999999</c:v>
                </c:pt>
                <c:pt idx="2">
                  <c:v>7.0904999999999996</c:v>
                </c:pt>
                <c:pt idx="3">
                  <c:v>7.1138000000000003</c:v>
                </c:pt>
                <c:pt idx="4">
                  <c:v>7.1473000000000004</c:v>
                </c:pt>
                <c:pt idx="5">
                  <c:v>7.1421999999999999</c:v>
                </c:pt>
                <c:pt idx="6">
                  <c:v>7.0919999999999996</c:v>
                </c:pt>
                <c:pt idx="7">
                  <c:v>7.0683999999999996</c:v>
                </c:pt>
                <c:pt idx="8">
                  <c:v>7.0378999999999996</c:v>
                </c:pt>
                <c:pt idx="9">
                  <c:v>6.9766000000000004</c:v>
                </c:pt>
                <c:pt idx="10">
                  <c:v>7.0194999999999999</c:v>
                </c:pt>
                <c:pt idx="11">
                  <c:v>7.0285000000000002</c:v>
                </c:pt>
                <c:pt idx="12">
                  <c:v>7.0279999999999996</c:v>
                </c:pt>
                <c:pt idx="13">
                  <c:v>7.0445000000000002</c:v>
                </c:pt>
                <c:pt idx="14">
                  <c:v>6.9924999999999997</c:v>
                </c:pt>
                <c:pt idx="15">
                  <c:v>7.0096999999999996</c:v>
                </c:pt>
                <c:pt idx="16">
                  <c:v>6.9949000000000003</c:v>
                </c:pt>
                <c:pt idx="17">
                  <c:v>6.9641999999999999</c:v>
                </c:pt>
                <c:pt idx="18">
                  <c:v>6.9309000000000003</c:v>
                </c:pt>
                <c:pt idx="19">
                  <c:v>6.8769</c:v>
                </c:pt>
                <c:pt idx="20">
                  <c:v>6.9363999999999999</c:v>
                </c:pt>
                <c:pt idx="21">
                  <c:v>6.9161000000000001</c:v>
                </c:pt>
                <c:pt idx="22">
                  <c:v>6.9694000000000003</c:v>
                </c:pt>
                <c:pt idx="23">
                  <c:v>6.9759000000000002</c:v>
                </c:pt>
                <c:pt idx="24">
                  <c:v>7.0225</c:v>
                </c:pt>
                <c:pt idx="25">
                  <c:v>6.9905999999999997</c:v>
                </c:pt>
                <c:pt idx="26">
                  <c:v>6.9298000000000002</c:v>
                </c:pt>
                <c:pt idx="27">
                  <c:v>7.0079000000000002</c:v>
                </c:pt>
                <c:pt idx="28">
                  <c:v>7.0949999999999998</c:v>
                </c:pt>
                <c:pt idx="29">
                  <c:v>7.0986000000000002</c:v>
                </c:pt>
                <c:pt idx="30">
                  <c:v>7.0448000000000004</c:v>
                </c:pt>
                <c:pt idx="31">
                  <c:v>7.0663999999999998</c:v>
                </c:pt>
                <c:pt idx="32">
                  <c:v>7.0654000000000003</c:v>
                </c:pt>
                <c:pt idx="33">
                  <c:v>7.0621999999999998</c:v>
                </c:pt>
                <c:pt idx="34">
                  <c:v>7.0972</c:v>
                </c:pt>
                <c:pt idx="35">
                  <c:v>7.0979999999999999</c:v>
                </c:pt>
                <c:pt idx="36">
                  <c:v>7.1340000000000003</c:v>
                </c:pt>
                <c:pt idx="37">
                  <c:v>7.0991999999999997</c:v>
                </c:pt>
                <c:pt idx="38">
                  <c:v>7.0598999999999998</c:v>
                </c:pt>
                <c:pt idx="39">
                  <c:v>7.0839999999999996</c:v>
                </c:pt>
                <c:pt idx="40">
                  <c:v>7.077</c:v>
                </c:pt>
                <c:pt idx="41">
                  <c:v>7.0702999999999996</c:v>
                </c:pt>
                <c:pt idx="42">
                  <c:v>7.0041000000000002</c:v>
                </c:pt>
                <c:pt idx="43">
                  <c:v>6.9885000000000002</c:v>
                </c:pt>
                <c:pt idx="44">
                  <c:v>6.9988000000000001</c:v>
                </c:pt>
                <c:pt idx="45">
                  <c:v>7.0014000000000003</c:v>
                </c:pt>
                <c:pt idx="46">
                  <c:v>6.944</c:v>
                </c:pt>
                <c:pt idx="47">
                  <c:v>6.944</c:v>
                </c:pt>
                <c:pt idx="48">
                  <c:v>6.944</c:v>
                </c:pt>
                <c:pt idx="49">
                  <c:v>6.9142999999999999</c:v>
                </c:pt>
                <c:pt idx="50">
                  <c:v>6.8409000000000004</c:v>
                </c:pt>
                <c:pt idx="51">
                  <c:v>6.8079999999999998</c:v>
                </c:pt>
                <c:pt idx="52">
                  <c:v>6.8042999999999996</c:v>
                </c:pt>
                <c:pt idx="53">
                  <c:v>6.8150000000000004</c:v>
                </c:pt>
                <c:pt idx="54">
                  <c:v>6.7135999999999996</c:v>
                </c:pt>
                <c:pt idx="55">
                  <c:v>6.7135999999999996</c:v>
                </c:pt>
                <c:pt idx="56" formatCode="General">
                  <c:v>6.65</c:v>
                </c:pt>
                <c:pt idx="57" formatCode="General">
                  <c:v>6.69</c:v>
                </c:pt>
                <c:pt idx="58">
                  <c:v>6.61</c:v>
                </c:pt>
                <c:pt idx="59">
                  <c:v>6.59</c:v>
                </c:pt>
                <c:pt idx="60">
                  <c:v>6.57</c:v>
                </c:pt>
                <c:pt idx="61">
                  <c:v>6.53</c:v>
                </c:pt>
                <c:pt idx="62">
                  <c:v>6.54</c:v>
                </c:pt>
                <c:pt idx="63">
                  <c:v>6.54</c:v>
                </c:pt>
                <c:pt idx="64">
                  <c:v>6.53</c:v>
                </c:pt>
                <c:pt idx="65">
                  <c:v>6.46</c:v>
                </c:pt>
                <c:pt idx="66">
                  <c:v>6.48</c:v>
                </c:pt>
                <c:pt idx="67">
                  <c:v>6.46</c:v>
                </c:pt>
                <c:pt idx="68">
                  <c:v>6.48</c:v>
                </c:pt>
                <c:pt idx="69">
                  <c:v>6.4770000000000003</c:v>
                </c:pt>
                <c:pt idx="70">
                  <c:v>6.4630000000000001</c:v>
                </c:pt>
                <c:pt idx="71">
                  <c:v>6.46</c:v>
                </c:pt>
                <c:pt idx="72">
                  <c:v>6.4580000000000002</c:v>
                </c:pt>
                <c:pt idx="73">
                  <c:v>6.4569999999999999</c:v>
                </c:pt>
                <c:pt idx="74">
                  <c:v>6.4560000000000004</c:v>
                </c:pt>
                <c:pt idx="75">
                  <c:v>6.49</c:v>
                </c:pt>
                <c:pt idx="76">
                  <c:v>6.5</c:v>
                </c:pt>
                <c:pt idx="77">
                  <c:v>6.56</c:v>
                </c:pt>
                <c:pt idx="78">
                  <c:v>6.55</c:v>
                </c:pt>
                <c:pt idx="79">
                  <c:v>6.49</c:v>
                </c:pt>
                <c:pt idx="80">
                  <c:v>6.47</c:v>
                </c:pt>
                <c:pt idx="81">
                  <c:v>6.46</c:v>
                </c:pt>
                <c:pt idx="82">
                  <c:v>6.45</c:v>
                </c:pt>
                <c:pt idx="83">
                  <c:v>6.4329999999999998</c:v>
                </c:pt>
                <c:pt idx="84">
                  <c:v>6.38</c:v>
                </c:pt>
                <c:pt idx="85">
                  <c:v>6.46</c:v>
                </c:pt>
                <c:pt idx="86">
                  <c:v>6.39</c:v>
                </c:pt>
                <c:pt idx="87">
                  <c:v>6.47</c:v>
                </c:pt>
                <c:pt idx="88">
                  <c:v>6.46</c:v>
                </c:pt>
                <c:pt idx="89">
                  <c:v>6.47</c:v>
                </c:pt>
                <c:pt idx="90">
                  <c:v>6.4779999999999998</c:v>
                </c:pt>
                <c:pt idx="91">
                  <c:v>6.4787999999999997</c:v>
                </c:pt>
                <c:pt idx="92">
                  <c:v>6.4786000000000001</c:v>
                </c:pt>
                <c:pt idx="93">
                  <c:v>6.4619999999999997</c:v>
                </c:pt>
                <c:pt idx="94">
                  <c:v>6.4824999999999999</c:v>
                </c:pt>
                <c:pt idx="95">
                  <c:v>6.4767999999999999</c:v>
                </c:pt>
                <c:pt idx="96">
                  <c:v>6.4767999999999999</c:v>
                </c:pt>
                <c:pt idx="97">
                  <c:v>6.4585999999999997</c:v>
                </c:pt>
                <c:pt idx="98">
                  <c:v>6.4585999999999997</c:v>
                </c:pt>
                <c:pt idx="99">
                  <c:v>6.4585999999999997</c:v>
                </c:pt>
                <c:pt idx="100">
                  <c:v>6.4585999999999997</c:v>
                </c:pt>
                <c:pt idx="101" formatCode="General">
                  <c:v>6.4433999999999996</c:v>
                </c:pt>
                <c:pt idx="102" formatCode="General">
                  <c:v>6.4433999999999996</c:v>
                </c:pt>
                <c:pt idx="103" formatCode="General">
                  <c:v>6.4433999999999996</c:v>
                </c:pt>
                <c:pt idx="104" formatCode="General">
                  <c:v>6.4433999999999996</c:v>
                </c:pt>
                <c:pt idx="105" formatCode="General">
                  <c:v>6.3971999999999998</c:v>
                </c:pt>
                <c:pt idx="106" formatCode="General">
                  <c:v>6.3971999999999998</c:v>
                </c:pt>
                <c:pt idx="107" formatCode="General">
                  <c:v>6.3971999999999998</c:v>
                </c:pt>
                <c:pt idx="108" formatCode="General">
                  <c:v>6.3971999999999998</c:v>
                </c:pt>
                <c:pt idx="109" formatCode="General">
                  <c:v>6.3640999999999996</c:v>
                </c:pt>
                <c:pt idx="110" formatCode="General">
                  <c:v>6.3640999999999996</c:v>
                </c:pt>
                <c:pt idx="111" formatCode="General">
                  <c:v>6.3640999999999996</c:v>
                </c:pt>
                <c:pt idx="112" formatCode="General">
                  <c:v>6.3640999999999996</c:v>
                </c:pt>
                <c:pt idx="113" formatCode="General">
                  <c:v>6.3555000000000001</c:v>
                </c:pt>
                <c:pt idx="114" formatCode="General">
                  <c:v>6.3555000000000001</c:v>
                </c:pt>
                <c:pt idx="115" formatCode="General">
                  <c:v>6.3555000000000001</c:v>
                </c:pt>
                <c:pt idx="116" formatCode="General">
                  <c:v>6.3555000000000001</c:v>
                </c:pt>
                <c:pt idx="117" formatCode="General">
                  <c:v>6.3609999999999998</c:v>
                </c:pt>
                <c:pt idx="118" formatCode="General">
                  <c:v>6.3609999999999998</c:v>
                </c:pt>
                <c:pt idx="119" formatCode="General">
                  <c:v>6.3609999999999998</c:v>
                </c:pt>
                <c:pt idx="120" formatCode="General">
                  <c:v>6.3609999999999998</c:v>
                </c:pt>
                <c:pt idx="121" formatCode="General">
                  <c:v>6.3116000000000003</c:v>
                </c:pt>
                <c:pt idx="122" formatCode="General">
                  <c:v>6.3116000000000003</c:v>
                </c:pt>
                <c:pt idx="123" formatCode="General">
                  <c:v>6.3116000000000003</c:v>
                </c:pt>
                <c:pt idx="124" formatCode="General">
                  <c:v>6.3116000000000003</c:v>
                </c:pt>
                <c:pt idx="125" formatCode="General">
                  <c:v>6.3624999999999998</c:v>
                </c:pt>
                <c:pt idx="126" formatCode="General">
                  <c:v>6.3624999999999998</c:v>
                </c:pt>
                <c:pt idx="127" formatCode="General">
                  <c:v>6.3624999999999998</c:v>
                </c:pt>
                <c:pt idx="128" formatCode="General">
                  <c:v>6.3624999999999998</c:v>
                </c:pt>
                <c:pt idx="129" formatCode="General">
                  <c:v>6.6078999999999999</c:v>
                </c:pt>
                <c:pt idx="130" formatCode="General">
                  <c:v>6.6078999999999999</c:v>
                </c:pt>
                <c:pt idx="131" formatCode="General">
                  <c:v>6.6078999999999999</c:v>
                </c:pt>
                <c:pt idx="132" formatCode="General">
                  <c:v>6.6078999999999999</c:v>
                </c:pt>
                <c:pt idx="133" formatCode="General">
                  <c:v>6.6858000000000004</c:v>
                </c:pt>
                <c:pt idx="134" formatCode="General">
                  <c:v>6.6858000000000004</c:v>
                </c:pt>
                <c:pt idx="135" formatCode="General">
                  <c:v>6.6858000000000004</c:v>
                </c:pt>
                <c:pt idx="136" formatCode="General">
                  <c:v>6.6858000000000004</c:v>
                </c:pt>
                <c:pt idx="137" formatCode="General">
                  <c:v>6.6878000000000002</c:v>
                </c:pt>
                <c:pt idx="138" formatCode="General">
                  <c:v>6.6878000000000002</c:v>
                </c:pt>
                <c:pt idx="139" formatCode="General">
                  <c:v>6.6878000000000002</c:v>
                </c:pt>
                <c:pt idx="140" formatCode="General">
                  <c:v>6.6878000000000002</c:v>
                </c:pt>
                <c:pt idx="141" formatCode="General">
                  <c:v>6.6878000000000002</c:v>
                </c:pt>
                <c:pt idx="142" formatCode="General">
                  <c:v>6.6878000000000002</c:v>
                </c:pt>
                <c:pt idx="143" formatCode="General">
                  <c:v>6.8470000000000004</c:v>
                </c:pt>
                <c:pt idx="144" formatCode="General">
                  <c:v>6.8479999999999999</c:v>
                </c:pt>
              </c:numCache>
            </c:numRef>
          </c:val>
          <c:smooth val="0"/>
          <c:extLst>
            <c:ext xmlns:c16="http://schemas.microsoft.com/office/drawing/2014/chart" uri="{C3380CC4-5D6E-409C-BE32-E72D297353CC}">
              <c16:uniqueId val="{00000002-10BE-4D7A-B517-EC921B8462E3}"/>
            </c:ext>
          </c:extLst>
        </c:ser>
        <c:dLbls>
          <c:showLegendKey val="0"/>
          <c:showVal val="0"/>
          <c:showCatName val="0"/>
          <c:showSerName val="0"/>
          <c:showPercent val="0"/>
          <c:showBubbleSize val="0"/>
        </c:dLbls>
        <c:smooth val="0"/>
        <c:axId val="1718392063"/>
        <c:axId val="1718405375"/>
      </c:lineChart>
      <c:catAx>
        <c:axId val="1718392063"/>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8405375"/>
        <c:crosses val="autoZero"/>
        <c:auto val="1"/>
        <c:lblAlgn val="ctr"/>
        <c:lblOffset val="100"/>
        <c:tickLblSkip val="1"/>
        <c:noMultiLvlLbl val="0"/>
      </c:catAx>
      <c:valAx>
        <c:axId val="1718405375"/>
        <c:scaling>
          <c:orientation val="minMax"/>
          <c:max val="10000"/>
          <c:min val="4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18392063"/>
        <c:crosses val="autoZero"/>
        <c:crossBetween val="between"/>
      </c:valAx>
      <c:spPr>
        <a:noFill/>
        <a:ln>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4.8751220393364499E-2"/>
          <c:y val="0.17424896426388536"/>
          <c:w val="0.93014971226215193"/>
          <c:h val="0.74589588294047415"/>
        </c:manualLayout>
      </c:layout>
      <c:lineChart>
        <c:grouping val="standard"/>
        <c:varyColors val="0"/>
        <c:ser>
          <c:idx val="0"/>
          <c:order val="0"/>
          <c:tx>
            <c:strRef>
              <c:f>Sheet2!$C$4</c:f>
              <c:strCache>
                <c:ptCount val="1"/>
                <c:pt idx="0">
                  <c:v>Dollar</c:v>
                </c:pt>
              </c:strCache>
            </c:strRef>
          </c:tx>
          <c:spPr>
            <a:ln w="28575" cap="rnd">
              <a:solidFill>
                <a:schemeClr val="dk1">
                  <a:tint val="88000"/>
                </a:schemeClr>
              </a:solidFill>
              <a:round/>
            </a:ln>
            <a:effectLst/>
          </c:spPr>
          <c:marker>
            <c:symbol val="none"/>
          </c:marker>
          <c:cat>
            <c:strRef>
              <c:f>Sheet2!$B$5:$B$149</c:f>
              <c:strCache>
                <c:ptCount val="142"/>
                <c:pt idx="0">
                  <c:v>Sep</c:v>
                </c:pt>
                <c:pt idx="4">
                  <c:v>Oct</c:v>
                </c:pt>
                <c:pt idx="8">
                  <c:v>Nov</c:v>
                </c:pt>
                <c:pt idx="12">
                  <c:v>Dec</c:v>
                </c:pt>
                <c:pt idx="17">
                  <c:v>2020</c:v>
                </c:pt>
                <c:pt idx="21">
                  <c:v>Feb</c:v>
                </c:pt>
                <c:pt idx="25">
                  <c:v>Mar</c:v>
                </c:pt>
                <c:pt idx="29">
                  <c:v>Apr</c:v>
                </c:pt>
                <c:pt idx="33">
                  <c:v>May</c:v>
                </c:pt>
                <c:pt idx="37">
                  <c:v>June</c:v>
                </c:pt>
                <c:pt idx="41">
                  <c:v>July</c:v>
                </c:pt>
                <c:pt idx="45">
                  <c:v>Aug</c:v>
                </c:pt>
                <c:pt idx="49">
                  <c:v>Sep</c:v>
                </c:pt>
                <c:pt idx="53">
                  <c:v>Oct</c:v>
                </c:pt>
                <c:pt idx="57">
                  <c:v>Nov</c:v>
                </c:pt>
                <c:pt idx="61">
                  <c:v>Dec</c:v>
                </c:pt>
                <c:pt idx="65">
                  <c:v>2021</c:v>
                </c:pt>
                <c:pt idx="69">
                  <c:v>Feb</c:v>
                </c:pt>
                <c:pt idx="73">
                  <c:v>Mar</c:v>
                </c:pt>
                <c:pt idx="77">
                  <c:v>Apr</c:v>
                </c:pt>
                <c:pt idx="81">
                  <c:v>May</c:v>
                </c:pt>
                <c:pt idx="85">
                  <c:v>June</c:v>
                </c:pt>
                <c:pt idx="89">
                  <c:v>Jul</c:v>
                </c:pt>
                <c:pt idx="93">
                  <c:v>Aug</c:v>
                </c:pt>
                <c:pt idx="97">
                  <c:v>Sep</c:v>
                </c:pt>
                <c:pt idx="101">
                  <c:v>Oct</c:v>
                </c:pt>
                <c:pt idx="105">
                  <c:v>Nov</c:v>
                </c:pt>
                <c:pt idx="109">
                  <c:v>Dec</c:v>
                </c:pt>
                <c:pt idx="113">
                  <c:v>Jan</c:v>
                </c:pt>
                <c:pt idx="117">
                  <c:v>Feb</c:v>
                </c:pt>
                <c:pt idx="121">
                  <c:v>Mar</c:v>
                </c:pt>
                <c:pt idx="125">
                  <c:v>Apr</c:v>
                </c:pt>
                <c:pt idx="129">
                  <c:v>May</c:v>
                </c:pt>
                <c:pt idx="133">
                  <c:v>June</c:v>
                </c:pt>
                <c:pt idx="137">
                  <c:v>Jul</c:v>
                </c:pt>
                <c:pt idx="141">
                  <c:v>Aug</c:v>
                </c:pt>
              </c:strCache>
            </c:strRef>
          </c:cat>
          <c:val>
            <c:numRef>
              <c:f>Sheet2!$C$5:$C$149</c:f>
              <c:numCache>
                <c:formatCode>General</c:formatCode>
                <c:ptCount val="145"/>
                <c:pt idx="0">
                  <c:v>8624</c:v>
                </c:pt>
                <c:pt idx="1">
                  <c:v>8825</c:v>
                </c:pt>
                <c:pt idx="2">
                  <c:v>8259</c:v>
                </c:pt>
                <c:pt idx="3">
                  <c:v>8016</c:v>
                </c:pt>
                <c:pt idx="5">
                  <c:v>8556</c:v>
                </c:pt>
                <c:pt idx="6">
                  <c:v>7882</c:v>
                </c:pt>
                <c:pt idx="7">
                  <c:v>8107</c:v>
                </c:pt>
                <c:pt idx="8">
                  <c:v>8061</c:v>
                </c:pt>
                <c:pt idx="9">
                  <c:v>8484</c:v>
                </c:pt>
                <c:pt idx="11">
                  <c:v>8401</c:v>
                </c:pt>
                <c:pt idx="13">
                  <c:v>8518</c:v>
                </c:pt>
                <c:pt idx="15">
                  <c:v>7838</c:v>
                </c:pt>
                <c:pt idx="16">
                  <c:v>7802</c:v>
                </c:pt>
                <c:pt idx="18">
                  <c:v>8084</c:v>
                </c:pt>
                <c:pt idx="20">
                  <c:v>8650</c:v>
                </c:pt>
                <c:pt idx="21">
                  <c:v>8832</c:v>
                </c:pt>
                <c:pt idx="22">
                  <c:v>8832</c:v>
                </c:pt>
                <c:pt idx="23">
                  <c:v>8752</c:v>
                </c:pt>
                <c:pt idx="24">
                  <c:v>8991</c:v>
                </c:pt>
                <c:pt idx="25">
                  <c:v>8991</c:v>
                </c:pt>
                <c:pt idx="26">
                  <c:v>9039</c:v>
                </c:pt>
                <c:pt idx="27">
                  <c:v>9235</c:v>
                </c:pt>
                <c:pt idx="28">
                  <c:v>9314</c:v>
                </c:pt>
                <c:pt idx="29">
                  <c:v>9072</c:v>
                </c:pt>
                <c:pt idx="30">
                  <c:v>9072</c:v>
                </c:pt>
                <c:pt idx="31">
                  <c:v>9039</c:v>
                </c:pt>
                <c:pt idx="32">
                  <c:v>8791</c:v>
                </c:pt>
                <c:pt idx="33">
                  <c:v>8050</c:v>
                </c:pt>
                <c:pt idx="34">
                  <c:v>8050</c:v>
                </c:pt>
                <c:pt idx="35">
                  <c:v>8259</c:v>
                </c:pt>
                <c:pt idx="36">
                  <c:v>8651</c:v>
                </c:pt>
                <c:pt idx="37">
                  <c:v>8650</c:v>
                </c:pt>
                <c:pt idx="38">
                  <c:v>8542</c:v>
                </c:pt>
                <c:pt idx="39">
                  <c:v>8812</c:v>
                </c:pt>
                <c:pt idx="40">
                  <c:v>8448</c:v>
                </c:pt>
                <c:pt idx="41">
                  <c:v>8376</c:v>
                </c:pt>
                <c:pt idx="42">
                  <c:v>8365</c:v>
                </c:pt>
                <c:pt idx="43">
                  <c:v>8610</c:v>
                </c:pt>
                <c:pt idx="44">
                  <c:v>8457</c:v>
                </c:pt>
                <c:pt idx="45">
                  <c:v>8247</c:v>
                </c:pt>
                <c:pt idx="46">
                  <c:v>8200</c:v>
                </c:pt>
                <c:pt idx="47">
                  <c:v>8430</c:v>
                </c:pt>
                <c:pt idx="48">
                  <c:v>8163</c:v>
                </c:pt>
                <c:pt idx="49">
                  <c:v>8014</c:v>
                </c:pt>
                <c:pt idx="50">
                  <c:v>8173</c:v>
                </c:pt>
                <c:pt idx="51">
                  <c:v>8102</c:v>
                </c:pt>
                <c:pt idx="52">
                  <c:v>8161</c:v>
                </c:pt>
                <c:pt idx="53">
                  <c:v>7941</c:v>
                </c:pt>
                <c:pt idx="54">
                  <c:v>8006</c:v>
                </c:pt>
                <c:pt idx="55">
                  <c:v>8171</c:v>
                </c:pt>
                <c:pt idx="56">
                  <c:v>6900</c:v>
                </c:pt>
                <c:pt idx="57">
                  <c:v>6570</c:v>
                </c:pt>
                <c:pt idx="58">
                  <c:v>6500</c:v>
                </c:pt>
                <c:pt idx="59">
                  <c:v>6800</c:v>
                </c:pt>
                <c:pt idx="60">
                  <c:v>7200</c:v>
                </c:pt>
                <c:pt idx="61">
                  <c:v>6850</c:v>
                </c:pt>
                <c:pt idx="62">
                  <c:v>7150</c:v>
                </c:pt>
                <c:pt idx="63">
                  <c:v>7200</c:v>
                </c:pt>
                <c:pt idx="64">
                  <c:v>7300</c:v>
                </c:pt>
                <c:pt idx="65">
                  <c:v>6600</c:v>
                </c:pt>
                <c:pt idx="66">
                  <c:v>5790</c:v>
                </c:pt>
                <c:pt idx="67">
                  <c:v>5879</c:v>
                </c:pt>
                <c:pt idx="68">
                  <c:v>6800</c:v>
                </c:pt>
                <c:pt idx="69">
                  <c:v>7200</c:v>
                </c:pt>
                <c:pt idx="70">
                  <c:v>7100</c:v>
                </c:pt>
                <c:pt idx="71">
                  <c:v>7400</c:v>
                </c:pt>
                <c:pt idx="72">
                  <c:v>7150</c:v>
                </c:pt>
                <c:pt idx="73">
                  <c:v>7300</c:v>
                </c:pt>
                <c:pt idx="74">
                  <c:v>7500</c:v>
                </c:pt>
                <c:pt idx="75">
                  <c:v>7150</c:v>
                </c:pt>
                <c:pt idx="76">
                  <c:v>6900</c:v>
                </c:pt>
                <c:pt idx="77">
                  <c:v>6850</c:v>
                </c:pt>
                <c:pt idx="78">
                  <c:v>6450</c:v>
                </c:pt>
                <c:pt idx="79">
                  <c:v>6450</c:v>
                </c:pt>
                <c:pt idx="80">
                  <c:v>6700</c:v>
                </c:pt>
                <c:pt idx="81">
                  <c:v>6600</c:v>
                </c:pt>
                <c:pt idx="82">
                  <c:v>6700</c:v>
                </c:pt>
                <c:pt idx="83">
                  <c:v>5900</c:v>
                </c:pt>
                <c:pt idx="84">
                  <c:v>5200</c:v>
                </c:pt>
                <c:pt idx="85">
                  <c:v>5000</c:v>
                </c:pt>
                <c:pt idx="86">
                  <c:v>5450</c:v>
                </c:pt>
                <c:pt idx="87">
                  <c:v>5500</c:v>
                </c:pt>
                <c:pt idx="88">
                  <c:v>5800</c:v>
                </c:pt>
                <c:pt idx="89">
                  <c:v>6000</c:v>
                </c:pt>
                <c:pt idx="90">
                  <c:v>6000</c:v>
                </c:pt>
                <c:pt idx="91">
                  <c:v>5900</c:v>
                </c:pt>
                <c:pt idx="92">
                  <c:v>6250</c:v>
                </c:pt>
                <c:pt idx="93">
                  <c:v>4900</c:v>
                </c:pt>
                <c:pt idx="94">
                  <c:v>4800</c:v>
                </c:pt>
                <c:pt idx="95">
                  <c:v>4900</c:v>
                </c:pt>
                <c:pt idx="96">
                  <c:v>6700</c:v>
                </c:pt>
                <c:pt idx="97" formatCode="#,##0">
                  <c:v>6100</c:v>
                </c:pt>
                <c:pt idx="98" formatCode="#,##0">
                  <c:v>5900</c:v>
                </c:pt>
                <c:pt idx="99">
                  <c:v>5400</c:v>
                </c:pt>
                <c:pt idx="100">
                  <c:v>6100</c:v>
                </c:pt>
                <c:pt idx="101">
                  <c:v>5700</c:v>
                </c:pt>
                <c:pt idx="102">
                  <c:v>5500</c:v>
                </c:pt>
                <c:pt idx="103">
                  <c:v>5700</c:v>
                </c:pt>
                <c:pt idx="104">
                  <c:v>5200</c:v>
                </c:pt>
                <c:pt idx="105">
                  <c:v>5100</c:v>
                </c:pt>
                <c:pt idx="106">
                  <c:v>5200</c:v>
                </c:pt>
                <c:pt idx="107">
                  <c:v>4800</c:v>
                </c:pt>
                <c:pt idx="108">
                  <c:v>4900</c:v>
                </c:pt>
                <c:pt idx="109">
                  <c:v>4630</c:v>
                </c:pt>
                <c:pt idx="110">
                  <c:v>4650</c:v>
                </c:pt>
                <c:pt idx="111">
                  <c:v>4700</c:v>
                </c:pt>
                <c:pt idx="112">
                  <c:v>4800</c:v>
                </c:pt>
                <c:pt idx="113">
                  <c:v>4800</c:v>
                </c:pt>
                <c:pt idx="114">
                  <c:v>4550</c:v>
                </c:pt>
                <c:pt idx="115">
                  <c:v>4700</c:v>
                </c:pt>
                <c:pt idx="116">
                  <c:v>4750</c:v>
                </c:pt>
                <c:pt idx="117">
                  <c:v>5000</c:v>
                </c:pt>
                <c:pt idx="118">
                  <c:v>6600</c:v>
                </c:pt>
                <c:pt idx="119">
                  <c:v>6500</c:v>
                </c:pt>
                <c:pt idx="120">
                  <c:v>6400</c:v>
                </c:pt>
                <c:pt idx="121">
                  <c:v>6650</c:v>
                </c:pt>
                <c:pt idx="122">
                  <c:v>6700</c:v>
                </c:pt>
                <c:pt idx="123">
                  <c:v>6800</c:v>
                </c:pt>
                <c:pt idx="124">
                  <c:v>6700</c:v>
                </c:pt>
                <c:pt idx="125">
                  <c:v>6800</c:v>
                </c:pt>
                <c:pt idx="126">
                  <c:v>6800</c:v>
                </c:pt>
                <c:pt idx="127">
                  <c:v>6300</c:v>
                </c:pt>
                <c:pt idx="128">
                  <c:v>6500</c:v>
                </c:pt>
                <c:pt idx="129">
                  <c:v>6400</c:v>
                </c:pt>
                <c:pt idx="130">
                  <c:v>6500</c:v>
                </c:pt>
                <c:pt idx="131">
                  <c:v>6700</c:v>
                </c:pt>
                <c:pt idx="132">
                  <c:v>6600</c:v>
                </c:pt>
                <c:pt idx="133">
                  <c:v>6600</c:v>
                </c:pt>
                <c:pt idx="134">
                  <c:v>6700</c:v>
                </c:pt>
                <c:pt idx="135">
                  <c:v>7500</c:v>
                </c:pt>
                <c:pt idx="136">
                  <c:v>7600</c:v>
                </c:pt>
                <c:pt idx="137">
                  <c:v>7520</c:v>
                </c:pt>
                <c:pt idx="138">
                  <c:v>7300</c:v>
                </c:pt>
                <c:pt idx="139">
                  <c:v>7560</c:v>
                </c:pt>
                <c:pt idx="140">
                  <c:v>7900</c:v>
                </c:pt>
                <c:pt idx="141">
                  <c:v>7900</c:v>
                </c:pt>
                <c:pt idx="142">
                  <c:v>7650</c:v>
                </c:pt>
                <c:pt idx="143">
                  <c:v>7250</c:v>
                </c:pt>
                <c:pt idx="144">
                  <c:v>7200</c:v>
                </c:pt>
              </c:numCache>
            </c:numRef>
          </c:val>
          <c:smooth val="0"/>
          <c:extLst>
            <c:ext xmlns:c16="http://schemas.microsoft.com/office/drawing/2014/chart" uri="{C3380CC4-5D6E-409C-BE32-E72D297353CC}">
              <c16:uniqueId val="{00000000-C6F8-4CAB-8241-E7E9ABA9B502}"/>
            </c:ext>
          </c:extLst>
        </c:ser>
        <c:ser>
          <c:idx val="2"/>
          <c:order val="1"/>
          <c:tx>
            <c:strRef>
              <c:f>Sheet2!$D$4</c:f>
              <c:strCache>
                <c:ptCount val="1"/>
                <c:pt idx="0">
                  <c:v>Yuan</c:v>
                </c:pt>
              </c:strCache>
            </c:strRef>
          </c:tx>
          <c:spPr>
            <a:ln w="50800" cap="rnd">
              <a:solidFill>
                <a:srgbClr val="FFC000"/>
              </a:solidFill>
              <a:round/>
            </a:ln>
            <a:effectLst/>
          </c:spPr>
          <c:marker>
            <c:symbol val="none"/>
          </c:marker>
          <c:cat>
            <c:strRef>
              <c:f>Sheet2!$B$5:$B$149</c:f>
              <c:strCache>
                <c:ptCount val="142"/>
                <c:pt idx="0">
                  <c:v>Sep</c:v>
                </c:pt>
                <c:pt idx="4">
                  <c:v>Oct</c:v>
                </c:pt>
                <c:pt idx="8">
                  <c:v>Nov</c:v>
                </c:pt>
                <c:pt idx="12">
                  <c:v>Dec</c:v>
                </c:pt>
                <c:pt idx="17">
                  <c:v>2020</c:v>
                </c:pt>
                <c:pt idx="21">
                  <c:v>Feb</c:v>
                </c:pt>
                <c:pt idx="25">
                  <c:v>Mar</c:v>
                </c:pt>
                <c:pt idx="29">
                  <c:v>Apr</c:v>
                </c:pt>
                <c:pt idx="33">
                  <c:v>May</c:v>
                </c:pt>
                <c:pt idx="37">
                  <c:v>June</c:v>
                </c:pt>
                <c:pt idx="41">
                  <c:v>July</c:v>
                </c:pt>
                <c:pt idx="45">
                  <c:v>Aug</c:v>
                </c:pt>
                <c:pt idx="49">
                  <c:v>Sep</c:v>
                </c:pt>
                <c:pt idx="53">
                  <c:v>Oct</c:v>
                </c:pt>
                <c:pt idx="57">
                  <c:v>Nov</c:v>
                </c:pt>
                <c:pt idx="61">
                  <c:v>Dec</c:v>
                </c:pt>
                <c:pt idx="65">
                  <c:v>2021</c:v>
                </c:pt>
                <c:pt idx="69">
                  <c:v>Feb</c:v>
                </c:pt>
                <c:pt idx="73">
                  <c:v>Mar</c:v>
                </c:pt>
                <c:pt idx="77">
                  <c:v>Apr</c:v>
                </c:pt>
                <c:pt idx="81">
                  <c:v>May</c:v>
                </c:pt>
                <c:pt idx="85">
                  <c:v>June</c:v>
                </c:pt>
                <c:pt idx="89">
                  <c:v>Jul</c:v>
                </c:pt>
                <c:pt idx="93">
                  <c:v>Aug</c:v>
                </c:pt>
                <c:pt idx="97">
                  <c:v>Sep</c:v>
                </c:pt>
                <c:pt idx="101">
                  <c:v>Oct</c:v>
                </c:pt>
                <c:pt idx="105">
                  <c:v>Nov</c:v>
                </c:pt>
                <c:pt idx="109">
                  <c:v>Dec</c:v>
                </c:pt>
                <c:pt idx="113">
                  <c:v>Jan</c:v>
                </c:pt>
                <c:pt idx="117">
                  <c:v>Feb</c:v>
                </c:pt>
                <c:pt idx="121">
                  <c:v>Mar</c:v>
                </c:pt>
                <c:pt idx="125">
                  <c:v>Apr</c:v>
                </c:pt>
                <c:pt idx="129">
                  <c:v>May</c:v>
                </c:pt>
                <c:pt idx="133">
                  <c:v>June</c:v>
                </c:pt>
                <c:pt idx="137">
                  <c:v>Jul</c:v>
                </c:pt>
                <c:pt idx="141">
                  <c:v>Aug</c:v>
                </c:pt>
              </c:strCache>
            </c:strRef>
          </c:cat>
          <c:val>
            <c:numRef>
              <c:f>Sheet2!$D$5:$D$149</c:f>
              <c:numCache>
                <c:formatCode>General</c:formatCode>
                <c:ptCount val="145"/>
                <c:pt idx="0">
                  <c:v>1225</c:v>
                </c:pt>
                <c:pt idx="1">
                  <c:v>1250</c:v>
                </c:pt>
                <c:pt idx="2">
                  <c:v>1200</c:v>
                </c:pt>
                <c:pt idx="3">
                  <c:v>1118</c:v>
                </c:pt>
                <c:pt idx="5">
                  <c:v>1200</c:v>
                </c:pt>
                <c:pt idx="6">
                  <c:v>1118</c:v>
                </c:pt>
                <c:pt idx="7">
                  <c:v>1150</c:v>
                </c:pt>
                <c:pt idx="8">
                  <c:v>1150</c:v>
                </c:pt>
                <c:pt idx="9">
                  <c:v>1200</c:v>
                </c:pt>
                <c:pt idx="11">
                  <c:v>1190</c:v>
                </c:pt>
                <c:pt idx="13">
                  <c:v>1210</c:v>
                </c:pt>
                <c:pt idx="15">
                  <c:v>1115</c:v>
                </c:pt>
                <c:pt idx="16">
                  <c:v>1113</c:v>
                </c:pt>
                <c:pt idx="17">
                  <c:v>1150</c:v>
                </c:pt>
                <c:pt idx="20">
                  <c:v>1250</c:v>
                </c:pt>
                <c:pt idx="21">
                  <c:v>1260</c:v>
                </c:pt>
                <c:pt idx="22">
                  <c:v>1245</c:v>
                </c:pt>
                <c:pt idx="23">
                  <c:v>1270</c:v>
                </c:pt>
                <c:pt idx="25">
                  <c:v>1270</c:v>
                </c:pt>
                <c:pt idx="26">
                  <c:v>1310</c:v>
                </c:pt>
                <c:pt idx="28">
                  <c:v>1310</c:v>
                </c:pt>
                <c:pt idx="30">
                  <c:v>1285</c:v>
                </c:pt>
                <c:pt idx="31">
                  <c:v>1270</c:v>
                </c:pt>
                <c:pt idx="32">
                  <c:v>1240</c:v>
                </c:pt>
                <c:pt idx="33">
                  <c:v>1220</c:v>
                </c:pt>
                <c:pt idx="35">
                  <c:v>1160</c:v>
                </c:pt>
                <c:pt idx="36">
                  <c:v>1210</c:v>
                </c:pt>
                <c:pt idx="37">
                  <c:v>1215</c:v>
                </c:pt>
                <c:pt idx="38">
                  <c:v>1210</c:v>
                </c:pt>
                <c:pt idx="39">
                  <c:v>1250</c:v>
                </c:pt>
                <c:pt idx="41">
                  <c:v>1195</c:v>
                </c:pt>
                <c:pt idx="42">
                  <c:v>1200</c:v>
                </c:pt>
                <c:pt idx="43">
                  <c:v>1195</c:v>
                </c:pt>
                <c:pt idx="44">
                  <c:v>1210</c:v>
                </c:pt>
                <c:pt idx="45">
                  <c:v>1185</c:v>
                </c:pt>
                <c:pt idx="46">
                  <c:v>1180</c:v>
                </c:pt>
                <c:pt idx="49">
                  <c:v>1170</c:v>
                </c:pt>
                <c:pt idx="50">
                  <c:v>1195</c:v>
                </c:pt>
                <c:pt idx="51">
                  <c:v>1195</c:v>
                </c:pt>
                <c:pt idx="52">
                  <c:v>1195</c:v>
                </c:pt>
                <c:pt idx="53">
                  <c:v>1180</c:v>
                </c:pt>
                <c:pt idx="54">
                  <c:v>1195</c:v>
                </c:pt>
                <c:pt idx="55">
                  <c:v>1225</c:v>
                </c:pt>
                <c:pt idx="56">
                  <c:v>830</c:v>
                </c:pt>
                <c:pt idx="57">
                  <c:v>910</c:v>
                </c:pt>
                <c:pt idx="58">
                  <c:v>890</c:v>
                </c:pt>
                <c:pt idx="59">
                  <c:v>895</c:v>
                </c:pt>
                <c:pt idx="60">
                  <c:v>930</c:v>
                </c:pt>
                <c:pt idx="61">
                  <c:v>865</c:v>
                </c:pt>
                <c:pt idx="62">
                  <c:v>860</c:v>
                </c:pt>
                <c:pt idx="63">
                  <c:v>880</c:v>
                </c:pt>
                <c:pt idx="64">
                  <c:v>890</c:v>
                </c:pt>
                <c:pt idx="65">
                  <c:v>840</c:v>
                </c:pt>
                <c:pt idx="66">
                  <c:v>900</c:v>
                </c:pt>
                <c:pt idx="67">
                  <c:v>910</c:v>
                </c:pt>
                <c:pt idx="68">
                  <c:v>940</c:v>
                </c:pt>
                <c:pt idx="69">
                  <c:v>960</c:v>
                </c:pt>
                <c:pt idx="70">
                  <c:v>980</c:v>
                </c:pt>
                <c:pt idx="71">
                  <c:v>1050</c:v>
                </c:pt>
                <c:pt idx="72">
                  <c:v>975</c:v>
                </c:pt>
                <c:pt idx="73">
                  <c:v>960</c:v>
                </c:pt>
                <c:pt idx="74">
                  <c:v>940</c:v>
                </c:pt>
                <c:pt idx="75">
                  <c:v>985</c:v>
                </c:pt>
                <c:pt idx="76">
                  <c:v>995</c:v>
                </c:pt>
                <c:pt idx="77">
                  <c:v>970</c:v>
                </c:pt>
                <c:pt idx="78">
                  <c:v>945</c:v>
                </c:pt>
                <c:pt idx="79">
                  <c:v>960</c:v>
                </c:pt>
                <c:pt idx="80">
                  <c:v>950</c:v>
                </c:pt>
                <c:pt idx="81">
                  <c:v>950</c:v>
                </c:pt>
                <c:pt idx="82">
                  <c:v>970</c:v>
                </c:pt>
                <c:pt idx="83">
                  <c:v>960</c:v>
                </c:pt>
                <c:pt idx="84">
                  <c:v>970</c:v>
                </c:pt>
                <c:pt idx="85">
                  <c:v>970</c:v>
                </c:pt>
                <c:pt idx="86">
                  <c:v>640</c:v>
                </c:pt>
                <c:pt idx="87">
                  <c:v>590</c:v>
                </c:pt>
                <c:pt idx="88">
                  <c:v>505</c:v>
                </c:pt>
                <c:pt idx="89">
                  <c:v>520</c:v>
                </c:pt>
                <c:pt idx="90">
                  <c:v>600</c:v>
                </c:pt>
                <c:pt idx="91">
                  <c:v>620</c:v>
                </c:pt>
                <c:pt idx="92">
                  <c:v>660</c:v>
                </c:pt>
                <c:pt idx="93">
                  <c:v>665</c:v>
                </c:pt>
                <c:pt idx="94">
                  <c:v>500</c:v>
                </c:pt>
                <c:pt idx="95">
                  <c:v>570</c:v>
                </c:pt>
                <c:pt idx="96">
                  <c:v>580</c:v>
                </c:pt>
                <c:pt idx="97">
                  <c:v>570</c:v>
                </c:pt>
                <c:pt idx="98">
                  <c:v>675</c:v>
                </c:pt>
                <c:pt idx="99">
                  <c:v>620</c:v>
                </c:pt>
                <c:pt idx="100">
                  <c:v>640</c:v>
                </c:pt>
                <c:pt idx="101">
                  <c:v>680</c:v>
                </c:pt>
                <c:pt idx="102">
                  <c:v>700</c:v>
                </c:pt>
                <c:pt idx="103">
                  <c:v>680</c:v>
                </c:pt>
                <c:pt idx="104">
                  <c:v>680</c:v>
                </c:pt>
                <c:pt idx="105">
                  <c:v>610</c:v>
                </c:pt>
                <c:pt idx="106">
                  <c:v>610</c:v>
                </c:pt>
                <c:pt idx="107">
                  <c:v>610</c:v>
                </c:pt>
                <c:pt idx="108">
                  <c:v>580</c:v>
                </c:pt>
                <c:pt idx="109">
                  <c:v>600</c:v>
                </c:pt>
                <c:pt idx="110">
                  <c:v>605</c:v>
                </c:pt>
                <c:pt idx="111">
                  <c:v>620</c:v>
                </c:pt>
                <c:pt idx="112">
                  <c:v>630</c:v>
                </c:pt>
                <c:pt idx="113">
                  <c:v>630</c:v>
                </c:pt>
                <c:pt idx="114">
                  <c:v>635</c:v>
                </c:pt>
                <c:pt idx="115">
                  <c:v>635</c:v>
                </c:pt>
                <c:pt idx="116">
                  <c:v>640</c:v>
                </c:pt>
                <c:pt idx="117">
                  <c:v>660</c:v>
                </c:pt>
                <c:pt idx="118">
                  <c:v>860</c:v>
                </c:pt>
                <c:pt idx="119">
                  <c:v>840</c:v>
                </c:pt>
                <c:pt idx="120">
                  <c:v>810</c:v>
                </c:pt>
                <c:pt idx="121">
                  <c:v>825</c:v>
                </c:pt>
                <c:pt idx="122">
                  <c:v>830</c:v>
                </c:pt>
                <c:pt idx="123">
                  <c:v>820</c:v>
                </c:pt>
                <c:pt idx="124">
                  <c:v>840</c:v>
                </c:pt>
                <c:pt idx="125">
                  <c:v>840</c:v>
                </c:pt>
                <c:pt idx="126">
                  <c:v>830</c:v>
                </c:pt>
                <c:pt idx="127">
                  <c:v>785</c:v>
                </c:pt>
                <c:pt idx="128">
                  <c:v>810</c:v>
                </c:pt>
                <c:pt idx="129">
                  <c:v>820</c:v>
                </c:pt>
                <c:pt idx="130">
                  <c:v>820</c:v>
                </c:pt>
                <c:pt idx="131">
                  <c:v>830</c:v>
                </c:pt>
                <c:pt idx="132">
                  <c:v>840</c:v>
                </c:pt>
                <c:pt idx="133">
                  <c:v>840</c:v>
                </c:pt>
                <c:pt idx="134">
                  <c:v>850</c:v>
                </c:pt>
                <c:pt idx="135">
                  <c:v>815</c:v>
                </c:pt>
                <c:pt idx="136">
                  <c:v>840</c:v>
                </c:pt>
                <c:pt idx="137">
                  <c:v>845</c:v>
                </c:pt>
                <c:pt idx="138">
                  <c:v>850</c:v>
                </c:pt>
                <c:pt idx="139">
                  <c:v>850</c:v>
                </c:pt>
                <c:pt idx="140">
                  <c:v>880</c:v>
                </c:pt>
                <c:pt idx="141">
                  <c:v>900</c:v>
                </c:pt>
                <c:pt idx="142">
                  <c:v>840</c:v>
                </c:pt>
                <c:pt idx="143">
                  <c:v>845</c:v>
                </c:pt>
                <c:pt idx="144">
                  <c:v>840</c:v>
                </c:pt>
              </c:numCache>
            </c:numRef>
          </c:val>
          <c:smooth val="0"/>
          <c:extLst>
            <c:ext xmlns:c16="http://schemas.microsoft.com/office/drawing/2014/chart" uri="{C3380CC4-5D6E-409C-BE32-E72D297353CC}">
              <c16:uniqueId val="{00000001-C6F8-4CAB-8241-E7E9ABA9B502}"/>
            </c:ext>
          </c:extLst>
        </c:ser>
        <c:ser>
          <c:idx val="3"/>
          <c:order val="2"/>
          <c:tx>
            <c:strRef>
              <c:f>Sheet2!$E$4</c:f>
              <c:strCache>
                <c:ptCount val="1"/>
                <c:pt idx="0">
                  <c:v>X rate</c:v>
                </c:pt>
              </c:strCache>
            </c:strRef>
          </c:tx>
          <c:spPr>
            <a:ln w="28575" cap="rnd">
              <a:solidFill>
                <a:schemeClr val="dk1">
                  <a:tint val="92000"/>
                </a:schemeClr>
              </a:solidFill>
              <a:round/>
            </a:ln>
            <a:effectLst/>
          </c:spPr>
          <c:marker>
            <c:symbol val="none"/>
          </c:marker>
          <c:cat>
            <c:strRef>
              <c:f>Sheet2!$B$5:$B$149</c:f>
              <c:strCache>
                <c:ptCount val="142"/>
                <c:pt idx="0">
                  <c:v>Sep</c:v>
                </c:pt>
                <c:pt idx="4">
                  <c:v>Oct</c:v>
                </c:pt>
                <c:pt idx="8">
                  <c:v>Nov</c:v>
                </c:pt>
                <c:pt idx="12">
                  <c:v>Dec</c:v>
                </c:pt>
                <c:pt idx="17">
                  <c:v>2020</c:v>
                </c:pt>
                <c:pt idx="21">
                  <c:v>Feb</c:v>
                </c:pt>
                <c:pt idx="25">
                  <c:v>Mar</c:v>
                </c:pt>
                <c:pt idx="29">
                  <c:v>Apr</c:v>
                </c:pt>
                <c:pt idx="33">
                  <c:v>May</c:v>
                </c:pt>
                <c:pt idx="37">
                  <c:v>June</c:v>
                </c:pt>
                <c:pt idx="41">
                  <c:v>July</c:v>
                </c:pt>
                <c:pt idx="45">
                  <c:v>Aug</c:v>
                </c:pt>
                <c:pt idx="49">
                  <c:v>Sep</c:v>
                </c:pt>
                <c:pt idx="53">
                  <c:v>Oct</c:v>
                </c:pt>
                <c:pt idx="57">
                  <c:v>Nov</c:v>
                </c:pt>
                <c:pt idx="61">
                  <c:v>Dec</c:v>
                </c:pt>
                <c:pt idx="65">
                  <c:v>2021</c:v>
                </c:pt>
                <c:pt idx="69">
                  <c:v>Feb</c:v>
                </c:pt>
                <c:pt idx="73">
                  <c:v>Mar</c:v>
                </c:pt>
                <c:pt idx="77">
                  <c:v>Apr</c:v>
                </c:pt>
                <c:pt idx="81">
                  <c:v>May</c:v>
                </c:pt>
                <c:pt idx="85">
                  <c:v>June</c:v>
                </c:pt>
                <c:pt idx="89">
                  <c:v>Jul</c:v>
                </c:pt>
                <c:pt idx="93">
                  <c:v>Aug</c:v>
                </c:pt>
                <c:pt idx="97">
                  <c:v>Sep</c:v>
                </c:pt>
                <c:pt idx="101">
                  <c:v>Oct</c:v>
                </c:pt>
                <c:pt idx="105">
                  <c:v>Nov</c:v>
                </c:pt>
                <c:pt idx="109">
                  <c:v>Dec</c:v>
                </c:pt>
                <c:pt idx="113">
                  <c:v>Jan</c:v>
                </c:pt>
                <c:pt idx="117">
                  <c:v>Feb</c:v>
                </c:pt>
                <c:pt idx="121">
                  <c:v>Mar</c:v>
                </c:pt>
                <c:pt idx="125">
                  <c:v>Apr</c:v>
                </c:pt>
                <c:pt idx="129">
                  <c:v>May</c:v>
                </c:pt>
                <c:pt idx="133">
                  <c:v>June</c:v>
                </c:pt>
                <c:pt idx="137">
                  <c:v>Jul</c:v>
                </c:pt>
                <c:pt idx="141">
                  <c:v>Aug</c:v>
                </c:pt>
              </c:strCache>
            </c:strRef>
          </c:cat>
          <c:val>
            <c:numRef>
              <c:f>Sheet2!$E$5:$E$149</c:f>
              <c:numCache>
                <c:formatCode>0.000</c:formatCode>
                <c:ptCount val="145"/>
                <c:pt idx="0">
                  <c:v>7.04</c:v>
                </c:pt>
                <c:pt idx="1">
                  <c:v>7.06</c:v>
                </c:pt>
                <c:pt idx="2">
                  <c:v>6.8825000000000003</c:v>
                </c:pt>
                <c:pt idx="3">
                  <c:v>7.1699463327370303</c:v>
                </c:pt>
                <c:pt idx="5">
                  <c:v>7.13</c:v>
                </c:pt>
                <c:pt idx="6">
                  <c:v>7.0500894454382825</c:v>
                </c:pt>
                <c:pt idx="7">
                  <c:v>7.0495652173913044</c:v>
                </c:pt>
                <c:pt idx="8">
                  <c:v>7.0095652173913043</c:v>
                </c:pt>
                <c:pt idx="9">
                  <c:v>7.07</c:v>
                </c:pt>
                <c:pt idx="11">
                  <c:v>7.0596638655462183</c:v>
                </c:pt>
                <c:pt idx="13">
                  <c:v>7.039669421487603</c:v>
                </c:pt>
                <c:pt idx="15">
                  <c:v>7.0295964125560539</c:v>
                </c:pt>
                <c:pt idx="16">
                  <c:v>7.0098831985624441</c:v>
                </c:pt>
                <c:pt idx="20">
                  <c:v>6.92</c:v>
                </c:pt>
                <c:pt idx="21">
                  <c:v>7.0095238095238095</c:v>
                </c:pt>
                <c:pt idx="22">
                  <c:v>7.0939759036144574</c:v>
                </c:pt>
                <c:pt idx="23">
                  <c:v>6.8913385826771654</c:v>
                </c:pt>
                <c:pt idx="25">
                  <c:v>7.0795275590551183</c:v>
                </c:pt>
                <c:pt idx="26">
                  <c:v>6.9</c:v>
                </c:pt>
                <c:pt idx="28">
                  <c:v>7.1099236641221371</c:v>
                </c:pt>
                <c:pt idx="30">
                  <c:v>7.0599221789883266</c:v>
                </c:pt>
                <c:pt idx="31">
                  <c:v>7.1173228346456696</c:v>
                </c:pt>
                <c:pt idx="32">
                  <c:v>7.0895161290322584</c:v>
                </c:pt>
                <c:pt idx="33">
                  <c:v>6.5983606557377046</c:v>
                </c:pt>
                <c:pt idx="35">
                  <c:v>7.1198275862068963</c:v>
                </c:pt>
                <c:pt idx="36">
                  <c:v>7.1495867768595041</c:v>
                </c:pt>
                <c:pt idx="37">
                  <c:v>7.1193415637860085</c:v>
                </c:pt>
                <c:pt idx="38">
                  <c:v>7.0595041322314049</c:v>
                </c:pt>
                <c:pt idx="39">
                  <c:v>7.0495999999999999</c:v>
                </c:pt>
                <c:pt idx="41">
                  <c:v>7.0092050209205023</c:v>
                </c:pt>
                <c:pt idx="42">
                  <c:v>6.9708333333333332</c:v>
                </c:pt>
                <c:pt idx="43">
                  <c:v>7.2050209205020916</c:v>
                </c:pt>
                <c:pt idx="44">
                  <c:v>6.9892561983471078</c:v>
                </c:pt>
                <c:pt idx="45">
                  <c:v>6.9594936708860757</c:v>
                </c:pt>
                <c:pt idx="46">
                  <c:v>6.9491525423728815</c:v>
                </c:pt>
                <c:pt idx="49">
                  <c:v>6.8495726495726492</c:v>
                </c:pt>
                <c:pt idx="50">
                  <c:v>6.8393305439330545</c:v>
                </c:pt>
                <c:pt idx="51">
                  <c:v>6.7799163179916322</c:v>
                </c:pt>
                <c:pt idx="52">
                  <c:v>6.8292887029288707</c:v>
                </c:pt>
                <c:pt idx="53">
                  <c:v>6.7296610169491524</c:v>
                </c:pt>
                <c:pt idx="54">
                  <c:v>6.699581589958159</c:v>
                </c:pt>
                <c:pt idx="55">
                  <c:v>6.6702040816326527</c:v>
                </c:pt>
                <c:pt idx="56">
                  <c:v>8.3132530120481931</c:v>
                </c:pt>
                <c:pt idx="57">
                  <c:v>7.2197802197802199</c:v>
                </c:pt>
                <c:pt idx="58">
                  <c:v>7.3033707865168536</c:v>
                </c:pt>
                <c:pt idx="59">
                  <c:v>7.5977653631284916</c:v>
                </c:pt>
                <c:pt idx="60">
                  <c:v>7.741935483870968</c:v>
                </c:pt>
                <c:pt idx="61">
                  <c:v>7.9190751445086702</c:v>
                </c:pt>
                <c:pt idx="62">
                  <c:v>8.3139534883720927</c:v>
                </c:pt>
                <c:pt idx="63">
                  <c:v>8.1818181818181817</c:v>
                </c:pt>
                <c:pt idx="64">
                  <c:v>8.2022471910112351</c:v>
                </c:pt>
                <c:pt idx="65">
                  <c:v>7.8571428571428568</c:v>
                </c:pt>
                <c:pt idx="66">
                  <c:v>6.4333333333333336</c:v>
                </c:pt>
                <c:pt idx="67">
                  <c:v>6.4604395604395606</c:v>
                </c:pt>
                <c:pt idx="68">
                  <c:v>7.2340425531914896</c:v>
                </c:pt>
                <c:pt idx="69">
                  <c:v>7.5</c:v>
                </c:pt>
                <c:pt idx="70">
                  <c:v>7.2448979591836737</c:v>
                </c:pt>
                <c:pt idx="71">
                  <c:v>7.0476190476190474</c:v>
                </c:pt>
                <c:pt idx="72">
                  <c:v>7.333333333333333</c:v>
                </c:pt>
                <c:pt idx="73">
                  <c:v>7.604166666666667</c:v>
                </c:pt>
                <c:pt idx="74">
                  <c:v>7.9787234042553195</c:v>
                </c:pt>
                <c:pt idx="75">
                  <c:v>7.2588832487309647</c:v>
                </c:pt>
                <c:pt idx="76">
                  <c:v>6.9346733668341711</c:v>
                </c:pt>
                <c:pt idx="77">
                  <c:v>7.0618556701030926</c:v>
                </c:pt>
                <c:pt idx="78">
                  <c:v>6.8253968253968251</c:v>
                </c:pt>
                <c:pt idx="79">
                  <c:v>6.71875</c:v>
                </c:pt>
                <c:pt idx="80">
                  <c:v>7.0526315789473681</c:v>
                </c:pt>
                <c:pt idx="81">
                  <c:v>6.9473684210526319</c:v>
                </c:pt>
                <c:pt idx="82">
                  <c:v>6.9072164948453612</c:v>
                </c:pt>
                <c:pt idx="83">
                  <c:v>6.145833333333333</c:v>
                </c:pt>
                <c:pt idx="84">
                  <c:v>5.3608247422680408</c:v>
                </c:pt>
                <c:pt idx="85">
                  <c:v>5.1546391752577323</c:v>
                </c:pt>
                <c:pt idx="86">
                  <c:v>8.515625</c:v>
                </c:pt>
                <c:pt idx="87">
                  <c:v>9.3220338983050848</c:v>
                </c:pt>
                <c:pt idx="88">
                  <c:v>11.485148514851485</c:v>
                </c:pt>
                <c:pt idx="89">
                  <c:v>11.538461538461538</c:v>
                </c:pt>
                <c:pt idx="90">
                  <c:v>10</c:v>
                </c:pt>
                <c:pt idx="91">
                  <c:v>9.5161290322580641</c:v>
                </c:pt>
                <c:pt idx="92">
                  <c:v>9.4696969696969688</c:v>
                </c:pt>
                <c:pt idx="93">
                  <c:v>7.3684210526315788</c:v>
                </c:pt>
                <c:pt idx="94">
                  <c:v>9.6</c:v>
                </c:pt>
                <c:pt idx="95">
                  <c:v>8.5964912280701746</c:v>
                </c:pt>
                <c:pt idx="96">
                  <c:v>11.551724137931034</c:v>
                </c:pt>
                <c:pt idx="97">
                  <c:v>10.701754385964913</c:v>
                </c:pt>
                <c:pt idx="98">
                  <c:v>8.7407407407407405</c:v>
                </c:pt>
                <c:pt idx="99">
                  <c:v>8.7096774193548381</c:v>
                </c:pt>
                <c:pt idx="100">
                  <c:v>9.53125</c:v>
                </c:pt>
                <c:pt idx="101">
                  <c:v>8.382352941176471</c:v>
                </c:pt>
                <c:pt idx="102">
                  <c:v>7.8571428571428568</c:v>
                </c:pt>
                <c:pt idx="103">
                  <c:v>8.382352941176471</c:v>
                </c:pt>
                <c:pt idx="104">
                  <c:v>7.6470588235294121</c:v>
                </c:pt>
                <c:pt idx="105">
                  <c:v>8.3606557377049189</c:v>
                </c:pt>
                <c:pt idx="106">
                  <c:v>8.5245901639344268</c:v>
                </c:pt>
                <c:pt idx="107">
                  <c:v>7.8688524590163933</c:v>
                </c:pt>
                <c:pt idx="108">
                  <c:v>8.4482758620689662</c:v>
                </c:pt>
                <c:pt idx="109">
                  <c:v>7.7166666666666668</c:v>
                </c:pt>
                <c:pt idx="110">
                  <c:v>7.6859504132231402</c:v>
                </c:pt>
                <c:pt idx="111">
                  <c:v>7.580645161290323</c:v>
                </c:pt>
                <c:pt idx="112">
                  <c:v>7.6190476190476186</c:v>
                </c:pt>
                <c:pt idx="113">
                  <c:v>7.6190476190476186</c:v>
                </c:pt>
                <c:pt idx="114">
                  <c:v>7.1653543307086611</c:v>
                </c:pt>
                <c:pt idx="115">
                  <c:v>7.4015748031496065</c:v>
                </c:pt>
                <c:pt idx="116">
                  <c:v>7.421875</c:v>
                </c:pt>
                <c:pt idx="117">
                  <c:v>7.5757575757575761</c:v>
                </c:pt>
                <c:pt idx="118">
                  <c:v>7.6744186046511631</c:v>
                </c:pt>
                <c:pt idx="119">
                  <c:v>7.7380952380952381</c:v>
                </c:pt>
                <c:pt idx="120">
                  <c:v>7.9012345679012341</c:v>
                </c:pt>
                <c:pt idx="121">
                  <c:v>8.0606060606060606</c:v>
                </c:pt>
                <c:pt idx="122">
                  <c:v>8.0722891566265051</c:v>
                </c:pt>
                <c:pt idx="123">
                  <c:v>8.2926829268292686</c:v>
                </c:pt>
                <c:pt idx="124">
                  <c:v>7.9761904761904763</c:v>
                </c:pt>
                <c:pt idx="125">
                  <c:v>8.0952380952380949</c:v>
                </c:pt>
                <c:pt idx="126">
                  <c:v>8.19277108433735</c:v>
                </c:pt>
                <c:pt idx="127">
                  <c:v>8.0254777070063703</c:v>
                </c:pt>
                <c:pt idx="128">
                  <c:v>8.0246913580246915</c:v>
                </c:pt>
                <c:pt idx="129">
                  <c:v>7.8048780487804876</c:v>
                </c:pt>
                <c:pt idx="130">
                  <c:v>7.9268292682926829</c:v>
                </c:pt>
                <c:pt idx="131">
                  <c:v>8.0722891566265051</c:v>
                </c:pt>
                <c:pt idx="132">
                  <c:v>7.8571428571428568</c:v>
                </c:pt>
                <c:pt idx="133">
                  <c:v>7.8571428571428568</c:v>
                </c:pt>
                <c:pt idx="134">
                  <c:v>7.882352941176471</c:v>
                </c:pt>
                <c:pt idx="135">
                  <c:v>9.2024539877300615</c:v>
                </c:pt>
                <c:pt idx="136">
                  <c:v>9.0476190476190474</c:v>
                </c:pt>
                <c:pt idx="137">
                  <c:v>8.8994082840236679</c:v>
                </c:pt>
                <c:pt idx="138">
                  <c:v>8.5882352941176467</c:v>
                </c:pt>
                <c:pt idx="139">
                  <c:v>8.8941176470588239</c:v>
                </c:pt>
                <c:pt idx="140">
                  <c:v>8.9772727272727266</c:v>
                </c:pt>
                <c:pt idx="141">
                  <c:v>8.7777777777777786</c:v>
                </c:pt>
                <c:pt idx="142">
                  <c:v>9.1071428571428577</c:v>
                </c:pt>
                <c:pt idx="143">
                  <c:v>8.5798816568047336</c:v>
                </c:pt>
                <c:pt idx="144">
                  <c:v>8.5714285714285712</c:v>
                </c:pt>
              </c:numCache>
            </c:numRef>
          </c:val>
          <c:smooth val="0"/>
          <c:extLst>
            <c:ext xmlns:c16="http://schemas.microsoft.com/office/drawing/2014/chart" uri="{C3380CC4-5D6E-409C-BE32-E72D297353CC}">
              <c16:uniqueId val="{00000002-C6F8-4CAB-8241-E7E9ABA9B502}"/>
            </c:ext>
          </c:extLst>
        </c:ser>
        <c:ser>
          <c:idx val="1"/>
          <c:order val="3"/>
          <c:tx>
            <c:strRef>
              <c:f>Sheet2!$F$4</c:f>
              <c:strCache>
                <c:ptCount val="1"/>
                <c:pt idx="0">
                  <c:v>Fed</c:v>
                </c:pt>
              </c:strCache>
            </c:strRef>
          </c:tx>
          <c:spPr>
            <a:ln w="28575" cap="rnd">
              <a:solidFill>
                <a:schemeClr val="dk1">
                  <a:tint val="55000"/>
                </a:schemeClr>
              </a:solidFill>
              <a:round/>
            </a:ln>
            <a:effectLst/>
          </c:spPr>
          <c:marker>
            <c:symbol val="none"/>
          </c:marker>
          <c:cat>
            <c:strRef>
              <c:f>Sheet2!$B$5:$B$149</c:f>
              <c:strCache>
                <c:ptCount val="142"/>
                <c:pt idx="0">
                  <c:v>Sep</c:v>
                </c:pt>
                <c:pt idx="4">
                  <c:v>Oct</c:v>
                </c:pt>
                <c:pt idx="8">
                  <c:v>Nov</c:v>
                </c:pt>
                <c:pt idx="12">
                  <c:v>Dec</c:v>
                </c:pt>
                <c:pt idx="17">
                  <c:v>2020</c:v>
                </c:pt>
                <c:pt idx="21">
                  <c:v>Feb</c:v>
                </c:pt>
                <c:pt idx="25">
                  <c:v>Mar</c:v>
                </c:pt>
                <c:pt idx="29">
                  <c:v>Apr</c:v>
                </c:pt>
                <c:pt idx="33">
                  <c:v>May</c:v>
                </c:pt>
                <c:pt idx="37">
                  <c:v>June</c:v>
                </c:pt>
                <c:pt idx="41">
                  <c:v>July</c:v>
                </c:pt>
                <c:pt idx="45">
                  <c:v>Aug</c:v>
                </c:pt>
                <c:pt idx="49">
                  <c:v>Sep</c:v>
                </c:pt>
                <c:pt idx="53">
                  <c:v>Oct</c:v>
                </c:pt>
                <c:pt idx="57">
                  <c:v>Nov</c:v>
                </c:pt>
                <c:pt idx="61">
                  <c:v>Dec</c:v>
                </c:pt>
                <c:pt idx="65">
                  <c:v>2021</c:v>
                </c:pt>
                <c:pt idx="69">
                  <c:v>Feb</c:v>
                </c:pt>
                <c:pt idx="73">
                  <c:v>Mar</c:v>
                </c:pt>
                <c:pt idx="77">
                  <c:v>Apr</c:v>
                </c:pt>
                <c:pt idx="81">
                  <c:v>May</c:v>
                </c:pt>
                <c:pt idx="85">
                  <c:v>June</c:v>
                </c:pt>
                <c:pt idx="89">
                  <c:v>Jul</c:v>
                </c:pt>
                <c:pt idx="93">
                  <c:v>Aug</c:v>
                </c:pt>
                <c:pt idx="97">
                  <c:v>Sep</c:v>
                </c:pt>
                <c:pt idx="101">
                  <c:v>Oct</c:v>
                </c:pt>
                <c:pt idx="105">
                  <c:v>Nov</c:v>
                </c:pt>
                <c:pt idx="109">
                  <c:v>Dec</c:v>
                </c:pt>
                <c:pt idx="113">
                  <c:v>Jan</c:v>
                </c:pt>
                <c:pt idx="117">
                  <c:v>Feb</c:v>
                </c:pt>
                <c:pt idx="121">
                  <c:v>Mar</c:v>
                </c:pt>
                <c:pt idx="125">
                  <c:v>Apr</c:v>
                </c:pt>
                <c:pt idx="129">
                  <c:v>May</c:v>
                </c:pt>
                <c:pt idx="133">
                  <c:v>June</c:v>
                </c:pt>
                <c:pt idx="137">
                  <c:v>Jul</c:v>
                </c:pt>
                <c:pt idx="141">
                  <c:v>Aug</c:v>
                </c:pt>
              </c:strCache>
            </c:strRef>
          </c:cat>
          <c:val>
            <c:numRef>
              <c:f>Sheet2!$F$5:$F$149</c:f>
              <c:numCache>
                <c:formatCode>0.0000</c:formatCode>
                <c:ptCount val="145"/>
                <c:pt idx="0">
                  <c:v>7.1786000000000003</c:v>
                </c:pt>
                <c:pt idx="1">
                  <c:v>7.1120999999999999</c:v>
                </c:pt>
                <c:pt idx="2">
                  <c:v>7.0904999999999996</c:v>
                </c:pt>
                <c:pt idx="3">
                  <c:v>7.1138000000000003</c:v>
                </c:pt>
                <c:pt idx="4">
                  <c:v>7.1473000000000004</c:v>
                </c:pt>
                <c:pt idx="5">
                  <c:v>7.1421999999999999</c:v>
                </c:pt>
                <c:pt idx="6">
                  <c:v>7.0919999999999996</c:v>
                </c:pt>
                <c:pt idx="7">
                  <c:v>7.0683999999999996</c:v>
                </c:pt>
                <c:pt idx="8">
                  <c:v>7.0378999999999996</c:v>
                </c:pt>
                <c:pt idx="9">
                  <c:v>6.9766000000000004</c:v>
                </c:pt>
                <c:pt idx="10">
                  <c:v>7.0194999999999999</c:v>
                </c:pt>
                <c:pt idx="11">
                  <c:v>7.0285000000000002</c:v>
                </c:pt>
                <c:pt idx="12">
                  <c:v>7.0279999999999996</c:v>
                </c:pt>
                <c:pt idx="13">
                  <c:v>7.0445000000000002</c:v>
                </c:pt>
                <c:pt idx="14">
                  <c:v>6.9924999999999997</c:v>
                </c:pt>
                <c:pt idx="15">
                  <c:v>7.0096999999999996</c:v>
                </c:pt>
                <c:pt idx="16">
                  <c:v>6.9949000000000003</c:v>
                </c:pt>
                <c:pt idx="17">
                  <c:v>6.9641999999999999</c:v>
                </c:pt>
                <c:pt idx="18">
                  <c:v>6.9309000000000003</c:v>
                </c:pt>
                <c:pt idx="19">
                  <c:v>6.8769</c:v>
                </c:pt>
                <c:pt idx="20">
                  <c:v>6.9363999999999999</c:v>
                </c:pt>
                <c:pt idx="21">
                  <c:v>6.9161000000000001</c:v>
                </c:pt>
                <c:pt idx="22">
                  <c:v>6.9694000000000003</c:v>
                </c:pt>
                <c:pt idx="23">
                  <c:v>6.9759000000000002</c:v>
                </c:pt>
                <c:pt idx="24">
                  <c:v>7.0225</c:v>
                </c:pt>
                <c:pt idx="25">
                  <c:v>6.9905999999999997</c:v>
                </c:pt>
                <c:pt idx="26">
                  <c:v>6.9298000000000002</c:v>
                </c:pt>
                <c:pt idx="27">
                  <c:v>7.0079000000000002</c:v>
                </c:pt>
                <c:pt idx="28">
                  <c:v>7.0949999999999998</c:v>
                </c:pt>
                <c:pt idx="29">
                  <c:v>7.0986000000000002</c:v>
                </c:pt>
                <c:pt idx="30">
                  <c:v>7.0448000000000004</c:v>
                </c:pt>
                <c:pt idx="31">
                  <c:v>7.0663999999999998</c:v>
                </c:pt>
                <c:pt idx="32">
                  <c:v>7.0654000000000003</c:v>
                </c:pt>
                <c:pt idx="33">
                  <c:v>7.0621999999999998</c:v>
                </c:pt>
                <c:pt idx="34">
                  <c:v>7.0972</c:v>
                </c:pt>
                <c:pt idx="35">
                  <c:v>7.0979999999999999</c:v>
                </c:pt>
                <c:pt idx="36">
                  <c:v>7.1340000000000003</c:v>
                </c:pt>
                <c:pt idx="37">
                  <c:v>7.0991999999999997</c:v>
                </c:pt>
                <c:pt idx="38">
                  <c:v>7.0598999999999998</c:v>
                </c:pt>
                <c:pt idx="39">
                  <c:v>7.0839999999999996</c:v>
                </c:pt>
                <c:pt idx="40">
                  <c:v>7.077</c:v>
                </c:pt>
                <c:pt idx="41">
                  <c:v>7.0702999999999996</c:v>
                </c:pt>
                <c:pt idx="42">
                  <c:v>7.0041000000000002</c:v>
                </c:pt>
                <c:pt idx="43">
                  <c:v>6.9885000000000002</c:v>
                </c:pt>
                <c:pt idx="44">
                  <c:v>6.9988000000000001</c:v>
                </c:pt>
                <c:pt idx="45">
                  <c:v>7.0014000000000003</c:v>
                </c:pt>
                <c:pt idx="46">
                  <c:v>6.944</c:v>
                </c:pt>
                <c:pt idx="47">
                  <c:v>6.944</c:v>
                </c:pt>
                <c:pt idx="48">
                  <c:v>6.944</c:v>
                </c:pt>
                <c:pt idx="49">
                  <c:v>6.9142999999999999</c:v>
                </c:pt>
                <c:pt idx="50">
                  <c:v>6.8409000000000004</c:v>
                </c:pt>
                <c:pt idx="51">
                  <c:v>6.8079999999999998</c:v>
                </c:pt>
                <c:pt idx="52">
                  <c:v>6.8042999999999996</c:v>
                </c:pt>
                <c:pt idx="53">
                  <c:v>6.8150000000000004</c:v>
                </c:pt>
                <c:pt idx="54">
                  <c:v>6.7135999999999996</c:v>
                </c:pt>
                <c:pt idx="55">
                  <c:v>6.7135999999999996</c:v>
                </c:pt>
                <c:pt idx="56" formatCode="General">
                  <c:v>6.65</c:v>
                </c:pt>
                <c:pt idx="57" formatCode="General">
                  <c:v>6.69</c:v>
                </c:pt>
                <c:pt idx="58">
                  <c:v>6.61</c:v>
                </c:pt>
                <c:pt idx="59">
                  <c:v>6.59</c:v>
                </c:pt>
                <c:pt idx="60">
                  <c:v>6.57</c:v>
                </c:pt>
                <c:pt idx="61">
                  <c:v>6.53</c:v>
                </c:pt>
                <c:pt idx="62">
                  <c:v>6.54</c:v>
                </c:pt>
                <c:pt idx="63">
                  <c:v>6.54</c:v>
                </c:pt>
                <c:pt idx="64">
                  <c:v>6.53</c:v>
                </c:pt>
                <c:pt idx="65">
                  <c:v>6.46</c:v>
                </c:pt>
                <c:pt idx="66">
                  <c:v>6.48</c:v>
                </c:pt>
                <c:pt idx="67">
                  <c:v>6.46</c:v>
                </c:pt>
                <c:pt idx="68">
                  <c:v>6.48</c:v>
                </c:pt>
                <c:pt idx="69">
                  <c:v>6.4770000000000003</c:v>
                </c:pt>
                <c:pt idx="70">
                  <c:v>6.4630000000000001</c:v>
                </c:pt>
                <c:pt idx="71">
                  <c:v>6.46</c:v>
                </c:pt>
                <c:pt idx="72">
                  <c:v>6.4580000000000002</c:v>
                </c:pt>
                <c:pt idx="73">
                  <c:v>6.4569999999999999</c:v>
                </c:pt>
                <c:pt idx="74">
                  <c:v>6.4560000000000004</c:v>
                </c:pt>
                <c:pt idx="75">
                  <c:v>6.49</c:v>
                </c:pt>
                <c:pt idx="76">
                  <c:v>6.5</c:v>
                </c:pt>
                <c:pt idx="77">
                  <c:v>6.56</c:v>
                </c:pt>
                <c:pt idx="78">
                  <c:v>6.55</c:v>
                </c:pt>
                <c:pt idx="79">
                  <c:v>6.49</c:v>
                </c:pt>
                <c:pt idx="80">
                  <c:v>6.47</c:v>
                </c:pt>
                <c:pt idx="81">
                  <c:v>6.46</c:v>
                </c:pt>
                <c:pt idx="82">
                  <c:v>6.45</c:v>
                </c:pt>
                <c:pt idx="83">
                  <c:v>6.4329999999999998</c:v>
                </c:pt>
                <c:pt idx="84">
                  <c:v>6.38</c:v>
                </c:pt>
                <c:pt idx="85">
                  <c:v>6.46</c:v>
                </c:pt>
                <c:pt idx="86">
                  <c:v>6.39</c:v>
                </c:pt>
                <c:pt idx="87">
                  <c:v>6.47</c:v>
                </c:pt>
                <c:pt idx="88">
                  <c:v>6.46</c:v>
                </c:pt>
                <c:pt idx="89">
                  <c:v>6.47</c:v>
                </c:pt>
                <c:pt idx="90">
                  <c:v>6.4779999999999998</c:v>
                </c:pt>
                <c:pt idx="91">
                  <c:v>6.4787999999999997</c:v>
                </c:pt>
                <c:pt idx="92">
                  <c:v>6.4786000000000001</c:v>
                </c:pt>
                <c:pt idx="93">
                  <c:v>6.4619999999999997</c:v>
                </c:pt>
                <c:pt idx="94">
                  <c:v>6.4824999999999999</c:v>
                </c:pt>
                <c:pt idx="95">
                  <c:v>6.4767999999999999</c:v>
                </c:pt>
                <c:pt idx="96">
                  <c:v>6.4767999999999999</c:v>
                </c:pt>
                <c:pt idx="97">
                  <c:v>6.4585999999999997</c:v>
                </c:pt>
                <c:pt idx="98">
                  <c:v>6.4585999999999997</c:v>
                </c:pt>
                <c:pt idx="99">
                  <c:v>6.4585999999999997</c:v>
                </c:pt>
                <c:pt idx="100">
                  <c:v>6.4585999999999997</c:v>
                </c:pt>
                <c:pt idx="101" formatCode="General">
                  <c:v>6.4433999999999996</c:v>
                </c:pt>
                <c:pt idx="102" formatCode="General">
                  <c:v>6.4433999999999996</c:v>
                </c:pt>
                <c:pt idx="103" formatCode="General">
                  <c:v>6.4433999999999996</c:v>
                </c:pt>
                <c:pt idx="104" formatCode="General">
                  <c:v>6.4433999999999996</c:v>
                </c:pt>
                <c:pt idx="105" formatCode="General">
                  <c:v>6.3971999999999998</c:v>
                </c:pt>
                <c:pt idx="106" formatCode="General">
                  <c:v>6.3971999999999998</c:v>
                </c:pt>
                <c:pt idx="107" formatCode="General">
                  <c:v>6.3971999999999998</c:v>
                </c:pt>
                <c:pt idx="108" formatCode="General">
                  <c:v>6.3971999999999998</c:v>
                </c:pt>
                <c:pt idx="109" formatCode="General">
                  <c:v>6.3640999999999996</c:v>
                </c:pt>
                <c:pt idx="110" formatCode="General">
                  <c:v>6.3640999999999996</c:v>
                </c:pt>
                <c:pt idx="111" formatCode="General">
                  <c:v>6.3640999999999996</c:v>
                </c:pt>
                <c:pt idx="112" formatCode="General">
                  <c:v>6.3640999999999996</c:v>
                </c:pt>
                <c:pt idx="113" formatCode="General">
                  <c:v>6.3555000000000001</c:v>
                </c:pt>
                <c:pt idx="114" formatCode="General">
                  <c:v>6.3555000000000001</c:v>
                </c:pt>
                <c:pt idx="115" formatCode="General">
                  <c:v>6.3555000000000001</c:v>
                </c:pt>
                <c:pt idx="116" formatCode="General">
                  <c:v>6.3555000000000001</c:v>
                </c:pt>
                <c:pt idx="117" formatCode="General">
                  <c:v>6.3609999999999998</c:v>
                </c:pt>
                <c:pt idx="118" formatCode="General">
                  <c:v>6.3609999999999998</c:v>
                </c:pt>
                <c:pt idx="119" formatCode="General">
                  <c:v>6.3609999999999998</c:v>
                </c:pt>
                <c:pt idx="120" formatCode="General">
                  <c:v>6.3609999999999998</c:v>
                </c:pt>
                <c:pt idx="121" formatCode="General">
                  <c:v>6.3116000000000003</c:v>
                </c:pt>
                <c:pt idx="122" formatCode="General">
                  <c:v>6.3116000000000003</c:v>
                </c:pt>
                <c:pt idx="123" formatCode="General">
                  <c:v>6.3116000000000003</c:v>
                </c:pt>
                <c:pt idx="124" formatCode="General">
                  <c:v>6.3116000000000003</c:v>
                </c:pt>
                <c:pt idx="125" formatCode="General">
                  <c:v>6.3624999999999998</c:v>
                </c:pt>
                <c:pt idx="126" formatCode="General">
                  <c:v>6.3624999999999998</c:v>
                </c:pt>
                <c:pt idx="127" formatCode="General">
                  <c:v>6.3624999999999998</c:v>
                </c:pt>
                <c:pt idx="128" formatCode="General">
                  <c:v>6.3624999999999998</c:v>
                </c:pt>
                <c:pt idx="129" formatCode="General">
                  <c:v>6.6078999999999999</c:v>
                </c:pt>
                <c:pt idx="130" formatCode="General">
                  <c:v>6.6078999999999999</c:v>
                </c:pt>
                <c:pt idx="131" formatCode="General">
                  <c:v>6.6078999999999999</c:v>
                </c:pt>
                <c:pt idx="132" formatCode="General">
                  <c:v>6.6078999999999999</c:v>
                </c:pt>
                <c:pt idx="133" formatCode="General">
                  <c:v>6.6858000000000004</c:v>
                </c:pt>
                <c:pt idx="134" formatCode="General">
                  <c:v>6.6858000000000004</c:v>
                </c:pt>
                <c:pt idx="135" formatCode="General">
                  <c:v>6.6858000000000004</c:v>
                </c:pt>
                <c:pt idx="136" formatCode="General">
                  <c:v>6.6858000000000004</c:v>
                </c:pt>
                <c:pt idx="137" formatCode="General">
                  <c:v>6.6878000000000002</c:v>
                </c:pt>
                <c:pt idx="138" formatCode="General">
                  <c:v>6.6878000000000002</c:v>
                </c:pt>
                <c:pt idx="139" formatCode="General">
                  <c:v>6.6878000000000002</c:v>
                </c:pt>
                <c:pt idx="140" formatCode="General">
                  <c:v>6.6878000000000002</c:v>
                </c:pt>
                <c:pt idx="141" formatCode="General">
                  <c:v>6.6878000000000002</c:v>
                </c:pt>
                <c:pt idx="142" formatCode="General">
                  <c:v>6.6878000000000002</c:v>
                </c:pt>
                <c:pt idx="143" formatCode="General">
                  <c:v>6.8470000000000004</c:v>
                </c:pt>
                <c:pt idx="144" formatCode="General">
                  <c:v>6.8479999999999999</c:v>
                </c:pt>
              </c:numCache>
            </c:numRef>
          </c:val>
          <c:smooth val="0"/>
          <c:extLst>
            <c:ext xmlns:c16="http://schemas.microsoft.com/office/drawing/2014/chart" uri="{C3380CC4-5D6E-409C-BE32-E72D297353CC}">
              <c16:uniqueId val="{00000003-C6F8-4CAB-8241-E7E9ABA9B502}"/>
            </c:ext>
          </c:extLst>
        </c:ser>
        <c:dLbls>
          <c:showLegendKey val="0"/>
          <c:showVal val="0"/>
          <c:showCatName val="0"/>
          <c:showSerName val="0"/>
          <c:showPercent val="0"/>
          <c:showBubbleSize val="0"/>
        </c:dLbls>
        <c:smooth val="0"/>
        <c:axId val="1718392063"/>
        <c:axId val="1718405375"/>
      </c:lineChart>
      <c:catAx>
        <c:axId val="1718392063"/>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8405375"/>
        <c:crosses val="autoZero"/>
        <c:auto val="1"/>
        <c:lblAlgn val="ctr"/>
        <c:lblOffset val="100"/>
        <c:tickLblSkip val="1"/>
        <c:noMultiLvlLbl val="0"/>
      </c:catAx>
      <c:valAx>
        <c:axId val="1718405375"/>
        <c:scaling>
          <c:orientation val="minMax"/>
          <c:max val="1400"/>
          <c:min val="35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18392063"/>
        <c:crosses val="autoZero"/>
        <c:crossBetween val="between"/>
      </c:valAx>
      <c:spPr>
        <a:noFill/>
        <a:ln>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lineChart>
        <c:grouping val="standard"/>
        <c:varyColors val="0"/>
        <c:ser>
          <c:idx val="2"/>
          <c:order val="0"/>
          <c:spPr>
            <a:ln w="50800" cap="rnd">
              <a:solidFill>
                <a:srgbClr val="FFC000"/>
              </a:solidFill>
              <a:round/>
            </a:ln>
            <a:effectLst/>
          </c:spPr>
          <c:marker>
            <c:symbol val="none"/>
          </c:marker>
          <c:cat>
            <c:strRef>
              <c:f>Sheet2!$B$5:$B$149</c:f>
              <c:strCache>
                <c:ptCount val="142"/>
                <c:pt idx="0">
                  <c:v>Sep</c:v>
                </c:pt>
                <c:pt idx="4">
                  <c:v>Oct</c:v>
                </c:pt>
                <c:pt idx="8">
                  <c:v>Nov</c:v>
                </c:pt>
                <c:pt idx="12">
                  <c:v>Dec</c:v>
                </c:pt>
                <c:pt idx="17">
                  <c:v>2020</c:v>
                </c:pt>
                <c:pt idx="21">
                  <c:v>Feb</c:v>
                </c:pt>
                <c:pt idx="25">
                  <c:v>Mar</c:v>
                </c:pt>
                <c:pt idx="29">
                  <c:v>Apr</c:v>
                </c:pt>
                <c:pt idx="33">
                  <c:v>May</c:v>
                </c:pt>
                <c:pt idx="37">
                  <c:v>June</c:v>
                </c:pt>
                <c:pt idx="41">
                  <c:v>July</c:v>
                </c:pt>
                <c:pt idx="45">
                  <c:v>Aug</c:v>
                </c:pt>
                <c:pt idx="49">
                  <c:v>Sep</c:v>
                </c:pt>
                <c:pt idx="53">
                  <c:v>Oct</c:v>
                </c:pt>
                <c:pt idx="57">
                  <c:v>Nov</c:v>
                </c:pt>
                <c:pt idx="61">
                  <c:v>Dec</c:v>
                </c:pt>
                <c:pt idx="65">
                  <c:v>2021</c:v>
                </c:pt>
                <c:pt idx="69">
                  <c:v>Feb</c:v>
                </c:pt>
                <c:pt idx="73">
                  <c:v>Mar</c:v>
                </c:pt>
                <c:pt idx="77">
                  <c:v>Apr</c:v>
                </c:pt>
                <c:pt idx="81">
                  <c:v>May</c:v>
                </c:pt>
                <c:pt idx="85">
                  <c:v>June</c:v>
                </c:pt>
                <c:pt idx="89">
                  <c:v>Jul</c:v>
                </c:pt>
                <c:pt idx="93">
                  <c:v>Aug</c:v>
                </c:pt>
                <c:pt idx="97">
                  <c:v>Sep</c:v>
                </c:pt>
                <c:pt idx="101">
                  <c:v>Oct</c:v>
                </c:pt>
                <c:pt idx="105">
                  <c:v>Nov</c:v>
                </c:pt>
                <c:pt idx="109">
                  <c:v>Dec</c:v>
                </c:pt>
                <c:pt idx="113">
                  <c:v>Jan</c:v>
                </c:pt>
                <c:pt idx="117">
                  <c:v>Feb</c:v>
                </c:pt>
                <c:pt idx="121">
                  <c:v>Mar</c:v>
                </c:pt>
                <c:pt idx="125">
                  <c:v>Apr</c:v>
                </c:pt>
                <c:pt idx="129">
                  <c:v>May</c:v>
                </c:pt>
                <c:pt idx="133">
                  <c:v>June</c:v>
                </c:pt>
                <c:pt idx="137">
                  <c:v>Jul</c:v>
                </c:pt>
                <c:pt idx="141">
                  <c:v>Aug</c:v>
                </c:pt>
              </c:strCache>
            </c:strRef>
          </c:cat>
          <c:val>
            <c:numRef>
              <c:f>Sheet2!$E$5:$E$149</c:f>
              <c:numCache>
                <c:formatCode>0.000</c:formatCode>
                <c:ptCount val="145"/>
                <c:pt idx="0">
                  <c:v>7.04</c:v>
                </c:pt>
                <c:pt idx="1">
                  <c:v>7.06</c:v>
                </c:pt>
                <c:pt idx="2">
                  <c:v>6.8825000000000003</c:v>
                </c:pt>
                <c:pt idx="3">
                  <c:v>7.1699463327370303</c:v>
                </c:pt>
                <c:pt idx="5">
                  <c:v>7.13</c:v>
                </c:pt>
                <c:pt idx="6">
                  <c:v>7.0500894454382825</c:v>
                </c:pt>
                <c:pt idx="7">
                  <c:v>7.0495652173913044</c:v>
                </c:pt>
                <c:pt idx="8">
                  <c:v>7.0095652173913043</c:v>
                </c:pt>
                <c:pt idx="9">
                  <c:v>7.07</c:v>
                </c:pt>
                <c:pt idx="11">
                  <c:v>7.0596638655462183</c:v>
                </c:pt>
                <c:pt idx="13">
                  <c:v>7.039669421487603</c:v>
                </c:pt>
                <c:pt idx="15">
                  <c:v>7.0295964125560539</c:v>
                </c:pt>
                <c:pt idx="16">
                  <c:v>7.0098831985624441</c:v>
                </c:pt>
                <c:pt idx="20">
                  <c:v>6.92</c:v>
                </c:pt>
                <c:pt idx="21">
                  <c:v>7.0095238095238095</c:v>
                </c:pt>
                <c:pt idx="22">
                  <c:v>7.0939759036144574</c:v>
                </c:pt>
                <c:pt idx="23">
                  <c:v>6.8913385826771654</c:v>
                </c:pt>
                <c:pt idx="25">
                  <c:v>7.0795275590551183</c:v>
                </c:pt>
                <c:pt idx="26">
                  <c:v>6.9</c:v>
                </c:pt>
                <c:pt idx="28">
                  <c:v>7.1099236641221371</c:v>
                </c:pt>
                <c:pt idx="30">
                  <c:v>7.0599221789883266</c:v>
                </c:pt>
                <c:pt idx="31">
                  <c:v>7.1173228346456696</c:v>
                </c:pt>
                <c:pt idx="32">
                  <c:v>7.0895161290322584</c:v>
                </c:pt>
                <c:pt idx="33">
                  <c:v>6.5983606557377046</c:v>
                </c:pt>
                <c:pt idx="35">
                  <c:v>7.1198275862068963</c:v>
                </c:pt>
                <c:pt idx="36">
                  <c:v>7.1495867768595041</c:v>
                </c:pt>
                <c:pt idx="37">
                  <c:v>7.1193415637860085</c:v>
                </c:pt>
                <c:pt idx="38">
                  <c:v>7.0595041322314049</c:v>
                </c:pt>
                <c:pt idx="39">
                  <c:v>7.0495999999999999</c:v>
                </c:pt>
                <c:pt idx="41">
                  <c:v>7.0092050209205023</c:v>
                </c:pt>
                <c:pt idx="42">
                  <c:v>6.9708333333333332</c:v>
                </c:pt>
                <c:pt idx="43">
                  <c:v>7.2050209205020916</c:v>
                </c:pt>
                <c:pt idx="44">
                  <c:v>6.9892561983471078</c:v>
                </c:pt>
                <c:pt idx="45">
                  <c:v>6.9594936708860757</c:v>
                </c:pt>
                <c:pt idx="46">
                  <c:v>6.9491525423728815</c:v>
                </c:pt>
                <c:pt idx="49">
                  <c:v>6.8495726495726492</c:v>
                </c:pt>
                <c:pt idx="50">
                  <c:v>6.8393305439330545</c:v>
                </c:pt>
                <c:pt idx="51">
                  <c:v>6.7799163179916322</c:v>
                </c:pt>
                <c:pt idx="52">
                  <c:v>6.8292887029288707</c:v>
                </c:pt>
                <c:pt idx="53">
                  <c:v>6.7296610169491524</c:v>
                </c:pt>
                <c:pt idx="54">
                  <c:v>6.699581589958159</c:v>
                </c:pt>
                <c:pt idx="55">
                  <c:v>6.6702040816326527</c:v>
                </c:pt>
                <c:pt idx="56">
                  <c:v>8.3132530120481931</c:v>
                </c:pt>
                <c:pt idx="57">
                  <c:v>7.2197802197802199</c:v>
                </c:pt>
                <c:pt idx="58">
                  <c:v>7.3033707865168536</c:v>
                </c:pt>
                <c:pt idx="59">
                  <c:v>7.5977653631284916</c:v>
                </c:pt>
                <c:pt idx="60">
                  <c:v>7.741935483870968</c:v>
                </c:pt>
                <c:pt idx="61">
                  <c:v>7.9190751445086702</c:v>
                </c:pt>
                <c:pt idx="62">
                  <c:v>8.3139534883720927</c:v>
                </c:pt>
                <c:pt idx="63">
                  <c:v>8.1818181818181817</c:v>
                </c:pt>
                <c:pt idx="64">
                  <c:v>8.2022471910112351</c:v>
                </c:pt>
                <c:pt idx="65">
                  <c:v>7.8571428571428568</c:v>
                </c:pt>
                <c:pt idx="66">
                  <c:v>6.4333333333333336</c:v>
                </c:pt>
                <c:pt idx="67">
                  <c:v>6.4604395604395606</c:v>
                </c:pt>
                <c:pt idx="68">
                  <c:v>7.2340425531914896</c:v>
                </c:pt>
                <c:pt idx="69">
                  <c:v>7.5</c:v>
                </c:pt>
                <c:pt idx="70">
                  <c:v>7.2448979591836737</c:v>
                </c:pt>
                <c:pt idx="71">
                  <c:v>7.0476190476190474</c:v>
                </c:pt>
                <c:pt idx="72">
                  <c:v>7.333333333333333</c:v>
                </c:pt>
                <c:pt idx="73">
                  <c:v>7.604166666666667</c:v>
                </c:pt>
                <c:pt idx="74">
                  <c:v>7.9787234042553195</c:v>
                </c:pt>
                <c:pt idx="75">
                  <c:v>7.2588832487309647</c:v>
                </c:pt>
                <c:pt idx="76">
                  <c:v>6.9346733668341711</c:v>
                </c:pt>
                <c:pt idx="77">
                  <c:v>7.0618556701030926</c:v>
                </c:pt>
                <c:pt idx="78">
                  <c:v>6.8253968253968251</c:v>
                </c:pt>
                <c:pt idx="79">
                  <c:v>6.71875</c:v>
                </c:pt>
                <c:pt idx="80">
                  <c:v>7.0526315789473681</c:v>
                </c:pt>
                <c:pt idx="81">
                  <c:v>6.9473684210526319</c:v>
                </c:pt>
                <c:pt idx="82">
                  <c:v>6.9072164948453612</c:v>
                </c:pt>
                <c:pt idx="83">
                  <c:v>6.145833333333333</c:v>
                </c:pt>
                <c:pt idx="84">
                  <c:v>5.3608247422680408</c:v>
                </c:pt>
                <c:pt idx="85">
                  <c:v>5.1546391752577323</c:v>
                </c:pt>
                <c:pt idx="86">
                  <c:v>8.515625</c:v>
                </c:pt>
                <c:pt idx="87">
                  <c:v>9.3220338983050848</c:v>
                </c:pt>
                <c:pt idx="88">
                  <c:v>11.485148514851485</c:v>
                </c:pt>
                <c:pt idx="89">
                  <c:v>11.538461538461538</c:v>
                </c:pt>
                <c:pt idx="90">
                  <c:v>10</c:v>
                </c:pt>
                <c:pt idx="91">
                  <c:v>9.5161290322580641</c:v>
                </c:pt>
                <c:pt idx="92">
                  <c:v>9.4696969696969688</c:v>
                </c:pt>
                <c:pt idx="93">
                  <c:v>7.3684210526315788</c:v>
                </c:pt>
                <c:pt idx="94">
                  <c:v>9.6</c:v>
                </c:pt>
                <c:pt idx="95">
                  <c:v>8.5964912280701746</c:v>
                </c:pt>
                <c:pt idx="96">
                  <c:v>11.551724137931034</c:v>
                </c:pt>
                <c:pt idx="97">
                  <c:v>10.701754385964913</c:v>
                </c:pt>
                <c:pt idx="98">
                  <c:v>8.7407407407407405</c:v>
                </c:pt>
                <c:pt idx="99">
                  <c:v>8.7096774193548381</c:v>
                </c:pt>
                <c:pt idx="100">
                  <c:v>9.53125</c:v>
                </c:pt>
                <c:pt idx="101">
                  <c:v>8.382352941176471</c:v>
                </c:pt>
                <c:pt idx="102">
                  <c:v>7.8571428571428568</c:v>
                </c:pt>
                <c:pt idx="103">
                  <c:v>8.382352941176471</c:v>
                </c:pt>
                <c:pt idx="104">
                  <c:v>7.6470588235294121</c:v>
                </c:pt>
                <c:pt idx="105">
                  <c:v>8.3606557377049189</c:v>
                </c:pt>
                <c:pt idx="106">
                  <c:v>8.5245901639344268</c:v>
                </c:pt>
                <c:pt idx="107">
                  <c:v>7.8688524590163933</c:v>
                </c:pt>
                <c:pt idx="108">
                  <c:v>8.4482758620689662</c:v>
                </c:pt>
                <c:pt idx="109">
                  <c:v>7.7166666666666668</c:v>
                </c:pt>
                <c:pt idx="110">
                  <c:v>7.6859504132231402</c:v>
                </c:pt>
                <c:pt idx="111">
                  <c:v>7.580645161290323</c:v>
                </c:pt>
                <c:pt idx="112">
                  <c:v>7.6190476190476186</c:v>
                </c:pt>
                <c:pt idx="113">
                  <c:v>7.6190476190476186</c:v>
                </c:pt>
                <c:pt idx="114">
                  <c:v>7.1653543307086611</c:v>
                </c:pt>
                <c:pt idx="115">
                  <c:v>7.4015748031496065</c:v>
                </c:pt>
                <c:pt idx="116">
                  <c:v>7.421875</c:v>
                </c:pt>
                <c:pt idx="117">
                  <c:v>7.5757575757575761</c:v>
                </c:pt>
                <c:pt idx="118">
                  <c:v>7.6744186046511631</c:v>
                </c:pt>
                <c:pt idx="119">
                  <c:v>7.7380952380952381</c:v>
                </c:pt>
                <c:pt idx="120">
                  <c:v>7.9012345679012341</c:v>
                </c:pt>
                <c:pt idx="121">
                  <c:v>8.0606060606060606</c:v>
                </c:pt>
                <c:pt idx="122">
                  <c:v>8.0722891566265051</c:v>
                </c:pt>
                <c:pt idx="123">
                  <c:v>8.2926829268292686</c:v>
                </c:pt>
                <c:pt idx="124">
                  <c:v>7.9761904761904763</c:v>
                </c:pt>
                <c:pt idx="125">
                  <c:v>8.0952380952380949</c:v>
                </c:pt>
                <c:pt idx="126">
                  <c:v>8.19277108433735</c:v>
                </c:pt>
                <c:pt idx="127">
                  <c:v>8.0254777070063703</c:v>
                </c:pt>
                <c:pt idx="128">
                  <c:v>8.0246913580246915</c:v>
                </c:pt>
                <c:pt idx="129">
                  <c:v>7.8048780487804876</c:v>
                </c:pt>
                <c:pt idx="130">
                  <c:v>7.9268292682926829</c:v>
                </c:pt>
                <c:pt idx="131">
                  <c:v>8.0722891566265051</c:v>
                </c:pt>
                <c:pt idx="132">
                  <c:v>7.8571428571428568</c:v>
                </c:pt>
                <c:pt idx="133">
                  <c:v>7.8571428571428568</c:v>
                </c:pt>
                <c:pt idx="134">
                  <c:v>7.882352941176471</c:v>
                </c:pt>
                <c:pt idx="135">
                  <c:v>9.2024539877300615</c:v>
                </c:pt>
                <c:pt idx="136">
                  <c:v>9.0476190476190474</c:v>
                </c:pt>
                <c:pt idx="137">
                  <c:v>8.8994082840236679</c:v>
                </c:pt>
                <c:pt idx="138">
                  <c:v>8.5882352941176467</c:v>
                </c:pt>
                <c:pt idx="139">
                  <c:v>8.8941176470588239</c:v>
                </c:pt>
                <c:pt idx="140">
                  <c:v>8.9772727272727266</c:v>
                </c:pt>
                <c:pt idx="141">
                  <c:v>8.7777777777777786</c:v>
                </c:pt>
                <c:pt idx="142">
                  <c:v>9.1071428571428577</c:v>
                </c:pt>
                <c:pt idx="143">
                  <c:v>8.5798816568047336</c:v>
                </c:pt>
                <c:pt idx="144">
                  <c:v>8.5714285714285712</c:v>
                </c:pt>
              </c:numCache>
            </c:numRef>
          </c:val>
          <c:smooth val="0"/>
          <c:extLst>
            <c:ext xmlns:c16="http://schemas.microsoft.com/office/drawing/2014/chart" uri="{C3380CC4-5D6E-409C-BE32-E72D297353CC}">
              <c16:uniqueId val="{00000000-2FDD-40EC-922B-2A7D3B876747}"/>
            </c:ext>
          </c:extLst>
        </c:ser>
        <c:ser>
          <c:idx val="3"/>
          <c:order val="1"/>
          <c:spPr>
            <a:ln w="28575" cap="rnd">
              <a:solidFill>
                <a:schemeClr val="dk1">
                  <a:tint val="92000"/>
                </a:schemeClr>
              </a:solidFill>
              <a:round/>
            </a:ln>
            <a:effectLst/>
          </c:spPr>
          <c:marker>
            <c:symbol val="none"/>
          </c:marker>
          <c:cat>
            <c:strRef>
              <c:f>Sheet2!$B$5:$B$149</c:f>
              <c:strCache>
                <c:ptCount val="142"/>
                <c:pt idx="0">
                  <c:v>Sep</c:v>
                </c:pt>
                <c:pt idx="4">
                  <c:v>Oct</c:v>
                </c:pt>
                <c:pt idx="8">
                  <c:v>Nov</c:v>
                </c:pt>
                <c:pt idx="12">
                  <c:v>Dec</c:v>
                </c:pt>
                <c:pt idx="17">
                  <c:v>2020</c:v>
                </c:pt>
                <c:pt idx="21">
                  <c:v>Feb</c:v>
                </c:pt>
                <c:pt idx="25">
                  <c:v>Mar</c:v>
                </c:pt>
                <c:pt idx="29">
                  <c:v>Apr</c:v>
                </c:pt>
                <c:pt idx="33">
                  <c:v>May</c:v>
                </c:pt>
                <c:pt idx="37">
                  <c:v>June</c:v>
                </c:pt>
                <c:pt idx="41">
                  <c:v>July</c:v>
                </c:pt>
                <c:pt idx="45">
                  <c:v>Aug</c:v>
                </c:pt>
                <c:pt idx="49">
                  <c:v>Sep</c:v>
                </c:pt>
                <c:pt idx="53">
                  <c:v>Oct</c:v>
                </c:pt>
                <c:pt idx="57">
                  <c:v>Nov</c:v>
                </c:pt>
                <c:pt idx="61">
                  <c:v>Dec</c:v>
                </c:pt>
                <c:pt idx="65">
                  <c:v>2021</c:v>
                </c:pt>
                <c:pt idx="69">
                  <c:v>Feb</c:v>
                </c:pt>
                <c:pt idx="73">
                  <c:v>Mar</c:v>
                </c:pt>
                <c:pt idx="77">
                  <c:v>Apr</c:v>
                </c:pt>
                <c:pt idx="81">
                  <c:v>May</c:v>
                </c:pt>
                <c:pt idx="85">
                  <c:v>June</c:v>
                </c:pt>
                <c:pt idx="89">
                  <c:v>Jul</c:v>
                </c:pt>
                <c:pt idx="93">
                  <c:v>Aug</c:v>
                </c:pt>
                <c:pt idx="97">
                  <c:v>Sep</c:v>
                </c:pt>
                <c:pt idx="101">
                  <c:v>Oct</c:v>
                </c:pt>
                <c:pt idx="105">
                  <c:v>Nov</c:v>
                </c:pt>
                <c:pt idx="109">
                  <c:v>Dec</c:v>
                </c:pt>
                <c:pt idx="113">
                  <c:v>Jan</c:v>
                </c:pt>
                <c:pt idx="117">
                  <c:v>Feb</c:v>
                </c:pt>
                <c:pt idx="121">
                  <c:v>Mar</c:v>
                </c:pt>
                <c:pt idx="125">
                  <c:v>Apr</c:v>
                </c:pt>
                <c:pt idx="129">
                  <c:v>May</c:v>
                </c:pt>
                <c:pt idx="133">
                  <c:v>June</c:v>
                </c:pt>
                <c:pt idx="137">
                  <c:v>Jul</c:v>
                </c:pt>
                <c:pt idx="141">
                  <c:v>Aug</c:v>
                </c:pt>
              </c:strCache>
            </c:strRef>
          </c:cat>
          <c:val>
            <c:numRef>
              <c:f>Sheet2!$F$5:$F$149</c:f>
              <c:numCache>
                <c:formatCode>0.0000</c:formatCode>
                <c:ptCount val="145"/>
                <c:pt idx="0">
                  <c:v>7.1786000000000003</c:v>
                </c:pt>
                <c:pt idx="1">
                  <c:v>7.1120999999999999</c:v>
                </c:pt>
                <c:pt idx="2">
                  <c:v>7.0904999999999996</c:v>
                </c:pt>
                <c:pt idx="3">
                  <c:v>7.1138000000000003</c:v>
                </c:pt>
                <c:pt idx="4">
                  <c:v>7.1473000000000004</c:v>
                </c:pt>
                <c:pt idx="5">
                  <c:v>7.1421999999999999</c:v>
                </c:pt>
                <c:pt idx="6">
                  <c:v>7.0919999999999996</c:v>
                </c:pt>
                <c:pt idx="7">
                  <c:v>7.0683999999999996</c:v>
                </c:pt>
                <c:pt idx="8">
                  <c:v>7.0378999999999996</c:v>
                </c:pt>
                <c:pt idx="9">
                  <c:v>6.9766000000000004</c:v>
                </c:pt>
                <c:pt idx="10">
                  <c:v>7.0194999999999999</c:v>
                </c:pt>
                <c:pt idx="11">
                  <c:v>7.0285000000000002</c:v>
                </c:pt>
                <c:pt idx="12">
                  <c:v>7.0279999999999996</c:v>
                </c:pt>
                <c:pt idx="13">
                  <c:v>7.0445000000000002</c:v>
                </c:pt>
                <c:pt idx="14">
                  <c:v>6.9924999999999997</c:v>
                </c:pt>
                <c:pt idx="15">
                  <c:v>7.0096999999999996</c:v>
                </c:pt>
                <c:pt idx="16">
                  <c:v>6.9949000000000003</c:v>
                </c:pt>
                <c:pt idx="17">
                  <c:v>6.9641999999999999</c:v>
                </c:pt>
                <c:pt idx="18">
                  <c:v>6.9309000000000003</c:v>
                </c:pt>
                <c:pt idx="19">
                  <c:v>6.8769</c:v>
                </c:pt>
                <c:pt idx="20">
                  <c:v>6.9363999999999999</c:v>
                </c:pt>
                <c:pt idx="21">
                  <c:v>6.9161000000000001</c:v>
                </c:pt>
                <c:pt idx="22">
                  <c:v>6.9694000000000003</c:v>
                </c:pt>
                <c:pt idx="23">
                  <c:v>6.9759000000000002</c:v>
                </c:pt>
                <c:pt idx="24">
                  <c:v>7.0225</c:v>
                </c:pt>
                <c:pt idx="25">
                  <c:v>6.9905999999999997</c:v>
                </c:pt>
                <c:pt idx="26">
                  <c:v>6.9298000000000002</c:v>
                </c:pt>
                <c:pt idx="27">
                  <c:v>7.0079000000000002</c:v>
                </c:pt>
                <c:pt idx="28">
                  <c:v>7.0949999999999998</c:v>
                </c:pt>
                <c:pt idx="29">
                  <c:v>7.0986000000000002</c:v>
                </c:pt>
                <c:pt idx="30">
                  <c:v>7.0448000000000004</c:v>
                </c:pt>
                <c:pt idx="31">
                  <c:v>7.0663999999999998</c:v>
                </c:pt>
                <c:pt idx="32">
                  <c:v>7.0654000000000003</c:v>
                </c:pt>
                <c:pt idx="33">
                  <c:v>7.0621999999999998</c:v>
                </c:pt>
                <c:pt idx="34">
                  <c:v>7.0972</c:v>
                </c:pt>
                <c:pt idx="35">
                  <c:v>7.0979999999999999</c:v>
                </c:pt>
                <c:pt idx="36">
                  <c:v>7.1340000000000003</c:v>
                </c:pt>
                <c:pt idx="37">
                  <c:v>7.0991999999999997</c:v>
                </c:pt>
                <c:pt idx="38">
                  <c:v>7.0598999999999998</c:v>
                </c:pt>
                <c:pt idx="39">
                  <c:v>7.0839999999999996</c:v>
                </c:pt>
                <c:pt idx="40">
                  <c:v>7.077</c:v>
                </c:pt>
                <c:pt idx="41">
                  <c:v>7.0702999999999996</c:v>
                </c:pt>
                <c:pt idx="42">
                  <c:v>7.0041000000000002</c:v>
                </c:pt>
                <c:pt idx="43">
                  <c:v>6.9885000000000002</c:v>
                </c:pt>
                <c:pt idx="44">
                  <c:v>6.9988000000000001</c:v>
                </c:pt>
                <c:pt idx="45">
                  <c:v>7.0014000000000003</c:v>
                </c:pt>
                <c:pt idx="46">
                  <c:v>6.944</c:v>
                </c:pt>
                <c:pt idx="47">
                  <c:v>6.944</c:v>
                </c:pt>
                <c:pt idx="48">
                  <c:v>6.944</c:v>
                </c:pt>
                <c:pt idx="49">
                  <c:v>6.9142999999999999</c:v>
                </c:pt>
                <c:pt idx="50">
                  <c:v>6.8409000000000004</c:v>
                </c:pt>
                <c:pt idx="51">
                  <c:v>6.8079999999999998</c:v>
                </c:pt>
                <c:pt idx="52">
                  <c:v>6.8042999999999996</c:v>
                </c:pt>
                <c:pt idx="53">
                  <c:v>6.8150000000000004</c:v>
                </c:pt>
                <c:pt idx="54">
                  <c:v>6.7135999999999996</c:v>
                </c:pt>
                <c:pt idx="55">
                  <c:v>6.7135999999999996</c:v>
                </c:pt>
                <c:pt idx="56" formatCode="General">
                  <c:v>6.65</c:v>
                </c:pt>
                <c:pt idx="57" formatCode="General">
                  <c:v>6.69</c:v>
                </c:pt>
                <c:pt idx="58">
                  <c:v>6.61</c:v>
                </c:pt>
                <c:pt idx="59">
                  <c:v>6.59</c:v>
                </c:pt>
                <c:pt idx="60">
                  <c:v>6.57</c:v>
                </c:pt>
                <c:pt idx="61">
                  <c:v>6.53</c:v>
                </c:pt>
                <c:pt idx="62">
                  <c:v>6.54</c:v>
                </c:pt>
                <c:pt idx="63">
                  <c:v>6.54</c:v>
                </c:pt>
                <c:pt idx="64">
                  <c:v>6.53</c:v>
                </c:pt>
                <c:pt idx="65">
                  <c:v>6.46</c:v>
                </c:pt>
                <c:pt idx="66">
                  <c:v>6.48</c:v>
                </c:pt>
                <c:pt idx="67">
                  <c:v>6.46</c:v>
                </c:pt>
                <c:pt idx="68">
                  <c:v>6.48</c:v>
                </c:pt>
                <c:pt idx="69">
                  <c:v>6.4770000000000003</c:v>
                </c:pt>
                <c:pt idx="70">
                  <c:v>6.4630000000000001</c:v>
                </c:pt>
                <c:pt idx="71">
                  <c:v>6.46</c:v>
                </c:pt>
                <c:pt idx="72">
                  <c:v>6.4580000000000002</c:v>
                </c:pt>
                <c:pt idx="73">
                  <c:v>6.4569999999999999</c:v>
                </c:pt>
                <c:pt idx="74">
                  <c:v>6.4560000000000004</c:v>
                </c:pt>
                <c:pt idx="75">
                  <c:v>6.49</c:v>
                </c:pt>
                <c:pt idx="76">
                  <c:v>6.5</c:v>
                </c:pt>
                <c:pt idx="77">
                  <c:v>6.56</c:v>
                </c:pt>
                <c:pt idx="78">
                  <c:v>6.55</c:v>
                </c:pt>
                <c:pt idx="79">
                  <c:v>6.49</c:v>
                </c:pt>
                <c:pt idx="80">
                  <c:v>6.47</c:v>
                </c:pt>
                <c:pt idx="81">
                  <c:v>6.46</c:v>
                </c:pt>
                <c:pt idx="82">
                  <c:v>6.45</c:v>
                </c:pt>
                <c:pt idx="83">
                  <c:v>6.4329999999999998</c:v>
                </c:pt>
                <c:pt idx="84">
                  <c:v>6.38</c:v>
                </c:pt>
                <c:pt idx="85">
                  <c:v>6.46</c:v>
                </c:pt>
                <c:pt idx="86">
                  <c:v>6.39</c:v>
                </c:pt>
                <c:pt idx="87">
                  <c:v>6.47</c:v>
                </c:pt>
                <c:pt idx="88">
                  <c:v>6.46</c:v>
                </c:pt>
                <c:pt idx="89">
                  <c:v>6.47</c:v>
                </c:pt>
                <c:pt idx="90">
                  <c:v>6.4779999999999998</c:v>
                </c:pt>
                <c:pt idx="91">
                  <c:v>6.4787999999999997</c:v>
                </c:pt>
                <c:pt idx="92">
                  <c:v>6.4786000000000001</c:v>
                </c:pt>
                <c:pt idx="93">
                  <c:v>6.4619999999999997</c:v>
                </c:pt>
                <c:pt idx="94">
                  <c:v>6.4824999999999999</c:v>
                </c:pt>
                <c:pt idx="95">
                  <c:v>6.4767999999999999</c:v>
                </c:pt>
                <c:pt idx="96">
                  <c:v>6.4767999999999999</c:v>
                </c:pt>
                <c:pt idx="97">
                  <c:v>6.4585999999999997</c:v>
                </c:pt>
                <c:pt idx="98">
                  <c:v>6.4585999999999997</c:v>
                </c:pt>
                <c:pt idx="99">
                  <c:v>6.4585999999999997</c:v>
                </c:pt>
                <c:pt idx="100">
                  <c:v>6.4585999999999997</c:v>
                </c:pt>
                <c:pt idx="101" formatCode="General">
                  <c:v>6.4433999999999996</c:v>
                </c:pt>
                <c:pt idx="102" formatCode="General">
                  <c:v>6.4433999999999996</c:v>
                </c:pt>
                <c:pt idx="103" formatCode="General">
                  <c:v>6.4433999999999996</c:v>
                </c:pt>
                <c:pt idx="104" formatCode="General">
                  <c:v>6.4433999999999996</c:v>
                </c:pt>
                <c:pt idx="105" formatCode="General">
                  <c:v>6.3971999999999998</c:v>
                </c:pt>
                <c:pt idx="106" formatCode="General">
                  <c:v>6.3971999999999998</c:v>
                </c:pt>
                <c:pt idx="107" formatCode="General">
                  <c:v>6.3971999999999998</c:v>
                </c:pt>
                <c:pt idx="108" formatCode="General">
                  <c:v>6.3971999999999998</c:v>
                </c:pt>
                <c:pt idx="109" formatCode="General">
                  <c:v>6.3640999999999996</c:v>
                </c:pt>
                <c:pt idx="110" formatCode="General">
                  <c:v>6.3640999999999996</c:v>
                </c:pt>
                <c:pt idx="111" formatCode="General">
                  <c:v>6.3640999999999996</c:v>
                </c:pt>
                <c:pt idx="112" formatCode="General">
                  <c:v>6.3640999999999996</c:v>
                </c:pt>
                <c:pt idx="113" formatCode="General">
                  <c:v>6.3555000000000001</c:v>
                </c:pt>
                <c:pt idx="114" formatCode="General">
                  <c:v>6.3555000000000001</c:v>
                </c:pt>
                <c:pt idx="115" formatCode="General">
                  <c:v>6.3555000000000001</c:v>
                </c:pt>
                <c:pt idx="116" formatCode="General">
                  <c:v>6.3555000000000001</c:v>
                </c:pt>
                <c:pt idx="117" formatCode="General">
                  <c:v>6.3609999999999998</c:v>
                </c:pt>
                <c:pt idx="118" formatCode="General">
                  <c:v>6.3609999999999998</c:v>
                </c:pt>
                <c:pt idx="119" formatCode="General">
                  <c:v>6.3609999999999998</c:v>
                </c:pt>
                <c:pt idx="120" formatCode="General">
                  <c:v>6.3609999999999998</c:v>
                </c:pt>
                <c:pt idx="121" formatCode="General">
                  <c:v>6.3116000000000003</c:v>
                </c:pt>
                <c:pt idx="122" formatCode="General">
                  <c:v>6.3116000000000003</c:v>
                </c:pt>
                <c:pt idx="123" formatCode="General">
                  <c:v>6.3116000000000003</c:v>
                </c:pt>
                <c:pt idx="124" formatCode="General">
                  <c:v>6.3116000000000003</c:v>
                </c:pt>
                <c:pt idx="125" formatCode="General">
                  <c:v>6.3624999999999998</c:v>
                </c:pt>
                <c:pt idx="126" formatCode="General">
                  <c:v>6.3624999999999998</c:v>
                </c:pt>
                <c:pt idx="127" formatCode="General">
                  <c:v>6.3624999999999998</c:v>
                </c:pt>
                <c:pt idx="128" formatCode="General">
                  <c:v>6.3624999999999998</c:v>
                </c:pt>
                <c:pt idx="129" formatCode="General">
                  <c:v>6.6078999999999999</c:v>
                </c:pt>
                <c:pt idx="130" formatCode="General">
                  <c:v>6.6078999999999999</c:v>
                </c:pt>
                <c:pt idx="131" formatCode="General">
                  <c:v>6.6078999999999999</c:v>
                </c:pt>
                <c:pt idx="132" formatCode="General">
                  <c:v>6.6078999999999999</c:v>
                </c:pt>
                <c:pt idx="133" formatCode="General">
                  <c:v>6.6858000000000004</c:v>
                </c:pt>
                <c:pt idx="134" formatCode="General">
                  <c:v>6.6858000000000004</c:v>
                </c:pt>
                <c:pt idx="135" formatCode="General">
                  <c:v>6.6858000000000004</c:v>
                </c:pt>
                <c:pt idx="136" formatCode="General">
                  <c:v>6.6858000000000004</c:v>
                </c:pt>
                <c:pt idx="137" formatCode="General">
                  <c:v>6.6878000000000002</c:v>
                </c:pt>
                <c:pt idx="138" formatCode="General">
                  <c:v>6.6878000000000002</c:v>
                </c:pt>
                <c:pt idx="139" formatCode="General">
                  <c:v>6.6878000000000002</c:v>
                </c:pt>
                <c:pt idx="140" formatCode="General">
                  <c:v>6.6878000000000002</c:v>
                </c:pt>
                <c:pt idx="141" formatCode="General">
                  <c:v>6.6878000000000002</c:v>
                </c:pt>
                <c:pt idx="142" formatCode="General">
                  <c:v>6.6878000000000002</c:v>
                </c:pt>
                <c:pt idx="143" formatCode="General">
                  <c:v>6.8470000000000004</c:v>
                </c:pt>
                <c:pt idx="144" formatCode="General">
                  <c:v>6.8479999999999999</c:v>
                </c:pt>
              </c:numCache>
            </c:numRef>
          </c:val>
          <c:smooth val="0"/>
          <c:extLst>
            <c:ext xmlns:c16="http://schemas.microsoft.com/office/drawing/2014/chart" uri="{C3380CC4-5D6E-409C-BE32-E72D297353CC}">
              <c16:uniqueId val="{00000001-2FDD-40EC-922B-2A7D3B876747}"/>
            </c:ext>
          </c:extLst>
        </c:ser>
        <c:dLbls>
          <c:showLegendKey val="0"/>
          <c:showVal val="0"/>
          <c:showCatName val="0"/>
          <c:showSerName val="0"/>
          <c:showPercent val="0"/>
          <c:showBubbleSize val="0"/>
        </c:dLbls>
        <c:smooth val="0"/>
        <c:axId val="1718392063"/>
        <c:axId val="1718405375"/>
      </c:lineChart>
      <c:catAx>
        <c:axId val="17183920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8405375"/>
        <c:crosses val="autoZero"/>
        <c:auto val="1"/>
        <c:lblAlgn val="ctr"/>
        <c:lblOffset val="100"/>
        <c:tickLblSkip val="1"/>
        <c:noMultiLvlLbl val="0"/>
      </c:catAx>
      <c:valAx>
        <c:axId val="1718405375"/>
        <c:scaling>
          <c:orientation val="minMax"/>
          <c:min val="5"/>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183920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colors2.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colors3.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colors4.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colors5.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colors6.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1-08-24T14:00:19.361" idx="1">
    <p:pos x="4430" y="3466"/>
    <p:text>indebted to Choi Ji Yong, KDI 2020/21 DPRK Outlook, p. 133.</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C6DAF0-3204-469B-9A35-ED30625CF7AE}"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8851D4A1-FCD4-4FDE-89E3-AC5AE8E1F2D6}">
      <dgm:prSet/>
      <dgm:spPr/>
      <dgm:t>
        <a:bodyPr/>
        <a:lstStyle/>
        <a:p>
          <a:r>
            <a:rPr lang="en-US"/>
            <a:t>North Korean Won</a:t>
          </a:r>
        </a:p>
      </dgm:t>
    </dgm:pt>
    <dgm:pt modelId="{C871C79D-B5A4-42C3-A44E-729E9B0F6B5B}" type="parTrans" cxnId="{B4F32CCC-8604-4368-9586-DA609FD478CB}">
      <dgm:prSet/>
      <dgm:spPr/>
      <dgm:t>
        <a:bodyPr/>
        <a:lstStyle/>
        <a:p>
          <a:endParaRPr lang="en-US"/>
        </a:p>
      </dgm:t>
    </dgm:pt>
    <dgm:pt modelId="{53B7CEE1-F4C2-4F5A-A552-219CF0BFEE31}" type="sibTrans" cxnId="{B4F32CCC-8604-4368-9586-DA609FD478CB}">
      <dgm:prSet/>
      <dgm:spPr/>
      <dgm:t>
        <a:bodyPr/>
        <a:lstStyle/>
        <a:p>
          <a:endParaRPr lang="en-US"/>
        </a:p>
      </dgm:t>
    </dgm:pt>
    <dgm:pt modelId="{D2BD47D7-F7E4-498D-8CA9-2D7F984987C8}">
      <dgm:prSet/>
      <dgm:spPr/>
      <dgm:t>
        <a:bodyPr/>
        <a:lstStyle/>
        <a:p>
          <a:r>
            <a:rPr lang="en-US"/>
            <a:t>Largest notes  5,000 w (about 1 US$) cash denomination</a:t>
          </a:r>
        </a:p>
      </dgm:t>
    </dgm:pt>
    <dgm:pt modelId="{BE5ECDF4-E995-44BA-9DFF-AB891B1EB598}" type="parTrans" cxnId="{0D1ADA18-4CF7-4AA7-B510-230C80BCD48B}">
      <dgm:prSet/>
      <dgm:spPr/>
      <dgm:t>
        <a:bodyPr/>
        <a:lstStyle/>
        <a:p>
          <a:endParaRPr lang="en-US"/>
        </a:p>
      </dgm:t>
    </dgm:pt>
    <dgm:pt modelId="{82C2AEE1-28E7-442E-B967-27A937F0B0B6}" type="sibTrans" cxnId="{0D1ADA18-4CF7-4AA7-B510-230C80BCD48B}">
      <dgm:prSet/>
      <dgm:spPr/>
      <dgm:t>
        <a:bodyPr/>
        <a:lstStyle/>
        <a:p>
          <a:endParaRPr lang="en-US"/>
        </a:p>
      </dgm:t>
    </dgm:pt>
    <dgm:pt modelId="{700900DA-8D4F-4D4F-97FB-6CFB53051D49}">
      <dgm:prSet/>
      <dgm:spPr/>
      <dgm:t>
        <a:bodyPr/>
        <a:lstStyle/>
        <a:p>
          <a:r>
            <a:rPr lang="en-US" dirty="0"/>
            <a:t>Electronic  debit card  bank accounts</a:t>
          </a:r>
        </a:p>
      </dgm:t>
    </dgm:pt>
    <dgm:pt modelId="{F60AFE0A-E3B1-42E4-8389-9F4F6F3F4726}" type="parTrans" cxnId="{900FEE3E-5D1E-4ECF-A850-E8CA79A50A45}">
      <dgm:prSet/>
      <dgm:spPr/>
      <dgm:t>
        <a:bodyPr/>
        <a:lstStyle/>
        <a:p>
          <a:endParaRPr lang="en-US"/>
        </a:p>
      </dgm:t>
    </dgm:pt>
    <dgm:pt modelId="{8572431F-9FEA-40F3-9002-B3DC1877B5F2}" type="sibTrans" cxnId="{900FEE3E-5D1E-4ECF-A850-E8CA79A50A45}">
      <dgm:prSet/>
      <dgm:spPr/>
      <dgm:t>
        <a:bodyPr/>
        <a:lstStyle/>
        <a:p>
          <a:endParaRPr lang="en-US"/>
        </a:p>
      </dgm:t>
    </dgm:pt>
    <dgm:pt modelId="{9128071C-59B5-496A-B101-6E0281D22F6C}">
      <dgm:prSet/>
      <dgm:spPr/>
      <dgm:t>
        <a:bodyPr/>
        <a:lstStyle/>
        <a:p>
          <a:r>
            <a:rPr lang="en-US"/>
            <a:t>Use for government payments, wages, small purchases</a:t>
          </a:r>
        </a:p>
      </dgm:t>
    </dgm:pt>
    <dgm:pt modelId="{E4732030-BBF9-4E79-A291-83B3E17ACE67}" type="parTrans" cxnId="{1D725529-50B6-4455-8F8F-A0045613FB35}">
      <dgm:prSet/>
      <dgm:spPr/>
      <dgm:t>
        <a:bodyPr/>
        <a:lstStyle/>
        <a:p>
          <a:endParaRPr lang="en-US"/>
        </a:p>
      </dgm:t>
    </dgm:pt>
    <dgm:pt modelId="{2FCF644A-073E-47E7-A070-A6ABBC44EAFD}" type="sibTrans" cxnId="{1D725529-50B6-4455-8F8F-A0045613FB35}">
      <dgm:prSet/>
      <dgm:spPr/>
      <dgm:t>
        <a:bodyPr/>
        <a:lstStyle/>
        <a:p>
          <a:endParaRPr lang="en-US"/>
        </a:p>
      </dgm:t>
    </dgm:pt>
    <dgm:pt modelId="{1D3A43E3-5321-470D-BADC-209463575C2D}">
      <dgm:prSet/>
      <dgm:spPr/>
      <dgm:t>
        <a:bodyPr/>
        <a:lstStyle/>
        <a:p>
          <a:r>
            <a:rPr lang="en-US"/>
            <a:t>North Korean Don-pyo </a:t>
          </a:r>
        </a:p>
      </dgm:t>
    </dgm:pt>
    <dgm:pt modelId="{615F0A6B-4A9A-406F-B301-70873E1DCA93}" type="parTrans" cxnId="{7F634988-A538-4845-AD86-D1A238A1429B}">
      <dgm:prSet/>
      <dgm:spPr/>
      <dgm:t>
        <a:bodyPr/>
        <a:lstStyle/>
        <a:p>
          <a:endParaRPr lang="en-US"/>
        </a:p>
      </dgm:t>
    </dgm:pt>
    <dgm:pt modelId="{C5C34CBE-36DE-4013-BE10-BCCDFB570B2F}" type="sibTrans" cxnId="{7F634988-A538-4845-AD86-D1A238A1429B}">
      <dgm:prSet/>
      <dgm:spPr/>
      <dgm:t>
        <a:bodyPr/>
        <a:lstStyle/>
        <a:p>
          <a:endParaRPr lang="en-US"/>
        </a:p>
      </dgm:t>
    </dgm:pt>
    <dgm:pt modelId="{3A92ACAF-0279-42F0-8D10-5AC0B4400EE4}">
      <dgm:prSet/>
      <dgm:spPr/>
      <dgm:t>
        <a:bodyPr/>
        <a:lstStyle/>
        <a:p>
          <a:r>
            <a:rPr lang="en-US" dirty="0"/>
            <a:t>5,000 won  only exchanged via FX.</a:t>
          </a:r>
        </a:p>
      </dgm:t>
    </dgm:pt>
    <dgm:pt modelId="{B80D17B8-6E10-4005-BBE0-7FF5D2BCF5B1}" type="parTrans" cxnId="{E1CAB1DD-5F3C-4977-BB3F-AB22586FD51B}">
      <dgm:prSet/>
      <dgm:spPr/>
      <dgm:t>
        <a:bodyPr/>
        <a:lstStyle/>
        <a:p>
          <a:endParaRPr lang="en-US"/>
        </a:p>
      </dgm:t>
    </dgm:pt>
    <dgm:pt modelId="{FE0303F6-EC25-420B-93AF-17619CB338AB}" type="sibTrans" cxnId="{E1CAB1DD-5F3C-4977-BB3F-AB22586FD51B}">
      <dgm:prSet/>
      <dgm:spPr/>
      <dgm:t>
        <a:bodyPr/>
        <a:lstStyle/>
        <a:p>
          <a:endParaRPr lang="en-US"/>
        </a:p>
      </dgm:t>
    </dgm:pt>
    <dgm:pt modelId="{E77785EB-D7F3-44C1-B366-270B96661051}">
      <dgm:prSet/>
      <dgm:spPr/>
      <dgm:t>
        <a:bodyPr/>
        <a:lstStyle/>
        <a:p>
          <a:r>
            <a:rPr lang="en-US"/>
            <a:t>Like FTC or military scipt</a:t>
          </a:r>
        </a:p>
      </dgm:t>
    </dgm:pt>
    <dgm:pt modelId="{72EF0A29-815B-4982-9AC1-276A5CF8D009}" type="parTrans" cxnId="{07041B7B-6D44-4143-BA04-C6BC270B5AB5}">
      <dgm:prSet/>
      <dgm:spPr/>
      <dgm:t>
        <a:bodyPr/>
        <a:lstStyle/>
        <a:p>
          <a:endParaRPr lang="en-US"/>
        </a:p>
      </dgm:t>
    </dgm:pt>
    <dgm:pt modelId="{026093A2-5B8E-484A-8253-0CCD7CACD2A6}" type="sibTrans" cxnId="{07041B7B-6D44-4143-BA04-C6BC270B5AB5}">
      <dgm:prSet/>
      <dgm:spPr/>
      <dgm:t>
        <a:bodyPr/>
        <a:lstStyle/>
        <a:p>
          <a:endParaRPr lang="en-US"/>
        </a:p>
      </dgm:t>
    </dgm:pt>
    <dgm:pt modelId="{D365FF53-E000-4513-AA22-F11FEBFF6FE5}">
      <dgm:prSet/>
      <dgm:spPr/>
      <dgm:t>
        <a:bodyPr/>
        <a:lstStyle/>
        <a:p>
          <a:r>
            <a:rPr lang="en-US"/>
            <a:t>Chinese yuan</a:t>
          </a:r>
        </a:p>
      </dgm:t>
    </dgm:pt>
    <dgm:pt modelId="{F8E8A3ED-88C6-49EB-89AE-566DD37819A2}" type="parTrans" cxnId="{0EAB0F59-582C-4D63-AC0B-35AB35D8038D}">
      <dgm:prSet/>
      <dgm:spPr/>
      <dgm:t>
        <a:bodyPr/>
        <a:lstStyle/>
        <a:p>
          <a:endParaRPr lang="en-US"/>
        </a:p>
      </dgm:t>
    </dgm:pt>
    <dgm:pt modelId="{569BE2BB-25E3-4932-A12E-AF53B8B27328}" type="sibTrans" cxnId="{0EAB0F59-582C-4D63-AC0B-35AB35D8038D}">
      <dgm:prSet/>
      <dgm:spPr/>
      <dgm:t>
        <a:bodyPr/>
        <a:lstStyle/>
        <a:p>
          <a:endParaRPr lang="en-US"/>
        </a:p>
      </dgm:t>
    </dgm:pt>
    <dgm:pt modelId="{38CC694B-E219-40AE-BB00-07750173E7AD}">
      <dgm:prSet/>
      <dgm:spPr/>
      <dgm:t>
        <a:bodyPr/>
        <a:lstStyle/>
        <a:p>
          <a:r>
            <a:rPr lang="en-US"/>
            <a:t>Used in markets for imported goods</a:t>
          </a:r>
        </a:p>
      </dgm:t>
    </dgm:pt>
    <dgm:pt modelId="{C49686C9-E046-4B2D-A6F3-F0D797E16ACB}" type="parTrans" cxnId="{AC6CB0DB-8AC8-4B77-877E-B69242526392}">
      <dgm:prSet/>
      <dgm:spPr/>
      <dgm:t>
        <a:bodyPr/>
        <a:lstStyle/>
        <a:p>
          <a:endParaRPr lang="en-US"/>
        </a:p>
      </dgm:t>
    </dgm:pt>
    <dgm:pt modelId="{C25AA006-3E6F-4DE0-A136-EF55198A3675}" type="sibTrans" cxnId="{AC6CB0DB-8AC8-4B77-877E-B69242526392}">
      <dgm:prSet/>
      <dgm:spPr/>
      <dgm:t>
        <a:bodyPr/>
        <a:lstStyle/>
        <a:p>
          <a:endParaRPr lang="en-US"/>
        </a:p>
      </dgm:t>
    </dgm:pt>
    <dgm:pt modelId="{8D3C0CAD-DA21-4310-AB39-9CA1413FE1B2}">
      <dgm:prSet/>
      <dgm:spPr/>
      <dgm:t>
        <a:bodyPr/>
        <a:lstStyle/>
        <a:p>
          <a:r>
            <a:rPr lang="en-US"/>
            <a:t>1-100    Yuan notes  (max about  $15)</a:t>
          </a:r>
        </a:p>
      </dgm:t>
    </dgm:pt>
    <dgm:pt modelId="{4CDAF65C-F83F-4503-BE5C-5A307F32BA02}" type="parTrans" cxnId="{FEED85E0-407B-4069-8444-84D25E93463A}">
      <dgm:prSet/>
      <dgm:spPr/>
      <dgm:t>
        <a:bodyPr/>
        <a:lstStyle/>
        <a:p>
          <a:endParaRPr lang="en-US"/>
        </a:p>
      </dgm:t>
    </dgm:pt>
    <dgm:pt modelId="{AF059A5D-1EEA-4229-928E-13C547CF7690}" type="sibTrans" cxnId="{FEED85E0-407B-4069-8444-84D25E93463A}">
      <dgm:prSet/>
      <dgm:spPr/>
      <dgm:t>
        <a:bodyPr/>
        <a:lstStyle/>
        <a:p>
          <a:endParaRPr lang="en-US"/>
        </a:p>
      </dgm:t>
    </dgm:pt>
    <dgm:pt modelId="{989ED892-B25D-41D7-9E1A-5E6A1898BED4}">
      <dgm:prSet/>
      <dgm:spPr/>
      <dgm:t>
        <a:bodyPr/>
        <a:lstStyle/>
        <a:p>
          <a:r>
            <a:rPr lang="en-US"/>
            <a:t>US Dollars</a:t>
          </a:r>
        </a:p>
      </dgm:t>
    </dgm:pt>
    <dgm:pt modelId="{72D7DA1D-EE57-465A-821A-77DCD628726D}" type="parTrans" cxnId="{05424701-6DC2-44F8-B9B6-FD077CD6D78E}">
      <dgm:prSet/>
      <dgm:spPr/>
      <dgm:t>
        <a:bodyPr/>
        <a:lstStyle/>
        <a:p>
          <a:endParaRPr lang="en-US"/>
        </a:p>
      </dgm:t>
    </dgm:pt>
    <dgm:pt modelId="{21052DB0-B085-430C-B9E9-30085763294F}" type="sibTrans" cxnId="{05424701-6DC2-44F8-B9B6-FD077CD6D78E}">
      <dgm:prSet/>
      <dgm:spPr/>
      <dgm:t>
        <a:bodyPr/>
        <a:lstStyle/>
        <a:p>
          <a:endParaRPr lang="en-US"/>
        </a:p>
      </dgm:t>
    </dgm:pt>
    <dgm:pt modelId="{6E6A4C1C-8513-45BD-B711-A9A4C02A1BCC}">
      <dgm:prSet/>
      <dgm:spPr/>
      <dgm:t>
        <a:bodyPr/>
        <a:lstStyle/>
        <a:p>
          <a:r>
            <a:rPr lang="en-US"/>
            <a:t>$100 max, Used for major purchases</a:t>
          </a:r>
        </a:p>
      </dgm:t>
    </dgm:pt>
    <dgm:pt modelId="{43FB3E6E-2C31-45A8-90B4-562594D0EEC0}" type="parTrans" cxnId="{6EA6F210-9FA5-46B0-AD70-E71D125BDC34}">
      <dgm:prSet/>
      <dgm:spPr/>
      <dgm:t>
        <a:bodyPr/>
        <a:lstStyle/>
        <a:p>
          <a:endParaRPr lang="en-US"/>
        </a:p>
      </dgm:t>
    </dgm:pt>
    <dgm:pt modelId="{30E0EAA3-26EB-4261-90E3-BB9CFB8B745F}" type="sibTrans" cxnId="{6EA6F210-9FA5-46B0-AD70-E71D125BDC34}">
      <dgm:prSet/>
      <dgm:spPr/>
      <dgm:t>
        <a:bodyPr/>
        <a:lstStyle/>
        <a:p>
          <a:endParaRPr lang="en-US"/>
        </a:p>
      </dgm:t>
    </dgm:pt>
    <dgm:pt modelId="{F737C8ED-FA37-4131-97D9-077238B85E46}">
      <dgm:prSet/>
      <dgm:spPr/>
      <dgm:t>
        <a:bodyPr/>
        <a:lstStyle/>
        <a:p>
          <a:r>
            <a:rPr lang="en-US"/>
            <a:t>Inter company payments</a:t>
          </a:r>
        </a:p>
      </dgm:t>
    </dgm:pt>
    <dgm:pt modelId="{3DB84839-598C-4CB0-9A32-147B91A66A33}" type="parTrans" cxnId="{A538AF42-1D6E-4E87-AD94-A6AC76D3E06A}">
      <dgm:prSet/>
      <dgm:spPr/>
      <dgm:t>
        <a:bodyPr/>
        <a:lstStyle/>
        <a:p>
          <a:endParaRPr lang="en-US"/>
        </a:p>
      </dgm:t>
    </dgm:pt>
    <dgm:pt modelId="{93D2C6B5-F7C5-4950-A284-53DE9351B29F}" type="sibTrans" cxnId="{A538AF42-1D6E-4E87-AD94-A6AC76D3E06A}">
      <dgm:prSet/>
      <dgm:spPr/>
      <dgm:t>
        <a:bodyPr/>
        <a:lstStyle/>
        <a:p>
          <a:endParaRPr lang="en-US"/>
        </a:p>
      </dgm:t>
    </dgm:pt>
    <dgm:pt modelId="{64CB3938-9C0E-4E08-910D-F07209523752}">
      <dgm:prSet/>
      <dgm:spPr/>
      <dgm:t>
        <a:bodyPr/>
        <a:lstStyle/>
        <a:p>
          <a:r>
            <a:rPr lang="en-US"/>
            <a:t>Some government fees</a:t>
          </a:r>
        </a:p>
      </dgm:t>
    </dgm:pt>
    <dgm:pt modelId="{EE93925F-84EB-42A5-949A-2F73F1696D5F}" type="parTrans" cxnId="{A4605A92-858E-40DE-AF3C-A99A2B1C8EA4}">
      <dgm:prSet/>
      <dgm:spPr/>
      <dgm:t>
        <a:bodyPr/>
        <a:lstStyle/>
        <a:p>
          <a:endParaRPr lang="en-US"/>
        </a:p>
      </dgm:t>
    </dgm:pt>
    <dgm:pt modelId="{33DF6A1D-B15B-4E1D-9D87-D028402358CF}" type="sibTrans" cxnId="{A4605A92-858E-40DE-AF3C-A99A2B1C8EA4}">
      <dgm:prSet/>
      <dgm:spPr/>
      <dgm:t>
        <a:bodyPr/>
        <a:lstStyle/>
        <a:p>
          <a:endParaRPr lang="en-US"/>
        </a:p>
      </dgm:t>
    </dgm:pt>
    <dgm:pt modelId="{F8DEDCD7-1C6D-47F5-B3B9-F755CB273644}">
      <dgm:prSet/>
      <dgm:spPr/>
      <dgm:t>
        <a:bodyPr/>
        <a:lstStyle/>
        <a:p>
          <a:r>
            <a:rPr lang="en-US"/>
            <a:t>Other—phone money etc.</a:t>
          </a:r>
        </a:p>
      </dgm:t>
    </dgm:pt>
    <dgm:pt modelId="{420C2F19-6C24-4935-9227-58354DC7B955}" type="parTrans" cxnId="{DE6B5F5F-55DF-4F73-BB84-3C58FDDE8A4E}">
      <dgm:prSet/>
      <dgm:spPr/>
      <dgm:t>
        <a:bodyPr/>
        <a:lstStyle/>
        <a:p>
          <a:endParaRPr lang="en-US"/>
        </a:p>
      </dgm:t>
    </dgm:pt>
    <dgm:pt modelId="{4A5DBCC5-C88A-4DEC-8AB2-C2C3CCB65E2E}" type="sibTrans" cxnId="{DE6B5F5F-55DF-4F73-BB84-3C58FDDE8A4E}">
      <dgm:prSet/>
      <dgm:spPr/>
      <dgm:t>
        <a:bodyPr/>
        <a:lstStyle/>
        <a:p>
          <a:endParaRPr lang="en-US"/>
        </a:p>
      </dgm:t>
    </dgm:pt>
    <dgm:pt modelId="{747DA255-7B13-4AAF-8EEE-5E2B5169A0B6}" type="pres">
      <dgm:prSet presAssocID="{FCC6DAF0-3204-469B-9A35-ED30625CF7AE}" presName="linear" presStyleCnt="0">
        <dgm:presLayoutVars>
          <dgm:dir/>
          <dgm:animLvl val="lvl"/>
          <dgm:resizeHandles val="exact"/>
        </dgm:presLayoutVars>
      </dgm:prSet>
      <dgm:spPr/>
    </dgm:pt>
    <dgm:pt modelId="{052C9994-F723-4CBD-8B6A-97002B2EF67E}" type="pres">
      <dgm:prSet presAssocID="{8851D4A1-FCD4-4FDE-89E3-AC5AE8E1F2D6}" presName="parentLin" presStyleCnt="0"/>
      <dgm:spPr/>
    </dgm:pt>
    <dgm:pt modelId="{0ADD8C86-19C0-4A32-A070-252614F21342}" type="pres">
      <dgm:prSet presAssocID="{8851D4A1-FCD4-4FDE-89E3-AC5AE8E1F2D6}" presName="parentLeftMargin" presStyleLbl="node1" presStyleIdx="0" presStyleCnt="5"/>
      <dgm:spPr/>
    </dgm:pt>
    <dgm:pt modelId="{DE21FBC9-02EB-443F-BC37-D7D28CC5E1AF}" type="pres">
      <dgm:prSet presAssocID="{8851D4A1-FCD4-4FDE-89E3-AC5AE8E1F2D6}" presName="parentText" presStyleLbl="node1" presStyleIdx="0" presStyleCnt="5">
        <dgm:presLayoutVars>
          <dgm:chMax val="0"/>
          <dgm:bulletEnabled val="1"/>
        </dgm:presLayoutVars>
      </dgm:prSet>
      <dgm:spPr/>
    </dgm:pt>
    <dgm:pt modelId="{C8641FDC-0C90-4C1C-9EB1-B6B2DE0CCAFA}" type="pres">
      <dgm:prSet presAssocID="{8851D4A1-FCD4-4FDE-89E3-AC5AE8E1F2D6}" presName="negativeSpace" presStyleCnt="0"/>
      <dgm:spPr/>
    </dgm:pt>
    <dgm:pt modelId="{8F3F197F-E131-4AAE-B23C-15B6A153F584}" type="pres">
      <dgm:prSet presAssocID="{8851D4A1-FCD4-4FDE-89E3-AC5AE8E1F2D6}" presName="childText" presStyleLbl="conFgAcc1" presStyleIdx="0" presStyleCnt="5">
        <dgm:presLayoutVars>
          <dgm:bulletEnabled val="1"/>
        </dgm:presLayoutVars>
      </dgm:prSet>
      <dgm:spPr/>
    </dgm:pt>
    <dgm:pt modelId="{730A20B4-C53A-4FA6-8864-6D011B78D3F1}" type="pres">
      <dgm:prSet presAssocID="{53B7CEE1-F4C2-4F5A-A552-219CF0BFEE31}" presName="spaceBetweenRectangles" presStyleCnt="0"/>
      <dgm:spPr/>
    </dgm:pt>
    <dgm:pt modelId="{DE571096-8FE7-4443-8CB4-645EF01D3204}" type="pres">
      <dgm:prSet presAssocID="{1D3A43E3-5321-470D-BADC-209463575C2D}" presName="parentLin" presStyleCnt="0"/>
      <dgm:spPr/>
    </dgm:pt>
    <dgm:pt modelId="{FE60634D-97B4-4BD1-B9B5-35D81651C5E3}" type="pres">
      <dgm:prSet presAssocID="{1D3A43E3-5321-470D-BADC-209463575C2D}" presName="parentLeftMargin" presStyleLbl="node1" presStyleIdx="0" presStyleCnt="5"/>
      <dgm:spPr/>
    </dgm:pt>
    <dgm:pt modelId="{6D307CB3-7CEC-4579-91AF-D7EB47E9A93C}" type="pres">
      <dgm:prSet presAssocID="{1D3A43E3-5321-470D-BADC-209463575C2D}" presName="parentText" presStyleLbl="node1" presStyleIdx="1" presStyleCnt="5">
        <dgm:presLayoutVars>
          <dgm:chMax val="0"/>
          <dgm:bulletEnabled val="1"/>
        </dgm:presLayoutVars>
      </dgm:prSet>
      <dgm:spPr/>
    </dgm:pt>
    <dgm:pt modelId="{73386434-8EFA-4C63-B7F2-1DC18D300103}" type="pres">
      <dgm:prSet presAssocID="{1D3A43E3-5321-470D-BADC-209463575C2D}" presName="negativeSpace" presStyleCnt="0"/>
      <dgm:spPr/>
    </dgm:pt>
    <dgm:pt modelId="{05901E72-0F0A-45ED-8F84-E08A722F10B0}" type="pres">
      <dgm:prSet presAssocID="{1D3A43E3-5321-470D-BADC-209463575C2D}" presName="childText" presStyleLbl="conFgAcc1" presStyleIdx="1" presStyleCnt="5">
        <dgm:presLayoutVars>
          <dgm:bulletEnabled val="1"/>
        </dgm:presLayoutVars>
      </dgm:prSet>
      <dgm:spPr/>
    </dgm:pt>
    <dgm:pt modelId="{D0673B0B-777A-4349-AABA-BFBEFD67EE54}" type="pres">
      <dgm:prSet presAssocID="{C5C34CBE-36DE-4013-BE10-BCCDFB570B2F}" presName="spaceBetweenRectangles" presStyleCnt="0"/>
      <dgm:spPr/>
    </dgm:pt>
    <dgm:pt modelId="{17F2F0F1-A8A0-4B6B-8E70-3778FAB642DE}" type="pres">
      <dgm:prSet presAssocID="{D365FF53-E000-4513-AA22-F11FEBFF6FE5}" presName="parentLin" presStyleCnt="0"/>
      <dgm:spPr/>
    </dgm:pt>
    <dgm:pt modelId="{F5A21BA7-13EE-4FB0-8E81-8D169E710C6D}" type="pres">
      <dgm:prSet presAssocID="{D365FF53-E000-4513-AA22-F11FEBFF6FE5}" presName="parentLeftMargin" presStyleLbl="node1" presStyleIdx="1" presStyleCnt="5"/>
      <dgm:spPr/>
    </dgm:pt>
    <dgm:pt modelId="{9784A273-F68B-40B8-A5AE-0C80FAC5972A}" type="pres">
      <dgm:prSet presAssocID="{D365FF53-E000-4513-AA22-F11FEBFF6FE5}" presName="parentText" presStyleLbl="node1" presStyleIdx="2" presStyleCnt="5">
        <dgm:presLayoutVars>
          <dgm:chMax val="0"/>
          <dgm:bulletEnabled val="1"/>
        </dgm:presLayoutVars>
      </dgm:prSet>
      <dgm:spPr/>
    </dgm:pt>
    <dgm:pt modelId="{25AF5588-3B4B-496C-9E4D-11F7CA88053A}" type="pres">
      <dgm:prSet presAssocID="{D365FF53-E000-4513-AA22-F11FEBFF6FE5}" presName="negativeSpace" presStyleCnt="0"/>
      <dgm:spPr/>
    </dgm:pt>
    <dgm:pt modelId="{196BB7F4-F77D-4E5A-87A6-76B3AD9089DC}" type="pres">
      <dgm:prSet presAssocID="{D365FF53-E000-4513-AA22-F11FEBFF6FE5}" presName="childText" presStyleLbl="conFgAcc1" presStyleIdx="2" presStyleCnt="5">
        <dgm:presLayoutVars>
          <dgm:bulletEnabled val="1"/>
        </dgm:presLayoutVars>
      </dgm:prSet>
      <dgm:spPr/>
    </dgm:pt>
    <dgm:pt modelId="{B4A82CD3-1EF8-484E-90AD-05FAF40AA6E9}" type="pres">
      <dgm:prSet presAssocID="{569BE2BB-25E3-4932-A12E-AF53B8B27328}" presName="spaceBetweenRectangles" presStyleCnt="0"/>
      <dgm:spPr/>
    </dgm:pt>
    <dgm:pt modelId="{BE8AA256-C816-4432-A80B-142CF1704C30}" type="pres">
      <dgm:prSet presAssocID="{989ED892-B25D-41D7-9E1A-5E6A1898BED4}" presName="parentLin" presStyleCnt="0"/>
      <dgm:spPr/>
    </dgm:pt>
    <dgm:pt modelId="{E8F3FF0C-08D3-4930-B1E6-01C38D1E4BCB}" type="pres">
      <dgm:prSet presAssocID="{989ED892-B25D-41D7-9E1A-5E6A1898BED4}" presName="parentLeftMargin" presStyleLbl="node1" presStyleIdx="2" presStyleCnt="5"/>
      <dgm:spPr/>
    </dgm:pt>
    <dgm:pt modelId="{63FA36B2-7067-43D1-A027-6B1892CED2F4}" type="pres">
      <dgm:prSet presAssocID="{989ED892-B25D-41D7-9E1A-5E6A1898BED4}" presName="parentText" presStyleLbl="node1" presStyleIdx="3" presStyleCnt="5">
        <dgm:presLayoutVars>
          <dgm:chMax val="0"/>
          <dgm:bulletEnabled val="1"/>
        </dgm:presLayoutVars>
      </dgm:prSet>
      <dgm:spPr/>
    </dgm:pt>
    <dgm:pt modelId="{7CCF06E8-506A-4987-A079-74827029E04D}" type="pres">
      <dgm:prSet presAssocID="{989ED892-B25D-41D7-9E1A-5E6A1898BED4}" presName="negativeSpace" presStyleCnt="0"/>
      <dgm:spPr/>
    </dgm:pt>
    <dgm:pt modelId="{6CE1326B-202C-4899-A63C-F549EBF718B3}" type="pres">
      <dgm:prSet presAssocID="{989ED892-B25D-41D7-9E1A-5E6A1898BED4}" presName="childText" presStyleLbl="conFgAcc1" presStyleIdx="3" presStyleCnt="5">
        <dgm:presLayoutVars>
          <dgm:bulletEnabled val="1"/>
        </dgm:presLayoutVars>
      </dgm:prSet>
      <dgm:spPr/>
    </dgm:pt>
    <dgm:pt modelId="{5F6359DC-2A6B-456F-A835-5BBB01C2CE75}" type="pres">
      <dgm:prSet presAssocID="{21052DB0-B085-430C-B9E9-30085763294F}" presName="spaceBetweenRectangles" presStyleCnt="0"/>
      <dgm:spPr/>
    </dgm:pt>
    <dgm:pt modelId="{0DF3750C-4A8B-44FA-A869-2C725386A0F3}" type="pres">
      <dgm:prSet presAssocID="{F8DEDCD7-1C6D-47F5-B3B9-F755CB273644}" presName="parentLin" presStyleCnt="0"/>
      <dgm:spPr/>
    </dgm:pt>
    <dgm:pt modelId="{6B5DE20C-5CCF-4FA5-BDE5-A7CA0C6E1A81}" type="pres">
      <dgm:prSet presAssocID="{F8DEDCD7-1C6D-47F5-B3B9-F755CB273644}" presName="parentLeftMargin" presStyleLbl="node1" presStyleIdx="3" presStyleCnt="5"/>
      <dgm:spPr/>
    </dgm:pt>
    <dgm:pt modelId="{5BD1D894-16FD-437E-8BCC-C284291E40B4}" type="pres">
      <dgm:prSet presAssocID="{F8DEDCD7-1C6D-47F5-B3B9-F755CB273644}" presName="parentText" presStyleLbl="node1" presStyleIdx="4" presStyleCnt="5">
        <dgm:presLayoutVars>
          <dgm:chMax val="0"/>
          <dgm:bulletEnabled val="1"/>
        </dgm:presLayoutVars>
      </dgm:prSet>
      <dgm:spPr/>
    </dgm:pt>
    <dgm:pt modelId="{9E5816AF-62FA-424D-935F-D1C2CC409B45}" type="pres">
      <dgm:prSet presAssocID="{F8DEDCD7-1C6D-47F5-B3B9-F755CB273644}" presName="negativeSpace" presStyleCnt="0"/>
      <dgm:spPr/>
    </dgm:pt>
    <dgm:pt modelId="{E0AAE36F-2F5E-4E8C-A61F-4299DA4265C8}" type="pres">
      <dgm:prSet presAssocID="{F8DEDCD7-1C6D-47F5-B3B9-F755CB273644}" presName="childText" presStyleLbl="conFgAcc1" presStyleIdx="4" presStyleCnt="5">
        <dgm:presLayoutVars>
          <dgm:bulletEnabled val="1"/>
        </dgm:presLayoutVars>
      </dgm:prSet>
      <dgm:spPr/>
    </dgm:pt>
  </dgm:ptLst>
  <dgm:cxnLst>
    <dgm:cxn modelId="{05424701-6DC2-44F8-B9B6-FD077CD6D78E}" srcId="{FCC6DAF0-3204-469B-9A35-ED30625CF7AE}" destId="{989ED892-B25D-41D7-9E1A-5E6A1898BED4}" srcOrd="3" destOrd="0" parTransId="{72D7DA1D-EE57-465A-821A-77DCD628726D}" sibTransId="{21052DB0-B085-430C-B9E9-30085763294F}"/>
    <dgm:cxn modelId="{F482CE0B-0AC0-4F8F-8F00-5CF894F161AB}" type="presOf" srcId="{8D3C0CAD-DA21-4310-AB39-9CA1413FE1B2}" destId="{196BB7F4-F77D-4E5A-87A6-76B3AD9089DC}" srcOrd="0" destOrd="1" presId="urn:microsoft.com/office/officeart/2005/8/layout/list1"/>
    <dgm:cxn modelId="{5D37EF0F-D232-4EAA-ACA8-6EE831595F34}" type="presOf" srcId="{9128071C-59B5-496A-B101-6E0281D22F6C}" destId="{8F3F197F-E131-4AAE-B23C-15B6A153F584}" srcOrd="0" destOrd="2" presId="urn:microsoft.com/office/officeart/2005/8/layout/list1"/>
    <dgm:cxn modelId="{6EA6F210-9FA5-46B0-AD70-E71D125BDC34}" srcId="{989ED892-B25D-41D7-9E1A-5E6A1898BED4}" destId="{6E6A4C1C-8513-45BD-B711-A9A4C02A1BCC}" srcOrd="0" destOrd="0" parTransId="{43FB3E6E-2C31-45A8-90B4-562594D0EEC0}" sibTransId="{30E0EAA3-26EB-4261-90E3-BB9CFB8B745F}"/>
    <dgm:cxn modelId="{0D1ADA18-4CF7-4AA7-B510-230C80BCD48B}" srcId="{8851D4A1-FCD4-4FDE-89E3-AC5AE8E1F2D6}" destId="{D2BD47D7-F7E4-498D-8CA9-2D7F984987C8}" srcOrd="0" destOrd="0" parTransId="{BE5ECDF4-E995-44BA-9DFF-AB891B1EB598}" sibTransId="{82C2AEE1-28E7-442E-B967-27A937F0B0B6}"/>
    <dgm:cxn modelId="{1D725529-50B6-4455-8F8F-A0045613FB35}" srcId="{8851D4A1-FCD4-4FDE-89E3-AC5AE8E1F2D6}" destId="{9128071C-59B5-496A-B101-6E0281D22F6C}" srcOrd="2" destOrd="0" parTransId="{E4732030-BBF9-4E79-A291-83B3E17ACE67}" sibTransId="{2FCF644A-073E-47E7-A070-A6ABBC44EAFD}"/>
    <dgm:cxn modelId="{B3C13639-DA9F-45D6-91BF-644FCAE509F1}" type="presOf" srcId="{989ED892-B25D-41D7-9E1A-5E6A1898BED4}" destId="{63FA36B2-7067-43D1-A027-6B1892CED2F4}" srcOrd="1" destOrd="0" presId="urn:microsoft.com/office/officeart/2005/8/layout/list1"/>
    <dgm:cxn modelId="{E9001A3D-3F2F-4B73-B8FC-EB68A5ACCB09}" type="presOf" srcId="{D365FF53-E000-4513-AA22-F11FEBFF6FE5}" destId="{9784A273-F68B-40B8-A5AE-0C80FAC5972A}" srcOrd="1" destOrd="0" presId="urn:microsoft.com/office/officeart/2005/8/layout/list1"/>
    <dgm:cxn modelId="{900FEE3E-5D1E-4ECF-A850-E8CA79A50A45}" srcId="{8851D4A1-FCD4-4FDE-89E3-AC5AE8E1F2D6}" destId="{700900DA-8D4F-4D4F-97FB-6CFB53051D49}" srcOrd="1" destOrd="0" parTransId="{F60AFE0A-E3B1-42E4-8389-9F4F6F3F4726}" sibTransId="{8572431F-9FEA-40F3-9002-B3DC1877B5F2}"/>
    <dgm:cxn modelId="{78262D40-2540-4DC4-8368-10AA59AC67D8}" type="presOf" srcId="{989ED892-B25D-41D7-9E1A-5E6A1898BED4}" destId="{E8F3FF0C-08D3-4930-B1E6-01C38D1E4BCB}" srcOrd="0" destOrd="0" presId="urn:microsoft.com/office/officeart/2005/8/layout/list1"/>
    <dgm:cxn modelId="{DE6B5F5F-55DF-4F73-BB84-3C58FDDE8A4E}" srcId="{FCC6DAF0-3204-469B-9A35-ED30625CF7AE}" destId="{F8DEDCD7-1C6D-47F5-B3B9-F755CB273644}" srcOrd="4" destOrd="0" parTransId="{420C2F19-6C24-4935-9227-58354DC7B955}" sibTransId="{4A5DBCC5-C88A-4DEC-8AB2-C2C3CCB65E2E}"/>
    <dgm:cxn modelId="{A538AF42-1D6E-4E87-AD94-A6AC76D3E06A}" srcId="{989ED892-B25D-41D7-9E1A-5E6A1898BED4}" destId="{F737C8ED-FA37-4131-97D9-077238B85E46}" srcOrd="1" destOrd="0" parTransId="{3DB84839-598C-4CB0-9A32-147B91A66A33}" sibTransId="{93D2C6B5-F7C5-4950-A284-53DE9351B29F}"/>
    <dgm:cxn modelId="{1B590067-1939-4BF7-9447-EFF60D2B25D0}" type="presOf" srcId="{FCC6DAF0-3204-469B-9A35-ED30625CF7AE}" destId="{747DA255-7B13-4AAF-8EEE-5E2B5169A0B6}" srcOrd="0" destOrd="0" presId="urn:microsoft.com/office/officeart/2005/8/layout/list1"/>
    <dgm:cxn modelId="{061AFA4E-8FD5-4164-A3AE-A2CB7F73A1E5}" type="presOf" srcId="{E77785EB-D7F3-44C1-B366-270B96661051}" destId="{05901E72-0F0A-45ED-8F84-E08A722F10B0}" srcOrd="0" destOrd="1" presId="urn:microsoft.com/office/officeart/2005/8/layout/list1"/>
    <dgm:cxn modelId="{3F90DD4F-FDEE-4636-B022-049AB271F7BC}" type="presOf" srcId="{8851D4A1-FCD4-4FDE-89E3-AC5AE8E1F2D6}" destId="{0ADD8C86-19C0-4A32-A070-252614F21342}" srcOrd="0" destOrd="0" presId="urn:microsoft.com/office/officeart/2005/8/layout/list1"/>
    <dgm:cxn modelId="{FE120B75-34CB-4BF5-B170-DB8B6DB55F55}" type="presOf" srcId="{8851D4A1-FCD4-4FDE-89E3-AC5AE8E1F2D6}" destId="{DE21FBC9-02EB-443F-BC37-D7D28CC5E1AF}" srcOrd="1" destOrd="0" presId="urn:microsoft.com/office/officeart/2005/8/layout/list1"/>
    <dgm:cxn modelId="{B4465278-CFC8-4D51-BAF3-28B06B9F744E}" type="presOf" srcId="{1D3A43E3-5321-470D-BADC-209463575C2D}" destId="{FE60634D-97B4-4BD1-B9B5-35D81651C5E3}" srcOrd="0" destOrd="0" presId="urn:microsoft.com/office/officeart/2005/8/layout/list1"/>
    <dgm:cxn modelId="{0EAB0F59-582C-4D63-AC0B-35AB35D8038D}" srcId="{FCC6DAF0-3204-469B-9A35-ED30625CF7AE}" destId="{D365FF53-E000-4513-AA22-F11FEBFF6FE5}" srcOrd="2" destOrd="0" parTransId="{F8E8A3ED-88C6-49EB-89AE-566DD37819A2}" sibTransId="{569BE2BB-25E3-4932-A12E-AF53B8B27328}"/>
    <dgm:cxn modelId="{07041B7B-6D44-4143-BA04-C6BC270B5AB5}" srcId="{1D3A43E3-5321-470D-BADC-209463575C2D}" destId="{E77785EB-D7F3-44C1-B366-270B96661051}" srcOrd="1" destOrd="0" parTransId="{72EF0A29-815B-4982-9AC1-276A5CF8D009}" sibTransId="{026093A2-5B8E-484A-8253-0CCD7CACD2A6}"/>
    <dgm:cxn modelId="{7F634988-A538-4845-AD86-D1A238A1429B}" srcId="{FCC6DAF0-3204-469B-9A35-ED30625CF7AE}" destId="{1D3A43E3-5321-470D-BADC-209463575C2D}" srcOrd="1" destOrd="0" parTransId="{615F0A6B-4A9A-406F-B301-70873E1DCA93}" sibTransId="{C5C34CBE-36DE-4013-BE10-BCCDFB570B2F}"/>
    <dgm:cxn modelId="{48124E88-4A1D-4272-B6AE-AB934DEFFF0E}" type="presOf" srcId="{6E6A4C1C-8513-45BD-B711-A9A4C02A1BCC}" destId="{6CE1326B-202C-4899-A63C-F549EBF718B3}" srcOrd="0" destOrd="0" presId="urn:microsoft.com/office/officeart/2005/8/layout/list1"/>
    <dgm:cxn modelId="{A4605A92-858E-40DE-AF3C-A99A2B1C8EA4}" srcId="{989ED892-B25D-41D7-9E1A-5E6A1898BED4}" destId="{64CB3938-9C0E-4E08-910D-F07209523752}" srcOrd="2" destOrd="0" parTransId="{EE93925F-84EB-42A5-949A-2F73F1696D5F}" sibTransId="{33DF6A1D-B15B-4E1D-9D87-D028402358CF}"/>
    <dgm:cxn modelId="{1A686194-4020-4DA8-B6B2-5AD8C9D02517}" type="presOf" srcId="{700900DA-8D4F-4D4F-97FB-6CFB53051D49}" destId="{8F3F197F-E131-4AAE-B23C-15B6A153F584}" srcOrd="0" destOrd="1" presId="urn:microsoft.com/office/officeart/2005/8/layout/list1"/>
    <dgm:cxn modelId="{DB34FBA7-2C7C-41EA-A8FD-902C06597E4D}" type="presOf" srcId="{1D3A43E3-5321-470D-BADC-209463575C2D}" destId="{6D307CB3-7CEC-4579-91AF-D7EB47E9A93C}" srcOrd="1" destOrd="0" presId="urn:microsoft.com/office/officeart/2005/8/layout/list1"/>
    <dgm:cxn modelId="{CF1929AB-B8BD-41E3-B8AD-A2B84931E312}" type="presOf" srcId="{F737C8ED-FA37-4131-97D9-077238B85E46}" destId="{6CE1326B-202C-4899-A63C-F549EBF718B3}" srcOrd="0" destOrd="1" presId="urn:microsoft.com/office/officeart/2005/8/layout/list1"/>
    <dgm:cxn modelId="{E9A098B1-767F-4072-8889-3D82D343A318}" type="presOf" srcId="{F8DEDCD7-1C6D-47F5-B3B9-F755CB273644}" destId="{5BD1D894-16FD-437E-8BCC-C284291E40B4}" srcOrd="1" destOrd="0" presId="urn:microsoft.com/office/officeart/2005/8/layout/list1"/>
    <dgm:cxn modelId="{FED918B9-EA38-4A28-9199-82078BFDD57B}" type="presOf" srcId="{D2BD47D7-F7E4-498D-8CA9-2D7F984987C8}" destId="{8F3F197F-E131-4AAE-B23C-15B6A153F584}" srcOrd="0" destOrd="0" presId="urn:microsoft.com/office/officeart/2005/8/layout/list1"/>
    <dgm:cxn modelId="{C603AABF-923D-4079-BADE-6AA9D0D8FA61}" type="presOf" srcId="{D365FF53-E000-4513-AA22-F11FEBFF6FE5}" destId="{F5A21BA7-13EE-4FB0-8E81-8D169E710C6D}" srcOrd="0" destOrd="0" presId="urn:microsoft.com/office/officeart/2005/8/layout/list1"/>
    <dgm:cxn modelId="{ADB903CC-AE56-4758-8023-64F36F9BF530}" type="presOf" srcId="{3A92ACAF-0279-42F0-8D10-5AC0B4400EE4}" destId="{05901E72-0F0A-45ED-8F84-E08A722F10B0}" srcOrd="0" destOrd="0" presId="urn:microsoft.com/office/officeart/2005/8/layout/list1"/>
    <dgm:cxn modelId="{B4F32CCC-8604-4368-9586-DA609FD478CB}" srcId="{FCC6DAF0-3204-469B-9A35-ED30625CF7AE}" destId="{8851D4A1-FCD4-4FDE-89E3-AC5AE8E1F2D6}" srcOrd="0" destOrd="0" parTransId="{C871C79D-B5A4-42C3-A44E-729E9B0F6B5B}" sibTransId="{53B7CEE1-F4C2-4F5A-A552-219CF0BFEE31}"/>
    <dgm:cxn modelId="{AC6CB0DB-8AC8-4B77-877E-B69242526392}" srcId="{D365FF53-E000-4513-AA22-F11FEBFF6FE5}" destId="{38CC694B-E219-40AE-BB00-07750173E7AD}" srcOrd="0" destOrd="0" parTransId="{C49686C9-E046-4B2D-A6F3-F0D797E16ACB}" sibTransId="{C25AA006-3E6F-4DE0-A136-EF55198A3675}"/>
    <dgm:cxn modelId="{831AEADB-27D1-4A11-BFA0-8C3CF7BFFB76}" type="presOf" srcId="{38CC694B-E219-40AE-BB00-07750173E7AD}" destId="{196BB7F4-F77D-4E5A-87A6-76B3AD9089DC}" srcOrd="0" destOrd="0" presId="urn:microsoft.com/office/officeart/2005/8/layout/list1"/>
    <dgm:cxn modelId="{E1CAB1DD-5F3C-4977-BB3F-AB22586FD51B}" srcId="{1D3A43E3-5321-470D-BADC-209463575C2D}" destId="{3A92ACAF-0279-42F0-8D10-5AC0B4400EE4}" srcOrd="0" destOrd="0" parTransId="{B80D17B8-6E10-4005-BBE0-7FF5D2BCF5B1}" sibTransId="{FE0303F6-EC25-420B-93AF-17619CB338AB}"/>
    <dgm:cxn modelId="{FEED85E0-407B-4069-8444-84D25E93463A}" srcId="{D365FF53-E000-4513-AA22-F11FEBFF6FE5}" destId="{8D3C0CAD-DA21-4310-AB39-9CA1413FE1B2}" srcOrd="1" destOrd="0" parTransId="{4CDAF65C-F83F-4503-BE5C-5A307F32BA02}" sibTransId="{AF059A5D-1EEA-4229-928E-13C547CF7690}"/>
    <dgm:cxn modelId="{2412FFE8-88BA-42B5-9585-232E20292A0A}" type="presOf" srcId="{64CB3938-9C0E-4E08-910D-F07209523752}" destId="{6CE1326B-202C-4899-A63C-F549EBF718B3}" srcOrd="0" destOrd="2" presId="urn:microsoft.com/office/officeart/2005/8/layout/list1"/>
    <dgm:cxn modelId="{40EF31EF-9701-45FE-80FE-9AEB3E06350E}" type="presOf" srcId="{F8DEDCD7-1C6D-47F5-B3B9-F755CB273644}" destId="{6B5DE20C-5CCF-4FA5-BDE5-A7CA0C6E1A81}" srcOrd="0" destOrd="0" presId="urn:microsoft.com/office/officeart/2005/8/layout/list1"/>
    <dgm:cxn modelId="{D9623AFB-6CDD-4196-93B1-7301046E9CB4}" type="presParOf" srcId="{747DA255-7B13-4AAF-8EEE-5E2B5169A0B6}" destId="{052C9994-F723-4CBD-8B6A-97002B2EF67E}" srcOrd="0" destOrd="0" presId="urn:microsoft.com/office/officeart/2005/8/layout/list1"/>
    <dgm:cxn modelId="{0D77CB47-6A43-48A2-BC8A-3D3C3CE9AFC7}" type="presParOf" srcId="{052C9994-F723-4CBD-8B6A-97002B2EF67E}" destId="{0ADD8C86-19C0-4A32-A070-252614F21342}" srcOrd="0" destOrd="0" presId="urn:microsoft.com/office/officeart/2005/8/layout/list1"/>
    <dgm:cxn modelId="{962437A3-849A-473B-BB20-321ACE6CB67C}" type="presParOf" srcId="{052C9994-F723-4CBD-8B6A-97002B2EF67E}" destId="{DE21FBC9-02EB-443F-BC37-D7D28CC5E1AF}" srcOrd="1" destOrd="0" presId="urn:microsoft.com/office/officeart/2005/8/layout/list1"/>
    <dgm:cxn modelId="{67768767-844A-417B-89B9-742FDAD896AC}" type="presParOf" srcId="{747DA255-7B13-4AAF-8EEE-5E2B5169A0B6}" destId="{C8641FDC-0C90-4C1C-9EB1-B6B2DE0CCAFA}" srcOrd="1" destOrd="0" presId="urn:microsoft.com/office/officeart/2005/8/layout/list1"/>
    <dgm:cxn modelId="{EE7301B3-557F-471A-8D72-FFD8718EE80A}" type="presParOf" srcId="{747DA255-7B13-4AAF-8EEE-5E2B5169A0B6}" destId="{8F3F197F-E131-4AAE-B23C-15B6A153F584}" srcOrd="2" destOrd="0" presId="urn:microsoft.com/office/officeart/2005/8/layout/list1"/>
    <dgm:cxn modelId="{0F00BEF0-CA8A-46C6-9371-E2779022C284}" type="presParOf" srcId="{747DA255-7B13-4AAF-8EEE-5E2B5169A0B6}" destId="{730A20B4-C53A-4FA6-8864-6D011B78D3F1}" srcOrd="3" destOrd="0" presId="urn:microsoft.com/office/officeart/2005/8/layout/list1"/>
    <dgm:cxn modelId="{CEFDCCF0-C810-4F2E-BF4D-4AC89BB8FEC4}" type="presParOf" srcId="{747DA255-7B13-4AAF-8EEE-5E2B5169A0B6}" destId="{DE571096-8FE7-4443-8CB4-645EF01D3204}" srcOrd="4" destOrd="0" presId="urn:microsoft.com/office/officeart/2005/8/layout/list1"/>
    <dgm:cxn modelId="{031EC823-962E-492E-A6E8-AD8DD422AD63}" type="presParOf" srcId="{DE571096-8FE7-4443-8CB4-645EF01D3204}" destId="{FE60634D-97B4-4BD1-B9B5-35D81651C5E3}" srcOrd="0" destOrd="0" presId="urn:microsoft.com/office/officeart/2005/8/layout/list1"/>
    <dgm:cxn modelId="{383D8EBC-80C5-46D6-A0B8-1368D5EB7697}" type="presParOf" srcId="{DE571096-8FE7-4443-8CB4-645EF01D3204}" destId="{6D307CB3-7CEC-4579-91AF-D7EB47E9A93C}" srcOrd="1" destOrd="0" presId="urn:microsoft.com/office/officeart/2005/8/layout/list1"/>
    <dgm:cxn modelId="{1D89358A-E908-4EE4-AD9B-C7B9AF19BF72}" type="presParOf" srcId="{747DA255-7B13-4AAF-8EEE-5E2B5169A0B6}" destId="{73386434-8EFA-4C63-B7F2-1DC18D300103}" srcOrd="5" destOrd="0" presId="urn:microsoft.com/office/officeart/2005/8/layout/list1"/>
    <dgm:cxn modelId="{0866414A-73AB-4B74-9B04-14E451409631}" type="presParOf" srcId="{747DA255-7B13-4AAF-8EEE-5E2B5169A0B6}" destId="{05901E72-0F0A-45ED-8F84-E08A722F10B0}" srcOrd="6" destOrd="0" presId="urn:microsoft.com/office/officeart/2005/8/layout/list1"/>
    <dgm:cxn modelId="{701ECFF0-9653-441F-BC2C-E0D9D7BB56E1}" type="presParOf" srcId="{747DA255-7B13-4AAF-8EEE-5E2B5169A0B6}" destId="{D0673B0B-777A-4349-AABA-BFBEFD67EE54}" srcOrd="7" destOrd="0" presId="urn:microsoft.com/office/officeart/2005/8/layout/list1"/>
    <dgm:cxn modelId="{C3CB9FDD-30EA-4355-937A-EAFD8BA55B95}" type="presParOf" srcId="{747DA255-7B13-4AAF-8EEE-5E2B5169A0B6}" destId="{17F2F0F1-A8A0-4B6B-8E70-3778FAB642DE}" srcOrd="8" destOrd="0" presId="urn:microsoft.com/office/officeart/2005/8/layout/list1"/>
    <dgm:cxn modelId="{6E81ED9C-A7EE-4A8E-8682-9CC22B7CBB47}" type="presParOf" srcId="{17F2F0F1-A8A0-4B6B-8E70-3778FAB642DE}" destId="{F5A21BA7-13EE-4FB0-8E81-8D169E710C6D}" srcOrd="0" destOrd="0" presId="urn:microsoft.com/office/officeart/2005/8/layout/list1"/>
    <dgm:cxn modelId="{D46CF886-67AE-4741-B6C5-BEAD21FBB16F}" type="presParOf" srcId="{17F2F0F1-A8A0-4B6B-8E70-3778FAB642DE}" destId="{9784A273-F68B-40B8-A5AE-0C80FAC5972A}" srcOrd="1" destOrd="0" presId="urn:microsoft.com/office/officeart/2005/8/layout/list1"/>
    <dgm:cxn modelId="{64684C25-13BE-4966-968E-9CB706C2A14F}" type="presParOf" srcId="{747DA255-7B13-4AAF-8EEE-5E2B5169A0B6}" destId="{25AF5588-3B4B-496C-9E4D-11F7CA88053A}" srcOrd="9" destOrd="0" presId="urn:microsoft.com/office/officeart/2005/8/layout/list1"/>
    <dgm:cxn modelId="{4A10B48C-1C90-456D-8F11-34D5A85FE21D}" type="presParOf" srcId="{747DA255-7B13-4AAF-8EEE-5E2B5169A0B6}" destId="{196BB7F4-F77D-4E5A-87A6-76B3AD9089DC}" srcOrd="10" destOrd="0" presId="urn:microsoft.com/office/officeart/2005/8/layout/list1"/>
    <dgm:cxn modelId="{92F0014C-643E-4224-A39D-BB47046C706E}" type="presParOf" srcId="{747DA255-7B13-4AAF-8EEE-5E2B5169A0B6}" destId="{B4A82CD3-1EF8-484E-90AD-05FAF40AA6E9}" srcOrd="11" destOrd="0" presId="urn:microsoft.com/office/officeart/2005/8/layout/list1"/>
    <dgm:cxn modelId="{A466B598-28F0-46DC-B3A2-8587830E87BF}" type="presParOf" srcId="{747DA255-7B13-4AAF-8EEE-5E2B5169A0B6}" destId="{BE8AA256-C816-4432-A80B-142CF1704C30}" srcOrd="12" destOrd="0" presId="urn:microsoft.com/office/officeart/2005/8/layout/list1"/>
    <dgm:cxn modelId="{28DD959F-D977-4218-9C91-55266B952B70}" type="presParOf" srcId="{BE8AA256-C816-4432-A80B-142CF1704C30}" destId="{E8F3FF0C-08D3-4930-B1E6-01C38D1E4BCB}" srcOrd="0" destOrd="0" presId="urn:microsoft.com/office/officeart/2005/8/layout/list1"/>
    <dgm:cxn modelId="{048505D5-67F9-4ED6-8968-81C7EBDE299B}" type="presParOf" srcId="{BE8AA256-C816-4432-A80B-142CF1704C30}" destId="{63FA36B2-7067-43D1-A027-6B1892CED2F4}" srcOrd="1" destOrd="0" presId="urn:microsoft.com/office/officeart/2005/8/layout/list1"/>
    <dgm:cxn modelId="{0C7ED913-5C1D-4F3E-8B83-21E5645E4122}" type="presParOf" srcId="{747DA255-7B13-4AAF-8EEE-5E2B5169A0B6}" destId="{7CCF06E8-506A-4987-A079-74827029E04D}" srcOrd="13" destOrd="0" presId="urn:microsoft.com/office/officeart/2005/8/layout/list1"/>
    <dgm:cxn modelId="{C8E174D7-ADC2-4E39-B0DD-5EB122C15594}" type="presParOf" srcId="{747DA255-7B13-4AAF-8EEE-5E2B5169A0B6}" destId="{6CE1326B-202C-4899-A63C-F549EBF718B3}" srcOrd="14" destOrd="0" presId="urn:microsoft.com/office/officeart/2005/8/layout/list1"/>
    <dgm:cxn modelId="{5F2F9720-C34D-4EDD-BD27-EEAF9F3C5016}" type="presParOf" srcId="{747DA255-7B13-4AAF-8EEE-5E2B5169A0B6}" destId="{5F6359DC-2A6B-456F-A835-5BBB01C2CE75}" srcOrd="15" destOrd="0" presId="urn:microsoft.com/office/officeart/2005/8/layout/list1"/>
    <dgm:cxn modelId="{3CD7F5B0-6378-433B-8675-F439A5EEDBB6}" type="presParOf" srcId="{747DA255-7B13-4AAF-8EEE-5E2B5169A0B6}" destId="{0DF3750C-4A8B-44FA-A869-2C725386A0F3}" srcOrd="16" destOrd="0" presId="urn:microsoft.com/office/officeart/2005/8/layout/list1"/>
    <dgm:cxn modelId="{293EBAFD-D09E-420F-A487-25B0852D8421}" type="presParOf" srcId="{0DF3750C-4A8B-44FA-A869-2C725386A0F3}" destId="{6B5DE20C-5CCF-4FA5-BDE5-A7CA0C6E1A81}" srcOrd="0" destOrd="0" presId="urn:microsoft.com/office/officeart/2005/8/layout/list1"/>
    <dgm:cxn modelId="{8F483A0E-FFBF-4237-81F9-086D9C480D57}" type="presParOf" srcId="{0DF3750C-4A8B-44FA-A869-2C725386A0F3}" destId="{5BD1D894-16FD-437E-8BCC-C284291E40B4}" srcOrd="1" destOrd="0" presId="urn:microsoft.com/office/officeart/2005/8/layout/list1"/>
    <dgm:cxn modelId="{A1B356A1-898F-4A50-BB39-3763DB4D06A0}" type="presParOf" srcId="{747DA255-7B13-4AAF-8EEE-5E2B5169A0B6}" destId="{9E5816AF-62FA-424D-935F-D1C2CC409B45}" srcOrd="17" destOrd="0" presId="urn:microsoft.com/office/officeart/2005/8/layout/list1"/>
    <dgm:cxn modelId="{DB40C49F-D18A-45B4-9028-7B86A3299A19}" type="presParOf" srcId="{747DA255-7B13-4AAF-8EEE-5E2B5169A0B6}" destId="{E0AAE36F-2F5E-4E8C-A61F-4299DA4265C8}"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8E11C3-D23C-4B8C-BE27-81A7C0AE15FA}"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3792A154-4E5B-4353-A628-DA33BC20CD43}">
      <dgm:prSet/>
      <dgm:spPr/>
      <dgm:t>
        <a:bodyPr/>
        <a:lstStyle/>
        <a:p>
          <a:r>
            <a:rPr lang="en-US" b="1" dirty="0"/>
            <a:t>Kim Il Sung era.</a:t>
          </a:r>
          <a:r>
            <a:rPr lang="en-US" dirty="0"/>
            <a:t> By 1956, NK had fully transitioned to a command economy system with no real money. Won circulated but was secondary to rations  and state plan allocations and thus not  a store of  value or a required medium of exchange. Prices were set by state and designed to promote investment, not consumption.</a:t>
          </a:r>
        </a:p>
      </dgm:t>
    </dgm:pt>
    <dgm:pt modelId="{031B8646-9DA8-437D-B67C-8729CCB77DFB}" type="parTrans" cxnId="{5AF4BD3D-B09E-4AA6-92D2-EAC6EFC5E5C4}">
      <dgm:prSet/>
      <dgm:spPr/>
      <dgm:t>
        <a:bodyPr/>
        <a:lstStyle/>
        <a:p>
          <a:endParaRPr lang="en-US"/>
        </a:p>
      </dgm:t>
    </dgm:pt>
    <dgm:pt modelId="{C7D5A5B9-5CF1-461B-B02A-D95C41AE19AF}" type="sibTrans" cxnId="{5AF4BD3D-B09E-4AA6-92D2-EAC6EFC5E5C4}">
      <dgm:prSet/>
      <dgm:spPr/>
      <dgm:t>
        <a:bodyPr/>
        <a:lstStyle/>
        <a:p>
          <a:endParaRPr lang="en-US"/>
        </a:p>
      </dgm:t>
    </dgm:pt>
    <dgm:pt modelId="{C714C664-C58A-4FFD-89CA-2BAD01C77A5E}">
      <dgm:prSet/>
      <dgm:spPr/>
      <dgm:t>
        <a:bodyPr/>
        <a:lstStyle/>
        <a:p>
          <a:r>
            <a:rPr lang="en-US" b="1" dirty="0"/>
            <a:t>Kim Jong Il era.</a:t>
          </a:r>
          <a:r>
            <a:rPr lang="en-US" dirty="0"/>
            <a:t>   Without Soviet  and EE aid, by mid-1990s KIS’s command system had broken down.  With resulting famine, ration distributions were not met and won came to be used as medium of exchange in illegal but pervasive markets.  There was too much Won in circulation and hyperinflation ensued.  Dollars and Yuan started seeping in.  </a:t>
          </a:r>
        </a:p>
      </dgm:t>
    </dgm:pt>
    <dgm:pt modelId="{B5FECEB2-84A6-4C42-ABFD-158CB4AC4328}" type="parTrans" cxnId="{2EC8A794-4A70-469A-9385-55838ED0D8BC}">
      <dgm:prSet/>
      <dgm:spPr/>
      <dgm:t>
        <a:bodyPr/>
        <a:lstStyle/>
        <a:p>
          <a:endParaRPr lang="en-US"/>
        </a:p>
      </dgm:t>
    </dgm:pt>
    <dgm:pt modelId="{ECC59085-EF78-4B7A-9E32-E7EC57109147}" type="sibTrans" cxnId="{2EC8A794-4A70-469A-9385-55838ED0D8BC}">
      <dgm:prSet/>
      <dgm:spPr/>
      <dgm:t>
        <a:bodyPr/>
        <a:lstStyle/>
        <a:p>
          <a:endParaRPr lang="en-US"/>
        </a:p>
      </dgm:t>
    </dgm:pt>
    <dgm:pt modelId="{8962FA15-6F02-4171-84D3-8701749E3568}">
      <dgm:prSet/>
      <dgm:spPr/>
      <dgm:t>
        <a:bodyPr/>
        <a:lstStyle/>
        <a:p>
          <a:r>
            <a:rPr lang="en-US" b="1" dirty="0"/>
            <a:t>2009  Currency Fiasco</a:t>
          </a:r>
          <a:r>
            <a:rPr lang="en-US" dirty="0"/>
            <a:t>.  With market and ration prices and wages differing by 50 times,  and corruption endemic, state tried to  suck up foreign money and unify prices at state-set levels, by redenominating won.  People panicked as their won savings disappeared and the government relented, too late--a big </a:t>
          </a:r>
          <a:r>
            <a:rPr lang="en-US" u="sng" dirty="0"/>
            <a:t>lesson in finance for the young leader-in-waiting.</a:t>
          </a:r>
          <a:endParaRPr lang="en-US" dirty="0"/>
        </a:p>
      </dgm:t>
    </dgm:pt>
    <dgm:pt modelId="{A8C5D3A6-CA38-46F2-962A-EF19787192B8}" type="parTrans" cxnId="{96CD1DB0-418A-4E67-9782-E258C55F49F2}">
      <dgm:prSet/>
      <dgm:spPr/>
      <dgm:t>
        <a:bodyPr/>
        <a:lstStyle/>
        <a:p>
          <a:endParaRPr lang="en-US"/>
        </a:p>
      </dgm:t>
    </dgm:pt>
    <dgm:pt modelId="{555E1B5F-6007-47AD-A2F8-9A3E985310C5}" type="sibTrans" cxnId="{96CD1DB0-418A-4E67-9782-E258C55F49F2}">
      <dgm:prSet/>
      <dgm:spPr/>
      <dgm:t>
        <a:bodyPr/>
        <a:lstStyle/>
        <a:p>
          <a:endParaRPr lang="en-US"/>
        </a:p>
      </dgm:t>
    </dgm:pt>
    <dgm:pt modelId="{940E09E9-0C02-4B24-ADB9-72F621869507}" type="pres">
      <dgm:prSet presAssocID="{F68E11C3-D23C-4B8C-BE27-81A7C0AE15FA}" presName="vert0" presStyleCnt="0">
        <dgm:presLayoutVars>
          <dgm:dir/>
          <dgm:animOne val="branch"/>
          <dgm:animLvl val="lvl"/>
        </dgm:presLayoutVars>
      </dgm:prSet>
      <dgm:spPr/>
    </dgm:pt>
    <dgm:pt modelId="{8DF62CBD-20FC-4151-BA9D-80CC37D90FFD}" type="pres">
      <dgm:prSet presAssocID="{3792A154-4E5B-4353-A628-DA33BC20CD43}" presName="thickLine" presStyleLbl="alignNode1" presStyleIdx="0" presStyleCnt="3"/>
      <dgm:spPr/>
    </dgm:pt>
    <dgm:pt modelId="{F2005B5E-AD80-4855-AAF1-DC4EA4AB1161}" type="pres">
      <dgm:prSet presAssocID="{3792A154-4E5B-4353-A628-DA33BC20CD43}" presName="horz1" presStyleCnt="0"/>
      <dgm:spPr/>
    </dgm:pt>
    <dgm:pt modelId="{0E8FEA9F-620B-4FF7-801F-204E2CF78090}" type="pres">
      <dgm:prSet presAssocID="{3792A154-4E5B-4353-A628-DA33BC20CD43}" presName="tx1" presStyleLbl="revTx" presStyleIdx="0" presStyleCnt="3"/>
      <dgm:spPr/>
    </dgm:pt>
    <dgm:pt modelId="{5F49189A-5D0B-46D1-BA32-0E9A39EAD7CE}" type="pres">
      <dgm:prSet presAssocID="{3792A154-4E5B-4353-A628-DA33BC20CD43}" presName="vert1" presStyleCnt="0"/>
      <dgm:spPr/>
    </dgm:pt>
    <dgm:pt modelId="{983E17D6-F86D-4D77-AD22-34BAAF7449A4}" type="pres">
      <dgm:prSet presAssocID="{C714C664-C58A-4FFD-89CA-2BAD01C77A5E}" presName="thickLine" presStyleLbl="alignNode1" presStyleIdx="1" presStyleCnt="3"/>
      <dgm:spPr/>
    </dgm:pt>
    <dgm:pt modelId="{370C712C-01DA-4B70-96BB-CF1657D0D23F}" type="pres">
      <dgm:prSet presAssocID="{C714C664-C58A-4FFD-89CA-2BAD01C77A5E}" presName="horz1" presStyleCnt="0"/>
      <dgm:spPr/>
    </dgm:pt>
    <dgm:pt modelId="{DF5C94FD-0160-4A65-9914-35CF66D3D1B3}" type="pres">
      <dgm:prSet presAssocID="{C714C664-C58A-4FFD-89CA-2BAD01C77A5E}" presName="tx1" presStyleLbl="revTx" presStyleIdx="1" presStyleCnt="3"/>
      <dgm:spPr/>
    </dgm:pt>
    <dgm:pt modelId="{6322B8FD-32BC-497E-9FF6-0D481FE276E5}" type="pres">
      <dgm:prSet presAssocID="{C714C664-C58A-4FFD-89CA-2BAD01C77A5E}" presName="vert1" presStyleCnt="0"/>
      <dgm:spPr/>
    </dgm:pt>
    <dgm:pt modelId="{D0CC93AE-1925-4B3C-8ECE-5F087967EF2B}" type="pres">
      <dgm:prSet presAssocID="{8962FA15-6F02-4171-84D3-8701749E3568}" presName="thickLine" presStyleLbl="alignNode1" presStyleIdx="2" presStyleCnt="3"/>
      <dgm:spPr/>
    </dgm:pt>
    <dgm:pt modelId="{7A84E16E-9AA9-4B95-B11D-0E0B3811CD6A}" type="pres">
      <dgm:prSet presAssocID="{8962FA15-6F02-4171-84D3-8701749E3568}" presName="horz1" presStyleCnt="0"/>
      <dgm:spPr/>
    </dgm:pt>
    <dgm:pt modelId="{9449ACFA-48DC-45B6-99BB-09CCC151A1DB}" type="pres">
      <dgm:prSet presAssocID="{8962FA15-6F02-4171-84D3-8701749E3568}" presName="tx1" presStyleLbl="revTx" presStyleIdx="2" presStyleCnt="3"/>
      <dgm:spPr/>
    </dgm:pt>
    <dgm:pt modelId="{62549020-D611-4B4A-8CD0-F8C23F2FFAE3}" type="pres">
      <dgm:prSet presAssocID="{8962FA15-6F02-4171-84D3-8701749E3568}" presName="vert1" presStyleCnt="0"/>
      <dgm:spPr/>
    </dgm:pt>
  </dgm:ptLst>
  <dgm:cxnLst>
    <dgm:cxn modelId="{5AF4BD3D-B09E-4AA6-92D2-EAC6EFC5E5C4}" srcId="{F68E11C3-D23C-4B8C-BE27-81A7C0AE15FA}" destId="{3792A154-4E5B-4353-A628-DA33BC20CD43}" srcOrd="0" destOrd="0" parTransId="{031B8646-9DA8-437D-B67C-8729CCB77DFB}" sibTransId="{C7D5A5B9-5CF1-461B-B02A-D95C41AE19AF}"/>
    <dgm:cxn modelId="{EF39F97A-471B-4B64-B472-0BC272F2DC83}" type="presOf" srcId="{8962FA15-6F02-4171-84D3-8701749E3568}" destId="{9449ACFA-48DC-45B6-99BB-09CCC151A1DB}" srcOrd="0" destOrd="0" presId="urn:microsoft.com/office/officeart/2008/layout/LinedList"/>
    <dgm:cxn modelId="{0A44B98F-6D1C-4565-B76F-EDD9DCAD263A}" type="presOf" srcId="{C714C664-C58A-4FFD-89CA-2BAD01C77A5E}" destId="{DF5C94FD-0160-4A65-9914-35CF66D3D1B3}" srcOrd="0" destOrd="0" presId="urn:microsoft.com/office/officeart/2008/layout/LinedList"/>
    <dgm:cxn modelId="{2EC8A794-4A70-469A-9385-55838ED0D8BC}" srcId="{F68E11C3-D23C-4B8C-BE27-81A7C0AE15FA}" destId="{C714C664-C58A-4FFD-89CA-2BAD01C77A5E}" srcOrd="1" destOrd="0" parTransId="{B5FECEB2-84A6-4C42-ABFD-158CB4AC4328}" sibTransId="{ECC59085-EF78-4B7A-9E32-E7EC57109147}"/>
    <dgm:cxn modelId="{38A51B9E-593A-446B-83D7-5536F05D01DF}" type="presOf" srcId="{F68E11C3-D23C-4B8C-BE27-81A7C0AE15FA}" destId="{940E09E9-0C02-4B24-ADB9-72F621869507}" srcOrd="0" destOrd="0" presId="urn:microsoft.com/office/officeart/2008/layout/LinedList"/>
    <dgm:cxn modelId="{5C1052A2-681A-455F-A1B1-38CC97FE4684}" type="presOf" srcId="{3792A154-4E5B-4353-A628-DA33BC20CD43}" destId="{0E8FEA9F-620B-4FF7-801F-204E2CF78090}" srcOrd="0" destOrd="0" presId="urn:microsoft.com/office/officeart/2008/layout/LinedList"/>
    <dgm:cxn modelId="{96CD1DB0-418A-4E67-9782-E258C55F49F2}" srcId="{F68E11C3-D23C-4B8C-BE27-81A7C0AE15FA}" destId="{8962FA15-6F02-4171-84D3-8701749E3568}" srcOrd="2" destOrd="0" parTransId="{A8C5D3A6-CA38-46F2-962A-EF19787192B8}" sibTransId="{555E1B5F-6007-47AD-A2F8-9A3E985310C5}"/>
    <dgm:cxn modelId="{ECEA88E5-CB24-4D92-8703-CEFA6DB03509}" type="presParOf" srcId="{940E09E9-0C02-4B24-ADB9-72F621869507}" destId="{8DF62CBD-20FC-4151-BA9D-80CC37D90FFD}" srcOrd="0" destOrd="0" presId="urn:microsoft.com/office/officeart/2008/layout/LinedList"/>
    <dgm:cxn modelId="{09B388DF-17E4-4ED1-9EC3-A95FD068A206}" type="presParOf" srcId="{940E09E9-0C02-4B24-ADB9-72F621869507}" destId="{F2005B5E-AD80-4855-AAF1-DC4EA4AB1161}" srcOrd="1" destOrd="0" presId="urn:microsoft.com/office/officeart/2008/layout/LinedList"/>
    <dgm:cxn modelId="{2E901B4F-9701-470A-B520-E16DD0085FA7}" type="presParOf" srcId="{F2005B5E-AD80-4855-AAF1-DC4EA4AB1161}" destId="{0E8FEA9F-620B-4FF7-801F-204E2CF78090}" srcOrd="0" destOrd="0" presId="urn:microsoft.com/office/officeart/2008/layout/LinedList"/>
    <dgm:cxn modelId="{55370514-F151-4721-89FA-44BB7CA7AABE}" type="presParOf" srcId="{F2005B5E-AD80-4855-AAF1-DC4EA4AB1161}" destId="{5F49189A-5D0B-46D1-BA32-0E9A39EAD7CE}" srcOrd="1" destOrd="0" presId="urn:microsoft.com/office/officeart/2008/layout/LinedList"/>
    <dgm:cxn modelId="{1CF45407-0569-4474-A81E-1FBF9244A61C}" type="presParOf" srcId="{940E09E9-0C02-4B24-ADB9-72F621869507}" destId="{983E17D6-F86D-4D77-AD22-34BAAF7449A4}" srcOrd="2" destOrd="0" presId="urn:microsoft.com/office/officeart/2008/layout/LinedList"/>
    <dgm:cxn modelId="{9DE4622E-7A32-4C85-B17F-2899B1AF3D7A}" type="presParOf" srcId="{940E09E9-0C02-4B24-ADB9-72F621869507}" destId="{370C712C-01DA-4B70-96BB-CF1657D0D23F}" srcOrd="3" destOrd="0" presId="urn:microsoft.com/office/officeart/2008/layout/LinedList"/>
    <dgm:cxn modelId="{339F15F4-5AC8-4803-9135-E5FD0F7CFF07}" type="presParOf" srcId="{370C712C-01DA-4B70-96BB-CF1657D0D23F}" destId="{DF5C94FD-0160-4A65-9914-35CF66D3D1B3}" srcOrd="0" destOrd="0" presId="urn:microsoft.com/office/officeart/2008/layout/LinedList"/>
    <dgm:cxn modelId="{CFBD2B2D-1337-4C5E-A9F1-79F4CAC025EA}" type="presParOf" srcId="{370C712C-01DA-4B70-96BB-CF1657D0D23F}" destId="{6322B8FD-32BC-497E-9FF6-0D481FE276E5}" srcOrd="1" destOrd="0" presId="urn:microsoft.com/office/officeart/2008/layout/LinedList"/>
    <dgm:cxn modelId="{645EE805-FD35-4A9C-BE96-FECF2CBB7A1D}" type="presParOf" srcId="{940E09E9-0C02-4B24-ADB9-72F621869507}" destId="{D0CC93AE-1925-4B3C-8ECE-5F087967EF2B}" srcOrd="4" destOrd="0" presId="urn:microsoft.com/office/officeart/2008/layout/LinedList"/>
    <dgm:cxn modelId="{5F1CAC2E-27A3-420B-A047-45D0408815D6}" type="presParOf" srcId="{940E09E9-0C02-4B24-ADB9-72F621869507}" destId="{7A84E16E-9AA9-4B95-B11D-0E0B3811CD6A}" srcOrd="5" destOrd="0" presId="urn:microsoft.com/office/officeart/2008/layout/LinedList"/>
    <dgm:cxn modelId="{01D42F67-1615-4D58-825B-C74F065CC864}" type="presParOf" srcId="{7A84E16E-9AA9-4B95-B11D-0E0B3811CD6A}" destId="{9449ACFA-48DC-45B6-99BB-09CCC151A1DB}" srcOrd="0" destOrd="0" presId="urn:microsoft.com/office/officeart/2008/layout/LinedList"/>
    <dgm:cxn modelId="{8987DA7B-3029-4E48-9236-19F057553275}" type="presParOf" srcId="{7A84E16E-9AA9-4B95-B11D-0E0B3811CD6A}" destId="{62549020-D611-4B4A-8CD0-F8C23F2FFAE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F282D7-64C2-458A-971C-0D14F0EA5281}"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C52C8DDE-1F94-44F2-9296-31B1B698F091}">
      <dgm:prSet/>
      <dgm:spPr/>
      <dgm:t>
        <a:bodyPr/>
        <a:lstStyle/>
        <a:p>
          <a:r>
            <a:rPr lang="en-US"/>
            <a:t>Allowed foreign currency to circulate at will.</a:t>
          </a:r>
        </a:p>
      </dgm:t>
    </dgm:pt>
    <dgm:pt modelId="{EA2AC550-734A-4820-9FA9-FFE7D6AA6E14}" type="parTrans" cxnId="{7D70A19C-BECD-413E-A4D8-662EF9CAEC97}">
      <dgm:prSet/>
      <dgm:spPr/>
      <dgm:t>
        <a:bodyPr/>
        <a:lstStyle/>
        <a:p>
          <a:endParaRPr lang="en-US"/>
        </a:p>
      </dgm:t>
    </dgm:pt>
    <dgm:pt modelId="{454DC19B-95E5-4FEF-9B2D-4FE245CB34CF}" type="sibTrans" cxnId="{7D70A19C-BECD-413E-A4D8-662EF9CAEC97}">
      <dgm:prSet/>
      <dgm:spPr/>
      <dgm:t>
        <a:bodyPr/>
        <a:lstStyle/>
        <a:p>
          <a:endParaRPr lang="en-US"/>
        </a:p>
      </dgm:t>
    </dgm:pt>
    <dgm:pt modelId="{3E0FD334-ADCD-43A8-AA76-5711ABBA3929}">
      <dgm:prSet/>
      <dgm:spPr/>
      <dgm:t>
        <a:bodyPr/>
        <a:lstStyle/>
        <a:p>
          <a:r>
            <a:rPr lang="en-US" dirty="0">
              <a:solidFill>
                <a:srgbClr val="0070C0"/>
              </a:solidFill>
            </a:rPr>
            <a:t>As in other dollarized economies, this dampened inflation.</a:t>
          </a:r>
        </a:p>
      </dgm:t>
    </dgm:pt>
    <dgm:pt modelId="{1ACBCC3A-9979-4705-AD7C-9705F121234E}" type="parTrans" cxnId="{E7ACD7EC-4FAE-4343-9A58-B63801B82A97}">
      <dgm:prSet/>
      <dgm:spPr/>
      <dgm:t>
        <a:bodyPr/>
        <a:lstStyle/>
        <a:p>
          <a:endParaRPr lang="en-US"/>
        </a:p>
      </dgm:t>
    </dgm:pt>
    <dgm:pt modelId="{36763F2F-040E-4AF0-AE77-A874700558CF}" type="sibTrans" cxnId="{E7ACD7EC-4FAE-4343-9A58-B63801B82A97}">
      <dgm:prSet/>
      <dgm:spPr/>
      <dgm:t>
        <a:bodyPr/>
        <a:lstStyle/>
        <a:p>
          <a:endParaRPr lang="en-US"/>
        </a:p>
      </dgm:t>
    </dgm:pt>
    <dgm:pt modelId="{6C6764ED-CE7D-47C1-90BB-410D83B8CF09}">
      <dgm:prSet/>
      <dgm:spPr/>
      <dgm:t>
        <a:bodyPr/>
        <a:lstStyle/>
        <a:p>
          <a:r>
            <a:rPr lang="en-US" dirty="0"/>
            <a:t>Creates new “good” for citizens to use their won to purchase. </a:t>
          </a:r>
        </a:p>
      </dgm:t>
    </dgm:pt>
    <dgm:pt modelId="{C833A74A-FC9A-4DB7-A019-22A6A30F4D70}" type="parTrans" cxnId="{10D28348-BCCB-4EF0-BEF7-A3E38938B95C}">
      <dgm:prSet/>
      <dgm:spPr/>
      <dgm:t>
        <a:bodyPr/>
        <a:lstStyle/>
        <a:p>
          <a:endParaRPr lang="en-US"/>
        </a:p>
      </dgm:t>
    </dgm:pt>
    <dgm:pt modelId="{0D9B2A56-763D-491E-9DF8-CDC728FDB42D}" type="sibTrans" cxnId="{10D28348-BCCB-4EF0-BEF7-A3E38938B95C}">
      <dgm:prSet/>
      <dgm:spPr/>
      <dgm:t>
        <a:bodyPr/>
        <a:lstStyle/>
        <a:p>
          <a:endParaRPr lang="en-US"/>
        </a:p>
      </dgm:t>
    </dgm:pt>
    <dgm:pt modelId="{D2FBA1AB-F6B1-4699-8702-80C8BD702480}">
      <dgm:prSet/>
      <dgm:spPr/>
      <dgm:t>
        <a:bodyPr/>
        <a:lstStyle/>
        <a:p>
          <a:r>
            <a:rPr lang="en-US"/>
            <a:t>First time NK people had a financial savings vehicle—US dollars.  Private savings must have soared, stopping inflation.</a:t>
          </a:r>
        </a:p>
      </dgm:t>
    </dgm:pt>
    <dgm:pt modelId="{AC1F747E-C733-4FC4-88CE-E3F4434EF10C}" type="parTrans" cxnId="{A0409F4A-3FAB-4E79-AAC2-7BE2776A0D1C}">
      <dgm:prSet/>
      <dgm:spPr/>
      <dgm:t>
        <a:bodyPr/>
        <a:lstStyle/>
        <a:p>
          <a:endParaRPr lang="en-US"/>
        </a:p>
      </dgm:t>
    </dgm:pt>
    <dgm:pt modelId="{D80218DA-1947-46B3-9693-EDD2D5971A89}" type="sibTrans" cxnId="{A0409F4A-3FAB-4E79-AAC2-7BE2776A0D1C}">
      <dgm:prSet/>
      <dgm:spPr/>
      <dgm:t>
        <a:bodyPr/>
        <a:lstStyle/>
        <a:p>
          <a:endParaRPr lang="en-US"/>
        </a:p>
      </dgm:t>
    </dgm:pt>
    <dgm:pt modelId="{5381309E-BBE9-4927-94D1-C10DC6A40E0A}">
      <dgm:prSet/>
      <dgm:spPr/>
      <dgm:t>
        <a:bodyPr/>
        <a:lstStyle/>
        <a:p>
          <a:r>
            <a:rPr lang="en-US"/>
            <a:t>Encouraged factory autonomy, gave them pricing and production  authority.  How much is open to question.</a:t>
          </a:r>
        </a:p>
      </dgm:t>
    </dgm:pt>
    <dgm:pt modelId="{42C000F3-06DD-44AB-B991-857909785D13}" type="parTrans" cxnId="{3293C3D6-D587-4F1E-B6F6-75A689439920}">
      <dgm:prSet/>
      <dgm:spPr/>
      <dgm:t>
        <a:bodyPr/>
        <a:lstStyle/>
        <a:p>
          <a:endParaRPr lang="en-US"/>
        </a:p>
      </dgm:t>
    </dgm:pt>
    <dgm:pt modelId="{3B9F95C6-3EE2-4CA9-BB9B-18413697DB09}" type="sibTrans" cxnId="{3293C3D6-D587-4F1E-B6F6-75A689439920}">
      <dgm:prSet/>
      <dgm:spPr/>
      <dgm:t>
        <a:bodyPr/>
        <a:lstStyle/>
        <a:p>
          <a:endParaRPr lang="en-US"/>
        </a:p>
      </dgm:t>
    </dgm:pt>
    <dgm:pt modelId="{4A0C7EAA-9AA3-4C84-9DC1-221453225F68}">
      <dgm:prSet/>
      <dgm:spPr/>
      <dgm:t>
        <a:bodyPr/>
        <a:lstStyle/>
        <a:p>
          <a:r>
            <a:rPr lang="en-US"/>
            <a:t>Market pricing would increase productivity, dampen inflation by creating new products.  Especially in tech sector. </a:t>
          </a:r>
        </a:p>
      </dgm:t>
    </dgm:pt>
    <dgm:pt modelId="{24D2C748-2DC7-46E3-A571-D3E4F6DFCCBC}" type="parTrans" cxnId="{00BF5BE7-BF87-4B7E-859F-1506437F6475}">
      <dgm:prSet/>
      <dgm:spPr/>
      <dgm:t>
        <a:bodyPr/>
        <a:lstStyle/>
        <a:p>
          <a:endParaRPr lang="en-US"/>
        </a:p>
      </dgm:t>
    </dgm:pt>
    <dgm:pt modelId="{071E93A1-4127-41F9-B874-A132BBAB6F2E}" type="sibTrans" cxnId="{00BF5BE7-BF87-4B7E-859F-1506437F6475}">
      <dgm:prSet/>
      <dgm:spPr/>
      <dgm:t>
        <a:bodyPr/>
        <a:lstStyle/>
        <a:p>
          <a:endParaRPr lang="en-US"/>
        </a:p>
      </dgm:t>
    </dgm:pt>
    <dgm:pt modelId="{540D072E-C0E2-48BC-8084-D37AF38ADD1B}">
      <dgm:prSet/>
      <dgm:spPr/>
      <dgm:t>
        <a:bodyPr/>
        <a:lstStyle/>
        <a:p>
          <a:r>
            <a:rPr lang="en-US" dirty="0"/>
            <a:t>New Central Bank law in 2015  gave  CB authority for exchange rate and loan activity, not Finance Ministry.  </a:t>
          </a:r>
        </a:p>
      </dgm:t>
    </dgm:pt>
    <dgm:pt modelId="{FDF9FF49-1F50-4B18-A086-FA3A12974683}" type="parTrans" cxnId="{743FBB23-613F-4CFA-95F1-FEEDD6B5C72A}">
      <dgm:prSet/>
      <dgm:spPr/>
      <dgm:t>
        <a:bodyPr/>
        <a:lstStyle/>
        <a:p>
          <a:endParaRPr lang="en-US"/>
        </a:p>
      </dgm:t>
    </dgm:pt>
    <dgm:pt modelId="{C44430D9-1C26-4AB7-8C47-000E73D14C06}" type="sibTrans" cxnId="{743FBB23-613F-4CFA-95F1-FEEDD6B5C72A}">
      <dgm:prSet/>
      <dgm:spPr/>
      <dgm:t>
        <a:bodyPr/>
        <a:lstStyle/>
        <a:p>
          <a:endParaRPr lang="en-US"/>
        </a:p>
      </dgm:t>
    </dgm:pt>
    <dgm:pt modelId="{DED209E8-C136-4069-8471-C5E77E434EF7}" type="pres">
      <dgm:prSet presAssocID="{0FF282D7-64C2-458A-971C-0D14F0EA5281}" presName="linear" presStyleCnt="0">
        <dgm:presLayoutVars>
          <dgm:animLvl val="lvl"/>
          <dgm:resizeHandles val="exact"/>
        </dgm:presLayoutVars>
      </dgm:prSet>
      <dgm:spPr/>
    </dgm:pt>
    <dgm:pt modelId="{99F7F58B-254D-4C9B-A49D-EDB78F952BB9}" type="pres">
      <dgm:prSet presAssocID="{C52C8DDE-1F94-44F2-9296-31B1B698F091}" presName="parentText" presStyleLbl="node1" presStyleIdx="0" presStyleCnt="3">
        <dgm:presLayoutVars>
          <dgm:chMax val="0"/>
          <dgm:bulletEnabled val="1"/>
        </dgm:presLayoutVars>
      </dgm:prSet>
      <dgm:spPr/>
    </dgm:pt>
    <dgm:pt modelId="{B37B2EC3-7738-4349-BE48-B8826FCEB385}" type="pres">
      <dgm:prSet presAssocID="{C52C8DDE-1F94-44F2-9296-31B1B698F091}" presName="childText" presStyleLbl="revTx" presStyleIdx="0" presStyleCnt="2">
        <dgm:presLayoutVars>
          <dgm:bulletEnabled val="1"/>
        </dgm:presLayoutVars>
      </dgm:prSet>
      <dgm:spPr/>
    </dgm:pt>
    <dgm:pt modelId="{F9EBF242-F0E8-422B-86DB-5413CE4F550C}" type="pres">
      <dgm:prSet presAssocID="{5381309E-BBE9-4927-94D1-C10DC6A40E0A}" presName="parentText" presStyleLbl="node1" presStyleIdx="1" presStyleCnt="3">
        <dgm:presLayoutVars>
          <dgm:chMax val="0"/>
          <dgm:bulletEnabled val="1"/>
        </dgm:presLayoutVars>
      </dgm:prSet>
      <dgm:spPr/>
    </dgm:pt>
    <dgm:pt modelId="{76681D6B-C21B-4A2A-9B2A-F1F34654EAC3}" type="pres">
      <dgm:prSet presAssocID="{5381309E-BBE9-4927-94D1-C10DC6A40E0A}" presName="childText" presStyleLbl="revTx" presStyleIdx="1" presStyleCnt="2">
        <dgm:presLayoutVars>
          <dgm:bulletEnabled val="1"/>
        </dgm:presLayoutVars>
      </dgm:prSet>
      <dgm:spPr/>
    </dgm:pt>
    <dgm:pt modelId="{07D1BE4E-1B4C-48B7-87F5-72E3541979EB}" type="pres">
      <dgm:prSet presAssocID="{540D072E-C0E2-48BC-8084-D37AF38ADD1B}" presName="parentText" presStyleLbl="node1" presStyleIdx="2" presStyleCnt="3">
        <dgm:presLayoutVars>
          <dgm:chMax val="0"/>
          <dgm:bulletEnabled val="1"/>
        </dgm:presLayoutVars>
      </dgm:prSet>
      <dgm:spPr/>
    </dgm:pt>
  </dgm:ptLst>
  <dgm:cxnLst>
    <dgm:cxn modelId="{21FB0201-0C2F-4550-8944-F4FE1E43C027}" type="presOf" srcId="{D2FBA1AB-F6B1-4699-8702-80C8BD702480}" destId="{B37B2EC3-7738-4349-BE48-B8826FCEB385}" srcOrd="0" destOrd="2" presId="urn:microsoft.com/office/officeart/2005/8/layout/vList2"/>
    <dgm:cxn modelId="{1A0EC90E-9D90-4EFC-B661-1E04BEFDB5DD}" type="presOf" srcId="{4A0C7EAA-9AA3-4C84-9DC1-221453225F68}" destId="{76681D6B-C21B-4A2A-9B2A-F1F34654EAC3}" srcOrd="0" destOrd="0" presId="urn:microsoft.com/office/officeart/2005/8/layout/vList2"/>
    <dgm:cxn modelId="{743FBB23-613F-4CFA-95F1-FEEDD6B5C72A}" srcId="{0FF282D7-64C2-458A-971C-0D14F0EA5281}" destId="{540D072E-C0E2-48BC-8084-D37AF38ADD1B}" srcOrd="2" destOrd="0" parTransId="{FDF9FF49-1F50-4B18-A086-FA3A12974683}" sibTransId="{C44430D9-1C26-4AB7-8C47-000E73D14C06}"/>
    <dgm:cxn modelId="{B150A035-1813-44EF-B06E-8BB708B36C85}" type="presOf" srcId="{6C6764ED-CE7D-47C1-90BB-410D83B8CF09}" destId="{B37B2EC3-7738-4349-BE48-B8826FCEB385}" srcOrd="0" destOrd="1" presId="urn:microsoft.com/office/officeart/2005/8/layout/vList2"/>
    <dgm:cxn modelId="{10D28348-BCCB-4EF0-BEF7-A3E38938B95C}" srcId="{C52C8DDE-1F94-44F2-9296-31B1B698F091}" destId="{6C6764ED-CE7D-47C1-90BB-410D83B8CF09}" srcOrd="1" destOrd="0" parTransId="{C833A74A-FC9A-4DB7-A019-22A6A30F4D70}" sibTransId="{0D9B2A56-763D-491E-9DF8-CDC728FDB42D}"/>
    <dgm:cxn modelId="{A0409F4A-3FAB-4E79-AAC2-7BE2776A0D1C}" srcId="{C52C8DDE-1F94-44F2-9296-31B1B698F091}" destId="{D2FBA1AB-F6B1-4699-8702-80C8BD702480}" srcOrd="2" destOrd="0" parTransId="{AC1F747E-C733-4FC4-88CE-E3F4434EF10C}" sibTransId="{D80218DA-1947-46B3-9693-EDD2D5971A89}"/>
    <dgm:cxn modelId="{7D70A19C-BECD-413E-A4D8-662EF9CAEC97}" srcId="{0FF282D7-64C2-458A-971C-0D14F0EA5281}" destId="{C52C8DDE-1F94-44F2-9296-31B1B698F091}" srcOrd="0" destOrd="0" parTransId="{EA2AC550-734A-4820-9FA9-FFE7D6AA6E14}" sibTransId="{454DC19B-95E5-4FEF-9B2D-4FE245CB34CF}"/>
    <dgm:cxn modelId="{3A87B5A6-4815-4585-95FB-8024AC5AA1C8}" type="presOf" srcId="{5381309E-BBE9-4927-94D1-C10DC6A40E0A}" destId="{F9EBF242-F0E8-422B-86DB-5413CE4F550C}" srcOrd="0" destOrd="0" presId="urn:microsoft.com/office/officeart/2005/8/layout/vList2"/>
    <dgm:cxn modelId="{7A22BFC6-066C-440D-9F66-54B267DF7A76}" type="presOf" srcId="{C52C8DDE-1F94-44F2-9296-31B1B698F091}" destId="{99F7F58B-254D-4C9B-A49D-EDB78F952BB9}" srcOrd="0" destOrd="0" presId="urn:microsoft.com/office/officeart/2005/8/layout/vList2"/>
    <dgm:cxn modelId="{3293C3D6-D587-4F1E-B6F6-75A689439920}" srcId="{0FF282D7-64C2-458A-971C-0D14F0EA5281}" destId="{5381309E-BBE9-4927-94D1-C10DC6A40E0A}" srcOrd="1" destOrd="0" parTransId="{42C000F3-06DD-44AB-B991-857909785D13}" sibTransId="{3B9F95C6-3EE2-4CA9-BB9B-18413697DB09}"/>
    <dgm:cxn modelId="{EAF3B5DD-91FD-4F38-811F-E2FE28D20E30}" type="presOf" srcId="{540D072E-C0E2-48BC-8084-D37AF38ADD1B}" destId="{07D1BE4E-1B4C-48B7-87F5-72E3541979EB}" srcOrd="0" destOrd="0" presId="urn:microsoft.com/office/officeart/2005/8/layout/vList2"/>
    <dgm:cxn modelId="{439DEFDE-3D90-4580-9F26-949962589523}" type="presOf" srcId="{3E0FD334-ADCD-43A8-AA76-5711ABBA3929}" destId="{B37B2EC3-7738-4349-BE48-B8826FCEB385}" srcOrd="0" destOrd="0" presId="urn:microsoft.com/office/officeart/2005/8/layout/vList2"/>
    <dgm:cxn modelId="{00BF5BE7-BF87-4B7E-859F-1506437F6475}" srcId="{5381309E-BBE9-4927-94D1-C10DC6A40E0A}" destId="{4A0C7EAA-9AA3-4C84-9DC1-221453225F68}" srcOrd="0" destOrd="0" parTransId="{24D2C748-2DC7-46E3-A571-D3E4F6DFCCBC}" sibTransId="{071E93A1-4127-41F9-B874-A132BBAB6F2E}"/>
    <dgm:cxn modelId="{CE8C0EEB-4A16-4D1E-804D-51CF2EFFD493}" type="presOf" srcId="{0FF282D7-64C2-458A-971C-0D14F0EA5281}" destId="{DED209E8-C136-4069-8471-C5E77E434EF7}" srcOrd="0" destOrd="0" presId="urn:microsoft.com/office/officeart/2005/8/layout/vList2"/>
    <dgm:cxn modelId="{E7ACD7EC-4FAE-4343-9A58-B63801B82A97}" srcId="{C52C8DDE-1F94-44F2-9296-31B1B698F091}" destId="{3E0FD334-ADCD-43A8-AA76-5711ABBA3929}" srcOrd="0" destOrd="0" parTransId="{1ACBCC3A-9979-4705-AD7C-9705F121234E}" sibTransId="{36763F2F-040E-4AF0-AE77-A874700558CF}"/>
    <dgm:cxn modelId="{884F98AE-0B95-4D84-B09D-831DF80E2A1D}" type="presParOf" srcId="{DED209E8-C136-4069-8471-C5E77E434EF7}" destId="{99F7F58B-254D-4C9B-A49D-EDB78F952BB9}" srcOrd="0" destOrd="0" presId="urn:microsoft.com/office/officeart/2005/8/layout/vList2"/>
    <dgm:cxn modelId="{9094305B-B7E9-4306-AA26-D01FCC7FD1A7}" type="presParOf" srcId="{DED209E8-C136-4069-8471-C5E77E434EF7}" destId="{B37B2EC3-7738-4349-BE48-B8826FCEB385}" srcOrd="1" destOrd="0" presId="urn:microsoft.com/office/officeart/2005/8/layout/vList2"/>
    <dgm:cxn modelId="{85ADF455-B653-4E93-8A15-91610D1582EE}" type="presParOf" srcId="{DED209E8-C136-4069-8471-C5E77E434EF7}" destId="{F9EBF242-F0E8-422B-86DB-5413CE4F550C}" srcOrd="2" destOrd="0" presId="urn:microsoft.com/office/officeart/2005/8/layout/vList2"/>
    <dgm:cxn modelId="{597A4A58-41FE-4F71-82E0-16B69966AB75}" type="presParOf" srcId="{DED209E8-C136-4069-8471-C5E77E434EF7}" destId="{76681D6B-C21B-4A2A-9B2A-F1F34654EAC3}" srcOrd="3" destOrd="0" presId="urn:microsoft.com/office/officeart/2005/8/layout/vList2"/>
    <dgm:cxn modelId="{A08CD154-1531-4BE0-86D4-B38574670277}" type="presParOf" srcId="{DED209E8-C136-4069-8471-C5E77E434EF7}" destId="{07D1BE4E-1B4C-48B7-87F5-72E3541979E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7308E9-3901-4A47-BDE9-4835EE05282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17BEF681-2697-4C36-ADD4-B70DCE266F18}">
      <dgm:prSet/>
      <dgm:spPr/>
      <dgm:t>
        <a:bodyPr/>
        <a:lstStyle/>
        <a:p>
          <a:r>
            <a:rPr lang="en-US" dirty="0"/>
            <a:t>Pilot program aimed to decentralize farms stalled out.</a:t>
          </a:r>
        </a:p>
      </dgm:t>
    </dgm:pt>
    <dgm:pt modelId="{BF15C60B-5409-44BB-854E-8D83598EB021}" type="parTrans" cxnId="{2DD0FE1E-C6E1-47CE-988E-D51C342D4FA2}">
      <dgm:prSet/>
      <dgm:spPr/>
      <dgm:t>
        <a:bodyPr/>
        <a:lstStyle/>
        <a:p>
          <a:endParaRPr lang="en-US"/>
        </a:p>
      </dgm:t>
    </dgm:pt>
    <dgm:pt modelId="{5CF8D0D4-758D-4669-AC0C-CD1427F384F2}" type="sibTrans" cxnId="{2DD0FE1E-C6E1-47CE-988E-D51C342D4FA2}">
      <dgm:prSet/>
      <dgm:spPr/>
      <dgm:t>
        <a:bodyPr/>
        <a:lstStyle/>
        <a:p>
          <a:endParaRPr lang="en-US"/>
        </a:p>
      </dgm:t>
    </dgm:pt>
    <dgm:pt modelId="{B2DE3D3C-7ED4-45CF-A237-3C60E8D74890}">
      <dgm:prSet/>
      <dgm:spPr/>
      <dgm:t>
        <a:bodyPr/>
        <a:lstStyle/>
        <a:p>
          <a:r>
            <a:rPr lang="en-US" dirty="0"/>
            <a:t>Many state enterprises excluded, required to support Plan.</a:t>
          </a:r>
        </a:p>
      </dgm:t>
    </dgm:pt>
    <dgm:pt modelId="{817D4590-D270-44CA-987D-A0E342C204F9}" type="parTrans" cxnId="{87E087C4-E8AA-4FB5-AFD8-763D73BEF496}">
      <dgm:prSet/>
      <dgm:spPr/>
      <dgm:t>
        <a:bodyPr/>
        <a:lstStyle/>
        <a:p>
          <a:endParaRPr lang="en-US"/>
        </a:p>
      </dgm:t>
    </dgm:pt>
    <dgm:pt modelId="{6347CFDC-2359-478E-BD8B-F0590729BE47}" type="sibTrans" cxnId="{87E087C4-E8AA-4FB5-AFD8-763D73BEF496}">
      <dgm:prSet/>
      <dgm:spPr/>
      <dgm:t>
        <a:bodyPr/>
        <a:lstStyle/>
        <a:p>
          <a:endParaRPr lang="en-US"/>
        </a:p>
      </dgm:t>
    </dgm:pt>
    <dgm:pt modelId="{91D46FE4-ECF5-42CF-B894-8D14E31FFD8A}">
      <dgm:prSet/>
      <dgm:spPr/>
      <dgm:t>
        <a:bodyPr/>
        <a:lstStyle/>
        <a:p>
          <a:r>
            <a:rPr lang="en-US" dirty="0"/>
            <a:t>State set prices for key goods, like electricity, remained far too low.</a:t>
          </a:r>
        </a:p>
      </dgm:t>
    </dgm:pt>
    <dgm:pt modelId="{A596D684-ABE7-4005-A16C-1C86BF61AC4D}" type="parTrans" cxnId="{E9630065-31BE-4EBE-A75D-1FF767584D7A}">
      <dgm:prSet/>
      <dgm:spPr/>
      <dgm:t>
        <a:bodyPr/>
        <a:lstStyle/>
        <a:p>
          <a:endParaRPr lang="en-US"/>
        </a:p>
      </dgm:t>
    </dgm:pt>
    <dgm:pt modelId="{76C4A90A-9A95-40A5-B958-1BBEB9882D77}" type="sibTrans" cxnId="{E9630065-31BE-4EBE-A75D-1FF767584D7A}">
      <dgm:prSet/>
      <dgm:spPr/>
      <dgm:t>
        <a:bodyPr/>
        <a:lstStyle/>
        <a:p>
          <a:endParaRPr lang="en-US"/>
        </a:p>
      </dgm:t>
    </dgm:pt>
    <dgm:pt modelId="{9752C8EC-4ABC-4EC9-9763-378195570466}">
      <dgm:prSet/>
      <dgm:spPr/>
      <dgm:t>
        <a:bodyPr/>
        <a:lstStyle/>
        <a:p>
          <a:r>
            <a:rPr lang="en-US" dirty="0"/>
            <a:t>Most importantly, without property rights, private savings flowed to US dollars and yuan cash and not to productive investments.   Exception was small scale entrepreneurs, donju, and  housing. </a:t>
          </a:r>
        </a:p>
      </dgm:t>
    </dgm:pt>
    <dgm:pt modelId="{66C6F3C3-3869-4E44-AACB-9ECAEC974D7B}" type="parTrans" cxnId="{89836BB2-0ABC-4544-8C80-AEE06731296D}">
      <dgm:prSet/>
      <dgm:spPr/>
      <dgm:t>
        <a:bodyPr/>
        <a:lstStyle/>
        <a:p>
          <a:endParaRPr lang="en-US"/>
        </a:p>
      </dgm:t>
    </dgm:pt>
    <dgm:pt modelId="{6A21E731-7ABC-487F-BA6C-8BDAEDEE7B36}" type="sibTrans" cxnId="{89836BB2-0ABC-4544-8C80-AEE06731296D}">
      <dgm:prSet/>
      <dgm:spPr/>
      <dgm:t>
        <a:bodyPr/>
        <a:lstStyle/>
        <a:p>
          <a:endParaRPr lang="en-US"/>
        </a:p>
      </dgm:t>
    </dgm:pt>
    <dgm:pt modelId="{6C06A179-9954-49BA-805D-189B611115C1}">
      <dgm:prSet/>
      <dgm:spPr/>
      <dgm:t>
        <a:bodyPr/>
        <a:lstStyle/>
        <a:p>
          <a:r>
            <a:rPr lang="en-US" dirty="0"/>
            <a:t>Macro-economy thus shifted from (state) investment-led to  (private) consumption-led.  No increase in aggregate demand so no inflation.</a:t>
          </a:r>
        </a:p>
      </dgm:t>
    </dgm:pt>
    <dgm:pt modelId="{16C20BB5-B344-4B8F-8BE0-18BD92786004}" type="parTrans" cxnId="{B5DAA59C-571E-43E8-8695-7973F5C93B52}">
      <dgm:prSet/>
      <dgm:spPr/>
      <dgm:t>
        <a:bodyPr/>
        <a:lstStyle/>
        <a:p>
          <a:endParaRPr lang="en-US"/>
        </a:p>
      </dgm:t>
    </dgm:pt>
    <dgm:pt modelId="{43ABFC10-324E-4C87-A25E-BE55F8410489}" type="sibTrans" cxnId="{B5DAA59C-571E-43E8-8695-7973F5C93B52}">
      <dgm:prSet/>
      <dgm:spPr/>
      <dgm:t>
        <a:bodyPr/>
        <a:lstStyle/>
        <a:p>
          <a:endParaRPr lang="en-US"/>
        </a:p>
      </dgm:t>
    </dgm:pt>
    <dgm:pt modelId="{88A8923C-A8A6-435D-B04A-36A51781B72A}" type="pres">
      <dgm:prSet presAssocID="{197308E9-3901-4A47-BDE9-4835EE05282B}" presName="linear" presStyleCnt="0">
        <dgm:presLayoutVars>
          <dgm:animLvl val="lvl"/>
          <dgm:resizeHandles val="exact"/>
        </dgm:presLayoutVars>
      </dgm:prSet>
      <dgm:spPr/>
    </dgm:pt>
    <dgm:pt modelId="{E05C1F7A-1280-4A33-AA0C-136D6DB2F51C}" type="pres">
      <dgm:prSet presAssocID="{17BEF681-2697-4C36-ADD4-B70DCE266F18}" presName="parentText" presStyleLbl="node1" presStyleIdx="0" presStyleCnt="5">
        <dgm:presLayoutVars>
          <dgm:chMax val="0"/>
          <dgm:bulletEnabled val="1"/>
        </dgm:presLayoutVars>
      </dgm:prSet>
      <dgm:spPr/>
    </dgm:pt>
    <dgm:pt modelId="{AB6D8FD7-7082-4DD7-8D22-EC95B9E982EF}" type="pres">
      <dgm:prSet presAssocID="{5CF8D0D4-758D-4669-AC0C-CD1427F384F2}" presName="spacer" presStyleCnt="0"/>
      <dgm:spPr/>
    </dgm:pt>
    <dgm:pt modelId="{D3CCB006-6CDD-4D96-A6D9-6268A8822FF6}" type="pres">
      <dgm:prSet presAssocID="{B2DE3D3C-7ED4-45CF-A237-3C60E8D74890}" presName="parentText" presStyleLbl="node1" presStyleIdx="1" presStyleCnt="5">
        <dgm:presLayoutVars>
          <dgm:chMax val="0"/>
          <dgm:bulletEnabled val="1"/>
        </dgm:presLayoutVars>
      </dgm:prSet>
      <dgm:spPr/>
    </dgm:pt>
    <dgm:pt modelId="{CEA960F4-9979-43FC-886D-0F6E43A9BD81}" type="pres">
      <dgm:prSet presAssocID="{6347CFDC-2359-478E-BD8B-F0590729BE47}" presName="spacer" presStyleCnt="0"/>
      <dgm:spPr/>
    </dgm:pt>
    <dgm:pt modelId="{C858A09C-E52C-4AD6-B88D-DDE25FDD2845}" type="pres">
      <dgm:prSet presAssocID="{91D46FE4-ECF5-42CF-B894-8D14E31FFD8A}" presName="parentText" presStyleLbl="node1" presStyleIdx="2" presStyleCnt="5">
        <dgm:presLayoutVars>
          <dgm:chMax val="0"/>
          <dgm:bulletEnabled val="1"/>
        </dgm:presLayoutVars>
      </dgm:prSet>
      <dgm:spPr/>
    </dgm:pt>
    <dgm:pt modelId="{66EF847F-4C0B-4B57-8D12-4E95AAE3521D}" type="pres">
      <dgm:prSet presAssocID="{76C4A90A-9A95-40A5-B958-1BBEB9882D77}" presName="spacer" presStyleCnt="0"/>
      <dgm:spPr/>
    </dgm:pt>
    <dgm:pt modelId="{2032AA9A-88B0-41F2-84F9-229C219C9B92}" type="pres">
      <dgm:prSet presAssocID="{9752C8EC-4ABC-4EC9-9763-378195570466}" presName="parentText" presStyleLbl="node1" presStyleIdx="3" presStyleCnt="5">
        <dgm:presLayoutVars>
          <dgm:chMax val="0"/>
          <dgm:bulletEnabled val="1"/>
        </dgm:presLayoutVars>
      </dgm:prSet>
      <dgm:spPr/>
    </dgm:pt>
    <dgm:pt modelId="{77825B7D-0C2A-466C-8AAB-2309B208B28E}" type="pres">
      <dgm:prSet presAssocID="{6A21E731-7ABC-487F-BA6C-8BDAEDEE7B36}" presName="spacer" presStyleCnt="0"/>
      <dgm:spPr/>
    </dgm:pt>
    <dgm:pt modelId="{2FD347DA-8F3D-467B-8DBC-5BFD656BEFB3}" type="pres">
      <dgm:prSet presAssocID="{6C06A179-9954-49BA-805D-189B611115C1}" presName="parentText" presStyleLbl="node1" presStyleIdx="4" presStyleCnt="5">
        <dgm:presLayoutVars>
          <dgm:chMax val="0"/>
          <dgm:bulletEnabled val="1"/>
        </dgm:presLayoutVars>
      </dgm:prSet>
      <dgm:spPr/>
    </dgm:pt>
  </dgm:ptLst>
  <dgm:cxnLst>
    <dgm:cxn modelId="{89048605-6175-4E66-B2CE-8EF2A55412E2}" type="presOf" srcId="{6C06A179-9954-49BA-805D-189B611115C1}" destId="{2FD347DA-8F3D-467B-8DBC-5BFD656BEFB3}" srcOrd="0" destOrd="0" presId="urn:microsoft.com/office/officeart/2005/8/layout/vList2"/>
    <dgm:cxn modelId="{57467B0B-6D33-4E97-A04C-67220027C16E}" type="presOf" srcId="{9752C8EC-4ABC-4EC9-9763-378195570466}" destId="{2032AA9A-88B0-41F2-84F9-229C219C9B92}" srcOrd="0" destOrd="0" presId="urn:microsoft.com/office/officeart/2005/8/layout/vList2"/>
    <dgm:cxn modelId="{95B2161A-0BB2-4147-B86A-8521498E69A4}" type="presOf" srcId="{91D46FE4-ECF5-42CF-B894-8D14E31FFD8A}" destId="{C858A09C-E52C-4AD6-B88D-DDE25FDD2845}" srcOrd="0" destOrd="0" presId="urn:microsoft.com/office/officeart/2005/8/layout/vList2"/>
    <dgm:cxn modelId="{2DD0FE1E-C6E1-47CE-988E-D51C342D4FA2}" srcId="{197308E9-3901-4A47-BDE9-4835EE05282B}" destId="{17BEF681-2697-4C36-ADD4-B70DCE266F18}" srcOrd="0" destOrd="0" parTransId="{BF15C60B-5409-44BB-854E-8D83598EB021}" sibTransId="{5CF8D0D4-758D-4669-AC0C-CD1427F384F2}"/>
    <dgm:cxn modelId="{E9630065-31BE-4EBE-A75D-1FF767584D7A}" srcId="{197308E9-3901-4A47-BDE9-4835EE05282B}" destId="{91D46FE4-ECF5-42CF-B894-8D14E31FFD8A}" srcOrd="2" destOrd="0" parTransId="{A596D684-ABE7-4005-A16C-1C86BF61AC4D}" sibTransId="{76C4A90A-9A95-40A5-B958-1BBEB9882D77}"/>
    <dgm:cxn modelId="{78CC1E76-61E9-48CC-A3A5-333F28673895}" type="presOf" srcId="{B2DE3D3C-7ED4-45CF-A237-3C60E8D74890}" destId="{D3CCB006-6CDD-4D96-A6D9-6268A8822FF6}" srcOrd="0" destOrd="0" presId="urn:microsoft.com/office/officeart/2005/8/layout/vList2"/>
    <dgm:cxn modelId="{B5DAA59C-571E-43E8-8695-7973F5C93B52}" srcId="{197308E9-3901-4A47-BDE9-4835EE05282B}" destId="{6C06A179-9954-49BA-805D-189B611115C1}" srcOrd="4" destOrd="0" parTransId="{16C20BB5-B344-4B8F-8BE0-18BD92786004}" sibTransId="{43ABFC10-324E-4C87-A25E-BE55F8410489}"/>
    <dgm:cxn modelId="{89836BB2-0ABC-4544-8C80-AEE06731296D}" srcId="{197308E9-3901-4A47-BDE9-4835EE05282B}" destId="{9752C8EC-4ABC-4EC9-9763-378195570466}" srcOrd="3" destOrd="0" parTransId="{66C6F3C3-3869-4E44-AACB-9ECAEC974D7B}" sibTransId="{6A21E731-7ABC-487F-BA6C-8BDAEDEE7B36}"/>
    <dgm:cxn modelId="{06B0A9B5-BD01-41AA-BC52-4CACC3B07C38}" type="presOf" srcId="{17BEF681-2697-4C36-ADD4-B70DCE266F18}" destId="{E05C1F7A-1280-4A33-AA0C-136D6DB2F51C}" srcOrd="0" destOrd="0" presId="urn:microsoft.com/office/officeart/2005/8/layout/vList2"/>
    <dgm:cxn modelId="{87E087C4-E8AA-4FB5-AFD8-763D73BEF496}" srcId="{197308E9-3901-4A47-BDE9-4835EE05282B}" destId="{B2DE3D3C-7ED4-45CF-A237-3C60E8D74890}" srcOrd="1" destOrd="0" parTransId="{817D4590-D270-44CA-987D-A0E342C204F9}" sibTransId="{6347CFDC-2359-478E-BD8B-F0590729BE47}"/>
    <dgm:cxn modelId="{E7DAD3F1-C774-4C6D-8008-08B3B08499AC}" type="presOf" srcId="{197308E9-3901-4A47-BDE9-4835EE05282B}" destId="{88A8923C-A8A6-435D-B04A-36A51781B72A}" srcOrd="0" destOrd="0" presId="urn:microsoft.com/office/officeart/2005/8/layout/vList2"/>
    <dgm:cxn modelId="{021243A2-9C2A-4C94-A311-51E44935A349}" type="presParOf" srcId="{88A8923C-A8A6-435D-B04A-36A51781B72A}" destId="{E05C1F7A-1280-4A33-AA0C-136D6DB2F51C}" srcOrd="0" destOrd="0" presId="urn:microsoft.com/office/officeart/2005/8/layout/vList2"/>
    <dgm:cxn modelId="{80E38D1D-C35B-4751-897B-8003A403F9DF}" type="presParOf" srcId="{88A8923C-A8A6-435D-B04A-36A51781B72A}" destId="{AB6D8FD7-7082-4DD7-8D22-EC95B9E982EF}" srcOrd="1" destOrd="0" presId="urn:microsoft.com/office/officeart/2005/8/layout/vList2"/>
    <dgm:cxn modelId="{23C98F14-4D0B-44BE-903A-35F29C9037A6}" type="presParOf" srcId="{88A8923C-A8A6-435D-B04A-36A51781B72A}" destId="{D3CCB006-6CDD-4D96-A6D9-6268A8822FF6}" srcOrd="2" destOrd="0" presId="urn:microsoft.com/office/officeart/2005/8/layout/vList2"/>
    <dgm:cxn modelId="{E79652B7-4D9A-41BA-90DE-C4D955991174}" type="presParOf" srcId="{88A8923C-A8A6-435D-B04A-36A51781B72A}" destId="{CEA960F4-9979-43FC-886D-0F6E43A9BD81}" srcOrd="3" destOrd="0" presId="urn:microsoft.com/office/officeart/2005/8/layout/vList2"/>
    <dgm:cxn modelId="{C56B3FDC-1DFA-4A62-B61E-066C5623F7EB}" type="presParOf" srcId="{88A8923C-A8A6-435D-B04A-36A51781B72A}" destId="{C858A09C-E52C-4AD6-B88D-DDE25FDD2845}" srcOrd="4" destOrd="0" presId="urn:microsoft.com/office/officeart/2005/8/layout/vList2"/>
    <dgm:cxn modelId="{81411279-CC0A-4E52-BE95-E604FE153AFC}" type="presParOf" srcId="{88A8923C-A8A6-435D-B04A-36A51781B72A}" destId="{66EF847F-4C0B-4B57-8D12-4E95AAE3521D}" srcOrd="5" destOrd="0" presId="urn:microsoft.com/office/officeart/2005/8/layout/vList2"/>
    <dgm:cxn modelId="{9CC08BC1-C101-40A4-9589-9C7F907AAEF8}" type="presParOf" srcId="{88A8923C-A8A6-435D-B04A-36A51781B72A}" destId="{2032AA9A-88B0-41F2-84F9-229C219C9B92}" srcOrd="6" destOrd="0" presId="urn:microsoft.com/office/officeart/2005/8/layout/vList2"/>
    <dgm:cxn modelId="{67E02B00-7B79-4D64-81BB-973323996B97}" type="presParOf" srcId="{88A8923C-A8A6-435D-B04A-36A51781B72A}" destId="{77825B7D-0C2A-466C-8AAB-2309B208B28E}" srcOrd="7" destOrd="0" presId="urn:microsoft.com/office/officeart/2005/8/layout/vList2"/>
    <dgm:cxn modelId="{74C6C3D4-853B-4D7B-8B95-C931EB3EA78A}" type="presParOf" srcId="{88A8923C-A8A6-435D-B04A-36A51781B72A}" destId="{2FD347DA-8F3D-467B-8DBC-5BFD656BEFB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7308E9-3901-4A47-BDE9-4835EE05282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17BEF681-2697-4C36-ADD4-B70DCE266F18}">
      <dgm:prSet custT="1"/>
      <dgm:spPr/>
      <dgm:t>
        <a:bodyPr/>
        <a:lstStyle/>
        <a:p>
          <a:r>
            <a:rPr lang="en-US" sz="2400" dirty="0"/>
            <a:t>Most  critically, state wages remained  at fixed  low rates while market, productivity related wages, soared.</a:t>
          </a:r>
        </a:p>
      </dgm:t>
    </dgm:pt>
    <dgm:pt modelId="{BF15C60B-5409-44BB-854E-8D83598EB021}" type="parTrans" cxnId="{2DD0FE1E-C6E1-47CE-988E-D51C342D4FA2}">
      <dgm:prSet/>
      <dgm:spPr/>
      <dgm:t>
        <a:bodyPr/>
        <a:lstStyle/>
        <a:p>
          <a:endParaRPr lang="en-US"/>
        </a:p>
      </dgm:t>
    </dgm:pt>
    <dgm:pt modelId="{5CF8D0D4-758D-4669-AC0C-CD1427F384F2}" type="sibTrans" cxnId="{2DD0FE1E-C6E1-47CE-988E-D51C342D4FA2}">
      <dgm:prSet/>
      <dgm:spPr/>
      <dgm:t>
        <a:bodyPr/>
        <a:lstStyle/>
        <a:p>
          <a:endParaRPr lang="en-US"/>
        </a:p>
      </dgm:t>
    </dgm:pt>
    <dgm:pt modelId="{9752C8EC-4ABC-4EC9-9763-378195570466}">
      <dgm:prSet custT="1"/>
      <dgm:spPr/>
      <dgm:t>
        <a:bodyPr/>
        <a:lstStyle/>
        <a:p>
          <a:r>
            <a:rPr lang="en-US" sz="2400" dirty="0"/>
            <a:t>State wages set at 3-5,000 won per month, with declining free ration perquisites. </a:t>
          </a:r>
        </a:p>
      </dgm:t>
    </dgm:pt>
    <dgm:pt modelId="{66C6F3C3-3869-4E44-AACB-9ECAEC974D7B}" type="parTrans" cxnId="{89836BB2-0ABC-4544-8C80-AEE06731296D}">
      <dgm:prSet/>
      <dgm:spPr/>
      <dgm:t>
        <a:bodyPr/>
        <a:lstStyle/>
        <a:p>
          <a:endParaRPr lang="en-US"/>
        </a:p>
      </dgm:t>
    </dgm:pt>
    <dgm:pt modelId="{6A21E731-7ABC-487F-BA6C-8BDAEDEE7B36}" type="sibTrans" cxnId="{89836BB2-0ABC-4544-8C80-AEE06731296D}">
      <dgm:prSet/>
      <dgm:spPr/>
      <dgm:t>
        <a:bodyPr/>
        <a:lstStyle/>
        <a:p>
          <a:endParaRPr lang="en-US"/>
        </a:p>
      </dgm:t>
    </dgm:pt>
    <dgm:pt modelId="{A8B68CA3-3E37-43A3-86D5-12C146E7BDC8}">
      <dgm:prSet custT="1"/>
      <dgm:spPr/>
      <dgm:t>
        <a:bodyPr/>
        <a:lstStyle/>
        <a:p>
          <a:r>
            <a:rPr lang="en-US" sz="2400" dirty="0"/>
            <a:t>Private wages soared to 300,000 won per month with no ration privaledge.   Investors could make much more.</a:t>
          </a:r>
        </a:p>
      </dgm:t>
    </dgm:pt>
    <dgm:pt modelId="{8C91917E-BA2B-4F0A-B9E5-1F240CE5AE18}" type="parTrans" cxnId="{B3AAF5B9-FA57-4DC0-9447-4F1A5EDA9CF1}">
      <dgm:prSet/>
      <dgm:spPr/>
      <dgm:t>
        <a:bodyPr/>
        <a:lstStyle/>
        <a:p>
          <a:endParaRPr lang="en-US"/>
        </a:p>
      </dgm:t>
    </dgm:pt>
    <dgm:pt modelId="{283471D7-825B-4131-85FE-93BCA29AD64B}" type="sibTrans" cxnId="{B3AAF5B9-FA57-4DC0-9447-4F1A5EDA9CF1}">
      <dgm:prSet/>
      <dgm:spPr/>
      <dgm:t>
        <a:bodyPr/>
        <a:lstStyle/>
        <a:p>
          <a:endParaRPr lang="en-US"/>
        </a:p>
      </dgm:t>
    </dgm:pt>
    <dgm:pt modelId="{88A8923C-A8A6-435D-B04A-36A51781B72A}" type="pres">
      <dgm:prSet presAssocID="{197308E9-3901-4A47-BDE9-4835EE05282B}" presName="linear" presStyleCnt="0">
        <dgm:presLayoutVars>
          <dgm:animLvl val="lvl"/>
          <dgm:resizeHandles val="exact"/>
        </dgm:presLayoutVars>
      </dgm:prSet>
      <dgm:spPr/>
    </dgm:pt>
    <dgm:pt modelId="{E05C1F7A-1280-4A33-AA0C-136D6DB2F51C}" type="pres">
      <dgm:prSet presAssocID="{17BEF681-2697-4C36-ADD4-B70DCE266F18}" presName="parentText" presStyleLbl="node1" presStyleIdx="0" presStyleCnt="3">
        <dgm:presLayoutVars>
          <dgm:chMax val="0"/>
          <dgm:bulletEnabled val="1"/>
        </dgm:presLayoutVars>
      </dgm:prSet>
      <dgm:spPr/>
    </dgm:pt>
    <dgm:pt modelId="{AB6D8FD7-7082-4DD7-8D22-EC95B9E982EF}" type="pres">
      <dgm:prSet presAssocID="{5CF8D0D4-758D-4669-AC0C-CD1427F384F2}" presName="spacer" presStyleCnt="0"/>
      <dgm:spPr/>
    </dgm:pt>
    <dgm:pt modelId="{2032AA9A-88B0-41F2-84F9-229C219C9B92}" type="pres">
      <dgm:prSet presAssocID="{9752C8EC-4ABC-4EC9-9763-378195570466}" presName="parentText" presStyleLbl="node1" presStyleIdx="1" presStyleCnt="3" custScaleX="95570" custScaleY="148839">
        <dgm:presLayoutVars>
          <dgm:chMax val="0"/>
          <dgm:bulletEnabled val="1"/>
        </dgm:presLayoutVars>
      </dgm:prSet>
      <dgm:spPr/>
    </dgm:pt>
    <dgm:pt modelId="{77825B7D-0C2A-466C-8AAB-2309B208B28E}" type="pres">
      <dgm:prSet presAssocID="{6A21E731-7ABC-487F-BA6C-8BDAEDEE7B36}" presName="spacer" presStyleCnt="0"/>
      <dgm:spPr/>
    </dgm:pt>
    <dgm:pt modelId="{931BED7E-D5AB-4150-9F14-7E27C204FDCF}" type="pres">
      <dgm:prSet presAssocID="{A8B68CA3-3E37-43A3-86D5-12C146E7BDC8}" presName="parentText" presStyleLbl="node1" presStyleIdx="2" presStyleCnt="3">
        <dgm:presLayoutVars>
          <dgm:chMax val="0"/>
          <dgm:bulletEnabled val="1"/>
        </dgm:presLayoutVars>
      </dgm:prSet>
      <dgm:spPr/>
    </dgm:pt>
  </dgm:ptLst>
  <dgm:cxnLst>
    <dgm:cxn modelId="{57467B0B-6D33-4E97-A04C-67220027C16E}" type="presOf" srcId="{9752C8EC-4ABC-4EC9-9763-378195570466}" destId="{2032AA9A-88B0-41F2-84F9-229C219C9B92}" srcOrd="0" destOrd="0" presId="urn:microsoft.com/office/officeart/2005/8/layout/vList2"/>
    <dgm:cxn modelId="{2DD0FE1E-C6E1-47CE-988E-D51C342D4FA2}" srcId="{197308E9-3901-4A47-BDE9-4835EE05282B}" destId="{17BEF681-2697-4C36-ADD4-B70DCE266F18}" srcOrd="0" destOrd="0" parTransId="{BF15C60B-5409-44BB-854E-8D83598EB021}" sibTransId="{5CF8D0D4-758D-4669-AC0C-CD1427F384F2}"/>
    <dgm:cxn modelId="{A4A93C8E-43FB-42EA-9C54-0BB571B666C1}" type="presOf" srcId="{A8B68CA3-3E37-43A3-86D5-12C146E7BDC8}" destId="{931BED7E-D5AB-4150-9F14-7E27C204FDCF}" srcOrd="0" destOrd="0" presId="urn:microsoft.com/office/officeart/2005/8/layout/vList2"/>
    <dgm:cxn modelId="{89836BB2-0ABC-4544-8C80-AEE06731296D}" srcId="{197308E9-3901-4A47-BDE9-4835EE05282B}" destId="{9752C8EC-4ABC-4EC9-9763-378195570466}" srcOrd="1" destOrd="0" parTransId="{66C6F3C3-3869-4E44-AACB-9ECAEC974D7B}" sibTransId="{6A21E731-7ABC-487F-BA6C-8BDAEDEE7B36}"/>
    <dgm:cxn modelId="{06B0A9B5-BD01-41AA-BC52-4CACC3B07C38}" type="presOf" srcId="{17BEF681-2697-4C36-ADD4-B70DCE266F18}" destId="{E05C1F7A-1280-4A33-AA0C-136D6DB2F51C}" srcOrd="0" destOrd="0" presId="urn:microsoft.com/office/officeart/2005/8/layout/vList2"/>
    <dgm:cxn modelId="{B3AAF5B9-FA57-4DC0-9447-4F1A5EDA9CF1}" srcId="{197308E9-3901-4A47-BDE9-4835EE05282B}" destId="{A8B68CA3-3E37-43A3-86D5-12C146E7BDC8}" srcOrd="2" destOrd="0" parTransId="{8C91917E-BA2B-4F0A-B9E5-1F240CE5AE18}" sibTransId="{283471D7-825B-4131-85FE-93BCA29AD64B}"/>
    <dgm:cxn modelId="{E7DAD3F1-C774-4C6D-8008-08B3B08499AC}" type="presOf" srcId="{197308E9-3901-4A47-BDE9-4835EE05282B}" destId="{88A8923C-A8A6-435D-B04A-36A51781B72A}" srcOrd="0" destOrd="0" presId="urn:microsoft.com/office/officeart/2005/8/layout/vList2"/>
    <dgm:cxn modelId="{021243A2-9C2A-4C94-A311-51E44935A349}" type="presParOf" srcId="{88A8923C-A8A6-435D-B04A-36A51781B72A}" destId="{E05C1F7A-1280-4A33-AA0C-136D6DB2F51C}" srcOrd="0" destOrd="0" presId="urn:microsoft.com/office/officeart/2005/8/layout/vList2"/>
    <dgm:cxn modelId="{80E38D1D-C35B-4751-897B-8003A403F9DF}" type="presParOf" srcId="{88A8923C-A8A6-435D-B04A-36A51781B72A}" destId="{AB6D8FD7-7082-4DD7-8D22-EC95B9E982EF}" srcOrd="1" destOrd="0" presId="urn:microsoft.com/office/officeart/2005/8/layout/vList2"/>
    <dgm:cxn modelId="{9CC08BC1-C101-40A4-9589-9C7F907AAEF8}" type="presParOf" srcId="{88A8923C-A8A6-435D-B04A-36A51781B72A}" destId="{2032AA9A-88B0-41F2-84F9-229C219C9B92}" srcOrd="2" destOrd="0" presId="urn:microsoft.com/office/officeart/2005/8/layout/vList2"/>
    <dgm:cxn modelId="{67E02B00-7B79-4D64-81BB-973323996B97}" type="presParOf" srcId="{88A8923C-A8A6-435D-B04A-36A51781B72A}" destId="{77825B7D-0C2A-466C-8AAB-2309B208B28E}" srcOrd="3" destOrd="0" presId="urn:microsoft.com/office/officeart/2005/8/layout/vList2"/>
    <dgm:cxn modelId="{181860C2-4B66-40ED-807C-685023BFD0FD}" type="presParOf" srcId="{88A8923C-A8A6-435D-B04A-36A51781B72A}" destId="{931BED7E-D5AB-4150-9F14-7E27C204FDC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AF93A3-9E8C-4345-895D-91ED8276CCF2}"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55FEFDA9-587A-4D0A-99FC-26A802F7A6D0}">
      <dgm:prSet/>
      <dgm:spPr/>
      <dgm:t>
        <a:bodyPr/>
        <a:lstStyle/>
        <a:p>
          <a:r>
            <a:rPr lang="en-US" dirty="0"/>
            <a:t>North Korea normally runs  $500 million per-year  in observable goods trade deficit that is probably offset by an equivalent services/transfers surplus.   So current account is normally balanced. </a:t>
          </a:r>
        </a:p>
      </dgm:t>
    </dgm:pt>
    <dgm:pt modelId="{DB5E143B-4FC1-421B-B266-5FADA69610B6}" type="parTrans" cxnId="{6B34DF4D-4EFA-4358-96FF-CEF365694EF1}">
      <dgm:prSet/>
      <dgm:spPr/>
      <dgm:t>
        <a:bodyPr/>
        <a:lstStyle/>
        <a:p>
          <a:endParaRPr lang="en-US"/>
        </a:p>
      </dgm:t>
    </dgm:pt>
    <dgm:pt modelId="{1601DF46-5884-4ECF-AE6D-BE2BD94E9970}" type="sibTrans" cxnId="{6B34DF4D-4EFA-4358-96FF-CEF365694EF1}">
      <dgm:prSet/>
      <dgm:spPr/>
      <dgm:t>
        <a:bodyPr/>
        <a:lstStyle/>
        <a:p>
          <a:endParaRPr lang="en-US"/>
        </a:p>
      </dgm:t>
    </dgm:pt>
    <dgm:pt modelId="{8FC46972-CE14-4B42-AFB0-222A06299A92}">
      <dgm:prSet/>
      <dgm:spPr/>
      <dgm:t>
        <a:bodyPr/>
        <a:lstStyle/>
        <a:p>
          <a:r>
            <a:rPr lang="en-US" dirty="0"/>
            <a:t>But in 2017, collapse in exports to China led to $2 bn/ year goods deficits and thus a large current account  deficit financed by an outflow of dollars and yuan   Tight money policy would have required CB to reduce circulation of won to compensate, keeping won rate even.</a:t>
          </a:r>
        </a:p>
      </dgm:t>
    </dgm:pt>
    <dgm:pt modelId="{3B9E0DFD-90CA-4150-A03C-23FD12D75F29}" type="parTrans" cxnId="{0E5D0A50-CBDD-4BFA-9B6B-92599666B11D}">
      <dgm:prSet/>
      <dgm:spPr/>
      <dgm:t>
        <a:bodyPr/>
        <a:lstStyle/>
        <a:p>
          <a:endParaRPr lang="en-US"/>
        </a:p>
      </dgm:t>
    </dgm:pt>
    <dgm:pt modelId="{DB1262D9-5185-4070-B276-24FA097EA283}" type="sibTrans" cxnId="{0E5D0A50-CBDD-4BFA-9B6B-92599666B11D}">
      <dgm:prSet/>
      <dgm:spPr/>
      <dgm:t>
        <a:bodyPr/>
        <a:lstStyle/>
        <a:p>
          <a:endParaRPr lang="en-US"/>
        </a:p>
      </dgm:t>
    </dgm:pt>
    <dgm:pt modelId="{34F8954E-3493-4B54-8481-6F6C69683C0C}">
      <dgm:prSet/>
      <dgm:spPr/>
      <dgm:t>
        <a:bodyPr/>
        <a:lstStyle/>
        <a:p>
          <a:r>
            <a:rPr lang="en-US" dirty="0"/>
            <a:t>By 2020 imports also collapsed, due to border closure and  likely  lack of  hard currency funds or credit.   So current account was again in balance.  Continued tight monetary policy , however, caused won to reverse course and rise  in value as economy fell into deep recession.</a:t>
          </a:r>
        </a:p>
      </dgm:t>
    </dgm:pt>
    <dgm:pt modelId="{A3FD46F7-FCA3-4D05-B24C-962F83F3EE4F}" type="parTrans" cxnId="{4D72FA8C-3943-48F7-B22C-B62336DE667B}">
      <dgm:prSet/>
      <dgm:spPr/>
      <dgm:t>
        <a:bodyPr/>
        <a:lstStyle/>
        <a:p>
          <a:endParaRPr lang="en-US"/>
        </a:p>
      </dgm:t>
    </dgm:pt>
    <dgm:pt modelId="{5D69AA26-62F6-483D-9232-CC348673DC17}" type="sibTrans" cxnId="{4D72FA8C-3943-48F7-B22C-B62336DE667B}">
      <dgm:prSet/>
      <dgm:spPr/>
      <dgm:t>
        <a:bodyPr/>
        <a:lstStyle/>
        <a:p>
          <a:endParaRPr lang="en-US"/>
        </a:p>
      </dgm:t>
    </dgm:pt>
    <dgm:pt modelId="{BD95EFC6-ADB1-4D2B-951A-AB1A9DB17804}" type="pres">
      <dgm:prSet presAssocID="{07AF93A3-9E8C-4345-895D-91ED8276CCF2}" presName="linear" presStyleCnt="0">
        <dgm:presLayoutVars>
          <dgm:animLvl val="lvl"/>
          <dgm:resizeHandles val="exact"/>
        </dgm:presLayoutVars>
      </dgm:prSet>
      <dgm:spPr/>
    </dgm:pt>
    <dgm:pt modelId="{B7253A70-833A-4B56-AEE6-F944410AD8ED}" type="pres">
      <dgm:prSet presAssocID="{55FEFDA9-587A-4D0A-99FC-26A802F7A6D0}" presName="parentText" presStyleLbl="node1" presStyleIdx="0" presStyleCnt="3">
        <dgm:presLayoutVars>
          <dgm:chMax val="0"/>
          <dgm:bulletEnabled val="1"/>
        </dgm:presLayoutVars>
      </dgm:prSet>
      <dgm:spPr/>
    </dgm:pt>
    <dgm:pt modelId="{742AE89F-7460-43E0-9FAD-7CF7EB8833A2}" type="pres">
      <dgm:prSet presAssocID="{1601DF46-5884-4ECF-AE6D-BE2BD94E9970}" presName="spacer" presStyleCnt="0"/>
      <dgm:spPr/>
    </dgm:pt>
    <dgm:pt modelId="{74F55FCB-DEC6-4626-894A-F919ABBC4F1F}" type="pres">
      <dgm:prSet presAssocID="{8FC46972-CE14-4B42-AFB0-222A06299A92}" presName="parentText" presStyleLbl="node1" presStyleIdx="1" presStyleCnt="3">
        <dgm:presLayoutVars>
          <dgm:chMax val="0"/>
          <dgm:bulletEnabled val="1"/>
        </dgm:presLayoutVars>
      </dgm:prSet>
      <dgm:spPr/>
    </dgm:pt>
    <dgm:pt modelId="{8E385E8D-F546-4A3B-9F10-765BE02D8B0A}" type="pres">
      <dgm:prSet presAssocID="{DB1262D9-5185-4070-B276-24FA097EA283}" presName="spacer" presStyleCnt="0"/>
      <dgm:spPr/>
    </dgm:pt>
    <dgm:pt modelId="{03B0DDDD-6730-4E1F-AAE6-32CC018CFEF9}" type="pres">
      <dgm:prSet presAssocID="{34F8954E-3493-4B54-8481-6F6C69683C0C}" presName="parentText" presStyleLbl="node1" presStyleIdx="2" presStyleCnt="3">
        <dgm:presLayoutVars>
          <dgm:chMax val="0"/>
          <dgm:bulletEnabled val="1"/>
        </dgm:presLayoutVars>
      </dgm:prSet>
      <dgm:spPr/>
    </dgm:pt>
  </dgm:ptLst>
  <dgm:cxnLst>
    <dgm:cxn modelId="{7C765F31-FE2C-482C-B0F4-4AC7494DC1F9}" type="presOf" srcId="{07AF93A3-9E8C-4345-895D-91ED8276CCF2}" destId="{BD95EFC6-ADB1-4D2B-951A-AB1A9DB17804}" srcOrd="0" destOrd="0" presId="urn:microsoft.com/office/officeart/2005/8/layout/vList2"/>
    <dgm:cxn modelId="{45426C4C-B09A-45B1-A16C-5CA79619D65C}" type="presOf" srcId="{34F8954E-3493-4B54-8481-6F6C69683C0C}" destId="{03B0DDDD-6730-4E1F-AAE6-32CC018CFEF9}" srcOrd="0" destOrd="0" presId="urn:microsoft.com/office/officeart/2005/8/layout/vList2"/>
    <dgm:cxn modelId="{E24A9C6D-0D62-4EB4-909E-BC53A5E9247E}" type="presOf" srcId="{8FC46972-CE14-4B42-AFB0-222A06299A92}" destId="{74F55FCB-DEC6-4626-894A-F919ABBC4F1F}" srcOrd="0" destOrd="0" presId="urn:microsoft.com/office/officeart/2005/8/layout/vList2"/>
    <dgm:cxn modelId="{6B34DF4D-4EFA-4358-96FF-CEF365694EF1}" srcId="{07AF93A3-9E8C-4345-895D-91ED8276CCF2}" destId="{55FEFDA9-587A-4D0A-99FC-26A802F7A6D0}" srcOrd="0" destOrd="0" parTransId="{DB5E143B-4FC1-421B-B266-5FADA69610B6}" sibTransId="{1601DF46-5884-4ECF-AE6D-BE2BD94E9970}"/>
    <dgm:cxn modelId="{0E5D0A50-CBDD-4BFA-9B6B-92599666B11D}" srcId="{07AF93A3-9E8C-4345-895D-91ED8276CCF2}" destId="{8FC46972-CE14-4B42-AFB0-222A06299A92}" srcOrd="1" destOrd="0" parTransId="{3B9E0DFD-90CA-4150-A03C-23FD12D75F29}" sibTransId="{DB1262D9-5185-4070-B276-24FA097EA283}"/>
    <dgm:cxn modelId="{4D72FA8C-3943-48F7-B22C-B62336DE667B}" srcId="{07AF93A3-9E8C-4345-895D-91ED8276CCF2}" destId="{34F8954E-3493-4B54-8481-6F6C69683C0C}" srcOrd="2" destOrd="0" parTransId="{A3FD46F7-FCA3-4D05-B24C-962F83F3EE4F}" sibTransId="{5D69AA26-62F6-483D-9232-CC348673DC17}"/>
    <dgm:cxn modelId="{4BFBC3C3-1B5E-49AB-A544-B56DF0B187FD}" type="presOf" srcId="{55FEFDA9-587A-4D0A-99FC-26A802F7A6D0}" destId="{B7253A70-833A-4B56-AEE6-F944410AD8ED}" srcOrd="0" destOrd="0" presId="urn:microsoft.com/office/officeart/2005/8/layout/vList2"/>
    <dgm:cxn modelId="{13D84FA1-FE7B-45C8-9720-B51B9B7DD773}" type="presParOf" srcId="{BD95EFC6-ADB1-4D2B-951A-AB1A9DB17804}" destId="{B7253A70-833A-4B56-AEE6-F944410AD8ED}" srcOrd="0" destOrd="0" presId="urn:microsoft.com/office/officeart/2005/8/layout/vList2"/>
    <dgm:cxn modelId="{CB805BB7-3BCF-49EB-ACAE-3937F1B965F1}" type="presParOf" srcId="{BD95EFC6-ADB1-4D2B-951A-AB1A9DB17804}" destId="{742AE89F-7460-43E0-9FAD-7CF7EB8833A2}" srcOrd="1" destOrd="0" presId="urn:microsoft.com/office/officeart/2005/8/layout/vList2"/>
    <dgm:cxn modelId="{B558E2A9-EE1B-4DD7-8664-EEEA7EF2AF8C}" type="presParOf" srcId="{BD95EFC6-ADB1-4D2B-951A-AB1A9DB17804}" destId="{74F55FCB-DEC6-4626-894A-F919ABBC4F1F}" srcOrd="2" destOrd="0" presId="urn:microsoft.com/office/officeart/2005/8/layout/vList2"/>
    <dgm:cxn modelId="{2371007C-2A74-4350-A3CA-DB8A9FC874F4}" type="presParOf" srcId="{BD95EFC6-ADB1-4D2B-951A-AB1A9DB17804}" destId="{8E385E8D-F546-4A3B-9F10-765BE02D8B0A}" srcOrd="3" destOrd="0" presId="urn:microsoft.com/office/officeart/2005/8/layout/vList2"/>
    <dgm:cxn modelId="{5D8EDE9A-F59E-4E37-B1FE-BC0F1593B27B}" type="presParOf" srcId="{BD95EFC6-ADB1-4D2B-951A-AB1A9DB17804}" destId="{03B0DDDD-6730-4E1F-AAE6-32CC018CFEF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152522-D056-4C04-8511-65739486AAE0}"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D6DC8574-6BFB-44E0-9048-DB76AC4AB295}">
      <dgm:prSet/>
      <dgm:spPr/>
      <dgm:t>
        <a:bodyPr/>
        <a:lstStyle/>
        <a:p>
          <a:r>
            <a:rPr lang="en-US"/>
            <a:t>Kim’s singular economic achievement, exchange rate and price stability, is in big danger with potential to disrupt the political and economic system.  Inflation and money theft does that.</a:t>
          </a:r>
        </a:p>
      </dgm:t>
    </dgm:pt>
    <dgm:pt modelId="{4FF30A29-F468-4E0E-9E2B-5D2D2E001F42}" type="parTrans" cxnId="{668AED43-80ED-476F-B543-77037F0D626B}">
      <dgm:prSet/>
      <dgm:spPr/>
      <dgm:t>
        <a:bodyPr/>
        <a:lstStyle/>
        <a:p>
          <a:endParaRPr lang="en-US"/>
        </a:p>
      </dgm:t>
    </dgm:pt>
    <dgm:pt modelId="{25C6BDC9-94D6-45FA-A6DA-1FE625230A8E}" type="sibTrans" cxnId="{668AED43-80ED-476F-B543-77037F0D626B}">
      <dgm:prSet/>
      <dgm:spPr/>
      <dgm:t>
        <a:bodyPr/>
        <a:lstStyle/>
        <a:p>
          <a:endParaRPr lang="en-US"/>
        </a:p>
      </dgm:t>
    </dgm:pt>
    <dgm:pt modelId="{B1DDBCE7-A57D-4078-8923-7F8371F99E7D}">
      <dgm:prSet/>
      <dgm:spPr/>
      <dgm:t>
        <a:bodyPr/>
        <a:lstStyle/>
        <a:p>
          <a:r>
            <a:rPr lang="en-US"/>
            <a:t>Tight monetary policy has pushed economy into severe recession.</a:t>
          </a:r>
        </a:p>
      </dgm:t>
    </dgm:pt>
    <dgm:pt modelId="{7D2B5882-F9B6-4171-B999-99B7C1CA683E}" type="parTrans" cxnId="{8B816F2C-03C2-4036-A299-2E21DC513D92}">
      <dgm:prSet/>
      <dgm:spPr/>
      <dgm:t>
        <a:bodyPr/>
        <a:lstStyle/>
        <a:p>
          <a:endParaRPr lang="en-US"/>
        </a:p>
      </dgm:t>
    </dgm:pt>
    <dgm:pt modelId="{3D1C5138-08DF-4AED-BBB9-02CEA405C72D}" type="sibTrans" cxnId="{8B816F2C-03C2-4036-A299-2E21DC513D92}">
      <dgm:prSet/>
      <dgm:spPr/>
      <dgm:t>
        <a:bodyPr/>
        <a:lstStyle/>
        <a:p>
          <a:endParaRPr lang="en-US"/>
        </a:p>
      </dgm:t>
    </dgm:pt>
    <dgm:pt modelId="{28B46FB6-8052-4FEF-8979-64B821D97BCB}">
      <dgm:prSet/>
      <dgm:spPr/>
      <dgm:t>
        <a:bodyPr/>
        <a:lstStyle/>
        <a:p>
          <a:r>
            <a:rPr lang="en-US" dirty="0"/>
            <a:t>Public  has much more power  than in previous regimes given their private holdings of foreign exchange, yuan and dollars.  State has  less control.</a:t>
          </a:r>
        </a:p>
      </dgm:t>
    </dgm:pt>
    <dgm:pt modelId="{21452732-FBAD-4665-B6F6-73A98DA82568}" type="parTrans" cxnId="{434200BD-0666-4DBE-800C-778896674F6C}">
      <dgm:prSet/>
      <dgm:spPr/>
      <dgm:t>
        <a:bodyPr/>
        <a:lstStyle/>
        <a:p>
          <a:endParaRPr lang="en-US"/>
        </a:p>
      </dgm:t>
    </dgm:pt>
    <dgm:pt modelId="{7E3CC4C8-E8A6-4667-9869-0EFB8DC708B8}" type="sibTrans" cxnId="{434200BD-0666-4DBE-800C-778896674F6C}">
      <dgm:prSet/>
      <dgm:spPr/>
      <dgm:t>
        <a:bodyPr/>
        <a:lstStyle/>
        <a:p>
          <a:endParaRPr lang="en-US"/>
        </a:p>
      </dgm:t>
    </dgm:pt>
    <dgm:pt modelId="{F483302B-AE36-485C-AB63-FB7BFA4E67A7}">
      <dgm:prSet/>
      <dgm:spPr/>
      <dgm:t>
        <a:bodyPr/>
        <a:lstStyle/>
        <a:p>
          <a:r>
            <a:rPr lang="en-US"/>
            <a:t>State budgets and wages are severely constrained due to need to protect won against circulating dollars and yuan. </a:t>
          </a:r>
        </a:p>
      </dgm:t>
    </dgm:pt>
    <dgm:pt modelId="{04F366E7-EB2D-4E3E-B7FE-F313BCFCC6A9}" type="parTrans" cxnId="{A4EAB20C-0B5D-4B98-B555-191753D76C51}">
      <dgm:prSet/>
      <dgm:spPr/>
      <dgm:t>
        <a:bodyPr/>
        <a:lstStyle/>
        <a:p>
          <a:endParaRPr lang="en-US"/>
        </a:p>
      </dgm:t>
    </dgm:pt>
    <dgm:pt modelId="{23B299B5-AE73-45B0-BA26-612F27B32A5B}" type="sibTrans" cxnId="{A4EAB20C-0B5D-4B98-B555-191753D76C51}">
      <dgm:prSet/>
      <dgm:spPr/>
      <dgm:t>
        <a:bodyPr/>
        <a:lstStyle/>
        <a:p>
          <a:endParaRPr lang="en-US"/>
        </a:p>
      </dgm:t>
    </dgm:pt>
    <dgm:pt modelId="{DD2B38D1-7901-41F7-B6C4-060AD2702B1E}">
      <dgm:prSet/>
      <dgm:spPr/>
      <dgm:t>
        <a:bodyPr/>
        <a:lstStyle/>
        <a:p>
          <a:r>
            <a:rPr lang="en-US" dirty="0"/>
            <a:t>Textbook solution  is  to sell state assets to private sector thus easing budget constraint, while raising state salaries,  increasing prices of state supplied goods, and  allowing property rights to encourage private sector productivity.</a:t>
          </a:r>
        </a:p>
      </dgm:t>
    </dgm:pt>
    <dgm:pt modelId="{316BC523-C738-474E-82F4-3EDEA3E34951}" type="parTrans" cxnId="{24C61174-EAA0-42AC-B454-C3550C289668}">
      <dgm:prSet/>
      <dgm:spPr/>
      <dgm:t>
        <a:bodyPr/>
        <a:lstStyle/>
        <a:p>
          <a:endParaRPr lang="en-US"/>
        </a:p>
      </dgm:t>
    </dgm:pt>
    <dgm:pt modelId="{DF6D46D5-D918-40C8-87D3-940E17B0437F}" type="sibTrans" cxnId="{24C61174-EAA0-42AC-B454-C3550C289668}">
      <dgm:prSet/>
      <dgm:spPr/>
      <dgm:t>
        <a:bodyPr/>
        <a:lstStyle/>
        <a:p>
          <a:endParaRPr lang="en-US"/>
        </a:p>
      </dgm:t>
    </dgm:pt>
    <dgm:pt modelId="{F5F59B58-5DA8-4B8C-9648-D3CA4BB82053}">
      <dgm:prSet/>
      <dgm:spPr/>
      <dgm:t>
        <a:bodyPr/>
        <a:lstStyle/>
        <a:p>
          <a:r>
            <a:rPr lang="en-US"/>
            <a:t>This could be done even in UN Sanctions environment. </a:t>
          </a:r>
        </a:p>
      </dgm:t>
    </dgm:pt>
    <dgm:pt modelId="{03FB686C-D070-40AB-BA6C-D9D08A7B9398}" type="parTrans" cxnId="{3D059FFE-6269-4A65-8128-D401EA30A63F}">
      <dgm:prSet/>
      <dgm:spPr/>
      <dgm:t>
        <a:bodyPr/>
        <a:lstStyle/>
        <a:p>
          <a:endParaRPr lang="en-US"/>
        </a:p>
      </dgm:t>
    </dgm:pt>
    <dgm:pt modelId="{548B8456-3E67-4BB8-A35E-A400ADA7DD1F}" type="sibTrans" cxnId="{3D059FFE-6269-4A65-8128-D401EA30A63F}">
      <dgm:prSet/>
      <dgm:spPr/>
      <dgm:t>
        <a:bodyPr/>
        <a:lstStyle/>
        <a:p>
          <a:endParaRPr lang="en-US"/>
        </a:p>
      </dgm:t>
    </dgm:pt>
    <dgm:pt modelId="{FD562759-C598-4254-B54D-C11C599CBDDC}" type="pres">
      <dgm:prSet presAssocID="{34152522-D056-4C04-8511-65739486AAE0}" presName="diagram" presStyleCnt="0">
        <dgm:presLayoutVars>
          <dgm:dir/>
          <dgm:resizeHandles val="exact"/>
        </dgm:presLayoutVars>
      </dgm:prSet>
      <dgm:spPr/>
    </dgm:pt>
    <dgm:pt modelId="{7C4530F0-BAD4-47E1-AE09-32464A9A1C80}" type="pres">
      <dgm:prSet presAssocID="{D6DC8574-6BFB-44E0-9048-DB76AC4AB295}" presName="node" presStyleLbl="node1" presStyleIdx="0" presStyleCnt="6">
        <dgm:presLayoutVars>
          <dgm:bulletEnabled val="1"/>
        </dgm:presLayoutVars>
      </dgm:prSet>
      <dgm:spPr/>
    </dgm:pt>
    <dgm:pt modelId="{841D79A3-B062-4F5C-BE0D-17924E710C29}" type="pres">
      <dgm:prSet presAssocID="{25C6BDC9-94D6-45FA-A6DA-1FE625230A8E}" presName="sibTrans" presStyleCnt="0"/>
      <dgm:spPr/>
    </dgm:pt>
    <dgm:pt modelId="{C6DB1313-CCE8-4D14-B131-B0081DF9EDE2}" type="pres">
      <dgm:prSet presAssocID="{B1DDBCE7-A57D-4078-8923-7F8371F99E7D}" presName="node" presStyleLbl="node1" presStyleIdx="1" presStyleCnt="6">
        <dgm:presLayoutVars>
          <dgm:bulletEnabled val="1"/>
        </dgm:presLayoutVars>
      </dgm:prSet>
      <dgm:spPr/>
    </dgm:pt>
    <dgm:pt modelId="{C75253E3-27F3-439B-B45A-A2AFB33B1E5B}" type="pres">
      <dgm:prSet presAssocID="{3D1C5138-08DF-4AED-BBB9-02CEA405C72D}" presName="sibTrans" presStyleCnt="0"/>
      <dgm:spPr/>
    </dgm:pt>
    <dgm:pt modelId="{ACA085A3-6C8B-4920-BEE2-7BC95484F64B}" type="pres">
      <dgm:prSet presAssocID="{28B46FB6-8052-4FEF-8979-64B821D97BCB}" presName="node" presStyleLbl="node1" presStyleIdx="2" presStyleCnt="6">
        <dgm:presLayoutVars>
          <dgm:bulletEnabled val="1"/>
        </dgm:presLayoutVars>
      </dgm:prSet>
      <dgm:spPr/>
    </dgm:pt>
    <dgm:pt modelId="{3630673E-699C-4D9D-98EF-134D53CFB715}" type="pres">
      <dgm:prSet presAssocID="{7E3CC4C8-E8A6-4667-9869-0EFB8DC708B8}" presName="sibTrans" presStyleCnt="0"/>
      <dgm:spPr/>
    </dgm:pt>
    <dgm:pt modelId="{FE2764D6-E947-461F-95B5-4CC4CA30A987}" type="pres">
      <dgm:prSet presAssocID="{F483302B-AE36-485C-AB63-FB7BFA4E67A7}" presName="node" presStyleLbl="node1" presStyleIdx="3" presStyleCnt="6">
        <dgm:presLayoutVars>
          <dgm:bulletEnabled val="1"/>
        </dgm:presLayoutVars>
      </dgm:prSet>
      <dgm:spPr/>
    </dgm:pt>
    <dgm:pt modelId="{647B78BD-99A0-4824-8431-A02C59DD4064}" type="pres">
      <dgm:prSet presAssocID="{23B299B5-AE73-45B0-BA26-612F27B32A5B}" presName="sibTrans" presStyleCnt="0"/>
      <dgm:spPr/>
    </dgm:pt>
    <dgm:pt modelId="{22166AFE-6847-4986-A5E4-6F80D2CF6CE6}" type="pres">
      <dgm:prSet presAssocID="{DD2B38D1-7901-41F7-B6C4-060AD2702B1E}" presName="node" presStyleLbl="node1" presStyleIdx="4" presStyleCnt="6">
        <dgm:presLayoutVars>
          <dgm:bulletEnabled val="1"/>
        </dgm:presLayoutVars>
      </dgm:prSet>
      <dgm:spPr/>
    </dgm:pt>
    <dgm:pt modelId="{FABBD048-62E4-4936-8F38-F29D7B6F60E4}" type="pres">
      <dgm:prSet presAssocID="{DF6D46D5-D918-40C8-87D3-940E17B0437F}" presName="sibTrans" presStyleCnt="0"/>
      <dgm:spPr/>
    </dgm:pt>
    <dgm:pt modelId="{A9960BA7-4B83-4612-9E80-CBFC073AAAF3}" type="pres">
      <dgm:prSet presAssocID="{F5F59B58-5DA8-4B8C-9648-D3CA4BB82053}" presName="node" presStyleLbl="node1" presStyleIdx="5" presStyleCnt="6">
        <dgm:presLayoutVars>
          <dgm:bulletEnabled val="1"/>
        </dgm:presLayoutVars>
      </dgm:prSet>
      <dgm:spPr/>
    </dgm:pt>
  </dgm:ptLst>
  <dgm:cxnLst>
    <dgm:cxn modelId="{A4EAB20C-0B5D-4B98-B555-191753D76C51}" srcId="{34152522-D056-4C04-8511-65739486AAE0}" destId="{F483302B-AE36-485C-AB63-FB7BFA4E67A7}" srcOrd="3" destOrd="0" parTransId="{04F366E7-EB2D-4E3E-B7FE-F313BCFCC6A9}" sibTransId="{23B299B5-AE73-45B0-BA26-612F27B32A5B}"/>
    <dgm:cxn modelId="{98052E0D-BBF7-4227-A013-1B201F142A3C}" type="presOf" srcId="{B1DDBCE7-A57D-4078-8923-7F8371F99E7D}" destId="{C6DB1313-CCE8-4D14-B131-B0081DF9EDE2}" srcOrd="0" destOrd="0" presId="urn:microsoft.com/office/officeart/2005/8/layout/default"/>
    <dgm:cxn modelId="{C6D61C13-8DFD-4BD8-B6C9-76B88CC3AD38}" type="presOf" srcId="{D6DC8574-6BFB-44E0-9048-DB76AC4AB295}" destId="{7C4530F0-BAD4-47E1-AE09-32464A9A1C80}" srcOrd="0" destOrd="0" presId="urn:microsoft.com/office/officeart/2005/8/layout/default"/>
    <dgm:cxn modelId="{8B816F2C-03C2-4036-A299-2E21DC513D92}" srcId="{34152522-D056-4C04-8511-65739486AAE0}" destId="{B1DDBCE7-A57D-4078-8923-7F8371F99E7D}" srcOrd="1" destOrd="0" parTransId="{7D2B5882-F9B6-4171-B999-99B7C1CA683E}" sibTransId="{3D1C5138-08DF-4AED-BBB9-02CEA405C72D}"/>
    <dgm:cxn modelId="{668AED43-80ED-476F-B543-77037F0D626B}" srcId="{34152522-D056-4C04-8511-65739486AAE0}" destId="{D6DC8574-6BFB-44E0-9048-DB76AC4AB295}" srcOrd="0" destOrd="0" parTransId="{4FF30A29-F468-4E0E-9E2B-5D2D2E001F42}" sibTransId="{25C6BDC9-94D6-45FA-A6DA-1FE625230A8E}"/>
    <dgm:cxn modelId="{24C61174-EAA0-42AC-B454-C3550C289668}" srcId="{34152522-D056-4C04-8511-65739486AAE0}" destId="{DD2B38D1-7901-41F7-B6C4-060AD2702B1E}" srcOrd="4" destOrd="0" parTransId="{316BC523-C738-474E-82F4-3EDEA3E34951}" sibTransId="{DF6D46D5-D918-40C8-87D3-940E17B0437F}"/>
    <dgm:cxn modelId="{9A488C56-D0CF-457F-870D-FC8D27E0EB41}" type="presOf" srcId="{28B46FB6-8052-4FEF-8979-64B821D97BCB}" destId="{ACA085A3-6C8B-4920-BEE2-7BC95484F64B}" srcOrd="0" destOrd="0" presId="urn:microsoft.com/office/officeart/2005/8/layout/default"/>
    <dgm:cxn modelId="{F34A207A-A961-4183-ADD4-B19FBF99983F}" type="presOf" srcId="{34152522-D056-4C04-8511-65739486AAE0}" destId="{FD562759-C598-4254-B54D-C11C599CBDDC}" srcOrd="0" destOrd="0" presId="urn:microsoft.com/office/officeart/2005/8/layout/default"/>
    <dgm:cxn modelId="{26109B83-3BD6-442E-ACBE-2CB15F94D09E}" type="presOf" srcId="{F5F59B58-5DA8-4B8C-9648-D3CA4BB82053}" destId="{A9960BA7-4B83-4612-9E80-CBFC073AAAF3}" srcOrd="0" destOrd="0" presId="urn:microsoft.com/office/officeart/2005/8/layout/default"/>
    <dgm:cxn modelId="{434200BD-0666-4DBE-800C-778896674F6C}" srcId="{34152522-D056-4C04-8511-65739486AAE0}" destId="{28B46FB6-8052-4FEF-8979-64B821D97BCB}" srcOrd="2" destOrd="0" parTransId="{21452732-FBAD-4665-B6F6-73A98DA82568}" sibTransId="{7E3CC4C8-E8A6-4667-9869-0EFB8DC708B8}"/>
    <dgm:cxn modelId="{D56607C2-778E-4253-A918-3F2AC30E7F8A}" type="presOf" srcId="{DD2B38D1-7901-41F7-B6C4-060AD2702B1E}" destId="{22166AFE-6847-4986-A5E4-6F80D2CF6CE6}" srcOrd="0" destOrd="0" presId="urn:microsoft.com/office/officeart/2005/8/layout/default"/>
    <dgm:cxn modelId="{A95354EC-19C3-4FFD-AD44-6EF0F877A864}" type="presOf" srcId="{F483302B-AE36-485C-AB63-FB7BFA4E67A7}" destId="{FE2764D6-E947-461F-95B5-4CC4CA30A987}" srcOrd="0" destOrd="0" presId="urn:microsoft.com/office/officeart/2005/8/layout/default"/>
    <dgm:cxn modelId="{3D059FFE-6269-4A65-8128-D401EA30A63F}" srcId="{34152522-D056-4C04-8511-65739486AAE0}" destId="{F5F59B58-5DA8-4B8C-9648-D3CA4BB82053}" srcOrd="5" destOrd="0" parTransId="{03FB686C-D070-40AB-BA6C-D9D08A7B9398}" sibTransId="{548B8456-3E67-4BB8-A35E-A400ADA7DD1F}"/>
    <dgm:cxn modelId="{F87D9E84-B687-4A3C-A907-0D6A86CE874A}" type="presParOf" srcId="{FD562759-C598-4254-B54D-C11C599CBDDC}" destId="{7C4530F0-BAD4-47E1-AE09-32464A9A1C80}" srcOrd="0" destOrd="0" presId="urn:microsoft.com/office/officeart/2005/8/layout/default"/>
    <dgm:cxn modelId="{9F87139E-0D44-44B2-924C-04A52C83FCC7}" type="presParOf" srcId="{FD562759-C598-4254-B54D-C11C599CBDDC}" destId="{841D79A3-B062-4F5C-BE0D-17924E710C29}" srcOrd="1" destOrd="0" presId="urn:microsoft.com/office/officeart/2005/8/layout/default"/>
    <dgm:cxn modelId="{6E51C5ED-C71A-4CA8-BC98-311AE5B19403}" type="presParOf" srcId="{FD562759-C598-4254-B54D-C11C599CBDDC}" destId="{C6DB1313-CCE8-4D14-B131-B0081DF9EDE2}" srcOrd="2" destOrd="0" presId="urn:microsoft.com/office/officeart/2005/8/layout/default"/>
    <dgm:cxn modelId="{9E7DAFE0-9ED0-41D6-B121-8D155E583716}" type="presParOf" srcId="{FD562759-C598-4254-B54D-C11C599CBDDC}" destId="{C75253E3-27F3-439B-B45A-A2AFB33B1E5B}" srcOrd="3" destOrd="0" presId="urn:microsoft.com/office/officeart/2005/8/layout/default"/>
    <dgm:cxn modelId="{8ADF9494-DD9F-4158-B7EF-1F4B1FCB33A9}" type="presParOf" srcId="{FD562759-C598-4254-B54D-C11C599CBDDC}" destId="{ACA085A3-6C8B-4920-BEE2-7BC95484F64B}" srcOrd="4" destOrd="0" presId="urn:microsoft.com/office/officeart/2005/8/layout/default"/>
    <dgm:cxn modelId="{D6E8CB95-F79E-4EED-A297-771CF365FA06}" type="presParOf" srcId="{FD562759-C598-4254-B54D-C11C599CBDDC}" destId="{3630673E-699C-4D9D-98EF-134D53CFB715}" srcOrd="5" destOrd="0" presId="urn:microsoft.com/office/officeart/2005/8/layout/default"/>
    <dgm:cxn modelId="{963F1D95-7632-47A1-91C4-2C6BA0349EF5}" type="presParOf" srcId="{FD562759-C598-4254-B54D-C11C599CBDDC}" destId="{FE2764D6-E947-461F-95B5-4CC4CA30A987}" srcOrd="6" destOrd="0" presId="urn:microsoft.com/office/officeart/2005/8/layout/default"/>
    <dgm:cxn modelId="{4E3E0850-8CCF-4F3E-98CD-C0B939281F0C}" type="presParOf" srcId="{FD562759-C598-4254-B54D-C11C599CBDDC}" destId="{647B78BD-99A0-4824-8431-A02C59DD4064}" srcOrd="7" destOrd="0" presId="urn:microsoft.com/office/officeart/2005/8/layout/default"/>
    <dgm:cxn modelId="{73F0B546-4D52-403F-B777-05671C47B672}" type="presParOf" srcId="{FD562759-C598-4254-B54D-C11C599CBDDC}" destId="{22166AFE-6847-4986-A5E4-6F80D2CF6CE6}" srcOrd="8" destOrd="0" presId="urn:microsoft.com/office/officeart/2005/8/layout/default"/>
    <dgm:cxn modelId="{531F2A54-5C58-4414-B2D1-8BCC55BF33E9}" type="presParOf" srcId="{FD562759-C598-4254-B54D-C11C599CBDDC}" destId="{FABBD048-62E4-4936-8F38-F29D7B6F60E4}" srcOrd="9" destOrd="0" presId="urn:microsoft.com/office/officeart/2005/8/layout/default"/>
    <dgm:cxn modelId="{C409ACA9-8C74-42A1-80FE-A965D476437D}" type="presParOf" srcId="{FD562759-C598-4254-B54D-C11C599CBDDC}" destId="{A9960BA7-4B83-4612-9E80-CBFC073AAAF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F197F-E131-4AAE-B23C-15B6A153F584}">
      <dsp:nvSpPr>
        <dsp:cNvPr id="0" name=""/>
        <dsp:cNvSpPr/>
      </dsp:nvSpPr>
      <dsp:spPr>
        <a:xfrm>
          <a:off x="0" y="248179"/>
          <a:ext cx="6301601" cy="1134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9074" tIns="312420" rIns="489074"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Largest notes  5,000 w (about 1 US$) cash denomination</a:t>
          </a:r>
        </a:p>
        <a:p>
          <a:pPr marL="114300" lvl="1" indent="-114300" algn="l" defTabSz="666750">
            <a:lnSpc>
              <a:spcPct val="90000"/>
            </a:lnSpc>
            <a:spcBef>
              <a:spcPct val="0"/>
            </a:spcBef>
            <a:spcAft>
              <a:spcPct val="15000"/>
            </a:spcAft>
            <a:buChar char="•"/>
          </a:pPr>
          <a:r>
            <a:rPr lang="en-US" sz="1500" kern="1200" dirty="0"/>
            <a:t>Electronic  debit card  bank accounts</a:t>
          </a:r>
        </a:p>
        <a:p>
          <a:pPr marL="114300" lvl="1" indent="-114300" algn="l" defTabSz="666750">
            <a:lnSpc>
              <a:spcPct val="90000"/>
            </a:lnSpc>
            <a:spcBef>
              <a:spcPct val="0"/>
            </a:spcBef>
            <a:spcAft>
              <a:spcPct val="15000"/>
            </a:spcAft>
            <a:buChar char="•"/>
          </a:pPr>
          <a:r>
            <a:rPr lang="en-US" sz="1500" kern="1200"/>
            <a:t>Use for government payments, wages, small purchases</a:t>
          </a:r>
        </a:p>
      </dsp:txBody>
      <dsp:txXfrm>
        <a:off x="0" y="248179"/>
        <a:ext cx="6301601" cy="1134000"/>
      </dsp:txXfrm>
    </dsp:sp>
    <dsp:sp modelId="{DE21FBC9-02EB-443F-BC37-D7D28CC5E1AF}">
      <dsp:nvSpPr>
        <dsp:cNvPr id="0" name=""/>
        <dsp:cNvSpPr/>
      </dsp:nvSpPr>
      <dsp:spPr>
        <a:xfrm>
          <a:off x="315080" y="26779"/>
          <a:ext cx="4411120" cy="442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730" tIns="0" rIns="166730" bIns="0" numCol="1" spcCol="1270" anchor="ctr" anchorCtr="0">
          <a:noAutofit/>
        </a:bodyPr>
        <a:lstStyle/>
        <a:p>
          <a:pPr marL="0" lvl="0" indent="0" algn="l" defTabSz="666750">
            <a:lnSpc>
              <a:spcPct val="90000"/>
            </a:lnSpc>
            <a:spcBef>
              <a:spcPct val="0"/>
            </a:spcBef>
            <a:spcAft>
              <a:spcPct val="35000"/>
            </a:spcAft>
            <a:buNone/>
          </a:pPr>
          <a:r>
            <a:rPr lang="en-US" sz="1500" kern="1200"/>
            <a:t>North Korean Won</a:t>
          </a:r>
        </a:p>
      </dsp:txBody>
      <dsp:txXfrm>
        <a:off x="336696" y="48395"/>
        <a:ext cx="4367888" cy="399568"/>
      </dsp:txXfrm>
    </dsp:sp>
    <dsp:sp modelId="{05901E72-0F0A-45ED-8F84-E08A722F10B0}">
      <dsp:nvSpPr>
        <dsp:cNvPr id="0" name=""/>
        <dsp:cNvSpPr/>
      </dsp:nvSpPr>
      <dsp:spPr>
        <a:xfrm>
          <a:off x="0" y="1684579"/>
          <a:ext cx="6301601" cy="874125"/>
        </a:xfrm>
        <a:prstGeom prst="rect">
          <a:avLst/>
        </a:prstGeom>
        <a:solidFill>
          <a:schemeClr val="lt1">
            <a:alpha val="90000"/>
            <a:hueOff val="0"/>
            <a:satOff val="0"/>
            <a:lumOff val="0"/>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9074" tIns="312420" rIns="489074"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5,000 won  only exchanged via FX.</a:t>
          </a:r>
        </a:p>
        <a:p>
          <a:pPr marL="114300" lvl="1" indent="-114300" algn="l" defTabSz="666750">
            <a:lnSpc>
              <a:spcPct val="90000"/>
            </a:lnSpc>
            <a:spcBef>
              <a:spcPct val="0"/>
            </a:spcBef>
            <a:spcAft>
              <a:spcPct val="15000"/>
            </a:spcAft>
            <a:buChar char="•"/>
          </a:pPr>
          <a:r>
            <a:rPr lang="en-US" sz="1500" kern="1200"/>
            <a:t>Like FTC or military scipt</a:t>
          </a:r>
        </a:p>
      </dsp:txBody>
      <dsp:txXfrm>
        <a:off x="0" y="1684579"/>
        <a:ext cx="6301601" cy="874125"/>
      </dsp:txXfrm>
    </dsp:sp>
    <dsp:sp modelId="{6D307CB3-7CEC-4579-91AF-D7EB47E9A93C}">
      <dsp:nvSpPr>
        <dsp:cNvPr id="0" name=""/>
        <dsp:cNvSpPr/>
      </dsp:nvSpPr>
      <dsp:spPr>
        <a:xfrm>
          <a:off x="315080" y="1463179"/>
          <a:ext cx="4411120" cy="442800"/>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730" tIns="0" rIns="166730" bIns="0" numCol="1" spcCol="1270" anchor="ctr" anchorCtr="0">
          <a:noAutofit/>
        </a:bodyPr>
        <a:lstStyle/>
        <a:p>
          <a:pPr marL="0" lvl="0" indent="0" algn="l" defTabSz="666750">
            <a:lnSpc>
              <a:spcPct val="90000"/>
            </a:lnSpc>
            <a:spcBef>
              <a:spcPct val="0"/>
            </a:spcBef>
            <a:spcAft>
              <a:spcPct val="35000"/>
            </a:spcAft>
            <a:buNone/>
          </a:pPr>
          <a:r>
            <a:rPr lang="en-US" sz="1500" kern="1200"/>
            <a:t>North Korean Don-pyo </a:t>
          </a:r>
        </a:p>
      </dsp:txBody>
      <dsp:txXfrm>
        <a:off x="336696" y="1484795"/>
        <a:ext cx="4367888" cy="399568"/>
      </dsp:txXfrm>
    </dsp:sp>
    <dsp:sp modelId="{196BB7F4-F77D-4E5A-87A6-76B3AD9089DC}">
      <dsp:nvSpPr>
        <dsp:cNvPr id="0" name=""/>
        <dsp:cNvSpPr/>
      </dsp:nvSpPr>
      <dsp:spPr>
        <a:xfrm>
          <a:off x="0" y="2861104"/>
          <a:ext cx="6301601" cy="874125"/>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9074" tIns="312420" rIns="489074"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Used in markets for imported goods</a:t>
          </a:r>
        </a:p>
        <a:p>
          <a:pPr marL="114300" lvl="1" indent="-114300" algn="l" defTabSz="666750">
            <a:lnSpc>
              <a:spcPct val="90000"/>
            </a:lnSpc>
            <a:spcBef>
              <a:spcPct val="0"/>
            </a:spcBef>
            <a:spcAft>
              <a:spcPct val="15000"/>
            </a:spcAft>
            <a:buChar char="•"/>
          </a:pPr>
          <a:r>
            <a:rPr lang="en-US" sz="1500" kern="1200"/>
            <a:t>1-100    Yuan notes  (max about  $15)</a:t>
          </a:r>
        </a:p>
      </dsp:txBody>
      <dsp:txXfrm>
        <a:off x="0" y="2861104"/>
        <a:ext cx="6301601" cy="874125"/>
      </dsp:txXfrm>
    </dsp:sp>
    <dsp:sp modelId="{9784A273-F68B-40B8-A5AE-0C80FAC5972A}">
      <dsp:nvSpPr>
        <dsp:cNvPr id="0" name=""/>
        <dsp:cNvSpPr/>
      </dsp:nvSpPr>
      <dsp:spPr>
        <a:xfrm>
          <a:off x="315080" y="2639704"/>
          <a:ext cx="4411120" cy="44280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730" tIns="0" rIns="166730" bIns="0" numCol="1" spcCol="1270" anchor="ctr" anchorCtr="0">
          <a:noAutofit/>
        </a:bodyPr>
        <a:lstStyle/>
        <a:p>
          <a:pPr marL="0" lvl="0" indent="0" algn="l" defTabSz="666750">
            <a:lnSpc>
              <a:spcPct val="90000"/>
            </a:lnSpc>
            <a:spcBef>
              <a:spcPct val="0"/>
            </a:spcBef>
            <a:spcAft>
              <a:spcPct val="35000"/>
            </a:spcAft>
            <a:buNone/>
          </a:pPr>
          <a:r>
            <a:rPr lang="en-US" sz="1500" kern="1200"/>
            <a:t>Chinese yuan</a:t>
          </a:r>
        </a:p>
      </dsp:txBody>
      <dsp:txXfrm>
        <a:off x="336696" y="2661320"/>
        <a:ext cx="4367888" cy="399568"/>
      </dsp:txXfrm>
    </dsp:sp>
    <dsp:sp modelId="{6CE1326B-202C-4899-A63C-F549EBF718B3}">
      <dsp:nvSpPr>
        <dsp:cNvPr id="0" name=""/>
        <dsp:cNvSpPr/>
      </dsp:nvSpPr>
      <dsp:spPr>
        <a:xfrm>
          <a:off x="0" y="4037629"/>
          <a:ext cx="6301601" cy="1134000"/>
        </a:xfrm>
        <a:prstGeom prst="rect">
          <a:avLst/>
        </a:prstGeom>
        <a:solidFill>
          <a:schemeClr val="lt1">
            <a:alpha val="90000"/>
            <a:hueOff val="0"/>
            <a:satOff val="0"/>
            <a:lumOff val="0"/>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9074" tIns="312420" rIns="489074"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$100 max, Used for major purchases</a:t>
          </a:r>
        </a:p>
        <a:p>
          <a:pPr marL="114300" lvl="1" indent="-114300" algn="l" defTabSz="666750">
            <a:lnSpc>
              <a:spcPct val="90000"/>
            </a:lnSpc>
            <a:spcBef>
              <a:spcPct val="0"/>
            </a:spcBef>
            <a:spcAft>
              <a:spcPct val="15000"/>
            </a:spcAft>
            <a:buChar char="•"/>
          </a:pPr>
          <a:r>
            <a:rPr lang="en-US" sz="1500" kern="1200"/>
            <a:t>Inter company payments</a:t>
          </a:r>
        </a:p>
        <a:p>
          <a:pPr marL="114300" lvl="1" indent="-114300" algn="l" defTabSz="666750">
            <a:lnSpc>
              <a:spcPct val="90000"/>
            </a:lnSpc>
            <a:spcBef>
              <a:spcPct val="0"/>
            </a:spcBef>
            <a:spcAft>
              <a:spcPct val="15000"/>
            </a:spcAft>
            <a:buChar char="•"/>
          </a:pPr>
          <a:r>
            <a:rPr lang="en-US" sz="1500" kern="1200"/>
            <a:t>Some government fees</a:t>
          </a:r>
        </a:p>
      </dsp:txBody>
      <dsp:txXfrm>
        <a:off x="0" y="4037629"/>
        <a:ext cx="6301601" cy="1134000"/>
      </dsp:txXfrm>
    </dsp:sp>
    <dsp:sp modelId="{63FA36B2-7067-43D1-A027-6B1892CED2F4}">
      <dsp:nvSpPr>
        <dsp:cNvPr id="0" name=""/>
        <dsp:cNvSpPr/>
      </dsp:nvSpPr>
      <dsp:spPr>
        <a:xfrm>
          <a:off x="315080" y="3816229"/>
          <a:ext cx="4411120" cy="44280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730" tIns="0" rIns="166730" bIns="0" numCol="1" spcCol="1270" anchor="ctr" anchorCtr="0">
          <a:noAutofit/>
        </a:bodyPr>
        <a:lstStyle/>
        <a:p>
          <a:pPr marL="0" lvl="0" indent="0" algn="l" defTabSz="666750">
            <a:lnSpc>
              <a:spcPct val="90000"/>
            </a:lnSpc>
            <a:spcBef>
              <a:spcPct val="0"/>
            </a:spcBef>
            <a:spcAft>
              <a:spcPct val="35000"/>
            </a:spcAft>
            <a:buNone/>
          </a:pPr>
          <a:r>
            <a:rPr lang="en-US" sz="1500" kern="1200"/>
            <a:t>US Dollars</a:t>
          </a:r>
        </a:p>
      </dsp:txBody>
      <dsp:txXfrm>
        <a:off x="336696" y="3837845"/>
        <a:ext cx="4367888" cy="399568"/>
      </dsp:txXfrm>
    </dsp:sp>
    <dsp:sp modelId="{E0AAE36F-2F5E-4E8C-A61F-4299DA4265C8}">
      <dsp:nvSpPr>
        <dsp:cNvPr id="0" name=""/>
        <dsp:cNvSpPr/>
      </dsp:nvSpPr>
      <dsp:spPr>
        <a:xfrm>
          <a:off x="0" y="5474029"/>
          <a:ext cx="6301601" cy="3780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D1D894-16FD-437E-8BCC-C284291E40B4}">
      <dsp:nvSpPr>
        <dsp:cNvPr id="0" name=""/>
        <dsp:cNvSpPr/>
      </dsp:nvSpPr>
      <dsp:spPr>
        <a:xfrm>
          <a:off x="315080" y="5252629"/>
          <a:ext cx="4411120" cy="4428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730" tIns="0" rIns="166730" bIns="0" numCol="1" spcCol="1270" anchor="ctr" anchorCtr="0">
          <a:noAutofit/>
        </a:bodyPr>
        <a:lstStyle/>
        <a:p>
          <a:pPr marL="0" lvl="0" indent="0" algn="l" defTabSz="666750">
            <a:lnSpc>
              <a:spcPct val="90000"/>
            </a:lnSpc>
            <a:spcBef>
              <a:spcPct val="0"/>
            </a:spcBef>
            <a:spcAft>
              <a:spcPct val="35000"/>
            </a:spcAft>
            <a:buNone/>
          </a:pPr>
          <a:r>
            <a:rPr lang="en-US" sz="1500" kern="1200"/>
            <a:t>Other—phone money etc.</a:t>
          </a:r>
        </a:p>
      </dsp:txBody>
      <dsp:txXfrm>
        <a:off x="336696" y="5274245"/>
        <a:ext cx="4367888"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F62CBD-20FC-4151-BA9D-80CC37D90FFD}">
      <dsp:nvSpPr>
        <dsp:cNvPr id="0" name=""/>
        <dsp:cNvSpPr/>
      </dsp:nvSpPr>
      <dsp:spPr>
        <a:xfrm>
          <a:off x="0" y="2663"/>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E8FEA9F-620B-4FF7-801F-204E2CF78090}">
      <dsp:nvSpPr>
        <dsp:cNvPr id="0" name=""/>
        <dsp:cNvSpPr/>
      </dsp:nvSpPr>
      <dsp:spPr>
        <a:xfrm>
          <a:off x="0" y="2663"/>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dirty="0"/>
            <a:t>Kim Il Sung era.</a:t>
          </a:r>
          <a:r>
            <a:rPr lang="en-US" sz="1900" kern="1200" dirty="0"/>
            <a:t> By 1956, NK had fully transitioned to a command economy system with no real money. Won circulated but was secondary to rations  and state plan allocations and thus not  a store of  value or a required medium of exchange. Prices were set by state and designed to promote investment, not consumption.</a:t>
          </a:r>
        </a:p>
      </dsp:txBody>
      <dsp:txXfrm>
        <a:off x="0" y="2663"/>
        <a:ext cx="6666833" cy="1816197"/>
      </dsp:txXfrm>
    </dsp:sp>
    <dsp:sp modelId="{983E17D6-F86D-4D77-AD22-34BAAF7449A4}">
      <dsp:nvSpPr>
        <dsp:cNvPr id="0" name=""/>
        <dsp:cNvSpPr/>
      </dsp:nvSpPr>
      <dsp:spPr>
        <a:xfrm>
          <a:off x="0" y="1818861"/>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F5C94FD-0160-4A65-9914-35CF66D3D1B3}">
      <dsp:nvSpPr>
        <dsp:cNvPr id="0" name=""/>
        <dsp:cNvSpPr/>
      </dsp:nvSpPr>
      <dsp:spPr>
        <a:xfrm>
          <a:off x="0" y="1818861"/>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dirty="0"/>
            <a:t>Kim Jong Il era.</a:t>
          </a:r>
          <a:r>
            <a:rPr lang="en-US" sz="1900" kern="1200" dirty="0"/>
            <a:t>   Without Soviet  and EE aid, by mid-1990s KIS’s command system had broken down.  With resulting famine, ration distributions were not met and won came to be used as medium of exchange in illegal but pervasive markets.  There was too much Won in circulation and hyperinflation ensued.  Dollars and Yuan started seeping in.  </a:t>
          </a:r>
        </a:p>
      </dsp:txBody>
      <dsp:txXfrm>
        <a:off x="0" y="1818861"/>
        <a:ext cx="6666833" cy="1816197"/>
      </dsp:txXfrm>
    </dsp:sp>
    <dsp:sp modelId="{D0CC93AE-1925-4B3C-8ECE-5F087967EF2B}">
      <dsp:nvSpPr>
        <dsp:cNvPr id="0" name=""/>
        <dsp:cNvSpPr/>
      </dsp:nvSpPr>
      <dsp:spPr>
        <a:xfrm>
          <a:off x="0" y="3635058"/>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449ACFA-48DC-45B6-99BB-09CCC151A1DB}">
      <dsp:nvSpPr>
        <dsp:cNvPr id="0" name=""/>
        <dsp:cNvSpPr/>
      </dsp:nvSpPr>
      <dsp:spPr>
        <a:xfrm>
          <a:off x="0" y="3635058"/>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dirty="0"/>
            <a:t>2009  Currency Fiasco</a:t>
          </a:r>
          <a:r>
            <a:rPr lang="en-US" sz="1900" kern="1200" dirty="0"/>
            <a:t>.  With market and ration prices and wages differing by 50 times,  and corruption endemic, state tried to  suck up foreign money and unify prices at state-set levels, by redenominating won.  People panicked as their won savings disappeared and the government relented, too late--a big </a:t>
          </a:r>
          <a:r>
            <a:rPr lang="en-US" sz="1900" u="sng" kern="1200" dirty="0"/>
            <a:t>lesson in finance for the young leader-in-waiting.</a:t>
          </a:r>
          <a:endParaRPr lang="en-US" sz="1900" kern="1200" dirty="0"/>
        </a:p>
      </dsp:txBody>
      <dsp:txXfrm>
        <a:off x="0" y="3635058"/>
        <a:ext cx="6666833" cy="18161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7F58B-254D-4C9B-A49D-EDB78F952BB9}">
      <dsp:nvSpPr>
        <dsp:cNvPr id="0" name=""/>
        <dsp:cNvSpPr/>
      </dsp:nvSpPr>
      <dsp:spPr>
        <a:xfrm>
          <a:off x="0" y="590617"/>
          <a:ext cx="6666833" cy="87395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Allowed foreign currency to circulate at will.</a:t>
          </a:r>
        </a:p>
      </dsp:txBody>
      <dsp:txXfrm>
        <a:off x="42663" y="633280"/>
        <a:ext cx="6581507" cy="788627"/>
      </dsp:txXfrm>
    </dsp:sp>
    <dsp:sp modelId="{B37B2EC3-7738-4349-BE48-B8826FCEB385}">
      <dsp:nvSpPr>
        <dsp:cNvPr id="0" name=""/>
        <dsp:cNvSpPr/>
      </dsp:nvSpPr>
      <dsp:spPr>
        <a:xfrm>
          <a:off x="0" y="1464570"/>
          <a:ext cx="6666833" cy="1115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solidFill>
                <a:srgbClr val="0070C0"/>
              </a:solidFill>
            </a:rPr>
            <a:t>As in other dollarized economies, this dampened inflation.</a:t>
          </a:r>
        </a:p>
        <a:p>
          <a:pPr marL="171450" lvl="1" indent="-171450" algn="l" defTabSz="755650">
            <a:lnSpc>
              <a:spcPct val="90000"/>
            </a:lnSpc>
            <a:spcBef>
              <a:spcPct val="0"/>
            </a:spcBef>
            <a:spcAft>
              <a:spcPct val="20000"/>
            </a:spcAft>
            <a:buChar char="•"/>
          </a:pPr>
          <a:r>
            <a:rPr lang="en-US" sz="1700" kern="1200" dirty="0"/>
            <a:t>Creates new “good” for citizens to use their won to purchase. </a:t>
          </a:r>
        </a:p>
        <a:p>
          <a:pPr marL="171450" lvl="1" indent="-171450" algn="l" defTabSz="755650">
            <a:lnSpc>
              <a:spcPct val="90000"/>
            </a:lnSpc>
            <a:spcBef>
              <a:spcPct val="0"/>
            </a:spcBef>
            <a:spcAft>
              <a:spcPct val="20000"/>
            </a:spcAft>
            <a:buChar char="•"/>
          </a:pPr>
          <a:r>
            <a:rPr lang="en-US" sz="1700" kern="1200"/>
            <a:t>First time NK people had a financial savings vehicle—US dollars.  Private savings must have soared, stopping inflation.</a:t>
          </a:r>
        </a:p>
      </dsp:txBody>
      <dsp:txXfrm>
        <a:off x="0" y="1464570"/>
        <a:ext cx="6666833" cy="1115730"/>
      </dsp:txXfrm>
    </dsp:sp>
    <dsp:sp modelId="{F9EBF242-F0E8-422B-86DB-5413CE4F550C}">
      <dsp:nvSpPr>
        <dsp:cNvPr id="0" name=""/>
        <dsp:cNvSpPr/>
      </dsp:nvSpPr>
      <dsp:spPr>
        <a:xfrm>
          <a:off x="0" y="2580300"/>
          <a:ext cx="6666833" cy="873953"/>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Encouraged factory autonomy, gave them pricing and production  authority.  How much is open to question.</a:t>
          </a:r>
        </a:p>
      </dsp:txBody>
      <dsp:txXfrm>
        <a:off x="42663" y="2622963"/>
        <a:ext cx="6581507" cy="788627"/>
      </dsp:txXfrm>
    </dsp:sp>
    <dsp:sp modelId="{76681D6B-C21B-4A2A-9B2A-F1F34654EAC3}">
      <dsp:nvSpPr>
        <dsp:cNvPr id="0" name=""/>
        <dsp:cNvSpPr/>
      </dsp:nvSpPr>
      <dsp:spPr>
        <a:xfrm>
          <a:off x="0" y="3454254"/>
          <a:ext cx="6666833"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Market pricing would increase productivity, dampen inflation by creating new products.  Especially in tech sector. </a:t>
          </a:r>
        </a:p>
      </dsp:txBody>
      <dsp:txXfrm>
        <a:off x="0" y="3454254"/>
        <a:ext cx="6666833" cy="535095"/>
      </dsp:txXfrm>
    </dsp:sp>
    <dsp:sp modelId="{07D1BE4E-1B4C-48B7-87F5-72E3541979EB}">
      <dsp:nvSpPr>
        <dsp:cNvPr id="0" name=""/>
        <dsp:cNvSpPr/>
      </dsp:nvSpPr>
      <dsp:spPr>
        <a:xfrm>
          <a:off x="0" y="3989349"/>
          <a:ext cx="6666833" cy="873953"/>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New Central Bank law in 2015  gave  CB authority for exchange rate and loan activity, not Finance Ministry.  </a:t>
          </a:r>
        </a:p>
      </dsp:txBody>
      <dsp:txXfrm>
        <a:off x="42663" y="4032012"/>
        <a:ext cx="6581507" cy="7886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C1F7A-1280-4A33-AA0C-136D6DB2F51C}">
      <dsp:nvSpPr>
        <dsp:cNvPr id="0" name=""/>
        <dsp:cNvSpPr/>
      </dsp:nvSpPr>
      <dsp:spPr>
        <a:xfrm>
          <a:off x="0" y="457763"/>
          <a:ext cx="6666833" cy="106140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Pilot program aimed to decentralize farms stalled out.</a:t>
          </a:r>
        </a:p>
      </dsp:txBody>
      <dsp:txXfrm>
        <a:off x="51814" y="509577"/>
        <a:ext cx="6563205" cy="957778"/>
      </dsp:txXfrm>
    </dsp:sp>
    <dsp:sp modelId="{D3CCB006-6CDD-4D96-A6D9-6268A8822FF6}">
      <dsp:nvSpPr>
        <dsp:cNvPr id="0" name=""/>
        <dsp:cNvSpPr/>
      </dsp:nvSpPr>
      <dsp:spPr>
        <a:xfrm>
          <a:off x="0" y="1573890"/>
          <a:ext cx="6666833" cy="1061406"/>
        </a:xfrm>
        <a:prstGeom prst="roundRect">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Many state enterprises excluded, required to support Plan.</a:t>
          </a:r>
        </a:p>
      </dsp:txBody>
      <dsp:txXfrm>
        <a:off x="51814" y="1625704"/>
        <a:ext cx="6563205" cy="957778"/>
      </dsp:txXfrm>
    </dsp:sp>
    <dsp:sp modelId="{C858A09C-E52C-4AD6-B88D-DDE25FDD2845}">
      <dsp:nvSpPr>
        <dsp:cNvPr id="0" name=""/>
        <dsp:cNvSpPr/>
      </dsp:nvSpPr>
      <dsp:spPr>
        <a:xfrm>
          <a:off x="0" y="2690016"/>
          <a:ext cx="6666833" cy="1061406"/>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State set prices for key goods, like electricity, remained far too low.</a:t>
          </a:r>
        </a:p>
      </dsp:txBody>
      <dsp:txXfrm>
        <a:off x="51814" y="2741830"/>
        <a:ext cx="6563205" cy="957778"/>
      </dsp:txXfrm>
    </dsp:sp>
    <dsp:sp modelId="{2032AA9A-88B0-41F2-84F9-229C219C9B92}">
      <dsp:nvSpPr>
        <dsp:cNvPr id="0" name=""/>
        <dsp:cNvSpPr/>
      </dsp:nvSpPr>
      <dsp:spPr>
        <a:xfrm>
          <a:off x="0" y="3806143"/>
          <a:ext cx="6666833" cy="1061406"/>
        </a:xfrm>
        <a:prstGeom prst="roundRect">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Most importantly, without property rights, private savings flowed to US dollars and yuan cash and not to productive investments.   Exception was small scale entrepreneurs, donju, and  housing. </a:t>
          </a:r>
        </a:p>
      </dsp:txBody>
      <dsp:txXfrm>
        <a:off x="51814" y="3857957"/>
        <a:ext cx="6563205" cy="957778"/>
      </dsp:txXfrm>
    </dsp:sp>
    <dsp:sp modelId="{2FD347DA-8F3D-467B-8DBC-5BFD656BEFB3}">
      <dsp:nvSpPr>
        <dsp:cNvPr id="0" name=""/>
        <dsp:cNvSpPr/>
      </dsp:nvSpPr>
      <dsp:spPr>
        <a:xfrm>
          <a:off x="0" y="4922269"/>
          <a:ext cx="6666833" cy="1061406"/>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Macro-economy thus shifted from (state) investment-led to  (private) consumption-led.  No increase in aggregate demand so no inflation.</a:t>
          </a:r>
        </a:p>
      </dsp:txBody>
      <dsp:txXfrm>
        <a:off x="51814" y="4974083"/>
        <a:ext cx="6563205" cy="9577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C1F7A-1280-4A33-AA0C-136D6DB2F51C}">
      <dsp:nvSpPr>
        <dsp:cNvPr id="0" name=""/>
        <dsp:cNvSpPr/>
      </dsp:nvSpPr>
      <dsp:spPr>
        <a:xfrm>
          <a:off x="0" y="218454"/>
          <a:ext cx="6666833" cy="133087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Most  critically, state wages remained  at fixed  low rates while market, productivity related wages, soared.</a:t>
          </a:r>
        </a:p>
      </dsp:txBody>
      <dsp:txXfrm>
        <a:off x="64968" y="283422"/>
        <a:ext cx="6536897" cy="1200939"/>
      </dsp:txXfrm>
    </dsp:sp>
    <dsp:sp modelId="{2032AA9A-88B0-41F2-84F9-229C219C9B92}">
      <dsp:nvSpPr>
        <dsp:cNvPr id="0" name=""/>
        <dsp:cNvSpPr/>
      </dsp:nvSpPr>
      <dsp:spPr>
        <a:xfrm>
          <a:off x="147670" y="1736529"/>
          <a:ext cx="6371492" cy="1980861"/>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State wages set at 3-5,000 won per month, with declining free ration perquisites. </a:t>
          </a:r>
        </a:p>
      </dsp:txBody>
      <dsp:txXfrm>
        <a:off x="244368" y="1833227"/>
        <a:ext cx="6178096" cy="1787465"/>
      </dsp:txXfrm>
    </dsp:sp>
    <dsp:sp modelId="{931BED7E-D5AB-4150-9F14-7E27C204FDCF}">
      <dsp:nvSpPr>
        <dsp:cNvPr id="0" name=""/>
        <dsp:cNvSpPr/>
      </dsp:nvSpPr>
      <dsp:spPr>
        <a:xfrm>
          <a:off x="0" y="3904590"/>
          <a:ext cx="6666833" cy="1330875"/>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Private wages soared to 300,000 won per month with no ration privaledge.   Investors could make much more.</a:t>
          </a:r>
        </a:p>
      </dsp:txBody>
      <dsp:txXfrm>
        <a:off x="64968" y="3969558"/>
        <a:ext cx="6536897" cy="12009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253A70-833A-4B56-AEE6-F944410AD8ED}">
      <dsp:nvSpPr>
        <dsp:cNvPr id="0" name=""/>
        <dsp:cNvSpPr/>
      </dsp:nvSpPr>
      <dsp:spPr>
        <a:xfrm>
          <a:off x="0" y="59894"/>
          <a:ext cx="6666833" cy="173964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North Korea normally runs  $500 million per-year  in observable goods trade deficit that is probably offset by an equivalent services/transfers surplus.   So current account is normally balanced. </a:t>
          </a:r>
        </a:p>
      </dsp:txBody>
      <dsp:txXfrm>
        <a:off x="84922" y="144816"/>
        <a:ext cx="6496989" cy="1569799"/>
      </dsp:txXfrm>
    </dsp:sp>
    <dsp:sp modelId="{74F55FCB-DEC6-4626-894A-F919ABBC4F1F}">
      <dsp:nvSpPr>
        <dsp:cNvPr id="0" name=""/>
        <dsp:cNvSpPr/>
      </dsp:nvSpPr>
      <dsp:spPr>
        <a:xfrm>
          <a:off x="0" y="1857138"/>
          <a:ext cx="6666833" cy="1739643"/>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But in 2017, collapse in exports to China led to $2 bn/ year goods deficits and thus a large current account  deficit financed by an outflow of dollars and yuan   Tight money policy would have required CB to reduce circulation of won to compensate, keeping won rate even.</a:t>
          </a:r>
        </a:p>
      </dsp:txBody>
      <dsp:txXfrm>
        <a:off x="84922" y="1942060"/>
        <a:ext cx="6496989" cy="1569799"/>
      </dsp:txXfrm>
    </dsp:sp>
    <dsp:sp modelId="{03B0DDDD-6730-4E1F-AAE6-32CC018CFEF9}">
      <dsp:nvSpPr>
        <dsp:cNvPr id="0" name=""/>
        <dsp:cNvSpPr/>
      </dsp:nvSpPr>
      <dsp:spPr>
        <a:xfrm>
          <a:off x="0" y="3654381"/>
          <a:ext cx="6666833" cy="1739643"/>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By 2020 imports also collapsed, due to border closure and  likely  lack of  hard currency funds or credit.   So current account was again in balance.  Continued tight monetary policy , however, caused won to reverse course and rise  in value as economy fell into deep recession.</a:t>
          </a:r>
        </a:p>
      </dsp:txBody>
      <dsp:txXfrm>
        <a:off x="84922" y="3739303"/>
        <a:ext cx="6496989" cy="15697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530F0-BAD4-47E1-AE09-32464A9A1C80}">
      <dsp:nvSpPr>
        <dsp:cNvPr id="0" name=""/>
        <dsp:cNvSpPr/>
      </dsp:nvSpPr>
      <dsp:spPr>
        <a:xfrm>
          <a:off x="930572" y="3032"/>
          <a:ext cx="2833338" cy="17000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Kim’s singular economic achievement, exchange rate and price stability, is in big danger with potential to disrupt the political and economic system.  Inflation and money theft does that.</a:t>
          </a:r>
        </a:p>
      </dsp:txBody>
      <dsp:txXfrm>
        <a:off x="930572" y="3032"/>
        <a:ext cx="2833338" cy="1700003"/>
      </dsp:txXfrm>
    </dsp:sp>
    <dsp:sp modelId="{C6DB1313-CCE8-4D14-B131-B0081DF9EDE2}">
      <dsp:nvSpPr>
        <dsp:cNvPr id="0" name=""/>
        <dsp:cNvSpPr/>
      </dsp:nvSpPr>
      <dsp:spPr>
        <a:xfrm>
          <a:off x="4047245" y="3032"/>
          <a:ext cx="2833338" cy="1700003"/>
        </a:xfrm>
        <a:prstGeom prst="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Tight monetary policy has pushed economy into severe recession.</a:t>
          </a:r>
        </a:p>
      </dsp:txBody>
      <dsp:txXfrm>
        <a:off x="4047245" y="3032"/>
        <a:ext cx="2833338" cy="1700003"/>
      </dsp:txXfrm>
    </dsp:sp>
    <dsp:sp modelId="{ACA085A3-6C8B-4920-BEE2-7BC95484F64B}">
      <dsp:nvSpPr>
        <dsp:cNvPr id="0" name=""/>
        <dsp:cNvSpPr/>
      </dsp:nvSpPr>
      <dsp:spPr>
        <a:xfrm>
          <a:off x="7163917" y="3032"/>
          <a:ext cx="2833338" cy="1700003"/>
        </a:xfrm>
        <a:prstGeom prst="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Public  has much more power  than in previous regimes given their private holdings of foreign exchange, yuan and dollars.  State has  less control.</a:t>
          </a:r>
        </a:p>
      </dsp:txBody>
      <dsp:txXfrm>
        <a:off x="7163917" y="3032"/>
        <a:ext cx="2833338" cy="1700003"/>
      </dsp:txXfrm>
    </dsp:sp>
    <dsp:sp modelId="{FE2764D6-E947-461F-95B5-4CC4CA30A987}">
      <dsp:nvSpPr>
        <dsp:cNvPr id="0" name=""/>
        <dsp:cNvSpPr/>
      </dsp:nvSpPr>
      <dsp:spPr>
        <a:xfrm>
          <a:off x="930572" y="1986369"/>
          <a:ext cx="2833338" cy="1700003"/>
        </a:xfrm>
        <a:prstGeom prst="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State budgets and wages are severely constrained due to need to protect won against circulating dollars and yuan. </a:t>
          </a:r>
        </a:p>
      </dsp:txBody>
      <dsp:txXfrm>
        <a:off x="930572" y="1986369"/>
        <a:ext cx="2833338" cy="1700003"/>
      </dsp:txXfrm>
    </dsp:sp>
    <dsp:sp modelId="{22166AFE-6847-4986-A5E4-6F80D2CF6CE6}">
      <dsp:nvSpPr>
        <dsp:cNvPr id="0" name=""/>
        <dsp:cNvSpPr/>
      </dsp:nvSpPr>
      <dsp:spPr>
        <a:xfrm>
          <a:off x="4047245" y="1986369"/>
          <a:ext cx="2833338" cy="1700003"/>
        </a:xfrm>
        <a:prstGeom prst="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Textbook solution  is  to sell state assets to private sector thus easing budget constraint, while raising state salaries,  increasing prices of state supplied goods, and  allowing property rights to encourage private sector productivity.</a:t>
          </a:r>
        </a:p>
      </dsp:txBody>
      <dsp:txXfrm>
        <a:off x="4047245" y="1986369"/>
        <a:ext cx="2833338" cy="1700003"/>
      </dsp:txXfrm>
    </dsp:sp>
    <dsp:sp modelId="{A9960BA7-4B83-4612-9E80-CBFC073AAAF3}">
      <dsp:nvSpPr>
        <dsp:cNvPr id="0" name=""/>
        <dsp:cNvSpPr/>
      </dsp:nvSpPr>
      <dsp:spPr>
        <a:xfrm>
          <a:off x="7163917" y="1986369"/>
          <a:ext cx="2833338" cy="170000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This could be done even in UN Sanctions environment. </a:t>
          </a:r>
        </a:p>
      </dsp:txBody>
      <dsp:txXfrm>
        <a:off x="7163917" y="1986369"/>
        <a:ext cx="2833338" cy="170000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0.76338</cdr:x>
      <cdr:y>0.53991</cdr:y>
    </cdr:from>
    <cdr:to>
      <cdr:x>0.9363</cdr:x>
      <cdr:y>0.63511</cdr:y>
    </cdr:to>
    <cdr:sp macro="" textlink="">
      <cdr:nvSpPr>
        <cdr:cNvPr id="2" name="TextBox 1">
          <a:extLst xmlns:a="http://schemas.openxmlformats.org/drawingml/2006/main">
            <a:ext uri="{FF2B5EF4-FFF2-40B4-BE49-F238E27FC236}">
              <a16:creationId xmlns:a16="http://schemas.microsoft.com/office/drawing/2014/main" id="{B0443FBD-DF75-8B35-2896-06502F91D3DC}"/>
            </a:ext>
          </a:extLst>
        </cdr:cNvPr>
        <cdr:cNvSpPr txBox="1"/>
      </cdr:nvSpPr>
      <cdr:spPr>
        <a:xfrm xmlns:a="http://schemas.openxmlformats.org/drawingml/2006/main">
          <a:off x="8275320" y="2528001"/>
          <a:ext cx="1874520" cy="4457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t>Covid  b</a:t>
          </a:r>
          <a:r>
            <a:rPr lang="en-US" sz="1400" dirty="0"/>
            <a:t>order closure</a:t>
          </a:r>
        </a:p>
      </cdr:txBody>
    </cdr:sp>
  </cdr:relSizeAnchor>
</c:userShape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1-09-01T02:16:00.11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22102 5098 0</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1-09-01T02:16:02.79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20726 6879 0</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1-09-01T02:16:00.11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22102 5098 0</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1-09-01T02:16:02.79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20726 6879 0</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1-09-01T02:18:56.21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6897 2187 0</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1-09-01T02:24:36.80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7126 2205 0</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1-09-01T01:05:34.86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28751 811 0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2718A2-E89A-4867-9D19-DA4563D64EDF}" type="datetimeFigureOut">
              <a:rPr lang="en-US" smtClean="0"/>
              <a:t>9/6/2022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066886-11E6-4BE2-87FD-F99FAF13AB6B}" type="slidenum">
              <a:rPr lang="en-US" smtClean="0"/>
              <a:t>‹#›</a:t>
            </a:fld>
            <a:endParaRPr lang="en-US"/>
          </a:p>
        </p:txBody>
      </p:sp>
    </p:spTree>
    <p:extLst>
      <p:ext uri="{BB962C8B-B14F-4D97-AF65-F5344CB8AC3E}">
        <p14:creationId xmlns:p14="http://schemas.microsoft.com/office/powerpoint/2010/main" val="269286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66886-11E6-4BE2-87FD-F99FAF13AB6B}" type="slidenum">
              <a:rPr lang="en-US" smtClean="0"/>
              <a:t>5</a:t>
            </a:fld>
            <a:endParaRPr lang="en-US"/>
          </a:p>
        </p:txBody>
      </p:sp>
    </p:spTree>
    <p:extLst>
      <p:ext uri="{BB962C8B-B14F-4D97-AF65-F5344CB8AC3E}">
        <p14:creationId xmlns:p14="http://schemas.microsoft.com/office/powerpoint/2010/main" val="1402698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18C3F-D7EB-4B96-A339-8B1736972A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D82986-4C1A-4B23-9CA1-74515A5A6B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D6BFF9-6A4F-4F59-BE40-430066651E0E}"/>
              </a:ext>
            </a:extLst>
          </p:cNvPr>
          <p:cNvSpPr>
            <a:spLocks noGrp="1"/>
          </p:cNvSpPr>
          <p:nvPr>
            <p:ph type="dt" sz="half" idx="10"/>
          </p:nvPr>
        </p:nvSpPr>
        <p:spPr/>
        <p:txBody>
          <a:bodyPr/>
          <a:lstStyle/>
          <a:p>
            <a:fld id="{22734B7A-E9F4-4F9D-922A-B056A88AF043}" type="datetimeFigureOut">
              <a:rPr lang="en-US" smtClean="0"/>
              <a:t>9/6/2022</a:t>
            </a:fld>
            <a:endParaRPr lang="en-US"/>
          </a:p>
        </p:txBody>
      </p:sp>
      <p:sp>
        <p:nvSpPr>
          <p:cNvPr id="5" name="Footer Placeholder 4">
            <a:extLst>
              <a:ext uri="{FF2B5EF4-FFF2-40B4-BE49-F238E27FC236}">
                <a16:creationId xmlns:a16="http://schemas.microsoft.com/office/drawing/2014/main" id="{FF5C17B5-059A-4A11-9DA7-E189833DF6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5B1E95-9E74-4EBF-ABB6-0F0C75DBA2DD}"/>
              </a:ext>
            </a:extLst>
          </p:cNvPr>
          <p:cNvSpPr>
            <a:spLocks noGrp="1"/>
          </p:cNvSpPr>
          <p:nvPr>
            <p:ph type="sldNum" sz="quarter" idx="12"/>
          </p:nvPr>
        </p:nvSpPr>
        <p:spPr/>
        <p:txBody>
          <a:bodyPr/>
          <a:lstStyle/>
          <a:p>
            <a:fld id="{78691DA4-D656-4E8E-92A0-590377A99F50}" type="slidenum">
              <a:rPr lang="en-US" smtClean="0"/>
              <a:t>‹#›</a:t>
            </a:fld>
            <a:endParaRPr lang="en-US"/>
          </a:p>
        </p:txBody>
      </p:sp>
    </p:spTree>
    <p:extLst>
      <p:ext uri="{BB962C8B-B14F-4D97-AF65-F5344CB8AC3E}">
        <p14:creationId xmlns:p14="http://schemas.microsoft.com/office/powerpoint/2010/main" val="2570813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ADCC0-D007-40FE-A514-360142A344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D7235B-6AAB-4184-B1D2-EE3F8C98D5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8E5EA0-D753-419D-B53F-2EC055373072}"/>
              </a:ext>
            </a:extLst>
          </p:cNvPr>
          <p:cNvSpPr>
            <a:spLocks noGrp="1"/>
          </p:cNvSpPr>
          <p:nvPr>
            <p:ph type="dt" sz="half" idx="10"/>
          </p:nvPr>
        </p:nvSpPr>
        <p:spPr/>
        <p:txBody>
          <a:bodyPr/>
          <a:lstStyle/>
          <a:p>
            <a:fld id="{22734B7A-E9F4-4F9D-922A-B056A88AF043}" type="datetimeFigureOut">
              <a:rPr lang="en-US" smtClean="0"/>
              <a:t>9/6/2022</a:t>
            </a:fld>
            <a:endParaRPr lang="en-US"/>
          </a:p>
        </p:txBody>
      </p:sp>
      <p:sp>
        <p:nvSpPr>
          <p:cNvPr id="5" name="Footer Placeholder 4">
            <a:extLst>
              <a:ext uri="{FF2B5EF4-FFF2-40B4-BE49-F238E27FC236}">
                <a16:creationId xmlns:a16="http://schemas.microsoft.com/office/drawing/2014/main" id="{291117FE-8199-4345-A274-1FA4647944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F3A9BC-CC75-4314-B5F0-5827BFB54A11}"/>
              </a:ext>
            </a:extLst>
          </p:cNvPr>
          <p:cNvSpPr>
            <a:spLocks noGrp="1"/>
          </p:cNvSpPr>
          <p:nvPr>
            <p:ph type="sldNum" sz="quarter" idx="12"/>
          </p:nvPr>
        </p:nvSpPr>
        <p:spPr/>
        <p:txBody>
          <a:bodyPr/>
          <a:lstStyle/>
          <a:p>
            <a:fld id="{78691DA4-D656-4E8E-92A0-590377A99F50}" type="slidenum">
              <a:rPr lang="en-US" smtClean="0"/>
              <a:t>‹#›</a:t>
            </a:fld>
            <a:endParaRPr lang="en-US"/>
          </a:p>
        </p:txBody>
      </p:sp>
    </p:spTree>
    <p:extLst>
      <p:ext uri="{BB962C8B-B14F-4D97-AF65-F5344CB8AC3E}">
        <p14:creationId xmlns:p14="http://schemas.microsoft.com/office/powerpoint/2010/main" val="2765091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CBB6EA-B690-42E0-BB46-C7C5FDBE13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EAA54C-D68E-4388-A9F9-7C6883EEC7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92CFE-5224-4386-AA1D-EF6171F3C3BE}"/>
              </a:ext>
            </a:extLst>
          </p:cNvPr>
          <p:cNvSpPr>
            <a:spLocks noGrp="1"/>
          </p:cNvSpPr>
          <p:nvPr>
            <p:ph type="dt" sz="half" idx="10"/>
          </p:nvPr>
        </p:nvSpPr>
        <p:spPr/>
        <p:txBody>
          <a:bodyPr/>
          <a:lstStyle/>
          <a:p>
            <a:fld id="{22734B7A-E9F4-4F9D-922A-B056A88AF043}" type="datetimeFigureOut">
              <a:rPr lang="en-US" smtClean="0"/>
              <a:t>9/6/2022</a:t>
            </a:fld>
            <a:endParaRPr lang="en-US"/>
          </a:p>
        </p:txBody>
      </p:sp>
      <p:sp>
        <p:nvSpPr>
          <p:cNvPr id="5" name="Footer Placeholder 4">
            <a:extLst>
              <a:ext uri="{FF2B5EF4-FFF2-40B4-BE49-F238E27FC236}">
                <a16:creationId xmlns:a16="http://schemas.microsoft.com/office/drawing/2014/main" id="{B45DE4E5-0F16-4AD9-95D9-B5FB421B2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F90290-9556-403D-B1F1-7AF3AE616D5F}"/>
              </a:ext>
            </a:extLst>
          </p:cNvPr>
          <p:cNvSpPr>
            <a:spLocks noGrp="1"/>
          </p:cNvSpPr>
          <p:nvPr>
            <p:ph type="sldNum" sz="quarter" idx="12"/>
          </p:nvPr>
        </p:nvSpPr>
        <p:spPr/>
        <p:txBody>
          <a:bodyPr/>
          <a:lstStyle/>
          <a:p>
            <a:fld id="{78691DA4-D656-4E8E-92A0-590377A99F50}" type="slidenum">
              <a:rPr lang="en-US" smtClean="0"/>
              <a:t>‹#›</a:t>
            </a:fld>
            <a:endParaRPr lang="en-US"/>
          </a:p>
        </p:txBody>
      </p:sp>
    </p:spTree>
    <p:extLst>
      <p:ext uri="{BB962C8B-B14F-4D97-AF65-F5344CB8AC3E}">
        <p14:creationId xmlns:p14="http://schemas.microsoft.com/office/powerpoint/2010/main" val="1744648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B4F87-6FC1-406D-911C-53B14BC419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244F83-F3DF-406F-8278-457B3B75EB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E25CAD-6F4E-438C-AB7E-260A0AEE5054}"/>
              </a:ext>
            </a:extLst>
          </p:cNvPr>
          <p:cNvSpPr>
            <a:spLocks noGrp="1"/>
          </p:cNvSpPr>
          <p:nvPr>
            <p:ph type="dt" sz="half" idx="10"/>
          </p:nvPr>
        </p:nvSpPr>
        <p:spPr/>
        <p:txBody>
          <a:bodyPr/>
          <a:lstStyle/>
          <a:p>
            <a:fld id="{22734B7A-E9F4-4F9D-922A-B056A88AF043}" type="datetimeFigureOut">
              <a:rPr lang="en-US" smtClean="0"/>
              <a:t>9/6/2022</a:t>
            </a:fld>
            <a:endParaRPr lang="en-US"/>
          </a:p>
        </p:txBody>
      </p:sp>
      <p:sp>
        <p:nvSpPr>
          <p:cNvPr id="5" name="Footer Placeholder 4">
            <a:extLst>
              <a:ext uri="{FF2B5EF4-FFF2-40B4-BE49-F238E27FC236}">
                <a16:creationId xmlns:a16="http://schemas.microsoft.com/office/drawing/2014/main" id="{D6DA6C5C-6C76-4B0D-9D02-94AB357D59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400B8-3D35-4788-9B18-80B2EC3B31C4}"/>
              </a:ext>
            </a:extLst>
          </p:cNvPr>
          <p:cNvSpPr>
            <a:spLocks noGrp="1"/>
          </p:cNvSpPr>
          <p:nvPr>
            <p:ph type="sldNum" sz="quarter" idx="12"/>
          </p:nvPr>
        </p:nvSpPr>
        <p:spPr/>
        <p:txBody>
          <a:bodyPr/>
          <a:lstStyle/>
          <a:p>
            <a:fld id="{78691DA4-D656-4E8E-92A0-590377A99F50}" type="slidenum">
              <a:rPr lang="en-US" smtClean="0"/>
              <a:t>‹#›</a:t>
            </a:fld>
            <a:endParaRPr lang="en-US"/>
          </a:p>
        </p:txBody>
      </p:sp>
    </p:spTree>
    <p:extLst>
      <p:ext uri="{BB962C8B-B14F-4D97-AF65-F5344CB8AC3E}">
        <p14:creationId xmlns:p14="http://schemas.microsoft.com/office/powerpoint/2010/main" val="3463847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D7AB8-8933-4AEB-B94F-E9141709FB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933D12-A4E2-420C-8004-686937D00F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2B641-14A2-41FD-9A6D-570E9291FF91}"/>
              </a:ext>
            </a:extLst>
          </p:cNvPr>
          <p:cNvSpPr>
            <a:spLocks noGrp="1"/>
          </p:cNvSpPr>
          <p:nvPr>
            <p:ph type="dt" sz="half" idx="10"/>
          </p:nvPr>
        </p:nvSpPr>
        <p:spPr/>
        <p:txBody>
          <a:bodyPr/>
          <a:lstStyle/>
          <a:p>
            <a:fld id="{22734B7A-E9F4-4F9D-922A-B056A88AF043}" type="datetimeFigureOut">
              <a:rPr lang="en-US" smtClean="0"/>
              <a:t>9/6/2022</a:t>
            </a:fld>
            <a:endParaRPr lang="en-US"/>
          </a:p>
        </p:txBody>
      </p:sp>
      <p:sp>
        <p:nvSpPr>
          <p:cNvPr id="5" name="Footer Placeholder 4">
            <a:extLst>
              <a:ext uri="{FF2B5EF4-FFF2-40B4-BE49-F238E27FC236}">
                <a16:creationId xmlns:a16="http://schemas.microsoft.com/office/drawing/2014/main" id="{B826500E-BA12-498E-A483-79B1359AA0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7FACFA-BD06-484A-B82B-A78134AB28D3}"/>
              </a:ext>
            </a:extLst>
          </p:cNvPr>
          <p:cNvSpPr>
            <a:spLocks noGrp="1"/>
          </p:cNvSpPr>
          <p:nvPr>
            <p:ph type="sldNum" sz="quarter" idx="12"/>
          </p:nvPr>
        </p:nvSpPr>
        <p:spPr/>
        <p:txBody>
          <a:bodyPr/>
          <a:lstStyle/>
          <a:p>
            <a:fld id="{78691DA4-D656-4E8E-92A0-590377A99F50}" type="slidenum">
              <a:rPr lang="en-US" smtClean="0"/>
              <a:t>‹#›</a:t>
            </a:fld>
            <a:endParaRPr lang="en-US"/>
          </a:p>
        </p:txBody>
      </p:sp>
    </p:spTree>
    <p:extLst>
      <p:ext uri="{BB962C8B-B14F-4D97-AF65-F5344CB8AC3E}">
        <p14:creationId xmlns:p14="http://schemas.microsoft.com/office/powerpoint/2010/main" val="1261362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DF005-9026-4344-9272-2F1B17755D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A1E83F-A0D2-499A-8834-7F82E0C2AD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A42111-5449-471D-A11E-3955795A2D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DE56DB-7AAE-4CCD-91FF-F8ED88D0817B}"/>
              </a:ext>
            </a:extLst>
          </p:cNvPr>
          <p:cNvSpPr>
            <a:spLocks noGrp="1"/>
          </p:cNvSpPr>
          <p:nvPr>
            <p:ph type="dt" sz="half" idx="10"/>
          </p:nvPr>
        </p:nvSpPr>
        <p:spPr/>
        <p:txBody>
          <a:bodyPr/>
          <a:lstStyle/>
          <a:p>
            <a:fld id="{22734B7A-E9F4-4F9D-922A-B056A88AF043}" type="datetimeFigureOut">
              <a:rPr lang="en-US" smtClean="0"/>
              <a:t>9/6/2022</a:t>
            </a:fld>
            <a:endParaRPr lang="en-US"/>
          </a:p>
        </p:txBody>
      </p:sp>
      <p:sp>
        <p:nvSpPr>
          <p:cNvPr id="6" name="Footer Placeholder 5">
            <a:extLst>
              <a:ext uri="{FF2B5EF4-FFF2-40B4-BE49-F238E27FC236}">
                <a16:creationId xmlns:a16="http://schemas.microsoft.com/office/drawing/2014/main" id="{6F63168C-CB1D-494C-B6BD-D800BF1D3C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131E64-8C7E-43BD-8793-118E2786CCE8}"/>
              </a:ext>
            </a:extLst>
          </p:cNvPr>
          <p:cNvSpPr>
            <a:spLocks noGrp="1"/>
          </p:cNvSpPr>
          <p:nvPr>
            <p:ph type="sldNum" sz="quarter" idx="12"/>
          </p:nvPr>
        </p:nvSpPr>
        <p:spPr/>
        <p:txBody>
          <a:bodyPr/>
          <a:lstStyle/>
          <a:p>
            <a:fld id="{78691DA4-D656-4E8E-92A0-590377A99F50}" type="slidenum">
              <a:rPr lang="en-US" smtClean="0"/>
              <a:t>‹#›</a:t>
            </a:fld>
            <a:endParaRPr lang="en-US"/>
          </a:p>
        </p:txBody>
      </p:sp>
    </p:spTree>
    <p:extLst>
      <p:ext uri="{BB962C8B-B14F-4D97-AF65-F5344CB8AC3E}">
        <p14:creationId xmlns:p14="http://schemas.microsoft.com/office/powerpoint/2010/main" val="3316414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B8BC8-F857-44B5-8201-67BEB5A020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4C325A-6EBE-4024-B5CE-3CB1AD6290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3DDB0C-C551-485B-8E57-2D6319FA67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010DD7-1FED-42FA-8399-8C22D6AF75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C65B77-3436-47AF-86C4-81F107B388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C30D2D-ABEF-4AA0-9D44-CD38D0F29866}"/>
              </a:ext>
            </a:extLst>
          </p:cNvPr>
          <p:cNvSpPr>
            <a:spLocks noGrp="1"/>
          </p:cNvSpPr>
          <p:nvPr>
            <p:ph type="dt" sz="half" idx="10"/>
          </p:nvPr>
        </p:nvSpPr>
        <p:spPr/>
        <p:txBody>
          <a:bodyPr/>
          <a:lstStyle/>
          <a:p>
            <a:fld id="{22734B7A-E9F4-4F9D-922A-B056A88AF043}" type="datetimeFigureOut">
              <a:rPr lang="en-US" smtClean="0"/>
              <a:t>9/6/2022</a:t>
            </a:fld>
            <a:endParaRPr lang="en-US"/>
          </a:p>
        </p:txBody>
      </p:sp>
      <p:sp>
        <p:nvSpPr>
          <p:cNvPr id="8" name="Footer Placeholder 7">
            <a:extLst>
              <a:ext uri="{FF2B5EF4-FFF2-40B4-BE49-F238E27FC236}">
                <a16:creationId xmlns:a16="http://schemas.microsoft.com/office/drawing/2014/main" id="{7E7FC2DC-6C27-434D-8B3E-4A5E50F2B1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094FA3-B609-48C2-A11A-120DB27C0CFA}"/>
              </a:ext>
            </a:extLst>
          </p:cNvPr>
          <p:cNvSpPr>
            <a:spLocks noGrp="1"/>
          </p:cNvSpPr>
          <p:nvPr>
            <p:ph type="sldNum" sz="quarter" idx="12"/>
          </p:nvPr>
        </p:nvSpPr>
        <p:spPr/>
        <p:txBody>
          <a:bodyPr/>
          <a:lstStyle/>
          <a:p>
            <a:fld id="{78691DA4-D656-4E8E-92A0-590377A99F50}" type="slidenum">
              <a:rPr lang="en-US" smtClean="0"/>
              <a:t>‹#›</a:t>
            </a:fld>
            <a:endParaRPr lang="en-US"/>
          </a:p>
        </p:txBody>
      </p:sp>
    </p:spTree>
    <p:extLst>
      <p:ext uri="{BB962C8B-B14F-4D97-AF65-F5344CB8AC3E}">
        <p14:creationId xmlns:p14="http://schemas.microsoft.com/office/powerpoint/2010/main" val="1010277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07C6C-85FE-4787-8347-A04FC613E5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F46616-AEF5-456F-B055-1B3D73676167}"/>
              </a:ext>
            </a:extLst>
          </p:cNvPr>
          <p:cNvSpPr>
            <a:spLocks noGrp="1"/>
          </p:cNvSpPr>
          <p:nvPr>
            <p:ph type="dt" sz="half" idx="10"/>
          </p:nvPr>
        </p:nvSpPr>
        <p:spPr/>
        <p:txBody>
          <a:bodyPr/>
          <a:lstStyle/>
          <a:p>
            <a:fld id="{22734B7A-E9F4-4F9D-922A-B056A88AF043}" type="datetimeFigureOut">
              <a:rPr lang="en-US" smtClean="0"/>
              <a:t>9/6/2022</a:t>
            </a:fld>
            <a:endParaRPr lang="en-US"/>
          </a:p>
        </p:txBody>
      </p:sp>
      <p:sp>
        <p:nvSpPr>
          <p:cNvPr id="4" name="Footer Placeholder 3">
            <a:extLst>
              <a:ext uri="{FF2B5EF4-FFF2-40B4-BE49-F238E27FC236}">
                <a16:creationId xmlns:a16="http://schemas.microsoft.com/office/drawing/2014/main" id="{4ADB1D04-1F19-4DE8-8664-1BD5925F57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66BD2F-6497-4F0E-93E1-2127EF6A1D5C}"/>
              </a:ext>
            </a:extLst>
          </p:cNvPr>
          <p:cNvSpPr>
            <a:spLocks noGrp="1"/>
          </p:cNvSpPr>
          <p:nvPr>
            <p:ph type="sldNum" sz="quarter" idx="12"/>
          </p:nvPr>
        </p:nvSpPr>
        <p:spPr/>
        <p:txBody>
          <a:bodyPr/>
          <a:lstStyle/>
          <a:p>
            <a:fld id="{78691DA4-D656-4E8E-92A0-590377A99F50}" type="slidenum">
              <a:rPr lang="en-US" smtClean="0"/>
              <a:t>‹#›</a:t>
            </a:fld>
            <a:endParaRPr lang="en-US"/>
          </a:p>
        </p:txBody>
      </p:sp>
    </p:spTree>
    <p:extLst>
      <p:ext uri="{BB962C8B-B14F-4D97-AF65-F5344CB8AC3E}">
        <p14:creationId xmlns:p14="http://schemas.microsoft.com/office/powerpoint/2010/main" val="3897453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FD2C43-D0B7-4467-85ED-C4AE2139988D}"/>
              </a:ext>
            </a:extLst>
          </p:cNvPr>
          <p:cNvSpPr>
            <a:spLocks noGrp="1"/>
          </p:cNvSpPr>
          <p:nvPr>
            <p:ph type="dt" sz="half" idx="10"/>
          </p:nvPr>
        </p:nvSpPr>
        <p:spPr/>
        <p:txBody>
          <a:bodyPr/>
          <a:lstStyle/>
          <a:p>
            <a:fld id="{22734B7A-E9F4-4F9D-922A-B056A88AF043}" type="datetimeFigureOut">
              <a:rPr lang="en-US" smtClean="0"/>
              <a:t>9/6/2022</a:t>
            </a:fld>
            <a:endParaRPr lang="en-US"/>
          </a:p>
        </p:txBody>
      </p:sp>
      <p:sp>
        <p:nvSpPr>
          <p:cNvPr id="3" name="Footer Placeholder 2">
            <a:extLst>
              <a:ext uri="{FF2B5EF4-FFF2-40B4-BE49-F238E27FC236}">
                <a16:creationId xmlns:a16="http://schemas.microsoft.com/office/drawing/2014/main" id="{046F621C-E067-437E-977B-00042D7A20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6E1A4A-B806-48DD-B84F-3B3B15E4E560}"/>
              </a:ext>
            </a:extLst>
          </p:cNvPr>
          <p:cNvSpPr>
            <a:spLocks noGrp="1"/>
          </p:cNvSpPr>
          <p:nvPr>
            <p:ph type="sldNum" sz="quarter" idx="12"/>
          </p:nvPr>
        </p:nvSpPr>
        <p:spPr/>
        <p:txBody>
          <a:bodyPr/>
          <a:lstStyle/>
          <a:p>
            <a:fld id="{78691DA4-D656-4E8E-92A0-590377A99F50}" type="slidenum">
              <a:rPr lang="en-US" smtClean="0"/>
              <a:t>‹#›</a:t>
            </a:fld>
            <a:endParaRPr lang="en-US"/>
          </a:p>
        </p:txBody>
      </p:sp>
    </p:spTree>
    <p:extLst>
      <p:ext uri="{BB962C8B-B14F-4D97-AF65-F5344CB8AC3E}">
        <p14:creationId xmlns:p14="http://schemas.microsoft.com/office/powerpoint/2010/main" val="3073466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CD776-33E3-4599-A7E3-1CD087B624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9184AE-7A6D-40E5-BBB9-15DC966C05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B21D21-81AD-4633-8A0F-A0825821CB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E49697-2E54-4D8B-8013-AE726078D949}"/>
              </a:ext>
            </a:extLst>
          </p:cNvPr>
          <p:cNvSpPr>
            <a:spLocks noGrp="1"/>
          </p:cNvSpPr>
          <p:nvPr>
            <p:ph type="dt" sz="half" idx="10"/>
          </p:nvPr>
        </p:nvSpPr>
        <p:spPr/>
        <p:txBody>
          <a:bodyPr/>
          <a:lstStyle/>
          <a:p>
            <a:fld id="{22734B7A-E9F4-4F9D-922A-B056A88AF043}" type="datetimeFigureOut">
              <a:rPr lang="en-US" smtClean="0"/>
              <a:t>9/6/2022</a:t>
            </a:fld>
            <a:endParaRPr lang="en-US"/>
          </a:p>
        </p:txBody>
      </p:sp>
      <p:sp>
        <p:nvSpPr>
          <p:cNvPr id="6" name="Footer Placeholder 5">
            <a:extLst>
              <a:ext uri="{FF2B5EF4-FFF2-40B4-BE49-F238E27FC236}">
                <a16:creationId xmlns:a16="http://schemas.microsoft.com/office/drawing/2014/main" id="{B4D0EAF1-13B8-4A8E-9970-20E02EC0E9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E5FE4B-1F89-44F4-AE5C-80E03A1AB122}"/>
              </a:ext>
            </a:extLst>
          </p:cNvPr>
          <p:cNvSpPr>
            <a:spLocks noGrp="1"/>
          </p:cNvSpPr>
          <p:nvPr>
            <p:ph type="sldNum" sz="quarter" idx="12"/>
          </p:nvPr>
        </p:nvSpPr>
        <p:spPr/>
        <p:txBody>
          <a:bodyPr/>
          <a:lstStyle/>
          <a:p>
            <a:fld id="{78691DA4-D656-4E8E-92A0-590377A99F50}" type="slidenum">
              <a:rPr lang="en-US" smtClean="0"/>
              <a:t>‹#›</a:t>
            </a:fld>
            <a:endParaRPr lang="en-US"/>
          </a:p>
        </p:txBody>
      </p:sp>
    </p:spTree>
    <p:extLst>
      <p:ext uri="{BB962C8B-B14F-4D97-AF65-F5344CB8AC3E}">
        <p14:creationId xmlns:p14="http://schemas.microsoft.com/office/powerpoint/2010/main" val="4187417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4C9F8-CC25-4FFD-87BC-BA63A948C7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0CBCAC-DF6E-46D4-A082-8B183D4581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1241B5-8255-47B5-A8E7-A0AFA66BF4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7B3CE5-A563-4106-96D7-CC993C221C88}"/>
              </a:ext>
            </a:extLst>
          </p:cNvPr>
          <p:cNvSpPr>
            <a:spLocks noGrp="1"/>
          </p:cNvSpPr>
          <p:nvPr>
            <p:ph type="dt" sz="half" idx="10"/>
          </p:nvPr>
        </p:nvSpPr>
        <p:spPr/>
        <p:txBody>
          <a:bodyPr/>
          <a:lstStyle/>
          <a:p>
            <a:fld id="{22734B7A-E9F4-4F9D-922A-B056A88AF043}" type="datetimeFigureOut">
              <a:rPr lang="en-US" smtClean="0"/>
              <a:t>9/6/2022</a:t>
            </a:fld>
            <a:endParaRPr lang="en-US"/>
          </a:p>
        </p:txBody>
      </p:sp>
      <p:sp>
        <p:nvSpPr>
          <p:cNvPr id="6" name="Footer Placeholder 5">
            <a:extLst>
              <a:ext uri="{FF2B5EF4-FFF2-40B4-BE49-F238E27FC236}">
                <a16:creationId xmlns:a16="http://schemas.microsoft.com/office/drawing/2014/main" id="{EFF652F4-295E-4C91-AC02-7CEA7922D0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A5B578-D5B2-4E4F-84A6-A5AF5D6323D8}"/>
              </a:ext>
            </a:extLst>
          </p:cNvPr>
          <p:cNvSpPr>
            <a:spLocks noGrp="1"/>
          </p:cNvSpPr>
          <p:nvPr>
            <p:ph type="sldNum" sz="quarter" idx="12"/>
          </p:nvPr>
        </p:nvSpPr>
        <p:spPr/>
        <p:txBody>
          <a:bodyPr/>
          <a:lstStyle/>
          <a:p>
            <a:fld id="{78691DA4-D656-4E8E-92A0-590377A99F50}" type="slidenum">
              <a:rPr lang="en-US" smtClean="0"/>
              <a:t>‹#›</a:t>
            </a:fld>
            <a:endParaRPr lang="en-US"/>
          </a:p>
        </p:txBody>
      </p:sp>
    </p:spTree>
    <p:extLst>
      <p:ext uri="{BB962C8B-B14F-4D97-AF65-F5344CB8AC3E}">
        <p14:creationId xmlns:p14="http://schemas.microsoft.com/office/powerpoint/2010/main" val="747563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84BD93-66EE-4708-81DA-7F71F62AA1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76C93A-4CC8-4228-A065-AF6F5D4AEA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52018E-190C-4D90-8CAE-07310C4718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734B7A-E9F4-4F9D-922A-B056A88AF043}" type="datetimeFigureOut">
              <a:rPr lang="en-US" smtClean="0"/>
              <a:t>9/6/2022</a:t>
            </a:fld>
            <a:endParaRPr lang="en-US"/>
          </a:p>
        </p:txBody>
      </p:sp>
      <p:sp>
        <p:nvSpPr>
          <p:cNvPr id="5" name="Footer Placeholder 4">
            <a:extLst>
              <a:ext uri="{FF2B5EF4-FFF2-40B4-BE49-F238E27FC236}">
                <a16:creationId xmlns:a16="http://schemas.microsoft.com/office/drawing/2014/main" id="{48BACA89-ADF1-4C3A-BD49-5194876849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9CF8E7-38DD-47D0-A57F-360DA27FF4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691DA4-D656-4E8E-92A0-590377A99F50}" type="slidenum">
              <a:rPr lang="en-US" smtClean="0"/>
              <a:t>‹#›</a:t>
            </a:fld>
            <a:endParaRPr lang="en-US"/>
          </a:p>
        </p:txBody>
      </p:sp>
    </p:spTree>
    <p:extLst>
      <p:ext uri="{BB962C8B-B14F-4D97-AF65-F5344CB8AC3E}">
        <p14:creationId xmlns:p14="http://schemas.microsoft.com/office/powerpoint/2010/main" val="3177027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4.xml"/><Relationship Id="rId7" Type="http://schemas.openxmlformats.org/officeDocument/2006/relationships/customXml" Target="../ink/ink6.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5.xml"/><Relationship Id="rId7" Type="http://schemas.openxmlformats.org/officeDocument/2006/relationships/customXml" Target="../ink/ink7.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customXml" Target="../ink/ink2.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2.xml"/><Relationship Id="rId7" Type="http://schemas.openxmlformats.org/officeDocument/2006/relationships/customXml" Target="../ink/ink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customXml" Target="../ink/ink4.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3.xml"/><Relationship Id="rId7" Type="http://schemas.openxmlformats.org/officeDocument/2006/relationships/customXml" Target="../ink/ink5.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306C30-DAD7-40A7-ACAA-B00872AED986}"/>
              </a:ext>
            </a:extLst>
          </p:cNvPr>
          <p:cNvSpPr>
            <a:spLocks noGrp="1"/>
          </p:cNvSpPr>
          <p:nvPr>
            <p:ph type="ctrTitle"/>
          </p:nvPr>
        </p:nvSpPr>
        <p:spPr>
          <a:xfrm>
            <a:off x="1386865" y="818984"/>
            <a:ext cx="6596245" cy="3268520"/>
          </a:xfrm>
        </p:spPr>
        <p:txBody>
          <a:bodyPr>
            <a:normAutofit fontScale="90000"/>
          </a:bodyPr>
          <a:lstStyle/>
          <a:p>
            <a:pPr algn="r"/>
            <a:br>
              <a:rPr lang="en-US" sz="1600" b="1" dirty="0">
                <a:solidFill>
                  <a:srgbClr val="FFFFFF"/>
                </a:solidFill>
                <a:latin typeface="Arial" panose="020B0604020202020204" pitchFamily="34" charset="0"/>
                <a:ea typeface="DengXian" panose="02010600030101010101" pitchFamily="2" charset="-122"/>
              </a:rPr>
            </a:br>
            <a:br>
              <a:rPr lang="en-US" sz="1600" b="1" dirty="0">
                <a:solidFill>
                  <a:srgbClr val="FFFFFF"/>
                </a:solidFill>
                <a:latin typeface="Arial" panose="020B0604020202020204" pitchFamily="34" charset="0"/>
                <a:ea typeface="DengXian" panose="02010600030101010101" pitchFamily="2" charset="-122"/>
              </a:rPr>
            </a:br>
            <a:br>
              <a:rPr lang="en-US" sz="1600" b="1" dirty="0">
                <a:solidFill>
                  <a:srgbClr val="FFFFFF"/>
                </a:solidFill>
                <a:latin typeface="Arial" panose="020B0604020202020204" pitchFamily="34" charset="0"/>
                <a:ea typeface="DengXian" panose="02010600030101010101" pitchFamily="2" charset="-122"/>
              </a:rPr>
            </a:br>
            <a:r>
              <a:rPr lang="en-US" sz="3100" b="1" dirty="0">
                <a:solidFill>
                  <a:srgbClr val="FFFFFF"/>
                </a:solidFill>
                <a:latin typeface="Arial" panose="020B0604020202020204" pitchFamily="34" charset="0"/>
                <a:ea typeface="DengXian" panose="02010600030101010101" pitchFamily="2" charset="-122"/>
              </a:rPr>
              <a:t>Trying to Understand North Korea’s  Monetary Regime: </a:t>
            </a:r>
            <a:br>
              <a:rPr lang="en-US" sz="3100" b="1" dirty="0">
                <a:solidFill>
                  <a:srgbClr val="FFFFFF"/>
                </a:solidFill>
                <a:latin typeface="Arial" panose="020B0604020202020204" pitchFamily="34" charset="0"/>
                <a:ea typeface="DengXian" panose="02010600030101010101" pitchFamily="2" charset="-122"/>
              </a:rPr>
            </a:br>
            <a:br>
              <a:rPr lang="en-US" sz="3100" b="1" dirty="0">
                <a:solidFill>
                  <a:srgbClr val="FFFFFF"/>
                </a:solidFill>
                <a:latin typeface="Arial" panose="020B0604020202020204" pitchFamily="34" charset="0"/>
                <a:ea typeface="DengXian" panose="02010600030101010101" pitchFamily="2" charset="-122"/>
              </a:rPr>
            </a:br>
            <a:r>
              <a:rPr lang="en-US" sz="3100" b="1" dirty="0">
                <a:solidFill>
                  <a:srgbClr val="FFFFFF"/>
                </a:solidFill>
                <a:latin typeface="Arial" panose="020B0604020202020204" pitchFamily="34" charset="0"/>
                <a:ea typeface="DengXian" panose="02010600030101010101" pitchFamily="2" charset="-122"/>
              </a:rPr>
              <a:t>Opportunities for Policy Adjustments</a:t>
            </a:r>
            <a:br>
              <a:rPr lang="en-US" sz="3100" b="1" dirty="0">
                <a:solidFill>
                  <a:srgbClr val="FFFFFF"/>
                </a:solidFill>
                <a:latin typeface="Arial" panose="020B0604020202020204" pitchFamily="34" charset="0"/>
                <a:ea typeface="DengXian" panose="02010600030101010101" pitchFamily="2" charset="-122"/>
              </a:rPr>
            </a:br>
            <a:br>
              <a:rPr lang="en-US" sz="3100" b="1" dirty="0">
                <a:solidFill>
                  <a:srgbClr val="FFFFFF"/>
                </a:solidFill>
                <a:latin typeface="Arial" panose="020B0604020202020204" pitchFamily="34" charset="0"/>
                <a:ea typeface="DengXian" panose="02010600030101010101" pitchFamily="2" charset="-122"/>
              </a:rPr>
            </a:br>
            <a:br>
              <a:rPr lang="en-US" sz="1600" dirty="0">
                <a:solidFill>
                  <a:srgbClr val="FFFFFF"/>
                </a:solidFill>
                <a:effectLst/>
                <a:latin typeface="Calibri" panose="020F0502020204030204" pitchFamily="34" charset="0"/>
                <a:ea typeface="DengXian" panose="02010600030101010101" pitchFamily="2" charset="-122"/>
              </a:rPr>
            </a:br>
            <a:r>
              <a:rPr lang="en-US" sz="1600" dirty="0">
                <a:solidFill>
                  <a:srgbClr val="FFFFFF"/>
                </a:solidFill>
                <a:effectLst/>
                <a:latin typeface="Calibri" panose="020F0502020204030204" pitchFamily="34" charset="0"/>
                <a:ea typeface="DengXian" panose="02010600030101010101" pitchFamily="2" charset="-122"/>
              </a:rPr>
              <a:t>For:</a:t>
            </a:r>
            <a:r>
              <a:rPr lang="en-US" sz="1600" dirty="0">
                <a:solidFill>
                  <a:srgbClr val="FFFFFF"/>
                </a:solidFill>
                <a:latin typeface="Calibri" panose="020F0502020204030204" pitchFamily="34" charset="0"/>
                <a:ea typeface="DengXian" panose="02010600030101010101" pitchFamily="2" charset="-122"/>
              </a:rPr>
              <a:t>  US Department of Treasury, Korea Development Institute</a:t>
            </a:r>
            <a:br>
              <a:rPr lang="en-US" sz="1600" dirty="0">
                <a:solidFill>
                  <a:srgbClr val="FFFFFF"/>
                </a:solidFill>
                <a:latin typeface="Calibri" panose="020F0502020204030204" pitchFamily="34" charset="0"/>
                <a:ea typeface="DengXian" panose="02010600030101010101" pitchFamily="2" charset="-122"/>
              </a:rPr>
            </a:br>
            <a:r>
              <a:rPr lang="en-US" sz="1600" dirty="0">
                <a:solidFill>
                  <a:srgbClr val="FFFFFF"/>
                </a:solidFill>
                <a:latin typeface="Calibri" panose="020F0502020204030204" pitchFamily="34" charset="0"/>
                <a:ea typeface="DengXian" panose="02010600030101010101" pitchFamily="2" charset="-122"/>
              </a:rPr>
              <a:t>September 8 ,</a:t>
            </a:r>
            <a:r>
              <a:rPr lang="en-US" sz="1600" dirty="0">
                <a:solidFill>
                  <a:srgbClr val="FFFFFF"/>
                </a:solidFill>
                <a:effectLst/>
                <a:latin typeface="Calibri" panose="020F0502020204030204" pitchFamily="34" charset="0"/>
                <a:ea typeface="DengXian" panose="02010600030101010101" pitchFamily="2" charset="-122"/>
              </a:rPr>
              <a:t>2</a:t>
            </a:r>
            <a:r>
              <a:rPr lang="en-US" sz="1600" dirty="0">
                <a:solidFill>
                  <a:srgbClr val="FFFFFF"/>
                </a:solidFill>
                <a:latin typeface="Calibri" panose="020F0502020204030204" pitchFamily="34" charset="0"/>
                <a:ea typeface="DengXian" panose="02010600030101010101" pitchFamily="2" charset="-122"/>
              </a:rPr>
              <a:t>022</a:t>
            </a:r>
            <a:br>
              <a:rPr lang="en-US" sz="1600" dirty="0">
                <a:solidFill>
                  <a:srgbClr val="FFFFFF"/>
                </a:solidFill>
                <a:effectLst/>
                <a:latin typeface="Calibri" panose="020F0502020204030204" pitchFamily="34" charset="0"/>
                <a:ea typeface="DengXian" panose="02010600030101010101" pitchFamily="2" charset="-122"/>
              </a:rPr>
            </a:br>
            <a:br>
              <a:rPr lang="en-US" sz="1600" dirty="0">
                <a:solidFill>
                  <a:srgbClr val="FFFFFF"/>
                </a:solidFill>
                <a:effectLst/>
                <a:latin typeface="Calibri" panose="020F0502020204030204" pitchFamily="34" charset="0"/>
                <a:ea typeface="DengXian" panose="02010600030101010101" pitchFamily="2" charset="-122"/>
              </a:rPr>
            </a:br>
            <a:r>
              <a:rPr lang="en-US" sz="1600" dirty="0">
                <a:solidFill>
                  <a:srgbClr val="FFFFFF"/>
                </a:solidFill>
                <a:effectLst/>
                <a:latin typeface="Calibri" panose="020F0502020204030204" pitchFamily="34" charset="0"/>
                <a:ea typeface="DengXian" panose="02010600030101010101" pitchFamily="2" charset="-122"/>
              </a:rPr>
              <a:t>William B. Brown</a:t>
            </a:r>
            <a:br>
              <a:rPr lang="en-US" sz="1600" dirty="0">
                <a:solidFill>
                  <a:srgbClr val="FFFFFF"/>
                </a:solidFill>
                <a:effectLst/>
                <a:latin typeface="Calibri" panose="020F0502020204030204" pitchFamily="34" charset="0"/>
                <a:ea typeface="DengXian" panose="02010600030101010101" pitchFamily="2" charset="-122"/>
              </a:rPr>
            </a:br>
            <a:r>
              <a:rPr lang="en-US" sz="1600" dirty="0">
                <a:solidFill>
                  <a:srgbClr val="FFFFFF"/>
                </a:solidFill>
                <a:effectLst/>
                <a:latin typeface="Calibri" panose="020F0502020204030204" pitchFamily="34" charset="0"/>
                <a:ea typeface="DengXian" panose="02010600030101010101" pitchFamily="2" charset="-122"/>
              </a:rPr>
              <a:t>NAEIA.Com</a:t>
            </a:r>
            <a:br>
              <a:rPr lang="en-US" sz="1600" dirty="0">
                <a:solidFill>
                  <a:srgbClr val="FFFFFF"/>
                </a:solidFill>
                <a:effectLst/>
                <a:latin typeface="Calibri" panose="020F0502020204030204" pitchFamily="34" charset="0"/>
                <a:ea typeface="DengXian" panose="02010600030101010101" pitchFamily="2" charset="-122"/>
              </a:rPr>
            </a:br>
            <a:endParaRPr lang="en-US" sz="1600" dirty="0">
              <a:solidFill>
                <a:srgbClr val="FFFFFF"/>
              </a:solidFill>
            </a:endParaRPr>
          </a:p>
        </p:txBody>
      </p:sp>
      <p:sp>
        <p:nvSpPr>
          <p:cNvPr id="32" name="Rectangle 3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051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Rectangle 4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8E96EC-D1DF-478C-AFDE-2215020C9F57}"/>
              </a:ext>
            </a:extLst>
          </p:cNvPr>
          <p:cNvSpPr>
            <a:spLocks noGrp="1"/>
          </p:cNvSpPr>
          <p:nvPr>
            <p:ph type="title"/>
          </p:nvPr>
        </p:nvSpPr>
        <p:spPr>
          <a:xfrm>
            <a:off x="586478" y="1683756"/>
            <a:ext cx="3115265" cy="2396359"/>
          </a:xfrm>
        </p:spPr>
        <p:txBody>
          <a:bodyPr anchor="b">
            <a:normAutofit/>
          </a:bodyPr>
          <a:lstStyle/>
          <a:p>
            <a:pPr algn="r"/>
            <a:r>
              <a:rPr lang="en-US" sz="3100" b="1" dirty="0">
                <a:solidFill>
                  <a:srgbClr val="FFFFFF"/>
                </a:solidFill>
              </a:rPr>
              <a:t>But reform not extended to farmers and state employees—most of the population</a:t>
            </a:r>
          </a:p>
        </p:txBody>
      </p:sp>
      <p:graphicFrame>
        <p:nvGraphicFramePr>
          <p:cNvPr id="7" name="Content Placeholder 2">
            <a:extLst>
              <a:ext uri="{FF2B5EF4-FFF2-40B4-BE49-F238E27FC236}">
                <a16:creationId xmlns:a16="http://schemas.microsoft.com/office/drawing/2014/main" id="{FCFFF1F1-69EE-4E0C-B1A7-EE8DBAB31816}"/>
              </a:ext>
            </a:extLst>
          </p:cNvPr>
          <p:cNvGraphicFramePr>
            <a:graphicFrameLocks noGrp="1"/>
          </p:cNvGraphicFramePr>
          <p:nvPr>
            <p:ph idx="1"/>
            <p:extLst>
              <p:ext uri="{D42A27DB-BD31-4B8C-83A1-F6EECF244321}">
                <p14:modId xmlns:p14="http://schemas.microsoft.com/office/powerpoint/2010/main" val="185450747"/>
              </p:ext>
            </p:extLst>
          </p:nvPr>
        </p:nvGraphicFramePr>
        <p:xfrm>
          <a:off x="4921677" y="203200"/>
          <a:ext cx="6666833" cy="6441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D105D564-CF2A-418B-B788-FE0BE192E7CF}"/>
                  </a:ext>
                </a:extLst>
              </p14:cNvPr>
              <p14:cNvContentPartPr/>
              <p14:nvPr/>
            </p14:nvContentPartPr>
            <p14:xfrm>
              <a:off x="2565360" y="793800"/>
              <a:ext cx="360" cy="360"/>
            </p14:xfrm>
          </p:contentPart>
        </mc:Choice>
        <mc:Fallback xmlns="">
          <p:pic>
            <p:nvPicPr>
              <p:cNvPr id="3" name="Ink 2">
                <a:extLst>
                  <a:ext uri="{FF2B5EF4-FFF2-40B4-BE49-F238E27FC236}">
                    <a16:creationId xmlns:a16="http://schemas.microsoft.com/office/drawing/2014/main" id="{D105D564-CF2A-418B-B788-FE0BE192E7CF}"/>
                  </a:ext>
                </a:extLst>
              </p:cNvPr>
              <p:cNvPicPr/>
              <p:nvPr/>
            </p:nvPicPr>
            <p:blipFill>
              <a:blip r:embed="rId8"/>
              <a:stretch>
                <a:fillRect/>
              </a:stretch>
            </p:blipFill>
            <p:spPr>
              <a:xfrm>
                <a:off x="2549520" y="730440"/>
                <a:ext cx="31680" cy="127080"/>
              </a:xfrm>
              <a:prstGeom prst="rect">
                <a:avLst/>
              </a:prstGeom>
            </p:spPr>
          </p:pic>
        </mc:Fallback>
      </mc:AlternateContent>
    </p:spTree>
    <p:extLst>
      <p:ext uri="{BB962C8B-B14F-4D97-AF65-F5344CB8AC3E}">
        <p14:creationId xmlns:p14="http://schemas.microsoft.com/office/powerpoint/2010/main" val="2443024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Rectangle 4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8E96EC-D1DF-478C-AFDE-2215020C9F57}"/>
              </a:ext>
            </a:extLst>
          </p:cNvPr>
          <p:cNvSpPr>
            <a:spLocks noGrp="1"/>
          </p:cNvSpPr>
          <p:nvPr>
            <p:ph type="title"/>
          </p:nvPr>
        </p:nvSpPr>
        <p:spPr>
          <a:xfrm>
            <a:off x="586478" y="1683756"/>
            <a:ext cx="3115265" cy="2396359"/>
          </a:xfrm>
        </p:spPr>
        <p:txBody>
          <a:bodyPr anchor="b">
            <a:normAutofit/>
          </a:bodyPr>
          <a:lstStyle/>
          <a:p>
            <a:pPr algn="r"/>
            <a:r>
              <a:rPr lang="en-US" sz="3100" b="1" dirty="0">
                <a:solidFill>
                  <a:srgbClr val="FFFFFF"/>
                </a:solidFill>
              </a:rPr>
              <a:t>And dual wages system exploded, leading to massive state corruption.</a:t>
            </a:r>
          </a:p>
        </p:txBody>
      </p:sp>
      <p:graphicFrame>
        <p:nvGraphicFramePr>
          <p:cNvPr id="7" name="Content Placeholder 2">
            <a:extLst>
              <a:ext uri="{FF2B5EF4-FFF2-40B4-BE49-F238E27FC236}">
                <a16:creationId xmlns:a16="http://schemas.microsoft.com/office/drawing/2014/main" id="{FCFFF1F1-69EE-4E0C-B1A7-EE8DBAB31816}"/>
              </a:ext>
            </a:extLst>
          </p:cNvPr>
          <p:cNvGraphicFramePr>
            <a:graphicFrameLocks noGrp="1"/>
          </p:cNvGraphicFramePr>
          <p:nvPr>
            <p:ph idx="1"/>
            <p:extLst>
              <p:ext uri="{D42A27DB-BD31-4B8C-83A1-F6EECF244321}">
                <p14:modId xmlns:p14="http://schemas.microsoft.com/office/powerpoint/2010/main" val="2768542332"/>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66DAD4CF-2475-467A-9BDB-ED1F1AC70647}"/>
                  </a:ext>
                </a:extLst>
              </p14:cNvPr>
              <p14:cNvContentPartPr/>
              <p14:nvPr/>
            </p14:nvContentPartPr>
            <p14:xfrm>
              <a:off x="10350360" y="291960"/>
              <a:ext cx="360" cy="360"/>
            </p14:xfrm>
          </p:contentPart>
        </mc:Choice>
        <mc:Fallback xmlns="">
          <p:pic>
            <p:nvPicPr>
              <p:cNvPr id="3" name="Ink 2">
                <a:extLst>
                  <a:ext uri="{FF2B5EF4-FFF2-40B4-BE49-F238E27FC236}">
                    <a16:creationId xmlns:a16="http://schemas.microsoft.com/office/drawing/2014/main" id="{66DAD4CF-2475-467A-9BDB-ED1F1AC70647}"/>
                  </a:ext>
                </a:extLst>
              </p:cNvPr>
              <p:cNvPicPr/>
              <p:nvPr/>
            </p:nvPicPr>
            <p:blipFill>
              <a:blip r:embed="rId8"/>
              <a:stretch>
                <a:fillRect/>
              </a:stretch>
            </p:blipFill>
            <p:spPr>
              <a:xfrm>
                <a:off x="10334520" y="228600"/>
                <a:ext cx="31680" cy="127080"/>
              </a:xfrm>
              <a:prstGeom prst="rect">
                <a:avLst/>
              </a:prstGeom>
            </p:spPr>
          </p:pic>
        </mc:Fallback>
      </mc:AlternateContent>
    </p:spTree>
    <p:extLst>
      <p:ext uri="{BB962C8B-B14F-4D97-AF65-F5344CB8AC3E}">
        <p14:creationId xmlns:p14="http://schemas.microsoft.com/office/powerpoint/2010/main" val="928454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Rectangle 2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14849C-5B44-4520-88F0-9531E67EBA66}"/>
              </a:ext>
            </a:extLst>
          </p:cNvPr>
          <p:cNvSpPr>
            <a:spLocks noGrp="1"/>
          </p:cNvSpPr>
          <p:nvPr>
            <p:ph type="title"/>
          </p:nvPr>
        </p:nvSpPr>
        <p:spPr>
          <a:xfrm>
            <a:off x="586478" y="1683756"/>
            <a:ext cx="3115265" cy="2396359"/>
          </a:xfrm>
        </p:spPr>
        <p:txBody>
          <a:bodyPr anchor="b">
            <a:normAutofit fontScale="90000"/>
          </a:bodyPr>
          <a:lstStyle/>
          <a:p>
            <a:pPr algn="r"/>
            <a:r>
              <a:rPr lang="en-US" sz="4000" dirty="0">
                <a:solidFill>
                  <a:srgbClr val="FFFFFF"/>
                </a:solidFill>
              </a:rPr>
              <a:t>Whatever they did, It worked to stabilize the won.</a:t>
            </a:r>
          </a:p>
        </p:txBody>
      </p:sp>
      <p:graphicFrame>
        <p:nvGraphicFramePr>
          <p:cNvPr id="4" name="Content Placeholder 3">
            <a:extLst>
              <a:ext uri="{FF2B5EF4-FFF2-40B4-BE49-F238E27FC236}">
                <a16:creationId xmlns:a16="http://schemas.microsoft.com/office/drawing/2014/main" id="{1429E29A-05A4-49EF-BB5A-FCB949795455}"/>
              </a:ext>
            </a:extLst>
          </p:cNvPr>
          <p:cNvGraphicFramePr>
            <a:graphicFrameLocks noGrp="1"/>
          </p:cNvGraphicFramePr>
          <p:nvPr>
            <p:ph idx="1"/>
            <p:extLst>
              <p:ext uri="{D42A27DB-BD31-4B8C-83A1-F6EECF244321}">
                <p14:modId xmlns:p14="http://schemas.microsoft.com/office/powerpoint/2010/main" val="1020983528"/>
              </p:ext>
            </p:extLst>
          </p:nvPr>
        </p:nvGraphicFramePr>
        <p:xfrm>
          <a:off x="4905052" y="750440"/>
          <a:ext cx="6666833" cy="54539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86651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7" name="Picture Placeholder 6" descr="A tall building in a city&#10;&#10;Description automatically generated with low confidence">
            <a:extLst>
              <a:ext uri="{FF2B5EF4-FFF2-40B4-BE49-F238E27FC236}">
                <a16:creationId xmlns:a16="http://schemas.microsoft.com/office/drawing/2014/main" id="{661DCC33-4CB1-4387-9EB4-266F4A1A6C02}"/>
              </a:ext>
            </a:extLst>
          </p:cNvPr>
          <p:cNvPicPr>
            <a:picLocks noGrp="1" noChangeAspect="1"/>
          </p:cNvPicPr>
          <p:nvPr>
            <p:ph type="pic" idx="4294967295"/>
          </p:nvPr>
        </p:nvPicPr>
        <p:blipFill rotWithShape="1">
          <a:blip r:embed="rId2">
            <a:extLst>
              <a:ext uri="{28A0092B-C50C-407E-A947-70E740481C1C}">
                <a14:useLocalDpi xmlns:a14="http://schemas.microsoft.com/office/drawing/2010/main" val="0"/>
              </a:ext>
            </a:extLst>
          </a:blip>
          <a:srcRect l="364" r="3044" b="1"/>
          <a:stretch/>
        </p:blipFill>
        <p:spPr>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34" name="Freeform: Shape 27">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5" name="Freeform: Shape 29">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Vertical Title 7">
            <a:extLst>
              <a:ext uri="{FF2B5EF4-FFF2-40B4-BE49-F238E27FC236}">
                <a16:creationId xmlns:a16="http://schemas.microsoft.com/office/drawing/2014/main" id="{BD8BE34E-B858-46DD-8F53-E53531ECE953}"/>
              </a:ext>
            </a:extLst>
          </p:cNvPr>
          <p:cNvSpPr>
            <a:spLocks noGrp="1"/>
          </p:cNvSpPr>
          <p:nvPr>
            <p:ph type="title" orient="vert"/>
          </p:nvPr>
        </p:nvSpPr>
        <p:spPr>
          <a:xfrm>
            <a:off x="6801436" y="-1"/>
            <a:ext cx="4819952" cy="1223011"/>
          </a:xfrm>
        </p:spPr>
        <p:txBody>
          <a:bodyPr vert="horz" lIns="91440" tIns="45720" rIns="91440" bIns="45720" rtlCol="0" anchor="ctr">
            <a:normAutofit/>
          </a:bodyPr>
          <a:lstStyle/>
          <a:p>
            <a:r>
              <a:rPr lang="en-US" sz="3700" b="1" dirty="0"/>
              <a:t>How Did Central Bank control the Won?</a:t>
            </a:r>
          </a:p>
        </p:txBody>
      </p:sp>
      <p:sp>
        <p:nvSpPr>
          <p:cNvPr id="3" name="Subtitle 2">
            <a:extLst>
              <a:ext uri="{FF2B5EF4-FFF2-40B4-BE49-F238E27FC236}">
                <a16:creationId xmlns:a16="http://schemas.microsoft.com/office/drawing/2014/main" id="{EE0AF64D-EB34-4BDB-B5D9-E507E50B2E01}"/>
              </a:ext>
            </a:extLst>
          </p:cNvPr>
          <p:cNvSpPr>
            <a:spLocks noGrp="1"/>
          </p:cNvSpPr>
          <p:nvPr>
            <p:ph type="body" orient="vert" idx="1"/>
          </p:nvPr>
        </p:nvSpPr>
        <p:spPr>
          <a:xfrm>
            <a:off x="6801435" y="1330960"/>
            <a:ext cx="4819951" cy="4722706"/>
          </a:xfrm>
        </p:spPr>
        <p:txBody>
          <a:bodyPr vert="horz" lIns="91440" tIns="45720" rIns="91440" bIns="45720" rtlCol="0" anchor="t">
            <a:noAutofit/>
          </a:bodyPr>
          <a:lstStyle/>
          <a:p>
            <a:r>
              <a:rPr lang="en-US" sz="1600" dirty="0"/>
              <a:t>Dollarized economy creates huge constraints on monetary policy, much like currency board system.</a:t>
            </a:r>
          </a:p>
          <a:p>
            <a:r>
              <a:rPr lang="en-US" sz="1600" dirty="0"/>
              <a:t>In order to stabilize won,  CB may have set an extremely tight monetary policy, restricting new loans to state enterprises and not printing new currency. </a:t>
            </a:r>
          </a:p>
          <a:p>
            <a:r>
              <a:rPr lang="en-US" sz="1600" dirty="0"/>
              <a:t>And the Finance Ministry thus may have required a  very tight fiscal policy since CB would not finance new debt.</a:t>
            </a:r>
          </a:p>
          <a:p>
            <a:r>
              <a:rPr lang="en-US" sz="1600" dirty="0"/>
              <a:t>This would have shoved the economy into recession by 2017.</a:t>
            </a:r>
          </a:p>
          <a:p>
            <a:r>
              <a:rPr lang="en-US" sz="1600" dirty="0"/>
              <a:t>Evidence is observed shortage of won cash in markets, money “cleaning”, attempts to issue bonds, and fee increases by state organs.  </a:t>
            </a:r>
          </a:p>
          <a:p>
            <a:r>
              <a:rPr lang="en-US" sz="1600" dirty="0"/>
              <a:t>State budget shows only a tiny increase in 2021-2 government budgeted expenditures, despite ambitious plan goals.</a:t>
            </a:r>
          </a:p>
        </p:txBody>
      </p:sp>
    </p:spTree>
    <p:extLst>
      <p:ext uri="{BB962C8B-B14F-4D97-AF65-F5344CB8AC3E}">
        <p14:creationId xmlns:p14="http://schemas.microsoft.com/office/powerpoint/2010/main" val="40761843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Rectangle 33">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FB5433-F803-42D7-BEFE-DC237C8C8FC5}"/>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Then came sanctions and coronavirus</a:t>
            </a:r>
          </a:p>
        </p:txBody>
      </p:sp>
      <p:graphicFrame>
        <p:nvGraphicFramePr>
          <p:cNvPr id="5" name="Content Placeholder 2">
            <a:extLst>
              <a:ext uri="{FF2B5EF4-FFF2-40B4-BE49-F238E27FC236}">
                <a16:creationId xmlns:a16="http://schemas.microsoft.com/office/drawing/2014/main" id="{9A666552-0A8A-4EF1-BBD0-AD8CBC5F43E9}"/>
              </a:ext>
            </a:extLst>
          </p:cNvPr>
          <p:cNvGraphicFramePr>
            <a:graphicFrameLocks noGrp="1"/>
          </p:cNvGraphicFramePr>
          <p:nvPr>
            <p:ph idx="1"/>
            <p:extLst>
              <p:ext uri="{D42A27DB-BD31-4B8C-83A1-F6EECF244321}">
                <p14:modId xmlns:p14="http://schemas.microsoft.com/office/powerpoint/2010/main" val="28957169"/>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1158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26BEB0F-985F-8570-97E6-150B4A46D300}"/>
              </a:ext>
            </a:extLst>
          </p:cNvPr>
          <p:cNvSpPr>
            <a:spLocks noGrp="1"/>
          </p:cNvSpPr>
          <p:nvPr>
            <p:ph type="title"/>
          </p:nvPr>
        </p:nvSpPr>
        <p:spPr>
          <a:xfrm>
            <a:off x="1371597" y="348865"/>
            <a:ext cx="10044023" cy="877729"/>
          </a:xfrm>
        </p:spPr>
        <p:txBody>
          <a:bodyPr anchor="ctr">
            <a:normAutofit fontScale="90000"/>
          </a:bodyPr>
          <a:lstStyle/>
          <a:p>
            <a:r>
              <a:rPr lang="en-US" sz="2800" dirty="0">
                <a:solidFill>
                  <a:srgbClr val="FFFFFF"/>
                </a:solidFill>
              </a:rPr>
              <a:t>China-North Korea Trade</a:t>
            </a:r>
            <a:br>
              <a:rPr lang="en-US" sz="2800" dirty="0">
                <a:solidFill>
                  <a:srgbClr val="FFFFFF"/>
                </a:solidFill>
              </a:rPr>
            </a:br>
            <a:r>
              <a:rPr lang="en-US" sz="2800" dirty="0">
                <a:solidFill>
                  <a:srgbClr val="FFFFFF"/>
                </a:solidFill>
              </a:rPr>
              <a:t>Jan 2015-July 2022</a:t>
            </a:r>
            <a:br>
              <a:rPr lang="en-US" sz="1900" dirty="0">
                <a:solidFill>
                  <a:srgbClr val="FFFFFF"/>
                </a:solidFill>
              </a:rPr>
            </a:br>
            <a:r>
              <a:rPr lang="en-US" sz="1200" dirty="0">
                <a:solidFill>
                  <a:srgbClr val="FFFFFF"/>
                </a:solidFill>
              </a:rPr>
              <a:t>China Customs (excludes Chinese crude oil exports</a:t>
            </a:r>
            <a:r>
              <a:rPr lang="en-US" sz="1900" dirty="0">
                <a:solidFill>
                  <a:srgbClr val="FFFFFF"/>
                </a:solidFill>
              </a:rPr>
              <a:t>)</a:t>
            </a:r>
          </a:p>
        </p:txBody>
      </p:sp>
      <p:graphicFrame>
        <p:nvGraphicFramePr>
          <p:cNvPr id="4" name="Content Placeholder 3">
            <a:extLst>
              <a:ext uri="{FF2B5EF4-FFF2-40B4-BE49-F238E27FC236}">
                <a16:creationId xmlns:a16="http://schemas.microsoft.com/office/drawing/2014/main" id="{36257BB0-A9E5-625E-3A03-246B68C9E3B3}"/>
              </a:ext>
            </a:extLst>
          </p:cNvPr>
          <p:cNvGraphicFramePr>
            <a:graphicFrameLocks noGrp="1"/>
          </p:cNvGraphicFramePr>
          <p:nvPr>
            <p:ph idx="1"/>
            <p:extLst>
              <p:ext uri="{D42A27DB-BD31-4B8C-83A1-F6EECF244321}">
                <p14:modId xmlns:p14="http://schemas.microsoft.com/office/powerpoint/2010/main" val="2768546414"/>
              </p:ext>
            </p:extLst>
          </p:nvPr>
        </p:nvGraphicFramePr>
        <p:xfrm>
          <a:off x="297180" y="1826829"/>
          <a:ext cx="10840365" cy="468230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9546D0C9-DB98-6EFC-E846-1DBDCAB80CE3}"/>
              </a:ext>
            </a:extLst>
          </p:cNvPr>
          <p:cNvSpPr txBox="1"/>
          <p:nvPr/>
        </p:nvSpPr>
        <p:spPr>
          <a:xfrm>
            <a:off x="4209120" y="2217420"/>
            <a:ext cx="3286081" cy="307777"/>
          </a:xfrm>
          <a:prstGeom prst="rect">
            <a:avLst/>
          </a:prstGeom>
          <a:noFill/>
        </p:spPr>
        <p:txBody>
          <a:bodyPr wrap="square" rtlCol="0">
            <a:spAutoFit/>
          </a:bodyPr>
          <a:lstStyle/>
          <a:p>
            <a:r>
              <a:rPr lang="en-US" sz="1400" dirty="0"/>
              <a:t>Tight UN Sanctions</a:t>
            </a:r>
          </a:p>
        </p:txBody>
      </p:sp>
    </p:spTree>
    <p:extLst>
      <p:ext uri="{BB962C8B-B14F-4D97-AF65-F5344CB8AC3E}">
        <p14:creationId xmlns:p14="http://schemas.microsoft.com/office/powerpoint/2010/main" val="2903145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3125723-D5C4-2E80-6DD3-5F866F683481}"/>
              </a:ext>
            </a:extLst>
          </p:cNvPr>
          <p:cNvSpPr>
            <a:spLocks noGrp="1"/>
          </p:cNvSpPr>
          <p:nvPr>
            <p:ph type="title"/>
          </p:nvPr>
        </p:nvSpPr>
        <p:spPr>
          <a:xfrm>
            <a:off x="1383564" y="348865"/>
            <a:ext cx="9718111" cy="1576446"/>
          </a:xfrm>
        </p:spPr>
        <p:txBody>
          <a:bodyPr anchor="ctr">
            <a:normAutofit/>
          </a:bodyPr>
          <a:lstStyle/>
          <a:p>
            <a:r>
              <a:rPr lang="en-US" sz="3400" dirty="0">
                <a:solidFill>
                  <a:srgbClr val="FFFFFF"/>
                </a:solidFill>
              </a:rPr>
              <a:t>China Trade Surplus with North Korea</a:t>
            </a:r>
            <a:br>
              <a:rPr lang="en-US" sz="3400" dirty="0">
                <a:solidFill>
                  <a:srgbClr val="FFFFFF"/>
                </a:solidFill>
              </a:rPr>
            </a:br>
            <a:r>
              <a:rPr lang="en-US" sz="3400" dirty="0">
                <a:solidFill>
                  <a:srgbClr val="FFFFFF"/>
                </a:solidFill>
              </a:rPr>
              <a:t>Jan 2015  - July 2022</a:t>
            </a:r>
            <a:br>
              <a:rPr lang="en-US" sz="3400" dirty="0">
                <a:solidFill>
                  <a:srgbClr val="FFFFFF"/>
                </a:solidFill>
              </a:rPr>
            </a:br>
            <a:r>
              <a:rPr lang="en-US" sz="1200" dirty="0">
                <a:solidFill>
                  <a:srgbClr val="FFFFFF"/>
                </a:solidFill>
              </a:rPr>
              <a:t>China Customs (excludes crude oil)</a:t>
            </a:r>
          </a:p>
        </p:txBody>
      </p:sp>
      <p:graphicFrame>
        <p:nvGraphicFramePr>
          <p:cNvPr id="6" name="Content Placeholder 5">
            <a:extLst>
              <a:ext uri="{FF2B5EF4-FFF2-40B4-BE49-F238E27FC236}">
                <a16:creationId xmlns:a16="http://schemas.microsoft.com/office/drawing/2014/main" id="{74521E43-2172-1430-DCA3-CEBFE0D7259E}"/>
              </a:ext>
            </a:extLst>
          </p:cNvPr>
          <p:cNvGraphicFramePr>
            <a:graphicFrameLocks noGrp="1"/>
          </p:cNvGraphicFramePr>
          <p:nvPr>
            <p:ph idx="1"/>
            <p:extLst>
              <p:ext uri="{D42A27DB-BD31-4B8C-83A1-F6EECF244321}">
                <p14:modId xmlns:p14="http://schemas.microsoft.com/office/powerpoint/2010/main" val="1471781305"/>
              </p:ext>
            </p:extLst>
          </p:nvPr>
        </p:nvGraphicFramePr>
        <p:xfrm>
          <a:off x="644056" y="2170030"/>
          <a:ext cx="10927829" cy="4562239"/>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a:extLst>
              <a:ext uri="{FF2B5EF4-FFF2-40B4-BE49-F238E27FC236}">
                <a16:creationId xmlns:a16="http://schemas.microsoft.com/office/drawing/2014/main" id="{C0F0C11F-379E-ECCA-0824-59BAA7FE5486}"/>
              </a:ext>
            </a:extLst>
          </p:cNvPr>
          <p:cNvCxnSpPr/>
          <p:nvPr/>
        </p:nvCxnSpPr>
        <p:spPr>
          <a:xfrm>
            <a:off x="1623060" y="5337810"/>
            <a:ext cx="958977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0F0B9A3-E678-0200-2CC1-C886F8BEAE0A}"/>
              </a:ext>
            </a:extLst>
          </p:cNvPr>
          <p:cNvSpPr txBox="1"/>
          <p:nvPr/>
        </p:nvSpPr>
        <p:spPr>
          <a:xfrm>
            <a:off x="5050656" y="5292090"/>
            <a:ext cx="3237498" cy="276999"/>
          </a:xfrm>
          <a:prstGeom prst="rect">
            <a:avLst/>
          </a:prstGeom>
          <a:noFill/>
        </p:spPr>
        <p:txBody>
          <a:bodyPr wrap="square" rtlCol="0">
            <a:spAutoFit/>
          </a:bodyPr>
          <a:lstStyle/>
          <a:p>
            <a:r>
              <a:rPr lang="en-US" sz="1200" dirty="0"/>
              <a:t>Conjectured non-trade net  income</a:t>
            </a:r>
          </a:p>
        </p:txBody>
      </p:sp>
    </p:spTree>
    <p:extLst>
      <p:ext uri="{BB962C8B-B14F-4D97-AF65-F5344CB8AC3E}">
        <p14:creationId xmlns:p14="http://schemas.microsoft.com/office/powerpoint/2010/main" val="1940158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AFF526-7D0A-7D17-6229-0020BF440AF7}"/>
              </a:ext>
            </a:extLst>
          </p:cNvPr>
          <p:cNvSpPr>
            <a:spLocks noGrp="1"/>
          </p:cNvSpPr>
          <p:nvPr>
            <p:ph type="title"/>
          </p:nvPr>
        </p:nvSpPr>
        <p:spPr>
          <a:xfrm>
            <a:off x="1371597" y="348865"/>
            <a:ext cx="10044023" cy="877729"/>
          </a:xfrm>
        </p:spPr>
        <p:txBody>
          <a:bodyPr anchor="ctr">
            <a:normAutofit fontScale="90000"/>
          </a:bodyPr>
          <a:lstStyle/>
          <a:p>
            <a:r>
              <a:rPr lang="en-US" sz="2800" dirty="0">
                <a:solidFill>
                  <a:srgbClr val="FFFFFF"/>
                </a:solidFill>
              </a:rPr>
              <a:t>North Korea Won per US Dollar</a:t>
            </a:r>
            <a:br>
              <a:rPr lang="en-US" sz="2800" dirty="0">
                <a:solidFill>
                  <a:srgbClr val="FFFFFF"/>
                </a:solidFill>
              </a:rPr>
            </a:br>
            <a:r>
              <a:rPr lang="en-US" sz="2800" dirty="0">
                <a:solidFill>
                  <a:srgbClr val="FFFFFF"/>
                </a:solidFill>
              </a:rPr>
              <a:t>September 2020-August 2022</a:t>
            </a:r>
            <a:br>
              <a:rPr lang="en-US" sz="2800" dirty="0">
                <a:solidFill>
                  <a:srgbClr val="FFFFFF"/>
                </a:solidFill>
              </a:rPr>
            </a:br>
            <a:r>
              <a:rPr lang="en-US" sz="1300" dirty="0">
                <a:solidFill>
                  <a:srgbClr val="FFFFFF"/>
                </a:solidFill>
              </a:rPr>
              <a:t>Asia Press (border  towns)</a:t>
            </a:r>
          </a:p>
        </p:txBody>
      </p:sp>
      <p:graphicFrame>
        <p:nvGraphicFramePr>
          <p:cNvPr id="4" name="Content Placeholder 3">
            <a:extLst>
              <a:ext uri="{FF2B5EF4-FFF2-40B4-BE49-F238E27FC236}">
                <a16:creationId xmlns:a16="http://schemas.microsoft.com/office/drawing/2014/main" id="{AA190FBE-5DE7-427C-B492-31B6E2DDAB41}"/>
              </a:ext>
            </a:extLst>
          </p:cNvPr>
          <p:cNvGraphicFramePr>
            <a:graphicFrameLocks noGrp="1"/>
          </p:cNvGraphicFramePr>
          <p:nvPr>
            <p:ph idx="1"/>
            <p:extLst>
              <p:ext uri="{D42A27DB-BD31-4B8C-83A1-F6EECF244321}">
                <p14:modId xmlns:p14="http://schemas.microsoft.com/office/powerpoint/2010/main" val="3898641239"/>
              </p:ext>
            </p:extLst>
          </p:nvPr>
        </p:nvGraphicFramePr>
        <p:xfrm>
          <a:off x="644056" y="2112579"/>
          <a:ext cx="10927829" cy="4192805"/>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a:extLst>
              <a:ext uri="{FF2B5EF4-FFF2-40B4-BE49-F238E27FC236}">
                <a16:creationId xmlns:a16="http://schemas.microsoft.com/office/drawing/2014/main" id="{D8B517BE-9B4A-1ABE-5E77-9ADD1FF669F9}"/>
              </a:ext>
            </a:extLst>
          </p:cNvPr>
          <p:cNvCxnSpPr/>
          <p:nvPr/>
        </p:nvCxnSpPr>
        <p:spPr>
          <a:xfrm>
            <a:off x="1463040" y="3509010"/>
            <a:ext cx="10108845"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041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35C284-A21F-2D52-4387-56A064BAF425}"/>
              </a:ext>
            </a:extLst>
          </p:cNvPr>
          <p:cNvSpPr>
            <a:spLocks noGrp="1"/>
          </p:cNvSpPr>
          <p:nvPr>
            <p:ph type="title"/>
          </p:nvPr>
        </p:nvSpPr>
        <p:spPr>
          <a:xfrm>
            <a:off x="1383564" y="300097"/>
            <a:ext cx="9718111" cy="1576446"/>
          </a:xfrm>
        </p:spPr>
        <p:txBody>
          <a:bodyPr anchor="ctr">
            <a:normAutofit/>
          </a:bodyPr>
          <a:lstStyle/>
          <a:p>
            <a:r>
              <a:rPr lang="en-US" sz="3200" dirty="0">
                <a:solidFill>
                  <a:srgbClr val="FFFFFF"/>
                </a:solidFill>
              </a:rPr>
              <a:t>North Korea Won/China Yuan</a:t>
            </a:r>
            <a:br>
              <a:rPr lang="en-US" sz="3200" dirty="0">
                <a:solidFill>
                  <a:srgbClr val="FFFFFF"/>
                </a:solidFill>
              </a:rPr>
            </a:br>
            <a:r>
              <a:rPr lang="en-US" sz="3200" dirty="0">
                <a:solidFill>
                  <a:srgbClr val="FFFFFF"/>
                </a:solidFill>
              </a:rPr>
              <a:t>Sep 2020 – Aug 2022</a:t>
            </a:r>
            <a:br>
              <a:rPr lang="en-US" sz="3400" dirty="0">
                <a:solidFill>
                  <a:srgbClr val="FFFFFF"/>
                </a:solidFill>
              </a:rPr>
            </a:br>
            <a:r>
              <a:rPr lang="en-US" sz="1200" dirty="0">
                <a:solidFill>
                  <a:srgbClr val="FFFFFF"/>
                </a:solidFill>
              </a:rPr>
              <a:t>Asia Press (border towns)</a:t>
            </a:r>
          </a:p>
        </p:txBody>
      </p:sp>
      <p:graphicFrame>
        <p:nvGraphicFramePr>
          <p:cNvPr id="4" name="Content Placeholder 3">
            <a:extLst>
              <a:ext uri="{FF2B5EF4-FFF2-40B4-BE49-F238E27FC236}">
                <a16:creationId xmlns:a16="http://schemas.microsoft.com/office/drawing/2014/main" id="{AD53980F-6B00-46A0-AEEB-43D93FDBC0F0}"/>
              </a:ext>
            </a:extLst>
          </p:cNvPr>
          <p:cNvGraphicFramePr>
            <a:graphicFrameLocks noGrp="1"/>
          </p:cNvGraphicFramePr>
          <p:nvPr>
            <p:ph idx="1"/>
            <p:extLst>
              <p:ext uri="{D42A27DB-BD31-4B8C-83A1-F6EECF244321}">
                <p14:modId xmlns:p14="http://schemas.microsoft.com/office/powerpoint/2010/main" val="808994485"/>
              </p:ext>
            </p:extLst>
          </p:nvPr>
        </p:nvGraphicFramePr>
        <p:xfrm>
          <a:off x="632085" y="2331720"/>
          <a:ext cx="10927829" cy="4026357"/>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a:extLst>
              <a:ext uri="{FF2B5EF4-FFF2-40B4-BE49-F238E27FC236}">
                <a16:creationId xmlns:a16="http://schemas.microsoft.com/office/drawing/2014/main" id="{E3D2EAFF-0AAC-506D-24A0-7C1954B1F020}"/>
              </a:ext>
            </a:extLst>
          </p:cNvPr>
          <p:cNvCxnSpPr/>
          <p:nvPr/>
        </p:nvCxnSpPr>
        <p:spPr>
          <a:xfrm flipV="1">
            <a:off x="5715000" y="3154680"/>
            <a:ext cx="0" cy="288036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072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DA9822-04F8-35FF-DB93-0D28E7EECED0}"/>
              </a:ext>
            </a:extLst>
          </p:cNvPr>
          <p:cNvSpPr>
            <a:spLocks noGrp="1"/>
          </p:cNvSpPr>
          <p:nvPr>
            <p:ph type="title"/>
          </p:nvPr>
        </p:nvSpPr>
        <p:spPr>
          <a:xfrm>
            <a:off x="1371597" y="348865"/>
            <a:ext cx="10044023" cy="877729"/>
          </a:xfrm>
        </p:spPr>
        <p:txBody>
          <a:bodyPr anchor="ctr">
            <a:normAutofit fontScale="90000"/>
          </a:bodyPr>
          <a:lstStyle/>
          <a:p>
            <a:r>
              <a:rPr lang="en-US" sz="2800" dirty="0">
                <a:solidFill>
                  <a:srgbClr val="FFFFFF"/>
                </a:solidFill>
              </a:rPr>
              <a:t>Yuan/Dollar</a:t>
            </a:r>
            <a:br>
              <a:rPr lang="en-US" sz="2800" dirty="0">
                <a:solidFill>
                  <a:srgbClr val="FFFFFF"/>
                </a:solidFill>
              </a:rPr>
            </a:br>
            <a:r>
              <a:rPr lang="en-US" sz="2800" dirty="0">
                <a:solidFill>
                  <a:srgbClr val="FFFFFF"/>
                </a:solidFill>
              </a:rPr>
              <a:t>Pyongyang Cross Rate vs  international rate </a:t>
            </a:r>
            <a:br>
              <a:rPr lang="en-US" sz="2800" dirty="0">
                <a:solidFill>
                  <a:srgbClr val="FFFFFF"/>
                </a:solidFill>
              </a:rPr>
            </a:br>
            <a:r>
              <a:rPr lang="en-US" sz="1300" dirty="0">
                <a:solidFill>
                  <a:srgbClr val="FFFFFF"/>
                </a:solidFill>
              </a:rPr>
              <a:t>Asia Press</a:t>
            </a:r>
          </a:p>
        </p:txBody>
      </p:sp>
      <p:graphicFrame>
        <p:nvGraphicFramePr>
          <p:cNvPr id="4" name="Content Placeholder 3">
            <a:extLst>
              <a:ext uri="{FF2B5EF4-FFF2-40B4-BE49-F238E27FC236}">
                <a16:creationId xmlns:a16="http://schemas.microsoft.com/office/drawing/2014/main" id="{FE430A0C-FEC1-48A6-8FEC-61750A92F4D2}"/>
              </a:ext>
            </a:extLst>
          </p:cNvPr>
          <p:cNvGraphicFramePr>
            <a:graphicFrameLocks noGrp="1"/>
          </p:cNvGraphicFramePr>
          <p:nvPr>
            <p:ph idx="1"/>
            <p:extLst>
              <p:ext uri="{D42A27DB-BD31-4B8C-83A1-F6EECF244321}">
                <p14:modId xmlns:p14="http://schemas.microsoft.com/office/powerpoint/2010/main" val="1581072043"/>
              </p:ext>
            </p:extLst>
          </p:nvPr>
        </p:nvGraphicFramePr>
        <p:xfrm>
          <a:off x="644056" y="1805941"/>
          <a:ext cx="10927829" cy="449944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3E6309A-B7FA-EA78-EAD8-3BB511F2FD69}"/>
              </a:ext>
            </a:extLst>
          </p:cNvPr>
          <p:cNvSpPr txBox="1"/>
          <p:nvPr/>
        </p:nvSpPr>
        <p:spPr>
          <a:xfrm flipH="1">
            <a:off x="10160428" y="5017770"/>
            <a:ext cx="2114550" cy="369332"/>
          </a:xfrm>
          <a:prstGeom prst="rect">
            <a:avLst/>
          </a:prstGeom>
          <a:noFill/>
        </p:spPr>
        <p:txBody>
          <a:bodyPr wrap="square" rtlCol="0">
            <a:spAutoFit/>
          </a:bodyPr>
          <a:lstStyle/>
          <a:p>
            <a:r>
              <a:rPr lang="en-US" sz="1200" dirty="0"/>
              <a:t>Fed</a:t>
            </a:r>
            <a:r>
              <a:rPr lang="en-US" dirty="0"/>
              <a:t> </a:t>
            </a:r>
            <a:r>
              <a:rPr lang="en-US" sz="1200" dirty="0"/>
              <a:t>Reserve</a:t>
            </a:r>
          </a:p>
        </p:txBody>
      </p:sp>
    </p:spTree>
    <p:extLst>
      <p:ext uri="{BB962C8B-B14F-4D97-AF65-F5344CB8AC3E}">
        <p14:creationId xmlns:p14="http://schemas.microsoft.com/office/powerpoint/2010/main" val="470137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22242-C82B-473B-ADE7-4224D4EDD0A5}"/>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 Present Situation</a:t>
            </a:r>
          </a:p>
        </p:txBody>
      </p:sp>
      <p:sp>
        <p:nvSpPr>
          <p:cNvPr id="3" name="Content Placeholder 2">
            <a:extLst>
              <a:ext uri="{FF2B5EF4-FFF2-40B4-BE49-F238E27FC236}">
                <a16:creationId xmlns:a16="http://schemas.microsoft.com/office/drawing/2014/main" id="{8EB69C8E-2BC0-4EDF-81A5-FAA05D421975}"/>
              </a:ext>
            </a:extLst>
          </p:cNvPr>
          <p:cNvSpPr>
            <a:spLocks noGrp="1"/>
          </p:cNvSpPr>
          <p:nvPr>
            <p:ph idx="1"/>
          </p:nvPr>
        </p:nvSpPr>
        <p:spPr>
          <a:xfrm>
            <a:off x="1371599" y="1703070"/>
            <a:ext cx="9724031" cy="5006340"/>
          </a:xfrm>
        </p:spPr>
        <p:txBody>
          <a:bodyPr anchor="ctr">
            <a:normAutofit/>
          </a:bodyPr>
          <a:lstStyle/>
          <a:p>
            <a:endParaRPr lang="en-US" sz="2000" dirty="0"/>
          </a:p>
          <a:p>
            <a:pPr marL="0" indent="0">
              <a:buNone/>
            </a:pPr>
            <a:r>
              <a:rPr lang="en-US" b="1" dirty="0"/>
              <a:t>Deep,  investment-bust recession, potential political trouble.</a:t>
            </a:r>
            <a:r>
              <a:rPr lang="en-US" sz="2000" dirty="0"/>
              <a:t>  </a:t>
            </a:r>
          </a:p>
          <a:p>
            <a:r>
              <a:rPr lang="en-US" sz="2000" dirty="0"/>
              <a:t>No credit, scarce money,  little investment,  shortage of consumer goods.  </a:t>
            </a:r>
          </a:p>
          <a:p>
            <a:r>
              <a:rPr lang="en-US" sz="2000" dirty="0"/>
              <a:t>Tight budget and fixed low state wages leading to corruption.  Dollarization under attack as state can’t print won money.  Current account stable but  unsustainable given need for imports.  Prices and exchange rates volatile, speculation, “anti-socialist”  that is capitalist, activity growing.  </a:t>
            </a:r>
          </a:p>
          <a:p>
            <a:r>
              <a:rPr lang="en-US" sz="2000" dirty="0"/>
              <a:t>Opening border is a big risk of capital flight, import surge and panic. </a:t>
            </a:r>
          </a:p>
          <a:p>
            <a:r>
              <a:rPr lang="en-US" sz="2000" dirty="0"/>
              <a:t>Closed border unsustainable due to needed  industrial inputs, supply chain.</a:t>
            </a:r>
          </a:p>
          <a:p>
            <a:r>
              <a:rPr lang="en-US" sz="2000" dirty="0"/>
              <a:t>Temporary border openings this year have been met with drop in won as imports exceed exports.  </a:t>
            </a:r>
          </a:p>
          <a:p>
            <a:r>
              <a:rPr lang="en-US" sz="2000" dirty="0"/>
              <a:t>Great need for export development, difficult but not impossible in sanctions environment.</a:t>
            </a:r>
          </a:p>
          <a:p>
            <a:r>
              <a:rPr lang="en-US" sz="2000" dirty="0"/>
              <a:t>Big need is completion of banking reforms began in 2015 but stalled.</a:t>
            </a:r>
          </a:p>
          <a:p>
            <a:pPr marL="0" indent="0">
              <a:buNone/>
            </a:pPr>
            <a:endParaRPr lang="en-US" sz="2000" dirty="0"/>
          </a:p>
        </p:txBody>
      </p:sp>
    </p:spTree>
    <p:extLst>
      <p:ext uri="{BB962C8B-B14F-4D97-AF65-F5344CB8AC3E}">
        <p14:creationId xmlns:p14="http://schemas.microsoft.com/office/powerpoint/2010/main" val="1062160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Placeholder 5" descr="Text, whiteboard&#10;&#10;Description automatically generated">
            <a:extLst>
              <a:ext uri="{FF2B5EF4-FFF2-40B4-BE49-F238E27FC236}">
                <a16:creationId xmlns:a16="http://schemas.microsoft.com/office/drawing/2014/main" id="{56070B64-A68C-41CB-BE52-94066E46102A}"/>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4126" r="6970" b="1"/>
          <a:stretch/>
        </p:blipFill>
        <p:spPr>
          <a:xfrm>
            <a:off x="20" y="1282"/>
            <a:ext cx="12191980" cy="6856718"/>
          </a:xfrm>
          <a:prstGeom prst="rect">
            <a:avLst/>
          </a:prstGeom>
        </p:spPr>
      </p:pic>
    </p:spTree>
    <p:extLst>
      <p:ext uri="{BB962C8B-B14F-4D97-AF65-F5344CB8AC3E}">
        <p14:creationId xmlns:p14="http://schemas.microsoft.com/office/powerpoint/2010/main" val="1469286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962A67-7E0E-47A7-B0F2-3E94A259330D}"/>
              </a:ext>
            </a:extLst>
          </p:cNvPr>
          <p:cNvSpPr>
            <a:spLocks noGrp="1"/>
          </p:cNvSpPr>
          <p:nvPr>
            <p:ph type="title"/>
          </p:nvPr>
        </p:nvSpPr>
        <p:spPr>
          <a:xfrm>
            <a:off x="1383564" y="348865"/>
            <a:ext cx="9718111" cy="1576446"/>
          </a:xfrm>
        </p:spPr>
        <p:txBody>
          <a:bodyPr anchor="ctr">
            <a:normAutofit/>
          </a:bodyPr>
          <a:lstStyle/>
          <a:p>
            <a:r>
              <a:rPr lang="en-US" sz="4000" dirty="0">
                <a:solidFill>
                  <a:srgbClr val="FFFFFF"/>
                </a:solidFill>
              </a:rPr>
              <a:t>Conclusion: Kim’s singular achievement is in danger.</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72D686BF-9FB3-4F3E-A7C6-92BDA2146280}"/>
              </a:ext>
            </a:extLst>
          </p:cNvPr>
          <p:cNvGraphicFramePr>
            <a:graphicFrameLocks noGrp="1"/>
          </p:cNvGraphicFramePr>
          <p:nvPr>
            <p:ph idx="1"/>
            <p:extLst>
              <p:ext uri="{D42A27DB-BD31-4B8C-83A1-F6EECF244321}">
                <p14:modId xmlns:p14="http://schemas.microsoft.com/office/powerpoint/2010/main" val="368801707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9162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A23340-E679-64A8-3F92-3A4129DCE73C}"/>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North Korea, a textbook for monetary theory.</a:t>
            </a:r>
          </a:p>
        </p:txBody>
      </p:sp>
      <p:sp>
        <p:nvSpPr>
          <p:cNvPr id="17" name="Content Placeholder 2">
            <a:extLst>
              <a:ext uri="{FF2B5EF4-FFF2-40B4-BE49-F238E27FC236}">
                <a16:creationId xmlns:a16="http://schemas.microsoft.com/office/drawing/2014/main" id="{25DC78A0-DCEE-52FA-4FE4-F3D0E3FB2456}"/>
              </a:ext>
            </a:extLst>
          </p:cNvPr>
          <p:cNvSpPr>
            <a:spLocks noGrp="1"/>
          </p:cNvSpPr>
          <p:nvPr>
            <p:ph idx="1"/>
          </p:nvPr>
        </p:nvSpPr>
        <p:spPr>
          <a:xfrm>
            <a:off x="1371599" y="2318197"/>
            <a:ext cx="9724031" cy="3683358"/>
          </a:xfrm>
        </p:spPr>
        <p:txBody>
          <a:bodyPr anchor="ctr">
            <a:normAutofit/>
          </a:bodyPr>
          <a:lstStyle/>
          <a:p>
            <a:pPr marL="0" indent="0">
              <a:buNone/>
            </a:pPr>
            <a:r>
              <a:rPr lang="en-US" sz="2400" dirty="0"/>
              <a:t>Something for Everyone</a:t>
            </a:r>
          </a:p>
          <a:p>
            <a:r>
              <a:rPr lang="en-US" sz="2400" dirty="0"/>
              <a:t>Ration or command system—no real money, fixed prices  (Kim Il Sung)</a:t>
            </a:r>
          </a:p>
          <a:p>
            <a:r>
              <a:rPr lang="en-US" sz="2400" dirty="0"/>
              <a:t>Inflated  money—no domestic trust , hyper-inflation (Kim Jong IL)</a:t>
            </a:r>
          </a:p>
          <a:p>
            <a:r>
              <a:rPr lang="en-US" sz="2400" dirty="0"/>
              <a:t>Partially dollarized system—mixed success(Kim Jong Un)</a:t>
            </a:r>
          </a:p>
          <a:p>
            <a:r>
              <a:rPr lang="en-US" sz="2400" dirty="0"/>
              <a:t>Almost a currency board system without the board</a:t>
            </a:r>
          </a:p>
          <a:p>
            <a:pPr marL="0" indent="0">
              <a:buNone/>
            </a:pPr>
            <a:endParaRPr lang="en-US" sz="2400" dirty="0"/>
          </a:p>
          <a:p>
            <a:pPr marL="0" indent="0">
              <a:buNone/>
            </a:pPr>
            <a:r>
              <a:rPr lang="en-US" sz="2400" dirty="0"/>
              <a:t>Elements of everything all at once, no clear direction</a:t>
            </a:r>
          </a:p>
          <a:p>
            <a:pPr marL="0" indent="0">
              <a:buNone/>
            </a:pPr>
            <a:endParaRPr lang="en-US" sz="2400"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2010379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A23514-C9A3-809B-ACF3-0F8E5924EE79}"/>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Basics,  Is North Korean Won Really Money?</a:t>
            </a:r>
          </a:p>
        </p:txBody>
      </p:sp>
      <p:sp>
        <p:nvSpPr>
          <p:cNvPr id="44" name="Content Placeholder 2">
            <a:extLst>
              <a:ext uri="{FF2B5EF4-FFF2-40B4-BE49-F238E27FC236}">
                <a16:creationId xmlns:a16="http://schemas.microsoft.com/office/drawing/2014/main" id="{D962A1E4-357A-4357-EB77-4E0562EB7BD4}"/>
              </a:ext>
            </a:extLst>
          </p:cNvPr>
          <p:cNvSpPr>
            <a:spLocks noGrp="1"/>
          </p:cNvSpPr>
          <p:nvPr>
            <p:ph idx="1"/>
          </p:nvPr>
        </p:nvSpPr>
        <p:spPr>
          <a:xfrm>
            <a:off x="4810259" y="649480"/>
            <a:ext cx="6555347" cy="5546047"/>
          </a:xfrm>
        </p:spPr>
        <p:txBody>
          <a:bodyPr anchor="ctr">
            <a:normAutofit lnSpcReduction="10000"/>
          </a:bodyPr>
          <a:lstStyle/>
          <a:p>
            <a:r>
              <a:rPr lang="en-US" sz="2400" dirty="0">
                <a:solidFill>
                  <a:srgbClr val="0070C0"/>
                </a:solidFill>
              </a:rPr>
              <a:t>Medium of Exchange</a:t>
            </a:r>
            <a:r>
              <a:rPr lang="en-US" sz="2400" dirty="0"/>
              <a:t>.  </a:t>
            </a:r>
          </a:p>
          <a:p>
            <a:pPr lvl="1"/>
            <a:r>
              <a:rPr lang="en-US" dirty="0"/>
              <a:t>But state planning system and rations still exist on a large scale, especially in state employment  and enterprise sector. Money usually works but often you also need a permission slip.</a:t>
            </a:r>
          </a:p>
          <a:p>
            <a:r>
              <a:rPr lang="en-US" sz="2400" dirty="0">
                <a:solidFill>
                  <a:srgbClr val="0070C0"/>
                </a:solidFill>
              </a:rPr>
              <a:t> Measure of value, Numiere</a:t>
            </a:r>
            <a:r>
              <a:rPr lang="en-US" sz="2400" dirty="0"/>
              <a:t>. </a:t>
            </a:r>
          </a:p>
          <a:p>
            <a:pPr lvl="1"/>
            <a:r>
              <a:rPr lang="en-US" dirty="0"/>
              <a:t>This is a big problem since it seems there are at least two prices for everything, state set price or value and market value.</a:t>
            </a:r>
          </a:p>
          <a:p>
            <a:r>
              <a:rPr lang="en-US" sz="2400" dirty="0"/>
              <a:t> </a:t>
            </a:r>
            <a:r>
              <a:rPr lang="en-US" sz="2400" dirty="0">
                <a:solidFill>
                  <a:srgbClr val="0070C0"/>
                </a:solidFill>
              </a:rPr>
              <a:t>Store of Value</a:t>
            </a:r>
          </a:p>
          <a:p>
            <a:pPr lvl="1"/>
            <a:r>
              <a:rPr lang="en-US" dirty="0"/>
              <a:t>This is what is changing, fast.  Rations had no store of value, nor did inflation prone won. But dollars and yuan have store of value  and are lending stability to won, making savings possible. A very big change. </a:t>
            </a:r>
          </a:p>
        </p:txBody>
      </p:sp>
    </p:spTree>
    <p:extLst>
      <p:ext uri="{BB962C8B-B14F-4D97-AF65-F5344CB8AC3E}">
        <p14:creationId xmlns:p14="http://schemas.microsoft.com/office/powerpoint/2010/main" val="2882601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EE44214-DBFD-DFA8-9554-759051EB98F0}"/>
              </a:ext>
            </a:extLst>
          </p:cNvPr>
          <p:cNvSpPr>
            <a:spLocks noGrp="1"/>
          </p:cNvSpPr>
          <p:nvPr>
            <p:ph type="title"/>
          </p:nvPr>
        </p:nvSpPr>
        <p:spPr>
          <a:xfrm>
            <a:off x="838200" y="1195697"/>
            <a:ext cx="3200400" cy="4238118"/>
          </a:xfrm>
        </p:spPr>
        <p:txBody>
          <a:bodyPr>
            <a:normAutofit/>
          </a:bodyPr>
          <a:lstStyle/>
          <a:p>
            <a:r>
              <a:rPr lang="en-US">
                <a:solidFill>
                  <a:schemeClr val="bg1"/>
                </a:solidFill>
              </a:rPr>
              <a:t>Types of Money in circulation</a:t>
            </a:r>
            <a:br>
              <a:rPr lang="en-US">
                <a:solidFill>
                  <a:schemeClr val="bg1"/>
                </a:solidFill>
              </a:rPr>
            </a:br>
            <a:endParaRPr lang="en-US">
              <a:solidFill>
                <a:schemeClr val="bg1"/>
              </a:solidFill>
            </a:endParaRPr>
          </a:p>
        </p:txBody>
      </p:sp>
      <p:grpSp>
        <p:nvGrpSpPr>
          <p:cNvPr id="13"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4" name="Freeform: Shape 13">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7" name="Oval 16">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22" name="Freeform: Shape 21">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5" name="Content Placeholder 2">
            <a:extLst>
              <a:ext uri="{FF2B5EF4-FFF2-40B4-BE49-F238E27FC236}">
                <a16:creationId xmlns:a16="http://schemas.microsoft.com/office/drawing/2014/main" id="{4F4741FB-052D-913E-ADC9-6A56C68C68C1}"/>
              </a:ext>
            </a:extLst>
          </p:cNvPr>
          <p:cNvGraphicFramePr>
            <a:graphicFrameLocks noGrp="1"/>
          </p:cNvGraphicFramePr>
          <p:nvPr>
            <p:ph idx="1"/>
            <p:extLst>
              <p:ext uri="{D42A27DB-BD31-4B8C-83A1-F6EECF244321}">
                <p14:modId xmlns:p14="http://schemas.microsoft.com/office/powerpoint/2010/main" val="1790234519"/>
              </p:ext>
            </p:extLst>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3075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C56AE4E-6F7D-3494-EB8F-399DC8E73F46}"/>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KDI Research</a:t>
            </a:r>
          </a:p>
        </p:txBody>
      </p:sp>
      <p:sp>
        <p:nvSpPr>
          <p:cNvPr id="19"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0"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A8199C-D22B-A298-018A-D220FCAE06CA}"/>
              </a:ext>
            </a:extLst>
          </p:cNvPr>
          <p:cNvSpPr>
            <a:spLocks noGrp="1"/>
          </p:cNvSpPr>
          <p:nvPr>
            <p:ph idx="1"/>
          </p:nvPr>
        </p:nvSpPr>
        <p:spPr>
          <a:xfrm>
            <a:off x="4379709" y="686862"/>
            <a:ext cx="7037591" cy="5475129"/>
          </a:xfrm>
        </p:spPr>
        <p:txBody>
          <a:bodyPr anchor="ctr">
            <a:normAutofit/>
          </a:bodyPr>
          <a:lstStyle/>
          <a:p>
            <a:r>
              <a:rPr lang="en-US" sz="2600" dirty="0"/>
              <a:t>Excellent papers in 2021 Review</a:t>
            </a:r>
          </a:p>
          <a:p>
            <a:r>
              <a:rPr lang="en-US" sz="2600" dirty="0"/>
              <a:t>Suggestions</a:t>
            </a:r>
          </a:p>
          <a:p>
            <a:pPr lvl="1"/>
            <a:endParaRPr lang="en-US" sz="1400" dirty="0"/>
          </a:p>
          <a:p>
            <a:pPr lvl="1"/>
            <a:r>
              <a:rPr lang="en-US" sz="2000" dirty="0"/>
              <a:t>Deeper look at  private financial savings</a:t>
            </a:r>
          </a:p>
          <a:p>
            <a:pPr lvl="1"/>
            <a:r>
              <a:rPr lang="en-US" sz="2000" dirty="0"/>
              <a:t>Use of electronic money</a:t>
            </a:r>
          </a:p>
          <a:p>
            <a:pPr lvl="1"/>
            <a:r>
              <a:rPr lang="en-US" sz="2000" dirty="0"/>
              <a:t>GDP by expenditure</a:t>
            </a:r>
          </a:p>
          <a:p>
            <a:pPr lvl="1"/>
            <a:r>
              <a:rPr lang="en-US" sz="2000" dirty="0"/>
              <a:t>Relative prices vs world prices</a:t>
            </a:r>
          </a:p>
          <a:p>
            <a:endParaRPr lang="en-US" sz="2600" dirty="0"/>
          </a:p>
        </p:txBody>
      </p:sp>
    </p:spTree>
    <p:extLst>
      <p:ext uri="{BB962C8B-B14F-4D97-AF65-F5344CB8AC3E}">
        <p14:creationId xmlns:p14="http://schemas.microsoft.com/office/powerpoint/2010/main" val="810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Rectangle 3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17B209-40FB-45CE-8953-49BD8B837FC9}"/>
              </a:ext>
            </a:extLst>
          </p:cNvPr>
          <p:cNvSpPr>
            <a:spLocks noGrp="1"/>
          </p:cNvSpPr>
          <p:nvPr>
            <p:ph type="title"/>
          </p:nvPr>
        </p:nvSpPr>
        <p:spPr>
          <a:xfrm>
            <a:off x="586478" y="1683756"/>
            <a:ext cx="3115265" cy="3923250"/>
          </a:xfrm>
        </p:spPr>
        <p:txBody>
          <a:bodyPr anchor="b">
            <a:normAutofit fontScale="90000"/>
          </a:bodyPr>
          <a:lstStyle/>
          <a:p>
            <a:pPr algn="r"/>
            <a:r>
              <a:rPr lang="en-US" sz="4000" dirty="0">
                <a:solidFill>
                  <a:srgbClr val="FFFFFF"/>
                </a:solidFill>
              </a:rPr>
              <a:t> History of Money in Korea:  </a:t>
            </a:r>
            <a:br>
              <a:rPr lang="en-US" sz="4000" dirty="0">
                <a:solidFill>
                  <a:srgbClr val="FFFFFF"/>
                </a:solidFill>
              </a:rPr>
            </a:br>
            <a:br>
              <a:rPr lang="en-US" sz="4000" dirty="0">
                <a:solidFill>
                  <a:srgbClr val="FFFFFF"/>
                </a:solidFill>
              </a:rPr>
            </a:br>
            <a:r>
              <a:rPr lang="en-US" sz="4000" dirty="0">
                <a:solidFill>
                  <a:srgbClr val="FFFFFF"/>
                </a:solidFill>
              </a:rPr>
              <a:t>More sophisticated than we usually think.</a:t>
            </a:r>
            <a:endParaRPr lang="en-US" sz="4000" b="1" dirty="0">
              <a:solidFill>
                <a:srgbClr val="FFFFFF"/>
              </a:solidFill>
            </a:endParaRP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B679E2F1-7567-4AAF-B250-839A0C7FB668}"/>
                  </a:ext>
                </a:extLst>
              </p14:cNvPr>
              <p14:cNvContentPartPr/>
              <p14:nvPr/>
            </p14:nvContentPartPr>
            <p14:xfrm>
              <a:off x="7956720" y="1835280"/>
              <a:ext cx="360" cy="360"/>
            </p14:xfrm>
          </p:contentPart>
        </mc:Choice>
        <mc:Fallback xmlns="">
          <p:pic>
            <p:nvPicPr>
              <p:cNvPr id="3" name="Ink 2">
                <a:extLst>
                  <a:ext uri="{FF2B5EF4-FFF2-40B4-BE49-F238E27FC236}">
                    <a16:creationId xmlns:a16="http://schemas.microsoft.com/office/drawing/2014/main" id="{B679E2F1-7567-4AAF-B250-839A0C7FB668}"/>
                  </a:ext>
                </a:extLst>
              </p:cNvPr>
              <p:cNvPicPr/>
              <p:nvPr/>
            </p:nvPicPr>
            <p:blipFill>
              <a:blip r:embed="rId3"/>
              <a:stretch>
                <a:fillRect/>
              </a:stretch>
            </p:blipFill>
            <p:spPr>
              <a:xfrm>
                <a:off x="7940880" y="1771920"/>
                <a:ext cx="31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8BB14EB6-5F65-415C-8A46-396EB9CCFA77}"/>
                  </a:ext>
                </a:extLst>
              </p14:cNvPr>
              <p14:cNvContentPartPr/>
              <p14:nvPr/>
            </p14:nvContentPartPr>
            <p14:xfrm>
              <a:off x="7461360" y="2476440"/>
              <a:ext cx="360" cy="360"/>
            </p14:xfrm>
          </p:contentPart>
        </mc:Choice>
        <mc:Fallback xmlns="">
          <p:pic>
            <p:nvPicPr>
              <p:cNvPr id="4" name="Ink 3">
                <a:extLst>
                  <a:ext uri="{FF2B5EF4-FFF2-40B4-BE49-F238E27FC236}">
                    <a16:creationId xmlns:a16="http://schemas.microsoft.com/office/drawing/2014/main" id="{8BB14EB6-5F65-415C-8A46-396EB9CCFA77}"/>
                  </a:ext>
                </a:extLst>
              </p:cNvPr>
              <p:cNvPicPr/>
              <p:nvPr/>
            </p:nvPicPr>
            <p:blipFill>
              <a:blip r:embed="rId3"/>
              <a:stretch>
                <a:fillRect/>
              </a:stretch>
            </p:blipFill>
            <p:spPr>
              <a:xfrm>
                <a:off x="7445520" y="2413080"/>
                <a:ext cx="31680" cy="127080"/>
              </a:xfrm>
              <a:prstGeom prst="rect">
                <a:avLst/>
              </a:prstGeom>
            </p:spPr>
          </p:pic>
        </mc:Fallback>
      </mc:AlternateContent>
      <p:sp>
        <p:nvSpPr>
          <p:cNvPr id="6" name="Content Placeholder 5">
            <a:extLst>
              <a:ext uri="{FF2B5EF4-FFF2-40B4-BE49-F238E27FC236}">
                <a16:creationId xmlns:a16="http://schemas.microsoft.com/office/drawing/2014/main" id="{554708F6-8141-9800-3635-026F3F53C994}"/>
              </a:ext>
            </a:extLst>
          </p:cNvPr>
          <p:cNvSpPr>
            <a:spLocks noGrp="1"/>
          </p:cNvSpPr>
          <p:nvPr>
            <p:ph idx="1"/>
          </p:nvPr>
        </p:nvSpPr>
        <p:spPr>
          <a:xfrm>
            <a:off x="4149090" y="605790"/>
            <a:ext cx="7315200" cy="6035040"/>
          </a:xfrm>
        </p:spPr>
        <p:txBody>
          <a:bodyPr>
            <a:normAutofit fontScale="62500" lnSpcReduction="20000"/>
          </a:bodyPr>
          <a:lstStyle/>
          <a:p>
            <a:pPr lvl="1"/>
            <a:endParaRPr lang="en-US" sz="2000" dirty="0"/>
          </a:p>
          <a:p>
            <a:r>
              <a:rPr lang="en-US" sz="3200" dirty="0"/>
              <a:t>Ancient Korea had sophisticated </a:t>
            </a:r>
            <a:r>
              <a:rPr lang="en-US" sz="3200" b="1" dirty="0"/>
              <a:t>co</a:t>
            </a:r>
            <a:r>
              <a:rPr lang="en-US" sz="3200" dirty="0"/>
              <a:t>pper coin system using Chinese and Korean coins. Values often linked to rice and cloth by the King for tax purposes. Korea also probably used Chinese paper or fiat money long before West, but Kings inflated it away.</a:t>
            </a:r>
          </a:p>
          <a:p>
            <a:pPr marL="0" indent="0">
              <a:buNone/>
            </a:pPr>
            <a:endParaRPr lang="en-US" sz="3200" dirty="0"/>
          </a:p>
          <a:p>
            <a:r>
              <a:rPr lang="en-US" sz="3200" i="1" dirty="0">
                <a:solidFill>
                  <a:srgbClr val="0070C0"/>
                </a:solidFill>
              </a:rPr>
              <a:t>This degenerated in late Chosun Dynasty into a dollarized system much like today’s North Korea and for the same reasons. </a:t>
            </a:r>
            <a:r>
              <a:rPr lang="en-US" sz="3200" dirty="0"/>
              <a:t>Poorly developed credit system unlike Japanese banking system. Ruling classes afraid  ordinary people would use money, credit to buy their farms.  Extensive curb market using pooled resources.  Pawn shops created collateral.</a:t>
            </a:r>
          </a:p>
          <a:p>
            <a:endParaRPr lang="en-US" sz="3200" dirty="0"/>
          </a:p>
          <a:p>
            <a:r>
              <a:rPr lang="en-US" sz="3200" dirty="0"/>
              <a:t>Japanese era—Japanese, Korean banks and yen currency, well advanced.</a:t>
            </a:r>
          </a:p>
          <a:p>
            <a:endParaRPr lang="en-US" sz="3200" dirty="0"/>
          </a:p>
          <a:p>
            <a:r>
              <a:rPr lang="en-US" sz="3200" dirty="0"/>
              <a:t>1945-1993:  Kim Il Sung socialist </a:t>
            </a:r>
            <a:r>
              <a:rPr lang="en-US" sz="3200" b="1" dirty="0"/>
              <a:t>ration</a:t>
            </a:r>
            <a:r>
              <a:rPr lang="en-US" sz="3200" dirty="0"/>
              <a:t> system </a:t>
            </a:r>
            <a:r>
              <a:rPr lang="en-US" sz="3200" dirty="0">
                <a:solidFill>
                  <a:srgbClr val="0070C0"/>
                </a:solidFill>
              </a:rPr>
              <a:t>replaced money by 1956</a:t>
            </a:r>
            <a:r>
              <a:rPr lang="en-US" sz="3200" dirty="0"/>
              <a:t>, centrally commanded economy, multiple devaluations, huge drop in productivity, aid dependent, famine</a:t>
            </a:r>
          </a:p>
          <a:p>
            <a:pPr marL="0" indent="0">
              <a:buNone/>
            </a:pPr>
            <a:endParaRPr lang="en-US" sz="3200" dirty="0"/>
          </a:p>
          <a:p>
            <a:r>
              <a:rPr lang="en-US" sz="3200" dirty="0"/>
              <a:t>1994-2010: KJI </a:t>
            </a:r>
            <a:r>
              <a:rPr lang="en-US" sz="3200" b="1" dirty="0"/>
              <a:t>mixed ration-won </a:t>
            </a:r>
            <a:r>
              <a:rPr lang="en-US" sz="3200" dirty="0"/>
              <a:t>money economy, hyperinflation, dollarization</a:t>
            </a:r>
          </a:p>
          <a:p>
            <a:endParaRPr lang="en-US" dirty="0"/>
          </a:p>
        </p:txBody>
      </p:sp>
    </p:spTree>
    <p:extLst>
      <p:ext uri="{BB962C8B-B14F-4D97-AF65-F5344CB8AC3E}">
        <p14:creationId xmlns:p14="http://schemas.microsoft.com/office/powerpoint/2010/main" val="790673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Rectangle 3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17B209-40FB-45CE-8953-49BD8B837FC9}"/>
              </a:ext>
            </a:extLst>
          </p:cNvPr>
          <p:cNvSpPr>
            <a:spLocks noGrp="1"/>
          </p:cNvSpPr>
          <p:nvPr>
            <p:ph type="title"/>
          </p:nvPr>
        </p:nvSpPr>
        <p:spPr>
          <a:xfrm>
            <a:off x="586478" y="1683756"/>
            <a:ext cx="3115265" cy="2396359"/>
          </a:xfrm>
        </p:spPr>
        <p:txBody>
          <a:bodyPr anchor="b">
            <a:normAutofit fontScale="90000"/>
          </a:bodyPr>
          <a:lstStyle/>
          <a:p>
            <a:pPr algn="r"/>
            <a:r>
              <a:rPr lang="en-US" sz="4000" dirty="0">
                <a:solidFill>
                  <a:srgbClr val="FFFFFF"/>
                </a:solidFill>
              </a:rPr>
              <a:t> </a:t>
            </a:r>
            <a:r>
              <a:rPr lang="en-US" sz="4000" b="1" dirty="0">
                <a:solidFill>
                  <a:srgbClr val="FFFFFF"/>
                </a:solidFill>
              </a:rPr>
              <a:t>Kim Jong Un’s Inheritance:  A Complex of Mixed Currencies</a:t>
            </a:r>
          </a:p>
        </p:txBody>
      </p:sp>
      <p:graphicFrame>
        <p:nvGraphicFramePr>
          <p:cNvPr id="33" name="Content Placeholder 2">
            <a:extLst>
              <a:ext uri="{FF2B5EF4-FFF2-40B4-BE49-F238E27FC236}">
                <a16:creationId xmlns:a16="http://schemas.microsoft.com/office/drawing/2014/main" id="{FDC11D10-F553-4F36-89D2-017D55696570}"/>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B679E2F1-7567-4AAF-B250-839A0C7FB668}"/>
                  </a:ext>
                </a:extLst>
              </p14:cNvPr>
              <p14:cNvContentPartPr/>
              <p14:nvPr/>
            </p14:nvContentPartPr>
            <p14:xfrm>
              <a:off x="7956720" y="1835280"/>
              <a:ext cx="360" cy="360"/>
            </p14:xfrm>
          </p:contentPart>
        </mc:Choice>
        <mc:Fallback xmlns="">
          <p:pic>
            <p:nvPicPr>
              <p:cNvPr id="3" name="Ink 2">
                <a:extLst>
                  <a:ext uri="{FF2B5EF4-FFF2-40B4-BE49-F238E27FC236}">
                    <a16:creationId xmlns:a16="http://schemas.microsoft.com/office/drawing/2014/main" id="{B679E2F1-7567-4AAF-B250-839A0C7FB668}"/>
                  </a:ext>
                </a:extLst>
              </p:cNvPr>
              <p:cNvPicPr/>
              <p:nvPr/>
            </p:nvPicPr>
            <p:blipFill>
              <a:blip r:embed="rId8"/>
              <a:stretch>
                <a:fillRect/>
              </a:stretch>
            </p:blipFill>
            <p:spPr>
              <a:xfrm>
                <a:off x="7940880" y="1771920"/>
                <a:ext cx="31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Ink 3">
                <a:extLst>
                  <a:ext uri="{FF2B5EF4-FFF2-40B4-BE49-F238E27FC236}">
                    <a16:creationId xmlns:a16="http://schemas.microsoft.com/office/drawing/2014/main" id="{8BB14EB6-5F65-415C-8A46-396EB9CCFA77}"/>
                  </a:ext>
                </a:extLst>
              </p14:cNvPr>
              <p14:cNvContentPartPr/>
              <p14:nvPr/>
            </p14:nvContentPartPr>
            <p14:xfrm>
              <a:off x="7461360" y="2476440"/>
              <a:ext cx="360" cy="360"/>
            </p14:xfrm>
          </p:contentPart>
        </mc:Choice>
        <mc:Fallback xmlns="">
          <p:pic>
            <p:nvPicPr>
              <p:cNvPr id="4" name="Ink 3">
                <a:extLst>
                  <a:ext uri="{FF2B5EF4-FFF2-40B4-BE49-F238E27FC236}">
                    <a16:creationId xmlns:a16="http://schemas.microsoft.com/office/drawing/2014/main" id="{8BB14EB6-5F65-415C-8A46-396EB9CCFA77}"/>
                  </a:ext>
                </a:extLst>
              </p:cNvPr>
              <p:cNvPicPr/>
              <p:nvPr/>
            </p:nvPicPr>
            <p:blipFill>
              <a:blip r:embed="rId8"/>
              <a:stretch>
                <a:fillRect/>
              </a:stretch>
            </p:blipFill>
            <p:spPr>
              <a:xfrm>
                <a:off x="7445520" y="2413080"/>
                <a:ext cx="31680" cy="127080"/>
              </a:xfrm>
              <a:prstGeom prst="rect">
                <a:avLst/>
              </a:prstGeom>
            </p:spPr>
          </p:pic>
        </mc:Fallback>
      </mc:AlternateContent>
    </p:spTree>
    <p:extLst>
      <p:ext uri="{BB962C8B-B14F-4D97-AF65-F5344CB8AC3E}">
        <p14:creationId xmlns:p14="http://schemas.microsoft.com/office/powerpoint/2010/main" val="718507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Rectangle 3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A34523-98CD-475B-B06B-8AD470841FCC}"/>
              </a:ext>
            </a:extLst>
          </p:cNvPr>
          <p:cNvSpPr>
            <a:spLocks noGrp="1"/>
          </p:cNvSpPr>
          <p:nvPr>
            <p:ph type="title"/>
          </p:nvPr>
        </p:nvSpPr>
        <p:spPr>
          <a:xfrm>
            <a:off x="586478" y="1683756"/>
            <a:ext cx="3115265" cy="2396359"/>
          </a:xfrm>
        </p:spPr>
        <p:txBody>
          <a:bodyPr anchor="b">
            <a:normAutofit/>
          </a:bodyPr>
          <a:lstStyle/>
          <a:p>
            <a:pPr algn="r"/>
            <a:r>
              <a:rPr lang="en-US" sz="4000" b="1">
                <a:solidFill>
                  <a:srgbClr val="FFFFFF"/>
                </a:solidFill>
              </a:rPr>
              <a:t>Kim’s Half-Step Financial Reforms</a:t>
            </a:r>
          </a:p>
        </p:txBody>
      </p:sp>
      <p:graphicFrame>
        <p:nvGraphicFramePr>
          <p:cNvPr id="18" name="Content Placeholder 2">
            <a:extLst>
              <a:ext uri="{FF2B5EF4-FFF2-40B4-BE49-F238E27FC236}">
                <a16:creationId xmlns:a16="http://schemas.microsoft.com/office/drawing/2014/main" id="{AE84262D-37C7-4F05-AAF7-8F8E405A1474}"/>
              </a:ext>
            </a:extLst>
          </p:cNvPr>
          <p:cNvGraphicFramePr>
            <a:graphicFrameLocks noGrp="1"/>
          </p:cNvGraphicFramePr>
          <p:nvPr>
            <p:ph idx="1"/>
            <p:extLst>
              <p:ext uri="{D42A27DB-BD31-4B8C-83A1-F6EECF244321}">
                <p14:modId xmlns:p14="http://schemas.microsoft.com/office/powerpoint/2010/main" val="102861568"/>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9594C782-961B-41F3-8FDA-080B250F99DF}"/>
                  </a:ext>
                </a:extLst>
              </p14:cNvPr>
              <p14:cNvContentPartPr/>
              <p14:nvPr/>
            </p14:nvContentPartPr>
            <p14:xfrm>
              <a:off x="2482920" y="787320"/>
              <a:ext cx="360" cy="360"/>
            </p14:xfrm>
          </p:contentPart>
        </mc:Choice>
        <mc:Fallback xmlns="">
          <p:pic>
            <p:nvPicPr>
              <p:cNvPr id="3" name="Ink 2">
                <a:extLst>
                  <a:ext uri="{FF2B5EF4-FFF2-40B4-BE49-F238E27FC236}">
                    <a16:creationId xmlns:a16="http://schemas.microsoft.com/office/drawing/2014/main" id="{9594C782-961B-41F3-8FDA-080B250F99DF}"/>
                  </a:ext>
                </a:extLst>
              </p:cNvPr>
              <p:cNvPicPr/>
              <p:nvPr/>
            </p:nvPicPr>
            <p:blipFill>
              <a:blip r:embed="rId8"/>
              <a:stretch>
                <a:fillRect/>
              </a:stretch>
            </p:blipFill>
            <p:spPr>
              <a:xfrm>
                <a:off x="2467080" y="723960"/>
                <a:ext cx="31680" cy="127080"/>
              </a:xfrm>
              <a:prstGeom prst="rect">
                <a:avLst/>
              </a:prstGeom>
            </p:spPr>
          </p:pic>
        </mc:Fallback>
      </mc:AlternateContent>
    </p:spTree>
    <p:extLst>
      <p:ext uri="{BB962C8B-B14F-4D97-AF65-F5344CB8AC3E}">
        <p14:creationId xmlns:p14="http://schemas.microsoft.com/office/powerpoint/2010/main" val="1722756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14528</TotalTime>
  <Words>1693</Words>
  <Application>Microsoft Office PowerPoint</Application>
  <PresentationFormat>Widescreen</PresentationFormat>
  <Paragraphs>116</Paragraphs>
  <Slides>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   Trying to Understand North Korea’s  Monetary Regime:   Opportunities for Policy Adjustments   For:  US Department of Treasury, Korea Development Institute September 8 ,2022  William B. Brown NAEIA.Com </vt:lpstr>
      <vt:lpstr> Present Situation</vt:lpstr>
      <vt:lpstr>North Korea, a textbook for monetary theory.</vt:lpstr>
      <vt:lpstr>Basics,  Is North Korean Won Really Money?</vt:lpstr>
      <vt:lpstr>Types of Money in circulation </vt:lpstr>
      <vt:lpstr>KDI Research</vt:lpstr>
      <vt:lpstr> History of Money in Korea:    More sophisticated than we usually think.</vt:lpstr>
      <vt:lpstr> Kim Jong Un’s Inheritance:  A Complex of Mixed Currencies</vt:lpstr>
      <vt:lpstr>Kim’s Half-Step Financial Reforms</vt:lpstr>
      <vt:lpstr>But reform not extended to farmers and state employees—most of the population</vt:lpstr>
      <vt:lpstr>And dual wages system exploded, leading to massive state corruption.</vt:lpstr>
      <vt:lpstr>Whatever they did, It worked to stabilize the won.</vt:lpstr>
      <vt:lpstr>How Did Central Bank control the Won?</vt:lpstr>
      <vt:lpstr>Then came sanctions and coronavirus</vt:lpstr>
      <vt:lpstr>China-North Korea Trade Jan 2015-July 2022 China Customs (excludes Chinese crude oil exports)</vt:lpstr>
      <vt:lpstr>China Trade Surplus with North Korea Jan 2015  - July 2022 China Customs (excludes crude oil)</vt:lpstr>
      <vt:lpstr>North Korea Won per US Dollar September 2020-August 2022 Asia Press (border  towns)</vt:lpstr>
      <vt:lpstr>North Korea Won/China Yuan Sep 2020 – Aug 2022 Asia Press (border towns)</vt:lpstr>
      <vt:lpstr>Yuan/Dollar Pyongyang Cross Rate vs  international rate  Asia Press</vt:lpstr>
      <vt:lpstr>PowerPoint Presentation</vt:lpstr>
      <vt:lpstr>Conclusion: Kim’s singular achievement is in danger.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Changing role of currency and finance in the Kim Jong Un era“  For  GWIKs and KDI School Virtual Symposium August 30-31, 2021   William. B. Brown</dc:title>
  <dc:creator>Bill Brown</dc:creator>
  <cp:lastModifiedBy>Bill Brown</cp:lastModifiedBy>
  <cp:revision>39</cp:revision>
  <dcterms:created xsi:type="dcterms:W3CDTF">2021-08-24T15:31:49Z</dcterms:created>
  <dcterms:modified xsi:type="dcterms:W3CDTF">2022-09-06T13:25:17Z</dcterms:modified>
</cp:coreProperties>
</file>