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 id="2147483802" r:id="rId2"/>
  </p:sldMasterIdLst>
  <p:notesMasterIdLst>
    <p:notesMasterId r:id="rId18"/>
  </p:notesMasterIdLst>
  <p:sldIdLst>
    <p:sldId id="257" r:id="rId3"/>
    <p:sldId id="261" r:id="rId4"/>
    <p:sldId id="266" r:id="rId5"/>
    <p:sldId id="304" r:id="rId6"/>
    <p:sldId id="299" r:id="rId7"/>
    <p:sldId id="305" r:id="rId8"/>
    <p:sldId id="313" r:id="rId9"/>
    <p:sldId id="314" r:id="rId10"/>
    <p:sldId id="315" r:id="rId11"/>
    <p:sldId id="307" r:id="rId12"/>
    <p:sldId id="316" r:id="rId13"/>
    <p:sldId id="317" r:id="rId14"/>
    <p:sldId id="318" r:id="rId15"/>
    <p:sldId id="319" r:id="rId16"/>
    <p:sldId id="320" r:id="rId1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2173" autoAdjust="0"/>
  </p:normalViewPr>
  <p:slideViewPr>
    <p:cSldViewPr snapToGrid="0">
      <p:cViewPr>
        <p:scale>
          <a:sx n="80" d="100"/>
          <a:sy n="80" d="100"/>
        </p:scale>
        <p:origin x="782" y="3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bbr\AppData\Local\Packages\Microsoft.MicrosoftEdge_8wekyb3d8bbwe\TempState\Downloads\sheet%20(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bbr\AppData\Local\Packages\Microsoft.MicrosoftEdge_8wekyb3d8bbwe\TempState\Downloads\sheet%20(7).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bbr\Desktop\March%202019%20blo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North Korea:  Top Ten Trade Partners, 2016</a:t>
            </a:r>
          </a:p>
          <a:p>
            <a:pPr>
              <a:defRPr/>
            </a:pPr>
            <a:r>
              <a:rPr lang="en-US" sz="800" dirty="0"/>
              <a:t>million dollars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7780098382974"/>
          <c:y val="0.10214774708988103"/>
          <c:w val="0.80013999633530475"/>
          <c:h val="0.82903402785451086"/>
        </c:manualLayout>
      </c:layout>
      <c:barChart>
        <c:barDir val="bar"/>
        <c:grouping val="clustered"/>
        <c:varyColors val="0"/>
        <c:ser>
          <c:idx val="0"/>
          <c:order val="0"/>
          <c:spPr>
            <a:solidFill>
              <a:schemeClr val="accent2"/>
            </a:solidFill>
            <a:ln>
              <a:noFill/>
            </a:ln>
            <a:effectLst/>
          </c:spPr>
          <c:invertIfNegative val="0"/>
          <c:cat>
            <c:strRef>
              <c:f>'[sheet (3).xls]Sheet1'!$B$3:$B$12</c:f>
              <c:strCache>
                <c:ptCount val="10"/>
                <c:pt idx="0">
                  <c:v>China</c:v>
                </c:pt>
                <c:pt idx="1">
                  <c:v>India</c:v>
                </c:pt>
                <c:pt idx="2">
                  <c:v>Philippines</c:v>
                </c:pt>
                <c:pt idx="3">
                  <c:v>Russia</c:v>
                </c:pt>
                <c:pt idx="4">
                  <c:v>Thailand</c:v>
                </c:pt>
                <c:pt idx="5">
                  <c:v>Venezuela</c:v>
                </c:pt>
                <c:pt idx="6">
                  <c:v>Sri Lanka</c:v>
                </c:pt>
                <c:pt idx="7">
                  <c:v>Singapore</c:v>
                </c:pt>
                <c:pt idx="8">
                  <c:v>Taiwan</c:v>
                </c:pt>
                <c:pt idx="9">
                  <c:v>Ukraine</c:v>
                </c:pt>
              </c:strCache>
            </c:strRef>
          </c:cat>
          <c:val>
            <c:numRef>
              <c:f>'[sheet (3).xls]Sheet1'!$C$3:$C$12</c:f>
              <c:numCache>
                <c:formatCode>0.0</c:formatCode>
                <c:ptCount val="10"/>
                <c:pt idx="0">
                  <c:v>5826.4309590000003</c:v>
                </c:pt>
                <c:pt idx="1">
                  <c:v>141.94264000000001</c:v>
                </c:pt>
                <c:pt idx="2">
                  <c:v>82.562815999999998</c:v>
                </c:pt>
                <c:pt idx="3">
                  <c:v>76.877187000000006</c:v>
                </c:pt>
                <c:pt idx="4">
                  <c:v>49.767451000000001</c:v>
                </c:pt>
                <c:pt idx="5">
                  <c:v>19.335536999999999</c:v>
                </c:pt>
                <c:pt idx="6">
                  <c:v>13.007301</c:v>
                </c:pt>
                <c:pt idx="7">
                  <c:v>12.992215</c:v>
                </c:pt>
                <c:pt idx="8">
                  <c:v>12.697965</c:v>
                </c:pt>
                <c:pt idx="9">
                  <c:v>11.511519</c:v>
                </c:pt>
              </c:numCache>
            </c:numRef>
          </c:val>
          <c:extLst>
            <c:ext xmlns:c16="http://schemas.microsoft.com/office/drawing/2014/chart" uri="{C3380CC4-5D6E-409C-BE32-E72D297353CC}">
              <c16:uniqueId val="{00000000-0DF2-49CC-B1DA-F7415F91A8EC}"/>
            </c:ext>
          </c:extLst>
        </c:ser>
        <c:dLbls>
          <c:showLegendKey val="0"/>
          <c:showVal val="0"/>
          <c:showCatName val="0"/>
          <c:showSerName val="0"/>
          <c:showPercent val="0"/>
          <c:showBubbleSize val="0"/>
        </c:dLbls>
        <c:gapWidth val="182"/>
        <c:axId val="588606176"/>
        <c:axId val="588607488"/>
      </c:barChart>
      <c:catAx>
        <c:axId val="588606176"/>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607488"/>
        <c:crosses val="autoZero"/>
        <c:auto val="1"/>
        <c:lblAlgn val="ctr"/>
        <c:lblOffset val="100"/>
        <c:noMultiLvlLbl val="0"/>
      </c:catAx>
      <c:valAx>
        <c:axId val="588607488"/>
        <c:scaling>
          <c:orientation val="minMax"/>
          <c:max val="6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60617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North</a:t>
            </a:r>
            <a:r>
              <a:rPr lang="en-US" b="1" baseline="0"/>
              <a:t> Korea: Top Ten Trade Partners, 2006</a:t>
            </a:r>
            <a:endParaRPr lang="en-US" sz="800" b="1" baseline="0"/>
          </a:p>
          <a:p>
            <a:pPr>
              <a:defRPr/>
            </a:pPr>
            <a:r>
              <a:rPr lang="en-US" sz="800" baseline="0"/>
              <a:t>million dollars</a:t>
            </a:r>
            <a:endParaRPr lang="en-US" sz="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ADB5-4FFA-931E-D7A320E45E3E}"/>
              </c:ext>
            </c:extLst>
          </c:dPt>
          <c:cat>
            <c:strRef>
              <c:f>'[sheet (7).xls]sheet (7)'!$K$7:$K$16</c:f>
              <c:strCache>
                <c:ptCount val="10"/>
                <c:pt idx="0">
                  <c:v>China</c:v>
                </c:pt>
                <c:pt idx="1">
                  <c:v>South Korea</c:v>
                </c:pt>
                <c:pt idx="2">
                  <c:v>India</c:v>
                </c:pt>
                <c:pt idx="3">
                  <c:v>Russia</c:v>
                </c:pt>
                <c:pt idx="4">
                  <c:v>Thailand</c:v>
                </c:pt>
                <c:pt idx="5">
                  <c:v>Brazil</c:v>
                </c:pt>
                <c:pt idx="6">
                  <c:v>Singapore</c:v>
                </c:pt>
                <c:pt idx="7">
                  <c:v>Japan</c:v>
                </c:pt>
                <c:pt idx="8">
                  <c:v>Germany</c:v>
                </c:pt>
                <c:pt idx="9">
                  <c:v>Hong Kong</c:v>
                </c:pt>
              </c:strCache>
            </c:strRef>
          </c:cat>
          <c:val>
            <c:numRef>
              <c:f>'[sheet (7).xls]sheet (7)'!$L$7:$L$16</c:f>
              <c:numCache>
                <c:formatCode>General</c:formatCode>
                <c:ptCount val="10"/>
                <c:pt idx="0">
                  <c:v>159.300636</c:v>
                </c:pt>
                <c:pt idx="1">
                  <c:v>135</c:v>
                </c:pt>
                <c:pt idx="2">
                  <c:v>35.518413000000002</c:v>
                </c:pt>
                <c:pt idx="3">
                  <c:v>31.169653</c:v>
                </c:pt>
                <c:pt idx="4">
                  <c:v>22.391722999999999</c:v>
                </c:pt>
                <c:pt idx="5">
                  <c:v>12.33902</c:v>
                </c:pt>
                <c:pt idx="6">
                  <c:v>9.3557240000000004</c:v>
                </c:pt>
                <c:pt idx="7">
                  <c:v>7.5349950000000003</c:v>
                </c:pt>
                <c:pt idx="8">
                  <c:v>7.3487340000000003</c:v>
                </c:pt>
                <c:pt idx="9">
                  <c:v>4.5656239999999997</c:v>
                </c:pt>
              </c:numCache>
            </c:numRef>
          </c:val>
          <c:extLst>
            <c:ext xmlns:c16="http://schemas.microsoft.com/office/drawing/2014/chart" uri="{C3380CC4-5D6E-409C-BE32-E72D297353CC}">
              <c16:uniqueId val="{00000000-75BD-46AA-8BA1-1EB2D7078FE0}"/>
            </c:ext>
          </c:extLst>
        </c:ser>
        <c:dLbls>
          <c:showLegendKey val="0"/>
          <c:showVal val="0"/>
          <c:showCatName val="0"/>
          <c:showSerName val="0"/>
          <c:showPercent val="0"/>
          <c:showBubbleSize val="0"/>
        </c:dLbls>
        <c:gapWidth val="182"/>
        <c:axId val="587345680"/>
        <c:axId val="587346664"/>
      </c:barChart>
      <c:catAx>
        <c:axId val="58734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46664"/>
        <c:crosses val="autoZero"/>
        <c:auto val="1"/>
        <c:lblAlgn val="ctr"/>
        <c:lblOffset val="100"/>
        <c:noMultiLvlLbl val="0"/>
      </c:catAx>
      <c:valAx>
        <c:axId val="587346664"/>
        <c:scaling>
          <c:orientation val="minMax"/>
          <c:max val="16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4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China-North Korea Trade: 2001-2018</a:t>
            </a:r>
          </a:p>
          <a:p>
            <a:pPr>
              <a:defRPr/>
            </a:pPr>
            <a:r>
              <a:rPr lang="en-US" sz="1000"/>
              <a:t>million US dollars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Sheet1!$D$10</c:f>
              <c:strCache>
                <c:ptCount val="1"/>
                <c:pt idx="0">
                  <c:v> China Imports </c:v>
                </c:pt>
              </c:strCache>
            </c:strRef>
          </c:tx>
          <c:spPr>
            <a:ln w="28575" cap="rnd">
              <a:solidFill>
                <a:schemeClr val="accent3">
                  <a:shade val="76000"/>
                </a:schemeClr>
              </a:solidFill>
              <a:round/>
            </a:ln>
            <a:effectLst/>
          </c:spPr>
          <c:marker>
            <c:symbol val="none"/>
          </c:marker>
          <c:cat>
            <c:strRef>
              <c:f>Sheet1!$F$9:$W$9</c:f>
              <c:strCache>
                <c:ptCount val="17"/>
                <c:pt idx="0">
                  <c:v>2002 </c:v>
                </c:pt>
                <c:pt idx="1">
                  <c:v>2003 </c:v>
                </c:pt>
                <c:pt idx="2">
                  <c:v>2004 </c:v>
                </c:pt>
                <c:pt idx="3">
                  <c:v>2005 </c:v>
                </c:pt>
                <c:pt idx="4">
                  <c:v>2006 </c:v>
                </c:pt>
                <c:pt idx="5">
                  <c:v>2007 </c:v>
                </c:pt>
                <c:pt idx="6">
                  <c:v>2008 </c:v>
                </c:pt>
                <c:pt idx="7">
                  <c:v>2009 </c:v>
                </c:pt>
                <c:pt idx="8">
                  <c:v>2010 </c:v>
                </c:pt>
                <c:pt idx="9">
                  <c:v>2011 </c:v>
                </c:pt>
                <c:pt idx="10">
                  <c:v>2012 </c:v>
                </c:pt>
                <c:pt idx="11">
                  <c:v>2013 </c:v>
                </c:pt>
                <c:pt idx="12">
                  <c:v>2014 </c:v>
                </c:pt>
                <c:pt idx="13">
                  <c:v>2015 </c:v>
                </c:pt>
                <c:pt idx="14">
                  <c:v>2016 </c:v>
                </c:pt>
                <c:pt idx="15">
                  <c:v>2017 </c:v>
                </c:pt>
                <c:pt idx="16">
                  <c:v>2018 </c:v>
                </c:pt>
              </c:strCache>
            </c:strRef>
          </c:cat>
          <c:val>
            <c:numRef>
              <c:f>Sheet1!$F$10:$W$10</c:f>
              <c:numCache>
                <c:formatCode>_(* #,##0.00_);_(* \(#,##0.00\);_(* "-"??_);_(@_)</c:formatCode>
                <c:ptCount val="17"/>
                <c:pt idx="0">
                  <c:v>270.863</c:v>
                </c:pt>
                <c:pt idx="1">
                  <c:v>395.54599999999999</c:v>
                </c:pt>
                <c:pt idx="2">
                  <c:v>582.19299999999998</c:v>
                </c:pt>
                <c:pt idx="3">
                  <c:v>496.51100000000002</c:v>
                </c:pt>
                <c:pt idx="4">
                  <c:v>467.71800000000002</c:v>
                </c:pt>
                <c:pt idx="5">
                  <c:v>581.52099999999996</c:v>
                </c:pt>
                <c:pt idx="6">
                  <c:v>754.04600000000005</c:v>
                </c:pt>
                <c:pt idx="7">
                  <c:v>500.64499999999998</c:v>
                </c:pt>
                <c:pt idx="8">
                  <c:v>1187.8620000000001</c:v>
                </c:pt>
                <c:pt idx="9">
                  <c:v>2464.1860000000001</c:v>
                </c:pt>
                <c:pt idx="10">
                  <c:v>2484.6990000000001</c:v>
                </c:pt>
                <c:pt idx="11">
                  <c:v>2913.6239999999998</c:v>
                </c:pt>
                <c:pt idx="12">
                  <c:v>2841.4760000000001</c:v>
                </c:pt>
                <c:pt idx="13">
                  <c:v>2483.944</c:v>
                </c:pt>
                <c:pt idx="14">
                  <c:v>2634.4</c:v>
                </c:pt>
                <c:pt idx="15">
                  <c:v>1650.67</c:v>
                </c:pt>
                <c:pt idx="16">
                  <c:v>194.624</c:v>
                </c:pt>
              </c:numCache>
            </c:numRef>
          </c:val>
          <c:smooth val="0"/>
          <c:extLst>
            <c:ext xmlns:c16="http://schemas.microsoft.com/office/drawing/2014/chart" uri="{C3380CC4-5D6E-409C-BE32-E72D297353CC}">
              <c16:uniqueId val="{00000000-C4A6-484E-898B-272454106AA8}"/>
            </c:ext>
          </c:extLst>
        </c:ser>
        <c:ser>
          <c:idx val="1"/>
          <c:order val="1"/>
          <c:tx>
            <c:strRef>
              <c:f>Sheet1!$D$11</c:f>
              <c:strCache>
                <c:ptCount val="1"/>
                <c:pt idx="0">
                  <c:v> China Exports </c:v>
                </c:pt>
              </c:strCache>
            </c:strRef>
          </c:tx>
          <c:spPr>
            <a:ln w="28575" cap="rnd">
              <a:solidFill>
                <a:srgbClr val="FFFF00"/>
              </a:solidFill>
              <a:round/>
            </a:ln>
            <a:effectLst/>
          </c:spPr>
          <c:marker>
            <c:symbol val="none"/>
          </c:marker>
          <c:cat>
            <c:strRef>
              <c:f>Sheet1!$F$9:$W$9</c:f>
              <c:strCache>
                <c:ptCount val="17"/>
                <c:pt idx="0">
                  <c:v>2002 </c:v>
                </c:pt>
                <c:pt idx="1">
                  <c:v>2003 </c:v>
                </c:pt>
                <c:pt idx="2">
                  <c:v>2004 </c:v>
                </c:pt>
                <c:pt idx="3">
                  <c:v>2005 </c:v>
                </c:pt>
                <c:pt idx="4">
                  <c:v>2006 </c:v>
                </c:pt>
                <c:pt idx="5">
                  <c:v>2007 </c:v>
                </c:pt>
                <c:pt idx="6">
                  <c:v>2008 </c:v>
                </c:pt>
                <c:pt idx="7">
                  <c:v>2009 </c:v>
                </c:pt>
                <c:pt idx="8">
                  <c:v>2010 </c:v>
                </c:pt>
                <c:pt idx="9">
                  <c:v>2011 </c:v>
                </c:pt>
                <c:pt idx="10">
                  <c:v>2012 </c:v>
                </c:pt>
                <c:pt idx="11">
                  <c:v>2013 </c:v>
                </c:pt>
                <c:pt idx="12">
                  <c:v>2014 </c:v>
                </c:pt>
                <c:pt idx="13">
                  <c:v>2015 </c:v>
                </c:pt>
                <c:pt idx="14">
                  <c:v>2016 </c:v>
                </c:pt>
                <c:pt idx="15">
                  <c:v>2017 </c:v>
                </c:pt>
                <c:pt idx="16">
                  <c:v>2018 </c:v>
                </c:pt>
              </c:strCache>
            </c:strRef>
          </c:cat>
          <c:val>
            <c:numRef>
              <c:f>Sheet1!$F$11:$W$11</c:f>
              <c:numCache>
                <c:formatCode>_(* #,##0.00_);_(* \(#,##0.00\);_(* "-"??_);_(@_)</c:formatCode>
                <c:ptCount val="17"/>
                <c:pt idx="0">
                  <c:v>467.30900000000003</c:v>
                </c:pt>
                <c:pt idx="1">
                  <c:v>627.995</c:v>
                </c:pt>
                <c:pt idx="2">
                  <c:v>794.52499999999998</c:v>
                </c:pt>
                <c:pt idx="3">
                  <c:v>1084.723</c:v>
                </c:pt>
                <c:pt idx="4">
                  <c:v>1231.886</c:v>
                </c:pt>
                <c:pt idx="5">
                  <c:v>1392.453</c:v>
                </c:pt>
                <c:pt idx="6">
                  <c:v>2033.2329999999999</c:v>
                </c:pt>
                <c:pt idx="7">
                  <c:v>1209.636</c:v>
                </c:pt>
                <c:pt idx="8">
                  <c:v>2277.8159999999998</c:v>
                </c:pt>
                <c:pt idx="9">
                  <c:v>3165.0059999999999</c:v>
                </c:pt>
                <c:pt idx="10">
                  <c:v>3445.8429999999998</c:v>
                </c:pt>
                <c:pt idx="11">
                  <c:v>3632.9079999999999</c:v>
                </c:pt>
                <c:pt idx="12">
                  <c:v>3522.5149999999999</c:v>
                </c:pt>
                <c:pt idx="13">
                  <c:v>2946.4639999999999</c:v>
                </c:pt>
                <c:pt idx="14">
                  <c:v>3192.0309999999999</c:v>
                </c:pt>
                <c:pt idx="15">
                  <c:v>3328.0320000000002</c:v>
                </c:pt>
                <c:pt idx="16">
                  <c:v>2218.3159999999998</c:v>
                </c:pt>
              </c:numCache>
            </c:numRef>
          </c:val>
          <c:smooth val="0"/>
          <c:extLst>
            <c:ext xmlns:c16="http://schemas.microsoft.com/office/drawing/2014/chart" uri="{C3380CC4-5D6E-409C-BE32-E72D297353CC}">
              <c16:uniqueId val="{00000001-C4A6-484E-898B-272454106AA8}"/>
            </c:ext>
          </c:extLst>
        </c:ser>
        <c:dLbls>
          <c:showLegendKey val="0"/>
          <c:showVal val="0"/>
          <c:showCatName val="0"/>
          <c:showSerName val="0"/>
          <c:showPercent val="0"/>
          <c:showBubbleSize val="0"/>
        </c:dLbls>
        <c:smooth val="0"/>
        <c:axId val="631688616"/>
        <c:axId val="631687304"/>
      </c:lineChart>
      <c:catAx>
        <c:axId val="631688616"/>
        <c:scaling>
          <c:orientation val="minMax"/>
        </c:scaling>
        <c:delete val="0"/>
        <c:axPos val="b"/>
        <c:numFmt formatCode="#,##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687304"/>
        <c:crosses val="autoZero"/>
        <c:auto val="1"/>
        <c:lblAlgn val="ctr"/>
        <c:lblOffset val="100"/>
        <c:tickLblSkip val="2"/>
        <c:noMultiLvlLbl val="0"/>
      </c:catAx>
      <c:valAx>
        <c:axId val="631687304"/>
        <c:scaling>
          <c:orientation val="minMax"/>
        </c:scaling>
        <c:delete val="0"/>
        <c:axPos val="l"/>
        <c:majorGridlines>
          <c:spPr>
            <a:ln w="317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168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North Korea won per US dollar: 2012-2018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625328083989498E-2"/>
          <c:y val="0.19486111111111112"/>
          <c:w val="0.84174125109361331"/>
          <c:h val="0.72088764946048411"/>
        </c:manualLayout>
      </c:layout>
      <c:lineChart>
        <c:grouping val="standard"/>
        <c:varyColors val="0"/>
        <c:ser>
          <c:idx val="0"/>
          <c:order val="0"/>
          <c:spPr>
            <a:ln w="28575" cap="rnd">
              <a:solidFill>
                <a:schemeClr val="accent3"/>
              </a:solidFill>
              <a:round/>
            </a:ln>
            <a:effectLst/>
          </c:spPr>
          <c:marker>
            <c:symbol val="none"/>
          </c:marker>
          <c:cat>
            <c:strRef>
              <c:f>Sheet1!$B$2:$B$88</c:f>
              <c:strCache>
                <c:ptCount val="87"/>
                <c:pt idx="0">
                  <c:v>Dec-18</c:v>
                </c:pt>
                <c:pt idx="1">
                  <c:v>Nov</c:v>
                </c:pt>
                <c:pt idx="2">
                  <c:v>Oct</c:v>
                </c:pt>
                <c:pt idx="3">
                  <c:v>Sep</c:v>
                </c:pt>
                <c:pt idx="4">
                  <c:v>Aug</c:v>
                </c:pt>
                <c:pt idx="5">
                  <c:v>July</c:v>
                </c:pt>
                <c:pt idx="6">
                  <c:v>June</c:v>
                </c:pt>
                <c:pt idx="7">
                  <c:v>May</c:v>
                </c:pt>
                <c:pt idx="8">
                  <c:v>Apr</c:v>
                </c:pt>
                <c:pt idx="9">
                  <c:v>Mar</c:v>
                </c:pt>
                <c:pt idx="10">
                  <c:v>Feb</c:v>
                </c:pt>
                <c:pt idx="11">
                  <c:v>2017-Dec</c:v>
                </c:pt>
                <c:pt idx="12">
                  <c:v>Dec-17</c:v>
                </c:pt>
                <c:pt idx="13">
                  <c:v>Nov</c:v>
                </c:pt>
                <c:pt idx="14">
                  <c:v>Oct</c:v>
                </c:pt>
                <c:pt idx="15">
                  <c:v>Sep</c:v>
                </c:pt>
                <c:pt idx="16">
                  <c:v>July 2016</c:v>
                </c:pt>
                <c:pt idx="17">
                  <c:v>June</c:v>
                </c:pt>
                <c:pt idx="18">
                  <c:v>May</c:v>
                </c:pt>
                <c:pt idx="19">
                  <c:v>Apr</c:v>
                </c:pt>
                <c:pt idx="20">
                  <c:v>Mar</c:v>
                </c:pt>
                <c:pt idx="21">
                  <c:v>Feb</c:v>
                </c:pt>
                <c:pt idx="22">
                  <c:v>2017-Dec</c:v>
                </c:pt>
                <c:pt idx="23">
                  <c:v>Dec</c:v>
                </c:pt>
                <c:pt idx="24">
                  <c:v>Dec-16</c:v>
                </c:pt>
                <c:pt idx="25">
                  <c:v>Oct</c:v>
                </c:pt>
                <c:pt idx="26">
                  <c:v>Sep</c:v>
                </c:pt>
                <c:pt idx="27">
                  <c:v>July 2016</c:v>
                </c:pt>
                <c:pt idx="28">
                  <c:v>2016</c:v>
                </c:pt>
                <c:pt idx="29">
                  <c:v>13-Jun</c:v>
                </c:pt>
                <c:pt idx="30">
                  <c:v>25-May</c:v>
                </c:pt>
                <c:pt idx="31">
                  <c:v>29-Apr</c:v>
                </c:pt>
                <c:pt idx="32">
                  <c:v>25-Mar</c:v>
                </c:pt>
                <c:pt idx="33">
                  <c:v>2016 Dec</c:v>
                </c:pt>
                <c:pt idx="34">
                  <c:v>13-Jan</c:v>
                </c:pt>
                <c:pt idx="35">
                  <c:v>8-Dec</c:v>
                </c:pt>
                <c:pt idx="36">
                  <c:v>27-Oct</c:v>
                </c:pt>
                <c:pt idx="37">
                  <c:v>7-Sep</c:v>
                </c:pt>
                <c:pt idx="38">
                  <c:v>5-Aug</c:v>
                </c:pt>
                <c:pt idx="39">
                  <c:v>2015</c:v>
                </c:pt>
                <c:pt idx="40">
                  <c:v>2015</c:v>
                </c:pt>
                <c:pt idx="41">
                  <c:v>8-Apr</c:v>
                </c:pt>
                <c:pt idx="42">
                  <c:v>26-Feb</c:v>
                </c:pt>
                <c:pt idx="43">
                  <c:v>7-Jan</c:v>
                </c:pt>
                <c:pt idx="44">
                  <c:v>15-Dec</c:v>
                </c:pt>
                <c:pt idx="45">
                  <c:v>2014 Dec</c:v>
                </c:pt>
                <c:pt idx="46">
                  <c:v>6-Nov</c:v>
                </c:pt>
                <c:pt idx="47">
                  <c:v>15-Oct</c:v>
                </c:pt>
                <c:pt idx="48">
                  <c:v>15-Sep</c:v>
                </c:pt>
                <c:pt idx="49">
                  <c:v>12-Aug</c:v>
                </c:pt>
                <c:pt idx="50">
                  <c:v>18-Jul</c:v>
                </c:pt>
                <c:pt idx="51">
                  <c:v>2014</c:v>
                </c:pt>
                <c:pt idx="52">
                  <c:v>2014</c:v>
                </c:pt>
                <c:pt idx="53">
                  <c:v>20-Jun</c:v>
                </c:pt>
                <c:pt idx="54">
                  <c:v>29-May</c:v>
                </c:pt>
                <c:pt idx="55">
                  <c:v>21-Apr</c:v>
                </c:pt>
                <c:pt idx="56">
                  <c:v>24-Mar</c:v>
                </c:pt>
                <c:pt idx="57">
                  <c:v>2013-Dec</c:v>
                </c:pt>
                <c:pt idx="58">
                  <c:v>2013 -Nov</c:v>
                </c:pt>
                <c:pt idx="59">
                  <c:v>13-Nov</c:v>
                </c:pt>
                <c:pt idx="60">
                  <c:v>July 2013</c:v>
                </c:pt>
                <c:pt idx="61">
                  <c:v>25-Jun</c:v>
                </c:pt>
                <c:pt idx="62">
                  <c:v>1-May</c:v>
                </c:pt>
                <c:pt idx="63">
                  <c:v>May 2013</c:v>
                </c:pt>
                <c:pt idx="64">
                  <c:v>2013</c:v>
                </c:pt>
                <c:pt idx="65">
                  <c:v>1-May</c:v>
                </c:pt>
                <c:pt idx="66">
                  <c:v>3-Apr</c:v>
                </c:pt>
                <c:pt idx="67">
                  <c:v>4-Mar</c:v>
                </c:pt>
                <c:pt idx="68">
                  <c:v>6-Feb</c:v>
                </c:pt>
                <c:pt idx="69">
                  <c:v>9-Jan</c:v>
                </c:pt>
                <c:pt idx="70">
                  <c:v>2012-Nov</c:v>
                </c:pt>
                <c:pt idx="71">
                  <c:v>29-Oct</c:v>
                </c:pt>
                <c:pt idx="72">
                  <c:v>27-Sep</c:v>
                </c:pt>
                <c:pt idx="73">
                  <c:v>13-Jul</c:v>
                </c:pt>
                <c:pt idx="74">
                  <c:v>14-Jun</c:v>
                </c:pt>
                <c:pt idx="75">
                  <c:v>May  2012</c:v>
                </c:pt>
                <c:pt idx="76">
                  <c:v>2012</c:v>
                </c:pt>
                <c:pt idx="77">
                  <c:v>2-Mar</c:v>
                </c:pt>
                <c:pt idx="78">
                  <c:v>10-Feb</c:v>
                </c:pt>
                <c:pt idx="79">
                  <c:v>21-Jan</c:v>
                </c:pt>
                <c:pt idx="80">
                  <c:v>13-Dec</c:v>
                </c:pt>
                <c:pt idx="81">
                  <c:v>2-Dec</c:v>
                </c:pt>
                <c:pt idx="82">
                  <c:v>2011-Nov</c:v>
                </c:pt>
                <c:pt idx="83">
                  <c:v>7-Oct</c:v>
                </c:pt>
                <c:pt idx="84">
                  <c:v>1-Sep</c:v>
                </c:pt>
                <c:pt idx="85">
                  <c:v>6-Sep</c:v>
                </c:pt>
                <c:pt idx="86">
                  <c:v>1-Sep</c:v>
                </c:pt>
              </c:strCache>
            </c:strRef>
          </c:cat>
          <c:val>
            <c:numRef>
              <c:f>Sheet1!$C$2:$C$88</c:f>
              <c:numCache>
                <c:formatCode>General</c:formatCode>
                <c:ptCount val="87"/>
                <c:pt idx="0">
                  <c:v>8500</c:v>
                </c:pt>
                <c:pt idx="1">
                  <c:v>8190</c:v>
                </c:pt>
                <c:pt idx="2">
                  <c:v>8220</c:v>
                </c:pt>
                <c:pt idx="3">
                  <c:v>8260</c:v>
                </c:pt>
                <c:pt idx="4">
                  <c:v>8030</c:v>
                </c:pt>
                <c:pt idx="5">
                  <c:v>8030</c:v>
                </c:pt>
                <c:pt idx="6">
                  <c:v>8050</c:v>
                </c:pt>
                <c:pt idx="7">
                  <c:v>8000</c:v>
                </c:pt>
                <c:pt idx="8">
                  <c:v>8150</c:v>
                </c:pt>
                <c:pt idx="9">
                  <c:v>8095</c:v>
                </c:pt>
                <c:pt idx="10">
                  <c:v>8050</c:v>
                </c:pt>
                <c:pt idx="11">
                  <c:v>8000</c:v>
                </c:pt>
                <c:pt idx="12">
                  <c:v>8000</c:v>
                </c:pt>
                <c:pt idx="13">
                  <c:v>8000</c:v>
                </c:pt>
                <c:pt idx="14">
                  <c:v>8000</c:v>
                </c:pt>
                <c:pt idx="15">
                  <c:v>8000</c:v>
                </c:pt>
                <c:pt idx="16">
                  <c:v>8070</c:v>
                </c:pt>
                <c:pt idx="17">
                  <c:v>8120</c:v>
                </c:pt>
                <c:pt idx="18">
                  <c:v>7950</c:v>
                </c:pt>
                <c:pt idx="19">
                  <c:v>8100</c:v>
                </c:pt>
                <c:pt idx="20">
                  <c:v>8105</c:v>
                </c:pt>
                <c:pt idx="21">
                  <c:v>8020</c:v>
                </c:pt>
                <c:pt idx="22">
                  <c:v>8020</c:v>
                </c:pt>
                <c:pt idx="23">
                  <c:v>8010</c:v>
                </c:pt>
                <c:pt idx="24">
                  <c:v>8195</c:v>
                </c:pt>
                <c:pt idx="25">
                  <c:v>8105</c:v>
                </c:pt>
                <c:pt idx="26">
                  <c:v>8230</c:v>
                </c:pt>
                <c:pt idx="27">
                  <c:v>8285</c:v>
                </c:pt>
                <c:pt idx="28">
                  <c:v>8320</c:v>
                </c:pt>
                <c:pt idx="29">
                  <c:v>8515</c:v>
                </c:pt>
                <c:pt idx="30">
                  <c:v>8010</c:v>
                </c:pt>
                <c:pt idx="31">
                  <c:v>8100</c:v>
                </c:pt>
                <c:pt idx="32">
                  <c:v>8065</c:v>
                </c:pt>
                <c:pt idx="33">
                  <c:v>8210</c:v>
                </c:pt>
                <c:pt idx="34">
                  <c:v>8190</c:v>
                </c:pt>
                <c:pt idx="35">
                  <c:v>8800</c:v>
                </c:pt>
                <c:pt idx="36">
                  <c:v>9000</c:v>
                </c:pt>
                <c:pt idx="37">
                  <c:v>8320</c:v>
                </c:pt>
                <c:pt idx="38">
                  <c:v>8155</c:v>
                </c:pt>
                <c:pt idx="39">
                  <c:v>8025</c:v>
                </c:pt>
                <c:pt idx="40">
                  <c:v>8490</c:v>
                </c:pt>
                <c:pt idx="41">
                  <c:v>8400</c:v>
                </c:pt>
                <c:pt idx="42">
                  <c:v>8390</c:v>
                </c:pt>
                <c:pt idx="43">
                  <c:v>8150</c:v>
                </c:pt>
                <c:pt idx="44">
                  <c:v>8300</c:v>
                </c:pt>
                <c:pt idx="45">
                  <c:v>8670</c:v>
                </c:pt>
                <c:pt idx="46">
                  <c:v>8670</c:v>
                </c:pt>
                <c:pt idx="47">
                  <c:v>8430</c:v>
                </c:pt>
                <c:pt idx="48">
                  <c:v>8470</c:v>
                </c:pt>
                <c:pt idx="49">
                  <c:v>8310</c:v>
                </c:pt>
                <c:pt idx="50">
                  <c:v>7500</c:v>
                </c:pt>
                <c:pt idx="51">
                  <c:v>8100</c:v>
                </c:pt>
                <c:pt idx="52">
                  <c:v>8100</c:v>
                </c:pt>
                <c:pt idx="53">
                  <c:v>8100</c:v>
                </c:pt>
                <c:pt idx="54">
                  <c:v>8260</c:v>
                </c:pt>
                <c:pt idx="55">
                  <c:v>8000</c:v>
                </c:pt>
                <c:pt idx="56">
                  <c:v>7550</c:v>
                </c:pt>
                <c:pt idx="57">
                  <c:v>8400</c:v>
                </c:pt>
                <c:pt idx="58">
                  <c:v>8300</c:v>
                </c:pt>
                <c:pt idx="59">
                  <c:v>8180</c:v>
                </c:pt>
                <c:pt idx="60">
                  <c:v>8100</c:v>
                </c:pt>
                <c:pt idx="61">
                  <c:v>7860</c:v>
                </c:pt>
                <c:pt idx="62">
                  <c:v>8500</c:v>
                </c:pt>
                <c:pt idx="63">
                  <c:v>8100</c:v>
                </c:pt>
                <c:pt idx="64">
                  <c:v>7860</c:v>
                </c:pt>
                <c:pt idx="65">
                  <c:v>8500</c:v>
                </c:pt>
                <c:pt idx="66">
                  <c:v>8530</c:v>
                </c:pt>
                <c:pt idx="67">
                  <c:v>8490</c:v>
                </c:pt>
                <c:pt idx="68">
                  <c:v>8350</c:v>
                </c:pt>
                <c:pt idx="69">
                  <c:v>8750</c:v>
                </c:pt>
                <c:pt idx="70">
                  <c:v>8450</c:v>
                </c:pt>
                <c:pt idx="71">
                  <c:v>6490</c:v>
                </c:pt>
                <c:pt idx="72">
                  <c:v>6500</c:v>
                </c:pt>
                <c:pt idx="73">
                  <c:v>5280</c:v>
                </c:pt>
                <c:pt idx="74">
                  <c:v>4540</c:v>
                </c:pt>
                <c:pt idx="75">
                  <c:v>4500</c:v>
                </c:pt>
                <c:pt idx="76">
                  <c:v>3630</c:v>
                </c:pt>
                <c:pt idx="77">
                  <c:v>3640</c:v>
                </c:pt>
                <c:pt idx="78">
                  <c:v>3720</c:v>
                </c:pt>
                <c:pt idx="79">
                  <c:v>4200</c:v>
                </c:pt>
                <c:pt idx="80">
                  <c:v>5200</c:v>
                </c:pt>
                <c:pt idx="81">
                  <c:v>3850</c:v>
                </c:pt>
                <c:pt idx="83">
                  <c:v>3150</c:v>
                </c:pt>
                <c:pt idx="84">
                  <c:v>2850</c:v>
                </c:pt>
                <c:pt idx="85">
                  <c:v>2900</c:v>
                </c:pt>
                <c:pt idx="86">
                  <c:v>2850</c:v>
                </c:pt>
              </c:numCache>
            </c:numRef>
          </c:val>
          <c:smooth val="0"/>
          <c:extLst>
            <c:ext xmlns:c16="http://schemas.microsoft.com/office/drawing/2014/chart" uri="{C3380CC4-5D6E-409C-BE32-E72D297353CC}">
              <c16:uniqueId val="{00000000-79AE-47D3-80B1-C7BD123024E5}"/>
            </c:ext>
          </c:extLst>
        </c:ser>
        <c:dLbls>
          <c:showLegendKey val="0"/>
          <c:showVal val="0"/>
          <c:showCatName val="0"/>
          <c:showSerName val="0"/>
          <c:showPercent val="0"/>
          <c:showBubbleSize val="0"/>
        </c:dLbls>
        <c:smooth val="0"/>
        <c:axId val="612267560"/>
        <c:axId val="612268216"/>
      </c:lineChart>
      <c:dateAx>
        <c:axId val="612267560"/>
        <c:scaling>
          <c:orientation val="maxMin"/>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8216"/>
        <c:crosses val="autoZero"/>
        <c:auto val="0"/>
        <c:lblOffset val="100"/>
        <c:baseTimeUnit val="days"/>
        <c:majorUnit val="12"/>
      </c:dateAx>
      <c:valAx>
        <c:axId val="61226821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North Korea Won per US Dollar 2019-2020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none"/>
          </c:marker>
          <c:cat>
            <c:strRef>
              <c:f>Sheet3!$M$130:$M$187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Sheet3!$N$130:$N$187</c:f>
              <c:numCache>
                <c:formatCode>General</c:formatCode>
                <c:ptCount val="58"/>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numCache>
            </c:numRef>
          </c:val>
          <c:smooth val="0"/>
          <c:extLst>
            <c:ext xmlns:c16="http://schemas.microsoft.com/office/drawing/2014/chart" uri="{C3380CC4-5D6E-409C-BE32-E72D297353CC}">
              <c16:uniqueId val="{00000000-52CB-477E-90A0-384284B16E20}"/>
            </c:ext>
          </c:extLst>
        </c:ser>
        <c:dLbls>
          <c:showLegendKey val="0"/>
          <c:showVal val="0"/>
          <c:showCatName val="0"/>
          <c:showSerName val="0"/>
          <c:showPercent val="0"/>
          <c:showBubbleSize val="0"/>
        </c:dLbls>
        <c:smooth val="0"/>
        <c:axId val="817300464"/>
        <c:axId val="812492592"/>
      </c:lineChart>
      <c:catAx>
        <c:axId val="8173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92592"/>
        <c:crosses val="autoZero"/>
        <c:auto val="1"/>
        <c:lblAlgn val="ctr"/>
        <c:lblOffset val="100"/>
        <c:tickLblSkip val="8"/>
        <c:noMultiLvlLbl val="0"/>
      </c:catAx>
      <c:valAx>
        <c:axId val="812492592"/>
        <c:scaling>
          <c:orientation val="minMax"/>
          <c:min val="5000"/>
        </c:scaling>
        <c:delete val="0"/>
        <c:axPos val="l"/>
        <c:majorGridlines>
          <c:spPr>
            <a:ln w="317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300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North Korea Won per China </a:t>
            </a:r>
            <a:r>
              <a:rPr lang="en-US" b="1" baseline="0"/>
              <a:t>Yuan 2019-2020</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Sheet3!$O$130:$O$187</c:f>
              <c:numCache>
                <c:formatCode>General</c:formatCode>
                <c:ptCount val="58"/>
                <c:pt idx="0">
                  <c:v>1225</c:v>
                </c:pt>
                <c:pt idx="1">
                  <c:v>1250</c:v>
                </c:pt>
                <c:pt idx="2">
                  <c:v>1200</c:v>
                </c:pt>
                <c:pt idx="3">
                  <c:v>1118</c:v>
                </c:pt>
                <c:pt idx="5">
                  <c:v>1200</c:v>
                </c:pt>
                <c:pt idx="6">
                  <c:v>1118</c:v>
                </c:pt>
                <c:pt idx="7">
                  <c:v>1150</c:v>
                </c:pt>
                <c:pt idx="8">
                  <c:v>1150</c:v>
                </c:pt>
                <c:pt idx="9">
                  <c:v>1200</c:v>
                </c:pt>
                <c:pt idx="11">
                  <c:v>1190</c:v>
                </c:pt>
                <c:pt idx="13">
                  <c:v>1210</c:v>
                </c:pt>
                <c:pt idx="15">
                  <c:v>1115</c:v>
                </c:pt>
                <c:pt idx="16">
                  <c:v>1113</c:v>
                </c:pt>
                <c:pt idx="17">
                  <c:v>1150</c:v>
                </c:pt>
                <c:pt idx="20">
                  <c:v>1250</c:v>
                </c:pt>
                <c:pt idx="21">
                  <c:v>1260</c:v>
                </c:pt>
                <c:pt idx="22">
                  <c:v>1245</c:v>
                </c:pt>
                <c:pt idx="23">
                  <c:v>1270</c:v>
                </c:pt>
                <c:pt idx="25">
                  <c:v>1270</c:v>
                </c:pt>
                <c:pt idx="26">
                  <c:v>1310</c:v>
                </c:pt>
                <c:pt idx="28">
                  <c:v>1310</c:v>
                </c:pt>
                <c:pt idx="30">
                  <c:v>1285</c:v>
                </c:pt>
                <c:pt idx="31">
                  <c:v>1270</c:v>
                </c:pt>
                <c:pt idx="32">
                  <c:v>1240</c:v>
                </c:pt>
                <c:pt idx="33">
                  <c:v>1220</c:v>
                </c:pt>
                <c:pt idx="35">
                  <c:v>1160</c:v>
                </c:pt>
                <c:pt idx="36">
                  <c:v>1210</c:v>
                </c:pt>
                <c:pt idx="37">
                  <c:v>1215</c:v>
                </c:pt>
                <c:pt idx="38">
                  <c:v>1210</c:v>
                </c:pt>
                <c:pt idx="39">
                  <c:v>1250</c:v>
                </c:pt>
                <c:pt idx="41">
                  <c:v>1195</c:v>
                </c:pt>
                <c:pt idx="42">
                  <c:v>1200</c:v>
                </c:pt>
                <c:pt idx="43">
                  <c:v>1195</c:v>
                </c:pt>
                <c:pt idx="44">
                  <c:v>1210</c:v>
                </c:pt>
                <c:pt idx="45">
                  <c:v>1185</c:v>
                </c:pt>
                <c:pt idx="46">
                  <c:v>1180</c:v>
                </c:pt>
                <c:pt idx="49">
                  <c:v>1170</c:v>
                </c:pt>
                <c:pt idx="50">
                  <c:v>1195</c:v>
                </c:pt>
                <c:pt idx="51">
                  <c:v>1195</c:v>
                </c:pt>
                <c:pt idx="52">
                  <c:v>1195</c:v>
                </c:pt>
                <c:pt idx="53">
                  <c:v>1180</c:v>
                </c:pt>
                <c:pt idx="54">
                  <c:v>1195</c:v>
                </c:pt>
                <c:pt idx="55">
                  <c:v>1225</c:v>
                </c:pt>
                <c:pt idx="56">
                  <c:v>830</c:v>
                </c:pt>
                <c:pt idx="57">
                  <c:v>910</c:v>
                </c:pt>
              </c:numCache>
            </c:numRef>
          </c:val>
          <c:smooth val="0"/>
          <c:extLst>
            <c:ext xmlns:c16="http://schemas.microsoft.com/office/drawing/2014/chart" uri="{C3380CC4-5D6E-409C-BE32-E72D297353CC}">
              <c16:uniqueId val="{00000000-F773-499C-8570-A23E6BAF96EA}"/>
            </c:ext>
          </c:extLst>
        </c:ser>
        <c:dLbls>
          <c:showLegendKey val="0"/>
          <c:showVal val="0"/>
          <c:showCatName val="0"/>
          <c:showSerName val="0"/>
          <c:showPercent val="0"/>
          <c:showBubbleSize val="0"/>
        </c:dLbls>
        <c:smooth val="0"/>
        <c:axId val="817300464"/>
        <c:axId val="812492592"/>
      </c:lineChart>
      <c:catAx>
        <c:axId val="8173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92592"/>
        <c:crosses val="autoZero"/>
        <c:auto val="1"/>
        <c:lblAlgn val="ctr"/>
        <c:lblOffset val="100"/>
        <c:tickLblSkip val="8"/>
        <c:noMultiLvlLbl val="0"/>
      </c:catAx>
      <c:valAx>
        <c:axId val="812492592"/>
        <c:scaling>
          <c:orientation val="minMax"/>
          <c:min val="700"/>
        </c:scaling>
        <c:delete val="0"/>
        <c:axPos val="l"/>
        <c:majorGridlines>
          <c:spPr>
            <a:ln w="317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300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China Yuan per US Dollar</a:t>
            </a:r>
          </a:p>
          <a:p>
            <a:pPr>
              <a:defRPr/>
            </a:pPr>
            <a:r>
              <a:rPr lang="en-US" b="1" dirty="0"/>
              <a:t>North Korean </a:t>
            </a:r>
            <a:r>
              <a:rPr lang="en-US" b="1" baseline="0" dirty="0"/>
              <a:t> cross rates</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53975" cap="rnd">
              <a:solidFill>
                <a:srgbClr val="FFFF00"/>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Sheet3!$R$130:$R$189</c:f>
              <c:numCache>
                <c:formatCode>0.000</c:formatCode>
                <c:ptCount val="60"/>
                <c:pt idx="0">
                  <c:v>7.0598360655737702</c:v>
                </c:pt>
                <c:pt idx="1">
                  <c:v>7.04</c:v>
                </c:pt>
                <c:pt idx="2">
                  <c:v>7.06</c:v>
                </c:pt>
                <c:pt idx="3">
                  <c:v>6.8825000000000003</c:v>
                </c:pt>
                <c:pt idx="4">
                  <c:v>7.1699463327370303</c:v>
                </c:pt>
                <c:pt idx="6">
                  <c:v>7.13</c:v>
                </c:pt>
                <c:pt idx="7">
                  <c:v>7.0500894454382825</c:v>
                </c:pt>
                <c:pt idx="8">
                  <c:v>7.0495652173913044</c:v>
                </c:pt>
                <c:pt idx="9">
                  <c:v>7.0095652173913043</c:v>
                </c:pt>
                <c:pt idx="10">
                  <c:v>7.07</c:v>
                </c:pt>
                <c:pt idx="12">
                  <c:v>7.0596638655462183</c:v>
                </c:pt>
                <c:pt idx="14">
                  <c:v>7.039669421487603</c:v>
                </c:pt>
                <c:pt idx="16">
                  <c:v>7.0295964125560539</c:v>
                </c:pt>
                <c:pt idx="17">
                  <c:v>7.0098831985624441</c:v>
                </c:pt>
                <c:pt idx="21">
                  <c:v>6.92</c:v>
                </c:pt>
                <c:pt idx="22">
                  <c:v>7.0095238095238095</c:v>
                </c:pt>
                <c:pt idx="23">
                  <c:v>7.0939759036144574</c:v>
                </c:pt>
                <c:pt idx="24">
                  <c:v>6.8913385826771654</c:v>
                </c:pt>
                <c:pt idx="26">
                  <c:v>7.0795275590551183</c:v>
                </c:pt>
                <c:pt idx="27">
                  <c:v>6.9</c:v>
                </c:pt>
                <c:pt idx="29">
                  <c:v>7.1099236641221371</c:v>
                </c:pt>
                <c:pt idx="31">
                  <c:v>7.0599221789883266</c:v>
                </c:pt>
                <c:pt idx="32">
                  <c:v>7.1173228346456696</c:v>
                </c:pt>
                <c:pt idx="33">
                  <c:v>7.0895161290322584</c:v>
                </c:pt>
                <c:pt idx="34">
                  <c:v>6.5983606557377046</c:v>
                </c:pt>
                <c:pt idx="36">
                  <c:v>7.1198275862068963</c:v>
                </c:pt>
                <c:pt idx="37">
                  <c:v>7.1495867768595041</c:v>
                </c:pt>
                <c:pt idx="38">
                  <c:v>7.1193415637860085</c:v>
                </c:pt>
                <c:pt idx="39">
                  <c:v>7.0595041322314049</c:v>
                </c:pt>
                <c:pt idx="40">
                  <c:v>7.0495999999999999</c:v>
                </c:pt>
                <c:pt idx="42">
                  <c:v>7.0092050209205023</c:v>
                </c:pt>
                <c:pt idx="43">
                  <c:v>6.9708333333333332</c:v>
                </c:pt>
                <c:pt idx="44">
                  <c:v>7.2050209205020916</c:v>
                </c:pt>
                <c:pt idx="45">
                  <c:v>6.9892561983471078</c:v>
                </c:pt>
                <c:pt idx="46">
                  <c:v>6.9594936708860757</c:v>
                </c:pt>
                <c:pt idx="47">
                  <c:v>6.9491525423728815</c:v>
                </c:pt>
                <c:pt idx="50">
                  <c:v>6.8495726495726492</c:v>
                </c:pt>
                <c:pt idx="51">
                  <c:v>6.8393305439330545</c:v>
                </c:pt>
                <c:pt idx="52">
                  <c:v>6.7799163179916322</c:v>
                </c:pt>
                <c:pt idx="53">
                  <c:v>6.8292887029288707</c:v>
                </c:pt>
                <c:pt idx="54">
                  <c:v>6.7296610169491524</c:v>
                </c:pt>
                <c:pt idx="55">
                  <c:v>6.699581589958159</c:v>
                </c:pt>
                <c:pt idx="56">
                  <c:v>6.6702040816326527</c:v>
                </c:pt>
                <c:pt idx="57">
                  <c:v>8.3132530120481931</c:v>
                </c:pt>
                <c:pt idx="58">
                  <c:v>7.2197802197802199</c:v>
                </c:pt>
              </c:numCache>
            </c:numRef>
          </c:val>
          <c:smooth val="0"/>
          <c:extLst>
            <c:ext xmlns:c16="http://schemas.microsoft.com/office/drawing/2014/chart" uri="{C3380CC4-5D6E-409C-BE32-E72D297353CC}">
              <c16:uniqueId val="{00000000-B447-4E3E-B25C-72D066AC7F5A}"/>
            </c:ext>
          </c:extLst>
        </c:ser>
        <c:ser>
          <c:idx val="2"/>
          <c:order val="1"/>
          <c:spPr>
            <a:ln w="73025" cap="rnd">
              <a:solidFill>
                <a:srgbClr val="FF0000"/>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Sheet3!$S$130:$S$189</c:f>
              <c:numCache>
                <c:formatCode>0.0000</c:formatCode>
                <c:ptCount val="60"/>
                <c:pt idx="0">
                  <c:v>7.1603000000000003</c:v>
                </c:pt>
                <c:pt idx="1">
                  <c:v>7.1786000000000003</c:v>
                </c:pt>
                <c:pt idx="2">
                  <c:v>7.1120999999999999</c:v>
                </c:pt>
                <c:pt idx="3">
                  <c:v>7.0904999999999996</c:v>
                </c:pt>
                <c:pt idx="4">
                  <c:v>7.1138000000000003</c:v>
                </c:pt>
                <c:pt idx="5">
                  <c:v>7.1473000000000004</c:v>
                </c:pt>
                <c:pt idx="6">
                  <c:v>7.1421999999999999</c:v>
                </c:pt>
                <c:pt idx="7">
                  <c:v>7.0919999999999996</c:v>
                </c:pt>
                <c:pt idx="8">
                  <c:v>7.0683999999999996</c:v>
                </c:pt>
                <c:pt idx="9">
                  <c:v>7.0378999999999996</c:v>
                </c:pt>
                <c:pt idx="10">
                  <c:v>6.9766000000000004</c:v>
                </c:pt>
                <c:pt idx="11">
                  <c:v>7.0194999999999999</c:v>
                </c:pt>
                <c:pt idx="12">
                  <c:v>7.0285000000000002</c:v>
                </c:pt>
                <c:pt idx="13">
                  <c:v>7.0279999999999996</c:v>
                </c:pt>
                <c:pt idx="14">
                  <c:v>7.0445000000000002</c:v>
                </c:pt>
                <c:pt idx="15">
                  <c:v>6.9924999999999997</c:v>
                </c:pt>
                <c:pt idx="16">
                  <c:v>7.0096999999999996</c:v>
                </c:pt>
                <c:pt idx="17">
                  <c:v>6.9949000000000003</c:v>
                </c:pt>
                <c:pt idx="18">
                  <c:v>6.9641999999999999</c:v>
                </c:pt>
                <c:pt idx="19">
                  <c:v>6.9309000000000003</c:v>
                </c:pt>
                <c:pt idx="20">
                  <c:v>6.8769</c:v>
                </c:pt>
                <c:pt idx="21">
                  <c:v>6.9363999999999999</c:v>
                </c:pt>
                <c:pt idx="22">
                  <c:v>6.9161000000000001</c:v>
                </c:pt>
                <c:pt idx="23">
                  <c:v>6.9694000000000003</c:v>
                </c:pt>
                <c:pt idx="24">
                  <c:v>6.9759000000000002</c:v>
                </c:pt>
                <c:pt idx="25">
                  <c:v>7.0225</c:v>
                </c:pt>
                <c:pt idx="26">
                  <c:v>6.9905999999999997</c:v>
                </c:pt>
                <c:pt idx="27">
                  <c:v>6.9298000000000002</c:v>
                </c:pt>
                <c:pt idx="28">
                  <c:v>7.0079000000000002</c:v>
                </c:pt>
                <c:pt idx="29">
                  <c:v>7.0949999999999998</c:v>
                </c:pt>
                <c:pt idx="30">
                  <c:v>7.0986000000000002</c:v>
                </c:pt>
                <c:pt idx="31">
                  <c:v>7.0448000000000004</c:v>
                </c:pt>
                <c:pt idx="32">
                  <c:v>7.0663999999999998</c:v>
                </c:pt>
                <c:pt idx="33">
                  <c:v>7.0654000000000003</c:v>
                </c:pt>
                <c:pt idx="34">
                  <c:v>7.0621999999999998</c:v>
                </c:pt>
                <c:pt idx="35">
                  <c:v>7.0972</c:v>
                </c:pt>
                <c:pt idx="36">
                  <c:v>7.0979999999999999</c:v>
                </c:pt>
                <c:pt idx="37">
                  <c:v>7.1340000000000003</c:v>
                </c:pt>
                <c:pt idx="38">
                  <c:v>7.0991999999999997</c:v>
                </c:pt>
                <c:pt idx="39">
                  <c:v>7.0598999999999998</c:v>
                </c:pt>
                <c:pt idx="40">
                  <c:v>7.0839999999999996</c:v>
                </c:pt>
                <c:pt idx="41">
                  <c:v>7.077</c:v>
                </c:pt>
                <c:pt idx="42">
                  <c:v>7.0702999999999996</c:v>
                </c:pt>
                <c:pt idx="43">
                  <c:v>7.0041000000000002</c:v>
                </c:pt>
                <c:pt idx="44">
                  <c:v>6.9885000000000002</c:v>
                </c:pt>
                <c:pt idx="45">
                  <c:v>6.9988000000000001</c:v>
                </c:pt>
                <c:pt idx="46">
                  <c:v>7.0014000000000003</c:v>
                </c:pt>
                <c:pt idx="47">
                  <c:v>6.944</c:v>
                </c:pt>
                <c:pt idx="48">
                  <c:v>6.944</c:v>
                </c:pt>
                <c:pt idx="49">
                  <c:v>6.944</c:v>
                </c:pt>
                <c:pt idx="50">
                  <c:v>6.9142999999999999</c:v>
                </c:pt>
                <c:pt idx="51">
                  <c:v>6.8409000000000004</c:v>
                </c:pt>
                <c:pt idx="52">
                  <c:v>6.8079999999999998</c:v>
                </c:pt>
                <c:pt idx="53">
                  <c:v>6.8042999999999996</c:v>
                </c:pt>
                <c:pt idx="54">
                  <c:v>6.8150000000000004</c:v>
                </c:pt>
                <c:pt idx="55">
                  <c:v>6.7135999999999996</c:v>
                </c:pt>
                <c:pt idx="56">
                  <c:v>6.7135999999999996</c:v>
                </c:pt>
                <c:pt idx="57" formatCode="General">
                  <c:v>6.65</c:v>
                </c:pt>
                <c:pt idx="58" formatCode="General">
                  <c:v>6.61</c:v>
                </c:pt>
              </c:numCache>
            </c:numRef>
          </c:val>
          <c:smooth val="0"/>
          <c:extLst>
            <c:ext xmlns:c16="http://schemas.microsoft.com/office/drawing/2014/chart" uri="{C3380CC4-5D6E-409C-BE32-E72D297353CC}">
              <c16:uniqueId val="{00000001-B447-4E3E-B25C-72D066AC7F5A}"/>
            </c:ext>
          </c:extLst>
        </c:ser>
        <c:dLbls>
          <c:showLegendKey val="0"/>
          <c:showVal val="0"/>
          <c:showCatName val="0"/>
          <c:showSerName val="0"/>
          <c:showPercent val="0"/>
          <c:showBubbleSize val="0"/>
        </c:dLbls>
        <c:smooth val="0"/>
        <c:axId val="1113249792"/>
        <c:axId val="826883024"/>
      </c:lineChart>
      <c:catAx>
        <c:axId val="111324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83024"/>
        <c:crosses val="autoZero"/>
        <c:auto val="1"/>
        <c:lblAlgn val="ctr"/>
        <c:lblOffset val="100"/>
        <c:tickLblSkip val="8"/>
        <c:noMultiLvlLbl val="0"/>
      </c:catAx>
      <c:valAx>
        <c:axId val="826883024"/>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249792"/>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D9A7C-D672-4C58-B129-2367B46A4315}"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8BD29091-52ED-4AD4-9491-A2500C1C777A}">
      <dgm:prSet/>
      <dgm:spPr/>
      <dgm:t>
        <a:bodyPr/>
        <a:lstStyle/>
        <a:p>
          <a:r>
            <a:rPr lang="en-US"/>
            <a:t>What is a Market? </a:t>
          </a:r>
        </a:p>
      </dgm:t>
    </dgm:pt>
    <dgm:pt modelId="{22043C57-42B1-4C73-8D66-4B116E612E91}" type="parTrans" cxnId="{FC876132-B565-4829-9F61-44E018FAF61B}">
      <dgm:prSet/>
      <dgm:spPr/>
      <dgm:t>
        <a:bodyPr/>
        <a:lstStyle/>
        <a:p>
          <a:endParaRPr lang="en-US"/>
        </a:p>
      </dgm:t>
    </dgm:pt>
    <dgm:pt modelId="{E5123B53-B3E0-4532-8285-1CF63EE76D87}" type="sibTrans" cxnId="{FC876132-B565-4829-9F61-44E018FAF61B}">
      <dgm:prSet/>
      <dgm:spPr/>
      <dgm:t>
        <a:bodyPr/>
        <a:lstStyle/>
        <a:p>
          <a:endParaRPr lang="en-US"/>
        </a:p>
      </dgm:t>
    </dgm:pt>
    <dgm:pt modelId="{D0A12D4C-AACB-45B2-8D73-D6338E47E51B}">
      <dgm:prSet/>
      <dgm:spPr/>
      <dgm:t>
        <a:bodyPr/>
        <a:lstStyle/>
        <a:p>
          <a:r>
            <a:rPr lang="en-US"/>
            <a:t>Marketization:  Much more than “marketplaces”</a:t>
          </a:r>
        </a:p>
      </dgm:t>
    </dgm:pt>
    <dgm:pt modelId="{CC22CF9B-4055-4B23-96FD-0BF6E888DD74}" type="parTrans" cxnId="{41BE271C-B19E-42F2-A0CD-AD25702D0184}">
      <dgm:prSet/>
      <dgm:spPr/>
      <dgm:t>
        <a:bodyPr/>
        <a:lstStyle/>
        <a:p>
          <a:endParaRPr lang="en-US"/>
        </a:p>
      </dgm:t>
    </dgm:pt>
    <dgm:pt modelId="{EC8D413C-5F28-412B-A9EF-3A8CB97D5756}" type="sibTrans" cxnId="{41BE271C-B19E-42F2-A0CD-AD25702D0184}">
      <dgm:prSet/>
      <dgm:spPr/>
      <dgm:t>
        <a:bodyPr/>
        <a:lstStyle/>
        <a:p>
          <a:endParaRPr lang="en-US"/>
        </a:p>
      </dgm:t>
    </dgm:pt>
    <dgm:pt modelId="{FBE382D6-0B63-4351-86DF-8345FAE72585}">
      <dgm:prSet/>
      <dgm:spPr/>
      <dgm:t>
        <a:bodyPr/>
        <a:lstStyle/>
        <a:p>
          <a:r>
            <a:rPr lang="en-US" dirty="0"/>
            <a:t>Goods Markets      </a:t>
          </a:r>
        </a:p>
      </dgm:t>
    </dgm:pt>
    <dgm:pt modelId="{E2C24A2D-58B2-42BA-9DD7-A511AD796B50}" type="parTrans" cxnId="{8D9A21B4-97F1-44D8-BF65-26609DA69C16}">
      <dgm:prSet/>
      <dgm:spPr/>
      <dgm:t>
        <a:bodyPr/>
        <a:lstStyle/>
        <a:p>
          <a:endParaRPr lang="en-US"/>
        </a:p>
      </dgm:t>
    </dgm:pt>
    <dgm:pt modelId="{7AB905F5-3F59-4BD6-AF81-EB8CC9B6D063}" type="sibTrans" cxnId="{8D9A21B4-97F1-44D8-BF65-26609DA69C16}">
      <dgm:prSet/>
      <dgm:spPr/>
      <dgm:t>
        <a:bodyPr/>
        <a:lstStyle/>
        <a:p>
          <a:endParaRPr lang="en-US"/>
        </a:p>
      </dgm:t>
    </dgm:pt>
    <dgm:pt modelId="{1610C71C-9267-415F-B498-F1531354AE59}">
      <dgm:prSet/>
      <dgm:spPr/>
      <dgm:t>
        <a:bodyPr/>
        <a:lstStyle/>
        <a:p>
          <a:r>
            <a:rPr lang="en-US" dirty="0"/>
            <a:t>Capital/Finance Markets</a:t>
          </a:r>
        </a:p>
      </dgm:t>
    </dgm:pt>
    <dgm:pt modelId="{7682517E-5C58-44D0-B694-D7372FA92DA8}" type="parTrans" cxnId="{4FA74B61-BF8F-4303-8369-91156F8887A1}">
      <dgm:prSet/>
      <dgm:spPr/>
      <dgm:t>
        <a:bodyPr/>
        <a:lstStyle/>
        <a:p>
          <a:endParaRPr lang="en-US"/>
        </a:p>
      </dgm:t>
    </dgm:pt>
    <dgm:pt modelId="{8F437EC4-12BF-4472-AD72-58C184CE93EF}" type="sibTrans" cxnId="{4FA74B61-BF8F-4303-8369-91156F8887A1}">
      <dgm:prSet/>
      <dgm:spPr/>
      <dgm:t>
        <a:bodyPr/>
        <a:lstStyle/>
        <a:p>
          <a:endParaRPr lang="en-US"/>
        </a:p>
      </dgm:t>
    </dgm:pt>
    <dgm:pt modelId="{9E17BAEC-E2D4-4C7F-B6A0-A69C7962D5F0}">
      <dgm:prSet/>
      <dgm:spPr/>
      <dgm:t>
        <a:bodyPr/>
        <a:lstStyle/>
        <a:p>
          <a:r>
            <a:rPr lang="en-US" b="1" dirty="0">
              <a:solidFill>
                <a:srgbClr val="FFFF00"/>
              </a:solidFill>
            </a:rPr>
            <a:t>Foreign Exchange Markets</a:t>
          </a:r>
        </a:p>
      </dgm:t>
    </dgm:pt>
    <dgm:pt modelId="{CA691D02-B73B-47ED-8C6E-BEA9F9E53BA8}" type="parTrans" cxnId="{C2DCEAC6-C259-4374-A82A-885FFD93C999}">
      <dgm:prSet/>
      <dgm:spPr/>
      <dgm:t>
        <a:bodyPr/>
        <a:lstStyle/>
        <a:p>
          <a:endParaRPr lang="en-US"/>
        </a:p>
      </dgm:t>
    </dgm:pt>
    <dgm:pt modelId="{17854447-42E3-425A-B412-DA161EE5899F}" type="sibTrans" cxnId="{C2DCEAC6-C259-4374-A82A-885FFD93C999}">
      <dgm:prSet/>
      <dgm:spPr/>
      <dgm:t>
        <a:bodyPr/>
        <a:lstStyle/>
        <a:p>
          <a:endParaRPr lang="en-US"/>
        </a:p>
      </dgm:t>
    </dgm:pt>
    <dgm:pt modelId="{1D0FD3E4-3BC1-4A6F-A39B-78DA92F838E8}">
      <dgm:prSet/>
      <dgm:spPr/>
      <dgm:t>
        <a:bodyPr/>
        <a:lstStyle/>
        <a:p>
          <a:r>
            <a:rPr lang="en-US" dirty="0"/>
            <a:t>Many buyers, sellers</a:t>
          </a:r>
        </a:p>
      </dgm:t>
    </dgm:pt>
    <dgm:pt modelId="{FF08B86A-8697-4035-A817-72B0EDADB820}" type="parTrans" cxnId="{6628495C-C60E-458C-B71E-7C1716639644}">
      <dgm:prSet/>
      <dgm:spPr/>
      <dgm:t>
        <a:bodyPr/>
        <a:lstStyle/>
        <a:p>
          <a:endParaRPr lang="en-US"/>
        </a:p>
      </dgm:t>
    </dgm:pt>
    <dgm:pt modelId="{E7185428-6F66-49F1-9079-E67C441505A1}" type="sibTrans" cxnId="{6628495C-C60E-458C-B71E-7C1716639644}">
      <dgm:prSet/>
      <dgm:spPr/>
      <dgm:t>
        <a:bodyPr/>
        <a:lstStyle/>
        <a:p>
          <a:endParaRPr lang="en-US"/>
        </a:p>
      </dgm:t>
    </dgm:pt>
    <dgm:pt modelId="{7B0B10A8-F7A2-4BF9-90D8-DC111307E774}">
      <dgm:prSet/>
      <dgm:spPr/>
      <dgm:t>
        <a:bodyPr/>
        <a:lstStyle/>
        <a:p>
          <a:endParaRPr lang="en-US" dirty="0"/>
        </a:p>
      </dgm:t>
    </dgm:pt>
    <dgm:pt modelId="{D84161A5-6EC3-4A6F-BB31-67BCB500642D}" type="parTrans" cxnId="{6FCE776C-8D8B-4D6C-8CBD-E8FCBFBDB4BC}">
      <dgm:prSet/>
      <dgm:spPr/>
      <dgm:t>
        <a:bodyPr/>
        <a:lstStyle/>
        <a:p>
          <a:endParaRPr lang="en-US"/>
        </a:p>
      </dgm:t>
    </dgm:pt>
    <dgm:pt modelId="{1A87A956-A22B-487B-8C64-05A09B38EC8F}" type="sibTrans" cxnId="{6FCE776C-8D8B-4D6C-8CBD-E8FCBFBDB4BC}">
      <dgm:prSet/>
      <dgm:spPr/>
      <dgm:t>
        <a:bodyPr/>
        <a:lstStyle/>
        <a:p>
          <a:endParaRPr lang="en-US"/>
        </a:p>
      </dgm:t>
    </dgm:pt>
    <dgm:pt modelId="{1C0350F7-8731-449F-956A-DD4294EC504D}">
      <dgm:prSet/>
      <dgm:spPr/>
      <dgm:t>
        <a:bodyPr/>
        <a:lstStyle/>
        <a:p>
          <a:r>
            <a:rPr lang="en-US" dirty="0"/>
            <a:t>Rules, Structure, defines boundaries</a:t>
          </a:r>
        </a:p>
      </dgm:t>
    </dgm:pt>
    <dgm:pt modelId="{FDE11525-FBE0-4B0F-94B0-0F5126F6C2FA}" type="parTrans" cxnId="{62B56986-BA45-4B2D-8363-A0A31EEAB735}">
      <dgm:prSet/>
      <dgm:spPr/>
      <dgm:t>
        <a:bodyPr/>
        <a:lstStyle/>
        <a:p>
          <a:endParaRPr lang="en-US"/>
        </a:p>
      </dgm:t>
    </dgm:pt>
    <dgm:pt modelId="{999D0A2B-A128-4E54-99F9-CC15516341F2}" type="sibTrans" cxnId="{62B56986-BA45-4B2D-8363-A0A31EEAB735}">
      <dgm:prSet/>
      <dgm:spPr/>
      <dgm:t>
        <a:bodyPr/>
        <a:lstStyle/>
        <a:p>
          <a:endParaRPr lang="en-US"/>
        </a:p>
      </dgm:t>
    </dgm:pt>
    <dgm:pt modelId="{C004357E-F86D-4245-9237-8D99F0B09626}">
      <dgm:prSet/>
      <dgm:spPr/>
      <dgm:t>
        <a:bodyPr/>
        <a:lstStyle/>
        <a:p>
          <a:r>
            <a:rPr lang="en-US" dirty="0"/>
            <a:t>Flex price clears the market</a:t>
          </a:r>
        </a:p>
      </dgm:t>
    </dgm:pt>
    <dgm:pt modelId="{C52DBC13-694E-4079-B028-BA47A1F027C3}" type="parTrans" cxnId="{3167C4DA-7673-4AF9-A3ED-74D26CE20FA9}">
      <dgm:prSet/>
      <dgm:spPr/>
      <dgm:t>
        <a:bodyPr/>
        <a:lstStyle/>
        <a:p>
          <a:endParaRPr lang="en-US"/>
        </a:p>
      </dgm:t>
    </dgm:pt>
    <dgm:pt modelId="{0D28B920-F891-4B76-9FF6-AF06E4F0D340}" type="sibTrans" cxnId="{3167C4DA-7673-4AF9-A3ED-74D26CE20FA9}">
      <dgm:prSet/>
      <dgm:spPr/>
      <dgm:t>
        <a:bodyPr/>
        <a:lstStyle/>
        <a:p>
          <a:endParaRPr lang="en-US"/>
        </a:p>
      </dgm:t>
    </dgm:pt>
    <dgm:pt modelId="{EDDF556D-E9AB-4926-96FC-EB707CA3FD7C}">
      <dgm:prSet/>
      <dgm:spPr/>
      <dgm:t>
        <a:bodyPr/>
        <a:lstStyle/>
        <a:p>
          <a:r>
            <a:rPr lang="en-US" dirty="0"/>
            <a:t>Usually most efficient outcome</a:t>
          </a:r>
        </a:p>
      </dgm:t>
    </dgm:pt>
    <dgm:pt modelId="{99027429-7E55-439D-9B6E-6D38BB60E954}" type="parTrans" cxnId="{D6B25169-4E03-4AF8-8724-B4E3D048E63A}">
      <dgm:prSet/>
      <dgm:spPr/>
      <dgm:t>
        <a:bodyPr/>
        <a:lstStyle/>
        <a:p>
          <a:endParaRPr lang="en-US"/>
        </a:p>
      </dgm:t>
    </dgm:pt>
    <dgm:pt modelId="{1A0A3061-1288-446A-A2B1-8D3A09B562E4}" type="sibTrans" cxnId="{D6B25169-4E03-4AF8-8724-B4E3D048E63A}">
      <dgm:prSet/>
      <dgm:spPr/>
      <dgm:t>
        <a:bodyPr/>
        <a:lstStyle/>
        <a:p>
          <a:endParaRPr lang="en-US"/>
        </a:p>
      </dgm:t>
    </dgm:pt>
    <dgm:pt modelId="{9C009856-915E-4485-97AF-9AEE2469C292}">
      <dgm:prSet/>
      <dgm:spPr/>
      <dgm:t>
        <a:bodyPr/>
        <a:lstStyle/>
        <a:p>
          <a:r>
            <a:rPr lang="en-US" dirty="0"/>
            <a:t>Money the medium; Competition  the force.</a:t>
          </a:r>
        </a:p>
      </dgm:t>
    </dgm:pt>
    <dgm:pt modelId="{46573CB5-33EF-4C93-99B5-B78C6E2CCAD3}" type="parTrans" cxnId="{4376F8E6-7E24-4EA4-8CA6-51D8A53E3E4D}">
      <dgm:prSet/>
      <dgm:spPr/>
      <dgm:t>
        <a:bodyPr/>
        <a:lstStyle/>
        <a:p>
          <a:endParaRPr lang="en-US"/>
        </a:p>
      </dgm:t>
    </dgm:pt>
    <dgm:pt modelId="{EABAF9B7-EDA6-4846-92AA-8166B0CCB863}" type="sibTrans" cxnId="{4376F8E6-7E24-4EA4-8CA6-51D8A53E3E4D}">
      <dgm:prSet/>
      <dgm:spPr/>
      <dgm:t>
        <a:bodyPr/>
        <a:lstStyle/>
        <a:p>
          <a:endParaRPr lang="en-US"/>
        </a:p>
      </dgm:t>
    </dgm:pt>
    <dgm:pt modelId="{A0A4A67B-1D5D-4C46-B8D7-F76DD58DFCF0}">
      <dgm:prSet/>
      <dgm:spPr/>
      <dgm:t>
        <a:bodyPr/>
        <a:lstStyle/>
        <a:p>
          <a:r>
            <a:rPr lang="en-US" b="1" dirty="0">
              <a:solidFill>
                <a:srgbClr val="FFFF00"/>
              </a:solidFill>
            </a:rPr>
            <a:t>Law of One Price</a:t>
          </a:r>
          <a:endParaRPr lang="en-US" dirty="0"/>
        </a:p>
      </dgm:t>
    </dgm:pt>
    <dgm:pt modelId="{512D328D-9FBF-4AFF-9AC0-C50CC9D5E4D8}" type="parTrans" cxnId="{2CC95113-4A42-4D4D-B7EB-060C302DBA29}">
      <dgm:prSet/>
      <dgm:spPr/>
      <dgm:t>
        <a:bodyPr/>
        <a:lstStyle/>
        <a:p>
          <a:endParaRPr lang="en-US"/>
        </a:p>
      </dgm:t>
    </dgm:pt>
    <dgm:pt modelId="{02E9CA4C-ABA1-49D6-900A-0B21F9A3CA9D}" type="sibTrans" cxnId="{2CC95113-4A42-4D4D-B7EB-060C302DBA29}">
      <dgm:prSet/>
      <dgm:spPr/>
      <dgm:t>
        <a:bodyPr/>
        <a:lstStyle/>
        <a:p>
          <a:endParaRPr lang="en-US"/>
        </a:p>
      </dgm:t>
    </dgm:pt>
    <dgm:pt modelId="{1FE044BA-C7B7-4764-9A11-3151277D5801}">
      <dgm:prSet/>
      <dgm:spPr/>
      <dgm:t>
        <a:bodyPr/>
        <a:lstStyle/>
        <a:p>
          <a:r>
            <a:rPr lang="en-US" b="1" dirty="0">
              <a:solidFill>
                <a:srgbClr val="FFFF00"/>
              </a:solidFill>
            </a:rPr>
            <a:t>Labor Markets    - </a:t>
          </a:r>
          <a:endParaRPr lang="en-US" dirty="0">
            <a:highlight>
              <a:srgbClr val="FF0000"/>
            </a:highlight>
          </a:endParaRPr>
        </a:p>
      </dgm:t>
    </dgm:pt>
    <dgm:pt modelId="{1D2EBBCC-AA78-4853-AB7D-D872B6011EAB}" type="parTrans" cxnId="{57A98617-B978-47EB-A332-77EB05C474AD}">
      <dgm:prSet/>
      <dgm:spPr/>
      <dgm:t>
        <a:bodyPr/>
        <a:lstStyle/>
        <a:p>
          <a:endParaRPr lang="en-US"/>
        </a:p>
      </dgm:t>
    </dgm:pt>
    <dgm:pt modelId="{B1F585CE-AD27-438E-9C7F-3EC7B0F615D8}" type="sibTrans" cxnId="{57A98617-B978-47EB-A332-77EB05C474AD}">
      <dgm:prSet/>
      <dgm:spPr/>
      <dgm:t>
        <a:bodyPr/>
        <a:lstStyle/>
        <a:p>
          <a:endParaRPr lang="en-US"/>
        </a:p>
      </dgm:t>
    </dgm:pt>
    <dgm:pt modelId="{A04ABD5F-B600-476D-B618-B083A91E1AE3}">
      <dgm:prSet/>
      <dgm:spPr/>
      <dgm:t>
        <a:bodyPr/>
        <a:lstStyle/>
        <a:p>
          <a:r>
            <a:rPr lang="en-US" dirty="0"/>
            <a:t>Services Markets   </a:t>
          </a:r>
        </a:p>
      </dgm:t>
    </dgm:pt>
    <dgm:pt modelId="{F631AD3A-6AC6-459F-B4C3-D87FF9C5137C}" type="sibTrans" cxnId="{9F9A2A12-0056-449C-9D48-04FA115B47E7}">
      <dgm:prSet/>
      <dgm:spPr/>
      <dgm:t>
        <a:bodyPr/>
        <a:lstStyle/>
        <a:p>
          <a:endParaRPr lang="en-US"/>
        </a:p>
      </dgm:t>
    </dgm:pt>
    <dgm:pt modelId="{510705DB-9436-49AE-AB8E-DAF459853021}" type="parTrans" cxnId="{9F9A2A12-0056-449C-9D48-04FA115B47E7}">
      <dgm:prSet/>
      <dgm:spPr/>
      <dgm:t>
        <a:bodyPr/>
        <a:lstStyle/>
        <a:p>
          <a:endParaRPr lang="en-US"/>
        </a:p>
      </dgm:t>
    </dgm:pt>
    <dgm:pt modelId="{9AEE5150-9383-4E6F-8F4B-D63763269FD7}">
      <dgm:prSet/>
      <dgm:spPr/>
      <dgm:t>
        <a:bodyPr/>
        <a:lstStyle/>
        <a:p>
          <a:r>
            <a:rPr lang="en-US" dirty="0"/>
            <a:t>Real Estate/Land Markets</a:t>
          </a:r>
          <a:endParaRPr lang="en-US" dirty="0">
            <a:highlight>
              <a:srgbClr val="FF0000"/>
            </a:highlight>
          </a:endParaRPr>
        </a:p>
      </dgm:t>
    </dgm:pt>
    <dgm:pt modelId="{CB6E11BA-F8EB-4C27-B5D8-095E42677F07}" type="parTrans" cxnId="{F5F73D44-A29B-4C38-AD24-F2A2037B73BB}">
      <dgm:prSet/>
      <dgm:spPr/>
      <dgm:t>
        <a:bodyPr/>
        <a:lstStyle/>
        <a:p>
          <a:endParaRPr lang="en-US"/>
        </a:p>
      </dgm:t>
    </dgm:pt>
    <dgm:pt modelId="{38E2C033-80DB-4B96-B213-4A4BE6B47581}" type="sibTrans" cxnId="{F5F73D44-A29B-4C38-AD24-F2A2037B73BB}">
      <dgm:prSet/>
      <dgm:spPr/>
      <dgm:t>
        <a:bodyPr/>
        <a:lstStyle/>
        <a:p>
          <a:endParaRPr lang="en-US"/>
        </a:p>
      </dgm:t>
    </dgm:pt>
    <dgm:pt modelId="{94377EE4-B5EF-40B4-99C9-57709D82EC80}" type="pres">
      <dgm:prSet presAssocID="{B4ED9A7C-D672-4C58-B129-2367B46A4315}" presName="Name0" presStyleCnt="0">
        <dgm:presLayoutVars>
          <dgm:dir/>
          <dgm:animLvl val="lvl"/>
          <dgm:resizeHandles val="exact"/>
        </dgm:presLayoutVars>
      </dgm:prSet>
      <dgm:spPr/>
    </dgm:pt>
    <dgm:pt modelId="{BB4827A8-C889-4F80-9141-3E4ED1C06EAB}" type="pres">
      <dgm:prSet presAssocID="{8BD29091-52ED-4AD4-9491-A2500C1C777A}" presName="composite" presStyleCnt="0"/>
      <dgm:spPr/>
    </dgm:pt>
    <dgm:pt modelId="{3127EE70-F5AA-483E-A019-51DE8EB4AF71}" type="pres">
      <dgm:prSet presAssocID="{8BD29091-52ED-4AD4-9491-A2500C1C777A}" presName="parTx" presStyleLbl="alignNode1" presStyleIdx="0" presStyleCnt="2" custScaleY="98748" custLinFactNeighborX="-1292" custLinFactNeighborY="-28468">
        <dgm:presLayoutVars>
          <dgm:chMax val="0"/>
          <dgm:chPref val="0"/>
          <dgm:bulletEnabled val="1"/>
        </dgm:presLayoutVars>
      </dgm:prSet>
      <dgm:spPr/>
    </dgm:pt>
    <dgm:pt modelId="{CDB9F592-B0EE-477C-910C-E5938F962CCF}" type="pres">
      <dgm:prSet presAssocID="{8BD29091-52ED-4AD4-9491-A2500C1C777A}" presName="desTx" presStyleLbl="alignAccFollowNode1" presStyleIdx="0" presStyleCnt="2" custScaleX="100166" custScaleY="113083" custLinFactNeighborX="-1" custLinFactNeighborY="25878">
        <dgm:presLayoutVars>
          <dgm:bulletEnabled val="1"/>
        </dgm:presLayoutVars>
      </dgm:prSet>
      <dgm:spPr/>
    </dgm:pt>
    <dgm:pt modelId="{50DF7613-2D92-485E-8713-77C4AA59F269}" type="pres">
      <dgm:prSet presAssocID="{E5123B53-B3E0-4532-8285-1CF63EE76D87}" presName="space" presStyleCnt="0"/>
      <dgm:spPr/>
    </dgm:pt>
    <dgm:pt modelId="{5F9C3D07-E1AF-467D-B8FA-B4C2D621E592}" type="pres">
      <dgm:prSet presAssocID="{D0A12D4C-AACB-45B2-8D73-D6338E47E51B}" presName="composite" presStyleCnt="0"/>
      <dgm:spPr/>
    </dgm:pt>
    <dgm:pt modelId="{AF3DCFAF-F56B-4A18-A24D-0CD563D4727A}" type="pres">
      <dgm:prSet presAssocID="{D0A12D4C-AACB-45B2-8D73-D6338E47E51B}" presName="parTx" presStyleLbl="alignNode1" presStyleIdx="1" presStyleCnt="2" custLinFactNeighborY="-25466">
        <dgm:presLayoutVars>
          <dgm:chMax val="0"/>
          <dgm:chPref val="0"/>
          <dgm:bulletEnabled val="1"/>
        </dgm:presLayoutVars>
      </dgm:prSet>
      <dgm:spPr/>
    </dgm:pt>
    <dgm:pt modelId="{3A116E84-C14C-4A32-8137-5BD7C2FC0428}" type="pres">
      <dgm:prSet presAssocID="{D0A12D4C-AACB-45B2-8D73-D6338E47E51B}" presName="desTx" presStyleLbl="alignAccFollowNode1" presStyleIdx="1" presStyleCnt="2" custScaleY="106123" custLinFactNeighborY="-3528">
        <dgm:presLayoutVars>
          <dgm:bulletEnabled val="1"/>
        </dgm:presLayoutVars>
      </dgm:prSet>
      <dgm:spPr/>
    </dgm:pt>
  </dgm:ptLst>
  <dgm:cxnLst>
    <dgm:cxn modelId="{9F9A2A12-0056-449C-9D48-04FA115B47E7}" srcId="{D0A12D4C-AACB-45B2-8D73-D6338E47E51B}" destId="{A04ABD5F-B600-476D-B618-B083A91E1AE3}" srcOrd="1" destOrd="0" parTransId="{510705DB-9436-49AE-AB8E-DAF459853021}" sibTransId="{F631AD3A-6AC6-459F-B4C3-D87FF9C5137C}"/>
    <dgm:cxn modelId="{2CC95113-4A42-4D4D-B7EB-060C302DBA29}" srcId="{8BD29091-52ED-4AD4-9491-A2500C1C777A}" destId="{A0A4A67B-1D5D-4C46-B8D7-F76DD58DFCF0}" srcOrd="5" destOrd="0" parTransId="{512D328D-9FBF-4AFF-9AC0-C50CC9D5E4D8}" sibTransId="{02E9CA4C-ABA1-49D6-900A-0B21F9A3CA9D}"/>
    <dgm:cxn modelId="{57A98617-B978-47EB-A332-77EB05C474AD}" srcId="{D0A12D4C-AACB-45B2-8D73-D6338E47E51B}" destId="{1FE044BA-C7B7-4764-9A11-3151277D5801}" srcOrd="2" destOrd="0" parTransId="{1D2EBBCC-AA78-4853-AB7D-D872B6011EAB}" sibTransId="{B1F585CE-AD27-438E-9C7F-3EC7B0F615D8}"/>
    <dgm:cxn modelId="{41BE271C-B19E-42F2-A0CD-AD25702D0184}" srcId="{B4ED9A7C-D672-4C58-B129-2367B46A4315}" destId="{D0A12D4C-AACB-45B2-8D73-D6338E47E51B}" srcOrd="1" destOrd="0" parTransId="{CC22CF9B-4055-4B23-96FD-0BF6E888DD74}" sibTransId="{EC8D413C-5F28-412B-A9EF-3A8CB97D5756}"/>
    <dgm:cxn modelId="{FC876132-B565-4829-9F61-44E018FAF61B}" srcId="{B4ED9A7C-D672-4C58-B129-2367B46A4315}" destId="{8BD29091-52ED-4AD4-9491-A2500C1C777A}" srcOrd="0" destOrd="0" parTransId="{22043C57-42B1-4C73-8D66-4B116E612E91}" sibTransId="{E5123B53-B3E0-4532-8285-1CF63EE76D87}"/>
    <dgm:cxn modelId="{1189BD33-A054-44CD-9C51-36738D3583CA}" type="presOf" srcId="{9E17BAEC-E2D4-4C7F-B6A0-A69C7962D5F0}" destId="{3A116E84-C14C-4A32-8137-5BD7C2FC0428}" srcOrd="0" destOrd="5" presId="urn:microsoft.com/office/officeart/2005/8/layout/hList1"/>
    <dgm:cxn modelId="{D93BFA39-8BBE-44B3-8231-4A6FC00B413F}" type="presOf" srcId="{1FE044BA-C7B7-4764-9A11-3151277D5801}" destId="{3A116E84-C14C-4A32-8137-5BD7C2FC0428}" srcOrd="0" destOrd="2" presId="urn:microsoft.com/office/officeart/2005/8/layout/hList1"/>
    <dgm:cxn modelId="{6628495C-C60E-458C-B71E-7C1716639644}" srcId="{8BD29091-52ED-4AD4-9491-A2500C1C777A}" destId="{1D0FD3E4-3BC1-4A6F-A39B-78DA92F838E8}" srcOrd="0" destOrd="0" parTransId="{FF08B86A-8697-4035-A817-72B0EDADB820}" sibTransId="{E7185428-6F66-49F1-9079-E67C441505A1}"/>
    <dgm:cxn modelId="{4FA74B61-BF8F-4303-8369-91156F8887A1}" srcId="{D0A12D4C-AACB-45B2-8D73-D6338E47E51B}" destId="{1610C71C-9267-415F-B498-F1531354AE59}" srcOrd="4" destOrd="0" parTransId="{7682517E-5C58-44D0-B694-D7372FA92DA8}" sibTransId="{8F437EC4-12BF-4472-AD72-58C184CE93EF}"/>
    <dgm:cxn modelId="{F5F73D44-A29B-4C38-AD24-F2A2037B73BB}" srcId="{D0A12D4C-AACB-45B2-8D73-D6338E47E51B}" destId="{9AEE5150-9383-4E6F-8F4B-D63763269FD7}" srcOrd="3" destOrd="0" parTransId="{CB6E11BA-F8EB-4C27-B5D8-095E42677F07}" sibTransId="{38E2C033-80DB-4B96-B213-4A4BE6B47581}"/>
    <dgm:cxn modelId="{4E7B2566-F660-4132-BAD8-CEB4831F6337}" type="presOf" srcId="{8BD29091-52ED-4AD4-9491-A2500C1C777A}" destId="{3127EE70-F5AA-483E-A019-51DE8EB4AF71}" srcOrd="0" destOrd="0" presId="urn:microsoft.com/office/officeart/2005/8/layout/hList1"/>
    <dgm:cxn modelId="{D6B25169-4E03-4AF8-8724-B4E3D048E63A}" srcId="{8BD29091-52ED-4AD4-9491-A2500C1C777A}" destId="{EDDF556D-E9AB-4926-96FC-EB707CA3FD7C}" srcOrd="3" destOrd="0" parTransId="{99027429-7E55-439D-9B6E-6D38BB60E954}" sibTransId="{1A0A3061-1288-446A-A2B1-8D3A09B562E4}"/>
    <dgm:cxn modelId="{6FCE776C-8D8B-4D6C-8CBD-E8FCBFBDB4BC}" srcId="{8BD29091-52ED-4AD4-9491-A2500C1C777A}" destId="{7B0B10A8-F7A2-4BF9-90D8-DC111307E774}" srcOrd="6" destOrd="0" parTransId="{D84161A5-6EC3-4A6F-BB31-67BCB500642D}" sibTransId="{1A87A956-A22B-487B-8C64-05A09B38EC8F}"/>
    <dgm:cxn modelId="{3EF80279-7767-4073-A0F0-3BF7E73B7EC1}" type="presOf" srcId="{FBE382D6-0B63-4351-86DF-8345FAE72585}" destId="{3A116E84-C14C-4A32-8137-5BD7C2FC0428}" srcOrd="0" destOrd="0" presId="urn:microsoft.com/office/officeart/2005/8/layout/hList1"/>
    <dgm:cxn modelId="{62B56986-BA45-4B2D-8363-A0A31EEAB735}" srcId="{8BD29091-52ED-4AD4-9491-A2500C1C777A}" destId="{1C0350F7-8731-449F-956A-DD4294EC504D}" srcOrd="1" destOrd="0" parTransId="{FDE11525-FBE0-4B0F-94B0-0F5126F6C2FA}" sibTransId="{999D0A2B-A128-4E54-99F9-CC15516341F2}"/>
    <dgm:cxn modelId="{0DBFF18A-F6C8-47A1-A621-B6095645DD75}" type="presOf" srcId="{7B0B10A8-F7A2-4BF9-90D8-DC111307E774}" destId="{CDB9F592-B0EE-477C-910C-E5938F962CCF}" srcOrd="0" destOrd="6" presId="urn:microsoft.com/office/officeart/2005/8/layout/hList1"/>
    <dgm:cxn modelId="{9160DC96-8C52-47A1-A28F-22CB5A131497}" type="presOf" srcId="{9AEE5150-9383-4E6F-8F4B-D63763269FD7}" destId="{3A116E84-C14C-4A32-8137-5BD7C2FC0428}" srcOrd="0" destOrd="3" presId="urn:microsoft.com/office/officeart/2005/8/layout/hList1"/>
    <dgm:cxn modelId="{C050B79F-7F67-44DF-B458-0A323385FF35}" type="presOf" srcId="{A0A4A67B-1D5D-4C46-B8D7-F76DD58DFCF0}" destId="{CDB9F592-B0EE-477C-910C-E5938F962CCF}" srcOrd="0" destOrd="5" presId="urn:microsoft.com/office/officeart/2005/8/layout/hList1"/>
    <dgm:cxn modelId="{8FFC14A4-2DEF-4D22-AB5E-DF67DE1EC8DE}" type="presOf" srcId="{EDDF556D-E9AB-4926-96FC-EB707CA3FD7C}" destId="{CDB9F592-B0EE-477C-910C-E5938F962CCF}" srcOrd="0" destOrd="3" presId="urn:microsoft.com/office/officeart/2005/8/layout/hList1"/>
    <dgm:cxn modelId="{2AED0EAD-5D31-46A5-A8F4-5543C6A64F4E}" type="presOf" srcId="{1D0FD3E4-3BC1-4A6F-A39B-78DA92F838E8}" destId="{CDB9F592-B0EE-477C-910C-E5938F962CCF}" srcOrd="0" destOrd="0" presId="urn:microsoft.com/office/officeart/2005/8/layout/hList1"/>
    <dgm:cxn modelId="{8D9A21B4-97F1-44D8-BF65-26609DA69C16}" srcId="{D0A12D4C-AACB-45B2-8D73-D6338E47E51B}" destId="{FBE382D6-0B63-4351-86DF-8345FAE72585}" srcOrd="0" destOrd="0" parTransId="{E2C24A2D-58B2-42BA-9DD7-A511AD796B50}" sibTransId="{7AB905F5-3F59-4BD6-AF81-EB8CC9B6D063}"/>
    <dgm:cxn modelId="{F3E3DDBA-8A02-44D0-BEDD-AB50AAC230E0}" type="presOf" srcId="{C004357E-F86D-4245-9237-8D99F0B09626}" destId="{CDB9F592-B0EE-477C-910C-E5938F962CCF}" srcOrd="0" destOrd="2" presId="urn:microsoft.com/office/officeart/2005/8/layout/hList1"/>
    <dgm:cxn modelId="{C2DCEAC6-C259-4374-A82A-885FFD93C999}" srcId="{D0A12D4C-AACB-45B2-8D73-D6338E47E51B}" destId="{9E17BAEC-E2D4-4C7F-B6A0-A69C7962D5F0}" srcOrd="5" destOrd="0" parTransId="{CA691D02-B73B-47ED-8C6E-BEA9F9E53BA8}" sibTransId="{17854447-42E3-425A-B412-DA161EE5899F}"/>
    <dgm:cxn modelId="{E88B4CC9-26F2-43DD-97CA-F9BC8EC756B8}" type="presOf" srcId="{9C009856-915E-4485-97AF-9AEE2469C292}" destId="{CDB9F592-B0EE-477C-910C-E5938F962CCF}" srcOrd="0" destOrd="4" presId="urn:microsoft.com/office/officeart/2005/8/layout/hList1"/>
    <dgm:cxn modelId="{3167C4DA-7673-4AF9-A3ED-74D26CE20FA9}" srcId="{8BD29091-52ED-4AD4-9491-A2500C1C777A}" destId="{C004357E-F86D-4245-9237-8D99F0B09626}" srcOrd="2" destOrd="0" parTransId="{C52DBC13-694E-4079-B028-BA47A1F027C3}" sibTransId="{0D28B920-F891-4B76-9FF6-AF06E4F0D340}"/>
    <dgm:cxn modelId="{160E43E4-2658-4AB0-AA95-1B85358479A2}" type="presOf" srcId="{D0A12D4C-AACB-45B2-8D73-D6338E47E51B}" destId="{AF3DCFAF-F56B-4A18-A24D-0CD563D4727A}" srcOrd="0" destOrd="0" presId="urn:microsoft.com/office/officeart/2005/8/layout/hList1"/>
    <dgm:cxn modelId="{4376F8E6-7E24-4EA4-8CA6-51D8A53E3E4D}" srcId="{8BD29091-52ED-4AD4-9491-A2500C1C777A}" destId="{9C009856-915E-4485-97AF-9AEE2469C292}" srcOrd="4" destOrd="0" parTransId="{46573CB5-33EF-4C93-99B5-B78C6E2CCAD3}" sibTransId="{EABAF9B7-EDA6-4846-92AA-8166B0CCB863}"/>
    <dgm:cxn modelId="{7E3F33F5-624A-4A71-B27B-2144E29B6DB8}" type="presOf" srcId="{A04ABD5F-B600-476D-B618-B083A91E1AE3}" destId="{3A116E84-C14C-4A32-8137-5BD7C2FC0428}" srcOrd="0" destOrd="1" presId="urn:microsoft.com/office/officeart/2005/8/layout/hList1"/>
    <dgm:cxn modelId="{2955F3F5-FC4F-4E1D-AC5B-B99A1E852932}" type="presOf" srcId="{1C0350F7-8731-449F-956A-DD4294EC504D}" destId="{CDB9F592-B0EE-477C-910C-E5938F962CCF}" srcOrd="0" destOrd="1" presId="urn:microsoft.com/office/officeart/2005/8/layout/hList1"/>
    <dgm:cxn modelId="{10D54DF9-1676-447C-871B-3F74ADDC14F4}" type="presOf" srcId="{1610C71C-9267-415F-B498-F1531354AE59}" destId="{3A116E84-C14C-4A32-8137-5BD7C2FC0428}" srcOrd="0" destOrd="4" presId="urn:microsoft.com/office/officeart/2005/8/layout/hList1"/>
    <dgm:cxn modelId="{C11828FB-3F59-4433-808F-51D226885433}" type="presOf" srcId="{B4ED9A7C-D672-4C58-B129-2367B46A4315}" destId="{94377EE4-B5EF-40B4-99C9-57709D82EC80}" srcOrd="0" destOrd="0" presId="urn:microsoft.com/office/officeart/2005/8/layout/hList1"/>
    <dgm:cxn modelId="{ED2A8633-828F-4EB2-9D18-B441A9D55BAC}" type="presParOf" srcId="{94377EE4-B5EF-40B4-99C9-57709D82EC80}" destId="{BB4827A8-C889-4F80-9141-3E4ED1C06EAB}" srcOrd="0" destOrd="0" presId="urn:microsoft.com/office/officeart/2005/8/layout/hList1"/>
    <dgm:cxn modelId="{7A648EE3-7140-4D02-AD1B-C4FC87120F76}" type="presParOf" srcId="{BB4827A8-C889-4F80-9141-3E4ED1C06EAB}" destId="{3127EE70-F5AA-483E-A019-51DE8EB4AF71}" srcOrd="0" destOrd="0" presId="urn:microsoft.com/office/officeart/2005/8/layout/hList1"/>
    <dgm:cxn modelId="{04E7EE0B-6101-4EE3-9C57-4DC037E2FF35}" type="presParOf" srcId="{BB4827A8-C889-4F80-9141-3E4ED1C06EAB}" destId="{CDB9F592-B0EE-477C-910C-E5938F962CCF}" srcOrd="1" destOrd="0" presId="urn:microsoft.com/office/officeart/2005/8/layout/hList1"/>
    <dgm:cxn modelId="{68B5E0E6-29FD-4CBB-AB8C-6A5E2BE4BE36}" type="presParOf" srcId="{94377EE4-B5EF-40B4-99C9-57709D82EC80}" destId="{50DF7613-2D92-485E-8713-77C4AA59F269}" srcOrd="1" destOrd="0" presId="urn:microsoft.com/office/officeart/2005/8/layout/hList1"/>
    <dgm:cxn modelId="{B24B6D7A-FE06-438C-9659-E0FC9B997BFA}" type="presParOf" srcId="{94377EE4-B5EF-40B4-99C9-57709D82EC80}" destId="{5F9C3D07-E1AF-467D-B8FA-B4C2D621E592}" srcOrd="2" destOrd="0" presId="urn:microsoft.com/office/officeart/2005/8/layout/hList1"/>
    <dgm:cxn modelId="{72110FA7-0BD3-44E4-AC69-9D2654F84B61}" type="presParOf" srcId="{5F9C3D07-E1AF-467D-B8FA-B4C2D621E592}" destId="{AF3DCFAF-F56B-4A18-A24D-0CD563D4727A}" srcOrd="0" destOrd="0" presId="urn:microsoft.com/office/officeart/2005/8/layout/hList1"/>
    <dgm:cxn modelId="{D6FFB678-47D4-444C-AD59-52ACCDB7376E}" type="presParOf" srcId="{5F9C3D07-E1AF-467D-B8FA-B4C2D621E592}" destId="{3A116E84-C14C-4A32-8137-5BD7C2FC04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EE70-F5AA-483E-A019-51DE8EB4AF71}">
      <dsp:nvSpPr>
        <dsp:cNvPr id="0" name=""/>
        <dsp:cNvSpPr/>
      </dsp:nvSpPr>
      <dsp:spPr>
        <a:xfrm>
          <a:off x="0" y="0"/>
          <a:ext cx="4493098" cy="66308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What is a Market? </a:t>
          </a:r>
        </a:p>
      </dsp:txBody>
      <dsp:txXfrm>
        <a:off x="0" y="0"/>
        <a:ext cx="4493098" cy="663083"/>
      </dsp:txXfrm>
    </dsp:sp>
    <dsp:sp modelId="{CDB9F592-B0EE-477C-910C-E5938F962CCF}">
      <dsp:nvSpPr>
        <dsp:cNvPr id="0" name=""/>
        <dsp:cNvSpPr/>
      </dsp:nvSpPr>
      <dsp:spPr>
        <a:xfrm>
          <a:off x="1301" y="573093"/>
          <a:ext cx="4500557" cy="2849589"/>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Many buyers, sellers</a:t>
          </a:r>
        </a:p>
        <a:p>
          <a:pPr marL="171450" lvl="1" indent="-171450" algn="l" defTabSz="800100">
            <a:lnSpc>
              <a:spcPct val="90000"/>
            </a:lnSpc>
            <a:spcBef>
              <a:spcPct val="0"/>
            </a:spcBef>
            <a:spcAft>
              <a:spcPct val="15000"/>
            </a:spcAft>
            <a:buChar char="•"/>
          </a:pPr>
          <a:r>
            <a:rPr lang="en-US" sz="1800" kern="1200" dirty="0"/>
            <a:t>Rules, Structure, defines boundaries</a:t>
          </a:r>
        </a:p>
        <a:p>
          <a:pPr marL="171450" lvl="1" indent="-171450" algn="l" defTabSz="800100">
            <a:lnSpc>
              <a:spcPct val="90000"/>
            </a:lnSpc>
            <a:spcBef>
              <a:spcPct val="0"/>
            </a:spcBef>
            <a:spcAft>
              <a:spcPct val="15000"/>
            </a:spcAft>
            <a:buChar char="•"/>
          </a:pPr>
          <a:r>
            <a:rPr lang="en-US" sz="1800" kern="1200" dirty="0"/>
            <a:t>Flex price clears the market</a:t>
          </a:r>
        </a:p>
        <a:p>
          <a:pPr marL="171450" lvl="1" indent="-171450" algn="l" defTabSz="800100">
            <a:lnSpc>
              <a:spcPct val="90000"/>
            </a:lnSpc>
            <a:spcBef>
              <a:spcPct val="0"/>
            </a:spcBef>
            <a:spcAft>
              <a:spcPct val="15000"/>
            </a:spcAft>
            <a:buChar char="•"/>
          </a:pPr>
          <a:r>
            <a:rPr lang="en-US" sz="1800" kern="1200" dirty="0"/>
            <a:t>Usually most efficient outcome</a:t>
          </a:r>
        </a:p>
        <a:p>
          <a:pPr marL="171450" lvl="1" indent="-171450" algn="l" defTabSz="800100">
            <a:lnSpc>
              <a:spcPct val="90000"/>
            </a:lnSpc>
            <a:spcBef>
              <a:spcPct val="0"/>
            </a:spcBef>
            <a:spcAft>
              <a:spcPct val="15000"/>
            </a:spcAft>
            <a:buChar char="•"/>
          </a:pPr>
          <a:r>
            <a:rPr lang="en-US" sz="1800" kern="1200" dirty="0"/>
            <a:t>Money the medium; Competition  the force.</a:t>
          </a:r>
        </a:p>
        <a:p>
          <a:pPr marL="171450" lvl="1" indent="-171450" algn="l" defTabSz="800100">
            <a:lnSpc>
              <a:spcPct val="90000"/>
            </a:lnSpc>
            <a:spcBef>
              <a:spcPct val="0"/>
            </a:spcBef>
            <a:spcAft>
              <a:spcPct val="15000"/>
            </a:spcAft>
            <a:buChar char="•"/>
          </a:pPr>
          <a:r>
            <a:rPr lang="en-US" sz="1800" b="1" kern="1200" dirty="0">
              <a:solidFill>
                <a:srgbClr val="FFFF00"/>
              </a:solidFill>
            </a:rPr>
            <a:t>Law of One Price</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1301" y="573093"/>
        <a:ext cx="4500557" cy="2849589"/>
      </dsp:txXfrm>
    </dsp:sp>
    <dsp:sp modelId="{AF3DCFAF-F56B-4A18-A24D-0CD563D4727A}">
      <dsp:nvSpPr>
        <dsp:cNvPr id="0" name=""/>
        <dsp:cNvSpPr/>
      </dsp:nvSpPr>
      <dsp:spPr>
        <a:xfrm>
          <a:off x="5130937" y="0"/>
          <a:ext cx="4493098" cy="671490"/>
        </a:xfrm>
        <a:prstGeom prst="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Marketization:  Much more than “marketplaces”</a:t>
          </a:r>
        </a:p>
      </dsp:txBody>
      <dsp:txXfrm>
        <a:off x="5130937" y="0"/>
        <a:ext cx="4493098" cy="671490"/>
      </dsp:txXfrm>
    </dsp:sp>
    <dsp:sp modelId="{3A116E84-C14C-4A32-8137-5BD7C2FC0428}">
      <dsp:nvSpPr>
        <dsp:cNvPr id="0" name=""/>
        <dsp:cNvSpPr/>
      </dsp:nvSpPr>
      <dsp:spPr>
        <a:xfrm>
          <a:off x="5130937" y="582508"/>
          <a:ext cx="4493098" cy="2674204"/>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Goods Markets      </a:t>
          </a:r>
        </a:p>
        <a:p>
          <a:pPr marL="171450" lvl="1" indent="-171450" algn="l" defTabSz="800100">
            <a:lnSpc>
              <a:spcPct val="90000"/>
            </a:lnSpc>
            <a:spcBef>
              <a:spcPct val="0"/>
            </a:spcBef>
            <a:spcAft>
              <a:spcPct val="15000"/>
            </a:spcAft>
            <a:buChar char="•"/>
          </a:pPr>
          <a:r>
            <a:rPr lang="en-US" sz="1800" kern="1200" dirty="0"/>
            <a:t>Services Markets   </a:t>
          </a:r>
        </a:p>
        <a:p>
          <a:pPr marL="171450" lvl="1" indent="-171450" algn="l" defTabSz="800100">
            <a:lnSpc>
              <a:spcPct val="90000"/>
            </a:lnSpc>
            <a:spcBef>
              <a:spcPct val="0"/>
            </a:spcBef>
            <a:spcAft>
              <a:spcPct val="15000"/>
            </a:spcAft>
            <a:buChar char="•"/>
          </a:pPr>
          <a:r>
            <a:rPr lang="en-US" sz="1800" b="1" kern="1200" dirty="0">
              <a:solidFill>
                <a:srgbClr val="FFFF00"/>
              </a:solidFill>
            </a:rPr>
            <a:t>Labor Markets    - </a:t>
          </a:r>
          <a:endParaRPr lang="en-US" sz="1800" kern="1200" dirty="0">
            <a:highlight>
              <a:srgbClr val="FF0000"/>
            </a:highlight>
          </a:endParaRPr>
        </a:p>
        <a:p>
          <a:pPr marL="171450" lvl="1" indent="-171450" algn="l" defTabSz="800100">
            <a:lnSpc>
              <a:spcPct val="90000"/>
            </a:lnSpc>
            <a:spcBef>
              <a:spcPct val="0"/>
            </a:spcBef>
            <a:spcAft>
              <a:spcPct val="15000"/>
            </a:spcAft>
            <a:buChar char="•"/>
          </a:pPr>
          <a:r>
            <a:rPr lang="en-US" sz="1800" kern="1200" dirty="0"/>
            <a:t>Real Estate/Land Markets</a:t>
          </a:r>
          <a:endParaRPr lang="en-US" sz="1800" kern="1200" dirty="0">
            <a:highlight>
              <a:srgbClr val="FF0000"/>
            </a:highlight>
          </a:endParaRPr>
        </a:p>
        <a:p>
          <a:pPr marL="171450" lvl="1" indent="-171450" algn="l" defTabSz="800100">
            <a:lnSpc>
              <a:spcPct val="90000"/>
            </a:lnSpc>
            <a:spcBef>
              <a:spcPct val="0"/>
            </a:spcBef>
            <a:spcAft>
              <a:spcPct val="15000"/>
            </a:spcAft>
            <a:buChar char="•"/>
          </a:pPr>
          <a:r>
            <a:rPr lang="en-US" sz="1800" kern="1200" dirty="0"/>
            <a:t>Capital/Finance Markets</a:t>
          </a:r>
        </a:p>
        <a:p>
          <a:pPr marL="171450" lvl="1" indent="-171450" algn="l" defTabSz="800100">
            <a:lnSpc>
              <a:spcPct val="90000"/>
            </a:lnSpc>
            <a:spcBef>
              <a:spcPct val="0"/>
            </a:spcBef>
            <a:spcAft>
              <a:spcPct val="15000"/>
            </a:spcAft>
            <a:buChar char="•"/>
          </a:pPr>
          <a:r>
            <a:rPr lang="en-US" sz="1800" b="1" kern="1200" dirty="0">
              <a:solidFill>
                <a:srgbClr val="FFFF00"/>
              </a:solidFill>
            </a:rPr>
            <a:t>Foreign Exchange Markets</a:t>
          </a:r>
        </a:p>
      </dsp:txBody>
      <dsp:txXfrm>
        <a:off x="5130937" y="582508"/>
        <a:ext cx="4493098" cy="26742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1A0CA32-30E6-4487-A761-F081AFC5A47A}" type="datetimeFigureOut">
              <a:rPr lang="en-US" smtClean="0"/>
              <a:t>11/9/2020</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B8BA25C-A1E7-4822-8C96-418BF8B26292}" type="slidenum">
              <a:rPr lang="en-US" smtClean="0"/>
              <a:t>‹#›</a:t>
            </a:fld>
            <a:endParaRPr lang="en-US" dirty="0"/>
          </a:p>
        </p:txBody>
      </p:sp>
    </p:spTree>
    <p:extLst>
      <p:ext uri="{BB962C8B-B14F-4D97-AF65-F5344CB8AC3E}">
        <p14:creationId xmlns:p14="http://schemas.microsoft.com/office/powerpoint/2010/main" val="23007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North Korea’s economy is under quite some strain but maybe not in the way most people think.  Are the sanctions working?  Well yes, but again, maybe not in the way people expect.   Amid the fire and fury, is there room to hope of a normalized North Korea?  Absolutely. And a good part of the answer is the stealth marketization currently under way in North Korea.</a:t>
            </a:r>
          </a:p>
          <a:p>
            <a:r>
              <a:rPr lang="en-US" dirty="0"/>
              <a:t>First, a few definitions.  We often limit our thoughts of marketization to market</a:t>
            </a:r>
            <a:r>
              <a:rPr lang="en-US" u="sng" dirty="0"/>
              <a:t>places</a:t>
            </a:r>
            <a:r>
              <a:rPr lang="en-US" dirty="0"/>
              <a:t>. In the Korean context, market towns and huge urban markets, like East Gate in Seoul.  Many buyers and many sellers congregating to get their best possible deals; the buyer the cheapest price, the seller the highest price with arbiters forcing the action. It’s that competition that drives a market economy to efficient outcomes. Markets are organized, with rules on how to efficiently conduct transactions; for example, the day and time they will be open.  But for an economist, markets mean much more than these places. We think of markets for goods, services, labor, capital, real estate, and foreign exchange. North Korea always had some marketplaces. Its challenge is opening these other kinds of markets disdained by Marx and prohibited by the Stalinist system.</a:t>
            </a:r>
          </a:p>
          <a:p>
            <a:r>
              <a:rPr lang="en-US" dirty="0"/>
              <a:t>Also, closely connected with markets is money, prices, and ownership. You can’t, or shouldn’t, trade what you don’t own. The socialist system prohibited private ownership of capital, and thus disallowed trade in “the means of production”, otherwise known as capitalism.  And markets inevitably mean use of money and credit, also prohibited in North Korea’s formal socialism.  Flexible prices and wages, equilibrating supply and demand, are the key dynamic of any market, not the fixed, policy induced prices of socialism. And, of course, the interest rate or return on capital is the price of capital, usually forced to zero in the socialism system lest “money make money” and the “rich get richer.”   </a:t>
            </a:r>
          </a:p>
        </p:txBody>
      </p:sp>
      <p:sp>
        <p:nvSpPr>
          <p:cNvPr id="4" name="Slide Number Placeholder 3"/>
          <p:cNvSpPr>
            <a:spLocks noGrp="1"/>
          </p:cNvSpPr>
          <p:nvPr>
            <p:ph type="sldNum" sz="quarter" idx="5"/>
          </p:nvPr>
        </p:nvSpPr>
        <p:spPr/>
        <p:txBody>
          <a:bodyPr/>
          <a:lstStyle/>
          <a:p>
            <a:fld id="{AB8BA25C-A1E7-4822-8C96-418BF8B26292}" type="slidenum">
              <a:rPr lang="en-US" smtClean="0"/>
              <a:t>1</a:t>
            </a:fld>
            <a:endParaRPr lang="en-US" dirty="0"/>
          </a:p>
        </p:txBody>
      </p:sp>
    </p:spTree>
    <p:extLst>
      <p:ext uri="{BB962C8B-B14F-4D97-AF65-F5344CB8AC3E}">
        <p14:creationId xmlns:p14="http://schemas.microsoft.com/office/powerpoint/2010/main" val="352373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BA25C-A1E7-4822-8C96-418BF8B26292}" type="slidenum">
              <a:rPr lang="en-US" smtClean="0"/>
              <a:t>2</a:t>
            </a:fld>
            <a:endParaRPr lang="en-US" dirty="0"/>
          </a:p>
        </p:txBody>
      </p:sp>
    </p:spTree>
    <p:extLst>
      <p:ext uri="{BB962C8B-B14F-4D97-AF65-F5344CB8AC3E}">
        <p14:creationId xmlns:p14="http://schemas.microsoft.com/office/powerpoint/2010/main" val="92425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Economic Transition—but to where?</a:t>
            </a:r>
            <a:endParaRPr lang="en-US" dirty="0"/>
          </a:p>
          <a:p>
            <a:r>
              <a:rPr lang="en-US" dirty="0"/>
              <a:t>North Korea’s planned economy failed before, during, and after mid-1990s Great Famine. But it didn’t go away. It is now an odd, dysfunctional, hybrid, partly a severe command system and partly an unregulated, even unruly, market system.  Even a feudal/serf system in some respects.</a:t>
            </a:r>
          </a:p>
          <a:p>
            <a:pPr lvl="0"/>
            <a:r>
              <a:rPr lang="en-US" dirty="0"/>
              <a:t>Failure of plan over the years, and absence of rations, has induced market activity. Planned system requires tight control over prices—similar to US pharmaceutical industry. When it can’t deliver essential goods, even food, people start to trade and natural prices, dictated by supply and demand, take over, further disrupting and corrupting the plan.   </a:t>
            </a:r>
          </a:p>
          <a:p>
            <a:pPr lvl="0"/>
            <a:r>
              <a:rPr lang="en-US" dirty="0"/>
              <a:t>NK thus goes from a relatively pure ration system under KIS to a bad, inflation prone money system under KCI, to a dollarized, relatively good money system under KJU. </a:t>
            </a:r>
          </a:p>
          <a:p>
            <a:pPr lvl="0"/>
            <a:r>
              <a:rPr lang="en-US" dirty="0"/>
              <a:t>Won/yuan/dollars all circulate legally in NK, in markets, in factory transactions, even inside the government.  They typically use won for small items, yuan for imported Chinese items, and US dollars for big items, housing, and most importantly, for private savings. [what to won, yuan, dollar have in common?] And there seems to be a reasonably well working market system for exchanging currency.  More liberal than most.</a:t>
            </a:r>
          </a:p>
          <a:p>
            <a:pPr lvl="0"/>
            <a:r>
              <a:rPr lang="en-US" dirty="0"/>
              <a:t>But command economy still exists—collective farms and millions of state workers and the huge military.  Maybe half market, half command.</a:t>
            </a:r>
          </a:p>
          <a:p>
            <a:pPr lvl="0"/>
            <a:r>
              <a:rPr lang="en-US" dirty="0"/>
              <a:t>Amazing discrepancy in prices and wages. Examples. Textile workers, teachers, nurses.  </a:t>
            </a:r>
          </a:p>
          <a:p>
            <a:r>
              <a:rPr lang="en-US" dirty="0"/>
              <a:t>How did Kim stabilize money, his most important success? </a:t>
            </a:r>
          </a:p>
          <a:p>
            <a:pPr lvl="0"/>
            <a:r>
              <a:rPr lang="en-US" dirty="0"/>
              <a:t>Before 2017 big increase in exports, coal, to China, plus expanded service earnings, including illicit. </a:t>
            </a:r>
          </a:p>
          <a:p>
            <a:pPr lvl="0"/>
            <a:r>
              <a:rPr lang="en-US" dirty="0"/>
              <a:t>After 2017, export earnings fell 80 percent, but won maintained about an 8,000 won rate. How? </a:t>
            </a:r>
          </a:p>
          <a:p>
            <a:pPr lvl="0"/>
            <a:r>
              <a:rPr lang="en-US" dirty="0"/>
              <a:t>Many theories, puzzle not a mystery.  My suspicion is an extremely tight won monetary policy and, by allowing public to save, savings must be growing very rapidly.  Robs the market side of the economy of demand, pushing prices down and kills private employment.  </a:t>
            </a:r>
          </a:p>
          <a:p>
            <a:pPr lvl="0"/>
            <a:r>
              <a:rPr lang="en-US" dirty="0"/>
              <a:t>Implies a huge fiscal problem on Kim’s hands—can’t pay workers or supply them with rations.  Market sector is much more productive and hands out much more wealth.  So, it is not just the old problem of hungry people.  It’s a new problem of millions of hungry people—often loyal party people—side by side with millions of relatively well to do merchants and outcasts who live off of money, not rations.  Recipe for high tension and even revolt. </a:t>
            </a:r>
          </a:p>
          <a:p>
            <a:pPr lvl="0"/>
            <a:r>
              <a:rPr lang="en-US" dirty="0"/>
              <a:t>And it means no funds for investment, no growth without reform.</a:t>
            </a:r>
          </a:p>
          <a:p>
            <a:r>
              <a:rPr lang="en-US" b="1" dirty="0"/>
              <a:t>III.   “Reform and Opening”</a:t>
            </a:r>
            <a:endParaRPr lang="en-US" dirty="0"/>
          </a:p>
          <a:p>
            <a:r>
              <a:rPr lang="en-US" i="1" dirty="0"/>
              <a:t>I argue order is important. Opening without reform will be another disaster. It happened before in the 1970s and 80s.  </a:t>
            </a:r>
            <a:endParaRPr lang="en-US" dirty="0"/>
          </a:p>
          <a:p>
            <a:r>
              <a:rPr lang="en-US" dirty="0"/>
              <a:t>North Korea’s planned economy failed before, during, and after mid-1990s Great Famine. But it didn’t go away. It is now an odd, dysfunctional, hybrid, partly a severe command system and partly an unregulated, even unruly, market system.  Even a feudal/serf system in some respects.</a:t>
            </a:r>
          </a:p>
          <a:p>
            <a:pPr lvl="0"/>
            <a:r>
              <a:rPr lang="en-US" dirty="0"/>
              <a:t>Failure of plan over the years, and absence of rations, has induced market activity. Planned system requires tight control over prices—similar to US pharmaceutical industry. When it can’t deliver essential goods, even food, people start to trade and natural prices, dictated by supply and demand, take over, further disrupting and corrupting the plan.   </a:t>
            </a:r>
          </a:p>
          <a:p>
            <a:pPr lvl="0"/>
            <a:r>
              <a:rPr lang="en-US" dirty="0"/>
              <a:t>NK thus goes from a relatively pure ration system under KIS to a bad, inflation prone money system under KCI, to a dollarized, relatively good money system under KJU. </a:t>
            </a:r>
          </a:p>
          <a:p>
            <a:pPr lvl="0"/>
            <a:r>
              <a:rPr lang="en-US" dirty="0"/>
              <a:t>Won/yuan/dollars all circulate legally in NK, in markets, in factory transactions, even inside the government.  They typically use won for small items, yuan for imported Chinese items, and US dollars for big items, housing, and most importantly, for private savings. [what to won, yuan, dollar have in common?] And there seems to be a reasonably well working market system for exchanging currency.  More liberal than most.</a:t>
            </a:r>
          </a:p>
          <a:p>
            <a:pPr lvl="0"/>
            <a:r>
              <a:rPr lang="en-US" dirty="0"/>
              <a:t>But command economy still exists—collective farms and millions of state workers and the huge military.  Maybe half market, half command.</a:t>
            </a:r>
          </a:p>
          <a:p>
            <a:pPr lvl="0"/>
            <a:r>
              <a:rPr lang="en-US" dirty="0"/>
              <a:t>Amazing discrepancy in prices and wages. Examples. Textile workers, teachers, nurses.  </a:t>
            </a:r>
          </a:p>
          <a:p>
            <a:r>
              <a:rPr lang="en-US" dirty="0"/>
              <a:t>How did Kim stabilize money, his most important success? </a:t>
            </a:r>
          </a:p>
          <a:p>
            <a:pPr lvl="0"/>
            <a:r>
              <a:rPr lang="en-US" dirty="0"/>
              <a:t>Before 2017 big increase in exports, coal, to China, plus expanded service earnings, including illicit. </a:t>
            </a:r>
          </a:p>
          <a:p>
            <a:pPr lvl="0"/>
            <a:r>
              <a:rPr lang="en-US" dirty="0"/>
              <a:t>After 2017, export earnings fell 80 percent, but won maintained about an 8,000 won rate. How? </a:t>
            </a:r>
          </a:p>
          <a:p>
            <a:pPr lvl="0"/>
            <a:r>
              <a:rPr lang="en-US" dirty="0"/>
              <a:t>Many theories, puzzle not a mystery.  My suspicion is an extremely tight won monetary policy and, by allowing public to save, savings must be growing very rapidly.  Robs the market side of the economy of demand, pushing prices down and kills private employment.  </a:t>
            </a:r>
          </a:p>
          <a:p>
            <a:pPr lvl="0"/>
            <a:r>
              <a:rPr lang="en-US" dirty="0"/>
              <a:t>Implies a huge fiscal problem on Kim’s hands—can’t pay workers or supply them with rations.  Market sector is much more productive and hands out much more wealth.  So, it is not just the old problem of hungry people.  It’s a new problem of millions of hungry people—often loyal party people—side by side with millions of relatively well to do merchants and outcasts who live off of money, not rations.  Recipe for high tension and even revolt. </a:t>
            </a:r>
          </a:p>
          <a:p>
            <a:pPr lvl="0"/>
            <a:r>
              <a:rPr lang="en-US" dirty="0"/>
              <a:t>And it means no funds for investment, no growth without reform.</a:t>
            </a:r>
          </a:p>
          <a:p>
            <a:endParaRPr lang="en-US" dirty="0"/>
          </a:p>
        </p:txBody>
      </p:sp>
      <p:sp>
        <p:nvSpPr>
          <p:cNvPr id="4" name="Slide Number Placeholder 3"/>
          <p:cNvSpPr>
            <a:spLocks noGrp="1"/>
          </p:cNvSpPr>
          <p:nvPr>
            <p:ph type="sldNum" sz="quarter" idx="5"/>
          </p:nvPr>
        </p:nvSpPr>
        <p:spPr/>
        <p:txBody>
          <a:bodyPr/>
          <a:lstStyle/>
          <a:p>
            <a:fld id="{AB8BA25C-A1E7-4822-8C96-418BF8B26292}" type="slidenum">
              <a:rPr lang="en-US" smtClean="0"/>
              <a:t>3</a:t>
            </a:fld>
            <a:endParaRPr lang="en-US" dirty="0"/>
          </a:p>
        </p:txBody>
      </p:sp>
    </p:spTree>
    <p:extLst>
      <p:ext uri="{BB962C8B-B14F-4D97-AF65-F5344CB8AC3E}">
        <p14:creationId xmlns:p14="http://schemas.microsoft.com/office/powerpoint/2010/main" val="183428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4273-92B8-4939-82C3-B2A259042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F098BA-F74B-4391-92A5-57914FFF6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D3E9CF-AE81-4B5C-AAB3-C41071470660}"/>
              </a:ext>
            </a:extLst>
          </p:cNvPr>
          <p:cNvSpPr>
            <a:spLocks noGrp="1"/>
          </p:cNvSpPr>
          <p:nvPr>
            <p:ph type="dt" sz="half" idx="10"/>
          </p:nvPr>
        </p:nvSpPr>
        <p:spPr/>
        <p:txBody>
          <a:bodyPr/>
          <a:lstStyle/>
          <a:p>
            <a:fld id="{B478266A-637F-4419-807C-7CAB87628681}" type="datetime1">
              <a:rPr lang="en-US" smtClean="0"/>
              <a:t>11/9/2020</a:t>
            </a:fld>
            <a:endParaRPr lang="en-US"/>
          </a:p>
        </p:txBody>
      </p:sp>
      <p:sp>
        <p:nvSpPr>
          <p:cNvPr id="5" name="Footer Placeholder 4">
            <a:extLst>
              <a:ext uri="{FF2B5EF4-FFF2-40B4-BE49-F238E27FC236}">
                <a16:creationId xmlns:a16="http://schemas.microsoft.com/office/drawing/2014/main" id="{98007BDD-C11D-4344-B8F4-83E5BA127B71}"/>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61B697BD-18C0-4561-BFBB-5A3E2DCA4759}"/>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57886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44A-E83D-487B-88E8-EFD27BC3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2CF63-FA28-4165-831F-0A61DF41D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ADAF3-6CE8-48AE-9F41-DBF87BDC555E}"/>
              </a:ext>
            </a:extLst>
          </p:cNvPr>
          <p:cNvSpPr>
            <a:spLocks noGrp="1"/>
          </p:cNvSpPr>
          <p:nvPr>
            <p:ph type="dt" sz="half" idx="10"/>
          </p:nvPr>
        </p:nvSpPr>
        <p:spPr/>
        <p:txBody>
          <a:bodyPr/>
          <a:lstStyle/>
          <a:p>
            <a:fld id="{927D527B-E70C-4564-88E2-C92A99FFD4A5}" type="datetime1">
              <a:rPr lang="en-US" smtClean="0"/>
              <a:t>11/9/2020</a:t>
            </a:fld>
            <a:endParaRPr lang="en-US"/>
          </a:p>
        </p:txBody>
      </p:sp>
      <p:sp>
        <p:nvSpPr>
          <p:cNvPr id="5" name="Footer Placeholder 4">
            <a:extLst>
              <a:ext uri="{FF2B5EF4-FFF2-40B4-BE49-F238E27FC236}">
                <a16:creationId xmlns:a16="http://schemas.microsoft.com/office/drawing/2014/main" id="{14225288-89DF-43EE-8369-41F516077E4C}"/>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F82FEE10-F8B0-45A9-9B82-E952E88153D2}"/>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70992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D1FE4-6830-4408-B9BA-48FB1DD4BC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5EEC4-7AAD-469D-822D-505E40AAA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F62B3-16E0-4262-BD00-EA455CFD2416}"/>
              </a:ext>
            </a:extLst>
          </p:cNvPr>
          <p:cNvSpPr>
            <a:spLocks noGrp="1"/>
          </p:cNvSpPr>
          <p:nvPr>
            <p:ph type="dt" sz="half" idx="10"/>
          </p:nvPr>
        </p:nvSpPr>
        <p:spPr/>
        <p:txBody>
          <a:bodyPr/>
          <a:lstStyle/>
          <a:p>
            <a:fld id="{10817D32-34B9-4405-9CEE-511B8D9110CB}" type="datetime1">
              <a:rPr lang="en-US" smtClean="0"/>
              <a:t>11/9/2020</a:t>
            </a:fld>
            <a:endParaRPr lang="en-US"/>
          </a:p>
        </p:txBody>
      </p:sp>
      <p:sp>
        <p:nvSpPr>
          <p:cNvPr id="5" name="Footer Placeholder 4">
            <a:extLst>
              <a:ext uri="{FF2B5EF4-FFF2-40B4-BE49-F238E27FC236}">
                <a16:creationId xmlns:a16="http://schemas.microsoft.com/office/drawing/2014/main" id="{AD5B82D6-5157-41EC-8253-60E5E0DDB5F1}"/>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4D1EE737-2892-4639-BB73-D67253F4DF15}"/>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26499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A761A6-0107-405B-98C1-EED75DE48AC9}" type="datetime1">
              <a:rPr lang="en-US" smtClean="0"/>
              <a:t>11/9/2020</a:t>
            </a:fld>
            <a:endParaRPr lang="en-US" dirty="0"/>
          </a:p>
        </p:txBody>
      </p:sp>
      <p:sp>
        <p:nvSpPr>
          <p:cNvPr id="5" name="Footer Placeholder 4"/>
          <p:cNvSpPr>
            <a:spLocks noGrp="1"/>
          </p:cNvSpPr>
          <p:nvPr>
            <p:ph type="ftr" sz="quarter" idx="11"/>
          </p:nvPr>
        </p:nvSpPr>
        <p:spPr/>
        <p:txBody>
          <a:bodyPr/>
          <a:lstStyle/>
          <a:p>
            <a:r>
              <a:rPr lang="en-US"/>
              <a:t>William Brown NAEIA, 11/1/2020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357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78266A-637F-4419-807C-7CAB87628681}"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967905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FEA105-D7BC-454F-82AF-EEE4B5491B55}"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08909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5BF97-FC4E-424C-9D9D-FD2CD05BF045}"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89946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134130-CC7C-41F0-8C4A-19BF506990C9}" type="datetime1">
              <a:rPr lang="en-US" smtClean="0"/>
              <a:t>11/9/2020</a:t>
            </a:fld>
            <a:endParaRPr lang="en-US"/>
          </a:p>
        </p:txBody>
      </p:sp>
      <p:sp>
        <p:nvSpPr>
          <p:cNvPr id="6" name="Footer Placeholder 5"/>
          <p:cNvSpPr>
            <a:spLocks noGrp="1"/>
          </p:cNvSpPr>
          <p:nvPr>
            <p:ph type="ftr" sz="quarter" idx="11"/>
          </p:nvPr>
        </p:nvSpPr>
        <p:spPr/>
        <p:txBody>
          <a:bodyPr/>
          <a:lstStyle/>
          <a:p>
            <a:r>
              <a:rPr lang="en-US"/>
              <a:t>William Brown NAEIA, 11/1/2020</a:t>
            </a:r>
          </a:p>
        </p:txBody>
      </p:sp>
      <p:sp>
        <p:nvSpPr>
          <p:cNvPr id="7" name="Slide Number Placeholder 6"/>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93747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8AF56-CD18-418C-B5A2-E101B668DCB9}" type="datetime1">
              <a:rPr lang="en-US" smtClean="0"/>
              <a:t>11/9/2020</a:t>
            </a:fld>
            <a:endParaRPr lang="en-US"/>
          </a:p>
        </p:txBody>
      </p:sp>
      <p:sp>
        <p:nvSpPr>
          <p:cNvPr id="8" name="Footer Placeholder 7"/>
          <p:cNvSpPr>
            <a:spLocks noGrp="1"/>
          </p:cNvSpPr>
          <p:nvPr>
            <p:ph type="ftr" sz="quarter" idx="11"/>
          </p:nvPr>
        </p:nvSpPr>
        <p:spPr/>
        <p:txBody>
          <a:bodyPr/>
          <a:lstStyle/>
          <a:p>
            <a:r>
              <a:rPr lang="en-US"/>
              <a:t>William Brown NAEIA, 11/1/2020</a:t>
            </a:r>
          </a:p>
        </p:txBody>
      </p:sp>
      <p:sp>
        <p:nvSpPr>
          <p:cNvPr id="9" name="Slide Number Placeholder 8"/>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9482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BC30FB6-97A0-4A3D-8DE2-5D61DA823B52}" type="datetime1">
              <a:rPr lang="en-US" smtClean="0"/>
              <a:t>11/9/2020</a:t>
            </a:fld>
            <a:endParaRPr lang="en-US"/>
          </a:p>
        </p:txBody>
      </p:sp>
      <p:sp>
        <p:nvSpPr>
          <p:cNvPr id="5" name="Footer Placeholder 3"/>
          <p:cNvSpPr>
            <a:spLocks noGrp="1"/>
          </p:cNvSpPr>
          <p:nvPr>
            <p:ph type="ftr" sz="quarter" idx="11"/>
          </p:nvPr>
        </p:nvSpPr>
        <p:spPr/>
        <p:txBody>
          <a:bodyPr/>
          <a:lstStyle/>
          <a:p>
            <a:r>
              <a:rPr lang="en-US"/>
              <a:t>William Brown NAEIA, 11/1/2020</a:t>
            </a:r>
          </a:p>
        </p:txBody>
      </p:sp>
      <p:sp>
        <p:nvSpPr>
          <p:cNvPr id="6" name="Slide Number Placeholder 4"/>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12113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5E37BB-197F-45A7-A384-F1B6DB9CD561}" type="datetime1">
              <a:rPr lang="en-US" smtClean="0"/>
              <a:t>11/9/2020</a:t>
            </a:fld>
            <a:endParaRPr lang="en-US"/>
          </a:p>
        </p:txBody>
      </p:sp>
      <p:sp>
        <p:nvSpPr>
          <p:cNvPr id="5" name="Footer Placeholder 2"/>
          <p:cNvSpPr>
            <a:spLocks noGrp="1"/>
          </p:cNvSpPr>
          <p:nvPr>
            <p:ph type="ftr" sz="quarter" idx="11"/>
          </p:nvPr>
        </p:nvSpPr>
        <p:spPr/>
        <p:txBody>
          <a:bodyPr/>
          <a:lstStyle/>
          <a:p>
            <a:r>
              <a:rPr lang="en-US"/>
              <a:t>William Brown NAEIA, 11/1/2020</a:t>
            </a:r>
          </a:p>
        </p:txBody>
      </p:sp>
      <p:sp>
        <p:nvSpPr>
          <p:cNvPr id="6" name="Slide Number Placeholder 3"/>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9219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8675-74A6-4843-8270-C5B96AC0B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FFF0D-2CA0-4051-B382-D0EF406FF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EB2D0-50B1-4E51-B482-B02F6F0A336C}"/>
              </a:ext>
            </a:extLst>
          </p:cNvPr>
          <p:cNvSpPr>
            <a:spLocks noGrp="1"/>
          </p:cNvSpPr>
          <p:nvPr>
            <p:ph type="dt" sz="half" idx="10"/>
          </p:nvPr>
        </p:nvSpPr>
        <p:spPr/>
        <p:txBody>
          <a:bodyPr/>
          <a:lstStyle/>
          <a:p>
            <a:fld id="{22FEA105-D7BC-454F-82AF-EEE4B5491B55}" type="datetime1">
              <a:rPr lang="en-US" smtClean="0"/>
              <a:t>11/9/2020</a:t>
            </a:fld>
            <a:endParaRPr lang="en-US"/>
          </a:p>
        </p:txBody>
      </p:sp>
      <p:sp>
        <p:nvSpPr>
          <p:cNvPr id="5" name="Footer Placeholder 4">
            <a:extLst>
              <a:ext uri="{FF2B5EF4-FFF2-40B4-BE49-F238E27FC236}">
                <a16:creationId xmlns:a16="http://schemas.microsoft.com/office/drawing/2014/main" id="{325E9DCC-F671-4C44-A110-97AE3ED85998}"/>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781A99A6-D4CE-4876-8889-839BAE20948E}"/>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32561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2CC5A80-6D20-4B93-8FAB-27835C266990}" type="datetime1">
              <a:rPr lang="en-US" smtClean="0"/>
              <a:t>11/9/2020</a:t>
            </a:fld>
            <a:endParaRPr lang="en-US"/>
          </a:p>
        </p:txBody>
      </p:sp>
      <p:sp>
        <p:nvSpPr>
          <p:cNvPr id="5" name="Footer Placeholder 5"/>
          <p:cNvSpPr>
            <a:spLocks noGrp="1"/>
          </p:cNvSpPr>
          <p:nvPr>
            <p:ph type="ftr" sz="quarter" idx="11"/>
          </p:nvPr>
        </p:nvSpPr>
        <p:spPr/>
        <p:txBody>
          <a:bodyPr/>
          <a:lstStyle/>
          <a:p>
            <a:r>
              <a:rPr lang="en-US"/>
              <a:t>William Brown NAEIA, 11/1/2020</a:t>
            </a:r>
          </a:p>
        </p:txBody>
      </p:sp>
      <p:sp>
        <p:nvSpPr>
          <p:cNvPr id="6" name="Slide Number Placeholder 6"/>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562082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943732-FD1A-4AB8-B7A7-BD39522AECC8}" type="datetime1">
              <a:rPr lang="en-US" smtClean="0"/>
              <a:t>11/9/2020</a:t>
            </a:fld>
            <a:endParaRPr lang="en-US"/>
          </a:p>
        </p:txBody>
      </p:sp>
      <p:sp>
        <p:nvSpPr>
          <p:cNvPr id="6" name="Footer Placeholder 5"/>
          <p:cNvSpPr>
            <a:spLocks noGrp="1"/>
          </p:cNvSpPr>
          <p:nvPr>
            <p:ph type="ftr" sz="quarter" idx="11"/>
          </p:nvPr>
        </p:nvSpPr>
        <p:spPr/>
        <p:txBody>
          <a:bodyPr/>
          <a:lstStyle/>
          <a:p>
            <a:r>
              <a:rPr lang="en-US"/>
              <a:t>William Brown NAEIA, 11/1/2020</a:t>
            </a:r>
          </a:p>
        </p:txBody>
      </p:sp>
      <p:sp>
        <p:nvSpPr>
          <p:cNvPr id="7" name="Slide Number Placeholder 6"/>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778811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DDC29-AD77-4BE9-8C36-0A53E388B7C1}" type="datetime1">
              <a:rPr lang="en-US" smtClean="0"/>
              <a:t>11/9/2020</a:t>
            </a:fld>
            <a:endParaRPr lang="en-US"/>
          </a:p>
        </p:txBody>
      </p:sp>
      <p:sp>
        <p:nvSpPr>
          <p:cNvPr id="6" name="Footer Placeholder 5"/>
          <p:cNvSpPr>
            <a:spLocks noGrp="1"/>
          </p:cNvSpPr>
          <p:nvPr>
            <p:ph type="ftr" sz="quarter" idx="11"/>
          </p:nvPr>
        </p:nvSpPr>
        <p:spPr/>
        <p:txBody>
          <a:bodyPr/>
          <a:lstStyle/>
          <a:p>
            <a:r>
              <a:rPr lang="en-US"/>
              <a:t>William Brown NAEIA, 11/1/2020</a:t>
            </a:r>
          </a:p>
        </p:txBody>
      </p:sp>
      <p:sp>
        <p:nvSpPr>
          <p:cNvPr id="7" name="Slide Number Placeholder 6"/>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09160845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DDC29-AD77-4BE9-8C36-0A53E388B7C1}"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14522368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DDC29-AD77-4BE9-8C36-0A53E388B7C1}"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0948937"/>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DDC29-AD77-4BE9-8C36-0A53E388B7C1}"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9090606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EDDC29-AD77-4BE9-8C36-0A53E388B7C1}" type="datetime1">
              <a:rPr lang="en-US" smtClean="0"/>
              <a:t>11/9/2020</a:t>
            </a:fld>
            <a:endParaRPr lang="en-US"/>
          </a:p>
        </p:txBody>
      </p:sp>
      <p:sp>
        <p:nvSpPr>
          <p:cNvPr id="4"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402379913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EDDC29-AD77-4BE9-8C36-0A53E388B7C1}" type="datetime1">
              <a:rPr lang="en-US" smtClean="0"/>
              <a:t>11/9/2020</a:t>
            </a:fld>
            <a:endParaRPr lang="en-US"/>
          </a:p>
        </p:txBody>
      </p:sp>
      <p:sp>
        <p:nvSpPr>
          <p:cNvPr id="4"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777906838"/>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D527B-E70C-4564-88E2-C92A99FFD4A5}"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81784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17D32-34B9-4405-9CEE-511B8D9110CB}" type="datetime1">
              <a:rPr lang="en-US" smtClean="0"/>
              <a:t>11/9/2020</a:t>
            </a:fld>
            <a:endParaRPr lang="en-US"/>
          </a:p>
        </p:txBody>
      </p:sp>
      <p:sp>
        <p:nvSpPr>
          <p:cNvPr id="5" name="Footer Placeholder 4"/>
          <p:cNvSpPr>
            <a:spLocks noGrp="1"/>
          </p:cNvSpPr>
          <p:nvPr>
            <p:ph type="ftr" sz="quarter" idx="11"/>
          </p:nvPr>
        </p:nvSpPr>
        <p:spPr/>
        <p:txBody>
          <a:bodyPr/>
          <a:lstStyle/>
          <a:p>
            <a:r>
              <a:rPr lang="en-US"/>
              <a:t>William Brown NAEIA, 11/1/2020</a:t>
            </a:r>
          </a:p>
        </p:txBody>
      </p:sp>
      <p:sp>
        <p:nvSpPr>
          <p:cNvPr id="6" name="Slide Number Placeholder 5"/>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85808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99B9-4F71-4A41-802C-FD9842FCC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115C7-6BF4-48ED-BFBC-C1AF1D2C4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7BC24-0911-4F8B-B5A5-86CC11A0E4C7}"/>
              </a:ext>
            </a:extLst>
          </p:cNvPr>
          <p:cNvSpPr>
            <a:spLocks noGrp="1"/>
          </p:cNvSpPr>
          <p:nvPr>
            <p:ph type="dt" sz="half" idx="10"/>
          </p:nvPr>
        </p:nvSpPr>
        <p:spPr/>
        <p:txBody>
          <a:bodyPr/>
          <a:lstStyle/>
          <a:p>
            <a:fld id="{E275BF97-FC4E-424C-9D9D-FD2CD05BF045}" type="datetime1">
              <a:rPr lang="en-US" smtClean="0"/>
              <a:t>11/9/2020</a:t>
            </a:fld>
            <a:endParaRPr lang="en-US"/>
          </a:p>
        </p:txBody>
      </p:sp>
      <p:sp>
        <p:nvSpPr>
          <p:cNvPr id="5" name="Footer Placeholder 4">
            <a:extLst>
              <a:ext uri="{FF2B5EF4-FFF2-40B4-BE49-F238E27FC236}">
                <a16:creationId xmlns:a16="http://schemas.microsoft.com/office/drawing/2014/main" id="{F03781B6-2BE9-4FC6-B197-CE2B44982693}"/>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EAB45CE0-1B4B-408C-A3FA-4961448A11A6}"/>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45987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EBB-F938-4C45-8ED9-D2FF9E3B0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4A526-2F24-4232-AB21-CA27ED536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B3377-0AD1-470C-B221-C268C6393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1F426-9152-463E-83FA-299F6939C845}"/>
              </a:ext>
            </a:extLst>
          </p:cNvPr>
          <p:cNvSpPr>
            <a:spLocks noGrp="1"/>
          </p:cNvSpPr>
          <p:nvPr>
            <p:ph type="dt" sz="half" idx="10"/>
          </p:nvPr>
        </p:nvSpPr>
        <p:spPr/>
        <p:txBody>
          <a:bodyPr/>
          <a:lstStyle/>
          <a:p>
            <a:fld id="{16134130-CC7C-41F0-8C4A-19BF506990C9}" type="datetime1">
              <a:rPr lang="en-US" smtClean="0"/>
              <a:t>11/9/2020</a:t>
            </a:fld>
            <a:endParaRPr lang="en-US"/>
          </a:p>
        </p:txBody>
      </p:sp>
      <p:sp>
        <p:nvSpPr>
          <p:cNvPr id="6" name="Footer Placeholder 5">
            <a:extLst>
              <a:ext uri="{FF2B5EF4-FFF2-40B4-BE49-F238E27FC236}">
                <a16:creationId xmlns:a16="http://schemas.microsoft.com/office/drawing/2014/main" id="{B91121A6-C938-4E25-A48A-F9BDB798D0DC}"/>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68901A9E-6ED0-48F9-8E90-7D0B50A29F43}"/>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66290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295-F765-4B50-960E-59CE7A6719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F79E4-1A01-4B46-9F23-DF1FC012E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990EE-560E-4707-BBEE-8916C9AF6A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681246-F683-429D-B2BC-177830740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31156-58E5-427F-8214-575D816AD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D4424-26D7-437A-9C33-7BE047475D68}"/>
              </a:ext>
            </a:extLst>
          </p:cNvPr>
          <p:cNvSpPr>
            <a:spLocks noGrp="1"/>
          </p:cNvSpPr>
          <p:nvPr>
            <p:ph type="dt" sz="half" idx="10"/>
          </p:nvPr>
        </p:nvSpPr>
        <p:spPr/>
        <p:txBody>
          <a:bodyPr/>
          <a:lstStyle/>
          <a:p>
            <a:fld id="{8238AF56-CD18-418C-B5A2-E101B668DCB9}" type="datetime1">
              <a:rPr lang="en-US" smtClean="0"/>
              <a:t>11/9/2020</a:t>
            </a:fld>
            <a:endParaRPr lang="en-US"/>
          </a:p>
        </p:txBody>
      </p:sp>
      <p:sp>
        <p:nvSpPr>
          <p:cNvPr id="8" name="Footer Placeholder 7">
            <a:extLst>
              <a:ext uri="{FF2B5EF4-FFF2-40B4-BE49-F238E27FC236}">
                <a16:creationId xmlns:a16="http://schemas.microsoft.com/office/drawing/2014/main" id="{5C7C2A51-270D-42FD-B0A8-BFE980CBBD17}"/>
              </a:ext>
            </a:extLst>
          </p:cNvPr>
          <p:cNvSpPr>
            <a:spLocks noGrp="1"/>
          </p:cNvSpPr>
          <p:nvPr>
            <p:ph type="ftr" sz="quarter" idx="11"/>
          </p:nvPr>
        </p:nvSpPr>
        <p:spPr/>
        <p:txBody>
          <a:bodyPr/>
          <a:lstStyle/>
          <a:p>
            <a:r>
              <a:rPr lang="en-US"/>
              <a:t>William Brown NAEIA, 11/1/2020</a:t>
            </a:r>
          </a:p>
        </p:txBody>
      </p:sp>
      <p:sp>
        <p:nvSpPr>
          <p:cNvPr id="9" name="Slide Number Placeholder 8">
            <a:extLst>
              <a:ext uri="{FF2B5EF4-FFF2-40B4-BE49-F238E27FC236}">
                <a16:creationId xmlns:a16="http://schemas.microsoft.com/office/drawing/2014/main" id="{7C1EFBFC-02C0-4593-8E3A-043083A4DC79}"/>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15881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26C1-9133-495C-8B48-B2DED285F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A5FD1-11F1-41E7-BB33-8DF79AB567FA}"/>
              </a:ext>
            </a:extLst>
          </p:cNvPr>
          <p:cNvSpPr>
            <a:spLocks noGrp="1"/>
          </p:cNvSpPr>
          <p:nvPr>
            <p:ph type="dt" sz="half" idx="10"/>
          </p:nvPr>
        </p:nvSpPr>
        <p:spPr/>
        <p:txBody>
          <a:bodyPr/>
          <a:lstStyle/>
          <a:p>
            <a:fld id="{CBC30FB6-97A0-4A3D-8DE2-5D61DA823B52}" type="datetime1">
              <a:rPr lang="en-US" smtClean="0"/>
              <a:t>11/9/2020</a:t>
            </a:fld>
            <a:endParaRPr lang="en-US"/>
          </a:p>
        </p:txBody>
      </p:sp>
      <p:sp>
        <p:nvSpPr>
          <p:cNvPr id="4" name="Footer Placeholder 3">
            <a:extLst>
              <a:ext uri="{FF2B5EF4-FFF2-40B4-BE49-F238E27FC236}">
                <a16:creationId xmlns:a16="http://schemas.microsoft.com/office/drawing/2014/main" id="{75FFAA7B-9AFE-4CA0-8F7E-19971A027B7F}"/>
              </a:ext>
            </a:extLst>
          </p:cNvPr>
          <p:cNvSpPr>
            <a:spLocks noGrp="1"/>
          </p:cNvSpPr>
          <p:nvPr>
            <p:ph type="ftr" sz="quarter" idx="11"/>
          </p:nvPr>
        </p:nvSpPr>
        <p:spPr/>
        <p:txBody>
          <a:bodyPr/>
          <a:lstStyle/>
          <a:p>
            <a:r>
              <a:rPr lang="en-US"/>
              <a:t>William Brown NAEIA, 11/1/2020</a:t>
            </a:r>
          </a:p>
        </p:txBody>
      </p:sp>
      <p:sp>
        <p:nvSpPr>
          <p:cNvPr id="5" name="Slide Number Placeholder 4">
            <a:extLst>
              <a:ext uri="{FF2B5EF4-FFF2-40B4-BE49-F238E27FC236}">
                <a16:creationId xmlns:a16="http://schemas.microsoft.com/office/drawing/2014/main" id="{4141F089-F074-4F8F-AC30-5DA119D62ADD}"/>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00025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81534-5C37-4075-B0EE-45555385DC94}"/>
              </a:ext>
            </a:extLst>
          </p:cNvPr>
          <p:cNvSpPr>
            <a:spLocks noGrp="1"/>
          </p:cNvSpPr>
          <p:nvPr>
            <p:ph type="dt" sz="half" idx="10"/>
          </p:nvPr>
        </p:nvSpPr>
        <p:spPr/>
        <p:txBody>
          <a:bodyPr/>
          <a:lstStyle/>
          <a:p>
            <a:fld id="{C55E37BB-197F-45A7-A384-F1B6DB9CD561}" type="datetime1">
              <a:rPr lang="en-US" smtClean="0"/>
              <a:t>11/9/2020</a:t>
            </a:fld>
            <a:endParaRPr lang="en-US"/>
          </a:p>
        </p:txBody>
      </p:sp>
      <p:sp>
        <p:nvSpPr>
          <p:cNvPr id="3" name="Footer Placeholder 2">
            <a:extLst>
              <a:ext uri="{FF2B5EF4-FFF2-40B4-BE49-F238E27FC236}">
                <a16:creationId xmlns:a16="http://schemas.microsoft.com/office/drawing/2014/main" id="{88CB15E1-6E17-4D6C-832D-9801CECEE85B}"/>
              </a:ext>
            </a:extLst>
          </p:cNvPr>
          <p:cNvSpPr>
            <a:spLocks noGrp="1"/>
          </p:cNvSpPr>
          <p:nvPr>
            <p:ph type="ftr" sz="quarter" idx="11"/>
          </p:nvPr>
        </p:nvSpPr>
        <p:spPr/>
        <p:txBody>
          <a:bodyPr/>
          <a:lstStyle/>
          <a:p>
            <a:r>
              <a:rPr lang="en-US"/>
              <a:t>William Brown NAEIA, 11/1/2020</a:t>
            </a:r>
          </a:p>
        </p:txBody>
      </p:sp>
      <p:sp>
        <p:nvSpPr>
          <p:cNvPr id="4" name="Slide Number Placeholder 3">
            <a:extLst>
              <a:ext uri="{FF2B5EF4-FFF2-40B4-BE49-F238E27FC236}">
                <a16:creationId xmlns:a16="http://schemas.microsoft.com/office/drawing/2014/main" id="{9DAB27B2-2818-4E54-AB6B-8BE740374F95}"/>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90575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FA36-BF5D-4A66-9BFB-9A036C434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860B0-3A96-448B-A029-CEEEA864A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D23C5-E255-466E-BBA1-F3967C3F5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8B6E4-C9F9-409C-93F0-2CB9A6ABDE92}"/>
              </a:ext>
            </a:extLst>
          </p:cNvPr>
          <p:cNvSpPr>
            <a:spLocks noGrp="1"/>
          </p:cNvSpPr>
          <p:nvPr>
            <p:ph type="dt" sz="half" idx="10"/>
          </p:nvPr>
        </p:nvSpPr>
        <p:spPr/>
        <p:txBody>
          <a:bodyPr/>
          <a:lstStyle/>
          <a:p>
            <a:fld id="{52CC5A80-6D20-4B93-8FAB-27835C266990}" type="datetime1">
              <a:rPr lang="en-US" smtClean="0"/>
              <a:t>11/9/2020</a:t>
            </a:fld>
            <a:endParaRPr lang="en-US"/>
          </a:p>
        </p:txBody>
      </p:sp>
      <p:sp>
        <p:nvSpPr>
          <p:cNvPr id="6" name="Footer Placeholder 5">
            <a:extLst>
              <a:ext uri="{FF2B5EF4-FFF2-40B4-BE49-F238E27FC236}">
                <a16:creationId xmlns:a16="http://schemas.microsoft.com/office/drawing/2014/main" id="{32FCADE8-9750-4368-8FFB-19CB03536E7B}"/>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9564456E-2CA7-4766-A825-0A96B6F42CA2}"/>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60271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3C6E-29D6-40B9-9FA3-33A6BDBBF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9F7C9-DFC2-44F7-A2A3-B47F91651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8D0D68-FE56-42A8-9987-8B427C4E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17662-27B8-433B-AACB-41A9706A4E20}"/>
              </a:ext>
            </a:extLst>
          </p:cNvPr>
          <p:cNvSpPr>
            <a:spLocks noGrp="1"/>
          </p:cNvSpPr>
          <p:nvPr>
            <p:ph type="dt" sz="half" idx="10"/>
          </p:nvPr>
        </p:nvSpPr>
        <p:spPr/>
        <p:txBody>
          <a:bodyPr/>
          <a:lstStyle/>
          <a:p>
            <a:fld id="{00943732-FD1A-4AB8-B7A7-BD39522AECC8}" type="datetime1">
              <a:rPr lang="en-US" smtClean="0"/>
              <a:t>11/9/2020</a:t>
            </a:fld>
            <a:endParaRPr lang="en-US"/>
          </a:p>
        </p:txBody>
      </p:sp>
      <p:sp>
        <p:nvSpPr>
          <p:cNvPr id="6" name="Footer Placeholder 5">
            <a:extLst>
              <a:ext uri="{FF2B5EF4-FFF2-40B4-BE49-F238E27FC236}">
                <a16:creationId xmlns:a16="http://schemas.microsoft.com/office/drawing/2014/main" id="{045BAF67-D19F-4CCC-AC2D-1C6A2F6A855F}"/>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25688B22-E8F1-4B93-894A-D8A4566C27DD}"/>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81664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DE7A3-CA87-456F-9D1D-EE572A67A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52605-BACF-45A7-BA0C-DE6E2F2BC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ABF97-09B4-42D3-A7B7-D8DA05BCB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DC29-AD77-4BE9-8C36-0A53E388B7C1}" type="datetime1">
              <a:rPr lang="en-US" smtClean="0"/>
              <a:t>11/9/2020</a:t>
            </a:fld>
            <a:endParaRPr lang="en-US"/>
          </a:p>
        </p:txBody>
      </p:sp>
      <p:sp>
        <p:nvSpPr>
          <p:cNvPr id="5" name="Footer Placeholder 4">
            <a:extLst>
              <a:ext uri="{FF2B5EF4-FFF2-40B4-BE49-F238E27FC236}">
                <a16:creationId xmlns:a16="http://schemas.microsoft.com/office/drawing/2014/main" id="{CDFD815C-27E4-48CE-A37B-BAD284CAD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William Brown NAEIA, 11/1/2020</a:t>
            </a:r>
          </a:p>
        </p:txBody>
      </p:sp>
      <p:sp>
        <p:nvSpPr>
          <p:cNvPr id="6" name="Slide Number Placeholder 5">
            <a:extLst>
              <a:ext uri="{FF2B5EF4-FFF2-40B4-BE49-F238E27FC236}">
                <a16:creationId xmlns:a16="http://schemas.microsoft.com/office/drawing/2014/main" id="{CC4F099B-CE4C-469F-8E79-1118AC73B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60F0D-2479-4E96-BCB0-5BCF3E8CBADB}" type="slidenum">
              <a:rPr lang="en-US" smtClean="0"/>
              <a:t>‹#›</a:t>
            </a:fld>
            <a:endParaRPr lang="en-US"/>
          </a:p>
        </p:txBody>
      </p:sp>
    </p:spTree>
    <p:extLst>
      <p:ext uri="{BB962C8B-B14F-4D97-AF65-F5344CB8AC3E}">
        <p14:creationId xmlns:p14="http://schemas.microsoft.com/office/powerpoint/2010/main" val="6004260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EDDC29-AD77-4BE9-8C36-0A53E388B7C1}" type="datetime1">
              <a:rPr lang="en-US" smtClean="0"/>
              <a:t>11/9/2020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William Brown NAEIA, 11/1/2020</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A60F0D-2479-4E96-BCB0-5BCF3E8CBADB}" type="slidenum">
              <a:rPr lang="en-US" smtClean="0"/>
              <a:t>‹#›</a:t>
            </a:fld>
            <a:endParaRPr lang="en-US"/>
          </a:p>
        </p:txBody>
      </p:sp>
    </p:spTree>
    <p:extLst>
      <p:ext uri="{BB962C8B-B14F-4D97-AF65-F5344CB8AC3E}">
        <p14:creationId xmlns:p14="http://schemas.microsoft.com/office/powerpoint/2010/main" val="892873752"/>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nk.org/sites/default/files/NCNK_William_Brown_NK_Shackled_Economy_Report.pdf" TargetMode="External"/><Relationship Id="rId2" Type="http://schemas.openxmlformats.org/officeDocument/2006/relationships/hyperlink" Target="http://blog.keia.org/2019/01/north-koreas-pegged-won-wiggles-doesnt-break-yet/" TargetMode="External"/><Relationship Id="rId1" Type="http://schemas.openxmlformats.org/officeDocument/2006/relationships/slideLayout" Target="../slideLayouts/slideLayout19.xml"/><Relationship Id="rId4" Type="http://schemas.openxmlformats.org/officeDocument/2006/relationships/hyperlink" Target="http://www.theasanforum.org/sanctions-and-nuclear-weapons-are-changing-north-kore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91ED-A8D1-45D1-B87B-9CE2DA56F867}"/>
              </a:ext>
            </a:extLst>
          </p:cNvPr>
          <p:cNvSpPr>
            <a:spLocks noGrp="1"/>
          </p:cNvSpPr>
          <p:nvPr>
            <p:ph type="title"/>
          </p:nvPr>
        </p:nvSpPr>
        <p:spPr/>
        <p:txBody>
          <a:bodyPr anchor="ctr">
            <a:normAutofit/>
          </a:bodyPr>
          <a:lstStyle/>
          <a:p>
            <a:pPr algn="ctr"/>
            <a:r>
              <a:rPr lang="en-US" sz="3200" dirty="0">
                <a:solidFill>
                  <a:srgbClr val="FFFF00"/>
                </a:solidFill>
              </a:rPr>
              <a:t>Nov 2020:  NK Economy Under Severe Strain</a:t>
            </a:r>
            <a:endParaRPr lang="en-US" sz="3200" dirty="0"/>
          </a:p>
        </p:txBody>
      </p:sp>
      <p:sp>
        <p:nvSpPr>
          <p:cNvPr id="3" name="Content Placeholder 2">
            <a:extLst>
              <a:ext uri="{FF2B5EF4-FFF2-40B4-BE49-F238E27FC236}">
                <a16:creationId xmlns:a16="http://schemas.microsoft.com/office/drawing/2014/main" id="{5E80EAB7-51BC-4978-AECA-F074CE5BFF4C}"/>
              </a:ext>
            </a:extLst>
          </p:cNvPr>
          <p:cNvSpPr>
            <a:spLocks noGrp="1"/>
          </p:cNvSpPr>
          <p:nvPr>
            <p:ph idx="1"/>
          </p:nvPr>
        </p:nvSpPr>
        <p:spPr>
          <a:xfrm>
            <a:off x="1103312" y="1543050"/>
            <a:ext cx="8946541" cy="4862232"/>
          </a:xfrm>
        </p:spPr>
        <p:txBody>
          <a:bodyPr anchor="ctr">
            <a:normAutofit fontScale="92500" lnSpcReduction="20000"/>
          </a:bodyPr>
          <a:lstStyle/>
          <a:p>
            <a:pPr marL="0" indent="0">
              <a:buNone/>
            </a:pPr>
            <a:endParaRPr lang="en-US" sz="2400" dirty="0">
              <a:solidFill>
                <a:srgbClr val="FFFF00"/>
              </a:solidFill>
            </a:endParaRPr>
          </a:p>
          <a:p>
            <a:pPr>
              <a:buClr>
                <a:schemeClr val="tx1"/>
              </a:buClr>
              <a:buFont typeface="Courier New" panose="02070309020205020404" pitchFamily="49" charset="0"/>
              <a:buChar char="o"/>
            </a:pPr>
            <a:r>
              <a:rPr lang="en-US" sz="1900" dirty="0"/>
              <a:t>Kim in 2017-18  </a:t>
            </a:r>
            <a:r>
              <a:rPr lang="en-US" sz="1900" dirty="0">
                <a:solidFill>
                  <a:srgbClr val="FFFF00"/>
                </a:solidFill>
              </a:rPr>
              <a:t>raised</a:t>
            </a:r>
            <a:r>
              <a:rPr lang="en-US" sz="1900" dirty="0"/>
              <a:t> </a:t>
            </a:r>
            <a:r>
              <a:rPr lang="en-US" sz="1900" dirty="0">
                <a:solidFill>
                  <a:srgbClr val="FFFF00"/>
                </a:solidFill>
              </a:rPr>
              <a:t>expectations</a:t>
            </a:r>
            <a:r>
              <a:rPr lang="en-US" sz="1900" dirty="0"/>
              <a:t> for externally enabled growth. </a:t>
            </a:r>
          </a:p>
          <a:p>
            <a:pPr marL="0" indent="0">
              <a:buClr>
                <a:schemeClr val="tx1"/>
              </a:buClr>
              <a:buNone/>
            </a:pPr>
            <a:r>
              <a:rPr lang="en-US" sz="1900" dirty="0"/>
              <a:t>	But in October 2020  he talks  of failure.  </a:t>
            </a:r>
            <a:r>
              <a:rPr lang="en-US" sz="1900" dirty="0">
                <a:solidFill>
                  <a:srgbClr val="FFFF00"/>
                </a:solidFill>
              </a:rPr>
              <a:t>Apologizes</a:t>
            </a:r>
            <a:r>
              <a:rPr lang="en-US" sz="1900" dirty="0"/>
              <a:t>.  Self reliance.</a:t>
            </a:r>
          </a:p>
          <a:p>
            <a:pPr>
              <a:buClr>
                <a:schemeClr val="tx1"/>
              </a:buClr>
              <a:buFont typeface="Courier New" panose="02070309020205020404" pitchFamily="49" charset="0"/>
              <a:buChar char="o"/>
            </a:pPr>
            <a:r>
              <a:rPr lang="en-US" sz="1900" dirty="0">
                <a:solidFill>
                  <a:srgbClr val="FFFF00"/>
                </a:solidFill>
              </a:rPr>
              <a:t>Economy’s weak productivity</a:t>
            </a:r>
            <a:r>
              <a:rPr lang="en-US" sz="1900" dirty="0"/>
              <a:t>, not lack of resources, makes  NK  one of poorest in the world. Weak productivity due to incomplete transition from planned to market economy.</a:t>
            </a:r>
          </a:p>
          <a:p>
            <a:pPr>
              <a:buClr>
                <a:schemeClr val="tx1"/>
              </a:buClr>
              <a:buFont typeface="Courier New" panose="02070309020205020404" pitchFamily="49" charset="0"/>
              <a:buChar char="o"/>
            </a:pPr>
            <a:r>
              <a:rPr lang="en-US" sz="1900" dirty="0"/>
              <a:t>UN nuclear sanctions are having a large impact; </a:t>
            </a:r>
            <a:r>
              <a:rPr lang="en-US" sz="1900" dirty="0">
                <a:solidFill>
                  <a:srgbClr val="FFFF00"/>
                </a:solidFill>
              </a:rPr>
              <a:t>external trade is near zero</a:t>
            </a:r>
            <a:r>
              <a:rPr lang="en-US" sz="1900" dirty="0"/>
              <a:t>.</a:t>
            </a:r>
          </a:p>
          <a:p>
            <a:pPr>
              <a:buClr>
                <a:schemeClr val="tx1"/>
              </a:buClr>
              <a:buFont typeface="Courier New" panose="02070309020205020404" pitchFamily="49" charset="0"/>
              <a:buChar char="o"/>
            </a:pPr>
            <a:r>
              <a:rPr lang="en-US" sz="1900" dirty="0">
                <a:solidFill>
                  <a:srgbClr val="FFFF00"/>
                </a:solidFill>
              </a:rPr>
              <a:t>Monetary system stabilized but policy extremely tight.</a:t>
            </a:r>
            <a:r>
              <a:rPr lang="en-US" sz="1900" dirty="0"/>
              <a:t> Government is starving itself to protect  won.  Privatizing via corruption.  Little investment.</a:t>
            </a:r>
          </a:p>
          <a:p>
            <a:pPr>
              <a:buClr>
                <a:schemeClr val="tx1"/>
              </a:buClr>
              <a:buFont typeface="Courier New" panose="02070309020205020404" pitchFamily="49" charset="0"/>
              <a:buChar char="o"/>
            </a:pPr>
            <a:r>
              <a:rPr lang="en-US" sz="1900" dirty="0"/>
              <a:t>Is there hope for reform under Kim Jong Un?</a:t>
            </a:r>
          </a:p>
          <a:p>
            <a:pPr lvl="1">
              <a:buClr>
                <a:schemeClr val="tx1"/>
              </a:buClr>
              <a:buFont typeface="Courier New" panose="02070309020205020404" pitchFamily="49" charset="0"/>
              <a:buChar char="o"/>
            </a:pPr>
            <a:r>
              <a:rPr lang="en-US" sz="1900" dirty="0"/>
              <a:t>“Bottom Up” Marketization Underway</a:t>
            </a:r>
          </a:p>
          <a:p>
            <a:pPr lvl="1">
              <a:buClr>
                <a:schemeClr val="tx1"/>
              </a:buClr>
              <a:buFont typeface="Courier New" panose="02070309020205020404" pitchFamily="49" charset="0"/>
              <a:buChar char="o"/>
            </a:pPr>
            <a:r>
              <a:rPr lang="en-US" sz="1900" dirty="0"/>
              <a:t>“Top Down”  Macro / Micro /Legal Support Needed </a:t>
            </a:r>
          </a:p>
          <a:p>
            <a:pPr>
              <a:buClr>
                <a:schemeClr val="tx1"/>
              </a:buClr>
              <a:buFont typeface="Courier New" panose="02070309020205020404" pitchFamily="49" charset="0"/>
              <a:buChar char="o"/>
            </a:pPr>
            <a:r>
              <a:rPr lang="en-US" sz="1900" dirty="0">
                <a:solidFill>
                  <a:srgbClr val="FFFF00"/>
                </a:solidFill>
              </a:rPr>
              <a:t>Upcoming Party Congress may give hints. </a:t>
            </a:r>
          </a:p>
          <a:p>
            <a:pPr>
              <a:buClr>
                <a:schemeClr val="tx1"/>
              </a:buClr>
              <a:buFont typeface="Courier New" panose="02070309020205020404" pitchFamily="49" charset="0"/>
              <a:buChar char="o"/>
            </a:pPr>
            <a:r>
              <a:rPr lang="en-US" sz="1900" dirty="0">
                <a:solidFill>
                  <a:srgbClr val="FFFF00"/>
                </a:solidFill>
              </a:rPr>
              <a:t>Sudden X Rate movements portend  big changes.</a:t>
            </a:r>
          </a:p>
          <a:p>
            <a:pPr marL="457200" lvl="1" indent="0">
              <a:buNone/>
            </a:pPr>
            <a:endParaRPr lang="en-US" sz="1700" dirty="0"/>
          </a:p>
        </p:txBody>
      </p:sp>
      <p:sp>
        <p:nvSpPr>
          <p:cNvPr id="4" name="Footer Placeholder 3">
            <a:extLst>
              <a:ext uri="{FF2B5EF4-FFF2-40B4-BE49-F238E27FC236}">
                <a16:creationId xmlns:a16="http://schemas.microsoft.com/office/drawing/2014/main" id="{850B6D16-283C-4532-B713-B31426AAE082}"/>
              </a:ext>
            </a:extLst>
          </p:cNvPr>
          <p:cNvSpPr>
            <a:spLocks noGrp="1"/>
          </p:cNvSpPr>
          <p:nvPr>
            <p:ph type="ftr" sz="quarter" idx="11"/>
          </p:nvPr>
        </p:nvSpPr>
        <p:spPr>
          <a:xfrm rot="5400000">
            <a:off x="8618015" y="3498964"/>
            <a:ext cx="4005896" cy="398873"/>
          </a:xfrm>
        </p:spPr>
        <p:txBody>
          <a:bodyPr anchor="ctr">
            <a:normAutofit/>
          </a:bodyPr>
          <a:lstStyle/>
          <a:p>
            <a:pPr>
              <a:spcAft>
                <a:spcPts val="600"/>
              </a:spcAft>
            </a:pPr>
            <a:r>
              <a:rPr lang="en-US" dirty="0">
                <a:solidFill>
                  <a:schemeClr val="accent1"/>
                </a:solidFill>
              </a:rPr>
              <a:t>William Brown NAEIA, </a:t>
            </a:r>
            <a:r>
              <a:rPr lang="en-US" dirty="0">
                <a:solidFill>
                  <a:schemeClr val="tx1"/>
                </a:solidFill>
              </a:rPr>
              <a:t>11/1/2020</a:t>
            </a:r>
          </a:p>
        </p:txBody>
      </p:sp>
    </p:spTree>
    <p:extLst>
      <p:ext uri="{BB962C8B-B14F-4D97-AF65-F5344CB8AC3E}">
        <p14:creationId xmlns:p14="http://schemas.microsoft.com/office/powerpoint/2010/main" val="151918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8C44-B1AF-4FA1-90F3-C84F8AA4D2EE}"/>
              </a:ext>
            </a:extLst>
          </p:cNvPr>
          <p:cNvSpPr>
            <a:spLocks noGrp="1"/>
          </p:cNvSpPr>
          <p:nvPr>
            <p:ph type="title"/>
          </p:nvPr>
        </p:nvSpPr>
        <p:spPr/>
        <p:txBody>
          <a:bodyPr/>
          <a:lstStyle/>
          <a:p>
            <a:r>
              <a:rPr lang="en-US" sz="3200" dirty="0"/>
              <a:t>Tight Monetary, Fiscal Policy to Defend Won</a:t>
            </a:r>
          </a:p>
        </p:txBody>
      </p:sp>
      <p:sp>
        <p:nvSpPr>
          <p:cNvPr id="3" name="Content Placeholder 2">
            <a:extLst>
              <a:ext uri="{FF2B5EF4-FFF2-40B4-BE49-F238E27FC236}">
                <a16:creationId xmlns:a16="http://schemas.microsoft.com/office/drawing/2014/main" id="{CA37DA7D-3F13-40FB-A3E1-A91E0F69187A}"/>
              </a:ext>
            </a:extLst>
          </p:cNvPr>
          <p:cNvSpPr>
            <a:spLocks noGrp="1"/>
          </p:cNvSpPr>
          <p:nvPr>
            <p:ph idx="1"/>
          </p:nvPr>
        </p:nvSpPr>
        <p:spPr>
          <a:xfrm>
            <a:off x="1103312" y="1384184"/>
            <a:ext cx="8946541" cy="4864216"/>
          </a:xfrm>
        </p:spPr>
        <p:txBody>
          <a:bodyPr>
            <a:normAutofit lnSpcReduction="10000"/>
          </a:bodyPr>
          <a:lstStyle/>
          <a:p>
            <a:r>
              <a:rPr lang="en-US" dirty="0"/>
              <a:t>Central bank reduces won supply in parallel with loss of dollars.</a:t>
            </a:r>
          </a:p>
          <a:p>
            <a:pPr lvl="1">
              <a:buFont typeface="Wingdings" panose="05000000000000000000" pitchFamily="2" charset="2"/>
              <a:buChar char="§"/>
            </a:pPr>
            <a:r>
              <a:rPr lang="en-US" dirty="0"/>
              <a:t> Little printing of new cash.</a:t>
            </a:r>
          </a:p>
          <a:p>
            <a:pPr lvl="1">
              <a:buFont typeface="Wingdings" panose="05000000000000000000" pitchFamily="2" charset="2"/>
              <a:buChar char="§"/>
            </a:pPr>
            <a:r>
              <a:rPr lang="en-US" dirty="0"/>
              <a:t> Few new net loans to state enterprises and state agencies</a:t>
            </a:r>
          </a:p>
          <a:p>
            <a:pPr lvl="1">
              <a:buFont typeface="Wingdings" panose="05000000000000000000" pitchFamily="2" charset="2"/>
              <a:buChar char="§"/>
            </a:pPr>
            <a:r>
              <a:rPr lang="en-US" dirty="0"/>
              <a:t> State firms  allowed to privatize assets to make  ends meet.</a:t>
            </a:r>
          </a:p>
          <a:p>
            <a:pPr lvl="1">
              <a:buFont typeface="Wingdings" panose="05000000000000000000" pitchFamily="2" charset="2"/>
              <a:buChar char="§"/>
            </a:pPr>
            <a:r>
              <a:rPr lang="en-US" dirty="0"/>
              <a:t> State agencies raise fees to raise funds. (no normal tax system). </a:t>
            </a:r>
          </a:p>
          <a:p>
            <a:pPr lvl="1">
              <a:buFont typeface="Wingdings" panose="05000000000000000000" pitchFamily="2" charset="2"/>
              <a:buChar char="§"/>
            </a:pPr>
            <a:r>
              <a:rPr lang="en-US" dirty="0"/>
              <a:t>Allow  state workers to engage in private income earning work.</a:t>
            </a:r>
          </a:p>
          <a:p>
            <a:r>
              <a:rPr lang="en-US" dirty="0"/>
              <a:t>Impact stops inflation and devaluation, but devastates state investment, employment.</a:t>
            </a:r>
          </a:p>
          <a:p>
            <a:r>
              <a:rPr lang="en-US" dirty="0"/>
              <a:t>Cost of stable won is shrinking state sector.  State  owns the country so this can last a long time.  Like China.</a:t>
            </a:r>
          </a:p>
          <a:p>
            <a:r>
              <a:rPr lang="en-US" dirty="0"/>
              <a:t>By allowing  $US  RMB to circulate,  real savings vehicles are available for the first time, allowing citizens to save.  Reduces  current demand.</a:t>
            </a:r>
          </a:p>
        </p:txBody>
      </p:sp>
      <p:sp>
        <p:nvSpPr>
          <p:cNvPr id="4" name="Footer Placeholder 3">
            <a:extLst>
              <a:ext uri="{FF2B5EF4-FFF2-40B4-BE49-F238E27FC236}">
                <a16:creationId xmlns:a16="http://schemas.microsoft.com/office/drawing/2014/main" id="{EE07A631-BBF3-4A23-909B-35A0DA1EE083}"/>
              </a:ext>
            </a:extLst>
          </p:cNvPr>
          <p:cNvSpPr>
            <a:spLocks noGrp="1"/>
          </p:cNvSpPr>
          <p:nvPr>
            <p:ph type="ftr" sz="quarter" idx="11"/>
          </p:nvPr>
        </p:nvSpPr>
        <p:spPr/>
        <p:txBody>
          <a:bodyPr/>
          <a:lstStyle/>
          <a:p>
            <a:r>
              <a:rPr lang="en-US" dirty="0"/>
              <a:t>William Brown NAEIA, 11/1/2020</a:t>
            </a:r>
          </a:p>
        </p:txBody>
      </p:sp>
    </p:spTree>
    <p:extLst>
      <p:ext uri="{BB962C8B-B14F-4D97-AF65-F5344CB8AC3E}">
        <p14:creationId xmlns:p14="http://schemas.microsoft.com/office/powerpoint/2010/main" val="122348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a:t>William Brown NAEIA, 11/1/2020</a:t>
            </a:r>
            <a:endParaRPr lang="en-US" dirty="0"/>
          </a:p>
        </p:txBody>
      </p:sp>
      <p:graphicFrame>
        <p:nvGraphicFramePr>
          <p:cNvPr id="5" name="Chart 4">
            <a:extLst>
              <a:ext uri="{FF2B5EF4-FFF2-40B4-BE49-F238E27FC236}">
                <a16:creationId xmlns:a16="http://schemas.microsoft.com/office/drawing/2014/main" id="{A4ED127E-5581-4C95-8ED7-BC0982D8A199}"/>
              </a:ext>
            </a:extLst>
          </p:cNvPr>
          <p:cNvGraphicFramePr>
            <a:graphicFrameLocks/>
          </p:cNvGraphicFramePr>
          <p:nvPr>
            <p:extLst>
              <p:ext uri="{D42A27DB-BD31-4B8C-83A1-F6EECF244321}">
                <p14:modId xmlns:p14="http://schemas.microsoft.com/office/powerpoint/2010/main" val="1173182608"/>
              </p:ext>
            </p:extLst>
          </p:nvPr>
        </p:nvGraphicFramePr>
        <p:xfrm>
          <a:off x="2354893" y="814192"/>
          <a:ext cx="7628351" cy="54112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4BA15CB-C7E0-4B1B-86FF-228F14C97A56}"/>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137580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a:t>William Brown NAEIA, 11/1/2020</a:t>
            </a:r>
            <a:endParaRPr lang="en-US" dirty="0"/>
          </a:p>
        </p:txBody>
      </p:sp>
      <p:graphicFrame>
        <p:nvGraphicFramePr>
          <p:cNvPr id="5" name="Chart 4">
            <a:extLst>
              <a:ext uri="{FF2B5EF4-FFF2-40B4-BE49-F238E27FC236}">
                <a16:creationId xmlns:a16="http://schemas.microsoft.com/office/drawing/2014/main" id="{562F4CD6-8455-4205-9D8A-ADB16D7842FB}"/>
              </a:ext>
            </a:extLst>
          </p:cNvPr>
          <p:cNvGraphicFramePr>
            <a:graphicFrameLocks/>
          </p:cNvGraphicFramePr>
          <p:nvPr>
            <p:extLst>
              <p:ext uri="{D42A27DB-BD31-4B8C-83A1-F6EECF244321}">
                <p14:modId xmlns:p14="http://schemas.microsoft.com/office/powerpoint/2010/main" val="3894353428"/>
              </p:ext>
            </p:extLst>
          </p:nvPr>
        </p:nvGraphicFramePr>
        <p:xfrm>
          <a:off x="2655517" y="964505"/>
          <a:ext cx="7152361" cy="51231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448F2B0-E0AE-46FC-A932-E241CBBFA3DF}"/>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344865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dirty="0"/>
              <a:t>William Brown NAEIA, 11/1/2020</a:t>
            </a:r>
          </a:p>
        </p:txBody>
      </p:sp>
      <p:graphicFrame>
        <p:nvGraphicFramePr>
          <p:cNvPr id="4" name="Chart 3">
            <a:extLst>
              <a:ext uri="{FF2B5EF4-FFF2-40B4-BE49-F238E27FC236}">
                <a16:creationId xmlns:a16="http://schemas.microsoft.com/office/drawing/2014/main" id="{B123123A-C55F-4467-9438-4E0ED70ED5EA}"/>
              </a:ext>
            </a:extLst>
          </p:cNvPr>
          <p:cNvGraphicFramePr>
            <a:graphicFrameLocks/>
          </p:cNvGraphicFramePr>
          <p:nvPr>
            <p:extLst>
              <p:ext uri="{D42A27DB-BD31-4B8C-83A1-F6EECF244321}">
                <p14:modId xmlns:p14="http://schemas.microsoft.com/office/powerpoint/2010/main" val="127530400"/>
              </p:ext>
            </p:extLst>
          </p:nvPr>
        </p:nvGraphicFramePr>
        <p:xfrm>
          <a:off x="1578279" y="751562"/>
          <a:ext cx="8480121" cy="54488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6E2DF2B-BFE7-4576-952F-F41A41F10DDB}"/>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302348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8C44-B1AF-4FA1-90F3-C84F8AA4D2EE}"/>
              </a:ext>
            </a:extLst>
          </p:cNvPr>
          <p:cNvSpPr>
            <a:spLocks noGrp="1"/>
          </p:cNvSpPr>
          <p:nvPr>
            <p:ph type="title"/>
          </p:nvPr>
        </p:nvSpPr>
        <p:spPr/>
        <p:txBody>
          <a:bodyPr/>
          <a:lstStyle/>
          <a:p>
            <a:r>
              <a:rPr lang="en-US" sz="3200" dirty="0"/>
              <a:t>Why  Revalue Won ?  Speculation</a:t>
            </a:r>
          </a:p>
        </p:txBody>
      </p:sp>
      <p:sp>
        <p:nvSpPr>
          <p:cNvPr id="3" name="Content Placeholder 2">
            <a:extLst>
              <a:ext uri="{FF2B5EF4-FFF2-40B4-BE49-F238E27FC236}">
                <a16:creationId xmlns:a16="http://schemas.microsoft.com/office/drawing/2014/main" id="{CA37DA7D-3F13-40FB-A3E1-A91E0F69187A}"/>
              </a:ext>
            </a:extLst>
          </p:cNvPr>
          <p:cNvSpPr>
            <a:spLocks noGrp="1"/>
          </p:cNvSpPr>
          <p:nvPr>
            <p:ph idx="1"/>
          </p:nvPr>
        </p:nvSpPr>
        <p:spPr>
          <a:xfrm>
            <a:off x="1103312" y="1384184"/>
            <a:ext cx="8946541" cy="4864216"/>
          </a:xfrm>
        </p:spPr>
        <p:txBody>
          <a:bodyPr>
            <a:normAutofit/>
          </a:bodyPr>
          <a:lstStyle/>
          <a:p>
            <a:r>
              <a:rPr lang="en-US" dirty="0"/>
              <a:t> Maybe Not real market action</a:t>
            </a:r>
          </a:p>
          <a:p>
            <a:pPr lvl="1"/>
            <a:r>
              <a:rPr lang="en-US" dirty="0"/>
              <a:t>Otherwise RMB would not drop versus  dollar.</a:t>
            </a:r>
          </a:p>
          <a:p>
            <a:pPr lvl="1"/>
            <a:r>
              <a:rPr lang="en-US" dirty="0"/>
              <a:t> Daily NK sources say no one  sell dollar at the new rate.</a:t>
            </a:r>
          </a:p>
          <a:p>
            <a:r>
              <a:rPr lang="en-US" dirty="0"/>
              <a:t>  Government is trying to  eliminate use of FX</a:t>
            </a:r>
          </a:p>
          <a:p>
            <a:pPr lvl="1"/>
            <a:r>
              <a:rPr lang="en-US" dirty="0"/>
              <a:t>Orders use of won, not dollars, yuan in state stores </a:t>
            </a:r>
          </a:p>
          <a:p>
            <a:r>
              <a:rPr lang="en-US" dirty="0"/>
              <a:t>Getting ready  for new Plan to reset state prices, “move to market”.  First attempting to shore up won. </a:t>
            </a:r>
          </a:p>
          <a:p>
            <a:r>
              <a:rPr lang="en-US" dirty="0"/>
              <a:t>With imports near zero,  state doesn’t  think it needs FX. Forcing a juche isolationist country.</a:t>
            </a:r>
          </a:p>
          <a:p>
            <a:endParaRPr lang="en-US" dirty="0"/>
          </a:p>
          <a:p>
            <a:r>
              <a:rPr lang="en-US" dirty="0"/>
              <a:t>Implications:  Unclear if stop toward reform or step backwards. But sure sign of trouble in Pyongyang.</a:t>
            </a:r>
          </a:p>
        </p:txBody>
      </p:sp>
      <p:sp>
        <p:nvSpPr>
          <p:cNvPr id="4" name="Footer Placeholder 3">
            <a:extLst>
              <a:ext uri="{FF2B5EF4-FFF2-40B4-BE49-F238E27FC236}">
                <a16:creationId xmlns:a16="http://schemas.microsoft.com/office/drawing/2014/main" id="{EE07A631-BBF3-4A23-909B-35A0DA1EE083}"/>
              </a:ext>
            </a:extLst>
          </p:cNvPr>
          <p:cNvSpPr>
            <a:spLocks noGrp="1"/>
          </p:cNvSpPr>
          <p:nvPr>
            <p:ph type="ftr" sz="quarter" idx="11"/>
          </p:nvPr>
        </p:nvSpPr>
        <p:spPr/>
        <p:txBody>
          <a:bodyPr/>
          <a:lstStyle/>
          <a:p>
            <a:r>
              <a:rPr lang="en-US" dirty="0"/>
              <a:t>William Brown NAEIA, 11/1/2020</a:t>
            </a:r>
          </a:p>
        </p:txBody>
      </p:sp>
    </p:spTree>
    <p:extLst>
      <p:ext uri="{BB962C8B-B14F-4D97-AF65-F5344CB8AC3E}">
        <p14:creationId xmlns:p14="http://schemas.microsoft.com/office/powerpoint/2010/main" val="410302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180626-2160-4FA0-9D95-05E4C03002A7}"/>
              </a:ext>
            </a:extLst>
          </p:cNvPr>
          <p:cNvSpPr>
            <a:spLocks noGrp="1"/>
          </p:cNvSpPr>
          <p:nvPr>
            <p:ph type="ftr" sz="quarter" idx="11"/>
          </p:nvPr>
        </p:nvSpPr>
        <p:spPr/>
        <p:txBody>
          <a:bodyPr/>
          <a:lstStyle/>
          <a:p>
            <a:r>
              <a:rPr lang="en-US" dirty="0"/>
              <a:t>William Brown NAEIA, 11/1/2020</a:t>
            </a:r>
          </a:p>
        </p:txBody>
      </p:sp>
      <p:sp>
        <p:nvSpPr>
          <p:cNvPr id="6" name="TextBox 5">
            <a:extLst>
              <a:ext uri="{FF2B5EF4-FFF2-40B4-BE49-F238E27FC236}">
                <a16:creationId xmlns:a16="http://schemas.microsoft.com/office/drawing/2014/main" id="{3D3E0A57-B85A-4338-8589-D28C1BAB35CD}"/>
              </a:ext>
            </a:extLst>
          </p:cNvPr>
          <p:cNvSpPr txBox="1"/>
          <p:nvPr/>
        </p:nvSpPr>
        <p:spPr>
          <a:xfrm>
            <a:off x="1562099" y="823769"/>
            <a:ext cx="8334375" cy="5078313"/>
          </a:xfrm>
          <a:prstGeom prst="rect">
            <a:avLst/>
          </a:prstGeom>
          <a:noFill/>
        </p:spPr>
        <p:txBody>
          <a:bodyPr wrap="square">
            <a:spAutoFit/>
          </a:bodyPr>
          <a:lstStyle/>
          <a:p>
            <a:pPr marL="0" indent="0">
              <a:buNone/>
            </a:pPr>
            <a:endParaRPr lang="en-US" sz="1800" dirty="0">
              <a:solidFill>
                <a:schemeClr val="bg1"/>
              </a:solidFill>
              <a:highlight>
                <a:srgbClr val="00FFFF"/>
              </a:highlight>
              <a:hlinkClick r:id="rId2">
                <a:extLst>
                  <a:ext uri="{A12FA001-AC4F-418D-AE19-62706E023703}">
                    <ahyp:hlinkClr xmlns:ahyp="http://schemas.microsoft.com/office/drawing/2018/hyperlinkcolor" val="tx"/>
                  </a:ext>
                </a:extLst>
              </a:hlinkClick>
            </a:endParaRPr>
          </a:p>
          <a:p>
            <a:endParaRPr lang="en-US" sz="1800" dirty="0">
              <a:solidFill>
                <a:schemeClr val="bg1"/>
              </a:solidFill>
              <a:highlight>
                <a:srgbClr val="00FFFF"/>
              </a:highlight>
              <a:hlinkClick r:id="rId2">
                <a:extLst>
                  <a:ext uri="{A12FA001-AC4F-418D-AE19-62706E023703}">
                    <ahyp:hlinkClr xmlns:ahyp="http://schemas.microsoft.com/office/drawing/2018/hyperlinkcolor" val="tx"/>
                  </a:ext>
                </a:extLst>
              </a:hlinkClick>
            </a:endParaRPr>
          </a:p>
          <a:p>
            <a:endParaRPr lang="en-US" sz="1800" dirty="0">
              <a:solidFill>
                <a:schemeClr val="bg1"/>
              </a:solidFill>
              <a:highlight>
                <a:srgbClr val="00FFFF"/>
              </a:highlight>
              <a:hlinkClick r:id="rId2">
                <a:extLst>
                  <a:ext uri="{A12FA001-AC4F-418D-AE19-62706E023703}">
                    <ahyp:hlinkClr xmlns:ahyp="http://schemas.microsoft.com/office/drawing/2018/hyperlinkcolor" val="tx"/>
                  </a:ext>
                </a:extLst>
              </a:hlinkClick>
            </a:endParaRPr>
          </a:p>
          <a:p>
            <a:r>
              <a:rPr lang="en-US" sz="1800" dirty="0">
                <a:solidFill>
                  <a:schemeClr val="tx1"/>
                </a:solidFill>
                <a:hlinkClick r:id="rId2">
                  <a:extLst>
                    <a:ext uri="{A12FA001-AC4F-418D-AE19-62706E023703}">
                      <ahyp:hlinkClr xmlns:ahyp="http://schemas.microsoft.com/office/drawing/2018/hyperlinkcolor" val="tx"/>
                    </a:ext>
                  </a:extLst>
                </a:hlinkClick>
              </a:rPr>
              <a:t>FURTHER  READINGS</a:t>
            </a:r>
            <a:endParaRPr lang="en-US" dirty="0">
              <a:hlinkClick r:id="rId2">
                <a:extLst>
                  <a:ext uri="{A12FA001-AC4F-418D-AE19-62706E023703}">
                    <ahyp:hlinkClr xmlns:ahyp="http://schemas.microsoft.com/office/drawing/2018/hyperlinkcolor" val="tx"/>
                  </a:ext>
                </a:extLst>
              </a:hlinkClick>
            </a:endParaRPr>
          </a:p>
          <a:p>
            <a:endParaRPr lang="en-US" sz="1800" dirty="0">
              <a:solidFill>
                <a:schemeClr val="tx1"/>
              </a:solidFill>
              <a:hlinkClick r:id="rId2">
                <a:extLst>
                  <a:ext uri="{A12FA001-AC4F-418D-AE19-62706E023703}">
                    <ahyp:hlinkClr xmlns:ahyp="http://schemas.microsoft.com/office/drawing/2018/hyperlinkcolor" val="tx"/>
                  </a:ext>
                </a:extLst>
              </a:hlinkClick>
            </a:endParaRPr>
          </a:p>
          <a:p>
            <a:r>
              <a:rPr lang="en-US" sz="1800" dirty="0">
                <a:solidFill>
                  <a:schemeClr val="tx1"/>
                </a:solidFill>
                <a:hlinkClick r:id="rId2">
                  <a:extLst>
                    <a:ext uri="{A12FA001-AC4F-418D-AE19-62706E023703}">
                      <ahyp:hlinkClr xmlns:ahyp="http://schemas.microsoft.com/office/drawing/2018/hyperlinkcolor" val="tx"/>
                    </a:ext>
                  </a:extLst>
                </a:hlinkClick>
              </a:rPr>
              <a:t>NAEIA.org  </a:t>
            </a:r>
          </a:p>
          <a:p>
            <a:endParaRPr lang="en-US" dirty="0">
              <a:hlinkClick r:id="rId2">
                <a:extLst>
                  <a:ext uri="{A12FA001-AC4F-418D-AE19-62706E023703}">
                    <ahyp:hlinkClr xmlns:ahyp="http://schemas.microsoft.com/office/drawing/2018/hyperlinkcolor" val="tx"/>
                  </a:ext>
                </a:extLst>
              </a:hlinkClick>
            </a:endParaRPr>
          </a:p>
          <a:p>
            <a:r>
              <a:rPr lang="en-US" sz="1800" dirty="0">
                <a:solidFill>
                  <a:schemeClr val="tx1"/>
                </a:solidFill>
                <a:hlinkClick r:id="rId2">
                  <a:extLst>
                    <a:ext uri="{A12FA001-AC4F-418D-AE19-62706E023703}">
                      <ahyp:hlinkClr xmlns:ahyp="http://schemas.microsoft.com/office/drawing/2018/hyperlinkcolor" val="tx"/>
                    </a:ext>
                  </a:extLst>
                </a:hlinkClick>
              </a:rPr>
              <a:t>https://naeia.com/links/f/north-korea-hits-bottom--decision-time-for-the-young-chairman</a:t>
            </a:r>
          </a:p>
          <a:p>
            <a:endParaRPr lang="en-US" dirty="0">
              <a:hlinkClick r:id="rId2">
                <a:extLst>
                  <a:ext uri="{A12FA001-AC4F-418D-AE19-62706E023703}">
                    <ahyp:hlinkClr xmlns:ahyp="http://schemas.microsoft.com/office/drawing/2018/hyperlinkcolor" val="tx"/>
                  </a:ext>
                </a:extLst>
              </a:hlinkClick>
            </a:endParaRPr>
          </a:p>
          <a:p>
            <a:r>
              <a:rPr lang="en-US" dirty="0">
                <a:solidFill>
                  <a:schemeClr val="tx1"/>
                </a:solidFill>
                <a:hlinkClick r:id="rId3"/>
              </a:rPr>
              <a:t>https://www.ncnk.org/sites/default/files/NCNK_William_Brown_NK_Shackled_Economy_Report.pdf</a:t>
            </a:r>
            <a:r>
              <a:rPr lang="en-US" dirty="0">
                <a:solidFill>
                  <a:schemeClr val="tx1"/>
                </a:solidFill>
              </a:rPr>
              <a:t> </a:t>
            </a:r>
          </a:p>
          <a:p>
            <a:endParaRPr lang="en-US" dirty="0">
              <a:solidFill>
                <a:schemeClr val="tx1"/>
              </a:solidFill>
            </a:endParaRPr>
          </a:p>
          <a:p>
            <a:r>
              <a:rPr lang="en-US" dirty="0">
                <a:solidFill>
                  <a:schemeClr val="tx1"/>
                </a:solidFill>
                <a:hlinkClick r:id="rId4"/>
              </a:rPr>
              <a:t>http://www.theasanforum.org/sanctions-and-nuclear-weapons-are-changing-north-korea/</a:t>
            </a:r>
            <a:endParaRPr lang="en-US" dirty="0">
              <a:solidFill>
                <a:schemeClr val="tx1"/>
              </a:solidFill>
            </a:endParaRPr>
          </a:p>
          <a:p>
            <a:endParaRPr lang="en-US" dirty="0"/>
          </a:p>
          <a:p>
            <a:r>
              <a:rPr lang="en-US" dirty="0">
                <a:solidFill>
                  <a:schemeClr val="tx1"/>
                </a:solidFill>
              </a:rPr>
              <a:t>https://img1.wsimg.com/blobby/go/9a8f9774-2f47-4d62-a2f0-85fdb2cadf25/downloads/GW%20Lecture%20(2).pdf?ver=1586459563795</a:t>
            </a:r>
          </a:p>
        </p:txBody>
      </p:sp>
    </p:spTree>
    <p:extLst>
      <p:ext uri="{BB962C8B-B14F-4D97-AF65-F5344CB8AC3E}">
        <p14:creationId xmlns:p14="http://schemas.microsoft.com/office/powerpoint/2010/main" val="51672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2E8A-C0AA-4AFE-923A-34234582FA94}"/>
              </a:ext>
            </a:extLst>
          </p:cNvPr>
          <p:cNvSpPr>
            <a:spLocks noGrp="1"/>
          </p:cNvSpPr>
          <p:nvPr>
            <p:ph type="title"/>
          </p:nvPr>
        </p:nvSpPr>
        <p:spPr>
          <a:xfrm>
            <a:off x="1146162" y="973668"/>
            <a:ext cx="8761413" cy="706964"/>
          </a:xfrm>
        </p:spPr>
        <p:txBody>
          <a:bodyPr>
            <a:normAutofit fontScale="90000"/>
          </a:bodyPr>
          <a:lstStyle/>
          <a:p>
            <a:r>
              <a:rPr lang="en-US" dirty="0">
                <a:solidFill>
                  <a:srgbClr val="FFFFFF"/>
                </a:solidFill>
              </a:rPr>
              <a:t>Markets</a:t>
            </a:r>
            <a:endParaRPr lang="en-US" sz="3600" dirty="0">
              <a:solidFill>
                <a:srgbClr val="FFFFFF"/>
              </a:solidFill>
            </a:endParaRPr>
          </a:p>
        </p:txBody>
      </p:sp>
      <p:graphicFrame>
        <p:nvGraphicFramePr>
          <p:cNvPr id="22" name="Content Placeholder 2">
            <a:extLst>
              <a:ext uri="{FF2B5EF4-FFF2-40B4-BE49-F238E27FC236}">
                <a16:creationId xmlns:a16="http://schemas.microsoft.com/office/drawing/2014/main" id="{9F544539-B64D-4856-BCDA-51D5AE4C3575}"/>
              </a:ext>
            </a:extLst>
          </p:cNvPr>
          <p:cNvGraphicFramePr>
            <a:graphicFrameLocks noGrp="1"/>
          </p:cNvGraphicFramePr>
          <p:nvPr>
            <p:ph idx="1"/>
            <p:extLst>
              <p:ext uri="{D42A27DB-BD31-4B8C-83A1-F6EECF244321}">
                <p14:modId xmlns:p14="http://schemas.microsoft.com/office/powerpoint/2010/main" val="443929837"/>
              </p:ext>
            </p:extLst>
          </p:nvPr>
        </p:nvGraphicFramePr>
        <p:xfrm>
          <a:off x="1256087" y="1884912"/>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DB04428-6B73-4259-8533-6FE9C0C95B4D}"/>
              </a:ext>
            </a:extLst>
          </p:cNvPr>
          <p:cNvSpPr>
            <a:spLocks noGrp="1"/>
          </p:cNvSpPr>
          <p:nvPr>
            <p:ph type="ftr" sz="quarter" idx="11"/>
          </p:nvPr>
        </p:nvSpPr>
        <p:spPr>
          <a:xfrm rot="5400000">
            <a:off x="9007735" y="3269494"/>
            <a:ext cx="3859795" cy="216407"/>
          </a:xfrm>
        </p:spPr>
        <p:txBody>
          <a:bodyPr/>
          <a:lstStyle/>
          <a:p>
            <a:r>
              <a:rPr lang="en-US" dirty="0"/>
              <a:t>William Brown NAEIA, 11/1/2020</a:t>
            </a:r>
          </a:p>
        </p:txBody>
      </p:sp>
      <p:sp>
        <p:nvSpPr>
          <p:cNvPr id="4" name="TextBox 3">
            <a:extLst>
              <a:ext uri="{FF2B5EF4-FFF2-40B4-BE49-F238E27FC236}">
                <a16:creationId xmlns:a16="http://schemas.microsoft.com/office/drawing/2014/main" id="{F391E22E-87DE-410F-B086-73D2BB9130D6}"/>
              </a:ext>
            </a:extLst>
          </p:cNvPr>
          <p:cNvSpPr txBox="1"/>
          <p:nvPr/>
        </p:nvSpPr>
        <p:spPr>
          <a:xfrm>
            <a:off x="5638800" y="2964329"/>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306BE05-E971-45B7-BA0C-8E72FB5048ED}"/>
                  </a:ext>
                </a:extLst>
              </p:cNvPr>
              <p:cNvSpPr txBox="1"/>
              <p:nvPr/>
            </p:nvSpPr>
            <p:spPr>
              <a:xfrm>
                <a:off x="5638800" y="2962275"/>
                <a:ext cx="216405" cy="2976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7306BE05-E971-45B7-BA0C-8E72FB5048ED}"/>
                  </a:ext>
                </a:extLst>
              </p:cNvPr>
              <p:cNvSpPr txBox="1">
                <a:spLocks noRot="1" noChangeAspect="1" noMove="1" noResize="1" noEditPoints="1" noAdjustHandles="1" noChangeArrowheads="1" noChangeShapeType="1" noTextEdit="1"/>
              </p:cNvSpPr>
              <p:nvPr/>
            </p:nvSpPr>
            <p:spPr>
              <a:xfrm>
                <a:off x="5638800" y="2962275"/>
                <a:ext cx="216405" cy="297646"/>
              </a:xfrm>
              <a:prstGeom prst="rect">
                <a:avLst/>
              </a:prstGeom>
              <a:blipFill>
                <a:blip r:embed="rId8"/>
                <a:stretch>
                  <a:fillRect l="-40000" t="-10204" r="-40000" b="-24490"/>
                </a:stretch>
              </a:blipFill>
            </p:spPr>
            <p:txBody>
              <a:bodyPr/>
              <a:lstStyle/>
              <a:p>
                <a:r>
                  <a:rPr lang="en-US">
                    <a:noFill/>
                  </a:rPr>
                  <a:t> </a:t>
                </a:r>
              </a:p>
            </p:txBody>
          </p:sp>
        </mc:Fallback>
      </mc:AlternateContent>
      <p:sp>
        <p:nvSpPr>
          <p:cNvPr id="14" name="Plus Sign 13">
            <a:extLst>
              <a:ext uri="{FF2B5EF4-FFF2-40B4-BE49-F238E27FC236}">
                <a16:creationId xmlns:a16="http://schemas.microsoft.com/office/drawing/2014/main" id="{E7A4A8AB-6A96-4944-9CFE-959DE7697EEF}"/>
              </a:ext>
            </a:extLst>
          </p:cNvPr>
          <p:cNvSpPr/>
          <p:nvPr/>
        </p:nvSpPr>
        <p:spPr>
          <a:xfrm flipH="1" flipV="1">
            <a:off x="8477250" y="2581275"/>
            <a:ext cx="228600" cy="209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50754B9F-7948-4740-AA55-60C0F9B9F23F}"/>
              </a:ext>
            </a:extLst>
          </p:cNvPr>
          <p:cNvSpPr/>
          <p:nvPr/>
        </p:nvSpPr>
        <p:spPr>
          <a:xfrm flipH="1" flipV="1">
            <a:off x="8591550" y="2857500"/>
            <a:ext cx="228600" cy="209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EDC35275-C38C-4594-9115-F8E9BE65C89E}"/>
              </a:ext>
            </a:extLst>
          </p:cNvPr>
          <p:cNvSpPr/>
          <p:nvPr/>
        </p:nvSpPr>
        <p:spPr>
          <a:xfrm flipH="1" flipV="1">
            <a:off x="9793275" y="4048125"/>
            <a:ext cx="228600" cy="2095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inus Sign 26">
            <a:extLst>
              <a:ext uri="{FF2B5EF4-FFF2-40B4-BE49-F238E27FC236}">
                <a16:creationId xmlns:a16="http://schemas.microsoft.com/office/drawing/2014/main" id="{467A5135-6ACE-4BA5-A046-DC8C3B01076B}"/>
              </a:ext>
            </a:extLst>
          </p:cNvPr>
          <p:cNvSpPr/>
          <p:nvPr/>
        </p:nvSpPr>
        <p:spPr>
          <a:xfrm flipH="1">
            <a:off x="8362950" y="3111315"/>
            <a:ext cx="342900" cy="29764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40233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E76F-BEC6-4C84-8FA3-894CC8B6D804}"/>
              </a:ext>
            </a:extLst>
          </p:cNvPr>
          <p:cNvSpPr>
            <a:spLocks noGrp="1"/>
          </p:cNvSpPr>
          <p:nvPr>
            <p:ph type="title"/>
          </p:nvPr>
        </p:nvSpPr>
        <p:spPr>
          <a:xfrm>
            <a:off x="836247" y="1085549"/>
            <a:ext cx="2435459" cy="4686903"/>
          </a:xfrm>
        </p:spPr>
        <p:txBody>
          <a:bodyPr anchor="ctr">
            <a:normAutofit/>
          </a:bodyPr>
          <a:lstStyle/>
          <a:p>
            <a:r>
              <a:rPr lang="en-US" sz="3600" dirty="0">
                <a:solidFill>
                  <a:schemeClr val="tx1"/>
                </a:solidFill>
              </a:rPr>
              <a:t>Too Long Economic Transition—to what end?</a:t>
            </a:r>
          </a:p>
        </p:txBody>
      </p:sp>
      <p:sp>
        <p:nvSpPr>
          <p:cNvPr id="3" name="Content Placeholder 2">
            <a:extLst>
              <a:ext uri="{FF2B5EF4-FFF2-40B4-BE49-F238E27FC236}">
                <a16:creationId xmlns:a16="http://schemas.microsoft.com/office/drawing/2014/main" id="{4491E613-A8BD-4293-8269-30D1A19090CE}"/>
              </a:ext>
            </a:extLst>
          </p:cNvPr>
          <p:cNvSpPr>
            <a:spLocks noGrp="1"/>
          </p:cNvSpPr>
          <p:nvPr>
            <p:ph idx="1"/>
          </p:nvPr>
        </p:nvSpPr>
        <p:spPr>
          <a:xfrm>
            <a:off x="3531765" y="1085549"/>
            <a:ext cx="7089341" cy="4686903"/>
          </a:xfrm>
        </p:spPr>
        <p:txBody>
          <a:bodyPr anchor="ctr">
            <a:normAutofit lnSpcReduction="10000"/>
          </a:bodyPr>
          <a:lstStyle/>
          <a:p>
            <a:r>
              <a:rPr lang="en-US" dirty="0">
                <a:solidFill>
                  <a:srgbClr val="FFFF00"/>
                </a:solidFill>
              </a:rPr>
              <a:t>Planned economy failed during famine – no rations.  </a:t>
            </a:r>
            <a:r>
              <a:rPr lang="en-US" u="sng" dirty="0">
                <a:solidFill>
                  <a:srgbClr val="FFFF00"/>
                </a:solidFill>
              </a:rPr>
              <a:t>But it didn’t go away</a:t>
            </a:r>
            <a:r>
              <a:rPr lang="en-US" dirty="0">
                <a:solidFill>
                  <a:srgbClr val="FFFF00"/>
                </a:solidFill>
              </a:rPr>
              <a:t>. Now dysfunctional, hybrid. Part command, part unregulated markets. </a:t>
            </a:r>
          </a:p>
          <a:p>
            <a:r>
              <a:rPr lang="en-US" dirty="0">
                <a:solidFill>
                  <a:srgbClr val="FFFF00"/>
                </a:solidFill>
              </a:rPr>
              <a:t>Sustained by external support through 2017. </a:t>
            </a:r>
            <a:r>
              <a:rPr lang="en-US" u="sng" dirty="0">
                <a:solidFill>
                  <a:srgbClr val="FFFF00"/>
                </a:solidFill>
              </a:rPr>
              <a:t>Now that support has been suspended</a:t>
            </a:r>
            <a:r>
              <a:rPr lang="en-US" dirty="0">
                <a:solidFill>
                  <a:srgbClr val="FFFF00"/>
                </a:solidFill>
              </a:rPr>
              <a:t>. </a:t>
            </a:r>
          </a:p>
          <a:p>
            <a:pPr>
              <a:lnSpc>
                <a:spcPct val="90000"/>
              </a:lnSpc>
            </a:pPr>
            <a:r>
              <a:rPr lang="en-US" dirty="0">
                <a:solidFill>
                  <a:srgbClr val="FFFF00"/>
                </a:solidFill>
              </a:rPr>
              <a:t>Transitioned from ration, no money, economy under KIS to hyper-inflated  won  economy under KCI, to partially dollarized  economy under KJU. </a:t>
            </a:r>
          </a:p>
          <a:p>
            <a:pPr>
              <a:lnSpc>
                <a:spcPct val="90000"/>
              </a:lnSpc>
            </a:pPr>
            <a:r>
              <a:rPr lang="en-US" dirty="0">
                <a:solidFill>
                  <a:srgbClr val="FFFF00"/>
                </a:solidFill>
              </a:rPr>
              <a:t>People now  can have  financial  assets, US dollars, RMB.   Emergent capitalism.</a:t>
            </a:r>
          </a:p>
          <a:p>
            <a:pPr>
              <a:lnSpc>
                <a:spcPct val="90000"/>
              </a:lnSpc>
            </a:pPr>
            <a:r>
              <a:rPr lang="en-US" dirty="0">
                <a:solidFill>
                  <a:srgbClr val="FFFF00"/>
                </a:solidFill>
              </a:rPr>
              <a:t>Rations, fixed wages, still exist but real money circulates. Trouble for  the Plan and the state budget.</a:t>
            </a:r>
          </a:p>
          <a:p>
            <a:pPr>
              <a:lnSpc>
                <a:spcPct val="90000"/>
              </a:lnSpc>
            </a:pPr>
            <a:r>
              <a:rPr lang="en-US" dirty="0">
                <a:solidFill>
                  <a:srgbClr val="FFFF00"/>
                </a:solidFill>
              </a:rPr>
              <a:t>Won,  RMB ,  US$  freely circulate.  Two prices,  fixed plan  price and market, for everything.</a:t>
            </a:r>
          </a:p>
          <a:p>
            <a:pPr>
              <a:lnSpc>
                <a:spcPct val="90000"/>
              </a:lnSpc>
            </a:pPr>
            <a:endParaRPr lang="en-US" sz="700" dirty="0">
              <a:solidFill>
                <a:schemeClr val="tx1"/>
              </a:solidFill>
            </a:endParaRPr>
          </a:p>
        </p:txBody>
      </p:sp>
      <p:sp>
        <p:nvSpPr>
          <p:cNvPr id="4" name="Footer Placeholder 3">
            <a:extLst>
              <a:ext uri="{FF2B5EF4-FFF2-40B4-BE49-F238E27FC236}">
                <a16:creationId xmlns:a16="http://schemas.microsoft.com/office/drawing/2014/main" id="{4FF5DFFC-75A4-4A9B-A66B-52F8A26353C7}"/>
              </a:ext>
            </a:extLst>
          </p:cNvPr>
          <p:cNvSpPr>
            <a:spLocks noGrp="1"/>
          </p:cNvSpPr>
          <p:nvPr>
            <p:ph type="ftr" sz="quarter" idx="11"/>
          </p:nvPr>
        </p:nvSpPr>
        <p:spPr/>
        <p:txBody>
          <a:bodyPr/>
          <a:lstStyle/>
          <a:p>
            <a:r>
              <a:rPr lang="en-US"/>
              <a:t>William Brown NAEIA, 11/1/2020</a:t>
            </a:r>
            <a:endParaRPr lang="en-US" dirty="0"/>
          </a:p>
        </p:txBody>
      </p:sp>
    </p:spTree>
    <p:extLst>
      <p:ext uri="{BB962C8B-B14F-4D97-AF65-F5344CB8AC3E}">
        <p14:creationId xmlns:p14="http://schemas.microsoft.com/office/powerpoint/2010/main" val="7667430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6ADE6C-9AFA-4307-9D10-326D33D20005}"/>
              </a:ext>
            </a:extLst>
          </p:cNvPr>
          <p:cNvSpPr>
            <a:spLocks noGrp="1"/>
          </p:cNvSpPr>
          <p:nvPr>
            <p:ph type="ftr" sz="quarter" idx="11"/>
          </p:nvPr>
        </p:nvSpPr>
        <p:spPr/>
        <p:txBody>
          <a:bodyPr/>
          <a:lstStyle/>
          <a:p>
            <a:r>
              <a:rPr lang="en-US"/>
              <a:t>William Brown NAEIA, 11/1/2020</a:t>
            </a:r>
            <a:endParaRPr lang="en-US" dirty="0"/>
          </a:p>
        </p:txBody>
      </p:sp>
      <p:graphicFrame>
        <p:nvGraphicFramePr>
          <p:cNvPr id="4" name="Content Placeholder 3">
            <a:extLst>
              <a:ext uri="{FF2B5EF4-FFF2-40B4-BE49-F238E27FC236}">
                <a16:creationId xmlns:a16="http://schemas.microsoft.com/office/drawing/2014/main" id="{BCE16C99-B1A0-4024-9D80-13711802FB01}"/>
              </a:ext>
            </a:extLst>
          </p:cNvPr>
          <p:cNvGraphicFramePr>
            <a:graphicFrameLocks noGrp="1"/>
          </p:cNvGraphicFramePr>
          <p:nvPr>
            <p:ph sz="half" idx="4294967295"/>
            <p:extLst>
              <p:ext uri="{D42A27DB-BD31-4B8C-83A1-F6EECF244321}">
                <p14:modId xmlns:p14="http://schemas.microsoft.com/office/powerpoint/2010/main" val="947538572"/>
              </p:ext>
            </p:extLst>
          </p:nvPr>
        </p:nvGraphicFramePr>
        <p:xfrm>
          <a:off x="6096000" y="827087"/>
          <a:ext cx="4824412" cy="5203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A265D695-B617-4B23-875C-8CE5FC48B711}"/>
              </a:ext>
            </a:extLst>
          </p:cNvPr>
          <p:cNvGraphicFramePr>
            <a:graphicFrameLocks noGrp="1"/>
          </p:cNvGraphicFramePr>
          <p:nvPr>
            <p:ph sz="quarter" idx="4294967295"/>
            <p:extLst>
              <p:ext uri="{D42A27DB-BD31-4B8C-83A1-F6EECF244321}">
                <p14:modId xmlns:p14="http://schemas.microsoft.com/office/powerpoint/2010/main" val="3831121726"/>
              </p:ext>
            </p:extLst>
          </p:nvPr>
        </p:nvGraphicFramePr>
        <p:xfrm>
          <a:off x="0" y="827088"/>
          <a:ext cx="4824413" cy="52038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22589D4-E6AA-40B6-820C-83E78A7E7D76}"/>
              </a:ext>
            </a:extLst>
          </p:cNvPr>
          <p:cNvSpPr txBox="1"/>
          <p:nvPr/>
        </p:nvSpPr>
        <p:spPr>
          <a:xfrm>
            <a:off x="10729070" y="6362700"/>
            <a:ext cx="1462930" cy="400110"/>
          </a:xfrm>
          <a:prstGeom prst="rect">
            <a:avLst/>
          </a:prstGeom>
          <a:noFill/>
        </p:spPr>
        <p:txBody>
          <a:bodyPr wrap="square" rtlCol="0">
            <a:spAutoFit/>
          </a:bodyPr>
          <a:lstStyle/>
          <a:p>
            <a:r>
              <a:rPr lang="en-US" sz="1000" dirty="0"/>
              <a:t>Global Trae Atlas source data</a:t>
            </a:r>
          </a:p>
        </p:txBody>
      </p:sp>
    </p:spTree>
    <p:extLst>
      <p:ext uri="{BB962C8B-B14F-4D97-AF65-F5344CB8AC3E}">
        <p14:creationId xmlns:p14="http://schemas.microsoft.com/office/powerpoint/2010/main" val="391013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84E8-E5A7-4EF8-9C71-EC6B67AD4DE3}"/>
              </a:ext>
            </a:extLst>
          </p:cNvPr>
          <p:cNvSpPr>
            <a:spLocks noGrp="1"/>
          </p:cNvSpPr>
          <p:nvPr>
            <p:ph type="title"/>
          </p:nvPr>
        </p:nvSpPr>
        <p:spPr>
          <a:xfrm>
            <a:off x="1154955" y="973667"/>
            <a:ext cx="2209030" cy="4833745"/>
          </a:xfrm>
        </p:spPr>
        <p:txBody>
          <a:bodyPr>
            <a:normAutofit/>
          </a:bodyPr>
          <a:lstStyle/>
          <a:p>
            <a:r>
              <a:rPr lang="en-US" sz="2800" dirty="0">
                <a:solidFill>
                  <a:srgbClr val="EBEBEB"/>
                </a:solidFill>
              </a:rPr>
              <a:t>China</a:t>
            </a:r>
            <a:br>
              <a:rPr lang="en-US" sz="2800" dirty="0">
                <a:solidFill>
                  <a:srgbClr val="EBEBEB"/>
                </a:solidFill>
              </a:rPr>
            </a:br>
            <a:r>
              <a:rPr lang="en-US" sz="2800" dirty="0">
                <a:solidFill>
                  <a:srgbClr val="EBEBEB"/>
                </a:solidFill>
              </a:rPr>
              <a:t>2016-7 Nuclear sanctions create  trade, financial crisis.</a:t>
            </a:r>
          </a:p>
        </p:txBody>
      </p:sp>
      <p:graphicFrame>
        <p:nvGraphicFramePr>
          <p:cNvPr id="4" name="Content Placeholder 3">
            <a:extLst>
              <a:ext uri="{FF2B5EF4-FFF2-40B4-BE49-F238E27FC236}">
                <a16:creationId xmlns:a16="http://schemas.microsoft.com/office/drawing/2014/main" id="{CAC183DC-FEBE-452E-B8A6-F8338BEC5330}"/>
              </a:ext>
            </a:extLst>
          </p:cNvPr>
          <p:cNvGraphicFramePr>
            <a:graphicFrameLocks noGrp="1"/>
          </p:cNvGraphicFramePr>
          <p:nvPr>
            <p:ph idx="1"/>
            <p:extLst>
              <p:ext uri="{D42A27DB-BD31-4B8C-83A1-F6EECF244321}">
                <p14:modId xmlns:p14="http://schemas.microsoft.com/office/powerpoint/2010/main" val="2270229603"/>
              </p:ext>
            </p:extLst>
          </p:nvPr>
        </p:nvGraphicFramePr>
        <p:xfrm>
          <a:off x="3758267" y="908706"/>
          <a:ext cx="6921297" cy="52466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5893C1FC-F0D0-4CDE-B310-BFEF724AA8CE}"/>
              </a:ext>
            </a:extLst>
          </p:cNvPr>
          <p:cNvSpPr>
            <a:spLocks noGrp="1"/>
          </p:cNvSpPr>
          <p:nvPr>
            <p:ph type="ftr" sz="quarter" idx="11"/>
          </p:nvPr>
        </p:nvSpPr>
        <p:spPr/>
        <p:txBody>
          <a:bodyPr/>
          <a:lstStyle/>
          <a:p>
            <a:r>
              <a:rPr lang="en-US"/>
              <a:t>William Brown NAEIA, 11/1/2020</a:t>
            </a:r>
            <a:endParaRPr lang="en-US" dirty="0"/>
          </a:p>
        </p:txBody>
      </p:sp>
      <p:sp>
        <p:nvSpPr>
          <p:cNvPr id="6" name="TextBox 5">
            <a:extLst>
              <a:ext uri="{FF2B5EF4-FFF2-40B4-BE49-F238E27FC236}">
                <a16:creationId xmlns:a16="http://schemas.microsoft.com/office/drawing/2014/main" id="{2ACD2CE1-47F8-4343-9ADD-F5437C2AC9CC}"/>
              </a:ext>
            </a:extLst>
          </p:cNvPr>
          <p:cNvSpPr txBox="1"/>
          <p:nvPr/>
        </p:nvSpPr>
        <p:spPr>
          <a:xfrm flipH="1">
            <a:off x="10704194" y="5829616"/>
            <a:ext cx="1318262" cy="400110"/>
          </a:xfrm>
          <a:prstGeom prst="rect">
            <a:avLst/>
          </a:prstGeom>
          <a:noFill/>
        </p:spPr>
        <p:txBody>
          <a:bodyPr wrap="square" rtlCol="0">
            <a:spAutoFit/>
          </a:bodyPr>
          <a:lstStyle/>
          <a:p>
            <a:r>
              <a:rPr lang="en-US" sz="1000" dirty="0"/>
              <a:t>China Customs data</a:t>
            </a:r>
          </a:p>
        </p:txBody>
      </p:sp>
    </p:spTree>
    <p:extLst>
      <p:ext uri="{BB962C8B-B14F-4D97-AF65-F5344CB8AC3E}">
        <p14:creationId xmlns:p14="http://schemas.microsoft.com/office/powerpoint/2010/main" val="243040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D4A8-B3FF-4BCD-9614-13AD5835B817}"/>
              </a:ext>
            </a:extLst>
          </p:cNvPr>
          <p:cNvSpPr>
            <a:spLocks noGrp="1"/>
          </p:cNvSpPr>
          <p:nvPr>
            <p:ph type="title"/>
          </p:nvPr>
        </p:nvSpPr>
        <p:spPr>
          <a:xfrm>
            <a:off x="1154955" y="973667"/>
            <a:ext cx="1873995" cy="4960408"/>
          </a:xfrm>
        </p:spPr>
        <p:txBody>
          <a:bodyPr>
            <a:normAutofit/>
          </a:bodyPr>
          <a:lstStyle/>
          <a:p>
            <a:r>
              <a:rPr lang="en-US" sz="2800" dirty="0">
                <a:solidFill>
                  <a:srgbClr val="EBEBEB"/>
                </a:solidFill>
              </a:rPr>
              <a:t>Won stabilized despite export collapse</a:t>
            </a:r>
          </a:p>
        </p:txBody>
      </p:sp>
      <p:graphicFrame>
        <p:nvGraphicFramePr>
          <p:cNvPr id="4" name="Content Placeholder 3">
            <a:extLst>
              <a:ext uri="{FF2B5EF4-FFF2-40B4-BE49-F238E27FC236}">
                <a16:creationId xmlns:a16="http://schemas.microsoft.com/office/drawing/2014/main" id="{1429E29A-05A4-49EF-BB5A-FCB949795455}"/>
              </a:ext>
            </a:extLst>
          </p:cNvPr>
          <p:cNvGraphicFramePr>
            <a:graphicFrameLocks noGrp="1"/>
          </p:cNvGraphicFramePr>
          <p:nvPr>
            <p:ph idx="1"/>
            <p:extLst>
              <p:ext uri="{D42A27DB-BD31-4B8C-83A1-F6EECF244321}">
                <p14:modId xmlns:p14="http://schemas.microsoft.com/office/powerpoint/2010/main" val="3496133022"/>
              </p:ext>
            </p:extLst>
          </p:nvPr>
        </p:nvGraphicFramePr>
        <p:xfrm>
          <a:off x="3548629" y="805656"/>
          <a:ext cx="7036822" cy="52466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0830395E-4104-44E2-ADF2-3BC047408CA4}"/>
              </a:ext>
            </a:extLst>
          </p:cNvPr>
          <p:cNvSpPr>
            <a:spLocks noGrp="1"/>
          </p:cNvSpPr>
          <p:nvPr>
            <p:ph type="ftr" sz="quarter" idx="11"/>
          </p:nvPr>
        </p:nvSpPr>
        <p:spPr/>
        <p:txBody>
          <a:bodyPr/>
          <a:lstStyle/>
          <a:p>
            <a:r>
              <a:rPr lang="en-US"/>
              <a:t>William Brown NAEIA, 11/1/2020</a:t>
            </a:r>
            <a:endParaRPr lang="en-US" dirty="0"/>
          </a:p>
        </p:txBody>
      </p:sp>
      <p:sp>
        <p:nvSpPr>
          <p:cNvPr id="5" name="TextBox 4">
            <a:extLst>
              <a:ext uri="{FF2B5EF4-FFF2-40B4-BE49-F238E27FC236}">
                <a16:creationId xmlns:a16="http://schemas.microsoft.com/office/drawing/2014/main" id="{6377FFDD-7EE7-43EC-A041-92E916BAC7F4}"/>
              </a:ext>
            </a:extLst>
          </p:cNvPr>
          <p:cNvSpPr txBox="1"/>
          <p:nvPr/>
        </p:nvSpPr>
        <p:spPr>
          <a:xfrm>
            <a:off x="10729070" y="6006624"/>
            <a:ext cx="1234330" cy="400110"/>
          </a:xfrm>
          <a:prstGeom prst="rect">
            <a:avLst/>
          </a:prstGeom>
          <a:noFill/>
        </p:spPr>
        <p:txBody>
          <a:bodyPr wrap="square" rtlCol="0">
            <a:spAutoFit/>
          </a:bodyPr>
          <a:lstStyle/>
          <a:p>
            <a:r>
              <a:rPr lang="en-US" sz="1000" dirty="0"/>
              <a:t>Daily NK source data</a:t>
            </a:r>
          </a:p>
        </p:txBody>
      </p:sp>
    </p:spTree>
    <p:extLst>
      <p:ext uri="{BB962C8B-B14F-4D97-AF65-F5344CB8AC3E}">
        <p14:creationId xmlns:p14="http://schemas.microsoft.com/office/powerpoint/2010/main" val="765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F83BF9A-C0CB-49D7-801B-5A3530698C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2126" y="1143000"/>
            <a:ext cx="7155138" cy="468661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0EEEF59-093F-4C44-B1EB-5C307FE2D63C}"/>
              </a:ext>
            </a:extLst>
          </p:cNvPr>
          <p:cNvSpPr>
            <a:spLocks noGrp="1"/>
          </p:cNvSpPr>
          <p:nvPr>
            <p:ph type="ftr" sz="quarter" idx="11"/>
          </p:nvPr>
        </p:nvSpPr>
        <p:spPr/>
        <p:txBody>
          <a:bodyPr/>
          <a:lstStyle/>
          <a:p>
            <a:r>
              <a:rPr lang="en-US"/>
              <a:t>William Brown NAEIA, 11/1/2020</a:t>
            </a:r>
            <a:endParaRPr lang="en-US" dirty="0"/>
          </a:p>
        </p:txBody>
      </p:sp>
      <p:sp>
        <p:nvSpPr>
          <p:cNvPr id="3" name="TextBox 2">
            <a:extLst>
              <a:ext uri="{FF2B5EF4-FFF2-40B4-BE49-F238E27FC236}">
                <a16:creationId xmlns:a16="http://schemas.microsoft.com/office/drawing/2014/main" id="{67431689-CB5C-496D-9A4E-CB03606B4E8D}"/>
              </a:ext>
            </a:extLst>
          </p:cNvPr>
          <p:cNvSpPr txBox="1"/>
          <p:nvPr/>
        </p:nvSpPr>
        <p:spPr>
          <a:xfrm flipH="1">
            <a:off x="10694669" y="5829616"/>
            <a:ext cx="1318262" cy="400110"/>
          </a:xfrm>
          <a:prstGeom prst="rect">
            <a:avLst/>
          </a:prstGeom>
          <a:noFill/>
        </p:spPr>
        <p:txBody>
          <a:bodyPr wrap="square" rtlCol="0">
            <a:spAutoFit/>
          </a:bodyPr>
          <a:lstStyle/>
          <a:p>
            <a:r>
              <a:rPr lang="en-US" sz="1000" dirty="0"/>
              <a:t>China Customs data</a:t>
            </a:r>
          </a:p>
        </p:txBody>
      </p:sp>
    </p:spTree>
    <p:extLst>
      <p:ext uri="{BB962C8B-B14F-4D97-AF65-F5344CB8AC3E}">
        <p14:creationId xmlns:p14="http://schemas.microsoft.com/office/powerpoint/2010/main" val="60000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2EA6CAF-1DA9-476B-A088-FB9B4ECD41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4363" y="1284394"/>
            <a:ext cx="7138443" cy="428306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a:t>William Brown NAEIA, 11/1/2020</a:t>
            </a:r>
            <a:endParaRPr lang="en-US" dirty="0"/>
          </a:p>
        </p:txBody>
      </p:sp>
    </p:spTree>
    <p:extLst>
      <p:ext uri="{BB962C8B-B14F-4D97-AF65-F5344CB8AC3E}">
        <p14:creationId xmlns:p14="http://schemas.microsoft.com/office/powerpoint/2010/main" val="176687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B9A2-4AC0-4A96-8BD8-64CB3FF316D1}"/>
              </a:ext>
            </a:extLst>
          </p:cNvPr>
          <p:cNvSpPr>
            <a:spLocks noGrp="1"/>
          </p:cNvSpPr>
          <p:nvPr>
            <p:ph type="title"/>
          </p:nvPr>
        </p:nvSpPr>
        <p:spPr/>
        <p:txBody>
          <a:bodyPr/>
          <a:lstStyle/>
          <a:p>
            <a:r>
              <a:rPr lang="en-US" dirty="0"/>
              <a:t>Hypothetical Balance of Payments</a:t>
            </a:r>
          </a:p>
        </p:txBody>
      </p:sp>
      <p:sp>
        <p:nvSpPr>
          <p:cNvPr id="3" name="Content Placeholder 2">
            <a:extLst>
              <a:ext uri="{FF2B5EF4-FFF2-40B4-BE49-F238E27FC236}">
                <a16:creationId xmlns:a16="http://schemas.microsoft.com/office/drawing/2014/main" id="{EA96BE5A-5AF9-4708-9974-266CCBA023FF}"/>
              </a:ext>
            </a:extLst>
          </p:cNvPr>
          <p:cNvSpPr>
            <a:spLocks noGrp="1"/>
          </p:cNvSpPr>
          <p:nvPr>
            <p:ph sz="half" idx="1"/>
          </p:nvPr>
        </p:nvSpPr>
        <p:spPr/>
        <p:txBody>
          <a:bodyPr>
            <a:normAutofit/>
          </a:bodyPr>
          <a:lstStyle/>
          <a:p>
            <a:pPr marL="0" indent="0">
              <a:buNone/>
            </a:pPr>
            <a:r>
              <a:rPr lang="en-US" dirty="0"/>
              <a:t>To 2017, per month</a:t>
            </a:r>
          </a:p>
          <a:p>
            <a:r>
              <a:rPr lang="en-US" dirty="0"/>
              <a:t>-  $50 million goods </a:t>
            </a:r>
          </a:p>
          <a:p>
            <a:r>
              <a:rPr lang="en-US" dirty="0"/>
              <a:t>+ $50 million  illicit , services, transfers, income, FDI,  Portfolio, bank credit </a:t>
            </a:r>
          </a:p>
          <a:p>
            <a:r>
              <a:rPr lang="en-US" dirty="0"/>
              <a:t>NET   0</a:t>
            </a:r>
          </a:p>
          <a:p>
            <a:r>
              <a:rPr lang="en-US" dirty="0"/>
              <a:t>No Change in FX</a:t>
            </a:r>
          </a:p>
        </p:txBody>
      </p:sp>
      <p:sp>
        <p:nvSpPr>
          <p:cNvPr id="4" name="Content Placeholder 3">
            <a:extLst>
              <a:ext uri="{FF2B5EF4-FFF2-40B4-BE49-F238E27FC236}">
                <a16:creationId xmlns:a16="http://schemas.microsoft.com/office/drawing/2014/main" id="{00CA6025-2D50-40A4-B042-32D460C50CD3}"/>
              </a:ext>
            </a:extLst>
          </p:cNvPr>
          <p:cNvSpPr>
            <a:spLocks noGrp="1"/>
          </p:cNvSpPr>
          <p:nvPr>
            <p:ph sz="half" idx="2"/>
          </p:nvPr>
        </p:nvSpPr>
        <p:spPr/>
        <p:txBody>
          <a:bodyPr>
            <a:normAutofit/>
          </a:bodyPr>
          <a:lstStyle/>
          <a:p>
            <a:pPr marL="0" indent="0">
              <a:buNone/>
            </a:pPr>
            <a:r>
              <a:rPr lang="en-US" dirty="0"/>
              <a:t>Post 2017</a:t>
            </a:r>
          </a:p>
          <a:p>
            <a:r>
              <a:rPr lang="en-US" dirty="0"/>
              <a:t>- $150 million goods </a:t>
            </a:r>
          </a:p>
          <a:p>
            <a:r>
              <a:rPr lang="en-US" dirty="0"/>
              <a:t>+ $50 million service, transfers,  income, FDI, Portfolio, bank credit </a:t>
            </a:r>
          </a:p>
          <a:p>
            <a:r>
              <a:rPr lang="en-US" dirty="0"/>
              <a:t>NET  -  $100 million</a:t>
            </a:r>
          </a:p>
          <a:p>
            <a:r>
              <a:rPr lang="en-US" dirty="0"/>
              <a:t>Cumulative $3 billion outflow, private and public </a:t>
            </a:r>
          </a:p>
          <a:p>
            <a:pPr marL="0" indent="0">
              <a:buNone/>
            </a:pPr>
            <a:endParaRPr lang="en-US" dirty="0"/>
          </a:p>
          <a:p>
            <a:pPr marL="0" indent="0">
              <a:buNone/>
            </a:pPr>
            <a:r>
              <a:rPr lang="en-US" dirty="0"/>
              <a:t>2020</a:t>
            </a:r>
          </a:p>
          <a:p>
            <a:pPr marL="0" indent="0">
              <a:buNone/>
            </a:pPr>
            <a:r>
              <a:rPr lang="en-US" dirty="0"/>
              <a:t>NET  $0</a:t>
            </a:r>
          </a:p>
        </p:txBody>
      </p:sp>
      <p:sp>
        <p:nvSpPr>
          <p:cNvPr id="5" name="Footer Placeholder 4">
            <a:extLst>
              <a:ext uri="{FF2B5EF4-FFF2-40B4-BE49-F238E27FC236}">
                <a16:creationId xmlns:a16="http://schemas.microsoft.com/office/drawing/2014/main" id="{A16A7833-970C-4203-B3A2-5282BF105437}"/>
              </a:ext>
            </a:extLst>
          </p:cNvPr>
          <p:cNvSpPr>
            <a:spLocks noGrp="1"/>
          </p:cNvSpPr>
          <p:nvPr>
            <p:ph type="ftr" sz="quarter" idx="11"/>
          </p:nvPr>
        </p:nvSpPr>
        <p:spPr/>
        <p:txBody>
          <a:bodyPr/>
          <a:lstStyle/>
          <a:p>
            <a:r>
              <a:rPr lang="en-US" dirty="0"/>
              <a:t>William Brown NAEIA, 11/1/2020</a:t>
            </a:r>
          </a:p>
        </p:txBody>
      </p:sp>
    </p:spTree>
    <p:extLst>
      <p:ext uri="{BB962C8B-B14F-4D97-AF65-F5344CB8AC3E}">
        <p14:creationId xmlns:p14="http://schemas.microsoft.com/office/powerpoint/2010/main" val="20573321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TotalTime>
  <Words>2324</Words>
  <Application>Microsoft Office PowerPoint</Application>
  <PresentationFormat>Widescreen</PresentationFormat>
  <Paragraphs>151</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Cambria Math</vt:lpstr>
      <vt:lpstr>Century Gothic</vt:lpstr>
      <vt:lpstr>Courier New</vt:lpstr>
      <vt:lpstr>Wingdings</vt:lpstr>
      <vt:lpstr>Wingdings 3</vt:lpstr>
      <vt:lpstr>Custom Design</vt:lpstr>
      <vt:lpstr>Ion</vt:lpstr>
      <vt:lpstr>Nov 2020:  NK Economy Under Severe Strain</vt:lpstr>
      <vt:lpstr>Markets</vt:lpstr>
      <vt:lpstr>Too Long Economic Transition—to what end?</vt:lpstr>
      <vt:lpstr>PowerPoint Presentation</vt:lpstr>
      <vt:lpstr>China 2016-7 Nuclear sanctions create  trade, financial crisis.</vt:lpstr>
      <vt:lpstr>Won stabilized despite export collapse</vt:lpstr>
      <vt:lpstr>PowerPoint Presentation</vt:lpstr>
      <vt:lpstr>PowerPoint Presentation</vt:lpstr>
      <vt:lpstr>Hypothetical Balance of Payments</vt:lpstr>
      <vt:lpstr>Tight Monetary, Fiscal Policy to Defend Won</vt:lpstr>
      <vt:lpstr>PowerPoint Presentation</vt:lpstr>
      <vt:lpstr>PowerPoint Presentation</vt:lpstr>
      <vt:lpstr>PowerPoint Presentation</vt:lpstr>
      <vt:lpstr>Why  Revalue Won ?  Speculation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Bill Brown</dc:creator>
  <cp:lastModifiedBy>Bill Brown</cp:lastModifiedBy>
  <cp:revision>31</cp:revision>
  <dcterms:created xsi:type="dcterms:W3CDTF">2020-11-09T02:00:23Z</dcterms:created>
  <dcterms:modified xsi:type="dcterms:W3CDTF">2020-11-09T19:34:57Z</dcterms:modified>
</cp:coreProperties>
</file>