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62" r:id="rId5"/>
    <p:sldId id="260"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9" d="100"/>
          <a:sy n="89" d="100"/>
        </p:scale>
        <p:origin x="102" y="3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8A0DDF-B2EA-437A-A689-FADE9E295DD3}" type="datetimeFigureOut">
              <a:rPr lang="en-US" smtClean="0"/>
              <a:t>11/2/2016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F438710-D9C7-4DD2-B769-BB334D825B48}" type="slidenum">
              <a:rPr lang="en-US" smtClean="0"/>
              <a:t>‹#›</a:t>
            </a:fld>
            <a:endParaRPr lang="en-US"/>
          </a:p>
        </p:txBody>
      </p:sp>
    </p:spTree>
    <p:extLst>
      <p:ext uri="{BB962C8B-B14F-4D97-AF65-F5344CB8AC3E}">
        <p14:creationId xmlns:p14="http://schemas.microsoft.com/office/powerpoint/2010/main" val="22551606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D07B8C-D2A9-4B21-9635-5A5FF382ABDD}" type="datetimeFigureOut">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1E519E-11FE-4ED6-8B7A-64FDCF2710DA}" type="slidenum">
              <a:rPr lang="en-US" smtClean="0"/>
              <a:t>‹#›</a:t>
            </a:fld>
            <a:endParaRPr lang="en-US" dirty="0"/>
          </a:p>
        </p:txBody>
      </p:sp>
    </p:spTree>
    <p:extLst>
      <p:ext uri="{BB962C8B-B14F-4D97-AF65-F5344CB8AC3E}">
        <p14:creationId xmlns:p14="http://schemas.microsoft.com/office/powerpoint/2010/main" val="2916411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D07B8C-D2A9-4B21-9635-5A5FF382ABDD}" type="datetimeFigureOut">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1E519E-11FE-4ED6-8B7A-64FDCF2710DA}" type="slidenum">
              <a:rPr lang="en-US" smtClean="0"/>
              <a:t>‹#›</a:t>
            </a:fld>
            <a:endParaRPr lang="en-US" dirty="0"/>
          </a:p>
        </p:txBody>
      </p:sp>
    </p:spTree>
    <p:extLst>
      <p:ext uri="{BB962C8B-B14F-4D97-AF65-F5344CB8AC3E}">
        <p14:creationId xmlns:p14="http://schemas.microsoft.com/office/powerpoint/2010/main" val="1904671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D07B8C-D2A9-4B21-9635-5A5FF382ABDD}" type="datetimeFigureOut">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1E519E-11FE-4ED6-8B7A-64FDCF2710DA}" type="slidenum">
              <a:rPr lang="en-US" smtClean="0"/>
              <a:t>‹#›</a:t>
            </a:fld>
            <a:endParaRPr lang="en-US" dirty="0"/>
          </a:p>
        </p:txBody>
      </p:sp>
    </p:spTree>
    <p:extLst>
      <p:ext uri="{BB962C8B-B14F-4D97-AF65-F5344CB8AC3E}">
        <p14:creationId xmlns:p14="http://schemas.microsoft.com/office/powerpoint/2010/main" val="400620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D07B8C-D2A9-4B21-9635-5A5FF382ABDD}" type="datetimeFigureOut">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1E519E-11FE-4ED6-8B7A-64FDCF2710DA}" type="slidenum">
              <a:rPr lang="en-US" smtClean="0"/>
              <a:t>‹#›</a:t>
            </a:fld>
            <a:endParaRPr lang="en-US" dirty="0"/>
          </a:p>
        </p:txBody>
      </p:sp>
    </p:spTree>
    <p:extLst>
      <p:ext uri="{BB962C8B-B14F-4D97-AF65-F5344CB8AC3E}">
        <p14:creationId xmlns:p14="http://schemas.microsoft.com/office/powerpoint/2010/main" val="403678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D07B8C-D2A9-4B21-9635-5A5FF382ABDD}" type="datetimeFigureOut">
              <a:rPr lang="en-US" smtClean="0"/>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1E519E-11FE-4ED6-8B7A-64FDCF2710DA}" type="slidenum">
              <a:rPr lang="en-US" smtClean="0"/>
              <a:t>‹#›</a:t>
            </a:fld>
            <a:endParaRPr lang="en-US" dirty="0"/>
          </a:p>
        </p:txBody>
      </p:sp>
    </p:spTree>
    <p:extLst>
      <p:ext uri="{BB962C8B-B14F-4D97-AF65-F5344CB8AC3E}">
        <p14:creationId xmlns:p14="http://schemas.microsoft.com/office/powerpoint/2010/main" val="413082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D07B8C-D2A9-4B21-9635-5A5FF382ABDD}" type="datetimeFigureOut">
              <a:rPr lang="en-US" smtClean="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1E519E-11FE-4ED6-8B7A-64FDCF2710DA}" type="slidenum">
              <a:rPr lang="en-US" smtClean="0"/>
              <a:t>‹#›</a:t>
            </a:fld>
            <a:endParaRPr lang="en-US" dirty="0"/>
          </a:p>
        </p:txBody>
      </p:sp>
    </p:spTree>
    <p:extLst>
      <p:ext uri="{BB962C8B-B14F-4D97-AF65-F5344CB8AC3E}">
        <p14:creationId xmlns:p14="http://schemas.microsoft.com/office/powerpoint/2010/main" val="1023953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D07B8C-D2A9-4B21-9635-5A5FF382ABDD}" type="datetimeFigureOut">
              <a:rPr lang="en-US" smtClean="0"/>
              <a:t>11/2/2016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1E519E-11FE-4ED6-8B7A-64FDCF2710DA}" type="slidenum">
              <a:rPr lang="en-US" smtClean="0"/>
              <a:t>‹#›</a:t>
            </a:fld>
            <a:endParaRPr lang="en-US" dirty="0"/>
          </a:p>
        </p:txBody>
      </p:sp>
    </p:spTree>
    <p:extLst>
      <p:ext uri="{BB962C8B-B14F-4D97-AF65-F5344CB8AC3E}">
        <p14:creationId xmlns:p14="http://schemas.microsoft.com/office/powerpoint/2010/main" val="2945642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D07B8C-D2A9-4B21-9635-5A5FF382ABDD}" type="datetimeFigureOut">
              <a:rPr lang="en-US" smtClean="0"/>
              <a:t>11/2/2016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1E519E-11FE-4ED6-8B7A-64FDCF2710DA}" type="slidenum">
              <a:rPr lang="en-US" smtClean="0"/>
              <a:t>‹#›</a:t>
            </a:fld>
            <a:endParaRPr lang="en-US" dirty="0"/>
          </a:p>
        </p:txBody>
      </p:sp>
    </p:spTree>
    <p:extLst>
      <p:ext uri="{BB962C8B-B14F-4D97-AF65-F5344CB8AC3E}">
        <p14:creationId xmlns:p14="http://schemas.microsoft.com/office/powerpoint/2010/main" val="98720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D07B8C-D2A9-4B21-9635-5A5FF382ABDD}" type="datetimeFigureOut">
              <a:rPr lang="en-US" smtClean="0"/>
              <a:t>11/2/2016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1E519E-11FE-4ED6-8B7A-64FDCF2710DA}" type="slidenum">
              <a:rPr lang="en-US" smtClean="0"/>
              <a:t>‹#›</a:t>
            </a:fld>
            <a:endParaRPr lang="en-US" dirty="0"/>
          </a:p>
        </p:txBody>
      </p:sp>
    </p:spTree>
    <p:extLst>
      <p:ext uri="{BB962C8B-B14F-4D97-AF65-F5344CB8AC3E}">
        <p14:creationId xmlns:p14="http://schemas.microsoft.com/office/powerpoint/2010/main" val="412136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D07B8C-D2A9-4B21-9635-5A5FF382ABDD}" type="datetimeFigureOut">
              <a:rPr lang="en-US" smtClean="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1E519E-11FE-4ED6-8B7A-64FDCF2710DA}" type="slidenum">
              <a:rPr lang="en-US" smtClean="0"/>
              <a:t>‹#›</a:t>
            </a:fld>
            <a:endParaRPr lang="en-US" dirty="0"/>
          </a:p>
        </p:txBody>
      </p:sp>
    </p:spTree>
    <p:extLst>
      <p:ext uri="{BB962C8B-B14F-4D97-AF65-F5344CB8AC3E}">
        <p14:creationId xmlns:p14="http://schemas.microsoft.com/office/powerpoint/2010/main" val="4221190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D07B8C-D2A9-4B21-9635-5A5FF382ABDD}" type="datetimeFigureOut">
              <a:rPr lang="en-US" smtClean="0"/>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1E519E-11FE-4ED6-8B7A-64FDCF2710DA}" type="slidenum">
              <a:rPr lang="en-US" smtClean="0"/>
              <a:t>‹#›</a:t>
            </a:fld>
            <a:endParaRPr lang="en-US" dirty="0"/>
          </a:p>
        </p:txBody>
      </p:sp>
    </p:spTree>
    <p:extLst>
      <p:ext uri="{BB962C8B-B14F-4D97-AF65-F5344CB8AC3E}">
        <p14:creationId xmlns:p14="http://schemas.microsoft.com/office/powerpoint/2010/main" val="222429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07B8C-D2A9-4B21-9635-5A5FF382ABDD}" type="datetimeFigureOut">
              <a:rPr lang="en-US" smtClean="0"/>
              <a:t>11/2/2016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1E519E-11FE-4ED6-8B7A-64FDCF2710DA}" type="slidenum">
              <a:rPr lang="en-US" smtClean="0"/>
              <a:t>‹#›</a:t>
            </a:fld>
            <a:endParaRPr lang="en-US" dirty="0"/>
          </a:p>
        </p:txBody>
      </p:sp>
    </p:spTree>
    <p:extLst>
      <p:ext uri="{BB962C8B-B14F-4D97-AF65-F5344CB8AC3E}">
        <p14:creationId xmlns:p14="http://schemas.microsoft.com/office/powerpoint/2010/main" val="29568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overepeaterassociation.shutterfl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352" y="1545464"/>
            <a:ext cx="9573296" cy="1178887"/>
          </a:xfrm>
        </p:spPr>
        <p:txBody>
          <a:bodyPr>
            <a:normAutofit/>
          </a:bodyPr>
          <a:lstStyle/>
          <a:p>
            <a:r>
              <a:rPr lang="en-US" sz="6600" b="1" dirty="0" smtClean="0">
                <a:solidFill>
                  <a:srgbClr val="002060"/>
                </a:solidFill>
                <a:effectLst>
                  <a:outerShdw blurRad="38100" dist="38100" dir="2700000" algn="tl">
                    <a:srgbClr val="000000">
                      <a:alpha val="43137"/>
                    </a:srgbClr>
                  </a:outerShdw>
                </a:effectLst>
              </a:rPr>
              <a:t>COVE Repeater Association</a:t>
            </a:r>
            <a:endParaRPr lang="en-US" sz="6600" b="1" dirty="0">
              <a:solidFill>
                <a:srgbClr val="00206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sz="3600" i="1" dirty="0" smtClean="0">
                <a:effectLst>
                  <a:outerShdw blurRad="38100" dist="38100" dir="2700000" algn="tl">
                    <a:srgbClr val="000000">
                      <a:alpha val="43137"/>
                    </a:srgbClr>
                  </a:outerShdw>
                </a:effectLst>
              </a:rPr>
              <a:t>Serving Copperas Cove</a:t>
            </a:r>
          </a:p>
          <a:p>
            <a:r>
              <a:rPr lang="en-US" i="1" dirty="0">
                <a:effectLst>
                  <a:outerShdw blurRad="38100" dist="38100" dir="2700000" algn="tl">
                    <a:srgbClr val="000000">
                      <a:alpha val="43137"/>
                    </a:srgbClr>
                  </a:outerShdw>
                </a:effectLst>
              </a:rPr>
              <a:t>&amp;</a:t>
            </a:r>
            <a:endParaRPr lang="en-US" i="1" dirty="0" smtClean="0">
              <a:effectLst>
                <a:outerShdw blurRad="38100" dist="38100" dir="2700000" algn="tl">
                  <a:srgbClr val="000000">
                    <a:alpha val="43137"/>
                  </a:srgbClr>
                </a:outerShdw>
              </a:effectLst>
            </a:endParaRPr>
          </a:p>
          <a:p>
            <a:r>
              <a:rPr lang="en-US" i="1" dirty="0" smtClean="0">
                <a:effectLst>
                  <a:outerShdw blurRad="38100" dist="38100" dir="2700000" algn="tl">
                    <a:srgbClr val="000000">
                      <a:alpha val="43137"/>
                    </a:srgbClr>
                  </a:outerShdw>
                </a:effectLst>
              </a:rPr>
              <a:t>Operators throughout Coryell, Bell, Burnet and Lampasas Counties</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5308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2060"/>
                </a:solidFill>
                <a:effectLst>
                  <a:outerShdw blurRad="38100" dist="38100" dir="2700000" algn="tl">
                    <a:srgbClr val="000000">
                      <a:alpha val="43137"/>
                    </a:srgbClr>
                  </a:outerShdw>
                </a:effectLst>
              </a:rPr>
              <a:t>Activities and Membership Open to All Hams</a:t>
            </a:r>
            <a:br>
              <a:rPr lang="en-US" b="1" dirty="0" smtClean="0">
                <a:solidFill>
                  <a:srgbClr val="002060"/>
                </a:solidFill>
                <a:effectLst>
                  <a:outerShdw blurRad="38100" dist="38100" dir="2700000" algn="tl">
                    <a:srgbClr val="000000">
                      <a:alpha val="43137"/>
                    </a:srgbClr>
                  </a:outerShdw>
                </a:effectLst>
              </a:rPr>
            </a:br>
            <a:r>
              <a:rPr lang="en-US" sz="3600" b="1" i="1" dirty="0" smtClean="0">
                <a:solidFill>
                  <a:srgbClr val="002060"/>
                </a:solidFill>
                <a:effectLst>
                  <a:outerShdw blurRad="38100" dist="38100" dir="2700000" algn="tl">
                    <a:srgbClr val="000000">
                      <a:alpha val="43137"/>
                    </a:srgbClr>
                  </a:outerShdw>
                </a:effectLst>
              </a:rPr>
              <a:t>(and families too…)</a:t>
            </a:r>
            <a:endParaRPr lang="en-US" sz="3600" b="1" i="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2292439"/>
            <a:ext cx="10515600" cy="4237150"/>
          </a:xfrm>
        </p:spPr>
        <p:txBody>
          <a:bodyPr/>
          <a:lstStyle/>
          <a:p>
            <a:r>
              <a:rPr lang="en-US" dirty="0"/>
              <a:t>VHF and UHF Contacts on Club Repeaters</a:t>
            </a:r>
          </a:p>
          <a:p>
            <a:r>
              <a:rPr lang="en-US" dirty="0" smtClean="0"/>
              <a:t>Monthly Meetings</a:t>
            </a:r>
          </a:p>
          <a:p>
            <a:r>
              <a:rPr lang="en-US" dirty="0" smtClean="0"/>
              <a:t>Social Events</a:t>
            </a:r>
          </a:p>
          <a:p>
            <a:r>
              <a:rPr lang="en-US" dirty="0" smtClean="0"/>
              <a:t>National Field Day Events in Summer and Winter</a:t>
            </a:r>
          </a:p>
          <a:p>
            <a:r>
              <a:rPr lang="en-US" dirty="0" smtClean="0"/>
              <a:t>Repeater maintenance and other technical stuff</a:t>
            </a:r>
          </a:p>
          <a:p>
            <a:r>
              <a:rPr lang="en-US" dirty="0" smtClean="0"/>
              <a:t>Impromptu field set-ups and operations</a:t>
            </a:r>
          </a:p>
        </p:txBody>
      </p:sp>
    </p:spTree>
    <p:extLst>
      <p:ext uri="{BB962C8B-B14F-4D97-AF65-F5344CB8AC3E}">
        <p14:creationId xmlns:p14="http://schemas.microsoft.com/office/powerpoint/2010/main" val="397406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9063"/>
            <a:ext cx="10515600" cy="1325563"/>
          </a:xfrm>
        </p:spPr>
        <p:txBody>
          <a:bodyPr>
            <a:normAutofit/>
          </a:bodyPr>
          <a:lstStyle/>
          <a:p>
            <a:pPr algn="ctr"/>
            <a:r>
              <a:rPr lang="en-US" sz="6600" b="1" dirty="0" smtClean="0">
                <a:solidFill>
                  <a:srgbClr val="002060"/>
                </a:solidFill>
                <a:effectLst>
                  <a:outerShdw blurRad="38100" dist="38100" dir="2700000" algn="tl">
                    <a:srgbClr val="000000">
                      <a:alpha val="43137"/>
                    </a:srgbClr>
                  </a:outerShdw>
                </a:effectLst>
              </a:rPr>
              <a:t>K5CRA Club Repeaters</a:t>
            </a:r>
            <a:endParaRPr lang="en-US" sz="66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352282"/>
            <a:ext cx="10515600" cy="5190186"/>
          </a:xfrm>
        </p:spPr>
        <p:txBody>
          <a:bodyPr>
            <a:normAutofit/>
          </a:bodyPr>
          <a:lstStyle/>
          <a:p>
            <a:r>
              <a:rPr lang="en-US" dirty="0" smtClean="0"/>
              <a:t>Copperas Cove location with high elevation for widest coverage</a:t>
            </a:r>
          </a:p>
          <a:p>
            <a:pPr lvl="1"/>
            <a:r>
              <a:rPr lang="en-US" sz="2600" b="1" dirty="0" smtClean="0">
                <a:solidFill>
                  <a:srgbClr val="002060"/>
                </a:solidFill>
              </a:rPr>
              <a:t>2 meters VHF</a:t>
            </a:r>
          </a:p>
          <a:p>
            <a:pPr lvl="2"/>
            <a:r>
              <a:rPr lang="en-US" sz="2400" b="1" dirty="0">
                <a:solidFill>
                  <a:srgbClr val="002060"/>
                </a:solidFill>
                <a:effectLst>
                  <a:outerShdw blurRad="38100" dist="38100" dir="2700000" algn="tl">
                    <a:srgbClr val="000000">
                      <a:alpha val="43137"/>
                    </a:srgbClr>
                  </a:outerShdw>
                </a:effectLst>
              </a:rPr>
              <a:t>147.26 with a positive offset (+) and a tone of 88.5</a:t>
            </a:r>
          </a:p>
          <a:p>
            <a:pPr lvl="2"/>
            <a:r>
              <a:rPr lang="en-US" dirty="0" smtClean="0"/>
              <a:t>FM Analog and Yaesu System Fusion C4FM Digital</a:t>
            </a:r>
            <a:endParaRPr lang="en-US" dirty="0"/>
          </a:p>
          <a:p>
            <a:pPr lvl="1"/>
            <a:r>
              <a:rPr lang="en-US" sz="2600" b="1" dirty="0" smtClean="0">
                <a:solidFill>
                  <a:srgbClr val="002060"/>
                </a:solidFill>
              </a:rPr>
              <a:t>70 centimeter UHF  </a:t>
            </a:r>
            <a:r>
              <a:rPr lang="en-US" sz="2600" b="1" i="1" dirty="0" smtClean="0">
                <a:solidFill>
                  <a:srgbClr val="002060"/>
                </a:solidFill>
              </a:rPr>
              <a:t>(Also referred to as the 440 machine)</a:t>
            </a:r>
          </a:p>
          <a:p>
            <a:pPr lvl="2"/>
            <a:r>
              <a:rPr lang="en-US" b="1" dirty="0">
                <a:solidFill>
                  <a:srgbClr val="002060"/>
                </a:solidFill>
                <a:effectLst>
                  <a:outerShdw blurRad="38100" dist="38100" dir="2700000" algn="tl">
                    <a:srgbClr val="000000">
                      <a:alpha val="43137"/>
                    </a:srgbClr>
                  </a:outerShdw>
                </a:effectLst>
              </a:rPr>
              <a:t>443.325 with a positive offset (+) and a tone of 88.5</a:t>
            </a:r>
          </a:p>
          <a:p>
            <a:pPr lvl="2"/>
            <a:r>
              <a:rPr lang="en-US" dirty="0" smtClean="0"/>
              <a:t>FM </a:t>
            </a:r>
            <a:r>
              <a:rPr lang="en-US" dirty="0"/>
              <a:t>Analog and Yaesu System Fusion C4FM Digital</a:t>
            </a:r>
          </a:p>
          <a:p>
            <a:pPr lvl="1"/>
            <a:r>
              <a:rPr lang="en-US" dirty="0" smtClean="0"/>
              <a:t>Yaesu System Fusion Digital capable with DR-1X Repeaters for each band </a:t>
            </a:r>
            <a:endParaRPr lang="en-US" dirty="0"/>
          </a:p>
          <a:p>
            <a:pPr lvl="2"/>
            <a:r>
              <a:rPr lang="en-US" dirty="0" smtClean="0"/>
              <a:t>Set on Automatic </a:t>
            </a:r>
            <a:r>
              <a:rPr lang="en-US" dirty="0"/>
              <a:t>Mode Select for FM or </a:t>
            </a:r>
            <a:r>
              <a:rPr lang="en-US" dirty="0" smtClean="0"/>
              <a:t>Digital</a:t>
            </a:r>
          </a:p>
          <a:p>
            <a:pPr lvl="2"/>
            <a:r>
              <a:rPr lang="en-US" b="1" dirty="0" smtClean="0">
                <a:solidFill>
                  <a:srgbClr val="002060"/>
                </a:solidFill>
              </a:rPr>
              <a:t>Transmit in traditional FM and you will hear FM out</a:t>
            </a:r>
          </a:p>
          <a:p>
            <a:pPr lvl="2"/>
            <a:r>
              <a:rPr lang="en-US" b="1" dirty="0" smtClean="0">
                <a:solidFill>
                  <a:srgbClr val="002060"/>
                </a:solidFill>
              </a:rPr>
              <a:t>Transmit in new C4FM Digital and you will hear Digital </a:t>
            </a:r>
            <a:r>
              <a:rPr lang="en-US" b="1" dirty="0">
                <a:solidFill>
                  <a:srgbClr val="002060"/>
                </a:solidFill>
              </a:rPr>
              <a:t>out</a:t>
            </a:r>
          </a:p>
          <a:p>
            <a:r>
              <a:rPr lang="en-US" dirty="0" smtClean="0"/>
              <a:t>Solar Powered </a:t>
            </a:r>
            <a:r>
              <a:rPr lang="en-US" dirty="0" smtClean="0"/>
              <a:t>battery </a:t>
            </a:r>
            <a:r>
              <a:rPr lang="en-US" dirty="0" smtClean="0"/>
              <a:t>back-up</a:t>
            </a:r>
          </a:p>
          <a:p>
            <a:r>
              <a:rPr lang="en-US" dirty="0" smtClean="0"/>
              <a:t>Open to all amateur operators</a:t>
            </a:r>
          </a:p>
          <a:p>
            <a:pPr lvl="2"/>
            <a:endParaRPr lang="en-US" dirty="0"/>
          </a:p>
        </p:txBody>
      </p:sp>
    </p:spTree>
    <p:extLst>
      <p:ext uri="{BB962C8B-B14F-4D97-AF65-F5344CB8AC3E}">
        <p14:creationId xmlns:p14="http://schemas.microsoft.com/office/powerpoint/2010/main" val="2585024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4429"/>
          </a:xfrm>
        </p:spPr>
        <p:txBody>
          <a:bodyPr/>
          <a:lstStyle/>
          <a:p>
            <a:pPr algn="ctr"/>
            <a:r>
              <a:rPr lang="en-US" b="1" dirty="0" smtClean="0">
                <a:solidFill>
                  <a:schemeClr val="accent1">
                    <a:lumMod val="50000"/>
                  </a:schemeClr>
                </a:solidFill>
                <a:effectLst>
                  <a:outerShdw blurRad="38100" dist="38100" dir="2700000" algn="tl">
                    <a:srgbClr val="000000">
                      <a:alpha val="43137"/>
                    </a:srgbClr>
                  </a:outerShdw>
                </a:effectLst>
              </a:rPr>
              <a:t>Helpful Hints on Repeater Operations</a:t>
            </a:r>
            <a:endParaRPr lang="en-US"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429554"/>
            <a:ext cx="10515600" cy="5035639"/>
          </a:xfrm>
        </p:spPr>
        <p:txBody>
          <a:bodyPr>
            <a:normAutofit fontScale="92500" lnSpcReduction="20000"/>
          </a:bodyPr>
          <a:lstStyle/>
          <a:p>
            <a:r>
              <a:rPr lang="en-US" dirty="0" smtClean="0"/>
              <a:t>What you will hear</a:t>
            </a:r>
          </a:p>
          <a:p>
            <a:pPr lvl="1"/>
            <a:r>
              <a:rPr lang="en-US" dirty="0" smtClean="0"/>
              <a:t>Traditional every day FM vhf contacts between stations</a:t>
            </a:r>
          </a:p>
          <a:p>
            <a:pPr lvl="1"/>
            <a:r>
              <a:rPr lang="en-US" dirty="0" smtClean="0"/>
              <a:t>Contacts using Yaesu digital transmissions</a:t>
            </a:r>
          </a:p>
          <a:p>
            <a:pPr lvl="2"/>
            <a:r>
              <a:rPr lang="en-US" dirty="0"/>
              <a:t>On a digital radio that is set to digital you will hear a digital voice</a:t>
            </a:r>
          </a:p>
          <a:p>
            <a:pPr lvl="2"/>
            <a:r>
              <a:rPr lang="en-US" dirty="0" smtClean="0"/>
              <a:t>On an FM vhf radio, old school scanner, or digital radio set to FM,  you will hear static noise</a:t>
            </a:r>
          </a:p>
          <a:p>
            <a:pPr lvl="2"/>
            <a:r>
              <a:rPr lang="en-US" dirty="0" smtClean="0"/>
              <a:t>On a digital radio set to </a:t>
            </a:r>
            <a:r>
              <a:rPr lang="en-US" i="1" dirty="0" smtClean="0">
                <a:solidFill>
                  <a:srgbClr val="002060"/>
                </a:solidFill>
              </a:rPr>
              <a:t>Auto Mode</a:t>
            </a:r>
            <a:r>
              <a:rPr lang="en-US" dirty="0" smtClean="0"/>
              <a:t>, the radio will switch to digital and you will hear voice.  </a:t>
            </a:r>
            <a:r>
              <a:rPr lang="en-US" i="1" dirty="0" smtClean="0"/>
              <a:t>Auto Mode is the recommended setting for those with digital capable radios.</a:t>
            </a:r>
          </a:p>
          <a:p>
            <a:r>
              <a:rPr lang="en-US" dirty="0" smtClean="0"/>
              <a:t>Breaking in to a Digital communication between stations</a:t>
            </a:r>
          </a:p>
          <a:p>
            <a:pPr lvl="1"/>
            <a:r>
              <a:rPr lang="en-US" dirty="0" smtClean="0"/>
              <a:t>Go to FM, listen for a break and transmit “Break” and the repeater will switch to digital and transmit your “Break.”  </a:t>
            </a:r>
          </a:p>
          <a:p>
            <a:pPr lvl="1"/>
            <a:r>
              <a:rPr lang="en-US" dirty="0" smtClean="0"/>
              <a:t>Operators with radios in the preferred Auto Mode will experience the shift back to FM and hear your break in transmission and be able to talk with you.</a:t>
            </a:r>
          </a:p>
          <a:p>
            <a:r>
              <a:rPr lang="en-US" dirty="0" smtClean="0"/>
              <a:t>Turning off the noise from digital operations on an FM VHF radio</a:t>
            </a:r>
          </a:p>
          <a:p>
            <a:pPr lvl="1"/>
            <a:r>
              <a:rPr lang="en-US" dirty="0" smtClean="0"/>
              <a:t>Set </a:t>
            </a:r>
            <a:r>
              <a:rPr lang="en-US" dirty="0" smtClean="0"/>
              <a:t>your </a:t>
            </a:r>
            <a:r>
              <a:rPr lang="en-US" dirty="0" smtClean="0"/>
              <a:t>receive mode to tone squelch mode (TSQ on some </a:t>
            </a:r>
            <a:r>
              <a:rPr lang="en-US" dirty="0" smtClean="0"/>
              <a:t>radios, CT on others) </a:t>
            </a:r>
            <a:r>
              <a:rPr lang="en-US" dirty="0" smtClean="0"/>
              <a:t>so </a:t>
            </a:r>
            <a:r>
              <a:rPr lang="en-US" dirty="0" smtClean="0"/>
              <a:t>your </a:t>
            </a:r>
            <a:r>
              <a:rPr lang="en-US" dirty="0" smtClean="0"/>
              <a:t>receiver will listen for a tone of 88.5 before sound comes out of the speaker.  Since digital </a:t>
            </a:r>
            <a:r>
              <a:rPr lang="en-US" dirty="0" smtClean="0"/>
              <a:t>mode does </a:t>
            </a:r>
            <a:r>
              <a:rPr lang="en-US" dirty="0" smtClean="0"/>
              <a:t>not send a tone, you will not hear any noise.</a:t>
            </a:r>
          </a:p>
        </p:txBody>
      </p:sp>
    </p:spTree>
    <p:extLst>
      <p:ext uri="{BB962C8B-B14F-4D97-AF65-F5344CB8AC3E}">
        <p14:creationId xmlns:p14="http://schemas.microsoft.com/office/powerpoint/2010/main" val="1552587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rgbClr val="002060"/>
                </a:solidFill>
                <a:effectLst>
                  <a:outerShdw blurRad="38100" dist="38100" dir="2700000" algn="tl">
                    <a:srgbClr val="000000">
                      <a:alpha val="43137"/>
                    </a:srgbClr>
                  </a:outerShdw>
                </a:effectLst>
              </a:rPr>
              <a:t>Why System Fusion?</a:t>
            </a:r>
            <a:endParaRPr lang="en-US" sz="60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r>
              <a:rPr lang="en-US" dirty="0" smtClean="0"/>
              <a:t>Learning new technology is one of the pleasures of amateur radio.</a:t>
            </a:r>
          </a:p>
          <a:p>
            <a:r>
              <a:rPr lang="en-US" dirty="0" smtClean="0"/>
              <a:t>Can communicate using AM, SSB, PSK, RTTY FM and </a:t>
            </a:r>
            <a:r>
              <a:rPr lang="en-US" i="1" dirty="0" smtClean="0">
                <a:solidFill>
                  <a:srgbClr val="002060"/>
                </a:solidFill>
              </a:rPr>
              <a:t>several digital modes</a:t>
            </a:r>
            <a:r>
              <a:rPr lang="en-US" dirty="0" smtClean="0"/>
              <a:t>.  Yaesu </a:t>
            </a:r>
            <a:r>
              <a:rPr lang="en-US" dirty="0" smtClean="0">
                <a:solidFill>
                  <a:srgbClr val="002060"/>
                </a:solidFill>
              </a:rPr>
              <a:t>C4FM is one of those digital modes</a:t>
            </a:r>
            <a:r>
              <a:rPr lang="en-US" dirty="0" smtClean="0"/>
              <a:t>.</a:t>
            </a:r>
          </a:p>
          <a:p>
            <a:r>
              <a:rPr lang="en-US" dirty="0" smtClean="0"/>
              <a:t>One of the benefits of digital communication is the ability to send large amounts of data.  So, besides somewhat improved voice communication, other data can be sent along with the voice data:</a:t>
            </a:r>
          </a:p>
          <a:p>
            <a:pPr lvl="1"/>
            <a:r>
              <a:rPr lang="en-US" dirty="0" smtClean="0"/>
              <a:t>Call sign</a:t>
            </a:r>
          </a:p>
          <a:p>
            <a:pPr lvl="1"/>
            <a:r>
              <a:rPr lang="en-US" dirty="0" smtClean="0"/>
              <a:t>Locations and distance between locations</a:t>
            </a:r>
          </a:p>
          <a:p>
            <a:pPr lvl="1"/>
            <a:r>
              <a:rPr lang="en-US" dirty="0" smtClean="0"/>
              <a:t>Speed and tracking</a:t>
            </a:r>
          </a:p>
          <a:p>
            <a:pPr lvl="1"/>
            <a:r>
              <a:rPr lang="en-US" dirty="0" smtClean="0"/>
              <a:t>Those stations on frequency and within range (group monitoring function)</a:t>
            </a:r>
          </a:p>
          <a:p>
            <a:pPr lvl="1"/>
            <a:r>
              <a:rPr lang="en-US" dirty="0" smtClean="0"/>
              <a:t>Weather information</a:t>
            </a:r>
          </a:p>
          <a:p>
            <a:pPr lvl="1"/>
            <a:r>
              <a:rPr lang="en-US" dirty="0" smtClean="0"/>
              <a:t>Images</a:t>
            </a:r>
          </a:p>
          <a:p>
            <a:pPr lvl="1"/>
            <a:r>
              <a:rPr lang="en-US" dirty="0" smtClean="0"/>
              <a:t>Text messages</a:t>
            </a:r>
          </a:p>
          <a:p>
            <a:pPr lvl="1"/>
            <a:r>
              <a:rPr lang="en-US" dirty="0" smtClean="0"/>
              <a:t>Beacon messages</a:t>
            </a:r>
          </a:p>
          <a:p>
            <a:pPr lvl="1"/>
            <a:endParaRPr lang="en-US" dirty="0"/>
          </a:p>
        </p:txBody>
      </p:sp>
    </p:spTree>
    <p:extLst>
      <p:ext uri="{BB962C8B-B14F-4D97-AF65-F5344CB8AC3E}">
        <p14:creationId xmlns:p14="http://schemas.microsoft.com/office/powerpoint/2010/main" val="59529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2762"/>
          </a:xfrm>
        </p:spPr>
        <p:txBody>
          <a:bodyPr/>
          <a:lstStyle/>
          <a:p>
            <a:pPr algn="ctr"/>
            <a:r>
              <a:rPr lang="en-US" b="1" dirty="0" smtClean="0">
                <a:solidFill>
                  <a:schemeClr val="accent1">
                    <a:lumMod val="50000"/>
                  </a:schemeClr>
                </a:solidFill>
                <a:effectLst>
                  <a:outerShdw blurRad="38100" dist="38100" dir="2700000" algn="tl">
                    <a:srgbClr val="000000">
                      <a:alpha val="43137"/>
                    </a:srgbClr>
                  </a:outerShdw>
                </a:effectLst>
              </a:rPr>
              <a:t>A Few Quick Questions </a:t>
            </a:r>
            <a:r>
              <a:rPr lang="en-US" b="1" dirty="0">
                <a:solidFill>
                  <a:schemeClr val="accent1">
                    <a:lumMod val="50000"/>
                  </a:schemeClr>
                </a:solidFill>
                <a:effectLst>
                  <a:outerShdw blurRad="38100" dist="38100" dir="2700000" algn="tl">
                    <a:srgbClr val="000000">
                      <a:alpha val="43137"/>
                    </a:srgbClr>
                  </a:outerShdw>
                </a:effectLst>
              </a:rPr>
              <a:t>A</a:t>
            </a:r>
            <a:r>
              <a:rPr lang="en-US" b="1" dirty="0" smtClean="0">
                <a:solidFill>
                  <a:schemeClr val="accent1">
                    <a:lumMod val="50000"/>
                  </a:schemeClr>
                </a:solidFill>
                <a:effectLst>
                  <a:outerShdw blurRad="38100" dist="38100" dir="2700000" algn="tl">
                    <a:srgbClr val="000000">
                      <a:alpha val="43137"/>
                    </a:srgbClr>
                  </a:outerShdw>
                </a:effectLst>
              </a:rPr>
              <a:t>bout Digital</a:t>
            </a:r>
            <a:endParaRPr lang="en-US" b="1"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287888"/>
            <a:ext cx="10515600" cy="5214511"/>
          </a:xfrm>
        </p:spPr>
        <p:txBody>
          <a:bodyPr>
            <a:normAutofit fontScale="85000" lnSpcReduction="20000"/>
          </a:bodyPr>
          <a:lstStyle/>
          <a:p>
            <a:endParaRPr lang="en-US" dirty="0" smtClean="0"/>
          </a:p>
          <a:p>
            <a:r>
              <a:rPr lang="en-US" dirty="0" smtClean="0"/>
              <a:t>I have no plans to buy a digital radio, so where does that leave me?</a:t>
            </a:r>
          </a:p>
          <a:p>
            <a:pPr lvl="1"/>
            <a:r>
              <a:rPr lang="en-US" dirty="0" smtClean="0"/>
              <a:t>The repeaters operate on traditional FM VHF and UHF and are set in the Auto Mode to switch between FM and Digital as needed.  Just transmit on your current  into the repeater and it will switch and everyone will hear your transmission as always.</a:t>
            </a:r>
          </a:p>
          <a:p>
            <a:pPr marL="457200" lvl="1" indent="0">
              <a:buNone/>
            </a:pPr>
            <a:endParaRPr lang="en-US" dirty="0" smtClean="0"/>
          </a:p>
          <a:p>
            <a:r>
              <a:rPr lang="en-US" dirty="0" smtClean="0"/>
              <a:t>How do I get rid of the noise when someone is operating digital?</a:t>
            </a:r>
          </a:p>
          <a:p>
            <a:pPr lvl="1"/>
            <a:r>
              <a:rPr lang="en-US" dirty="0" smtClean="0"/>
              <a:t>Set your receiver squelch to listen for a tone (88.5) before sending sound to the speaker.  The Digital </a:t>
            </a:r>
            <a:r>
              <a:rPr lang="en-US" dirty="0" smtClean="0"/>
              <a:t>mode does </a:t>
            </a:r>
            <a:r>
              <a:rPr lang="en-US" dirty="0" smtClean="0"/>
              <a:t>not send a tone when transmitting voice you otherwise hear as noise so your radio won’t play the noise without a tone.  Clear as mud?  Feel free to ask one of the repeater trustees or other club members for assistance.</a:t>
            </a:r>
          </a:p>
          <a:p>
            <a:pPr marL="457200" lvl="1" indent="0">
              <a:buNone/>
            </a:pPr>
            <a:endParaRPr lang="en-US" dirty="0" smtClean="0"/>
          </a:p>
          <a:p>
            <a:r>
              <a:rPr lang="en-US" dirty="0" smtClean="0"/>
              <a:t>Does the digital system get better distance coverage?</a:t>
            </a:r>
          </a:p>
          <a:p>
            <a:pPr lvl="1"/>
            <a:r>
              <a:rPr lang="en-US" dirty="0" smtClean="0"/>
              <a:t>Generally no, it doesn’t.  The digital operation requires a fairly strong signal to meet requirements.  If the signal drops below a certain point the signal drops. It’s all or nothing.  An FM signal may drop below the same cut off point but can continue to be heard in a weak or faint condition.  Digital operators who are told their signal cut off may need to increase power, or if mobile, wait for a better or closer location.</a:t>
            </a:r>
          </a:p>
          <a:p>
            <a:endParaRPr lang="en-US" dirty="0"/>
          </a:p>
        </p:txBody>
      </p:sp>
    </p:spTree>
    <p:extLst>
      <p:ext uri="{BB962C8B-B14F-4D97-AF65-F5344CB8AC3E}">
        <p14:creationId xmlns:p14="http://schemas.microsoft.com/office/powerpoint/2010/main" val="731782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Cove Repeater Association website:</a:t>
            </a:r>
          </a:p>
          <a:p>
            <a:pPr lvl="1"/>
            <a:r>
              <a:rPr lang="en-US" dirty="0" smtClean="0">
                <a:hlinkClick r:id="rId2"/>
              </a:rPr>
              <a:t>https://coverepeaterassociation.shutterfly.com</a:t>
            </a:r>
            <a:endParaRPr lang="en-US" dirty="0" smtClean="0"/>
          </a:p>
          <a:p>
            <a:pPr lvl="1"/>
            <a:r>
              <a:rPr lang="en-US" dirty="0" smtClean="0"/>
              <a:t>Cove Repeater Association on Facebook</a:t>
            </a:r>
          </a:p>
          <a:p>
            <a:endParaRPr lang="en-US" dirty="0"/>
          </a:p>
          <a:p>
            <a:r>
              <a:rPr lang="en-US" u="sng" dirty="0" smtClean="0"/>
              <a:t>A Digital Communications Guide for Amateur Radio Operators</a:t>
            </a:r>
            <a:r>
              <a:rPr lang="en-US" dirty="0" smtClean="0"/>
              <a:t>, Yaesu Vertex Standard, 2011.</a:t>
            </a:r>
            <a:endParaRPr lang="en-US" dirty="0"/>
          </a:p>
        </p:txBody>
      </p:sp>
    </p:spTree>
    <p:extLst>
      <p:ext uri="{BB962C8B-B14F-4D97-AF65-F5344CB8AC3E}">
        <p14:creationId xmlns:p14="http://schemas.microsoft.com/office/powerpoint/2010/main" val="12160364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352" y="1545464"/>
            <a:ext cx="9573296" cy="1178887"/>
          </a:xfrm>
        </p:spPr>
        <p:txBody>
          <a:bodyPr>
            <a:normAutofit/>
          </a:bodyPr>
          <a:lstStyle/>
          <a:p>
            <a:r>
              <a:rPr lang="en-US" sz="6600" b="1" dirty="0" smtClean="0">
                <a:solidFill>
                  <a:srgbClr val="002060"/>
                </a:solidFill>
                <a:effectLst>
                  <a:outerShdw blurRad="38100" dist="38100" dir="2700000" algn="tl">
                    <a:srgbClr val="000000">
                      <a:alpha val="43137"/>
                    </a:srgbClr>
                  </a:outerShdw>
                </a:effectLst>
              </a:rPr>
              <a:t>COVE Repeater Association</a:t>
            </a:r>
            <a:endParaRPr lang="en-US" sz="6600" b="1" dirty="0">
              <a:solidFill>
                <a:srgbClr val="00206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24000" y="2884868"/>
            <a:ext cx="9144000" cy="3541689"/>
          </a:xfrm>
        </p:spPr>
        <p:txBody>
          <a:bodyPr/>
          <a:lstStyle/>
          <a:p>
            <a:pPr algn="l"/>
            <a:r>
              <a:rPr lang="en-US" i="1" dirty="0" smtClean="0">
                <a:effectLst>
                  <a:outerShdw blurRad="38100" dist="38100" dir="2700000" algn="tl">
                    <a:srgbClr val="000000">
                      <a:alpha val="43137"/>
                    </a:srgbClr>
                  </a:outerShdw>
                </a:effectLst>
              </a:rPr>
              <a:t>Notes:</a:t>
            </a:r>
            <a:endParaRPr lang="en-US" i="1" dirty="0">
              <a:effectLst>
                <a:outerShdw blurRad="38100" dist="38100" dir="2700000" algn="tl">
                  <a:srgbClr val="000000">
                    <a:alpha val="43137"/>
                  </a:srgbClr>
                </a:outerShdw>
              </a:effectLst>
            </a:endParaRPr>
          </a:p>
        </p:txBody>
      </p:sp>
      <p:sp>
        <p:nvSpPr>
          <p:cNvPr id="5" name="TextBox 4"/>
          <p:cNvSpPr txBox="1"/>
          <p:nvPr/>
        </p:nvSpPr>
        <p:spPr>
          <a:xfrm>
            <a:off x="708338" y="5872766"/>
            <a:ext cx="9251507" cy="369332"/>
          </a:xfrm>
          <a:prstGeom prst="rect">
            <a:avLst/>
          </a:prstGeom>
          <a:noFill/>
        </p:spPr>
        <p:txBody>
          <a:bodyPr wrap="none" rtlCol="0">
            <a:spAutoFit/>
          </a:bodyPr>
          <a:lstStyle/>
          <a:p>
            <a:r>
              <a:rPr lang="en-US" dirty="0" smtClean="0"/>
              <a:t>Prepared for November 2016 Club meeting by Robert KA5VVD, Bruce KD6UY and Brian WH2ACT </a:t>
            </a:r>
            <a:endParaRPr lang="en-US" dirty="0"/>
          </a:p>
        </p:txBody>
      </p:sp>
    </p:spTree>
    <p:extLst>
      <p:ext uri="{BB962C8B-B14F-4D97-AF65-F5344CB8AC3E}">
        <p14:creationId xmlns:p14="http://schemas.microsoft.com/office/powerpoint/2010/main" val="275811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8656</TotalTime>
  <Words>788</Words>
  <Application>Microsoft Office PowerPoint</Application>
  <PresentationFormat>Widescreen</PresentationFormat>
  <Paragraphs>68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COVE Repeater Association</vt:lpstr>
      <vt:lpstr>Activities and Membership Open to All Hams (and families too…)</vt:lpstr>
      <vt:lpstr>K5CRA Club Repeaters</vt:lpstr>
      <vt:lpstr>Helpful Hints on Repeater Operations</vt:lpstr>
      <vt:lpstr>Why System Fusion?</vt:lpstr>
      <vt:lpstr>A Few Quick Questions About Digital</vt:lpstr>
      <vt:lpstr>Sources</vt:lpstr>
      <vt:lpstr>COVE Repeater Association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 Repeater Association</dc:title>
  <dc:creator>Brian Menges</dc:creator>
  <cp:lastModifiedBy>Bruce</cp:lastModifiedBy>
  <cp:revision>36</cp:revision>
  <dcterms:created xsi:type="dcterms:W3CDTF">2016-10-09T16:45:07Z</dcterms:created>
  <dcterms:modified xsi:type="dcterms:W3CDTF">2016-11-02T19:52:18Z</dcterms:modified>
</cp:coreProperties>
</file>