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9.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tags/tag11.xml" ContentType="application/vnd.openxmlformats-officedocument.presentationml.tags+xml"/>
  <Override PartName="/ppt/notesSlides/notesSlide52.xml" ContentType="application/vnd.openxmlformats-officedocument.presentationml.notesSlide+xml"/>
  <Override PartName="/ppt/tags/tag12.xml" ContentType="application/vnd.openxmlformats-officedocument.presentationml.tags+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tags/tag14.xml" ContentType="application/vnd.openxmlformats-officedocument.presentationml.tags+xml"/>
  <Override PartName="/ppt/notesSlides/notesSlide55.xml" ContentType="application/vnd.openxmlformats-officedocument.presentationml.notesSlide+xml"/>
  <Override PartName="/ppt/tags/tag15.xml" ContentType="application/vnd.openxmlformats-officedocument.presentationml.tags+xml"/>
  <Override PartName="/ppt/notesSlides/notesSlide56.xml" ContentType="application/vnd.openxmlformats-officedocument.presentationml.notesSlide+xml"/>
  <Override PartName="/ppt/tags/tag16.xml" ContentType="application/vnd.openxmlformats-officedocument.presentationml.tags+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 id="2147483755" r:id="rId2"/>
    <p:sldMasterId id="2147483779" r:id="rId3"/>
  </p:sldMasterIdLst>
  <p:notesMasterIdLst>
    <p:notesMasterId r:id="rId71"/>
  </p:notesMasterIdLst>
  <p:sldIdLst>
    <p:sldId id="1289" r:id="rId4"/>
    <p:sldId id="1290" r:id="rId5"/>
    <p:sldId id="1291" r:id="rId6"/>
    <p:sldId id="1292" r:id="rId7"/>
    <p:sldId id="1293" r:id="rId8"/>
    <p:sldId id="1294" r:id="rId9"/>
    <p:sldId id="1295" r:id="rId10"/>
    <p:sldId id="1296" r:id="rId11"/>
    <p:sldId id="1297" r:id="rId12"/>
    <p:sldId id="1298" r:id="rId13"/>
    <p:sldId id="1299" r:id="rId14"/>
    <p:sldId id="276" r:id="rId15"/>
    <p:sldId id="260" r:id="rId16"/>
    <p:sldId id="332" r:id="rId17"/>
    <p:sldId id="1301" r:id="rId18"/>
    <p:sldId id="1302" r:id="rId19"/>
    <p:sldId id="1303" r:id="rId20"/>
    <p:sldId id="1304" r:id="rId21"/>
    <p:sldId id="1306" r:id="rId22"/>
    <p:sldId id="1307" r:id="rId23"/>
    <p:sldId id="1308" r:id="rId24"/>
    <p:sldId id="1384" r:id="rId25"/>
    <p:sldId id="1312" r:id="rId26"/>
    <p:sldId id="1395" r:id="rId27"/>
    <p:sldId id="1313" r:id="rId28"/>
    <p:sldId id="1383" r:id="rId29"/>
    <p:sldId id="1314" r:id="rId30"/>
    <p:sldId id="1315" r:id="rId31"/>
    <p:sldId id="1392" r:id="rId32"/>
    <p:sldId id="1316" r:id="rId33"/>
    <p:sldId id="1317" r:id="rId34"/>
    <p:sldId id="829" r:id="rId35"/>
    <p:sldId id="1318" r:id="rId36"/>
    <p:sldId id="1319" r:id="rId37"/>
    <p:sldId id="1320" r:id="rId38"/>
    <p:sldId id="350" r:id="rId39"/>
    <p:sldId id="351" r:id="rId40"/>
    <p:sldId id="266" r:id="rId41"/>
    <p:sldId id="1321" r:id="rId42"/>
    <p:sldId id="1322" r:id="rId43"/>
    <p:sldId id="1323" r:id="rId44"/>
    <p:sldId id="1324" r:id="rId45"/>
    <p:sldId id="1325" r:id="rId46"/>
    <p:sldId id="1326" r:id="rId47"/>
    <p:sldId id="1327" r:id="rId48"/>
    <p:sldId id="1328" r:id="rId49"/>
    <p:sldId id="1329" r:id="rId50"/>
    <p:sldId id="1330" r:id="rId51"/>
    <p:sldId id="1332" r:id="rId52"/>
    <p:sldId id="1333" r:id="rId53"/>
    <p:sldId id="1385" r:id="rId54"/>
    <p:sldId id="1386" r:id="rId55"/>
    <p:sldId id="1387" r:id="rId56"/>
    <p:sldId id="1388" r:id="rId57"/>
    <p:sldId id="1391" r:id="rId58"/>
    <p:sldId id="1389" r:id="rId59"/>
    <p:sldId id="847" r:id="rId60"/>
    <p:sldId id="1390" r:id="rId61"/>
    <p:sldId id="861" r:id="rId62"/>
    <p:sldId id="1285" r:id="rId63"/>
    <p:sldId id="275" r:id="rId64"/>
    <p:sldId id="1350" r:id="rId65"/>
    <p:sldId id="1342" r:id="rId66"/>
    <p:sldId id="1343" r:id="rId67"/>
    <p:sldId id="1344" r:id="rId68"/>
    <p:sldId id="1346" r:id="rId69"/>
    <p:sldId id="261"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5A4303-BEB4-3045-BF0A-C80A2515000F}">
          <p14:sldIdLst/>
        </p14:section>
        <p14:section name="Default Section" id="{C118FFB8-2BCF-3E47-900A-441252298C74}">
          <p14:sldIdLst/>
        </p14:section>
        <p14:section name="Default Section" id="{5C85A2B8-CB08-3347-AE08-7086DACA9E3C}">
          <p14:sldIdLst/>
        </p14:section>
        <p14:section name="Default Section" id="{E70C48C1-CD11-A044-8505-BA532E925744}">
          <p14:sldIdLst>
            <p14:sldId id="1289"/>
            <p14:sldId id="1290"/>
            <p14:sldId id="1291"/>
            <p14:sldId id="1292"/>
            <p14:sldId id="1293"/>
            <p14:sldId id="1294"/>
            <p14:sldId id="1295"/>
            <p14:sldId id="1296"/>
            <p14:sldId id="1297"/>
            <p14:sldId id="1298"/>
            <p14:sldId id="1299"/>
            <p14:sldId id="276"/>
            <p14:sldId id="260"/>
            <p14:sldId id="332"/>
            <p14:sldId id="1301"/>
            <p14:sldId id="1302"/>
            <p14:sldId id="1303"/>
            <p14:sldId id="1304"/>
            <p14:sldId id="1306"/>
            <p14:sldId id="1307"/>
            <p14:sldId id="1308"/>
            <p14:sldId id="1384"/>
            <p14:sldId id="1312"/>
            <p14:sldId id="1395"/>
            <p14:sldId id="1313"/>
            <p14:sldId id="1383"/>
            <p14:sldId id="1314"/>
            <p14:sldId id="1315"/>
            <p14:sldId id="1392"/>
            <p14:sldId id="1316"/>
            <p14:sldId id="1317"/>
            <p14:sldId id="829"/>
            <p14:sldId id="1318"/>
            <p14:sldId id="1319"/>
            <p14:sldId id="1320"/>
            <p14:sldId id="350"/>
            <p14:sldId id="351"/>
            <p14:sldId id="266"/>
            <p14:sldId id="1321"/>
            <p14:sldId id="1322"/>
            <p14:sldId id="1323"/>
            <p14:sldId id="1324"/>
            <p14:sldId id="1325"/>
            <p14:sldId id="1326"/>
            <p14:sldId id="1327"/>
            <p14:sldId id="1328"/>
            <p14:sldId id="1329"/>
            <p14:sldId id="1330"/>
            <p14:sldId id="1332"/>
            <p14:sldId id="1333"/>
            <p14:sldId id="1385"/>
            <p14:sldId id="1386"/>
            <p14:sldId id="1387"/>
            <p14:sldId id="1388"/>
            <p14:sldId id="1391"/>
            <p14:sldId id="1389"/>
            <p14:sldId id="847"/>
            <p14:sldId id="1390"/>
            <p14:sldId id="861"/>
            <p14:sldId id="1285"/>
            <p14:sldId id="275"/>
            <p14:sldId id="1350"/>
            <p14:sldId id="1342"/>
            <p14:sldId id="1343"/>
            <p14:sldId id="1344"/>
            <p14:sldId id="1346"/>
          </p14:sldIdLst>
        </p14:section>
        <p14:section name="Default Section" id="{AD5C7B3B-1DD6-AC4B-9C5F-668A80A382D6}">
          <p14:sldIdLst/>
        </p14:section>
        <p14:section name="Default Section" id="{6CCFC8B3-E995-F04C-921A-E761C5D3EE4C}">
          <p14:sldIdLst>
            <p14:sldId id="261"/>
          </p14:sldIdLst>
        </p14:section>
        <p14:section name="Default Section" id="{D5BD1623-190C-1A41-A475-0D1CA201309E}">
          <p14:sldIdLst/>
        </p14:section>
        <p14:section name="Default Section" id="{55271AFD-E030-4E4C-92D5-ADDE2D09F19F}">
          <p14:sldIdLst/>
        </p14:section>
        <p14:section name="Default Section" id="{05A3A295-D44C-4975-8861-20248AC652BA}">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51"/>
    <p:restoredTop sz="95840"/>
  </p:normalViewPr>
  <p:slideViewPr>
    <p:cSldViewPr snapToGrid="0" showGuides="1">
      <p:cViewPr varScale="1">
        <p:scale>
          <a:sx n="100" d="100"/>
          <a:sy n="100" d="100"/>
        </p:scale>
        <p:origin x="192" y="33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8786D-4CB9-D542-8101-045662A2207A}" type="doc">
      <dgm:prSet loTypeId="urn:microsoft.com/office/officeart/2005/8/layout/vProcess5" loCatId="list" qsTypeId="urn:microsoft.com/office/officeart/2005/8/quickstyle/simple1" qsCatId="simple" csTypeId="urn:microsoft.com/office/officeart/2005/8/colors/accent1_4" csCatId="accent1" phldr="1"/>
      <dgm:spPr/>
      <dgm:t>
        <a:bodyPr/>
        <a:lstStyle/>
        <a:p>
          <a:endParaRPr lang="en-US"/>
        </a:p>
      </dgm:t>
    </dgm:pt>
    <dgm:pt modelId="{C38C771F-884D-9D42-ABFF-ADB9A9743C8C}">
      <dgm:prSet/>
      <dgm:spPr/>
      <dgm:t>
        <a:bodyPr/>
        <a:lstStyle/>
        <a:p>
          <a:r>
            <a:rPr lang="en-US" dirty="0"/>
            <a:t>Assessment</a:t>
          </a:r>
        </a:p>
      </dgm:t>
    </dgm:pt>
    <dgm:pt modelId="{C0BCFED3-1317-974D-B8B0-085AADC9B21A}" type="parTrans" cxnId="{C54C3E96-53B7-C74A-8634-7CA41ED0AB6E}">
      <dgm:prSet/>
      <dgm:spPr/>
      <dgm:t>
        <a:bodyPr/>
        <a:lstStyle/>
        <a:p>
          <a:endParaRPr lang="en-US"/>
        </a:p>
      </dgm:t>
    </dgm:pt>
    <dgm:pt modelId="{228EE40E-7A46-7847-8BE0-A4345B242E8F}" type="sibTrans" cxnId="{C54C3E96-53B7-C74A-8634-7CA41ED0AB6E}">
      <dgm:prSet/>
      <dgm:spPr/>
      <dgm:t>
        <a:bodyPr/>
        <a:lstStyle/>
        <a:p>
          <a:endParaRPr lang="en-US"/>
        </a:p>
      </dgm:t>
    </dgm:pt>
    <dgm:pt modelId="{01F31937-DFD0-4E45-838C-FE4EA24D33FD}">
      <dgm:prSet/>
      <dgm:spPr/>
      <dgm:t>
        <a:bodyPr/>
        <a:lstStyle/>
        <a:p>
          <a:r>
            <a:rPr lang="en-US" dirty="0"/>
            <a:t>Anchoring and Securement</a:t>
          </a:r>
        </a:p>
      </dgm:t>
    </dgm:pt>
    <dgm:pt modelId="{FB860426-9771-EB45-9302-A37DBC4BC217}" type="parTrans" cxnId="{C4548FC9-72AE-EF4F-9CCA-D7BAEC535656}">
      <dgm:prSet/>
      <dgm:spPr/>
      <dgm:t>
        <a:bodyPr/>
        <a:lstStyle/>
        <a:p>
          <a:endParaRPr lang="en-US"/>
        </a:p>
      </dgm:t>
    </dgm:pt>
    <dgm:pt modelId="{2BF68D2B-808C-AB44-9922-5746116A506D}" type="sibTrans" cxnId="{C4548FC9-72AE-EF4F-9CCA-D7BAEC535656}">
      <dgm:prSet/>
      <dgm:spPr/>
      <dgm:t>
        <a:bodyPr/>
        <a:lstStyle/>
        <a:p>
          <a:endParaRPr lang="en-US"/>
        </a:p>
      </dgm:t>
    </dgm:pt>
    <dgm:pt modelId="{7456A7DD-2A84-C444-B82F-406A534F74AE}">
      <dgm:prSet/>
      <dgm:spPr/>
      <dgm:t>
        <a:bodyPr/>
        <a:lstStyle/>
        <a:p>
          <a:r>
            <a:rPr lang="en-US" dirty="0"/>
            <a:t>Pressure Redistribution</a:t>
          </a:r>
        </a:p>
      </dgm:t>
    </dgm:pt>
    <dgm:pt modelId="{0F358D9E-16A3-3248-A888-0431873CC557}" type="parTrans" cxnId="{57A2E971-FBE8-F54C-A351-FED58320F425}">
      <dgm:prSet/>
      <dgm:spPr/>
      <dgm:t>
        <a:bodyPr/>
        <a:lstStyle/>
        <a:p>
          <a:endParaRPr lang="en-US"/>
        </a:p>
      </dgm:t>
    </dgm:pt>
    <dgm:pt modelId="{AB9A3743-FC4A-5541-96BE-0B35D02E5503}" type="sibTrans" cxnId="{57A2E971-FBE8-F54C-A351-FED58320F425}">
      <dgm:prSet/>
      <dgm:spPr/>
      <dgm:t>
        <a:bodyPr/>
        <a:lstStyle/>
        <a:p>
          <a:endParaRPr lang="en-US"/>
        </a:p>
      </dgm:t>
    </dgm:pt>
    <dgm:pt modelId="{72466CED-6666-6542-8B50-7A5C4B0E9520}">
      <dgm:prSet/>
      <dgm:spPr/>
      <dgm:t>
        <a:bodyPr/>
        <a:lstStyle/>
        <a:p>
          <a:r>
            <a:rPr lang="en-US" dirty="0"/>
            <a:t>Partnering with Team</a:t>
          </a:r>
        </a:p>
      </dgm:t>
    </dgm:pt>
    <dgm:pt modelId="{16548F42-017E-FC43-99AA-516692B8B2A2}" type="parTrans" cxnId="{85D6358B-E717-AA40-8D23-FBD843A9FA9D}">
      <dgm:prSet/>
      <dgm:spPr/>
      <dgm:t>
        <a:bodyPr/>
        <a:lstStyle/>
        <a:p>
          <a:endParaRPr lang="en-US"/>
        </a:p>
      </dgm:t>
    </dgm:pt>
    <dgm:pt modelId="{2BD59FD9-74FC-144E-809D-5427CD956509}" type="sibTrans" cxnId="{85D6358B-E717-AA40-8D23-FBD843A9FA9D}">
      <dgm:prSet/>
      <dgm:spPr/>
      <dgm:t>
        <a:bodyPr/>
        <a:lstStyle/>
        <a:p>
          <a:endParaRPr lang="en-US"/>
        </a:p>
      </dgm:t>
    </dgm:pt>
    <dgm:pt modelId="{9109C726-6458-ED43-9C72-1B6500DEDB4C}">
      <dgm:prSet/>
      <dgm:spPr/>
      <dgm:t>
        <a:bodyPr/>
        <a:lstStyle/>
        <a:p>
          <a:r>
            <a:rPr lang="en-US" dirty="0"/>
            <a:t>Skin Protection</a:t>
          </a:r>
        </a:p>
      </dgm:t>
    </dgm:pt>
    <dgm:pt modelId="{5574175D-3A67-474E-9D27-3D44185309E3}" type="parTrans" cxnId="{84EFC0A1-8EDA-7540-BB7A-1F864E319CDF}">
      <dgm:prSet/>
      <dgm:spPr/>
      <dgm:t>
        <a:bodyPr/>
        <a:lstStyle/>
        <a:p>
          <a:endParaRPr lang="en-US"/>
        </a:p>
      </dgm:t>
    </dgm:pt>
    <dgm:pt modelId="{D22E6A1C-4050-FE47-9C29-337415FFFE42}" type="sibTrans" cxnId="{84EFC0A1-8EDA-7540-BB7A-1F864E319CDF}">
      <dgm:prSet/>
      <dgm:spPr/>
      <dgm:t>
        <a:bodyPr/>
        <a:lstStyle/>
        <a:p>
          <a:endParaRPr lang="en-US"/>
        </a:p>
      </dgm:t>
    </dgm:pt>
    <dgm:pt modelId="{EEE33AB0-6542-0143-8B29-8BCFCB2D40D9}" type="pres">
      <dgm:prSet presAssocID="{57E8786D-4CB9-D542-8101-045662A2207A}" presName="outerComposite" presStyleCnt="0">
        <dgm:presLayoutVars>
          <dgm:chMax val="5"/>
          <dgm:dir/>
          <dgm:resizeHandles val="exact"/>
        </dgm:presLayoutVars>
      </dgm:prSet>
      <dgm:spPr/>
    </dgm:pt>
    <dgm:pt modelId="{2B82DAA0-E0A2-C046-B0AB-DCF43E69C4B5}" type="pres">
      <dgm:prSet presAssocID="{57E8786D-4CB9-D542-8101-045662A2207A}" presName="dummyMaxCanvas" presStyleCnt="0">
        <dgm:presLayoutVars/>
      </dgm:prSet>
      <dgm:spPr/>
    </dgm:pt>
    <dgm:pt modelId="{F90AE49A-F91C-624A-AA44-9D1AF5171919}" type="pres">
      <dgm:prSet presAssocID="{57E8786D-4CB9-D542-8101-045662A2207A}" presName="FiveNodes_1" presStyleLbl="node1" presStyleIdx="0" presStyleCnt="5">
        <dgm:presLayoutVars>
          <dgm:bulletEnabled val="1"/>
        </dgm:presLayoutVars>
      </dgm:prSet>
      <dgm:spPr/>
    </dgm:pt>
    <dgm:pt modelId="{28801BFC-468E-7F44-BC99-580A2F7F3461}" type="pres">
      <dgm:prSet presAssocID="{57E8786D-4CB9-D542-8101-045662A2207A}" presName="FiveNodes_2" presStyleLbl="node1" presStyleIdx="1" presStyleCnt="5">
        <dgm:presLayoutVars>
          <dgm:bulletEnabled val="1"/>
        </dgm:presLayoutVars>
      </dgm:prSet>
      <dgm:spPr/>
    </dgm:pt>
    <dgm:pt modelId="{E8F0C12D-BEB5-1047-AE12-30694E710766}" type="pres">
      <dgm:prSet presAssocID="{57E8786D-4CB9-D542-8101-045662A2207A}" presName="FiveNodes_3" presStyleLbl="node1" presStyleIdx="2" presStyleCnt="5">
        <dgm:presLayoutVars>
          <dgm:bulletEnabled val="1"/>
        </dgm:presLayoutVars>
      </dgm:prSet>
      <dgm:spPr/>
    </dgm:pt>
    <dgm:pt modelId="{1AEE40EE-44D5-B542-8ED1-BF69AB308D36}" type="pres">
      <dgm:prSet presAssocID="{57E8786D-4CB9-D542-8101-045662A2207A}" presName="FiveNodes_4" presStyleLbl="node1" presStyleIdx="3" presStyleCnt="5">
        <dgm:presLayoutVars>
          <dgm:bulletEnabled val="1"/>
        </dgm:presLayoutVars>
      </dgm:prSet>
      <dgm:spPr/>
    </dgm:pt>
    <dgm:pt modelId="{F1045B4A-9AB9-9349-A55A-A46DDA5E244B}" type="pres">
      <dgm:prSet presAssocID="{57E8786D-4CB9-D542-8101-045662A2207A}" presName="FiveNodes_5" presStyleLbl="node1" presStyleIdx="4" presStyleCnt="5">
        <dgm:presLayoutVars>
          <dgm:bulletEnabled val="1"/>
        </dgm:presLayoutVars>
      </dgm:prSet>
      <dgm:spPr/>
    </dgm:pt>
    <dgm:pt modelId="{E2BD614C-5C9C-1349-BA80-E9EAEB732E48}" type="pres">
      <dgm:prSet presAssocID="{57E8786D-4CB9-D542-8101-045662A2207A}" presName="FiveConn_1-2" presStyleLbl="fgAccFollowNode1" presStyleIdx="0" presStyleCnt="4">
        <dgm:presLayoutVars>
          <dgm:bulletEnabled val="1"/>
        </dgm:presLayoutVars>
      </dgm:prSet>
      <dgm:spPr/>
    </dgm:pt>
    <dgm:pt modelId="{1178AAE0-A217-0948-AA59-019A85839E33}" type="pres">
      <dgm:prSet presAssocID="{57E8786D-4CB9-D542-8101-045662A2207A}" presName="FiveConn_2-3" presStyleLbl="fgAccFollowNode1" presStyleIdx="1" presStyleCnt="4">
        <dgm:presLayoutVars>
          <dgm:bulletEnabled val="1"/>
        </dgm:presLayoutVars>
      </dgm:prSet>
      <dgm:spPr/>
    </dgm:pt>
    <dgm:pt modelId="{D7AFA71E-8B35-6E4B-8E21-90620694A849}" type="pres">
      <dgm:prSet presAssocID="{57E8786D-4CB9-D542-8101-045662A2207A}" presName="FiveConn_3-4" presStyleLbl="fgAccFollowNode1" presStyleIdx="2" presStyleCnt="4">
        <dgm:presLayoutVars>
          <dgm:bulletEnabled val="1"/>
        </dgm:presLayoutVars>
      </dgm:prSet>
      <dgm:spPr/>
    </dgm:pt>
    <dgm:pt modelId="{E9CC6279-9377-1842-AB8C-8E6229A6A1C0}" type="pres">
      <dgm:prSet presAssocID="{57E8786D-4CB9-D542-8101-045662A2207A}" presName="FiveConn_4-5" presStyleLbl="fgAccFollowNode1" presStyleIdx="3" presStyleCnt="4">
        <dgm:presLayoutVars>
          <dgm:bulletEnabled val="1"/>
        </dgm:presLayoutVars>
      </dgm:prSet>
      <dgm:spPr/>
    </dgm:pt>
    <dgm:pt modelId="{FC8E5933-C23E-6C4C-A2FD-7D6279CC7CBB}" type="pres">
      <dgm:prSet presAssocID="{57E8786D-4CB9-D542-8101-045662A2207A}" presName="FiveNodes_1_text" presStyleLbl="node1" presStyleIdx="4" presStyleCnt="5">
        <dgm:presLayoutVars>
          <dgm:bulletEnabled val="1"/>
        </dgm:presLayoutVars>
      </dgm:prSet>
      <dgm:spPr/>
    </dgm:pt>
    <dgm:pt modelId="{F342E8F8-558A-D646-B963-620F81961085}" type="pres">
      <dgm:prSet presAssocID="{57E8786D-4CB9-D542-8101-045662A2207A}" presName="FiveNodes_2_text" presStyleLbl="node1" presStyleIdx="4" presStyleCnt="5">
        <dgm:presLayoutVars>
          <dgm:bulletEnabled val="1"/>
        </dgm:presLayoutVars>
      </dgm:prSet>
      <dgm:spPr/>
    </dgm:pt>
    <dgm:pt modelId="{B21E358E-EE77-9949-BEA5-6BEA184AC148}" type="pres">
      <dgm:prSet presAssocID="{57E8786D-4CB9-D542-8101-045662A2207A}" presName="FiveNodes_3_text" presStyleLbl="node1" presStyleIdx="4" presStyleCnt="5">
        <dgm:presLayoutVars>
          <dgm:bulletEnabled val="1"/>
        </dgm:presLayoutVars>
      </dgm:prSet>
      <dgm:spPr/>
    </dgm:pt>
    <dgm:pt modelId="{488A6FA1-BFBE-FB4C-B1F0-545573CA811B}" type="pres">
      <dgm:prSet presAssocID="{57E8786D-4CB9-D542-8101-045662A2207A}" presName="FiveNodes_4_text" presStyleLbl="node1" presStyleIdx="4" presStyleCnt="5">
        <dgm:presLayoutVars>
          <dgm:bulletEnabled val="1"/>
        </dgm:presLayoutVars>
      </dgm:prSet>
      <dgm:spPr/>
    </dgm:pt>
    <dgm:pt modelId="{526682BB-0774-1A48-BF91-3C3821AD0D45}" type="pres">
      <dgm:prSet presAssocID="{57E8786D-4CB9-D542-8101-045662A2207A}" presName="FiveNodes_5_text" presStyleLbl="node1" presStyleIdx="4" presStyleCnt="5">
        <dgm:presLayoutVars>
          <dgm:bulletEnabled val="1"/>
        </dgm:presLayoutVars>
      </dgm:prSet>
      <dgm:spPr/>
    </dgm:pt>
  </dgm:ptLst>
  <dgm:cxnLst>
    <dgm:cxn modelId="{07223708-604E-AF44-9213-083C7BC818CF}" type="presOf" srcId="{57E8786D-4CB9-D542-8101-045662A2207A}" destId="{EEE33AB0-6542-0143-8B29-8BCFCB2D40D9}" srcOrd="0" destOrd="0" presId="urn:microsoft.com/office/officeart/2005/8/layout/vProcess5"/>
    <dgm:cxn modelId="{511B910C-8A4F-E94F-AAAB-E9BE4CFDC8D7}" type="presOf" srcId="{7456A7DD-2A84-C444-B82F-406A534F74AE}" destId="{E8F0C12D-BEB5-1047-AE12-30694E710766}" srcOrd="0" destOrd="0" presId="urn:microsoft.com/office/officeart/2005/8/layout/vProcess5"/>
    <dgm:cxn modelId="{EF2F830F-A12A-4140-9C6E-D7403F816D10}" type="presOf" srcId="{2BD59FD9-74FC-144E-809D-5427CD956509}" destId="{E9CC6279-9377-1842-AB8C-8E6229A6A1C0}" srcOrd="0" destOrd="0" presId="urn:microsoft.com/office/officeart/2005/8/layout/vProcess5"/>
    <dgm:cxn modelId="{1B85861C-0A0A-0643-B115-B5EC5EC8CF29}" type="presOf" srcId="{01F31937-DFD0-4E45-838C-FE4EA24D33FD}" destId="{28801BFC-468E-7F44-BC99-580A2F7F3461}" srcOrd="0" destOrd="0" presId="urn:microsoft.com/office/officeart/2005/8/layout/vProcess5"/>
    <dgm:cxn modelId="{1F22CF24-DD66-4C42-B7D1-78068A16C4BD}" type="presOf" srcId="{72466CED-6666-6542-8B50-7A5C4B0E9520}" destId="{488A6FA1-BFBE-FB4C-B1F0-545573CA811B}" srcOrd="1" destOrd="0" presId="urn:microsoft.com/office/officeart/2005/8/layout/vProcess5"/>
    <dgm:cxn modelId="{44A4D22F-6C1A-C843-AAC5-03CD50F02D98}" type="presOf" srcId="{C38C771F-884D-9D42-ABFF-ADB9A9743C8C}" destId="{F90AE49A-F91C-624A-AA44-9D1AF5171919}" srcOrd="0" destOrd="0" presId="urn:microsoft.com/office/officeart/2005/8/layout/vProcess5"/>
    <dgm:cxn modelId="{4BB48D49-9D5B-474A-A395-3FAC2381ADE3}" type="presOf" srcId="{228EE40E-7A46-7847-8BE0-A4345B242E8F}" destId="{E2BD614C-5C9C-1349-BA80-E9EAEB732E48}" srcOrd="0" destOrd="0" presId="urn:microsoft.com/office/officeart/2005/8/layout/vProcess5"/>
    <dgm:cxn modelId="{8041B350-3478-5041-B5CA-0A6332AAEBDC}" type="presOf" srcId="{2BF68D2B-808C-AB44-9922-5746116A506D}" destId="{1178AAE0-A217-0948-AA59-019A85839E33}" srcOrd="0" destOrd="0" presId="urn:microsoft.com/office/officeart/2005/8/layout/vProcess5"/>
    <dgm:cxn modelId="{9C82C250-E963-0A4E-B348-73F0CE2A24DF}" type="presOf" srcId="{7456A7DD-2A84-C444-B82F-406A534F74AE}" destId="{B21E358E-EE77-9949-BEA5-6BEA184AC148}" srcOrd="1" destOrd="0" presId="urn:microsoft.com/office/officeart/2005/8/layout/vProcess5"/>
    <dgm:cxn modelId="{41D85758-3987-7F47-92C6-5C76945DC737}" type="presOf" srcId="{C38C771F-884D-9D42-ABFF-ADB9A9743C8C}" destId="{FC8E5933-C23E-6C4C-A2FD-7D6279CC7CBB}" srcOrd="1" destOrd="0" presId="urn:microsoft.com/office/officeart/2005/8/layout/vProcess5"/>
    <dgm:cxn modelId="{B0F2436E-5EEC-4142-9DAD-4A3368EF92BF}" type="presOf" srcId="{AB9A3743-FC4A-5541-96BE-0B35D02E5503}" destId="{D7AFA71E-8B35-6E4B-8E21-90620694A849}" srcOrd="0" destOrd="0" presId="urn:microsoft.com/office/officeart/2005/8/layout/vProcess5"/>
    <dgm:cxn modelId="{57A2E971-FBE8-F54C-A351-FED58320F425}" srcId="{57E8786D-4CB9-D542-8101-045662A2207A}" destId="{7456A7DD-2A84-C444-B82F-406A534F74AE}" srcOrd="2" destOrd="0" parTransId="{0F358D9E-16A3-3248-A888-0431873CC557}" sibTransId="{AB9A3743-FC4A-5541-96BE-0B35D02E5503}"/>
    <dgm:cxn modelId="{85D6358B-E717-AA40-8D23-FBD843A9FA9D}" srcId="{57E8786D-4CB9-D542-8101-045662A2207A}" destId="{72466CED-6666-6542-8B50-7A5C4B0E9520}" srcOrd="3" destOrd="0" parTransId="{16548F42-017E-FC43-99AA-516692B8B2A2}" sibTransId="{2BD59FD9-74FC-144E-809D-5427CD956509}"/>
    <dgm:cxn modelId="{C54C3E96-53B7-C74A-8634-7CA41ED0AB6E}" srcId="{57E8786D-4CB9-D542-8101-045662A2207A}" destId="{C38C771F-884D-9D42-ABFF-ADB9A9743C8C}" srcOrd="0" destOrd="0" parTransId="{C0BCFED3-1317-974D-B8B0-085AADC9B21A}" sibTransId="{228EE40E-7A46-7847-8BE0-A4345B242E8F}"/>
    <dgm:cxn modelId="{84EFC0A1-8EDA-7540-BB7A-1F864E319CDF}" srcId="{57E8786D-4CB9-D542-8101-045662A2207A}" destId="{9109C726-6458-ED43-9C72-1B6500DEDB4C}" srcOrd="4" destOrd="0" parTransId="{5574175D-3A67-474E-9D27-3D44185309E3}" sibTransId="{D22E6A1C-4050-FE47-9C29-337415FFFE42}"/>
    <dgm:cxn modelId="{87195CB2-FAA8-D048-81FB-72741A169F53}" type="presOf" srcId="{9109C726-6458-ED43-9C72-1B6500DEDB4C}" destId="{F1045B4A-9AB9-9349-A55A-A46DDA5E244B}" srcOrd="0" destOrd="0" presId="urn:microsoft.com/office/officeart/2005/8/layout/vProcess5"/>
    <dgm:cxn modelId="{3DB443B5-F69E-BC47-820C-91D971006527}" type="presOf" srcId="{01F31937-DFD0-4E45-838C-FE4EA24D33FD}" destId="{F342E8F8-558A-D646-B963-620F81961085}" srcOrd="1" destOrd="0" presId="urn:microsoft.com/office/officeart/2005/8/layout/vProcess5"/>
    <dgm:cxn modelId="{D2C95FC0-7747-4841-81FC-B2CF24BF9985}" type="presOf" srcId="{9109C726-6458-ED43-9C72-1B6500DEDB4C}" destId="{526682BB-0774-1A48-BF91-3C3821AD0D45}" srcOrd="1" destOrd="0" presId="urn:microsoft.com/office/officeart/2005/8/layout/vProcess5"/>
    <dgm:cxn modelId="{C4548FC9-72AE-EF4F-9CCA-D7BAEC535656}" srcId="{57E8786D-4CB9-D542-8101-045662A2207A}" destId="{01F31937-DFD0-4E45-838C-FE4EA24D33FD}" srcOrd="1" destOrd="0" parTransId="{FB860426-9771-EB45-9302-A37DBC4BC217}" sibTransId="{2BF68D2B-808C-AB44-9922-5746116A506D}"/>
    <dgm:cxn modelId="{08DB8ECC-C9E1-FC41-A266-88EB08CF74A5}" type="presOf" srcId="{72466CED-6666-6542-8B50-7A5C4B0E9520}" destId="{1AEE40EE-44D5-B542-8ED1-BF69AB308D36}" srcOrd="0" destOrd="0" presId="urn:microsoft.com/office/officeart/2005/8/layout/vProcess5"/>
    <dgm:cxn modelId="{80DCB830-D5A2-7642-AE4F-E3348AF14971}" type="presParOf" srcId="{EEE33AB0-6542-0143-8B29-8BCFCB2D40D9}" destId="{2B82DAA0-E0A2-C046-B0AB-DCF43E69C4B5}" srcOrd="0" destOrd="0" presId="urn:microsoft.com/office/officeart/2005/8/layout/vProcess5"/>
    <dgm:cxn modelId="{B5130FAB-2167-1442-9554-AA10B2CDC840}" type="presParOf" srcId="{EEE33AB0-6542-0143-8B29-8BCFCB2D40D9}" destId="{F90AE49A-F91C-624A-AA44-9D1AF5171919}" srcOrd="1" destOrd="0" presId="urn:microsoft.com/office/officeart/2005/8/layout/vProcess5"/>
    <dgm:cxn modelId="{3F2CAC06-2B56-4C4B-8EDA-190666388B4D}" type="presParOf" srcId="{EEE33AB0-6542-0143-8B29-8BCFCB2D40D9}" destId="{28801BFC-468E-7F44-BC99-580A2F7F3461}" srcOrd="2" destOrd="0" presId="urn:microsoft.com/office/officeart/2005/8/layout/vProcess5"/>
    <dgm:cxn modelId="{F2F2E3AA-774F-9E49-8055-BB16A7FDA2BE}" type="presParOf" srcId="{EEE33AB0-6542-0143-8B29-8BCFCB2D40D9}" destId="{E8F0C12D-BEB5-1047-AE12-30694E710766}" srcOrd="3" destOrd="0" presId="urn:microsoft.com/office/officeart/2005/8/layout/vProcess5"/>
    <dgm:cxn modelId="{7DD3E5C1-61F6-EE4E-B34C-0B0158F43F77}" type="presParOf" srcId="{EEE33AB0-6542-0143-8B29-8BCFCB2D40D9}" destId="{1AEE40EE-44D5-B542-8ED1-BF69AB308D36}" srcOrd="4" destOrd="0" presId="urn:microsoft.com/office/officeart/2005/8/layout/vProcess5"/>
    <dgm:cxn modelId="{3068D115-DEF4-BE4F-B5D1-DA46BB18EFD8}" type="presParOf" srcId="{EEE33AB0-6542-0143-8B29-8BCFCB2D40D9}" destId="{F1045B4A-9AB9-9349-A55A-A46DDA5E244B}" srcOrd="5" destOrd="0" presId="urn:microsoft.com/office/officeart/2005/8/layout/vProcess5"/>
    <dgm:cxn modelId="{5BC392BB-A38F-D64D-8CAF-33E04EB6E01C}" type="presParOf" srcId="{EEE33AB0-6542-0143-8B29-8BCFCB2D40D9}" destId="{E2BD614C-5C9C-1349-BA80-E9EAEB732E48}" srcOrd="6" destOrd="0" presId="urn:microsoft.com/office/officeart/2005/8/layout/vProcess5"/>
    <dgm:cxn modelId="{74810708-B45E-9240-BA8A-74471AC7EBAB}" type="presParOf" srcId="{EEE33AB0-6542-0143-8B29-8BCFCB2D40D9}" destId="{1178AAE0-A217-0948-AA59-019A85839E33}" srcOrd="7" destOrd="0" presId="urn:microsoft.com/office/officeart/2005/8/layout/vProcess5"/>
    <dgm:cxn modelId="{5697E383-5D02-2045-9313-25E57C2E74D7}" type="presParOf" srcId="{EEE33AB0-6542-0143-8B29-8BCFCB2D40D9}" destId="{D7AFA71E-8B35-6E4B-8E21-90620694A849}" srcOrd="8" destOrd="0" presId="urn:microsoft.com/office/officeart/2005/8/layout/vProcess5"/>
    <dgm:cxn modelId="{F673C5F5-8DA7-4F40-9F04-027165EC0F8B}" type="presParOf" srcId="{EEE33AB0-6542-0143-8B29-8BCFCB2D40D9}" destId="{E9CC6279-9377-1842-AB8C-8E6229A6A1C0}" srcOrd="9" destOrd="0" presId="urn:microsoft.com/office/officeart/2005/8/layout/vProcess5"/>
    <dgm:cxn modelId="{11CED46E-5925-A04E-8E7F-58A6FF4B7BCE}" type="presParOf" srcId="{EEE33AB0-6542-0143-8B29-8BCFCB2D40D9}" destId="{FC8E5933-C23E-6C4C-A2FD-7D6279CC7CBB}" srcOrd="10" destOrd="0" presId="urn:microsoft.com/office/officeart/2005/8/layout/vProcess5"/>
    <dgm:cxn modelId="{E1DBDE71-2081-D94C-BC2E-FD98F096C66E}" type="presParOf" srcId="{EEE33AB0-6542-0143-8B29-8BCFCB2D40D9}" destId="{F342E8F8-558A-D646-B963-620F81961085}" srcOrd="11" destOrd="0" presId="urn:microsoft.com/office/officeart/2005/8/layout/vProcess5"/>
    <dgm:cxn modelId="{47AAE3C3-0861-304B-A910-C638E5B84B9E}" type="presParOf" srcId="{EEE33AB0-6542-0143-8B29-8BCFCB2D40D9}" destId="{B21E358E-EE77-9949-BEA5-6BEA184AC148}" srcOrd="12" destOrd="0" presId="urn:microsoft.com/office/officeart/2005/8/layout/vProcess5"/>
    <dgm:cxn modelId="{895988F2-7F29-D44C-A071-CC40292E5918}" type="presParOf" srcId="{EEE33AB0-6542-0143-8B29-8BCFCB2D40D9}" destId="{488A6FA1-BFBE-FB4C-B1F0-545573CA811B}" srcOrd="13" destOrd="0" presId="urn:microsoft.com/office/officeart/2005/8/layout/vProcess5"/>
    <dgm:cxn modelId="{B9C90038-76E0-1F48-BBDF-B9EB1C77A300}" type="presParOf" srcId="{EEE33AB0-6542-0143-8B29-8BCFCB2D40D9}" destId="{526682BB-0774-1A48-BF91-3C3821AD0D45}"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E10EFA-4A89-2744-9EB1-5E7C43FA64EF}" type="doc">
      <dgm:prSet loTypeId="urn:microsoft.com/office/officeart/2005/8/layout/hProcess9" loCatId="process" qsTypeId="urn:microsoft.com/office/officeart/2005/8/quickstyle/simple1" qsCatId="simple" csTypeId="urn:microsoft.com/office/officeart/2005/8/colors/accent1_4" csCatId="accent1" phldr="1"/>
      <dgm:spPr/>
      <dgm:t>
        <a:bodyPr/>
        <a:lstStyle/>
        <a:p>
          <a:endParaRPr lang="en-US"/>
        </a:p>
      </dgm:t>
    </dgm:pt>
    <dgm:pt modelId="{A5B03740-EC50-E843-B8A5-61BFB573A426}">
      <dgm:prSet custT="1"/>
      <dgm:spPr/>
      <dgm:t>
        <a:bodyPr/>
        <a:lstStyle/>
        <a:p>
          <a:r>
            <a:rPr lang="en-US" sz="2800" b="1" dirty="0"/>
            <a:t>Timing</a:t>
          </a:r>
        </a:p>
      </dgm:t>
    </dgm:pt>
    <dgm:pt modelId="{FF253FB6-415B-D840-BCBD-3B0525463F2F}" type="parTrans" cxnId="{F398BF92-BFB5-2640-B7BC-276E33A0D004}">
      <dgm:prSet/>
      <dgm:spPr/>
      <dgm:t>
        <a:bodyPr/>
        <a:lstStyle/>
        <a:p>
          <a:endParaRPr lang="en-US"/>
        </a:p>
      </dgm:t>
    </dgm:pt>
    <dgm:pt modelId="{34926113-A81C-A64D-95B7-5D00E45C5C5A}" type="sibTrans" cxnId="{F398BF92-BFB5-2640-B7BC-276E33A0D004}">
      <dgm:prSet/>
      <dgm:spPr/>
      <dgm:t>
        <a:bodyPr/>
        <a:lstStyle/>
        <a:p>
          <a:endParaRPr lang="en-US"/>
        </a:p>
      </dgm:t>
    </dgm:pt>
    <dgm:pt modelId="{DC91CFD7-4C77-B142-AB0C-A612258A6C5F}">
      <dgm:prSet custT="1"/>
      <dgm:spPr/>
      <dgm:t>
        <a:bodyPr/>
        <a:lstStyle/>
        <a:p>
          <a:r>
            <a:rPr lang="en-US" sz="2800" b="1" dirty="0"/>
            <a:t>Skill</a:t>
          </a:r>
        </a:p>
      </dgm:t>
    </dgm:pt>
    <dgm:pt modelId="{CFA83958-9148-A645-8974-4F0E2DBE5E32}" type="parTrans" cxnId="{218C316A-02DE-BD42-968C-7B370667EB15}">
      <dgm:prSet/>
      <dgm:spPr/>
      <dgm:t>
        <a:bodyPr/>
        <a:lstStyle/>
        <a:p>
          <a:endParaRPr lang="en-US"/>
        </a:p>
      </dgm:t>
    </dgm:pt>
    <dgm:pt modelId="{C441CED8-907F-9C4F-BAF6-79D70ACF0AB0}" type="sibTrans" cxnId="{218C316A-02DE-BD42-968C-7B370667EB15}">
      <dgm:prSet/>
      <dgm:spPr/>
      <dgm:t>
        <a:bodyPr/>
        <a:lstStyle/>
        <a:p>
          <a:endParaRPr lang="en-US"/>
        </a:p>
      </dgm:t>
    </dgm:pt>
    <dgm:pt modelId="{D62F5FDE-285D-1442-B022-63B4FD11C387}">
      <dgm:prSet custT="1"/>
      <dgm:spPr/>
      <dgm:t>
        <a:bodyPr/>
        <a:lstStyle/>
        <a:p>
          <a:r>
            <a:rPr lang="en-US" sz="2800" b="1" dirty="0"/>
            <a:t>Accuracy</a:t>
          </a:r>
        </a:p>
      </dgm:t>
    </dgm:pt>
    <dgm:pt modelId="{37112A74-D034-9F44-940A-B7CBEFCA1A54}" type="parTrans" cxnId="{9C0B807F-1CE0-1B4B-91B5-080C72001AD8}">
      <dgm:prSet/>
      <dgm:spPr/>
      <dgm:t>
        <a:bodyPr/>
        <a:lstStyle/>
        <a:p>
          <a:endParaRPr lang="en-US"/>
        </a:p>
      </dgm:t>
    </dgm:pt>
    <dgm:pt modelId="{87050D31-4848-D64F-A54B-26E50BFCDF71}" type="sibTrans" cxnId="{9C0B807F-1CE0-1B4B-91B5-080C72001AD8}">
      <dgm:prSet/>
      <dgm:spPr/>
      <dgm:t>
        <a:bodyPr/>
        <a:lstStyle/>
        <a:p>
          <a:endParaRPr lang="en-US"/>
        </a:p>
      </dgm:t>
    </dgm:pt>
    <dgm:pt modelId="{6C969C1B-1D64-054F-9058-24B092E8F4E9}">
      <dgm:prSet custT="1"/>
      <dgm:spPr/>
      <dgm:t>
        <a:bodyPr/>
        <a:lstStyle/>
        <a:p>
          <a:r>
            <a:rPr lang="en-US" sz="2800" b="1" dirty="0"/>
            <a:t>Documentation</a:t>
          </a:r>
        </a:p>
      </dgm:t>
    </dgm:pt>
    <dgm:pt modelId="{EC2FB9B7-BD95-1448-B320-3EB30640BEAA}" type="parTrans" cxnId="{D21B59DD-E6BD-0D45-B897-7D4B7CD1E2DC}">
      <dgm:prSet/>
      <dgm:spPr/>
      <dgm:t>
        <a:bodyPr/>
        <a:lstStyle/>
        <a:p>
          <a:endParaRPr lang="en-US"/>
        </a:p>
      </dgm:t>
    </dgm:pt>
    <dgm:pt modelId="{8E82D0C5-953F-924D-8AD7-7ECE23D5EA2A}" type="sibTrans" cxnId="{D21B59DD-E6BD-0D45-B897-7D4B7CD1E2DC}">
      <dgm:prSet/>
      <dgm:spPr/>
      <dgm:t>
        <a:bodyPr/>
        <a:lstStyle/>
        <a:p>
          <a:endParaRPr lang="en-US"/>
        </a:p>
      </dgm:t>
    </dgm:pt>
    <dgm:pt modelId="{9081F429-E596-4241-9A82-409E749FFD9F}" type="pres">
      <dgm:prSet presAssocID="{DAE10EFA-4A89-2744-9EB1-5E7C43FA64EF}" presName="CompostProcess" presStyleCnt="0">
        <dgm:presLayoutVars>
          <dgm:dir/>
          <dgm:resizeHandles val="exact"/>
        </dgm:presLayoutVars>
      </dgm:prSet>
      <dgm:spPr/>
    </dgm:pt>
    <dgm:pt modelId="{B8E2E4DC-BD12-EF45-A954-CED214DFD2FB}" type="pres">
      <dgm:prSet presAssocID="{DAE10EFA-4A89-2744-9EB1-5E7C43FA64EF}" presName="arrow" presStyleLbl="bgShp" presStyleIdx="0" presStyleCnt="1"/>
      <dgm:spPr/>
    </dgm:pt>
    <dgm:pt modelId="{F483ACF9-B596-BA4C-9ED8-4387F17819A3}" type="pres">
      <dgm:prSet presAssocID="{DAE10EFA-4A89-2744-9EB1-5E7C43FA64EF}" presName="linearProcess" presStyleCnt="0"/>
      <dgm:spPr/>
    </dgm:pt>
    <dgm:pt modelId="{2060D34E-FD0D-C542-831F-1ECA5E352268}" type="pres">
      <dgm:prSet presAssocID="{A5B03740-EC50-E843-B8A5-61BFB573A426}" presName="textNode" presStyleLbl="node1" presStyleIdx="0" presStyleCnt="4">
        <dgm:presLayoutVars>
          <dgm:bulletEnabled val="1"/>
        </dgm:presLayoutVars>
      </dgm:prSet>
      <dgm:spPr/>
    </dgm:pt>
    <dgm:pt modelId="{68A42D87-E742-3D4A-AAE8-5A2A2CFF1929}" type="pres">
      <dgm:prSet presAssocID="{34926113-A81C-A64D-95B7-5D00E45C5C5A}" presName="sibTrans" presStyleCnt="0"/>
      <dgm:spPr/>
    </dgm:pt>
    <dgm:pt modelId="{BB570B98-1F9D-2B44-A65F-B8E77BCEE602}" type="pres">
      <dgm:prSet presAssocID="{DC91CFD7-4C77-B142-AB0C-A612258A6C5F}" presName="textNode" presStyleLbl="node1" presStyleIdx="1" presStyleCnt="4" custScaleX="85973">
        <dgm:presLayoutVars>
          <dgm:bulletEnabled val="1"/>
        </dgm:presLayoutVars>
      </dgm:prSet>
      <dgm:spPr/>
    </dgm:pt>
    <dgm:pt modelId="{710CF5D3-A2C3-1B4C-8C80-6020F508D386}" type="pres">
      <dgm:prSet presAssocID="{C441CED8-907F-9C4F-BAF6-79D70ACF0AB0}" presName="sibTrans" presStyleCnt="0"/>
      <dgm:spPr/>
    </dgm:pt>
    <dgm:pt modelId="{C2D82358-36C3-614F-931C-5DE146A9B93A}" type="pres">
      <dgm:prSet presAssocID="{D62F5FDE-285D-1442-B022-63B4FD11C387}" presName="textNode" presStyleLbl="node1" presStyleIdx="2" presStyleCnt="4" custScaleX="122100">
        <dgm:presLayoutVars>
          <dgm:bulletEnabled val="1"/>
        </dgm:presLayoutVars>
      </dgm:prSet>
      <dgm:spPr/>
    </dgm:pt>
    <dgm:pt modelId="{BACB8297-5FFD-3F4D-A1D0-D5476A679848}" type="pres">
      <dgm:prSet presAssocID="{87050D31-4848-D64F-A54B-26E50BFCDF71}" presName="sibTrans" presStyleCnt="0"/>
      <dgm:spPr/>
    </dgm:pt>
    <dgm:pt modelId="{B97CA153-9274-2A43-8FC0-045128992644}" type="pres">
      <dgm:prSet presAssocID="{6C969C1B-1D64-054F-9058-24B092E8F4E9}" presName="textNode" presStyleLbl="node1" presStyleIdx="3" presStyleCnt="4" custScaleX="134807">
        <dgm:presLayoutVars>
          <dgm:bulletEnabled val="1"/>
        </dgm:presLayoutVars>
      </dgm:prSet>
      <dgm:spPr/>
    </dgm:pt>
  </dgm:ptLst>
  <dgm:cxnLst>
    <dgm:cxn modelId="{59E43333-7FE4-3443-ABD5-B6B2D2DC70C0}" type="presOf" srcId="{D62F5FDE-285D-1442-B022-63B4FD11C387}" destId="{C2D82358-36C3-614F-931C-5DE146A9B93A}" srcOrd="0" destOrd="0" presId="urn:microsoft.com/office/officeart/2005/8/layout/hProcess9"/>
    <dgm:cxn modelId="{63DB5154-5BBA-114E-8CB9-4330B981C982}" type="presOf" srcId="{A5B03740-EC50-E843-B8A5-61BFB573A426}" destId="{2060D34E-FD0D-C542-831F-1ECA5E352268}" srcOrd="0" destOrd="0" presId="urn:microsoft.com/office/officeart/2005/8/layout/hProcess9"/>
    <dgm:cxn modelId="{218C316A-02DE-BD42-968C-7B370667EB15}" srcId="{DAE10EFA-4A89-2744-9EB1-5E7C43FA64EF}" destId="{DC91CFD7-4C77-B142-AB0C-A612258A6C5F}" srcOrd="1" destOrd="0" parTransId="{CFA83958-9148-A645-8974-4F0E2DBE5E32}" sibTransId="{C441CED8-907F-9C4F-BAF6-79D70ACF0AB0}"/>
    <dgm:cxn modelId="{9C0B807F-1CE0-1B4B-91B5-080C72001AD8}" srcId="{DAE10EFA-4A89-2744-9EB1-5E7C43FA64EF}" destId="{D62F5FDE-285D-1442-B022-63B4FD11C387}" srcOrd="2" destOrd="0" parTransId="{37112A74-D034-9F44-940A-B7CBEFCA1A54}" sibTransId="{87050D31-4848-D64F-A54B-26E50BFCDF71}"/>
    <dgm:cxn modelId="{FCF82A87-188B-4949-925F-E2CBED07FD24}" type="presOf" srcId="{6C969C1B-1D64-054F-9058-24B092E8F4E9}" destId="{B97CA153-9274-2A43-8FC0-045128992644}" srcOrd="0" destOrd="0" presId="urn:microsoft.com/office/officeart/2005/8/layout/hProcess9"/>
    <dgm:cxn modelId="{F398BF92-BFB5-2640-B7BC-276E33A0D004}" srcId="{DAE10EFA-4A89-2744-9EB1-5E7C43FA64EF}" destId="{A5B03740-EC50-E843-B8A5-61BFB573A426}" srcOrd="0" destOrd="0" parTransId="{FF253FB6-415B-D840-BCBD-3B0525463F2F}" sibTransId="{34926113-A81C-A64D-95B7-5D00E45C5C5A}"/>
    <dgm:cxn modelId="{7F69C2CE-6048-0E40-8FA4-84994AD70C76}" type="presOf" srcId="{DAE10EFA-4A89-2744-9EB1-5E7C43FA64EF}" destId="{9081F429-E596-4241-9A82-409E749FFD9F}" srcOrd="0" destOrd="0" presId="urn:microsoft.com/office/officeart/2005/8/layout/hProcess9"/>
    <dgm:cxn modelId="{D21B59DD-E6BD-0D45-B897-7D4B7CD1E2DC}" srcId="{DAE10EFA-4A89-2744-9EB1-5E7C43FA64EF}" destId="{6C969C1B-1D64-054F-9058-24B092E8F4E9}" srcOrd="3" destOrd="0" parTransId="{EC2FB9B7-BD95-1448-B320-3EB30640BEAA}" sibTransId="{8E82D0C5-953F-924D-8AD7-7ECE23D5EA2A}"/>
    <dgm:cxn modelId="{C70E4CEF-8474-0C47-9648-1986A0CE216D}" type="presOf" srcId="{DC91CFD7-4C77-B142-AB0C-A612258A6C5F}" destId="{BB570B98-1F9D-2B44-A65F-B8E77BCEE602}" srcOrd="0" destOrd="0" presId="urn:microsoft.com/office/officeart/2005/8/layout/hProcess9"/>
    <dgm:cxn modelId="{87417593-0A34-4143-9AF5-75423CDC9B9E}" type="presParOf" srcId="{9081F429-E596-4241-9A82-409E749FFD9F}" destId="{B8E2E4DC-BD12-EF45-A954-CED214DFD2FB}" srcOrd="0" destOrd="0" presId="urn:microsoft.com/office/officeart/2005/8/layout/hProcess9"/>
    <dgm:cxn modelId="{9B196F91-FB69-8B44-9C46-CDAFA4F6BE92}" type="presParOf" srcId="{9081F429-E596-4241-9A82-409E749FFD9F}" destId="{F483ACF9-B596-BA4C-9ED8-4387F17819A3}" srcOrd="1" destOrd="0" presId="urn:microsoft.com/office/officeart/2005/8/layout/hProcess9"/>
    <dgm:cxn modelId="{80D243B4-221E-C941-998D-9F5D1883CD73}" type="presParOf" srcId="{F483ACF9-B596-BA4C-9ED8-4387F17819A3}" destId="{2060D34E-FD0D-C542-831F-1ECA5E352268}" srcOrd="0" destOrd="0" presId="urn:microsoft.com/office/officeart/2005/8/layout/hProcess9"/>
    <dgm:cxn modelId="{5A7CC2BF-9850-D949-8F85-1BB3666AB153}" type="presParOf" srcId="{F483ACF9-B596-BA4C-9ED8-4387F17819A3}" destId="{68A42D87-E742-3D4A-AAE8-5A2A2CFF1929}" srcOrd="1" destOrd="0" presId="urn:microsoft.com/office/officeart/2005/8/layout/hProcess9"/>
    <dgm:cxn modelId="{EA7A4CBF-8BA5-FB49-921C-1CA1E117B664}" type="presParOf" srcId="{F483ACF9-B596-BA4C-9ED8-4387F17819A3}" destId="{BB570B98-1F9D-2B44-A65F-B8E77BCEE602}" srcOrd="2" destOrd="0" presId="urn:microsoft.com/office/officeart/2005/8/layout/hProcess9"/>
    <dgm:cxn modelId="{8534ADBF-0B2A-EE49-95AC-926443DEA222}" type="presParOf" srcId="{F483ACF9-B596-BA4C-9ED8-4387F17819A3}" destId="{710CF5D3-A2C3-1B4C-8C80-6020F508D386}" srcOrd="3" destOrd="0" presId="urn:microsoft.com/office/officeart/2005/8/layout/hProcess9"/>
    <dgm:cxn modelId="{6D305DF6-FFB6-834D-ADEE-AA434FEE9B15}" type="presParOf" srcId="{F483ACF9-B596-BA4C-9ED8-4387F17819A3}" destId="{C2D82358-36C3-614F-931C-5DE146A9B93A}" srcOrd="4" destOrd="0" presId="urn:microsoft.com/office/officeart/2005/8/layout/hProcess9"/>
    <dgm:cxn modelId="{E5C2193B-DBD7-BE40-A741-AA776C9CD74F}" type="presParOf" srcId="{F483ACF9-B596-BA4C-9ED8-4387F17819A3}" destId="{BACB8297-5FFD-3F4D-A1D0-D5476A679848}" srcOrd="5" destOrd="0" presId="urn:microsoft.com/office/officeart/2005/8/layout/hProcess9"/>
    <dgm:cxn modelId="{72B05F55-B7EC-0E47-9BA8-E4223BED9ECF}" type="presParOf" srcId="{F483ACF9-B596-BA4C-9ED8-4387F17819A3}" destId="{B97CA153-9274-2A43-8FC0-045128992644}"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AE49A-F91C-624A-AA44-9D1AF5171919}">
      <dsp:nvSpPr>
        <dsp:cNvPr id="0" name=""/>
        <dsp:cNvSpPr/>
      </dsp:nvSpPr>
      <dsp:spPr>
        <a:xfrm>
          <a:off x="0" y="0"/>
          <a:ext cx="7644933" cy="778712"/>
        </a:xfrm>
        <a:prstGeom prst="roundRect">
          <a:avLst>
            <a:gd name="adj" fmla="val 1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Assessment</a:t>
          </a:r>
        </a:p>
      </dsp:txBody>
      <dsp:txXfrm>
        <a:off x="22808" y="22808"/>
        <a:ext cx="6713532" cy="733096"/>
      </dsp:txXfrm>
    </dsp:sp>
    <dsp:sp modelId="{28801BFC-468E-7F44-BC99-580A2F7F3461}">
      <dsp:nvSpPr>
        <dsp:cNvPr id="0" name=""/>
        <dsp:cNvSpPr/>
      </dsp:nvSpPr>
      <dsp:spPr>
        <a:xfrm>
          <a:off x="570887" y="886866"/>
          <a:ext cx="7644933" cy="778712"/>
        </a:xfrm>
        <a:prstGeom prst="roundRect">
          <a:avLst>
            <a:gd name="adj" fmla="val 10000"/>
          </a:avLst>
        </a:prstGeom>
        <a:solidFill>
          <a:schemeClr val="accent1">
            <a:shade val="50000"/>
            <a:hueOff val="184683"/>
            <a:satOff val="10100"/>
            <a:lumOff val="163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Anchoring and Securement</a:t>
          </a:r>
        </a:p>
      </dsp:txBody>
      <dsp:txXfrm>
        <a:off x="593695" y="909674"/>
        <a:ext cx="6522266" cy="733096"/>
      </dsp:txXfrm>
    </dsp:sp>
    <dsp:sp modelId="{E8F0C12D-BEB5-1047-AE12-30694E710766}">
      <dsp:nvSpPr>
        <dsp:cNvPr id="0" name=""/>
        <dsp:cNvSpPr/>
      </dsp:nvSpPr>
      <dsp:spPr>
        <a:xfrm>
          <a:off x="1141775" y="1773733"/>
          <a:ext cx="7644933" cy="778712"/>
        </a:xfrm>
        <a:prstGeom prst="roundRect">
          <a:avLst>
            <a:gd name="adj" fmla="val 10000"/>
          </a:avLst>
        </a:prstGeom>
        <a:solidFill>
          <a:schemeClr val="accent1">
            <a:shade val="50000"/>
            <a:hueOff val="369365"/>
            <a:satOff val="20201"/>
            <a:lumOff val="32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Pressure Redistribution</a:t>
          </a:r>
        </a:p>
      </dsp:txBody>
      <dsp:txXfrm>
        <a:off x="1164583" y="1796541"/>
        <a:ext cx="6522266" cy="733096"/>
      </dsp:txXfrm>
    </dsp:sp>
    <dsp:sp modelId="{1AEE40EE-44D5-B542-8ED1-BF69AB308D36}">
      <dsp:nvSpPr>
        <dsp:cNvPr id="0" name=""/>
        <dsp:cNvSpPr/>
      </dsp:nvSpPr>
      <dsp:spPr>
        <a:xfrm>
          <a:off x="1712663" y="2660600"/>
          <a:ext cx="7644933" cy="778712"/>
        </a:xfrm>
        <a:prstGeom prst="roundRect">
          <a:avLst>
            <a:gd name="adj" fmla="val 10000"/>
          </a:avLst>
        </a:prstGeom>
        <a:solidFill>
          <a:schemeClr val="accent1">
            <a:shade val="50000"/>
            <a:hueOff val="369365"/>
            <a:satOff val="20201"/>
            <a:lumOff val="326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Partnering with Team</a:t>
          </a:r>
        </a:p>
      </dsp:txBody>
      <dsp:txXfrm>
        <a:off x="1735471" y="2683408"/>
        <a:ext cx="6522266" cy="733096"/>
      </dsp:txXfrm>
    </dsp:sp>
    <dsp:sp modelId="{F1045B4A-9AB9-9349-A55A-A46DDA5E244B}">
      <dsp:nvSpPr>
        <dsp:cNvPr id="0" name=""/>
        <dsp:cNvSpPr/>
      </dsp:nvSpPr>
      <dsp:spPr>
        <a:xfrm>
          <a:off x="2283551" y="3547466"/>
          <a:ext cx="7644933" cy="778712"/>
        </a:xfrm>
        <a:prstGeom prst="roundRect">
          <a:avLst>
            <a:gd name="adj" fmla="val 10000"/>
          </a:avLst>
        </a:prstGeom>
        <a:solidFill>
          <a:schemeClr val="accent1">
            <a:shade val="50000"/>
            <a:hueOff val="184683"/>
            <a:satOff val="10100"/>
            <a:lumOff val="163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Skin Protection</a:t>
          </a:r>
        </a:p>
      </dsp:txBody>
      <dsp:txXfrm>
        <a:off x="2306359" y="3570274"/>
        <a:ext cx="6522266" cy="733096"/>
      </dsp:txXfrm>
    </dsp:sp>
    <dsp:sp modelId="{E2BD614C-5C9C-1349-BA80-E9EAEB732E48}">
      <dsp:nvSpPr>
        <dsp:cNvPr id="0" name=""/>
        <dsp:cNvSpPr/>
      </dsp:nvSpPr>
      <dsp:spPr>
        <a:xfrm>
          <a:off x="7138770" y="568892"/>
          <a:ext cx="506162" cy="506162"/>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252656" y="568892"/>
        <a:ext cx="278390" cy="380887"/>
      </dsp:txXfrm>
    </dsp:sp>
    <dsp:sp modelId="{1178AAE0-A217-0948-AA59-019A85839E33}">
      <dsp:nvSpPr>
        <dsp:cNvPr id="0" name=""/>
        <dsp:cNvSpPr/>
      </dsp:nvSpPr>
      <dsp:spPr>
        <a:xfrm>
          <a:off x="7709658" y="1455759"/>
          <a:ext cx="506162" cy="506162"/>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823544" y="1455759"/>
        <a:ext cx="278390" cy="380887"/>
      </dsp:txXfrm>
    </dsp:sp>
    <dsp:sp modelId="{D7AFA71E-8B35-6E4B-8E21-90620694A849}">
      <dsp:nvSpPr>
        <dsp:cNvPr id="0" name=""/>
        <dsp:cNvSpPr/>
      </dsp:nvSpPr>
      <dsp:spPr>
        <a:xfrm>
          <a:off x="8280546" y="2329647"/>
          <a:ext cx="506162" cy="506162"/>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94432" y="2329647"/>
        <a:ext cx="278390" cy="380887"/>
      </dsp:txXfrm>
    </dsp:sp>
    <dsp:sp modelId="{E9CC6279-9377-1842-AB8C-8E6229A6A1C0}">
      <dsp:nvSpPr>
        <dsp:cNvPr id="0" name=""/>
        <dsp:cNvSpPr/>
      </dsp:nvSpPr>
      <dsp:spPr>
        <a:xfrm>
          <a:off x="8851434" y="3225166"/>
          <a:ext cx="506162" cy="506162"/>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5320" y="3225166"/>
        <a:ext cx="278390" cy="380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2E4DC-BD12-EF45-A954-CED214DFD2FB}">
      <dsp:nvSpPr>
        <dsp:cNvPr id="0" name=""/>
        <dsp:cNvSpPr/>
      </dsp:nvSpPr>
      <dsp:spPr>
        <a:xfrm>
          <a:off x="838668" y="0"/>
          <a:ext cx="9504906" cy="2646427"/>
        </a:xfrm>
        <a:prstGeom prst="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60D34E-FD0D-C542-831F-1ECA5E352268}">
      <dsp:nvSpPr>
        <dsp:cNvPr id="0" name=""/>
        <dsp:cNvSpPr/>
      </dsp:nvSpPr>
      <dsp:spPr>
        <a:xfrm>
          <a:off x="157030" y="793928"/>
          <a:ext cx="2205036" cy="105857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Timing</a:t>
          </a:r>
        </a:p>
      </dsp:txBody>
      <dsp:txXfrm>
        <a:off x="208705" y="845603"/>
        <a:ext cx="2101686" cy="955220"/>
      </dsp:txXfrm>
    </dsp:sp>
    <dsp:sp modelId="{BB570B98-1F9D-2B44-A65F-B8E77BCEE602}">
      <dsp:nvSpPr>
        <dsp:cNvPr id="0" name=""/>
        <dsp:cNvSpPr/>
      </dsp:nvSpPr>
      <dsp:spPr>
        <a:xfrm>
          <a:off x="2729572" y="793928"/>
          <a:ext cx="1895735" cy="1058570"/>
        </a:xfrm>
        <a:prstGeom prst="roundRect">
          <a:avLst/>
        </a:prstGeom>
        <a:solidFill>
          <a:schemeClr val="accent1">
            <a:shade val="50000"/>
            <a:hueOff val="230853"/>
            <a:satOff val="12626"/>
            <a:lumOff val="203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Skill</a:t>
          </a:r>
        </a:p>
      </dsp:txBody>
      <dsp:txXfrm>
        <a:off x="2781247" y="845603"/>
        <a:ext cx="1792385" cy="955220"/>
      </dsp:txXfrm>
    </dsp:sp>
    <dsp:sp modelId="{C2D82358-36C3-614F-931C-5DE146A9B93A}">
      <dsp:nvSpPr>
        <dsp:cNvPr id="0" name=""/>
        <dsp:cNvSpPr/>
      </dsp:nvSpPr>
      <dsp:spPr>
        <a:xfrm>
          <a:off x="4992814" y="793928"/>
          <a:ext cx="2692349" cy="1058570"/>
        </a:xfrm>
        <a:prstGeom prst="roundRect">
          <a:avLst/>
        </a:prstGeom>
        <a:solidFill>
          <a:schemeClr val="accent1">
            <a:shade val="50000"/>
            <a:hueOff val="461707"/>
            <a:satOff val="25251"/>
            <a:lumOff val="407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Accuracy</a:t>
          </a:r>
        </a:p>
      </dsp:txBody>
      <dsp:txXfrm>
        <a:off x="5044489" y="845603"/>
        <a:ext cx="2588999" cy="955220"/>
      </dsp:txXfrm>
    </dsp:sp>
    <dsp:sp modelId="{B97CA153-9274-2A43-8FC0-045128992644}">
      <dsp:nvSpPr>
        <dsp:cNvPr id="0" name=""/>
        <dsp:cNvSpPr/>
      </dsp:nvSpPr>
      <dsp:spPr>
        <a:xfrm>
          <a:off x="8052669" y="793928"/>
          <a:ext cx="2972542" cy="1058570"/>
        </a:xfrm>
        <a:prstGeom prst="roundRect">
          <a:avLst/>
        </a:prstGeom>
        <a:solidFill>
          <a:schemeClr val="accent1">
            <a:shade val="50000"/>
            <a:hueOff val="230853"/>
            <a:satOff val="12626"/>
            <a:lumOff val="203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Documentation</a:t>
          </a:r>
        </a:p>
      </dsp:txBody>
      <dsp:txXfrm>
        <a:off x="8104344" y="845603"/>
        <a:ext cx="2869192" cy="9552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02595-A551-5E44-A9FA-A575F660C4AE}" type="datetimeFigureOut">
              <a:rPr lang="en-US" smtClean="0"/>
              <a:t>8/5/24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E309C2-F18F-5B4F-8CF3-CFCE26B1DC8D}" type="slidenum">
              <a:rPr lang="en-US" smtClean="0"/>
              <a:t>‹#›</a:t>
            </a:fld>
            <a:endParaRPr lang="en-US"/>
          </a:p>
        </p:txBody>
      </p:sp>
    </p:spTree>
    <p:extLst>
      <p:ext uri="{BB962C8B-B14F-4D97-AF65-F5344CB8AC3E}">
        <p14:creationId xmlns:p14="http://schemas.microsoft.com/office/powerpoint/2010/main" val="115643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E309C2-F18F-5B4F-8CF3-CFCE26B1DC8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2816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Intact skin is a normal finding. The epidermal layer of the skin, when intact, protects against exogenous micro-organisms and infection. Any breaks in skin integrity should be identified, the type of damage determined, and treatment of underlying factors initiated. The correct tools should be used to classify injury. For pressure injuries, the NPIAP pressure injury staging guidelines should be used. Only pressure injuries should be staged with this tool. Skin tear should be classified with the ISTAP skin tear classification system. Incontinence associated dermatitis should be classified using one of the tools specific to this skin injury.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2238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Square centimeter of the skin contains:</a:t>
            </a:r>
          </a:p>
          <a:p>
            <a:r>
              <a:rPr lang="en-US" dirty="0"/>
              <a:t>15 Sebaceous glands,25 Pressure receptors,100 sweat glands,200 nerve endings</a:t>
            </a:r>
          </a:p>
          <a:p>
            <a:r>
              <a:rPr lang="en-US" dirty="0"/>
              <a:t>1 yard of blood vessels,12 heat sensors,2 cold sensors,4 yards of nerves with 3,000 sensors for communication three million cells constantly renewing them selves. That 1 square cm is about the size of a sugar cube.</a:t>
            </a:r>
          </a:p>
          <a:p>
            <a:r>
              <a:rPr lang="en-US" dirty="0"/>
              <a:t>If we take a look at the skin you will notice several layers. Epidermis, Dermis and the Hypodermis that include the fat and muscle layers. </a:t>
            </a:r>
          </a:p>
          <a:p>
            <a:r>
              <a:rPr lang="en-US" dirty="0"/>
              <a:t>The epidermis is composed of several layers </a:t>
            </a:r>
          </a:p>
          <a:p>
            <a:r>
              <a:rPr lang="en-US" dirty="0"/>
              <a:t>stratum corneum or horny layer which is basically dead keratinized cells.</a:t>
            </a:r>
          </a:p>
          <a:p>
            <a:r>
              <a:rPr lang="en-US" dirty="0"/>
              <a:t> stratum lucidum This layer is found when the epidermis is thicker such as the palm of your hand or the soles of the feet. It is absent from thinner skin such as the eyelid.</a:t>
            </a:r>
          </a:p>
          <a:p>
            <a:r>
              <a:rPr lang="en-US" dirty="0"/>
              <a:t> Stratum Granulosum that gets stained when you have a tattoo.</a:t>
            </a:r>
          </a:p>
          <a:p>
            <a:r>
              <a:rPr lang="en-US" dirty="0"/>
              <a:t>Stratum Spinosum prickly layer</a:t>
            </a:r>
          </a:p>
          <a:p>
            <a:r>
              <a:rPr lang="en-US" dirty="0"/>
              <a:t>Stratum Basale, or Stratum Germinativum  These cells respond to growth factors, hormones, vitamin. Upward migration takes 2-3 weeks</a:t>
            </a:r>
          </a:p>
          <a:p>
            <a:r>
              <a:rPr lang="en-US" dirty="0"/>
              <a:t>Melanocytes responsible for skin pigmentation. Carotene or carotenoids are responsible to making the yellow hue of skin. This can happen if you eat a lot of carrots. </a:t>
            </a:r>
          </a:p>
          <a:p>
            <a:r>
              <a:rPr lang="en-US" dirty="0"/>
              <a:t>The Basement Membrane Zone BMZ or epidermal junction </a:t>
            </a:r>
            <a:r>
              <a:rPr lang="en-US" dirty="0" err="1"/>
              <a:t>seperates</a:t>
            </a:r>
            <a:r>
              <a:rPr lang="en-US" dirty="0"/>
              <a:t> the epidermis from the </a:t>
            </a:r>
            <a:r>
              <a:rPr lang="en-US" dirty="0" err="1"/>
              <a:t>dermis.The</a:t>
            </a:r>
            <a:r>
              <a:rPr lang="en-US" dirty="0"/>
              <a:t> major protein found in the BMZ are fibronectin, an adhesive glycoprotein this anchors the epidermis to the dermis, this is the layer that is affected in the formation of blisters. </a:t>
            </a:r>
          </a:p>
          <a:p>
            <a:r>
              <a:rPr lang="en-US" dirty="0"/>
              <a:t>Dermis is the thickest tissue layer of the skin. This layer contains fibroblast cells, blood vessels, and nerves. It ranges from 2-4 mm thick. Major proteins found in the dermis are collagen and elastin. </a:t>
            </a:r>
          </a:p>
          <a:p>
            <a:r>
              <a:rPr lang="en-US" dirty="0"/>
              <a:t>   Collagen is the most abundant protein in the body. Normal human dermis is primarily composed of type I collagen , a fiber-forming collagen this Collagen is the protein that gives the skin its tensile strength.</a:t>
            </a:r>
          </a:p>
          <a:p>
            <a:r>
              <a:rPr lang="en-US" dirty="0"/>
              <a:t>     Elastin - Elastin is a protein that give the skin it elastic recoil. Large concentrations of elastin are present in blood vessels, especially the aortic arch near the heart. </a:t>
            </a:r>
          </a:p>
          <a:p>
            <a:r>
              <a:rPr lang="en-US" dirty="0"/>
              <a:t>If the Epidermis is the Shirt and the Dermis are the pants, then collagen is the belt that hold the two together. </a:t>
            </a:r>
          </a:p>
          <a:p>
            <a:r>
              <a:rPr lang="en-US" dirty="0"/>
              <a:t>‘’ Layers of the skin </a:t>
            </a:r>
          </a:p>
          <a:p>
            <a:r>
              <a:rPr lang="en-US" dirty="0"/>
              <a:t>Epidermis - dry keratinocytes </a:t>
            </a:r>
          </a:p>
          <a:p>
            <a:r>
              <a:rPr lang="en-US" dirty="0"/>
              <a:t>• Rete pegs bind the two layers </a:t>
            </a:r>
          </a:p>
          <a:p>
            <a:r>
              <a:rPr lang="en-US" dirty="0"/>
              <a:t>Dermis - living layer contains nerves, vessels, lymphatics, hair follicles </a:t>
            </a:r>
          </a:p>
          <a:p>
            <a:r>
              <a:rPr lang="en-US" dirty="0"/>
              <a:t>• Two layers</a:t>
            </a:r>
            <a:br>
              <a:rPr lang="en-US" dirty="0"/>
            </a:br>
            <a:r>
              <a:rPr lang="en-US" dirty="0"/>
              <a:t>– Papillary (superficial) – Reticular (deeper) </a:t>
            </a:r>
          </a:p>
          <a:p>
            <a:r>
              <a:rPr lang="en-US" dirty="0"/>
              <a:t>» Contains epidermal elements that support healing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780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the NPIAP, who is the national authority on pressure injuries in the United States, a pressure injury is localized damage to the skin and underlying soft tissue usually over a bony prominence or related to a medical or other device. </a:t>
            </a:r>
          </a:p>
          <a:p>
            <a:r>
              <a:rPr lang="en-US" dirty="0"/>
              <a:t>The injury can present as intact skin or an open ulcer and may be painful. </a:t>
            </a:r>
          </a:p>
          <a:p>
            <a:r>
              <a:rPr lang="en-US" dirty="0"/>
              <a:t>The injury occurs as a result of intense and/or prolonged pressure or pressure in combination with shear. </a:t>
            </a:r>
          </a:p>
          <a:p>
            <a:r>
              <a:rPr lang="en-US" dirty="0"/>
              <a:t>The tolerance of soft tissue for pressure and shear may also be affected by microclimate, nutrition, perfusion, co-morbidities &amp; condition of the soft tissue.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293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200" b="1">
                <a:solidFill>
                  <a:schemeClr val="dk1"/>
                </a:solidFill>
                <a:latin typeface="Arial"/>
                <a:ea typeface="Arial"/>
                <a:cs typeface="Arial"/>
                <a:sym typeface="Arial"/>
              </a:rPr>
              <a:t>Slide 14 Etiology of Pressure injury. </a:t>
            </a:r>
            <a:r>
              <a:rPr lang="en-US" sz="1200">
                <a:solidFill>
                  <a:schemeClr val="dk1"/>
                </a:solidFill>
                <a:latin typeface="Arial"/>
                <a:ea typeface="Arial"/>
                <a:cs typeface="Arial"/>
                <a:sym typeface="Arial"/>
              </a:rPr>
              <a:t>“Dr. Amit Gefen states “The primary cause of PI is sustained exposure to cell and tissue deformation”. </a:t>
            </a:r>
            <a:endParaRPr/>
          </a:p>
          <a:p>
            <a:pPr marL="457200" lvl="0" indent="-298450" algn="l" rtl="0">
              <a:lnSpc>
                <a:spcPct val="100000"/>
              </a:lnSpc>
              <a:spcBef>
                <a:spcPts val="0"/>
              </a:spcBef>
              <a:spcAft>
                <a:spcPts val="0"/>
              </a:spcAft>
              <a:buSzPts val="1100"/>
              <a:buChar char="●"/>
            </a:pPr>
            <a:r>
              <a:rPr lang="en-US" sz="1200">
                <a:solidFill>
                  <a:schemeClr val="dk1"/>
                </a:solidFill>
                <a:latin typeface="Arial"/>
                <a:ea typeface="Arial"/>
                <a:cs typeface="Arial"/>
                <a:sym typeface="Arial"/>
              </a:rPr>
              <a:t>In the Context of surgery we start with a bony prominences with sharp edges  such as the sacrum or heel. When we have sustained high pressures as in longer surgery cases,  the tissue is distorted and deformed creating microscopic damage to the cells. When the cells are damaged, they leak fluid contributing to edema and triggers the immune response and inflammation. You may see erythema post op. Repetitive exposure to tissue distortion and prolonged unrelieved pressure  from procedures increase the risk for PI This explains why reoperations have been identified in OR PI research</a:t>
            </a:r>
            <a:r>
              <a:rPr lang="en-US" sz="1200" b="1">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a:latin typeface="Calibri"/>
                <a:ea typeface="Calibri"/>
                <a:cs typeface="Calibri"/>
                <a:sym typeface="Calibri"/>
              </a:rPr>
              <a:t>Gefen A, Creehan S, Black J. Critical biomechanical and clinical insights concerning tissue protection when positioning patients in the operating room: A scoping review. </a:t>
            </a:r>
            <a:r>
              <a:rPr lang="en-US" sz="1800" i="1">
                <a:latin typeface="Calibri"/>
                <a:ea typeface="Calibri"/>
                <a:cs typeface="Calibri"/>
                <a:sym typeface="Calibri"/>
              </a:rPr>
              <a:t>Int Wound J. </a:t>
            </a:r>
            <a:r>
              <a:rPr lang="en-US" sz="1800">
                <a:latin typeface="Calibri"/>
                <a:ea typeface="Calibri"/>
                <a:cs typeface="Calibri"/>
                <a:sym typeface="Calibri"/>
              </a:rPr>
              <a:t>2020;1-19. </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a:latin typeface="Calibri"/>
                <a:ea typeface="Calibri"/>
                <a:cs typeface="Calibri"/>
                <a:sym typeface="Calibri"/>
              </a:rPr>
              <a:t>European Pressure Ulcer Advisory Panel National Pressure Injury Advisory Panel, and Pan Pacific Pressure Injury Alliance. in Haesler E, ed. Prevention and Treatment of Pressure Ulcers/Injuries: Clinical Practice Guideline. The International Guideline. Westford, MA, USA: EPUAP-NPIAP-PPPIA; 2019.</a:t>
            </a:r>
            <a:endParaRPr sz="18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
        <p:nvSpPr>
          <p:cNvPr id="142" name="Google Shape;142;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etiology skin damage</a:t>
            </a:r>
            <a:r>
              <a:rPr lang="en-US" baseline="0" dirty="0"/>
              <a:t> may be related to surface level injury that progresses inward or  a bottom up injury that starts at the muscle level and progress outward (WOCN). </a:t>
            </a:r>
          </a:p>
          <a:p>
            <a:r>
              <a:rPr lang="en-US" baseline="0" dirty="0"/>
              <a:t>Examples of top-down damage may include stage I, II or partial thickness skin loss whereas</a:t>
            </a:r>
          </a:p>
          <a:p>
            <a:r>
              <a:rPr lang="en-US" baseline="0" dirty="0"/>
              <a:t>Bottom up damage may be suspected deep tissue injury (photo on the right) or a stage III, IV or unstageable ulcers </a:t>
            </a:r>
            <a:endParaRPr lang="en-US" dirty="0"/>
          </a:p>
        </p:txBody>
      </p:sp>
      <p:sp>
        <p:nvSpPr>
          <p:cNvPr id="4" name="Slide Number Placeholder 3"/>
          <p:cNvSpPr>
            <a:spLocks noGrp="1"/>
          </p:cNvSpPr>
          <p:nvPr>
            <p:ph type="sldNum" sz="quarter" idx="10"/>
          </p:nvPr>
        </p:nvSpPr>
        <p:spPr/>
        <p:txBody>
          <a:bodyPr/>
          <a:lstStyle/>
          <a:p>
            <a:fld id="{F5B00AC4-2C27-4FC2-95E5-AEA4C513F8FB}" type="slidenum">
              <a:rPr lang="en-US" smtClean="0"/>
              <a:t>14</a:t>
            </a:fld>
            <a:endParaRPr lang="en-US" dirty="0"/>
          </a:p>
        </p:txBody>
      </p:sp>
    </p:spTree>
    <p:extLst>
      <p:ext uri="{BB962C8B-B14F-4D97-AF65-F5344CB8AC3E}">
        <p14:creationId xmlns:p14="http://schemas.microsoft.com/office/powerpoint/2010/main" val="160061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E309C2-F18F-5B4F-8CF3-CFCE26B1DC8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532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Stage 1 pressure injury is Non-blanchable erythema of intact skin .</a:t>
            </a:r>
          </a:p>
          <a:p>
            <a:r>
              <a:rPr lang="en-US" dirty="0"/>
              <a:t>Intact skin with a localized area of non-blanchable erythema, which may appear differently in darkly pigmented skin. Presence of blanchable erythema or changes in sensation, temperature, or firmness may precede visual changes. </a:t>
            </a:r>
          </a:p>
          <a:p>
            <a:pPr lvl="1"/>
            <a:r>
              <a:rPr lang="en-US" dirty="0"/>
              <a:t>Color changes do not include purple or maroon discoloration; these may indicate deep tissue pressure injury. </a:t>
            </a:r>
          </a:p>
          <a:p>
            <a:r>
              <a:rPr lang="en-US" dirty="0"/>
              <a:t>The artist’s rendition shows erythema but not a break in the epidermis. The bottom image shows that non-blanchable erythema. However, erythema may be more difficult to discern in darkly pigmented skin. </a:t>
            </a:r>
            <a:r>
              <a:rPr lang="en-US" sz="1800" dirty="0">
                <a:effectLst/>
                <a:latin typeface="Calibri" panose="020F0502020204030204" pitchFamily="34" charset="0"/>
                <a:ea typeface="Calibri" panose="020F0502020204030204" pitchFamily="34" charset="0"/>
              </a:rPr>
              <a:t>Stage 1 Pressure Injury: Non-blanchable erythema of intact skin Intact skin with a localized area of non-blanchable erythema, which may appear differently in darkly pigmented skin. Presence of blanchable erythema or changes in sensation, temperature, or firmness may precede visual changes. Color changes do not include purple or maroon discoloration; these may indicate deep tissue pressure injury.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80114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bottom left image is a stage 1 heel ulcer and the bottom right image is a stage 1 costal margin ulcer from a towel roll used for positioning. This is why using touch and palpation is so important so that changes in sensation, temperature, firmness, or pain can be ascertained as visual changes may be more difficult to elucidate.</a:t>
            </a:r>
          </a:p>
          <a:p>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6916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 Stage</a:t>
            </a:r>
            <a:r>
              <a:rPr lang="en-US" sz="1800" dirty="0">
                <a:effectLst/>
                <a:latin typeface="Calibri" panose="020F0502020204030204" pitchFamily="34" charset="0"/>
                <a:ea typeface="Calibri" panose="020F0502020204030204" pitchFamily="34" charset="0"/>
              </a:rPr>
              <a:t> 2 Pressure Injury: Partial-thickness loss of skin with exposed dermis. The wound bed is viable, pink or red, moist, and may also present as an intact or ruptured serum-filled blister. Adipose (fat) is not visible and deeper tissues are not visible. Granulation tissue, slough and eschar are not present. These injuries commonly result from adverse microclimate and shear in the skin over the pelvis and shear in the heel.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73939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 stage 2 pressure injury is </a:t>
            </a:r>
            <a:r>
              <a:rPr lang="en-US" sz="1200" dirty="0"/>
              <a:t>partial-thickness loss of skin with exposed dermis. This injury is into, but not through, the epidermis. If we think of the epidermis as the thickness of a piece of paper, that injury is not very deep.</a:t>
            </a:r>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sz="1200" dirty="0"/>
              <a:t>The wound bed is viable, pink or red, moist, &amp; may also present as an intact or ruptured serum-filled blister.</a:t>
            </a:r>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sz="1200" dirty="0"/>
              <a:t>Adipose (fat) is not visible and deeper tissues are not visible. Granulation tissue, slough and eschar are not present. </a:t>
            </a:r>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sz="1200" dirty="0"/>
              <a:t>These injuries commonly result from adverse microclimate &amp; shear in the skin over the pelvis &amp; shear in the heel.  </a:t>
            </a:r>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sz="1200" dirty="0"/>
              <a:t>This stage should not be used to describe moisture     associated skin damage (MASD) including incontinence associated dermatitis (IAD), intertriginous dermatitis (ITD), medical adhesive related skin injury (MARSI), or traumatic wounds (skin tears, burns, abrasions).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037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1.Review the anatomy and physiology of the skin and etiology of pressure injury (PI) development in the perioperative setting.</a:t>
            </a: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2.Describe and stage a pressure injury and distinguish between types of skin injuries in surgical patients. </a:t>
            </a:r>
          </a:p>
          <a:p>
            <a:pPr marL="0" marR="0" algn="ctr">
              <a:spcBef>
                <a:spcPts val="0"/>
              </a:spcBef>
              <a:spcAft>
                <a:spcPts val="0"/>
              </a:spcAft>
              <a:tabLst>
                <a:tab pos="1028700" algn="l"/>
                <a:tab pos="5943600" algn="r"/>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3.Illustrate the pressure points and common location of pressure injury in the various surgical positions. </a:t>
            </a: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 </a:t>
            </a: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4.Identify best practices for assessment, staging, and documenting normal vs abnormal findings to improve competency and skills of the perioperative nurse.</a:t>
            </a:r>
          </a:p>
          <a:p>
            <a:pPr marL="0" marR="0" algn="ctr">
              <a:spcBef>
                <a:spcPts val="0"/>
              </a:spcBef>
              <a:spcAft>
                <a:spcPts val="600"/>
              </a:spcAft>
            </a:pPr>
            <a:r>
              <a:rPr lang="en-US" sz="1800" dirty="0">
                <a:effectLst/>
                <a:latin typeface="Times New Roman" panose="02020603050405020304" pitchFamily="18" charset="0"/>
                <a:ea typeface="Times New Roman" panose="02020603050405020304" pitchFamily="18" charset="0"/>
              </a:rPr>
              <a:t> </a:t>
            </a:r>
          </a:p>
          <a:p>
            <a:r>
              <a:rPr lang="en-US" dirty="0"/>
              <a:t>Define</a:t>
            </a:r>
            <a:r>
              <a:rPr lang="en-US" dirty="0">
                <a:solidFill>
                  <a:srgbClr val="FF0000"/>
                </a:solidFill>
              </a:rPr>
              <a:t> 	</a:t>
            </a:r>
            <a:r>
              <a:rPr lang="en-US" dirty="0">
                <a:solidFill>
                  <a:schemeClr val="bg1"/>
                </a:solidFill>
              </a:rPr>
              <a:t>pressure injury.</a:t>
            </a:r>
          </a:p>
          <a:p>
            <a:r>
              <a:rPr lang="en-US" dirty="0"/>
              <a:t>Describe</a:t>
            </a:r>
            <a:r>
              <a:rPr lang="en-US" dirty="0">
                <a:solidFill>
                  <a:srgbClr val="FF0000"/>
                </a:solidFill>
              </a:rPr>
              <a:t> 	</a:t>
            </a:r>
            <a:r>
              <a:rPr lang="en-US" dirty="0">
                <a:solidFill>
                  <a:schemeClr val="bg1"/>
                </a:solidFill>
              </a:rPr>
              <a:t>tools used to assess the patient’s skin &amp; evaluate the 			risks of developing a skin injury during perioperative			care.</a:t>
            </a:r>
          </a:p>
          <a:p>
            <a:r>
              <a:rPr lang="en-US" dirty="0"/>
              <a:t>Define </a:t>
            </a:r>
            <a:r>
              <a:rPr lang="en-US" dirty="0">
                <a:solidFill>
                  <a:srgbClr val="FF0000"/>
                </a:solidFill>
              </a:rPr>
              <a:t>	</a:t>
            </a:r>
            <a:r>
              <a:rPr lang="en-US" dirty="0">
                <a:solidFill>
                  <a:schemeClr val="bg1"/>
                </a:solidFill>
              </a:rPr>
              <a:t>patient’s risk factors associated with pressure injuries in the 	in the	perioperative setting.</a:t>
            </a:r>
          </a:p>
          <a:p>
            <a:r>
              <a:rPr lang="en-US" dirty="0"/>
              <a:t>Discuss</a:t>
            </a:r>
            <a:r>
              <a:rPr lang="en-US" dirty="0">
                <a:solidFill>
                  <a:srgbClr val="FF0000"/>
                </a:solidFill>
              </a:rPr>
              <a:t> 	</a:t>
            </a:r>
            <a:r>
              <a:rPr lang="en-US" dirty="0">
                <a:solidFill>
                  <a:schemeClr val="bg1"/>
                </a:solidFill>
              </a:rPr>
              <a:t>how pressure injury risk is influenced by surgery.</a:t>
            </a:r>
          </a:p>
          <a:p>
            <a:r>
              <a:rPr lang="en-US" dirty="0"/>
              <a:t>Identify </a:t>
            </a:r>
            <a:r>
              <a:rPr lang="en-US" dirty="0">
                <a:solidFill>
                  <a:srgbClr val="FF0000"/>
                </a:solidFill>
              </a:rPr>
              <a:t>	</a:t>
            </a:r>
            <a:r>
              <a:rPr lang="en-US" dirty="0">
                <a:solidFill>
                  <a:schemeClr val="bg1"/>
                </a:solidFill>
              </a:rPr>
              <a:t>evidence-based interventions to help prevent skin 			injury from occurring in the surgical patient population.</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E309C2-F18F-5B4F-8CF3-CFCE26B1DC8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909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This stage should NOT be used to describe moisture associated skin damage (MASD) including incontinence associated dermatitis (IAD), intertriginous dermatitis (ITD), medical adhesive related skin injury (MARSI), or traumatic wounds (skin tears, burns, abrasions).</a:t>
            </a:r>
            <a:r>
              <a:rPr lang="en-US" dirty="0">
                <a:effectLst/>
              </a:rPr>
              <a:t> </a:t>
            </a:r>
            <a:endParaRPr lang="en-US" dirty="0"/>
          </a:p>
          <a:p>
            <a:r>
              <a:rPr lang="en-US" dirty="0"/>
              <a:t>Remember only pressure injuries should be staged. So other skin injuries such as incontinence associated dermatitis, intertriginous dermatitis or intertrigo, medical adhesive related skin injury, or traumatic wounds should not be staged. The top two images are incontinence associated dermatitis on light and dark skin tones. Note the more ashen appearance on the dark skin toned individual. The middle two images are intertriginous dermatitis on dark and light skin tones. Note the whiter appearance on the dark skin toned individual and the more erythematous appearance on the light skin toned individual.</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749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A stage three pressure injury extends beyond the dermis into the hypodermis or fat. Healthy fat is yellow, whereas necrotic fat is brownish. A stage three pressure injury is a full thickness loss of skin, in which adipose (fat) is visible in the ulcer &amp; granulation tissue &amp; </a:t>
            </a:r>
            <a:r>
              <a:rPr lang="en-US" sz="1800" b="1" dirty="0"/>
              <a:t>epibole</a:t>
            </a:r>
            <a:r>
              <a:rPr lang="en-US" sz="1800" dirty="0"/>
              <a:t> (rolled wound edges) are often present. </a:t>
            </a:r>
          </a:p>
          <a:p>
            <a:r>
              <a:rPr lang="en-US" sz="1800" dirty="0"/>
              <a:t>Slough and/or eschar may be visible. </a:t>
            </a:r>
          </a:p>
          <a:p>
            <a:r>
              <a:rPr lang="en-US" sz="1800" dirty="0"/>
              <a:t>The depth of tissue damage varies by anatomical location; areas of significant adiposity can develop deep wounds.</a:t>
            </a:r>
          </a:p>
          <a:p>
            <a:r>
              <a:rPr lang="en-US" sz="1800" dirty="0"/>
              <a:t>Undermining and tunneling may occur. Fascia, muscle, tendon, ligament, cartilage and/or bone are not exposed.</a:t>
            </a:r>
          </a:p>
          <a:p>
            <a:r>
              <a:rPr lang="en-US" sz="1800" dirty="0"/>
              <a:t> If slough or eschar obscures the extent of tissue loss this is an Unstageable Pressure Injury.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6932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first wound is a  stage 3 Occipital pressure injury noted post op day 1 after a Aortic Valve Replacement which required a </a:t>
            </a:r>
            <a:r>
              <a:rPr lang="en-US" dirty="0" err="1"/>
              <a:t>reoperationg</a:t>
            </a:r>
            <a:r>
              <a:rPr lang="en-US" dirty="0"/>
              <a:t>. The middle wound should a stage 3 with some slough and the far right is post op week one observe in clinic on a CABG patient.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5194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800" kern="0" dirty="0">
                <a:effectLst/>
                <a:latin typeface="Times New Roman" panose="02020603050405020304" pitchFamily="18" charset="0"/>
                <a:ea typeface="Times New Roman" panose="02020603050405020304" pitchFamily="18" charset="0"/>
                <a:cs typeface="Aptos" panose="020B0004020202020204" pitchFamily="34" charset="0"/>
              </a:rPr>
              <a:t> Stage 4 Pressure Injury: Full-thickness skin and tissue loss Full-thickness skin and tissue loss with exposed or directly palpable fascia, muscle, tendon, ligament, cartilage or bone in the ulcer. Slough and/or eschar may be visible. Epibole (rolled edges), undermining and/or tunneling often occur. Depth varies by anatomical location. If slough or eschar obscures the extent of tissue loss this is an Unstageable Pressure Injury.</a:t>
            </a:r>
            <a:r>
              <a:rPr lang="en-US" dirty="0">
                <a:effectLst/>
              </a:rPr>
              <a:t> </a:t>
            </a:r>
          </a:p>
          <a:p>
            <a:pPr marL="342900" indent="-342900">
              <a:buFont typeface="Arial" panose="020B0604020202020204" pitchFamily="34" charset="0"/>
              <a:buChar char="•"/>
            </a:pPr>
            <a:r>
              <a:rPr lang="en-US" dirty="0"/>
              <a:t>Note that even though there is some slough in the middle image, the underlying muscle can be seen, so it is a stage 4 PI.</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972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unstageable pressure injury is Full-thickness skin &amp; tissue loss in which the extent of tissue damage within the ulcer cannot be confirmed because it is obscured by slough or eschar. </a:t>
            </a:r>
          </a:p>
          <a:p>
            <a:r>
              <a:rPr lang="en-US" dirty="0"/>
              <a:t>If slough or eschar is removed, a Stage 3 or Stage 4 pressure injury will be revealed. </a:t>
            </a:r>
          </a:p>
          <a:p>
            <a:r>
              <a:rPr lang="en-US" dirty="0"/>
              <a:t>Stable eschar (i.e. dry, adherent, intact without erythema or fluctuance) on the heel or ischemic limb should not be softened or removed.</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257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unstageable pressure injury is Full-thickness skin &amp; tissue loss in which the extent of tissue damage within the ulcer cannot be confirmed because it is obscured by slough or eschar. </a:t>
            </a:r>
          </a:p>
          <a:p>
            <a:r>
              <a:rPr lang="en-US" dirty="0"/>
              <a:t>If slough or eschar is removed, a Stage 3 or Stage 4 pressure injury will be revealed. </a:t>
            </a:r>
          </a:p>
          <a:p>
            <a:r>
              <a:rPr lang="en-US" dirty="0"/>
              <a:t>Stable eschar (i.e. dry, adherent, intact without erythema or fluctuance) on the heel or ischemic limb should not be softened or removed.</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5852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right shows a combination deep tissue injury with eschar that is unstageable. S/P CABG with reoperation. </a:t>
            </a:r>
          </a:p>
          <a:p>
            <a:r>
              <a:rPr lang="en-US" dirty="0"/>
              <a:t>Bottom Right show eschar but also injury from compression stockings. Caution should be used with compression stockings on patients with inadequate circulation. Or non palpable pulses</a:t>
            </a:r>
          </a:p>
        </p:txBody>
      </p:sp>
      <p:sp>
        <p:nvSpPr>
          <p:cNvPr id="4" name="Slide Number Placeholder 3"/>
          <p:cNvSpPr>
            <a:spLocks noGrp="1"/>
          </p:cNvSpPr>
          <p:nvPr>
            <p:ph type="sldNum" sz="quarter" idx="5"/>
          </p:nvPr>
        </p:nvSpPr>
        <p:spPr/>
        <p:txBody>
          <a:bodyPr/>
          <a:lstStyle/>
          <a:p>
            <a:fld id="{B9E309C2-F18F-5B4F-8CF3-CFCE26B1DC8D}" type="slidenum">
              <a:rPr lang="en-US" smtClean="0"/>
              <a:t>26</a:t>
            </a:fld>
            <a:endParaRPr lang="en-US"/>
          </a:p>
        </p:txBody>
      </p:sp>
    </p:spTree>
    <p:extLst>
      <p:ext uri="{BB962C8B-B14F-4D97-AF65-F5344CB8AC3E}">
        <p14:creationId xmlns:p14="http://schemas.microsoft.com/office/powerpoint/2010/main" val="1694380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deep tissue pressure injury is </a:t>
            </a:r>
            <a:r>
              <a:rPr lang="en-US" sz="1200" dirty="0"/>
              <a:t>Intact or non-intact skin with localized area of persistent non-blanchable deep red, maroon, purple discoloration or epidermal separation revealing a dark wound bed or blood filled blister. </a:t>
            </a:r>
          </a:p>
          <a:p>
            <a:r>
              <a:rPr lang="en-US" sz="1200" dirty="0"/>
              <a:t>Pain &amp; temperature change often precede skin color changes. Discoloration may appear differently in darkly pigmented skin. </a:t>
            </a:r>
          </a:p>
          <a:p>
            <a:r>
              <a:rPr lang="en-US" sz="1200" dirty="0"/>
              <a:t>This injury results from intense and/or prolonged pressure &amp; shear forces at the bone-muscle interface.  </a:t>
            </a:r>
          </a:p>
          <a:p>
            <a:r>
              <a:rPr lang="en-US" sz="1200" dirty="0"/>
              <a:t>The wound may evolve rapidly to reveal the actual extent of tissue injury, or may resolve without tissue loss. </a:t>
            </a:r>
          </a:p>
          <a:p>
            <a:r>
              <a:rPr lang="en-US" sz="1200" dirty="0"/>
              <a:t>If necrotic tissue, subcutaneous tissue, granulation tissue, fascia, muscle or other underlying structures are visible, this indicates a full thickness pressure injury (Unstageable, Stage 3 or Stage 4). </a:t>
            </a:r>
          </a:p>
          <a:p>
            <a:r>
              <a:rPr lang="en-US" sz="1200" dirty="0"/>
              <a:t>Do not use DTPI to describe vascular, traumatic, neuropathic, or dermatologic conditions. </a:t>
            </a:r>
          </a:p>
          <a:p>
            <a:endParaRPr lang="en-US" sz="1200" dirty="0"/>
          </a:p>
          <a:p>
            <a:r>
              <a:rPr lang="en-US" sz="1200" dirty="0"/>
              <a:t>As with stage 1 pressure injuries, DTPI may be more difficult to ascertain on dark skin tones.</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2986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Aptos" panose="020B0004020202020204" pitchFamily="34" charset="0"/>
              </a:rPr>
              <a:t>If necrotic tissue, subcutaneous tissue, granulation tissue, fascia, muscle or other underlying structures are visible, this indicates a full thickness pressure injury (Unstageable, Stage 3 or Stage 4).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28425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Do not use DTPI to describe vascular, traumatic, neuropathic, or dermatologic conditions.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972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types of skin injuries can be associated with surgery. There are between 550 and 650 surgical fires annually. Common fuel sources include degreasers, prepping agents, drapes, towels, sponges, dressings, tapes, gowns, hoods, masks, ointments, benzoin, aerosols, alcohol, mattress, pillows, blankets, ECG electrodes, hoses, tissue, GI gases.[2] The second component is an oxidizer. Common oxidizers are room air, oxygen, nitrous oxide.[2] Lastly, the third necessary component is an ignition source. Common ignition sources include a light source, laser, electrocautery, sparks from high-speed drills and burrs, defibrillators, glowing embers of charred tissue, flexible endoscopes, tourniquet cuffs.</a:t>
            </a:r>
          </a:p>
          <a:p>
            <a:endParaRPr lang="en-US" dirty="0"/>
          </a:p>
          <a:p>
            <a:r>
              <a:rPr lang="en-US" dirty="0"/>
              <a:t>Skin tears in surgery have not been reported, although acute care prevalence is reported between 3.3-33%</a:t>
            </a:r>
          </a:p>
          <a:p>
            <a:endParaRPr lang="en-US" dirty="0"/>
          </a:p>
          <a:p>
            <a:r>
              <a:rPr lang="en-US" dirty="0"/>
              <a:t>Chemical hazards leading to irritant dermatitis arise from sources, such as cleaning, disinfecting, and sterilizing agents, solvents, glues, metals, hazardous drugs, laboratory chemical reagents, waste anesthetic gases, surgical smoke, and other indoor air contaminants. Surgical irritant contact dermatitis occurs when the product pools or is not permitted to dry.</a:t>
            </a:r>
          </a:p>
          <a:p>
            <a:endParaRPr lang="en-US" dirty="0"/>
          </a:p>
          <a:p>
            <a:r>
              <a:rPr lang="en-US" dirty="0"/>
              <a:t>Pressure injuries are the most commonly reported positioning injury with a reported incidence between 1.3 and 54.8%.</a:t>
            </a:r>
          </a:p>
          <a:p>
            <a:r>
              <a:rPr lang="en-US" b="0" i="0" dirty="0">
                <a:solidFill>
                  <a:srgbClr val="1F1F1F"/>
                </a:solidFill>
                <a:effectLst/>
                <a:latin typeface="ElsevierGulliver"/>
              </a:rPr>
              <a:t>A systematic review reported that the incidence of surgery-related PIs ranged from 0.3% to 57.4%</a:t>
            </a:r>
            <a:endParaRPr lang="en-US" dirty="0"/>
          </a:p>
        </p:txBody>
      </p:sp>
    </p:spTree>
    <p:extLst>
      <p:ext uri="{BB962C8B-B14F-4D97-AF65-F5344CB8AC3E}">
        <p14:creationId xmlns:p14="http://schemas.microsoft.com/office/powerpoint/2010/main" val="233290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Medical Device Related pressure injury describes an etiology or underlying cause of the pressure injury. </a:t>
            </a:r>
            <a:r>
              <a:rPr lang="en-US" sz="1200" dirty="0"/>
              <a:t>Medical device related pressure injuries result from the use of devices designed and applied for diagnostic or therapeutic purposes. The resultant pressure injury generally conforms to the pattern or shape of the device.</a:t>
            </a:r>
          </a:p>
          <a:p>
            <a:r>
              <a:rPr lang="en-US" sz="1200" dirty="0"/>
              <a:t>The injury should be staged using the staging system.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0306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u="sng" dirty="0">
                <a:solidFill>
                  <a:srgbClr val="4D5156"/>
                </a:solidFill>
                <a:effectLst/>
                <a:latin typeface="Calibri" panose="020F0502020204030204" pitchFamily="34" charset="0"/>
                <a:ea typeface="Times New Roman" panose="02020603050405020304" pitchFamily="18" charset="0"/>
              </a:rPr>
              <a:t>Location of MDRPI </a:t>
            </a:r>
            <a:r>
              <a:rPr lang="en-US" sz="1800" dirty="0">
                <a:solidFill>
                  <a:srgbClr val="4D5156"/>
                </a:solidFill>
                <a:effectLst/>
                <a:latin typeface="Calibri" panose="020F0502020204030204" pitchFamily="34" charset="0"/>
                <a:ea typeface="Times New Roman" panose="02020603050405020304" pitchFamily="18" charset="0"/>
              </a:rPr>
              <a:t>Majority are on the head but can occur</a:t>
            </a:r>
            <a:r>
              <a:rPr lang="en-US" sz="1800" b="1" dirty="0">
                <a:solidFill>
                  <a:srgbClr val="4D5156"/>
                </a:solidFill>
                <a:effectLst/>
                <a:latin typeface="Calibri" panose="020F0502020204030204" pitchFamily="34" charset="0"/>
                <a:ea typeface="Times New Roman" panose="02020603050405020304" pitchFamily="18" charset="0"/>
              </a:rPr>
              <a:t> </a:t>
            </a:r>
            <a:r>
              <a:rPr lang="en-US" sz="1800" dirty="0">
                <a:solidFill>
                  <a:srgbClr val="4D5156"/>
                </a:solidFill>
                <a:effectLst/>
                <a:latin typeface="Calibri" panose="020F0502020204030204" pitchFamily="34" charset="0"/>
                <a:ea typeface="Times New Roman" panose="02020603050405020304" pitchFamily="18" charset="0"/>
              </a:rPr>
              <a:t>anywhere.  Surgical patients should be assessed post op for MDRPI.</a:t>
            </a:r>
            <a:r>
              <a:rPr lang="en-US" sz="1800" b="1" u="sng" dirty="0">
                <a:solidFill>
                  <a:srgbClr val="4D5156"/>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60061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r>
              <a:rPr lang="en-US" dirty="0"/>
              <a:t>In general 70% MDRPI occur on the Head,  but in the OR we have multiple devices that can contribute to skin and soft tissue damage. Besides the increased pressure on the tissue there can be microclimate changes, heat, sweat and friction such as the face plates in prone position. Micromovements and sweat may contribute to facial injury. Many of the devices are rigid so Careful positioning, extra padding, and prophylactic dressings may be helpful in prevention. </a:t>
            </a:r>
          </a:p>
          <a:p>
            <a:pPr marL="188554" indent="-178630">
              <a:buFont typeface="Arial"/>
              <a:buChar char="•"/>
              <a:tabLst>
                <a:tab pos="189049" algn="l"/>
              </a:tabLst>
            </a:pPr>
            <a:r>
              <a:rPr lang="en-US" spc="-20" dirty="0">
                <a:latin typeface="Arial"/>
                <a:cs typeface="Arial"/>
              </a:rPr>
              <a:t>A</a:t>
            </a:r>
            <a:r>
              <a:rPr lang="en-US" spc="-8" dirty="0">
                <a:latin typeface="Arial"/>
                <a:cs typeface="Arial"/>
              </a:rPr>
              <a:t>nesthes</a:t>
            </a:r>
            <a:r>
              <a:rPr lang="en-US" spc="-11" dirty="0">
                <a:latin typeface="Arial"/>
                <a:cs typeface="Arial"/>
              </a:rPr>
              <a:t>ia</a:t>
            </a:r>
            <a:r>
              <a:rPr lang="en-US" spc="4" dirty="0">
                <a:latin typeface="Arial"/>
                <a:cs typeface="Arial"/>
              </a:rPr>
              <a:t> </a:t>
            </a:r>
            <a:r>
              <a:rPr lang="en-US" spc="-8" dirty="0">
                <a:latin typeface="Arial"/>
                <a:cs typeface="Arial"/>
              </a:rPr>
              <a:t>devices</a:t>
            </a:r>
            <a:endParaRPr lang="en-US" dirty="0">
              <a:latin typeface="Arial"/>
              <a:cs typeface="Arial"/>
            </a:endParaRPr>
          </a:p>
          <a:p>
            <a:pPr marL="188554" indent="-178630">
              <a:spcBef>
                <a:spcPts val="517"/>
              </a:spcBef>
              <a:buFont typeface="Arial"/>
              <a:buChar char="•"/>
              <a:tabLst>
                <a:tab pos="189049" algn="l"/>
              </a:tabLst>
            </a:pPr>
            <a:r>
              <a:rPr lang="en-US" spc="-20" dirty="0">
                <a:latin typeface="Arial"/>
                <a:cs typeface="Arial"/>
              </a:rPr>
              <a:t>F</a:t>
            </a:r>
            <a:r>
              <a:rPr lang="en-US" spc="-8" dirty="0">
                <a:latin typeface="Arial"/>
                <a:cs typeface="Arial"/>
              </a:rPr>
              <a:t>ac</a:t>
            </a:r>
            <a:r>
              <a:rPr lang="en-US" spc="-15" dirty="0">
                <a:latin typeface="Arial"/>
                <a:cs typeface="Arial"/>
              </a:rPr>
              <a:t>e</a:t>
            </a:r>
            <a:r>
              <a:rPr lang="en-US" spc="4" dirty="0">
                <a:latin typeface="Arial"/>
                <a:cs typeface="Arial"/>
              </a:rPr>
              <a:t> </a:t>
            </a:r>
            <a:r>
              <a:rPr lang="en-US" spc="-11" dirty="0">
                <a:latin typeface="Arial"/>
                <a:cs typeface="Arial"/>
              </a:rPr>
              <a:t>p</a:t>
            </a:r>
            <a:r>
              <a:rPr lang="en-US" spc="-8" dirty="0">
                <a:latin typeface="Arial"/>
                <a:cs typeface="Arial"/>
              </a:rPr>
              <a:t>l</a:t>
            </a:r>
            <a:r>
              <a:rPr lang="en-US" spc="-11" dirty="0">
                <a:latin typeface="Arial"/>
                <a:cs typeface="Arial"/>
              </a:rPr>
              <a:t>a</a:t>
            </a:r>
            <a:r>
              <a:rPr lang="en-US" spc="-8" dirty="0">
                <a:latin typeface="Arial"/>
                <a:cs typeface="Arial"/>
              </a:rPr>
              <a:t>t</a:t>
            </a:r>
            <a:r>
              <a:rPr lang="en-US" spc="-11" dirty="0">
                <a:latin typeface="Arial"/>
                <a:cs typeface="Arial"/>
              </a:rPr>
              <a:t>es</a:t>
            </a:r>
            <a:r>
              <a:rPr lang="en-US" spc="4" dirty="0">
                <a:latin typeface="Arial"/>
                <a:cs typeface="Arial"/>
              </a:rPr>
              <a:t> </a:t>
            </a:r>
            <a:r>
              <a:rPr lang="en-US" spc="-11" dirty="0">
                <a:latin typeface="Arial"/>
                <a:cs typeface="Arial"/>
              </a:rPr>
              <a:t>in</a:t>
            </a:r>
            <a:r>
              <a:rPr lang="en-US" spc="4" dirty="0">
                <a:latin typeface="Arial"/>
                <a:cs typeface="Arial"/>
              </a:rPr>
              <a:t> </a:t>
            </a:r>
            <a:r>
              <a:rPr lang="en-US" spc="-8" dirty="0">
                <a:latin typeface="Arial"/>
                <a:cs typeface="Arial"/>
              </a:rPr>
              <a:t>pron</a:t>
            </a:r>
            <a:r>
              <a:rPr lang="en-US" spc="-15" dirty="0">
                <a:latin typeface="Arial"/>
                <a:cs typeface="Arial"/>
              </a:rPr>
              <a:t>e</a:t>
            </a:r>
            <a:r>
              <a:rPr lang="en-US" spc="4" dirty="0">
                <a:latin typeface="Arial"/>
                <a:cs typeface="Arial"/>
              </a:rPr>
              <a:t> </a:t>
            </a:r>
            <a:r>
              <a:rPr lang="en-US" spc="-8" dirty="0">
                <a:latin typeface="Arial"/>
                <a:cs typeface="Arial"/>
              </a:rPr>
              <a:t>positi</a:t>
            </a:r>
            <a:r>
              <a:rPr lang="en-US" spc="-11" dirty="0">
                <a:latin typeface="Arial"/>
                <a:cs typeface="Arial"/>
              </a:rPr>
              <a:t>on</a:t>
            </a:r>
            <a:endParaRPr lang="en-US" dirty="0">
              <a:latin typeface="Arial"/>
              <a:cs typeface="Arial"/>
            </a:endParaRPr>
          </a:p>
          <a:p>
            <a:pPr marL="188554" indent="-178630">
              <a:spcBef>
                <a:spcPts val="524"/>
              </a:spcBef>
              <a:buFont typeface="Arial"/>
              <a:buChar char="•"/>
              <a:tabLst>
                <a:tab pos="189049" algn="l"/>
              </a:tabLst>
            </a:pPr>
            <a:r>
              <a:rPr lang="en-US" spc="-20" dirty="0">
                <a:latin typeface="Arial"/>
                <a:cs typeface="Arial"/>
              </a:rPr>
              <a:t>E</a:t>
            </a:r>
            <a:r>
              <a:rPr lang="en-US" spc="-8" dirty="0">
                <a:latin typeface="Arial"/>
                <a:cs typeface="Arial"/>
              </a:rPr>
              <a:t>xternal</a:t>
            </a:r>
            <a:r>
              <a:rPr lang="en-US" spc="4" dirty="0">
                <a:latin typeface="Arial"/>
                <a:cs typeface="Arial"/>
              </a:rPr>
              <a:t> </a:t>
            </a:r>
            <a:r>
              <a:rPr lang="en-US" spc="-8" dirty="0">
                <a:latin typeface="Arial"/>
                <a:cs typeface="Arial"/>
              </a:rPr>
              <a:t>fixators</a:t>
            </a:r>
            <a:endParaRPr lang="en-US" dirty="0">
              <a:latin typeface="Arial"/>
              <a:cs typeface="Arial"/>
            </a:endParaRPr>
          </a:p>
          <a:p>
            <a:pPr marL="188554" indent="-178630">
              <a:spcBef>
                <a:spcPts val="517"/>
              </a:spcBef>
              <a:buFont typeface="Arial"/>
              <a:buChar char="•"/>
              <a:tabLst>
                <a:tab pos="189049" algn="l"/>
              </a:tabLst>
            </a:pPr>
            <a:r>
              <a:rPr lang="en-US" spc="-24" dirty="0">
                <a:latin typeface="Arial"/>
                <a:cs typeface="Arial"/>
              </a:rPr>
              <a:t>U</a:t>
            </a:r>
            <a:r>
              <a:rPr lang="en-US" spc="-4" dirty="0">
                <a:latin typeface="Arial"/>
                <a:cs typeface="Arial"/>
              </a:rPr>
              <a:t>r</a:t>
            </a:r>
            <a:r>
              <a:rPr lang="en-US" spc="-8" dirty="0">
                <a:latin typeface="Arial"/>
                <a:cs typeface="Arial"/>
              </a:rPr>
              <a:t>inar</a:t>
            </a:r>
            <a:r>
              <a:rPr lang="en-US" spc="-11" dirty="0">
                <a:latin typeface="Arial"/>
                <a:cs typeface="Arial"/>
              </a:rPr>
              <a:t>y</a:t>
            </a:r>
            <a:r>
              <a:rPr lang="en-US" spc="11" dirty="0">
                <a:latin typeface="Arial"/>
                <a:cs typeface="Arial"/>
              </a:rPr>
              <a:t> </a:t>
            </a:r>
            <a:r>
              <a:rPr lang="en-US" spc="-8" dirty="0">
                <a:latin typeface="Arial"/>
                <a:cs typeface="Arial"/>
              </a:rPr>
              <a:t>cat</a:t>
            </a:r>
            <a:r>
              <a:rPr lang="en-US" spc="-11" dirty="0">
                <a:latin typeface="Arial"/>
                <a:cs typeface="Arial"/>
              </a:rPr>
              <a:t>he</a:t>
            </a:r>
            <a:r>
              <a:rPr lang="en-US" spc="-8" dirty="0">
                <a:latin typeface="Arial"/>
                <a:cs typeface="Arial"/>
              </a:rPr>
              <a:t>ter</a:t>
            </a:r>
            <a:r>
              <a:rPr lang="en-US" spc="-11" dirty="0">
                <a:latin typeface="Arial"/>
                <a:cs typeface="Arial"/>
              </a:rPr>
              <a:t>s</a:t>
            </a:r>
            <a:r>
              <a:rPr lang="en-US" spc="-4" dirty="0">
                <a:latin typeface="Arial"/>
                <a:cs typeface="Arial"/>
              </a:rPr>
              <a:t> </a:t>
            </a:r>
            <a:r>
              <a:rPr lang="en-US" spc="-15" dirty="0">
                <a:latin typeface="Arial"/>
                <a:cs typeface="Arial"/>
              </a:rPr>
              <a:t>&amp;</a:t>
            </a:r>
            <a:r>
              <a:rPr lang="en-US" spc="-4" dirty="0">
                <a:latin typeface="Arial"/>
                <a:cs typeface="Arial"/>
              </a:rPr>
              <a:t> </a:t>
            </a:r>
            <a:r>
              <a:rPr lang="en-US" spc="-8" dirty="0">
                <a:latin typeface="Arial"/>
                <a:cs typeface="Arial"/>
              </a:rPr>
              <a:t>t</a:t>
            </a:r>
            <a:r>
              <a:rPr lang="en-US" spc="-11" dirty="0">
                <a:latin typeface="Arial"/>
                <a:cs typeface="Arial"/>
              </a:rPr>
              <a:t>ub</a:t>
            </a:r>
            <a:r>
              <a:rPr lang="en-US" spc="-8" dirty="0">
                <a:latin typeface="Arial"/>
                <a:cs typeface="Arial"/>
              </a:rPr>
              <a:t>i</a:t>
            </a:r>
            <a:r>
              <a:rPr lang="en-US" spc="-11" dirty="0">
                <a:latin typeface="Arial"/>
                <a:cs typeface="Arial"/>
              </a:rPr>
              <a:t>ng</a:t>
            </a:r>
            <a:endParaRPr lang="en-US" dirty="0">
              <a:latin typeface="Arial"/>
              <a:cs typeface="Arial"/>
            </a:endParaRPr>
          </a:p>
          <a:p>
            <a:pPr marL="188554" indent="-178630">
              <a:spcBef>
                <a:spcPts val="517"/>
              </a:spcBef>
              <a:buFont typeface="Arial"/>
              <a:buChar char="•"/>
              <a:tabLst>
                <a:tab pos="189049" algn="l"/>
              </a:tabLst>
            </a:pPr>
            <a:r>
              <a:rPr lang="en-US" spc="-179" dirty="0">
                <a:latin typeface="Arial"/>
                <a:cs typeface="Arial"/>
              </a:rPr>
              <a:t>V</a:t>
            </a:r>
            <a:r>
              <a:rPr lang="en-US" spc="-11" dirty="0">
                <a:latin typeface="Arial"/>
                <a:cs typeface="Arial"/>
              </a:rPr>
              <a:t>acuu</a:t>
            </a:r>
            <a:r>
              <a:rPr lang="en-US" spc="-24" dirty="0">
                <a:latin typeface="Arial"/>
                <a:cs typeface="Arial"/>
              </a:rPr>
              <a:t>m</a:t>
            </a:r>
            <a:r>
              <a:rPr lang="en-US" spc="-4" dirty="0">
                <a:latin typeface="Arial"/>
                <a:cs typeface="Arial"/>
              </a:rPr>
              <a:t>-</a:t>
            </a:r>
            <a:r>
              <a:rPr lang="en-US" spc="-20" dirty="0">
                <a:latin typeface="Arial"/>
                <a:cs typeface="Arial"/>
              </a:rPr>
              <a:t>P</a:t>
            </a:r>
            <a:r>
              <a:rPr lang="en-US" spc="-8" dirty="0">
                <a:latin typeface="Arial"/>
                <a:cs typeface="Arial"/>
              </a:rPr>
              <a:t>acke</a:t>
            </a:r>
            <a:r>
              <a:rPr lang="en-US" spc="-15" dirty="0">
                <a:latin typeface="Arial"/>
                <a:cs typeface="Arial"/>
              </a:rPr>
              <a:t>d</a:t>
            </a:r>
            <a:r>
              <a:rPr lang="en-US" spc="11" dirty="0">
                <a:latin typeface="Arial"/>
                <a:cs typeface="Arial"/>
              </a:rPr>
              <a:t> </a:t>
            </a:r>
            <a:r>
              <a:rPr lang="en-US" spc="-20" dirty="0">
                <a:latin typeface="Arial"/>
                <a:cs typeface="Arial"/>
              </a:rPr>
              <a:t>P</a:t>
            </a:r>
            <a:r>
              <a:rPr lang="en-US" spc="-8" dirty="0">
                <a:latin typeface="Arial"/>
                <a:cs typeface="Arial"/>
              </a:rPr>
              <a:t>ositi</a:t>
            </a:r>
            <a:r>
              <a:rPr lang="en-US" spc="-11" dirty="0">
                <a:latin typeface="Arial"/>
                <a:cs typeface="Arial"/>
              </a:rPr>
              <a:t>on</a:t>
            </a:r>
            <a:r>
              <a:rPr lang="en-US" spc="-8" dirty="0">
                <a:latin typeface="Arial"/>
                <a:cs typeface="Arial"/>
              </a:rPr>
              <a:t>i</a:t>
            </a:r>
            <a:r>
              <a:rPr lang="en-US" spc="-11" dirty="0">
                <a:latin typeface="Arial"/>
                <a:cs typeface="Arial"/>
              </a:rPr>
              <a:t>n</a:t>
            </a:r>
            <a:r>
              <a:rPr lang="en-US" spc="-15" dirty="0">
                <a:latin typeface="Arial"/>
                <a:cs typeface="Arial"/>
              </a:rPr>
              <a:t>g</a:t>
            </a:r>
            <a:r>
              <a:rPr lang="en-US" spc="4" dirty="0">
                <a:latin typeface="Arial"/>
                <a:cs typeface="Arial"/>
              </a:rPr>
              <a:t> </a:t>
            </a:r>
            <a:r>
              <a:rPr lang="en-US" spc="-24" dirty="0">
                <a:latin typeface="Arial"/>
                <a:cs typeface="Arial"/>
              </a:rPr>
              <a:t>D</a:t>
            </a:r>
            <a:r>
              <a:rPr lang="en-US" spc="-8" dirty="0">
                <a:latin typeface="Arial"/>
                <a:cs typeface="Arial"/>
              </a:rPr>
              <a:t>evice</a:t>
            </a:r>
          </a:p>
          <a:p>
            <a:pPr marL="188554" indent="-178630">
              <a:spcBef>
                <a:spcPts val="517"/>
              </a:spcBef>
              <a:buFont typeface="Arial"/>
              <a:buChar char="•"/>
              <a:tabLst>
                <a:tab pos="189049" algn="l"/>
              </a:tabLst>
            </a:pPr>
            <a:r>
              <a:rPr lang="en-US" spc="-8" dirty="0">
                <a:latin typeface="Arial"/>
                <a:cs typeface="Arial"/>
              </a:rPr>
              <a:t>Peg Boards</a:t>
            </a:r>
            <a:endParaRPr lang="en-US" dirty="0">
              <a:latin typeface="Arial"/>
              <a:cs typeface="Arial"/>
            </a:endParaRPr>
          </a:p>
          <a:p>
            <a:pPr marL="188554" indent="-178630">
              <a:spcBef>
                <a:spcPts val="524"/>
              </a:spcBef>
              <a:buFont typeface="Arial"/>
              <a:buChar char="•"/>
              <a:tabLst>
                <a:tab pos="189049" algn="l"/>
              </a:tabLst>
            </a:pPr>
            <a:r>
              <a:rPr lang="en-US" spc="-8" dirty="0">
                <a:latin typeface="Arial"/>
                <a:cs typeface="Arial"/>
              </a:rPr>
              <a:t>r</a:t>
            </a:r>
            <a:endParaRPr lang="en-US" dirty="0">
              <a:latin typeface="Arial"/>
              <a:cs typeface="Arial"/>
            </a:endParaRPr>
          </a:p>
          <a:p>
            <a:pPr marL="188554" indent="-178630">
              <a:spcBef>
                <a:spcPts val="517"/>
              </a:spcBef>
              <a:buFont typeface="Arial"/>
              <a:buChar char="•"/>
              <a:tabLst>
                <a:tab pos="189049" algn="l"/>
              </a:tabLst>
            </a:pPr>
            <a:r>
              <a:rPr lang="en-US" spc="-24" dirty="0">
                <a:latin typeface="Arial"/>
                <a:cs typeface="Arial"/>
              </a:rPr>
              <a:t>M</a:t>
            </a:r>
            <a:r>
              <a:rPr lang="en-US" spc="-8" dirty="0">
                <a:latin typeface="Arial"/>
                <a:cs typeface="Arial"/>
              </a:rPr>
              <a:t>ay</a:t>
            </a:r>
            <a:r>
              <a:rPr lang="en-US" spc="-15" dirty="0">
                <a:latin typeface="Arial"/>
                <a:cs typeface="Arial"/>
              </a:rPr>
              <a:t>o</a:t>
            </a:r>
            <a:r>
              <a:rPr lang="en-US" spc="4" dirty="0">
                <a:latin typeface="Arial"/>
                <a:cs typeface="Arial"/>
              </a:rPr>
              <a:t> </a:t>
            </a:r>
            <a:r>
              <a:rPr lang="en-US" spc="-8" dirty="0">
                <a:latin typeface="Arial"/>
                <a:cs typeface="Arial"/>
              </a:rPr>
              <a:t>st</a:t>
            </a:r>
            <a:r>
              <a:rPr lang="en-US" spc="-11" dirty="0">
                <a:latin typeface="Arial"/>
                <a:cs typeface="Arial"/>
              </a:rPr>
              <a:t>ands</a:t>
            </a:r>
            <a:r>
              <a:rPr lang="en-US" spc="4" dirty="0">
                <a:latin typeface="Arial"/>
                <a:cs typeface="Arial"/>
              </a:rPr>
              <a:t> </a:t>
            </a:r>
            <a:r>
              <a:rPr lang="en-US" spc="-11" dirty="0">
                <a:latin typeface="Arial"/>
                <a:cs typeface="Arial"/>
              </a:rPr>
              <a:t>o</a:t>
            </a:r>
            <a:r>
              <a:rPr lang="en-US" spc="-15" dirty="0">
                <a:latin typeface="Arial"/>
                <a:cs typeface="Arial"/>
              </a:rPr>
              <a:t>n</a:t>
            </a:r>
            <a:r>
              <a:rPr lang="en-US" spc="4" dirty="0">
                <a:latin typeface="Arial"/>
                <a:cs typeface="Arial"/>
              </a:rPr>
              <a:t> </a:t>
            </a:r>
            <a:r>
              <a:rPr lang="en-US" spc="-8" dirty="0">
                <a:latin typeface="Arial"/>
                <a:cs typeface="Arial"/>
              </a:rPr>
              <a:t>t</a:t>
            </a:r>
            <a:r>
              <a:rPr lang="en-US" spc="-11" dirty="0">
                <a:latin typeface="Arial"/>
                <a:cs typeface="Arial"/>
              </a:rPr>
              <a:t>h</a:t>
            </a:r>
            <a:r>
              <a:rPr lang="en-US" spc="-15" dirty="0">
                <a:latin typeface="Arial"/>
                <a:cs typeface="Arial"/>
              </a:rPr>
              <a:t>e</a:t>
            </a:r>
            <a:r>
              <a:rPr lang="en-US" spc="-4" dirty="0">
                <a:latin typeface="Arial"/>
                <a:cs typeface="Arial"/>
              </a:rPr>
              <a:t> </a:t>
            </a:r>
            <a:r>
              <a:rPr lang="en-US" spc="-8" dirty="0">
                <a:latin typeface="Arial"/>
                <a:cs typeface="Arial"/>
              </a:rPr>
              <a:t>toes p 710</a:t>
            </a:r>
            <a:endParaRPr lang="en-US" dirty="0">
              <a:latin typeface="Arial"/>
              <a:cs typeface="Arial"/>
            </a:endParaRPr>
          </a:p>
          <a:p>
            <a:pPr marL="188554" indent="-178630">
              <a:spcBef>
                <a:spcPts val="517"/>
              </a:spcBef>
              <a:buFont typeface="Arial"/>
              <a:buChar char="•"/>
              <a:tabLst>
                <a:tab pos="189049" algn="l"/>
              </a:tabLst>
            </a:pPr>
            <a:r>
              <a:rPr lang="en-US" spc="-20" dirty="0">
                <a:latin typeface="Arial"/>
                <a:cs typeface="Arial"/>
              </a:rPr>
              <a:t>S</a:t>
            </a:r>
            <a:r>
              <a:rPr lang="en-US" spc="-11" dirty="0">
                <a:latin typeface="Arial"/>
                <a:cs typeface="Arial"/>
              </a:rPr>
              <a:t>a</a:t>
            </a:r>
            <a:r>
              <a:rPr lang="en-US" spc="-8" dirty="0">
                <a:latin typeface="Arial"/>
                <a:cs typeface="Arial"/>
              </a:rPr>
              <a:t>f</a:t>
            </a:r>
            <a:r>
              <a:rPr lang="en-US" spc="-11" dirty="0">
                <a:latin typeface="Arial"/>
                <a:cs typeface="Arial"/>
              </a:rPr>
              <a:t>ety</a:t>
            </a:r>
            <a:r>
              <a:rPr lang="en-US" spc="-4" dirty="0">
                <a:latin typeface="Arial"/>
                <a:cs typeface="Arial"/>
              </a:rPr>
              <a:t> </a:t>
            </a:r>
            <a:r>
              <a:rPr lang="en-US" spc="-8" dirty="0">
                <a:latin typeface="Arial"/>
                <a:cs typeface="Arial"/>
              </a:rPr>
              <a:t>straps</a:t>
            </a:r>
            <a:endParaRPr lang="en-US" dirty="0">
              <a:latin typeface="Arial"/>
              <a:cs typeface="Arial"/>
            </a:endParaRPr>
          </a:p>
          <a:p>
            <a:pPr marL="188554" indent="-178630">
              <a:spcBef>
                <a:spcPts val="524"/>
              </a:spcBef>
              <a:buFont typeface="Arial"/>
              <a:buChar char="•"/>
              <a:tabLst>
                <a:tab pos="189049" algn="l"/>
              </a:tabLst>
            </a:pPr>
            <a:r>
              <a:rPr lang="en-US" spc="-24" dirty="0">
                <a:latin typeface="Arial"/>
                <a:cs typeface="Arial"/>
              </a:rPr>
              <a:t>C</a:t>
            </a:r>
            <a:r>
              <a:rPr lang="en-US" spc="-11" dirty="0">
                <a:latin typeface="Arial"/>
                <a:cs typeface="Arial"/>
              </a:rPr>
              <a:t>o</a:t>
            </a:r>
            <a:r>
              <a:rPr lang="en-US" spc="-24" dirty="0">
                <a:latin typeface="Arial"/>
                <a:cs typeface="Arial"/>
              </a:rPr>
              <a:t>m</a:t>
            </a:r>
            <a:r>
              <a:rPr lang="en-US" spc="-8" dirty="0">
                <a:latin typeface="Arial"/>
                <a:cs typeface="Arial"/>
              </a:rPr>
              <a:t>pressi</a:t>
            </a:r>
            <a:r>
              <a:rPr lang="en-US" spc="-11" dirty="0">
                <a:latin typeface="Arial"/>
                <a:cs typeface="Arial"/>
              </a:rPr>
              <a:t>o</a:t>
            </a:r>
            <a:r>
              <a:rPr lang="en-US" spc="-15" dirty="0">
                <a:latin typeface="Arial"/>
                <a:cs typeface="Arial"/>
              </a:rPr>
              <a:t>n</a:t>
            </a:r>
            <a:r>
              <a:rPr lang="en-US" spc="24" dirty="0">
                <a:latin typeface="Arial"/>
                <a:cs typeface="Arial"/>
              </a:rPr>
              <a:t> </a:t>
            </a:r>
            <a:r>
              <a:rPr lang="en-US" spc="-8" dirty="0">
                <a:latin typeface="Arial"/>
                <a:cs typeface="Arial"/>
              </a:rPr>
              <a:t>stockings</a:t>
            </a:r>
            <a:endParaRPr lang="en-US" dirty="0">
              <a:latin typeface="Arial"/>
              <a:cs typeface="Arial"/>
            </a:endParaRPr>
          </a:p>
          <a:p>
            <a:endParaRPr dirty="0"/>
          </a:p>
        </p:txBody>
      </p:sp>
    </p:spTree>
    <p:extLst>
      <p:ext uri="{BB962C8B-B14F-4D97-AF65-F5344CB8AC3E}">
        <p14:creationId xmlns:p14="http://schemas.microsoft.com/office/powerpoint/2010/main" val="977291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2 examples of PI on the lateral side after placement on a BEAN BAG device</a:t>
            </a:r>
          </a:p>
        </p:txBody>
      </p:sp>
      <p:sp>
        <p:nvSpPr>
          <p:cNvPr id="4" name="Slide Number Placeholder 3"/>
          <p:cNvSpPr>
            <a:spLocks noGrp="1"/>
          </p:cNvSpPr>
          <p:nvPr>
            <p:ph type="sldNum" sz="quarter" idx="5"/>
          </p:nvPr>
        </p:nvSpPr>
        <p:spPr/>
        <p:txBody>
          <a:bodyPr/>
          <a:lstStyle/>
          <a:p>
            <a:fld id="{B9E309C2-F18F-5B4F-8CF3-CFCE26B1DC8D}" type="slidenum">
              <a:rPr lang="en-US" smtClean="0"/>
              <a:t>33</a:t>
            </a:fld>
            <a:endParaRPr lang="en-US"/>
          </a:p>
        </p:txBody>
      </p:sp>
    </p:spTree>
    <p:extLst>
      <p:ext uri="{BB962C8B-B14F-4D97-AF65-F5344CB8AC3E}">
        <p14:creationId xmlns:p14="http://schemas.microsoft.com/office/powerpoint/2010/main" val="1164250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Medical device prevention bundle Pittman and Stellar published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Assessment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Includes frequent assessment of skin beneath the device as well as proper fit of the device, changes in fluid shifts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Anchoring/securement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Includes proper securement of the device and use of specifically designed devices </a:t>
            </a:r>
            <a:r>
              <a:rPr lang="en-US" sz="1800" b="1"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for safe securement</a:t>
            </a: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Pressure redistribution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Includes lifting, removal, and/or rotation of devices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Collaborate with pertinent disciplines for MDRPI prevention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 Partnering with other disciplines for joint assessment and care (eg, respiratory therapy, trauma, orthopedics, ECMO, vascular team, PT, and OT) . Periodic rounding for compliance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Skin protection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Includes management of microclimate of skin beneath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Mucosal Membrane Pressure Injury: Mucosal membrane pressure injury is found on mucous membranes with a history of a medical device in use at the location of the injury. Due to the anatomy of the tissue these ulcers cannot be staged.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Helvetica" pitchFamily="2" charset="0"/>
            </a:endParaRPr>
          </a:p>
          <a:p>
            <a:endParaRPr lang="en-US" dirty="0">
              <a:effectLst/>
              <a:latin typeface="Helvetica" pitchFamily="2" charset="0"/>
            </a:endParaRPr>
          </a:p>
          <a:p>
            <a:r>
              <a:rPr lang="en-US" dirty="0">
                <a:effectLst/>
                <a:latin typeface="Helvetica" pitchFamily="2" charset="0"/>
              </a:rPr>
              <a:t>Assessment </a:t>
            </a:r>
          </a:p>
          <a:p>
            <a:r>
              <a:rPr lang="en-US" dirty="0">
                <a:effectLst/>
                <a:latin typeface="Helvetica" pitchFamily="2" charset="0"/>
              </a:rPr>
              <a:t>Includes frequent assessment of skin beneath the device as well as proper fit of the device </a:t>
            </a:r>
          </a:p>
          <a:p>
            <a:r>
              <a:rPr lang="en-US" dirty="0">
                <a:effectLst/>
                <a:latin typeface="Helvetica" pitchFamily="2" charset="0"/>
              </a:rPr>
              <a:t>• Skin, mucous membrane assessment beneath and around device </a:t>
            </a:r>
          </a:p>
          <a:p>
            <a:r>
              <a:rPr lang="en-US" dirty="0">
                <a:effectLst/>
                <a:latin typeface="Helvetica" pitchFamily="2" charset="0"/>
              </a:rPr>
              <a:t>• Device inspection for proper fit </a:t>
            </a:r>
          </a:p>
          <a:p>
            <a:r>
              <a:rPr lang="en-US" dirty="0">
                <a:effectLst/>
                <a:latin typeface="Helvetica" pitchFamily="2" charset="0"/>
              </a:rPr>
              <a:t>• Frequent assessments during periods of fluid shifts, weight gain/loss, distention </a:t>
            </a:r>
          </a:p>
          <a:p>
            <a:r>
              <a:rPr lang="en-US" dirty="0">
                <a:effectLst/>
                <a:latin typeface="Helvetica" pitchFamily="2" charset="0"/>
              </a:rPr>
              <a:t>• Device inspection for soilage and trapping of body fluids </a:t>
            </a:r>
          </a:p>
          <a:p>
            <a:r>
              <a:rPr lang="en-US" u="sng" dirty="0">
                <a:effectLst/>
                <a:latin typeface="Helvetica" pitchFamily="2" charset="0"/>
              </a:rPr>
              <a:t>Anchoring/securement </a:t>
            </a:r>
          </a:p>
          <a:p>
            <a:r>
              <a:rPr lang="en-US" dirty="0">
                <a:effectLst/>
                <a:latin typeface="Helvetica" pitchFamily="2" charset="0"/>
              </a:rPr>
              <a:t>Includes proper securement of the device and use of specifically designed devices for safe securement </a:t>
            </a:r>
          </a:p>
          <a:p>
            <a:r>
              <a:rPr lang="en-US" dirty="0">
                <a:effectLst/>
                <a:latin typeface="Helvetica" pitchFamily="2" charset="0"/>
              </a:rPr>
              <a:t>• When possible, utilize securing devices or taping techniques designed for safe securement/anchoring of the device without undue amount of pressure </a:t>
            </a:r>
          </a:p>
          <a:p>
            <a:r>
              <a:rPr lang="en-US" dirty="0">
                <a:effectLst/>
                <a:latin typeface="Helvetica" pitchFamily="2" charset="0"/>
              </a:rPr>
              <a:t>• For adjustable securement straps—ensure these are not overly tight </a:t>
            </a:r>
          </a:p>
          <a:p>
            <a:r>
              <a:rPr lang="en-US" dirty="0">
                <a:effectLst/>
                <a:latin typeface="Helvetica" pitchFamily="2" charset="0"/>
              </a:rPr>
              <a:t>• Consider rotating site of anchoring/securing (eg, alternate thigh for Foley drainage tubing securement) </a:t>
            </a:r>
          </a:p>
          <a:p>
            <a:r>
              <a:rPr lang="en-US" dirty="0">
                <a:effectLst/>
                <a:latin typeface="Helvetica" pitchFamily="2" charset="0"/>
              </a:rPr>
              <a:t>• For devices that are temporarily sutured in place—discuss with the team standardized suture removal time frame (eg, new tracheostomy tube) </a:t>
            </a:r>
          </a:p>
          <a:p>
            <a:r>
              <a:rPr lang="en-US" dirty="0">
                <a:effectLst/>
                <a:latin typeface="Helvetica" pitchFamily="2" charset="0"/>
              </a:rPr>
              <a:t>• Adjusting securement during periods of fluid shifts </a:t>
            </a:r>
          </a:p>
          <a:p>
            <a:r>
              <a:rPr lang="en-US" u="sng" dirty="0">
                <a:effectLst/>
                <a:latin typeface="Helvetica" pitchFamily="2" charset="0"/>
              </a:rPr>
              <a:t>Pressure redistribution </a:t>
            </a:r>
          </a:p>
          <a:p>
            <a:r>
              <a:rPr lang="en-US" dirty="0">
                <a:effectLst/>
                <a:latin typeface="Helvetica" pitchFamily="2" charset="0"/>
              </a:rPr>
              <a:t>Includes lifting, removal, and/or rotation of devices </a:t>
            </a:r>
          </a:p>
          <a:p>
            <a:r>
              <a:rPr lang="en-US" dirty="0">
                <a:effectLst/>
                <a:latin typeface="Helvetica" pitchFamily="2" charset="0"/>
              </a:rPr>
              <a:t>• Periodic lifting of device, preferably every 4 h </a:t>
            </a:r>
          </a:p>
          <a:p>
            <a:r>
              <a:rPr lang="en-US" dirty="0">
                <a:effectLst/>
                <a:latin typeface="Helvetica" pitchFamily="2" charset="0"/>
              </a:rPr>
              <a:t>• For devices that can be—rotate to different location </a:t>
            </a:r>
          </a:p>
          <a:p>
            <a:r>
              <a:rPr lang="en-US" dirty="0">
                <a:effectLst/>
                <a:latin typeface="Helvetica" pitchFamily="2" charset="0"/>
              </a:rPr>
              <a:t>• Daily or every 12-h multidisciplinary discussion of patient need for the device </a:t>
            </a:r>
          </a:p>
          <a:p>
            <a:r>
              <a:rPr lang="en-US" dirty="0">
                <a:effectLst/>
                <a:latin typeface="Helvetica" pitchFamily="2" charset="0"/>
              </a:rPr>
              <a:t>• Proper (neutral) positioning of patient </a:t>
            </a:r>
          </a:p>
          <a:p>
            <a:r>
              <a:rPr lang="en-US" dirty="0">
                <a:effectLst/>
                <a:latin typeface="Helvetica" pitchFamily="2" charset="0"/>
              </a:rPr>
              <a:t>Partnering </a:t>
            </a:r>
          </a:p>
          <a:p>
            <a:r>
              <a:rPr lang="en-US" dirty="0">
                <a:effectLst/>
                <a:latin typeface="Helvetica" pitchFamily="2" charset="0"/>
              </a:rPr>
              <a:t>Collaborate with pertinent disciplines for MDRPI prevention </a:t>
            </a:r>
          </a:p>
          <a:p>
            <a:r>
              <a:rPr lang="en-US" dirty="0">
                <a:effectLst/>
                <a:latin typeface="Helvetica" pitchFamily="2" charset="0"/>
              </a:rPr>
              <a:t>• Partnering with other disciplines for joint assessment and care (eg, respiratory therapy, trauma, orthopedics, ECMO, vascular team, PT, and OT) </a:t>
            </a:r>
          </a:p>
          <a:p>
            <a:r>
              <a:rPr lang="en-US" dirty="0">
                <a:effectLst/>
                <a:latin typeface="Helvetica" pitchFamily="2" charset="0"/>
              </a:rPr>
              <a:t>• Periodic rounding for compliance </a:t>
            </a:r>
          </a:p>
          <a:p>
            <a:r>
              <a:rPr lang="en-US" dirty="0">
                <a:effectLst/>
                <a:latin typeface="Helvetica" pitchFamily="2" charset="0"/>
              </a:rPr>
              <a:t>• Multidisciplinary review of all reportable MDRPIs to address practice, product, or systems concerns </a:t>
            </a:r>
          </a:p>
          <a:p>
            <a:r>
              <a:rPr lang="en-US" dirty="0">
                <a:effectLst/>
                <a:latin typeface="Helvetica" pitchFamily="2" charset="0"/>
              </a:rPr>
              <a:t>Skin protection </a:t>
            </a:r>
          </a:p>
          <a:p>
            <a:r>
              <a:rPr lang="en-US" dirty="0">
                <a:effectLst/>
                <a:latin typeface="Helvetica" pitchFamily="2" charset="0"/>
              </a:rPr>
              <a:t>Includes management of microclimate of skin beneath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Mucosal Membrane Pressure Injury: Mucosal membrane pressure injury is found on mucous membranes with a history of a medical device in use at the location of the injury. Due to the anatomy of the tissue these ulcers cannot be staged.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4291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mucosal membrane pressure injury is an etiology and location. It involves use of a medical device creating pressure on a mucous membrane. Because mucous membranes do not have the same anatomical layers as skin, these pressure injuries cannot be staged.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1287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MARSI is the occurrence of erythema and or skin abnormalities such as a vesicle, bulla, (blister), erosion, or tear that persists for 30 minutes or more after adhesive removal. </a:t>
            </a:r>
            <a:r>
              <a:rPr lang="en-US" sz="1050" baseline="0" dirty="0"/>
              <a:t>(McNichol) </a:t>
            </a:r>
            <a:r>
              <a:rPr lang="en-US" baseline="0" dirty="0"/>
              <a:t>This is an example of top-down skin damage. In a study of 1,189 observations with the number of adhesive product exposures evaluated being 6,131 </a:t>
            </a:r>
            <a:r>
              <a:rPr lang="en-US" dirty="0"/>
              <a:t>Medical adhesive is defined</a:t>
            </a:r>
            <a:r>
              <a:rPr lang="en-US" baseline="0" dirty="0"/>
              <a:t> as ay product used to approximate wound edges or to affix an external device ( i.e., tape, dressing catheter, electrode, pouch, or patch)  to the skin. (Farris, Petty, Hamilton (2015).</a:t>
            </a:r>
          </a:p>
          <a:p>
            <a:r>
              <a:rPr lang="en-US" baseline="0" dirty="0"/>
              <a:t>Types of medical Adhesive related skin injuries may include: </a:t>
            </a:r>
          </a:p>
          <a:p>
            <a:r>
              <a:rPr lang="en-US" dirty="0"/>
              <a:t>Erythema i.e. redness</a:t>
            </a:r>
          </a:p>
          <a:p>
            <a:r>
              <a:rPr lang="en-US" dirty="0"/>
              <a:t>Tension injury or blister, Bulla is a large blister. </a:t>
            </a:r>
          </a:p>
          <a:p>
            <a:r>
              <a:rPr lang="en-US" dirty="0"/>
              <a:t>Skin stripping</a:t>
            </a:r>
          </a:p>
          <a:p>
            <a:r>
              <a:rPr lang="en-US" dirty="0"/>
              <a:t>Irritant contact dermatitis</a:t>
            </a:r>
          </a:p>
          <a:p>
            <a:r>
              <a:rPr lang="en-US" dirty="0"/>
              <a:t>Skin tear</a:t>
            </a:r>
          </a:p>
          <a:p>
            <a:r>
              <a:rPr lang="en-US" dirty="0"/>
              <a:t>Maceration</a:t>
            </a:r>
          </a:p>
          <a:p>
            <a:endParaRPr lang="en-US" baseline="0" dirty="0"/>
          </a:p>
          <a:p>
            <a:r>
              <a:rPr lang="en-US" baseline="0" dirty="0"/>
              <a:t>In another 8 week study of 155 older individuals the observance Incidence was 15.5% related to Medical adhesive tape.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McNichol L, Lund C, Rosen T, Gray M. Medical adhesives and patient safety: state of the science: consensus statements for the assessment, prevention, and treatment of adhesive-related skin injuries. </a:t>
            </a:r>
            <a:r>
              <a:rPr lang="en-US" i="1" baseline="0" dirty="0"/>
              <a:t>J Wound Ostomy Continence Nurs. </a:t>
            </a:r>
            <a:r>
              <a:rPr lang="en-US" baseline="0" dirty="0"/>
              <a:t>2013;40(4):365-380. </a:t>
            </a:r>
          </a:p>
          <a:p>
            <a:r>
              <a:rPr lang="en-US" baseline="0" dirty="0"/>
              <a:t>Farris, M, Petty M, Hamilton, J, Walters S, Flynn M. Medical adhesive-related skin injury prevalence among adult acute care patients: A single-center observational Study. </a:t>
            </a:r>
            <a:r>
              <a:rPr lang="en-US" i="1" baseline="0" dirty="0"/>
              <a:t>J Wound Ostomy Continence Nurs. </a:t>
            </a:r>
            <a:r>
              <a:rPr lang="en-US" baseline="0" dirty="0"/>
              <a:t>2015;42(6):589-598. </a:t>
            </a:r>
          </a:p>
        </p:txBody>
      </p:sp>
      <p:sp>
        <p:nvSpPr>
          <p:cNvPr id="4" name="Slide Number Placeholder 3"/>
          <p:cNvSpPr>
            <a:spLocks noGrp="1"/>
          </p:cNvSpPr>
          <p:nvPr>
            <p:ph type="sldNum" sz="quarter" idx="10"/>
          </p:nvPr>
        </p:nvSpPr>
        <p:spPr/>
        <p:txBody>
          <a:bodyPr/>
          <a:lstStyle/>
          <a:p>
            <a:fld id="{F5B00AC4-2C27-4FC2-95E5-AEA4C513F8FB}" type="slidenum">
              <a:rPr lang="en-US" smtClean="0"/>
              <a:t>36</a:t>
            </a:fld>
            <a:endParaRPr lang="en-US" dirty="0"/>
          </a:p>
        </p:txBody>
      </p:sp>
    </p:spTree>
    <p:extLst>
      <p:ext uri="{BB962C8B-B14F-4D97-AF65-F5344CB8AC3E}">
        <p14:creationId xmlns:p14="http://schemas.microsoft.com/office/powerpoint/2010/main" val="119731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Transparent dressing was used to secure an electrode resulting</a:t>
            </a:r>
            <a:r>
              <a:rPr lang="en-US" baseline="0" dirty="0"/>
              <a:t> in MARSI skin damage. </a:t>
            </a:r>
          </a:p>
          <a:p>
            <a:r>
              <a:rPr lang="en-US" baseline="0" dirty="0"/>
              <a:t>Types of medical Adhesive Product Categories may include: </a:t>
            </a:r>
          </a:p>
          <a:p>
            <a:r>
              <a:rPr lang="en-US" dirty="0"/>
              <a:t>Surgical dressing (transparent dressing, tape)</a:t>
            </a:r>
          </a:p>
          <a:p>
            <a:r>
              <a:rPr lang="en-US" dirty="0"/>
              <a:t>Surgical closure (strips)</a:t>
            </a:r>
          </a:p>
          <a:p>
            <a:r>
              <a:rPr lang="en-US" dirty="0"/>
              <a:t>IV dressings (transparent, bordered dressings)</a:t>
            </a:r>
          </a:p>
          <a:p>
            <a:r>
              <a:rPr lang="en-US" dirty="0"/>
              <a:t>Wound dressing</a:t>
            </a:r>
          </a:p>
          <a:p>
            <a:r>
              <a:rPr lang="en-US" dirty="0"/>
              <a:t>Tube securement (NG, feeding, chest, foley)</a:t>
            </a:r>
          </a:p>
          <a:p>
            <a:r>
              <a:rPr lang="en-US" dirty="0"/>
              <a:t>Electrodes</a:t>
            </a:r>
          </a:p>
          <a:p>
            <a:endParaRPr lang="en-US" dirty="0"/>
          </a:p>
        </p:txBody>
      </p:sp>
      <p:sp>
        <p:nvSpPr>
          <p:cNvPr id="4" name="Slide Number Placeholder 3"/>
          <p:cNvSpPr>
            <a:spLocks noGrp="1"/>
          </p:cNvSpPr>
          <p:nvPr>
            <p:ph type="sldNum" sz="quarter" idx="10"/>
          </p:nvPr>
        </p:nvSpPr>
        <p:spPr/>
        <p:txBody>
          <a:bodyPr/>
          <a:lstStyle/>
          <a:p>
            <a:fld id="{F5B00AC4-2C27-4FC2-95E5-AEA4C513F8FB}" type="slidenum">
              <a:rPr lang="en-US" smtClean="0"/>
              <a:t>37</a:t>
            </a:fld>
            <a:endParaRPr lang="en-US" dirty="0"/>
          </a:p>
        </p:txBody>
      </p:sp>
    </p:spTree>
    <p:extLst>
      <p:ext uri="{BB962C8B-B14F-4D97-AF65-F5344CB8AC3E}">
        <p14:creationId xmlns:p14="http://schemas.microsoft.com/office/powerpoint/2010/main" val="2752486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Guidelines for diagnosis wound etiology</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Clinical assessment</a:t>
            </a:r>
          </a:p>
          <a:p>
            <a:r>
              <a:rPr lang="en-US" sz="1200" b="0" i="0" u="none" strike="noStrike" kern="1200" baseline="0" dirty="0">
                <a:solidFill>
                  <a:schemeClr val="tx1"/>
                </a:solidFill>
                <a:latin typeface="+mn-lt"/>
                <a:ea typeface="+mn-ea"/>
                <a:cs typeface="+mn-cs"/>
              </a:rPr>
              <a:t>• Perfusion studies/ venous studies</a:t>
            </a:r>
          </a:p>
          <a:p>
            <a:r>
              <a:rPr lang="en-US" sz="1200" b="0" i="0" u="none" strike="noStrike" kern="1200" baseline="0" dirty="0">
                <a:solidFill>
                  <a:schemeClr val="tx1"/>
                </a:solidFill>
                <a:latin typeface="+mn-lt"/>
                <a:ea typeface="+mn-ea"/>
                <a:cs typeface="+mn-cs"/>
              </a:rPr>
              <a:t>• Monofilament testing</a:t>
            </a:r>
          </a:p>
          <a:p>
            <a:r>
              <a:rPr lang="en-US" sz="1200" b="0" i="0" u="none" strike="noStrike" kern="1200" baseline="0" dirty="0">
                <a:solidFill>
                  <a:schemeClr val="tx1"/>
                </a:solidFill>
                <a:latin typeface="+mn-lt"/>
                <a:ea typeface="+mn-ea"/>
                <a:cs typeface="+mn-cs"/>
              </a:rPr>
              <a:t>• Serum studies and wound biopsy to diagnose</a:t>
            </a:r>
          </a:p>
          <a:p>
            <a:r>
              <a:rPr lang="en-US" sz="1200" b="0" i="0" u="none" strike="noStrike" kern="1200" baseline="0" dirty="0">
                <a:solidFill>
                  <a:schemeClr val="tx1"/>
                </a:solidFill>
                <a:latin typeface="+mn-lt"/>
                <a:ea typeface="+mn-ea"/>
                <a:cs typeface="+mn-cs"/>
              </a:rPr>
              <a:t>vasculitis/ other atypical wounds</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Biopsy to R/O malignancy</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Critical question: all etiologic factors</a:t>
            </a:r>
          </a:p>
          <a:p>
            <a:r>
              <a:rPr lang="en-US" sz="1200" b="1" i="0" u="none" strike="noStrike" kern="1200" baseline="0" dirty="0">
                <a:solidFill>
                  <a:schemeClr val="tx1"/>
                </a:solidFill>
                <a:latin typeface="+mn-lt"/>
                <a:ea typeface="+mn-ea"/>
                <a:cs typeface="+mn-cs"/>
              </a:rPr>
              <a:t>effectively addressed?</a:t>
            </a:r>
            <a:endParaRPr lang="en-US" dirty="0"/>
          </a:p>
        </p:txBody>
      </p:sp>
      <p:sp>
        <p:nvSpPr>
          <p:cNvPr id="4" name="Slide Number Placeholder 3"/>
          <p:cNvSpPr>
            <a:spLocks noGrp="1"/>
          </p:cNvSpPr>
          <p:nvPr>
            <p:ph type="sldNum" sz="quarter" idx="10"/>
          </p:nvPr>
        </p:nvSpPr>
        <p:spPr/>
        <p:txBody>
          <a:bodyPr/>
          <a:lstStyle/>
          <a:p>
            <a:fld id="{68F5A121-6813-4057-B553-0DD9183A3C62}" type="slidenum">
              <a:rPr lang="en-US" smtClean="0"/>
              <a:t>38</a:t>
            </a:fld>
            <a:endParaRPr lang="en-US" dirty="0"/>
          </a:p>
        </p:txBody>
      </p:sp>
    </p:spTree>
    <p:extLst>
      <p:ext uri="{BB962C8B-B14F-4D97-AF65-F5344CB8AC3E}">
        <p14:creationId xmlns:p14="http://schemas.microsoft.com/office/powerpoint/2010/main" val="654801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Accurate, timely, documented skin assessments establish a baseline, and drive prevention protocols. Early recognition may prevent new injuries from progressing to more severe stages through aggressive care planning.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All blanchable and non-blanchable erythema should be observed, documented, and reported until resolved.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Incorporate the systematic skin assessment while performing your routine tasks, placing the patient in a gown, or moving patient onto the 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Darkly pigmented skin should be assessed by checking skin temp, and for the presence of edema, induration or pain.2 Don’t make it hard.  One best practice from John Muir includes a full body skin assessments for all cases over 2 hours with a 4-eyes Visual Skin Assessment between the OR and PeriAnesthesia staff at handoff.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70965" rtl="0" eaLnBrk="1" fontAlgn="auto" latinLnBrk="0" hangingPunct="1">
              <a:lnSpc>
                <a:spcPct val="100000"/>
              </a:lnSpc>
              <a:spcBef>
                <a:spcPts val="0"/>
              </a:spcBef>
              <a:spcAft>
                <a:spcPts val="0"/>
              </a:spcAft>
              <a:buClrTx/>
              <a:buSzTx/>
              <a:buFontTx/>
              <a:buNone/>
              <a:tabLst/>
              <a:defRPr/>
            </a:pPr>
            <a:fld id="{B9867630-F141-1245-9859-60C8EE4714F4}"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470965"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9930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intervention to assist with perioperative pressure injury prevention is a skin assessment in the preoperative area, in the operating room, and in the </a:t>
            </a:r>
            <a:r>
              <a:rPr lang="en-US" dirty="0" err="1"/>
              <a:t>postanesthesia</a:t>
            </a:r>
            <a:r>
              <a:rPr lang="en-US" dirty="0"/>
              <a:t> care unit. Skin assessment, although usually considered a visual observation, also includes touch and palpation. A thorough skin assessment consists of skin color, skin temperature, skin turgor, skin moisture, and skin integrity.</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0385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essential for a complete skin assessment to be done pre-operatively, whether that is on the patient care unit or in same day surgery. The assessment should be visual and tactile. Do not just ask the patient if they have any skin issues. They may not know, or they may not reveal them. Think about how the patient will be positioned in the OR and pay special attention to the bony prominences at risk in that position.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8520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surgical nurse should receive a person-to-person report from the pre-op or unit nurse. If there are any reported skin areas of concern, those should be double-checked prior to surgical positioning. Preventive measures, including prophylactic dressing, a pressure reducing support surface, appropriate positioning devices, and heel off loading should be considered for implementation. If there are any anticipated breaks in surgery, utilize them for repositioning, even if it is small shifts. Document findings and interventions.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780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Use standardized handoff communication to Conducts a postoperative patient assessment to identify pressure injuries acquired in the intraoperative period. </a:t>
            </a:r>
          </a:p>
          <a:p>
            <a:endParaRPr lang="en-US" dirty="0">
              <a:effectLst/>
            </a:endParaRPr>
          </a:p>
          <a:p>
            <a:r>
              <a:rPr lang="en-US" dirty="0"/>
              <a:t>The surgical nurse should report any skin-related concerns to the PACU nurse.  In PACU, the patient should be positioned differently than they were on the operating table to offload areas of potential compromise. When the patient is stabilized, a complete skin assessment should be completed and a hand-off report to the receiving nurse if the patient is staying in-house. Document any findings, concerns, and interventions.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7454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skin of darker tones, it is helpful to establish a baseline normal skin tone and appearance in an area not exposed to ultraviolet light. Ambient or natural sources of lighting can be used (open the blinds) as can a halogen light or headlamp. Fluorescent lighting can cast a bluish tint on darkly pigmented skin </a:t>
            </a:r>
          </a:p>
          <a:p>
            <a:r>
              <a:rPr lang="en-US" dirty="0"/>
              <a:t>Remove body fluids and skin care products prior to assessment and compare areas being assessed to unaffected areas. Use contralateral comparison when possible. Moistening areas of skin to rehydrate the epidermis can make assessment easier and moist areas should be compared to dry. It is helpful to add a skin tone classification system intended for skin pigmentation, such as the Monk scale, to your skin assessment tools. Use more than visual assessment, incorporating palpation to elicit temperature, erythema, blanching, or pain. If available, use technology such as sub-epidermal moisture measurement, ultrasound or thermography to identify potential lesions not yet visible to the human eye.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4A0E5D9-628F-4A7B-A24E-1B5DE897A8E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1621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skin tone classification scales available including the Fitzpatrick Scale, the Massey-Martin NIS Scale, the Ho and Robinson Color Bar Tool, the Thompson Hyperpigmentation Chart, and the Munsell Scale. However, the Monk Skin Tone Scale is being recommended by several researchers as not all scales were developed specifically to represent pigmentation.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58421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Specific recommendations for assessment of various skin conditions in individuals with dark toned skin include: With cyanosis the lips &amp; tongue will be gray or white; palms, soles, conjunctiva, &amp; nail beds will have bluish tinge. Other assessment tools such as O2 saturation and/or ABGs should be utilized to determine level of hypoxia. With a stage 1 pressure injury there is likely no visible blanching response;  erythema might not be visible or detectable. Inspect &amp; palpate for additional skin tissue changes such as change in temperature, texture or patient complaint of pain. With a deep tissue pressure injury, again it might not be easily visible. Palpation should again be utilized for additional skin changes. With inflammation, it can be subtle or unnoticeable to visual assessment. Areas with recently resolved inflammation appear darker than the patient's normal skin tone. The following techniques can be used: compare &amp; contrast an affected &amp; nonaffected area for increased warmth, skin color changes, &amp; texture; examine the affected area for shine, tautness, &amp; pitting edema with pressure; palpate for differences in texture.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3474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recommendations for assessing skin conditions in individuals with dark toned skin include: With petechiae, it is rarely visible on darkly pigmented skin. However, it may be visible in oral mucosa or conjunctiva. With skin irritation and erythema, they may present as inflammatory or post-inflammatory hyperpigmentation (affected area darker than surrounding skin tone). With ecchymoses, the areas appear darker than person's usual skin tone; may be tender &amp; easily palpable, depending on whether a hematoma is present. With pallor, the mucous membranes should be inspected for an ash gray color, using ambient lighting or a halogen lamp. Because of decreased blood flow to the skin, brown skin appears yellow-brown, &amp; very dark brown or black skin appears ash gray.</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9655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with jaundice, Inspect oral mucosa, especially the hard palate, for yellow discoloration. For a more accurate determination of jaundice, examine the sclera closest to the cornea. If the palms and soles have callouses, they may appear yellow even when jaundice is not present. Nail variations such as Melanonychia, dyschromia, or chromonychia (discoloration or hyperpigmentation of the distal matrix of the nail bed) present in 75% of people with dark skin tone. When assessing for abnormalities, ask the patient if they have had rapid hyperpigmented changes or new onset hyperpigmentation, widening hyperpigmented stripe, triangular pigmented shape, &amp; dystrophy of nails.</a:t>
            </a:r>
          </a:p>
          <a:p>
            <a:endParaRPr lang="en-US" dirty="0"/>
          </a:p>
          <a:p>
            <a:r>
              <a:rPr lang="en-US" sz="1200" kern="1200" dirty="0">
                <a:solidFill>
                  <a:srgbClr val="09142A"/>
                </a:solidFill>
                <a:latin typeface="+mn-lt"/>
                <a:ea typeface="+mn-ea"/>
                <a:cs typeface="+mn-cs"/>
              </a:rPr>
              <a:t>Pusey-Reid, E., Quinn, L., </a:t>
            </a:r>
            <a:r>
              <a:rPr lang="en-US" sz="1200" kern="1200" dirty="0" err="1">
                <a:solidFill>
                  <a:srgbClr val="09142A"/>
                </a:solidFill>
                <a:latin typeface="+mn-lt"/>
                <a:ea typeface="+mn-ea"/>
                <a:cs typeface="+mn-cs"/>
              </a:rPr>
              <a:t>Samost</a:t>
            </a:r>
            <a:r>
              <a:rPr lang="en-US" sz="1200" kern="1200" dirty="0">
                <a:solidFill>
                  <a:srgbClr val="09142A"/>
                </a:solidFill>
                <a:latin typeface="+mn-lt"/>
                <a:ea typeface="+mn-ea"/>
                <a:cs typeface="+mn-cs"/>
              </a:rPr>
              <a:t>, M. E. &amp; Reidy, P. A. (2023). Skin assessment in patients with dark skin tone. American Journal of Nursing, 123(3), 36-43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6805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200" b="1" u="sng"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Slide 37 Bariatric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74.1% of the US  population is overweight or obese with an average 2.6 co-morbid conditions.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Class III obese patients are identified as having a body mass index greater than or equal to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40 kg/m2 </a:t>
            </a:r>
            <a:r>
              <a:rPr lang="en-US" sz="1200" baseline="300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1</a:t>
            </a: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 or weighing 100 pounds or greater than their ideal body weight. They are at risk for respiratory, circulatory compromise and skin integrity issues.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The Pennsylvania Patient Safety Authority report</a:t>
            </a:r>
            <a:r>
              <a:rPr lang="en-US" sz="1200" dirty="0">
                <a:solidFill>
                  <a:srgbClr val="4D5156"/>
                </a:solidFill>
                <a:effectLst/>
                <a:latin typeface="Calibri" panose="020F0502020204030204" pitchFamily="34" charset="0"/>
                <a:ea typeface="Calibri" panose="020F0502020204030204" pitchFamily="34" charset="0"/>
                <a:cs typeface="Calibri" panose="020F050202020403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 algn="l"/>
              </a:tabLs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33.1% of reports of patient harm for obese patients were related to skin integrity issues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685800" algn="l"/>
              </a:tabLs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82.8% of these listed immobility as the main factor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685800" algn="l"/>
              </a:tabLs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85% pressure-related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 algn="l"/>
              </a:tabLst>
            </a:pPr>
            <a:r>
              <a:rPr lang="en-US" sz="1200" dirty="0">
                <a:solidFill>
                  <a:srgbClr val="4D5156"/>
                </a:solidFill>
                <a:effectLst/>
                <a:latin typeface="Calibri" panose="020F0502020204030204" pitchFamily="34" charset="0"/>
                <a:ea typeface="Times New Roman" panose="02020603050405020304" pitchFamily="18" charset="0"/>
                <a:cs typeface="Calibri" panose="020F0502020204030204" pitchFamily="34" charset="0"/>
              </a:rPr>
              <a:t>In severely obese patients, excess adipose tissue creates increased pressure due to the weight of the tissue these injuries may not be over a bony prominence as seen in ‘normal’ weight patients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961FE-0D4D-1543-A895-85D0AAAD8D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200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perform a full body skin assessment you must thoroughly inspect the skin with special attention to pressure points and bony prominences, look at lower extremities, skin folds, crevasses and skin under medical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 with visual visual skin assessment (VSA) palpation Is used to identify area of altered skin texture, induration, skin temperature or tenderness. </a:t>
            </a:r>
          </a:p>
          <a:p>
            <a:r>
              <a:rPr lang="en-US" u="sng" dirty="0">
                <a:latin typeface="Cambria" panose="02040503050406030204" pitchFamily="18" charset="0"/>
              </a:rPr>
              <a:t>You need to be aware of the pressure points in the various surgical position and communicate this in handover.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867630-F141-1245-9859-60C8EE4714F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995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individuals have some normal variations in their skin color or tone. It is helpful to include the patient or caregiver in discussions about whether identified variations are normal or abnormal for the patient as lightening or darkening of skin color can indicate pathology and may be described as rubor, pallor, cyanosis, or necrosis.</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Mufti et al., 2022</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5614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Studies tells us the most common areas for PI are consistent with supine position, in one study 85.1% of subjects were in supine. High pressures and sharp bones can compress and distort the tissues resulting in cell death which leads to the high incidence in the sacral and heel areas. </a:t>
            </a:r>
          </a:p>
          <a:p>
            <a:endParaRPr lang="en-US" dirty="0"/>
          </a:p>
          <a:p>
            <a:endParaRPr lang="en-US" dirty="0"/>
          </a:p>
          <a:p>
            <a:r>
              <a:rPr lang="en-US" dirty="0"/>
              <a:t>. </a:t>
            </a:r>
          </a:p>
        </p:txBody>
      </p:sp>
    </p:spTree>
    <p:extLst>
      <p:ext uri="{BB962C8B-B14F-4D97-AF65-F5344CB8AC3E}">
        <p14:creationId xmlns:p14="http://schemas.microsoft.com/office/powerpoint/2010/main" val="3865720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lnSpcReduction="10000"/>
          </a:bodyPr>
          <a:lstStyle/>
          <a:p>
            <a:r>
              <a:rPr lang="en-US" b="1" dirty="0"/>
              <a:t>Slide 42  Supine</a:t>
            </a:r>
            <a:r>
              <a:rPr lang="en-US" dirty="0"/>
              <a:t> is the most frequently used position for surgery, estimates 80-85% of cases. High risk pressure points are listed, particularly the sacrum, buttocks and heels. Pressure to the Brachial plexus and ulnar nerves can result in nerve injury. </a:t>
            </a:r>
          </a:p>
          <a:p>
            <a:r>
              <a:rPr lang="en-US" b="1" dirty="0"/>
              <a:t>The SUPINE Positioning Bundle includes: </a:t>
            </a:r>
          </a:p>
          <a:p>
            <a:r>
              <a:rPr lang="en-US" dirty="0"/>
              <a:t>• Pressure-reducing OR table pad</a:t>
            </a:r>
          </a:p>
          <a:p>
            <a:r>
              <a:rPr lang="en-US" dirty="0"/>
              <a:t>Extra padding to sacral area, may be foam, gel, or air cushions. </a:t>
            </a:r>
          </a:p>
          <a:p>
            <a:r>
              <a:rPr lang="en-US" dirty="0"/>
              <a:t>Prophylactic dressings may be applied to bony prominences (e.g., Heels, sacrum) or under other areas subjected to pressure, friction and shear</a:t>
            </a:r>
          </a:p>
          <a:p>
            <a:r>
              <a:rPr lang="en-US" dirty="0"/>
              <a:t>•  ARM Placement, and arms are securement with arm guards, arm boards, or tucking. </a:t>
            </a:r>
          </a:p>
          <a:p>
            <a:r>
              <a:rPr lang="en-US" b="1" dirty="0"/>
              <a:t>- Arm boards level with the OR bed mattress</a:t>
            </a:r>
            <a:endParaRPr lang="en-US" dirty="0"/>
          </a:p>
          <a:p>
            <a:r>
              <a:rPr lang="en-US" dirty="0"/>
              <a:t>- abduct the arms less than 90 degrees</a:t>
            </a:r>
          </a:p>
          <a:p>
            <a:r>
              <a:rPr lang="en-US" dirty="0"/>
              <a:t>- position the arms with the palms facing up, Ankles uncrossed. </a:t>
            </a:r>
          </a:p>
          <a:p>
            <a:r>
              <a:rPr lang="en-US" dirty="0"/>
              <a:t>• Flex the patient’s knees approximately 5 to 10 degrees.</a:t>
            </a:r>
          </a:p>
          <a:p>
            <a:r>
              <a:rPr lang="en-US" dirty="0"/>
              <a:t>• Place the safety strap approximately 2 inches above the patient’s knees.</a:t>
            </a:r>
          </a:p>
          <a:p>
            <a:r>
              <a:rPr lang="en-US" dirty="0"/>
              <a:t>• Elevate the patient’s heels off the underlying surface.</a:t>
            </a:r>
          </a:p>
          <a:p>
            <a:r>
              <a:rPr lang="en-US" dirty="0"/>
              <a:t>• Redistribute pressure on the heels by using a heel suspension device or by elevating the patient’s calves with a pressure-redistributing surface.</a:t>
            </a:r>
          </a:p>
          <a:p>
            <a:r>
              <a:rPr lang="en-US" dirty="0"/>
              <a:t>• Protect the patient’s feet from hyperflexion and hyperextension.</a:t>
            </a:r>
          </a:p>
          <a:p>
            <a:endParaRPr dirty="0"/>
          </a:p>
        </p:txBody>
      </p:sp>
    </p:spTree>
    <p:extLst>
      <p:ext uri="{BB962C8B-B14F-4D97-AF65-F5344CB8AC3E}">
        <p14:creationId xmlns:p14="http://schemas.microsoft.com/office/powerpoint/2010/main" val="3307115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r>
              <a:rPr lang="en-US" b="1" dirty="0"/>
              <a:t>Slide 43 44 Prone and Prone Risks</a:t>
            </a:r>
            <a:endParaRPr lang="en-US" dirty="0"/>
          </a:p>
          <a:p>
            <a:r>
              <a:rPr lang="en-US" b="1" dirty="0"/>
              <a:t>Prone position is face down and is </a:t>
            </a:r>
            <a:r>
              <a:rPr lang="en-US" dirty="0"/>
              <a:t>used for access to the posterior body. Spinal surgery, kidney surgery or access to posterior structures for plastic surgery. </a:t>
            </a:r>
          </a:p>
          <a:p>
            <a:r>
              <a:rPr lang="en-US" dirty="0"/>
              <a:t>Pressure Points: </a:t>
            </a:r>
            <a:r>
              <a:rPr lang="en-US" i="1" dirty="0"/>
              <a:t>If there is one thing, we have learned from the pandemic is that prone position can significantly increase of the risk of pressure injuries.  </a:t>
            </a:r>
            <a:r>
              <a:rPr lang="en-US" dirty="0"/>
              <a:t>Pressure points at highest risk are listed here.  include forehead, cheeks, nose, chin, clavicle or shoulder, elbow, chest or breasts, genitalia, anterior pelvic bones (iliac crests, ischium, symphysis pubis), knees or patella, dorsal feet, and toes.</a:t>
            </a:r>
          </a:p>
          <a:p>
            <a:r>
              <a:rPr lang="en-US" b="1" u="sng" dirty="0"/>
              <a:t>Some of the considerations in the Skin Bundle are </a:t>
            </a:r>
            <a:endParaRPr lang="en-US" dirty="0"/>
          </a:p>
          <a:p>
            <a:pPr lvl="0"/>
            <a:r>
              <a:rPr lang="en-US" dirty="0"/>
              <a:t>Positioning the Head is critical. </a:t>
            </a:r>
          </a:p>
          <a:p>
            <a:pPr lvl="1"/>
            <a:r>
              <a:rPr lang="en-US" dirty="0"/>
              <a:t>Neutral post Position the patient’s head in a neutral position, without excessive flexion, extension, or rotation. Use a face positioner when the patient’s head is positioned in the midline. Unfortunately, the research on these devices is minimal</a:t>
            </a:r>
          </a:p>
          <a:p>
            <a:pPr lvl="1"/>
            <a:r>
              <a:rPr lang="en-US" dirty="0"/>
              <a:t>Monitor the position of the patient’s face.</a:t>
            </a:r>
          </a:p>
          <a:p>
            <a:pPr lvl="1"/>
            <a:r>
              <a:rPr lang="en-US" dirty="0"/>
              <a:t>Prevent direct pressure on the patient’s eyes.</a:t>
            </a:r>
          </a:p>
          <a:p>
            <a:pPr lvl="0"/>
            <a:r>
              <a:rPr lang="en-US" dirty="0"/>
              <a:t>When using Spinal tables inspect the pads regularly and replace with Bariatric pads if appropriate. </a:t>
            </a:r>
          </a:p>
          <a:p>
            <a:pPr lvl="0"/>
            <a:r>
              <a:rPr lang="en-US" dirty="0"/>
              <a:t>Apply additional padding e.g., foam backpack kits,  and prophylactic dressings  to high-risk areas,</a:t>
            </a:r>
          </a:p>
          <a:p>
            <a:pPr lvl="0"/>
            <a:r>
              <a:rPr lang="en-US" dirty="0"/>
              <a:t>Special attention to the placement of the breasts, (report of ruptured implants, pressure mostly on chest, watch for ports. </a:t>
            </a:r>
          </a:p>
          <a:p>
            <a:pPr lvl="0"/>
            <a:r>
              <a:rPr lang="en-US" dirty="0"/>
              <a:t>Avoid towel rolls for positioning.</a:t>
            </a:r>
          </a:p>
          <a:p>
            <a:pPr lvl="0"/>
            <a:r>
              <a:rPr lang="en-US" dirty="0"/>
              <a:t>The Knees – apply padding </a:t>
            </a:r>
          </a:p>
          <a:p>
            <a:pPr lvl="0"/>
            <a:r>
              <a:rPr lang="en-US" dirty="0"/>
              <a:t>One study reported  the incidence of tissue injury of the genitalia at 7.7% </a:t>
            </a:r>
          </a:p>
          <a:p>
            <a:pPr lvl="0"/>
            <a:r>
              <a:rPr lang="en-US" dirty="0"/>
              <a:t>The lower extremities e.g., knees, shins, dorsum of the feet and toes should be floated and protected </a:t>
            </a:r>
          </a:p>
          <a:p>
            <a:pPr lvl="0"/>
            <a:r>
              <a:rPr lang="en-US" dirty="0"/>
              <a:t>Arms should be placed on the padded arm boards by slowly rotating the arm downward and brought to the arm board for placement with care not to over stretch the shoulder.  The arm board should be lower than the patient's chest with palms facing down.  </a:t>
            </a:r>
          </a:p>
          <a:p>
            <a:r>
              <a:rPr lang="en-US" b="1" dirty="0"/>
              <a:t> </a:t>
            </a:r>
            <a:endParaRPr lang="en-US" dirty="0"/>
          </a:p>
          <a:p>
            <a:endParaRPr dirty="0"/>
          </a:p>
        </p:txBody>
      </p:sp>
    </p:spTree>
    <p:extLst>
      <p:ext uri="{BB962C8B-B14F-4D97-AF65-F5344CB8AC3E}">
        <p14:creationId xmlns:p14="http://schemas.microsoft.com/office/powerpoint/2010/main" val="1148463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pressure injury there are many risks associated with the prone position that are listed. </a:t>
            </a:r>
          </a:p>
          <a:p>
            <a:pPr lvl="0"/>
            <a:endParaRPr lang="en-US" dirty="0"/>
          </a:p>
          <a:p>
            <a:r>
              <a:rPr lang="en-US" u="sng" dirty="0"/>
              <a:t>Other Risks</a:t>
            </a:r>
            <a:endParaRPr lang="en-US" dirty="0"/>
          </a:p>
          <a:p>
            <a:pPr lvl="0"/>
            <a:r>
              <a:rPr lang="en-US" b="1" dirty="0"/>
              <a:t>Increased intraocular pressure may resulting in blindness</a:t>
            </a:r>
            <a:endParaRPr lang="en-US" dirty="0"/>
          </a:p>
          <a:p>
            <a:pPr lvl="0"/>
            <a:r>
              <a:rPr lang="en-US" dirty="0"/>
              <a:t>Increased Intra-abdominal Pressure can compromise the cardiovascular and respiratory systems. </a:t>
            </a:r>
          </a:p>
          <a:p>
            <a:pPr lvl="0"/>
            <a:r>
              <a:rPr lang="en-US" b="1" dirty="0"/>
              <a:t>Caregivers’ safety</a:t>
            </a:r>
            <a:r>
              <a:rPr lang="en-US" dirty="0"/>
              <a:t> Safe Patient handling devices. Use four or more caregivers to transfer the patient to the prone position. To reduce injury to the patient and the caregiver distributing the weight between all caregivers.  </a:t>
            </a:r>
          </a:p>
          <a:p>
            <a:r>
              <a:rPr lang="en-US" u="sng" dirty="0"/>
              <a:t>Key take always: </a:t>
            </a:r>
            <a:endParaRPr lang="en-US" dirty="0"/>
          </a:p>
          <a:p>
            <a:pPr lvl="0"/>
            <a:r>
              <a:rPr lang="en-US" dirty="0"/>
              <a:t>The goal is to place the patient in the prone position for the shortest time possible. </a:t>
            </a:r>
          </a:p>
          <a:p>
            <a:pPr lvl="0"/>
            <a:r>
              <a:rPr lang="en-US" dirty="0"/>
              <a:t>If possible, place the patient in 5 to 10 degrees of reverse Trendelenburg to decrease ocular pressure and reduce the risk of blindness. You want the head above the heart to reduce pressure.</a:t>
            </a:r>
          </a:p>
          <a:p>
            <a:pPr lvl="0"/>
            <a:endParaRPr lang="en-US" dirty="0"/>
          </a:p>
          <a:p>
            <a:pPr lvl="0"/>
            <a:r>
              <a:rPr lang="en-US" dirty="0"/>
              <a:t>AORN states to avoid the Wilson Frame.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374E13-991E-2B4C-A86B-02455F531AC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7753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a:p>
            <a:r>
              <a:rPr lang="en-US" b="1" u="sng" dirty="0"/>
              <a:t>SLIDE 45, 46, 47, 48, 49 Trendelenburg</a:t>
            </a:r>
            <a:r>
              <a:rPr lang="en-US" dirty="0"/>
              <a:t> and Reverse Trendelenburg position is when the body supine, or flat on the back with a 15–30-degree tilt, it is used in laparoscopic and robotic- assisted procedures primarily for gynecology, urology, and colorectal surgery. The position may also combine lithotomy for lower abdominal, GYN, and Urology cases.</a:t>
            </a:r>
          </a:p>
          <a:p>
            <a:r>
              <a:rPr lang="en-US" dirty="0"/>
              <a:t>Pressure Points: are consistent with supine position however additional pressure can occur from positioning devices used to prevent sliding. </a:t>
            </a:r>
          </a:p>
          <a:p>
            <a:r>
              <a:rPr lang="en-US" dirty="0"/>
              <a:t>We know the amount of pressure needed to result in a skin injury is reduced by 50% with sufficient shear force so this position has an increased risk of tissue distortion. </a:t>
            </a:r>
          </a:p>
          <a:p>
            <a:pPr marR="237678" indent="-230234">
              <a:tabLst>
                <a:tab pos="328977" algn="l"/>
              </a:tabLst>
            </a:pPr>
            <a:endParaRPr lang="en-US" dirty="0">
              <a:latin typeface="+mn-lt"/>
              <a:cs typeface="Calibri"/>
            </a:endParaRPr>
          </a:p>
          <a:p>
            <a:pPr defTabSz="952692">
              <a:defRPr/>
            </a:pPr>
            <a:endParaRPr lang="en-US" dirty="0"/>
          </a:p>
          <a:p>
            <a:endParaRPr dirty="0"/>
          </a:p>
        </p:txBody>
      </p:sp>
    </p:spTree>
    <p:extLst>
      <p:ext uri="{BB962C8B-B14F-4D97-AF65-F5344CB8AC3E}">
        <p14:creationId xmlns:p14="http://schemas.microsoft.com/office/powerpoint/2010/main" val="1746932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Slide 46 Risks of Trendelenburg Position</a:t>
            </a:r>
            <a:endParaRPr lang="en-US" dirty="0"/>
          </a:p>
          <a:p>
            <a:r>
              <a:rPr lang="en-US" dirty="0"/>
              <a:t>In addition to pressure injury other significant injuries have been reported particularly in the </a:t>
            </a:r>
            <a:r>
              <a:rPr lang="en-US" b="1" dirty="0"/>
              <a:t>Steep Trendelenburg position</a:t>
            </a:r>
            <a:r>
              <a:rPr lang="en-US" dirty="0"/>
              <a:t>, which is defined as 30–40-degree tilt in the head down </a:t>
            </a:r>
            <a:r>
              <a:rPr lang="en-US" b="1" dirty="0"/>
              <a:t>position</a:t>
            </a:r>
            <a:r>
              <a:rPr lang="en-US" dirty="0"/>
              <a:t>, </a:t>
            </a:r>
          </a:p>
          <a:p>
            <a:r>
              <a:rPr lang="en-US" dirty="0"/>
              <a:t>Brachial Plexus Nerve Injury has been associated with the use of shoulder braces. AORN no longer recommends the use of these devices. However, in a 2018 survey of anesthesia providers regarding Steep TRENDELENBURG COMPLICATIONS  </a:t>
            </a:r>
            <a:r>
              <a:rPr lang="en-US" b="1" dirty="0"/>
              <a:t>90% reported using shoulder braces. And 17% reported incidence of Brachial Plexus Nerve Injury, </a:t>
            </a:r>
            <a:r>
              <a:rPr lang="en-US" dirty="0"/>
              <a:t>9% had a patient slide off the table, interesting only 2.1% had a policy for Trendelenburg. </a:t>
            </a:r>
          </a:p>
          <a:p>
            <a:r>
              <a:rPr lang="en-US" dirty="0"/>
              <a:t>Mechanical sliding can result in tears from the robotic trocars,</a:t>
            </a:r>
          </a:p>
          <a:p>
            <a:r>
              <a:rPr lang="en-US" dirty="0"/>
              <a:t>Safety issues such as hemodynamic changes, altered pulmonary function, airway edema, from result from changes in abdominal pressure. Retinal detachment and even blindness has occurred from increased intraocular pressure. </a:t>
            </a:r>
          </a:p>
          <a:p>
            <a:pPr lvl="0"/>
            <a:r>
              <a:rPr lang="en-US" dirty="0"/>
              <a:t>In a QI project using data from Root Cause Analysis of Operating Room (OR) patient falls the Veterans Health Administration they identified extreme tilting of the OR bed such as Trend, reverse trend, or lateral tilting as a primary factor.  In 60% of the RCAs, equipment issues were identified as a root cause of the fall. </a:t>
            </a:r>
          </a:p>
          <a:p>
            <a:pPr lvl="0"/>
            <a:r>
              <a:rPr lang="en-US" dirty="0"/>
              <a:t>In a study of American Society of Anesthesiologist Closed Claims Project of patient falls from the OR and procedure tables they identified vulnerabilities that resulted in brain damage paralysis and death and the resulting liability and legal costs to the facility and practitioners. </a:t>
            </a:r>
          </a:p>
          <a:p>
            <a:pPr lvl="0"/>
            <a:r>
              <a:rPr lang="en-US" dirty="0"/>
              <a:t>CMS will no longer reimburse hospitals for care provided to patients with injuries occurring as the result of a fall that could reasonably have been prevented (Soncrant)  </a:t>
            </a:r>
          </a:p>
          <a:p>
            <a:pPr marL="176612" indent="-176612">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374E13-991E-2B4C-A86B-02455F531AC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051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dirty="0"/>
          </a:p>
          <a:p>
            <a:r>
              <a:rPr lang="en-US" b="1" dirty="0"/>
              <a:t>Slide 47  and 48 Lithotomy Position </a:t>
            </a:r>
            <a:endParaRPr lang="en-US" dirty="0"/>
          </a:p>
          <a:p>
            <a:r>
              <a:rPr lang="en-US" u="sng" dirty="0"/>
              <a:t>What is it</a:t>
            </a:r>
            <a:r>
              <a:rPr lang="en-US" dirty="0"/>
              <a:t> the lithotomy position is commonly used in Obstetrics, GYN, Rectal, and Genitourinary procedures, may be used in combination with the steep Trendelenburg position?</a:t>
            </a:r>
          </a:p>
          <a:p>
            <a:pPr lvl="0"/>
            <a:r>
              <a:rPr lang="en-US" u="sng" dirty="0"/>
              <a:t>Pressure Points</a:t>
            </a:r>
            <a:r>
              <a:rPr lang="en-US" dirty="0"/>
              <a:t> Pressure points are consistent with the supine position plus careful attention to the buttocks. The area where the bed breaks and there is a perineal cut out in the OR table pad. Do not allow the buttocks to extend over break of bed.</a:t>
            </a:r>
          </a:p>
          <a:p>
            <a:pPr lvl="0"/>
            <a:r>
              <a:rPr lang="en-US" u="sng" dirty="0"/>
              <a:t>The patients body should be prevented from contact with metal portions of the OR bed or other hard surfaces particularly the lateral aspect of the leg. </a:t>
            </a:r>
            <a:endParaRPr lang="en-US" dirty="0"/>
          </a:p>
          <a:p>
            <a:pPr lvl="0"/>
            <a:r>
              <a:rPr lang="en-US" u="sng" dirty="0"/>
              <a:t>Consider micro shifts</a:t>
            </a:r>
            <a:endParaRPr lang="en-US" dirty="0"/>
          </a:p>
          <a:p>
            <a:r>
              <a:rPr lang="en-US" u="sng" dirty="0"/>
              <a:t>Skin Bundle Same as Supine</a:t>
            </a:r>
            <a:endParaRPr lang="en-US" dirty="0"/>
          </a:p>
          <a:p>
            <a:endParaRPr dirty="0"/>
          </a:p>
        </p:txBody>
      </p:sp>
    </p:spTree>
    <p:extLst>
      <p:ext uri="{BB962C8B-B14F-4D97-AF65-F5344CB8AC3E}">
        <p14:creationId xmlns:p14="http://schemas.microsoft.com/office/powerpoint/2010/main" val="1371201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40000" lnSpcReduction="20000"/>
          </a:bodyPr>
          <a:lstStyle/>
          <a:p>
            <a:r>
              <a:rPr lang="en-US" b="1" dirty="0"/>
              <a:t>Slide 49 Lateral position</a:t>
            </a:r>
            <a:r>
              <a:rPr lang="en-US" u="sng" dirty="0"/>
              <a:t> What is it</a:t>
            </a:r>
            <a:endParaRPr lang="en-US" dirty="0"/>
          </a:p>
          <a:p>
            <a:r>
              <a:rPr lang="en-US" u="sng" dirty="0"/>
              <a:t>What is it used for</a:t>
            </a:r>
            <a:r>
              <a:rPr lang="en-US" dirty="0"/>
              <a:t> the lateral position is used for orthopedic procedures involving the hip, or shoulder and for kidney and thoracic procedures?</a:t>
            </a:r>
          </a:p>
          <a:p>
            <a:pPr marL="833959" lvl="1" indent="-470942">
              <a:spcBef>
                <a:spcPts val="36"/>
              </a:spcBef>
              <a:buFont typeface="Arial" panose="020B0604020202020204" pitchFamily="34" charset="0"/>
              <a:buChar char="•"/>
              <a:tabLst>
                <a:tab pos="539621" algn="l"/>
              </a:tabLst>
            </a:pPr>
            <a:r>
              <a:rPr lang="en-US" u="sng" dirty="0"/>
              <a:t>Pressure Points</a:t>
            </a:r>
            <a:r>
              <a:rPr lang="en-US" dirty="0"/>
              <a:t> Pressure points include the dependent side of the body </a:t>
            </a:r>
            <a:r>
              <a:rPr lang="en-US" spc="4" dirty="0">
                <a:latin typeface="Arial" panose="020B0604020202020204" pitchFamily="34" charset="0"/>
                <a:cs typeface="Arial" panose="020B0604020202020204" pitchFamily="34" charset="0"/>
              </a:rPr>
              <a:t>S</a:t>
            </a:r>
            <a:r>
              <a:rPr lang="en-US" spc="-4"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de</a:t>
            </a:r>
            <a:r>
              <a:rPr lang="en-US" spc="-4"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a:t>
            </a:r>
            <a:r>
              <a:rPr lang="en-US" spc="-19" dirty="0">
                <a:latin typeface="Arial" panose="020B0604020202020204" pitchFamily="34" charset="0"/>
                <a:cs typeface="Arial" panose="020B0604020202020204" pitchFamily="34" charset="0"/>
              </a:rPr>
              <a:t> </a:t>
            </a:r>
            <a:r>
              <a:rPr lang="en-US" spc="-4"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a</a:t>
            </a:r>
            <a:r>
              <a:rPr lang="en-US" spc="4"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e</a:t>
            </a:r>
            <a:r>
              <a:rPr lang="en-US" spc="-23"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a:t>
            </a:r>
            <a:r>
              <a:rPr lang="en-US" spc="-1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ear</a:t>
            </a:r>
          </a:p>
          <a:p>
            <a:pPr marL="833959" lvl="1" indent="-470942">
              <a:spcBef>
                <a:spcPts val="8"/>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hou</a:t>
            </a:r>
            <a:r>
              <a:rPr lang="en-US" spc="-4"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der</a:t>
            </a:r>
          </a:p>
          <a:p>
            <a:pPr marL="833959" lvl="1" indent="-470942">
              <a:spcBef>
                <a:spcPts val="15"/>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r</a:t>
            </a:r>
            <a:r>
              <a:rPr lang="en-US" spc="-4"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s</a:t>
            </a:r>
          </a:p>
          <a:p>
            <a:pPr marL="833959" lvl="1" indent="-470942">
              <a:spcBef>
                <a:spcPts val="19"/>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ependent</a:t>
            </a:r>
            <a:r>
              <a:rPr lang="en-US" spc="-3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a:t>
            </a:r>
            <a:r>
              <a:rPr lang="en-US" spc="-8" dirty="0">
                <a:latin typeface="Arial" panose="020B0604020202020204" pitchFamily="34" charset="0"/>
                <a:cs typeface="Arial" panose="020B0604020202020204" pitchFamily="34" charset="0"/>
              </a:rPr>
              <a:t>x</a:t>
            </a:r>
            <a:r>
              <a:rPr lang="en-US" spc="-4" dirty="0">
                <a:latin typeface="Arial" panose="020B0604020202020204" pitchFamily="34" charset="0"/>
                <a:cs typeface="Arial" panose="020B0604020202020204" pitchFamily="34" charset="0"/>
              </a:rPr>
              <a:t>ill</a:t>
            </a:r>
            <a:r>
              <a:rPr lang="en-US" dirty="0">
                <a:latin typeface="Arial" panose="020B0604020202020204" pitchFamily="34" charset="0"/>
                <a:cs typeface="Arial" panose="020B0604020202020204" pitchFamily="34" charset="0"/>
              </a:rPr>
              <a:t>a</a:t>
            </a:r>
          </a:p>
          <a:p>
            <a:pPr marL="833959" lvl="1" indent="-470942">
              <a:spcBef>
                <a:spcPts val="8"/>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ependent</a:t>
            </a:r>
            <a:r>
              <a:rPr lang="en-US" spc="-38"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t>
            </a:r>
            <a:r>
              <a:rPr lang="en-US" spc="-4"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p</a:t>
            </a:r>
          </a:p>
          <a:p>
            <a:pPr marL="833959" lvl="1" indent="-470942">
              <a:spcBef>
                <a:spcPts val="15"/>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ependent</a:t>
            </a:r>
            <a:r>
              <a:rPr lang="en-US" spc="-38" dirty="0">
                <a:latin typeface="Arial" panose="020B0604020202020204" pitchFamily="34" charset="0"/>
                <a:cs typeface="Arial" panose="020B0604020202020204" pitchFamily="34" charset="0"/>
              </a:rPr>
              <a:t> </a:t>
            </a:r>
            <a:r>
              <a:rPr lang="en-US" spc="4" dirty="0">
                <a:latin typeface="Arial" panose="020B0604020202020204" pitchFamily="34" charset="0"/>
                <a:cs typeface="Arial" panose="020B0604020202020204" pitchFamily="34" charset="0"/>
              </a:rPr>
              <a:t>k</a:t>
            </a:r>
            <a:r>
              <a:rPr lang="en-US" dirty="0">
                <a:latin typeface="Arial" panose="020B0604020202020204" pitchFamily="34" charset="0"/>
                <a:cs typeface="Arial" panose="020B0604020202020204" pitchFamily="34" charset="0"/>
              </a:rPr>
              <a:t>nee</a:t>
            </a:r>
          </a:p>
          <a:p>
            <a:pPr marL="833959" lvl="1" indent="-470942">
              <a:spcBef>
                <a:spcPts val="8"/>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n</a:t>
            </a:r>
            <a:r>
              <a:rPr lang="en-US" spc="4" dirty="0">
                <a:latin typeface="Arial" panose="020B0604020202020204" pitchFamily="34" charset="0"/>
                <a:cs typeface="Arial" panose="020B0604020202020204" pitchFamily="34" charset="0"/>
              </a:rPr>
              <a:t>k</a:t>
            </a:r>
            <a:r>
              <a:rPr lang="en-US" spc="-4" dirty="0">
                <a:latin typeface="Arial" panose="020B0604020202020204" pitchFamily="34" charset="0"/>
                <a:cs typeface="Arial" panose="020B0604020202020204" pitchFamily="34" charset="0"/>
              </a:rPr>
              <a:t>l</a:t>
            </a:r>
            <a:r>
              <a:rPr lang="en-US" dirty="0">
                <a:latin typeface="Arial" panose="020B0604020202020204" pitchFamily="34" charset="0"/>
                <a:cs typeface="Arial" panose="020B0604020202020204" pitchFamily="34" charset="0"/>
              </a:rPr>
              <a:t>es</a:t>
            </a:r>
          </a:p>
          <a:p>
            <a:pPr marL="833959" lvl="1" indent="-470942">
              <a:spcBef>
                <a:spcPts val="15"/>
              </a:spcBef>
              <a:buFont typeface="Arial" panose="020B0604020202020204" pitchFamily="34" charset="0"/>
              <a:buChar char="•"/>
              <a:tabLst>
                <a:tab pos="539621" algn="l"/>
              </a:tabLst>
            </a:pPr>
            <a:r>
              <a:rPr lang="en-US" spc="-4"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eet</a:t>
            </a:r>
          </a:p>
          <a:p>
            <a:r>
              <a:rPr lang="en-US" u="sng" dirty="0"/>
              <a:t>Skin Bundle </a:t>
            </a:r>
            <a:endParaRPr lang="en-US" dirty="0"/>
          </a:p>
          <a:p>
            <a:r>
              <a:rPr lang="en-US" u="sng" dirty="0"/>
              <a:t>Bean Bag devices are known to contribute to high pressures so you should use extra padding like a foam or gel layer and/or Prophylactic dressing between the patient and the device.  </a:t>
            </a:r>
            <a:endParaRPr lang="en-US" dirty="0"/>
          </a:p>
          <a:p>
            <a:pPr lvl="0"/>
            <a:endParaRPr lang="en-US" dirty="0"/>
          </a:p>
          <a:p>
            <a:pPr lvl="0"/>
            <a:r>
              <a:rPr lang="en-US" dirty="0"/>
              <a:t>Place a head positioner or pillow under the patient’s head.</a:t>
            </a:r>
          </a:p>
          <a:p>
            <a:pPr lvl="0"/>
            <a:r>
              <a:rPr lang="en-US" dirty="0"/>
              <a:t>Make sure the ear is not folded</a:t>
            </a:r>
          </a:p>
          <a:p>
            <a:pPr lvl="0"/>
            <a:r>
              <a:rPr lang="en-US" dirty="0"/>
              <a:t>Support and secure the patient’s arms on two level and parallel arm boards, with one arm on each arm board, and both arms abducted less than 90 degrees.</a:t>
            </a:r>
          </a:p>
          <a:p>
            <a:pPr lvl="0"/>
            <a:r>
              <a:rPr lang="en-US" dirty="0"/>
              <a:t>Place an axillary roll under the patient’s dependent thorax, distal to the axillary fold, at the level of the seventh to ninth rib. DO not use IV BAGS or rolled towels or sheets as an axillary roll. </a:t>
            </a:r>
          </a:p>
          <a:p>
            <a:pPr lvl="0"/>
            <a:r>
              <a:rPr lang="en-US" dirty="0"/>
              <a:t>Verify the patient’s bilateral radial pulses after placement of the axillary roll.</a:t>
            </a:r>
          </a:p>
          <a:p>
            <a:pPr lvl="0"/>
            <a:r>
              <a:rPr lang="en-US" dirty="0"/>
              <a:t> Maintain the patient’s physiologic spinal alignment.</a:t>
            </a:r>
          </a:p>
          <a:p>
            <a:pPr lvl="0"/>
            <a:r>
              <a:rPr lang="en-US" dirty="0"/>
              <a:t>Place a safety restraint across the patient’s hips.</a:t>
            </a:r>
          </a:p>
          <a:p>
            <a:pPr lvl="0"/>
            <a:r>
              <a:rPr lang="en-US" dirty="0"/>
              <a:t>Flex the patient’s dependent leg at the hip and knee.</a:t>
            </a:r>
          </a:p>
          <a:p>
            <a:pPr lvl="0"/>
            <a:r>
              <a:rPr lang="en-US" dirty="0"/>
              <a:t>Position the patient’s upper leg straight and support it with</a:t>
            </a:r>
          </a:p>
          <a:p>
            <a:pPr lvl="0"/>
            <a:r>
              <a:rPr lang="en-US" dirty="0"/>
              <a:t>pillows between the legs.</a:t>
            </a:r>
          </a:p>
          <a:p>
            <a:pPr algn="l"/>
            <a:r>
              <a:rPr lang="en-US" sz="1800" dirty="0">
                <a:solidFill>
                  <a:srgbClr val="000000"/>
                </a:solidFill>
                <a:latin typeface="Avenir-Light"/>
              </a:rPr>
              <a:t>LATERAL POSITION</a:t>
            </a:r>
          </a:p>
          <a:p>
            <a:pPr algn="l"/>
            <a:r>
              <a:rPr lang="en-US" sz="1800" dirty="0">
                <a:solidFill>
                  <a:srgbClr val="000000"/>
                </a:solidFill>
                <a:latin typeface="Avenir-Light"/>
              </a:rPr>
              <a:t>• Place a head positioner or pillow under the patient’s head.</a:t>
            </a:r>
          </a:p>
          <a:p>
            <a:pPr algn="l"/>
            <a:r>
              <a:rPr lang="en-US" sz="1800" dirty="0">
                <a:solidFill>
                  <a:srgbClr val="000000"/>
                </a:solidFill>
                <a:latin typeface="Avenir-Light"/>
              </a:rPr>
              <a:t>• Assess and monitor the patient’s dependent ear after</a:t>
            </a:r>
          </a:p>
          <a:p>
            <a:pPr algn="l"/>
            <a:r>
              <a:rPr lang="en-US" sz="1800" dirty="0">
                <a:solidFill>
                  <a:srgbClr val="000000"/>
                </a:solidFill>
                <a:latin typeface="Avenir-Light"/>
              </a:rPr>
              <a:t>positioning.</a:t>
            </a:r>
          </a:p>
          <a:p>
            <a:pPr algn="l"/>
            <a:r>
              <a:rPr lang="en-US" sz="1800" dirty="0">
                <a:solidFill>
                  <a:srgbClr val="000000"/>
                </a:solidFill>
                <a:latin typeface="Avenir-Light"/>
              </a:rPr>
              <a:t>• Support and secure the patient’s arms on two level and</a:t>
            </a:r>
          </a:p>
          <a:p>
            <a:pPr algn="l"/>
            <a:r>
              <a:rPr lang="en-US" sz="1800" dirty="0">
                <a:solidFill>
                  <a:srgbClr val="000000"/>
                </a:solidFill>
                <a:latin typeface="Avenir-Light"/>
              </a:rPr>
              <a:t>parallel arm boards, with one arm on each arm board, and</a:t>
            </a:r>
          </a:p>
          <a:p>
            <a:pPr algn="l"/>
            <a:r>
              <a:rPr lang="en-US" sz="1800" dirty="0">
                <a:solidFill>
                  <a:srgbClr val="000000"/>
                </a:solidFill>
                <a:latin typeface="Avenir-Light"/>
              </a:rPr>
              <a:t>both arms abducted less than 90 degrees.</a:t>
            </a:r>
          </a:p>
          <a:p>
            <a:pPr algn="l"/>
            <a:r>
              <a:rPr lang="en-US" sz="1800" dirty="0">
                <a:solidFill>
                  <a:srgbClr val="000000"/>
                </a:solidFill>
                <a:latin typeface="Avenir-Light"/>
              </a:rPr>
              <a:t>• Place an axillary roll under the patient’s dependent thorax, distal</a:t>
            </a:r>
          </a:p>
          <a:p>
            <a:pPr algn="l"/>
            <a:r>
              <a:rPr lang="en-US" sz="1800" dirty="0">
                <a:solidFill>
                  <a:srgbClr val="000000"/>
                </a:solidFill>
                <a:latin typeface="Avenir-Light"/>
              </a:rPr>
              <a:t>to the axillary fold, at the level of the seventh to ninth rib.</a:t>
            </a:r>
          </a:p>
          <a:p>
            <a:pPr algn="l"/>
            <a:r>
              <a:rPr lang="en-US" sz="1800" dirty="0">
                <a:solidFill>
                  <a:srgbClr val="000000"/>
                </a:solidFill>
                <a:latin typeface="Avenir-Light"/>
              </a:rPr>
              <a:t>• Verify the patient’s bilateral radial pulses after placement of</a:t>
            </a:r>
          </a:p>
          <a:p>
            <a:pPr algn="l"/>
            <a:r>
              <a:rPr lang="en-US" sz="1800" dirty="0">
                <a:solidFill>
                  <a:srgbClr val="000000"/>
                </a:solidFill>
                <a:latin typeface="Avenir-Light"/>
              </a:rPr>
              <a:t>the axillary roll.</a:t>
            </a:r>
          </a:p>
          <a:p>
            <a:pPr algn="l"/>
            <a:r>
              <a:rPr lang="en-US" sz="1800" dirty="0">
                <a:solidFill>
                  <a:srgbClr val="000000"/>
                </a:solidFill>
                <a:latin typeface="Avenir-Light"/>
              </a:rPr>
              <a:t>• Maintain the patient’s physiologic spinal alignment.</a:t>
            </a:r>
          </a:p>
          <a:p>
            <a:pPr algn="l"/>
            <a:r>
              <a:rPr lang="en-US" sz="1800" dirty="0">
                <a:solidFill>
                  <a:srgbClr val="000000"/>
                </a:solidFill>
                <a:latin typeface="Avenir-Light"/>
              </a:rPr>
              <a:t>• Place a safety restraint across the patient’s hips.</a:t>
            </a:r>
          </a:p>
          <a:p>
            <a:pPr algn="l"/>
            <a:r>
              <a:rPr lang="en-US" sz="1800" dirty="0">
                <a:solidFill>
                  <a:srgbClr val="000000"/>
                </a:solidFill>
                <a:latin typeface="Avenir-Light"/>
              </a:rPr>
              <a:t>• Flex the patient’s dependent leg at the hip and knee.</a:t>
            </a:r>
          </a:p>
          <a:p>
            <a:pPr algn="l"/>
            <a:r>
              <a:rPr lang="en-US" sz="1800" dirty="0">
                <a:solidFill>
                  <a:srgbClr val="000000"/>
                </a:solidFill>
                <a:latin typeface="Avenir-Light"/>
              </a:rPr>
              <a:t>• Position the patient’s upper leg straight and support it with</a:t>
            </a:r>
          </a:p>
          <a:p>
            <a:pPr algn="l"/>
            <a:r>
              <a:rPr lang="en-US" sz="1800" dirty="0">
                <a:solidFill>
                  <a:srgbClr val="000000"/>
                </a:solidFill>
                <a:latin typeface="Avenir-Light"/>
              </a:rPr>
              <a:t>pillows between the legs.</a:t>
            </a:r>
          </a:p>
          <a:p>
            <a:pPr algn="l"/>
            <a:r>
              <a:rPr lang="en-US" sz="1800" dirty="0">
                <a:solidFill>
                  <a:srgbClr val="000000"/>
                </a:solidFill>
                <a:latin typeface="Avenir-Light"/>
              </a:rPr>
              <a:t>• Minimize the degree of bed flexion and the duration of</a:t>
            </a:r>
          </a:p>
          <a:p>
            <a:pPr algn="l"/>
            <a:r>
              <a:rPr lang="en-US" sz="1800" dirty="0">
                <a:solidFill>
                  <a:srgbClr val="000000"/>
                </a:solidFill>
                <a:latin typeface="Avenir-Light"/>
              </a:rPr>
              <a:t>kidney rest elevation as much as possible.</a:t>
            </a:r>
          </a:p>
          <a:p>
            <a:pPr algn="l"/>
            <a:r>
              <a:rPr lang="en-US" sz="1800" dirty="0">
                <a:solidFill>
                  <a:srgbClr val="000000"/>
                </a:solidFill>
                <a:latin typeface="Avenir-Light"/>
              </a:rPr>
              <a:t>• When using kidney braces, place the longer brace anterior</a:t>
            </a:r>
          </a:p>
          <a:p>
            <a:pPr algn="l"/>
            <a:r>
              <a:rPr lang="en-US" sz="1800" dirty="0">
                <a:solidFill>
                  <a:srgbClr val="000000"/>
                </a:solidFill>
                <a:latin typeface="Avenir-Light"/>
              </a:rPr>
              <a:t>against the iliac crest and the shorter brace posterior</a:t>
            </a:r>
          </a:p>
          <a:p>
            <a:pPr algn="l"/>
            <a:r>
              <a:rPr lang="en-US" sz="1800" dirty="0">
                <a:solidFill>
                  <a:srgbClr val="000000"/>
                </a:solidFill>
                <a:latin typeface="Avenir-Light"/>
              </a:rPr>
              <a:t>against the lumbar back.</a:t>
            </a:r>
          </a:p>
          <a:p>
            <a:pPr algn="l"/>
            <a:r>
              <a:rPr lang="en-US" sz="1800" dirty="0">
                <a:solidFill>
                  <a:srgbClr val="000000"/>
                </a:solidFill>
                <a:latin typeface="Avenir-Light"/>
              </a:rPr>
              <a:t>• Keep the patient in the lateral position for the shortest</a:t>
            </a:r>
          </a:p>
          <a:p>
            <a:pPr algn="l"/>
            <a:r>
              <a:rPr lang="en-US" sz="1800" dirty="0">
                <a:solidFill>
                  <a:srgbClr val="000000"/>
                </a:solidFill>
                <a:latin typeface="Avenir-Light"/>
              </a:rPr>
              <a:t>time possible.</a:t>
            </a:r>
          </a:p>
          <a:p>
            <a:pPr algn="l"/>
            <a:r>
              <a:rPr lang="en-US" sz="1800" dirty="0">
                <a:solidFill>
                  <a:srgbClr val="000000"/>
                </a:solidFill>
                <a:latin typeface="Avenir-Light"/>
              </a:rPr>
              <a:t>• Reposition the patient at established intervals, if possible.</a:t>
            </a:r>
          </a:p>
          <a:p>
            <a:endParaRPr dirty="0"/>
          </a:p>
        </p:txBody>
      </p:sp>
    </p:spTree>
    <p:extLst>
      <p:ext uri="{BB962C8B-B14F-4D97-AF65-F5344CB8AC3E}">
        <p14:creationId xmlns:p14="http://schemas.microsoft.com/office/powerpoint/2010/main" val="2105213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b="1" u="sng" dirty="0"/>
              <a:t>Slide 50 Sitting Position</a:t>
            </a:r>
            <a:r>
              <a:rPr lang="en-US" dirty="0"/>
              <a:t> SITTING OR SEMI-SITTING POSITION</a:t>
            </a:r>
          </a:p>
          <a:p>
            <a:r>
              <a:rPr lang="en-US" u="sng" dirty="0"/>
              <a:t>What is it</a:t>
            </a:r>
            <a:r>
              <a:rPr lang="en-US" dirty="0"/>
              <a:t> Sitting position also known as high fowlers, or beach chair? </a:t>
            </a:r>
          </a:p>
          <a:p>
            <a:r>
              <a:rPr lang="en-US" u="sng" dirty="0"/>
              <a:t>What is it used for</a:t>
            </a:r>
            <a:r>
              <a:rPr lang="en-US" i="1" dirty="0"/>
              <a:t>: The sitting and semi-sitting positions are used for</a:t>
            </a:r>
            <a:r>
              <a:rPr lang="en-US" dirty="0"/>
              <a:t> </a:t>
            </a:r>
            <a:r>
              <a:rPr lang="en-US" i="1" dirty="0"/>
              <a:t>access to the shoulder, posterior cervical spine, or</a:t>
            </a:r>
            <a:r>
              <a:rPr lang="en-US" dirty="0"/>
              <a:t> </a:t>
            </a:r>
            <a:r>
              <a:rPr lang="en-US" i="1" dirty="0"/>
              <a:t>posterior or lateral head? Orthopedics, Neurosurgery.</a:t>
            </a:r>
            <a:endParaRPr lang="en-US" dirty="0"/>
          </a:p>
          <a:p>
            <a:r>
              <a:rPr lang="en-US" u="sng" dirty="0"/>
              <a:t>Pressure Points</a:t>
            </a:r>
            <a:r>
              <a:rPr lang="en-US" dirty="0"/>
              <a:t> Same as supine but higher distortion on ischial tuberosity or (Sit bones)  </a:t>
            </a:r>
          </a:p>
          <a:p>
            <a:pPr marL="539621" lvl="1" indent="-176603">
              <a:buFont typeface="Arial"/>
              <a:buChar char="•"/>
              <a:tabLst>
                <a:tab pos="539621" algn="l"/>
              </a:tabLst>
            </a:pPr>
            <a:r>
              <a:rPr lang="en-US" dirty="0">
                <a:cs typeface="Arial" panose="020B0604020202020204" pitchFamily="34" charset="0"/>
              </a:rPr>
              <a:t>Occ</a:t>
            </a:r>
            <a:r>
              <a:rPr lang="en-US" spc="-4" dirty="0">
                <a:cs typeface="Arial" panose="020B0604020202020204" pitchFamily="34" charset="0"/>
              </a:rPr>
              <a:t>iput</a:t>
            </a:r>
            <a:endParaRPr lang="en-US" dirty="0">
              <a:cs typeface="Arial" panose="020B0604020202020204" pitchFamily="34" charset="0"/>
            </a:endParaRPr>
          </a:p>
          <a:p>
            <a:pPr marL="539621" lvl="1" indent="-176603">
              <a:buFont typeface="Arial"/>
              <a:buChar char="•"/>
              <a:tabLst>
                <a:tab pos="539621" algn="l"/>
              </a:tabLst>
            </a:pPr>
            <a:r>
              <a:rPr lang="en-US" spc="-4" dirty="0">
                <a:cs typeface="Arial" panose="020B0604020202020204" pitchFamily="34" charset="0"/>
              </a:rPr>
              <a:t>Scapulae</a:t>
            </a:r>
            <a:endParaRPr lang="en-US" dirty="0">
              <a:cs typeface="Arial" panose="020B0604020202020204" pitchFamily="34" charset="0"/>
            </a:endParaRPr>
          </a:p>
          <a:p>
            <a:pPr marL="539621" lvl="1" indent="-176603">
              <a:buFont typeface="Arial"/>
              <a:buChar char="•"/>
              <a:tabLst>
                <a:tab pos="539621" algn="l"/>
              </a:tabLst>
            </a:pPr>
            <a:r>
              <a:rPr lang="en-US" spc="-4" dirty="0">
                <a:cs typeface="Arial" panose="020B0604020202020204" pitchFamily="34" charset="0"/>
              </a:rPr>
              <a:t>Ischial tuberosities</a:t>
            </a:r>
            <a:endParaRPr lang="en-US" dirty="0">
              <a:cs typeface="Arial" panose="020B0604020202020204" pitchFamily="34" charset="0"/>
            </a:endParaRPr>
          </a:p>
          <a:p>
            <a:pPr marL="539621" lvl="1" indent="-176603">
              <a:buFont typeface="Arial"/>
              <a:buChar char="•"/>
              <a:tabLst>
                <a:tab pos="539621" algn="l"/>
              </a:tabLst>
            </a:pPr>
            <a:r>
              <a:rPr lang="en-US" dirty="0">
                <a:cs typeface="Arial" panose="020B0604020202020204" pitchFamily="34" charset="0"/>
              </a:rPr>
              <a:t>Back of knees</a:t>
            </a:r>
          </a:p>
          <a:p>
            <a:pPr marL="539621" lvl="1" indent="-176603">
              <a:buFont typeface="Arial"/>
              <a:buChar char="•"/>
              <a:tabLst>
                <a:tab pos="539621" algn="l"/>
              </a:tabLst>
            </a:pPr>
            <a:r>
              <a:rPr lang="en-US" spc="-4" dirty="0">
                <a:cs typeface="Arial" panose="020B0604020202020204" pitchFamily="34" charset="0"/>
              </a:rPr>
              <a:t>Heels</a:t>
            </a:r>
            <a:endParaRPr lang="en-US" dirty="0">
              <a:cs typeface="Arial" panose="020B0604020202020204" pitchFamily="34" charset="0"/>
            </a:endParaRPr>
          </a:p>
          <a:p>
            <a:r>
              <a:rPr lang="en-US" u="sng" dirty="0"/>
              <a:t>Skin Bundle</a:t>
            </a:r>
            <a:r>
              <a:rPr lang="en-US" dirty="0"/>
              <a:t> Extra padding under the buttocks, behind the knees and the heels need to be floated.</a:t>
            </a:r>
          </a:p>
          <a:p>
            <a:r>
              <a:rPr lang="en-US" u="sng" dirty="0"/>
              <a:t>Other Risks</a:t>
            </a:r>
            <a:r>
              <a:rPr lang="en-US" i="1" dirty="0"/>
              <a:t> Complications that may arise from</a:t>
            </a:r>
            <a:r>
              <a:rPr lang="en-US" dirty="0"/>
              <a:t> </a:t>
            </a:r>
            <a:r>
              <a:rPr lang="en-US" i="1" dirty="0"/>
              <a:t>these positions include venous air embolism, hemodynamic</a:t>
            </a:r>
            <a:r>
              <a:rPr lang="en-US" dirty="0"/>
              <a:t> </a:t>
            </a:r>
            <a:r>
              <a:rPr lang="en-US" i="1" dirty="0"/>
              <a:t>instability, pneumocephalus, quadriplegia, and compressive</a:t>
            </a:r>
            <a:r>
              <a:rPr lang="en-US" dirty="0"/>
              <a:t> </a:t>
            </a:r>
            <a:r>
              <a:rPr lang="en-US" i="1" dirty="0"/>
              <a:t>peripheral neuropathy.</a:t>
            </a:r>
            <a:endParaRPr lang="en-US" dirty="0"/>
          </a:p>
          <a:p>
            <a:r>
              <a:rPr lang="en-US" u="sng" dirty="0"/>
              <a:t>AORN Key Take Away</a:t>
            </a:r>
            <a:endParaRPr lang="en-US" dirty="0"/>
          </a:p>
          <a:p>
            <a:pPr lvl="0"/>
            <a:r>
              <a:rPr lang="en-US" dirty="0"/>
              <a:t>When positioning the patient in the sitting or semi-sitting position, follow the policy and procedure for All Positions and the procedures described below.</a:t>
            </a:r>
            <a:endParaRPr lang="en-US" sz="1000" dirty="0"/>
          </a:p>
          <a:p>
            <a:pPr lvl="0"/>
            <a:r>
              <a:rPr lang="en-US" dirty="0"/>
              <a:t>Minimize the degree of head elevation as much as possible.</a:t>
            </a:r>
            <a:endParaRPr lang="en-US" sz="1000" dirty="0"/>
          </a:p>
          <a:p>
            <a:pPr lvl="0"/>
            <a:r>
              <a:rPr lang="en-US" dirty="0"/>
              <a:t>Maintain the </a:t>
            </a:r>
            <a:r>
              <a:rPr lang="en-US" u="sng" dirty="0"/>
              <a:t>patient’s head in a neutral position</a:t>
            </a:r>
            <a:r>
              <a:rPr lang="en-US" dirty="0"/>
              <a:t> without excessive flexion, extension, or rotation.</a:t>
            </a:r>
            <a:endParaRPr lang="en-US" sz="1000" dirty="0"/>
          </a:p>
          <a:p>
            <a:pPr lvl="1"/>
            <a:r>
              <a:rPr lang="en-US" dirty="0"/>
              <a:t>Assess and monitor the patient’s head position after positioning activities and during the procedure and implement corrective actions as indicated.</a:t>
            </a:r>
            <a:endParaRPr lang="en-US" sz="1000" dirty="0"/>
          </a:p>
          <a:p>
            <a:pPr lvl="1"/>
            <a:r>
              <a:rPr lang="en-US" dirty="0"/>
              <a:t>Do not use a horseshoe-shaped head positioner, if possible.</a:t>
            </a:r>
            <a:endParaRPr lang="en-US" sz="1000" dirty="0"/>
          </a:p>
          <a:p>
            <a:pPr lvl="0"/>
            <a:r>
              <a:rPr lang="en-US" dirty="0"/>
              <a:t>Flex and secure the patient’s arms or nonoperative arm across the body.</a:t>
            </a:r>
            <a:endParaRPr lang="en-US" sz="1000" dirty="0"/>
          </a:p>
          <a:p>
            <a:pPr lvl="1"/>
            <a:r>
              <a:rPr lang="en-US" dirty="0"/>
              <a:t>Support the patient’s operative arm by having the surgeon or surgical assistant hold it or using an arm-positioning device designed for this purpose.</a:t>
            </a:r>
            <a:endParaRPr lang="en-US" sz="1000" dirty="0"/>
          </a:p>
          <a:p>
            <a:pPr lvl="1"/>
            <a:r>
              <a:rPr lang="en-US" dirty="0"/>
              <a:t>Minimize extension and external rotation of the patient’s operative arm as much as possible.</a:t>
            </a:r>
            <a:endParaRPr lang="en-US" sz="1000" dirty="0"/>
          </a:p>
          <a:p>
            <a:pPr lvl="0"/>
            <a:r>
              <a:rPr lang="en-US" dirty="0"/>
              <a:t>Pad the patient’s buttocks.</a:t>
            </a:r>
            <a:endParaRPr lang="en-US" sz="1000" dirty="0"/>
          </a:p>
          <a:p>
            <a:pPr lvl="0"/>
            <a:r>
              <a:rPr lang="en-US" dirty="0"/>
              <a:t>Flex the patient’s knees 30 degrees.</a:t>
            </a:r>
            <a:endParaRPr lang="en-US" sz="1000" dirty="0"/>
          </a:p>
          <a:p>
            <a:pPr lvl="0"/>
            <a:r>
              <a:rPr lang="en-US" dirty="0"/>
              <a:t>After the patient is moved into a sitting or semi-sitting position,</a:t>
            </a:r>
            <a:endParaRPr lang="en-US" sz="1000" dirty="0"/>
          </a:p>
          <a:p>
            <a:pPr lvl="1"/>
            <a:r>
              <a:rPr lang="en-US" dirty="0"/>
              <a:t>prevent the patient’s abdominal pannus from resting on the thighs, if possible, and</a:t>
            </a:r>
            <a:endParaRPr lang="en-US" sz="1000" dirty="0"/>
          </a:p>
          <a:p>
            <a:pPr lvl="1"/>
            <a:r>
              <a:rPr lang="en-US" dirty="0"/>
              <a:t>verify placement and security of the safety restraint across the patient’s thighs.</a:t>
            </a:r>
            <a:endParaRPr lang="en-US" sz="1000" dirty="0"/>
          </a:p>
          <a:p>
            <a:pPr lvl="0"/>
            <a:r>
              <a:rPr lang="en-US" dirty="0"/>
              <a:t>Use sequential compression devices with physician’s order.</a:t>
            </a:r>
            <a:endParaRPr lang="en-US" sz="1000" dirty="0"/>
          </a:p>
          <a:p>
            <a:pPr lvl="0"/>
            <a:r>
              <a:rPr lang="en-US" dirty="0"/>
              <a:t>Do not use the sitting position for patients with ventriculoperitoneal shunts, if possible.</a:t>
            </a:r>
            <a:endParaRPr lang="en-US" sz="1000" dirty="0"/>
          </a:p>
          <a:p>
            <a:pPr algn="l"/>
            <a:endParaRPr dirty="0"/>
          </a:p>
        </p:txBody>
      </p:sp>
    </p:spTree>
    <p:extLst>
      <p:ext uri="{BB962C8B-B14F-4D97-AF65-F5344CB8AC3E}">
        <p14:creationId xmlns:p14="http://schemas.microsoft.com/office/powerpoint/2010/main" val="2762021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Rot="1" noChangeAspect="1" noChangeArrowheads="1" noTextEdit="1"/>
          </p:cNvSpPr>
          <p:nvPr>
            <p:ph type="sldImg"/>
          </p:nvPr>
        </p:nvSpPr>
        <p:spPr bwMode="auto">
          <a:xfrm>
            <a:off x="866775" y="1252538"/>
            <a:ext cx="6016625" cy="3384550"/>
          </a:xfrm>
          <a:solidFill>
            <a:srgbClr val="FFFFFF"/>
          </a:solidFill>
          <a:ln>
            <a:solidFill>
              <a:srgbClr val="000000"/>
            </a:solidFill>
            <a:miter lim="800000"/>
            <a:headEnd/>
            <a:tailEnd/>
          </a:ln>
        </p:spPr>
      </p:sp>
      <p:sp>
        <p:nvSpPr>
          <p:cNvPr id="83971" name="Rectangle 1027"/>
          <p:cNvSpPr>
            <a:spLocks noGrp="1" noChangeArrowheads="1"/>
          </p:cNvSpPr>
          <p:nvPr>
            <p:ph type="body" idx="1"/>
          </p:nvPr>
        </p:nvSpPr>
        <p:spPr bwMode="auto">
          <a:xfrm>
            <a:off x="1011091" y="4684655"/>
            <a:ext cx="5561000" cy="4438093"/>
          </a:xfrm>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r>
              <a:rPr lang="en-US" sz="1200" b="0" i="0" u="none" strike="noStrike" baseline="0" dirty="0">
                <a:solidFill>
                  <a:srgbClr val="000000"/>
                </a:solidFill>
                <a:latin typeface="Arial" panose="020B0604020202020204" pitchFamily="34" charset="0"/>
              </a:rPr>
              <a:t>Perioperative RNs should collaborate with the </a:t>
            </a:r>
            <a:r>
              <a:rPr lang="en-US" sz="1200" b="0" i="0" u="none" strike="noStrike" baseline="0" dirty="0" err="1">
                <a:solidFill>
                  <a:srgbClr val="000000"/>
                </a:solidFill>
                <a:latin typeface="Arial" panose="020B0604020202020204" pitchFamily="34" charset="0"/>
              </a:rPr>
              <a:t>perianesthesia</a:t>
            </a:r>
            <a:r>
              <a:rPr lang="en-US" sz="1200" b="0" i="0" u="none" strike="noStrike" baseline="0" dirty="0">
                <a:solidFill>
                  <a:srgbClr val="000000"/>
                </a:solidFill>
                <a:latin typeface="Arial" panose="020B0604020202020204" pitchFamily="34" charset="0"/>
              </a:rPr>
              <a:t> RN to identify PI in the immediate postoperative period.</a:t>
            </a:r>
          </a:p>
          <a:p>
            <a:pPr algn="l"/>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The RN circulator should conduct a postoperative patient assessment to identify PI acquired in the intraoperative period.</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The RN circulator has knowledge of pressure points associated with the intraoperative position and of the locations where safety restraints, adhesives, monitoring devices, positioning equipment or devices, and other items that may present a risk for patient injury were placed during the procedure.</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And they also have the knowledge of intraoperative factors that may increase the likelihood of a positioning injury (eg, intraoperative blood administration).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The time between development of a PI and the point when a PI becomes visible at the skin varies between several hours and 3 to 5 days. Even if a thorough skin assessment is conducted, the perioperative RN cannot detect early damage or identify microscopic signs of tissue damage. When the signs of a PI are visible, they are often at a stage where substantial deep tissue necrosis has already occurred and the damage to the skin is irreversible.</a:t>
            </a:r>
          </a:p>
          <a:p>
            <a:pPr defTabSz="941930">
              <a:defRPr/>
            </a:pPr>
            <a:r>
              <a:rPr lang="en-US" dirty="0">
                <a:solidFill>
                  <a:srgbClr val="000000"/>
                </a:solidFill>
                <a:latin typeface="Times New Roman" panose="02020603050405020304" pitchFamily="18" charset="0"/>
                <a:cs typeface="Times New Roman" panose="02020603050405020304" pitchFamily="18" charset="0"/>
              </a:rPr>
              <a:t>Guideline for prevention of perioperative pressure injury. In: Guidelines for Perioperative Practice. Denver, CO: AORN, Inc; 2023. </a:t>
            </a:r>
          </a:p>
          <a:p>
            <a:endParaRPr lang="en-US" dirty="0"/>
          </a:p>
        </p:txBody>
      </p:sp>
    </p:spTree>
    <p:extLst>
      <p:ext uri="{BB962C8B-B14F-4D97-AF65-F5344CB8AC3E}">
        <p14:creationId xmlns:p14="http://schemas.microsoft.com/office/powerpoint/2010/main" val="330553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Assessment of the skin is best performed using natural sunlight or halogen lighting as florescent lighting can create a bluish hue. If your site has fluorescent lighting, invest in a halogen head lamp or flashlight for skin assessment. Assess the patient from head to toe, front, sides, and back with an emphasis over bony prominences.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43912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highlight>
                  <a:srgbClr val="FFFF00"/>
                </a:highlight>
                <a:latin typeface="Arial" panose="020B0604020202020204" pitchFamily="34" charset="0"/>
                <a:ea typeface="Times New Roman" panose="02020603050405020304" pitchFamily="18" charset="0"/>
              </a:rPr>
              <a:t>Slide 50</a:t>
            </a:r>
            <a:r>
              <a:rPr lang="en-US" sz="1800" dirty="0">
                <a:solidFill>
                  <a:srgbClr val="000000"/>
                </a:solidFill>
                <a:effectLst/>
                <a:highlight>
                  <a:srgbClr val="FFFF00"/>
                </a:highlight>
                <a:latin typeface="Arial" panose="020B0604020202020204" pitchFamily="34" charset="0"/>
                <a:ea typeface="Times New Roman" panose="02020603050405020304" pitchFamily="18" charset="0"/>
              </a:rPr>
              <a:t> </a:t>
            </a:r>
            <a:r>
              <a:rPr lang="en-US" sz="1800" b="1" dirty="0">
                <a:solidFill>
                  <a:srgbClr val="000000"/>
                </a:solidFill>
                <a:effectLst/>
                <a:highlight>
                  <a:srgbClr val="FFFF00"/>
                </a:highlight>
                <a:latin typeface="Arial" panose="020B0604020202020204" pitchFamily="34" charset="0"/>
                <a:ea typeface="Times New Roman" panose="02020603050405020304" pitchFamily="18" charset="0"/>
              </a:rPr>
              <a:t>OR to PeriAnesthesia Gap Assessment </a:t>
            </a:r>
            <a:r>
              <a:rPr lang="en-US" sz="1800" b="1" dirty="0">
                <a:solidFill>
                  <a:srgbClr val="000000"/>
                </a:solidFill>
                <a:effectLst/>
                <a:latin typeface="Arial" panose="020B0604020202020204" pitchFamily="34" charset="0"/>
                <a:ea typeface="Times New Roman" panose="02020603050405020304" pitchFamily="18" charset="0"/>
              </a:rPr>
              <a:t>Where are my Pacu nurses?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AORN states The OR nurse should collaborate with the PeriAnesthesia RN to identify pressure injury or patient injury caused by intraoperative positioning in the immediate post-operative period.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lphaUcPeriod"/>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includes active Communication</a:t>
            </a:r>
            <a:r>
              <a:rPr lang="en-US" sz="18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mj-lt"/>
              <a:buAutoNum type="alphaUcPeriod"/>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detailed Postoperative Assessment</a:t>
            </a:r>
            <a:r>
              <a:rPr lang="en-US" sz="18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QUESTION</a:t>
            </a:r>
            <a:r>
              <a:rPr lang="en-US" sz="1800" dirty="0">
                <a:solidFill>
                  <a:srgbClr val="000000"/>
                </a:solidFill>
                <a:effectLst/>
                <a:latin typeface="Arial" panose="020B0604020202020204" pitchFamily="34" charset="0"/>
                <a:ea typeface="Times New Roman" panose="02020603050405020304" pitchFamily="18" charset="0"/>
              </a:rPr>
              <a:t> Does the RN circulator complete a postoperative assessment to identify positioning and pressure injuries?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----One best practice I have seen is from John Muir in California is the 4 eyes skin assessment during the handoff between the OR and PACU nursing staff. This practice was a key driver for integrating  Real-time RCA and Action</a:t>
            </a:r>
            <a:r>
              <a:rPr lang="en-US" sz="1800" baseline="30000" dirty="0">
                <a:solidFill>
                  <a:srgbClr val="000000"/>
                </a:solidFill>
                <a:effectLst/>
                <a:latin typeface="Arial" panose="020B0604020202020204" pitchFamily="34" charset="0"/>
                <a:ea typeface="Times New Roman" panose="02020603050405020304" pitchFamily="18" charset="0"/>
              </a:rPr>
              <a:t>3-4  </a:t>
            </a:r>
            <a:r>
              <a:rPr lang="en-US" sz="1800" b="1" dirty="0">
                <a:solidFill>
                  <a:srgbClr val="000000"/>
                </a:solidFill>
                <a:effectLst/>
                <a:latin typeface="Arial" panose="020B0604020202020204" pitchFamily="34" charset="0"/>
                <a:ea typeface="Times New Roman" panose="02020603050405020304" pitchFamily="18" charset="0"/>
              </a:rPr>
              <a:t>This was the focus of a QI project on documented skin assessments. REX’s tool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phase I of the postoperative period, the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perianesthesia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RN should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place the patient in a position other than the surgical position, if possible, and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monitor areas that are at high risk for positioning injuries.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WE needs to extend into the surgical floors, discharge education and follow up into the surgical clinics. I have seen several of these PI in the surgery clinic one week after surgery.  We have not closed the loop on this issue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316217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100"/>
              <a:buNone/>
            </a:pPr>
            <a:endParaRPr/>
          </a:p>
        </p:txBody>
      </p:sp>
      <p:sp>
        <p:nvSpPr>
          <p:cNvPr id="379" name="Google Shape;379;p20: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solidFill>
                <a:srgbClr val="545D7E"/>
              </a:solidFill>
              <a:effectLst/>
              <a:highlight>
                <a:srgbClr val="FFFFFF"/>
              </a:highlight>
              <a:latin typeface="Google Sans"/>
            </a:endParaRPr>
          </a:p>
          <a:p>
            <a:r>
              <a:rPr lang="en-US" dirty="0"/>
              <a:t>Skin inspection and assessment is a critical competency of all nursing staff</a:t>
            </a:r>
          </a:p>
          <a:p>
            <a:r>
              <a:rPr lang="en-US" dirty="0"/>
              <a:t>Your knowledge, skill, and diligence will make a huge impact on patient safety and reducing harm from </a:t>
            </a:r>
            <a:r>
              <a:rPr lang="en-US" dirty="0" err="1"/>
              <a:t>PPI</a:t>
            </a:r>
            <a:r>
              <a:rPr lang="en-US" b="0" i="0" dirty="0" err="1">
                <a:solidFill>
                  <a:srgbClr val="545D7E"/>
                </a:solidFill>
                <a:effectLst/>
                <a:highlight>
                  <a:srgbClr val="FFFFFF"/>
                </a:highlight>
                <a:latin typeface="Google Sans"/>
              </a:rPr>
              <a:t>Occurs</a:t>
            </a:r>
            <a:r>
              <a:rPr lang="en-US" b="0" i="0" dirty="0">
                <a:solidFill>
                  <a:srgbClr val="545D7E"/>
                </a:solidFill>
                <a:effectLst/>
                <a:highlight>
                  <a:srgbClr val="FFFFFF"/>
                </a:highlight>
                <a:latin typeface="Google Sans"/>
              </a:rPr>
              <a:t> after a system reacts to a stressor, and involves acknowledging problems and interventions that address issues before stressors become the target of the lines of resistance.</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1679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Carle et al., 2021. Allergic contact dermatitis to a dye or alcohol in a chlorhexidine-based skin preparation: A case report. </a:t>
            </a:r>
            <a:r>
              <a:rPr lang="en-US" dirty="0" err="1"/>
              <a:t>Anaesthesia</a:t>
            </a:r>
            <a:r>
              <a:rPr lang="en-US" dirty="0"/>
              <a:t> and Intensive Care, 9(1), 70-73.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E309C2-F18F-5B4F-8CF3-CFCE26B1DC8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2559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Carle et al., 2021. Allergic contact dermatitis to a dye or alcohol in a chlorhexidine-based skin preparation: A case report. </a:t>
            </a:r>
            <a:r>
              <a:rPr lang="en-US" dirty="0" err="1"/>
              <a:t>Anaesthesia</a:t>
            </a:r>
            <a:r>
              <a:rPr lang="en-US" dirty="0"/>
              <a:t> and Intensive Care, 9(1), 70-73.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9E309C2-F18F-5B4F-8CF3-CFCE26B1DC8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6612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E309C2-F18F-5B4F-8CF3-CFCE26B1DC8D}" type="slidenum">
              <a:rPr lang="en-US" smtClean="0"/>
              <a:t>65</a:t>
            </a:fld>
            <a:endParaRPr lang="en-US"/>
          </a:p>
        </p:txBody>
      </p:sp>
    </p:spTree>
    <p:extLst>
      <p:ext uri="{BB962C8B-B14F-4D97-AF65-F5344CB8AC3E}">
        <p14:creationId xmlns:p14="http://schemas.microsoft.com/office/powerpoint/2010/main" val="1045677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7826cda657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7826cda657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DeBeer Guidelimes = Look at these for postop   </a:t>
            </a:r>
            <a:endParaRPr/>
          </a:p>
          <a:p>
            <a:pPr marL="0" lvl="0" indent="0" algn="l" rtl="0">
              <a:spcBef>
                <a:spcPts val="0"/>
              </a:spcBef>
              <a:spcAft>
                <a:spcPts val="0"/>
              </a:spcAft>
              <a:buNone/>
            </a:pPr>
            <a:r>
              <a:rPr lang="en"/>
              <a:t>AORN Standard about OR &amp; Perianesthia identify any injury = look for addition in PostOp phase</a:t>
            </a:r>
            <a:endParaRPr/>
          </a:p>
          <a:p>
            <a:pPr marL="0" lvl="0" indent="0" algn="l" rtl="0">
              <a:spcBef>
                <a:spcPts val="0"/>
              </a:spcBef>
              <a:spcAft>
                <a:spcPts val="0"/>
              </a:spcAft>
              <a:buNone/>
            </a:pPr>
            <a:r>
              <a:rPr lang="en"/>
              <a:t>SKIN INSPECTION</a:t>
            </a:r>
            <a:endParaRPr/>
          </a:p>
          <a:p>
            <a:pPr marL="0" lvl="0" indent="0" algn="l" rtl="0">
              <a:spcBef>
                <a:spcPts val="0"/>
              </a:spcBef>
              <a:spcAft>
                <a:spcPts val="0"/>
              </a:spcAft>
              <a:buNone/>
            </a:pPr>
            <a:r>
              <a:rPr lang="en"/>
              <a:t>ASSESSMENT = determining abnormal skin areas </a:t>
            </a:r>
            <a:endParaRPr/>
          </a:p>
          <a:p>
            <a:pPr marL="0" lvl="0" indent="0" algn="l" rtl="0">
              <a:spcBef>
                <a:spcPts val="0"/>
              </a:spcBef>
              <a:spcAft>
                <a:spcPts val="0"/>
              </a:spcAft>
              <a:buNone/>
            </a:pPr>
            <a:r>
              <a:rPr lang="en"/>
              <a:t>Screening should be preformed on 1st Post Op Visit in clinic</a:t>
            </a:r>
            <a:endParaRPr/>
          </a:p>
          <a:p>
            <a:pPr marL="0" lvl="0" indent="0" algn="l" rtl="0">
              <a:lnSpc>
                <a:spcPct val="113454"/>
              </a:lnSpc>
              <a:spcBef>
                <a:spcPts val="0"/>
              </a:spcBef>
              <a:spcAft>
                <a:spcPts val="0"/>
              </a:spcAft>
              <a:buNone/>
            </a:pPr>
            <a:r>
              <a:rPr lang="en" sz="1200">
                <a:solidFill>
                  <a:schemeClr val="dk1"/>
                </a:solidFill>
              </a:rPr>
              <a:t>(1)</a:t>
            </a:r>
            <a:r>
              <a:rPr lang="en" sz="700">
                <a:solidFill>
                  <a:schemeClr val="dk1"/>
                </a:solidFill>
                <a:latin typeface="Times New Roman"/>
                <a:ea typeface="Times New Roman"/>
                <a:cs typeface="Times New Roman"/>
                <a:sym typeface="Times New Roman"/>
              </a:rPr>
              <a:t>  </a:t>
            </a:r>
            <a:r>
              <a:rPr lang="en" sz="1200" u="sng">
                <a:solidFill>
                  <a:srgbClr val="008080"/>
                </a:solidFill>
              </a:rPr>
              <a:t>Screening should be performed for all post-op veterans upon first follow-up visit after surgery.</a:t>
            </a:r>
            <a:endParaRPr sz="1200" u="sng">
              <a:solidFill>
                <a:srgbClr val="008080"/>
              </a:solidFill>
            </a:endParaRPr>
          </a:p>
          <a:p>
            <a:pPr marL="0" lvl="0" indent="0" algn="l" rtl="0">
              <a:lnSpc>
                <a:spcPct val="55826"/>
              </a:lnSpc>
              <a:spcBef>
                <a:spcPts val="1200"/>
              </a:spcBef>
              <a:spcAft>
                <a:spcPts val="0"/>
              </a:spcAft>
              <a:buNone/>
            </a:pPr>
            <a:r>
              <a:rPr lang="en" sz="1200" i="1" u="sng">
                <a:solidFill>
                  <a:srgbClr val="008080"/>
                </a:solidFill>
              </a:rPr>
              <a:t>13 Surgical Services</a:t>
            </a:r>
            <a:endParaRPr sz="1200" i="1" u="sng">
              <a:solidFill>
                <a:srgbClr val="008080"/>
              </a:solidFill>
            </a:endParaRPr>
          </a:p>
          <a:p>
            <a:pPr marL="12700" lvl="0" indent="0" algn="l" rtl="0">
              <a:lnSpc>
                <a:spcPct val="113454"/>
              </a:lnSpc>
              <a:spcBef>
                <a:spcPts val="1100"/>
              </a:spcBef>
              <a:spcAft>
                <a:spcPts val="0"/>
              </a:spcAft>
              <a:buNone/>
            </a:pPr>
            <a:r>
              <a:rPr lang="en" sz="1200" u="sng">
                <a:solidFill>
                  <a:srgbClr val="008080"/>
                </a:solidFill>
              </a:rPr>
              <a:t>Procedures for pressure injury prevention process in the perioperative setting are as follows:</a:t>
            </a:r>
            <a:endParaRPr sz="1200" u="sng">
              <a:solidFill>
                <a:srgbClr val="008080"/>
              </a:solidFill>
            </a:endParaRPr>
          </a:p>
          <a:p>
            <a:pPr marL="241300" lvl="0" indent="0" algn="l" rtl="0">
              <a:lnSpc>
                <a:spcPct val="113454"/>
              </a:lnSpc>
              <a:spcBef>
                <a:spcPts val="1200"/>
              </a:spcBef>
              <a:spcAft>
                <a:spcPts val="0"/>
              </a:spcAft>
              <a:buNone/>
            </a:pPr>
            <a:r>
              <a:rPr lang="en" sz="1200">
                <a:solidFill>
                  <a:schemeClr val="dk1"/>
                </a:solidFill>
              </a:rPr>
              <a:t>a.</a:t>
            </a:r>
            <a:r>
              <a:rPr lang="en" sz="700">
                <a:solidFill>
                  <a:schemeClr val="dk1"/>
                </a:solidFill>
                <a:latin typeface="Times New Roman"/>
                <a:ea typeface="Times New Roman"/>
                <a:cs typeface="Times New Roman"/>
                <a:sym typeface="Times New Roman"/>
              </a:rPr>
              <a:t>	</a:t>
            </a:r>
            <a:r>
              <a:rPr lang="en" sz="1200" u="sng">
                <a:solidFill>
                  <a:srgbClr val="008080"/>
                </a:solidFill>
              </a:rPr>
              <a:t>All perioperative patients should be assessed preoperatively for risk factors that are known to increase pressure injury development in the surgical patient/</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b.</a:t>
            </a:r>
            <a:r>
              <a:rPr lang="en" sz="700">
                <a:solidFill>
                  <a:schemeClr val="dk1"/>
                </a:solidFill>
                <a:latin typeface="Times New Roman"/>
                <a:ea typeface="Times New Roman"/>
                <a:cs typeface="Times New Roman"/>
                <a:sym typeface="Times New Roman"/>
              </a:rPr>
              <a:t>	</a:t>
            </a:r>
            <a:r>
              <a:rPr lang="en" sz="1200" u="sng">
                <a:solidFill>
                  <a:srgbClr val="008080"/>
                </a:solidFill>
              </a:rPr>
              <a:t>The standardized risk assessment tool selected for VHA is the “Scott Triggers” This tool has validity studies and has demonstrated reliability (see reference nn-qq)</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c.</a:t>
            </a:r>
            <a:r>
              <a:rPr lang="en" sz="700">
                <a:solidFill>
                  <a:schemeClr val="dk1"/>
                </a:solidFill>
                <a:latin typeface="Times New Roman"/>
                <a:ea typeface="Times New Roman"/>
                <a:cs typeface="Times New Roman"/>
                <a:sym typeface="Times New Roman"/>
              </a:rPr>
              <a:t> 	</a:t>
            </a:r>
            <a:r>
              <a:rPr lang="en" sz="1200" u="sng">
                <a:solidFill>
                  <a:srgbClr val="008080"/>
                </a:solidFill>
              </a:rPr>
              <a:t>All at risk individuals should have targeted evidence-based interventions to reduce the patient’s risk of developing a pressure injury (mm).</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d.</a:t>
            </a:r>
            <a:r>
              <a:rPr lang="en" sz="700">
                <a:solidFill>
                  <a:schemeClr val="dk1"/>
                </a:solidFill>
                <a:latin typeface="Times New Roman"/>
                <a:ea typeface="Times New Roman"/>
                <a:cs typeface="Times New Roman"/>
                <a:sym typeface="Times New Roman"/>
              </a:rPr>
              <a:t>	</a:t>
            </a:r>
            <a:r>
              <a:rPr lang="en" sz="1200" u="sng">
                <a:solidFill>
                  <a:srgbClr val="008080"/>
                </a:solidFill>
              </a:rPr>
              <a:t>Skin inspections should be performed pre-operatively, intraoperative, postoperatively and on follow up outpatient clinic visit.</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e.</a:t>
            </a:r>
            <a:r>
              <a:rPr lang="en" sz="700">
                <a:solidFill>
                  <a:schemeClr val="dk1"/>
                </a:solidFill>
                <a:latin typeface="Times New Roman"/>
                <a:ea typeface="Times New Roman"/>
                <a:cs typeface="Times New Roman"/>
                <a:sym typeface="Times New Roman"/>
              </a:rPr>
              <a:t>	</a:t>
            </a:r>
            <a:r>
              <a:rPr lang="en" sz="1200" u="sng">
                <a:solidFill>
                  <a:srgbClr val="008080"/>
                </a:solidFill>
              </a:rPr>
              <a:t>Hand-over communication and documentation should include the results of the risk assessment, skin inspection, surgical position, any pressure injury noted, intervention used to reduce risk, and further assessments needed. </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f.</a:t>
            </a:r>
            <a:r>
              <a:rPr lang="en" sz="700">
                <a:solidFill>
                  <a:schemeClr val="dk1"/>
                </a:solidFill>
                <a:latin typeface="Times New Roman"/>
                <a:ea typeface="Times New Roman"/>
                <a:cs typeface="Times New Roman"/>
                <a:sym typeface="Times New Roman"/>
              </a:rPr>
              <a:t>  	</a:t>
            </a:r>
            <a:r>
              <a:rPr lang="en" sz="1200" u="sng">
                <a:solidFill>
                  <a:srgbClr val="008080"/>
                </a:solidFill>
              </a:rPr>
              <a:t>Perioperative pressure injuries (PPI) may not be present on initial visual skin assessments immediately post-op. Perioperative pressure injury may present up to 5-7 days after surgery. This may require addition screening on the first post op visit.</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g.</a:t>
            </a:r>
            <a:r>
              <a:rPr lang="en" sz="700">
                <a:solidFill>
                  <a:schemeClr val="dk1"/>
                </a:solidFill>
                <a:latin typeface="Times New Roman"/>
                <a:ea typeface="Times New Roman"/>
                <a:cs typeface="Times New Roman"/>
                <a:sym typeface="Times New Roman"/>
              </a:rPr>
              <a:t>	</a:t>
            </a:r>
            <a:r>
              <a:rPr lang="en" sz="1200" u="sng">
                <a:solidFill>
                  <a:srgbClr val="008080"/>
                </a:solidFill>
              </a:rPr>
              <a:t>Consultation with the interdisciplinary pressure injury team, and  root cause analysis is recommended to investigate reported and confirmed perioperative pressure injury.</a:t>
            </a:r>
            <a:endParaRPr sz="1200" u="sng">
              <a:solidFill>
                <a:srgbClr val="008080"/>
              </a:solidFill>
            </a:endParaRPr>
          </a:p>
          <a:p>
            <a:pPr marL="241300" lvl="0" indent="0" algn="l" rtl="0">
              <a:lnSpc>
                <a:spcPct val="113454"/>
              </a:lnSpc>
              <a:spcBef>
                <a:spcPts val="0"/>
              </a:spcBef>
              <a:spcAft>
                <a:spcPts val="0"/>
              </a:spcAft>
              <a:buNone/>
            </a:pPr>
            <a:r>
              <a:rPr lang="en" sz="1200">
                <a:solidFill>
                  <a:schemeClr val="dk1"/>
                </a:solidFill>
              </a:rPr>
              <a:t>h.</a:t>
            </a:r>
            <a:r>
              <a:rPr lang="en" sz="700">
                <a:solidFill>
                  <a:schemeClr val="dk1"/>
                </a:solidFill>
                <a:latin typeface="Times New Roman"/>
                <a:ea typeface="Times New Roman"/>
                <a:cs typeface="Times New Roman"/>
                <a:sym typeface="Times New Roman"/>
              </a:rPr>
              <a:t>	</a:t>
            </a:r>
            <a:r>
              <a:rPr lang="en" sz="1200" u="sng">
                <a:solidFill>
                  <a:srgbClr val="008080"/>
                </a:solidFill>
              </a:rPr>
              <a:t> Formal tracking of PPI incidence may be used in quality improvement initiatives.</a:t>
            </a:r>
            <a:endParaRPr sz="1200" u="sng">
              <a:solidFill>
                <a:srgbClr val="008080"/>
              </a:solidFill>
            </a:endParaRPr>
          </a:p>
          <a:p>
            <a:pPr marL="0" lvl="0" indent="0" algn="l" rtl="0">
              <a:lnSpc>
                <a:spcPct val="113454"/>
              </a:lnSpc>
              <a:spcBef>
                <a:spcPts val="1200"/>
              </a:spcBef>
              <a:spcAft>
                <a:spcPts val="0"/>
              </a:spcAft>
              <a:buClr>
                <a:schemeClr val="dk1"/>
              </a:buClr>
              <a:buSzPts val="1100"/>
              <a:buFont typeface="Arial"/>
              <a:buNone/>
            </a:pPr>
            <a:endParaRPr sz="1200" u="sng">
              <a:solidFill>
                <a:srgbClr val="008080"/>
              </a:solidFill>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241432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Skin temperature is best assessed using the back of the hand or with an infrared thermometer. Normal skin is warm to touch while ischemic skin is cool to touch. Areas of trauma, deep infection and deep inflammation are warmer than adjacent skin. Research in the diabetic population has demonstrated an increase of 4 degrees Fahrenheit on the foot is indicative of diabetic foot ulceration.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979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Skin turgor is skin resiliency or the ability of skin to return to its original state when lifted. The preferred location for checking turgor is over the sternum. Remember that, due to loss of elastin and collagen, the skin of the older adult has less resiliency than the skin of the younger adult. Poor skin turgor may be associated with dehydration, but a specific and consistent evidence-based measure has not been defined.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0369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Normal stratum corneum of the epidermis has a 10 to 15 percent water content. When </a:t>
            </a:r>
            <a:r>
              <a:rPr lang="en-US" dirty="0" err="1"/>
              <a:t>transepidermal</a:t>
            </a:r>
            <a:r>
              <a:rPr lang="en-US" dirty="0"/>
              <a:t> water loss over 15 percent leads to skin dryness, xerosis can occur. In light skin tones, xerosis appears flaky and dull.  In dark skin tones, xerosis appears ashy. In light skin tones, overhydrated skin may appear lighter, as with maceration, or erythematous or with irregular edges. In dark skin tones, overhydrated skin may appear ashy, variable colors, and erythema may be hard to discern. Both skin that is too dry or too wet is at risk of injury from pressure, shear, and friction. There is emerging evidence that elevated sub-epidermal moisture levels may be indicative of increased risk or presence of PI, especially in darker skin toned individuals.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9142A"/>
                </a:solidFill>
                <a:ea typeface="+mn-ea"/>
                <a:cs typeface="+mn-cs"/>
              </a:rPr>
              <a:t>Mufti, A., </a:t>
            </a:r>
            <a:r>
              <a:rPr lang="en-US" sz="1800" kern="1200" dirty="0" err="1">
                <a:solidFill>
                  <a:srgbClr val="09142A"/>
                </a:solidFill>
                <a:ea typeface="+mn-ea"/>
                <a:cs typeface="+mn-cs"/>
              </a:rPr>
              <a:t>Maliyar</a:t>
            </a:r>
            <a:r>
              <a:rPr lang="en-US" sz="1800" kern="1200" dirty="0">
                <a:solidFill>
                  <a:srgbClr val="09142A"/>
                </a:solidFill>
                <a:ea typeface="+mn-ea"/>
                <a:cs typeface="+mn-cs"/>
              </a:rPr>
              <a:t>, K., Ayello, E.A. &amp; </a:t>
            </a:r>
            <a:r>
              <a:rPr lang="en-US" sz="1800" kern="1200" dirty="0" err="1">
                <a:solidFill>
                  <a:srgbClr val="09142A"/>
                </a:solidFill>
                <a:ea typeface="+mn-ea"/>
                <a:cs typeface="+mn-cs"/>
              </a:rPr>
              <a:t>Sibbald</a:t>
            </a:r>
            <a:r>
              <a:rPr lang="en-US" sz="1800" kern="1200" dirty="0">
                <a:solidFill>
                  <a:srgbClr val="09142A"/>
                </a:solidFill>
                <a:ea typeface="+mn-ea"/>
                <a:cs typeface="+mn-cs"/>
              </a:rPr>
              <a:t>, R.G. (2022). Anatomy and physiology of the skin in WOCN Core Curriculum Wound Management 2nd. Ed., pp.12-38, L.L. McNichol, C.R. Ratliff &amp; S.S. Yates, Eds.; Wolters Kluwer.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LeBlanc, K., </a:t>
            </a:r>
            <a:r>
              <a:rPr lang="en-US" sz="1800" kern="100" dirty="0" err="1">
                <a:effectLst/>
                <a:latin typeface="Arial" panose="020B0604020202020204" pitchFamily="34" charset="0"/>
                <a:ea typeface="Aptos" panose="020B0004020202020204" pitchFamily="34" charset="0"/>
                <a:cs typeface="Times New Roman" panose="02020603050405020304" pitchFamily="18" charset="0"/>
              </a:rPr>
              <a:t>Baranoski</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 S., Christensen, D., Langemo, D., Edwards, K., Holloway, S…. Regan, M. (2013). International Skin Tear Advisory Panel: A Tool Kit to Aid in the Prevention, Assessment, and Treatment of Skin Tears Using a Simplified Classification System©. Advances in Skin &amp; Wound Care, 26(10), 459-476.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07A587B-48B2-4857-BD62-A05CD0FAA50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484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9177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2637B58-87C1-446D-BDA9-B06F4BCF7782}"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580085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2637B58-87C1-446D-BDA9-B06F4BCF7782}" type="datetimeFigureOut">
              <a:rPr lang="en-US" smtClean="0"/>
              <a:t>8/5/24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68763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B_Content Slide">
    <p:spTree>
      <p:nvGrpSpPr>
        <p:cNvPr id="1" name=""/>
        <p:cNvGrpSpPr/>
        <p:nvPr/>
      </p:nvGrpSpPr>
      <p:grpSpPr>
        <a:xfrm>
          <a:off x="0" y="0"/>
          <a:ext cx="0" cy="0"/>
          <a:chOff x="0" y="0"/>
          <a:chExt cx="0" cy="0"/>
        </a:xfrm>
      </p:grpSpPr>
      <p:pic>
        <p:nvPicPr>
          <p:cNvPr id="20" name="Picture 19" descr="A picture containing building, indoor&#10;&#10;Description automatically generated">
            <a:extLst>
              <a:ext uri="{FF2B5EF4-FFF2-40B4-BE49-F238E27FC236}">
                <a16:creationId xmlns:a16="http://schemas.microsoft.com/office/drawing/2014/main" id="{7FB87C38-AC53-9944-B477-D045A4DBC3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2540877" y="2540879"/>
            <a:ext cx="6858000" cy="1776248"/>
          </a:xfrm>
          <a:prstGeom prst="rect">
            <a:avLst/>
          </a:prstGeom>
        </p:spPr>
      </p:pic>
      <p:sp>
        <p:nvSpPr>
          <p:cNvPr id="4" name="Rectangle 3">
            <a:extLst>
              <a:ext uri="{FF2B5EF4-FFF2-40B4-BE49-F238E27FC236}">
                <a16:creationId xmlns:a16="http://schemas.microsoft.com/office/drawing/2014/main" id="{141D7EE4-B127-AF46-9DF8-F96A59CE2F40}"/>
              </a:ext>
            </a:extLst>
          </p:cNvPr>
          <p:cNvSpPr/>
          <p:nvPr userDrawn="1"/>
        </p:nvSpPr>
        <p:spPr>
          <a:xfrm>
            <a:off x="1776249" y="0"/>
            <a:ext cx="249105" cy="685800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1" name="Rectangle 10">
            <a:extLst>
              <a:ext uri="{FF2B5EF4-FFF2-40B4-BE49-F238E27FC236}">
                <a16:creationId xmlns:a16="http://schemas.microsoft.com/office/drawing/2014/main" id="{489AB9CB-9D90-C799-3E6E-2BC1C72EA858}"/>
              </a:ext>
            </a:extLst>
          </p:cNvPr>
          <p:cNvSpPr/>
          <p:nvPr userDrawn="1"/>
        </p:nvSpPr>
        <p:spPr>
          <a:xfrm>
            <a:off x="0" y="0"/>
            <a:ext cx="1776248" cy="6858003"/>
          </a:xfrm>
          <a:prstGeom prst="rect">
            <a:avLst/>
          </a:prstGeom>
          <a:solidFill>
            <a:schemeClr val="accent5">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Tree>
    <p:extLst>
      <p:ext uri="{BB962C8B-B14F-4D97-AF65-F5344CB8AC3E}">
        <p14:creationId xmlns:p14="http://schemas.microsoft.com/office/powerpoint/2010/main" val="3237523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Blank Layout</a:t>
            </a:r>
          </a:p>
        </p:txBody>
      </p:sp>
    </p:spTree>
    <p:extLst>
      <p:ext uri="{BB962C8B-B14F-4D97-AF65-F5344CB8AC3E}">
        <p14:creationId xmlns:p14="http://schemas.microsoft.com/office/powerpoint/2010/main" val="3736622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A 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EB87B-76BD-36C7-5CF6-19DBFC343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5E6DEBE-64FE-01E8-9EF5-DCD4B85B55D9}"/>
              </a:ext>
            </a:extLst>
          </p:cNvPr>
          <p:cNvSpPr>
            <a:spLocks noGrp="1"/>
          </p:cNvSpPr>
          <p:nvPr>
            <p:ph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050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A 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EB87B-76BD-36C7-5CF6-19DBFC343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3600" b="1">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54D9A78D-3ED5-4819-14E4-FA3E50EC7CAB}"/>
              </a:ext>
            </a:extLst>
          </p:cNvPr>
          <p:cNvSpPr>
            <a:spLocks noGrp="1"/>
          </p:cNvSpPr>
          <p:nvPr>
            <p:ph type="body" sz="quarter" idx="10" hasCustomPrompt="1"/>
          </p:nvPr>
        </p:nvSpPr>
        <p:spPr>
          <a:xfrm>
            <a:off x="505098" y="1890077"/>
            <a:ext cx="5425439" cy="3657283"/>
          </a:xfrm>
        </p:spPr>
        <p:txBody>
          <a:bodyPr>
            <a:normAutofit/>
          </a:bodyPr>
          <a:lstStyle>
            <a:lvl1pPr>
              <a:defRPr sz="2400"/>
            </a:lvl1pPr>
            <a:lvl2pPr>
              <a:defRPr sz="2800"/>
            </a:lvl2pPr>
            <a:lvl3pPr>
              <a:defRPr sz="2400"/>
            </a:lvl3pPr>
            <a:lvl4pPr>
              <a:defRPr sz="2000"/>
            </a:lvl4pPr>
            <a:lvl5pPr>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D515F5E1-3143-2CD4-74F0-D7834484F36A}"/>
              </a:ext>
            </a:extLst>
          </p:cNvPr>
          <p:cNvSpPr>
            <a:spLocks noGrp="1"/>
          </p:cNvSpPr>
          <p:nvPr>
            <p:ph type="body" sz="quarter" idx="11" hasCustomPrompt="1"/>
          </p:nvPr>
        </p:nvSpPr>
        <p:spPr>
          <a:xfrm>
            <a:off x="6096002" y="1890077"/>
            <a:ext cx="5425439" cy="3657283"/>
          </a:xfrm>
        </p:spPr>
        <p:txBody>
          <a:bodyPr>
            <a:normAutofit/>
          </a:bodyPr>
          <a:lstStyle>
            <a:lvl1pPr>
              <a:defRPr sz="2400"/>
            </a:lvl1pPr>
            <a:lvl2pPr>
              <a:defRPr sz="2800"/>
            </a:lvl2pPr>
            <a:lvl3pPr>
              <a:defRPr sz="2400"/>
            </a:lvl3pPr>
            <a:lvl4pPr>
              <a:defRPr sz="2000"/>
            </a:lvl4pPr>
            <a:lvl5pPr>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7B9739C0-44F7-FFE0-D98E-65134E44C11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86E98966-02E9-0C46-B0CF-71EC25EF7469}" type="datetime1">
              <a:rPr lang="en-US" kern="0" smtClean="0">
                <a:solidFill>
                  <a:srgbClr val="000000">
                    <a:tint val="75000"/>
                  </a:srgbClr>
                </a:solidFill>
                <a:cs typeface="Arial"/>
                <a:sym typeface="Arial"/>
              </a:rPr>
              <a:pPr defTabSz="1219170">
                <a:buClr>
                  <a:srgbClr val="000000"/>
                </a:buClr>
              </a:pPr>
              <a:t>8/5/24</a:t>
            </a:fld>
            <a:endParaRPr lang="en-US" kern="0" dirty="0">
              <a:solidFill>
                <a:srgbClr val="000000">
                  <a:tint val="75000"/>
                </a:srgbClr>
              </a:solidFill>
              <a:cs typeface="Arial"/>
              <a:sym typeface="Arial"/>
            </a:endParaRPr>
          </a:p>
        </p:txBody>
      </p:sp>
      <p:sp>
        <p:nvSpPr>
          <p:cNvPr id="7" name="Date Placeholder 3">
            <a:extLst>
              <a:ext uri="{FF2B5EF4-FFF2-40B4-BE49-F238E27FC236}">
                <a16:creationId xmlns:a16="http://schemas.microsoft.com/office/drawing/2014/main" id="{CF5EB056-8F0E-4C65-5E4B-9A2CE7963F97}"/>
              </a:ext>
            </a:extLst>
          </p:cNvPr>
          <p:cNvSpPr txBox="1">
            <a:spLocks/>
          </p:cNvSpPr>
          <p:nvPr userDrawn="1"/>
        </p:nvSpPr>
        <p:spPr>
          <a:xfrm>
            <a:off x="3811980" y="6357856"/>
            <a:ext cx="45244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sym typeface="Arial"/>
            </a:endParaRPr>
          </a:p>
        </p:txBody>
      </p:sp>
      <p:sp>
        <p:nvSpPr>
          <p:cNvPr id="9" name="Date Placeholder 3">
            <a:extLst>
              <a:ext uri="{FF2B5EF4-FFF2-40B4-BE49-F238E27FC236}">
                <a16:creationId xmlns:a16="http://schemas.microsoft.com/office/drawing/2014/main" id="{C8384EC9-DA81-788E-971A-D64391132114}"/>
              </a:ext>
            </a:extLst>
          </p:cNvPr>
          <p:cNvSpPr txBox="1">
            <a:spLocks/>
          </p:cNvSpPr>
          <p:nvPr userDrawn="1"/>
        </p:nvSpPr>
        <p:spPr>
          <a:xfrm>
            <a:off x="4685799" y="637782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617221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E2B052-2D26-44A1-AA6E-2565DAA49D64}" type="datetimeFigureOut">
              <a:rPr lang="en-US" smtClean="0"/>
              <a:t>8/5/24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F57AA0-1468-4389-B942-70EB56233127}" type="slidenum">
              <a:rPr lang="en-US" smtClean="0"/>
              <a:t>‹#›</a:t>
            </a:fld>
            <a:endParaRPr lang="en-US" dirty="0"/>
          </a:p>
        </p:txBody>
      </p:sp>
    </p:spTree>
    <p:extLst>
      <p:ext uri="{BB962C8B-B14F-4D97-AF65-F5344CB8AC3E}">
        <p14:creationId xmlns:p14="http://schemas.microsoft.com/office/powerpoint/2010/main" val="354852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E2B052-2D26-44A1-AA6E-2565DAA49D64}" type="datetimeFigureOut">
              <a:rPr lang="en-US" smtClean="0"/>
              <a:t>8/5/24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F57AA0-1468-4389-B942-70EB56233127}" type="slidenum">
              <a:rPr lang="en-US" smtClean="0"/>
              <a:t>‹#›</a:t>
            </a:fld>
            <a:endParaRPr lang="en-US" dirty="0"/>
          </a:p>
        </p:txBody>
      </p:sp>
    </p:spTree>
    <p:extLst>
      <p:ext uri="{BB962C8B-B14F-4D97-AF65-F5344CB8AC3E}">
        <p14:creationId xmlns:p14="http://schemas.microsoft.com/office/powerpoint/2010/main" val="2098107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0690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5" name="Google Shape;15;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7" name="Google Shape;17;p2"/>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8" name="Google Shape;18;p2"/>
          <p:cNvSpPr/>
          <p:nvPr/>
        </p:nvSpPr>
        <p:spPr>
          <a:xfrm>
            <a:off x="0" y="85600"/>
            <a:ext cx="12192000" cy="85600"/>
          </a:xfrm>
          <a:prstGeom prst="rect">
            <a:avLst/>
          </a:prstGeom>
          <a:solidFill>
            <a:srgbClr val="FF0000">
              <a:alpha val="7625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9" name="Google Shape;19;p2"/>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0" name="Google Shape;20;p2"/>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1" name="Google Shape;21;p2"/>
          <p:cNvSpPr/>
          <p:nvPr/>
        </p:nvSpPr>
        <p:spPr>
          <a:xfrm>
            <a:off x="0" y="85600"/>
            <a:ext cx="12192000" cy="85600"/>
          </a:xfrm>
          <a:prstGeom prst="rect">
            <a:avLst/>
          </a:prstGeom>
          <a:solidFill>
            <a:srgbClr val="FF0000">
              <a:alpha val="7625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22" name="Google Shape;22;p2"/>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198749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534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8333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4439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2099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3642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482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6" name="Google Shape;4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061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1" name="Google Shape;51;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2" name="Google Shape;52;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631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sp>
        <p:nvSpPr>
          <p:cNvPr id="54" name="Google Shape;54;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1065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8" name="Google Shape;58;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090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4541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84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9ED9E2-8F29-554B-8EB2-F5D7D7071689}"/>
              </a:ext>
            </a:extLst>
          </p:cNvPr>
          <p:cNvSpPr/>
          <p:nvPr userDrawn="1"/>
        </p:nvSpPr>
        <p:spPr>
          <a:xfrm>
            <a:off x="0" y="4697504"/>
            <a:ext cx="12192000" cy="412881"/>
          </a:xfrm>
          <a:prstGeom prst="rect">
            <a:avLst/>
          </a:prstGeom>
          <a:solidFill>
            <a:srgbClr val="9899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 name="Date Placeholder 1">
            <a:extLst>
              <a:ext uri="{FF2B5EF4-FFF2-40B4-BE49-F238E27FC236}">
                <a16:creationId xmlns:a16="http://schemas.microsoft.com/office/drawing/2014/main" id="{06BD1EB7-5905-9846-4F75-22509B03349B}"/>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B574661-532E-073E-54BA-2C565CA6C86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FAE352-210E-7081-0A26-80B9B883FCAD}"/>
              </a:ext>
            </a:extLst>
          </p:cNvPr>
          <p:cNvSpPr>
            <a:spLocks noGrp="1"/>
          </p:cNvSpPr>
          <p:nvPr>
            <p:ph type="sldNum" sz="quarter" idx="12"/>
          </p:nvPr>
        </p:nvSpPr>
        <p:spPr/>
        <p:txBody>
          <a:bodyPr/>
          <a:lstStyle/>
          <a:p>
            <a:fld id="{83BF08A9-15F6-D640-BB31-BAB126307A3E}" type="slidenum">
              <a:rPr lang="en-US" smtClean="0"/>
              <a:t>‹#›</a:t>
            </a:fld>
            <a:endParaRPr lang="en-US" dirty="0"/>
          </a:p>
        </p:txBody>
      </p:sp>
    </p:spTree>
    <p:extLst>
      <p:ext uri="{BB962C8B-B14F-4D97-AF65-F5344CB8AC3E}">
        <p14:creationId xmlns:p14="http://schemas.microsoft.com/office/powerpoint/2010/main" val="31428728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B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1D7EE4-B127-AF46-9DF8-F96A59CE2F40}"/>
              </a:ext>
            </a:extLst>
          </p:cNvPr>
          <p:cNvSpPr/>
          <p:nvPr userDrawn="1"/>
        </p:nvSpPr>
        <p:spPr>
          <a:xfrm>
            <a:off x="357757" y="-3"/>
            <a:ext cx="249105" cy="6858003"/>
          </a:xfrm>
          <a:prstGeom prst="rect">
            <a:avLst/>
          </a:prstGeom>
          <a:solidFill>
            <a:srgbClr val="9899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Tree>
    <p:extLst>
      <p:ext uri="{BB962C8B-B14F-4D97-AF65-F5344CB8AC3E}">
        <p14:creationId xmlns:p14="http://schemas.microsoft.com/office/powerpoint/2010/main" val="450096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1A 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EB87B-76BD-36C7-5CF6-19DBFC343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3600" b="1">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54D9A78D-3ED5-4819-14E4-FA3E50EC7CAB}"/>
              </a:ext>
            </a:extLst>
          </p:cNvPr>
          <p:cNvSpPr>
            <a:spLocks noGrp="1"/>
          </p:cNvSpPr>
          <p:nvPr>
            <p:ph type="body" sz="quarter" idx="10" hasCustomPrompt="1"/>
          </p:nvPr>
        </p:nvSpPr>
        <p:spPr>
          <a:xfrm>
            <a:off x="505098" y="1890077"/>
            <a:ext cx="5425439" cy="3657283"/>
          </a:xfrm>
        </p:spPr>
        <p:txBody>
          <a:bodyPr>
            <a:normAutofit/>
          </a:bodyPr>
          <a:lstStyle>
            <a:lvl1pPr>
              <a:defRPr sz="2400"/>
            </a:lvl1pPr>
            <a:lvl2pPr>
              <a:defRPr sz="2800"/>
            </a:lvl2pPr>
            <a:lvl3pPr>
              <a:defRPr sz="2400"/>
            </a:lvl3pPr>
            <a:lvl4pPr>
              <a:defRPr sz="2000"/>
            </a:lvl4pPr>
            <a:lvl5pPr>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D515F5E1-3143-2CD4-74F0-D7834484F36A}"/>
              </a:ext>
            </a:extLst>
          </p:cNvPr>
          <p:cNvSpPr>
            <a:spLocks noGrp="1"/>
          </p:cNvSpPr>
          <p:nvPr>
            <p:ph type="body" sz="quarter" idx="11" hasCustomPrompt="1"/>
          </p:nvPr>
        </p:nvSpPr>
        <p:spPr>
          <a:xfrm>
            <a:off x="6096002" y="1890077"/>
            <a:ext cx="5425439" cy="3657283"/>
          </a:xfrm>
        </p:spPr>
        <p:txBody>
          <a:bodyPr>
            <a:normAutofit/>
          </a:bodyPr>
          <a:lstStyle>
            <a:lvl1pPr>
              <a:defRPr sz="2400"/>
            </a:lvl1pPr>
            <a:lvl2pPr>
              <a:defRPr sz="2800"/>
            </a:lvl2pPr>
            <a:lvl3pPr>
              <a:defRPr sz="2400"/>
            </a:lvl3pPr>
            <a:lvl4pPr>
              <a:defRPr sz="2000"/>
            </a:lvl4pPr>
            <a:lvl5pPr>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7B9739C0-44F7-FFE0-D98E-65134E44C11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98966-02E9-0C46-B0CF-71EC25EF7469}" type="datetime1">
              <a:rPr lang="en-US" smtClean="0"/>
              <a:t>8/5/24</a:t>
            </a:fld>
            <a:endParaRPr lang="en-US" dirty="0"/>
          </a:p>
        </p:txBody>
      </p:sp>
      <p:sp>
        <p:nvSpPr>
          <p:cNvPr id="7" name="Date Placeholder 3">
            <a:extLst>
              <a:ext uri="{FF2B5EF4-FFF2-40B4-BE49-F238E27FC236}">
                <a16:creationId xmlns:a16="http://schemas.microsoft.com/office/drawing/2014/main" id="{CF5EB056-8F0E-4C65-5E4B-9A2CE7963F97}"/>
              </a:ext>
            </a:extLst>
          </p:cNvPr>
          <p:cNvSpPr txBox="1">
            <a:spLocks/>
          </p:cNvSpPr>
          <p:nvPr userDrawn="1"/>
        </p:nvSpPr>
        <p:spPr>
          <a:xfrm>
            <a:off x="3811980" y="6357856"/>
            <a:ext cx="45244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
        <p:nvSpPr>
          <p:cNvPr id="9" name="Date Placeholder 3">
            <a:extLst>
              <a:ext uri="{FF2B5EF4-FFF2-40B4-BE49-F238E27FC236}">
                <a16:creationId xmlns:a16="http://schemas.microsoft.com/office/drawing/2014/main" id="{C8384EC9-DA81-788E-971A-D64391132114}"/>
              </a:ext>
            </a:extLst>
          </p:cNvPr>
          <p:cNvSpPr txBox="1">
            <a:spLocks/>
          </p:cNvSpPr>
          <p:nvPr userDrawn="1"/>
        </p:nvSpPr>
        <p:spPr>
          <a:xfrm>
            <a:off x="4685799" y="637782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spTree>
    <p:extLst>
      <p:ext uri="{BB962C8B-B14F-4D97-AF65-F5344CB8AC3E}">
        <p14:creationId xmlns:p14="http://schemas.microsoft.com/office/powerpoint/2010/main" val="820158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A 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BEB87B-76BD-36C7-5CF6-19DBFC343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5E6DEBE-64FE-01E8-9EF5-DCD4B85B55D9}"/>
              </a:ext>
            </a:extLst>
          </p:cNvPr>
          <p:cNvSpPr>
            <a:spLocks noGrp="1"/>
          </p:cNvSpPr>
          <p:nvPr>
            <p:ph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5668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53D6-119A-A74F-8C9E-BDFBC567E5E8}"/>
              </a:ext>
            </a:extLst>
          </p:cNvPr>
          <p:cNvSpPr>
            <a:spLocks noGrp="1"/>
          </p:cNvSpPr>
          <p:nvPr>
            <p:ph type="title"/>
          </p:nvPr>
        </p:nvSpPr>
        <p:spPr/>
        <p:txBody>
          <a:bodyPr>
            <a:normAutofit/>
          </a:bodyPr>
          <a:lstStyle>
            <a:lvl1pPr>
              <a:defRPr sz="3600" b="1">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27002C0-2187-0C44-8010-CC3283B47EA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909596-EED8-B443-84AE-B64E55D54225}"/>
              </a:ext>
            </a:extLst>
          </p:cNvPr>
          <p:cNvSpPr>
            <a:spLocks noGrp="1"/>
          </p:cNvSpPr>
          <p:nvPr>
            <p:ph type="dt" sz="half" idx="10"/>
          </p:nvPr>
        </p:nvSpPr>
        <p:spPr/>
        <p:txBody>
          <a:bodyPr/>
          <a:lstStyle/>
          <a:p>
            <a:fld id="{C2237434-0DD3-8643-9ECD-22329B990C01}" type="datetime1">
              <a:rPr lang="en-US" smtClean="0"/>
              <a:t>8/5/24</a:t>
            </a:fld>
            <a:endParaRPr lang="en-US" dirty="0"/>
          </a:p>
        </p:txBody>
      </p:sp>
      <p:sp>
        <p:nvSpPr>
          <p:cNvPr id="5" name="Footer Placeholder 4">
            <a:extLst>
              <a:ext uri="{FF2B5EF4-FFF2-40B4-BE49-F238E27FC236}">
                <a16:creationId xmlns:a16="http://schemas.microsoft.com/office/drawing/2014/main" id="{B4888962-0AFF-2B46-95C3-CA6D16C46AF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8265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rrows Infographic">
    <p:spTree>
      <p:nvGrpSpPr>
        <p:cNvPr id="1" name=""/>
        <p:cNvGrpSpPr/>
        <p:nvPr/>
      </p:nvGrpSpPr>
      <p:grpSpPr>
        <a:xfrm>
          <a:off x="0" y="0"/>
          <a:ext cx="0" cy="0"/>
          <a:chOff x="0" y="0"/>
          <a:chExt cx="0" cy="0"/>
        </a:xfrm>
      </p:grpSpPr>
      <p:sp>
        <p:nvSpPr>
          <p:cNvPr id="98" name="Freeform 25"/>
          <p:cNvSpPr>
            <a:spLocks noChangeAspect="1"/>
          </p:cNvSpPr>
          <p:nvPr userDrawn="1"/>
        </p:nvSpPr>
        <p:spPr bwMode="auto">
          <a:xfrm>
            <a:off x="7656389" y="3277319"/>
            <a:ext cx="1037439" cy="1454092"/>
          </a:xfrm>
          <a:custGeom>
            <a:avLst/>
            <a:gdLst/>
            <a:ahLst/>
            <a:cxnLst/>
            <a:rect l="l" t="t" r="r" b="b"/>
            <a:pathLst>
              <a:path w="727152" h="1019189">
                <a:moveTo>
                  <a:pt x="364408" y="0"/>
                </a:moveTo>
                <a:cubicBezTo>
                  <a:pt x="368568" y="0"/>
                  <a:pt x="372728" y="1667"/>
                  <a:pt x="376056" y="5000"/>
                </a:cubicBezTo>
                <a:lnTo>
                  <a:pt x="727152" y="351655"/>
                </a:lnTo>
                <a:cubicBezTo>
                  <a:pt x="727152" y="407118"/>
                  <a:pt x="727152" y="456646"/>
                  <a:pt x="727152" y="500875"/>
                </a:cubicBezTo>
                <a:lnTo>
                  <a:pt x="727152" y="522739"/>
                </a:lnTo>
                <a:lnTo>
                  <a:pt x="727152" y="591957"/>
                </a:lnTo>
                <a:lnTo>
                  <a:pt x="727152" y="592111"/>
                </a:lnTo>
                <a:lnTo>
                  <a:pt x="727152" y="651305"/>
                </a:lnTo>
                <a:lnTo>
                  <a:pt x="727152" y="671959"/>
                </a:lnTo>
                <a:lnTo>
                  <a:pt x="727152" y="701542"/>
                </a:lnTo>
                <a:lnTo>
                  <a:pt x="727152" y="741177"/>
                </a:lnTo>
                <a:lnTo>
                  <a:pt x="727152" y="743427"/>
                </a:lnTo>
                <a:lnTo>
                  <a:pt x="727152" y="777720"/>
                </a:lnTo>
                <a:lnTo>
                  <a:pt x="727152" y="800525"/>
                </a:lnTo>
                <a:lnTo>
                  <a:pt x="727152" y="805180"/>
                </a:lnTo>
                <a:lnTo>
                  <a:pt x="727152" y="842636"/>
                </a:lnTo>
                <a:lnTo>
                  <a:pt x="727152" y="850762"/>
                </a:lnTo>
                <a:lnTo>
                  <a:pt x="727152" y="861870"/>
                </a:lnTo>
                <a:lnTo>
                  <a:pt x="727152" y="868957"/>
                </a:lnTo>
                <a:lnTo>
                  <a:pt x="727152" y="869969"/>
                </a:lnTo>
                <a:cubicBezTo>
                  <a:pt x="727152" y="1019189"/>
                  <a:pt x="727152" y="1019189"/>
                  <a:pt x="727152" y="1019189"/>
                </a:cubicBezTo>
                <a:cubicBezTo>
                  <a:pt x="0" y="1019189"/>
                  <a:pt x="0" y="1019189"/>
                  <a:pt x="0" y="1019189"/>
                </a:cubicBezTo>
                <a:cubicBezTo>
                  <a:pt x="0" y="963726"/>
                  <a:pt x="0" y="914198"/>
                  <a:pt x="0" y="869969"/>
                </a:cubicBezTo>
                <a:cubicBezTo>
                  <a:pt x="0" y="836700"/>
                  <a:pt x="0" y="806429"/>
                  <a:pt x="0" y="778887"/>
                </a:cubicBezTo>
                <a:cubicBezTo>
                  <a:pt x="0" y="758110"/>
                  <a:pt x="0" y="738344"/>
                  <a:pt x="0" y="719539"/>
                </a:cubicBezTo>
                <a:cubicBezTo>
                  <a:pt x="0" y="712425"/>
                  <a:pt x="0" y="705543"/>
                  <a:pt x="0" y="698885"/>
                </a:cubicBezTo>
                <a:cubicBezTo>
                  <a:pt x="0" y="688730"/>
                  <a:pt x="0" y="678871"/>
                  <a:pt x="0" y="669302"/>
                </a:cubicBezTo>
                <a:cubicBezTo>
                  <a:pt x="0" y="654892"/>
                  <a:pt x="0" y="641716"/>
                  <a:pt x="0" y="629667"/>
                </a:cubicBezTo>
                <a:cubicBezTo>
                  <a:pt x="0" y="628914"/>
                  <a:pt x="0" y="628164"/>
                  <a:pt x="0" y="627416"/>
                </a:cubicBezTo>
                <a:cubicBezTo>
                  <a:pt x="0" y="614762"/>
                  <a:pt x="0" y="603373"/>
                  <a:pt x="0" y="593123"/>
                </a:cubicBezTo>
                <a:cubicBezTo>
                  <a:pt x="0" y="583600"/>
                  <a:pt x="0" y="574451"/>
                  <a:pt x="0" y="565664"/>
                </a:cubicBezTo>
                <a:cubicBezTo>
                  <a:pt x="0" y="549467"/>
                  <a:pt x="0" y="537319"/>
                  <a:pt x="0" y="528208"/>
                </a:cubicBezTo>
                <a:cubicBezTo>
                  <a:pt x="0" y="521548"/>
                  <a:pt x="0" y="515140"/>
                  <a:pt x="0" y="508973"/>
                </a:cubicBezTo>
                <a:cubicBezTo>
                  <a:pt x="0" y="504924"/>
                  <a:pt x="0" y="502899"/>
                  <a:pt x="0" y="501887"/>
                </a:cubicBezTo>
                <a:lnTo>
                  <a:pt x="0" y="500875"/>
                </a:lnTo>
                <a:cubicBezTo>
                  <a:pt x="0" y="351655"/>
                  <a:pt x="0" y="351655"/>
                  <a:pt x="0" y="351655"/>
                </a:cubicBezTo>
                <a:cubicBezTo>
                  <a:pt x="352760" y="5000"/>
                  <a:pt x="352760" y="5000"/>
                  <a:pt x="352760" y="5000"/>
                </a:cubicBezTo>
                <a:cubicBezTo>
                  <a:pt x="356088" y="1667"/>
                  <a:pt x="360248" y="0"/>
                  <a:pt x="364408"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0" name="Freeform 23"/>
          <p:cNvSpPr>
            <a:spLocks noChangeAspect="1"/>
          </p:cNvSpPr>
          <p:nvPr userDrawn="1"/>
        </p:nvSpPr>
        <p:spPr bwMode="auto">
          <a:xfrm>
            <a:off x="5576437" y="1067288"/>
            <a:ext cx="1039129" cy="3664117"/>
          </a:xfrm>
          <a:custGeom>
            <a:avLst/>
            <a:gdLst/>
            <a:ahLst/>
            <a:cxnLst/>
            <a:rect l="l" t="t" r="r" b="b"/>
            <a:pathLst>
              <a:path w="728337" h="2568220">
                <a:moveTo>
                  <a:pt x="365832" y="0"/>
                </a:moveTo>
                <a:cubicBezTo>
                  <a:pt x="369989" y="0"/>
                  <a:pt x="374146" y="1666"/>
                  <a:pt x="377472" y="4998"/>
                </a:cubicBezTo>
                <a:lnTo>
                  <a:pt x="728337" y="351507"/>
                </a:lnTo>
                <a:cubicBezTo>
                  <a:pt x="728337" y="1691430"/>
                  <a:pt x="728337" y="2295705"/>
                  <a:pt x="728337" y="2568219"/>
                </a:cubicBezTo>
                <a:lnTo>
                  <a:pt x="1" y="2568219"/>
                </a:lnTo>
                <a:lnTo>
                  <a:pt x="0" y="2568220"/>
                </a:lnTo>
                <a:cubicBezTo>
                  <a:pt x="0" y="351507"/>
                  <a:pt x="0" y="351507"/>
                  <a:pt x="0" y="351507"/>
                </a:cubicBezTo>
                <a:cubicBezTo>
                  <a:pt x="354192" y="4998"/>
                  <a:pt x="354192" y="4998"/>
                  <a:pt x="354192" y="4998"/>
                </a:cubicBezTo>
                <a:cubicBezTo>
                  <a:pt x="357517" y="1666"/>
                  <a:pt x="361675" y="0"/>
                  <a:pt x="36583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1" name="Freeform 24"/>
          <p:cNvSpPr>
            <a:spLocks noChangeAspect="1"/>
          </p:cNvSpPr>
          <p:nvPr userDrawn="1"/>
        </p:nvSpPr>
        <p:spPr bwMode="auto">
          <a:xfrm>
            <a:off x="6614723" y="3157744"/>
            <a:ext cx="1040820" cy="2233704"/>
          </a:xfrm>
          <a:custGeom>
            <a:avLst/>
            <a:gdLst>
              <a:gd name="T0" fmla="*/ 438 w 438"/>
              <a:gd name="T1" fmla="*/ 211 h 940"/>
              <a:gd name="T2" fmla="*/ 438 w 438"/>
              <a:gd name="T3" fmla="*/ 940 h 940"/>
              <a:gd name="T4" fmla="*/ 0 w 438"/>
              <a:gd name="T5" fmla="*/ 940 h 940"/>
              <a:gd name="T6" fmla="*/ 0 w 438"/>
              <a:gd name="T7" fmla="*/ 211 h 940"/>
              <a:gd name="T8" fmla="*/ 212 w 438"/>
              <a:gd name="T9" fmla="*/ 3 h 940"/>
              <a:gd name="T10" fmla="*/ 227 w 438"/>
              <a:gd name="T11" fmla="*/ 3 h 940"/>
              <a:gd name="T12" fmla="*/ 438 w 438"/>
              <a:gd name="T13" fmla="*/ 211 h 940"/>
            </a:gdLst>
            <a:ahLst/>
            <a:cxnLst>
              <a:cxn ang="0">
                <a:pos x="T0" y="T1"/>
              </a:cxn>
              <a:cxn ang="0">
                <a:pos x="T2" y="T3"/>
              </a:cxn>
              <a:cxn ang="0">
                <a:pos x="T4" y="T5"/>
              </a:cxn>
              <a:cxn ang="0">
                <a:pos x="T6" y="T7"/>
              </a:cxn>
              <a:cxn ang="0">
                <a:pos x="T8" y="T9"/>
              </a:cxn>
              <a:cxn ang="0">
                <a:pos x="T10" y="T11"/>
              </a:cxn>
              <a:cxn ang="0">
                <a:pos x="T12" y="T13"/>
              </a:cxn>
            </a:cxnLst>
            <a:rect l="0" t="0" r="r" b="b"/>
            <a:pathLst>
              <a:path w="438" h="940">
                <a:moveTo>
                  <a:pt x="438" y="211"/>
                </a:moveTo>
                <a:cubicBezTo>
                  <a:pt x="438" y="940"/>
                  <a:pt x="438" y="940"/>
                  <a:pt x="438" y="940"/>
                </a:cubicBezTo>
                <a:cubicBezTo>
                  <a:pt x="0" y="940"/>
                  <a:pt x="0" y="940"/>
                  <a:pt x="0" y="940"/>
                </a:cubicBezTo>
                <a:cubicBezTo>
                  <a:pt x="0" y="211"/>
                  <a:pt x="0" y="211"/>
                  <a:pt x="0" y="211"/>
                </a:cubicBezTo>
                <a:cubicBezTo>
                  <a:pt x="212" y="3"/>
                  <a:pt x="212" y="3"/>
                  <a:pt x="212" y="3"/>
                </a:cubicBezTo>
                <a:cubicBezTo>
                  <a:pt x="216" y="0"/>
                  <a:pt x="223" y="0"/>
                  <a:pt x="227" y="3"/>
                </a:cubicBezTo>
                <a:lnTo>
                  <a:pt x="438" y="21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2" name="Freeform 26"/>
          <p:cNvSpPr>
            <a:spLocks noChangeAspect="1"/>
          </p:cNvSpPr>
          <p:nvPr userDrawn="1"/>
        </p:nvSpPr>
        <p:spPr bwMode="auto">
          <a:xfrm>
            <a:off x="3498181" y="2497700"/>
            <a:ext cx="1040820" cy="2233704"/>
          </a:xfrm>
          <a:custGeom>
            <a:avLst/>
            <a:gdLst>
              <a:gd name="T0" fmla="*/ 438 w 438"/>
              <a:gd name="T1" fmla="*/ 211 h 940"/>
              <a:gd name="T2" fmla="*/ 438 w 438"/>
              <a:gd name="T3" fmla="*/ 940 h 940"/>
              <a:gd name="T4" fmla="*/ 0 w 438"/>
              <a:gd name="T5" fmla="*/ 940 h 940"/>
              <a:gd name="T6" fmla="*/ 0 w 438"/>
              <a:gd name="T7" fmla="*/ 211 h 940"/>
              <a:gd name="T8" fmla="*/ 212 w 438"/>
              <a:gd name="T9" fmla="*/ 3 h 940"/>
              <a:gd name="T10" fmla="*/ 227 w 438"/>
              <a:gd name="T11" fmla="*/ 3 h 940"/>
              <a:gd name="T12" fmla="*/ 438 w 438"/>
              <a:gd name="T13" fmla="*/ 211 h 940"/>
            </a:gdLst>
            <a:ahLst/>
            <a:cxnLst>
              <a:cxn ang="0">
                <a:pos x="T0" y="T1"/>
              </a:cxn>
              <a:cxn ang="0">
                <a:pos x="T2" y="T3"/>
              </a:cxn>
              <a:cxn ang="0">
                <a:pos x="T4" y="T5"/>
              </a:cxn>
              <a:cxn ang="0">
                <a:pos x="T6" y="T7"/>
              </a:cxn>
              <a:cxn ang="0">
                <a:pos x="T8" y="T9"/>
              </a:cxn>
              <a:cxn ang="0">
                <a:pos x="T10" y="T11"/>
              </a:cxn>
              <a:cxn ang="0">
                <a:pos x="T12" y="T13"/>
              </a:cxn>
            </a:cxnLst>
            <a:rect l="0" t="0" r="r" b="b"/>
            <a:pathLst>
              <a:path w="438" h="940">
                <a:moveTo>
                  <a:pt x="438" y="211"/>
                </a:moveTo>
                <a:cubicBezTo>
                  <a:pt x="438" y="940"/>
                  <a:pt x="438" y="940"/>
                  <a:pt x="438" y="940"/>
                </a:cubicBezTo>
                <a:cubicBezTo>
                  <a:pt x="0" y="940"/>
                  <a:pt x="0" y="940"/>
                  <a:pt x="0" y="940"/>
                </a:cubicBezTo>
                <a:cubicBezTo>
                  <a:pt x="0" y="211"/>
                  <a:pt x="0" y="211"/>
                  <a:pt x="0" y="211"/>
                </a:cubicBezTo>
                <a:cubicBezTo>
                  <a:pt x="212" y="3"/>
                  <a:pt x="212" y="3"/>
                  <a:pt x="212" y="3"/>
                </a:cubicBezTo>
                <a:cubicBezTo>
                  <a:pt x="216" y="0"/>
                  <a:pt x="223" y="0"/>
                  <a:pt x="227" y="3"/>
                </a:cubicBezTo>
                <a:lnTo>
                  <a:pt x="438" y="21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3" name="Freeform 27"/>
          <p:cNvSpPr>
            <a:spLocks noChangeAspect="1"/>
          </p:cNvSpPr>
          <p:nvPr userDrawn="1"/>
        </p:nvSpPr>
        <p:spPr bwMode="auto">
          <a:xfrm>
            <a:off x="4539002" y="1617402"/>
            <a:ext cx="1037439" cy="3114007"/>
          </a:xfrm>
          <a:custGeom>
            <a:avLst/>
            <a:gdLst>
              <a:gd name="T0" fmla="*/ 437 w 437"/>
              <a:gd name="T1" fmla="*/ 212 h 1310"/>
              <a:gd name="T2" fmla="*/ 437 w 437"/>
              <a:gd name="T3" fmla="*/ 1310 h 1310"/>
              <a:gd name="T4" fmla="*/ 0 w 437"/>
              <a:gd name="T5" fmla="*/ 1310 h 1310"/>
              <a:gd name="T6" fmla="*/ 0 w 437"/>
              <a:gd name="T7" fmla="*/ 212 h 1310"/>
              <a:gd name="T8" fmla="*/ 212 w 437"/>
              <a:gd name="T9" fmla="*/ 4 h 1310"/>
              <a:gd name="T10" fmla="*/ 226 w 437"/>
              <a:gd name="T11" fmla="*/ 4 h 1310"/>
              <a:gd name="T12" fmla="*/ 437 w 437"/>
              <a:gd name="T13" fmla="*/ 212 h 1310"/>
            </a:gdLst>
            <a:ahLst/>
            <a:cxnLst>
              <a:cxn ang="0">
                <a:pos x="T0" y="T1"/>
              </a:cxn>
              <a:cxn ang="0">
                <a:pos x="T2" y="T3"/>
              </a:cxn>
              <a:cxn ang="0">
                <a:pos x="T4" y="T5"/>
              </a:cxn>
              <a:cxn ang="0">
                <a:pos x="T6" y="T7"/>
              </a:cxn>
              <a:cxn ang="0">
                <a:pos x="T8" y="T9"/>
              </a:cxn>
              <a:cxn ang="0">
                <a:pos x="T10" y="T11"/>
              </a:cxn>
              <a:cxn ang="0">
                <a:pos x="T12" y="T13"/>
              </a:cxn>
            </a:cxnLst>
            <a:rect l="0" t="0" r="r" b="b"/>
            <a:pathLst>
              <a:path w="437" h="1310">
                <a:moveTo>
                  <a:pt x="437" y="212"/>
                </a:moveTo>
                <a:cubicBezTo>
                  <a:pt x="437" y="1310"/>
                  <a:pt x="437" y="1310"/>
                  <a:pt x="437" y="1310"/>
                </a:cubicBezTo>
                <a:cubicBezTo>
                  <a:pt x="0" y="1310"/>
                  <a:pt x="0" y="1310"/>
                  <a:pt x="0" y="1310"/>
                </a:cubicBezTo>
                <a:cubicBezTo>
                  <a:pt x="0" y="212"/>
                  <a:pt x="0" y="212"/>
                  <a:pt x="0" y="212"/>
                </a:cubicBezTo>
                <a:cubicBezTo>
                  <a:pt x="212" y="4"/>
                  <a:pt x="212" y="4"/>
                  <a:pt x="212" y="4"/>
                </a:cubicBezTo>
                <a:cubicBezTo>
                  <a:pt x="216" y="0"/>
                  <a:pt x="222" y="0"/>
                  <a:pt x="226" y="4"/>
                </a:cubicBezTo>
                <a:lnTo>
                  <a:pt x="437" y="2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4" name="Freeform 28"/>
          <p:cNvSpPr>
            <a:spLocks noChangeAspect="1"/>
          </p:cNvSpPr>
          <p:nvPr userDrawn="1"/>
        </p:nvSpPr>
        <p:spPr bwMode="auto">
          <a:xfrm>
            <a:off x="5169235" y="4731413"/>
            <a:ext cx="1855225" cy="702889"/>
          </a:xfrm>
          <a:custGeom>
            <a:avLst/>
            <a:gdLst>
              <a:gd name="T0" fmla="*/ 856 w 1098"/>
              <a:gd name="T1" fmla="*/ 0 h 416"/>
              <a:gd name="T2" fmla="*/ 1098 w 1098"/>
              <a:gd name="T3" fmla="*/ 416 h 416"/>
              <a:gd name="T4" fmla="*/ 0 w 1098"/>
              <a:gd name="T5" fmla="*/ 416 h 416"/>
              <a:gd name="T6" fmla="*/ 241 w 1098"/>
              <a:gd name="T7" fmla="*/ 0 h 416"/>
              <a:gd name="T8" fmla="*/ 856 w 1098"/>
              <a:gd name="T9" fmla="*/ 0 h 416"/>
            </a:gdLst>
            <a:ahLst/>
            <a:cxnLst>
              <a:cxn ang="0">
                <a:pos x="T0" y="T1"/>
              </a:cxn>
              <a:cxn ang="0">
                <a:pos x="T2" y="T3"/>
              </a:cxn>
              <a:cxn ang="0">
                <a:pos x="T4" y="T5"/>
              </a:cxn>
              <a:cxn ang="0">
                <a:pos x="T6" y="T7"/>
              </a:cxn>
              <a:cxn ang="0">
                <a:pos x="T8" y="T9"/>
              </a:cxn>
            </a:cxnLst>
            <a:rect l="0" t="0" r="r" b="b"/>
            <a:pathLst>
              <a:path w="1098" h="416">
                <a:moveTo>
                  <a:pt x="856" y="0"/>
                </a:moveTo>
                <a:lnTo>
                  <a:pt x="1098" y="416"/>
                </a:lnTo>
                <a:lnTo>
                  <a:pt x="0" y="416"/>
                </a:lnTo>
                <a:lnTo>
                  <a:pt x="241" y="0"/>
                </a:lnTo>
                <a:lnTo>
                  <a:pt x="856"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5" name="Freeform 29"/>
          <p:cNvSpPr>
            <a:spLocks noChangeAspect="1"/>
          </p:cNvSpPr>
          <p:nvPr userDrawn="1"/>
        </p:nvSpPr>
        <p:spPr bwMode="auto">
          <a:xfrm>
            <a:off x="6615569" y="4731413"/>
            <a:ext cx="2264119" cy="702889"/>
          </a:xfrm>
          <a:custGeom>
            <a:avLst/>
            <a:gdLst>
              <a:gd name="T0" fmla="*/ 616 w 1340"/>
              <a:gd name="T1" fmla="*/ 0 h 416"/>
              <a:gd name="T2" fmla="*/ 1340 w 1340"/>
              <a:gd name="T3" fmla="*/ 416 h 416"/>
              <a:gd name="T4" fmla="*/ 242 w 1340"/>
              <a:gd name="T5" fmla="*/ 416 h 416"/>
              <a:gd name="T6" fmla="*/ 0 w 1340"/>
              <a:gd name="T7" fmla="*/ 0 h 416"/>
              <a:gd name="T8" fmla="*/ 616 w 1340"/>
              <a:gd name="T9" fmla="*/ 0 h 416"/>
            </a:gdLst>
            <a:ahLst/>
            <a:cxnLst>
              <a:cxn ang="0">
                <a:pos x="T0" y="T1"/>
              </a:cxn>
              <a:cxn ang="0">
                <a:pos x="T2" y="T3"/>
              </a:cxn>
              <a:cxn ang="0">
                <a:pos x="T4" y="T5"/>
              </a:cxn>
              <a:cxn ang="0">
                <a:pos x="T6" y="T7"/>
              </a:cxn>
              <a:cxn ang="0">
                <a:pos x="T8" y="T9"/>
              </a:cxn>
            </a:cxnLst>
            <a:rect l="0" t="0" r="r" b="b"/>
            <a:pathLst>
              <a:path w="1340" h="416">
                <a:moveTo>
                  <a:pt x="616" y="0"/>
                </a:moveTo>
                <a:lnTo>
                  <a:pt x="1340" y="416"/>
                </a:lnTo>
                <a:lnTo>
                  <a:pt x="242" y="416"/>
                </a:lnTo>
                <a:lnTo>
                  <a:pt x="0" y="0"/>
                </a:lnTo>
                <a:lnTo>
                  <a:pt x="616"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6" name="Freeform 30"/>
          <p:cNvSpPr>
            <a:spLocks noChangeAspect="1"/>
          </p:cNvSpPr>
          <p:nvPr userDrawn="1"/>
        </p:nvSpPr>
        <p:spPr bwMode="auto">
          <a:xfrm>
            <a:off x="7656386" y="4731413"/>
            <a:ext cx="3078527" cy="702889"/>
          </a:xfrm>
          <a:custGeom>
            <a:avLst/>
            <a:gdLst>
              <a:gd name="T0" fmla="*/ 614 w 1822"/>
              <a:gd name="T1" fmla="*/ 0 h 416"/>
              <a:gd name="T2" fmla="*/ 1822 w 1822"/>
              <a:gd name="T3" fmla="*/ 416 h 416"/>
              <a:gd name="T4" fmla="*/ 724 w 1822"/>
              <a:gd name="T5" fmla="*/ 416 h 416"/>
              <a:gd name="T6" fmla="*/ 0 w 1822"/>
              <a:gd name="T7" fmla="*/ 0 h 416"/>
              <a:gd name="T8" fmla="*/ 614 w 1822"/>
              <a:gd name="T9" fmla="*/ 0 h 416"/>
            </a:gdLst>
            <a:ahLst/>
            <a:cxnLst>
              <a:cxn ang="0">
                <a:pos x="T0" y="T1"/>
              </a:cxn>
              <a:cxn ang="0">
                <a:pos x="T2" y="T3"/>
              </a:cxn>
              <a:cxn ang="0">
                <a:pos x="T4" y="T5"/>
              </a:cxn>
              <a:cxn ang="0">
                <a:pos x="T6" y="T7"/>
              </a:cxn>
              <a:cxn ang="0">
                <a:pos x="T8" y="T9"/>
              </a:cxn>
            </a:cxnLst>
            <a:rect l="0" t="0" r="r" b="b"/>
            <a:pathLst>
              <a:path w="1822" h="416">
                <a:moveTo>
                  <a:pt x="614" y="0"/>
                </a:moveTo>
                <a:lnTo>
                  <a:pt x="1822" y="416"/>
                </a:lnTo>
                <a:lnTo>
                  <a:pt x="724" y="416"/>
                </a:lnTo>
                <a:lnTo>
                  <a:pt x="0" y="0"/>
                </a:lnTo>
                <a:lnTo>
                  <a:pt x="614"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7" name="Freeform 31"/>
          <p:cNvSpPr>
            <a:spLocks noChangeAspect="1"/>
          </p:cNvSpPr>
          <p:nvPr userDrawn="1"/>
        </p:nvSpPr>
        <p:spPr bwMode="auto">
          <a:xfrm>
            <a:off x="1458786" y="4731413"/>
            <a:ext cx="3080215" cy="702889"/>
          </a:xfrm>
          <a:custGeom>
            <a:avLst/>
            <a:gdLst>
              <a:gd name="T0" fmla="*/ 1823 w 1823"/>
              <a:gd name="T1" fmla="*/ 0 h 416"/>
              <a:gd name="T2" fmla="*/ 1097 w 1823"/>
              <a:gd name="T3" fmla="*/ 416 h 416"/>
              <a:gd name="T4" fmla="*/ 0 w 1823"/>
              <a:gd name="T5" fmla="*/ 416 h 416"/>
              <a:gd name="T6" fmla="*/ 1207 w 1823"/>
              <a:gd name="T7" fmla="*/ 0 h 416"/>
              <a:gd name="T8" fmla="*/ 1823 w 1823"/>
              <a:gd name="T9" fmla="*/ 0 h 416"/>
            </a:gdLst>
            <a:ahLst/>
            <a:cxnLst>
              <a:cxn ang="0">
                <a:pos x="T0" y="T1"/>
              </a:cxn>
              <a:cxn ang="0">
                <a:pos x="T2" y="T3"/>
              </a:cxn>
              <a:cxn ang="0">
                <a:pos x="T4" y="T5"/>
              </a:cxn>
              <a:cxn ang="0">
                <a:pos x="T6" y="T7"/>
              </a:cxn>
              <a:cxn ang="0">
                <a:pos x="T8" y="T9"/>
              </a:cxn>
            </a:cxnLst>
            <a:rect l="0" t="0" r="r" b="b"/>
            <a:pathLst>
              <a:path w="1823" h="416">
                <a:moveTo>
                  <a:pt x="1823" y="0"/>
                </a:moveTo>
                <a:lnTo>
                  <a:pt x="1097" y="416"/>
                </a:lnTo>
                <a:lnTo>
                  <a:pt x="0" y="416"/>
                </a:lnTo>
                <a:lnTo>
                  <a:pt x="1207" y="0"/>
                </a:lnTo>
                <a:lnTo>
                  <a:pt x="18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8" name="Freeform 32"/>
          <p:cNvSpPr>
            <a:spLocks noChangeAspect="1"/>
          </p:cNvSpPr>
          <p:nvPr userDrawn="1"/>
        </p:nvSpPr>
        <p:spPr bwMode="auto">
          <a:xfrm>
            <a:off x="3312321" y="4731413"/>
            <a:ext cx="2264119" cy="702889"/>
          </a:xfrm>
          <a:custGeom>
            <a:avLst/>
            <a:gdLst>
              <a:gd name="T0" fmla="*/ 1340 w 1340"/>
              <a:gd name="T1" fmla="*/ 0 h 416"/>
              <a:gd name="T2" fmla="*/ 1099 w 1340"/>
              <a:gd name="T3" fmla="*/ 416 h 416"/>
              <a:gd name="T4" fmla="*/ 0 w 1340"/>
              <a:gd name="T5" fmla="*/ 416 h 416"/>
              <a:gd name="T6" fmla="*/ 726 w 1340"/>
              <a:gd name="T7" fmla="*/ 0 h 416"/>
              <a:gd name="T8" fmla="*/ 1340 w 1340"/>
              <a:gd name="T9" fmla="*/ 0 h 416"/>
            </a:gdLst>
            <a:ahLst/>
            <a:cxnLst>
              <a:cxn ang="0">
                <a:pos x="T0" y="T1"/>
              </a:cxn>
              <a:cxn ang="0">
                <a:pos x="T2" y="T3"/>
              </a:cxn>
              <a:cxn ang="0">
                <a:pos x="T4" y="T5"/>
              </a:cxn>
              <a:cxn ang="0">
                <a:pos x="T6" y="T7"/>
              </a:cxn>
              <a:cxn ang="0">
                <a:pos x="T8" y="T9"/>
              </a:cxn>
            </a:cxnLst>
            <a:rect l="0" t="0" r="r" b="b"/>
            <a:pathLst>
              <a:path w="1340" h="416">
                <a:moveTo>
                  <a:pt x="1340" y="0"/>
                </a:moveTo>
                <a:lnTo>
                  <a:pt x="1099" y="416"/>
                </a:lnTo>
                <a:lnTo>
                  <a:pt x="0" y="416"/>
                </a:lnTo>
                <a:lnTo>
                  <a:pt x="726" y="0"/>
                </a:lnTo>
                <a:lnTo>
                  <a:pt x="134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09" name="Rectangle 33"/>
          <p:cNvSpPr>
            <a:spLocks noChangeAspect="1" noChangeArrowheads="1"/>
          </p:cNvSpPr>
          <p:nvPr userDrawn="1"/>
        </p:nvSpPr>
        <p:spPr bwMode="auto">
          <a:xfrm>
            <a:off x="1458786" y="5434296"/>
            <a:ext cx="1853535" cy="78906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10" name="Rectangle 34"/>
          <p:cNvSpPr>
            <a:spLocks noChangeAspect="1" noChangeArrowheads="1"/>
          </p:cNvSpPr>
          <p:nvPr userDrawn="1"/>
        </p:nvSpPr>
        <p:spPr bwMode="auto">
          <a:xfrm>
            <a:off x="3312318" y="5434296"/>
            <a:ext cx="1856916" cy="7890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11" name="Rectangle 35"/>
          <p:cNvSpPr>
            <a:spLocks noChangeAspect="1" noChangeArrowheads="1"/>
          </p:cNvSpPr>
          <p:nvPr userDrawn="1"/>
        </p:nvSpPr>
        <p:spPr bwMode="auto">
          <a:xfrm>
            <a:off x="5169235" y="5434296"/>
            <a:ext cx="1855225" cy="789061"/>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12" name="Rectangle 36"/>
          <p:cNvSpPr>
            <a:spLocks noChangeAspect="1" noChangeArrowheads="1"/>
          </p:cNvSpPr>
          <p:nvPr userDrawn="1"/>
        </p:nvSpPr>
        <p:spPr bwMode="auto">
          <a:xfrm>
            <a:off x="7024461" y="5434296"/>
            <a:ext cx="1855225" cy="78906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13" name="Rectangle 37"/>
          <p:cNvSpPr>
            <a:spLocks noChangeAspect="1" noChangeArrowheads="1"/>
          </p:cNvSpPr>
          <p:nvPr userDrawn="1"/>
        </p:nvSpPr>
        <p:spPr bwMode="auto">
          <a:xfrm>
            <a:off x="8879685" y="5434296"/>
            <a:ext cx="1855225" cy="78906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14" name="Title 1"/>
          <p:cNvSpPr>
            <a:spLocks noGrp="1"/>
          </p:cNvSpPr>
          <p:nvPr userDrawn="1">
            <p:ph type="title" hasCustomPrompt="1"/>
          </p:nvPr>
        </p:nvSpPr>
        <p:spPr>
          <a:xfrm>
            <a:off x="609600" y="274637"/>
            <a:ext cx="10972800" cy="1143000"/>
          </a:xfrm>
        </p:spPr>
        <p:txBody>
          <a:bodyPr/>
          <a:lstStyle>
            <a:lvl1pPr>
              <a:defRPr>
                <a:solidFill>
                  <a:schemeClr val="tx2"/>
                </a:solidFill>
              </a:defRPr>
            </a:lvl1pPr>
          </a:lstStyle>
          <a:p>
            <a:r>
              <a:rPr lang="en-US" dirty="0"/>
              <a:t>Arrows Infographic</a:t>
            </a:r>
          </a:p>
        </p:txBody>
      </p:sp>
      <p:sp>
        <p:nvSpPr>
          <p:cNvPr id="114" name="Text Placeholder 36"/>
          <p:cNvSpPr>
            <a:spLocks noGrp="1" noChangeAspect="1"/>
          </p:cNvSpPr>
          <p:nvPr userDrawn="1">
            <p:ph type="body" sz="quarter" idx="29" hasCustomPrompt="1"/>
          </p:nvPr>
        </p:nvSpPr>
        <p:spPr>
          <a:xfrm>
            <a:off x="3504561" y="3096001"/>
            <a:ext cx="1034441" cy="467563"/>
          </a:xfrm>
        </p:spPr>
        <p:txBody>
          <a:bodyPr vert="horz" anchor="t">
            <a:noAutofit/>
          </a:bodyPr>
          <a:lstStyle>
            <a:lvl1pPr marL="0" indent="0" algn="ctr">
              <a:buNone/>
              <a:defRPr sz="2800">
                <a:solidFill>
                  <a:schemeClr val="bg1"/>
                </a:solidFill>
                <a:latin typeface="Roboto Light" panose="02000000000000000000" pitchFamily="2" charset="0"/>
                <a:ea typeface="Roboto Light" panose="02000000000000000000" pitchFamily="2" charset="0"/>
              </a:defRPr>
            </a:lvl1pPr>
          </a:lstStyle>
          <a:p>
            <a:pPr lvl="0"/>
            <a:r>
              <a:rPr lang="en-US" noProof="0" dirty="0"/>
              <a:t>32%</a:t>
            </a:r>
          </a:p>
        </p:txBody>
      </p:sp>
      <p:sp>
        <p:nvSpPr>
          <p:cNvPr id="115" name="Text Placeholder 36"/>
          <p:cNvSpPr>
            <a:spLocks noGrp="1" noChangeAspect="1"/>
          </p:cNvSpPr>
          <p:nvPr userDrawn="1">
            <p:ph type="body" sz="quarter" idx="30" hasCustomPrompt="1"/>
          </p:nvPr>
        </p:nvSpPr>
        <p:spPr>
          <a:xfrm>
            <a:off x="4539002" y="2274709"/>
            <a:ext cx="1037439" cy="520771"/>
          </a:xfrm>
        </p:spPr>
        <p:txBody>
          <a:bodyPr vert="horz" anchor="t">
            <a:noAutofit/>
          </a:bodyPr>
          <a:lstStyle>
            <a:lvl1pPr marL="0" indent="0" algn="ctr">
              <a:buNone/>
              <a:defRPr sz="2800">
                <a:solidFill>
                  <a:schemeClr val="bg1"/>
                </a:solidFill>
                <a:latin typeface="Roboto Light" panose="02000000000000000000" pitchFamily="2" charset="0"/>
                <a:ea typeface="Roboto Light" panose="02000000000000000000" pitchFamily="2" charset="0"/>
              </a:defRPr>
            </a:lvl1pPr>
          </a:lstStyle>
          <a:p>
            <a:pPr lvl="0"/>
            <a:r>
              <a:rPr lang="en-US" noProof="0" dirty="0"/>
              <a:t>48%</a:t>
            </a:r>
          </a:p>
        </p:txBody>
      </p:sp>
      <p:sp>
        <p:nvSpPr>
          <p:cNvPr id="116" name="Text Placeholder 36"/>
          <p:cNvSpPr>
            <a:spLocks noGrp="1" noChangeAspect="1"/>
          </p:cNvSpPr>
          <p:nvPr userDrawn="1">
            <p:ph type="body" sz="quarter" idx="31" hasCustomPrompt="1"/>
          </p:nvPr>
        </p:nvSpPr>
        <p:spPr>
          <a:xfrm>
            <a:off x="5576437" y="1739360"/>
            <a:ext cx="1039129" cy="480053"/>
          </a:xfrm>
        </p:spPr>
        <p:txBody>
          <a:bodyPr vert="horz" anchor="t">
            <a:noAutofit/>
          </a:bodyPr>
          <a:lstStyle>
            <a:lvl1pPr marL="0" indent="0" algn="ctr">
              <a:buNone/>
              <a:defRPr sz="2800">
                <a:solidFill>
                  <a:schemeClr val="bg1"/>
                </a:solidFill>
                <a:latin typeface="Roboto Light" panose="02000000000000000000" pitchFamily="2" charset="0"/>
                <a:ea typeface="Roboto Light" panose="02000000000000000000" pitchFamily="2" charset="0"/>
              </a:defRPr>
            </a:lvl1pPr>
          </a:lstStyle>
          <a:p>
            <a:pPr lvl="0"/>
            <a:r>
              <a:rPr lang="en-US" noProof="0" dirty="0"/>
              <a:t>57%</a:t>
            </a:r>
          </a:p>
        </p:txBody>
      </p:sp>
      <p:sp>
        <p:nvSpPr>
          <p:cNvPr id="117" name="Text Placeholder 36"/>
          <p:cNvSpPr>
            <a:spLocks noGrp="1" noChangeAspect="1"/>
          </p:cNvSpPr>
          <p:nvPr userDrawn="1">
            <p:ph type="body" sz="quarter" idx="32" hasCustomPrompt="1"/>
          </p:nvPr>
        </p:nvSpPr>
        <p:spPr>
          <a:xfrm>
            <a:off x="6604884" y="3402292"/>
            <a:ext cx="1041264" cy="480053"/>
          </a:xfrm>
        </p:spPr>
        <p:txBody>
          <a:bodyPr vert="horz" anchor="t">
            <a:noAutofit/>
          </a:bodyPr>
          <a:lstStyle>
            <a:lvl1pPr marL="0" indent="0" algn="ctr">
              <a:buNone/>
              <a:defRPr sz="2800">
                <a:solidFill>
                  <a:schemeClr val="bg1"/>
                </a:solidFill>
                <a:latin typeface="Roboto Light" panose="02000000000000000000" pitchFamily="2" charset="0"/>
                <a:ea typeface="Roboto Light" panose="02000000000000000000" pitchFamily="2" charset="0"/>
              </a:defRPr>
            </a:lvl1pPr>
          </a:lstStyle>
          <a:p>
            <a:pPr lvl="0"/>
            <a:r>
              <a:rPr lang="en-US" noProof="0" dirty="0"/>
              <a:t>31%</a:t>
            </a:r>
          </a:p>
        </p:txBody>
      </p:sp>
      <p:sp>
        <p:nvSpPr>
          <p:cNvPr id="118" name="Text Placeholder 36"/>
          <p:cNvSpPr>
            <a:spLocks noGrp="1" noChangeAspect="1"/>
          </p:cNvSpPr>
          <p:nvPr userDrawn="1">
            <p:ph type="body" sz="quarter" idx="33" hasCustomPrompt="1"/>
          </p:nvPr>
        </p:nvSpPr>
        <p:spPr>
          <a:xfrm>
            <a:off x="7678213" y="3462644"/>
            <a:ext cx="1037439" cy="481935"/>
          </a:xfrm>
        </p:spPr>
        <p:txBody>
          <a:bodyPr vert="horz" anchor="t">
            <a:noAutofit/>
          </a:bodyPr>
          <a:lstStyle>
            <a:lvl1pPr marL="0" indent="0" algn="ctr">
              <a:buNone/>
              <a:defRPr sz="2800">
                <a:solidFill>
                  <a:schemeClr val="bg1"/>
                </a:solidFill>
                <a:latin typeface="Roboto Light" panose="02000000000000000000" pitchFamily="2" charset="0"/>
                <a:ea typeface="Roboto Light" panose="02000000000000000000" pitchFamily="2" charset="0"/>
              </a:defRPr>
            </a:lvl1pPr>
          </a:lstStyle>
          <a:p>
            <a:pPr lvl="0"/>
            <a:r>
              <a:rPr lang="en-US" noProof="0" dirty="0"/>
              <a:t>19%</a:t>
            </a:r>
          </a:p>
        </p:txBody>
      </p:sp>
      <p:sp>
        <p:nvSpPr>
          <p:cNvPr id="119" name="Text Placeholder 42"/>
          <p:cNvSpPr>
            <a:spLocks noGrp="1" noChangeAspect="1"/>
          </p:cNvSpPr>
          <p:nvPr userDrawn="1">
            <p:ph type="body" sz="quarter" idx="25" hasCustomPrompt="1"/>
          </p:nvPr>
        </p:nvSpPr>
        <p:spPr>
          <a:xfrm>
            <a:off x="1458786" y="5581655"/>
            <a:ext cx="1853535" cy="494356"/>
          </a:xfrm>
        </p:spPr>
        <p:txBody>
          <a:bodyPr>
            <a:noAutofit/>
          </a:bodyPr>
          <a:lstStyle>
            <a:lvl1pPr marL="0" indent="0" algn="ctr">
              <a:buNone/>
              <a:defRPr sz="26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Your text</a:t>
            </a:r>
          </a:p>
        </p:txBody>
      </p:sp>
      <p:sp>
        <p:nvSpPr>
          <p:cNvPr id="120" name="Text Placeholder 42"/>
          <p:cNvSpPr>
            <a:spLocks noGrp="1" noChangeAspect="1"/>
          </p:cNvSpPr>
          <p:nvPr userDrawn="1">
            <p:ph type="body" sz="quarter" idx="34" hasCustomPrompt="1"/>
          </p:nvPr>
        </p:nvSpPr>
        <p:spPr>
          <a:xfrm>
            <a:off x="3312321" y="5581655"/>
            <a:ext cx="1856916" cy="494356"/>
          </a:xfrm>
        </p:spPr>
        <p:txBody>
          <a:bodyPr>
            <a:noAutofit/>
          </a:bodyPr>
          <a:lstStyle>
            <a:lvl1pPr marL="0" indent="0" algn="ctr">
              <a:buNone/>
              <a:defRPr sz="26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Your text</a:t>
            </a:r>
          </a:p>
        </p:txBody>
      </p:sp>
      <p:sp>
        <p:nvSpPr>
          <p:cNvPr id="121" name="Text Placeholder 42"/>
          <p:cNvSpPr>
            <a:spLocks noGrp="1" noChangeAspect="1"/>
          </p:cNvSpPr>
          <p:nvPr userDrawn="1">
            <p:ph type="body" sz="quarter" idx="35" hasCustomPrompt="1"/>
          </p:nvPr>
        </p:nvSpPr>
        <p:spPr>
          <a:xfrm>
            <a:off x="5169232" y="5581655"/>
            <a:ext cx="1855227" cy="494356"/>
          </a:xfrm>
        </p:spPr>
        <p:txBody>
          <a:bodyPr>
            <a:noAutofit/>
          </a:bodyPr>
          <a:lstStyle>
            <a:lvl1pPr marL="0" indent="0" algn="ctr">
              <a:buNone/>
              <a:defRPr sz="26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Your text</a:t>
            </a:r>
          </a:p>
        </p:txBody>
      </p:sp>
      <p:sp>
        <p:nvSpPr>
          <p:cNvPr id="122" name="Text Placeholder 42"/>
          <p:cNvSpPr>
            <a:spLocks noGrp="1" noChangeAspect="1"/>
          </p:cNvSpPr>
          <p:nvPr userDrawn="1">
            <p:ph type="body" sz="quarter" idx="36" hasCustomPrompt="1"/>
          </p:nvPr>
        </p:nvSpPr>
        <p:spPr>
          <a:xfrm>
            <a:off x="7042822" y="5581655"/>
            <a:ext cx="1836860" cy="494356"/>
          </a:xfrm>
        </p:spPr>
        <p:txBody>
          <a:bodyPr>
            <a:noAutofit/>
          </a:bodyPr>
          <a:lstStyle>
            <a:lvl1pPr marL="0" indent="0" algn="ctr">
              <a:buNone/>
              <a:defRPr sz="26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Your text</a:t>
            </a:r>
          </a:p>
        </p:txBody>
      </p:sp>
      <p:sp>
        <p:nvSpPr>
          <p:cNvPr id="123" name="Text Placeholder 42"/>
          <p:cNvSpPr>
            <a:spLocks noGrp="1" noChangeAspect="1"/>
          </p:cNvSpPr>
          <p:nvPr userDrawn="1">
            <p:ph type="body" sz="quarter" idx="37" hasCustomPrompt="1"/>
          </p:nvPr>
        </p:nvSpPr>
        <p:spPr>
          <a:xfrm>
            <a:off x="8879685" y="5581655"/>
            <a:ext cx="1855225" cy="494356"/>
          </a:xfrm>
        </p:spPr>
        <p:txBody>
          <a:bodyPr>
            <a:noAutofit/>
          </a:bodyPr>
          <a:lstStyle>
            <a:lvl1pPr marL="0" indent="0" algn="ctr">
              <a:buNone/>
              <a:defRPr sz="26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dirty="0"/>
              <a:t>Your text</a:t>
            </a:r>
          </a:p>
        </p:txBody>
      </p:sp>
      <p:sp>
        <p:nvSpPr>
          <p:cNvPr id="48" name="Picture Placeholder 2"/>
          <p:cNvSpPr>
            <a:spLocks noGrp="1"/>
          </p:cNvSpPr>
          <p:nvPr>
            <p:ph type="pic" sz="quarter" idx="38"/>
          </p:nvPr>
        </p:nvSpPr>
        <p:spPr>
          <a:xfrm>
            <a:off x="3662943" y="3923524"/>
            <a:ext cx="711285" cy="697829"/>
          </a:xfrm>
        </p:spPr>
        <p:txBody>
          <a:bodyPr>
            <a:normAutofit/>
          </a:bodyPr>
          <a:lstStyle>
            <a:lvl1pPr marL="0" indent="0">
              <a:buNone/>
              <a:defRPr sz="1067">
                <a:solidFill>
                  <a:schemeClr val="bg1"/>
                </a:solidFill>
              </a:defRPr>
            </a:lvl1pPr>
          </a:lstStyle>
          <a:p>
            <a:endParaRPr lang="en-US" dirty="0"/>
          </a:p>
        </p:txBody>
      </p:sp>
      <p:sp>
        <p:nvSpPr>
          <p:cNvPr id="49" name="Picture Placeholder 2"/>
          <p:cNvSpPr>
            <a:spLocks noGrp="1"/>
          </p:cNvSpPr>
          <p:nvPr>
            <p:ph type="pic" sz="quarter" idx="39"/>
          </p:nvPr>
        </p:nvSpPr>
        <p:spPr>
          <a:xfrm>
            <a:off x="4700383" y="3923524"/>
            <a:ext cx="711285" cy="697829"/>
          </a:xfrm>
        </p:spPr>
        <p:txBody>
          <a:bodyPr>
            <a:normAutofit/>
          </a:bodyPr>
          <a:lstStyle>
            <a:lvl1pPr marL="0" indent="0">
              <a:buNone/>
              <a:defRPr sz="1067">
                <a:solidFill>
                  <a:schemeClr val="bg1"/>
                </a:solidFill>
              </a:defRPr>
            </a:lvl1pPr>
          </a:lstStyle>
          <a:p>
            <a:endParaRPr lang="en-US" dirty="0"/>
          </a:p>
        </p:txBody>
      </p:sp>
      <p:sp>
        <p:nvSpPr>
          <p:cNvPr id="50" name="Picture Placeholder 2"/>
          <p:cNvSpPr>
            <a:spLocks noGrp="1"/>
          </p:cNvSpPr>
          <p:nvPr>
            <p:ph type="pic" sz="quarter" idx="40"/>
          </p:nvPr>
        </p:nvSpPr>
        <p:spPr>
          <a:xfrm>
            <a:off x="5737819" y="3926196"/>
            <a:ext cx="711285" cy="697829"/>
          </a:xfrm>
        </p:spPr>
        <p:txBody>
          <a:bodyPr>
            <a:normAutofit/>
          </a:bodyPr>
          <a:lstStyle>
            <a:lvl1pPr marL="0" indent="0">
              <a:buNone/>
              <a:defRPr sz="1067">
                <a:solidFill>
                  <a:schemeClr val="bg1"/>
                </a:solidFill>
              </a:defRPr>
            </a:lvl1pPr>
          </a:lstStyle>
          <a:p>
            <a:endParaRPr lang="en-US" dirty="0"/>
          </a:p>
        </p:txBody>
      </p:sp>
      <p:sp>
        <p:nvSpPr>
          <p:cNvPr id="51" name="Picture Placeholder 2"/>
          <p:cNvSpPr>
            <a:spLocks noGrp="1"/>
          </p:cNvSpPr>
          <p:nvPr>
            <p:ph type="pic" sz="quarter" idx="41"/>
          </p:nvPr>
        </p:nvSpPr>
        <p:spPr>
          <a:xfrm>
            <a:off x="6769875" y="3923524"/>
            <a:ext cx="711285" cy="697829"/>
          </a:xfrm>
        </p:spPr>
        <p:txBody>
          <a:bodyPr>
            <a:normAutofit/>
          </a:bodyPr>
          <a:lstStyle>
            <a:lvl1pPr marL="0" indent="0">
              <a:buNone/>
              <a:defRPr sz="1067">
                <a:solidFill>
                  <a:schemeClr val="bg1"/>
                </a:solidFill>
              </a:defRPr>
            </a:lvl1pPr>
          </a:lstStyle>
          <a:p>
            <a:endParaRPr lang="en-US" dirty="0"/>
          </a:p>
        </p:txBody>
      </p:sp>
      <p:sp>
        <p:nvSpPr>
          <p:cNvPr id="52" name="Picture Placeholder 2"/>
          <p:cNvSpPr>
            <a:spLocks noGrp="1"/>
          </p:cNvSpPr>
          <p:nvPr>
            <p:ph type="pic" sz="quarter" idx="42"/>
          </p:nvPr>
        </p:nvSpPr>
        <p:spPr>
          <a:xfrm>
            <a:off x="7831605" y="3923524"/>
            <a:ext cx="711285" cy="697829"/>
          </a:xfrm>
        </p:spPr>
        <p:txBody>
          <a:bodyPr>
            <a:normAutofit/>
          </a:bodyPr>
          <a:lstStyle>
            <a:lvl1pPr marL="0" indent="0">
              <a:buNone/>
              <a:defRPr sz="1067">
                <a:solidFill>
                  <a:schemeClr val="bg1"/>
                </a:solidFill>
              </a:defRPr>
            </a:lvl1pPr>
          </a:lstStyle>
          <a:p>
            <a:endParaRPr lang="en-US" dirty="0"/>
          </a:p>
        </p:txBody>
      </p:sp>
    </p:spTree>
    <p:extLst>
      <p:ext uri="{BB962C8B-B14F-4D97-AF65-F5344CB8AC3E}">
        <p14:creationId xmlns:p14="http://schemas.microsoft.com/office/powerpoint/2010/main" val="131852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A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E02513-02E4-F84B-B97F-8A0DBEB481E4}"/>
              </a:ext>
            </a:extLst>
          </p:cNvPr>
          <p:cNvSpPr/>
          <p:nvPr userDrawn="1"/>
        </p:nvSpPr>
        <p:spPr>
          <a:xfrm>
            <a:off x="0" y="4251435"/>
            <a:ext cx="12192000" cy="250676"/>
          </a:xfrm>
          <a:prstGeom prst="rect">
            <a:avLst/>
          </a:prstGeom>
          <a:solidFill>
            <a:srgbClr val="98999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Tree>
    <p:extLst>
      <p:ext uri="{BB962C8B-B14F-4D97-AF65-F5344CB8AC3E}">
        <p14:creationId xmlns:p14="http://schemas.microsoft.com/office/powerpoint/2010/main" val="31164747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013472"/>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134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963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ookmarks">
    <p:spTree>
      <p:nvGrpSpPr>
        <p:cNvPr id="1" name=""/>
        <p:cNvGrpSpPr/>
        <p:nvPr/>
      </p:nvGrpSpPr>
      <p:grpSpPr>
        <a:xfrm>
          <a:off x="0" y="0"/>
          <a:ext cx="0" cy="0"/>
          <a:chOff x="0" y="0"/>
          <a:chExt cx="0" cy="0"/>
        </a:xfrm>
      </p:grpSpPr>
      <p:sp>
        <p:nvSpPr>
          <p:cNvPr id="14" name="Title 1"/>
          <p:cNvSpPr>
            <a:spLocks noGrp="1"/>
          </p:cNvSpPr>
          <p:nvPr userDrawn="1">
            <p:ph type="title" hasCustomPrompt="1"/>
          </p:nvPr>
        </p:nvSpPr>
        <p:spPr>
          <a:xfrm>
            <a:off x="609600" y="274637"/>
            <a:ext cx="10972800" cy="1143000"/>
          </a:xfrm>
        </p:spPr>
        <p:txBody>
          <a:bodyPr>
            <a:normAutofit/>
          </a:bodyPr>
          <a:lstStyle>
            <a:lvl1pPr>
              <a:defRPr sz="3600" b="1">
                <a:solidFill>
                  <a:schemeClr val="tx2"/>
                </a:solidFill>
              </a:defRPr>
            </a:lvl1pPr>
          </a:lstStyle>
          <a:p>
            <a:r>
              <a:rPr lang="en-US" dirty="0"/>
              <a:t>Bookmarks</a:t>
            </a:r>
          </a:p>
        </p:txBody>
      </p:sp>
      <p:grpSp>
        <p:nvGrpSpPr>
          <p:cNvPr id="21" name="Group 4"/>
          <p:cNvGrpSpPr>
            <a:grpSpLocks noChangeAspect="1"/>
          </p:cNvGrpSpPr>
          <p:nvPr userDrawn="1"/>
        </p:nvGrpSpPr>
        <p:grpSpPr bwMode="auto">
          <a:xfrm rot="5400000" flipV="1">
            <a:off x="-446925" y="3309222"/>
            <a:ext cx="4339965" cy="956564"/>
            <a:chOff x="431" y="1080"/>
            <a:chExt cx="4900" cy="1080"/>
          </a:xfrm>
        </p:grpSpPr>
        <p:sp>
          <p:nvSpPr>
            <p:cNvPr id="22" name="Rectangle 5"/>
            <p:cNvSpPr>
              <a:spLocks noChangeArrowheads="1"/>
            </p:cNvSpPr>
            <p:nvPr userDrawn="1"/>
          </p:nvSpPr>
          <p:spPr bwMode="auto">
            <a:xfrm>
              <a:off x="431" y="1274"/>
              <a:ext cx="4854" cy="31"/>
            </a:xfrm>
            <a:prstGeom prst="rect">
              <a:avLst/>
            </a:prstGeom>
            <a:solidFill>
              <a:srgbClr val="CDD0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3" name="Freeform 6"/>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4" name="Freeform 7"/>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5" name="Freeform 8"/>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6" name="Freeform 9"/>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7" name="Freeform 10"/>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8" name="Freeform 11"/>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29" name="Freeform 12"/>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sp>
          <p:nvSpPr>
            <p:cNvPr id="30" name="Freeform 13"/>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Roboto Light" panose="02000000000000000000" pitchFamily="2" charset="0"/>
                <a:ea typeface="Roboto Light" panose="02000000000000000000" pitchFamily="2" charset="0"/>
              </a:endParaRPr>
            </a:p>
          </p:txBody>
        </p:sp>
      </p:grpSp>
      <p:sp>
        <p:nvSpPr>
          <p:cNvPr id="31" name="Text Placeholder 59"/>
          <p:cNvSpPr>
            <a:spLocks noGrp="1"/>
          </p:cNvSpPr>
          <p:nvPr>
            <p:ph type="body" sz="quarter" idx="27" hasCustomPrompt="1"/>
          </p:nvPr>
        </p:nvSpPr>
        <p:spPr>
          <a:xfrm>
            <a:off x="2339407" y="1961179"/>
            <a:ext cx="7981065" cy="640367"/>
          </a:xfrm>
        </p:spPr>
        <p:txBody>
          <a:bodyPr anchor="ctr">
            <a:noAutofit/>
          </a:bodyPr>
          <a:lstStyle>
            <a:lvl1pPr marL="0" indent="0" algn="l">
              <a:buNone/>
              <a:defRPr sz="2667" b="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This is a sample text. Insert your desired text here.</a:t>
            </a:r>
          </a:p>
        </p:txBody>
      </p:sp>
      <p:sp>
        <p:nvSpPr>
          <p:cNvPr id="32" name="Text Placeholder 59"/>
          <p:cNvSpPr>
            <a:spLocks noGrp="1"/>
          </p:cNvSpPr>
          <p:nvPr>
            <p:ph type="body" sz="quarter" idx="28" hasCustomPrompt="1"/>
          </p:nvPr>
        </p:nvSpPr>
        <p:spPr>
          <a:xfrm>
            <a:off x="2339407" y="3079827"/>
            <a:ext cx="7981065" cy="640367"/>
          </a:xfrm>
        </p:spPr>
        <p:txBody>
          <a:bodyPr anchor="ctr">
            <a:noAutofit/>
          </a:bodyPr>
          <a:lstStyle>
            <a:lvl1pPr marL="0" indent="0" algn="l">
              <a:buNone/>
              <a:defRPr sz="2667" b="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This is a sample text. Insert your desired text here.</a:t>
            </a:r>
          </a:p>
        </p:txBody>
      </p:sp>
      <p:sp>
        <p:nvSpPr>
          <p:cNvPr id="33" name="Text Placeholder 59"/>
          <p:cNvSpPr>
            <a:spLocks noGrp="1"/>
          </p:cNvSpPr>
          <p:nvPr>
            <p:ph type="body" sz="quarter" idx="29" hasCustomPrompt="1"/>
          </p:nvPr>
        </p:nvSpPr>
        <p:spPr>
          <a:xfrm>
            <a:off x="2339407" y="4198471"/>
            <a:ext cx="7981065" cy="640365"/>
          </a:xfrm>
        </p:spPr>
        <p:txBody>
          <a:bodyPr anchor="ctr">
            <a:noAutofit/>
          </a:bodyPr>
          <a:lstStyle>
            <a:lvl1pPr marL="0" indent="0" algn="l">
              <a:buNone/>
              <a:defRPr sz="2667" b="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This is a sample text. Insert your desired text here.</a:t>
            </a:r>
          </a:p>
        </p:txBody>
      </p:sp>
      <p:sp>
        <p:nvSpPr>
          <p:cNvPr id="34" name="Text Placeholder 59"/>
          <p:cNvSpPr>
            <a:spLocks noGrp="1"/>
          </p:cNvSpPr>
          <p:nvPr>
            <p:ph type="body" sz="quarter" idx="30" hasCustomPrompt="1"/>
          </p:nvPr>
        </p:nvSpPr>
        <p:spPr>
          <a:xfrm>
            <a:off x="2339407" y="5317119"/>
            <a:ext cx="7981065" cy="640365"/>
          </a:xfrm>
        </p:spPr>
        <p:txBody>
          <a:bodyPr anchor="ctr">
            <a:noAutofit/>
          </a:bodyPr>
          <a:lstStyle>
            <a:lvl1pPr marL="0" indent="0" algn="l">
              <a:buNone/>
              <a:defRPr sz="2667" b="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This is a sample text. Insert your desired text here.</a:t>
            </a:r>
          </a:p>
        </p:txBody>
      </p:sp>
    </p:spTree>
    <p:extLst>
      <p:ext uri="{BB962C8B-B14F-4D97-AF65-F5344CB8AC3E}">
        <p14:creationId xmlns:p14="http://schemas.microsoft.com/office/powerpoint/2010/main" val="989105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p:nvPicPr>
        <p:blipFill rotWithShape="1">
          <a:blip r:embed="rId2" cstate="email">
            <a:extLst>
              <a:ext uri="{28A0092B-C50C-407E-A947-70E740481C1C}">
                <a14:useLocalDpi xmlns:a14="http://schemas.microsoft.com/office/drawing/2010/main"/>
              </a:ext>
            </a:extLst>
          </a:blip>
          <a:srcRect r="333"/>
          <a:stretch/>
        </p:blipFill>
        <p:spPr>
          <a:xfrm>
            <a:off x="138260" y="1106080"/>
            <a:ext cx="11915480" cy="5441077"/>
          </a:xfrm>
          <a:prstGeom prst="rect">
            <a:avLst/>
          </a:prstGeom>
        </p:spPr>
      </p:pic>
      <p:sp>
        <p:nvSpPr>
          <p:cNvPr id="12" name="Date Placeholder 3"/>
          <p:cNvSpPr>
            <a:spLocks noGrp="1"/>
          </p:cNvSpPr>
          <p:nvPr>
            <p:ph type="dt" sz="half" idx="2"/>
          </p:nvPr>
        </p:nvSpPr>
        <p:spPr>
          <a:xfrm>
            <a:off x="548217" y="6547156"/>
            <a:ext cx="1524000" cy="184667"/>
          </a:xfrm>
          <a:prstGeom prst="rect">
            <a:avLst/>
          </a:prstGeom>
        </p:spPr>
        <p:txBody>
          <a:bodyPr vert="horz" wrap="square" lIns="0" tIns="0" rIns="0" bIns="0" numCol="1" anchor="ctr" anchorCtr="0" compatLnSpc="1">
            <a:prstTxWarp prst="textNoShape">
              <a:avLst/>
            </a:prstTxWarp>
            <a:spAutoFit/>
          </a:bodyPr>
          <a:lstStyle>
            <a:lvl1pPr>
              <a:defRPr sz="1200">
                <a:latin typeface="Cambria" panose="02040503050406030204" pitchFamily="18" charset="0"/>
                <a:cs typeface="Cambria" panose="02040503050406030204" pitchFamily="18" charset="0"/>
              </a:defRPr>
            </a:lvl1pPr>
          </a:lstStyle>
          <a:p>
            <a:fld id="{F1C7F1D0-E8D0-4DF3-8A01-7B3B2144FADD}" type="datetimeFigureOut">
              <a:rPr lang="en-US" smtClean="0">
                <a:solidFill>
                  <a:prstClr val="black"/>
                </a:solidFill>
              </a:rPr>
              <a:pPr/>
              <a:t>8/5/24</a:t>
            </a:fld>
            <a:endParaRPr lang="en-US" dirty="0">
              <a:solidFill>
                <a:prstClr val="black"/>
              </a:solidFill>
            </a:endParaRPr>
          </a:p>
        </p:txBody>
      </p:sp>
      <p:sp>
        <p:nvSpPr>
          <p:cNvPr id="8" name="Text Placeholder 4"/>
          <p:cNvSpPr>
            <a:spLocks noGrp="1"/>
          </p:cNvSpPr>
          <p:nvPr>
            <p:ph type="body" sz="quarter" idx="10" hasCustomPrompt="1"/>
          </p:nvPr>
        </p:nvSpPr>
        <p:spPr>
          <a:xfrm>
            <a:off x="548229" y="1818140"/>
            <a:ext cx="11135361" cy="4427221"/>
          </a:xfrm>
          <a:prstGeom prst="rect">
            <a:avLst/>
          </a:prstGeom>
        </p:spPr>
        <p:txBody>
          <a:bodyPr>
            <a:normAutofit/>
          </a:bodyPr>
          <a:lstStyle>
            <a:lvl1pPr algn="l">
              <a:lnSpc>
                <a:spcPct val="120000"/>
              </a:lnSpc>
              <a:spcAft>
                <a:spcPts val="800"/>
              </a:spcAft>
              <a:defRPr sz="2400" b="1" i="0">
                <a:latin typeface="Cambria" charset="0"/>
                <a:ea typeface="Cambria" charset="0"/>
                <a:cs typeface="Cambria" charset="0"/>
              </a:defRPr>
            </a:lvl1pPr>
            <a:lvl2pPr marL="304768" algn="l">
              <a:lnSpc>
                <a:spcPct val="120000"/>
              </a:lnSpc>
              <a:spcAft>
                <a:spcPts val="800"/>
              </a:spcAft>
              <a:defRPr b="1" i="0"/>
            </a:lvl2pPr>
            <a:lvl3pPr marL="609539" indent="-304768" algn="l">
              <a:lnSpc>
                <a:spcPct val="120000"/>
              </a:lnSpc>
              <a:spcAft>
                <a:spcPts val="800"/>
              </a:spcAft>
              <a:buFont typeface="Courier New" charset="0"/>
              <a:buChar char="o"/>
              <a:defRPr b="1" i="0"/>
            </a:lvl3pPr>
            <a:lvl4pPr marL="914308" indent="-304768" algn="l">
              <a:lnSpc>
                <a:spcPct val="120000"/>
              </a:lnSpc>
              <a:spcAft>
                <a:spcPts val="800"/>
              </a:spcAft>
              <a:buFont typeface=".AppleSystemUIFont" charset="-120"/>
              <a:buChar char="–"/>
              <a:defRPr sz="2133" b="1" i="0"/>
            </a:lvl4pPr>
            <a:lvl5pPr marL="1219078" indent="-304768" algn="l">
              <a:lnSpc>
                <a:spcPct val="120000"/>
              </a:lnSpc>
              <a:spcAft>
                <a:spcPts val="800"/>
              </a:spcAft>
              <a:buFont typeface="Arial" charset="0"/>
              <a:buChar char="•"/>
              <a:defRPr sz="2133" b="1" i="0"/>
            </a:lvl5pPr>
            <a:lvl6pPr marL="1523849" indent="-304768">
              <a:lnSpc>
                <a:spcPct val="120000"/>
              </a:lnSpc>
              <a:spcAft>
                <a:spcPts val="800"/>
              </a:spcAft>
              <a:buFont typeface="Courier New" charset="0"/>
              <a:buChar char="o"/>
              <a:defRPr sz="1867"/>
            </a:lvl6pPr>
            <a:lvl7pPr marL="1828617" indent="-304768">
              <a:lnSpc>
                <a:spcPct val="120000"/>
              </a:lnSpc>
              <a:spcAft>
                <a:spcPts val="800"/>
              </a:spcAft>
              <a:buFont typeface="Cambria" charset="0"/>
              <a:buChar char="–"/>
              <a:defRPr sz="1867"/>
            </a:lvl7pPr>
            <a:lvl8pPr marL="2133385">
              <a:lnSpc>
                <a:spcPct val="120000"/>
              </a:lnSpc>
              <a:spcBef>
                <a:spcPts val="0"/>
              </a:spcBef>
              <a:spcAft>
                <a:spcPts val="800"/>
              </a:spcAft>
              <a:defRPr sz="1867"/>
            </a:lvl8pPr>
            <a:lvl9pPr marL="2438155" indent="-304768">
              <a:lnSpc>
                <a:spcPct val="120000"/>
              </a:lnSpc>
              <a:buFont typeface="Courier New" charset="0"/>
              <a:buChar char="o"/>
              <a:defRPr sz="1867"/>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6" name="Title 1"/>
          <p:cNvSpPr>
            <a:spLocks noGrp="1"/>
          </p:cNvSpPr>
          <p:nvPr>
            <p:ph type="ctrTitle" hasCustomPrompt="1"/>
          </p:nvPr>
        </p:nvSpPr>
        <p:spPr>
          <a:xfrm>
            <a:off x="548640" y="489528"/>
            <a:ext cx="9144000" cy="1168584"/>
          </a:xfrm>
          <a:prstGeom prst="rect">
            <a:avLst/>
          </a:prstGeom>
        </p:spPr>
        <p:txBody>
          <a:bodyPr>
            <a:noAutofit/>
          </a:bodyPr>
          <a:lstStyle>
            <a:lvl1pPr>
              <a:defRPr b="1" i="0">
                <a:latin typeface="+mj-lt"/>
                <a:cs typeface="Arial Black" panose="020B0A04020102020204" pitchFamily="34" charset="0"/>
              </a:defRPr>
            </a:lvl1pPr>
          </a:lstStyle>
          <a:p>
            <a:r>
              <a:rPr lang="en-US" dirty="0"/>
              <a:t>Click to edit title</a:t>
            </a:r>
            <a:br>
              <a:rPr lang="en-US" dirty="0"/>
            </a:br>
            <a:endParaRPr lang="en-US" dirty="0"/>
          </a:p>
        </p:txBody>
      </p:sp>
    </p:spTree>
    <p:extLst>
      <p:ext uri="{BB962C8B-B14F-4D97-AF65-F5344CB8AC3E}">
        <p14:creationId xmlns:p14="http://schemas.microsoft.com/office/powerpoint/2010/main" val="114379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6" name="Google Shape;4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1965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Level 1_Color Bar">
    <p:spTree>
      <p:nvGrpSpPr>
        <p:cNvPr id="1" name=""/>
        <p:cNvGrpSpPr/>
        <p:nvPr/>
      </p:nvGrpSpPr>
      <p:grpSpPr>
        <a:xfrm>
          <a:off x="0" y="0"/>
          <a:ext cx="0" cy="0"/>
          <a:chOff x="0" y="0"/>
          <a:chExt cx="0" cy="0"/>
        </a:xfrm>
      </p:grpSpPr>
      <p:sp>
        <p:nvSpPr>
          <p:cNvPr id="11" name="Rectangle 10"/>
          <p:cNvSpPr/>
          <p:nvPr userDrawn="1"/>
        </p:nvSpPr>
        <p:spPr>
          <a:xfrm>
            <a:off x="0" y="1"/>
            <a:ext cx="12216384" cy="14478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00031" lvl="0">
              <a:lnSpc>
                <a:spcPct val="90000"/>
              </a:lnSpc>
              <a:spcAft>
                <a:spcPts val="3500"/>
              </a:spcAft>
              <a:buFont typeface="Arial" panose="020B0604020202020204" pitchFamily="34" charset="0"/>
              <a:buChar char="​"/>
            </a:pPr>
            <a:endParaRPr lang="en-US" sz="4400" kern="0" spc="-100">
              <a:solidFill>
                <a:schemeClr val="bg1"/>
              </a:solidFill>
            </a:endParaRPr>
          </a:p>
        </p:txBody>
      </p:sp>
      <p:sp>
        <p:nvSpPr>
          <p:cNvPr id="2" name="Title 1"/>
          <p:cNvSpPr>
            <a:spLocks noGrp="1"/>
          </p:cNvSpPr>
          <p:nvPr>
            <p:ph type="title"/>
          </p:nvPr>
        </p:nvSpPr>
        <p:spPr>
          <a:xfrm>
            <a:off x="609603" y="369048"/>
            <a:ext cx="9311636" cy="914400"/>
          </a:xfrm>
        </p:spPr>
        <p:txBody>
          <a:bodyPr anchor="b"/>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D3FF57B-5F25-B54A-A918-FB50C2689073}" type="slidenum">
              <a:rPr lang="en-US" smtClean="0"/>
              <a:pPr/>
              <a:t>‹#›</a:t>
            </a:fld>
            <a:endParaRPr lang="en-US"/>
          </a:p>
        </p:txBody>
      </p:sp>
      <p:sp>
        <p:nvSpPr>
          <p:cNvPr id="8" name="ClipArt Placeholder 7"/>
          <p:cNvSpPr>
            <a:spLocks noGrp="1"/>
          </p:cNvSpPr>
          <p:nvPr>
            <p:ph type="clipArt" sz="quarter" idx="11"/>
          </p:nvPr>
        </p:nvSpPr>
        <p:spPr>
          <a:xfrm>
            <a:off x="10263720" y="240680"/>
            <a:ext cx="1284817" cy="965200"/>
          </a:xfrm>
        </p:spPr>
        <p:txBody>
          <a:bodyPr/>
          <a:lstStyle>
            <a:lvl1pPr>
              <a:defRPr sz="800"/>
            </a:lvl1pPr>
          </a:lstStyle>
          <a:p>
            <a:endParaRPr lang="en-US"/>
          </a:p>
        </p:txBody>
      </p:sp>
      <p:sp>
        <p:nvSpPr>
          <p:cNvPr id="10" name="Content Placeholder 9"/>
          <p:cNvSpPr>
            <a:spLocks noGrp="1"/>
          </p:cNvSpPr>
          <p:nvPr>
            <p:ph sz="quarter" idx="12"/>
          </p:nvPr>
        </p:nvSpPr>
        <p:spPr>
          <a:xfrm>
            <a:off x="609603" y="1989621"/>
            <a:ext cx="10938935" cy="4002088"/>
          </a:xfrm>
        </p:spPr>
        <p:txBody>
          <a:bodyPr/>
          <a:lstStyle>
            <a:lvl1pPr>
              <a:defRPr kern="0" spc="-100">
                <a:latin typeface="Arial Black"/>
                <a:cs typeface="Arial Black"/>
              </a:defRPr>
            </a:lvl1pPr>
            <a:lvl2pPr>
              <a:defRPr kern="0" spc="-1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37735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5" name="Google Shape;15;p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17" name="Google Shape;17;p24"/>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24"/>
          <p:cNvSpPr/>
          <p:nvPr/>
        </p:nvSpPr>
        <p:spPr>
          <a:xfrm>
            <a:off x="0" y="85600"/>
            <a:ext cx="12192000" cy="85600"/>
          </a:xfrm>
          <a:prstGeom prst="rect">
            <a:avLst/>
          </a:prstGeom>
          <a:solidFill>
            <a:srgbClr val="FF0000">
              <a:alpha val="76078"/>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 name="Google Shape;19;p24"/>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24"/>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24"/>
          <p:cNvSpPr/>
          <p:nvPr/>
        </p:nvSpPr>
        <p:spPr>
          <a:xfrm>
            <a:off x="0" y="85600"/>
            <a:ext cx="12192000" cy="85600"/>
          </a:xfrm>
          <a:prstGeom prst="rect">
            <a:avLst/>
          </a:prstGeom>
          <a:solidFill>
            <a:srgbClr val="FF0000">
              <a:alpha val="76078"/>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24"/>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9106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5"/>
          <p:cNvSpPr txBox="1">
            <a:spLocks noGrp="1"/>
          </p:cNvSpPr>
          <p:nvPr>
            <p:ph type="body" idx="1"/>
          </p:nvPr>
        </p:nvSpPr>
        <p:spPr>
          <a:xfrm>
            <a:off x="839789" y="1681163"/>
            <a:ext cx="5157787" cy="823912"/>
          </a:xfrm>
          <a:prstGeom prst="rect">
            <a:avLst/>
          </a:prstGeom>
          <a:noFill/>
          <a:ln>
            <a:noFill/>
          </a:ln>
        </p:spPr>
        <p:txBody>
          <a:bodyPr spcFirstLastPara="1" wrap="square" lIns="91425" tIns="91425" rIns="91425" bIns="91425" anchor="b" anchorCtr="0">
            <a:normAutofit/>
          </a:bodyPr>
          <a:lstStyle>
            <a:lvl1pPr marL="609585" lvl="0" indent="-304792" algn="l">
              <a:lnSpc>
                <a:spcPct val="115000"/>
              </a:lnSpc>
              <a:spcBef>
                <a:spcPts val="0"/>
              </a:spcBef>
              <a:spcAft>
                <a:spcPts val="0"/>
              </a:spcAft>
              <a:buSzPts val="1800"/>
              <a:buNone/>
              <a:defRPr sz="2400" b="1"/>
            </a:lvl1pPr>
            <a:lvl2pPr marL="1219170" lvl="1" indent="-304792" algn="l">
              <a:lnSpc>
                <a:spcPct val="115000"/>
              </a:lnSpc>
              <a:spcBef>
                <a:spcPts val="0"/>
              </a:spcBef>
              <a:spcAft>
                <a:spcPts val="0"/>
              </a:spcAft>
              <a:buSzPts val="1400"/>
              <a:buNone/>
              <a:defRPr sz="2000" b="1"/>
            </a:lvl2pPr>
            <a:lvl3pPr marL="1828754" lvl="2" indent="-304792" algn="l">
              <a:lnSpc>
                <a:spcPct val="115000"/>
              </a:lnSpc>
              <a:spcBef>
                <a:spcPts val="0"/>
              </a:spcBef>
              <a:spcAft>
                <a:spcPts val="0"/>
              </a:spcAft>
              <a:buSzPts val="1400"/>
              <a:buNone/>
              <a:defRPr sz="1800" b="1"/>
            </a:lvl3pPr>
            <a:lvl4pPr marL="2438339" lvl="3" indent="-304792" algn="l">
              <a:lnSpc>
                <a:spcPct val="115000"/>
              </a:lnSpc>
              <a:spcBef>
                <a:spcPts val="0"/>
              </a:spcBef>
              <a:spcAft>
                <a:spcPts val="0"/>
              </a:spcAft>
              <a:buSzPts val="1400"/>
              <a:buNone/>
              <a:defRPr sz="1600" b="1"/>
            </a:lvl4pPr>
            <a:lvl5pPr marL="3047924" lvl="4" indent="-304792" algn="l">
              <a:lnSpc>
                <a:spcPct val="115000"/>
              </a:lnSpc>
              <a:spcBef>
                <a:spcPts val="0"/>
              </a:spcBef>
              <a:spcAft>
                <a:spcPts val="0"/>
              </a:spcAft>
              <a:buSzPts val="1400"/>
              <a:buNone/>
              <a:defRPr sz="1600" b="1"/>
            </a:lvl5pPr>
            <a:lvl6pPr marL="3657509" lvl="5" indent="-304792" algn="l">
              <a:lnSpc>
                <a:spcPct val="115000"/>
              </a:lnSpc>
              <a:spcBef>
                <a:spcPts val="0"/>
              </a:spcBef>
              <a:spcAft>
                <a:spcPts val="0"/>
              </a:spcAft>
              <a:buSzPts val="1400"/>
              <a:buNone/>
              <a:defRPr sz="1600" b="1"/>
            </a:lvl6pPr>
            <a:lvl7pPr marL="4267093" lvl="6" indent="-304792" algn="l">
              <a:lnSpc>
                <a:spcPct val="115000"/>
              </a:lnSpc>
              <a:spcBef>
                <a:spcPts val="0"/>
              </a:spcBef>
              <a:spcAft>
                <a:spcPts val="0"/>
              </a:spcAft>
              <a:buSzPts val="1400"/>
              <a:buNone/>
              <a:defRPr sz="1600" b="1"/>
            </a:lvl7pPr>
            <a:lvl8pPr marL="4876678" lvl="7" indent="-304792" algn="l">
              <a:lnSpc>
                <a:spcPct val="115000"/>
              </a:lnSpc>
              <a:spcBef>
                <a:spcPts val="0"/>
              </a:spcBef>
              <a:spcAft>
                <a:spcPts val="0"/>
              </a:spcAft>
              <a:buSzPts val="1400"/>
              <a:buNone/>
              <a:defRPr sz="1600" b="1"/>
            </a:lvl8pPr>
            <a:lvl9pPr marL="5486263" lvl="8" indent="-304792" algn="l">
              <a:lnSpc>
                <a:spcPct val="115000"/>
              </a:lnSpc>
              <a:spcBef>
                <a:spcPts val="0"/>
              </a:spcBef>
              <a:spcAft>
                <a:spcPts val="0"/>
              </a:spcAft>
              <a:buSzPts val="1400"/>
              <a:buNone/>
              <a:defRPr sz="1600" b="1"/>
            </a:lvl9pPr>
          </a:lstStyle>
          <a:p>
            <a:endParaRPr/>
          </a:p>
        </p:txBody>
      </p:sp>
      <p:sp>
        <p:nvSpPr>
          <p:cNvPr id="26" name="Google Shape;26;p25"/>
          <p:cNvSpPr txBox="1">
            <a:spLocks noGrp="1"/>
          </p:cNvSpPr>
          <p:nvPr>
            <p:ph type="body" idx="2"/>
          </p:nvPr>
        </p:nvSpPr>
        <p:spPr>
          <a:xfrm>
            <a:off x="839789" y="2505075"/>
            <a:ext cx="5157787" cy="3684588"/>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7" name="Google Shape;27;p25"/>
          <p:cNvSpPr txBox="1">
            <a:spLocks noGrp="1"/>
          </p:cNvSpPr>
          <p:nvPr>
            <p:ph type="body" idx="3"/>
          </p:nvPr>
        </p:nvSpPr>
        <p:spPr>
          <a:xfrm>
            <a:off x="6172201" y="1681163"/>
            <a:ext cx="5183188" cy="823912"/>
          </a:xfrm>
          <a:prstGeom prst="rect">
            <a:avLst/>
          </a:prstGeom>
          <a:noFill/>
          <a:ln>
            <a:noFill/>
          </a:ln>
        </p:spPr>
        <p:txBody>
          <a:bodyPr spcFirstLastPara="1" wrap="square" lIns="91425" tIns="91425" rIns="91425" bIns="91425" anchor="b" anchorCtr="0">
            <a:normAutofit/>
          </a:bodyPr>
          <a:lstStyle>
            <a:lvl1pPr marL="609585" lvl="0" indent="-304792" algn="l">
              <a:lnSpc>
                <a:spcPct val="115000"/>
              </a:lnSpc>
              <a:spcBef>
                <a:spcPts val="0"/>
              </a:spcBef>
              <a:spcAft>
                <a:spcPts val="0"/>
              </a:spcAft>
              <a:buSzPts val="1800"/>
              <a:buNone/>
              <a:defRPr sz="2400" b="1"/>
            </a:lvl1pPr>
            <a:lvl2pPr marL="1219170" lvl="1" indent="-304792" algn="l">
              <a:lnSpc>
                <a:spcPct val="115000"/>
              </a:lnSpc>
              <a:spcBef>
                <a:spcPts val="0"/>
              </a:spcBef>
              <a:spcAft>
                <a:spcPts val="0"/>
              </a:spcAft>
              <a:buSzPts val="1400"/>
              <a:buNone/>
              <a:defRPr sz="2000" b="1"/>
            </a:lvl2pPr>
            <a:lvl3pPr marL="1828754" lvl="2" indent="-304792" algn="l">
              <a:lnSpc>
                <a:spcPct val="115000"/>
              </a:lnSpc>
              <a:spcBef>
                <a:spcPts val="0"/>
              </a:spcBef>
              <a:spcAft>
                <a:spcPts val="0"/>
              </a:spcAft>
              <a:buSzPts val="1400"/>
              <a:buNone/>
              <a:defRPr sz="1800" b="1"/>
            </a:lvl3pPr>
            <a:lvl4pPr marL="2438339" lvl="3" indent="-304792" algn="l">
              <a:lnSpc>
                <a:spcPct val="115000"/>
              </a:lnSpc>
              <a:spcBef>
                <a:spcPts val="0"/>
              </a:spcBef>
              <a:spcAft>
                <a:spcPts val="0"/>
              </a:spcAft>
              <a:buSzPts val="1400"/>
              <a:buNone/>
              <a:defRPr sz="1600" b="1"/>
            </a:lvl4pPr>
            <a:lvl5pPr marL="3047924" lvl="4" indent="-304792" algn="l">
              <a:lnSpc>
                <a:spcPct val="115000"/>
              </a:lnSpc>
              <a:spcBef>
                <a:spcPts val="0"/>
              </a:spcBef>
              <a:spcAft>
                <a:spcPts val="0"/>
              </a:spcAft>
              <a:buSzPts val="1400"/>
              <a:buNone/>
              <a:defRPr sz="1600" b="1"/>
            </a:lvl5pPr>
            <a:lvl6pPr marL="3657509" lvl="5" indent="-304792" algn="l">
              <a:lnSpc>
                <a:spcPct val="115000"/>
              </a:lnSpc>
              <a:spcBef>
                <a:spcPts val="0"/>
              </a:spcBef>
              <a:spcAft>
                <a:spcPts val="0"/>
              </a:spcAft>
              <a:buSzPts val="1400"/>
              <a:buNone/>
              <a:defRPr sz="1600" b="1"/>
            </a:lvl6pPr>
            <a:lvl7pPr marL="4267093" lvl="6" indent="-304792" algn="l">
              <a:lnSpc>
                <a:spcPct val="115000"/>
              </a:lnSpc>
              <a:spcBef>
                <a:spcPts val="0"/>
              </a:spcBef>
              <a:spcAft>
                <a:spcPts val="0"/>
              </a:spcAft>
              <a:buSzPts val="1400"/>
              <a:buNone/>
              <a:defRPr sz="1600" b="1"/>
            </a:lvl7pPr>
            <a:lvl8pPr marL="4876678" lvl="7" indent="-304792" algn="l">
              <a:lnSpc>
                <a:spcPct val="115000"/>
              </a:lnSpc>
              <a:spcBef>
                <a:spcPts val="0"/>
              </a:spcBef>
              <a:spcAft>
                <a:spcPts val="0"/>
              </a:spcAft>
              <a:buSzPts val="1400"/>
              <a:buNone/>
              <a:defRPr sz="1600" b="1"/>
            </a:lvl8pPr>
            <a:lvl9pPr marL="5486263" lvl="8" indent="-304792" algn="l">
              <a:lnSpc>
                <a:spcPct val="115000"/>
              </a:lnSpc>
              <a:spcBef>
                <a:spcPts val="0"/>
              </a:spcBef>
              <a:spcAft>
                <a:spcPts val="0"/>
              </a:spcAft>
              <a:buSzPts val="1400"/>
              <a:buNone/>
              <a:defRPr sz="1600" b="1"/>
            </a:lvl9pPr>
          </a:lstStyle>
          <a:p>
            <a:endParaRPr/>
          </a:p>
        </p:txBody>
      </p:sp>
      <p:sp>
        <p:nvSpPr>
          <p:cNvPr id="28" name="Google Shape;28;p25"/>
          <p:cNvSpPr txBox="1">
            <a:spLocks noGrp="1"/>
          </p:cNvSpPr>
          <p:nvPr>
            <p:ph type="body" idx="4"/>
          </p:nvPr>
        </p:nvSpPr>
        <p:spPr>
          <a:xfrm>
            <a:off x="6172201" y="2505075"/>
            <a:ext cx="5183188" cy="3684588"/>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147615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A Content Slide">
  <p:cSld name="1A Content Slide">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2800"/>
              <a:buNone/>
              <a:defRPr sz="3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pic>
        <p:nvPicPr>
          <p:cNvPr id="32" name="Google Shape;32;p2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919025" y="5701167"/>
            <a:ext cx="1798679" cy="1003028"/>
          </a:xfrm>
          <a:prstGeom prst="rect">
            <a:avLst/>
          </a:prstGeom>
          <a:noFill/>
          <a:ln>
            <a:noFill/>
          </a:ln>
        </p:spPr>
      </p:pic>
    </p:spTree>
    <p:extLst>
      <p:ext uri="{BB962C8B-B14F-4D97-AF65-F5344CB8AC3E}">
        <p14:creationId xmlns:p14="http://schemas.microsoft.com/office/powerpoint/2010/main" val="2102297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6" name="Google Shape;36;p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7" name="Google Shape;37;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438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1" name="Google Shape;41;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5684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29"/>
          <p:cNvSpPr txBox="1">
            <a:spLocks noGrp="1"/>
          </p:cNvSpPr>
          <p:nvPr>
            <p:ph type="body" idx="1"/>
          </p:nvPr>
        </p:nvSpPr>
        <p:spPr>
          <a:xfrm>
            <a:off x="838200" y="1825625"/>
            <a:ext cx="5181600" cy="4013472"/>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solidFill>
                  <a:schemeClr val="dk1"/>
                </a:solidFill>
              </a:defRPr>
            </a:lvl1pPr>
            <a:lvl2pPr marL="1219170" lvl="1" indent="-423323" algn="l">
              <a:lnSpc>
                <a:spcPct val="115000"/>
              </a:lnSpc>
              <a:spcBef>
                <a:spcPts val="0"/>
              </a:spcBef>
              <a:spcAft>
                <a:spcPts val="0"/>
              </a:spcAft>
              <a:buSzPts val="1400"/>
              <a:buChar char="○"/>
              <a:defRPr>
                <a:solidFill>
                  <a:schemeClr val="dk1"/>
                </a:solidFill>
              </a:defRPr>
            </a:lvl2pPr>
            <a:lvl3pPr marL="1828754" lvl="2" indent="-423323" algn="l">
              <a:lnSpc>
                <a:spcPct val="115000"/>
              </a:lnSpc>
              <a:spcBef>
                <a:spcPts val="0"/>
              </a:spcBef>
              <a:spcAft>
                <a:spcPts val="0"/>
              </a:spcAft>
              <a:buSzPts val="1400"/>
              <a:buChar char="■"/>
              <a:defRPr>
                <a:solidFill>
                  <a:schemeClr val="dk1"/>
                </a:solidFill>
              </a:defRPr>
            </a:lvl3pPr>
            <a:lvl4pPr marL="2438339" lvl="3" indent="-423323" algn="l">
              <a:lnSpc>
                <a:spcPct val="115000"/>
              </a:lnSpc>
              <a:spcBef>
                <a:spcPts val="0"/>
              </a:spcBef>
              <a:spcAft>
                <a:spcPts val="0"/>
              </a:spcAft>
              <a:buSzPts val="1400"/>
              <a:buChar char="●"/>
              <a:defRPr>
                <a:solidFill>
                  <a:schemeClr val="dk1"/>
                </a:solidFill>
              </a:defRPr>
            </a:lvl4pPr>
            <a:lvl5pPr marL="3047924" lvl="4" indent="-423323" algn="l">
              <a:lnSpc>
                <a:spcPct val="115000"/>
              </a:lnSpc>
              <a:spcBef>
                <a:spcPts val="0"/>
              </a:spcBef>
              <a:spcAft>
                <a:spcPts val="0"/>
              </a:spcAft>
              <a:buSzPts val="1400"/>
              <a:buChar char="○"/>
              <a:defRPr>
                <a:solidFill>
                  <a:schemeClr val="dk1"/>
                </a:solidFill>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5" name="Google Shape;45;p29"/>
          <p:cNvSpPr txBox="1">
            <a:spLocks noGrp="1"/>
          </p:cNvSpPr>
          <p:nvPr>
            <p:ph type="body" idx="2"/>
          </p:nvPr>
        </p:nvSpPr>
        <p:spPr>
          <a:xfrm>
            <a:off x="6172200" y="1825625"/>
            <a:ext cx="5181600" cy="4013472"/>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solidFill>
                  <a:schemeClr val="dk1"/>
                </a:solidFill>
              </a:defRPr>
            </a:lvl1pPr>
            <a:lvl2pPr marL="1219170" lvl="1" indent="-423323" algn="l">
              <a:lnSpc>
                <a:spcPct val="115000"/>
              </a:lnSpc>
              <a:spcBef>
                <a:spcPts val="0"/>
              </a:spcBef>
              <a:spcAft>
                <a:spcPts val="0"/>
              </a:spcAft>
              <a:buSzPts val="1400"/>
              <a:buChar char="○"/>
              <a:defRPr>
                <a:solidFill>
                  <a:schemeClr val="dk1"/>
                </a:solidFill>
              </a:defRPr>
            </a:lvl2pPr>
            <a:lvl3pPr marL="1828754" lvl="2" indent="-423323" algn="l">
              <a:lnSpc>
                <a:spcPct val="115000"/>
              </a:lnSpc>
              <a:spcBef>
                <a:spcPts val="0"/>
              </a:spcBef>
              <a:spcAft>
                <a:spcPts val="0"/>
              </a:spcAft>
              <a:buSzPts val="1400"/>
              <a:buChar char="■"/>
              <a:defRPr>
                <a:solidFill>
                  <a:schemeClr val="dk1"/>
                </a:solidFill>
              </a:defRPr>
            </a:lvl3pPr>
            <a:lvl4pPr marL="2438339" lvl="3" indent="-423323" algn="l">
              <a:lnSpc>
                <a:spcPct val="115000"/>
              </a:lnSpc>
              <a:spcBef>
                <a:spcPts val="0"/>
              </a:spcBef>
              <a:spcAft>
                <a:spcPts val="0"/>
              </a:spcAft>
              <a:buSzPts val="1400"/>
              <a:buChar char="●"/>
              <a:defRPr>
                <a:solidFill>
                  <a:schemeClr val="dk1"/>
                </a:solidFill>
              </a:defRPr>
            </a:lvl4pPr>
            <a:lvl5pPr marL="3047924" lvl="4" indent="-423323" algn="l">
              <a:lnSpc>
                <a:spcPct val="115000"/>
              </a:lnSpc>
              <a:spcBef>
                <a:spcPts val="0"/>
              </a:spcBef>
              <a:spcAft>
                <a:spcPts val="0"/>
              </a:spcAft>
              <a:buSzPts val="1400"/>
              <a:buChar char="○"/>
              <a:defRPr>
                <a:solidFill>
                  <a:schemeClr val="dk1"/>
                </a:solidFill>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605910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74237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ody: Large Icon Below">
  <p:cSld name="Body: Large Icon Below">
    <p:spTree>
      <p:nvGrpSpPr>
        <p:cNvPr id="1" name="Shape 48"/>
        <p:cNvGrpSpPr/>
        <p:nvPr/>
      </p:nvGrpSpPr>
      <p:grpSpPr>
        <a:xfrm>
          <a:off x="0" y="0"/>
          <a:ext cx="0" cy="0"/>
          <a:chOff x="0" y="0"/>
          <a:chExt cx="0" cy="0"/>
        </a:xfrm>
      </p:grpSpPr>
      <p:sp>
        <p:nvSpPr>
          <p:cNvPr id="49" name="Google Shape;49;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fld id="{00000000-1234-1234-1234-123412341234}" type="slidenum">
              <a:rPr lang="en-US" smtClean="0"/>
              <a:pPr/>
              <a:t>‹#›</a:t>
            </a:fld>
            <a:endParaRPr lang="en-US"/>
          </a:p>
        </p:txBody>
      </p:sp>
      <p:sp>
        <p:nvSpPr>
          <p:cNvPr id="50" name="Google Shape;50;p31"/>
          <p:cNvSpPr txBox="1">
            <a:spLocks noGrp="1"/>
          </p:cNvSpPr>
          <p:nvPr>
            <p:ph type="body" idx="1"/>
          </p:nvPr>
        </p:nvSpPr>
        <p:spPr>
          <a:xfrm>
            <a:off x="605372" y="548640"/>
            <a:ext cx="10977033" cy="5589693"/>
          </a:xfrm>
          <a:prstGeom prst="rect">
            <a:avLst/>
          </a:prstGeom>
          <a:noFill/>
          <a:ln>
            <a:noFill/>
          </a:ln>
        </p:spPr>
        <p:txBody>
          <a:bodyPr spcFirstLastPara="1" wrap="square" lIns="91425" tIns="91425" rIns="91425" bIns="91425" anchor="t" anchorCtr="0">
            <a:normAutofit/>
          </a:bodyPr>
          <a:lstStyle>
            <a:lvl1pPr marL="609585" lvl="0" indent="-457189" algn="l">
              <a:lnSpc>
                <a:spcPct val="90000"/>
              </a:lnSpc>
              <a:spcBef>
                <a:spcPts val="0"/>
              </a:spcBef>
              <a:spcAft>
                <a:spcPts val="0"/>
              </a:spcAft>
              <a:buSzPts val="1800"/>
              <a:buChar char="●"/>
              <a:defRPr sz="3200">
                <a:latin typeface="Rockwell"/>
                <a:ea typeface="Rockwell"/>
                <a:cs typeface="Rockwell"/>
                <a:sym typeface="Rockwell"/>
              </a:defRPr>
            </a:lvl1pPr>
            <a:lvl2pPr marL="1219170" lvl="1" indent="-423323" algn="l">
              <a:lnSpc>
                <a:spcPct val="100000"/>
              </a:lnSpc>
              <a:spcBef>
                <a:spcPts val="600"/>
              </a:spcBef>
              <a:spcAft>
                <a:spcPts val="0"/>
              </a:spcAft>
              <a:buSzPts val="1400"/>
              <a:buChar char="○"/>
              <a:defRPr sz="3200">
                <a:solidFill>
                  <a:schemeClr val="accent3"/>
                </a:solidFill>
              </a:defRPr>
            </a:lvl2pPr>
            <a:lvl3pPr marL="1828754" lvl="2" indent="-423323" algn="l">
              <a:lnSpc>
                <a:spcPct val="100000"/>
              </a:lnSpc>
              <a:spcBef>
                <a:spcPts val="1200"/>
              </a:spcBef>
              <a:spcAft>
                <a:spcPts val="0"/>
              </a:spcAft>
              <a:buSzPts val="1400"/>
              <a:buChar char="■"/>
              <a:defRPr sz="3200" b="0">
                <a:solidFill>
                  <a:schemeClr val="lt2"/>
                </a:solidFill>
              </a:defRPr>
            </a:lvl3pPr>
            <a:lvl4pPr marL="2438339" lvl="3" indent="-423323" algn="l">
              <a:lnSpc>
                <a:spcPct val="100000"/>
              </a:lnSpc>
              <a:spcBef>
                <a:spcPts val="1200"/>
              </a:spcBef>
              <a:spcAft>
                <a:spcPts val="0"/>
              </a:spcAft>
              <a:buSzPts val="1400"/>
              <a:buChar char="●"/>
              <a:defRPr sz="3200"/>
            </a:lvl4pPr>
            <a:lvl5pPr marL="3047924" lvl="4" indent="-423323" algn="l">
              <a:lnSpc>
                <a:spcPct val="100000"/>
              </a:lnSpc>
              <a:spcBef>
                <a:spcPts val="1200"/>
              </a:spcBef>
              <a:spcAft>
                <a:spcPts val="0"/>
              </a:spcAft>
              <a:buSzPts val="1400"/>
              <a:buChar char="○"/>
              <a:defRPr sz="3200"/>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1" name="Google Shape;51;p31"/>
          <p:cNvSpPr txBox="1">
            <a:spLocks noGrp="1"/>
          </p:cNvSpPr>
          <p:nvPr>
            <p:ph type="body" idx="2"/>
          </p:nvPr>
        </p:nvSpPr>
        <p:spPr>
          <a:xfrm>
            <a:off x="609605" y="1823009"/>
            <a:ext cx="10972801" cy="4315327"/>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sz="3200" b="0"/>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80213045"/>
      </p:ext>
    </p:extLst>
  </p:cSld>
  <p:clrMapOvr>
    <a:masterClrMapping/>
  </p:clrMapOvr>
  <p:extLst>
    <p:ext uri="{DCECCB84-F9BA-43D5-87BE-67443E8EF086}">
      <p15:sldGuideLst xmlns:p15="http://schemas.microsoft.com/office/powerpoint/2012/main">
        <p15:guide id="1" orient="horz" pos="2184">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7138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0" name="Google Shape;50;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1" name="Google Shape;51;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2" name="Google Shape;52;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8054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7" name="Google Shape;57;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2438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60" name="Google Shape;60;p3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61" name="Google Shape;61;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6187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64" name="Google Shape;64;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4915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3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3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68" name="Google Shape;68;p3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9" name="Google Shape;69;p3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70" name="Google Shape;70;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6522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37"/>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73" name="Google Shape;73;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6827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38"/>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76" name="Google Shape;76;p38"/>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77" name="Google Shape;77;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289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1289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spTree>
      <p:nvGrpSpPr>
        <p:cNvPr id="1" name="Shape 80"/>
        <p:cNvGrpSpPr/>
        <p:nvPr/>
      </p:nvGrpSpPr>
      <p:grpSpPr>
        <a:xfrm>
          <a:off x="0" y="0"/>
          <a:ext cx="0" cy="0"/>
          <a:chOff x="0" y="0"/>
          <a:chExt cx="0" cy="0"/>
        </a:xfrm>
      </p:grpSpPr>
      <p:sp>
        <p:nvSpPr>
          <p:cNvPr id="81" name="Google Shape;81;p4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p40"/>
          <p:cNvSpPr/>
          <p:nvPr/>
        </p:nvSpPr>
        <p:spPr>
          <a:xfrm>
            <a:off x="1" y="1935333"/>
            <a:ext cx="12192000" cy="3693111"/>
          </a:xfrm>
          <a:prstGeom prst="rect">
            <a:avLst/>
          </a:prstGeom>
          <a:gradFill>
            <a:gsLst>
              <a:gs pos="0">
                <a:srgbClr val="49234C"/>
              </a:gs>
              <a:gs pos="50000">
                <a:srgbClr val="69346E"/>
              </a:gs>
              <a:gs pos="100000">
                <a:srgbClr val="7E3E85"/>
              </a:gs>
            </a:gsLst>
            <a:lin ang="1620000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rgbClr val="145579"/>
              </a:solidFill>
              <a:latin typeface="Arial"/>
              <a:ea typeface="Arial"/>
              <a:cs typeface="Arial"/>
              <a:sym typeface="Arial"/>
            </a:endParaRPr>
          </a:p>
        </p:txBody>
      </p:sp>
      <p:sp>
        <p:nvSpPr>
          <p:cNvPr id="83" name="Google Shape;83;p40"/>
          <p:cNvSpPr txBox="1">
            <a:spLocks noGrp="1"/>
          </p:cNvSpPr>
          <p:nvPr>
            <p:ph type="body" idx="1"/>
          </p:nvPr>
        </p:nvSpPr>
        <p:spPr>
          <a:xfrm>
            <a:off x="838200" y="2376041"/>
            <a:ext cx="10515600" cy="4351339"/>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solidFill>
                  <a:schemeClr val="lt1"/>
                </a:solidFill>
              </a:defRPr>
            </a:lvl1pPr>
            <a:lvl2pPr marL="1219170" lvl="1" indent="-423323" algn="l">
              <a:lnSpc>
                <a:spcPct val="115000"/>
              </a:lnSpc>
              <a:spcBef>
                <a:spcPts val="0"/>
              </a:spcBef>
              <a:spcAft>
                <a:spcPts val="0"/>
              </a:spcAft>
              <a:buSzPts val="1400"/>
              <a:buChar char="○"/>
              <a:defRPr>
                <a:solidFill>
                  <a:schemeClr val="lt1"/>
                </a:solidFill>
              </a:defRPr>
            </a:lvl2pPr>
            <a:lvl3pPr marL="1828754" lvl="2" indent="-423323" algn="l">
              <a:lnSpc>
                <a:spcPct val="115000"/>
              </a:lnSpc>
              <a:spcBef>
                <a:spcPts val="0"/>
              </a:spcBef>
              <a:spcAft>
                <a:spcPts val="0"/>
              </a:spcAft>
              <a:buSzPts val="1400"/>
              <a:buChar char="■"/>
              <a:defRPr>
                <a:solidFill>
                  <a:schemeClr val="lt1"/>
                </a:solidFill>
              </a:defRPr>
            </a:lvl3pPr>
            <a:lvl4pPr marL="2438339" lvl="3" indent="-423323" algn="l">
              <a:lnSpc>
                <a:spcPct val="115000"/>
              </a:lnSpc>
              <a:spcBef>
                <a:spcPts val="0"/>
              </a:spcBef>
              <a:spcAft>
                <a:spcPts val="0"/>
              </a:spcAft>
              <a:buSzPts val="1400"/>
              <a:buChar char="●"/>
              <a:defRPr>
                <a:solidFill>
                  <a:schemeClr val="lt1"/>
                </a:solidFill>
              </a:defRPr>
            </a:lvl4pPr>
            <a:lvl5pPr marL="3047924" lvl="4" indent="-423323" algn="l">
              <a:lnSpc>
                <a:spcPct val="115000"/>
              </a:lnSpc>
              <a:spcBef>
                <a:spcPts val="0"/>
              </a:spcBef>
              <a:spcAft>
                <a:spcPts val="0"/>
              </a:spcAft>
              <a:buSzPts val="1400"/>
              <a:buChar char="○"/>
              <a:defRPr>
                <a:solidFill>
                  <a:schemeClr val="lt1"/>
                </a:solidFill>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110083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B_Content Slide">
  <p:cSld name="2B_Content Slide">
    <p:spTree>
      <p:nvGrpSpPr>
        <p:cNvPr id="1" name="Shape 84"/>
        <p:cNvGrpSpPr/>
        <p:nvPr/>
      </p:nvGrpSpPr>
      <p:grpSpPr>
        <a:xfrm>
          <a:off x="0" y="0"/>
          <a:ext cx="0" cy="0"/>
          <a:chOff x="0" y="0"/>
          <a:chExt cx="0" cy="0"/>
        </a:xfrm>
      </p:grpSpPr>
    </p:spTree>
    <p:extLst>
      <p:ext uri="{BB962C8B-B14F-4D97-AF65-F5344CB8AC3E}">
        <p14:creationId xmlns:p14="http://schemas.microsoft.com/office/powerpoint/2010/main" val="35388938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Level 1_Color Bar">
  <p:cSld name="2_Level 1_Color Bar">
    <p:spTree>
      <p:nvGrpSpPr>
        <p:cNvPr id="1" name="Shape 85"/>
        <p:cNvGrpSpPr/>
        <p:nvPr/>
      </p:nvGrpSpPr>
      <p:grpSpPr>
        <a:xfrm>
          <a:off x="0" y="0"/>
          <a:ext cx="0" cy="0"/>
          <a:chOff x="0" y="0"/>
          <a:chExt cx="0" cy="0"/>
        </a:xfrm>
      </p:grpSpPr>
      <p:sp>
        <p:nvSpPr>
          <p:cNvPr id="86" name="Google Shape;86;p42"/>
          <p:cNvSpPr/>
          <p:nvPr/>
        </p:nvSpPr>
        <p:spPr>
          <a:xfrm>
            <a:off x="0" y="1"/>
            <a:ext cx="12216384" cy="1447800"/>
          </a:xfrm>
          <a:prstGeom prst="rect">
            <a:avLst/>
          </a:prstGeom>
          <a:solidFill>
            <a:srgbClr val="00717D"/>
          </a:solidFill>
          <a:ln>
            <a:noFill/>
          </a:ln>
        </p:spPr>
        <p:txBody>
          <a:bodyPr spcFirstLastPara="1" wrap="square" lIns="121900" tIns="60933" rIns="121900" bIns="60933" anchor="t" anchorCtr="0">
            <a:noAutofit/>
          </a:bodyPr>
          <a:lstStyle/>
          <a:p>
            <a:pPr marL="400021" marR="0" lvl="0" indent="0" algn="l" rtl="0">
              <a:lnSpc>
                <a:spcPct val="90000"/>
              </a:lnSpc>
              <a:spcBef>
                <a:spcPts val="0"/>
              </a:spcBef>
              <a:spcAft>
                <a:spcPts val="0"/>
              </a:spcAft>
              <a:buClr>
                <a:srgbClr val="000000"/>
              </a:buClr>
              <a:buSzPts val="3300"/>
              <a:buFont typeface="Arial"/>
              <a:buNone/>
            </a:pPr>
            <a:endParaRPr sz="4400" b="0" i="0" u="none" strike="noStrike" cap="none">
              <a:solidFill>
                <a:schemeClr val="lt1"/>
              </a:solidFill>
              <a:latin typeface="Arial"/>
              <a:ea typeface="Arial"/>
              <a:cs typeface="Arial"/>
              <a:sym typeface="Arial"/>
            </a:endParaRPr>
          </a:p>
        </p:txBody>
      </p:sp>
      <p:sp>
        <p:nvSpPr>
          <p:cNvPr id="87" name="Google Shape;87;p42"/>
          <p:cNvSpPr txBox="1">
            <a:spLocks noGrp="1"/>
          </p:cNvSpPr>
          <p:nvPr>
            <p:ph type="title"/>
          </p:nvPr>
        </p:nvSpPr>
        <p:spPr>
          <a:xfrm>
            <a:off x="609603" y="369048"/>
            <a:ext cx="9311636" cy="91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 name="Google Shape;88;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fld id="{00000000-1234-1234-1234-123412341234}" type="slidenum">
              <a:rPr lang="en-US" smtClean="0"/>
              <a:pPr/>
              <a:t>‹#›</a:t>
            </a:fld>
            <a:endParaRPr lang="en-US"/>
          </a:p>
        </p:txBody>
      </p:sp>
      <p:sp>
        <p:nvSpPr>
          <p:cNvPr id="89" name="Google Shape;89;p42"/>
          <p:cNvSpPr>
            <a:spLocks noGrp="1"/>
          </p:cNvSpPr>
          <p:nvPr>
            <p:ph type="clipArt" idx="2"/>
          </p:nvPr>
        </p:nvSpPr>
        <p:spPr>
          <a:xfrm>
            <a:off x="10263721" y="240680"/>
            <a:ext cx="1284817" cy="965200"/>
          </a:xfrm>
          <a:prstGeom prst="rect">
            <a:avLst/>
          </a:prstGeom>
          <a:noFill/>
          <a:ln>
            <a:noFill/>
          </a:ln>
        </p:spPr>
      </p:sp>
      <p:sp>
        <p:nvSpPr>
          <p:cNvPr id="90" name="Google Shape;90;p42"/>
          <p:cNvSpPr txBox="1">
            <a:spLocks noGrp="1"/>
          </p:cNvSpPr>
          <p:nvPr>
            <p:ph type="body" idx="1"/>
          </p:nvPr>
        </p:nvSpPr>
        <p:spPr>
          <a:xfrm>
            <a:off x="609605" y="1989621"/>
            <a:ext cx="10938935" cy="4002088"/>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atin typeface="Arial Black"/>
                <a:ea typeface="Arial Black"/>
                <a:cs typeface="Arial Black"/>
                <a:sym typeface="Arial Black"/>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1986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sp>
        <p:nvSpPr>
          <p:cNvPr id="54" name="Google Shape;54;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276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Template">
  <p:cSld name="Picture Template">
    <p:spTree>
      <p:nvGrpSpPr>
        <p:cNvPr id="1" name="Shape 91"/>
        <p:cNvGrpSpPr/>
        <p:nvPr/>
      </p:nvGrpSpPr>
      <p:grpSpPr>
        <a:xfrm>
          <a:off x="0" y="0"/>
          <a:ext cx="0" cy="0"/>
          <a:chOff x="0" y="0"/>
          <a:chExt cx="0" cy="0"/>
        </a:xfrm>
      </p:grpSpPr>
      <p:sp>
        <p:nvSpPr>
          <p:cNvPr id="92" name="Google Shape;92;p43"/>
          <p:cNvSpPr>
            <a:spLocks noGrp="1"/>
          </p:cNvSpPr>
          <p:nvPr>
            <p:ph type="pic" idx="2"/>
          </p:nvPr>
        </p:nvSpPr>
        <p:spPr>
          <a:xfrm>
            <a:off x="717493" y="1452869"/>
            <a:ext cx="10371667" cy="4333875"/>
          </a:xfrm>
          <a:prstGeom prst="rect">
            <a:avLst/>
          </a:prstGeom>
          <a:noFill/>
          <a:ln>
            <a:noFill/>
          </a:ln>
        </p:spPr>
      </p:sp>
    </p:spTree>
    <p:extLst>
      <p:ext uri="{BB962C8B-B14F-4D97-AF65-F5344CB8AC3E}">
        <p14:creationId xmlns:p14="http://schemas.microsoft.com/office/powerpoint/2010/main" val="4075585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8" name="Google Shape;58;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399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282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2637B58-87C1-446D-BDA9-B06F4BCF7782}" type="datetimeFigureOut">
              <a:rPr lang="en-US" smtClean="0"/>
              <a:t>8/5/24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8730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Google Shape;9;p1"/>
          <p:cNvPicPr preferRelativeResize="0"/>
          <p:nvPr/>
        </p:nvPicPr>
        <p:blipFill>
          <a:blip r:embed="rId20" cstate="email">
            <a:alphaModFix/>
            <a:extLst>
              <a:ext uri="{28A0092B-C50C-407E-A947-70E740481C1C}">
                <a14:useLocalDpi xmlns:a14="http://schemas.microsoft.com/office/drawing/2010/main"/>
              </a:ext>
            </a:extLst>
          </a:blip>
          <a:stretch>
            <a:fillRect/>
          </a:stretch>
        </p:blipFill>
        <p:spPr>
          <a:xfrm>
            <a:off x="10210201" y="5730767"/>
            <a:ext cx="1694567" cy="853067"/>
          </a:xfrm>
          <a:prstGeom prst="rect">
            <a:avLst/>
          </a:prstGeom>
          <a:noFill/>
          <a:ln>
            <a:noFill/>
          </a:ln>
        </p:spPr>
      </p:pic>
      <p:sp>
        <p:nvSpPr>
          <p:cNvPr id="10" name="Google Shape;10;p1"/>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 name="Google Shape;11;p1"/>
          <p:cNvSpPr/>
          <p:nvPr/>
        </p:nvSpPr>
        <p:spPr>
          <a:xfrm>
            <a:off x="0" y="85600"/>
            <a:ext cx="12192000" cy="85600"/>
          </a:xfrm>
          <a:prstGeom prst="rect">
            <a:avLst/>
          </a:prstGeom>
          <a:solidFill>
            <a:srgbClr val="FF0000">
              <a:alpha val="7625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 name="Google Shape;12;p1"/>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278538969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7" r:id="rId11"/>
    <p:sldLayoutId id="2147483748" r:id="rId12"/>
    <p:sldLayoutId id="2147483750" r:id="rId13"/>
    <p:sldLayoutId id="2147483751" r:id="rId14"/>
    <p:sldLayoutId id="2147483800" r:id="rId15"/>
    <p:sldLayoutId id="2147483801" r:id="rId16"/>
    <p:sldLayoutId id="2147483802" r:id="rId17"/>
    <p:sldLayoutId id="214748380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Google Shape;9;p1"/>
          <p:cNvPicPr preferRelativeResize="0"/>
          <p:nvPr/>
        </p:nvPicPr>
        <p:blipFill>
          <a:blip r:embed="rId24" cstate="email">
            <a:alphaModFix/>
            <a:extLst>
              <a:ext uri="{28A0092B-C50C-407E-A947-70E740481C1C}">
                <a14:useLocalDpi xmlns:a14="http://schemas.microsoft.com/office/drawing/2010/main"/>
              </a:ext>
            </a:extLst>
          </a:blip>
          <a:stretch>
            <a:fillRect/>
          </a:stretch>
        </p:blipFill>
        <p:spPr>
          <a:xfrm>
            <a:off x="10210201" y="5730767"/>
            <a:ext cx="1694567" cy="853067"/>
          </a:xfrm>
          <a:prstGeom prst="rect">
            <a:avLst/>
          </a:prstGeom>
          <a:noFill/>
          <a:ln>
            <a:noFill/>
          </a:ln>
        </p:spPr>
      </p:pic>
      <p:sp>
        <p:nvSpPr>
          <p:cNvPr id="10" name="Google Shape;10;p1"/>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 name="Google Shape;11;p1"/>
          <p:cNvSpPr/>
          <p:nvPr/>
        </p:nvSpPr>
        <p:spPr>
          <a:xfrm>
            <a:off x="0" y="85600"/>
            <a:ext cx="12192000" cy="85600"/>
          </a:xfrm>
          <a:prstGeom prst="rect">
            <a:avLst/>
          </a:prstGeom>
          <a:solidFill>
            <a:srgbClr val="FF0000">
              <a:alpha val="7625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 name="Google Shape;12;p1"/>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3079204634"/>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2" r:id="rId16"/>
    <p:sldLayoutId id="2147483773" r:id="rId17"/>
    <p:sldLayoutId id="2147483774" r:id="rId18"/>
    <p:sldLayoutId id="2147483775" r:id="rId19"/>
    <p:sldLayoutId id="2147483776" r:id="rId20"/>
    <p:sldLayoutId id="2147483777" r:id="rId21"/>
    <p:sldLayoutId id="214748377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pic>
        <p:nvPicPr>
          <p:cNvPr id="9" name="Google Shape;9;p23"/>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10210201" y="5730767"/>
            <a:ext cx="1694567" cy="853067"/>
          </a:xfrm>
          <a:prstGeom prst="rect">
            <a:avLst/>
          </a:prstGeom>
          <a:noFill/>
          <a:ln>
            <a:noFill/>
          </a:ln>
        </p:spPr>
      </p:pic>
      <p:sp>
        <p:nvSpPr>
          <p:cNvPr id="10" name="Google Shape;10;p23"/>
          <p:cNvSpPr/>
          <p:nvPr/>
        </p:nvSpPr>
        <p:spPr>
          <a:xfrm>
            <a:off x="0" y="0"/>
            <a:ext cx="12192000" cy="85600"/>
          </a:xfrm>
          <a:prstGeom prst="rect">
            <a:avLst/>
          </a:prstGeom>
          <a:solidFill>
            <a:srgbClr val="379F0A"/>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23"/>
          <p:cNvSpPr/>
          <p:nvPr/>
        </p:nvSpPr>
        <p:spPr>
          <a:xfrm>
            <a:off x="0" y="85600"/>
            <a:ext cx="12192000" cy="85600"/>
          </a:xfrm>
          <a:prstGeom prst="rect">
            <a:avLst/>
          </a:prstGeom>
          <a:solidFill>
            <a:srgbClr val="FF0000">
              <a:alpha val="76078"/>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23"/>
          <p:cNvSpPr/>
          <p:nvPr/>
        </p:nvSpPr>
        <p:spPr>
          <a:xfrm>
            <a:off x="0" y="171200"/>
            <a:ext cx="12192000" cy="85600"/>
          </a:xfrm>
          <a:prstGeom prst="rect">
            <a:avLst/>
          </a:prstGeom>
          <a:solidFill>
            <a:srgbClr val="2C81A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5356621"/>
      </p:ext>
    </p:extLst>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hyperlink" Target="http://www.npuap.org/resources/educational-and-clinical-resources/npuap-pressure-injury-stage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hyperlink" Target="http://www.npuap.org/resources/educational-and-clinical-resources/npuap-pressure-injury-stages/"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npuap.org/resources/educational-and-clinical-resources/npuap-pressure-injury-stag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cdn.ymaws.com/npuap.site-ym.com/resource/resmgr/npuap_pressure_injury_stages.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hyperlink" Target="http://www.npuap.org/resources/educational-and-clinical-resources/npuap-pressure-injury-stage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hyperlink" Target="http://www.npuap.org/resources/educational-and-clinical-resources/npuap-pressure-injury-stages/" TargetMode="External"/><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9.jpe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www.npuap.org/resources/educational-and-clinical-resources/npuap-pressure-injury-stag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www.npuap.org/resources/educational-and-clinical-resources/npuap-pressure-injury-stages/" TargetMode="External"/><Relationship Id="rId5" Type="http://schemas.openxmlformats.org/officeDocument/2006/relationships/image" Target="../media/image42.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www.npuap.org/resources/educational-and-clinical-resources/npuap-pressure-injury-stages/"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www.npuap.org/resources/educational-and-clinical-resources/npuap-pressure-injury-stages/" TargetMode="Externa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hyperlink" Target="http://www.npuap.org/resources/educational-and-clinical-resources/npuap-pressure-injury-stages/" TargetMode="Externa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53.jpeg"/><Relationship Id="rId5" Type="http://schemas.openxmlformats.org/officeDocument/2006/relationships/hyperlink" Target="http://www.npuap.org/resources/educational-and-clinical-resources/npuap-pressure-injury-stages/" TargetMode="External"/><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hyperlink" Target="http://www.npuap.org/resources/educational-and-clinical-resources/npuap-pressure-injury-stages/"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hyperlink" Target="http://www.npuap.org/resources/educational-and-clinical-resources/npuap-pressure-injury-stages/" TargetMode="Externa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hyperlink" Target="http://www.npuap.org/resources/educational-and-clinical-resources/npuap-pressure-injury-stages/" TargetMode="External"/><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5.jpeg"/><Relationship Id="rId7"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oleObject" Target="../embeddings/oleObject1.bin"/><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4.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5.jpeg"/><Relationship Id="rId7" Type="http://schemas.openxmlformats.org/officeDocument/2006/relationships/diagramQuickStyle" Target="../diagrams/quickStyle2.xm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diagramLayout" Target="../diagrams/layout2.xml"/><Relationship Id="rId11" Type="http://schemas.openxmlformats.org/officeDocument/2006/relationships/image" Target="../media/image78.jpeg"/><Relationship Id="rId5" Type="http://schemas.openxmlformats.org/officeDocument/2006/relationships/diagramData" Target="../diagrams/data2.xml"/><Relationship Id="rId10" Type="http://schemas.openxmlformats.org/officeDocument/2006/relationships/image" Target="../media/image77.png"/><Relationship Id="rId4" Type="http://schemas.openxmlformats.org/officeDocument/2006/relationships/image" Target="../media/image76.jpe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hyperlink" Target="http://patientsafety.pa.gov/ADVISORIES/Pages/201306_50.aspx" TargetMode="External"/><Relationship Id="rId5" Type="http://schemas.openxmlformats.org/officeDocument/2006/relationships/hyperlink" Target="https://www.shutterstock.com/catalog/collections/2773448902110611311" TargetMode="Externa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11.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2.xml"/><Relationship Id="rId1" Type="http://schemas.openxmlformats.org/officeDocument/2006/relationships/tags" Target="../tags/tag14.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tags" Target="../tags/tag15.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4.xml"/><Relationship Id="rId5" Type="http://schemas.openxmlformats.org/officeDocument/2006/relationships/image" Target="../media/image98.jpeg"/><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image" Target="../media/image101.jpeg"/><Relationship Id="rId4" Type="http://schemas.openxmlformats.org/officeDocument/2006/relationships/image" Target="../media/image100.tiff"/></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jpg"/><Relationship Id="rId7" Type="http://schemas.openxmlformats.org/officeDocument/2006/relationships/hyperlink" Target="http://www.scotttriggersgov.com/"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hyperlink" Target="http://www.scotttriggers.com/" TargetMode="External"/><Relationship Id="rId5" Type="http://schemas.openxmlformats.org/officeDocument/2006/relationships/hyperlink" Target="mailto:scotttriggers@gmail.com" TargetMode="Externa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nis.princeton.edu/downloads/NIS-Skin-Color-Scale.pdf" TargetMode="External"/><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hyperlink" Target="https://www.fda.gov/media/176292/downloa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dn.ymaws.com/npuap.site-ym.com/resource/resmgr/npuap_pressure_injury_stages.pdf"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hyperlink" Target="https://pppia.org/pppia-resources"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patientsafety.pa.gov/ADVISORIES/Pages/201306_50.aspx"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6164-846B-F9ED-487D-E4FB9560C72C}"/>
              </a:ext>
            </a:extLst>
          </p:cNvPr>
          <p:cNvSpPr>
            <a:spLocks noGrp="1"/>
          </p:cNvSpPr>
          <p:nvPr>
            <p:ph type="ctrTitle"/>
          </p:nvPr>
        </p:nvSpPr>
        <p:spPr>
          <a:xfrm>
            <a:off x="643468" y="643468"/>
            <a:ext cx="4620584" cy="2668144"/>
          </a:xfrm>
        </p:spPr>
        <p:txBody>
          <a:bodyPr>
            <a:normAutofit fontScale="90000"/>
          </a:bodyPr>
          <a:lstStyle/>
          <a:p>
            <a:pPr algn="l"/>
            <a:r>
              <a:rPr lang="en-US" sz="4400" b="1" dirty="0">
                <a:solidFill>
                  <a:schemeClr val="accent1">
                    <a:lumMod val="75000"/>
                  </a:schemeClr>
                </a:solidFill>
              </a:rPr>
              <a:t>Scott Triggers</a:t>
            </a:r>
            <a:r>
              <a:rPr lang="en-US" sz="4400" b="1" baseline="30000" dirty="0">
                <a:solidFill>
                  <a:schemeClr val="accent1">
                    <a:lumMod val="75000"/>
                  </a:schemeClr>
                </a:solidFill>
              </a:rPr>
              <a:t>©</a:t>
            </a:r>
            <a:r>
              <a:rPr lang="en-US" sz="4400" b="1" dirty="0">
                <a:solidFill>
                  <a:schemeClr val="accent1">
                    <a:lumMod val="75000"/>
                  </a:schemeClr>
                </a:solidFill>
              </a:rPr>
              <a:t>: Perioperative Skin Assessment</a:t>
            </a:r>
          </a:p>
        </p:txBody>
      </p:sp>
      <p:sp>
        <p:nvSpPr>
          <p:cNvPr id="3" name="Subtitle 2">
            <a:extLst>
              <a:ext uri="{FF2B5EF4-FFF2-40B4-BE49-F238E27FC236}">
                <a16:creationId xmlns:a16="http://schemas.microsoft.com/office/drawing/2014/main" id="{A5764614-03B9-AD5C-0409-304F1B9D2A95}"/>
              </a:ext>
            </a:extLst>
          </p:cNvPr>
          <p:cNvSpPr>
            <a:spLocks noGrp="1"/>
          </p:cNvSpPr>
          <p:nvPr>
            <p:ph type="subTitle" idx="1"/>
          </p:nvPr>
        </p:nvSpPr>
        <p:spPr>
          <a:xfrm>
            <a:off x="510253" y="3955080"/>
            <a:ext cx="5715915" cy="1876595"/>
          </a:xfrm>
        </p:spPr>
        <p:txBody>
          <a:bodyPr>
            <a:noAutofit/>
          </a:bodyPr>
          <a:lstStyle/>
          <a:p>
            <a:pPr algn="l"/>
            <a:r>
              <a:rPr lang="en-US" dirty="0">
                <a:cs typeface="Arial" panose="020B0604020202020204" pitchFamily="34" charset="0"/>
              </a:rPr>
              <a:t>Susan M. Scott MSN, RN, WOC Nurse</a:t>
            </a:r>
          </a:p>
          <a:p>
            <a:pPr algn="l"/>
            <a:br>
              <a:rPr lang="en-US" dirty="0">
                <a:effectLst/>
                <a:cs typeface="Arial" panose="020B0604020202020204" pitchFamily="34" charset="0"/>
              </a:rPr>
            </a:br>
            <a:r>
              <a:rPr lang="en-US" b="0" i="0" u="none" strike="noStrike" dirty="0">
                <a:effectLst/>
                <a:cs typeface="Arial" panose="020B0604020202020204" pitchFamily="34" charset="0"/>
              </a:rPr>
              <a:t>Mona Baharestani, PhD, APN, CWON, FACCWS</a:t>
            </a:r>
          </a:p>
          <a:p>
            <a:pPr algn="l"/>
            <a:r>
              <a:rPr lang="en-US" dirty="0">
                <a:effectLst/>
                <a:cs typeface="Arial" panose="020B0604020202020204" pitchFamily="34" charset="0"/>
              </a:rPr>
              <a:t>Mary Arnold Long, DNP, APRN, CRRN, CWOCN-AP, ACNS-BC, WOCNF </a:t>
            </a:r>
          </a:p>
        </p:txBody>
      </p:sp>
      <p:pic>
        <p:nvPicPr>
          <p:cNvPr id="6" name="Content Placeholder 3">
            <a:extLst>
              <a:ext uri="{FF2B5EF4-FFF2-40B4-BE49-F238E27FC236}">
                <a16:creationId xmlns:a16="http://schemas.microsoft.com/office/drawing/2014/main" id="{A441D379-B87E-CD69-2A23-97FFE53E31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9217" y="10"/>
            <a:ext cx="5962785"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3305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08B57-68B2-8786-0135-DA5192B060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4058887" y="1765898"/>
            <a:ext cx="8133110" cy="5222612"/>
          </a:xfrm>
        </p:spPr>
        <p:txBody>
          <a:bodyPr>
            <a:normAutofit fontScale="92500"/>
          </a:bodyPr>
          <a:lstStyle/>
          <a:p>
            <a:r>
              <a:rPr lang="en-US" sz="2800" dirty="0"/>
              <a:t>Intact skin = normal finding</a:t>
            </a:r>
          </a:p>
          <a:p>
            <a:pPr lvl="1"/>
            <a:r>
              <a:rPr lang="en-US" sz="2600" dirty="0"/>
              <a:t>Intact epidermis protects against micro-organisms</a:t>
            </a:r>
          </a:p>
          <a:p>
            <a:r>
              <a:rPr lang="en-US" sz="2800" dirty="0"/>
              <a:t>Any breaks in integrity should be identified, type of damage determined &amp; treatment of causative factors initiated</a:t>
            </a:r>
          </a:p>
          <a:p>
            <a:r>
              <a:rPr lang="en-US" sz="2800" dirty="0"/>
              <a:t>Correct tool should be used to classify injury</a:t>
            </a:r>
          </a:p>
          <a:p>
            <a:pPr lvl="1"/>
            <a:r>
              <a:rPr lang="en-US" sz="2400" dirty="0"/>
              <a:t>Pressure injury = NPIAP pressure injury staging guide</a:t>
            </a:r>
          </a:p>
          <a:p>
            <a:pPr lvl="1"/>
            <a:r>
              <a:rPr lang="en-US" sz="2400" dirty="0"/>
              <a:t>Skin tear = ISTAP skin tear classification system</a:t>
            </a:r>
          </a:p>
          <a:p>
            <a:pPr lvl="1"/>
            <a:r>
              <a:rPr lang="en-US" sz="2400" dirty="0"/>
              <a:t>Incontinence associated dermatitis (IAD)</a:t>
            </a:r>
          </a:p>
          <a:p>
            <a:pPr lvl="2"/>
            <a:r>
              <a:rPr lang="en-US" sz="2400" dirty="0"/>
              <a:t>GLOBIAD</a:t>
            </a:r>
          </a:p>
          <a:p>
            <a:pPr lvl="2"/>
            <a:r>
              <a:rPr lang="en-US" sz="2400" dirty="0"/>
              <a:t>IADs-D</a:t>
            </a:r>
          </a:p>
          <a:p>
            <a:pPr lvl="2"/>
            <a:endParaRPr lang="en-US" sz="1600" dirty="0"/>
          </a:p>
        </p:txBody>
      </p:sp>
      <p:sp>
        <p:nvSpPr>
          <p:cNvPr id="5" name="TextBox 4">
            <a:extLst>
              <a:ext uri="{FF2B5EF4-FFF2-40B4-BE49-F238E27FC236}">
                <a16:creationId xmlns:a16="http://schemas.microsoft.com/office/drawing/2014/main" id="{8E01E075-864A-9B00-F476-8CBCFE722D92}"/>
              </a:ext>
            </a:extLst>
          </p:cNvPr>
          <p:cNvSpPr txBox="1"/>
          <p:nvPr/>
        </p:nvSpPr>
        <p:spPr>
          <a:xfrm>
            <a:off x="4058887" y="6264633"/>
            <a:ext cx="4210491" cy="523220"/>
          </a:xfrm>
          <a:prstGeom prst="rect">
            <a:avLst/>
          </a:prstGeom>
          <a:noFill/>
        </p:spPr>
        <p:txBody>
          <a:bodyPr wrap="square" rtlCol="0">
            <a:spAutoFit/>
          </a:bodyPr>
          <a:lstStyle/>
          <a:p>
            <a:pPr algn="r" defTabSz="1219170">
              <a:buClr>
                <a:srgbClr val="000000"/>
              </a:buClr>
            </a:pPr>
            <a:r>
              <a:rPr lang="en-US" sz="1400" kern="0" dirty="0">
                <a:solidFill>
                  <a:srgbClr val="000000"/>
                </a:solidFill>
                <a:latin typeface="Arial"/>
                <a:cs typeface="Arial"/>
                <a:sym typeface="Arial"/>
              </a:rPr>
              <a:t>Mufti et al., 2022; Beeckman, 2018; Bliss et al., 2014</a:t>
            </a:r>
          </a:p>
        </p:txBody>
      </p:sp>
      <p:sp>
        <p:nvSpPr>
          <p:cNvPr id="7" name="Title 6">
            <a:extLst>
              <a:ext uri="{FF2B5EF4-FFF2-40B4-BE49-F238E27FC236}">
                <a16:creationId xmlns:a16="http://schemas.microsoft.com/office/drawing/2014/main" id="{0FA7C2D8-95AC-0A82-62FE-F052DD7F80EA}"/>
              </a:ext>
            </a:extLst>
          </p:cNvPr>
          <p:cNvSpPr>
            <a:spLocks noGrp="1"/>
          </p:cNvSpPr>
          <p:nvPr>
            <p:ph type="title"/>
          </p:nvPr>
        </p:nvSpPr>
        <p:spPr/>
        <p:txBody>
          <a:bodyPr>
            <a:normAutofit/>
          </a:bodyPr>
          <a:lstStyle/>
          <a:p>
            <a:endParaRPr lang="en-US"/>
          </a:p>
        </p:txBody>
      </p:sp>
      <p:sp>
        <p:nvSpPr>
          <p:cNvPr id="8" name="Title 1">
            <a:extLst>
              <a:ext uri="{FF2B5EF4-FFF2-40B4-BE49-F238E27FC236}">
                <a16:creationId xmlns:a16="http://schemas.microsoft.com/office/drawing/2014/main" id="{8DDC1F4A-BE45-CDF2-95C8-17F86CEC94BE}"/>
              </a:ext>
            </a:extLst>
          </p:cNvPr>
          <p:cNvSpPr txBox="1">
            <a:spLocks/>
          </p:cNvSpPr>
          <p:nvPr/>
        </p:nvSpPr>
        <p:spPr>
          <a:xfrm>
            <a:off x="5295943" y="580885"/>
            <a:ext cx="6473455" cy="189991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1219170">
              <a:buClr>
                <a:srgbClr val="000000"/>
              </a:buClr>
            </a:pPr>
            <a:r>
              <a:rPr lang="en-US" sz="3733" b="1" kern="0" dirty="0">
                <a:solidFill>
                  <a:srgbClr val="4285F4">
                    <a:lumMod val="75000"/>
                  </a:srgbClr>
                </a:solidFill>
              </a:rPr>
              <a:t>Skin Integrity</a:t>
            </a:r>
          </a:p>
        </p:txBody>
      </p:sp>
    </p:spTree>
    <p:extLst>
      <p:ext uri="{BB962C8B-B14F-4D97-AF65-F5344CB8AC3E}">
        <p14:creationId xmlns:p14="http://schemas.microsoft.com/office/powerpoint/2010/main" val="1710469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54A0A24-FFFE-6547-BC4A-7D0D11DC3E07}"/>
              </a:ext>
            </a:extLst>
          </p:cNvPr>
          <p:cNvSpPr>
            <a:spLocks noGrp="1"/>
          </p:cNvSpPr>
          <p:nvPr>
            <p:ph type="title"/>
          </p:nvPr>
        </p:nvSpPr>
        <p:spPr/>
        <p:txBody>
          <a:bodyPr>
            <a:normAutofit fontScale="90000"/>
          </a:bodyPr>
          <a:lstStyle/>
          <a:p>
            <a:r>
              <a:rPr lang="en-US" sz="3600" b="1" dirty="0">
                <a:solidFill>
                  <a:schemeClr val="accent1">
                    <a:lumMod val="75000"/>
                  </a:schemeClr>
                </a:solidFill>
                <a:latin typeface="+mj-lt"/>
              </a:rPr>
              <a:t>Anatomy</a:t>
            </a:r>
            <a:br>
              <a:rPr lang="en-US" b="1" dirty="0">
                <a:solidFill>
                  <a:schemeClr val="accent1">
                    <a:lumMod val="75000"/>
                  </a:schemeClr>
                </a:solidFill>
                <a:latin typeface="+mj-lt"/>
              </a:rPr>
            </a:br>
            <a:endParaRPr lang="en-US" dirty="0"/>
          </a:p>
        </p:txBody>
      </p:sp>
      <p:sp>
        <p:nvSpPr>
          <p:cNvPr id="3" name="Content Placeholder 2">
            <a:extLst>
              <a:ext uri="{FF2B5EF4-FFF2-40B4-BE49-F238E27FC236}">
                <a16:creationId xmlns:a16="http://schemas.microsoft.com/office/drawing/2014/main" id="{FF7CD058-7E2C-7F47-1E2D-D1E263BEFF35}"/>
              </a:ext>
            </a:extLst>
          </p:cNvPr>
          <p:cNvSpPr>
            <a:spLocks noGrp="1"/>
          </p:cNvSpPr>
          <p:nvPr>
            <p:ph sz="half" idx="1"/>
          </p:nvPr>
        </p:nvSpPr>
        <p:spPr>
          <a:xfrm>
            <a:off x="7010400" y="1610027"/>
            <a:ext cx="5181600" cy="4351339"/>
          </a:xfrm>
        </p:spPr>
        <p:txBody>
          <a:bodyPr>
            <a:normAutofit/>
          </a:bodyPr>
          <a:lstStyle/>
          <a:p>
            <a:r>
              <a:rPr lang="en-US" sz="2800" dirty="0">
                <a:solidFill>
                  <a:schemeClr val="tx1"/>
                </a:solidFill>
              </a:rPr>
              <a:t>Epidermis</a:t>
            </a:r>
          </a:p>
          <a:p>
            <a:pPr lvl="1"/>
            <a:r>
              <a:rPr lang="en-US" sz="2133" dirty="0">
                <a:solidFill>
                  <a:schemeClr val="tx1"/>
                </a:solidFill>
              </a:rPr>
              <a:t>5 layers</a:t>
            </a:r>
          </a:p>
          <a:p>
            <a:pPr lvl="1"/>
            <a:r>
              <a:rPr lang="en-US" sz="2133" dirty="0"/>
              <a:t> </a:t>
            </a:r>
            <a:r>
              <a:rPr lang="en-US" sz="2133" dirty="0">
                <a:solidFill>
                  <a:schemeClr val="tx1"/>
                </a:solidFill>
              </a:rPr>
              <a:t>Basement Membrane</a:t>
            </a:r>
          </a:p>
          <a:p>
            <a:r>
              <a:rPr lang="en-US" sz="2800" dirty="0">
                <a:solidFill>
                  <a:schemeClr val="tx1"/>
                </a:solidFill>
              </a:rPr>
              <a:t>Dermis</a:t>
            </a:r>
          </a:p>
          <a:p>
            <a:pPr lvl="1"/>
            <a:r>
              <a:rPr lang="en-US" sz="2133" dirty="0">
                <a:solidFill>
                  <a:schemeClr val="tx1"/>
                </a:solidFill>
              </a:rPr>
              <a:t>Collagen, Elastin (proteins)</a:t>
            </a:r>
          </a:p>
          <a:p>
            <a:r>
              <a:rPr lang="en-US" sz="2800" dirty="0">
                <a:solidFill>
                  <a:schemeClr val="tx1"/>
                </a:solidFill>
              </a:rPr>
              <a:t>Hypodermis</a:t>
            </a:r>
          </a:p>
          <a:p>
            <a:pPr lvl="1"/>
            <a:r>
              <a:rPr lang="en-US" sz="2133" dirty="0">
                <a:solidFill>
                  <a:schemeClr val="tx1"/>
                </a:solidFill>
              </a:rPr>
              <a:t>Fat</a:t>
            </a:r>
          </a:p>
          <a:p>
            <a:pPr lvl="1"/>
            <a:r>
              <a:rPr lang="en-US" sz="2133" dirty="0">
                <a:solidFill>
                  <a:schemeClr val="tx1"/>
                </a:solidFill>
              </a:rPr>
              <a:t>Muscle</a:t>
            </a:r>
          </a:p>
          <a:p>
            <a:pPr marL="914377" lvl="2" indent="0">
              <a:buNone/>
            </a:pPr>
            <a:endParaRPr lang="en-US" sz="1600" dirty="0"/>
          </a:p>
        </p:txBody>
      </p:sp>
      <p:pic>
        <p:nvPicPr>
          <p:cNvPr id="6" name="Picture 5">
            <a:extLst>
              <a:ext uri="{FF2B5EF4-FFF2-40B4-BE49-F238E27FC236}">
                <a16:creationId xmlns:a16="http://schemas.microsoft.com/office/drawing/2014/main" id="{5EB378C0-DF23-A068-2B7B-4F98ADE9E6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459" y="1356967"/>
            <a:ext cx="5954815" cy="4782536"/>
          </a:xfrm>
          <a:prstGeom prst="rect">
            <a:avLst/>
          </a:prstGeom>
        </p:spPr>
      </p:pic>
    </p:spTree>
    <p:extLst>
      <p:ext uri="{BB962C8B-B14F-4D97-AF65-F5344CB8AC3E}">
        <p14:creationId xmlns:p14="http://schemas.microsoft.com/office/powerpoint/2010/main" val="218009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p:txBody>
          <a:bodyPr>
            <a:normAutofit/>
          </a:bodyPr>
          <a:lstStyle/>
          <a:p>
            <a:r>
              <a:rPr lang="en-US" sz="3200" b="1" dirty="0">
                <a:solidFill>
                  <a:schemeClr val="accent1">
                    <a:lumMod val="75000"/>
                  </a:schemeClr>
                </a:solidFill>
                <a:latin typeface="+mj-lt"/>
              </a:rPr>
              <a:t>Pressure Injury</a:t>
            </a:r>
          </a:p>
        </p:txBody>
      </p:sp>
      <p:sp>
        <p:nvSpPr>
          <p:cNvPr id="7" name="Content Placeholder 6">
            <a:extLst>
              <a:ext uri="{FF2B5EF4-FFF2-40B4-BE49-F238E27FC236}">
                <a16:creationId xmlns:a16="http://schemas.microsoft.com/office/drawing/2014/main" id="{AB48F0DF-53B8-1421-6271-CC406E855B0B}"/>
              </a:ext>
            </a:extLst>
          </p:cNvPr>
          <p:cNvSpPr>
            <a:spLocks noGrp="1"/>
          </p:cNvSpPr>
          <p:nvPr>
            <p:ph idx="1"/>
          </p:nvPr>
        </p:nvSpPr>
        <p:spPr>
          <a:xfrm>
            <a:off x="912628" y="1464117"/>
            <a:ext cx="10515600" cy="4351339"/>
          </a:xfrm>
        </p:spPr>
        <p:txBody>
          <a:bodyPr>
            <a:normAutofit fontScale="92500" lnSpcReduction="10000"/>
          </a:bodyPr>
          <a:lstStyle/>
          <a:p>
            <a:r>
              <a:rPr lang="en-US" sz="2800" dirty="0"/>
              <a:t>A pressure injury is localized damage to the skin and underlying soft tissue usually over a bony prominence or related to a medical or other device. </a:t>
            </a:r>
          </a:p>
          <a:p>
            <a:r>
              <a:rPr lang="en-US" sz="2800" dirty="0"/>
              <a:t>The injury can present as intact skin or an open ulcer and may be painful. </a:t>
            </a:r>
          </a:p>
          <a:p>
            <a:r>
              <a:rPr lang="en-US" sz="2800" dirty="0"/>
              <a:t>The injury occurs as a result of intense and/or prolonged pressure or pressure in combination with shear. </a:t>
            </a:r>
          </a:p>
          <a:p>
            <a:r>
              <a:rPr lang="en-US" sz="2800" dirty="0"/>
              <a:t>The tolerance of soft tissue for pressure and shear may also be affected by microclimate, nutrition, perfusion, co-morbidities &amp; condition of the soft tissue. </a:t>
            </a:r>
          </a:p>
        </p:txBody>
      </p:sp>
      <p:sp>
        <p:nvSpPr>
          <p:cNvPr id="5" name="TextBox 4">
            <a:extLst>
              <a:ext uri="{FF2B5EF4-FFF2-40B4-BE49-F238E27FC236}">
                <a16:creationId xmlns:a16="http://schemas.microsoft.com/office/drawing/2014/main" id="{8E01E075-864A-9B00-F476-8CBCFE722D92}"/>
              </a:ext>
            </a:extLst>
          </p:cNvPr>
          <p:cNvSpPr txBox="1"/>
          <p:nvPr/>
        </p:nvSpPr>
        <p:spPr>
          <a:xfrm>
            <a:off x="838201" y="5901072"/>
            <a:ext cx="2628015" cy="307777"/>
          </a:xfrm>
          <a:prstGeom prst="rect">
            <a:avLst/>
          </a:prstGeom>
          <a:noFill/>
        </p:spPr>
        <p:txBody>
          <a:bodyPr wrap="square" rtlCol="0">
            <a:spAutoFit/>
          </a:bodyPr>
          <a:lstStyle/>
          <a:p>
            <a:pPr defTabSz="1219170">
              <a:buClr>
                <a:srgbClr val="000000"/>
              </a:buClr>
            </a:pPr>
            <a:r>
              <a:rPr lang="en-US" sz="1400" kern="0" dirty="0">
                <a:solidFill>
                  <a:srgbClr val="000000"/>
                </a:solidFill>
                <a:latin typeface="Arial"/>
                <a:cs typeface="Arial"/>
                <a:sym typeface="Arial"/>
              </a:rPr>
              <a:t>NPIAP, 2016</a:t>
            </a:r>
          </a:p>
        </p:txBody>
      </p:sp>
    </p:spTree>
    <p:extLst>
      <p:ext uri="{BB962C8B-B14F-4D97-AF65-F5344CB8AC3E}">
        <p14:creationId xmlns:p14="http://schemas.microsoft.com/office/powerpoint/2010/main" val="282740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263933" y="435167"/>
            <a:ext cx="11360800" cy="763600"/>
          </a:xfrm>
          <a:prstGeom prst="rect">
            <a:avLst/>
          </a:prstGeom>
          <a:noFill/>
          <a:ln>
            <a:noFill/>
          </a:ln>
        </p:spPr>
        <p:txBody>
          <a:bodyPr spcFirstLastPara="1" wrap="square" lIns="121900" tIns="121900" rIns="121900" bIns="121900" anchor="t" anchorCtr="0">
            <a:noAutofit/>
          </a:bodyPr>
          <a:lstStyle/>
          <a:p>
            <a:r>
              <a:rPr lang="en-US" sz="3200" b="1" dirty="0">
                <a:solidFill>
                  <a:srgbClr val="1155CC"/>
                </a:solidFill>
                <a:latin typeface="Arial"/>
                <a:ea typeface="Arial"/>
                <a:cs typeface="Arial"/>
                <a:sym typeface="Arial"/>
              </a:rPr>
              <a:t>Etiology of Pressure Injury </a:t>
            </a:r>
            <a:r>
              <a:rPr lang="en-US" baseline="30000" dirty="0">
                <a:solidFill>
                  <a:srgbClr val="1155CC"/>
                </a:solidFill>
                <a:latin typeface="Arial"/>
                <a:ea typeface="Arial"/>
                <a:cs typeface="Arial"/>
                <a:sym typeface="Arial"/>
              </a:rPr>
              <a:t>1-3</a:t>
            </a:r>
            <a:endParaRPr dirty="0">
              <a:solidFill>
                <a:srgbClr val="1155CC"/>
              </a:solidFill>
              <a:latin typeface="Arial"/>
              <a:ea typeface="Arial"/>
              <a:cs typeface="Arial"/>
              <a:sym typeface="Arial"/>
            </a:endParaRPr>
          </a:p>
        </p:txBody>
      </p:sp>
      <p:sp>
        <p:nvSpPr>
          <p:cNvPr id="145" name="Google Shape;145;p7"/>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indent="-304792">
              <a:buNone/>
            </a:pPr>
            <a:endParaRPr/>
          </a:p>
        </p:txBody>
      </p:sp>
      <p:pic>
        <p:nvPicPr>
          <p:cNvPr id="146" name="Google Shape;146;p7"/>
          <p:cNvPicPr preferRelativeResize="0"/>
          <p:nvPr/>
        </p:nvPicPr>
        <p:blipFill rotWithShape="1">
          <a:blip r:embed="rId3">
            <a:alphaModFix/>
          </a:blip>
          <a:srcRect/>
          <a:stretch/>
        </p:blipFill>
        <p:spPr>
          <a:xfrm>
            <a:off x="5714612" y="1537872"/>
            <a:ext cx="3657597" cy="2541669"/>
          </a:xfrm>
          <a:prstGeom prst="rect">
            <a:avLst/>
          </a:prstGeom>
          <a:noFill/>
          <a:ln>
            <a:noFill/>
          </a:ln>
        </p:spPr>
      </p:pic>
      <p:grpSp>
        <p:nvGrpSpPr>
          <p:cNvPr id="147" name="Google Shape;147;p7"/>
          <p:cNvGrpSpPr/>
          <p:nvPr/>
        </p:nvGrpSpPr>
        <p:grpSpPr>
          <a:xfrm>
            <a:off x="509523" y="4558861"/>
            <a:ext cx="10998783" cy="852319"/>
            <a:chOff x="2705" y="330160"/>
            <a:chExt cx="8249087" cy="639239"/>
          </a:xfrm>
        </p:grpSpPr>
        <p:sp>
          <p:nvSpPr>
            <p:cNvPr id="148" name="Google Shape;148;p7"/>
            <p:cNvSpPr/>
            <p:nvPr/>
          </p:nvSpPr>
          <p:spPr>
            <a:xfrm>
              <a:off x="2705" y="330160"/>
              <a:ext cx="1856113" cy="639239"/>
            </a:xfrm>
            <a:prstGeom prst="chevron">
              <a:avLst>
                <a:gd name="adj" fmla="val 50000"/>
              </a:avLst>
            </a:prstGeom>
            <a:solidFill>
              <a:srgbClr val="00C21F"/>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7"/>
            <p:cNvSpPr txBox="1"/>
            <p:nvPr/>
          </p:nvSpPr>
          <p:spPr>
            <a:xfrm>
              <a:off x="322325" y="330160"/>
              <a:ext cx="1216874" cy="639239"/>
            </a:xfrm>
            <a:prstGeom prst="rect">
              <a:avLst/>
            </a:prstGeom>
            <a:noFill/>
            <a:ln>
              <a:noFill/>
            </a:ln>
          </p:spPr>
          <p:txBody>
            <a:bodyPr spcFirstLastPara="1" wrap="square" lIns="74667" tIns="24867" rIns="24867" bIns="24867" anchor="ctr" anchorCtr="0">
              <a:noAutofit/>
            </a:bodyPr>
            <a:lstStyle/>
            <a:p>
              <a:pPr algn="ctr" defTabSz="1219170">
                <a:lnSpc>
                  <a:spcPct val="90000"/>
                </a:lnSpc>
                <a:buClr>
                  <a:srgbClr val="000000"/>
                </a:buClr>
                <a:buSzPts val="1400"/>
              </a:pPr>
              <a:r>
                <a:rPr lang="en-US" sz="1867" b="1" kern="0">
                  <a:solidFill>
                    <a:srgbClr val="000000"/>
                  </a:solidFill>
                  <a:latin typeface="Arial"/>
                  <a:ea typeface="Arial"/>
                  <a:cs typeface="Arial"/>
                  <a:sym typeface="Arial"/>
                </a:rPr>
                <a:t>Bony Prominence</a:t>
              </a:r>
              <a:endParaRPr sz="1867" kern="0">
                <a:solidFill>
                  <a:srgbClr val="000000"/>
                </a:solidFill>
                <a:latin typeface="Arial"/>
                <a:cs typeface="Arial"/>
                <a:sym typeface="Arial"/>
              </a:endParaRPr>
            </a:p>
          </p:txBody>
        </p:sp>
        <p:sp>
          <p:nvSpPr>
            <p:cNvPr id="150" name="Google Shape;150;p7"/>
            <p:cNvSpPr/>
            <p:nvPr/>
          </p:nvSpPr>
          <p:spPr>
            <a:xfrm>
              <a:off x="1699008" y="330160"/>
              <a:ext cx="1767754" cy="639239"/>
            </a:xfrm>
            <a:prstGeom prst="chevron">
              <a:avLst>
                <a:gd name="adj" fmla="val 50000"/>
              </a:avLst>
            </a:prstGeom>
            <a:solidFill>
              <a:srgbClr val="FFC00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7"/>
            <p:cNvSpPr txBox="1"/>
            <p:nvPr/>
          </p:nvSpPr>
          <p:spPr>
            <a:xfrm>
              <a:off x="2018628" y="330160"/>
              <a:ext cx="1128515" cy="639239"/>
            </a:xfrm>
            <a:prstGeom prst="rect">
              <a:avLst/>
            </a:prstGeom>
            <a:noFill/>
            <a:ln>
              <a:noFill/>
            </a:ln>
          </p:spPr>
          <p:txBody>
            <a:bodyPr spcFirstLastPara="1" wrap="square" lIns="74667" tIns="24867" rIns="24867" bIns="24867" anchor="ctr" anchorCtr="0">
              <a:noAutofit/>
            </a:bodyPr>
            <a:lstStyle/>
            <a:p>
              <a:pPr algn="ctr" defTabSz="1219170">
                <a:lnSpc>
                  <a:spcPct val="90000"/>
                </a:lnSpc>
                <a:buClr>
                  <a:srgbClr val="000000"/>
                </a:buClr>
                <a:buSzPts val="1400"/>
              </a:pPr>
              <a:r>
                <a:rPr lang="en-US" sz="1867" b="1" kern="0">
                  <a:solidFill>
                    <a:srgbClr val="000000"/>
                  </a:solidFill>
                  <a:latin typeface="Arial"/>
                  <a:ea typeface="Arial"/>
                  <a:cs typeface="Arial"/>
                  <a:sym typeface="Arial"/>
                </a:rPr>
                <a:t>Sustained Pressure</a:t>
              </a:r>
              <a:endParaRPr sz="1867" kern="0">
                <a:solidFill>
                  <a:srgbClr val="000000"/>
                </a:solidFill>
                <a:latin typeface="Arial"/>
                <a:cs typeface="Arial"/>
                <a:sym typeface="Arial"/>
              </a:endParaRPr>
            </a:p>
          </p:txBody>
        </p:sp>
        <p:sp>
          <p:nvSpPr>
            <p:cNvPr id="152" name="Google Shape;152;p7"/>
            <p:cNvSpPr/>
            <p:nvPr/>
          </p:nvSpPr>
          <p:spPr>
            <a:xfrm>
              <a:off x="3306952" y="330160"/>
              <a:ext cx="2068260" cy="639239"/>
            </a:xfrm>
            <a:prstGeom prst="chevron">
              <a:avLst>
                <a:gd name="adj" fmla="val 50000"/>
              </a:avLst>
            </a:prstGeom>
            <a:solidFill>
              <a:srgbClr val="FFC00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7"/>
            <p:cNvSpPr txBox="1"/>
            <p:nvPr/>
          </p:nvSpPr>
          <p:spPr>
            <a:xfrm>
              <a:off x="3626572" y="330160"/>
              <a:ext cx="1429021" cy="639239"/>
            </a:xfrm>
            <a:prstGeom prst="rect">
              <a:avLst/>
            </a:prstGeom>
            <a:noFill/>
            <a:ln>
              <a:noFill/>
            </a:ln>
          </p:spPr>
          <p:txBody>
            <a:bodyPr spcFirstLastPara="1" wrap="square" lIns="74667" tIns="24867" rIns="24867" bIns="24867" anchor="ctr" anchorCtr="0">
              <a:noAutofit/>
            </a:bodyPr>
            <a:lstStyle/>
            <a:p>
              <a:pPr algn="ctr" defTabSz="1219170">
                <a:lnSpc>
                  <a:spcPct val="90000"/>
                </a:lnSpc>
                <a:buClr>
                  <a:srgbClr val="000000"/>
                </a:buClr>
                <a:buSzPts val="1400"/>
              </a:pPr>
              <a:r>
                <a:rPr lang="en-US" sz="1867" b="1" kern="0">
                  <a:solidFill>
                    <a:srgbClr val="000000"/>
                  </a:solidFill>
                  <a:latin typeface="Arial"/>
                  <a:ea typeface="Arial"/>
                  <a:cs typeface="Arial"/>
                  <a:sym typeface="Arial"/>
                </a:rPr>
                <a:t> Tissue Distortion</a:t>
              </a:r>
              <a:endParaRPr sz="1867" kern="0">
                <a:solidFill>
                  <a:srgbClr val="000000"/>
                </a:solidFill>
                <a:latin typeface="Arial"/>
                <a:cs typeface="Arial"/>
                <a:sym typeface="Arial"/>
              </a:endParaRPr>
            </a:p>
          </p:txBody>
        </p:sp>
        <p:sp>
          <p:nvSpPr>
            <p:cNvPr id="154" name="Google Shape;154;p7"/>
            <p:cNvSpPr/>
            <p:nvPr/>
          </p:nvSpPr>
          <p:spPr>
            <a:xfrm>
              <a:off x="5215403" y="330160"/>
              <a:ext cx="1598099" cy="639239"/>
            </a:xfrm>
            <a:prstGeom prst="chevron">
              <a:avLst>
                <a:gd name="adj" fmla="val 50000"/>
              </a:avLst>
            </a:prstGeom>
            <a:solidFill>
              <a:srgbClr val="FF000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7"/>
            <p:cNvSpPr txBox="1"/>
            <p:nvPr/>
          </p:nvSpPr>
          <p:spPr>
            <a:xfrm>
              <a:off x="5535023" y="330160"/>
              <a:ext cx="958860" cy="639239"/>
            </a:xfrm>
            <a:prstGeom prst="rect">
              <a:avLst/>
            </a:prstGeom>
            <a:noFill/>
            <a:ln>
              <a:noFill/>
            </a:ln>
          </p:spPr>
          <p:txBody>
            <a:bodyPr spcFirstLastPara="1" wrap="square" lIns="74667" tIns="24867" rIns="24867" bIns="24867" anchor="ctr" anchorCtr="0">
              <a:noAutofit/>
            </a:bodyPr>
            <a:lstStyle/>
            <a:p>
              <a:pPr algn="ctr" defTabSz="1219170">
                <a:lnSpc>
                  <a:spcPct val="90000"/>
                </a:lnSpc>
                <a:buClr>
                  <a:srgbClr val="000000"/>
                </a:buClr>
                <a:buSzPts val="1400"/>
              </a:pPr>
              <a:r>
                <a:rPr lang="en-US" sz="1867" b="1" kern="0">
                  <a:solidFill>
                    <a:srgbClr val="000000"/>
                  </a:solidFill>
                  <a:latin typeface="Arial"/>
                  <a:ea typeface="Arial"/>
                  <a:cs typeface="Arial"/>
                  <a:sym typeface="Arial"/>
                </a:rPr>
                <a:t>Cell Death </a:t>
              </a:r>
              <a:endParaRPr sz="1867" kern="0">
                <a:solidFill>
                  <a:srgbClr val="000000"/>
                </a:solidFill>
                <a:latin typeface="Arial"/>
                <a:cs typeface="Arial"/>
                <a:sym typeface="Arial"/>
              </a:endParaRPr>
            </a:p>
          </p:txBody>
        </p:sp>
        <p:sp>
          <p:nvSpPr>
            <p:cNvPr id="156" name="Google Shape;156;p7"/>
            <p:cNvSpPr/>
            <p:nvPr/>
          </p:nvSpPr>
          <p:spPr>
            <a:xfrm>
              <a:off x="6653693" y="330160"/>
              <a:ext cx="1598099" cy="639239"/>
            </a:xfrm>
            <a:prstGeom prst="chevron">
              <a:avLst>
                <a:gd name="adj" fmla="val 50000"/>
              </a:avLst>
            </a:prstGeom>
            <a:solidFill>
              <a:srgbClr val="FF0000"/>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7"/>
            <p:cNvSpPr txBox="1"/>
            <p:nvPr/>
          </p:nvSpPr>
          <p:spPr>
            <a:xfrm>
              <a:off x="6973313" y="330160"/>
              <a:ext cx="958860" cy="639239"/>
            </a:xfrm>
            <a:prstGeom prst="rect">
              <a:avLst/>
            </a:prstGeom>
            <a:noFill/>
            <a:ln>
              <a:noFill/>
            </a:ln>
          </p:spPr>
          <p:txBody>
            <a:bodyPr spcFirstLastPara="1" wrap="square" lIns="74667" tIns="24867" rIns="24867" bIns="24867" anchor="ctr" anchorCtr="0">
              <a:noAutofit/>
            </a:bodyPr>
            <a:lstStyle/>
            <a:p>
              <a:pPr algn="ctr" defTabSz="1219170">
                <a:lnSpc>
                  <a:spcPct val="90000"/>
                </a:lnSpc>
                <a:buClr>
                  <a:srgbClr val="000000"/>
                </a:buClr>
                <a:buSzPts val="1400"/>
              </a:pPr>
              <a:r>
                <a:rPr lang="en-US" sz="1867" b="1" kern="0">
                  <a:solidFill>
                    <a:srgbClr val="000000"/>
                  </a:solidFill>
                  <a:latin typeface="Arial"/>
                  <a:ea typeface="Arial"/>
                  <a:cs typeface="Arial"/>
                  <a:sym typeface="Arial"/>
                </a:rPr>
                <a:t>Pressure Injury</a:t>
              </a:r>
              <a:endParaRPr sz="1867" kern="0">
                <a:solidFill>
                  <a:srgbClr val="000000"/>
                </a:solidFill>
                <a:latin typeface="Arial"/>
                <a:cs typeface="Arial"/>
                <a:sym typeface="Arial"/>
              </a:endParaRPr>
            </a:p>
          </p:txBody>
        </p:sp>
      </p:grpSp>
      <p:pic>
        <p:nvPicPr>
          <p:cNvPr id="158" name="Google Shape;158;p7"/>
          <p:cNvPicPr preferRelativeResize="0"/>
          <p:nvPr/>
        </p:nvPicPr>
        <p:blipFill rotWithShape="1">
          <a:blip r:embed="rId4">
            <a:alphaModFix/>
          </a:blip>
          <a:srcRect/>
          <a:stretch/>
        </p:blipFill>
        <p:spPr>
          <a:xfrm>
            <a:off x="8139" y="1514160"/>
            <a:ext cx="2964028" cy="2541669"/>
          </a:xfrm>
          <a:prstGeom prst="rect">
            <a:avLst/>
          </a:prstGeom>
          <a:noFill/>
          <a:ln>
            <a:noFill/>
          </a:ln>
        </p:spPr>
      </p:pic>
      <p:pic>
        <p:nvPicPr>
          <p:cNvPr id="159" name="Google Shape;159;p7" descr="Gel on Reg Repl Pad"/>
          <p:cNvPicPr preferRelativeResize="0"/>
          <p:nvPr/>
        </p:nvPicPr>
        <p:blipFill rotWithShape="1">
          <a:blip r:embed="rId5" cstate="email">
            <a:alphaModFix/>
            <a:extLst>
              <a:ext uri="{28A0092B-C50C-407E-A947-70E740481C1C}">
                <a14:useLocalDpi xmlns:a14="http://schemas.microsoft.com/office/drawing/2010/main"/>
              </a:ext>
            </a:extLst>
          </a:blip>
          <a:srcRect t="33063" b="33839"/>
          <a:stretch/>
        </p:blipFill>
        <p:spPr>
          <a:xfrm>
            <a:off x="3086275" y="1596126"/>
            <a:ext cx="2514228" cy="2565381"/>
          </a:xfrm>
          <a:prstGeom prst="rect">
            <a:avLst/>
          </a:prstGeom>
          <a:solidFill>
            <a:srgbClr val="FF3300"/>
          </a:solidFill>
          <a:ln w="38100" cap="flat" cmpd="sng">
            <a:solidFill>
              <a:srgbClr val="CCFFCC"/>
            </a:solidFill>
            <a:prstDash val="solid"/>
            <a:miter lim="800000"/>
            <a:headEnd type="none" w="sm" len="sm"/>
            <a:tailEnd type="none" w="sm" len="sm"/>
          </a:ln>
        </p:spPr>
      </p:pic>
      <p:pic>
        <p:nvPicPr>
          <p:cNvPr id="160" name="Google Shape;160;p7"/>
          <p:cNvPicPr preferRelativeResize="0"/>
          <p:nvPr/>
        </p:nvPicPr>
        <p:blipFill rotWithShape="1">
          <a:blip r:embed="rId6">
            <a:alphaModFix/>
          </a:blip>
          <a:srcRect/>
          <a:stretch/>
        </p:blipFill>
        <p:spPr>
          <a:xfrm>
            <a:off x="9338004" y="1596125"/>
            <a:ext cx="2540000" cy="2377739"/>
          </a:xfrm>
          <a:prstGeom prst="rect">
            <a:avLst/>
          </a:prstGeom>
          <a:noFill/>
          <a:ln>
            <a:noFill/>
          </a:ln>
        </p:spPr>
      </p:pic>
      <p:sp>
        <p:nvSpPr>
          <p:cNvPr id="161" name="Google Shape;161;p7"/>
          <p:cNvSpPr txBox="1"/>
          <p:nvPr/>
        </p:nvSpPr>
        <p:spPr>
          <a:xfrm>
            <a:off x="8133" y="6034299"/>
            <a:ext cx="9660000" cy="984830"/>
          </a:xfrm>
          <a:prstGeom prst="rect">
            <a:avLst/>
          </a:prstGeom>
          <a:noFill/>
          <a:ln>
            <a:noFill/>
          </a:ln>
        </p:spPr>
        <p:txBody>
          <a:bodyPr spcFirstLastPara="1" wrap="square" lIns="121900" tIns="60933" rIns="121900" bIns="60933" anchor="t" anchorCtr="0">
            <a:spAutoFit/>
          </a:bodyPr>
          <a:lstStyle/>
          <a:p>
            <a:pPr defTabSz="1219170">
              <a:buClr>
                <a:srgbClr val="000000"/>
              </a:buClr>
              <a:buSzPts val="700"/>
            </a:pPr>
            <a:r>
              <a:rPr lang="en-US" sz="800" kern="0" dirty="0">
                <a:solidFill>
                  <a:srgbClr val="000000"/>
                </a:solidFill>
                <a:latin typeface="Calibri"/>
                <a:ea typeface="Calibri"/>
                <a:cs typeface="Calibri"/>
                <a:sym typeface="Calibri"/>
              </a:rPr>
              <a:t>1.. Gefen A, Creehan S, Black J. Critical biomechanical and clinical insights concerning tissue protection when positioning patients in the operating room: A scoping review. </a:t>
            </a:r>
            <a:r>
              <a:rPr lang="en-US" sz="800" i="1" kern="0" dirty="0">
                <a:solidFill>
                  <a:srgbClr val="000000"/>
                </a:solidFill>
                <a:latin typeface="Calibri"/>
                <a:ea typeface="Calibri"/>
                <a:cs typeface="Calibri"/>
                <a:sym typeface="Calibri"/>
              </a:rPr>
              <a:t>Int Wound J. </a:t>
            </a:r>
            <a:r>
              <a:rPr lang="en-US" sz="800" kern="0" dirty="0">
                <a:solidFill>
                  <a:srgbClr val="000000"/>
                </a:solidFill>
                <a:latin typeface="Calibri"/>
                <a:ea typeface="Calibri"/>
                <a:cs typeface="Calibri"/>
                <a:sym typeface="Calibri"/>
              </a:rPr>
              <a:t>2020;1-19. </a:t>
            </a:r>
            <a:endParaRPr sz="800" kern="0" dirty="0">
              <a:solidFill>
                <a:srgbClr val="000000"/>
              </a:solidFill>
              <a:latin typeface="Calibri"/>
              <a:ea typeface="Calibri"/>
              <a:cs typeface="Calibri"/>
              <a:sym typeface="Calibri"/>
            </a:endParaRPr>
          </a:p>
          <a:p>
            <a:pPr defTabSz="1219170">
              <a:buClr>
                <a:srgbClr val="000000"/>
              </a:buClr>
              <a:buSzPts val="700"/>
            </a:pPr>
            <a:r>
              <a:rPr lang="en-US" sz="800" kern="0" dirty="0">
                <a:solidFill>
                  <a:srgbClr val="000000"/>
                </a:solidFill>
                <a:latin typeface="Calibri"/>
                <a:ea typeface="Calibri"/>
                <a:cs typeface="Calibri"/>
                <a:sym typeface="Calibri"/>
              </a:rPr>
              <a:t>2. European Pressure Ulcer Advisory Panel National Pressure Injury Advisory Panel, and Pan Pacific Pressure Injury Alliance. in Haesler E, ed. Prevention and Treatment of Pressure Ulcers/Injuries: Clinical Practice Guideline. The International Guideline. Westford, MA, USA: EPUAP-NPIAP-PPPIA; 2019.</a:t>
            </a:r>
            <a:endParaRPr sz="1733" kern="0" dirty="0">
              <a:solidFill>
                <a:srgbClr val="000000"/>
              </a:solidFill>
              <a:latin typeface="Arial"/>
              <a:cs typeface="Arial"/>
              <a:sym typeface="Arial"/>
            </a:endParaRPr>
          </a:p>
          <a:p>
            <a:pPr defTabSz="1219170">
              <a:buClr>
                <a:srgbClr val="000000"/>
              </a:buClr>
            </a:pPr>
            <a:r>
              <a:rPr lang="en-US" sz="800" kern="0" dirty="0">
                <a:solidFill>
                  <a:srgbClr val="000000"/>
                </a:solidFill>
                <a:latin typeface="Calibri"/>
                <a:ea typeface="Calibri"/>
                <a:cs typeface="Calibri"/>
                <a:sym typeface="Calibri"/>
              </a:rPr>
              <a:t>3. Gefen A, Brienza D, Edsberg L, et al. The etiology of pressure injuries. In: Prevention and Treatment of Pressure Ulcers/Injuries: Clinical Practice Guideline European Pressure Ulcer Advisory Panel (EPUAP), National Pressure Injury Advisory Panel (NPIAP) and the Pan Pacific Pressure Injury Alliance (PPPIA). 3rd ed. Westford, MA, USA: EPUAP-NPIAP-PPPIA; 2019a.</a:t>
            </a:r>
            <a:endParaRPr sz="800" kern="0" dirty="0">
              <a:solidFill>
                <a:srgbClr val="000000"/>
              </a:solidFill>
              <a:latin typeface="Calibri"/>
              <a:ea typeface="Calibri"/>
              <a:cs typeface="Calibri"/>
              <a:sym typeface="Calibri"/>
            </a:endParaRPr>
          </a:p>
          <a:p>
            <a:pPr defTabSz="1219170">
              <a:buClr>
                <a:srgbClr val="000000"/>
              </a:buClr>
              <a:buSzPts val="700"/>
            </a:pPr>
            <a:endParaRPr sz="800" kern="0" dirty="0">
              <a:solidFill>
                <a:srgbClr val="000000"/>
              </a:solidFill>
              <a:latin typeface="Calibri"/>
              <a:ea typeface="Calibri"/>
              <a:cs typeface="Calibri"/>
              <a:sym typeface="Calibri"/>
            </a:endParaRPr>
          </a:p>
          <a:p>
            <a:pPr defTabSz="1219170">
              <a:buClr>
                <a:srgbClr val="000000"/>
              </a:buClr>
            </a:pPr>
            <a:endParaRPr sz="800" kern="0"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1">
                    <a:lumMod val="75000"/>
                  </a:schemeClr>
                </a:solidFill>
                <a:latin typeface="+mj-lt"/>
              </a:rPr>
              <a:t>Top-Down vs Bottom-Up Tissue Damage</a:t>
            </a:r>
          </a:p>
        </p:txBody>
      </p:sp>
      <p:sp>
        <p:nvSpPr>
          <p:cNvPr id="3" name="Content Placeholder 2"/>
          <p:cNvSpPr>
            <a:spLocks noGrp="1"/>
          </p:cNvSpPr>
          <p:nvPr>
            <p:ph type="body" idx="1"/>
          </p:nvPr>
        </p:nvSpPr>
        <p:spPr>
          <a:xfrm>
            <a:off x="415600" y="4990879"/>
            <a:ext cx="5333200" cy="1100954"/>
          </a:xfrm>
        </p:spPr>
        <p:txBody>
          <a:bodyPr>
            <a:normAutofit/>
          </a:bodyPr>
          <a:lstStyle/>
          <a:p>
            <a:r>
              <a:rPr lang="en-US" sz="2400" dirty="0">
                <a:solidFill>
                  <a:schemeClr val="tx1"/>
                </a:solidFill>
              </a:rPr>
              <a:t>Top-Down </a:t>
            </a:r>
          </a:p>
          <a:p>
            <a:pPr lvl="1"/>
            <a:r>
              <a:rPr lang="en-US" sz="2400" dirty="0">
                <a:solidFill>
                  <a:schemeClr val="tx1"/>
                </a:solidFill>
              </a:rPr>
              <a:t>Stage 1, 2</a:t>
            </a:r>
          </a:p>
        </p:txBody>
      </p:sp>
      <p:sp>
        <p:nvSpPr>
          <p:cNvPr id="8" name="Text Placeholder 7">
            <a:extLst>
              <a:ext uri="{FF2B5EF4-FFF2-40B4-BE49-F238E27FC236}">
                <a16:creationId xmlns:a16="http://schemas.microsoft.com/office/drawing/2014/main" id="{874B441D-60AD-6347-3AEB-5434B569CF6A}"/>
              </a:ext>
            </a:extLst>
          </p:cNvPr>
          <p:cNvSpPr>
            <a:spLocks noGrp="1"/>
          </p:cNvSpPr>
          <p:nvPr>
            <p:ph type="body" idx="2"/>
          </p:nvPr>
        </p:nvSpPr>
        <p:spPr/>
        <p:txBody>
          <a:bodyPr/>
          <a:lstStyle/>
          <a:p>
            <a:endParaRPr lang="en-US"/>
          </a:p>
        </p:txBody>
      </p:sp>
      <p:pic>
        <p:nvPicPr>
          <p:cNvPr id="4" name="Content Placeholder 5" descr="Deep Tissue Injury Sacrum CAB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7266" y="1928246"/>
            <a:ext cx="3843535" cy="2514600"/>
          </a:xfrm>
          <a:prstGeom prst="rect">
            <a:avLst/>
          </a:prstGeom>
          <a:ln w="228600" cap="sq" cmpd="thickThin">
            <a:solidFill>
              <a:schemeClr val="bg2">
                <a:lumMod val="50000"/>
              </a:schemeClr>
            </a:solidFill>
            <a:prstDash val="solid"/>
            <a:miter lim="800000"/>
          </a:ln>
          <a:effectLst>
            <a:innerShdw blurRad="76200">
              <a:srgbClr val="000000"/>
            </a:innerShdw>
          </a:effectLst>
        </p:spPr>
      </p:pic>
      <p:sp>
        <p:nvSpPr>
          <p:cNvPr id="5" name="Content Placeholder 2"/>
          <p:cNvSpPr txBox="1">
            <a:spLocks/>
          </p:cNvSpPr>
          <p:nvPr/>
        </p:nvSpPr>
        <p:spPr>
          <a:xfrm>
            <a:off x="6324600" y="4694238"/>
            <a:ext cx="3733800" cy="1630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Bottom-Up</a:t>
            </a:r>
          </a:p>
          <a:p>
            <a:pPr lvl="1"/>
            <a:r>
              <a:rPr lang="en-US" dirty="0"/>
              <a:t>Stage 3, 4, Unstageable, DTI </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7513" y="1928246"/>
            <a:ext cx="3104243" cy="2491354"/>
          </a:xfrm>
          <a:prstGeom prst="rect">
            <a:avLst/>
          </a:prstGeom>
          <a:ln w="228600" cap="sq" cmpd="thickThin">
            <a:solidFill>
              <a:schemeClr val="bg2">
                <a:lumMod val="50000"/>
              </a:schemeClr>
            </a:solidFill>
            <a:prstDash val="solid"/>
            <a:miter lim="800000"/>
          </a:ln>
          <a:effectLst>
            <a:innerShdw blurRad="76200">
              <a:srgbClr val="000000"/>
            </a:innerShdw>
          </a:effectLst>
        </p:spPr>
      </p:pic>
      <p:sp>
        <p:nvSpPr>
          <p:cNvPr id="7" name="TextBox 6"/>
          <p:cNvSpPr txBox="1"/>
          <p:nvPr/>
        </p:nvSpPr>
        <p:spPr>
          <a:xfrm>
            <a:off x="817123" y="6172201"/>
            <a:ext cx="9012677" cy="461665"/>
          </a:xfrm>
          <a:prstGeom prst="rect">
            <a:avLst/>
          </a:prstGeom>
          <a:noFill/>
        </p:spPr>
        <p:txBody>
          <a:bodyPr wrap="square" rtlCol="0">
            <a:spAutoFit/>
          </a:bodyPr>
          <a:lstStyle/>
          <a:p>
            <a:r>
              <a:rPr lang="en-US" sz="1200" dirty="0"/>
              <a:t>Wound Ostomy and  Continence Nurses Society. (2016) Bottom-Up (Pressure Shear) Injuries. In D. Doughty, and L. McNichol (Ed). </a:t>
            </a:r>
            <a:r>
              <a:rPr lang="en-US" sz="1200" i="1" dirty="0"/>
              <a:t>Core Curriculum Wound Management</a:t>
            </a:r>
            <a:r>
              <a:rPr lang="en-US" sz="1200" dirty="0"/>
              <a:t>. (pp. 313-332). Philadelphia, Wolters Kluwer. </a:t>
            </a:r>
          </a:p>
        </p:txBody>
      </p:sp>
    </p:spTree>
    <p:extLst>
      <p:ext uri="{BB962C8B-B14F-4D97-AF65-F5344CB8AC3E}">
        <p14:creationId xmlns:p14="http://schemas.microsoft.com/office/powerpoint/2010/main" val="3116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56F9-7C50-4802-EBF8-331514438CED}"/>
              </a:ext>
            </a:extLst>
          </p:cNvPr>
          <p:cNvSpPr>
            <a:spLocks noGrp="1"/>
          </p:cNvSpPr>
          <p:nvPr>
            <p:ph type="title"/>
          </p:nvPr>
        </p:nvSpPr>
        <p:spPr/>
        <p:txBody>
          <a:bodyPr>
            <a:normAutofit/>
          </a:bodyPr>
          <a:lstStyle/>
          <a:p>
            <a:r>
              <a:rPr lang="en-US" sz="3200" b="1" dirty="0">
                <a:solidFill>
                  <a:schemeClr val="accent1">
                    <a:lumMod val="75000"/>
                  </a:schemeClr>
                </a:solidFill>
                <a:latin typeface="Arial" panose="020B0604020202020204" pitchFamily="34" charset="0"/>
                <a:cs typeface="Arial" panose="020B0604020202020204" pitchFamily="34" charset="0"/>
              </a:rPr>
              <a:t>Stages of Pressure Injury</a:t>
            </a:r>
          </a:p>
        </p:txBody>
      </p:sp>
      <p:sp>
        <p:nvSpPr>
          <p:cNvPr id="8" name="TextBox 7">
            <a:extLst>
              <a:ext uri="{FF2B5EF4-FFF2-40B4-BE49-F238E27FC236}">
                <a16:creationId xmlns:a16="http://schemas.microsoft.com/office/drawing/2014/main" id="{84D51639-E007-53CF-5E43-C24B2D8614B5}"/>
              </a:ext>
            </a:extLst>
          </p:cNvPr>
          <p:cNvSpPr txBox="1"/>
          <p:nvPr/>
        </p:nvSpPr>
        <p:spPr>
          <a:xfrm>
            <a:off x="442777" y="6348457"/>
            <a:ext cx="10911025" cy="246221"/>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Image credits scotttriggers.com</a:t>
            </a:r>
          </a:p>
        </p:txBody>
      </p:sp>
      <p:pic>
        <p:nvPicPr>
          <p:cNvPr id="11" name="Picture 10">
            <a:extLst>
              <a:ext uri="{FF2B5EF4-FFF2-40B4-BE49-F238E27FC236}">
                <a16:creationId xmlns:a16="http://schemas.microsoft.com/office/drawing/2014/main" id="{543A8E0C-EB01-C148-8A47-D65F2083FA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353" y="1622456"/>
            <a:ext cx="3209691" cy="1836632"/>
          </a:xfrm>
          <a:prstGeom prst="rect">
            <a:avLst/>
          </a:prstGeom>
        </p:spPr>
      </p:pic>
      <p:sp>
        <p:nvSpPr>
          <p:cNvPr id="12" name="Google Shape;136;p6">
            <a:extLst>
              <a:ext uri="{FF2B5EF4-FFF2-40B4-BE49-F238E27FC236}">
                <a16:creationId xmlns:a16="http://schemas.microsoft.com/office/drawing/2014/main" id="{FADB00D4-271E-2AAE-1DBC-E11623BD8C0E}"/>
              </a:ext>
            </a:extLst>
          </p:cNvPr>
          <p:cNvSpPr/>
          <p:nvPr/>
        </p:nvSpPr>
        <p:spPr>
          <a:xfrm>
            <a:off x="8480517" y="4065164"/>
            <a:ext cx="3027679" cy="2192609"/>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defTabSz="1219170">
              <a:buClr>
                <a:srgbClr val="000000"/>
              </a:buClr>
            </a:pPr>
            <a:endParaRPr sz="1013" kern="0">
              <a:solidFill>
                <a:srgbClr val="101010"/>
              </a:solidFill>
              <a:latin typeface="Arial"/>
              <a:cs typeface="Arial"/>
              <a:sym typeface="Arial"/>
            </a:endParaRPr>
          </a:p>
        </p:txBody>
      </p:sp>
      <p:pic>
        <p:nvPicPr>
          <p:cNvPr id="13" name="Picture 12">
            <a:extLst>
              <a:ext uri="{FF2B5EF4-FFF2-40B4-BE49-F238E27FC236}">
                <a16:creationId xmlns:a16="http://schemas.microsoft.com/office/drawing/2014/main" id="{41AB7A36-DF2A-C362-E527-A4B3CE380E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43182" y="1690689"/>
            <a:ext cx="2327733" cy="1868155"/>
          </a:xfrm>
          <a:prstGeom prst="rect">
            <a:avLst/>
          </a:prstGeom>
          <a:ln w="228600" cap="sq" cmpd="thickThin">
            <a:solidFill>
              <a:schemeClr val="bg2">
                <a:lumMod val="50000"/>
              </a:schemeClr>
            </a:solidFill>
            <a:prstDash val="solid"/>
            <a:miter lim="800000"/>
          </a:ln>
          <a:effectLst>
            <a:innerShdw blurRad="76200">
              <a:srgbClr val="000000"/>
            </a:innerShdw>
          </a:effectLst>
        </p:spPr>
      </p:pic>
      <p:pic>
        <p:nvPicPr>
          <p:cNvPr id="14" name="Picture 13" descr="A picture containing indoor, food, small, close&#10;&#10;Description automatically generated">
            <a:extLst>
              <a:ext uri="{FF2B5EF4-FFF2-40B4-BE49-F238E27FC236}">
                <a16:creationId xmlns:a16="http://schemas.microsoft.com/office/drawing/2014/main" id="{1158989A-930A-1597-1EAE-3A4F2D1F8D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15401" y="1444469"/>
            <a:ext cx="2157911" cy="2192609"/>
          </a:xfrm>
          <a:prstGeom prst="rect">
            <a:avLst/>
          </a:prstGeom>
        </p:spPr>
      </p:pic>
      <p:pic>
        <p:nvPicPr>
          <p:cNvPr id="15" name="Content Placeholder 5" descr="Stage IV HAPU.jpg">
            <a:extLst>
              <a:ext uri="{FF2B5EF4-FFF2-40B4-BE49-F238E27FC236}">
                <a16:creationId xmlns:a16="http://schemas.microsoft.com/office/drawing/2014/main" id="{4AD7750B-0A93-2F2E-F60C-08FB56AEB2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4161" y="3830910"/>
            <a:ext cx="2743201" cy="2268837"/>
          </a:xfrm>
          <a:prstGeom prst="rect">
            <a:avLst/>
          </a:prstGeom>
          <a:ln w="76200">
            <a:solidFill>
              <a:schemeClr val="bg2">
                <a:lumMod val="50000"/>
              </a:schemeClr>
            </a:solidFill>
          </a:ln>
          <a:effectLst>
            <a:outerShdw blurRad="190500" algn="tl" rotWithShape="0">
              <a:srgbClr val="000000">
                <a:alpha val="70000"/>
              </a:srgbClr>
            </a:outerShdw>
          </a:effectLst>
        </p:spPr>
      </p:pic>
      <p:pic>
        <p:nvPicPr>
          <p:cNvPr id="16" name="Content Placeholder 9" descr="Unstageable.jpg">
            <a:extLst>
              <a:ext uri="{FF2B5EF4-FFF2-40B4-BE49-F238E27FC236}">
                <a16:creationId xmlns:a16="http://schemas.microsoft.com/office/drawing/2014/main" id="{93405B83-E53E-D535-5C4D-650FF9F951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8317" y="3978535"/>
            <a:ext cx="2743201" cy="2327733"/>
          </a:xfrm>
          <a:prstGeom prst="rect">
            <a:avLst/>
          </a:prstGeom>
          <a:solidFill>
            <a:srgbClr val="000000">
              <a:shade val="95000"/>
            </a:srgbClr>
          </a:solidFill>
          <a:ln w="76200" cap="sq">
            <a:solidFill>
              <a:schemeClr val="bg2">
                <a:lumMod val="50000"/>
              </a:schemeClr>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1837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6" y="440998"/>
            <a:ext cx="11118715" cy="584775"/>
          </a:xfrm>
          <a:prstGeom prst="rect">
            <a:avLst/>
          </a:prstGeom>
          <a:noFill/>
        </p:spPr>
        <p:txBody>
          <a:bodyPr wrap="square">
            <a:spAutoFit/>
          </a:bodyPr>
          <a:lstStyle/>
          <a:p>
            <a:pPr defTabSz="914377"/>
            <a:r>
              <a:rPr lang="en-US" sz="3200" b="1" dirty="0">
                <a:solidFill>
                  <a:srgbClr val="4285F4">
                    <a:lumMod val="75000"/>
                  </a:srgbClr>
                </a:solidFill>
                <a:latin typeface="Arial"/>
                <a:cs typeface="Arial"/>
                <a:sym typeface="Arial"/>
              </a:rPr>
              <a:t>Stage 1 Pressure Injury</a:t>
            </a:r>
          </a:p>
        </p:txBody>
      </p:sp>
      <p:sp>
        <p:nvSpPr>
          <p:cNvPr id="6" name="TextBox 5">
            <a:extLst>
              <a:ext uri="{FF2B5EF4-FFF2-40B4-BE49-F238E27FC236}">
                <a16:creationId xmlns:a16="http://schemas.microsoft.com/office/drawing/2014/main" id="{B95A0023-3BDB-BDF9-7B6D-0E3D28485764}"/>
              </a:ext>
            </a:extLst>
          </p:cNvPr>
          <p:cNvSpPr txBox="1"/>
          <p:nvPr/>
        </p:nvSpPr>
        <p:spPr>
          <a:xfrm>
            <a:off x="257175" y="1478000"/>
            <a:ext cx="5838825" cy="3539430"/>
          </a:xfrm>
          <a:prstGeom prst="rect">
            <a:avLst/>
          </a:prstGeom>
          <a:noFill/>
        </p:spPr>
        <p:txBody>
          <a:bodyPr wrap="square">
            <a:spAutoFit/>
          </a:bodyPr>
          <a:lstStyle/>
          <a:p>
            <a:pPr marL="457189" lvl="1" defTabSz="914377">
              <a:spcAft>
                <a:spcPts val="1200"/>
              </a:spcAft>
            </a:pPr>
            <a:r>
              <a:rPr lang="en-US" sz="2800" dirty="0">
                <a:solidFill>
                  <a:srgbClr val="000000"/>
                </a:solidFill>
                <a:latin typeface="Arial"/>
                <a:cs typeface="Arial"/>
                <a:sym typeface="Arial"/>
              </a:rPr>
              <a:t>Intact skin with a localized area of non-blanchable erythema, which may appear differently in darkly pigmented skin. Presence of blanchable erythema or changes in sensation, temperature, or firmness may precede visual changes. </a:t>
            </a:r>
          </a:p>
        </p:txBody>
      </p:sp>
      <p:sp>
        <p:nvSpPr>
          <p:cNvPr id="3" name="TextBox 2">
            <a:extLst>
              <a:ext uri="{FF2B5EF4-FFF2-40B4-BE49-F238E27FC236}">
                <a16:creationId xmlns:a16="http://schemas.microsoft.com/office/drawing/2014/main" id="{0DB2EE25-E33B-D017-A1EA-B6677B0106E3}"/>
              </a:ext>
            </a:extLst>
          </p:cNvPr>
          <p:cNvSpPr txBox="1"/>
          <p:nvPr/>
        </p:nvSpPr>
        <p:spPr>
          <a:xfrm>
            <a:off x="464866" y="5975547"/>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4"/>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pic>
        <p:nvPicPr>
          <p:cNvPr id="7" name="Content Placeholder 11" descr="Close-up of a person's chin&#10;&#10;Description automatically generated">
            <a:extLst>
              <a:ext uri="{FF2B5EF4-FFF2-40B4-BE49-F238E27FC236}">
                <a16:creationId xmlns:a16="http://schemas.microsoft.com/office/drawing/2014/main" id="{C7A45B21-3EF2-0ADE-1D38-D7DE3AD421D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95930" y="3370826"/>
            <a:ext cx="4738895" cy="2043301"/>
          </a:xfrm>
          <a:prstGeom prst="rect">
            <a:avLst/>
          </a:prstGeom>
        </p:spPr>
      </p:pic>
      <p:pic>
        <p:nvPicPr>
          <p:cNvPr id="9" name="Picture 8">
            <a:extLst>
              <a:ext uri="{FF2B5EF4-FFF2-40B4-BE49-F238E27FC236}">
                <a16:creationId xmlns:a16="http://schemas.microsoft.com/office/drawing/2014/main" id="{307F5F21-A47B-4D6E-897A-AC940ADFDB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4134" y="389600"/>
            <a:ext cx="3625703" cy="2381693"/>
          </a:xfrm>
          <a:prstGeom prst="rect">
            <a:avLst/>
          </a:prstGeom>
        </p:spPr>
      </p:pic>
    </p:spTree>
    <p:custDataLst>
      <p:tags r:id="rId1"/>
    </p:custDataLst>
    <p:extLst>
      <p:ext uri="{BB962C8B-B14F-4D97-AF65-F5344CB8AC3E}">
        <p14:creationId xmlns:p14="http://schemas.microsoft.com/office/powerpoint/2010/main" val="290313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6" y="474812"/>
            <a:ext cx="11118715" cy="584775"/>
          </a:xfrm>
          <a:prstGeom prst="rect">
            <a:avLst/>
          </a:prstGeom>
          <a:noFill/>
        </p:spPr>
        <p:txBody>
          <a:bodyPr wrap="square">
            <a:spAutoFit/>
          </a:bodyPr>
          <a:lstStyle/>
          <a:p>
            <a:pPr defTabSz="914377"/>
            <a:r>
              <a:rPr lang="en-US" sz="3200" b="1" dirty="0">
                <a:solidFill>
                  <a:srgbClr val="4285F4">
                    <a:lumMod val="75000"/>
                  </a:srgbClr>
                </a:solidFill>
                <a:latin typeface="Arial"/>
                <a:cs typeface="Arial"/>
                <a:sym typeface="Arial"/>
              </a:rPr>
              <a:t>Stage 1 Pressure Injury</a:t>
            </a:r>
          </a:p>
        </p:txBody>
      </p:sp>
      <p:sp>
        <p:nvSpPr>
          <p:cNvPr id="6" name="TextBox 5">
            <a:extLst>
              <a:ext uri="{FF2B5EF4-FFF2-40B4-BE49-F238E27FC236}">
                <a16:creationId xmlns:a16="http://schemas.microsoft.com/office/drawing/2014/main" id="{B95A0023-3BDB-BDF9-7B6D-0E3D28485764}"/>
              </a:ext>
            </a:extLst>
          </p:cNvPr>
          <p:cNvSpPr txBox="1"/>
          <p:nvPr/>
        </p:nvSpPr>
        <p:spPr>
          <a:xfrm>
            <a:off x="372315" y="1482009"/>
            <a:ext cx="5659907" cy="1815882"/>
          </a:xfrm>
          <a:prstGeom prst="rect">
            <a:avLst/>
          </a:prstGeom>
          <a:noFill/>
        </p:spPr>
        <p:txBody>
          <a:bodyPr wrap="square">
            <a:spAutoFit/>
          </a:bodyPr>
          <a:lstStyle/>
          <a:p>
            <a:pPr defTabSz="914377"/>
            <a:r>
              <a:rPr lang="en-US" sz="2800" dirty="0">
                <a:solidFill>
                  <a:srgbClr val="000000"/>
                </a:solidFill>
                <a:latin typeface="Arial"/>
                <a:cs typeface="Arial"/>
                <a:sym typeface="Arial"/>
              </a:rPr>
              <a:t>Color changes do not include purple or maroon discoloration; these may indicate deep tissue pressure injury.</a:t>
            </a:r>
          </a:p>
        </p:txBody>
      </p:sp>
      <p:sp>
        <p:nvSpPr>
          <p:cNvPr id="3" name="TextBox 2">
            <a:extLst>
              <a:ext uri="{FF2B5EF4-FFF2-40B4-BE49-F238E27FC236}">
                <a16:creationId xmlns:a16="http://schemas.microsoft.com/office/drawing/2014/main" id="{C1D5EDE6-83B4-F219-79EE-BC1AAB5FF0CB}"/>
              </a:ext>
            </a:extLst>
          </p:cNvPr>
          <p:cNvSpPr txBox="1"/>
          <p:nvPr/>
        </p:nvSpPr>
        <p:spPr>
          <a:xfrm>
            <a:off x="464866" y="5975547"/>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4"/>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 Scott Triggers PLLC</a:t>
            </a:r>
            <a:endParaRPr lang="en-US" sz="1000" dirty="0">
              <a:solidFill>
                <a:prstClr val="black"/>
              </a:solidFill>
              <a:latin typeface="Arial"/>
              <a:ea typeface="ＭＳ Ｐゴシック" pitchFamily="34" charset="-128"/>
              <a:cs typeface="Arial"/>
              <a:sym typeface="Arial"/>
            </a:endParaRPr>
          </a:p>
        </p:txBody>
      </p:sp>
      <p:pic>
        <p:nvPicPr>
          <p:cNvPr id="7" name="Picture 6">
            <a:extLst>
              <a:ext uri="{FF2B5EF4-FFF2-40B4-BE49-F238E27FC236}">
                <a16:creationId xmlns:a16="http://schemas.microsoft.com/office/drawing/2014/main" id="{2A905365-9856-13BF-386E-F3531DE772F3}"/>
              </a:ext>
            </a:extLst>
          </p:cNvPr>
          <p:cNvPicPr>
            <a:picLocks noChangeAspect="1"/>
          </p:cNvPicPr>
          <p:nvPr/>
        </p:nvPicPr>
        <p:blipFill>
          <a:blip r:embed="rId5"/>
          <a:stretch>
            <a:fillRect/>
          </a:stretch>
        </p:blipFill>
        <p:spPr>
          <a:xfrm>
            <a:off x="5723532" y="1441660"/>
            <a:ext cx="6840783" cy="3712462"/>
          </a:xfrm>
          <a:prstGeom prst="rect">
            <a:avLst/>
          </a:prstGeom>
        </p:spPr>
      </p:pic>
      <p:pic>
        <p:nvPicPr>
          <p:cNvPr id="9" name="Picture 8" descr="A close up of a person's skin&#10;&#10;Description automatically generated">
            <a:extLst>
              <a:ext uri="{FF2B5EF4-FFF2-40B4-BE49-F238E27FC236}">
                <a16:creationId xmlns:a16="http://schemas.microsoft.com/office/drawing/2014/main" id="{CA946A17-20C0-D24D-F818-40A6E03D76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3847" y="3560110"/>
            <a:ext cx="3782928" cy="2374189"/>
          </a:xfrm>
          <a:prstGeom prst="rect">
            <a:avLst/>
          </a:prstGeom>
        </p:spPr>
      </p:pic>
      <p:sp>
        <p:nvSpPr>
          <p:cNvPr id="5" name="TextBox 4">
            <a:extLst>
              <a:ext uri="{FF2B5EF4-FFF2-40B4-BE49-F238E27FC236}">
                <a16:creationId xmlns:a16="http://schemas.microsoft.com/office/drawing/2014/main" id="{5C0A124A-4B7A-DEB0-64F5-A9A7B92235E8}"/>
              </a:ext>
            </a:extLst>
          </p:cNvPr>
          <p:cNvSpPr txBox="1"/>
          <p:nvPr/>
        </p:nvSpPr>
        <p:spPr>
          <a:xfrm>
            <a:off x="6096000" y="5047008"/>
            <a:ext cx="5134739" cy="369332"/>
          </a:xfrm>
          <a:prstGeom prst="rect">
            <a:avLst/>
          </a:prstGeom>
          <a:solidFill>
            <a:schemeClr val="accent1">
              <a:lumMod val="20000"/>
              <a:lumOff val="80000"/>
            </a:schemeClr>
          </a:solidFill>
        </p:spPr>
        <p:txBody>
          <a:bodyPr wrap="none" rtlCol="0">
            <a:spAutoFit/>
          </a:bodyPr>
          <a:lstStyle/>
          <a:p>
            <a:r>
              <a:rPr lang="en-US" dirty="0"/>
              <a:t>Post-op anterior ribs, prone position on towel roll</a:t>
            </a:r>
          </a:p>
        </p:txBody>
      </p:sp>
    </p:spTree>
    <p:custDataLst>
      <p:tags r:id="rId1"/>
    </p:custDataLst>
    <p:extLst>
      <p:ext uri="{BB962C8B-B14F-4D97-AF65-F5344CB8AC3E}">
        <p14:creationId xmlns:p14="http://schemas.microsoft.com/office/powerpoint/2010/main" val="320649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6" y="510470"/>
            <a:ext cx="11118715" cy="584775"/>
          </a:xfrm>
          <a:prstGeom prst="rect">
            <a:avLst/>
          </a:prstGeom>
          <a:noFill/>
        </p:spPr>
        <p:txBody>
          <a:bodyPr wrap="square">
            <a:spAutoFit/>
          </a:bodyPr>
          <a:lstStyle/>
          <a:p>
            <a:pPr defTabSz="914377"/>
            <a:r>
              <a:rPr lang="en-US" sz="3200" b="1" dirty="0">
                <a:solidFill>
                  <a:schemeClr val="accent1">
                    <a:lumMod val="75000"/>
                  </a:schemeClr>
                </a:solidFill>
                <a:latin typeface="+mj-lt"/>
                <a:cs typeface="Arial"/>
                <a:sym typeface="Arial"/>
              </a:rPr>
              <a:t>Stage 2 Pressure Injury</a:t>
            </a:r>
          </a:p>
        </p:txBody>
      </p:sp>
      <p:sp>
        <p:nvSpPr>
          <p:cNvPr id="11" name="TextBox 10">
            <a:extLst>
              <a:ext uri="{FF2B5EF4-FFF2-40B4-BE49-F238E27FC236}">
                <a16:creationId xmlns:a16="http://schemas.microsoft.com/office/drawing/2014/main" id="{2EF34A08-9038-7675-EEE2-DF70F287967E}"/>
              </a:ext>
            </a:extLst>
          </p:cNvPr>
          <p:cNvSpPr txBox="1"/>
          <p:nvPr/>
        </p:nvSpPr>
        <p:spPr>
          <a:xfrm>
            <a:off x="414749" y="6166104"/>
            <a:ext cx="11930063" cy="400110"/>
          </a:xfrm>
          <a:prstGeom prst="rect">
            <a:avLst/>
          </a:prstGeom>
          <a:noFill/>
        </p:spPr>
        <p:txBody>
          <a:bodyPr wrap="square">
            <a:spAutoFit/>
          </a:bodyPr>
          <a:lstStyle/>
          <a:p>
            <a:pPr defTabSz="914377" fontAlgn="base">
              <a:spcBef>
                <a:spcPct val="0"/>
              </a:spcBef>
              <a:spcAft>
                <a:spcPct val="0"/>
              </a:spcAft>
            </a:pPr>
            <a:r>
              <a:rPr lang="en-US" sz="1000" dirty="0">
                <a:solidFill>
                  <a:prstClr val="black"/>
                </a:solidFill>
                <a:latin typeface="Arial"/>
                <a:ea typeface="ＭＳ Ｐゴシック" pitchFamily="34" charset="-128"/>
                <a:cs typeface="Arial"/>
                <a:sym typeface="Arial"/>
              </a:rPr>
              <a:t>9</a:t>
            </a:r>
            <a:r>
              <a:rPr lang="en-US" sz="1000" dirty="0">
                <a:solidFill>
                  <a:prstClr val="black"/>
                </a:solidFill>
                <a:ea typeface="ＭＳ Ｐゴシック" pitchFamily="34" charset="-128"/>
                <a:cs typeface="Arial"/>
                <a:sym typeface="Arial"/>
              </a:rPr>
              <a:t>. National Pressure </a:t>
            </a:r>
            <a:r>
              <a:rPr lang="en-US" sz="1000" dirty="0">
                <a:solidFill>
                  <a:prstClr val="black"/>
                </a:solidFill>
                <a:latin typeface="Arial"/>
                <a:ea typeface="ＭＳ Ｐゴシック" pitchFamily="34" charset="-128"/>
                <a:cs typeface="Arial"/>
                <a:sym typeface="Arial"/>
              </a:rPr>
              <a:t>Ulcer Advisory Panel. Pressure Injury Stages. </a:t>
            </a:r>
            <a:r>
              <a:rPr lang="en-US" sz="1000" dirty="0">
                <a:solidFill>
                  <a:prstClr val="black"/>
                </a:solidFill>
                <a:latin typeface="Arial"/>
                <a:ea typeface="ＭＳ Ｐゴシック" pitchFamily="34" charset="-128"/>
                <a:cs typeface="Arial"/>
                <a:sym typeface="Arial"/>
                <a:hlinkClick r:id="rId4"/>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sp>
        <p:nvSpPr>
          <p:cNvPr id="5" name="TextBox 4">
            <a:extLst>
              <a:ext uri="{FF2B5EF4-FFF2-40B4-BE49-F238E27FC236}">
                <a16:creationId xmlns:a16="http://schemas.microsoft.com/office/drawing/2014/main" id="{3B4D2078-5D10-F0E5-8FBD-044CFF7B2B41}"/>
              </a:ext>
            </a:extLst>
          </p:cNvPr>
          <p:cNvSpPr txBox="1"/>
          <p:nvPr/>
        </p:nvSpPr>
        <p:spPr>
          <a:xfrm>
            <a:off x="0" y="1217631"/>
            <a:ext cx="6245525" cy="4832092"/>
          </a:xfrm>
          <a:prstGeom prst="rect">
            <a:avLst/>
          </a:prstGeom>
          <a:noFill/>
        </p:spPr>
        <p:txBody>
          <a:bodyPr wrap="square">
            <a:spAutoFit/>
          </a:bodyPr>
          <a:lstStyle/>
          <a:p>
            <a:pPr marL="457189" lvl="1" defTabSz="914377"/>
            <a:r>
              <a:rPr lang="en-US" sz="2800" dirty="0">
                <a:solidFill>
                  <a:srgbClr val="000000"/>
                </a:solidFill>
                <a:latin typeface="Arial"/>
                <a:cs typeface="Arial"/>
                <a:sym typeface="Arial"/>
              </a:rPr>
              <a:t>The wound bed is viable, pink or red, moist, and may also present as an intact or ruptured serum-filled blister. Adipose (fat) is not visible and deeper tissues are not visible. Granulation tissue, slough, and eschar are not present. These injuries commonly result from adverse microclimate and shear in the skin over the pelvis and shear in the heel.  </a:t>
            </a:r>
          </a:p>
        </p:txBody>
      </p:sp>
      <p:pic>
        <p:nvPicPr>
          <p:cNvPr id="12" name="Content Placeholder 12" descr="A close-up of a wound on a person's shoulder&#10;&#10;Description automatically generated">
            <a:extLst>
              <a:ext uri="{FF2B5EF4-FFF2-40B4-BE49-F238E27FC236}">
                <a16:creationId xmlns:a16="http://schemas.microsoft.com/office/drawing/2014/main" id="{0E33271C-3C04-E935-65DB-099E6FD3E0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5865"/>
          <a:stretch/>
        </p:blipFill>
        <p:spPr>
          <a:xfrm>
            <a:off x="8420763" y="592732"/>
            <a:ext cx="3514061" cy="2352665"/>
          </a:xfrm>
          <a:prstGeom prst="rect">
            <a:avLst/>
          </a:prstGeom>
        </p:spPr>
      </p:pic>
      <p:pic>
        <p:nvPicPr>
          <p:cNvPr id="8" name="Content Placeholder 15" descr="A close-up of a person's buttocks&#10;&#10;Description automatically generated">
            <a:extLst>
              <a:ext uri="{FF2B5EF4-FFF2-40B4-BE49-F238E27FC236}">
                <a16:creationId xmlns:a16="http://schemas.microsoft.com/office/drawing/2014/main" id="{AAF51090-309A-770E-61A1-551F576E01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2361" y="2923220"/>
            <a:ext cx="4337921" cy="2740161"/>
          </a:xfrm>
          <a:prstGeom prst="rect">
            <a:avLst/>
          </a:prstGeom>
        </p:spPr>
      </p:pic>
      <p:pic>
        <p:nvPicPr>
          <p:cNvPr id="3" name="Picture 2">
            <a:extLst>
              <a:ext uri="{FF2B5EF4-FFF2-40B4-BE49-F238E27FC236}">
                <a16:creationId xmlns:a16="http://schemas.microsoft.com/office/drawing/2014/main" id="{8E3E764B-3BA9-667A-9073-0F81F44899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96000" y="344904"/>
            <a:ext cx="3479045" cy="2578315"/>
          </a:xfrm>
          <a:prstGeom prst="rect">
            <a:avLst/>
          </a:prstGeom>
        </p:spPr>
      </p:pic>
    </p:spTree>
    <p:custDataLst>
      <p:tags r:id="rId1"/>
    </p:custDataLst>
    <p:extLst>
      <p:ext uri="{BB962C8B-B14F-4D97-AF65-F5344CB8AC3E}">
        <p14:creationId xmlns:p14="http://schemas.microsoft.com/office/powerpoint/2010/main" val="142333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397933" y="486206"/>
            <a:ext cx="10515600" cy="719396"/>
          </a:xfrm>
        </p:spPr>
        <p:txBody>
          <a:bodyPr>
            <a:normAutofit/>
          </a:bodyPr>
          <a:lstStyle/>
          <a:p>
            <a:r>
              <a:rPr lang="en-US" sz="3200" b="1" dirty="0">
                <a:solidFill>
                  <a:schemeClr val="accent1">
                    <a:lumMod val="75000"/>
                  </a:schemeClr>
                </a:solidFill>
                <a:latin typeface="+mj-lt"/>
                <a:cs typeface="Arial" panose="020B0604020202020204" pitchFamily="34" charset="0"/>
              </a:rPr>
              <a:t>Stage 2 Pressure Injury </a:t>
            </a:r>
          </a:p>
        </p:txBody>
      </p:sp>
      <p:sp>
        <p:nvSpPr>
          <p:cNvPr id="4" name="TextBox 3">
            <a:extLst>
              <a:ext uri="{FF2B5EF4-FFF2-40B4-BE49-F238E27FC236}">
                <a16:creationId xmlns:a16="http://schemas.microsoft.com/office/drawing/2014/main" id="{A50B3CBF-3D50-D507-26AE-B6093101A9B2}"/>
              </a:ext>
            </a:extLst>
          </p:cNvPr>
          <p:cNvSpPr txBox="1"/>
          <p:nvPr/>
        </p:nvSpPr>
        <p:spPr>
          <a:xfrm>
            <a:off x="7255935" y="6252054"/>
            <a:ext cx="6097772" cy="307777"/>
          </a:xfrm>
          <a:prstGeom prst="rect">
            <a:avLst/>
          </a:prstGeom>
          <a:noFill/>
        </p:spPr>
        <p:txBody>
          <a:bodyPr wrap="square">
            <a:spAutoFit/>
          </a:bodyPr>
          <a:lstStyle/>
          <a:p>
            <a:pPr defTabSz="1219170">
              <a:buClr>
                <a:srgbClr val="000000"/>
              </a:buClr>
            </a:pPr>
            <a:r>
              <a:rPr lang="en-US" sz="1400" kern="0" dirty="0">
                <a:solidFill>
                  <a:srgbClr val="000000"/>
                </a:solidFill>
                <a:latin typeface="Arial"/>
                <a:cs typeface="Arial"/>
                <a:sym typeface="Arial"/>
              </a:rPr>
              <a:t>Images credit: Scotttriggers.com</a:t>
            </a:r>
          </a:p>
        </p:txBody>
      </p:sp>
      <p:sp>
        <p:nvSpPr>
          <p:cNvPr id="9" name="Content Placeholder 8">
            <a:extLst>
              <a:ext uri="{FF2B5EF4-FFF2-40B4-BE49-F238E27FC236}">
                <a16:creationId xmlns:a16="http://schemas.microsoft.com/office/drawing/2014/main" id="{3B5D0BB2-795C-9087-D1B9-57E34F59A6BD}"/>
              </a:ext>
            </a:extLst>
          </p:cNvPr>
          <p:cNvSpPr>
            <a:spLocks noGrp="1"/>
          </p:cNvSpPr>
          <p:nvPr>
            <p:ph sz="half" idx="2"/>
          </p:nvPr>
        </p:nvSpPr>
        <p:spPr>
          <a:xfrm>
            <a:off x="474133" y="1481132"/>
            <a:ext cx="5181600" cy="4351339"/>
          </a:xfrm>
        </p:spPr>
        <p:txBody>
          <a:bodyPr>
            <a:normAutofit/>
          </a:bodyPr>
          <a:lstStyle/>
          <a:p>
            <a:r>
              <a:rPr lang="en-US" sz="2800" dirty="0">
                <a:solidFill>
                  <a:srgbClr val="000000"/>
                </a:solidFill>
                <a:latin typeface="Arial"/>
                <a:cs typeface="Arial"/>
                <a:sym typeface="Arial"/>
              </a:rPr>
              <a:t>Granulation tissue, slough, and eschar are not present.</a:t>
            </a:r>
            <a:endParaRPr lang="en-US" sz="2800" dirty="0"/>
          </a:p>
        </p:txBody>
      </p:sp>
      <p:pic>
        <p:nvPicPr>
          <p:cNvPr id="3" name="Content Placeholder 2">
            <a:extLst>
              <a:ext uri="{FF2B5EF4-FFF2-40B4-BE49-F238E27FC236}">
                <a16:creationId xmlns:a16="http://schemas.microsoft.com/office/drawing/2014/main" id="{FF4D13E8-E2CB-5621-1F75-7E8506AC7BEC}"/>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935973" y="1943826"/>
            <a:ext cx="4272385" cy="3425951"/>
          </a:xfrm>
          <a:prstGeom prst="rect">
            <a:avLst/>
          </a:prstGeom>
          <a:ln w="228600" cap="sq" cmpd="thickThin">
            <a:solidFill>
              <a:schemeClr val="bg2">
                <a:lumMod val="50000"/>
              </a:schemeClr>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24E5243E-5A56-15B6-D0E5-E6DAF9F4180D}"/>
              </a:ext>
            </a:extLst>
          </p:cNvPr>
          <p:cNvSpPr txBox="1"/>
          <p:nvPr/>
        </p:nvSpPr>
        <p:spPr>
          <a:xfrm>
            <a:off x="397933" y="5975055"/>
            <a:ext cx="7763934" cy="553998"/>
          </a:xfrm>
          <a:prstGeom prst="rect">
            <a:avLst/>
          </a:prstGeom>
          <a:noFill/>
        </p:spPr>
        <p:txBody>
          <a:bodyPr wrap="square" rtlCol="0">
            <a:spAutoFit/>
          </a:bodyPr>
          <a:lstStyle/>
          <a:p>
            <a:r>
              <a:rPr lang="en-US" sz="1000" kern="1200" dirty="0">
                <a:solidFill>
                  <a:srgbClr val="09142A"/>
                </a:solidFill>
                <a:latin typeface="+mn-lt"/>
                <a:ea typeface="+mn-ea"/>
                <a:cs typeface="+mn-cs"/>
              </a:rPr>
              <a:t>National Pressure Injury Advisory Panel (2016). NPUAP Pressure Injury Stages. </a:t>
            </a:r>
            <a:r>
              <a:rPr lang="en-US" sz="1000" kern="1200" dirty="0">
                <a:solidFill>
                  <a:srgbClr val="09142A"/>
                </a:solidFill>
                <a:latin typeface="+mn-lt"/>
                <a:ea typeface="+mn-ea"/>
                <a:cs typeface="+mn-cs"/>
                <a:hlinkClick r:id="rId4"/>
              </a:rPr>
              <a:t>https://cdn.ymaws.com/npuap.site-ym.com/resource/resmgr/npuap_pressure_injury_stages.pdf</a:t>
            </a:r>
            <a:endParaRPr lang="en-US" sz="1000" kern="1200" dirty="0">
              <a:solidFill>
                <a:srgbClr val="09142A"/>
              </a:solidFill>
              <a:latin typeface="+mn-lt"/>
              <a:ea typeface="+mn-ea"/>
              <a:cs typeface="+mn-cs"/>
            </a:endParaRPr>
          </a:p>
          <a:p>
            <a:endParaRPr lang="en-US" sz="1000" dirty="0"/>
          </a:p>
        </p:txBody>
      </p:sp>
    </p:spTree>
    <p:extLst>
      <p:ext uri="{BB962C8B-B14F-4D97-AF65-F5344CB8AC3E}">
        <p14:creationId xmlns:p14="http://schemas.microsoft.com/office/powerpoint/2010/main" val="315797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7B945-6CF7-97B3-3BC4-CBC393FAD0EE}"/>
              </a:ext>
            </a:extLst>
          </p:cNvPr>
          <p:cNvSpPr>
            <a:spLocks noGrp="1"/>
          </p:cNvSpPr>
          <p:nvPr>
            <p:ph type="title"/>
          </p:nvPr>
        </p:nvSpPr>
        <p:spPr>
          <a:xfrm>
            <a:off x="838200" y="557189"/>
            <a:ext cx="10515600" cy="1133499"/>
          </a:xfrm>
        </p:spPr>
        <p:txBody>
          <a:bodyPr>
            <a:normAutofit/>
          </a:bodyPr>
          <a:lstStyle/>
          <a:p>
            <a:r>
              <a:rPr lang="en-US" sz="3200" b="1" dirty="0">
                <a:solidFill>
                  <a:schemeClr val="accent1">
                    <a:lumMod val="75000"/>
                  </a:schemeClr>
                </a:solidFill>
                <a:latin typeface="+mj-lt"/>
              </a:rPr>
              <a:t>Objectives</a:t>
            </a:r>
          </a:p>
        </p:txBody>
      </p:sp>
      <p:graphicFrame>
        <p:nvGraphicFramePr>
          <p:cNvPr id="2" name="Content Placeholder 1">
            <a:extLst>
              <a:ext uri="{FF2B5EF4-FFF2-40B4-BE49-F238E27FC236}">
                <a16:creationId xmlns:a16="http://schemas.microsoft.com/office/drawing/2014/main" id="{B53AF4E8-A7A5-1C6A-2BE9-8A2051D8599F}"/>
              </a:ext>
            </a:extLst>
          </p:cNvPr>
          <p:cNvGraphicFramePr>
            <a:graphicFrameLocks noGrp="1"/>
          </p:cNvGraphicFramePr>
          <p:nvPr>
            <p:ph idx="1"/>
            <p:extLst>
              <p:ext uri="{D42A27DB-BD31-4B8C-83A1-F6EECF244321}">
                <p14:modId xmlns:p14="http://schemas.microsoft.com/office/powerpoint/2010/main" val="4236895355"/>
              </p:ext>
            </p:extLst>
          </p:nvPr>
        </p:nvGraphicFramePr>
        <p:xfrm>
          <a:off x="838200" y="1423947"/>
          <a:ext cx="10515600" cy="4876864"/>
        </p:xfrm>
        <a:graphic>
          <a:graphicData uri="http://schemas.openxmlformats.org/drawingml/2006/table">
            <a:tbl>
              <a:tblPr firstRow="1" firstCol="1" bandRow="1"/>
              <a:tblGrid>
                <a:gridCol w="10515600">
                  <a:extLst>
                    <a:ext uri="{9D8B030D-6E8A-4147-A177-3AD203B41FA5}">
                      <a16:colId xmlns:a16="http://schemas.microsoft.com/office/drawing/2014/main" val="236711222"/>
                    </a:ext>
                  </a:extLst>
                </a:gridCol>
              </a:tblGrid>
              <a:tr h="1025235">
                <a:tc>
                  <a:txBody>
                    <a:bodyPr/>
                    <a:lstStyle/>
                    <a:p>
                      <a:pPr marL="0" marR="0" algn="l" fontAlgn="t">
                        <a:spcBef>
                          <a:spcPts val="0"/>
                        </a:spcBef>
                        <a:spcAft>
                          <a:spcPts val="600"/>
                        </a:spcAft>
                      </a:pPr>
                      <a:r>
                        <a:rPr lang="en-US" sz="2800" b="0" i="0" u="none" strike="noStrike" dirty="0">
                          <a:effectLst/>
                          <a:latin typeface="+mn-lt"/>
                          <a:ea typeface="Times New Roman" panose="02020603050405020304" pitchFamily="18" charset="0"/>
                        </a:rPr>
                        <a:t>1.Review the anatomy and physiology of the skin and etiology of pressure injury (PI) development in the perioperative setting.</a:t>
                      </a:r>
                      <a:endParaRPr lang="en-US" sz="2800" b="0" i="0" u="none" strike="noStrike" dirty="0">
                        <a:effectLst/>
                        <a:latin typeface="+mn-lt"/>
                      </a:endParaRPr>
                    </a:p>
                  </a:txBody>
                  <a:tcPr marL="116915" marR="116915" marT="180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3517278"/>
                  </a:ext>
                </a:extLst>
              </a:tr>
              <a:tr h="1025235">
                <a:tc>
                  <a:txBody>
                    <a:bodyPr/>
                    <a:lstStyle/>
                    <a:p>
                      <a:pPr marL="0" marR="0" algn="l" fontAlgn="t">
                        <a:spcBef>
                          <a:spcPts val="0"/>
                        </a:spcBef>
                        <a:spcAft>
                          <a:spcPts val="600"/>
                        </a:spcAft>
                      </a:pPr>
                      <a:r>
                        <a:rPr lang="en-US" sz="2800" b="0" i="0" u="none" strike="noStrike" dirty="0">
                          <a:effectLst/>
                          <a:latin typeface="+mn-lt"/>
                          <a:ea typeface="Times New Roman" panose="02020603050405020304" pitchFamily="18" charset="0"/>
                        </a:rPr>
                        <a:t>2.Describe and stage a pressure injury and distinguish between types of skin injuries in surgical patients. </a:t>
                      </a:r>
                      <a:endParaRPr lang="en-US" sz="2800" b="0" i="0" u="none" strike="noStrike" dirty="0">
                        <a:effectLst/>
                        <a:latin typeface="+mn-lt"/>
                      </a:endParaRPr>
                    </a:p>
                  </a:txBody>
                  <a:tcPr marL="116915" marR="116915" marT="180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5747931"/>
                  </a:ext>
                </a:extLst>
              </a:tr>
              <a:tr h="1025235">
                <a:tc>
                  <a:txBody>
                    <a:bodyPr/>
                    <a:lstStyle/>
                    <a:p>
                      <a:pPr marL="0" marR="0" algn="l" fontAlgn="t">
                        <a:spcBef>
                          <a:spcPts val="0"/>
                        </a:spcBef>
                        <a:spcAft>
                          <a:spcPts val="600"/>
                        </a:spcAft>
                      </a:pPr>
                      <a:r>
                        <a:rPr lang="en-US" sz="2800" b="0" i="0" u="none" strike="noStrike" dirty="0">
                          <a:effectLst/>
                          <a:latin typeface="+mn-lt"/>
                          <a:ea typeface="Times New Roman" panose="02020603050405020304" pitchFamily="18" charset="0"/>
                        </a:rPr>
                        <a:t>3.Illustrate the pressure points and common location of pressure injury in the various surgical positions. </a:t>
                      </a:r>
                      <a:endParaRPr lang="en-US" sz="2800" b="0" i="0" u="none" strike="noStrike" dirty="0">
                        <a:effectLst/>
                        <a:latin typeface="+mn-lt"/>
                      </a:endParaRPr>
                    </a:p>
                  </a:txBody>
                  <a:tcPr marL="116915" marR="116915" marT="180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4089493"/>
                  </a:ext>
                </a:extLst>
              </a:tr>
              <a:tr h="1687495">
                <a:tc>
                  <a:txBody>
                    <a:bodyPr/>
                    <a:lstStyle/>
                    <a:p>
                      <a:pPr marL="0" marR="0" algn="l">
                        <a:spcBef>
                          <a:spcPts val="0"/>
                        </a:spcBef>
                        <a:spcAft>
                          <a:spcPts val="600"/>
                        </a:spcAft>
                      </a:pPr>
                      <a:r>
                        <a:rPr lang="en-US" sz="2800" dirty="0">
                          <a:effectLst/>
                          <a:latin typeface="+mn-lt"/>
                          <a:ea typeface="Times New Roman" panose="02020603050405020304" pitchFamily="18" charset="0"/>
                        </a:rPr>
                        <a:t>4.Identify best practices for assessment, staging, and documenting normal vs abnormal findings to improve competency and skills of the perioperative nurse.</a:t>
                      </a:r>
                    </a:p>
                    <a:p>
                      <a:pPr marL="0" marR="0" algn="l" fontAlgn="t">
                        <a:spcBef>
                          <a:spcPts val="0"/>
                        </a:spcBef>
                        <a:spcAft>
                          <a:spcPts val="600"/>
                        </a:spcAft>
                      </a:pPr>
                      <a:endParaRPr lang="en-US" sz="2800" b="0" i="0" u="none" strike="noStrike" dirty="0">
                        <a:effectLst/>
                        <a:latin typeface="+mn-lt"/>
                      </a:endParaRPr>
                    </a:p>
                  </a:txBody>
                  <a:tcPr marL="116915" marR="116915" marT="180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488222"/>
                  </a:ext>
                </a:extLst>
              </a:tr>
            </a:tbl>
          </a:graphicData>
        </a:graphic>
      </p:graphicFrame>
    </p:spTree>
    <p:extLst>
      <p:ext uri="{BB962C8B-B14F-4D97-AF65-F5344CB8AC3E}">
        <p14:creationId xmlns:p14="http://schemas.microsoft.com/office/powerpoint/2010/main" val="420370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299757" y="365125"/>
            <a:ext cx="5720043" cy="1325563"/>
          </a:xfrm>
        </p:spPr>
        <p:txBody>
          <a:bodyPr>
            <a:normAutofit/>
          </a:bodyPr>
          <a:lstStyle/>
          <a:p>
            <a:r>
              <a:rPr lang="en-US" sz="3200" b="1" dirty="0">
                <a:solidFill>
                  <a:schemeClr val="accent1">
                    <a:lumMod val="75000"/>
                  </a:schemeClr>
                </a:solidFill>
                <a:latin typeface="+mj-lt"/>
                <a:cs typeface="Arial" panose="020B0604020202020204" pitchFamily="34" charset="0"/>
              </a:rPr>
              <a:t>What Stage 2 Pressure Injury is NOT…</a:t>
            </a:r>
          </a:p>
        </p:txBody>
      </p:sp>
      <p:sp>
        <p:nvSpPr>
          <p:cNvPr id="9" name="Content Placeholder 8">
            <a:extLst>
              <a:ext uri="{FF2B5EF4-FFF2-40B4-BE49-F238E27FC236}">
                <a16:creationId xmlns:a16="http://schemas.microsoft.com/office/drawing/2014/main" id="{44960727-E4F4-2011-4440-915E99ED2A90}"/>
              </a:ext>
            </a:extLst>
          </p:cNvPr>
          <p:cNvSpPr>
            <a:spLocks noGrp="1"/>
          </p:cNvSpPr>
          <p:nvPr>
            <p:ph sz="half" idx="1"/>
          </p:nvPr>
        </p:nvSpPr>
        <p:spPr>
          <a:xfrm>
            <a:off x="487827" y="1825625"/>
            <a:ext cx="5181600" cy="4351339"/>
          </a:xfrm>
        </p:spPr>
        <p:txBody>
          <a:bodyPr>
            <a:normAutofit fontScale="92500"/>
          </a:bodyPr>
          <a:lstStyle/>
          <a:p>
            <a:pPr marL="285744" indent="-285744" defTabSz="914377">
              <a:lnSpc>
                <a:spcPct val="100000"/>
              </a:lnSpc>
              <a:buClrTx/>
              <a:buSzTx/>
              <a:buFont typeface="Arial" panose="020B0604020202020204" pitchFamily="34" charset="0"/>
              <a:buChar char="•"/>
              <a:defRPr/>
            </a:pPr>
            <a:r>
              <a:rPr lang="en-US" sz="2800" kern="1200" dirty="0">
                <a:solidFill>
                  <a:prstClr val="black"/>
                </a:solidFill>
                <a:latin typeface="+mn-lt"/>
                <a:ea typeface="+mn-ea"/>
                <a:cs typeface="+mn-cs"/>
              </a:rPr>
              <a:t>This stage should </a:t>
            </a:r>
            <a:r>
              <a:rPr lang="en-US" sz="2800" dirty="0">
                <a:solidFill>
                  <a:prstClr val="black"/>
                </a:solidFill>
                <a:latin typeface="+mn-lt"/>
              </a:rPr>
              <a:t>NOT </a:t>
            </a:r>
            <a:r>
              <a:rPr lang="en-US" sz="2800" kern="1200" dirty="0">
                <a:solidFill>
                  <a:prstClr val="black"/>
                </a:solidFill>
                <a:latin typeface="+mn-lt"/>
                <a:ea typeface="+mn-ea"/>
                <a:cs typeface="+mn-cs"/>
              </a:rPr>
              <a:t>be used to describe moisture associated skin damage (MASD) including incontinence associated dermatitis (IAD), intertriginous dermatitis (ITD), medical adhesive related skin injury (MARSI), or traumatic wounds (skin tears, burns, abrasions). </a:t>
            </a:r>
          </a:p>
          <a:p>
            <a:endParaRPr lang="en-US" dirty="0"/>
          </a:p>
        </p:txBody>
      </p:sp>
      <p:pic>
        <p:nvPicPr>
          <p:cNvPr id="12" name="Content Placeholder 11" descr="Close-up of a person's buttocks&#10;&#10;Description automatically generated">
            <a:extLst>
              <a:ext uri="{FF2B5EF4-FFF2-40B4-BE49-F238E27FC236}">
                <a16:creationId xmlns:a16="http://schemas.microsoft.com/office/drawing/2014/main" id="{DFED3631-E514-BAEF-61BB-7A6813265719}"/>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264790" y="63909"/>
            <a:ext cx="2402959" cy="2137145"/>
          </a:xfrm>
        </p:spPr>
      </p:pic>
      <p:pic>
        <p:nvPicPr>
          <p:cNvPr id="15" name="Picture 14" descr="A close-up of a person's buttocks&#10;&#10;Description automatically generated">
            <a:extLst>
              <a:ext uri="{FF2B5EF4-FFF2-40B4-BE49-F238E27FC236}">
                <a16:creationId xmlns:a16="http://schemas.microsoft.com/office/drawing/2014/main" id="{648DA84B-2960-F2A6-2836-99C9EE3DE5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34205" y="63908"/>
            <a:ext cx="3253563" cy="2137145"/>
          </a:xfrm>
          <a:prstGeom prst="rect">
            <a:avLst/>
          </a:prstGeom>
        </p:spPr>
      </p:pic>
      <p:pic>
        <p:nvPicPr>
          <p:cNvPr id="19" name="Picture 18" descr="A close-up of a person's back&#10;&#10;Description automatically generated">
            <a:extLst>
              <a:ext uri="{FF2B5EF4-FFF2-40B4-BE49-F238E27FC236}">
                <a16:creationId xmlns:a16="http://schemas.microsoft.com/office/drawing/2014/main" id="{17B045F4-98D9-C555-937D-D4863176DD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790" y="2360429"/>
            <a:ext cx="2402959" cy="2137145"/>
          </a:xfrm>
          <a:prstGeom prst="rect">
            <a:avLst/>
          </a:prstGeom>
        </p:spPr>
      </p:pic>
      <p:pic>
        <p:nvPicPr>
          <p:cNvPr id="20" name="Picture 19">
            <a:extLst>
              <a:ext uri="{FF2B5EF4-FFF2-40B4-BE49-F238E27FC236}">
                <a16:creationId xmlns:a16="http://schemas.microsoft.com/office/drawing/2014/main" id="{C61E560F-783C-D0A1-006F-F6168333E9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205" y="2360428"/>
            <a:ext cx="2619595" cy="2137144"/>
          </a:xfrm>
          <a:prstGeom prst="rect">
            <a:avLst/>
          </a:prstGeom>
        </p:spPr>
      </p:pic>
      <p:pic>
        <p:nvPicPr>
          <p:cNvPr id="22" name="Picture 21" descr="A person's stomach with a wound&#10;&#10;Description automatically generated">
            <a:extLst>
              <a:ext uri="{FF2B5EF4-FFF2-40B4-BE49-F238E27FC236}">
                <a16:creationId xmlns:a16="http://schemas.microsoft.com/office/drawing/2014/main" id="{E9D8DC2F-2633-AC58-21AB-DC969BE166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64788" y="4656949"/>
            <a:ext cx="2402960" cy="2105247"/>
          </a:xfrm>
          <a:prstGeom prst="rect">
            <a:avLst/>
          </a:prstGeom>
        </p:spPr>
      </p:pic>
      <p:pic>
        <p:nvPicPr>
          <p:cNvPr id="27" name="Picture 26">
            <a:extLst>
              <a:ext uri="{FF2B5EF4-FFF2-40B4-BE49-F238E27FC236}">
                <a16:creationId xmlns:a16="http://schemas.microsoft.com/office/drawing/2014/main" id="{6D49E8B8-A0FF-4125-AC31-9D638A9BE7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34207" y="4688848"/>
            <a:ext cx="3253563" cy="2073347"/>
          </a:xfrm>
          <a:prstGeom prst="rect">
            <a:avLst/>
          </a:prstGeom>
        </p:spPr>
      </p:pic>
      <p:sp>
        <p:nvSpPr>
          <p:cNvPr id="28" name="TextBox 27">
            <a:extLst>
              <a:ext uri="{FF2B5EF4-FFF2-40B4-BE49-F238E27FC236}">
                <a16:creationId xmlns:a16="http://schemas.microsoft.com/office/drawing/2014/main" id="{C51DCE92-7C5D-DE63-9AB8-60E2A1EB6F0C}"/>
              </a:ext>
            </a:extLst>
          </p:cNvPr>
          <p:cNvSpPr txBox="1"/>
          <p:nvPr/>
        </p:nvSpPr>
        <p:spPr>
          <a:xfrm>
            <a:off x="8338579" y="67636"/>
            <a:ext cx="1148317" cy="307777"/>
          </a:xfrm>
          <a:prstGeom prst="rect">
            <a:avLst/>
          </a:prstGeom>
          <a:solidFill>
            <a:srgbClr val="00B0F0"/>
          </a:solidFill>
        </p:spPr>
        <p:txBody>
          <a:bodyPr wrap="square" rtlCol="0">
            <a:spAutoFit/>
          </a:bodyPr>
          <a:lstStyle/>
          <a:p>
            <a:pPr algn="ctr" defTabSz="1219170">
              <a:buClr>
                <a:srgbClr val="000000"/>
              </a:buClr>
            </a:pPr>
            <a:r>
              <a:rPr lang="en-US" sz="1400" kern="0" dirty="0">
                <a:solidFill>
                  <a:srgbClr val="000000"/>
                </a:solidFill>
                <a:latin typeface="Arial"/>
                <a:cs typeface="Arial"/>
                <a:sym typeface="Arial"/>
              </a:rPr>
              <a:t>IAD</a:t>
            </a:r>
          </a:p>
        </p:txBody>
      </p:sp>
      <p:sp>
        <p:nvSpPr>
          <p:cNvPr id="29" name="TextBox 28">
            <a:extLst>
              <a:ext uri="{FF2B5EF4-FFF2-40B4-BE49-F238E27FC236}">
                <a16:creationId xmlns:a16="http://schemas.microsoft.com/office/drawing/2014/main" id="{1D57D372-B5B4-9BEE-8B3B-E470D1E04897}"/>
              </a:ext>
            </a:extLst>
          </p:cNvPr>
          <p:cNvSpPr txBox="1"/>
          <p:nvPr/>
        </p:nvSpPr>
        <p:spPr>
          <a:xfrm>
            <a:off x="8285418" y="2374680"/>
            <a:ext cx="1201479" cy="307777"/>
          </a:xfrm>
          <a:prstGeom prst="rect">
            <a:avLst/>
          </a:prstGeom>
          <a:solidFill>
            <a:srgbClr val="00B0F0"/>
          </a:solidFill>
        </p:spPr>
        <p:txBody>
          <a:bodyPr wrap="square" rtlCol="0">
            <a:spAutoFit/>
          </a:bodyPr>
          <a:lstStyle/>
          <a:p>
            <a:pPr algn="ctr" defTabSz="1219170">
              <a:buClr>
                <a:srgbClr val="000000"/>
              </a:buClr>
            </a:pPr>
            <a:r>
              <a:rPr lang="en-US" sz="1400" kern="0" dirty="0">
                <a:solidFill>
                  <a:srgbClr val="000000"/>
                </a:solidFill>
                <a:latin typeface="Arial"/>
                <a:cs typeface="Arial"/>
                <a:sym typeface="Arial"/>
              </a:rPr>
              <a:t>ITD</a:t>
            </a:r>
          </a:p>
        </p:txBody>
      </p:sp>
      <p:sp>
        <p:nvSpPr>
          <p:cNvPr id="30" name="TextBox 29">
            <a:extLst>
              <a:ext uri="{FF2B5EF4-FFF2-40B4-BE49-F238E27FC236}">
                <a16:creationId xmlns:a16="http://schemas.microsoft.com/office/drawing/2014/main" id="{B527530F-6B25-C165-BB02-12A6FA2C6928}"/>
              </a:ext>
            </a:extLst>
          </p:cNvPr>
          <p:cNvSpPr txBox="1"/>
          <p:nvPr/>
        </p:nvSpPr>
        <p:spPr>
          <a:xfrm>
            <a:off x="6304062" y="4688848"/>
            <a:ext cx="753731" cy="307777"/>
          </a:xfrm>
          <a:prstGeom prst="rect">
            <a:avLst/>
          </a:prstGeom>
          <a:solidFill>
            <a:srgbClr val="00B0F0"/>
          </a:solidFill>
        </p:spPr>
        <p:txBody>
          <a:bodyPr wrap="none" rtlCol="0">
            <a:spAutoFit/>
          </a:bodyPr>
          <a:lstStyle/>
          <a:p>
            <a:pPr algn="ctr" defTabSz="1219170">
              <a:buClr>
                <a:srgbClr val="000000"/>
              </a:buClr>
            </a:pPr>
            <a:r>
              <a:rPr lang="en-US" sz="1400" kern="0" dirty="0">
                <a:solidFill>
                  <a:srgbClr val="000000"/>
                </a:solidFill>
                <a:latin typeface="Arial"/>
                <a:cs typeface="Arial"/>
                <a:sym typeface="Arial"/>
              </a:rPr>
              <a:t>MARSI</a:t>
            </a:r>
          </a:p>
        </p:txBody>
      </p:sp>
      <p:sp>
        <p:nvSpPr>
          <p:cNvPr id="31" name="TextBox 30">
            <a:extLst>
              <a:ext uri="{FF2B5EF4-FFF2-40B4-BE49-F238E27FC236}">
                <a16:creationId xmlns:a16="http://schemas.microsoft.com/office/drawing/2014/main" id="{12F6EE2D-D2E5-FB88-360A-5752C1EFA997}"/>
              </a:ext>
            </a:extLst>
          </p:cNvPr>
          <p:cNvSpPr txBox="1"/>
          <p:nvPr/>
        </p:nvSpPr>
        <p:spPr>
          <a:xfrm>
            <a:off x="8797718" y="4656948"/>
            <a:ext cx="800219" cy="307777"/>
          </a:xfrm>
          <a:prstGeom prst="rect">
            <a:avLst/>
          </a:prstGeom>
          <a:solidFill>
            <a:srgbClr val="00B0F0"/>
          </a:solidFill>
        </p:spPr>
        <p:txBody>
          <a:bodyPr wrap="none" rtlCol="0">
            <a:spAutoFit/>
          </a:bodyPr>
          <a:lstStyle/>
          <a:p>
            <a:pPr algn="ctr" defTabSz="1219170">
              <a:buClr>
                <a:srgbClr val="000000"/>
              </a:buClr>
            </a:pPr>
            <a:r>
              <a:rPr lang="en-US" sz="1400" kern="0" dirty="0">
                <a:solidFill>
                  <a:srgbClr val="000000"/>
                </a:solidFill>
                <a:latin typeface="Arial"/>
                <a:cs typeface="Arial"/>
                <a:sym typeface="Arial"/>
              </a:rPr>
              <a:t>Trauma</a:t>
            </a:r>
          </a:p>
        </p:txBody>
      </p:sp>
      <p:sp>
        <p:nvSpPr>
          <p:cNvPr id="3" name="TextBox 2">
            <a:extLst>
              <a:ext uri="{FF2B5EF4-FFF2-40B4-BE49-F238E27FC236}">
                <a16:creationId xmlns:a16="http://schemas.microsoft.com/office/drawing/2014/main" id="{30D29353-2417-F124-C120-BA420C08C728}"/>
              </a:ext>
            </a:extLst>
          </p:cNvPr>
          <p:cNvSpPr txBox="1"/>
          <p:nvPr/>
        </p:nvSpPr>
        <p:spPr>
          <a:xfrm>
            <a:off x="452160" y="5899964"/>
            <a:ext cx="5720043" cy="553998"/>
          </a:xfrm>
          <a:prstGeom prst="rect">
            <a:avLst/>
          </a:prstGeom>
          <a:noFill/>
        </p:spPr>
        <p:txBody>
          <a:bodyPr wrap="square">
            <a:spAutoFit/>
          </a:bodyPr>
          <a:lstStyle/>
          <a:p>
            <a:pPr defTabSz="914377" fontAlgn="base">
              <a:spcBef>
                <a:spcPct val="0"/>
              </a:spcBef>
              <a:spcAft>
                <a:spcPct val="0"/>
              </a:spcAft>
            </a:pPr>
            <a:r>
              <a:rPr lang="en-US" sz="1000" dirty="0">
                <a:solidFill>
                  <a:prstClr val="black"/>
                </a:solidFill>
                <a:latin typeface="Arial"/>
                <a:ea typeface="ＭＳ Ｐゴシック" pitchFamily="34" charset="-128"/>
                <a:cs typeface="Arial"/>
                <a:sym typeface="Arial"/>
              </a:rPr>
              <a:t>9. National Pressure Ulcer Advisory Panel. Pressure Injury Stages. </a:t>
            </a:r>
            <a:r>
              <a:rPr lang="en-US" sz="1000" dirty="0">
                <a:solidFill>
                  <a:prstClr val="black"/>
                </a:solidFill>
                <a:latin typeface="Arial"/>
                <a:ea typeface="ＭＳ Ｐゴシック" pitchFamily="34" charset="-128"/>
                <a:cs typeface="Arial"/>
                <a:sym typeface="Arial"/>
                <a:hlinkClick r:id="rId9"/>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Wiki Commons &amp; , M. Arnold Long</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4205021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6" y="531024"/>
            <a:ext cx="11118715" cy="584775"/>
          </a:xfrm>
          <a:prstGeom prst="rect">
            <a:avLst/>
          </a:prstGeom>
          <a:noFill/>
        </p:spPr>
        <p:txBody>
          <a:bodyPr wrap="square">
            <a:spAutoFit/>
          </a:bodyPr>
          <a:lstStyle/>
          <a:p>
            <a:pPr defTabSz="914377"/>
            <a:r>
              <a:rPr lang="en-US" sz="3200" b="1" dirty="0">
                <a:solidFill>
                  <a:schemeClr val="accent1">
                    <a:lumMod val="75000"/>
                  </a:schemeClr>
                </a:solidFill>
                <a:latin typeface="+mj-lt"/>
                <a:cs typeface="Arial"/>
                <a:sym typeface="Arial"/>
              </a:rPr>
              <a:t>Stage 3 Pressure Injury</a:t>
            </a:r>
          </a:p>
        </p:txBody>
      </p:sp>
      <p:sp>
        <p:nvSpPr>
          <p:cNvPr id="5" name="TextBox 4">
            <a:extLst>
              <a:ext uri="{FF2B5EF4-FFF2-40B4-BE49-F238E27FC236}">
                <a16:creationId xmlns:a16="http://schemas.microsoft.com/office/drawing/2014/main" id="{3B4D2078-5D10-F0E5-8FBD-044CFF7B2B41}"/>
              </a:ext>
            </a:extLst>
          </p:cNvPr>
          <p:cNvSpPr txBox="1"/>
          <p:nvPr/>
        </p:nvSpPr>
        <p:spPr>
          <a:xfrm>
            <a:off x="1" y="1327973"/>
            <a:ext cx="8906424" cy="3970318"/>
          </a:xfrm>
          <a:prstGeom prst="rect">
            <a:avLst/>
          </a:prstGeom>
          <a:noFill/>
        </p:spPr>
        <p:txBody>
          <a:bodyPr wrap="square">
            <a:spAutoFit/>
          </a:bodyPr>
          <a:lstStyle/>
          <a:p>
            <a:pPr marL="800089" lvl="1" indent="-342900" defTabSz="914377">
              <a:buFont typeface="Arial" panose="020B0604020202020204" pitchFamily="34" charset="0"/>
              <a:buChar char="•"/>
            </a:pPr>
            <a:r>
              <a:rPr lang="en-US" sz="2800" dirty="0">
                <a:solidFill>
                  <a:srgbClr val="000000"/>
                </a:solidFill>
                <a:latin typeface="Arial"/>
                <a:cs typeface="Arial"/>
                <a:sym typeface="Arial"/>
              </a:rPr>
              <a:t>Full-thickness loss of skin, in which adipose (fat) is visible in the ulcer and granulation tissue and epibole (rolled wound edges) are often present. </a:t>
            </a:r>
          </a:p>
          <a:p>
            <a:pPr marL="800089" lvl="1" indent="-342900" defTabSz="914377">
              <a:buFont typeface="Arial" panose="020B0604020202020204" pitchFamily="34" charset="0"/>
              <a:buChar char="•"/>
            </a:pPr>
            <a:r>
              <a:rPr lang="en-US" sz="2400" dirty="0">
                <a:solidFill>
                  <a:srgbClr val="000000"/>
                </a:solidFill>
                <a:latin typeface="Arial"/>
                <a:cs typeface="Arial"/>
                <a:sym typeface="Arial"/>
              </a:rPr>
              <a:t>Slough and/or eschar may be visible. The depth of tissue damage varies by anatomical location; areas of significant adiposity can develop deep wounds.  </a:t>
            </a:r>
          </a:p>
          <a:p>
            <a:pPr marL="800089" lvl="1" indent="-342900" defTabSz="914377">
              <a:buFont typeface="Arial" panose="020B0604020202020204" pitchFamily="34" charset="0"/>
              <a:buChar char="•"/>
            </a:pPr>
            <a:r>
              <a:rPr lang="en-US" sz="2400" dirty="0">
                <a:solidFill>
                  <a:srgbClr val="000000"/>
                </a:solidFill>
                <a:latin typeface="Arial"/>
                <a:cs typeface="Arial"/>
                <a:sym typeface="Arial"/>
              </a:rPr>
              <a:t>Undermining and tunneling may occur. Fascia, muscle, tendon, ligament, cartilage, and/or bone are not exposed.</a:t>
            </a:r>
          </a:p>
          <a:p>
            <a:pPr marL="800089" lvl="1" indent="-342900" defTabSz="914377">
              <a:buFont typeface="Arial" panose="020B0604020202020204" pitchFamily="34" charset="0"/>
              <a:buChar char="•"/>
            </a:pPr>
            <a:r>
              <a:rPr lang="en-US" sz="2400" dirty="0">
                <a:solidFill>
                  <a:srgbClr val="000000"/>
                </a:solidFill>
                <a:latin typeface="Arial"/>
                <a:cs typeface="Arial"/>
                <a:sym typeface="Arial"/>
              </a:rPr>
              <a:t> If slough or eschar obscures the extent of tissue loss this is an Unstageable Pressure Injury.</a:t>
            </a:r>
          </a:p>
        </p:txBody>
      </p:sp>
      <p:pic>
        <p:nvPicPr>
          <p:cNvPr id="8" name="Picture 7">
            <a:extLst>
              <a:ext uri="{FF2B5EF4-FFF2-40B4-BE49-F238E27FC236}">
                <a16:creationId xmlns:a16="http://schemas.microsoft.com/office/drawing/2014/main" id="{6474657C-AB15-06AA-8F1D-22FA45E058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15144" y="2913023"/>
            <a:ext cx="2738493" cy="2053870"/>
          </a:xfrm>
          <a:prstGeom prst="rect">
            <a:avLst/>
          </a:prstGeom>
        </p:spPr>
      </p:pic>
      <p:pic>
        <p:nvPicPr>
          <p:cNvPr id="6" name="Picture 5">
            <a:extLst>
              <a:ext uri="{FF2B5EF4-FFF2-40B4-BE49-F238E27FC236}">
                <a16:creationId xmlns:a16="http://schemas.microsoft.com/office/drawing/2014/main" id="{4FEC505C-9F79-3B2B-2F09-30AD8CA80D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7544" y="265526"/>
            <a:ext cx="3139765" cy="2335363"/>
          </a:xfrm>
          <a:prstGeom prst="rect">
            <a:avLst/>
          </a:prstGeom>
        </p:spPr>
      </p:pic>
      <p:sp>
        <p:nvSpPr>
          <p:cNvPr id="9" name="TextBox 8">
            <a:extLst>
              <a:ext uri="{FF2B5EF4-FFF2-40B4-BE49-F238E27FC236}">
                <a16:creationId xmlns:a16="http://schemas.microsoft.com/office/drawing/2014/main" id="{E204685A-7656-EE63-849F-DC6486DBEF07}"/>
              </a:ext>
            </a:extLst>
          </p:cNvPr>
          <p:cNvSpPr txBox="1"/>
          <p:nvPr/>
        </p:nvSpPr>
        <p:spPr>
          <a:xfrm>
            <a:off x="464866" y="5975547"/>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6"/>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spTree>
    <p:custDataLst>
      <p:tags r:id="rId1"/>
    </p:custDataLst>
    <p:extLst>
      <p:ext uri="{BB962C8B-B14F-4D97-AF65-F5344CB8AC3E}">
        <p14:creationId xmlns:p14="http://schemas.microsoft.com/office/powerpoint/2010/main" val="136329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6" y="531024"/>
            <a:ext cx="11118715" cy="584775"/>
          </a:xfrm>
          <a:prstGeom prst="rect">
            <a:avLst/>
          </a:prstGeom>
          <a:noFill/>
        </p:spPr>
        <p:txBody>
          <a:bodyPr wrap="square">
            <a:spAutoFit/>
          </a:bodyPr>
          <a:lstStyle/>
          <a:p>
            <a:pPr defTabSz="914377"/>
            <a:r>
              <a:rPr lang="en-US" sz="3200" b="1" dirty="0">
                <a:solidFill>
                  <a:schemeClr val="accent1">
                    <a:lumMod val="75000"/>
                  </a:schemeClr>
                </a:solidFill>
                <a:latin typeface="+mj-lt"/>
                <a:cs typeface="Arial"/>
                <a:sym typeface="Arial"/>
              </a:rPr>
              <a:t>Stage 3 Pressure Injury</a:t>
            </a:r>
          </a:p>
        </p:txBody>
      </p:sp>
      <p:sp>
        <p:nvSpPr>
          <p:cNvPr id="9" name="TextBox 8">
            <a:extLst>
              <a:ext uri="{FF2B5EF4-FFF2-40B4-BE49-F238E27FC236}">
                <a16:creationId xmlns:a16="http://schemas.microsoft.com/office/drawing/2014/main" id="{E204685A-7656-EE63-849F-DC6486DBEF07}"/>
              </a:ext>
            </a:extLst>
          </p:cNvPr>
          <p:cNvSpPr txBox="1"/>
          <p:nvPr/>
        </p:nvSpPr>
        <p:spPr>
          <a:xfrm>
            <a:off x="464866" y="5975547"/>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4"/>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M. Arnold Long, </a:t>
            </a:r>
            <a:r>
              <a:rPr lang="en-US" sz="1000" kern="0" dirty="0" err="1">
                <a:solidFill>
                  <a:prstClr val="black"/>
                </a:solidFill>
                <a:latin typeface="Arial"/>
                <a:ea typeface="ＭＳ Ｐゴシック" pitchFamily="34" charset="-128"/>
                <a:cs typeface="Arial"/>
                <a:sym typeface="Arial"/>
              </a:rPr>
              <a:t>ScottTriggers.com</a:t>
            </a:r>
            <a:endParaRPr lang="en-US" sz="1000" dirty="0">
              <a:solidFill>
                <a:prstClr val="black"/>
              </a:solidFill>
              <a:latin typeface="Arial"/>
              <a:ea typeface="ＭＳ Ｐゴシック" pitchFamily="34" charset="-128"/>
              <a:cs typeface="Arial"/>
              <a:sym typeface="Arial"/>
            </a:endParaRPr>
          </a:p>
        </p:txBody>
      </p:sp>
      <p:pic>
        <p:nvPicPr>
          <p:cNvPr id="7" name="Picture 6" descr="A close-up of a wound&#10;&#10;Description automatically generated">
            <a:extLst>
              <a:ext uri="{FF2B5EF4-FFF2-40B4-BE49-F238E27FC236}">
                <a16:creationId xmlns:a16="http://schemas.microsoft.com/office/drawing/2014/main" id="{62E765CD-6BAD-9B3C-418F-11C4F79A8C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580"/>
          <a:stretch/>
        </p:blipFill>
        <p:spPr>
          <a:xfrm>
            <a:off x="4332433" y="1963645"/>
            <a:ext cx="3710763" cy="2930709"/>
          </a:xfrm>
          <a:prstGeom prst="rect">
            <a:avLst/>
          </a:prstGeom>
        </p:spPr>
      </p:pic>
      <p:pic>
        <p:nvPicPr>
          <p:cNvPr id="11" name="Picture 10" descr="A close-up of a skin rash&#10;&#10;Description automatically generated">
            <a:extLst>
              <a:ext uri="{FF2B5EF4-FFF2-40B4-BE49-F238E27FC236}">
                <a16:creationId xmlns:a16="http://schemas.microsoft.com/office/drawing/2014/main" id="{795D45FB-098F-CC01-BA4D-3533858A54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28498" y="1721913"/>
            <a:ext cx="3420772" cy="3312880"/>
          </a:xfrm>
          <a:prstGeom prst="rect">
            <a:avLst/>
          </a:prstGeom>
        </p:spPr>
      </p:pic>
      <p:sp>
        <p:nvSpPr>
          <p:cNvPr id="12" name="TextBox 11">
            <a:extLst>
              <a:ext uri="{FF2B5EF4-FFF2-40B4-BE49-F238E27FC236}">
                <a16:creationId xmlns:a16="http://schemas.microsoft.com/office/drawing/2014/main" id="{970BB573-3047-6540-A2DC-99C23C902DB6}"/>
              </a:ext>
            </a:extLst>
          </p:cNvPr>
          <p:cNvSpPr txBox="1"/>
          <p:nvPr/>
        </p:nvSpPr>
        <p:spPr>
          <a:xfrm>
            <a:off x="8861684" y="5179621"/>
            <a:ext cx="1556836" cy="369332"/>
          </a:xfrm>
          <a:prstGeom prst="rect">
            <a:avLst/>
          </a:prstGeom>
          <a:noFill/>
        </p:spPr>
        <p:txBody>
          <a:bodyPr wrap="none" rtlCol="0">
            <a:spAutoFit/>
          </a:bodyPr>
          <a:lstStyle/>
          <a:p>
            <a:r>
              <a:rPr lang="en-US" dirty="0"/>
              <a:t>CABG Sacral</a:t>
            </a:r>
          </a:p>
        </p:txBody>
      </p:sp>
      <p:sp>
        <p:nvSpPr>
          <p:cNvPr id="13" name="object 27">
            <a:extLst>
              <a:ext uri="{FF2B5EF4-FFF2-40B4-BE49-F238E27FC236}">
                <a16:creationId xmlns:a16="http://schemas.microsoft.com/office/drawing/2014/main" id="{2844E698-10F3-CA59-072D-2D4C864B8480}"/>
              </a:ext>
            </a:extLst>
          </p:cNvPr>
          <p:cNvSpPr/>
          <p:nvPr/>
        </p:nvSpPr>
        <p:spPr>
          <a:xfrm>
            <a:off x="576636" y="2096192"/>
            <a:ext cx="3670495" cy="2930709"/>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14" name="TextBox 13">
            <a:extLst>
              <a:ext uri="{FF2B5EF4-FFF2-40B4-BE49-F238E27FC236}">
                <a16:creationId xmlns:a16="http://schemas.microsoft.com/office/drawing/2014/main" id="{ACBDBC00-DDC2-1467-D2AA-47AD557A0A45}"/>
              </a:ext>
            </a:extLst>
          </p:cNvPr>
          <p:cNvSpPr txBox="1"/>
          <p:nvPr/>
        </p:nvSpPr>
        <p:spPr>
          <a:xfrm>
            <a:off x="576636" y="5316558"/>
            <a:ext cx="3052952" cy="369332"/>
          </a:xfrm>
          <a:prstGeom prst="rect">
            <a:avLst/>
          </a:prstGeom>
          <a:noFill/>
        </p:spPr>
        <p:txBody>
          <a:bodyPr wrap="none" rtlCol="0">
            <a:spAutoFit/>
          </a:bodyPr>
          <a:lstStyle/>
          <a:p>
            <a:r>
              <a:rPr lang="en-US" dirty="0"/>
              <a:t>AVR Occipital - Reoperation</a:t>
            </a:r>
          </a:p>
        </p:txBody>
      </p:sp>
    </p:spTree>
    <p:custDataLst>
      <p:tags r:id="rId1"/>
    </p:custDataLst>
    <p:extLst>
      <p:ext uri="{BB962C8B-B14F-4D97-AF65-F5344CB8AC3E}">
        <p14:creationId xmlns:p14="http://schemas.microsoft.com/office/powerpoint/2010/main" val="1616251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838200" y="365127"/>
            <a:ext cx="10515600" cy="719396"/>
          </a:xfrm>
        </p:spPr>
        <p:txBody>
          <a:bodyPr>
            <a:normAutofit/>
          </a:bodyPr>
          <a:lstStyle/>
          <a:p>
            <a:r>
              <a:rPr lang="en-US" sz="3200" b="1" dirty="0">
                <a:solidFill>
                  <a:schemeClr val="accent1">
                    <a:lumMod val="75000"/>
                  </a:schemeClr>
                </a:solidFill>
                <a:latin typeface="+mj-lt"/>
              </a:rPr>
              <a:t>Stage 4 -Pressure Injury </a:t>
            </a:r>
          </a:p>
        </p:txBody>
      </p:sp>
      <p:pic>
        <p:nvPicPr>
          <p:cNvPr id="6" name="Content Placeholder 5" descr="A close-up of a wound&#10;&#10;Description automatically generated">
            <a:extLst>
              <a:ext uri="{FF2B5EF4-FFF2-40B4-BE49-F238E27FC236}">
                <a16:creationId xmlns:a16="http://schemas.microsoft.com/office/drawing/2014/main" id="{D3177970-5EA8-ACD2-709F-D6B48F22C4F8}"/>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7761088" y="1828801"/>
            <a:ext cx="4189227" cy="2615609"/>
          </a:xfrm>
        </p:spPr>
      </p:pic>
      <p:pic>
        <p:nvPicPr>
          <p:cNvPr id="3" name="Picture 2">
            <a:extLst>
              <a:ext uri="{FF2B5EF4-FFF2-40B4-BE49-F238E27FC236}">
                <a16:creationId xmlns:a16="http://schemas.microsoft.com/office/drawing/2014/main" id="{4C1520FE-44D9-084E-A86A-D9606E41C0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99990" y="2"/>
            <a:ext cx="3911423" cy="1945759"/>
          </a:xfrm>
          <a:prstGeom prst="rect">
            <a:avLst/>
          </a:prstGeom>
        </p:spPr>
      </p:pic>
      <p:pic>
        <p:nvPicPr>
          <p:cNvPr id="9" name="Picture 8" descr="A close-up of a wound&#10;&#10;Description automatically generated">
            <a:extLst>
              <a:ext uri="{FF2B5EF4-FFF2-40B4-BE49-F238E27FC236}">
                <a16:creationId xmlns:a16="http://schemas.microsoft.com/office/drawing/2014/main" id="{1C34E5F3-5134-0652-F111-9E7173DC3B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61088" y="4394866"/>
            <a:ext cx="4189227" cy="2367441"/>
          </a:xfrm>
          <a:prstGeom prst="rect">
            <a:avLst/>
          </a:prstGeom>
        </p:spPr>
      </p:pic>
      <p:sp>
        <p:nvSpPr>
          <p:cNvPr id="13" name="TextBox 12">
            <a:extLst>
              <a:ext uri="{FF2B5EF4-FFF2-40B4-BE49-F238E27FC236}">
                <a16:creationId xmlns:a16="http://schemas.microsoft.com/office/drawing/2014/main" id="{58409705-16D7-1632-F98F-93A55A128986}"/>
              </a:ext>
            </a:extLst>
          </p:cNvPr>
          <p:cNvSpPr txBox="1"/>
          <p:nvPr/>
        </p:nvSpPr>
        <p:spPr>
          <a:xfrm>
            <a:off x="752255" y="1264470"/>
            <a:ext cx="6097772" cy="4647426"/>
          </a:xfrm>
          <a:prstGeom prst="rect">
            <a:avLst/>
          </a:prstGeom>
          <a:noFill/>
        </p:spPr>
        <p:txBody>
          <a:bodyPr wrap="square">
            <a:spAutoFit/>
          </a:bodyPr>
          <a:lstStyle/>
          <a:p>
            <a:pPr marL="342891" indent="-342891"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Full-thickness skin and tissue loss with exposed or directly palpable fascia, muscle, tendon, ligament, cartilage or bone in the ulcer. </a:t>
            </a:r>
          </a:p>
          <a:p>
            <a:pPr defTabSz="1219170">
              <a:buClr>
                <a:srgbClr val="000000"/>
              </a:buClr>
            </a:pPr>
            <a:endParaRPr lang="en-US" sz="800" kern="0" dirty="0">
              <a:solidFill>
                <a:srgbClr val="000000"/>
              </a:solidFill>
              <a:latin typeface="Arial"/>
              <a:cs typeface="Arial"/>
              <a:sym typeface="Arial"/>
            </a:endParaRPr>
          </a:p>
          <a:p>
            <a:pPr marL="342891" indent="-342891"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Slough and/or eschar may be visible. </a:t>
            </a:r>
          </a:p>
          <a:p>
            <a:pPr defTabSz="1219170">
              <a:buClr>
                <a:srgbClr val="000000"/>
              </a:buClr>
            </a:pPr>
            <a:endParaRPr lang="en-US" sz="800" kern="0" dirty="0">
              <a:solidFill>
                <a:srgbClr val="000000"/>
              </a:solidFill>
              <a:latin typeface="Arial"/>
              <a:cs typeface="Arial"/>
              <a:sym typeface="Arial"/>
            </a:endParaRPr>
          </a:p>
          <a:p>
            <a:pPr marL="342891" indent="-342891" defTabSz="1219170">
              <a:buClr>
                <a:srgbClr val="000000"/>
              </a:buClr>
              <a:buFont typeface="Arial" panose="020B0604020202020204" pitchFamily="34" charset="0"/>
              <a:buChar char="•"/>
            </a:pPr>
            <a:r>
              <a:rPr lang="en-US" sz="2400" kern="0" dirty="0" err="1">
                <a:solidFill>
                  <a:srgbClr val="000000"/>
                </a:solidFill>
                <a:latin typeface="Arial"/>
                <a:cs typeface="Arial"/>
                <a:sym typeface="Arial"/>
              </a:rPr>
              <a:t>Epibole</a:t>
            </a:r>
            <a:r>
              <a:rPr lang="en-US" sz="2400" kern="0" dirty="0">
                <a:solidFill>
                  <a:srgbClr val="000000"/>
                </a:solidFill>
                <a:latin typeface="Arial"/>
                <a:cs typeface="Arial"/>
                <a:sym typeface="Arial"/>
              </a:rPr>
              <a:t> (rolled edges), undermining and/or tunneling often occur. </a:t>
            </a:r>
          </a:p>
          <a:p>
            <a:pPr defTabSz="1219170">
              <a:buClr>
                <a:srgbClr val="000000"/>
              </a:buClr>
            </a:pPr>
            <a:endParaRPr lang="en-US" sz="800" kern="0" dirty="0">
              <a:solidFill>
                <a:srgbClr val="000000"/>
              </a:solidFill>
              <a:latin typeface="Arial"/>
              <a:cs typeface="Arial"/>
              <a:sym typeface="Arial"/>
            </a:endParaRPr>
          </a:p>
          <a:p>
            <a:pPr marL="285744" indent="-285744"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Depth varies by anatomical location. </a:t>
            </a:r>
          </a:p>
          <a:p>
            <a:pPr defTabSz="1219170">
              <a:buClr>
                <a:srgbClr val="000000"/>
              </a:buClr>
            </a:pPr>
            <a:endParaRPr lang="en-US" sz="800" kern="0" dirty="0">
              <a:solidFill>
                <a:srgbClr val="000000"/>
              </a:solidFill>
              <a:latin typeface="Arial"/>
              <a:cs typeface="Arial"/>
              <a:sym typeface="Arial"/>
            </a:endParaRPr>
          </a:p>
          <a:p>
            <a:pPr marL="342891" indent="-342891" defTabSz="1219170">
              <a:buClr>
                <a:srgbClr val="000000"/>
              </a:buClr>
              <a:buFont typeface="Arial" panose="020B0604020202020204" pitchFamily="34" charset="0"/>
              <a:buChar char="•"/>
            </a:pPr>
            <a:r>
              <a:rPr lang="en-US" sz="2400" kern="0" dirty="0">
                <a:solidFill>
                  <a:srgbClr val="000000"/>
                </a:solidFill>
                <a:latin typeface="Arial"/>
                <a:cs typeface="Arial"/>
                <a:sym typeface="Arial"/>
              </a:rPr>
              <a:t>If slough or eschar obscures the extent of tissue loss this is an Unstageable Pressure Injury</a:t>
            </a:r>
            <a:r>
              <a:rPr lang="en-US" sz="1400" kern="0" dirty="0">
                <a:solidFill>
                  <a:srgbClr val="000000"/>
                </a:solidFill>
                <a:latin typeface="Arial"/>
                <a:cs typeface="Arial"/>
                <a:sym typeface="Arial"/>
              </a:rPr>
              <a:t>. </a:t>
            </a:r>
          </a:p>
        </p:txBody>
      </p:sp>
      <p:sp>
        <p:nvSpPr>
          <p:cNvPr id="7" name="TextBox 6">
            <a:extLst>
              <a:ext uri="{FF2B5EF4-FFF2-40B4-BE49-F238E27FC236}">
                <a16:creationId xmlns:a16="http://schemas.microsoft.com/office/drawing/2014/main" id="{F9E2F491-64D8-347B-1303-8D7910FD6F95}"/>
              </a:ext>
            </a:extLst>
          </p:cNvPr>
          <p:cNvSpPr txBox="1"/>
          <p:nvPr/>
        </p:nvSpPr>
        <p:spPr>
          <a:xfrm>
            <a:off x="549182" y="5938875"/>
            <a:ext cx="6756376" cy="553998"/>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6"/>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421987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58C1-00F3-A563-9A46-82DF063B3749}"/>
              </a:ext>
            </a:extLst>
          </p:cNvPr>
          <p:cNvSpPr>
            <a:spLocks noGrp="1"/>
          </p:cNvSpPr>
          <p:nvPr>
            <p:ph type="title"/>
          </p:nvPr>
        </p:nvSpPr>
        <p:spPr/>
        <p:txBody>
          <a:bodyPr>
            <a:normAutofit/>
          </a:bodyPr>
          <a:lstStyle/>
          <a:p>
            <a:r>
              <a:rPr lang="en-US" sz="3200" b="1" dirty="0">
                <a:solidFill>
                  <a:schemeClr val="accent1">
                    <a:lumMod val="75000"/>
                  </a:schemeClr>
                </a:solidFill>
                <a:latin typeface="+mj-lt"/>
              </a:rPr>
              <a:t>Pressure Injury Unstageable</a:t>
            </a:r>
          </a:p>
        </p:txBody>
      </p:sp>
      <p:sp>
        <p:nvSpPr>
          <p:cNvPr id="3" name="Content Placeholder 2">
            <a:extLst>
              <a:ext uri="{FF2B5EF4-FFF2-40B4-BE49-F238E27FC236}">
                <a16:creationId xmlns:a16="http://schemas.microsoft.com/office/drawing/2014/main" id="{D1EC0423-DCF6-3E06-EFB7-D44D82FF3A48}"/>
              </a:ext>
            </a:extLst>
          </p:cNvPr>
          <p:cNvSpPr>
            <a:spLocks noGrp="1"/>
          </p:cNvSpPr>
          <p:nvPr>
            <p:ph sz="half" idx="1"/>
          </p:nvPr>
        </p:nvSpPr>
        <p:spPr>
          <a:xfrm>
            <a:off x="464866" y="1452796"/>
            <a:ext cx="6115495" cy="4351339"/>
          </a:xfrm>
        </p:spPr>
        <p:txBody>
          <a:bodyPr>
            <a:normAutofit/>
          </a:bodyPr>
          <a:lstStyle/>
          <a:p>
            <a:r>
              <a:rPr lang="en-US" sz="2800" dirty="0">
                <a:solidFill>
                  <a:schemeClr val="tx1"/>
                </a:solidFill>
              </a:rPr>
              <a:t>Full-thickness skin &amp; tissue loss in which the extent of tissue damage within the ulcer cannot be confirmed because it is obscured by slough or eschar. </a:t>
            </a:r>
          </a:p>
        </p:txBody>
      </p:sp>
      <p:sp>
        <p:nvSpPr>
          <p:cNvPr id="11" name="TextBox 10">
            <a:extLst>
              <a:ext uri="{FF2B5EF4-FFF2-40B4-BE49-F238E27FC236}">
                <a16:creationId xmlns:a16="http://schemas.microsoft.com/office/drawing/2014/main" id="{56A27B64-ECBA-16E6-86CF-90DF3C4E9A26}"/>
              </a:ext>
            </a:extLst>
          </p:cNvPr>
          <p:cNvSpPr txBox="1"/>
          <p:nvPr/>
        </p:nvSpPr>
        <p:spPr>
          <a:xfrm>
            <a:off x="8061329" y="2967335"/>
            <a:ext cx="2018259" cy="461665"/>
          </a:xfrm>
          <a:prstGeom prst="rect">
            <a:avLst/>
          </a:prstGeom>
          <a:solidFill>
            <a:schemeClr val="accent1">
              <a:lumMod val="40000"/>
              <a:lumOff val="60000"/>
            </a:schemeClr>
          </a:solidFill>
        </p:spPr>
        <p:txBody>
          <a:bodyPr wrap="square" rtlCol="0">
            <a:spAutoFit/>
          </a:bodyPr>
          <a:lstStyle/>
          <a:p>
            <a:pPr algn="ctr" defTabSz="1219170">
              <a:buClr>
                <a:srgbClr val="000000"/>
              </a:buClr>
            </a:pPr>
            <a:r>
              <a:rPr lang="en-US" sz="2400" kern="0" dirty="0">
                <a:solidFill>
                  <a:srgbClr val="000000"/>
                </a:solidFill>
                <a:latin typeface="Arial"/>
                <a:cs typeface="Arial"/>
                <a:sym typeface="Arial"/>
              </a:rPr>
              <a:t>Slough</a:t>
            </a:r>
          </a:p>
        </p:txBody>
      </p:sp>
      <p:sp>
        <p:nvSpPr>
          <p:cNvPr id="9" name="TextBox 8">
            <a:extLst>
              <a:ext uri="{FF2B5EF4-FFF2-40B4-BE49-F238E27FC236}">
                <a16:creationId xmlns:a16="http://schemas.microsoft.com/office/drawing/2014/main" id="{4A255438-71D8-3D79-F3B6-27E06D47F725}"/>
              </a:ext>
            </a:extLst>
          </p:cNvPr>
          <p:cNvSpPr txBox="1"/>
          <p:nvPr/>
        </p:nvSpPr>
        <p:spPr>
          <a:xfrm>
            <a:off x="946147" y="5899964"/>
            <a:ext cx="6096000" cy="369332"/>
          </a:xfrm>
          <a:prstGeom prst="rect">
            <a:avLst/>
          </a:prstGeom>
          <a:noFill/>
        </p:spPr>
        <p:txBody>
          <a:bodyPr wrap="square">
            <a:spAutoFit/>
          </a:bodyPr>
          <a:lstStyle/>
          <a:p>
            <a:pPr defTabSz="914377" fontAlgn="base">
              <a:spcBef>
                <a:spcPct val="0"/>
              </a:spcBef>
              <a:spcAft>
                <a:spcPct val="0"/>
              </a:spcAft>
              <a:defRPr/>
            </a:pPr>
            <a:r>
              <a:rPr lang="en-US" dirty="0">
                <a:solidFill>
                  <a:prstClr val="black"/>
                </a:solidFill>
                <a:latin typeface="Arial"/>
                <a:ea typeface="ＭＳ Ｐゴシック" pitchFamily="34" charset="-128"/>
                <a:cs typeface="Arial"/>
                <a:sym typeface="Arial"/>
              </a:rPr>
              <a:t> </a:t>
            </a:r>
          </a:p>
        </p:txBody>
      </p:sp>
      <p:sp>
        <p:nvSpPr>
          <p:cNvPr id="12" name="TextBox 11">
            <a:extLst>
              <a:ext uri="{FF2B5EF4-FFF2-40B4-BE49-F238E27FC236}">
                <a16:creationId xmlns:a16="http://schemas.microsoft.com/office/drawing/2014/main" id="{99D96592-D75D-88D4-71A5-686F22633D48}"/>
              </a:ext>
            </a:extLst>
          </p:cNvPr>
          <p:cNvSpPr txBox="1"/>
          <p:nvPr/>
        </p:nvSpPr>
        <p:spPr>
          <a:xfrm>
            <a:off x="572612" y="5899964"/>
            <a:ext cx="6322794" cy="553998"/>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3"/>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scotttriggers.com</a:t>
            </a:r>
            <a:endParaRPr lang="en-US" sz="1000" dirty="0">
              <a:solidFill>
                <a:prstClr val="black"/>
              </a:solidFill>
              <a:latin typeface="Arial"/>
              <a:ea typeface="ＭＳ Ｐゴシック" pitchFamily="34" charset="-128"/>
              <a:cs typeface="Arial"/>
              <a:sym typeface="Arial"/>
            </a:endParaRPr>
          </a:p>
        </p:txBody>
      </p:sp>
      <p:pic>
        <p:nvPicPr>
          <p:cNvPr id="4" name="Picture 6" descr="o Image 15">
            <a:extLst>
              <a:ext uri="{FF2B5EF4-FFF2-40B4-BE49-F238E27FC236}">
                <a16:creationId xmlns:a16="http://schemas.microsoft.com/office/drawing/2014/main" id="{7C9517B1-163B-93D8-4F92-E4A3106B1B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7369724" y="664775"/>
            <a:ext cx="42672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719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58C1-00F3-A563-9A46-82DF063B3749}"/>
              </a:ext>
            </a:extLst>
          </p:cNvPr>
          <p:cNvSpPr>
            <a:spLocks noGrp="1"/>
          </p:cNvSpPr>
          <p:nvPr>
            <p:ph type="title"/>
          </p:nvPr>
        </p:nvSpPr>
        <p:spPr/>
        <p:txBody>
          <a:bodyPr>
            <a:normAutofit/>
          </a:bodyPr>
          <a:lstStyle/>
          <a:p>
            <a:r>
              <a:rPr lang="en-US" sz="3200" b="1" dirty="0">
                <a:solidFill>
                  <a:schemeClr val="accent1">
                    <a:lumMod val="75000"/>
                  </a:schemeClr>
                </a:solidFill>
                <a:latin typeface="+mj-lt"/>
              </a:rPr>
              <a:t>Pressure Injury Unstageable</a:t>
            </a:r>
          </a:p>
        </p:txBody>
      </p:sp>
      <p:sp>
        <p:nvSpPr>
          <p:cNvPr id="3" name="Content Placeholder 2">
            <a:extLst>
              <a:ext uri="{FF2B5EF4-FFF2-40B4-BE49-F238E27FC236}">
                <a16:creationId xmlns:a16="http://schemas.microsoft.com/office/drawing/2014/main" id="{D1EC0423-DCF6-3E06-EFB7-D44D82FF3A48}"/>
              </a:ext>
            </a:extLst>
          </p:cNvPr>
          <p:cNvSpPr>
            <a:spLocks noGrp="1"/>
          </p:cNvSpPr>
          <p:nvPr>
            <p:ph sz="half" idx="1"/>
          </p:nvPr>
        </p:nvSpPr>
        <p:spPr>
          <a:xfrm>
            <a:off x="464866" y="1452796"/>
            <a:ext cx="6115495" cy="4351339"/>
          </a:xfrm>
        </p:spPr>
        <p:txBody>
          <a:bodyPr>
            <a:normAutofit/>
          </a:bodyPr>
          <a:lstStyle/>
          <a:p>
            <a:r>
              <a:rPr lang="en-US" sz="2800" dirty="0">
                <a:solidFill>
                  <a:schemeClr val="tx1"/>
                </a:solidFill>
              </a:rPr>
              <a:t>If slough or eschar is removed, a Stage 3 or Stage 4 pressure injury will be revealed. </a:t>
            </a:r>
          </a:p>
          <a:p>
            <a:r>
              <a:rPr lang="en-US" sz="2800" dirty="0">
                <a:solidFill>
                  <a:schemeClr val="tx1"/>
                </a:solidFill>
              </a:rPr>
              <a:t>Stable eschar (i.e. dry, adherent, intact without erythema or fluctuance) on the heel or ischemic limb should not be softened or removed.</a:t>
            </a:r>
          </a:p>
        </p:txBody>
      </p:sp>
      <p:pic>
        <p:nvPicPr>
          <p:cNvPr id="8" name="Picture 7" descr="A close-up of a pig's skin&#10;&#10;Description automatically generated">
            <a:extLst>
              <a:ext uri="{FF2B5EF4-FFF2-40B4-BE49-F238E27FC236}">
                <a16:creationId xmlns:a16="http://schemas.microsoft.com/office/drawing/2014/main" id="{30138B0A-9DB1-2786-0414-59382219B4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61329" y="3190889"/>
            <a:ext cx="3157201" cy="2579319"/>
          </a:xfrm>
          <a:prstGeom prst="rect">
            <a:avLst/>
          </a:prstGeom>
        </p:spPr>
      </p:pic>
      <p:pic>
        <p:nvPicPr>
          <p:cNvPr id="10" name="Picture 9" descr="A wound measuring guide on a person's head&#10;&#10;Description automatically generated">
            <a:extLst>
              <a:ext uri="{FF2B5EF4-FFF2-40B4-BE49-F238E27FC236}">
                <a16:creationId xmlns:a16="http://schemas.microsoft.com/office/drawing/2014/main" id="{75A91758-E098-744F-6312-79397795F0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1331" y="808892"/>
            <a:ext cx="3993860" cy="2381997"/>
          </a:xfrm>
          <a:prstGeom prst="rect">
            <a:avLst/>
          </a:prstGeom>
        </p:spPr>
      </p:pic>
      <p:sp>
        <p:nvSpPr>
          <p:cNvPr id="11" name="TextBox 10">
            <a:extLst>
              <a:ext uri="{FF2B5EF4-FFF2-40B4-BE49-F238E27FC236}">
                <a16:creationId xmlns:a16="http://schemas.microsoft.com/office/drawing/2014/main" id="{56A27B64-ECBA-16E6-86CF-90DF3C4E9A26}"/>
              </a:ext>
            </a:extLst>
          </p:cNvPr>
          <p:cNvSpPr txBox="1"/>
          <p:nvPr/>
        </p:nvSpPr>
        <p:spPr>
          <a:xfrm>
            <a:off x="8061329" y="2967335"/>
            <a:ext cx="2018259" cy="461665"/>
          </a:xfrm>
          <a:prstGeom prst="rect">
            <a:avLst/>
          </a:prstGeom>
          <a:solidFill>
            <a:schemeClr val="accent1">
              <a:lumMod val="40000"/>
              <a:lumOff val="60000"/>
            </a:schemeClr>
          </a:solidFill>
        </p:spPr>
        <p:txBody>
          <a:bodyPr wrap="square" rtlCol="0">
            <a:spAutoFit/>
          </a:bodyPr>
          <a:lstStyle/>
          <a:p>
            <a:pPr algn="ctr" defTabSz="1219170">
              <a:buClr>
                <a:srgbClr val="000000"/>
              </a:buClr>
            </a:pPr>
            <a:r>
              <a:rPr lang="en-US" sz="2400" kern="0" dirty="0">
                <a:solidFill>
                  <a:srgbClr val="000000"/>
                </a:solidFill>
                <a:latin typeface="Arial"/>
                <a:cs typeface="Arial"/>
                <a:sym typeface="Arial"/>
              </a:rPr>
              <a:t>Slough</a:t>
            </a:r>
          </a:p>
        </p:txBody>
      </p:sp>
      <p:sp>
        <p:nvSpPr>
          <p:cNvPr id="9" name="TextBox 8">
            <a:extLst>
              <a:ext uri="{FF2B5EF4-FFF2-40B4-BE49-F238E27FC236}">
                <a16:creationId xmlns:a16="http://schemas.microsoft.com/office/drawing/2014/main" id="{4A255438-71D8-3D79-F3B6-27E06D47F725}"/>
              </a:ext>
            </a:extLst>
          </p:cNvPr>
          <p:cNvSpPr txBox="1"/>
          <p:nvPr/>
        </p:nvSpPr>
        <p:spPr>
          <a:xfrm>
            <a:off x="946147" y="5899964"/>
            <a:ext cx="6096000" cy="369332"/>
          </a:xfrm>
          <a:prstGeom prst="rect">
            <a:avLst/>
          </a:prstGeom>
          <a:noFill/>
        </p:spPr>
        <p:txBody>
          <a:bodyPr wrap="square">
            <a:spAutoFit/>
          </a:bodyPr>
          <a:lstStyle/>
          <a:p>
            <a:pPr defTabSz="914377" fontAlgn="base">
              <a:spcBef>
                <a:spcPct val="0"/>
              </a:spcBef>
              <a:spcAft>
                <a:spcPct val="0"/>
              </a:spcAft>
              <a:defRPr/>
            </a:pPr>
            <a:r>
              <a:rPr lang="en-US" dirty="0">
                <a:solidFill>
                  <a:prstClr val="black"/>
                </a:solidFill>
                <a:latin typeface="Arial"/>
                <a:ea typeface="ＭＳ Ｐゴシック" pitchFamily="34" charset="-128"/>
                <a:cs typeface="Arial"/>
                <a:sym typeface="Arial"/>
              </a:rPr>
              <a:t> </a:t>
            </a:r>
          </a:p>
        </p:txBody>
      </p:sp>
      <p:sp>
        <p:nvSpPr>
          <p:cNvPr id="12" name="TextBox 11">
            <a:extLst>
              <a:ext uri="{FF2B5EF4-FFF2-40B4-BE49-F238E27FC236}">
                <a16:creationId xmlns:a16="http://schemas.microsoft.com/office/drawing/2014/main" id="{99D96592-D75D-88D4-71A5-686F22633D48}"/>
              </a:ext>
            </a:extLst>
          </p:cNvPr>
          <p:cNvSpPr txBox="1"/>
          <p:nvPr/>
        </p:nvSpPr>
        <p:spPr>
          <a:xfrm>
            <a:off x="572612" y="5899964"/>
            <a:ext cx="6322794" cy="553998"/>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5"/>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M. Arnold Long</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213841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C5D75E-A942-7DE0-AA27-98E8DEADA6CC}"/>
              </a:ext>
            </a:extLst>
          </p:cNvPr>
          <p:cNvSpPr>
            <a:spLocks noGrp="1"/>
          </p:cNvSpPr>
          <p:nvPr>
            <p:ph type="title"/>
          </p:nvPr>
        </p:nvSpPr>
        <p:spPr>
          <a:xfrm>
            <a:off x="415600" y="593367"/>
            <a:ext cx="11360800" cy="763600"/>
          </a:xfrm>
        </p:spPr>
        <p:txBody>
          <a:bodyPr>
            <a:normAutofit/>
          </a:bodyPr>
          <a:lstStyle/>
          <a:p>
            <a:r>
              <a:rPr lang="en-US" sz="3200" b="1" dirty="0">
                <a:solidFill>
                  <a:schemeClr val="accent1">
                    <a:lumMod val="75000"/>
                  </a:schemeClr>
                </a:solidFill>
                <a:latin typeface="+mj-lt"/>
              </a:rPr>
              <a:t>Unstageable with Eschar</a:t>
            </a:r>
          </a:p>
        </p:txBody>
      </p:sp>
      <p:sp>
        <p:nvSpPr>
          <p:cNvPr id="12" name="Content Placeholder 2">
            <a:extLst>
              <a:ext uri="{FF2B5EF4-FFF2-40B4-BE49-F238E27FC236}">
                <a16:creationId xmlns:a16="http://schemas.microsoft.com/office/drawing/2014/main" id="{F7876B97-BE31-6F61-7172-2ED0A700AC38}"/>
              </a:ext>
            </a:extLst>
          </p:cNvPr>
          <p:cNvSpPr>
            <a:spLocks noGrp="1"/>
          </p:cNvSpPr>
          <p:nvPr>
            <p:ph sz="half" idx="1"/>
          </p:nvPr>
        </p:nvSpPr>
        <p:spPr>
          <a:xfrm>
            <a:off x="838200" y="1825625"/>
            <a:ext cx="5181600" cy="4351339"/>
          </a:xfrm>
        </p:spPr>
        <p:txBody>
          <a:bodyPr/>
          <a:lstStyle/>
          <a:p>
            <a:endParaRPr lang="en-US" dirty="0"/>
          </a:p>
        </p:txBody>
      </p:sp>
      <p:pic>
        <p:nvPicPr>
          <p:cNvPr id="5" name="Content Placeholder 4" descr="b-CU back of head">
            <a:extLst>
              <a:ext uri="{FF2B5EF4-FFF2-40B4-BE49-F238E27FC236}">
                <a16:creationId xmlns:a16="http://schemas.microsoft.com/office/drawing/2014/main" id="{7439B571-4AC2-6F3D-87CB-6A868C37C258}"/>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6093635" y="676512"/>
            <a:ext cx="5181600" cy="3549398"/>
          </a:xfrm>
          <a:prstGeom prst="rect">
            <a:avLst/>
          </a:prstGeom>
          <a:solidFill>
            <a:srgbClr val="FFFFFF"/>
          </a:solidFill>
          <a:ln>
            <a:noFill/>
          </a:ln>
          <a:effectLst>
            <a:outerShdw dist="25400" dir="16979900" algn="ctr" rotWithShape="0">
              <a:schemeClr val="bg2">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A wound measuring guide with a ruler&#10;&#10;Description automatically generated">
            <a:extLst>
              <a:ext uri="{FF2B5EF4-FFF2-40B4-BE49-F238E27FC236}">
                <a16:creationId xmlns:a16="http://schemas.microsoft.com/office/drawing/2014/main" id="{3221A149-11C5-4C18-3991-852C5438C6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200" y="4231205"/>
            <a:ext cx="3751385" cy="2237383"/>
          </a:xfrm>
          <a:prstGeom prst="rect">
            <a:avLst/>
          </a:prstGeom>
          <a:noFill/>
          <a:ln>
            <a:noFill/>
          </a:ln>
        </p:spPr>
      </p:pic>
      <p:pic>
        <p:nvPicPr>
          <p:cNvPr id="7" name="Picture 6" descr="A close-up of a wound&#10;&#10;Description automatically generated">
            <a:extLst>
              <a:ext uri="{FF2B5EF4-FFF2-40B4-BE49-F238E27FC236}">
                <a16:creationId xmlns:a16="http://schemas.microsoft.com/office/drawing/2014/main" id="{487C856E-140B-7078-EB44-18146FBEBD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200" y="1872595"/>
            <a:ext cx="3927231" cy="2311641"/>
          </a:xfrm>
          <a:prstGeom prst="rect">
            <a:avLst/>
          </a:prstGeom>
        </p:spPr>
      </p:pic>
      <p:sp>
        <p:nvSpPr>
          <p:cNvPr id="8" name="TextBox 7">
            <a:extLst>
              <a:ext uri="{FF2B5EF4-FFF2-40B4-BE49-F238E27FC236}">
                <a16:creationId xmlns:a16="http://schemas.microsoft.com/office/drawing/2014/main" id="{E0EAF58F-BF13-48E8-422B-2611B151A84E}"/>
              </a:ext>
            </a:extLst>
          </p:cNvPr>
          <p:cNvSpPr txBox="1"/>
          <p:nvPr/>
        </p:nvSpPr>
        <p:spPr>
          <a:xfrm>
            <a:off x="7254220" y="2554229"/>
            <a:ext cx="4021015" cy="55181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35E6624-6825-AD23-B284-E8A15A83E758}"/>
              </a:ext>
            </a:extLst>
          </p:cNvPr>
          <p:cNvSpPr txBox="1"/>
          <p:nvPr/>
        </p:nvSpPr>
        <p:spPr>
          <a:xfrm>
            <a:off x="8229828" y="2735194"/>
            <a:ext cx="2069797" cy="369332"/>
          </a:xfrm>
          <a:prstGeom prst="rect">
            <a:avLst/>
          </a:prstGeom>
          <a:noFill/>
        </p:spPr>
        <p:txBody>
          <a:bodyPr wrap="none" rtlCol="0">
            <a:spAutoFit/>
          </a:bodyPr>
          <a:lstStyle/>
          <a:p>
            <a:r>
              <a:rPr lang="en-US" dirty="0"/>
              <a:t>CABG reoperation</a:t>
            </a:r>
          </a:p>
        </p:txBody>
      </p:sp>
      <p:sp>
        <p:nvSpPr>
          <p:cNvPr id="11" name="TextBox 10">
            <a:extLst>
              <a:ext uri="{FF2B5EF4-FFF2-40B4-BE49-F238E27FC236}">
                <a16:creationId xmlns:a16="http://schemas.microsoft.com/office/drawing/2014/main" id="{B43B3637-D3B9-67B7-FCCB-49C26B18B7FD}"/>
              </a:ext>
            </a:extLst>
          </p:cNvPr>
          <p:cNvSpPr txBox="1"/>
          <p:nvPr/>
        </p:nvSpPr>
        <p:spPr>
          <a:xfrm>
            <a:off x="381317" y="6496118"/>
            <a:ext cx="10911025" cy="246221"/>
          </a:xfrm>
          <a:prstGeom prst="rect">
            <a:avLst/>
          </a:prstGeom>
          <a:noFill/>
        </p:spPr>
        <p:txBody>
          <a:bodyPr wrap="square">
            <a:spAutoFit/>
          </a:bodyPr>
          <a:lstStyle/>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M. Arnold Long, Scotttriggers.com</a:t>
            </a:r>
            <a:endParaRPr lang="en-US" sz="1000" dirty="0">
              <a:solidFill>
                <a:prstClr val="black"/>
              </a:solidFill>
              <a:latin typeface="Arial"/>
              <a:ea typeface="ＭＳ Ｐゴシック" pitchFamily="34" charset="-128"/>
              <a:cs typeface="Arial"/>
              <a:sym typeface="Arial"/>
            </a:endParaRPr>
          </a:p>
        </p:txBody>
      </p:sp>
      <p:pic>
        <p:nvPicPr>
          <p:cNvPr id="2" name="Picture 5" descr="h-tedhose">
            <a:extLst>
              <a:ext uri="{FF2B5EF4-FFF2-40B4-BE49-F238E27FC236}">
                <a16:creationId xmlns:a16="http://schemas.microsoft.com/office/drawing/2014/main" id="{8FB9A0A2-6AFC-935F-DF27-281A9754F03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0" y="4261140"/>
            <a:ext cx="3879039" cy="2579927"/>
          </a:xfrm>
          <a:prstGeom prst="rect">
            <a:avLst/>
          </a:prstGeom>
          <a:noFill/>
          <a:scene3d>
            <a:camera prst="orthographicFront"/>
            <a:lightRig rig="threePt" dir="t"/>
          </a:scene3d>
          <a:sp3d>
            <a:bevelB/>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40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F546-65B6-2FD1-A2F9-CF6C1C8B2082}"/>
              </a:ext>
            </a:extLst>
          </p:cNvPr>
          <p:cNvSpPr>
            <a:spLocks noGrp="1"/>
          </p:cNvSpPr>
          <p:nvPr>
            <p:ph type="title"/>
          </p:nvPr>
        </p:nvSpPr>
        <p:spPr>
          <a:xfrm>
            <a:off x="345830" y="404427"/>
            <a:ext cx="10515600" cy="1325563"/>
          </a:xfrm>
        </p:spPr>
        <p:txBody>
          <a:bodyPr>
            <a:normAutofit/>
          </a:bodyPr>
          <a:lstStyle/>
          <a:p>
            <a:r>
              <a:rPr lang="en-US" sz="3200" b="1" dirty="0">
                <a:solidFill>
                  <a:schemeClr val="accent1">
                    <a:lumMod val="75000"/>
                  </a:schemeClr>
                </a:solidFill>
                <a:latin typeface="+mj-lt"/>
              </a:rPr>
              <a:t>Deep Tissue Pressure Injury</a:t>
            </a:r>
          </a:p>
        </p:txBody>
      </p:sp>
      <p:sp>
        <p:nvSpPr>
          <p:cNvPr id="3" name="Content Placeholder 2">
            <a:extLst>
              <a:ext uri="{FF2B5EF4-FFF2-40B4-BE49-F238E27FC236}">
                <a16:creationId xmlns:a16="http://schemas.microsoft.com/office/drawing/2014/main" id="{4139EA3D-7734-3CAA-B1FB-3B01A019B0E9}"/>
              </a:ext>
            </a:extLst>
          </p:cNvPr>
          <p:cNvSpPr>
            <a:spLocks noGrp="1"/>
          </p:cNvSpPr>
          <p:nvPr>
            <p:ph sz="half" idx="1"/>
          </p:nvPr>
        </p:nvSpPr>
        <p:spPr>
          <a:xfrm>
            <a:off x="345829" y="1280483"/>
            <a:ext cx="7564794" cy="5030679"/>
          </a:xfrm>
        </p:spPr>
        <p:txBody>
          <a:bodyPr>
            <a:noAutofit/>
          </a:bodyPr>
          <a:lstStyle/>
          <a:p>
            <a:r>
              <a:rPr lang="en-US" sz="2200" dirty="0">
                <a:solidFill>
                  <a:schemeClr val="tx1"/>
                </a:solidFill>
              </a:rPr>
              <a:t>Intact or non-intact skin with localized area of persistent non-blanchable deep red, maroon, purple discoloration or epidermal separation revealing a dark wound bed or blood filled blister. </a:t>
            </a:r>
          </a:p>
          <a:p>
            <a:r>
              <a:rPr lang="en-US" sz="2200" dirty="0">
                <a:solidFill>
                  <a:schemeClr val="tx1"/>
                </a:solidFill>
              </a:rPr>
              <a:t>Pain &amp; temperature change often precede skin color changes. Discoloration may appear differently in darkly pigmented skin. </a:t>
            </a:r>
          </a:p>
          <a:p>
            <a:r>
              <a:rPr lang="en-US" sz="2200" dirty="0">
                <a:solidFill>
                  <a:schemeClr val="tx1"/>
                </a:solidFill>
              </a:rPr>
              <a:t>This injury results from intense and/or prolonged pressure &amp; shear forces at the bone-muscle interface.  </a:t>
            </a:r>
          </a:p>
          <a:p>
            <a:r>
              <a:rPr lang="en-US" sz="2200" dirty="0">
                <a:solidFill>
                  <a:schemeClr val="tx1"/>
                </a:solidFill>
              </a:rPr>
              <a:t>The wound may evolve rapidly to reveal the actual extent of tissue injury, or may resolve without tissue loss. </a:t>
            </a:r>
          </a:p>
        </p:txBody>
      </p:sp>
      <p:pic>
        <p:nvPicPr>
          <p:cNvPr id="6" name="Content Placeholder 5" descr="A person with a wound on their back&#10;&#10;Description automatically generated">
            <a:extLst>
              <a:ext uri="{FF2B5EF4-FFF2-40B4-BE49-F238E27FC236}">
                <a16:creationId xmlns:a16="http://schemas.microsoft.com/office/drawing/2014/main" id="{DD065BE1-63A0-97BF-747A-4C746E87843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8070114" y="1825626"/>
            <a:ext cx="3455580" cy="1970197"/>
          </a:xfrm>
        </p:spPr>
      </p:pic>
      <p:pic>
        <p:nvPicPr>
          <p:cNvPr id="8" name="Picture 7" descr="A close-up of a foot with a large blister&#10;&#10;Description automatically generated">
            <a:extLst>
              <a:ext uri="{FF2B5EF4-FFF2-40B4-BE49-F238E27FC236}">
                <a16:creationId xmlns:a16="http://schemas.microsoft.com/office/drawing/2014/main" id="{C983F75A-C04B-561D-4A81-A78F85DA3C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70112" y="3795823"/>
            <a:ext cx="3455581" cy="2264736"/>
          </a:xfrm>
          <a:prstGeom prst="rect">
            <a:avLst/>
          </a:prstGeom>
        </p:spPr>
      </p:pic>
      <p:sp>
        <p:nvSpPr>
          <p:cNvPr id="10" name="TextBox 9">
            <a:extLst>
              <a:ext uri="{FF2B5EF4-FFF2-40B4-BE49-F238E27FC236}">
                <a16:creationId xmlns:a16="http://schemas.microsoft.com/office/drawing/2014/main" id="{5D4671AF-2282-3F54-0595-26E4A6709E2D}"/>
              </a:ext>
            </a:extLst>
          </p:cNvPr>
          <p:cNvSpPr txBox="1"/>
          <p:nvPr/>
        </p:nvSpPr>
        <p:spPr>
          <a:xfrm>
            <a:off x="666309" y="6251831"/>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5"/>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  </a:t>
            </a:r>
            <a:r>
              <a:rPr lang="en-US" sz="1000" kern="0" dirty="0" err="1">
                <a:solidFill>
                  <a:prstClr val="black"/>
                </a:solidFill>
                <a:latin typeface="Arial"/>
                <a:ea typeface="ＭＳ Ｐゴシック" pitchFamily="34" charset="-128"/>
                <a:cs typeface="Arial"/>
                <a:sym typeface="Arial"/>
              </a:rPr>
              <a:t>ScottTriggers.com</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289763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6" name="Google Shape;136;p6">
            <a:extLst>
              <a:ext uri="{FF2B5EF4-FFF2-40B4-BE49-F238E27FC236}">
                <a16:creationId xmlns:a16="http://schemas.microsoft.com/office/drawing/2014/main" id="{21E872A4-A33A-BE90-1E24-9193BC2EB424}"/>
              </a:ext>
            </a:extLst>
          </p:cNvPr>
          <p:cNvSpPr/>
          <p:nvPr/>
        </p:nvSpPr>
        <p:spPr>
          <a:xfrm>
            <a:off x="5891560" y="1220950"/>
            <a:ext cx="5954610" cy="44161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defTabSz="1219170">
              <a:buClr>
                <a:srgbClr val="000000"/>
              </a:buClr>
            </a:pPr>
            <a:endParaRPr sz="1013" kern="0" dirty="0">
              <a:solidFill>
                <a:srgbClr val="101010"/>
              </a:solidFill>
              <a:latin typeface="Arial"/>
              <a:cs typeface="Arial"/>
              <a:sym typeface="Arial"/>
            </a:endParaRPr>
          </a:p>
        </p:txBody>
      </p:sp>
      <p:sp>
        <p:nvSpPr>
          <p:cNvPr id="7" name="TextBox 6">
            <a:extLst>
              <a:ext uri="{FF2B5EF4-FFF2-40B4-BE49-F238E27FC236}">
                <a16:creationId xmlns:a16="http://schemas.microsoft.com/office/drawing/2014/main" id="{A5B7FCB5-3122-D851-FE0D-2CC0CC23486C}"/>
              </a:ext>
            </a:extLst>
          </p:cNvPr>
          <p:cNvSpPr txBox="1"/>
          <p:nvPr/>
        </p:nvSpPr>
        <p:spPr>
          <a:xfrm>
            <a:off x="666309" y="6251831"/>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5"/>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t>
            </a:r>
            <a:r>
              <a:rPr lang="en-US" sz="1000" kern="0" dirty="0" err="1">
                <a:solidFill>
                  <a:prstClr val="black"/>
                </a:solidFill>
                <a:latin typeface="Arial"/>
                <a:ea typeface="ＭＳ Ｐゴシック" pitchFamily="34" charset="-128"/>
                <a:cs typeface="Arial"/>
                <a:sym typeface="Arial"/>
              </a:rPr>
              <a:t>ScottTriggers.com</a:t>
            </a:r>
            <a:endParaRPr lang="en-US" sz="1000" dirty="0">
              <a:solidFill>
                <a:prstClr val="black"/>
              </a:solidFill>
              <a:latin typeface="Arial"/>
              <a:ea typeface="ＭＳ Ｐゴシック" pitchFamily="34" charset="-128"/>
              <a:cs typeface="Arial"/>
              <a:sym typeface="Arial"/>
            </a:endParaRPr>
          </a:p>
        </p:txBody>
      </p:sp>
      <p:pic>
        <p:nvPicPr>
          <p:cNvPr id="3" name="Picture 2">
            <a:extLst>
              <a:ext uri="{FF2B5EF4-FFF2-40B4-BE49-F238E27FC236}">
                <a16:creationId xmlns:a16="http://schemas.microsoft.com/office/drawing/2014/main" id="{F410ED33-CEFE-88C8-278E-4BA6EC45C85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61265" y="3992653"/>
            <a:ext cx="3256613" cy="2259178"/>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EE3D1BF-6E06-DA55-A1CA-22A594D74C43}"/>
              </a:ext>
            </a:extLst>
          </p:cNvPr>
          <p:cNvSpPr txBox="1">
            <a:spLocks/>
          </p:cNvSpPr>
          <p:nvPr/>
        </p:nvSpPr>
        <p:spPr>
          <a:xfrm>
            <a:off x="345830" y="404427"/>
            <a:ext cx="10515600" cy="13255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a:r>
              <a:rPr lang="en-US" sz="3200" b="1" kern="0">
                <a:solidFill>
                  <a:schemeClr val="accent1">
                    <a:lumMod val="75000"/>
                  </a:schemeClr>
                </a:solidFill>
                <a:latin typeface="+mj-lt"/>
              </a:rPr>
              <a:t>Deep Tissue Pressure Injury</a:t>
            </a:r>
            <a:endParaRPr lang="en-US" sz="3200" b="1" kern="0" dirty="0">
              <a:solidFill>
                <a:schemeClr val="accent1">
                  <a:lumMod val="75000"/>
                </a:schemeClr>
              </a:solidFill>
              <a:latin typeface="+mj-lt"/>
            </a:endParaRPr>
          </a:p>
        </p:txBody>
      </p:sp>
      <p:sp>
        <p:nvSpPr>
          <p:cNvPr id="10" name="TextBox 9">
            <a:extLst>
              <a:ext uri="{FF2B5EF4-FFF2-40B4-BE49-F238E27FC236}">
                <a16:creationId xmlns:a16="http://schemas.microsoft.com/office/drawing/2014/main" id="{CE253937-8624-CCF2-C26C-98DFFCFDCA03}"/>
              </a:ext>
            </a:extLst>
          </p:cNvPr>
          <p:cNvSpPr txBox="1"/>
          <p:nvPr/>
        </p:nvSpPr>
        <p:spPr>
          <a:xfrm>
            <a:off x="7853160" y="5722668"/>
            <a:ext cx="2364750" cy="369332"/>
          </a:xfrm>
          <a:prstGeom prst="rect">
            <a:avLst/>
          </a:prstGeom>
          <a:solidFill>
            <a:schemeClr val="accent1">
              <a:lumMod val="20000"/>
              <a:lumOff val="80000"/>
            </a:schemeClr>
          </a:solidFill>
        </p:spPr>
        <p:txBody>
          <a:bodyPr wrap="none" rtlCol="0">
            <a:spAutoFit/>
          </a:bodyPr>
          <a:lstStyle/>
          <a:p>
            <a:r>
              <a:rPr lang="en-US" dirty="0"/>
              <a:t>CABG 48 hrs post op</a:t>
            </a:r>
          </a:p>
        </p:txBody>
      </p:sp>
      <p:sp>
        <p:nvSpPr>
          <p:cNvPr id="12" name="Text Placeholder 11">
            <a:extLst>
              <a:ext uri="{FF2B5EF4-FFF2-40B4-BE49-F238E27FC236}">
                <a16:creationId xmlns:a16="http://schemas.microsoft.com/office/drawing/2014/main" id="{84D134BD-E7F0-8D92-81C4-D4E4A54A1C0E}"/>
              </a:ext>
            </a:extLst>
          </p:cNvPr>
          <p:cNvSpPr>
            <a:spLocks noGrp="1"/>
          </p:cNvSpPr>
          <p:nvPr>
            <p:ph type="body" idx="1"/>
          </p:nvPr>
        </p:nvSpPr>
        <p:spPr>
          <a:xfrm>
            <a:off x="-205" y="1154967"/>
            <a:ext cx="5672872" cy="4822000"/>
          </a:xfrm>
        </p:spPr>
        <p:txBody>
          <a:bodyPr/>
          <a:lstStyle/>
          <a:p>
            <a:r>
              <a:rPr lang="en-US" sz="2400" dirty="0">
                <a:solidFill>
                  <a:schemeClr val="tx1"/>
                </a:solidFill>
              </a:rPr>
              <a:t>If necrotic tissue, subcutaneous tissue, granulation tissue, fascia, muscle or other underlying structures are visible, this indicates a full thickness pressure injury (Unstageable, Stage 3 or Stage 4). </a:t>
            </a:r>
          </a:p>
          <a:p>
            <a:endParaRPr lang="en-US" dirty="0"/>
          </a:p>
        </p:txBody>
      </p:sp>
    </p:spTree>
    <p:custDataLst>
      <p:tags r:id="rId1"/>
    </p:custDataLst>
    <p:extLst>
      <p:ext uri="{BB962C8B-B14F-4D97-AF65-F5344CB8AC3E}">
        <p14:creationId xmlns:p14="http://schemas.microsoft.com/office/powerpoint/2010/main" val="176093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F546-65B6-2FD1-A2F9-CF6C1C8B2082}"/>
              </a:ext>
            </a:extLst>
          </p:cNvPr>
          <p:cNvSpPr>
            <a:spLocks noGrp="1"/>
          </p:cNvSpPr>
          <p:nvPr>
            <p:ph type="title"/>
          </p:nvPr>
        </p:nvSpPr>
        <p:spPr>
          <a:xfrm>
            <a:off x="345830" y="404427"/>
            <a:ext cx="10515600" cy="1325563"/>
          </a:xfrm>
        </p:spPr>
        <p:txBody>
          <a:bodyPr>
            <a:normAutofit/>
          </a:bodyPr>
          <a:lstStyle/>
          <a:p>
            <a:r>
              <a:rPr lang="en-US" sz="3200" b="1" dirty="0">
                <a:solidFill>
                  <a:schemeClr val="accent1">
                    <a:lumMod val="75000"/>
                  </a:schemeClr>
                </a:solidFill>
                <a:latin typeface="+mj-lt"/>
              </a:rPr>
              <a:t>Deep Tissue Pressure Injury is NOT…</a:t>
            </a:r>
          </a:p>
        </p:txBody>
      </p:sp>
      <p:sp>
        <p:nvSpPr>
          <p:cNvPr id="3" name="Content Placeholder 2">
            <a:extLst>
              <a:ext uri="{FF2B5EF4-FFF2-40B4-BE49-F238E27FC236}">
                <a16:creationId xmlns:a16="http://schemas.microsoft.com/office/drawing/2014/main" id="{4139EA3D-7734-3CAA-B1FB-3B01A019B0E9}"/>
              </a:ext>
            </a:extLst>
          </p:cNvPr>
          <p:cNvSpPr>
            <a:spLocks noGrp="1"/>
          </p:cNvSpPr>
          <p:nvPr>
            <p:ph sz="half" idx="1"/>
          </p:nvPr>
        </p:nvSpPr>
        <p:spPr>
          <a:xfrm>
            <a:off x="686296" y="1729990"/>
            <a:ext cx="7462038" cy="5030679"/>
          </a:xfrm>
        </p:spPr>
        <p:txBody>
          <a:bodyPr>
            <a:noAutofit/>
          </a:bodyPr>
          <a:lstStyle/>
          <a:p>
            <a:r>
              <a:rPr lang="en-US" sz="3200" dirty="0">
                <a:solidFill>
                  <a:schemeClr val="tx1"/>
                </a:solidFill>
              </a:rPr>
              <a:t>Do not use DTPI to describe vascular, traumatic, neuropathic, or dermatologic conditions. </a:t>
            </a:r>
          </a:p>
        </p:txBody>
      </p:sp>
      <p:sp>
        <p:nvSpPr>
          <p:cNvPr id="10" name="TextBox 9">
            <a:extLst>
              <a:ext uri="{FF2B5EF4-FFF2-40B4-BE49-F238E27FC236}">
                <a16:creationId xmlns:a16="http://schemas.microsoft.com/office/drawing/2014/main" id="{5D4671AF-2282-3F54-0595-26E4A6709E2D}"/>
              </a:ext>
            </a:extLst>
          </p:cNvPr>
          <p:cNvSpPr txBox="1"/>
          <p:nvPr/>
        </p:nvSpPr>
        <p:spPr>
          <a:xfrm>
            <a:off x="686296" y="6251831"/>
            <a:ext cx="10911025" cy="400110"/>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3"/>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t>
            </a:r>
            <a:r>
              <a:rPr lang="en-US" sz="1000" kern="0" dirty="0" err="1">
                <a:solidFill>
                  <a:prstClr val="black"/>
                </a:solidFill>
                <a:latin typeface="Arial"/>
                <a:ea typeface="ＭＳ Ｐゴシック" pitchFamily="34" charset="-128"/>
                <a:cs typeface="Arial"/>
                <a:sym typeface="Arial"/>
              </a:rPr>
              <a:t>ScottTriggers.com</a:t>
            </a:r>
            <a:endParaRPr lang="en-US" sz="1000" dirty="0">
              <a:solidFill>
                <a:prstClr val="black"/>
              </a:solidFill>
              <a:latin typeface="Arial"/>
              <a:ea typeface="ＭＳ Ｐゴシック" pitchFamily="34" charset="-128"/>
              <a:cs typeface="Arial"/>
              <a:sym typeface="Arial"/>
            </a:endParaRPr>
          </a:p>
        </p:txBody>
      </p:sp>
      <p:pic>
        <p:nvPicPr>
          <p:cNvPr id="14" name="Content Placeholder 13" descr="Close-up of skin disease on legs&#10;&#10;Description automatically generated">
            <a:extLst>
              <a:ext uri="{FF2B5EF4-FFF2-40B4-BE49-F238E27FC236}">
                <a16:creationId xmlns:a16="http://schemas.microsoft.com/office/drawing/2014/main" id="{898B0B54-42DA-202D-4678-B9582AF2B802}"/>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466005" y="3860800"/>
            <a:ext cx="3641054" cy="2391031"/>
          </a:xfrm>
        </p:spPr>
      </p:pic>
      <p:pic>
        <p:nvPicPr>
          <p:cNvPr id="4" name="Picture 3" descr="c Image 3">
            <a:extLst>
              <a:ext uri="{FF2B5EF4-FFF2-40B4-BE49-F238E27FC236}">
                <a16:creationId xmlns:a16="http://schemas.microsoft.com/office/drawing/2014/main" id="{88F4D553-9469-959B-A662-93638D5ECCC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48334" y="806623"/>
            <a:ext cx="3429000" cy="311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 Image 15">
            <a:extLst>
              <a:ext uri="{FF2B5EF4-FFF2-40B4-BE49-F238E27FC236}">
                <a16:creationId xmlns:a16="http://schemas.microsoft.com/office/drawing/2014/main" id="{2EA4D15C-F872-78CE-3F74-CE64512C6C1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184" y="3533097"/>
            <a:ext cx="2142189" cy="27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4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900-FE59-F327-9993-8411D53CC55A}"/>
              </a:ext>
            </a:extLst>
          </p:cNvPr>
          <p:cNvSpPr>
            <a:spLocks noGrp="1"/>
          </p:cNvSpPr>
          <p:nvPr>
            <p:ph type="title"/>
          </p:nvPr>
        </p:nvSpPr>
        <p:spPr/>
        <p:txBody>
          <a:bodyPr>
            <a:noAutofit/>
          </a:bodyPr>
          <a:lstStyle/>
          <a:p>
            <a:r>
              <a:rPr lang="en-US" sz="3200" b="1" dirty="0">
                <a:solidFill>
                  <a:schemeClr val="accent1">
                    <a:lumMod val="75000"/>
                  </a:schemeClr>
                </a:solidFill>
                <a:latin typeface="+mj-lt"/>
              </a:rPr>
              <a:t>Surgical Skin Safety Statistics</a:t>
            </a:r>
          </a:p>
        </p:txBody>
      </p:sp>
      <p:sp>
        <p:nvSpPr>
          <p:cNvPr id="3" name="Content Placeholder 2">
            <a:extLst>
              <a:ext uri="{FF2B5EF4-FFF2-40B4-BE49-F238E27FC236}">
                <a16:creationId xmlns:a16="http://schemas.microsoft.com/office/drawing/2014/main" id="{E45DD2E5-BF8B-1553-F200-2BDD1D3E2346}"/>
              </a:ext>
            </a:extLst>
          </p:cNvPr>
          <p:cNvSpPr>
            <a:spLocks noGrp="1"/>
          </p:cNvSpPr>
          <p:nvPr>
            <p:ph sz="half" idx="1"/>
          </p:nvPr>
        </p:nvSpPr>
        <p:spPr>
          <a:xfrm>
            <a:off x="628445" y="1602761"/>
            <a:ext cx="5181600" cy="4351339"/>
          </a:xfrm>
        </p:spPr>
        <p:txBody>
          <a:bodyPr>
            <a:normAutofit/>
          </a:bodyPr>
          <a:lstStyle/>
          <a:p>
            <a:r>
              <a:rPr lang="en-US" dirty="0"/>
              <a:t>550-650 surgical fires annually</a:t>
            </a:r>
          </a:p>
          <a:p>
            <a:pPr lvl="1"/>
            <a:r>
              <a:rPr lang="en-US" dirty="0"/>
              <a:t>Fuel source –Oxidizer - Ignition source</a:t>
            </a:r>
          </a:p>
          <a:p>
            <a:r>
              <a:rPr lang="en-US" dirty="0"/>
              <a:t>1.5 million skin tears (MARSI)</a:t>
            </a:r>
          </a:p>
          <a:p>
            <a:pPr lvl="1"/>
            <a:r>
              <a:rPr lang="en-US" dirty="0"/>
              <a:t>Acute care prevalence 3.3-22%</a:t>
            </a:r>
          </a:p>
          <a:p>
            <a:r>
              <a:rPr lang="en-US" dirty="0"/>
              <a:t>Surgical irritant contact dermatitis</a:t>
            </a:r>
          </a:p>
          <a:p>
            <a:pPr lvl="1"/>
            <a:r>
              <a:rPr lang="en-US" dirty="0"/>
              <a:t>Reaction to product </a:t>
            </a:r>
          </a:p>
          <a:p>
            <a:pPr lvl="2"/>
            <a:r>
              <a:rPr lang="en-US" sz="2400" dirty="0"/>
              <a:t>Latex, alcohol, CHG</a:t>
            </a:r>
          </a:p>
          <a:p>
            <a:pPr lvl="1"/>
            <a:r>
              <a:rPr lang="en-US" dirty="0"/>
              <a:t>Product not permitted to dry</a:t>
            </a:r>
          </a:p>
          <a:p>
            <a:r>
              <a:rPr lang="en-US" dirty="0"/>
              <a:t>Surgical pressure injuries</a:t>
            </a:r>
          </a:p>
          <a:p>
            <a:pPr lvl="1"/>
            <a:r>
              <a:rPr lang="en-US" dirty="0"/>
              <a:t>Most commonly reported positioning injury</a:t>
            </a:r>
          </a:p>
          <a:p>
            <a:pPr lvl="1"/>
            <a:r>
              <a:rPr lang="en-US" dirty="0"/>
              <a:t>Incidence </a:t>
            </a:r>
            <a:r>
              <a:rPr lang="en-US" b="0" i="0" dirty="0">
                <a:solidFill>
                  <a:srgbClr val="1F1F1F"/>
                </a:solidFill>
                <a:effectLst/>
                <a:latin typeface="ElsevierGulliver"/>
              </a:rPr>
              <a:t>0.3% to 57.4%</a:t>
            </a:r>
            <a:endParaRPr lang="en-US" dirty="0"/>
          </a:p>
        </p:txBody>
      </p:sp>
      <p:sp>
        <p:nvSpPr>
          <p:cNvPr id="6" name="TextBox 5">
            <a:extLst>
              <a:ext uri="{FF2B5EF4-FFF2-40B4-BE49-F238E27FC236}">
                <a16:creationId xmlns:a16="http://schemas.microsoft.com/office/drawing/2014/main" id="{1166C245-34A1-A508-7274-41A5AE7F048A}"/>
              </a:ext>
            </a:extLst>
          </p:cNvPr>
          <p:cNvSpPr txBox="1"/>
          <p:nvPr/>
        </p:nvSpPr>
        <p:spPr>
          <a:xfrm>
            <a:off x="427334" y="6119327"/>
            <a:ext cx="6465836" cy="636200"/>
          </a:xfrm>
          <a:prstGeom prst="rect">
            <a:avLst/>
          </a:prstGeom>
          <a:noFill/>
        </p:spPr>
        <p:txBody>
          <a:bodyPr wrap="square" rtlCol="0">
            <a:spAutoFit/>
          </a:bodyPr>
          <a:lstStyle/>
          <a:p>
            <a:pPr defTabSz="1219170">
              <a:buClr>
                <a:srgbClr val="000000"/>
              </a:buClr>
            </a:pPr>
            <a:endParaRPr lang="en-US" sz="1400" kern="0" dirty="0">
              <a:solidFill>
                <a:srgbClr val="000000"/>
              </a:solidFill>
              <a:latin typeface="Arial"/>
              <a:cs typeface="Arial"/>
              <a:sym typeface="Arial"/>
            </a:endParaRPr>
          </a:p>
          <a:p>
            <a:pPr defTabSz="1219170">
              <a:buClr>
                <a:srgbClr val="000000"/>
              </a:buClr>
            </a:pPr>
            <a:r>
              <a:rPr lang="en-US" sz="1067" kern="0" dirty="0">
                <a:solidFill>
                  <a:srgbClr val="000000"/>
                </a:solidFill>
                <a:latin typeface="Arial"/>
                <a:cs typeface="Arial"/>
                <a:sym typeface="Arial"/>
              </a:rPr>
              <a:t>Carle et al., 2021. Allergic contact dermatitis to a dye or alcohol in a chlorhexidine-based skin preparation: A case report. </a:t>
            </a:r>
            <a:r>
              <a:rPr lang="en-US" sz="1067" kern="0" dirty="0" err="1">
                <a:solidFill>
                  <a:srgbClr val="000000"/>
                </a:solidFill>
                <a:latin typeface="Arial"/>
                <a:cs typeface="Arial"/>
                <a:sym typeface="Arial"/>
              </a:rPr>
              <a:t>Anaesthesia</a:t>
            </a:r>
            <a:r>
              <a:rPr lang="en-US" sz="1067" kern="0" dirty="0">
                <a:solidFill>
                  <a:srgbClr val="000000"/>
                </a:solidFill>
                <a:latin typeface="Arial"/>
                <a:cs typeface="Arial"/>
                <a:sym typeface="Arial"/>
              </a:rPr>
              <a:t> and Intensive Care, 9(1), 70-73. </a:t>
            </a:r>
          </a:p>
        </p:txBody>
      </p:sp>
      <p:pic>
        <p:nvPicPr>
          <p:cNvPr id="7" name="Picture 6">
            <a:extLst>
              <a:ext uri="{FF2B5EF4-FFF2-40B4-BE49-F238E27FC236}">
                <a16:creationId xmlns:a16="http://schemas.microsoft.com/office/drawing/2014/main" id="{971D9050-FDDC-9D5B-4557-347AB7A07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89259" y="268827"/>
            <a:ext cx="4963540" cy="651734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9507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F533-1E29-A8C0-1942-288BEF2F65C2}"/>
              </a:ext>
            </a:extLst>
          </p:cNvPr>
          <p:cNvSpPr>
            <a:spLocks noGrp="1"/>
          </p:cNvSpPr>
          <p:nvPr>
            <p:ph type="title"/>
          </p:nvPr>
        </p:nvSpPr>
        <p:spPr/>
        <p:txBody>
          <a:bodyPr>
            <a:normAutofit/>
          </a:bodyPr>
          <a:lstStyle/>
          <a:p>
            <a:r>
              <a:rPr lang="en-US" sz="3200" b="1" dirty="0">
                <a:solidFill>
                  <a:srgbClr val="0070C0"/>
                </a:solidFill>
                <a:latin typeface="+mj-lt"/>
                <a:cs typeface="Arial" panose="020B0604020202020204" pitchFamily="34" charset="0"/>
              </a:rPr>
              <a:t>Medical Device Related Pressure Injury (MDRPI)</a:t>
            </a:r>
          </a:p>
        </p:txBody>
      </p:sp>
      <p:sp>
        <p:nvSpPr>
          <p:cNvPr id="3" name="Content Placeholder 2">
            <a:extLst>
              <a:ext uri="{FF2B5EF4-FFF2-40B4-BE49-F238E27FC236}">
                <a16:creationId xmlns:a16="http://schemas.microsoft.com/office/drawing/2014/main" id="{C17AE197-C56B-C9D9-8172-76A9E0F35103}"/>
              </a:ext>
            </a:extLst>
          </p:cNvPr>
          <p:cNvSpPr>
            <a:spLocks noGrp="1"/>
          </p:cNvSpPr>
          <p:nvPr>
            <p:ph sz="half" idx="1"/>
          </p:nvPr>
        </p:nvSpPr>
        <p:spPr>
          <a:xfrm>
            <a:off x="560116" y="1489552"/>
            <a:ext cx="5712163" cy="4351339"/>
          </a:xfrm>
        </p:spPr>
        <p:txBody>
          <a:bodyPr>
            <a:noAutofit/>
          </a:bodyPr>
          <a:lstStyle/>
          <a:p>
            <a:r>
              <a:rPr lang="en-US" sz="2400" dirty="0">
                <a:solidFill>
                  <a:schemeClr val="tx1"/>
                </a:solidFill>
              </a:rPr>
              <a:t>This describes an etiology. </a:t>
            </a:r>
          </a:p>
          <a:p>
            <a:r>
              <a:rPr lang="en-US" sz="2400" dirty="0">
                <a:solidFill>
                  <a:schemeClr val="tx1"/>
                </a:solidFill>
              </a:rPr>
              <a:t>Medical device related pressure injuries result from the use of devices designed and applied for diagnostic or therapeutic purposes. The resultant pressure injury generally conforms to the pattern or shape of the device.</a:t>
            </a:r>
          </a:p>
          <a:p>
            <a:r>
              <a:rPr lang="en-US" sz="2400" dirty="0">
                <a:solidFill>
                  <a:schemeClr val="tx1"/>
                </a:solidFill>
              </a:rPr>
              <a:t>The injury should be staged using the staging system. </a:t>
            </a:r>
          </a:p>
        </p:txBody>
      </p:sp>
      <p:pic>
        <p:nvPicPr>
          <p:cNvPr id="6" name="Content Placeholder 5" descr="A person measuring a person's forehead&#10;&#10;Description automatically generated">
            <a:extLst>
              <a:ext uri="{FF2B5EF4-FFF2-40B4-BE49-F238E27FC236}">
                <a16:creationId xmlns:a16="http://schemas.microsoft.com/office/drawing/2014/main" id="{556D7397-B9A5-01A0-F009-260491C18745}"/>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267264" y="1420687"/>
            <a:ext cx="3848987" cy="2413591"/>
          </a:xfrm>
        </p:spPr>
      </p:pic>
      <p:pic>
        <p:nvPicPr>
          <p:cNvPr id="8" name="Picture 7" descr="A close-up of a person's leg&#10;&#10;Description automatically generated">
            <a:extLst>
              <a:ext uri="{FF2B5EF4-FFF2-40B4-BE49-F238E27FC236}">
                <a16:creationId xmlns:a16="http://schemas.microsoft.com/office/drawing/2014/main" id="{A6E90848-B93B-9E41-83D8-7120FD9401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2429" y="4037238"/>
            <a:ext cx="4183823" cy="2831471"/>
          </a:xfrm>
          <a:prstGeom prst="rect">
            <a:avLst/>
          </a:prstGeom>
        </p:spPr>
      </p:pic>
      <p:sp>
        <p:nvSpPr>
          <p:cNvPr id="9" name="TextBox 8">
            <a:extLst>
              <a:ext uri="{FF2B5EF4-FFF2-40B4-BE49-F238E27FC236}">
                <a16:creationId xmlns:a16="http://schemas.microsoft.com/office/drawing/2014/main" id="{A182606A-FA53-6DE0-0B29-905A0D669631}"/>
              </a:ext>
            </a:extLst>
          </p:cNvPr>
          <p:cNvSpPr txBox="1"/>
          <p:nvPr/>
        </p:nvSpPr>
        <p:spPr>
          <a:xfrm>
            <a:off x="8325270" y="1335663"/>
            <a:ext cx="1398139" cy="307777"/>
          </a:xfrm>
          <a:prstGeom prst="rect">
            <a:avLst/>
          </a:prstGeom>
          <a:solidFill>
            <a:schemeClr val="accent1">
              <a:lumMod val="20000"/>
              <a:lumOff val="80000"/>
            </a:schemeClr>
          </a:solidFill>
        </p:spPr>
        <p:txBody>
          <a:bodyPr wrap="none" rtlCol="0">
            <a:spAutoFit/>
          </a:bodyPr>
          <a:lstStyle/>
          <a:p>
            <a:pPr algn="ctr" defTabSz="1219170">
              <a:buClr>
                <a:srgbClr val="000000"/>
              </a:buClr>
            </a:pPr>
            <a:r>
              <a:rPr lang="en-US" sz="1400" kern="0" dirty="0">
                <a:solidFill>
                  <a:srgbClr val="000000"/>
                </a:solidFill>
                <a:latin typeface="Arial"/>
                <a:cs typeface="Arial"/>
                <a:sym typeface="Arial"/>
              </a:rPr>
              <a:t>Oxygen Tubing</a:t>
            </a:r>
          </a:p>
        </p:txBody>
      </p:sp>
      <p:sp>
        <p:nvSpPr>
          <p:cNvPr id="11" name="TextBox 10">
            <a:extLst>
              <a:ext uri="{FF2B5EF4-FFF2-40B4-BE49-F238E27FC236}">
                <a16:creationId xmlns:a16="http://schemas.microsoft.com/office/drawing/2014/main" id="{DC429D1D-A6CE-0938-695A-A22658EC10B7}"/>
              </a:ext>
            </a:extLst>
          </p:cNvPr>
          <p:cNvSpPr txBox="1"/>
          <p:nvPr/>
        </p:nvSpPr>
        <p:spPr>
          <a:xfrm>
            <a:off x="8482268" y="3897998"/>
            <a:ext cx="1418978" cy="307777"/>
          </a:xfrm>
          <a:prstGeom prst="rect">
            <a:avLst/>
          </a:prstGeom>
          <a:solidFill>
            <a:schemeClr val="accent1">
              <a:lumMod val="20000"/>
              <a:lumOff val="80000"/>
            </a:schemeClr>
          </a:solidFill>
        </p:spPr>
        <p:txBody>
          <a:bodyPr wrap="none" rtlCol="0">
            <a:spAutoFit/>
          </a:bodyPr>
          <a:lstStyle/>
          <a:p>
            <a:pPr algn="ctr" defTabSz="1219170">
              <a:buClr>
                <a:srgbClr val="000000"/>
              </a:buClr>
            </a:pPr>
            <a:r>
              <a:rPr lang="en-US" sz="1400" kern="0" dirty="0">
                <a:solidFill>
                  <a:srgbClr val="000000"/>
                </a:solidFill>
                <a:latin typeface="Arial"/>
                <a:cs typeface="Arial"/>
                <a:sym typeface="Arial"/>
              </a:rPr>
              <a:t>Stump Shrinker</a:t>
            </a:r>
          </a:p>
        </p:txBody>
      </p:sp>
      <p:sp>
        <p:nvSpPr>
          <p:cNvPr id="10" name="TextBox 9">
            <a:extLst>
              <a:ext uri="{FF2B5EF4-FFF2-40B4-BE49-F238E27FC236}">
                <a16:creationId xmlns:a16="http://schemas.microsoft.com/office/drawing/2014/main" id="{A795CBFC-5EE4-47EE-8A2B-9F72E64E022E}"/>
              </a:ext>
            </a:extLst>
          </p:cNvPr>
          <p:cNvSpPr txBox="1"/>
          <p:nvPr/>
        </p:nvSpPr>
        <p:spPr>
          <a:xfrm>
            <a:off x="415600" y="6109798"/>
            <a:ext cx="6183585" cy="553998"/>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5"/>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2310631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84AF1D-27B9-95B8-FEAE-C3A11DEA82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a:off x="4979868" y="185136"/>
            <a:ext cx="2504333" cy="61370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251B6512-E5F3-5445-9BB1-A31BF163829A}"/>
              </a:ext>
            </a:extLst>
          </p:cNvPr>
          <p:cNvSpPr txBox="1">
            <a:spLocks/>
          </p:cNvSpPr>
          <p:nvPr/>
        </p:nvSpPr>
        <p:spPr>
          <a:xfrm>
            <a:off x="1757082" y="2730607"/>
            <a:ext cx="10434919"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3" name="Title 1">
            <a:extLst>
              <a:ext uri="{FF2B5EF4-FFF2-40B4-BE49-F238E27FC236}">
                <a16:creationId xmlns:a16="http://schemas.microsoft.com/office/drawing/2014/main" id="{B0A576C9-8708-5C41-BB63-20F1B9ED5F97}"/>
              </a:ext>
            </a:extLst>
          </p:cNvPr>
          <p:cNvSpPr txBox="1">
            <a:spLocks/>
          </p:cNvSpPr>
          <p:nvPr/>
        </p:nvSpPr>
        <p:spPr>
          <a:xfrm>
            <a:off x="3210129" y="3322276"/>
            <a:ext cx="6077307" cy="255322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marL="457189" lvl="1" defTabSz="914377">
              <a:defRPr/>
            </a:pPr>
            <a:endParaRPr lang="en-US" sz="200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TextBox 4">
            <a:extLst>
              <a:ext uri="{FF2B5EF4-FFF2-40B4-BE49-F238E27FC236}">
                <a16:creationId xmlns:a16="http://schemas.microsoft.com/office/drawing/2014/main" id="{E7D17F1D-2AB7-BC33-D7A5-82AD51B1F0A5}"/>
              </a:ext>
            </a:extLst>
          </p:cNvPr>
          <p:cNvSpPr txBox="1"/>
          <p:nvPr/>
        </p:nvSpPr>
        <p:spPr>
          <a:xfrm>
            <a:off x="583582" y="458010"/>
            <a:ext cx="9584535" cy="584775"/>
          </a:xfrm>
          <a:prstGeom prst="rect">
            <a:avLst/>
          </a:prstGeom>
          <a:noFill/>
        </p:spPr>
        <p:txBody>
          <a:bodyPr wrap="square">
            <a:spAutoFit/>
          </a:bodyPr>
          <a:lstStyle/>
          <a:p>
            <a:pPr defTabSz="914377"/>
            <a:r>
              <a:rPr lang="en-US" sz="3200" b="1" dirty="0">
                <a:solidFill>
                  <a:schemeClr val="accent1">
                    <a:lumMod val="75000"/>
                  </a:schemeClr>
                </a:solidFill>
                <a:latin typeface="+mj-lt"/>
                <a:cs typeface="Arial Black" panose="020B0604020202020204" pitchFamily="34" charset="0"/>
                <a:sym typeface="Arial"/>
              </a:rPr>
              <a:t>Location of MDRPI</a:t>
            </a:r>
          </a:p>
        </p:txBody>
      </p:sp>
      <p:sp>
        <p:nvSpPr>
          <p:cNvPr id="6" name="TextBox 5">
            <a:extLst>
              <a:ext uri="{FF2B5EF4-FFF2-40B4-BE49-F238E27FC236}">
                <a16:creationId xmlns:a16="http://schemas.microsoft.com/office/drawing/2014/main" id="{1DFAB2F8-FC2B-6F34-32F2-A5D7BB80C736}"/>
              </a:ext>
            </a:extLst>
          </p:cNvPr>
          <p:cNvSpPr txBox="1"/>
          <p:nvPr/>
        </p:nvSpPr>
        <p:spPr>
          <a:xfrm>
            <a:off x="583582" y="6399180"/>
            <a:ext cx="10028186" cy="553998"/>
          </a:xfrm>
          <a:prstGeom prst="rect">
            <a:avLst/>
          </a:prstGeom>
          <a:noFill/>
        </p:spPr>
        <p:txBody>
          <a:bodyPr wrap="square">
            <a:spAutoFit/>
          </a:bodyPr>
          <a:lstStyle/>
          <a:p>
            <a:pPr defTabSz="914377" fontAlgn="t"/>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Black JM, Cuddigan JE, Walko MA, Didier LA, Lander MJ, Kelpe MR. Medical device related pressure ulcers in hospitalized patients. </a:t>
            </a:r>
            <a:r>
              <a:rPr lang="en-US" sz="1000" i="1"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Int Wound J</a:t>
            </a: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 2010;7(5):358-365. doi:10.1111/j.1742-481X.2010.00699.</a:t>
            </a:r>
            <a:r>
              <a:rPr lang="en-US" sz="1000" dirty="0">
                <a:solidFill>
                  <a:srgbClr val="000000"/>
                </a:solidFill>
                <a:latin typeface="Arial"/>
                <a:ea typeface="Calibri" panose="020F0502020204030204" pitchFamily="34" charset="0"/>
                <a:cs typeface="Arial"/>
                <a:sym typeface="Arial"/>
              </a:rPr>
              <a:t>        </a:t>
            </a:r>
            <a:r>
              <a:rPr lang="en-US" sz="1000" dirty="0">
                <a:solidFill>
                  <a:srgbClr val="000000"/>
                </a:solidFill>
                <a:latin typeface="Arial"/>
                <a:cs typeface="Arial"/>
                <a:sym typeface="Arial"/>
              </a:rPr>
              <a:t>Image credit: </a:t>
            </a:r>
            <a:r>
              <a:rPr lang="en-US" sz="1000" dirty="0"/>
              <a:t>Illustration by Blaine Miller used with permission</a:t>
            </a:r>
          </a:p>
          <a:p>
            <a:pPr defTabSz="914377"/>
            <a:endParaRPr lang="en-US" sz="1000" dirty="0">
              <a:solidFill>
                <a:srgbClr val="000000"/>
              </a:solidFill>
              <a:latin typeface="Arial"/>
              <a:cs typeface="Arial"/>
              <a:sym typeface="Arial"/>
            </a:endParaRPr>
          </a:p>
        </p:txBody>
      </p:sp>
      <p:sp>
        <p:nvSpPr>
          <p:cNvPr id="4" name="Line Callout 1 9">
            <a:extLst>
              <a:ext uri="{FF2B5EF4-FFF2-40B4-BE49-F238E27FC236}">
                <a16:creationId xmlns:a16="http://schemas.microsoft.com/office/drawing/2014/main" id="{0448C891-F09E-A9C9-9F50-3630F8304AC0}"/>
              </a:ext>
            </a:extLst>
          </p:cNvPr>
          <p:cNvSpPr/>
          <p:nvPr/>
        </p:nvSpPr>
        <p:spPr>
          <a:xfrm flipH="1">
            <a:off x="1278609" y="2913039"/>
            <a:ext cx="3318416" cy="15659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Buttocks 3%</a:t>
            </a:r>
          </a:p>
          <a:p>
            <a:pPr algn="ctr" defTabSz="914377"/>
            <a:r>
              <a:rPr lang="en-US" sz="2400" dirty="0">
                <a:solidFill>
                  <a:srgbClr val="000000"/>
                </a:solidFill>
                <a:latin typeface="Arial" panose="020B0604020202020204"/>
                <a:sym typeface="Arial"/>
              </a:rPr>
              <a:t>Sacrum/Coccyx 3%</a:t>
            </a:r>
          </a:p>
          <a:p>
            <a:pPr algn="ctr" defTabSz="914377"/>
            <a:r>
              <a:rPr lang="en-US" sz="2400" dirty="0">
                <a:solidFill>
                  <a:srgbClr val="000000"/>
                </a:solidFill>
                <a:latin typeface="Arial" panose="020B0604020202020204"/>
                <a:sym typeface="Arial"/>
              </a:rPr>
              <a:t>Ischium 1.5%</a:t>
            </a:r>
          </a:p>
        </p:txBody>
      </p:sp>
      <p:sp>
        <p:nvSpPr>
          <p:cNvPr id="8" name="Line Callout 1 11">
            <a:extLst>
              <a:ext uri="{FF2B5EF4-FFF2-40B4-BE49-F238E27FC236}">
                <a16:creationId xmlns:a16="http://schemas.microsoft.com/office/drawing/2014/main" id="{34DD9D0F-7176-109C-914D-1D9625EEAD7F}"/>
              </a:ext>
            </a:extLst>
          </p:cNvPr>
          <p:cNvSpPr/>
          <p:nvPr/>
        </p:nvSpPr>
        <p:spPr>
          <a:xfrm flipH="1">
            <a:off x="1278608" y="5022048"/>
            <a:ext cx="3318417" cy="9377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Heel 8%</a:t>
            </a:r>
          </a:p>
          <a:p>
            <a:pPr algn="ctr" defTabSz="914377"/>
            <a:r>
              <a:rPr lang="en-US" sz="2400" dirty="0">
                <a:solidFill>
                  <a:srgbClr val="000000"/>
                </a:solidFill>
                <a:latin typeface="Arial" panose="020B0604020202020204"/>
                <a:sym typeface="Arial"/>
              </a:rPr>
              <a:t>Toes 6%</a:t>
            </a:r>
          </a:p>
        </p:txBody>
      </p:sp>
      <p:cxnSp>
        <p:nvCxnSpPr>
          <p:cNvPr id="10" name="Straight Connector 9">
            <a:extLst>
              <a:ext uri="{FF2B5EF4-FFF2-40B4-BE49-F238E27FC236}">
                <a16:creationId xmlns:a16="http://schemas.microsoft.com/office/drawing/2014/main" id="{48D74719-60AF-9AFA-0172-EAA04C3DA1B7}"/>
              </a:ext>
            </a:extLst>
          </p:cNvPr>
          <p:cNvCxnSpPr>
            <a:cxnSpLocks/>
          </p:cNvCxnSpPr>
          <p:nvPr/>
        </p:nvCxnSpPr>
        <p:spPr>
          <a:xfrm flipH="1">
            <a:off x="6735593" y="5119528"/>
            <a:ext cx="1468172" cy="5313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Line Callout 1 4">
            <a:extLst>
              <a:ext uri="{FF2B5EF4-FFF2-40B4-BE49-F238E27FC236}">
                <a16:creationId xmlns:a16="http://schemas.microsoft.com/office/drawing/2014/main" id="{286A25B4-9C84-0DA5-D016-8311FA97E896}"/>
              </a:ext>
            </a:extLst>
          </p:cNvPr>
          <p:cNvSpPr/>
          <p:nvPr/>
        </p:nvSpPr>
        <p:spPr>
          <a:xfrm>
            <a:off x="8043413" y="1109801"/>
            <a:ext cx="2869975" cy="10686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Ears 35%</a:t>
            </a:r>
          </a:p>
          <a:p>
            <a:pPr algn="ctr" defTabSz="914377"/>
            <a:r>
              <a:rPr lang="en-US" sz="2400" dirty="0">
                <a:solidFill>
                  <a:srgbClr val="000000"/>
                </a:solidFill>
                <a:latin typeface="Arial" panose="020B0604020202020204"/>
                <a:sym typeface="Arial"/>
              </a:rPr>
              <a:t>Nose 5%</a:t>
            </a:r>
          </a:p>
          <a:p>
            <a:pPr algn="ctr" defTabSz="914377"/>
            <a:r>
              <a:rPr lang="en-US" sz="2400" dirty="0">
                <a:solidFill>
                  <a:srgbClr val="000000"/>
                </a:solidFill>
                <a:latin typeface="Arial" panose="020B0604020202020204"/>
                <a:sym typeface="Arial"/>
              </a:rPr>
              <a:t>Mouth/Lips 3%</a:t>
            </a:r>
          </a:p>
        </p:txBody>
      </p:sp>
      <p:sp>
        <p:nvSpPr>
          <p:cNvPr id="12" name="Line Callout 1 5">
            <a:extLst>
              <a:ext uri="{FF2B5EF4-FFF2-40B4-BE49-F238E27FC236}">
                <a16:creationId xmlns:a16="http://schemas.microsoft.com/office/drawing/2014/main" id="{7C7FE66E-3D4B-F4F0-352E-70FF9516478F}"/>
              </a:ext>
            </a:extLst>
          </p:cNvPr>
          <p:cNvSpPr/>
          <p:nvPr/>
        </p:nvSpPr>
        <p:spPr>
          <a:xfrm>
            <a:off x="8038467" y="2310976"/>
            <a:ext cx="2869974" cy="8571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Ribs 1.5%</a:t>
            </a:r>
          </a:p>
          <a:p>
            <a:pPr algn="ctr" defTabSz="914377"/>
            <a:r>
              <a:rPr lang="en-US" sz="2400" dirty="0">
                <a:solidFill>
                  <a:srgbClr val="000000"/>
                </a:solidFill>
                <a:latin typeface="Arial" panose="020B0604020202020204"/>
                <a:sym typeface="Arial"/>
              </a:rPr>
              <a:t>Arm 1.5%</a:t>
            </a:r>
          </a:p>
        </p:txBody>
      </p:sp>
      <p:sp>
        <p:nvSpPr>
          <p:cNvPr id="13" name="Line Callout 1 6">
            <a:extLst>
              <a:ext uri="{FF2B5EF4-FFF2-40B4-BE49-F238E27FC236}">
                <a16:creationId xmlns:a16="http://schemas.microsoft.com/office/drawing/2014/main" id="{98CAC1D1-6217-22AB-D821-AE55F57A033B}"/>
              </a:ext>
            </a:extLst>
          </p:cNvPr>
          <p:cNvSpPr/>
          <p:nvPr/>
        </p:nvSpPr>
        <p:spPr>
          <a:xfrm>
            <a:off x="8038467" y="3310858"/>
            <a:ext cx="2833106" cy="10310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Thigh 5%</a:t>
            </a:r>
          </a:p>
          <a:p>
            <a:pPr algn="ctr" defTabSz="914377"/>
            <a:r>
              <a:rPr lang="en-US" sz="2400" dirty="0">
                <a:solidFill>
                  <a:srgbClr val="000000"/>
                </a:solidFill>
                <a:latin typeface="Arial" panose="020B0604020202020204"/>
                <a:sym typeface="Arial"/>
              </a:rPr>
              <a:t>Knee 5%</a:t>
            </a:r>
          </a:p>
        </p:txBody>
      </p:sp>
      <p:sp>
        <p:nvSpPr>
          <p:cNvPr id="14" name="Line Callout 1 7">
            <a:extLst>
              <a:ext uri="{FF2B5EF4-FFF2-40B4-BE49-F238E27FC236}">
                <a16:creationId xmlns:a16="http://schemas.microsoft.com/office/drawing/2014/main" id="{130D16E7-E4BB-D436-BB17-C1A47832D332}"/>
              </a:ext>
            </a:extLst>
          </p:cNvPr>
          <p:cNvSpPr/>
          <p:nvPr/>
        </p:nvSpPr>
        <p:spPr>
          <a:xfrm>
            <a:off x="8024256" y="4492090"/>
            <a:ext cx="2889132" cy="11206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Lower Leg 11%</a:t>
            </a:r>
          </a:p>
          <a:p>
            <a:pPr algn="ctr" defTabSz="914377"/>
            <a:r>
              <a:rPr lang="en-US" sz="2400" dirty="0">
                <a:solidFill>
                  <a:srgbClr val="000000"/>
                </a:solidFill>
                <a:latin typeface="Arial" panose="020B0604020202020204"/>
                <a:sym typeface="Arial"/>
              </a:rPr>
              <a:t>Ankle 5%</a:t>
            </a:r>
          </a:p>
          <a:p>
            <a:pPr algn="ctr" defTabSz="914377"/>
            <a:r>
              <a:rPr lang="en-US" sz="2400" dirty="0">
                <a:solidFill>
                  <a:srgbClr val="000000"/>
                </a:solidFill>
                <a:latin typeface="Arial" panose="020B0604020202020204"/>
                <a:sym typeface="Arial"/>
              </a:rPr>
              <a:t>Feet 5%</a:t>
            </a:r>
          </a:p>
        </p:txBody>
      </p:sp>
      <p:sp>
        <p:nvSpPr>
          <p:cNvPr id="16" name="Line Callout 1 10">
            <a:extLst>
              <a:ext uri="{FF2B5EF4-FFF2-40B4-BE49-F238E27FC236}">
                <a16:creationId xmlns:a16="http://schemas.microsoft.com/office/drawing/2014/main" id="{C4A62446-8D3A-5D79-1FCE-B6B03B00F755}"/>
              </a:ext>
            </a:extLst>
          </p:cNvPr>
          <p:cNvSpPr/>
          <p:nvPr/>
        </p:nvSpPr>
        <p:spPr>
          <a:xfrm flipH="1">
            <a:off x="1278612" y="1194269"/>
            <a:ext cx="3318414" cy="1032145"/>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dirty="0">
                <a:solidFill>
                  <a:srgbClr val="000000"/>
                </a:solidFill>
                <a:latin typeface="Arial" panose="020B0604020202020204"/>
                <a:sym typeface="Arial"/>
              </a:rPr>
              <a:t>Occiput 1.5%</a:t>
            </a:r>
          </a:p>
        </p:txBody>
      </p:sp>
      <p:cxnSp>
        <p:nvCxnSpPr>
          <p:cNvPr id="17" name="Straight Connector 16">
            <a:extLst>
              <a:ext uri="{FF2B5EF4-FFF2-40B4-BE49-F238E27FC236}">
                <a16:creationId xmlns:a16="http://schemas.microsoft.com/office/drawing/2014/main" id="{B6641965-7D8F-952F-9C0E-2C365AD9DDB1}"/>
              </a:ext>
            </a:extLst>
          </p:cNvPr>
          <p:cNvCxnSpPr>
            <a:cxnSpLocks/>
          </p:cNvCxnSpPr>
          <p:nvPr/>
        </p:nvCxnSpPr>
        <p:spPr>
          <a:xfrm>
            <a:off x="4552835" y="1342130"/>
            <a:ext cx="1368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FEDE57-D005-A5B8-7C16-8A8810913953}"/>
              </a:ext>
            </a:extLst>
          </p:cNvPr>
          <p:cNvCxnSpPr>
            <a:cxnSpLocks/>
          </p:cNvCxnSpPr>
          <p:nvPr/>
        </p:nvCxnSpPr>
        <p:spPr>
          <a:xfrm flipH="1" flipV="1">
            <a:off x="6561111" y="1481369"/>
            <a:ext cx="1428145" cy="55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A4C5BE-67DE-AD7D-D716-5CD0F152C100}"/>
              </a:ext>
            </a:extLst>
          </p:cNvPr>
          <p:cNvCxnSpPr>
            <a:cxnSpLocks/>
            <a:stCxn id="12" idx="1"/>
          </p:cNvCxnSpPr>
          <p:nvPr/>
        </p:nvCxnSpPr>
        <p:spPr>
          <a:xfrm flipH="1">
            <a:off x="6538354" y="2739560"/>
            <a:ext cx="1500113" cy="85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56BA68-6F7B-A501-320F-4FAFB9B681D9}"/>
              </a:ext>
            </a:extLst>
          </p:cNvPr>
          <p:cNvCxnSpPr>
            <a:cxnSpLocks/>
            <a:stCxn id="13" idx="1"/>
          </p:cNvCxnSpPr>
          <p:nvPr/>
        </p:nvCxnSpPr>
        <p:spPr>
          <a:xfrm flipH="1">
            <a:off x="6735593" y="3826394"/>
            <a:ext cx="1302874" cy="393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CAF5E9-CE26-6484-43D8-336E22477273}"/>
              </a:ext>
            </a:extLst>
          </p:cNvPr>
          <p:cNvCxnSpPr>
            <a:cxnSpLocks/>
            <a:stCxn id="4" idx="1"/>
          </p:cNvCxnSpPr>
          <p:nvPr/>
        </p:nvCxnSpPr>
        <p:spPr>
          <a:xfrm flipV="1">
            <a:off x="4597025" y="3547963"/>
            <a:ext cx="1178624" cy="148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5AD898-5DF0-AB67-8D04-8962E585BA38}"/>
              </a:ext>
            </a:extLst>
          </p:cNvPr>
          <p:cNvCxnSpPr>
            <a:cxnSpLocks/>
            <a:stCxn id="8" idx="1"/>
          </p:cNvCxnSpPr>
          <p:nvPr/>
        </p:nvCxnSpPr>
        <p:spPr>
          <a:xfrm>
            <a:off x="4597025" y="5490906"/>
            <a:ext cx="1129771" cy="5213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9851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66146" y="1325433"/>
            <a:ext cx="5341871" cy="4617290"/>
          </a:xfrm>
          <a:prstGeom prst="rect">
            <a:avLst/>
          </a:prstGeom>
        </p:spPr>
        <p:txBody>
          <a:bodyPr vert="horz" wrap="square" lIns="0" tIns="0" rIns="0" bIns="0" rtlCol="0">
            <a:spAutoFit/>
          </a:bodyPr>
          <a:lstStyle/>
          <a:p>
            <a:pPr marL="180966" indent="-171442">
              <a:buFont typeface="Arial"/>
              <a:buChar char="•"/>
              <a:tabLst>
                <a:tab pos="181442" algn="l"/>
              </a:tabLst>
            </a:pPr>
            <a:r>
              <a:rPr sz="2667" spc="-19" dirty="0"/>
              <a:t>A</a:t>
            </a:r>
            <a:r>
              <a:rPr sz="2667" spc="-8" dirty="0"/>
              <a:t>nesthes</a:t>
            </a:r>
            <a:r>
              <a:rPr sz="2667" spc="-11" dirty="0"/>
              <a:t>ia</a:t>
            </a:r>
            <a:r>
              <a:rPr sz="2667" spc="4" dirty="0"/>
              <a:t> </a:t>
            </a:r>
            <a:r>
              <a:rPr sz="2667" spc="-8" dirty="0"/>
              <a:t>devices</a:t>
            </a:r>
            <a:r>
              <a:rPr lang="en-US" sz="2667" spc="-8" baseline="30000" dirty="0"/>
              <a:t>3</a:t>
            </a:r>
            <a:endParaRPr sz="2667" baseline="30000" dirty="0"/>
          </a:p>
          <a:p>
            <a:pPr marL="180966" indent="-171442">
              <a:spcBef>
                <a:spcPts val="495"/>
              </a:spcBef>
              <a:buFont typeface="Arial"/>
              <a:buChar char="•"/>
              <a:tabLst>
                <a:tab pos="181442" algn="l"/>
              </a:tabLst>
            </a:pPr>
            <a:r>
              <a:rPr sz="2667" spc="-19" dirty="0"/>
              <a:t>F</a:t>
            </a:r>
            <a:r>
              <a:rPr sz="2667" spc="-8" dirty="0"/>
              <a:t>ac</a:t>
            </a:r>
            <a:r>
              <a:rPr sz="2667" spc="-15" dirty="0"/>
              <a:t>e</a:t>
            </a:r>
            <a:r>
              <a:rPr sz="2667" spc="4" dirty="0"/>
              <a:t> </a:t>
            </a:r>
            <a:r>
              <a:rPr sz="2667" spc="-11" dirty="0"/>
              <a:t>p</a:t>
            </a:r>
            <a:r>
              <a:rPr sz="2667" spc="-8" dirty="0"/>
              <a:t>l</a:t>
            </a:r>
            <a:r>
              <a:rPr sz="2667" spc="-11" dirty="0"/>
              <a:t>a</a:t>
            </a:r>
            <a:r>
              <a:rPr sz="2667" spc="-8" dirty="0"/>
              <a:t>t</a:t>
            </a:r>
            <a:r>
              <a:rPr sz="2667" spc="-11" dirty="0"/>
              <a:t>es</a:t>
            </a:r>
            <a:r>
              <a:rPr sz="2667" spc="4" dirty="0"/>
              <a:t> </a:t>
            </a:r>
            <a:r>
              <a:rPr sz="2667" spc="-11" dirty="0"/>
              <a:t>in</a:t>
            </a:r>
            <a:r>
              <a:rPr sz="2667" spc="4" dirty="0"/>
              <a:t> </a:t>
            </a:r>
            <a:r>
              <a:rPr sz="2667" spc="-8" dirty="0"/>
              <a:t>pron</a:t>
            </a:r>
            <a:r>
              <a:rPr sz="2667" spc="-15" dirty="0"/>
              <a:t>e</a:t>
            </a:r>
            <a:r>
              <a:rPr sz="2667" spc="4" dirty="0"/>
              <a:t> </a:t>
            </a:r>
            <a:r>
              <a:rPr sz="2667" spc="-8" dirty="0"/>
              <a:t>positi</a:t>
            </a:r>
            <a:r>
              <a:rPr sz="2667" spc="-11" dirty="0"/>
              <a:t>on</a:t>
            </a:r>
            <a:r>
              <a:rPr lang="en-US" sz="2667" spc="-11" baseline="30000" dirty="0"/>
              <a:t>3</a:t>
            </a:r>
            <a:endParaRPr sz="2667" baseline="30000" dirty="0"/>
          </a:p>
          <a:p>
            <a:pPr marL="180966" indent="-171442">
              <a:spcBef>
                <a:spcPts val="503"/>
              </a:spcBef>
              <a:buFont typeface="Arial"/>
              <a:buChar char="•"/>
              <a:tabLst>
                <a:tab pos="181442" algn="l"/>
              </a:tabLst>
            </a:pPr>
            <a:r>
              <a:rPr sz="2667" spc="-19" dirty="0"/>
              <a:t>E</a:t>
            </a:r>
            <a:r>
              <a:rPr sz="2667" spc="-8" dirty="0"/>
              <a:t>xternal</a:t>
            </a:r>
            <a:r>
              <a:rPr sz="2667" spc="4" dirty="0"/>
              <a:t> </a:t>
            </a:r>
            <a:r>
              <a:rPr sz="2667" spc="-8" dirty="0"/>
              <a:t>fixators</a:t>
            </a:r>
            <a:endParaRPr sz="2667" dirty="0"/>
          </a:p>
          <a:p>
            <a:pPr marL="180966" indent="-171442">
              <a:spcBef>
                <a:spcPts val="495"/>
              </a:spcBef>
              <a:buFont typeface="Arial"/>
              <a:buChar char="•"/>
              <a:tabLst>
                <a:tab pos="181442" algn="l"/>
              </a:tabLst>
            </a:pPr>
            <a:r>
              <a:rPr sz="2667" spc="-23" dirty="0"/>
              <a:t>U</a:t>
            </a:r>
            <a:r>
              <a:rPr sz="2667" spc="-4" dirty="0"/>
              <a:t>r</a:t>
            </a:r>
            <a:r>
              <a:rPr sz="2667" spc="-8" dirty="0"/>
              <a:t>inar</a:t>
            </a:r>
            <a:r>
              <a:rPr sz="2667" spc="-11" dirty="0"/>
              <a:t>y</a:t>
            </a:r>
            <a:r>
              <a:rPr sz="2667" spc="11" dirty="0"/>
              <a:t> </a:t>
            </a:r>
            <a:r>
              <a:rPr sz="2667" spc="-8" dirty="0"/>
              <a:t>cat</a:t>
            </a:r>
            <a:r>
              <a:rPr sz="2667" spc="-11" dirty="0"/>
              <a:t>he</a:t>
            </a:r>
            <a:r>
              <a:rPr sz="2667" spc="-8" dirty="0"/>
              <a:t>ter</a:t>
            </a:r>
            <a:r>
              <a:rPr sz="2667" spc="-11" dirty="0"/>
              <a:t>s</a:t>
            </a:r>
            <a:r>
              <a:rPr sz="2667" spc="-4" dirty="0"/>
              <a:t> </a:t>
            </a:r>
            <a:r>
              <a:rPr sz="2667" spc="-15" dirty="0"/>
              <a:t>&amp;</a:t>
            </a:r>
            <a:r>
              <a:rPr sz="2667" spc="-4" dirty="0"/>
              <a:t> </a:t>
            </a:r>
            <a:r>
              <a:rPr sz="2667" spc="-8" dirty="0"/>
              <a:t>t</a:t>
            </a:r>
            <a:r>
              <a:rPr sz="2667" spc="-11" dirty="0"/>
              <a:t>ub</a:t>
            </a:r>
            <a:r>
              <a:rPr sz="2667" spc="-8" dirty="0"/>
              <a:t>i</a:t>
            </a:r>
            <a:r>
              <a:rPr sz="2667" spc="-11" dirty="0"/>
              <a:t>ng</a:t>
            </a:r>
            <a:r>
              <a:rPr lang="en-US" sz="2667" spc="-11" baseline="30000" dirty="0"/>
              <a:t>1,2</a:t>
            </a:r>
            <a:endParaRPr sz="2667" baseline="30000" dirty="0"/>
          </a:p>
          <a:p>
            <a:pPr marL="180966" indent="-171442">
              <a:spcBef>
                <a:spcPts val="495"/>
              </a:spcBef>
              <a:buFont typeface="Arial"/>
              <a:buChar char="•"/>
              <a:tabLst>
                <a:tab pos="181442" algn="l"/>
              </a:tabLst>
            </a:pPr>
            <a:r>
              <a:rPr sz="2667" spc="-172" dirty="0"/>
              <a:t>V</a:t>
            </a:r>
            <a:r>
              <a:rPr sz="2667" spc="-11" dirty="0"/>
              <a:t>acuu</a:t>
            </a:r>
            <a:r>
              <a:rPr sz="2667" spc="-23" dirty="0"/>
              <a:t>m</a:t>
            </a:r>
            <a:r>
              <a:rPr sz="2667" spc="-4" dirty="0"/>
              <a:t>-</a:t>
            </a:r>
            <a:r>
              <a:rPr lang="en-US" sz="2667" spc="-19" dirty="0"/>
              <a:t>p</a:t>
            </a:r>
            <a:r>
              <a:rPr sz="2667" spc="-8" dirty="0"/>
              <a:t>acke</a:t>
            </a:r>
            <a:r>
              <a:rPr sz="2667" spc="-15" dirty="0"/>
              <a:t>d</a:t>
            </a:r>
            <a:r>
              <a:rPr sz="2667" spc="11" dirty="0"/>
              <a:t> </a:t>
            </a:r>
            <a:r>
              <a:rPr lang="en-US" sz="2667" spc="-19" dirty="0"/>
              <a:t>p</a:t>
            </a:r>
            <a:r>
              <a:rPr sz="2667" spc="-8" dirty="0"/>
              <a:t>ositi</a:t>
            </a:r>
            <a:r>
              <a:rPr sz="2667" spc="-11" dirty="0"/>
              <a:t>on</a:t>
            </a:r>
            <a:r>
              <a:rPr sz="2667" spc="-8" dirty="0"/>
              <a:t>i</a:t>
            </a:r>
            <a:r>
              <a:rPr sz="2667" spc="-11" dirty="0"/>
              <a:t>n</a:t>
            </a:r>
            <a:r>
              <a:rPr sz="2667" spc="-15" dirty="0"/>
              <a:t>g</a:t>
            </a:r>
            <a:r>
              <a:rPr sz="2667" spc="4" dirty="0"/>
              <a:t> </a:t>
            </a:r>
            <a:r>
              <a:rPr lang="en-US" sz="2667" spc="-23" dirty="0"/>
              <a:t>d</a:t>
            </a:r>
            <a:r>
              <a:rPr sz="2667" spc="-8" dirty="0"/>
              <a:t>evice</a:t>
            </a:r>
            <a:r>
              <a:rPr lang="en-US" sz="2667" spc="-8" baseline="30000" dirty="0"/>
              <a:t>1</a:t>
            </a:r>
          </a:p>
          <a:p>
            <a:pPr marL="180966" indent="-171442">
              <a:spcBef>
                <a:spcPts val="495"/>
              </a:spcBef>
              <a:buFont typeface="Arial"/>
              <a:buChar char="•"/>
              <a:tabLst>
                <a:tab pos="181442" algn="l"/>
              </a:tabLst>
            </a:pPr>
            <a:r>
              <a:rPr lang="en-US" sz="2667" spc="-8" dirty="0"/>
              <a:t>Peg Boards</a:t>
            </a:r>
            <a:r>
              <a:rPr lang="en-US" sz="2667" spc="-8" baseline="30000" dirty="0"/>
              <a:t>2</a:t>
            </a:r>
          </a:p>
          <a:p>
            <a:pPr marL="180966" indent="-171442">
              <a:spcBef>
                <a:spcPts val="495"/>
              </a:spcBef>
              <a:buFont typeface="Arial"/>
              <a:buChar char="•"/>
              <a:tabLst>
                <a:tab pos="181442" algn="l"/>
              </a:tabLst>
            </a:pPr>
            <a:r>
              <a:rPr sz="2667" spc="-23" dirty="0"/>
              <a:t>M</a:t>
            </a:r>
            <a:r>
              <a:rPr sz="2667" spc="-8" dirty="0"/>
              <a:t>ay</a:t>
            </a:r>
            <a:r>
              <a:rPr sz="2667" spc="-15" dirty="0"/>
              <a:t>o</a:t>
            </a:r>
            <a:r>
              <a:rPr sz="2667" spc="4" dirty="0"/>
              <a:t> </a:t>
            </a:r>
            <a:r>
              <a:rPr sz="2667" spc="-8" dirty="0"/>
              <a:t>st</a:t>
            </a:r>
            <a:r>
              <a:rPr sz="2667" spc="-11" dirty="0"/>
              <a:t>ands</a:t>
            </a:r>
            <a:r>
              <a:rPr sz="2667" spc="4" dirty="0"/>
              <a:t> </a:t>
            </a:r>
            <a:r>
              <a:rPr sz="2667" spc="-11" dirty="0"/>
              <a:t>o</a:t>
            </a:r>
            <a:r>
              <a:rPr sz="2667" spc="-15" dirty="0"/>
              <a:t>n</a:t>
            </a:r>
            <a:r>
              <a:rPr sz="2667" spc="4" dirty="0"/>
              <a:t> </a:t>
            </a:r>
            <a:r>
              <a:rPr sz="2667" spc="-8" dirty="0"/>
              <a:t>t</a:t>
            </a:r>
            <a:r>
              <a:rPr sz="2667" spc="-11" dirty="0"/>
              <a:t>h</a:t>
            </a:r>
            <a:r>
              <a:rPr sz="2667" spc="-15" dirty="0"/>
              <a:t>e</a:t>
            </a:r>
            <a:r>
              <a:rPr sz="2667" spc="-4" dirty="0"/>
              <a:t> </a:t>
            </a:r>
            <a:r>
              <a:rPr sz="2667" spc="-8" dirty="0"/>
              <a:t>toes</a:t>
            </a:r>
            <a:r>
              <a:rPr lang="en-US" sz="2667" spc="-8" baseline="30000" dirty="0"/>
              <a:t>3</a:t>
            </a:r>
            <a:endParaRPr sz="2667" baseline="30000" dirty="0"/>
          </a:p>
          <a:p>
            <a:pPr marL="180966" indent="-171442">
              <a:spcBef>
                <a:spcPts val="495"/>
              </a:spcBef>
              <a:buFont typeface="Arial"/>
              <a:buChar char="•"/>
              <a:tabLst>
                <a:tab pos="181442" algn="l"/>
              </a:tabLst>
            </a:pPr>
            <a:r>
              <a:rPr sz="2667" spc="-19" dirty="0"/>
              <a:t>S</a:t>
            </a:r>
            <a:r>
              <a:rPr sz="2667" spc="-11" dirty="0"/>
              <a:t>a</a:t>
            </a:r>
            <a:r>
              <a:rPr sz="2667" spc="-8" dirty="0"/>
              <a:t>f</a:t>
            </a:r>
            <a:r>
              <a:rPr sz="2667" spc="-11" dirty="0"/>
              <a:t>ety</a:t>
            </a:r>
            <a:r>
              <a:rPr sz="2667" spc="-4" dirty="0"/>
              <a:t> </a:t>
            </a:r>
            <a:r>
              <a:rPr sz="2667" spc="-8" dirty="0"/>
              <a:t>straps</a:t>
            </a:r>
            <a:r>
              <a:rPr lang="en-US" sz="2667" spc="-8" baseline="30000" dirty="0"/>
              <a:t>3</a:t>
            </a:r>
            <a:endParaRPr sz="2667" baseline="30000" dirty="0"/>
          </a:p>
          <a:p>
            <a:pPr marL="180966" indent="-171442">
              <a:spcBef>
                <a:spcPts val="503"/>
              </a:spcBef>
              <a:buFont typeface="Arial"/>
              <a:buChar char="•"/>
              <a:tabLst>
                <a:tab pos="181442" algn="l"/>
              </a:tabLst>
            </a:pPr>
            <a:r>
              <a:rPr sz="2667" spc="-23" dirty="0"/>
              <a:t>C</a:t>
            </a:r>
            <a:r>
              <a:rPr sz="2667" spc="-11" dirty="0"/>
              <a:t>o</a:t>
            </a:r>
            <a:r>
              <a:rPr sz="2667" spc="-23" dirty="0"/>
              <a:t>m</a:t>
            </a:r>
            <a:r>
              <a:rPr sz="2667" spc="-8" dirty="0"/>
              <a:t>pressi</a:t>
            </a:r>
            <a:r>
              <a:rPr sz="2667" spc="-11" dirty="0"/>
              <a:t>o</a:t>
            </a:r>
            <a:r>
              <a:rPr sz="2667" spc="-15" dirty="0"/>
              <a:t>n</a:t>
            </a:r>
            <a:r>
              <a:rPr sz="2667" spc="23" dirty="0"/>
              <a:t> </a:t>
            </a:r>
            <a:r>
              <a:rPr sz="2667" spc="-8" dirty="0"/>
              <a:t>stockings</a:t>
            </a:r>
            <a:endParaRPr sz="2667" dirty="0"/>
          </a:p>
        </p:txBody>
      </p:sp>
      <p:sp>
        <p:nvSpPr>
          <p:cNvPr id="2" name="Title 1">
            <a:extLst>
              <a:ext uri="{FF2B5EF4-FFF2-40B4-BE49-F238E27FC236}">
                <a16:creationId xmlns:a16="http://schemas.microsoft.com/office/drawing/2014/main" id="{50FA8CAB-2724-426C-8F23-2D0AA7F53FEC}"/>
              </a:ext>
            </a:extLst>
          </p:cNvPr>
          <p:cNvSpPr>
            <a:spLocks noGrp="1"/>
          </p:cNvSpPr>
          <p:nvPr>
            <p:ph type="title"/>
          </p:nvPr>
        </p:nvSpPr>
        <p:spPr>
          <a:xfrm>
            <a:off x="379324" y="371203"/>
            <a:ext cx="10515600" cy="1294901"/>
          </a:xfrm>
        </p:spPr>
        <p:txBody>
          <a:bodyPr>
            <a:normAutofit/>
          </a:bodyPr>
          <a:lstStyle/>
          <a:p>
            <a:r>
              <a:rPr lang="en-US" sz="3733" dirty="0">
                <a:solidFill>
                  <a:srgbClr val="0070C0"/>
                </a:solidFill>
              </a:rPr>
              <a:t>High risk medical devices</a:t>
            </a:r>
            <a:br>
              <a:rPr lang="en-US" dirty="0">
                <a:solidFill>
                  <a:srgbClr val="33A99C"/>
                </a:solidFill>
              </a:rPr>
            </a:br>
            <a:endParaRPr lang="en-US" dirty="0">
              <a:solidFill>
                <a:srgbClr val="33A99C"/>
              </a:solidFill>
            </a:endParaRPr>
          </a:p>
        </p:txBody>
      </p:sp>
      <p:sp>
        <p:nvSpPr>
          <p:cNvPr id="7" name="object 5">
            <a:extLst>
              <a:ext uri="{FF2B5EF4-FFF2-40B4-BE49-F238E27FC236}">
                <a16:creationId xmlns:a16="http://schemas.microsoft.com/office/drawing/2014/main" id="{0902CD7C-BBF3-AD4A-94A4-11FF8F542CAB}"/>
              </a:ext>
            </a:extLst>
          </p:cNvPr>
          <p:cNvSpPr/>
          <p:nvPr/>
        </p:nvSpPr>
        <p:spPr>
          <a:xfrm>
            <a:off x="9063151" y="765488"/>
            <a:ext cx="2939837" cy="230404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351" dirty="0"/>
          </a:p>
        </p:txBody>
      </p:sp>
      <p:pic>
        <p:nvPicPr>
          <p:cNvPr id="9" name="Picture 8">
            <a:extLst>
              <a:ext uri="{FF2B5EF4-FFF2-40B4-BE49-F238E27FC236}">
                <a16:creationId xmlns:a16="http://schemas.microsoft.com/office/drawing/2014/main" id="{2A511AC4-E453-A547-A553-3C25B61853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6140" y="2245477"/>
            <a:ext cx="3059025" cy="2041899"/>
          </a:xfrm>
          <a:prstGeom prst="rect">
            <a:avLst/>
          </a:prstGeom>
        </p:spPr>
      </p:pic>
      <p:pic>
        <p:nvPicPr>
          <p:cNvPr id="10" name="Picture 7" descr="A picture containing indoor, sitting, blue, chair&#10;&#10;Description automatically generated">
            <a:extLst>
              <a:ext uri="{FF2B5EF4-FFF2-40B4-BE49-F238E27FC236}">
                <a16:creationId xmlns:a16="http://schemas.microsoft.com/office/drawing/2014/main" id="{82F45961-8C5B-40CE-B9C8-A3AB285E09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9052" y="3210443"/>
            <a:ext cx="3088035" cy="2304043"/>
          </a:xfrm>
          <a:prstGeom prst="rect">
            <a:avLst/>
          </a:prstGeom>
        </p:spPr>
      </p:pic>
      <p:sp>
        <p:nvSpPr>
          <p:cNvPr id="5" name="TextBox 4">
            <a:extLst>
              <a:ext uri="{FF2B5EF4-FFF2-40B4-BE49-F238E27FC236}">
                <a16:creationId xmlns:a16="http://schemas.microsoft.com/office/drawing/2014/main" id="{371F9BEE-AEDA-411E-10B4-C37429C1317A}"/>
              </a:ext>
            </a:extLst>
          </p:cNvPr>
          <p:cNvSpPr txBox="1"/>
          <p:nvPr/>
        </p:nvSpPr>
        <p:spPr>
          <a:xfrm>
            <a:off x="379325" y="6092513"/>
            <a:ext cx="9467409" cy="707886"/>
          </a:xfrm>
          <a:prstGeom prst="rect">
            <a:avLst/>
          </a:prstGeom>
          <a:noFill/>
        </p:spPr>
        <p:txBody>
          <a:bodyPr wrap="square" rtlCol="0">
            <a:spAutoFit/>
          </a:bodyPr>
          <a:lstStyle/>
          <a:p>
            <a:pPr fontAlgn="t"/>
            <a:r>
              <a:rPr lang="en-US" sz="800" dirty="0">
                <a:latin typeface="Arial" panose="020B0604020202020204" pitchFamily="34" charset="0"/>
              </a:rPr>
              <a:t>1. Guideline for prevention of perioperative pressure injury. In: </a:t>
            </a:r>
            <a:r>
              <a:rPr lang="en-US" sz="800" i="1" dirty="0">
                <a:latin typeface="Arial" panose="020B0604020202020204" pitchFamily="34" charset="0"/>
              </a:rPr>
              <a:t>Guidelines for Perioperative Practice</a:t>
            </a:r>
            <a:r>
              <a:rPr lang="en-US" sz="800" dirty="0">
                <a:latin typeface="Arial" panose="020B0604020202020204" pitchFamily="34" charset="0"/>
              </a:rPr>
              <a:t>. Denver, CO: AORN, Inc; 2023:751-776.</a:t>
            </a:r>
          </a:p>
          <a:p>
            <a:pPr fontAlgn="t"/>
            <a:r>
              <a:rPr lang="en-US" sz="800" kern="100" dirty="0">
                <a:latin typeface="Arial" panose="020B0604020202020204" pitchFamily="34" charset="0"/>
                <a:ea typeface="Times New Roman" panose="02020603050405020304" pitchFamily="18" charset="0"/>
                <a:cs typeface="Arial" panose="020B0604020202020204" pitchFamily="34" charset="0"/>
              </a:rPr>
              <a:t>2. Prevention and Treatment of Pressure Ulcers/Injuries: Clinical Practice Guideline. The International Guideline. 3</a:t>
            </a:r>
            <a:r>
              <a:rPr lang="en-US" sz="800" kern="100" baseline="30000" dirty="0">
                <a:latin typeface="Arial" panose="020B0604020202020204" pitchFamily="34" charset="0"/>
                <a:ea typeface="Times New Roman" panose="02020603050405020304" pitchFamily="18" charset="0"/>
                <a:cs typeface="Arial" panose="020B0604020202020204" pitchFamily="34" charset="0"/>
              </a:rPr>
              <a:t>rd</a:t>
            </a:r>
            <a:r>
              <a:rPr lang="en-US" sz="800" kern="100" dirty="0">
                <a:latin typeface="Arial" panose="020B0604020202020204" pitchFamily="34" charset="0"/>
                <a:ea typeface="Times New Roman" panose="02020603050405020304" pitchFamily="18" charset="0"/>
                <a:cs typeface="Arial" panose="020B0604020202020204" pitchFamily="34" charset="0"/>
              </a:rPr>
              <a:t> ed.  European Pressure Ulcer Advisory Panel, National Pressure Injury Advisory Panel (NPIAP), and Pan Pacific Pressure Injury Alliance; 2019. </a:t>
            </a:r>
          </a:p>
          <a:p>
            <a:pPr fontAlgn="t"/>
            <a:r>
              <a:rPr lang="en-US" sz="800" dirty="0">
                <a:latin typeface="Arial" panose="020B0604020202020204" pitchFamily="34" charset="0"/>
              </a:rPr>
              <a:t>3. Guideline for positioning the patient. In: </a:t>
            </a:r>
            <a:r>
              <a:rPr lang="en-US" sz="800" i="1" dirty="0">
                <a:latin typeface="Arial" panose="020B0604020202020204" pitchFamily="34" charset="0"/>
              </a:rPr>
              <a:t>Guidelines for Perioperative Practice</a:t>
            </a:r>
            <a:r>
              <a:rPr lang="en-US" sz="800" dirty="0">
                <a:latin typeface="Arial" panose="020B0604020202020204" pitchFamily="34" charset="0"/>
              </a:rPr>
              <a:t>. Denver, CO: AORN, Inc; 2023:701-750.</a:t>
            </a:r>
          </a:p>
          <a:p>
            <a:pPr fontAlgn="t"/>
            <a:endParaRPr lang="en-US" sz="800" dirty="0">
              <a:latin typeface="Arial" panose="020B0604020202020204" pitchFamily="34" charset="0"/>
            </a:endParaRPr>
          </a:p>
        </p:txBody>
      </p:sp>
    </p:spTree>
    <p:extLst>
      <p:ext uri="{BB962C8B-B14F-4D97-AF65-F5344CB8AC3E}">
        <p14:creationId xmlns:p14="http://schemas.microsoft.com/office/powerpoint/2010/main" val="2710655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43A3-507F-38FF-0FD9-D15D326BFD0E}"/>
              </a:ext>
            </a:extLst>
          </p:cNvPr>
          <p:cNvSpPr>
            <a:spLocks noGrp="1"/>
          </p:cNvSpPr>
          <p:nvPr>
            <p:ph type="title"/>
          </p:nvPr>
        </p:nvSpPr>
        <p:spPr/>
        <p:txBody>
          <a:bodyPr>
            <a:normAutofit/>
          </a:bodyPr>
          <a:lstStyle/>
          <a:p>
            <a:r>
              <a:rPr lang="en-US" sz="3600" b="1" dirty="0">
                <a:solidFill>
                  <a:schemeClr val="accent1">
                    <a:lumMod val="75000"/>
                  </a:schemeClr>
                </a:solidFill>
              </a:rPr>
              <a:t>MDRPI in the OR</a:t>
            </a:r>
          </a:p>
        </p:txBody>
      </p:sp>
      <p:pic>
        <p:nvPicPr>
          <p:cNvPr id="7" name="Content Placeholder 6">
            <a:extLst>
              <a:ext uri="{FF2B5EF4-FFF2-40B4-BE49-F238E27FC236}">
                <a16:creationId xmlns:a16="http://schemas.microsoft.com/office/drawing/2014/main" id="{13233ECE-3AED-F7F3-96B4-1B2DC0BA31C6}"/>
              </a:ext>
            </a:extLst>
          </p:cNvPr>
          <p:cNvPicPr>
            <a:picLocks noGrp="1" noChangeAspect="1"/>
          </p:cNvPicPr>
          <p:nvPr>
            <p:ph sz="half" idx="1"/>
          </p:nvPr>
        </p:nvPicPr>
        <p:blipFill>
          <a:blip r:embed="rId3"/>
          <a:stretch>
            <a:fillRect/>
          </a:stretch>
        </p:blipFill>
        <p:spPr>
          <a:xfrm>
            <a:off x="157744" y="2058985"/>
            <a:ext cx="6542514" cy="3884618"/>
          </a:xfrm>
          <a:prstGeom prst="rect">
            <a:avLst/>
          </a:prstGeom>
        </p:spPr>
      </p:pic>
      <p:sp>
        <p:nvSpPr>
          <p:cNvPr id="8" name="TextBox 7">
            <a:extLst>
              <a:ext uri="{FF2B5EF4-FFF2-40B4-BE49-F238E27FC236}">
                <a16:creationId xmlns:a16="http://schemas.microsoft.com/office/drawing/2014/main" id="{8148A9FA-DCCA-5AEE-DBE6-07A106C36CE3}"/>
              </a:ext>
            </a:extLst>
          </p:cNvPr>
          <p:cNvSpPr txBox="1"/>
          <p:nvPr/>
        </p:nvSpPr>
        <p:spPr>
          <a:xfrm>
            <a:off x="5290388" y="5943603"/>
            <a:ext cx="1905542" cy="523220"/>
          </a:xfrm>
          <a:prstGeom prst="rect">
            <a:avLst/>
          </a:prstGeom>
          <a:solidFill>
            <a:schemeClr val="accent1">
              <a:lumMod val="60000"/>
              <a:lumOff val="40000"/>
            </a:schemeClr>
          </a:solidFill>
        </p:spPr>
        <p:txBody>
          <a:bodyPr wrap="square" rtlCol="0">
            <a:spAutoFit/>
          </a:bodyPr>
          <a:lstStyle/>
          <a:p>
            <a:pPr defTabSz="1219170">
              <a:buClr>
                <a:srgbClr val="000000"/>
              </a:buClr>
            </a:pPr>
            <a:r>
              <a:rPr lang="en-US" sz="2800" kern="0" dirty="0">
                <a:solidFill>
                  <a:srgbClr val="000000"/>
                </a:solidFill>
                <a:latin typeface="Arial"/>
                <a:cs typeface="Arial"/>
                <a:sym typeface="Arial"/>
              </a:rPr>
              <a:t>Bean Bag</a:t>
            </a:r>
          </a:p>
        </p:txBody>
      </p:sp>
      <p:pic>
        <p:nvPicPr>
          <p:cNvPr id="14" name="Content Placeholder 13" descr="A close-up of a skin&#10;&#10;Description automatically generated">
            <a:extLst>
              <a:ext uri="{FF2B5EF4-FFF2-40B4-BE49-F238E27FC236}">
                <a16:creationId xmlns:a16="http://schemas.microsoft.com/office/drawing/2014/main" id="{324B1B9E-79C3-25D6-7987-A68D627802CB}"/>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058985"/>
            <a:ext cx="5181600" cy="3884618"/>
          </a:xfrm>
        </p:spPr>
      </p:pic>
    </p:spTree>
    <p:extLst>
      <p:ext uri="{BB962C8B-B14F-4D97-AF65-F5344CB8AC3E}">
        <p14:creationId xmlns:p14="http://schemas.microsoft.com/office/powerpoint/2010/main" val="3169180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sp>
        <p:nvSpPr>
          <p:cNvPr id="4" name="TextBox 3">
            <a:extLst>
              <a:ext uri="{FF2B5EF4-FFF2-40B4-BE49-F238E27FC236}">
                <a16:creationId xmlns:a16="http://schemas.microsoft.com/office/drawing/2014/main" id="{58E4FCBB-059D-E3C4-52A9-D6899EF818C0}"/>
              </a:ext>
            </a:extLst>
          </p:cNvPr>
          <p:cNvSpPr txBox="1"/>
          <p:nvPr/>
        </p:nvSpPr>
        <p:spPr>
          <a:xfrm>
            <a:off x="257177" y="291789"/>
            <a:ext cx="11693943" cy="666786"/>
          </a:xfrm>
          <a:prstGeom prst="rect">
            <a:avLst/>
          </a:prstGeom>
          <a:noFill/>
        </p:spPr>
        <p:txBody>
          <a:bodyPr wrap="square">
            <a:spAutoFit/>
          </a:bodyPr>
          <a:lstStyle/>
          <a:p>
            <a:pPr defTabSz="914377"/>
            <a:r>
              <a:rPr lang="en-US" sz="3733" b="1" dirty="0">
                <a:solidFill>
                  <a:srgbClr val="4285F4">
                    <a:lumMod val="75000"/>
                  </a:srgbClr>
                </a:solidFill>
                <a:latin typeface="Arial"/>
                <a:cs typeface="Arial"/>
                <a:sym typeface="Arial"/>
              </a:rPr>
              <a:t>Medical-device related PI Prevention Bundles</a:t>
            </a:r>
            <a:r>
              <a:rPr lang="en-US" sz="3733" b="1" baseline="30000" dirty="0">
                <a:solidFill>
                  <a:srgbClr val="4285F4">
                    <a:lumMod val="75000"/>
                  </a:srgbClr>
                </a:solidFill>
                <a:latin typeface="Arial"/>
                <a:cs typeface="Arial"/>
                <a:sym typeface="Arial"/>
              </a:rPr>
              <a:t>15,16</a:t>
            </a:r>
          </a:p>
        </p:txBody>
      </p:sp>
      <p:graphicFrame>
        <p:nvGraphicFramePr>
          <p:cNvPr id="7" name="Diagram 6">
            <a:extLst>
              <a:ext uri="{FF2B5EF4-FFF2-40B4-BE49-F238E27FC236}">
                <a16:creationId xmlns:a16="http://schemas.microsoft.com/office/drawing/2014/main" id="{B7859B06-EB9E-8E14-76F2-D77E2EC096B0}"/>
              </a:ext>
            </a:extLst>
          </p:cNvPr>
          <p:cNvGraphicFramePr/>
          <p:nvPr/>
        </p:nvGraphicFramePr>
        <p:xfrm>
          <a:off x="1392658" y="1265911"/>
          <a:ext cx="9928485" cy="4326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030B025-77D6-47D9-ECF0-0342E53B0D70}"/>
              </a:ext>
            </a:extLst>
          </p:cNvPr>
          <p:cNvSpPr txBox="1"/>
          <p:nvPr/>
        </p:nvSpPr>
        <p:spPr>
          <a:xfrm>
            <a:off x="257177" y="6008242"/>
            <a:ext cx="9263633" cy="677108"/>
          </a:xfrm>
          <a:prstGeom prst="rect">
            <a:avLst/>
          </a:prstGeom>
          <a:noFill/>
        </p:spPr>
        <p:txBody>
          <a:bodyPr wrap="square" rtlCol="0">
            <a:spAutoFit/>
          </a:bodyPr>
          <a:lstStyle/>
          <a:p>
            <a:pPr defTabSz="914377" fontAlgn="t"/>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15.Pittman J, Gillespie C. Medical Device-Related Pressure Injuries. </a:t>
            </a:r>
            <a:r>
              <a:rPr lang="en-US" sz="1000" i="1"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Crit Care Nurs Clin North Am</a:t>
            </a: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 2020;32(4):533-542. doi:10.1016/j.cnc.2020.08.004</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914377" fontAlgn="t"/>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16. Stellar JJ, </a:t>
            </a:r>
            <a:r>
              <a:rPr lang="en-US" sz="1000" dirty="0" err="1">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Hasbani</a:t>
            </a: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 NR, Kulik LA, et al. Medical Device-Related Pressure Injuries in Infants and Children. </a:t>
            </a:r>
            <a:r>
              <a:rPr lang="en-US" sz="1000" i="1"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J Wound Ostomy Continence Nurs</a:t>
            </a:r>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 2020;47(5):459-469. doi:10.1097/WON.0000000000000683</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914377"/>
            <a:endParaRPr lang="en-US" sz="800" dirty="0">
              <a:solidFill>
                <a:srgbClr val="000000"/>
              </a:solidFill>
              <a:latin typeface="Arial"/>
              <a:cs typeface="Arial"/>
              <a:sym typeface="Arial"/>
            </a:endParaRPr>
          </a:p>
        </p:txBody>
      </p:sp>
    </p:spTree>
    <p:custDataLst>
      <p:tags r:id="rId1"/>
    </p:custDataLst>
    <p:extLst>
      <p:ext uri="{BB962C8B-B14F-4D97-AF65-F5344CB8AC3E}">
        <p14:creationId xmlns:p14="http://schemas.microsoft.com/office/powerpoint/2010/main" val="1158162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F533-1E29-A8C0-1942-288BEF2F65C2}"/>
              </a:ext>
            </a:extLst>
          </p:cNvPr>
          <p:cNvSpPr>
            <a:spLocks noGrp="1"/>
          </p:cNvSpPr>
          <p:nvPr>
            <p:ph type="title"/>
          </p:nvPr>
        </p:nvSpPr>
        <p:spPr/>
        <p:txBody>
          <a:bodyPr>
            <a:noAutofit/>
          </a:bodyPr>
          <a:lstStyle/>
          <a:p>
            <a:r>
              <a:rPr lang="en-US" sz="4000" b="1" dirty="0">
                <a:solidFill>
                  <a:schemeClr val="accent1">
                    <a:lumMod val="75000"/>
                  </a:schemeClr>
                </a:solidFill>
                <a:latin typeface="+mj-lt"/>
              </a:rPr>
              <a:t>Pressure Injury Mucosal Membrane</a:t>
            </a:r>
          </a:p>
        </p:txBody>
      </p:sp>
      <p:pic>
        <p:nvPicPr>
          <p:cNvPr id="16" name="Content Placeholder 15" descr="Close-up of a wound measuring guide&#10;&#10;Description automatically generated">
            <a:extLst>
              <a:ext uri="{FF2B5EF4-FFF2-40B4-BE49-F238E27FC236}">
                <a16:creationId xmlns:a16="http://schemas.microsoft.com/office/drawing/2014/main" id="{A2ECC181-62D3-3AE0-D790-9F633891D247}"/>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172200" y="4149617"/>
            <a:ext cx="5181600" cy="2343259"/>
          </a:xfrm>
        </p:spPr>
      </p:pic>
      <p:pic>
        <p:nvPicPr>
          <p:cNvPr id="12" name="Content Placeholder 11" descr="A close-up of a person's tongue&#10;&#10;Description automatically generated">
            <a:extLst>
              <a:ext uri="{FF2B5EF4-FFF2-40B4-BE49-F238E27FC236}">
                <a16:creationId xmlns:a16="http://schemas.microsoft.com/office/drawing/2014/main" id="{BECCF475-F6FA-1B10-936D-001D5845FB94}"/>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6172200" y="2058195"/>
            <a:ext cx="5181600" cy="2091423"/>
          </a:xfrm>
        </p:spPr>
      </p:pic>
      <p:sp>
        <p:nvSpPr>
          <p:cNvPr id="13" name="TextBox 12">
            <a:extLst>
              <a:ext uri="{FF2B5EF4-FFF2-40B4-BE49-F238E27FC236}">
                <a16:creationId xmlns:a16="http://schemas.microsoft.com/office/drawing/2014/main" id="{A182606A-FA53-6DE0-0B29-905A0D669631}"/>
              </a:ext>
            </a:extLst>
          </p:cNvPr>
          <p:cNvSpPr txBox="1"/>
          <p:nvPr/>
        </p:nvSpPr>
        <p:spPr>
          <a:xfrm>
            <a:off x="10111890" y="2058194"/>
            <a:ext cx="1241911" cy="523220"/>
          </a:xfrm>
          <a:prstGeom prst="rect">
            <a:avLst/>
          </a:prstGeom>
          <a:solidFill>
            <a:srgbClr val="00B0F0"/>
          </a:solidFill>
        </p:spPr>
        <p:txBody>
          <a:bodyPr wrap="square" rtlCol="0">
            <a:spAutoFit/>
          </a:bodyPr>
          <a:lstStyle/>
          <a:p>
            <a:pPr algn="ctr" defTabSz="1219170">
              <a:buClr>
                <a:srgbClr val="000000"/>
              </a:buClr>
            </a:pPr>
            <a:r>
              <a:rPr lang="en-US" sz="1400" kern="0" dirty="0">
                <a:solidFill>
                  <a:srgbClr val="000000"/>
                </a:solidFill>
                <a:latin typeface="Arial"/>
                <a:cs typeface="Arial"/>
                <a:sym typeface="Arial"/>
              </a:rPr>
              <a:t>Bite Block</a:t>
            </a:r>
          </a:p>
          <a:p>
            <a:pPr algn="ctr" defTabSz="1219170">
              <a:buClr>
                <a:srgbClr val="000000"/>
              </a:buClr>
            </a:pPr>
            <a:r>
              <a:rPr lang="en-US" sz="1400" kern="0" dirty="0">
                <a:solidFill>
                  <a:srgbClr val="000000"/>
                </a:solidFill>
                <a:latin typeface="Arial"/>
                <a:cs typeface="Arial"/>
                <a:sym typeface="Arial"/>
              </a:rPr>
              <a:t>Lip</a:t>
            </a:r>
          </a:p>
        </p:txBody>
      </p:sp>
      <p:sp>
        <p:nvSpPr>
          <p:cNvPr id="14" name="Arrow: Left 13">
            <a:extLst>
              <a:ext uri="{FF2B5EF4-FFF2-40B4-BE49-F238E27FC236}">
                <a16:creationId xmlns:a16="http://schemas.microsoft.com/office/drawing/2014/main" id="{97DA42EB-333F-7B84-FA10-61DF153FDA66}"/>
              </a:ext>
            </a:extLst>
          </p:cNvPr>
          <p:cNvSpPr/>
          <p:nvPr/>
        </p:nvSpPr>
        <p:spPr>
          <a:xfrm>
            <a:off x="9197165" y="3771370"/>
            <a:ext cx="1967023" cy="16267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18" name="Picture 17">
            <a:extLst>
              <a:ext uri="{FF2B5EF4-FFF2-40B4-BE49-F238E27FC236}">
                <a16:creationId xmlns:a16="http://schemas.microsoft.com/office/drawing/2014/main" id="{E7AD4AFE-C501-A5A7-987B-25F30741B699}"/>
              </a:ext>
            </a:extLst>
          </p:cNvPr>
          <p:cNvPicPr>
            <a:picLocks noChangeAspect="1"/>
          </p:cNvPicPr>
          <p:nvPr/>
        </p:nvPicPr>
        <p:blipFill>
          <a:blip r:embed="rId5"/>
          <a:stretch>
            <a:fillRect/>
          </a:stretch>
        </p:blipFill>
        <p:spPr>
          <a:xfrm flipH="1" flipV="1">
            <a:off x="9622466" y="4185242"/>
            <a:ext cx="1731335" cy="1311791"/>
          </a:xfrm>
          <a:prstGeom prst="rect">
            <a:avLst/>
          </a:prstGeom>
        </p:spPr>
      </p:pic>
      <p:sp>
        <p:nvSpPr>
          <p:cNvPr id="19" name="TextBox 18">
            <a:extLst>
              <a:ext uri="{FF2B5EF4-FFF2-40B4-BE49-F238E27FC236}">
                <a16:creationId xmlns:a16="http://schemas.microsoft.com/office/drawing/2014/main" id="{58E3E787-1A42-D381-6CD9-9914067DC401}"/>
              </a:ext>
            </a:extLst>
          </p:cNvPr>
          <p:cNvSpPr txBox="1"/>
          <p:nvPr/>
        </p:nvSpPr>
        <p:spPr>
          <a:xfrm flipH="1">
            <a:off x="9812967" y="4185242"/>
            <a:ext cx="1350333" cy="954107"/>
          </a:xfrm>
          <a:prstGeom prst="rect">
            <a:avLst/>
          </a:prstGeom>
          <a:noFill/>
        </p:spPr>
        <p:txBody>
          <a:bodyPr wrap="square" rtlCol="0">
            <a:spAutoFit/>
          </a:bodyPr>
          <a:lstStyle/>
          <a:p>
            <a:pPr algn="ctr" defTabSz="1219170">
              <a:buClr>
                <a:srgbClr val="000000"/>
              </a:buClr>
            </a:pPr>
            <a:r>
              <a:rPr lang="en-US" sz="1400" kern="0" dirty="0">
                <a:solidFill>
                  <a:srgbClr val="000000"/>
                </a:solidFill>
                <a:latin typeface="Arial"/>
                <a:cs typeface="Arial"/>
                <a:sym typeface="Arial"/>
              </a:rPr>
              <a:t>Indwelling Catheter</a:t>
            </a:r>
          </a:p>
          <a:p>
            <a:pPr algn="ctr" defTabSz="1219170">
              <a:buClr>
                <a:srgbClr val="000000"/>
              </a:buClr>
            </a:pPr>
            <a:r>
              <a:rPr lang="en-US" sz="1400" kern="0" dirty="0">
                <a:solidFill>
                  <a:srgbClr val="000000"/>
                </a:solidFill>
                <a:latin typeface="Arial"/>
                <a:cs typeface="Arial"/>
                <a:sym typeface="Arial"/>
              </a:rPr>
              <a:t>Urethral Meatus</a:t>
            </a:r>
          </a:p>
        </p:txBody>
      </p:sp>
      <p:sp>
        <p:nvSpPr>
          <p:cNvPr id="20" name="TextBox 19">
            <a:extLst>
              <a:ext uri="{FF2B5EF4-FFF2-40B4-BE49-F238E27FC236}">
                <a16:creationId xmlns:a16="http://schemas.microsoft.com/office/drawing/2014/main" id="{DD777FF9-397A-030D-965F-55F8D22CF3DE}"/>
              </a:ext>
            </a:extLst>
          </p:cNvPr>
          <p:cNvSpPr txBox="1"/>
          <p:nvPr/>
        </p:nvSpPr>
        <p:spPr>
          <a:xfrm>
            <a:off x="838201" y="1881965"/>
            <a:ext cx="4828953" cy="2800767"/>
          </a:xfrm>
          <a:prstGeom prst="rect">
            <a:avLst/>
          </a:prstGeom>
          <a:noFill/>
        </p:spPr>
        <p:txBody>
          <a:bodyPr wrap="square" rtlCol="0">
            <a:spAutoFit/>
          </a:bodyPr>
          <a:lstStyle/>
          <a:p>
            <a:pPr marL="342891" indent="-342891" defTabSz="1219170">
              <a:buClr>
                <a:srgbClr val="000000"/>
              </a:buClr>
              <a:buFont typeface="Arial" panose="020B0604020202020204" pitchFamily="34" charset="0"/>
              <a:buChar char="•"/>
            </a:pPr>
            <a:r>
              <a:rPr lang="en-US" sz="2200" kern="0" dirty="0">
                <a:solidFill>
                  <a:srgbClr val="000000"/>
                </a:solidFill>
                <a:latin typeface="Arial"/>
                <a:cs typeface="Arial"/>
                <a:sym typeface="Arial"/>
              </a:rPr>
              <a:t>Mucosal membrane pressure injury is found on mucous membranes with a history of a medical device in use at the location of the injury.</a:t>
            </a:r>
          </a:p>
          <a:p>
            <a:pPr marL="342891" indent="-342891" defTabSz="1219170">
              <a:buClr>
                <a:srgbClr val="000000"/>
              </a:buClr>
              <a:buFont typeface="Arial" panose="020B0604020202020204" pitchFamily="34" charset="0"/>
              <a:buChar char="•"/>
            </a:pPr>
            <a:endParaRPr lang="en-US" sz="2200" kern="0" dirty="0">
              <a:solidFill>
                <a:srgbClr val="000000"/>
              </a:solidFill>
              <a:latin typeface="Arial"/>
              <a:cs typeface="Arial"/>
              <a:sym typeface="Arial"/>
            </a:endParaRPr>
          </a:p>
          <a:p>
            <a:pPr marL="342891" indent="-342891" defTabSz="1219170">
              <a:buClr>
                <a:srgbClr val="000000"/>
              </a:buClr>
              <a:buFont typeface="Arial" panose="020B0604020202020204" pitchFamily="34" charset="0"/>
              <a:buChar char="•"/>
            </a:pPr>
            <a:r>
              <a:rPr lang="en-US" sz="2200" kern="0" dirty="0">
                <a:solidFill>
                  <a:srgbClr val="000000"/>
                </a:solidFill>
                <a:latin typeface="Arial"/>
                <a:cs typeface="Arial"/>
                <a:sym typeface="Arial"/>
              </a:rPr>
              <a:t>Due to the anatomy of the tissue these ulcers cannot be staged. </a:t>
            </a:r>
          </a:p>
        </p:txBody>
      </p:sp>
      <p:sp>
        <p:nvSpPr>
          <p:cNvPr id="3" name="TextBox 2">
            <a:extLst>
              <a:ext uri="{FF2B5EF4-FFF2-40B4-BE49-F238E27FC236}">
                <a16:creationId xmlns:a16="http://schemas.microsoft.com/office/drawing/2014/main" id="{F9873635-E19D-A21C-42CB-8E65FF3460F0}"/>
              </a:ext>
            </a:extLst>
          </p:cNvPr>
          <p:cNvSpPr txBox="1"/>
          <p:nvPr/>
        </p:nvSpPr>
        <p:spPr>
          <a:xfrm>
            <a:off x="560117" y="5838865"/>
            <a:ext cx="6183585" cy="553998"/>
          </a:xfrm>
          <a:prstGeom prst="rect">
            <a:avLst/>
          </a:prstGeom>
          <a:noFill/>
        </p:spPr>
        <p:txBody>
          <a:bodyPr wrap="square">
            <a:spAutoFit/>
          </a:bodyPr>
          <a:lstStyle/>
          <a:p>
            <a:pPr defTabSz="914377" fontAlgn="base">
              <a:spcBef>
                <a:spcPct val="0"/>
              </a:spcBef>
              <a:spcAft>
                <a:spcPct val="0"/>
              </a:spcAft>
              <a:defRPr/>
            </a:pPr>
            <a:r>
              <a:rPr lang="en-US" sz="1000" dirty="0">
                <a:solidFill>
                  <a:prstClr val="black"/>
                </a:solidFill>
                <a:latin typeface="Arial"/>
                <a:ea typeface="ＭＳ Ｐゴシック" pitchFamily="34" charset="-128"/>
                <a:cs typeface="Arial"/>
                <a:sym typeface="Arial"/>
              </a:rPr>
              <a:t>National Pressure Ulcer Advisory Panel. Pressure Injury Stages. </a:t>
            </a:r>
            <a:r>
              <a:rPr lang="en-US" sz="1000" dirty="0">
                <a:solidFill>
                  <a:prstClr val="black"/>
                </a:solidFill>
                <a:latin typeface="Arial"/>
                <a:ea typeface="ＭＳ Ｐゴシック" pitchFamily="34" charset="-128"/>
                <a:cs typeface="Arial"/>
                <a:sym typeface="Arial"/>
                <a:hlinkClick r:id="rId6"/>
              </a:rPr>
              <a:t>http://www.npuap.org/resources/educational-and-clinical-resources/npuap-pressure-injury-stages/</a:t>
            </a:r>
            <a:r>
              <a:rPr lang="en-US" sz="1000" dirty="0">
                <a:solidFill>
                  <a:prstClr val="black"/>
                </a:solidFill>
                <a:latin typeface="Arial"/>
                <a:ea typeface="ＭＳ Ｐゴシック" pitchFamily="34" charset="-128"/>
                <a:cs typeface="Arial"/>
                <a:sym typeface="Arial"/>
              </a:rPr>
              <a:t>.</a:t>
            </a:r>
          </a:p>
          <a:p>
            <a:pPr defTabSz="914377">
              <a:defRPr/>
            </a:pPr>
            <a:r>
              <a:rPr lang="en-US" sz="1000" dirty="0">
                <a:solidFill>
                  <a:prstClr val="black"/>
                </a:solidFill>
                <a:latin typeface="Arial"/>
                <a:ea typeface="ＭＳ Ｐゴシック" pitchFamily="34" charset="-128"/>
                <a:cs typeface="Arial"/>
                <a:sym typeface="Arial"/>
              </a:rPr>
              <a:t>Image Credit(s): </a:t>
            </a:r>
            <a:r>
              <a:rPr lang="en-US" sz="1000" kern="0" dirty="0">
                <a:solidFill>
                  <a:prstClr val="black"/>
                </a:solidFill>
                <a:latin typeface="Arial"/>
                <a:ea typeface="ＭＳ Ｐゴシック" pitchFamily="34" charset="-128"/>
                <a:cs typeface="Arial"/>
                <a:sym typeface="Arial"/>
              </a:rPr>
              <a:t> Adobe Stock Images, M. Arnold Long</a:t>
            </a:r>
            <a:endParaRPr lang="en-US" sz="1000" dirty="0">
              <a:solidFill>
                <a:prstClr val="black"/>
              </a:solidFill>
              <a:latin typeface="Arial"/>
              <a:ea typeface="ＭＳ Ｐゴシック" pitchFamily="34" charset="-128"/>
              <a:cs typeface="Arial"/>
              <a:sym typeface="Arial"/>
            </a:endParaRPr>
          </a:p>
        </p:txBody>
      </p:sp>
    </p:spTree>
    <p:extLst>
      <p:ext uri="{BB962C8B-B14F-4D97-AF65-F5344CB8AC3E}">
        <p14:creationId xmlns:p14="http://schemas.microsoft.com/office/powerpoint/2010/main" val="1659782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chemeClr val="accent1">
                    <a:lumMod val="75000"/>
                  </a:schemeClr>
                </a:solidFill>
                <a:latin typeface="+mj-lt"/>
              </a:rPr>
              <a:t>Medical Adhesive-Related Skin Injury (MARSI)</a:t>
            </a:r>
          </a:p>
        </p:txBody>
      </p:sp>
      <p:sp>
        <p:nvSpPr>
          <p:cNvPr id="13" name="Text Placeholder 12"/>
          <p:cNvSpPr>
            <a:spLocks noGrp="1"/>
          </p:cNvSpPr>
          <p:nvPr>
            <p:ph type="body" idx="1"/>
          </p:nvPr>
        </p:nvSpPr>
        <p:spPr/>
        <p:txBody>
          <a:bodyPr>
            <a:normAutofit/>
          </a:bodyPr>
          <a:lstStyle/>
          <a:p>
            <a:r>
              <a:rPr lang="en-US" sz="2800" dirty="0"/>
              <a:t>Types of MARSI</a:t>
            </a:r>
          </a:p>
        </p:txBody>
      </p:sp>
      <p:sp>
        <p:nvSpPr>
          <p:cNvPr id="9" name="Content Placeholder 8"/>
          <p:cNvSpPr>
            <a:spLocks noGrp="1"/>
          </p:cNvSpPr>
          <p:nvPr>
            <p:ph sz="half" idx="2"/>
          </p:nvPr>
        </p:nvSpPr>
        <p:spPr/>
        <p:txBody>
          <a:bodyPr>
            <a:normAutofit/>
          </a:bodyPr>
          <a:lstStyle/>
          <a:p>
            <a:r>
              <a:rPr lang="en-US" sz="2800" dirty="0"/>
              <a:t>Erythema</a:t>
            </a:r>
          </a:p>
          <a:p>
            <a:r>
              <a:rPr lang="en-US" sz="2800" dirty="0"/>
              <a:t>Tension injury or blister</a:t>
            </a:r>
          </a:p>
          <a:p>
            <a:r>
              <a:rPr lang="en-US" sz="2800" dirty="0"/>
              <a:t>Skin stripping</a:t>
            </a:r>
          </a:p>
          <a:p>
            <a:r>
              <a:rPr lang="en-US" sz="2800" dirty="0"/>
              <a:t>Irritant contact dermatitis</a:t>
            </a:r>
          </a:p>
          <a:p>
            <a:r>
              <a:rPr lang="en-US" sz="2800" dirty="0"/>
              <a:t>Skin tear</a:t>
            </a:r>
          </a:p>
          <a:p>
            <a:r>
              <a:rPr lang="en-US" sz="2800" dirty="0"/>
              <a:t>Maceration</a:t>
            </a:r>
          </a:p>
          <a:p>
            <a:pPr marL="0" indent="0">
              <a:buNone/>
            </a:pPr>
            <a:endParaRPr lang="en-US" dirty="0"/>
          </a:p>
          <a:p>
            <a:endParaRPr lang="en-US" dirty="0"/>
          </a:p>
          <a:p>
            <a:endParaRPr lang="en-US" dirty="0"/>
          </a:p>
          <a:p>
            <a:endParaRPr lang="en-US" dirty="0"/>
          </a:p>
        </p:txBody>
      </p:sp>
      <p:sp>
        <p:nvSpPr>
          <p:cNvPr id="8" name="Text Placeholder 7"/>
          <p:cNvSpPr>
            <a:spLocks noGrp="1"/>
          </p:cNvSpPr>
          <p:nvPr>
            <p:ph type="body" sz="quarter" idx="3"/>
          </p:nvPr>
        </p:nvSpPr>
        <p:spPr>
          <a:xfrm>
            <a:off x="6858001" y="6019800"/>
            <a:ext cx="4041775" cy="639762"/>
          </a:xfrm>
        </p:spPr>
        <p:txBody>
          <a:bodyPr>
            <a:normAutofit/>
          </a:bodyPr>
          <a:lstStyle/>
          <a:p>
            <a:r>
              <a:rPr lang="en-US" dirty="0"/>
              <a:t>Bulla S/P CABG </a:t>
            </a:r>
          </a:p>
        </p:txBody>
      </p:sp>
      <p:pic>
        <p:nvPicPr>
          <p:cNvPr id="17" name="Content Placeholder 16" descr="Bulla.jpg"/>
          <p:cNvPicPr>
            <a:picLocks noGrp="1" noChangeAspect="1"/>
          </p:cNvPicPr>
          <p:nvPr>
            <p:ph sz="quarter" idx="4"/>
          </p:nvPr>
        </p:nvPicPr>
        <p:blipFill>
          <a:blip r:embed="rId3" cstate="email">
            <a:alphaModFix/>
            <a:extLst>
              <a:ext uri="{BEBA8EAE-BF5A-486C-A8C5-ECC9F3942E4B}">
                <a14:imgProps xmlns:a14="http://schemas.microsoft.com/office/drawing/2010/main">
                  <a14:imgLayer r:embed="rId4">
                    <a14:imgEffect>
                      <a14:sharpenSoften amount="37000"/>
                    </a14:imgEffect>
                    <a14:imgEffect>
                      <a14:brightnessContrast bright="24000"/>
                    </a14:imgEffect>
                  </a14:imgLayer>
                </a14:imgProps>
              </a:ext>
              <a:ext uri="{28A0092B-C50C-407E-A947-70E740481C1C}">
                <a14:useLocalDpi xmlns:a14="http://schemas.microsoft.com/office/drawing/2010/main"/>
              </a:ext>
            </a:extLst>
          </a:blip>
          <a:srcRect/>
          <a:stretch>
            <a:fillRect/>
          </a:stretch>
        </p:blipFill>
        <p:spPr>
          <a:xfrm>
            <a:off x="6169026" y="1981200"/>
            <a:ext cx="4041775" cy="3951288"/>
          </a:xfrm>
        </p:spPr>
      </p:pic>
    </p:spTree>
    <p:extLst>
      <p:ext uri="{BB962C8B-B14F-4D97-AF65-F5344CB8AC3E}">
        <p14:creationId xmlns:p14="http://schemas.microsoft.com/office/powerpoint/2010/main" val="2063986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4000" b="1" dirty="0">
                <a:solidFill>
                  <a:schemeClr val="accent1">
                    <a:lumMod val="75000"/>
                  </a:schemeClr>
                </a:solidFill>
                <a:latin typeface="+mj-lt"/>
              </a:rPr>
              <a:t>MARSI</a:t>
            </a:r>
          </a:p>
        </p:txBody>
      </p:sp>
      <p:sp>
        <p:nvSpPr>
          <p:cNvPr id="57347" name="Rectangle 3"/>
          <p:cNvSpPr>
            <a:spLocks noGrp="1" noChangeArrowheads="1"/>
          </p:cNvSpPr>
          <p:nvPr>
            <p:ph type="body" idx="1"/>
          </p:nvPr>
        </p:nvSpPr>
        <p:spPr bwMode="auto">
          <a:xfrm>
            <a:off x="1100667" y="5549901"/>
            <a:ext cx="4040188" cy="639762"/>
          </a:xfr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a:t>Tension injury blister</a:t>
            </a:r>
          </a:p>
        </p:txBody>
      </p:sp>
      <p:pic>
        <p:nvPicPr>
          <p:cNvPr id="57348" name="Picture 4" descr="DSC00219"/>
          <p:cNvPicPr>
            <a:picLocks noGrp="1" noChangeAspect="1" noChangeArrowheads="1"/>
          </p:cNvPicPr>
          <p:nvPr>
            <p:ph sz="half" idx="2"/>
          </p:nvPr>
        </p:nvPicPr>
        <p:blipFill>
          <a:blip r:embed="rId3" cstate="email">
            <a:extLst>
              <a:ext uri="{BEBA8EAE-BF5A-486C-A8C5-ECC9F3942E4B}">
                <a14:imgProps xmlns:a14="http://schemas.microsoft.com/office/drawing/2010/main">
                  <a14:imgLayer r:embed="rId4">
                    <a14:imgEffect>
                      <a14:brightnessContrast bright="48000"/>
                    </a14:imgEffect>
                  </a14:imgLayer>
                </a14:imgProps>
              </a:ext>
              <a:ext uri="{28A0092B-C50C-407E-A947-70E740481C1C}">
                <a14:useLocalDpi xmlns:a14="http://schemas.microsoft.com/office/drawing/2010/main"/>
              </a:ext>
            </a:extLst>
          </a:blip>
          <a:srcRect/>
          <a:stretch>
            <a:fillRect/>
          </a:stretch>
        </p:blipFill>
        <p:spPr bwMode="auto">
          <a:xfrm>
            <a:off x="836612" y="1453356"/>
            <a:ext cx="4040188" cy="39512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
          </p:nvPr>
        </p:nvSpPr>
        <p:spPr>
          <a:xfrm>
            <a:off x="6226178" y="888473"/>
            <a:ext cx="5183188" cy="823912"/>
          </a:xfrm>
        </p:spPr>
        <p:txBody>
          <a:bodyPr>
            <a:noAutofit/>
          </a:bodyPr>
          <a:lstStyle/>
          <a:p>
            <a:r>
              <a:rPr lang="en-US" sz="2800" dirty="0"/>
              <a:t>Types of Medical Adhesive Product Categories </a:t>
            </a:r>
          </a:p>
        </p:txBody>
      </p:sp>
      <p:sp>
        <p:nvSpPr>
          <p:cNvPr id="3" name="Content Placeholder 2"/>
          <p:cNvSpPr>
            <a:spLocks noGrp="1"/>
          </p:cNvSpPr>
          <p:nvPr>
            <p:ph sz="quarter" idx="4"/>
          </p:nvPr>
        </p:nvSpPr>
        <p:spPr>
          <a:xfrm>
            <a:off x="6226178" y="1865313"/>
            <a:ext cx="5183188" cy="3684588"/>
          </a:xfrm>
        </p:spPr>
        <p:txBody>
          <a:bodyPr>
            <a:normAutofit fontScale="92500" lnSpcReduction="20000"/>
          </a:bodyPr>
          <a:lstStyle/>
          <a:p>
            <a:r>
              <a:rPr lang="en-US" sz="2800" dirty="0"/>
              <a:t>Surgical dressing (transparent dressing, tape)</a:t>
            </a:r>
          </a:p>
          <a:p>
            <a:r>
              <a:rPr lang="en-US" sz="2800" dirty="0"/>
              <a:t>Surgical closure (strips)</a:t>
            </a:r>
          </a:p>
          <a:p>
            <a:r>
              <a:rPr lang="en-US" sz="2800" dirty="0"/>
              <a:t>IV dressings (transparent, bordered dressings)</a:t>
            </a:r>
          </a:p>
          <a:p>
            <a:r>
              <a:rPr lang="en-US" sz="2800" dirty="0"/>
              <a:t>Wound dressing</a:t>
            </a:r>
          </a:p>
          <a:p>
            <a:r>
              <a:rPr lang="en-US" sz="2800" dirty="0"/>
              <a:t>Tube securement (NG, feeding, chest, foley)</a:t>
            </a:r>
          </a:p>
          <a:p>
            <a:r>
              <a:rPr lang="en-US" sz="2800" dirty="0"/>
              <a:t>Electrodes</a:t>
            </a:r>
          </a:p>
          <a:p>
            <a:endParaRPr lang="en-US" dirty="0"/>
          </a:p>
        </p:txBody>
      </p:sp>
    </p:spTree>
    <p:extLst>
      <p:ext uri="{BB962C8B-B14F-4D97-AF65-F5344CB8AC3E}">
        <p14:creationId xmlns:p14="http://schemas.microsoft.com/office/powerpoint/2010/main" val="233083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3868" y="248261"/>
            <a:ext cx="10515600" cy="1325563"/>
          </a:xfrm>
        </p:spPr>
        <p:txBody>
          <a:bodyPr>
            <a:normAutofit/>
          </a:bodyPr>
          <a:lstStyle/>
          <a:p>
            <a:r>
              <a:rPr lang="en-US" sz="4000" b="1" dirty="0">
                <a:solidFill>
                  <a:schemeClr val="accent1">
                    <a:lumMod val="75000"/>
                  </a:schemeClr>
                </a:solidFill>
                <a:latin typeface="+mj-lt"/>
              </a:rPr>
              <a:t>Etiology</a:t>
            </a:r>
          </a:p>
        </p:txBody>
      </p:sp>
      <p:pic>
        <p:nvPicPr>
          <p:cNvPr id="7" name="Picture 3" descr="c Imag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868" y="914400"/>
            <a:ext cx="3429000" cy="311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o Imag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4538" y="914400"/>
            <a:ext cx="2457450" cy="311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 Imag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8351" y="914400"/>
            <a:ext cx="3251200" cy="311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0"/>
          <p:cNvGraphicFramePr>
            <a:graphicFrameLocks noChangeAspect="1"/>
          </p:cNvGraphicFramePr>
          <p:nvPr/>
        </p:nvGraphicFramePr>
        <p:xfrm>
          <a:off x="304800" y="4089574"/>
          <a:ext cx="3276600" cy="2606675"/>
        </p:xfrm>
        <a:graphic>
          <a:graphicData uri="http://schemas.openxmlformats.org/presentationml/2006/ole">
            <mc:AlternateContent xmlns:mc="http://schemas.openxmlformats.org/markup-compatibility/2006">
              <mc:Choice xmlns:v="urn:schemas-microsoft-com:vml" Requires="v">
                <p:oleObj name="Photo Editor Photo" r:id="rId6" imgW="11266667" imgH="7438095" progId="MSPhotoEd.3">
                  <p:embed/>
                </p:oleObj>
              </mc:Choice>
              <mc:Fallback>
                <p:oleObj name="Photo Editor Photo" r:id="rId6" imgW="11266667" imgH="7438095" progId="MSPhotoEd.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l="17044"/>
                      <a:stretch>
                        <a:fillRect/>
                      </a:stretch>
                    </p:blipFill>
                    <p:spPr bwMode="auto">
                      <a:xfrm>
                        <a:off x="304800" y="4089574"/>
                        <a:ext cx="3276600"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 name="Picture 7" descr="purp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75914" y="2069477"/>
            <a:ext cx="2700791" cy="4181870"/>
          </a:xfrm>
          <a:prstGeom prst="rect">
            <a:avLst/>
          </a:prstGeom>
          <a:noFill/>
          <a:ln w="152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01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4553177" y="4033244"/>
            <a:ext cx="3290774" cy="2606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p:cNvSpPr/>
          <p:nvPr/>
        </p:nvSpPr>
        <p:spPr>
          <a:xfrm>
            <a:off x="0" y="3109914"/>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16" name="Rectangle 15"/>
          <p:cNvSpPr/>
          <p:nvPr/>
        </p:nvSpPr>
        <p:spPr>
          <a:xfrm>
            <a:off x="3753304" y="3109914"/>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7" name="Rectangle 16"/>
          <p:cNvSpPr/>
          <p:nvPr/>
        </p:nvSpPr>
        <p:spPr>
          <a:xfrm>
            <a:off x="6233658" y="2992142"/>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8" name="Rectangle 17"/>
          <p:cNvSpPr/>
          <p:nvPr/>
        </p:nvSpPr>
        <p:spPr>
          <a:xfrm>
            <a:off x="3041624" y="5934670"/>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p>
        </p:txBody>
      </p:sp>
      <p:sp>
        <p:nvSpPr>
          <p:cNvPr id="19" name="Rectangle 18"/>
          <p:cNvSpPr/>
          <p:nvPr/>
        </p:nvSpPr>
        <p:spPr>
          <a:xfrm>
            <a:off x="4711191" y="5722119"/>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p>
        </p:txBody>
      </p:sp>
      <p:sp>
        <p:nvSpPr>
          <p:cNvPr id="20" name="Rectangle 19"/>
          <p:cNvSpPr/>
          <p:nvPr/>
        </p:nvSpPr>
        <p:spPr>
          <a:xfrm>
            <a:off x="9798305" y="1937136"/>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6</a:t>
            </a:r>
          </a:p>
        </p:txBody>
      </p:sp>
    </p:spTree>
    <p:extLst>
      <p:ext uri="{BB962C8B-B14F-4D97-AF65-F5344CB8AC3E}">
        <p14:creationId xmlns:p14="http://schemas.microsoft.com/office/powerpoint/2010/main" val="279577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06CD-374F-6A42-9A9B-30F6CEFF2702}"/>
              </a:ext>
            </a:extLst>
          </p:cNvPr>
          <p:cNvSpPr>
            <a:spLocks noGrp="1"/>
          </p:cNvSpPr>
          <p:nvPr>
            <p:ph type="title"/>
          </p:nvPr>
        </p:nvSpPr>
        <p:spPr>
          <a:xfrm>
            <a:off x="388435" y="540946"/>
            <a:ext cx="10515600" cy="1325563"/>
          </a:xfrm>
        </p:spPr>
        <p:txBody>
          <a:bodyPr>
            <a:normAutofit/>
          </a:bodyPr>
          <a:lstStyle/>
          <a:p>
            <a:r>
              <a:rPr lang="en-US" sz="4000" b="1" dirty="0">
                <a:solidFill>
                  <a:schemeClr val="accent1">
                    <a:lumMod val="75000"/>
                  </a:schemeClr>
                </a:solidFill>
                <a:latin typeface="+mj-lt"/>
              </a:rPr>
              <a:t>Skin Assessment</a:t>
            </a:r>
          </a:p>
        </p:txBody>
      </p:sp>
      <p:pic>
        <p:nvPicPr>
          <p:cNvPr id="8" name="Content Placeholder 5">
            <a:extLst>
              <a:ext uri="{FF2B5EF4-FFF2-40B4-BE49-F238E27FC236}">
                <a16:creationId xmlns:a16="http://schemas.microsoft.com/office/drawing/2014/main" id="{C6A5ADF1-BD3C-0D42-A444-119737A3BF6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77128" y="1796067"/>
            <a:ext cx="3048000" cy="2033016"/>
          </a:xfrm>
        </p:spPr>
      </p:pic>
      <p:pic>
        <p:nvPicPr>
          <p:cNvPr id="5" name="Content Placeholder 7">
            <a:extLst>
              <a:ext uri="{FF2B5EF4-FFF2-40B4-BE49-F238E27FC236}">
                <a16:creationId xmlns:a16="http://schemas.microsoft.com/office/drawing/2014/main" id="{B9CB20A8-2148-6C41-B351-BB4358898C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435" y="1598104"/>
            <a:ext cx="3498620" cy="2333580"/>
          </a:xfrm>
          <a:prstGeom prst="rect">
            <a:avLst/>
          </a:prstGeom>
        </p:spPr>
      </p:pic>
      <p:graphicFrame>
        <p:nvGraphicFramePr>
          <p:cNvPr id="4" name="Diagram 3">
            <a:extLst>
              <a:ext uri="{FF2B5EF4-FFF2-40B4-BE49-F238E27FC236}">
                <a16:creationId xmlns:a16="http://schemas.microsoft.com/office/drawing/2014/main" id="{1A3F14C0-AAFE-E54F-AE49-97986B6AE6CD}"/>
              </a:ext>
            </a:extLst>
          </p:cNvPr>
          <p:cNvGraphicFramePr/>
          <p:nvPr/>
        </p:nvGraphicFramePr>
        <p:xfrm>
          <a:off x="665529" y="3965012"/>
          <a:ext cx="11182243" cy="2646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ClipArt Placeholder 13" descr="Issacson_icon-01.png">
            <a:extLst>
              <a:ext uri="{FF2B5EF4-FFF2-40B4-BE49-F238E27FC236}">
                <a16:creationId xmlns:a16="http://schemas.microsoft.com/office/drawing/2014/main" id="{592645C7-349D-9A49-B579-23C0861800D1}"/>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0704748" y="223959"/>
            <a:ext cx="963613" cy="965200"/>
          </a:xfrm>
          <a:prstGeom prst="rect">
            <a:avLst/>
          </a:prstGeom>
        </p:spPr>
      </p:pic>
      <p:pic>
        <p:nvPicPr>
          <p:cNvPr id="3" name="Picture 2" descr="A close up of a person's skin&#10;&#10;Description automatically generated with medium confidence">
            <a:extLst>
              <a:ext uri="{FF2B5EF4-FFF2-40B4-BE49-F238E27FC236}">
                <a16:creationId xmlns:a16="http://schemas.microsoft.com/office/drawing/2014/main" id="{BB44421F-E674-3E98-A5A3-007922E35B8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15203" y="1734033"/>
            <a:ext cx="3048853" cy="2215704"/>
          </a:xfrm>
          <a:prstGeom prst="rect">
            <a:avLst/>
          </a:prstGeom>
          <a:effectLst/>
        </p:spPr>
      </p:pic>
      <p:sp>
        <p:nvSpPr>
          <p:cNvPr id="7" name="TextBox 6">
            <a:extLst>
              <a:ext uri="{FF2B5EF4-FFF2-40B4-BE49-F238E27FC236}">
                <a16:creationId xmlns:a16="http://schemas.microsoft.com/office/drawing/2014/main" id="{6BBB2C5B-41EF-4477-1312-8967D393F729}"/>
              </a:ext>
            </a:extLst>
          </p:cNvPr>
          <p:cNvSpPr txBox="1"/>
          <p:nvPr/>
        </p:nvSpPr>
        <p:spPr>
          <a:xfrm>
            <a:off x="817929" y="6347788"/>
            <a:ext cx="10540492" cy="507831"/>
          </a:xfrm>
          <a:prstGeom prst="rect">
            <a:avLst/>
          </a:prstGeom>
          <a:noFill/>
        </p:spPr>
        <p:txBody>
          <a:bodyPr wrap="square" rtlCol="0">
            <a:spAutoFit/>
          </a:bodyPr>
          <a:lstStyle/>
          <a:p>
            <a:pPr defTabSz="914377" fontAlgn="t"/>
            <a:r>
              <a:rPr lang="en-US" sz="11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European Pressure Ulcer Advisory Panel, National Pressure Injury Advisory Panel, and Pan Pacific Pressure Injury Alliance. Prevention and Treatment of Pressure Ulcers/Injuries: Clinical Practice. The International Guideline 2019. EPUAP/NPIAP/PPPIA; 2019.</a:t>
            </a:r>
            <a:endParaRPr lang="en-US" sz="11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914377" fontAlgn="t"/>
            <a:endParaRPr lang="en-US" sz="500" dirty="0">
              <a:solidFill>
                <a:srgbClr val="000000"/>
              </a:solidFill>
              <a:latin typeface="Arial" panose="020B0604020202020204" pitchFamily="34" charset="0"/>
              <a:cs typeface="Arial"/>
              <a:sym typeface="Arial"/>
            </a:endParaRPr>
          </a:p>
        </p:txBody>
      </p:sp>
    </p:spTree>
    <p:extLst>
      <p:ext uri="{BB962C8B-B14F-4D97-AF65-F5344CB8AC3E}">
        <p14:creationId xmlns:p14="http://schemas.microsoft.com/office/powerpoint/2010/main" val="238011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5125019" y="471628"/>
            <a:ext cx="6473455" cy="1899912"/>
          </a:xfrm>
        </p:spPr>
        <p:txBody>
          <a:bodyPr>
            <a:normAutofit/>
          </a:bodyPr>
          <a:lstStyle/>
          <a:p>
            <a:pPr algn="r"/>
            <a:r>
              <a:rPr lang="en-US" sz="3200" b="1" dirty="0">
                <a:solidFill>
                  <a:schemeClr val="accent1">
                    <a:lumMod val="75000"/>
                  </a:schemeClr>
                </a:solidFill>
                <a:latin typeface="+mj-lt"/>
              </a:rPr>
              <a:t>Components of Skin Assessment</a:t>
            </a:r>
          </a:p>
        </p:txBody>
      </p:sp>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4114800" y="2103121"/>
            <a:ext cx="7238999" cy="4073844"/>
          </a:xfrm>
        </p:spPr>
        <p:txBody>
          <a:bodyPr>
            <a:normAutofit/>
          </a:bodyPr>
          <a:lstStyle/>
          <a:p>
            <a:r>
              <a:rPr lang="en-US" sz="3200" dirty="0"/>
              <a:t>Skin color</a:t>
            </a:r>
          </a:p>
          <a:p>
            <a:r>
              <a:rPr lang="en-US" sz="3200" dirty="0"/>
              <a:t>Skin temperature</a:t>
            </a:r>
          </a:p>
          <a:p>
            <a:r>
              <a:rPr lang="en-US" sz="3200" dirty="0"/>
              <a:t>Skin turgor</a:t>
            </a:r>
          </a:p>
          <a:p>
            <a:r>
              <a:rPr lang="en-US" sz="3200" dirty="0"/>
              <a:t>Skin moisture</a:t>
            </a:r>
          </a:p>
          <a:p>
            <a:r>
              <a:rPr lang="en-US" sz="3200" dirty="0"/>
              <a:t>Skin integrity</a:t>
            </a:r>
          </a:p>
        </p:txBody>
      </p:sp>
      <p:sp>
        <p:nvSpPr>
          <p:cNvPr id="5" name="TextBox 4">
            <a:extLst>
              <a:ext uri="{FF2B5EF4-FFF2-40B4-BE49-F238E27FC236}">
                <a16:creationId xmlns:a16="http://schemas.microsoft.com/office/drawing/2014/main" id="{8E01E075-864A-9B00-F476-8CBCFE722D92}"/>
              </a:ext>
            </a:extLst>
          </p:cNvPr>
          <p:cNvSpPr txBox="1"/>
          <p:nvPr/>
        </p:nvSpPr>
        <p:spPr>
          <a:xfrm>
            <a:off x="10111564" y="5901071"/>
            <a:ext cx="1892595" cy="307777"/>
          </a:xfrm>
          <a:prstGeom prst="rect">
            <a:avLst/>
          </a:prstGeom>
          <a:noFill/>
        </p:spPr>
        <p:txBody>
          <a:bodyPr wrap="square" rtlCol="0">
            <a:spAutoFit/>
          </a:bodyPr>
          <a:lstStyle/>
          <a:p>
            <a:pPr defTabSz="1219170">
              <a:buClr>
                <a:srgbClr val="000000"/>
              </a:buClr>
            </a:pPr>
            <a:r>
              <a:rPr lang="en-US" sz="1400" kern="0" dirty="0">
                <a:solidFill>
                  <a:srgbClr val="000000"/>
                </a:solidFill>
                <a:latin typeface="Arial"/>
                <a:cs typeface="Arial"/>
                <a:sym typeface="Arial"/>
              </a:rPr>
              <a:t>Mufti et al., 2022</a:t>
            </a:r>
          </a:p>
        </p:txBody>
      </p:sp>
      <p:pic>
        <p:nvPicPr>
          <p:cNvPr id="6" name="Picture 5">
            <a:extLst>
              <a:ext uri="{FF2B5EF4-FFF2-40B4-BE49-F238E27FC236}">
                <a16:creationId xmlns:a16="http://schemas.microsoft.com/office/drawing/2014/main" id="{77986747-FD81-44A7-295A-E0791406A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Tree>
    <p:extLst>
      <p:ext uri="{BB962C8B-B14F-4D97-AF65-F5344CB8AC3E}">
        <p14:creationId xmlns:p14="http://schemas.microsoft.com/office/powerpoint/2010/main" val="3485018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593528" y="360365"/>
            <a:ext cx="10760273" cy="1435396"/>
          </a:xfrm>
        </p:spPr>
        <p:txBody>
          <a:bodyPr>
            <a:normAutofit/>
          </a:bodyPr>
          <a:lstStyle/>
          <a:p>
            <a:r>
              <a:rPr lang="en-US" sz="4000" b="1" dirty="0">
                <a:solidFill>
                  <a:schemeClr val="accent1">
                    <a:lumMod val="75000"/>
                  </a:schemeClr>
                </a:solidFill>
                <a:latin typeface="+mj-lt"/>
              </a:rPr>
              <a:t>Perioperative Skin Assessment</a:t>
            </a:r>
          </a:p>
        </p:txBody>
      </p:sp>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5002681" y="1520456"/>
            <a:ext cx="6595793" cy="4832957"/>
          </a:xfrm>
        </p:spPr>
        <p:txBody>
          <a:bodyPr>
            <a:normAutofit/>
          </a:bodyPr>
          <a:lstStyle/>
          <a:p>
            <a:pPr lvl="3"/>
            <a:r>
              <a:rPr lang="en-US" sz="2800" dirty="0">
                <a:solidFill>
                  <a:schemeClr val="tx1"/>
                </a:solidFill>
              </a:rPr>
              <a:t>Pre-operatively</a:t>
            </a:r>
          </a:p>
          <a:p>
            <a:pPr lvl="4"/>
            <a:r>
              <a:rPr lang="en-US" sz="2400" dirty="0">
                <a:solidFill>
                  <a:schemeClr val="tx1"/>
                </a:solidFill>
              </a:rPr>
              <a:t>Complete assessment</a:t>
            </a:r>
          </a:p>
          <a:p>
            <a:pPr lvl="4"/>
            <a:r>
              <a:rPr lang="en-US" sz="2400" dirty="0">
                <a:solidFill>
                  <a:schemeClr val="tx1"/>
                </a:solidFill>
              </a:rPr>
              <a:t>Visual and tactile</a:t>
            </a:r>
          </a:p>
          <a:p>
            <a:pPr lvl="4"/>
            <a:r>
              <a:rPr lang="en-US" sz="2400" dirty="0">
                <a:solidFill>
                  <a:schemeClr val="tx1"/>
                </a:solidFill>
              </a:rPr>
              <a:t>Don’t just ask!</a:t>
            </a:r>
          </a:p>
          <a:p>
            <a:pPr lvl="4"/>
            <a:r>
              <a:rPr lang="en-US" sz="2400" dirty="0">
                <a:solidFill>
                  <a:schemeClr val="tx1"/>
                </a:solidFill>
              </a:rPr>
              <a:t>Consider positioning in OR</a:t>
            </a:r>
          </a:p>
          <a:p>
            <a:pPr lvl="4"/>
            <a:r>
              <a:rPr lang="en-US" sz="2400" dirty="0">
                <a:solidFill>
                  <a:schemeClr val="tx1"/>
                </a:solidFill>
              </a:rPr>
              <a:t>Report to OR nurse</a:t>
            </a:r>
          </a:p>
          <a:p>
            <a:pPr lvl="4"/>
            <a:r>
              <a:rPr lang="en-US" sz="2400" dirty="0">
                <a:solidFill>
                  <a:schemeClr val="tx1"/>
                </a:solidFill>
              </a:rPr>
              <a:t>Document </a:t>
            </a:r>
          </a:p>
        </p:txBody>
      </p:sp>
      <p:pic>
        <p:nvPicPr>
          <p:cNvPr id="4" name="Picture 3">
            <a:extLst>
              <a:ext uri="{FF2B5EF4-FFF2-40B4-BE49-F238E27FC236}">
                <a16:creationId xmlns:a16="http://schemas.microsoft.com/office/drawing/2014/main" id="{F9CA272C-3930-7391-6A96-F4C2416BF632}"/>
              </a:ext>
            </a:extLst>
          </p:cNvPr>
          <p:cNvPicPr>
            <a:picLocks noChangeAspect="1"/>
          </p:cNvPicPr>
          <p:nvPr/>
        </p:nvPicPr>
        <p:blipFill>
          <a:blip r:embed="rId3"/>
          <a:stretch>
            <a:fillRect/>
          </a:stretch>
        </p:blipFill>
        <p:spPr>
          <a:xfrm>
            <a:off x="1321433" y="1653807"/>
            <a:ext cx="3935895" cy="4224048"/>
          </a:xfrm>
          <a:prstGeom prst="rect">
            <a:avLst/>
          </a:prstGeom>
        </p:spPr>
      </p:pic>
    </p:spTree>
    <p:extLst>
      <p:ext uri="{BB962C8B-B14F-4D97-AF65-F5344CB8AC3E}">
        <p14:creationId xmlns:p14="http://schemas.microsoft.com/office/powerpoint/2010/main" val="493376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5002681" y="1520456"/>
            <a:ext cx="6595793" cy="4832957"/>
          </a:xfrm>
        </p:spPr>
        <p:txBody>
          <a:bodyPr>
            <a:normAutofit fontScale="92500" lnSpcReduction="10000"/>
          </a:bodyPr>
          <a:lstStyle/>
          <a:p>
            <a:pPr marL="914377" lvl="2" indent="0">
              <a:buNone/>
            </a:pPr>
            <a:r>
              <a:rPr lang="en-US" sz="2800" dirty="0">
                <a:solidFill>
                  <a:schemeClr val="tx1"/>
                </a:solidFill>
              </a:rPr>
              <a:t>Intraoperative </a:t>
            </a:r>
          </a:p>
          <a:p>
            <a:pPr lvl="3"/>
            <a:r>
              <a:rPr lang="en-US" sz="2400" dirty="0">
                <a:solidFill>
                  <a:schemeClr val="tx1"/>
                </a:solidFill>
              </a:rPr>
              <a:t>Get hand-off report from previous nurse</a:t>
            </a:r>
          </a:p>
          <a:p>
            <a:pPr lvl="3"/>
            <a:r>
              <a:rPr lang="en-US" sz="2400" dirty="0">
                <a:solidFill>
                  <a:schemeClr val="tx1"/>
                </a:solidFill>
              </a:rPr>
              <a:t>Double check skin areas of concern</a:t>
            </a:r>
          </a:p>
          <a:p>
            <a:pPr lvl="3"/>
            <a:r>
              <a:rPr lang="en-US" sz="2400" dirty="0">
                <a:solidFill>
                  <a:schemeClr val="tx1"/>
                </a:solidFill>
              </a:rPr>
              <a:t>Implement prevention</a:t>
            </a:r>
          </a:p>
          <a:p>
            <a:pPr lvl="4"/>
            <a:r>
              <a:rPr lang="en-US" sz="2000" dirty="0">
                <a:solidFill>
                  <a:schemeClr val="tx1"/>
                </a:solidFill>
              </a:rPr>
              <a:t>Consider prophylactic dressings for high risk bony prominences</a:t>
            </a:r>
          </a:p>
          <a:p>
            <a:pPr lvl="4"/>
            <a:r>
              <a:rPr lang="en-US" sz="2000" dirty="0">
                <a:solidFill>
                  <a:schemeClr val="tx1"/>
                </a:solidFill>
              </a:rPr>
              <a:t>Support surface </a:t>
            </a:r>
          </a:p>
          <a:p>
            <a:pPr lvl="4"/>
            <a:r>
              <a:rPr lang="en-US" sz="2000" dirty="0">
                <a:solidFill>
                  <a:schemeClr val="tx1"/>
                </a:solidFill>
              </a:rPr>
              <a:t>Appropriate positioning devices</a:t>
            </a:r>
          </a:p>
          <a:p>
            <a:pPr lvl="4"/>
            <a:r>
              <a:rPr lang="en-US" sz="2000" dirty="0">
                <a:solidFill>
                  <a:schemeClr val="tx1"/>
                </a:solidFill>
              </a:rPr>
              <a:t>Off loading heels</a:t>
            </a:r>
          </a:p>
          <a:p>
            <a:pPr lvl="4"/>
            <a:r>
              <a:rPr lang="en-US" sz="2000" dirty="0">
                <a:solidFill>
                  <a:schemeClr val="tx1"/>
                </a:solidFill>
              </a:rPr>
              <a:t>Any surgical breaks for repositioning, micro-shift?</a:t>
            </a:r>
          </a:p>
          <a:p>
            <a:pPr lvl="3"/>
            <a:r>
              <a:rPr lang="en-US" sz="2400" dirty="0">
                <a:solidFill>
                  <a:schemeClr val="tx1"/>
                </a:solidFill>
              </a:rPr>
              <a:t>Document</a:t>
            </a:r>
          </a:p>
        </p:txBody>
      </p:sp>
      <p:pic>
        <p:nvPicPr>
          <p:cNvPr id="10" name="Picture 9">
            <a:extLst>
              <a:ext uri="{FF2B5EF4-FFF2-40B4-BE49-F238E27FC236}">
                <a16:creationId xmlns:a16="http://schemas.microsoft.com/office/drawing/2014/main" id="{511AB47C-E4E0-8FD3-8318-78497FA8FF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1966" y="1603029"/>
            <a:ext cx="3876263" cy="4667812"/>
          </a:xfrm>
          <a:prstGeom prst="rect">
            <a:avLst/>
          </a:prstGeom>
        </p:spPr>
      </p:pic>
      <p:sp>
        <p:nvSpPr>
          <p:cNvPr id="6" name="Title 1">
            <a:extLst>
              <a:ext uri="{FF2B5EF4-FFF2-40B4-BE49-F238E27FC236}">
                <a16:creationId xmlns:a16="http://schemas.microsoft.com/office/drawing/2014/main" id="{B6835254-E012-07A8-D39A-C823EE3FEB2C}"/>
              </a:ext>
            </a:extLst>
          </p:cNvPr>
          <p:cNvSpPr txBox="1">
            <a:spLocks/>
          </p:cNvSpPr>
          <p:nvPr/>
        </p:nvSpPr>
        <p:spPr>
          <a:xfrm>
            <a:off x="593529" y="85062"/>
            <a:ext cx="10760273" cy="1435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uClr>
                <a:srgbClr val="000000"/>
              </a:buClr>
            </a:pPr>
            <a:r>
              <a:rPr lang="en-US" sz="4000" b="1" dirty="0">
                <a:solidFill>
                  <a:srgbClr val="4285F4">
                    <a:lumMod val="75000"/>
                  </a:srgbClr>
                </a:solidFill>
                <a:sym typeface="Arial"/>
              </a:rPr>
              <a:t>Perioperative Skin Assessment</a:t>
            </a:r>
          </a:p>
        </p:txBody>
      </p:sp>
    </p:spTree>
    <p:extLst>
      <p:ext uri="{BB962C8B-B14F-4D97-AF65-F5344CB8AC3E}">
        <p14:creationId xmlns:p14="http://schemas.microsoft.com/office/powerpoint/2010/main" val="562111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5002681" y="1520456"/>
            <a:ext cx="6595793" cy="4832957"/>
          </a:xfrm>
        </p:spPr>
        <p:txBody>
          <a:bodyPr>
            <a:normAutofit/>
          </a:bodyPr>
          <a:lstStyle/>
          <a:p>
            <a:pPr lvl="2"/>
            <a:r>
              <a:rPr lang="en-US" sz="2800" dirty="0">
                <a:solidFill>
                  <a:schemeClr val="tx1"/>
                </a:solidFill>
              </a:rPr>
              <a:t>PACU</a:t>
            </a:r>
          </a:p>
          <a:p>
            <a:pPr lvl="3"/>
            <a:r>
              <a:rPr lang="en-US" sz="2400" dirty="0">
                <a:solidFill>
                  <a:schemeClr val="tx1"/>
                </a:solidFill>
              </a:rPr>
              <a:t>Hand-off report from OR nurse</a:t>
            </a:r>
          </a:p>
          <a:p>
            <a:pPr lvl="3"/>
            <a:r>
              <a:rPr lang="en-US" sz="2400" dirty="0">
                <a:solidFill>
                  <a:schemeClr val="tx1"/>
                </a:solidFill>
              </a:rPr>
              <a:t>Position patient in different position than OR</a:t>
            </a:r>
          </a:p>
          <a:p>
            <a:pPr lvl="3"/>
            <a:r>
              <a:rPr lang="en-US" sz="2400" dirty="0">
                <a:solidFill>
                  <a:schemeClr val="tx1"/>
                </a:solidFill>
              </a:rPr>
              <a:t>Complete skin assessment when stable</a:t>
            </a:r>
          </a:p>
          <a:p>
            <a:pPr lvl="3"/>
            <a:r>
              <a:rPr lang="en-US" sz="2400" dirty="0">
                <a:solidFill>
                  <a:schemeClr val="tx1"/>
                </a:solidFill>
              </a:rPr>
              <a:t>Hand-off report to receiving nurse if inpatient</a:t>
            </a:r>
          </a:p>
          <a:p>
            <a:pPr lvl="3"/>
            <a:r>
              <a:rPr lang="en-US" sz="2400" dirty="0">
                <a:solidFill>
                  <a:schemeClr val="tx1"/>
                </a:solidFill>
              </a:rPr>
              <a:t>Document</a:t>
            </a:r>
          </a:p>
          <a:p>
            <a:pPr lvl="3"/>
            <a:endParaRPr lang="en-US" dirty="0"/>
          </a:p>
        </p:txBody>
      </p:sp>
      <p:pic>
        <p:nvPicPr>
          <p:cNvPr id="4" name="Picture 3">
            <a:extLst>
              <a:ext uri="{FF2B5EF4-FFF2-40B4-BE49-F238E27FC236}">
                <a16:creationId xmlns:a16="http://schemas.microsoft.com/office/drawing/2014/main" id="{C89F366B-4021-BBB0-442E-81FF1CA0AD48}"/>
              </a:ext>
            </a:extLst>
          </p:cNvPr>
          <p:cNvPicPr>
            <a:picLocks noChangeAspect="1"/>
          </p:cNvPicPr>
          <p:nvPr/>
        </p:nvPicPr>
        <p:blipFill>
          <a:blip r:embed="rId3"/>
          <a:stretch>
            <a:fillRect/>
          </a:stretch>
        </p:blipFill>
        <p:spPr>
          <a:xfrm>
            <a:off x="838201" y="1723192"/>
            <a:ext cx="3856383" cy="4597721"/>
          </a:xfrm>
          <a:prstGeom prst="rect">
            <a:avLst/>
          </a:prstGeom>
        </p:spPr>
      </p:pic>
      <p:sp>
        <p:nvSpPr>
          <p:cNvPr id="5" name="Title 1">
            <a:extLst>
              <a:ext uri="{FF2B5EF4-FFF2-40B4-BE49-F238E27FC236}">
                <a16:creationId xmlns:a16="http://schemas.microsoft.com/office/drawing/2014/main" id="{663A47EF-1A65-D03D-4427-F8405521EB4F}"/>
              </a:ext>
            </a:extLst>
          </p:cNvPr>
          <p:cNvSpPr txBox="1">
            <a:spLocks/>
          </p:cNvSpPr>
          <p:nvPr/>
        </p:nvSpPr>
        <p:spPr>
          <a:xfrm>
            <a:off x="593529" y="85062"/>
            <a:ext cx="10760273" cy="1435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uClr>
                <a:srgbClr val="000000"/>
              </a:buClr>
            </a:pPr>
            <a:r>
              <a:rPr lang="en-US" sz="4000" b="1" dirty="0">
                <a:solidFill>
                  <a:srgbClr val="4285F4">
                    <a:lumMod val="75000"/>
                  </a:srgbClr>
                </a:solidFill>
                <a:latin typeface="Arial"/>
                <a:sym typeface="Arial"/>
              </a:rPr>
              <a:t>Perioperative Skin Assessment</a:t>
            </a:r>
          </a:p>
        </p:txBody>
      </p:sp>
    </p:spTree>
    <p:extLst>
      <p:ext uri="{BB962C8B-B14F-4D97-AF65-F5344CB8AC3E}">
        <p14:creationId xmlns:p14="http://schemas.microsoft.com/office/powerpoint/2010/main" val="3740422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C960-7DAF-51AA-BC75-B9347115657B}"/>
              </a:ext>
            </a:extLst>
          </p:cNvPr>
          <p:cNvSpPr>
            <a:spLocks noGrp="1"/>
          </p:cNvSpPr>
          <p:nvPr>
            <p:ph type="title"/>
          </p:nvPr>
        </p:nvSpPr>
        <p:spPr>
          <a:xfrm>
            <a:off x="685800" y="364301"/>
            <a:ext cx="10515600" cy="1325563"/>
          </a:xfrm>
        </p:spPr>
        <p:txBody>
          <a:bodyPr>
            <a:normAutofit/>
          </a:bodyPr>
          <a:lstStyle/>
          <a:p>
            <a:r>
              <a:rPr lang="en-US" sz="4000" b="1" dirty="0">
                <a:solidFill>
                  <a:schemeClr val="accent1">
                    <a:lumMod val="75000"/>
                  </a:schemeClr>
                </a:solidFill>
              </a:rPr>
              <a:t>Hints for Assessing Darkly Toned Skin</a:t>
            </a:r>
          </a:p>
        </p:txBody>
      </p:sp>
      <p:sp>
        <p:nvSpPr>
          <p:cNvPr id="3" name="Content Placeholder 2">
            <a:extLst>
              <a:ext uri="{FF2B5EF4-FFF2-40B4-BE49-F238E27FC236}">
                <a16:creationId xmlns:a16="http://schemas.microsoft.com/office/drawing/2014/main" id="{5DD6397E-671F-B386-8BDA-3CB8BBC9D3B2}"/>
              </a:ext>
            </a:extLst>
          </p:cNvPr>
          <p:cNvSpPr>
            <a:spLocks noGrp="1"/>
          </p:cNvSpPr>
          <p:nvPr>
            <p:ph sz="half" idx="1"/>
          </p:nvPr>
        </p:nvSpPr>
        <p:spPr>
          <a:xfrm>
            <a:off x="536713" y="1729217"/>
            <a:ext cx="5559287" cy="4351339"/>
          </a:xfrm>
        </p:spPr>
        <p:txBody>
          <a:bodyPr>
            <a:normAutofit fontScale="92500" lnSpcReduction="10000"/>
          </a:bodyPr>
          <a:lstStyle/>
          <a:p>
            <a:pPr marL="342891" indent="-342891">
              <a:buFont typeface="Arial" panose="020B0604020202020204" pitchFamily="34" charset="0"/>
              <a:buChar char="•"/>
            </a:pPr>
            <a:r>
              <a:rPr lang="en-US" sz="2600" dirty="0">
                <a:solidFill>
                  <a:schemeClr val="tx1"/>
                </a:solidFill>
              </a:rPr>
              <a:t>Establish baseline skin tone</a:t>
            </a:r>
          </a:p>
          <a:p>
            <a:pPr marL="800080" lvl="1" indent="-342891">
              <a:buFont typeface="Arial" panose="020B0604020202020204" pitchFamily="34" charset="0"/>
              <a:buChar char="•"/>
            </a:pPr>
            <a:r>
              <a:rPr lang="en-US" sz="2200" dirty="0">
                <a:solidFill>
                  <a:schemeClr val="tx1"/>
                </a:solidFill>
              </a:rPr>
              <a:t>In area not exposed to UV </a:t>
            </a:r>
          </a:p>
          <a:p>
            <a:pPr marL="342891" indent="-342891">
              <a:buFont typeface="Arial" panose="020B0604020202020204" pitchFamily="34" charset="0"/>
              <a:buChar char="•"/>
            </a:pPr>
            <a:r>
              <a:rPr lang="en-US" sz="2600" dirty="0">
                <a:solidFill>
                  <a:schemeClr val="tx1"/>
                </a:solidFill>
              </a:rPr>
              <a:t>Use adequate lighting</a:t>
            </a:r>
          </a:p>
          <a:p>
            <a:pPr marL="800080" lvl="1" indent="-342891">
              <a:buFont typeface="Arial" panose="020B0604020202020204" pitchFamily="34" charset="0"/>
              <a:buChar char="•"/>
            </a:pPr>
            <a:r>
              <a:rPr lang="en-US" sz="2200" dirty="0">
                <a:solidFill>
                  <a:schemeClr val="tx1"/>
                </a:solidFill>
              </a:rPr>
              <a:t>Avoid fluorescent lighting</a:t>
            </a:r>
          </a:p>
          <a:p>
            <a:pPr marL="800080" lvl="1" indent="-342891">
              <a:buFont typeface="Arial" panose="020B0604020202020204" pitchFamily="34" charset="0"/>
              <a:buChar char="•"/>
            </a:pPr>
            <a:r>
              <a:rPr lang="en-US" sz="2200" dirty="0">
                <a:solidFill>
                  <a:schemeClr val="tx1"/>
                </a:solidFill>
              </a:rPr>
              <a:t>Use halogen light or flashlight/headlamp</a:t>
            </a:r>
          </a:p>
          <a:p>
            <a:pPr marL="342891" indent="-342891">
              <a:buFont typeface="Arial" panose="020B0604020202020204" pitchFamily="34" charset="0"/>
              <a:buChar char="•"/>
            </a:pPr>
            <a:r>
              <a:rPr lang="en-US" sz="2600" dirty="0">
                <a:solidFill>
                  <a:schemeClr val="tx1"/>
                </a:solidFill>
              </a:rPr>
              <a:t>Thoroughly cleanse area before assessment</a:t>
            </a:r>
          </a:p>
          <a:p>
            <a:pPr marL="342891" indent="-342891">
              <a:buFont typeface="Arial" panose="020B0604020202020204" pitchFamily="34" charset="0"/>
              <a:buChar char="•"/>
            </a:pPr>
            <a:r>
              <a:rPr lang="en-US" sz="2600" dirty="0">
                <a:solidFill>
                  <a:schemeClr val="tx1"/>
                </a:solidFill>
              </a:rPr>
              <a:t>Compare area being assessed to unaffected areas</a:t>
            </a:r>
          </a:p>
          <a:p>
            <a:pPr marL="342891" indent="-342891">
              <a:buFont typeface="Arial" panose="020B0604020202020204" pitchFamily="34" charset="0"/>
              <a:buChar char="•"/>
            </a:pPr>
            <a:r>
              <a:rPr lang="en-US" sz="2600" dirty="0">
                <a:solidFill>
                  <a:schemeClr val="tx1"/>
                </a:solidFill>
              </a:rPr>
              <a:t>Moisten areas to rehydrate epidermis</a:t>
            </a:r>
          </a:p>
        </p:txBody>
      </p:sp>
      <p:sp>
        <p:nvSpPr>
          <p:cNvPr id="4" name="Content Placeholder 3">
            <a:extLst>
              <a:ext uri="{FF2B5EF4-FFF2-40B4-BE49-F238E27FC236}">
                <a16:creationId xmlns:a16="http://schemas.microsoft.com/office/drawing/2014/main" id="{B5425FE0-B3CE-7D96-059A-71BED404BB43}"/>
              </a:ext>
            </a:extLst>
          </p:cNvPr>
          <p:cNvSpPr>
            <a:spLocks noGrp="1"/>
          </p:cNvSpPr>
          <p:nvPr>
            <p:ph sz="half" idx="2"/>
          </p:nvPr>
        </p:nvSpPr>
        <p:spPr>
          <a:xfrm>
            <a:off x="6096000" y="1689863"/>
            <a:ext cx="5181600" cy="4351339"/>
          </a:xfrm>
        </p:spPr>
        <p:txBody>
          <a:bodyPr>
            <a:normAutofit fontScale="92500" lnSpcReduction="10000"/>
          </a:bodyPr>
          <a:lstStyle/>
          <a:p>
            <a:pPr marL="457189">
              <a:buFont typeface="Arial" panose="020B0604020202020204" pitchFamily="34" charset="0"/>
              <a:buChar char="•"/>
            </a:pPr>
            <a:r>
              <a:rPr lang="en-US" sz="2600" dirty="0">
                <a:solidFill>
                  <a:schemeClr val="tx1"/>
                </a:solidFill>
              </a:rPr>
              <a:t>Compare moist areas being assessed to dry skin</a:t>
            </a:r>
          </a:p>
          <a:p>
            <a:pPr marL="457189">
              <a:buFont typeface="Arial" panose="020B0604020202020204" pitchFamily="34" charset="0"/>
              <a:buChar char="•"/>
            </a:pPr>
            <a:r>
              <a:rPr lang="en-US" sz="2600" dirty="0">
                <a:solidFill>
                  <a:schemeClr val="tx1"/>
                </a:solidFill>
              </a:rPr>
              <a:t>Implement a skin tone classification system intended for skin pigmentation</a:t>
            </a:r>
          </a:p>
          <a:p>
            <a:pPr marL="457189">
              <a:buFont typeface="Arial" panose="020B0604020202020204" pitchFamily="34" charset="0"/>
              <a:buChar char="•"/>
            </a:pPr>
            <a:r>
              <a:rPr lang="en-US" sz="2600" dirty="0">
                <a:solidFill>
                  <a:schemeClr val="tx1"/>
                </a:solidFill>
              </a:rPr>
              <a:t>Use more than visual assessment</a:t>
            </a:r>
          </a:p>
          <a:p>
            <a:pPr marL="800080" lvl="1" indent="-342891">
              <a:buFont typeface="Arial" panose="020B0604020202020204" pitchFamily="34" charset="0"/>
              <a:buChar char="•"/>
            </a:pPr>
            <a:r>
              <a:rPr lang="en-US" dirty="0">
                <a:solidFill>
                  <a:schemeClr val="tx1"/>
                </a:solidFill>
              </a:rPr>
              <a:t>Include palpation to assess temperature, erythema, blanching, or pain</a:t>
            </a:r>
          </a:p>
          <a:p>
            <a:pPr marL="800080" lvl="1" indent="-342891">
              <a:buFont typeface="Arial" panose="020B0604020202020204" pitchFamily="34" charset="0"/>
              <a:buChar char="•"/>
            </a:pPr>
            <a:r>
              <a:rPr lang="en-US" dirty="0">
                <a:solidFill>
                  <a:schemeClr val="tx1"/>
                </a:solidFill>
              </a:rPr>
              <a:t>Include technology, when possible</a:t>
            </a:r>
          </a:p>
          <a:p>
            <a:pPr lvl="2"/>
            <a:r>
              <a:rPr lang="en-US" dirty="0">
                <a:solidFill>
                  <a:schemeClr val="tx1"/>
                </a:solidFill>
              </a:rPr>
              <a:t>SEM, ultrasound, thermography</a:t>
            </a:r>
          </a:p>
        </p:txBody>
      </p:sp>
    </p:spTree>
    <p:extLst>
      <p:ext uri="{BB962C8B-B14F-4D97-AF65-F5344CB8AC3E}">
        <p14:creationId xmlns:p14="http://schemas.microsoft.com/office/powerpoint/2010/main" val="581459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094A-0513-4CEF-465E-CBC229BF7876}"/>
              </a:ext>
            </a:extLst>
          </p:cNvPr>
          <p:cNvSpPr>
            <a:spLocks noGrp="1"/>
          </p:cNvSpPr>
          <p:nvPr>
            <p:ph type="title"/>
          </p:nvPr>
        </p:nvSpPr>
        <p:spPr>
          <a:xfrm>
            <a:off x="838200" y="364301"/>
            <a:ext cx="10515600" cy="1325563"/>
          </a:xfrm>
        </p:spPr>
        <p:txBody>
          <a:bodyPr>
            <a:normAutofit/>
          </a:bodyPr>
          <a:lstStyle/>
          <a:p>
            <a:r>
              <a:rPr lang="en-US" sz="4000" b="1" dirty="0">
                <a:solidFill>
                  <a:schemeClr val="accent1">
                    <a:lumMod val="75000"/>
                  </a:schemeClr>
                </a:solidFill>
              </a:rPr>
              <a:t>Skin Tone Classification</a:t>
            </a:r>
          </a:p>
        </p:txBody>
      </p:sp>
      <p:sp>
        <p:nvSpPr>
          <p:cNvPr id="3" name="Content Placeholder 2">
            <a:extLst>
              <a:ext uri="{FF2B5EF4-FFF2-40B4-BE49-F238E27FC236}">
                <a16:creationId xmlns:a16="http://schemas.microsoft.com/office/drawing/2014/main" id="{084CE20B-CD5E-4A12-FD68-0A06260FFF71}"/>
              </a:ext>
            </a:extLst>
          </p:cNvPr>
          <p:cNvSpPr>
            <a:spLocks noGrp="1"/>
          </p:cNvSpPr>
          <p:nvPr>
            <p:ph sz="half" idx="1"/>
          </p:nvPr>
        </p:nvSpPr>
        <p:spPr>
          <a:xfrm>
            <a:off x="2581939" y="1470838"/>
            <a:ext cx="8629400" cy="5181599"/>
          </a:xfrm>
        </p:spPr>
        <p:txBody>
          <a:bodyPr>
            <a:normAutofit fontScale="92500"/>
          </a:bodyPr>
          <a:lstStyle/>
          <a:p>
            <a:pPr algn="ctr"/>
            <a:r>
              <a:rPr lang="en-US" sz="3000" b="1" dirty="0"/>
              <a:t>The Monk Skin Tone Scale</a:t>
            </a:r>
          </a:p>
          <a:p>
            <a:pPr marL="342891" indent="-342891">
              <a:buFont typeface="Arial" panose="020B0604020202020204" pitchFamily="34" charset="0"/>
              <a:buChar char="•"/>
            </a:pPr>
            <a:r>
              <a:rPr lang="en-US" sz="2600" dirty="0"/>
              <a:t>Open-source, 10-shade scale describing human skin color, developed by Ellis Monk in partnership with Google.</a:t>
            </a:r>
          </a:p>
          <a:p>
            <a:pPr marL="342891" indent="-342891">
              <a:buFont typeface="Arial" panose="020B0604020202020204" pitchFamily="34" charset="0"/>
              <a:buChar char="•"/>
            </a:pPr>
            <a:r>
              <a:rPr lang="en-US" sz="2600" dirty="0"/>
              <a:t>To replace the Fitzpatrick scale in fields such as computer vision research, after an IEEE study found the Fitzpatrick scale to be "poorly predictive of skin tone" and advised it "not be used as such in evaluations of computer vision applications.“</a:t>
            </a:r>
          </a:p>
          <a:p>
            <a:pPr marL="342891" indent="-342891">
              <a:buFont typeface="Arial" panose="020B0604020202020204" pitchFamily="34" charset="0"/>
              <a:buChar char="•"/>
            </a:pPr>
            <a:r>
              <a:rPr lang="en-US" sz="2600" dirty="0"/>
              <a:t>The Fitzpatrick scale was found to under-represent darker shades of skin relative to the global human population.</a:t>
            </a:r>
          </a:p>
        </p:txBody>
      </p:sp>
      <p:pic>
        <p:nvPicPr>
          <p:cNvPr id="6" name="Content Placeholder 5">
            <a:extLst>
              <a:ext uri="{FF2B5EF4-FFF2-40B4-BE49-F238E27FC236}">
                <a16:creationId xmlns:a16="http://schemas.microsoft.com/office/drawing/2014/main" id="{2898AE3A-208F-9BBB-E673-4DD322053DE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1100289" y="3842078"/>
            <a:ext cx="5181600" cy="439119"/>
          </a:xfrm>
          <a:prstGeom prst="rect">
            <a:avLst/>
          </a:prstGeom>
        </p:spPr>
      </p:pic>
      <p:sp>
        <p:nvSpPr>
          <p:cNvPr id="7" name="TextBox 6">
            <a:extLst>
              <a:ext uri="{FF2B5EF4-FFF2-40B4-BE49-F238E27FC236}">
                <a16:creationId xmlns:a16="http://schemas.microsoft.com/office/drawing/2014/main" id="{78864796-E7AE-5743-4E25-1B70B2A9EFB6}"/>
              </a:ext>
            </a:extLst>
          </p:cNvPr>
          <p:cNvSpPr txBox="1"/>
          <p:nvPr/>
        </p:nvSpPr>
        <p:spPr>
          <a:xfrm>
            <a:off x="2439478" y="6262578"/>
            <a:ext cx="4457161" cy="276999"/>
          </a:xfrm>
          <a:prstGeom prst="rect">
            <a:avLst/>
          </a:prstGeom>
          <a:noFill/>
        </p:spPr>
        <p:txBody>
          <a:bodyPr wrap="square" rtlCol="0">
            <a:spAutoFit/>
          </a:bodyPr>
          <a:lstStyle/>
          <a:p>
            <a:pPr algn="r" defTabSz="1219170">
              <a:buClr>
                <a:srgbClr val="000000"/>
              </a:buClr>
            </a:pPr>
            <a:r>
              <a:rPr lang="en-US" sz="1200" kern="0" dirty="0">
                <a:solidFill>
                  <a:srgbClr val="000000"/>
                </a:solidFill>
                <a:latin typeface="Arial"/>
                <a:cs typeface="Arial"/>
                <a:sym typeface="Arial"/>
              </a:rPr>
              <a:t>Wikipedia, 2024; Monk, n.d.</a:t>
            </a:r>
          </a:p>
        </p:txBody>
      </p:sp>
    </p:spTree>
    <p:extLst>
      <p:ext uri="{BB962C8B-B14F-4D97-AF65-F5344CB8AC3E}">
        <p14:creationId xmlns:p14="http://schemas.microsoft.com/office/powerpoint/2010/main" val="3005421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4B30EAF-D83C-4E7E-EA73-5A73A512024B}"/>
              </a:ext>
            </a:extLst>
          </p:cNvPr>
          <p:cNvGraphicFramePr>
            <a:graphicFrameLocks noGrp="1"/>
          </p:cNvGraphicFramePr>
          <p:nvPr>
            <p:ph idx="1"/>
            <p:extLst>
              <p:ext uri="{D42A27DB-BD31-4B8C-83A1-F6EECF244321}">
                <p14:modId xmlns:p14="http://schemas.microsoft.com/office/powerpoint/2010/main" val="52399699"/>
              </p:ext>
            </p:extLst>
          </p:nvPr>
        </p:nvGraphicFramePr>
        <p:xfrm>
          <a:off x="414671" y="1073889"/>
          <a:ext cx="11777329" cy="5379720"/>
        </p:xfrm>
        <a:graphic>
          <a:graphicData uri="http://schemas.openxmlformats.org/drawingml/2006/table">
            <a:tbl>
              <a:tblPr firstRow="1" bandRow="1">
                <a:tableStyleId>{5C22544A-7EE6-4342-B048-85BDC9FD1C3A}</a:tableStyleId>
              </a:tblPr>
              <a:tblGrid>
                <a:gridCol w="2175585">
                  <a:extLst>
                    <a:ext uri="{9D8B030D-6E8A-4147-A177-3AD203B41FA5}">
                      <a16:colId xmlns:a16="http://schemas.microsoft.com/office/drawing/2014/main" val="3315217539"/>
                    </a:ext>
                  </a:extLst>
                </a:gridCol>
                <a:gridCol w="9601744">
                  <a:extLst>
                    <a:ext uri="{9D8B030D-6E8A-4147-A177-3AD203B41FA5}">
                      <a16:colId xmlns:a16="http://schemas.microsoft.com/office/drawing/2014/main" val="3977904495"/>
                    </a:ext>
                  </a:extLst>
                </a:gridCol>
              </a:tblGrid>
              <a:tr h="447524">
                <a:tc>
                  <a:txBody>
                    <a:bodyPr/>
                    <a:lstStyle/>
                    <a:p>
                      <a:pPr algn="ctr"/>
                      <a:r>
                        <a:rPr lang="en-US" sz="2400" dirty="0">
                          <a:solidFill>
                            <a:srgbClr val="FFFF00"/>
                          </a:solidFill>
                        </a:rPr>
                        <a:t>Condition</a:t>
                      </a:r>
                    </a:p>
                  </a:txBody>
                  <a:tcPr/>
                </a:tc>
                <a:tc>
                  <a:txBody>
                    <a:bodyPr/>
                    <a:lstStyle/>
                    <a:p>
                      <a:pPr algn="ctr"/>
                      <a:r>
                        <a:rPr lang="en-US" sz="2400" dirty="0">
                          <a:solidFill>
                            <a:srgbClr val="FFFF00"/>
                          </a:solidFill>
                        </a:rPr>
                        <a:t>Findings</a:t>
                      </a:r>
                    </a:p>
                  </a:txBody>
                  <a:tcPr/>
                </a:tc>
                <a:extLst>
                  <a:ext uri="{0D108BD9-81ED-4DB2-BD59-A6C34878D82A}">
                    <a16:rowId xmlns:a16="http://schemas.microsoft.com/office/drawing/2014/main" val="492836010"/>
                  </a:ext>
                </a:extLst>
              </a:tr>
              <a:tr h="1118809">
                <a:tc>
                  <a:txBody>
                    <a:bodyPr/>
                    <a:lstStyle/>
                    <a:p>
                      <a:r>
                        <a:rPr lang="en-US" sz="2300" dirty="0"/>
                        <a:t>Cyanosis</a:t>
                      </a:r>
                    </a:p>
                  </a:txBody>
                  <a:tcPr/>
                </a:tc>
                <a:tc>
                  <a:txBody>
                    <a:bodyPr/>
                    <a:lstStyle/>
                    <a:p>
                      <a:r>
                        <a:rPr lang="en-US" sz="2300" dirty="0"/>
                        <a:t>Lips &amp; tongue will be gray or white; palms, soles, conjunctiva, &amp; nail beds will have bluish tinge. Utilize other assessment (O2 saturation, ABGs) to determine level of hypoxia.</a:t>
                      </a:r>
                    </a:p>
                  </a:txBody>
                  <a:tcPr/>
                </a:tc>
                <a:extLst>
                  <a:ext uri="{0D108BD9-81ED-4DB2-BD59-A6C34878D82A}">
                    <a16:rowId xmlns:a16="http://schemas.microsoft.com/office/drawing/2014/main" val="3722265970"/>
                  </a:ext>
                </a:extLst>
              </a:tr>
              <a:tr h="775708">
                <a:tc>
                  <a:txBody>
                    <a:bodyPr/>
                    <a:lstStyle/>
                    <a:p>
                      <a:r>
                        <a:rPr lang="en-US" sz="2300" dirty="0"/>
                        <a:t>Stage 1 PI</a:t>
                      </a:r>
                    </a:p>
                  </a:txBody>
                  <a:tcPr/>
                </a:tc>
                <a:tc>
                  <a:txBody>
                    <a:bodyPr/>
                    <a:lstStyle/>
                    <a:p>
                      <a:r>
                        <a:rPr lang="en-US" sz="2300" dirty="0"/>
                        <a:t>No visible blanching response;  erythema might not be visible or detectable. Inspect &amp; palpate for additional skin tissue changes.</a:t>
                      </a:r>
                    </a:p>
                  </a:txBody>
                  <a:tcPr/>
                </a:tc>
                <a:extLst>
                  <a:ext uri="{0D108BD9-81ED-4DB2-BD59-A6C34878D82A}">
                    <a16:rowId xmlns:a16="http://schemas.microsoft.com/office/drawing/2014/main" val="438479391"/>
                  </a:ext>
                </a:extLst>
              </a:tr>
              <a:tr h="775708">
                <a:tc>
                  <a:txBody>
                    <a:bodyPr/>
                    <a:lstStyle/>
                    <a:p>
                      <a:r>
                        <a:rPr lang="en-US" sz="2300" dirty="0"/>
                        <a:t>DTPI</a:t>
                      </a:r>
                    </a:p>
                  </a:txBody>
                  <a:tcPr/>
                </a:tc>
                <a:tc>
                  <a:txBody>
                    <a:bodyPr/>
                    <a:lstStyle/>
                    <a:p>
                      <a:r>
                        <a:rPr lang="en-US" sz="2300" dirty="0"/>
                        <a:t>Might not be easily visible. Assess for preceding changes (pain &amp; temperature change) in the affected area.</a:t>
                      </a:r>
                    </a:p>
                  </a:txBody>
                  <a:tcPr/>
                </a:tc>
                <a:extLst>
                  <a:ext uri="{0D108BD9-81ED-4DB2-BD59-A6C34878D82A}">
                    <a16:rowId xmlns:a16="http://schemas.microsoft.com/office/drawing/2014/main" val="2527074404"/>
                  </a:ext>
                </a:extLst>
              </a:tr>
              <a:tr h="2148113">
                <a:tc>
                  <a:txBody>
                    <a:bodyPr/>
                    <a:lstStyle/>
                    <a:p>
                      <a:r>
                        <a:rPr lang="en-US" sz="2300" dirty="0"/>
                        <a:t>Inflammation</a:t>
                      </a:r>
                    </a:p>
                  </a:txBody>
                  <a:tcPr/>
                </a:tc>
                <a:tc>
                  <a:txBody>
                    <a:bodyPr/>
                    <a:lstStyle/>
                    <a:p>
                      <a:r>
                        <a:rPr lang="en-US" sz="2300" dirty="0"/>
                        <a:t>Can be subtle or unnoticeable to naked eye. Areas with recently resolved inflammation appear darker than the patient's normal skin tone. The following techniques can be used: compare &amp; contrast an affected &amp; nonaffected area for increased warmth, skin color changes, &amp; texture; examine the affected area for shine, tautness, &amp; pitting edema with pressure; palpate for differences in texture.</a:t>
                      </a:r>
                    </a:p>
                  </a:txBody>
                  <a:tcPr/>
                </a:tc>
                <a:extLst>
                  <a:ext uri="{0D108BD9-81ED-4DB2-BD59-A6C34878D82A}">
                    <a16:rowId xmlns:a16="http://schemas.microsoft.com/office/drawing/2014/main" val="636185378"/>
                  </a:ext>
                </a:extLst>
              </a:tr>
            </a:tbl>
          </a:graphicData>
        </a:graphic>
      </p:graphicFrame>
      <p:sp>
        <p:nvSpPr>
          <p:cNvPr id="5" name="Title 1">
            <a:extLst>
              <a:ext uri="{FF2B5EF4-FFF2-40B4-BE49-F238E27FC236}">
                <a16:creationId xmlns:a16="http://schemas.microsoft.com/office/drawing/2014/main" id="{78BC314A-34B3-B7EE-E0C8-AAD602F44004}"/>
              </a:ext>
            </a:extLst>
          </p:cNvPr>
          <p:cNvSpPr txBox="1">
            <a:spLocks/>
          </p:cNvSpPr>
          <p:nvPr/>
        </p:nvSpPr>
        <p:spPr>
          <a:xfrm>
            <a:off x="838200" y="365125"/>
            <a:ext cx="10515600" cy="7087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600" b="1" kern="0" dirty="0">
                <a:solidFill>
                  <a:schemeClr val="accent1">
                    <a:lumMod val="75000"/>
                  </a:schemeClr>
                </a:solidFill>
                <a:latin typeface="+mj-lt"/>
              </a:rPr>
              <a:t>Assessing Skin of Color Recommendations</a:t>
            </a:r>
          </a:p>
        </p:txBody>
      </p:sp>
      <p:sp>
        <p:nvSpPr>
          <p:cNvPr id="2" name="TextBox 1">
            <a:extLst>
              <a:ext uri="{FF2B5EF4-FFF2-40B4-BE49-F238E27FC236}">
                <a16:creationId xmlns:a16="http://schemas.microsoft.com/office/drawing/2014/main" id="{43428B1B-A3FB-EE5C-35DE-E5299FF12698}"/>
              </a:ext>
            </a:extLst>
          </p:cNvPr>
          <p:cNvSpPr txBox="1"/>
          <p:nvPr/>
        </p:nvSpPr>
        <p:spPr>
          <a:xfrm>
            <a:off x="414671" y="6453609"/>
            <a:ext cx="8932817" cy="400110"/>
          </a:xfrm>
          <a:prstGeom prst="rect">
            <a:avLst/>
          </a:prstGeom>
          <a:noFill/>
        </p:spPr>
        <p:txBody>
          <a:bodyPr wrap="square" rtlCol="0">
            <a:spAutoFit/>
          </a:bodyPr>
          <a:lstStyle/>
          <a:p>
            <a:pPr defTabSz="1219170">
              <a:buClr>
                <a:srgbClr val="000000"/>
              </a:buClr>
            </a:pPr>
            <a:r>
              <a:rPr lang="en-US" sz="1000" kern="1200" dirty="0">
                <a:solidFill>
                  <a:srgbClr val="09142A"/>
                </a:solidFill>
                <a:latin typeface="+mn-lt"/>
                <a:ea typeface="+mn-ea"/>
                <a:cs typeface="+mn-cs"/>
              </a:rPr>
              <a:t>Pusey-Reid, E., Quinn, L., </a:t>
            </a:r>
            <a:r>
              <a:rPr lang="en-US" sz="1000" kern="1200" dirty="0" err="1">
                <a:solidFill>
                  <a:srgbClr val="09142A"/>
                </a:solidFill>
                <a:latin typeface="+mn-lt"/>
                <a:ea typeface="+mn-ea"/>
                <a:cs typeface="+mn-cs"/>
              </a:rPr>
              <a:t>Samost</a:t>
            </a:r>
            <a:r>
              <a:rPr lang="en-US" sz="1000" kern="1200" dirty="0">
                <a:solidFill>
                  <a:srgbClr val="09142A"/>
                </a:solidFill>
                <a:latin typeface="+mn-lt"/>
                <a:ea typeface="+mn-ea"/>
                <a:cs typeface="+mn-cs"/>
              </a:rPr>
              <a:t>, M. E. &amp; Reidy, P. A. (2023). Skin assessment in patients with dark skin tone. American Journal of Nursing, 123(3), 36-43 </a:t>
            </a:r>
            <a:r>
              <a:rPr lang="en-US" sz="1000" kern="0" dirty="0">
                <a:solidFill>
                  <a:srgbClr val="000000"/>
                </a:solidFill>
                <a:latin typeface="Arial"/>
                <a:cs typeface="Arial"/>
                <a:sym typeface="Arial"/>
              </a:rPr>
              <a:t>Pusey-Reid et al., 2023</a:t>
            </a:r>
          </a:p>
        </p:txBody>
      </p:sp>
    </p:spTree>
    <p:extLst>
      <p:ext uri="{BB962C8B-B14F-4D97-AF65-F5344CB8AC3E}">
        <p14:creationId xmlns:p14="http://schemas.microsoft.com/office/powerpoint/2010/main" val="2163679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4B30EAF-D83C-4E7E-EA73-5A73A512024B}"/>
              </a:ext>
            </a:extLst>
          </p:cNvPr>
          <p:cNvGraphicFramePr>
            <a:graphicFrameLocks noGrp="1"/>
          </p:cNvGraphicFramePr>
          <p:nvPr>
            <p:ph idx="1"/>
            <p:extLst>
              <p:ext uri="{D42A27DB-BD31-4B8C-83A1-F6EECF244321}">
                <p14:modId xmlns:p14="http://schemas.microsoft.com/office/powerpoint/2010/main" val="3831886492"/>
              </p:ext>
            </p:extLst>
          </p:nvPr>
        </p:nvGraphicFramePr>
        <p:xfrm>
          <a:off x="839972" y="1508760"/>
          <a:ext cx="10818627" cy="4713514"/>
        </p:xfrm>
        <a:graphic>
          <a:graphicData uri="http://schemas.openxmlformats.org/drawingml/2006/table">
            <a:tbl>
              <a:tblPr firstRow="1" bandRow="1">
                <a:tableStyleId>{5C22544A-7EE6-4342-B048-85BDC9FD1C3A}</a:tableStyleId>
              </a:tblPr>
              <a:tblGrid>
                <a:gridCol w="1838055">
                  <a:extLst>
                    <a:ext uri="{9D8B030D-6E8A-4147-A177-3AD203B41FA5}">
                      <a16:colId xmlns:a16="http://schemas.microsoft.com/office/drawing/2014/main" val="3315217539"/>
                    </a:ext>
                  </a:extLst>
                </a:gridCol>
                <a:gridCol w="8980572">
                  <a:extLst>
                    <a:ext uri="{9D8B030D-6E8A-4147-A177-3AD203B41FA5}">
                      <a16:colId xmlns:a16="http://schemas.microsoft.com/office/drawing/2014/main" val="3977904495"/>
                    </a:ext>
                  </a:extLst>
                </a:gridCol>
              </a:tblGrid>
              <a:tr h="457200">
                <a:tc>
                  <a:txBody>
                    <a:bodyPr/>
                    <a:lstStyle/>
                    <a:p>
                      <a:pPr algn="ctr"/>
                      <a:r>
                        <a:rPr lang="en-US" sz="2400" dirty="0">
                          <a:solidFill>
                            <a:srgbClr val="FFFF00"/>
                          </a:solidFill>
                        </a:rPr>
                        <a:t>Condition</a:t>
                      </a:r>
                    </a:p>
                  </a:txBody>
                  <a:tcPr/>
                </a:tc>
                <a:tc>
                  <a:txBody>
                    <a:bodyPr/>
                    <a:lstStyle/>
                    <a:p>
                      <a:pPr algn="ctr"/>
                      <a:r>
                        <a:rPr lang="en-US" sz="2400" dirty="0">
                          <a:solidFill>
                            <a:srgbClr val="FFFF00"/>
                          </a:solidFill>
                        </a:rPr>
                        <a:t>Findings</a:t>
                      </a:r>
                    </a:p>
                  </a:txBody>
                  <a:tcPr/>
                </a:tc>
                <a:extLst>
                  <a:ext uri="{0D108BD9-81ED-4DB2-BD59-A6C34878D82A}">
                    <a16:rowId xmlns:a16="http://schemas.microsoft.com/office/drawing/2014/main" val="492836010"/>
                  </a:ext>
                </a:extLst>
              </a:tr>
              <a:tr h="782320">
                <a:tc>
                  <a:txBody>
                    <a:bodyPr/>
                    <a:lstStyle/>
                    <a:p>
                      <a:r>
                        <a:rPr lang="en-US" sz="2300" dirty="0"/>
                        <a:t>Petechiae</a:t>
                      </a:r>
                    </a:p>
                  </a:txBody>
                  <a:tcPr/>
                </a:tc>
                <a:tc>
                  <a:txBody>
                    <a:bodyPr/>
                    <a:lstStyle/>
                    <a:p>
                      <a:r>
                        <a:rPr lang="en-US" sz="2300" dirty="0"/>
                        <a:t>On darkly pigmented skin rarely visible. May be visible in oral mucosa or conjunctiva.</a:t>
                      </a:r>
                    </a:p>
                  </a:txBody>
                  <a:tcPr/>
                </a:tc>
                <a:extLst>
                  <a:ext uri="{0D108BD9-81ED-4DB2-BD59-A6C34878D82A}">
                    <a16:rowId xmlns:a16="http://schemas.microsoft.com/office/drawing/2014/main" val="3722265970"/>
                  </a:ext>
                </a:extLst>
              </a:tr>
              <a:tr h="1177834">
                <a:tc>
                  <a:txBody>
                    <a:bodyPr/>
                    <a:lstStyle/>
                    <a:p>
                      <a:r>
                        <a:rPr lang="en-US" sz="2300" dirty="0"/>
                        <a:t>Skin irritation &amp; erythema</a:t>
                      </a:r>
                    </a:p>
                  </a:txBody>
                  <a:tcPr/>
                </a:tc>
                <a:tc>
                  <a:txBody>
                    <a:bodyPr/>
                    <a:lstStyle/>
                    <a:p>
                      <a:r>
                        <a:rPr lang="en-US" sz="2300" dirty="0"/>
                        <a:t>May present as inflammatory or post-inflammatory hyperpigmentation (affected area darker than surrounding skin tone).</a:t>
                      </a:r>
                    </a:p>
                  </a:txBody>
                  <a:tcPr/>
                </a:tc>
                <a:extLst>
                  <a:ext uri="{0D108BD9-81ED-4DB2-BD59-A6C34878D82A}">
                    <a16:rowId xmlns:a16="http://schemas.microsoft.com/office/drawing/2014/main" val="438479391"/>
                  </a:ext>
                </a:extLst>
              </a:tr>
              <a:tr h="782320">
                <a:tc>
                  <a:txBody>
                    <a:bodyPr/>
                    <a:lstStyle/>
                    <a:p>
                      <a:r>
                        <a:rPr lang="en-US" sz="2300" dirty="0"/>
                        <a:t>Ecchymoses</a:t>
                      </a:r>
                    </a:p>
                  </a:txBody>
                  <a:tcPr/>
                </a:tc>
                <a:tc>
                  <a:txBody>
                    <a:bodyPr/>
                    <a:lstStyle/>
                    <a:p>
                      <a:r>
                        <a:rPr lang="en-US" sz="2300" dirty="0"/>
                        <a:t>Areas appear darker than person's usual skin tone; may be tender &amp; easily palpable, depending on whether a hematoma is present.</a:t>
                      </a:r>
                    </a:p>
                  </a:txBody>
                  <a:tcPr/>
                </a:tc>
                <a:extLst>
                  <a:ext uri="{0D108BD9-81ED-4DB2-BD59-A6C34878D82A}">
                    <a16:rowId xmlns:a16="http://schemas.microsoft.com/office/drawing/2014/main" val="2527074404"/>
                  </a:ext>
                </a:extLst>
              </a:tr>
              <a:tr h="1473200">
                <a:tc>
                  <a:txBody>
                    <a:bodyPr/>
                    <a:lstStyle/>
                    <a:p>
                      <a:r>
                        <a:rPr lang="en-US" sz="2300" dirty="0"/>
                        <a:t>Pallor</a:t>
                      </a:r>
                    </a:p>
                  </a:txBody>
                  <a:tcPr/>
                </a:tc>
                <a:tc>
                  <a:txBody>
                    <a:bodyPr/>
                    <a:lstStyle/>
                    <a:p>
                      <a:r>
                        <a:rPr lang="en-US" sz="2300" dirty="0"/>
                        <a:t>Inspect mucous membranes for an ash gray color, using ambient lighting or a halogen lamp. Because of decreased blood flow to the skin, brown skin appears yellow-brown, &amp; very dark brown or black skin appears ash gray.</a:t>
                      </a:r>
                    </a:p>
                  </a:txBody>
                  <a:tcPr/>
                </a:tc>
                <a:extLst>
                  <a:ext uri="{0D108BD9-81ED-4DB2-BD59-A6C34878D82A}">
                    <a16:rowId xmlns:a16="http://schemas.microsoft.com/office/drawing/2014/main" val="636185378"/>
                  </a:ext>
                </a:extLst>
              </a:tr>
            </a:tbl>
          </a:graphicData>
        </a:graphic>
      </p:graphicFrame>
      <p:sp>
        <p:nvSpPr>
          <p:cNvPr id="5" name="Title 1">
            <a:extLst>
              <a:ext uri="{FF2B5EF4-FFF2-40B4-BE49-F238E27FC236}">
                <a16:creationId xmlns:a16="http://schemas.microsoft.com/office/drawing/2014/main" id="{1F3F7663-1D65-F8D0-4181-3D9A8F1B8630}"/>
              </a:ext>
            </a:extLst>
          </p:cNvPr>
          <p:cNvSpPr txBox="1">
            <a:spLocks/>
          </p:cNvSpPr>
          <p:nvPr/>
        </p:nvSpPr>
        <p:spPr>
          <a:xfrm>
            <a:off x="727316" y="679227"/>
            <a:ext cx="10515600" cy="7087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600" b="1" kern="0" dirty="0">
                <a:solidFill>
                  <a:schemeClr val="accent1">
                    <a:lumMod val="75000"/>
                  </a:schemeClr>
                </a:solidFill>
                <a:latin typeface="+mj-lt"/>
              </a:rPr>
              <a:t>Assessing Skin of Color Recommendations</a:t>
            </a:r>
          </a:p>
        </p:txBody>
      </p:sp>
      <p:sp>
        <p:nvSpPr>
          <p:cNvPr id="2" name="TextBox 1">
            <a:extLst>
              <a:ext uri="{FF2B5EF4-FFF2-40B4-BE49-F238E27FC236}">
                <a16:creationId xmlns:a16="http://schemas.microsoft.com/office/drawing/2014/main" id="{F37BBF1B-BB9D-6FF6-90D9-15EAF1E5941B}"/>
              </a:ext>
            </a:extLst>
          </p:cNvPr>
          <p:cNvSpPr txBox="1"/>
          <p:nvPr/>
        </p:nvSpPr>
        <p:spPr>
          <a:xfrm>
            <a:off x="472440" y="6318069"/>
            <a:ext cx="8932817" cy="400110"/>
          </a:xfrm>
          <a:prstGeom prst="rect">
            <a:avLst/>
          </a:prstGeom>
          <a:noFill/>
        </p:spPr>
        <p:txBody>
          <a:bodyPr wrap="square" rtlCol="0">
            <a:spAutoFit/>
          </a:bodyPr>
          <a:lstStyle/>
          <a:p>
            <a:pPr defTabSz="1219170">
              <a:buClr>
                <a:srgbClr val="000000"/>
              </a:buClr>
            </a:pPr>
            <a:r>
              <a:rPr lang="en-US" sz="1000" kern="1200" dirty="0">
                <a:solidFill>
                  <a:srgbClr val="09142A"/>
                </a:solidFill>
                <a:latin typeface="+mn-lt"/>
                <a:ea typeface="+mn-ea"/>
                <a:cs typeface="+mn-cs"/>
              </a:rPr>
              <a:t>Pusey-Reid, E., Quinn, L., </a:t>
            </a:r>
            <a:r>
              <a:rPr lang="en-US" sz="1000" kern="1200" dirty="0" err="1">
                <a:solidFill>
                  <a:srgbClr val="09142A"/>
                </a:solidFill>
                <a:latin typeface="+mn-lt"/>
                <a:ea typeface="+mn-ea"/>
                <a:cs typeface="+mn-cs"/>
              </a:rPr>
              <a:t>Samost</a:t>
            </a:r>
            <a:r>
              <a:rPr lang="en-US" sz="1000" kern="1200" dirty="0">
                <a:solidFill>
                  <a:srgbClr val="09142A"/>
                </a:solidFill>
                <a:latin typeface="+mn-lt"/>
                <a:ea typeface="+mn-ea"/>
                <a:cs typeface="+mn-cs"/>
              </a:rPr>
              <a:t>, M. E. &amp; Reidy, P. A. (2023). Skin assessment in patients with dark skin tone. American Journal of Nursing, 123(3), 36-43 </a:t>
            </a:r>
            <a:r>
              <a:rPr lang="en-US" sz="1000" kern="0" dirty="0">
                <a:solidFill>
                  <a:srgbClr val="000000"/>
                </a:solidFill>
                <a:latin typeface="Arial"/>
                <a:cs typeface="Arial"/>
                <a:sym typeface="Arial"/>
              </a:rPr>
              <a:t>Pusey-Reid et al., 2023</a:t>
            </a:r>
          </a:p>
        </p:txBody>
      </p:sp>
    </p:spTree>
    <p:extLst>
      <p:ext uri="{BB962C8B-B14F-4D97-AF65-F5344CB8AC3E}">
        <p14:creationId xmlns:p14="http://schemas.microsoft.com/office/powerpoint/2010/main" val="2628799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3684-6C87-8147-6315-81513087E671}"/>
              </a:ext>
            </a:extLst>
          </p:cNvPr>
          <p:cNvSpPr>
            <a:spLocks noGrp="1"/>
          </p:cNvSpPr>
          <p:nvPr>
            <p:ph type="title"/>
          </p:nvPr>
        </p:nvSpPr>
        <p:spPr>
          <a:xfrm>
            <a:off x="838200" y="365125"/>
            <a:ext cx="10515600" cy="708763"/>
          </a:xfrm>
        </p:spPr>
        <p:txBody>
          <a:bodyPr>
            <a:noAutofit/>
          </a:bodyPr>
          <a:lstStyle/>
          <a:p>
            <a:r>
              <a:rPr lang="en-US" sz="3600" b="1" dirty="0">
                <a:solidFill>
                  <a:schemeClr val="accent1">
                    <a:lumMod val="75000"/>
                  </a:schemeClr>
                </a:solidFill>
                <a:latin typeface="+mj-lt"/>
              </a:rPr>
              <a:t>Assessing Skin of Color Recommendations</a:t>
            </a:r>
          </a:p>
        </p:txBody>
      </p:sp>
      <p:graphicFrame>
        <p:nvGraphicFramePr>
          <p:cNvPr id="6" name="Content Placeholder 5">
            <a:extLst>
              <a:ext uri="{FF2B5EF4-FFF2-40B4-BE49-F238E27FC236}">
                <a16:creationId xmlns:a16="http://schemas.microsoft.com/office/drawing/2014/main" id="{04B30EAF-D83C-4E7E-EA73-5A73A512024B}"/>
              </a:ext>
            </a:extLst>
          </p:cNvPr>
          <p:cNvGraphicFramePr>
            <a:graphicFrameLocks noGrp="1"/>
          </p:cNvGraphicFramePr>
          <p:nvPr>
            <p:ph idx="1"/>
          </p:nvPr>
        </p:nvGraphicFramePr>
        <p:xfrm>
          <a:off x="839973" y="1432560"/>
          <a:ext cx="10513828" cy="4846320"/>
        </p:xfrm>
        <a:graphic>
          <a:graphicData uri="http://schemas.openxmlformats.org/drawingml/2006/table">
            <a:tbl>
              <a:tblPr firstRow="1" bandRow="1">
                <a:tableStyleId>{5C22544A-7EE6-4342-B048-85BDC9FD1C3A}</a:tableStyleId>
              </a:tblPr>
              <a:tblGrid>
                <a:gridCol w="1754372">
                  <a:extLst>
                    <a:ext uri="{9D8B030D-6E8A-4147-A177-3AD203B41FA5}">
                      <a16:colId xmlns:a16="http://schemas.microsoft.com/office/drawing/2014/main" val="3315217539"/>
                    </a:ext>
                  </a:extLst>
                </a:gridCol>
                <a:gridCol w="8759456">
                  <a:extLst>
                    <a:ext uri="{9D8B030D-6E8A-4147-A177-3AD203B41FA5}">
                      <a16:colId xmlns:a16="http://schemas.microsoft.com/office/drawing/2014/main" val="3977904495"/>
                    </a:ext>
                  </a:extLst>
                </a:gridCol>
              </a:tblGrid>
              <a:tr h="457200">
                <a:tc>
                  <a:txBody>
                    <a:bodyPr/>
                    <a:lstStyle/>
                    <a:p>
                      <a:pPr algn="ctr"/>
                      <a:r>
                        <a:rPr lang="en-US" sz="2400" dirty="0">
                          <a:solidFill>
                            <a:srgbClr val="FFFF00"/>
                          </a:solidFill>
                        </a:rPr>
                        <a:t>Condition</a:t>
                      </a:r>
                    </a:p>
                  </a:txBody>
                  <a:tcPr/>
                </a:tc>
                <a:tc>
                  <a:txBody>
                    <a:bodyPr/>
                    <a:lstStyle/>
                    <a:p>
                      <a:pPr algn="ctr"/>
                      <a:r>
                        <a:rPr lang="en-US" sz="2400" dirty="0">
                          <a:solidFill>
                            <a:srgbClr val="FFFF00"/>
                          </a:solidFill>
                        </a:rPr>
                        <a:t>Findings</a:t>
                      </a:r>
                    </a:p>
                  </a:txBody>
                  <a:tcPr/>
                </a:tc>
                <a:extLst>
                  <a:ext uri="{0D108BD9-81ED-4DB2-BD59-A6C34878D82A}">
                    <a16:rowId xmlns:a16="http://schemas.microsoft.com/office/drawing/2014/main" val="492836010"/>
                  </a:ext>
                </a:extLst>
              </a:tr>
              <a:tr h="1818640">
                <a:tc>
                  <a:txBody>
                    <a:bodyPr/>
                    <a:lstStyle/>
                    <a:p>
                      <a:r>
                        <a:rPr lang="en-US" sz="2300" dirty="0"/>
                        <a:t>Jaundice</a:t>
                      </a:r>
                    </a:p>
                  </a:txBody>
                  <a:tcPr/>
                </a:tc>
                <a:tc>
                  <a:txBody>
                    <a:bodyPr/>
                    <a:lstStyle/>
                    <a:p>
                      <a:r>
                        <a:rPr lang="en-US" sz="2300" dirty="0"/>
                        <a:t>Inspect oral mucosa, especially the hard palate, for yellow discoloration. For a more accurate determination of jaundice, examine the sclera closest to the cornea. If the palms and soles have callouses, they may appear yellow even when jaundice is not present.</a:t>
                      </a:r>
                    </a:p>
                  </a:txBody>
                  <a:tcPr/>
                </a:tc>
                <a:extLst>
                  <a:ext uri="{0D108BD9-81ED-4DB2-BD59-A6C34878D82A}">
                    <a16:rowId xmlns:a16="http://schemas.microsoft.com/office/drawing/2014/main" val="3722265970"/>
                  </a:ext>
                </a:extLst>
              </a:tr>
              <a:tr h="2509520">
                <a:tc>
                  <a:txBody>
                    <a:bodyPr/>
                    <a:lstStyle/>
                    <a:p>
                      <a:r>
                        <a:rPr lang="en-US" sz="2300" dirty="0"/>
                        <a:t>Nails</a:t>
                      </a:r>
                    </a:p>
                  </a:txBody>
                  <a:tcPr/>
                </a:tc>
                <a:tc>
                  <a:txBody>
                    <a:bodyPr/>
                    <a:lstStyle/>
                    <a:p>
                      <a:r>
                        <a:rPr lang="en-US" sz="2300" dirty="0"/>
                        <a:t>Melanonychia, dyschromia, or chromonychia (discoloration or hyperpigmentation of the distal matrix of the nail bed) present in 75% of people with dark skin tone. When assessing for abnormalities, ask the patient if they have had rapid hyperpigmented changes or new onset hyperpigmentation, widening hyperpigmented stripe, triangular pigmented shape, &amp; dystrophy of nails.</a:t>
                      </a:r>
                    </a:p>
                  </a:txBody>
                  <a:tcPr/>
                </a:tc>
                <a:extLst>
                  <a:ext uri="{0D108BD9-81ED-4DB2-BD59-A6C34878D82A}">
                    <a16:rowId xmlns:a16="http://schemas.microsoft.com/office/drawing/2014/main" val="438479391"/>
                  </a:ext>
                </a:extLst>
              </a:tr>
            </a:tbl>
          </a:graphicData>
        </a:graphic>
      </p:graphicFrame>
      <p:sp>
        <p:nvSpPr>
          <p:cNvPr id="7" name="TextBox 6">
            <a:extLst>
              <a:ext uri="{FF2B5EF4-FFF2-40B4-BE49-F238E27FC236}">
                <a16:creationId xmlns:a16="http://schemas.microsoft.com/office/drawing/2014/main" id="{C713D001-C974-854E-2264-C201156A087B}"/>
              </a:ext>
            </a:extLst>
          </p:cNvPr>
          <p:cNvSpPr txBox="1"/>
          <p:nvPr/>
        </p:nvSpPr>
        <p:spPr>
          <a:xfrm>
            <a:off x="472440" y="6318069"/>
            <a:ext cx="8932817" cy="400110"/>
          </a:xfrm>
          <a:prstGeom prst="rect">
            <a:avLst/>
          </a:prstGeom>
          <a:noFill/>
        </p:spPr>
        <p:txBody>
          <a:bodyPr wrap="square" rtlCol="0">
            <a:spAutoFit/>
          </a:bodyPr>
          <a:lstStyle/>
          <a:p>
            <a:pPr defTabSz="1219170">
              <a:buClr>
                <a:srgbClr val="000000"/>
              </a:buClr>
            </a:pPr>
            <a:r>
              <a:rPr lang="en-US" sz="1000" kern="1200" dirty="0">
                <a:solidFill>
                  <a:srgbClr val="09142A"/>
                </a:solidFill>
                <a:latin typeface="+mn-lt"/>
                <a:ea typeface="+mn-ea"/>
                <a:cs typeface="+mn-cs"/>
              </a:rPr>
              <a:t>Pusey-Reid, E., Quinn, L., </a:t>
            </a:r>
            <a:r>
              <a:rPr lang="en-US" sz="1000" kern="1200" dirty="0" err="1">
                <a:solidFill>
                  <a:srgbClr val="09142A"/>
                </a:solidFill>
                <a:latin typeface="+mn-lt"/>
                <a:ea typeface="+mn-ea"/>
                <a:cs typeface="+mn-cs"/>
              </a:rPr>
              <a:t>Samost</a:t>
            </a:r>
            <a:r>
              <a:rPr lang="en-US" sz="1000" kern="1200" dirty="0">
                <a:solidFill>
                  <a:srgbClr val="09142A"/>
                </a:solidFill>
                <a:latin typeface="+mn-lt"/>
                <a:ea typeface="+mn-ea"/>
                <a:cs typeface="+mn-cs"/>
              </a:rPr>
              <a:t>, M. E. &amp; Reidy, P. A. (2023). Skin assessment in patients with dark skin tone. American Journal of Nursing, 123(3), 36-43 </a:t>
            </a:r>
            <a:r>
              <a:rPr lang="en-US" sz="1000" kern="0" dirty="0">
                <a:solidFill>
                  <a:srgbClr val="000000"/>
                </a:solidFill>
                <a:latin typeface="Arial"/>
                <a:cs typeface="Arial"/>
                <a:sym typeface="Arial"/>
              </a:rPr>
              <a:t>Pusey-Reid et al., 2023</a:t>
            </a:r>
          </a:p>
        </p:txBody>
      </p:sp>
    </p:spTree>
    <p:extLst>
      <p:ext uri="{BB962C8B-B14F-4D97-AF65-F5344CB8AC3E}">
        <p14:creationId xmlns:p14="http://schemas.microsoft.com/office/powerpoint/2010/main" val="3389088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B8BC-A9F6-F143-AABA-574756322270}"/>
              </a:ext>
            </a:extLst>
          </p:cNvPr>
          <p:cNvSpPr txBox="1">
            <a:spLocks/>
          </p:cNvSpPr>
          <p:nvPr/>
        </p:nvSpPr>
        <p:spPr>
          <a:xfrm>
            <a:off x="0" y="2389950"/>
            <a:ext cx="12192000" cy="452519"/>
          </a:xfrm>
          <a:prstGeom prst="rect">
            <a:avLst/>
          </a:prstGeom>
        </p:spPr>
        <p:txBody>
          <a:bodyPr/>
          <a:lstStyle>
            <a:lvl1pPr algn="l" defTabSz="914400" rtl="0" eaLnBrk="1" latinLnBrk="0" hangingPunct="1">
              <a:lnSpc>
                <a:spcPct val="90000"/>
              </a:lnSpc>
              <a:spcBef>
                <a:spcPct val="0"/>
              </a:spcBef>
              <a:buNone/>
              <a:defRPr sz="2500" kern="1200">
                <a:solidFill>
                  <a:schemeClr val="tx1"/>
                </a:solidFill>
                <a:latin typeface="+mj-lt"/>
                <a:ea typeface="+mj-ea"/>
                <a:cs typeface="+mj-cs"/>
              </a:defRPr>
            </a:lvl1pPr>
          </a:lstStyle>
          <a:p>
            <a:pPr algn="ctr" defTabSz="914377">
              <a:defRPr/>
            </a:pPr>
            <a:endParaRPr lang="en-US" sz="3600" b="1" dirty="0">
              <a:solidFill>
                <a:srgbClr val="000000"/>
              </a:solidFill>
              <a:latin typeface="Arial Black" panose="020B0604020202020204" pitchFamily="34" charset="0"/>
              <a:cs typeface="Arial Black" panose="020B0604020202020204" pitchFamily="34" charset="0"/>
              <a:sym typeface="Arial"/>
            </a:endParaRPr>
          </a:p>
        </p:txBody>
      </p:sp>
      <p:pic>
        <p:nvPicPr>
          <p:cNvPr id="8" name="Picture 7">
            <a:extLst>
              <a:ext uri="{FF2B5EF4-FFF2-40B4-BE49-F238E27FC236}">
                <a16:creationId xmlns:a16="http://schemas.microsoft.com/office/drawing/2014/main" id="{0467D645-0FF0-051C-F110-289C40AA63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3496" y="1794104"/>
            <a:ext cx="4570559" cy="3841191"/>
          </a:xfrm>
          <a:prstGeom prst="rect">
            <a:avLst/>
          </a:prstGeom>
        </p:spPr>
      </p:pic>
      <p:sp>
        <p:nvSpPr>
          <p:cNvPr id="3" name="TextBox 2">
            <a:extLst>
              <a:ext uri="{FF2B5EF4-FFF2-40B4-BE49-F238E27FC236}">
                <a16:creationId xmlns:a16="http://schemas.microsoft.com/office/drawing/2014/main" id="{3DDEEE62-9EF3-C820-7C7E-E0D8C333EBB1}"/>
              </a:ext>
            </a:extLst>
          </p:cNvPr>
          <p:cNvSpPr txBox="1"/>
          <p:nvPr/>
        </p:nvSpPr>
        <p:spPr>
          <a:xfrm>
            <a:off x="477079" y="6164915"/>
            <a:ext cx="10166920" cy="707886"/>
          </a:xfrm>
          <a:prstGeom prst="rect">
            <a:avLst/>
          </a:prstGeom>
          <a:noFill/>
        </p:spPr>
        <p:txBody>
          <a:bodyPr wrap="square">
            <a:spAutoFit/>
          </a:bodyPr>
          <a:lstStyle/>
          <a:p>
            <a:pPr defTabSz="914377" fontAlgn="t"/>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Image Credit: </a:t>
            </a:r>
            <a:r>
              <a:rPr lang="en-US" sz="1000" dirty="0">
                <a:solidFill>
                  <a:srgbClr val="000000"/>
                </a:solidFill>
                <a:latin typeface="Arial"/>
                <a:cs typeface="Arial"/>
                <a:sym typeface="Arial"/>
                <a:hlinkClick r:id="rId5"/>
              </a:rPr>
              <a:t>https://www.shutterstock.com/catalog/collections/2773448902110611311</a:t>
            </a:r>
            <a:endParaRPr lang="en-US" sz="1000" dirty="0">
              <a:solidFill>
                <a:srgbClr val="000000"/>
              </a:solidFill>
              <a:latin typeface="Arial"/>
              <a:cs typeface="Arial"/>
              <a:sym typeface="Arial"/>
            </a:endParaRPr>
          </a:p>
          <a:p>
            <a:pPr defTabSz="914377" fontAlgn="t"/>
            <a:r>
              <a:rPr lang="en-US" sz="100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Skin Integrity, Immobility, and Pressure Ulcers in Class III Obese Patients. Pa Patient Saf Advisory 2013 Jun;10(2):50-4. </a:t>
            </a:r>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914377" fontAlgn="t"/>
            <a:r>
              <a:rPr lang="en-US" sz="1000" u="sng" kern="100" dirty="0">
                <a:solidFill>
                  <a:srgbClr val="0000FF"/>
                </a:solidFill>
                <a:latin typeface="Arial" panose="020B0604020202020204" pitchFamily="34" charset="0"/>
                <a:ea typeface="Calibri" panose="020F0502020204030204" pitchFamily="34" charset="0"/>
                <a:cs typeface="Times New Roman" panose="02020603050405020304" pitchFamily="18" charset="0"/>
                <a:sym typeface="Arial"/>
                <a:hlinkClick r:id="rId6"/>
              </a:rPr>
              <a:t>http://patientsafety.pa.gov/ADVISORIES/Pages/201306_50.aspx#</a:t>
            </a:r>
            <a:endParaRPr lang="en-US" sz="1000" u="sng" kern="100" dirty="0">
              <a:solidFill>
                <a:srgbClr val="0000FF"/>
              </a:solidFill>
              <a:latin typeface="Arial" panose="020B0604020202020204" pitchFamily="34" charset="0"/>
              <a:ea typeface="Calibri" panose="020F0502020204030204" pitchFamily="34" charset="0"/>
              <a:cs typeface="Times New Roman" panose="02020603050405020304" pitchFamily="18" charset="0"/>
              <a:sym typeface="Arial"/>
            </a:endParaRPr>
          </a:p>
          <a:p>
            <a:pPr defTabSz="914377" fontAlgn="t"/>
            <a:endParaRPr lang="en-US" sz="10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6" name="Title 5">
            <a:extLst>
              <a:ext uri="{FF2B5EF4-FFF2-40B4-BE49-F238E27FC236}">
                <a16:creationId xmlns:a16="http://schemas.microsoft.com/office/drawing/2014/main" id="{3E8D1B03-FE3C-1928-C225-2C43A019D00F}"/>
              </a:ext>
            </a:extLst>
          </p:cNvPr>
          <p:cNvSpPr>
            <a:spLocks noGrp="1"/>
          </p:cNvSpPr>
          <p:nvPr>
            <p:ph type="title"/>
          </p:nvPr>
        </p:nvSpPr>
        <p:spPr>
          <a:xfrm>
            <a:off x="838200" y="687747"/>
            <a:ext cx="10515600" cy="1325563"/>
          </a:xfrm>
        </p:spPr>
        <p:txBody>
          <a:bodyPr>
            <a:normAutofit/>
          </a:bodyPr>
          <a:lstStyle/>
          <a:p>
            <a:r>
              <a:rPr lang="en-US" sz="4000" b="1" dirty="0">
                <a:solidFill>
                  <a:schemeClr val="accent1">
                    <a:lumMod val="75000"/>
                  </a:schemeClr>
                </a:solidFill>
              </a:rPr>
              <a:t>Bariatric Skin Considerations</a:t>
            </a:r>
          </a:p>
        </p:txBody>
      </p:sp>
      <p:sp>
        <p:nvSpPr>
          <p:cNvPr id="7" name="Content Placeholder 6">
            <a:extLst>
              <a:ext uri="{FF2B5EF4-FFF2-40B4-BE49-F238E27FC236}">
                <a16:creationId xmlns:a16="http://schemas.microsoft.com/office/drawing/2014/main" id="{340D10D8-0A21-FD41-DD66-7613EAFA800D}"/>
              </a:ext>
            </a:extLst>
          </p:cNvPr>
          <p:cNvSpPr>
            <a:spLocks noGrp="1"/>
          </p:cNvSpPr>
          <p:nvPr>
            <p:ph sz="half" idx="1"/>
          </p:nvPr>
        </p:nvSpPr>
        <p:spPr>
          <a:xfrm>
            <a:off x="838200" y="1539031"/>
            <a:ext cx="6387352" cy="4351339"/>
          </a:xfrm>
        </p:spPr>
        <p:txBody>
          <a:bodyPr>
            <a:normAutofit/>
          </a:bodyPr>
          <a:lstStyle/>
          <a:p>
            <a:pPr marL="342891" indent="-342891">
              <a:lnSpc>
                <a:spcPct val="110000"/>
              </a:lnSpc>
            </a:pPr>
            <a:r>
              <a:rPr lang="en-US" sz="2600" dirty="0"/>
              <a:t>Skin on skin environment</a:t>
            </a:r>
          </a:p>
          <a:p>
            <a:pPr marL="800080" lvl="1" indent="-342891">
              <a:lnSpc>
                <a:spcPct val="110000"/>
              </a:lnSpc>
            </a:pPr>
            <a:r>
              <a:rPr lang="en-US" sz="2600" dirty="0"/>
              <a:t>Lack of airflow to tissue</a:t>
            </a:r>
          </a:p>
          <a:p>
            <a:pPr marL="800080" lvl="1" indent="-342891">
              <a:lnSpc>
                <a:spcPct val="110000"/>
              </a:lnSpc>
            </a:pPr>
            <a:r>
              <a:rPr lang="en-US" sz="2600" dirty="0"/>
              <a:t>Increased effect of moisture</a:t>
            </a:r>
          </a:p>
          <a:p>
            <a:pPr marL="800080" lvl="1" indent="-342891">
              <a:lnSpc>
                <a:spcPct val="110000"/>
              </a:lnSpc>
            </a:pPr>
            <a:r>
              <a:rPr lang="en-US" sz="2600" dirty="0"/>
              <a:t>Poor tissue perfusion</a:t>
            </a:r>
          </a:p>
          <a:p>
            <a:pPr marL="800080" lvl="1" indent="-342891">
              <a:lnSpc>
                <a:spcPct val="110000"/>
              </a:lnSpc>
            </a:pPr>
            <a:r>
              <a:rPr lang="en-US" sz="2600" dirty="0"/>
              <a:t>Weight of pannus</a:t>
            </a:r>
          </a:p>
          <a:p>
            <a:pPr marL="342891" indent="-342891">
              <a:lnSpc>
                <a:spcPct val="110000"/>
              </a:lnSpc>
            </a:pPr>
            <a:r>
              <a:rPr lang="en-US" sz="2600" dirty="0"/>
              <a:t>PI may not be over bony prominence</a:t>
            </a:r>
          </a:p>
          <a:p>
            <a:pPr marL="342891" indent="-342891">
              <a:lnSpc>
                <a:spcPct val="110000"/>
              </a:lnSpc>
            </a:pPr>
            <a:r>
              <a:rPr lang="en-US" sz="2600" dirty="0"/>
              <a:t>Use mobility equipment </a:t>
            </a:r>
          </a:p>
          <a:p>
            <a:pPr marL="342891" indent="-342891">
              <a:lnSpc>
                <a:spcPct val="110000"/>
              </a:lnSpc>
            </a:pPr>
            <a:r>
              <a:rPr lang="en-US" sz="2600" dirty="0"/>
              <a:t>Use of tape</a:t>
            </a:r>
          </a:p>
          <a:p>
            <a:endParaRPr lang="en-US" dirty="0"/>
          </a:p>
        </p:txBody>
      </p:sp>
    </p:spTree>
    <p:custDataLst>
      <p:tags r:id="rId1"/>
    </p:custDataLst>
    <p:extLst>
      <p:ext uri="{BB962C8B-B14F-4D97-AF65-F5344CB8AC3E}">
        <p14:creationId xmlns:p14="http://schemas.microsoft.com/office/powerpoint/2010/main" val="573798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D693-24D8-6646-9749-9C103447C723}"/>
              </a:ext>
            </a:extLst>
          </p:cNvPr>
          <p:cNvSpPr>
            <a:spLocks noGrp="1"/>
          </p:cNvSpPr>
          <p:nvPr>
            <p:ph type="title"/>
          </p:nvPr>
        </p:nvSpPr>
        <p:spPr>
          <a:xfrm>
            <a:off x="432485" y="640080"/>
            <a:ext cx="4596715" cy="3291840"/>
          </a:xfrm>
        </p:spPr>
        <p:txBody>
          <a:bodyPr spcFirstLastPara="1" vert="horz" wrap="square" lIns="91440" tIns="45720" rIns="91440" bIns="45720" rtlCol="0" anchor="b" anchorCtr="0">
            <a:normAutofit/>
          </a:bodyPr>
          <a:lstStyle/>
          <a:p>
            <a:r>
              <a:rPr lang="en-US" sz="4000" b="1" dirty="0">
                <a:solidFill>
                  <a:schemeClr val="accent1">
                    <a:lumMod val="75000"/>
                  </a:schemeClr>
                </a:solidFill>
              </a:rPr>
              <a:t>Surgical Procedural Positioning and </a:t>
            </a:r>
            <a:br>
              <a:rPr lang="en-US" sz="4000" b="1" dirty="0">
                <a:solidFill>
                  <a:schemeClr val="accent1">
                    <a:lumMod val="75000"/>
                  </a:schemeClr>
                </a:solidFill>
              </a:rPr>
            </a:br>
            <a:r>
              <a:rPr lang="en-US" sz="4000" b="1" dirty="0">
                <a:solidFill>
                  <a:schemeClr val="accent1">
                    <a:lumMod val="75000"/>
                  </a:schemeClr>
                </a:solidFill>
              </a:rPr>
              <a:t>High-Risk </a:t>
            </a:r>
            <a:br>
              <a:rPr lang="en-US" sz="4000" b="1" dirty="0">
                <a:solidFill>
                  <a:schemeClr val="accent1">
                    <a:lumMod val="75000"/>
                  </a:schemeClr>
                </a:solidFill>
              </a:rPr>
            </a:br>
            <a:r>
              <a:rPr lang="en-US" sz="4000" b="1" dirty="0">
                <a:solidFill>
                  <a:schemeClr val="accent1">
                    <a:lumMod val="75000"/>
                  </a:schemeClr>
                </a:solidFill>
              </a:rPr>
              <a:t>Pressure Points</a:t>
            </a:r>
          </a:p>
        </p:txBody>
      </p:sp>
      <p:pic>
        <p:nvPicPr>
          <p:cNvPr id="5" name="Picture 4">
            <a:extLst>
              <a:ext uri="{FF2B5EF4-FFF2-40B4-BE49-F238E27FC236}">
                <a16:creationId xmlns:a16="http://schemas.microsoft.com/office/drawing/2014/main" id="{0831FDF0-931C-427D-9E60-EB82CF576D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311703" y="10"/>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AutoShape 2" descr="lateral.png">
            <a:extLst>
              <a:ext uri="{FF2B5EF4-FFF2-40B4-BE49-F238E27FC236}">
                <a16:creationId xmlns:a16="http://schemas.microsoft.com/office/drawing/2014/main" id="{82FCF89B-5490-D94A-A3FD-78B38B3438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219170">
              <a:buClr>
                <a:srgbClr val="000000"/>
              </a:buClr>
            </a:pPr>
            <a:endParaRPr lang="en-US" sz="2400"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2A38DF82-2056-1837-9730-879746ADB9DD}"/>
              </a:ext>
            </a:extLst>
          </p:cNvPr>
          <p:cNvSpPr txBox="1"/>
          <p:nvPr/>
        </p:nvSpPr>
        <p:spPr>
          <a:xfrm>
            <a:off x="415600" y="6290251"/>
            <a:ext cx="6110868" cy="369332"/>
          </a:xfrm>
          <a:prstGeom prst="rect">
            <a:avLst/>
          </a:prstGeom>
          <a:noFill/>
        </p:spPr>
        <p:txBody>
          <a:bodyPr wrap="square">
            <a:spAutoFit/>
          </a:bodyPr>
          <a:lstStyle/>
          <a:p>
            <a:pPr marL="0" indent="0" defTabSz="1219170">
              <a:spcBef>
                <a:spcPts val="1333"/>
              </a:spcBef>
              <a:buClr>
                <a:srgbClr val="000000"/>
              </a:buClr>
              <a:buNone/>
            </a:pPr>
            <a:r>
              <a:rPr lang="en-US" sz="1800" dirty="0">
                <a:solidFill>
                  <a:srgbClr val="000000"/>
                </a:solidFill>
                <a:latin typeface="Arial"/>
                <a:sym typeface="Arial"/>
              </a:rPr>
              <a:t>Image Credit: Blaine Miller used with permission</a:t>
            </a:r>
          </a:p>
        </p:txBody>
      </p:sp>
    </p:spTree>
    <p:extLst>
      <p:ext uri="{BB962C8B-B14F-4D97-AF65-F5344CB8AC3E}">
        <p14:creationId xmlns:p14="http://schemas.microsoft.com/office/powerpoint/2010/main" val="134914281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4880346" y="365125"/>
            <a:ext cx="6473455" cy="755936"/>
          </a:xfrm>
        </p:spPr>
        <p:txBody>
          <a:bodyPr>
            <a:normAutofit/>
          </a:bodyPr>
          <a:lstStyle/>
          <a:p>
            <a:pPr algn="r"/>
            <a:r>
              <a:rPr lang="en-US" sz="3200" b="1" dirty="0">
                <a:solidFill>
                  <a:schemeClr val="accent1">
                    <a:lumMod val="75000"/>
                  </a:schemeClr>
                </a:solidFill>
                <a:latin typeface="+mj-lt"/>
              </a:rPr>
              <a:t>Skin Color</a:t>
            </a:r>
          </a:p>
        </p:txBody>
      </p:sp>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3858769" y="1315081"/>
            <a:ext cx="7739706" cy="4814496"/>
          </a:xfrm>
        </p:spPr>
        <p:txBody>
          <a:bodyPr>
            <a:normAutofit/>
          </a:bodyPr>
          <a:lstStyle/>
          <a:p>
            <a:r>
              <a:rPr lang="en-US" sz="2800" dirty="0"/>
              <a:t>Normal variations in skin color may occur</a:t>
            </a:r>
          </a:p>
          <a:p>
            <a:pPr lvl="1"/>
            <a:r>
              <a:rPr lang="en-US" sz="2400" dirty="0"/>
              <a:t>Determine baseline normal in concert with patient or caregiver</a:t>
            </a:r>
          </a:p>
          <a:p>
            <a:r>
              <a:rPr lang="en-US" sz="2800" dirty="0"/>
              <a:t>Lightening or darkening of skin color can indicate pathology</a:t>
            </a:r>
          </a:p>
          <a:p>
            <a:pPr lvl="1"/>
            <a:r>
              <a:rPr lang="en-US" sz="2400" dirty="0"/>
              <a:t>Rubor</a:t>
            </a:r>
          </a:p>
          <a:p>
            <a:pPr lvl="1"/>
            <a:r>
              <a:rPr lang="en-US" sz="2400" dirty="0"/>
              <a:t>Pallor</a:t>
            </a:r>
          </a:p>
          <a:p>
            <a:pPr lvl="1"/>
            <a:r>
              <a:rPr lang="en-US" sz="2400" dirty="0"/>
              <a:t>Cyanosis</a:t>
            </a:r>
          </a:p>
          <a:p>
            <a:pPr lvl="1"/>
            <a:r>
              <a:rPr lang="en-US" sz="2400" dirty="0"/>
              <a:t>Necrosis</a:t>
            </a:r>
          </a:p>
        </p:txBody>
      </p:sp>
      <p:sp>
        <p:nvSpPr>
          <p:cNvPr id="5" name="TextBox 4">
            <a:extLst>
              <a:ext uri="{FF2B5EF4-FFF2-40B4-BE49-F238E27FC236}">
                <a16:creationId xmlns:a16="http://schemas.microsoft.com/office/drawing/2014/main" id="{8E01E075-864A-9B00-F476-8CBCFE722D92}"/>
              </a:ext>
            </a:extLst>
          </p:cNvPr>
          <p:cNvSpPr txBox="1"/>
          <p:nvPr/>
        </p:nvSpPr>
        <p:spPr>
          <a:xfrm>
            <a:off x="3858769" y="6238959"/>
            <a:ext cx="6510527" cy="507831"/>
          </a:xfrm>
          <a:prstGeom prst="rect">
            <a:avLst/>
          </a:prstGeom>
          <a:noFill/>
        </p:spPr>
        <p:txBody>
          <a:bodyPr wrap="square" rtlCol="0">
            <a:spAutoFit/>
          </a:bodyPr>
          <a:lstStyle/>
          <a:p>
            <a:pPr defTabSz="914377">
              <a:lnSpc>
                <a:spcPct val="90000"/>
              </a:lnSpc>
              <a:spcBef>
                <a:spcPts val="1000"/>
              </a:spcBef>
              <a:buClrTx/>
              <a:buSzTx/>
              <a:defRPr/>
            </a:pPr>
            <a:r>
              <a:rPr lang="en-US" sz="1000" kern="1200" dirty="0">
                <a:solidFill>
                  <a:srgbClr val="09142A"/>
                </a:solidFill>
                <a:ea typeface="+mn-ea"/>
                <a:cs typeface="+mn-cs"/>
              </a:rPr>
              <a:t>Mufti, A., </a:t>
            </a:r>
            <a:r>
              <a:rPr lang="en-US" sz="1000" kern="1200" dirty="0" err="1">
                <a:solidFill>
                  <a:srgbClr val="09142A"/>
                </a:solidFill>
                <a:ea typeface="+mn-ea"/>
                <a:cs typeface="+mn-cs"/>
              </a:rPr>
              <a:t>Maliyar</a:t>
            </a:r>
            <a:r>
              <a:rPr lang="en-US" sz="1000" kern="1200" dirty="0">
                <a:solidFill>
                  <a:srgbClr val="09142A"/>
                </a:solidFill>
                <a:ea typeface="+mn-ea"/>
                <a:cs typeface="+mn-cs"/>
              </a:rPr>
              <a:t>, K., Ayello, E.A. &amp; </a:t>
            </a:r>
            <a:r>
              <a:rPr lang="en-US" sz="1000" kern="1200" dirty="0" err="1">
                <a:solidFill>
                  <a:srgbClr val="09142A"/>
                </a:solidFill>
                <a:ea typeface="+mn-ea"/>
                <a:cs typeface="+mn-cs"/>
              </a:rPr>
              <a:t>Sibbald</a:t>
            </a:r>
            <a:r>
              <a:rPr lang="en-US" sz="1000" kern="1200" dirty="0">
                <a:solidFill>
                  <a:srgbClr val="09142A"/>
                </a:solidFill>
                <a:ea typeface="+mn-ea"/>
                <a:cs typeface="+mn-cs"/>
              </a:rPr>
              <a:t>, R.G. (2022). Anatomy and physiology of the skin in WOCN Core Curriculum Wound Management 2nd. Ed., pp.12-38, L.L. McNichol, C.R. Ratliff &amp; S.S. Yates, Eds.; Wolters Kluwer.</a:t>
            </a:r>
          </a:p>
        </p:txBody>
      </p:sp>
      <p:pic>
        <p:nvPicPr>
          <p:cNvPr id="6" name="Picture 5">
            <a:extLst>
              <a:ext uri="{FF2B5EF4-FFF2-40B4-BE49-F238E27FC236}">
                <a16:creationId xmlns:a16="http://schemas.microsoft.com/office/drawing/2014/main" id="{08FAC98F-B6E8-5070-1C82-782CDDA8FE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Tree>
    <p:extLst>
      <p:ext uri="{BB962C8B-B14F-4D97-AF65-F5344CB8AC3E}">
        <p14:creationId xmlns:p14="http://schemas.microsoft.com/office/powerpoint/2010/main" val="2959953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8F7E73-D608-DF44-A139-A5FEF0D1F85F}"/>
              </a:ext>
            </a:extLst>
          </p:cNvPr>
          <p:cNvSpPr>
            <a:spLocks noGrp="1"/>
          </p:cNvSpPr>
          <p:nvPr>
            <p:ph type="title"/>
          </p:nvPr>
        </p:nvSpPr>
        <p:spPr>
          <a:xfrm>
            <a:off x="463844" y="1092201"/>
            <a:ext cx="3759200" cy="817563"/>
          </a:xfrm>
        </p:spPr>
        <p:txBody>
          <a:bodyPr>
            <a:normAutofit fontScale="90000"/>
          </a:bodyPr>
          <a:lstStyle/>
          <a:p>
            <a:r>
              <a:rPr lang="en-US" sz="4400" b="1" dirty="0">
                <a:solidFill>
                  <a:schemeClr val="accent1">
                    <a:lumMod val="75000"/>
                  </a:schemeClr>
                </a:solidFill>
              </a:rPr>
              <a:t>PI Location in Studies</a:t>
            </a:r>
            <a:br>
              <a:rPr lang="en-US" dirty="0"/>
            </a:br>
            <a:endParaRPr lang="en-US" dirty="0"/>
          </a:p>
        </p:txBody>
      </p:sp>
      <p:sp>
        <p:nvSpPr>
          <p:cNvPr id="2" name="Slide Number Placeholder 1"/>
          <p:cNvSpPr>
            <a:spLocks noGrp="1"/>
          </p:cNvSpPr>
          <p:nvPr>
            <p:ph type="sldNum" sz="quarter" idx="4294967295"/>
          </p:nvPr>
        </p:nvSpPr>
        <p:spPr>
          <a:xfrm>
            <a:off x="8534400" y="8475133"/>
            <a:ext cx="3657600" cy="486833"/>
          </a:xfrm>
          <a:prstGeom prst="rect">
            <a:avLst/>
          </a:prstGeom>
        </p:spPr>
        <p:txBody>
          <a:bodyPr spcFirstLastPara="1" vert="horz" wrap="square" lIns="121920" tIns="60960" rIns="121920" bIns="60960" rtlCol="0" anchor="ctr" anchorCtr="0">
            <a:normAutofit/>
          </a:bodyPr>
          <a:lstStyle>
            <a:defPPr>
              <a:defRPr lang="en-US"/>
            </a:defPPr>
            <a:lvl1pPr marL="0" algn="r" defTabSz="1219140" rtl="0" eaLnBrk="1" latinLnBrk="0" hangingPunct="1">
              <a:defRPr sz="16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buClr>
                <a:srgbClr val="000000"/>
              </a:buClr>
            </a:pPr>
            <a:fld id="{8CDB7613-B343-4AEC-8C91-E96CFF2AA725}" type="slidenum">
              <a:rPr lang="en-US">
                <a:solidFill>
                  <a:srgbClr val="000000">
                    <a:tint val="75000"/>
                  </a:srgbClr>
                </a:solidFill>
                <a:latin typeface="Arial"/>
                <a:sym typeface="Arial"/>
              </a:rPr>
              <a:pPr>
                <a:buClr>
                  <a:srgbClr val="000000"/>
                </a:buClr>
              </a:pPr>
              <a:t>50</a:t>
            </a:fld>
            <a:endParaRPr lang="en-US" dirty="0">
              <a:solidFill>
                <a:srgbClr val="000000">
                  <a:tint val="75000"/>
                </a:srgbClr>
              </a:solidFill>
              <a:latin typeface="Arial"/>
              <a:sym typeface="Arial"/>
            </a:endParaRPr>
          </a:p>
        </p:txBody>
      </p:sp>
      <p:pic>
        <p:nvPicPr>
          <p:cNvPr id="25" name="Picture 24">
            <a:extLst>
              <a:ext uri="{FF2B5EF4-FFF2-40B4-BE49-F238E27FC236}">
                <a16:creationId xmlns:a16="http://schemas.microsoft.com/office/drawing/2014/main" id="{4CDB5108-FB6C-C641-AC54-788F9B12F1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30860" y="40287"/>
            <a:ext cx="2540000" cy="6574820"/>
          </a:xfrm>
          <a:prstGeom prst="rect">
            <a:avLst/>
          </a:prstGeom>
        </p:spPr>
      </p:pic>
      <p:sp>
        <p:nvSpPr>
          <p:cNvPr id="3" name="Rectangle 2">
            <a:extLst>
              <a:ext uri="{FF2B5EF4-FFF2-40B4-BE49-F238E27FC236}">
                <a16:creationId xmlns:a16="http://schemas.microsoft.com/office/drawing/2014/main" id="{FE6C5FAC-55EA-8547-8097-744CB8817650}"/>
              </a:ext>
            </a:extLst>
          </p:cNvPr>
          <p:cNvSpPr/>
          <p:nvPr/>
        </p:nvSpPr>
        <p:spPr>
          <a:xfrm>
            <a:off x="7010400" y="1092202"/>
            <a:ext cx="4978400" cy="4360104"/>
          </a:xfrm>
          <a:prstGeom prst="rect">
            <a:avLst/>
          </a:prstGeom>
        </p:spPr>
        <p:txBody>
          <a:bodyPr wrap="square">
            <a:spAutoFit/>
          </a:bodyPr>
          <a:lstStyle/>
          <a:p>
            <a:pPr marL="457178" lvl="1"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Occiput 4% </a:t>
            </a:r>
          </a:p>
          <a:p>
            <a:pPr marL="457178" lvl="1"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Elbow 5%</a:t>
            </a:r>
          </a:p>
          <a:p>
            <a:pPr marL="457178" lvl="1"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Sacral 22% - 41%</a:t>
            </a:r>
            <a:endParaRPr lang="en-US" sz="3200" kern="0" baseline="-25000" dirty="0">
              <a:solidFill>
                <a:srgbClr val="000000"/>
              </a:solidFill>
              <a:latin typeface="Arial" panose="020B0604020202020204" pitchFamily="34" charset="0"/>
              <a:cs typeface="Arial" panose="020B0604020202020204" pitchFamily="34" charset="0"/>
              <a:sym typeface="Arial"/>
            </a:endParaRPr>
          </a:p>
          <a:p>
            <a:pPr marL="457178" lvl="1"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Buttocks 11% - 47%</a:t>
            </a:r>
          </a:p>
          <a:p>
            <a:pPr marL="457178" lvl="1"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Heels 14% - 52%</a:t>
            </a:r>
          </a:p>
          <a:p>
            <a:pPr marL="742913" lvl="1" indent="-285737" defTabSz="1219170">
              <a:buClr>
                <a:srgbClr val="000000"/>
              </a:buClr>
              <a:buFont typeface="Arial" panose="020B0604020202020204" pitchFamily="34" charset="0"/>
              <a:buChar char="•"/>
            </a:pPr>
            <a:endParaRPr lang="en-US" sz="3733" kern="0" dirty="0">
              <a:solidFill>
                <a:srgbClr val="000000"/>
              </a:solidFill>
              <a:latin typeface="Calibri" panose="020F0502020204030204" pitchFamily="34" charset="0"/>
              <a:cs typeface="Tahoma"/>
              <a:sym typeface="Arial"/>
            </a:endParaRPr>
          </a:p>
        </p:txBody>
      </p:sp>
      <p:sp>
        <p:nvSpPr>
          <p:cNvPr id="4" name="TextBox 3">
            <a:extLst>
              <a:ext uri="{FF2B5EF4-FFF2-40B4-BE49-F238E27FC236}">
                <a16:creationId xmlns:a16="http://schemas.microsoft.com/office/drawing/2014/main" id="{1499636B-F0C5-E6B3-9DE5-7CA3379EE8AB}"/>
              </a:ext>
            </a:extLst>
          </p:cNvPr>
          <p:cNvSpPr txBox="1"/>
          <p:nvPr/>
        </p:nvSpPr>
        <p:spPr>
          <a:xfrm>
            <a:off x="192917" y="6338108"/>
            <a:ext cx="9642458" cy="553998"/>
          </a:xfrm>
          <a:prstGeom prst="rect">
            <a:avLst/>
          </a:prstGeom>
          <a:noFill/>
        </p:spPr>
        <p:txBody>
          <a:bodyPr wrap="square">
            <a:spAutoFit/>
          </a:bodyPr>
          <a:lstStyle/>
          <a:p>
            <a:pPr fontAlgn="t"/>
            <a:r>
              <a:rPr lang="en-US" sz="1000" kern="1200" dirty="0">
                <a:latin typeface="Arial" panose="020B0604020202020204" pitchFamily="34" charset="0"/>
              </a:rPr>
              <a:t>Chen H, Chen X, Wu J. The incidence of pressure ulcers in surgical patients of the last 5 years: a systematic review. </a:t>
            </a:r>
            <a:r>
              <a:rPr lang="en-US" sz="1000" i="1" kern="1200" dirty="0">
                <a:latin typeface="Arial" panose="020B0604020202020204" pitchFamily="34" charset="0"/>
              </a:rPr>
              <a:t>Wounds. </a:t>
            </a:r>
            <a:r>
              <a:rPr lang="en-US" sz="1000" kern="1200" dirty="0">
                <a:latin typeface="Arial" panose="020B0604020202020204" pitchFamily="34" charset="0"/>
              </a:rPr>
              <a:t>2012;24(9):234–241.</a:t>
            </a:r>
          </a:p>
          <a:p>
            <a:pPr fontAlgn="t"/>
            <a:r>
              <a:rPr lang="en-US" sz="1000" dirty="0">
                <a:solidFill>
                  <a:srgbClr val="000000"/>
                </a:solidFill>
                <a:latin typeface="Arial"/>
                <a:sym typeface="Arial"/>
              </a:rPr>
              <a:t>Image Credit: Blaine Miller used with permission</a:t>
            </a:r>
          </a:p>
          <a:p>
            <a:pPr fontAlgn="t"/>
            <a:endParaRPr lang="en-US" sz="1000" kern="1200" dirty="0">
              <a:latin typeface="Arial" panose="020B0604020202020204" pitchFamily="34" charset="0"/>
            </a:endParaRPr>
          </a:p>
        </p:txBody>
      </p:sp>
    </p:spTree>
    <p:extLst>
      <p:ext uri="{BB962C8B-B14F-4D97-AF65-F5344CB8AC3E}">
        <p14:creationId xmlns:p14="http://schemas.microsoft.com/office/powerpoint/2010/main" val="2963804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15530" y="1450446"/>
            <a:ext cx="5214861" cy="4062074"/>
          </a:xfrm>
          <a:prstGeom prst="rect">
            <a:avLst/>
          </a:prstGeom>
        </p:spPr>
        <p:txBody>
          <a:bodyPr vert="horz" wrap="square" lIns="0" tIns="0" rIns="0" bIns="0" rtlCol="0">
            <a:spAutoFit/>
          </a:bodyPr>
          <a:lstStyle/>
          <a:p>
            <a:pPr marL="523838" lvl="1" indent="-171438" defTabSz="1219170">
              <a:buClr>
                <a:srgbClr val="000000"/>
              </a:buClr>
              <a:buFont typeface="Arial"/>
              <a:buChar char="•"/>
              <a:tabLst>
                <a:tab pos="523838" algn="l"/>
              </a:tabLst>
            </a:pPr>
            <a:r>
              <a:rPr sz="2933" kern="0" dirty="0">
                <a:solidFill>
                  <a:srgbClr val="000000"/>
                </a:solidFill>
                <a:latin typeface="Arial"/>
                <a:cs typeface="Arial" panose="020B0604020202020204" pitchFamily="34" charset="0"/>
                <a:sym typeface="Arial"/>
              </a:rPr>
              <a:t>Occ</a:t>
            </a:r>
            <a:r>
              <a:rPr sz="2933" kern="0" spc="-4" dirty="0">
                <a:solidFill>
                  <a:srgbClr val="000000"/>
                </a:solidFill>
                <a:latin typeface="Arial"/>
                <a:cs typeface="Arial" panose="020B0604020202020204" pitchFamily="34" charset="0"/>
                <a:sym typeface="Arial"/>
              </a:rPr>
              <a:t>iput</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Scapulae (shoulder blades)</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Arms</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Elbows</a:t>
            </a: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Thoracic vertebrae</a:t>
            </a: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Lumbar area and spine</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sz="2933" kern="0" spc="-4" dirty="0">
                <a:solidFill>
                  <a:srgbClr val="000000"/>
                </a:solidFill>
                <a:latin typeface="Arial"/>
                <a:cs typeface="Arial" panose="020B0604020202020204" pitchFamily="34" charset="0"/>
                <a:sym typeface="Arial"/>
              </a:rPr>
              <a:t>Sa</a:t>
            </a:r>
            <a:r>
              <a:rPr sz="2933" kern="0" dirty="0">
                <a:solidFill>
                  <a:srgbClr val="000000"/>
                </a:solidFill>
                <a:latin typeface="Arial"/>
                <a:cs typeface="Arial" panose="020B0604020202020204" pitchFamily="34" charset="0"/>
                <a:sym typeface="Arial"/>
              </a:rPr>
              <a:t>cr</a:t>
            </a:r>
            <a:r>
              <a:rPr sz="2933" kern="0" spc="-4" dirty="0">
                <a:solidFill>
                  <a:srgbClr val="000000"/>
                </a:solidFill>
                <a:latin typeface="Arial"/>
                <a:cs typeface="Arial" panose="020B0604020202020204" pitchFamily="34" charset="0"/>
                <a:sym typeface="Arial"/>
              </a:rPr>
              <a:t>u</a:t>
            </a:r>
            <a:r>
              <a:rPr sz="2933" kern="0" dirty="0">
                <a:solidFill>
                  <a:srgbClr val="000000"/>
                </a:solidFill>
                <a:latin typeface="Arial"/>
                <a:cs typeface="Arial" panose="020B0604020202020204" pitchFamily="34" charset="0"/>
                <a:sym typeface="Arial"/>
              </a:rPr>
              <a:t>m/c</a:t>
            </a:r>
            <a:r>
              <a:rPr sz="2933" kern="0" spc="-4" dirty="0">
                <a:solidFill>
                  <a:srgbClr val="000000"/>
                </a:solidFill>
                <a:latin typeface="Arial"/>
                <a:cs typeface="Arial" panose="020B0604020202020204" pitchFamily="34" charset="0"/>
                <a:sym typeface="Arial"/>
              </a:rPr>
              <a:t>o</a:t>
            </a:r>
            <a:r>
              <a:rPr sz="2933" kern="0" dirty="0">
                <a:solidFill>
                  <a:srgbClr val="000000"/>
                </a:solidFill>
                <a:latin typeface="Arial"/>
                <a:cs typeface="Arial" panose="020B0604020202020204" pitchFamily="34" charset="0"/>
                <a:sym typeface="Arial"/>
              </a:rPr>
              <a:t>ccyx</a:t>
            </a:r>
            <a:endParaRPr lang="en-US"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Buttocks</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sz="2933" kern="0" spc="-4" dirty="0">
                <a:solidFill>
                  <a:srgbClr val="000000"/>
                </a:solidFill>
                <a:latin typeface="Arial"/>
                <a:cs typeface="Arial" panose="020B0604020202020204" pitchFamily="34" charset="0"/>
                <a:sym typeface="Arial"/>
              </a:rPr>
              <a:t>Heels</a:t>
            </a:r>
            <a:endParaRPr sz="2933" kern="0" dirty="0">
              <a:solidFill>
                <a:srgbClr val="000000"/>
              </a:solidFill>
              <a:latin typeface="Arial"/>
              <a:cs typeface="Arial" panose="020B0604020202020204" pitchFamily="34" charset="0"/>
              <a:sym typeface="Arial"/>
            </a:endParaRPr>
          </a:p>
        </p:txBody>
      </p:sp>
      <p:sp>
        <p:nvSpPr>
          <p:cNvPr id="12" name="Title 1">
            <a:extLst>
              <a:ext uri="{FF2B5EF4-FFF2-40B4-BE49-F238E27FC236}">
                <a16:creationId xmlns:a16="http://schemas.microsoft.com/office/drawing/2014/main" id="{11E0AE00-6174-47A6-9D3F-738892F8831B}"/>
              </a:ext>
            </a:extLst>
          </p:cNvPr>
          <p:cNvSpPr txBox="1">
            <a:spLocks/>
          </p:cNvSpPr>
          <p:nvPr/>
        </p:nvSpPr>
        <p:spPr>
          <a:xfrm>
            <a:off x="609603" y="258379"/>
            <a:ext cx="9311636" cy="914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1" i="0" kern="1200">
                <a:solidFill>
                  <a:schemeClr val="bg1"/>
                </a:solidFill>
                <a:latin typeface="+mj-lt"/>
                <a:ea typeface="Arial Black" charset="0"/>
                <a:cs typeface="Arial Black" charset="0"/>
              </a:defRPr>
            </a:lvl1pPr>
          </a:lstStyle>
          <a:p>
            <a:pPr defTabSz="1219170">
              <a:buClr>
                <a:srgbClr val="000000"/>
              </a:buClr>
            </a:pPr>
            <a:r>
              <a:rPr lang="en-US" sz="3200" dirty="0">
                <a:solidFill>
                  <a:srgbClr val="FFFFFF"/>
                </a:solidFill>
                <a:latin typeface="Arial Black" panose="020B0A04020102020204" pitchFamily="34" charset="0"/>
                <a:sym typeface="Arial"/>
              </a:rPr>
              <a:t>Supine Position </a:t>
            </a:r>
            <a:r>
              <a:rPr lang="en-US" sz="2400" baseline="30000" dirty="0">
                <a:solidFill>
                  <a:srgbClr val="FFFFFF"/>
                </a:solidFill>
                <a:latin typeface="Arial Black" panose="020B0A04020102020204" pitchFamily="34" charset="0"/>
                <a:sym typeface="Arial"/>
              </a:rPr>
              <a:t>4,2 10, 15, 37</a:t>
            </a:r>
          </a:p>
        </p:txBody>
      </p:sp>
      <p:sp>
        <p:nvSpPr>
          <p:cNvPr id="3" name="Title 2">
            <a:extLst>
              <a:ext uri="{FF2B5EF4-FFF2-40B4-BE49-F238E27FC236}">
                <a16:creationId xmlns:a16="http://schemas.microsoft.com/office/drawing/2014/main" id="{74ED1FCA-0A5A-725A-0C9E-29CFF813D18A}"/>
              </a:ext>
            </a:extLst>
          </p:cNvPr>
          <p:cNvSpPr>
            <a:spLocks noGrp="1"/>
          </p:cNvSpPr>
          <p:nvPr>
            <p:ph type="title"/>
          </p:nvPr>
        </p:nvSpPr>
        <p:spPr>
          <a:xfrm>
            <a:off x="445521" y="52797"/>
            <a:ext cx="10515600" cy="1325563"/>
          </a:xfrm>
        </p:spPr>
        <p:txBody>
          <a:bodyPr>
            <a:normAutofit/>
          </a:bodyPr>
          <a:lstStyle/>
          <a:p>
            <a:r>
              <a:rPr lang="en-US" sz="4000" dirty="0">
                <a:solidFill>
                  <a:schemeClr val="accent1">
                    <a:lumMod val="75000"/>
                  </a:schemeClr>
                </a:solidFill>
                <a:latin typeface="+mj-lt"/>
              </a:rPr>
              <a:t>Supine position</a:t>
            </a:r>
            <a:endParaRPr lang="en-US" sz="4000" baseline="30000" dirty="0">
              <a:solidFill>
                <a:schemeClr val="accent1">
                  <a:lumMod val="75000"/>
                </a:schemeClr>
              </a:solidFill>
              <a:latin typeface="+mj-lt"/>
            </a:endParaRPr>
          </a:p>
        </p:txBody>
      </p:sp>
      <p:sp>
        <p:nvSpPr>
          <p:cNvPr id="6" name="TextBox 5">
            <a:extLst>
              <a:ext uri="{FF2B5EF4-FFF2-40B4-BE49-F238E27FC236}">
                <a16:creationId xmlns:a16="http://schemas.microsoft.com/office/drawing/2014/main" id="{26874F66-C21B-D56F-718F-1CEE6302B979}"/>
              </a:ext>
            </a:extLst>
          </p:cNvPr>
          <p:cNvSpPr txBox="1"/>
          <p:nvPr/>
        </p:nvSpPr>
        <p:spPr>
          <a:xfrm>
            <a:off x="786822" y="6274544"/>
            <a:ext cx="11202007" cy="230832"/>
          </a:xfrm>
          <a:prstGeom prst="rect">
            <a:avLst/>
          </a:prstGeom>
          <a:noFill/>
        </p:spPr>
        <p:txBody>
          <a:bodyPr wrap="square" rtlCol="0">
            <a:spAutoFit/>
          </a:bodyPr>
          <a:lstStyle/>
          <a:p>
            <a:pPr defTabSz="1219170" fontAlgn="t">
              <a:buClr>
                <a:srgbClr val="000000"/>
              </a:buClr>
            </a:pPr>
            <a:r>
              <a:rPr lang="en-US" sz="900" kern="0" dirty="0">
                <a:solidFill>
                  <a:srgbClr val="000000"/>
                </a:solidFill>
                <a:latin typeface="Arial" panose="020B0604020202020204" pitchFamily="34" charset="0"/>
                <a:cs typeface="Arial"/>
                <a:sym typeface="Arial"/>
              </a:rPr>
              <a:t>  </a:t>
            </a:r>
            <a:r>
              <a:rPr lang="en-US" sz="900" dirty="0">
                <a:solidFill>
                  <a:srgbClr val="000000"/>
                </a:solidFill>
                <a:latin typeface="Arial" panose="020B0604020202020204" pitchFamily="34" charset="0"/>
                <a:cs typeface="Arial"/>
                <a:sym typeface="Arial"/>
              </a:rPr>
              <a:t>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2" name="Picture 1">
            <a:extLst>
              <a:ext uri="{FF2B5EF4-FFF2-40B4-BE49-F238E27FC236}">
                <a16:creationId xmlns:a16="http://schemas.microsoft.com/office/drawing/2014/main" id="{FAE0FA5F-F766-FCDC-4161-D6CC258E08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2326" y="1172780"/>
            <a:ext cx="7544441" cy="6035553"/>
          </a:xfrm>
          <a:prstGeom prst="rect">
            <a:avLst/>
          </a:prstGeom>
        </p:spPr>
      </p:pic>
      <p:sp>
        <p:nvSpPr>
          <p:cNvPr id="7" name="TextBox 6">
            <a:extLst>
              <a:ext uri="{FF2B5EF4-FFF2-40B4-BE49-F238E27FC236}">
                <a16:creationId xmlns:a16="http://schemas.microsoft.com/office/drawing/2014/main" id="{FACF9CC0-00C9-D991-C868-41BF1175FAF0}"/>
              </a:ext>
            </a:extLst>
          </p:cNvPr>
          <p:cNvSpPr txBox="1"/>
          <p:nvPr/>
        </p:nvSpPr>
        <p:spPr>
          <a:xfrm>
            <a:off x="5645495" y="5453610"/>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3512314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112775" y="3369569"/>
            <a:ext cx="2641759" cy="481489"/>
          </a:xfrm>
          <a:custGeom>
            <a:avLst/>
            <a:gdLst/>
            <a:ahLst/>
            <a:cxnLst/>
            <a:rect l="l" t="t" r="r" b="b"/>
            <a:pathLst>
              <a:path w="3522345" h="641985">
                <a:moveTo>
                  <a:pt x="0" y="641604"/>
                </a:moveTo>
                <a:lnTo>
                  <a:pt x="3521964" y="641604"/>
                </a:lnTo>
                <a:lnTo>
                  <a:pt x="3521964" y="0"/>
                </a:lnTo>
                <a:lnTo>
                  <a:pt x="0" y="0"/>
                </a:lnTo>
                <a:lnTo>
                  <a:pt x="0" y="641604"/>
                </a:lnTo>
                <a:close/>
              </a:path>
            </a:pathLst>
          </a:custGeom>
          <a:solidFill>
            <a:srgbClr val="FFFFFF"/>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8" name="object 8"/>
          <p:cNvSpPr/>
          <p:nvPr/>
        </p:nvSpPr>
        <p:spPr>
          <a:xfrm>
            <a:off x="3112775" y="4926331"/>
            <a:ext cx="2641759" cy="113348"/>
          </a:xfrm>
          <a:custGeom>
            <a:avLst/>
            <a:gdLst/>
            <a:ahLst/>
            <a:cxnLst/>
            <a:rect l="l" t="t" r="r" b="b"/>
            <a:pathLst>
              <a:path w="3522345" h="151129">
                <a:moveTo>
                  <a:pt x="0" y="150875"/>
                </a:moveTo>
                <a:lnTo>
                  <a:pt x="3521964" y="150875"/>
                </a:lnTo>
                <a:lnTo>
                  <a:pt x="3521964" y="0"/>
                </a:lnTo>
                <a:lnTo>
                  <a:pt x="0" y="0"/>
                </a:lnTo>
                <a:lnTo>
                  <a:pt x="0" y="150875"/>
                </a:lnTo>
                <a:close/>
              </a:path>
            </a:pathLst>
          </a:custGeom>
          <a:solidFill>
            <a:srgbClr val="FFFFFF"/>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10" name="object 10"/>
          <p:cNvSpPr/>
          <p:nvPr/>
        </p:nvSpPr>
        <p:spPr>
          <a:xfrm>
            <a:off x="2575561" y="3850772"/>
            <a:ext cx="538163" cy="1075849"/>
          </a:xfrm>
          <a:custGeom>
            <a:avLst/>
            <a:gdLst/>
            <a:ahLst/>
            <a:cxnLst/>
            <a:rect l="l" t="t" r="r" b="b"/>
            <a:pathLst>
              <a:path w="717550" h="1434464">
                <a:moveTo>
                  <a:pt x="717042" y="1434084"/>
                </a:moveTo>
                <a:lnTo>
                  <a:pt x="658233" y="1431707"/>
                </a:lnTo>
                <a:lnTo>
                  <a:pt x="600734" y="1424699"/>
                </a:lnTo>
                <a:lnTo>
                  <a:pt x="544728" y="1413244"/>
                </a:lnTo>
                <a:lnTo>
                  <a:pt x="490401" y="1397528"/>
                </a:lnTo>
                <a:lnTo>
                  <a:pt x="437936" y="1377735"/>
                </a:lnTo>
                <a:lnTo>
                  <a:pt x="387519" y="1354049"/>
                </a:lnTo>
                <a:lnTo>
                  <a:pt x="339334" y="1326654"/>
                </a:lnTo>
                <a:lnTo>
                  <a:pt x="293566" y="1295736"/>
                </a:lnTo>
                <a:lnTo>
                  <a:pt x="250398" y="1261479"/>
                </a:lnTo>
                <a:lnTo>
                  <a:pt x="210016" y="1224067"/>
                </a:lnTo>
                <a:lnTo>
                  <a:pt x="172604" y="1183685"/>
                </a:lnTo>
                <a:lnTo>
                  <a:pt x="138347" y="1140517"/>
                </a:lnTo>
                <a:lnTo>
                  <a:pt x="107429" y="1094749"/>
                </a:lnTo>
                <a:lnTo>
                  <a:pt x="80034" y="1046564"/>
                </a:lnTo>
                <a:lnTo>
                  <a:pt x="56348" y="996147"/>
                </a:lnTo>
                <a:lnTo>
                  <a:pt x="36555" y="943682"/>
                </a:lnTo>
                <a:lnTo>
                  <a:pt x="20839" y="889355"/>
                </a:lnTo>
                <a:lnTo>
                  <a:pt x="9384" y="833349"/>
                </a:lnTo>
                <a:lnTo>
                  <a:pt x="2376" y="775850"/>
                </a:lnTo>
                <a:lnTo>
                  <a:pt x="0" y="717042"/>
                </a:lnTo>
                <a:lnTo>
                  <a:pt x="2376" y="658233"/>
                </a:lnTo>
                <a:lnTo>
                  <a:pt x="9384" y="600734"/>
                </a:lnTo>
                <a:lnTo>
                  <a:pt x="20839" y="544728"/>
                </a:lnTo>
                <a:lnTo>
                  <a:pt x="36555" y="490401"/>
                </a:lnTo>
                <a:lnTo>
                  <a:pt x="56348" y="437936"/>
                </a:lnTo>
                <a:lnTo>
                  <a:pt x="80034" y="387519"/>
                </a:lnTo>
                <a:lnTo>
                  <a:pt x="107429" y="339334"/>
                </a:lnTo>
                <a:lnTo>
                  <a:pt x="138347" y="293566"/>
                </a:lnTo>
                <a:lnTo>
                  <a:pt x="172604" y="250398"/>
                </a:lnTo>
                <a:lnTo>
                  <a:pt x="210016" y="210016"/>
                </a:lnTo>
                <a:lnTo>
                  <a:pt x="250398" y="172604"/>
                </a:lnTo>
                <a:lnTo>
                  <a:pt x="293566" y="138347"/>
                </a:lnTo>
                <a:lnTo>
                  <a:pt x="339334" y="107429"/>
                </a:lnTo>
                <a:lnTo>
                  <a:pt x="387519" y="80034"/>
                </a:lnTo>
                <a:lnTo>
                  <a:pt x="437936" y="56348"/>
                </a:lnTo>
                <a:lnTo>
                  <a:pt x="490401" y="36555"/>
                </a:lnTo>
                <a:lnTo>
                  <a:pt x="544728" y="20839"/>
                </a:lnTo>
                <a:lnTo>
                  <a:pt x="600734" y="9384"/>
                </a:lnTo>
                <a:lnTo>
                  <a:pt x="658233" y="2376"/>
                </a:lnTo>
                <a:lnTo>
                  <a:pt x="717042" y="0"/>
                </a:lnTo>
                <a:lnTo>
                  <a:pt x="717042" y="717042"/>
                </a:lnTo>
                <a:lnTo>
                  <a:pt x="717042" y="1434084"/>
                </a:lnTo>
                <a:close/>
              </a:path>
            </a:pathLst>
          </a:custGeom>
          <a:ln w="12192">
            <a:solidFill>
              <a:srgbClr val="FFFFFF"/>
            </a:solidFill>
          </a:ln>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11" name="object 11"/>
          <p:cNvSpPr/>
          <p:nvPr/>
        </p:nvSpPr>
        <p:spPr>
          <a:xfrm>
            <a:off x="3112775" y="3850772"/>
            <a:ext cx="2641759" cy="481489"/>
          </a:xfrm>
          <a:custGeom>
            <a:avLst/>
            <a:gdLst/>
            <a:ahLst/>
            <a:cxnLst/>
            <a:rect l="l" t="t" r="r" b="b"/>
            <a:pathLst>
              <a:path w="3522345" h="641985">
                <a:moveTo>
                  <a:pt x="0" y="641604"/>
                </a:moveTo>
                <a:lnTo>
                  <a:pt x="3521964" y="641604"/>
                </a:lnTo>
                <a:lnTo>
                  <a:pt x="3521964" y="0"/>
                </a:lnTo>
                <a:lnTo>
                  <a:pt x="0" y="0"/>
                </a:lnTo>
                <a:lnTo>
                  <a:pt x="0" y="641604"/>
                </a:lnTo>
                <a:close/>
              </a:path>
            </a:pathLst>
          </a:custGeom>
          <a:solidFill>
            <a:srgbClr val="FFFFFF"/>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12" name="object 12"/>
          <p:cNvSpPr/>
          <p:nvPr/>
        </p:nvSpPr>
        <p:spPr>
          <a:xfrm>
            <a:off x="3112775" y="4813175"/>
            <a:ext cx="2641759" cy="113348"/>
          </a:xfrm>
          <a:custGeom>
            <a:avLst/>
            <a:gdLst/>
            <a:ahLst/>
            <a:cxnLst/>
            <a:rect l="l" t="t" r="r" b="b"/>
            <a:pathLst>
              <a:path w="3522345" h="151129">
                <a:moveTo>
                  <a:pt x="0" y="150875"/>
                </a:moveTo>
                <a:lnTo>
                  <a:pt x="3521964" y="150875"/>
                </a:lnTo>
                <a:lnTo>
                  <a:pt x="3521964" y="0"/>
                </a:lnTo>
                <a:lnTo>
                  <a:pt x="0" y="0"/>
                </a:lnTo>
                <a:lnTo>
                  <a:pt x="0" y="150875"/>
                </a:lnTo>
                <a:close/>
              </a:path>
            </a:pathLst>
          </a:custGeom>
          <a:solidFill>
            <a:srgbClr val="FFFFFF"/>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14" name="object 14"/>
          <p:cNvSpPr/>
          <p:nvPr/>
        </p:nvSpPr>
        <p:spPr>
          <a:xfrm>
            <a:off x="2872745" y="4331976"/>
            <a:ext cx="240983" cy="481489"/>
          </a:xfrm>
          <a:custGeom>
            <a:avLst/>
            <a:gdLst/>
            <a:ahLst/>
            <a:cxnLst/>
            <a:rect l="l" t="t" r="r" b="b"/>
            <a:pathLst>
              <a:path w="321310" h="641985">
                <a:moveTo>
                  <a:pt x="320801" y="641604"/>
                </a:moveTo>
                <a:lnTo>
                  <a:pt x="268765" y="637405"/>
                </a:lnTo>
                <a:lnTo>
                  <a:pt x="219402" y="625249"/>
                </a:lnTo>
                <a:lnTo>
                  <a:pt x="173373" y="605797"/>
                </a:lnTo>
                <a:lnTo>
                  <a:pt x="131338" y="579708"/>
                </a:lnTo>
                <a:lnTo>
                  <a:pt x="93959" y="547644"/>
                </a:lnTo>
                <a:lnTo>
                  <a:pt x="61895" y="510265"/>
                </a:lnTo>
                <a:lnTo>
                  <a:pt x="35806" y="468230"/>
                </a:lnTo>
                <a:lnTo>
                  <a:pt x="16354" y="422201"/>
                </a:lnTo>
                <a:lnTo>
                  <a:pt x="4198" y="372838"/>
                </a:lnTo>
                <a:lnTo>
                  <a:pt x="0" y="320802"/>
                </a:lnTo>
                <a:lnTo>
                  <a:pt x="1063" y="294490"/>
                </a:lnTo>
                <a:lnTo>
                  <a:pt x="9323" y="243708"/>
                </a:lnTo>
                <a:lnTo>
                  <a:pt x="25209" y="195929"/>
                </a:lnTo>
                <a:lnTo>
                  <a:pt x="48062" y="151815"/>
                </a:lnTo>
                <a:lnTo>
                  <a:pt x="77221" y="112026"/>
                </a:lnTo>
                <a:lnTo>
                  <a:pt x="112026" y="77221"/>
                </a:lnTo>
                <a:lnTo>
                  <a:pt x="151815" y="48062"/>
                </a:lnTo>
                <a:lnTo>
                  <a:pt x="195929" y="25209"/>
                </a:lnTo>
                <a:lnTo>
                  <a:pt x="243708" y="9323"/>
                </a:lnTo>
                <a:lnTo>
                  <a:pt x="294490" y="1063"/>
                </a:lnTo>
                <a:lnTo>
                  <a:pt x="320801" y="0"/>
                </a:lnTo>
                <a:lnTo>
                  <a:pt x="320801" y="320802"/>
                </a:lnTo>
                <a:lnTo>
                  <a:pt x="320801" y="641604"/>
                </a:lnTo>
                <a:close/>
              </a:path>
            </a:pathLst>
          </a:custGeom>
          <a:ln w="12191">
            <a:solidFill>
              <a:srgbClr val="FFFFFF"/>
            </a:solidFill>
          </a:ln>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15" name="object 15"/>
          <p:cNvSpPr/>
          <p:nvPr/>
        </p:nvSpPr>
        <p:spPr>
          <a:xfrm>
            <a:off x="3112775" y="4331976"/>
            <a:ext cx="2641759" cy="481489"/>
          </a:xfrm>
          <a:custGeom>
            <a:avLst/>
            <a:gdLst/>
            <a:ahLst/>
            <a:cxnLst/>
            <a:rect l="l" t="t" r="r" b="b"/>
            <a:pathLst>
              <a:path w="3522345" h="641985">
                <a:moveTo>
                  <a:pt x="0" y="0"/>
                </a:moveTo>
                <a:lnTo>
                  <a:pt x="3521964" y="0"/>
                </a:lnTo>
                <a:lnTo>
                  <a:pt x="3521964" y="641604"/>
                </a:lnTo>
                <a:lnTo>
                  <a:pt x="0" y="641604"/>
                </a:lnTo>
                <a:lnTo>
                  <a:pt x="0" y="0"/>
                </a:lnTo>
                <a:close/>
              </a:path>
            </a:pathLst>
          </a:custGeom>
          <a:solidFill>
            <a:srgbClr val="FFFFFF"/>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4" name="Title 3">
            <a:extLst>
              <a:ext uri="{FF2B5EF4-FFF2-40B4-BE49-F238E27FC236}">
                <a16:creationId xmlns:a16="http://schemas.microsoft.com/office/drawing/2014/main" id="{960BF6FB-7DAE-41A5-A067-BE176E25EA5E}"/>
              </a:ext>
            </a:extLst>
          </p:cNvPr>
          <p:cNvSpPr>
            <a:spLocks noGrp="1"/>
          </p:cNvSpPr>
          <p:nvPr>
            <p:ph type="title"/>
          </p:nvPr>
        </p:nvSpPr>
        <p:spPr>
          <a:xfrm>
            <a:off x="494997" y="142123"/>
            <a:ext cx="10515600" cy="1325563"/>
          </a:xfrm>
        </p:spPr>
        <p:txBody>
          <a:bodyPr>
            <a:normAutofit/>
          </a:bodyPr>
          <a:lstStyle/>
          <a:p>
            <a:r>
              <a:rPr lang="en-US" sz="4000" dirty="0">
                <a:solidFill>
                  <a:schemeClr val="accent1">
                    <a:lumMod val="75000"/>
                  </a:schemeClr>
                </a:solidFill>
                <a:latin typeface="+mj-lt"/>
              </a:rPr>
              <a:t>Prone position</a:t>
            </a:r>
            <a:br>
              <a:rPr lang="en-US" sz="2400" baseline="30000" dirty="0">
                <a:solidFill>
                  <a:srgbClr val="33A99C"/>
                </a:solidFill>
                <a:latin typeface="+mj-lt"/>
              </a:rPr>
            </a:br>
            <a:endParaRPr lang="en-US" sz="2400" baseline="30000" dirty="0">
              <a:solidFill>
                <a:srgbClr val="33A99C"/>
              </a:solidFill>
              <a:latin typeface="Arial Black" panose="020B0A04020102020204" pitchFamily="34" charset="0"/>
            </a:endParaRPr>
          </a:p>
        </p:txBody>
      </p:sp>
      <p:sp>
        <p:nvSpPr>
          <p:cNvPr id="16" name="object 5">
            <a:extLst>
              <a:ext uri="{FF2B5EF4-FFF2-40B4-BE49-F238E27FC236}">
                <a16:creationId xmlns:a16="http://schemas.microsoft.com/office/drawing/2014/main" id="{99A9EBC3-9F50-A749-967A-1164B010457F}"/>
              </a:ext>
            </a:extLst>
          </p:cNvPr>
          <p:cNvSpPr txBox="1"/>
          <p:nvPr/>
        </p:nvSpPr>
        <p:spPr>
          <a:xfrm>
            <a:off x="350014" y="1338243"/>
            <a:ext cx="9453199" cy="4062074"/>
          </a:xfrm>
          <a:prstGeom prst="rect">
            <a:avLst/>
          </a:prstGeom>
        </p:spPr>
        <p:txBody>
          <a:bodyPr vert="horz" wrap="square" lIns="0" tIns="0" rIns="0" bIns="0" rtlCol="0">
            <a:spAutoFit/>
          </a:bodyPr>
          <a:lstStyle/>
          <a:p>
            <a:pPr marL="398453" indent="-169858" defTabSz="1219170">
              <a:spcBef>
                <a:spcPts val="285"/>
              </a:spcBef>
              <a:buClr>
                <a:srgbClr val="000000"/>
              </a:buClr>
              <a:buFont typeface="Arial"/>
              <a:buChar char="•"/>
              <a:tabLst>
                <a:tab pos="4374981" algn="l"/>
              </a:tabLst>
            </a:pPr>
            <a:r>
              <a:rPr lang="en-US" sz="2933" kern="0" spc="-19" dirty="0">
                <a:solidFill>
                  <a:srgbClr val="000000"/>
                </a:solidFill>
                <a:latin typeface="Arial"/>
                <a:cs typeface="Arial" panose="020B0604020202020204" pitchFamily="34" charset="0"/>
                <a:sym typeface="Arial"/>
              </a:rPr>
              <a:t>F</a:t>
            </a:r>
            <a:r>
              <a:rPr lang="en-US" sz="2933" kern="0" spc="-8" dirty="0">
                <a:solidFill>
                  <a:srgbClr val="000000"/>
                </a:solidFill>
                <a:latin typeface="Arial"/>
                <a:cs typeface="Arial" panose="020B0604020202020204" pitchFamily="34" charset="0"/>
                <a:sym typeface="Arial"/>
              </a:rPr>
              <a:t>orehead,</a:t>
            </a:r>
            <a:r>
              <a:rPr lang="en-US" sz="2933" kern="0" spc="11" dirty="0">
                <a:solidFill>
                  <a:srgbClr val="000000"/>
                </a:solidFill>
                <a:latin typeface="Arial"/>
                <a:cs typeface="Arial" panose="020B0604020202020204" pitchFamily="34" charset="0"/>
                <a:sym typeface="Arial"/>
              </a:rPr>
              <a:t> </a:t>
            </a:r>
            <a:r>
              <a:rPr lang="en-US" sz="2933" kern="0" spc="-8" dirty="0">
                <a:solidFill>
                  <a:srgbClr val="000000"/>
                </a:solidFill>
                <a:latin typeface="Arial"/>
                <a:cs typeface="Arial" panose="020B0604020202020204" pitchFamily="34" charset="0"/>
                <a:sym typeface="Arial"/>
              </a:rPr>
              <a:t>eyes, ears,</a:t>
            </a:r>
            <a:r>
              <a:rPr lang="en-US" sz="2933" kern="0" dirty="0">
                <a:solidFill>
                  <a:srgbClr val="000000"/>
                </a:solidFill>
                <a:latin typeface="Arial"/>
                <a:cs typeface="Arial" panose="020B0604020202020204" pitchFamily="34" charset="0"/>
                <a:sym typeface="Arial"/>
              </a:rPr>
              <a:t> </a:t>
            </a:r>
            <a:r>
              <a:rPr lang="en-US" sz="2933" kern="0" spc="-11" dirty="0">
                <a:solidFill>
                  <a:srgbClr val="000000"/>
                </a:solidFill>
                <a:latin typeface="Arial"/>
                <a:cs typeface="Arial" panose="020B0604020202020204" pitchFamily="34" charset="0"/>
                <a:sym typeface="Arial"/>
              </a:rPr>
              <a:t>an</a:t>
            </a:r>
            <a:r>
              <a:rPr lang="en-US" sz="2933" kern="0" spc="-15" dirty="0">
                <a:solidFill>
                  <a:srgbClr val="000000"/>
                </a:solidFill>
                <a:latin typeface="Arial"/>
                <a:cs typeface="Arial" panose="020B0604020202020204" pitchFamily="34" charset="0"/>
                <a:sym typeface="Arial"/>
              </a:rPr>
              <a:t>d</a:t>
            </a:r>
            <a:r>
              <a:rPr lang="en-US" sz="2933" kern="0" spc="4" dirty="0">
                <a:solidFill>
                  <a:srgbClr val="000000"/>
                </a:solidFill>
                <a:latin typeface="Arial"/>
                <a:cs typeface="Arial" panose="020B0604020202020204" pitchFamily="34" charset="0"/>
                <a:sym typeface="Arial"/>
              </a:rPr>
              <a:t> </a:t>
            </a:r>
            <a:r>
              <a:rPr lang="en-US" sz="2933" kern="0" spc="-8" dirty="0">
                <a:solidFill>
                  <a:srgbClr val="000000"/>
                </a:solidFill>
                <a:latin typeface="Arial"/>
                <a:cs typeface="Arial" panose="020B0604020202020204" pitchFamily="34" charset="0"/>
                <a:sym typeface="Arial"/>
              </a:rPr>
              <a:t>ch</a:t>
            </a:r>
            <a:r>
              <a:rPr lang="en-US" sz="2933" kern="0" spc="-11" dirty="0">
                <a:solidFill>
                  <a:srgbClr val="000000"/>
                </a:solidFill>
                <a:latin typeface="Arial"/>
                <a:cs typeface="Arial" panose="020B0604020202020204" pitchFamily="34" charset="0"/>
                <a:sym typeface="Arial"/>
              </a:rPr>
              <a:t>in</a:t>
            </a:r>
            <a:endParaRPr lang="en-US" sz="2933" kern="0"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19" dirty="0">
                <a:solidFill>
                  <a:srgbClr val="000000"/>
                </a:solidFill>
                <a:latin typeface="Arial"/>
                <a:cs typeface="Arial" panose="020B0604020202020204" pitchFamily="34" charset="0"/>
                <a:sym typeface="Arial"/>
              </a:rPr>
              <a:t>Chest/breasts, ports, implants</a:t>
            </a:r>
            <a:endParaRPr lang="en-US" sz="2933" kern="0" spc="-8"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8" dirty="0">
                <a:solidFill>
                  <a:srgbClr val="000000"/>
                </a:solidFill>
                <a:latin typeface="Arial"/>
                <a:cs typeface="Arial" panose="020B0604020202020204" pitchFamily="34" charset="0"/>
                <a:sym typeface="Arial"/>
              </a:rPr>
              <a:t>Lower costal margins</a:t>
            </a:r>
            <a:endParaRPr lang="en-US" sz="2933" kern="0"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8" dirty="0">
                <a:solidFill>
                  <a:srgbClr val="000000"/>
                </a:solidFill>
                <a:latin typeface="Arial"/>
                <a:cs typeface="Arial" panose="020B0604020202020204" pitchFamily="34" charset="0"/>
                <a:sym typeface="Arial"/>
              </a:rPr>
              <a:t>Ili</a:t>
            </a:r>
            <a:r>
              <a:rPr lang="en-US" sz="2933" kern="0" spc="-11" dirty="0">
                <a:solidFill>
                  <a:srgbClr val="000000"/>
                </a:solidFill>
                <a:latin typeface="Arial"/>
                <a:cs typeface="Arial" panose="020B0604020202020204" pitchFamily="34" charset="0"/>
                <a:sym typeface="Arial"/>
              </a:rPr>
              <a:t>ac</a:t>
            </a:r>
            <a:r>
              <a:rPr lang="en-US" sz="2933" kern="0" spc="-4" dirty="0">
                <a:solidFill>
                  <a:srgbClr val="000000"/>
                </a:solidFill>
                <a:latin typeface="Arial"/>
                <a:cs typeface="Arial" panose="020B0604020202020204" pitchFamily="34" charset="0"/>
                <a:sym typeface="Arial"/>
              </a:rPr>
              <a:t> </a:t>
            </a:r>
            <a:r>
              <a:rPr lang="en-US" sz="2933" kern="0" spc="-8" dirty="0">
                <a:solidFill>
                  <a:srgbClr val="000000"/>
                </a:solidFill>
                <a:latin typeface="Arial"/>
                <a:cs typeface="Arial" panose="020B0604020202020204" pitchFamily="34" charset="0"/>
                <a:sym typeface="Arial"/>
              </a:rPr>
              <a:t>cres</a:t>
            </a:r>
            <a:r>
              <a:rPr lang="en-US" sz="2933" kern="0" spc="-11" dirty="0">
                <a:solidFill>
                  <a:srgbClr val="000000"/>
                </a:solidFill>
                <a:latin typeface="Arial"/>
                <a:cs typeface="Arial" panose="020B0604020202020204" pitchFamily="34" charset="0"/>
                <a:sym typeface="Arial"/>
              </a:rPr>
              <a:t>t</a:t>
            </a:r>
          </a:p>
          <a:p>
            <a:pPr marL="398453" indent="-169858" defTabSz="1219170">
              <a:buClr>
                <a:srgbClr val="000000"/>
              </a:buClr>
              <a:buFont typeface="Arial"/>
              <a:buChar char="•"/>
              <a:tabLst>
                <a:tab pos="4374981" algn="l"/>
              </a:tabLst>
            </a:pPr>
            <a:r>
              <a:rPr lang="en-US" sz="2933" kern="0" spc="-23" dirty="0">
                <a:solidFill>
                  <a:srgbClr val="000000"/>
                </a:solidFill>
                <a:latin typeface="Arial"/>
                <a:cs typeface="Arial" panose="020B0604020202020204" pitchFamily="34" charset="0"/>
                <a:sym typeface="Arial"/>
              </a:rPr>
              <a:t>G</a:t>
            </a:r>
            <a:r>
              <a:rPr lang="en-US" sz="2933" kern="0" spc="-11" dirty="0">
                <a:solidFill>
                  <a:srgbClr val="000000"/>
                </a:solidFill>
                <a:latin typeface="Arial"/>
                <a:cs typeface="Arial" panose="020B0604020202020204" pitchFamily="34" charset="0"/>
                <a:sym typeface="Arial"/>
              </a:rPr>
              <a:t>en</a:t>
            </a:r>
            <a:r>
              <a:rPr lang="en-US" sz="2933" kern="0" spc="-8" dirty="0">
                <a:solidFill>
                  <a:srgbClr val="000000"/>
                </a:solidFill>
                <a:latin typeface="Arial"/>
                <a:cs typeface="Arial" panose="020B0604020202020204" pitchFamily="34" charset="0"/>
                <a:sym typeface="Arial"/>
              </a:rPr>
              <a:t>it</a:t>
            </a:r>
            <a:r>
              <a:rPr lang="en-US" sz="2933" kern="0" spc="-11" dirty="0">
                <a:solidFill>
                  <a:srgbClr val="000000"/>
                </a:solidFill>
                <a:latin typeface="Arial"/>
                <a:cs typeface="Arial" panose="020B0604020202020204" pitchFamily="34" charset="0"/>
                <a:sym typeface="Arial"/>
              </a:rPr>
              <a:t>a</a:t>
            </a:r>
            <a:r>
              <a:rPr lang="en-US" sz="2933" kern="0" spc="-8" dirty="0">
                <a:solidFill>
                  <a:srgbClr val="000000"/>
                </a:solidFill>
                <a:latin typeface="Arial"/>
                <a:cs typeface="Arial" panose="020B0604020202020204" pitchFamily="34" charset="0"/>
                <a:sym typeface="Arial"/>
              </a:rPr>
              <a:t>lia </a:t>
            </a:r>
            <a:endParaRPr lang="en-US" sz="2933" kern="0"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19" dirty="0">
                <a:solidFill>
                  <a:srgbClr val="000000"/>
                </a:solidFill>
                <a:latin typeface="Arial"/>
                <a:cs typeface="Arial" panose="020B0604020202020204" pitchFamily="34" charset="0"/>
                <a:sym typeface="Arial"/>
              </a:rPr>
              <a:t>K</a:t>
            </a:r>
            <a:r>
              <a:rPr lang="en-US" sz="2933" kern="0" spc="-11" dirty="0">
                <a:solidFill>
                  <a:srgbClr val="000000"/>
                </a:solidFill>
                <a:latin typeface="Arial"/>
                <a:cs typeface="Arial" panose="020B0604020202020204" pitchFamily="34" charset="0"/>
                <a:sym typeface="Arial"/>
              </a:rPr>
              <a:t>nees</a:t>
            </a:r>
            <a:endParaRPr lang="en-US" sz="2933" kern="0"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19" dirty="0">
                <a:solidFill>
                  <a:srgbClr val="000000"/>
                </a:solidFill>
                <a:latin typeface="Arial"/>
                <a:cs typeface="Arial" panose="020B0604020202020204" pitchFamily="34" charset="0"/>
                <a:sym typeface="Arial"/>
              </a:rPr>
              <a:t>S</a:t>
            </a:r>
            <a:r>
              <a:rPr lang="en-US" sz="2933" kern="0" spc="-11" dirty="0">
                <a:solidFill>
                  <a:srgbClr val="000000"/>
                </a:solidFill>
                <a:latin typeface="Arial"/>
                <a:cs typeface="Arial" panose="020B0604020202020204" pitchFamily="34" charset="0"/>
                <a:sym typeface="Arial"/>
              </a:rPr>
              <a:t>h</a:t>
            </a:r>
            <a:r>
              <a:rPr lang="en-US" sz="2933" kern="0" spc="-8" dirty="0">
                <a:solidFill>
                  <a:srgbClr val="000000"/>
                </a:solidFill>
                <a:latin typeface="Arial"/>
                <a:cs typeface="Arial" panose="020B0604020202020204" pitchFamily="34" charset="0"/>
                <a:sym typeface="Arial"/>
              </a:rPr>
              <a:t>ins</a:t>
            </a:r>
            <a:endParaRPr lang="en-US" sz="2933" kern="0" dirty="0">
              <a:solidFill>
                <a:srgbClr val="000000"/>
              </a:solidFill>
              <a:latin typeface="Arial"/>
              <a:cs typeface="Arial" panose="020B0604020202020204" pitchFamily="34" charset="0"/>
              <a:sym typeface="Arial"/>
            </a:endParaRPr>
          </a:p>
          <a:p>
            <a:pPr marL="398453" indent="-169858" defTabSz="1219170">
              <a:buClr>
                <a:srgbClr val="000000"/>
              </a:buClr>
              <a:buFont typeface="Arial"/>
              <a:buChar char="•"/>
              <a:tabLst>
                <a:tab pos="4374981" algn="l"/>
              </a:tabLst>
            </a:pPr>
            <a:r>
              <a:rPr lang="en-US" sz="2933" kern="0" spc="-23" dirty="0">
                <a:solidFill>
                  <a:srgbClr val="000000"/>
                </a:solidFill>
                <a:latin typeface="Arial"/>
                <a:cs typeface="Arial" panose="020B0604020202020204" pitchFamily="34" charset="0"/>
                <a:sym typeface="Arial"/>
              </a:rPr>
              <a:t>D</a:t>
            </a:r>
            <a:r>
              <a:rPr lang="en-US" sz="2933" kern="0" spc="-8" dirty="0">
                <a:solidFill>
                  <a:srgbClr val="000000"/>
                </a:solidFill>
                <a:latin typeface="Arial"/>
                <a:cs typeface="Arial" panose="020B0604020202020204" pitchFamily="34" charset="0"/>
                <a:sym typeface="Arial"/>
              </a:rPr>
              <a:t>orsu</a:t>
            </a:r>
            <a:r>
              <a:rPr lang="en-US" sz="2933" kern="0" spc="-19" dirty="0">
                <a:solidFill>
                  <a:srgbClr val="000000"/>
                </a:solidFill>
                <a:latin typeface="Arial"/>
                <a:cs typeface="Arial" panose="020B0604020202020204" pitchFamily="34" charset="0"/>
                <a:sym typeface="Arial"/>
              </a:rPr>
              <a:t>m</a:t>
            </a:r>
            <a:r>
              <a:rPr lang="en-US" sz="2933" kern="0" spc="8" dirty="0">
                <a:solidFill>
                  <a:srgbClr val="000000"/>
                </a:solidFill>
                <a:latin typeface="Arial"/>
                <a:cs typeface="Arial" panose="020B0604020202020204" pitchFamily="34" charset="0"/>
                <a:sym typeface="Arial"/>
              </a:rPr>
              <a:t> </a:t>
            </a:r>
            <a:r>
              <a:rPr lang="en-US" sz="2933" kern="0" spc="-11" dirty="0">
                <a:solidFill>
                  <a:srgbClr val="000000"/>
                </a:solidFill>
                <a:latin typeface="Arial"/>
                <a:cs typeface="Arial" panose="020B0604020202020204" pitchFamily="34" charset="0"/>
                <a:sym typeface="Arial"/>
              </a:rPr>
              <a:t>o</a:t>
            </a:r>
            <a:r>
              <a:rPr lang="en-US" sz="2933" kern="0" spc="-8" dirty="0">
                <a:solidFill>
                  <a:srgbClr val="000000"/>
                </a:solidFill>
                <a:latin typeface="Arial"/>
                <a:cs typeface="Arial" panose="020B0604020202020204" pitchFamily="34" charset="0"/>
                <a:sym typeface="Arial"/>
              </a:rPr>
              <a:t>f</a:t>
            </a:r>
            <a:r>
              <a:rPr lang="en-US" sz="2933" kern="0" dirty="0">
                <a:solidFill>
                  <a:srgbClr val="000000"/>
                </a:solidFill>
                <a:latin typeface="Arial"/>
                <a:cs typeface="Arial" panose="020B0604020202020204" pitchFamily="34" charset="0"/>
                <a:sym typeface="Arial"/>
              </a:rPr>
              <a:t> </a:t>
            </a:r>
            <a:r>
              <a:rPr lang="en-US" sz="2933" kern="0" spc="-8" dirty="0">
                <a:solidFill>
                  <a:srgbClr val="000000"/>
                </a:solidFill>
                <a:latin typeface="Arial"/>
                <a:cs typeface="Arial" panose="020B0604020202020204" pitchFamily="34" charset="0"/>
                <a:sym typeface="Arial"/>
              </a:rPr>
              <a:t>t</a:t>
            </a:r>
            <a:r>
              <a:rPr lang="en-US" sz="2933" kern="0" spc="-11" dirty="0">
                <a:solidFill>
                  <a:srgbClr val="000000"/>
                </a:solidFill>
                <a:latin typeface="Arial"/>
                <a:cs typeface="Arial" panose="020B0604020202020204" pitchFamily="34" charset="0"/>
                <a:sym typeface="Arial"/>
              </a:rPr>
              <a:t>h</a:t>
            </a:r>
            <a:r>
              <a:rPr lang="en-US" sz="2933" kern="0" spc="-15" dirty="0">
                <a:solidFill>
                  <a:srgbClr val="000000"/>
                </a:solidFill>
                <a:latin typeface="Arial"/>
                <a:cs typeface="Arial" panose="020B0604020202020204" pitchFamily="34" charset="0"/>
                <a:sym typeface="Arial"/>
              </a:rPr>
              <a:t>e</a:t>
            </a:r>
            <a:r>
              <a:rPr lang="en-US" sz="2933" kern="0" spc="-4" dirty="0">
                <a:solidFill>
                  <a:srgbClr val="000000"/>
                </a:solidFill>
                <a:latin typeface="Arial"/>
                <a:cs typeface="Arial" panose="020B0604020202020204" pitchFamily="34" charset="0"/>
                <a:sym typeface="Arial"/>
              </a:rPr>
              <a:t> </a:t>
            </a:r>
            <a:r>
              <a:rPr lang="en-US" sz="2933" kern="0" spc="-8" dirty="0">
                <a:solidFill>
                  <a:srgbClr val="000000"/>
                </a:solidFill>
                <a:latin typeface="Arial"/>
                <a:cs typeface="Arial" panose="020B0604020202020204" pitchFamily="34" charset="0"/>
                <a:sym typeface="Arial"/>
              </a:rPr>
              <a:t>feet </a:t>
            </a:r>
          </a:p>
          <a:p>
            <a:pPr marL="398453" indent="-169858" defTabSz="1219170">
              <a:buClr>
                <a:srgbClr val="000000"/>
              </a:buClr>
              <a:buFont typeface="Arial"/>
              <a:buChar char="•"/>
              <a:tabLst>
                <a:tab pos="4374981" algn="l"/>
              </a:tabLst>
            </a:pPr>
            <a:r>
              <a:rPr lang="en-US" sz="2933" kern="0" spc="-8" dirty="0">
                <a:solidFill>
                  <a:srgbClr val="000000"/>
                </a:solidFill>
                <a:latin typeface="Arial"/>
                <a:cs typeface="Arial" panose="020B0604020202020204" pitchFamily="34" charset="0"/>
                <a:sym typeface="Arial"/>
              </a:rPr>
              <a:t>Toes</a:t>
            </a:r>
            <a:endParaRPr lang="en-US" sz="2933" kern="0" dirty="0">
              <a:solidFill>
                <a:srgbClr val="000000"/>
              </a:solidFill>
              <a:latin typeface="Arial"/>
              <a:cs typeface="Arial" panose="020B0604020202020204" pitchFamily="34" charset="0"/>
              <a:sym typeface="Arial"/>
            </a:endParaRPr>
          </a:p>
        </p:txBody>
      </p:sp>
      <p:pic>
        <p:nvPicPr>
          <p:cNvPr id="18" name="ClipArt Placeholder 5">
            <a:extLst>
              <a:ext uri="{FF2B5EF4-FFF2-40B4-BE49-F238E27FC236}">
                <a16:creationId xmlns:a16="http://schemas.microsoft.com/office/drawing/2014/main" id="{25A97B11-6CA8-584A-992F-F34FED4645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8788" y="190956"/>
            <a:ext cx="963613" cy="963613"/>
          </a:xfrm>
          <a:prstGeom prst="rect">
            <a:avLst/>
          </a:prstGeom>
        </p:spPr>
      </p:pic>
      <p:sp>
        <p:nvSpPr>
          <p:cNvPr id="2" name="TextBox 1">
            <a:extLst>
              <a:ext uri="{FF2B5EF4-FFF2-40B4-BE49-F238E27FC236}">
                <a16:creationId xmlns:a16="http://schemas.microsoft.com/office/drawing/2014/main" id="{00D47BFE-96D0-689D-3027-A774D2E46FB9}"/>
              </a:ext>
            </a:extLst>
          </p:cNvPr>
          <p:cNvSpPr txBox="1"/>
          <p:nvPr/>
        </p:nvSpPr>
        <p:spPr>
          <a:xfrm>
            <a:off x="792221" y="6335403"/>
            <a:ext cx="8568785" cy="230832"/>
          </a:xfrm>
          <a:prstGeom prst="rect">
            <a:avLst/>
          </a:prstGeom>
          <a:noFill/>
        </p:spPr>
        <p:txBody>
          <a:bodyPr wrap="square" rtlCol="0">
            <a:spAutoFit/>
          </a:bodyPr>
          <a:lstStyle/>
          <a:p>
            <a:pPr defTabSz="1219170" fontAlgn="t">
              <a:buClr>
                <a:srgbClr val="000000"/>
              </a:buClr>
            </a:pPr>
            <a:r>
              <a:rPr lang="en-US" sz="900" dirty="0">
                <a:solidFill>
                  <a:srgbClr val="000000"/>
                </a:solidFill>
                <a:latin typeface="Arial" panose="020B0604020202020204" pitchFamily="34" charset="0"/>
                <a:cs typeface="Arial"/>
                <a:sym typeface="Arial"/>
              </a:rPr>
              <a:t> 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3" name="Picture 2" descr="A cartoon of a person lying on a medical bed&#10;&#10;Description automatically generated">
            <a:extLst>
              <a:ext uri="{FF2B5EF4-FFF2-40B4-BE49-F238E27FC236}">
                <a16:creationId xmlns:a16="http://schemas.microsoft.com/office/drawing/2014/main" id="{89D3D651-B33D-A903-0C9E-F6EAADF765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613" y="823344"/>
            <a:ext cx="7115387" cy="5692309"/>
          </a:xfrm>
          <a:prstGeom prst="rect">
            <a:avLst/>
          </a:prstGeom>
        </p:spPr>
      </p:pic>
      <p:sp>
        <p:nvSpPr>
          <p:cNvPr id="9" name="TextBox 8">
            <a:extLst>
              <a:ext uri="{FF2B5EF4-FFF2-40B4-BE49-F238E27FC236}">
                <a16:creationId xmlns:a16="http://schemas.microsoft.com/office/drawing/2014/main" id="{F2F2E82E-4CA9-CE5E-E86D-BB0BEBA2603B}"/>
              </a:ext>
            </a:extLst>
          </p:cNvPr>
          <p:cNvSpPr txBox="1"/>
          <p:nvPr/>
        </p:nvSpPr>
        <p:spPr>
          <a:xfrm>
            <a:off x="5705427" y="5466882"/>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1928139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640BCB-D4BB-8440-96C8-55F6125A96E4}"/>
              </a:ext>
            </a:extLst>
          </p:cNvPr>
          <p:cNvSpPr>
            <a:spLocks noGrp="1"/>
          </p:cNvSpPr>
          <p:nvPr>
            <p:ph type="title"/>
          </p:nvPr>
        </p:nvSpPr>
        <p:spPr>
          <a:xfrm>
            <a:off x="500964" y="322195"/>
            <a:ext cx="10515600" cy="1325563"/>
          </a:xfrm>
        </p:spPr>
        <p:txBody>
          <a:bodyPr>
            <a:normAutofit/>
          </a:bodyPr>
          <a:lstStyle/>
          <a:p>
            <a:r>
              <a:rPr lang="en-US" sz="4000" dirty="0">
                <a:solidFill>
                  <a:schemeClr val="accent1">
                    <a:lumMod val="75000"/>
                  </a:schemeClr>
                </a:solidFill>
                <a:latin typeface="+mj-lt"/>
              </a:rPr>
              <a:t>Prone position risks</a:t>
            </a:r>
            <a:br>
              <a:rPr lang="en-US" baseline="30000" dirty="0">
                <a:solidFill>
                  <a:srgbClr val="33A99C"/>
                </a:solidFill>
                <a:latin typeface="Arial Black" panose="020B0A04020102020204" pitchFamily="34" charset="0"/>
              </a:rPr>
            </a:br>
            <a:endParaRPr lang="en-US" dirty="0">
              <a:solidFill>
                <a:srgbClr val="33A99C"/>
              </a:solidFill>
            </a:endParaRPr>
          </a:p>
        </p:txBody>
      </p:sp>
      <p:sp>
        <p:nvSpPr>
          <p:cNvPr id="2" name="Text Placeholder 1">
            <a:extLst>
              <a:ext uri="{FF2B5EF4-FFF2-40B4-BE49-F238E27FC236}">
                <a16:creationId xmlns:a16="http://schemas.microsoft.com/office/drawing/2014/main" id="{8623DA57-AA14-4197-ACE4-4E47ACC44DC6}"/>
              </a:ext>
            </a:extLst>
          </p:cNvPr>
          <p:cNvSpPr>
            <a:spLocks noGrp="1"/>
          </p:cNvSpPr>
          <p:nvPr>
            <p:ph sz="quarter" idx="4294967295"/>
          </p:nvPr>
        </p:nvSpPr>
        <p:spPr>
          <a:xfrm>
            <a:off x="593480" y="984976"/>
            <a:ext cx="5078413" cy="4990523"/>
          </a:xfrm>
        </p:spPr>
        <p:txBody>
          <a:bodyPr>
            <a:normAutofit/>
          </a:bodyPr>
          <a:lstStyle/>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Pressure injury </a:t>
            </a:r>
            <a:endParaRPr lang="en-US" sz="3000" baseline="30000" dirty="0">
              <a:solidFill>
                <a:schemeClr val="tx1"/>
              </a:solidFill>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Increased intraocular pressure - Blindness</a:t>
            </a: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Increased intra-abdominal pressure</a:t>
            </a: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Cardiovascular changes</a:t>
            </a: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Venous air embolism</a:t>
            </a: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Respiratory changes</a:t>
            </a:r>
          </a:p>
          <a:p>
            <a:pPr marL="342891" indent="-342891">
              <a:buFont typeface="Arial" panose="020B0604020202020204" pitchFamily="34" charset="0"/>
              <a:buChar char="•"/>
            </a:pPr>
            <a:r>
              <a:rPr lang="en-US" sz="3000" dirty="0">
                <a:solidFill>
                  <a:schemeClr val="tx1"/>
                </a:solidFill>
                <a:latin typeface="Arial" panose="020B0604020202020204" pitchFamily="34" charset="0"/>
                <a:cs typeface="Arial" panose="020B0604020202020204" pitchFamily="34" charset="0"/>
              </a:rPr>
              <a:t>Injury to the caregiver</a:t>
            </a:r>
          </a:p>
          <a:p>
            <a:endParaRPr lang="en-US" dirty="0"/>
          </a:p>
        </p:txBody>
      </p:sp>
      <p:sp>
        <p:nvSpPr>
          <p:cNvPr id="4" name="Text Placeholder 3">
            <a:extLst>
              <a:ext uri="{FF2B5EF4-FFF2-40B4-BE49-F238E27FC236}">
                <a16:creationId xmlns:a16="http://schemas.microsoft.com/office/drawing/2014/main" id="{1C52E24D-89A5-4BC5-9D15-621796C0A285}"/>
              </a:ext>
            </a:extLst>
          </p:cNvPr>
          <p:cNvSpPr>
            <a:spLocks noGrp="1"/>
          </p:cNvSpPr>
          <p:nvPr>
            <p:ph sz="half" idx="4294967295"/>
          </p:nvPr>
        </p:nvSpPr>
        <p:spPr>
          <a:xfrm>
            <a:off x="6116917" y="888259"/>
            <a:ext cx="5181600" cy="4013200"/>
          </a:xfrm>
        </p:spPr>
        <p:txBody>
          <a:bodyPr>
            <a:normAutofit/>
          </a:bodyPr>
          <a:lstStyle/>
          <a:p>
            <a:pPr marL="342891" indent="-342891">
              <a:buFont typeface="Arial" panose="020B0604020202020204" pitchFamily="34" charset="0"/>
              <a:buChar char="•"/>
            </a:pPr>
            <a:r>
              <a:rPr lang="en-US" sz="3000" dirty="0">
                <a:solidFill>
                  <a:schemeClr val="tx1"/>
                </a:solidFill>
              </a:rPr>
              <a:t>Do not use Wilson Frame</a:t>
            </a:r>
          </a:p>
          <a:p>
            <a:pPr marL="342891" indent="-342891">
              <a:buFont typeface="Arial" panose="020B0604020202020204" pitchFamily="34" charset="0"/>
              <a:buChar char="•"/>
            </a:pPr>
            <a:r>
              <a:rPr lang="en-US" sz="3000" dirty="0">
                <a:solidFill>
                  <a:schemeClr val="tx1"/>
                </a:solidFill>
              </a:rPr>
              <a:t>Face, chin and forehead highest risk</a:t>
            </a:r>
          </a:p>
        </p:txBody>
      </p:sp>
      <p:sp>
        <p:nvSpPr>
          <p:cNvPr id="3" name="TextBox 2">
            <a:extLst>
              <a:ext uri="{FF2B5EF4-FFF2-40B4-BE49-F238E27FC236}">
                <a16:creationId xmlns:a16="http://schemas.microsoft.com/office/drawing/2014/main" id="{DCC24157-69D2-681A-EBBC-F500D02D11E6}"/>
              </a:ext>
            </a:extLst>
          </p:cNvPr>
          <p:cNvSpPr txBox="1"/>
          <p:nvPr/>
        </p:nvSpPr>
        <p:spPr>
          <a:xfrm>
            <a:off x="620016" y="6257944"/>
            <a:ext cx="6170407" cy="446276"/>
          </a:xfrm>
          <a:prstGeom prst="rect">
            <a:avLst/>
          </a:prstGeom>
          <a:noFill/>
        </p:spPr>
        <p:txBody>
          <a:bodyPr wrap="none" rtlCol="0">
            <a:spAutoFit/>
          </a:bodyPr>
          <a:lstStyle/>
          <a:p>
            <a:pPr defTabSz="1219170">
              <a:buClr>
                <a:srgbClr val="000000"/>
              </a:buClr>
            </a:pPr>
            <a:r>
              <a:rPr lang="en-US" sz="900" kern="1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Guideline for positioning the patient. In: Guidelines for Perioperative Practice. Denver, CO: AORN, Inc; 2023:701-750</a:t>
            </a:r>
            <a:r>
              <a:rPr lang="en-US" sz="9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9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sym typeface="Arial"/>
            </a:endParaRPr>
          </a:p>
          <a:p>
            <a:pPr defTabSz="1219170">
              <a:buClr>
                <a:srgbClr val="000000"/>
              </a:buClr>
            </a:pPr>
            <a:endParaRPr lang="en-US" sz="1400" kern="0" dirty="0">
              <a:solidFill>
                <a:srgbClr val="000000"/>
              </a:solidFill>
              <a:latin typeface="Arial"/>
              <a:cs typeface="Arial"/>
              <a:sym typeface="Arial"/>
            </a:endParaRPr>
          </a:p>
        </p:txBody>
      </p:sp>
      <p:pic>
        <p:nvPicPr>
          <p:cNvPr id="6" name="Picture 5" descr="A cartoon of a person lying on a medical bed&#10;&#10;Description automatically generated">
            <a:extLst>
              <a:ext uri="{FF2B5EF4-FFF2-40B4-BE49-F238E27FC236}">
                <a16:creationId xmlns:a16="http://schemas.microsoft.com/office/drawing/2014/main" id="{1CC395C0-51DA-7F7C-927F-E9F1EE557E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3848" y="1642000"/>
            <a:ext cx="6238153" cy="4990523"/>
          </a:xfrm>
          <a:prstGeom prst="rect">
            <a:avLst/>
          </a:prstGeom>
        </p:spPr>
      </p:pic>
      <p:sp>
        <p:nvSpPr>
          <p:cNvPr id="7" name="TextBox 6">
            <a:extLst>
              <a:ext uri="{FF2B5EF4-FFF2-40B4-BE49-F238E27FC236}">
                <a16:creationId xmlns:a16="http://schemas.microsoft.com/office/drawing/2014/main" id="{44BC22AD-EEAA-5621-00FB-BADEB2B55A16}"/>
              </a:ext>
            </a:extLst>
          </p:cNvPr>
          <p:cNvSpPr txBox="1"/>
          <p:nvPr/>
        </p:nvSpPr>
        <p:spPr>
          <a:xfrm>
            <a:off x="5687879" y="5559373"/>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3883893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A71A-C871-4063-B21F-6CC677AEDD41}"/>
              </a:ext>
            </a:extLst>
          </p:cNvPr>
          <p:cNvSpPr>
            <a:spLocks noGrp="1"/>
          </p:cNvSpPr>
          <p:nvPr>
            <p:ph type="title"/>
          </p:nvPr>
        </p:nvSpPr>
        <p:spPr>
          <a:xfrm>
            <a:off x="151795" y="61105"/>
            <a:ext cx="11662064" cy="1325563"/>
          </a:xfrm>
        </p:spPr>
        <p:txBody>
          <a:bodyPr anchor="ctr">
            <a:normAutofit/>
          </a:bodyPr>
          <a:lstStyle/>
          <a:p>
            <a:r>
              <a:rPr lang="en-US" dirty="0">
                <a:solidFill>
                  <a:schemeClr val="accent1">
                    <a:lumMod val="75000"/>
                  </a:schemeClr>
                </a:solidFill>
              </a:rPr>
              <a:t>Trendelenburg and Reverse Trendelenburg position</a:t>
            </a:r>
            <a:endParaRPr lang="en-US" sz="2700" baseline="30000" dirty="0">
              <a:solidFill>
                <a:schemeClr val="accent1">
                  <a:lumMod val="75000"/>
                </a:schemeClr>
              </a:solidFill>
            </a:endParaRPr>
          </a:p>
        </p:txBody>
      </p:sp>
      <p:sp>
        <p:nvSpPr>
          <p:cNvPr id="9" name="object 5">
            <a:extLst>
              <a:ext uri="{FF2B5EF4-FFF2-40B4-BE49-F238E27FC236}">
                <a16:creationId xmlns:a16="http://schemas.microsoft.com/office/drawing/2014/main" id="{F807729D-A0F4-034C-90C7-4A6402629B28}"/>
              </a:ext>
            </a:extLst>
          </p:cNvPr>
          <p:cNvSpPr txBox="1"/>
          <p:nvPr/>
        </p:nvSpPr>
        <p:spPr>
          <a:xfrm>
            <a:off x="378144" y="1397675"/>
            <a:ext cx="3786185" cy="4062074"/>
          </a:xfrm>
          <a:prstGeom prst="rect">
            <a:avLst/>
          </a:prstGeom>
        </p:spPr>
        <p:txBody>
          <a:bodyPr vert="horz" wrap="square" lIns="0" tIns="0" rIns="0" bIns="0" rtlCol="0">
            <a:spAutoFit/>
          </a:bodyPr>
          <a:lstStyle/>
          <a:p>
            <a:pPr marL="523838" lvl="1" indent="-171438" defTabSz="1219170">
              <a:buClr>
                <a:srgbClr val="000000"/>
              </a:buClr>
              <a:buFont typeface="Arial"/>
              <a:buChar char="•"/>
              <a:tabLst>
                <a:tab pos="523838" algn="l"/>
              </a:tabLst>
            </a:pPr>
            <a:r>
              <a:rPr sz="2933" kern="0" dirty="0">
                <a:solidFill>
                  <a:srgbClr val="000000"/>
                </a:solidFill>
                <a:latin typeface="Arial"/>
                <a:cs typeface="Arial" panose="020B0604020202020204" pitchFamily="34" charset="0"/>
                <a:sym typeface="Arial"/>
              </a:rPr>
              <a:t>Occ</a:t>
            </a:r>
            <a:r>
              <a:rPr sz="2933" kern="0" spc="-4" dirty="0">
                <a:solidFill>
                  <a:srgbClr val="000000"/>
                </a:solidFill>
                <a:latin typeface="Arial"/>
                <a:cs typeface="Arial" panose="020B0604020202020204" pitchFamily="34" charset="0"/>
                <a:sym typeface="Arial"/>
              </a:rPr>
              <a:t>iput</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Scapulae</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Elbows</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Arms</a:t>
            </a: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Thoracic vertebrae</a:t>
            </a:r>
          </a:p>
          <a:p>
            <a:pPr marL="523838" lvl="1" indent="-171438" defTabSz="1219170">
              <a:buClr>
                <a:srgbClr val="000000"/>
              </a:buClr>
              <a:buFont typeface="Arial"/>
              <a:buChar char="•"/>
              <a:tabLst>
                <a:tab pos="523838" algn="l"/>
              </a:tabLst>
            </a:pPr>
            <a:r>
              <a:rPr lang="en-US" sz="2933" kern="0" spc="-4" dirty="0">
                <a:solidFill>
                  <a:srgbClr val="000000"/>
                </a:solidFill>
                <a:latin typeface="Arial"/>
                <a:cs typeface="Arial" panose="020B0604020202020204" pitchFamily="34" charset="0"/>
                <a:sym typeface="Arial"/>
              </a:rPr>
              <a:t>Lumbar spine</a:t>
            </a:r>
            <a:endParaRPr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Buttocks</a:t>
            </a:r>
          </a:p>
          <a:p>
            <a:pPr marL="523838" lvl="1" indent="-171438" defTabSz="1219170">
              <a:buClr>
                <a:srgbClr val="000000"/>
              </a:buClr>
              <a:buFont typeface="Arial"/>
              <a:buChar char="•"/>
              <a:tabLst>
                <a:tab pos="523838" algn="l"/>
              </a:tabLst>
            </a:pPr>
            <a:r>
              <a:rPr sz="2933" kern="0" spc="-4" dirty="0">
                <a:solidFill>
                  <a:srgbClr val="000000"/>
                </a:solidFill>
                <a:latin typeface="Arial"/>
                <a:cs typeface="Arial" panose="020B0604020202020204" pitchFamily="34" charset="0"/>
                <a:sym typeface="Arial"/>
              </a:rPr>
              <a:t>Sa</a:t>
            </a:r>
            <a:r>
              <a:rPr sz="2933" kern="0" dirty="0">
                <a:solidFill>
                  <a:srgbClr val="000000"/>
                </a:solidFill>
                <a:latin typeface="Arial"/>
                <a:cs typeface="Arial" panose="020B0604020202020204" pitchFamily="34" charset="0"/>
                <a:sym typeface="Arial"/>
              </a:rPr>
              <a:t>cr</a:t>
            </a:r>
            <a:r>
              <a:rPr sz="2933" kern="0" spc="-4" dirty="0">
                <a:solidFill>
                  <a:srgbClr val="000000"/>
                </a:solidFill>
                <a:latin typeface="Arial"/>
                <a:cs typeface="Arial" panose="020B0604020202020204" pitchFamily="34" charset="0"/>
                <a:sym typeface="Arial"/>
              </a:rPr>
              <a:t>u</a:t>
            </a:r>
            <a:r>
              <a:rPr sz="2933" kern="0" dirty="0">
                <a:solidFill>
                  <a:srgbClr val="000000"/>
                </a:solidFill>
                <a:latin typeface="Arial"/>
                <a:cs typeface="Arial" panose="020B0604020202020204" pitchFamily="34" charset="0"/>
                <a:sym typeface="Arial"/>
              </a:rPr>
              <a:t>m/c</a:t>
            </a:r>
            <a:r>
              <a:rPr sz="2933" kern="0" spc="-4" dirty="0">
                <a:solidFill>
                  <a:srgbClr val="000000"/>
                </a:solidFill>
                <a:latin typeface="Arial"/>
                <a:cs typeface="Arial" panose="020B0604020202020204" pitchFamily="34" charset="0"/>
                <a:sym typeface="Arial"/>
              </a:rPr>
              <a:t>o</a:t>
            </a:r>
            <a:r>
              <a:rPr sz="2933" kern="0" dirty="0">
                <a:solidFill>
                  <a:srgbClr val="000000"/>
                </a:solidFill>
                <a:latin typeface="Arial"/>
                <a:cs typeface="Arial" panose="020B0604020202020204" pitchFamily="34" charset="0"/>
                <a:sym typeface="Arial"/>
              </a:rPr>
              <a:t>ccyx</a:t>
            </a:r>
            <a:endParaRPr lang="en-US" sz="2933" kern="0" dirty="0">
              <a:solidFill>
                <a:srgbClr val="000000"/>
              </a:solidFill>
              <a:latin typeface="Arial"/>
              <a:cs typeface="Arial" panose="020B0604020202020204" pitchFamily="34" charset="0"/>
              <a:sym typeface="Arial"/>
            </a:endParaRPr>
          </a:p>
          <a:p>
            <a:pPr marL="523838" lvl="1" indent="-171438" defTabSz="1219170">
              <a:buClr>
                <a:srgbClr val="000000"/>
              </a:buClr>
              <a:buFont typeface="Arial"/>
              <a:buChar char="•"/>
              <a:tabLst>
                <a:tab pos="523838" algn="l"/>
              </a:tabLst>
            </a:pPr>
            <a:r>
              <a:rPr sz="2933" kern="0" spc="-4" dirty="0">
                <a:solidFill>
                  <a:srgbClr val="000000"/>
                </a:solidFill>
                <a:latin typeface="Arial"/>
                <a:cs typeface="Arial" panose="020B0604020202020204" pitchFamily="34" charset="0"/>
                <a:sym typeface="Arial"/>
              </a:rPr>
              <a:t>Heels</a:t>
            </a:r>
            <a:endParaRPr sz="2933" kern="0" dirty="0">
              <a:solidFill>
                <a:srgbClr val="000000"/>
              </a:solidFill>
              <a:latin typeface="Arial"/>
              <a:cs typeface="Arial" panose="020B0604020202020204" pitchFamily="34" charset="0"/>
              <a:sym typeface="Arial"/>
            </a:endParaRPr>
          </a:p>
        </p:txBody>
      </p:sp>
      <p:sp>
        <p:nvSpPr>
          <p:cNvPr id="3" name="TextBox 2">
            <a:extLst>
              <a:ext uri="{FF2B5EF4-FFF2-40B4-BE49-F238E27FC236}">
                <a16:creationId xmlns:a16="http://schemas.microsoft.com/office/drawing/2014/main" id="{119F1CE6-BFEC-A16E-ED34-B375D13A4540}"/>
              </a:ext>
            </a:extLst>
          </p:cNvPr>
          <p:cNvSpPr txBox="1"/>
          <p:nvPr/>
        </p:nvSpPr>
        <p:spPr>
          <a:xfrm>
            <a:off x="151794" y="6338987"/>
            <a:ext cx="11202007" cy="230832"/>
          </a:xfrm>
          <a:prstGeom prst="rect">
            <a:avLst/>
          </a:prstGeom>
          <a:noFill/>
        </p:spPr>
        <p:txBody>
          <a:bodyPr wrap="square" rtlCol="0">
            <a:spAutoFit/>
          </a:bodyPr>
          <a:lstStyle/>
          <a:p>
            <a:pPr defTabSz="1219170" fontAlgn="t">
              <a:buClr>
                <a:srgbClr val="000000"/>
              </a:buClr>
            </a:pPr>
            <a:r>
              <a:rPr lang="en-US" sz="900" dirty="0">
                <a:solidFill>
                  <a:srgbClr val="000000"/>
                </a:solidFill>
                <a:latin typeface="Arial" panose="020B0604020202020204" pitchFamily="34" charset="0"/>
                <a:cs typeface="Arial"/>
                <a:sym typeface="Arial"/>
              </a:rPr>
              <a:t>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5" name="Picture 4" descr="A person lying on a medical bed&#10;&#10;Description automatically generated">
            <a:extLst>
              <a:ext uri="{FF2B5EF4-FFF2-40B4-BE49-F238E27FC236}">
                <a16:creationId xmlns:a16="http://schemas.microsoft.com/office/drawing/2014/main" id="{ACDC2F0B-A49D-5DEC-13C1-2F4B319540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15706">
            <a:off x="3720889" y="1723294"/>
            <a:ext cx="4523875" cy="3619100"/>
          </a:xfrm>
          <a:prstGeom prst="rect">
            <a:avLst/>
          </a:prstGeom>
        </p:spPr>
      </p:pic>
      <p:pic>
        <p:nvPicPr>
          <p:cNvPr id="6" name="Picture 5" descr="A person lying on a bed&#10;&#10;Description automatically generated">
            <a:extLst>
              <a:ext uri="{FF2B5EF4-FFF2-40B4-BE49-F238E27FC236}">
                <a16:creationId xmlns:a16="http://schemas.microsoft.com/office/drawing/2014/main" id="{570F57D6-F990-0B92-80F7-D7F3CB9CF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8125" y="1619451"/>
            <a:ext cx="4523875" cy="3619099"/>
          </a:xfrm>
          <a:prstGeom prst="rect">
            <a:avLst/>
          </a:prstGeom>
        </p:spPr>
      </p:pic>
      <p:sp>
        <p:nvSpPr>
          <p:cNvPr id="8" name="TextBox 7">
            <a:extLst>
              <a:ext uri="{FF2B5EF4-FFF2-40B4-BE49-F238E27FC236}">
                <a16:creationId xmlns:a16="http://schemas.microsoft.com/office/drawing/2014/main" id="{33D242B9-51E7-1AEE-8892-12D1DA1594E5}"/>
              </a:ext>
            </a:extLst>
          </p:cNvPr>
          <p:cNvSpPr txBox="1"/>
          <p:nvPr/>
        </p:nvSpPr>
        <p:spPr>
          <a:xfrm>
            <a:off x="5218261" y="5426039"/>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3357174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7FFB40-F697-F54B-B3CD-1DB4555D815C}"/>
              </a:ext>
            </a:extLst>
          </p:cNvPr>
          <p:cNvSpPr>
            <a:spLocks noGrp="1"/>
          </p:cNvSpPr>
          <p:nvPr>
            <p:ph type="title"/>
          </p:nvPr>
        </p:nvSpPr>
        <p:spPr>
          <a:xfrm>
            <a:off x="310243" y="607519"/>
            <a:ext cx="10515600" cy="1325563"/>
          </a:xfrm>
        </p:spPr>
        <p:txBody>
          <a:bodyPr anchor="t">
            <a:normAutofit/>
          </a:bodyPr>
          <a:lstStyle/>
          <a:p>
            <a:r>
              <a:rPr lang="en-US" sz="4000" dirty="0">
                <a:solidFill>
                  <a:schemeClr val="accent1">
                    <a:lumMod val="75000"/>
                  </a:schemeClr>
                </a:solidFill>
              </a:rPr>
              <a:t>Trendelenburg position – risks </a:t>
            </a:r>
            <a:endParaRPr lang="en-US" sz="4000" b="0" baseline="30000" dirty="0">
              <a:solidFill>
                <a:schemeClr val="accent1">
                  <a:lumMod val="75000"/>
                </a:schemeClr>
              </a:solidFill>
            </a:endParaRPr>
          </a:p>
        </p:txBody>
      </p:sp>
      <p:sp>
        <p:nvSpPr>
          <p:cNvPr id="4" name="Text Placeholder 3">
            <a:extLst>
              <a:ext uri="{FF2B5EF4-FFF2-40B4-BE49-F238E27FC236}">
                <a16:creationId xmlns:a16="http://schemas.microsoft.com/office/drawing/2014/main" id="{3F51E86A-C86F-415E-96A1-989449691486}"/>
              </a:ext>
            </a:extLst>
          </p:cNvPr>
          <p:cNvSpPr>
            <a:spLocks noGrp="1"/>
          </p:cNvSpPr>
          <p:nvPr>
            <p:ph type="body" sz="quarter" idx="10"/>
          </p:nvPr>
        </p:nvSpPr>
        <p:spPr/>
        <p:txBody>
          <a:bodyPr spcFirstLastPara="1" wrap="square" lIns="91440" tIns="45720" rIns="91440" bIns="45720" anchor="t" anchorCtr="0">
            <a:normAutofit/>
          </a:bodyPr>
          <a:lstStyle/>
          <a:p>
            <a:pPr marL="342891" indent="-342891">
              <a:buChar char="•"/>
            </a:pPr>
            <a:endParaRPr lang="en-US" sz="1900" dirty="0"/>
          </a:p>
          <a:p>
            <a:pPr marL="342891" indent="-342891">
              <a:buChar char="•"/>
            </a:pPr>
            <a:endParaRPr lang="en-US" sz="3000" dirty="0"/>
          </a:p>
        </p:txBody>
      </p:sp>
      <p:sp>
        <p:nvSpPr>
          <p:cNvPr id="10" name="object 5">
            <a:extLst>
              <a:ext uri="{FF2B5EF4-FFF2-40B4-BE49-F238E27FC236}">
                <a16:creationId xmlns:a16="http://schemas.microsoft.com/office/drawing/2014/main" id="{56806400-272C-BF47-9ED3-07040CA3FF68}"/>
              </a:ext>
            </a:extLst>
          </p:cNvPr>
          <p:cNvSpPr txBox="1"/>
          <p:nvPr/>
        </p:nvSpPr>
        <p:spPr>
          <a:xfrm>
            <a:off x="310243" y="1584801"/>
            <a:ext cx="5425439" cy="4062074"/>
          </a:xfrm>
          <a:prstGeom prst="rect">
            <a:avLst/>
          </a:prstGeom>
        </p:spPr>
        <p:txBody>
          <a:bodyPr vert="horz" wrap="square" lIns="0" tIns="0" rIns="0" bIns="0" rtlCol="0">
            <a:spAutoFit/>
          </a:bodyPr>
          <a:lstStyle/>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Pressure Injury</a:t>
            </a: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Brachial Plexus Nerve Injury</a:t>
            </a: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Cephalad sliding  “toward the head”</a:t>
            </a: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Hemodynamic changes</a:t>
            </a: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Altered pulmonary function</a:t>
            </a:r>
          </a:p>
          <a:p>
            <a:pPr marL="523838" lvl="1"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Retinal detachment – Blindness</a:t>
            </a:r>
          </a:p>
          <a:p>
            <a:pPr marL="809588" lvl="2" defTabSz="1219170">
              <a:buClr>
                <a:srgbClr val="000000"/>
              </a:buClr>
              <a:tabLst>
                <a:tab pos="523838" algn="l"/>
              </a:tabLst>
            </a:pPr>
            <a:endParaRPr sz="2933" kern="0" dirty="0">
              <a:solidFill>
                <a:srgbClr val="000000"/>
              </a:solidFill>
              <a:latin typeface="Arial"/>
              <a:cs typeface="Arial" panose="020B0604020202020204" pitchFamily="34" charset="0"/>
              <a:sym typeface="Arial"/>
            </a:endParaRPr>
          </a:p>
        </p:txBody>
      </p:sp>
      <p:sp>
        <p:nvSpPr>
          <p:cNvPr id="11" name="object 5">
            <a:extLst>
              <a:ext uri="{FF2B5EF4-FFF2-40B4-BE49-F238E27FC236}">
                <a16:creationId xmlns:a16="http://schemas.microsoft.com/office/drawing/2014/main" id="{BDE8707A-29A7-F04C-B517-5CC7546C78AD}"/>
              </a:ext>
            </a:extLst>
          </p:cNvPr>
          <p:cNvSpPr txBox="1"/>
          <p:nvPr/>
        </p:nvSpPr>
        <p:spPr>
          <a:xfrm>
            <a:off x="5967422" y="2716350"/>
            <a:ext cx="5973119" cy="3610732"/>
          </a:xfrm>
          <a:prstGeom prst="rect">
            <a:avLst/>
          </a:prstGeom>
        </p:spPr>
        <p:txBody>
          <a:bodyPr vert="horz" wrap="square" lIns="0" tIns="0" rIns="0" bIns="0" rtlCol="0">
            <a:spAutoFit/>
          </a:bodyPr>
          <a:lstStyle/>
          <a:p>
            <a:pPr marL="809588" lvl="1" indent="-457189" defTabSz="1219170">
              <a:buClr>
                <a:srgbClr val="000000"/>
              </a:buClr>
              <a:buFont typeface="Arial" panose="020B0604020202020204" pitchFamily="34" charset="0"/>
              <a:buChar char="•"/>
              <a:tabLst>
                <a:tab pos="523838" algn="l"/>
              </a:tabLst>
            </a:pPr>
            <a:r>
              <a:rPr lang="en-US" sz="2933" kern="0" dirty="0">
                <a:solidFill>
                  <a:srgbClr val="000000"/>
                </a:solidFill>
                <a:latin typeface="Arial"/>
                <a:cs typeface="Arial" panose="020B0604020202020204" pitchFamily="34" charset="0"/>
                <a:sym typeface="Arial"/>
              </a:rPr>
              <a:t>Patient Falls</a:t>
            </a:r>
          </a:p>
          <a:p>
            <a:pPr marL="981026" lvl="2"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Patient harm, brain damage, paralysis and death</a:t>
            </a:r>
          </a:p>
          <a:p>
            <a:pPr marL="981026" lvl="2"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Malpractice claims</a:t>
            </a:r>
          </a:p>
          <a:p>
            <a:pPr marL="981026" lvl="2"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CMS lost reimbursement</a:t>
            </a:r>
          </a:p>
          <a:p>
            <a:pPr marL="981026" lvl="2" indent="-171438" defTabSz="1219170">
              <a:buClr>
                <a:srgbClr val="000000"/>
              </a:buClr>
              <a:buFont typeface="Arial"/>
              <a:buChar char="•"/>
              <a:tabLst>
                <a:tab pos="523838" algn="l"/>
              </a:tabLst>
            </a:pPr>
            <a:r>
              <a:rPr lang="en-US" sz="2933" kern="0" dirty="0">
                <a:solidFill>
                  <a:srgbClr val="000000"/>
                </a:solidFill>
                <a:latin typeface="Arial"/>
                <a:cs typeface="Arial" panose="020B0604020202020204" pitchFamily="34" charset="0"/>
                <a:sym typeface="Arial"/>
              </a:rPr>
              <a:t>Reasonably preventable!</a:t>
            </a:r>
          </a:p>
          <a:p>
            <a:pPr marL="981026" lvl="2" indent="-171438" defTabSz="1219170">
              <a:buClr>
                <a:srgbClr val="000000"/>
              </a:buClr>
              <a:buFont typeface="Arial"/>
              <a:buChar char="•"/>
              <a:tabLst>
                <a:tab pos="523838" algn="l"/>
              </a:tabLst>
            </a:pPr>
            <a:endParaRPr lang="en-US" sz="2933" kern="0" dirty="0">
              <a:solidFill>
                <a:srgbClr val="000000"/>
              </a:solidFill>
              <a:latin typeface="Arial"/>
              <a:cs typeface="Arial" panose="020B0604020202020204" pitchFamily="34" charset="0"/>
              <a:sym typeface="Arial"/>
            </a:endParaRPr>
          </a:p>
          <a:p>
            <a:pPr marL="981026" indent="-171438" defTabSz="1219170">
              <a:buClr>
                <a:srgbClr val="000000"/>
              </a:buClr>
              <a:buFont typeface="Arial"/>
              <a:buChar char="•"/>
              <a:tabLst>
                <a:tab pos="523838" algn="l"/>
              </a:tabLst>
            </a:pPr>
            <a:endParaRPr sz="2933" kern="0" dirty="0">
              <a:solidFill>
                <a:srgbClr val="000000"/>
              </a:solidFill>
              <a:latin typeface="Arial"/>
              <a:cs typeface="Arial" panose="020B0604020202020204" pitchFamily="34" charset="0"/>
              <a:sym typeface="Arial"/>
            </a:endParaRPr>
          </a:p>
        </p:txBody>
      </p:sp>
      <p:sp>
        <p:nvSpPr>
          <p:cNvPr id="2" name="TextBox 1">
            <a:extLst>
              <a:ext uri="{FF2B5EF4-FFF2-40B4-BE49-F238E27FC236}">
                <a16:creationId xmlns:a16="http://schemas.microsoft.com/office/drawing/2014/main" id="{CC860C72-A550-185C-C422-A8930BB9129C}"/>
              </a:ext>
            </a:extLst>
          </p:cNvPr>
          <p:cNvSpPr txBox="1"/>
          <p:nvPr/>
        </p:nvSpPr>
        <p:spPr>
          <a:xfrm>
            <a:off x="505098" y="6321232"/>
            <a:ext cx="6170407" cy="446276"/>
          </a:xfrm>
          <a:prstGeom prst="rect">
            <a:avLst/>
          </a:prstGeom>
          <a:noFill/>
        </p:spPr>
        <p:txBody>
          <a:bodyPr wrap="none" rtlCol="0">
            <a:spAutoFit/>
          </a:bodyPr>
          <a:lstStyle/>
          <a:p>
            <a:pPr defTabSz="1219170">
              <a:buClr>
                <a:srgbClr val="000000"/>
              </a:buClr>
            </a:pPr>
            <a:r>
              <a:rPr lang="en-US" sz="900" kern="10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Guideline for positioning the patient. In: Guidelines for Perioperative Practice. Denver, CO: AORN, Inc; 2023:701-750</a:t>
            </a:r>
            <a:r>
              <a:rPr lang="en-US" sz="9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lang="en-US" sz="900"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sym typeface="Arial"/>
            </a:endParaRPr>
          </a:p>
          <a:p>
            <a:pPr defTabSz="1219170">
              <a:buClr>
                <a:srgbClr val="000000"/>
              </a:buClr>
            </a:pPr>
            <a:endParaRPr lang="en-US" sz="1400" kern="0" dirty="0">
              <a:solidFill>
                <a:srgbClr val="000000"/>
              </a:solidFill>
              <a:latin typeface="Arial"/>
              <a:cs typeface="Arial"/>
              <a:sym typeface="Arial"/>
            </a:endParaRPr>
          </a:p>
        </p:txBody>
      </p:sp>
      <p:pic>
        <p:nvPicPr>
          <p:cNvPr id="3" name="Picture 2" descr="A person lying on a medical bed&#10;&#10;Description automatically generated">
            <a:extLst>
              <a:ext uri="{FF2B5EF4-FFF2-40B4-BE49-F238E27FC236}">
                <a16:creationId xmlns:a16="http://schemas.microsoft.com/office/drawing/2014/main" id="{E5744C7A-36BD-100A-10A9-81D5A7DABB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54235">
            <a:off x="7725378" y="177465"/>
            <a:ext cx="4043039" cy="3234431"/>
          </a:xfrm>
          <a:prstGeom prst="rect">
            <a:avLst/>
          </a:prstGeom>
        </p:spPr>
      </p:pic>
      <p:sp>
        <p:nvSpPr>
          <p:cNvPr id="6" name="TextBox 5">
            <a:extLst>
              <a:ext uri="{FF2B5EF4-FFF2-40B4-BE49-F238E27FC236}">
                <a16:creationId xmlns:a16="http://schemas.microsoft.com/office/drawing/2014/main" id="{61DFC654-C07B-9C1C-9C9B-3E4587B1144F}"/>
              </a:ext>
            </a:extLst>
          </p:cNvPr>
          <p:cNvSpPr txBox="1"/>
          <p:nvPr/>
        </p:nvSpPr>
        <p:spPr>
          <a:xfrm>
            <a:off x="5568043" y="5608449"/>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2931009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077C-292B-44D7-A304-8EFB4353FE29}"/>
              </a:ext>
            </a:extLst>
          </p:cNvPr>
          <p:cNvSpPr>
            <a:spLocks noGrp="1"/>
          </p:cNvSpPr>
          <p:nvPr>
            <p:ph type="title"/>
          </p:nvPr>
        </p:nvSpPr>
        <p:spPr>
          <a:xfrm>
            <a:off x="494997" y="-8948"/>
            <a:ext cx="10391212" cy="1521225"/>
          </a:xfrm>
        </p:spPr>
        <p:txBody>
          <a:bodyPr>
            <a:noAutofit/>
          </a:bodyPr>
          <a:lstStyle/>
          <a:p>
            <a:r>
              <a:rPr lang="en-US" sz="4000" dirty="0">
                <a:solidFill>
                  <a:schemeClr val="accent1">
                    <a:lumMod val="75000"/>
                  </a:schemeClr>
                </a:solidFill>
              </a:rPr>
              <a:t>Lithotomy position</a:t>
            </a:r>
            <a:endParaRPr lang="en-US" sz="4000" baseline="30000" dirty="0">
              <a:solidFill>
                <a:schemeClr val="accent1">
                  <a:lumMod val="75000"/>
                </a:schemeClr>
              </a:solidFill>
            </a:endParaRPr>
          </a:p>
        </p:txBody>
      </p:sp>
      <p:sp>
        <p:nvSpPr>
          <p:cNvPr id="5" name="object 5"/>
          <p:cNvSpPr txBox="1"/>
          <p:nvPr/>
        </p:nvSpPr>
        <p:spPr>
          <a:xfrm>
            <a:off x="429492" y="1050089"/>
            <a:ext cx="5486397" cy="5509200"/>
          </a:xfrm>
          <a:prstGeom prst="rect">
            <a:avLst/>
          </a:prstGeom>
        </p:spPr>
        <p:txBody>
          <a:bodyPr vert="horz" wrap="square" lIns="0" tIns="0" rIns="0" bIns="0" rtlCol="0">
            <a:spAutoFit/>
          </a:bodyPr>
          <a:lstStyle/>
          <a:p>
            <a:pPr marL="523838" lvl="1" indent="-171438" defTabSz="1219170">
              <a:buClr>
                <a:srgbClr val="000000"/>
              </a:buClr>
              <a:buFont typeface="Arial"/>
              <a:buChar char="•"/>
              <a:tabLst>
                <a:tab pos="523838" algn="l"/>
              </a:tabLst>
            </a:pPr>
            <a:r>
              <a:rPr sz="3000" kern="0" dirty="0">
                <a:solidFill>
                  <a:srgbClr val="000000"/>
                </a:solidFill>
                <a:latin typeface="Arial" panose="020B0604020202020204" pitchFamily="34" charset="0"/>
                <a:cs typeface="Arial" panose="020B0604020202020204" pitchFamily="34" charset="0"/>
                <a:sym typeface="Arial"/>
              </a:rPr>
              <a:t>Occ</a:t>
            </a:r>
            <a:r>
              <a:rPr sz="3000" kern="0" spc="-4" dirty="0">
                <a:solidFill>
                  <a:srgbClr val="000000"/>
                </a:solidFill>
                <a:latin typeface="Arial" panose="020B0604020202020204" pitchFamily="34" charset="0"/>
                <a:cs typeface="Arial" panose="020B0604020202020204" pitchFamily="34" charset="0"/>
                <a:sym typeface="Arial"/>
              </a:rPr>
              <a:t>iput</a:t>
            </a:r>
            <a:endParaRPr sz="3000" kern="0" dirty="0">
              <a:solidFill>
                <a:srgbClr val="000000"/>
              </a:solidFill>
              <a:latin typeface="Arial" panose="020B0604020202020204" pitchFamily="34" charset="0"/>
              <a:cs typeface="Arial" panose="020B0604020202020204" pitchFamily="34" charset="0"/>
              <a:sym typeface="Arial"/>
            </a:endParaRPr>
          </a:p>
          <a:p>
            <a:pPr marL="523838" lvl="1" indent="-171438" defTabSz="1219170">
              <a:buClr>
                <a:srgbClr val="000000"/>
              </a:buClr>
              <a:buFont typeface="Arial"/>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Shoulde</a:t>
            </a:r>
            <a:r>
              <a:rPr sz="3000" kern="0" dirty="0">
                <a:solidFill>
                  <a:srgbClr val="000000"/>
                </a:solidFill>
                <a:latin typeface="Arial" panose="020B0604020202020204" pitchFamily="34" charset="0"/>
                <a:cs typeface="Arial" panose="020B0604020202020204" pitchFamily="34" charset="0"/>
                <a:sym typeface="Arial"/>
              </a:rPr>
              <a:t>rs</a:t>
            </a:r>
          </a:p>
          <a:p>
            <a:pPr marL="523838" lvl="1" indent="-171438" defTabSz="1219170">
              <a:buClr>
                <a:srgbClr val="000000"/>
              </a:buClr>
              <a:buFont typeface="Arial"/>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S</a:t>
            </a:r>
            <a:r>
              <a:rPr sz="3000" kern="0" dirty="0">
                <a:solidFill>
                  <a:srgbClr val="000000"/>
                </a:solidFill>
                <a:latin typeface="Arial" panose="020B0604020202020204" pitchFamily="34" charset="0"/>
                <a:cs typeface="Arial" panose="020B0604020202020204" pitchFamily="34" charset="0"/>
                <a:sym typeface="Arial"/>
              </a:rPr>
              <a:t>c</a:t>
            </a:r>
            <a:r>
              <a:rPr sz="3000" kern="0" spc="-4" dirty="0">
                <a:solidFill>
                  <a:srgbClr val="000000"/>
                </a:solidFill>
                <a:latin typeface="Arial" panose="020B0604020202020204" pitchFamily="34" charset="0"/>
                <a:cs typeface="Arial" panose="020B0604020202020204" pitchFamily="34" charset="0"/>
                <a:sym typeface="Arial"/>
              </a:rPr>
              <a:t>apulae</a:t>
            </a:r>
            <a:endParaRPr lang="en-US" sz="3000" kern="0" spc="-4" dirty="0">
              <a:solidFill>
                <a:srgbClr val="000000"/>
              </a:solidFill>
              <a:latin typeface="Arial" panose="020B0604020202020204" pitchFamily="34" charset="0"/>
              <a:cs typeface="Arial" panose="020B0604020202020204" pitchFamily="34" charset="0"/>
              <a:sym typeface="Arial"/>
            </a:endParaRPr>
          </a:p>
          <a:p>
            <a:pPr marL="523838" lvl="1" indent="-171438" defTabSz="1219170">
              <a:buClr>
                <a:srgbClr val="000000"/>
              </a:buClr>
              <a:buFont typeface="Arial"/>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Elbows</a:t>
            </a:r>
          </a:p>
          <a:p>
            <a:pPr marL="523838" lvl="1" indent="-171438" defTabSz="1219170">
              <a:buClr>
                <a:srgbClr val="000000"/>
              </a:buClr>
              <a:buFont typeface="Arial"/>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Arms</a:t>
            </a:r>
          </a:p>
          <a:p>
            <a:pPr marL="523838" lvl="1" indent="-171438" defTabSz="1219170">
              <a:buClr>
                <a:srgbClr val="000000"/>
              </a:buClr>
              <a:buFont typeface="Arial"/>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Thoracic vertebrae</a:t>
            </a:r>
          </a:p>
          <a:p>
            <a:pPr marL="523838" lvl="1" indent="-171438" defTabSz="1219170">
              <a:buClr>
                <a:srgbClr val="000000"/>
              </a:buClr>
              <a:buFont typeface="Arial"/>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Lumbar spine</a:t>
            </a:r>
          </a:p>
          <a:p>
            <a:pPr marL="523838" lvl="1" indent="-171438" defTabSz="1219170">
              <a:buClr>
                <a:srgbClr val="000000"/>
              </a:buClr>
              <a:buFont typeface="Arial"/>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Buttocks</a:t>
            </a:r>
            <a:endParaRPr sz="3000" kern="0" dirty="0">
              <a:solidFill>
                <a:srgbClr val="000000"/>
              </a:solidFill>
              <a:latin typeface="Arial" panose="020B0604020202020204" pitchFamily="34" charset="0"/>
              <a:cs typeface="Arial" panose="020B0604020202020204" pitchFamily="34" charset="0"/>
              <a:sym typeface="Arial"/>
            </a:endParaRPr>
          </a:p>
          <a:p>
            <a:pPr marL="523838" lvl="1" indent="-171438" defTabSz="1219170">
              <a:buClr>
                <a:srgbClr val="000000"/>
              </a:buClr>
              <a:buFont typeface="Arial"/>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Sa</a:t>
            </a:r>
            <a:r>
              <a:rPr sz="3000" kern="0" dirty="0">
                <a:solidFill>
                  <a:srgbClr val="000000"/>
                </a:solidFill>
                <a:latin typeface="Arial" panose="020B0604020202020204" pitchFamily="34" charset="0"/>
                <a:cs typeface="Arial" panose="020B0604020202020204" pitchFamily="34" charset="0"/>
                <a:sym typeface="Arial"/>
              </a:rPr>
              <a:t>cr</a:t>
            </a:r>
            <a:r>
              <a:rPr sz="3000" kern="0" spc="-4" dirty="0">
                <a:solidFill>
                  <a:srgbClr val="000000"/>
                </a:solidFill>
                <a:latin typeface="Arial" panose="020B0604020202020204" pitchFamily="34" charset="0"/>
                <a:cs typeface="Arial" panose="020B0604020202020204" pitchFamily="34" charset="0"/>
                <a:sym typeface="Arial"/>
              </a:rPr>
              <a:t>u</a:t>
            </a:r>
            <a:r>
              <a:rPr sz="3000" kern="0" dirty="0">
                <a:solidFill>
                  <a:srgbClr val="000000"/>
                </a:solidFill>
                <a:latin typeface="Arial" panose="020B0604020202020204" pitchFamily="34" charset="0"/>
                <a:cs typeface="Arial" panose="020B0604020202020204" pitchFamily="34" charset="0"/>
                <a:sym typeface="Arial"/>
              </a:rPr>
              <a:t>m/c</a:t>
            </a:r>
            <a:r>
              <a:rPr sz="3000" kern="0" spc="-4" dirty="0">
                <a:solidFill>
                  <a:srgbClr val="000000"/>
                </a:solidFill>
                <a:latin typeface="Arial" panose="020B0604020202020204" pitchFamily="34" charset="0"/>
                <a:cs typeface="Arial" panose="020B0604020202020204" pitchFamily="34" charset="0"/>
                <a:sym typeface="Arial"/>
              </a:rPr>
              <a:t>o</a:t>
            </a:r>
            <a:r>
              <a:rPr sz="3000" kern="0" dirty="0">
                <a:solidFill>
                  <a:srgbClr val="000000"/>
                </a:solidFill>
                <a:latin typeface="Arial" panose="020B0604020202020204" pitchFamily="34" charset="0"/>
                <a:cs typeface="Arial" panose="020B0604020202020204" pitchFamily="34" charset="0"/>
                <a:sym typeface="Arial"/>
              </a:rPr>
              <a:t>ccyx</a:t>
            </a:r>
          </a:p>
          <a:p>
            <a:pPr marL="523838" lvl="1" indent="-171438" defTabSz="1219170">
              <a:buClr>
                <a:srgbClr val="000000"/>
              </a:buClr>
              <a:buFont typeface="Arial"/>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La</a:t>
            </a:r>
            <a:r>
              <a:rPr sz="3000" kern="0" dirty="0">
                <a:solidFill>
                  <a:srgbClr val="000000"/>
                </a:solidFill>
                <a:latin typeface="Arial" panose="020B0604020202020204" pitchFamily="34" charset="0"/>
                <a:cs typeface="Arial" panose="020B0604020202020204" pitchFamily="34" charset="0"/>
                <a:sym typeface="Arial"/>
              </a:rPr>
              <a:t>t</a:t>
            </a:r>
            <a:r>
              <a:rPr sz="3000" kern="0" spc="-4" dirty="0">
                <a:solidFill>
                  <a:srgbClr val="000000"/>
                </a:solidFill>
                <a:latin typeface="Arial" panose="020B0604020202020204" pitchFamily="34" charset="0"/>
                <a:cs typeface="Arial" panose="020B0604020202020204" pitchFamily="34" charset="0"/>
                <a:sym typeface="Arial"/>
              </a:rPr>
              <a:t>e</a:t>
            </a:r>
            <a:r>
              <a:rPr sz="3000" kern="0" dirty="0">
                <a:solidFill>
                  <a:srgbClr val="000000"/>
                </a:solidFill>
                <a:latin typeface="Arial" panose="020B0604020202020204" pitchFamily="34" charset="0"/>
                <a:cs typeface="Arial" panose="020B0604020202020204" pitchFamily="34" charset="0"/>
                <a:sym typeface="Arial"/>
              </a:rPr>
              <a:t>r</a:t>
            </a:r>
            <a:r>
              <a:rPr sz="3000" kern="0" spc="-4" dirty="0">
                <a:solidFill>
                  <a:srgbClr val="000000"/>
                </a:solidFill>
                <a:latin typeface="Arial" panose="020B0604020202020204" pitchFamily="34" charset="0"/>
                <a:cs typeface="Arial" panose="020B0604020202020204" pitchFamily="34" charset="0"/>
                <a:sym typeface="Arial"/>
              </a:rPr>
              <a:t>a</a:t>
            </a:r>
            <a:r>
              <a:rPr sz="3000" kern="0" dirty="0">
                <a:solidFill>
                  <a:srgbClr val="000000"/>
                </a:solidFill>
                <a:latin typeface="Arial" panose="020B0604020202020204" pitchFamily="34" charset="0"/>
                <a:cs typeface="Arial" panose="020B0604020202020204" pitchFamily="34" charset="0"/>
                <a:sym typeface="Arial"/>
              </a:rPr>
              <a:t>l</a:t>
            </a:r>
            <a:r>
              <a:rPr sz="3000" kern="0" spc="8" dirty="0">
                <a:solidFill>
                  <a:srgbClr val="000000"/>
                </a:solidFill>
                <a:latin typeface="Arial" panose="020B0604020202020204" pitchFamily="34" charset="0"/>
                <a:cs typeface="Arial" panose="020B0604020202020204" pitchFamily="34" charset="0"/>
                <a:sym typeface="Arial"/>
              </a:rPr>
              <a:t> </a:t>
            </a:r>
            <a:r>
              <a:rPr sz="3000" kern="0" spc="-4" dirty="0">
                <a:solidFill>
                  <a:srgbClr val="000000"/>
                </a:solidFill>
                <a:latin typeface="Arial" panose="020B0604020202020204" pitchFamily="34" charset="0"/>
                <a:cs typeface="Arial" panose="020B0604020202020204" pitchFamily="34" charset="0"/>
                <a:sym typeface="Arial"/>
              </a:rPr>
              <a:t>a</a:t>
            </a:r>
            <a:r>
              <a:rPr sz="3000" kern="0" dirty="0">
                <a:solidFill>
                  <a:srgbClr val="000000"/>
                </a:solidFill>
                <a:latin typeface="Arial" panose="020B0604020202020204" pitchFamily="34" charset="0"/>
                <a:cs typeface="Arial" panose="020B0604020202020204" pitchFamily="34" charset="0"/>
                <a:sym typeface="Arial"/>
              </a:rPr>
              <a:t>s</a:t>
            </a:r>
            <a:r>
              <a:rPr sz="3000" kern="0" spc="-4" dirty="0">
                <a:solidFill>
                  <a:srgbClr val="000000"/>
                </a:solidFill>
                <a:latin typeface="Arial" panose="020B0604020202020204" pitchFamily="34" charset="0"/>
                <a:cs typeface="Arial" panose="020B0604020202020204" pitchFamily="34" charset="0"/>
                <a:sym typeface="Arial"/>
              </a:rPr>
              <a:t>pe</a:t>
            </a:r>
            <a:r>
              <a:rPr sz="3000" kern="0" dirty="0">
                <a:solidFill>
                  <a:srgbClr val="000000"/>
                </a:solidFill>
                <a:latin typeface="Arial" panose="020B0604020202020204" pitchFamily="34" charset="0"/>
                <a:cs typeface="Arial" panose="020B0604020202020204" pitchFamily="34" charset="0"/>
                <a:sym typeface="Arial"/>
              </a:rPr>
              <a:t>ct</a:t>
            </a:r>
            <a:r>
              <a:rPr sz="3000" kern="0" spc="4" dirty="0">
                <a:solidFill>
                  <a:srgbClr val="000000"/>
                </a:solidFill>
                <a:latin typeface="Arial" panose="020B0604020202020204" pitchFamily="34" charset="0"/>
                <a:cs typeface="Arial" panose="020B0604020202020204" pitchFamily="34" charset="0"/>
                <a:sym typeface="Arial"/>
              </a:rPr>
              <a:t> </a:t>
            </a:r>
            <a:r>
              <a:rPr sz="3000" kern="0" spc="-4" dirty="0">
                <a:solidFill>
                  <a:srgbClr val="000000"/>
                </a:solidFill>
                <a:latin typeface="Arial" panose="020B0604020202020204" pitchFamily="34" charset="0"/>
                <a:cs typeface="Arial" panose="020B0604020202020204" pitchFamily="34" charset="0"/>
                <a:sym typeface="Arial"/>
              </a:rPr>
              <a:t>o</a:t>
            </a:r>
            <a:r>
              <a:rPr sz="3000" kern="0" dirty="0">
                <a:solidFill>
                  <a:srgbClr val="000000"/>
                </a:solidFill>
                <a:latin typeface="Arial" panose="020B0604020202020204" pitchFamily="34" charset="0"/>
                <a:cs typeface="Arial" panose="020B0604020202020204" pitchFamily="34" charset="0"/>
                <a:sym typeface="Arial"/>
              </a:rPr>
              <a:t>f</a:t>
            </a:r>
            <a:r>
              <a:rPr sz="3000" kern="0" spc="-11" dirty="0">
                <a:solidFill>
                  <a:srgbClr val="000000"/>
                </a:solidFill>
                <a:latin typeface="Arial" panose="020B0604020202020204" pitchFamily="34" charset="0"/>
                <a:cs typeface="Arial" panose="020B0604020202020204" pitchFamily="34" charset="0"/>
                <a:sym typeface="Arial"/>
              </a:rPr>
              <a:t> </a:t>
            </a:r>
            <a:r>
              <a:rPr lang="en-US" sz="3000" kern="0" spc="-11" dirty="0">
                <a:solidFill>
                  <a:srgbClr val="000000"/>
                </a:solidFill>
                <a:latin typeface="Arial" panose="020B0604020202020204" pitchFamily="34" charset="0"/>
                <a:cs typeface="Arial" panose="020B0604020202020204" pitchFamily="34" charset="0"/>
                <a:sym typeface="Arial"/>
              </a:rPr>
              <a:t>thigh</a:t>
            </a:r>
            <a:r>
              <a:rPr sz="3000" kern="0" spc="-4" dirty="0">
                <a:solidFill>
                  <a:srgbClr val="000000"/>
                </a:solidFill>
                <a:latin typeface="Arial" panose="020B0604020202020204" pitchFamily="34" charset="0"/>
                <a:cs typeface="Arial" panose="020B0604020202020204" pitchFamily="34" charset="0"/>
                <a:sym typeface="Arial"/>
              </a:rPr>
              <a:t>s</a:t>
            </a:r>
            <a:endParaRPr sz="3000" kern="0" dirty="0">
              <a:solidFill>
                <a:srgbClr val="000000"/>
              </a:solidFill>
              <a:latin typeface="Arial" panose="020B0604020202020204" pitchFamily="34" charset="0"/>
              <a:cs typeface="Arial" panose="020B0604020202020204" pitchFamily="34" charset="0"/>
              <a:sym typeface="Arial"/>
            </a:endParaRPr>
          </a:p>
          <a:p>
            <a:pPr marL="523838" lvl="1" indent="-171438" defTabSz="1219170">
              <a:buClr>
                <a:srgbClr val="000000"/>
              </a:buClr>
              <a:buFont typeface="Arial"/>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Heels</a:t>
            </a:r>
            <a:endParaRPr lang="en-US" sz="3000" kern="0" spc="-4" dirty="0">
              <a:solidFill>
                <a:srgbClr val="000000"/>
              </a:solidFill>
              <a:latin typeface="Arial" panose="020B0604020202020204" pitchFamily="34" charset="0"/>
              <a:cs typeface="Arial" panose="020B0604020202020204" pitchFamily="34" charset="0"/>
              <a:sym typeface="Arial"/>
            </a:endParaRPr>
          </a:p>
          <a:p>
            <a:pPr marL="523838" lvl="1" indent="-171438" defTabSz="1219170">
              <a:buClr>
                <a:srgbClr val="000000"/>
              </a:buClr>
              <a:buFont typeface="Arial"/>
              <a:buChar char="•"/>
              <a:tabLst>
                <a:tab pos="523838" algn="l"/>
              </a:tabLst>
            </a:pPr>
            <a:endParaRPr sz="2800" kern="0" dirty="0">
              <a:solidFill>
                <a:srgbClr val="000000"/>
              </a:solidFill>
              <a:latin typeface="Arial"/>
              <a:cs typeface="Arial"/>
              <a:sym typeface="Arial"/>
            </a:endParaRPr>
          </a:p>
        </p:txBody>
      </p:sp>
      <p:sp>
        <p:nvSpPr>
          <p:cNvPr id="7" name="object 7"/>
          <p:cNvSpPr/>
          <p:nvPr/>
        </p:nvSpPr>
        <p:spPr>
          <a:xfrm>
            <a:off x="9982200" y="3191201"/>
            <a:ext cx="1371600" cy="514351"/>
          </a:xfrm>
          <a:custGeom>
            <a:avLst/>
            <a:gdLst/>
            <a:ahLst/>
            <a:cxnLst/>
            <a:rect l="l" t="t" r="r" b="b"/>
            <a:pathLst>
              <a:path w="1828800" h="685800">
                <a:moveTo>
                  <a:pt x="342900" y="0"/>
                </a:moveTo>
                <a:lnTo>
                  <a:pt x="0" y="342900"/>
                </a:lnTo>
                <a:lnTo>
                  <a:pt x="342900" y="685800"/>
                </a:lnTo>
                <a:lnTo>
                  <a:pt x="342900" y="514350"/>
                </a:lnTo>
                <a:lnTo>
                  <a:pt x="1828800" y="514350"/>
                </a:lnTo>
                <a:lnTo>
                  <a:pt x="1828800" y="171450"/>
                </a:lnTo>
                <a:lnTo>
                  <a:pt x="342900" y="171450"/>
                </a:lnTo>
                <a:lnTo>
                  <a:pt x="342900" y="0"/>
                </a:lnTo>
                <a:close/>
              </a:path>
            </a:pathLst>
          </a:custGeom>
          <a:solidFill>
            <a:srgbClr val="FF0000"/>
          </a:solidFill>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8" name="object 8"/>
          <p:cNvSpPr/>
          <p:nvPr/>
        </p:nvSpPr>
        <p:spPr>
          <a:xfrm>
            <a:off x="9982200" y="3171826"/>
            <a:ext cx="1371600" cy="514351"/>
          </a:xfrm>
          <a:custGeom>
            <a:avLst/>
            <a:gdLst/>
            <a:ahLst/>
            <a:cxnLst/>
            <a:rect l="l" t="t" r="r" b="b"/>
            <a:pathLst>
              <a:path w="1828800" h="685800">
                <a:moveTo>
                  <a:pt x="0" y="342900"/>
                </a:moveTo>
                <a:lnTo>
                  <a:pt x="342900" y="0"/>
                </a:lnTo>
                <a:lnTo>
                  <a:pt x="342900" y="171450"/>
                </a:lnTo>
                <a:lnTo>
                  <a:pt x="1828800" y="171450"/>
                </a:lnTo>
                <a:lnTo>
                  <a:pt x="1828800" y="514350"/>
                </a:lnTo>
                <a:lnTo>
                  <a:pt x="342900" y="514350"/>
                </a:lnTo>
                <a:lnTo>
                  <a:pt x="342900" y="685800"/>
                </a:lnTo>
                <a:lnTo>
                  <a:pt x="0" y="342900"/>
                </a:lnTo>
                <a:close/>
              </a:path>
            </a:pathLst>
          </a:custGeom>
          <a:ln w="12192">
            <a:solidFill>
              <a:srgbClr val="34838C"/>
            </a:solidFill>
          </a:ln>
        </p:spPr>
        <p:txBody>
          <a:bodyPr wrap="square" lIns="0" tIns="0" rIns="0" bIns="0" rtlCol="0"/>
          <a:lstStyle/>
          <a:p>
            <a:pPr defTabSz="1219170">
              <a:buClr>
                <a:srgbClr val="000000"/>
              </a:buClr>
            </a:pPr>
            <a:endParaRPr sz="135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5D28653-F018-15D4-AF4E-012DA7587C1B}"/>
              </a:ext>
            </a:extLst>
          </p:cNvPr>
          <p:cNvSpPr txBox="1"/>
          <p:nvPr/>
        </p:nvSpPr>
        <p:spPr>
          <a:xfrm>
            <a:off x="494997" y="6317052"/>
            <a:ext cx="11202007" cy="230832"/>
          </a:xfrm>
          <a:prstGeom prst="rect">
            <a:avLst/>
          </a:prstGeom>
          <a:noFill/>
        </p:spPr>
        <p:txBody>
          <a:bodyPr wrap="square" rtlCol="0">
            <a:spAutoFit/>
          </a:bodyPr>
          <a:lstStyle/>
          <a:p>
            <a:pPr defTabSz="1219170" fontAlgn="t">
              <a:buClr>
                <a:srgbClr val="000000"/>
              </a:buClr>
            </a:pPr>
            <a:r>
              <a:rPr lang="en-US" sz="900" dirty="0">
                <a:solidFill>
                  <a:srgbClr val="000000"/>
                </a:solidFill>
                <a:latin typeface="Arial" panose="020B0604020202020204" pitchFamily="34" charset="0"/>
                <a:cs typeface="Arial"/>
                <a:sym typeface="Arial"/>
              </a:rPr>
              <a:t>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4" name="Picture 3" descr="A cartoon of a person lying on a bed&#10;&#10;Description automatically generated">
            <a:extLst>
              <a:ext uri="{FF2B5EF4-FFF2-40B4-BE49-F238E27FC236}">
                <a16:creationId xmlns:a16="http://schemas.microsoft.com/office/drawing/2014/main" id="{54433FD9-1A06-5E5E-D085-AE5D83F896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132" y="501057"/>
            <a:ext cx="6989501" cy="5591601"/>
          </a:xfrm>
          <a:prstGeom prst="rect">
            <a:avLst/>
          </a:prstGeom>
        </p:spPr>
      </p:pic>
      <p:sp>
        <p:nvSpPr>
          <p:cNvPr id="9" name="TextBox 8">
            <a:extLst>
              <a:ext uri="{FF2B5EF4-FFF2-40B4-BE49-F238E27FC236}">
                <a16:creationId xmlns:a16="http://schemas.microsoft.com/office/drawing/2014/main" id="{AE32C66C-4AC7-EC39-9096-6B6702C25307}"/>
              </a:ext>
            </a:extLst>
          </p:cNvPr>
          <p:cNvSpPr txBox="1"/>
          <p:nvPr/>
        </p:nvSpPr>
        <p:spPr>
          <a:xfrm>
            <a:off x="5515923" y="5545035"/>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221349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55722" y="1358180"/>
            <a:ext cx="4802092" cy="3693319"/>
          </a:xfrm>
          <a:prstGeom prst="rect">
            <a:avLst/>
          </a:prstGeom>
        </p:spPr>
        <p:txBody>
          <a:bodyPr vert="horz" wrap="square" lIns="0" tIns="0" rIns="0" bIns="0" rtlCol="0">
            <a:spAutoFit/>
          </a:bodyPr>
          <a:lstStyle/>
          <a:p>
            <a:pPr marL="809565" lvl="1" indent="-457167" defTabSz="1219170">
              <a:spcBef>
                <a:spcPts val="35"/>
              </a:spcBef>
              <a:buClr>
                <a:srgbClr val="000000"/>
              </a:buClr>
              <a:buFont typeface="Arial" panose="020B0604020202020204" pitchFamily="34" charset="0"/>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S</a:t>
            </a:r>
            <a:r>
              <a:rPr sz="3000" kern="0" spc="-4" dirty="0">
                <a:solidFill>
                  <a:srgbClr val="000000"/>
                </a:solidFill>
                <a:latin typeface="Arial" panose="020B0604020202020204" pitchFamily="34" charset="0"/>
                <a:cs typeface="Arial" panose="020B0604020202020204" pitchFamily="34" charset="0"/>
                <a:sym typeface="Arial"/>
              </a:rPr>
              <a:t>i</a:t>
            </a:r>
            <a:r>
              <a:rPr sz="3000" kern="0" dirty="0">
                <a:solidFill>
                  <a:srgbClr val="000000"/>
                </a:solidFill>
                <a:latin typeface="Arial" panose="020B0604020202020204" pitchFamily="34" charset="0"/>
                <a:cs typeface="Arial" panose="020B0604020202020204" pitchFamily="34" charset="0"/>
                <a:sym typeface="Arial"/>
              </a:rPr>
              <a:t>de</a:t>
            </a:r>
            <a:r>
              <a:rPr sz="3000" kern="0" spc="-4" dirty="0">
                <a:solidFill>
                  <a:srgbClr val="000000"/>
                </a:solidFill>
                <a:latin typeface="Arial" panose="020B0604020202020204" pitchFamily="34" charset="0"/>
                <a:cs typeface="Arial" panose="020B0604020202020204" pitchFamily="34" charset="0"/>
                <a:sym typeface="Arial"/>
              </a:rPr>
              <a:t> </a:t>
            </a:r>
            <a:r>
              <a:rPr sz="3000" kern="0" dirty="0">
                <a:solidFill>
                  <a:srgbClr val="000000"/>
                </a:solidFill>
                <a:latin typeface="Arial" panose="020B0604020202020204" pitchFamily="34" charset="0"/>
                <a:cs typeface="Arial" panose="020B0604020202020204" pitchFamily="34" charset="0"/>
                <a:sym typeface="Arial"/>
              </a:rPr>
              <a:t>of</a:t>
            </a:r>
            <a:r>
              <a:rPr sz="3000" kern="0" spc="-19" dirty="0">
                <a:solidFill>
                  <a:srgbClr val="000000"/>
                </a:solidFill>
                <a:latin typeface="Arial" panose="020B0604020202020204" pitchFamily="34" charset="0"/>
                <a:cs typeface="Arial" panose="020B0604020202020204" pitchFamily="34" charset="0"/>
                <a:sym typeface="Arial"/>
              </a:rPr>
              <a:t> </a:t>
            </a:r>
            <a:r>
              <a:rPr sz="3000" kern="0" spc="-4" dirty="0">
                <a:solidFill>
                  <a:srgbClr val="000000"/>
                </a:solidFill>
                <a:latin typeface="Arial" panose="020B0604020202020204" pitchFamily="34" charset="0"/>
                <a:cs typeface="Arial" panose="020B0604020202020204" pitchFamily="34" charset="0"/>
                <a:sym typeface="Arial"/>
              </a:rPr>
              <a:t>f</a:t>
            </a:r>
            <a:r>
              <a:rPr sz="3000" kern="0" dirty="0">
                <a:solidFill>
                  <a:srgbClr val="000000"/>
                </a:solidFill>
                <a:latin typeface="Arial" panose="020B0604020202020204" pitchFamily="34" charset="0"/>
                <a:cs typeface="Arial" panose="020B0604020202020204" pitchFamily="34" charset="0"/>
                <a:sym typeface="Arial"/>
              </a:rPr>
              <a:t>a</a:t>
            </a:r>
            <a:r>
              <a:rPr sz="3000" kern="0" spc="4" dirty="0">
                <a:solidFill>
                  <a:srgbClr val="000000"/>
                </a:solidFill>
                <a:latin typeface="Arial" panose="020B0604020202020204" pitchFamily="34" charset="0"/>
                <a:cs typeface="Arial" panose="020B0604020202020204" pitchFamily="34" charset="0"/>
                <a:sym typeface="Arial"/>
              </a:rPr>
              <a:t>c</a:t>
            </a:r>
            <a:r>
              <a:rPr sz="3000" kern="0" dirty="0">
                <a:solidFill>
                  <a:srgbClr val="000000"/>
                </a:solidFill>
                <a:latin typeface="Arial" panose="020B0604020202020204" pitchFamily="34" charset="0"/>
                <a:cs typeface="Arial" panose="020B0604020202020204" pitchFamily="34" charset="0"/>
                <a:sym typeface="Arial"/>
              </a:rPr>
              <a:t>e</a:t>
            </a:r>
            <a:r>
              <a:rPr sz="3000" kern="0" spc="-23" dirty="0">
                <a:solidFill>
                  <a:srgbClr val="000000"/>
                </a:solidFill>
                <a:latin typeface="Arial" panose="020B0604020202020204" pitchFamily="34" charset="0"/>
                <a:cs typeface="Arial" panose="020B0604020202020204" pitchFamily="34" charset="0"/>
                <a:sym typeface="Arial"/>
              </a:rPr>
              <a:t> </a:t>
            </a:r>
            <a:r>
              <a:rPr sz="3000" kern="0" dirty="0">
                <a:solidFill>
                  <a:srgbClr val="000000"/>
                </a:solidFill>
                <a:latin typeface="Arial" panose="020B0604020202020204" pitchFamily="34" charset="0"/>
                <a:cs typeface="Arial" panose="020B0604020202020204" pitchFamily="34" charset="0"/>
                <a:sym typeface="Arial"/>
              </a:rPr>
              <a:t>and</a:t>
            </a:r>
            <a:r>
              <a:rPr sz="3000" kern="0" spc="-11" dirty="0">
                <a:solidFill>
                  <a:srgbClr val="000000"/>
                </a:solidFill>
                <a:latin typeface="Arial" panose="020B0604020202020204" pitchFamily="34" charset="0"/>
                <a:cs typeface="Arial" panose="020B0604020202020204" pitchFamily="34" charset="0"/>
                <a:sym typeface="Arial"/>
              </a:rPr>
              <a:t> </a:t>
            </a:r>
            <a:r>
              <a:rPr sz="3000" kern="0" dirty="0">
                <a:solidFill>
                  <a:srgbClr val="000000"/>
                </a:solidFill>
                <a:latin typeface="Arial" panose="020B0604020202020204" pitchFamily="34" charset="0"/>
                <a:cs typeface="Arial" panose="020B0604020202020204" pitchFamily="34" charset="0"/>
                <a:sym typeface="Arial"/>
              </a:rPr>
              <a:t>ear</a:t>
            </a:r>
          </a:p>
          <a:p>
            <a:pPr marL="809565" lvl="1" indent="-457167" defTabSz="1219170">
              <a:spcBef>
                <a:spcPts val="8"/>
              </a:spcBef>
              <a:buClr>
                <a:srgbClr val="000000"/>
              </a:buClr>
              <a:buFont typeface="Arial" panose="020B0604020202020204" pitchFamily="34" charset="0"/>
              <a:buChar char="•"/>
              <a:tabLst>
                <a:tab pos="523838" algn="l"/>
              </a:tabLst>
            </a:pPr>
            <a:r>
              <a:rPr lang="en-US" sz="3000" kern="0" spc="4" dirty="0">
                <a:solidFill>
                  <a:srgbClr val="000000"/>
                </a:solidFill>
                <a:latin typeface="Arial" panose="020B0604020202020204" pitchFamily="34" charset="0"/>
                <a:cs typeface="Arial" panose="020B0604020202020204" pitchFamily="34" charset="0"/>
                <a:sym typeface="Arial"/>
              </a:rPr>
              <a:t>S</a:t>
            </a:r>
            <a:r>
              <a:rPr sz="3000" kern="0" dirty="0">
                <a:solidFill>
                  <a:srgbClr val="000000"/>
                </a:solidFill>
                <a:latin typeface="Arial" panose="020B0604020202020204" pitchFamily="34" charset="0"/>
                <a:cs typeface="Arial" panose="020B0604020202020204" pitchFamily="34" charset="0"/>
                <a:sym typeface="Arial"/>
              </a:rPr>
              <a:t>hou</a:t>
            </a:r>
            <a:r>
              <a:rPr sz="3000" kern="0" spc="-4" dirty="0">
                <a:solidFill>
                  <a:srgbClr val="000000"/>
                </a:solidFill>
                <a:latin typeface="Arial" panose="020B0604020202020204" pitchFamily="34" charset="0"/>
                <a:cs typeface="Arial" panose="020B0604020202020204" pitchFamily="34" charset="0"/>
                <a:sym typeface="Arial"/>
              </a:rPr>
              <a:t>l</a:t>
            </a:r>
            <a:r>
              <a:rPr sz="3000" kern="0" dirty="0">
                <a:solidFill>
                  <a:srgbClr val="000000"/>
                </a:solidFill>
                <a:latin typeface="Arial" panose="020B0604020202020204" pitchFamily="34" charset="0"/>
                <a:cs typeface="Arial" panose="020B0604020202020204" pitchFamily="34" charset="0"/>
                <a:sym typeface="Arial"/>
              </a:rPr>
              <a:t>der</a:t>
            </a:r>
          </a:p>
          <a:p>
            <a:pPr marL="809565" lvl="1" indent="-457167" defTabSz="1219170">
              <a:spcBef>
                <a:spcPts val="15"/>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A</a:t>
            </a:r>
            <a:r>
              <a:rPr sz="3000" kern="0" dirty="0">
                <a:solidFill>
                  <a:srgbClr val="000000"/>
                </a:solidFill>
                <a:latin typeface="Arial" panose="020B0604020202020204" pitchFamily="34" charset="0"/>
                <a:cs typeface="Arial" panose="020B0604020202020204" pitchFamily="34" charset="0"/>
                <a:sym typeface="Arial"/>
              </a:rPr>
              <a:t>r</a:t>
            </a:r>
            <a:r>
              <a:rPr sz="3000" kern="0" spc="-4" dirty="0">
                <a:solidFill>
                  <a:srgbClr val="000000"/>
                </a:solidFill>
                <a:latin typeface="Arial" panose="020B0604020202020204" pitchFamily="34" charset="0"/>
                <a:cs typeface="Arial" panose="020B0604020202020204" pitchFamily="34" charset="0"/>
                <a:sym typeface="Arial"/>
              </a:rPr>
              <a:t>m</a:t>
            </a:r>
            <a:r>
              <a:rPr sz="3000" kern="0" dirty="0">
                <a:solidFill>
                  <a:srgbClr val="000000"/>
                </a:solidFill>
                <a:latin typeface="Arial" panose="020B0604020202020204" pitchFamily="34" charset="0"/>
                <a:cs typeface="Arial" panose="020B0604020202020204" pitchFamily="34" charset="0"/>
                <a:sym typeface="Arial"/>
              </a:rPr>
              <a:t>s</a:t>
            </a:r>
          </a:p>
          <a:p>
            <a:pPr marL="809565" lvl="1" indent="-457167" defTabSz="1219170">
              <a:spcBef>
                <a:spcPts val="19"/>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D</a:t>
            </a:r>
            <a:r>
              <a:rPr sz="3000" kern="0" dirty="0">
                <a:solidFill>
                  <a:srgbClr val="000000"/>
                </a:solidFill>
                <a:latin typeface="Arial" panose="020B0604020202020204" pitchFamily="34" charset="0"/>
                <a:cs typeface="Arial" panose="020B0604020202020204" pitchFamily="34" charset="0"/>
                <a:sym typeface="Arial"/>
              </a:rPr>
              <a:t>ependent</a:t>
            </a:r>
            <a:r>
              <a:rPr sz="3000" kern="0" spc="-37" dirty="0">
                <a:solidFill>
                  <a:srgbClr val="000000"/>
                </a:solidFill>
                <a:latin typeface="Arial" panose="020B0604020202020204" pitchFamily="34" charset="0"/>
                <a:cs typeface="Arial" panose="020B0604020202020204" pitchFamily="34" charset="0"/>
                <a:sym typeface="Arial"/>
              </a:rPr>
              <a:t> </a:t>
            </a:r>
            <a:r>
              <a:rPr sz="3000" kern="0" dirty="0">
                <a:solidFill>
                  <a:srgbClr val="000000"/>
                </a:solidFill>
                <a:latin typeface="Arial" panose="020B0604020202020204" pitchFamily="34" charset="0"/>
                <a:cs typeface="Arial" panose="020B0604020202020204" pitchFamily="34" charset="0"/>
                <a:sym typeface="Arial"/>
              </a:rPr>
              <a:t>a</a:t>
            </a:r>
            <a:r>
              <a:rPr sz="3000" kern="0" spc="-8" dirty="0">
                <a:solidFill>
                  <a:srgbClr val="000000"/>
                </a:solidFill>
                <a:latin typeface="Arial" panose="020B0604020202020204" pitchFamily="34" charset="0"/>
                <a:cs typeface="Arial" panose="020B0604020202020204" pitchFamily="34" charset="0"/>
                <a:sym typeface="Arial"/>
              </a:rPr>
              <a:t>x</a:t>
            </a:r>
            <a:r>
              <a:rPr sz="3000" kern="0" spc="-4" dirty="0">
                <a:solidFill>
                  <a:srgbClr val="000000"/>
                </a:solidFill>
                <a:latin typeface="Arial" panose="020B0604020202020204" pitchFamily="34" charset="0"/>
                <a:cs typeface="Arial" panose="020B0604020202020204" pitchFamily="34" charset="0"/>
                <a:sym typeface="Arial"/>
              </a:rPr>
              <a:t>ill</a:t>
            </a:r>
            <a:r>
              <a:rPr sz="3000" kern="0" dirty="0">
                <a:solidFill>
                  <a:srgbClr val="000000"/>
                </a:solidFill>
                <a:latin typeface="Arial" panose="020B0604020202020204" pitchFamily="34" charset="0"/>
                <a:cs typeface="Arial" panose="020B0604020202020204" pitchFamily="34" charset="0"/>
                <a:sym typeface="Arial"/>
              </a:rPr>
              <a:t>a</a:t>
            </a:r>
          </a:p>
          <a:p>
            <a:pPr marL="809565" lvl="1" indent="-457167" defTabSz="1219170">
              <a:spcBef>
                <a:spcPts val="8"/>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D</a:t>
            </a:r>
            <a:r>
              <a:rPr sz="3000" kern="0" dirty="0">
                <a:solidFill>
                  <a:srgbClr val="000000"/>
                </a:solidFill>
                <a:latin typeface="Arial" panose="020B0604020202020204" pitchFamily="34" charset="0"/>
                <a:cs typeface="Arial" panose="020B0604020202020204" pitchFamily="34" charset="0"/>
                <a:sym typeface="Arial"/>
              </a:rPr>
              <a:t>ependent</a:t>
            </a:r>
            <a:r>
              <a:rPr sz="3000" kern="0" spc="-37" dirty="0">
                <a:solidFill>
                  <a:srgbClr val="000000"/>
                </a:solidFill>
                <a:latin typeface="Arial" panose="020B0604020202020204" pitchFamily="34" charset="0"/>
                <a:cs typeface="Arial" panose="020B0604020202020204" pitchFamily="34" charset="0"/>
                <a:sym typeface="Arial"/>
              </a:rPr>
              <a:t> </a:t>
            </a:r>
            <a:r>
              <a:rPr sz="3000" kern="0" dirty="0">
                <a:solidFill>
                  <a:srgbClr val="000000"/>
                </a:solidFill>
                <a:latin typeface="Arial" panose="020B0604020202020204" pitchFamily="34" charset="0"/>
                <a:cs typeface="Arial" panose="020B0604020202020204" pitchFamily="34" charset="0"/>
                <a:sym typeface="Arial"/>
              </a:rPr>
              <a:t>h</a:t>
            </a:r>
            <a:r>
              <a:rPr sz="3000" kern="0" spc="-4" dirty="0">
                <a:solidFill>
                  <a:srgbClr val="000000"/>
                </a:solidFill>
                <a:latin typeface="Arial" panose="020B0604020202020204" pitchFamily="34" charset="0"/>
                <a:cs typeface="Arial" panose="020B0604020202020204" pitchFamily="34" charset="0"/>
                <a:sym typeface="Arial"/>
              </a:rPr>
              <a:t>i</a:t>
            </a:r>
            <a:r>
              <a:rPr sz="3000" kern="0" dirty="0">
                <a:solidFill>
                  <a:srgbClr val="000000"/>
                </a:solidFill>
                <a:latin typeface="Arial" panose="020B0604020202020204" pitchFamily="34" charset="0"/>
                <a:cs typeface="Arial" panose="020B0604020202020204" pitchFamily="34" charset="0"/>
                <a:sym typeface="Arial"/>
              </a:rPr>
              <a:t>p</a:t>
            </a:r>
          </a:p>
          <a:p>
            <a:pPr marL="809565" lvl="1" indent="-457167" defTabSz="1219170">
              <a:spcBef>
                <a:spcPts val="15"/>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D</a:t>
            </a:r>
            <a:r>
              <a:rPr sz="3000" kern="0" dirty="0">
                <a:solidFill>
                  <a:srgbClr val="000000"/>
                </a:solidFill>
                <a:latin typeface="Arial" panose="020B0604020202020204" pitchFamily="34" charset="0"/>
                <a:cs typeface="Arial" panose="020B0604020202020204" pitchFamily="34" charset="0"/>
                <a:sym typeface="Arial"/>
              </a:rPr>
              <a:t>ependent</a:t>
            </a:r>
            <a:r>
              <a:rPr sz="3000" kern="0" spc="-37" dirty="0">
                <a:solidFill>
                  <a:srgbClr val="000000"/>
                </a:solidFill>
                <a:latin typeface="Arial" panose="020B0604020202020204" pitchFamily="34" charset="0"/>
                <a:cs typeface="Arial" panose="020B0604020202020204" pitchFamily="34" charset="0"/>
                <a:sym typeface="Arial"/>
              </a:rPr>
              <a:t> </a:t>
            </a:r>
            <a:r>
              <a:rPr sz="3000" kern="0" spc="4" dirty="0">
                <a:solidFill>
                  <a:srgbClr val="000000"/>
                </a:solidFill>
                <a:latin typeface="Arial" panose="020B0604020202020204" pitchFamily="34" charset="0"/>
                <a:cs typeface="Arial" panose="020B0604020202020204" pitchFamily="34" charset="0"/>
                <a:sym typeface="Arial"/>
              </a:rPr>
              <a:t>k</a:t>
            </a:r>
            <a:r>
              <a:rPr sz="3000" kern="0" dirty="0">
                <a:solidFill>
                  <a:srgbClr val="000000"/>
                </a:solidFill>
                <a:latin typeface="Arial" panose="020B0604020202020204" pitchFamily="34" charset="0"/>
                <a:cs typeface="Arial" panose="020B0604020202020204" pitchFamily="34" charset="0"/>
                <a:sym typeface="Arial"/>
              </a:rPr>
              <a:t>nee</a:t>
            </a:r>
          </a:p>
          <a:p>
            <a:pPr marL="809565" lvl="1" indent="-457167" defTabSz="1219170">
              <a:spcBef>
                <a:spcPts val="8"/>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A</a:t>
            </a:r>
            <a:r>
              <a:rPr sz="3000" kern="0" dirty="0">
                <a:solidFill>
                  <a:srgbClr val="000000"/>
                </a:solidFill>
                <a:latin typeface="Arial" panose="020B0604020202020204" pitchFamily="34" charset="0"/>
                <a:cs typeface="Arial" panose="020B0604020202020204" pitchFamily="34" charset="0"/>
                <a:sym typeface="Arial"/>
              </a:rPr>
              <a:t>n</a:t>
            </a:r>
            <a:r>
              <a:rPr sz="3000" kern="0" spc="4" dirty="0">
                <a:solidFill>
                  <a:srgbClr val="000000"/>
                </a:solidFill>
                <a:latin typeface="Arial" panose="020B0604020202020204" pitchFamily="34" charset="0"/>
                <a:cs typeface="Arial" panose="020B0604020202020204" pitchFamily="34" charset="0"/>
                <a:sym typeface="Arial"/>
              </a:rPr>
              <a:t>k</a:t>
            </a:r>
            <a:r>
              <a:rPr sz="3000" kern="0" spc="-4" dirty="0">
                <a:solidFill>
                  <a:srgbClr val="000000"/>
                </a:solidFill>
                <a:latin typeface="Arial" panose="020B0604020202020204" pitchFamily="34" charset="0"/>
                <a:cs typeface="Arial" panose="020B0604020202020204" pitchFamily="34" charset="0"/>
                <a:sym typeface="Arial"/>
              </a:rPr>
              <a:t>l</a:t>
            </a:r>
            <a:r>
              <a:rPr sz="3000" kern="0" dirty="0">
                <a:solidFill>
                  <a:srgbClr val="000000"/>
                </a:solidFill>
                <a:latin typeface="Arial" panose="020B0604020202020204" pitchFamily="34" charset="0"/>
                <a:cs typeface="Arial" panose="020B0604020202020204" pitchFamily="34" charset="0"/>
                <a:sym typeface="Arial"/>
              </a:rPr>
              <a:t>es</a:t>
            </a:r>
          </a:p>
          <a:p>
            <a:pPr marL="809565" lvl="1" indent="-457167" defTabSz="1219170">
              <a:spcBef>
                <a:spcPts val="15"/>
              </a:spcBef>
              <a:buClr>
                <a:srgbClr val="000000"/>
              </a:buClr>
              <a:buFont typeface="Arial" panose="020B0604020202020204" pitchFamily="34" charset="0"/>
              <a:buChar char="•"/>
              <a:tabLst>
                <a:tab pos="523838" algn="l"/>
              </a:tabLst>
            </a:pPr>
            <a:r>
              <a:rPr sz="3000" kern="0" spc="-4" dirty="0">
                <a:solidFill>
                  <a:srgbClr val="000000"/>
                </a:solidFill>
                <a:latin typeface="Arial" panose="020B0604020202020204" pitchFamily="34" charset="0"/>
                <a:cs typeface="Arial" panose="020B0604020202020204" pitchFamily="34" charset="0"/>
                <a:sym typeface="Arial"/>
              </a:rPr>
              <a:t>F</a:t>
            </a:r>
            <a:r>
              <a:rPr sz="3000" kern="0" dirty="0">
                <a:solidFill>
                  <a:srgbClr val="000000"/>
                </a:solidFill>
                <a:latin typeface="Arial" panose="020B0604020202020204" pitchFamily="34" charset="0"/>
                <a:cs typeface="Arial" panose="020B0604020202020204" pitchFamily="34" charset="0"/>
                <a:sym typeface="Arial"/>
              </a:rPr>
              <a:t>eet</a:t>
            </a:r>
          </a:p>
        </p:txBody>
      </p:sp>
      <p:sp>
        <p:nvSpPr>
          <p:cNvPr id="5" name="Title 4">
            <a:extLst>
              <a:ext uri="{FF2B5EF4-FFF2-40B4-BE49-F238E27FC236}">
                <a16:creationId xmlns:a16="http://schemas.microsoft.com/office/drawing/2014/main" id="{35E6711F-0847-4F11-B3C7-05515E436D7A}"/>
              </a:ext>
            </a:extLst>
          </p:cNvPr>
          <p:cNvSpPr>
            <a:spLocks noGrp="1"/>
          </p:cNvSpPr>
          <p:nvPr>
            <p:ph type="title"/>
          </p:nvPr>
        </p:nvSpPr>
        <p:spPr>
          <a:xfrm>
            <a:off x="306032" y="155841"/>
            <a:ext cx="10515600" cy="1325563"/>
          </a:xfrm>
        </p:spPr>
        <p:txBody>
          <a:bodyPr anchor="ctr">
            <a:normAutofit/>
          </a:bodyPr>
          <a:lstStyle/>
          <a:p>
            <a:r>
              <a:rPr lang="en-US" sz="4000" dirty="0">
                <a:solidFill>
                  <a:schemeClr val="accent1">
                    <a:lumMod val="75000"/>
                  </a:schemeClr>
                </a:solidFill>
              </a:rPr>
              <a:t>Lateral position</a:t>
            </a:r>
            <a:endParaRPr lang="en-US" sz="4000" baseline="30000" dirty="0">
              <a:solidFill>
                <a:schemeClr val="accent1">
                  <a:lumMod val="75000"/>
                </a:schemeClr>
              </a:solidFill>
            </a:endParaRPr>
          </a:p>
        </p:txBody>
      </p:sp>
      <p:sp>
        <p:nvSpPr>
          <p:cNvPr id="2" name="TextBox 1">
            <a:extLst>
              <a:ext uri="{FF2B5EF4-FFF2-40B4-BE49-F238E27FC236}">
                <a16:creationId xmlns:a16="http://schemas.microsoft.com/office/drawing/2014/main" id="{B41733B7-F8A4-8855-6942-FD8D8FDBFB9F}"/>
              </a:ext>
            </a:extLst>
          </p:cNvPr>
          <p:cNvSpPr txBox="1"/>
          <p:nvPr/>
        </p:nvSpPr>
        <p:spPr>
          <a:xfrm>
            <a:off x="306033" y="6368461"/>
            <a:ext cx="11202007" cy="230832"/>
          </a:xfrm>
          <a:prstGeom prst="rect">
            <a:avLst/>
          </a:prstGeom>
          <a:noFill/>
        </p:spPr>
        <p:txBody>
          <a:bodyPr wrap="square" rtlCol="0">
            <a:spAutoFit/>
          </a:bodyPr>
          <a:lstStyle/>
          <a:p>
            <a:pPr defTabSz="1219170" fontAlgn="t">
              <a:buClr>
                <a:srgbClr val="000000"/>
              </a:buClr>
            </a:pPr>
            <a:r>
              <a:rPr lang="en-US" sz="900" dirty="0">
                <a:solidFill>
                  <a:srgbClr val="000000"/>
                </a:solidFill>
                <a:latin typeface="Arial" panose="020B0604020202020204" pitchFamily="34" charset="0"/>
                <a:cs typeface="Arial"/>
                <a:sym typeface="Arial"/>
              </a:rPr>
              <a:t> 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3" name="Picture 2" descr="A cartoon of a person lying on a medical bed&#10;&#10;Description automatically generated">
            <a:extLst>
              <a:ext uri="{FF2B5EF4-FFF2-40B4-BE49-F238E27FC236}">
                <a16:creationId xmlns:a16="http://schemas.microsoft.com/office/drawing/2014/main" id="{2B3006AF-3A51-0A97-0417-03C42500F3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7813" y="1481404"/>
            <a:ext cx="6528155" cy="5222523"/>
          </a:xfrm>
          <a:prstGeom prst="rect">
            <a:avLst/>
          </a:prstGeom>
        </p:spPr>
      </p:pic>
      <p:sp>
        <p:nvSpPr>
          <p:cNvPr id="6" name="TextBox 5">
            <a:extLst>
              <a:ext uri="{FF2B5EF4-FFF2-40B4-BE49-F238E27FC236}">
                <a16:creationId xmlns:a16="http://schemas.microsoft.com/office/drawing/2014/main" id="{3121A96A-9A37-34E9-A003-19F012A5427D}"/>
              </a:ext>
            </a:extLst>
          </p:cNvPr>
          <p:cNvSpPr txBox="1"/>
          <p:nvPr/>
        </p:nvSpPr>
        <p:spPr>
          <a:xfrm>
            <a:off x="5442857" y="5557113"/>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3594268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49827" y="1758472"/>
            <a:ext cx="4802092" cy="2769989"/>
          </a:xfrm>
          <a:prstGeom prst="rect">
            <a:avLst/>
          </a:prstGeom>
        </p:spPr>
        <p:txBody>
          <a:bodyPr vert="horz" wrap="square" lIns="0" tIns="0" rIns="0" bIns="0" rtlCol="0">
            <a:spAutoFit/>
          </a:bodyPr>
          <a:lstStyle/>
          <a:p>
            <a:pPr marL="809585" lvl="1"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Back of head  </a:t>
            </a:r>
          </a:p>
          <a:p>
            <a:pPr marL="1266774" lvl="2"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Positioner specific</a:t>
            </a:r>
          </a:p>
          <a:p>
            <a:pPr marL="809585" lvl="1"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Scapula</a:t>
            </a:r>
          </a:p>
          <a:p>
            <a:pPr marL="809585" lvl="1"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Ischial Tuberosities</a:t>
            </a:r>
          </a:p>
          <a:p>
            <a:pPr marL="809585" lvl="1"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Back of knees</a:t>
            </a:r>
          </a:p>
          <a:p>
            <a:pPr marL="809585" lvl="1" indent="-457178" defTabSz="1219170">
              <a:spcBef>
                <a:spcPts val="35"/>
              </a:spcBef>
              <a:buClr>
                <a:srgbClr val="000000"/>
              </a:buClr>
              <a:buFont typeface="Arial" panose="020B0604020202020204" pitchFamily="34" charset="0"/>
              <a:buChar char="•"/>
              <a:tabLst>
                <a:tab pos="523850" algn="l"/>
              </a:tabLst>
            </a:pPr>
            <a:r>
              <a:rPr lang="en-US" sz="3000" kern="0" spc="4" dirty="0">
                <a:solidFill>
                  <a:srgbClr val="000000"/>
                </a:solidFill>
                <a:latin typeface="Arial"/>
                <a:cs typeface="Arial" panose="020B0604020202020204" pitchFamily="34" charset="0"/>
                <a:sym typeface="Arial"/>
              </a:rPr>
              <a:t>Heels</a:t>
            </a:r>
          </a:p>
        </p:txBody>
      </p:sp>
      <p:sp>
        <p:nvSpPr>
          <p:cNvPr id="5" name="Title 4">
            <a:extLst>
              <a:ext uri="{FF2B5EF4-FFF2-40B4-BE49-F238E27FC236}">
                <a16:creationId xmlns:a16="http://schemas.microsoft.com/office/drawing/2014/main" id="{35E6711F-0847-4F11-B3C7-05515E436D7A}"/>
              </a:ext>
            </a:extLst>
          </p:cNvPr>
          <p:cNvSpPr>
            <a:spLocks noGrp="1"/>
          </p:cNvSpPr>
          <p:nvPr>
            <p:ph type="title"/>
          </p:nvPr>
        </p:nvSpPr>
        <p:spPr>
          <a:xfrm>
            <a:off x="494996" y="59248"/>
            <a:ext cx="10515600" cy="1325563"/>
          </a:xfrm>
        </p:spPr>
        <p:txBody>
          <a:bodyPr anchor="ctr">
            <a:normAutofit/>
          </a:bodyPr>
          <a:lstStyle/>
          <a:p>
            <a:r>
              <a:rPr lang="en-US" sz="4000" dirty="0">
                <a:solidFill>
                  <a:schemeClr val="accent1">
                    <a:lumMod val="75000"/>
                  </a:schemeClr>
                </a:solidFill>
              </a:rPr>
              <a:t>Sitting position</a:t>
            </a:r>
            <a:endParaRPr lang="en-US" sz="4000" baseline="30000" dirty="0">
              <a:solidFill>
                <a:schemeClr val="accent1">
                  <a:lumMod val="75000"/>
                </a:schemeClr>
              </a:solidFill>
            </a:endParaRPr>
          </a:p>
        </p:txBody>
      </p:sp>
      <p:sp>
        <p:nvSpPr>
          <p:cNvPr id="6" name="TextBox 5">
            <a:extLst>
              <a:ext uri="{FF2B5EF4-FFF2-40B4-BE49-F238E27FC236}">
                <a16:creationId xmlns:a16="http://schemas.microsoft.com/office/drawing/2014/main" id="{415F94EE-CC57-6699-C45A-FA794EC99EC5}"/>
              </a:ext>
            </a:extLst>
          </p:cNvPr>
          <p:cNvSpPr txBox="1"/>
          <p:nvPr/>
        </p:nvSpPr>
        <p:spPr>
          <a:xfrm>
            <a:off x="151794" y="6338987"/>
            <a:ext cx="11202007" cy="230832"/>
          </a:xfrm>
          <a:prstGeom prst="rect">
            <a:avLst/>
          </a:prstGeom>
          <a:noFill/>
        </p:spPr>
        <p:txBody>
          <a:bodyPr wrap="square" rtlCol="0">
            <a:spAutoFit/>
          </a:bodyPr>
          <a:lstStyle/>
          <a:p>
            <a:pPr defTabSz="1219170" fontAlgn="t">
              <a:buClr>
                <a:srgbClr val="000000"/>
              </a:buClr>
            </a:pPr>
            <a:r>
              <a:rPr lang="en-US" sz="900" dirty="0">
                <a:solidFill>
                  <a:srgbClr val="000000"/>
                </a:solidFill>
                <a:latin typeface="Arial" panose="020B0604020202020204" pitchFamily="34" charset="0"/>
                <a:cs typeface="Arial"/>
                <a:sym typeface="Arial"/>
              </a:rPr>
              <a:t>Guideline for prevention of perioperative pressure injury. In: </a:t>
            </a:r>
            <a:r>
              <a:rPr lang="en-US" sz="900" i="1" dirty="0">
                <a:solidFill>
                  <a:srgbClr val="000000"/>
                </a:solidFill>
                <a:latin typeface="Arial" panose="020B0604020202020204" pitchFamily="34" charset="0"/>
                <a:cs typeface="Arial"/>
                <a:sym typeface="Arial"/>
              </a:rPr>
              <a:t>Guidelines for Perioperative Practice</a:t>
            </a:r>
            <a:r>
              <a:rPr lang="en-US" sz="900" dirty="0">
                <a:solidFill>
                  <a:srgbClr val="000000"/>
                </a:solidFill>
                <a:latin typeface="Arial" panose="020B0604020202020204" pitchFamily="34" charset="0"/>
                <a:cs typeface="Arial"/>
                <a:sym typeface="Arial"/>
              </a:rPr>
              <a:t>. Denver, CO: AORN, Inc; 2023:751-776.</a:t>
            </a:r>
            <a:endParaRPr lang="en-US" sz="900" kern="0" dirty="0">
              <a:solidFill>
                <a:srgbClr val="000000"/>
              </a:solidFill>
              <a:latin typeface="Arial" panose="020B0604020202020204" pitchFamily="34" charset="0"/>
              <a:cs typeface="Arial"/>
              <a:sym typeface="Arial"/>
            </a:endParaRPr>
          </a:p>
        </p:txBody>
      </p:sp>
      <p:pic>
        <p:nvPicPr>
          <p:cNvPr id="2" name="Picture 1" descr="A person lying on a bed&#10;&#10;Description automatically generated">
            <a:extLst>
              <a:ext uri="{FF2B5EF4-FFF2-40B4-BE49-F238E27FC236}">
                <a16:creationId xmlns:a16="http://schemas.microsoft.com/office/drawing/2014/main" id="{56A9C6FA-E4DB-425B-53A6-C190642DBB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5599" y="1166707"/>
            <a:ext cx="7772400" cy="6217920"/>
          </a:xfrm>
          <a:prstGeom prst="rect">
            <a:avLst/>
          </a:prstGeom>
        </p:spPr>
      </p:pic>
      <p:sp>
        <p:nvSpPr>
          <p:cNvPr id="7" name="TextBox 6">
            <a:extLst>
              <a:ext uri="{FF2B5EF4-FFF2-40B4-BE49-F238E27FC236}">
                <a16:creationId xmlns:a16="http://schemas.microsoft.com/office/drawing/2014/main" id="{397CBA24-3801-7274-C3EB-4D5B9C9BF052}"/>
              </a:ext>
            </a:extLst>
          </p:cNvPr>
          <p:cNvSpPr txBox="1"/>
          <p:nvPr/>
        </p:nvSpPr>
        <p:spPr>
          <a:xfrm>
            <a:off x="5409595" y="5554958"/>
            <a:ext cx="5370287"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Illustration by Rex Neal, Scott Triggers©</a:t>
            </a:r>
          </a:p>
        </p:txBody>
      </p:sp>
    </p:spTree>
    <p:custDataLst>
      <p:tags r:id="rId1"/>
    </p:custDataLst>
    <p:extLst>
      <p:ext uri="{BB962C8B-B14F-4D97-AF65-F5344CB8AC3E}">
        <p14:creationId xmlns:p14="http://schemas.microsoft.com/office/powerpoint/2010/main" val="4101024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txBox="1">
            <a:spLocks/>
          </p:cNvSpPr>
          <p:nvPr/>
        </p:nvSpPr>
        <p:spPr>
          <a:xfrm>
            <a:off x="11778336" y="6396079"/>
            <a:ext cx="13120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rPr>
              <a:t>8</a:t>
            </a:r>
          </a:p>
        </p:txBody>
      </p:sp>
      <p:sp>
        <p:nvSpPr>
          <p:cNvPr id="10" name="Rounded Rectangle 9">
            <a:extLst>
              <a:ext uri="{FF2B5EF4-FFF2-40B4-BE49-F238E27FC236}">
                <a16:creationId xmlns:a16="http://schemas.microsoft.com/office/drawing/2014/main" id="{998067D2-AC4A-FC43-B683-181B2405BACC}"/>
              </a:ext>
            </a:extLst>
          </p:cNvPr>
          <p:cNvSpPr/>
          <p:nvPr/>
        </p:nvSpPr>
        <p:spPr>
          <a:xfrm>
            <a:off x="4602538" y="2279482"/>
            <a:ext cx="2986927" cy="2176191"/>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400"/>
          </a:p>
        </p:txBody>
      </p:sp>
      <p:sp>
        <p:nvSpPr>
          <p:cNvPr id="14" name="TextBox 13">
            <a:extLst>
              <a:ext uri="{FF2B5EF4-FFF2-40B4-BE49-F238E27FC236}">
                <a16:creationId xmlns:a16="http://schemas.microsoft.com/office/drawing/2014/main" id="{0B98AAAB-6EFD-FE4E-ADC7-E57A916E93F8}"/>
              </a:ext>
            </a:extLst>
          </p:cNvPr>
          <p:cNvSpPr txBox="1"/>
          <p:nvPr/>
        </p:nvSpPr>
        <p:spPr>
          <a:xfrm>
            <a:off x="572934" y="4736688"/>
            <a:ext cx="10620375" cy="584775"/>
          </a:xfrm>
          <a:prstGeom prst="rect">
            <a:avLst/>
          </a:prstGeom>
          <a:noFill/>
        </p:spPr>
        <p:txBody>
          <a:bodyPr wrap="square" rtlCol="0">
            <a:spAutoFit/>
          </a:bodyPr>
          <a:lstStyle/>
          <a:p>
            <a:pPr lvl="0" algn="ctr"/>
            <a:r>
              <a:rPr lang="en-US" sz="3200" dirty="0">
                <a:ln w="0"/>
                <a:effectLst>
                  <a:outerShdw blurRad="38100" dist="19050" dir="2700000" algn="tl" rotWithShape="0">
                    <a:schemeClr val="dk1">
                      <a:alpha val="40000"/>
                    </a:schemeClr>
                  </a:outerShdw>
                </a:effectLst>
                <a:cs typeface="Arial" panose="020B0604020202020204" pitchFamily="34" charset="0"/>
              </a:rPr>
              <a:t>Pre-op                    Intra-op                   Post-op </a:t>
            </a:r>
            <a:endParaRPr lang="en-US" sz="3200" dirty="0">
              <a:cs typeface="Arial" panose="020B0604020202020204" pitchFamily="34" charset="0"/>
            </a:endParaRPr>
          </a:p>
        </p:txBody>
      </p:sp>
      <p:pic>
        <p:nvPicPr>
          <p:cNvPr id="18" name="Picture 17">
            <a:extLst>
              <a:ext uri="{FF2B5EF4-FFF2-40B4-BE49-F238E27FC236}">
                <a16:creationId xmlns:a16="http://schemas.microsoft.com/office/drawing/2014/main" id="{37BB252E-E511-5D4C-B0A8-6AE2C5C43E7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32894" y="2245067"/>
            <a:ext cx="2960415" cy="2176189"/>
          </a:xfrm>
          <a:prstGeom prst="roundRect">
            <a:avLst>
              <a:gd name="adj" fmla="val 16667"/>
            </a:avLst>
          </a:prstGeom>
          <a:ln>
            <a:noFill/>
          </a:ln>
          <a:effectLst/>
        </p:spPr>
      </p:pic>
      <p:sp>
        <p:nvSpPr>
          <p:cNvPr id="2" name="Title 1">
            <a:extLst>
              <a:ext uri="{FF2B5EF4-FFF2-40B4-BE49-F238E27FC236}">
                <a16:creationId xmlns:a16="http://schemas.microsoft.com/office/drawing/2014/main" id="{3157DC50-3AC8-4305-AE75-72341EFB6FAB}"/>
              </a:ext>
            </a:extLst>
          </p:cNvPr>
          <p:cNvSpPr>
            <a:spLocks noGrp="1"/>
          </p:cNvSpPr>
          <p:nvPr>
            <p:ph type="title"/>
          </p:nvPr>
        </p:nvSpPr>
        <p:spPr/>
        <p:txBody>
          <a:bodyPr>
            <a:normAutofit/>
          </a:bodyPr>
          <a:lstStyle/>
          <a:p>
            <a:r>
              <a:rPr lang="en-US" sz="4000" dirty="0">
                <a:solidFill>
                  <a:schemeClr val="accent1">
                    <a:lumMod val="75000"/>
                  </a:schemeClr>
                </a:solidFill>
                <a:latin typeface="+mj-lt"/>
              </a:rPr>
              <a:t>Perioperative Skin Assessment</a:t>
            </a:r>
          </a:p>
        </p:txBody>
      </p:sp>
      <p:sp>
        <p:nvSpPr>
          <p:cNvPr id="13" name="Rounded Rectangle 12">
            <a:extLst>
              <a:ext uri="{FF2B5EF4-FFF2-40B4-BE49-F238E27FC236}">
                <a16:creationId xmlns:a16="http://schemas.microsoft.com/office/drawing/2014/main" id="{00952830-AC08-A147-B2FD-C79262B76D0A}"/>
              </a:ext>
            </a:extLst>
          </p:cNvPr>
          <p:cNvSpPr/>
          <p:nvPr/>
        </p:nvSpPr>
        <p:spPr>
          <a:xfrm>
            <a:off x="1012475" y="2245067"/>
            <a:ext cx="2986927" cy="2176189"/>
          </a:xfrm>
          <a:prstGeom prst="roundRect">
            <a:avLst>
              <a:gd name="adj" fmla="val 10000"/>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400"/>
          </a:p>
        </p:txBody>
      </p:sp>
      <p:sp>
        <p:nvSpPr>
          <p:cNvPr id="4" name="TextBox 3">
            <a:extLst>
              <a:ext uri="{FF2B5EF4-FFF2-40B4-BE49-F238E27FC236}">
                <a16:creationId xmlns:a16="http://schemas.microsoft.com/office/drawing/2014/main" id="{C22E2F4F-193A-2345-891A-3402209C77B2}"/>
              </a:ext>
            </a:extLst>
          </p:cNvPr>
          <p:cNvSpPr txBox="1"/>
          <p:nvPr/>
        </p:nvSpPr>
        <p:spPr>
          <a:xfrm>
            <a:off x="645461" y="6176965"/>
            <a:ext cx="7346883" cy="369332"/>
          </a:xfrm>
          <a:prstGeom prst="rect">
            <a:avLst/>
          </a:prstGeom>
          <a:noFill/>
        </p:spPr>
        <p:txBody>
          <a:bodyPr wrap="none" rtlCol="0">
            <a:spAutoFit/>
          </a:bodyPr>
          <a:lstStyle/>
          <a:p>
            <a:pPr fontAlgn="t"/>
            <a:r>
              <a:rPr lang="en-US" sz="900" dirty="0">
                <a:latin typeface="Arial" panose="020B0604020202020204" pitchFamily="34" charset="0"/>
              </a:rPr>
              <a:t>1. Guideline for prevention of perioperative pressure injury. In: </a:t>
            </a:r>
            <a:r>
              <a:rPr lang="en-US" sz="900" i="1" dirty="0">
                <a:latin typeface="Arial" panose="020B0604020202020204" pitchFamily="34" charset="0"/>
              </a:rPr>
              <a:t>Guidelines for Perioperative Practice</a:t>
            </a:r>
            <a:r>
              <a:rPr lang="en-US" sz="900" dirty="0">
                <a:latin typeface="Arial" panose="020B0604020202020204" pitchFamily="34" charset="0"/>
              </a:rPr>
              <a:t>. Denver, CO: AORN, Inc; 2023:751-776.</a:t>
            </a:r>
          </a:p>
          <a:p>
            <a:pPr fontAlgn="t"/>
            <a:r>
              <a:rPr lang="en-US" sz="900" dirty="0">
                <a:latin typeface="Arial" panose="020B0604020202020204" pitchFamily="34" charset="0"/>
              </a:rPr>
              <a:t>2. Guideline for positioning the patient. In: </a:t>
            </a:r>
            <a:r>
              <a:rPr lang="en-US" sz="900" i="1" dirty="0">
                <a:latin typeface="Arial" panose="020B0604020202020204" pitchFamily="34" charset="0"/>
              </a:rPr>
              <a:t>Guidelines for Perioperative Practice</a:t>
            </a:r>
            <a:r>
              <a:rPr lang="en-US" sz="900" dirty="0">
                <a:latin typeface="Arial" panose="020B0604020202020204" pitchFamily="34" charset="0"/>
              </a:rPr>
              <a:t>. Denver, CO: AORN, Inc; 2023:701-750.</a:t>
            </a:r>
          </a:p>
        </p:txBody>
      </p:sp>
    </p:spTree>
    <p:extLst>
      <p:ext uri="{BB962C8B-B14F-4D97-AF65-F5344CB8AC3E}">
        <p14:creationId xmlns:p14="http://schemas.microsoft.com/office/powerpoint/2010/main" val="66796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3785616" y="1585209"/>
            <a:ext cx="7990784" cy="3742763"/>
          </a:xfrm>
        </p:spPr>
        <p:txBody>
          <a:bodyPr>
            <a:noAutofit/>
          </a:bodyPr>
          <a:lstStyle/>
          <a:p>
            <a:r>
              <a:rPr lang="en-US" sz="2800" dirty="0"/>
              <a:t>Skin assessment best performed with natural or halogen lighting</a:t>
            </a:r>
          </a:p>
          <a:p>
            <a:pPr lvl="1"/>
            <a:r>
              <a:rPr lang="en-US" sz="2800" dirty="0"/>
              <a:t>Fluorescent lighting can create blue hue</a:t>
            </a:r>
          </a:p>
          <a:p>
            <a:r>
              <a:rPr lang="en-US" sz="2800" dirty="0"/>
              <a:t>Assess head to toe with emphasis over bony prominences</a:t>
            </a:r>
          </a:p>
        </p:txBody>
      </p:sp>
      <p:pic>
        <p:nvPicPr>
          <p:cNvPr id="9" name="Picture 8">
            <a:extLst>
              <a:ext uri="{FF2B5EF4-FFF2-40B4-BE49-F238E27FC236}">
                <a16:creationId xmlns:a16="http://schemas.microsoft.com/office/drawing/2014/main" id="{1CC8A45C-0E15-2410-943E-3FA27F1588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
        <p:nvSpPr>
          <p:cNvPr id="4" name="Title 3">
            <a:extLst>
              <a:ext uri="{FF2B5EF4-FFF2-40B4-BE49-F238E27FC236}">
                <a16:creationId xmlns:a16="http://schemas.microsoft.com/office/drawing/2014/main" id="{D66CC9EF-5853-C5C6-883F-EDED3B9F9031}"/>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C0395140-F925-B6C6-1D4F-7997E361B890}"/>
              </a:ext>
            </a:extLst>
          </p:cNvPr>
          <p:cNvSpPr txBox="1">
            <a:spLocks/>
          </p:cNvSpPr>
          <p:nvPr/>
        </p:nvSpPr>
        <p:spPr>
          <a:xfrm>
            <a:off x="4880346" y="365125"/>
            <a:ext cx="6473455" cy="7559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914400"/>
            <a:r>
              <a:rPr lang="en-US" sz="3200" b="1" kern="0" dirty="0">
                <a:solidFill>
                  <a:schemeClr val="accent1">
                    <a:lumMod val="75000"/>
                  </a:schemeClr>
                </a:solidFill>
                <a:latin typeface="+mj-lt"/>
              </a:rPr>
              <a:t>Skin Color</a:t>
            </a:r>
          </a:p>
        </p:txBody>
      </p:sp>
      <p:sp>
        <p:nvSpPr>
          <p:cNvPr id="10" name="TextBox 9">
            <a:extLst>
              <a:ext uri="{FF2B5EF4-FFF2-40B4-BE49-F238E27FC236}">
                <a16:creationId xmlns:a16="http://schemas.microsoft.com/office/drawing/2014/main" id="{9BF9AB1C-D9FB-C940-3736-E0AF14CBC596}"/>
              </a:ext>
            </a:extLst>
          </p:cNvPr>
          <p:cNvSpPr txBox="1"/>
          <p:nvPr/>
        </p:nvSpPr>
        <p:spPr>
          <a:xfrm>
            <a:off x="3858769" y="6238959"/>
            <a:ext cx="6510527" cy="507831"/>
          </a:xfrm>
          <a:prstGeom prst="rect">
            <a:avLst/>
          </a:prstGeom>
          <a:noFill/>
        </p:spPr>
        <p:txBody>
          <a:bodyPr wrap="square" rtlCol="0">
            <a:spAutoFit/>
          </a:bodyPr>
          <a:lstStyle/>
          <a:p>
            <a:pPr defTabSz="914377">
              <a:lnSpc>
                <a:spcPct val="90000"/>
              </a:lnSpc>
              <a:spcBef>
                <a:spcPts val="1000"/>
              </a:spcBef>
              <a:buClrTx/>
              <a:buSzTx/>
              <a:defRPr/>
            </a:pPr>
            <a:r>
              <a:rPr lang="en-US" sz="1000" kern="1200" dirty="0">
                <a:solidFill>
                  <a:srgbClr val="09142A"/>
                </a:solidFill>
                <a:ea typeface="+mn-ea"/>
                <a:cs typeface="+mn-cs"/>
              </a:rPr>
              <a:t>Mufti, A., </a:t>
            </a:r>
            <a:r>
              <a:rPr lang="en-US" sz="1000" kern="1200" dirty="0" err="1">
                <a:solidFill>
                  <a:srgbClr val="09142A"/>
                </a:solidFill>
                <a:ea typeface="+mn-ea"/>
                <a:cs typeface="+mn-cs"/>
              </a:rPr>
              <a:t>Maliyar</a:t>
            </a:r>
            <a:r>
              <a:rPr lang="en-US" sz="1000" kern="1200" dirty="0">
                <a:solidFill>
                  <a:srgbClr val="09142A"/>
                </a:solidFill>
                <a:ea typeface="+mn-ea"/>
                <a:cs typeface="+mn-cs"/>
              </a:rPr>
              <a:t>, K., Ayello, E.A. &amp; </a:t>
            </a:r>
            <a:r>
              <a:rPr lang="en-US" sz="1000" kern="1200" dirty="0" err="1">
                <a:solidFill>
                  <a:srgbClr val="09142A"/>
                </a:solidFill>
                <a:ea typeface="+mn-ea"/>
                <a:cs typeface="+mn-cs"/>
              </a:rPr>
              <a:t>Sibbald</a:t>
            </a:r>
            <a:r>
              <a:rPr lang="en-US" sz="1000" kern="1200" dirty="0">
                <a:solidFill>
                  <a:srgbClr val="09142A"/>
                </a:solidFill>
                <a:ea typeface="+mn-ea"/>
                <a:cs typeface="+mn-cs"/>
              </a:rPr>
              <a:t>, R.G. (2022). Anatomy and physiology of the skin in WOCN Core Curriculum Wound Management 2nd. Ed., pp.12-38, L.L. McNichol, C.R. Ratliff &amp; S.S. Yates, Eds.; Wolters Kluwer.</a:t>
            </a:r>
          </a:p>
        </p:txBody>
      </p:sp>
    </p:spTree>
    <p:extLst>
      <p:ext uri="{BB962C8B-B14F-4D97-AF65-F5344CB8AC3E}">
        <p14:creationId xmlns:p14="http://schemas.microsoft.com/office/powerpoint/2010/main" val="1126125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0B0C-BF2E-C2B7-0F92-6A32BA05EB16}"/>
              </a:ext>
            </a:extLst>
          </p:cNvPr>
          <p:cNvSpPr>
            <a:spLocks noGrp="1"/>
          </p:cNvSpPr>
          <p:nvPr>
            <p:ph type="title"/>
          </p:nvPr>
        </p:nvSpPr>
        <p:spPr>
          <a:xfrm>
            <a:off x="415600" y="593367"/>
            <a:ext cx="11360800" cy="763600"/>
          </a:xfrm>
        </p:spPr>
        <p:txBody>
          <a:bodyPr wrap="square" anchor="t">
            <a:normAutofit/>
          </a:bodyPr>
          <a:lstStyle/>
          <a:p>
            <a:pPr>
              <a:lnSpc>
                <a:spcPct val="90000"/>
              </a:lnSpc>
            </a:pPr>
            <a:r>
              <a:rPr lang="en-US" sz="4000" b="1" dirty="0">
                <a:solidFill>
                  <a:schemeClr val="accent1">
                    <a:lumMod val="75000"/>
                  </a:schemeClr>
                </a:solidFill>
                <a:latin typeface="+mj-lt"/>
              </a:rPr>
              <a:t>OR/Procedure to PeriAnesthesia</a:t>
            </a:r>
          </a:p>
        </p:txBody>
      </p:sp>
      <p:sp>
        <p:nvSpPr>
          <p:cNvPr id="4" name="Text Placeholder 3">
            <a:extLst>
              <a:ext uri="{FF2B5EF4-FFF2-40B4-BE49-F238E27FC236}">
                <a16:creationId xmlns:a16="http://schemas.microsoft.com/office/drawing/2014/main" id="{DC4BBE27-AFAB-C006-7ABF-F86960D3D9C1}"/>
              </a:ext>
            </a:extLst>
          </p:cNvPr>
          <p:cNvSpPr>
            <a:spLocks noGrp="1"/>
          </p:cNvSpPr>
          <p:nvPr>
            <p:ph idx="1"/>
          </p:nvPr>
        </p:nvSpPr>
        <p:spPr>
          <a:xfrm>
            <a:off x="415599" y="1741714"/>
            <a:ext cx="7128580" cy="4350119"/>
          </a:xfrm>
        </p:spPr>
        <p:txBody>
          <a:bodyPr wrap="square" anchor="t">
            <a:normAutofit fontScale="92500"/>
          </a:bodyPr>
          <a:lstStyle/>
          <a:p>
            <a:pPr marL="0" indent="0" fontAlgn="t">
              <a:lnSpc>
                <a:spcPct val="105000"/>
              </a:lnSpc>
              <a:spcAft>
                <a:spcPts val="800"/>
              </a:spcAft>
              <a:buNone/>
            </a:pPr>
            <a:r>
              <a:rPr lang="en-US" sz="2933" dirty="0"/>
              <a:t>Communication</a:t>
            </a:r>
            <a:r>
              <a:rPr lang="en-US" sz="2933" baseline="30000" dirty="0"/>
              <a:t>1</a:t>
            </a:r>
          </a:p>
          <a:p>
            <a:pPr marL="0" indent="0" fontAlgn="t">
              <a:lnSpc>
                <a:spcPct val="105000"/>
              </a:lnSpc>
              <a:spcAft>
                <a:spcPts val="800"/>
              </a:spcAft>
              <a:buNone/>
            </a:pPr>
            <a:r>
              <a:rPr lang="en-US" sz="2933" dirty="0"/>
              <a:t>Postoperative Assessment</a:t>
            </a:r>
            <a:r>
              <a:rPr lang="en-US" sz="2933" baseline="30000" dirty="0"/>
              <a:t>1,2</a:t>
            </a:r>
          </a:p>
          <a:p>
            <a:pPr marL="0" fontAlgn="t">
              <a:lnSpc>
                <a:spcPct val="105000"/>
              </a:lnSpc>
              <a:spcAft>
                <a:spcPts val="800"/>
              </a:spcAft>
              <a:buFont typeface="Arial" panose="020B0604020202020204" pitchFamily="34" charset="0"/>
              <a:buChar char="•"/>
            </a:pPr>
            <a:r>
              <a:rPr lang="en-US" sz="2267" dirty="0"/>
              <a:t>Does the RN circulator complete a postoperative assessment to identify positioning and pressure injuries? </a:t>
            </a:r>
          </a:p>
          <a:p>
            <a:pPr marL="0" fontAlgn="t">
              <a:lnSpc>
                <a:spcPct val="105000"/>
              </a:lnSpc>
              <a:spcAft>
                <a:spcPts val="800"/>
              </a:spcAft>
              <a:buFont typeface="Arial" panose="020B0604020202020204" pitchFamily="34" charset="0"/>
              <a:buChar char="•"/>
            </a:pPr>
            <a:r>
              <a:rPr lang="en-US" sz="2267" dirty="0"/>
              <a:t>4-eyes Skin Assessment</a:t>
            </a:r>
            <a:r>
              <a:rPr lang="en-US" sz="2267" baseline="30000" dirty="0"/>
              <a:t>3</a:t>
            </a:r>
          </a:p>
          <a:p>
            <a:pPr marL="0" indent="0" fontAlgn="t">
              <a:lnSpc>
                <a:spcPct val="105000"/>
              </a:lnSpc>
              <a:spcAft>
                <a:spcPts val="800"/>
              </a:spcAft>
              <a:buNone/>
            </a:pPr>
            <a:r>
              <a:rPr lang="en-US" sz="2933" dirty="0"/>
              <a:t>Quality Improvement</a:t>
            </a:r>
            <a:r>
              <a:rPr lang="en-US" sz="2933" baseline="30000" dirty="0"/>
              <a:t>4</a:t>
            </a:r>
          </a:p>
          <a:p>
            <a:pPr marL="380990" indent="-380990" fontAlgn="t">
              <a:lnSpc>
                <a:spcPct val="105000"/>
              </a:lnSpc>
              <a:spcAft>
                <a:spcPts val="800"/>
              </a:spcAft>
              <a:buFont typeface="Arial" panose="020B0604020202020204" pitchFamily="34" charset="0"/>
              <a:buChar char="•"/>
            </a:pPr>
            <a:r>
              <a:rPr lang="en-US" sz="2267" dirty="0"/>
              <a:t>Does the health care organization’s QM program evaluate the Perioperative PI Protocols and outcomes?</a:t>
            </a:r>
          </a:p>
          <a:p>
            <a:pPr marL="380990" indent="-380990" fontAlgn="t">
              <a:lnSpc>
                <a:spcPct val="105000"/>
              </a:lnSpc>
              <a:spcAft>
                <a:spcPts val="800"/>
              </a:spcAft>
              <a:buFont typeface="Arial" panose="020B0604020202020204" pitchFamily="34" charset="0"/>
              <a:buChar char="•"/>
            </a:pPr>
            <a:r>
              <a:rPr lang="en-US" sz="2267" dirty="0"/>
              <a:t>Real-time RCA and Action</a:t>
            </a:r>
            <a:r>
              <a:rPr lang="en-US" sz="2267" baseline="30000" dirty="0"/>
              <a:t>3,5</a:t>
            </a:r>
          </a:p>
          <a:p>
            <a:pPr marL="0" indent="0" fontAlgn="t">
              <a:lnSpc>
                <a:spcPct val="105000"/>
              </a:lnSpc>
              <a:spcAft>
                <a:spcPts val="800"/>
              </a:spcAft>
              <a:buNone/>
            </a:pPr>
            <a:endParaRPr lang="en-US" sz="2000" dirty="0"/>
          </a:p>
          <a:p>
            <a:pPr>
              <a:lnSpc>
                <a:spcPct val="105000"/>
              </a:lnSpc>
              <a:spcAft>
                <a:spcPts val="800"/>
              </a:spcAft>
            </a:pPr>
            <a:endParaRPr lang="en-US" sz="2000" b="1" dirty="0"/>
          </a:p>
        </p:txBody>
      </p:sp>
      <p:sp>
        <p:nvSpPr>
          <p:cNvPr id="6" name="TextBox 5">
            <a:extLst>
              <a:ext uri="{FF2B5EF4-FFF2-40B4-BE49-F238E27FC236}">
                <a16:creationId xmlns:a16="http://schemas.microsoft.com/office/drawing/2014/main" id="{97F2307B-98F7-CFD2-6E1C-93F0FFB1C426}"/>
              </a:ext>
            </a:extLst>
          </p:cNvPr>
          <p:cNvSpPr txBox="1"/>
          <p:nvPr/>
        </p:nvSpPr>
        <p:spPr>
          <a:xfrm>
            <a:off x="379325" y="6092513"/>
            <a:ext cx="10853628" cy="810543"/>
          </a:xfrm>
          <a:prstGeom prst="rect">
            <a:avLst/>
          </a:prstGeom>
          <a:noFill/>
        </p:spPr>
        <p:txBody>
          <a:bodyPr wrap="square" rtlCol="0">
            <a:spAutoFit/>
          </a:bodyPr>
          <a:lstStyle/>
          <a:p>
            <a:pPr fontAlgn="t"/>
            <a:r>
              <a:rPr lang="en-US" sz="800" dirty="0"/>
              <a:t>1. Guideline for prevention of perioperative pressure injury. In: </a:t>
            </a:r>
            <a:r>
              <a:rPr lang="en-US" sz="800" i="1" dirty="0"/>
              <a:t>Guidelines for Perioperative Practice</a:t>
            </a:r>
            <a:r>
              <a:rPr lang="en-US" sz="800" dirty="0"/>
              <a:t>. Denver, CO: AORN, Inc; 2023:751-776.</a:t>
            </a:r>
          </a:p>
          <a:p>
            <a:pPr fontAlgn="t"/>
            <a:r>
              <a:rPr lang="en-US" sz="800" kern="100" dirty="0">
                <a:solidFill>
                  <a:srgbClr val="212121"/>
                </a:solidFill>
                <a:highlight>
                  <a:srgbClr val="FFFFFF"/>
                </a:highlight>
                <a:ea typeface="Aptos" panose="020B0004020202020204" pitchFamily="34" charset="0"/>
                <a:cs typeface="Arial" panose="020B0604020202020204" pitchFamily="34" charset="0"/>
              </a:rPr>
              <a:t>2. </a:t>
            </a:r>
            <a:r>
              <a:rPr lang="en-US" sz="800" dirty="0"/>
              <a:t>Guideline for positioning the patient. In: </a:t>
            </a:r>
            <a:r>
              <a:rPr lang="en-US" sz="800" i="1" dirty="0"/>
              <a:t>Guidelines for Perioperative Practice</a:t>
            </a:r>
            <a:r>
              <a:rPr lang="en-US" sz="800" dirty="0"/>
              <a:t>. Denver, CO: AORN, Inc; 2023:701-750.</a:t>
            </a:r>
          </a:p>
          <a:p>
            <a:pPr fontAlgn="t"/>
            <a:r>
              <a:rPr lang="en-US" sz="800" dirty="0"/>
              <a:t>3. </a:t>
            </a:r>
            <a:r>
              <a:rPr lang="en-US" sz="800" dirty="0">
                <a:solidFill>
                  <a:srgbClr val="212121"/>
                </a:solidFill>
                <a:highlight>
                  <a:srgbClr val="FFFFFF"/>
                </a:highlight>
                <a:ea typeface="Aptos" panose="020B0004020202020204" pitchFamily="34" charset="0"/>
              </a:rPr>
              <a:t>Minnich L, Bennett J, Mercer J. Partnering for perioperative skin assessment: a time to change a practice culture. </a:t>
            </a:r>
            <a:r>
              <a:rPr lang="en-US" sz="800" i="1" dirty="0"/>
              <a:t>J Perianesth Nurs</a:t>
            </a:r>
            <a:r>
              <a:rPr lang="en-US" sz="800" dirty="0"/>
              <a:t>. 2014;29(5):361-366. </a:t>
            </a:r>
          </a:p>
          <a:p>
            <a:pPr fontAlgn="t"/>
            <a:r>
              <a:rPr lang="en-US" sz="800" dirty="0"/>
              <a:t>4. </a:t>
            </a:r>
            <a:r>
              <a:rPr lang="en-US" sz="800" b="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AORN Position Statement on Prevention of Perioperative Pressure Injury. </a:t>
            </a:r>
            <a:r>
              <a:rPr lang="en-US" sz="800" b="0" i="1"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AORN J, </a:t>
            </a:r>
            <a:r>
              <a:rPr lang="en-US" sz="800" b="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2022;115(5):458-461.</a:t>
            </a:r>
            <a:endParaRPr lang="en-US" sz="800" b="0" kern="100" dirty="0">
              <a:latin typeface="Calibri" panose="020F0502020204030204" pitchFamily="34" charset="0"/>
              <a:ea typeface="Times New Roman" panose="02020603050405020304" pitchFamily="18" charset="0"/>
              <a:cs typeface="Times New Roman" panose="02020603050405020304" pitchFamily="18" charset="0"/>
            </a:endParaRPr>
          </a:p>
          <a:p>
            <a:pPr fontAlgn="t"/>
            <a:r>
              <a:rPr lang="en-US" sz="800" dirty="0">
                <a:solidFill>
                  <a:srgbClr val="000000"/>
                </a:solidFill>
                <a:latin typeface="Arial" panose="020B0604020202020204" pitchFamily="34" charset="0"/>
              </a:rPr>
              <a:t>5. Scott SM, Bennett J. Avoiding pressure injuries with root cause analysis and action. </a:t>
            </a:r>
            <a:r>
              <a:rPr lang="en-US" sz="800" i="1" dirty="0">
                <a:solidFill>
                  <a:srgbClr val="000000"/>
                </a:solidFill>
                <a:latin typeface="Arial" panose="020B0604020202020204" pitchFamily="34" charset="0"/>
              </a:rPr>
              <a:t>AORN J. </a:t>
            </a:r>
            <a:r>
              <a:rPr lang="en-US" sz="800" dirty="0">
                <a:solidFill>
                  <a:srgbClr val="000000"/>
                </a:solidFill>
                <a:latin typeface="Arial" panose="020B0604020202020204" pitchFamily="34" charset="0"/>
              </a:rPr>
              <a:t>2018:108(5):15-16. </a:t>
            </a:r>
            <a:endParaRPr lang="en-US" sz="800" dirty="0"/>
          </a:p>
          <a:p>
            <a:pPr fontAlgn="t"/>
            <a:endParaRPr lang="en-US" sz="667" dirty="0">
              <a:latin typeface="Arial" panose="020B0604020202020204" pitchFamily="34" charset="0"/>
            </a:endParaRPr>
          </a:p>
        </p:txBody>
      </p:sp>
      <p:pic>
        <p:nvPicPr>
          <p:cNvPr id="8" name="Picture 7" descr="A blue and black logo&#10;&#10;Description automatically generated">
            <a:extLst>
              <a:ext uri="{FF2B5EF4-FFF2-40B4-BE49-F238E27FC236}">
                <a16:creationId xmlns:a16="http://schemas.microsoft.com/office/drawing/2014/main" id="{2A7FCD8B-3919-363F-C7AF-A2F3291FB2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6293" y="4176529"/>
            <a:ext cx="3389707" cy="1277096"/>
          </a:xfrm>
          <a:prstGeom prst="rect">
            <a:avLst/>
          </a:prstGeom>
        </p:spPr>
      </p:pic>
      <p:pic>
        <p:nvPicPr>
          <p:cNvPr id="9" name="Picture 8" descr="A logo with a colorful logo&#10;&#10;Description automatically generated with medium confidence">
            <a:extLst>
              <a:ext uri="{FF2B5EF4-FFF2-40B4-BE49-F238E27FC236}">
                <a16:creationId xmlns:a16="http://schemas.microsoft.com/office/drawing/2014/main" id="{B64DA152-4099-B52A-5CCA-DE81E9D7BCB1}"/>
              </a:ext>
            </a:extLst>
          </p:cNvPr>
          <p:cNvPicPr>
            <a:picLocks noChangeAspect="1"/>
          </p:cNvPicPr>
          <p:nvPr/>
        </p:nvPicPr>
        <p:blipFill>
          <a:blip r:embed="rId4"/>
          <a:stretch>
            <a:fillRect/>
          </a:stretch>
        </p:blipFill>
        <p:spPr>
          <a:xfrm>
            <a:off x="8572192" y="2246476"/>
            <a:ext cx="3185295" cy="1518224"/>
          </a:xfrm>
          <a:prstGeom prst="rect">
            <a:avLst/>
          </a:prstGeom>
        </p:spPr>
      </p:pic>
      <p:pic>
        <p:nvPicPr>
          <p:cNvPr id="1026" name="Picture 2" descr="WOCN Society Information | Wound, Ostomy and Continence Nursing  Certification Board">
            <a:extLst>
              <a:ext uri="{FF2B5EF4-FFF2-40B4-BE49-F238E27FC236}">
                <a16:creationId xmlns:a16="http://schemas.microsoft.com/office/drawing/2014/main" id="{817874DD-A555-94C5-1417-CE693B2B58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78730" y="593367"/>
            <a:ext cx="2554223" cy="159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21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0" descr="http://nebula.wsimg.com/51a87a22800709facf13790b626d03e4?AccessKeyId=D1F7F38136D89E401C12&amp;disposition=0&amp;alloworigin=1"/>
          <p:cNvPicPr preferRelativeResize="0"/>
          <p:nvPr/>
        </p:nvPicPr>
        <p:blipFill rotWithShape="1">
          <a:blip r:embed="rId3">
            <a:alphaModFix/>
          </a:blip>
          <a:srcRect/>
          <a:stretch/>
        </p:blipFill>
        <p:spPr>
          <a:xfrm>
            <a:off x="4038599" y="1451199"/>
            <a:ext cx="3458228" cy="3087051"/>
          </a:xfrm>
          <a:prstGeom prst="rect">
            <a:avLst/>
          </a:prstGeom>
          <a:noFill/>
          <a:ln>
            <a:noFill/>
          </a:ln>
        </p:spPr>
      </p:pic>
      <p:pic>
        <p:nvPicPr>
          <p:cNvPr id="383" name="Google Shape;383;p20"/>
          <p:cNvPicPr preferRelativeResize="0"/>
          <p:nvPr/>
        </p:nvPicPr>
        <p:blipFill rotWithShape="1">
          <a:blip r:embed="rId4" cstate="email">
            <a:alphaModFix/>
            <a:extLst>
              <a:ext uri="{28A0092B-C50C-407E-A947-70E740481C1C}">
                <a14:useLocalDpi xmlns:a14="http://schemas.microsoft.com/office/drawing/2010/main"/>
              </a:ext>
            </a:extLst>
          </a:blip>
          <a:srcRect r="-1"/>
          <a:stretch/>
        </p:blipFill>
        <p:spPr>
          <a:xfrm>
            <a:off x="7770367" y="1451199"/>
            <a:ext cx="3456432" cy="3087051"/>
          </a:xfrm>
          <a:prstGeom prst="rect">
            <a:avLst/>
          </a:prstGeom>
          <a:noFill/>
          <a:ln>
            <a:noFill/>
          </a:ln>
        </p:spPr>
      </p:pic>
      <p:sp>
        <p:nvSpPr>
          <p:cNvPr id="384" name="Google Shape;384;p20"/>
          <p:cNvSpPr txBox="1"/>
          <p:nvPr/>
        </p:nvSpPr>
        <p:spPr>
          <a:xfrm>
            <a:off x="480936" y="5411207"/>
            <a:ext cx="9602800" cy="1446495"/>
          </a:xfrm>
          <a:prstGeom prst="rect">
            <a:avLst/>
          </a:prstGeom>
          <a:noFill/>
          <a:ln>
            <a:noFill/>
          </a:ln>
        </p:spPr>
        <p:txBody>
          <a:bodyPr spcFirstLastPara="1" wrap="square" lIns="121900" tIns="60933" rIns="121900" bIns="60933" anchor="t" anchorCtr="0">
            <a:spAutoFit/>
          </a:bodyPr>
          <a:lstStyle/>
          <a:p>
            <a:r>
              <a:rPr lang="en-US" sz="2400" b="1" dirty="0">
                <a:solidFill>
                  <a:schemeClr val="accent1">
                    <a:lumMod val="75000"/>
                  </a:schemeClr>
                </a:solidFill>
                <a:latin typeface="Arial"/>
                <a:ea typeface="Arial"/>
                <a:cs typeface="Arial"/>
                <a:sym typeface="Arial"/>
              </a:rPr>
              <a:t>Email:                     </a:t>
            </a:r>
            <a:r>
              <a:rPr lang="en-US" sz="2400" b="1" u="sng" dirty="0">
                <a:solidFill>
                  <a:schemeClr val="accent1">
                    <a:lumMod val="75000"/>
                  </a:schemeClr>
                </a:solidFill>
                <a:latin typeface="Arial"/>
                <a:ea typeface="Arial"/>
                <a:cs typeface="Arial"/>
                <a:sym typeface="Arial"/>
                <a:hlinkClick r:id="rId5">
                  <a:extLst>
                    <a:ext uri="{A12FA001-AC4F-418D-AE19-62706E023703}">
                      <ahyp:hlinkClr xmlns:ahyp="http://schemas.microsoft.com/office/drawing/2018/hyperlinkcolor" val="tx"/>
                    </a:ext>
                  </a:extLst>
                </a:hlinkClick>
              </a:rPr>
              <a:t>scotttriggers@gmail.com</a:t>
            </a:r>
            <a:r>
              <a:rPr lang="en-US" sz="2400" b="1" dirty="0">
                <a:solidFill>
                  <a:schemeClr val="accent1">
                    <a:lumMod val="75000"/>
                  </a:schemeClr>
                </a:solidFill>
                <a:latin typeface="Arial"/>
                <a:ea typeface="Arial"/>
                <a:cs typeface="Arial"/>
                <a:sym typeface="Arial"/>
              </a:rPr>
              <a:t>	</a:t>
            </a:r>
            <a:endParaRPr sz="2400" dirty="0">
              <a:solidFill>
                <a:schemeClr val="accent1">
                  <a:lumMod val="75000"/>
                </a:schemeClr>
              </a:solidFill>
            </a:endParaRPr>
          </a:p>
          <a:p>
            <a:r>
              <a:rPr lang="en-US" sz="2400" b="1" dirty="0">
                <a:solidFill>
                  <a:schemeClr val="accent1">
                    <a:lumMod val="75000"/>
                  </a:schemeClr>
                </a:solidFill>
                <a:latin typeface="Arial"/>
                <a:ea typeface="Arial"/>
                <a:cs typeface="Arial"/>
                <a:sym typeface="Arial"/>
              </a:rPr>
              <a:t>Webpage:              </a:t>
            </a:r>
            <a:r>
              <a:rPr lang="en-US" sz="2400" b="1" u="sng" dirty="0">
                <a:solidFill>
                  <a:schemeClr val="accent1">
                    <a:lumMod val="7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www.scotttriggers.com</a:t>
            </a:r>
            <a:endParaRPr sz="2400" b="1" dirty="0">
              <a:solidFill>
                <a:schemeClr val="accent1">
                  <a:lumMod val="75000"/>
                </a:schemeClr>
              </a:solidFill>
              <a:latin typeface="Arial"/>
              <a:ea typeface="Arial"/>
              <a:cs typeface="Arial"/>
              <a:sym typeface="Arial"/>
            </a:endParaRPr>
          </a:p>
          <a:p>
            <a:r>
              <a:rPr lang="en-US" sz="2400" b="1" dirty="0">
                <a:solidFill>
                  <a:schemeClr val="accent1">
                    <a:lumMod val="75000"/>
                  </a:schemeClr>
                </a:solidFill>
                <a:latin typeface="Arial"/>
                <a:ea typeface="Arial"/>
                <a:cs typeface="Arial"/>
                <a:sym typeface="Arial"/>
              </a:rPr>
              <a:t>GOV Webpage:     </a:t>
            </a:r>
            <a:r>
              <a:rPr lang="en-US" sz="2400" b="1" u="sng" dirty="0">
                <a:solidFill>
                  <a:schemeClr val="accent1">
                    <a:lumMod val="75000"/>
                  </a:schemeClr>
                </a:solidFill>
                <a:latin typeface="Arial"/>
                <a:ea typeface="Arial"/>
                <a:cs typeface="Arial"/>
                <a:sym typeface="Arial"/>
                <a:hlinkClick r:id="rId7">
                  <a:extLst>
                    <a:ext uri="{A12FA001-AC4F-418D-AE19-62706E023703}">
                      <ahyp:hlinkClr xmlns:ahyp="http://schemas.microsoft.com/office/drawing/2018/hyperlinkcolor" val="tx"/>
                    </a:ext>
                  </a:extLst>
                </a:hlinkClick>
              </a:rPr>
              <a:t>www.scotttriggersgov.com</a:t>
            </a:r>
            <a:endParaRPr sz="2400" b="1" dirty="0">
              <a:solidFill>
                <a:schemeClr val="accent1">
                  <a:lumMod val="75000"/>
                </a:schemeClr>
              </a:solidFill>
              <a:latin typeface="Arial"/>
              <a:ea typeface="Arial"/>
              <a:cs typeface="Arial"/>
              <a:sym typeface="Arial"/>
            </a:endParaRPr>
          </a:p>
          <a:p>
            <a:endParaRPr sz="1400" dirty="0">
              <a:solidFill>
                <a:schemeClr val="accent1">
                  <a:lumMod val="75000"/>
                </a:schemeClr>
              </a:solidFill>
              <a:latin typeface="Arial"/>
              <a:ea typeface="Arial"/>
              <a:cs typeface="Arial"/>
              <a:sym typeface="Arial"/>
            </a:endParaRPr>
          </a:p>
        </p:txBody>
      </p:sp>
      <p:sp>
        <p:nvSpPr>
          <p:cNvPr id="385" name="Google Shape;385;p2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r>
              <a:rPr lang="en-US" sz="4000" b="1" dirty="0">
                <a:solidFill>
                  <a:schemeClr val="accent1">
                    <a:lumMod val="75000"/>
                  </a:schemeClr>
                </a:solidFill>
                <a:latin typeface="+mj-lt"/>
              </a:rPr>
              <a:t>Thank you very much!</a:t>
            </a:r>
            <a:endParaRPr sz="4000" b="1" dirty="0">
              <a:solidFill>
                <a:schemeClr val="accent1">
                  <a:lumMod val="75000"/>
                </a:schemeClr>
              </a:solidFill>
              <a:latin typeface="+mj-lt"/>
            </a:endParaRPr>
          </a:p>
        </p:txBody>
      </p:sp>
      <p:sp>
        <p:nvSpPr>
          <p:cNvPr id="386" name="Google Shape;386;p20"/>
          <p:cNvSpPr txBox="1">
            <a:spLocks noGrp="1"/>
          </p:cNvSpPr>
          <p:nvPr>
            <p:ph type="body" idx="1"/>
          </p:nvPr>
        </p:nvSpPr>
        <p:spPr>
          <a:xfrm>
            <a:off x="5116741" y="4769823"/>
            <a:ext cx="5333200" cy="4555200"/>
          </a:xfrm>
          <a:prstGeom prst="rect">
            <a:avLst/>
          </a:prstGeom>
          <a:noFill/>
          <a:ln>
            <a:noFill/>
          </a:ln>
        </p:spPr>
        <p:txBody>
          <a:bodyPr spcFirstLastPara="1" wrap="square" lIns="121900" tIns="121900" rIns="121900" bIns="121900" anchor="t" anchorCtr="0">
            <a:normAutofit/>
          </a:bodyPr>
          <a:lstStyle/>
          <a:p>
            <a:pPr marL="0" indent="0" algn="ctr">
              <a:buNone/>
            </a:pPr>
            <a:r>
              <a:rPr lang="en-US"/>
              <a:t>Susan M. Scott </a:t>
            </a:r>
            <a:r>
              <a:rPr lang="en-US" sz="2000"/>
              <a:t>MSN, RN, WOC Nurse</a:t>
            </a:r>
            <a:endParaRPr/>
          </a:p>
        </p:txBody>
      </p:sp>
      <p:sp>
        <p:nvSpPr>
          <p:cNvPr id="387" name="Google Shape;387;p20"/>
          <p:cNvSpPr txBox="1"/>
          <p:nvPr/>
        </p:nvSpPr>
        <p:spPr>
          <a:xfrm>
            <a:off x="3951332" y="4045807"/>
            <a:ext cx="930169" cy="492388"/>
          </a:xfrm>
          <a:prstGeom prst="rect">
            <a:avLst/>
          </a:prstGeom>
          <a:noFill/>
          <a:ln>
            <a:noFill/>
          </a:ln>
        </p:spPr>
        <p:txBody>
          <a:bodyPr spcFirstLastPara="1" wrap="square" lIns="121900" tIns="60933" rIns="121900" bIns="60933" anchor="t" anchorCtr="0">
            <a:spAutoFit/>
          </a:bodyPr>
          <a:lstStyle/>
          <a:p>
            <a:r>
              <a:rPr lang="en-US" sz="2400">
                <a:solidFill>
                  <a:schemeClr val="lt1"/>
                </a:solidFill>
                <a:latin typeface="Arial"/>
                <a:ea typeface="Arial"/>
                <a:cs typeface="Arial"/>
                <a:sym typeface="Arial"/>
              </a:rPr>
              <a:t>1992</a:t>
            </a:r>
            <a:endParaRPr sz="2400"/>
          </a:p>
        </p:txBody>
      </p:sp>
      <p:sp>
        <p:nvSpPr>
          <p:cNvPr id="388" name="Google Shape;388;p20"/>
          <p:cNvSpPr txBox="1"/>
          <p:nvPr/>
        </p:nvSpPr>
        <p:spPr>
          <a:xfrm>
            <a:off x="7855816" y="3976322"/>
            <a:ext cx="930169" cy="492388"/>
          </a:xfrm>
          <a:prstGeom prst="rect">
            <a:avLst/>
          </a:prstGeom>
          <a:noFill/>
          <a:ln>
            <a:noFill/>
          </a:ln>
        </p:spPr>
        <p:txBody>
          <a:bodyPr spcFirstLastPara="1" wrap="square" lIns="121900" tIns="60933" rIns="121900" bIns="60933" anchor="t" anchorCtr="0">
            <a:spAutoFit/>
          </a:bodyPr>
          <a:lstStyle/>
          <a:p>
            <a:r>
              <a:rPr lang="en-US" sz="2400">
                <a:solidFill>
                  <a:schemeClr val="lt1"/>
                </a:solidFill>
                <a:latin typeface="Arial"/>
                <a:ea typeface="Arial"/>
                <a:cs typeface="Arial"/>
                <a:sym typeface="Arial"/>
              </a:rPr>
              <a:t>2022</a:t>
            </a:r>
            <a:endParaRPr sz="2400"/>
          </a:p>
        </p:txBody>
      </p:sp>
      <p:pic>
        <p:nvPicPr>
          <p:cNvPr id="389" name="Google Shape;389;p2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36936" y="1645322"/>
            <a:ext cx="2304776" cy="29823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08B57-68B2-8786-0135-DA5192B060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10"/>
            <a:ext cx="4880343" cy="6857991"/>
          </a:xfrm>
          <a:prstGeom prst="rect">
            <a:avLst/>
          </a:prstGeom>
        </p:spPr>
      </p:pic>
      <p:sp>
        <p:nvSpPr>
          <p:cNvPr id="2" name="Title 1">
            <a:extLst>
              <a:ext uri="{FF2B5EF4-FFF2-40B4-BE49-F238E27FC236}">
                <a16:creationId xmlns:a16="http://schemas.microsoft.com/office/drawing/2014/main" id="{9B2705C2-63E6-B7F4-4352-281BC52FF53A}"/>
              </a:ext>
            </a:extLst>
          </p:cNvPr>
          <p:cNvSpPr>
            <a:spLocks noGrp="1"/>
          </p:cNvSpPr>
          <p:nvPr>
            <p:ph type="title"/>
          </p:nvPr>
        </p:nvSpPr>
        <p:spPr>
          <a:xfrm>
            <a:off x="4880346" y="365125"/>
            <a:ext cx="6473455" cy="1899912"/>
          </a:xfrm>
        </p:spPr>
        <p:txBody>
          <a:bodyPr>
            <a:normAutofit/>
          </a:bodyPr>
          <a:lstStyle/>
          <a:p>
            <a:pPr algn="r"/>
            <a:br>
              <a:rPr lang="en-US" sz="4000" dirty="0">
                <a:solidFill>
                  <a:schemeClr val="accent1">
                    <a:lumMod val="75000"/>
                  </a:schemeClr>
                </a:solidFill>
              </a:rPr>
            </a:br>
            <a:r>
              <a:rPr lang="en-US" sz="4000" b="1" dirty="0">
                <a:solidFill>
                  <a:schemeClr val="accent1">
                    <a:lumMod val="75000"/>
                  </a:schemeClr>
                </a:solidFill>
              </a:rPr>
              <a:t>Post-Test</a:t>
            </a:r>
          </a:p>
        </p:txBody>
      </p:sp>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5125019" y="2434201"/>
            <a:ext cx="6228780" cy="3742763"/>
          </a:xfrm>
        </p:spPr>
        <p:txBody>
          <a:bodyPr>
            <a:normAutofit/>
          </a:bodyPr>
          <a:lstStyle/>
          <a:p>
            <a:pPr marL="114300" indent="0">
              <a:buNone/>
            </a:pPr>
            <a:r>
              <a:rPr lang="en-US" dirty="0"/>
              <a:t>.</a:t>
            </a:r>
          </a:p>
          <a:p>
            <a:endParaRPr lang="en-US" dirty="0"/>
          </a:p>
        </p:txBody>
      </p:sp>
    </p:spTree>
    <p:extLst>
      <p:ext uri="{BB962C8B-B14F-4D97-AF65-F5344CB8AC3E}">
        <p14:creationId xmlns:p14="http://schemas.microsoft.com/office/powerpoint/2010/main" val="1481511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44F8-1FB7-93AE-B05F-F394343E2C5D}"/>
              </a:ext>
            </a:extLst>
          </p:cNvPr>
          <p:cNvSpPr>
            <a:spLocks noGrp="1"/>
          </p:cNvSpPr>
          <p:nvPr>
            <p:ph type="title"/>
          </p:nvPr>
        </p:nvSpPr>
        <p:spPr/>
        <p:txBody>
          <a:bodyPr>
            <a:normAutofit/>
          </a:bodyPr>
          <a:lstStyle/>
          <a:p>
            <a:r>
              <a:rPr lang="en-US" sz="3200" b="1" kern="1200" dirty="0">
                <a:solidFill>
                  <a:schemeClr val="accent1">
                    <a:lumMod val="75000"/>
                  </a:schemeClr>
                </a:solidFill>
                <a:latin typeface="+mj-lt"/>
                <a:cs typeface="+mn-cs"/>
              </a:rPr>
              <a:t>References and Resources</a:t>
            </a:r>
            <a:endParaRPr lang="en-US" sz="3200" b="1" dirty="0">
              <a:solidFill>
                <a:schemeClr val="accent1">
                  <a:lumMod val="75000"/>
                </a:schemeClr>
              </a:solidFill>
              <a:latin typeface="+mj-lt"/>
            </a:endParaRPr>
          </a:p>
        </p:txBody>
      </p:sp>
      <p:sp>
        <p:nvSpPr>
          <p:cNvPr id="3" name="Content Placeholder 2">
            <a:extLst>
              <a:ext uri="{FF2B5EF4-FFF2-40B4-BE49-F238E27FC236}">
                <a16:creationId xmlns:a16="http://schemas.microsoft.com/office/drawing/2014/main" id="{CBD3A64D-17C8-466A-A7C1-66C191461B0F}"/>
              </a:ext>
            </a:extLst>
          </p:cNvPr>
          <p:cNvSpPr>
            <a:spLocks noGrp="1"/>
          </p:cNvSpPr>
          <p:nvPr>
            <p:ph idx="1"/>
          </p:nvPr>
        </p:nvSpPr>
        <p:spPr>
          <a:xfrm>
            <a:off x="415600" y="1356967"/>
            <a:ext cx="10845800" cy="5149335"/>
          </a:xfrm>
        </p:spPr>
        <p:txBody>
          <a:bodyPr>
            <a:normAutofit fontScale="92500" lnSpcReduction="10000"/>
          </a:bodyPr>
          <a:lstStyle/>
          <a:p>
            <a:pPr>
              <a:buFont typeface="Arial" panose="020B0604020202020204" pitchFamily="34" charset="0"/>
              <a:buChar char="•"/>
            </a:pPr>
            <a:r>
              <a:rPr lang="en-US" sz="1800" b="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AORN Position Statement on Prevention of Perioperative Pressure Injury. </a:t>
            </a:r>
            <a:r>
              <a:rPr lang="en-US" sz="1800" b="0" i="1"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AORN J, </a:t>
            </a:r>
            <a:r>
              <a:rPr lang="en-US" sz="1800" b="0" kern="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2022;115(5):458-461.</a:t>
            </a:r>
            <a:endParaRPr lang="en-US" sz="1800" b="0" kern="100" dirty="0">
              <a:latin typeface="Calibri" panose="020F0502020204030204" pitchFamily="34" charset="0"/>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700" b="0" i="0" dirty="0">
                <a:solidFill>
                  <a:schemeClr val="tx1"/>
                </a:solidFill>
                <a:effectLst/>
                <a:latin typeface="+mn-lt"/>
              </a:rPr>
              <a:t>Bates-Jensen, B.M., McCreath, H.E. &amp; </a:t>
            </a:r>
            <a:r>
              <a:rPr lang="en-US" sz="1700" b="0" i="0" dirty="0" err="1">
                <a:solidFill>
                  <a:schemeClr val="tx1"/>
                </a:solidFill>
                <a:effectLst/>
                <a:latin typeface="+mn-lt"/>
              </a:rPr>
              <a:t>Pongquan</a:t>
            </a:r>
            <a:r>
              <a:rPr lang="en-US" sz="1700" b="0" i="0" dirty="0">
                <a:solidFill>
                  <a:schemeClr val="tx1"/>
                </a:solidFill>
                <a:effectLst/>
                <a:latin typeface="+mn-lt"/>
              </a:rPr>
              <a:t>, V. (2009). Subepidermal moisture is associated with early pressure ulcer damage in nursing home residents with dark skin tones: pilot findings. Journal of Wound, Ostomy Continence Nurs</a:t>
            </a:r>
            <a:r>
              <a:rPr lang="en-US" sz="1700" dirty="0">
                <a:solidFill>
                  <a:schemeClr val="tx1"/>
                </a:solidFill>
                <a:latin typeface="+mn-lt"/>
              </a:rPr>
              <a:t>ing,</a:t>
            </a:r>
            <a:r>
              <a:rPr lang="en-US" sz="1700" b="0" i="0" dirty="0">
                <a:solidFill>
                  <a:schemeClr val="tx1"/>
                </a:solidFill>
                <a:effectLst/>
                <a:latin typeface="+mn-lt"/>
              </a:rPr>
              <a:t> 36(3), 277-284. </a:t>
            </a:r>
          </a:p>
          <a:p>
            <a:pPr>
              <a:buFont typeface="Arial" panose="020B0604020202020204" pitchFamily="34" charset="0"/>
              <a:buChar char="•"/>
            </a:pPr>
            <a:r>
              <a:rPr lang="en-US" sz="1700" b="0" i="0" dirty="0">
                <a:solidFill>
                  <a:schemeClr val="tx1"/>
                </a:solidFill>
                <a:effectLst/>
                <a:latin typeface="+mn-lt"/>
              </a:rPr>
              <a:t>Beeckman, D., Van den Bussche. K., Alves, P., Arnold Long, M.C., </a:t>
            </a:r>
            <a:r>
              <a:rPr lang="en-US" sz="1700" b="0" i="0" dirty="0" err="1">
                <a:solidFill>
                  <a:schemeClr val="tx1"/>
                </a:solidFill>
                <a:effectLst/>
                <a:latin typeface="+mn-lt"/>
              </a:rPr>
              <a:t>Beele</a:t>
            </a:r>
            <a:r>
              <a:rPr lang="en-US" sz="1700" b="0" i="0" dirty="0">
                <a:solidFill>
                  <a:schemeClr val="tx1"/>
                </a:solidFill>
                <a:effectLst/>
                <a:latin typeface="+mn-lt"/>
              </a:rPr>
              <a:t>, H., </a:t>
            </a:r>
            <a:r>
              <a:rPr lang="en-US" sz="1700" b="0" i="0" dirty="0" err="1">
                <a:solidFill>
                  <a:schemeClr val="tx1"/>
                </a:solidFill>
                <a:effectLst/>
                <a:latin typeface="+mn-lt"/>
              </a:rPr>
              <a:t>Ciprandi</a:t>
            </a:r>
            <a:r>
              <a:rPr lang="en-US" sz="1700" b="0" i="0" dirty="0">
                <a:solidFill>
                  <a:schemeClr val="tx1"/>
                </a:solidFill>
                <a:effectLst/>
                <a:latin typeface="+mn-lt"/>
              </a:rPr>
              <a:t>, G… Kottner J. (92018) Towards an international language for incontinence-associated dermatitis (IAD): design and evaluation of psychometric properties of the Ghent Global IAD Categorization Tool (GLOBIAD) in 30 countries. British Journal of Dermatology,178(6):1331-1340. </a:t>
            </a:r>
          </a:p>
          <a:p>
            <a:pPr>
              <a:buFont typeface="Arial" panose="020B0604020202020204" pitchFamily="34" charset="0"/>
              <a:buChar char="•"/>
            </a:pPr>
            <a:r>
              <a:rPr lang="en-US" sz="1700" b="0" i="0" dirty="0">
                <a:solidFill>
                  <a:schemeClr val="tx1"/>
                </a:solidFill>
                <a:effectLst/>
                <a:latin typeface="+mn-lt"/>
              </a:rPr>
              <a:t>Black, J. &amp; </a:t>
            </a:r>
            <a:r>
              <a:rPr lang="en-US" sz="1700" b="0" i="0" dirty="0" err="1">
                <a:solidFill>
                  <a:schemeClr val="tx1"/>
                </a:solidFill>
                <a:effectLst/>
                <a:latin typeface="+mn-lt"/>
              </a:rPr>
              <a:t>Simende</a:t>
            </a:r>
            <a:r>
              <a:rPr lang="en-US" sz="1700" b="0" i="0" dirty="0">
                <a:solidFill>
                  <a:schemeClr val="tx1"/>
                </a:solidFill>
                <a:effectLst/>
                <a:latin typeface="+mn-lt"/>
              </a:rPr>
              <a:t>, A. (2020). Top ten tips: assessing darkly pigmented skin. Wounds International 2020, 11(3), 8-11. www.woundsinternational.com </a:t>
            </a:r>
          </a:p>
          <a:p>
            <a:pPr>
              <a:buFont typeface="Arial" panose="020B0604020202020204" pitchFamily="34" charset="0"/>
              <a:buChar char="•"/>
            </a:pPr>
            <a:r>
              <a:rPr lang="en-US" sz="1700" dirty="0">
                <a:solidFill>
                  <a:schemeClr val="tx1"/>
                </a:solidFill>
                <a:latin typeface="+mn-lt"/>
              </a:rPr>
              <a:t>Black, J.,  Cox, J., </a:t>
            </a:r>
            <a:r>
              <a:rPr lang="en-US" sz="1700" dirty="0" err="1">
                <a:solidFill>
                  <a:schemeClr val="tx1"/>
                </a:solidFill>
                <a:latin typeface="+mn-lt"/>
              </a:rPr>
              <a:t>Capasso</a:t>
            </a:r>
            <a:r>
              <a:rPr lang="en-US" sz="1700" dirty="0">
                <a:solidFill>
                  <a:schemeClr val="tx1"/>
                </a:solidFill>
                <a:latin typeface="+mn-lt"/>
              </a:rPr>
              <a:t>, V., Bliss, D.Z., Delmore, B., Iyer, V...</a:t>
            </a:r>
            <a:r>
              <a:rPr lang="en-US" sz="1700" dirty="0" err="1">
                <a:solidFill>
                  <a:schemeClr val="tx1"/>
                </a:solidFill>
                <a:latin typeface="+mn-lt"/>
              </a:rPr>
              <a:t>Ayello</a:t>
            </a:r>
            <a:r>
              <a:rPr lang="en-US" sz="1700" dirty="0">
                <a:solidFill>
                  <a:schemeClr val="tx1"/>
                </a:solidFill>
                <a:latin typeface="+mn-lt"/>
              </a:rPr>
              <a:t>, E.A. (2023). Current Perspectives on Pressure Injuries in Persons with Dark Skin Tones from the National Pressure Injury Advisory Panel. Advances in Skin and Wound Care36(9), 470-480. </a:t>
            </a:r>
          </a:p>
          <a:p>
            <a:pPr>
              <a:buFont typeface="Arial" panose="020B0604020202020204" pitchFamily="34" charset="0"/>
              <a:buChar char="•"/>
            </a:pPr>
            <a:r>
              <a:rPr lang="en-US" sz="1700" dirty="0">
                <a:solidFill>
                  <a:schemeClr val="tx1"/>
                </a:solidFill>
                <a:latin typeface="+mn-lt"/>
              </a:rPr>
              <a:t>Bliss, D.Z., </a:t>
            </a:r>
            <a:r>
              <a:rPr lang="en-US" sz="1700" dirty="0" err="1">
                <a:solidFill>
                  <a:schemeClr val="tx1"/>
                </a:solidFill>
                <a:latin typeface="+mn-lt"/>
              </a:rPr>
              <a:t>Hurlow</a:t>
            </a:r>
            <a:r>
              <a:rPr lang="en-US" sz="1700" dirty="0">
                <a:solidFill>
                  <a:schemeClr val="tx1"/>
                </a:solidFill>
                <a:latin typeface="+mn-lt"/>
              </a:rPr>
              <a:t>, J., </a:t>
            </a:r>
            <a:r>
              <a:rPr lang="en-US" sz="1700" dirty="0" err="1">
                <a:solidFill>
                  <a:schemeClr val="tx1"/>
                </a:solidFill>
                <a:latin typeface="+mn-lt"/>
              </a:rPr>
              <a:t>Cefalu</a:t>
            </a:r>
            <a:r>
              <a:rPr lang="en-US" sz="1700" dirty="0">
                <a:solidFill>
                  <a:schemeClr val="tx1"/>
                </a:solidFill>
                <a:latin typeface="+mn-lt"/>
              </a:rPr>
              <a:t>, J., </a:t>
            </a:r>
            <a:r>
              <a:rPr lang="en-US" sz="1700" dirty="0" err="1">
                <a:solidFill>
                  <a:schemeClr val="tx1"/>
                </a:solidFill>
                <a:latin typeface="+mn-lt"/>
              </a:rPr>
              <a:t>Mahlum</a:t>
            </a:r>
            <a:r>
              <a:rPr lang="en-US" sz="1700" dirty="0">
                <a:solidFill>
                  <a:schemeClr val="tx1"/>
                </a:solidFill>
                <a:latin typeface="+mn-lt"/>
              </a:rPr>
              <a:t>, L., Borchert, K. &amp;</a:t>
            </a:r>
            <a:r>
              <a:rPr lang="en-US" sz="1700" dirty="0" err="1">
                <a:solidFill>
                  <a:schemeClr val="tx1"/>
                </a:solidFill>
                <a:latin typeface="+mn-lt"/>
              </a:rPr>
              <a:t>Savik</a:t>
            </a:r>
            <a:r>
              <a:rPr lang="en-US" sz="1700" dirty="0">
                <a:solidFill>
                  <a:schemeClr val="tx1"/>
                </a:solidFill>
                <a:latin typeface="+mn-lt"/>
              </a:rPr>
              <a:t>, K. (2014). Refinement of an instrument for assessing incontinent-associated dermatitis and its severity for use with darker-toned skin. Journal of Wound Ostomy Continence Nursing, 41(4):365-70. </a:t>
            </a:r>
            <a:r>
              <a:rPr lang="en-US" sz="1700" b="0" i="0" dirty="0">
                <a:solidFill>
                  <a:schemeClr val="tx1"/>
                </a:solidFill>
                <a:effectLst/>
                <a:latin typeface="+mn-lt"/>
              </a:rPr>
              <a:t>Francis, K. F. (2023). Assessment and Identification of Skin Disorders in Skin of Color: An Integrative Review. Journal of Wound, Ostomy Continence Nurs</a:t>
            </a:r>
            <a:r>
              <a:rPr lang="en-US" sz="1700" dirty="0">
                <a:solidFill>
                  <a:schemeClr val="tx1"/>
                </a:solidFill>
                <a:latin typeface="+mn-lt"/>
              </a:rPr>
              <a:t>ing, </a:t>
            </a:r>
            <a:r>
              <a:rPr lang="en-US" sz="1700" b="0" i="0" dirty="0">
                <a:solidFill>
                  <a:schemeClr val="tx1"/>
                </a:solidFill>
                <a:effectLst/>
                <a:latin typeface="+mn-lt"/>
              </a:rPr>
              <a:t>50(2), 107-114.</a:t>
            </a:r>
          </a:p>
          <a:p>
            <a:pPr>
              <a:buFont typeface="Arial" panose="020B0604020202020204" pitchFamily="34" charset="0"/>
              <a:buChar char="•"/>
            </a:pPr>
            <a:r>
              <a:rPr lang="en-US" sz="1800" kern="1200" dirty="0">
                <a:solidFill>
                  <a:schemeClr val="tx1"/>
                </a:solidFill>
                <a:latin typeface="+mn-lt"/>
                <a:ea typeface="+mn-ea"/>
                <a:cs typeface="+mn-cs"/>
              </a:rPr>
              <a:t>Carle et al., 2021. Allergic contact dermatitis to a dye or alcohol in a chlorhexidine-based skin preparation: A case report. </a:t>
            </a:r>
            <a:r>
              <a:rPr lang="en-US" sz="1800" kern="1200" dirty="0" err="1">
                <a:solidFill>
                  <a:schemeClr val="tx1"/>
                </a:solidFill>
                <a:latin typeface="+mn-lt"/>
                <a:ea typeface="+mn-ea"/>
                <a:cs typeface="+mn-cs"/>
              </a:rPr>
              <a:t>Anaesthesia</a:t>
            </a:r>
            <a:r>
              <a:rPr lang="en-US" sz="1800" kern="1200" dirty="0">
                <a:solidFill>
                  <a:schemeClr val="tx1"/>
                </a:solidFill>
                <a:latin typeface="+mn-lt"/>
                <a:ea typeface="+mn-ea"/>
                <a:cs typeface="+mn-cs"/>
              </a:rPr>
              <a:t> and Intensive Care, 9(1), 70-73. </a:t>
            </a:r>
          </a:p>
          <a:p>
            <a:endParaRPr lang="en-US" sz="1700" b="0" i="0" dirty="0">
              <a:solidFill>
                <a:srgbClr val="09142A"/>
              </a:solidFill>
              <a:effectLst/>
              <a:latin typeface="+mn-lt"/>
            </a:endParaRPr>
          </a:p>
          <a:p>
            <a:endParaRPr lang="en-US" sz="1700" b="0" i="0" dirty="0">
              <a:solidFill>
                <a:srgbClr val="09142A"/>
              </a:solidFill>
              <a:effectLst/>
              <a:latin typeface="+mn-lt"/>
            </a:endParaRPr>
          </a:p>
          <a:p>
            <a:pPr marL="0" indent="0">
              <a:buNone/>
            </a:pPr>
            <a:endParaRPr lang="en-US" b="0" i="0" dirty="0">
              <a:solidFill>
                <a:srgbClr val="09142A"/>
              </a:solidFill>
              <a:effectLst/>
            </a:endParaRPr>
          </a:p>
        </p:txBody>
      </p:sp>
    </p:spTree>
    <p:extLst>
      <p:ext uri="{BB962C8B-B14F-4D97-AF65-F5344CB8AC3E}">
        <p14:creationId xmlns:p14="http://schemas.microsoft.com/office/powerpoint/2010/main" val="3708120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3A64D-17C8-466A-A7C1-66C191461B0F}"/>
              </a:ext>
            </a:extLst>
          </p:cNvPr>
          <p:cNvSpPr>
            <a:spLocks noGrp="1"/>
          </p:cNvSpPr>
          <p:nvPr>
            <p:ph idx="1"/>
          </p:nvPr>
        </p:nvSpPr>
        <p:spPr>
          <a:xfrm>
            <a:off x="568000" y="1488559"/>
            <a:ext cx="11056000" cy="5369441"/>
          </a:xfrm>
        </p:spPr>
        <p:txBody>
          <a:bodyPr>
            <a:normAutofit fontScale="55000" lnSpcReduction="20000"/>
          </a:bodyPr>
          <a:lstStyle/>
          <a:p>
            <a:pPr marL="228594" indent="-228594" defTabSz="914377">
              <a:lnSpc>
                <a:spcPct val="90000"/>
              </a:lnSpc>
              <a:spcBef>
                <a:spcPts val="1000"/>
              </a:spcBef>
              <a:buClrTx/>
              <a:buSzTx/>
              <a:buFont typeface="Arial" panose="020B0604020202020204" pitchFamily="34" charset="0"/>
              <a:buChar char="•"/>
              <a:defRPr/>
            </a:pPr>
            <a:r>
              <a:rPr lang="en-US" sz="2900" kern="1200" dirty="0">
                <a:solidFill>
                  <a:schemeClr val="tx1"/>
                </a:solidFill>
                <a:latin typeface="+mn-lt"/>
              </a:rPr>
              <a:t>Chen H, Chen X, Wu J. The incidence of pressure ulcers in surgical patients of the last 5 years: a systematic review. </a:t>
            </a:r>
            <a:r>
              <a:rPr lang="en-US" sz="2900" i="1" kern="1200" dirty="0">
                <a:solidFill>
                  <a:schemeClr val="tx1"/>
                </a:solidFill>
                <a:latin typeface="+mn-lt"/>
              </a:rPr>
              <a:t>Wounds. </a:t>
            </a:r>
            <a:r>
              <a:rPr lang="en-US" sz="2900" kern="1200" dirty="0">
                <a:solidFill>
                  <a:schemeClr val="tx1"/>
                </a:solidFill>
                <a:latin typeface="+mn-lt"/>
              </a:rPr>
              <a:t>2012;24(9):234–241.</a:t>
            </a:r>
            <a:endParaRPr lang="en-US" sz="2900" kern="1200" dirty="0">
              <a:solidFill>
                <a:schemeClr val="tx1"/>
              </a:solidFill>
              <a:latin typeface="+mn-lt"/>
              <a:ea typeface="+mn-ea"/>
              <a:cs typeface="+mn-cs"/>
            </a:endParaRPr>
          </a:p>
          <a:p>
            <a:pPr marL="228594" indent="-228594" defTabSz="914377">
              <a:lnSpc>
                <a:spcPct val="90000"/>
              </a:lnSpc>
              <a:spcBef>
                <a:spcPts val="1000"/>
              </a:spcBef>
              <a:buClrTx/>
              <a:buSzTx/>
              <a:buFont typeface="Arial" panose="020B0604020202020204" pitchFamily="34" charset="0"/>
              <a:buChar char="•"/>
              <a:defRPr/>
            </a:pPr>
            <a:r>
              <a:rPr lang="en-US" sz="2900" dirty="0">
                <a:solidFill>
                  <a:srgbClr val="000000"/>
                </a:solidFill>
                <a:latin typeface="+mn-lt"/>
                <a:ea typeface="Calibri" panose="020F0502020204030204" pitchFamily="34" charset="0"/>
                <a:cs typeface="Times New Roman" panose="02020603050405020304" pitchFamily="18" charset="0"/>
                <a:sym typeface="Arial"/>
              </a:rPr>
              <a:t>European Pressure Ulcer Advisory Panel, National Pressure Injury Advisory Panel, and Pan Pacific Pressure Injury Alliance. Prevention and Treatment of Pressure Ulcers/Injuries: Clinical Practice. The International Guideline 2019. EPUAP/NPIAP/PPPIA; 2019.</a:t>
            </a:r>
            <a:endParaRPr lang="en-US" sz="2900" kern="100" dirty="0">
              <a:solidFill>
                <a:srgbClr val="000000"/>
              </a:solidFill>
              <a:latin typeface="+mn-lt"/>
              <a:ea typeface="Calibri" panose="020F0502020204030204" pitchFamily="34" charset="0"/>
              <a:cs typeface="Times New Roman" panose="02020603050405020304" pitchFamily="18" charset="0"/>
              <a:sym typeface="Arial"/>
            </a:endParaRPr>
          </a:p>
          <a:p>
            <a:pPr marL="228594" indent="-228594" defTabSz="914377">
              <a:lnSpc>
                <a:spcPct val="90000"/>
              </a:lnSpc>
              <a:spcBef>
                <a:spcPts val="1000"/>
              </a:spcBef>
              <a:buClrTx/>
              <a:buSzTx/>
              <a:buFont typeface="Arial" panose="020B0604020202020204" pitchFamily="34" charset="0"/>
              <a:buChar char="•"/>
              <a:defRPr/>
            </a:pPr>
            <a:r>
              <a:rPr lang="en-US" sz="2900" kern="1200" dirty="0">
                <a:solidFill>
                  <a:schemeClr val="tx1"/>
                </a:solidFill>
                <a:latin typeface="+mn-lt"/>
                <a:ea typeface="+mn-ea"/>
                <a:cs typeface="+mn-cs"/>
              </a:rPr>
              <a:t>Goehring ,M.T., </a:t>
            </a:r>
            <a:r>
              <a:rPr lang="en-US" sz="2900" kern="1200" dirty="0" err="1">
                <a:solidFill>
                  <a:schemeClr val="tx1"/>
                </a:solidFill>
                <a:latin typeface="+mn-lt"/>
                <a:ea typeface="+mn-ea"/>
                <a:cs typeface="+mn-cs"/>
              </a:rPr>
              <a:t>Farran</a:t>
            </a:r>
            <a:r>
              <a:rPr lang="en-US" sz="2900" kern="1200" dirty="0">
                <a:solidFill>
                  <a:schemeClr val="tx1"/>
                </a:solidFill>
                <a:latin typeface="+mn-lt"/>
                <a:ea typeface="+mn-ea"/>
                <a:cs typeface="+mn-cs"/>
              </a:rPr>
              <a:t>, J., Ingles-Laughlin, C., </a:t>
            </a:r>
            <a:r>
              <a:rPr lang="en-US" sz="2900" kern="1200" dirty="0" err="1">
                <a:solidFill>
                  <a:schemeClr val="tx1"/>
                </a:solidFill>
                <a:latin typeface="+mn-lt"/>
                <a:ea typeface="+mn-ea"/>
                <a:cs typeface="+mn-cs"/>
              </a:rPr>
              <a:t>Benedista-Seelman</a:t>
            </a:r>
            <a:r>
              <a:rPr lang="en-US" sz="2900" kern="1200" dirty="0">
                <a:solidFill>
                  <a:schemeClr val="tx1"/>
                </a:solidFill>
                <a:latin typeface="+mn-lt"/>
                <a:ea typeface="+mn-ea"/>
                <a:cs typeface="+mn-cs"/>
              </a:rPr>
              <a:t>, S. &amp; Williams, B. (2022). Measures of Skin Turgor in Humans: A Systematic Review of the Literature. Wound Management and Prevention, 68(4),14-24. </a:t>
            </a:r>
          </a:p>
          <a:p>
            <a:pPr marL="228594" indent="-228594" defTabSz="914377">
              <a:lnSpc>
                <a:spcPct val="90000"/>
              </a:lnSpc>
              <a:spcBef>
                <a:spcPts val="1000"/>
              </a:spcBef>
              <a:buClrTx/>
              <a:buSzTx/>
              <a:buFont typeface="Arial" panose="020B0604020202020204" pitchFamily="34" charset="0"/>
              <a:buChar char="•"/>
              <a:defRPr/>
            </a:pPr>
            <a:r>
              <a:rPr lang="en-US" sz="2900" b="0" i="0" u="none" strike="noStrike" dirty="0">
                <a:solidFill>
                  <a:schemeClr val="tx1"/>
                </a:solidFill>
                <a:effectLst/>
                <a:latin typeface="+mn-lt"/>
              </a:rPr>
              <a:t>Guideline for positioning the patient. In: Guidelines for Perioperative Practice. Denver, CO: AORN, Inc; 2023:701-750.</a:t>
            </a:r>
          </a:p>
          <a:p>
            <a:pPr marL="228594" indent="-228594" defTabSz="914377">
              <a:lnSpc>
                <a:spcPct val="90000"/>
              </a:lnSpc>
              <a:spcBef>
                <a:spcPts val="1000"/>
              </a:spcBef>
              <a:buClrTx/>
              <a:buSzTx/>
              <a:buFont typeface="Arial" panose="020B0604020202020204" pitchFamily="34" charset="0"/>
              <a:buChar char="•"/>
              <a:defRPr/>
            </a:pPr>
            <a:r>
              <a:rPr lang="en-US" sz="2900" b="0" i="0" u="none" strike="noStrike" dirty="0">
                <a:solidFill>
                  <a:schemeClr val="tx1"/>
                </a:solidFill>
                <a:effectLst/>
                <a:latin typeface="+mn-lt"/>
              </a:rPr>
              <a:t>Guideline for prevention of perioperative pressure </a:t>
            </a:r>
            <a:r>
              <a:rPr lang="en-US" sz="2900" b="0" i="0" u="none" strike="noStrike" dirty="0">
                <a:solidFill>
                  <a:srgbClr val="000000"/>
                </a:solidFill>
                <a:effectLst/>
                <a:latin typeface="+mn-lt"/>
              </a:rPr>
              <a:t>injury. In: Guidelines for Perioperative Practice. Denver, CO: AORN, Inc; 2023:751-776.</a:t>
            </a:r>
            <a:endParaRPr lang="en-US" sz="2900" kern="1200" dirty="0">
              <a:solidFill>
                <a:srgbClr val="09142A"/>
              </a:solidFill>
              <a:latin typeface="+mn-lt"/>
              <a:ea typeface="+mn-ea"/>
              <a:cs typeface="+mn-cs"/>
            </a:endParaRPr>
          </a:p>
          <a:p>
            <a:pPr marL="228594" indent="-228594" defTabSz="914377">
              <a:lnSpc>
                <a:spcPct val="90000"/>
              </a:lnSpc>
              <a:spcBef>
                <a:spcPts val="1000"/>
              </a:spcBef>
              <a:buClrTx/>
              <a:buSzTx/>
              <a:buFont typeface="Arial" panose="020B0604020202020204" pitchFamily="34" charset="0"/>
              <a:buChar char="•"/>
              <a:defRPr/>
            </a:pPr>
            <a:r>
              <a:rPr lang="en-US" sz="2900" kern="1200" dirty="0">
                <a:solidFill>
                  <a:srgbClr val="09142A"/>
                </a:solidFill>
                <a:latin typeface="+mn-lt"/>
                <a:ea typeface="+mn-ea"/>
                <a:cs typeface="+mn-cs"/>
              </a:rPr>
              <a:t>Ho, B.K. &amp; Robinson, J.K.(2015). Color bar tool for skin type self-identification: A cross-sectional study. Journal of the American Academy of Dermatology, 73(2), 312-313.e1.</a:t>
            </a:r>
          </a:p>
          <a:p>
            <a:pPr marL="228594" indent="-228594" defTabSz="914377">
              <a:lnSpc>
                <a:spcPct val="90000"/>
              </a:lnSpc>
              <a:spcBef>
                <a:spcPts val="1000"/>
              </a:spcBef>
              <a:buClrTx/>
              <a:buSzTx/>
              <a:buFont typeface="Arial" panose="020B0604020202020204" pitchFamily="34" charset="0"/>
              <a:buChar char="•"/>
              <a:defRPr/>
            </a:pPr>
            <a:r>
              <a:rPr lang="en-US" sz="2900" dirty="0">
                <a:solidFill>
                  <a:srgbClr val="09142A"/>
                </a:solidFill>
                <a:latin typeface="+mn-lt"/>
              </a:rPr>
              <a:t>LeBlanc, K., </a:t>
            </a:r>
            <a:r>
              <a:rPr lang="en-US" sz="2900" dirty="0" err="1">
                <a:solidFill>
                  <a:srgbClr val="09142A"/>
                </a:solidFill>
                <a:latin typeface="+mn-lt"/>
              </a:rPr>
              <a:t>Baranoski</a:t>
            </a:r>
            <a:r>
              <a:rPr lang="en-US" sz="2900" dirty="0">
                <a:solidFill>
                  <a:srgbClr val="09142A"/>
                </a:solidFill>
                <a:latin typeface="+mn-lt"/>
              </a:rPr>
              <a:t>, S., Christensen, D., </a:t>
            </a:r>
            <a:r>
              <a:rPr lang="en-US" sz="2900" dirty="0" err="1">
                <a:solidFill>
                  <a:srgbClr val="09142A"/>
                </a:solidFill>
                <a:latin typeface="+mn-lt"/>
              </a:rPr>
              <a:t>Langemo</a:t>
            </a:r>
            <a:r>
              <a:rPr lang="en-US" sz="2900" dirty="0">
                <a:solidFill>
                  <a:srgbClr val="09142A"/>
                </a:solidFill>
                <a:latin typeface="+mn-lt"/>
              </a:rPr>
              <a:t>, D., Edwards, K., Holloway, S…. Regan, M. (2013). International Skin Tear Advisory Panel: A Tool Kit to Aid in the Prevention, Assessment, and Treatment of Skin Tears Using a Simplified Classification System©. Advances in Skin &amp; Wound Care, 26(10), 459-476.</a:t>
            </a:r>
            <a:endParaRPr lang="en-US" sz="2900" kern="1200" dirty="0">
              <a:solidFill>
                <a:srgbClr val="09142A"/>
              </a:solidFill>
              <a:latin typeface="+mn-lt"/>
              <a:ea typeface="+mn-ea"/>
              <a:cs typeface="+mn-cs"/>
            </a:endParaRPr>
          </a:p>
          <a:p>
            <a:pPr marL="228594" indent="-228594" defTabSz="914377">
              <a:lnSpc>
                <a:spcPct val="90000"/>
              </a:lnSpc>
              <a:spcBef>
                <a:spcPts val="1000"/>
              </a:spcBef>
              <a:buClrTx/>
              <a:buSzTx/>
              <a:buFont typeface="Arial" panose="020B0604020202020204" pitchFamily="34" charset="0"/>
              <a:buChar char="•"/>
              <a:defRPr/>
            </a:pPr>
            <a:r>
              <a:rPr lang="en-US" sz="2900" dirty="0">
                <a:solidFill>
                  <a:srgbClr val="09142A"/>
                </a:solidFill>
                <a:latin typeface="+mn-lt"/>
              </a:rPr>
              <a:t>Massey-Martin NIS scale (2003). </a:t>
            </a:r>
            <a:r>
              <a:rPr lang="en-US" sz="2900" dirty="0">
                <a:solidFill>
                  <a:srgbClr val="09142A"/>
                </a:solidFill>
                <a:latin typeface="+mn-lt"/>
                <a:hlinkClick r:id="rId3"/>
              </a:rPr>
              <a:t>https://nis.princeton.edu/downloads/NIS-Skin-Color-Scale.pdf</a:t>
            </a:r>
            <a:endParaRPr lang="en-US" sz="2900" dirty="0">
              <a:solidFill>
                <a:srgbClr val="09142A"/>
              </a:solidFill>
              <a:latin typeface="+mn-lt"/>
            </a:endParaRPr>
          </a:p>
          <a:p>
            <a:pPr marL="228594" indent="-228594" defTabSz="914377">
              <a:lnSpc>
                <a:spcPct val="90000"/>
              </a:lnSpc>
              <a:spcBef>
                <a:spcPts val="1000"/>
              </a:spcBef>
              <a:buClrTx/>
              <a:buSzTx/>
              <a:buFont typeface="Arial" panose="020B0604020202020204" pitchFamily="34" charset="0"/>
              <a:buChar char="•"/>
              <a:defRPr/>
            </a:pPr>
            <a:r>
              <a:rPr lang="en-US" sz="2900" dirty="0">
                <a:solidFill>
                  <a:srgbClr val="212121"/>
                </a:solidFill>
                <a:highlight>
                  <a:srgbClr val="FFFFFF"/>
                </a:highlight>
                <a:latin typeface="+mn-lt"/>
                <a:ea typeface="Aptos" panose="020B0004020202020204" pitchFamily="34" charset="0"/>
              </a:rPr>
              <a:t>Minnich L, Bennett J, Mercer J. Partnering for perioperative skin assessment: a time to change a practice culture. </a:t>
            </a:r>
            <a:r>
              <a:rPr lang="en-US" sz="2900" i="1" dirty="0">
                <a:latin typeface="+mn-lt"/>
              </a:rPr>
              <a:t>J Perianesth Nurs</a:t>
            </a:r>
            <a:r>
              <a:rPr lang="en-US" sz="2900" dirty="0">
                <a:latin typeface="+mn-lt"/>
              </a:rPr>
              <a:t>. 2014;29(5):361-366. </a:t>
            </a:r>
            <a:endParaRPr lang="en-US" sz="2900" dirty="0">
              <a:solidFill>
                <a:srgbClr val="09142A"/>
              </a:solidFill>
              <a:latin typeface="+mn-lt"/>
            </a:endParaRPr>
          </a:p>
          <a:p>
            <a:pPr marL="228594" indent="-228594" defTabSz="914377">
              <a:lnSpc>
                <a:spcPct val="90000"/>
              </a:lnSpc>
              <a:spcBef>
                <a:spcPts val="1000"/>
              </a:spcBef>
              <a:buClrTx/>
              <a:buSzTx/>
              <a:buFont typeface="Arial" panose="020B0604020202020204" pitchFamily="34" charset="0"/>
              <a:buChar char="•"/>
              <a:defRPr/>
            </a:pPr>
            <a:r>
              <a:rPr lang="en-US" sz="2900" dirty="0">
                <a:solidFill>
                  <a:srgbClr val="09142A"/>
                </a:solidFill>
                <a:latin typeface="+mn-lt"/>
              </a:rPr>
              <a:t>Monk, E. (n.d.). Skin tone and medical devices: Why measurement matters. </a:t>
            </a:r>
            <a:r>
              <a:rPr lang="en-US" sz="2900" dirty="0">
                <a:solidFill>
                  <a:srgbClr val="09142A"/>
                </a:solidFill>
                <a:latin typeface="+mn-lt"/>
                <a:hlinkClick r:id="rId4"/>
              </a:rPr>
              <a:t>https://www.fda.gov/media/176292/download</a:t>
            </a:r>
            <a:endParaRPr lang="en-US" sz="2900" dirty="0">
              <a:solidFill>
                <a:srgbClr val="09142A"/>
              </a:solidFill>
              <a:latin typeface="+mn-lt"/>
            </a:endParaRPr>
          </a:p>
        </p:txBody>
      </p:sp>
      <p:sp>
        <p:nvSpPr>
          <p:cNvPr id="6" name="Title 1">
            <a:extLst>
              <a:ext uri="{FF2B5EF4-FFF2-40B4-BE49-F238E27FC236}">
                <a16:creationId xmlns:a16="http://schemas.microsoft.com/office/drawing/2014/main" id="{4DFB17A3-BEB2-8246-F534-68E0169EF160}"/>
              </a:ext>
            </a:extLst>
          </p:cNvPr>
          <p:cNvSpPr txBox="1">
            <a:spLocks/>
          </p:cNvSpPr>
          <p:nvPr/>
        </p:nvSpPr>
        <p:spPr>
          <a:xfrm>
            <a:off x="568000" y="745767"/>
            <a:ext cx="11360800" cy="76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200" b="1" kern="1200" dirty="0">
                <a:solidFill>
                  <a:schemeClr val="accent1">
                    <a:lumMod val="75000"/>
                  </a:schemeClr>
                </a:solidFill>
                <a:latin typeface="+mj-lt"/>
                <a:cs typeface="+mn-cs"/>
              </a:rPr>
              <a:t>References and Resources</a:t>
            </a:r>
            <a:endParaRPr lang="en-US" sz="3200" b="1" kern="0" dirty="0">
              <a:solidFill>
                <a:schemeClr val="accent1">
                  <a:lumMod val="75000"/>
                </a:schemeClr>
              </a:solidFill>
              <a:latin typeface="+mj-lt"/>
            </a:endParaRPr>
          </a:p>
        </p:txBody>
      </p:sp>
    </p:spTree>
    <p:extLst>
      <p:ext uri="{BB962C8B-B14F-4D97-AF65-F5344CB8AC3E}">
        <p14:creationId xmlns:p14="http://schemas.microsoft.com/office/powerpoint/2010/main" val="448259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3A64D-17C8-466A-A7C1-66C191461B0F}"/>
              </a:ext>
            </a:extLst>
          </p:cNvPr>
          <p:cNvSpPr>
            <a:spLocks noGrp="1"/>
          </p:cNvSpPr>
          <p:nvPr>
            <p:ph idx="1"/>
          </p:nvPr>
        </p:nvSpPr>
        <p:spPr>
          <a:xfrm>
            <a:off x="568000" y="1509367"/>
            <a:ext cx="10785800" cy="4983509"/>
          </a:xfrm>
        </p:spPr>
        <p:txBody>
          <a:bodyPr>
            <a:normAutofit lnSpcReduction="10000"/>
          </a:bodyPr>
          <a:lstStyle/>
          <a:p>
            <a:pPr marL="228594" indent="-228594" defTabSz="914377">
              <a:lnSpc>
                <a:spcPct val="90000"/>
              </a:lnSpc>
              <a:spcBef>
                <a:spcPts val="1000"/>
              </a:spcBef>
              <a:buClrTx/>
              <a:buSzTx/>
              <a:buFont typeface="Arial" panose="020B0604020202020204" pitchFamily="34" charset="0"/>
              <a:buChar char="•"/>
              <a:defRPr/>
            </a:pPr>
            <a:r>
              <a:rPr lang="en-US" sz="1700" kern="1200" dirty="0">
                <a:solidFill>
                  <a:srgbClr val="09142A"/>
                </a:solidFill>
                <a:latin typeface="+mn-lt"/>
                <a:ea typeface="+mn-ea"/>
                <a:cs typeface="+mn-cs"/>
              </a:rPr>
              <a:t>Mufti, A., </a:t>
            </a:r>
            <a:r>
              <a:rPr lang="en-US" sz="1700" kern="1200" dirty="0" err="1">
                <a:solidFill>
                  <a:srgbClr val="09142A"/>
                </a:solidFill>
                <a:latin typeface="+mn-lt"/>
                <a:ea typeface="+mn-ea"/>
                <a:cs typeface="+mn-cs"/>
              </a:rPr>
              <a:t>Maliyar</a:t>
            </a:r>
            <a:r>
              <a:rPr lang="en-US" sz="1700" kern="1200" dirty="0">
                <a:solidFill>
                  <a:srgbClr val="09142A"/>
                </a:solidFill>
                <a:latin typeface="+mn-lt"/>
                <a:ea typeface="+mn-ea"/>
                <a:cs typeface="+mn-cs"/>
              </a:rPr>
              <a:t>, K., </a:t>
            </a:r>
            <a:r>
              <a:rPr lang="en-US" sz="1700" kern="1200" dirty="0" err="1">
                <a:solidFill>
                  <a:srgbClr val="09142A"/>
                </a:solidFill>
                <a:latin typeface="+mn-lt"/>
                <a:ea typeface="+mn-ea"/>
                <a:cs typeface="+mn-cs"/>
              </a:rPr>
              <a:t>Ayello</a:t>
            </a:r>
            <a:r>
              <a:rPr lang="en-US" sz="1700" kern="1200" dirty="0">
                <a:solidFill>
                  <a:srgbClr val="09142A"/>
                </a:solidFill>
                <a:latin typeface="+mn-lt"/>
                <a:ea typeface="+mn-ea"/>
                <a:cs typeface="+mn-cs"/>
              </a:rPr>
              <a:t>, E.A. &amp; Sibbald, R.G. (2022). Anatomy and physiology of the skin in WOCN Core Curriculum Wound Management 2nd. Ed., pp.12-38, L.L. McNichol, C.R. Ratliff &amp; S.S. Yates, Eds.; Wolters Kluwer.</a:t>
            </a:r>
          </a:p>
          <a:p>
            <a:pPr marL="228594" indent="-228594" defTabSz="914377">
              <a:lnSpc>
                <a:spcPct val="90000"/>
              </a:lnSpc>
              <a:spcBef>
                <a:spcPts val="1000"/>
              </a:spcBef>
              <a:buClrTx/>
              <a:buSzTx/>
              <a:buFont typeface="Arial" panose="020B0604020202020204" pitchFamily="34" charset="0"/>
              <a:buChar char="•"/>
              <a:defRPr/>
            </a:pPr>
            <a:r>
              <a:rPr lang="en-US" sz="1700" kern="1200" dirty="0">
                <a:solidFill>
                  <a:srgbClr val="09142A"/>
                </a:solidFill>
                <a:latin typeface="+mn-lt"/>
                <a:ea typeface="+mn-ea"/>
                <a:cs typeface="+mn-cs"/>
              </a:rPr>
              <a:t>National Pressure Injury Advisory Panel (2016). NPUAP Pressure Injury Stages. </a:t>
            </a:r>
            <a:r>
              <a:rPr lang="en-US" sz="1700" kern="1200" dirty="0">
                <a:solidFill>
                  <a:srgbClr val="09142A"/>
                </a:solidFill>
                <a:latin typeface="+mn-lt"/>
                <a:ea typeface="+mn-ea"/>
                <a:cs typeface="+mn-cs"/>
                <a:hlinkClick r:id="rId3"/>
              </a:rPr>
              <a:t>https://cdn.ymaws.com/npuap.site-ym.com/resource/resmgr/npuap_pressure_injury_stages.pdf</a:t>
            </a:r>
            <a:endParaRPr lang="en-US" sz="1700" kern="1200" dirty="0">
              <a:solidFill>
                <a:srgbClr val="09142A"/>
              </a:solidFill>
              <a:latin typeface="+mn-lt"/>
              <a:ea typeface="+mn-ea"/>
              <a:cs typeface="+mn-cs"/>
            </a:endParaRPr>
          </a:p>
          <a:p>
            <a:pPr marL="228594" indent="-228594" defTabSz="914377">
              <a:lnSpc>
                <a:spcPct val="90000"/>
              </a:lnSpc>
              <a:spcBef>
                <a:spcPts val="1000"/>
              </a:spcBef>
              <a:buClrTx/>
              <a:buSzTx/>
              <a:buFont typeface="Arial" panose="020B0604020202020204" pitchFamily="34" charset="0"/>
              <a:buChar char="•"/>
              <a:defRPr/>
            </a:pPr>
            <a:r>
              <a:rPr lang="en-US" sz="1700" kern="1200" dirty="0">
                <a:solidFill>
                  <a:srgbClr val="09142A"/>
                </a:solidFill>
                <a:latin typeface="+mn-lt"/>
                <a:ea typeface="+mn-ea"/>
                <a:cs typeface="+mn-cs"/>
              </a:rPr>
              <a:t>Pan Pacific Pressure Injury Alliance (2020). Resources </a:t>
            </a:r>
            <a:r>
              <a:rPr lang="en-US" sz="1700" kern="1200" dirty="0">
                <a:solidFill>
                  <a:srgbClr val="09142A"/>
                </a:solidFill>
                <a:latin typeface="+mn-lt"/>
                <a:ea typeface="+mn-ea"/>
                <a:cs typeface="+mn-cs"/>
                <a:hlinkClick r:id="rId4"/>
              </a:rPr>
              <a:t>https://pppia.org/pppia-resources</a:t>
            </a:r>
            <a:endParaRPr lang="en-US" sz="1700" kern="1200" dirty="0">
              <a:solidFill>
                <a:srgbClr val="09142A"/>
              </a:solidFill>
              <a:latin typeface="+mn-lt"/>
              <a:ea typeface="+mn-ea"/>
              <a:cs typeface="+mn-cs"/>
            </a:endParaRPr>
          </a:p>
          <a:p>
            <a:pPr marL="228594" indent="-228594" defTabSz="914377">
              <a:lnSpc>
                <a:spcPct val="90000"/>
              </a:lnSpc>
              <a:spcBef>
                <a:spcPts val="1000"/>
              </a:spcBef>
              <a:buClrTx/>
              <a:buSzTx/>
              <a:buFont typeface="Arial" panose="020B0604020202020204" pitchFamily="34" charset="0"/>
              <a:buChar char="•"/>
              <a:defRPr/>
            </a:pPr>
            <a:r>
              <a:rPr lang="en-US" sz="1700" dirty="0">
                <a:solidFill>
                  <a:srgbClr val="000000"/>
                </a:solidFill>
                <a:latin typeface="+mn-lt"/>
                <a:ea typeface="Calibri" panose="020F0502020204030204" pitchFamily="34" charset="0"/>
                <a:cs typeface="Times New Roman" panose="02020603050405020304" pitchFamily="18" charset="0"/>
                <a:sym typeface="Arial"/>
              </a:rPr>
              <a:t>Pittman J, Gillespie C. Medical Device-Related Pressure Injuries. </a:t>
            </a:r>
            <a:r>
              <a:rPr lang="en-US" sz="1700" i="1" dirty="0">
                <a:solidFill>
                  <a:srgbClr val="000000"/>
                </a:solidFill>
                <a:latin typeface="+mn-lt"/>
                <a:ea typeface="Calibri" panose="020F0502020204030204" pitchFamily="34" charset="0"/>
                <a:cs typeface="Times New Roman" panose="02020603050405020304" pitchFamily="18" charset="0"/>
                <a:sym typeface="Arial"/>
              </a:rPr>
              <a:t>Crit Care Nurs Clin North Am</a:t>
            </a:r>
            <a:r>
              <a:rPr lang="en-US" sz="1700" dirty="0">
                <a:solidFill>
                  <a:srgbClr val="000000"/>
                </a:solidFill>
                <a:latin typeface="+mn-lt"/>
                <a:ea typeface="Calibri" panose="020F0502020204030204" pitchFamily="34" charset="0"/>
                <a:cs typeface="Times New Roman" panose="02020603050405020304" pitchFamily="18" charset="0"/>
                <a:sym typeface="Arial"/>
              </a:rPr>
              <a:t>. 2020;32(4):533-542. doi:10.1016/j.cnc.2020.08.004</a:t>
            </a:r>
            <a:endParaRPr lang="en-US" sz="1700" kern="100" dirty="0">
              <a:solidFill>
                <a:srgbClr val="000000"/>
              </a:solidFill>
              <a:latin typeface="+mn-lt"/>
              <a:ea typeface="Calibri" panose="020F0502020204030204" pitchFamily="34" charset="0"/>
              <a:cs typeface="Times New Roman" panose="02020603050405020304" pitchFamily="18" charset="0"/>
              <a:sym typeface="Arial"/>
            </a:endParaRPr>
          </a:p>
          <a:p>
            <a:pPr marL="228594" indent="-228594" defTabSz="914377">
              <a:lnSpc>
                <a:spcPct val="90000"/>
              </a:lnSpc>
              <a:spcBef>
                <a:spcPts val="1000"/>
              </a:spcBef>
              <a:buClrTx/>
              <a:buSzTx/>
              <a:buFont typeface="Arial" panose="020B0604020202020204" pitchFamily="34" charset="0"/>
              <a:buChar char="•"/>
              <a:defRPr/>
            </a:pPr>
            <a:r>
              <a:rPr lang="en-US" sz="1700" kern="1200" dirty="0">
                <a:solidFill>
                  <a:srgbClr val="09142A"/>
                </a:solidFill>
                <a:latin typeface="+mn-lt"/>
                <a:ea typeface="+mn-ea"/>
                <a:cs typeface="+mn-cs"/>
              </a:rPr>
              <a:t>Pusey-Reid, E., Quinn, L., </a:t>
            </a:r>
            <a:r>
              <a:rPr lang="en-US" sz="1700" kern="1200" dirty="0" err="1">
                <a:solidFill>
                  <a:srgbClr val="09142A"/>
                </a:solidFill>
                <a:latin typeface="+mn-lt"/>
                <a:ea typeface="+mn-ea"/>
                <a:cs typeface="+mn-cs"/>
              </a:rPr>
              <a:t>Samost</a:t>
            </a:r>
            <a:r>
              <a:rPr lang="en-US" sz="1700" kern="1200" dirty="0">
                <a:solidFill>
                  <a:srgbClr val="09142A"/>
                </a:solidFill>
                <a:latin typeface="+mn-lt"/>
                <a:ea typeface="+mn-ea"/>
                <a:cs typeface="+mn-cs"/>
              </a:rPr>
              <a:t>, M. E. &amp; Reidy, P. A. (2023). Skin assessment in patients with dark skin tone. American Journal of Nursing, 123(3), 36-43.</a:t>
            </a:r>
          </a:p>
          <a:p>
            <a:pPr marL="228594" indent="-228594" defTabSz="914377">
              <a:lnSpc>
                <a:spcPct val="90000"/>
              </a:lnSpc>
              <a:spcBef>
                <a:spcPts val="1000"/>
              </a:spcBef>
              <a:buClrTx/>
              <a:buSzTx/>
              <a:buFont typeface="Arial" panose="020B0604020202020204" pitchFamily="34" charset="0"/>
              <a:buChar char="•"/>
              <a:defRPr/>
            </a:pPr>
            <a:r>
              <a:rPr lang="en-US" sz="1700" kern="1200" dirty="0">
                <a:solidFill>
                  <a:srgbClr val="09142A"/>
                </a:solidFill>
                <a:latin typeface="+mn-lt"/>
                <a:ea typeface="+mn-ea"/>
                <a:cs typeface="+mn-cs"/>
              </a:rPr>
              <a:t>Pusey-Reid, E., Quinn, L.W., Wong, J. &amp; </a:t>
            </a:r>
            <a:r>
              <a:rPr lang="en-US" sz="1700" kern="1200" dirty="0" err="1">
                <a:solidFill>
                  <a:srgbClr val="09142A"/>
                </a:solidFill>
                <a:latin typeface="+mn-lt"/>
                <a:ea typeface="+mn-ea"/>
                <a:cs typeface="+mn-cs"/>
              </a:rPr>
              <a:t>Wucherpfennig</a:t>
            </a:r>
            <a:r>
              <a:rPr lang="en-US" sz="1700" kern="1200" dirty="0">
                <a:solidFill>
                  <a:srgbClr val="09142A"/>
                </a:solidFill>
                <a:latin typeface="+mn-lt"/>
                <a:ea typeface="+mn-ea"/>
                <a:cs typeface="+mn-cs"/>
              </a:rPr>
              <a:t>, A. (2023). Representation of dark skin tones in foundational nursing textbooks: An image analysis. Nurse Educ Today. 130:105927. </a:t>
            </a:r>
            <a:r>
              <a:rPr lang="en-US" sz="1700" kern="1200" dirty="0" err="1">
                <a:solidFill>
                  <a:srgbClr val="09142A"/>
                </a:solidFill>
                <a:latin typeface="+mn-lt"/>
                <a:ea typeface="+mn-ea"/>
                <a:cs typeface="+mn-cs"/>
              </a:rPr>
              <a:t>doi</a:t>
            </a:r>
            <a:r>
              <a:rPr lang="en-US" sz="1700" kern="1200" dirty="0">
                <a:solidFill>
                  <a:srgbClr val="09142A"/>
                </a:solidFill>
                <a:latin typeface="+mn-lt"/>
                <a:ea typeface="+mn-ea"/>
                <a:cs typeface="+mn-cs"/>
              </a:rPr>
              <a:t>: 10.1016/j.nedt.2023.105927. </a:t>
            </a:r>
            <a:r>
              <a:rPr lang="en-US" sz="1700" kern="1200" dirty="0" err="1">
                <a:solidFill>
                  <a:srgbClr val="09142A"/>
                </a:solidFill>
                <a:latin typeface="+mn-lt"/>
                <a:ea typeface="+mn-ea"/>
                <a:cs typeface="+mn-cs"/>
              </a:rPr>
              <a:t>Epub</a:t>
            </a:r>
            <a:r>
              <a:rPr lang="en-US" sz="1700" kern="1200" dirty="0">
                <a:solidFill>
                  <a:srgbClr val="09142A"/>
                </a:solidFill>
                <a:latin typeface="+mn-lt"/>
                <a:ea typeface="+mn-ea"/>
                <a:cs typeface="+mn-cs"/>
              </a:rPr>
              <a:t> 2023 Aug 3. PMID: 37556863.</a:t>
            </a:r>
          </a:p>
          <a:p>
            <a:pPr marL="228594" indent="-228594" defTabSz="914377">
              <a:lnSpc>
                <a:spcPct val="90000"/>
              </a:lnSpc>
              <a:spcBef>
                <a:spcPts val="1000"/>
              </a:spcBef>
              <a:buClrTx/>
              <a:buSzTx/>
              <a:buFont typeface="Arial" panose="020B0604020202020204" pitchFamily="34" charset="0"/>
              <a:buChar char="•"/>
              <a:defRPr/>
            </a:pPr>
            <a:r>
              <a:rPr lang="en-US" sz="1700" dirty="0">
                <a:solidFill>
                  <a:srgbClr val="000000"/>
                </a:solidFill>
                <a:latin typeface="+mn-lt"/>
              </a:rPr>
              <a:t>Scott SM, Bennett J. Avoiding pressure injuries with root cause analysis and action. </a:t>
            </a:r>
            <a:r>
              <a:rPr lang="en-US" sz="1700" i="1" dirty="0">
                <a:solidFill>
                  <a:srgbClr val="000000"/>
                </a:solidFill>
                <a:latin typeface="+mn-lt"/>
              </a:rPr>
              <a:t>AORN J. </a:t>
            </a:r>
            <a:r>
              <a:rPr lang="en-US" sz="1700" dirty="0">
                <a:solidFill>
                  <a:srgbClr val="000000"/>
                </a:solidFill>
                <a:latin typeface="+mn-lt"/>
              </a:rPr>
              <a:t>2018:108(5):15-16. </a:t>
            </a:r>
            <a:endParaRPr lang="en-US" sz="1700" dirty="0">
              <a:latin typeface="+mn-lt"/>
            </a:endParaRPr>
          </a:p>
          <a:p>
            <a:pPr marL="228594" indent="-228594" defTabSz="914377">
              <a:lnSpc>
                <a:spcPct val="90000"/>
              </a:lnSpc>
              <a:spcBef>
                <a:spcPts val="1000"/>
              </a:spcBef>
              <a:buClrTx/>
              <a:buSzTx/>
              <a:buFont typeface="Arial" panose="020B0604020202020204" pitchFamily="34" charset="0"/>
              <a:buChar char="•"/>
              <a:defRPr/>
            </a:pPr>
            <a:r>
              <a:rPr lang="en-US" sz="1700" kern="1200" dirty="0">
                <a:solidFill>
                  <a:prstClr val="black"/>
                </a:solidFill>
                <a:latin typeface="+mn-lt"/>
                <a:ea typeface="+mn-ea"/>
                <a:cs typeface="+mn-cs"/>
              </a:rPr>
              <a:t>Shen, L.Y., Kenner-Bell, B.M. Ricketts, J. &amp; Kundu, R.V. (2016). Ethnic skin: Kids are not just little people. Clinics in Dermatology, 24(6), 690-697.</a:t>
            </a:r>
          </a:p>
          <a:p>
            <a:pPr marL="228594" indent="-228594" defTabSz="914377">
              <a:lnSpc>
                <a:spcPct val="90000"/>
              </a:lnSpc>
              <a:spcBef>
                <a:spcPts val="1000"/>
              </a:spcBef>
              <a:buClrTx/>
              <a:buSzTx/>
              <a:buFont typeface="Arial" panose="020B0604020202020204" pitchFamily="34" charset="0"/>
              <a:buChar char="•"/>
              <a:defRPr/>
            </a:pPr>
            <a:endParaRPr lang="en-US" sz="2200" kern="1200" dirty="0">
              <a:solidFill>
                <a:prstClr val="black"/>
              </a:solidFill>
              <a:ea typeface="+mn-ea"/>
              <a:cs typeface="+mn-cs"/>
            </a:endParaRPr>
          </a:p>
          <a:p>
            <a:endParaRPr lang="en-US" b="0" i="0" dirty="0">
              <a:solidFill>
                <a:srgbClr val="09142A"/>
              </a:solidFill>
              <a:effectLst/>
              <a:latin typeface="Roboto" panose="02000000000000000000" pitchFamily="2" charset="0"/>
            </a:endParaRPr>
          </a:p>
        </p:txBody>
      </p:sp>
      <p:sp>
        <p:nvSpPr>
          <p:cNvPr id="5" name="Title 4">
            <a:extLst>
              <a:ext uri="{FF2B5EF4-FFF2-40B4-BE49-F238E27FC236}">
                <a16:creationId xmlns:a16="http://schemas.microsoft.com/office/drawing/2014/main" id="{C3F5CB09-3B9A-61BC-1D54-E6B501A276A7}"/>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97C949BD-7B1B-0A6D-A102-C7B60E9A8C1B}"/>
              </a:ext>
            </a:extLst>
          </p:cNvPr>
          <p:cNvSpPr txBox="1">
            <a:spLocks/>
          </p:cNvSpPr>
          <p:nvPr/>
        </p:nvSpPr>
        <p:spPr>
          <a:xfrm>
            <a:off x="568000" y="745767"/>
            <a:ext cx="11360800" cy="76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200" b="1" kern="1200">
                <a:solidFill>
                  <a:schemeClr val="accent1">
                    <a:lumMod val="75000"/>
                  </a:schemeClr>
                </a:solidFill>
                <a:latin typeface="+mj-lt"/>
                <a:cs typeface="+mn-cs"/>
              </a:rPr>
              <a:t>References and Resources</a:t>
            </a:r>
            <a:endParaRPr lang="en-US" sz="3200" b="1" kern="0" dirty="0">
              <a:solidFill>
                <a:schemeClr val="accent1">
                  <a:lumMod val="75000"/>
                </a:schemeClr>
              </a:solidFill>
              <a:latin typeface="+mj-lt"/>
            </a:endParaRPr>
          </a:p>
        </p:txBody>
      </p:sp>
    </p:spTree>
    <p:extLst>
      <p:ext uri="{BB962C8B-B14F-4D97-AF65-F5344CB8AC3E}">
        <p14:creationId xmlns:p14="http://schemas.microsoft.com/office/powerpoint/2010/main" val="2387876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3A64D-17C8-466A-A7C1-66C191461B0F}"/>
              </a:ext>
            </a:extLst>
          </p:cNvPr>
          <p:cNvSpPr>
            <a:spLocks noGrp="1"/>
          </p:cNvSpPr>
          <p:nvPr>
            <p:ph idx="1"/>
          </p:nvPr>
        </p:nvSpPr>
        <p:spPr>
          <a:xfrm>
            <a:off x="838200" y="1825625"/>
            <a:ext cx="10515600" cy="4667251"/>
          </a:xfrm>
        </p:spPr>
        <p:txBody>
          <a:bodyPr>
            <a:normAutofit/>
          </a:bodyPr>
          <a:lstStyle/>
          <a:p>
            <a:pPr defTabSz="914377" fontAlgn="t">
              <a:buFont typeface="Arial" panose="020B0604020202020204" pitchFamily="34" charset="0"/>
              <a:buChar char="•"/>
            </a:pPr>
            <a:r>
              <a:rPr lang="en-US" sz="1600" dirty="0">
                <a:solidFill>
                  <a:srgbClr val="000000"/>
                </a:solidFill>
                <a:latin typeface="+mn-lt"/>
                <a:ea typeface="Calibri" panose="020F0502020204030204" pitchFamily="34" charset="0"/>
                <a:cs typeface="Times New Roman" panose="02020603050405020304" pitchFamily="18" charset="0"/>
                <a:sym typeface="Arial"/>
              </a:rPr>
              <a:t>Skin Integrity, Immobility, and Pressure Ulcers in Class III Obese Patients. Pa Patient Saf Advisory 2013 Jun;10(2):50-4. </a:t>
            </a:r>
            <a:r>
              <a:rPr lang="en-US" sz="1600" u="sng" kern="100" dirty="0">
                <a:solidFill>
                  <a:srgbClr val="0000FF"/>
                </a:solidFill>
                <a:latin typeface="+mn-lt"/>
                <a:ea typeface="Calibri" panose="020F0502020204030204" pitchFamily="34" charset="0"/>
                <a:cs typeface="Times New Roman" panose="02020603050405020304" pitchFamily="18" charset="0"/>
                <a:sym typeface="Arial"/>
                <a:hlinkClick r:id="rId2"/>
              </a:rPr>
              <a:t>http://patientsafety.pa.gov/ADVISORIES/Pages/201306_50.aspx#</a:t>
            </a:r>
            <a:endParaRPr lang="en-US" sz="1600" u="sng" kern="100" dirty="0">
              <a:solidFill>
                <a:srgbClr val="0000FF"/>
              </a:solidFill>
              <a:latin typeface="+mn-lt"/>
              <a:ea typeface="Calibri" panose="020F0502020204030204" pitchFamily="34" charset="0"/>
              <a:cs typeface="Times New Roman" panose="02020603050405020304" pitchFamily="18" charset="0"/>
              <a:sym typeface="Arial"/>
            </a:endParaRPr>
          </a:p>
          <a:p>
            <a:pPr marL="228594" indent="-228594" defTabSz="914377">
              <a:lnSpc>
                <a:spcPct val="90000"/>
              </a:lnSpc>
              <a:spcBef>
                <a:spcPts val="1000"/>
              </a:spcBef>
              <a:buClrTx/>
              <a:buSzTx/>
              <a:buFont typeface="Arial" panose="020B0604020202020204" pitchFamily="34" charset="0"/>
              <a:buChar char="•"/>
              <a:defRPr/>
            </a:pPr>
            <a:r>
              <a:rPr lang="en-US" sz="1600" dirty="0">
                <a:solidFill>
                  <a:srgbClr val="000000"/>
                </a:solidFill>
                <a:latin typeface="+mn-lt"/>
                <a:ea typeface="Calibri" panose="020F0502020204030204" pitchFamily="34" charset="0"/>
                <a:cs typeface="Times New Roman" panose="02020603050405020304" pitchFamily="18" charset="0"/>
                <a:sym typeface="Arial"/>
              </a:rPr>
              <a:t>Stellar JJ, Hasbani NR, Kulik LA, et al. Medical Device-Related Pressure Injuries in Infants and Children. </a:t>
            </a:r>
            <a:r>
              <a:rPr lang="en-US" sz="1600" i="1" dirty="0">
                <a:solidFill>
                  <a:srgbClr val="000000"/>
                </a:solidFill>
                <a:latin typeface="+mn-lt"/>
                <a:ea typeface="Calibri" panose="020F0502020204030204" pitchFamily="34" charset="0"/>
                <a:cs typeface="Times New Roman" panose="02020603050405020304" pitchFamily="18" charset="0"/>
                <a:sym typeface="Arial"/>
              </a:rPr>
              <a:t>J Wound Ostomy Continence Nurs</a:t>
            </a:r>
            <a:r>
              <a:rPr lang="en-US" sz="1600" dirty="0">
                <a:solidFill>
                  <a:srgbClr val="000000"/>
                </a:solidFill>
                <a:latin typeface="+mn-lt"/>
                <a:ea typeface="Calibri" panose="020F0502020204030204" pitchFamily="34" charset="0"/>
                <a:cs typeface="Times New Roman" panose="02020603050405020304" pitchFamily="18" charset="0"/>
                <a:sym typeface="Arial"/>
              </a:rPr>
              <a:t>. 2020;47(5):459-469. doi:10.1097/WON.0000000000000683</a:t>
            </a:r>
            <a:endParaRPr lang="en-US" sz="1600" kern="100" dirty="0">
              <a:solidFill>
                <a:srgbClr val="000000"/>
              </a:solidFill>
              <a:latin typeface="+mn-lt"/>
              <a:ea typeface="Calibri" panose="020F0502020204030204" pitchFamily="34" charset="0"/>
              <a:cs typeface="Times New Roman" panose="02020603050405020304" pitchFamily="18" charset="0"/>
              <a:sym typeface="Arial"/>
            </a:endParaRPr>
          </a:p>
          <a:p>
            <a:pPr marL="228594" indent="-228594" defTabSz="914377">
              <a:lnSpc>
                <a:spcPct val="90000"/>
              </a:lnSpc>
              <a:spcBef>
                <a:spcPts val="1000"/>
              </a:spcBef>
              <a:buClrTx/>
              <a:buSzTx/>
              <a:buFont typeface="Arial" panose="020B0604020202020204" pitchFamily="34" charset="0"/>
              <a:buChar char="•"/>
              <a:defRPr/>
            </a:pPr>
            <a:r>
              <a:rPr lang="en-US" sz="1600" kern="1200" dirty="0">
                <a:solidFill>
                  <a:prstClr val="black"/>
                </a:solidFill>
                <a:latin typeface="+mn-lt"/>
                <a:ea typeface="+mn-ea"/>
                <a:cs typeface="+mn-cs"/>
              </a:rPr>
              <a:t>Taylor, S.C., </a:t>
            </a:r>
            <a:r>
              <a:rPr lang="en-US" sz="1600" kern="1200" dirty="0" err="1">
                <a:solidFill>
                  <a:prstClr val="black"/>
                </a:solidFill>
                <a:latin typeface="+mn-lt"/>
                <a:ea typeface="+mn-ea"/>
                <a:cs typeface="+mn-cs"/>
              </a:rPr>
              <a:t>Arsonnaud</a:t>
            </a:r>
            <a:r>
              <a:rPr lang="en-US" sz="1600" kern="1200" dirty="0">
                <a:solidFill>
                  <a:prstClr val="black"/>
                </a:solidFill>
                <a:latin typeface="+mn-lt"/>
                <a:ea typeface="+mn-ea"/>
                <a:cs typeface="+mn-cs"/>
              </a:rPr>
              <a:t>, S. &amp; </a:t>
            </a:r>
            <a:r>
              <a:rPr lang="en-US" sz="1600" kern="1200" dirty="0" err="1">
                <a:solidFill>
                  <a:prstClr val="black"/>
                </a:solidFill>
                <a:latin typeface="+mn-lt"/>
                <a:ea typeface="+mn-ea"/>
                <a:cs typeface="+mn-cs"/>
              </a:rPr>
              <a:t>Czernielewski</a:t>
            </a:r>
            <a:r>
              <a:rPr lang="en-US" sz="1600" kern="1200" dirty="0">
                <a:solidFill>
                  <a:prstClr val="black"/>
                </a:solidFill>
                <a:latin typeface="+mn-lt"/>
                <a:ea typeface="+mn-ea"/>
                <a:cs typeface="+mn-cs"/>
              </a:rPr>
              <a:t>, J. for the Hyperpigmentation Scale Study Group. (2005).The Taylor Hyperpigmentation Scale: A new visual assessment tool for the evaluation of skin color and pigmentation. Cutis, 76, 270-274.</a:t>
            </a:r>
          </a:p>
          <a:p>
            <a:pPr marL="228594" indent="-228594" defTabSz="914377">
              <a:lnSpc>
                <a:spcPct val="90000"/>
              </a:lnSpc>
              <a:spcBef>
                <a:spcPts val="1000"/>
              </a:spcBef>
              <a:buClrTx/>
              <a:buSzTx/>
              <a:buFont typeface="Arial" panose="020B0604020202020204" pitchFamily="34" charset="0"/>
              <a:buChar char="•"/>
              <a:defRPr/>
            </a:pPr>
            <a:r>
              <a:rPr lang="en-US" sz="1600" kern="1200" dirty="0">
                <a:solidFill>
                  <a:prstClr val="black"/>
                </a:solidFill>
                <a:latin typeface="+mn-lt"/>
                <a:ea typeface="+mn-ea"/>
                <a:cs typeface="+mn-cs"/>
              </a:rPr>
              <a:t>Wikipedia (2024). Monk Skin Tone Scale.</a:t>
            </a:r>
          </a:p>
          <a:p>
            <a:pPr marL="228594" indent="-228594" defTabSz="914377">
              <a:lnSpc>
                <a:spcPct val="90000"/>
              </a:lnSpc>
              <a:spcBef>
                <a:spcPts val="1000"/>
              </a:spcBef>
              <a:buClrTx/>
              <a:buSzTx/>
              <a:buFont typeface="Arial" panose="020B0604020202020204" pitchFamily="34" charset="0"/>
              <a:buChar char="•"/>
              <a:defRPr/>
            </a:pPr>
            <a:r>
              <a:rPr lang="en-US" sz="1600" dirty="0">
                <a:solidFill>
                  <a:schemeClr val="tx1"/>
                </a:solidFill>
                <a:latin typeface="+mn-lt"/>
              </a:rPr>
              <a:t>Wound Ostomy and  Continence Nurses Society. (2016) Bottom-Up (Pressure Shear) Injuries. In D. Doughty, and L. McNichol (Ed). </a:t>
            </a:r>
            <a:r>
              <a:rPr lang="en-US" sz="1600" i="1" dirty="0">
                <a:solidFill>
                  <a:schemeClr val="tx1"/>
                </a:solidFill>
                <a:latin typeface="+mn-lt"/>
              </a:rPr>
              <a:t>Core Curriculum Wound Management</a:t>
            </a:r>
            <a:r>
              <a:rPr lang="en-US" sz="1600" dirty="0">
                <a:solidFill>
                  <a:schemeClr val="tx1"/>
                </a:solidFill>
                <a:latin typeface="+mn-lt"/>
              </a:rPr>
              <a:t>. (pp. 313-332). Philadelphia, Wolters Kluwer. </a:t>
            </a:r>
          </a:p>
        </p:txBody>
      </p:sp>
      <p:sp>
        <p:nvSpPr>
          <p:cNvPr id="6" name="Title 1">
            <a:extLst>
              <a:ext uri="{FF2B5EF4-FFF2-40B4-BE49-F238E27FC236}">
                <a16:creationId xmlns:a16="http://schemas.microsoft.com/office/drawing/2014/main" id="{A8693450-D18A-8AF7-3946-4896927F369F}"/>
              </a:ext>
            </a:extLst>
          </p:cNvPr>
          <p:cNvSpPr txBox="1">
            <a:spLocks/>
          </p:cNvSpPr>
          <p:nvPr/>
        </p:nvSpPr>
        <p:spPr>
          <a:xfrm>
            <a:off x="568000" y="745767"/>
            <a:ext cx="11360800" cy="76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3200" b="1" kern="1200">
                <a:solidFill>
                  <a:schemeClr val="accent1">
                    <a:lumMod val="75000"/>
                  </a:schemeClr>
                </a:solidFill>
                <a:latin typeface="+mj-lt"/>
                <a:cs typeface="+mn-cs"/>
              </a:rPr>
              <a:t>References and Resources</a:t>
            </a:r>
            <a:endParaRPr lang="en-US" sz="3200" b="1" kern="0" dirty="0">
              <a:solidFill>
                <a:schemeClr val="accent1">
                  <a:lumMod val="75000"/>
                </a:schemeClr>
              </a:solidFill>
              <a:latin typeface="+mj-lt"/>
            </a:endParaRPr>
          </a:p>
        </p:txBody>
      </p:sp>
    </p:spTree>
    <p:extLst>
      <p:ext uri="{BB962C8B-B14F-4D97-AF65-F5344CB8AC3E}">
        <p14:creationId xmlns:p14="http://schemas.microsoft.com/office/powerpoint/2010/main" val="607439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p:nvPr/>
        </p:nvSpPr>
        <p:spPr>
          <a:xfrm>
            <a:off x="499900" y="209867"/>
            <a:ext cx="2618400" cy="3528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733"/>
              <a:t>Preoperative Phase</a:t>
            </a:r>
            <a:endParaRPr sz="1733"/>
          </a:p>
        </p:txBody>
      </p:sp>
      <p:sp>
        <p:nvSpPr>
          <p:cNvPr id="162" name="Google Shape;162;p18"/>
          <p:cNvSpPr/>
          <p:nvPr/>
        </p:nvSpPr>
        <p:spPr>
          <a:xfrm>
            <a:off x="3853817" y="222067"/>
            <a:ext cx="2872800" cy="3284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733"/>
              <a:t>Intraoperative Phase</a:t>
            </a:r>
            <a:endParaRPr sz="1733"/>
          </a:p>
        </p:txBody>
      </p:sp>
      <p:sp>
        <p:nvSpPr>
          <p:cNvPr id="163" name="Google Shape;163;p18"/>
          <p:cNvSpPr/>
          <p:nvPr/>
        </p:nvSpPr>
        <p:spPr>
          <a:xfrm>
            <a:off x="7736900" y="241533"/>
            <a:ext cx="2866800" cy="3284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733"/>
              <a:t>Postoperative Phase</a:t>
            </a:r>
            <a:endParaRPr sz="1733"/>
          </a:p>
        </p:txBody>
      </p:sp>
      <p:sp>
        <p:nvSpPr>
          <p:cNvPr id="164" name="Google Shape;164;p18"/>
          <p:cNvSpPr/>
          <p:nvPr/>
        </p:nvSpPr>
        <p:spPr>
          <a:xfrm>
            <a:off x="4332033" y="2072281"/>
            <a:ext cx="1916400" cy="328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Utilize SPHM guidelines to transfer patient to OR table </a:t>
            </a:r>
            <a:endParaRPr sz="800"/>
          </a:p>
        </p:txBody>
      </p:sp>
      <p:sp>
        <p:nvSpPr>
          <p:cNvPr id="165" name="Google Shape;165;p18"/>
          <p:cNvSpPr/>
          <p:nvPr/>
        </p:nvSpPr>
        <p:spPr>
          <a:xfrm>
            <a:off x="4332033" y="1351443"/>
            <a:ext cx="1916400" cy="4160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Intra-Op RN will visibly assess Full Body skin, document additional findings in EHR</a:t>
            </a:r>
            <a:endParaRPr sz="800"/>
          </a:p>
        </p:txBody>
      </p:sp>
      <p:sp>
        <p:nvSpPr>
          <p:cNvPr id="166" name="Google Shape;166;p18"/>
          <p:cNvSpPr/>
          <p:nvPr/>
        </p:nvSpPr>
        <p:spPr>
          <a:xfrm>
            <a:off x="1045500" y="2073516"/>
            <a:ext cx="1527200" cy="587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Pre-Op RN reviews Full Body Skin Assessment and Scott Triggers </a:t>
            </a:r>
            <a:endParaRPr sz="800"/>
          </a:p>
        </p:txBody>
      </p:sp>
      <p:sp>
        <p:nvSpPr>
          <p:cNvPr id="167" name="Google Shape;167;p18"/>
          <p:cNvSpPr/>
          <p:nvPr/>
        </p:nvSpPr>
        <p:spPr>
          <a:xfrm>
            <a:off x="4332033" y="778205"/>
            <a:ext cx="1916400" cy="268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dk1"/>
                </a:solidFill>
              </a:rPr>
              <a:t>Review results of Scott Triggers©</a:t>
            </a:r>
            <a:endParaRPr sz="800"/>
          </a:p>
        </p:txBody>
      </p:sp>
      <p:cxnSp>
        <p:nvCxnSpPr>
          <p:cNvPr id="168" name="Google Shape;168;p18"/>
          <p:cNvCxnSpPr>
            <a:stCxn id="161" idx="2"/>
            <a:endCxn id="169" idx="0"/>
          </p:cNvCxnSpPr>
          <p:nvPr/>
        </p:nvCxnSpPr>
        <p:spPr>
          <a:xfrm>
            <a:off x="1809100" y="562667"/>
            <a:ext cx="0" cy="192000"/>
          </a:xfrm>
          <a:prstGeom prst="straightConnector1">
            <a:avLst/>
          </a:prstGeom>
          <a:noFill/>
          <a:ln w="9525" cap="flat" cmpd="sng">
            <a:solidFill>
              <a:schemeClr val="dk2"/>
            </a:solidFill>
            <a:prstDash val="solid"/>
            <a:round/>
            <a:headEnd type="none" w="med" len="med"/>
            <a:tailEnd type="triangle" w="med" len="med"/>
          </a:ln>
        </p:spPr>
      </p:cxnSp>
      <p:cxnSp>
        <p:nvCxnSpPr>
          <p:cNvPr id="170" name="Google Shape;170;p18"/>
          <p:cNvCxnSpPr>
            <a:stCxn id="171" idx="3"/>
            <a:endCxn id="163" idx="1"/>
          </p:cNvCxnSpPr>
          <p:nvPr/>
        </p:nvCxnSpPr>
        <p:spPr>
          <a:xfrm rot="10800000" flipH="1">
            <a:off x="6248449" y="405833"/>
            <a:ext cx="1488400" cy="4549200"/>
          </a:xfrm>
          <a:prstGeom prst="bentConnector3">
            <a:avLst>
              <a:gd name="adj1" fmla="val 56162"/>
            </a:avLst>
          </a:prstGeom>
          <a:noFill/>
          <a:ln w="28575" cap="flat" cmpd="sng">
            <a:solidFill>
              <a:srgbClr val="FF0000"/>
            </a:solidFill>
            <a:prstDash val="solid"/>
            <a:round/>
            <a:headEnd type="none" w="med" len="med"/>
            <a:tailEnd type="triangle" w="med" len="med"/>
          </a:ln>
        </p:spPr>
      </p:cxnSp>
      <p:sp>
        <p:nvSpPr>
          <p:cNvPr id="172" name="Google Shape;172;p18"/>
          <p:cNvSpPr/>
          <p:nvPr/>
        </p:nvSpPr>
        <p:spPr>
          <a:xfrm>
            <a:off x="850900" y="4570272"/>
            <a:ext cx="1916400" cy="352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Transfer patient to Operative Area</a:t>
            </a:r>
            <a:endParaRPr sz="800"/>
          </a:p>
        </p:txBody>
      </p:sp>
      <p:sp>
        <p:nvSpPr>
          <p:cNvPr id="173" name="Google Shape;173;p18"/>
          <p:cNvSpPr/>
          <p:nvPr/>
        </p:nvSpPr>
        <p:spPr>
          <a:xfrm>
            <a:off x="4332033" y="2705519"/>
            <a:ext cx="1916400" cy="4160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dk1"/>
                </a:solidFill>
              </a:rPr>
              <a:t>Initiate applicable positioning bundle, add gel pads/approved positioning devices  as appropriate</a:t>
            </a:r>
            <a:endParaRPr sz="2400"/>
          </a:p>
        </p:txBody>
      </p:sp>
      <p:sp>
        <p:nvSpPr>
          <p:cNvPr id="174" name="Google Shape;174;p18"/>
          <p:cNvSpPr txBox="1"/>
          <p:nvPr/>
        </p:nvSpPr>
        <p:spPr>
          <a:xfrm rot="-5399298">
            <a:off x="1240683" y="2396243"/>
            <a:ext cx="3917200" cy="430847"/>
          </a:xfrm>
          <a:prstGeom prst="rect">
            <a:avLst/>
          </a:prstGeom>
          <a:noFill/>
          <a:ln>
            <a:noFill/>
          </a:ln>
        </p:spPr>
        <p:txBody>
          <a:bodyPr spcFirstLastPara="1" wrap="square" lIns="121900" tIns="121900" rIns="121900" bIns="121900" anchor="t" anchorCtr="0">
            <a:spAutoFit/>
          </a:bodyPr>
          <a:lstStyle/>
          <a:p>
            <a:pPr algn="ctr"/>
            <a:r>
              <a:rPr lang="en" sz="1200" b="1">
                <a:solidFill>
                  <a:srgbClr val="FF0000"/>
                </a:solidFill>
              </a:rPr>
              <a:t>RN Collaborative  Hand Off communication occurs</a:t>
            </a:r>
            <a:endParaRPr sz="1200" b="1">
              <a:solidFill>
                <a:srgbClr val="FF0000"/>
              </a:solidFill>
            </a:endParaRPr>
          </a:p>
        </p:txBody>
      </p:sp>
      <p:sp>
        <p:nvSpPr>
          <p:cNvPr id="175" name="Google Shape;175;p18"/>
          <p:cNvSpPr/>
          <p:nvPr/>
        </p:nvSpPr>
        <p:spPr>
          <a:xfrm>
            <a:off x="9247800" y="3769567"/>
            <a:ext cx="1782800" cy="331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Patient is provided Discharge Instructions </a:t>
            </a:r>
            <a:endParaRPr sz="800"/>
          </a:p>
        </p:txBody>
      </p:sp>
      <p:sp>
        <p:nvSpPr>
          <p:cNvPr id="176" name="Google Shape;176;p18"/>
          <p:cNvSpPr/>
          <p:nvPr/>
        </p:nvSpPr>
        <p:spPr>
          <a:xfrm>
            <a:off x="4024700" y="5788733"/>
            <a:ext cx="1278800" cy="81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533" b="1"/>
          </a:p>
          <a:p>
            <a:endParaRPr sz="533" b="1"/>
          </a:p>
          <a:p>
            <a:endParaRPr sz="533" b="1"/>
          </a:p>
          <a:p>
            <a:r>
              <a:rPr lang="en" sz="533" b="1" u="sng"/>
              <a:t>OR SKIN BUNDLE SELECTIONS</a:t>
            </a:r>
            <a:endParaRPr sz="533" b="1" u="sng"/>
          </a:p>
          <a:p>
            <a:r>
              <a:rPr lang="en" sz="533" b="1"/>
              <a:t>-Supine</a:t>
            </a:r>
            <a:endParaRPr sz="533" b="1"/>
          </a:p>
          <a:p>
            <a:r>
              <a:rPr lang="en" sz="533" b="1"/>
              <a:t>-Prone</a:t>
            </a:r>
            <a:endParaRPr sz="533" b="1"/>
          </a:p>
          <a:p>
            <a:r>
              <a:rPr lang="en" sz="533" b="1"/>
              <a:t>-Lateral/Park Bench</a:t>
            </a:r>
            <a:endParaRPr sz="533" b="1"/>
          </a:p>
          <a:p>
            <a:r>
              <a:rPr lang="en" sz="533" b="1"/>
              <a:t>-Lithotomy</a:t>
            </a:r>
            <a:endParaRPr sz="533" b="1"/>
          </a:p>
          <a:p>
            <a:r>
              <a:rPr lang="en" sz="533" b="1"/>
              <a:t>-Sitting</a:t>
            </a:r>
            <a:endParaRPr sz="533" b="1"/>
          </a:p>
          <a:p>
            <a:r>
              <a:rPr lang="en" sz="533" b="1"/>
              <a:t>-Trendelenburg</a:t>
            </a:r>
            <a:endParaRPr sz="533" b="1"/>
          </a:p>
          <a:p>
            <a:r>
              <a:rPr lang="en" sz="533" b="1"/>
              <a:t>-Reverse Trendelenburg</a:t>
            </a:r>
            <a:endParaRPr sz="533" b="1"/>
          </a:p>
          <a:p>
            <a:endParaRPr sz="533" b="1"/>
          </a:p>
          <a:p>
            <a:endParaRPr sz="533" b="1"/>
          </a:p>
          <a:p>
            <a:endParaRPr sz="533" b="1"/>
          </a:p>
        </p:txBody>
      </p:sp>
      <p:sp>
        <p:nvSpPr>
          <p:cNvPr id="177" name="Google Shape;177;p18"/>
          <p:cNvSpPr/>
          <p:nvPr/>
        </p:nvSpPr>
        <p:spPr>
          <a:xfrm>
            <a:off x="4332033" y="4157595"/>
            <a:ext cx="1916400" cy="3284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dk1"/>
                </a:solidFill>
              </a:rPr>
              <a:t>Complete Procedure &amp; Document in EHR</a:t>
            </a:r>
            <a:endParaRPr sz="800"/>
          </a:p>
        </p:txBody>
      </p:sp>
      <p:cxnSp>
        <p:nvCxnSpPr>
          <p:cNvPr id="178" name="Google Shape;178;p18"/>
          <p:cNvCxnSpPr>
            <a:stCxn id="162" idx="2"/>
            <a:endCxn id="167" idx="0"/>
          </p:cNvCxnSpPr>
          <p:nvPr/>
        </p:nvCxnSpPr>
        <p:spPr>
          <a:xfrm>
            <a:off x="5290217" y="550467"/>
            <a:ext cx="0" cy="227600"/>
          </a:xfrm>
          <a:prstGeom prst="straightConnector1">
            <a:avLst/>
          </a:prstGeom>
          <a:noFill/>
          <a:ln w="9525" cap="flat" cmpd="sng">
            <a:solidFill>
              <a:schemeClr val="dk2"/>
            </a:solidFill>
            <a:prstDash val="solid"/>
            <a:round/>
            <a:headEnd type="none" w="med" len="med"/>
            <a:tailEnd type="triangle" w="med" len="med"/>
          </a:ln>
        </p:spPr>
      </p:cxnSp>
      <p:sp>
        <p:nvSpPr>
          <p:cNvPr id="171" name="Google Shape;171;p18"/>
          <p:cNvSpPr/>
          <p:nvPr/>
        </p:nvSpPr>
        <p:spPr>
          <a:xfrm>
            <a:off x="4332049" y="4790833"/>
            <a:ext cx="1916400" cy="328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Transfer patient to Post-Op Area</a:t>
            </a:r>
            <a:endParaRPr sz="800"/>
          </a:p>
        </p:txBody>
      </p:sp>
      <p:sp>
        <p:nvSpPr>
          <p:cNvPr id="169" name="Google Shape;169;p18"/>
          <p:cNvSpPr/>
          <p:nvPr/>
        </p:nvSpPr>
        <p:spPr>
          <a:xfrm>
            <a:off x="850900" y="754851"/>
            <a:ext cx="1916400" cy="352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Perform Full body Skin Assessment data and record in  EHR</a:t>
            </a:r>
            <a:endParaRPr sz="800"/>
          </a:p>
        </p:txBody>
      </p:sp>
      <p:sp>
        <p:nvSpPr>
          <p:cNvPr id="179" name="Google Shape;179;p18"/>
          <p:cNvSpPr/>
          <p:nvPr/>
        </p:nvSpPr>
        <p:spPr>
          <a:xfrm>
            <a:off x="1842433" y="5947333"/>
            <a:ext cx="1974800" cy="4996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533" b="1" u="sng"/>
              <a:t>SCOTT TRIGGERS©  HIGH RISK TARGET PATIENTS</a:t>
            </a:r>
            <a:endParaRPr sz="533" b="1" u="sng"/>
          </a:p>
          <a:p>
            <a:r>
              <a:rPr lang="en" sz="533" b="1"/>
              <a:t>&gt;2 ST yes’s = High Risk Surgical Patient</a:t>
            </a:r>
            <a:endParaRPr sz="533" b="1"/>
          </a:p>
          <a:p>
            <a:r>
              <a:rPr lang="en" sz="533" b="1"/>
              <a:t>Implement OR Skin Bundle.</a:t>
            </a:r>
            <a:endParaRPr sz="533" b="1"/>
          </a:p>
        </p:txBody>
      </p:sp>
      <p:sp>
        <p:nvSpPr>
          <p:cNvPr id="180" name="Google Shape;180;p18"/>
          <p:cNvSpPr/>
          <p:nvPr/>
        </p:nvSpPr>
        <p:spPr>
          <a:xfrm>
            <a:off x="850900" y="3936741"/>
            <a:ext cx="1916400" cy="3528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dk1"/>
                </a:solidFill>
              </a:rPr>
              <a:t>Collaboratively initiate the Prevention of Pressure Injury  plan of care</a:t>
            </a:r>
            <a:endParaRPr sz="800">
              <a:solidFill>
                <a:schemeClr val="dk1"/>
              </a:solidFill>
            </a:endParaRPr>
          </a:p>
        </p:txBody>
      </p:sp>
      <p:sp>
        <p:nvSpPr>
          <p:cNvPr id="181" name="Google Shape;181;p18"/>
          <p:cNvSpPr/>
          <p:nvPr/>
        </p:nvSpPr>
        <p:spPr>
          <a:xfrm>
            <a:off x="917700" y="1377384"/>
            <a:ext cx="1782800" cy="42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Perform Scott Triggers© Risk Assessment and record in EHR</a:t>
            </a:r>
            <a:endParaRPr sz="800"/>
          </a:p>
        </p:txBody>
      </p:sp>
      <p:sp>
        <p:nvSpPr>
          <p:cNvPr id="182" name="Google Shape;182;p18"/>
          <p:cNvSpPr/>
          <p:nvPr/>
        </p:nvSpPr>
        <p:spPr>
          <a:xfrm>
            <a:off x="7667367" y="5012732"/>
            <a:ext cx="1974800" cy="3528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800"/>
              <a:t>Assess for post-op pressure injury</a:t>
            </a:r>
            <a:endParaRPr sz="800"/>
          </a:p>
          <a:p>
            <a:r>
              <a:rPr lang="en" sz="800"/>
              <a:t>(absent, present, worsened, resolved)</a:t>
            </a:r>
            <a:endParaRPr sz="800"/>
          </a:p>
        </p:txBody>
      </p:sp>
      <p:sp>
        <p:nvSpPr>
          <p:cNvPr id="183" name="Google Shape;183;p18"/>
          <p:cNvSpPr/>
          <p:nvPr/>
        </p:nvSpPr>
        <p:spPr>
          <a:xfrm>
            <a:off x="10176033" y="5542325"/>
            <a:ext cx="1527200" cy="544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Provider requests WOC Consult or Other Service as indicated and includes SECM in plan of care</a:t>
            </a:r>
            <a:endParaRPr sz="800"/>
          </a:p>
        </p:txBody>
      </p:sp>
      <p:sp>
        <p:nvSpPr>
          <p:cNvPr id="184" name="Google Shape;184;p18"/>
          <p:cNvSpPr txBox="1"/>
          <p:nvPr/>
        </p:nvSpPr>
        <p:spPr>
          <a:xfrm rot="-5399649">
            <a:off x="4951908" y="2192831"/>
            <a:ext cx="3916800" cy="430847"/>
          </a:xfrm>
          <a:prstGeom prst="rect">
            <a:avLst/>
          </a:prstGeom>
          <a:noFill/>
          <a:ln>
            <a:noFill/>
          </a:ln>
        </p:spPr>
        <p:txBody>
          <a:bodyPr spcFirstLastPara="1" wrap="square" lIns="121900" tIns="121900" rIns="121900" bIns="121900" anchor="t" anchorCtr="0">
            <a:spAutoFit/>
          </a:bodyPr>
          <a:lstStyle/>
          <a:p>
            <a:r>
              <a:rPr lang="en" sz="1200" b="1">
                <a:solidFill>
                  <a:srgbClr val="FF0000"/>
                </a:solidFill>
              </a:rPr>
              <a:t>Collaborative Hand Off communication  occurs</a:t>
            </a:r>
            <a:endParaRPr sz="1200" b="1">
              <a:solidFill>
                <a:srgbClr val="FF0000"/>
              </a:solidFill>
            </a:endParaRPr>
          </a:p>
        </p:txBody>
      </p:sp>
      <p:sp>
        <p:nvSpPr>
          <p:cNvPr id="185" name="Google Shape;185;p18"/>
          <p:cNvSpPr/>
          <p:nvPr/>
        </p:nvSpPr>
        <p:spPr>
          <a:xfrm>
            <a:off x="8921633" y="1412200"/>
            <a:ext cx="2223600" cy="318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Record Final assessment &amp; interventions in EHR</a:t>
            </a:r>
            <a:endParaRPr sz="800"/>
          </a:p>
        </p:txBody>
      </p:sp>
      <p:sp>
        <p:nvSpPr>
          <p:cNvPr id="186" name="Google Shape;186;p18"/>
          <p:cNvSpPr/>
          <p:nvPr/>
        </p:nvSpPr>
        <p:spPr>
          <a:xfrm>
            <a:off x="4332017" y="3426357"/>
            <a:ext cx="1916400" cy="426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Confirm the correct patient position and position equipment during Surgical Time Out</a:t>
            </a:r>
            <a:endParaRPr sz="800"/>
          </a:p>
        </p:txBody>
      </p:sp>
      <p:sp>
        <p:nvSpPr>
          <p:cNvPr id="187" name="Google Shape;187;p18"/>
          <p:cNvSpPr txBox="1"/>
          <p:nvPr/>
        </p:nvSpPr>
        <p:spPr>
          <a:xfrm>
            <a:off x="1746104" y="3575867"/>
            <a:ext cx="536800" cy="348838"/>
          </a:xfrm>
          <a:prstGeom prst="rect">
            <a:avLst/>
          </a:prstGeom>
          <a:noFill/>
          <a:ln>
            <a:noFill/>
          </a:ln>
        </p:spPr>
        <p:txBody>
          <a:bodyPr spcFirstLastPara="1" wrap="square" lIns="121900" tIns="121900" rIns="121900" bIns="121900" anchor="t" anchorCtr="0">
            <a:spAutoFit/>
          </a:bodyPr>
          <a:lstStyle/>
          <a:p>
            <a:r>
              <a:rPr lang="en" sz="667" b="1">
                <a:solidFill>
                  <a:schemeClr val="dk2"/>
                </a:solidFill>
              </a:rPr>
              <a:t>If Yes</a:t>
            </a:r>
            <a:endParaRPr sz="667" b="1">
              <a:solidFill>
                <a:schemeClr val="dk2"/>
              </a:solidFill>
            </a:endParaRPr>
          </a:p>
        </p:txBody>
      </p:sp>
      <p:sp>
        <p:nvSpPr>
          <p:cNvPr id="188" name="Google Shape;188;p18"/>
          <p:cNvSpPr/>
          <p:nvPr/>
        </p:nvSpPr>
        <p:spPr>
          <a:xfrm>
            <a:off x="7572167" y="2996433"/>
            <a:ext cx="1156800" cy="587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200"/>
              <a:t>Critical Care Unit or Surgical Unit</a:t>
            </a:r>
            <a:endParaRPr sz="1200"/>
          </a:p>
        </p:txBody>
      </p:sp>
      <p:sp>
        <p:nvSpPr>
          <p:cNvPr id="189" name="Google Shape;189;p18"/>
          <p:cNvSpPr/>
          <p:nvPr/>
        </p:nvSpPr>
        <p:spPr>
          <a:xfrm>
            <a:off x="7578951" y="4291084"/>
            <a:ext cx="2142000" cy="544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200"/>
              <a:t>Home with Follow UP Ambulatory Care</a:t>
            </a:r>
            <a:endParaRPr sz="1200"/>
          </a:p>
        </p:txBody>
      </p:sp>
      <p:cxnSp>
        <p:nvCxnSpPr>
          <p:cNvPr id="190" name="Google Shape;190;p18"/>
          <p:cNvCxnSpPr/>
          <p:nvPr/>
        </p:nvCxnSpPr>
        <p:spPr>
          <a:xfrm>
            <a:off x="7081900" y="1479700"/>
            <a:ext cx="484800" cy="21600"/>
          </a:xfrm>
          <a:prstGeom prst="straightConnector1">
            <a:avLst/>
          </a:prstGeom>
          <a:noFill/>
          <a:ln w="28575" cap="flat" cmpd="sng">
            <a:solidFill>
              <a:srgbClr val="FF0000"/>
            </a:solidFill>
            <a:prstDash val="dot"/>
            <a:round/>
            <a:headEnd type="none" w="med" len="med"/>
            <a:tailEnd type="triangle" w="med" len="med"/>
          </a:ln>
        </p:spPr>
      </p:cxnSp>
      <p:sp>
        <p:nvSpPr>
          <p:cNvPr id="191" name="Google Shape;191;p18"/>
          <p:cNvSpPr/>
          <p:nvPr/>
        </p:nvSpPr>
        <p:spPr>
          <a:xfrm>
            <a:off x="8921633" y="783067"/>
            <a:ext cx="2223600" cy="4160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Collaborates with Perianesthesia RN to identify Patient Injury and record in  EHR</a:t>
            </a:r>
            <a:endParaRPr sz="800"/>
          </a:p>
        </p:txBody>
      </p:sp>
      <p:sp>
        <p:nvSpPr>
          <p:cNvPr id="192" name="Google Shape;192;p18"/>
          <p:cNvSpPr/>
          <p:nvPr/>
        </p:nvSpPr>
        <p:spPr>
          <a:xfrm>
            <a:off x="868300" y="2930400"/>
            <a:ext cx="1881600" cy="725600"/>
          </a:xfrm>
          <a:prstGeom prst="diamond">
            <a:avLst/>
          </a:prstGeom>
          <a:solidFill>
            <a:srgbClr val="EAD1D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667" b="1">
                <a:solidFill>
                  <a:schemeClr val="dk1"/>
                </a:solidFill>
              </a:rPr>
              <a:t>&gt;2 ST yes’s = High Risk Surgical Patient</a:t>
            </a:r>
            <a:endParaRPr sz="667" b="1">
              <a:solidFill>
                <a:schemeClr val="dk1"/>
              </a:solidFill>
            </a:endParaRPr>
          </a:p>
          <a:p>
            <a:pPr algn="ctr"/>
            <a:r>
              <a:rPr lang="en" sz="667" b="1">
                <a:solidFill>
                  <a:schemeClr val="dk1"/>
                </a:solidFill>
              </a:rPr>
              <a:t>Implement OR Skin Bundle.</a:t>
            </a:r>
            <a:endParaRPr sz="933"/>
          </a:p>
        </p:txBody>
      </p:sp>
      <p:sp>
        <p:nvSpPr>
          <p:cNvPr id="193" name="Google Shape;193;p18"/>
          <p:cNvSpPr/>
          <p:nvPr/>
        </p:nvSpPr>
        <p:spPr>
          <a:xfrm>
            <a:off x="9260000" y="2560300"/>
            <a:ext cx="1770400" cy="42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Perform Full body Skin Assessment and record in EHR</a:t>
            </a:r>
            <a:endParaRPr sz="800"/>
          </a:p>
        </p:txBody>
      </p:sp>
      <p:sp>
        <p:nvSpPr>
          <p:cNvPr id="194" name="Google Shape;194;p18"/>
          <p:cNvSpPr/>
          <p:nvPr/>
        </p:nvSpPr>
        <p:spPr>
          <a:xfrm>
            <a:off x="9247800" y="3201733"/>
            <a:ext cx="1782800" cy="352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Implement Prevention of Pressure Injury Plan of Care</a:t>
            </a:r>
            <a:endParaRPr sz="800"/>
          </a:p>
        </p:txBody>
      </p:sp>
      <p:sp>
        <p:nvSpPr>
          <p:cNvPr id="195" name="Google Shape;195;p18"/>
          <p:cNvSpPr/>
          <p:nvPr/>
        </p:nvSpPr>
        <p:spPr>
          <a:xfrm>
            <a:off x="7588433" y="6307033"/>
            <a:ext cx="2142000" cy="3188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Document Final assessment/interventions in EHR</a:t>
            </a:r>
            <a:endParaRPr sz="800"/>
          </a:p>
        </p:txBody>
      </p:sp>
      <p:sp>
        <p:nvSpPr>
          <p:cNvPr id="196" name="Google Shape;196;p18"/>
          <p:cNvSpPr/>
          <p:nvPr/>
        </p:nvSpPr>
        <p:spPr>
          <a:xfrm>
            <a:off x="166933" y="5788733"/>
            <a:ext cx="1488400" cy="816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667" b="1"/>
          </a:p>
          <a:p>
            <a:r>
              <a:rPr lang="en" sz="667" b="1" u="sng"/>
              <a:t>SCOTT TRIGGERS© CRITERIA</a:t>
            </a:r>
            <a:endParaRPr sz="667" b="1" u="sng"/>
          </a:p>
          <a:p>
            <a:r>
              <a:rPr lang="en" sz="667" b="1"/>
              <a:t>-Age (Age 62 or Older)</a:t>
            </a:r>
            <a:endParaRPr sz="667" b="1"/>
          </a:p>
          <a:p>
            <a:r>
              <a:rPr lang="en" sz="667" b="1"/>
              <a:t>-Serum Albumin &lt;3.5 g/l)</a:t>
            </a:r>
            <a:endParaRPr sz="667" b="1"/>
          </a:p>
          <a:p>
            <a:r>
              <a:rPr lang="en" sz="667" b="1"/>
              <a:t>-BMI &lt;19 or &gt;40</a:t>
            </a:r>
            <a:endParaRPr sz="667" b="1"/>
          </a:p>
          <a:p>
            <a:r>
              <a:rPr lang="en" sz="667" b="1"/>
              <a:t>-ASA score 3 or &gt;</a:t>
            </a:r>
            <a:endParaRPr sz="667" b="1"/>
          </a:p>
          <a:p>
            <a:r>
              <a:rPr lang="en" sz="667" b="1"/>
              <a:t>-Estimated Surgical Time &gt;3 hours/180 minutes</a:t>
            </a:r>
            <a:endParaRPr sz="667" b="1"/>
          </a:p>
          <a:p>
            <a:endParaRPr sz="667" b="1"/>
          </a:p>
        </p:txBody>
      </p:sp>
      <p:sp>
        <p:nvSpPr>
          <p:cNvPr id="197" name="Google Shape;197;p18"/>
          <p:cNvSpPr/>
          <p:nvPr/>
        </p:nvSpPr>
        <p:spPr>
          <a:xfrm>
            <a:off x="7547417" y="1340100"/>
            <a:ext cx="803600" cy="3008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200"/>
              <a:t>PACU</a:t>
            </a:r>
            <a:endParaRPr sz="1200"/>
          </a:p>
        </p:txBody>
      </p:sp>
      <p:cxnSp>
        <p:nvCxnSpPr>
          <p:cNvPr id="198" name="Google Shape;198;p18"/>
          <p:cNvCxnSpPr/>
          <p:nvPr/>
        </p:nvCxnSpPr>
        <p:spPr>
          <a:xfrm>
            <a:off x="7081900" y="3279233"/>
            <a:ext cx="484800" cy="21600"/>
          </a:xfrm>
          <a:prstGeom prst="straightConnector1">
            <a:avLst/>
          </a:prstGeom>
          <a:noFill/>
          <a:ln w="28575" cap="flat" cmpd="sng">
            <a:solidFill>
              <a:srgbClr val="FF0000"/>
            </a:solidFill>
            <a:prstDash val="dot"/>
            <a:round/>
            <a:headEnd type="none" w="med" len="med"/>
            <a:tailEnd type="triangle" w="med" len="med"/>
          </a:ln>
        </p:spPr>
      </p:cxnSp>
      <p:cxnSp>
        <p:nvCxnSpPr>
          <p:cNvPr id="199" name="Google Shape;199;p18"/>
          <p:cNvCxnSpPr>
            <a:stCxn id="172" idx="3"/>
            <a:endCxn id="162" idx="1"/>
          </p:cNvCxnSpPr>
          <p:nvPr/>
        </p:nvCxnSpPr>
        <p:spPr>
          <a:xfrm rot="10800000" flipH="1">
            <a:off x="2767300" y="386272"/>
            <a:ext cx="1086400" cy="4360400"/>
          </a:xfrm>
          <a:prstGeom prst="bentConnector3">
            <a:avLst>
              <a:gd name="adj1" fmla="val 50005"/>
            </a:avLst>
          </a:prstGeom>
          <a:noFill/>
          <a:ln w="28575" cap="flat" cmpd="sng">
            <a:solidFill>
              <a:srgbClr val="FF0000"/>
            </a:solidFill>
            <a:prstDash val="solid"/>
            <a:round/>
            <a:headEnd type="none" w="med" len="med"/>
            <a:tailEnd type="stealth" w="med" len="med"/>
          </a:ln>
        </p:spPr>
      </p:cxnSp>
      <p:sp>
        <p:nvSpPr>
          <p:cNvPr id="200" name="Google Shape;200;p18"/>
          <p:cNvSpPr txBox="1"/>
          <p:nvPr/>
        </p:nvSpPr>
        <p:spPr>
          <a:xfrm>
            <a:off x="7663104" y="2092867"/>
            <a:ext cx="536800" cy="451302"/>
          </a:xfrm>
          <a:prstGeom prst="rect">
            <a:avLst/>
          </a:prstGeom>
          <a:solidFill>
            <a:schemeClr val="lt1"/>
          </a:solidFill>
          <a:ln>
            <a:noFill/>
          </a:ln>
        </p:spPr>
        <p:txBody>
          <a:bodyPr spcFirstLastPara="1" wrap="square" lIns="121900" tIns="121900" rIns="121900" bIns="121900" anchor="t" anchorCtr="0">
            <a:spAutoFit/>
          </a:bodyPr>
          <a:lstStyle/>
          <a:p>
            <a:r>
              <a:rPr lang="en" sz="1333" b="1">
                <a:solidFill>
                  <a:srgbClr val="FF0000"/>
                </a:solidFill>
              </a:rPr>
              <a:t>OR</a:t>
            </a:r>
            <a:endParaRPr sz="1333" b="1">
              <a:solidFill>
                <a:srgbClr val="FF0000"/>
              </a:solidFill>
            </a:endParaRPr>
          </a:p>
        </p:txBody>
      </p:sp>
      <p:cxnSp>
        <p:nvCxnSpPr>
          <p:cNvPr id="201" name="Google Shape;201;p18"/>
          <p:cNvCxnSpPr>
            <a:stCxn id="163" idx="3"/>
            <a:endCxn id="189" idx="3"/>
          </p:cNvCxnSpPr>
          <p:nvPr/>
        </p:nvCxnSpPr>
        <p:spPr>
          <a:xfrm flipH="1">
            <a:off x="9720900" y="405733"/>
            <a:ext cx="882800" cy="4157600"/>
          </a:xfrm>
          <a:prstGeom prst="bentConnector3">
            <a:avLst>
              <a:gd name="adj1" fmla="val -127031"/>
            </a:avLst>
          </a:prstGeom>
          <a:noFill/>
          <a:ln w="28575" cap="flat" cmpd="sng">
            <a:solidFill>
              <a:srgbClr val="FF0000"/>
            </a:solidFill>
            <a:prstDash val="solid"/>
            <a:round/>
            <a:headEnd type="none" w="med" len="med"/>
            <a:tailEnd type="stealth" w="med" len="med"/>
          </a:ln>
        </p:spPr>
      </p:cxnSp>
      <p:sp>
        <p:nvSpPr>
          <p:cNvPr id="202" name="Google Shape;202;p18"/>
          <p:cNvSpPr/>
          <p:nvPr/>
        </p:nvSpPr>
        <p:spPr>
          <a:xfrm>
            <a:off x="8921633" y="1924900"/>
            <a:ext cx="2223600" cy="331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t>Patient is transferred or provided Discharge Instructions </a:t>
            </a:r>
            <a:endParaRPr sz="800"/>
          </a:p>
        </p:txBody>
      </p:sp>
      <p:sp>
        <p:nvSpPr>
          <p:cNvPr id="203" name="Google Shape;203;p18"/>
          <p:cNvSpPr/>
          <p:nvPr/>
        </p:nvSpPr>
        <p:spPr>
          <a:xfrm>
            <a:off x="7538167" y="5542325"/>
            <a:ext cx="2223600" cy="544800"/>
          </a:xfrm>
          <a:prstGeom prst="diamond">
            <a:avLst/>
          </a:prstGeom>
          <a:solidFill>
            <a:srgbClr val="EAD1D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667" b="1">
                <a:solidFill>
                  <a:schemeClr val="dk1"/>
                </a:solidFill>
              </a:rPr>
              <a:t>Actual or Potential Pressure injury identified</a:t>
            </a:r>
            <a:endParaRPr sz="933"/>
          </a:p>
        </p:txBody>
      </p:sp>
      <p:sp>
        <p:nvSpPr>
          <p:cNvPr id="204" name="Google Shape;204;p18"/>
          <p:cNvSpPr txBox="1"/>
          <p:nvPr/>
        </p:nvSpPr>
        <p:spPr>
          <a:xfrm>
            <a:off x="9639237" y="5567517"/>
            <a:ext cx="536800" cy="348838"/>
          </a:xfrm>
          <a:prstGeom prst="rect">
            <a:avLst/>
          </a:prstGeom>
          <a:noFill/>
          <a:ln>
            <a:noFill/>
          </a:ln>
        </p:spPr>
        <p:txBody>
          <a:bodyPr spcFirstLastPara="1" wrap="square" lIns="121900" tIns="121900" rIns="121900" bIns="121900" anchor="t" anchorCtr="0">
            <a:spAutoFit/>
          </a:bodyPr>
          <a:lstStyle/>
          <a:p>
            <a:r>
              <a:rPr lang="en" sz="667" b="1">
                <a:solidFill>
                  <a:schemeClr val="dk2"/>
                </a:solidFill>
              </a:rPr>
              <a:t>If Yes</a:t>
            </a:r>
            <a:endParaRPr sz="667" b="1">
              <a:solidFill>
                <a:schemeClr val="dk2"/>
              </a:solidFill>
            </a:endParaRPr>
          </a:p>
        </p:txBody>
      </p:sp>
      <p:cxnSp>
        <p:nvCxnSpPr>
          <p:cNvPr id="205" name="Google Shape;205;p18"/>
          <p:cNvCxnSpPr>
            <a:stCxn id="169" idx="2"/>
            <a:endCxn id="181" idx="0"/>
          </p:cNvCxnSpPr>
          <p:nvPr/>
        </p:nvCxnSpPr>
        <p:spPr>
          <a:xfrm>
            <a:off x="1809100" y="1107651"/>
            <a:ext cx="0" cy="269600"/>
          </a:xfrm>
          <a:prstGeom prst="straightConnector1">
            <a:avLst/>
          </a:prstGeom>
          <a:noFill/>
          <a:ln w="9525" cap="flat" cmpd="sng">
            <a:solidFill>
              <a:schemeClr val="dk2"/>
            </a:solidFill>
            <a:prstDash val="solid"/>
            <a:round/>
            <a:headEnd type="none" w="med" len="med"/>
            <a:tailEnd type="triangle" w="med" len="med"/>
          </a:ln>
        </p:spPr>
      </p:cxnSp>
      <p:cxnSp>
        <p:nvCxnSpPr>
          <p:cNvPr id="206" name="Google Shape;206;p18"/>
          <p:cNvCxnSpPr>
            <a:stCxn id="181" idx="2"/>
            <a:endCxn id="166" idx="0"/>
          </p:cNvCxnSpPr>
          <p:nvPr/>
        </p:nvCxnSpPr>
        <p:spPr>
          <a:xfrm>
            <a:off x="1809100" y="1803784"/>
            <a:ext cx="0" cy="269600"/>
          </a:xfrm>
          <a:prstGeom prst="straightConnector1">
            <a:avLst/>
          </a:prstGeom>
          <a:noFill/>
          <a:ln w="9525" cap="flat" cmpd="sng">
            <a:solidFill>
              <a:schemeClr val="dk2"/>
            </a:solidFill>
            <a:prstDash val="solid"/>
            <a:round/>
            <a:headEnd type="none" w="med" len="med"/>
            <a:tailEnd type="triangle" w="med" len="med"/>
          </a:ln>
        </p:spPr>
      </p:cxnSp>
      <p:cxnSp>
        <p:nvCxnSpPr>
          <p:cNvPr id="207" name="Google Shape;207;p18"/>
          <p:cNvCxnSpPr>
            <a:stCxn id="166" idx="2"/>
            <a:endCxn id="192" idx="0"/>
          </p:cNvCxnSpPr>
          <p:nvPr/>
        </p:nvCxnSpPr>
        <p:spPr>
          <a:xfrm>
            <a:off x="1809100" y="2660716"/>
            <a:ext cx="0" cy="269600"/>
          </a:xfrm>
          <a:prstGeom prst="straightConnector1">
            <a:avLst/>
          </a:prstGeom>
          <a:noFill/>
          <a:ln w="9525" cap="flat" cmpd="sng">
            <a:solidFill>
              <a:schemeClr val="dk2"/>
            </a:solidFill>
            <a:prstDash val="solid"/>
            <a:round/>
            <a:headEnd type="none" w="med" len="med"/>
            <a:tailEnd type="triangle" w="med" len="med"/>
          </a:ln>
        </p:spPr>
      </p:cxnSp>
      <p:cxnSp>
        <p:nvCxnSpPr>
          <p:cNvPr id="208" name="Google Shape;208;p18"/>
          <p:cNvCxnSpPr>
            <a:stCxn id="192" idx="2"/>
            <a:endCxn id="180" idx="0"/>
          </p:cNvCxnSpPr>
          <p:nvPr/>
        </p:nvCxnSpPr>
        <p:spPr>
          <a:xfrm>
            <a:off x="1809100" y="3656000"/>
            <a:ext cx="0" cy="280800"/>
          </a:xfrm>
          <a:prstGeom prst="straightConnector1">
            <a:avLst/>
          </a:prstGeom>
          <a:noFill/>
          <a:ln w="9525" cap="flat" cmpd="sng">
            <a:solidFill>
              <a:schemeClr val="dk2"/>
            </a:solidFill>
            <a:prstDash val="solid"/>
            <a:round/>
            <a:headEnd type="none" w="med" len="med"/>
            <a:tailEnd type="triangle" w="med" len="med"/>
          </a:ln>
        </p:spPr>
      </p:cxnSp>
      <p:cxnSp>
        <p:nvCxnSpPr>
          <p:cNvPr id="209" name="Google Shape;209;p18"/>
          <p:cNvCxnSpPr>
            <a:stCxn id="180" idx="2"/>
            <a:endCxn id="172" idx="0"/>
          </p:cNvCxnSpPr>
          <p:nvPr/>
        </p:nvCxnSpPr>
        <p:spPr>
          <a:xfrm>
            <a:off x="1809100" y="4289541"/>
            <a:ext cx="0" cy="280800"/>
          </a:xfrm>
          <a:prstGeom prst="straightConnector1">
            <a:avLst/>
          </a:prstGeom>
          <a:noFill/>
          <a:ln w="9525" cap="flat" cmpd="sng">
            <a:solidFill>
              <a:schemeClr val="dk2"/>
            </a:solidFill>
            <a:prstDash val="solid"/>
            <a:round/>
            <a:headEnd type="none" w="med" len="med"/>
            <a:tailEnd type="triangle" w="med" len="med"/>
          </a:ln>
        </p:spPr>
      </p:cxnSp>
      <p:cxnSp>
        <p:nvCxnSpPr>
          <p:cNvPr id="210" name="Google Shape;210;p18"/>
          <p:cNvCxnSpPr>
            <a:stCxn id="167" idx="2"/>
            <a:endCxn id="165" idx="0"/>
          </p:cNvCxnSpPr>
          <p:nvPr/>
        </p:nvCxnSpPr>
        <p:spPr>
          <a:xfrm>
            <a:off x="5290233" y="1046605"/>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1" name="Google Shape;211;p18"/>
          <p:cNvCxnSpPr>
            <a:stCxn id="165" idx="2"/>
            <a:endCxn id="164" idx="0"/>
          </p:cNvCxnSpPr>
          <p:nvPr/>
        </p:nvCxnSpPr>
        <p:spPr>
          <a:xfrm>
            <a:off x="5290233" y="1767443"/>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2" name="Google Shape;212;p18"/>
          <p:cNvCxnSpPr>
            <a:stCxn id="164" idx="2"/>
            <a:endCxn id="173" idx="0"/>
          </p:cNvCxnSpPr>
          <p:nvPr/>
        </p:nvCxnSpPr>
        <p:spPr>
          <a:xfrm>
            <a:off x="5290233" y="2400681"/>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3" name="Google Shape;213;p18"/>
          <p:cNvCxnSpPr>
            <a:stCxn id="173" idx="2"/>
            <a:endCxn id="186" idx="0"/>
          </p:cNvCxnSpPr>
          <p:nvPr/>
        </p:nvCxnSpPr>
        <p:spPr>
          <a:xfrm>
            <a:off x="5290233" y="3121519"/>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4" name="Google Shape;214;p18"/>
          <p:cNvCxnSpPr>
            <a:stCxn id="186" idx="2"/>
            <a:endCxn id="177" idx="0"/>
          </p:cNvCxnSpPr>
          <p:nvPr/>
        </p:nvCxnSpPr>
        <p:spPr>
          <a:xfrm>
            <a:off x="5290217" y="3852757"/>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5" name="Google Shape;215;p18"/>
          <p:cNvCxnSpPr>
            <a:stCxn id="177" idx="2"/>
            <a:endCxn id="171" idx="0"/>
          </p:cNvCxnSpPr>
          <p:nvPr/>
        </p:nvCxnSpPr>
        <p:spPr>
          <a:xfrm>
            <a:off x="5290233" y="4485995"/>
            <a:ext cx="0" cy="304800"/>
          </a:xfrm>
          <a:prstGeom prst="straightConnector1">
            <a:avLst/>
          </a:prstGeom>
          <a:noFill/>
          <a:ln w="9525" cap="flat" cmpd="sng">
            <a:solidFill>
              <a:schemeClr val="dk2"/>
            </a:solidFill>
            <a:prstDash val="solid"/>
            <a:round/>
            <a:headEnd type="none" w="med" len="med"/>
            <a:tailEnd type="triangle" w="med" len="med"/>
          </a:ln>
        </p:spPr>
      </p:cxnSp>
      <p:cxnSp>
        <p:nvCxnSpPr>
          <p:cNvPr id="216" name="Google Shape;216;p18"/>
          <p:cNvCxnSpPr>
            <a:stCxn id="197" idx="3"/>
            <a:endCxn id="191" idx="1"/>
          </p:cNvCxnSpPr>
          <p:nvPr/>
        </p:nvCxnSpPr>
        <p:spPr>
          <a:xfrm rot="10800000" flipH="1">
            <a:off x="8351017" y="990900"/>
            <a:ext cx="570800" cy="499600"/>
          </a:xfrm>
          <a:prstGeom prst="straightConnector1">
            <a:avLst/>
          </a:prstGeom>
          <a:noFill/>
          <a:ln w="9525" cap="flat" cmpd="sng">
            <a:solidFill>
              <a:schemeClr val="dk2"/>
            </a:solidFill>
            <a:prstDash val="solid"/>
            <a:round/>
            <a:headEnd type="none" w="med" len="med"/>
            <a:tailEnd type="triangle" w="med" len="med"/>
          </a:ln>
        </p:spPr>
      </p:cxnSp>
      <p:cxnSp>
        <p:nvCxnSpPr>
          <p:cNvPr id="217" name="Google Shape;217;p18"/>
          <p:cNvCxnSpPr>
            <a:stCxn id="202" idx="3"/>
          </p:cNvCxnSpPr>
          <p:nvPr/>
        </p:nvCxnSpPr>
        <p:spPr>
          <a:xfrm rot="10800000" flipH="1">
            <a:off x="11145233" y="2071300"/>
            <a:ext cx="572400" cy="19200"/>
          </a:xfrm>
          <a:prstGeom prst="straightConnector1">
            <a:avLst/>
          </a:prstGeom>
          <a:noFill/>
          <a:ln w="28575" cap="flat" cmpd="sng">
            <a:solidFill>
              <a:srgbClr val="FF0000"/>
            </a:solidFill>
            <a:prstDash val="solid"/>
            <a:round/>
            <a:headEnd type="none" w="med" len="med"/>
            <a:tailEnd type="triangle" w="med" len="med"/>
          </a:ln>
        </p:spPr>
      </p:cxnSp>
      <p:cxnSp>
        <p:nvCxnSpPr>
          <p:cNvPr id="218" name="Google Shape;218;p18"/>
          <p:cNvCxnSpPr>
            <a:stCxn id="191" idx="2"/>
            <a:endCxn id="185" idx="0"/>
          </p:cNvCxnSpPr>
          <p:nvPr/>
        </p:nvCxnSpPr>
        <p:spPr>
          <a:xfrm>
            <a:off x="10033433" y="1199067"/>
            <a:ext cx="0" cy="213200"/>
          </a:xfrm>
          <a:prstGeom prst="straightConnector1">
            <a:avLst/>
          </a:prstGeom>
          <a:noFill/>
          <a:ln w="9525" cap="flat" cmpd="sng">
            <a:solidFill>
              <a:schemeClr val="dk2"/>
            </a:solidFill>
            <a:prstDash val="solid"/>
            <a:round/>
            <a:headEnd type="none" w="med" len="med"/>
            <a:tailEnd type="triangle" w="med" len="med"/>
          </a:ln>
        </p:spPr>
      </p:cxnSp>
      <p:cxnSp>
        <p:nvCxnSpPr>
          <p:cNvPr id="219" name="Google Shape;219;p18"/>
          <p:cNvCxnSpPr>
            <a:stCxn id="185" idx="2"/>
            <a:endCxn id="202" idx="0"/>
          </p:cNvCxnSpPr>
          <p:nvPr/>
        </p:nvCxnSpPr>
        <p:spPr>
          <a:xfrm>
            <a:off x="10033433" y="1731000"/>
            <a:ext cx="0" cy="194000"/>
          </a:xfrm>
          <a:prstGeom prst="straightConnector1">
            <a:avLst/>
          </a:prstGeom>
          <a:noFill/>
          <a:ln w="9525" cap="flat" cmpd="sng">
            <a:solidFill>
              <a:schemeClr val="dk2"/>
            </a:solidFill>
            <a:prstDash val="solid"/>
            <a:round/>
            <a:headEnd type="none" w="med" len="med"/>
            <a:tailEnd type="triangle" w="med" len="med"/>
          </a:ln>
        </p:spPr>
      </p:cxnSp>
      <p:cxnSp>
        <p:nvCxnSpPr>
          <p:cNvPr id="220" name="Google Shape;220;p18"/>
          <p:cNvCxnSpPr>
            <a:stCxn id="188" idx="3"/>
            <a:endCxn id="193" idx="1"/>
          </p:cNvCxnSpPr>
          <p:nvPr/>
        </p:nvCxnSpPr>
        <p:spPr>
          <a:xfrm rot="10800000" flipH="1">
            <a:off x="8728967" y="2773633"/>
            <a:ext cx="531200" cy="516400"/>
          </a:xfrm>
          <a:prstGeom prst="straightConnector1">
            <a:avLst/>
          </a:prstGeom>
          <a:noFill/>
          <a:ln w="9525" cap="flat" cmpd="sng">
            <a:solidFill>
              <a:schemeClr val="dk2"/>
            </a:solidFill>
            <a:prstDash val="solid"/>
            <a:round/>
            <a:headEnd type="none" w="med" len="med"/>
            <a:tailEnd type="triangle" w="med" len="med"/>
          </a:ln>
        </p:spPr>
      </p:cxnSp>
      <p:cxnSp>
        <p:nvCxnSpPr>
          <p:cNvPr id="221" name="Google Shape;221;p18"/>
          <p:cNvCxnSpPr>
            <a:stCxn id="193" idx="2"/>
            <a:endCxn id="194" idx="0"/>
          </p:cNvCxnSpPr>
          <p:nvPr/>
        </p:nvCxnSpPr>
        <p:spPr>
          <a:xfrm flipH="1">
            <a:off x="10139200" y="2986700"/>
            <a:ext cx="6000" cy="21520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p18"/>
          <p:cNvCxnSpPr>
            <a:stCxn id="194" idx="2"/>
            <a:endCxn id="175" idx="0"/>
          </p:cNvCxnSpPr>
          <p:nvPr/>
        </p:nvCxnSpPr>
        <p:spPr>
          <a:xfrm>
            <a:off x="10139200" y="3554533"/>
            <a:ext cx="0" cy="21520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p18"/>
          <p:cNvCxnSpPr>
            <a:stCxn id="189" idx="2"/>
            <a:endCxn id="182" idx="0"/>
          </p:cNvCxnSpPr>
          <p:nvPr/>
        </p:nvCxnSpPr>
        <p:spPr>
          <a:xfrm>
            <a:off x="8649951" y="4835884"/>
            <a:ext cx="4800" cy="176800"/>
          </a:xfrm>
          <a:prstGeom prst="straightConnector1">
            <a:avLst/>
          </a:prstGeom>
          <a:noFill/>
          <a:ln w="9525" cap="flat" cmpd="sng">
            <a:solidFill>
              <a:schemeClr val="dk2"/>
            </a:solidFill>
            <a:prstDash val="solid"/>
            <a:round/>
            <a:headEnd type="none" w="med" len="med"/>
            <a:tailEnd type="triangle" w="med" len="med"/>
          </a:ln>
        </p:spPr>
      </p:cxnSp>
      <p:cxnSp>
        <p:nvCxnSpPr>
          <p:cNvPr id="224" name="Google Shape;224;p18"/>
          <p:cNvCxnSpPr>
            <a:stCxn id="182" idx="2"/>
            <a:endCxn id="203" idx="0"/>
          </p:cNvCxnSpPr>
          <p:nvPr/>
        </p:nvCxnSpPr>
        <p:spPr>
          <a:xfrm flipH="1">
            <a:off x="8649967" y="5365532"/>
            <a:ext cx="4800" cy="176800"/>
          </a:xfrm>
          <a:prstGeom prst="straightConnector1">
            <a:avLst/>
          </a:prstGeom>
          <a:noFill/>
          <a:ln w="9525" cap="flat" cmpd="sng">
            <a:solidFill>
              <a:schemeClr val="dk2"/>
            </a:solidFill>
            <a:prstDash val="solid"/>
            <a:round/>
            <a:headEnd type="none" w="med" len="med"/>
            <a:tailEnd type="triangle" w="med" len="med"/>
          </a:ln>
        </p:spPr>
      </p:cxnSp>
      <p:cxnSp>
        <p:nvCxnSpPr>
          <p:cNvPr id="225" name="Google Shape;225;p18"/>
          <p:cNvCxnSpPr>
            <a:stCxn id="203" idx="2"/>
            <a:endCxn id="195" idx="0"/>
          </p:cNvCxnSpPr>
          <p:nvPr/>
        </p:nvCxnSpPr>
        <p:spPr>
          <a:xfrm>
            <a:off x="8649967" y="6087125"/>
            <a:ext cx="9600" cy="220000"/>
          </a:xfrm>
          <a:prstGeom prst="straightConnector1">
            <a:avLst/>
          </a:prstGeom>
          <a:noFill/>
          <a:ln w="9525" cap="flat" cmpd="sng">
            <a:solidFill>
              <a:schemeClr val="dk2"/>
            </a:solidFill>
            <a:prstDash val="solid"/>
            <a:round/>
            <a:headEnd type="none" w="med" len="med"/>
            <a:tailEnd type="triangle" w="med" len="med"/>
          </a:ln>
        </p:spPr>
      </p:cxnSp>
      <p:sp>
        <p:nvSpPr>
          <p:cNvPr id="226" name="Google Shape;226;p18"/>
          <p:cNvSpPr txBox="1"/>
          <p:nvPr/>
        </p:nvSpPr>
        <p:spPr>
          <a:xfrm>
            <a:off x="499887" y="3203733"/>
            <a:ext cx="536800" cy="348838"/>
          </a:xfrm>
          <a:prstGeom prst="rect">
            <a:avLst/>
          </a:prstGeom>
          <a:noFill/>
          <a:ln>
            <a:noFill/>
          </a:ln>
        </p:spPr>
        <p:txBody>
          <a:bodyPr spcFirstLastPara="1" wrap="square" lIns="121900" tIns="121900" rIns="121900" bIns="121900" anchor="t" anchorCtr="0">
            <a:spAutoFit/>
          </a:bodyPr>
          <a:lstStyle/>
          <a:p>
            <a:r>
              <a:rPr lang="en" sz="667" b="1">
                <a:solidFill>
                  <a:schemeClr val="dk2"/>
                </a:solidFill>
              </a:rPr>
              <a:t>If No</a:t>
            </a:r>
            <a:endParaRPr sz="667" b="1">
              <a:solidFill>
                <a:schemeClr val="dk2"/>
              </a:solidFill>
            </a:endParaRPr>
          </a:p>
        </p:txBody>
      </p:sp>
      <p:cxnSp>
        <p:nvCxnSpPr>
          <p:cNvPr id="227" name="Google Shape;227;p18"/>
          <p:cNvCxnSpPr>
            <a:stCxn id="175" idx="3"/>
          </p:cNvCxnSpPr>
          <p:nvPr/>
        </p:nvCxnSpPr>
        <p:spPr>
          <a:xfrm rot="10800000" flipH="1">
            <a:off x="11030600" y="3931567"/>
            <a:ext cx="720400" cy="3600"/>
          </a:xfrm>
          <a:prstGeom prst="straightConnector1">
            <a:avLst/>
          </a:prstGeom>
          <a:noFill/>
          <a:ln w="28575" cap="flat" cmpd="sng">
            <a:solidFill>
              <a:srgbClr val="FF0000"/>
            </a:solidFill>
            <a:prstDash val="solid"/>
            <a:round/>
            <a:headEnd type="none" w="med" len="med"/>
            <a:tailEnd type="triangle" w="med" len="med"/>
          </a:ln>
        </p:spPr>
      </p:cxnSp>
      <p:cxnSp>
        <p:nvCxnSpPr>
          <p:cNvPr id="228" name="Google Shape;228;p18"/>
          <p:cNvCxnSpPr>
            <a:stCxn id="203" idx="3"/>
            <a:endCxn id="183" idx="1"/>
          </p:cNvCxnSpPr>
          <p:nvPr/>
        </p:nvCxnSpPr>
        <p:spPr>
          <a:xfrm>
            <a:off x="9761767" y="5814725"/>
            <a:ext cx="414400" cy="0"/>
          </a:xfrm>
          <a:prstGeom prst="straightConnector1">
            <a:avLst/>
          </a:prstGeom>
          <a:noFill/>
          <a:ln w="9525" cap="flat" cmpd="sng">
            <a:solidFill>
              <a:schemeClr val="dk2"/>
            </a:solidFill>
            <a:prstDash val="solid"/>
            <a:round/>
            <a:headEnd type="none" w="med" len="med"/>
            <a:tailEnd type="triangle" w="med" len="med"/>
          </a:ln>
        </p:spPr>
      </p:cxnSp>
      <p:sp>
        <p:nvSpPr>
          <p:cNvPr id="229" name="Google Shape;229;p18"/>
          <p:cNvSpPr txBox="1"/>
          <p:nvPr/>
        </p:nvSpPr>
        <p:spPr>
          <a:xfrm>
            <a:off x="7270937" y="5189100"/>
            <a:ext cx="536800" cy="348838"/>
          </a:xfrm>
          <a:prstGeom prst="rect">
            <a:avLst/>
          </a:prstGeom>
          <a:noFill/>
          <a:ln>
            <a:noFill/>
          </a:ln>
        </p:spPr>
        <p:txBody>
          <a:bodyPr spcFirstLastPara="1" wrap="square" lIns="121900" tIns="121900" rIns="121900" bIns="121900" anchor="t" anchorCtr="0">
            <a:spAutoFit/>
          </a:bodyPr>
          <a:lstStyle/>
          <a:p>
            <a:r>
              <a:rPr lang="en" sz="667" b="1">
                <a:solidFill>
                  <a:schemeClr val="dk2"/>
                </a:solidFill>
              </a:rPr>
              <a:t>If No</a:t>
            </a:r>
            <a:endParaRPr sz="667" b="1">
              <a:solidFill>
                <a:schemeClr val="dk2"/>
              </a:solidFill>
            </a:endParaRPr>
          </a:p>
        </p:txBody>
      </p:sp>
      <p:cxnSp>
        <p:nvCxnSpPr>
          <p:cNvPr id="230" name="Google Shape;230;p18"/>
          <p:cNvCxnSpPr>
            <a:stCxn id="182" idx="1"/>
            <a:endCxn id="195" idx="1"/>
          </p:cNvCxnSpPr>
          <p:nvPr/>
        </p:nvCxnSpPr>
        <p:spPr>
          <a:xfrm flipH="1">
            <a:off x="7588567" y="5189132"/>
            <a:ext cx="78800" cy="1277200"/>
          </a:xfrm>
          <a:prstGeom prst="bentConnector3">
            <a:avLst>
              <a:gd name="adj1" fmla="val 503088"/>
            </a:avLst>
          </a:prstGeom>
          <a:noFill/>
          <a:ln w="9525" cap="flat" cmpd="sng">
            <a:solidFill>
              <a:schemeClr val="dk2"/>
            </a:solidFill>
            <a:prstDash val="solid"/>
            <a:round/>
            <a:headEnd type="none" w="med" len="med"/>
            <a:tailEnd type="triangle" w="med" len="med"/>
          </a:ln>
        </p:spPr>
      </p:cxnSp>
      <p:cxnSp>
        <p:nvCxnSpPr>
          <p:cNvPr id="231" name="Google Shape;231;p18"/>
          <p:cNvCxnSpPr/>
          <p:nvPr/>
        </p:nvCxnSpPr>
        <p:spPr>
          <a:xfrm>
            <a:off x="7081900" y="4486000"/>
            <a:ext cx="484800" cy="21600"/>
          </a:xfrm>
          <a:prstGeom prst="straightConnector1">
            <a:avLst/>
          </a:prstGeom>
          <a:noFill/>
          <a:ln w="28575" cap="flat" cmpd="sng">
            <a:solidFill>
              <a:srgbClr val="FF0000"/>
            </a:solidFill>
            <a:prstDash val="dot"/>
            <a:round/>
            <a:headEnd type="none" w="med" len="med"/>
            <a:tailEnd type="triangle" w="med" len="med"/>
          </a:ln>
        </p:spPr>
      </p:cxnSp>
      <p:sp>
        <p:nvSpPr>
          <p:cNvPr id="232" name="Google Shape;232;p18"/>
          <p:cNvSpPr txBox="1"/>
          <p:nvPr/>
        </p:nvSpPr>
        <p:spPr>
          <a:xfrm>
            <a:off x="7663104" y="3711567"/>
            <a:ext cx="536800" cy="451302"/>
          </a:xfrm>
          <a:prstGeom prst="rect">
            <a:avLst/>
          </a:prstGeom>
          <a:solidFill>
            <a:schemeClr val="lt1"/>
          </a:solidFill>
          <a:ln>
            <a:noFill/>
          </a:ln>
        </p:spPr>
        <p:txBody>
          <a:bodyPr spcFirstLastPara="1" wrap="square" lIns="121900" tIns="121900" rIns="121900" bIns="121900" anchor="t" anchorCtr="0">
            <a:spAutoFit/>
          </a:bodyPr>
          <a:lstStyle/>
          <a:p>
            <a:r>
              <a:rPr lang="en" sz="1333" b="1">
                <a:solidFill>
                  <a:srgbClr val="FF0000"/>
                </a:solidFill>
              </a:rPr>
              <a:t>OR</a:t>
            </a:r>
            <a:endParaRPr sz="1333" b="1">
              <a:solidFill>
                <a:srgbClr val="FF0000"/>
              </a:solidFill>
            </a:endParaRPr>
          </a:p>
        </p:txBody>
      </p:sp>
      <p:cxnSp>
        <p:nvCxnSpPr>
          <p:cNvPr id="233" name="Google Shape;233;p18"/>
          <p:cNvCxnSpPr>
            <a:stCxn id="183" idx="2"/>
            <a:endCxn id="195" idx="3"/>
          </p:cNvCxnSpPr>
          <p:nvPr/>
        </p:nvCxnSpPr>
        <p:spPr>
          <a:xfrm flipH="1">
            <a:off x="9730433" y="6087125"/>
            <a:ext cx="1209200" cy="379200"/>
          </a:xfrm>
          <a:prstGeom prst="straightConnector1">
            <a:avLst/>
          </a:prstGeom>
          <a:noFill/>
          <a:ln w="9525" cap="flat" cmpd="sng">
            <a:solidFill>
              <a:schemeClr val="dk2"/>
            </a:solidFill>
            <a:prstDash val="solid"/>
            <a:round/>
            <a:headEnd type="none" w="med" len="med"/>
            <a:tailEnd type="triangle" w="med" len="med"/>
          </a:ln>
        </p:spPr>
      </p:cxnSp>
      <p:cxnSp>
        <p:nvCxnSpPr>
          <p:cNvPr id="234" name="Google Shape;234;p18"/>
          <p:cNvCxnSpPr>
            <a:stCxn id="192" idx="1"/>
            <a:endCxn id="172" idx="1"/>
          </p:cNvCxnSpPr>
          <p:nvPr/>
        </p:nvCxnSpPr>
        <p:spPr>
          <a:xfrm flipH="1">
            <a:off x="850700" y="3293200"/>
            <a:ext cx="17600" cy="1453600"/>
          </a:xfrm>
          <a:prstGeom prst="bentConnector3">
            <a:avLst>
              <a:gd name="adj1" fmla="val 1902841"/>
            </a:avLst>
          </a:prstGeom>
          <a:noFill/>
          <a:ln w="9525" cap="flat" cmpd="sng">
            <a:solidFill>
              <a:schemeClr val="dk2"/>
            </a:solidFill>
            <a:prstDash val="solid"/>
            <a:round/>
            <a:headEnd type="none" w="med" len="med"/>
            <a:tailEnd type="stealth" w="med" len="med"/>
          </a:ln>
        </p:spPr>
      </p:cxnSp>
    </p:spTree>
    <p:extLst>
      <p:ext uri="{BB962C8B-B14F-4D97-AF65-F5344CB8AC3E}">
        <p14:creationId xmlns:p14="http://schemas.microsoft.com/office/powerpoint/2010/main" val="224116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3858769" y="1639226"/>
            <a:ext cx="7336118" cy="4317473"/>
          </a:xfrm>
        </p:spPr>
        <p:txBody>
          <a:bodyPr>
            <a:normAutofit fontScale="92500"/>
          </a:bodyPr>
          <a:lstStyle/>
          <a:p>
            <a:r>
              <a:rPr lang="en-US" sz="2800" dirty="0"/>
              <a:t>Normal skin = warm to touch</a:t>
            </a:r>
          </a:p>
          <a:p>
            <a:r>
              <a:rPr lang="en-US" sz="2800" dirty="0"/>
              <a:t>Ischemic skin = generally cool to touch</a:t>
            </a:r>
          </a:p>
          <a:p>
            <a:r>
              <a:rPr lang="en-US" sz="2800" dirty="0"/>
              <a:t>Trauma, deep &amp; surrounding infection &amp; deep inflammation are generally warmer than adjacent skin</a:t>
            </a:r>
          </a:p>
          <a:p>
            <a:r>
              <a:rPr lang="en-US" sz="2800" dirty="0"/>
              <a:t>Best felt with back of hand</a:t>
            </a:r>
          </a:p>
          <a:p>
            <a:r>
              <a:rPr lang="en-US" sz="2800" dirty="0"/>
              <a:t>Can be measured with infrared thermometers</a:t>
            </a:r>
          </a:p>
          <a:p>
            <a:pPr lvl="1"/>
            <a:r>
              <a:rPr lang="en-US" sz="2600" dirty="0"/>
              <a:t>Temperature increase of 4◦F on foot indicates increased risk of DFU.</a:t>
            </a:r>
          </a:p>
        </p:txBody>
      </p:sp>
      <p:sp>
        <p:nvSpPr>
          <p:cNvPr id="7" name="Title 1">
            <a:extLst>
              <a:ext uri="{FF2B5EF4-FFF2-40B4-BE49-F238E27FC236}">
                <a16:creationId xmlns:a16="http://schemas.microsoft.com/office/drawing/2014/main" id="{E42A155A-41C1-DB1B-62A8-938F0B273A23}"/>
              </a:ext>
            </a:extLst>
          </p:cNvPr>
          <p:cNvSpPr txBox="1">
            <a:spLocks/>
          </p:cNvSpPr>
          <p:nvPr/>
        </p:nvSpPr>
        <p:spPr>
          <a:xfrm>
            <a:off x="4584407" y="407011"/>
            <a:ext cx="6473455" cy="189991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1219170">
              <a:buClr>
                <a:srgbClr val="000000"/>
              </a:buClr>
            </a:pPr>
            <a:r>
              <a:rPr lang="en-US" sz="3733" b="1" kern="0" dirty="0">
                <a:solidFill>
                  <a:srgbClr val="4285F4">
                    <a:lumMod val="75000"/>
                  </a:srgbClr>
                </a:solidFill>
              </a:rPr>
              <a:t>Skin Temperature</a:t>
            </a:r>
          </a:p>
        </p:txBody>
      </p:sp>
      <p:sp>
        <p:nvSpPr>
          <p:cNvPr id="9" name="Title 8">
            <a:extLst>
              <a:ext uri="{FF2B5EF4-FFF2-40B4-BE49-F238E27FC236}">
                <a16:creationId xmlns:a16="http://schemas.microsoft.com/office/drawing/2014/main" id="{A0E493FC-C437-1620-EB6D-4F4F3C268B60}"/>
              </a:ext>
            </a:extLst>
          </p:cNvPr>
          <p:cNvSpPr>
            <a:spLocks noGrp="1"/>
          </p:cNvSpPr>
          <p:nvPr>
            <p:ph type="title"/>
          </p:nvPr>
        </p:nvSpPr>
        <p:spPr/>
        <p:txBody>
          <a:bodyPr>
            <a:normAutofit/>
          </a:bodyPr>
          <a:lstStyle/>
          <a:p>
            <a:endParaRPr lang="en-US" sz="3200" dirty="0">
              <a:latin typeface="+mj-lt"/>
            </a:endParaRPr>
          </a:p>
        </p:txBody>
      </p:sp>
      <p:pic>
        <p:nvPicPr>
          <p:cNvPr id="10" name="Picture 9">
            <a:extLst>
              <a:ext uri="{FF2B5EF4-FFF2-40B4-BE49-F238E27FC236}">
                <a16:creationId xmlns:a16="http://schemas.microsoft.com/office/drawing/2014/main" id="{9D8F7E1A-8F3C-4F4F-CED6-18D2DF666D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
        <p:nvSpPr>
          <p:cNvPr id="2" name="TextBox 1">
            <a:extLst>
              <a:ext uri="{FF2B5EF4-FFF2-40B4-BE49-F238E27FC236}">
                <a16:creationId xmlns:a16="http://schemas.microsoft.com/office/drawing/2014/main" id="{D89FA20F-6892-C928-C1D3-CC6242759084}"/>
              </a:ext>
            </a:extLst>
          </p:cNvPr>
          <p:cNvSpPr txBox="1"/>
          <p:nvPr/>
        </p:nvSpPr>
        <p:spPr>
          <a:xfrm>
            <a:off x="3858769" y="6238959"/>
            <a:ext cx="6510527" cy="507831"/>
          </a:xfrm>
          <a:prstGeom prst="rect">
            <a:avLst/>
          </a:prstGeom>
          <a:noFill/>
        </p:spPr>
        <p:txBody>
          <a:bodyPr wrap="square" rtlCol="0">
            <a:spAutoFit/>
          </a:bodyPr>
          <a:lstStyle/>
          <a:p>
            <a:pPr defTabSz="914377">
              <a:lnSpc>
                <a:spcPct val="90000"/>
              </a:lnSpc>
              <a:spcBef>
                <a:spcPts val="1000"/>
              </a:spcBef>
              <a:buClrTx/>
              <a:buSzTx/>
              <a:defRPr/>
            </a:pPr>
            <a:r>
              <a:rPr lang="en-US" sz="1000" kern="1200" dirty="0">
                <a:solidFill>
                  <a:srgbClr val="09142A"/>
                </a:solidFill>
                <a:ea typeface="+mn-ea"/>
                <a:cs typeface="+mn-cs"/>
              </a:rPr>
              <a:t>Mufti, A., </a:t>
            </a:r>
            <a:r>
              <a:rPr lang="en-US" sz="1000" kern="1200" dirty="0" err="1">
                <a:solidFill>
                  <a:srgbClr val="09142A"/>
                </a:solidFill>
                <a:ea typeface="+mn-ea"/>
                <a:cs typeface="+mn-cs"/>
              </a:rPr>
              <a:t>Maliyar</a:t>
            </a:r>
            <a:r>
              <a:rPr lang="en-US" sz="1000" kern="1200" dirty="0">
                <a:solidFill>
                  <a:srgbClr val="09142A"/>
                </a:solidFill>
                <a:ea typeface="+mn-ea"/>
                <a:cs typeface="+mn-cs"/>
              </a:rPr>
              <a:t>, K., Ayello, E.A. &amp; </a:t>
            </a:r>
            <a:r>
              <a:rPr lang="en-US" sz="1000" kern="1200" dirty="0" err="1">
                <a:solidFill>
                  <a:srgbClr val="09142A"/>
                </a:solidFill>
                <a:ea typeface="+mn-ea"/>
                <a:cs typeface="+mn-cs"/>
              </a:rPr>
              <a:t>Sibbald</a:t>
            </a:r>
            <a:r>
              <a:rPr lang="en-US" sz="1000" kern="1200" dirty="0">
                <a:solidFill>
                  <a:srgbClr val="09142A"/>
                </a:solidFill>
                <a:ea typeface="+mn-ea"/>
                <a:cs typeface="+mn-cs"/>
              </a:rPr>
              <a:t>, R.G. (2022). Anatomy and physiology of the skin in WOCN Core Curriculum Wound Management 2nd. Ed., pp.12-38, L.L. McNichol, C.R. Ratliff &amp; S.S. Yates, Eds.; Wolters Kluwer.</a:t>
            </a:r>
          </a:p>
        </p:txBody>
      </p:sp>
    </p:spTree>
    <p:extLst>
      <p:ext uri="{BB962C8B-B14F-4D97-AF65-F5344CB8AC3E}">
        <p14:creationId xmlns:p14="http://schemas.microsoft.com/office/powerpoint/2010/main" val="1918965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3641768" y="1453164"/>
            <a:ext cx="7600622" cy="4317473"/>
          </a:xfrm>
        </p:spPr>
        <p:txBody>
          <a:bodyPr>
            <a:normAutofit/>
          </a:bodyPr>
          <a:lstStyle/>
          <a:p>
            <a:r>
              <a:rPr lang="en-US" sz="2800" dirty="0"/>
              <a:t>Refers to skin resiliency</a:t>
            </a:r>
          </a:p>
          <a:p>
            <a:pPr lvl="1"/>
            <a:r>
              <a:rPr lang="en-US" sz="2800" dirty="0"/>
              <a:t>Ability to return to original state</a:t>
            </a:r>
          </a:p>
          <a:p>
            <a:r>
              <a:rPr lang="en-US" sz="2800" dirty="0"/>
              <a:t>Use two fingers to lift skin over sternum</a:t>
            </a:r>
          </a:p>
          <a:p>
            <a:pPr lvl="1"/>
            <a:r>
              <a:rPr lang="en-US" sz="2800" dirty="0"/>
              <a:t>Altered skin turgor common among older adults</a:t>
            </a:r>
          </a:p>
          <a:p>
            <a:pPr lvl="1"/>
            <a:r>
              <a:rPr lang="en-US" sz="2800" dirty="0"/>
              <a:t>May be a sign of dehydration</a:t>
            </a:r>
          </a:p>
          <a:p>
            <a:pPr lvl="2"/>
            <a:r>
              <a:rPr lang="en-US" sz="2800" dirty="0"/>
              <a:t>Difficult to determine specificity &amp; consistency</a:t>
            </a:r>
          </a:p>
          <a:p>
            <a:endParaRPr lang="en-US" dirty="0"/>
          </a:p>
        </p:txBody>
      </p:sp>
      <p:sp>
        <p:nvSpPr>
          <p:cNvPr id="6" name="Title 1">
            <a:extLst>
              <a:ext uri="{FF2B5EF4-FFF2-40B4-BE49-F238E27FC236}">
                <a16:creationId xmlns:a16="http://schemas.microsoft.com/office/drawing/2014/main" id="{3398C682-BCE3-F082-147B-66190718CBA2}"/>
              </a:ext>
            </a:extLst>
          </p:cNvPr>
          <p:cNvSpPr txBox="1">
            <a:spLocks/>
          </p:cNvSpPr>
          <p:nvPr/>
        </p:nvSpPr>
        <p:spPr>
          <a:xfrm>
            <a:off x="5295943" y="580885"/>
            <a:ext cx="6473455" cy="189991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1219170">
              <a:buClr>
                <a:srgbClr val="000000"/>
              </a:buClr>
            </a:pPr>
            <a:r>
              <a:rPr lang="en-US" sz="3733" b="1" kern="0" dirty="0">
                <a:solidFill>
                  <a:srgbClr val="4285F4">
                    <a:lumMod val="75000"/>
                  </a:srgbClr>
                </a:solidFill>
              </a:rPr>
              <a:t>Skin Turgor</a:t>
            </a:r>
          </a:p>
        </p:txBody>
      </p:sp>
      <p:sp>
        <p:nvSpPr>
          <p:cNvPr id="8" name="Title 7">
            <a:extLst>
              <a:ext uri="{FF2B5EF4-FFF2-40B4-BE49-F238E27FC236}">
                <a16:creationId xmlns:a16="http://schemas.microsoft.com/office/drawing/2014/main" id="{7C5FF5CC-F681-849E-1E19-B3DC080DE965}"/>
              </a:ext>
            </a:extLst>
          </p:cNvPr>
          <p:cNvSpPr>
            <a:spLocks noGrp="1"/>
          </p:cNvSpPr>
          <p:nvPr>
            <p:ph type="title"/>
          </p:nvPr>
        </p:nvSpPr>
        <p:spPr/>
        <p:txBody>
          <a:bodyPr>
            <a:normAutofit/>
          </a:bodyPr>
          <a:lstStyle/>
          <a:p>
            <a:endParaRPr lang="en-US"/>
          </a:p>
        </p:txBody>
      </p:sp>
      <p:pic>
        <p:nvPicPr>
          <p:cNvPr id="9" name="Picture 8">
            <a:extLst>
              <a:ext uri="{FF2B5EF4-FFF2-40B4-BE49-F238E27FC236}">
                <a16:creationId xmlns:a16="http://schemas.microsoft.com/office/drawing/2014/main" id="{39E42279-8D3B-A803-85B8-B98EBA5910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
        <p:nvSpPr>
          <p:cNvPr id="2" name="TextBox 1">
            <a:extLst>
              <a:ext uri="{FF2B5EF4-FFF2-40B4-BE49-F238E27FC236}">
                <a16:creationId xmlns:a16="http://schemas.microsoft.com/office/drawing/2014/main" id="{566F93A0-A480-A5E3-9A7E-3ABA841B7B56}"/>
              </a:ext>
            </a:extLst>
          </p:cNvPr>
          <p:cNvSpPr txBox="1"/>
          <p:nvPr/>
        </p:nvSpPr>
        <p:spPr>
          <a:xfrm>
            <a:off x="3858769" y="5913547"/>
            <a:ext cx="6510527" cy="985911"/>
          </a:xfrm>
          <a:prstGeom prst="rect">
            <a:avLst/>
          </a:prstGeom>
          <a:noFill/>
        </p:spPr>
        <p:txBody>
          <a:bodyPr wrap="square" rtlCol="0">
            <a:spAutoFit/>
          </a:bodyPr>
          <a:lstStyle/>
          <a:p>
            <a:pPr defTabSz="914377">
              <a:lnSpc>
                <a:spcPct val="90000"/>
              </a:lnSpc>
              <a:spcBef>
                <a:spcPts val="1000"/>
              </a:spcBef>
              <a:buClrTx/>
              <a:buSzTx/>
              <a:defRPr/>
            </a:pPr>
            <a:r>
              <a:rPr lang="en-US" sz="900" kern="1200" dirty="0">
                <a:solidFill>
                  <a:srgbClr val="09142A"/>
                </a:solidFill>
                <a:ea typeface="+mn-ea"/>
                <a:cs typeface="+mn-cs"/>
              </a:rPr>
              <a:t>Mufti, A., </a:t>
            </a:r>
            <a:r>
              <a:rPr lang="en-US" sz="900" kern="1200" dirty="0" err="1">
                <a:solidFill>
                  <a:srgbClr val="09142A"/>
                </a:solidFill>
                <a:ea typeface="+mn-ea"/>
                <a:cs typeface="+mn-cs"/>
              </a:rPr>
              <a:t>Maliyar</a:t>
            </a:r>
            <a:r>
              <a:rPr lang="en-US" sz="900" kern="1200" dirty="0">
                <a:solidFill>
                  <a:srgbClr val="09142A"/>
                </a:solidFill>
                <a:ea typeface="+mn-ea"/>
                <a:cs typeface="+mn-cs"/>
              </a:rPr>
              <a:t>, K., Ayello, E.A. &amp; </a:t>
            </a:r>
            <a:r>
              <a:rPr lang="en-US" sz="900" kern="1200" dirty="0" err="1">
                <a:solidFill>
                  <a:srgbClr val="09142A"/>
                </a:solidFill>
                <a:ea typeface="+mn-ea"/>
                <a:cs typeface="+mn-cs"/>
              </a:rPr>
              <a:t>Sibbald</a:t>
            </a:r>
            <a:r>
              <a:rPr lang="en-US" sz="900" kern="1200" dirty="0">
                <a:solidFill>
                  <a:srgbClr val="09142A"/>
                </a:solidFill>
                <a:ea typeface="+mn-ea"/>
                <a:cs typeface="+mn-cs"/>
              </a:rPr>
              <a:t>, R.G. (2022). Anatomy and physiology of the skin in WOCN Core Curriculum Wound Management 2nd. Ed., pp.12-38, L.L. McNichol, C.R. Ratliff &amp; S.S. Yates, Eds.; Wolters Kluwer.</a:t>
            </a:r>
          </a:p>
          <a:p>
            <a:pPr defTabSz="914377">
              <a:lnSpc>
                <a:spcPct val="90000"/>
              </a:lnSpc>
              <a:spcBef>
                <a:spcPts val="1000"/>
              </a:spcBef>
              <a:defRPr/>
            </a:pPr>
            <a:r>
              <a:rPr lang="en-US" sz="900" kern="1200" dirty="0">
                <a:solidFill>
                  <a:srgbClr val="09142A"/>
                </a:solidFill>
                <a:ea typeface="+mn-ea"/>
                <a:cs typeface="+mn-cs"/>
              </a:rPr>
              <a:t>Goehring ,M.T., </a:t>
            </a:r>
            <a:r>
              <a:rPr lang="en-US" sz="900" kern="1200" dirty="0" err="1">
                <a:solidFill>
                  <a:srgbClr val="09142A"/>
                </a:solidFill>
                <a:ea typeface="+mn-ea"/>
                <a:cs typeface="+mn-cs"/>
              </a:rPr>
              <a:t>Farran</a:t>
            </a:r>
            <a:r>
              <a:rPr lang="en-US" sz="900" kern="1200" dirty="0">
                <a:solidFill>
                  <a:srgbClr val="09142A"/>
                </a:solidFill>
                <a:ea typeface="+mn-ea"/>
                <a:cs typeface="+mn-cs"/>
              </a:rPr>
              <a:t>, J., Ingles-Laughlin, C., </a:t>
            </a:r>
            <a:r>
              <a:rPr lang="en-US" sz="900" kern="1200" dirty="0" err="1">
                <a:solidFill>
                  <a:srgbClr val="09142A"/>
                </a:solidFill>
                <a:ea typeface="+mn-ea"/>
                <a:cs typeface="+mn-cs"/>
              </a:rPr>
              <a:t>Benedista-Seelman</a:t>
            </a:r>
            <a:r>
              <a:rPr lang="en-US" sz="900" kern="1200" dirty="0">
                <a:solidFill>
                  <a:srgbClr val="09142A"/>
                </a:solidFill>
                <a:ea typeface="+mn-ea"/>
                <a:cs typeface="+mn-cs"/>
              </a:rPr>
              <a:t>, S. &amp; Williams, B. (2022). Measures of Skin Turgor in Humans: A Systematic Review of the Literature. Wound Management and Prevention, 68(4),14-24. </a:t>
            </a:r>
          </a:p>
          <a:p>
            <a:pPr defTabSz="914377">
              <a:lnSpc>
                <a:spcPct val="90000"/>
              </a:lnSpc>
              <a:spcBef>
                <a:spcPts val="1000"/>
              </a:spcBef>
              <a:buClrTx/>
              <a:buSzTx/>
              <a:defRPr/>
            </a:pPr>
            <a:endParaRPr lang="en-US" sz="1000" kern="1200" dirty="0">
              <a:solidFill>
                <a:srgbClr val="09142A"/>
              </a:solidFill>
              <a:ea typeface="+mn-ea"/>
              <a:cs typeface="+mn-cs"/>
            </a:endParaRPr>
          </a:p>
        </p:txBody>
      </p:sp>
    </p:spTree>
    <p:extLst>
      <p:ext uri="{BB962C8B-B14F-4D97-AF65-F5344CB8AC3E}">
        <p14:creationId xmlns:p14="http://schemas.microsoft.com/office/powerpoint/2010/main" val="248863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CD058-7E2C-7F47-1E2D-D1E263BEFF35}"/>
              </a:ext>
            </a:extLst>
          </p:cNvPr>
          <p:cNvSpPr>
            <a:spLocks noGrp="1"/>
          </p:cNvSpPr>
          <p:nvPr>
            <p:ph idx="1"/>
          </p:nvPr>
        </p:nvSpPr>
        <p:spPr>
          <a:xfrm>
            <a:off x="3641768" y="1369449"/>
            <a:ext cx="8336871" cy="4983966"/>
          </a:xfrm>
        </p:spPr>
        <p:txBody>
          <a:bodyPr>
            <a:noAutofit/>
          </a:bodyPr>
          <a:lstStyle/>
          <a:p>
            <a:r>
              <a:rPr lang="en-US" sz="2000" dirty="0"/>
              <a:t>Stratum corneum has 10-15% water content</a:t>
            </a:r>
          </a:p>
          <a:p>
            <a:r>
              <a:rPr lang="en-US" sz="2000" dirty="0"/>
              <a:t>Xerosis</a:t>
            </a:r>
          </a:p>
          <a:p>
            <a:pPr lvl="1"/>
            <a:r>
              <a:rPr lang="en-US" sz="2000" dirty="0"/>
              <a:t>When TEWL &gt;15% leads to skin dryness</a:t>
            </a:r>
          </a:p>
          <a:p>
            <a:r>
              <a:rPr lang="en-US" sz="2000" dirty="0"/>
              <a:t>Skin that is too dry or too wet contributes to risk of skin injury from pressure, shear, friction</a:t>
            </a:r>
          </a:p>
          <a:p>
            <a:r>
              <a:rPr lang="en-US" sz="2000" dirty="0"/>
              <a:t>Xerosis</a:t>
            </a:r>
          </a:p>
          <a:p>
            <a:pPr lvl="1"/>
            <a:r>
              <a:rPr lang="en-US" sz="2000" dirty="0"/>
              <a:t>Light skin tones = flaky &amp; dull</a:t>
            </a:r>
          </a:p>
          <a:p>
            <a:pPr lvl="1"/>
            <a:r>
              <a:rPr lang="en-US" sz="2000" dirty="0"/>
              <a:t>Dark skin tones = ashy</a:t>
            </a:r>
          </a:p>
          <a:p>
            <a:r>
              <a:rPr lang="en-US" sz="2000" dirty="0"/>
              <a:t>Overhydrated skin</a:t>
            </a:r>
          </a:p>
          <a:p>
            <a:pPr lvl="1"/>
            <a:r>
              <a:rPr lang="en-US" sz="2000" dirty="0"/>
              <a:t>Light skin tones = may appear lighter (maceration), erythematous, or irregular edges</a:t>
            </a:r>
          </a:p>
          <a:p>
            <a:pPr lvl="1"/>
            <a:r>
              <a:rPr lang="en-US" sz="2000" dirty="0"/>
              <a:t>Dark skin tones = ashy, variable colors, erythema may be difficult to discern</a:t>
            </a:r>
          </a:p>
        </p:txBody>
      </p:sp>
      <p:sp>
        <p:nvSpPr>
          <p:cNvPr id="9" name="Title 8">
            <a:extLst>
              <a:ext uri="{FF2B5EF4-FFF2-40B4-BE49-F238E27FC236}">
                <a16:creationId xmlns:a16="http://schemas.microsoft.com/office/drawing/2014/main" id="{4CBFBEB2-4216-66D4-09B3-24E93D5A1F11}"/>
              </a:ext>
            </a:extLst>
          </p:cNvPr>
          <p:cNvSpPr>
            <a:spLocks noGrp="1"/>
          </p:cNvSpPr>
          <p:nvPr>
            <p:ph type="title"/>
          </p:nvPr>
        </p:nvSpPr>
        <p:spPr/>
        <p:txBody>
          <a:bodyPr>
            <a:normAutofit/>
          </a:bodyPr>
          <a:lstStyle/>
          <a:p>
            <a:endParaRPr lang="en-US"/>
          </a:p>
        </p:txBody>
      </p:sp>
      <p:sp>
        <p:nvSpPr>
          <p:cNvPr id="10" name="Title 1">
            <a:extLst>
              <a:ext uri="{FF2B5EF4-FFF2-40B4-BE49-F238E27FC236}">
                <a16:creationId xmlns:a16="http://schemas.microsoft.com/office/drawing/2014/main" id="{B343F6E1-8423-866D-D933-2930FA179FE2}"/>
              </a:ext>
            </a:extLst>
          </p:cNvPr>
          <p:cNvSpPr txBox="1">
            <a:spLocks/>
          </p:cNvSpPr>
          <p:nvPr/>
        </p:nvSpPr>
        <p:spPr>
          <a:xfrm>
            <a:off x="5295943" y="580885"/>
            <a:ext cx="6473455" cy="7636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1219170">
              <a:buClr>
                <a:srgbClr val="000000"/>
              </a:buClr>
            </a:pPr>
            <a:r>
              <a:rPr lang="en-US" sz="3200" b="1" kern="0" dirty="0">
                <a:solidFill>
                  <a:srgbClr val="4285F4">
                    <a:lumMod val="75000"/>
                  </a:srgbClr>
                </a:solidFill>
              </a:rPr>
              <a:t>Skin Moisture</a:t>
            </a:r>
          </a:p>
        </p:txBody>
      </p:sp>
      <p:pic>
        <p:nvPicPr>
          <p:cNvPr id="11" name="Picture 10">
            <a:extLst>
              <a:ext uri="{FF2B5EF4-FFF2-40B4-BE49-F238E27FC236}">
                <a16:creationId xmlns:a16="http://schemas.microsoft.com/office/drawing/2014/main" id="{9DBFFA94-EEF8-7159-BB54-ED07D684A3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 y="10"/>
            <a:ext cx="3641765" cy="6857991"/>
          </a:xfrm>
          <a:prstGeom prst="rect">
            <a:avLst/>
          </a:prstGeom>
        </p:spPr>
      </p:pic>
      <p:sp>
        <p:nvSpPr>
          <p:cNvPr id="2" name="TextBox 1">
            <a:extLst>
              <a:ext uri="{FF2B5EF4-FFF2-40B4-BE49-F238E27FC236}">
                <a16:creationId xmlns:a16="http://schemas.microsoft.com/office/drawing/2014/main" id="{8EBA53F0-0A2B-5129-9DB0-0B2232153437}"/>
              </a:ext>
            </a:extLst>
          </p:cNvPr>
          <p:cNvSpPr txBox="1"/>
          <p:nvPr/>
        </p:nvSpPr>
        <p:spPr>
          <a:xfrm>
            <a:off x="3641769" y="6132245"/>
            <a:ext cx="6727528" cy="7484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rgbClr val="09142A"/>
                </a:solidFill>
                <a:ea typeface="+mn-ea"/>
                <a:cs typeface="+mn-cs"/>
              </a:rPr>
              <a:t>1. Mufti, A., </a:t>
            </a:r>
            <a:r>
              <a:rPr lang="en-US" sz="700" kern="1200" dirty="0" err="1">
                <a:solidFill>
                  <a:srgbClr val="09142A"/>
                </a:solidFill>
                <a:ea typeface="+mn-ea"/>
                <a:cs typeface="+mn-cs"/>
              </a:rPr>
              <a:t>Maliyar</a:t>
            </a:r>
            <a:r>
              <a:rPr lang="en-US" sz="700" kern="1200" dirty="0">
                <a:solidFill>
                  <a:srgbClr val="09142A"/>
                </a:solidFill>
                <a:ea typeface="+mn-ea"/>
                <a:cs typeface="+mn-cs"/>
              </a:rPr>
              <a:t>, K., Ayello, E.A. &amp; </a:t>
            </a:r>
            <a:r>
              <a:rPr lang="en-US" sz="700" kern="1200" dirty="0" err="1">
                <a:solidFill>
                  <a:srgbClr val="09142A"/>
                </a:solidFill>
                <a:ea typeface="+mn-ea"/>
                <a:cs typeface="+mn-cs"/>
              </a:rPr>
              <a:t>Sibbald</a:t>
            </a:r>
            <a:r>
              <a:rPr lang="en-US" sz="700" kern="1200" dirty="0">
                <a:solidFill>
                  <a:srgbClr val="09142A"/>
                </a:solidFill>
                <a:ea typeface="+mn-ea"/>
                <a:cs typeface="+mn-cs"/>
              </a:rPr>
              <a:t>, R.G. (2022). Anatomy and physiology of the skin in WOCN Core Curriculum Wound Management 2nd. Ed., pp.12-38, L.L. McNichol, C.R. Ratliff &amp; S.S. Yates, Eds.; Wolters Kluwer.</a:t>
            </a:r>
            <a:endParaRPr lang="en-US" sz="7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00" dirty="0">
                <a:effectLst/>
                <a:latin typeface="Arial" panose="020B0604020202020204" pitchFamily="34" charset="0"/>
                <a:ea typeface="Aptos" panose="020B0004020202020204" pitchFamily="34" charset="0"/>
                <a:cs typeface="Times New Roman" panose="02020603050405020304" pitchFamily="18" charset="0"/>
              </a:rPr>
              <a:t>2. LeBlanc, K., </a:t>
            </a:r>
            <a:r>
              <a:rPr lang="en-US" sz="700" kern="100" dirty="0" err="1">
                <a:effectLst/>
                <a:latin typeface="Arial" panose="020B0604020202020204" pitchFamily="34" charset="0"/>
                <a:ea typeface="Aptos" panose="020B0004020202020204" pitchFamily="34" charset="0"/>
                <a:cs typeface="Times New Roman" panose="02020603050405020304" pitchFamily="18" charset="0"/>
              </a:rPr>
              <a:t>Baranoski</a:t>
            </a:r>
            <a:r>
              <a:rPr lang="en-US" sz="700" kern="100" dirty="0">
                <a:effectLst/>
                <a:latin typeface="Arial" panose="020B0604020202020204" pitchFamily="34" charset="0"/>
                <a:ea typeface="Aptos" panose="020B0004020202020204" pitchFamily="34" charset="0"/>
                <a:cs typeface="Times New Roman" panose="02020603050405020304" pitchFamily="18" charset="0"/>
              </a:rPr>
              <a:t>, S., Christensen, D., Langemo, D., Edwards, K., Holloway, S…. Regan, M. (2013). International Skin Tear Advisory Panel: A Tool Kit to Aid in the Prevention, Assessment, and Treatment of Skin Tears Using a Simplified Classification System©. Advances in Skin &amp; Wound Care, 26(10), 459-476.</a:t>
            </a:r>
            <a:endParaRPr lang="en-US" sz="700" kern="100" dirty="0">
              <a:effectLst/>
              <a:latin typeface="Aptos" panose="020B0004020202020204" pitchFamily="34" charset="0"/>
              <a:ea typeface="Aptos" panose="020B0004020202020204" pitchFamily="34" charset="0"/>
              <a:cs typeface="Times New Roman" panose="02020603050405020304" pitchFamily="18" charset="0"/>
            </a:endParaRPr>
          </a:p>
          <a:p>
            <a:pPr defTabSz="914377">
              <a:lnSpc>
                <a:spcPct val="90000"/>
              </a:lnSpc>
              <a:spcBef>
                <a:spcPts val="1000"/>
              </a:spcBef>
              <a:buClrTx/>
              <a:buSzTx/>
              <a:defRPr/>
            </a:pPr>
            <a:endParaRPr lang="en-US" sz="700" kern="1200" dirty="0">
              <a:solidFill>
                <a:srgbClr val="09142A"/>
              </a:solidFill>
              <a:ea typeface="+mn-ea"/>
              <a:cs typeface="+mn-cs"/>
            </a:endParaRPr>
          </a:p>
        </p:txBody>
      </p:sp>
    </p:spTree>
    <p:extLst>
      <p:ext uri="{BB962C8B-B14F-4D97-AF65-F5344CB8AC3E}">
        <p14:creationId xmlns:p14="http://schemas.microsoft.com/office/powerpoint/2010/main" val="2634722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1742</TotalTime>
  <Words>15362</Words>
  <Application>Microsoft Macintosh PowerPoint</Application>
  <PresentationFormat>Widescreen</PresentationFormat>
  <Paragraphs>1071</Paragraphs>
  <Slides>67</Slides>
  <Notes>66</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67</vt:i4>
      </vt:variant>
    </vt:vector>
  </HeadingPairs>
  <TitlesOfParts>
    <vt:vector size="87" baseType="lpstr">
      <vt:lpstr>ＭＳ Ｐゴシック</vt:lpstr>
      <vt:lpstr>.AppleSystemUIFont</vt:lpstr>
      <vt:lpstr>Aptos</vt:lpstr>
      <vt:lpstr>Arial</vt:lpstr>
      <vt:lpstr>Arial Black</vt:lpstr>
      <vt:lpstr>Avenir-Light</vt:lpstr>
      <vt:lpstr>Calibri</vt:lpstr>
      <vt:lpstr>Cambria</vt:lpstr>
      <vt:lpstr>Courier New</vt:lpstr>
      <vt:lpstr>ElsevierGulliver</vt:lpstr>
      <vt:lpstr>Google Sans</vt:lpstr>
      <vt:lpstr>Helvetica</vt:lpstr>
      <vt:lpstr>Roboto</vt:lpstr>
      <vt:lpstr>Roboto Light</vt:lpstr>
      <vt:lpstr>Rockwell</vt:lpstr>
      <vt:lpstr>Times New Roman</vt:lpstr>
      <vt:lpstr>Simple Light</vt:lpstr>
      <vt:lpstr>1_Simple Light</vt:lpstr>
      <vt:lpstr>2_Simple Light</vt:lpstr>
      <vt:lpstr>Photo Editor Photo</vt:lpstr>
      <vt:lpstr>Scott Triggers©: Perioperative Skin Assessment</vt:lpstr>
      <vt:lpstr>Objectives</vt:lpstr>
      <vt:lpstr>Surgical Skin Safety Statistics</vt:lpstr>
      <vt:lpstr>Components of Skin Assessment</vt:lpstr>
      <vt:lpstr>Skin Color</vt:lpstr>
      <vt:lpstr>PowerPoint Presentation</vt:lpstr>
      <vt:lpstr>PowerPoint Presentation</vt:lpstr>
      <vt:lpstr>PowerPoint Presentation</vt:lpstr>
      <vt:lpstr>PowerPoint Presentation</vt:lpstr>
      <vt:lpstr>PowerPoint Presentation</vt:lpstr>
      <vt:lpstr>Anatomy </vt:lpstr>
      <vt:lpstr>Pressure Injury</vt:lpstr>
      <vt:lpstr>Etiology of Pressure Injury 1-3</vt:lpstr>
      <vt:lpstr>Top-Down vs Bottom-Up Tissue Damage</vt:lpstr>
      <vt:lpstr>Stages of Pressure Injury</vt:lpstr>
      <vt:lpstr>PowerPoint Presentation</vt:lpstr>
      <vt:lpstr>PowerPoint Presentation</vt:lpstr>
      <vt:lpstr>PowerPoint Presentation</vt:lpstr>
      <vt:lpstr>Stage 2 Pressure Injury </vt:lpstr>
      <vt:lpstr>What Stage 2 Pressure Injury is NOT…</vt:lpstr>
      <vt:lpstr>PowerPoint Presentation</vt:lpstr>
      <vt:lpstr>PowerPoint Presentation</vt:lpstr>
      <vt:lpstr>Stage 4 -Pressure Injury </vt:lpstr>
      <vt:lpstr>Pressure Injury Unstageable</vt:lpstr>
      <vt:lpstr>Pressure Injury Unstageable</vt:lpstr>
      <vt:lpstr>Unstageable with Eschar</vt:lpstr>
      <vt:lpstr>Deep Tissue Pressure Injury</vt:lpstr>
      <vt:lpstr>PowerPoint Presentation</vt:lpstr>
      <vt:lpstr>Deep Tissue Pressure Injury is NOT…</vt:lpstr>
      <vt:lpstr>Medical Device Related Pressure Injury (MDRPI)</vt:lpstr>
      <vt:lpstr>PowerPoint Presentation</vt:lpstr>
      <vt:lpstr>High risk medical devices </vt:lpstr>
      <vt:lpstr>MDRPI in the OR</vt:lpstr>
      <vt:lpstr>PowerPoint Presentation</vt:lpstr>
      <vt:lpstr>Pressure Injury Mucosal Membrane</vt:lpstr>
      <vt:lpstr>Medical Adhesive-Related Skin Injury (MARSI)</vt:lpstr>
      <vt:lpstr>MARSI</vt:lpstr>
      <vt:lpstr>Etiology</vt:lpstr>
      <vt:lpstr>Skin Assessment</vt:lpstr>
      <vt:lpstr>Perioperative Skin Assessment</vt:lpstr>
      <vt:lpstr>PowerPoint Presentation</vt:lpstr>
      <vt:lpstr>PowerPoint Presentation</vt:lpstr>
      <vt:lpstr>Hints for Assessing Darkly Toned Skin</vt:lpstr>
      <vt:lpstr>Skin Tone Classification</vt:lpstr>
      <vt:lpstr>PowerPoint Presentation</vt:lpstr>
      <vt:lpstr>PowerPoint Presentation</vt:lpstr>
      <vt:lpstr>Assessing Skin of Color Recommendations</vt:lpstr>
      <vt:lpstr>Bariatric Skin Considerations</vt:lpstr>
      <vt:lpstr>Surgical Procedural Positioning and  High-Risk  Pressure Points</vt:lpstr>
      <vt:lpstr>PI Location in Studies </vt:lpstr>
      <vt:lpstr>Supine position</vt:lpstr>
      <vt:lpstr>Prone position </vt:lpstr>
      <vt:lpstr>Prone position risks </vt:lpstr>
      <vt:lpstr>Trendelenburg and Reverse Trendelenburg position</vt:lpstr>
      <vt:lpstr>Trendelenburg position – risks </vt:lpstr>
      <vt:lpstr>Lithotomy position</vt:lpstr>
      <vt:lpstr>Lateral position</vt:lpstr>
      <vt:lpstr>Sitting position</vt:lpstr>
      <vt:lpstr>Perioperative Skin Assessment</vt:lpstr>
      <vt:lpstr>OR/Procedure to PeriAnesthesia</vt:lpstr>
      <vt:lpstr>Thank you very much!</vt:lpstr>
      <vt:lpstr> Post-Test</vt:lpstr>
      <vt:lpstr>References and Resources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Scott</dc:creator>
  <cp:lastModifiedBy>Susan Scott</cp:lastModifiedBy>
  <cp:revision>19</cp:revision>
  <cp:lastPrinted>2024-08-02T22:22:26Z</cp:lastPrinted>
  <dcterms:created xsi:type="dcterms:W3CDTF">2024-07-14T18:39:11Z</dcterms:created>
  <dcterms:modified xsi:type="dcterms:W3CDTF">2024-08-05T23:46:44Z</dcterms:modified>
</cp:coreProperties>
</file>