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60" r:id="rId4"/>
    <p:sldId id="263" r:id="rId5"/>
    <p:sldId id="265" r:id="rId6"/>
    <p:sldId id="266" r:id="rId7"/>
    <p:sldId id="267" r:id="rId8"/>
    <p:sldId id="287" r:id="rId9"/>
    <p:sldId id="288" r:id="rId10"/>
    <p:sldId id="271" r:id="rId11"/>
    <p:sldId id="270" r:id="rId12"/>
    <p:sldId id="290" r:id="rId13"/>
    <p:sldId id="293" r:id="rId14"/>
    <p:sldId id="273" r:id="rId15"/>
    <p:sldId id="291" r:id="rId16"/>
    <p:sldId id="292" r:id="rId17"/>
    <p:sldId id="269" r:id="rId18"/>
    <p:sldId id="272" r:id="rId19"/>
    <p:sldId id="268" r:id="rId20"/>
    <p:sldId id="264" r:id="rId21"/>
    <p:sldId id="274" r:id="rId22"/>
    <p:sldId id="259" r:id="rId23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Light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5B1"/>
    <a:srgbClr val="5C31B1"/>
    <a:srgbClr val="5A3CA6"/>
    <a:srgbClr val="66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058CF-1A91-4398-BF80-059E61299BA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ACD430-E1E2-4544-B306-9107C68BDE16}">
      <dgm:prSet custT="1"/>
      <dgm:spPr>
        <a:solidFill>
          <a:srgbClr val="7C35B1"/>
        </a:solidFill>
      </dgm:spPr>
      <dgm:t>
        <a:bodyPr/>
        <a:lstStyle/>
        <a:p>
          <a:r>
            <a:rPr lang="pt-BR" sz="1500" dirty="0"/>
            <a:t>1. </a:t>
          </a:r>
          <a:r>
            <a:rPr lang="pt-BR" sz="1400" dirty="0"/>
            <a:t>Preparar os times de bordo para </a:t>
          </a:r>
          <a:r>
            <a:rPr lang="pt-BR" sz="1400" dirty="0" err="1"/>
            <a:t>V</a:t>
          </a:r>
          <a:r>
            <a:rPr lang="pt-BR" sz="1400" i="1" dirty="0" err="1"/>
            <a:t>etting</a:t>
          </a:r>
          <a:r>
            <a:rPr lang="pt-BR" sz="1400" i="1" dirty="0"/>
            <a:t> </a:t>
          </a:r>
          <a:r>
            <a:rPr lang="pt-BR" sz="1400" i="1" dirty="0" err="1"/>
            <a:t>Survey</a:t>
          </a:r>
          <a:r>
            <a:rPr lang="pt-BR" sz="1400" i="1" dirty="0"/>
            <a:t> e SIRE </a:t>
          </a:r>
          <a:r>
            <a:rPr lang="pt-BR" sz="1400" i="1" dirty="0" err="1"/>
            <a:t>Inspections</a:t>
          </a:r>
          <a:r>
            <a:rPr lang="pt-BR" sz="1400" i="1" dirty="0"/>
            <a:t>. </a:t>
          </a:r>
          <a:endParaRPr lang="en-US" sz="1400" i="1" dirty="0"/>
        </a:p>
      </dgm:t>
    </dgm:pt>
    <dgm:pt modelId="{7DA0B302-AF2A-4B19-8253-2AB44DEC000B}" type="parTrans" cxnId="{1539A0A1-DE5B-4CB4-BB5B-63EA5ED85F71}">
      <dgm:prSet/>
      <dgm:spPr/>
      <dgm:t>
        <a:bodyPr/>
        <a:lstStyle/>
        <a:p>
          <a:endParaRPr lang="en-US"/>
        </a:p>
      </dgm:t>
    </dgm:pt>
    <dgm:pt modelId="{500A087A-C212-44A2-9932-EBB5F7184C11}" type="sibTrans" cxnId="{1539A0A1-DE5B-4CB4-BB5B-63EA5ED85F7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167A6903-0CC0-4629-8ED2-1937B15115E6}">
      <dgm:prSet custT="1"/>
      <dgm:spPr>
        <a:solidFill>
          <a:srgbClr val="5C31B1"/>
        </a:solidFill>
      </dgm:spPr>
      <dgm:t>
        <a:bodyPr/>
        <a:lstStyle/>
        <a:p>
          <a:r>
            <a:rPr lang="pt-BR" sz="1400" dirty="0"/>
            <a:t>2. Elevar e alinhar os critérios de percepção de risco das tripulações nos diferentes modais.</a:t>
          </a:r>
          <a:endParaRPr lang="en-US" sz="1400" dirty="0"/>
        </a:p>
      </dgm:t>
    </dgm:pt>
    <dgm:pt modelId="{AFC33C48-DDAD-4FC9-B8F9-CF697D1A637F}" type="parTrans" cxnId="{821EE03A-0131-4F8A-824A-9094D0772888}">
      <dgm:prSet/>
      <dgm:spPr/>
      <dgm:t>
        <a:bodyPr/>
        <a:lstStyle/>
        <a:p>
          <a:endParaRPr lang="pt-BR"/>
        </a:p>
      </dgm:t>
    </dgm:pt>
    <dgm:pt modelId="{CC412E15-F49C-44E7-86B9-FAD5ED772E6D}" type="sibTrans" cxnId="{821EE03A-0131-4F8A-824A-9094D077288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pt-BR"/>
        </a:p>
      </dgm:t>
    </dgm:pt>
    <dgm:pt modelId="{A24724BD-CF6F-4D17-A951-99AE9AE059DE}">
      <dgm:prSet custT="1"/>
      <dgm:spPr>
        <a:solidFill>
          <a:srgbClr val="002060"/>
        </a:solidFill>
      </dgm:spPr>
      <dgm:t>
        <a:bodyPr/>
        <a:lstStyle/>
        <a:p>
          <a:r>
            <a:rPr lang="pt-BR" sz="1400" dirty="0"/>
            <a:t>3. Elevar o padrão técnico de nossas tripulações.</a:t>
          </a:r>
          <a:endParaRPr lang="en-US" sz="1400" dirty="0"/>
        </a:p>
      </dgm:t>
    </dgm:pt>
    <dgm:pt modelId="{83C131DF-3124-4E52-8EA8-B183EB534807}" type="parTrans" cxnId="{D7269479-A98F-4477-86C7-E47DB0B60C28}">
      <dgm:prSet/>
      <dgm:spPr/>
      <dgm:t>
        <a:bodyPr/>
        <a:lstStyle/>
        <a:p>
          <a:endParaRPr lang="pt-BR"/>
        </a:p>
      </dgm:t>
    </dgm:pt>
    <dgm:pt modelId="{FB6888CD-84DD-4C10-B904-02B6F8C4BF9F}" type="sibTrans" cxnId="{D7269479-A98F-4477-86C7-E47DB0B60C28}">
      <dgm:prSet/>
      <dgm:spPr/>
      <dgm:t>
        <a:bodyPr/>
        <a:lstStyle/>
        <a:p>
          <a:endParaRPr lang="pt-BR"/>
        </a:p>
      </dgm:t>
    </dgm:pt>
    <dgm:pt modelId="{B76502F9-15B3-4F90-9E6F-53F35754B41D}" type="pres">
      <dgm:prSet presAssocID="{156058CF-1A91-4398-BF80-059E61299BA9}" presName="Name0" presStyleCnt="0">
        <dgm:presLayoutVars>
          <dgm:dir/>
          <dgm:resizeHandles val="exact"/>
        </dgm:presLayoutVars>
      </dgm:prSet>
      <dgm:spPr/>
    </dgm:pt>
    <dgm:pt modelId="{6BA77673-42E1-4954-90C4-A12441A02399}" type="pres">
      <dgm:prSet presAssocID="{D7ACD430-E1E2-4544-B306-9107C68BDE16}" presName="node" presStyleLbl="node1" presStyleIdx="0" presStyleCnt="3">
        <dgm:presLayoutVars>
          <dgm:bulletEnabled val="1"/>
        </dgm:presLayoutVars>
      </dgm:prSet>
      <dgm:spPr/>
    </dgm:pt>
    <dgm:pt modelId="{734115F9-2C7A-4FE4-9C17-B9C9CC1192DA}" type="pres">
      <dgm:prSet presAssocID="{500A087A-C212-44A2-9932-EBB5F7184C11}" presName="sibTrans" presStyleLbl="sibTrans1D1" presStyleIdx="0" presStyleCnt="2"/>
      <dgm:spPr/>
    </dgm:pt>
    <dgm:pt modelId="{1878A9E9-9D9A-43FF-AFE7-65EC4945986B}" type="pres">
      <dgm:prSet presAssocID="{500A087A-C212-44A2-9932-EBB5F7184C11}" presName="connectorText" presStyleLbl="sibTrans1D1" presStyleIdx="0" presStyleCnt="2"/>
      <dgm:spPr/>
    </dgm:pt>
    <dgm:pt modelId="{F407A1CE-7CDF-4D2A-94B4-DDDD8E08B9C1}" type="pres">
      <dgm:prSet presAssocID="{167A6903-0CC0-4629-8ED2-1937B15115E6}" presName="node" presStyleLbl="node1" presStyleIdx="1" presStyleCnt="3">
        <dgm:presLayoutVars>
          <dgm:bulletEnabled val="1"/>
        </dgm:presLayoutVars>
      </dgm:prSet>
      <dgm:spPr/>
    </dgm:pt>
    <dgm:pt modelId="{7F0D26B9-AF41-40DC-8719-F56A138A3BB9}" type="pres">
      <dgm:prSet presAssocID="{CC412E15-F49C-44E7-86B9-FAD5ED772E6D}" presName="sibTrans" presStyleLbl="sibTrans1D1" presStyleIdx="1" presStyleCnt="2"/>
      <dgm:spPr/>
    </dgm:pt>
    <dgm:pt modelId="{74108A3E-8D01-4BFD-9ECD-E0544508B5C7}" type="pres">
      <dgm:prSet presAssocID="{CC412E15-F49C-44E7-86B9-FAD5ED772E6D}" presName="connectorText" presStyleLbl="sibTrans1D1" presStyleIdx="1" presStyleCnt="2"/>
      <dgm:spPr/>
    </dgm:pt>
    <dgm:pt modelId="{4515601E-6DF8-49A7-AABD-E9D9ABAE2F10}" type="pres">
      <dgm:prSet presAssocID="{A24724BD-CF6F-4D17-A951-99AE9AE059DE}" presName="node" presStyleLbl="node1" presStyleIdx="2" presStyleCnt="3">
        <dgm:presLayoutVars>
          <dgm:bulletEnabled val="1"/>
        </dgm:presLayoutVars>
      </dgm:prSet>
      <dgm:spPr/>
    </dgm:pt>
  </dgm:ptLst>
  <dgm:cxnLst>
    <dgm:cxn modelId="{821EE03A-0131-4F8A-824A-9094D0772888}" srcId="{156058CF-1A91-4398-BF80-059E61299BA9}" destId="{167A6903-0CC0-4629-8ED2-1937B15115E6}" srcOrd="1" destOrd="0" parTransId="{AFC33C48-DDAD-4FC9-B8F9-CF697D1A637F}" sibTransId="{CC412E15-F49C-44E7-86B9-FAD5ED772E6D}"/>
    <dgm:cxn modelId="{D7269479-A98F-4477-86C7-E47DB0B60C28}" srcId="{156058CF-1A91-4398-BF80-059E61299BA9}" destId="{A24724BD-CF6F-4D17-A951-99AE9AE059DE}" srcOrd="2" destOrd="0" parTransId="{83C131DF-3124-4E52-8EA8-B183EB534807}" sibTransId="{FB6888CD-84DD-4C10-B904-02B6F8C4BF9F}"/>
    <dgm:cxn modelId="{4ECA585A-A0A2-436E-980F-866ACAF82E97}" type="presOf" srcId="{500A087A-C212-44A2-9932-EBB5F7184C11}" destId="{734115F9-2C7A-4FE4-9C17-B9C9CC1192DA}" srcOrd="0" destOrd="0" presId="urn:microsoft.com/office/officeart/2016/7/layout/RepeatingBendingProcessNew"/>
    <dgm:cxn modelId="{7CF9268C-DBFA-411C-9DE1-3CA6AD3CB6D2}" type="presOf" srcId="{CC412E15-F49C-44E7-86B9-FAD5ED772E6D}" destId="{74108A3E-8D01-4BFD-9ECD-E0544508B5C7}" srcOrd="1" destOrd="0" presId="urn:microsoft.com/office/officeart/2016/7/layout/RepeatingBendingProcessNew"/>
    <dgm:cxn modelId="{E92E1D9C-75DC-4534-83EF-FB584EEF9E5A}" type="presOf" srcId="{156058CF-1A91-4398-BF80-059E61299BA9}" destId="{B76502F9-15B3-4F90-9E6F-53F35754B41D}" srcOrd="0" destOrd="0" presId="urn:microsoft.com/office/officeart/2016/7/layout/RepeatingBendingProcessNew"/>
    <dgm:cxn modelId="{1539A0A1-DE5B-4CB4-BB5B-63EA5ED85F71}" srcId="{156058CF-1A91-4398-BF80-059E61299BA9}" destId="{D7ACD430-E1E2-4544-B306-9107C68BDE16}" srcOrd="0" destOrd="0" parTransId="{7DA0B302-AF2A-4B19-8253-2AB44DEC000B}" sibTransId="{500A087A-C212-44A2-9932-EBB5F7184C11}"/>
    <dgm:cxn modelId="{BBBD17B2-C850-4173-8F9E-760B2BBD4C2E}" type="presOf" srcId="{CC412E15-F49C-44E7-86B9-FAD5ED772E6D}" destId="{7F0D26B9-AF41-40DC-8719-F56A138A3BB9}" srcOrd="0" destOrd="0" presId="urn:microsoft.com/office/officeart/2016/7/layout/RepeatingBendingProcessNew"/>
    <dgm:cxn modelId="{AC5815BB-AE75-4355-BDF0-7FFE9E208195}" type="presOf" srcId="{D7ACD430-E1E2-4544-B306-9107C68BDE16}" destId="{6BA77673-42E1-4954-90C4-A12441A02399}" srcOrd="0" destOrd="0" presId="urn:microsoft.com/office/officeart/2016/7/layout/RepeatingBendingProcessNew"/>
    <dgm:cxn modelId="{20A437C1-CA9C-4C27-B5A9-0295E85D9CC5}" type="presOf" srcId="{167A6903-0CC0-4629-8ED2-1937B15115E6}" destId="{F407A1CE-7CDF-4D2A-94B4-DDDD8E08B9C1}" srcOrd="0" destOrd="0" presId="urn:microsoft.com/office/officeart/2016/7/layout/RepeatingBendingProcessNew"/>
    <dgm:cxn modelId="{0CAD63C9-1DB5-4B73-980B-4B212688164C}" type="presOf" srcId="{500A087A-C212-44A2-9932-EBB5F7184C11}" destId="{1878A9E9-9D9A-43FF-AFE7-65EC4945986B}" srcOrd="1" destOrd="0" presId="urn:microsoft.com/office/officeart/2016/7/layout/RepeatingBendingProcessNew"/>
    <dgm:cxn modelId="{BB8D3EE6-1D12-49BE-B44C-7A02FEAF7928}" type="presOf" srcId="{A24724BD-CF6F-4D17-A951-99AE9AE059DE}" destId="{4515601E-6DF8-49A7-AABD-E9D9ABAE2F10}" srcOrd="0" destOrd="0" presId="urn:microsoft.com/office/officeart/2016/7/layout/RepeatingBendingProcessNew"/>
    <dgm:cxn modelId="{17474287-4AC3-4E82-B6FB-E3D4F991D5DA}" type="presParOf" srcId="{B76502F9-15B3-4F90-9E6F-53F35754B41D}" destId="{6BA77673-42E1-4954-90C4-A12441A02399}" srcOrd="0" destOrd="0" presId="urn:microsoft.com/office/officeart/2016/7/layout/RepeatingBendingProcessNew"/>
    <dgm:cxn modelId="{63D17CD4-0973-41A7-B9BD-80D095F5E9A8}" type="presParOf" srcId="{B76502F9-15B3-4F90-9E6F-53F35754B41D}" destId="{734115F9-2C7A-4FE4-9C17-B9C9CC1192DA}" srcOrd="1" destOrd="0" presId="urn:microsoft.com/office/officeart/2016/7/layout/RepeatingBendingProcessNew"/>
    <dgm:cxn modelId="{08130D5F-6BE0-48C1-945E-F96AC8D35442}" type="presParOf" srcId="{734115F9-2C7A-4FE4-9C17-B9C9CC1192DA}" destId="{1878A9E9-9D9A-43FF-AFE7-65EC4945986B}" srcOrd="0" destOrd="0" presId="urn:microsoft.com/office/officeart/2016/7/layout/RepeatingBendingProcessNew"/>
    <dgm:cxn modelId="{D0FCFC93-D4D1-48B4-9937-BF1A1EF38E46}" type="presParOf" srcId="{B76502F9-15B3-4F90-9E6F-53F35754B41D}" destId="{F407A1CE-7CDF-4D2A-94B4-DDDD8E08B9C1}" srcOrd="2" destOrd="0" presId="urn:microsoft.com/office/officeart/2016/7/layout/RepeatingBendingProcessNew"/>
    <dgm:cxn modelId="{A0B142FB-5D8D-42FE-A840-6557729778D6}" type="presParOf" srcId="{B76502F9-15B3-4F90-9E6F-53F35754B41D}" destId="{7F0D26B9-AF41-40DC-8719-F56A138A3BB9}" srcOrd="3" destOrd="0" presId="urn:microsoft.com/office/officeart/2016/7/layout/RepeatingBendingProcessNew"/>
    <dgm:cxn modelId="{05B8B202-F132-4E30-80B3-9432F5AB3981}" type="presParOf" srcId="{7F0D26B9-AF41-40DC-8719-F56A138A3BB9}" destId="{74108A3E-8D01-4BFD-9ECD-E0544508B5C7}" srcOrd="0" destOrd="0" presId="urn:microsoft.com/office/officeart/2016/7/layout/RepeatingBendingProcessNew"/>
    <dgm:cxn modelId="{6784D698-3573-4A48-9090-66611FD9BA8D}" type="presParOf" srcId="{B76502F9-15B3-4F90-9E6F-53F35754B41D}" destId="{4515601E-6DF8-49A7-AABD-E9D9ABAE2F10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115F9-2C7A-4FE4-9C17-B9C9CC1192DA}">
      <dsp:nvSpPr>
        <dsp:cNvPr id="0" name=""/>
        <dsp:cNvSpPr/>
      </dsp:nvSpPr>
      <dsp:spPr>
        <a:xfrm>
          <a:off x="2104031" y="1152973"/>
          <a:ext cx="4524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58" y="45720"/>
              </a:lnTo>
            </a:path>
          </a:pathLst>
        </a:custGeom>
        <a:noFill/>
        <a:ln w="19050" cap="flat" cmpd="sng" algn="ctr">
          <a:solidFill>
            <a:schemeClr val="accent3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318184" y="1196278"/>
        <a:ext cx="24152" cy="4830"/>
      </dsp:txXfrm>
    </dsp:sp>
    <dsp:sp modelId="{6BA77673-42E1-4954-90C4-A12441A02399}">
      <dsp:nvSpPr>
        <dsp:cNvPr id="0" name=""/>
        <dsp:cNvSpPr/>
      </dsp:nvSpPr>
      <dsp:spPr>
        <a:xfrm>
          <a:off x="5579" y="568618"/>
          <a:ext cx="2100252" cy="1260151"/>
        </a:xfrm>
        <a:prstGeom prst="rect">
          <a:avLst/>
        </a:prstGeom>
        <a:solidFill>
          <a:srgbClr val="7C35B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14" tIns="108026" rIns="102914" bIns="10802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1. </a:t>
          </a:r>
          <a:r>
            <a:rPr lang="pt-BR" sz="1400" kern="1200" dirty="0"/>
            <a:t>Preparar os times de bordo para </a:t>
          </a:r>
          <a:r>
            <a:rPr lang="pt-BR" sz="1400" kern="1200" dirty="0" err="1"/>
            <a:t>V</a:t>
          </a:r>
          <a:r>
            <a:rPr lang="pt-BR" sz="1400" i="1" kern="1200" dirty="0" err="1"/>
            <a:t>etting</a:t>
          </a:r>
          <a:r>
            <a:rPr lang="pt-BR" sz="1400" i="1" kern="1200" dirty="0"/>
            <a:t> </a:t>
          </a:r>
          <a:r>
            <a:rPr lang="pt-BR" sz="1400" i="1" kern="1200" dirty="0" err="1"/>
            <a:t>Survey</a:t>
          </a:r>
          <a:r>
            <a:rPr lang="pt-BR" sz="1400" i="1" kern="1200" dirty="0"/>
            <a:t> e SIRE </a:t>
          </a:r>
          <a:r>
            <a:rPr lang="pt-BR" sz="1400" i="1" kern="1200" dirty="0" err="1"/>
            <a:t>Inspections</a:t>
          </a:r>
          <a:r>
            <a:rPr lang="pt-BR" sz="1400" i="1" kern="1200" dirty="0"/>
            <a:t>. </a:t>
          </a:r>
          <a:endParaRPr lang="en-US" sz="1400" i="1" kern="1200" dirty="0"/>
        </a:p>
      </dsp:txBody>
      <dsp:txXfrm>
        <a:off x="5579" y="568618"/>
        <a:ext cx="2100252" cy="1260151"/>
      </dsp:txXfrm>
    </dsp:sp>
    <dsp:sp modelId="{7F0D26B9-AF41-40DC-8719-F56A138A3BB9}">
      <dsp:nvSpPr>
        <dsp:cNvPr id="0" name=""/>
        <dsp:cNvSpPr/>
      </dsp:nvSpPr>
      <dsp:spPr>
        <a:xfrm>
          <a:off x="4687342" y="1152973"/>
          <a:ext cx="4524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58" y="45720"/>
              </a:lnTo>
            </a:path>
          </a:pathLst>
        </a:custGeom>
        <a:noFill/>
        <a:ln w="19050" cap="flat" cmpd="sng" algn="ctr">
          <a:solidFill>
            <a:schemeClr val="accent3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01494" y="1196278"/>
        <a:ext cx="24152" cy="4830"/>
      </dsp:txXfrm>
    </dsp:sp>
    <dsp:sp modelId="{F407A1CE-7CDF-4D2A-94B4-DDDD8E08B9C1}">
      <dsp:nvSpPr>
        <dsp:cNvPr id="0" name=""/>
        <dsp:cNvSpPr/>
      </dsp:nvSpPr>
      <dsp:spPr>
        <a:xfrm>
          <a:off x="2588889" y="568618"/>
          <a:ext cx="2100252" cy="1260151"/>
        </a:xfrm>
        <a:prstGeom prst="rect">
          <a:avLst/>
        </a:prstGeom>
        <a:solidFill>
          <a:srgbClr val="5C31B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14" tIns="108026" rIns="102914" bIns="1080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2. Elevar e alinhar os critérios de percepção de risco das tripulações nos diferentes modais.</a:t>
          </a:r>
          <a:endParaRPr lang="en-US" sz="1400" kern="1200" dirty="0"/>
        </a:p>
      </dsp:txBody>
      <dsp:txXfrm>
        <a:off x="2588889" y="568618"/>
        <a:ext cx="2100252" cy="1260151"/>
      </dsp:txXfrm>
    </dsp:sp>
    <dsp:sp modelId="{4515601E-6DF8-49A7-AABD-E9D9ABAE2F10}">
      <dsp:nvSpPr>
        <dsp:cNvPr id="0" name=""/>
        <dsp:cNvSpPr/>
      </dsp:nvSpPr>
      <dsp:spPr>
        <a:xfrm>
          <a:off x="5172200" y="568618"/>
          <a:ext cx="2100252" cy="1260151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14" tIns="108026" rIns="102914" bIns="1080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3. Elevar o padrão técnico de nossas tripulações.</a:t>
          </a:r>
          <a:endParaRPr lang="en-US" sz="1400" kern="1200" dirty="0"/>
        </a:p>
      </dsp:txBody>
      <dsp:txXfrm>
        <a:off x="5172200" y="568618"/>
        <a:ext cx="2100252" cy="126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4e638cc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4e638cc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53E0FCDC-92D6-95B1-AFFD-1A76F961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4e638cc56_0_5:notes">
            <a:extLst>
              <a:ext uri="{FF2B5EF4-FFF2-40B4-BE49-F238E27FC236}">
                <a16:creationId xmlns:a16="http://schemas.microsoft.com/office/drawing/2014/main" id="{D30ED73B-44BD-C548-B76F-E8A34C715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4e638cc56_0_5:notes">
            <a:extLst>
              <a:ext uri="{FF2B5EF4-FFF2-40B4-BE49-F238E27FC236}">
                <a16:creationId xmlns:a16="http://schemas.microsoft.com/office/drawing/2014/main" id="{6FDC2F59-5F24-F61C-FA0E-0FABFC6EF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29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4e638cc5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4e638cc5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ar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50" y="304800"/>
            <a:ext cx="34466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8375" y="4277900"/>
            <a:ext cx="4371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 Portos Brasileiros e sua Importância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Estratégica no Desenvolvimento Econômico do País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28375" y="939500"/>
            <a:ext cx="4371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Eficiência em alto mar: </a:t>
            </a: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ferramentas de mitigação de risco como vetores de segurança operacional a bordo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8375" y="1595158"/>
            <a:ext cx="4371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Fabiana Durant</a:t>
            </a:r>
            <a:endParaRPr sz="12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5FF430-8B49-2F65-C2BF-B2B7BF85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4" y="394010"/>
            <a:ext cx="8789764" cy="41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96A961-6129-EF19-6FFA-4C0EB62C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C8604B9-625E-9293-C63B-DB2F7F8542AF}"/>
              </a:ext>
            </a:extLst>
          </p:cNvPr>
          <p:cNvSpPr txBox="1"/>
          <p:nvPr/>
        </p:nvSpPr>
        <p:spPr>
          <a:xfrm>
            <a:off x="646773" y="456324"/>
            <a:ext cx="6051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2001: Origem</a:t>
            </a:r>
          </a:p>
          <a:p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Fundada pelas mineradoras BHP e Rio Tinto, para mensurar e classificar o desempenho de todos os envolvidos na cadeia de segurança: Navio, Classe, Bandeira, Armadores, Gerentes e até Estaleiros.</a:t>
            </a:r>
          </a:p>
          <a:p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4306C8-84C6-4948-4BF2-FCF4C02CC9BD}"/>
              </a:ext>
            </a:extLst>
          </p:cNvPr>
          <p:cNvSpPr txBox="1"/>
          <p:nvPr/>
        </p:nvSpPr>
        <p:spPr>
          <a:xfrm>
            <a:off x="646773" y="1365685"/>
            <a:ext cx="78504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Algorítimos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classificação de risco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Análise de dados como histórico de incidentes, inspeções de Controle de Estado do Porto (PSC), bandeira, classe, P&amp;I, entre outros, consolidando-os em um sistema de classificação por estrelas (rating de 1 a 5) que ajuda na tomada de decisões de charter de forma padronizada e menos subjetiva. </a:t>
            </a:r>
          </a:p>
          <a:p>
            <a:pPr algn="just"/>
            <a:endParaRPr lang="pt-BR" sz="13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75A3A2-E15B-D491-BCEB-D4751E2E02CA}"/>
              </a:ext>
            </a:extLst>
          </p:cNvPr>
          <p:cNvSpPr txBox="1"/>
          <p:nvPr/>
        </p:nvSpPr>
        <p:spPr>
          <a:xfrm>
            <a:off x="646772" y="2268854"/>
            <a:ext cx="78504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2009: GHG Rating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Incorporou a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de Emissões de Gases de Efeito Estufa (GHG Rating)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 em 2012, esse sistema sustentável foi formalmente lançado, permitindo que armadores escolhessem navios com menor emissão de CO₂ e menor consumo de combustível.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3CD07F-65F6-5691-E9DD-9D491D81498D}"/>
              </a:ext>
            </a:extLst>
          </p:cNvPr>
          <p:cNvSpPr txBox="1"/>
          <p:nvPr/>
        </p:nvSpPr>
        <p:spPr>
          <a:xfrm>
            <a:off x="646771" y="3185944"/>
            <a:ext cx="78504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2021: Plataforma digital integrando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Score,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Vetting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GHG Rating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pt-BR" sz="13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RightShip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nasceu com foco em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segurança marítima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mas evoluiu para uma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plataforma digital global de gestão de risco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combinando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vetting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avaliações ESG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(como o GHG Rating),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dashboards interativos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vetores de bem-estar da tripulação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 integrando diferentes processos numa só experiência digital.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0F309A-00D7-520B-8E77-7243EC7556DC}"/>
              </a:ext>
            </a:extLst>
          </p:cNvPr>
          <p:cNvSpPr txBox="1"/>
          <p:nvPr/>
        </p:nvSpPr>
        <p:spPr>
          <a:xfrm>
            <a:off x="646770" y="4129182"/>
            <a:ext cx="78504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2025: Inspeções pela idade dos navios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Implementado um cronograma para inspeções limitados pela idade dos navios, com o objetivo de ter um maior número de navios mapeados. </a:t>
            </a:r>
          </a:p>
        </p:txBody>
      </p:sp>
    </p:spTree>
    <p:extLst>
      <p:ext uri="{BB962C8B-B14F-4D97-AF65-F5344CB8AC3E}">
        <p14:creationId xmlns:p14="http://schemas.microsoft.com/office/powerpoint/2010/main" val="274671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54815-A3E0-A93C-E8D7-D7EFA44D1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8D43046-FAFF-E0B5-400B-51BC3DBF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16823F4-A9B8-5A7E-6DAE-FE023364D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0613"/>
              </p:ext>
            </p:extLst>
          </p:nvPr>
        </p:nvGraphicFramePr>
        <p:xfrm>
          <a:off x="847637" y="1486830"/>
          <a:ext cx="7289007" cy="312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15026" imgH="2796645" progId="Excel.Sheet.12">
                  <p:embed/>
                </p:oleObj>
              </mc:Choice>
              <mc:Fallback>
                <p:oleObj name="Worksheet" r:id="rId3" imgW="6515026" imgH="27966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637" y="1486830"/>
                        <a:ext cx="7289007" cy="312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26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3555-D135-FBCB-CA47-B03D7E79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393E1C-BAD7-0277-7864-79A53759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18A926-F185-6615-88DD-E52FEAD304CF}"/>
              </a:ext>
            </a:extLst>
          </p:cNvPr>
          <p:cNvSpPr txBox="1"/>
          <p:nvPr/>
        </p:nvSpPr>
        <p:spPr>
          <a:xfrm>
            <a:off x="1167160" y="3671542"/>
            <a:ext cx="6155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“+” navios que recebem melhorias significativas de eficiência energética </a:t>
            </a:r>
            <a:r>
              <a:rPr 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após o design original</a:t>
            </a:r>
            <a:endParaRPr 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B83A6C-C340-F983-2AC8-7DC7FD1EF35D}"/>
              </a:ext>
            </a:extLst>
          </p:cNvPr>
          <p:cNvSpPr txBox="1"/>
          <p:nvPr/>
        </p:nvSpPr>
        <p:spPr>
          <a:xfrm>
            <a:off x="1167161" y="4318136"/>
            <a:ext cx="6296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GHG Rating compara a </a:t>
            </a:r>
            <a:r>
              <a:rPr 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eficiência projetada</a:t>
            </a:r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 base nos índices EEXI, EEDI e EVDI,  com a </a:t>
            </a:r>
            <a:r>
              <a:rPr 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velocidade corrigida</a:t>
            </a:r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11EE585-9822-ACDB-8CE3-4DCB4913B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49679"/>
              </p:ext>
            </p:extLst>
          </p:nvPr>
        </p:nvGraphicFramePr>
        <p:xfrm>
          <a:off x="1737112" y="802787"/>
          <a:ext cx="4673600" cy="2554605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1683165396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81668296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GHG Rating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Critério Aplicado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8588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Melhor desempenho relativo dentro do grupo de pares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72043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Muito eficiente, normalmente após retrofit ou upgrades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32612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Desempenho médio, cumpre EEXI sem sobra significativa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7623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Abaixo da média, normalmente projetos antigos sem melhorias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40479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Menor eficiência, designs desatualizados, sem adequação tecnológica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9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64EF88-1B17-3A62-DE47-5C3AA7160011}"/>
              </a:ext>
            </a:extLst>
          </p:cNvPr>
          <p:cNvSpPr txBox="1"/>
          <p:nvPr/>
        </p:nvSpPr>
        <p:spPr>
          <a:xfrm>
            <a:off x="1222917" y="946684"/>
            <a:ext cx="50515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Foram realizadas </a:t>
            </a:r>
            <a:r>
              <a:rPr lang="pt-BR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 de 3.500 inspeções</a:t>
            </a:r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 ano de 2024.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0080ED-EEEC-DDFE-4361-C8AB81C9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0960C1E-105F-CA12-BDAD-C8BFB0C9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3" y="2259980"/>
            <a:ext cx="3930436" cy="245652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C9D74FD-A6B6-70FB-7607-C10D8B012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32" y="2201442"/>
            <a:ext cx="4024095" cy="25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6F13-92EB-C6F3-FDD3-E4C4C34B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625B0C-5B31-8AEE-A1BB-88BAF47A3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ADC84B16-F98E-ABB1-6FB2-443506233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3" y="1680449"/>
            <a:ext cx="8229600" cy="28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19695-74DA-366D-E196-EF18A140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BF9628-ABA8-C884-3DCF-68C66E29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68" y="348809"/>
            <a:ext cx="1799059" cy="10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able">
            <a:extLst>
              <a:ext uri="{FF2B5EF4-FFF2-40B4-BE49-F238E27FC236}">
                <a16:creationId xmlns:a16="http://schemas.microsoft.com/office/drawing/2014/main" id="{4EC03B2F-1581-7166-00DD-D6D78181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4291"/>
            <a:ext cx="822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BBAC21-14E2-C82E-A579-C680831A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30" y="378544"/>
            <a:ext cx="1798905" cy="88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CD57DD-401A-9785-74BD-B264C245608D}"/>
              </a:ext>
            </a:extLst>
          </p:cNvPr>
          <p:cNvSpPr txBox="1"/>
          <p:nvPr/>
        </p:nvSpPr>
        <p:spPr>
          <a:xfrm>
            <a:off x="646773" y="664475"/>
            <a:ext cx="6051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1993: Lançamento do Programa SIRE</a:t>
            </a:r>
          </a:p>
          <a:p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Criada pela OCIMF com o intuito de </a:t>
            </a:r>
            <a:r>
              <a:rPr lang="pt-BR" sz="1200" dirty="0">
                <a:solidFill>
                  <a:schemeClr val="bg2"/>
                </a:solidFill>
              </a:rPr>
              <a:t>promover padrões de segurança mais elevados no transporte marítimo de petróleo e derivados.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3F1E6A-C12E-E63F-5B24-FFB0846DD0E7}"/>
              </a:ext>
            </a:extLst>
          </p:cNvPr>
          <p:cNvSpPr txBox="1"/>
          <p:nvPr/>
        </p:nvSpPr>
        <p:spPr>
          <a:xfrm>
            <a:off x="646773" y="1477194"/>
            <a:ext cx="78504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2001: </a:t>
            </a:r>
            <a:r>
              <a:rPr lang="pt-BR" sz="1200" b="1" dirty="0">
                <a:solidFill>
                  <a:schemeClr val="bg2"/>
                </a:solidFill>
              </a:rPr>
              <a:t>Programa de Treinamento e Credenciamento de Inspetores SIRE</a:t>
            </a:r>
            <a:endParaRPr lang="pt-BR" sz="13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Padronização na qualificação de inspetores</a:t>
            </a:r>
          </a:p>
          <a:p>
            <a:pPr algn="just"/>
            <a:endParaRPr lang="pt-BR" sz="13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C3047C-707A-51E2-CEE3-73BD04B6A49E}"/>
              </a:ext>
            </a:extLst>
          </p:cNvPr>
          <p:cNvSpPr txBox="1"/>
          <p:nvPr/>
        </p:nvSpPr>
        <p:spPr>
          <a:xfrm>
            <a:off x="646772" y="2097862"/>
            <a:ext cx="78504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2022-2024: Implementação gradual do SIRE 2.0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Após revisão completa dos processos, políticas e reformulação dos questionários de inspeção — agora com o conceito de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Compiled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Vessel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Inspection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Questionnaire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(CVIQ). </a:t>
            </a:r>
            <a:endParaRPr lang="pt-BR" sz="13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5D14F7-D5C6-2917-4ED8-981DE1F39153}"/>
              </a:ext>
            </a:extLst>
          </p:cNvPr>
          <p:cNvSpPr txBox="1"/>
          <p:nvPr/>
        </p:nvSpPr>
        <p:spPr>
          <a:xfrm>
            <a:off x="646772" y="2904470"/>
            <a:ext cx="78504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2024: Go-live do SIRE 2.0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Digitalização completa através de tablets apropriados para o uso a bordo, permitindo o registro de evidências fotográficas, melhorando precisão, qualidade de dados e transparência. 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inspeções com foco em: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Processos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Fator Humano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ampliando a análise além dos aspectos técnicos. 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SIRE 2.0 tem ênfase inédita nos aspectos comportamentais da operação. Isso muda o foco de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“o navio é seguro?”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“a operação é conduzida de forma segura por pessoas capacitadas em um ambiente adequado?”</a:t>
            </a:r>
            <a:endParaRPr lang="pt-BR" sz="13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6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087BF8F-C0E6-4FA5-CD9E-B62187077685}"/>
              </a:ext>
            </a:extLst>
          </p:cNvPr>
          <p:cNvSpPr txBox="1"/>
          <p:nvPr/>
        </p:nvSpPr>
        <p:spPr>
          <a:xfrm>
            <a:off x="843776" y="68996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Desde o seu lançamento, o Programa SIRE registrou </a:t>
            </a:r>
            <a:r>
              <a:rPr lang="pt-BR" b="1" dirty="0">
                <a:solidFill>
                  <a:schemeClr val="bg2"/>
                </a:solidFill>
              </a:rPr>
              <a:t>mais de 180.000 relatórios de inspeção</a:t>
            </a:r>
            <a:r>
              <a:rPr lang="pt-BR" dirty="0">
                <a:solidFill>
                  <a:schemeClr val="bg2"/>
                </a:solidFill>
              </a:rPr>
              <a:t> submetidos.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418ABF-DF30-D8B4-91ED-3B4692D60989}"/>
              </a:ext>
            </a:extLst>
          </p:cNvPr>
          <p:cNvSpPr txBox="1"/>
          <p:nvPr/>
        </p:nvSpPr>
        <p:spPr>
          <a:xfrm>
            <a:off x="3705916" y="160121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Nos últimos 12 meses, há </a:t>
            </a:r>
            <a:r>
              <a:rPr lang="pt-BR" b="1" dirty="0">
                <a:solidFill>
                  <a:schemeClr val="bg2"/>
                </a:solidFill>
              </a:rPr>
              <a:t>mais de 22.500 relatórios</a:t>
            </a:r>
            <a:r>
              <a:rPr lang="pt-BR" dirty="0">
                <a:solidFill>
                  <a:schemeClr val="bg2"/>
                </a:solidFill>
              </a:rPr>
              <a:t> referentes a </a:t>
            </a:r>
            <a:r>
              <a:rPr lang="pt-BR" b="1" dirty="0">
                <a:solidFill>
                  <a:schemeClr val="bg2"/>
                </a:solidFill>
              </a:rPr>
              <a:t>mais de 8.000 embarcações</a:t>
            </a:r>
            <a:r>
              <a:rPr lang="pt-BR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9791BC-94C3-3350-562B-F5C9AE13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1" y="2467855"/>
            <a:ext cx="4468071" cy="23995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972A99C-0E17-F461-0063-E59E6FC395C0}"/>
              </a:ext>
            </a:extLst>
          </p:cNvPr>
          <p:cNvSpPr/>
          <p:nvPr/>
        </p:nvSpPr>
        <p:spPr>
          <a:xfrm>
            <a:off x="594742" y="2467855"/>
            <a:ext cx="1613210" cy="12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B6DF9CB-4474-5381-7403-22F756E97BE3}"/>
              </a:ext>
            </a:extLst>
          </p:cNvPr>
          <p:cNvSpPr/>
          <p:nvPr/>
        </p:nvSpPr>
        <p:spPr>
          <a:xfrm>
            <a:off x="3943804" y="2648010"/>
            <a:ext cx="1613210" cy="12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BDA56C-7FDF-6066-C664-7A901186749B}"/>
              </a:ext>
            </a:extLst>
          </p:cNvPr>
          <p:cNvSpPr/>
          <p:nvPr/>
        </p:nvSpPr>
        <p:spPr>
          <a:xfrm>
            <a:off x="2925346" y="2594513"/>
            <a:ext cx="1758326" cy="12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FDF426-011E-4C8C-74E2-37B10E34E263}"/>
              </a:ext>
            </a:extLst>
          </p:cNvPr>
          <p:cNvSpPr/>
          <p:nvPr/>
        </p:nvSpPr>
        <p:spPr>
          <a:xfrm>
            <a:off x="3560966" y="3730971"/>
            <a:ext cx="1100266" cy="28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0E6EEA4-4180-DD56-F732-8586842B46F5}"/>
              </a:ext>
            </a:extLst>
          </p:cNvPr>
          <p:cNvSpPr/>
          <p:nvPr/>
        </p:nvSpPr>
        <p:spPr>
          <a:xfrm>
            <a:off x="233217" y="4589614"/>
            <a:ext cx="1398587" cy="16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12A2EFE-9DFE-C5EC-E195-322DB5F638E9}"/>
              </a:ext>
            </a:extLst>
          </p:cNvPr>
          <p:cNvSpPr txBox="1"/>
          <p:nvPr/>
        </p:nvSpPr>
        <p:spPr>
          <a:xfrm>
            <a:off x="880400" y="2407344"/>
            <a:ext cx="139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Navios Combinados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5D8D2E2-12BC-EF2E-8B40-E7301210AF85}"/>
              </a:ext>
            </a:extLst>
          </p:cNvPr>
          <p:cNvSpPr txBox="1"/>
          <p:nvPr/>
        </p:nvSpPr>
        <p:spPr>
          <a:xfrm>
            <a:off x="1003610" y="2674197"/>
            <a:ext cx="5724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/>
              <a:t>Outros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93A167-6037-EECF-DCE9-41EE874C326B}"/>
              </a:ext>
            </a:extLst>
          </p:cNvPr>
          <p:cNvSpPr txBox="1"/>
          <p:nvPr/>
        </p:nvSpPr>
        <p:spPr>
          <a:xfrm>
            <a:off x="2923566" y="2586459"/>
            <a:ext cx="139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Navios Químicos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6872D9A-8EC7-78CF-8D49-832E1C991470}"/>
              </a:ext>
            </a:extLst>
          </p:cNvPr>
          <p:cNvSpPr txBox="1"/>
          <p:nvPr/>
        </p:nvSpPr>
        <p:spPr>
          <a:xfrm>
            <a:off x="3447338" y="3603833"/>
            <a:ext cx="139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Navios Gaseiros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CB23C5A-AE1B-29F3-AB98-3072CC8B3945}"/>
              </a:ext>
            </a:extLst>
          </p:cNvPr>
          <p:cNvSpPr txBox="1"/>
          <p:nvPr/>
        </p:nvSpPr>
        <p:spPr>
          <a:xfrm>
            <a:off x="224331" y="4175090"/>
            <a:ext cx="139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Navios Petroleiros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1DE62516-4565-B912-BCB6-2511056A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36" y="322051"/>
            <a:ext cx="1798905" cy="88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6953D7D6-262F-165A-C62F-F67D07576676}"/>
              </a:ext>
            </a:extLst>
          </p:cNvPr>
          <p:cNvSpPr txBox="1"/>
          <p:nvPr/>
        </p:nvSpPr>
        <p:spPr>
          <a:xfrm>
            <a:off x="4845924" y="2839558"/>
            <a:ext cx="40824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/>
                </a:solidFill>
              </a:rPr>
              <a:t>Análise </a:t>
            </a:r>
            <a:r>
              <a:rPr lang="pt-BR" b="1" dirty="0">
                <a:solidFill>
                  <a:schemeClr val="bg2"/>
                </a:solidFill>
              </a:rPr>
              <a:t>qualitativa</a:t>
            </a:r>
            <a:r>
              <a:rPr lang="pt-BR" dirty="0">
                <a:solidFill>
                  <a:schemeClr val="bg2"/>
                </a:solidFill>
              </a:rPr>
              <a:t> do resultado das inspeções de SIRE para a parametrização dos </a:t>
            </a:r>
            <a:r>
              <a:rPr lang="pt-BR" b="1" dirty="0">
                <a:solidFill>
                  <a:schemeClr val="bg2"/>
                </a:solidFill>
              </a:rPr>
              <a:t>requisitos de aceitação</a:t>
            </a:r>
            <a:r>
              <a:rPr lang="pt-BR" dirty="0">
                <a:solidFill>
                  <a:schemeClr val="bg2"/>
                </a:solidFill>
              </a:rPr>
              <a:t> para cada terminal ou cliente. </a:t>
            </a:r>
          </a:p>
          <a:p>
            <a:pPr algn="just"/>
            <a:r>
              <a:rPr lang="pt-BR" dirty="0">
                <a:solidFill>
                  <a:schemeClr val="bg2"/>
                </a:solidFill>
              </a:rPr>
              <a:t>Cada player é responsável por estabelecer os </a:t>
            </a:r>
            <a:r>
              <a:rPr lang="pt-BR" b="1" dirty="0">
                <a:solidFill>
                  <a:schemeClr val="bg2"/>
                </a:solidFill>
              </a:rPr>
              <a:t>critérios de aceite do navio </a:t>
            </a:r>
            <a:r>
              <a:rPr lang="pt-BR" dirty="0">
                <a:solidFill>
                  <a:schemeClr val="bg2"/>
                </a:solidFill>
              </a:rPr>
              <a:t>de acordo com as exigências de segurança para cada operação.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73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9ADC9B-8902-8A01-7602-89AB79ED7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73221"/>
              </p:ext>
            </p:extLst>
          </p:nvPr>
        </p:nvGraphicFramePr>
        <p:xfrm>
          <a:off x="832594" y="722456"/>
          <a:ext cx="7478812" cy="4193986"/>
        </p:xfrm>
        <a:graphic>
          <a:graphicData uri="http://schemas.openxmlformats.org/drawingml/2006/table">
            <a:tbl>
              <a:tblPr/>
              <a:tblGrid>
                <a:gridCol w="1869703">
                  <a:extLst>
                    <a:ext uri="{9D8B030D-6E8A-4147-A177-3AD203B41FA5}">
                      <a16:colId xmlns:a16="http://schemas.microsoft.com/office/drawing/2014/main" val="383902290"/>
                    </a:ext>
                  </a:extLst>
                </a:gridCol>
                <a:gridCol w="1869703">
                  <a:extLst>
                    <a:ext uri="{9D8B030D-6E8A-4147-A177-3AD203B41FA5}">
                      <a16:colId xmlns:a16="http://schemas.microsoft.com/office/drawing/2014/main" val="2333015937"/>
                    </a:ext>
                  </a:extLst>
                </a:gridCol>
                <a:gridCol w="1869703">
                  <a:extLst>
                    <a:ext uri="{9D8B030D-6E8A-4147-A177-3AD203B41FA5}">
                      <a16:colId xmlns:a16="http://schemas.microsoft.com/office/drawing/2014/main" val="2267006321"/>
                    </a:ext>
                  </a:extLst>
                </a:gridCol>
                <a:gridCol w="1869703">
                  <a:extLst>
                    <a:ext uri="{9D8B030D-6E8A-4147-A177-3AD203B41FA5}">
                      <a16:colId xmlns:a16="http://schemas.microsoft.com/office/drawing/2014/main" val="1715610310"/>
                    </a:ext>
                  </a:extLst>
                </a:gridCol>
              </a:tblGrid>
              <a:tr h="2964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2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Equasis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SIRE (OCIMF)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RightShip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21061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Natureza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Pública, gratuita, transparente, não comercial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Privado, padronizado, técnico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Privado, comercial, analítico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42649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Fonte da informação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Bancos oficiais </a:t>
                      </a:r>
                    </a:p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(PSC,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Class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IMO)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Inspeções físicas por inspetores OCIMF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Algoritmos + inspeções híbridas + bancos de dados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708555"/>
                  </a:ext>
                </a:extLst>
              </a:tr>
              <a:tr h="7136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Escopo</a:t>
                      </a:r>
                      <a:endParaRPr lang="pt-BR" sz="120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Todos os navios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Petroleiros, químicos, gás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Principalmente graneleiros (expandindo)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07826"/>
                  </a:ext>
                </a:extLst>
              </a:tr>
              <a:tr h="9222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Nível de detalhe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Histórico agregado (deficiências, detenções, classe, bandeira)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Relatórios técnicos detalhados de bordo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Scoring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de risco + indicadores ESG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951750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Finalidade</a:t>
                      </a:r>
                      <a:endParaRPr lang="pt-BR" sz="120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Transparência e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due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diligence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inicial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Vetting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para operações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oil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&amp;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gas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Risk rating e sustentabilidade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425753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Acesso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7059" marR="77059" marT="38530" marB="3853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Público e gratuito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Restrito a membros OCIMF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Pago, acesso por assinatura</a:t>
                      </a:r>
                    </a:p>
                  </a:txBody>
                  <a:tcPr marL="77059" marR="77059" marT="38530" marB="38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15031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F48B029F-A889-768B-F0F1-831336F1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00" y="7034"/>
            <a:ext cx="8520600" cy="841800"/>
          </a:xfrm>
        </p:spPr>
        <p:txBody>
          <a:bodyPr>
            <a:normAutofit/>
          </a:bodyPr>
          <a:lstStyle/>
          <a:p>
            <a:r>
              <a:rPr lang="pt-BR" sz="2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Comparativo entre as Bases de Dados</a:t>
            </a:r>
          </a:p>
        </p:txBody>
      </p:sp>
    </p:spTree>
    <p:extLst>
      <p:ext uri="{BB962C8B-B14F-4D97-AF65-F5344CB8AC3E}">
        <p14:creationId xmlns:p14="http://schemas.microsoft.com/office/powerpoint/2010/main" val="289591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A8D8857-11B5-4953-F004-85065933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93" y="778338"/>
            <a:ext cx="2931121" cy="160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7D48A1-3DF5-F70B-898E-73EA8FED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11" y="3308195"/>
            <a:ext cx="2567012" cy="128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9A1D8B-287C-AA1D-9BB5-6003E1A5C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756" y="3016768"/>
            <a:ext cx="3122340" cy="150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EA3A60-7D92-2233-9B0B-90DE2080B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11" y="741097"/>
            <a:ext cx="2475417" cy="163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9E30B5-5FD2-7808-1504-ECEDC774A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719" y="1907472"/>
            <a:ext cx="3468142" cy="171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81E182C-A163-BD9E-1A26-D916ADEA8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80770"/>
              </p:ext>
            </p:extLst>
          </p:nvPr>
        </p:nvGraphicFramePr>
        <p:xfrm>
          <a:off x="1003609" y="847493"/>
          <a:ext cx="7270596" cy="4052409"/>
        </p:xfrm>
        <a:graphic>
          <a:graphicData uri="http://schemas.openxmlformats.org/drawingml/2006/table">
            <a:tbl>
              <a:tblPr/>
              <a:tblGrid>
                <a:gridCol w="1951852">
                  <a:extLst>
                    <a:ext uri="{9D8B030D-6E8A-4147-A177-3AD203B41FA5}">
                      <a16:colId xmlns:a16="http://schemas.microsoft.com/office/drawing/2014/main" val="233795073"/>
                    </a:ext>
                  </a:extLst>
                </a:gridCol>
                <a:gridCol w="2697803">
                  <a:extLst>
                    <a:ext uri="{9D8B030D-6E8A-4147-A177-3AD203B41FA5}">
                      <a16:colId xmlns:a16="http://schemas.microsoft.com/office/drawing/2014/main" val="1722813852"/>
                    </a:ext>
                  </a:extLst>
                </a:gridCol>
                <a:gridCol w="2620941">
                  <a:extLst>
                    <a:ext uri="{9D8B030D-6E8A-4147-A177-3AD203B41FA5}">
                      <a16:colId xmlns:a16="http://schemas.microsoft.com/office/drawing/2014/main" val="1621290497"/>
                    </a:ext>
                  </a:extLst>
                </a:gridCol>
              </a:tblGrid>
              <a:tr h="2663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</a:rPr>
                        <a:t>Programa SIRE (OCIMF)</a:t>
                      </a:r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 err="1">
                          <a:solidFill>
                            <a:schemeClr val="bg2"/>
                          </a:solidFill>
                        </a:rPr>
                        <a:t>RightShip</a:t>
                      </a:r>
                      <a:r>
                        <a:rPr lang="pt-BR" sz="1400" b="1" dirty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pt-BR" sz="1400" b="1" dirty="0" err="1">
                          <a:solidFill>
                            <a:schemeClr val="bg2"/>
                          </a:solidFill>
                        </a:rPr>
                        <a:t>Vetting</a:t>
                      </a:r>
                      <a:r>
                        <a:rPr lang="pt-BR" sz="1400" b="1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146383"/>
                  </a:ext>
                </a:extLst>
              </a:tr>
              <a:tr h="52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Foco Principal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Condição física do navio e desempenho da tripulação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Segurança, histórico e sustentabilidade (ESG)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09078"/>
                  </a:ext>
                </a:extLst>
              </a:tr>
              <a:tr h="642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Abrangência Temporal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Relatórios válidos por 6 meses; média de 2–4 inspeções em 2 anos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Avaliação contínua, renovada a cada 12 meses ou após incidentes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44948"/>
                  </a:ext>
                </a:extLst>
              </a:tr>
              <a:tr h="52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Indicadores Avaliados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Estrutura do navio, ISM, STCW, exercícios, resposta da tripulação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Rating A–G, histórico PSC, eficiência energética (EEXI/CII), ESG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947186"/>
                  </a:ext>
                </a:extLst>
              </a:tr>
              <a:tr h="642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Resultados nos últimos 2 anos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70–80% têm observações menores; 10–15% não conformidades graves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25–30% mudam de rating (subindo ou caindo)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938342"/>
                  </a:ext>
                </a:extLst>
              </a:tr>
              <a:tr h="52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Impacto no Afretamento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Relatório válido é mandatório para petróleo, químicos e gás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Rating baixo (&lt;D) reduz chances de afretamento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81330"/>
                  </a:ext>
                </a:extLst>
              </a:tr>
              <a:tr h="52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Ênfase na Tripulação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Muito alta – conhecimento e exercícios definem resultado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Média – peso maior em histórico e ESG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487612"/>
                  </a:ext>
                </a:extLst>
              </a:tr>
              <a:tr h="40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Tendência em 2 anos</a:t>
                      </a:r>
                      <a:endParaRPr lang="pt-BR" sz="10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49" marR="45149" marT="22575" marB="2257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Estabilidade se tripulação é bem treinada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9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Pressão crescente em ESG e eficiência</a:t>
                      </a:r>
                    </a:p>
                  </a:txBody>
                  <a:tcPr marL="45149" marR="45149" marT="22575" marB="2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817827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CB52BFE-297F-A86E-1898-2ED9D797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2" y="21900"/>
            <a:ext cx="8520600" cy="841800"/>
          </a:xfrm>
        </p:spPr>
        <p:txBody>
          <a:bodyPr>
            <a:normAutofit/>
          </a:bodyPr>
          <a:lstStyle/>
          <a:p>
            <a:r>
              <a:rPr lang="pt-BR" sz="2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Análise Qualitativa</a:t>
            </a:r>
          </a:p>
        </p:txBody>
      </p:sp>
    </p:spTree>
    <p:extLst>
      <p:ext uri="{BB962C8B-B14F-4D97-AF65-F5344CB8AC3E}">
        <p14:creationId xmlns:p14="http://schemas.microsoft.com/office/powerpoint/2010/main" val="232572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F37330-1AF4-81E1-63CA-C0E43489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862" y="184190"/>
            <a:ext cx="2144543" cy="6512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8ACBBE-1172-16F8-F7CB-C4B66CB08A21}"/>
              </a:ext>
            </a:extLst>
          </p:cNvPr>
          <p:cNvSpPr txBox="1"/>
          <p:nvPr/>
        </p:nvSpPr>
        <p:spPr>
          <a:xfrm>
            <a:off x="1360449" y="773157"/>
            <a:ext cx="660895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 “Auditoria de Performance”</a:t>
            </a:r>
          </a:p>
          <a:p>
            <a:endParaRPr lang="pt-BR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 de treinamento da tripulação baseado em auditorias internas utilizando os checklists  do </a:t>
            </a:r>
            <a:r>
              <a:rPr lang="pt-BR" sz="12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Rightship</a:t>
            </a:r>
            <a:r>
              <a:rPr 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Programa SIRE, realizadas por inspetores internos marítimos com experiência:</a:t>
            </a:r>
          </a:p>
          <a:p>
            <a:endParaRPr lang="pt-BR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4AA8A3-F577-D41F-9904-285199380B51}"/>
              </a:ext>
            </a:extLst>
          </p:cNvPr>
          <p:cNvSpPr txBox="1"/>
          <p:nvPr/>
        </p:nvSpPr>
        <p:spPr>
          <a:xfrm>
            <a:off x="1360450" y="1848257"/>
            <a:ext cx="61183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Rotinas de Segurança Operacional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Rotinas de Prevenção à Poluição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Rotinas de Segurança Patrimonial (ISPS </a:t>
            </a:r>
            <a:r>
              <a:rPr lang="pt-BR" sz="1200" dirty="0" err="1">
                <a:solidFill>
                  <a:schemeClr val="bg2"/>
                </a:solidFill>
              </a:rPr>
              <a:t>Code</a:t>
            </a:r>
            <a:r>
              <a:rPr lang="pt-BR" sz="1200" dirty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Gestão de Bordo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Conformidade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/>
                </a:solidFill>
              </a:rPr>
              <a:t>Bem estar a bordo</a:t>
            </a:r>
          </a:p>
          <a:p>
            <a:endParaRPr lang="pt-BR" dirty="0"/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42B95040-3950-00EB-C2E5-6C129837E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02277"/>
              </p:ext>
            </p:extLst>
          </p:nvPr>
        </p:nvGraphicFramePr>
        <p:xfrm>
          <a:off x="988742" y="2698597"/>
          <a:ext cx="7278032" cy="23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8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title="mar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50" y="304800"/>
            <a:ext cx="344662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3B8929-ECED-6AB6-6972-E358E986A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26" y="4350558"/>
            <a:ext cx="263376" cy="2522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CA7D8E-EE66-FEE4-5FD2-10883E99B56C}"/>
              </a:ext>
            </a:extLst>
          </p:cNvPr>
          <p:cNvSpPr txBox="1"/>
          <p:nvPr/>
        </p:nvSpPr>
        <p:spPr>
          <a:xfrm>
            <a:off x="877229" y="4311805"/>
            <a:ext cx="2371493" cy="30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@fabiana-durant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98024CE-F947-7381-48E2-4D2317FB070A}"/>
              </a:ext>
            </a:extLst>
          </p:cNvPr>
          <p:cNvSpPr txBox="1">
            <a:spLocks/>
          </p:cNvSpPr>
          <p:nvPr/>
        </p:nvSpPr>
        <p:spPr>
          <a:xfrm>
            <a:off x="623400" y="12364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você está avaliando </a:t>
            </a:r>
            <a:b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navios?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C958275F-625D-48A7-3C98-B24BA365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3;p14">
            <a:extLst>
              <a:ext uri="{FF2B5EF4-FFF2-40B4-BE49-F238E27FC236}">
                <a16:creationId xmlns:a16="http://schemas.microsoft.com/office/drawing/2014/main" id="{4D36352D-958C-454E-4E4B-AA18BB23696A}"/>
              </a:ext>
            </a:extLst>
          </p:cNvPr>
          <p:cNvSpPr txBox="1"/>
          <p:nvPr/>
        </p:nvSpPr>
        <p:spPr>
          <a:xfrm>
            <a:off x="859695" y="667150"/>
            <a:ext cx="7176618" cy="1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Maritime </a:t>
            </a:r>
            <a:r>
              <a:rPr lang="pt-BR" dirty="0" err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Safety</a:t>
            </a:r>
            <a:r>
              <a:rPr lang="pt-BR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dirty="0" err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Committee</a:t>
            </a:r>
            <a:r>
              <a:rPr lang="pt-BR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110 (julho 2025)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Houve um progresso significativo no 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 </a:t>
            </a:r>
            <a:r>
              <a:rPr lang="pt-BR" altLang="pt-BR" sz="12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não obrigatório</a:t>
            </a: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que busca atender à necessidade de um arcabouço regulatório para operação segura dessas embarcações, patrimonial e ambientalmente.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Navios MASS 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tripulados</a:t>
            </a: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deverão ser capazes de prestar assistência a pessoas em perigo. Portanto, precisam ter planos de busca e salvamento mesmo sem tripulação a bordo.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expectativa é adotar o 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 </a:t>
            </a:r>
            <a:r>
              <a:rPr lang="pt-BR" altLang="pt-BR" sz="12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não obrigatório</a:t>
            </a: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 MSC 111 (maio de 2026), e desenvolver um 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MASS </a:t>
            </a:r>
            <a:r>
              <a:rPr lang="pt-BR" altLang="pt-BR" sz="12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mandatário</a:t>
            </a: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 previsão de adoção até 1 de julho de 2030, entrando em vigor em 1º de janeiro de 2032.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pt-BR" alt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                   </a:t>
            </a:r>
            <a:r>
              <a:rPr lang="pt-BR" altLang="pt-BR" sz="16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Dúvidas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6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Desafio jurídico: Quem é o Comandante de um navio não tripulado? Responsabilidades legais e marítimas.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manter a segurança da navegação quando a interação humana é reduzida ou inexistente? Faltou apenas a parte relacionada ao </a:t>
            </a:r>
            <a:r>
              <a:rPr lang="pt-BR" altLang="pt-BR" sz="12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elemento humano</a:t>
            </a:r>
            <a:r>
              <a:rPr lang="pt-BR" altLang="pt-BR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4B184F5-250B-F883-50B8-2759FB4D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42" y="325884"/>
            <a:ext cx="3315163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2818D07-B34F-3346-210A-0BB55D971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97451"/>
              </p:ext>
            </p:extLst>
          </p:nvPr>
        </p:nvGraphicFramePr>
        <p:xfrm>
          <a:off x="679683" y="602181"/>
          <a:ext cx="7680556" cy="3174364"/>
        </p:xfrm>
        <a:graphic>
          <a:graphicData uri="http://schemas.openxmlformats.org/drawingml/2006/table">
            <a:tbl>
              <a:tblPr/>
              <a:tblGrid>
                <a:gridCol w="1654639">
                  <a:extLst>
                    <a:ext uri="{9D8B030D-6E8A-4147-A177-3AD203B41FA5}">
                      <a16:colId xmlns:a16="http://schemas.microsoft.com/office/drawing/2014/main" val="3734288417"/>
                    </a:ext>
                  </a:extLst>
                </a:gridCol>
                <a:gridCol w="1806498">
                  <a:extLst>
                    <a:ext uri="{9D8B030D-6E8A-4147-A177-3AD203B41FA5}">
                      <a16:colId xmlns:a16="http://schemas.microsoft.com/office/drawing/2014/main" val="2999086883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2217729362"/>
                    </a:ext>
                  </a:extLst>
                </a:gridCol>
                <a:gridCol w="1966873">
                  <a:extLst>
                    <a:ext uri="{9D8B030D-6E8A-4147-A177-3AD203B41FA5}">
                      <a16:colId xmlns:a16="http://schemas.microsoft.com/office/drawing/2014/main" val="407950421"/>
                    </a:ext>
                  </a:extLst>
                </a:gridCol>
              </a:tblGrid>
              <a:tr h="33066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Hoje (2024–25)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Transição (2025–35)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Futuro (2030s–40s)</a:t>
                      </a:r>
                      <a:endParaRPr lang="pt-BR" sz="14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875791"/>
                  </a:ext>
                </a:extLst>
              </a:tr>
              <a:tr h="793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Frota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109k navios; 2,4 bi dwt; orderbook 12% dwt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Renovação focada em eficiência e dual-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fuel</a:t>
                      </a:r>
                      <a:endParaRPr lang="pt-BR" sz="1200" dirty="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Maior integração digital e design preparado p/ automação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738003"/>
                  </a:ext>
                </a:extLst>
              </a:tr>
              <a:tr h="12565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Energia</a:t>
                      </a:r>
                      <a:endParaRPr lang="pt-BR" sz="120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Predomínio de óleo; 30% </a:t>
                      </a: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dwt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“eco”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LNG domina pedidos; metanol acelera; amônia inicia; OPS/eletrificação em porto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Combos híbridos (elétrico + velas/assistência eólica + combustíveis de baixo carbono)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674488"/>
                  </a:ext>
                </a:extLst>
              </a:tr>
              <a:tr h="793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Regras/mercado</a:t>
                      </a:r>
                      <a:endParaRPr lang="pt-BR" sz="1200">
                        <a:solidFill>
                          <a:schemeClr val="bg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CII/EEXI vigentes; custos de combustível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 err="1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FuelEU</a:t>
                      </a: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&amp; EU ETS puxam GEE ↓; metas IMO 2030/2050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Código MASS + normas de interface porto-navio e papéis humanos/SAR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30061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68C22E0-445C-5A39-6395-EEE6F0E4F560}"/>
              </a:ext>
            </a:extLst>
          </p:cNvPr>
          <p:cNvSpPr txBox="1"/>
          <p:nvPr/>
        </p:nvSpPr>
        <p:spPr>
          <a:xfrm>
            <a:off x="758282" y="4018099"/>
            <a:ext cx="778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2"/>
                </a:solidFill>
              </a:rPr>
              <a:t>Capex</a:t>
            </a:r>
            <a:r>
              <a:rPr lang="pt-BR" b="1" dirty="0">
                <a:solidFill>
                  <a:schemeClr val="bg2"/>
                </a:solidFill>
              </a:rPr>
              <a:t> </a:t>
            </a:r>
            <a:r>
              <a:rPr lang="pt-BR" dirty="0">
                <a:solidFill>
                  <a:schemeClr val="bg2"/>
                </a:solidFill>
              </a:rPr>
              <a:t>direcionado para flexibilidade de combustível, eficiência digital, impacto no OPEX causado pelo  </a:t>
            </a:r>
            <a:r>
              <a:rPr lang="pt-BR" dirty="0" err="1">
                <a:solidFill>
                  <a:schemeClr val="bg2"/>
                </a:solidFill>
              </a:rPr>
              <a:t>FuelEU</a:t>
            </a:r>
            <a:r>
              <a:rPr lang="pt-BR" dirty="0">
                <a:solidFill>
                  <a:schemeClr val="bg2"/>
                </a:solidFill>
              </a:rPr>
              <a:t>/ETS/OPS e a autonomia assistida</a:t>
            </a:r>
            <a:r>
              <a:rPr lang="pt-BR" dirty="0"/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9B76AB-D91D-A251-E49B-61A26CC3CB7B}"/>
              </a:ext>
            </a:extLst>
          </p:cNvPr>
          <p:cNvSpPr/>
          <p:nvPr/>
        </p:nvSpPr>
        <p:spPr>
          <a:xfrm>
            <a:off x="4118517" y="371707"/>
            <a:ext cx="2297151" cy="35832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1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5CE739-ADC9-C9C3-FD70-D8C054ADE4C1}"/>
              </a:ext>
            </a:extLst>
          </p:cNvPr>
          <p:cNvSpPr/>
          <p:nvPr/>
        </p:nvSpPr>
        <p:spPr>
          <a:xfrm>
            <a:off x="1222923" y="2652360"/>
            <a:ext cx="6884020" cy="8995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A61EFA0-66DE-0365-4CDB-891E4A5E325C}"/>
              </a:ext>
            </a:extLst>
          </p:cNvPr>
          <p:cNvSpPr/>
          <p:nvPr/>
        </p:nvSpPr>
        <p:spPr>
          <a:xfrm>
            <a:off x="1234071" y="393823"/>
            <a:ext cx="6884020" cy="89953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52E038-6E77-671C-C912-D7C30E4E0DC2}"/>
              </a:ext>
            </a:extLst>
          </p:cNvPr>
          <p:cNvSpPr txBox="1"/>
          <p:nvPr/>
        </p:nvSpPr>
        <p:spPr>
          <a:xfrm>
            <a:off x="1367889" y="689700"/>
            <a:ext cx="659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NAVIOS AUTÔNOMOS  = REDUZIR RISCOS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7DD6452-8C1C-EF07-6785-003945A728C6}"/>
              </a:ext>
            </a:extLst>
          </p:cNvPr>
          <p:cNvSpPr/>
          <p:nvPr/>
        </p:nvSpPr>
        <p:spPr>
          <a:xfrm>
            <a:off x="1222923" y="1523489"/>
            <a:ext cx="6884020" cy="8995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0CFBBE-3104-82C1-6288-D0AC0B4FB16D}"/>
              </a:ext>
            </a:extLst>
          </p:cNvPr>
          <p:cNvSpPr txBox="1"/>
          <p:nvPr/>
        </p:nvSpPr>
        <p:spPr>
          <a:xfrm>
            <a:off x="1512855" y="1804224"/>
            <a:ext cx="659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ELEMENTO HUMANO  = NECESSÁRIO PARA GARANTIR A SEGURANÇA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D404C3-0CC2-5254-CBD5-01FD769E2781}"/>
              </a:ext>
            </a:extLst>
          </p:cNvPr>
          <p:cNvSpPr txBox="1"/>
          <p:nvPr/>
        </p:nvSpPr>
        <p:spPr>
          <a:xfrm>
            <a:off x="1304699" y="2942291"/>
            <a:ext cx="659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EFICIÊNCIA  = BOA GESTÃO DE RISCOS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566B20-1A27-F178-3719-046A0976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03" y="3923459"/>
            <a:ext cx="2921387" cy="721952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3CC2CCE-8D76-260C-E80B-4D69ACD1BDE3}"/>
              </a:ext>
            </a:extLst>
          </p:cNvPr>
          <p:cNvCxnSpPr>
            <a:cxnSpLocks/>
          </p:cNvCxnSpPr>
          <p:nvPr/>
        </p:nvCxnSpPr>
        <p:spPr>
          <a:xfrm flipV="1">
            <a:off x="3635297" y="4042455"/>
            <a:ext cx="1263805" cy="209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0FB2965-C817-2E75-C5E0-B494BCC9A85B}"/>
              </a:ext>
            </a:extLst>
          </p:cNvPr>
          <p:cNvCxnSpPr>
            <a:cxnSpLocks/>
          </p:cNvCxnSpPr>
          <p:nvPr/>
        </p:nvCxnSpPr>
        <p:spPr>
          <a:xfrm>
            <a:off x="3635297" y="4252331"/>
            <a:ext cx="1263805" cy="245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D04FFD6-436C-D424-4BF2-CFF7E540F39B}"/>
              </a:ext>
            </a:extLst>
          </p:cNvPr>
          <p:cNvSpPr txBox="1"/>
          <p:nvPr/>
        </p:nvSpPr>
        <p:spPr>
          <a:xfrm>
            <a:off x="5136993" y="3903435"/>
            <a:ext cx="376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CULTURA DE SEGURANÇA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BB80FF-3EC0-14B0-4277-372A7BB9B9A8}"/>
              </a:ext>
            </a:extLst>
          </p:cNvPr>
          <p:cNvSpPr txBox="1"/>
          <p:nvPr/>
        </p:nvSpPr>
        <p:spPr>
          <a:xfrm>
            <a:off x="5136992" y="4359148"/>
            <a:ext cx="376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VALORIZAÇÃO DO ELEMENTO HUMANO</a:t>
            </a:r>
          </a:p>
        </p:txBody>
      </p:sp>
    </p:spTree>
    <p:extLst>
      <p:ext uri="{BB962C8B-B14F-4D97-AF65-F5344CB8AC3E}">
        <p14:creationId xmlns:p14="http://schemas.microsoft.com/office/powerpoint/2010/main" val="14035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02E61-F27F-3CC6-F6F7-5134DC9C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podemos garantir </a:t>
            </a:r>
            <a:b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segurança nos Portos?</a:t>
            </a:r>
          </a:p>
        </p:txBody>
      </p:sp>
    </p:spTree>
    <p:extLst>
      <p:ext uri="{BB962C8B-B14F-4D97-AF65-F5344CB8AC3E}">
        <p14:creationId xmlns:p14="http://schemas.microsoft.com/office/powerpoint/2010/main" val="8227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F3352-452D-E53F-E136-1AAA5F09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94" y="140844"/>
            <a:ext cx="3743783" cy="841800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Ferramentas Regulamentares </a:t>
            </a:r>
            <a:br>
              <a:rPr lang="pt-BR" sz="2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2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Normativas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AFC84F-688E-E48F-B2C8-2603D69F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27" y="1241533"/>
            <a:ext cx="699967" cy="99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E21C52-8AF1-0E65-766E-16EFF5648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9" y="1238366"/>
            <a:ext cx="699967" cy="100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321BB3-36EF-E423-E039-BE40E0E61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135" y="1247867"/>
            <a:ext cx="667774" cy="99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CEFC61-2224-E804-0A4A-C7840561E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950" y="1247867"/>
            <a:ext cx="704346" cy="99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CB4A3E4-A79A-975A-D0E5-978CDDF2A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276" y="2711016"/>
            <a:ext cx="1702634" cy="8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DCAE93C-A6E3-CDF2-E84E-4350F8769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03" y="2711016"/>
            <a:ext cx="1045605" cy="8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22D5D74-6129-7943-7AC3-2E8E954A7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062" y="3823933"/>
            <a:ext cx="1786428" cy="99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2E1C50C-C78A-6B14-966D-DFBE53960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872" y="4196295"/>
            <a:ext cx="1398407" cy="64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632817C-1EB5-0CC1-5597-D634CE8C4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5181" y="3348097"/>
            <a:ext cx="2731384" cy="70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ADA6C6E-A6BC-5B61-F1AD-90071BBCF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872" y="989210"/>
            <a:ext cx="1344003" cy="187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908A3608-F010-6EB1-DC2F-F96589BEA927}"/>
              </a:ext>
            </a:extLst>
          </p:cNvPr>
          <p:cNvSpPr txBox="1">
            <a:spLocks/>
          </p:cNvSpPr>
          <p:nvPr/>
        </p:nvSpPr>
        <p:spPr>
          <a:xfrm>
            <a:off x="5122127" y="28845"/>
            <a:ext cx="327209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Ferramentas Setoriais</a:t>
            </a:r>
          </a:p>
        </p:txBody>
      </p:sp>
    </p:spTree>
    <p:extLst>
      <p:ext uri="{BB962C8B-B14F-4D97-AF65-F5344CB8AC3E}">
        <p14:creationId xmlns:p14="http://schemas.microsoft.com/office/powerpoint/2010/main" val="354010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5A79-EFB1-5036-7372-51A3EA86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B7507-1F3A-BD4E-22F5-E9861E23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00" y="59072"/>
            <a:ext cx="8520600" cy="841800"/>
          </a:xfrm>
        </p:spPr>
        <p:txBody>
          <a:bodyPr>
            <a:normAutofit/>
          </a:bodyPr>
          <a:lstStyle/>
          <a:p>
            <a:r>
              <a:rPr lang="pt-BR" sz="2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Programas de </a:t>
            </a:r>
            <a:r>
              <a:rPr lang="pt-BR" sz="2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Vetting</a:t>
            </a:r>
            <a:endParaRPr lang="pt-BR" sz="23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73A1860-C968-FA35-9176-3733B4CC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87" y="1352417"/>
            <a:ext cx="2692504" cy="132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E09A930-D8BA-CF1E-F12B-6885DEF0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09" y="1352417"/>
            <a:ext cx="2345151" cy="132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A7F641-53CB-FE7F-D555-C7C4B6E0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347" y="3296532"/>
            <a:ext cx="1808403" cy="14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58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B87C2-B3D3-D11F-A88A-93DB99B8B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E7F4F-154B-9187-BF51-839C436D45C9}"/>
              </a:ext>
            </a:extLst>
          </p:cNvPr>
          <p:cNvSpPr txBox="1"/>
          <p:nvPr/>
        </p:nvSpPr>
        <p:spPr>
          <a:xfrm>
            <a:off x="646773" y="500927"/>
            <a:ext cx="60513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2000: </a:t>
            </a:r>
            <a:r>
              <a:rPr lang="pt-BR" sz="1300" b="1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Equasis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entra em operação</a:t>
            </a:r>
          </a:p>
          <a:p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Criada pela Comissão </a:t>
            </a:r>
            <a:r>
              <a:rPr lang="pt-BR" sz="13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Européia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Administração Marítima da França, com informações de segurança de navios acessíveis globalmente. 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52C61A-EC44-7DB9-8F9A-67061AC8524C}"/>
              </a:ext>
            </a:extLst>
          </p:cNvPr>
          <p:cNvSpPr txBox="1"/>
          <p:nvPr/>
        </p:nvSpPr>
        <p:spPr>
          <a:xfrm>
            <a:off x="646774" y="1313646"/>
            <a:ext cx="598448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2002: </a:t>
            </a:r>
            <a:r>
              <a:rPr lang="pt-BR" sz="1200" b="1" dirty="0" err="1">
                <a:solidFill>
                  <a:schemeClr val="bg2"/>
                </a:solidFill>
              </a:rPr>
              <a:t>MoU</a:t>
            </a:r>
            <a:endParaRPr lang="pt-BR" sz="13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t-BR" sz="1200" dirty="0">
                <a:solidFill>
                  <a:schemeClr val="bg2"/>
                </a:solidFill>
              </a:rPr>
              <a:t>Reino Unido, Japão, Noruega, Canadá, República da Coreia, Brasil, EUA e Espanha. IMO participa como observadora. </a:t>
            </a:r>
            <a:endParaRPr lang="pt-BR" sz="1300" dirty="0">
              <a:solidFill>
                <a:schemeClr val="bg2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A35EAE-B334-260B-62F9-78B0FA41ADED}"/>
              </a:ext>
            </a:extLst>
          </p:cNvPr>
          <p:cNvSpPr txBox="1"/>
          <p:nvPr/>
        </p:nvSpPr>
        <p:spPr>
          <a:xfrm>
            <a:off x="646772" y="2060692"/>
            <a:ext cx="7850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2025: Releitura visual do site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torná-lo mais atrativo e adaptável em diferentes dispositivos.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0ECC83-14FB-CEE2-E83F-76C91EAC8420}"/>
              </a:ext>
            </a:extLst>
          </p:cNvPr>
          <p:cNvSpPr txBox="1"/>
          <p:nvPr/>
        </p:nvSpPr>
        <p:spPr>
          <a:xfrm>
            <a:off x="646772" y="2726054"/>
            <a:ext cx="78504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Relevância na Indústria Marítima</a:t>
            </a:r>
          </a:p>
          <a:p>
            <a:pPr algn="just"/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Seu valor está no papel de </a:t>
            </a:r>
            <a:r>
              <a:rPr lang="pt-BR" sz="13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referência aberta e imparcial</a:t>
            </a:r>
            <a:r>
              <a:rPr lang="pt-BR" sz="1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avaliação de navios e empresas marítimas — apoiando políticas, decisões comerciais e esforços de segurança internacional.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8F03D1-5536-14DD-D09B-A99787C5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822" y="452831"/>
            <a:ext cx="1808403" cy="14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164C9A-42F1-8D1D-7FC9-7C7E214C2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019" y="3591470"/>
            <a:ext cx="1357523" cy="13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04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1472</Words>
  <Application>Microsoft Office PowerPoint</Application>
  <PresentationFormat>Apresentação na tela (16:9)</PresentationFormat>
  <Paragraphs>165</Paragraphs>
  <Slides>22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Aptos Narrow</vt:lpstr>
      <vt:lpstr>Roboto</vt:lpstr>
      <vt:lpstr>Roboto Light</vt:lpstr>
      <vt:lpstr>Arial</vt:lpstr>
      <vt:lpstr>Simple Light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podemos garantir  a segurança nos Portos?</vt:lpstr>
      <vt:lpstr>Ferramentas Regulamentares  e Normativas</vt:lpstr>
      <vt:lpstr>Programas de Vetting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Comparativo entre as Bases de Dados</vt:lpstr>
      <vt:lpstr>Análise Qualitativa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Fabiana Durant</cp:lastModifiedBy>
  <cp:revision>5</cp:revision>
  <dcterms:modified xsi:type="dcterms:W3CDTF">2025-09-10T06:17:59Z</dcterms:modified>
</cp:coreProperties>
</file>