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Poppins"/>
      <p:regular r:id="rId17"/>
    </p:embeddedFont>
    <p:embeddedFont>
      <p:font typeface="Poppins"/>
      <p:regular r:id="rId18"/>
    </p:embeddedFont>
    <p:embeddedFont>
      <p:font typeface="Poppins"/>
      <p:regular r:id="rId19"/>
    </p:embeddedFont>
    <p:embeddedFont>
      <p:font typeface="Poppins"/>
      <p:regular r:id="rId20"/>
    </p:embeddedFont>
    <p:embeddedFont>
      <p:font typeface="Poppins"/>
      <p:regular r:id="rId21"/>
    </p:embeddedFont>
    <p:embeddedFont>
      <p:font typeface="Poppins"/>
      <p:regular r:id="rId22"/>
    </p:embeddedFont>
    <p:embeddedFont>
      <p:font typeface="Poppins"/>
      <p:regular r:id="rId23"/>
    </p:embeddedFont>
    <p:embeddedFont>
      <p:font typeface="Poppins"/>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8D8D8"/>
          </a:solidFill>
          <a:ln/>
        </p:spPr>
      </p:sp>
      <p:sp>
        <p:nvSpPr>
          <p:cNvPr id="3" name="Shape 1"/>
          <p:cNvSpPr/>
          <p:nvPr/>
        </p:nvSpPr>
        <p:spPr>
          <a:xfrm>
            <a:off x="0" y="0"/>
            <a:ext cx="14630400" cy="8229600"/>
          </a:xfrm>
          <a:prstGeom prst="rect">
            <a:avLst/>
          </a:prstGeom>
          <a:solidFill>
            <a:srgbClr val="F2F2F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8D8D8"/>
          </a:solidFill>
          <a:ln/>
        </p:spPr>
      </p:sp>
      <p:sp>
        <p:nvSpPr>
          <p:cNvPr id="3" name="Shape 1"/>
          <p:cNvSpPr/>
          <p:nvPr/>
        </p:nvSpPr>
        <p:spPr>
          <a:xfrm>
            <a:off x="0" y="0"/>
            <a:ext cx="14630400" cy="8229600"/>
          </a:xfrm>
          <a:prstGeom prst="rect">
            <a:avLst/>
          </a:prstGeom>
          <a:solidFill>
            <a:srgbClr val="F2F2F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8D8D8"/>
          </a:solidFill>
          <a:ln/>
        </p:spPr>
      </p:sp>
      <p:sp>
        <p:nvSpPr>
          <p:cNvPr id="3" name="Shape 1"/>
          <p:cNvSpPr/>
          <p:nvPr/>
        </p:nvSpPr>
        <p:spPr>
          <a:xfrm>
            <a:off x="0" y="0"/>
            <a:ext cx="14630400" cy="8229600"/>
          </a:xfrm>
          <a:prstGeom prst="rect">
            <a:avLst/>
          </a:prstGeom>
          <a:solidFill>
            <a:srgbClr val="F2F2F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8D8D8"/>
          </a:solidFill>
          <a:ln/>
        </p:spPr>
      </p:sp>
      <p:sp>
        <p:nvSpPr>
          <p:cNvPr id="3" name="Shape 1"/>
          <p:cNvSpPr/>
          <p:nvPr/>
        </p:nvSpPr>
        <p:spPr>
          <a:xfrm>
            <a:off x="0" y="0"/>
            <a:ext cx="14630400" cy="8229600"/>
          </a:xfrm>
          <a:prstGeom prst="rect">
            <a:avLst/>
          </a:prstGeom>
          <a:solidFill>
            <a:srgbClr val="F2F2F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8D8D8"/>
          </a:solidFill>
          <a:ln/>
        </p:spPr>
      </p:sp>
      <p:sp>
        <p:nvSpPr>
          <p:cNvPr id="3" name="Shape 1"/>
          <p:cNvSpPr/>
          <p:nvPr/>
        </p:nvSpPr>
        <p:spPr>
          <a:xfrm>
            <a:off x="0" y="0"/>
            <a:ext cx="14630400" cy="8229600"/>
          </a:xfrm>
          <a:prstGeom prst="rect">
            <a:avLst/>
          </a:prstGeom>
          <a:solidFill>
            <a:srgbClr val="F2F2F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8D8D8"/>
          </a:solidFill>
          <a:ln/>
        </p:spPr>
      </p:sp>
      <p:sp>
        <p:nvSpPr>
          <p:cNvPr id="3" name="Shape 1"/>
          <p:cNvSpPr/>
          <p:nvPr/>
        </p:nvSpPr>
        <p:spPr>
          <a:xfrm>
            <a:off x="0" y="0"/>
            <a:ext cx="14630400" cy="8229600"/>
          </a:xfrm>
          <a:prstGeom prst="rect">
            <a:avLst/>
          </a:prstGeom>
          <a:solidFill>
            <a:srgbClr val="F2F2F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8D8D8"/>
          </a:solidFill>
          <a:ln/>
        </p:spPr>
      </p:sp>
      <p:sp>
        <p:nvSpPr>
          <p:cNvPr id="3" name="Shape 1"/>
          <p:cNvSpPr/>
          <p:nvPr/>
        </p:nvSpPr>
        <p:spPr>
          <a:xfrm>
            <a:off x="0" y="0"/>
            <a:ext cx="14630400" cy="8229600"/>
          </a:xfrm>
          <a:prstGeom prst="rect">
            <a:avLst/>
          </a:prstGeom>
          <a:solidFill>
            <a:srgbClr val="F2F2F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8D8D8"/>
          </a:solidFill>
          <a:ln/>
        </p:spPr>
      </p:sp>
      <p:sp>
        <p:nvSpPr>
          <p:cNvPr id="3" name="Shape 1"/>
          <p:cNvSpPr/>
          <p:nvPr/>
        </p:nvSpPr>
        <p:spPr>
          <a:xfrm>
            <a:off x="0" y="0"/>
            <a:ext cx="14630400" cy="8229600"/>
          </a:xfrm>
          <a:prstGeom prst="rect">
            <a:avLst/>
          </a:prstGeom>
          <a:solidFill>
            <a:srgbClr val="F2F2F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8D8D8"/>
          </a:solidFill>
          <a:ln/>
        </p:spPr>
      </p:sp>
      <p:sp>
        <p:nvSpPr>
          <p:cNvPr id="3" name="Shape 1"/>
          <p:cNvSpPr/>
          <p:nvPr/>
        </p:nvSpPr>
        <p:spPr>
          <a:xfrm>
            <a:off x="0" y="0"/>
            <a:ext cx="14630400" cy="8229600"/>
          </a:xfrm>
          <a:prstGeom prst="rect">
            <a:avLst/>
          </a:prstGeom>
          <a:solidFill>
            <a:srgbClr val="F2F2F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8D8D8"/>
          </a:solidFill>
          <a:ln/>
        </p:spPr>
      </p:sp>
      <p:sp>
        <p:nvSpPr>
          <p:cNvPr id="3" name="Shape 1"/>
          <p:cNvSpPr/>
          <p:nvPr/>
        </p:nvSpPr>
        <p:spPr>
          <a:xfrm>
            <a:off x="0" y="0"/>
            <a:ext cx="14630400" cy="8229600"/>
          </a:xfrm>
          <a:prstGeom prst="rect">
            <a:avLst/>
          </a:prstGeom>
          <a:solidFill>
            <a:srgbClr val="F2F2F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5" Type="http://schemas.openxmlformats.org/officeDocument/2006/relationships/hyperlink" Target="http://verdantronix.com" TargetMode="External"/><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6" Type="http://schemas.openxmlformats.org/officeDocument/2006/relationships/slideLayout" Target="../slideLayouts/slideLayout11.xml"/><Relationship Id="rId7"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svg"/><Relationship Id="rId3" Type="http://schemas.openxmlformats.org/officeDocument/2006/relationships/slideLayout" Target="../slideLayouts/slideLayout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svg"/><Relationship Id="rId3" Type="http://schemas.openxmlformats.org/officeDocument/2006/relationships/slideLayout" Target="../slideLayouts/slideLayout5.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svg"/><Relationship Id="rId3" Type="http://schemas.openxmlformats.org/officeDocument/2006/relationships/image" Target="../media/image-7-3.png"/><Relationship Id="rId4" Type="http://schemas.openxmlformats.org/officeDocument/2006/relationships/image" Target="../media/image-7-4.svg"/><Relationship Id="rId5" Type="http://schemas.openxmlformats.org/officeDocument/2006/relationships/image" Target="../media/image-7-5.png"/><Relationship Id="rId6" Type="http://schemas.openxmlformats.org/officeDocument/2006/relationships/image" Target="../media/image-7-6.svg"/><Relationship Id="rId7" Type="http://schemas.openxmlformats.org/officeDocument/2006/relationships/slideLayout" Target="../slideLayouts/slideLayout8.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9.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svg"/><Relationship Id="rId3" Type="http://schemas.openxmlformats.org/officeDocument/2006/relationships/image" Target="../media/image-9-3.png"/><Relationship Id="rId4" Type="http://schemas.openxmlformats.org/officeDocument/2006/relationships/image" Target="../media/image-9-4.svg"/><Relationship Id="rId5" Type="http://schemas.openxmlformats.org/officeDocument/2006/relationships/image" Target="../media/image-9-5.png"/><Relationship Id="rId6" Type="http://schemas.openxmlformats.org/officeDocument/2006/relationships/image" Target="../media/image-9-6.svg"/><Relationship Id="rId7" Type="http://schemas.openxmlformats.org/officeDocument/2006/relationships/image" Target="../media/image-9-7.png"/><Relationship Id="rId8" Type="http://schemas.openxmlformats.org/officeDocument/2006/relationships/image" Target="../media/image-9-8.svg"/><Relationship Id="rId9" Type="http://schemas.openxmlformats.org/officeDocument/2006/relationships/image" Target="../media/image-9-9.png"/><Relationship Id="rId10" Type="http://schemas.openxmlformats.org/officeDocument/2006/relationships/image" Target="../media/image-9-10.svg"/><Relationship Id="rId11" Type="http://schemas.openxmlformats.org/officeDocument/2006/relationships/image" Target="../media/image-9-11.png"/><Relationship Id="rId12" Type="http://schemas.openxmlformats.org/officeDocument/2006/relationships/image" Target="../media/image-9-12.svg"/><Relationship Id="rId13" Type="http://schemas.openxmlformats.org/officeDocument/2006/relationships/slideLayout" Target="../slideLayouts/slideLayout10.xml"/><Relationship Id="rId1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337197"/>
            <a:ext cx="7556421" cy="2126337"/>
          </a:xfrm>
          <a:prstGeom prst="rect">
            <a:avLst/>
          </a:prstGeom>
          <a:noFill/>
          <a:ln/>
        </p:spPr>
        <p:txBody>
          <a:bodyPr wrap="square" lIns="0" tIns="0" rIns="0" bIns="0" rtlCol="0" anchor="t"/>
          <a:lstStyle/>
          <a:p>
            <a:pPr algn="l" indent="0" marL="0">
              <a:lnSpc>
                <a:spcPts val="5550"/>
              </a:lnSpc>
              <a:buNone/>
            </a:pPr>
            <a:r>
              <a:rPr lang="en-US" sz="4450" b="1" dirty="0">
                <a:solidFill>
                  <a:srgbClr val="382B9E"/>
                </a:solidFill>
                <a:latin typeface="Poppins Bold" pitchFamily="34" charset="0"/>
                <a:ea typeface="Poppins Bold" pitchFamily="34" charset="-122"/>
                <a:cs typeface="Poppins Bold" pitchFamily="34" charset="-120"/>
              </a:rPr>
              <a:t>Why Does Multnomah County's Homelessness Crisis Continue?</a:t>
            </a:r>
            <a:endParaRPr lang="en-US" sz="4450" dirty="0"/>
          </a:p>
        </p:txBody>
      </p:sp>
      <p:sp>
        <p:nvSpPr>
          <p:cNvPr id="4" name="Text 1"/>
          <p:cNvSpPr/>
          <p:nvPr/>
        </p:nvSpPr>
        <p:spPr>
          <a:xfrm>
            <a:off x="793790" y="4803696"/>
            <a:ext cx="7556421" cy="1088708"/>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Despite spending over $1.57 billion since 2023, the homeless population keeps rising. It's time to examine why our current approach isn't working—and what we can do differently.</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1392198" y="808792"/>
            <a:ext cx="10787777" cy="585311"/>
          </a:xfrm>
          <a:prstGeom prst="rect">
            <a:avLst/>
          </a:prstGeom>
          <a:noFill/>
          <a:ln/>
        </p:spPr>
        <p:txBody>
          <a:bodyPr wrap="none" lIns="0" tIns="0" rIns="0" bIns="0" rtlCol="0" anchor="t"/>
          <a:lstStyle/>
          <a:p>
            <a:pPr algn="l" indent="0" marL="0">
              <a:lnSpc>
                <a:spcPts val="4600"/>
              </a:lnSpc>
              <a:buNone/>
            </a:pPr>
            <a:r>
              <a:rPr lang="en-US" sz="3650" b="1" dirty="0">
                <a:solidFill>
                  <a:srgbClr val="382B9E"/>
                </a:solidFill>
                <a:latin typeface="Poppins Bold" pitchFamily="34" charset="0"/>
                <a:ea typeface="Poppins Bold" pitchFamily="34" charset="-122"/>
                <a:cs typeface="Poppins Bold" pitchFamily="34" charset="-120"/>
              </a:rPr>
              <a:t>Time to Act: Beginning the Eco Village Project</a:t>
            </a:r>
            <a:endParaRPr lang="en-US" sz="3650" dirty="0"/>
          </a:p>
        </p:txBody>
      </p:sp>
      <p:pic>
        <p:nvPicPr>
          <p:cNvPr id="3" name="Image 0" descr="preencoded.png">    </p:cNvPr>
          <p:cNvPicPr>
            <a:picLocks noChangeAspect="1"/>
          </p:cNvPicPr>
          <p:nvPr/>
        </p:nvPicPr>
        <p:blipFill>
          <a:blip r:embed="rId1"/>
          <a:stretch>
            <a:fillRect/>
          </a:stretch>
        </p:blipFill>
        <p:spPr>
          <a:xfrm>
            <a:off x="1392198" y="1768673"/>
            <a:ext cx="3948589" cy="749141"/>
          </a:xfrm>
          <a:prstGeom prst="rect">
            <a:avLst/>
          </a:prstGeom>
        </p:spPr>
      </p:pic>
      <p:sp>
        <p:nvSpPr>
          <p:cNvPr id="4" name="Text 1"/>
          <p:cNvSpPr/>
          <p:nvPr/>
        </p:nvSpPr>
        <p:spPr>
          <a:xfrm>
            <a:off x="1579483" y="2705100"/>
            <a:ext cx="2341007" cy="292537"/>
          </a:xfrm>
          <a:prstGeom prst="rect">
            <a:avLst/>
          </a:prstGeom>
          <a:noFill/>
          <a:ln/>
        </p:spPr>
        <p:txBody>
          <a:bodyPr wrap="none" lIns="0" tIns="0" rIns="0" bIns="0" rtlCol="0" anchor="t"/>
          <a:lstStyle/>
          <a:p>
            <a:pPr algn="l" indent="0" marL="0">
              <a:lnSpc>
                <a:spcPts val="2300"/>
              </a:lnSpc>
              <a:buNone/>
            </a:pPr>
            <a:r>
              <a:rPr lang="en-US" sz="1800" b="1" dirty="0">
                <a:solidFill>
                  <a:srgbClr val="000000"/>
                </a:solidFill>
                <a:latin typeface="Poppins Bold" pitchFamily="34" charset="0"/>
                <a:ea typeface="Poppins Bold" pitchFamily="34" charset="-122"/>
                <a:cs typeface="Poppins Bold" pitchFamily="34" charset="-120"/>
              </a:rPr>
              <a:t>Study Phase</a:t>
            </a:r>
            <a:endParaRPr lang="en-US" sz="1800" dirty="0"/>
          </a:p>
        </p:txBody>
      </p:sp>
      <p:sp>
        <p:nvSpPr>
          <p:cNvPr id="5" name="Text 2"/>
          <p:cNvSpPr/>
          <p:nvPr/>
        </p:nvSpPr>
        <p:spPr>
          <a:xfrm>
            <a:off x="1579483" y="3109913"/>
            <a:ext cx="3574018" cy="898684"/>
          </a:xfrm>
          <a:prstGeom prst="rect">
            <a:avLst/>
          </a:prstGeom>
          <a:noFill/>
          <a:ln/>
        </p:spPr>
        <p:txBody>
          <a:bodyPr wrap="square" lIns="0" tIns="0" rIns="0" bIns="0" rtlCol="0" anchor="t"/>
          <a:lstStyle/>
          <a:p>
            <a:pPr algn="l" indent="0" marL="0">
              <a:lnSpc>
                <a:spcPts val="2350"/>
              </a:lnSpc>
              <a:buNone/>
            </a:pPr>
            <a:r>
              <a:rPr lang="en-US" sz="1450" dirty="0">
                <a:solidFill>
                  <a:srgbClr val="000000"/>
                </a:solidFill>
                <a:latin typeface="Poppins" pitchFamily="34" charset="0"/>
                <a:ea typeface="Poppins" pitchFamily="34" charset="-122"/>
                <a:cs typeface="Poppins" pitchFamily="34" charset="-120"/>
              </a:rPr>
              <a:t>One-year feasibility study on employment-housing and biomass energy potential</a:t>
            </a:r>
            <a:endParaRPr lang="en-US" sz="1450" dirty="0"/>
          </a:p>
        </p:txBody>
      </p:sp>
      <p:pic>
        <p:nvPicPr>
          <p:cNvPr id="6" name="Image 1" descr="preencoded.png">    </p:cNvPr>
          <p:cNvPicPr>
            <a:picLocks noChangeAspect="1"/>
          </p:cNvPicPr>
          <p:nvPr/>
        </p:nvPicPr>
        <p:blipFill>
          <a:blip r:embed="rId2"/>
          <a:stretch>
            <a:fillRect/>
          </a:stretch>
        </p:blipFill>
        <p:spPr>
          <a:xfrm>
            <a:off x="5340787" y="1768673"/>
            <a:ext cx="3948708" cy="749141"/>
          </a:xfrm>
          <a:prstGeom prst="rect">
            <a:avLst/>
          </a:prstGeom>
        </p:spPr>
      </p:pic>
      <p:sp>
        <p:nvSpPr>
          <p:cNvPr id="7" name="Text 3"/>
          <p:cNvSpPr/>
          <p:nvPr/>
        </p:nvSpPr>
        <p:spPr>
          <a:xfrm>
            <a:off x="5528072" y="2705100"/>
            <a:ext cx="2341007" cy="292537"/>
          </a:xfrm>
          <a:prstGeom prst="rect">
            <a:avLst/>
          </a:prstGeom>
          <a:noFill/>
          <a:ln/>
        </p:spPr>
        <p:txBody>
          <a:bodyPr wrap="none" lIns="0" tIns="0" rIns="0" bIns="0" rtlCol="0" anchor="t"/>
          <a:lstStyle/>
          <a:p>
            <a:pPr algn="l" indent="0" marL="0">
              <a:lnSpc>
                <a:spcPts val="2300"/>
              </a:lnSpc>
              <a:buNone/>
            </a:pPr>
            <a:r>
              <a:rPr lang="en-US" sz="1800" b="1" dirty="0">
                <a:solidFill>
                  <a:srgbClr val="000000"/>
                </a:solidFill>
                <a:latin typeface="Poppins Bold" pitchFamily="34" charset="0"/>
                <a:ea typeface="Poppins Bold" pitchFamily="34" charset="-122"/>
                <a:cs typeface="Poppins Bold" pitchFamily="34" charset="-120"/>
              </a:rPr>
              <a:t>Legislative Action</a:t>
            </a:r>
            <a:endParaRPr lang="en-US" sz="1800" dirty="0"/>
          </a:p>
        </p:txBody>
      </p:sp>
      <p:sp>
        <p:nvSpPr>
          <p:cNvPr id="8" name="Text 4"/>
          <p:cNvSpPr/>
          <p:nvPr/>
        </p:nvSpPr>
        <p:spPr>
          <a:xfrm>
            <a:off x="5528072" y="3109913"/>
            <a:ext cx="3574137" cy="599123"/>
          </a:xfrm>
          <a:prstGeom prst="rect">
            <a:avLst/>
          </a:prstGeom>
          <a:noFill/>
          <a:ln/>
        </p:spPr>
        <p:txBody>
          <a:bodyPr wrap="square" lIns="0" tIns="0" rIns="0" bIns="0" rtlCol="0" anchor="t"/>
          <a:lstStyle/>
          <a:p>
            <a:pPr algn="l" indent="0" marL="0">
              <a:lnSpc>
                <a:spcPts val="2350"/>
              </a:lnSpc>
              <a:buNone/>
            </a:pPr>
            <a:r>
              <a:rPr lang="en-US" sz="1450" dirty="0">
                <a:solidFill>
                  <a:srgbClr val="000000"/>
                </a:solidFill>
                <a:latin typeface="Poppins" pitchFamily="34" charset="0"/>
                <a:ea typeface="Poppins" pitchFamily="34" charset="-122"/>
                <a:cs typeface="Poppins" pitchFamily="34" charset="-120"/>
              </a:rPr>
              <a:t>Oregon legislature passes funding bill with stakeholder collaboration</a:t>
            </a:r>
            <a:endParaRPr lang="en-US" sz="1450" dirty="0"/>
          </a:p>
        </p:txBody>
      </p:sp>
      <p:pic>
        <p:nvPicPr>
          <p:cNvPr id="9" name="Image 2" descr="preencoded.png">    </p:cNvPr>
          <p:cNvPicPr>
            <a:picLocks noChangeAspect="1"/>
          </p:cNvPicPr>
          <p:nvPr/>
        </p:nvPicPr>
        <p:blipFill>
          <a:blip r:embed="rId3"/>
          <a:stretch>
            <a:fillRect/>
          </a:stretch>
        </p:blipFill>
        <p:spPr>
          <a:xfrm>
            <a:off x="9289494" y="1768673"/>
            <a:ext cx="3948589" cy="749141"/>
          </a:xfrm>
          <a:prstGeom prst="rect">
            <a:avLst/>
          </a:prstGeom>
        </p:spPr>
      </p:pic>
      <p:sp>
        <p:nvSpPr>
          <p:cNvPr id="10" name="Text 5"/>
          <p:cNvSpPr/>
          <p:nvPr/>
        </p:nvSpPr>
        <p:spPr>
          <a:xfrm>
            <a:off x="9476780" y="2705100"/>
            <a:ext cx="2341007" cy="292537"/>
          </a:xfrm>
          <a:prstGeom prst="rect">
            <a:avLst/>
          </a:prstGeom>
          <a:noFill/>
          <a:ln/>
        </p:spPr>
        <p:txBody>
          <a:bodyPr wrap="none" lIns="0" tIns="0" rIns="0" bIns="0" rtlCol="0" anchor="t"/>
          <a:lstStyle/>
          <a:p>
            <a:pPr algn="l" indent="0" marL="0">
              <a:lnSpc>
                <a:spcPts val="2300"/>
              </a:lnSpc>
              <a:buNone/>
            </a:pPr>
            <a:r>
              <a:rPr lang="en-US" sz="1800" b="1" dirty="0">
                <a:solidFill>
                  <a:srgbClr val="000000"/>
                </a:solidFill>
                <a:latin typeface="Poppins Bold" pitchFamily="34" charset="0"/>
                <a:ea typeface="Poppins Bold" pitchFamily="34" charset="-122"/>
                <a:cs typeface="Poppins Bold" pitchFamily="34" charset="-120"/>
              </a:rPr>
              <a:t>Implementation</a:t>
            </a:r>
            <a:endParaRPr lang="en-US" sz="1800" dirty="0"/>
          </a:p>
        </p:txBody>
      </p:sp>
      <p:sp>
        <p:nvSpPr>
          <p:cNvPr id="11" name="Text 6"/>
          <p:cNvSpPr/>
          <p:nvPr/>
        </p:nvSpPr>
        <p:spPr>
          <a:xfrm>
            <a:off x="9476780" y="3109913"/>
            <a:ext cx="3574018" cy="599123"/>
          </a:xfrm>
          <a:prstGeom prst="rect">
            <a:avLst/>
          </a:prstGeom>
          <a:noFill/>
          <a:ln/>
        </p:spPr>
        <p:txBody>
          <a:bodyPr wrap="square" lIns="0" tIns="0" rIns="0" bIns="0" rtlCol="0" anchor="t"/>
          <a:lstStyle/>
          <a:p>
            <a:pPr algn="l" indent="0" marL="0">
              <a:lnSpc>
                <a:spcPts val="2350"/>
              </a:lnSpc>
              <a:buNone/>
            </a:pPr>
            <a:r>
              <a:rPr lang="en-US" sz="1450" dirty="0">
                <a:solidFill>
                  <a:srgbClr val="000000"/>
                </a:solidFill>
                <a:latin typeface="Poppins" pitchFamily="34" charset="0"/>
                <a:ea typeface="Poppins" pitchFamily="34" charset="-122"/>
                <a:cs typeface="Poppins" pitchFamily="34" charset="-120"/>
              </a:rPr>
              <a:t>Build two pilot villages in Portland and Gresham with university partnerships</a:t>
            </a:r>
            <a:endParaRPr lang="en-US" sz="1450" dirty="0"/>
          </a:p>
        </p:txBody>
      </p:sp>
      <p:sp>
        <p:nvSpPr>
          <p:cNvPr id="12" name="Shape 7"/>
          <p:cNvSpPr/>
          <p:nvPr/>
        </p:nvSpPr>
        <p:spPr>
          <a:xfrm>
            <a:off x="1392198" y="4406503"/>
            <a:ext cx="11846004" cy="1394817"/>
          </a:xfrm>
          <a:prstGeom prst="roundRect">
            <a:avLst>
              <a:gd name="adj" fmla="val 5640"/>
            </a:avLst>
          </a:prstGeom>
          <a:solidFill>
            <a:srgbClr val="F6BCC9"/>
          </a:solidFill>
          <a:ln/>
        </p:spPr>
      </p:sp>
      <p:pic>
        <p:nvPicPr>
          <p:cNvPr id="13" name="Image 3" descr="preencoded.png">    </p:cNvPr>
          <p:cNvPicPr>
            <a:picLocks noChangeAspect="1"/>
          </p:cNvPicPr>
          <p:nvPr/>
        </p:nvPicPr>
        <p:blipFill>
          <a:blip r:embed="rId4"/>
          <a:stretch>
            <a:fillRect/>
          </a:stretch>
        </p:blipFill>
        <p:spPr>
          <a:xfrm>
            <a:off x="1579483" y="4689991"/>
            <a:ext cx="234077" cy="187285"/>
          </a:xfrm>
          <a:prstGeom prst="rect">
            <a:avLst/>
          </a:prstGeom>
        </p:spPr>
      </p:pic>
      <p:sp>
        <p:nvSpPr>
          <p:cNvPr id="14" name="Text 8"/>
          <p:cNvSpPr/>
          <p:nvPr/>
        </p:nvSpPr>
        <p:spPr>
          <a:xfrm>
            <a:off x="2000845" y="4640580"/>
            <a:ext cx="11050072" cy="898684"/>
          </a:xfrm>
          <a:prstGeom prst="rect">
            <a:avLst/>
          </a:prstGeom>
          <a:noFill/>
          <a:ln/>
        </p:spPr>
        <p:txBody>
          <a:bodyPr wrap="square" lIns="0" tIns="0" rIns="0" bIns="0" rtlCol="0" anchor="t"/>
          <a:lstStyle/>
          <a:p>
            <a:pPr algn="l" indent="0" marL="0">
              <a:lnSpc>
                <a:spcPts val="2350"/>
              </a:lnSpc>
              <a:buNone/>
            </a:pPr>
            <a:r>
              <a:rPr lang="en-US" sz="1450" b="1" dirty="0">
                <a:solidFill>
                  <a:srgbClr val="000000"/>
                </a:solidFill>
                <a:latin typeface="Poppins" pitchFamily="34" charset="0"/>
                <a:ea typeface="Poppins" pitchFamily="34" charset="-122"/>
                <a:cs typeface="Poppins" pitchFamily="34" charset="-120"/>
              </a:rPr>
              <a:t>Funding Context:</a:t>
            </a:r>
            <a:pPr algn="l" indent="0" marL="0">
              <a:lnSpc>
                <a:spcPts val="2350"/>
              </a:lnSpc>
              <a:buNone/>
            </a:pPr>
            <a:r>
              <a:rPr lang="en-US" sz="1450" dirty="0">
                <a:solidFill>
                  <a:srgbClr val="000000"/>
                </a:solidFill>
                <a:latin typeface="Poppins" pitchFamily="34" charset="0"/>
                <a:ea typeface="Poppins" pitchFamily="34" charset="-122"/>
                <a:cs typeface="Poppins" pitchFamily="34" charset="-120"/>
              </a:rPr>
              <a:t> The C3PO safe rest village pilot received $44.12 million. An eco-village requires similar investment but delivers housing, employment, renewable energy, and profitability—returning taxpayer dollars while ending homelessness.</a:t>
            </a:r>
            <a:endParaRPr lang="en-US" sz="1450" dirty="0"/>
          </a:p>
        </p:txBody>
      </p:sp>
      <p:sp>
        <p:nvSpPr>
          <p:cNvPr id="15" name="Text 9"/>
          <p:cNvSpPr/>
          <p:nvPr/>
        </p:nvSpPr>
        <p:spPr>
          <a:xfrm>
            <a:off x="1392198" y="6011942"/>
            <a:ext cx="11846004" cy="898684"/>
          </a:xfrm>
          <a:prstGeom prst="rect">
            <a:avLst/>
          </a:prstGeom>
          <a:noFill/>
          <a:ln/>
        </p:spPr>
        <p:txBody>
          <a:bodyPr wrap="square" lIns="0" tIns="0" rIns="0" bIns="0" rtlCol="0" anchor="t"/>
          <a:lstStyle/>
          <a:p>
            <a:pPr algn="l" indent="0" marL="0">
              <a:lnSpc>
                <a:spcPts val="2350"/>
              </a:lnSpc>
              <a:buNone/>
            </a:pPr>
            <a:r>
              <a:rPr lang="en-US" sz="1450" dirty="0">
                <a:solidFill>
                  <a:srgbClr val="FFFFFF"/>
                </a:solidFill>
                <a:highlight>
                  <a:srgbClr val="D31D46"/>
                </a:highlight>
                <a:latin typeface="Poppins" pitchFamily="34" charset="0"/>
                <a:ea typeface="Poppins" pitchFamily="34" charset="-122"/>
                <a:cs typeface="Poppins" pitchFamily="34" charset="-120"/>
              </a:rPr>
              <a:t>The homelessness crisis continues because we see the homeless as problems to manage rather than people who can contribute.</a:t>
            </a:r>
            <a:pPr algn="l" indent="0" marL="0">
              <a:lnSpc>
                <a:spcPts val="2350"/>
              </a:lnSpc>
              <a:buNone/>
            </a:pPr>
            <a:r>
              <a:rPr lang="en-US" sz="1450" dirty="0">
                <a:solidFill>
                  <a:srgbClr val="000000"/>
                </a:solidFill>
                <a:latin typeface="Poppins" pitchFamily="34" charset="0"/>
                <a:ea typeface="Poppins" pitchFamily="34" charset="-122"/>
                <a:cs typeface="Poppins" pitchFamily="34" charset="-120"/>
              </a:rPr>
              <a:t> It's time to restore dignity through work, provide housing through employment, and transform our most vulnerable neighbors into valued community members.</a:t>
            </a:r>
            <a:endParaRPr lang="en-US" sz="1450" dirty="0"/>
          </a:p>
        </p:txBody>
      </p:sp>
      <p:sp>
        <p:nvSpPr>
          <p:cNvPr id="16" name="Text 10"/>
          <p:cNvSpPr/>
          <p:nvPr/>
        </p:nvSpPr>
        <p:spPr>
          <a:xfrm>
            <a:off x="1392198" y="7121247"/>
            <a:ext cx="11846004" cy="299561"/>
          </a:xfrm>
          <a:prstGeom prst="rect">
            <a:avLst/>
          </a:prstGeom>
          <a:noFill/>
          <a:ln/>
        </p:spPr>
        <p:txBody>
          <a:bodyPr wrap="none" lIns="0" tIns="0" rIns="0" bIns="0" rtlCol="0" anchor="t"/>
          <a:lstStyle/>
          <a:p>
            <a:pPr algn="l" indent="0" marL="0">
              <a:lnSpc>
                <a:spcPts val="2350"/>
              </a:lnSpc>
              <a:buNone/>
            </a:pPr>
            <a:r>
              <a:rPr lang="en-US" sz="1450" dirty="0">
                <a:solidFill>
                  <a:srgbClr val="000000"/>
                </a:solidFill>
                <a:latin typeface="Poppins" pitchFamily="34" charset="0"/>
                <a:ea typeface="Poppins" pitchFamily="34" charset="-122"/>
                <a:cs typeface="Poppins" pitchFamily="34" charset="-120"/>
              </a:rPr>
              <a:t>Visit </a:t>
            </a:r>
            <a:pPr algn="l" indent="0" marL="0">
              <a:lnSpc>
                <a:spcPts val="2350"/>
              </a:lnSpc>
              <a:buNone/>
            </a:pPr>
            <a:r>
              <a:rPr lang="en-US" sz="1450" u="sng" dirty="0">
                <a:solidFill>
                  <a:srgbClr val="D31D46"/>
                </a:solidFill>
                <a:latin typeface="Poppins" pitchFamily="34" charset="0"/>
                <a:ea typeface="Poppins" pitchFamily="34" charset="-122"/>
                <a:cs typeface="Poppins" pitchFamily="34" charset="-120"/>
                <a:hlinkClick r:id="rId5" invalidUrl="" action="" tgtFrame="" tooltip="" history="1" highlightClick="0" endSnd="0">
                  <a:extLst>
                    <a:ext uri="{A12FA001-AC4F-418D-AE19-62706E023703}">
                      <ahyp:hlinkClr xmlns:ahyp="http://schemas.microsoft.com/office/drawing/2018/hyperlinkcolor" val="tx"/>
                    </a:ext>
                  </a:extLst>
                </a:hlinkClick>
              </a:rPr>
              <a:t>verdantronix.com</a:t>
            </a:r>
            <a:pPr algn="l" indent="0" marL="0">
              <a:lnSpc>
                <a:spcPts val="2350"/>
              </a:lnSpc>
              <a:buNone/>
            </a:pPr>
            <a:r>
              <a:rPr lang="en-US" sz="1450" dirty="0">
                <a:solidFill>
                  <a:srgbClr val="000000"/>
                </a:solidFill>
                <a:latin typeface="Poppins" pitchFamily="34" charset="0"/>
                <a:ea typeface="Poppins" pitchFamily="34" charset="-122"/>
                <a:cs typeface="Poppins" pitchFamily="34" charset="-120"/>
              </a:rPr>
              <a:t> for detailed project documentation and stakeholder information.</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793790" y="1280636"/>
            <a:ext cx="2184559" cy="426244"/>
          </a:xfrm>
          <a:prstGeom prst="roundRect">
            <a:avLst>
              <a:gd name="adj" fmla="val 17880"/>
            </a:avLst>
          </a:prstGeom>
          <a:solidFill>
            <a:srgbClr val="F9D2DB"/>
          </a:solidFill>
          <a:ln/>
        </p:spPr>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29878" y="1403033"/>
            <a:ext cx="181451" cy="181451"/>
          </a:xfrm>
          <a:prstGeom prst="rect">
            <a:avLst/>
          </a:prstGeom>
        </p:spPr>
      </p:pic>
      <p:sp>
        <p:nvSpPr>
          <p:cNvPr id="4" name="Text 1"/>
          <p:cNvSpPr/>
          <p:nvPr/>
        </p:nvSpPr>
        <p:spPr>
          <a:xfrm>
            <a:off x="1202055" y="1348621"/>
            <a:ext cx="1640205" cy="290274"/>
          </a:xfrm>
          <a:prstGeom prst="rect">
            <a:avLst/>
          </a:prstGeom>
          <a:noFill/>
          <a:ln/>
        </p:spPr>
        <p:txBody>
          <a:bodyPr wrap="none" lIns="0" tIns="0" rIns="0" bIns="0" rtlCol="0" anchor="t"/>
          <a:lstStyle/>
          <a:p>
            <a:pPr algn="l" indent="0" marL="0">
              <a:lnSpc>
                <a:spcPts val="2250"/>
              </a:lnSpc>
              <a:buNone/>
            </a:pPr>
            <a:r>
              <a:rPr lang="en-US" sz="1400" dirty="0">
                <a:solidFill>
                  <a:srgbClr val="000000"/>
                </a:solidFill>
                <a:latin typeface="Poppins" pitchFamily="34" charset="0"/>
                <a:ea typeface="Poppins" pitchFamily="34" charset="-122"/>
                <a:cs typeface="Poppins" pitchFamily="34" charset="-120"/>
              </a:rPr>
              <a:t>CRITICAL ANALYSIS</a:t>
            </a:r>
            <a:endParaRPr lang="en-US" sz="1400" dirty="0"/>
          </a:p>
        </p:txBody>
      </p:sp>
      <p:sp>
        <p:nvSpPr>
          <p:cNvPr id="5" name="Text 2"/>
          <p:cNvSpPr/>
          <p:nvPr/>
        </p:nvSpPr>
        <p:spPr>
          <a:xfrm>
            <a:off x="793790" y="1797606"/>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382B9E"/>
                </a:solidFill>
                <a:latin typeface="Poppins Bold" pitchFamily="34" charset="0"/>
                <a:ea typeface="Poppins Bold" pitchFamily="34" charset="-122"/>
                <a:cs typeface="Poppins Bold" pitchFamily="34" charset="-120"/>
              </a:rPr>
              <a:t>The Fundamental Flaw in Our Current Strategy</a:t>
            </a:r>
            <a:endParaRPr lang="en-US" sz="4450" dirty="0"/>
          </a:p>
        </p:txBody>
      </p:sp>
      <p:sp>
        <p:nvSpPr>
          <p:cNvPr id="6" name="Text 3"/>
          <p:cNvSpPr/>
          <p:nvPr/>
        </p:nvSpPr>
        <p:spPr>
          <a:xfrm>
            <a:off x="793790" y="3782139"/>
            <a:ext cx="3300413" cy="354330"/>
          </a:xfrm>
          <a:prstGeom prst="rect">
            <a:avLst/>
          </a:prstGeom>
          <a:noFill/>
          <a:ln/>
        </p:spPr>
        <p:txBody>
          <a:bodyPr wrap="none" lIns="0" tIns="0" rIns="0" bIns="0" rtlCol="0" anchor="t"/>
          <a:lstStyle/>
          <a:p>
            <a:pPr algn="l" indent="0" marL="0">
              <a:lnSpc>
                <a:spcPts val="2750"/>
              </a:lnSpc>
              <a:buNone/>
            </a:pPr>
            <a:r>
              <a:rPr lang="en-US" sz="2200" b="1" dirty="0">
                <a:solidFill>
                  <a:srgbClr val="382B9E"/>
                </a:solidFill>
                <a:latin typeface="Poppins Bold" pitchFamily="34" charset="0"/>
                <a:ea typeface="Poppins Bold" pitchFamily="34" charset="-122"/>
                <a:cs typeface="Poppins Bold" pitchFamily="34" charset="-120"/>
              </a:rPr>
              <a:t>What We're Doing Now</a:t>
            </a:r>
            <a:endParaRPr lang="en-US" sz="2200" dirty="0"/>
          </a:p>
        </p:txBody>
      </p:sp>
      <p:sp>
        <p:nvSpPr>
          <p:cNvPr id="7" name="Text 4"/>
          <p:cNvSpPr/>
          <p:nvPr/>
        </p:nvSpPr>
        <p:spPr>
          <a:xfrm>
            <a:off x="793790" y="4363283"/>
            <a:ext cx="6244709" cy="1451610"/>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The City of Portland focuses primarily on increasing shelter beds and providing services to the chronically unhoused—those with significant mental illness and addiction issues.</a:t>
            </a:r>
            <a:endParaRPr lang="en-US" sz="1750" dirty="0"/>
          </a:p>
        </p:txBody>
      </p:sp>
      <p:sp>
        <p:nvSpPr>
          <p:cNvPr id="8" name="Text 5"/>
          <p:cNvSpPr/>
          <p:nvPr/>
        </p:nvSpPr>
        <p:spPr>
          <a:xfrm>
            <a:off x="793790" y="6018967"/>
            <a:ext cx="6244709" cy="725805"/>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The current model assumes: Get people housed first, then recovery and employment will follow.</a:t>
            </a:r>
            <a:endParaRPr lang="en-US" sz="1750" dirty="0"/>
          </a:p>
        </p:txBody>
      </p:sp>
      <p:sp>
        <p:nvSpPr>
          <p:cNvPr id="9" name="Text 6"/>
          <p:cNvSpPr/>
          <p:nvPr/>
        </p:nvSpPr>
        <p:spPr>
          <a:xfrm>
            <a:off x="7599521" y="3782139"/>
            <a:ext cx="3018473" cy="354330"/>
          </a:xfrm>
          <a:prstGeom prst="rect">
            <a:avLst/>
          </a:prstGeom>
          <a:noFill/>
          <a:ln/>
        </p:spPr>
        <p:txBody>
          <a:bodyPr wrap="none" lIns="0" tIns="0" rIns="0" bIns="0" rtlCol="0" anchor="t"/>
          <a:lstStyle/>
          <a:p>
            <a:pPr algn="l" indent="0" marL="0">
              <a:lnSpc>
                <a:spcPts val="2750"/>
              </a:lnSpc>
              <a:buNone/>
            </a:pPr>
            <a:r>
              <a:rPr lang="en-US" sz="2200" b="1" dirty="0">
                <a:solidFill>
                  <a:srgbClr val="382B9E"/>
                </a:solidFill>
                <a:latin typeface="Poppins Bold" pitchFamily="34" charset="0"/>
                <a:ea typeface="Poppins Bold" pitchFamily="34" charset="-122"/>
                <a:cs typeface="Poppins Bold" pitchFamily="34" charset="-120"/>
              </a:rPr>
              <a:t>Why It's Not Working</a:t>
            </a:r>
            <a:endParaRPr lang="en-US" sz="2200" dirty="0"/>
          </a:p>
        </p:txBody>
      </p:sp>
      <p:sp>
        <p:nvSpPr>
          <p:cNvPr id="10" name="Text 7"/>
          <p:cNvSpPr/>
          <p:nvPr/>
        </p:nvSpPr>
        <p:spPr>
          <a:xfrm>
            <a:off x="7599521" y="4363283"/>
            <a:ext cx="6244709" cy="1451610"/>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Shelter beds don't solve homelessness—they create a cycle of dependency. Without employment, housed individuals can't sustain their housing once rental assistance ends.</a:t>
            </a:r>
            <a:endParaRPr lang="en-US" sz="1750" dirty="0"/>
          </a:p>
        </p:txBody>
      </p:sp>
      <p:sp>
        <p:nvSpPr>
          <p:cNvPr id="11" name="Text 8"/>
          <p:cNvSpPr/>
          <p:nvPr/>
        </p:nvSpPr>
        <p:spPr>
          <a:xfrm>
            <a:off x="7599521" y="6018967"/>
            <a:ext cx="6244709" cy="725805"/>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We're investing heavily in hope rather than creating pathways to self-sufficiency.</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717965"/>
            <a:ext cx="10122813" cy="708779"/>
          </a:xfrm>
          <a:prstGeom prst="rect">
            <a:avLst/>
          </a:prstGeom>
          <a:noFill/>
          <a:ln/>
        </p:spPr>
        <p:txBody>
          <a:bodyPr wrap="none" lIns="0" tIns="0" rIns="0" bIns="0" rtlCol="0" anchor="t"/>
          <a:lstStyle/>
          <a:p>
            <a:pPr algn="l" indent="0" marL="0">
              <a:lnSpc>
                <a:spcPts val="5550"/>
              </a:lnSpc>
              <a:buNone/>
            </a:pPr>
            <a:r>
              <a:rPr lang="en-US" sz="4450" b="1" dirty="0">
                <a:solidFill>
                  <a:srgbClr val="382B9E"/>
                </a:solidFill>
                <a:latin typeface="Poppins Bold" pitchFamily="34" charset="0"/>
                <a:ea typeface="Poppins Bold" pitchFamily="34" charset="-122"/>
                <a:cs typeface="Poppins Bold" pitchFamily="34" charset="-120"/>
              </a:rPr>
              <a:t>The Stress-Illness-Addiction Cycle</a:t>
            </a:r>
            <a:endParaRPr lang="en-US" sz="4450" dirty="0"/>
          </a:p>
        </p:txBody>
      </p:sp>
      <p:sp>
        <p:nvSpPr>
          <p:cNvPr id="4" name="Text 1"/>
          <p:cNvSpPr/>
          <p:nvPr/>
        </p:nvSpPr>
        <p:spPr>
          <a:xfrm>
            <a:off x="793790" y="4766905"/>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Being homeless or living in a shelter creates unbearable stress—a position not unlike torture. The longer someone remains in this situation, the more likely they are to develop serious mental health issues or turn to substance abuse.</a:t>
            </a:r>
            <a:endParaRPr lang="en-US" sz="1750" dirty="0"/>
          </a:p>
        </p:txBody>
      </p:sp>
      <p:sp>
        <p:nvSpPr>
          <p:cNvPr id="5" name="Text 2"/>
          <p:cNvSpPr/>
          <p:nvPr/>
        </p:nvSpPr>
        <p:spPr>
          <a:xfrm>
            <a:off x="1133951" y="6365915"/>
            <a:ext cx="12702659" cy="725805"/>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The current system paradoxically creates the very problems it claims to address. People witness those worse off getting housed first, reinforcing hopelessness.</a:t>
            </a:r>
            <a:endParaRPr lang="en-US" sz="1750" dirty="0"/>
          </a:p>
        </p:txBody>
      </p:sp>
      <p:sp>
        <p:nvSpPr>
          <p:cNvPr id="6" name="Shape 3"/>
          <p:cNvSpPr/>
          <p:nvPr/>
        </p:nvSpPr>
        <p:spPr>
          <a:xfrm>
            <a:off x="793790" y="6110764"/>
            <a:ext cx="30480" cy="1236107"/>
          </a:xfrm>
          <a:prstGeom prst="rect">
            <a:avLst/>
          </a:prstGeom>
          <a:solidFill>
            <a:srgbClr val="D31D46"/>
          </a:solidFill>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1166574" y="534591"/>
            <a:ext cx="2087642" cy="380405"/>
          </a:xfrm>
          <a:prstGeom prst="roundRect">
            <a:avLst>
              <a:gd name="adj" fmla="val 17173"/>
            </a:avLst>
          </a:prstGeom>
          <a:noFill/>
          <a:ln w="7620">
            <a:solidFill>
              <a:srgbClr val="D31D46"/>
            </a:solidFill>
            <a:prstDash val="solid"/>
          </a:ln>
        </p:spPr>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290757" y="646986"/>
            <a:ext cx="155496" cy="155496"/>
          </a:xfrm>
          <a:prstGeom prst="rect">
            <a:avLst/>
          </a:prstGeom>
        </p:spPr>
      </p:pic>
      <p:sp>
        <p:nvSpPr>
          <p:cNvPr id="4" name="Text 1"/>
          <p:cNvSpPr/>
          <p:nvPr/>
        </p:nvSpPr>
        <p:spPr>
          <a:xfrm>
            <a:off x="1524000" y="600432"/>
            <a:ext cx="1606034" cy="248722"/>
          </a:xfrm>
          <a:prstGeom prst="rect">
            <a:avLst/>
          </a:prstGeom>
          <a:noFill/>
          <a:ln/>
        </p:spPr>
        <p:txBody>
          <a:bodyPr wrap="none" lIns="0" tIns="0" rIns="0" bIns="0" rtlCol="0" anchor="t"/>
          <a:lstStyle/>
          <a:p>
            <a:pPr algn="l" indent="0" marL="0">
              <a:lnSpc>
                <a:spcPts val="1950"/>
              </a:lnSpc>
              <a:buNone/>
            </a:pPr>
            <a:r>
              <a:rPr lang="en-US" sz="1200" dirty="0">
                <a:solidFill>
                  <a:srgbClr val="D31D46"/>
                </a:solidFill>
                <a:latin typeface="Poppins" pitchFamily="34" charset="0"/>
                <a:ea typeface="Poppins" pitchFamily="34" charset="-122"/>
                <a:cs typeface="Poppins" pitchFamily="34" charset="-120"/>
              </a:rPr>
              <a:t>HISTORICAL CONTEXT</a:t>
            </a:r>
            <a:endParaRPr lang="en-US" sz="1200" dirty="0"/>
          </a:p>
        </p:txBody>
      </p:sp>
      <p:sp>
        <p:nvSpPr>
          <p:cNvPr id="5" name="Text 2"/>
          <p:cNvSpPr/>
          <p:nvPr/>
        </p:nvSpPr>
        <p:spPr>
          <a:xfrm>
            <a:off x="1166574" y="992743"/>
            <a:ext cx="9364147" cy="607457"/>
          </a:xfrm>
          <a:prstGeom prst="rect">
            <a:avLst/>
          </a:prstGeom>
          <a:noFill/>
          <a:ln/>
        </p:spPr>
        <p:txBody>
          <a:bodyPr wrap="none" lIns="0" tIns="0" rIns="0" bIns="0" rtlCol="0" anchor="t"/>
          <a:lstStyle/>
          <a:p>
            <a:pPr algn="l" indent="0" marL="0">
              <a:lnSpc>
                <a:spcPts val="4750"/>
              </a:lnSpc>
              <a:buNone/>
            </a:pPr>
            <a:r>
              <a:rPr lang="en-US" sz="3800" b="1" dirty="0">
                <a:solidFill>
                  <a:srgbClr val="382B9E"/>
                </a:solidFill>
                <a:latin typeface="Poppins Bold" pitchFamily="34" charset="0"/>
                <a:ea typeface="Poppins Bold" pitchFamily="34" charset="-122"/>
                <a:cs typeface="Poppins Bold" pitchFamily="34" charset="-120"/>
              </a:rPr>
              <a:t>We've Done This Before—Successfully</a:t>
            </a:r>
            <a:endParaRPr lang="en-US" sz="3800" dirty="0"/>
          </a:p>
        </p:txBody>
      </p:sp>
      <p:sp>
        <p:nvSpPr>
          <p:cNvPr id="6" name="Shape 3"/>
          <p:cNvSpPr/>
          <p:nvPr/>
        </p:nvSpPr>
        <p:spPr>
          <a:xfrm>
            <a:off x="7303770" y="1891784"/>
            <a:ext cx="22860" cy="5804892"/>
          </a:xfrm>
          <a:prstGeom prst="roundRect">
            <a:avLst>
              <a:gd name="adj" fmla="val 357209"/>
            </a:avLst>
          </a:prstGeom>
          <a:solidFill>
            <a:srgbClr val="DFB8C1"/>
          </a:solidFill>
          <a:ln/>
        </p:spPr>
      </p:sp>
      <p:sp>
        <p:nvSpPr>
          <p:cNvPr id="7" name="Shape 4"/>
          <p:cNvSpPr/>
          <p:nvPr/>
        </p:nvSpPr>
        <p:spPr>
          <a:xfrm>
            <a:off x="6536174" y="2099072"/>
            <a:ext cx="583168" cy="22860"/>
          </a:xfrm>
          <a:prstGeom prst="roundRect">
            <a:avLst>
              <a:gd name="adj" fmla="val 357209"/>
            </a:avLst>
          </a:prstGeom>
          <a:solidFill>
            <a:srgbClr val="DFB8C1"/>
          </a:solidFill>
          <a:ln/>
        </p:spPr>
      </p:sp>
      <p:sp>
        <p:nvSpPr>
          <p:cNvPr id="8" name="Shape 5"/>
          <p:cNvSpPr/>
          <p:nvPr/>
        </p:nvSpPr>
        <p:spPr>
          <a:xfrm>
            <a:off x="7096482" y="1891784"/>
            <a:ext cx="437436" cy="437436"/>
          </a:xfrm>
          <a:prstGeom prst="roundRect">
            <a:avLst>
              <a:gd name="adj" fmla="val 18667"/>
            </a:avLst>
          </a:prstGeom>
          <a:solidFill>
            <a:srgbClr val="F9D2DB"/>
          </a:solidFill>
          <a:ln w="7620">
            <a:solidFill>
              <a:srgbClr val="DFB8C1"/>
            </a:solidFill>
            <a:prstDash val="solid"/>
          </a:ln>
        </p:spPr>
      </p:sp>
      <p:sp>
        <p:nvSpPr>
          <p:cNvPr id="9" name="Text 6"/>
          <p:cNvSpPr/>
          <p:nvPr/>
        </p:nvSpPr>
        <p:spPr>
          <a:xfrm>
            <a:off x="7169408" y="1928277"/>
            <a:ext cx="291584" cy="364450"/>
          </a:xfrm>
          <a:prstGeom prst="rect">
            <a:avLst/>
          </a:prstGeom>
          <a:noFill/>
          <a:ln/>
        </p:spPr>
        <p:txBody>
          <a:bodyPr wrap="none" lIns="0" tIns="0" rIns="0" bIns="0" rtlCol="0" anchor="t"/>
          <a:lstStyle/>
          <a:p>
            <a:pPr algn="ctr" indent="0" marL="0">
              <a:lnSpc>
                <a:spcPts val="2250"/>
              </a:lnSpc>
              <a:buNone/>
            </a:pPr>
            <a:r>
              <a:rPr lang="en-US" sz="2250" b="1" dirty="0">
                <a:solidFill>
                  <a:srgbClr val="000000"/>
                </a:solidFill>
                <a:latin typeface="Poppins Bold" pitchFamily="34" charset="0"/>
                <a:ea typeface="Poppins Bold" pitchFamily="34" charset="-122"/>
                <a:cs typeface="Poppins Bold" pitchFamily="34" charset="-120"/>
              </a:rPr>
              <a:t>1</a:t>
            </a:r>
            <a:endParaRPr lang="en-US" sz="2250" dirty="0"/>
          </a:p>
        </p:txBody>
      </p:sp>
      <p:sp>
        <p:nvSpPr>
          <p:cNvPr id="10" name="Text 7"/>
          <p:cNvSpPr/>
          <p:nvPr/>
        </p:nvSpPr>
        <p:spPr>
          <a:xfrm>
            <a:off x="3912989" y="1958578"/>
            <a:ext cx="2430185" cy="303728"/>
          </a:xfrm>
          <a:prstGeom prst="rect">
            <a:avLst/>
          </a:prstGeom>
          <a:noFill/>
          <a:ln/>
        </p:spPr>
        <p:txBody>
          <a:bodyPr wrap="none" lIns="0" tIns="0" rIns="0" bIns="0" rtlCol="0" anchor="t"/>
          <a:lstStyle/>
          <a:p>
            <a:pPr algn="r" indent="0" marL="0">
              <a:lnSpc>
                <a:spcPts val="2350"/>
              </a:lnSpc>
              <a:buNone/>
            </a:pPr>
            <a:r>
              <a:rPr lang="en-US" sz="1900" b="1" dirty="0">
                <a:solidFill>
                  <a:srgbClr val="000000"/>
                </a:solidFill>
                <a:latin typeface="Poppins Bold" pitchFamily="34" charset="0"/>
                <a:ea typeface="Poppins Bold" pitchFamily="34" charset="-122"/>
                <a:cs typeface="Poppins Bold" pitchFamily="34" charset="-120"/>
              </a:rPr>
              <a:t>1854</a:t>
            </a:r>
            <a:endParaRPr lang="en-US" sz="1900" dirty="0"/>
          </a:p>
        </p:txBody>
      </p:sp>
      <p:sp>
        <p:nvSpPr>
          <p:cNvPr id="11" name="Text 8"/>
          <p:cNvSpPr/>
          <p:nvPr/>
        </p:nvSpPr>
        <p:spPr>
          <a:xfrm>
            <a:off x="1166574" y="2378869"/>
            <a:ext cx="5176599" cy="621983"/>
          </a:xfrm>
          <a:prstGeom prst="rect">
            <a:avLst/>
          </a:prstGeom>
          <a:noFill/>
          <a:ln/>
        </p:spPr>
        <p:txBody>
          <a:bodyPr wrap="square" lIns="0" tIns="0" rIns="0" bIns="0" rtlCol="0" anchor="t"/>
          <a:lstStyle/>
          <a:p>
            <a:pPr algn="r" indent="0" marL="0">
              <a:lnSpc>
                <a:spcPts val="2400"/>
              </a:lnSpc>
              <a:buNone/>
            </a:pPr>
            <a:r>
              <a:rPr lang="en-US" sz="1500" dirty="0">
                <a:solidFill>
                  <a:srgbClr val="000000"/>
                </a:solidFill>
                <a:latin typeface="Poppins" pitchFamily="34" charset="0"/>
                <a:ea typeface="Poppins" pitchFamily="34" charset="-122"/>
                <a:cs typeface="Poppins" pitchFamily="34" charset="-120"/>
              </a:rPr>
              <a:t>Oregon territorial legislature mandates counties to care for the poor</a:t>
            </a:r>
            <a:endParaRPr lang="en-US" sz="1500" dirty="0"/>
          </a:p>
        </p:txBody>
      </p:sp>
      <p:sp>
        <p:nvSpPr>
          <p:cNvPr id="12" name="Shape 9"/>
          <p:cNvSpPr/>
          <p:nvPr/>
        </p:nvSpPr>
        <p:spPr>
          <a:xfrm>
            <a:off x="7511058" y="3265408"/>
            <a:ext cx="583168" cy="22860"/>
          </a:xfrm>
          <a:prstGeom prst="roundRect">
            <a:avLst>
              <a:gd name="adj" fmla="val 357209"/>
            </a:avLst>
          </a:prstGeom>
          <a:solidFill>
            <a:srgbClr val="DFB8C1"/>
          </a:solidFill>
          <a:ln/>
        </p:spPr>
      </p:sp>
      <p:sp>
        <p:nvSpPr>
          <p:cNvPr id="13" name="Shape 10"/>
          <p:cNvSpPr/>
          <p:nvPr/>
        </p:nvSpPr>
        <p:spPr>
          <a:xfrm>
            <a:off x="7096482" y="3058120"/>
            <a:ext cx="437436" cy="437436"/>
          </a:xfrm>
          <a:prstGeom prst="roundRect">
            <a:avLst>
              <a:gd name="adj" fmla="val 18667"/>
            </a:avLst>
          </a:prstGeom>
          <a:solidFill>
            <a:srgbClr val="F9D2DB"/>
          </a:solidFill>
          <a:ln w="7620">
            <a:solidFill>
              <a:srgbClr val="DFB8C1"/>
            </a:solidFill>
            <a:prstDash val="solid"/>
          </a:ln>
        </p:spPr>
      </p:sp>
      <p:sp>
        <p:nvSpPr>
          <p:cNvPr id="14" name="Text 11"/>
          <p:cNvSpPr/>
          <p:nvPr/>
        </p:nvSpPr>
        <p:spPr>
          <a:xfrm>
            <a:off x="7169408" y="3094613"/>
            <a:ext cx="291584" cy="364450"/>
          </a:xfrm>
          <a:prstGeom prst="rect">
            <a:avLst/>
          </a:prstGeom>
          <a:noFill/>
          <a:ln/>
        </p:spPr>
        <p:txBody>
          <a:bodyPr wrap="none" lIns="0" tIns="0" rIns="0" bIns="0" rtlCol="0" anchor="t"/>
          <a:lstStyle/>
          <a:p>
            <a:pPr algn="ctr" indent="0" marL="0">
              <a:lnSpc>
                <a:spcPts val="2250"/>
              </a:lnSpc>
              <a:buNone/>
            </a:pPr>
            <a:r>
              <a:rPr lang="en-US" sz="2250" b="1" dirty="0">
                <a:solidFill>
                  <a:srgbClr val="000000"/>
                </a:solidFill>
                <a:latin typeface="Poppins Bold" pitchFamily="34" charset="0"/>
                <a:ea typeface="Poppins Bold" pitchFamily="34" charset="-122"/>
                <a:cs typeface="Poppins Bold" pitchFamily="34" charset="-120"/>
              </a:rPr>
              <a:t>2</a:t>
            </a:r>
            <a:endParaRPr lang="en-US" sz="2250" dirty="0"/>
          </a:p>
        </p:txBody>
      </p:sp>
      <p:sp>
        <p:nvSpPr>
          <p:cNvPr id="15" name="Text 12"/>
          <p:cNvSpPr/>
          <p:nvPr/>
        </p:nvSpPr>
        <p:spPr>
          <a:xfrm>
            <a:off x="8287226" y="3124914"/>
            <a:ext cx="2430185" cy="303728"/>
          </a:xfrm>
          <a:prstGeom prst="rect">
            <a:avLst/>
          </a:prstGeom>
          <a:noFill/>
          <a:ln/>
        </p:spPr>
        <p:txBody>
          <a:bodyPr wrap="none" lIns="0" tIns="0" rIns="0" bIns="0" rtlCol="0" anchor="t"/>
          <a:lstStyle/>
          <a:p>
            <a:pPr algn="l" indent="0" marL="0">
              <a:lnSpc>
                <a:spcPts val="2350"/>
              </a:lnSpc>
              <a:buNone/>
            </a:pPr>
            <a:r>
              <a:rPr lang="en-US" sz="1900" b="1" dirty="0">
                <a:solidFill>
                  <a:srgbClr val="000000"/>
                </a:solidFill>
                <a:latin typeface="Poppins Bold" pitchFamily="34" charset="0"/>
                <a:ea typeface="Poppins Bold" pitchFamily="34" charset="-122"/>
                <a:cs typeface="Poppins Bold" pitchFamily="34" charset="-120"/>
              </a:rPr>
              <a:t>1868</a:t>
            </a:r>
            <a:endParaRPr lang="en-US" sz="1900" dirty="0"/>
          </a:p>
        </p:txBody>
      </p:sp>
      <p:sp>
        <p:nvSpPr>
          <p:cNvPr id="16" name="Text 13"/>
          <p:cNvSpPr/>
          <p:nvPr/>
        </p:nvSpPr>
        <p:spPr>
          <a:xfrm>
            <a:off x="8287226" y="3545205"/>
            <a:ext cx="5176599" cy="621983"/>
          </a:xfrm>
          <a:prstGeom prst="rect">
            <a:avLst/>
          </a:prstGeom>
          <a:noFill/>
          <a:ln/>
        </p:spPr>
        <p:txBody>
          <a:bodyPr wrap="square" lIns="0" tIns="0" rIns="0" bIns="0" rtlCol="0" anchor="t"/>
          <a:lstStyle/>
          <a:p>
            <a:pPr algn="l" indent="0" marL="0">
              <a:lnSpc>
                <a:spcPts val="2400"/>
              </a:lnSpc>
              <a:buNone/>
            </a:pPr>
            <a:r>
              <a:rPr lang="en-US" sz="1500" dirty="0">
                <a:solidFill>
                  <a:srgbClr val="000000"/>
                </a:solidFill>
                <a:latin typeface="Poppins" pitchFamily="34" charset="0"/>
                <a:ea typeface="Poppins" pitchFamily="34" charset="-122"/>
                <a:cs typeface="Poppins" pitchFamily="34" charset="-120"/>
              </a:rPr>
              <a:t>Multnomah County builds its first "poor farm"—housing through employment</a:t>
            </a:r>
            <a:endParaRPr lang="en-US" sz="1500" dirty="0"/>
          </a:p>
        </p:txBody>
      </p:sp>
      <p:sp>
        <p:nvSpPr>
          <p:cNvPr id="17" name="Shape 14"/>
          <p:cNvSpPr/>
          <p:nvPr/>
        </p:nvSpPr>
        <p:spPr>
          <a:xfrm>
            <a:off x="6536174" y="4270772"/>
            <a:ext cx="583168" cy="22860"/>
          </a:xfrm>
          <a:prstGeom prst="roundRect">
            <a:avLst>
              <a:gd name="adj" fmla="val 357209"/>
            </a:avLst>
          </a:prstGeom>
          <a:solidFill>
            <a:srgbClr val="DFB8C1"/>
          </a:solidFill>
          <a:ln/>
        </p:spPr>
      </p:sp>
      <p:sp>
        <p:nvSpPr>
          <p:cNvPr id="18" name="Shape 15"/>
          <p:cNvSpPr/>
          <p:nvPr/>
        </p:nvSpPr>
        <p:spPr>
          <a:xfrm>
            <a:off x="7096482" y="4063484"/>
            <a:ext cx="437436" cy="437436"/>
          </a:xfrm>
          <a:prstGeom prst="roundRect">
            <a:avLst>
              <a:gd name="adj" fmla="val 18667"/>
            </a:avLst>
          </a:prstGeom>
          <a:solidFill>
            <a:srgbClr val="F9D2DB"/>
          </a:solidFill>
          <a:ln w="7620">
            <a:solidFill>
              <a:srgbClr val="DFB8C1"/>
            </a:solidFill>
            <a:prstDash val="solid"/>
          </a:ln>
        </p:spPr>
      </p:sp>
      <p:sp>
        <p:nvSpPr>
          <p:cNvPr id="19" name="Text 16"/>
          <p:cNvSpPr/>
          <p:nvPr/>
        </p:nvSpPr>
        <p:spPr>
          <a:xfrm>
            <a:off x="7169408" y="4099977"/>
            <a:ext cx="291584" cy="364450"/>
          </a:xfrm>
          <a:prstGeom prst="rect">
            <a:avLst/>
          </a:prstGeom>
          <a:noFill/>
          <a:ln/>
        </p:spPr>
        <p:txBody>
          <a:bodyPr wrap="none" lIns="0" tIns="0" rIns="0" bIns="0" rtlCol="0" anchor="t"/>
          <a:lstStyle/>
          <a:p>
            <a:pPr algn="ctr" indent="0" marL="0">
              <a:lnSpc>
                <a:spcPts val="2250"/>
              </a:lnSpc>
              <a:buNone/>
            </a:pPr>
            <a:r>
              <a:rPr lang="en-US" sz="2250" b="1" dirty="0">
                <a:solidFill>
                  <a:srgbClr val="000000"/>
                </a:solidFill>
                <a:latin typeface="Poppins Bold" pitchFamily="34" charset="0"/>
                <a:ea typeface="Poppins Bold" pitchFamily="34" charset="-122"/>
                <a:cs typeface="Poppins Bold" pitchFamily="34" charset="-120"/>
              </a:rPr>
              <a:t>3</a:t>
            </a:r>
            <a:endParaRPr lang="en-US" sz="2250" dirty="0"/>
          </a:p>
        </p:txBody>
      </p:sp>
      <p:sp>
        <p:nvSpPr>
          <p:cNvPr id="20" name="Text 17"/>
          <p:cNvSpPr/>
          <p:nvPr/>
        </p:nvSpPr>
        <p:spPr>
          <a:xfrm>
            <a:off x="3912989" y="4130278"/>
            <a:ext cx="2430185" cy="303728"/>
          </a:xfrm>
          <a:prstGeom prst="rect">
            <a:avLst/>
          </a:prstGeom>
          <a:noFill/>
          <a:ln/>
        </p:spPr>
        <p:txBody>
          <a:bodyPr wrap="none" lIns="0" tIns="0" rIns="0" bIns="0" rtlCol="0" anchor="t"/>
          <a:lstStyle/>
          <a:p>
            <a:pPr algn="r" indent="0" marL="0">
              <a:lnSpc>
                <a:spcPts val="2350"/>
              </a:lnSpc>
              <a:buNone/>
            </a:pPr>
            <a:r>
              <a:rPr lang="en-US" sz="1900" b="1" dirty="0">
                <a:solidFill>
                  <a:srgbClr val="000000"/>
                </a:solidFill>
                <a:latin typeface="Poppins Bold" pitchFamily="34" charset="0"/>
                <a:ea typeface="Poppins Bold" pitchFamily="34" charset="-122"/>
                <a:cs typeface="Poppins Bold" pitchFamily="34" charset="-120"/>
              </a:rPr>
              <a:t>1930s</a:t>
            </a:r>
            <a:endParaRPr lang="en-US" sz="1900" dirty="0"/>
          </a:p>
        </p:txBody>
      </p:sp>
      <p:sp>
        <p:nvSpPr>
          <p:cNvPr id="21" name="Text 18"/>
          <p:cNvSpPr/>
          <p:nvPr/>
        </p:nvSpPr>
        <p:spPr>
          <a:xfrm>
            <a:off x="1166574" y="4550569"/>
            <a:ext cx="5176599" cy="621983"/>
          </a:xfrm>
          <a:prstGeom prst="rect">
            <a:avLst/>
          </a:prstGeom>
          <a:noFill/>
          <a:ln/>
        </p:spPr>
        <p:txBody>
          <a:bodyPr wrap="square" lIns="0" tIns="0" rIns="0" bIns="0" rtlCol="0" anchor="t"/>
          <a:lstStyle/>
          <a:p>
            <a:pPr algn="r" indent="0" marL="0">
              <a:lnSpc>
                <a:spcPts val="2400"/>
              </a:lnSpc>
              <a:buNone/>
            </a:pPr>
            <a:r>
              <a:rPr lang="en-US" sz="1500" dirty="0">
                <a:solidFill>
                  <a:srgbClr val="000000"/>
                </a:solidFill>
                <a:latin typeface="Poppins" pitchFamily="34" charset="0"/>
                <a:ea typeface="Poppins" pitchFamily="34" charset="-122"/>
                <a:cs typeface="Poppins" pitchFamily="34" charset="-120"/>
              </a:rPr>
              <a:t>Government employment programs help the destitute during the Great Depression</a:t>
            </a:r>
            <a:endParaRPr lang="en-US" sz="1500" dirty="0"/>
          </a:p>
        </p:txBody>
      </p:sp>
      <p:sp>
        <p:nvSpPr>
          <p:cNvPr id="22" name="Shape 19"/>
          <p:cNvSpPr/>
          <p:nvPr/>
        </p:nvSpPr>
        <p:spPr>
          <a:xfrm>
            <a:off x="7511058" y="5276255"/>
            <a:ext cx="583168" cy="22860"/>
          </a:xfrm>
          <a:prstGeom prst="roundRect">
            <a:avLst>
              <a:gd name="adj" fmla="val 357209"/>
            </a:avLst>
          </a:prstGeom>
          <a:solidFill>
            <a:srgbClr val="DFB8C1"/>
          </a:solidFill>
          <a:ln/>
        </p:spPr>
      </p:sp>
      <p:sp>
        <p:nvSpPr>
          <p:cNvPr id="23" name="Shape 20"/>
          <p:cNvSpPr/>
          <p:nvPr/>
        </p:nvSpPr>
        <p:spPr>
          <a:xfrm>
            <a:off x="7096482" y="5068967"/>
            <a:ext cx="437436" cy="437436"/>
          </a:xfrm>
          <a:prstGeom prst="roundRect">
            <a:avLst>
              <a:gd name="adj" fmla="val 18667"/>
            </a:avLst>
          </a:prstGeom>
          <a:solidFill>
            <a:srgbClr val="F9D2DB"/>
          </a:solidFill>
          <a:ln w="7620">
            <a:solidFill>
              <a:srgbClr val="DFB8C1"/>
            </a:solidFill>
            <a:prstDash val="solid"/>
          </a:ln>
        </p:spPr>
      </p:sp>
      <p:sp>
        <p:nvSpPr>
          <p:cNvPr id="24" name="Text 21"/>
          <p:cNvSpPr/>
          <p:nvPr/>
        </p:nvSpPr>
        <p:spPr>
          <a:xfrm>
            <a:off x="7169408" y="5105460"/>
            <a:ext cx="291584" cy="364450"/>
          </a:xfrm>
          <a:prstGeom prst="rect">
            <a:avLst/>
          </a:prstGeom>
          <a:noFill/>
          <a:ln/>
        </p:spPr>
        <p:txBody>
          <a:bodyPr wrap="none" lIns="0" tIns="0" rIns="0" bIns="0" rtlCol="0" anchor="t"/>
          <a:lstStyle/>
          <a:p>
            <a:pPr algn="ctr" indent="0" marL="0">
              <a:lnSpc>
                <a:spcPts val="2250"/>
              </a:lnSpc>
              <a:buNone/>
            </a:pPr>
            <a:r>
              <a:rPr lang="en-US" sz="2250" b="1" dirty="0">
                <a:solidFill>
                  <a:srgbClr val="000000"/>
                </a:solidFill>
                <a:latin typeface="Poppins Bold" pitchFamily="34" charset="0"/>
                <a:ea typeface="Poppins Bold" pitchFamily="34" charset="-122"/>
                <a:cs typeface="Poppins Bold" pitchFamily="34" charset="-120"/>
              </a:rPr>
              <a:t>4</a:t>
            </a:r>
            <a:endParaRPr lang="en-US" sz="2250" dirty="0"/>
          </a:p>
        </p:txBody>
      </p:sp>
      <p:sp>
        <p:nvSpPr>
          <p:cNvPr id="25" name="Text 22"/>
          <p:cNvSpPr/>
          <p:nvPr/>
        </p:nvSpPr>
        <p:spPr>
          <a:xfrm>
            <a:off x="8287226" y="5135761"/>
            <a:ext cx="2430185" cy="303728"/>
          </a:xfrm>
          <a:prstGeom prst="rect">
            <a:avLst/>
          </a:prstGeom>
          <a:noFill/>
          <a:ln/>
        </p:spPr>
        <p:txBody>
          <a:bodyPr wrap="none" lIns="0" tIns="0" rIns="0" bIns="0" rtlCol="0" anchor="t"/>
          <a:lstStyle/>
          <a:p>
            <a:pPr algn="l" indent="0" marL="0">
              <a:lnSpc>
                <a:spcPts val="2350"/>
              </a:lnSpc>
              <a:buNone/>
            </a:pPr>
            <a:r>
              <a:rPr lang="en-US" sz="1900" b="1" dirty="0">
                <a:solidFill>
                  <a:srgbClr val="000000"/>
                </a:solidFill>
                <a:latin typeface="Poppins Bold" pitchFamily="34" charset="0"/>
                <a:ea typeface="Poppins Bold" pitchFamily="34" charset="-122"/>
                <a:cs typeface="Poppins Bold" pitchFamily="34" charset="-120"/>
              </a:rPr>
              <a:t>1982</a:t>
            </a:r>
            <a:endParaRPr lang="en-US" sz="1900" dirty="0"/>
          </a:p>
        </p:txBody>
      </p:sp>
      <p:sp>
        <p:nvSpPr>
          <p:cNvPr id="26" name="Text 23"/>
          <p:cNvSpPr/>
          <p:nvPr/>
        </p:nvSpPr>
        <p:spPr>
          <a:xfrm>
            <a:off x="8287226" y="5556052"/>
            <a:ext cx="5176599" cy="310991"/>
          </a:xfrm>
          <a:prstGeom prst="rect">
            <a:avLst/>
          </a:prstGeom>
          <a:noFill/>
          <a:ln/>
        </p:spPr>
        <p:txBody>
          <a:bodyPr wrap="none" lIns="0" tIns="0" rIns="0" bIns="0" rtlCol="0" anchor="t"/>
          <a:lstStyle/>
          <a:p>
            <a:pPr algn="l" indent="0" marL="0">
              <a:lnSpc>
                <a:spcPts val="2400"/>
              </a:lnSpc>
              <a:buNone/>
            </a:pPr>
            <a:r>
              <a:rPr lang="en-US" sz="1500" dirty="0">
                <a:solidFill>
                  <a:srgbClr val="000000"/>
                </a:solidFill>
                <a:latin typeface="Poppins" pitchFamily="34" charset="0"/>
                <a:ea typeface="Poppins" pitchFamily="34" charset="-122"/>
                <a:cs typeface="Poppins" pitchFamily="34" charset="-120"/>
              </a:rPr>
              <a:t>Poor farm model ends (now McMenamins Edgefield)</a:t>
            </a:r>
            <a:endParaRPr lang="en-US" sz="1500" dirty="0"/>
          </a:p>
        </p:txBody>
      </p:sp>
      <p:sp>
        <p:nvSpPr>
          <p:cNvPr id="27" name="Shape 24"/>
          <p:cNvSpPr/>
          <p:nvPr/>
        </p:nvSpPr>
        <p:spPr>
          <a:xfrm>
            <a:off x="6536174" y="6281738"/>
            <a:ext cx="583168" cy="22860"/>
          </a:xfrm>
          <a:prstGeom prst="roundRect">
            <a:avLst>
              <a:gd name="adj" fmla="val 357209"/>
            </a:avLst>
          </a:prstGeom>
          <a:solidFill>
            <a:srgbClr val="DFB8C1"/>
          </a:solidFill>
          <a:ln/>
        </p:spPr>
      </p:sp>
      <p:sp>
        <p:nvSpPr>
          <p:cNvPr id="28" name="Shape 25"/>
          <p:cNvSpPr/>
          <p:nvPr/>
        </p:nvSpPr>
        <p:spPr>
          <a:xfrm>
            <a:off x="7096482" y="6074450"/>
            <a:ext cx="437436" cy="437436"/>
          </a:xfrm>
          <a:prstGeom prst="roundRect">
            <a:avLst>
              <a:gd name="adj" fmla="val 18667"/>
            </a:avLst>
          </a:prstGeom>
          <a:solidFill>
            <a:srgbClr val="F9D2DB"/>
          </a:solidFill>
          <a:ln w="7620">
            <a:solidFill>
              <a:srgbClr val="DFB8C1"/>
            </a:solidFill>
            <a:prstDash val="solid"/>
          </a:ln>
        </p:spPr>
      </p:sp>
      <p:sp>
        <p:nvSpPr>
          <p:cNvPr id="29" name="Text 26"/>
          <p:cNvSpPr/>
          <p:nvPr/>
        </p:nvSpPr>
        <p:spPr>
          <a:xfrm>
            <a:off x="7169408" y="6110942"/>
            <a:ext cx="291584" cy="364450"/>
          </a:xfrm>
          <a:prstGeom prst="rect">
            <a:avLst/>
          </a:prstGeom>
          <a:noFill/>
          <a:ln/>
        </p:spPr>
        <p:txBody>
          <a:bodyPr wrap="none" lIns="0" tIns="0" rIns="0" bIns="0" rtlCol="0" anchor="t"/>
          <a:lstStyle/>
          <a:p>
            <a:pPr algn="ctr" indent="0" marL="0">
              <a:lnSpc>
                <a:spcPts val="2250"/>
              </a:lnSpc>
              <a:buNone/>
            </a:pPr>
            <a:r>
              <a:rPr lang="en-US" sz="2250" b="1" dirty="0">
                <a:solidFill>
                  <a:srgbClr val="000000"/>
                </a:solidFill>
                <a:latin typeface="Poppins Bold" pitchFamily="34" charset="0"/>
                <a:ea typeface="Poppins Bold" pitchFamily="34" charset="-122"/>
                <a:cs typeface="Poppins Bold" pitchFamily="34" charset="-120"/>
              </a:rPr>
              <a:t>5</a:t>
            </a:r>
            <a:endParaRPr lang="en-US" sz="2250" dirty="0"/>
          </a:p>
        </p:txBody>
      </p:sp>
      <p:sp>
        <p:nvSpPr>
          <p:cNvPr id="30" name="Text 27"/>
          <p:cNvSpPr/>
          <p:nvPr/>
        </p:nvSpPr>
        <p:spPr>
          <a:xfrm>
            <a:off x="3912989" y="6141244"/>
            <a:ext cx="2430185" cy="303728"/>
          </a:xfrm>
          <a:prstGeom prst="rect">
            <a:avLst/>
          </a:prstGeom>
          <a:noFill/>
          <a:ln/>
        </p:spPr>
        <p:txBody>
          <a:bodyPr wrap="none" lIns="0" tIns="0" rIns="0" bIns="0" rtlCol="0" anchor="t"/>
          <a:lstStyle/>
          <a:p>
            <a:pPr algn="r" indent="0" marL="0">
              <a:lnSpc>
                <a:spcPts val="2350"/>
              </a:lnSpc>
              <a:buNone/>
            </a:pPr>
            <a:r>
              <a:rPr lang="en-US" sz="1900" b="1" dirty="0">
                <a:solidFill>
                  <a:srgbClr val="000000"/>
                </a:solidFill>
                <a:latin typeface="Poppins Bold" pitchFamily="34" charset="0"/>
                <a:ea typeface="Poppins Bold" pitchFamily="34" charset="-122"/>
                <a:cs typeface="Poppins Bold" pitchFamily="34" charset="-120"/>
              </a:rPr>
              <a:t>Today</a:t>
            </a:r>
            <a:endParaRPr lang="en-US" sz="1900" dirty="0"/>
          </a:p>
        </p:txBody>
      </p:sp>
      <p:sp>
        <p:nvSpPr>
          <p:cNvPr id="31" name="Text 28"/>
          <p:cNvSpPr/>
          <p:nvPr/>
        </p:nvSpPr>
        <p:spPr>
          <a:xfrm>
            <a:off x="1166574" y="6561534"/>
            <a:ext cx="5176599" cy="621983"/>
          </a:xfrm>
          <a:prstGeom prst="rect">
            <a:avLst/>
          </a:prstGeom>
          <a:noFill/>
          <a:ln/>
        </p:spPr>
        <p:txBody>
          <a:bodyPr wrap="square" lIns="0" tIns="0" rIns="0" bIns="0" rtlCol="0" anchor="t"/>
          <a:lstStyle/>
          <a:p>
            <a:pPr algn="r" indent="0" marL="0">
              <a:lnSpc>
                <a:spcPts val="2400"/>
              </a:lnSpc>
              <a:buNone/>
            </a:pPr>
            <a:r>
              <a:rPr lang="en-US" sz="1500" dirty="0">
                <a:solidFill>
                  <a:srgbClr val="000000"/>
                </a:solidFill>
                <a:latin typeface="Poppins" pitchFamily="34" charset="0"/>
                <a:ea typeface="Poppins" pitchFamily="34" charset="-122"/>
                <a:cs typeface="Poppins" pitchFamily="34" charset="-120"/>
              </a:rPr>
              <a:t>We need to return to proven employment-housing solutions</a:t>
            </a:r>
            <a:endParaRPr lang="en-US"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621048"/>
            <a:ext cx="12529066" cy="708779"/>
          </a:xfrm>
          <a:prstGeom prst="rect">
            <a:avLst/>
          </a:prstGeom>
          <a:noFill/>
          <a:ln/>
        </p:spPr>
        <p:txBody>
          <a:bodyPr wrap="none" lIns="0" tIns="0" rIns="0" bIns="0" rtlCol="0" anchor="t"/>
          <a:lstStyle/>
          <a:p>
            <a:pPr algn="l" indent="0" marL="0">
              <a:lnSpc>
                <a:spcPts val="5550"/>
              </a:lnSpc>
              <a:buNone/>
            </a:pPr>
            <a:r>
              <a:rPr lang="en-US" sz="4450" b="1" dirty="0">
                <a:solidFill>
                  <a:srgbClr val="382B9E"/>
                </a:solidFill>
                <a:latin typeface="Poppins Bold" pitchFamily="34" charset="0"/>
                <a:ea typeface="Poppins Bold" pitchFamily="34" charset="-122"/>
                <a:cs typeface="Poppins Bold" pitchFamily="34" charset="-120"/>
              </a:rPr>
              <a:t>The Perfect Storm: Opportunity Meets Need</a:t>
            </a:r>
            <a:endParaRPr lang="en-US" sz="4450" dirty="0"/>
          </a:p>
        </p:txBody>
      </p:sp>
      <p:sp>
        <p:nvSpPr>
          <p:cNvPr id="4" name="Shape 1"/>
          <p:cNvSpPr/>
          <p:nvPr/>
        </p:nvSpPr>
        <p:spPr>
          <a:xfrm>
            <a:off x="793790" y="4669988"/>
            <a:ext cx="4196358" cy="2773799"/>
          </a:xfrm>
          <a:prstGeom prst="roundRect">
            <a:avLst>
              <a:gd name="adj" fmla="val 3435"/>
            </a:avLst>
          </a:prstGeom>
          <a:solidFill>
            <a:srgbClr val="F9D2DB"/>
          </a:solidFill>
          <a:ln w="7620">
            <a:solidFill>
              <a:srgbClr val="DFB8C1"/>
            </a:solidFill>
            <a:prstDash val="solid"/>
          </a:ln>
        </p:spPr>
      </p:sp>
      <p:sp>
        <p:nvSpPr>
          <p:cNvPr id="5" name="Text 2"/>
          <p:cNvSpPr/>
          <p:nvPr/>
        </p:nvSpPr>
        <p:spPr>
          <a:xfrm>
            <a:off x="1028224" y="4904423"/>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000000"/>
                </a:solidFill>
                <a:latin typeface="Poppins Bold" pitchFamily="34" charset="0"/>
                <a:ea typeface="Poppins Bold" pitchFamily="34" charset="-122"/>
                <a:cs typeface="Poppins Bold" pitchFamily="34" charset="-120"/>
              </a:rPr>
              <a:t>Supply &amp; Demand</a:t>
            </a:r>
            <a:endParaRPr lang="en-US" sz="2200" dirty="0"/>
          </a:p>
        </p:txBody>
      </p:sp>
      <p:sp>
        <p:nvSpPr>
          <p:cNvPr id="6" name="Text 3"/>
          <p:cNvSpPr/>
          <p:nvPr/>
        </p:nvSpPr>
        <p:spPr>
          <a:xfrm>
            <a:off x="1028224" y="5394841"/>
            <a:ext cx="3727490" cy="1814513"/>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Multnomah County has massive demand for clean energy and a large population experiencing unemployment and homelessness</a:t>
            </a:r>
            <a:endParaRPr lang="en-US" sz="1750" dirty="0"/>
          </a:p>
        </p:txBody>
      </p:sp>
      <p:sp>
        <p:nvSpPr>
          <p:cNvPr id="7" name="Shape 4"/>
          <p:cNvSpPr/>
          <p:nvPr/>
        </p:nvSpPr>
        <p:spPr>
          <a:xfrm>
            <a:off x="5216962" y="4669988"/>
            <a:ext cx="4196358" cy="2773799"/>
          </a:xfrm>
          <a:prstGeom prst="roundRect">
            <a:avLst>
              <a:gd name="adj" fmla="val 3435"/>
            </a:avLst>
          </a:prstGeom>
          <a:solidFill>
            <a:srgbClr val="F9D2DB"/>
          </a:solidFill>
          <a:ln w="7620">
            <a:solidFill>
              <a:srgbClr val="DFB8C1"/>
            </a:solidFill>
            <a:prstDash val="solid"/>
          </a:ln>
        </p:spPr>
      </p:sp>
      <p:sp>
        <p:nvSpPr>
          <p:cNvPr id="8" name="Text 5"/>
          <p:cNvSpPr/>
          <p:nvPr/>
        </p:nvSpPr>
        <p:spPr>
          <a:xfrm>
            <a:off x="5451396" y="4904423"/>
            <a:ext cx="2851071" cy="354330"/>
          </a:xfrm>
          <a:prstGeom prst="rect">
            <a:avLst/>
          </a:prstGeom>
          <a:noFill/>
          <a:ln/>
        </p:spPr>
        <p:txBody>
          <a:bodyPr wrap="none" lIns="0" tIns="0" rIns="0" bIns="0" rtlCol="0" anchor="t"/>
          <a:lstStyle/>
          <a:p>
            <a:pPr algn="l" indent="0" marL="0">
              <a:lnSpc>
                <a:spcPts val="2750"/>
              </a:lnSpc>
              <a:buNone/>
            </a:pPr>
            <a:r>
              <a:rPr lang="en-US" sz="2200" b="1" dirty="0">
                <a:solidFill>
                  <a:srgbClr val="000000"/>
                </a:solidFill>
                <a:latin typeface="Poppins Bold" pitchFamily="34" charset="0"/>
                <a:ea typeface="Poppins Bold" pitchFamily="34" charset="-122"/>
                <a:cs typeface="Poppins Bold" pitchFamily="34" charset="-120"/>
              </a:rPr>
              <a:t>Economic Constant</a:t>
            </a:r>
            <a:endParaRPr lang="en-US" sz="2200" dirty="0"/>
          </a:p>
        </p:txBody>
      </p:sp>
      <p:sp>
        <p:nvSpPr>
          <p:cNvPr id="9" name="Text 6"/>
          <p:cNvSpPr/>
          <p:nvPr/>
        </p:nvSpPr>
        <p:spPr>
          <a:xfrm>
            <a:off x="5451396" y="5394841"/>
            <a:ext cx="3727490" cy="1451610"/>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The economy has changed, but supply and demand principles remain. We can match labor supply with energy demand</a:t>
            </a:r>
            <a:endParaRPr lang="en-US" sz="1750" dirty="0"/>
          </a:p>
        </p:txBody>
      </p:sp>
      <p:sp>
        <p:nvSpPr>
          <p:cNvPr id="10" name="Shape 7"/>
          <p:cNvSpPr/>
          <p:nvPr/>
        </p:nvSpPr>
        <p:spPr>
          <a:xfrm>
            <a:off x="9640133" y="4669988"/>
            <a:ext cx="4196358" cy="2773799"/>
          </a:xfrm>
          <a:prstGeom prst="roundRect">
            <a:avLst>
              <a:gd name="adj" fmla="val 3435"/>
            </a:avLst>
          </a:prstGeom>
          <a:solidFill>
            <a:srgbClr val="F9D2DB"/>
          </a:solidFill>
          <a:ln w="7620">
            <a:solidFill>
              <a:srgbClr val="DFB8C1"/>
            </a:solidFill>
            <a:prstDash val="solid"/>
          </a:ln>
        </p:spPr>
      </p:sp>
      <p:sp>
        <p:nvSpPr>
          <p:cNvPr id="11" name="Text 8"/>
          <p:cNvSpPr/>
          <p:nvPr/>
        </p:nvSpPr>
        <p:spPr>
          <a:xfrm>
            <a:off x="9874568" y="4904423"/>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000000"/>
                </a:solidFill>
                <a:latin typeface="Poppins Bold" pitchFamily="34" charset="0"/>
                <a:ea typeface="Poppins Bold" pitchFamily="34" charset="-122"/>
                <a:cs typeface="Poppins Bold" pitchFamily="34" charset="-120"/>
              </a:rPr>
              <a:t>Proven Success</a:t>
            </a:r>
            <a:endParaRPr lang="en-US" sz="2200" dirty="0"/>
          </a:p>
        </p:txBody>
      </p:sp>
      <p:sp>
        <p:nvSpPr>
          <p:cNvPr id="12" name="Text 9"/>
          <p:cNvSpPr/>
          <p:nvPr/>
        </p:nvSpPr>
        <p:spPr>
          <a:xfrm>
            <a:off x="9874568" y="5394841"/>
            <a:ext cx="3727490" cy="1814513"/>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Organizations like Central City Concern, Cultivate Initiatives, and Join PDX already employ formerly homeless people successfully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3308" y="591860"/>
            <a:ext cx="13123783" cy="1345406"/>
          </a:xfrm>
          <a:prstGeom prst="rect">
            <a:avLst/>
          </a:prstGeom>
          <a:noFill/>
          <a:ln/>
        </p:spPr>
        <p:txBody>
          <a:bodyPr wrap="square" lIns="0" tIns="0" rIns="0" bIns="0" rtlCol="0" anchor="t"/>
          <a:lstStyle/>
          <a:p>
            <a:pPr algn="l" indent="0" marL="0">
              <a:lnSpc>
                <a:spcPts val="5250"/>
              </a:lnSpc>
              <a:buNone/>
            </a:pPr>
            <a:r>
              <a:rPr lang="en-US" sz="4200" b="1" dirty="0">
                <a:solidFill>
                  <a:srgbClr val="382B9E"/>
                </a:solidFill>
                <a:latin typeface="Poppins Bold" pitchFamily="34" charset="0"/>
                <a:ea typeface="Poppins Bold" pitchFamily="34" charset="-122"/>
                <a:cs typeface="Poppins Bold" pitchFamily="34" charset="-120"/>
              </a:rPr>
              <a:t>The Tiny Home Ecological Sustainability Village Model</a:t>
            </a:r>
            <a:endParaRPr lang="en-US" sz="4200" dirty="0"/>
          </a:p>
        </p:txBody>
      </p:sp>
      <p:sp>
        <p:nvSpPr>
          <p:cNvPr id="3" name="Text 1"/>
          <p:cNvSpPr/>
          <p:nvPr/>
        </p:nvSpPr>
        <p:spPr>
          <a:xfrm>
            <a:off x="753308" y="2453759"/>
            <a:ext cx="7664172" cy="1032986"/>
          </a:xfrm>
          <a:prstGeom prst="rect">
            <a:avLst/>
          </a:prstGeom>
          <a:noFill/>
          <a:ln/>
        </p:spPr>
        <p:txBody>
          <a:bodyPr wrap="square" lIns="0" tIns="0" rIns="0" bIns="0" rtlCol="0" anchor="t"/>
          <a:lstStyle/>
          <a:p>
            <a:pPr algn="l" indent="0" marL="0">
              <a:lnSpc>
                <a:spcPts val="2700"/>
              </a:lnSpc>
              <a:buNone/>
            </a:pPr>
            <a:r>
              <a:rPr lang="en-US" sz="1650" dirty="0">
                <a:solidFill>
                  <a:srgbClr val="000000"/>
                </a:solidFill>
                <a:latin typeface="Poppins" pitchFamily="34" charset="0"/>
                <a:ea typeface="Poppins" pitchFamily="34" charset="-122"/>
                <a:cs typeface="Poppins" pitchFamily="34" charset="-120"/>
              </a:rPr>
              <a:t>This innovative model combines tiny home villages with ecologically sustainable practices, creating an employment-housing solution that benefits the entire community.</a:t>
            </a:r>
            <a:endParaRPr lang="en-US" sz="1650" dirty="0"/>
          </a:p>
        </p:txBody>
      </p:sp>
      <p:sp>
        <p:nvSpPr>
          <p:cNvPr id="4" name="Text 2"/>
          <p:cNvSpPr/>
          <p:nvPr/>
        </p:nvSpPr>
        <p:spPr>
          <a:xfrm>
            <a:off x="753308" y="3680460"/>
            <a:ext cx="7664172" cy="344329"/>
          </a:xfrm>
          <a:prstGeom prst="rect">
            <a:avLst/>
          </a:prstGeom>
          <a:noFill/>
          <a:ln/>
        </p:spPr>
        <p:txBody>
          <a:bodyPr wrap="none" lIns="0" tIns="0" rIns="0" bIns="0" rtlCol="0" anchor="t"/>
          <a:lstStyle/>
          <a:p>
            <a:pPr algn="l" indent="0" marL="0">
              <a:lnSpc>
                <a:spcPts val="2700"/>
              </a:lnSpc>
              <a:buNone/>
            </a:pPr>
            <a:r>
              <a:rPr lang="en-US" sz="1650" b="1" dirty="0">
                <a:solidFill>
                  <a:srgbClr val="000000"/>
                </a:solidFill>
                <a:latin typeface="Poppins" pitchFamily="34" charset="0"/>
                <a:ea typeface="Poppins" pitchFamily="34" charset="-122"/>
                <a:cs typeface="Poppins" pitchFamily="34" charset="-120"/>
              </a:rPr>
              <a:t>Core Components:</a:t>
            </a:r>
            <a:endParaRPr lang="en-US" sz="1650" dirty="0"/>
          </a:p>
        </p:txBody>
      </p:sp>
      <p:sp>
        <p:nvSpPr>
          <p:cNvPr id="5" name="Text 3"/>
          <p:cNvSpPr/>
          <p:nvPr/>
        </p:nvSpPr>
        <p:spPr>
          <a:xfrm>
            <a:off x="753308" y="4218503"/>
            <a:ext cx="7664172" cy="344329"/>
          </a:xfrm>
          <a:prstGeom prst="rect">
            <a:avLst/>
          </a:prstGeom>
          <a:noFill/>
          <a:ln/>
        </p:spPr>
        <p:txBody>
          <a:bodyPr wrap="none" lIns="0" tIns="0" rIns="0" bIns="0" rtlCol="0" anchor="t"/>
          <a:lstStyle/>
          <a:p>
            <a:pPr algn="l" marL="342900" indent="-342900">
              <a:lnSpc>
                <a:spcPts val="2700"/>
              </a:lnSpc>
              <a:buSzPct val="100000"/>
              <a:buChar char="•"/>
            </a:pPr>
            <a:r>
              <a:rPr lang="en-US" sz="1650" dirty="0">
                <a:solidFill>
                  <a:srgbClr val="000000"/>
                </a:solidFill>
                <a:latin typeface="Poppins" pitchFamily="34" charset="0"/>
                <a:ea typeface="Poppins" pitchFamily="34" charset="-122"/>
                <a:cs typeface="Poppins" pitchFamily="34" charset="-120"/>
              </a:rPr>
              <a:t>Biogas energy production from food waste</a:t>
            </a:r>
            <a:endParaRPr lang="en-US" sz="1650" dirty="0"/>
          </a:p>
        </p:txBody>
      </p:sp>
      <p:sp>
        <p:nvSpPr>
          <p:cNvPr id="6" name="Text 4"/>
          <p:cNvSpPr/>
          <p:nvPr/>
        </p:nvSpPr>
        <p:spPr>
          <a:xfrm>
            <a:off x="753308" y="4638080"/>
            <a:ext cx="7664172" cy="344329"/>
          </a:xfrm>
          <a:prstGeom prst="rect">
            <a:avLst/>
          </a:prstGeom>
          <a:noFill/>
          <a:ln/>
        </p:spPr>
        <p:txBody>
          <a:bodyPr wrap="none" lIns="0" tIns="0" rIns="0" bIns="0" rtlCol="0" anchor="t"/>
          <a:lstStyle/>
          <a:p>
            <a:pPr algn="l" marL="342900" indent="-342900">
              <a:lnSpc>
                <a:spcPts val="2700"/>
              </a:lnSpc>
              <a:buSzPct val="100000"/>
              <a:buChar char="•"/>
            </a:pPr>
            <a:r>
              <a:rPr lang="en-US" sz="1650" dirty="0">
                <a:solidFill>
                  <a:srgbClr val="000000"/>
                </a:solidFill>
                <a:latin typeface="Poppins" pitchFamily="34" charset="0"/>
                <a:ea typeface="Poppins" pitchFamily="34" charset="-122"/>
                <a:cs typeface="Poppins" pitchFamily="34" charset="-120"/>
              </a:rPr>
              <a:t>Recycling center operations</a:t>
            </a:r>
            <a:endParaRPr lang="en-US" sz="1650" dirty="0"/>
          </a:p>
        </p:txBody>
      </p:sp>
      <p:sp>
        <p:nvSpPr>
          <p:cNvPr id="7" name="Text 5"/>
          <p:cNvSpPr/>
          <p:nvPr/>
        </p:nvSpPr>
        <p:spPr>
          <a:xfrm>
            <a:off x="753308" y="5057656"/>
            <a:ext cx="7664172" cy="344329"/>
          </a:xfrm>
          <a:prstGeom prst="rect">
            <a:avLst/>
          </a:prstGeom>
          <a:noFill/>
          <a:ln/>
        </p:spPr>
        <p:txBody>
          <a:bodyPr wrap="none" lIns="0" tIns="0" rIns="0" bIns="0" rtlCol="0" anchor="t"/>
          <a:lstStyle/>
          <a:p>
            <a:pPr algn="l" marL="342900" indent="-342900">
              <a:lnSpc>
                <a:spcPts val="2700"/>
              </a:lnSpc>
              <a:buSzPct val="100000"/>
              <a:buChar char="•"/>
            </a:pPr>
            <a:r>
              <a:rPr lang="en-US" sz="1650" dirty="0">
                <a:solidFill>
                  <a:srgbClr val="000000"/>
                </a:solidFill>
                <a:latin typeface="Poppins" pitchFamily="34" charset="0"/>
                <a:ea typeface="Poppins" pitchFamily="34" charset="-122"/>
                <a:cs typeface="Poppins" pitchFamily="34" charset="-120"/>
              </a:rPr>
              <a:t>Urban community gardens</a:t>
            </a:r>
            <a:endParaRPr lang="en-US" sz="1650" dirty="0"/>
          </a:p>
        </p:txBody>
      </p:sp>
      <p:sp>
        <p:nvSpPr>
          <p:cNvPr id="8" name="Text 6"/>
          <p:cNvSpPr/>
          <p:nvPr/>
        </p:nvSpPr>
        <p:spPr>
          <a:xfrm>
            <a:off x="753308" y="5477232"/>
            <a:ext cx="7664172" cy="344329"/>
          </a:xfrm>
          <a:prstGeom prst="rect">
            <a:avLst/>
          </a:prstGeom>
          <a:noFill/>
          <a:ln/>
        </p:spPr>
        <p:txBody>
          <a:bodyPr wrap="none" lIns="0" tIns="0" rIns="0" bIns="0" rtlCol="0" anchor="t"/>
          <a:lstStyle/>
          <a:p>
            <a:pPr algn="l" marL="342900" indent="-342900">
              <a:lnSpc>
                <a:spcPts val="2700"/>
              </a:lnSpc>
              <a:buSzPct val="100000"/>
              <a:buChar char="•"/>
            </a:pPr>
            <a:r>
              <a:rPr lang="en-US" sz="1650" dirty="0">
                <a:solidFill>
                  <a:srgbClr val="000000"/>
                </a:solidFill>
                <a:latin typeface="Poppins" pitchFamily="34" charset="0"/>
                <a:ea typeface="Poppins" pitchFamily="34" charset="-122"/>
                <a:cs typeface="Poppins" pitchFamily="34" charset="-120"/>
              </a:rPr>
              <a:t>Sustainability education programs</a:t>
            </a:r>
            <a:endParaRPr lang="en-US" sz="1650" dirty="0"/>
          </a:p>
        </p:txBody>
      </p:sp>
      <p:sp>
        <p:nvSpPr>
          <p:cNvPr id="9" name="Text 7"/>
          <p:cNvSpPr/>
          <p:nvPr/>
        </p:nvSpPr>
        <p:spPr>
          <a:xfrm>
            <a:off x="753308" y="6015276"/>
            <a:ext cx="7664172" cy="688658"/>
          </a:xfrm>
          <a:prstGeom prst="rect">
            <a:avLst/>
          </a:prstGeom>
          <a:noFill/>
          <a:ln/>
        </p:spPr>
        <p:txBody>
          <a:bodyPr wrap="square" lIns="0" tIns="0" rIns="0" bIns="0" rtlCol="0" anchor="t"/>
          <a:lstStyle/>
          <a:p>
            <a:pPr algn="l" indent="0" marL="0">
              <a:lnSpc>
                <a:spcPts val="2700"/>
              </a:lnSpc>
              <a:buNone/>
            </a:pPr>
            <a:r>
              <a:rPr lang="en-US" sz="1650" dirty="0">
                <a:solidFill>
                  <a:srgbClr val="000000"/>
                </a:solidFill>
                <a:latin typeface="Poppins" pitchFamily="34" charset="0"/>
                <a:ea typeface="Poppins" pitchFamily="34" charset="-122"/>
                <a:cs typeface="Poppins" pitchFamily="34" charset="-120"/>
              </a:rPr>
              <a:t>Residents work in exchange for housing, gaining skills and work experience while producing renewable energy for Multnomah County.</a:t>
            </a:r>
            <a:endParaRPr lang="en-US" sz="1650" dirty="0"/>
          </a:p>
        </p:txBody>
      </p:sp>
      <p:pic>
        <p:nvPicPr>
          <p:cNvPr id="10" name="Image 0" descr="preencoded.png">    </p:cNvPr>
          <p:cNvPicPr>
            <a:picLocks noChangeAspect="1"/>
          </p:cNvPicPr>
          <p:nvPr/>
        </p:nvPicPr>
        <p:blipFill>
          <a:blip r:embed="rId1"/>
          <a:stretch>
            <a:fillRect/>
          </a:stretch>
        </p:blipFill>
        <p:spPr>
          <a:xfrm>
            <a:off x="8950166" y="2502098"/>
            <a:ext cx="4934426" cy="493442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793790" y="1033939"/>
            <a:ext cx="2090976" cy="426244"/>
          </a:xfrm>
          <a:prstGeom prst="roundRect">
            <a:avLst>
              <a:gd name="adj" fmla="val 17880"/>
            </a:avLst>
          </a:prstGeom>
          <a:solidFill>
            <a:srgbClr val="F9D2DB"/>
          </a:solidFill>
          <a:ln/>
        </p:spPr>
      </p:sp>
      <p:sp>
        <p:nvSpPr>
          <p:cNvPr id="3" name="Text 1"/>
          <p:cNvSpPr/>
          <p:nvPr/>
        </p:nvSpPr>
        <p:spPr>
          <a:xfrm>
            <a:off x="929878" y="1101923"/>
            <a:ext cx="1818799" cy="290274"/>
          </a:xfrm>
          <a:prstGeom prst="rect">
            <a:avLst/>
          </a:prstGeom>
          <a:noFill/>
          <a:ln/>
        </p:spPr>
        <p:txBody>
          <a:bodyPr wrap="none" lIns="0" tIns="0" rIns="0" bIns="0" rtlCol="0" anchor="t"/>
          <a:lstStyle/>
          <a:p>
            <a:pPr algn="l" indent="0" marL="0">
              <a:lnSpc>
                <a:spcPts val="2250"/>
              </a:lnSpc>
              <a:buNone/>
            </a:pPr>
            <a:r>
              <a:rPr lang="en-US" sz="1400" dirty="0">
                <a:solidFill>
                  <a:srgbClr val="000000"/>
                </a:solidFill>
                <a:latin typeface="Poppins" pitchFamily="34" charset="0"/>
                <a:ea typeface="Poppins" pitchFamily="34" charset="-122"/>
                <a:cs typeface="Poppins" pitchFamily="34" charset="-120"/>
              </a:rPr>
              <a:t>ENERGY INNOVATION</a:t>
            </a:r>
            <a:endParaRPr lang="en-US" sz="1400" dirty="0"/>
          </a:p>
        </p:txBody>
      </p:sp>
      <p:sp>
        <p:nvSpPr>
          <p:cNvPr id="4" name="Text 2"/>
          <p:cNvSpPr/>
          <p:nvPr/>
        </p:nvSpPr>
        <p:spPr>
          <a:xfrm>
            <a:off x="793790" y="1550908"/>
            <a:ext cx="13042821" cy="1417558"/>
          </a:xfrm>
          <a:prstGeom prst="rect">
            <a:avLst/>
          </a:prstGeom>
          <a:noFill/>
          <a:ln/>
        </p:spPr>
        <p:txBody>
          <a:bodyPr wrap="square" lIns="0" tIns="0" rIns="0" bIns="0" rtlCol="0" anchor="t"/>
          <a:lstStyle/>
          <a:p>
            <a:pPr algn="l" indent="0" marL="0">
              <a:lnSpc>
                <a:spcPts val="5550"/>
              </a:lnSpc>
              <a:buNone/>
            </a:pPr>
            <a:r>
              <a:rPr lang="en-US" sz="4450" b="1" dirty="0">
                <a:solidFill>
                  <a:srgbClr val="382B9E"/>
                </a:solidFill>
                <a:latin typeface="Poppins Bold" pitchFamily="34" charset="0"/>
                <a:ea typeface="Poppins Bold" pitchFamily="34" charset="-122"/>
                <a:cs typeface="Poppins Bold" pitchFamily="34" charset="-120"/>
              </a:rPr>
              <a:t>Biomass Energy: Oregon's Untapped Goldmine</a:t>
            </a:r>
            <a:endParaRPr lang="en-US" sz="4450" dirty="0"/>
          </a:p>
        </p:txBody>
      </p:sp>
      <p:pic>
        <p:nvPicPr>
          <p:cNvPr id="5"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93790" y="3308628"/>
            <a:ext cx="680442" cy="680442"/>
          </a:xfrm>
          <a:prstGeom prst="rect">
            <a:avLst/>
          </a:prstGeom>
        </p:spPr>
      </p:pic>
      <p:sp>
        <p:nvSpPr>
          <p:cNvPr id="6" name="Text 3"/>
          <p:cNvSpPr/>
          <p:nvPr/>
        </p:nvSpPr>
        <p:spPr>
          <a:xfrm>
            <a:off x="793790" y="4272558"/>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000000"/>
                </a:solidFill>
                <a:latin typeface="Poppins Bold" pitchFamily="34" charset="0"/>
                <a:ea typeface="Poppins Bold" pitchFamily="34" charset="-122"/>
                <a:cs typeface="Poppins Bold" pitchFamily="34" charset="-120"/>
              </a:rPr>
              <a:t>Biogas Production</a:t>
            </a:r>
            <a:endParaRPr lang="en-US" sz="2200" dirty="0"/>
          </a:p>
        </p:txBody>
      </p:sp>
      <p:sp>
        <p:nvSpPr>
          <p:cNvPr id="7" name="Text 4"/>
          <p:cNvSpPr/>
          <p:nvPr/>
        </p:nvSpPr>
        <p:spPr>
          <a:xfrm>
            <a:off x="793790" y="4762976"/>
            <a:ext cx="4158615" cy="1451610"/>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Waste food and agricultural materials are converted to methane gas, then combusted to create electricity—clean and renewable</a:t>
            </a:r>
            <a:endParaRPr lang="en-US" sz="1750" dirty="0"/>
          </a:p>
        </p:txBody>
      </p:sp>
      <p:pic>
        <p:nvPicPr>
          <p:cNvPr id="8"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35893" y="3308628"/>
            <a:ext cx="680442" cy="680442"/>
          </a:xfrm>
          <a:prstGeom prst="rect">
            <a:avLst/>
          </a:prstGeom>
        </p:spPr>
      </p:pic>
      <p:sp>
        <p:nvSpPr>
          <p:cNvPr id="9" name="Text 5"/>
          <p:cNvSpPr/>
          <p:nvPr/>
        </p:nvSpPr>
        <p:spPr>
          <a:xfrm>
            <a:off x="5235893" y="4272558"/>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000000"/>
                </a:solidFill>
                <a:latin typeface="Poppins Bold" pitchFamily="34" charset="0"/>
                <a:ea typeface="Poppins Bold" pitchFamily="34" charset="-122"/>
                <a:cs typeface="Poppins Bold" pitchFamily="34" charset="-120"/>
              </a:rPr>
              <a:t>Biochar Process</a:t>
            </a:r>
            <a:endParaRPr lang="en-US" sz="2200" dirty="0"/>
          </a:p>
        </p:txBody>
      </p:sp>
      <p:sp>
        <p:nvSpPr>
          <p:cNvPr id="10" name="Text 6"/>
          <p:cNvSpPr/>
          <p:nvPr/>
        </p:nvSpPr>
        <p:spPr>
          <a:xfrm>
            <a:off x="5235893" y="4762976"/>
            <a:ext cx="4158615" cy="1451610"/>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Yard debris and dead wood from forests burned in controlled gasification with virtually no air or water pollution</a:t>
            </a:r>
            <a:endParaRPr lang="en-US" sz="1750" dirty="0"/>
          </a:p>
        </p:txBody>
      </p:sp>
      <p:pic>
        <p:nvPicPr>
          <p:cNvPr id="11"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77995" y="3308628"/>
            <a:ext cx="680442" cy="680442"/>
          </a:xfrm>
          <a:prstGeom prst="rect">
            <a:avLst/>
          </a:prstGeom>
        </p:spPr>
      </p:pic>
      <p:sp>
        <p:nvSpPr>
          <p:cNvPr id="12" name="Text 7"/>
          <p:cNvSpPr/>
          <p:nvPr/>
        </p:nvSpPr>
        <p:spPr>
          <a:xfrm>
            <a:off x="9677995" y="4272558"/>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000000"/>
                </a:solidFill>
                <a:latin typeface="Poppins Bold" pitchFamily="34" charset="0"/>
                <a:ea typeface="Poppins Bold" pitchFamily="34" charset="-122"/>
                <a:cs typeface="Poppins Bold" pitchFamily="34" charset="-120"/>
              </a:rPr>
              <a:t>France's Example</a:t>
            </a:r>
            <a:endParaRPr lang="en-US" sz="2200" dirty="0"/>
          </a:p>
        </p:txBody>
      </p:sp>
      <p:sp>
        <p:nvSpPr>
          <p:cNvPr id="13" name="Text 8"/>
          <p:cNvSpPr/>
          <p:nvPr/>
        </p:nvSpPr>
        <p:spPr>
          <a:xfrm>
            <a:off x="9677995" y="4762976"/>
            <a:ext cx="4158615" cy="1451610"/>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In 2021, France implemented biogas programs producing 4.3 trillion watt-hours—one-third of their renewable energy portfolio</a:t>
            </a:r>
            <a:endParaRPr lang="en-US" sz="1750" dirty="0"/>
          </a:p>
        </p:txBody>
      </p:sp>
      <p:sp>
        <p:nvSpPr>
          <p:cNvPr id="14" name="Text 9"/>
          <p:cNvSpPr/>
          <p:nvPr/>
        </p:nvSpPr>
        <p:spPr>
          <a:xfrm>
            <a:off x="793790" y="6469737"/>
            <a:ext cx="13042821" cy="725805"/>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Poppins" pitchFamily="34" charset="0"/>
                <a:ea typeface="Poppins" pitchFamily="34" charset="-122"/>
                <a:cs typeface="Poppins" pitchFamily="34" charset="-120"/>
              </a:rPr>
              <a:t>Multnomah County's supermarkets, restaurants, Oregon Food Bank, and forests generate massive biomass waste. We have the fuel—we need the infrastructure and workforce.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77240" y="611624"/>
            <a:ext cx="11484173" cy="693896"/>
          </a:xfrm>
          <a:prstGeom prst="rect">
            <a:avLst/>
          </a:prstGeom>
          <a:noFill/>
          <a:ln/>
        </p:spPr>
        <p:txBody>
          <a:bodyPr wrap="none" lIns="0" tIns="0" rIns="0" bIns="0" rtlCol="0" anchor="t"/>
          <a:lstStyle/>
          <a:p>
            <a:pPr algn="l" indent="0" marL="0">
              <a:lnSpc>
                <a:spcPts val="5450"/>
              </a:lnSpc>
              <a:buNone/>
            </a:pPr>
            <a:r>
              <a:rPr lang="en-US" sz="4350" b="1" dirty="0">
                <a:solidFill>
                  <a:srgbClr val="382B9E"/>
                </a:solidFill>
                <a:latin typeface="Poppins Bold" pitchFamily="34" charset="0"/>
                <a:ea typeface="Poppins Bold" pitchFamily="34" charset="-122"/>
                <a:cs typeface="Poppins Bold" pitchFamily="34" charset="-120"/>
              </a:rPr>
              <a:t>Two-Year Village Development Timeline</a:t>
            </a:r>
            <a:endParaRPr lang="en-US" sz="4350" dirty="0"/>
          </a:p>
        </p:txBody>
      </p:sp>
      <p:pic>
        <p:nvPicPr>
          <p:cNvPr id="3" name="Image 0" descr="preencoded.png">    </p:cNvPr>
          <p:cNvPicPr>
            <a:picLocks noChangeAspect="1"/>
          </p:cNvPicPr>
          <p:nvPr/>
        </p:nvPicPr>
        <p:blipFill>
          <a:blip r:embed="rId1"/>
          <a:stretch>
            <a:fillRect/>
          </a:stretch>
        </p:blipFill>
        <p:spPr>
          <a:xfrm>
            <a:off x="777240" y="2082760"/>
            <a:ext cx="6426875" cy="1143000"/>
          </a:xfrm>
          <a:prstGeom prst="rect">
            <a:avLst/>
          </a:prstGeom>
        </p:spPr>
      </p:pic>
      <p:sp>
        <p:nvSpPr>
          <p:cNvPr id="4" name="Text 1"/>
          <p:cNvSpPr/>
          <p:nvPr/>
        </p:nvSpPr>
        <p:spPr>
          <a:xfrm>
            <a:off x="999292" y="2971086"/>
            <a:ext cx="2776180" cy="347067"/>
          </a:xfrm>
          <a:prstGeom prst="rect">
            <a:avLst/>
          </a:prstGeom>
          <a:noFill/>
          <a:ln/>
        </p:spPr>
        <p:txBody>
          <a:bodyPr wrap="none" lIns="0" tIns="0" rIns="0" bIns="0" rtlCol="0" anchor="t"/>
          <a:lstStyle/>
          <a:p>
            <a:pPr algn="l" indent="0" marL="0">
              <a:lnSpc>
                <a:spcPts val="2700"/>
              </a:lnSpc>
              <a:buNone/>
            </a:pPr>
            <a:r>
              <a:rPr lang="en-US" sz="2150" b="1" dirty="0">
                <a:solidFill>
                  <a:srgbClr val="000000"/>
                </a:solidFill>
                <a:latin typeface="Poppins Bold" pitchFamily="34" charset="0"/>
                <a:ea typeface="Poppins Bold" pitchFamily="34" charset="-122"/>
                <a:cs typeface="Poppins Bold" pitchFamily="34" charset="-120"/>
              </a:rPr>
              <a:t>Year 1: Q1-Q2</a:t>
            </a:r>
            <a:endParaRPr lang="en-US" sz="2150" dirty="0"/>
          </a:p>
        </p:txBody>
      </p:sp>
      <p:sp>
        <p:nvSpPr>
          <p:cNvPr id="5" name="Text 2"/>
          <p:cNvSpPr/>
          <p:nvPr/>
        </p:nvSpPr>
        <p:spPr>
          <a:xfrm>
            <a:off x="999292" y="3451384"/>
            <a:ext cx="5982772" cy="1065848"/>
          </a:xfrm>
          <a:prstGeom prst="rect">
            <a:avLst/>
          </a:prstGeom>
          <a:noFill/>
          <a:ln/>
        </p:spPr>
        <p:txBody>
          <a:bodyPr wrap="square" lIns="0" tIns="0" rIns="0" bIns="0" rtlCol="0" anchor="t"/>
          <a:lstStyle/>
          <a:p>
            <a:pPr algn="l" indent="0" marL="0">
              <a:lnSpc>
                <a:spcPts val="2750"/>
              </a:lnSpc>
              <a:buNone/>
            </a:pPr>
            <a:r>
              <a:rPr lang="en-US" sz="1700" dirty="0">
                <a:solidFill>
                  <a:srgbClr val="000000"/>
                </a:solidFill>
                <a:latin typeface="Poppins" pitchFamily="34" charset="0"/>
                <a:ea typeface="Poppins" pitchFamily="34" charset="-122"/>
                <a:cs typeface="Poppins" pitchFamily="34" charset="-120"/>
              </a:rPr>
              <a:t>Establish biogas equipment and operations. Train resident-workers on waste collection, conversion to electricity, and equipment maintenance</a:t>
            </a:r>
            <a:endParaRPr lang="en-US" sz="1700" dirty="0"/>
          </a:p>
        </p:txBody>
      </p:sp>
      <p:pic>
        <p:nvPicPr>
          <p:cNvPr id="6" name="Image 1" descr="preencoded.png">    </p:cNvPr>
          <p:cNvPicPr>
            <a:picLocks noChangeAspect="1"/>
          </p:cNvPicPr>
          <p:nvPr/>
        </p:nvPicPr>
        <p:blipFill>
          <a:blip r:embed="rId2"/>
          <a:stretch>
            <a:fillRect/>
          </a:stretch>
        </p:blipFill>
        <p:spPr>
          <a:xfrm>
            <a:off x="7426166" y="1749623"/>
            <a:ext cx="6426994" cy="1143000"/>
          </a:xfrm>
          <a:prstGeom prst="rect">
            <a:avLst/>
          </a:prstGeom>
        </p:spPr>
      </p:pic>
      <p:sp>
        <p:nvSpPr>
          <p:cNvPr id="7" name="Text 3"/>
          <p:cNvSpPr/>
          <p:nvPr/>
        </p:nvSpPr>
        <p:spPr>
          <a:xfrm>
            <a:off x="7648218" y="2637949"/>
            <a:ext cx="2776180" cy="347067"/>
          </a:xfrm>
          <a:prstGeom prst="rect">
            <a:avLst/>
          </a:prstGeom>
          <a:noFill/>
          <a:ln/>
        </p:spPr>
        <p:txBody>
          <a:bodyPr wrap="none" lIns="0" tIns="0" rIns="0" bIns="0" rtlCol="0" anchor="t"/>
          <a:lstStyle/>
          <a:p>
            <a:pPr algn="l" indent="0" marL="0">
              <a:lnSpc>
                <a:spcPts val="2700"/>
              </a:lnSpc>
              <a:buNone/>
            </a:pPr>
            <a:r>
              <a:rPr lang="en-US" sz="2150" b="1" dirty="0">
                <a:solidFill>
                  <a:srgbClr val="000000"/>
                </a:solidFill>
                <a:latin typeface="Poppins Bold" pitchFamily="34" charset="0"/>
                <a:ea typeface="Poppins Bold" pitchFamily="34" charset="-122"/>
                <a:cs typeface="Poppins Bold" pitchFamily="34" charset="-120"/>
              </a:rPr>
              <a:t>Year 1: Q3-Q4</a:t>
            </a:r>
            <a:endParaRPr lang="en-US" sz="2150" dirty="0"/>
          </a:p>
        </p:txBody>
      </p:sp>
      <p:sp>
        <p:nvSpPr>
          <p:cNvPr id="8" name="Text 4"/>
          <p:cNvSpPr/>
          <p:nvPr/>
        </p:nvSpPr>
        <p:spPr>
          <a:xfrm>
            <a:off x="7648218" y="3118247"/>
            <a:ext cx="5982891" cy="1065848"/>
          </a:xfrm>
          <a:prstGeom prst="rect">
            <a:avLst/>
          </a:prstGeom>
          <a:noFill/>
          <a:ln/>
        </p:spPr>
        <p:txBody>
          <a:bodyPr wrap="square" lIns="0" tIns="0" rIns="0" bIns="0" rtlCol="0" anchor="t"/>
          <a:lstStyle/>
          <a:p>
            <a:pPr algn="l" indent="0" marL="0">
              <a:lnSpc>
                <a:spcPts val="2750"/>
              </a:lnSpc>
              <a:buNone/>
            </a:pPr>
            <a:r>
              <a:rPr lang="en-US" sz="1700" dirty="0">
                <a:solidFill>
                  <a:srgbClr val="000000"/>
                </a:solidFill>
                <a:latin typeface="Poppins" pitchFamily="34" charset="0"/>
                <a:ea typeface="Poppins" pitchFamily="34" charset="-122"/>
                <a:cs typeface="Poppins" pitchFamily="34" charset="-120"/>
              </a:rPr>
              <a:t>Build recycling center. Second labor group sorts materials for resale. Village begins selling surplus electricity to PGE</a:t>
            </a:r>
            <a:endParaRPr lang="en-US" sz="1700" dirty="0"/>
          </a:p>
        </p:txBody>
      </p:sp>
      <p:pic>
        <p:nvPicPr>
          <p:cNvPr id="9" name="Image 2" descr="preencoded.png">    </p:cNvPr>
          <p:cNvPicPr>
            <a:picLocks noChangeAspect="1"/>
          </p:cNvPicPr>
          <p:nvPr/>
        </p:nvPicPr>
        <p:blipFill>
          <a:blip r:embed="rId3"/>
          <a:stretch>
            <a:fillRect/>
          </a:stretch>
        </p:blipFill>
        <p:spPr>
          <a:xfrm>
            <a:off x="777240" y="5294471"/>
            <a:ext cx="6426875" cy="1143000"/>
          </a:xfrm>
          <a:prstGeom prst="rect">
            <a:avLst/>
          </a:prstGeom>
        </p:spPr>
      </p:pic>
      <p:sp>
        <p:nvSpPr>
          <p:cNvPr id="10" name="Text 5"/>
          <p:cNvSpPr/>
          <p:nvPr/>
        </p:nvSpPr>
        <p:spPr>
          <a:xfrm>
            <a:off x="999292" y="6182797"/>
            <a:ext cx="2776180" cy="347067"/>
          </a:xfrm>
          <a:prstGeom prst="rect">
            <a:avLst/>
          </a:prstGeom>
          <a:noFill/>
          <a:ln/>
        </p:spPr>
        <p:txBody>
          <a:bodyPr wrap="none" lIns="0" tIns="0" rIns="0" bIns="0" rtlCol="0" anchor="t"/>
          <a:lstStyle/>
          <a:p>
            <a:pPr algn="l" indent="0" marL="0">
              <a:lnSpc>
                <a:spcPts val="2700"/>
              </a:lnSpc>
              <a:buNone/>
            </a:pPr>
            <a:r>
              <a:rPr lang="en-US" sz="2150" b="1" dirty="0">
                <a:solidFill>
                  <a:srgbClr val="000000"/>
                </a:solidFill>
                <a:latin typeface="Poppins Bold" pitchFamily="34" charset="0"/>
                <a:ea typeface="Poppins Bold" pitchFamily="34" charset="-122"/>
                <a:cs typeface="Poppins Bold" pitchFamily="34" charset="-120"/>
              </a:rPr>
              <a:t>Year 2: Q1-Q2</a:t>
            </a:r>
            <a:endParaRPr lang="en-US" sz="2150" dirty="0"/>
          </a:p>
        </p:txBody>
      </p:sp>
      <p:sp>
        <p:nvSpPr>
          <p:cNvPr id="11" name="Text 6"/>
          <p:cNvSpPr/>
          <p:nvPr/>
        </p:nvSpPr>
        <p:spPr>
          <a:xfrm>
            <a:off x="999292" y="6663095"/>
            <a:ext cx="5982772" cy="710565"/>
          </a:xfrm>
          <a:prstGeom prst="rect">
            <a:avLst/>
          </a:prstGeom>
          <a:noFill/>
          <a:ln/>
        </p:spPr>
        <p:txBody>
          <a:bodyPr wrap="square" lIns="0" tIns="0" rIns="0" bIns="0" rtlCol="0" anchor="t"/>
          <a:lstStyle/>
          <a:p>
            <a:pPr algn="l" indent="0" marL="0">
              <a:lnSpc>
                <a:spcPts val="2750"/>
              </a:lnSpc>
              <a:buNone/>
            </a:pPr>
            <a:r>
              <a:rPr lang="en-US" sz="1700" dirty="0">
                <a:solidFill>
                  <a:srgbClr val="000000"/>
                </a:solidFill>
                <a:latin typeface="Poppins" pitchFamily="34" charset="0"/>
                <a:ea typeface="Poppins" pitchFamily="34" charset="-122"/>
                <a:cs typeface="Poppins" pitchFamily="34" charset="-120"/>
              </a:rPr>
              <a:t>Develop community garden and farmer's market operations. Third labor group tends organic produce</a:t>
            </a:r>
            <a:endParaRPr lang="en-US" sz="1700" dirty="0"/>
          </a:p>
        </p:txBody>
      </p:sp>
      <p:pic>
        <p:nvPicPr>
          <p:cNvPr id="12" name="Image 3" descr="preencoded.png">    </p:cNvPr>
          <p:cNvPicPr>
            <a:picLocks noChangeAspect="1"/>
          </p:cNvPicPr>
          <p:nvPr/>
        </p:nvPicPr>
        <p:blipFill>
          <a:blip r:embed="rId4"/>
          <a:stretch>
            <a:fillRect/>
          </a:stretch>
        </p:blipFill>
        <p:spPr>
          <a:xfrm>
            <a:off x="7426166" y="4961334"/>
            <a:ext cx="6426994" cy="1143000"/>
          </a:xfrm>
          <a:prstGeom prst="rect">
            <a:avLst/>
          </a:prstGeom>
        </p:spPr>
      </p:pic>
      <p:sp>
        <p:nvSpPr>
          <p:cNvPr id="13" name="Text 7"/>
          <p:cNvSpPr/>
          <p:nvPr/>
        </p:nvSpPr>
        <p:spPr>
          <a:xfrm>
            <a:off x="7648218" y="5849660"/>
            <a:ext cx="2776180" cy="347067"/>
          </a:xfrm>
          <a:prstGeom prst="rect">
            <a:avLst/>
          </a:prstGeom>
          <a:noFill/>
          <a:ln/>
        </p:spPr>
        <p:txBody>
          <a:bodyPr wrap="none" lIns="0" tIns="0" rIns="0" bIns="0" rtlCol="0" anchor="t"/>
          <a:lstStyle/>
          <a:p>
            <a:pPr algn="l" indent="0" marL="0">
              <a:lnSpc>
                <a:spcPts val="2700"/>
              </a:lnSpc>
              <a:buNone/>
            </a:pPr>
            <a:r>
              <a:rPr lang="en-US" sz="2150" b="1" dirty="0">
                <a:solidFill>
                  <a:srgbClr val="000000"/>
                </a:solidFill>
                <a:latin typeface="Poppins Bold" pitchFamily="34" charset="0"/>
                <a:ea typeface="Poppins Bold" pitchFamily="34" charset="-122"/>
                <a:cs typeface="Poppins Bold" pitchFamily="34" charset="-120"/>
              </a:rPr>
              <a:t>Year 2: Q3-Q4</a:t>
            </a:r>
            <a:endParaRPr lang="en-US" sz="2150" dirty="0"/>
          </a:p>
        </p:txBody>
      </p:sp>
      <p:sp>
        <p:nvSpPr>
          <p:cNvPr id="14" name="Text 8"/>
          <p:cNvSpPr/>
          <p:nvPr/>
        </p:nvSpPr>
        <p:spPr>
          <a:xfrm>
            <a:off x="7648218" y="6329958"/>
            <a:ext cx="5982891" cy="1065848"/>
          </a:xfrm>
          <a:prstGeom prst="rect">
            <a:avLst/>
          </a:prstGeom>
          <a:noFill/>
          <a:ln/>
        </p:spPr>
        <p:txBody>
          <a:bodyPr wrap="square" lIns="0" tIns="0" rIns="0" bIns="0" rtlCol="0" anchor="t"/>
          <a:lstStyle/>
          <a:p>
            <a:pPr algn="l" indent="0" marL="0">
              <a:lnSpc>
                <a:spcPts val="2750"/>
              </a:lnSpc>
              <a:buNone/>
            </a:pPr>
            <a:r>
              <a:rPr lang="en-US" sz="1700" dirty="0">
                <a:solidFill>
                  <a:srgbClr val="000000"/>
                </a:solidFill>
                <a:latin typeface="Poppins" pitchFamily="34" charset="0"/>
                <a:ea typeface="Poppins" pitchFamily="34" charset="-122"/>
                <a:cs typeface="Poppins" pitchFamily="34" charset="-120"/>
              </a:rPr>
              <a:t>Launch sustainability education program. Off-season garden team offers tours to schools. Village achieves profitability and full operations</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1622822" y="641985"/>
            <a:ext cx="7211616" cy="562332"/>
          </a:xfrm>
          <a:prstGeom prst="rect">
            <a:avLst/>
          </a:prstGeom>
          <a:noFill/>
          <a:ln/>
        </p:spPr>
        <p:txBody>
          <a:bodyPr wrap="none" lIns="0" tIns="0" rIns="0" bIns="0" rtlCol="0" anchor="t"/>
          <a:lstStyle/>
          <a:p>
            <a:pPr algn="l" indent="0" marL="0">
              <a:lnSpc>
                <a:spcPts val="4400"/>
              </a:lnSpc>
              <a:buNone/>
            </a:pPr>
            <a:r>
              <a:rPr lang="en-US" sz="3500" b="1" dirty="0">
                <a:solidFill>
                  <a:srgbClr val="382B9E"/>
                </a:solidFill>
                <a:latin typeface="Poppins Bold" pitchFamily="34" charset="0"/>
                <a:ea typeface="Poppins Bold" pitchFamily="34" charset="-122"/>
                <a:cs typeface="Poppins Bold" pitchFamily="34" charset="-120"/>
              </a:rPr>
              <a:t>What This Model Accomplishes</a:t>
            </a:r>
            <a:endParaRPr lang="en-US" sz="3500" dirty="0"/>
          </a:p>
        </p:txBody>
      </p:sp>
      <p:sp>
        <p:nvSpPr>
          <p:cNvPr id="3" name="Shape 1"/>
          <p:cNvSpPr/>
          <p:nvPr/>
        </p:nvSpPr>
        <p:spPr>
          <a:xfrm>
            <a:off x="1622822" y="1834158"/>
            <a:ext cx="5602367" cy="1617940"/>
          </a:xfrm>
          <a:prstGeom prst="roundRect">
            <a:avLst>
              <a:gd name="adj" fmla="val 6782"/>
            </a:avLst>
          </a:prstGeom>
          <a:solidFill>
            <a:srgbClr val="F2F2F2"/>
          </a:solidFill>
          <a:ln/>
        </p:spPr>
      </p:sp>
      <p:sp>
        <p:nvSpPr>
          <p:cNvPr id="4" name="Shape 2"/>
          <p:cNvSpPr/>
          <p:nvPr/>
        </p:nvSpPr>
        <p:spPr>
          <a:xfrm>
            <a:off x="1622822" y="1811298"/>
            <a:ext cx="5602367" cy="91440"/>
          </a:xfrm>
          <a:prstGeom prst="roundRect">
            <a:avLst>
              <a:gd name="adj" fmla="val 82675"/>
            </a:avLst>
          </a:prstGeom>
          <a:solidFill>
            <a:srgbClr val="D31D46"/>
          </a:solidFill>
          <a:ln/>
        </p:spPr>
      </p:sp>
      <p:sp>
        <p:nvSpPr>
          <p:cNvPr id="5" name="Shape 3"/>
          <p:cNvSpPr/>
          <p:nvPr/>
        </p:nvSpPr>
        <p:spPr>
          <a:xfrm>
            <a:off x="4154031" y="1564243"/>
            <a:ext cx="539948" cy="539948"/>
          </a:xfrm>
          <a:prstGeom prst="roundRect">
            <a:avLst>
              <a:gd name="adj" fmla="val 169350"/>
            </a:avLst>
          </a:prstGeom>
          <a:solidFill>
            <a:srgbClr val="D31D46"/>
          </a:solidFill>
          <a:ln/>
        </p:spPr>
      </p:sp>
      <p:pic>
        <p:nvPicPr>
          <p:cNvPr id="6"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315956" y="1726168"/>
            <a:ext cx="215979" cy="215979"/>
          </a:xfrm>
          <a:prstGeom prst="rect">
            <a:avLst/>
          </a:prstGeom>
        </p:spPr>
      </p:pic>
      <p:sp>
        <p:nvSpPr>
          <p:cNvPr id="7" name="Text 4"/>
          <p:cNvSpPr/>
          <p:nvPr/>
        </p:nvSpPr>
        <p:spPr>
          <a:xfrm>
            <a:off x="1825585" y="2284095"/>
            <a:ext cx="2249924" cy="281226"/>
          </a:xfrm>
          <a:prstGeom prst="rect">
            <a:avLst/>
          </a:prstGeom>
          <a:noFill/>
          <a:ln/>
        </p:spPr>
        <p:txBody>
          <a:bodyPr wrap="none" lIns="0" tIns="0" rIns="0" bIns="0" rtlCol="0" anchor="t"/>
          <a:lstStyle/>
          <a:p>
            <a:pPr algn="l" indent="0" marL="0">
              <a:lnSpc>
                <a:spcPts val="2200"/>
              </a:lnSpc>
              <a:buNone/>
            </a:pPr>
            <a:r>
              <a:rPr lang="en-US" sz="1750" b="1" dirty="0">
                <a:solidFill>
                  <a:srgbClr val="000000"/>
                </a:solidFill>
                <a:latin typeface="Poppins Bold" pitchFamily="34" charset="0"/>
                <a:ea typeface="Poppins Bold" pitchFamily="34" charset="-122"/>
                <a:cs typeface="Poppins Bold" pitchFamily="34" charset="-120"/>
              </a:rPr>
              <a:t>Housing Solutions</a:t>
            </a:r>
            <a:endParaRPr lang="en-US" sz="1750" dirty="0"/>
          </a:p>
        </p:txBody>
      </p:sp>
      <p:sp>
        <p:nvSpPr>
          <p:cNvPr id="8" name="Text 5"/>
          <p:cNvSpPr/>
          <p:nvPr/>
        </p:nvSpPr>
        <p:spPr>
          <a:xfrm>
            <a:off x="1825585" y="2673310"/>
            <a:ext cx="5196840" cy="576024"/>
          </a:xfrm>
          <a:prstGeom prst="rect">
            <a:avLst/>
          </a:prstGeom>
          <a:noFill/>
          <a:ln/>
        </p:spPr>
        <p:txBody>
          <a:bodyPr wrap="square" lIns="0" tIns="0" rIns="0" bIns="0" rtlCol="0" anchor="t"/>
          <a:lstStyle/>
          <a:p>
            <a:pPr algn="l" indent="0" marL="0">
              <a:lnSpc>
                <a:spcPts val="2250"/>
              </a:lnSpc>
              <a:buNone/>
            </a:pPr>
            <a:r>
              <a:rPr lang="en-US" sz="1400" dirty="0">
                <a:solidFill>
                  <a:srgbClr val="000000"/>
                </a:solidFill>
                <a:latin typeface="Poppins" pitchFamily="34" charset="0"/>
                <a:ea typeface="Poppins" pitchFamily="34" charset="-122"/>
                <a:cs typeface="Poppins" pitchFamily="34" charset="-120"/>
              </a:rPr>
              <a:t>Provides immediate shelter and pathway to permanent housing for able-bodied homeless individuals</a:t>
            </a:r>
            <a:endParaRPr lang="en-US" sz="1400" dirty="0"/>
          </a:p>
        </p:txBody>
      </p:sp>
      <p:sp>
        <p:nvSpPr>
          <p:cNvPr id="9" name="Shape 6"/>
          <p:cNvSpPr/>
          <p:nvPr/>
        </p:nvSpPr>
        <p:spPr>
          <a:xfrm>
            <a:off x="7405092" y="1834158"/>
            <a:ext cx="5602367" cy="1617940"/>
          </a:xfrm>
          <a:prstGeom prst="roundRect">
            <a:avLst>
              <a:gd name="adj" fmla="val 6782"/>
            </a:avLst>
          </a:prstGeom>
          <a:solidFill>
            <a:srgbClr val="F2F2F2"/>
          </a:solidFill>
          <a:ln/>
        </p:spPr>
      </p:sp>
      <p:sp>
        <p:nvSpPr>
          <p:cNvPr id="10" name="Shape 7"/>
          <p:cNvSpPr/>
          <p:nvPr/>
        </p:nvSpPr>
        <p:spPr>
          <a:xfrm>
            <a:off x="7405092" y="1811298"/>
            <a:ext cx="5602367" cy="91440"/>
          </a:xfrm>
          <a:prstGeom prst="roundRect">
            <a:avLst>
              <a:gd name="adj" fmla="val 82675"/>
            </a:avLst>
          </a:prstGeom>
          <a:solidFill>
            <a:srgbClr val="D31D46"/>
          </a:solidFill>
          <a:ln/>
        </p:spPr>
      </p:sp>
      <p:sp>
        <p:nvSpPr>
          <p:cNvPr id="11" name="Shape 8"/>
          <p:cNvSpPr/>
          <p:nvPr/>
        </p:nvSpPr>
        <p:spPr>
          <a:xfrm>
            <a:off x="9936301" y="1564243"/>
            <a:ext cx="539948" cy="539948"/>
          </a:xfrm>
          <a:prstGeom prst="roundRect">
            <a:avLst>
              <a:gd name="adj" fmla="val 169350"/>
            </a:avLst>
          </a:prstGeom>
          <a:solidFill>
            <a:srgbClr val="D31D46"/>
          </a:solidFill>
          <a:ln/>
        </p:spPr>
      </p:sp>
      <p:pic>
        <p:nvPicPr>
          <p:cNvPr id="12"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8226" y="1726168"/>
            <a:ext cx="215979" cy="215979"/>
          </a:xfrm>
          <a:prstGeom prst="rect">
            <a:avLst/>
          </a:prstGeom>
        </p:spPr>
      </p:pic>
      <p:sp>
        <p:nvSpPr>
          <p:cNvPr id="13" name="Text 9"/>
          <p:cNvSpPr/>
          <p:nvPr/>
        </p:nvSpPr>
        <p:spPr>
          <a:xfrm>
            <a:off x="7607856" y="2284095"/>
            <a:ext cx="2360771" cy="281226"/>
          </a:xfrm>
          <a:prstGeom prst="rect">
            <a:avLst/>
          </a:prstGeom>
          <a:noFill/>
          <a:ln/>
        </p:spPr>
        <p:txBody>
          <a:bodyPr wrap="none" lIns="0" tIns="0" rIns="0" bIns="0" rtlCol="0" anchor="t"/>
          <a:lstStyle/>
          <a:p>
            <a:pPr algn="l" indent="0" marL="0">
              <a:lnSpc>
                <a:spcPts val="2200"/>
              </a:lnSpc>
              <a:buNone/>
            </a:pPr>
            <a:r>
              <a:rPr lang="en-US" sz="1750" b="1" dirty="0">
                <a:solidFill>
                  <a:srgbClr val="000000"/>
                </a:solidFill>
                <a:latin typeface="Poppins Bold" pitchFamily="34" charset="0"/>
                <a:ea typeface="Poppins Bold" pitchFamily="34" charset="-122"/>
                <a:cs typeface="Poppins Bold" pitchFamily="34" charset="-120"/>
              </a:rPr>
              <a:t>Skills &amp; Employment</a:t>
            </a:r>
            <a:endParaRPr lang="en-US" sz="1750" dirty="0"/>
          </a:p>
        </p:txBody>
      </p:sp>
      <p:sp>
        <p:nvSpPr>
          <p:cNvPr id="14" name="Text 10"/>
          <p:cNvSpPr/>
          <p:nvPr/>
        </p:nvSpPr>
        <p:spPr>
          <a:xfrm>
            <a:off x="7607856" y="2673310"/>
            <a:ext cx="5196840" cy="576024"/>
          </a:xfrm>
          <a:prstGeom prst="rect">
            <a:avLst/>
          </a:prstGeom>
          <a:noFill/>
          <a:ln/>
        </p:spPr>
        <p:txBody>
          <a:bodyPr wrap="square" lIns="0" tIns="0" rIns="0" bIns="0" rtlCol="0" anchor="t"/>
          <a:lstStyle/>
          <a:p>
            <a:pPr algn="l" indent="0" marL="0">
              <a:lnSpc>
                <a:spcPts val="2250"/>
              </a:lnSpc>
              <a:buNone/>
            </a:pPr>
            <a:r>
              <a:rPr lang="en-US" sz="1400" dirty="0">
                <a:solidFill>
                  <a:srgbClr val="000000"/>
                </a:solidFill>
                <a:latin typeface="Poppins" pitchFamily="34" charset="0"/>
                <a:ea typeface="Poppins" pitchFamily="34" charset="-122"/>
                <a:cs typeface="Poppins" pitchFamily="34" charset="-120"/>
              </a:rPr>
              <a:t>Creates work history, technical training, and references for future employment opportunities</a:t>
            </a:r>
            <a:endParaRPr lang="en-US" sz="1400" dirty="0"/>
          </a:p>
        </p:txBody>
      </p:sp>
      <p:sp>
        <p:nvSpPr>
          <p:cNvPr id="15" name="Shape 11"/>
          <p:cNvSpPr/>
          <p:nvPr/>
        </p:nvSpPr>
        <p:spPr>
          <a:xfrm>
            <a:off x="1622822" y="3901916"/>
            <a:ext cx="5602367" cy="1617940"/>
          </a:xfrm>
          <a:prstGeom prst="roundRect">
            <a:avLst>
              <a:gd name="adj" fmla="val 6782"/>
            </a:avLst>
          </a:prstGeom>
          <a:solidFill>
            <a:srgbClr val="F2F2F2"/>
          </a:solidFill>
          <a:ln/>
        </p:spPr>
      </p:sp>
      <p:sp>
        <p:nvSpPr>
          <p:cNvPr id="16" name="Shape 12"/>
          <p:cNvSpPr/>
          <p:nvPr/>
        </p:nvSpPr>
        <p:spPr>
          <a:xfrm>
            <a:off x="1622822" y="3879056"/>
            <a:ext cx="5602367" cy="91440"/>
          </a:xfrm>
          <a:prstGeom prst="roundRect">
            <a:avLst>
              <a:gd name="adj" fmla="val 82675"/>
            </a:avLst>
          </a:prstGeom>
          <a:solidFill>
            <a:srgbClr val="D31D46"/>
          </a:solidFill>
          <a:ln/>
        </p:spPr>
      </p:sp>
      <p:sp>
        <p:nvSpPr>
          <p:cNvPr id="17" name="Shape 13"/>
          <p:cNvSpPr/>
          <p:nvPr/>
        </p:nvSpPr>
        <p:spPr>
          <a:xfrm>
            <a:off x="4154031" y="3632002"/>
            <a:ext cx="539948" cy="539948"/>
          </a:xfrm>
          <a:prstGeom prst="roundRect">
            <a:avLst>
              <a:gd name="adj" fmla="val 169350"/>
            </a:avLst>
          </a:prstGeom>
          <a:solidFill>
            <a:srgbClr val="D31D46"/>
          </a:solidFill>
          <a:ln/>
        </p:spPr>
      </p:sp>
      <p:pic>
        <p:nvPicPr>
          <p:cNvPr id="18"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5956" y="3793927"/>
            <a:ext cx="215979" cy="215979"/>
          </a:xfrm>
          <a:prstGeom prst="rect">
            <a:avLst/>
          </a:prstGeom>
        </p:spPr>
      </p:pic>
      <p:sp>
        <p:nvSpPr>
          <p:cNvPr id="19" name="Text 14"/>
          <p:cNvSpPr/>
          <p:nvPr/>
        </p:nvSpPr>
        <p:spPr>
          <a:xfrm>
            <a:off x="1825585" y="4351853"/>
            <a:ext cx="2249924" cy="281226"/>
          </a:xfrm>
          <a:prstGeom prst="rect">
            <a:avLst/>
          </a:prstGeom>
          <a:noFill/>
          <a:ln/>
        </p:spPr>
        <p:txBody>
          <a:bodyPr wrap="none" lIns="0" tIns="0" rIns="0" bIns="0" rtlCol="0" anchor="t"/>
          <a:lstStyle/>
          <a:p>
            <a:pPr algn="l" indent="0" marL="0">
              <a:lnSpc>
                <a:spcPts val="2200"/>
              </a:lnSpc>
              <a:buNone/>
            </a:pPr>
            <a:r>
              <a:rPr lang="en-US" sz="1750" b="1" dirty="0">
                <a:solidFill>
                  <a:srgbClr val="000000"/>
                </a:solidFill>
                <a:latin typeface="Poppins Bold" pitchFamily="34" charset="0"/>
                <a:ea typeface="Poppins Bold" pitchFamily="34" charset="-122"/>
                <a:cs typeface="Poppins Bold" pitchFamily="34" charset="-120"/>
              </a:rPr>
              <a:t>Clean Energy</a:t>
            </a:r>
            <a:endParaRPr lang="en-US" sz="1750" dirty="0"/>
          </a:p>
        </p:txBody>
      </p:sp>
      <p:sp>
        <p:nvSpPr>
          <p:cNvPr id="20" name="Text 15"/>
          <p:cNvSpPr/>
          <p:nvPr/>
        </p:nvSpPr>
        <p:spPr>
          <a:xfrm>
            <a:off x="1825585" y="4741069"/>
            <a:ext cx="5196840" cy="576024"/>
          </a:xfrm>
          <a:prstGeom prst="rect">
            <a:avLst/>
          </a:prstGeom>
          <a:noFill/>
          <a:ln/>
        </p:spPr>
        <p:txBody>
          <a:bodyPr wrap="square" lIns="0" tIns="0" rIns="0" bIns="0" rtlCol="0" anchor="t"/>
          <a:lstStyle/>
          <a:p>
            <a:pPr algn="l" indent="0" marL="0">
              <a:lnSpc>
                <a:spcPts val="2250"/>
              </a:lnSpc>
              <a:buNone/>
            </a:pPr>
            <a:r>
              <a:rPr lang="en-US" sz="1400" dirty="0">
                <a:solidFill>
                  <a:srgbClr val="000000"/>
                </a:solidFill>
                <a:latin typeface="Poppins" pitchFamily="34" charset="0"/>
                <a:ea typeface="Poppins" pitchFamily="34" charset="-122"/>
                <a:cs typeface="Poppins" pitchFamily="34" charset="-120"/>
              </a:rPr>
              <a:t>Produces renewable electricity exceeding village needs, contributing to county power grid</a:t>
            </a:r>
            <a:endParaRPr lang="en-US" sz="1400" dirty="0"/>
          </a:p>
        </p:txBody>
      </p:sp>
      <p:sp>
        <p:nvSpPr>
          <p:cNvPr id="21" name="Shape 16"/>
          <p:cNvSpPr/>
          <p:nvPr/>
        </p:nvSpPr>
        <p:spPr>
          <a:xfrm>
            <a:off x="7405092" y="3901916"/>
            <a:ext cx="5602367" cy="1617940"/>
          </a:xfrm>
          <a:prstGeom prst="roundRect">
            <a:avLst>
              <a:gd name="adj" fmla="val 6782"/>
            </a:avLst>
          </a:prstGeom>
          <a:solidFill>
            <a:srgbClr val="F2F2F2"/>
          </a:solidFill>
          <a:ln/>
        </p:spPr>
      </p:sp>
      <p:sp>
        <p:nvSpPr>
          <p:cNvPr id="22" name="Shape 17"/>
          <p:cNvSpPr/>
          <p:nvPr/>
        </p:nvSpPr>
        <p:spPr>
          <a:xfrm>
            <a:off x="7405092" y="3879056"/>
            <a:ext cx="5602367" cy="91440"/>
          </a:xfrm>
          <a:prstGeom prst="roundRect">
            <a:avLst>
              <a:gd name="adj" fmla="val 82675"/>
            </a:avLst>
          </a:prstGeom>
          <a:solidFill>
            <a:srgbClr val="D31D46"/>
          </a:solidFill>
          <a:ln/>
        </p:spPr>
      </p:sp>
      <p:sp>
        <p:nvSpPr>
          <p:cNvPr id="23" name="Shape 18"/>
          <p:cNvSpPr/>
          <p:nvPr/>
        </p:nvSpPr>
        <p:spPr>
          <a:xfrm>
            <a:off x="9936301" y="3632002"/>
            <a:ext cx="539948" cy="539948"/>
          </a:xfrm>
          <a:prstGeom prst="roundRect">
            <a:avLst>
              <a:gd name="adj" fmla="val 169350"/>
            </a:avLst>
          </a:prstGeom>
          <a:solidFill>
            <a:srgbClr val="D31D46"/>
          </a:solidFill>
          <a:ln/>
        </p:spPr>
      </p:sp>
      <p:pic>
        <p:nvPicPr>
          <p:cNvPr id="24"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98226" y="3793927"/>
            <a:ext cx="215979" cy="215979"/>
          </a:xfrm>
          <a:prstGeom prst="rect">
            <a:avLst/>
          </a:prstGeom>
        </p:spPr>
      </p:pic>
      <p:sp>
        <p:nvSpPr>
          <p:cNvPr id="25" name="Text 19"/>
          <p:cNvSpPr/>
          <p:nvPr/>
        </p:nvSpPr>
        <p:spPr>
          <a:xfrm>
            <a:off x="7607856" y="4351853"/>
            <a:ext cx="2249924" cy="281226"/>
          </a:xfrm>
          <a:prstGeom prst="rect">
            <a:avLst/>
          </a:prstGeom>
          <a:noFill/>
          <a:ln/>
        </p:spPr>
        <p:txBody>
          <a:bodyPr wrap="none" lIns="0" tIns="0" rIns="0" bIns="0" rtlCol="0" anchor="t"/>
          <a:lstStyle/>
          <a:p>
            <a:pPr algn="l" indent="0" marL="0">
              <a:lnSpc>
                <a:spcPts val="2200"/>
              </a:lnSpc>
              <a:buNone/>
            </a:pPr>
            <a:r>
              <a:rPr lang="en-US" sz="1750" b="1" dirty="0">
                <a:solidFill>
                  <a:srgbClr val="000000"/>
                </a:solidFill>
                <a:latin typeface="Poppins Bold" pitchFamily="34" charset="0"/>
                <a:ea typeface="Poppins Bold" pitchFamily="34" charset="-122"/>
                <a:cs typeface="Poppins Bold" pitchFamily="34" charset="-120"/>
              </a:rPr>
              <a:t>Community Asset</a:t>
            </a:r>
            <a:endParaRPr lang="en-US" sz="1750" dirty="0"/>
          </a:p>
        </p:txBody>
      </p:sp>
      <p:sp>
        <p:nvSpPr>
          <p:cNvPr id="26" name="Text 20"/>
          <p:cNvSpPr/>
          <p:nvPr/>
        </p:nvSpPr>
        <p:spPr>
          <a:xfrm>
            <a:off x="7607856" y="4741069"/>
            <a:ext cx="5196840" cy="576024"/>
          </a:xfrm>
          <a:prstGeom prst="rect">
            <a:avLst/>
          </a:prstGeom>
          <a:noFill/>
          <a:ln/>
        </p:spPr>
        <p:txBody>
          <a:bodyPr wrap="square" lIns="0" tIns="0" rIns="0" bIns="0" rtlCol="0" anchor="t"/>
          <a:lstStyle/>
          <a:p>
            <a:pPr algn="l" indent="0" marL="0">
              <a:lnSpc>
                <a:spcPts val="2250"/>
              </a:lnSpc>
              <a:buNone/>
            </a:pPr>
            <a:r>
              <a:rPr lang="en-US" sz="1400" dirty="0">
                <a:solidFill>
                  <a:srgbClr val="000000"/>
                </a:solidFill>
                <a:latin typeface="Poppins" pitchFamily="34" charset="0"/>
                <a:ea typeface="Poppins" pitchFamily="34" charset="-122"/>
                <a:cs typeface="Poppins" pitchFamily="34" charset="-120"/>
              </a:rPr>
              <a:t>Offers recycling services, organic produce, education, and neighborhood safety improvements</a:t>
            </a:r>
            <a:endParaRPr lang="en-US" sz="1400" dirty="0"/>
          </a:p>
        </p:txBody>
      </p:sp>
      <p:sp>
        <p:nvSpPr>
          <p:cNvPr id="27" name="Shape 21"/>
          <p:cNvSpPr/>
          <p:nvPr/>
        </p:nvSpPr>
        <p:spPr>
          <a:xfrm>
            <a:off x="1622822" y="5969675"/>
            <a:ext cx="5602367" cy="1617940"/>
          </a:xfrm>
          <a:prstGeom prst="roundRect">
            <a:avLst>
              <a:gd name="adj" fmla="val 6782"/>
            </a:avLst>
          </a:prstGeom>
          <a:solidFill>
            <a:srgbClr val="F2F2F2"/>
          </a:solidFill>
          <a:ln/>
        </p:spPr>
      </p:sp>
      <p:sp>
        <p:nvSpPr>
          <p:cNvPr id="28" name="Shape 22"/>
          <p:cNvSpPr/>
          <p:nvPr/>
        </p:nvSpPr>
        <p:spPr>
          <a:xfrm>
            <a:off x="1622822" y="5946815"/>
            <a:ext cx="5602367" cy="91440"/>
          </a:xfrm>
          <a:prstGeom prst="roundRect">
            <a:avLst>
              <a:gd name="adj" fmla="val 82675"/>
            </a:avLst>
          </a:prstGeom>
          <a:solidFill>
            <a:srgbClr val="D31D46"/>
          </a:solidFill>
          <a:ln/>
        </p:spPr>
      </p:sp>
      <p:sp>
        <p:nvSpPr>
          <p:cNvPr id="29" name="Shape 23"/>
          <p:cNvSpPr/>
          <p:nvPr/>
        </p:nvSpPr>
        <p:spPr>
          <a:xfrm>
            <a:off x="4154031" y="5699760"/>
            <a:ext cx="539948" cy="539948"/>
          </a:xfrm>
          <a:prstGeom prst="roundRect">
            <a:avLst>
              <a:gd name="adj" fmla="val 169350"/>
            </a:avLst>
          </a:prstGeom>
          <a:solidFill>
            <a:srgbClr val="D31D46"/>
          </a:solidFill>
          <a:ln/>
        </p:spPr>
      </p:sp>
      <p:pic>
        <p:nvPicPr>
          <p:cNvPr id="30"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15956" y="5861685"/>
            <a:ext cx="215979" cy="215979"/>
          </a:xfrm>
          <a:prstGeom prst="rect">
            <a:avLst/>
          </a:prstGeom>
        </p:spPr>
      </p:pic>
      <p:sp>
        <p:nvSpPr>
          <p:cNvPr id="31" name="Text 24"/>
          <p:cNvSpPr/>
          <p:nvPr/>
        </p:nvSpPr>
        <p:spPr>
          <a:xfrm>
            <a:off x="1825585" y="6419612"/>
            <a:ext cx="2249924" cy="281226"/>
          </a:xfrm>
          <a:prstGeom prst="rect">
            <a:avLst/>
          </a:prstGeom>
          <a:noFill/>
          <a:ln/>
        </p:spPr>
        <p:txBody>
          <a:bodyPr wrap="none" lIns="0" tIns="0" rIns="0" bIns="0" rtlCol="0" anchor="t"/>
          <a:lstStyle/>
          <a:p>
            <a:pPr algn="l" indent="0" marL="0">
              <a:lnSpc>
                <a:spcPts val="2200"/>
              </a:lnSpc>
              <a:buNone/>
            </a:pPr>
            <a:r>
              <a:rPr lang="en-US" sz="1750" b="1" dirty="0">
                <a:solidFill>
                  <a:srgbClr val="000000"/>
                </a:solidFill>
                <a:latin typeface="Poppins Bold" pitchFamily="34" charset="0"/>
                <a:ea typeface="Poppins Bold" pitchFamily="34" charset="-122"/>
                <a:cs typeface="Poppins Bold" pitchFamily="34" charset="-120"/>
              </a:rPr>
              <a:t>Economic Stimulus</a:t>
            </a:r>
            <a:endParaRPr lang="en-US" sz="1750" dirty="0"/>
          </a:p>
        </p:txBody>
      </p:sp>
      <p:sp>
        <p:nvSpPr>
          <p:cNvPr id="32" name="Text 25"/>
          <p:cNvSpPr/>
          <p:nvPr/>
        </p:nvSpPr>
        <p:spPr>
          <a:xfrm>
            <a:off x="1825585" y="6808827"/>
            <a:ext cx="5196840" cy="576024"/>
          </a:xfrm>
          <a:prstGeom prst="rect">
            <a:avLst/>
          </a:prstGeom>
          <a:noFill/>
          <a:ln/>
        </p:spPr>
        <p:txBody>
          <a:bodyPr wrap="square" lIns="0" tIns="0" rIns="0" bIns="0" rtlCol="0" anchor="t"/>
          <a:lstStyle/>
          <a:p>
            <a:pPr algn="l" indent="0" marL="0">
              <a:lnSpc>
                <a:spcPts val="2250"/>
              </a:lnSpc>
              <a:buNone/>
            </a:pPr>
            <a:r>
              <a:rPr lang="en-US" sz="1400" dirty="0">
                <a:solidFill>
                  <a:srgbClr val="000000"/>
                </a:solidFill>
                <a:latin typeface="Poppins" pitchFamily="34" charset="0"/>
                <a:ea typeface="Poppins" pitchFamily="34" charset="-122"/>
                <a:cs typeface="Poppins" pitchFamily="34" charset="-120"/>
              </a:rPr>
              <a:t>Returns taxpayer investment through profitability while reducing business waste management costs</a:t>
            </a:r>
            <a:endParaRPr lang="en-US" sz="1400" dirty="0"/>
          </a:p>
        </p:txBody>
      </p:sp>
      <p:sp>
        <p:nvSpPr>
          <p:cNvPr id="33" name="Shape 26"/>
          <p:cNvSpPr/>
          <p:nvPr/>
        </p:nvSpPr>
        <p:spPr>
          <a:xfrm>
            <a:off x="7405092" y="5969675"/>
            <a:ext cx="5602367" cy="1617940"/>
          </a:xfrm>
          <a:prstGeom prst="roundRect">
            <a:avLst>
              <a:gd name="adj" fmla="val 6782"/>
            </a:avLst>
          </a:prstGeom>
          <a:solidFill>
            <a:srgbClr val="F2F2F2"/>
          </a:solidFill>
          <a:ln/>
        </p:spPr>
      </p:sp>
      <p:sp>
        <p:nvSpPr>
          <p:cNvPr id="34" name="Shape 27"/>
          <p:cNvSpPr/>
          <p:nvPr/>
        </p:nvSpPr>
        <p:spPr>
          <a:xfrm>
            <a:off x="7405092" y="5946815"/>
            <a:ext cx="5602367" cy="91440"/>
          </a:xfrm>
          <a:prstGeom prst="roundRect">
            <a:avLst>
              <a:gd name="adj" fmla="val 82675"/>
            </a:avLst>
          </a:prstGeom>
          <a:solidFill>
            <a:srgbClr val="D31D46"/>
          </a:solidFill>
          <a:ln/>
        </p:spPr>
      </p:sp>
      <p:sp>
        <p:nvSpPr>
          <p:cNvPr id="35" name="Shape 28"/>
          <p:cNvSpPr/>
          <p:nvPr/>
        </p:nvSpPr>
        <p:spPr>
          <a:xfrm>
            <a:off x="9936301" y="5699760"/>
            <a:ext cx="539948" cy="539948"/>
          </a:xfrm>
          <a:prstGeom prst="roundRect">
            <a:avLst>
              <a:gd name="adj" fmla="val 169350"/>
            </a:avLst>
          </a:prstGeom>
          <a:solidFill>
            <a:srgbClr val="D31D46"/>
          </a:solidFill>
          <a:ln/>
        </p:spPr>
      </p:sp>
      <p:pic>
        <p:nvPicPr>
          <p:cNvPr id="36" name="Image 5"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098226" y="5861685"/>
            <a:ext cx="215979" cy="215979"/>
          </a:xfrm>
          <a:prstGeom prst="rect">
            <a:avLst/>
          </a:prstGeom>
        </p:spPr>
      </p:pic>
      <p:sp>
        <p:nvSpPr>
          <p:cNvPr id="37" name="Text 29"/>
          <p:cNvSpPr/>
          <p:nvPr/>
        </p:nvSpPr>
        <p:spPr>
          <a:xfrm>
            <a:off x="7607856" y="6419612"/>
            <a:ext cx="2249924" cy="281226"/>
          </a:xfrm>
          <a:prstGeom prst="rect">
            <a:avLst/>
          </a:prstGeom>
          <a:noFill/>
          <a:ln/>
        </p:spPr>
        <p:txBody>
          <a:bodyPr wrap="none" lIns="0" tIns="0" rIns="0" bIns="0" rtlCol="0" anchor="t"/>
          <a:lstStyle/>
          <a:p>
            <a:pPr algn="l" indent="0" marL="0">
              <a:lnSpc>
                <a:spcPts val="2200"/>
              </a:lnSpc>
              <a:buNone/>
            </a:pPr>
            <a:r>
              <a:rPr lang="en-US" sz="1750" b="1" dirty="0">
                <a:solidFill>
                  <a:srgbClr val="000000"/>
                </a:solidFill>
                <a:latin typeface="Poppins Bold" pitchFamily="34" charset="0"/>
                <a:ea typeface="Poppins Bold" pitchFamily="34" charset="-122"/>
                <a:cs typeface="Poppins Bold" pitchFamily="34" charset="-120"/>
              </a:rPr>
              <a:t>Dignity &amp; Hope</a:t>
            </a:r>
            <a:endParaRPr lang="en-US" sz="1750" dirty="0"/>
          </a:p>
        </p:txBody>
      </p:sp>
      <p:sp>
        <p:nvSpPr>
          <p:cNvPr id="38" name="Text 30"/>
          <p:cNvSpPr/>
          <p:nvPr/>
        </p:nvSpPr>
        <p:spPr>
          <a:xfrm>
            <a:off x="7607856" y="6808827"/>
            <a:ext cx="5196840" cy="576024"/>
          </a:xfrm>
          <a:prstGeom prst="rect">
            <a:avLst/>
          </a:prstGeom>
          <a:noFill/>
          <a:ln/>
        </p:spPr>
        <p:txBody>
          <a:bodyPr wrap="square" lIns="0" tIns="0" rIns="0" bIns="0" rtlCol="0" anchor="t"/>
          <a:lstStyle/>
          <a:p>
            <a:pPr algn="l" indent="0" marL="0">
              <a:lnSpc>
                <a:spcPts val="2250"/>
              </a:lnSpc>
              <a:buNone/>
            </a:pPr>
            <a:r>
              <a:rPr lang="en-US" sz="1400" dirty="0">
                <a:solidFill>
                  <a:srgbClr val="000000"/>
                </a:solidFill>
                <a:latin typeface="Poppins" pitchFamily="34" charset="0"/>
                <a:ea typeface="Poppins" pitchFamily="34" charset="-122"/>
                <a:cs typeface="Poppins" pitchFamily="34" charset="-120"/>
              </a:rPr>
              <a:t>Restores sense of purpose and productivity, preventing mental illness and addiction cycles</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2026-01-20T17:41:12Z</dcterms:created>
  <dcterms:modified xsi:type="dcterms:W3CDTF">2026-01-20T17:41:12Z</dcterms:modified>
</cp:coreProperties>
</file>