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9" r:id="rId2"/>
    <p:sldId id="290" r:id="rId3"/>
    <p:sldId id="339" r:id="rId4"/>
    <p:sldId id="258" r:id="rId5"/>
    <p:sldId id="264" r:id="rId6"/>
    <p:sldId id="278" r:id="rId7"/>
    <p:sldId id="689" r:id="rId8"/>
    <p:sldId id="287" r:id="rId9"/>
    <p:sldId id="269" r:id="rId10"/>
    <p:sldId id="687" r:id="rId11"/>
    <p:sldId id="282" r:id="rId12"/>
    <p:sldId id="275" r:id="rId13"/>
    <p:sldId id="685" r:id="rId14"/>
    <p:sldId id="283" r:id="rId15"/>
  </p:sldIdLst>
  <p:sldSz cx="18288000" cy="10287000"/>
  <p:notesSz cx="6858000" cy="9144000"/>
  <p:embeddedFontLst>
    <p:embeddedFont>
      <p:font typeface="Dunbar Text" panose="020B0604020202020204" charset="0"/>
      <p:regular r:id="rId17"/>
    </p:embeddedFont>
    <p:embeddedFont>
      <p:font typeface="Dunbar Text Bold" panose="020B0604020202020204" charset="0"/>
      <p:regular r:id="rId18"/>
      <p:bold r:id="rId19"/>
    </p:embeddedFont>
    <p:embeddedFont>
      <p:font typeface="Dunbar Text Mediu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272E"/>
    <a:srgbClr val="F3E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36EE40-9B0A-48BD-B0EC-5B9276F50617}" v="71" dt="2025-07-31T18:34:17.1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/>
    <p:restoredTop sz="94689"/>
  </p:normalViewPr>
  <p:slideViewPr>
    <p:cSldViewPr snapToGrid="0">
      <p:cViewPr varScale="1">
        <p:scale>
          <a:sx n="35" d="100"/>
          <a:sy n="35" d="100"/>
        </p:scale>
        <p:origin x="45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Chelsey – intro to the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980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72D57-8D6E-FDC3-96E8-A5286BC38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76EDA-EF71-47D3-0DA2-837BF17C8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C5C53-6DC1-35E9-4DC2-419894F31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Tleena</a:t>
            </a:r>
          </a:p>
          <a:p>
            <a:r>
              <a:rPr lang="en-US" dirty="0">
                <a:ea typeface="Calibri"/>
                <a:cs typeface="Calibri"/>
              </a:rPr>
              <a:t>Hiring preferences – tribal representation in hiring process</a:t>
            </a:r>
          </a:p>
          <a:p>
            <a:r>
              <a:rPr lang="en-US" dirty="0">
                <a:ea typeface="Calibri"/>
                <a:cs typeface="Calibri"/>
              </a:rPr>
              <a:t>Elders engaged in development of Office of Indian Policies</a:t>
            </a:r>
          </a:p>
          <a:p>
            <a:r>
              <a:rPr lang="en-US" dirty="0">
                <a:ea typeface="Calibri"/>
                <a:cs typeface="Calibri"/>
              </a:rPr>
              <a:t>Governors office of Indian Affairs</a:t>
            </a:r>
          </a:p>
          <a:p>
            <a:r>
              <a:rPr lang="en-US" dirty="0">
                <a:ea typeface="Calibri"/>
                <a:cs typeface="Calibri"/>
              </a:rPr>
              <a:t>Elevate voices of those working with Tribes/Tribal Citizens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223BB-7AC5-1DB4-DC77-C3DBA2E7D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89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– Mary to kick off</a:t>
            </a:r>
          </a:p>
          <a:p>
            <a:r>
              <a:rPr lang="en-US" dirty="0"/>
              <a:t>Examples of state and Tribes sitting on different sides of the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189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Tleena changes to policies, broader application of MOAs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Coordinate and cooperate with Tribes that have citizens/member live in WA state @8,000 T&amp;H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Mary – relationship Tone of RESPECT Signing Ceremony in Juneau Tribal Courtroom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Highlevel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information about the agreement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80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– questions and closure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5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0130-83AC-48C1-7E01-731B6DC90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2B23F4-99E2-CA00-ED5E-7EE6B1C5E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D319C-1B47-2168-C632-6F4F37040D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1FEEC97-5D95-933E-CEDE-12E0864F95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B6E4D4E-0664-380E-79E8-94F07DC0C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>
                <a:ea typeface="Calibri"/>
                <a:cs typeface="Calibri"/>
              </a:rPr>
              <a:t>Casey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1D029-7A8F-EC09-891B-4C040B7397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96ED1-9B41-E842-EF1B-DDEFE7246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6182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56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Chelsey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Chelsey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64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Chelsey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CB867-F53D-6A25-4CCA-FD9DEE092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7E412E-B7EF-BEBB-3FA3-197CE86975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E5B9E-3A6D-A6CF-433B-FCA55571838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27DA45-B2CE-325E-C676-8134F407BF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9C86E2-C91E-EECC-1CCD-0549FB76F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Chelsey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136A6-7C0D-32B2-28C5-ED16C50E53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5284B-265B-7662-073E-F6FFAC0A4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5637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988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Tleena</a:t>
            </a:r>
          </a:p>
          <a:p>
            <a:r>
              <a:rPr lang="en-US" dirty="0">
                <a:ea typeface="Calibri"/>
                <a:cs typeface="Calibri"/>
              </a:rPr>
              <a:t>Hiring preferences – tribal representation in hiring process</a:t>
            </a:r>
          </a:p>
          <a:p>
            <a:r>
              <a:rPr lang="en-US" dirty="0">
                <a:ea typeface="Calibri"/>
                <a:cs typeface="Calibri"/>
              </a:rPr>
              <a:t>Elders engaged in development of Office of Indian Policies</a:t>
            </a:r>
          </a:p>
          <a:p>
            <a:r>
              <a:rPr lang="en-US" dirty="0">
                <a:ea typeface="Calibri"/>
                <a:cs typeface="Calibri"/>
              </a:rPr>
              <a:t>Governors office of Indian Affairs</a:t>
            </a:r>
          </a:p>
          <a:p>
            <a:r>
              <a:rPr lang="en-US" dirty="0">
                <a:ea typeface="Calibri"/>
                <a:cs typeface="Calibri"/>
              </a:rPr>
              <a:t>Elevate voices of those working with Tribes/Tribal Citizens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995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BFC52-5EF6-AF28-574E-8968BFC05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with a body of water and mountains in the background&#10;&#10;Description automatically generated">
            <a:extLst>
              <a:ext uri="{FF2B5EF4-FFF2-40B4-BE49-F238E27FC236}">
                <a16:creationId xmlns:a16="http://schemas.microsoft.com/office/drawing/2014/main" id="{897D22BC-ACA5-1738-269E-99D0FE182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3" y="70104"/>
            <a:ext cx="7715250" cy="1028700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21BC2683-3754-D4E2-F09D-C03FB736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117" y="731630"/>
            <a:ext cx="3634230" cy="8777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12, 2025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4D8A51-19C7-0746-18AC-DC2E1630A44D}"/>
              </a:ext>
            </a:extLst>
          </p:cNvPr>
          <p:cNvSpPr txBox="1"/>
          <p:nvPr/>
        </p:nvSpPr>
        <p:spPr>
          <a:xfrm>
            <a:off x="8723375" y="137238"/>
            <a:ext cx="9218497" cy="6470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999" b="1" spc="136" dirty="0">
                <a:latin typeface="Dunbar Text Medium"/>
                <a:sym typeface="Dunbar Text Medium"/>
              </a:rPr>
              <a:t>Strengthening Sovereignty: Washington State's Historic Contract Agreement with </a:t>
            </a:r>
          </a:p>
          <a:p>
            <a:pPr marR="0" lvl="0" indent="0" algn="ctr" fontAlgn="auto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999" b="1" spc="136" dirty="0">
                <a:latin typeface="Dunbar Text Medium"/>
                <a:sym typeface="Dunbar Text Medium"/>
              </a:rPr>
              <a:t>Tlingit &amp; Haida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2E4F2-7C49-E962-E60F-78B8D0ECB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719" y="6607856"/>
            <a:ext cx="3516313" cy="275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urple sign with white text&#10;&#10;AI-generated content may be incorrect.">
            <a:extLst>
              <a:ext uri="{FF2B5EF4-FFF2-40B4-BE49-F238E27FC236}">
                <a16:creationId xmlns:a16="http://schemas.microsoft.com/office/drawing/2014/main" id="{EFA0A718-09F1-E47F-FA49-DC46741F1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724" y="6814218"/>
            <a:ext cx="4549126" cy="16988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C4E474-F394-0712-E1A3-494AB627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802" y="8762364"/>
            <a:ext cx="2738438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5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7F4074-D2A9-5519-3D66-E606442A9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31C59EC-A301-DC04-6A9E-C473988E2E6F}"/>
              </a:ext>
            </a:extLst>
          </p:cNvPr>
          <p:cNvSpPr txBox="1"/>
          <p:nvPr/>
        </p:nvSpPr>
        <p:spPr>
          <a:xfrm>
            <a:off x="1879601" y="365252"/>
            <a:ext cx="15067954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 spc="155" dirty="0">
                <a:solidFill>
                  <a:srgbClr val="000000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History of Washington Tribal State Relations, continued</a:t>
            </a:r>
          </a:p>
        </p:txBody>
      </p:sp>
      <p:pic>
        <p:nvPicPr>
          <p:cNvPr id="9" name="Picture 8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03EB7D5-2472-8144-408F-095BA7981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22" r="11287"/>
          <a:stretch>
            <a:fillRect/>
          </a:stretch>
        </p:blipFill>
        <p:spPr>
          <a:xfrm>
            <a:off x="2059265" y="2164519"/>
            <a:ext cx="13988455" cy="81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89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514600"/>
            <a:chOff x="0" y="0"/>
            <a:chExt cx="24384000" cy="335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352800"/>
            </a:xfrm>
            <a:custGeom>
              <a:avLst/>
              <a:gdLst/>
              <a:ahLst/>
              <a:cxnLst/>
              <a:rect l="l" t="t" r="r" b="b"/>
              <a:pathLst>
                <a:path w="24384000" h="3352800">
                  <a:moveTo>
                    <a:pt x="0" y="0"/>
                  </a:moveTo>
                  <a:lnTo>
                    <a:pt x="24384000" y="0"/>
                  </a:lnTo>
                  <a:lnTo>
                    <a:pt x="24384000" y="3352800"/>
                  </a:lnTo>
                  <a:lnTo>
                    <a:pt x="0" y="335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A picture containing text, book  Description automatically generated"/>
          <p:cNvSpPr/>
          <p:nvPr/>
        </p:nvSpPr>
        <p:spPr>
          <a:xfrm>
            <a:off x="1" y="0"/>
            <a:ext cx="18287998" cy="2507604"/>
          </a:xfrm>
          <a:custGeom>
            <a:avLst/>
            <a:gdLst/>
            <a:ahLst/>
            <a:cxnLst/>
            <a:rect l="l" t="t" r="r" b="b"/>
            <a:pathLst>
              <a:path w="18287998" h="2507604">
                <a:moveTo>
                  <a:pt x="0" y="0"/>
                </a:moveTo>
                <a:lnTo>
                  <a:pt x="18287999" y="0"/>
                </a:lnTo>
                <a:lnTo>
                  <a:pt x="18287999" y="2507604"/>
                </a:lnTo>
                <a:lnTo>
                  <a:pt x="0" y="2507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-15951" t="-811320" r="-180828" b="-474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01040" y="742950"/>
            <a:ext cx="1719072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210" dirty="0">
                <a:solidFill>
                  <a:srgbClr val="FBEEC9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Successful Engagement</a:t>
            </a:r>
          </a:p>
        </p:txBody>
      </p:sp>
      <p:sp>
        <p:nvSpPr>
          <p:cNvPr id="7" name="Freeform 7" descr="A group of people holding up a boat  Description automatically generated"/>
          <p:cNvSpPr/>
          <p:nvPr/>
        </p:nvSpPr>
        <p:spPr>
          <a:xfrm>
            <a:off x="9796849" y="3107846"/>
            <a:ext cx="7690041" cy="6400803"/>
          </a:xfrm>
          <a:custGeom>
            <a:avLst/>
            <a:gdLst/>
            <a:ahLst/>
            <a:cxnLst/>
            <a:rect l="l" t="t" r="r" b="b"/>
            <a:pathLst>
              <a:path w="7690041" h="6400803">
                <a:moveTo>
                  <a:pt x="0" y="0"/>
                </a:moveTo>
                <a:lnTo>
                  <a:pt x="7690041" y="0"/>
                </a:lnTo>
                <a:lnTo>
                  <a:pt x="7690041" y="6400803"/>
                </a:lnTo>
                <a:lnTo>
                  <a:pt x="0" y="6400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939" t="-5967" b="-1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FF894-2112-BCDC-1925-78B2CCA1CEC8}"/>
              </a:ext>
            </a:extLst>
          </p:cNvPr>
          <p:cNvSpPr txBox="1"/>
          <p:nvPr/>
        </p:nvSpPr>
        <p:spPr>
          <a:xfrm>
            <a:off x="701040" y="3213033"/>
            <a:ext cx="8336280" cy="557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r>
              <a:rPr lang="en-US" sz="4000" dirty="0">
                <a:latin typeface="Arial"/>
                <a:cs typeface="Arial"/>
              </a:rPr>
              <a:t>Tribes as experts about their needs</a:t>
            </a:r>
          </a:p>
          <a:p>
            <a:pPr marL="457200" indent="-457200">
              <a:buFont typeface="Arial,Sans-Serif"/>
              <a:buChar char="•"/>
            </a:pPr>
            <a:r>
              <a:rPr lang="en-US" sz="4000" dirty="0">
                <a:latin typeface="Arial"/>
                <a:cs typeface="Arial"/>
              </a:rPr>
              <a:t>Prepared to listen</a:t>
            </a:r>
          </a:p>
          <a:p>
            <a:pPr marL="457200" indent="-457200">
              <a:buFont typeface="Arial,Sans-Serif"/>
              <a:buChar char="•"/>
            </a:pPr>
            <a:r>
              <a:rPr lang="en-US" sz="4000" dirty="0">
                <a:latin typeface="Arial"/>
                <a:cs typeface="Arial"/>
              </a:rPr>
              <a:t>Open minded to explore options</a:t>
            </a:r>
          </a:p>
          <a:p>
            <a:pPr marL="457200" indent="-457200">
              <a:buFont typeface="Arial,Sans-Serif"/>
              <a:buChar char="•"/>
            </a:pPr>
            <a:r>
              <a:rPr lang="en-US" sz="4000" dirty="0">
                <a:latin typeface="Arial"/>
                <a:cs typeface="Arial"/>
              </a:rPr>
              <a:t>Respect and experts on both teams -  State and Tribe</a:t>
            </a:r>
          </a:p>
          <a:p>
            <a:pPr marL="457200" indent="-457200">
              <a:buFont typeface="Arial,Sans-Serif"/>
              <a:buChar char="•"/>
            </a:pPr>
            <a:r>
              <a:rPr lang="en-US" sz="4000" dirty="0">
                <a:latin typeface="Arial"/>
                <a:cs typeface="Arial"/>
              </a:rPr>
              <a:t>Willing to engage in difficult conversations</a:t>
            </a:r>
          </a:p>
          <a:p>
            <a:pPr marL="457200" indent="-457200">
              <a:buFont typeface="Arial,Sans-Serif"/>
              <a:buChar char="•"/>
            </a:pPr>
            <a:endParaRPr lang="en-US"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514600"/>
            <a:chOff x="0" y="0"/>
            <a:chExt cx="24384000" cy="335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352800"/>
            </a:xfrm>
            <a:custGeom>
              <a:avLst/>
              <a:gdLst/>
              <a:ahLst/>
              <a:cxnLst/>
              <a:rect l="l" t="t" r="r" b="b"/>
              <a:pathLst>
                <a:path w="24384000" h="3352800">
                  <a:moveTo>
                    <a:pt x="0" y="0"/>
                  </a:moveTo>
                  <a:lnTo>
                    <a:pt x="24384000" y="0"/>
                  </a:lnTo>
                  <a:lnTo>
                    <a:pt x="24384000" y="3352800"/>
                  </a:lnTo>
                  <a:lnTo>
                    <a:pt x="0" y="335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A picture containing text, book  Description automatically generated"/>
          <p:cNvSpPr/>
          <p:nvPr/>
        </p:nvSpPr>
        <p:spPr>
          <a:xfrm>
            <a:off x="1" y="-53652"/>
            <a:ext cx="18287998" cy="2507604"/>
          </a:xfrm>
          <a:custGeom>
            <a:avLst/>
            <a:gdLst/>
            <a:ahLst/>
            <a:cxnLst/>
            <a:rect l="l" t="t" r="r" b="b"/>
            <a:pathLst>
              <a:path w="18287998" h="2507604">
                <a:moveTo>
                  <a:pt x="0" y="0"/>
                </a:moveTo>
                <a:lnTo>
                  <a:pt x="18287999" y="0"/>
                </a:lnTo>
                <a:lnTo>
                  <a:pt x="18287999" y="2507604"/>
                </a:lnTo>
                <a:lnTo>
                  <a:pt x="0" y="2507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"/>
            </a:blip>
            <a:stretch>
              <a:fillRect l="-15951" t="-811320" r="-180828" b="-474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01040" y="742950"/>
            <a:ext cx="1719072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210" dirty="0">
                <a:solidFill>
                  <a:srgbClr val="FBEEC9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Tlingit &amp; Haida and State of Washington Agreement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81435" y="2864643"/>
            <a:ext cx="6266498" cy="2176272"/>
            <a:chOff x="0" y="0"/>
            <a:chExt cx="8355330" cy="29016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55330" cy="2901696"/>
            </a:xfrm>
            <a:custGeom>
              <a:avLst/>
              <a:gdLst/>
              <a:ahLst/>
              <a:cxnLst/>
              <a:rect l="l" t="t" r="r" b="b"/>
              <a:pathLst>
                <a:path w="8355330" h="2901696">
                  <a:moveTo>
                    <a:pt x="0" y="1450848"/>
                  </a:moveTo>
                  <a:cubicBezTo>
                    <a:pt x="0" y="649605"/>
                    <a:pt x="1870456" y="0"/>
                    <a:pt x="4177665" y="0"/>
                  </a:cubicBezTo>
                  <a:cubicBezTo>
                    <a:pt x="6484874" y="0"/>
                    <a:pt x="8355330" y="649605"/>
                    <a:pt x="8355330" y="1450848"/>
                  </a:cubicBezTo>
                  <a:cubicBezTo>
                    <a:pt x="8355330" y="2252091"/>
                    <a:pt x="6484874" y="2901696"/>
                    <a:pt x="4177665" y="2901696"/>
                  </a:cubicBezTo>
                  <a:cubicBezTo>
                    <a:pt x="1870456" y="2901696"/>
                    <a:pt x="0" y="2252091"/>
                    <a:pt x="0" y="1450848"/>
                  </a:cubicBezTo>
                  <a:close/>
                </a:path>
              </a:pathLst>
            </a:custGeom>
            <a:solidFill>
              <a:srgbClr val="F8D7BE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7A96E2B9-F54F-8CF1-E08C-0D59CC3372AD}"/>
              </a:ext>
            </a:extLst>
          </p:cNvPr>
          <p:cNvSpPr txBox="1"/>
          <p:nvPr/>
        </p:nvSpPr>
        <p:spPr>
          <a:xfrm>
            <a:off x="4654296" y="2752345"/>
            <a:ext cx="8101584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4228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Tribal Self-Determination in Child Welfare</a:t>
            </a:r>
          </a:p>
          <a:p>
            <a:pPr marL="824228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Tribe is a true partner and is a help to meet state and federal requirements</a:t>
            </a:r>
          </a:p>
        </p:txBody>
      </p:sp>
      <p:pic>
        <p:nvPicPr>
          <p:cNvPr id="12" name="Picture 11" descr="Two men standing next to each other&#10;&#10;AI-generated content may be incorrect.">
            <a:extLst>
              <a:ext uri="{FF2B5EF4-FFF2-40B4-BE49-F238E27FC236}">
                <a16:creationId xmlns:a16="http://schemas.microsoft.com/office/drawing/2014/main" id="{FE4AE7E4-1F37-C328-69ED-014EEDAB7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" y="2618288"/>
            <a:ext cx="3836343" cy="4990244"/>
          </a:xfrm>
          <a:prstGeom prst="rect">
            <a:avLst/>
          </a:prstGeom>
        </p:spPr>
      </p:pic>
      <p:pic>
        <p:nvPicPr>
          <p:cNvPr id="14" name="Picture 13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1F4790C0-E9E8-86DF-5E9E-EDDDAC309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7" t="9025" r="3295"/>
          <a:stretch>
            <a:fillRect/>
          </a:stretch>
        </p:blipFill>
        <p:spPr>
          <a:xfrm>
            <a:off x="5617654" y="6347183"/>
            <a:ext cx="6266498" cy="3838915"/>
          </a:xfrm>
          <a:prstGeom prst="rect">
            <a:avLst/>
          </a:prstGeom>
        </p:spPr>
      </p:pic>
      <p:pic>
        <p:nvPicPr>
          <p:cNvPr id="18" name="Picture 17" descr="A group of people wearing hats and capes&#10;&#10;AI-generated content may be incorrect.">
            <a:extLst>
              <a:ext uri="{FF2B5EF4-FFF2-40B4-BE49-F238E27FC236}">
                <a16:creationId xmlns:a16="http://schemas.microsoft.com/office/drawing/2014/main" id="{31BBF9F6-2169-6CC8-5536-341D8E0BE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519" y="2864643"/>
            <a:ext cx="4100187" cy="43483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61860B-D1E1-AB0B-F8EA-1154DFAE1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16917E8-CB7C-FB37-AD2E-293200B00599}"/>
              </a:ext>
            </a:extLst>
          </p:cNvPr>
          <p:cNvGrpSpPr/>
          <p:nvPr/>
        </p:nvGrpSpPr>
        <p:grpSpPr>
          <a:xfrm>
            <a:off x="0" y="0"/>
            <a:ext cx="18288000" cy="2514600"/>
            <a:chOff x="0" y="0"/>
            <a:chExt cx="24384000" cy="335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71DD65-ACC0-2CA6-C620-14C1FA7D7024}"/>
                </a:ext>
              </a:extLst>
            </p:cNvPr>
            <p:cNvSpPr/>
            <p:nvPr/>
          </p:nvSpPr>
          <p:spPr>
            <a:xfrm>
              <a:off x="0" y="0"/>
              <a:ext cx="24384000" cy="3352800"/>
            </a:xfrm>
            <a:custGeom>
              <a:avLst/>
              <a:gdLst/>
              <a:ahLst/>
              <a:cxnLst/>
              <a:rect l="l" t="t" r="r" b="b"/>
              <a:pathLst>
                <a:path w="24384000" h="3352800">
                  <a:moveTo>
                    <a:pt x="0" y="0"/>
                  </a:moveTo>
                  <a:lnTo>
                    <a:pt x="24384000" y="0"/>
                  </a:lnTo>
                  <a:lnTo>
                    <a:pt x="24384000" y="3352800"/>
                  </a:lnTo>
                  <a:lnTo>
                    <a:pt x="0" y="335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A picture containing text, book  Description automatically generated">
            <a:extLst>
              <a:ext uri="{FF2B5EF4-FFF2-40B4-BE49-F238E27FC236}">
                <a16:creationId xmlns:a16="http://schemas.microsoft.com/office/drawing/2014/main" id="{4217B246-6F8F-522A-D80F-DA81DB9EE819}"/>
              </a:ext>
            </a:extLst>
          </p:cNvPr>
          <p:cNvSpPr/>
          <p:nvPr/>
        </p:nvSpPr>
        <p:spPr>
          <a:xfrm>
            <a:off x="1" y="0"/>
            <a:ext cx="18287998" cy="2507604"/>
          </a:xfrm>
          <a:custGeom>
            <a:avLst/>
            <a:gdLst/>
            <a:ahLst/>
            <a:cxnLst/>
            <a:rect l="l" t="t" r="r" b="b"/>
            <a:pathLst>
              <a:path w="18287998" h="2507604">
                <a:moveTo>
                  <a:pt x="0" y="0"/>
                </a:moveTo>
                <a:lnTo>
                  <a:pt x="18287999" y="0"/>
                </a:lnTo>
                <a:lnTo>
                  <a:pt x="18287999" y="2507604"/>
                </a:lnTo>
                <a:lnTo>
                  <a:pt x="0" y="2507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-15951" t="-811320" r="-180828" b="-474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E793980-7952-CB35-E7E8-9096647B8DFE}"/>
              </a:ext>
            </a:extLst>
          </p:cNvPr>
          <p:cNvSpPr txBox="1"/>
          <p:nvPr/>
        </p:nvSpPr>
        <p:spPr>
          <a:xfrm>
            <a:off x="701040" y="742950"/>
            <a:ext cx="1719072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210" dirty="0">
                <a:solidFill>
                  <a:srgbClr val="FBEEC9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Additional Information</a:t>
            </a:r>
          </a:p>
        </p:txBody>
      </p:sp>
      <p:sp>
        <p:nvSpPr>
          <p:cNvPr id="7" name="Freeform 7" descr="Two people standing next to a totem pole  Description automatically generated">
            <a:extLst>
              <a:ext uri="{FF2B5EF4-FFF2-40B4-BE49-F238E27FC236}">
                <a16:creationId xmlns:a16="http://schemas.microsoft.com/office/drawing/2014/main" id="{D5D0D564-EFBD-28DD-7EE5-E9464CA15CF3}"/>
              </a:ext>
            </a:extLst>
          </p:cNvPr>
          <p:cNvSpPr/>
          <p:nvPr/>
        </p:nvSpPr>
        <p:spPr>
          <a:xfrm>
            <a:off x="12174819" y="3136560"/>
            <a:ext cx="5084481" cy="6355602"/>
          </a:xfrm>
          <a:custGeom>
            <a:avLst/>
            <a:gdLst/>
            <a:ahLst/>
            <a:cxnLst/>
            <a:rect l="l" t="t" r="r" b="b"/>
            <a:pathLst>
              <a:path w="5084481" h="6355602">
                <a:moveTo>
                  <a:pt x="0" y="0"/>
                </a:moveTo>
                <a:lnTo>
                  <a:pt x="5084481" y="0"/>
                </a:lnTo>
                <a:lnTo>
                  <a:pt x="5084481" y="6355601"/>
                </a:lnTo>
                <a:lnTo>
                  <a:pt x="0" y="6355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360" r="-451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1D4F6-6650-3711-65D0-8F259CAD162F}"/>
              </a:ext>
            </a:extLst>
          </p:cNvPr>
          <p:cNvSpPr txBox="1"/>
          <p:nvPr/>
        </p:nvSpPr>
        <p:spPr>
          <a:xfrm>
            <a:off x="335280" y="3116580"/>
            <a:ext cx="1085088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,Sans-Serif"/>
              <a:buChar char="•"/>
            </a:pPr>
            <a:endParaRPr lang="en-US" sz="3600" dirty="0">
              <a:latin typeface="Arial"/>
              <a:ea typeface="Calibri"/>
              <a:cs typeface="Arial"/>
            </a:endParaRPr>
          </a:p>
          <a:p>
            <a:pPr marL="914400" lvl="1" indent="-457200">
              <a:buFont typeface="Arial,Sans-Serif"/>
              <a:buChar char="•"/>
            </a:pPr>
            <a:endParaRPr lang="en-US" sz="3600" dirty="0">
              <a:latin typeface="Arial"/>
              <a:ea typeface="Calibri"/>
              <a:cs typeface="Arial"/>
            </a:endParaRPr>
          </a:p>
          <a:p>
            <a:pPr marL="457200" indent="-457200">
              <a:buFont typeface="Arial,Sans-Serif"/>
              <a:buChar char="•"/>
            </a:pPr>
            <a:endParaRPr lang="en-US" sz="36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9C708-18E1-9F00-9EBB-197F1D4DAE99}"/>
              </a:ext>
            </a:extLst>
          </p:cNvPr>
          <p:cNvSpPr txBox="1"/>
          <p:nvPr/>
        </p:nvSpPr>
        <p:spPr>
          <a:xfrm>
            <a:off x="701040" y="3116580"/>
            <a:ext cx="10850880" cy="6309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/>
                <a:ea typeface="Calibri"/>
                <a:cs typeface="Arial"/>
              </a:rPr>
              <a:t>Contract Activities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/>
                <a:ea typeface="Calibri"/>
                <a:cs typeface="Arial"/>
              </a:rPr>
              <a:t>Relative Searches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/>
                <a:ea typeface="Calibri"/>
                <a:cs typeface="Arial"/>
              </a:rPr>
              <a:t>Family Time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/>
                <a:ea typeface="Calibri"/>
                <a:cs typeface="Arial"/>
              </a:rPr>
              <a:t>Safety Evaluations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/>
                <a:ea typeface="Calibri"/>
                <a:cs typeface="Arial"/>
              </a:rPr>
              <a:t>Licensing Assist &amp; Support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/>
                <a:ea typeface="Calibri"/>
                <a:cs typeface="Arial"/>
              </a:rPr>
              <a:t>Prevention</a:t>
            </a:r>
          </a:p>
          <a:p>
            <a:pPr lvl="2"/>
            <a:endParaRPr lang="en-US" sz="3600" dirty="0">
              <a:latin typeface="Arial"/>
              <a:ea typeface="Calibri"/>
              <a:cs typeface="Arial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/>
                <a:ea typeface="Calibri"/>
                <a:cs typeface="Arial"/>
              </a:rPr>
              <a:t>Sustainability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/>
                <a:ea typeface="Calibri"/>
                <a:cs typeface="Arial"/>
              </a:rPr>
              <a:t>Title IV-E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/>
                <a:ea typeface="Calibri"/>
                <a:cs typeface="Arial"/>
              </a:rPr>
              <a:t>Title IV-B</a:t>
            </a:r>
          </a:p>
          <a:p>
            <a:pPr marL="1485900" lvl="2" indent="-571500"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/>
                <a:ea typeface="Calibri"/>
                <a:cs typeface="Arial"/>
              </a:rPr>
              <a:t>Service Contracts</a:t>
            </a:r>
          </a:p>
        </p:txBody>
      </p:sp>
    </p:spTree>
    <p:extLst>
      <p:ext uri="{BB962C8B-B14F-4D97-AF65-F5344CB8AC3E}">
        <p14:creationId xmlns:p14="http://schemas.microsoft.com/office/powerpoint/2010/main" val="45763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74D5E0-17CB-6183-9EB5-A146ED1BD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E4B66C-8EAD-9F50-35B9-3FC9B801D905}"/>
              </a:ext>
            </a:extLst>
          </p:cNvPr>
          <p:cNvSpPr/>
          <p:nvPr/>
        </p:nvSpPr>
        <p:spPr>
          <a:xfrm>
            <a:off x="0" y="2104257"/>
            <a:ext cx="18545175" cy="8265039"/>
          </a:xfrm>
          <a:custGeom>
            <a:avLst/>
            <a:gdLst/>
            <a:ahLst/>
            <a:cxnLst/>
            <a:rect l="l" t="t" r="r" b="b"/>
            <a:pathLst>
              <a:path w="13700190" h="6105772">
                <a:moveTo>
                  <a:pt x="0" y="0"/>
                </a:moveTo>
                <a:lnTo>
                  <a:pt x="13700190" y="0"/>
                </a:lnTo>
                <a:lnTo>
                  <a:pt x="13700190" y="6105772"/>
                </a:lnTo>
                <a:lnTo>
                  <a:pt x="0" y="61057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52590B3-7B7E-65F5-1CB5-548D28AF9544}"/>
              </a:ext>
            </a:extLst>
          </p:cNvPr>
          <p:cNvSpPr txBox="1"/>
          <p:nvPr/>
        </p:nvSpPr>
        <p:spPr>
          <a:xfrm>
            <a:off x="-108826" y="530733"/>
            <a:ext cx="18030088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 spc="210" dirty="0">
                <a:solidFill>
                  <a:srgbClr val="000000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Questions?</a:t>
            </a:r>
          </a:p>
        </p:txBody>
      </p:sp>
      <p:pic>
        <p:nvPicPr>
          <p:cNvPr id="8" name="Picture 7" descr="A reception desk with a sign on the wall&#10;&#10;AI-generated content may be incorrect.">
            <a:extLst>
              <a:ext uri="{FF2B5EF4-FFF2-40B4-BE49-F238E27FC236}">
                <a16:creationId xmlns:a16="http://schemas.microsoft.com/office/drawing/2014/main" id="{B76BAA55-521F-A943-4EF3-3D4DFDFE9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4558" r="3867" b="28445"/>
          <a:stretch>
            <a:fillRect/>
          </a:stretch>
        </p:blipFill>
        <p:spPr>
          <a:xfrm>
            <a:off x="9881872" y="5559552"/>
            <a:ext cx="7626928" cy="47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38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6C6E71-772D-834D-D01A-C5AD64E37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2FF2F82-459C-9FAD-3316-46B22568F75B}"/>
              </a:ext>
            </a:extLst>
          </p:cNvPr>
          <p:cNvGrpSpPr/>
          <p:nvPr/>
        </p:nvGrpSpPr>
        <p:grpSpPr>
          <a:xfrm>
            <a:off x="0" y="0"/>
            <a:ext cx="18288000" cy="2514600"/>
            <a:chOff x="0" y="0"/>
            <a:chExt cx="24384000" cy="335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5C0A746-709B-AB3C-D5C5-F1E676AD741D}"/>
                </a:ext>
              </a:extLst>
            </p:cNvPr>
            <p:cNvSpPr/>
            <p:nvPr/>
          </p:nvSpPr>
          <p:spPr>
            <a:xfrm>
              <a:off x="0" y="0"/>
              <a:ext cx="24384000" cy="3352800"/>
            </a:xfrm>
            <a:custGeom>
              <a:avLst/>
              <a:gdLst/>
              <a:ahLst/>
              <a:cxnLst/>
              <a:rect l="l" t="t" r="r" b="b"/>
              <a:pathLst>
                <a:path w="24384000" h="3352800">
                  <a:moveTo>
                    <a:pt x="0" y="0"/>
                  </a:moveTo>
                  <a:lnTo>
                    <a:pt x="24384000" y="0"/>
                  </a:lnTo>
                  <a:lnTo>
                    <a:pt x="24384000" y="3352800"/>
                  </a:lnTo>
                  <a:lnTo>
                    <a:pt x="0" y="335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A picture containing text, book  Description automatically generated">
            <a:extLst>
              <a:ext uri="{FF2B5EF4-FFF2-40B4-BE49-F238E27FC236}">
                <a16:creationId xmlns:a16="http://schemas.microsoft.com/office/drawing/2014/main" id="{5D65F2E5-ECF4-657D-BC56-641D92819BA8}"/>
              </a:ext>
            </a:extLst>
          </p:cNvPr>
          <p:cNvSpPr/>
          <p:nvPr/>
        </p:nvSpPr>
        <p:spPr>
          <a:xfrm>
            <a:off x="1" y="-53652"/>
            <a:ext cx="18287998" cy="2507604"/>
          </a:xfrm>
          <a:custGeom>
            <a:avLst/>
            <a:gdLst/>
            <a:ahLst/>
            <a:cxnLst/>
            <a:rect l="l" t="t" r="r" b="b"/>
            <a:pathLst>
              <a:path w="18287998" h="2507604">
                <a:moveTo>
                  <a:pt x="0" y="0"/>
                </a:moveTo>
                <a:lnTo>
                  <a:pt x="18287999" y="0"/>
                </a:lnTo>
                <a:lnTo>
                  <a:pt x="18287999" y="2507604"/>
                </a:lnTo>
                <a:lnTo>
                  <a:pt x="0" y="2507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"/>
            </a:blip>
            <a:stretch>
              <a:fillRect l="-15951" t="-811320" r="-180828" b="-474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82C6309-0CF9-6CB0-29BD-1C7D72DD968D}"/>
              </a:ext>
            </a:extLst>
          </p:cNvPr>
          <p:cNvSpPr txBox="1"/>
          <p:nvPr/>
        </p:nvSpPr>
        <p:spPr>
          <a:xfrm>
            <a:off x="701040" y="742950"/>
            <a:ext cx="1719072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210" dirty="0">
                <a:solidFill>
                  <a:srgbClr val="FBEEC9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Presenters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B8AEEDD-4954-36DC-47F7-D65DC78FAC00}"/>
              </a:ext>
            </a:extLst>
          </p:cNvPr>
          <p:cNvGrpSpPr/>
          <p:nvPr/>
        </p:nvGrpSpPr>
        <p:grpSpPr>
          <a:xfrm>
            <a:off x="1581435" y="2864643"/>
            <a:ext cx="6266498" cy="2176272"/>
            <a:chOff x="0" y="0"/>
            <a:chExt cx="8355330" cy="290169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527488C-4A40-CD46-5250-8295B983B063}"/>
                </a:ext>
              </a:extLst>
            </p:cNvPr>
            <p:cNvSpPr/>
            <p:nvPr/>
          </p:nvSpPr>
          <p:spPr>
            <a:xfrm>
              <a:off x="0" y="0"/>
              <a:ext cx="8355330" cy="2901696"/>
            </a:xfrm>
            <a:custGeom>
              <a:avLst/>
              <a:gdLst/>
              <a:ahLst/>
              <a:cxnLst/>
              <a:rect l="l" t="t" r="r" b="b"/>
              <a:pathLst>
                <a:path w="8355330" h="2901696">
                  <a:moveTo>
                    <a:pt x="0" y="1450848"/>
                  </a:moveTo>
                  <a:cubicBezTo>
                    <a:pt x="0" y="649605"/>
                    <a:pt x="1870456" y="0"/>
                    <a:pt x="4177665" y="0"/>
                  </a:cubicBezTo>
                  <a:cubicBezTo>
                    <a:pt x="6484874" y="0"/>
                    <a:pt x="8355330" y="649605"/>
                    <a:pt x="8355330" y="1450848"/>
                  </a:cubicBezTo>
                  <a:cubicBezTo>
                    <a:pt x="8355330" y="2252091"/>
                    <a:pt x="6484874" y="2901696"/>
                    <a:pt x="4177665" y="2901696"/>
                  </a:cubicBezTo>
                  <a:cubicBezTo>
                    <a:pt x="1870456" y="2901696"/>
                    <a:pt x="0" y="2252091"/>
                    <a:pt x="0" y="1450848"/>
                  </a:cubicBezTo>
                  <a:close/>
                </a:path>
              </a:pathLst>
            </a:custGeom>
            <a:solidFill>
              <a:srgbClr val="F8D7BE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3829474D-BFD1-D8BE-B1E6-009DAA1B1185}"/>
              </a:ext>
            </a:extLst>
          </p:cNvPr>
          <p:cNvSpPr txBox="1"/>
          <p:nvPr/>
        </p:nvSpPr>
        <p:spPr>
          <a:xfrm>
            <a:off x="508412" y="2868630"/>
            <a:ext cx="7889139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5600" lvl="1"/>
            <a: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  <a:t>Central Council of the Tlingit &amp; Haida Indian Tribes of Alaska</a:t>
            </a:r>
          </a:p>
          <a:p>
            <a:pPr marL="355600" lvl="1"/>
            <a:endParaRPr lang="en-US" sz="4000" b="1" spc="-32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12800" lvl="1" indent="-457200">
              <a:buFont typeface="Arial" panose="020B0604020202020204" pitchFamily="34" charset="0"/>
              <a:buChar char="•"/>
            </a:pPr>
            <a: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  <a:t>Mary Johnson</a:t>
            </a:r>
            <a:b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  <a:t>Senior Director  </a:t>
            </a:r>
            <a:b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  <a:t>Tribal Family Services</a:t>
            </a:r>
          </a:p>
          <a:p>
            <a:pPr marL="355600" lvl="1"/>
            <a:endParaRPr lang="en-US" sz="4000" spc="-32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12800" lvl="1" indent="-457200">
              <a:buFont typeface="Arial" panose="020B0604020202020204" pitchFamily="34" charset="0"/>
              <a:buChar char="•"/>
            </a:pPr>
            <a: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  <a:t>Chelsey Welch</a:t>
            </a:r>
            <a:b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  <a:t>Manager</a:t>
            </a:r>
            <a:b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  <a:t>Tribal Family &amp; Youth Services</a:t>
            </a:r>
          </a:p>
          <a:p>
            <a:pPr marL="355600" lvl="1"/>
            <a:endParaRPr lang="en-US" sz="4000" spc="-32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24A3C8FA-DC4E-86B3-C0AD-AC30006DE239}"/>
              </a:ext>
            </a:extLst>
          </p:cNvPr>
          <p:cNvSpPr txBox="1"/>
          <p:nvPr/>
        </p:nvSpPr>
        <p:spPr>
          <a:xfrm>
            <a:off x="9390888" y="4398249"/>
            <a:ext cx="989044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2800" lvl="1" indent="-457200">
              <a:buFont typeface="Arial" panose="020B0604020202020204" pitchFamily="34" charset="0"/>
              <a:buChar char="•"/>
            </a:pPr>
            <a: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  <a:t>Tleena Ives</a:t>
            </a:r>
          </a:p>
          <a:p>
            <a:pPr marL="355600" lvl="1"/>
            <a: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  <a:t>Managing Director</a:t>
            </a:r>
          </a:p>
          <a:p>
            <a:pPr marL="355600" lvl="1"/>
            <a: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  <a:t>Casey Family Programs</a:t>
            </a:r>
          </a:p>
          <a:p>
            <a:pPr marL="355600" lvl="1"/>
            <a: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  <a:t>Former</a:t>
            </a:r>
          </a:p>
          <a:p>
            <a:pPr marL="355600" lvl="1"/>
            <a:r>
              <a:rPr lang="en-US" sz="4000" spc="-32" dirty="0">
                <a:solidFill>
                  <a:srgbClr val="000000"/>
                </a:solidFill>
                <a:latin typeface="Arial"/>
                <a:cs typeface="Arial"/>
              </a:rPr>
              <a:t>	Director, Office of Tribal Relations  	Washington State DCYF</a:t>
            </a:r>
            <a:br>
              <a:rPr lang="en-US" sz="4000" b="1" spc="-32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4000" spc="-32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lvl="1"/>
            <a:endParaRPr lang="en-US" sz="4000" spc="-3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751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2358A-70B8-EC33-C008-DE739AAA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209C157-95AF-3F41-2794-12318885A450}"/>
              </a:ext>
            </a:extLst>
          </p:cNvPr>
          <p:cNvSpPr txBox="1"/>
          <p:nvPr/>
        </p:nvSpPr>
        <p:spPr>
          <a:xfrm>
            <a:off x="459737" y="2134868"/>
            <a:ext cx="6817143" cy="867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229 federally recognized Tribes in Alaska out of the 574 federally recognized Tribes in the USA</a:t>
            </a:r>
          </a:p>
          <a:p>
            <a:pPr marL="342900" marR="0" lvl="0" indent="-2286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Many different ways to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self-identify which might be by Tribe, cultural group, or by ancestral lands. </a:t>
            </a:r>
          </a:p>
          <a:p>
            <a:pPr marL="342900" marR="0" lvl="0" indent="-22860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 Alaska, there are 11 distinct cultural groups that are defined geographically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Size of Tribes in Alaska vary from less than 100 to thousands. 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94;p11" descr="Map&#10;&#10;Description automatically generated">
            <a:extLst>
              <a:ext uri="{FF2B5EF4-FFF2-40B4-BE49-F238E27FC236}">
                <a16:creationId xmlns:a16="http://schemas.microsoft.com/office/drawing/2014/main" id="{C5ED525C-2997-879A-8CDC-82EFCDDC737A}"/>
              </a:ext>
            </a:extLst>
          </p:cNvPr>
          <p:cNvPicPr preferRelativeResize="0"/>
          <p:nvPr/>
        </p:nvPicPr>
        <p:blipFill rotWithShape="1">
          <a:blip r:embed="rId3"/>
          <a:srcRect r="4120" b="-1"/>
          <a:stretch/>
        </p:blipFill>
        <p:spPr>
          <a:xfrm>
            <a:off x="7391866" y="2134868"/>
            <a:ext cx="10745345" cy="6941405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61626" y="945435"/>
            <a:ext cx="6817143" cy="10508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i="0" u="none" strike="noStrike" baseline="0" dirty="0">
                <a:latin typeface="Dunbar Text Medium" panose="020B0604020202020204" charset="0"/>
                <a:cs typeface="Arial" panose="020B0604020202020204" pitchFamily="34" charset="0"/>
              </a:rPr>
              <a:t>TRIBES IN ALASKA:</a:t>
            </a:r>
          </a:p>
          <a:p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63872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04070" cy="10287000"/>
            <a:chOff x="0" y="0"/>
            <a:chExt cx="129387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38760" cy="13716000"/>
            </a:xfrm>
            <a:custGeom>
              <a:avLst/>
              <a:gdLst/>
              <a:ahLst/>
              <a:cxnLst/>
              <a:rect l="l" t="t" r="r" b="b"/>
              <a:pathLst>
                <a:path w="12938760" h="13716000">
                  <a:moveTo>
                    <a:pt x="0" y="0"/>
                  </a:moveTo>
                  <a:lnTo>
                    <a:pt x="12938760" y="0"/>
                  </a:lnTo>
                  <a:lnTo>
                    <a:pt x="1293876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A picture containing text, book  Description automatically generated"/>
          <p:cNvSpPr/>
          <p:nvPr/>
        </p:nvSpPr>
        <p:spPr>
          <a:xfrm>
            <a:off x="88901" y="-381000"/>
            <a:ext cx="9704070" cy="10287000"/>
          </a:xfrm>
          <a:custGeom>
            <a:avLst/>
            <a:gdLst/>
            <a:ahLst/>
            <a:cxnLst/>
            <a:rect l="l" t="t" r="r" b="b"/>
            <a:pathLst>
              <a:path w="9704070" h="10287000">
                <a:moveTo>
                  <a:pt x="0" y="0"/>
                </a:moveTo>
                <a:lnTo>
                  <a:pt x="9704071" y="0"/>
                </a:lnTo>
                <a:lnTo>
                  <a:pt x="97040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 l="-21105" t="-48888" r="-166282" b="-246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67411" y="2226284"/>
            <a:ext cx="8058150" cy="7591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Aft>
                <a:spcPts val="600"/>
              </a:spcAft>
            </a:pPr>
            <a:r>
              <a:rPr lang="en-US" sz="4000" spc="-33" dirty="0">
                <a:solidFill>
                  <a:srgbClr val="F3ECD6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Tlingit &amp; Haida is a Tribal government and sovereign entity with a government-to-government relationship with the United States.</a:t>
            </a:r>
          </a:p>
          <a:p>
            <a:pPr algn="ctr">
              <a:lnSpc>
                <a:spcPts val="4079"/>
              </a:lnSpc>
            </a:pPr>
            <a:endParaRPr lang="en-US" sz="4000" spc="-33" dirty="0">
              <a:solidFill>
                <a:srgbClr val="F3ECD6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  <a:p>
            <a:pPr algn="ctr">
              <a:lnSpc>
                <a:spcPts val="4079"/>
              </a:lnSpc>
            </a:pPr>
            <a:r>
              <a:rPr lang="en-US" sz="6600" b="1" spc="-33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38,000+</a:t>
            </a:r>
          </a:p>
          <a:p>
            <a:pPr algn="ctr">
              <a:lnSpc>
                <a:spcPts val="4079"/>
              </a:lnSpc>
              <a:spcAft>
                <a:spcPts val="600"/>
              </a:spcAft>
            </a:pPr>
            <a:r>
              <a:rPr lang="en-US" sz="4000" spc="-33" dirty="0">
                <a:solidFill>
                  <a:srgbClr val="F3ECD6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Tribal Citizens</a:t>
            </a:r>
          </a:p>
          <a:p>
            <a:pPr algn="ctr">
              <a:lnSpc>
                <a:spcPts val="4079"/>
              </a:lnSpc>
              <a:spcAft>
                <a:spcPts val="600"/>
              </a:spcAft>
            </a:pPr>
            <a:r>
              <a:rPr lang="en-US" sz="4000" spc="-33" dirty="0">
                <a:solidFill>
                  <a:srgbClr val="F3ECD6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Over </a:t>
            </a:r>
            <a:r>
              <a:rPr lang="en-US" sz="4000" b="1" spc="-33" dirty="0">
                <a:solidFill>
                  <a:schemeClr val="accent5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9,000</a:t>
            </a:r>
            <a:r>
              <a:rPr lang="en-US" sz="4000" spc="-33" dirty="0">
                <a:solidFill>
                  <a:srgbClr val="F3ECD6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are in Seattle Community</a:t>
            </a:r>
          </a:p>
          <a:p>
            <a:pPr algn="ctr">
              <a:lnSpc>
                <a:spcPts val="4079"/>
              </a:lnSpc>
            </a:pPr>
            <a:endParaRPr lang="en-US" sz="4000" spc="-33" dirty="0">
              <a:solidFill>
                <a:srgbClr val="F3ECD6"/>
              </a:solidFill>
              <a:latin typeface="Arial" panose="020B0604020202020204" pitchFamily="34" charset="0"/>
              <a:ea typeface="Montserrat Light"/>
              <a:cs typeface="Arial" panose="020B0604020202020204" pitchFamily="34" charset="0"/>
              <a:sym typeface="Montserrat Light"/>
            </a:endParaRPr>
          </a:p>
          <a:p>
            <a:pPr algn="ctr">
              <a:lnSpc>
                <a:spcPts val="4079"/>
              </a:lnSpc>
            </a:pPr>
            <a:r>
              <a:rPr lang="en-US" sz="4000" spc="-33" dirty="0">
                <a:solidFill>
                  <a:srgbClr val="F3ECD6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Through a written Constitution, Tlingit &amp; Haida organized as a single regional Tribal entity and gained federal recognition in 1935.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923829"/>
            <a:ext cx="9704069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 dirty="0">
                <a:solidFill>
                  <a:srgbClr val="F3ECD6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TLINGIT &amp; HAIDA</a:t>
            </a:r>
          </a:p>
        </p:txBody>
      </p:sp>
      <p:pic>
        <p:nvPicPr>
          <p:cNvPr id="10" name="Picture 9" descr="A hallway with a large rug and a desk&#10;&#10;AI-generated content may be incorrect.">
            <a:extLst>
              <a:ext uri="{FF2B5EF4-FFF2-40B4-BE49-F238E27FC236}">
                <a16:creationId xmlns:a16="http://schemas.microsoft.com/office/drawing/2014/main" id="{13CF4F57-82D3-1CC2-2027-A4976F8C9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19822" r="1266"/>
          <a:stretch>
            <a:fillRect/>
          </a:stretch>
        </p:blipFill>
        <p:spPr>
          <a:xfrm>
            <a:off x="9735324" y="91440"/>
            <a:ext cx="8463775" cy="5532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B0A81-870F-79ED-E308-576E8154D7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47" t="27015"/>
          <a:stretch>
            <a:fillRect/>
          </a:stretch>
        </p:blipFill>
        <p:spPr>
          <a:xfrm>
            <a:off x="9792971" y="5936948"/>
            <a:ext cx="8383060" cy="41876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10565" y="2"/>
            <a:ext cx="8577479" cy="10286999"/>
            <a:chOff x="0" y="0"/>
            <a:chExt cx="1143663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36638" cy="13716000"/>
            </a:xfrm>
            <a:custGeom>
              <a:avLst/>
              <a:gdLst/>
              <a:ahLst/>
              <a:cxnLst/>
              <a:rect l="l" t="t" r="r" b="b"/>
              <a:pathLst>
                <a:path w="11436638" h="13716000">
                  <a:moveTo>
                    <a:pt x="0" y="0"/>
                  </a:moveTo>
                  <a:lnTo>
                    <a:pt x="11436638" y="0"/>
                  </a:lnTo>
                  <a:lnTo>
                    <a:pt x="1143663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A picture containing text, book  Description automatically generated"/>
          <p:cNvSpPr/>
          <p:nvPr/>
        </p:nvSpPr>
        <p:spPr>
          <a:xfrm>
            <a:off x="9710565" y="0"/>
            <a:ext cx="8577435" cy="10287000"/>
          </a:xfrm>
          <a:custGeom>
            <a:avLst/>
            <a:gdLst/>
            <a:ahLst/>
            <a:cxnLst/>
            <a:rect l="l" t="t" r="r" b="b"/>
            <a:pathLst>
              <a:path w="8577435" h="10287000">
                <a:moveTo>
                  <a:pt x="0" y="0"/>
                </a:moveTo>
                <a:lnTo>
                  <a:pt x="8577435" y="0"/>
                </a:lnTo>
                <a:lnTo>
                  <a:pt x="85774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"/>
            </a:blip>
            <a:stretch>
              <a:fillRect l="-36875" t="-48888" r="-188260" b="-246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905141" y="1371579"/>
            <a:ext cx="8188282" cy="314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 spc="136">
                <a:solidFill>
                  <a:srgbClr val="F3ECD6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OUR</a:t>
            </a:r>
          </a:p>
          <a:p>
            <a:pPr algn="ctr">
              <a:lnSpc>
                <a:spcPts val="8399"/>
              </a:lnSpc>
            </a:pPr>
            <a:r>
              <a:rPr lang="en-US" sz="6999" b="1" spc="136">
                <a:solidFill>
                  <a:srgbClr val="F3ECD6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TRIBAL VALUES</a:t>
            </a:r>
          </a:p>
          <a:p>
            <a:pPr algn="ctr">
              <a:lnSpc>
                <a:spcPts val="8399"/>
              </a:lnSpc>
            </a:pPr>
            <a:r>
              <a:rPr lang="en-US" sz="6999" b="1" spc="136">
                <a:solidFill>
                  <a:srgbClr val="F3ECD6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GUIDE 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52991" y="5367131"/>
            <a:ext cx="6892582" cy="2415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4800" i="1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“</a:t>
            </a:r>
            <a:r>
              <a:rPr lang="en-US" sz="4800" i="1" err="1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Haa</a:t>
            </a:r>
            <a:r>
              <a:rPr lang="en-US" sz="4800" i="1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 Kusti” (Tlingit) </a:t>
            </a:r>
          </a:p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 </a:t>
            </a:r>
          </a:p>
          <a:p>
            <a:pPr algn="ctr">
              <a:lnSpc>
                <a:spcPts val="5760"/>
              </a:lnSpc>
            </a:pPr>
            <a:r>
              <a:rPr lang="en-US" sz="4800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“</a:t>
            </a:r>
            <a:r>
              <a:rPr lang="en-US" sz="4800" err="1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Tlagw</a:t>
            </a:r>
            <a:r>
              <a:rPr lang="en-US" sz="4800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 </a:t>
            </a:r>
            <a:r>
              <a:rPr lang="en-US" sz="4800" err="1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íitl</a:t>
            </a:r>
            <a:r>
              <a:rPr lang="en-US" sz="4800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’ </a:t>
            </a:r>
            <a:r>
              <a:rPr lang="en-US" sz="4800" err="1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xíinangaa</a:t>
            </a:r>
            <a:r>
              <a:rPr lang="en-US" sz="4800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 </a:t>
            </a:r>
            <a:r>
              <a:rPr lang="en-US" sz="4800" i="1" err="1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Gíidang</a:t>
            </a:r>
            <a:r>
              <a:rPr lang="en-US" sz="4800" i="1">
                <a:solidFill>
                  <a:srgbClr val="F3ECD6"/>
                </a:solidFill>
                <a:latin typeface="Dunbar Text"/>
                <a:ea typeface="Dunbar Text"/>
                <a:cs typeface="Dunbar Text"/>
                <a:sym typeface="Dunbar Text"/>
              </a:rPr>
              <a:t>” (Haida)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9194" y="1270635"/>
            <a:ext cx="8955663" cy="886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Respect for Self, Elders &amp; Others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Respect for Nature &amp; Property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Patience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Be Strong in Mind, Body &amp; Spirit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Humor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Hold Each Other Up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Listen Well &amp; with Respect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Pride in Family, Clan &amp; Traditions is Found in Love, Loyalty &amp; Generosity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Discipline &amp; Obedience to the Traditions of our Ancestors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Speak with Care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We are Stewards of the Air, Land &amp; Sea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Reverence for Our Creator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Live in Peace &amp; Harmony</a:t>
            </a:r>
          </a:p>
          <a:p>
            <a:pPr marL="813432" lvl="1" indent="-457200" algn="l">
              <a:buFont typeface="Arial" panose="020B0604020202020204" pitchFamily="34" charset="0"/>
              <a:buChar char="•"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Be Strong &amp; Have Courage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4DBC8-0D2D-D991-B27A-BC0E847134A7}"/>
              </a:ext>
            </a:extLst>
          </p:cNvPr>
          <p:cNvSpPr txBox="1"/>
          <p:nvPr/>
        </p:nvSpPr>
        <p:spPr>
          <a:xfrm>
            <a:off x="757427" y="363120"/>
            <a:ext cx="8496301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760"/>
              </a:lnSpc>
              <a:spcAft>
                <a:spcPts val="1200"/>
              </a:spcAft>
            </a:pP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Dunbar Text Bold"/>
                <a:ea typeface="Dunbar Text Bold"/>
                <a:cs typeface="Dunbar Text Bold"/>
                <a:sym typeface="Dunbar Text Bold"/>
              </a:rPr>
              <a:t>OUR WAY OF LIFE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8288000" cy="2132408"/>
            <a:chOff x="0" y="0"/>
            <a:chExt cx="24384000" cy="335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352800"/>
            </a:xfrm>
            <a:custGeom>
              <a:avLst/>
              <a:gdLst/>
              <a:ahLst/>
              <a:cxnLst/>
              <a:rect l="l" t="t" r="r" b="b"/>
              <a:pathLst>
                <a:path w="24384000" h="3352800">
                  <a:moveTo>
                    <a:pt x="0" y="0"/>
                  </a:moveTo>
                  <a:lnTo>
                    <a:pt x="24384000" y="0"/>
                  </a:lnTo>
                  <a:lnTo>
                    <a:pt x="24384000" y="3352800"/>
                  </a:lnTo>
                  <a:lnTo>
                    <a:pt x="0" y="335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01040" y="285750"/>
            <a:ext cx="1719072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b="1" spc="210" dirty="0">
                <a:solidFill>
                  <a:srgbClr val="FBEEC9"/>
                </a:solidFill>
                <a:latin typeface="Dunbar Text Medium"/>
              </a:rPr>
              <a:t>Tribal Family &amp; Youth Services:  Supporting Families Across Communities</a:t>
            </a:r>
            <a:endParaRPr lang="en-US" sz="6000" b="1" spc="210" dirty="0">
              <a:solidFill>
                <a:srgbClr val="FBEEC9"/>
              </a:solidFill>
              <a:latin typeface="Dunbar Text Medium"/>
              <a:ea typeface="Dunbar Text Medium"/>
              <a:cs typeface="Dunbar Text Medium"/>
              <a:sym typeface="Dunbar Text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186881" y="3062097"/>
            <a:ext cx="11766189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3432" lvl="1" indent="-457200">
              <a:buFont typeface="Arial" panose="020B0604020202020204" pitchFamily="34" charset="0"/>
              <a:buChar char="•"/>
              <a:defRPr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Tribal Family &amp; Youth Services provides case management to Tribal citizens and families involved with or at risk of entering the child welfare system. </a:t>
            </a:r>
            <a:b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spc="-3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3432" lvl="1" indent="-457200">
              <a:buFont typeface="Arial" panose="020B0604020202020204" pitchFamily="34" charset="0"/>
              <a:buChar char="•"/>
              <a:defRPr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Caseworkers support safety, connection to culture and community, and overall wellbeing through services grounded in tribal values and strengths-based practices</a:t>
            </a:r>
            <a:b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spc="-3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3432" lvl="1" indent="-457200">
              <a:buFont typeface="Arial" panose="020B0604020202020204" pitchFamily="34" charset="0"/>
              <a:buChar char="•"/>
              <a:defRPr/>
            </a:pPr>
            <a:r>
              <a:rPr lang="en-US" sz="3600" spc="-3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Light"/>
              </a:rPr>
              <a:t>We have 12 ICWA Family Caseworkers across 10 offices, located </a:t>
            </a:r>
            <a:r>
              <a:rPr lang="en-US" sz="3600" spc="-25" dirty="0">
                <a:solidFill>
                  <a:srgbClr val="000000"/>
                </a:solidFill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in: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C3EFB-ABAF-3081-6DCB-5300E7D52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66" y="2228235"/>
            <a:ext cx="5587447" cy="78898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DDCA8-9115-26E4-56F7-A13011841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D8F42-E836-86B2-3B80-2392F7E3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8"/>
          <a:stretch>
            <a:fillRect/>
          </a:stretch>
        </p:blipFill>
        <p:spPr>
          <a:xfrm>
            <a:off x="861060" y="127452"/>
            <a:ext cx="14583105" cy="1003209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C706A2-CE9B-9961-C597-5654B4C69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665352"/>
              </p:ext>
            </p:extLst>
          </p:nvPr>
        </p:nvGraphicFramePr>
        <p:xfrm>
          <a:off x="2085207" y="6355385"/>
          <a:ext cx="8203317" cy="2072640"/>
        </p:xfrm>
        <a:graphic>
          <a:graphicData uri="http://schemas.openxmlformats.org/drawingml/2006/table">
            <a:tbl>
              <a:tblPr firstRow="1" bandRow="1">
                <a:solidFill>
                  <a:schemeClr val="bg2">
                    <a:lumMod val="90000"/>
                  </a:schemeClr>
                </a:solidFill>
                <a:tableStyleId>{616DA210-FB5B-4158-B5E0-FEB733F419BA}</a:tableStyleId>
              </a:tblPr>
              <a:tblGrid>
                <a:gridCol w="3440367">
                  <a:extLst>
                    <a:ext uri="{9D8B030D-6E8A-4147-A177-3AD203B41FA5}">
                      <a16:colId xmlns:a16="http://schemas.microsoft.com/office/drawing/2014/main" val="948352545"/>
                    </a:ext>
                  </a:extLst>
                </a:gridCol>
                <a:gridCol w="1937068">
                  <a:extLst>
                    <a:ext uri="{9D8B030D-6E8A-4147-A177-3AD203B41FA5}">
                      <a16:colId xmlns:a16="http://schemas.microsoft.com/office/drawing/2014/main" val="572988543"/>
                    </a:ext>
                  </a:extLst>
                </a:gridCol>
                <a:gridCol w="2825882">
                  <a:extLst>
                    <a:ext uri="{9D8B030D-6E8A-4147-A177-3AD203B41FA5}">
                      <a16:colId xmlns:a16="http://schemas.microsoft.com/office/drawing/2014/main" val="3948134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Lynnwood, WA (2)</a:t>
                      </a:r>
                      <a:endParaRPr lang="en-US" sz="2800" b="0" i="0" baseline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Juneau (2)</a:t>
                      </a:r>
                      <a:endParaRPr lang="en-US" sz="2800" b="0" i="0" baseline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Anchorage </a:t>
                      </a:r>
                      <a:endParaRPr lang="en-US" sz="2800" b="0" i="0" baseline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051848"/>
                  </a:ext>
                </a:extLst>
              </a:tr>
              <a:tr h="39635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Wrangell</a:t>
                      </a:r>
                      <a:endParaRPr lang="en-US" sz="2800" b="0" i="0" baseline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Angoon</a:t>
                      </a:r>
                      <a:endParaRPr lang="en-US" sz="2800" b="0" i="0" baseline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Haines</a:t>
                      </a:r>
                      <a:endParaRPr lang="en-US" sz="2800" b="0" i="0" baseline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567884"/>
                  </a:ext>
                </a:extLst>
              </a:tr>
              <a:tr h="437118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kern="120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Klawock</a:t>
                      </a:r>
                      <a:endParaRPr lang="en-US" sz="2800" b="0" i="0" kern="1200" spc="-25" baseline="0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Kasaan</a:t>
                      </a:r>
                      <a:endParaRPr lang="en-US" sz="2800" b="0" i="0" baseline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spc="-25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Hydaburg</a:t>
                      </a:r>
                      <a:endParaRPr lang="en-US" sz="2800" b="0" i="0" baseline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38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spc="-25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Craig</a:t>
                      </a:r>
                      <a:endParaRPr lang="en-US" sz="2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spc="-25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ea typeface="Montserrat Light"/>
                          <a:cs typeface="Arial" panose="020B0604020202020204" pitchFamily="34" charset="0"/>
                          <a:sym typeface="Montserrat Light"/>
                        </a:rPr>
                        <a:t>Saxman</a:t>
                      </a:r>
                      <a:endParaRPr lang="en-US" sz="2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23398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6CDFE64-8618-4580-B771-343ECE2ED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2258" y="63500"/>
            <a:ext cx="1632993" cy="101595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61FD07-9198-E78B-AB92-9AD47214E30C}"/>
              </a:ext>
            </a:extLst>
          </p:cNvPr>
          <p:cNvSpPr/>
          <p:nvPr/>
        </p:nvSpPr>
        <p:spPr>
          <a:xfrm>
            <a:off x="1764792" y="9921240"/>
            <a:ext cx="9162288" cy="173736"/>
          </a:xfrm>
          <a:prstGeom prst="rect">
            <a:avLst/>
          </a:prstGeom>
          <a:solidFill>
            <a:srgbClr val="7D272E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41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E0673F-1AF3-50C0-1D99-8C696B112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A084B480-886D-3D9E-D294-EF27009A6C5E}"/>
              </a:ext>
            </a:extLst>
          </p:cNvPr>
          <p:cNvSpPr txBox="1"/>
          <p:nvPr/>
        </p:nvSpPr>
        <p:spPr>
          <a:xfrm>
            <a:off x="8046213" y="2163762"/>
            <a:ext cx="9214850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1994 Tribal State Collaboration Group under IV-B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1998 ICWA Statewide Specialist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2000 Tlingit &amp; Haida entered into Title IV-E Agreement with the State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2016-2020 Strategic Plan – Transforming CW Outcomes for Alaska Native Children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2017 Tribal Child Welfare Compact signed by 18 Tribes/Tribal Organizations – 163 Compacted Tribes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July 2022 HB 123 State to formally recognize 229 Tribes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August 2022 HB 184 Codify Compact</a:t>
            </a:r>
            <a:endParaRPr lang="en-US" sz="3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91E44E6-E1B2-17D4-4E33-833DA716D278}"/>
              </a:ext>
            </a:extLst>
          </p:cNvPr>
          <p:cNvSpPr txBox="1"/>
          <p:nvPr/>
        </p:nvSpPr>
        <p:spPr>
          <a:xfrm>
            <a:off x="850901" y="226985"/>
            <a:ext cx="16218646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spc="155" dirty="0">
                <a:solidFill>
                  <a:srgbClr val="000000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History of Alaska Tribal State Relationships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C2CBB1-50AB-58C1-7374-F036507F1E04}"/>
              </a:ext>
            </a:extLst>
          </p:cNvPr>
          <p:cNvGrpSpPr/>
          <p:nvPr/>
        </p:nvGrpSpPr>
        <p:grpSpPr>
          <a:xfrm>
            <a:off x="-220822" y="3571691"/>
            <a:ext cx="8050531" cy="5381302"/>
            <a:chOff x="0" y="0"/>
            <a:chExt cx="9091422" cy="6077077"/>
          </a:xfrm>
        </p:grpSpPr>
        <p:sp>
          <p:nvSpPr>
            <p:cNvPr id="10" name="Freeform 9" descr="A group of people wearing hats and capes  Description automatically generated">
              <a:extLst>
                <a:ext uri="{FF2B5EF4-FFF2-40B4-BE49-F238E27FC236}">
                  <a16:creationId xmlns:a16="http://schemas.microsoft.com/office/drawing/2014/main" id="{039F5322-A03C-6322-DAB9-1E5E43D71ECC}"/>
                </a:ext>
              </a:extLst>
            </p:cNvPr>
            <p:cNvSpPr/>
            <p:nvPr/>
          </p:nvSpPr>
          <p:spPr>
            <a:xfrm>
              <a:off x="0" y="0"/>
              <a:ext cx="9091422" cy="6077077"/>
            </a:xfrm>
            <a:custGeom>
              <a:avLst/>
              <a:gdLst/>
              <a:ahLst/>
              <a:cxnLst/>
              <a:rect l="l" t="t" r="r" b="b"/>
              <a:pathLst>
                <a:path w="9091422" h="6077077">
                  <a:moveTo>
                    <a:pt x="1270000" y="0"/>
                  </a:moveTo>
                  <a:lnTo>
                    <a:pt x="7821422" y="0"/>
                  </a:lnTo>
                  <a:cubicBezTo>
                    <a:pt x="8522823" y="0"/>
                    <a:pt x="9091422" y="568598"/>
                    <a:pt x="9091422" y="1270000"/>
                  </a:cubicBezTo>
                  <a:lnTo>
                    <a:pt x="9091422" y="4807077"/>
                  </a:lnTo>
                  <a:cubicBezTo>
                    <a:pt x="9091422" y="5143902"/>
                    <a:pt x="8957618" y="5466931"/>
                    <a:pt x="8719448" y="5705103"/>
                  </a:cubicBezTo>
                  <a:cubicBezTo>
                    <a:pt x="8481276" y="5943274"/>
                    <a:pt x="8158247" y="6077077"/>
                    <a:pt x="7821422" y="6077077"/>
                  </a:cubicBezTo>
                  <a:lnTo>
                    <a:pt x="1270000" y="6077077"/>
                  </a:lnTo>
                  <a:cubicBezTo>
                    <a:pt x="568598" y="6077077"/>
                    <a:pt x="0" y="5508479"/>
                    <a:pt x="0" y="4807077"/>
                  </a:cubicBezTo>
                  <a:lnTo>
                    <a:pt x="0" y="1270000"/>
                  </a:lnTo>
                  <a:cubicBezTo>
                    <a:pt x="0" y="568598"/>
                    <a:pt x="568598" y="0"/>
                    <a:pt x="1270000" y="0"/>
                  </a:cubicBez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 t="-7" b="-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9128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51437" y="7332345"/>
            <a:ext cx="1544895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1977 Office of Indian Policies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Centennial Accord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ICWA State Law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2018 Office of Tribal Relations</a:t>
            </a:r>
          </a:p>
          <a:p>
            <a:pPr algn="l"/>
            <a:endParaRPr lang="en-US" sz="32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89101" y="581152"/>
            <a:ext cx="15448954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7200" b="1" spc="155" dirty="0">
                <a:solidFill>
                  <a:srgbClr val="000000"/>
                </a:solidFill>
                <a:latin typeface="Dunbar Text Medium"/>
                <a:ea typeface="Dunbar Text Medium"/>
                <a:cs typeface="Dunbar Text Medium"/>
                <a:sym typeface="Dunbar Text Medium"/>
              </a:rPr>
              <a:t>History of Washington Tribal State Relations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1659A57-40D9-CA58-4236-70FC5FE9D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2901" r="2860" b="2657"/>
          <a:stretch>
            <a:fillRect/>
          </a:stretch>
        </p:blipFill>
        <p:spPr>
          <a:xfrm>
            <a:off x="3493008" y="2313432"/>
            <a:ext cx="11109960" cy="4800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e24d780-5ea0-46f5-a32b-cc7bf6341514}" enabled="0" method="" siteId="{ee24d780-5ea0-46f5-a32b-cc7bf634151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743</Words>
  <Application>Microsoft Office PowerPoint</Application>
  <PresentationFormat>Custom</PresentationFormat>
  <Paragraphs>145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August 12,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Murkowski PPT - Updated 1.20.25.pptx</dc:title>
  <dc:creator>Casey M. Groat</dc:creator>
  <cp:lastModifiedBy>Vi Schurman</cp:lastModifiedBy>
  <cp:revision>95</cp:revision>
  <dcterms:created xsi:type="dcterms:W3CDTF">2006-08-16T00:00:00Z</dcterms:created>
  <dcterms:modified xsi:type="dcterms:W3CDTF">2025-08-01T16:07:56Z</dcterms:modified>
  <dc:identifier>DAGcyl3MFaE</dc:identifier>
</cp:coreProperties>
</file>