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40"/>
  </p:notesMasterIdLst>
  <p:handoutMasterIdLst>
    <p:handoutMasterId r:id="rId41"/>
  </p:handoutMasterIdLst>
  <p:sldIdLst>
    <p:sldId id="256" r:id="rId5"/>
    <p:sldId id="305" r:id="rId6"/>
    <p:sldId id="290" r:id="rId7"/>
    <p:sldId id="297" r:id="rId8"/>
    <p:sldId id="339" r:id="rId9"/>
    <p:sldId id="299" r:id="rId10"/>
    <p:sldId id="325" r:id="rId11"/>
    <p:sldId id="306" r:id="rId12"/>
    <p:sldId id="307" r:id="rId13"/>
    <p:sldId id="291" r:id="rId14"/>
    <p:sldId id="308" r:id="rId15"/>
    <p:sldId id="309" r:id="rId16"/>
    <p:sldId id="310" r:id="rId17"/>
    <p:sldId id="301" r:id="rId18"/>
    <p:sldId id="302" r:id="rId19"/>
    <p:sldId id="304" r:id="rId20"/>
    <p:sldId id="313" r:id="rId21"/>
    <p:sldId id="319" r:id="rId22"/>
    <p:sldId id="320" r:id="rId23"/>
    <p:sldId id="326" r:id="rId24"/>
    <p:sldId id="327" r:id="rId25"/>
    <p:sldId id="321" r:id="rId26"/>
    <p:sldId id="334" r:id="rId27"/>
    <p:sldId id="335" r:id="rId28"/>
    <p:sldId id="329" r:id="rId29"/>
    <p:sldId id="336" r:id="rId30"/>
    <p:sldId id="330" r:id="rId31"/>
    <p:sldId id="331" r:id="rId32"/>
    <p:sldId id="332" r:id="rId33"/>
    <p:sldId id="337" r:id="rId34"/>
    <p:sldId id="333" r:id="rId35"/>
    <p:sldId id="322" r:id="rId36"/>
    <p:sldId id="323" r:id="rId37"/>
    <p:sldId id="338" r:id="rId38"/>
    <p:sldId id="27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E4F97-169C-44B6-8E67-7F2BE0CD9319}" v="453" dt="2022-10-11T22:52:15.820"/>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1V>
      <a:tcStyle>
        <a:tcBdr>
          <a:top>
            <a:lnRef idx="1">
              <a:schemeClr val="accent3"/>
            </a:lnRef>
          </a:top>
          <a:bottom>
            <a:lnRef idx="1">
              <a:schemeClr val="accent3"/>
            </a:lnRef>
          </a:bottom>
        </a:tcBdr>
        <a:fill>
          <a:solidFill>
            <a:schemeClr val="accent3">
              <a:alpha val="40000"/>
            </a:schemeClr>
          </a:solidFill>
        </a:fill>
      </a:tcStyle>
    </a:band1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4360" autoAdjust="0"/>
  </p:normalViewPr>
  <p:slideViewPr>
    <p:cSldViewPr snapToGrid="0">
      <p:cViewPr varScale="1">
        <p:scale>
          <a:sx n="53" d="100"/>
          <a:sy n="53" d="100"/>
        </p:scale>
        <p:origin x="1068" y="44"/>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F5757-AD07-4047-A8D0-AFCDF66A87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7C812D-4C7F-43AF-8181-6926AF8EDD74}">
      <dgm:prSet/>
      <dgm:spPr/>
      <dgm:t>
        <a:bodyPr/>
        <a:lstStyle/>
        <a:p>
          <a:r>
            <a:rPr lang="en-US" dirty="0"/>
            <a:t>Does ICWA in general, or do certain provisions governing minimum standards, placement preferences, and recordkeeping, impermissibly commandeer states?</a:t>
          </a:r>
        </a:p>
      </dgm:t>
    </dgm:pt>
    <dgm:pt modelId="{D11940E2-6969-48C6-B5B2-2A74194657A2}" type="parTrans" cxnId="{5996D623-6CF3-4846-BBA3-62B2FB977DC3}">
      <dgm:prSet/>
      <dgm:spPr/>
      <dgm:t>
        <a:bodyPr/>
        <a:lstStyle/>
        <a:p>
          <a:endParaRPr lang="en-US"/>
        </a:p>
      </dgm:t>
    </dgm:pt>
    <dgm:pt modelId="{EB218919-96AF-4178-9996-37D2DB66AA6B}" type="sibTrans" cxnId="{5996D623-6CF3-4846-BBA3-62B2FB977DC3}">
      <dgm:prSet/>
      <dgm:spPr/>
      <dgm:t>
        <a:bodyPr/>
        <a:lstStyle/>
        <a:p>
          <a:endParaRPr lang="en-US"/>
        </a:p>
      </dgm:t>
    </dgm:pt>
    <dgm:pt modelId="{F831CA22-22D3-4149-99DD-A4BA2ED5B8F3}">
      <dgm:prSet/>
      <dgm:spPr/>
      <dgm:t>
        <a:bodyPr/>
        <a:lstStyle/>
        <a:p>
          <a:r>
            <a:rPr lang="en-US" dirty="0"/>
            <a:t>Has Congress exceeded its Article I authority by enacting laws governing child custody proceedings?</a:t>
          </a:r>
        </a:p>
      </dgm:t>
    </dgm:pt>
    <dgm:pt modelId="{C6869324-5C8E-4918-B368-A2219AEA290F}" type="parTrans" cxnId="{3FB37858-C1BC-41DF-9AB2-82B15155CE00}">
      <dgm:prSet/>
      <dgm:spPr/>
      <dgm:t>
        <a:bodyPr/>
        <a:lstStyle/>
        <a:p>
          <a:endParaRPr lang="en-US"/>
        </a:p>
      </dgm:t>
    </dgm:pt>
    <dgm:pt modelId="{D8DF6477-C16D-4B50-875F-3767B5B795C2}" type="sibTrans" cxnId="{3FB37858-C1BC-41DF-9AB2-82B15155CE00}">
      <dgm:prSet/>
      <dgm:spPr/>
      <dgm:t>
        <a:bodyPr/>
        <a:lstStyle/>
        <a:p>
          <a:endParaRPr lang="en-US"/>
        </a:p>
      </dgm:t>
    </dgm:pt>
    <dgm:pt modelId="{3B2F13E6-508D-4CAB-B68E-FC892C28A4A6}">
      <dgm:prSet/>
      <dgm:spPr/>
      <dgm:t>
        <a:bodyPr/>
        <a:lstStyle/>
        <a:p>
          <a:r>
            <a:rPr lang="en-US"/>
            <a:t>Does ICWA violate the nondelegation doctrine by allowing tribes to alter the statute’s placement preferences?</a:t>
          </a:r>
          <a:endParaRPr lang="en-US" dirty="0"/>
        </a:p>
      </dgm:t>
    </dgm:pt>
    <dgm:pt modelId="{2A2C654E-3D9D-4211-8454-57D655A2AB0A}" type="parTrans" cxnId="{72664CDB-E39E-407C-AEC2-9BC1BA66A478}">
      <dgm:prSet/>
      <dgm:spPr/>
      <dgm:t>
        <a:bodyPr/>
        <a:lstStyle/>
        <a:p>
          <a:endParaRPr lang="en-US"/>
        </a:p>
      </dgm:t>
    </dgm:pt>
    <dgm:pt modelId="{069110FA-D315-4BD8-A2E6-E7CF6EC52764}" type="sibTrans" cxnId="{72664CDB-E39E-407C-AEC2-9BC1BA66A478}">
      <dgm:prSet/>
      <dgm:spPr/>
      <dgm:t>
        <a:bodyPr/>
        <a:lstStyle/>
        <a:p>
          <a:endParaRPr lang="en-US"/>
        </a:p>
      </dgm:t>
    </dgm:pt>
    <dgm:pt modelId="{803D5045-4103-4B4E-B243-978FB20CB7D4}">
      <dgm:prSet/>
      <dgm:spPr/>
      <dgm:t>
        <a:bodyPr/>
        <a:lstStyle/>
        <a:p>
          <a:r>
            <a:rPr lang="en-US" dirty="0"/>
            <a:t>Do the individual families have standing to challenge ICWA’s placement preferences?</a:t>
          </a:r>
        </a:p>
      </dgm:t>
    </dgm:pt>
    <dgm:pt modelId="{31E2BB1D-7CEB-4FE8-854B-B0F68D469C94}" type="parTrans" cxnId="{B9FBD09D-5C80-486A-80B3-F1BD20145E01}">
      <dgm:prSet/>
      <dgm:spPr/>
      <dgm:t>
        <a:bodyPr/>
        <a:lstStyle/>
        <a:p>
          <a:endParaRPr lang="en-US"/>
        </a:p>
      </dgm:t>
    </dgm:pt>
    <dgm:pt modelId="{D05F1DC8-75F5-4089-B14C-8892AF07B734}" type="sibTrans" cxnId="{B9FBD09D-5C80-486A-80B3-F1BD20145E01}">
      <dgm:prSet/>
      <dgm:spPr/>
      <dgm:t>
        <a:bodyPr/>
        <a:lstStyle/>
        <a:p>
          <a:endParaRPr lang="en-US"/>
        </a:p>
      </dgm:t>
    </dgm:pt>
    <dgm:pt modelId="{8158CAEF-EF95-A544-8B09-5B24BAF9D8D7}">
      <dgm:prSet/>
      <dgm:spPr/>
      <dgm:t>
        <a:bodyPr/>
        <a:lstStyle/>
        <a:p>
          <a:r>
            <a:rPr lang="en-US" dirty="0"/>
            <a:t>Does ICWA in general, or do the statute’s placement preferences for “other Indian families” and “Indian foster homes,” violate equal protection?</a:t>
          </a:r>
        </a:p>
      </dgm:t>
    </dgm:pt>
    <dgm:pt modelId="{BB783005-5534-3C4A-AC4B-26328C4BE9DF}" type="parTrans" cxnId="{D18F35B2-A7D5-D543-85B5-F45F746D11B0}">
      <dgm:prSet/>
      <dgm:spPr/>
      <dgm:t>
        <a:bodyPr/>
        <a:lstStyle/>
        <a:p>
          <a:endParaRPr lang="en-US"/>
        </a:p>
      </dgm:t>
    </dgm:pt>
    <dgm:pt modelId="{10ADB135-8EFB-9E4C-A4BB-FED16B05AF3B}" type="sibTrans" cxnId="{D18F35B2-A7D5-D543-85B5-F45F746D11B0}">
      <dgm:prSet/>
      <dgm:spPr/>
      <dgm:t>
        <a:bodyPr/>
        <a:lstStyle/>
        <a:p>
          <a:endParaRPr lang="en-US"/>
        </a:p>
      </dgm:t>
    </dgm:pt>
    <dgm:pt modelId="{14083F54-0266-DF43-9056-F4FC738C5605}" type="pres">
      <dgm:prSet presAssocID="{C16F5757-AD07-4047-A8D0-AFCDF66A8702}" presName="diagram" presStyleCnt="0">
        <dgm:presLayoutVars>
          <dgm:dir/>
          <dgm:resizeHandles val="exact"/>
        </dgm:presLayoutVars>
      </dgm:prSet>
      <dgm:spPr/>
    </dgm:pt>
    <dgm:pt modelId="{4ABC54C5-02BB-4343-B000-3AEEFA727909}" type="pres">
      <dgm:prSet presAssocID="{347C812D-4C7F-43AF-8181-6926AF8EDD74}" presName="node" presStyleLbl="node1" presStyleIdx="0" presStyleCnt="5">
        <dgm:presLayoutVars>
          <dgm:bulletEnabled val="1"/>
        </dgm:presLayoutVars>
      </dgm:prSet>
      <dgm:spPr/>
    </dgm:pt>
    <dgm:pt modelId="{4D3130F2-2836-0A45-9EAC-2257C776BC3F}" type="pres">
      <dgm:prSet presAssocID="{EB218919-96AF-4178-9996-37D2DB66AA6B}" presName="sibTrans" presStyleCnt="0"/>
      <dgm:spPr/>
    </dgm:pt>
    <dgm:pt modelId="{087D1092-7183-1047-BA73-E78B3C4EAD8A}" type="pres">
      <dgm:prSet presAssocID="{8158CAEF-EF95-A544-8B09-5B24BAF9D8D7}" presName="node" presStyleLbl="node1" presStyleIdx="1" presStyleCnt="5">
        <dgm:presLayoutVars>
          <dgm:bulletEnabled val="1"/>
        </dgm:presLayoutVars>
      </dgm:prSet>
      <dgm:spPr/>
    </dgm:pt>
    <dgm:pt modelId="{450EB13E-E09C-F94F-9AC7-05D17151B2DA}" type="pres">
      <dgm:prSet presAssocID="{10ADB135-8EFB-9E4C-A4BB-FED16B05AF3B}" presName="sibTrans" presStyleCnt="0"/>
      <dgm:spPr/>
    </dgm:pt>
    <dgm:pt modelId="{AFAA8AF3-E082-1544-9110-0E5DC836B3E7}" type="pres">
      <dgm:prSet presAssocID="{F831CA22-22D3-4149-99DD-A4BA2ED5B8F3}" presName="node" presStyleLbl="node1" presStyleIdx="2" presStyleCnt="5" custScaleX="87574" custScaleY="100747">
        <dgm:presLayoutVars>
          <dgm:bulletEnabled val="1"/>
        </dgm:presLayoutVars>
      </dgm:prSet>
      <dgm:spPr/>
    </dgm:pt>
    <dgm:pt modelId="{A16A84E4-AB31-1C42-921E-B8750500C6A6}" type="pres">
      <dgm:prSet presAssocID="{D8DF6477-C16D-4B50-875F-3767B5B795C2}" presName="sibTrans" presStyleCnt="0"/>
      <dgm:spPr/>
    </dgm:pt>
    <dgm:pt modelId="{DB5C827C-6662-7D4D-88F4-0A11A5EFB2E1}" type="pres">
      <dgm:prSet presAssocID="{3B2F13E6-508D-4CAB-B68E-FC892C28A4A6}" presName="node" presStyleLbl="node1" presStyleIdx="3" presStyleCnt="5">
        <dgm:presLayoutVars>
          <dgm:bulletEnabled val="1"/>
        </dgm:presLayoutVars>
      </dgm:prSet>
      <dgm:spPr/>
    </dgm:pt>
    <dgm:pt modelId="{E7E935F3-8125-3E43-866F-30C2FDAE69BB}" type="pres">
      <dgm:prSet presAssocID="{069110FA-D315-4BD8-A2E6-E7CF6EC52764}" presName="sibTrans" presStyleCnt="0"/>
      <dgm:spPr/>
    </dgm:pt>
    <dgm:pt modelId="{07BBB9CF-C05F-4848-B217-85AF91F4A9E4}" type="pres">
      <dgm:prSet presAssocID="{803D5045-4103-4B4E-B243-978FB20CB7D4}" presName="node" presStyleLbl="node1" presStyleIdx="4" presStyleCnt="5">
        <dgm:presLayoutVars>
          <dgm:bulletEnabled val="1"/>
        </dgm:presLayoutVars>
      </dgm:prSet>
      <dgm:spPr/>
    </dgm:pt>
  </dgm:ptLst>
  <dgm:cxnLst>
    <dgm:cxn modelId="{5996D623-6CF3-4846-BBA3-62B2FB977DC3}" srcId="{C16F5757-AD07-4047-A8D0-AFCDF66A8702}" destId="{347C812D-4C7F-43AF-8181-6926AF8EDD74}" srcOrd="0" destOrd="0" parTransId="{D11940E2-6969-48C6-B5B2-2A74194657A2}" sibTransId="{EB218919-96AF-4178-9996-37D2DB66AA6B}"/>
    <dgm:cxn modelId="{FC31AC5C-74B8-414C-BF5B-EC6164960E8E}" type="presOf" srcId="{8158CAEF-EF95-A544-8B09-5B24BAF9D8D7}" destId="{087D1092-7183-1047-BA73-E78B3C4EAD8A}" srcOrd="0" destOrd="0" presId="urn:microsoft.com/office/officeart/2005/8/layout/default"/>
    <dgm:cxn modelId="{799E426E-D0C2-8048-A2B4-1072CF4A33E5}" type="presOf" srcId="{3B2F13E6-508D-4CAB-B68E-FC892C28A4A6}" destId="{DB5C827C-6662-7D4D-88F4-0A11A5EFB2E1}" srcOrd="0" destOrd="0" presId="urn:microsoft.com/office/officeart/2005/8/layout/default"/>
    <dgm:cxn modelId="{3FB37858-C1BC-41DF-9AB2-82B15155CE00}" srcId="{C16F5757-AD07-4047-A8D0-AFCDF66A8702}" destId="{F831CA22-22D3-4149-99DD-A4BA2ED5B8F3}" srcOrd="2" destOrd="0" parTransId="{C6869324-5C8E-4918-B368-A2219AEA290F}" sibTransId="{D8DF6477-C16D-4B50-875F-3767B5B795C2}"/>
    <dgm:cxn modelId="{FC3BC07A-ECE4-4846-BAC3-0EA35737025F}" type="presOf" srcId="{C16F5757-AD07-4047-A8D0-AFCDF66A8702}" destId="{14083F54-0266-DF43-9056-F4FC738C5605}" srcOrd="0" destOrd="0" presId="urn:microsoft.com/office/officeart/2005/8/layout/default"/>
    <dgm:cxn modelId="{B9FBD09D-5C80-486A-80B3-F1BD20145E01}" srcId="{C16F5757-AD07-4047-A8D0-AFCDF66A8702}" destId="{803D5045-4103-4B4E-B243-978FB20CB7D4}" srcOrd="4" destOrd="0" parTransId="{31E2BB1D-7CEB-4FE8-854B-B0F68D469C94}" sibTransId="{D05F1DC8-75F5-4089-B14C-8892AF07B734}"/>
    <dgm:cxn modelId="{AD6560AB-ED3C-CA42-B4E9-4361BC559658}" type="presOf" srcId="{803D5045-4103-4B4E-B243-978FB20CB7D4}" destId="{07BBB9CF-C05F-4848-B217-85AF91F4A9E4}" srcOrd="0" destOrd="0" presId="urn:microsoft.com/office/officeart/2005/8/layout/default"/>
    <dgm:cxn modelId="{D18F35B2-A7D5-D543-85B5-F45F746D11B0}" srcId="{C16F5757-AD07-4047-A8D0-AFCDF66A8702}" destId="{8158CAEF-EF95-A544-8B09-5B24BAF9D8D7}" srcOrd="1" destOrd="0" parTransId="{BB783005-5534-3C4A-AC4B-26328C4BE9DF}" sibTransId="{10ADB135-8EFB-9E4C-A4BB-FED16B05AF3B}"/>
    <dgm:cxn modelId="{885EECC4-496C-824C-9366-44742390CCD1}" type="presOf" srcId="{347C812D-4C7F-43AF-8181-6926AF8EDD74}" destId="{4ABC54C5-02BB-4343-B000-3AEEFA727909}" srcOrd="0" destOrd="0" presId="urn:microsoft.com/office/officeart/2005/8/layout/default"/>
    <dgm:cxn modelId="{8DBEA9CD-3E46-9A4D-BCE2-0112D3E2B11D}" type="presOf" srcId="{F831CA22-22D3-4149-99DD-A4BA2ED5B8F3}" destId="{AFAA8AF3-E082-1544-9110-0E5DC836B3E7}" srcOrd="0" destOrd="0" presId="urn:microsoft.com/office/officeart/2005/8/layout/default"/>
    <dgm:cxn modelId="{72664CDB-E39E-407C-AEC2-9BC1BA66A478}" srcId="{C16F5757-AD07-4047-A8D0-AFCDF66A8702}" destId="{3B2F13E6-508D-4CAB-B68E-FC892C28A4A6}" srcOrd="3" destOrd="0" parTransId="{2A2C654E-3D9D-4211-8454-57D655A2AB0A}" sibTransId="{069110FA-D315-4BD8-A2E6-E7CF6EC52764}"/>
    <dgm:cxn modelId="{A62F5878-9446-4344-BB98-C94703C4901B}" type="presParOf" srcId="{14083F54-0266-DF43-9056-F4FC738C5605}" destId="{4ABC54C5-02BB-4343-B000-3AEEFA727909}" srcOrd="0" destOrd="0" presId="urn:microsoft.com/office/officeart/2005/8/layout/default"/>
    <dgm:cxn modelId="{62E226E4-F2C6-C744-AE20-C57985A0778F}" type="presParOf" srcId="{14083F54-0266-DF43-9056-F4FC738C5605}" destId="{4D3130F2-2836-0A45-9EAC-2257C776BC3F}" srcOrd="1" destOrd="0" presId="urn:microsoft.com/office/officeart/2005/8/layout/default"/>
    <dgm:cxn modelId="{1D98343E-3A3A-824A-AD45-6DD30524CD41}" type="presParOf" srcId="{14083F54-0266-DF43-9056-F4FC738C5605}" destId="{087D1092-7183-1047-BA73-E78B3C4EAD8A}" srcOrd="2" destOrd="0" presId="urn:microsoft.com/office/officeart/2005/8/layout/default"/>
    <dgm:cxn modelId="{4EAA812E-694F-CB47-896F-E3F87DF81F7E}" type="presParOf" srcId="{14083F54-0266-DF43-9056-F4FC738C5605}" destId="{450EB13E-E09C-F94F-9AC7-05D17151B2DA}" srcOrd="3" destOrd="0" presId="urn:microsoft.com/office/officeart/2005/8/layout/default"/>
    <dgm:cxn modelId="{6C53CA32-D186-7F4E-BFCE-231B21316F7D}" type="presParOf" srcId="{14083F54-0266-DF43-9056-F4FC738C5605}" destId="{AFAA8AF3-E082-1544-9110-0E5DC836B3E7}" srcOrd="4" destOrd="0" presId="urn:microsoft.com/office/officeart/2005/8/layout/default"/>
    <dgm:cxn modelId="{7F1B15D4-FB03-4B4B-B0F4-4346B15C0476}" type="presParOf" srcId="{14083F54-0266-DF43-9056-F4FC738C5605}" destId="{A16A84E4-AB31-1C42-921E-B8750500C6A6}" srcOrd="5" destOrd="0" presId="urn:microsoft.com/office/officeart/2005/8/layout/default"/>
    <dgm:cxn modelId="{48879252-B60E-874E-848E-AB0D522D3961}" type="presParOf" srcId="{14083F54-0266-DF43-9056-F4FC738C5605}" destId="{DB5C827C-6662-7D4D-88F4-0A11A5EFB2E1}" srcOrd="6" destOrd="0" presId="urn:microsoft.com/office/officeart/2005/8/layout/default"/>
    <dgm:cxn modelId="{EC385D43-985A-404A-B515-5CA6CFF44CFC}" type="presParOf" srcId="{14083F54-0266-DF43-9056-F4FC738C5605}" destId="{E7E935F3-8125-3E43-866F-30C2FDAE69BB}" srcOrd="7" destOrd="0" presId="urn:microsoft.com/office/officeart/2005/8/layout/default"/>
    <dgm:cxn modelId="{86470420-CA51-6740-81F5-521E3670843F}" type="presParOf" srcId="{14083F54-0266-DF43-9056-F4FC738C5605}" destId="{07BBB9CF-C05F-4848-B217-85AF91F4A9E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C54C5-02BB-4343-B000-3AEEFA727909}">
      <dsp:nvSpPr>
        <dsp:cNvPr id="0" name=""/>
        <dsp:cNvSpPr/>
      </dsp:nvSpPr>
      <dsp:spPr>
        <a:xfrm>
          <a:off x="989472" y="6367"/>
          <a:ext cx="2787867" cy="167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Does ICWA in general, or do certain provisions governing minimum standards, placement preferences, and recordkeeping, impermissibly commandeer states?</a:t>
          </a:r>
        </a:p>
      </dsp:txBody>
      <dsp:txXfrm>
        <a:off x="989472" y="6367"/>
        <a:ext cx="2787867" cy="1672720"/>
      </dsp:txXfrm>
    </dsp:sp>
    <dsp:sp modelId="{087D1092-7183-1047-BA73-E78B3C4EAD8A}">
      <dsp:nvSpPr>
        <dsp:cNvPr id="0" name=""/>
        <dsp:cNvSpPr/>
      </dsp:nvSpPr>
      <dsp:spPr>
        <a:xfrm>
          <a:off x="4056126" y="6367"/>
          <a:ext cx="2787867" cy="167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Does ICWA in general, or do the statute’s placement preferences for “other Indian families” and “Indian foster homes,” violate equal protection?</a:t>
          </a:r>
        </a:p>
      </dsp:txBody>
      <dsp:txXfrm>
        <a:off x="4056126" y="6367"/>
        <a:ext cx="2787867" cy="1672720"/>
      </dsp:txXfrm>
    </dsp:sp>
    <dsp:sp modelId="{AFAA8AF3-E082-1544-9110-0E5DC836B3E7}">
      <dsp:nvSpPr>
        <dsp:cNvPr id="0" name=""/>
        <dsp:cNvSpPr/>
      </dsp:nvSpPr>
      <dsp:spPr>
        <a:xfrm>
          <a:off x="7122780" y="120"/>
          <a:ext cx="2441446" cy="168521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Has Congress exceeded its Article I authority by enacting laws governing child custody proceedings?</a:t>
          </a:r>
        </a:p>
      </dsp:txBody>
      <dsp:txXfrm>
        <a:off x="7122780" y="120"/>
        <a:ext cx="2441446" cy="1685215"/>
      </dsp:txXfrm>
    </dsp:sp>
    <dsp:sp modelId="{DB5C827C-6662-7D4D-88F4-0A11A5EFB2E1}">
      <dsp:nvSpPr>
        <dsp:cNvPr id="0" name=""/>
        <dsp:cNvSpPr/>
      </dsp:nvSpPr>
      <dsp:spPr>
        <a:xfrm>
          <a:off x="2349589" y="1964122"/>
          <a:ext cx="2787867" cy="167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Does ICWA violate the nondelegation doctrine by allowing tribes to alter the statute’s placement preferences?</a:t>
          </a:r>
          <a:endParaRPr lang="en-US" sz="1500" kern="1200" dirty="0"/>
        </a:p>
      </dsp:txBody>
      <dsp:txXfrm>
        <a:off x="2349589" y="1964122"/>
        <a:ext cx="2787867" cy="1672720"/>
      </dsp:txXfrm>
    </dsp:sp>
    <dsp:sp modelId="{07BBB9CF-C05F-4848-B217-85AF91F4A9E4}">
      <dsp:nvSpPr>
        <dsp:cNvPr id="0" name=""/>
        <dsp:cNvSpPr/>
      </dsp:nvSpPr>
      <dsp:spPr>
        <a:xfrm>
          <a:off x="5416243" y="1964122"/>
          <a:ext cx="2787867" cy="16727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Do the individual families have standing to challenge ICWA’s placement preferences?</a:t>
          </a:r>
        </a:p>
      </dsp:txBody>
      <dsp:txXfrm>
        <a:off x="5416243" y="1964122"/>
        <a:ext cx="2787867" cy="1672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10/11/2022</a:t>
            </a:fld>
            <a:endParaRPr lang="en-US"/>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a:p>
        </p:txBody>
      </p:sp>
    </p:spTree>
    <p:extLst>
      <p:ext uri="{BB962C8B-B14F-4D97-AF65-F5344CB8AC3E}">
        <p14:creationId xmlns:p14="http://schemas.microsoft.com/office/powerpoint/2010/main" val="320545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a:t>
            </a:fld>
            <a:endParaRPr lang="en-US"/>
          </a:p>
        </p:txBody>
      </p:sp>
    </p:spTree>
    <p:extLst>
      <p:ext uri="{BB962C8B-B14F-4D97-AF65-F5344CB8AC3E}">
        <p14:creationId xmlns:p14="http://schemas.microsoft.com/office/powerpoint/2010/main" val="77809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4</a:t>
            </a:fld>
            <a:endParaRPr lang="en-US"/>
          </a:p>
        </p:txBody>
      </p:sp>
    </p:spTree>
    <p:extLst>
      <p:ext uri="{BB962C8B-B14F-4D97-AF65-F5344CB8AC3E}">
        <p14:creationId xmlns:p14="http://schemas.microsoft.com/office/powerpoint/2010/main" val="108653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5</a:t>
            </a:fld>
            <a:endParaRPr lang="en-US"/>
          </a:p>
        </p:txBody>
      </p:sp>
    </p:spTree>
    <p:extLst>
      <p:ext uri="{BB962C8B-B14F-4D97-AF65-F5344CB8AC3E}">
        <p14:creationId xmlns:p14="http://schemas.microsoft.com/office/powerpoint/2010/main" val="40840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6</a:t>
            </a:fld>
            <a:endParaRPr lang="en-US"/>
          </a:p>
        </p:txBody>
      </p:sp>
    </p:spTree>
    <p:extLst>
      <p:ext uri="{BB962C8B-B14F-4D97-AF65-F5344CB8AC3E}">
        <p14:creationId xmlns:p14="http://schemas.microsoft.com/office/powerpoint/2010/main" val="18713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a:p>
        </p:txBody>
      </p:sp>
    </p:spTree>
    <p:extLst>
      <p:ext uri="{BB962C8B-B14F-4D97-AF65-F5344CB8AC3E}">
        <p14:creationId xmlns:p14="http://schemas.microsoft.com/office/powerpoint/2010/main" val="176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14</a:t>
            </a:fld>
            <a:endParaRPr lang="en-US"/>
          </a:p>
        </p:txBody>
      </p:sp>
    </p:spTree>
    <p:extLst>
      <p:ext uri="{BB962C8B-B14F-4D97-AF65-F5344CB8AC3E}">
        <p14:creationId xmlns:p14="http://schemas.microsoft.com/office/powerpoint/2010/main" val="232231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16</a:t>
            </a:fld>
            <a:endParaRPr lang="en-US"/>
          </a:p>
        </p:txBody>
      </p:sp>
    </p:spTree>
    <p:extLst>
      <p:ext uri="{BB962C8B-B14F-4D97-AF65-F5344CB8AC3E}">
        <p14:creationId xmlns:p14="http://schemas.microsoft.com/office/powerpoint/2010/main" val="241119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35</a:t>
            </a:fld>
            <a:endParaRPr lang="en-US"/>
          </a:p>
        </p:txBody>
      </p:sp>
    </p:spTree>
    <p:extLst>
      <p:ext uri="{BB962C8B-B14F-4D97-AF65-F5344CB8AC3E}">
        <p14:creationId xmlns:p14="http://schemas.microsoft.com/office/powerpoint/2010/main" val="417548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p:nvSpPr>
        <p:spPr>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F6C47-B260-4BB6-8230-7D14D5CDE026}" type="datetimeFigureOut">
              <a:rPr lang="en-US" smtClean="0"/>
              <a:t>10/11/2022</a:t>
            </a:fld>
            <a:endParaRPr lang="en-US"/>
          </a:p>
        </p:txBody>
      </p:sp>
      <p:sp>
        <p:nvSpPr>
          <p:cNvPr id="8" name="Footer Placeholder 7"/>
          <p:cNvSpPr>
            <a:spLocks noGrp="1"/>
          </p:cNvSpPr>
          <p:nvPr>
            <p:ph type="ftr" sz="quarter" idx="11"/>
          </p:nvPr>
        </p:nvSpPr>
        <p:spPr/>
        <p:txBody>
          <a:bodyPr/>
          <a:lstStyle/>
          <a:p>
            <a:r>
              <a:rPr lang="en-ZA"/>
              <a:t>Add a footer </a:t>
            </a:r>
            <a:endParaRPr lang="en-US"/>
          </a:p>
        </p:txBody>
      </p:sp>
      <p:sp>
        <p:nvSpPr>
          <p:cNvPr id="9" name="Slide Number Placeholder 8"/>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3" name="Date Placeholder 2"/>
          <p:cNvSpPr>
            <a:spLocks noGrp="1"/>
          </p:cNvSpPr>
          <p:nvPr>
            <p:ph type="dt" sz="half" idx="10"/>
          </p:nvPr>
        </p:nvSpPr>
        <p:spPr/>
        <p:txBody>
          <a:bodyPr/>
          <a:lstStyle/>
          <a:p>
            <a:fld id="{FB7F6C47-B260-4BB6-8230-7D14D5CDE026}" type="datetimeFigureOut">
              <a:rPr lang="en-US" smtClean="0"/>
              <a:t>10/11/2022</a:t>
            </a:fld>
            <a:endParaRPr lang="en-US"/>
          </a:p>
        </p:txBody>
      </p:sp>
      <p:sp>
        <p:nvSpPr>
          <p:cNvPr id="4" name="Footer Placeholder 3"/>
          <p:cNvSpPr>
            <a:spLocks noGrp="1"/>
          </p:cNvSpPr>
          <p:nvPr>
            <p:ph type="ftr" sz="quarter" idx="11"/>
          </p:nvPr>
        </p:nvSpPr>
        <p:spPr/>
        <p:txBody>
          <a:bodyPr/>
          <a:lstStyle/>
          <a:p>
            <a:r>
              <a:rPr lang="en-ZA"/>
              <a:t>Add a footer </a:t>
            </a:r>
            <a:endParaRPr lang="en-US"/>
          </a:p>
        </p:txBody>
      </p:sp>
      <p:sp>
        <p:nvSpPr>
          <p:cNvPr id="5" name="Slide Number Placeholder 4"/>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47-B260-4BB6-8230-7D14D5CDE026}" type="datetimeFigureOut">
              <a:rPr lang="en-US" smtClean="0"/>
              <a:t>10/11/2022</a:t>
            </a:fld>
            <a:endParaRPr lang="en-US"/>
          </a:p>
        </p:txBody>
      </p:sp>
      <p:sp>
        <p:nvSpPr>
          <p:cNvPr id="3" name="Footer Placeholder 2"/>
          <p:cNvSpPr>
            <a:spLocks noGrp="1"/>
          </p:cNvSpPr>
          <p:nvPr>
            <p:ph type="ftr" sz="quarter" idx="11"/>
          </p:nvPr>
        </p:nvSpPr>
        <p:spPr/>
        <p:txBody>
          <a:bodyPr/>
          <a:lstStyle/>
          <a:p>
            <a:r>
              <a:rPr lang="en-ZA"/>
              <a:t>Add a footer </a:t>
            </a:r>
            <a:endParaRPr lang="en-US"/>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nchorCtr="0">
            <a:normAutofit/>
          </a:bodyPr>
          <a:lstStyle>
            <a:lvl1pPr marL="0" indent="0" algn="l">
              <a:buFontTx/>
              <a:buNone/>
              <a:defRPr sz="2800"/>
            </a:lvl1pPr>
          </a:lstStyle>
          <a:p>
            <a:pPr lvl="0"/>
            <a:r>
              <a:rPr lang="en-US"/>
              <a:t>Click to 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ctr" anchorCtr="0">
            <a:normAutofit/>
          </a:bodyPr>
          <a:lstStyle>
            <a:lvl1pPr marL="0" indent="0" algn="ctr">
              <a:buFontTx/>
              <a:buNone/>
              <a:defRPr sz="2800"/>
            </a:lvl1pPr>
          </a:lstStyle>
          <a:p>
            <a:pPr lvl="0"/>
            <a:r>
              <a:rPr lang="en-US"/>
              <a:t>Click to edit Master text styles</a:t>
            </a:r>
          </a:p>
        </p:txBody>
      </p:sp>
      <p:sp>
        <p:nvSpPr>
          <p:cNvPr id="2" name="Date Placeholder 1"/>
          <p:cNvSpPr>
            <a:spLocks noGrp="1"/>
          </p:cNvSpPr>
          <p:nvPr>
            <p:ph type="dt" sz="half" idx="10"/>
          </p:nvPr>
        </p:nvSpPr>
        <p:spPr/>
        <p:txBody>
          <a:bodyPr/>
          <a:lstStyle/>
          <a:p>
            <a:fld id="{FB7F6C47-B260-4BB6-8230-7D14D5CDE026}" type="datetimeFigureOut">
              <a:rPr lang="en-US" smtClean="0"/>
              <a:t>10/11/2022</a:t>
            </a:fld>
            <a:endParaRPr lang="en-US"/>
          </a:p>
        </p:txBody>
      </p:sp>
      <p:sp>
        <p:nvSpPr>
          <p:cNvPr id="3" name="Footer Placeholder 2"/>
          <p:cNvSpPr>
            <a:spLocks noGrp="1"/>
          </p:cNvSpPr>
          <p:nvPr>
            <p:ph type="ftr" sz="quarter" idx="11"/>
          </p:nvPr>
        </p:nvSpPr>
        <p:spPr/>
        <p:txBody>
          <a:bodyPr/>
          <a:lstStyle/>
          <a:p>
            <a:r>
              <a:rPr lang="en-ZA"/>
              <a:t>Add a footer </a:t>
            </a:r>
            <a:endParaRPr lang="en-US"/>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tileRect/>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tileRect/>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tileRect/>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p>
        </p:txBody>
      </p:sp>
      <p:sp>
        <p:nvSpPr>
          <p:cNvPr id="5" name="Date Placeholder 4"/>
          <p:cNvSpPr>
            <a:spLocks noGrp="1"/>
          </p:cNvSpPr>
          <p:nvPr>
            <p:ph type="dt" sz="half" idx="10"/>
          </p:nvPr>
        </p:nvSpPr>
        <p:spPr>
          <a:xfrm>
            <a:off x="3885810" y="6041362"/>
            <a:ext cx="976879" cy="365125"/>
          </a:xfrm>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a:xfrm>
            <a:off x="590396" y="6041362"/>
            <a:ext cx="3295413" cy="365125"/>
          </a:xfrm>
        </p:spPr>
        <p:txBody>
          <a:bodyPr/>
          <a:lstStyle/>
          <a:p>
            <a:r>
              <a:rPr lang="en-ZA"/>
              <a:t>Add a footer </a:t>
            </a:r>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A4942799-31AF-4FF8-9D79-C1A3E01FB207}" type="slidenum">
              <a:rPr lang="en-US" smtClean="0"/>
              <a:t>‹#›</a:t>
            </a:fld>
            <a:endParaRPr lang="en-US"/>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p>
        </p:txBody>
      </p:sp>
      <p:sp>
        <p:nvSpPr>
          <p:cNvPr id="5" name="Date Placeholder 4"/>
          <p:cNvSpPr>
            <a:spLocks noGrp="1"/>
          </p:cNvSpPr>
          <p:nvPr>
            <p:ph type="dt" sz="half" idx="10"/>
          </p:nvPr>
        </p:nvSpPr>
        <p:spPr/>
        <p:txBody>
          <a:bodyPr/>
          <a:lstStyle/>
          <a:p>
            <a:fld id="{FB7F6C47-B260-4BB6-8230-7D14D5CDE026}" type="datetimeFigureOut">
              <a:rPr lang="en-US" smtClean="0"/>
              <a:t>10/11/2022</a:t>
            </a:fld>
            <a:endParaRPr lang="en-US"/>
          </a:p>
        </p:txBody>
      </p:sp>
      <p:sp>
        <p:nvSpPr>
          <p:cNvPr id="6" name="Footer Placeholder 5"/>
          <p:cNvSpPr>
            <a:spLocks noGrp="1"/>
          </p:cNvSpPr>
          <p:nvPr>
            <p:ph type="ftr" sz="quarter" idx="11"/>
          </p:nvPr>
        </p:nvSpPr>
        <p:spPr/>
        <p:txBody>
          <a:bodyPr/>
          <a:lstStyle/>
          <a:p>
            <a:r>
              <a:rPr lang="en-ZA"/>
              <a:t>Add a footer </a:t>
            </a:r>
            <a:endParaRPr lang="en-US"/>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dup0" fmla="*/ 0 w 10561638"/>
              <a:gd name="connsiteY0dup0" fmla="*/ 0 h 4251330"/>
              <a:gd name="connsiteX1dup0" fmla="*/ 1760273 w 10561638"/>
              <a:gd name="connsiteY1dup0" fmla="*/ 0 h 4251330"/>
              <a:gd name="connsiteX2dup0" fmla="*/ 1760273 w 10561638"/>
              <a:gd name="connsiteY2dup0" fmla="*/ 0 h 4251330"/>
              <a:gd name="connsiteX3dup0" fmla="*/ 4400683 w 10561638"/>
              <a:gd name="connsiteY3dup0" fmla="*/ 0 h 4251330"/>
              <a:gd name="connsiteX4dup0" fmla="*/ 10561638 w 10561638"/>
              <a:gd name="connsiteY4dup0" fmla="*/ 0 h 4251330"/>
              <a:gd name="connsiteX5dup0" fmla="*/ 10561638 w 10561638"/>
              <a:gd name="connsiteY5dup0" fmla="*/ 2296583 h 4251330"/>
              <a:gd name="connsiteX6dup0" fmla="*/ 10561638 w 10561638"/>
              <a:gd name="connsiteY6dup0" fmla="*/ 2296583 h 4251330"/>
              <a:gd name="connsiteX7dup0" fmla="*/ 10561638 w 10561638"/>
              <a:gd name="connsiteY7dup0" fmla="*/ 3280833 h 4251330"/>
              <a:gd name="connsiteX8dup0" fmla="*/ 10561638 w 10561638"/>
              <a:gd name="connsiteY8dup0" fmla="*/ 3937000 h 4251330"/>
              <a:gd name="connsiteX9dup0" fmla="*/ 2482983 w 10561638"/>
              <a:gd name="connsiteY9dup0" fmla="*/ 3975100 h 4251330"/>
              <a:gd name="connsiteX10dup0" fmla="*/ 2077263 w 10561638"/>
              <a:gd name="connsiteY10dup0" fmla="*/ 4251330 h 4251330"/>
              <a:gd name="connsiteX11dup0" fmla="*/ 1760273 w 10561638"/>
              <a:gd name="connsiteY11dup0" fmla="*/ 3937000 h 4251330"/>
              <a:gd name="connsiteX12dup0" fmla="*/ 0 w 10561638"/>
              <a:gd name="connsiteY12dup0" fmla="*/ 3937000 h 4251330"/>
              <a:gd name="connsiteX13dup0" fmla="*/ 0 w 10561638"/>
              <a:gd name="connsiteY13dup0" fmla="*/ 3280833 h 4251330"/>
              <a:gd name="connsiteX14dup0" fmla="*/ 0 w 10561638"/>
              <a:gd name="connsiteY14dup0" fmla="*/ 2296583 h 4251330"/>
              <a:gd name="connsiteX15dup0" fmla="*/ 0 w 10561638"/>
              <a:gd name="connsiteY15dup0" fmla="*/ 2296583 h 4251330"/>
              <a:gd name="connsiteX16dup0" fmla="*/ 0 w 10561638"/>
              <a:gd name="connsiteY16dup0" fmla="*/ 0 h 4251330"/>
              <a:gd name="connsiteX0dup0dup1" fmla="*/ 0 w 10561638"/>
              <a:gd name="connsiteY0dup0dup1" fmla="*/ 0 h 4251330"/>
              <a:gd name="connsiteX1dup0dup1" fmla="*/ 1760273 w 10561638"/>
              <a:gd name="connsiteY1dup0dup1" fmla="*/ 0 h 4251330"/>
              <a:gd name="connsiteX2dup0dup1" fmla="*/ 1760273 w 10561638"/>
              <a:gd name="connsiteY2dup0dup1" fmla="*/ 0 h 4251330"/>
              <a:gd name="connsiteX3dup0dup1" fmla="*/ 4400683 w 10561638"/>
              <a:gd name="connsiteY3dup0dup1" fmla="*/ 0 h 4251330"/>
              <a:gd name="connsiteX4dup0dup1" fmla="*/ 10561638 w 10561638"/>
              <a:gd name="connsiteY4dup0dup1" fmla="*/ 0 h 4251330"/>
              <a:gd name="connsiteX5dup0dup1" fmla="*/ 10561638 w 10561638"/>
              <a:gd name="connsiteY5dup0dup1" fmla="*/ 2296583 h 4251330"/>
              <a:gd name="connsiteX6dup0dup1" fmla="*/ 10561638 w 10561638"/>
              <a:gd name="connsiteY6dup0dup1" fmla="*/ 2296583 h 4251330"/>
              <a:gd name="connsiteX7dup0dup1" fmla="*/ 10561638 w 10561638"/>
              <a:gd name="connsiteY7dup0dup1" fmla="*/ 3280833 h 4251330"/>
              <a:gd name="connsiteX8dup0dup1" fmla="*/ 10561638 w 10561638"/>
              <a:gd name="connsiteY8dup0dup1" fmla="*/ 3937000 h 4251330"/>
              <a:gd name="connsiteX9dup0dup1" fmla="*/ 2343283 w 10561638"/>
              <a:gd name="connsiteY9dup0dup1" fmla="*/ 3987800 h 4251330"/>
              <a:gd name="connsiteX10dup0dup1" fmla="*/ 2077263 w 10561638"/>
              <a:gd name="connsiteY10dup0dup1" fmla="*/ 4251330 h 4251330"/>
              <a:gd name="connsiteX11dup0dup1" fmla="*/ 1760273 w 10561638"/>
              <a:gd name="connsiteY11dup0dup1" fmla="*/ 3937000 h 4251330"/>
              <a:gd name="connsiteX12dup0dup1" fmla="*/ 0 w 10561638"/>
              <a:gd name="connsiteY12dup0dup1" fmla="*/ 3937000 h 4251330"/>
              <a:gd name="connsiteX13dup0dup1" fmla="*/ 0 w 10561638"/>
              <a:gd name="connsiteY13dup0dup1" fmla="*/ 3280833 h 4251330"/>
              <a:gd name="connsiteX14dup0dup1" fmla="*/ 0 w 10561638"/>
              <a:gd name="connsiteY14dup0dup1" fmla="*/ 2296583 h 4251330"/>
              <a:gd name="connsiteX15dup0dup1" fmla="*/ 0 w 10561638"/>
              <a:gd name="connsiteY15dup0dup1" fmla="*/ 2296583 h 4251330"/>
              <a:gd name="connsiteX16dup0dup1" fmla="*/ 0 w 10561638"/>
              <a:gd name="connsiteY16dup0dup1" fmla="*/ 0 h 4251330"/>
              <a:gd name="connsiteX0dup0dup1dup2" fmla="*/ 0 w 10561638"/>
              <a:gd name="connsiteY0dup0dup1dup2" fmla="*/ 0 h 4251330"/>
              <a:gd name="connsiteX1dup0dup1dup2" fmla="*/ 1760273 w 10561638"/>
              <a:gd name="connsiteY1dup0dup1dup2" fmla="*/ 0 h 4251330"/>
              <a:gd name="connsiteX2dup0dup1dup2" fmla="*/ 1760273 w 10561638"/>
              <a:gd name="connsiteY2dup0dup1dup2" fmla="*/ 0 h 4251330"/>
              <a:gd name="connsiteX3dup0dup1dup2" fmla="*/ 4400683 w 10561638"/>
              <a:gd name="connsiteY3dup0dup1dup2" fmla="*/ 0 h 4251330"/>
              <a:gd name="connsiteX4dup0dup1dup2" fmla="*/ 10561638 w 10561638"/>
              <a:gd name="connsiteY4dup0dup1dup2" fmla="*/ 0 h 4251330"/>
              <a:gd name="connsiteX5dup0dup1dup2" fmla="*/ 10561638 w 10561638"/>
              <a:gd name="connsiteY5dup0dup1dup2" fmla="*/ 2296583 h 4251330"/>
              <a:gd name="connsiteX6dup0dup1dup2" fmla="*/ 10561638 w 10561638"/>
              <a:gd name="connsiteY6dup0dup1dup2" fmla="*/ 2296583 h 4251330"/>
              <a:gd name="connsiteX7dup0dup1dup2" fmla="*/ 10561638 w 10561638"/>
              <a:gd name="connsiteY7dup0dup1dup2" fmla="*/ 3280833 h 4251330"/>
              <a:gd name="connsiteX8dup0dup1dup2" fmla="*/ 10561638 w 10561638"/>
              <a:gd name="connsiteY8dup0dup1dup2" fmla="*/ 3937000 h 4251330"/>
              <a:gd name="connsiteX9dup0dup1dup2" fmla="*/ 2343283 w 10561638"/>
              <a:gd name="connsiteY9dup0dup1dup2" fmla="*/ 3962400 h 4251330"/>
              <a:gd name="connsiteX10dup0dup1dup2" fmla="*/ 2077263 w 10561638"/>
              <a:gd name="connsiteY10dup0dup1dup2" fmla="*/ 4251330 h 4251330"/>
              <a:gd name="connsiteX11dup0dup1dup2" fmla="*/ 1760273 w 10561638"/>
              <a:gd name="connsiteY11dup0dup1dup2" fmla="*/ 3937000 h 4251330"/>
              <a:gd name="connsiteX12dup0dup1dup2" fmla="*/ 0 w 10561638"/>
              <a:gd name="connsiteY12dup0dup1dup2" fmla="*/ 3937000 h 4251330"/>
              <a:gd name="connsiteX13dup0dup1dup2" fmla="*/ 0 w 10561638"/>
              <a:gd name="connsiteY13dup0dup1dup2" fmla="*/ 3280833 h 4251330"/>
              <a:gd name="connsiteX14dup0dup1dup2" fmla="*/ 0 w 10561638"/>
              <a:gd name="connsiteY14dup0dup1dup2" fmla="*/ 2296583 h 4251330"/>
              <a:gd name="connsiteX15dup0dup1dup2" fmla="*/ 0 w 10561638"/>
              <a:gd name="connsiteY15dup0dup1dup2" fmla="*/ 2296583 h 4251330"/>
              <a:gd name="connsiteX16dup0dup1dup2" fmla="*/ 0 w 10561638"/>
              <a:gd name="connsiteY16dup0dup1dup2" fmla="*/ 0 h 4251330"/>
              <a:gd name="connsiteX0dup0dup1dup2dup3" fmla="*/ 0 w 10561638"/>
              <a:gd name="connsiteY0dup0dup1dup2dup3" fmla="*/ 0 h 4251330"/>
              <a:gd name="connsiteX1dup0dup1dup2dup3" fmla="*/ 1760273 w 10561638"/>
              <a:gd name="connsiteY1dup0dup1dup2dup3" fmla="*/ 0 h 4251330"/>
              <a:gd name="connsiteX2dup0dup1dup2dup3" fmla="*/ 1760273 w 10561638"/>
              <a:gd name="connsiteY2dup0dup1dup2dup3" fmla="*/ 0 h 4251330"/>
              <a:gd name="connsiteX3dup0dup1dup2dup3" fmla="*/ 4400683 w 10561638"/>
              <a:gd name="connsiteY3dup0dup1dup2dup3" fmla="*/ 0 h 4251330"/>
              <a:gd name="connsiteX4dup0dup1dup2dup3" fmla="*/ 10561638 w 10561638"/>
              <a:gd name="connsiteY4dup0dup1dup2dup3" fmla="*/ 0 h 4251330"/>
              <a:gd name="connsiteX5dup0dup1dup2dup3" fmla="*/ 10561638 w 10561638"/>
              <a:gd name="connsiteY5dup0dup1dup2dup3" fmla="*/ 2296583 h 4251330"/>
              <a:gd name="connsiteX6dup0dup1dup2dup3" fmla="*/ 10561638 w 10561638"/>
              <a:gd name="connsiteY6dup0dup1dup2dup3" fmla="*/ 2296583 h 4251330"/>
              <a:gd name="connsiteX7dup0dup1dup2dup3" fmla="*/ 10561638 w 10561638"/>
              <a:gd name="connsiteY7dup0dup1dup2dup3" fmla="*/ 3280833 h 4251330"/>
              <a:gd name="connsiteX8dup0dup1dup2dup3" fmla="*/ 10561638 w 10561638"/>
              <a:gd name="connsiteY8dup0dup1dup2dup3" fmla="*/ 3937000 h 4251330"/>
              <a:gd name="connsiteX9dup0dup1dup2dup3" fmla="*/ 2343283 w 10561638"/>
              <a:gd name="connsiteY9dup0dup1dup2dup3" fmla="*/ 3924300 h 4251330"/>
              <a:gd name="connsiteX10dup0dup1dup2dup3" fmla="*/ 2077263 w 10561638"/>
              <a:gd name="connsiteY10dup0dup1dup2dup3" fmla="*/ 4251330 h 4251330"/>
              <a:gd name="connsiteX11dup0dup1dup2dup3" fmla="*/ 1760273 w 10561638"/>
              <a:gd name="connsiteY11dup0dup1dup2dup3" fmla="*/ 3937000 h 4251330"/>
              <a:gd name="connsiteX12dup0dup1dup2dup3" fmla="*/ 0 w 10561638"/>
              <a:gd name="connsiteY12dup0dup1dup2dup3" fmla="*/ 3937000 h 4251330"/>
              <a:gd name="connsiteX13dup0dup1dup2dup3" fmla="*/ 0 w 10561638"/>
              <a:gd name="connsiteY13dup0dup1dup2dup3" fmla="*/ 3280833 h 4251330"/>
              <a:gd name="connsiteX14dup0dup1dup2dup3" fmla="*/ 0 w 10561638"/>
              <a:gd name="connsiteY14dup0dup1dup2dup3" fmla="*/ 2296583 h 4251330"/>
              <a:gd name="connsiteX15dup0dup1dup2dup3" fmla="*/ 0 w 10561638"/>
              <a:gd name="connsiteY15dup0dup1dup2dup3" fmla="*/ 2296583 h 4251330"/>
              <a:gd name="connsiteX16dup0dup1dup2dup3" fmla="*/ 0 w 10561638"/>
              <a:gd name="connsiteY16dup0dup1dup2dup3" fmla="*/ 0 h 4251330"/>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 ang="0">
                <a:pos x="connsiteX5dup0dup1dup2dup3" y="connsiteY5dup0dup1dup2dup3"/>
              </a:cxn>
              <a:cxn ang="0">
                <a:pos x="connsiteX6dup0dup1dup2dup3" y="connsiteY6dup0dup1dup2dup3"/>
              </a:cxn>
              <a:cxn ang="0">
                <a:pos x="connsiteX7dup0dup1dup2dup3" y="connsiteY7dup0dup1dup2dup3"/>
              </a:cxn>
              <a:cxn ang="0">
                <a:pos x="connsiteX8dup0dup1dup2dup3" y="connsiteY8dup0dup1dup2dup3"/>
              </a:cxn>
              <a:cxn ang="0">
                <a:pos x="connsiteX9dup0dup1dup2dup3" y="connsiteY9dup0dup1dup2dup3"/>
              </a:cxn>
              <a:cxn ang="0">
                <a:pos x="connsiteX10dup0dup1dup2dup3" y="connsiteY10dup0dup1dup2dup3"/>
              </a:cxn>
              <a:cxn ang="0">
                <a:pos x="connsiteX11dup0dup1dup2dup3" y="connsiteY11dup0dup1dup2dup3"/>
              </a:cxn>
              <a:cxn ang="0">
                <a:pos x="connsiteX12dup0dup1dup2dup3" y="connsiteY12dup0dup1dup2dup3"/>
              </a:cxn>
              <a:cxn ang="0">
                <a:pos x="connsiteX13dup0dup1dup2dup3" y="connsiteY13dup0dup1dup2dup3"/>
              </a:cxn>
              <a:cxn ang="0">
                <a:pos x="connsiteX14dup0dup1dup2dup3" y="connsiteY14dup0dup1dup2dup3"/>
              </a:cxn>
              <a:cxn ang="0">
                <a:pos x="connsiteX15dup0dup1dup2dup3" y="connsiteY15dup0dup1dup2dup3"/>
              </a:cxn>
              <a:cxn ang="0">
                <a:pos x="connsiteX16dup0dup1dup2dup3" y="connsiteY16dup0dup1dup2dup3"/>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srcRect/>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6C47-B260-4BB6-8230-7D14D5CDE026}" type="datetimeFigureOut">
              <a:rPr lang="en-US" smtClean="0"/>
              <a:t>10/11/2022</a:t>
            </a:fld>
            <a:endParaRPr lang="en-US"/>
          </a:p>
        </p:txBody>
      </p:sp>
      <p:sp>
        <p:nvSpPr>
          <p:cNvPr id="5" name="Footer Placeholder 4"/>
          <p:cNvSpPr>
            <a:spLocks noGrp="1"/>
          </p:cNvSpPr>
          <p:nvPr>
            <p:ph type="ftr" sz="quarter" idx="11"/>
          </p:nvPr>
        </p:nvSpPr>
        <p:spPr/>
        <p:txBody>
          <a:bodyPr/>
          <a:lstStyle/>
          <a:p>
            <a:r>
              <a:rPr lang="en-ZA"/>
              <a:t>Add a footer </a:t>
            </a:r>
            <a:endParaRPr lang="en-US"/>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ZA"/>
              <a:t>Add a footer</a:t>
            </a:r>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smtClean="0"/>
              <a:t>10/11/2022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smtClean="0"/>
              <a:t>‹#›</a:t>
            </a:fld>
            <a:endParaRPr lang="en-US"/>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sct.narf.org/documents/brackeen_v_bernhardt/lower_courts/5th-panel-opinion.pdf"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sct.narf.org/caseindexes/brackeen_v_bernhardt_lower_courts.htm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narf.org/nill/documents/20210406brackeen-opinion5th.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sct.narf.org/caseindexes/haaland_v_brackeen.html"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ct.narf.org/caseindexes/haaland_v_brackeen.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ct.narf.org/documents/haaland_v_brackeen/amicus_497_tribes.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sct.narf.org/documents/haaland_v_brackeen/amicus_california.pdf"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sct.narf.org/documents/haaland_v_brackeen/amicus_california.pdf" TargetMode="External"/><Relationship Id="rId2" Type="http://schemas.openxmlformats.org/officeDocument/2006/relationships/hyperlink" Target="https://sct.narf.org/documents/haaland_v_brackeen/amicus_congress_members.pdf" TargetMode="External"/><Relationship Id="rId1" Type="http://schemas.openxmlformats.org/officeDocument/2006/relationships/slideLayout" Target="../slideLayouts/slideLayout9.xml"/><Relationship Id="rId4" Type="http://schemas.openxmlformats.org/officeDocument/2006/relationships/hyperlink" Target="https://sct.narf.org/documents/haaland_v_brackeen/amicus_la_county.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sct.narf.org/documents/haaland_v_brackeen/amicus_casey.pdf"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sct.narf.org/documents/haaland_v_brackeen/amicus_fdp.pdf" TargetMode="External"/><Relationship Id="rId2" Type="http://schemas.openxmlformats.org/officeDocument/2006/relationships/hyperlink" Target="https://sct.narf.org/documents/haaland_v_brackeen/amicus_nacc.pdf" TargetMode="External"/><Relationship Id="rId1" Type="http://schemas.openxmlformats.org/officeDocument/2006/relationships/slideLayout" Target="../slideLayouts/slideLayout9.xml"/><Relationship Id="rId4" Type="http://schemas.openxmlformats.org/officeDocument/2006/relationships/hyperlink" Target="https://sct.narf.org/documents/haaland_v_brackeen/amicus_aba.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ct.narf.org/documents/haaland_v_brackeen/amicus_apa.pdf" TargetMode="External"/><Relationship Id="rId2" Type="http://schemas.openxmlformats.org/officeDocument/2006/relationships/hyperlink" Target="https://sct.narf.org/documents/haaland_v_brackeen/amicus_aap.pdf"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sct.narf.org/documents/haaland_v_brackeen/amicus_bradshaw.pdf" TargetMode="External"/><Relationship Id="rId2" Type="http://schemas.openxmlformats.org/officeDocument/2006/relationships/hyperlink" Target="https://sct.narf.org/documents/haaland_v_brackeen/amicus_ffc.pdf" TargetMode="External"/><Relationship Id="rId1" Type="http://schemas.openxmlformats.org/officeDocument/2006/relationships/slideLayout" Target="../slideLayouts/slideLayout9.xml"/><Relationship Id="rId4" Type="http://schemas.openxmlformats.org/officeDocument/2006/relationships/hyperlink" Target="https://sct.narf.org/documents/haaland_v_brackeen/amicus_nelso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ct.narf.org/documents/haaland_v_brackeen/amicus_law_professors.pdf" TargetMode="External"/><Relationship Id="rId2" Type="http://schemas.openxmlformats.org/officeDocument/2006/relationships/hyperlink" Target="https://sct.narf.org/documents/haaland_v_brackeen/amicus_indian_law_professors.pdf" TargetMode="External"/><Relationship Id="rId1" Type="http://schemas.openxmlformats.org/officeDocument/2006/relationships/slideLayout" Target="../slideLayouts/slideLayout9.xml"/><Relationship Id="rId4" Type="http://schemas.openxmlformats.org/officeDocument/2006/relationships/hyperlink" Target="https://sct.narf.org/documents/haaland_v_brackeen/amicus_aha.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sct.narf.org/documents/haaland_v_brackeen/amicus_cac.pdf" TargetMode="External"/><Relationship Id="rId2" Type="http://schemas.openxmlformats.org/officeDocument/2006/relationships/hyperlink" Target="https://sct.narf.org/documents/haaland_v_brackeen/amicus_ablavsky.pdf"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sct.narf.org/documents/haaland_v_brackeen/amicus_aclu.pdf" TargetMode="External"/><Relationship Id="rId2" Type="http://schemas.openxmlformats.org/officeDocument/2006/relationships/hyperlink" Target="https://sct.narf.org/documents/haaland_v_brackeen/amicus_niwrc.pdf" TargetMode="External"/><Relationship Id="rId1" Type="http://schemas.openxmlformats.org/officeDocument/2006/relationships/slideLayout" Target="../slideLayouts/slideLayout9.xml"/><Relationship Id="rId4" Type="http://schemas.openxmlformats.org/officeDocument/2006/relationships/hyperlink" Target="https://sct.narf.org/documents/haaland_v_brackeen/amicus_senator_abourezk.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sct.narf.org/documents/brackeen_v_bernhardt/lower_courts/usdc-order.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D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a:xfrm>
            <a:off x="2454824" y="1660817"/>
            <a:ext cx="9320981" cy="3323908"/>
          </a:xfrm>
        </p:spPr>
        <p:txBody>
          <a:bodyPr/>
          <a:lstStyle/>
          <a:p>
            <a:r>
              <a:rPr lang="en-US" sz="6000" cap="small" dirty="0">
                <a:solidFill>
                  <a:srgbClr val="F8F8F8"/>
                </a:solidFill>
                <a:cs typeface="Arial" panose="020B0604020202020204" pitchFamily="34" charset="0"/>
              </a:rPr>
              <a:t>Indian Child Welfare Act Litigation:</a:t>
            </a:r>
            <a:br>
              <a:rPr lang="en-US" sz="6000" cap="small" dirty="0">
                <a:solidFill>
                  <a:srgbClr val="F8F8F8"/>
                </a:solidFill>
                <a:cs typeface="Arial" panose="020B0604020202020204" pitchFamily="34" charset="0"/>
              </a:rPr>
            </a:br>
            <a:r>
              <a:rPr lang="en-US" sz="6000" i="1" cap="small" dirty="0" err="1">
                <a:solidFill>
                  <a:srgbClr val="F8F8F8"/>
                </a:solidFill>
                <a:cs typeface="Arial" panose="020B0604020202020204" pitchFamily="34" charset="0"/>
              </a:rPr>
              <a:t>Haaland</a:t>
            </a:r>
            <a:r>
              <a:rPr lang="en-US" sz="6000" i="1" cap="small" dirty="0">
                <a:solidFill>
                  <a:srgbClr val="F8F8F8"/>
                </a:solidFill>
                <a:cs typeface="Arial" panose="020B0604020202020204" pitchFamily="34" charset="0"/>
              </a:rPr>
              <a:t> v. </a:t>
            </a:r>
            <a:r>
              <a:rPr lang="en-US" sz="6000" i="1" cap="small" dirty="0" err="1">
                <a:solidFill>
                  <a:srgbClr val="F8F8F8"/>
                </a:solidFill>
                <a:cs typeface="Arial" panose="020B0604020202020204" pitchFamily="34" charset="0"/>
              </a:rPr>
              <a:t>Brackeen</a:t>
            </a:r>
            <a:br>
              <a:rPr lang="en-US" sz="7200" dirty="0">
                <a:solidFill>
                  <a:prstClr val="white"/>
                </a:solidFill>
                <a:latin typeface="Garamond" panose="02020404030301010803" pitchFamily="18" charset="0"/>
              </a:rPr>
            </a:br>
            <a:br>
              <a:rPr lang="en-US" sz="6000" dirty="0"/>
            </a:br>
            <a:r>
              <a:rPr lang="en-US" dirty="0"/>
              <a:t> </a:t>
            </a:r>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1406757" y="5212664"/>
            <a:ext cx="5561409" cy="1135128"/>
          </a:xfrm>
        </p:spPr>
        <p:txBody>
          <a:bodyPr>
            <a:normAutofit/>
          </a:bodyPr>
          <a:lstStyle/>
          <a:p>
            <a:pPr algn="l">
              <a:spcBef>
                <a:spcPct val="0"/>
              </a:spcBef>
              <a:spcAft>
                <a:spcPct val="0"/>
              </a:spcAft>
            </a:pPr>
            <a:r>
              <a:rPr lang="en-US" b="1" dirty="0"/>
              <a:t>Erin Dougherty Lynch      </a:t>
            </a:r>
          </a:p>
          <a:p>
            <a:pPr algn="l">
              <a:spcBef>
                <a:spcPct val="0"/>
              </a:spcBef>
              <a:spcAft>
                <a:spcPct val="0"/>
              </a:spcAft>
            </a:pPr>
            <a:r>
              <a:rPr lang="en-US" sz="2200" dirty="0"/>
              <a:t>Native American Rights Fund</a:t>
            </a:r>
          </a:p>
          <a:p>
            <a:pPr algn="l">
              <a:spcBef>
                <a:spcPct val="0"/>
              </a:spcBef>
              <a:spcAft>
                <a:spcPct val="0"/>
              </a:spcAft>
            </a:pPr>
            <a:r>
              <a:rPr lang="en-US" sz="2200" dirty="0"/>
              <a:t>Anchorage, Alaska</a:t>
            </a:r>
          </a:p>
        </p:txBody>
      </p:sp>
      <p:pic>
        <p:nvPicPr>
          <p:cNvPr id="1026" name="Picture 2" descr="Native American Rights Fund">
            <a:extLst>
              <a:ext uri="{FF2B5EF4-FFF2-40B4-BE49-F238E27FC236}">
                <a16:creationId xmlns:a16="http://schemas.microsoft.com/office/drawing/2014/main" id="{D1AC492D-58A1-4DDD-9D7C-CCA486314DCC}"/>
              </a:ext>
            </a:extLst>
          </p:cNvPr>
          <p:cNvPicPr>
            <a:picLocks noChangeAspect="1" noChangeArrowheads="1"/>
          </p:cNvPicPr>
          <p:nvPr/>
        </p:nvPicPr>
        <p:blipFill>
          <a:blip r:embed="rId3"/>
          <a:srcRect/>
          <a:stretch>
            <a:fillRect/>
          </a:stretch>
        </p:blipFill>
        <p:spPr>
          <a:xfrm>
            <a:off x="483270" y="390133"/>
            <a:ext cx="1846975" cy="2371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tive American Rights Fund">
            <a:extLst>
              <a:ext uri="{FF2B5EF4-FFF2-40B4-BE49-F238E27FC236}">
                <a16:creationId xmlns:a16="http://schemas.microsoft.com/office/drawing/2014/main" id="{D1AC492D-58A1-4DDD-9D7C-CCA486314DCC}"/>
              </a:ext>
            </a:extLst>
          </p:cNvPr>
          <p:cNvPicPr>
            <a:picLocks noChangeAspect="1" noChangeArrowheads="1"/>
          </p:cNvPicPr>
          <p:nvPr/>
        </p:nvPicPr>
        <p:blipFill>
          <a:blip r:embed="rId3"/>
          <a:srcRect/>
          <a:stretch>
            <a:fillRect/>
          </a:stretch>
        </p:blipFill>
        <p:spPr>
          <a:xfrm>
            <a:off x="522566" y="5212664"/>
            <a:ext cx="884191" cy="1135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0B0EE8-2FB3-E9C5-3B1F-F9D9D21C1006}"/>
              </a:ext>
            </a:extLst>
          </p:cNvPr>
          <p:cNvSpPr txBox="1"/>
          <p:nvPr/>
        </p:nvSpPr>
        <p:spPr>
          <a:xfrm>
            <a:off x="5854171" y="5212664"/>
            <a:ext cx="5815263" cy="1446550"/>
          </a:xfrm>
          <a:prstGeom prst="rect">
            <a:avLst/>
          </a:prstGeom>
          <a:noFill/>
        </p:spPr>
        <p:txBody>
          <a:bodyPr wrap="square" rtlCol="0">
            <a:spAutoFit/>
          </a:bodyPr>
          <a:lstStyle/>
          <a:p>
            <a:pPr algn="r"/>
            <a:r>
              <a:rPr lang="en-US" sz="2200" dirty="0"/>
              <a:t>Pascua Yaqui Tribe of Arizona</a:t>
            </a:r>
          </a:p>
          <a:p>
            <a:pPr algn="r"/>
            <a:r>
              <a:rPr lang="en-US" sz="2200" dirty="0"/>
              <a:t>5th Annual </a:t>
            </a:r>
            <a:r>
              <a:rPr lang="en-US" sz="2200" dirty="0" err="1"/>
              <a:t>Utteaka</a:t>
            </a:r>
            <a:r>
              <a:rPr lang="en-US" sz="2200" dirty="0"/>
              <a:t> </a:t>
            </a:r>
            <a:r>
              <a:rPr lang="en-US" sz="2200" dirty="0" err="1"/>
              <a:t>Naawak</a:t>
            </a:r>
            <a:r>
              <a:rPr lang="en-US" sz="2200" dirty="0"/>
              <a:t> </a:t>
            </a:r>
          </a:p>
          <a:p>
            <a:pPr algn="r"/>
            <a:r>
              <a:rPr lang="en-US" sz="2200" dirty="0"/>
              <a:t>ICWA &amp; Child Welfare Conference</a:t>
            </a:r>
          </a:p>
          <a:p>
            <a:pPr algn="r"/>
            <a:r>
              <a:rPr lang="en-US" sz="2200" dirty="0"/>
              <a:t>October 12, 2022</a:t>
            </a:r>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D062-6062-8A4D-9477-9C9AD083774E}"/>
              </a:ext>
            </a:extLst>
          </p:cNvPr>
          <p:cNvSpPr>
            <a:spLocks noGrp="1"/>
          </p:cNvSpPr>
          <p:nvPr>
            <p:ph type="title"/>
          </p:nvPr>
        </p:nvSpPr>
        <p:spPr>
          <a:xfrm>
            <a:off x="917576" y="500976"/>
            <a:ext cx="10571998" cy="970450"/>
          </a:xfrm>
        </p:spPr>
        <p:txBody>
          <a:bodyPr/>
          <a:lstStyle/>
          <a:p>
            <a:r>
              <a:rPr lang="en-US" b="1" i="1" dirty="0" err="1"/>
              <a:t>Brackeen</a:t>
            </a:r>
            <a:r>
              <a:rPr lang="en-US" b="1" dirty="0"/>
              <a:t>: Fifth Circuit Appeal</a:t>
            </a:r>
          </a:p>
        </p:txBody>
      </p:sp>
      <p:pic>
        <p:nvPicPr>
          <p:cNvPr id="5" name="Content Placeholder 4" descr="Map&#10;&#10;Description automatically generated">
            <a:extLst>
              <a:ext uri="{FF2B5EF4-FFF2-40B4-BE49-F238E27FC236}">
                <a16:creationId xmlns:a16="http://schemas.microsoft.com/office/drawing/2014/main" id="{2EEF431D-767E-D844-B2DD-4EF48C956A7D}"/>
              </a:ext>
            </a:extLst>
          </p:cNvPr>
          <p:cNvPicPr>
            <a:picLocks noGrp="1" noChangeAspect="1"/>
          </p:cNvPicPr>
          <p:nvPr>
            <p:ph idx="1"/>
          </p:nvPr>
        </p:nvPicPr>
        <p:blipFill>
          <a:blip r:embed="rId2"/>
          <a:srcRect/>
          <a:stretch>
            <a:fillRect/>
          </a:stretch>
        </p:blipFill>
        <p:spPr>
          <a:xfrm>
            <a:off x="2579914" y="2003624"/>
            <a:ext cx="7032172" cy="4560866"/>
          </a:xfrm>
        </p:spPr>
      </p:pic>
      <p:pic>
        <p:nvPicPr>
          <p:cNvPr id="6" name="Ink 5">
            <a:extLst>
              <a:ext uri="{FF2B5EF4-FFF2-40B4-BE49-F238E27FC236}">
                <a16:creationId xmlns:a16="http://schemas.microsoft.com/office/drawing/2014/main" id="{3D6298AA-60E4-C74D-B5A3-F9F887763ABB}"/>
              </a:ext>
            </a:extLst>
          </p:cNvPr>
          <p:cNvPicPr/>
          <p:nvPr/>
        </p:nvPicPr>
        <p:blipFill>
          <a:blip r:embed="rId3"/>
          <a:srcRect/>
          <a:stretch>
            <a:fillRect/>
          </a:stretch>
        </p:blipFill>
        <p:spPr>
          <a:xfrm>
            <a:off x="6943543" y="-1187949"/>
            <a:ext cx="144000" cy="288000"/>
          </a:xfrm>
          <a:prstGeom prst="rect">
            <a:avLst/>
          </a:prstGeom>
        </p:spPr>
      </p:pic>
    </p:spTree>
    <p:extLst>
      <p:ext uri="{BB962C8B-B14F-4D97-AF65-F5344CB8AC3E}">
        <p14:creationId xmlns:p14="http://schemas.microsoft.com/office/powerpoint/2010/main" val="87371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Brackeen</a:t>
            </a:r>
            <a:r>
              <a:rPr lang="en-US" b="1" dirty="0"/>
              <a:t>: Fifth Circuit Appeal ― Panel</a:t>
            </a:r>
            <a:endParaRPr lang="en-US" dirty="0"/>
          </a:p>
        </p:txBody>
      </p:sp>
      <p:sp>
        <p:nvSpPr>
          <p:cNvPr id="4" name="Content Placeholder 2"/>
          <p:cNvSpPr>
            <a:spLocks noGrp="1"/>
          </p:cNvSpPr>
          <p:nvPr>
            <p:ph idx="1"/>
          </p:nvPr>
        </p:nvSpPr>
        <p:spPr>
          <a:xfrm>
            <a:off x="861780" y="2133882"/>
            <a:ext cx="5234219" cy="1793122"/>
          </a:xfrm>
        </p:spPr>
        <p:txBody>
          <a:bodyPr>
            <a:noAutofit/>
          </a:bodyPr>
          <a:lstStyle/>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Procedure:</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Stay granted on December 3, 2018</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Oral arguments March 13, 2019</a:t>
            </a:r>
          </a:p>
        </p:txBody>
      </p:sp>
      <p:sp>
        <p:nvSpPr>
          <p:cNvPr id="5" name="Content Placeholder 2"/>
          <p:cNvSpPr txBox="1">
            <a:spLocks/>
          </p:cNvSpPr>
          <p:nvPr/>
        </p:nvSpPr>
        <p:spPr>
          <a:xfrm>
            <a:off x="6037005" y="2033863"/>
            <a:ext cx="5549725" cy="4002849"/>
          </a:xfrm>
          <a:prstGeom prst="rect">
            <a:avLst/>
          </a:prstGeom>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Amici for Defendants/Intervenors: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21 States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325 Tribes &amp; 57 Tribal Organizations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Members of Congress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Casey Family Programs et al</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Constitutional Law Scholars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Federal Indian Law Scholars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 . . and others</a:t>
            </a:r>
          </a:p>
        </p:txBody>
      </p:sp>
      <p:sp>
        <p:nvSpPr>
          <p:cNvPr id="6" name="Content Placeholder 2"/>
          <p:cNvSpPr txBox="1">
            <a:spLocks/>
          </p:cNvSpPr>
          <p:nvPr/>
        </p:nvSpPr>
        <p:spPr>
          <a:xfrm>
            <a:off x="861780" y="3040070"/>
            <a:ext cx="4696654" cy="3883577"/>
          </a:xfrm>
          <a:prstGeom prst="rect">
            <a:avLst/>
          </a:prstGeom>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Amici for Plaintiffs: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State of Ohio</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Goldwater Institute</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Christian Alliance</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Project on Fair Representation</a:t>
            </a:r>
          </a:p>
        </p:txBody>
      </p:sp>
    </p:spTree>
    <p:extLst>
      <p:ext uri="{BB962C8B-B14F-4D97-AF65-F5344CB8AC3E}">
        <p14:creationId xmlns:p14="http://schemas.microsoft.com/office/powerpoint/2010/main" val="3963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additive="base">
                                        <p:cTn id="5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 calcmode="lin" valueType="num">
                                      <p:cBhvr additive="base">
                                        <p:cTn id="5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 calcmode="lin" valueType="num">
                                      <p:cBhvr additive="base">
                                        <p:cTn id="6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additive="base">
                                        <p:cTn id="7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additive="base">
                                        <p:cTn id="8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Brackeen</a:t>
            </a:r>
            <a:r>
              <a:rPr lang="en-US" b="1" dirty="0"/>
              <a:t>: Fifth Circuit Appeal ― Panel</a:t>
            </a:r>
            <a:endParaRPr lang="en-US" dirty="0"/>
          </a:p>
        </p:txBody>
      </p:sp>
      <p:sp>
        <p:nvSpPr>
          <p:cNvPr id="3" name="Content Placeholder 2"/>
          <p:cNvSpPr>
            <a:spLocks noGrp="1"/>
          </p:cNvSpPr>
          <p:nvPr>
            <p:ph idx="1"/>
          </p:nvPr>
        </p:nvSpPr>
        <p:spPr>
          <a:xfrm>
            <a:off x="700724" y="2546751"/>
            <a:ext cx="10508050" cy="4045778"/>
          </a:xfrm>
        </p:spPr>
        <p:txBody>
          <a:bodyPr>
            <a:normAutofit/>
          </a:bodyPr>
          <a:lstStyle/>
          <a:p>
            <a:pPr lvl="0">
              <a:buClr>
                <a:srgbClr val="8CB64A"/>
              </a:buClr>
              <a:buSzPct val="92000"/>
              <a:buFont typeface="Wingdings" panose="05000000000000000000" pitchFamily="2" charset="2"/>
              <a:buChar char="Ø"/>
            </a:pPr>
            <a:r>
              <a:rPr lang="en-US" sz="2400" b="1" dirty="0">
                <a:solidFill>
                  <a:srgbClr val="3D3D3D"/>
                </a:solidFill>
                <a:latin typeface="-apple-system"/>
                <a:hlinkClick r:id="rId2"/>
              </a:rPr>
              <a:t>Panel Decision</a:t>
            </a:r>
            <a:r>
              <a:rPr lang="en-US" sz="2400" b="1" dirty="0">
                <a:solidFill>
                  <a:srgbClr val="3D3D3D"/>
                </a:solidFill>
                <a:latin typeface="-apple-system"/>
              </a:rPr>
              <a:t> Issued on August 9, 2019</a:t>
            </a:r>
          </a:p>
          <a:p>
            <a:pPr marL="972900" lvl="2" indent="-342900">
              <a:buClr>
                <a:srgbClr val="8CB64A"/>
              </a:buClr>
              <a:buSzPct val="92000"/>
              <a:buFont typeface="Courier New" panose="02070309020205020404" pitchFamily="49" charset="0"/>
              <a:buChar char="o"/>
            </a:pPr>
            <a:r>
              <a:rPr lang="en-US" sz="2400" dirty="0">
                <a:solidFill>
                  <a:srgbClr val="3D3D3D"/>
                </a:solidFill>
                <a:latin typeface="-apple-system"/>
              </a:rPr>
              <a:t>Tribes and Federal Government won on all issues except standing, including:</a:t>
            </a:r>
          </a:p>
          <a:p>
            <a:pPr marL="1350900" lvl="3" indent="-342900">
              <a:buClr>
                <a:srgbClr val="8CB64A"/>
              </a:buClr>
              <a:buSzPct val="92000"/>
              <a:buFont typeface="Arial" panose="020B0604020202020204" pitchFamily="34" charset="0"/>
              <a:buChar char="•"/>
            </a:pPr>
            <a:r>
              <a:rPr lang="en-US" sz="2400" dirty="0">
                <a:solidFill>
                  <a:srgbClr val="3D3D3D"/>
                </a:solidFill>
                <a:latin typeface="-apple-system"/>
              </a:rPr>
              <a:t>Equal Protection</a:t>
            </a:r>
          </a:p>
          <a:p>
            <a:pPr marL="1350900" lvl="3" indent="-342900">
              <a:buClr>
                <a:srgbClr val="8CB64A"/>
              </a:buClr>
              <a:buSzPct val="92000"/>
              <a:buFont typeface="Arial" panose="020B0604020202020204" pitchFamily="34" charset="0"/>
              <a:buChar char="•"/>
            </a:pPr>
            <a:r>
              <a:rPr lang="en-US" sz="2400" dirty="0">
                <a:solidFill>
                  <a:srgbClr val="3D3D3D"/>
                </a:solidFill>
                <a:latin typeface="-apple-system"/>
              </a:rPr>
              <a:t>Commandeering</a:t>
            </a:r>
          </a:p>
          <a:p>
            <a:pPr marL="1350900" lvl="3" indent="-342900">
              <a:buClr>
                <a:srgbClr val="8CB64A"/>
              </a:buClr>
              <a:buSzPct val="92000"/>
              <a:buFont typeface="Arial" panose="020B0604020202020204" pitchFamily="34" charset="0"/>
              <a:buChar char="•"/>
            </a:pPr>
            <a:r>
              <a:rPr lang="en-US" sz="2400" dirty="0">
                <a:solidFill>
                  <a:srgbClr val="3D3D3D"/>
                </a:solidFill>
                <a:latin typeface="-apple-system"/>
              </a:rPr>
              <a:t>Non-Delegation</a:t>
            </a:r>
          </a:p>
          <a:p>
            <a:pPr marL="1350900" lvl="3" indent="-342900">
              <a:buClr>
                <a:srgbClr val="8CB64A"/>
              </a:buClr>
              <a:buSzPct val="92000"/>
              <a:buFont typeface="Arial" panose="020B0604020202020204" pitchFamily="34" charset="0"/>
              <a:buChar char="•"/>
            </a:pPr>
            <a:r>
              <a:rPr lang="en-US" sz="2400" dirty="0">
                <a:solidFill>
                  <a:srgbClr val="3D3D3D"/>
                </a:solidFill>
                <a:latin typeface="-apple-system"/>
              </a:rPr>
              <a:t>Administrative Procedures Act</a:t>
            </a:r>
          </a:p>
          <a:p>
            <a:pPr marL="972900" lvl="2" indent="-342900">
              <a:buClr>
                <a:srgbClr val="8CB64A"/>
              </a:buClr>
              <a:buSzPct val="92000"/>
              <a:buFont typeface="Courier New" panose="02070309020205020404" pitchFamily="49" charset="0"/>
              <a:buChar char="o"/>
            </a:pPr>
            <a:r>
              <a:rPr lang="en-US" sz="2400" dirty="0">
                <a:solidFill>
                  <a:srgbClr val="3D3D3D"/>
                </a:solidFill>
                <a:latin typeface="-apple-system"/>
              </a:rPr>
              <a:t>Partial dissent found for Texas on commandeering</a:t>
            </a:r>
          </a:p>
          <a:p>
            <a:endParaRPr lang="en-US" dirty="0"/>
          </a:p>
        </p:txBody>
      </p:sp>
    </p:spTree>
    <p:extLst>
      <p:ext uri="{BB962C8B-B14F-4D97-AF65-F5344CB8AC3E}">
        <p14:creationId xmlns:p14="http://schemas.microsoft.com/office/powerpoint/2010/main" val="97418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Brackeen</a:t>
            </a:r>
            <a:r>
              <a:rPr lang="en-US" b="1" dirty="0"/>
              <a:t>: Fifth Circuit Appeal ― </a:t>
            </a:r>
            <a:r>
              <a:rPr lang="en-US" b="1" dirty="0" err="1"/>
              <a:t>En</a:t>
            </a:r>
            <a:r>
              <a:rPr lang="en-US" b="1" dirty="0"/>
              <a:t> Banc</a:t>
            </a:r>
            <a:endParaRPr lang="en-US" dirty="0"/>
          </a:p>
        </p:txBody>
      </p:sp>
      <p:sp>
        <p:nvSpPr>
          <p:cNvPr id="4" name="Content Placeholder 2"/>
          <p:cNvSpPr>
            <a:spLocks noGrp="1"/>
          </p:cNvSpPr>
          <p:nvPr>
            <p:ph idx="1"/>
          </p:nvPr>
        </p:nvSpPr>
        <p:spPr>
          <a:xfrm>
            <a:off x="810000" y="2266535"/>
            <a:ext cx="6521070" cy="1597542"/>
          </a:xfrm>
        </p:spPr>
        <p:txBody>
          <a:bodyPr>
            <a:noAutofit/>
          </a:bodyPr>
          <a:lstStyle/>
          <a:p>
            <a:pPr marL="465138" indent="-465138">
              <a:spcBef>
                <a:spcPts val="600"/>
              </a:spcBef>
              <a:spcAft>
                <a:spcPct val="0"/>
              </a:spcAft>
              <a:buFont typeface="Wingdings" panose="05000000000000000000" pitchFamily="2" charset="2"/>
              <a:buChar char="Ø"/>
            </a:pPr>
            <a:r>
              <a:rPr lang="en-US" sz="2200" b="1" dirty="0">
                <a:latin typeface="+mj-lt"/>
                <a:cs typeface="Arial" panose="020B0604020202020204" pitchFamily="34" charset="0"/>
              </a:rPr>
              <a:t>Procedure:</a:t>
            </a:r>
          </a:p>
          <a:p>
            <a:pPr marL="972900" lvl="2" indent="-342900">
              <a:spcBef>
                <a:spcPts val="0"/>
              </a:spcBef>
              <a:spcAft>
                <a:spcPts val="0"/>
              </a:spcAft>
              <a:buClr>
                <a:srgbClr val="8CB64A"/>
              </a:buClr>
              <a:buSzPct val="92000"/>
              <a:buFont typeface="Courier New" panose="02070309020205020404" pitchFamily="49" charset="0"/>
              <a:buChar char="o"/>
            </a:pPr>
            <a:r>
              <a:rPr lang="en-US" sz="2200" dirty="0" err="1">
                <a:solidFill>
                  <a:srgbClr val="3D3D3D"/>
                </a:solidFill>
                <a:latin typeface="+mj-lt"/>
              </a:rPr>
              <a:t>En</a:t>
            </a:r>
            <a:r>
              <a:rPr lang="en-US" sz="2200" dirty="0">
                <a:solidFill>
                  <a:srgbClr val="3D3D3D"/>
                </a:solidFill>
                <a:latin typeface="+mj-lt"/>
              </a:rPr>
              <a:t> Banc granted</a:t>
            </a:r>
          </a:p>
          <a:p>
            <a:pPr marL="972900" lvl="2" indent="-342900">
              <a:spcBef>
                <a:spcPts val="0"/>
              </a:spcBef>
              <a:spcAft>
                <a:spcPts val="0"/>
              </a:spcAft>
              <a:buClr>
                <a:srgbClr val="8CB64A"/>
              </a:buClr>
              <a:buSzPct val="92000"/>
              <a:buFont typeface="Courier New" panose="02070309020205020404" pitchFamily="49" charset="0"/>
              <a:buChar char="o"/>
            </a:pPr>
            <a:r>
              <a:rPr lang="en-US" sz="2200" dirty="0">
                <a:solidFill>
                  <a:srgbClr val="3D3D3D"/>
                </a:solidFill>
                <a:latin typeface="+mj-lt"/>
              </a:rPr>
              <a:t>Oral argument held on January 22, 2020</a:t>
            </a:r>
          </a:p>
          <a:p>
            <a:pPr marL="972900" lvl="2" indent="-342900">
              <a:spcBef>
                <a:spcPts val="0"/>
              </a:spcBef>
              <a:spcAft>
                <a:spcPts val="0"/>
              </a:spcAft>
              <a:buClr>
                <a:srgbClr val="8CB64A"/>
              </a:buClr>
              <a:buSzPct val="92000"/>
              <a:buFont typeface="Courier New" panose="02070309020205020404" pitchFamily="49" charset="0"/>
              <a:buChar char="o"/>
            </a:pPr>
            <a:r>
              <a:rPr lang="en-US" sz="2200" dirty="0">
                <a:solidFill>
                  <a:srgbClr val="3D3D3D"/>
                </a:solidFill>
                <a:latin typeface="+mj-lt"/>
              </a:rPr>
              <a:t>Briefing </a:t>
            </a:r>
            <a:r>
              <a:rPr lang="en-US" sz="2200" dirty="0">
                <a:solidFill>
                  <a:srgbClr val="3D3D3D"/>
                </a:solidFill>
                <a:latin typeface="+mj-lt"/>
                <a:hlinkClick r:id="rId2"/>
              </a:rPr>
              <a:t>here</a:t>
            </a:r>
            <a:endParaRPr lang="en-US" sz="2200" dirty="0">
              <a:solidFill>
                <a:srgbClr val="3D3D3D"/>
              </a:solidFill>
              <a:latin typeface="+mj-lt"/>
            </a:endParaRPr>
          </a:p>
        </p:txBody>
      </p:sp>
      <p:sp>
        <p:nvSpPr>
          <p:cNvPr id="6" name="Content Placeholder 2"/>
          <p:cNvSpPr txBox="1">
            <a:spLocks/>
          </p:cNvSpPr>
          <p:nvPr/>
        </p:nvSpPr>
        <p:spPr>
          <a:xfrm>
            <a:off x="810000" y="3311307"/>
            <a:ext cx="5193715" cy="3883577"/>
          </a:xfrm>
          <a:prstGeom prst="rect">
            <a:avLst/>
          </a:prstGeom>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200" b="1" dirty="0">
                <a:cs typeface="Arial" panose="020B0604020202020204" pitchFamily="34" charset="0"/>
              </a:rPr>
              <a:t>Amici for Plaintiffs: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State of Ohio</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New Civil Liberties Alliance</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Goldwater Institute</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Christian Alliance</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Project on Fair Representation</a:t>
            </a:r>
          </a:p>
        </p:txBody>
      </p:sp>
      <p:sp>
        <p:nvSpPr>
          <p:cNvPr id="7" name="Content Placeholder 2"/>
          <p:cNvSpPr txBox="1">
            <a:spLocks/>
          </p:cNvSpPr>
          <p:nvPr/>
        </p:nvSpPr>
        <p:spPr>
          <a:xfrm>
            <a:off x="6642275" y="2173454"/>
            <a:ext cx="4739723" cy="4237358"/>
          </a:xfrm>
          <a:prstGeom prst="rect">
            <a:avLst/>
          </a:prstGeom>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200" b="1" dirty="0">
                <a:cs typeface="Arial" panose="020B0604020202020204" pitchFamily="34" charset="0"/>
              </a:rPr>
              <a:t>Amici for Defendants/Intervenors: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26 States &amp; District of Columbia</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76 Members of Congress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486 Tribes &amp; 59 Tribal Organizations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Casey Family Programs et al</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Administrative &amp; Constitutional Law Scholars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Federal Indian Law Scholars</a:t>
            </a:r>
          </a:p>
          <a:p>
            <a:pPr marL="690563" indent="-466725">
              <a:spcBef>
                <a:spcPts val="600"/>
              </a:spcBef>
              <a:spcAft>
                <a:spcPct val="0"/>
              </a:spcAft>
              <a:buFont typeface="Courier New" panose="02070309020205020404" pitchFamily="49" charset="0"/>
              <a:buChar char="o"/>
            </a:pPr>
            <a:r>
              <a:rPr lang="en-US" sz="2200" dirty="0">
                <a:cs typeface="Arial" panose="020B0604020202020204" pitchFamily="34" charset="0"/>
              </a:rPr>
              <a:t>. . . and others</a:t>
            </a:r>
          </a:p>
        </p:txBody>
      </p:sp>
    </p:spTree>
    <p:extLst>
      <p:ext uri="{BB962C8B-B14F-4D97-AF65-F5344CB8AC3E}">
        <p14:creationId xmlns:p14="http://schemas.microsoft.com/office/powerpoint/2010/main" val="16231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additive="base">
                                        <p:cTn id="4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additive="base">
                                        <p:cTn id="6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 calcmode="lin" valueType="num">
                                      <p:cBhvr additive="base">
                                        <p:cTn id="7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 calcmode="lin" valueType="num">
                                      <p:cBhvr additive="base">
                                        <p:cTn id="8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 calcmode="lin" valueType="num">
                                      <p:cBhvr additive="base">
                                        <p:cTn id="8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b="1" i="1" dirty="0" err="1">
                <a:cs typeface="Arial" panose="020B0604020202020204" pitchFamily="34" charset="0"/>
              </a:rPr>
              <a:t>Brackeen</a:t>
            </a:r>
            <a:r>
              <a:rPr lang="en-US" b="1" dirty="0">
                <a:cs typeface="Arial" panose="020B0604020202020204" pitchFamily="34" charset="0"/>
              </a:rPr>
              <a:t>: </a:t>
            </a:r>
            <a:r>
              <a:rPr lang="en-US" b="1" dirty="0" err="1">
                <a:cs typeface="Arial" panose="020B0604020202020204" pitchFamily="34" charset="0"/>
              </a:rPr>
              <a:t>En</a:t>
            </a:r>
            <a:r>
              <a:rPr lang="en-US" b="1" dirty="0">
                <a:cs typeface="Arial" panose="020B0604020202020204" pitchFamily="34" charset="0"/>
              </a:rPr>
              <a:t> Banc Key Holdings</a:t>
            </a:r>
          </a:p>
        </p:txBody>
      </p:sp>
      <p:sp>
        <p:nvSpPr>
          <p:cNvPr id="4" name="Content Placeholder 2"/>
          <p:cNvSpPr>
            <a:spLocks noGrp="1"/>
          </p:cNvSpPr>
          <p:nvPr>
            <p:ph idx="1"/>
          </p:nvPr>
        </p:nvSpPr>
        <p:spPr>
          <a:xfrm>
            <a:off x="2713703" y="2168013"/>
            <a:ext cx="9011265" cy="4291781"/>
          </a:xfrm>
        </p:spPr>
        <p:txBody>
          <a:bodyPr>
            <a:normAutofit lnSpcReduction="10000"/>
          </a:bodyPr>
          <a:lstStyle/>
          <a:p>
            <a:pPr marL="1090613" lvl="1" indent="-466725">
              <a:buFont typeface="Wingdings" panose="05000000000000000000" pitchFamily="2" charset="2"/>
              <a:buChar char="Ø"/>
            </a:pPr>
            <a:r>
              <a:rPr lang="en-US" sz="2200" dirty="0">
                <a:latin typeface="-apple-system"/>
              </a:rPr>
              <a:t>Congress has the authority to enact ICWA</a:t>
            </a:r>
          </a:p>
          <a:p>
            <a:pPr marL="1090613" lvl="1" indent="-466725">
              <a:buFont typeface="Wingdings" panose="05000000000000000000" pitchFamily="2" charset="2"/>
              <a:buChar char="Ø"/>
            </a:pPr>
            <a:r>
              <a:rPr lang="en-US" sz="2200" dirty="0">
                <a:latin typeface="-apple-system"/>
              </a:rPr>
              <a:t>ICWA does not discriminate on the basis of race</a:t>
            </a:r>
          </a:p>
          <a:p>
            <a:pPr marL="1090613" lvl="1" indent="-466725">
              <a:buFont typeface="Wingdings" panose="05000000000000000000" pitchFamily="2" charset="2"/>
              <a:buChar char="Ø"/>
            </a:pPr>
            <a:r>
              <a:rPr lang="en-US" sz="2200" dirty="0">
                <a:latin typeface="-apple-system"/>
              </a:rPr>
              <a:t>Many provisions of ICWA upheld as constitutional (or were not challenged in the appeal)</a:t>
            </a:r>
          </a:p>
          <a:p>
            <a:pPr marL="1090613" lvl="1" indent="-466725">
              <a:buFont typeface="Wingdings" panose="05000000000000000000" pitchFamily="2" charset="2"/>
              <a:buChar char="Ø"/>
            </a:pPr>
            <a:r>
              <a:rPr lang="en-US" sz="2200" dirty="0">
                <a:latin typeface="-apple-system"/>
              </a:rPr>
              <a:t>Court equally divided as to a number of other provisions</a:t>
            </a:r>
          </a:p>
          <a:p>
            <a:pPr marL="1090613" lvl="1" indent="-466725">
              <a:buFont typeface="Wingdings" panose="05000000000000000000" pitchFamily="2" charset="2"/>
              <a:buChar char="Ø"/>
            </a:pPr>
            <a:r>
              <a:rPr lang="en-US" sz="2200" dirty="0">
                <a:latin typeface="-apple-system"/>
              </a:rPr>
              <a:t>Narrow majority held three provisions unconstitutionally “commandeered” state agencies</a:t>
            </a:r>
          </a:p>
          <a:p>
            <a:pPr marL="1090613" lvl="1" indent="-466725">
              <a:buFont typeface="Wingdings" panose="05000000000000000000" pitchFamily="2" charset="2"/>
              <a:buChar char="Ø"/>
            </a:pPr>
            <a:r>
              <a:rPr lang="en-US" sz="2200" dirty="0">
                <a:latin typeface="-apple-system"/>
              </a:rPr>
              <a:t>ICWA regulations mostly upheld</a:t>
            </a:r>
          </a:p>
          <a:p>
            <a:pPr marL="1090613" lvl="1" indent="-466725">
              <a:buFont typeface="Wingdings" panose="05000000000000000000" pitchFamily="2" charset="2"/>
              <a:buChar char="Ø"/>
            </a:pPr>
            <a:r>
              <a:rPr lang="en-US" sz="2200" dirty="0">
                <a:latin typeface="-apple-system"/>
              </a:rPr>
              <a:t>Judge Costa: Since no state court has to listen to us it’s a 300 page advisory opinion.</a:t>
            </a:r>
          </a:p>
        </p:txBody>
      </p:sp>
      <p:sp>
        <p:nvSpPr>
          <p:cNvPr id="2" name="TextBox 1"/>
          <p:cNvSpPr txBox="1"/>
          <p:nvPr/>
        </p:nvSpPr>
        <p:spPr>
          <a:xfrm>
            <a:off x="471948" y="2639962"/>
            <a:ext cx="3156155" cy="2893100"/>
          </a:xfrm>
          <a:prstGeom prst="rect">
            <a:avLst/>
          </a:prstGeom>
          <a:noFill/>
        </p:spPr>
        <p:txBody>
          <a:bodyPr wrap="square" rtlCol="0">
            <a:spAutoFit/>
          </a:bodyPr>
          <a:lstStyle/>
          <a:p>
            <a:pPr marL="223838"/>
            <a:r>
              <a:rPr lang="en-US" sz="2600" b="1" dirty="0">
                <a:latin typeface="-apple-system"/>
              </a:rPr>
              <a:t>315 page </a:t>
            </a:r>
            <a:r>
              <a:rPr lang="en-US" sz="2600" b="1" dirty="0">
                <a:latin typeface="-apple-system"/>
                <a:hlinkClick r:id="rId3"/>
              </a:rPr>
              <a:t>opinion</a:t>
            </a:r>
            <a:r>
              <a:rPr lang="en-US" sz="2600" b="1" dirty="0">
                <a:latin typeface="-apple-system"/>
              </a:rPr>
              <a:t> with various concurring opinions.  </a:t>
            </a:r>
          </a:p>
          <a:p>
            <a:pPr marL="223838"/>
            <a:endParaRPr lang="en-US" sz="2600" b="1" dirty="0">
              <a:latin typeface="-apple-system"/>
            </a:endParaRPr>
          </a:p>
          <a:p>
            <a:pPr marL="223838"/>
            <a:r>
              <a:rPr lang="en-US" sz="2600" b="1" dirty="0">
                <a:latin typeface="-apple-system"/>
              </a:rPr>
              <a:t>Take away: </a:t>
            </a:r>
          </a:p>
          <a:p>
            <a:pPr marL="223838"/>
            <a:r>
              <a:rPr lang="en-US" sz="2600" b="1" dirty="0">
                <a:latin typeface="-apple-system"/>
              </a:rPr>
              <a:t>It’s a mess! </a:t>
            </a:r>
          </a:p>
        </p:txBody>
      </p:sp>
    </p:spTree>
    <p:extLst>
      <p:ext uri="{BB962C8B-B14F-4D97-AF65-F5344CB8AC3E}">
        <p14:creationId xmlns:p14="http://schemas.microsoft.com/office/powerpoint/2010/main" val="35009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sz="quarter" idx="4294967295"/>
            <p:extLst>
              <p:ext uri="{D42A27DB-BD31-4B8C-83A1-F6EECF244321}">
                <p14:modId xmlns:p14="http://schemas.microsoft.com/office/powerpoint/2010/main" val="4103241809"/>
              </p:ext>
            </p:extLst>
          </p:nvPr>
        </p:nvGraphicFramePr>
        <p:xfrm>
          <a:off x="279699" y="1740908"/>
          <a:ext cx="11544002" cy="4981075"/>
        </p:xfrm>
        <a:graphic>
          <a:graphicData uri="http://schemas.openxmlformats.org/drawingml/2006/table">
            <a:tbl>
              <a:tblPr firstRow="1" bandRow="1"/>
              <a:tblGrid>
                <a:gridCol w="5369303">
                  <a:extLst>
                    <a:ext uri="{9D8B030D-6E8A-4147-A177-3AD203B41FA5}">
                      <a16:colId xmlns:a16="http://schemas.microsoft.com/office/drawing/2014/main" val="1539397267"/>
                    </a:ext>
                  </a:extLst>
                </a:gridCol>
                <a:gridCol w="3097968">
                  <a:extLst>
                    <a:ext uri="{9D8B030D-6E8A-4147-A177-3AD203B41FA5}">
                      <a16:colId xmlns:a16="http://schemas.microsoft.com/office/drawing/2014/main" val="2337916226"/>
                    </a:ext>
                  </a:extLst>
                </a:gridCol>
                <a:gridCol w="3076731">
                  <a:extLst>
                    <a:ext uri="{9D8B030D-6E8A-4147-A177-3AD203B41FA5}">
                      <a16:colId xmlns:a16="http://schemas.microsoft.com/office/drawing/2014/main" val="1721599718"/>
                    </a:ext>
                  </a:extLst>
                </a:gridCol>
              </a:tblGrid>
              <a:tr h="532167">
                <a:tc>
                  <a:txBody>
                    <a:bodyPr/>
                    <a:lstStyle/>
                    <a:p>
                      <a:pPr marL="285750" marR="0" indent="-285750" algn="ctr">
                        <a:lnSpc>
                          <a:spcPct val="115000"/>
                        </a:lnSpc>
                        <a:spcBef>
                          <a:spcPct val="0"/>
                        </a:spcBef>
                        <a:spcAft>
                          <a:spcPct val="0"/>
                        </a:spcAft>
                        <a:buFont typeface="Wingdings" panose="05000000000000000000" pitchFamily="2" charset="2"/>
                        <a:buChar char="Ø"/>
                      </a:pPr>
                      <a:r>
                        <a:rPr lang="en-US" sz="1500" b="1" kern="1200" cap="small" dirty="0">
                          <a:solidFill>
                            <a:srgbClr val="FFFFFF"/>
                          </a:solidFill>
                          <a:effectLst/>
                          <a:latin typeface="-apple-system"/>
                          <a:ea typeface="Times New Roman" panose="02020603050405020304" pitchFamily="18" charset="0"/>
                          <a:cs typeface="Arial" panose="020B0604020202020204" pitchFamily="34" charset="0"/>
                        </a:rPr>
                        <a:t>Upheld</a:t>
                      </a:r>
                      <a:endParaRPr lang="en-US" sz="1500" dirty="0">
                        <a:effectLst/>
                        <a:latin typeface="-apple-system"/>
                        <a:ea typeface="Calibri" panose="020F0502020204030204" pitchFamily="34" charset="0"/>
                        <a:cs typeface="Times New Roman" panose="02020603050405020304" pitchFamily="18" charset="0"/>
                      </a:endParaRPr>
                    </a:p>
                  </a:txBody>
                  <a:tcPr marL="86649" marR="86649" marT="43324" marB="433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marL="285750" marR="0" indent="-285750" algn="ctr">
                        <a:lnSpc>
                          <a:spcPct val="115000"/>
                        </a:lnSpc>
                        <a:spcBef>
                          <a:spcPct val="0"/>
                        </a:spcBef>
                        <a:spcAft>
                          <a:spcPct val="0"/>
                        </a:spcAft>
                        <a:buFont typeface="Wingdings" panose="05000000000000000000" pitchFamily="2" charset="2"/>
                        <a:buChar char="Ø"/>
                      </a:pPr>
                      <a:r>
                        <a:rPr lang="en-US" sz="1500" b="1" kern="1200" cap="small" dirty="0">
                          <a:solidFill>
                            <a:srgbClr val="FFFFFF"/>
                          </a:solidFill>
                          <a:effectLst/>
                          <a:latin typeface="-apple-system"/>
                          <a:ea typeface="Times New Roman" panose="02020603050405020304" pitchFamily="18" charset="0"/>
                          <a:cs typeface="Arial" panose="020B0604020202020204" pitchFamily="34" charset="0"/>
                        </a:rPr>
                        <a:t>Equally Divided</a:t>
                      </a:r>
                      <a:endParaRPr lang="en-US" sz="1500" dirty="0">
                        <a:effectLst/>
                        <a:latin typeface="-apple-system"/>
                        <a:ea typeface="Calibri" panose="020F0502020204030204" pitchFamily="34" charset="0"/>
                        <a:cs typeface="Times New Roman" panose="02020603050405020304" pitchFamily="18" charset="0"/>
                      </a:endParaRPr>
                    </a:p>
                  </a:txBody>
                  <a:tcPr marL="86649" marR="86649" marT="43324" marB="433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285750" marR="0" indent="-285750" algn="ctr">
                        <a:lnSpc>
                          <a:spcPct val="115000"/>
                        </a:lnSpc>
                        <a:spcBef>
                          <a:spcPct val="0"/>
                        </a:spcBef>
                        <a:spcAft>
                          <a:spcPct val="0"/>
                        </a:spcAft>
                        <a:buFont typeface="Wingdings" panose="05000000000000000000" pitchFamily="2" charset="2"/>
                        <a:buChar char="Ø"/>
                      </a:pPr>
                      <a:r>
                        <a:rPr lang="en-US" sz="1500" b="1" kern="1200" cap="small" dirty="0">
                          <a:solidFill>
                            <a:srgbClr val="FFFFFF"/>
                          </a:solidFill>
                          <a:effectLst/>
                          <a:latin typeface="-apple-system"/>
                          <a:ea typeface="Times New Roman" panose="02020603050405020304" pitchFamily="18" charset="0"/>
                          <a:cs typeface="Arial" panose="020B0604020202020204" pitchFamily="34" charset="0"/>
                        </a:rPr>
                        <a:t>Unconstitutional</a:t>
                      </a:r>
                      <a:endParaRPr lang="en-US" sz="1500" dirty="0">
                        <a:effectLst/>
                        <a:latin typeface="-apple-system"/>
                        <a:ea typeface="Calibri" panose="020F0502020204030204" pitchFamily="34" charset="0"/>
                        <a:cs typeface="Times New Roman" panose="02020603050405020304" pitchFamily="18" charset="0"/>
                      </a:endParaRPr>
                    </a:p>
                  </a:txBody>
                  <a:tcPr marL="86649" marR="86649" marT="43324" marB="433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429297306"/>
                  </a:ext>
                </a:extLst>
              </a:tr>
              <a:tr h="4165240">
                <a:tc>
                  <a:txBody>
                    <a:bodyPr/>
                    <a:lstStyle/>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Right to intervention (§ 1911(c))</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Right to court-appointed counsel (§ 1912(b))</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Right to examine reports and documents</a:t>
                      </a:r>
                      <a:r>
                        <a:rPr lang="en-US" sz="1500" baseline="0" dirty="0">
                          <a:effectLst/>
                          <a:latin typeface="-apple-system"/>
                          <a:ea typeface="Calibri" panose="020F0502020204030204" pitchFamily="34" charset="0"/>
                          <a:cs typeface="Times New Roman" panose="02020603050405020304" pitchFamily="18" charset="0"/>
                        </a:rPr>
                        <a:t> </a:t>
                      </a:r>
                      <a:r>
                        <a:rPr lang="en-US" sz="1500" dirty="0">
                          <a:effectLst/>
                          <a:latin typeface="-apple-system"/>
                          <a:ea typeface="Calibri" panose="020F0502020204030204" pitchFamily="34" charset="0"/>
                          <a:cs typeface="Times New Roman" panose="02020603050405020304" pitchFamily="18" charset="0"/>
                        </a:rPr>
                        <a:t>(§ 1912(c))</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Right to informed written consent to foster care or adoptive placements, or to TPR, and to withdraw that consent (§ 1913(a), (b), and (c))</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Right to collaterally attack state court adoption decree or petition for its invalidation (§§ 1913(d) and 1914))</a:t>
                      </a:r>
                    </a:p>
                    <a:p>
                      <a:pPr marL="285750" marR="0" lvl="0" indent="-285750" algn="l">
                        <a:spcBef>
                          <a:spcPts val="600"/>
                        </a:spcBef>
                        <a:spcAft>
                          <a:spcPct val="0"/>
                        </a:spcAft>
                        <a:buFont typeface="Wingdings" panose="05000000000000000000" pitchFamily="2" charset="2"/>
                        <a:buChar char="Ø"/>
                      </a:pPr>
                      <a:r>
                        <a:rPr lang="en-US" sz="1500" dirty="0">
                          <a:solidFill>
                            <a:srgbClr val="000000"/>
                          </a:solidFill>
                          <a:effectLst/>
                          <a:latin typeface="-apple-system"/>
                          <a:ea typeface="Calibri" panose="020F0502020204030204" pitchFamily="34" charset="0"/>
                          <a:cs typeface="Times New Roman" panose="02020603050405020304" pitchFamily="18" charset="0"/>
                        </a:rPr>
                        <a:t>Right to </a:t>
                      </a:r>
                      <a:r>
                        <a:rPr lang="en-US" sz="1500" dirty="0">
                          <a:effectLst/>
                          <a:latin typeface="-apple-system"/>
                          <a:ea typeface="Calibri" panose="020F0502020204030204" pitchFamily="34" charset="0"/>
                          <a:cs typeface="Times New Roman" panose="02020603050405020304" pitchFamily="18" charset="0"/>
                        </a:rPr>
                        <a:t>petition</a:t>
                      </a:r>
                      <a:r>
                        <a:rPr lang="en-US" sz="1500" dirty="0">
                          <a:solidFill>
                            <a:srgbClr val="000000"/>
                          </a:solidFill>
                          <a:effectLst/>
                          <a:latin typeface="-apple-system"/>
                          <a:ea typeface="Calibri" panose="020F0502020204030204" pitchFamily="34" charset="0"/>
                          <a:cs typeface="Times New Roman" panose="02020603050405020304" pitchFamily="18" charset="0"/>
                        </a:rPr>
                        <a:t> for return of custody (§ 1916(a))</a:t>
                      </a:r>
                      <a:endParaRPr lang="en-US" sz="1500" dirty="0">
                        <a:effectLst/>
                        <a:latin typeface="-apple-system"/>
                        <a:ea typeface="Calibri" panose="020F0502020204030204" pitchFamily="34" charset="0"/>
                        <a:cs typeface="Times New Roman" panose="02020603050405020304" pitchFamily="18" charset="0"/>
                      </a:endParaRPr>
                    </a:p>
                    <a:p>
                      <a:pPr marL="285750" marR="0" lvl="0" indent="-285750" algn="l">
                        <a:spcBef>
                          <a:spcPts val="600"/>
                        </a:spcBef>
                        <a:spcAft>
                          <a:spcPct val="0"/>
                        </a:spcAft>
                        <a:buFont typeface="Wingdings" panose="05000000000000000000" pitchFamily="2" charset="2"/>
                        <a:buChar char="Ø"/>
                      </a:pPr>
                      <a:r>
                        <a:rPr lang="en-US" sz="1500" dirty="0">
                          <a:solidFill>
                            <a:srgbClr val="000000"/>
                          </a:solidFill>
                          <a:effectLst/>
                          <a:latin typeface="-apple-system"/>
                          <a:ea typeface="Calibri" panose="020F0502020204030204" pitchFamily="34" charset="0"/>
                          <a:cs typeface="Times New Roman" panose="02020603050405020304" pitchFamily="18" charset="0"/>
                        </a:rPr>
                        <a:t>Right of adult </a:t>
                      </a:r>
                      <a:r>
                        <a:rPr lang="en-US" sz="1500" dirty="0">
                          <a:effectLst/>
                          <a:latin typeface="-apple-system"/>
                          <a:ea typeface="Calibri" panose="020F0502020204030204" pitchFamily="34" charset="0"/>
                          <a:cs typeface="Times New Roman" panose="02020603050405020304" pitchFamily="18" charset="0"/>
                        </a:rPr>
                        <a:t>adoptees</a:t>
                      </a:r>
                      <a:r>
                        <a:rPr lang="en-US" sz="1500" dirty="0">
                          <a:solidFill>
                            <a:srgbClr val="000000"/>
                          </a:solidFill>
                          <a:effectLst/>
                          <a:latin typeface="-apple-system"/>
                          <a:ea typeface="Calibri" panose="020F0502020204030204" pitchFamily="34" charset="0"/>
                          <a:cs typeface="Times New Roman" panose="02020603050405020304" pitchFamily="18" charset="0"/>
                        </a:rPr>
                        <a:t> </a:t>
                      </a:r>
                      <a:r>
                        <a:rPr lang="en-US" sz="1500" dirty="0">
                          <a:effectLst/>
                          <a:latin typeface="-apple-system"/>
                          <a:ea typeface="Calibri" panose="020F0502020204030204" pitchFamily="34" charset="0"/>
                          <a:cs typeface="Times New Roman" panose="02020603050405020304" pitchFamily="18" charset="0"/>
                        </a:rPr>
                        <a:t>to</a:t>
                      </a:r>
                      <a:r>
                        <a:rPr lang="en-US" sz="1500" dirty="0">
                          <a:solidFill>
                            <a:srgbClr val="000000"/>
                          </a:solidFill>
                          <a:effectLst/>
                          <a:latin typeface="-apple-system"/>
                          <a:ea typeface="Calibri" panose="020F0502020204030204" pitchFamily="34" charset="0"/>
                          <a:cs typeface="Times New Roman" panose="02020603050405020304" pitchFamily="18" charset="0"/>
                        </a:rPr>
                        <a:t> obtain tribal affiliation information (§ 1917)</a:t>
                      </a:r>
                      <a:endParaRPr lang="en-US" sz="1500" dirty="0">
                        <a:effectLst/>
                        <a:latin typeface="-apple-system"/>
                        <a:ea typeface="Calibri" panose="020F0502020204030204" pitchFamily="34" charset="0"/>
                        <a:cs typeface="Times New Roman" panose="02020603050405020304" pitchFamily="18" charset="0"/>
                      </a:endParaRPr>
                    </a:p>
                    <a:p>
                      <a:pPr marL="285750" marR="0" lvl="0" indent="-285750" algn="l">
                        <a:spcBef>
                          <a:spcPts val="600"/>
                        </a:spcBef>
                        <a:spcAft>
                          <a:spcPct val="0"/>
                        </a:spcAft>
                        <a:buFont typeface="Wingdings" panose="05000000000000000000" pitchFamily="2" charset="2"/>
                        <a:buChar char="Ø"/>
                      </a:pPr>
                      <a:r>
                        <a:rPr lang="en-US" sz="1500" dirty="0">
                          <a:solidFill>
                            <a:srgbClr val="000000"/>
                          </a:solidFill>
                          <a:effectLst/>
                          <a:latin typeface="-apple-system"/>
                          <a:ea typeface="Calibri" panose="020F0502020204030204" pitchFamily="34" charset="0"/>
                          <a:cs typeface="Times New Roman" panose="02020603050405020304" pitchFamily="18" charset="0"/>
                        </a:rPr>
                        <a:t>P</a:t>
                      </a:r>
                      <a:r>
                        <a:rPr lang="en-US" sz="1500" dirty="0">
                          <a:effectLst/>
                          <a:latin typeface="-apple-system"/>
                          <a:ea typeface="Calibri" panose="020F0502020204030204" pitchFamily="34" charset="0"/>
                          <a:cs typeface="Times New Roman" panose="02020603050405020304" pitchFamily="18" charset="0"/>
                        </a:rPr>
                        <a:t>lacement preferences (§ 1915(a) and (b)) (to the extent applicable to state courts)</a:t>
                      </a:r>
                    </a:p>
                    <a:p>
                      <a:pPr marL="285750" marR="0" lvl="0" indent="-285750" algn="l">
                        <a:spcBef>
                          <a:spcPts val="600"/>
                        </a:spcBef>
                        <a:spcAft>
                          <a:spcPts val="120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Heightened evidentiary standards in foster care and termination of parental rights proceedings (§1912(e) and (f)) (to the extent applicable to state courts</a:t>
                      </a:r>
                      <a:r>
                        <a:rPr lang="en-US" sz="1500" spc="-20" dirty="0">
                          <a:solidFill>
                            <a:srgbClr val="000000"/>
                          </a:solidFill>
                          <a:effectLst/>
                          <a:latin typeface="-apple-system"/>
                          <a:ea typeface="Calibri" panose="020F0502020204030204" pitchFamily="34" charset="0"/>
                          <a:cs typeface="Times New Roman" panose="02020603050405020304" pitchFamily="18" charset="0"/>
                        </a:rPr>
                        <a:t>)</a:t>
                      </a:r>
                      <a:endParaRPr lang="en-US" sz="1500" dirty="0">
                        <a:effectLst/>
                        <a:latin typeface="-apple-system"/>
                        <a:ea typeface="Calibri" panose="020F0502020204030204" pitchFamily="34" charset="0"/>
                        <a:cs typeface="Times New Roman" panose="02020603050405020304" pitchFamily="18" charset="0"/>
                      </a:endParaRPr>
                    </a:p>
                  </a:txBody>
                  <a:tcPr marL="86649" marR="86649" marT="43324" marB="43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285750" marR="0" lvl="0" indent="-285750" algn="l">
                        <a:spcBef>
                          <a:spcPts val="600"/>
                        </a:spcBef>
                        <a:spcAft>
                          <a:spcPct val="0"/>
                        </a:spcAft>
                        <a:buFont typeface="Wingdings" panose="05000000000000000000" pitchFamily="2" charset="2"/>
                        <a:buChar char="Ø"/>
                      </a:pPr>
                      <a:r>
                        <a:rPr lang="en-US" sz="1500" spc="-5" dirty="0">
                          <a:effectLst/>
                          <a:latin typeface="-apple-system"/>
                          <a:ea typeface="Calibri" panose="020F0502020204030204" pitchFamily="34" charset="0"/>
                          <a:cs typeface="Times New Roman" panose="02020603050405020304" pitchFamily="18" charset="0"/>
                        </a:rPr>
                        <a:t>R</a:t>
                      </a:r>
                      <a:r>
                        <a:rPr lang="en-US" sz="1500" dirty="0">
                          <a:effectLst/>
                          <a:latin typeface="-apple-system"/>
                          <a:ea typeface="Calibri" panose="020F0502020204030204" pitchFamily="34" charset="0"/>
                          <a:cs typeface="Times New Roman" panose="02020603050405020304" pitchFamily="18" charset="0"/>
                        </a:rPr>
                        <a:t>ight to notice of state child welfare proceedings involving Indian children (§ 1912(a))</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Placement preferences (to the extent applicable to state agencies) (§ 1915(a)–(b))</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Adoptive placement preference for “other Indian families” (§ 1915(a)(3))</a:t>
                      </a:r>
                    </a:p>
                    <a:p>
                      <a:pPr marL="285750" marR="0" lvl="0" indent="-285750" algn="l">
                        <a:spcBef>
                          <a:spcPts val="600"/>
                        </a:spcBef>
                        <a:spcAft>
                          <a:spcPct val="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Foster care placement preferences for a licensed “Indian foster home” (§ 1915(b)(iii))</a:t>
                      </a:r>
                    </a:p>
                    <a:p>
                      <a:pPr marL="285750" marR="0" lvl="0" indent="-285750" algn="l">
                        <a:spcBef>
                          <a:spcPts val="600"/>
                        </a:spcBef>
                        <a:spcAft>
                          <a:spcPts val="1200"/>
                        </a:spcAft>
                        <a:buFont typeface="Wingdings" panose="05000000000000000000" pitchFamily="2" charset="2"/>
                        <a:buChar char="Ø"/>
                      </a:pPr>
                      <a:r>
                        <a:rPr lang="en-US" sz="1500" dirty="0">
                          <a:effectLst/>
                          <a:latin typeface="-apple-system"/>
                          <a:ea typeface="Calibri" panose="020F0502020204030204" pitchFamily="34" charset="0"/>
                          <a:cs typeface="Times New Roman" panose="02020603050405020304" pitchFamily="18" charset="0"/>
                        </a:rPr>
                        <a:t>Requirement that states must provide certain adoption records to the Department of the Interior (§ 1951(a))</a:t>
                      </a:r>
                    </a:p>
                    <a:p>
                      <a:pPr marL="285750" marR="0" indent="-285750" algn="l">
                        <a:lnSpc>
                          <a:spcPct val="115000"/>
                        </a:lnSpc>
                        <a:spcBef>
                          <a:spcPct val="0"/>
                        </a:spcBef>
                        <a:spcAft>
                          <a:spcPts val="600"/>
                        </a:spcAft>
                        <a:buFont typeface="Wingdings" panose="05000000000000000000" pitchFamily="2" charset="2"/>
                        <a:buChar char="Ø"/>
                      </a:pPr>
                      <a:endParaRPr lang="en-US" sz="1500" dirty="0">
                        <a:effectLst/>
                        <a:latin typeface="-apple-system"/>
                        <a:ea typeface="Calibri" panose="020F0502020204030204" pitchFamily="34" charset="0"/>
                        <a:cs typeface="Times New Roman" panose="02020603050405020304" pitchFamily="18" charset="0"/>
                      </a:endParaRPr>
                    </a:p>
                  </a:txBody>
                  <a:tcPr marL="86649" marR="86649" marT="43324" marB="43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285750" marR="0" indent="-285750" algn="l">
                        <a:lnSpc>
                          <a:spcPct val="115000"/>
                        </a:lnSpc>
                        <a:spcBef>
                          <a:spcPct val="0"/>
                        </a:spcBef>
                        <a:spcAft>
                          <a:spcPts val="600"/>
                        </a:spcAft>
                        <a:buFont typeface="Wingdings" panose="05000000000000000000" pitchFamily="2" charset="2"/>
                        <a:buChar char="Ø"/>
                      </a:pPr>
                      <a:r>
                        <a:rPr lang="en-US" sz="1500" dirty="0">
                          <a:effectLst/>
                          <a:latin typeface="-apple-system"/>
                          <a:ea typeface="Calibri" panose="020F0502020204030204" pitchFamily="34" charset="0"/>
                        </a:rPr>
                        <a:t>Active efforts</a:t>
                      </a:r>
                      <a:r>
                        <a:rPr lang="en-US" sz="1500" baseline="0" dirty="0">
                          <a:effectLst/>
                          <a:latin typeface="-apple-system"/>
                          <a:ea typeface="Calibri" panose="020F0502020204030204" pitchFamily="34" charset="0"/>
                        </a:rPr>
                        <a:t> requirement </a:t>
                      </a:r>
                      <a:r>
                        <a:rPr lang="en-US" sz="1500" dirty="0">
                          <a:effectLst/>
                          <a:latin typeface="-apple-system"/>
                          <a:ea typeface="Calibri" panose="020F0502020204030204" pitchFamily="34" charset="0"/>
                        </a:rPr>
                        <a:t>(§ </a:t>
                      </a:r>
                      <a:r>
                        <a:rPr lang="en-US" sz="1500" dirty="0">
                          <a:solidFill>
                            <a:srgbClr val="000000"/>
                          </a:solidFill>
                          <a:effectLst/>
                          <a:latin typeface="-apple-system"/>
                          <a:ea typeface="Calibri" panose="020F0502020204030204" pitchFamily="34" charset="0"/>
                        </a:rPr>
                        <a:t>1912(d))</a:t>
                      </a:r>
                    </a:p>
                    <a:p>
                      <a:pPr marL="285750" marR="0" indent="-285750" algn="l">
                        <a:lnSpc>
                          <a:spcPct val="115000"/>
                        </a:lnSpc>
                        <a:spcBef>
                          <a:spcPct val="0"/>
                        </a:spcBef>
                        <a:spcAft>
                          <a:spcPts val="600"/>
                        </a:spcAft>
                        <a:buFont typeface="Wingdings" panose="05000000000000000000" pitchFamily="2" charset="2"/>
                        <a:buChar char="Ø"/>
                      </a:pPr>
                      <a:r>
                        <a:rPr lang="en-US" sz="1500" dirty="0">
                          <a:solidFill>
                            <a:srgbClr val="000000"/>
                          </a:solidFill>
                          <a:effectLst/>
                          <a:latin typeface="-apple-system"/>
                          <a:ea typeface="Calibri" panose="020F0502020204030204" pitchFamily="34" charset="0"/>
                        </a:rPr>
                        <a:t>Qualified expert witness requirement (§1912(e) and (f))</a:t>
                      </a:r>
                    </a:p>
                    <a:p>
                      <a:pPr marL="285750" marR="0" indent="-285750" algn="l">
                        <a:lnSpc>
                          <a:spcPct val="115000"/>
                        </a:lnSpc>
                        <a:spcBef>
                          <a:spcPct val="0"/>
                        </a:spcBef>
                        <a:spcAft>
                          <a:spcPts val="600"/>
                        </a:spcAft>
                        <a:buFont typeface="Wingdings" panose="05000000000000000000" pitchFamily="2" charset="2"/>
                        <a:buChar char="Ø"/>
                      </a:pPr>
                      <a:r>
                        <a:rPr lang="en-US" sz="1500" dirty="0">
                          <a:solidFill>
                            <a:srgbClr val="000000"/>
                          </a:solidFill>
                          <a:effectLst/>
                          <a:latin typeface="-apple-system"/>
                          <a:ea typeface="Calibri" panose="020F0502020204030204" pitchFamily="34" charset="0"/>
                        </a:rPr>
                        <a:t>Requirement</a:t>
                      </a:r>
                      <a:r>
                        <a:rPr lang="en-US" sz="1500" baseline="0" dirty="0">
                          <a:solidFill>
                            <a:srgbClr val="000000"/>
                          </a:solidFill>
                          <a:effectLst/>
                          <a:latin typeface="-apple-system"/>
                          <a:ea typeface="Calibri" panose="020F0502020204030204" pitchFamily="34" charset="0"/>
                        </a:rPr>
                        <a:t> that </a:t>
                      </a:r>
                      <a:r>
                        <a:rPr lang="en-US" sz="1500" dirty="0">
                          <a:solidFill>
                            <a:srgbClr val="000000"/>
                          </a:solidFill>
                          <a:effectLst/>
                          <a:latin typeface="-apple-system"/>
                          <a:ea typeface="Calibri" panose="020F0502020204030204" pitchFamily="34" charset="0"/>
                        </a:rPr>
                        <a:t>states maintain records of placements of Indian children pursuant to the placement preferences (§ 1915(e))</a:t>
                      </a:r>
                      <a:endParaRPr lang="en-US" sz="1500" i="1" dirty="0">
                        <a:effectLst/>
                        <a:latin typeface="-apple-system"/>
                        <a:ea typeface="Calibri" panose="020F0502020204030204" pitchFamily="34" charset="0"/>
                        <a:cs typeface="Times New Roman" panose="02020603050405020304" pitchFamily="18" charset="0"/>
                      </a:endParaRPr>
                    </a:p>
                  </a:txBody>
                  <a:tcPr marL="86649" marR="86649" marT="43324" marB="43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673538856"/>
                  </a:ext>
                </a:extLst>
              </a:tr>
            </a:tbl>
          </a:graphicData>
        </a:graphic>
      </p:graphicFrame>
      <p:sp>
        <p:nvSpPr>
          <p:cNvPr id="2" name="Title 1">
            <a:extLst>
              <a:ext uri="{FF2B5EF4-FFF2-40B4-BE49-F238E27FC236}">
                <a16:creationId xmlns:a16="http://schemas.microsoft.com/office/drawing/2014/main" id="{1F9CC3AA-FD6E-6741-9975-A681EC882955}"/>
              </a:ext>
            </a:extLst>
          </p:cNvPr>
          <p:cNvSpPr>
            <a:spLocks noGrp="1"/>
          </p:cNvSpPr>
          <p:nvPr>
            <p:ph type="title"/>
          </p:nvPr>
        </p:nvSpPr>
        <p:spPr/>
        <p:txBody>
          <a:bodyPr/>
          <a:lstStyle/>
          <a:p>
            <a:r>
              <a:rPr lang="en-US" b="1" i="1" dirty="0" err="1"/>
              <a:t>Brackeen</a:t>
            </a:r>
            <a:r>
              <a:rPr lang="en-US" b="1" i="1" dirty="0"/>
              <a:t>:</a:t>
            </a:r>
            <a:r>
              <a:rPr lang="en-US" b="1" dirty="0"/>
              <a:t> </a:t>
            </a:r>
            <a:r>
              <a:rPr lang="en-US" b="1" dirty="0" err="1"/>
              <a:t>En</a:t>
            </a:r>
            <a:r>
              <a:rPr lang="en-US" b="1" dirty="0"/>
              <a:t> Banc Decision Details</a:t>
            </a:r>
          </a:p>
        </p:txBody>
      </p:sp>
    </p:spTree>
    <p:extLst>
      <p:ext uri="{BB962C8B-B14F-4D97-AF65-F5344CB8AC3E}">
        <p14:creationId xmlns:p14="http://schemas.microsoft.com/office/powerpoint/2010/main" val="343612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b="1" dirty="0" err="1">
                <a:cs typeface="Arial" panose="020B0604020202020204" pitchFamily="34" charset="0"/>
              </a:rPr>
              <a:t>Brackeen</a:t>
            </a:r>
            <a:r>
              <a:rPr lang="en-US" b="1" dirty="0">
                <a:cs typeface="Arial" panose="020B0604020202020204" pitchFamily="34" charset="0"/>
              </a:rPr>
              <a:t>: Impact of </a:t>
            </a:r>
            <a:r>
              <a:rPr lang="en-US" b="1" dirty="0" err="1">
                <a:cs typeface="Arial" panose="020B0604020202020204" pitchFamily="34" charset="0"/>
              </a:rPr>
              <a:t>En</a:t>
            </a:r>
            <a:r>
              <a:rPr lang="en-US" b="1" dirty="0">
                <a:cs typeface="Arial" panose="020B0604020202020204" pitchFamily="34" charset="0"/>
              </a:rPr>
              <a:t> Banc Decision</a:t>
            </a:r>
          </a:p>
        </p:txBody>
      </p:sp>
      <p:sp>
        <p:nvSpPr>
          <p:cNvPr id="4" name="Content Placeholder 2"/>
          <p:cNvSpPr>
            <a:spLocks noGrp="1"/>
          </p:cNvSpPr>
          <p:nvPr>
            <p:ph idx="1"/>
          </p:nvPr>
        </p:nvSpPr>
        <p:spPr>
          <a:xfrm>
            <a:off x="810000" y="2127352"/>
            <a:ext cx="10555288" cy="4248150"/>
          </a:xfrm>
        </p:spPr>
        <p:txBody>
          <a:bodyPr>
            <a:normAutofit/>
          </a:bodyPr>
          <a:lstStyle/>
          <a:p>
            <a:pPr marL="690563" indent="-466725">
              <a:buFont typeface="Wingdings" panose="05000000000000000000" pitchFamily="2" charset="2"/>
              <a:buChar char="Ø"/>
            </a:pPr>
            <a:r>
              <a:rPr lang="en-US" sz="2800" b="1" dirty="0"/>
              <a:t>Limited applicability:</a:t>
            </a:r>
          </a:p>
          <a:p>
            <a:pPr marL="1090613" lvl="1" indent="-466725">
              <a:buFont typeface="Courier New" panose="02070309020205020404" pitchFamily="49" charset="0"/>
              <a:buChar char="o"/>
            </a:pPr>
            <a:r>
              <a:rPr lang="en-US" sz="2200" dirty="0"/>
              <a:t>Controlling only in </a:t>
            </a:r>
            <a:r>
              <a:rPr lang="en-US" sz="2200" i="1" dirty="0"/>
              <a:t>federal</a:t>
            </a:r>
            <a:r>
              <a:rPr lang="en-US" sz="2200" dirty="0"/>
              <a:t> courts in three states</a:t>
            </a:r>
          </a:p>
          <a:p>
            <a:pPr marL="1490663" lvl="2" indent="-466725">
              <a:buFont typeface="Wingdings" panose="05000000000000000000" pitchFamily="2" charset="2"/>
              <a:buChar char="§"/>
            </a:pPr>
            <a:r>
              <a:rPr lang="en-US" sz="2200" dirty="0"/>
              <a:t>Louisiana</a:t>
            </a:r>
          </a:p>
          <a:p>
            <a:pPr marL="1490663" lvl="2" indent="-466725">
              <a:buFont typeface="Wingdings" panose="05000000000000000000" pitchFamily="2" charset="2"/>
              <a:buChar char="§"/>
            </a:pPr>
            <a:r>
              <a:rPr lang="en-US" sz="2200" dirty="0"/>
              <a:t>Mississippi</a:t>
            </a:r>
          </a:p>
          <a:p>
            <a:pPr marL="1490663" lvl="2" indent="-466725">
              <a:buFont typeface="Wingdings" panose="05000000000000000000" pitchFamily="2" charset="2"/>
              <a:buChar char="§"/>
            </a:pPr>
            <a:r>
              <a:rPr lang="en-US" sz="2200" dirty="0"/>
              <a:t>Texas</a:t>
            </a:r>
          </a:p>
          <a:p>
            <a:pPr marL="1090613" lvl="1" indent="-466725">
              <a:buFont typeface="Courier New" panose="02070309020205020404" pitchFamily="49" charset="0"/>
              <a:buChar char="o"/>
            </a:pPr>
            <a:r>
              <a:rPr lang="en-US" sz="2200" dirty="0"/>
              <a:t>Not binding on </a:t>
            </a:r>
            <a:r>
              <a:rPr lang="en-US" sz="2200" i="1" dirty="0"/>
              <a:t>any</a:t>
            </a:r>
            <a:r>
              <a:rPr lang="en-US" sz="2200" dirty="0"/>
              <a:t> State or Tribal court</a:t>
            </a:r>
          </a:p>
        </p:txBody>
      </p:sp>
    </p:spTree>
    <p:extLst>
      <p:ext uri="{BB962C8B-B14F-4D97-AF65-F5344CB8AC3E}">
        <p14:creationId xmlns:p14="http://schemas.microsoft.com/office/powerpoint/2010/main" val="3128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Brackeen</a:t>
            </a:r>
            <a:r>
              <a:rPr lang="en-US" b="1" i="1" dirty="0"/>
              <a:t>: </a:t>
            </a:r>
            <a:br>
              <a:rPr lang="en-US" b="1" i="1" dirty="0"/>
            </a:br>
            <a:r>
              <a:rPr lang="en-US" b="1" dirty="0"/>
              <a:t>Cert </a:t>
            </a:r>
            <a:r>
              <a:rPr lang="en-US" b="1" dirty="0">
                <a:hlinkClick r:id="rId2"/>
              </a:rPr>
              <a:t>Petitions</a:t>
            </a:r>
            <a:r>
              <a:rPr lang="en-US" b="1" dirty="0"/>
              <a:t> to U.S. Supreme Court</a:t>
            </a:r>
          </a:p>
        </p:txBody>
      </p:sp>
      <p:sp>
        <p:nvSpPr>
          <p:cNvPr id="3" name="Content Placeholder 2"/>
          <p:cNvSpPr>
            <a:spLocks noGrp="1"/>
          </p:cNvSpPr>
          <p:nvPr>
            <p:ph idx="1"/>
          </p:nvPr>
        </p:nvSpPr>
        <p:spPr>
          <a:xfrm>
            <a:off x="1104713" y="2957513"/>
            <a:ext cx="9505575" cy="2843213"/>
          </a:xfrm>
        </p:spPr>
        <p:txBody>
          <a:bodyPr>
            <a:normAutofit/>
          </a:bodyPr>
          <a:lstStyle/>
          <a:p>
            <a:pPr marL="0" lvl="0" indent="0">
              <a:buNone/>
            </a:pPr>
            <a:r>
              <a:rPr lang="en-US" sz="2600" b="1" dirty="0"/>
              <a:t>Fall 2021: Petitions filed by</a:t>
            </a:r>
            <a:r>
              <a:rPr lang="en-US" sz="2600" dirty="0"/>
              <a:t>: </a:t>
            </a:r>
          </a:p>
          <a:p>
            <a:pPr lvl="0"/>
            <a:r>
              <a:rPr lang="en-US" sz="2600" dirty="0"/>
              <a:t>United States </a:t>
            </a:r>
          </a:p>
          <a:p>
            <a:pPr lvl="0"/>
            <a:r>
              <a:rPr lang="en-US" sz="2600" dirty="0"/>
              <a:t>Intervenor Tribes</a:t>
            </a:r>
          </a:p>
          <a:p>
            <a:pPr lvl="0"/>
            <a:r>
              <a:rPr lang="en-US" sz="2600" dirty="0"/>
              <a:t>Texas </a:t>
            </a:r>
          </a:p>
          <a:p>
            <a:pPr lvl="0"/>
            <a:r>
              <a:rPr lang="en-US" sz="2600" dirty="0"/>
              <a:t>Foster parents</a:t>
            </a:r>
          </a:p>
          <a:p>
            <a:pPr marL="0" indent="0">
              <a:buNone/>
            </a:pPr>
            <a:endParaRPr lang="en-US" dirty="0"/>
          </a:p>
        </p:txBody>
      </p:sp>
      <p:sp>
        <p:nvSpPr>
          <p:cNvPr id="6" name="Content Placeholder 2">
            <a:extLst>
              <a:ext uri="{FF2B5EF4-FFF2-40B4-BE49-F238E27FC236}">
                <a16:creationId xmlns:a16="http://schemas.microsoft.com/office/drawing/2014/main" id="{AF607D08-9FAC-6E2F-F032-9331BEB696EE}"/>
              </a:ext>
            </a:extLst>
          </p:cNvPr>
          <p:cNvSpPr txBox="1">
            <a:spLocks/>
          </p:cNvSpPr>
          <p:nvPr/>
        </p:nvSpPr>
        <p:spPr>
          <a:xfrm>
            <a:off x="6371850" y="2509947"/>
            <a:ext cx="5181225" cy="3490804"/>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2600" b="1" dirty="0"/>
              <a:t>February 28, 2022: Supreme Court grants all petitions and consolidates case under </a:t>
            </a:r>
            <a:r>
              <a:rPr lang="en-US" sz="2600" b="1" i="1" dirty="0" err="1"/>
              <a:t>Haaland</a:t>
            </a:r>
            <a:r>
              <a:rPr lang="en-US" sz="2600" b="1" i="1" dirty="0"/>
              <a:t> v. </a:t>
            </a:r>
            <a:r>
              <a:rPr lang="en-US" sz="2600" b="1" i="1" dirty="0" err="1"/>
              <a:t>Brackeen</a:t>
            </a:r>
            <a:r>
              <a:rPr lang="en-US" sz="2600" b="1" dirty="0"/>
              <a:t>. </a:t>
            </a:r>
          </a:p>
          <a:p>
            <a:pPr marL="0" indent="0">
              <a:buFont typeface="Wingdings 2" charset="2"/>
              <a:buNone/>
            </a:pPr>
            <a:r>
              <a:rPr lang="en-US" sz="2600" dirty="0"/>
              <a:t>The Court does not limit or focus the arguments. </a:t>
            </a:r>
          </a:p>
          <a:p>
            <a:pPr marL="0" indent="0">
              <a:buFont typeface="Wingdings 2" charset="2"/>
              <a:buNone/>
            </a:pPr>
            <a:endParaRPr lang="en-US" dirty="0"/>
          </a:p>
        </p:txBody>
      </p:sp>
    </p:spTree>
    <p:extLst>
      <p:ext uri="{BB962C8B-B14F-4D97-AF65-F5344CB8AC3E}">
        <p14:creationId xmlns:p14="http://schemas.microsoft.com/office/powerpoint/2010/main" val="913318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Presented to the Court</a:t>
            </a:r>
          </a:p>
        </p:txBody>
      </p:sp>
      <p:graphicFrame>
        <p:nvGraphicFramePr>
          <p:cNvPr id="5" name="Content Placeholder 6">
            <a:extLst>
              <a:ext uri="{FF2B5EF4-FFF2-40B4-BE49-F238E27FC236}">
                <a16:creationId xmlns:a16="http://schemas.microsoft.com/office/drawing/2014/main" id="{57DBD62F-7D5A-4868-9724-0EAB75C92EFD}"/>
              </a:ext>
            </a:extLst>
          </p:cNvPr>
          <p:cNvGraphicFramePr>
            <a:graphicFrameLocks noGrp="1"/>
          </p:cNvGraphicFramePr>
          <p:nvPr>
            <p:ph idx="1"/>
            <p:extLst>
              <p:ext uri="{D42A27DB-BD31-4B8C-83A1-F6EECF244321}">
                <p14:modId xmlns:p14="http://schemas.microsoft.com/office/powerpoint/2010/main" val="1986449426"/>
              </p:ext>
            </p:extLst>
          </p:nvPr>
        </p:nvGraphicFramePr>
        <p:xfrm>
          <a:off x="810000" y="2490857"/>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67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Tribal Supreme Court Project</a:t>
            </a:r>
          </a:p>
        </p:txBody>
      </p:sp>
      <p:sp>
        <p:nvSpPr>
          <p:cNvPr id="4" name="Content Placeholder 2"/>
          <p:cNvSpPr>
            <a:spLocks noGrp="1"/>
          </p:cNvSpPr>
          <p:nvPr>
            <p:ph idx="1"/>
          </p:nvPr>
        </p:nvSpPr>
        <p:spPr>
          <a:xfrm>
            <a:off x="928688" y="2418090"/>
            <a:ext cx="9344024" cy="4192748"/>
          </a:xfrm>
        </p:spPr>
        <p:txBody>
          <a:bodyPr>
            <a:normAutofit fontScale="55000" lnSpcReduction="20000"/>
          </a:bodyPr>
          <a:lstStyle/>
          <a:p>
            <a:r>
              <a:rPr lang="en-US" sz="4600" b="1" dirty="0"/>
              <a:t>Communication </a:t>
            </a:r>
          </a:p>
          <a:p>
            <a:pPr lvl="1"/>
            <a:r>
              <a:rPr lang="en-US" sz="3800" dirty="0"/>
              <a:t>Staffed by NARF and NCAI with a Working Group of over 300 Indian law attorneys and academics from around the nation.</a:t>
            </a:r>
          </a:p>
          <a:p>
            <a:pPr lvl="1"/>
            <a:r>
              <a:rPr lang="en-US" sz="3800" dirty="0"/>
              <a:t>Calls and emails keep participants up to date and facilitate discussion among participants</a:t>
            </a:r>
          </a:p>
          <a:p>
            <a:r>
              <a:rPr lang="en-US" sz="4600" b="1" dirty="0"/>
              <a:t>Coordination </a:t>
            </a:r>
          </a:p>
          <a:p>
            <a:pPr lvl="1"/>
            <a:r>
              <a:rPr lang="en-US" sz="3800" dirty="0"/>
              <a:t>Streamline our Supreme Court argument by reducing duplication end emphasizing narrow, targeted arguments</a:t>
            </a:r>
          </a:p>
          <a:p>
            <a:r>
              <a:rPr lang="en-US" sz="4600" b="1" dirty="0"/>
              <a:t>Collaboration </a:t>
            </a:r>
          </a:p>
          <a:p>
            <a:pPr lvl="1"/>
            <a:r>
              <a:rPr lang="en-US" sz="3800" dirty="0"/>
              <a:t>Exchange of briefs to ensure that everyone is rowing in the same direction and on the same count</a:t>
            </a:r>
          </a:p>
          <a:p>
            <a:endParaRPr lang="en-US" dirty="0"/>
          </a:p>
        </p:txBody>
      </p:sp>
    </p:spTree>
    <p:extLst>
      <p:ext uri="{BB962C8B-B14F-4D97-AF65-F5344CB8AC3E}">
        <p14:creationId xmlns:p14="http://schemas.microsoft.com/office/powerpoint/2010/main" val="315396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801" y="565175"/>
            <a:ext cx="10571998" cy="970450"/>
          </a:xfrm>
        </p:spPr>
        <p:txBody>
          <a:bodyPr/>
          <a:lstStyle/>
          <a:p>
            <a:r>
              <a:rPr lang="en-US" b="1" dirty="0"/>
              <a:t>Native American Rights Fund</a:t>
            </a:r>
            <a:br>
              <a:rPr lang="en-US" b="1" dirty="0"/>
            </a:br>
            <a:r>
              <a:rPr lang="en-US" sz="3600" b="1" dirty="0"/>
              <a:t>Indian Child Welfare Docket</a:t>
            </a:r>
            <a:endParaRPr lang="en-US" b="1" dirty="0"/>
          </a:p>
        </p:txBody>
      </p:sp>
      <p:sp>
        <p:nvSpPr>
          <p:cNvPr id="3" name="Content Placeholder 2"/>
          <p:cNvSpPr>
            <a:spLocks noGrp="1"/>
          </p:cNvSpPr>
          <p:nvPr>
            <p:ph sz="half" idx="2"/>
          </p:nvPr>
        </p:nvSpPr>
        <p:spPr>
          <a:xfrm>
            <a:off x="2911642" y="2381886"/>
            <a:ext cx="8394157" cy="4259546"/>
          </a:xfrm>
          <a:ln>
            <a:noFill/>
          </a:ln>
          <a:effectLst/>
        </p:spPr>
        <p:txBody>
          <a:bodyPr>
            <a:normAutofit fontScale="92500" lnSpcReduction="10000"/>
          </a:bodyPr>
          <a:lstStyle/>
          <a:p>
            <a:pPr>
              <a:lnSpc>
                <a:spcPct val="120000"/>
              </a:lnSpc>
              <a:spcBef>
                <a:spcPts val="0"/>
              </a:spcBef>
              <a:buSzPct val="90000"/>
              <a:buFont typeface="Wingdings" panose="05000000000000000000" pitchFamily="2" charset="2"/>
              <a:buChar char="Ø"/>
            </a:pPr>
            <a:endParaRPr lang="en-US" dirty="0">
              <a:latin typeface="-apple-system"/>
            </a:endParaRPr>
          </a:p>
          <a:p>
            <a:pPr>
              <a:lnSpc>
                <a:spcPct val="120000"/>
              </a:lnSpc>
              <a:spcBef>
                <a:spcPts val="0"/>
              </a:spcBef>
              <a:buSzPct val="90000"/>
              <a:buFont typeface="Wingdings" panose="05000000000000000000" pitchFamily="2" charset="2"/>
              <a:buChar char="Ø"/>
            </a:pPr>
            <a:r>
              <a:rPr lang="en-US" sz="2400" i="1" dirty="0">
                <a:latin typeface="-apple-system"/>
              </a:rPr>
              <a:t>A Practical Guide to the Indian Child Welfare Act</a:t>
            </a:r>
            <a:r>
              <a:rPr lang="en-US" sz="2400" dirty="0">
                <a:latin typeface="-apple-system"/>
              </a:rPr>
              <a:t>, an ICWA bench guide</a:t>
            </a:r>
          </a:p>
          <a:p>
            <a:pPr>
              <a:lnSpc>
                <a:spcPct val="120000"/>
              </a:lnSpc>
              <a:spcBef>
                <a:spcPts val="0"/>
              </a:spcBef>
              <a:buSzPct val="90000"/>
              <a:buFont typeface="Wingdings" panose="05000000000000000000" pitchFamily="2" charset="2"/>
              <a:buChar char="Ø"/>
            </a:pPr>
            <a:r>
              <a:rPr lang="en-US" sz="2400" dirty="0">
                <a:latin typeface="-apple-system"/>
              </a:rPr>
              <a:t>Representation for Tribes in tribal child welfare impact litigation</a:t>
            </a:r>
          </a:p>
          <a:p>
            <a:pPr>
              <a:lnSpc>
                <a:spcPct val="120000"/>
              </a:lnSpc>
              <a:spcBef>
                <a:spcPts val="0"/>
              </a:spcBef>
              <a:buSzPct val="90000"/>
              <a:buFont typeface="Wingdings" panose="05000000000000000000" pitchFamily="2" charset="2"/>
              <a:buChar char="Ø"/>
            </a:pPr>
            <a:r>
              <a:rPr lang="en-US" sz="2400" dirty="0">
                <a:latin typeface="-apple-system"/>
              </a:rPr>
              <a:t>Technical assistance, research, and trainings for Tribes, including assistance with tribal-state child welfare agreements</a:t>
            </a:r>
          </a:p>
          <a:p>
            <a:pPr>
              <a:lnSpc>
                <a:spcPct val="120000"/>
              </a:lnSpc>
              <a:spcBef>
                <a:spcPts val="0"/>
              </a:spcBef>
              <a:buSzPct val="90000"/>
              <a:buFont typeface="Wingdings" panose="05000000000000000000" pitchFamily="2" charset="2"/>
              <a:buChar char="Ø"/>
            </a:pPr>
            <a:r>
              <a:rPr lang="en-US" sz="2400" dirty="0">
                <a:latin typeface="-apple-system"/>
              </a:rPr>
              <a:t>Monitors anti-ICWA litigation and works to defend ICWA as part of the ICWA Defense Project</a:t>
            </a:r>
          </a:p>
          <a:p>
            <a:pPr>
              <a:lnSpc>
                <a:spcPct val="120000"/>
              </a:lnSpc>
              <a:spcBef>
                <a:spcPts val="0"/>
              </a:spcBef>
              <a:buSzPct val="90000"/>
              <a:buFont typeface="Wingdings" panose="05000000000000000000" pitchFamily="2" charset="2"/>
              <a:buChar char="Ø"/>
            </a:pPr>
            <a:r>
              <a:rPr lang="en-US" sz="2400" dirty="0">
                <a:latin typeface="-apple-system"/>
              </a:rPr>
              <a:t>Authored all Tribal Amicus Briefs in federal challenges to ICWA, in addition to running the Tribal Supreme Court Project process. </a:t>
            </a:r>
          </a:p>
          <a:p>
            <a:pPr marL="285750" indent="-285750">
              <a:lnSpc>
                <a:spcPct val="90000"/>
              </a:lnSpc>
              <a:buSzPct val="90000"/>
              <a:buFont typeface="Wingdings" pitchFamily="2" charset="2"/>
              <a:buChar char="v"/>
            </a:pPr>
            <a:endParaRPr lang="en-US" dirty="0">
              <a:solidFill>
                <a:schemeClr val="tx1">
                  <a:lumMod val="75000"/>
                  <a:lumOff val="25000"/>
                </a:schemeClr>
              </a:solidFill>
            </a:endParaRPr>
          </a:p>
          <a:p>
            <a:endParaRPr lang="en-US" dirty="0"/>
          </a:p>
        </p:txBody>
      </p:sp>
      <p:pic>
        <p:nvPicPr>
          <p:cNvPr id="5" name="Picture 4" descr="P:\DC Office Information\NARF logos\NARF17(c).tif"/>
          <p:cNvPicPr>
            <a:picLocks noGrp="1" noChangeAspect="1" noChangeArrowheads="1"/>
          </p:cNvPicPr>
          <p:nvPr/>
        </p:nvPicPr>
        <p:blipFill>
          <a:blip r:embed="rId2" cstate="email">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92791" y="2553208"/>
            <a:ext cx="2164466" cy="2776781"/>
          </a:xfrm>
          <a:prstGeom prst="rect">
            <a:avLst/>
          </a:prstGeom>
          <a:noFill/>
        </p:spPr>
      </p:pic>
    </p:spTree>
    <p:extLst>
      <p:ext uri="{BB962C8B-B14F-4D97-AF65-F5344CB8AC3E}">
        <p14:creationId xmlns:p14="http://schemas.microsoft.com/office/powerpoint/2010/main" val="133057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B056-F3A0-8E3D-FD57-A1B8FEBC1376}"/>
              </a:ext>
            </a:extLst>
          </p:cNvPr>
          <p:cNvSpPr>
            <a:spLocks noGrp="1"/>
          </p:cNvSpPr>
          <p:nvPr>
            <p:ph type="title"/>
          </p:nvPr>
        </p:nvSpPr>
        <p:spPr/>
        <p:txBody>
          <a:bodyPr/>
          <a:lstStyle/>
          <a:p>
            <a:r>
              <a:rPr lang="en-US" dirty="0"/>
              <a:t> </a:t>
            </a:r>
          </a:p>
        </p:txBody>
      </p:sp>
      <p:sp>
        <p:nvSpPr>
          <p:cNvPr id="5" name="Title 1">
            <a:extLst>
              <a:ext uri="{FF2B5EF4-FFF2-40B4-BE49-F238E27FC236}">
                <a16:creationId xmlns:a16="http://schemas.microsoft.com/office/drawing/2014/main" id="{17B2C1E3-0873-11AD-D142-1A3CA7A1FC43}"/>
              </a:ext>
            </a:extLst>
          </p:cNvPr>
          <p:cNvSpPr txBox="1">
            <a:spLocks/>
          </p:cNvSpPr>
          <p:nvPr/>
        </p:nvSpPr>
        <p:spPr>
          <a:xfrm>
            <a:off x="962400" y="599588"/>
            <a:ext cx="10571998" cy="970450"/>
          </a:xfrm>
          <a:prstGeom prst="rect">
            <a:avLst/>
          </a:prstGeom>
          <a:effectLst/>
        </p:spPr>
        <p:txBody>
          <a:bodyPr vert="horz" lIns="91440" tIns="45720" rIns="91440" bIns="45720" rtlCol="0" anchor="ctr" anchorCtr="0">
            <a:noAutofit/>
          </a:bodyPr>
          <a:lst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t>Brackeen</a:t>
            </a:r>
            <a:r>
              <a:rPr lang="en-US" b="1" dirty="0"/>
              <a:t>: SCOTUS Merits Briefs</a:t>
            </a:r>
          </a:p>
        </p:txBody>
      </p:sp>
      <p:sp>
        <p:nvSpPr>
          <p:cNvPr id="6" name="Rectangle 5">
            <a:extLst>
              <a:ext uri="{FF2B5EF4-FFF2-40B4-BE49-F238E27FC236}">
                <a16:creationId xmlns:a16="http://schemas.microsoft.com/office/drawing/2014/main" id="{6C197157-CDF6-0434-871A-D397713A3122}"/>
              </a:ext>
            </a:extLst>
          </p:cNvPr>
          <p:cNvSpPr/>
          <p:nvPr/>
        </p:nvSpPr>
        <p:spPr>
          <a:xfrm>
            <a:off x="1143000" y="2564536"/>
            <a:ext cx="10238998" cy="2893100"/>
          </a:xfrm>
          <a:prstGeom prst="rect">
            <a:avLst/>
          </a:prstGeom>
        </p:spPr>
        <p:txBody>
          <a:bodyPr wrap="square">
            <a:spAutoFit/>
          </a:bodyPr>
          <a:lstStyle/>
          <a:p>
            <a:pPr marL="342900" lvl="0" indent="-342900">
              <a:buFont typeface="Wingdings" panose="05000000000000000000" pitchFamily="2" charset="2"/>
              <a:buChar char="Ø"/>
            </a:pPr>
            <a:r>
              <a:rPr lang="en-US" sz="2600" dirty="0"/>
              <a:t>Texas and foster parents briefs filed </a:t>
            </a:r>
            <a:r>
              <a:rPr lang="en-US" sz="2600" b="1" dirty="0"/>
              <a:t>Thursday, May 26</a:t>
            </a:r>
            <a:endParaRPr lang="en-US" sz="2600" dirty="0"/>
          </a:p>
          <a:p>
            <a:pPr marL="800100" lvl="1" indent="-342900">
              <a:buFont typeface="Courier New" panose="02070309020205020404" pitchFamily="49" charset="0"/>
              <a:buChar char="o"/>
            </a:pPr>
            <a:r>
              <a:rPr lang="en-US" sz="2600" i="1" dirty="0"/>
              <a:t>Amicus briefs in support filed </a:t>
            </a:r>
            <a:r>
              <a:rPr lang="en-US" sz="2600" b="1" i="1" dirty="0"/>
              <a:t>Thursday, June 2</a:t>
            </a:r>
            <a:br>
              <a:rPr lang="en-US" sz="2600" b="1" dirty="0"/>
            </a:br>
            <a:endParaRPr lang="en-US" sz="2600" b="1" dirty="0"/>
          </a:p>
          <a:p>
            <a:pPr marL="342900" lvl="0" indent="-342900">
              <a:buFont typeface="Wingdings" panose="05000000000000000000" pitchFamily="2" charset="2"/>
              <a:buChar char="Ø"/>
            </a:pPr>
            <a:r>
              <a:rPr lang="en-US" sz="2600" dirty="0"/>
              <a:t>DOJ and Party Tribes briefs filed </a:t>
            </a:r>
            <a:r>
              <a:rPr lang="en-US" sz="2600" b="1" dirty="0"/>
              <a:t>Friday, August 12</a:t>
            </a:r>
          </a:p>
          <a:p>
            <a:pPr marL="800100" lvl="1" indent="-342900">
              <a:buFont typeface="Courier New" panose="02070309020205020404" pitchFamily="49" charset="0"/>
              <a:buChar char="o"/>
            </a:pPr>
            <a:r>
              <a:rPr lang="en-US" sz="2600" i="1" dirty="0"/>
              <a:t>Amicus briefs in support filed </a:t>
            </a:r>
            <a:r>
              <a:rPr lang="en-US" sz="2600" b="1" i="1" dirty="0"/>
              <a:t>Friday, August 19</a:t>
            </a:r>
            <a:br>
              <a:rPr lang="en-US" sz="2600" b="1" i="1" dirty="0"/>
            </a:br>
            <a:endParaRPr lang="en-US" sz="2600" b="1" i="1" dirty="0"/>
          </a:p>
          <a:p>
            <a:pPr marL="342900" indent="-342900">
              <a:buFont typeface="Wingdings" panose="05000000000000000000" pitchFamily="2" charset="2"/>
              <a:buChar char="Ø"/>
            </a:pPr>
            <a:r>
              <a:rPr lang="en-US" sz="2600" dirty="0"/>
              <a:t>Texas and foster parent reply briefs filed </a:t>
            </a:r>
            <a:r>
              <a:rPr lang="en-US" sz="2600" b="1" dirty="0"/>
              <a:t>Monday, October 3</a:t>
            </a:r>
          </a:p>
        </p:txBody>
      </p:sp>
      <p:sp>
        <p:nvSpPr>
          <p:cNvPr id="9" name="TextBox 8">
            <a:extLst>
              <a:ext uri="{FF2B5EF4-FFF2-40B4-BE49-F238E27FC236}">
                <a16:creationId xmlns:a16="http://schemas.microsoft.com/office/drawing/2014/main" id="{66088438-48D9-6E03-27BB-07AE6320A3F6}"/>
              </a:ext>
            </a:extLst>
          </p:cNvPr>
          <p:cNvSpPr txBox="1"/>
          <p:nvPr/>
        </p:nvSpPr>
        <p:spPr>
          <a:xfrm>
            <a:off x="276726" y="5776512"/>
            <a:ext cx="10940716" cy="923330"/>
          </a:xfrm>
          <a:prstGeom prst="rect">
            <a:avLst/>
          </a:prstGeom>
          <a:noFill/>
        </p:spPr>
        <p:txBody>
          <a:bodyPr wrap="square" rtlCol="0">
            <a:spAutoFit/>
          </a:bodyPr>
          <a:lstStyle/>
          <a:p>
            <a:pPr algn="ctr"/>
            <a:r>
              <a:rPr lang="en-US" dirty="0"/>
              <a:t>All briefs are available on the Tribal Supreme Court Project website at </a:t>
            </a:r>
            <a:r>
              <a:rPr lang="en-US" dirty="0">
                <a:hlinkClick r:id="rId2">
                  <a:extLst>
                    <a:ext uri="{A12FA001-AC4F-418D-AE19-62706E023703}">
                      <ahyp:hlinkClr xmlns:ahyp="http://schemas.microsoft.com/office/drawing/2018/hyperlinkcolor" val="tx"/>
                    </a:ext>
                  </a:extLst>
                </a:hlinkClick>
              </a:rPr>
              <a:t>https://sct.narf.org/caseindexes/haaland_v_brackeen.html</a:t>
            </a:r>
            <a:endParaRPr lang="en-US" dirty="0"/>
          </a:p>
          <a:p>
            <a:pPr algn="ctr"/>
            <a:r>
              <a:rPr lang="en-US" dirty="0"/>
              <a:t> </a:t>
            </a:r>
          </a:p>
        </p:txBody>
      </p:sp>
    </p:spTree>
    <p:extLst>
      <p:ext uri="{BB962C8B-B14F-4D97-AF65-F5344CB8AC3E}">
        <p14:creationId xmlns:p14="http://schemas.microsoft.com/office/powerpoint/2010/main" val="190764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Brackeen</a:t>
            </a:r>
            <a:r>
              <a:rPr lang="en-US" b="1" dirty="0"/>
              <a:t>: Anti-ICWA Amici</a:t>
            </a:r>
            <a:endParaRPr lang="en-US" dirty="0"/>
          </a:p>
        </p:txBody>
      </p:sp>
      <p:sp>
        <p:nvSpPr>
          <p:cNvPr id="6" name="Content Placeholder 2"/>
          <p:cNvSpPr txBox="1">
            <a:spLocks/>
          </p:cNvSpPr>
          <p:nvPr/>
        </p:nvSpPr>
        <p:spPr>
          <a:xfrm>
            <a:off x="810000" y="2336787"/>
            <a:ext cx="10343274" cy="4220424"/>
          </a:xfrm>
          <a:prstGeom prst="rect">
            <a:avLst/>
          </a:prstGeom>
          <a:effectLst/>
        </p:spPr>
        <p:txBody>
          <a:bodyPr vert="horz" lIns="91440" tIns="45720" rIns="91440" bIns="45720" numCol="2"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400" b="1" dirty="0">
                <a:cs typeface="Arial" panose="020B0604020202020204" pitchFamily="34" charset="0"/>
              </a:rPr>
              <a:t>Amici for Plaintiffs:</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States of Ohio, Oklahoma</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Pacific Legal Foundation</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New Civil Liberties Alliance</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Academy of Adoption &amp; Assisted Reproduction Attorneys</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Goldwater Institute</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Christian Alliance</a:t>
            </a:r>
          </a:p>
          <a:p>
            <a:pPr marL="690563" indent="-466725">
              <a:spcBef>
                <a:spcPts val="600"/>
              </a:spcBef>
              <a:spcAft>
                <a:spcPct val="0"/>
              </a:spcAft>
              <a:buFont typeface="Courier New" panose="02070309020205020404" pitchFamily="49" charset="0"/>
              <a:buChar char="o"/>
            </a:pPr>
            <a:endParaRPr lang="en-US" sz="2400" dirty="0">
              <a:cs typeface="Arial" panose="020B0604020202020204" pitchFamily="34" charset="0"/>
            </a:endParaRP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Project on Fair Representation</a:t>
            </a:r>
          </a:p>
          <a:p>
            <a:pPr marL="690563" indent="-466725">
              <a:spcBef>
                <a:spcPts val="600"/>
              </a:spcBef>
              <a:spcAft>
                <a:spcPct val="0"/>
              </a:spcAft>
              <a:buFont typeface="Courier New" panose="02070309020205020404" pitchFamily="49" charset="0"/>
              <a:buChar char="o"/>
            </a:pPr>
            <a:r>
              <a:rPr lang="en-US" sz="2400" dirty="0">
                <a:cs typeface="Arial" panose="020B0604020202020204" pitchFamily="34" charset="0"/>
              </a:rPr>
              <a:t>Citizens Equal Rights Foundation</a:t>
            </a:r>
          </a:p>
        </p:txBody>
      </p:sp>
    </p:spTree>
    <p:extLst>
      <p:ext uri="{BB962C8B-B14F-4D97-AF65-F5344CB8AC3E}">
        <p14:creationId xmlns:p14="http://schemas.microsoft.com/office/powerpoint/2010/main" val="5708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2" y="459220"/>
            <a:ext cx="10571998" cy="970450"/>
          </a:xfrm>
        </p:spPr>
        <p:txBody>
          <a:bodyPr/>
          <a:lstStyle/>
          <a:p>
            <a:r>
              <a:rPr lang="en-US" sz="3800" b="1" i="1" dirty="0" err="1"/>
              <a:t>Brackeen</a:t>
            </a:r>
            <a:r>
              <a:rPr lang="en-US" sz="3800" b="1" dirty="0"/>
              <a:t>: ICWA Amicus Coalition ― </a:t>
            </a:r>
            <a:br>
              <a:rPr lang="en-US" b="1" dirty="0"/>
            </a:br>
            <a:r>
              <a:rPr lang="en-US" sz="3400" b="1" dirty="0"/>
              <a:t>Briefs from Governments</a:t>
            </a:r>
          </a:p>
        </p:txBody>
      </p:sp>
      <p:sp>
        <p:nvSpPr>
          <p:cNvPr id="4" name="Content Placeholder 2"/>
          <p:cNvSpPr txBox="1">
            <a:spLocks/>
          </p:cNvSpPr>
          <p:nvPr/>
        </p:nvSpPr>
        <p:spPr>
          <a:xfrm>
            <a:off x="569367" y="2276530"/>
            <a:ext cx="6324727" cy="4340839"/>
          </a:xfrm>
          <a:prstGeom prst="rect">
            <a:avLst/>
          </a:prstGeom>
          <a:effectLst/>
        </p:spPr>
        <p:txBody>
          <a:bodyPr vert="horz" lIns="91440" tIns="45720" rIns="91440" bIns="45720" numCol="1" rtlCol="0" anchor="ctr">
            <a:normAutofit fontScale="32500" lnSpcReduction="20000"/>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l" fontAlgn="base"/>
            <a:r>
              <a:rPr lang="en-US" sz="8000" b="1" i="0" u="none" strike="noStrike" dirty="0">
                <a:solidFill>
                  <a:srgbClr val="336699"/>
                </a:solidFill>
                <a:effectLst/>
                <a:latin typeface="-apple-system"/>
                <a:hlinkClick r:id="rId2"/>
              </a:rPr>
              <a:t>Tribal Nations and Tribal and Native Organizations Brief</a:t>
            </a:r>
            <a:r>
              <a:rPr lang="en-US" sz="8000" b="0" i="0" dirty="0">
                <a:solidFill>
                  <a:srgbClr val="3A3A3A"/>
                </a:solidFill>
                <a:effectLst/>
                <a:latin typeface="-apple-system"/>
              </a:rPr>
              <a:t>: 497 Tribes and 62 tribal and Native organizations (likely the most ever on a brief together). The brief focuses on the history of federal and state involvement in the lives of tribal children, the importance of children in tribal cultures, the political relationship between Tribes and the federal government, and the potential harms that could flow from this case for potentially millions of tribal members.</a:t>
            </a:r>
          </a:p>
          <a:p>
            <a:pPr marL="617220" lvl="1" indent="-342900"/>
            <a:endParaRPr lang="en-US" sz="2600" dirty="0"/>
          </a:p>
        </p:txBody>
      </p:sp>
      <p:pic>
        <p:nvPicPr>
          <p:cNvPr id="6" name="Picture 5">
            <a:extLst>
              <a:ext uri="{FF2B5EF4-FFF2-40B4-BE49-F238E27FC236}">
                <a16:creationId xmlns:a16="http://schemas.microsoft.com/office/drawing/2014/main" id="{9CDE2C7D-239A-8FEE-C25A-6F5512EDCC15}"/>
              </a:ext>
            </a:extLst>
          </p:cNvPr>
          <p:cNvPicPr>
            <a:picLocks noChangeAspect="1"/>
          </p:cNvPicPr>
          <p:nvPr/>
        </p:nvPicPr>
        <p:blipFill>
          <a:blip r:embed="rId3"/>
          <a:stretch>
            <a:fillRect/>
          </a:stretch>
        </p:blipFill>
        <p:spPr>
          <a:xfrm>
            <a:off x="7199353" y="1189038"/>
            <a:ext cx="4182645" cy="5070390"/>
          </a:xfrm>
          <a:prstGeom prst="rect">
            <a:avLst/>
          </a:prstGeom>
          <a:effectLst>
            <a:outerShdw blurRad="63500" sx="102000" sy="102000" algn="ctr" rotWithShape="0">
              <a:prstClr val="black">
                <a:alpha val="40000"/>
              </a:prstClr>
            </a:outerShdw>
            <a:softEdge rad="0"/>
          </a:effectLst>
        </p:spPr>
      </p:pic>
    </p:spTree>
    <p:extLst>
      <p:ext uri="{BB962C8B-B14F-4D97-AF65-F5344CB8AC3E}">
        <p14:creationId xmlns:p14="http://schemas.microsoft.com/office/powerpoint/2010/main" val="284467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i="1" dirty="0" err="1"/>
              <a:t>Brackeen</a:t>
            </a:r>
            <a:r>
              <a:rPr lang="en-US" sz="3800" b="1" dirty="0"/>
              <a:t>: ICWA Amicus Coalition ― </a:t>
            </a:r>
            <a:br>
              <a:rPr lang="en-US" b="1" dirty="0"/>
            </a:br>
            <a:r>
              <a:rPr lang="en-US" sz="3400" b="1" dirty="0"/>
              <a:t>Briefs from Governments, cont.</a:t>
            </a:r>
          </a:p>
        </p:txBody>
      </p:sp>
      <p:sp>
        <p:nvSpPr>
          <p:cNvPr id="4" name="Content Placeholder 2"/>
          <p:cNvSpPr txBox="1">
            <a:spLocks/>
          </p:cNvSpPr>
          <p:nvPr/>
        </p:nvSpPr>
        <p:spPr>
          <a:xfrm>
            <a:off x="617496" y="2312625"/>
            <a:ext cx="5843462" cy="4244586"/>
          </a:xfrm>
          <a:prstGeom prst="rect">
            <a:avLst/>
          </a:prstGeom>
          <a:effectLst/>
        </p:spPr>
        <p:txBody>
          <a:bodyPr vert="horz" lIns="91440" tIns="45720" rIns="91440" bIns="45720" numCol="1" rtlCol="0" anchor="ctr">
            <a:normAutofit fontScale="55000" lnSpcReduction="20000"/>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l" fontAlgn="base"/>
            <a:r>
              <a:rPr lang="en-US" sz="5500" b="1" i="0" u="none" strike="noStrike" dirty="0">
                <a:solidFill>
                  <a:srgbClr val="336699"/>
                </a:solidFill>
                <a:effectLst/>
                <a:latin typeface="-apple-system"/>
                <a:hlinkClick r:id="rId2"/>
              </a:rPr>
              <a:t>Bipartisan States Brief</a:t>
            </a:r>
            <a:r>
              <a:rPr lang="en-US" sz="5500" b="0" i="0" dirty="0">
                <a:solidFill>
                  <a:srgbClr val="3A3A3A"/>
                </a:solidFill>
                <a:effectLst/>
                <a:latin typeface="-apple-system"/>
              </a:rPr>
              <a:t>: 23 states and the District of Columbia signed on to this brief, which highlights how ICWA is a critical tool for protecting Indian children, allows and encourages tribal-state collaboration in the area of child welfare, and does not commandeer state governments.</a:t>
            </a:r>
          </a:p>
          <a:p>
            <a:pPr marL="617220" lvl="1" indent="-342900"/>
            <a:endParaRPr lang="en-US" sz="2600" dirty="0"/>
          </a:p>
        </p:txBody>
      </p:sp>
      <p:pic>
        <p:nvPicPr>
          <p:cNvPr id="5" name="Picture 4">
            <a:extLst>
              <a:ext uri="{FF2B5EF4-FFF2-40B4-BE49-F238E27FC236}">
                <a16:creationId xmlns:a16="http://schemas.microsoft.com/office/drawing/2014/main" id="{11BACD00-E0A1-9CC7-7E84-48FA79C6DF58}"/>
              </a:ext>
            </a:extLst>
          </p:cNvPr>
          <p:cNvPicPr>
            <a:picLocks noChangeAspect="1"/>
          </p:cNvPicPr>
          <p:nvPr/>
        </p:nvPicPr>
        <p:blipFill>
          <a:blip r:embed="rId3"/>
          <a:stretch>
            <a:fillRect/>
          </a:stretch>
        </p:blipFill>
        <p:spPr>
          <a:xfrm>
            <a:off x="6876840" y="1576137"/>
            <a:ext cx="4882112" cy="49810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9333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i="1" dirty="0" err="1"/>
              <a:t>Brackeen</a:t>
            </a:r>
            <a:r>
              <a:rPr lang="en-US" sz="3800" b="1" dirty="0"/>
              <a:t>: ICWA Amicus Coalition ― </a:t>
            </a:r>
            <a:br>
              <a:rPr lang="en-US" b="1" dirty="0"/>
            </a:br>
            <a:r>
              <a:rPr lang="en-US" sz="3400" b="1" dirty="0"/>
              <a:t>Briefs from Governments, cont.</a:t>
            </a:r>
          </a:p>
        </p:txBody>
      </p:sp>
      <p:sp>
        <p:nvSpPr>
          <p:cNvPr id="4" name="Content Placeholder 2"/>
          <p:cNvSpPr txBox="1">
            <a:spLocks/>
          </p:cNvSpPr>
          <p:nvPr/>
        </p:nvSpPr>
        <p:spPr>
          <a:xfrm>
            <a:off x="810000" y="2384814"/>
            <a:ext cx="10704221" cy="4280680"/>
          </a:xfrm>
          <a:prstGeom prst="rect">
            <a:avLst/>
          </a:prstGeom>
          <a:effectLst/>
        </p:spPr>
        <p:txBody>
          <a:bodyPr vert="horz" lIns="91440" tIns="45720" rIns="91440" bIns="45720" numCol="2" rtlCol="0" anchor="ctr">
            <a:normAutofit fontScale="32500" lnSpcReduction="20000"/>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l" fontAlgn="base"/>
            <a:r>
              <a:rPr lang="en-US" sz="8000" b="1" i="0" u="none" strike="noStrike" dirty="0">
                <a:solidFill>
                  <a:srgbClr val="336699"/>
                </a:solidFill>
                <a:effectLst/>
                <a:latin typeface="-apple-system"/>
                <a:hlinkClick r:id="rId2"/>
              </a:rPr>
              <a:t>Bipartisan Members of Congress Brief</a:t>
            </a:r>
            <a:r>
              <a:rPr lang="en-US" sz="8000" b="0" i="0" dirty="0">
                <a:solidFill>
                  <a:srgbClr val="3A3A3A"/>
                </a:solidFill>
                <a:effectLst/>
                <a:latin typeface="-apple-system"/>
              </a:rPr>
              <a:t>: </a:t>
            </a:r>
            <a:r>
              <a:rPr lang="en-US" sz="8000" dirty="0">
                <a:solidFill>
                  <a:srgbClr val="3A3A3A"/>
                </a:solidFill>
                <a:latin typeface="-apple-system"/>
              </a:rPr>
              <a:t>B</a:t>
            </a:r>
            <a:r>
              <a:rPr lang="en-US" sz="8000" b="0" i="0" dirty="0">
                <a:solidFill>
                  <a:srgbClr val="3A3A3A"/>
                </a:solidFill>
                <a:effectLst/>
                <a:latin typeface="-apple-system"/>
              </a:rPr>
              <a:t>ipartisan coalition of 87 Members of Congress signed this brief focusing on all four of the primary arguments in the case and explaining that passing ICWA was well within Congress’s constitutional authority. </a:t>
            </a:r>
            <a:br>
              <a:rPr lang="en-US" sz="8000" b="0" i="0" dirty="0">
                <a:solidFill>
                  <a:srgbClr val="3A3A3A"/>
                </a:solidFill>
                <a:effectLst/>
                <a:latin typeface="-apple-system"/>
              </a:rPr>
            </a:br>
            <a:br>
              <a:rPr lang="en-US" sz="8000" b="0" i="0" dirty="0">
                <a:solidFill>
                  <a:srgbClr val="3A3A3A"/>
                </a:solidFill>
                <a:effectLst/>
                <a:latin typeface="-apple-system"/>
              </a:rPr>
            </a:br>
            <a:br>
              <a:rPr lang="en-US" sz="8000" b="0" i="0" dirty="0">
                <a:solidFill>
                  <a:srgbClr val="3A3A3A"/>
                </a:solidFill>
                <a:effectLst/>
                <a:latin typeface="-apple-system"/>
              </a:rPr>
            </a:br>
            <a:br>
              <a:rPr lang="en-US" sz="8000" b="0" i="0" dirty="0">
                <a:solidFill>
                  <a:srgbClr val="3A3A3A"/>
                </a:solidFill>
                <a:effectLst/>
                <a:latin typeface="-apple-system"/>
              </a:rPr>
            </a:br>
            <a:endParaRPr lang="en-US" sz="8000" b="1" dirty="0">
              <a:solidFill>
                <a:srgbClr val="336699"/>
              </a:solidFill>
              <a:latin typeface="-apple-system"/>
              <a:hlinkClick r:id="rId3"/>
            </a:endParaRPr>
          </a:p>
          <a:p>
            <a:pPr algn="l" fontAlgn="base"/>
            <a:r>
              <a:rPr lang="en-US" sz="8000" b="1" i="0" u="none" strike="noStrike" dirty="0">
                <a:solidFill>
                  <a:srgbClr val="336699"/>
                </a:solidFill>
                <a:effectLst/>
                <a:latin typeface="-apple-system"/>
                <a:hlinkClick r:id="rId4"/>
              </a:rPr>
              <a:t>Los Angeles County Brief</a:t>
            </a:r>
            <a:r>
              <a:rPr lang="en-US" sz="8000" b="0" i="0" dirty="0">
                <a:solidFill>
                  <a:srgbClr val="3A3A3A"/>
                </a:solidFill>
                <a:effectLst/>
                <a:latin typeface="-apple-system"/>
              </a:rPr>
              <a:t>: Brief from counsel for the county with the largest child welfare system in the country, which is also the county that is home to the largest American Indian and Alaska Native population in the United States. Brief focuses on the history of Indian relocation and ICWA’s importance to all Tribes, not just those with reservation land.</a:t>
            </a:r>
          </a:p>
          <a:p>
            <a:pPr marL="617220" lvl="1" indent="-342900"/>
            <a:endParaRPr lang="en-US" sz="2600" dirty="0"/>
          </a:p>
        </p:txBody>
      </p:sp>
    </p:spTree>
    <p:extLst>
      <p:ext uri="{BB962C8B-B14F-4D97-AF65-F5344CB8AC3E}">
        <p14:creationId xmlns:p14="http://schemas.microsoft.com/office/powerpoint/2010/main" val="386501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A31B-75B9-D9ED-11FD-1EA6796376C9}"/>
              </a:ext>
            </a:extLst>
          </p:cNvPr>
          <p:cNvSpPr>
            <a:spLocks noGrp="1"/>
          </p:cNvSpPr>
          <p:nvPr>
            <p:ph type="title"/>
          </p:nvPr>
        </p:nvSpPr>
        <p:spPr/>
        <p:txBody>
          <a:bodyPr/>
          <a:lstStyle/>
          <a:p>
            <a:r>
              <a:rPr lang="en-US" sz="3800" b="1" i="1" dirty="0" err="1"/>
              <a:t>Brackeen</a:t>
            </a:r>
            <a:r>
              <a:rPr lang="en-US" sz="3800" b="1" dirty="0"/>
              <a:t>: ICWA Amicus Coalition ― </a:t>
            </a:r>
            <a:br>
              <a:rPr lang="en-US" b="1" dirty="0"/>
            </a:br>
            <a:r>
              <a:rPr lang="en-US" sz="3400" b="1" dirty="0"/>
              <a:t>Briefs from experts on </a:t>
            </a:r>
            <a:r>
              <a:rPr lang="en-US" sz="3400" b="1" i="0" dirty="0">
                <a:effectLst/>
              </a:rPr>
              <a:t>Child Welfare, Children’s Rights, and the Rights of Families</a:t>
            </a:r>
            <a:endParaRPr lang="en-US" sz="3400" dirty="0"/>
          </a:p>
        </p:txBody>
      </p:sp>
      <p:sp>
        <p:nvSpPr>
          <p:cNvPr id="3" name="Content Placeholder 2">
            <a:extLst>
              <a:ext uri="{FF2B5EF4-FFF2-40B4-BE49-F238E27FC236}">
                <a16:creationId xmlns:a16="http://schemas.microsoft.com/office/drawing/2014/main" id="{FDDB07B5-CC3D-91F3-0543-6AADE9A7DE17}"/>
              </a:ext>
            </a:extLst>
          </p:cNvPr>
          <p:cNvSpPr>
            <a:spLocks noGrp="1"/>
          </p:cNvSpPr>
          <p:nvPr>
            <p:ph idx="1"/>
          </p:nvPr>
        </p:nvSpPr>
        <p:spPr>
          <a:xfrm>
            <a:off x="493418" y="2322095"/>
            <a:ext cx="4126957" cy="4439652"/>
          </a:xfrm>
        </p:spPr>
        <p:txBody>
          <a:bodyPr numCol="1">
            <a:normAutofit/>
          </a:bodyPr>
          <a:lstStyle/>
          <a:p>
            <a:pPr algn="l" fontAlgn="base"/>
            <a:r>
              <a:rPr lang="en-US" sz="2200" b="1" i="0" u="none" strike="noStrike" dirty="0">
                <a:solidFill>
                  <a:srgbClr val="336699"/>
                </a:solidFill>
                <a:effectLst/>
                <a:latin typeface="-apple-system"/>
                <a:hlinkClick r:id="rId2"/>
              </a:rPr>
              <a:t>Child Welfare and Adoption Organizations</a:t>
            </a:r>
            <a:r>
              <a:rPr lang="en-US" sz="2200" b="0" i="0" u="none" strike="noStrike" dirty="0">
                <a:solidFill>
                  <a:srgbClr val="336699"/>
                </a:solidFill>
                <a:effectLst/>
                <a:latin typeface="-apple-system"/>
                <a:hlinkClick r:id="rId2"/>
              </a:rPr>
              <a:t> </a:t>
            </a:r>
            <a:r>
              <a:rPr lang="en-US" sz="2200" b="1" i="0" u="none" strike="noStrike" dirty="0">
                <a:solidFill>
                  <a:srgbClr val="336699"/>
                </a:solidFill>
                <a:effectLst/>
                <a:latin typeface="-apple-system"/>
                <a:hlinkClick r:id="rId2"/>
              </a:rPr>
              <a:t>Brief</a:t>
            </a:r>
            <a:r>
              <a:rPr lang="en-US" sz="2200" b="0" i="0" dirty="0">
                <a:solidFill>
                  <a:srgbClr val="3A3A3A"/>
                </a:solidFill>
                <a:effectLst/>
                <a:latin typeface="-apple-system"/>
              </a:rPr>
              <a:t>: Casey Family Programs and 26 of the nation’s other most well-respected child welfare, adoption, foster care, and social work organizations.  This brief cites specific research and discusses how ICWA is a model for child welfare best practices. Some of the signatories include: </a:t>
            </a:r>
          </a:p>
          <a:p>
            <a:endParaRPr lang="en-US" dirty="0"/>
          </a:p>
        </p:txBody>
      </p:sp>
      <p:sp>
        <p:nvSpPr>
          <p:cNvPr id="4" name="TextBox 3">
            <a:extLst>
              <a:ext uri="{FF2B5EF4-FFF2-40B4-BE49-F238E27FC236}">
                <a16:creationId xmlns:a16="http://schemas.microsoft.com/office/drawing/2014/main" id="{9CAEB38E-4887-A2EC-57B5-CD24FFF00028}"/>
              </a:ext>
            </a:extLst>
          </p:cNvPr>
          <p:cNvSpPr txBox="1"/>
          <p:nvPr/>
        </p:nvSpPr>
        <p:spPr>
          <a:xfrm>
            <a:off x="5029199" y="2164970"/>
            <a:ext cx="6821905" cy="4245842"/>
          </a:xfrm>
          <a:prstGeom prst="rect">
            <a:avLst/>
          </a:prstGeom>
          <a:noFill/>
        </p:spPr>
        <p:txBody>
          <a:bodyPr wrap="square" numCol="2" rtlCol="0">
            <a:spAutoFit/>
          </a:bodyPr>
          <a:lstStyle/>
          <a:p>
            <a:pPr marL="285750" indent="-285750">
              <a:buFont typeface="Arial" panose="020B0604020202020204" pitchFamily="34" charset="0"/>
              <a:buChar char="•"/>
            </a:pPr>
            <a:r>
              <a:rPr lang="en-US" sz="1800" b="0" i="0" u="none" strike="noStrike" baseline="0" dirty="0">
                <a:latin typeface="-apple-system"/>
              </a:rPr>
              <a:t>Casey Family Programs</a:t>
            </a:r>
          </a:p>
          <a:p>
            <a:pPr marL="285750" indent="-285750">
              <a:buFont typeface="Arial" panose="020B0604020202020204" pitchFamily="34" charset="0"/>
              <a:buChar char="•"/>
            </a:pPr>
            <a:r>
              <a:rPr lang="en-US" sz="1800" b="0" i="0" u="none" strike="noStrike" baseline="0" dirty="0">
                <a:latin typeface="-apple-system"/>
              </a:rPr>
              <a:t>Adopt America Network</a:t>
            </a:r>
          </a:p>
          <a:p>
            <a:pPr marL="285750" indent="-285750">
              <a:buFont typeface="Arial" panose="020B0604020202020204" pitchFamily="34" charset="0"/>
              <a:buChar char="•"/>
            </a:pPr>
            <a:r>
              <a:rPr lang="en-US" sz="1800" b="0" i="0" u="none" strike="noStrike" baseline="0" dirty="0">
                <a:latin typeface="-apple-system"/>
              </a:rPr>
              <a:t>American Adoption Congress</a:t>
            </a:r>
          </a:p>
          <a:p>
            <a:pPr marL="285750" indent="-285750">
              <a:buFont typeface="Arial" panose="020B0604020202020204" pitchFamily="34" charset="0"/>
              <a:buChar char="•"/>
            </a:pPr>
            <a:r>
              <a:rPr lang="en-US" sz="1800" b="0" i="0" u="none" strike="noStrike" baseline="0" dirty="0">
                <a:latin typeface="-apple-system"/>
              </a:rPr>
              <a:t>Ampersand Families</a:t>
            </a:r>
            <a:endParaRPr lang="en-US" dirty="0">
              <a:latin typeface="-apple-system"/>
            </a:endParaRPr>
          </a:p>
          <a:p>
            <a:pPr marL="285750" indent="-285750">
              <a:buFont typeface="Arial" panose="020B0604020202020204" pitchFamily="34" charset="0"/>
              <a:buChar char="•"/>
            </a:pPr>
            <a:r>
              <a:rPr lang="en-US" sz="1800" b="0" i="0" u="none" strike="noStrike" baseline="0" dirty="0">
                <a:latin typeface="-apple-system"/>
              </a:rPr>
              <a:t>Annie E. Casey Foundation</a:t>
            </a:r>
          </a:p>
          <a:p>
            <a:pPr marL="285750" indent="-285750">
              <a:buFont typeface="Arial" panose="020B0604020202020204" pitchFamily="34" charset="0"/>
              <a:buChar char="•"/>
            </a:pPr>
            <a:r>
              <a:rPr lang="en-US" sz="1800" b="0" i="0" u="none" strike="noStrike" baseline="0" dirty="0">
                <a:latin typeface="-apple-system"/>
              </a:rPr>
              <a:t>Black Administrators in Child Welfare, Inc.</a:t>
            </a:r>
            <a:endParaRPr lang="en-US" dirty="0">
              <a:latin typeface="-apple-system"/>
            </a:endParaRPr>
          </a:p>
          <a:p>
            <a:pPr marL="285750" indent="-285750">
              <a:buFont typeface="Arial" panose="020B0604020202020204" pitchFamily="34" charset="0"/>
              <a:buChar char="•"/>
            </a:pPr>
            <a:r>
              <a:rPr lang="en-US" sz="1800" b="0" i="0" u="none" strike="noStrike" baseline="0" dirty="0">
                <a:latin typeface="-apple-system"/>
              </a:rPr>
              <a:t>Center for Native American Youth</a:t>
            </a:r>
          </a:p>
          <a:p>
            <a:pPr marL="285750" indent="-285750">
              <a:buFont typeface="Arial" panose="020B0604020202020204" pitchFamily="34" charset="0"/>
              <a:buChar char="•"/>
            </a:pPr>
            <a:r>
              <a:rPr lang="en-US" sz="1800" b="0" i="0" u="none" strike="noStrike" baseline="0" dirty="0">
                <a:latin typeface="-apple-system"/>
              </a:rPr>
              <a:t>Center for the Study of Social Policy</a:t>
            </a:r>
            <a:endParaRPr lang="en-US" dirty="0">
              <a:latin typeface="-apple-system"/>
            </a:endParaRPr>
          </a:p>
          <a:p>
            <a:pPr marL="285750" indent="-285750">
              <a:buFont typeface="Arial" panose="020B0604020202020204" pitchFamily="34" charset="0"/>
              <a:buChar char="•"/>
            </a:pPr>
            <a:r>
              <a:rPr lang="en-US" sz="1800" b="0" i="0" u="none" strike="noStrike" baseline="0" dirty="0">
                <a:latin typeface="-apple-system"/>
              </a:rPr>
              <a:t>Child Welfare League of America</a:t>
            </a:r>
          </a:p>
          <a:p>
            <a:pPr marL="285750" indent="-285750">
              <a:buFont typeface="Arial" panose="020B0604020202020204" pitchFamily="34" charset="0"/>
              <a:buChar char="•"/>
            </a:pPr>
            <a:r>
              <a:rPr lang="en-US" sz="1800" b="0" i="0" u="none" strike="noStrike" baseline="0" dirty="0">
                <a:latin typeface="-apple-system"/>
              </a:rPr>
              <a:t>Children’s Defense Fund</a:t>
            </a:r>
            <a:endParaRPr lang="en-US" dirty="0">
              <a:latin typeface="-apple-system"/>
            </a:endParaRPr>
          </a:p>
          <a:p>
            <a:pPr marL="285750" indent="-285750">
              <a:buFont typeface="Arial" panose="020B0604020202020204" pitchFamily="34" charset="0"/>
              <a:buChar char="•"/>
            </a:pPr>
            <a:r>
              <a:rPr lang="en-US" sz="1800" b="0" i="0" u="none" strike="noStrike" baseline="0" dirty="0">
                <a:latin typeface="-apple-system"/>
              </a:rPr>
              <a:t>Dave Thomas Foundation for Adoption</a:t>
            </a:r>
          </a:p>
          <a:p>
            <a:pPr marL="285750" indent="-285750">
              <a:buFont typeface="Arial" panose="020B0604020202020204" pitchFamily="34" charset="0"/>
              <a:buChar char="•"/>
            </a:pPr>
            <a:r>
              <a:rPr lang="en-US" sz="1800" b="0" i="0" u="none" strike="noStrike" baseline="0" dirty="0" err="1">
                <a:latin typeface="-apple-system"/>
              </a:rPr>
              <a:t>FosterAdopt</a:t>
            </a:r>
            <a:r>
              <a:rPr lang="en-US" sz="1800" b="0" i="0" u="none" strike="noStrike" baseline="0" dirty="0">
                <a:latin typeface="-apple-system"/>
              </a:rPr>
              <a:t> Connect</a:t>
            </a:r>
          </a:p>
          <a:p>
            <a:pPr marL="285750" indent="-285750">
              <a:buFont typeface="Arial" panose="020B0604020202020204" pitchFamily="34" charset="0"/>
              <a:buChar char="•"/>
            </a:pPr>
            <a:r>
              <a:rPr lang="en-US" sz="1800" b="0" i="0" u="none" strike="noStrike" baseline="0" dirty="0" err="1">
                <a:latin typeface="-apple-system"/>
              </a:rPr>
              <a:t>FosterClub</a:t>
            </a:r>
            <a:endParaRPr lang="en-US" sz="1800" b="0" i="0" u="none" strike="noStrike" baseline="0" dirty="0">
              <a:latin typeface="-apple-system"/>
            </a:endParaRPr>
          </a:p>
          <a:p>
            <a:pPr marL="285750" indent="-285750">
              <a:buFont typeface="Arial" panose="020B0604020202020204" pitchFamily="34" charset="0"/>
              <a:buChar char="•"/>
            </a:pPr>
            <a:r>
              <a:rPr lang="en-US" sz="1800" b="0" i="0" u="none" strike="noStrike" baseline="0" dirty="0">
                <a:latin typeface="-apple-system"/>
              </a:rPr>
              <a:t>Generations United</a:t>
            </a:r>
            <a:endParaRPr lang="en-US" dirty="0">
              <a:latin typeface="-apple-system"/>
            </a:endParaRPr>
          </a:p>
          <a:p>
            <a:pPr marL="285750" indent="-285750">
              <a:buFont typeface="Arial" panose="020B0604020202020204" pitchFamily="34" charset="0"/>
              <a:buChar char="•"/>
            </a:pPr>
            <a:r>
              <a:rPr lang="en-US" sz="1800" b="0" i="0" u="none" strike="noStrike" baseline="0" dirty="0">
                <a:latin typeface="-apple-system"/>
              </a:rPr>
              <a:t>National Alliance of Child Abuse Prevention Funds</a:t>
            </a:r>
          </a:p>
          <a:p>
            <a:pPr marL="285750" indent="-285750">
              <a:buFont typeface="Arial" panose="020B0604020202020204" pitchFamily="34" charset="0"/>
              <a:buChar char="•"/>
            </a:pPr>
            <a:r>
              <a:rPr lang="en-US" sz="1800" b="0" i="0" u="none" strike="noStrike" baseline="0" dirty="0">
                <a:latin typeface="-apple-system"/>
              </a:rPr>
              <a:t>National Association of Social Workers</a:t>
            </a:r>
          </a:p>
          <a:p>
            <a:pPr marL="285750" indent="-285750">
              <a:buFont typeface="Arial" panose="020B0604020202020204" pitchFamily="34" charset="0"/>
              <a:buChar char="•"/>
            </a:pPr>
            <a:r>
              <a:rPr lang="en-US" sz="1800" b="0" i="0" u="none" strike="noStrike" baseline="0" dirty="0">
                <a:latin typeface="-apple-system"/>
              </a:rPr>
              <a:t>National Center on Adoption and Permanency</a:t>
            </a:r>
          </a:p>
          <a:p>
            <a:pPr marL="285750" indent="-285750">
              <a:buFont typeface="Arial" panose="020B0604020202020204" pitchFamily="34" charset="0"/>
              <a:buChar char="•"/>
            </a:pPr>
            <a:r>
              <a:rPr lang="en-US" sz="1800" b="0" i="0" u="none" strike="noStrike" baseline="0" dirty="0">
                <a:latin typeface="-apple-system"/>
              </a:rPr>
              <a:t>North American Council on Adoptable Children</a:t>
            </a:r>
          </a:p>
          <a:p>
            <a:pPr marL="285750" indent="-285750">
              <a:buFont typeface="Arial" panose="020B0604020202020204" pitchFamily="34" charset="0"/>
              <a:buChar char="•"/>
            </a:pPr>
            <a:r>
              <a:rPr lang="en-US" sz="1800" b="0" i="0" u="none" strike="noStrike" baseline="0" dirty="0">
                <a:latin typeface="-apple-system"/>
              </a:rPr>
              <a:t>Spaulding for Children</a:t>
            </a:r>
          </a:p>
          <a:p>
            <a:pPr marL="285750" indent="-285750">
              <a:buFont typeface="Arial" panose="020B0604020202020204" pitchFamily="34" charset="0"/>
              <a:buChar char="•"/>
            </a:pPr>
            <a:r>
              <a:rPr lang="en-US" dirty="0">
                <a:latin typeface="-apple-system"/>
              </a:rPr>
              <a:t>Voice for Adoption</a:t>
            </a:r>
          </a:p>
          <a:p>
            <a:pPr marL="285750" indent="-285750">
              <a:buFont typeface="Arial" panose="020B0604020202020204" pitchFamily="34" charset="0"/>
              <a:buChar char="•"/>
            </a:pPr>
            <a:r>
              <a:rPr lang="en-US" sz="1800" b="0" i="0" u="none" strike="noStrike" baseline="0" dirty="0">
                <a:latin typeface="-apple-system"/>
              </a:rPr>
              <a:t>W. Haywood Burns Institute</a:t>
            </a:r>
          </a:p>
        </p:txBody>
      </p:sp>
    </p:spTree>
    <p:extLst>
      <p:ext uri="{BB962C8B-B14F-4D97-AF65-F5344CB8AC3E}">
        <p14:creationId xmlns:p14="http://schemas.microsoft.com/office/powerpoint/2010/main" val="411048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A31B-75B9-D9ED-11FD-1EA6796376C9}"/>
              </a:ext>
            </a:extLst>
          </p:cNvPr>
          <p:cNvSpPr>
            <a:spLocks noGrp="1"/>
          </p:cNvSpPr>
          <p:nvPr>
            <p:ph type="title"/>
          </p:nvPr>
        </p:nvSpPr>
        <p:spPr/>
        <p:txBody>
          <a:bodyPr/>
          <a:lstStyle/>
          <a:p>
            <a:r>
              <a:rPr lang="en-US" sz="3800" b="1" i="1" dirty="0" err="1"/>
              <a:t>Brackeen</a:t>
            </a:r>
            <a:r>
              <a:rPr lang="en-US" sz="3800" b="1" dirty="0"/>
              <a:t>: ICWA Amicus Coalition ― </a:t>
            </a:r>
            <a:br>
              <a:rPr lang="en-US" b="1" dirty="0"/>
            </a:br>
            <a:r>
              <a:rPr lang="en-US" sz="3400" b="1" dirty="0"/>
              <a:t>Briefs from experts on </a:t>
            </a:r>
            <a:r>
              <a:rPr lang="en-US" sz="3400" b="1" i="0" dirty="0">
                <a:effectLst/>
              </a:rPr>
              <a:t>Child Welfare, Children’s Rights, and the Rights of Families, cont.</a:t>
            </a:r>
            <a:endParaRPr lang="en-US" sz="3400" dirty="0"/>
          </a:p>
        </p:txBody>
      </p:sp>
      <p:sp>
        <p:nvSpPr>
          <p:cNvPr id="3" name="Content Placeholder 2">
            <a:extLst>
              <a:ext uri="{FF2B5EF4-FFF2-40B4-BE49-F238E27FC236}">
                <a16:creationId xmlns:a16="http://schemas.microsoft.com/office/drawing/2014/main" id="{FDDB07B5-CC3D-91F3-0543-6AADE9A7DE17}"/>
              </a:ext>
            </a:extLst>
          </p:cNvPr>
          <p:cNvSpPr>
            <a:spLocks noGrp="1"/>
          </p:cNvSpPr>
          <p:nvPr>
            <p:ph idx="1"/>
          </p:nvPr>
        </p:nvSpPr>
        <p:spPr>
          <a:xfrm>
            <a:off x="810000" y="2550695"/>
            <a:ext cx="10571998" cy="3717757"/>
          </a:xfrm>
        </p:spPr>
        <p:txBody>
          <a:bodyPr numCol="1">
            <a:normAutofit fontScale="25000" lnSpcReduction="20000"/>
          </a:bodyPr>
          <a:lstStyle/>
          <a:p>
            <a:pPr algn="l" fontAlgn="base"/>
            <a:r>
              <a:rPr lang="en-US" sz="8800" b="1" i="0" u="none" strike="noStrike" dirty="0">
                <a:solidFill>
                  <a:srgbClr val="336699"/>
                </a:solidFill>
                <a:effectLst/>
                <a:latin typeface="-apple-system"/>
                <a:hlinkClick r:id="rId2"/>
              </a:rPr>
              <a:t>Children’s Rights Organizations Brief</a:t>
            </a:r>
            <a:r>
              <a:rPr lang="en-US" sz="8800" b="0" i="0" dirty="0">
                <a:solidFill>
                  <a:srgbClr val="3A3A3A"/>
                </a:solidFill>
                <a:effectLst/>
                <a:latin typeface="-apple-system"/>
              </a:rPr>
              <a:t>: The National Association of Counsel for Children and 30 other children’s rights organizations who provide legal representation or policy advocacy on behalf of children in foster care.  This brief explores the constitutional rights of families, addresses how ICWA supports the best interests of children in state proceedings, and provides critical information to state courts.</a:t>
            </a:r>
          </a:p>
          <a:p>
            <a:pPr algn="l" fontAlgn="base"/>
            <a:r>
              <a:rPr lang="en-US" sz="8800" b="1" i="0" u="none" strike="noStrike" dirty="0">
                <a:solidFill>
                  <a:srgbClr val="336699"/>
                </a:solidFill>
                <a:effectLst/>
                <a:latin typeface="-apple-system"/>
                <a:hlinkClick r:id="rId3"/>
              </a:rPr>
              <a:t>Family Defense Providers Brief</a:t>
            </a:r>
            <a:r>
              <a:rPr lang="en-US" sz="8800" b="0" i="0" dirty="0">
                <a:solidFill>
                  <a:srgbClr val="3A3A3A"/>
                </a:solidFill>
                <a:effectLst/>
                <a:latin typeface="-apple-system"/>
              </a:rPr>
              <a:t>: </a:t>
            </a:r>
            <a:r>
              <a:rPr lang="en-US" sz="8800" dirty="0">
                <a:solidFill>
                  <a:srgbClr val="3A3A3A"/>
                </a:solidFill>
                <a:latin typeface="-apple-system"/>
              </a:rPr>
              <a:t>O</a:t>
            </a:r>
            <a:r>
              <a:rPr lang="en-US" sz="8800" b="0" i="0" dirty="0">
                <a:solidFill>
                  <a:srgbClr val="3A3A3A"/>
                </a:solidFill>
                <a:effectLst/>
                <a:latin typeface="-apple-system"/>
              </a:rPr>
              <a:t>rganizations that represent parents in dependency cases in nine states and discusses the constitutional rights afforded to parents and children, how those rights intersect with the child welfare system, and the importance of ICWA in establishing procedures that ensure child safety and protect family integrity.  </a:t>
            </a:r>
          </a:p>
          <a:p>
            <a:pPr algn="l" fontAlgn="base"/>
            <a:r>
              <a:rPr lang="en-US" sz="8800" b="1" i="0" u="none" strike="noStrike" dirty="0">
                <a:solidFill>
                  <a:srgbClr val="336699"/>
                </a:solidFill>
                <a:effectLst/>
                <a:latin typeface="-apple-system"/>
                <a:hlinkClick r:id="rId4"/>
              </a:rPr>
              <a:t>American Bar Association Brief</a:t>
            </a:r>
            <a:r>
              <a:rPr lang="en-US" sz="8800" b="0" i="0" dirty="0">
                <a:solidFill>
                  <a:srgbClr val="3A3A3A"/>
                </a:solidFill>
                <a:effectLst/>
                <a:latin typeface="-apple-system"/>
              </a:rPr>
              <a:t>: Brief directly challenges the contention that child welfare is the sole province of the states, describes how child welfare has long been governed by a combination of state and federal law, and explains how federal law routinely imposes substantive and procedural requirements on state child welfare agencies and state courts.</a:t>
            </a:r>
          </a:p>
          <a:p>
            <a:endParaRPr lang="en-US" dirty="0"/>
          </a:p>
        </p:txBody>
      </p:sp>
    </p:spTree>
    <p:extLst>
      <p:ext uri="{BB962C8B-B14F-4D97-AF65-F5344CB8AC3E}">
        <p14:creationId xmlns:p14="http://schemas.microsoft.com/office/powerpoint/2010/main" val="45960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0755-6CDE-9529-5AFE-D1B8B71FF04E}"/>
              </a:ext>
            </a:extLst>
          </p:cNvPr>
          <p:cNvSpPr>
            <a:spLocks noGrp="1"/>
          </p:cNvSpPr>
          <p:nvPr>
            <p:ph type="title"/>
          </p:nvPr>
        </p:nvSpPr>
        <p:spPr>
          <a:xfrm>
            <a:off x="665620" y="831341"/>
            <a:ext cx="10571998" cy="970450"/>
          </a:xfrm>
        </p:spPr>
        <p:txBody>
          <a:bodyPr/>
          <a:lstStyle/>
          <a:p>
            <a:r>
              <a:rPr lang="en-US" sz="3800" b="1" i="1" dirty="0" err="1"/>
              <a:t>Brackeen</a:t>
            </a:r>
            <a:r>
              <a:rPr lang="en-US" sz="3800" b="1" dirty="0"/>
              <a:t>: ICWA Amicus Coalition ― </a:t>
            </a:r>
            <a:br>
              <a:rPr lang="en-US" b="1" dirty="0"/>
            </a:br>
            <a:r>
              <a:rPr lang="en-US" sz="3400" b="1" i="0" dirty="0">
                <a:effectLst/>
              </a:rPr>
              <a:t>Briefs from Medical Experts</a:t>
            </a:r>
            <a:br>
              <a:rPr lang="en-US" b="1" i="0" dirty="0">
                <a:solidFill>
                  <a:srgbClr val="993333"/>
                </a:solidFill>
                <a:effectLst/>
                <a:latin typeface="-apple-system"/>
              </a:rPr>
            </a:br>
            <a:endParaRPr lang="en-US" dirty="0"/>
          </a:p>
        </p:txBody>
      </p:sp>
      <p:sp>
        <p:nvSpPr>
          <p:cNvPr id="3" name="Content Placeholder 2">
            <a:extLst>
              <a:ext uri="{FF2B5EF4-FFF2-40B4-BE49-F238E27FC236}">
                <a16:creationId xmlns:a16="http://schemas.microsoft.com/office/drawing/2014/main" id="{D54C33E4-9A31-9100-A35A-3D33A843E4CC}"/>
              </a:ext>
            </a:extLst>
          </p:cNvPr>
          <p:cNvSpPr>
            <a:spLocks noGrp="1"/>
          </p:cNvSpPr>
          <p:nvPr>
            <p:ph idx="1"/>
          </p:nvPr>
        </p:nvSpPr>
        <p:spPr>
          <a:xfrm>
            <a:off x="827424" y="2535108"/>
            <a:ext cx="10554574" cy="3636511"/>
          </a:xfrm>
        </p:spPr>
        <p:txBody>
          <a:bodyPr numCol="2">
            <a:normAutofit fontScale="92500" lnSpcReduction="10000"/>
          </a:bodyPr>
          <a:lstStyle/>
          <a:p>
            <a:pPr algn="l" fontAlgn="base"/>
            <a:r>
              <a:rPr lang="en-US" sz="2400" b="1" i="0" u="none" strike="noStrike" dirty="0">
                <a:solidFill>
                  <a:srgbClr val="3A3A3A"/>
                </a:solidFill>
                <a:effectLst/>
                <a:latin typeface="-apple-system"/>
                <a:hlinkClick r:id="rId2"/>
              </a:rPr>
              <a:t>Pediatricians and Doctors Brief</a:t>
            </a:r>
            <a:r>
              <a:rPr lang="en-US" sz="2400" b="0" i="0" dirty="0">
                <a:solidFill>
                  <a:srgbClr val="3A3A3A"/>
                </a:solidFill>
                <a:effectLst/>
                <a:latin typeface="-apple-system"/>
              </a:rPr>
              <a:t>:  Brief from the American Academy of Pediatrics and the American Medical Association describes the federal and state policies designed to destroy tribal families and extended tribal networks, how those policies and have resulted in historical trauma that affects the health of Native children today, and the manner in which ICWA provides for the preservation of family and community connections.</a:t>
            </a:r>
          </a:p>
          <a:p>
            <a:pPr algn="l" fontAlgn="base"/>
            <a:r>
              <a:rPr lang="en-US" sz="2400" b="1" i="0" u="none" strike="noStrike" dirty="0">
                <a:solidFill>
                  <a:srgbClr val="336699"/>
                </a:solidFill>
                <a:effectLst/>
                <a:latin typeface="-apple-system"/>
                <a:hlinkClick r:id="rId3"/>
              </a:rPr>
              <a:t>Psychologists</a:t>
            </a:r>
            <a:r>
              <a:rPr lang="en-US" sz="2400" b="0" i="0" u="none" strike="noStrike" dirty="0">
                <a:solidFill>
                  <a:srgbClr val="336699"/>
                </a:solidFill>
                <a:effectLst/>
                <a:latin typeface="-apple-system"/>
                <a:hlinkClick r:id="rId3"/>
              </a:rPr>
              <a:t> </a:t>
            </a:r>
            <a:r>
              <a:rPr lang="en-US" sz="2400" b="1" i="0" u="none" strike="noStrike" dirty="0">
                <a:solidFill>
                  <a:srgbClr val="336699"/>
                </a:solidFill>
                <a:effectLst/>
                <a:latin typeface="-apple-system"/>
                <a:hlinkClick r:id="rId3"/>
              </a:rPr>
              <a:t>Brief</a:t>
            </a:r>
            <a:r>
              <a:rPr lang="en-US" sz="2400" b="0" i="0" dirty="0">
                <a:solidFill>
                  <a:srgbClr val="3A3A3A"/>
                </a:solidFill>
                <a:effectLst/>
                <a:latin typeface="-apple-system"/>
              </a:rPr>
              <a:t>:  Brief from the American Psychological Association, the Society of Indian Psychologists, and the Texas, Indiana, Louisiana Psychological Associations detailing the research-supported benefits for Native children when they are parented by Native families.</a:t>
            </a:r>
          </a:p>
          <a:p>
            <a:endParaRPr lang="en-US" dirty="0"/>
          </a:p>
        </p:txBody>
      </p:sp>
    </p:spTree>
    <p:extLst>
      <p:ext uri="{BB962C8B-B14F-4D97-AF65-F5344CB8AC3E}">
        <p14:creationId xmlns:p14="http://schemas.microsoft.com/office/powerpoint/2010/main" val="210296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6347-584B-CFD6-AC97-60799CA174CE}"/>
              </a:ext>
            </a:extLst>
          </p:cNvPr>
          <p:cNvSpPr>
            <a:spLocks noGrp="1"/>
          </p:cNvSpPr>
          <p:nvPr>
            <p:ph type="title"/>
          </p:nvPr>
        </p:nvSpPr>
        <p:spPr>
          <a:xfrm>
            <a:off x="698395" y="699851"/>
            <a:ext cx="10571998" cy="970450"/>
          </a:xfrm>
        </p:spPr>
        <p:txBody>
          <a:bodyPr/>
          <a:lstStyle/>
          <a:p>
            <a:r>
              <a:rPr lang="en-US" sz="3800" b="1" dirty="0"/>
              <a:t>ICWA Amicus Coalition </a:t>
            </a:r>
            <a:r>
              <a:rPr lang="en-US" b="1" dirty="0"/>
              <a:t>― </a:t>
            </a:r>
            <a:br>
              <a:rPr lang="en-US" b="1" dirty="0"/>
            </a:br>
            <a:r>
              <a:rPr lang="en-US" sz="3400" b="1" i="0" dirty="0">
                <a:effectLst/>
              </a:rPr>
              <a:t>Briefs From Individuals Who Have Lived Experiences that Confirm ICWA’s Importance</a:t>
            </a:r>
            <a:br>
              <a:rPr lang="en-US" b="1" i="0" dirty="0">
                <a:solidFill>
                  <a:srgbClr val="993333"/>
                </a:solidFill>
                <a:effectLst/>
                <a:latin typeface="-apple-system"/>
              </a:rPr>
            </a:br>
            <a:endParaRPr lang="en-US" dirty="0"/>
          </a:p>
        </p:txBody>
      </p:sp>
      <p:sp>
        <p:nvSpPr>
          <p:cNvPr id="3" name="Content Placeholder 2">
            <a:extLst>
              <a:ext uri="{FF2B5EF4-FFF2-40B4-BE49-F238E27FC236}">
                <a16:creationId xmlns:a16="http://schemas.microsoft.com/office/drawing/2014/main" id="{34107FC6-E6FD-58E8-7020-385495C9705E}"/>
              </a:ext>
            </a:extLst>
          </p:cNvPr>
          <p:cNvSpPr>
            <a:spLocks noGrp="1"/>
          </p:cNvSpPr>
          <p:nvPr>
            <p:ph idx="1"/>
          </p:nvPr>
        </p:nvSpPr>
        <p:spPr>
          <a:xfrm>
            <a:off x="626331" y="2583236"/>
            <a:ext cx="10939337" cy="3925850"/>
          </a:xfrm>
        </p:spPr>
        <p:txBody>
          <a:bodyPr numCol="1">
            <a:noAutofit/>
          </a:bodyPr>
          <a:lstStyle/>
          <a:p>
            <a:pPr algn="l" fontAlgn="base"/>
            <a:r>
              <a:rPr lang="en-US" sz="2100" b="1" i="0" u="none" strike="noStrike" dirty="0">
                <a:solidFill>
                  <a:srgbClr val="336699"/>
                </a:solidFill>
                <a:effectLst/>
                <a:latin typeface="-apple-system"/>
                <a:hlinkClick r:id="rId2"/>
              </a:rPr>
              <a:t>Former Foster Children Brief</a:t>
            </a:r>
            <a:r>
              <a:rPr lang="en-US" sz="2100" b="0" i="0" dirty="0">
                <a:solidFill>
                  <a:srgbClr val="3A3A3A"/>
                </a:solidFill>
                <a:effectLst/>
                <a:latin typeface="-apple-system"/>
              </a:rPr>
              <a:t>: </a:t>
            </a:r>
            <a:r>
              <a:rPr lang="en-US" sz="2100" dirty="0">
                <a:solidFill>
                  <a:srgbClr val="3A3A3A"/>
                </a:solidFill>
                <a:latin typeface="-apple-system"/>
              </a:rPr>
              <a:t>Br</a:t>
            </a:r>
            <a:r>
              <a:rPr lang="en-US" sz="2100" b="0" i="0" dirty="0">
                <a:solidFill>
                  <a:srgbClr val="3A3A3A"/>
                </a:solidFill>
                <a:effectLst/>
                <a:latin typeface="-apple-system"/>
              </a:rPr>
              <a:t>ief from tribal members who were involved with the child welfare system as youth.  The brief shares with the Court their lived experiences in foster care to dispel misconceptions about Indian children’s experiences with ICWA.</a:t>
            </a:r>
          </a:p>
          <a:p>
            <a:pPr algn="l" fontAlgn="base"/>
            <a:r>
              <a:rPr lang="en-US" sz="2100" b="1" i="0" u="none" strike="noStrike" dirty="0">
                <a:solidFill>
                  <a:srgbClr val="336699"/>
                </a:solidFill>
                <a:effectLst/>
                <a:latin typeface="-apple-system"/>
                <a:hlinkClick r:id="rId3"/>
              </a:rPr>
              <a:t>Bradshaw Brief</a:t>
            </a:r>
            <a:r>
              <a:rPr lang="en-US" sz="2100" b="0" i="0" dirty="0">
                <a:solidFill>
                  <a:srgbClr val="3A3A3A"/>
                </a:solidFill>
                <a:effectLst/>
                <a:latin typeface="-apple-system"/>
              </a:rPr>
              <a:t>: Brief provides important case background from the grandmother who adopted her granddaughter, P.S., the child who was the subject of the claims of the </a:t>
            </a:r>
            <a:r>
              <a:rPr lang="en-US" sz="2100" b="0" i="0" dirty="0" err="1">
                <a:solidFill>
                  <a:srgbClr val="3A3A3A"/>
                </a:solidFill>
                <a:effectLst/>
                <a:latin typeface="-apple-system"/>
              </a:rPr>
              <a:t>Cliffords</a:t>
            </a:r>
            <a:r>
              <a:rPr lang="en-US" sz="2100" b="0" i="0" dirty="0">
                <a:solidFill>
                  <a:srgbClr val="3A3A3A"/>
                </a:solidFill>
                <a:effectLst/>
                <a:latin typeface="-apple-system"/>
              </a:rPr>
              <a:t> (one of the foster family plaintiffs). The brief shows that the narratives advanced by the </a:t>
            </a:r>
            <a:r>
              <a:rPr lang="en-US" sz="2100" b="0" i="0" dirty="0" err="1">
                <a:solidFill>
                  <a:srgbClr val="3A3A3A"/>
                </a:solidFill>
                <a:effectLst/>
                <a:latin typeface="-apple-system"/>
              </a:rPr>
              <a:t>Cliffords</a:t>
            </a:r>
            <a:r>
              <a:rPr lang="en-US" sz="2100" b="0" i="0" dirty="0">
                <a:solidFill>
                  <a:srgbClr val="3A3A3A"/>
                </a:solidFill>
                <a:effectLst/>
                <a:latin typeface="-apple-system"/>
              </a:rPr>
              <a:t> and accepted by the federal appellate court were not truthful, and explains why the </a:t>
            </a:r>
            <a:r>
              <a:rPr lang="en-US" sz="2100" b="0" i="0" dirty="0" err="1">
                <a:solidFill>
                  <a:srgbClr val="3A3A3A"/>
                </a:solidFill>
                <a:effectLst/>
                <a:latin typeface="-apple-system"/>
              </a:rPr>
              <a:t>Cliffords</a:t>
            </a:r>
            <a:r>
              <a:rPr lang="en-US" sz="2100" b="0" i="0" dirty="0">
                <a:solidFill>
                  <a:srgbClr val="3A3A3A"/>
                </a:solidFill>
                <a:effectLst/>
                <a:latin typeface="-apple-system"/>
              </a:rPr>
              <a:t> and other two foster family plaintiffs in this case lack standing.</a:t>
            </a:r>
          </a:p>
          <a:p>
            <a:pPr algn="l" fontAlgn="base"/>
            <a:r>
              <a:rPr lang="en-US" sz="2100" b="1" i="0" u="none" strike="noStrike" dirty="0">
                <a:solidFill>
                  <a:srgbClr val="336699"/>
                </a:solidFill>
                <a:effectLst/>
                <a:latin typeface="-apple-system"/>
                <a:hlinkClick r:id="rId4"/>
              </a:rPr>
              <a:t>Non-Native Adoptive Parents Brief</a:t>
            </a:r>
            <a:r>
              <a:rPr lang="en-US" sz="2100" b="0" i="0" dirty="0">
                <a:solidFill>
                  <a:srgbClr val="3A3A3A"/>
                </a:solidFill>
                <a:effectLst/>
                <a:latin typeface="-apple-system"/>
              </a:rPr>
              <a:t>: Though this case is not about voluntary adoptions, this brief addresses how ICWA works in voluntary adoptions and provides important context about how ICWA fosters positive outcomes in adoption.</a:t>
            </a:r>
          </a:p>
          <a:p>
            <a:endParaRPr lang="en-US" sz="2100" dirty="0"/>
          </a:p>
        </p:txBody>
      </p:sp>
    </p:spTree>
    <p:extLst>
      <p:ext uri="{BB962C8B-B14F-4D97-AF65-F5344CB8AC3E}">
        <p14:creationId xmlns:p14="http://schemas.microsoft.com/office/powerpoint/2010/main" val="252785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3E18-5D62-36A5-F941-77D7BC0843AA}"/>
              </a:ext>
            </a:extLst>
          </p:cNvPr>
          <p:cNvSpPr>
            <a:spLocks noGrp="1"/>
          </p:cNvSpPr>
          <p:nvPr>
            <p:ph type="title"/>
          </p:nvPr>
        </p:nvSpPr>
        <p:spPr>
          <a:xfrm>
            <a:off x="653589" y="675788"/>
            <a:ext cx="10571998" cy="970450"/>
          </a:xfrm>
        </p:spPr>
        <p:txBody>
          <a:bodyPr/>
          <a:lstStyle/>
          <a:p>
            <a:r>
              <a:rPr lang="en-US" sz="3800" b="1" i="1" dirty="0" err="1"/>
              <a:t>Brackeen</a:t>
            </a:r>
            <a:r>
              <a:rPr lang="en-US" sz="3800" b="1" dirty="0"/>
              <a:t>: ICWA Amicus Coalition ― </a:t>
            </a:r>
            <a:br>
              <a:rPr lang="en-US" b="1" dirty="0"/>
            </a:br>
            <a:r>
              <a:rPr lang="en-US" sz="3400" b="1" i="0" dirty="0">
                <a:effectLst/>
                <a:latin typeface="-apple-system"/>
              </a:rPr>
              <a:t>Legal and Historical Scholar Briefs</a:t>
            </a:r>
            <a:br>
              <a:rPr lang="en-US" b="1" i="0" dirty="0">
                <a:solidFill>
                  <a:srgbClr val="993333"/>
                </a:solidFill>
                <a:effectLst/>
                <a:latin typeface="-apple-system"/>
              </a:rPr>
            </a:br>
            <a:endParaRPr lang="en-US" dirty="0"/>
          </a:p>
        </p:txBody>
      </p:sp>
      <p:sp>
        <p:nvSpPr>
          <p:cNvPr id="3" name="Content Placeholder 2">
            <a:extLst>
              <a:ext uri="{FF2B5EF4-FFF2-40B4-BE49-F238E27FC236}">
                <a16:creationId xmlns:a16="http://schemas.microsoft.com/office/drawing/2014/main" id="{8B361C52-049F-645E-EAEE-774A57E1F4CC}"/>
              </a:ext>
            </a:extLst>
          </p:cNvPr>
          <p:cNvSpPr>
            <a:spLocks noGrp="1"/>
          </p:cNvSpPr>
          <p:nvPr>
            <p:ph idx="1"/>
          </p:nvPr>
        </p:nvSpPr>
        <p:spPr>
          <a:xfrm>
            <a:off x="892562" y="2462919"/>
            <a:ext cx="10406876" cy="4286797"/>
          </a:xfrm>
        </p:spPr>
        <p:txBody>
          <a:bodyPr numCol="1">
            <a:normAutofit fontScale="77500" lnSpcReduction="20000"/>
          </a:bodyPr>
          <a:lstStyle/>
          <a:p>
            <a:pPr algn="l" fontAlgn="base"/>
            <a:r>
              <a:rPr lang="en-US" sz="3100" b="1" i="0" u="none" strike="noStrike" dirty="0">
                <a:solidFill>
                  <a:srgbClr val="336699"/>
                </a:solidFill>
                <a:effectLst/>
                <a:latin typeface="-apple-system"/>
                <a:hlinkClick r:id="rId2"/>
              </a:rPr>
              <a:t>Indian Law Professors Brief</a:t>
            </a:r>
            <a:r>
              <a:rPr lang="en-US" sz="3100" b="0" i="0" dirty="0">
                <a:solidFill>
                  <a:srgbClr val="3A3A3A"/>
                </a:solidFill>
                <a:effectLst/>
                <a:latin typeface="-apple-system"/>
              </a:rPr>
              <a:t>: </a:t>
            </a:r>
            <a:r>
              <a:rPr lang="en-US" sz="3100" dirty="0">
                <a:solidFill>
                  <a:srgbClr val="3A3A3A"/>
                </a:solidFill>
                <a:latin typeface="-apple-system"/>
              </a:rPr>
              <a:t>Br</a:t>
            </a:r>
            <a:r>
              <a:rPr lang="en-US" sz="3100" b="0" i="0" dirty="0">
                <a:solidFill>
                  <a:srgbClr val="3A3A3A"/>
                </a:solidFill>
                <a:effectLst/>
                <a:latin typeface="-apple-system"/>
              </a:rPr>
              <a:t>ief from 30 leading Indian law scholars focuses on the foundations of the federal-tribal relationship and the exclusive power of Congress to legislate on behalf of Indians as a political class.</a:t>
            </a:r>
          </a:p>
          <a:p>
            <a:pPr algn="l" fontAlgn="base"/>
            <a:r>
              <a:rPr lang="en-US" sz="3100" b="1" i="0" u="none" strike="noStrike" dirty="0">
                <a:solidFill>
                  <a:srgbClr val="336699"/>
                </a:solidFill>
                <a:effectLst/>
                <a:latin typeface="-apple-system"/>
                <a:hlinkClick r:id="rId3"/>
              </a:rPr>
              <a:t>Administrative and Constitutional Law Professors Brief</a:t>
            </a:r>
            <a:r>
              <a:rPr lang="en-US" sz="3100" b="0" i="0" dirty="0">
                <a:solidFill>
                  <a:srgbClr val="3A3A3A"/>
                </a:solidFill>
                <a:effectLst/>
                <a:latin typeface="-apple-system"/>
              </a:rPr>
              <a:t>: Brief from some of the nation’s most prominent administrative and constitutional law scholars addresses Congress’s power to enact statutes that implement treaties with Native Nations, regulate state actors, and incorporate the law of other sovereigns into its legislation.</a:t>
            </a:r>
          </a:p>
          <a:p>
            <a:pPr algn="l" fontAlgn="base"/>
            <a:r>
              <a:rPr lang="en-US" sz="3100" b="1" i="0" u="none" strike="noStrike" dirty="0">
                <a:solidFill>
                  <a:srgbClr val="336699"/>
                </a:solidFill>
                <a:effectLst/>
                <a:latin typeface="-apple-system"/>
                <a:hlinkClick r:id="rId4"/>
              </a:rPr>
              <a:t>Historians</a:t>
            </a:r>
            <a:r>
              <a:rPr lang="en-US" sz="3100" b="0" i="0" u="none" strike="noStrike" dirty="0">
                <a:solidFill>
                  <a:srgbClr val="336699"/>
                </a:solidFill>
                <a:effectLst/>
                <a:latin typeface="-apple-system"/>
                <a:hlinkClick r:id="rId4"/>
              </a:rPr>
              <a:t> </a:t>
            </a:r>
            <a:r>
              <a:rPr lang="en-US" sz="3100" b="1" i="0" u="none" strike="noStrike" dirty="0">
                <a:solidFill>
                  <a:srgbClr val="336699"/>
                </a:solidFill>
                <a:effectLst/>
                <a:latin typeface="-apple-system"/>
                <a:hlinkClick r:id="rId4"/>
              </a:rPr>
              <a:t>Brief</a:t>
            </a:r>
            <a:r>
              <a:rPr lang="en-US" sz="3100" b="0" i="0" dirty="0">
                <a:solidFill>
                  <a:srgbClr val="3A3A3A"/>
                </a:solidFill>
                <a:effectLst/>
                <a:latin typeface="-apple-system"/>
              </a:rPr>
              <a:t>: </a:t>
            </a:r>
            <a:r>
              <a:rPr lang="en-US" sz="3100" dirty="0">
                <a:solidFill>
                  <a:srgbClr val="3A3A3A"/>
                </a:solidFill>
                <a:latin typeface="-apple-system"/>
              </a:rPr>
              <a:t>B</a:t>
            </a:r>
            <a:r>
              <a:rPr lang="en-US" sz="3100" b="0" i="0" dirty="0">
                <a:solidFill>
                  <a:srgbClr val="3A3A3A"/>
                </a:solidFill>
                <a:effectLst/>
                <a:latin typeface="-apple-system"/>
              </a:rPr>
              <a:t>rief from the American Historical Association and the Organization of American Historians describes the federal government’s history of exercising authority over Native children and families and the role of state child welfare agencies in accelerating the removal of Native children from their communities.</a:t>
            </a:r>
          </a:p>
          <a:p>
            <a:endParaRPr lang="en-US" dirty="0"/>
          </a:p>
        </p:txBody>
      </p:sp>
    </p:spTree>
    <p:extLst>
      <p:ext uri="{BB962C8B-B14F-4D97-AF65-F5344CB8AC3E}">
        <p14:creationId xmlns:p14="http://schemas.microsoft.com/office/powerpoint/2010/main" val="126870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altLang="en-US" b="1" dirty="0">
                <a:cs typeface="Arial" charset="0"/>
              </a:rPr>
              <a:t>Background: ICWA in the Federal Courts</a:t>
            </a:r>
            <a:endParaRPr lang="en-US" b="1" dirty="0"/>
          </a:p>
        </p:txBody>
      </p:sp>
      <p:sp>
        <p:nvSpPr>
          <p:cNvPr id="2" name="Content Placeholder 1"/>
          <p:cNvSpPr>
            <a:spLocks noGrp="1"/>
          </p:cNvSpPr>
          <p:nvPr>
            <p:ph idx="1"/>
          </p:nvPr>
        </p:nvSpPr>
        <p:spPr>
          <a:xfrm>
            <a:off x="827424" y="2384519"/>
            <a:ext cx="10661570" cy="4090023"/>
          </a:xfrm>
        </p:spPr>
        <p:txBody>
          <a:bodyPr>
            <a:normAutofit/>
          </a:bodyPr>
          <a:lstStyle/>
          <a:p>
            <a:pPr>
              <a:buFont typeface="Wingdings" panose="05000000000000000000" pitchFamily="2" charset="2"/>
              <a:buChar char="Ø"/>
            </a:pPr>
            <a:r>
              <a:rPr lang="en-US" altLang="en-US" sz="2800" dirty="0">
                <a:latin typeface="-apple-system"/>
                <a:cs typeface="Arial" charset="0"/>
              </a:rPr>
              <a:t>“The federal courts have interpreted ICWA on rare occasions . . . ” </a:t>
            </a:r>
            <a:br>
              <a:rPr lang="en-US" altLang="en-US" sz="2800" dirty="0">
                <a:latin typeface="-apple-system"/>
                <a:cs typeface="Arial" charset="0"/>
              </a:rPr>
            </a:br>
            <a:r>
              <a:rPr lang="en-US" altLang="en-US" sz="2800" i="1" dirty="0">
                <a:latin typeface="-apple-system"/>
                <a:cs typeface="Arial" charset="0"/>
              </a:rPr>
              <a:t>Doe v. Mann</a:t>
            </a:r>
            <a:r>
              <a:rPr lang="en-US" altLang="en-US" sz="2800" dirty="0">
                <a:latin typeface="-apple-system"/>
                <a:cs typeface="Arial" charset="0"/>
              </a:rPr>
              <a:t>, 415 F. 3d 1038, 1051 (9th Cir. 2005)</a:t>
            </a:r>
          </a:p>
          <a:p>
            <a:pPr>
              <a:buFont typeface="Wingdings" panose="05000000000000000000" pitchFamily="2" charset="2"/>
              <a:buChar char="Ø"/>
            </a:pPr>
            <a:r>
              <a:rPr lang="en-US" altLang="en-US" sz="2800" b="1" dirty="0">
                <a:latin typeface="-apple-system"/>
                <a:cs typeface="Arial" charset="0"/>
              </a:rPr>
              <a:t>Just two </a:t>
            </a:r>
            <a:r>
              <a:rPr lang="en-US" altLang="en-US" sz="2800" dirty="0">
                <a:latin typeface="-apple-system"/>
                <a:cs typeface="Arial" charset="0"/>
              </a:rPr>
              <a:t>Supreme Court decisions addressing ICWA</a:t>
            </a:r>
          </a:p>
          <a:p>
            <a:pPr marL="530225" lvl="1" indent="-347663"/>
            <a:r>
              <a:rPr lang="en-US" altLang="en-US" sz="2400" b="1" i="1" dirty="0">
                <a:latin typeface="-apple-system"/>
                <a:cs typeface="Arial" charset="0"/>
              </a:rPr>
              <a:t>Mississippi Band of Choctaw Indians v. Holyfield</a:t>
            </a:r>
            <a:r>
              <a:rPr lang="en-US" altLang="en-US" sz="2400" dirty="0">
                <a:latin typeface="-apple-system"/>
                <a:cs typeface="Arial" charset="0"/>
              </a:rPr>
              <a:t>, 490 U.S. 30 (1989) (appeal from Mississippi Supreme Court)</a:t>
            </a:r>
            <a:endParaRPr lang="en-US" altLang="en-US" sz="2400" i="1" dirty="0">
              <a:latin typeface="-apple-system"/>
              <a:cs typeface="Arial" charset="0"/>
            </a:endParaRPr>
          </a:p>
          <a:p>
            <a:pPr marL="530225" lvl="1" indent="-347663"/>
            <a:r>
              <a:rPr lang="en-US" altLang="en-US" sz="2400" b="1" i="1" dirty="0">
                <a:latin typeface="-apple-system"/>
                <a:cs typeface="Arial" charset="0"/>
              </a:rPr>
              <a:t>Adoptive Couple v. Baby Girl</a:t>
            </a:r>
            <a:r>
              <a:rPr lang="en-US" altLang="en-US" sz="2400" dirty="0">
                <a:latin typeface="-apple-system"/>
                <a:cs typeface="Arial" charset="0"/>
              </a:rPr>
              <a:t>, 133 S. Ct. 2552 (2013) (appeal from South Carolina Supreme Court). Decided in the first sentence. </a:t>
            </a:r>
          </a:p>
        </p:txBody>
      </p:sp>
    </p:spTree>
    <p:extLst>
      <p:ext uri="{BB962C8B-B14F-4D97-AF65-F5344CB8AC3E}">
        <p14:creationId xmlns:p14="http://schemas.microsoft.com/office/powerpoint/2010/main" val="189811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3E18-5D62-36A5-F941-77D7BC0843AA}"/>
              </a:ext>
            </a:extLst>
          </p:cNvPr>
          <p:cNvSpPr>
            <a:spLocks noGrp="1"/>
          </p:cNvSpPr>
          <p:nvPr>
            <p:ph type="title"/>
          </p:nvPr>
        </p:nvSpPr>
        <p:spPr>
          <a:xfrm>
            <a:off x="653589" y="675788"/>
            <a:ext cx="10571998" cy="970450"/>
          </a:xfrm>
        </p:spPr>
        <p:txBody>
          <a:bodyPr/>
          <a:lstStyle/>
          <a:p>
            <a:r>
              <a:rPr lang="en-US" sz="3800" b="1" i="1" dirty="0" err="1"/>
              <a:t>Brackeen</a:t>
            </a:r>
            <a:r>
              <a:rPr lang="en-US" sz="3800" b="1" dirty="0"/>
              <a:t>: ICWA Amicus Coalition ― </a:t>
            </a:r>
            <a:br>
              <a:rPr lang="en-US" b="1" dirty="0"/>
            </a:br>
            <a:r>
              <a:rPr lang="en-US" sz="3400" b="1" i="0" dirty="0">
                <a:effectLst/>
                <a:latin typeface="-apple-system"/>
              </a:rPr>
              <a:t>Legal and Historical Scholar Briefs, cont.</a:t>
            </a:r>
            <a:br>
              <a:rPr lang="en-US" b="1" i="0" dirty="0">
                <a:solidFill>
                  <a:srgbClr val="993333"/>
                </a:solidFill>
                <a:effectLst/>
                <a:latin typeface="-apple-system"/>
              </a:rPr>
            </a:br>
            <a:endParaRPr lang="en-US" dirty="0"/>
          </a:p>
        </p:txBody>
      </p:sp>
      <p:sp>
        <p:nvSpPr>
          <p:cNvPr id="3" name="Content Placeholder 2">
            <a:extLst>
              <a:ext uri="{FF2B5EF4-FFF2-40B4-BE49-F238E27FC236}">
                <a16:creationId xmlns:a16="http://schemas.microsoft.com/office/drawing/2014/main" id="{8B361C52-049F-645E-EAEE-774A57E1F4CC}"/>
              </a:ext>
            </a:extLst>
          </p:cNvPr>
          <p:cNvSpPr>
            <a:spLocks noGrp="1"/>
          </p:cNvSpPr>
          <p:nvPr>
            <p:ph idx="1"/>
          </p:nvPr>
        </p:nvSpPr>
        <p:spPr>
          <a:xfrm>
            <a:off x="591833" y="2402761"/>
            <a:ext cx="10695509" cy="4286797"/>
          </a:xfrm>
        </p:spPr>
        <p:txBody>
          <a:bodyPr numCol="2">
            <a:normAutofit fontScale="92500"/>
          </a:bodyPr>
          <a:lstStyle/>
          <a:p>
            <a:pPr algn="l" fontAlgn="base"/>
            <a:r>
              <a:rPr lang="en-US" sz="2600" b="1" i="0" u="none" strike="noStrike" dirty="0">
                <a:solidFill>
                  <a:srgbClr val="336699"/>
                </a:solidFill>
                <a:effectLst/>
                <a:latin typeface="-apple-system"/>
                <a:hlinkClick r:id="rId2"/>
              </a:rPr>
              <a:t>Professor </a:t>
            </a:r>
            <a:r>
              <a:rPr lang="en-US" sz="2600" b="1" i="0" u="none" strike="noStrike" dirty="0" err="1">
                <a:solidFill>
                  <a:srgbClr val="336699"/>
                </a:solidFill>
                <a:effectLst/>
                <a:latin typeface="-apple-system"/>
                <a:hlinkClick r:id="rId2"/>
              </a:rPr>
              <a:t>Ablavsky</a:t>
            </a:r>
            <a:r>
              <a:rPr lang="en-US" sz="2600" b="1" i="0" u="none" strike="noStrike" dirty="0">
                <a:solidFill>
                  <a:srgbClr val="336699"/>
                </a:solidFill>
                <a:effectLst/>
                <a:latin typeface="-apple-system"/>
                <a:hlinkClick r:id="rId2"/>
              </a:rPr>
              <a:t> Brief</a:t>
            </a:r>
            <a:r>
              <a:rPr lang="en-US" sz="2600" b="0" i="0" dirty="0">
                <a:solidFill>
                  <a:srgbClr val="3A3A3A"/>
                </a:solidFill>
                <a:effectLst/>
                <a:latin typeface="-apple-system"/>
              </a:rPr>
              <a:t>: Brief from a professor who teaches both law and history at Stanford discusses the original constitutional understandings of the federal power over Indian affairs, including issues related to Indian children.</a:t>
            </a:r>
            <a:br>
              <a:rPr lang="en-US" sz="2600" b="0" i="0" dirty="0">
                <a:solidFill>
                  <a:srgbClr val="3A3A3A"/>
                </a:solidFill>
                <a:effectLst/>
                <a:latin typeface="-apple-system"/>
              </a:rPr>
            </a:br>
            <a:endParaRPr lang="en-US" sz="2600" b="0" i="0" dirty="0">
              <a:solidFill>
                <a:srgbClr val="3A3A3A"/>
              </a:solidFill>
              <a:effectLst/>
              <a:latin typeface="-apple-system"/>
            </a:endParaRPr>
          </a:p>
          <a:p>
            <a:pPr algn="l" fontAlgn="base"/>
            <a:endParaRPr lang="en-US" sz="2600" b="0" i="0" dirty="0">
              <a:solidFill>
                <a:srgbClr val="3A3A3A"/>
              </a:solidFill>
              <a:effectLst/>
              <a:latin typeface="-apple-system"/>
            </a:endParaRPr>
          </a:p>
          <a:p>
            <a:pPr marL="0" indent="0" algn="l" fontAlgn="base">
              <a:buNone/>
            </a:pPr>
            <a:endParaRPr lang="en-US" sz="2600" b="0" i="0" dirty="0">
              <a:solidFill>
                <a:srgbClr val="3A3A3A"/>
              </a:solidFill>
              <a:effectLst/>
              <a:latin typeface="-apple-system"/>
            </a:endParaRPr>
          </a:p>
          <a:p>
            <a:pPr algn="l" fontAlgn="base"/>
            <a:r>
              <a:rPr lang="en-US" sz="2600" b="1" i="0" u="none" strike="noStrike" dirty="0">
                <a:solidFill>
                  <a:srgbClr val="336699"/>
                </a:solidFill>
                <a:effectLst/>
                <a:latin typeface="-apple-system"/>
                <a:hlinkClick r:id="rId3"/>
              </a:rPr>
              <a:t>Constitutional Accountability Center</a:t>
            </a:r>
            <a:r>
              <a:rPr lang="en-US" sz="2600" b="0" i="0" u="none" strike="noStrike" dirty="0">
                <a:solidFill>
                  <a:srgbClr val="336699"/>
                </a:solidFill>
                <a:effectLst/>
                <a:latin typeface="-apple-system"/>
                <a:hlinkClick r:id="rId3"/>
              </a:rPr>
              <a:t> </a:t>
            </a:r>
            <a:r>
              <a:rPr lang="en-US" sz="2600" b="1" i="0" u="none" strike="noStrike" dirty="0">
                <a:solidFill>
                  <a:srgbClr val="336699"/>
                </a:solidFill>
                <a:effectLst/>
                <a:latin typeface="-apple-system"/>
                <a:hlinkClick r:id="rId3"/>
              </a:rPr>
              <a:t>Brief</a:t>
            </a:r>
            <a:r>
              <a:rPr lang="en-US" sz="2600" b="0" i="0" dirty="0">
                <a:solidFill>
                  <a:srgbClr val="3A3A3A"/>
                </a:solidFill>
                <a:effectLst/>
                <a:latin typeface="-apple-system"/>
              </a:rPr>
              <a:t>: </a:t>
            </a:r>
            <a:r>
              <a:rPr lang="en-US" sz="2600" dirty="0">
                <a:solidFill>
                  <a:srgbClr val="3A3A3A"/>
                </a:solidFill>
                <a:latin typeface="-apple-system"/>
              </a:rPr>
              <a:t>B</a:t>
            </a:r>
            <a:r>
              <a:rPr lang="en-US" sz="2600" b="0" i="0" dirty="0">
                <a:solidFill>
                  <a:srgbClr val="3A3A3A"/>
                </a:solidFill>
                <a:effectLst/>
                <a:latin typeface="-apple-system"/>
              </a:rPr>
              <a:t>rief that takes an originalist perspective in explaining that there are no anti-commandeering concerns when Congress requires state officials to engage in recordkeeping and share information with the federal government, and likens provisions of ICWA to the Servicemembers Civil Relief Act.</a:t>
            </a:r>
          </a:p>
          <a:p>
            <a:endParaRPr lang="en-US" dirty="0"/>
          </a:p>
        </p:txBody>
      </p:sp>
    </p:spTree>
    <p:extLst>
      <p:ext uri="{BB962C8B-B14F-4D97-AF65-F5344CB8AC3E}">
        <p14:creationId xmlns:p14="http://schemas.microsoft.com/office/powerpoint/2010/main" val="242996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F603-2D2B-4982-459C-BF3B95DCB34E}"/>
              </a:ext>
            </a:extLst>
          </p:cNvPr>
          <p:cNvSpPr>
            <a:spLocks noGrp="1"/>
          </p:cNvSpPr>
          <p:nvPr>
            <p:ph type="title"/>
          </p:nvPr>
        </p:nvSpPr>
        <p:spPr>
          <a:xfrm>
            <a:off x="665621" y="772041"/>
            <a:ext cx="10571998" cy="970450"/>
          </a:xfrm>
        </p:spPr>
        <p:txBody>
          <a:bodyPr/>
          <a:lstStyle/>
          <a:p>
            <a:r>
              <a:rPr lang="en-US" sz="3800" b="1" i="1" dirty="0" err="1"/>
              <a:t>Brackeen</a:t>
            </a:r>
            <a:r>
              <a:rPr lang="en-US" sz="3800" b="1" dirty="0"/>
              <a:t>: ICWA Amicus Coalition ― </a:t>
            </a:r>
            <a:br>
              <a:rPr lang="en-US" b="1" dirty="0"/>
            </a:br>
            <a:r>
              <a:rPr lang="en-US" sz="3400" b="1" i="0" dirty="0">
                <a:effectLst/>
                <a:latin typeface="-apple-system"/>
              </a:rPr>
              <a:t>Other Groups and Individuals With Unique Legal and Professional Perspectives</a:t>
            </a:r>
            <a:br>
              <a:rPr lang="en-US" b="1" i="0" dirty="0">
                <a:solidFill>
                  <a:srgbClr val="993333"/>
                </a:solidFill>
                <a:effectLst/>
                <a:latin typeface="-apple-system"/>
              </a:rPr>
            </a:br>
            <a:endParaRPr lang="en-US" dirty="0"/>
          </a:p>
        </p:txBody>
      </p:sp>
      <p:sp>
        <p:nvSpPr>
          <p:cNvPr id="3" name="Content Placeholder 2">
            <a:extLst>
              <a:ext uri="{FF2B5EF4-FFF2-40B4-BE49-F238E27FC236}">
                <a16:creationId xmlns:a16="http://schemas.microsoft.com/office/drawing/2014/main" id="{BE0986FA-CC02-FAE1-EE9F-96DFA1F42785}"/>
              </a:ext>
            </a:extLst>
          </p:cNvPr>
          <p:cNvSpPr>
            <a:spLocks noGrp="1"/>
          </p:cNvSpPr>
          <p:nvPr>
            <p:ph idx="1"/>
          </p:nvPr>
        </p:nvSpPr>
        <p:spPr>
          <a:xfrm>
            <a:off x="818713" y="2619329"/>
            <a:ext cx="10554574" cy="3636511"/>
          </a:xfrm>
        </p:spPr>
        <p:txBody>
          <a:bodyPr numCol="2"/>
          <a:lstStyle/>
          <a:p>
            <a:pPr algn="l" fontAlgn="base"/>
            <a:r>
              <a:rPr lang="en-US" sz="2200" b="1" i="0" u="none" strike="noStrike" dirty="0">
                <a:solidFill>
                  <a:srgbClr val="336699"/>
                </a:solidFill>
                <a:effectLst/>
                <a:latin typeface="-apple-system"/>
                <a:hlinkClick r:id="rId2"/>
              </a:rPr>
              <a:t>National Indigenous Women’s Resource Center</a:t>
            </a:r>
            <a:r>
              <a:rPr lang="en-US" sz="2200" b="0" i="0" u="none" strike="noStrike" dirty="0">
                <a:solidFill>
                  <a:srgbClr val="336699"/>
                </a:solidFill>
                <a:effectLst/>
                <a:latin typeface="-apple-system"/>
                <a:hlinkClick r:id="rId2"/>
              </a:rPr>
              <a:t> </a:t>
            </a:r>
            <a:r>
              <a:rPr lang="en-US" sz="2200" b="1" i="0" u="none" strike="noStrike" dirty="0">
                <a:solidFill>
                  <a:srgbClr val="336699"/>
                </a:solidFill>
                <a:effectLst/>
                <a:latin typeface="-apple-system"/>
                <a:hlinkClick r:id="rId2"/>
              </a:rPr>
              <a:t>Brief</a:t>
            </a:r>
            <a:r>
              <a:rPr lang="en-US" sz="2200" b="0" i="0" dirty="0">
                <a:solidFill>
                  <a:srgbClr val="3A3A3A"/>
                </a:solidFill>
                <a:effectLst/>
                <a:latin typeface="-apple-system"/>
              </a:rPr>
              <a:t>: </a:t>
            </a:r>
            <a:r>
              <a:rPr lang="en-US" sz="2200" dirty="0">
                <a:solidFill>
                  <a:srgbClr val="3A3A3A"/>
                </a:solidFill>
                <a:latin typeface="-apple-system"/>
              </a:rPr>
              <a:t>B</a:t>
            </a:r>
            <a:r>
              <a:rPr lang="en-US" sz="2200" b="0" i="0" dirty="0">
                <a:solidFill>
                  <a:srgbClr val="3A3A3A"/>
                </a:solidFill>
                <a:effectLst/>
                <a:latin typeface="-apple-system"/>
              </a:rPr>
              <a:t>rief from NIWRC, two individuals, and 88 victim advocacy, legal services, and religious organizations details the manner in which any holding that finds Indian to be a racial, and not a political, classification would impede the ability of Tribes to protect their member women and children from violence.</a:t>
            </a:r>
          </a:p>
          <a:p>
            <a:pPr marL="0" indent="0" algn="l" fontAlgn="base">
              <a:buNone/>
            </a:pPr>
            <a:endParaRPr lang="en-US" sz="2200" b="0" i="0" dirty="0">
              <a:solidFill>
                <a:srgbClr val="3A3A3A"/>
              </a:solidFill>
              <a:effectLst/>
              <a:latin typeface="-apple-system"/>
            </a:endParaRPr>
          </a:p>
          <a:p>
            <a:pPr algn="l" fontAlgn="base"/>
            <a:r>
              <a:rPr lang="en-US" sz="2200" b="1" i="0" u="none" strike="noStrike" dirty="0">
                <a:solidFill>
                  <a:srgbClr val="336699"/>
                </a:solidFill>
                <a:effectLst/>
                <a:latin typeface="-apple-system"/>
                <a:hlinkClick r:id="rId3"/>
              </a:rPr>
              <a:t>ACLU</a:t>
            </a:r>
            <a:r>
              <a:rPr lang="en-US" sz="2200" b="0" i="0" u="none" strike="noStrike" dirty="0">
                <a:solidFill>
                  <a:srgbClr val="336699"/>
                </a:solidFill>
                <a:effectLst/>
                <a:latin typeface="-apple-system"/>
                <a:hlinkClick r:id="rId3"/>
              </a:rPr>
              <a:t> </a:t>
            </a:r>
            <a:r>
              <a:rPr lang="en-US" sz="2200" b="1" i="0" u="none" strike="noStrike" dirty="0">
                <a:solidFill>
                  <a:srgbClr val="336699"/>
                </a:solidFill>
                <a:effectLst/>
                <a:latin typeface="-apple-system"/>
                <a:hlinkClick r:id="rId3"/>
              </a:rPr>
              <a:t>Brief</a:t>
            </a:r>
            <a:r>
              <a:rPr lang="en-US" sz="2200" b="0" i="0" dirty="0">
                <a:solidFill>
                  <a:srgbClr val="3A3A3A"/>
                </a:solidFill>
                <a:effectLst/>
                <a:latin typeface="-apple-system"/>
              </a:rPr>
              <a:t>: </a:t>
            </a:r>
            <a:r>
              <a:rPr lang="en-US" sz="2200" dirty="0">
                <a:solidFill>
                  <a:srgbClr val="3A3A3A"/>
                </a:solidFill>
                <a:latin typeface="-apple-system"/>
              </a:rPr>
              <a:t>B</a:t>
            </a:r>
            <a:r>
              <a:rPr lang="en-US" sz="2200" b="0" i="0" dirty="0">
                <a:solidFill>
                  <a:srgbClr val="3A3A3A"/>
                </a:solidFill>
                <a:effectLst/>
                <a:latin typeface="-apple-system"/>
              </a:rPr>
              <a:t>rief argues that ICWA’s provisions involve political, not racial, classifications and that even if the Court were to apply a heighted level of scrutiny, ICWA would still be constitutional.</a:t>
            </a:r>
          </a:p>
          <a:p>
            <a:pPr algn="l" fontAlgn="base"/>
            <a:r>
              <a:rPr lang="en-US" sz="2200" b="1" i="0" u="none" strike="noStrike" dirty="0">
                <a:solidFill>
                  <a:srgbClr val="336699"/>
                </a:solidFill>
                <a:effectLst/>
                <a:latin typeface="-apple-system"/>
                <a:hlinkClick r:id="rId4"/>
              </a:rPr>
              <a:t>Senator Abourezk</a:t>
            </a:r>
            <a:r>
              <a:rPr lang="en-US" sz="2200" b="0" i="0" u="none" strike="noStrike" dirty="0">
                <a:solidFill>
                  <a:srgbClr val="336699"/>
                </a:solidFill>
                <a:effectLst/>
                <a:latin typeface="-apple-system"/>
                <a:hlinkClick r:id="rId4"/>
              </a:rPr>
              <a:t> </a:t>
            </a:r>
            <a:r>
              <a:rPr lang="en-US" sz="2200" b="1" i="0" u="none" strike="noStrike" dirty="0">
                <a:solidFill>
                  <a:srgbClr val="336699"/>
                </a:solidFill>
                <a:effectLst/>
                <a:latin typeface="-apple-system"/>
                <a:hlinkClick r:id="rId4"/>
              </a:rPr>
              <a:t>Brief</a:t>
            </a:r>
            <a:r>
              <a:rPr lang="en-US" sz="2200" b="0" i="0" dirty="0">
                <a:solidFill>
                  <a:srgbClr val="3A3A3A"/>
                </a:solidFill>
                <a:effectLst/>
                <a:latin typeface="-apple-system"/>
              </a:rPr>
              <a:t>: Brief from the former Senator from South Dakota and primary sponsor of ICWA details relevant legislative history.</a:t>
            </a:r>
          </a:p>
          <a:p>
            <a:endParaRPr lang="en-US" dirty="0"/>
          </a:p>
        </p:txBody>
      </p:sp>
    </p:spTree>
    <p:extLst>
      <p:ext uri="{BB962C8B-B14F-4D97-AF65-F5344CB8AC3E}">
        <p14:creationId xmlns:p14="http://schemas.microsoft.com/office/powerpoint/2010/main" val="234986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err="1"/>
              <a:t>Brackeen</a:t>
            </a:r>
            <a:r>
              <a:rPr lang="en-US" sz="4000" b="1" dirty="0"/>
              <a:t>: </a:t>
            </a:r>
            <a:r>
              <a:rPr lang="en-US" b="1" dirty="0"/>
              <a:t>What’s Next</a:t>
            </a:r>
          </a:p>
        </p:txBody>
      </p:sp>
      <p:sp>
        <p:nvSpPr>
          <p:cNvPr id="4" name="Content Placeholder 2">
            <a:extLst>
              <a:ext uri="{FF2B5EF4-FFF2-40B4-BE49-F238E27FC236}">
                <a16:creationId xmlns:a16="http://schemas.microsoft.com/office/drawing/2014/main" id="{8EB5BC3B-BCCD-8544-A6F0-8A7D401223A7}"/>
              </a:ext>
            </a:extLst>
          </p:cNvPr>
          <p:cNvSpPr>
            <a:spLocks noGrp="1"/>
          </p:cNvSpPr>
          <p:nvPr>
            <p:ph idx="1"/>
          </p:nvPr>
        </p:nvSpPr>
        <p:spPr>
          <a:xfrm>
            <a:off x="810000" y="2096362"/>
            <a:ext cx="5566737" cy="3859270"/>
          </a:xfrm>
        </p:spPr>
        <p:txBody>
          <a:bodyPr>
            <a:normAutofit/>
          </a:bodyPr>
          <a:lstStyle/>
          <a:p>
            <a:pPr lvl="1"/>
            <a:r>
              <a:rPr lang="en-US" sz="2400" b="1" dirty="0">
                <a:latin typeface="+mj-lt"/>
              </a:rPr>
              <a:t>Oral argument will be November 9, 2022</a:t>
            </a:r>
          </a:p>
          <a:p>
            <a:pPr lvl="1"/>
            <a:r>
              <a:rPr lang="en-US" sz="2400" b="1" dirty="0">
                <a:latin typeface="+mj-lt"/>
              </a:rPr>
              <a:t>Decision expected June 2023</a:t>
            </a:r>
          </a:p>
        </p:txBody>
      </p:sp>
      <p:pic>
        <p:nvPicPr>
          <p:cNvPr id="3" name="Content Placeholder 6" descr="A picture containing sky, outdoor, building, colonnade&#10;&#10;Description automatically generated">
            <a:extLst>
              <a:ext uri="{FF2B5EF4-FFF2-40B4-BE49-F238E27FC236}">
                <a16:creationId xmlns:a16="http://schemas.microsoft.com/office/drawing/2014/main" id="{7356A4C9-E00D-929F-6F93-07660F1A30B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746" r="11212" b="3"/>
          <a:stretch/>
        </p:blipFill>
        <p:spPr>
          <a:xfrm>
            <a:off x="7182475" y="2397151"/>
            <a:ext cx="3721894" cy="36492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091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Can I Do?</a:t>
            </a:r>
          </a:p>
        </p:txBody>
      </p:sp>
      <p:sp>
        <p:nvSpPr>
          <p:cNvPr id="5" name="Content Placeholder 2">
            <a:extLst>
              <a:ext uri="{FF2B5EF4-FFF2-40B4-BE49-F238E27FC236}">
                <a16:creationId xmlns:a16="http://schemas.microsoft.com/office/drawing/2014/main" id="{8EB5BC3B-BCCD-8544-A6F0-8A7D401223A7}"/>
              </a:ext>
            </a:extLst>
          </p:cNvPr>
          <p:cNvSpPr>
            <a:spLocks noGrp="1"/>
          </p:cNvSpPr>
          <p:nvPr>
            <p:ph idx="1"/>
          </p:nvPr>
        </p:nvSpPr>
        <p:spPr>
          <a:xfrm>
            <a:off x="522277" y="2508140"/>
            <a:ext cx="3002976" cy="3902672"/>
          </a:xfrm>
        </p:spPr>
        <p:txBody>
          <a:bodyPr>
            <a:normAutofit fontScale="70000" lnSpcReduction="20000"/>
          </a:bodyPr>
          <a:lstStyle/>
          <a:p>
            <a:pPr>
              <a:buFont typeface="Wingdings" panose="05000000000000000000" pitchFamily="2" charset="2"/>
              <a:buChar char="Ø"/>
            </a:pPr>
            <a:r>
              <a:rPr lang="en-US" sz="3900" b="1" dirty="0">
                <a:latin typeface="-apple-system"/>
              </a:rPr>
              <a:t>Help build the public’s </a:t>
            </a:r>
            <a:br>
              <a:rPr lang="en-US" sz="3900" b="1" dirty="0">
                <a:latin typeface="-apple-system"/>
              </a:rPr>
            </a:br>
            <a:r>
              <a:rPr lang="en-US" sz="3900" b="1" dirty="0">
                <a:latin typeface="-apple-system"/>
              </a:rPr>
              <a:t>knowledge of ICWA:</a:t>
            </a:r>
          </a:p>
          <a:p>
            <a:pPr>
              <a:buFont typeface="Courier New" panose="02070309020205020404" pitchFamily="49" charset="0"/>
              <a:buChar char="o"/>
            </a:pPr>
            <a:r>
              <a:rPr lang="en-US" sz="3100" dirty="0">
                <a:latin typeface="Gill Sans MT" panose="020B0502020104020203" pitchFamily="34" charset="0"/>
              </a:rPr>
              <a:t>Follow and support the Protect ICWA Campaign.</a:t>
            </a:r>
            <a:br>
              <a:rPr lang="en-US" sz="3100" dirty="0">
                <a:latin typeface="Gill Sans MT" panose="020B0502020104020203" pitchFamily="34" charset="0"/>
              </a:rPr>
            </a:br>
            <a:r>
              <a:rPr lang="en-US" sz="3100" dirty="0">
                <a:latin typeface="Gill Sans MT" panose="020B0502020104020203" pitchFamily="34" charset="0"/>
              </a:rPr>
              <a:t> </a:t>
            </a:r>
            <a:br>
              <a:rPr lang="en-US" sz="3000" dirty="0">
                <a:latin typeface="Gill Sans MT" panose="020B0502020104020203" pitchFamily="34" charset="0"/>
              </a:rPr>
            </a:br>
            <a:endParaRPr lang="en-US" sz="3000" dirty="0">
              <a:latin typeface="Gill Sans MT" panose="020B0502020104020203" pitchFamily="34" charset="0"/>
            </a:endParaRPr>
          </a:p>
          <a:p>
            <a:pPr marL="0" indent="0">
              <a:buNone/>
            </a:pPr>
            <a:br>
              <a:rPr lang="en-US" sz="3000" dirty="0">
                <a:latin typeface="Gill Sans MT" panose="020B0502020104020203" pitchFamily="34" charset="0"/>
              </a:rPr>
            </a:br>
            <a:endParaRPr lang="en-US" sz="3000" dirty="0">
              <a:latin typeface="Gill Sans MT" panose="020B0502020104020203" pitchFamily="34" charset="0"/>
            </a:endParaRPr>
          </a:p>
          <a:p>
            <a:pPr marL="0" indent="0">
              <a:buNone/>
            </a:pPr>
            <a:endParaRPr lang="en-US" sz="3000" dirty="0">
              <a:latin typeface="Gill Sans MT" panose="020B0502020104020203" pitchFamily="34" charset="0"/>
            </a:endParaRPr>
          </a:p>
        </p:txBody>
      </p:sp>
      <p:sp>
        <p:nvSpPr>
          <p:cNvPr id="3" name="Content Placeholder 3">
            <a:extLst>
              <a:ext uri="{FF2B5EF4-FFF2-40B4-BE49-F238E27FC236}">
                <a16:creationId xmlns:a16="http://schemas.microsoft.com/office/drawing/2014/main" id="{BBABDA1B-1452-0BC0-BA06-00BF6A7D679C}"/>
              </a:ext>
            </a:extLst>
          </p:cNvPr>
          <p:cNvSpPr txBox="1">
            <a:spLocks/>
          </p:cNvSpPr>
          <p:nvPr/>
        </p:nvSpPr>
        <p:spPr>
          <a:xfrm>
            <a:off x="3396918" y="1949552"/>
            <a:ext cx="5915524" cy="4775108"/>
          </a:xfrm>
          <a:prstGeom prst="rect">
            <a:avLst/>
          </a:prstGeom>
        </p:spPr>
        <p:txBody>
          <a:bodyPr numCol="2">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Wingdings" panose="05000000000000000000" pitchFamily="2" charset="2"/>
              <a:buChar char="Ø"/>
            </a:pPr>
            <a:r>
              <a:rPr lang="en-US" sz="2700" b="1" dirty="0">
                <a:latin typeface="-apple-system"/>
              </a:rPr>
              <a:t>Consider a State ICWA: </a:t>
            </a:r>
          </a:p>
          <a:p>
            <a:pPr lvl="1"/>
            <a:r>
              <a:rPr lang="en-US" sz="2200" dirty="0">
                <a:latin typeface="-apple-system"/>
              </a:rPr>
              <a:t>Michigan</a:t>
            </a:r>
          </a:p>
          <a:p>
            <a:pPr lvl="1"/>
            <a:r>
              <a:rPr lang="en-US" sz="2200" dirty="0">
                <a:latin typeface="-apple-system"/>
              </a:rPr>
              <a:t>Minnesota</a:t>
            </a:r>
          </a:p>
          <a:p>
            <a:pPr lvl="1"/>
            <a:r>
              <a:rPr lang="en-US" sz="2200" dirty="0">
                <a:latin typeface="-apple-system"/>
              </a:rPr>
              <a:t>Nebraska</a:t>
            </a:r>
          </a:p>
          <a:p>
            <a:pPr lvl="1"/>
            <a:r>
              <a:rPr lang="en-US" sz="2200" dirty="0">
                <a:latin typeface="-apple-system"/>
              </a:rPr>
              <a:t>New Mexico</a:t>
            </a:r>
          </a:p>
          <a:p>
            <a:pPr lvl="1"/>
            <a:r>
              <a:rPr lang="en-US" sz="2200" dirty="0">
                <a:latin typeface="-apple-system"/>
              </a:rPr>
              <a:t>Oklahoma</a:t>
            </a:r>
          </a:p>
          <a:p>
            <a:pPr lvl="1"/>
            <a:r>
              <a:rPr lang="en-US" sz="2200" dirty="0">
                <a:latin typeface="-apple-system"/>
              </a:rPr>
              <a:t>Oregon</a:t>
            </a:r>
          </a:p>
          <a:p>
            <a:pPr lvl="1"/>
            <a:r>
              <a:rPr lang="en-US" sz="2200" dirty="0">
                <a:latin typeface="-apple-system"/>
              </a:rPr>
              <a:t>Washington</a:t>
            </a:r>
          </a:p>
          <a:p>
            <a:pPr lvl="1"/>
            <a:r>
              <a:rPr lang="en-US" sz="2200" dirty="0">
                <a:latin typeface="-apple-system"/>
              </a:rPr>
              <a:t>Wisconsin</a:t>
            </a:r>
          </a:p>
        </p:txBody>
      </p:sp>
      <p:pic>
        <p:nvPicPr>
          <p:cNvPr id="4" name="Picture 2" descr="File:Alaska State Capitol.jpg">
            <a:extLst>
              <a:ext uri="{FF2B5EF4-FFF2-40B4-BE49-F238E27FC236}">
                <a16:creationId xmlns:a16="http://schemas.microsoft.com/office/drawing/2014/main" id="{F300025B-72E7-A819-4610-EAFF3B598410}"/>
              </a:ext>
            </a:extLst>
          </p:cNvPr>
          <p:cNvPicPr>
            <a:picLocks noChangeAspect="1" noChangeArrowheads="1"/>
          </p:cNvPicPr>
          <p:nvPr/>
        </p:nvPicPr>
        <p:blipFill>
          <a:blip r:embed="rId2"/>
          <a:srcRect/>
          <a:stretch>
            <a:fillRect/>
          </a:stretch>
        </p:blipFill>
        <p:spPr>
          <a:xfrm>
            <a:off x="6399894" y="2775703"/>
            <a:ext cx="4704791" cy="31228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33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Can I Do?</a:t>
            </a:r>
          </a:p>
        </p:txBody>
      </p:sp>
      <p:sp>
        <p:nvSpPr>
          <p:cNvPr id="5" name="Content Placeholder 2">
            <a:extLst>
              <a:ext uri="{FF2B5EF4-FFF2-40B4-BE49-F238E27FC236}">
                <a16:creationId xmlns:a16="http://schemas.microsoft.com/office/drawing/2014/main" id="{8EB5BC3B-BCCD-8544-A6F0-8A7D401223A7}"/>
              </a:ext>
            </a:extLst>
          </p:cNvPr>
          <p:cNvSpPr>
            <a:spLocks noGrp="1"/>
          </p:cNvSpPr>
          <p:nvPr>
            <p:ph idx="1"/>
          </p:nvPr>
        </p:nvSpPr>
        <p:spPr>
          <a:xfrm>
            <a:off x="1015958" y="2585190"/>
            <a:ext cx="5396873" cy="3442631"/>
          </a:xfrm>
        </p:spPr>
        <p:txBody>
          <a:bodyPr>
            <a:normAutofit/>
          </a:bodyPr>
          <a:lstStyle/>
          <a:p>
            <a:pPr marL="0" indent="0">
              <a:buNone/>
            </a:pPr>
            <a:endParaRPr lang="en-US" sz="3000" dirty="0">
              <a:latin typeface="Gill Sans MT" panose="020B0502020104020203" pitchFamily="34" charset="0"/>
            </a:endParaRPr>
          </a:p>
          <a:p>
            <a:r>
              <a:rPr lang="en-US" sz="3000" dirty="0">
                <a:latin typeface="Gill Sans MT" panose="020B0502020104020203" pitchFamily="34" charset="0"/>
              </a:rPr>
              <a:t>Consider a Tribal-State agreement</a:t>
            </a:r>
            <a:br>
              <a:rPr lang="en-US" sz="3000" dirty="0">
                <a:latin typeface="Gill Sans MT" panose="020B0502020104020203" pitchFamily="34" charset="0"/>
              </a:rPr>
            </a:br>
            <a:endParaRPr lang="en-US" sz="3000" dirty="0">
              <a:latin typeface="Gill Sans MT" panose="020B0502020104020203" pitchFamily="34" charset="0"/>
            </a:endParaRPr>
          </a:p>
          <a:p>
            <a:r>
              <a:rPr lang="en-US" sz="3000" dirty="0">
                <a:latin typeface="Gill Sans MT" panose="020B0502020104020203" pitchFamily="34" charset="0"/>
              </a:rPr>
              <a:t>Keep building tribal systems!</a:t>
            </a:r>
            <a:br>
              <a:rPr lang="en-US" sz="3000" dirty="0">
                <a:latin typeface="Gill Sans MT" panose="020B0502020104020203" pitchFamily="34" charset="0"/>
              </a:rPr>
            </a:br>
            <a:endParaRPr lang="en-US" sz="3000" dirty="0">
              <a:latin typeface="Gill Sans MT" panose="020B0502020104020203" pitchFamily="34" charset="0"/>
            </a:endParaRPr>
          </a:p>
          <a:p>
            <a:pPr marL="0" indent="0">
              <a:buNone/>
            </a:pPr>
            <a:endParaRPr lang="en-US" sz="3000" dirty="0">
              <a:latin typeface="Gill Sans MT" panose="020B0502020104020203"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1740" y="2813789"/>
            <a:ext cx="4307121" cy="27688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4210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BC7132-E5BD-42FB-8012-A29AAC6FD93E}"/>
              </a:ext>
            </a:extLst>
          </p:cNvPr>
          <p:cNvSpPr/>
          <p:nvPr/>
        </p:nvSpPr>
        <p:spPr>
          <a:xfrm>
            <a:off x="1892075" y="3239881"/>
            <a:ext cx="6028492" cy="1569660"/>
          </a:xfrm>
          <a:prstGeom prst="rect">
            <a:avLst/>
          </a:prstGeom>
        </p:spPr>
        <p:txBody>
          <a:bodyPr wrap="square">
            <a:spAutoFit/>
          </a:bodyPr>
          <a:lstStyle/>
          <a:p>
            <a:r>
              <a:rPr lang="en-US" sz="2400" b="1" dirty="0"/>
              <a:t>Erin Dougherty Lynch</a:t>
            </a:r>
          </a:p>
          <a:p>
            <a:r>
              <a:rPr lang="en-US" sz="2400" dirty="0"/>
              <a:t>Managing Attorney ― NARF Alaska </a:t>
            </a:r>
          </a:p>
          <a:p>
            <a:r>
              <a:rPr lang="en-US" sz="2400" dirty="0">
                <a:latin typeface="Century Gothic" panose="020B0502020202020204" pitchFamily="34" charset="0"/>
                <a:ea typeface="Calibri" panose="020F0502020204030204" pitchFamily="34" charset="0"/>
              </a:rPr>
              <a:t>dougherty@narf.org</a:t>
            </a:r>
          </a:p>
          <a:p>
            <a:endParaRPr lang="en-US" sz="2400" dirty="0">
              <a:latin typeface="Century Gothic" panose="020B0502020202020204" pitchFamily="34" charset="0"/>
              <a:ea typeface="Calibri" panose="020F0502020204030204" pitchFamily="34" charset="0"/>
            </a:endParaRPr>
          </a:p>
        </p:txBody>
      </p:sp>
      <p:pic>
        <p:nvPicPr>
          <p:cNvPr id="2" name="Picture 1"/>
          <p:cNvPicPr>
            <a:picLocks noChangeAspect="1"/>
          </p:cNvPicPr>
          <p:nvPr/>
        </p:nvPicPr>
        <p:blipFill>
          <a:blip r:embed="rId3"/>
          <a:srcRect/>
          <a:stretch>
            <a:fillRect/>
          </a:stretch>
        </p:blipFill>
        <p:spPr>
          <a:xfrm>
            <a:off x="7580916" y="2825860"/>
            <a:ext cx="1869482" cy="2397702"/>
          </a:xfrm>
          <a:prstGeom prst="rect">
            <a:avLst/>
          </a:prstGeom>
        </p:spPr>
      </p:pic>
    </p:spTree>
    <p:extLst>
      <p:ext uri="{BB962C8B-B14F-4D97-AF65-F5344CB8AC3E}">
        <p14:creationId xmlns:p14="http://schemas.microsoft.com/office/powerpoint/2010/main" val="3722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b="1">
                <a:latin typeface="+mn-lt"/>
                <a:cs typeface="Arial" panose="020B0604020202020204" pitchFamily="34" charset="0"/>
              </a:rPr>
              <a:t>Background: After </a:t>
            </a:r>
            <a:r>
              <a:rPr lang="en-US" b="1" i="1">
                <a:latin typeface="+mn-lt"/>
                <a:cs typeface="Arial" panose="020B0604020202020204" pitchFamily="34" charset="0"/>
              </a:rPr>
              <a:t>Adoptive Couple</a:t>
            </a:r>
            <a:endParaRPr lang="en-US" b="1">
              <a:latin typeface="+mn-lt"/>
              <a:cs typeface="Arial" panose="020B0604020202020204" pitchFamily="34" charset="0"/>
            </a:endParaRPr>
          </a:p>
        </p:txBody>
      </p:sp>
      <p:sp>
        <p:nvSpPr>
          <p:cNvPr id="4" name="Content Placeholder 2"/>
          <p:cNvSpPr>
            <a:spLocks noGrp="1"/>
          </p:cNvSpPr>
          <p:nvPr>
            <p:ph idx="1"/>
          </p:nvPr>
        </p:nvSpPr>
        <p:spPr>
          <a:xfrm>
            <a:off x="810000" y="2162662"/>
            <a:ext cx="10555288" cy="4248150"/>
          </a:xfrm>
        </p:spPr>
        <p:txBody>
          <a:bodyPr>
            <a:normAutofit/>
          </a:bodyPr>
          <a:lstStyle/>
          <a:p>
            <a:pPr marL="465138" indent="-465138">
              <a:buFont typeface="Wingdings" panose="05000000000000000000" pitchFamily="2" charset="2"/>
              <a:buChar char="Ø"/>
            </a:pPr>
            <a:r>
              <a:rPr lang="en-US" sz="2800" b="1" dirty="0">
                <a:latin typeface="-apple-system"/>
                <a:cs typeface="Arial" panose="020B0604020202020204" pitchFamily="34" charset="0"/>
              </a:rPr>
              <a:t>Department of the Interior</a:t>
            </a:r>
            <a:r>
              <a:rPr lang="en-US" sz="2800" dirty="0">
                <a:latin typeface="-apple-system"/>
                <a:cs typeface="Arial" panose="020B0604020202020204" pitchFamily="34" charset="0"/>
              </a:rPr>
              <a:t>:</a:t>
            </a:r>
          </a:p>
          <a:p>
            <a:pPr marL="687388" lvl="1" indent="-465138">
              <a:spcBef>
                <a:spcPts val="1000"/>
              </a:spcBef>
              <a:buFont typeface="Courier New" panose="02070309020205020404" pitchFamily="49" charset="0"/>
              <a:buChar char="o"/>
            </a:pPr>
            <a:r>
              <a:rPr lang="en-US" sz="2400" b="1" dirty="0">
                <a:latin typeface="-apple-system"/>
                <a:cs typeface="Arial" panose="020B0604020202020204" pitchFamily="34" charset="0"/>
              </a:rPr>
              <a:t>2015</a:t>
            </a:r>
            <a:r>
              <a:rPr lang="en-US" sz="2400" dirty="0">
                <a:latin typeface="-apple-system"/>
                <a:cs typeface="Arial" panose="020B0604020202020204" pitchFamily="34" charset="0"/>
              </a:rPr>
              <a:t>: Updates ICWA Guidelines; significant overhaul is first since 1979 Guidelines, with focus on tribal participation and tribal family placements; rejects “existing Indian family” exception; like earlier Guidelines, remains non-binding.</a:t>
            </a:r>
          </a:p>
          <a:p>
            <a:pPr marL="687388" lvl="1" indent="-465138">
              <a:spcBef>
                <a:spcPts val="1000"/>
              </a:spcBef>
              <a:buFont typeface="Courier New" panose="02070309020205020404" pitchFamily="49" charset="0"/>
              <a:buChar char="o"/>
            </a:pPr>
            <a:r>
              <a:rPr lang="en-US" sz="2400" b="1" dirty="0">
                <a:latin typeface="-apple-system"/>
                <a:cs typeface="Arial" panose="020B0604020202020204" pitchFamily="34" charset="0"/>
              </a:rPr>
              <a:t>2016</a:t>
            </a:r>
            <a:r>
              <a:rPr lang="en-US" sz="2400" dirty="0">
                <a:latin typeface="-apple-system"/>
                <a:cs typeface="Arial" panose="020B0604020202020204" pitchFamily="34" charset="0"/>
              </a:rPr>
              <a:t>: Publishes ICWA Regulations (</a:t>
            </a:r>
            <a:r>
              <a:rPr lang="en-US" sz="2400" i="1" dirty="0">
                <a:latin typeface="-apple-system"/>
                <a:cs typeface="Arial" panose="020B0604020202020204" pitchFamily="34" charset="0"/>
              </a:rPr>
              <a:t>a.k.a. </a:t>
            </a:r>
            <a:r>
              <a:rPr lang="en-US" sz="2400" dirty="0">
                <a:latin typeface="-apple-system"/>
                <a:cs typeface="Arial" panose="020B0604020202020204" pitchFamily="34" charset="0"/>
              </a:rPr>
              <a:t>the “Final Rule”): Drawing from thousands of comments from Tribes, States, and child welfare agencies, these legally binding regulations incorporate many of the protections recommended in the Guidelines.</a:t>
            </a:r>
          </a:p>
        </p:txBody>
      </p:sp>
    </p:spTree>
    <p:extLst>
      <p:ext uri="{BB962C8B-B14F-4D97-AF65-F5344CB8AC3E}">
        <p14:creationId xmlns:p14="http://schemas.microsoft.com/office/powerpoint/2010/main" val="1957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b="1" dirty="0">
                <a:latin typeface="+mn-lt"/>
                <a:cs typeface="Arial" panose="020B0604020202020204" pitchFamily="34" charset="0"/>
              </a:rPr>
              <a:t>Background: After </a:t>
            </a:r>
            <a:r>
              <a:rPr lang="en-US" b="1" i="1" dirty="0">
                <a:latin typeface="+mn-lt"/>
                <a:cs typeface="Arial" panose="020B0604020202020204" pitchFamily="34" charset="0"/>
              </a:rPr>
              <a:t>Adoptive Couple &amp; ICWA Regulations</a:t>
            </a:r>
            <a:endParaRPr lang="en-US" b="1" dirty="0">
              <a:latin typeface="+mn-lt"/>
              <a:cs typeface="Arial" panose="020B0604020202020204" pitchFamily="34" charset="0"/>
            </a:endParaRPr>
          </a:p>
        </p:txBody>
      </p:sp>
      <p:sp>
        <p:nvSpPr>
          <p:cNvPr id="4" name="Content Placeholder 2"/>
          <p:cNvSpPr>
            <a:spLocks noGrp="1"/>
          </p:cNvSpPr>
          <p:nvPr>
            <p:ph idx="1"/>
          </p:nvPr>
        </p:nvSpPr>
        <p:spPr>
          <a:xfrm>
            <a:off x="810000" y="2077286"/>
            <a:ext cx="10555288" cy="4248150"/>
          </a:xfrm>
        </p:spPr>
        <p:txBody>
          <a:bodyPr>
            <a:normAutofit/>
          </a:bodyPr>
          <a:lstStyle/>
          <a:p>
            <a:pPr marL="465138" indent="-465138">
              <a:buFont typeface="Wingdings" panose="05000000000000000000" pitchFamily="2" charset="2"/>
              <a:buChar char="Ø"/>
            </a:pPr>
            <a:r>
              <a:rPr lang="en-US" sz="3000" b="1" dirty="0">
                <a:latin typeface="-apple-system"/>
                <a:cs typeface="Arial" panose="020B0604020202020204" pitchFamily="34" charset="0"/>
              </a:rPr>
              <a:t>Federal Court Challenges to ICWA:</a:t>
            </a:r>
            <a:endParaRPr lang="en-US" sz="3000" dirty="0">
              <a:latin typeface="-apple-system"/>
              <a:cs typeface="Arial" panose="020B0604020202020204" pitchFamily="34" charset="0"/>
            </a:endParaRPr>
          </a:p>
          <a:p>
            <a:pPr marL="687388" lvl="1" indent="-465138">
              <a:spcBef>
                <a:spcPts val="1000"/>
              </a:spcBef>
              <a:buFont typeface="Courier New" panose="02070309020205020404" pitchFamily="49" charset="0"/>
              <a:buChar char="o"/>
            </a:pPr>
            <a:r>
              <a:rPr lang="en-US" sz="2800" b="1" dirty="0">
                <a:latin typeface="-apple-system"/>
                <a:cs typeface="Arial" panose="020B0604020202020204" pitchFamily="34" charset="0"/>
              </a:rPr>
              <a:t>Coordinated litigation</a:t>
            </a:r>
            <a:r>
              <a:rPr lang="en-US" sz="2800" dirty="0">
                <a:latin typeface="-apple-system"/>
                <a:cs typeface="Arial" panose="020B0604020202020204" pitchFamily="34" charset="0"/>
              </a:rPr>
              <a:t>: Federal cases in Virginia, then Arizona, and now Texas.</a:t>
            </a:r>
          </a:p>
          <a:p>
            <a:pPr marL="687388" lvl="1" indent="-465138">
              <a:spcBef>
                <a:spcPts val="1000"/>
              </a:spcBef>
              <a:buFont typeface="Courier New" panose="02070309020205020404" pitchFamily="49" charset="0"/>
              <a:buChar char="o"/>
            </a:pPr>
            <a:r>
              <a:rPr lang="en-US" sz="2800" b="1" dirty="0">
                <a:latin typeface="-apple-system"/>
                <a:cs typeface="Arial" panose="020B0604020202020204" pitchFamily="34" charset="0"/>
              </a:rPr>
              <a:t>Same organizations, same attorneys, common themes</a:t>
            </a:r>
            <a:r>
              <a:rPr lang="en-US" sz="2800" dirty="0">
                <a:latin typeface="-apple-system"/>
                <a:cs typeface="Arial" panose="020B0604020202020204" pitchFamily="34" charset="0"/>
              </a:rPr>
              <a:t>: Argue that ICWA / Guidelines / Regulations: (1) discriminate on the basis of race, (2) “commandeer” the States, (3) exceed Congress’s authority. Arguments rooted in anti-Tribal bias, not child welfare.</a:t>
            </a:r>
          </a:p>
        </p:txBody>
      </p:sp>
    </p:spTree>
    <p:extLst>
      <p:ext uri="{BB962C8B-B14F-4D97-AF65-F5344CB8AC3E}">
        <p14:creationId xmlns:p14="http://schemas.microsoft.com/office/powerpoint/2010/main" val="14576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25AFEA-1D66-40D4-8964-788FBF97877D}"/>
              </a:ext>
            </a:extLst>
          </p:cNvPr>
          <p:cNvSpPr>
            <a:spLocks noGrp="1"/>
          </p:cNvSpPr>
          <p:nvPr>
            <p:ph type="title"/>
          </p:nvPr>
        </p:nvSpPr>
        <p:spPr>
          <a:xfrm>
            <a:off x="810000" y="447188"/>
            <a:ext cx="10571998" cy="970450"/>
          </a:xfrm>
        </p:spPr>
        <p:txBody>
          <a:bodyPr/>
          <a:lstStyle/>
          <a:p>
            <a:r>
              <a:rPr lang="en-US" b="1" dirty="0">
                <a:cs typeface="Arial" panose="020B0604020202020204" pitchFamily="34" charset="0"/>
              </a:rPr>
              <a:t>Background: </a:t>
            </a:r>
            <a:r>
              <a:rPr lang="en-US" b="1" i="1" dirty="0">
                <a:cs typeface="Arial" panose="020B0604020202020204" pitchFamily="34" charset="0"/>
              </a:rPr>
              <a:t>Texas v. </a:t>
            </a:r>
            <a:r>
              <a:rPr lang="en-US" b="1" i="1" dirty="0" err="1">
                <a:cs typeface="Arial" panose="020B0604020202020204" pitchFamily="34" charset="0"/>
              </a:rPr>
              <a:t>Zinke</a:t>
            </a:r>
            <a:r>
              <a:rPr lang="en-US" b="1" i="1" dirty="0">
                <a:cs typeface="Arial" panose="020B0604020202020204" pitchFamily="34" charset="0"/>
              </a:rPr>
              <a:t> </a:t>
            </a:r>
          </a:p>
        </p:txBody>
      </p:sp>
      <p:sp>
        <p:nvSpPr>
          <p:cNvPr id="4" name="Content Placeholder 2"/>
          <p:cNvSpPr>
            <a:spLocks noGrp="1"/>
          </p:cNvSpPr>
          <p:nvPr>
            <p:ph idx="1"/>
          </p:nvPr>
        </p:nvSpPr>
        <p:spPr>
          <a:xfrm>
            <a:off x="560439" y="2219047"/>
            <a:ext cx="5741345" cy="4196501"/>
          </a:xfrm>
        </p:spPr>
        <p:txBody>
          <a:bodyPr>
            <a:noAutofit/>
          </a:bodyPr>
          <a:lstStyle/>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The Court: </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Northern District of Texas</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October 25, 2017</a:t>
            </a:r>
          </a:p>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The Plaintiffs:</a:t>
            </a:r>
          </a:p>
          <a:p>
            <a:pPr marL="690563" lvl="1" indent="-455613">
              <a:spcAft>
                <a:spcPct val="0"/>
              </a:spcAft>
              <a:buFont typeface="Courier New" panose="02070309020205020404" pitchFamily="49" charset="0"/>
              <a:buChar char="o"/>
            </a:pPr>
            <a:r>
              <a:rPr lang="en-US" sz="2200" dirty="0">
                <a:latin typeface="-apple-system"/>
                <a:cs typeface="Arial" panose="020B0604020202020204" pitchFamily="34" charset="0"/>
              </a:rPr>
              <a:t>Individual prospective adoptive parents</a:t>
            </a:r>
          </a:p>
          <a:p>
            <a:pPr marL="690563" lvl="1" indent="-455613">
              <a:spcAft>
                <a:spcPct val="0"/>
              </a:spcAft>
              <a:buFont typeface="Courier New" panose="02070309020205020404" pitchFamily="49" charset="0"/>
              <a:buChar char="o"/>
            </a:pPr>
            <a:r>
              <a:rPr lang="en-US" sz="2200" dirty="0">
                <a:latin typeface="-apple-system"/>
                <a:cs typeface="Arial" panose="020B0604020202020204" pitchFamily="34" charset="0"/>
              </a:rPr>
              <a:t>Texas, Indiana, Louisiana </a:t>
            </a:r>
          </a:p>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The Defendants/</a:t>
            </a:r>
            <a:r>
              <a:rPr lang="en-US" sz="2200" b="1" dirty="0" err="1">
                <a:latin typeface="-apple-system"/>
                <a:cs typeface="Arial" panose="020B0604020202020204" pitchFamily="34" charset="0"/>
              </a:rPr>
              <a:t>Intervenors</a:t>
            </a:r>
            <a:r>
              <a:rPr lang="en-US" sz="2200" b="1" dirty="0">
                <a:latin typeface="-apple-system"/>
                <a:cs typeface="Arial" panose="020B0604020202020204" pitchFamily="34" charset="0"/>
              </a:rPr>
              <a:t>:</a:t>
            </a:r>
          </a:p>
          <a:p>
            <a:pPr marL="690563" lvl="1" indent="-455613">
              <a:spcAft>
                <a:spcPct val="0"/>
              </a:spcAft>
              <a:buFont typeface="Courier New" panose="02070309020205020404" pitchFamily="49" charset="0"/>
              <a:buChar char="o"/>
            </a:pPr>
            <a:r>
              <a:rPr lang="en-US" sz="2200" dirty="0">
                <a:latin typeface="-apple-system"/>
                <a:cs typeface="Arial" panose="020B0604020202020204" pitchFamily="34" charset="0"/>
              </a:rPr>
              <a:t>United States</a:t>
            </a:r>
          </a:p>
          <a:p>
            <a:pPr marL="690563" lvl="1" indent="-455613">
              <a:spcAft>
                <a:spcPct val="0"/>
              </a:spcAft>
              <a:buFont typeface="Courier New" panose="02070309020205020404" pitchFamily="49" charset="0"/>
              <a:buChar char="o"/>
            </a:pPr>
            <a:r>
              <a:rPr lang="en-US" sz="2200" dirty="0">
                <a:latin typeface="-apple-system"/>
                <a:cs typeface="Arial" panose="020B0604020202020204" pitchFamily="34" charset="0"/>
              </a:rPr>
              <a:t>Intervening Tribes</a:t>
            </a:r>
            <a:endParaRPr lang="en-US" sz="2200" b="1" dirty="0">
              <a:latin typeface="-apple-system"/>
              <a:cs typeface="Arial" panose="020B0604020202020204" pitchFamily="34" charset="0"/>
            </a:endParaRPr>
          </a:p>
        </p:txBody>
      </p:sp>
      <p:sp>
        <p:nvSpPr>
          <p:cNvPr id="6" name="Content Placeholder 2"/>
          <p:cNvSpPr txBox="1">
            <a:spLocks/>
          </p:cNvSpPr>
          <p:nvPr/>
        </p:nvSpPr>
        <p:spPr>
          <a:xfrm>
            <a:off x="6685344" y="2410776"/>
            <a:ext cx="4696654" cy="3883577"/>
          </a:xfrm>
          <a:prstGeom prst="rect">
            <a:avLst/>
          </a:prstGeom>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65138" indent="-465138">
              <a:spcBef>
                <a:spcPts val="600"/>
              </a:spcBef>
              <a:spcAft>
                <a:spcPct val="0"/>
              </a:spcAft>
              <a:buFont typeface="Wingdings" panose="05000000000000000000" pitchFamily="2" charset="2"/>
              <a:buChar char="Ø"/>
            </a:pPr>
            <a:r>
              <a:rPr lang="en-US" sz="2200" b="1" dirty="0">
                <a:latin typeface="-apple-system"/>
                <a:cs typeface="Arial" panose="020B0604020202020204" pitchFamily="34" charset="0"/>
              </a:rPr>
              <a:t>Amici</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Plaintiffs: </a:t>
            </a:r>
          </a:p>
          <a:p>
            <a:pPr marL="1090613" lvl="1"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Goldwater Institute</a:t>
            </a:r>
          </a:p>
          <a:p>
            <a:pPr marL="1090613" lvl="1"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State of Ohio</a:t>
            </a:r>
          </a:p>
          <a:p>
            <a:pPr marL="690563"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Defendants/</a:t>
            </a:r>
            <a:r>
              <a:rPr lang="en-US" sz="2200" dirty="0" err="1">
                <a:latin typeface="-apple-system"/>
                <a:cs typeface="Arial" panose="020B0604020202020204" pitchFamily="34" charset="0"/>
              </a:rPr>
              <a:t>Intervenors</a:t>
            </a:r>
            <a:r>
              <a:rPr lang="en-US" sz="2200" dirty="0">
                <a:latin typeface="-apple-system"/>
                <a:cs typeface="Arial" panose="020B0604020202020204" pitchFamily="34" charset="0"/>
              </a:rPr>
              <a:t> </a:t>
            </a:r>
          </a:p>
          <a:p>
            <a:pPr marL="1090613" lvl="1"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124 Tribes &amp; 14 Tribal Organizations</a:t>
            </a:r>
          </a:p>
          <a:p>
            <a:pPr marL="1090613" lvl="1"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7 States</a:t>
            </a:r>
          </a:p>
          <a:p>
            <a:pPr marL="1090613" lvl="1" indent="-466725">
              <a:spcBef>
                <a:spcPts val="600"/>
              </a:spcBef>
              <a:spcAft>
                <a:spcPct val="0"/>
              </a:spcAft>
              <a:buFont typeface="Courier New" panose="02070309020205020404" pitchFamily="49" charset="0"/>
              <a:buChar char="o"/>
            </a:pPr>
            <a:r>
              <a:rPr lang="en-US" sz="2200" dirty="0">
                <a:latin typeface="-apple-system"/>
                <a:cs typeface="Arial" panose="020B0604020202020204" pitchFamily="34" charset="0"/>
              </a:rPr>
              <a:t>Federal Indian Law Scholars</a:t>
            </a:r>
          </a:p>
        </p:txBody>
      </p:sp>
    </p:spTree>
    <p:extLst>
      <p:ext uri="{BB962C8B-B14F-4D97-AF65-F5344CB8AC3E}">
        <p14:creationId xmlns:p14="http://schemas.microsoft.com/office/powerpoint/2010/main" val="40881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additive="base">
                                        <p:cTn id="5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additive="base">
                                        <p:cTn id="5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 calcmode="lin" valueType="num">
                                      <p:cBhvr additive="base">
                                        <p:cTn id="7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 calcmode="lin" valueType="num">
                                      <p:cBhvr additive="base">
                                        <p:cTn id="7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ack background with white text&#10;&#10;Description automatically generated with medium confidence">
            <a:extLst>
              <a:ext uri="{FF2B5EF4-FFF2-40B4-BE49-F238E27FC236}">
                <a16:creationId xmlns:a16="http://schemas.microsoft.com/office/drawing/2014/main" id="{9954C5D0-41AF-9D41-B739-D2452973D90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436724">
            <a:off x="3981913" y="4272907"/>
            <a:ext cx="7989888" cy="2070497"/>
          </a:xfr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8175" y="5308155"/>
            <a:ext cx="3962400" cy="914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83" y="383087"/>
            <a:ext cx="10058400" cy="822036"/>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E8946277-6462-8E4B-A539-45BC865B537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960206">
            <a:off x="5009569" y="715290"/>
            <a:ext cx="6695089" cy="1558529"/>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BC79A183-E898-D441-A6CF-19EA14B566E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74305" y="2228911"/>
            <a:ext cx="9144000" cy="2055456"/>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5609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0-#ppt_w/2"/>
                                          </p:val>
                                        </p:tav>
                                        <p:tav tm="100000">
                                          <p:val>
                                            <p:strVal val="#ppt_x"/>
                                          </p:val>
                                        </p:tav>
                                      </p:tavLst>
                                    </p:anim>
                                    <p:anim calcmode="lin" valueType="num">
                                      <p:cBhvr additive="base">
                                        <p:cTn id="2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Background: </a:t>
            </a:r>
            <a:r>
              <a:rPr lang="en-US" b="1" i="1" dirty="0">
                <a:cs typeface="Arial" panose="020B0604020202020204" pitchFamily="34" charset="0"/>
              </a:rPr>
              <a:t>Texas v. </a:t>
            </a:r>
            <a:r>
              <a:rPr lang="en-US" b="1" i="1" dirty="0" err="1">
                <a:cs typeface="Arial" panose="020B0604020202020204" pitchFamily="34" charset="0"/>
              </a:rPr>
              <a:t>Zinke</a:t>
            </a:r>
            <a:endParaRPr lang="en-US" dirty="0"/>
          </a:p>
        </p:txBody>
      </p:sp>
      <p:sp>
        <p:nvSpPr>
          <p:cNvPr id="3" name="Content Placeholder 2"/>
          <p:cNvSpPr>
            <a:spLocks noGrp="1"/>
          </p:cNvSpPr>
          <p:nvPr>
            <p:ph idx="1"/>
          </p:nvPr>
        </p:nvSpPr>
        <p:spPr>
          <a:xfrm>
            <a:off x="2323226" y="2500582"/>
            <a:ext cx="10554574" cy="3636511"/>
          </a:xfrm>
        </p:spPr>
        <p:txBody>
          <a:bodyPr>
            <a:noAutofit/>
          </a:bodyPr>
          <a:lstStyle/>
          <a:p>
            <a:pPr lvl="1">
              <a:buFont typeface="Wingdings" panose="05000000000000000000" pitchFamily="2" charset="2"/>
              <a:buChar char="Ø"/>
            </a:pPr>
            <a:r>
              <a:rPr lang="en-US" sz="2300" b="1" dirty="0">
                <a:latin typeface="-apple-system"/>
              </a:rPr>
              <a:t>Issues in the Second Amended Complaint:</a:t>
            </a:r>
          </a:p>
          <a:p>
            <a:pPr lvl="2">
              <a:buFont typeface="Courier New" panose="02070309020205020404" pitchFamily="49" charset="0"/>
              <a:buChar char="o"/>
            </a:pPr>
            <a:r>
              <a:rPr lang="en-US" sz="2300" dirty="0">
                <a:latin typeface="-apple-system"/>
              </a:rPr>
              <a:t>Administrative Procedure Act (Final Rule)</a:t>
            </a:r>
          </a:p>
          <a:p>
            <a:pPr lvl="2">
              <a:buFont typeface="Courier New" panose="02070309020205020404" pitchFamily="49" charset="0"/>
              <a:buChar char="o"/>
            </a:pPr>
            <a:r>
              <a:rPr lang="en-US" sz="2300" dirty="0">
                <a:latin typeface="-apple-system"/>
              </a:rPr>
              <a:t>Equal Protection, Tenth Amendment, Article I</a:t>
            </a:r>
          </a:p>
          <a:p>
            <a:pPr lvl="2">
              <a:buFont typeface="Courier New" panose="02070309020205020404" pitchFamily="49" charset="0"/>
              <a:buChar char="o"/>
            </a:pPr>
            <a:r>
              <a:rPr lang="en-US" sz="2300" dirty="0">
                <a:latin typeface="-apple-system"/>
              </a:rPr>
              <a:t>Violation of Article I/Commerce Clause</a:t>
            </a:r>
          </a:p>
          <a:p>
            <a:pPr lvl="2">
              <a:buFont typeface="Courier New" panose="02070309020205020404" pitchFamily="49" charset="0"/>
              <a:buChar char="o"/>
            </a:pPr>
            <a:r>
              <a:rPr lang="en-US" sz="2300" dirty="0">
                <a:latin typeface="-apple-system"/>
              </a:rPr>
              <a:t>Violation of the Tenth Amendment</a:t>
            </a:r>
          </a:p>
          <a:p>
            <a:pPr lvl="2">
              <a:buFont typeface="Courier New" panose="02070309020205020404" pitchFamily="49" charset="0"/>
              <a:buChar char="o"/>
            </a:pPr>
            <a:r>
              <a:rPr lang="en-US" sz="2300" dirty="0">
                <a:latin typeface="-apple-system"/>
              </a:rPr>
              <a:t>Violation of the Fifth Amendment/Equal Protection</a:t>
            </a:r>
          </a:p>
          <a:p>
            <a:pPr lvl="2">
              <a:buFont typeface="Courier New" panose="02070309020205020404" pitchFamily="49" charset="0"/>
              <a:buChar char="o"/>
            </a:pPr>
            <a:r>
              <a:rPr lang="en-US" sz="2300" dirty="0">
                <a:latin typeface="-apple-system"/>
              </a:rPr>
              <a:t>Violation of APA/Substantive Due Process </a:t>
            </a:r>
          </a:p>
          <a:p>
            <a:pPr lvl="2">
              <a:buFont typeface="Courier New" panose="02070309020205020404" pitchFamily="49" charset="0"/>
              <a:buChar char="o"/>
            </a:pPr>
            <a:r>
              <a:rPr lang="en-US" sz="2300" dirty="0">
                <a:latin typeface="-apple-system"/>
              </a:rPr>
              <a:t>Violation of the Fifth Amendment/Due Process</a:t>
            </a:r>
          </a:p>
          <a:p>
            <a:pPr lvl="2">
              <a:buFont typeface="Courier New" panose="02070309020205020404" pitchFamily="49" charset="0"/>
              <a:buChar char="o"/>
            </a:pPr>
            <a:r>
              <a:rPr lang="en-US" sz="2300" dirty="0">
                <a:latin typeface="-apple-system"/>
              </a:rPr>
              <a:t>Violation of Article I/Non-Delegation</a:t>
            </a:r>
          </a:p>
        </p:txBody>
      </p:sp>
    </p:spTree>
    <p:extLst>
      <p:ext uri="{BB962C8B-B14F-4D97-AF65-F5344CB8AC3E}">
        <p14:creationId xmlns:p14="http://schemas.microsoft.com/office/powerpoint/2010/main" val="85010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Background: </a:t>
            </a:r>
            <a:r>
              <a:rPr lang="en-US" b="1" i="1" dirty="0">
                <a:cs typeface="Arial" panose="020B0604020202020204" pitchFamily="34" charset="0"/>
              </a:rPr>
              <a:t>Texas v. </a:t>
            </a:r>
            <a:r>
              <a:rPr lang="en-US" b="1" i="1" dirty="0" err="1">
                <a:cs typeface="Arial" panose="020B0604020202020204" pitchFamily="34" charset="0"/>
              </a:rPr>
              <a:t>Zinke</a:t>
            </a:r>
            <a:endParaRPr lang="en-US" dirty="0"/>
          </a:p>
        </p:txBody>
      </p:sp>
      <p:sp>
        <p:nvSpPr>
          <p:cNvPr id="3" name="Content Placeholder 2"/>
          <p:cNvSpPr>
            <a:spLocks noGrp="1"/>
          </p:cNvSpPr>
          <p:nvPr>
            <p:ph idx="1"/>
          </p:nvPr>
        </p:nvSpPr>
        <p:spPr>
          <a:xfrm>
            <a:off x="1165122" y="2153266"/>
            <a:ext cx="4297215" cy="4428008"/>
          </a:xfrm>
        </p:spPr>
        <p:txBody>
          <a:bodyPr>
            <a:normAutofit/>
          </a:bodyPr>
          <a:lstStyle/>
          <a:p>
            <a:pPr marL="457200" lvl="1" indent="0">
              <a:buNone/>
            </a:pPr>
            <a:r>
              <a:rPr lang="en-US" sz="2200" b="1" dirty="0">
                <a:latin typeface="-apple-system"/>
                <a:hlinkClick r:id="rId2"/>
              </a:rPr>
              <a:t>Order</a:t>
            </a:r>
            <a:r>
              <a:rPr lang="en-US" sz="2200" b="1" dirty="0">
                <a:latin typeface="-apple-system"/>
              </a:rPr>
              <a:t> Released on Oct. 10, 2018 granting the Plaintiffs Motions for Summary Judgment in part and denying in part. </a:t>
            </a:r>
            <a:br>
              <a:rPr lang="en-US" sz="2200" b="1" dirty="0">
                <a:latin typeface="-apple-system"/>
              </a:rPr>
            </a:br>
            <a:br>
              <a:rPr lang="en-US" sz="2200" b="1" dirty="0">
                <a:latin typeface="-apple-system"/>
              </a:rPr>
            </a:br>
            <a:r>
              <a:rPr lang="en-US" sz="2200" b="1" dirty="0">
                <a:latin typeface="-apple-system"/>
              </a:rPr>
              <a:t>Includes broad holdings finding ICWA unconstitutional on a number of grounds.</a:t>
            </a:r>
          </a:p>
          <a:p>
            <a:endParaRPr lang="en-US" dirty="0"/>
          </a:p>
        </p:txBody>
      </p:sp>
      <p:sp>
        <p:nvSpPr>
          <p:cNvPr id="4" name="TextBox 3"/>
          <p:cNvSpPr txBox="1"/>
          <p:nvPr/>
        </p:nvSpPr>
        <p:spPr>
          <a:xfrm>
            <a:off x="4896465" y="2271253"/>
            <a:ext cx="5914103" cy="3816429"/>
          </a:xfrm>
          <a:prstGeom prst="rect">
            <a:avLst/>
          </a:prstGeom>
          <a:noFill/>
        </p:spPr>
        <p:txBody>
          <a:bodyPr wrap="square" rtlCol="0">
            <a:spAutoFit/>
          </a:bodyPr>
          <a:lstStyle/>
          <a:p>
            <a:pPr marL="1257300" lvl="2" indent="-342900">
              <a:buFont typeface="Wingdings" panose="05000000000000000000" pitchFamily="2" charset="2"/>
              <a:buChar char="Ø"/>
            </a:pPr>
            <a:r>
              <a:rPr lang="en-US" sz="2200" b="1" dirty="0">
                <a:latin typeface="-apple-system"/>
              </a:rPr>
              <a:t>Granted:</a:t>
            </a:r>
          </a:p>
          <a:p>
            <a:pPr marL="1714500" lvl="3" indent="-342900">
              <a:buFont typeface="Courier New" panose="02070309020205020404" pitchFamily="49" charset="0"/>
              <a:buChar char="o"/>
            </a:pPr>
            <a:r>
              <a:rPr lang="en-US" sz="2200" dirty="0">
                <a:latin typeface="-apple-system"/>
              </a:rPr>
              <a:t>Equal Protection</a:t>
            </a:r>
          </a:p>
          <a:p>
            <a:pPr marL="1714500" lvl="3" indent="-342900">
              <a:buFont typeface="Courier New" panose="02070309020205020404" pitchFamily="49" charset="0"/>
              <a:buChar char="o"/>
            </a:pPr>
            <a:r>
              <a:rPr lang="en-US" sz="2200" dirty="0">
                <a:latin typeface="-apple-system"/>
              </a:rPr>
              <a:t>Non-Delegation</a:t>
            </a:r>
          </a:p>
          <a:p>
            <a:pPr marL="1714500" lvl="3" indent="-342900">
              <a:buFont typeface="Courier New" panose="02070309020205020404" pitchFamily="49" charset="0"/>
              <a:buChar char="o"/>
            </a:pPr>
            <a:r>
              <a:rPr lang="en-US" sz="2200" dirty="0">
                <a:latin typeface="-apple-system"/>
              </a:rPr>
              <a:t>Anti-Commandeering</a:t>
            </a:r>
          </a:p>
          <a:p>
            <a:pPr marL="1714500" lvl="3" indent="-342900">
              <a:buFont typeface="Courier New" panose="02070309020205020404" pitchFamily="49" charset="0"/>
              <a:buChar char="o"/>
            </a:pPr>
            <a:r>
              <a:rPr lang="en-US" sz="2200" dirty="0">
                <a:latin typeface="-apple-system"/>
              </a:rPr>
              <a:t>APA</a:t>
            </a:r>
          </a:p>
          <a:p>
            <a:pPr marL="1714500" lvl="3" indent="-342900">
              <a:buFont typeface="Courier New" panose="02070309020205020404" pitchFamily="49" charset="0"/>
              <a:buChar char="o"/>
            </a:pPr>
            <a:r>
              <a:rPr lang="en-US" sz="2200" dirty="0">
                <a:latin typeface="-apple-system"/>
              </a:rPr>
              <a:t>Unconstitutional under the Indian Commerce Clause (in one paragraph)</a:t>
            </a:r>
            <a:br>
              <a:rPr lang="en-US" sz="2200" dirty="0">
                <a:latin typeface="-apple-system"/>
              </a:rPr>
            </a:br>
            <a:endParaRPr lang="en-US" sz="2200" dirty="0">
              <a:latin typeface="-apple-system"/>
            </a:endParaRPr>
          </a:p>
          <a:p>
            <a:pPr marL="1257300" lvl="2" indent="-342900">
              <a:buFont typeface="Wingdings" panose="05000000000000000000" pitchFamily="2" charset="2"/>
              <a:buChar char="Ø"/>
            </a:pPr>
            <a:r>
              <a:rPr lang="en-US" sz="2200" b="1" dirty="0">
                <a:latin typeface="-apple-system"/>
              </a:rPr>
              <a:t>Denied</a:t>
            </a:r>
          </a:p>
          <a:p>
            <a:pPr marL="1714500" lvl="3" indent="-342900">
              <a:buFont typeface="Courier New" panose="02070309020205020404" pitchFamily="49" charset="0"/>
              <a:buChar char="o"/>
            </a:pPr>
            <a:r>
              <a:rPr lang="en-US" sz="2200" dirty="0">
                <a:latin typeface="-apple-system"/>
              </a:rPr>
              <a:t>Substantive Due Process </a:t>
            </a:r>
          </a:p>
        </p:txBody>
      </p:sp>
    </p:spTree>
    <p:extLst>
      <p:ext uri="{BB962C8B-B14F-4D97-AF65-F5344CB8AC3E}">
        <p14:creationId xmlns:p14="http://schemas.microsoft.com/office/powerpoint/2010/main" val="2358992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メイリオ"/>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entury Gothic" panose="020F03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メイリオ"/>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tileRect/>
        </a:gradFill>
        <a:blipFill rotWithShape="1">
          <a:blip xmlns:r="http://schemas.openxmlformats.org/officeDocument/2006/relationships" r:embed="rId1">
            <a:duotone>
              <a:schemeClr val="phClr">
                <a:tint val="98000"/>
                <a:lumMod val="102000"/>
              </a:schemeClr>
              <a:schemeClr val="phClr">
                <a:shade val="98000"/>
                <a:lumMod val="98000"/>
              </a:schemeClr>
            </a:duotone>
          </a:blip>
          <a:srcRect/>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tileRect/>
        </a:gradFill>
        <a:gradFill rotWithShape="1">
          <a:gsLst>
            <a:gs pos="0">
              <a:schemeClr val="phClr">
                <a:tint val="84000"/>
                <a:shade val="90000"/>
                <a:satMod val="120000"/>
                <a:lumMod val="90000"/>
              </a:schemeClr>
            </a:gs>
            <a:gs pos="100000">
              <a:schemeClr val="ph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DE3E1-BE43-4468-8986-14BA0CF36A3F}">
  <ds:schemaRefs>
    <ds:schemaRef ds:uri="http://schemas.microsoft.com/sharepoint/v3"/>
    <ds:schemaRef ds:uri="http://schemas.openxmlformats.org/package/2006/metadata/core-properties"/>
    <ds:schemaRef ds:uri="http://purl.org/dc/terms/"/>
    <ds:schemaRef ds:uri="6dc4bcd6-49db-4c07-9060-8acfc67cef9f"/>
    <ds:schemaRef ds:uri="http://schemas.microsoft.com/office/2006/documentManagement/types"/>
    <ds:schemaRef ds:uri="fb0879af-3eba-417a-a55a-ffe6dcd6ca77"/>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DC75368-59C6-47C9-94A5-81D396CCE5D1}">
  <ds:schemaRefs>
    <ds:schemaRef ds:uri="http://schemas.microsoft.com/sharepoint/v3/contenttype/forms"/>
  </ds:schemaRefs>
</ds:datastoreItem>
</file>

<file path=customXml/itemProps3.xml><?xml version="1.0" encoding="utf-8"?>
<ds:datastoreItem xmlns:ds="http://schemas.openxmlformats.org/officeDocument/2006/customXml" ds:itemID="{E58C4112-5095-4F1B-BBD1-26FC52CA7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0</TotalTime>
  <Words>2985</Words>
  <Application>Microsoft Office PowerPoint</Application>
  <PresentationFormat>Widescreen</PresentationFormat>
  <Paragraphs>280</Paragraphs>
  <Slides>35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-apple-system</vt:lpstr>
      <vt:lpstr>Arial</vt:lpstr>
      <vt:lpstr>Calibri</vt:lpstr>
      <vt:lpstr>Century Gothic</vt:lpstr>
      <vt:lpstr>Courier New</vt:lpstr>
      <vt:lpstr>Garamond</vt:lpstr>
      <vt:lpstr>Gill Sans MT</vt:lpstr>
      <vt:lpstr>Wingdings</vt:lpstr>
      <vt:lpstr>Wingdings 2</vt:lpstr>
      <vt:lpstr>Quotable</vt:lpstr>
      <vt:lpstr>Indian Child Welfare Act Litigation: Haaland v. Brackeen   </vt:lpstr>
      <vt:lpstr>Native American Rights Fund Indian Child Welfare Docket</vt:lpstr>
      <vt:lpstr>Background: ICWA in the Federal Courts</vt:lpstr>
      <vt:lpstr>Background: After Adoptive Couple</vt:lpstr>
      <vt:lpstr>Background: After Adoptive Couple &amp; ICWA Regulations</vt:lpstr>
      <vt:lpstr>Background: Texas v. Zinke </vt:lpstr>
      <vt:lpstr>PowerPoint Presentation</vt:lpstr>
      <vt:lpstr>Background: Texas v. Zinke</vt:lpstr>
      <vt:lpstr>Background: Texas v. Zinke</vt:lpstr>
      <vt:lpstr>Brackeen: Fifth Circuit Appeal</vt:lpstr>
      <vt:lpstr>Brackeen: Fifth Circuit Appeal ― Panel</vt:lpstr>
      <vt:lpstr>Brackeen: Fifth Circuit Appeal ― Panel</vt:lpstr>
      <vt:lpstr>Brackeen: Fifth Circuit Appeal ― En Banc</vt:lpstr>
      <vt:lpstr>Brackeen: En Banc Key Holdings</vt:lpstr>
      <vt:lpstr>Brackeen: En Banc Decision Details</vt:lpstr>
      <vt:lpstr>Brackeen: Impact of En Banc Decision</vt:lpstr>
      <vt:lpstr>Brackeen:  Cert Petitions to U.S. Supreme Court</vt:lpstr>
      <vt:lpstr>Questions Presented to the Court</vt:lpstr>
      <vt:lpstr>Tribal Supreme Court Project</vt:lpstr>
      <vt:lpstr> </vt:lpstr>
      <vt:lpstr>Brackeen: Anti-ICWA Amici</vt:lpstr>
      <vt:lpstr>Brackeen: ICWA Amicus Coalition ―  Briefs from Governments</vt:lpstr>
      <vt:lpstr>Brackeen: ICWA Amicus Coalition ―  Briefs from Governments, cont.</vt:lpstr>
      <vt:lpstr>Brackeen: ICWA Amicus Coalition ―  Briefs from Governments, cont.</vt:lpstr>
      <vt:lpstr>Brackeen: ICWA Amicus Coalition ―  Briefs from experts on Child Welfare, Children’s Rights, and the Rights of Families</vt:lpstr>
      <vt:lpstr>Brackeen: ICWA Amicus Coalition ―  Briefs from experts on Child Welfare, Children’s Rights, and the Rights of Families, cont.</vt:lpstr>
      <vt:lpstr>Brackeen: ICWA Amicus Coalition ―  Briefs from Medical Experts </vt:lpstr>
      <vt:lpstr>ICWA Amicus Coalition ―  Briefs From Individuals Who Have Lived Experiences that Confirm ICWA’s Importance </vt:lpstr>
      <vt:lpstr>Brackeen: ICWA Amicus Coalition ―  Legal and Historical Scholar Briefs </vt:lpstr>
      <vt:lpstr>Brackeen: ICWA Amicus Coalition ―  Legal and Historical Scholar Briefs, cont. </vt:lpstr>
      <vt:lpstr>Brackeen: ICWA Amicus Coalition ―  Other Groups and Individuals With Unique Legal and Professional Perspectives </vt:lpstr>
      <vt:lpstr>Brackeen: What’s Next</vt:lpstr>
      <vt:lpstr>What Can I Do?</vt:lpstr>
      <vt:lpstr>What Can I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2021-06-14T17:57:53Z</cp:lastPrinted>
  <dcterms:created xsi:type="dcterms:W3CDTF">2021-06-14T17:57:53Z</dcterms:created>
  <dcterms:modified xsi:type="dcterms:W3CDTF">2022-10-11T22:52:16Z</dcterms:modified>
</cp:coreProperties>
</file>