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4" r:id="rId4"/>
  </p:sldMasterIdLst>
  <p:notesMasterIdLst>
    <p:notesMasterId r:id="rId25"/>
  </p:notesMasterIdLst>
  <p:sldIdLst>
    <p:sldId id="256" r:id="rId5"/>
    <p:sldId id="259" r:id="rId6"/>
    <p:sldId id="260" r:id="rId7"/>
    <p:sldId id="267" r:id="rId8"/>
    <p:sldId id="281" r:id="rId9"/>
    <p:sldId id="283" r:id="rId10"/>
    <p:sldId id="266" r:id="rId11"/>
    <p:sldId id="285" r:id="rId12"/>
    <p:sldId id="284" r:id="rId13"/>
    <p:sldId id="261" r:id="rId14"/>
    <p:sldId id="272" r:id="rId15"/>
    <p:sldId id="262" r:id="rId16"/>
    <p:sldId id="273" r:id="rId17"/>
    <p:sldId id="264" r:id="rId18"/>
    <p:sldId id="274" r:id="rId19"/>
    <p:sldId id="275" r:id="rId20"/>
    <p:sldId id="276" r:id="rId21"/>
    <p:sldId id="279" r:id="rId22"/>
    <p:sldId id="265"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840" autoAdjust="0"/>
  </p:normalViewPr>
  <p:slideViewPr>
    <p:cSldViewPr snapToGrid="0">
      <p:cViewPr varScale="1">
        <p:scale>
          <a:sx n="67" d="100"/>
          <a:sy n="67" d="100"/>
        </p:scale>
        <p:origin x="129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2CC5F1-24BD-4D30-8DF1-4A20E308B810}"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50379395-B50E-4F23-80B0-132229B61595}">
      <dgm:prSet/>
      <dgm:spPr/>
      <dgm:t>
        <a:bodyPr/>
        <a:lstStyle/>
        <a:p>
          <a:r>
            <a:rPr lang="en-US"/>
            <a:t>Active efforts </a:t>
          </a:r>
        </a:p>
      </dgm:t>
    </dgm:pt>
    <dgm:pt modelId="{929B8BEF-0EE4-45A8-BFB4-F65A512B15F3}" type="parTrans" cxnId="{B1442477-3981-4794-9771-1594D8C0D2C1}">
      <dgm:prSet/>
      <dgm:spPr/>
      <dgm:t>
        <a:bodyPr/>
        <a:lstStyle/>
        <a:p>
          <a:endParaRPr lang="en-US"/>
        </a:p>
      </dgm:t>
    </dgm:pt>
    <dgm:pt modelId="{A8DA54F9-E8BA-4AC3-BF04-824FF8C2D9AB}" type="sibTrans" cxnId="{B1442477-3981-4794-9771-1594D8C0D2C1}">
      <dgm:prSet/>
      <dgm:spPr/>
      <dgm:t>
        <a:bodyPr/>
        <a:lstStyle/>
        <a:p>
          <a:endParaRPr lang="en-US"/>
        </a:p>
      </dgm:t>
    </dgm:pt>
    <dgm:pt modelId="{09DE7B98-CB16-4CBE-8C57-9C3089954273}">
      <dgm:prSet/>
      <dgm:spPr/>
      <dgm:t>
        <a:bodyPr/>
        <a:lstStyle/>
        <a:p>
          <a:r>
            <a:rPr lang="en-US" dirty="0"/>
            <a:t>Placement Preferences</a:t>
          </a:r>
        </a:p>
      </dgm:t>
    </dgm:pt>
    <dgm:pt modelId="{E82C85F7-5ABD-4A71-8955-EC8FF35825F3}" type="parTrans" cxnId="{E3B15A48-0510-4AEA-B247-23403EE5E848}">
      <dgm:prSet/>
      <dgm:spPr/>
      <dgm:t>
        <a:bodyPr/>
        <a:lstStyle/>
        <a:p>
          <a:endParaRPr lang="en-US"/>
        </a:p>
      </dgm:t>
    </dgm:pt>
    <dgm:pt modelId="{FEDE9CD4-A5F9-41DF-9E75-0C75DA4E1D09}" type="sibTrans" cxnId="{E3B15A48-0510-4AEA-B247-23403EE5E848}">
      <dgm:prSet/>
      <dgm:spPr/>
      <dgm:t>
        <a:bodyPr/>
        <a:lstStyle/>
        <a:p>
          <a:endParaRPr lang="en-US"/>
        </a:p>
      </dgm:t>
    </dgm:pt>
    <dgm:pt modelId="{F6542D34-FA9B-4CBE-AE47-1589065FE3A3}">
      <dgm:prSet/>
      <dgm:spPr/>
      <dgm:t>
        <a:bodyPr/>
        <a:lstStyle/>
        <a:p>
          <a:r>
            <a:rPr lang="en-US"/>
            <a:t>Burden of proof</a:t>
          </a:r>
        </a:p>
      </dgm:t>
    </dgm:pt>
    <dgm:pt modelId="{8AEC3B72-D62B-4927-833C-91B660BB773D}" type="parTrans" cxnId="{865806D3-A63D-4E86-B62B-01E3F707D897}">
      <dgm:prSet/>
      <dgm:spPr/>
      <dgm:t>
        <a:bodyPr/>
        <a:lstStyle/>
        <a:p>
          <a:endParaRPr lang="en-US"/>
        </a:p>
      </dgm:t>
    </dgm:pt>
    <dgm:pt modelId="{E48333A9-6618-49E5-A9A6-0F6967C9DF15}" type="sibTrans" cxnId="{865806D3-A63D-4E86-B62B-01E3F707D897}">
      <dgm:prSet/>
      <dgm:spPr/>
      <dgm:t>
        <a:bodyPr/>
        <a:lstStyle/>
        <a:p>
          <a:endParaRPr lang="en-US"/>
        </a:p>
      </dgm:t>
    </dgm:pt>
    <dgm:pt modelId="{2707A0E8-977E-44B3-BCAC-E7047A324ED1}">
      <dgm:prSet/>
      <dgm:spPr/>
      <dgm:t>
        <a:bodyPr/>
        <a:lstStyle/>
        <a:p>
          <a:r>
            <a:rPr lang="en-US" dirty="0"/>
            <a:t>QEW</a:t>
          </a:r>
        </a:p>
      </dgm:t>
    </dgm:pt>
    <dgm:pt modelId="{4EC7669C-0D79-43CF-8B4F-21D17CE3968D}" type="parTrans" cxnId="{EF284E3B-386D-4B42-8442-21CFA71F7E11}">
      <dgm:prSet/>
      <dgm:spPr/>
      <dgm:t>
        <a:bodyPr/>
        <a:lstStyle/>
        <a:p>
          <a:endParaRPr lang="en-US"/>
        </a:p>
      </dgm:t>
    </dgm:pt>
    <dgm:pt modelId="{A18F98C2-29FB-4C86-A945-581B4244D998}" type="sibTrans" cxnId="{EF284E3B-386D-4B42-8442-21CFA71F7E11}">
      <dgm:prSet/>
      <dgm:spPr/>
      <dgm:t>
        <a:bodyPr/>
        <a:lstStyle/>
        <a:p>
          <a:endParaRPr lang="en-US"/>
        </a:p>
      </dgm:t>
    </dgm:pt>
    <dgm:pt modelId="{2C15F55E-68B0-450F-92C9-3F3EC842494B}">
      <dgm:prSet/>
      <dgm:spPr/>
      <dgm:t>
        <a:bodyPr/>
        <a:lstStyle/>
        <a:p>
          <a:r>
            <a:rPr lang="en-US"/>
            <a:t>Transfer to tribal court</a:t>
          </a:r>
        </a:p>
      </dgm:t>
    </dgm:pt>
    <dgm:pt modelId="{463F91A6-BD36-4205-AAA9-DC1CD7DD9FFE}" type="parTrans" cxnId="{9726790F-1708-4688-B1EE-55CE6953087D}">
      <dgm:prSet/>
      <dgm:spPr/>
      <dgm:t>
        <a:bodyPr/>
        <a:lstStyle/>
        <a:p>
          <a:endParaRPr lang="en-US"/>
        </a:p>
      </dgm:t>
    </dgm:pt>
    <dgm:pt modelId="{6832E02F-2ECB-4D53-8E01-5E7AAF3A639D}" type="sibTrans" cxnId="{9726790F-1708-4688-B1EE-55CE6953087D}">
      <dgm:prSet/>
      <dgm:spPr/>
      <dgm:t>
        <a:bodyPr/>
        <a:lstStyle/>
        <a:p>
          <a:endParaRPr lang="en-US"/>
        </a:p>
      </dgm:t>
    </dgm:pt>
    <dgm:pt modelId="{5D5BB74B-30BA-4ED6-A106-9902076B136C}">
      <dgm:prSet/>
      <dgm:spPr/>
      <dgm:t>
        <a:bodyPr/>
        <a:lstStyle/>
        <a:p>
          <a:r>
            <a:rPr lang="en-US" dirty="0"/>
            <a:t>Equal Protection</a:t>
          </a:r>
        </a:p>
      </dgm:t>
    </dgm:pt>
    <dgm:pt modelId="{051CE227-219B-48E5-A124-5366F61638ED}" type="parTrans" cxnId="{593A401A-B3CA-410C-AF70-B1E29E4E6274}">
      <dgm:prSet/>
      <dgm:spPr/>
      <dgm:t>
        <a:bodyPr/>
        <a:lstStyle/>
        <a:p>
          <a:endParaRPr lang="en-US"/>
        </a:p>
      </dgm:t>
    </dgm:pt>
    <dgm:pt modelId="{1A5142AF-AF29-4239-B066-F0131D01BF5A}" type="sibTrans" cxnId="{593A401A-B3CA-410C-AF70-B1E29E4E6274}">
      <dgm:prSet/>
      <dgm:spPr/>
      <dgm:t>
        <a:bodyPr/>
        <a:lstStyle/>
        <a:p>
          <a:endParaRPr lang="en-US"/>
        </a:p>
      </dgm:t>
    </dgm:pt>
    <dgm:pt modelId="{E9F9BCD3-0505-4D59-9731-18D3A7FD7A68}">
      <dgm:prSet/>
      <dgm:spPr/>
      <dgm:t>
        <a:bodyPr/>
        <a:lstStyle/>
        <a:p>
          <a:r>
            <a:rPr lang="en-US" dirty="0"/>
            <a:t>Initial ICWA inquiry</a:t>
          </a:r>
        </a:p>
      </dgm:t>
    </dgm:pt>
    <dgm:pt modelId="{938B4FAA-3DF1-4417-A444-257C663998B2}" type="parTrans" cxnId="{F19EE5D6-CCDF-4E6A-A0C4-91A0AC07C2C7}">
      <dgm:prSet/>
      <dgm:spPr/>
      <dgm:t>
        <a:bodyPr/>
        <a:lstStyle/>
        <a:p>
          <a:endParaRPr lang="en-US"/>
        </a:p>
      </dgm:t>
    </dgm:pt>
    <dgm:pt modelId="{80BA1821-956E-4B75-B3F1-18AD90127597}" type="sibTrans" cxnId="{F19EE5D6-CCDF-4E6A-A0C4-91A0AC07C2C7}">
      <dgm:prSet/>
      <dgm:spPr/>
      <dgm:t>
        <a:bodyPr/>
        <a:lstStyle/>
        <a:p>
          <a:endParaRPr lang="en-US"/>
        </a:p>
      </dgm:t>
    </dgm:pt>
    <dgm:pt modelId="{7C1BD414-BF50-43BC-9C74-72290CCADE67}" type="pres">
      <dgm:prSet presAssocID="{992CC5F1-24BD-4D30-8DF1-4A20E308B810}" presName="diagram" presStyleCnt="0">
        <dgm:presLayoutVars>
          <dgm:dir/>
          <dgm:resizeHandles val="exact"/>
        </dgm:presLayoutVars>
      </dgm:prSet>
      <dgm:spPr/>
    </dgm:pt>
    <dgm:pt modelId="{37212473-7ACF-4294-B47E-9B06C9FFB1E4}" type="pres">
      <dgm:prSet presAssocID="{50379395-B50E-4F23-80B0-132229B61595}" presName="node" presStyleLbl="node1" presStyleIdx="0" presStyleCnt="7">
        <dgm:presLayoutVars>
          <dgm:bulletEnabled val="1"/>
        </dgm:presLayoutVars>
      </dgm:prSet>
      <dgm:spPr/>
    </dgm:pt>
    <dgm:pt modelId="{14B5E5AE-C87F-445E-9E68-F59C71C75778}" type="pres">
      <dgm:prSet presAssocID="{A8DA54F9-E8BA-4AC3-BF04-824FF8C2D9AB}" presName="sibTrans" presStyleCnt="0"/>
      <dgm:spPr/>
    </dgm:pt>
    <dgm:pt modelId="{E8EA996E-0061-4C16-802B-E10803617878}" type="pres">
      <dgm:prSet presAssocID="{09DE7B98-CB16-4CBE-8C57-9C3089954273}" presName="node" presStyleLbl="node1" presStyleIdx="1" presStyleCnt="7">
        <dgm:presLayoutVars>
          <dgm:bulletEnabled val="1"/>
        </dgm:presLayoutVars>
      </dgm:prSet>
      <dgm:spPr/>
    </dgm:pt>
    <dgm:pt modelId="{0AAA45A0-3622-44E7-9990-71DFA6767825}" type="pres">
      <dgm:prSet presAssocID="{FEDE9CD4-A5F9-41DF-9E75-0C75DA4E1D09}" presName="sibTrans" presStyleCnt="0"/>
      <dgm:spPr/>
    </dgm:pt>
    <dgm:pt modelId="{E03EADA6-615B-493E-B49A-EE39DDAF9602}" type="pres">
      <dgm:prSet presAssocID="{F6542D34-FA9B-4CBE-AE47-1589065FE3A3}" presName="node" presStyleLbl="node1" presStyleIdx="2" presStyleCnt="7">
        <dgm:presLayoutVars>
          <dgm:bulletEnabled val="1"/>
        </dgm:presLayoutVars>
      </dgm:prSet>
      <dgm:spPr/>
    </dgm:pt>
    <dgm:pt modelId="{9C45BB19-CF64-4CDF-A9B2-580EE1377D16}" type="pres">
      <dgm:prSet presAssocID="{E48333A9-6618-49E5-A9A6-0F6967C9DF15}" presName="sibTrans" presStyleCnt="0"/>
      <dgm:spPr/>
    </dgm:pt>
    <dgm:pt modelId="{8524695A-0E80-47EA-9813-245BBCC37612}" type="pres">
      <dgm:prSet presAssocID="{2707A0E8-977E-44B3-BCAC-E7047A324ED1}" presName="node" presStyleLbl="node1" presStyleIdx="3" presStyleCnt="7">
        <dgm:presLayoutVars>
          <dgm:bulletEnabled val="1"/>
        </dgm:presLayoutVars>
      </dgm:prSet>
      <dgm:spPr/>
    </dgm:pt>
    <dgm:pt modelId="{49E8B930-13FB-46A9-83FA-257E5066D3E3}" type="pres">
      <dgm:prSet presAssocID="{A18F98C2-29FB-4C86-A945-581B4244D998}" presName="sibTrans" presStyleCnt="0"/>
      <dgm:spPr/>
    </dgm:pt>
    <dgm:pt modelId="{E2E198BE-7BE4-45A0-8AEB-95568163E4E0}" type="pres">
      <dgm:prSet presAssocID="{2C15F55E-68B0-450F-92C9-3F3EC842494B}" presName="node" presStyleLbl="node1" presStyleIdx="4" presStyleCnt="7">
        <dgm:presLayoutVars>
          <dgm:bulletEnabled val="1"/>
        </dgm:presLayoutVars>
      </dgm:prSet>
      <dgm:spPr/>
    </dgm:pt>
    <dgm:pt modelId="{B9545514-266D-4140-BA98-3F0E6A8AC768}" type="pres">
      <dgm:prSet presAssocID="{6832E02F-2ECB-4D53-8E01-5E7AAF3A639D}" presName="sibTrans" presStyleCnt="0"/>
      <dgm:spPr/>
    </dgm:pt>
    <dgm:pt modelId="{789ECED0-7BD7-43CE-8E7F-69507D92C48B}" type="pres">
      <dgm:prSet presAssocID="{5D5BB74B-30BA-4ED6-A106-9902076B136C}" presName="node" presStyleLbl="node1" presStyleIdx="5" presStyleCnt="7">
        <dgm:presLayoutVars>
          <dgm:bulletEnabled val="1"/>
        </dgm:presLayoutVars>
      </dgm:prSet>
      <dgm:spPr/>
    </dgm:pt>
    <dgm:pt modelId="{26C1EB2C-92EA-4FC0-AB7C-E6E85D78F8D3}" type="pres">
      <dgm:prSet presAssocID="{1A5142AF-AF29-4239-B066-F0131D01BF5A}" presName="sibTrans" presStyleCnt="0"/>
      <dgm:spPr/>
    </dgm:pt>
    <dgm:pt modelId="{1038B03E-8014-42F3-B0AB-8EEE2649BBC6}" type="pres">
      <dgm:prSet presAssocID="{E9F9BCD3-0505-4D59-9731-18D3A7FD7A68}" presName="node" presStyleLbl="node1" presStyleIdx="6" presStyleCnt="7">
        <dgm:presLayoutVars>
          <dgm:bulletEnabled val="1"/>
        </dgm:presLayoutVars>
      </dgm:prSet>
      <dgm:spPr/>
    </dgm:pt>
  </dgm:ptLst>
  <dgm:cxnLst>
    <dgm:cxn modelId="{9726790F-1708-4688-B1EE-55CE6953087D}" srcId="{992CC5F1-24BD-4D30-8DF1-4A20E308B810}" destId="{2C15F55E-68B0-450F-92C9-3F3EC842494B}" srcOrd="4" destOrd="0" parTransId="{463F91A6-BD36-4205-AAA9-DC1CD7DD9FFE}" sibTransId="{6832E02F-2ECB-4D53-8E01-5E7AAF3A639D}"/>
    <dgm:cxn modelId="{593A401A-B3CA-410C-AF70-B1E29E4E6274}" srcId="{992CC5F1-24BD-4D30-8DF1-4A20E308B810}" destId="{5D5BB74B-30BA-4ED6-A106-9902076B136C}" srcOrd="5" destOrd="0" parTransId="{051CE227-219B-48E5-A124-5366F61638ED}" sibTransId="{1A5142AF-AF29-4239-B066-F0131D01BF5A}"/>
    <dgm:cxn modelId="{EF284E3B-386D-4B42-8442-21CFA71F7E11}" srcId="{992CC5F1-24BD-4D30-8DF1-4A20E308B810}" destId="{2707A0E8-977E-44B3-BCAC-E7047A324ED1}" srcOrd="3" destOrd="0" parTransId="{4EC7669C-0D79-43CF-8B4F-21D17CE3968D}" sibTransId="{A18F98C2-29FB-4C86-A945-581B4244D998}"/>
    <dgm:cxn modelId="{1348F23C-3414-439D-B2BA-EF531B1FEDB7}" type="presOf" srcId="{2C15F55E-68B0-450F-92C9-3F3EC842494B}" destId="{E2E198BE-7BE4-45A0-8AEB-95568163E4E0}" srcOrd="0" destOrd="0" presId="urn:microsoft.com/office/officeart/2005/8/layout/default"/>
    <dgm:cxn modelId="{62EFE845-F4A9-43AB-86A7-BCCD855E2DF4}" type="presOf" srcId="{E9F9BCD3-0505-4D59-9731-18D3A7FD7A68}" destId="{1038B03E-8014-42F3-B0AB-8EEE2649BBC6}" srcOrd="0" destOrd="0" presId="urn:microsoft.com/office/officeart/2005/8/layout/default"/>
    <dgm:cxn modelId="{E3B15A48-0510-4AEA-B247-23403EE5E848}" srcId="{992CC5F1-24BD-4D30-8DF1-4A20E308B810}" destId="{09DE7B98-CB16-4CBE-8C57-9C3089954273}" srcOrd="1" destOrd="0" parTransId="{E82C85F7-5ABD-4A71-8955-EC8FF35825F3}" sibTransId="{FEDE9CD4-A5F9-41DF-9E75-0C75DA4E1D09}"/>
    <dgm:cxn modelId="{1DDB304E-A417-4455-BB4B-DE4BF8428531}" type="presOf" srcId="{F6542D34-FA9B-4CBE-AE47-1589065FE3A3}" destId="{E03EADA6-615B-493E-B49A-EE39DDAF9602}" srcOrd="0" destOrd="0" presId="urn:microsoft.com/office/officeart/2005/8/layout/default"/>
    <dgm:cxn modelId="{B5AF1876-97FB-4D97-B294-DD7B38CF87EB}" type="presOf" srcId="{09DE7B98-CB16-4CBE-8C57-9C3089954273}" destId="{E8EA996E-0061-4C16-802B-E10803617878}" srcOrd="0" destOrd="0" presId="urn:microsoft.com/office/officeart/2005/8/layout/default"/>
    <dgm:cxn modelId="{B1442477-3981-4794-9771-1594D8C0D2C1}" srcId="{992CC5F1-24BD-4D30-8DF1-4A20E308B810}" destId="{50379395-B50E-4F23-80B0-132229B61595}" srcOrd="0" destOrd="0" parTransId="{929B8BEF-0EE4-45A8-BFB4-F65A512B15F3}" sibTransId="{A8DA54F9-E8BA-4AC3-BF04-824FF8C2D9AB}"/>
    <dgm:cxn modelId="{1A9C57AC-4174-4895-891E-D2ACFC2D238B}" type="presOf" srcId="{50379395-B50E-4F23-80B0-132229B61595}" destId="{37212473-7ACF-4294-B47E-9B06C9FFB1E4}" srcOrd="0" destOrd="0" presId="urn:microsoft.com/office/officeart/2005/8/layout/default"/>
    <dgm:cxn modelId="{421F9CBA-0CCB-4D26-A956-0ED329090CA2}" type="presOf" srcId="{5D5BB74B-30BA-4ED6-A106-9902076B136C}" destId="{789ECED0-7BD7-43CE-8E7F-69507D92C48B}" srcOrd="0" destOrd="0" presId="urn:microsoft.com/office/officeart/2005/8/layout/default"/>
    <dgm:cxn modelId="{E4CCC3BD-61A9-4346-BA53-7ED5E663D7B2}" type="presOf" srcId="{2707A0E8-977E-44B3-BCAC-E7047A324ED1}" destId="{8524695A-0E80-47EA-9813-245BBCC37612}" srcOrd="0" destOrd="0" presId="urn:microsoft.com/office/officeart/2005/8/layout/default"/>
    <dgm:cxn modelId="{865806D3-A63D-4E86-B62B-01E3F707D897}" srcId="{992CC5F1-24BD-4D30-8DF1-4A20E308B810}" destId="{F6542D34-FA9B-4CBE-AE47-1589065FE3A3}" srcOrd="2" destOrd="0" parTransId="{8AEC3B72-D62B-4927-833C-91B660BB773D}" sibTransId="{E48333A9-6618-49E5-A9A6-0F6967C9DF15}"/>
    <dgm:cxn modelId="{F19EE5D6-CCDF-4E6A-A0C4-91A0AC07C2C7}" srcId="{992CC5F1-24BD-4D30-8DF1-4A20E308B810}" destId="{E9F9BCD3-0505-4D59-9731-18D3A7FD7A68}" srcOrd="6" destOrd="0" parTransId="{938B4FAA-3DF1-4417-A444-257C663998B2}" sibTransId="{80BA1821-956E-4B75-B3F1-18AD90127597}"/>
    <dgm:cxn modelId="{438EABF0-1C76-49DB-B78B-3F991FF01D64}" type="presOf" srcId="{992CC5F1-24BD-4D30-8DF1-4A20E308B810}" destId="{7C1BD414-BF50-43BC-9C74-72290CCADE67}" srcOrd="0" destOrd="0" presId="urn:microsoft.com/office/officeart/2005/8/layout/default"/>
    <dgm:cxn modelId="{FFB90CE0-1F3A-486A-87FD-B5D352F7A3E7}" type="presParOf" srcId="{7C1BD414-BF50-43BC-9C74-72290CCADE67}" destId="{37212473-7ACF-4294-B47E-9B06C9FFB1E4}" srcOrd="0" destOrd="0" presId="urn:microsoft.com/office/officeart/2005/8/layout/default"/>
    <dgm:cxn modelId="{E753E4F7-C77A-470D-8812-162C8203CF5F}" type="presParOf" srcId="{7C1BD414-BF50-43BC-9C74-72290CCADE67}" destId="{14B5E5AE-C87F-445E-9E68-F59C71C75778}" srcOrd="1" destOrd="0" presId="urn:microsoft.com/office/officeart/2005/8/layout/default"/>
    <dgm:cxn modelId="{C7455BB0-B002-4D29-B1C5-661281080954}" type="presParOf" srcId="{7C1BD414-BF50-43BC-9C74-72290CCADE67}" destId="{E8EA996E-0061-4C16-802B-E10803617878}" srcOrd="2" destOrd="0" presId="urn:microsoft.com/office/officeart/2005/8/layout/default"/>
    <dgm:cxn modelId="{237077E4-4DAE-4F78-8E00-9E6659F7DD6C}" type="presParOf" srcId="{7C1BD414-BF50-43BC-9C74-72290CCADE67}" destId="{0AAA45A0-3622-44E7-9990-71DFA6767825}" srcOrd="3" destOrd="0" presId="urn:microsoft.com/office/officeart/2005/8/layout/default"/>
    <dgm:cxn modelId="{E36B7F95-084E-4046-8DDF-7B88251A7298}" type="presParOf" srcId="{7C1BD414-BF50-43BC-9C74-72290CCADE67}" destId="{E03EADA6-615B-493E-B49A-EE39DDAF9602}" srcOrd="4" destOrd="0" presId="urn:microsoft.com/office/officeart/2005/8/layout/default"/>
    <dgm:cxn modelId="{28EF7F97-3D36-4ADE-B3D1-4140692AD78E}" type="presParOf" srcId="{7C1BD414-BF50-43BC-9C74-72290CCADE67}" destId="{9C45BB19-CF64-4CDF-A9B2-580EE1377D16}" srcOrd="5" destOrd="0" presId="urn:microsoft.com/office/officeart/2005/8/layout/default"/>
    <dgm:cxn modelId="{E436C0A1-90C4-4ED3-A730-4BB0C0D2E2F3}" type="presParOf" srcId="{7C1BD414-BF50-43BC-9C74-72290CCADE67}" destId="{8524695A-0E80-47EA-9813-245BBCC37612}" srcOrd="6" destOrd="0" presId="urn:microsoft.com/office/officeart/2005/8/layout/default"/>
    <dgm:cxn modelId="{52373BBA-9793-4BC6-82C4-637B38A63F35}" type="presParOf" srcId="{7C1BD414-BF50-43BC-9C74-72290CCADE67}" destId="{49E8B930-13FB-46A9-83FA-257E5066D3E3}" srcOrd="7" destOrd="0" presId="urn:microsoft.com/office/officeart/2005/8/layout/default"/>
    <dgm:cxn modelId="{DABD02F5-16F1-4C3E-9F40-553D293FC0B1}" type="presParOf" srcId="{7C1BD414-BF50-43BC-9C74-72290CCADE67}" destId="{E2E198BE-7BE4-45A0-8AEB-95568163E4E0}" srcOrd="8" destOrd="0" presId="urn:microsoft.com/office/officeart/2005/8/layout/default"/>
    <dgm:cxn modelId="{DBF30E00-50E6-495E-A3AD-07B11C9F0F52}" type="presParOf" srcId="{7C1BD414-BF50-43BC-9C74-72290CCADE67}" destId="{B9545514-266D-4140-BA98-3F0E6A8AC768}" srcOrd="9" destOrd="0" presId="urn:microsoft.com/office/officeart/2005/8/layout/default"/>
    <dgm:cxn modelId="{3B6DE7B8-F374-4CFC-BF9B-96A5F883811D}" type="presParOf" srcId="{7C1BD414-BF50-43BC-9C74-72290CCADE67}" destId="{789ECED0-7BD7-43CE-8E7F-69507D92C48B}" srcOrd="10" destOrd="0" presId="urn:microsoft.com/office/officeart/2005/8/layout/default"/>
    <dgm:cxn modelId="{C8DA2A6A-2315-4582-9F97-01DDEB4ADE18}" type="presParOf" srcId="{7C1BD414-BF50-43BC-9C74-72290CCADE67}" destId="{26C1EB2C-92EA-4FC0-AB7C-E6E85D78F8D3}" srcOrd="11" destOrd="0" presId="urn:microsoft.com/office/officeart/2005/8/layout/default"/>
    <dgm:cxn modelId="{B87535A3-7C3E-492A-B447-44A768D8E5B0}" type="presParOf" srcId="{7C1BD414-BF50-43BC-9C74-72290CCADE67}" destId="{1038B03E-8014-42F3-B0AB-8EEE2649BBC6}"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622D61-882D-4280-A6AA-21D8B863B78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232DE6C-05F5-4F87-8CA1-9CDF837812D7}">
      <dgm:prSet/>
      <dgm:spPr/>
      <dgm:t>
        <a:bodyPr/>
        <a:lstStyle/>
        <a:p>
          <a:r>
            <a:rPr lang="en-US" dirty="0"/>
            <a:t>“In any involuntary proceeding in a State court, where the court knows or has reason to know that an Indian child is involved, the party seeking the foster care placement of, or termination of parental rights to, an Indian child shall notify the parent or Indian custodian and the Indian child’s tribe…” 25 U.S.C. § 1912.</a:t>
          </a:r>
        </a:p>
      </dgm:t>
    </dgm:pt>
    <dgm:pt modelId="{2831A211-E728-4ECF-BA24-F723EFE632FA}" type="parTrans" cxnId="{6446610A-BE9E-401D-8741-1BED2DE2EA56}">
      <dgm:prSet/>
      <dgm:spPr/>
      <dgm:t>
        <a:bodyPr/>
        <a:lstStyle/>
        <a:p>
          <a:endParaRPr lang="en-US"/>
        </a:p>
      </dgm:t>
    </dgm:pt>
    <dgm:pt modelId="{B9BE5C32-C5AF-4623-B78B-FC8DAF521A8E}" type="sibTrans" cxnId="{6446610A-BE9E-401D-8741-1BED2DE2EA56}">
      <dgm:prSet/>
      <dgm:spPr/>
      <dgm:t>
        <a:bodyPr/>
        <a:lstStyle/>
        <a:p>
          <a:endParaRPr lang="en-US"/>
        </a:p>
      </dgm:t>
    </dgm:pt>
    <dgm:pt modelId="{1475B8A4-B193-4694-A735-FB467C73ADBF}">
      <dgm:prSet/>
      <dgm:spPr/>
      <dgm:t>
        <a:bodyPr/>
        <a:lstStyle/>
        <a:p>
          <a:r>
            <a:rPr lang="en-US" dirty="0"/>
            <a:t>Subsection 23.107(a) of Title 25 of the Code of Federal Regulations provides that “[s]</a:t>
          </a:r>
          <a:r>
            <a:rPr lang="en-US" dirty="0" err="1"/>
            <a:t>tate</a:t>
          </a:r>
          <a:r>
            <a:rPr lang="en-US" dirty="0"/>
            <a:t> courts must ask each participant in an ... involuntary child-custody proceeding whether the participant knows or has reason to know that the child is an Indian child. The inquiry is made at the commencement of the proceeding and all responses should be on the record.” 25 C.F.R. § 23.107(a) (2024).</a:t>
          </a:r>
        </a:p>
      </dgm:t>
    </dgm:pt>
    <dgm:pt modelId="{A0F1533C-F1DF-4C5E-93A6-2B0DB254DDCA}" type="parTrans" cxnId="{C24EBCC4-A930-4AE8-A96B-E90C9C0675BE}">
      <dgm:prSet/>
      <dgm:spPr/>
      <dgm:t>
        <a:bodyPr/>
        <a:lstStyle/>
        <a:p>
          <a:endParaRPr lang="en-US"/>
        </a:p>
      </dgm:t>
    </dgm:pt>
    <dgm:pt modelId="{89E3D241-1EBE-4679-8008-6FA7F75EA166}" type="sibTrans" cxnId="{C24EBCC4-A930-4AE8-A96B-E90C9C0675BE}">
      <dgm:prSet/>
      <dgm:spPr/>
      <dgm:t>
        <a:bodyPr/>
        <a:lstStyle/>
        <a:p>
          <a:endParaRPr lang="en-US"/>
        </a:p>
      </dgm:t>
    </dgm:pt>
    <dgm:pt modelId="{5B9462A6-FB8D-483C-96C8-D7284BB52A08}" type="pres">
      <dgm:prSet presAssocID="{15622D61-882D-4280-A6AA-21D8B863B782}" presName="linear" presStyleCnt="0">
        <dgm:presLayoutVars>
          <dgm:animLvl val="lvl"/>
          <dgm:resizeHandles val="exact"/>
        </dgm:presLayoutVars>
      </dgm:prSet>
      <dgm:spPr/>
    </dgm:pt>
    <dgm:pt modelId="{CDFF936E-F5E2-4630-8B54-E90946B9BE11}" type="pres">
      <dgm:prSet presAssocID="{1232DE6C-05F5-4F87-8CA1-9CDF837812D7}" presName="parentText" presStyleLbl="node1" presStyleIdx="0" presStyleCnt="2" custScaleY="121086" custLinFactY="-57086" custLinFactNeighborX="4720" custLinFactNeighborY="-100000">
        <dgm:presLayoutVars>
          <dgm:chMax val="0"/>
          <dgm:bulletEnabled val="1"/>
        </dgm:presLayoutVars>
      </dgm:prSet>
      <dgm:spPr/>
    </dgm:pt>
    <dgm:pt modelId="{9E826367-41FC-465A-BB83-FEADE242ECE7}" type="pres">
      <dgm:prSet presAssocID="{B9BE5C32-C5AF-4623-B78B-FC8DAF521A8E}" presName="spacer" presStyleCnt="0"/>
      <dgm:spPr/>
    </dgm:pt>
    <dgm:pt modelId="{5B282005-D7F3-4AE8-A58F-A066D2793D94}" type="pres">
      <dgm:prSet presAssocID="{1475B8A4-B193-4694-A735-FB467C73ADBF}" presName="parentText" presStyleLbl="node1" presStyleIdx="1" presStyleCnt="2">
        <dgm:presLayoutVars>
          <dgm:chMax val="0"/>
          <dgm:bulletEnabled val="1"/>
        </dgm:presLayoutVars>
      </dgm:prSet>
      <dgm:spPr/>
    </dgm:pt>
  </dgm:ptLst>
  <dgm:cxnLst>
    <dgm:cxn modelId="{6446610A-BE9E-401D-8741-1BED2DE2EA56}" srcId="{15622D61-882D-4280-A6AA-21D8B863B782}" destId="{1232DE6C-05F5-4F87-8CA1-9CDF837812D7}" srcOrd="0" destOrd="0" parTransId="{2831A211-E728-4ECF-BA24-F723EFE632FA}" sibTransId="{B9BE5C32-C5AF-4623-B78B-FC8DAF521A8E}"/>
    <dgm:cxn modelId="{26D7581D-154B-4B54-B599-AA7F18E1A4DA}" type="presOf" srcId="{1232DE6C-05F5-4F87-8CA1-9CDF837812D7}" destId="{CDFF936E-F5E2-4630-8B54-E90946B9BE11}" srcOrd="0" destOrd="0" presId="urn:microsoft.com/office/officeart/2005/8/layout/vList2"/>
    <dgm:cxn modelId="{AA30DE74-37AC-4301-BC1E-5A5390F3F25B}" type="presOf" srcId="{15622D61-882D-4280-A6AA-21D8B863B782}" destId="{5B9462A6-FB8D-483C-96C8-D7284BB52A08}" srcOrd="0" destOrd="0" presId="urn:microsoft.com/office/officeart/2005/8/layout/vList2"/>
    <dgm:cxn modelId="{C24EBCC4-A930-4AE8-A96B-E90C9C0675BE}" srcId="{15622D61-882D-4280-A6AA-21D8B863B782}" destId="{1475B8A4-B193-4694-A735-FB467C73ADBF}" srcOrd="1" destOrd="0" parTransId="{A0F1533C-F1DF-4C5E-93A6-2B0DB254DDCA}" sibTransId="{89E3D241-1EBE-4679-8008-6FA7F75EA166}"/>
    <dgm:cxn modelId="{51A4BCE1-289A-4EB0-A1B2-5288D884FC29}" type="presOf" srcId="{1475B8A4-B193-4694-A735-FB467C73ADBF}" destId="{5B282005-D7F3-4AE8-A58F-A066D2793D94}" srcOrd="0" destOrd="0" presId="urn:microsoft.com/office/officeart/2005/8/layout/vList2"/>
    <dgm:cxn modelId="{50BEF166-7906-4DB6-9715-B088EDBEEE9D}" type="presParOf" srcId="{5B9462A6-FB8D-483C-96C8-D7284BB52A08}" destId="{CDFF936E-F5E2-4630-8B54-E90946B9BE11}" srcOrd="0" destOrd="0" presId="urn:microsoft.com/office/officeart/2005/8/layout/vList2"/>
    <dgm:cxn modelId="{325E5164-DAFD-4180-9B78-7A56913EF566}" type="presParOf" srcId="{5B9462A6-FB8D-483C-96C8-D7284BB52A08}" destId="{9E826367-41FC-465A-BB83-FEADE242ECE7}" srcOrd="1" destOrd="0" presId="urn:microsoft.com/office/officeart/2005/8/layout/vList2"/>
    <dgm:cxn modelId="{76D3D8C3-A84D-4811-B15D-D8326350C4CE}" type="presParOf" srcId="{5B9462A6-FB8D-483C-96C8-D7284BB52A08}" destId="{5B282005-D7F3-4AE8-A58F-A066D2793D9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C011EB-419F-4473-96B0-89E70BB368E3}"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E0195009-B357-4A98-8E9B-FF482A80A666}">
      <dgm:prSet/>
      <dgm:spPr/>
      <dgm:t>
        <a:bodyPr/>
        <a:lstStyle/>
        <a:p>
          <a:r>
            <a:rPr lang="en-US"/>
            <a:t>California law imposes “an affirmative and continuing duty” on the court, child welfare department, and probation “to inquire whether a child for whom a [dependency] petition … may be or has been filed, is or may be an Indian child.” </a:t>
          </a:r>
        </a:p>
      </dgm:t>
    </dgm:pt>
    <dgm:pt modelId="{244C2309-60B4-46CF-AE3E-ADE0986B3C14}" type="parTrans" cxnId="{14D8550E-9610-434B-A5EB-0C189799C53E}">
      <dgm:prSet/>
      <dgm:spPr/>
      <dgm:t>
        <a:bodyPr/>
        <a:lstStyle/>
        <a:p>
          <a:endParaRPr lang="en-US"/>
        </a:p>
      </dgm:t>
    </dgm:pt>
    <dgm:pt modelId="{4B5A0FCC-4CD8-47A3-925E-BD6911735F47}" type="sibTrans" cxnId="{14D8550E-9610-434B-A5EB-0C189799C53E}">
      <dgm:prSet/>
      <dgm:spPr/>
      <dgm:t>
        <a:bodyPr/>
        <a:lstStyle/>
        <a:p>
          <a:endParaRPr lang="en-US"/>
        </a:p>
      </dgm:t>
    </dgm:pt>
    <dgm:pt modelId="{1A4936DE-2DA2-46BE-904F-51FD8317FC07}">
      <dgm:prSet/>
      <dgm:spPr/>
      <dgm:t>
        <a:bodyPr/>
        <a:lstStyle/>
        <a:p>
          <a:r>
            <a:rPr lang="en-US" dirty="0"/>
            <a:t>SC Held:  The Department has a duty to conduct extended-family inquiry as to whether child was an “Indian” child under ICWA, regardless of whether child was removed from home pursuant to warrant. </a:t>
          </a:r>
        </a:p>
      </dgm:t>
    </dgm:pt>
    <dgm:pt modelId="{68E46E76-8368-4B52-BA39-51DCA400F84E}" type="parTrans" cxnId="{240D3970-142F-43C8-974E-38378C9E7A16}">
      <dgm:prSet/>
      <dgm:spPr/>
      <dgm:t>
        <a:bodyPr/>
        <a:lstStyle/>
        <a:p>
          <a:endParaRPr lang="en-US"/>
        </a:p>
      </dgm:t>
    </dgm:pt>
    <dgm:pt modelId="{681F2F75-46C8-445D-9828-857945D67468}" type="sibTrans" cxnId="{240D3970-142F-43C8-974E-38378C9E7A16}">
      <dgm:prSet/>
      <dgm:spPr/>
      <dgm:t>
        <a:bodyPr/>
        <a:lstStyle/>
        <a:p>
          <a:endParaRPr lang="en-US"/>
        </a:p>
      </dgm:t>
    </dgm:pt>
    <dgm:pt modelId="{0AF1BFDF-30C8-41CC-9158-4B2950083F84}" type="pres">
      <dgm:prSet presAssocID="{C8C011EB-419F-4473-96B0-89E70BB368E3}" presName="hierChild1" presStyleCnt="0">
        <dgm:presLayoutVars>
          <dgm:chPref val="1"/>
          <dgm:dir/>
          <dgm:animOne val="branch"/>
          <dgm:animLvl val="lvl"/>
          <dgm:resizeHandles/>
        </dgm:presLayoutVars>
      </dgm:prSet>
      <dgm:spPr/>
    </dgm:pt>
    <dgm:pt modelId="{D0E2927A-E310-4C44-8F5E-71BFA8AE86EE}" type="pres">
      <dgm:prSet presAssocID="{E0195009-B357-4A98-8E9B-FF482A80A666}" presName="hierRoot1" presStyleCnt="0"/>
      <dgm:spPr/>
    </dgm:pt>
    <dgm:pt modelId="{39C8C3B4-82CE-4AB9-90BE-F77F8D35934B}" type="pres">
      <dgm:prSet presAssocID="{E0195009-B357-4A98-8E9B-FF482A80A666}" presName="composite" presStyleCnt="0"/>
      <dgm:spPr/>
    </dgm:pt>
    <dgm:pt modelId="{218CAA0B-BBEF-4E94-8A69-8AF3057026EE}" type="pres">
      <dgm:prSet presAssocID="{E0195009-B357-4A98-8E9B-FF482A80A666}" presName="background" presStyleLbl="node0" presStyleIdx="0" presStyleCnt="2"/>
      <dgm:spPr/>
    </dgm:pt>
    <dgm:pt modelId="{442583F9-EC3D-40C6-BDA8-E596C546BF92}" type="pres">
      <dgm:prSet presAssocID="{E0195009-B357-4A98-8E9B-FF482A80A666}" presName="text" presStyleLbl="fgAcc0" presStyleIdx="0" presStyleCnt="2">
        <dgm:presLayoutVars>
          <dgm:chPref val="3"/>
        </dgm:presLayoutVars>
      </dgm:prSet>
      <dgm:spPr/>
    </dgm:pt>
    <dgm:pt modelId="{189CF483-30AB-48D4-9119-2CF31D0BDD26}" type="pres">
      <dgm:prSet presAssocID="{E0195009-B357-4A98-8E9B-FF482A80A666}" presName="hierChild2" presStyleCnt="0"/>
      <dgm:spPr/>
    </dgm:pt>
    <dgm:pt modelId="{EF04EA96-068C-4BDC-B7F5-4DEFBAE4AF68}" type="pres">
      <dgm:prSet presAssocID="{1A4936DE-2DA2-46BE-904F-51FD8317FC07}" presName="hierRoot1" presStyleCnt="0"/>
      <dgm:spPr/>
    </dgm:pt>
    <dgm:pt modelId="{DE4D1F28-72BF-4348-8581-BC36D8DB39E5}" type="pres">
      <dgm:prSet presAssocID="{1A4936DE-2DA2-46BE-904F-51FD8317FC07}" presName="composite" presStyleCnt="0"/>
      <dgm:spPr/>
    </dgm:pt>
    <dgm:pt modelId="{12A6CCA5-5508-4EEC-98B1-D41B6367EA17}" type="pres">
      <dgm:prSet presAssocID="{1A4936DE-2DA2-46BE-904F-51FD8317FC07}" presName="background" presStyleLbl="node0" presStyleIdx="1" presStyleCnt="2"/>
      <dgm:spPr/>
    </dgm:pt>
    <dgm:pt modelId="{5566C95B-2BD8-401A-8157-52999B2E7098}" type="pres">
      <dgm:prSet presAssocID="{1A4936DE-2DA2-46BE-904F-51FD8317FC07}" presName="text" presStyleLbl="fgAcc0" presStyleIdx="1" presStyleCnt="2">
        <dgm:presLayoutVars>
          <dgm:chPref val="3"/>
        </dgm:presLayoutVars>
      </dgm:prSet>
      <dgm:spPr/>
    </dgm:pt>
    <dgm:pt modelId="{25D20C3B-BFCA-4168-BDF2-C467C4FDFB69}" type="pres">
      <dgm:prSet presAssocID="{1A4936DE-2DA2-46BE-904F-51FD8317FC07}" presName="hierChild2" presStyleCnt="0"/>
      <dgm:spPr/>
    </dgm:pt>
  </dgm:ptLst>
  <dgm:cxnLst>
    <dgm:cxn modelId="{14D8550E-9610-434B-A5EB-0C189799C53E}" srcId="{C8C011EB-419F-4473-96B0-89E70BB368E3}" destId="{E0195009-B357-4A98-8E9B-FF482A80A666}" srcOrd="0" destOrd="0" parTransId="{244C2309-60B4-46CF-AE3E-ADE0986B3C14}" sibTransId="{4B5A0FCC-4CD8-47A3-925E-BD6911735F47}"/>
    <dgm:cxn modelId="{240D3970-142F-43C8-974E-38378C9E7A16}" srcId="{C8C011EB-419F-4473-96B0-89E70BB368E3}" destId="{1A4936DE-2DA2-46BE-904F-51FD8317FC07}" srcOrd="1" destOrd="0" parTransId="{68E46E76-8368-4B52-BA39-51DCA400F84E}" sibTransId="{681F2F75-46C8-445D-9828-857945D67468}"/>
    <dgm:cxn modelId="{A1338152-FC40-4A96-8E26-F28026EBD709}" type="presOf" srcId="{1A4936DE-2DA2-46BE-904F-51FD8317FC07}" destId="{5566C95B-2BD8-401A-8157-52999B2E7098}" srcOrd="0" destOrd="0" presId="urn:microsoft.com/office/officeart/2005/8/layout/hierarchy1"/>
    <dgm:cxn modelId="{CD2125EA-DD36-4EE9-A266-F0CAB2F9290C}" type="presOf" srcId="{E0195009-B357-4A98-8E9B-FF482A80A666}" destId="{442583F9-EC3D-40C6-BDA8-E596C546BF92}" srcOrd="0" destOrd="0" presId="urn:microsoft.com/office/officeart/2005/8/layout/hierarchy1"/>
    <dgm:cxn modelId="{7BD1F3ED-7925-4AF8-AE9C-BA1B32CA6E25}" type="presOf" srcId="{C8C011EB-419F-4473-96B0-89E70BB368E3}" destId="{0AF1BFDF-30C8-41CC-9158-4B2950083F84}" srcOrd="0" destOrd="0" presId="urn:microsoft.com/office/officeart/2005/8/layout/hierarchy1"/>
    <dgm:cxn modelId="{741D60F4-7610-4479-A4A3-4A711C55FDB4}" type="presParOf" srcId="{0AF1BFDF-30C8-41CC-9158-4B2950083F84}" destId="{D0E2927A-E310-4C44-8F5E-71BFA8AE86EE}" srcOrd="0" destOrd="0" presId="urn:microsoft.com/office/officeart/2005/8/layout/hierarchy1"/>
    <dgm:cxn modelId="{B17CB528-02EB-4082-9FF1-0A994325331F}" type="presParOf" srcId="{D0E2927A-E310-4C44-8F5E-71BFA8AE86EE}" destId="{39C8C3B4-82CE-4AB9-90BE-F77F8D35934B}" srcOrd="0" destOrd="0" presId="urn:microsoft.com/office/officeart/2005/8/layout/hierarchy1"/>
    <dgm:cxn modelId="{8A811707-C7A5-44A2-BD57-0847A8325E89}" type="presParOf" srcId="{39C8C3B4-82CE-4AB9-90BE-F77F8D35934B}" destId="{218CAA0B-BBEF-4E94-8A69-8AF3057026EE}" srcOrd="0" destOrd="0" presId="urn:microsoft.com/office/officeart/2005/8/layout/hierarchy1"/>
    <dgm:cxn modelId="{84102FD9-E6E6-4C86-8927-05D44D79742B}" type="presParOf" srcId="{39C8C3B4-82CE-4AB9-90BE-F77F8D35934B}" destId="{442583F9-EC3D-40C6-BDA8-E596C546BF92}" srcOrd="1" destOrd="0" presId="urn:microsoft.com/office/officeart/2005/8/layout/hierarchy1"/>
    <dgm:cxn modelId="{58103E11-D516-4BD3-B5BB-3CA9328C9D8D}" type="presParOf" srcId="{D0E2927A-E310-4C44-8F5E-71BFA8AE86EE}" destId="{189CF483-30AB-48D4-9119-2CF31D0BDD26}" srcOrd="1" destOrd="0" presId="urn:microsoft.com/office/officeart/2005/8/layout/hierarchy1"/>
    <dgm:cxn modelId="{D9267BC8-B533-4EE1-B2E6-27F9FD68D1A8}" type="presParOf" srcId="{0AF1BFDF-30C8-41CC-9158-4B2950083F84}" destId="{EF04EA96-068C-4BDC-B7F5-4DEFBAE4AF68}" srcOrd="1" destOrd="0" presId="urn:microsoft.com/office/officeart/2005/8/layout/hierarchy1"/>
    <dgm:cxn modelId="{1ADAFAFB-409F-45D8-8A2B-F765997D88C0}" type="presParOf" srcId="{EF04EA96-068C-4BDC-B7F5-4DEFBAE4AF68}" destId="{DE4D1F28-72BF-4348-8581-BC36D8DB39E5}" srcOrd="0" destOrd="0" presId="urn:microsoft.com/office/officeart/2005/8/layout/hierarchy1"/>
    <dgm:cxn modelId="{FC66917E-98F2-4AA3-992C-BA2F39A671DF}" type="presParOf" srcId="{DE4D1F28-72BF-4348-8581-BC36D8DB39E5}" destId="{12A6CCA5-5508-4EEC-98B1-D41B6367EA17}" srcOrd="0" destOrd="0" presId="urn:microsoft.com/office/officeart/2005/8/layout/hierarchy1"/>
    <dgm:cxn modelId="{0AFD0926-41F1-4CE7-87FA-799F949A1CD6}" type="presParOf" srcId="{DE4D1F28-72BF-4348-8581-BC36D8DB39E5}" destId="{5566C95B-2BD8-401A-8157-52999B2E7098}" srcOrd="1" destOrd="0" presId="urn:microsoft.com/office/officeart/2005/8/layout/hierarchy1"/>
    <dgm:cxn modelId="{4A6AC8BB-6819-4F6C-BF8B-F50AFD4F433E}" type="presParOf" srcId="{EF04EA96-068C-4BDC-B7F5-4DEFBAE4AF68}" destId="{25D20C3B-BFCA-4168-BDF2-C467C4FDFB6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B2C4B7-8B18-4A0E-B069-7BBC6796A7B6}"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C596BF72-99D5-4394-977C-DF82917B7F4D}">
      <dgm:prSet/>
      <dgm:spPr/>
      <dgm:t>
        <a:bodyPr/>
        <a:lstStyle/>
        <a:p>
          <a:r>
            <a:rPr lang="en-US"/>
            <a:t>Department’s efforts prior to removal: searched for the family’s whereabout, met with parents and performed a comprehensive assessment, focused goals on safe reunification, assessed health of children, provided assistance with housing, transportation, and gift cards, referred parents to mental health, substance abuse, and peer support services, transported parents to obtains goods and services, and visited mother in jail. </a:t>
          </a:r>
        </a:p>
      </dgm:t>
    </dgm:pt>
    <dgm:pt modelId="{E1DEB0FF-5DEF-43DB-89A1-CB8607DDCD5B}" type="parTrans" cxnId="{BF8A5CA2-756F-4459-8BD6-F22B674156EC}">
      <dgm:prSet/>
      <dgm:spPr/>
      <dgm:t>
        <a:bodyPr/>
        <a:lstStyle/>
        <a:p>
          <a:endParaRPr lang="en-US"/>
        </a:p>
      </dgm:t>
    </dgm:pt>
    <dgm:pt modelId="{5B61D37D-C907-40BA-9C24-2A8448E65B34}" type="sibTrans" cxnId="{BF8A5CA2-756F-4459-8BD6-F22B674156EC}">
      <dgm:prSet/>
      <dgm:spPr/>
      <dgm:t>
        <a:bodyPr/>
        <a:lstStyle/>
        <a:p>
          <a:endParaRPr lang="en-US"/>
        </a:p>
      </dgm:t>
    </dgm:pt>
    <dgm:pt modelId="{30B65392-BC19-406F-919C-8AE56025A389}">
      <dgm:prSet/>
      <dgm:spPr/>
      <dgm:t>
        <a:bodyPr/>
        <a:lstStyle/>
        <a:p>
          <a:r>
            <a:rPr lang="en-US"/>
            <a:t>Department’s efforts after removal: organized and supervised visitation between father and children, organized mental health and chemical dependency evaluations for both parents, set up alcohol/drug testing, organized family engagement meetings with the tribe present, made a diligent effort to search for other family member or other tribal members, developed treatment plans, purchased multiple cell phones with calling plans for father, drove him to SS office and sober living facility and assisted in filling out an application for housing (which father did not submit), sent photos of children, visited him in treatment. </a:t>
          </a:r>
        </a:p>
      </dgm:t>
    </dgm:pt>
    <dgm:pt modelId="{361DB65A-92AC-4884-AF87-899D2EA670D8}" type="parTrans" cxnId="{8D6C0311-636E-4291-9C09-ED672A5B3D86}">
      <dgm:prSet/>
      <dgm:spPr/>
      <dgm:t>
        <a:bodyPr/>
        <a:lstStyle/>
        <a:p>
          <a:endParaRPr lang="en-US"/>
        </a:p>
      </dgm:t>
    </dgm:pt>
    <dgm:pt modelId="{686014FE-9298-4350-960F-146055B5EFE5}" type="sibTrans" cxnId="{8D6C0311-636E-4291-9C09-ED672A5B3D86}">
      <dgm:prSet/>
      <dgm:spPr/>
      <dgm:t>
        <a:bodyPr/>
        <a:lstStyle/>
        <a:p>
          <a:endParaRPr lang="en-US"/>
        </a:p>
      </dgm:t>
    </dgm:pt>
    <dgm:pt modelId="{91E7AB54-E981-41B2-9B5A-7A8165FA7295}" type="pres">
      <dgm:prSet presAssocID="{81B2C4B7-8B18-4A0E-B069-7BBC6796A7B6}" presName="hierChild1" presStyleCnt="0">
        <dgm:presLayoutVars>
          <dgm:chPref val="1"/>
          <dgm:dir/>
          <dgm:animOne val="branch"/>
          <dgm:animLvl val="lvl"/>
          <dgm:resizeHandles/>
        </dgm:presLayoutVars>
      </dgm:prSet>
      <dgm:spPr/>
    </dgm:pt>
    <dgm:pt modelId="{EBA8402F-7AEC-4D69-9C58-CB16C7793091}" type="pres">
      <dgm:prSet presAssocID="{C596BF72-99D5-4394-977C-DF82917B7F4D}" presName="hierRoot1" presStyleCnt="0"/>
      <dgm:spPr/>
    </dgm:pt>
    <dgm:pt modelId="{B9541298-1AFC-4C88-B180-FBC0C93C57EE}" type="pres">
      <dgm:prSet presAssocID="{C596BF72-99D5-4394-977C-DF82917B7F4D}" presName="composite" presStyleCnt="0"/>
      <dgm:spPr/>
    </dgm:pt>
    <dgm:pt modelId="{7B99B270-372A-4A07-B7D8-5D8D931B2754}" type="pres">
      <dgm:prSet presAssocID="{C596BF72-99D5-4394-977C-DF82917B7F4D}" presName="background" presStyleLbl="node0" presStyleIdx="0" presStyleCnt="2"/>
      <dgm:spPr/>
    </dgm:pt>
    <dgm:pt modelId="{1E86D12E-F26B-43F7-8AB0-C9C376318BBD}" type="pres">
      <dgm:prSet presAssocID="{C596BF72-99D5-4394-977C-DF82917B7F4D}" presName="text" presStyleLbl="fgAcc0" presStyleIdx="0" presStyleCnt="2">
        <dgm:presLayoutVars>
          <dgm:chPref val="3"/>
        </dgm:presLayoutVars>
      </dgm:prSet>
      <dgm:spPr/>
    </dgm:pt>
    <dgm:pt modelId="{DD281167-F0B7-4103-BB37-8EE5DCD0DF96}" type="pres">
      <dgm:prSet presAssocID="{C596BF72-99D5-4394-977C-DF82917B7F4D}" presName="hierChild2" presStyleCnt="0"/>
      <dgm:spPr/>
    </dgm:pt>
    <dgm:pt modelId="{916A9854-B4BB-4A3D-91B0-C6E84EE02A51}" type="pres">
      <dgm:prSet presAssocID="{30B65392-BC19-406F-919C-8AE56025A389}" presName="hierRoot1" presStyleCnt="0"/>
      <dgm:spPr/>
    </dgm:pt>
    <dgm:pt modelId="{79D53CE2-3399-42C9-A6FE-DDE57FAD557E}" type="pres">
      <dgm:prSet presAssocID="{30B65392-BC19-406F-919C-8AE56025A389}" presName="composite" presStyleCnt="0"/>
      <dgm:spPr/>
    </dgm:pt>
    <dgm:pt modelId="{1A873DDE-820A-497A-A6A0-7E9BFDCF6C7C}" type="pres">
      <dgm:prSet presAssocID="{30B65392-BC19-406F-919C-8AE56025A389}" presName="background" presStyleLbl="node0" presStyleIdx="1" presStyleCnt="2"/>
      <dgm:spPr/>
    </dgm:pt>
    <dgm:pt modelId="{20448F94-C447-418E-AE68-ED4701A9928E}" type="pres">
      <dgm:prSet presAssocID="{30B65392-BC19-406F-919C-8AE56025A389}" presName="text" presStyleLbl="fgAcc0" presStyleIdx="1" presStyleCnt="2">
        <dgm:presLayoutVars>
          <dgm:chPref val="3"/>
        </dgm:presLayoutVars>
      </dgm:prSet>
      <dgm:spPr/>
    </dgm:pt>
    <dgm:pt modelId="{9A002AB8-2F91-43E0-9734-93260BE59672}" type="pres">
      <dgm:prSet presAssocID="{30B65392-BC19-406F-919C-8AE56025A389}" presName="hierChild2" presStyleCnt="0"/>
      <dgm:spPr/>
    </dgm:pt>
  </dgm:ptLst>
  <dgm:cxnLst>
    <dgm:cxn modelId="{8D6C0311-636E-4291-9C09-ED672A5B3D86}" srcId="{81B2C4B7-8B18-4A0E-B069-7BBC6796A7B6}" destId="{30B65392-BC19-406F-919C-8AE56025A389}" srcOrd="1" destOrd="0" parTransId="{361DB65A-92AC-4884-AF87-899D2EA670D8}" sibTransId="{686014FE-9298-4350-960F-146055B5EFE5}"/>
    <dgm:cxn modelId="{B7605323-F9F4-4360-9939-FA7FCB10F099}" type="presOf" srcId="{81B2C4B7-8B18-4A0E-B069-7BBC6796A7B6}" destId="{91E7AB54-E981-41B2-9B5A-7A8165FA7295}" srcOrd="0" destOrd="0" presId="urn:microsoft.com/office/officeart/2005/8/layout/hierarchy1"/>
    <dgm:cxn modelId="{E1FFE43F-1E4F-4C2F-8AA7-A9911AF906BC}" type="presOf" srcId="{30B65392-BC19-406F-919C-8AE56025A389}" destId="{20448F94-C447-418E-AE68-ED4701A9928E}" srcOrd="0" destOrd="0" presId="urn:microsoft.com/office/officeart/2005/8/layout/hierarchy1"/>
    <dgm:cxn modelId="{BF8A5CA2-756F-4459-8BD6-F22B674156EC}" srcId="{81B2C4B7-8B18-4A0E-B069-7BBC6796A7B6}" destId="{C596BF72-99D5-4394-977C-DF82917B7F4D}" srcOrd="0" destOrd="0" parTransId="{E1DEB0FF-5DEF-43DB-89A1-CB8607DDCD5B}" sibTransId="{5B61D37D-C907-40BA-9C24-2A8448E65B34}"/>
    <dgm:cxn modelId="{7BDAB7B2-7F80-43E6-8D76-2FE80ADE58D7}" type="presOf" srcId="{C596BF72-99D5-4394-977C-DF82917B7F4D}" destId="{1E86D12E-F26B-43F7-8AB0-C9C376318BBD}" srcOrd="0" destOrd="0" presId="urn:microsoft.com/office/officeart/2005/8/layout/hierarchy1"/>
    <dgm:cxn modelId="{552D37CE-7DE3-4A36-8937-A0046FCA217B}" type="presParOf" srcId="{91E7AB54-E981-41B2-9B5A-7A8165FA7295}" destId="{EBA8402F-7AEC-4D69-9C58-CB16C7793091}" srcOrd="0" destOrd="0" presId="urn:microsoft.com/office/officeart/2005/8/layout/hierarchy1"/>
    <dgm:cxn modelId="{E997A7FD-C601-45A6-A420-63B30F91A35F}" type="presParOf" srcId="{EBA8402F-7AEC-4D69-9C58-CB16C7793091}" destId="{B9541298-1AFC-4C88-B180-FBC0C93C57EE}" srcOrd="0" destOrd="0" presId="urn:microsoft.com/office/officeart/2005/8/layout/hierarchy1"/>
    <dgm:cxn modelId="{CBBC744A-4D51-486F-B151-A11ED66D7DDC}" type="presParOf" srcId="{B9541298-1AFC-4C88-B180-FBC0C93C57EE}" destId="{7B99B270-372A-4A07-B7D8-5D8D931B2754}" srcOrd="0" destOrd="0" presId="urn:microsoft.com/office/officeart/2005/8/layout/hierarchy1"/>
    <dgm:cxn modelId="{EEEEE557-1748-45CD-B3ED-4B7859226E8C}" type="presParOf" srcId="{B9541298-1AFC-4C88-B180-FBC0C93C57EE}" destId="{1E86D12E-F26B-43F7-8AB0-C9C376318BBD}" srcOrd="1" destOrd="0" presId="urn:microsoft.com/office/officeart/2005/8/layout/hierarchy1"/>
    <dgm:cxn modelId="{23D378B3-7DC4-4A07-833E-E594E7514285}" type="presParOf" srcId="{EBA8402F-7AEC-4D69-9C58-CB16C7793091}" destId="{DD281167-F0B7-4103-BB37-8EE5DCD0DF96}" srcOrd="1" destOrd="0" presId="urn:microsoft.com/office/officeart/2005/8/layout/hierarchy1"/>
    <dgm:cxn modelId="{11371E7C-BA58-4385-9AF8-3E57435504E3}" type="presParOf" srcId="{91E7AB54-E981-41B2-9B5A-7A8165FA7295}" destId="{916A9854-B4BB-4A3D-91B0-C6E84EE02A51}" srcOrd="1" destOrd="0" presId="urn:microsoft.com/office/officeart/2005/8/layout/hierarchy1"/>
    <dgm:cxn modelId="{9D7A2A82-96A2-4DFB-A37D-4F25BD63A8BA}" type="presParOf" srcId="{916A9854-B4BB-4A3D-91B0-C6E84EE02A51}" destId="{79D53CE2-3399-42C9-A6FE-DDE57FAD557E}" srcOrd="0" destOrd="0" presId="urn:microsoft.com/office/officeart/2005/8/layout/hierarchy1"/>
    <dgm:cxn modelId="{ECC51C9A-B28C-4A38-A7D3-61C042E6C7C8}" type="presParOf" srcId="{79D53CE2-3399-42C9-A6FE-DDE57FAD557E}" destId="{1A873DDE-820A-497A-A6A0-7E9BFDCF6C7C}" srcOrd="0" destOrd="0" presId="urn:microsoft.com/office/officeart/2005/8/layout/hierarchy1"/>
    <dgm:cxn modelId="{FF925F9D-D58D-4C1F-9610-3983FCF73529}" type="presParOf" srcId="{79D53CE2-3399-42C9-A6FE-DDE57FAD557E}" destId="{20448F94-C447-418E-AE68-ED4701A9928E}" srcOrd="1" destOrd="0" presId="urn:microsoft.com/office/officeart/2005/8/layout/hierarchy1"/>
    <dgm:cxn modelId="{FBB93035-6156-4864-9890-1C354E16051E}" type="presParOf" srcId="{916A9854-B4BB-4A3D-91B0-C6E84EE02A51}" destId="{9A002AB8-2F91-43E0-9734-93260BE5967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C36D46-3E03-4DCE-87FF-E14EBD752C51}" type="doc">
      <dgm:prSet loTypeId="urn:microsoft.com/office/officeart/2005/8/layout/process1" loCatId="process" qsTypeId="urn:microsoft.com/office/officeart/2005/8/quickstyle/simple1" qsCatId="simple" csTypeId="urn:microsoft.com/office/officeart/2005/8/colors/colorful5" csCatId="colorful" phldr="1"/>
      <dgm:spPr/>
      <dgm:t>
        <a:bodyPr/>
        <a:lstStyle/>
        <a:p>
          <a:endParaRPr lang="en-US"/>
        </a:p>
      </dgm:t>
    </dgm:pt>
    <dgm:pt modelId="{84A7BB82-DF82-4AF0-9D86-2292039A3F3F}">
      <dgm:prSet/>
      <dgm:spPr/>
      <dgm:t>
        <a:bodyPr/>
        <a:lstStyle/>
        <a:p>
          <a:r>
            <a:rPr lang="en-US"/>
            <a:t>Child was born premature and had to stay in hospital for approximately two months due to medical conditions. Mother was absent most of this time and did not learn about child’s specific care. Because of Mother’s absence, The Department filed a petition for child protection order and request for an order of preliminary protection. </a:t>
          </a:r>
        </a:p>
      </dgm:t>
    </dgm:pt>
    <dgm:pt modelId="{D0598C84-CBAA-4E8A-B336-A30EA662940C}" type="parTrans" cxnId="{137909ED-3409-42A2-87A5-7E5019737AFB}">
      <dgm:prSet/>
      <dgm:spPr/>
      <dgm:t>
        <a:bodyPr/>
        <a:lstStyle/>
        <a:p>
          <a:endParaRPr lang="en-US"/>
        </a:p>
      </dgm:t>
    </dgm:pt>
    <dgm:pt modelId="{587D48F9-8B30-43CE-98A3-14EBA0A1D581}" type="sibTrans" cxnId="{137909ED-3409-42A2-87A5-7E5019737AFB}">
      <dgm:prSet/>
      <dgm:spPr/>
      <dgm:t>
        <a:bodyPr/>
        <a:lstStyle/>
        <a:p>
          <a:endParaRPr lang="en-US"/>
        </a:p>
      </dgm:t>
    </dgm:pt>
    <dgm:pt modelId="{E5AE9780-D05C-4020-A0C7-5334D2F3C2DC}">
      <dgm:prSet/>
      <dgm:spPr/>
      <dgm:t>
        <a:bodyPr/>
        <a:lstStyle/>
        <a:p>
          <a:r>
            <a:rPr lang="en-US" dirty="0"/>
            <a:t>Department filed petition to terminate Mother’s parental rights in October 2023. </a:t>
          </a:r>
        </a:p>
      </dgm:t>
    </dgm:pt>
    <dgm:pt modelId="{2D1BE935-67C0-433C-B57F-75AB32CCF3A7}" type="parTrans" cxnId="{6CAD3404-83C3-48D7-BF9A-AC904D05348E}">
      <dgm:prSet/>
      <dgm:spPr/>
      <dgm:t>
        <a:bodyPr/>
        <a:lstStyle/>
        <a:p>
          <a:endParaRPr lang="en-US"/>
        </a:p>
      </dgm:t>
    </dgm:pt>
    <dgm:pt modelId="{3FA47ECB-CC8C-4F89-AC58-E3C696C79EB3}" type="sibTrans" cxnId="{6CAD3404-83C3-48D7-BF9A-AC904D05348E}">
      <dgm:prSet/>
      <dgm:spPr/>
      <dgm:t>
        <a:bodyPr/>
        <a:lstStyle/>
        <a:p>
          <a:endParaRPr lang="en-US"/>
        </a:p>
      </dgm:t>
    </dgm:pt>
    <dgm:pt modelId="{924167C5-4687-450F-8DED-ED6C49DC33FE}">
      <dgm:prSet/>
      <dgm:spPr/>
      <dgm:t>
        <a:bodyPr/>
        <a:lstStyle/>
        <a:p>
          <a:r>
            <a:rPr lang="en-US" dirty="0"/>
            <a:t>Testimony from Department’s caseworker, resource parent, ICWA director for the Mi’kmaq Nation, and GAL. </a:t>
          </a:r>
        </a:p>
      </dgm:t>
    </dgm:pt>
    <dgm:pt modelId="{9BAF7CA1-CFD9-4BE2-9258-0C639E2F70F7}" type="parTrans" cxnId="{41CCB56D-6E2A-4E3B-9A43-F7E5B8C78780}">
      <dgm:prSet/>
      <dgm:spPr/>
      <dgm:t>
        <a:bodyPr/>
        <a:lstStyle/>
        <a:p>
          <a:endParaRPr lang="en-US"/>
        </a:p>
      </dgm:t>
    </dgm:pt>
    <dgm:pt modelId="{E0E716DD-1268-4F8A-B457-7719A9EB2A39}" type="sibTrans" cxnId="{41CCB56D-6E2A-4E3B-9A43-F7E5B8C78780}">
      <dgm:prSet/>
      <dgm:spPr/>
      <dgm:t>
        <a:bodyPr/>
        <a:lstStyle/>
        <a:p>
          <a:endParaRPr lang="en-US"/>
        </a:p>
      </dgm:t>
    </dgm:pt>
    <dgm:pt modelId="{C695609D-5E12-401F-ABF2-6558FFFDA621}">
      <dgm:prSet/>
      <dgm:spPr/>
      <dgm:t>
        <a:bodyPr/>
        <a:lstStyle/>
        <a:p>
          <a:r>
            <a:rPr lang="en-US"/>
            <a:t>Mother’s parental rights terminated. </a:t>
          </a:r>
        </a:p>
      </dgm:t>
    </dgm:pt>
    <dgm:pt modelId="{F98CBFD6-9280-498C-8C7F-A820F9A2A2E5}" type="parTrans" cxnId="{131A4216-E8D1-432E-99E3-C60843812197}">
      <dgm:prSet/>
      <dgm:spPr/>
      <dgm:t>
        <a:bodyPr/>
        <a:lstStyle/>
        <a:p>
          <a:endParaRPr lang="en-US"/>
        </a:p>
      </dgm:t>
    </dgm:pt>
    <dgm:pt modelId="{1625A016-ED0C-4C8D-9955-BCBC783A77C3}" type="sibTrans" cxnId="{131A4216-E8D1-432E-99E3-C60843812197}">
      <dgm:prSet/>
      <dgm:spPr/>
      <dgm:t>
        <a:bodyPr/>
        <a:lstStyle/>
        <a:p>
          <a:endParaRPr lang="en-US"/>
        </a:p>
      </dgm:t>
    </dgm:pt>
    <dgm:pt modelId="{00EB7953-1586-455B-9707-801E8F260250}" type="pres">
      <dgm:prSet presAssocID="{34C36D46-3E03-4DCE-87FF-E14EBD752C51}" presName="Name0" presStyleCnt="0">
        <dgm:presLayoutVars>
          <dgm:dir/>
          <dgm:resizeHandles val="exact"/>
        </dgm:presLayoutVars>
      </dgm:prSet>
      <dgm:spPr/>
    </dgm:pt>
    <dgm:pt modelId="{C47CAB77-58F5-44C6-8A09-426A673552A4}" type="pres">
      <dgm:prSet presAssocID="{84A7BB82-DF82-4AF0-9D86-2292039A3F3F}" presName="node" presStyleLbl="node1" presStyleIdx="0" presStyleCnt="4">
        <dgm:presLayoutVars>
          <dgm:bulletEnabled val="1"/>
        </dgm:presLayoutVars>
      </dgm:prSet>
      <dgm:spPr/>
    </dgm:pt>
    <dgm:pt modelId="{B8AA3D1C-D849-4C7A-AA1D-27F7623E4F30}" type="pres">
      <dgm:prSet presAssocID="{587D48F9-8B30-43CE-98A3-14EBA0A1D581}" presName="sibTrans" presStyleLbl="sibTrans2D1" presStyleIdx="0" presStyleCnt="3"/>
      <dgm:spPr/>
    </dgm:pt>
    <dgm:pt modelId="{8C714FE8-B14D-4CAD-9285-16574DD0814C}" type="pres">
      <dgm:prSet presAssocID="{587D48F9-8B30-43CE-98A3-14EBA0A1D581}" presName="connectorText" presStyleLbl="sibTrans2D1" presStyleIdx="0" presStyleCnt="3"/>
      <dgm:spPr/>
    </dgm:pt>
    <dgm:pt modelId="{9892A814-16F2-4D69-A7D0-5451980FCB78}" type="pres">
      <dgm:prSet presAssocID="{E5AE9780-D05C-4020-A0C7-5334D2F3C2DC}" presName="node" presStyleLbl="node1" presStyleIdx="1" presStyleCnt="4">
        <dgm:presLayoutVars>
          <dgm:bulletEnabled val="1"/>
        </dgm:presLayoutVars>
      </dgm:prSet>
      <dgm:spPr/>
    </dgm:pt>
    <dgm:pt modelId="{B48407F0-D16E-4307-96A3-D82BE19D5F7C}" type="pres">
      <dgm:prSet presAssocID="{3FA47ECB-CC8C-4F89-AC58-E3C696C79EB3}" presName="sibTrans" presStyleLbl="sibTrans2D1" presStyleIdx="1" presStyleCnt="3"/>
      <dgm:spPr/>
    </dgm:pt>
    <dgm:pt modelId="{1F42E891-6BEA-4E17-A3EB-C400696CFB98}" type="pres">
      <dgm:prSet presAssocID="{3FA47ECB-CC8C-4F89-AC58-E3C696C79EB3}" presName="connectorText" presStyleLbl="sibTrans2D1" presStyleIdx="1" presStyleCnt="3"/>
      <dgm:spPr/>
    </dgm:pt>
    <dgm:pt modelId="{1436AAF7-3CD9-4730-81C3-224CBC630905}" type="pres">
      <dgm:prSet presAssocID="{924167C5-4687-450F-8DED-ED6C49DC33FE}" presName="node" presStyleLbl="node1" presStyleIdx="2" presStyleCnt="4">
        <dgm:presLayoutVars>
          <dgm:bulletEnabled val="1"/>
        </dgm:presLayoutVars>
      </dgm:prSet>
      <dgm:spPr/>
    </dgm:pt>
    <dgm:pt modelId="{75246C74-7FE5-47F7-BC7D-3098DDF4240B}" type="pres">
      <dgm:prSet presAssocID="{E0E716DD-1268-4F8A-B457-7719A9EB2A39}" presName="sibTrans" presStyleLbl="sibTrans2D1" presStyleIdx="2" presStyleCnt="3"/>
      <dgm:spPr/>
    </dgm:pt>
    <dgm:pt modelId="{D385B53B-651B-4D9E-B539-ECEEE123694E}" type="pres">
      <dgm:prSet presAssocID="{E0E716DD-1268-4F8A-B457-7719A9EB2A39}" presName="connectorText" presStyleLbl="sibTrans2D1" presStyleIdx="2" presStyleCnt="3"/>
      <dgm:spPr/>
    </dgm:pt>
    <dgm:pt modelId="{9C183A66-DC36-4987-81EA-DD619DC18F18}" type="pres">
      <dgm:prSet presAssocID="{C695609D-5E12-401F-ABF2-6558FFFDA621}" presName="node" presStyleLbl="node1" presStyleIdx="3" presStyleCnt="4">
        <dgm:presLayoutVars>
          <dgm:bulletEnabled val="1"/>
        </dgm:presLayoutVars>
      </dgm:prSet>
      <dgm:spPr/>
    </dgm:pt>
  </dgm:ptLst>
  <dgm:cxnLst>
    <dgm:cxn modelId="{6CAD3404-83C3-48D7-BF9A-AC904D05348E}" srcId="{34C36D46-3E03-4DCE-87FF-E14EBD752C51}" destId="{E5AE9780-D05C-4020-A0C7-5334D2F3C2DC}" srcOrd="1" destOrd="0" parTransId="{2D1BE935-67C0-433C-B57F-75AB32CCF3A7}" sibTransId="{3FA47ECB-CC8C-4F89-AC58-E3C696C79EB3}"/>
    <dgm:cxn modelId="{131A4216-E8D1-432E-99E3-C60843812197}" srcId="{34C36D46-3E03-4DCE-87FF-E14EBD752C51}" destId="{C695609D-5E12-401F-ABF2-6558FFFDA621}" srcOrd="3" destOrd="0" parTransId="{F98CBFD6-9280-498C-8C7F-A820F9A2A2E5}" sibTransId="{1625A016-ED0C-4C8D-9955-BCBC783A77C3}"/>
    <dgm:cxn modelId="{41CCB56D-6E2A-4E3B-9A43-F7E5B8C78780}" srcId="{34C36D46-3E03-4DCE-87FF-E14EBD752C51}" destId="{924167C5-4687-450F-8DED-ED6C49DC33FE}" srcOrd="2" destOrd="0" parTransId="{9BAF7CA1-CFD9-4BE2-9258-0C639E2F70F7}" sibTransId="{E0E716DD-1268-4F8A-B457-7719A9EB2A39}"/>
    <dgm:cxn modelId="{B7E5CA57-BB9B-442C-AC73-0D55F471E8E8}" type="presOf" srcId="{587D48F9-8B30-43CE-98A3-14EBA0A1D581}" destId="{B8AA3D1C-D849-4C7A-AA1D-27F7623E4F30}" srcOrd="0" destOrd="0" presId="urn:microsoft.com/office/officeart/2005/8/layout/process1"/>
    <dgm:cxn modelId="{3EDF7B7F-6BDA-4ACD-9B94-487C4C46A334}" type="presOf" srcId="{587D48F9-8B30-43CE-98A3-14EBA0A1D581}" destId="{8C714FE8-B14D-4CAD-9285-16574DD0814C}" srcOrd="1" destOrd="0" presId="urn:microsoft.com/office/officeart/2005/8/layout/process1"/>
    <dgm:cxn modelId="{E1DBF292-A257-4CD5-A2A1-9914EF5AF9C1}" type="presOf" srcId="{C695609D-5E12-401F-ABF2-6558FFFDA621}" destId="{9C183A66-DC36-4987-81EA-DD619DC18F18}" srcOrd="0" destOrd="0" presId="urn:microsoft.com/office/officeart/2005/8/layout/process1"/>
    <dgm:cxn modelId="{ECB908A9-573C-4111-AD3F-37A89DAE9A40}" type="presOf" srcId="{E5AE9780-D05C-4020-A0C7-5334D2F3C2DC}" destId="{9892A814-16F2-4D69-A7D0-5451980FCB78}" srcOrd="0" destOrd="0" presId="urn:microsoft.com/office/officeart/2005/8/layout/process1"/>
    <dgm:cxn modelId="{140D86B2-9993-423C-B8E6-B7E7053A8D45}" type="presOf" srcId="{3FA47ECB-CC8C-4F89-AC58-E3C696C79EB3}" destId="{B48407F0-D16E-4307-96A3-D82BE19D5F7C}" srcOrd="0" destOrd="0" presId="urn:microsoft.com/office/officeart/2005/8/layout/process1"/>
    <dgm:cxn modelId="{EE6DFCC3-89DF-49E1-BCEE-0252705D5C9D}" type="presOf" srcId="{924167C5-4687-450F-8DED-ED6C49DC33FE}" destId="{1436AAF7-3CD9-4730-81C3-224CBC630905}" srcOrd="0" destOrd="0" presId="urn:microsoft.com/office/officeart/2005/8/layout/process1"/>
    <dgm:cxn modelId="{9AE66DCF-0E38-499A-86C1-4910F05F5B07}" type="presOf" srcId="{84A7BB82-DF82-4AF0-9D86-2292039A3F3F}" destId="{C47CAB77-58F5-44C6-8A09-426A673552A4}" srcOrd="0" destOrd="0" presId="urn:microsoft.com/office/officeart/2005/8/layout/process1"/>
    <dgm:cxn modelId="{048D18D1-7831-490C-AB8A-4D44753AC518}" type="presOf" srcId="{E0E716DD-1268-4F8A-B457-7719A9EB2A39}" destId="{D385B53B-651B-4D9E-B539-ECEEE123694E}" srcOrd="1" destOrd="0" presId="urn:microsoft.com/office/officeart/2005/8/layout/process1"/>
    <dgm:cxn modelId="{8E49AEE0-8772-4E84-8B6A-40E84ECE26D6}" type="presOf" srcId="{E0E716DD-1268-4F8A-B457-7719A9EB2A39}" destId="{75246C74-7FE5-47F7-BC7D-3098DDF4240B}" srcOrd="0" destOrd="0" presId="urn:microsoft.com/office/officeart/2005/8/layout/process1"/>
    <dgm:cxn modelId="{8CF6BAE4-3A39-4D0C-85D2-3179D4D7A94F}" type="presOf" srcId="{3FA47ECB-CC8C-4F89-AC58-E3C696C79EB3}" destId="{1F42E891-6BEA-4E17-A3EB-C400696CFB98}" srcOrd="1" destOrd="0" presId="urn:microsoft.com/office/officeart/2005/8/layout/process1"/>
    <dgm:cxn modelId="{8E890BE8-6EC6-48C9-BCD3-41402EC00156}" type="presOf" srcId="{34C36D46-3E03-4DCE-87FF-E14EBD752C51}" destId="{00EB7953-1586-455B-9707-801E8F260250}" srcOrd="0" destOrd="0" presId="urn:microsoft.com/office/officeart/2005/8/layout/process1"/>
    <dgm:cxn modelId="{137909ED-3409-42A2-87A5-7E5019737AFB}" srcId="{34C36D46-3E03-4DCE-87FF-E14EBD752C51}" destId="{84A7BB82-DF82-4AF0-9D86-2292039A3F3F}" srcOrd="0" destOrd="0" parTransId="{D0598C84-CBAA-4E8A-B336-A30EA662940C}" sibTransId="{587D48F9-8B30-43CE-98A3-14EBA0A1D581}"/>
    <dgm:cxn modelId="{52494AC8-6B44-43A7-B472-F8880F195D2C}" type="presParOf" srcId="{00EB7953-1586-455B-9707-801E8F260250}" destId="{C47CAB77-58F5-44C6-8A09-426A673552A4}" srcOrd="0" destOrd="0" presId="urn:microsoft.com/office/officeart/2005/8/layout/process1"/>
    <dgm:cxn modelId="{6F669C28-BE5E-426B-A0C2-87351EFCAE56}" type="presParOf" srcId="{00EB7953-1586-455B-9707-801E8F260250}" destId="{B8AA3D1C-D849-4C7A-AA1D-27F7623E4F30}" srcOrd="1" destOrd="0" presId="urn:microsoft.com/office/officeart/2005/8/layout/process1"/>
    <dgm:cxn modelId="{A860B6A4-FF26-4D6B-804B-1C81A992C823}" type="presParOf" srcId="{B8AA3D1C-D849-4C7A-AA1D-27F7623E4F30}" destId="{8C714FE8-B14D-4CAD-9285-16574DD0814C}" srcOrd="0" destOrd="0" presId="urn:microsoft.com/office/officeart/2005/8/layout/process1"/>
    <dgm:cxn modelId="{60AF16A9-9073-4CF4-AC72-517158D76F0D}" type="presParOf" srcId="{00EB7953-1586-455B-9707-801E8F260250}" destId="{9892A814-16F2-4D69-A7D0-5451980FCB78}" srcOrd="2" destOrd="0" presId="urn:microsoft.com/office/officeart/2005/8/layout/process1"/>
    <dgm:cxn modelId="{42D427BE-AE57-4AEE-8E55-A3A4D8D8DDA4}" type="presParOf" srcId="{00EB7953-1586-455B-9707-801E8F260250}" destId="{B48407F0-D16E-4307-96A3-D82BE19D5F7C}" srcOrd="3" destOrd="0" presId="urn:microsoft.com/office/officeart/2005/8/layout/process1"/>
    <dgm:cxn modelId="{3B6730BF-1356-401D-B2FE-DE77463C7A67}" type="presParOf" srcId="{B48407F0-D16E-4307-96A3-D82BE19D5F7C}" destId="{1F42E891-6BEA-4E17-A3EB-C400696CFB98}" srcOrd="0" destOrd="0" presId="urn:microsoft.com/office/officeart/2005/8/layout/process1"/>
    <dgm:cxn modelId="{CE1E5069-78CC-450D-AA60-27A843B840C2}" type="presParOf" srcId="{00EB7953-1586-455B-9707-801E8F260250}" destId="{1436AAF7-3CD9-4730-81C3-224CBC630905}" srcOrd="4" destOrd="0" presId="urn:microsoft.com/office/officeart/2005/8/layout/process1"/>
    <dgm:cxn modelId="{04192C6B-96D6-4FA2-B61B-79E9DA075C0D}" type="presParOf" srcId="{00EB7953-1586-455B-9707-801E8F260250}" destId="{75246C74-7FE5-47F7-BC7D-3098DDF4240B}" srcOrd="5" destOrd="0" presId="urn:microsoft.com/office/officeart/2005/8/layout/process1"/>
    <dgm:cxn modelId="{48B4AC0C-BCF9-4F2A-8CDE-74C44201E4A5}" type="presParOf" srcId="{75246C74-7FE5-47F7-BC7D-3098DDF4240B}" destId="{D385B53B-651B-4D9E-B539-ECEEE123694E}" srcOrd="0" destOrd="0" presId="urn:microsoft.com/office/officeart/2005/8/layout/process1"/>
    <dgm:cxn modelId="{90D79A94-6B31-4A6E-88F3-4AD631953748}" type="presParOf" srcId="{00EB7953-1586-455B-9707-801E8F260250}" destId="{9C183A66-DC36-4987-81EA-DD619DC18F18}"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19514D-D1CF-4357-A406-9C1AA279C68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BA9D5F5-B965-4ADA-9562-EAC9B0A6D720}">
      <dgm:prSet/>
      <dgm:spPr/>
      <dgm:t>
        <a:bodyPr/>
        <a:lstStyle/>
        <a:p>
          <a:r>
            <a:rPr lang="en-US" dirty="0"/>
            <a:t>Burden – Mother argued that the court erred by finding beyond a reasonable doubt that the continued custody of the child by the mother would result in serious emotional or physical damage to the child.</a:t>
          </a:r>
        </a:p>
      </dgm:t>
    </dgm:pt>
    <dgm:pt modelId="{F8BB206E-7046-4EB0-8CDD-12CE97F64CFE}" type="parTrans" cxnId="{5402D094-E90F-4ABD-9A27-55E312003581}">
      <dgm:prSet/>
      <dgm:spPr/>
      <dgm:t>
        <a:bodyPr/>
        <a:lstStyle/>
        <a:p>
          <a:endParaRPr lang="en-US"/>
        </a:p>
      </dgm:t>
    </dgm:pt>
    <dgm:pt modelId="{3A979920-A9E5-42A8-A439-0EE24E22360C}" type="sibTrans" cxnId="{5402D094-E90F-4ABD-9A27-55E312003581}">
      <dgm:prSet/>
      <dgm:spPr/>
      <dgm:t>
        <a:bodyPr/>
        <a:lstStyle/>
        <a:p>
          <a:endParaRPr lang="en-US"/>
        </a:p>
      </dgm:t>
    </dgm:pt>
    <dgm:pt modelId="{DCD50AB6-2FB5-4E4B-8C89-D1463A8FCAD4}">
      <dgm:prSet/>
      <dgm:spPr/>
      <dgm:t>
        <a:bodyPr/>
        <a:lstStyle/>
        <a:p>
          <a:r>
            <a:rPr lang="en-US" dirty="0"/>
            <a:t>Active Efforts – Mother argued the child’s placement with the resource parents violated ICWA’s placement preferences.</a:t>
          </a:r>
        </a:p>
      </dgm:t>
    </dgm:pt>
    <dgm:pt modelId="{502435A8-F889-415D-9AA4-AC0CFB70E543}" type="parTrans" cxnId="{CEE99426-24EC-4DE3-A930-DE51693B6D1F}">
      <dgm:prSet/>
      <dgm:spPr/>
      <dgm:t>
        <a:bodyPr/>
        <a:lstStyle/>
        <a:p>
          <a:endParaRPr lang="en-US"/>
        </a:p>
      </dgm:t>
    </dgm:pt>
    <dgm:pt modelId="{6BEBF97C-E43A-40C2-8509-08CE8C8F7843}" type="sibTrans" cxnId="{CEE99426-24EC-4DE3-A930-DE51693B6D1F}">
      <dgm:prSet/>
      <dgm:spPr/>
      <dgm:t>
        <a:bodyPr/>
        <a:lstStyle/>
        <a:p>
          <a:endParaRPr lang="en-US"/>
        </a:p>
      </dgm:t>
    </dgm:pt>
    <dgm:pt modelId="{6A115C26-D9B7-45A0-B79A-3944D36DD65F}">
      <dgm:prSet/>
      <dgm:spPr/>
      <dgm:t>
        <a:bodyPr/>
        <a:lstStyle/>
        <a:p>
          <a:r>
            <a:rPr lang="en-US" dirty="0"/>
            <a:t>Placement Preferences – Mother argued that the court erred when it found that the Department had made active reunification efforts required by ICWA.</a:t>
          </a:r>
        </a:p>
      </dgm:t>
    </dgm:pt>
    <dgm:pt modelId="{10C714D2-0C0D-4CD6-8956-982D53F06053}" type="parTrans" cxnId="{5FD9B85A-FE71-4CCD-BB6D-9410F2CCF2F5}">
      <dgm:prSet/>
      <dgm:spPr/>
      <dgm:t>
        <a:bodyPr/>
        <a:lstStyle/>
        <a:p>
          <a:endParaRPr lang="en-US"/>
        </a:p>
      </dgm:t>
    </dgm:pt>
    <dgm:pt modelId="{CA3111AB-E302-4DDB-8032-C546DCC4B1DD}" type="sibTrans" cxnId="{5FD9B85A-FE71-4CCD-BB6D-9410F2CCF2F5}">
      <dgm:prSet/>
      <dgm:spPr/>
      <dgm:t>
        <a:bodyPr/>
        <a:lstStyle/>
        <a:p>
          <a:endParaRPr lang="en-US"/>
        </a:p>
      </dgm:t>
    </dgm:pt>
    <dgm:pt modelId="{E758FD84-AD4C-43DF-BB90-06C9BB3F7AFB}" type="pres">
      <dgm:prSet presAssocID="{9819514D-D1CF-4357-A406-9C1AA279C68F}" presName="linear" presStyleCnt="0">
        <dgm:presLayoutVars>
          <dgm:animLvl val="lvl"/>
          <dgm:resizeHandles val="exact"/>
        </dgm:presLayoutVars>
      </dgm:prSet>
      <dgm:spPr/>
    </dgm:pt>
    <dgm:pt modelId="{4E4996D5-CDA5-4DDC-927A-D351AFE19231}" type="pres">
      <dgm:prSet presAssocID="{FBA9D5F5-B965-4ADA-9562-EAC9B0A6D720}" presName="parentText" presStyleLbl="node1" presStyleIdx="0" presStyleCnt="3">
        <dgm:presLayoutVars>
          <dgm:chMax val="0"/>
          <dgm:bulletEnabled val="1"/>
        </dgm:presLayoutVars>
      </dgm:prSet>
      <dgm:spPr/>
    </dgm:pt>
    <dgm:pt modelId="{6F6F190F-8381-4E19-BE80-7DACE4B09DE6}" type="pres">
      <dgm:prSet presAssocID="{3A979920-A9E5-42A8-A439-0EE24E22360C}" presName="spacer" presStyleCnt="0"/>
      <dgm:spPr/>
    </dgm:pt>
    <dgm:pt modelId="{60BD2FC6-D03B-403F-809E-25630D16891C}" type="pres">
      <dgm:prSet presAssocID="{DCD50AB6-2FB5-4E4B-8C89-D1463A8FCAD4}" presName="parentText" presStyleLbl="node1" presStyleIdx="1" presStyleCnt="3">
        <dgm:presLayoutVars>
          <dgm:chMax val="0"/>
          <dgm:bulletEnabled val="1"/>
        </dgm:presLayoutVars>
      </dgm:prSet>
      <dgm:spPr/>
    </dgm:pt>
    <dgm:pt modelId="{D8B4FD46-6F0C-46FF-821F-4F2E10B5D224}" type="pres">
      <dgm:prSet presAssocID="{6BEBF97C-E43A-40C2-8509-08CE8C8F7843}" presName="spacer" presStyleCnt="0"/>
      <dgm:spPr/>
    </dgm:pt>
    <dgm:pt modelId="{B48DF36D-7A45-4086-8603-3DFEA4135619}" type="pres">
      <dgm:prSet presAssocID="{6A115C26-D9B7-45A0-B79A-3944D36DD65F}" presName="parentText" presStyleLbl="node1" presStyleIdx="2" presStyleCnt="3" custLinFactNeighborX="0" custLinFactNeighborY="63712">
        <dgm:presLayoutVars>
          <dgm:chMax val="0"/>
          <dgm:bulletEnabled val="1"/>
        </dgm:presLayoutVars>
      </dgm:prSet>
      <dgm:spPr/>
    </dgm:pt>
  </dgm:ptLst>
  <dgm:cxnLst>
    <dgm:cxn modelId="{CEE99426-24EC-4DE3-A930-DE51693B6D1F}" srcId="{9819514D-D1CF-4357-A406-9C1AA279C68F}" destId="{DCD50AB6-2FB5-4E4B-8C89-D1463A8FCAD4}" srcOrd="1" destOrd="0" parTransId="{502435A8-F889-415D-9AA4-AC0CFB70E543}" sibTransId="{6BEBF97C-E43A-40C2-8509-08CE8C8F7843}"/>
    <dgm:cxn modelId="{449A0D2F-955D-40FE-95E5-391094EDF315}" type="presOf" srcId="{6A115C26-D9B7-45A0-B79A-3944D36DD65F}" destId="{B48DF36D-7A45-4086-8603-3DFEA4135619}" srcOrd="0" destOrd="0" presId="urn:microsoft.com/office/officeart/2005/8/layout/vList2"/>
    <dgm:cxn modelId="{0D71464B-B1F3-46B4-9389-06092E06AC91}" type="presOf" srcId="{9819514D-D1CF-4357-A406-9C1AA279C68F}" destId="{E758FD84-AD4C-43DF-BB90-06C9BB3F7AFB}" srcOrd="0" destOrd="0" presId="urn:microsoft.com/office/officeart/2005/8/layout/vList2"/>
    <dgm:cxn modelId="{5FD9B85A-FE71-4CCD-BB6D-9410F2CCF2F5}" srcId="{9819514D-D1CF-4357-A406-9C1AA279C68F}" destId="{6A115C26-D9B7-45A0-B79A-3944D36DD65F}" srcOrd="2" destOrd="0" parTransId="{10C714D2-0C0D-4CD6-8956-982D53F06053}" sibTransId="{CA3111AB-E302-4DDB-8032-C546DCC4B1DD}"/>
    <dgm:cxn modelId="{928D0088-3208-4AF5-9C4A-4093709F96C0}" type="presOf" srcId="{FBA9D5F5-B965-4ADA-9562-EAC9B0A6D720}" destId="{4E4996D5-CDA5-4DDC-927A-D351AFE19231}" srcOrd="0" destOrd="0" presId="urn:microsoft.com/office/officeart/2005/8/layout/vList2"/>
    <dgm:cxn modelId="{3085718E-0C15-433A-8297-7F809F0CE2ED}" type="presOf" srcId="{DCD50AB6-2FB5-4E4B-8C89-D1463A8FCAD4}" destId="{60BD2FC6-D03B-403F-809E-25630D16891C}" srcOrd="0" destOrd="0" presId="urn:microsoft.com/office/officeart/2005/8/layout/vList2"/>
    <dgm:cxn modelId="{5402D094-E90F-4ABD-9A27-55E312003581}" srcId="{9819514D-D1CF-4357-A406-9C1AA279C68F}" destId="{FBA9D5F5-B965-4ADA-9562-EAC9B0A6D720}" srcOrd="0" destOrd="0" parTransId="{F8BB206E-7046-4EB0-8CDD-12CE97F64CFE}" sibTransId="{3A979920-A9E5-42A8-A439-0EE24E22360C}"/>
    <dgm:cxn modelId="{BC728263-2028-417D-9CEC-B338A1135A0C}" type="presParOf" srcId="{E758FD84-AD4C-43DF-BB90-06C9BB3F7AFB}" destId="{4E4996D5-CDA5-4DDC-927A-D351AFE19231}" srcOrd="0" destOrd="0" presId="urn:microsoft.com/office/officeart/2005/8/layout/vList2"/>
    <dgm:cxn modelId="{07E757FD-E6A6-4B80-9AF5-386A7175823C}" type="presParOf" srcId="{E758FD84-AD4C-43DF-BB90-06C9BB3F7AFB}" destId="{6F6F190F-8381-4E19-BE80-7DACE4B09DE6}" srcOrd="1" destOrd="0" presId="urn:microsoft.com/office/officeart/2005/8/layout/vList2"/>
    <dgm:cxn modelId="{18223900-4F5B-482D-BD7F-CD6EC722CE63}" type="presParOf" srcId="{E758FD84-AD4C-43DF-BB90-06C9BB3F7AFB}" destId="{60BD2FC6-D03B-403F-809E-25630D16891C}" srcOrd="2" destOrd="0" presId="urn:microsoft.com/office/officeart/2005/8/layout/vList2"/>
    <dgm:cxn modelId="{4AE10F56-6D40-4293-90B2-7D2411778DE1}" type="presParOf" srcId="{E758FD84-AD4C-43DF-BB90-06C9BB3F7AFB}" destId="{D8B4FD46-6F0C-46FF-821F-4F2E10B5D224}" srcOrd="3" destOrd="0" presId="urn:microsoft.com/office/officeart/2005/8/layout/vList2"/>
    <dgm:cxn modelId="{8586F400-758D-47A6-AC4C-749A8AAD671D}" type="presParOf" srcId="{E758FD84-AD4C-43DF-BB90-06C9BB3F7AFB}" destId="{B48DF36D-7A45-4086-8603-3DFEA413561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657CFF5-74AF-4D02-8320-52BCDDB11934}" type="doc">
      <dgm:prSet loTypeId="urn:microsoft.com/office/officeart/2017/3/layout/HorizontalLabelsTimeline" loCatId="process" qsTypeId="urn:microsoft.com/office/officeart/2005/8/quickstyle/simple1" qsCatId="simple" csTypeId="urn:microsoft.com/office/officeart/2005/8/colors/colorful2" csCatId="colorful" phldr="1"/>
      <dgm:spPr/>
      <dgm:t>
        <a:bodyPr/>
        <a:lstStyle/>
        <a:p>
          <a:endParaRPr lang="en-US"/>
        </a:p>
      </dgm:t>
    </dgm:pt>
    <dgm:pt modelId="{F6671C6B-EA11-4534-BB90-20FC8DFA1290}">
      <dgm:prSet/>
      <dgm:spPr/>
      <dgm:t>
        <a:bodyPr/>
        <a:lstStyle/>
        <a:p>
          <a:pPr>
            <a:defRPr b="1"/>
          </a:pPr>
          <a:r>
            <a:rPr lang="en-US"/>
            <a:t>Sep. 2020</a:t>
          </a:r>
        </a:p>
      </dgm:t>
    </dgm:pt>
    <dgm:pt modelId="{676AD2A6-BB4A-424C-9F85-6BB762035619}" type="parTrans" cxnId="{A1DA7FF4-C644-4EF2-A6DD-36E116791F7B}">
      <dgm:prSet/>
      <dgm:spPr/>
      <dgm:t>
        <a:bodyPr/>
        <a:lstStyle/>
        <a:p>
          <a:endParaRPr lang="en-US"/>
        </a:p>
      </dgm:t>
    </dgm:pt>
    <dgm:pt modelId="{D30915DE-F693-418A-ADD0-49045B00C9EC}" type="sibTrans" cxnId="{A1DA7FF4-C644-4EF2-A6DD-36E116791F7B}">
      <dgm:prSet/>
      <dgm:spPr/>
      <dgm:t>
        <a:bodyPr/>
        <a:lstStyle/>
        <a:p>
          <a:endParaRPr lang="en-US"/>
        </a:p>
      </dgm:t>
    </dgm:pt>
    <dgm:pt modelId="{7C8CE8DA-4E89-435E-A61D-888805699502}">
      <dgm:prSet/>
      <dgm:spPr/>
      <dgm:t>
        <a:bodyPr/>
        <a:lstStyle/>
        <a:p>
          <a:r>
            <a:rPr lang="en-US"/>
            <a:t>In September 2020, the State removed J.T.L. and D.L.L. from parents' care based on admitted drug use and the condition of the family home. </a:t>
          </a:r>
        </a:p>
      </dgm:t>
    </dgm:pt>
    <dgm:pt modelId="{BDC9DE9E-35C5-4D21-A5BC-800B0F52577B}" type="parTrans" cxnId="{5940ED82-2AA8-4D29-8493-46AE6BABDC64}">
      <dgm:prSet/>
      <dgm:spPr/>
      <dgm:t>
        <a:bodyPr/>
        <a:lstStyle/>
        <a:p>
          <a:endParaRPr lang="en-US"/>
        </a:p>
      </dgm:t>
    </dgm:pt>
    <dgm:pt modelId="{0EF19E0D-15E2-4E4F-BFB5-104BBB4859F2}" type="sibTrans" cxnId="{5940ED82-2AA8-4D29-8493-46AE6BABDC64}">
      <dgm:prSet/>
      <dgm:spPr/>
      <dgm:t>
        <a:bodyPr/>
        <a:lstStyle/>
        <a:p>
          <a:endParaRPr lang="en-US"/>
        </a:p>
      </dgm:t>
    </dgm:pt>
    <dgm:pt modelId="{6495DC0A-9582-4989-928B-CEF337349BF3}">
      <dgm:prSet/>
      <dgm:spPr/>
      <dgm:t>
        <a:bodyPr/>
        <a:lstStyle/>
        <a:p>
          <a:pPr>
            <a:defRPr b="1"/>
          </a:pPr>
          <a:r>
            <a:rPr lang="en-US"/>
            <a:t>July 2022</a:t>
          </a:r>
        </a:p>
      </dgm:t>
    </dgm:pt>
    <dgm:pt modelId="{29092EE4-FC8C-4B0C-B5A1-D5B56522F069}" type="parTrans" cxnId="{E6FD636E-94CB-4D9B-A149-8BE72E9111CC}">
      <dgm:prSet/>
      <dgm:spPr/>
      <dgm:t>
        <a:bodyPr/>
        <a:lstStyle/>
        <a:p>
          <a:endParaRPr lang="en-US"/>
        </a:p>
      </dgm:t>
    </dgm:pt>
    <dgm:pt modelId="{DABB6A41-CB18-41F9-A99A-320C28EA5AD8}" type="sibTrans" cxnId="{E6FD636E-94CB-4D9B-A149-8BE72E9111CC}">
      <dgm:prSet/>
      <dgm:spPr/>
      <dgm:t>
        <a:bodyPr/>
        <a:lstStyle/>
        <a:p>
          <a:endParaRPr lang="en-US"/>
        </a:p>
      </dgm:t>
    </dgm:pt>
    <dgm:pt modelId="{18DD74E9-6CB4-4FC6-9194-AECDFA4524B1}">
      <dgm:prSet/>
      <dgm:spPr/>
      <dgm:t>
        <a:bodyPr/>
        <a:lstStyle/>
        <a:p>
          <a:r>
            <a:rPr lang="en-US"/>
            <a:t>In July 2022, children were adjudicated YINC and the court granted the Department temporary legal custody. </a:t>
          </a:r>
        </a:p>
      </dgm:t>
    </dgm:pt>
    <dgm:pt modelId="{12F1C9E4-84ED-4711-B326-FDD7EEE22EC3}" type="parTrans" cxnId="{CE47BDC8-9D04-435B-9134-734DA5B10EDF}">
      <dgm:prSet/>
      <dgm:spPr/>
      <dgm:t>
        <a:bodyPr/>
        <a:lstStyle/>
        <a:p>
          <a:endParaRPr lang="en-US"/>
        </a:p>
      </dgm:t>
    </dgm:pt>
    <dgm:pt modelId="{C1C662E7-668F-4F7B-AD3E-FDAED525868B}" type="sibTrans" cxnId="{CE47BDC8-9D04-435B-9134-734DA5B10EDF}">
      <dgm:prSet/>
      <dgm:spPr/>
      <dgm:t>
        <a:bodyPr/>
        <a:lstStyle/>
        <a:p>
          <a:endParaRPr lang="en-US"/>
        </a:p>
      </dgm:t>
    </dgm:pt>
    <dgm:pt modelId="{181299A5-EA5B-4C49-830C-79D57339D588}">
      <dgm:prSet/>
      <dgm:spPr/>
      <dgm:t>
        <a:bodyPr/>
        <a:lstStyle/>
        <a:p>
          <a:pPr>
            <a:defRPr b="1"/>
          </a:pPr>
          <a:r>
            <a:rPr lang="en-US"/>
            <a:t>Aug. 2022</a:t>
          </a:r>
        </a:p>
      </dgm:t>
    </dgm:pt>
    <dgm:pt modelId="{E1897A08-2DB7-45C2-AEDF-7FA7A34965ED}" type="parTrans" cxnId="{D6FAB50B-4258-4B45-9D88-5A381D9ABDA6}">
      <dgm:prSet/>
      <dgm:spPr/>
      <dgm:t>
        <a:bodyPr/>
        <a:lstStyle/>
        <a:p>
          <a:endParaRPr lang="en-US"/>
        </a:p>
      </dgm:t>
    </dgm:pt>
    <dgm:pt modelId="{1B055F7F-009F-4D8B-9AB6-3ED91260CD50}" type="sibTrans" cxnId="{D6FAB50B-4258-4B45-9D88-5A381D9ABDA6}">
      <dgm:prSet/>
      <dgm:spPr/>
      <dgm:t>
        <a:bodyPr/>
        <a:lstStyle/>
        <a:p>
          <a:endParaRPr lang="en-US"/>
        </a:p>
      </dgm:t>
    </dgm:pt>
    <dgm:pt modelId="{41865079-5BDC-4D02-9063-ADE6FE0F94AA}">
      <dgm:prSet/>
      <dgm:spPr/>
      <dgm:t>
        <a:bodyPr/>
        <a:lstStyle/>
        <a:p>
          <a:r>
            <a:rPr lang="en-US"/>
            <a:t>Mother was ordered to complete treatment plan and address substance use issues, mental health, safe parenting, and housing.</a:t>
          </a:r>
        </a:p>
      </dgm:t>
    </dgm:pt>
    <dgm:pt modelId="{DE9918EF-8A65-4316-B03B-9FCD4D55E562}" type="parTrans" cxnId="{E5F8A05A-C47C-4565-9CCD-826265705082}">
      <dgm:prSet/>
      <dgm:spPr/>
      <dgm:t>
        <a:bodyPr/>
        <a:lstStyle/>
        <a:p>
          <a:endParaRPr lang="en-US"/>
        </a:p>
      </dgm:t>
    </dgm:pt>
    <dgm:pt modelId="{D9021B6F-A0AF-4A94-AB19-52399E30756F}" type="sibTrans" cxnId="{E5F8A05A-C47C-4565-9CCD-826265705082}">
      <dgm:prSet/>
      <dgm:spPr/>
      <dgm:t>
        <a:bodyPr/>
        <a:lstStyle/>
        <a:p>
          <a:endParaRPr lang="en-US"/>
        </a:p>
      </dgm:t>
    </dgm:pt>
    <dgm:pt modelId="{E6DE1CBD-B716-429D-9E4E-6070A71D0F5F}">
      <dgm:prSet/>
      <dgm:spPr/>
      <dgm:t>
        <a:bodyPr/>
        <a:lstStyle/>
        <a:p>
          <a:pPr>
            <a:defRPr b="1"/>
          </a:pPr>
          <a:r>
            <a:rPr lang="en-US"/>
            <a:t>Oct. 2023</a:t>
          </a:r>
        </a:p>
      </dgm:t>
    </dgm:pt>
    <dgm:pt modelId="{56808F8D-238D-466B-ABBA-9F09B16E6939}" type="parTrans" cxnId="{37C7D481-D665-4076-9072-975B013E138D}">
      <dgm:prSet/>
      <dgm:spPr/>
      <dgm:t>
        <a:bodyPr/>
        <a:lstStyle/>
        <a:p>
          <a:endParaRPr lang="en-US"/>
        </a:p>
      </dgm:t>
    </dgm:pt>
    <dgm:pt modelId="{096EF525-7B68-4876-B825-CEED38290BA7}" type="sibTrans" cxnId="{37C7D481-D665-4076-9072-975B013E138D}">
      <dgm:prSet/>
      <dgm:spPr/>
      <dgm:t>
        <a:bodyPr/>
        <a:lstStyle/>
        <a:p>
          <a:endParaRPr lang="en-US"/>
        </a:p>
      </dgm:t>
    </dgm:pt>
    <dgm:pt modelId="{38537A8B-DC1A-470A-99A1-2D2411BEFE93}">
      <dgm:prSet/>
      <dgm:spPr/>
      <dgm:t>
        <a:bodyPr/>
        <a:lstStyle/>
        <a:p>
          <a:r>
            <a:rPr lang="en-US"/>
            <a:t>Department sought termination.</a:t>
          </a:r>
        </a:p>
      </dgm:t>
    </dgm:pt>
    <dgm:pt modelId="{E535D98F-AAAF-4CA0-B716-C2AD33D41BA2}" type="parTrans" cxnId="{9D43EF24-1E1A-4F2B-BCF6-300C55A0336E}">
      <dgm:prSet/>
      <dgm:spPr/>
      <dgm:t>
        <a:bodyPr/>
        <a:lstStyle/>
        <a:p>
          <a:endParaRPr lang="en-US"/>
        </a:p>
      </dgm:t>
    </dgm:pt>
    <dgm:pt modelId="{C5033436-52ED-43D7-9115-02E321A45A37}" type="sibTrans" cxnId="{9D43EF24-1E1A-4F2B-BCF6-300C55A0336E}">
      <dgm:prSet/>
      <dgm:spPr/>
      <dgm:t>
        <a:bodyPr/>
        <a:lstStyle/>
        <a:p>
          <a:endParaRPr lang="en-US"/>
        </a:p>
      </dgm:t>
    </dgm:pt>
    <dgm:pt modelId="{20436289-BE00-4C76-9BD3-9DD6750062EB}">
      <dgm:prSet/>
      <dgm:spPr/>
      <dgm:t>
        <a:bodyPr/>
        <a:lstStyle/>
        <a:p>
          <a:pPr>
            <a:defRPr b="1"/>
          </a:pPr>
          <a:r>
            <a:rPr lang="en-US"/>
            <a:t>July 2024</a:t>
          </a:r>
        </a:p>
      </dgm:t>
    </dgm:pt>
    <dgm:pt modelId="{B701807B-B158-42CE-AEB1-D6A2B34CD2BB}" type="parTrans" cxnId="{B1F70B76-2C65-473E-9BE1-323EEA4C09D3}">
      <dgm:prSet/>
      <dgm:spPr/>
      <dgm:t>
        <a:bodyPr/>
        <a:lstStyle/>
        <a:p>
          <a:endParaRPr lang="en-US"/>
        </a:p>
      </dgm:t>
    </dgm:pt>
    <dgm:pt modelId="{F69C9601-B151-4D3C-A827-524AB0BA4F51}" type="sibTrans" cxnId="{B1F70B76-2C65-473E-9BE1-323EEA4C09D3}">
      <dgm:prSet/>
      <dgm:spPr/>
      <dgm:t>
        <a:bodyPr/>
        <a:lstStyle/>
        <a:p>
          <a:endParaRPr lang="en-US"/>
        </a:p>
      </dgm:t>
    </dgm:pt>
    <dgm:pt modelId="{184762E5-F300-44C8-8AA0-AF6ABAD11037}">
      <dgm:prSet/>
      <dgm:spPr/>
      <dgm:t>
        <a:bodyPr/>
        <a:lstStyle/>
        <a:p>
          <a:r>
            <a:rPr lang="en-US" dirty="0"/>
            <a:t>A two-day hearing was held and Mother’s rights were terminated.</a:t>
          </a:r>
        </a:p>
      </dgm:t>
    </dgm:pt>
    <dgm:pt modelId="{0B7666FB-760C-45D2-B681-DAB512EE1B15}" type="parTrans" cxnId="{374D115E-F4CF-4441-91BD-2824C1BBB8AF}">
      <dgm:prSet/>
      <dgm:spPr/>
      <dgm:t>
        <a:bodyPr/>
        <a:lstStyle/>
        <a:p>
          <a:endParaRPr lang="en-US"/>
        </a:p>
      </dgm:t>
    </dgm:pt>
    <dgm:pt modelId="{C2B999CA-373C-442A-B2DF-756FFFE89120}" type="sibTrans" cxnId="{374D115E-F4CF-4441-91BD-2824C1BBB8AF}">
      <dgm:prSet/>
      <dgm:spPr/>
      <dgm:t>
        <a:bodyPr/>
        <a:lstStyle/>
        <a:p>
          <a:endParaRPr lang="en-US"/>
        </a:p>
      </dgm:t>
    </dgm:pt>
    <dgm:pt modelId="{B6FED67C-2E03-46F8-A266-1FA286D52E66}" type="pres">
      <dgm:prSet presAssocID="{2657CFF5-74AF-4D02-8320-52BCDDB11934}" presName="root" presStyleCnt="0">
        <dgm:presLayoutVars>
          <dgm:chMax/>
          <dgm:chPref/>
          <dgm:animLvl val="lvl"/>
        </dgm:presLayoutVars>
      </dgm:prSet>
      <dgm:spPr/>
    </dgm:pt>
    <dgm:pt modelId="{CCA70A44-CE79-4E37-B9F2-A6BBF049F4BC}" type="pres">
      <dgm:prSet presAssocID="{2657CFF5-74AF-4D02-8320-52BCDDB11934}" presName="divider" presStyleLbl="fgAcc1" presStyleIdx="0" presStyleCnt="1"/>
      <dgm:spPr/>
    </dgm:pt>
    <dgm:pt modelId="{1BCF010E-7E78-4BF3-83A3-CC96C99F9B89}" type="pres">
      <dgm:prSet presAssocID="{2657CFF5-74AF-4D02-8320-52BCDDB11934}" presName="nodes" presStyleCnt="0">
        <dgm:presLayoutVars>
          <dgm:chMax/>
          <dgm:chPref/>
          <dgm:animLvl val="lvl"/>
        </dgm:presLayoutVars>
      </dgm:prSet>
      <dgm:spPr/>
    </dgm:pt>
    <dgm:pt modelId="{AAFF4086-670E-4C87-B275-5DAE8C7672F2}" type="pres">
      <dgm:prSet presAssocID="{F6671C6B-EA11-4534-BB90-20FC8DFA1290}" presName="composite" presStyleCnt="0"/>
      <dgm:spPr/>
    </dgm:pt>
    <dgm:pt modelId="{7BD27EDA-E0DF-4723-AA6D-BB48290B4466}" type="pres">
      <dgm:prSet presAssocID="{F6671C6B-EA11-4534-BB90-20FC8DFA1290}" presName="L1TextContainer" presStyleLbl="alignNode1" presStyleIdx="0" presStyleCnt="5">
        <dgm:presLayoutVars>
          <dgm:chMax val="1"/>
          <dgm:chPref val="1"/>
          <dgm:bulletEnabled val="1"/>
        </dgm:presLayoutVars>
      </dgm:prSet>
      <dgm:spPr/>
    </dgm:pt>
    <dgm:pt modelId="{DE8CDA8A-9D71-452E-A1AE-164DDB856410}" type="pres">
      <dgm:prSet presAssocID="{F6671C6B-EA11-4534-BB90-20FC8DFA1290}" presName="L2TextContainerWrapper" presStyleCnt="0">
        <dgm:presLayoutVars>
          <dgm:bulletEnabled val="1"/>
        </dgm:presLayoutVars>
      </dgm:prSet>
      <dgm:spPr/>
    </dgm:pt>
    <dgm:pt modelId="{918FC2D8-252F-4B07-9937-8ACC2E0DD4E5}" type="pres">
      <dgm:prSet presAssocID="{F6671C6B-EA11-4534-BB90-20FC8DFA1290}" presName="L2TextContainer" presStyleLbl="bgAccFollowNode1" presStyleIdx="0" presStyleCnt="5"/>
      <dgm:spPr/>
    </dgm:pt>
    <dgm:pt modelId="{BC3054B6-2DB9-475B-8B57-DE73A526D916}" type="pres">
      <dgm:prSet presAssocID="{F6671C6B-EA11-4534-BB90-20FC8DFA1290}" presName="FlexibleEmptyPlaceHolder" presStyleCnt="0"/>
      <dgm:spPr/>
    </dgm:pt>
    <dgm:pt modelId="{D65EBF0D-B5CC-44E9-9E0C-889614CF51F8}" type="pres">
      <dgm:prSet presAssocID="{F6671C6B-EA11-4534-BB90-20FC8DFA1290}" presName="ConnectLine" presStyleLbl="sibTrans1D1" presStyleIdx="0" presStyleCnt="5"/>
      <dgm:spPr/>
    </dgm:pt>
    <dgm:pt modelId="{3F6A9DF3-2FC2-4F5F-9DF0-0EED1CF08C09}" type="pres">
      <dgm:prSet presAssocID="{F6671C6B-EA11-4534-BB90-20FC8DFA1290}" presName="ConnectorPoint" presStyleLbl="node1" presStyleIdx="0" presStyleCnt="5"/>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23599168-A39B-48D0-A0E2-D8FD4CBD51F4}" type="pres">
      <dgm:prSet presAssocID="{F6671C6B-EA11-4534-BB90-20FC8DFA1290}" presName="EmptyPlaceHolder" presStyleCnt="0"/>
      <dgm:spPr/>
    </dgm:pt>
    <dgm:pt modelId="{ACBF95C8-E087-4A21-A553-82C564591E68}" type="pres">
      <dgm:prSet presAssocID="{D30915DE-F693-418A-ADD0-49045B00C9EC}" presName="spaceBetweenRectangles" presStyleCnt="0"/>
      <dgm:spPr/>
    </dgm:pt>
    <dgm:pt modelId="{D305DCF4-6CA4-451A-B8D5-341A49E7B5BF}" type="pres">
      <dgm:prSet presAssocID="{6495DC0A-9582-4989-928B-CEF337349BF3}" presName="composite" presStyleCnt="0"/>
      <dgm:spPr/>
    </dgm:pt>
    <dgm:pt modelId="{DA0291FA-18CD-44C1-83F0-4A368D87E86B}" type="pres">
      <dgm:prSet presAssocID="{6495DC0A-9582-4989-928B-CEF337349BF3}" presName="L1TextContainer" presStyleLbl="alignNode1" presStyleIdx="1" presStyleCnt="5">
        <dgm:presLayoutVars>
          <dgm:chMax val="1"/>
          <dgm:chPref val="1"/>
          <dgm:bulletEnabled val="1"/>
        </dgm:presLayoutVars>
      </dgm:prSet>
      <dgm:spPr/>
    </dgm:pt>
    <dgm:pt modelId="{8EB2D3EE-9D69-4D35-A1EA-920F965EAEAA}" type="pres">
      <dgm:prSet presAssocID="{6495DC0A-9582-4989-928B-CEF337349BF3}" presName="L2TextContainerWrapper" presStyleCnt="0">
        <dgm:presLayoutVars>
          <dgm:bulletEnabled val="1"/>
        </dgm:presLayoutVars>
      </dgm:prSet>
      <dgm:spPr/>
    </dgm:pt>
    <dgm:pt modelId="{9C208922-3B20-487A-A593-578B1422B085}" type="pres">
      <dgm:prSet presAssocID="{6495DC0A-9582-4989-928B-CEF337349BF3}" presName="L2TextContainer" presStyleLbl="bgAccFollowNode1" presStyleIdx="1" presStyleCnt="5"/>
      <dgm:spPr/>
    </dgm:pt>
    <dgm:pt modelId="{BA2EF938-E9B9-4D23-B001-73E7687BEA4F}" type="pres">
      <dgm:prSet presAssocID="{6495DC0A-9582-4989-928B-CEF337349BF3}" presName="FlexibleEmptyPlaceHolder" presStyleCnt="0"/>
      <dgm:spPr/>
    </dgm:pt>
    <dgm:pt modelId="{B4B17C84-D5A1-479A-BE07-C97616DC0A9C}" type="pres">
      <dgm:prSet presAssocID="{6495DC0A-9582-4989-928B-CEF337349BF3}" presName="ConnectLine" presStyleLbl="sibTrans1D1" presStyleIdx="1" presStyleCnt="5"/>
      <dgm:spPr/>
    </dgm:pt>
    <dgm:pt modelId="{DD39AA2A-9A5A-4B86-B492-1245ADE73F8F}" type="pres">
      <dgm:prSet presAssocID="{6495DC0A-9582-4989-928B-CEF337349BF3}" presName="ConnectorPoint" presStyleLbl="node1" presStyleIdx="1" presStyleCnt="5"/>
      <dgm:spPr>
        <a:solidFill>
          <a:schemeClr val="accent2">
            <a:hueOff val="1610903"/>
            <a:satOff val="-4623"/>
            <a:lumOff val="-7402"/>
            <a:alphaOff val="0"/>
          </a:schemeClr>
        </a:solidFill>
        <a:ln w="6350" cap="flat" cmpd="sng" algn="ctr">
          <a:solidFill>
            <a:schemeClr val="lt1">
              <a:hueOff val="0"/>
              <a:satOff val="0"/>
              <a:lumOff val="0"/>
              <a:alphaOff val="0"/>
            </a:schemeClr>
          </a:solidFill>
          <a:prstDash val="solid"/>
          <a:miter lim="800000"/>
        </a:ln>
        <a:effectLst/>
      </dgm:spPr>
    </dgm:pt>
    <dgm:pt modelId="{321CC8C9-91D2-4481-B2F9-DB86A9BEFDDF}" type="pres">
      <dgm:prSet presAssocID="{6495DC0A-9582-4989-928B-CEF337349BF3}" presName="EmptyPlaceHolder" presStyleCnt="0"/>
      <dgm:spPr/>
    </dgm:pt>
    <dgm:pt modelId="{6E0BFA89-215D-43CA-83DD-705A797F69A4}" type="pres">
      <dgm:prSet presAssocID="{DABB6A41-CB18-41F9-A99A-320C28EA5AD8}" presName="spaceBetweenRectangles" presStyleCnt="0"/>
      <dgm:spPr/>
    </dgm:pt>
    <dgm:pt modelId="{C1671882-A48C-4163-94C9-3E56740A7FE4}" type="pres">
      <dgm:prSet presAssocID="{181299A5-EA5B-4C49-830C-79D57339D588}" presName="composite" presStyleCnt="0"/>
      <dgm:spPr/>
    </dgm:pt>
    <dgm:pt modelId="{25390482-2BCD-4F05-BCD9-8D156705DD7D}" type="pres">
      <dgm:prSet presAssocID="{181299A5-EA5B-4C49-830C-79D57339D588}" presName="L1TextContainer" presStyleLbl="alignNode1" presStyleIdx="2" presStyleCnt="5">
        <dgm:presLayoutVars>
          <dgm:chMax val="1"/>
          <dgm:chPref val="1"/>
          <dgm:bulletEnabled val="1"/>
        </dgm:presLayoutVars>
      </dgm:prSet>
      <dgm:spPr/>
    </dgm:pt>
    <dgm:pt modelId="{933870CE-785B-4173-B14E-D6C115187E5F}" type="pres">
      <dgm:prSet presAssocID="{181299A5-EA5B-4C49-830C-79D57339D588}" presName="L2TextContainerWrapper" presStyleCnt="0">
        <dgm:presLayoutVars>
          <dgm:bulletEnabled val="1"/>
        </dgm:presLayoutVars>
      </dgm:prSet>
      <dgm:spPr/>
    </dgm:pt>
    <dgm:pt modelId="{C351144D-DBF7-4952-BB04-13319F88F445}" type="pres">
      <dgm:prSet presAssocID="{181299A5-EA5B-4C49-830C-79D57339D588}" presName="L2TextContainer" presStyleLbl="bgAccFollowNode1" presStyleIdx="2" presStyleCnt="5"/>
      <dgm:spPr/>
    </dgm:pt>
    <dgm:pt modelId="{9D43BE8E-3718-484E-932E-72A6869683F0}" type="pres">
      <dgm:prSet presAssocID="{181299A5-EA5B-4C49-830C-79D57339D588}" presName="FlexibleEmptyPlaceHolder" presStyleCnt="0"/>
      <dgm:spPr/>
    </dgm:pt>
    <dgm:pt modelId="{EEEBF10E-A064-443F-868B-559E9DB7A90A}" type="pres">
      <dgm:prSet presAssocID="{181299A5-EA5B-4C49-830C-79D57339D588}" presName="ConnectLine" presStyleLbl="sibTrans1D1" presStyleIdx="2" presStyleCnt="5"/>
      <dgm:spPr/>
    </dgm:pt>
    <dgm:pt modelId="{488735BE-6694-4876-B0AE-5E2241274397}" type="pres">
      <dgm:prSet presAssocID="{181299A5-EA5B-4C49-830C-79D57339D588}" presName="ConnectorPoint" presStyleLbl="node1" presStyleIdx="2" presStyleCnt="5"/>
      <dgm:spPr>
        <a:solidFill>
          <a:schemeClr val="accent2">
            <a:hueOff val="3221807"/>
            <a:satOff val="-9246"/>
            <a:lumOff val="-14805"/>
            <a:alphaOff val="0"/>
          </a:schemeClr>
        </a:solidFill>
        <a:ln w="6350" cap="flat" cmpd="sng" algn="ctr">
          <a:solidFill>
            <a:schemeClr val="lt1">
              <a:hueOff val="0"/>
              <a:satOff val="0"/>
              <a:lumOff val="0"/>
              <a:alphaOff val="0"/>
            </a:schemeClr>
          </a:solidFill>
          <a:prstDash val="solid"/>
          <a:miter lim="800000"/>
        </a:ln>
        <a:effectLst/>
      </dgm:spPr>
    </dgm:pt>
    <dgm:pt modelId="{770E7C90-1DB3-456F-A8EA-325BB8EA564C}" type="pres">
      <dgm:prSet presAssocID="{181299A5-EA5B-4C49-830C-79D57339D588}" presName="EmptyPlaceHolder" presStyleCnt="0"/>
      <dgm:spPr/>
    </dgm:pt>
    <dgm:pt modelId="{DDF9C95F-AFD0-42F5-9C52-B92138E51D25}" type="pres">
      <dgm:prSet presAssocID="{1B055F7F-009F-4D8B-9AB6-3ED91260CD50}" presName="spaceBetweenRectangles" presStyleCnt="0"/>
      <dgm:spPr/>
    </dgm:pt>
    <dgm:pt modelId="{5DB1E46B-C078-45D0-A368-9C55F42429EA}" type="pres">
      <dgm:prSet presAssocID="{E6DE1CBD-B716-429D-9E4E-6070A71D0F5F}" presName="composite" presStyleCnt="0"/>
      <dgm:spPr/>
    </dgm:pt>
    <dgm:pt modelId="{CC79145A-6F58-4F33-BC04-EA846BED565B}" type="pres">
      <dgm:prSet presAssocID="{E6DE1CBD-B716-429D-9E4E-6070A71D0F5F}" presName="L1TextContainer" presStyleLbl="alignNode1" presStyleIdx="3" presStyleCnt="5">
        <dgm:presLayoutVars>
          <dgm:chMax val="1"/>
          <dgm:chPref val="1"/>
          <dgm:bulletEnabled val="1"/>
        </dgm:presLayoutVars>
      </dgm:prSet>
      <dgm:spPr/>
    </dgm:pt>
    <dgm:pt modelId="{3D7F34C2-0925-4669-A18B-4755E3D687E8}" type="pres">
      <dgm:prSet presAssocID="{E6DE1CBD-B716-429D-9E4E-6070A71D0F5F}" presName="L2TextContainerWrapper" presStyleCnt="0">
        <dgm:presLayoutVars>
          <dgm:bulletEnabled val="1"/>
        </dgm:presLayoutVars>
      </dgm:prSet>
      <dgm:spPr/>
    </dgm:pt>
    <dgm:pt modelId="{9B17CD9B-7216-4B72-8CD6-BE765F0900D5}" type="pres">
      <dgm:prSet presAssocID="{E6DE1CBD-B716-429D-9E4E-6070A71D0F5F}" presName="L2TextContainer" presStyleLbl="bgAccFollowNode1" presStyleIdx="3" presStyleCnt="5"/>
      <dgm:spPr/>
    </dgm:pt>
    <dgm:pt modelId="{5692187B-DF31-4A6B-B1A7-D36ECDEA72CE}" type="pres">
      <dgm:prSet presAssocID="{E6DE1CBD-B716-429D-9E4E-6070A71D0F5F}" presName="FlexibleEmptyPlaceHolder" presStyleCnt="0"/>
      <dgm:spPr/>
    </dgm:pt>
    <dgm:pt modelId="{0FF262ED-98CD-499E-B5FB-B1EDC2E1CA82}" type="pres">
      <dgm:prSet presAssocID="{E6DE1CBD-B716-429D-9E4E-6070A71D0F5F}" presName="ConnectLine" presStyleLbl="sibTrans1D1" presStyleIdx="3" presStyleCnt="5"/>
      <dgm:spPr/>
    </dgm:pt>
    <dgm:pt modelId="{DB75C9DF-68C0-4266-8F87-616B11F18E56}" type="pres">
      <dgm:prSet presAssocID="{E6DE1CBD-B716-429D-9E4E-6070A71D0F5F}" presName="ConnectorPoint" presStyleLbl="node1" presStyleIdx="3" presStyleCnt="5"/>
      <dgm:spPr>
        <a:solidFill>
          <a:schemeClr val="accent2">
            <a:hueOff val="4832710"/>
            <a:satOff val="-13870"/>
            <a:lumOff val="-22207"/>
            <a:alphaOff val="0"/>
          </a:schemeClr>
        </a:solidFill>
        <a:ln w="6350" cap="flat" cmpd="sng" algn="ctr">
          <a:solidFill>
            <a:schemeClr val="lt1">
              <a:hueOff val="0"/>
              <a:satOff val="0"/>
              <a:lumOff val="0"/>
              <a:alphaOff val="0"/>
            </a:schemeClr>
          </a:solidFill>
          <a:prstDash val="solid"/>
          <a:miter lim="800000"/>
        </a:ln>
        <a:effectLst/>
      </dgm:spPr>
    </dgm:pt>
    <dgm:pt modelId="{5999172C-C67D-4D16-879E-9A883B654B7B}" type="pres">
      <dgm:prSet presAssocID="{E6DE1CBD-B716-429D-9E4E-6070A71D0F5F}" presName="EmptyPlaceHolder" presStyleCnt="0"/>
      <dgm:spPr/>
    </dgm:pt>
    <dgm:pt modelId="{7A4CE6D4-4FE6-4E19-9555-11CAD5DBC0A1}" type="pres">
      <dgm:prSet presAssocID="{096EF525-7B68-4876-B825-CEED38290BA7}" presName="spaceBetweenRectangles" presStyleCnt="0"/>
      <dgm:spPr/>
    </dgm:pt>
    <dgm:pt modelId="{A96C4D46-A6BF-40A1-A6D2-25E8F803EA86}" type="pres">
      <dgm:prSet presAssocID="{20436289-BE00-4C76-9BD3-9DD6750062EB}" presName="composite" presStyleCnt="0"/>
      <dgm:spPr/>
    </dgm:pt>
    <dgm:pt modelId="{F04B0535-AE6F-4398-A72D-68A917C6ED1B}" type="pres">
      <dgm:prSet presAssocID="{20436289-BE00-4C76-9BD3-9DD6750062EB}" presName="L1TextContainer" presStyleLbl="alignNode1" presStyleIdx="4" presStyleCnt="5">
        <dgm:presLayoutVars>
          <dgm:chMax val="1"/>
          <dgm:chPref val="1"/>
          <dgm:bulletEnabled val="1"/>
        </dgm:presLayoutVars>
      </dgm:prSet>
      <dgm:spPr/>
    </dgm:pt>
    <dgm:pt modelId="{B0E83450-DBA2-4868-8189-F7FF40CD0D39}" type="pres">
      <dgm:prSet presAssocID="{20436289-BE00-4C76-9BD3-9DD6750062EB}" presName="L2TextContainerWrapper" presStyleCnt="0">
        <dgm:presLayoutVars>
          <dgm:bulletEnabled val="1"/>
        </dgm:presLayoutVars>
      </dgm:prSet>
      <dgm:spPr/>
    </dgm:pt>
    <dgm:pt modelId="{B19289A9-B20A-421B-A619-920164878D9A}" type="pres">
      <dgm:prSet presAssocID="{20436289-BE00-4C76-9BD3-9DD6750062EB}" presName="L2TextContainer" presStyleLbl="bgAccFollowNode1" presStyleIdx="4" presStyleCnt="5"/>
      <dgm:spPr/>
    </dgm:pt>
    <dgm:pt modelId="{39CFCF84-64DA-4C16-8131-78076D269888}" type="pres">
      <dgm:prSet presAssocID="{20436289-BE00-4C76-9BD3-9DD6750062EB}" presName="FlexibleEmptyPlaceHolder" presStyleCnt="0"/>
      <dgm:spPr/>
    </dgm:pt>
    <dgm:pt modelId="{1BE2AA7F-E7BF-4147-AA89-B48598CEBA78}" type="pres">
      <dgm:prSet presAssocID="{20436289-BE00-4C76-9BD3-9DD6750062EB}" presName="ConnectLine" presStyleLbl="sibTrans1D1" presStyleIdx="4" presStyleCnt="5"/>
      <dgm:spPr/>
    </dgm:pt>
    <dgm:pt modelId="{11860C4D-33FC-44B8-A31A-B9ECAD69025F}" type="pres">
      <dgm:prSet presAssocID="{20436289-BE00-4C76-9BD3-9DD6750062EB}" presName="ConnectorPoint" presStyleLbl="node1" presStyleIdx="4" presStyleCnt="5"/>
      <dgm:spPr>
        <a:solidFill>
          <a:schemeClr val="accent2">
            <a:hueOff val="6443614"/>
            <a:satOff val="-18493"/>
            <a:lumOff val="-29609"/>
            <a:alphaOff val="0"/>
          </a:schemeClr>
        </a:solidFill>
        <a:ln w="6350" cap="flat" cmpd="sng" algn="ctr">
          <a:solidFill>
            <a:schemeClr val="lt1">
              <a:hueOff val="0"/>
              <a:satOff val="0"/>
              <a:lumOff val="0"/>
              <a:alphaOff val="0"/>
            </a:schemeClr>
          </a:solidFill>
          <a:prstDash val="solid"/>
          <a:miter lim="800000"/>
        </a:ln>
        <a:effectLst/>
      </dgm:spPr>
    </dgm:pt>
    <dgm:pt modelId="{1B81E515-6D0E-4394-9516-A1A6E82492C2}" type="pres">
      <dgm:prSet presAssocID="{20436289-BE00-4C76-9BD3-9DD6750062EB}" presName="EmptyPlaceHolder" presStyleCnt="0"/>
      <dgm:spPr/>
    </dgm:pt>
  </dgm:ptLst>
  <dgm:cxnLst>
    <dgm:cxn modelId="{D6FAB50B-4258-4B45-9D88-5A381D9ABDA6}" srcId="{2657CFF5-74AF-4D02-8320-52BCDDB11934}" destId="{181299A5-EA5B-4C49-830C-79D57339D588}" srcOrd="2" destOrd="0" parTransId="{E1897A08-2DB7-45C2-AEDF-7FA7A34965ED}" sibTransId="{1B055F7F-009F-4D8B-9AB6-3ED91260CD50}"/>
    <dgm:cxn modelId="{24370423-2FED-4A16-B455-C1A63006E227}" type="presOf" srcId="{41865079-5BDC-4D02-9063-ADE6FE0F94AA}" destId="{C351144D-DBF7-4952-BB04-13319F88F445}" srcOrd="0" destOrd="0" presId="urn:microsoft.com/office/officeart/2017/3/layout/HorizontalLabelsTimeline"/>
    <dgm:cxn modelId="{9D43EF24-1E1A-4F2B-BCF6-300C55A0336E}" srcId="{E6DE1CBD-B716-429D-9E4E-6070A71D0F5F}" destId="{38537A8B-DC1A-470A-99A1-2D2411BEFE93}" srcOrd="0" destOrd="0" parTransId="{E535D98F-AAAF-4CA0-B716-C2AD33D41BA2}" sibTransId="{C5033436-52ED-43D7-9115-02E321A45A37}"/>
    <dgm:cxn modelId="{D52F3B37-FCC8-47CE-A163-0C30F13D7734}" type="presOf" srcId="{20436289-BE00-4C76-9BD3-9DD6750062EB}" destId="{F04B0535-AE6F-4398-A72D-68A917C6ED1B}" srcOrd="0" destOrd="0" presId="urn:microsoft.com/office/officeart/2017/3/layout/HorizontalLabelsTimeline"/>
    <dgm:cxn modelId="{C768265C-8734-46CE-BD65-03CECD4D2BE7}" type="presOf" srcId="{7C8CE8DA-4E89-435E-A61D-888805699502}" destId="{918FC2D8-252F-4B07-9937-8ACC2E0DD4E5}" srcOrd="0" destOrd="0" presId="urn:microsoft.com/office/officeart/2017/3/layout/HorizontalLabelsTimeline"/>
    <dgm:cxn modelId="{252CA15D-1A1A-4F33-B9BF-F22D5BA8C4B8}" type="presOf" srcId="{6495DC0A-9582-4989-928B-CEF337349BF3}" destId="{DA0291FA-18CD-44C1-83F0-4A368D87E86B}" srcOrd="0" destOrd="0" presId="urn:microsoft.com/office/officeart/2017/3/layout/HorizontalLabelsTimeline"/>
    <dgm:cxn modelId="{374D115E-F4CF-4441-91BD-2824C1BBB8AF}" srcId="{20436289-BE00-4C76-9BD3-9DD6750062EB}" destId="{184762E5-F300-44C8-8AA0-AF6ABAD11037}" srcOrd="0" destOrd="0" parTransId="{0B7666FB-760C-45D2-B681-DAB512EE1B15}" sibTransId="{C2B999CA-373C-442A-B2DF-756FFFE89120}"/>
    <dgm:cxn modelId="{9F24DB44-67EE-4E21-AE43-D001C220E8FB}" type="presOf" srcId="{2657CFF5-74AF-4D02-8320-52BCDDB11934}" destId="{B6FED67C-2E03-46F8-A266-1FA286D52E66}" srcOrd="0" destOrd="0" presId="urn:microsoft.com/office/officeart/2017/3/layout/HorizontalLabelsTimeline"/>
    <dgm:cxn modelId="{E6FD636E-94CB-4D9B-A149-8BE72E9111CC}" srcId="{2657CFF5-74AF-4D02-8320-52BCDDB11934}" destId="{6495DC0A-9582-4989-928B-CEF337349BF3}" srcOrd="1" destOrd="0" parTransId="{29092EE4-FC8C-4B0C-B5A1-D5B56522F069}" sibTransId="{DABB6A41-CB18-41F9-A99A-320C28EA5AD8}"/>
    <dgm:cxn modelId="{DCBE1074-7CF3-4658-87D0-BB96E027D005}" type="presOf" srcId="{18DD74E9-6CB4-4FC6-9194-AECDFA4524B1}" destId="{9C208922-3B20-487A-A593-578B1422B085}" srcOrd="0" destOrd="0" presId="urn:microsoft.com/office/officeart/2017/3/layout/HorizontalLabelsTimeline"/>
    <dgm:cxn modelId="{B1F70B76-2C65-473E-9BE1-323EEA4C09D3}" srcId="{2657CFF5-74AF-4D02-8320-52BCDDB11934}" destId="{20436289-BE00-4C76-9BD3-9DD6750062EB}" srcOrd="4" destOrd="0" parTransId="{B701807B-B158-42CE-AEB1-D6A2B34CD2BB}" sibTransId="{F69C9601-B151-4D3C-A827-524AB0BA4F51}"/>
    <dgm:cxn modelId="{E5F8A05A-C47C-4565-9CCD-826265705082}" srcId="{181299A5-EA5B-4C49-830C-79D57339D588}" destId="{41865079-5BDC-4D02-9063-ADE6FE0F94AA}" srcOrd="0" destOrd="0" parTransId="{DE9918EF-8A65-4316-B03B-9FCD4D55E562}" sibTransId="{D9021B6F-A0AF-4A94-AB19-52399E30756F}"/>
    <dgm:cxn modelId="{37C7D481-D665-4076-9072-975B013E138D}" srcId="{2657CFF5-74AF-4D02-8320-52BCDDB11934}" destId="{E6DE1CBD-B716-429D-9E4E-6070A71D0F5F}" srcOrd="3" destOrd="0" parTransId="{56808F8D-238D-466B-ABBA-9F09B16E6939}" sibTransId="{096EF525-7B68-4876-B825-CEED38290BA7}"/>
    <dgm:cxn modelId="{5940ED82-2AA8-4D29-8493-46AE6BABDC64}" srcId="{F6671C6B-EA11-4534-BB90-20FC8DFA1290}" destId="{7C8CE8DA-4E89-435E-A61D-888805699502}" srcOrd="0" destOrd="0" parTransId="{BDC9DE9E-35C5-4D21-A5BC-800B0F52577B}" sibTransId="{0EF19E0D-15E2-4E4F-BFB5-104BBB4859F2}"/>
    <dgm:cxn modelId="{92F4F98F-B9F3-49F2-8CC6-0362C19683FA}" type="presOf" srcId="{38537A8B-DC1A-470A-99A1-2D2411BEFE93}" destId="{9B17CD9B-7216-4B72-8CD6-BE765F0900D5}" srcOrd="0" destOrd="0" presId="urn:microsoft.com/office/officeart/2017/3/layout/HorizontalLabelsTimeline"/>
    <dgm:cxn modelId="{1EF3D2AB-4454-4B70-B442-BB89E014635F}" type="presOf" srcId="{E6DE1CBD-B716-429D-9E4E-6070A71D0F5F}" destId="{CC79145A-6F58-4F33-BC04-EA846BED565B}" srcOrd="0" destOrd="0" presId="urn:microsoft.com/office/officeart/2017/3/layout/HorizontalLabelsTimeline"/>
    <dgm:cxn modelId="{7DF15AB5-62B1-4B3A-B7F0-EA269FE4B4D6}" type="presOf" srcId="{184762E5-F300-44C8-8AA0-AF6ABAD11037}" destId="{B19289A9-B20A-421B-A619-920164878D9A}" srcOrd="0" destOrd="0" presId="urn:microsoft.com/office/officeart/2017/3/layout/HorizontalLabelsTimeline"/>
    <dgm:cxn modelId="{CE47BDC8-9D04-435B-9134-734DA5B10EDF}" srcId="{6495DC0A-9582-4989-928B-CEF337349BF3}" destId="{18DD74E9-6CB4-4FC6-9194-AECDFA4524B1}" srcOrd="0" destOrd="0" parTransId="{12F1C9E4-84ED-4711-B326-FDD7EEE22EC3}" sibTransId="{C1C662E7-668F-4F7B-AD3E-FDAED525868B}"/>
    <dgm:cxn modelId="{28D68CF0-5F26-42BA-8AE0-FB9770DDF6C8}" type="presOf" srcId="{F6671C6B-EA11-4534-BB90-20FC8DFA1290}" destId="{7BD27EDA-E0DF-4723-AA6D-BB48290B4466}" srcOrd="0" destOrd="0" presId="urn:microsoft.com/office/officeart/2017/3/layout/HorizontalLabelsTimeline"/>
    <dgm:cxn modelId="{A1DA7FF4-C644-4EF2-A6DD-36E116791F7B}" srcId="{2657CFF5-74AF-4D02-8320-52BCDDB11934}" destId="{F6671C6B-EA11-4534-BB90-20FC8DFA1290}" srcOrd="0" destOrd="0" parTransId="{676AD2A6-BB4A-424C-9F85-6BB762035619}" sibTransId="{D30915DE-F693-418A-ADD0-49045B00C9EC}"/>
    <dgm:cxn modelId="{1D39B8FD-87B5-43B7-B50E-E03D0742C9F9}" type="presOf" srcId="{181299A5-EA5B-4C49-830C-79D57339D588}" destId="{25390482-2BCD-4F05-BCD9-8D156705DD7D}" srcOrd="0" destOrd="0" presId="urn:microsoft.com/office/officeart/2017/3/layout/HorizontalLabelsTimeline"/>
    <dgm:cxn modelId="{850801BA-643C-4659-A00D-0209D171DF91}" type="presParOf" srcId="{B6FED67C-2E03-46F8-A266-1FA286D52E66}" destId="{CCA70A44-CE79-4E37-B9F2-A6BBF049F4BC}" srcOrd="0" destOrd="0" presId="urn:microsoft.com/office/officeart/2017/3/layout/HorizontalLabelsTimeline"/>
    <dgm:cxn modelId="{E6C8AD9D-1E64-47A1-8659-07D58164A8BD}" type="presParOf" srcId="{B6FED67C-2E03-46F8-A266-1FA286D52E66}" destId="{1BCF010E-7E78-4BF3-83A3-CC96C99F9B89}" srcOrd="1" destOrd="0" presId="urn:microsoft.com/office/officeart/2017/3/layout/HorizontalLabelsTimeline"/>
    <dgm:cxn modelId="{D4BF47F9-86E0-4091-A1E8-00172301F9AC}" type="presParOf" srcId="{1BCF010E-7E78-4BF3-83A3-CC96C99F9B89}" destId="{AAFF4086-670E-4C87-B275-5DAE8C7672F2}" srcOrd="0" destOrd="0" presId="urn:microsoft.com/office/officeart/2017/3/layout/HorizontalLabelsTimeline"/>
    <dgm:cxn modelId="{1530D9E9-D0D7-42F5-BB0D-81FAD8C79BC7}" type="presParOf" srcId="{AAFF4086-670E-4C87-B275-5DAE8C7672F2}" destId="{7BD27EDA-E0DF-4723-AA6D-BB48290B4466}" srcOrd="0" destOrd="0" presId="urn:microsoft.com/office/officeart/2017/3/layout/HorizontalLabelsTimeline"/>
    <dgm:cxn modelId="{5C179D6A-5494-405F-A796-FB8177DC74FE}" type="presParOf" srcId="{AAFF4086-670E-4C87-B275-5DAE8C7672F2}" destId="{DE8CDA8A-9D71-452E-A1AE-164DDB856410}" srcOrd="1" destOrd="0" presId="urn:microsoft.com/office/officeart/2017/3/layout/HorizontalLabelsTimeline"/>
    <dgm:cxn modelId="{6CE6C1F3-4077-4F45-B553-2CC5C402C9B9}" type="presParOf" srcId="{DE8CDA8A-9D71-452E-A1AE-164DDB856410}" destId="{918FC2D8-252F-4B07-9937-8ACC2E0DD4E5}" srcOrd="0" destOrd="0" presId="urn:microsoft.com/office/officeart/2017/3/layout/HorizontalLabelsTimeline"/>
    <dgm:cxn modelId="{1C23F38B-9A1B-4C96-A5FF-1B16001A2893}" type="presParOf" srcId="{DE8CDA8A-9D71-452E-A1AE-164DDB856410}" destId="{BC3054B6-2DB9-475B-8B57-DE73A526D916}" srcOrd="1" destOrd="0" presId="urn:microsoft.com/office/officeart/2017/3/layout/HorizontalLabelsTimeline"/>
    <dgm:cxn modelId="{E4272F31-25A3-4549-A150-408BE88100D3}" type="presParOf" srcId="{AAFF4086-670E-4C87-B275-5DAE8C7672F2}" destId="{D65EBF0D-B5CC-44E9-9E0C-889614CF51F8}" srcOrd="2" destOrd="0" presId="urn:microsoft.com/office/officeart/2017/3/layout/HorizontalLabelsTimeline"/>
    <dgm:cxn modelId="{37B9B187-91EC-448E-B32F-8155AE627B37}" type="presParOf" srcId="{AAFF4086-670E-4C87-B275-5DAE8C7672F2}" destId="{3F6A9DF3-2FC2-4F5F-9DF0-0EED1CF08C09}" srcOrd="3" destOrd="0" presId="urn:microsoft.com/office/officeart/2017/3/layout/HorizontalLabelsTimeline"/>
    <dgm:cxn modelId="{ABBF061D-357E-4CF7-B37D-AAC686FBD499}" type="presParOf" srcId="{AAFF4086-670E-4C87-B275-5DAE8C7672F2}" destId="{23599168-A39B-48D0-A0E2-D8FD4CBD51F4}" srcOrd="4" destOrd="0" presId="urn:microsoft.com/office/officeart/2017/3/layout/HorizontalLabelsTimeline"/>
    <dgm:cxn modelId="{3427283C-AFB9-482F-85BE-8558394B28D3}" type="presParOf" srcId="{1BCF010E-7E78-4BF3-83A3-CC96C99F9B89}" destId="{ACBF95C8-E087-4A21-A553-82C564591E68}" srcOrd="1" destOrd="0" presId="urn:microsoft.com/office/officeart/2017/3/layout/HorizontalLabelsTimeline"/>
    <dgm:cxn modelId="{BA51294C-A9E0-4EE7-9E85-13250FE8643B}" type="presParOf" srcId="{1BCF010E-7E78-4BF3-83A3-CC96C99F9B89}" destId="{D305DCF4-6CA4-451A-B8D5-341A49E7B5BF}" srcOrd="2" destOrd="0" presId="urn:microsoft.com/office/officeart/2017/3/layout/HorizontalLabelsTimeline"/>
    <dgm:cxn modelId="{9F9527E4-0870-42BA-B185-D38E52CC012C}" type="presParOf" srcId="{D305DCF4-6CA4-451A-B8D5-341A49E7B5BF}" destId="{DA0291FA-18CD-44C1-83F0-4A368D87E86B}" srcOrd="0" destOrd="0" presId="urn:microsoft.com/office/officeart/2017/3/layout/HorizontalLabelsTimeline"/>
    <dgm:cxn modelId="{EF624C12-89D6-489D-8000-9BF4150CCD04}" type="presParOf" srcId="{D305DCF4-6CA4-451A-B8D5-341A49E7B5BF}" destId="{8EB2D3EE-9D69-4D35-A1EA-920F965EAEAA}" srcOrd="1" destOrd="0" presId="urn:microsoft.com/office/officeart/2017/3/layout/HorizontalLabelsTimeline"/>
    <dgm:cxn modelId="{39896AAC-5836-4C99-8872-5FCA1AEE1134}" type="presParOf" srcId="{8EB2D3EE-9D69-4D35-A1EA-920F965EAEAA}" destId="{9C208922-3B20-487A-A593-578B1422B085}" srcOrd="0" destOrd="0" presId="urn:microsoft.com/office/officeart/2017/3/layout/HorizontalLabelsTimeline"/>
    <dgm:cxn modelId="{EB265AD8-4D6B-4441-BB83-824F81D4E233}" type="presParOf" srcId="{8EB2D3EE-9D69-4D35-A1EA-920F965EAEAA}" destId="{BA2EF938-E9B9-4D23-B001-73E7687BEA4F}" srcOrd="1" destOrd="0" presId="urn:microsoft.com/office/officeart/2017/3/layout/HorizontalLabelsTimeline"/>
    <dgm:cxn modelId="{DEAE2890-2A04-4FFB-AC92-D290987E7B98}" type="presParOf" srcId="{D305DCF4-6CA4-451A-B8D5-341A49E7B5BF}" destId="{B4B17C84-D5A1-479A-BE07-C97616DC0A9C}" srcOrd="2" destOrd="0" presId="urn:microsoft.com/office/officeart/2017/3/layout/HorizontalLabelsTimeline"/>
    <dgm:cxn modelId="{EC36858E-7667-4E15-8072-E2DAA05F104D}" type="presParOf" srcId="{D305DCF4-6CA4-451A-B8D5-341A49E7B5BF}" destId="{DD39AA2A-9A5A-4B86-B492-1245ADE73F8F}" srcOrd="3" destOrd="0" presId="urn:microsoft.com/office/officeart/2017/3/layout/HorizontalLabelsTimeline"/>
    <dgm:cxn modelId="{B26B2FD4-1886-4339-9B4B-5D7E3945FDCF}" type="presParOf" srcId="{D305DCF4-6CA4-451A-B8D5-341A49E7B5BF}" destId="{321CC8C9-91D2-4481-B2F9-DB86A9BEFDDF}" srcOrd="4" destOrd="0" presId="urn:microsoft.com/office/officeart/2017/3/layout/HorizontalLabelsTimeline"/>
    <dgm:cxn modelId="{5EC90543-F604-4CAA-8EAB-EA6B1A36D19C}" type="presParOf" srcId="{1BCF010E-7E78-4BF3-83A3-CC96C99F9B89}" destId="{6E0BFA89-215D-43CA-83DD-705A797F69A4}" srcOrd="3" destOrd="0" presId="urn:microsoft.com/office/officeart/2017/3/layout/HorizontalLabelsTimeline"/>
    <dgm:cxn modelId="{7938BC86-CEB3-472B-AE64-987A72E64733}" type="presParOf" srcId="{1BCF010E-7E78-4BF3-83A3-CC96C99F9B89}" destId="{C1671882-A48C-4163-94C9-3E56740A7FE4}" srcOrd="4" destOrd="0" presId="urn:microsoft.com/office/officeart/2017/3/layout/HorizontalLabelsTimeline"/>
    <dgm:cxn modelId="{93BB7DC5-5C74-44D2-B3D1-726B829B7735}" type="presParOf" srcId="{C1671882-A48C-4163-94C9-3E56740A7FE4}" destId="{25390482-2BCD-4F05-BCD9-8D156705DD7D}" srcOrd="0" destOrd="0" presId="urn:microsoft.com/office/officeart/2017/3/layout/HorizontalLabelsTimeline"/>
    <dgm:cxn modelId="{39638436-86F9-4B75-BB36-2ED75FA2CA96}" type="presParOf" srcId="{C1671882-A48C-4163-94C9-3E56740A7FE4}" destId="{933870CE-785B-4173-B14E-D6C115187E5F}" srcOrd="1" destOrd="0" presId="urn:microsoft.com/office/officeart/2017/3/layout/HorizontalLabelsTimeline"/>
    <dgm:cxn modelId="{B3C40B0B-F403-4FA3-84EE-932C3818CC46}" type="presParOf" srcId="{933870CE-785B-4173-B14E-D6C115187E5F}" destId="{C351144D-DBF7-4952-BB04-13319F88F445}" srcOrd="0" destOrd="0" presId="urn:microsoft.com/office/officeart/2017/3/layout/HorizontalLabelsTimeline"/>
    <dgm:cxn modelId="{C51BCEAF-FD53-4CE7-A089-1CADD30B727F}" type="presParOf" srcId="{933870CE-785B-4173-B14E-D6C115187E5F}" destId="{9D43BE8E-3718-484E-932E-72A6869683F0}" srcOrd="1" destOrd="0" presId="urn:microsoft.com/office/officeart/2017/3/layout/HorizontalLabelsTimeline"/>
    <dgm:cxn modelId="{998CA04B-703F-409F-A1A6-E3E6CB86C177}" type="presParOf" srcId="{C1671882-A48C-4163-94C9-3E56740A7FE4}" destId="{EEEBF10E-A064-443F-868B-559E9DB7A90A}" srcOrd="2" destOrd="0" presId="urn:microsoft.com/office/officeart/2017/3/layout/HorizontalLabelsTimeline"/>
    <dgm:cxn modelId="{BB044C3F-8DA2-4567-A4F1-0750F1617B33}" type="presParOf" srcId="{C1671882-A48C-4163-94C9-3E56740A7FE4}" destId="{488735BE-6694-4876-B0AE-5E2241274397}" srcOrd="3" destOrd="0" presId="urn:microsoft.com/office/officeart/2017/3/layout/HorizontalLabelsTimeline"/>
    <dgm:cxn modelId="{CDDF85B3-6D65-4469-9ACD-46814685284E}" type="presParOf" srcId="{C1671882-A48C-4163-94C9-3E56740A7FE4}" destId="{770E7C90-1DB3-456F-A8EA-325BB8EA564C}" srcOrd="4" destOrd="0" presId="urn:microsoft.com/office/officeart/2017/3/layout/HorizontalLabelsTimeline"/>
    <dgm:cxn modelId="{B2135957-85A9-4E4E-8B69-E69647D8E5EF}" type="presParOf" srcId="{1BCF010E-7E78-4BF3-83A3-CC96C99F9B89}" destId="{DDF9C95F-AFD0-42F5-9C52-B92138E51D25}" srcOrd="5" destOrd="0" presId="urn:microsoft.com/office/officeart/2017/3/layout/HorizontalLabelsTimeline"/>
    <dgm:cxn modelId="{0C5BE8F7-2DDA-4E83-B36A-867E2535B1D1}" type="presParOf" srcId="{1BCF010E-7E78-4BF3-83A3-CC96C99F9B89}" destId="{5DB1E46B-C078-45D0-A368-9C55F42429EA}" srcOrd="6" destOrd="0" presId="urn:microsoft.com/office/officeart/2017/3/layout/HorizontalLabelsTimeline"/>
    <dgm:cxn modelId="{AD2A2597-D984-4535-B8AD-C34D1E820DCC}" type="presParOf" srcId="{5DB1E46B-C078-45D0-A368-9C55F42429EA}" destId="{CC79145A-6F58-4F33-BC04-EA846BED565B}" srcOrd="0" destOrd="0" presId="urn:microsoft.com/office/officeart/2017/3/layout/HorizontalLabelsTimeline"/>
    <dgm:cxn modelId="{48D1098C-3EE2-4886-80C4-3CEF5CB0089D}" type="presParOf" srcId="{5DB1E46B-C078-45D0-A368-9C55F42429EA}" destId="{3D7F34C2-0925-4669-A18B-4755E3D687E8}" srcOrd="1" destOrd="0" presId="urn:microsoft.com/office/officeart/2017/3/layout/HorizontalLabelsTimeline"/>
    <dgm:cxn modelId="{BBC615FD-BCB4-43A3-A84E-4D61A2381F0A}" type="presParOf" srcId="{3D7F34C2-0925-4669-A18B-4755E3D687E8}" destId="{9B17CD9B-7216-4B72-8CD6-BE765F0900D5}" srcOrd="0" destOrd="0" presId="urn:microsoft.com/office/officeart/2017/3/layout/HorizontalLabelsTimeline"/>
    <dgm:cxn modelId="{50944392-E953-4562-BF71-59370B92EFA3}" type="presParOf" srcId="{3D7F34C2-0925-4669-A18B-4755E3D687E8}" destId="{5692187B-DF31-4A6B-B1A7-D36ECDEA72CE}" srcOrd="1" destOrd="0" presId="urn:microsoft.com/office/officeart/2017/3/layout/HorizontalLabelsTimeline"/>
    <dgm:cxn modelId="{00D04F18-370F-4DE3-A04F-A2E035AD4B71}" type="presParOf" srcId="{5DB1E46B-C078-45D0-A368-9C55F42429EA}" destId="{0FF262ED-98CD-499E-B5FB-B1EDC2E1CA82}" srcOrd="2" destOrd="0" presId="urn:microsoft.com/office/officeart/2017/3/layout/HorizontalLabelsTimeline"/>
    <dgm:cxn modelId="{8A23EC5F-F051-405C-AA01-F04BBD083D6C}" type="presParOf" srcId="{5DB1E46B-C078-45D0-A368-9C55F42429EA}" destId="{DB75C9DF-68C0-4266-8F87-616B11F18E56}" srcOrd="3" destOrd="0" presId="urn:microsoft.com/office/officeart/2017/3/layout/HorizontalLabelsTimeline"/>
    <dgm:cxn modelId="{4FB98B55-CAB1-4890-9B92-5B086014BDD8}" type="presParOf" srcId="{5DB1E46B-C078-45D0-A368-9C55F42429EA}" destId="{5999172C-C67D-4D16-879E-9A883B654B7B}" srcOrd="4" destOrd="0" presId="urn:microsoft.com/office/officeart/2017/3/layout/HorizontalLabelsTimeline"/>
    <dgm:cxn modelId="{7631FF98-CDCD-4BDC-8BE5-68B8EF903BAD}" type="presParOf" srcId="{1BCF010E-7E78-4BF3-83A3-CC96C99F9B89}" destId="{7A4CE6D4-4FE6-4E19-9555-11CAD5DBC0A1}" srcOrd="7" destOrd="0" presId="urn:microsoft.com/office/officeart/2017/3/layout/HorizontalLabelsTimeline"/>
    <dgm:cxn modelId="{DC9B059D-6664-454A-BCC8-6B087D0473DA}" type="presParOf" srcId="{1BCF010E-7E78-4BF3-83A3-CC96C99F9B89}" destId="{A96C4D46-A6BF-40A1-A6D2-25E8F803EA86}" srcOrd="8" destOrd="0" presId="urn:microsoft.com/office/officeart/2017/3/layout/HorizontalLabelsTimeline"/>
    <dgm:cxn modelId="{5C0640C7-6017-450A-B4D4-D2E2DFEFA730}" type="presParOf" srcId="{A96C4D46-A6BF-40A1-A6D2-25E8F803EA86}" destId="{F04B0535-AE6F-4398-A72D-68A917C6ED1B}" srcOrd="0" destOrd="0" presId="urn:microsoft.com/office/officeart/2017/3/layout/HorizontalLabelsTimeline"/>
    <dgm:cxn modelId="{D40C72E3-7D68-49B2-B62D-E244E081B38C}" type="presParOf" srcId="{A96C4D46-A6BF-40A1-A6D2-25E8F803EA86}" destId="{B0E83450-DBA2-4868-8189-F7FF40CD0D39}" srcOrd="1" destOrd="0" presId="urn:microsoft.com/office/officeart/2017/3/layout/HorizontalLabelsTimeline"/>
    <dgm:cxn modelId="{8FBFEA6A-3CA6-4065-BC7F-B8D8F97DE35B}" type="presParOf" srcId="{B0E83450-DBA2-4868-8189-F7FF40CD0D39}" destId="{B19289A9-B20A-421B-A619-920164878D9A}" srcOrd="0" destOrd="0" presId="urn:microsoft.com/office/officeart/2017/3/layout/HorizontalLabelsTimeline"/>
    <dgm:cxn modelId="{FA34E805-C51D-4C92-852C-B01C4368CDA6}" type="presParOf" srcId="{B0E83450-DBA2-4868-8189-F7FF40CD0D39}" destId="{39CFCF84-64DA-4C16-8131-78076D269888}" srcOrd="1" destOrd="0" presId="urn:microsoft.com/office/officeart/2017/3/layout/HorizontalLabelsTimeline"/>
    <dgm:cxn modelId="{1D64C413-AB5C-40B1-833F-46C0F8954081}" type="presParOf" srcId="{A96C4D46-A6BF-40A1-A6D2-25E8F803EA86}" destId="{1BE2AA7F-E7BF-4147-AA89-B48598CEBA78}" srcOrd="2" destOrd="0" presId="urn:microsoft.com/office/officeart/2017/3/layout/HorizontalLabelsTimeline"/>
    <dgm:cxn modelId="{43A6E9FC-1D28-4573-B51A-B1E6404733CA}" type="presParOf" srcId="{A96C4D46-A6BF-40A1-A6D2-25E8F803EA86}" destId="{11860C4D-33FC-44B8-A31A-B9ECAD69025F}" srcOrd="3" destOrd="0" presId="urn:microsoft.com/office/officeart/2017/3/layout/HorizontalLabelsTimeline"/>
    <dgm:cxn modelId="{AB137354-5BF8-4788-A418-116D9522B184}" type="presParOf" srcId="{A96C4D46-A6BF-40A1-A6D2-25E8F803EA86}" destId="{1B81E515-6D0E-4394-9516-A1A6E82492C2}" srcOrd="4" destOrd="0" presId="urn:microsoft.com/office/officeart/2017/3/layout/HorizontalLabels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3E1F88A-A2E6-42B2-A4A5-BD4A339D4EE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4667C48-D02D-4FB7-A6AF-A822D0515071}">
      <dgm:prSet/>
      <dgm:spPr/>
      <dgm:t>
        <a:bodyPr/>
        <a:lstStyle/>
        <a:p>
          <a:r>
            <a:rPr lang="en-US" dirty="0"/>
            <a:t>The District Court concluded while the public school system offered greater cultural educational opportunities than the private Chrisian school, the child did not participate in them, and his best interests were being served at the private Chrisitan school, which is where the child wanted to be. </a:t>
          </a:r>
        </a:p>
      </dgm:t>
    </dgm:pt>
    <dgm:pt modelId="{AF657EB0-14DF-4098-AECF-3AD964F227A1}" type="parTrans" cxnId="{42B44946-0544-45BE-A548-C130D30C4145}">
      <dgm:prSet/>
      <dgm:spPr/>
      <dgm:t>
        <a:bodyPr/>
        <a:lstStyle/>
        <a:p>
          <a:endParaRPr lang="en-US"/>
        </a:p>
      </dgm:t>
    </dgm:pt>
    <dgm:pt modelId="{58C94EE8-AE76-442D-B9FA-60911C46FEB1}" type="sibTrans" cxnId="{42B44946-0544-45BE-A548-C130D30C4145}">
      <dgm:prSet/>
      <dgm:spPr/>
      <dgm:t>
        <a:bodyPr/>
        <a:lstStyle/>
        <a:p>
          <a:endParaRPr lang="en-US"/>
        </a:p>
      </dgm:t>
    </dgm:pt>
    <dgm:pt modelId="{3CF545A0-2AFA-4B0F-8582-9A9082AEC5FC}">
      <dgm:prSet/>
      <dgm:spPr/>
      <dgm:t>
        <a:bodyPr/>
        <a:lstStyle/>
        <a:p>
          <a:r>
            <a:rPr lang="en-US" dirty="0"/>
            <a:t>Mother did not present evidence that the private Chrisitan school was an equivalent modern-day boarding school or that its curriculum would harm J.T.L.’s Native American identity.</a:t>
          </a:r>
        </a:p>
      </dgm:t>
    </dgm:pt>
    <dgm:pt modelId="{066EFADD-A349-4D66-9B82-57D5AF4FDA5A}" type="parTrans" cxnId="{61A3DF61-9982-4A0B-9A4D-E17B1B759388}">
      <dgm:prSet/>
      <dgm:spPr/>
      <dgm:t>
        <a:bodyPr/>
        <a:lstStyle/>
        <a:p>
          <a:endParaRPr lang="en-US"/>
        </a:p>
      </dgm:t>
    </dgm:pt>
    <dgm:pt modelId="{8FB2A46C-99CE-4C81-8DA5-17CE1CBFB15C}" type="sibTrans" cxnId="{61A3DF61-9982-4A0B-9A4D-E17B1B759388}">
      <dgm:prSet/>
      <dgm:spPr/>
      <dgm:t>
        <a:bodyPr/>
        <a:lstStyle/>
        <a:p>
          <a:endParaRPr lang="en-US"/>
        </a:p>
      </dgm:t>
    </dgm:pt>
    <dgm:pt modelId="{99D9D812-5EB3-43BB-842C-2F0CD2FAC67C}">
      <dgm:prSet/>
      <dgm:spPr/>
      <dgm:t>
        <a:bodyPr/>
        <a:lstStyle/>
        <a:p>
          <a:r>
            <a:rPr lang="en-US" dirty="0"/>
            <a:t>The Department met its ICWA obligation to make “active efforts” by involving as many parties as possible in decision-making , ensuring J.T.L.’s educational placement was consistent with ICWA’s goals and balanced with the child’s educational goals, considering academic performance, and emotional and physical health—i.e., J.T.L’s overall best interests.</a:t>
          </a:r>
        </a:p>
      </dgm:t>
    </dgm:pt>
    <dgm:pt modelId="{52C77C45-95BE-46BF-8AEA-759A318FD687}" type="parTrans" cxnId="{5EEE084A-3F6A-4CE9-AEC7-94BB8473FB95}">
      <dgm:prSet/>
      <dgm:spPr/>
      <dgm:t>
        <a:bodyPr/>
        <a:lstStyle/>
        <a:p>
          <a:endParaRPr lang="en-US"/>
        </a:p>
      </dgm:t>
    </dgm:pt>
    <dgm:pt modelId="{80F1831F-120A-4302-8107-17613148238E}" type="sibTrans" cxnId="{5EEE084A-3F6A-4CE9-AEC7-94BB8473FB95}">
      <dgm:prSet/>
      <dgm:spPr/>
      <dgm:t>
        <a:bodyPr/>
        <a:lstStyle/>
        <a:p>
          <a:endParaRPr lang="en-US"/>
        </a:p>
      </dgm:t>
    </dgm:pt>
    <dgm:pt modelId="{2684E078-12BC-4CE6-83E9-D86FC0331249}" type="pres">
      <dgm:prSet presAssocID="{E3E1F88A-A2E6-42B2-A4A5-BD4A339D4EE9}" presName="linear" presStyleCnt="0">
        <dgm:presLayoutVars>
          <dgm:animLvl val="lvl"/>
          <dgm:resizeHandles val="exact"/>
        </dgm:presLayoutVars>
      </dgm:prSet>
      <dgm:spPr/>
    </dgm:pt>
    <dgm:pt modelId="{1DA07B00-8569-47F6-A33C-27BB1B22DDDD}" type="pres">
      <dgm:prSet presAssocID="{D4667C48-D02D-4FB7-A6AF-A822D0515071}" presName="parentText" presStyleLbl="node1" presStyleIdx="0" presStyleCnt="3" custLinFactY="-36107" custLinFactNeighborX="0" custLinFactNeighborY="-100000">
        <dgm:presLayoutVars>
          <dgm:chMax val="0"/>
          <dgm:bulletEnabled val="1"/>
        </dgm:presLayoutVars>
      </dgm:prSet>
      <dgm:spPr/>
    </dgm:pt>
    <dgm:pt modelId="{2C5DBEC9-0E85-4844-AB58-BE3E91C366CC}" type="pres">
      <dgm:prSet presAssocID="{58C94EE8-AE76-442D-B9FA-60911C46FEB1}" presName="spacer" presStyleCnt="0"/>
      <dgm:spPr/>
    </dgm:pt>
    <dgm:pt modelId="{25DD4352-CC50-4D57-A773-0601CB79C75B}" type="pres">
      <dgm:prSet presAssocID="{3CF545A0-2AFA-4B0F-8582-9A9082AEC5FC}" presName="parentText" presStyleLbl="node1" presStyleIdx="1" presStyleCnt="3" custLinFactY="-14210" custLinFactNeighborX="0" custLinFactNeighborY="-100000">
        <dgm:presLayoutVars>
          <dgm:chMax val="0"/>
          <dgm:bulletEnabled val="1"/>
        </dgm:presLayoutVars>
      </dgm:prSet>
      <dgm:spPr/>
    </dgm:pt>
    <dgm:pt modelId="{54A145A2-0884-49C1-AED2-E2B1AD0446A8}" type="pres">
      <dgm:prSet presAssocID="{8FB2A46C-99CE-4C81-8DA5-17CE1CBFB15C}" presName="spacer" presStyleCnt="0"/>
      <dgm:spPr/>
    </dgm:pt>
    <dgm:pt modelId="{D98737C9-0EB3-4789-AEDE-5539895E5375}" type="pres">
      <dgm:prSet presAssocID="{99D9D812-5EB3-43BB-842C-2F0CD2FAC67C}" presName="parentText" presStyleLbl="node1" presStyleIdx="2" presStyleCnt="3">
        <dgm:presLayoutVars>
          <dgm:chMax val="0"/>
          <dgm:bulletEnabled val="1"/>
        </dgm:presLayoutVars>
      </dgm:prSet>
      <dgm:spPr/>
    </dgm:pt>
  </dgm:ptLst>
  <dgm:cxnLst>
    <dgm:cxn modelId="{81020F23-F19B-4F68-A10A-28FA7BF8266D}" type="presOf" srcId="{99D9D812-5EB3-43BB-842C-2F0CD2FAC67C}" destId="{D98737C9-0EB3-4789-AEDE-5539895E5375}" srcOrd="0" destOrd="0" presId="urn:microsoft.com/office/officeart/2005/8/layout/vList2"/>
    <dgm:cxn modelId="{61A3DF61-9982-4A0B-9A4D-E17B1B759388}" srcId="{E3E1F88A-A2E6-42B2-A4A5-BD4A339D4EE9}" destId="{3CF545A0-2AFA-4B0F-8582-9A9082AEC5FC}" srcOrd="1" destOrd="0" parTransId="{066EFADD-A349-4D66-9B82-57D5AF4FDA5A}" sibTransId="{8FB2A46C-99CE-4C81-8DA5-17CE1CBFB15C}"/>
    <dgm:cxn modelId="{42B44946-0544-45BE-A548-C130D30C4145}" srcId="{E3E1F88A-A2E6-42B2-A4A5-BD4A339D4EE9}" destId="{D4667C48-D02D-4FB7-A6AF-A822D0515071}" srcOrd="0" destOrd="0" parTransId="{AF657EB0-14DF-4098-AECF-3AD964F227A1}" sibTransId="{58C94EE8-AE76-442D-B9FA-60911C46FEB1}"/>
    <dgm:cxn modelId="{5EEE084A-3F6A-4CE9-AEC7-94BB8473FB95}" srcId="{E3E1F88A-A2E6-42B2-A4A5-BD4A339D4EE9}" destId="{99D9D812-5EB3-43BB-842C-2F0CD2FAC67C}" srcOrd="2" destOrd="0" parTransId="{52C77C45-95BE-46BF-8AEA-759A318FD687}" sibTransId="{80F1831F-120A-4302-8107-17613148238E}"/>
    <dgm:cxn modelId="{9EA5964E-022F-4E29-AE3C-C44B67869CCD}" type="presOf" srcId="{D4667C48-D02D-4FB7-A6AF-A822D0515071}" destId="{1DA07B00-8569-47F6-A33C-27BB1B22DDDD}" srcOrd="0" destOrd="0" presId="urn:microsoft.com/office/officeart/2005/8/layout/vList2"/>
    <dgm:cxn modelId="{23477D71-1703-4360-B156-A100BE689806}" type="presOf" srcId="{3CF545A0-2AFA-4B0F-8582-9A9082AEC5FC}" destId="{25DD4352-CC50-4D57-A773-0601CB79C75B}" srcOrd="0" destOrd="0" presId="urn:microsoft.com/office/officeart/2005/8/layout/vList2"/>
    <dgm:cxn modelId="{DAB74CF0-C582-41B1-B32E-0792C5907C4F}" type="presOf" srcId="{E3E1F88A-A2E6-42B2-A4A5-BD4A339D4EE9}" destId="{2684E078-12BC-4CE6-83E9-D86FC0331249}" srcOrd="0" destOrd="0" presId="urn:microsoft.com/office/officeart/2005/8/layout/vList2"/>
    <dgm:cxn modelId="{1AC758DC-63F6-42AB-865D-64D2F9EB2B68}" type="presParOf" srcId="{2684E078-12BC-4CE6-83E9-D86FC0331249}" destId="{1DA07B00-8569-47F6-A33C-27BB1B22DDDD}" srcOrd="0" destOrd="0" presId="urn:microsoft.com/office/officeart/2005/8/layout/vList2"/>
    <dgm:cxn modelId="{9080A08C-714E-4A91-BB37-B40A3CFCF644}" type="presParOf" srcId="{2684E078-12BC-4CE6-83E9-D86FC0331249}" destId="{2C5DBEC9-0E85-4844-AB58-BE3E91C366CC}" srcOrd="1" destOrd="0" presId="urn:microsoft.com/office/officeart/2005/8/layout/vList2"/>
    <dgm:cxn modelId="{6C424AE5-534F-478C-AA45-750124EABC3B}" type="presParOf" srcId="{2684E078-12BC-4CE6-83E9-D86FC0331249}" destId="{25DD4352-CC50-4D57-A773-0601CB79C75B}" srcOrd="2" destOrd="0" presId="urn:microsoft.com/office/officeart/2005/8/layout/vList2"/>
    <dgm:cxn modelId="{F6CD158C-C4FB-4BEC-8CBE-C9A15E5E3845}" type="presParOf" srcId="{2684E078-12BC-4CE6-83E9-D86FC0331249}" destId="{54A145A2-0884-49C1-AED2-E2B1AD0446A8}" srcOrd="3" destOrd="0" presId="urn:microsoft.com/office/officeart/2005/8/layout/vList2"/>
    <dgm:cxn modelId="{4EF8E63A-96C1-4FDD-9995-76713B40B3EA}" type="presParOf" srcId="{2684E078-12BC-4CE6-83E9-D86FC0331249}" destId="{D98737C9-0EB3-4789-AEDE-5539895E537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E3FC770-4443-450E-94C3-72BF4911382D}"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D301DAB4-C6DE-40BD-BDAF-909176A47D03}">
      <dgm:prSet/>
      <dgm:spPr/>
      <dgm:t>
        <a:bodyPr/>
        <a:lstStyle/>
        <a:p>
          <a:r>
            <a:rPr lang="en-US" i="1" dirty="0"/>
            <a:t>In the Matter of the Guardianship of K.D.B.</a:t>
          </a:r>
          <a:r>
            <a:rPr lang="en-US" dirty="0"/>
            <a:t>, 564 P.3d 83 (Okla. 2025)</a:t>
          </a:r>
        </a:p>
      </dgm:t>
    </dgm:pt>
    <dgm:pt modelId="{6CBF7513-5F7A-4959-81EB-647273F1E593}" type="parTrans" cxnId="{1D3B4714-DE20-4861-AEB9-82EBF0125285}">
      <dgm:prSet/>
      <dgm:spPr/>
      <dgm:t>
        <a:bodyPr/>
        <a:lstStyle/>
        <a:p>
          <a:endParaRPr lang="en-US"/>
        </a:p>
      </dgm:t>
    </dgm:pt>
    <dgm:pt modelId="{89172F30-D78C-4BE8-AF4C-9A8703B229E8}" type="sibTrans" cxnId="{1D3B4714-DE20-4861-AEB9-82EBF0125285}">
      <dgm:prSet/>
      <dgm:spPr/>
      <dgm:t>
        <a:bodyPr/>
        <a:lstStyle/>
        <a:p>
          <a:endParaRPr lang="en-US"/>
        </a:p>
      </dgm:t>
    </dgm:pt>
    <dgm:pt modelId="{B99216C9-7D08-4E13-8758-7C53191C6D77}">
      <dgm:prSet/>
      <dgm:spPr/>
      <dgm:t>
        <a:bodyPr/>
        <a:lstStyle/>
        <a:p>
          <a:r>
            <a:rPr lang="en-US" i="1" dirty="0"/>
            <a:t>Elkins v. Ark. </a:t>
          </a:r>
          <a:r>
            <a:rPr lang="en-US" i="1" dirty="0" err="1"/>
            <a:t>Dep’t</a:t>
          </a:r>
          <a:r>
            <a:rPr lang="en-US" i="1" dirty="0"/>
            <a:t> of Hum. Servs.</a:t>
          </a:r>
          <a:r>
            <a:rPr lang="en-US" dirty="0"/>
            <a:t>, 2024 Ark. App. 204, </a:t>
          </a:r>
          <a:r>
            <a:rPr lang="pl-PL" b="0" i="0" dirty="0"/>
            <a:t>686 S.W.3d 885</a:t>
          </a:r>
          <a:r>
            <a:rPr lang="en-US" dirty="0"/>
            <a:t> </a:t>
          </a:r>
        </a:p>
      </dgm:t>
    </dgm:pt>
    <dgm:pt modelId="{FDA03FFC-C9FA-46FA-B36D-64A9BC25E5EA}" type="parTrans" cxnId="{1AFBC2B9-E465-4FF6-81D3-B50811ED0E6F}">
      <dgm:prSet/>
      <dgm:spPr/>
      <dgm:t>
        <a:bodyPr/>
        <a:lstStyle/>
        <a:p>
          <a:endParaRPr lang="en-US"/>
        </a:p>
      </dgm:t>
    </dgm:pt>
    <dgm:pt modelId="{54FEEB43-2A99-4CB5-B74C-40D7B9493D4A}" type="sibTrans" cxnId="{1AFBC2B9-E465-4FF6-81D3-B50811ED0E6F}">
      <dgm:prSet/>
      <dgm:spPr/>
      <dgm:t>
        <a:bodyPr/>
        <a:lstStyle/>
        <a:p>
          <a:endParaRPr lang="en-US"/>
        </a:p>
      </dgm:t>
    </dgm:pt>
    <dgm:pt modelId="{787C5C23-4BB2-4782-94AE-A3A51CBED14B}">
      <dgm:prSet/>
      <dgm:spPr/>
      <dgm:t>
        <a:bodyPr/>
        <a:lstStyle/>
        <a:p>
          <a:r>
            <a:rPr lang="en-US" i="1" dirty="0"/>
            <a:t>Interest of B.V.</a:t>
          </a:r>
          <a:r>
            <a:rPr lang="en-US" dirty="0"/>
            <a:t>, 17 N.W.3d 549 (N.D. 2025)</a:t>
          </a:r>
        </a:p>
      </dgm:t>
    </dgm:pt>
    <dgm:pt modelId="{F42CD646-ED0E-4B2E-8DC3-513925415ED6}" type="parTrans" cxnId="{A6F598A1-B3D4-4E9A-BDF3-063C5E0BC937}">
      <dgm:prSet/>
      <dgm:spPr/>
      <dgm:t>
        <a:bodyPr/>
        <a:lstStyle/>
        <a:p>
          <a:endParaRPr lang="en-US"/>
        </a:p>
      </dgm:t>
    </dgm:pt>
    <dgm:pt modelId="{7640BC04-18BB-47D6-B8C2-7CDB6DB6A4EE}" type="sibTrans" cxnId="{A6F598A1-B3D4-4E9A-BDF3-063C5E0BC937}">
      <dgm:prSet/>
      <dgm:spPr/>
      <dgm:t>
        <a:bodyPr/>
        <a:lstStyle/>
        <a:p>
          <a:endParaRPr lang="en-US"/>
        </a:p>
      </dgm:t>
    </dgm:pt>
    <dgm:pt modelId="{EB1F06A4-2023-4D4E-9CC1-03AD38AFC807}" type="pres">
      <dgm:prSet presAssocID="{AE3FC770-4443-450E-94C3-72BF4911382D}" presName="outerComposite" presStyleCnt="0">
        <dgm:presLayoutVars>
          <dgm:chMax val="5"/>
          <dgm:dir/>
          <dgm:resizeHandles val="exact"/>
        </dgm:presLayoutVars>
      </dgm:prSet>
      <dgm:spPr/>
    </dgm:pt>
    <dgm:pt modelId="{89C1F464-1568-430F-B77E-EE31A3316035}" type="pres">
      <dgm:prSet presAssocID="{AE3FC770-4443-450E-94C3-72BF4911382D}" presName="dummyMaxCanvas" presStyleCnt="0">
        <dgm:presLayoutVars/>
      </dgm:prSet>
      <dgm:spPr/>
    </dgm:pt>
    <dgm:pt modelId="{BC8D8AF9-6793-4E72-A0EC-53117DE6E780}" type="pres">
      <dgm:prSet presAssocID="{AE3FC770-4443-450E-94C3-72BF4911382D}" presName="ThreeNodes_1" presStyleLbl="node1" presStyleIdx="0" presStyleCnt="3">
        <dgm:presLayoutVars>
          <dgm:bulletEnabled val="1"/>
        </dgm:presLayoutVars>
      </dgm:prSet>
      <dgm:spPr/>
    </dgm:pt>
    <dgm:pt modelId="{BE6E20FB-196A-4920-9E83-ED4826E8520E}" type="pres">
      <dgm:prSet presAssocID="{AE3FC770-4443-450E-94C3-72BF4911382D}" presName="ThreeNodes_2" presStyleLbl="node1" presStyleIdx="1" presStyleCnt="3">
        <dgm:presLayoutVars>
          <dgm:bulletEnabled val="1"/>
        </dgm:presLayoutVars>
      </dgm:prSet>
      <dgm:spPr/>
    </dgm:pt>
    <dgm:pt modelId="{ECA0523E-F2BB-478B-8B0F-CC4056DDD18A}" type="pres">
      <dgm:prSet presAssocID="{AE3FC770-4443-450E-94C3-72BF4911382D}" presName="ThreeNodes_3" presStyleLbl="node1" presStyleIdx="2" presStyleCnt="3">
        <dgm:presLayoutVars>
          <dgm:bulletEnabled val="1"/>
        </dgm:presLayoutVars>
      </dgm:prSet>
      <dgm:spPr/>
    </dgm:pt>
    <dgm:pt modelId="{3908A3EF-75C5-4573-A6BD-5BB1C207507A}" type="pres">
      <dgm:prSet presAssocID="{AE3FC770-4443-450E-94C3-72BF4911382D}" presName="ThreeConn_1-2" presStyleLbl="fgAccFollowNode1" presStyleIdx="0" presStyleCnt="2">
        <dgm:presLayoutVars>
          <dgm:bulletEnabled val="1"/>
        </dgm:presLayoutVars>
      </dgm:prSet>
      <dgm:spPr/>
    </dgm:pt>
    <dgm:pt modelId="{C254BD9C-BB90-4DD2-8E73-B8E8536F23D8}" type="pres">
      <dgm:prSet presAssocID="{AE3FC770-4443-450E-94C3-72BF4911382D}" presName="ThreeConn_2-3" presStyleLbl="fgAccFollowNode1" presStyleIdx="1" presStyleCnt="2">
        <dgm:presLayoutVars>
          <dgm:bulletEnabled val="1"/>
        </dgm:presLayoutVars>
      </dgm:prSet>
      <dgm:spPr/>
    </dgm:pt>
    <dgm:pt modelId="{C6783A7F-1AF0-4AB8-AE20-5519D1BF332C}" type="pres">
      <dgm:prSet presAssocID="{AE3FC770-4443-450E-94C3-72BF4911382D}" presName="ThreeNodes_1_text" presStyleLbl="node1" presStyleIdx="2" presStyleCnt="3">
        <dgm:presLayoutVars>
          <dgm:bulletEnabled val="1"/>
        </dgm:presLayoutVars>
      </dgm:prSet>
      <dgm:spPr/>
    </dgm:pt>
    <dgm:pt modelId="{435A0B5D-7CC7-448B-8174-CDE26F6FD100}" type="pres">
      <dgm:prSet presAssocID="{AE3FC770-4443-450E-94C3-72BF4911382D}" presName="ThreeNodes_2_text" presStyleLbl="node1" presStyleIdx="2" presStyleCnt="3">
        <dgm:presLayoutVars>
          <dgm:bulletEnabled val="1"/>
        </dgm:presLayoutVars>
      </dgm:prSet>
      <dgm:spPr/>
    </dgm:pt>
    <dgm:pt modelId="{C052AA2E-D3A5-469E-B0F7-94ABC4A4430C}" type="pres">
      <dgm:prSet presAssocID="{AE3FC770-4443-450E-94C3-72BF4911382D}" presName="ThreeNodes_3_text" presStyleLbl="node1" presStyleIdx="2" presStyleCnt="3">
        <dgm:presLayoutVars>
          <dgm:bulletEnabled val="1"/>
        </dgm:presLayoutVars>
      </dgm:prSet>
      <dgm:spPr/>
    </dgm:pt>
  </dgm:ptLst>
  <dgm:cxnLst>
    <dgm:cxn modelId="{1D3B4714-DE20-4861-AEB9-82EBF0125285}" srcId="{AE3FC770-4443-450E-94C3-72BF4911382D}" destId="{D301DAB4-C6DE-40BD-BDAF-909176A47D03}" srcOrd="0" destOrd="0" parTransId="{6CBF7513-5F7A-4959-81EB-647273F1E593}" sibTransId="{89172F30-D78C-4BE8-AF4C-9A8703B229E8}"/>
    <dgm:cxn modelId="{FF377819-9EF4-4FB8-8CD9-F72BE1A63FC8}" type="presOf" srcId="{787C5C23-4BB2-4782-94AE-A3A51CBED14B}" destId="{C052AA2E-D3A5-469E-B0F7-94ABC4A4430C}" srcOrd="1" destOrd="0" presId="urn:microsoft.com/office/officeart/2005/8/layout/vProcess5"/>
    <dgm:cxn modelId="{4B0D045C-C02F-422D-9CC7-1664DC02AB70}" type="presOf" srcId="{B99216C9-7D08-4E13-8758-7C53191C6D77}" destId="{BE6E20FB-196A-4920-9E83-ED4826E8520E}" srcOrd="0" destOrd="0" presId="urn:microsoft.com/office/officeart/2005/8/layout/vProcess5"/>
    <dgm:cxn modelId="{2BB4435E-8D54-43B4-91CD-DA6ADB759C31}" type="presOf" srcId="{B99216C9-7D08-4E13-8758-7C53191C6D77}" destId="{435A0B5D-7CC7-448B-8174-CDE26F6FD100}" srcOrd="1" destOrd="0" presId="urn:microsoft.com/office/officeart/2005/8/layout/vProcess5"/>
    <dgm:cxn modelId="{0DF04153-DA43-445C-A676-282827F30DC8}" type="presOf" srcId="{787C5C23-4BB2-4782-94AE-A3A51CBED14B}" destId="{ECA0523E-F2BB-478B-8B0F-CC4056DDD18A}" srcOrd="0" destOrd="0" presId="urn:microsoft.com/office/officeart/2005/8/layout/vProcess5"/>
    <dgm:cxn modelId="{A6F598A1-B3D4-4E9A-BDF3-063C5E0BC937}" srcId="{AE3FC770-4443-450E-94C3-72BF4911382D}" destId="{787C5C23-4BB2-4782-94AE-A3A51CBED14B}" srcOrd="2" destOrd="0" parTransId="{F42CD646-ED0E-4B2E-8DC3-513925415ED6}" sibTransId="{7640BC04-18BB-47D6-B8C2-7CDB6DB6A4EE}"/>
    <dgm:cxn modelId="{1AFBC2B9-E465-4FF6-81D3-B50811ED0E6F}" srcId="{AE3FC770-4443-450E-94C3-72BF4911382D}" destId="{B99216C9-7D08-4E13-8758-7C53191C6D77}" srcOrd="1" destOrd="0" parTransId="{FDA03FFC-C9FA-46FA-B36D-64A9BC25E5EA}" sibTransId="{54FEEB43-2A99-4CB5-B74C-40D7B9493D4A}"/>
    <dgm:cxn modelId="{4B821DBE-7670-43C8-AA38-EA85550E8906}" type="presOf" srcId="{89172F30-D78C-4BE8-AF4C-9A8703B229E8}" destId="{3908A3EF-75C5-4573-A6BD-5BB1C207507A}" srcOrd="0" destOrd="0" presId="urn:microsoft.com/office/officeart/2005/8/layout/vProcess5"/>
    <dgm:cxn modelId="{B27F75C5-ACF2-4A6B-9ACD-3E22CA5D3DD4}" type="presOf" srcId="{D301DAB4-C6DE-40BD-BDAF-909176A47D03}" destId="{BC8D8AF9-6793-4E72-A0EC-53117DE6E780}" srcOrd="0" destOrd="0" presId="urn:microsoft.com/office/officeart/2005/8/layout/vProcess5"/>
    <dgm:cxn modelId="{6A3E33E7-BD4E-4A92-995D-668101F9E3D9}" type="presOf" srcId="{54FEEB43-2A99-4CB5-B74C-40D7B9493D4A}" destId="{C254BD9C-BB90-4DD2-8E73-B8E8536F23D8}" srcOrd="0" destOrd="0" presId="urn:microsoft.com/office/officeart/2005/8/layout/vProcess5"/>
    <dgm:cxn modelId="{F7E30EEB-6FE2-415B-9027-016CA4754913}" type="presOf" srcId="{AE3FC770-4443-450E-94C3-72BF4911382D}" destId="{EB1F06A4-2023-4D4E-9CC1-03AD38AFC807}" srcOrd="0" destOrd="0" presId="urn:microsoft.com/office/officeart/2005/8/layout/vProcess5"/>
    <dgm:cxn modelId="{42A40BFB-D227-4229-A7C6-8A2D41AABAA6}" type="presOf" srcId="{D301DAB4-C6DE-40BD-BDAF-909176A47D03}" destId="{C6783A7F-1AF0-4AB8-AE20-5519D1BF332C}" srcOrd="1" destOrd="0" presId="urn:microsoft.com/office/officeart/2005/8/layout/vProcess5"/>
    <dgm:cxn modelId="{C4B8E3C4-4D3B-44EA-9DE3-8FEF07288EE3}" type="presParOf" srcId="{EB1F06A4-2023-4D4E-9CC1-03AD38AFC807}" destId="{89C1F464-1568-430F-B77E-EE31A3316035}" srcOrd="0" destOrd="0" presId="urn:microsoft.com/office/officeart/2005/8/layout/vProcess5"/>
    <dgm:cxn modelId="{035035F4-99BA-44DA-885A-C3BA10833252}" type="presParOf" srcId="{EB1F06A4-2023-4D4E-9CC1-03AD38AFC807}" destId="{BC8D8AF9-6793-4E72-A0EC-53117DE6E780}" srcOrd="1" destOrd="0" presId="urn:microsoft.com/office/officeart/2005/8/layout/vProcess5"/>
    <dgm:cxn modelId="{CC9CDAE9-4DCF-47F7-BBCD-DE23A4F0CCCD}" type="presParOf" srcId="{EB1F06A4-2023-4D4E-9CC1-03AD38AFC807}" destId="{BE6E20FB-196A-4920-9E83-ED4826E8520E}" srcOrd="2" destOrd="0" presId="urn:microsoft.com/office/officeart/2005/8/layout/vProcess5"/>
    <dgm:cxn modelId="{73963DE4-8B49-4E51-979D-4C78056B4A43}" type="presParOf" srcId="{EB1F06A4-2023-4D4E-9CC1-03AD38AFC807}" destId="{ECA0523E-F2BB-478B-8B0F-CC4056DDD18A}" srcOrd="3" destOrd="0" presId="urn:microsoft.com/office/officeart/2005/8/layout/vProcess5"/>
    <dgm:cxn modelId="{9D2BBA62-D577-4AEF-B1DF-DC93A740B32D}" type="presParOf" srcId="{EB1F06A4-2023-4D4E-9CC1-03AD38AFC807}" destId="{3908A3EF-75C5-4573-A6BD-5BB1C207507A}" srcOrd="4" destOrd="0" presId="urn:microsoft.com/office/officeart/2005/8/layout/vProcess5"/>
    <dgm:cxn modelId="{C93FE064-15AF-42B6-B5B4-160005B621C3}" type="presParOf" srcId="{EB1F06A4-2023-4D4E-9CC1-03AD38AFC807}" destId="{C254BD9C-BB90-4DD2-8E73-B8E8536F23D8}" srcOrd="5" destOrd="0" presId="urn:microsoft.com/office/officeart/2005/8/layout/vProcess5"/>
    <dgm:cxn modelId="{C386582B-4679-4ED8-9030-41112AB89A55}" type="presParOf" srcId="{EB1F06A4-2023-4D4E-9CC1-03AD38AFC807}" destId="{C6783A7F-1AF0-4AB8-AE20-5519D1BF332C}" srcOrd="6" destOrd="0" presId="urn:microsoft.com/office/officeart/2005/8/layout/vProcess5"/>
    <dgm:cxn modelId="{054D457F-C519-4AB4-810E-AE80A81C6778}" type="presParOf" srcId="{EB1F06A4-2023-4D4E-9CC1-03AD38AFC807}" destId="{435A0B5D-7CC7-448B-8174-CDE26F6FD100}" srcOrd="7" destOrd="0" presId="urn:microsoft.com/office/officeart/2005/8/layout/vProcess5"/>
    <dgm:cxn modelId="{78BA2ADF-BAB1-46D3-A101-03A1B8C0F268}" type="presParOf" srcId="{EB1F06A4-2023-4D4E-9CC1-03AD38AFC807}" destId="{C052AA2E-D3A5-469E-B0F7-94ABC4A4430C}"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12473-7ACF-4294-B47E-9B06C9FFB1E4}">
      <dsp:nvSpPr>
        <dsp:cNvPr id="0" name=""/>
        <dsp:cNvSpPr/>
      </dsp:nvSpPr>
      <dsp:spPr>
        <a:xfrm>
          <a:off x="2946" y="373475"/>
          <a:ext cx="2337792" cy="1402675"/>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Active efforts </a:t>
          </a:r>
        </a:p>
      </dsp:txBody>
      <dsp:txXfrm>
        <a:off x="2946" y="373475"/>
        <a:ext cx="2337792" cy="1402675"/>
      </dsp:txXfrm>
    </dsp:sp>
    <dsp:sp modelId="{E8EA996E-0061-4C16-802B-E10803617878}">
      <dsp:nvSpPr>
        <dsp:cNvPr id="0" name=""/>
        <dsp:cNvSpPr/>
      </dsp:nvSpPr>
      <dsp:spPr>
        <a:xfrm>
          <a:off x="2574518" y="373475"/>
          <a:ext cx="2337792" cy="1402675"/>
        </a:xfrm>
        <a:prstGeom prst="rect">
          <a:avLst/>
        </a:prstGeom>
        <a:solidFill>
          <a:schemeClr val="accent5">
            <a:hueOff val="-2025358"/>
            <a:satOff val="-138"/>
            <a:lumOff val="32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Placement Preferences</a:t>
          </a:r>
        </a:p>
      </dsp:txBody>
      <dsp:txXfrm>
        <a:off x="2574518" y="373475"/>
        <a:ext cx="2337792" cy="1402675"/>
      </dsp:txXfrm>
    </dsp:sp>
    <dsp:sp modelId="{E03EADA6-615B-493E-B49A-EE39DDAF9602}">
      <dsp:nvSpPr>
        <dsp:cNvPr id="0" name=""/>
        <dsp:cNvSpPr/>
      </dsp:nvSpPr>
      <dsp:spPr>
        <a:xfrm>
          <a:off x="5146089" y="373475"/>
          <a:ext cx="2337792" cy="1402675"/>
        </a:xfrm>
        <a:prstGeom prst="rect">
          <a:avLst/>
        </a:prstGeom>
        <a:solidFill>
          <a:schemeClr val="accent5">
            <a:hueOff val="-4050717"/>
            <a:satOff val="-275"/>
            <a:lumOff val="6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Burden of proof</a:t>
          </a:r>
        </a:p>
      </dsp:txBody>
      <dsp:txXfrm>
        <a:off x="5146089" y="373475"/>
        <a:ext cx="2337792" cy="1402675"/>
      </dsp:txXfrm>
    </dsp:sp>
    <dsp:sp modelId="{8524695A-0E80-47EA-9813-245BBCC37612}">
      <dsp:nvSpPr>
        <dsp:cNvPr id="0" name=""/>
        <dsp:cNvSpPr/>
      </dsp:nvSpPr>
      <dsp:spPr>
        <a:xfrm>
          <a:off x="7717661" y="373475"/>
          <a:ext cx="2337792" cy="1402675"/>
        </a:xfrm>
        <a:prstGeom prst="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QEW</a:t>
          </a:r>
        </a:p>
      </dsp:txBody>
      <dsp:txXfrm>
        <a:off x="7717661" y="373475"/>
        <a:ext cx="2337792" cy="1402675"/>
      </dsp:txXfrm>
    </dsp:sp>
    <dsp:sp modelId="{E2E198BE-7BE4-45A0-8AEB-95568163E4E0}">
      <dsp:nvSpPr>
        <dsp:cNvPr id="0" name=""/>
        <dsp:cNvSpPr/>
      </dsp:nvSpPr>
      <dsp:spPr>
        <a:xfrm>
          <a:off x="1288732" y="2009929"/>
          <a:ext cx="2337792" cy="1402675"/>
        </a:xfrm>
        <a:prstGeom prst="rect">
          <a:avLst/>
        </a:prstGeom>
        <a:solidFill>
          <a:schemeClr val="accent5">
            <a:hueOff val="-8101434"/>
            <a:satOff val="-551"/>
            <a:lumOff val="13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Transfer to tribal court</a:t>
          </a:r>
        </a:p>
      </dsp:txBody>
      <dsp:txXfrm>
        <a:off x="1288732" y="2009929"/>
        <a:ext cx="2337792" cy="1402675"/>
      </dsp:txXfrm>
    </dsp:sp>
    <dsp:sp modelId="{789ECED0-7BD7-43CE-8E7F-69507D92C48B}">
      <dsp:nvSpPr>
        <dsp:cNvPr id="0" name=""/>
        <dsp:cNvSpPr/>
      </dsp:nvSpPr>
      <dsp:spPr>
        <a:xfrm>
          <a:off x="3860303" y="2009929"/>
          <a:ext cx="2337792" cy="1402675"/>
        </a:xfrm>
        <a:prstGeom prst="rect">
          <a:avLst/>
        </a:prstGeom>
        <a:solidFill>
          <a:schemeClr val="accent5">
            <a:hueOff val="-10126791"/>
            <a:satOff val="-688"/>
            <a:lumOff val="163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Equal Protection</a:t>
          </a:r>
        </a:p>
      </dsp:txBody>
      <dsp:txXfrm>
        <a:off x="3860303" y="2009929"/>
        <a:ext cx="2337792" cy="1402675"/>
      </dsp:txXfrm>
    </dsp:sp>
    <dsp:sp modelId="{1038B03E-8014-42F3-B0AB-8EEE2649BBC6}">
      <dsp:nvSpPr>
        <dsp:cNvPr id="0" name=""/>
        <dsp:cNvSpPr/>
      </dsp:nvSpPr>
      <dsp:spPr>
        <a:xfrm>
          <a:off x="6431875" y="2009929"/>
          <a:ext cx="2337792" cy="1402675"/>
        </a:xfrm>
        <a:prstGeom prst="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Initial ICWA inquiry</a:t>
          </a:r>
        </a:p>
      </dsp:txBody>
      <dsp:txXfrm>
        <a:off x="6431875" y="2009929"/>
        <a:ext cx="2337792" cy="1402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FF936E-F5E2-4630-8B54-E90946B9BE11}">
      <dsp:nvSpPr>
        <dsp:cNvPr id="0" name=""/>
        <dsp:cNvSpPr/>
      </dsp:nvSpPr>
      <dsp:spPr>
        <a:xfrm>
          <a:off x="0" y="0"/>
          <a:ext cx="10515600" cy="231711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 any involuntary proceeding in a State court, where the court knows or has reason to know that an Indian child is involved, the party seeking the foster care placement of, or termination of parental rights to, an Indian child shall notify the parent or Indian custodian and the Indian child’s tribe…” 25 U.S.C. § 1912.</a:t>
          </a:r>
        </a:p>
      </dsp:txBody>
      <dsp:txXfrm>
        <a:off x="113112" y="113112"/>
        <a:ext cx="10289376" cy="2090887"/>
      </dsp:txXfrm>
    </dsp:sp>
    <dsp:sp modelId="{5B282005-D7F3-4AE8-A58F-A066D2793D94}">
      <dsp:nvSpPr>
        <dsp:cNvPr id="0" name=""/>
        <dsp:cNvSpPr/>
      </dsp:nvSpPr>
      <dsp:spPr>
        <a:xfrm>
          <a:off x="0" y="2409100"/>
          <a:ext cx="10515600" cy="191360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Subsection 23.107(a) of Title 25 of the Code of Federal Regulations provides that “[s]</a:t>
          </a:r>
          <a:r>
            <a:rPr lang="en-US" sz="2200" kern="1200" dirty="0" err="1"/>
            <a:t>tate</a:t>
          </a:r>
          <a:r>
            <a:rPr lang="en-US" sz="2200" kern="1200" dirty="0"/>
            <a:t> courts must ask each participant in an ... involuntary child-custody proceeding whether the participant knows or has reason to know that the child is an Indian child. The inquiry is made at the commencement of the proceeding and all responses should be on the record.” 25 C.F.R. § 23.107(a) (2024).</a:t>
          </a:r>
        </a:p>
      </dsp:txBody>
      <dsp:txXfrm>
        <a:off x="93415" y="2502515"/>
        <a:ext cx="10328770" cy="17267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CAA0B-BBEF-4E94-8A69-8AF3057026EE}">
      <dsp:nvSpPr>
        <dsp:cNvPr id="0" name=""/>
        <dsp:cNvSpPr/>
      </dsp:nvSpPr>
      <dsp:spPr>
        <a:xfrm>
          <a:off x="1333" y="110983"/>
          <a:ext cx="4682211" cy="2973204"/>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2583F9-EC3D-40C6-BDA8-E596C546BF92}">
      <dsp:nvSpPr>
        <dsp:cNvPr id="0" name=""/>
        <dsp:cNvSpPr/>
      </dsp:nvSpPr>
      <dsp:spPr>
        <a:xfrm>
          <a:off x="521579" y="605216"/>
          <a:ext cx="4682211" cy="2973204"/>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California law imposes “an affirmative and continuing duty” on the court, child welfare department, and probation “to inquire whether a child for whom a [dependency] petition … may be or has been filed, is or may be an Indian child.” </a:t>
          </a:r>
        </a:p>
      </dsp:txBody>
      <dsp:txXfrm>
        <a:off x="608661" y="692298"/>
        <a:ext cx="4508047" cy="2799040"/>
      </dsp:txXfrm>
    </dsp:sp>
    <dsp:sp modelId="{12A6CCA5-5508-4EEC-98B1-D41B6367EA17}">
      <dsp:nvSpPr>
        <dsp:cNvPr id="0" name=""/>
        <dsp:cNvSpPr/>
      </dsp:nvSpPr>
      <dsp:spPr>
        <a:xfrm>
          <a:off x="5724037" y="110983"/>
          <a:ext cx="4682211" cy="2973204"/>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66C95B-2BD8-401A-8157-52999B2E7098}">
      <dsp:nvSpPr>
        <dsp:cNvPr id="0" name=""/>
        <dsp:cNvSpPr/>
      </dsp:nvSpPr>
      <dsp:spPr>
        <a:xfrm>
          <a:off x="6244283" y="605216"/>
          <a:ext cx="4682211" cy="2973204"/>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SC Held:  The Department has a duty to conduct extended-family inquiry as to whether child was an “Indian” child under ICWA, regardless of whether child was removed from home pursuant to warrant. </a:t>
          </a:r>
        </a:p>
      </dsp:txBody>
      <dsp:txXfrm>
        <a:off x="6331365" y="692298"/>
        <a:ext cx="4508047" cy="27990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99B270-372A-4A07-B7D8-5D8D931B2754}">
      <dsp:nvSpPr>
        <dsp:cNvPr id="0" name=""/>
        <dsp:cNvSpPr/>
      </dsp:nvSpPr>
      <dsp:spPr>
        <a:xfrm>
          <a:off x="1227" y="297257"/>
          <a:ext cx="4309690" cy="27366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86D12E-F26B-43F7-8AB0-C9C376318BBD}">
      <dsp:nvSpPr>
        <dsp:cNvPr id="0" name=""/>
        <dsp:cNvSpPr/>
      </dsp:nvSpPr>
      <dsp:spPr>
        <a:xfrm>
          <a:off x="480082" y="752169"/>
          <a:ext cx="4309690" cy="273665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Department’s efforts prior to removal: searched for the family’s whereabout, met with parents and performed a comprehensive assessment, focused goals on safe reunification, assessed health of children, provided assistance with housing, transportation, and gift cards, referred parents to mental health, substance abuse, and peer support services, transported parents to obtains goods and services, and visited mother in jail. </a:t>
          </a:r>
        </a:p>
      </dsp:txBody>
      <dsp:txXfrm>
        <a:off x="560236" y="832323"/>
        <a:ext cx="4149382" cy="2576345"/>
      </dsp:txXfrm>
    </dsp:sp>
    <dsp:sp modelId="{1A873DDE-820A-497A-A6A0-7E9BFDCF6C7C}">
      <dsp:nvSpPr>
        <dsp:cNvPr id="0" name=""/>
        <dsp:cNvSpPr/>
      </dsp:nvSpPr>
      <dsp:spPr>
        <a:xfrm>
          <a:off x="5268627" y="297257"/>
          <a:ext cx="4309690" cy="27366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448F94-C447-418E-AE68-ED4701A9928E}">
      <dsp:nvSpPr>
        <dsp:cNvPr id="0" name=""/>
        <dsp:cNvSpPr/>
      </dsp:nvSpPr>
      <dsp:spPr>
        <a:xfrm>
          <a:off x="5747481" y="752169"/>
          <a:ext cx="4309690" cy="273665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Department’s efforts after removal: organized and supervised visitation between father and children, organized mental health and chemical dependency evaluations for both parents, set up alcohol/drug testing, organized family engagement meetings with the tribe present, made a diligent effort to search for other family member or other tribal members, developed treatment plans, purchased multiple cell phones with calling plans for father, drove him to SS office and sober living facility and assisted in filling out an application for housing (which father did not submit), sent photos of children, visited him in treatment. </a:t>
          </a:r>
        </a:p>
      </dsp:txBody>
      <dsp:txXfrm>
        <a:off x="5827635" y="832323"/>
        <a:ext cx="4149382" cy="25763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CAB77-58F5-44C6-8A09-426A673552A4}">
      <dsp:nvSpPr>
        <dsp:cNvPr id="0" name=""/>
        <dsp:cNvSpPr/>
      </dsp:nvSpPr>
      <dsp:spPr>
        <a:xfrm>
          <a:off x="4802" y="698817"/>
          <a:ext cx="2099658" cy="2795170"/>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Child was born premature and had to stay in hospital for approximately two months due to medical conditions. Mother was absent most of this time and did not learn about child’s specific care. Because of Mother’s absence, The Department filed a petition for child protection order and request for an order of preliminary protection. </a:t>
          </a:r>
        </a:p>
      </dsp:txBody>
      <dsp:txXfrm>
        <a:off x="66299" y="760314"/>
        <a:ext cx="1976664" cy="2672176"/>
      </dsp:txXfrm>
    </dsp:sp>
    <dsp:sp modelId="{B8AA3D1C-D849-4C7A-AA1D-27F7623E4F30}">
      <dsp:nvSpPr>
        <dsp:cNvPr id="0" name=""/>
        <dsp:cNvSpPr/>
      </dsp:nvSpPr>
      <dsp:spPr>
        <a:xfrm>
          <a:off x="2314426" y="1836044"/>
          <a:ext cx="445127" cy="52071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314426" y="1940187"/>
        <a:ext cx="311589" cy="312429"/>
      </dsp:txXfrm>
    </dsp:sp>
    <dsp:sp modelId="{9892A814-16F2-4D69-A7D0-5451980FCB78}">
      <dsp:nvSpPr>
        <dsp:cNvPr id="0" name=""/>
        <dsp:cNvSpPr/>
      </dsp:nvSpPr>
      <dsp:spPr>
        <a:xfrm>
          <a:off x="2944324" y="698817"/>
          <a:ext cx="2099658" cy="2795170"/>
        </a:xfrm>
        <a:prstGeom prst="roundRect">
          <a:avLst>
            <a:gd name="adj" fmla="val 10000"/>
          </a:avLst>
        </a:prstGeom>
        <a:solidFill>
          <a:schemeClr val="accent5">
            <a:hueOff val="-4050717"/>
            <a:satOff val="-275"/>
            <a:lumOff val="6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Department filed petition to terminate Mother’s parental rights in October 2023. </a:t>
          </a:r>
        </a:p>
      </dsp:txBody>
      <dsp:txXfrm>
        <a:off x="3005821" y="760314"/>
        <a:ext cx="1976664" cy="2672176"/>
      </dsp:txXfrm>
    </dsp:sp>
    <dsp:sp modelId="{B48407F0-D16E-4307-96A3-D82BE19D5F7C}">
      <dsp:nvSpPr>
        <dsp:cNvPr id="0" name=""/>
        <dsp:cNvSpPr/>
      </dsp:nvSpPr>
      <dsp:spPr>
        <a:xfrm>
          <a:off x="5253948" y="1836044"/>
          <a:ext cx="445127" cy="520715"/>
        </a:xfrm>
        <a:prstGeom prst="rightArrow">
          <a:avLst>
            <a:gd name="adj1" fmla="val 60000"/>
            <a:gd name="adj2" fmla="val 50000"/>
          </a:avLst>
        </a:prstGeom>
        <a:solidFill>
          <a:schemeClr val="accent5">
            <a:hueOff val="-6076075"/>
            <a:satOff val="-413"/>
            <a:lumOff val="9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253948" y="1940187"/>
        <a:ext cx="311589" cy="312429"/>
      </dsp:txXfrm>
    </dsp:sp>
    <dsp:sp modelId="{1436AAF7-3CD9-4730-81C3-224CBC630905}">
      <dsp:nvSpPr>
        <dsp:cNvPr id="0" name=""/>
        <dsp:cNvSpPr/>
      </dsp:nvSpPr>
      <dsp:spPr>
        <a:xfrm>
          <a:off x="5883846" y="698817"/>
          <a:ext cx="2099658" cy="2795170"/>
        </a:xfrm>
        <a:prstGeom prst="roundRect">
          <a:avLst>
            <a:gd name="adj" fmla="val 10000"/>
          </a:avLst>
        </a:prstGeom>
        <a:solidFill>
          <a:schemeClr val="accent5">
            <a:hueOff val="-8101434"/>
            <a:satOff val="-551"/>
            <a:lumOff val="13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Testimony from Department’s caseworker, resource parent, ICWA director for the Mi’kmaq Nation, and GAL. </a:t>
          </a:r>
        </a:p>
      </dsp:txBody>
      <dsp:txXfrm>
        <a:off x="5945343" y="760314"/>
        <a:ext cx="1976664" cy="2672176"/>
      </dsp:txXfrm>
    </dsp:sp>
    <dsp:sp modelId="{75246C74-7FE5-47F7-BC7D-3098DDF4240B}">
      <dsp:nvSpPr>
        <dsp:cNvPr id="0" name=""/>
        <dsp:cNvSpPr/>
      </dsp:nvSpPr>
      <dsp:spPr>
        <a:xfrm>
          <a:off x="8193470" y="1836044"/>
          <a:ext cx="445127" cy="520715"/>
        </a:xfrm>
        <a:prstGeom prst="rightArrow">
          <a:avLst>
            <a:gd name="adj1" fmla="val 60000"/>
            <a:gd name="adj2" fmla="val 50000"/>
          </a:avLst>
        </a:prstGeom>
        <a:solidFill>
          <a:schemeClr val="accent5">
            <a:hueOff val="-12152150"/>
            <a:satOff val="-826"/>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8193470" y="1940187"/>
        <a:ext cx="311589" cy="312429"/>
      </dsp:txXfrm>
    </dsp:sp>
    <dsp:sp modelId="{9C183A66-DC36-4987-81EA-DD619DC18F18}">
      <dsp:nvSpPr>
        <dsp:cNvPr id="0" name=""/>
        <dsp:cNvSpPr/>
      </dsp:nvSpPr>
      <dsp:spPr>
        <a:xfrm>
          <a:off x="8823368" y="698817"/>
          <a:ext cx="2099658" cy="2795170"/>
        </a:xfrm>
        <a:prstGeom prst="roundRect">
          <a:avLst>
            <a:gd name="adj" fmla="val 10000"/>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Mother’s parental rights terminated. </a:t>
          </a:r>
        </a:p>
      </dsp:txBody>
      <dsp:txXfrm>
        <a:off x="8884865" y="760314"/>
        <a:ext cx="1976664" cy="26721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996D5-CDA5-4DDC-927A-D351AFE19231}">
      <dsp:nvSpPr>
        <dsp:cNvPr id="0" name=""/>
        <dsp:cNvSpPr/>
      </dsp:nvSpPr>
      <dsp:spPr>
        <a:xfrm>
          <a:off x="0" y="406385"/>
          <a:ext cx="6797675" cy="15701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Burden – Mother argued that the court erred by finding beyond a reasonable doubt that the continued custody of the child by the mother would result in serious emotional or physical damage to the child.</a:t>
          </a:r>
        </a:p>
      </dsp:txBody>
      <dsp:txXfrm>
        <a:off x="76648" y="483033"/>
        <a:ext cx="6644379" cy="1416844"/>
      </dsp:txXfrm>
    </dsp:sp>
    <dsp:sp modelId="{60BD2FC6-D03B-403F-809E-25630D16891C}">
      <dsp:nvSpPr>
        <dsp:cNvPr id="0" name=""/>
        <dsp:cNvSpPr/>
      </dsp:nvSpPr>
      <dsp:spPr>
        <a:xfrm>
          <a:off x="0" y="2039886"/>
          <a:ext cx="6797675" cy="1570140"/>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Active Efforts – Mother argued the child’s placement with the resource parents violated ICWA’s placement preferences.</a:t>
          </a:r>
        </a:p>
      </dsp:txBody>
      <dsp:txXfrm>
        <a:off x="76648" y="2116534"/>
        <a:ext cx="6644379" cy="1416844"/>
      </dsp:txXfrm>
    </dsp:sp>
    <dsp:sp modelId="{B48DF36D-7A45-4086-8603-3DFEA4135619}">
      <dsp:nvSpPr>
        <dsp:cNvPr id="0" name=""/>
        <dsp:cNvSpPr/>
      </dsp:nvSpPr>
      <dsp:spPr>
        <a:xfrm>
          <a:off x="0" y="3713753"/>
          <a:ext cx="6797675" cy="1570140"/>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Placement Preferences – Mother argued that the court erred when it found that the Department had made active reunification efforts required by ICWA.</a:t>
          </a:r>
        </a:p>
      </dsp:txBody>
      <dsp:txXfrm>
        <a:off x="76648" y="3790401"/>
        <a:ext cx="6644379" cy="14168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70A44-CE79-4E37-B9F2-A6BBF049F4BC}">
      <dsp:nvSpPr>
        <dsp:cNvPr id="0" name=""/>
        <dsp:cNvSpPr/>
      </dsp:nvSpPr>
      <dsp:spPr>
        <a:xfrm>
          <a:off x="0" y="2096402"/>
          <a:ext cx="10927829"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D27EDA-E0DF-4723-AA6D-BB48290B4466}">
      <dsp:nvSpPr>
        <dsp:cNvPr id="0" name=""/>
        <dsp:cNvSpPr/>
      </dsp:nvSpPr>
      <dsp:spPr>
        <a:xfrm>
          <a:off x="223678" y="1299769"/>
          <a:ext cx="3202366" cy="503136"/>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711200">
            <a:lnSpc>
              <a:spcPct val="90000"/>
            </a:lnSpc>
            <a:spcBef>
              <a:spcPct val="0"/>
            </a:spcBef>
            <a:spcAft>
              <a:spcPct val="35000"/>
            </a:spcAft>
            <a:buNone/>
            <a:defRPr b="1"/>
          </a:pPr>
          <a:r>
            <a:rPr lang="en-US" sz="1600" kern="1200"/>
            <a:t>Sep. 2020</a:t>
          </a:r>
        </a:p>
      </dsp:txBody>
      <dsp:txXfrm>
        <a:off x="223678" y="1299769"/>
        <a:ext cx="3202366" cy="503136"/>
      </dsp:txXfrm>
    </dsp:sp>
    <dsp:sp modelId="{918FC2D8-252F-4B07-9937-8ACC2E0DD4E5}">
      <dsp:nvSpPr>
        <dsp:cNvPr id="0" name=""/>
        <dsp:cNvSpPr/>
      </dsp:nvSpPr>
      <dsp:spPr>
        <a:xfrm>
          <a:off x="223678" y="222585"/>
          <a:ext cx="3202366" cy="1077184"/>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a:t>In September 2020, the State removed J.T.L. and D.L.L. from parents' care based on admitted drug use and the condition of the family home. </a:t>
          </a:r>
        </a:p>
      </dsp:txBody>
      <dsp:txXfrm>
        <a:off x="223678" y="222585"/>
        <a:ext cx="3202366" cy="1077184"/>
      </dsp:txXfrm>
    </dsp:sp>
    <dsp:sp modelId="{D65EBF0D-B5CC-44E9-9E0C-889614CF51F8}">
      <dsp:nvSpPr>
        <dsp:cNvPr id="0" name=""/>
        <dsp:cNvSpPr/>
      </dsp:nvSpPr>
      <dsp:spPr>
        <a:xfrm>
          <a:off x="1824862" y="1802906"/>
          <a:ext cx="0" cy="293496"/>
        </a:xfrm>
        <a:prstGeom prst="line">
          <a:avLst/>
        </a:prstGeom>
        <a:noFill/>
        <a:ln w="1270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A0291FA-18CD-44C1-83F0-4A368D87E86B}">
      <dsp:nvSpPr>
        <dsp:cNvPr id="0" name=""/>
        <dsp:cNvSpPr/>
      </dsp:nvSpPr>
      <dsp:spPr>
        <a:xfrm>
          <a:off x="2043205" y="2389898"/>
          <a:ext cx="3202366" cy="503136"/>
        </a:xfrm>
        <a:prstGeom prst="rect">
          <a:avLst/>
        </a:prstGeom>
        <a:solidFill>
          <a:schemeClr val="accent2">
            <a:hueOff val="1610903"/>
            <a:satOff val="-4623"/>
            <a:lumOff val="-7402"/>
            <a:alphaOff val="0"/>
          </a:schemeClr>
        </a:solidFill>
        <a:ln w="19050" cap="flat" cmpd="sng" algn="ctr">
          <a:solidFill>
            <a:schemeClr val="accent2">
              <a:hueOff val="1610903"/>
              <a:satOff val="-4623"/>
              <a:lumOff val="-74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711200">
            <a:lnSpc>
              <a:spcPct val="90000"/>
            </a:lnSpc>
            <a:spcBef>
              <a:spcPct val="0"/>
            </a:spcBef>
            <a:spcAft>
              <a:spcPct val="35000"/>
            </a:spcAft>
            <a:buNone/>
            <a:defRPr b="1"/>
          </a:pPr>
          <a:r>
            <a:rPr lang="en-US" sz="1600" kern="1200"/>
            <a:t>July 2022</a:t>
          </a:r>
        </a:p>
      </dsp:txBody>
      <dsp:txXfrm>
        <a:off x="2043205" y="2389898"/>
        <a:ext cx="3202366" cy="503136"/>
      </dsp:txXfrm>
    </dsp:sp>
    <dsp:sp modelId="{9C208922-3B20-487A-A593-578B1422B085}">
      <dsp:nvSpPr>
        <dsp:cNvPr id="0" name=""/>
        <dsp:cNvSpPr/>
      </dsp:nvSpPr>
      <dsp:spPr>
        <a:xfrm>
          <a:off x="2043205" y="2893035"/>
          <a:ext cx="3202366" cy="1077184"/>
        </a:xfrm>
        <a:prstGeom prst="rect">
          <a:avLst/>
        </a:prstGeom>
        <a:solidFill>
          <a:schemeClr val="accent2">
            <a:tint val="40000"/>
            <a:alpha val="90000"/>
            <a:hueOff val="1683680"/>
            <a:satOff val="-15558"/>
            <a:lumOff val="-1754"/>
            <a:alphaOff val="0"/>
          </a:schemeClr>
        </a:solidFill>
        <a:ln w="19050" cap="flat" cmpd="sng" algn="ctr">
          <a:solidFill>
            <a:schemeClr val="accent2">
              <a:tint val="40000"/>
              <a:alpha val="90000"/>
              <a:hueOff val="1683680"/>
              <a:satOff val="-15558"/>
              <a:lumOff val="-175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a:t>In July 2022, children were adjudicated YINC and the court granted the Department temporary legal custody. </a:t>
          </a:r>
        </a:p>
      </dsp:txBody>
      <dsp:txXfrm>
        <a:off x="2043205" y="2893035"/>
        <a:ext cx="3202366" cy="1077184"/>
      </dsp:txXfrm>
    </dsp:sp>
    <dsp:sp modelId="{B4B17C84-D5A1-479A-BE07-C97616DC0A9C}">
      <dsp:nvSpPr>
        <dsp:cNvPr id="0" name=""/>
        <dsp:cNvSpPr/>
      </dsp:nvSpPr>
      <dsp:spPr>
        <a:xfrm>
          <a:off x="3644388" y="2096402"/>
          <a:ext cx="0" cy="293496"/>
        </a:xfrm>
        <a:prstGeom prst="line">
          <a:avLst/>
        </a:prstGeom>
        <a:noFill/>
        <a:ln w="12700" cap="flat" cmpd="sng" algn="ctr">
          <a:solidFill>
            <a:schemeClr val="accent2">
              <a:hueOff val="1610903"/>
              <a:satOff val="-4623"/>
              <a:lumOff val="-7402"/>
              <a:alphaOff val="0"/>
            </a:schemeClr>
          </a:solidFill>
          <a:prstDash val="solid"/>
          <a:miter lim="800000"/>
        </a:ln>
        <a:effectLst/>
      </dsp:spPr>
      <dsp:style>
        <a:lnRef idx="1">
          <a:scrgbClr r="0" g="0" b="0"/>
        </a:lnRef>
        <a:fillRef idx="0">
          <a:scrgbClr r="0" g="0" b="0"/>
        </a:fillRef>
        <a:effectRef idx="0">
          <a:scrgbClr r="0" g="0" b="0"/>
        </a:effectRef>
        <a:fontRef idx="minor"/>
      </dsp:style>
    </dsp:sp>
    <dsp:sp modelId="{3F6A9DF3-2FC2-4F5F-9DF0-0EED1CF08C09}">
      <dsp:nvSpPr>
        <dsp:cNvPr id="0" name=""/>
        <dsp:cNvSpPr/>
      </dsp:nvSpPr>
      <dsp:spPr>
        <a:xfrm rot="2700000">
          <a:off x="1792249" y="2063790"/>
          <a:ext cx="65224" cy="65224"/>
        </a:xfrm>
        <a:prstGeom prst="rect">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39AA2A-9A5A-4B86-B492-1245ADE73F8F}">
      <dsp:nvSpPr>
        <dsp:cNvPr id="0" name=""/>
        <dsp:cNvSpPr/>
      </dsp:nvSpPr>
      <dsp:spPr>
        <a:xfrm rot="2700000">
          <a:off x="3611775" y="2063790"/>
          <a:ext cx="65224" cy="65224"/>
        </a:xfrm>
        <a:prstGeom prst="rect">
          <a:avLst/>
        </a:prstGeom>
        <a:solidFill>
          <a:schemeClr val="accent2">
            <a:hueOff val="1610903"/>
            <a:satOff val="-4623"/>
            <a:lumOff val="-7402"/>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390482-2BCD-4F05-BCD9-8D156705DD7D}">
      <dsp:nvSpPr>
        <dsp:cNvPr id="0" name=""/>
        <dsp:cNvSpPr/>
      </dsp:nvSpPr>
      <dsp:spPr>
        <a:xfrm>
          <a:off x="3862731" y="1299769"/>
          <a:ext cx="3202366" cy="503136"/>
        </a:xfrm>
        <a:prstGeom prst="rect">
          <a:avLst/>
        </a:prstGeom>
        <a:solidFill>
          <a:schemeClr val="accent2">
            <a:hueOff val="3221807"/>
            <a:satOff val="-9246"/>
            <a:lumOff val="-14805"/>
            <a:alphaOff val="0"/>
          </a:schemeClr>
        </a:solidFill>
        <a:ln w="19050" cap="flat" cmpd="sng" algn="ctr">
          <a:solidFill>
            <a:schemeClr val="accent2">
              <a:hueOff val="3221807"/>
              <a:satOff val="-9246"/>
              <a:lumOff val="-148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711200">
            <a:lnSpc>
              <a:spcPct val="90000"/>
            </a:lnSpc>
            <a:spcBef>
              <a:spcPct val="0"/>
            </a:spcBef>
            <a:spcAft>
              <a:spcPct val="35000"/>
            </a:spcAft>
            <a:buNone/>
            <a:defRPr b="1"/>
          </a:pPr>
          <a:r>
            <a:rPr lang="en-US" sz="1600" kern="1200"/>
            <a:t>Aug. 2022</a:t>
          </a:r>
        </a:p>
      </dsp:txBody>
      <dsp:txXfrm>
        <a:off x="3862731" y="1299769"/>
        <a:ext cx="3202366" cy="503136"/>
      </dsp:txXfrm>
    </dsp:sp>
    <dsp:sp modelId="{C351144D-DBF7-4952-BB04-13319F88F445}">
      <dsp:nvSpPr>
        <dsp:cNvPr id="0" name=""/>
        <dsp:cNvSpPr/>
      </dsp:nvSpPr>
      <dsp:spPr>
        <a:xfrm>
          <a:off x="3862731" y="222585"/>
          <a:ext cx="3202366" cy="1077184"/>
        </a:xfrm>
        <a:prstGeom prst="rect">
          <a:avLst/>
        </a:prstGeom>
        <a:solidFill>
          <a:schemeClr val="accent2">
            <a:tint val="40000"/>
            <a:alpha val="90000"/>
            <a:hueOff val="3367359"/>
            <a:satOff val="-31116"/>
            <a:lumOff val="-3508"/>
            <a:alphaOff val="0"/>
          </a:schemeClr>
        </a:solidFill>
        <a:ln w="19050" cap="flat" cmpd="sng" algn="ctr">
          <a:solidFill>
            <a:schemeClr val="accent2">
              <a:tint val="40000"/>
              <a:alpha val="90000"/>
              <a:hueOff val="3367359"/>
              <a:satOff val="-31116"/>
              <a:lumOff val="-35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a:t>Mother was ordered to complete treatment plan and address substance use issues, mental health, safe parenting, and housing.</a:t>
          </a:r>
        </a:p>
      </dsp:txBody>
      <dsp:txXfrm>
        <a:off x="3862731" y="222585"/>
        <a:ext cx="3202366" cy="1077184"/>
      </dsp:txXfrm>
    </dsp:sp>
    <dsp:sp modelId="{EEEBF10E-A064-443F-868B-559E9DB7A90A}">
      <dsp:nvSpPr>
        <dsp:cNvPr id="0" name=""/>
        <dsp:cNvSpPr/>
      </dsp:nvSpPr>
      <dsp:spPr>
        <a:xfrm>
          <a:off x="5463914" y="1802906"/>
          <a:ext cx="0" cy="293496"/>
        </a:xfrm>
        <a:prstGeom prst="line">
          <a:avLst/>
        </a:prstGeom>
        <a:noFill/>
        <a:ln w="12700" cap="flat" cmpd="sng" algn="ctr">
          <a:solidFill>
            <a:schemeClr val="accent2">
              <a:hueOff val="3221807"/>
              <a:satOff val="-9246"/>
              <a:lumOff val="-14805"/>
              <a:alphaOff val="0"/>
            </a:schemeClr>
          </a:solidFill>
          <a:prstDash val="solid"/>
          <a:miter lim="800000"/>
        </a:ln>
        <a:effectLst/>
      </dsp:spPr>
      <dsp:style>
        <a:lnRef idx="1">
          <a:scrgbClr r="0" g="0" b="0"/>
        </a:lnRef>
        <a:fillRef idx="0">
          <a:scrgbClr r="0" g="0" b="0"/>
        </a:fillRef>
        <a:effectRef idx="0">
          <a:scrgbClr r="0" g="0" b="0"/>
        </a:effectRef>
        <a:fontRef idx="minor"/>
      </dsp:style>
    </dsp:sp>
    <dsp:sp modelId="{CC79145A-6F58-4F33-BC04-EA846BED565B}">
      <dsp:nvSpPr>
        <dsp:cNvPr id="0" name=""/>
        <dsp:cNvSpPr/>
      </dsp:nvSpPr>
      <dsp:spPr>
        <a:xfrm>
          <a:off x="5682257" y="2389898"/>
          <a:ext cx="3202366" cy="503136"/>
        </a:xfrm>
        <a:prstGeom prst="rect">
          <a:avLst/>
        </a:prstGeom>
        <a:solidFill>
          <a:schemeClr val="accent2">
            <a:hueOff val="4832710"/>
            <a:satOff val="-13870"/>
            <a:lumOff val="-22207"/>
            <a:alphaOff val="0"/>
          </a:schemeClr>
        </a:solidFill>
        <a:ln w="19050" cap="flat" cmpd="sng" algn="ctr">
          <a:solidFill>
            <a:schemeClr val="accent2">
              <a:hueOff val="4832710"/>
              <a:satOff val="-13870"/>
              <a:lumOff val="-222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711200">
            <a:lnSpc>
              <a:spcPct val="90000"/>
            </a:lnSpc>
            <a:spcBef>
              <a:spcPct val="0"/>
            </a:spcBef>
            <a:spcAft>
              <a:spcPct val="35000"/>
            </a:spcAft>
            <a:buNone/>
            <a:defRPr b="1"/>
          </a:pPr>
          <a:r>
            <a:rPr lang="en-US" sz="1600" kern="1200"/>
            <a:t>Oct. 2023</a:t>
          </a:r>
        </a:p>
      </dsp:txBody>
      <dsp:txXfrm>
        <a:off x="5682257" y="2389898"/>
        <a:ext cx="3202366" cy="503136"/>
      </dsp:txXfrm>
    </dsp:sp>
    <dsp:sp modelId="{9B17CD9B-7216-4B72-8CD6-BE765F0900D5}">
      <dsp:nvSpPr>
        <dsp:cNvPr id="0" name=""/>
        <dsp:cNvSpPr/>
      </dsp:nvSpPr>
      <dsp:spPr>
        <a:xfrm>
          <a:off x="5682257" y="2893035"/>
          <a:ext cx="3202366" cy="506910"/>
        </a:xfrm>
        <a:prstGeom prst="rect">
          <a:avLst/>
        </a:prstGeom>
        <a:solidFill>
          <a:schemeClr val="accent2">
            <a:tint val="40000"/>
            <a:alpha val="90000"/>
            <a:hueOff val="5051039"/>
            <a:satOff val="-46674"/>
            <a:lumOff val="-5261"/>
            <a:alphaOff val="0"/>
          </a:schemeClr>
        </a:solidFill>
        <a:ln w="19050" cap="flat" cmpd="sng" algn="ctr">
          <a:solidFill>
            <a:schemeClr val="accent2">
              <a:tint val="40000"/>
              <a:alpha val="90000"/>
              <a:hueOff val="5051039"/>
              <a:satOff val="-46674"/>
              <a:lumOff val="-52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a:t>Department sought termination.</a:t>
          </a:r>
        </a:p>
      </dsp:txBody>
      <dsp:txXfrm>
        <a:off x="5682257" y="2893035"/>
        <a:ext cx="3202366" cy="506910"/>
      </dsp:txXfrm>
    </dsp:sp>
    <dsp:sp modelId="{0FF262ED-98CD-499E-B5FB-B1EDC2E1CA82}">
      <dsp:nvSpPr>
        <dsp:cNvPr id="0" name=""/>
        <dsp:cNvSpPr/>
      </dsp:nvSpPr>
      <dsp:spPr>
        <a:xfrm>
          <a:off x="7283440" y="2096402"/>
          <a:ext cx="0" cy="293496"/>
        </a:xfrm>
        <a:prstGeom prst="line">
          <a:avLst/>
        </a:prstGeom>
        <a:noFill/>
        <a:ln w="12700" cap="flat" cmpd="sng" algn="ctr">
          <a:solidFill>
            <a:schemeClr val="accent2">
              <a:hueOff val="4832710"/>
              <a:satOff val="-13870"/>
              <a:lumOff val="-22207"/>
              <a:alphaOff val="0"/>
            </a:schemeClr>
          </a:solidFill>
          <a:prstDash val="solid"/>
          <a:miter lim="800000"/>
        </a:ln>
        <a:effectLst/>
      </dsp:spPr>
      <dsp:style>
        <a:lnRef idx="1">
          <a:scrgbClr r="0" g="0" b="0"/>
        </a:lnRef>
        <a:fillRef idx="0">
          <a:scrgbClr r="0" g="0" b="0"/>
        </a:fillRef>
        <a:effectRef idx="0">
          <a:scrgbClr r="0" g="0" b="0"/>
        </a:effectRef>
        <a:fontRef idx="minor"/>
      </dsp:style>
    </dsp:sp>
    <dsp:sp modelId="{488735BE-6694-4876-B0AE-5E2241274397}">
      <dsp:nvSpPr>
        <dsp:cNvPr id="0" name=""/>
        <dsp:cNvSpPr/>
      </dsp:nvSpPr>
      <dsp:spPr>
        <a:xfrm rot="2700000">
          <a:off x="5431302" y="2063790"/>
          <a:ext cx="65224" cy="65224"/>
        </a:xfrm>
        <a:prstGeom prst="rect">
          <a:avLst/>
        </a:prstGeom>
        <a:solidFill>
          <a:schemeClr val="accent2">
            <a:hueOff val="3221807"/>
            <a:satOff val="-9246"/>
            <a:lumOff val="-14805"/>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75C9DF-68C0-4266-8F87-616B11F18E56}">
      <dsp:nvSpPr>
        <dsp:cNvPr id="0" name=""/>
        <dsp:cNvSpPr/>
      </dsp:nvSpPr>
      <dsp:spPr>
        <a:xfrm rot="2700000">
          <a:off x="7250828" y="2063790"/>
          <a:ext cx="65224" cy="65224"/>
        </a:xfrm>
        <a:prstGeom prst="rect">
          <a:avLst/>
        </a:prstGeom>
        <a:solidFill>
          <a:schemeClr val="accent2">
            <a:hueOff val="4832710"/>
            <a:satOff val="-13870"/>
            <a:lumOff val="-22207"/>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4B0535-AE6F-4398-A72D-68A917C6ED1B}">
      <dsp:nvSpPr>
        <dsp:cNvPr id="0" name=""/>
        <dsp:cNvSpPr/>
      </dsp:nvSpPr>
      <dsp:spPr>
        <a:xfrm>
          <a:off x="7501783" y="1299769"/>
          <a:ext cx="3202366" cy="503136"/>
        </a:xfrm>
        <a:prstGeom prst="rect">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711200">
            <a:lnSpc>
              <a:spcPct val="90000"/>
            </a:lnSpc>
            <a:spcBef>
              <a:spcPct val="0"/>
            </a:spcBef>
            <a:spcAft>
              <a:spcPct val="35000"/>
            </a:spcAft>
            <a:buNone/>
            <a:defRPr b="1"/>
          </a:pPr>
          <a:r>
            <a:rPr lang="en-US" sz="1600" kern="1200"/>
            <a:t>July 2024</a:t>
          </a:r>
        </a:p>
      </dsp:txBody>
      <dsp:txXfrm>
        <a:off x="7501783" y="1299769"/>
        <a:ext cx="3202366" cy="503136"/>
      </dsp:txXfrm>
    </dsp:sp>
    <dsp:sp modelId="{B19289A9-B20A-421B-A619-920164878D9A}">
      <dsp:nvSpPr>
        <dsp:cNvPr id="0" name=""/>
        <dsp:cNvSpPr/>
      </dsp:nvSpPr>
      <dsp:spPr>
        <a:xfrm>
          <a:off x="7501783" y="634450"/>
          <a:ext cx="3202366" cy="665319"/>
        </a:xfrm>
        <a:prstGeom prst="rect">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dirty="0"/>
            <a:t>A two-day hearing was held and Mother’s rights were terminated.</a:t>
          </a:r>
        </a:p>
      </dsp:txBody>
      <dsp:txXfrm>
        <a:off x="7501783" y="634450"/>
        <a:ext cx="3202366" cy="665319"/>
      </dsp:txXfrm>
    </dsp:sp>
    <dsp:sp modelId="{1BE2AA7F-E7BF-4147-AA89-B48598CEBA78}">
      <dsp:nvSpPr>
        <dsp:cNvPr id="0" name=""/>
        <dsp:cNvSpPr/>
      </dsp:nvSpPr>
      <dsp:spPr>
        <a:xfrm>
          <a:off x="9102966" y="1802906"/>
          <a:ext cx="0" cy="293496"/>
        </a:xfrm>
        <a:prstGeom prst="line">
          <a:avLst/>
        </a:prstGeom>
        <a:noFill/>
        <a:ln w="12700" cap="flat" cmpd="sng" algn="ctr">
          <a:solidFill>
            <a:schemeClr val="accent2">
              <a:hueOff val="6443614"/>
              <a:satOff val="-18493"/>
              <a:lumOff val="-29609"/>
              <a:alphaOff val="0"/>
            </a:schemeClr>
          </a:solidFill>
          <a:prstDash val="solid"/>
          <a:miter lim="800000"/>
        </a:ln>
        <a:effectLst/>
      </dsp:spPr>
      <dsp:style>
        <a:lnRef idx="1">
          <a:scrgbClr r="0" g="0" b="0"/>
        </a:lnRef>
        <a:fillRef idx="0">
          <a:scrgbClr r="0" g="0" b="0"/>
        </a:fillRef>
        <a:effectRef idx="0">
          <a:scrgbClr r="0" g="0" b="0"/>
        </a:effectRef>
        <a:fontRef idx="minor"/>
      </dsp:style>
    </dsp:sp>
    <dsp:sp modelId="{11860C4D-33FC-44B8-A31A-B9ECAD69025F}">
      <dsp:nvSpPr>
        <dsp:cNvPr id="0" name=""/>
        <dsp:cNvSpPr/>
      </dsp:nvSpPr>
      <dsp:spPr>
        <a:xfrm rot="2700000">
          <a:off x="9070354" y="2063790"/>
          <a:ext cx="65224" cy="65224"/>
        </a:xfrm>
        <a:prstGeom prst="rect">
          <a:avLst/>
        </a:prstGeom>
        <a:solidFill>
          <a:schemeClr val="accent2">
            <a:hueOff val="6443614"/>
            <a:satOff val="-18493"/>
            <a:lumOff val="-29609"/>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A07B00-8569-47F6-A33C-27BB1B22DDDD}">
      <dsp:nvSpPr>
        <dsp:cNvPr id="0" name=""/>
        <dsp:cNvSpPr/>
      </dsp:nvSpPr>
      <dsp:spPr>
        <a:xfrm>
          <a:off x="0" y="0"/>
          <a:ext cx="5181600" cy="133657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The District Court concluded while the public school system offered greater cultural educational opportunities than the private Chrisian school, the child did not participate in them, and his best interests were being served at the private Chrisitan school, which is where the child wanted to be. </a:t>
          </a:r>
        </a:p>
      </dsp:txBody>
      <dsp:txXfrm>
        <a:off x="65246" y="65246"/>
        <a:ext cx="5051108" cy="1206086"/>
      </dsp:txXfrm>
    </dsp:sp>
    <dsp:sp modelId="{25DD4352-CC50-4D57-A773-0601CB79C75B}">
      <dsp:nvSpPr>
        <dsp:cNvPr id="0" name=""/>
        <dsp:cNvSpPr/>
      </dsp:nvSpPr>
      <dsp:spPr>
        <a:xfrm>
          <a:off x="0" y="1280011"/>
          <a:ext cx="5181600" cy="133657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Mother did not present evidence that the private Chrisitan school was an equivalent modern-day boarding school or that its curriculum would harm J.T.L.’s Native American identity.</a:t>
          </a:r>
        </a:p>
      </dsp:txBody>
      <dsp:txXfrm>
        <a:off x="65246" y="1345257"/>
        <a:ext cx="5051108" cy="1206086"/>
      </dsp:txXfrm>
    </dsp:sp>
    <dsp:sp modelId="{D98737C9-0EB3-4789-AEDE-5539895E5375}">
      <dsp:nvSpPr>
        <dsp:cNvPr id="0" name=""/>
        <dsp:cNvSpPr/>
      </dsp:nvSpPr>
      <dsp:spPr>
        <a:xfrm>
          <a:off x="0" y="2881398"/>
          <a:ext cx="5181600" cy="133657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The Department met its ICWA obligation to make “active efforts” by involving as many parties as possible in decision-making , ensuring J.T.L.’s educational placement was consistent with ICWA’s goals and balanced with the child’s educational goals, considering academic performance, and emotional and physical health—i.e., J.T.L’s overall best interests.</a:t>
          </a:r>
        </a:p>
      </dsp:txBody>
      <dsp:txXfrm>
        <a:off x="65246" y="2946644"/>
        <a:ext cx="5051108" cy="120608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8D8AF9-6793-4E72-A0EC-53117DE6E780}">
      <dsp:nvSpPr>
        <dsp:cNvPr id="0" name=""/>
        <dsp:cNvSpPr/>
      </dsp:nvSpPr>
      <dsp:spPr>
        <a:xfrm>
          <a:off x="0" y="0"/>
          <a:ext cx="9288654" cy="125784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i="1" kern="1200" dirty="0"/>
            <a:t>In the Matter of the Guardianship of K.D.B.</a:t>
          </a:r>
          <a:r>
            <a:rPr lang="en-US" sz="3300" kern="1200" dirty="0"/>
            <a:t>, 564 P.3d 83 (Okla. 2025)</a:t>
          </a:r>
        </a:p>
      </dsp:txBody>
      <dsp:txXfrm>
        <a:off x="36841" y="36841"/>
        <a:ext cx="7931345" cy="1184159"/>
      </dsp:txXfrm>
    </dsp:sp>
    <dsp:sp modelId="{BE6E20FB-196A-4920-9E83-ED4826E8520E}">
      <dsp:nvSpPr>
        <dsp:cNvPr id="0" name=""/>
        <dsp:cNvSpPr/>
      </dsp:nvSpPr>
      <dsp:spPr>
        <a:xfrm>
          <a:off x="819587" y="1467481"/>
          <a:ext cx="9288654" cy="1257841"/>
        </a:xfrm>
        <a:prstGeom prst="roundRect">
          <a:avLst>
            <a:gd name="adj" fmla="val 10000"/>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i="1" kern="1200" dirty="0"/>
            <a:t>Elkins v. Ark. </a:t>
          </a:r>
          <a:r>
            <a:rPr lang="en-US" sz="3300" i="1" kern="1200" dirty="0" err="1"/>
            <a:t>Dep’t</a:t>
          </a:r>
          <a:r>
            <a:rPr lang="en-US" sz="3300" i="1" kern="1200" dirty="0"/>
            <a:t> of Hum. Servs.</a:t>
          </a:r>
          <a:r>
            <a:rPr lang="en-US" sz="3300" kern="1200" dirty="0"/>
            <a:t>, 2024 Ark. App. 204, </a:t>
          </a:r>
          <a:r>
            <a:rPr lang="pl-PL" sz="3300" b="0" i="0" kern="1200" dirty="0"/>
            <a:t>686 S.W.3d 885</a:t>
          </a:r>
          <a:r>
            <a:rPr lang="en-US" sz="3300" kern="1200" dirty="0"/>
            <a:t> </a:t>
          </a:r>
        </a:p>
      </dsp:txBody>
      <dsp:txXfrm>
        <a:off x="856428" y="1504322"/>
        <a:ext cx="7577788" cy="1184159"/>
      </dsp:txXfrm>
    </dsp:sp>
    <dsp:sp modelId="{ECA0523E-F2BB-478B-8B0F-CC4056DDD18A}">
      <dsp:nvSpPr>
        <dsp:cNvPr id="0" name=""/>
        <dsp:cNvSpPr/>
      </dsp:nvSpPr>
      <dsp:spPr>
        <a:xfrm>
          <a:off x="1639174" y="2934963"/>
          <a:ext cx="9288654" cy="1257841"/>
        </a:xfrm>
        <a:prstGeom prst="roundRect">
          <a:avLst>
            <a:gd name="adj" fmla="val 10000"/>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i="1" kern="1200" dirty="0"/>
            <a:t>Interest of B.V.</a:t>
          </a:r>
          <a:r>
            <a:rPr lang="en-US" sz="3300" kern="1200" dirty="0"/>
            <a:t>, 17 N.W.3d 549 (N.D. 2025)</a:t>
          </a:r>
        </a:p>
      </dsp:txBody>
      <dsp:txXfrm>
        <a:off x="1676015" y="2971804"/>
        <a:ext cx="7577788" cy="1184159"/>
      </dsp:txXfrm>
    </dsp:sp>
    <dsp:sp modelId="{3908A3EF-75C5-4573-A6BD-5BB1C207507A}">
      <dsp:nvSpPr>
        <dsp:cNvPr id="0" name=""/>
        <dsp:cNvSpPr/>
      </dsp:nvSpPr>
      <dsp:spPr>
        <a:xfrm>
          <a:off x="8471057" y="953863"/>
          <a:ext cx="817596" cy="817596"/>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655016" y="953863"/>
        <a:ext cx="449678" cy="615241"/>
      </dsp:txXfrm>
    </dsp:sp>
    <dsp:sp modelId="{C254BD9C-BB90-4DD2-8E73-B8E8536F23D8}">
      <dsp:nvSpPr>
        <dsp:cNvPr id="0" name=""/>
        <dsp:cNvSpPr/>
      </dsp:nvSpPr>
      <dsp:spPr>
        <a:xfrm>
          <a:off x="9290644" y="2412959"/>
          <a:ext cx="817596" cy="817596"/>
        </a:xfrm>
        <a:prstGeom prst="downArrow">
          <a:avLst>
            <a:gd name="adj1" fmla="val 55000"/>
            <a:gd name="adj2" fmla="val 45000"/>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474603" y="2412959"/>
        <a:ext cx="449678" cy="61524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BAD65-DB55-468A-88FD-4B0075776E6C}" type="datetimeFigureOut">
              <a:rPr lang="en-US" smtClean="0"/>
              <a:t>8/11/2025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DD18B5-F910-44DE-B3BA-5135CF1D1C61}" type="slidenum">
              <a:rPr lang="en-US" smtClean="0"/>
              <a:t>‹#›</a:t>
            </a:fld>
            <a:endParaRPr lang="en-US"/>
          </a:p>
        </p:txBody>
      </p:sp>
    </p:spTree>
    <p:extLst>
      <p:ext uri="{BB962C8B-B14F-4D97-AF65-F5344CB8AC3E}">
        <p14:creationId xmlns:p14="http://schemas.microsoft.com/office/powerpoint/2010/main" val="1602879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DD18B5-F910-44DE-B3BA-5135CF1D1C61}" type="slidenum">
              <a:rPr lang="en-US" smtClean="0"/>
              <a:t>1</a:t>
            </a:fld>
            <a:endParaRPr lang="en-US"/>
          </a:p>
        </p:txBody>
      </p:sp>
    </p:spTree>
    <p:extLst>
      <p:ext uri="{BB962C8B-B14F-4D97-AF65-F5344CB8AC3E}">
        <p14:creationId xmlns:p14="http://schemas.microsoft.com/office/powerpoint/2010/main" val="991218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included this case as an example of what active efforts look like. </a:t>
            </a:r>
          </a:p>
        </p:txBody>
      </p:sp>
      <p:sp>
        <p:nvSpPr>
          <p:cNvPr id="4" name="Slide Number Placeholder 3"/>
          <p:cNvSpPr>
            <a:spLocks noGrp="1"/>
          </p:cNvSpPr>
          <p:nvPr>
            <p:ph type="sldNum" sz="quarter" idx="5"/>
          </p:nvPr>
        </p:nvSpPr>
        <p:spPr/>
        <p:txBody>
          <a:bodyPr/>
          <a:lstStyle/>
          <a:p>
            <a:fld id="{42DD18B5-F910-44DE-B3BA-5135CF1D1C61}" type="slidenum">
              <a:rPr lang="en-US" smtClean="0"/>
              <a:t>10</a:t>
            </a:fld>
            <a:endParaRPr lang="en-US"/>
          </a:p>
        </p:txBody>
      </p:sp>
    </p:spTree>
    <p:extLst>
      <p:ext uri="{BB962C8B-B14F-4D97-AF65-F5344CB8AC3E}">
        <p14:creationId xmlns:p14="http://schemas.microsoft.com/office/powerpoint/2010/main" val="2957396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Burden met under ICWA and MICWA - </a:t>
            </a:r>
            <a:r>
              <a:rPr lang="en-US" sz="1200" kern="1200" dirty="0">
                <a:solidFill>
                  <a:schemeClr val="tx1"/>
                </a:solidFill>
                <a:effectLst/>
                <a:latin typeface="+mn-lt"/>
                <a:ea typeface="+mn-ea"/>
                <a:cs typeface="+mn-cs"/>
              </a:rPr>
              <a:t>QEW and GAL testified in support of termination due to mother’s inability to address the child’s severe medical issues; mother had limited engagement with child; mother’s neglect demonstrated causal relationship between child living in mother’s home and likelihood of serious emotional or physical damage</a:t>
            </a:r>
          </a:p>
          <a:p>
            <a:endParaRPr lang="en-US" dirty="0"/>
          </a:p>
          <a:p>
            <a:r>
              <a:rPr lang="en-US" dirty="0"/>
              <a:t>Active efforts - </a:t>
            </a:r>
            <a:r>
              <a:rPr lang="en-US" sz="1200" kern="1200" dirty="0">
                <a:solidFill>
                  <a:schemeClr val="tx1"/>
                </a:solidFill>
                <a:effectLst/>
                <a:latin typeface="+mn-lt"/>
                <a:ea typeface="+mn-ea"/>
                <a:cs typeface="+mn-cs"/>
              </a:rPr>
              <a:t>The Department coordinated visitation for the mother and offered to fly her out of state to visit the child if she consistently engaged in remote video visitation, made referrals to case management services and attempted to set up family team meetings, filed a preliminary reunification and rehabilitation plan for the mother</a:t>
            </a:r>
            <a:endParaRPr lang="en-US" dirty="0"/>
          </a:p>
          <a:p>
            <a:endParaRPr lang="en-US" dirty="0"/>
          </a:p>
          <a:p>
            <a:r>
              <a:rPr lang="en-US" dirty="0"/>
              <a:t>PP - QEW testified to challenge of Mi’kmaq Nation in finding resources parents; mother made no suggestions of possible placements; given child’s serious medical needs, lack of another placement, and approval of resource parents by tribe and dept, there was sufficient cause to deviate from the mother’s preference for a guardianship </a:t>
            </a:r>
          </a:p>
        </p:txBody>
      </p:sp>
      <p:sp>
        <p:nvSpPr>
          <p:cNvPr id="4" name="Slide Number Placeholder 3"/>
          <p:cNvSpPr>
            <a:spLocks noGrp="1"/>
          </p:cNvSpPr>
          <p:nvPr>
            <p:ph type="sldNum" sz="quarter" idx="5"/>
          </p:nvPr>
        </p:nvSpPr>
        <p:spPr/>
        <p:txBody>
          <a:bodyPr/>
          <a:lstStyle/>
          <a:p>
            <a:fld id="{42DD18B5-F910-44DE-B3BA-5135CF1D1C61}" type="slidenum">
              <a:rPr lang="en-US" smtClean="0"/>
              <a:t>13</a:t>
            </a:fld>
            <a:endParaRPr lang="en-US"/>
          </a:p>
        </p:txBody>
      </p:sp>
    </p:spTree>
    <p:extLst>
      <p:ext uri="{BB962C8B-B14F-4D97-AF65-F5344CB8AC3E}">
        <p14:creationId xmlns:p14="http://schemas.microsoft.com/office/powerpoint/2010/main" val="7881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Mother argued the Department failed to make “active efforts” to diligently search for ICWA-compliant placements and did not adequately justify deviating from placement guidelines.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record revealed that the Department made “active efforts” to place J.T.L. and D.L.L. with an ICWA-preferred kinship or Native American foster family. However, the Little Shell Tribe had no kinship or Native American foster placements available and the parents’ recommended kinship placements were not qualified due to safety concerns. Held that the District Court correctly concluded the Department made “active efforts” under ICWA when placing J.T.L. and D.L.L. in foster care.</a:t>
            </a:r>
          </a:p>
          <a:p>
            <a:endParaRPr lang="en-US" dirty="0"/>
          </a:p>
          <a:p>
            <a:r>
              <a:rPr lang="en-US" dirty="0"/>
              <a:t>Mother argued the Department failed to make “active efforts” to support the children’s Native American cultural connections. </a:t>
            </a:r>
          </a:p>
          <a:p>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42DD18B5-F910-44DE-B3BA-5135CF1D1C61}" type="slidenum">
              <a:rPr lang="en-US" smtClean="0"/>
              <a:t>15</a:t>
            </a:fld>
            <a:endParaRPr lang="en-US"/>
          </a:p>
        </p:txBody>
      </p:sp>
    </p:spTree>
    <p:extLst>
      <p:ext uri="{BB962C8B-B14F-4D97-AF65-F5344CB8AC3E}">
        <p14:creationId xmlns:p14="http://schemas.microsoft.com/office/powerpoint/2010/main" val="3111628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this case highlights what tribes may be concerned about regarding maintaining cultural connection and how differently the state and/or case workers who are not culturally informed/responsive may view the same situation. </a:t>
            </a:r>
          </a:p>
        </p:txBody>
      </p:sp>
      <p:sp>
        <p:nvSpPr>
          <p:cNvPr id="4" name="Slide Number Placeholder 3"/>
          <p:cNvSpPr>
            <a:spLocks noGrp="1"/>
          </p:cNvSpPr>
          <p:nvPr>
            <p:ph type="sldNum" sz="quarter" idx="5"/>
          </p:nvPr>
        </p:nvSpPr>
        <p:spPr/>
        <p:txBody>
          <a:bodyPr/>
          <a:lstStyle/>
          <a:p>
            <a:fld id="{42DD18B5-F910-44DE-B3BA-5135CF1D1C61}" type="slidenum">
              <a:rPr lang="en-US" smtClean="0"/>
              <a:t>16</a:t>
            </a:fld>
            <a:endParaRPr lang="en-US"/>
          </a:p>
        </p:txBody>
      </p:sp>
    </p:spTree>
    <p:extLst>
      <p:ext uri="{BB962C8B-B14F-4D97-AF65-F5344CB8AC3E}">
        <p14:creationId xmlns:p14="http://schemas.microsoft.com/office/powerpoint/2010/main" val="3784807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court declined to order J.T.L. returned to public school for that school year, but instructed the parties to monitor J.T.L.’s exposure to Native American cultural education at Foothills and participation in cultural activities, and noted it would reconsider the issue on motion for the next school year.</a:t>
            </a:r>
          </a:p>
        </p:txBody>
      </p:sp>
      <p:sp>
        <p:nvSpPr>
          <p:cNvPr id="4" name="Slide Number Placeholder 3"/>
          <p:cNvSpPr>
            <a:spLocks noGrp="1"/>
          </p:cNvSpPr>
          <p:nvPr>
            <p:ph type="sldNum" sz="quarter" idx="5"/>
          </p:nvPr>
        </p:nvSpPr>
        <p:spPr/>
        <p:txBody>
          <a:bodyPr/>
          <a:lstStyle/>
          <a:p>
            <a:fld id="{42DD18B5-F910-44DE-B3BA-5135CF1D1C61}" type="slidenum">
              <a:rPr lang="en-US" smtClean="0"/>
              <a:t>17</a:t>
            </a:fld>
            <a:endParaRPr lang="en-US"/>
          </a:p>
        </p:txBody>
      </p:sp>
    </p:spTree>
    <p:extLst>
      <p:ext uri="{BB962C8B-B14F-4D97-AF65-F5344CB8AC3E}">
        <p14:creationId xmlns:p14="http://schemas.microsoft.com/office/powerpoint/2010/main" val="2395616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Court noted J.T.L. and D.L.L. had been in protective custody since September 2021 (almost 34 months), and therefore termination of parental rights was presumptively in their best interests under § 41-3-604(1), MCA. The court then found beyond a reasonable doubt that: (1) J.T.L. and D.L.L. were adjudicated youths in need of care; (2) Mother failed all aspects of her treatment plan; (3) given the length of Department involvement with J.T.L. and D.L.L. (almost their entire lives), it was unlikely that Mother’s conduct or condition would change in the foreseeable future; (4) the ICWA expert believed continued parental custody would result in serious emotional or physical damage; and (5) the Department consulted with the Little Shell Tribe and made active efforts under ICWA to reunify the family. Finally, considering the familial history of hostility toward the foster placements, the court found guardianship problematic. Consequently, the court found beyond a reasonable doubt that termination of parental rights was in the children’s best interests.</a:t>
            </a:r>
          </a:p>
        </p:txBody>
      </p:sp>
      <p:sp>
        <p:nvSpPr>
          <p:cNvPr id="4" name="Slide Number Placeholder 3"/>
          <p:cNvSpPr>
            <a:spLocks noGrp="1"/>
          </p:cNvSpPr>
          <p:nvPr>
            <p:ph type="sldNum" sz="quarter" idx="5"/>
          </p:nvPr>
        </p:nvSpPr>
        <p:spPr/>
        <p:txBody>
          <a:bodyPr/>
          <a:lstStyle/>
          <a:p>
            <a:fld id="{42DD18B5-F910-44DE-B3BA-5135CF1D1C61}" type="slidenum">
              <a:rPr lang="en-US" smtClean="0"/>
              <a:t>18</a:t>
            </a:fld>
            <a:endParaRPr lang="en-US"/>
          </a:p>
        </p:txBody>
      </p:sp>
    </p:spTree>
    <p:extLst>
      <p:ext uri="{BB962C8B-B14F-4D97-AF65-F5344CB8AC3E}">
        <p14:creationId xmlns:p14="http://schemas.microsoft.com/office/powerpoint/2010/main" val="2580181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Transfer to tribal court: </a:t>
            </a:r>
            <a:endParaRPr lang="en-US" dirty="0"/>
          </a:p>
          <a:p>
            <a:r>
              <a:rPr lang="en-US" dirty="0"/>
              <a:t>	In the Matter of the Guardianship of K.D.B – children were domiciled on the Cherokee Nation reservation, tribe did not waive right to transfer through lapse of time since S 1911(c) of ICWA allows the tribe to intervene at any point, t</a:t>
            </a:r>
            <a:r>
              <a:rPr lang="en-US" sz="1200" b="0" i="0" kern="1200" dirty="0">
                <a:solidFill>
                  <a:schemeClr val="tx1"/>
                </a:solidFill>
                <a:effectLst/>
                <a:latin typeface="+mn-lt"/>
                <a:ea typeface="+mn-ea"/>
                <a:cs typeface="+mn-cs"/>
              </a:rPr>
              <a:t>ransfer was authorized by the Intergovernmental Agreement between OK and Cherokee Nation and § 1911(a) of ICWA.  I included just as way to highlight states and tribes may have their own intergovernmental agreements. </a:t>
            </a:r>
          </a:p>
          <a:p>
            <a:br>
              <a:rPr lang="en-US" sz="1200" b="0" i="0" kern="1200" dirty="0">
                <a:solidFill>
                  <a:schemeClr val="tx1"/>
                </a:solidFill>
                <a:effectLst/>
                <a:latin typeface="+mn-lt"/>
                <a:ea typeface="+mn-ea"/>
                <a:cs typeface="+mn-cs"/>
              </a:rPr>
            </a:br>
            <a:r>
              <a:rPr lang="en-US" sz="1200" b="0" i="0" u="sng" kern="1200" dirty="0">
                <a:solidFill>
                  <a:schemeClr val="tx1"/>
                </a:solidFill>
                <a:effectLst/>
                <a:latin typeface="+mn-lt"/>
                <a:ea typeface="+mn-ea"/>
                <a:cs typeface="+mn-cs"/>
              </a:rPr>
              <a:t>Placement Preferences: </a:t>
            </a:r>
          </a:p>
          <a:p>
            <a:r>
              <a:rPr lang="en-US" sz="1200" b="0" i="0" kern="1200" dirty="0">
                <a:solidFill>
                  <a:schemeClr val="tx1"/>
                </a:solidFill>
                <a:effectLst/>
                <a:latin typeface="+mn-lt"/>
                <a:ea typeface="+mn-ea"/>
                <a:cs typeface="+mn-cs"/>
              </a:rPr>
              <a:t>	Elkins – Kate Fort used this as well in her update so I am not sure if you will want to include this, but it gave a good example of delays that can be caused by the inaction of the state (an ICPC was delayed) and tension between relative placement and foster parent (which in this case was fueled in some part by the GAL). </a:t>
            </a:r>
          </a:p>
          <a:p>
            <a:endParaRPr lang="en-US" sz="1200" b="0" i="0" kern="1200" dirty="0">
              <a:solidFill>
                <a:schemeClr val="tx1"/>
              </a:solidFill>
              <a:effectLst/>
              <a:latin typeface="+mn-lt"/>
              <a:ea typeface="+mn-ea"/>
              <a:cs typeface="+mn-cs"/>
            </a:endParaRPr>
          </a:p>
          <a:p>
            <a:r>
              <a:rPr lang="en-US" sz="1200" b="0" i="0" u="sng" kern="1200" dirty="0">
                <a:solidFill>
                  <a:schemeClr val="tx1"/>
                </a:solidFill>
                <a:effectLst/>
                <a:latin typeface="+mn-lt"/>
                <a:ea typeface="+mn-ea"/>
                <a:cs typeface="+mn-cs"/>
              </a:rPr>
              <a:t>QEW: </a:t>
            </a:r>
          </a:p>
          <a:p>
            <a:r>
              <a:rPr lang="en-US" sz="1200" b="0" i="0" kern="1200" dirty="0">
                <a:solidFill>
                  <a:schemeClr val="tx1"/>
                </a:solidFill>
                <a:effectLst/>
                <a:latin typeface="+mn-lt"/>
                <a:ea typeface="+mn-ea"/>
                <a:cs typeface="+mn-cs"/>
              </a:rPr>
              <a:t>	B.V. – Father argued testimony of QEW insufficient. ICWA coordinator testified as QEW and agreed with termination since there was no evidence that Father would be released from prison soon. The court acknowledged while her testimony was limited, it found that ICWA does not clarify the scope of the expert testimony required, nor does it require that the expert testimony provide the sole basis for the court’s finding. So based on totality of father’s lengthy incarceration, he would be unable to care for children or provide support. There was substantial evidence from the juvenile court to find beyond a reasonable doubt that continued custody was likely to result in serious emotional or physical damage to the children. I included this because it </a:t>
            </a:r>
            <a:r>
              <a:rPr lang="en-US" sz="1200" b="0" i="0" kern="1200" dirty="0" err="1">
                <a:solidFill>
                  <a:schemeClr val="tx1"/>
                </a:solidFill>
                <a:effectLst/>
                <a:latin typeface="+mn-lt"/>
                <a:ea typeface="+mn-ea"/>
                <a:cs typeface="+mn-cs"/>
              </a:rPr>
              <a:t>dealth</a:t>
            </a:r>
            <a:r>
              <a:rPr lang="en-US" sz="1200" b="0" i="0" kern="1200" dirty="0">
                <a:solidFill>
                  <a:schemeClr val="tx1"/>
                </a:solidFill>
                <a:effectLst/>
                <a:latin typeface="+mn-lt"/>
                <a:ea typeface="+mn-ea"/>
                <a:cs typeface="+mn-cs"/>
              </a:rPr>
              <a:t> with </a:t>
            </a:r>
            <a:r>
              <a:rPr lang="en-US" sz="1200" b="0" i="0" kern="1200" dirty="0" err="1">
                <a:solidFill>
                  <a:schemeClr val="tx1"/>
                </a:solidFill>
                <a:effectLst/>
                <a:latin typeface="+mn-lt"/>
                <a:ea typeface="+mn-ea"/>
                <a:cs typeface="+mn-cs"/>
              </a:rPr>
              <a:t>sufficienty</a:t>
            </a:r>
            <a:r>
              <a:rPr lang="en-US" sz="1200" b="0" i="0" kern="1200" dirty="0">
                <a:solidFill>
                  <a:schemeClr val="tx1"/>
                </a:solidFill>
                <a:effectLst/>
                <a:latin typeface="+mn-lt"/>
                <a:ea typeface="+mn-ea"/>
                <a:cs typeface="+mn-cs"/>
              </a:rPr>
              <a:t> of QEW testimony. Also, possibly a place to highlight what is needed in QEW testimony according to ICWA. </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2DD18B5-F910-44DE-B3BA-5135CF1D1C61}" type="slidenum">
              <a:rPr lang="en-US" smtClean="0"/>
              <a:t>19</a:t>
            </a:fld>
            <a:endParaRPr lang="en-US"/>
          </a:p>
        </p:txBody>
      </p:sp>
    </p:spTree>
    <p:extLst>
      <p:ext uri="{BB962C8B-B14F-4D97-AF65-F5344CB8AC3E}">
        <p14:creationId xmlns:p14="http://schemas.microsoft.com/office/powerpoint/2010/main" val="3402997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DD18B5-F910-44DE-B3BA-5135CF1D1C61}" type="slidenum">
              <a:rPr lang="en-US" smtClean="0"/>
              <a:t>20</a:t>
            </a:fld>
            <a:endParaRPr lang="en-US"/>
          </a:p>
        </p:txBody>
      </p:sp>
    </p:spTree>
    <p:extLst>
      <p:ext uri="{BB962C8B-B14F-4D97-AF65-F5344CB8AC3E}">
        <p14:creationId xmlns:p14="http://schemas.microsoft.com/office/powerpoint/2010/main" val="1518986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DD18B5-F910-44DE-B3BA-5135CF1D1C61}" type="slidenum">
              <a:rPr lang="en-US" smtClean="0"/>
              <a:t>2</a:t>
            </a:fld>
            <a:endParaRPr lang="en-US"/>
          </a:p>
        </p:txBody>
      </p:sp>
    </p:spTree>
    <p:extLst>
      <p:ext uri="{BB962C8B-B14F-4D97-AF65-F5344CB8AC3E}">
        <p14:creationId xmlns:p14="http://schemas.microsoft.com/office/powerpoint/2010/main" val="2211553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included cases from last year’s presentation. </a:t>
            </a:r>
          </a:p>
          <a:p>
            <a:r>
              <a:rPr lang="en-US" dirty="0"/>
              <a:t>Perhaps a short comparison could be made between themes discussed last time (Equal protection, tribe’s right to intervention, transfer, ICWA inquiry and notice to tribe), and what continues to be seen in cases. </a:t>
            </a:r>
          </a:p>
          <a:p>
            <a:r>
              <a:rPr lang="en-US" dirty="0"/>
              <a:t>We could shorten this list if this seems like too much information or delete entirely. </a:t>
            </a:r>
          </a:p>
        </p:txBody>
      </p:sp>
      <p:sp>
        <p:nvSpPr>
          <p:cNvPr id="4" name="Slide Number Placeholder 3"/>
          <p:cNvSpPr>
            <a:spLocks noGrp="1"/>
          </p:cNvSpPr>
          <p:nvPr>
            <p:ph type="sldNum" sz="quarter" idx="5"/>
          </p:nvPr>
        </p:nvSpPr>
        <p:spPr/>
        <p:txBody>
          <a:bodyPr/>
          <a:lstStyle/>
          <a:p>
            <a:fld id="{42DD18B5-F910-44DE-B3BA-5135CF1D1C61}" type="slidenum">
              <a:rPr lang="en-US" smtClean="0"/>
              <a:t>3</a:t>
            </a:fld>
            <a:endParaRPr lang="en-US"/>
          </a:p>
        </p:txBody>
      </p:sp>
    </p:spTree>
    <p:extLst>
      <p:ext uri="{BB962C8B-B14F-4D97-AF65-F5344CB8AC3E}">
        <p14:creationId xmlns:p14="http://schemas.microsoft.com/office/powerpoint/2010/main" val="3501746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case was included in Kate Fort’s ICWA Case Law update in May, so I am not sure if you would rather remove it. I included it just to briefly underscore that ICWA’s application is political, not racial. </a:t>
            </a:r>
          </a:p>
        </p:txBody>
      </p:sp>
      <p:sp>
        <p:nvSpPr>
          <p:cNvPr id="4" name="Slide Number Placeholder 3"/>
          <p:cNvSpPr>
            <a:spLocks noGrp="1"/>
          </p:cNvSpPr>
          <p:nvPr>
            <p:ph type="sldNum" sz="quarter" idx="5"/>
          </p:nvPr>
        </p:nvSpPr>
        <p:spPr/>
        <p:txBody>
          <a:bodyPr/>
          <a:lstStyle/>
          <a:p>
            <a:fld id="{42DD18B5-F910-44DE-B3BA-5135CF1D1C61}" type="slidenum">
              <a:rPr lang="en-US" smtClean="0"/>
              <a:t>4</a:t>
            </a:fld>
            <a:endParaRPr lang="en-US"/>
          </a:p>
        </p:txBody>
      </p:sp>
    </p:spTree>
    <p:extLst>
      <p:ext uri="{BB962C8B-B14F-4D97-AF65-F5344CB8AC3E}">
        <p14:creationId xmlns:p14="http://schemas.microsoft.com/office/powerpoint/2010/main" val="272581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EEC1C-97E1-9FAE-65A5-25A7AC667B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20F8B8-C0B9-F2DC-0794-D439F642AB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859982-AD28-3432-2A7D-DFE05353C415}"/>
              </a:ext>
            </a:extLst>
          </p:cNvPr>
          <p:cNvSpPr>
            <a:spLocks noGrp="1"/>
          </p:cNvSpPr>
          <p:nvPr>
            <p:ph type="body" idx="1"/>
          </p:nvPr>
        </p:nvSpPr>
        <p:spPr/>
        <p:txBody>
          <a:bodyPr/>
          <a:lstStyle/>
          <a:p>
            <a:r>
              <a:rPr lang="en-US" dirty="0"/>
              <a:t>This case was included in Kate Fort’s ICWA Case Law update in May, so I am not sure if you would rather remove it. I included it just to briefly underscore that ICWA’s application is political, not racial. </a:t>
            </a:r>
          </a:p>
        </p:txBody>
      </p:sp>
      <p:sp>
        <p:nvSpPr>
          <p:cNvPr id="4" name="Slide Number Placeholder 3">
            <a:extLst>
              <a:ext uri="{FF2B5EF4-FFF2-40B4-BE49-F238E27FC236}">
                <a16:creationId xmlns:a16="http://schemas.microsoft.com/office/drawing/2014/main" id="{AAC30025-BC72-78F9-042A-722B838FE17F}"/>
              </a:ext>
            </a:extLst>
          </p:cNvPr>
          <p:cNvSpPr>
            <a:spLocks noGrp="1"/>
          </p:cNvSpPr>
          <p:nvPr>
            <p:ph type="sldNum" sz="quarter" idx="5"/>
          </p:nvPr>
        </p:nvSpPr>
        <p:spPr/>
        <p:txBody>
          <a:bodyPr/>
          <a:lstStyle/>
          <a:p>
            <a:fld id="{42DD18B5-F910-44DE-B3BA-5135CF1D1C61}" type="slidenum">
              <a:rPr lang="en-US" smtClean="0"/>
              <a:t>5</a:t>
            </a:fld>
            <a:endParaRPr lang="en-US"/>
          </a:p>
        </p:txBody>
      </p:sp>
    </p:spTree>
    <p:extLst>
      <p:ext uri="{BB962C8B-B14F-4D97-AF65-F5344CB8AC3E}">
        <p14:creationId xmlns:p14="http://schemas.microsoft.com/office/powerpoint/2010/main" val="2927965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C7157-1666-19DF-507C-15E665F948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91BD31-35B4-66D5-6C87-6458062BAA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42082F-F615-A197-70A9-3A35756D6E5C}"/>
              </a:ext>
            </a:extLst>
          </p:cNvPr>
          <p:cNvSpPr>
            <a:spLocks noGrp="1"/>
          </p:cNvSpPr>
          <p:nvPr>
            <p:ph type="body" idx="1"/>
          </p:nvPr>
        </p:nvSpPr>
        <p:spPr/>
        <p:txBody>
          <a:bodyPr/>
          <a:lstStyle/>
          <a:p>
            <a:r>
              <a:rPr lang="en-US" dirty="0"/>
              <a:t>I included this just to highlight again why ICWA was enacted and why it’s important that the state and court make this inquiry. </a:t>
            </a:r>
          </a:p>
        </p:txBody>
      </p:sp>
      <p:sp>
        <p:nvSpPr>
          <p:cNvPr id="4" name="Slide Number Placeholder 3">
            <a:extLst>
              <a:ext uri="{FF2B5EF4-FFF2-40B4-BE49-F238E27FC236}">
                <a16:creationId xmlns:a16="http://schemas.microsoft.com/office/drawing/2014/main" id="{E162B0E1-D295-60E7-990F-1CDEC84AC693}"/>
              </a:ext>
            </a:extLst>
          </p:cNvPr>
          <p:cNvSpPr>
            <a:spLocks noGrp="1"/>
          </p:cNvSpPr>
          <p:nvPr>
            <p:ph type="sldNum" sz="quarter" idx="5"/>
          </p:nvPr>
        </p:nvSpPr>
        <p:spPr/>
        <p:txBody>
          <a:bodyPr/>
          <a:lstStyle/>
          <a:p>
            <a:fld id="{42DD18B5-F910-44DE-B3BA-5135CF1D1C61}" type="slidenum">
              <a:rPr lang="en-US" smtClean="0"/>
              <a:t>6</a:t>
            </a:fld>
            <a:endParaRPr lang="en-US"/>
          </a:p>
        </p:txBody>
      </p:sp>
    </p:spTree>
    <p:extLst>
      <p:ext uri="{BB962C8B-B14F-4D97-AF65-F5344CB8AC3E}">
        <p14:creationId xmlns:p14="http://schemas.microsoft.com/office/powerpoint/2010/main" val="2698601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included this just to highlight again why ICWA was enacted and why it’s important that the state and court make this inquiry. </a:t>
            </a:r>
          </a:p>
        </p:txBody>
      </p:sp>
      <p:sp>
        <p:nvSpPr>
          <p:cNvPr id="4" name="Slide Number Placeholder 3"/>
          <p:cNvSpPr>
            <a:spLocks noGrp="1"/>
          </p:cNvSpPr>
          <p:nvPr>
            <p:ph type="sldNum" sz="quarter" idx="5"/>
          </p:nvPr>
        </p:nvSpPr>
        <p:spPr/>
        <p:txBody>
          <a:bodyPr/>
          <a:lstStyle/>
          <a:p>
            <a:fld id="{42DD18B5-F910-44DE-B3BA-5135CF1D1C61}" type="slidenum">
              <a:rPr lang="en-US" smtClean="0"/>
              <a:t>7</a:t>
            </a:fld>
            <a:endParaRPr lang="en-US"/>
          </a:p>
        </p:txBody>
      </p:sp>
    </p:spTree>
    <p:extLst>
      <p:ext uri="{BB962C8B-B14F-4D97-AF65-F5344CB8AC3E}">
        <p14:creationId xmlns:p14="http://schemas.microsoft.com/office/powerpoint/2010/main" val="3685365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DD18B5-F910-44DE-B3BA-5135CF1D1C61}" type="slidenum">
              <a:rPr lang="en-US" smtClean="0"/>
              <a:t>8</a:t>
            </a:fld>
            <a:endParaRPr lang="en-US"/>
          </a:p>
        </p:txBody>
      </p:sp>
    </p:spTree>
    <p:extLst>
      <p:ext uri="{BB962C8B-B14F-4D97-AF65-F5344CB8AC3E}">
        <p14:creationId xmlns:p14="http://schemas.microsoft.com/office/powerpoint/2010/main" val="3556362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DD18B5-F910-44DE-B3BA-5135CF1D1C61}" type="slidenum">
              <a:rPr lang="en-US" smtClean="0"/>
              <a:t>9</a:t>
            </a:fld>
            <a:endParaRPr lang="en-US"/>
          </a:p>
        </p:txBody>
      </p:sp>
    </p:spTree>
    <p:extLst>
      <p:ext uri="{BB962C8B-B14F-4D97-AF65-F5344CB8AC3E}">
        <p14:creationId xmlns:p14="http://schemas.microsoft.com/office/powerpoint/2010/main" val="862043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43EB5-E921-D8D8-5710-FC6807AA21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8BE945-6054-C274-F55D-9CA4D04B3D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4DD47A-C940-4B44-7953-34A83C1F3255}"/>
              </a:ext>
            </a:extLst>
          </p:cNvPr>
          <p:cNvSpPr>
            <a:spLocks noGrp="1"/>
          </p:cNvSpPr>
          <p:nvPr>
            <p:ph type="dt" sz="half" idx="10"/>
          </p:nvPr>
        </p:nvSpPr>
        <p:spPr/>
        <p:txBody>
          <a:bodyPr/>
          <a:lstStyle/>
          <a:p>
            <a:fld id="{CC606EC3-DE44-4007-AEBD-C8D3AF6CB156}" type="datetimeFigureOut">
              <a:rPr lang="en-US" smtClean="0"/>
              <a:t>8/11/2025</a:t>
            </a:fld>
            <a:endParaRPr lang="en-US"/>
          </a:p>
        </p:txBody>
      </p:sp>
      <p:sp>
        <p:nvSpPr>
          <p:cNvPr id="5" name="Footer Placeholder 4">
            <a:extLst>
              <a:ext uri="{FF2B5EF4-FFF2-40B4-BE49-F238E27FC236}">
                <a16:creationId xmlns:a16="http://schemas.microsoft.com/office/drawing/2014/main" id="{36561CFD-BF26-A718-0BFA-CE82DB7204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46D6FD-E7E2-2008-39A2-86A1CFC44F67}"/>
              </a:ext>
            </a:extLst>
          </p:cNvPr>
          <p:cNvSpPr>
            <a:spLocks noGrp="1"/>
          </p:cNvSpPr>
          <p:nvPr>
            <p:ph type="sldNum" sz="quarter" idx="12"/>
          </p:nvPr>
        </p:nvSpPr>
        <p:spPr/>
        <p:txBody>
          <a:bodyPr/>
          <a:lstStyle/>
          <a:p>
            <a:fld id="{65166B9C-0433-4C8A-B4FF-AFA6C011C52A}" type="slidenum">
              <a:rPr lang="en-US" smtClean="0"/>
              <a:t>‹#›</a:t>
            </a:fld>
            <a:endParaRPr lang="en-US"/>
          </a:p>
        </p:txBody>
      </p:sp>
    </p:spTree>
    <p:extLst>
      <p:ext uri="{BB962C8B-B14F-4D97-AF65-F5344CB8AC3E}">
        <p14:creationId xmlns:p14="http://schemas.microsoft.com/office/powerpoint/2010/main" val="1116345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86A0D-8060-56CF-AEF3-AFC829D026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CE3A89-2B75-7E21-C7AE-B2A73117D8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0D2813-22F7-8563-FD27-A2E24E77D3F5}"/>
              </a:ext>
            </a:extLst>
          </p:cNvPr>
          <p:cNvSpPr>
            <a:spLocks noGrp="1"/>
          </p:cNvSpPr>
          <p:nvPr>
            <p:ph type="dt" sz="half" idx="10"/>
          </p:nvPr>
        </p:nvSpPr>
        <p:spPr/>
        <p:txBody>
          <a:bodyPr/>
          <a:lstStyle/>
          <a:p>
            <a:fld id="{CC606EC3-DE44-4007-AEBD-C8D3AF6CB156}" type="datetimeFigureOut">
              <a:rPr lang="en-US" smtClean="0"/>
              <a:t>8/11/2025</a:t>
            </a:fld>
            <a:endParaRPr lang="en-US"/>
          </a:p>
        </p:txBody>
      </p:sp>
      <p:sp>
        <p:nvSpPr>
          <p:cNvPr id="5" name="Footer Placeholder 4">
            <a:extLst>
              <a:ext uri="{FF2B5EF4-FFF2-40B4-BE49-F238E27FC236}">
                <a16:creationId xmlns:a16="http://schemas.microsoft.com/office/drawing/2014/main" id="{B16F007D-6FAD-CAE6-5947-E1559EBFEC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802A90-FA8B-C244-5785-B1EC7D174637}"/>
              </a:ext>
            </a:extLst>
          </p:cNvPr>
          <p:cNvSpPr>
            <a:spLocks noGrp="1"/>
          </p:cNvSpPr>
          <p:nvPr>
            <p:ph type="sldNum" sz="quarter" idx="12"/>
          </p:nvPr>
        </p:nvSpPr>
        <p:spPr/>
        <p:txBody>
          <a:bodyPr/>
          <a:lstStyle/>
          <a:p>
            <a:fld id="{65166B9C-0433-4C8A-B4FF-AFA6C011C52A}" type="slidenum">
              <a:rPr lang="en-US" smtClean="0"/>
              <a:t>‹#›</a:t>
            </a:fld>
            <a:endParaRPr lang="en-US"/>
          </a:p>
        </p:txBody>
      </p:sp>
    </p:spTree>
    <p:extLst>
      <p:ext uri="{BB962C8B-B14F-4D97-AF65-F5344CB8AC3E}">
        <p14:creationId xmlns:p14="http://schemas.microsoft.com/office/powerpoint/2010/main" val="3736997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F2C281-F296-0D9F-A6A0-1A4448FA87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382432-525A-6CA1-E7C8-1AD542FDB3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FF74A0-0299-AAB2-78D0-F5FF4A8BBE73}"/>
              </a:ext>
            </a:extLst>
          </p:cNvPr>
          <p:cNvSpPr>
            <a:spLocks noGrp="1"/>
          </p:cNvSpPr>
          <p:nvPr>
            <p:ph type="dt" sz="half" idx="10"/>
          </p:nvPr>
        </p:nvSpPr>
        <p:spPr/>
        <p:txBody>
          <a:bodyPr/>
          <a:lstStyle/>
          <a:p>
            <a:fld id="{CC606EC3-DE44-4007-AEBD-C8D3AF6CB156}" type="datetimeFigureOut">
              <a:rPr lang="en-US" smtClean="0"/>
              <a:t>8/11/2025</a:t>
            </a:fld>
            <a:endParaRPr lang="en-US"/>
          </a:p>
        </p:txBody>
      </p:sp>
      <p:sp>
        <p:nvSpPr>
          <p:cNvPr id="5" name="Footer Placeholder 4">
            <a:extLst>
              <a:ext uri="{FF2B5EF4-FFF2-40B4-BE49-F238E27FC236}">
                <a16:creationId xmlns:a16="http://schemas.microsoft.com/office/drawing/2014/main" id="{1220A1E3-81D7-3B59-6F35-C41DA1C8BD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7B71E2-46A0-7995-F4E9-E4692F1AC60C}"/>
              </a:ext>
            </a:extLst>
          </p:cNvPr>
          <p:cNvSpPr>
            <a:spLocks noGrp="1"/>
          </p:cNvSpPr>
          <p:nvPr>
            <p:ph type="sldNum" sz="quarter" idx="12"/>
          </p:nvPr>
        </p:nvSpPr>
        <p:spPr/>
        <p:txBody>
          <a:bodyPr/>
          <a:lstStyle/>
          <a:p>
            <a:fld id="{65166B9C-0433-4C8A-B4FF-AFA6C011C52A}" type="slidenum">
              <a:rPr lang="en-US" smtClean="0"/>
              <a:t>‹#›</a:t>
            </a:fld>
            <a:endParaRPr lang="en-US"/>
          </a:p>
        </p:txBody>
      </p:sp>
    </p:spTree>
    <p:extLst>
      <p:ext uri="{BB962C8B-B14F-4D97-AF65-F5344CB8AC3E}">
        <p14:creationId xmlns:p14="http://schemas.microsoft.com/office/powerpoint/2010/main" val="199818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29C69-3BC0-F6F7-826B-631AC673A2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418DA0-2E0C-4D83-F7A8-70ABFF062F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ABD6AE-0B55-993A-F288-433D2FE4D7BC}"/>
              </a:ext>
            </a:extLst>
          </p:cNvPr>
          <p:cNvSpPr>
            <a:spLocks noGrp="1"/>
          </p:cNvSpPr>
          <p:nvPr>
            <p:ph type="dt" sz="half" idx="10"/>
          </p:nvPr>
        </p:nvSpPr>
        <p:spPr/>
        <p:txBody>
          <a:bodyPr/>
          <a:lstStyle/>
          <a:p>
            <a:fld id="{CC606EC3-DE44-4007-AEBD-C8D3AF6CB156}" type="datetimeFigureOut">
              <a:rPr lang="en-US" smtClean="0"/>
              <a:t>8/11/2025</a:t>
            </a:fld>
            <a:endParaRPr lang="en-US"/>
          </a:p>
        </p:txBody>
      </p:sp>
      <p:sp>
        <p:nvSpPr>
          <p:cNvPr id="5" name="Footer Placeholder 4">
            <a:extLst>
              <a:ext uri="{FF2B5EF4-FFF2-40B4-BE49-F238E27FC236}">
                <a16:creationId xmlns:a16="http://schemas.microsoft.com/office/drawing/2014/main" id="{270B8E3E-DCB4-C359-4691-1CA830D0F8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60A88A-DA59-7848-D847-9A8E8D04A975}"/>
              </a:ext>
            </a:extLst>
          </p:cNvPr>
          <p:cNvSpPr>
            <a:spLocks noGrp="1"/>
          </p:cNvSpPr>
          <p:nvPr>
            <p:ph type="sldNum" sz="quarter" idx="12"/>
          </p:nvPr>
        </p:nvSpPr>
        <p:spPr/>
        <p:txBody>
          <a:bodyPr/>
          <a:lstStyle/>
          <a:p>
            <a:fld id="{65166B9C-0433-4C8A-B4FF-AFA6C011C52A}" type="slidenum">
              <a:rPr lang="en-US" smtClean="0"/>
              <a:t>‹#›</a:t>
            </a:fld>
            <a:endParaRPr lang="en-US"/>
          </a:p>
        </p:txBody>
      </p:sp>
    </p:spTree>
    <p:extLst>
      <p:ext uri="{BB962C8B-B14F-4D97-AF65-F5344CB8AC3E}">
        <p14:creationId xmlns:p14="http://schemas.microsoft.com/office/powerpoint/2010/main" val="348234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049A4-6934-4452-0C76-3283609ABC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78C747-B504-045F-BF00-C997439A74E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AD827A-DB0B-87DF-3284-6946217DFFE9}"/>
              </a:ext>
            </a:extLst>
          </p:cNvPr>
          <p:cNvSpPr>
            <a:spLocks noGrp="1"/>
          </p:cNvSpPr>
          <p:nvPr>
            <p:ph type="dt" sz="half" idx="10"/>
          </p:nvPr>
        </p:nvSpPr>
        <p:spPr/>
        <p:txBody>
          <a:bodyPr/>
          <a:lstStyle/>
          <a:p>
            <a:fld id="{CC606EC3-DE44-4007-AEBD-C8D3AF6CB156}" type="datetimeFigureOut">
              <a:rPr lang="en-US" smtClean="0"/>
              <a:t>8/11/2025</a:t>
            </a:fld>
            <a:endParaRPr lang="en-US"/>
          </a:p>
        </p:txBody>
      </p:sp>
      <p:sp>
        <p:nvSpPr>
          <p:cNvPr id="5" name="Footer Placeholder 4">
            <a:extLst>
              <a:ext uri="{FF2B5EF4-FFF2-40B4-BE49-F238E27FC236}">
                <a16:creationId xmlns:a16="http://schemas.microsoft.com/office/drawing/2014/main" id="{CC06F37A-79C3-2268-91BA-BE40D495FF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222A4B-3183-5340-246D-0BFA8644E8B1}"/>
              </a:ext>
            </a:extLst>
          </p:cNvPr>
          <p:cNvSpPr>
            <a:spLocks noGrp="1"/>
          </p:cNvSpPr>
          <p:nvPr>
            <p:ph type="sldNum" sz="quarter" idx="12"/>
          </p:nvPr>
        </p:nvSpPr>
        <p:spPr/>
        <p:txBody>
          <a:bodyPr/>
          <a:lstStyle/>
          <a:p>
            <a:fld id="{65166B9C-0433-4C8A-B4FF-AFA6C011C52A}" type="slidenum">
              <a:rPr lang="en-US" smtClean="0"/>
              <a:t>‹#›</a:t>
            </a:fld>
            <a:endParaRPr lang="en-US"/>
          </a:p>
        </p:txBody>
      </p:sp>
    </p:spTree>
    <p:extLst>
      <p:ext uri="{BB962C8B-B14F-4D97-AF65-F5344CB8AC3E}">
        <p14:creationId xmlns:p14="http://schemas.microsoft.com/office/powerpoint/2010/main" val="169496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818A0-9E14-878F-F41C-4AF7439F7E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754A5B-CDEB-897F-7E7A-70CE6C6863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C651E2-0647-1604-0F5E-37D4F23D26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1BF19A-C360-9978-8F64-C1A5897B7FC8}"/>
              </a:ext>
            </a:extLst>
          </p:cNvPr>
          <p:cNvSpPr>
            <a:spLocks noGrp="1"/>
          </p:cNvSpPr>
          <p:nvPr>
            <p:ph type="dt" sz="half" idx="10"/>
          </p:nvPr>
        </p:nvSpPr>
        <p:spPr/>
        <p:txBody>
          <a:bodyPr/>
          <a:lstStyle/>
          <a:p>
            <a:fld id="{CC606EC3-DE44-4007-AEBD-C8D3AF6CB156}" type="datetimeFigureOut">
              <a:rPr lang="en-US" smtClean="0"/>
              <a:t>8/11/2025</a:t>
            </a:fld>
            <a:endParaRPr lang="en-US"/>
          </a:p>
        </p:txBody>
      </p:sp>
      <p:sp>
        <p:nvSpPr>
          <p:cNvPr id="6" name="Footer Placeholder 5">
            <a:extLst>
              <a:ext uri="{FF2B5EF4-FFF2-40B4-BE49-F238E27FC236}">
                <a16:creationId xmlns:a16="http://schemas.microsoft.com/office/drawing/2014/main" id="{086BA982-2B79-9A52-A6E2-E66AFF7E47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2E682B-79D0-057F-AF9E-62CCC4E2D88B}"/>
              </a:ext>
            </a:extLst>
          </p:cNvPr>
          <p:cNvSpPr>
            <a:spLocks noGrp="1"/>
          </p:cNvSpPr>
          <p:nvPr>
            <p:ph type="sldNum" sz="quarter" idx="12"/>
          </p:nvPr>
        </p:nvSpPr>
        <p:spPr/>
        <p:txBody>
          <a:bodyPr/>
          <a:lstStyle/>
          <a:p>
            <a:fld id="{65166B9C-0433-4C8A-B4FF-AFA6C011C52A}" type="slidenum">
              <a:rPr lang="en-US" smtClean="0"/>
              <a:t>‹#›</a:t>
            </a:fld>
            <a:endParaRPr lang="en-US"/>
          </a:p>
        </p:txBody>
      </p:sp>
    </p:spTree>
    <p:extLst>
      <p:ext uri="{BB962C8B-B14F-4D97-AF65-F5344CB8AC3E}">
        <p14:creationId xmlns:p14="http://schemas.microsoft.com/office/powerpoint/2010/main" val="3407534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B6FBC-D584-AD9D-EC63-631F5FEFC2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46032B-B2DE-89DC-B418-BB947B29DA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96628E-8420-FCEE-8D62-59B93EC98E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740735-6E6A-8926-15A1-8EE3A83A0B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C305D6-1669-E3BE-FA0D-01ADFCA297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845744-1166-00A4-440D-8F3A598091B9}"/>
              </a:ext>
            </a:extLst>
          </p:cNvPr>
          <p:cNvSpPr>
            <a:spLocks noGrp="1"/>
          </p:cNvSpPr>
          <p:nvPr>
            <p:ph type="dt" sz="half" idx="10"/>
          </p:nvPr>
        </p:nvSpPr>
        <p:spPr/>
        <p:txBody>
          <a:bodyPr/>
          <a:lstStyle/>
          <a:p>
            <a:fld id="{CC606EC3-DE44-4007-AEBD-C8D3AF6CB156}" type="datetimeFigureOut">
              <a:rPr lang="en-US" smtClean="0"/>
              <a:t>8/11/2025</a:t>
            </a:fld>
            <a:endParaRPr lang="en-US"/>
          </a:p>
        </p:txBody>
      </p:sp>
      <p:sp>
        <p:nvSpPr>
          <p:cNvPr id="8" name="Footer Placeholder 7">
            <a:extLst>
              <a:ext uri="{FF2B5EF4-FFF2-40B4-BE49-F238E27FC236}">
                <a16:creationId xmlns:a16="http://schemas.microsoft.com/office/drawing/2014/main" id="{4F7EEDA8-95CE-4D7F-B340-1ADE0B39BB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1CB862-C9E6-E22C-CDC5-54AACFFB0008}"/>
              </a:ext>
            </a:extLst>
          </p:cNvPr>
          <p:cNvSpPr>
            <a:spLocks noGrp="1"/>
          </p:cNvSpPr>
          <p:nvPr>
            <p:ph type="sldNum" sz="quarter" idx="12"/>
          </p:nvPr>
        </p:nvSpPr>
        <p:spPr/>
        <p:txBody>
          <a:bodyPr/>
          <a:lstStyle/>
          <a:p>
            <a:fld id="{65166B9C-0433-4C8A-B4FF-AFA6C011C52A}" type="slidenum">
              <a:rPr lang="en-US" smtClean="0"/>
              <a:t>‹#›</a:t>
            </a:fld>
            <a:endParaRPr lang="en-US"/>
          </a:p>
        </p:txBody>
      </p:sp>
    </p:spTree>
    <p:extLst>
      <p:ext uri="{BB962C8B-B14F-4D97-AF65-F5344CB8AC3E}">
        <p14:creationId xmlns:p14="http://schemas.microsoft.com/office/powerpoint/2010/main" val="1138533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E47C-CB18-9A4B-3EEB-90BD8FAD60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19F934-660D-131C-7D3D-3B23B45FDE50}"/>
              </a:ext>
            </a:extLst>
          </p:cNvPr>
          <p:cNvSpPr>
            <a:spLocks noGrp="1"/>
          </p:cNvSpPr>
          <p:nvPr>
            <p:ph type="dt" sz="half" idx="10"/>
          </p:nvPr>
        </p:nvSpPr>
        <p:spPr/>
        <p:txBody>
          <a:bodyPr/>
          <a:lstStyle/>
          <a:p>
            <a:fld id="{CC606EC3-DE44-4007-AEBD-C8D3AF6CB156}" type="datetimeFigureOut">
              <a:rPr lang="en-US" smtClean="0"/>
              <a:t>8/11/2025</a:t>
            </a:fld>
            <a:endParaRPr lang="en-US"/>
          </a:p>
        </p:txBody>
      </p:sp>
      <p:sp>
        <p:nvSpPr>
          <p:cNvPr id="4" name="Footer Placeholder 3">
            <a:extLst>
              <a:ext uri="{FF2B5EF4-FFF2-40B4-BE49-F238E27FC236}">
                <a16:creationId xmlns:a16="http://schemas.microsoft.com/office/drawing/2014/main" id="{9B85E065-97D4-2689-2CF6-693DD8AA32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214FB9-0688-B5C3-6395-47A189EAB201}"/>
              </a:ext>
            </a:extLst>
          </p:cNvPr>
          <p:cNvSpPr>
            <a:spLocks noGrp="1"/>
          </p:cNvSpPr>
          <p:nvPr>
            <p:ph type="sldNum" sz="quarter" idx="12"/>
          </p:nvPr>
        </p:nvSpPr>
        <p:spPr/>
        <p:txBody>
          <a:bodyPr/>
          <a:lstStyle/>
          <a:p>
            <a:fld id="{65166B9C-0433-4C8A-B4FF-AFA6C011C52A}" type="slidenum">
              <a:rPr lang="en-US" smtClean="0"/>
              <a:t>‹#›</a:t>
            </a:fld>
            <a:endParaRPr lang="en-US"/>
          </a:p>
        </p:txBody>
      </p:sp>
    </p:spTree>
    <p:extLst>
      <p:ext uri="{BB962C8B-B14F-4D97-AF65-F5344CB8AC3E}">
        <p14:creationId xmlns:p14="http://schemas.microsoft.com/office/powerpoint/2010/main" val="4081065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40D071-BD70-FCF3-CDE1-6EC485086E45}"/>
              </a:ext>
            </a:extLst>
          </p:cNvPr>
          <p:cNvSpPr>
            <a:spLocks noGrp="1"/>
          </p:cNvSpPr>
          <p:nvPr>
            <p:ph type="dt" sz="half" idx="10"/>
          </p:nvPr>
        </p:nvSpPr>
        <p:spPr/>
        <p:txBody>
          <a:bodyPr/>
          <a:lstStyle/>
          <a:p>
            <a:fld id="{CC606EC3-DE44-4007-AEBD-C8D3AF6CB156}" type="datetimeFigureOut">
              <a:rPr lang="en-US" smtClean="0"/>
              <a:t>8/11/2025</a:t>
            </a:fld>
            <a:endParaRPr lang="en-US"/>
          </a:p>
        </p:txBody>
      </p:sp>
      <p:sp>
        <p:nvSpPr>
          <p:cNvPr id="3" name="Footer Placeholder 2">
            <a:extLst>
              <a:ext uri="{FF2B5EF4-FFF2-40B4-BE49-F238E27FC236}">
                <a16:creationId xmlns:a16="http://schemas.microsoft.com/office/drawing/2014/main" id="{003ED923-A042-625D-540D-CBB11F4C98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B4A729-97B6-E5CB-3651-49CD2351AD1C}"/>
              </a:ext>
            </a:extLst>
          </p:cNvPr>
          <p:cNvSpPr>
            <a:spLocks noGrp="1"/>
          </p:cNvSpPr>
          <p:nvPr>
            <p:ph type="sldNum" sz="quarter" idx="12"/>
          </p:nvPr>
        </p:nvSpPr>
        <p:spPr/>
        <p:txBody>
          <a:bodyPr/>
          <a:lstStyle/>
          <a:p>
            <a:fld id="{65166B9C-0433-4C8A-B4FF-AFA6C011C52A}" type="slidenum">
              <a:rPr lang="en-US" smtClean="0"/>
              <a:t>‹#›</a:t>
            </a:fld>
            <a:endParaRPr lang="en-US"/>
          </a:p>
        </p:txBody>
      </p:sp>
    </p:spTree>
    <p:extLst>
      <p:ext uri="{BB962C8B-B14F-4D97-AF65-F5344CB8AC3E}">
        <p14:creationId xmlns:p14="http://schemas.microsoft.com/office/powerpoint/2010/main" val="3279171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43DB9-E2F1-E29A-063F-D7B033BCDC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99AE3A-5BE1-F578-0648-39559BCA9A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E26E42-4BC4-9A67-2F25-D8FC1D992E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A01CDA-FBD9-CCF5-E5EE-01EB43C18311}"/>
              </a:ext>
            </a:extLst>
          </p:cNvPr>
          <p:cNvSpPr>
            <a:spLocks noGrp="1"/>
          </p:cNvSpPr>
          <p:nvPr>
            <p:ph type="dt" sz="half" idx="10"/>
          </p:nvPr>
        </p:nvSpPr>
        <p:spPr/>
        <p:txBody>
          <a:bodyPr/>
          <a:lstStyle/>
          <a:p>
            <a:fld id="{CC606EC3-DE44-4007-AEBD-C8D3AF6CB156}" type="datetimeFigureOut">
              <a:rPr lang="en-US" smtClean="0"/>
              <a:t>8/11/2025</a:t>
            </a:fld>
            <a:endParaRPr lang="en-US"/>
          </a:p>
        </p:txBody>
      </p:sp>
      <p:sp>
        <p:nvSpPr>
          <p:cNvPr id="6" name="Footer Placeholder 5">
            <a:extLst>
              <a:ext uri="{FF2B5EF4-FFF2-40B4-BE49-F238E27FC236}">
                <a16:creationId xmlns:a16="http://schemas.microsoft.com/office/drawing/2014/main" id="{9DE45F57-B8EA-9568-0BBC-55B66A7169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68E78C-D3C9-E4B5-211C-C56E9E8397E2}"/>
              </a:ext>
            </a:extLst>
          </p:cNvPr>
          <p:cNvSpPr>
            <a:spLocks noGrp="1"/>
          </p:cNvSpPr>
          <p:nvPr>
            <p:ph type="sldNum" sz="quarter" idx="12"/>
          </p:nvPr>
        </p:nvSpPr>
        <p:spPr/>
        <p:txBody>
          <a:bodyPr/>
          <a:lstStyle/>
          <a:p>
            <a:fld id="{65166B9C-0433-4C8A-B4FF-AFA6C011C52A}" type="slidenum">
              <a:rPr lang="en-US" smtClean="0"/>
              <a:t>‹#›</a:t>
            </a:fld>
            <a:endParaRPr lang="en-US"/>
          </a:p>
        </p:txBody>
      </p:sp>
    </p:spTree>
    <p:extLst>
      <p:ext uri="{BB962C8B-B14F-4D97-AF65-F5344CB8AC3E}">
        <p14:creationId xmlns:p14="http://schemas.microsoft.com/office/powerpoint/2010/main" val="153839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62647-B6F0-593F-B6D5-994378AE01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FD0C94-6B10-0228-7398-81ED943346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8FC24E-C0C6-0771-49A7-AAFB0A8389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32FAD2-36A2-C88E-FD0D-5ACAFBC76533}"/>
              </a:ext>
            </a:extLst>
          </p:cNvPr>
          <p:cNvSpPr>
            <a:spLocks noGrp="1"/>
          </p:cNvSpPr>
          <p:nvPr>
            <p:ph type="dt" sz="half" idx="10"/>
          </p:nvPr>
        </p:nvSpPr>
        <p:spPr/>
        <p:txBody>
          <a:bodyPr/>
          <a:lstStyle/>
          <a:p>
            <a:fld id="{CC606EC3-DE44-4007-AEBD-C8D3AF6CB156}" type="datetimeFigureOut">
              <a:rPr lang="en-US" smtClean="0"/>
              <a:t>8/11/2025</a:t>
            </a:fld>
            <a:endParaRPr lang="en-US"/>
          </a:p>
        </p:txBody>
      </p:sp>
      <p:sp>
        <p:nvSpPr>
          <p:cNvPr id="6" name="Footer Placeholder 5">
            <a:extLst>
              <a:ext uri="{FF2B5EF4-FFF2-40B4-BE49-F238E27FC236}">
                <a16:creationId xmlns:a16="http://schemas.microsoft.com/office/drawing/2014/main" id="{DB4B30AB-8EEF-A7AF-8ED0-81ECC076F3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8FF53B-5810-888C-745D-5AB9A2F75A97}"/>
              </a:ext>
            </a:extLst>
          </p:cNvPr>
          <p:cNvSpPr>
            <a:spLocks noGrp="1"/>
          </p:cNvSpPr>
          <p:nvPr>
            <p:ph type="sldNum" sz="quarter" idx="12"/>
          </p:nvPr>
        </p:nvSpPr>
        <p:spPr/>
        <p:txBody>
          <a:bodyPr/>
          <a:lstStyle/>
          <a:p>
            <a:fld id="{65166B9C-0433-4C8A-B4FF-AFA6C011C52A}" type="slidenum">
              <a:rPr lang="en-US" smtClean="0"/>
              <a:t>‹#›</a:t>
            </a:fld>
            <a:endParaRPr lang="en-US"/>
          </a:p>
        </p:txBody>
      </p:sp>
    </p:spTree>
    <p:extLst>
      <p:ext uri="{BB962C8B-B14F-4D97-AF65-F5344CB8AC3E}">
        <p14:creationId xmlns:p14="http://schemas.microsoft.com/office/powerpoint/2010/main" val="179640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00CDB1-AB0D-5783-1128-F4CF421329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0A49F1-B75D-CCCA-D15F-5793B45B55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543B9C-2849-AD85-75A4-53B1F3DBDF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606EC3-DE44-4007-AEBD-C8D3AF6CB156}" type="datetimeFigureOut">
              <a:rPr lang="en-US" smtClean="0"/>
              <a:t>8/11/2025</a:t>
            </a:fld>
            <a:endParaRPr lang="en-US"/>
          </a:p>
        </p:txBody>
      </p:sp>
      <p:sp>
        <p:nvSpPr>
          <p:cNvPr id="5" name="Footer Placeholder 4">
            <a:extLst>
              <a:ext uri="{FF2B5EF4-FFF2-40B4-BE49-F238E27FC236}">
                <a16:creationId xmlns:a16="http://schemas.microsoft.com/office/drawing/2014/main" id="{48B5119C-9B7D-30A3-D311-2DBEF2FBD3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F403457-3A30-EA92-2EED-18BF4C43D5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5166B9C-0433-4C8A-B4FF-AFA6C011C52A}" type="slidenum">
              <a:rPr lang="en-US" smtClean="0"/>
              <a:t>‹#›</a:t>
            </a:fld>
            <a:endParaRPr lang="en-US"/>
          </a:p>
        </p:txBody>
      </p:sp>
    </p:spTree>
    <p:extLst>
      <p:ext uri="{BB962C8B-B14F-4D97-AF65-F5344CB8AC3E}">
        <p14:creationId xmlns:p14="http://schemas.microsoft.com/office/powerpoint/2010/main" val="829867274"/>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81CA39-C903-41D3-04D5-786294BC4F77}"/>
              </a:ext>
            </a:extLst>
          </p:cNvPr>
          <p:cNvSpPr>
            <a:spLocks noGrp="1"/>
          </p:cNvSpPr>
          <p:nvPr>
            <p:ph type="ctrTitle"/>
          </p:nvPr>
        </p:nvSpPr>
        <p:spPr>
          <a:xfrm>
            <a:off x="1127208" y="857251"/>
            <a:ext cx="4747280" cy="3098061"/>
          </a:xfrm>
        </p:spPr>
        <p:txBody>
          <a:bodyPr anchor="b">
            <a:normAutofit/>
          </a:bodyPr>
          <a:lstStyle/>
          <a:p>
            <a:pPr algn="l"/>
            <a:r>
              <a:rPr lang="en-US" sz="5600" dirty="0">
                <a:solidFill>
                  <a:srgbClr val="FFFFFF"/>
                </a:solidFill>
              </a:rPr>
              <a:t>ICWA Case Law Update</a:t>
            </a:r>
          </a:p>
        </p:txBody>
      </p:sp>
      <p:sp>
        <p:nvSpPr>
          <p:cNvPr id="25" name="Rectangle 24">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29A7AE45-8CE1-0F2D-5587-C2F4A7D9D36A}"/>
              </a:ext>
            </a:extLst>
          </p:cNvPr>
          <p:cNvSpPr>
            <a:spLocks noGrp="1"/>
          </p:cNvSpPr>
          <p:nvPr>
            <p:ph type="subTitle" idx="1"/>
          </p:nvPr>
        </p:nvSpPr>
        <p:spPr>
          <a:xfrm>
            <a:off x="1127208" y="4756265"/>
            <a:ext cx="4393278" cy="1244483"/>
          </a:xfrm>
        </p:spPr>
        <p:txBody>
          <a:bodyPr anchor="t">
            <a:normAutofit/>
          </a:bodyPr>
          <a:lstStyle/>
          <a:p>
            <a:pPr algn="l"/>
            <a:r>
              <a:rPr lang="en-US" dirty="0">
                <a:solidFill>
                  <a:srgbClr val="FFFFFF"/>
                </a:solidFill>
              </a:rPr>
              <a:t>April Olson &amp; Autumn Shone</a:t>
            </a:r>
          </a:p>
          <a:p>
            <a:pPr algn="l"/>
            <a:r>
              <a:rPr lang="en-US" dirty="0">
                <a:solidFill>
                  <a:srgbClr val="FFFFFF"/>
                </a:solidFill>
              </a:rPr>
              <a:t>Rothstein Donatelli LLP </a:t>
            </a:r>
          </a:p>
        </p:txBody>
      </p:sp>
      <p:sp>
        <p:nvSpPr>
          <p:cNvPr id="26" name="Oval 25">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Scales of Justice">
            <a:extLst>
              <a:ext uri="{FF2B5EF4-FFF2-40B4-BE49-F238E27FC236}">
                <a16:creationId xmlns:a16="http://schemas.microsoft.com/office/drawing/2014/main" id="{E6036DED-3CD9-3540-5254-31E4C4E15B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61874" y="2108877"/>
            <a:ext cx="2654533" cy="2654533"/>
          </a:xfrm>
          <a:prstGeom prst="rect">
            <a:avLst/>
          </a:prstGeom>
        </p:spPr>
      </p:pic>
    </p:spTree>
    <p:extLst>
      <p:ext uri="{BB962C8B-B14F-4D97-AF65-F5344CB8AC3E}">
        <p14:creationId xmlns:p14="http://schemas.microsoft.com/office/powerpoint/2010/main" val="409875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par>
                                <p:cTn id="16" presetID="10" presetClass="entr" presetSubtype="0" fill="hold" nodeType="withEffect">
                                  <p:stCondLst>
                                    <p:cond delay="500"/>
                                  </p:stCondLst>
                                  <p:iterate>
                                    <p:tmPct val="10000"/>
                                  </p:iterate>
                                  <p:childTnLst>
                                    <p:set>
                                      <p:cBhvr>
                                        <p:cTn id="17" dur="1" fill="hold">
                                          <p:stCondLst>
                                            <p:cond delay="0"/>
                                          </p:stCondLst>
                                        </p:cTn>
                                        <p:tgtEl>
                                          <p:spTgt spid="7"/>
                                        </p:tgtEl>
                                        <p:attrNameLst>
                                          <p:attrName>style.visibility</p:attrName>
                                        </p:attrNameLst>
                                      </p:cBhvr>
                                      <p:to>
                                        <p:strVal val="visible"/>
                                      </p:to>
                                    </p:set>
                                    <p:animEffect transition="in" filter="fade">
                                      <p:cBhvr>
                                        <p:cTn id="18"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79307C-1D94-18E2-C6A5-18AC61E3B8DC}"/>
              </a:ext>
            </a:extLst>
          </p:cNvPr>
          <p:cNvSpPr>
            <a:spLocks noGrp="1"/>
          </p:cNvSpPr>
          <p:nvPr>
            <p:ph type="title"/>
          </p:nvPr>
        </p:nvSpPr>
        <p:spPr>
          <a:xfrm>
            <a:off x="1371599" y="294538"/>
            <a:ext cx="9895951" cy="1033669"/>
          </a:xfrm>
        </p:spPr>
        <p:txBody>
          <a:bodyPr>
            <a:normAutofit/>
          </a:bodyPr>
          <a:lstStyle/>
          <a:p>
            <a:r>
              <a:rPr lang="en-US" sz="4000" i="1">
                <a:solidFill>
                  <a:srgbClr val="FFFFFF"/>
                </a:solidFill>
              </a:rPr>
              <a:t>Matter of L.B.</a:t>
            </a:r>
            <a:r>
              <a:rPr lang="en-US" sz="4000">
                <a:solidFill>
                  <a:srgbClr val="FFFFFF"/>
                </a:solidFill>
              </a:rPr>
              <a:t>, 420 Mont. 192 (2025) </a:t>
            </a:r>
          </a:p>
        </p:txBody>
      </p:sp>
      <p:sp>
        <p:nvSpPr>
          <p:cNvPr id="3" name="Content Placeholder 2">
            <a:extLst>
              <a:ext uri="{FF2B5EF4-FFF2-40B4-BE49-F238E27FC236}">
                <a16:creationId xmlns:a16="http://schemas.microsoft.com/office/drawing/2014/main" id="{EDC36C83-E103-C10A-6C18-486F1060B06B}"/>
              </a:ext>
            </a:extLst>
          </p:cNvPr>
          <p:cNvSpPr>
            <a:spLocks noGrp="1"/>
          </p:cNvSpPr>
          <p:nvPr>
            <p:ph idx="1"/>
          </p:nvPr>
        </p:nvSpPr>
        <p:spPr>
          <a:xfrm>
            <a:off x="1371599" y="2318197"/>
            <a:ext cx="9724031" cy="3683358"/>
          </a:xfrm>
        </p:spPr>
        <p:txBody>
          <a:bodyPr anchor="ctr">
            <a:normAutofit/>
          </a:bodyPr>
          <a:lstStyle/>
          <a:p>
            <a:pPr>
              <a:buFont typeface="Wingdings" panose="05000000000000000000" pitchFamily="2" charset="2"/>
              <a:buChar char="§"/>
            </a:pPr>
            <a:r>
              <a:rPr lang="en-US" sz="2000"/>
              <a:t>Children (L.B. and R.B.) removed in December 2021 due to homelessness, domestic violence between parents, and alcoholism. </a:t>
            </a:r>
          </a:p>
          <a:p>
            <a:pPr>
              <a:buFont typeface="Wingdings" panose="05000000000000000000" pitchFamily="2" charset="2"/>
              <a:buChar char="§"/>
            </a:pPr>
            <a:r>
              <a:rPr lang="en-US" sz="2000"/>
              <a:t>Prior to removal and legal action, CPS workers assisted family from July 2021 to December 2021 with formula, diapers, baby food, clothing, gift cards.</a:t>
            </a:r>
          </a:p>
          <a:p>
            <a:pPr>
              <a:buFont typeface="Wingdings" panose="05000000000000000000" pitchFamily="2" charset="2"/>
              <a:buChar char="§"/>
            </a:pPr>
            <a:r>
              <a:rPr lang="en-US" sz="2000"/>
              <a:t>Father was unable to demonstrate sobriety, and the court held a guardianship hearing with testimony from CPS worker, ICWA expert, and social worker.</a:t>
            </a:r>
          </a:p>
          <a:p>
            <a:pPr>
              <a:buFont typeface="Wingdings" panose="05000000000000000000" pitchFamily="2" charset="2"/>
              <a:buChar char="§"/>
            </a:pPr>
            <a:r>
              <a:rPr lang="en-US" sz="2000"/>
              <a:t>Father appealed.</a:t>
            </a:r>
          </a:p>
          <a:p>
            <a:pPr lvl="1">
              <a:buFont typeface="Wingdings" panose="05000000000000000000" pitchFamily="2" charset="2"/>
              <a:buChar char="§"/>
            </a:pPr>
            <a:r>
              <a:rPr lang="en-US" sz="2000"/>
              <a:t>Whether the District Court erred by finding the Department made active efforts to reunify father with his children.</a:t>
            </a:r>
          </a:p>
          <a:p>
            <a:pPr lvl="1">
              <a:buFont typeface="Wingdings" panose="05000000000000000000" pitchFamily="2" charset="2"/>
              <a:buChar char="§"/>
            </a:pPr>
            <a:r>
              <a:rPr lang="en-US" sz="2000"/>
              <a:t>Whether the District Court erred in concluding further reunification efforts would be unproductive and not in the children’s best interests.</a:t>
            </a:r>
          </a:p>
        </p:txBody>
      </p:sp>
      <p:pic>
        <p:nvPicPr>
          <p:cNvPr id="4" name="Picture 3">
            <a:extLst>
              <a:ext uri="{FF2B5EF4-FFF2-40B4-BE49-F238E27FC236}">
                <a16:creationId xmlns:a16="http://schemas.microsoft.com/office/drawing/2014/main" id="{C7944255-2561-6195-4707-43435AB32FD2}"/>
              </a:ext>
            </a:extLst>
          </p:cNvPr>
          <p:cNvPicPr>
            <a:picLocks noChangeAspect="1"/>
          </p:cNvPicPr>
          <p:nvPr/>
        </p:nvPicPr>
        <p:blipFill>
          <a:blip r:embed="rId3"/>
          <a:stretch>
            <a:fillRect/>
          </a:stretch>
        </p:blipFill>
        <p:spPr>
          <a:xfrm>
            <a:off x="9072779" y="6338239"/>
            <a:ext cx="2871465" cy="384081"/>
          </a:xfrm>
          <a:prstGeom prst="rect">
            <a:avLst/>
          </a:prstGeom>
        </p:spPr>
      </p:pic>
    </p:spTree>
    <p:extLst>
      <p:ext uri="{BB962C8B-B14F-4D97-AF65-F5344CB8AC3E}">
        <p14:creationId xmlns:p14="http://schemas.microsoft.com/office/powerpoint/2010/main" val="1747433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BCCEC-A477-25A9-474F-C896021A163B}"/>
              </a:ext>
            </a:extLst>
          </p:cNvPr>
          <p:cNvSpPr>
            <a:spLocks noGrp="1"/>
          </p:cNvSpPr>
          <p:nvPr>
            <p:ph type="title"/>
          </p:nvPr>
        </p:nvSpPr>
        <p:spPr/>
        <p:txBody>
          <a:bodyPr>
            <a:normAutofit/>
          </a:bodyPr>
          <a:lstStyle/>
          <a:p>
            <a:r>
              <a:rPr lang="en-US" dirty="0"/>
              <a:t>Active efforts made by the Department</a:t>
            </a:r>
          </a:p>
        </p:txBody>
      </p:sp>
      <p:graphicFrame>
        <p:nvGraphicFramePr>
          <p:cNvPr id="5" name="Content Placeholder 2">
            <a:extLst>
              <a:ext uri="{FF2B5EF4-FFF2-40B4-BE49-F238E27FC236}">
                <a16:creationId xmlns:a16="http://schemas.microsoft.com/office/drawing/2014/main" id="{FC8B0A02-1E3B-73D4-B902-1999F1A56500}"/>
              </a:ext>
            </a:extLst>
          </p:cNvPr>
          <p:cNvGraphicFramePr>
            <a:graphicFrameLocks noGrp="1"/>
          </p:cNvGraphicFramePr>
          <p:nvPr>
            <p:ph idx="1"/>
            <p:extLst>
              <p:ext uri="{D42A27DB-BD31-4B8C-83A1-F6EECF244321}">
                <p14:modId xmlns:p14="http://schemas.microsoft.com/office/powerpoint/2010/main" val="723335512"/>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87E11A9B-D07F-FE79-9F35-C08B81623A3F}"/>
              </a:ext>
            </a:extLst>
          </p:cNvPr>
          <p:cNvPicPr>
            <a:picLocks noChangeAspect="1"/>
          </p:cNvPicPr>
          <p:nvPr/>
        </p:nvPicPr>
        <p:blipFill>
          <a:blip r:embed="rId7"/>
          <a:stretch>
            <a:fillRect/>
          </a:stretch>
        </p:blipFill>
        <p:spPr>
          <a:xfrm>
            <a:off x="9030248" y="6292422"/>
            <a:ext cx="2871465" cy="384081"/>
          </a:xfrm>
          <a:prstGeom prst="rect">
            <a:avLst/>
          </a:prstGeom>
        </p:spPr>
      </p:pic>
    </p:spTree>
    <p:extLst>
      <p:ext uri="{BB962C8B-B14F-4D97-AF65-F5344CB8AC3E}">
        <p14:creationId xmlns:p14="http://schemas.microsoft.com/office/powerpoint/2010/main" val="2656429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1E12C4-6CBD-F0F1-7AD6-1D5B68E69BEE}"/>
              </a:ext>
            </a:extLst>
          </p:cNvPr>
          <p:cNvSpPr>
            <a:spLocks noGrp="1"/>
          </p:cNvSpPr>
          <p:nvPr>
            <p:ph type="title"/>
          </p:nvPr>
        </p:nvSpPr>
        <p:spPr>
          <a:xfrm>
            <a:off x="1371597" y="348865"/>
            <a:ext cx="10044023" cy="877729"/>
          </a:xfrm>
        </p:spPr>
        <p:txBody>
          <a:bodyPr anchor="ctr">
            <a:normAutofit/>
          </a:bodyPr>
          <a:lstStyle/>
          <a:p>
            <a:r>
              <a:rPr lang="en-US" sz="4000" i="1">
                <a:solidFill>
                  <a:srgbClr val="FFFFFF"/>
                </a:solidFill>
              </a:rPr>
              <a:t>In re Taylor M.</a:t>
            </a:r>
            <a:r>
              <a:rPr lang="en-US" sz="4000">
                <a:solidFill>
                  <a:srgbClr val="FFFFFF"/>
                </a:solidFill>
              </a:rPr>
              <a:t>, 331 A.3d 345 (Me. 2025)</a:t>
            </a:r>
          </a:p>
        </p:txBody>
      </p:sp>
      <p:graphicFrame>
        <p:nvGraphicFramePr>
          <p:cNvPr id="5" name="Content Placeholder 2">
            <a:extLst>
              <a:ext uri="{FF2B5EF4-FFF2-40B4-BE49-F238E27FC236}">
                <a16:creationId xmlns:a16="http://schemas.microsoft.com/office/drawing/2014/main" id="{7B34BB93-1E46-6020-CE5E-785B50FA8640}"/>
              </a:ext>
            </a:extLst>
          </p:cNvPr>
          <p:cNvGraphicFramePr>
            <a:graphicFrameLocks noGrp="1"/>
          </p:cNvGraphicFramePr>
          <p:nvPr>
            <p:ph idx="1"/>
            <p:extLst>
              <p:ext uri="{D42A27DB-BD31-4B8C-83A1-F6EECF244321}">
                <p14:modId xmlns:p14="http://schemas.microsoft.com/office/powerpoint/2010/main" val="1199983191"/>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4DE2B895-2F38-5E77-F761-7876FB2DEE06}"/>
              </a:ext>
            </a:extLst>
          </p:cNvPr>
          <p:cNvPicPr>
            <a:picLocks noChangeAspect="1"/>
          </p:cNvPicPr>
          <p:nvPr/>
        </p:nvPicPr>
        <p:blipFill>
          <a:blip r:embed="rId7"/>
          <a:stretch>
            <a:fillRect/>
          </a:stretch>
        </p:blipFill>
        <p:spPr>
          <a:xfrm>
            <a:off x="9168472" y="6319321"/>
            <a:ext cx="2871465" cy="384081"/>
          </a:xfrm>
          <a:prstGeom prst="rect">
            <a:avLst/>
          </a:prstGeom>
        </p:spPr>
      </p:pic>
    </p:spTree>
    <p:extLst>
      <p:ext uri="{BB962C8B-B14F-4D97-AF65-F5344CB8AC3E}">
        <p14:creationId xmlns:p14="http://schemas.microsoft.com/office/powerpoint/2010/main" val="4172406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0E10EA-FD28-F861-C13F-AFCAE92B1F98}"/>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1800" kern="1200">
                <a:solidFill>
                  <a:srgbClr val="FFFFFF"/>
                </a:solidFill>
                <a:latin typeface="+mj-lt"/>
                <a:ea typeface="+mj-ea"/>
                <a:cs typeface="+mj-cs"/>
              </a:rPr>
              <a:t>On appeal, Mother argued the court did not comply with certain ICWA requirements before terminating parental rights.</a:t>
            </a:r>
          </a:p>
        </p:txBody>
      </p:sp>
      <p:graphicFrame>
        <p:nvGraphicFramePr>
          <p:cNvPr id="5" name="Content Placeholder 2">
            <a:extLst>
              <a:ext uri="{FF2B5EF4-FFF2-40B4-BE49-F238E27FC236}">
                <a16:creationId xmlns:a16="http://schemas.microsoft.com/office/drawing/2014/main" id="{2B870FD2-5EC7-5691-F2BA-3E5A8973DA50}"/>
              </a:ext>
            </a:extLst>
          </p:cNvPr>
          <p:cNvGraphicFramePr>
            <a:graphicFrameLocks noGrp="1"/>
          </p:cNvGraphicFramePr>
          <p:nvPr>
            <p:ph idx="1"/>
            <p:extLst>
              <p:ext uri="{D42A27DB-BD31-4B8C-83A1-F6EECF244321}">
                <p14:modId xmlns:p14="http://schemas.microsoft.com/office/powerpoint/2010/main" val="418733626"/>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1EC23589-A400-2757-9527-38BB20FFF91F}"/>
              </a:ext>
            </a:extLst>
          </p:cNvPr>
          <p:cNvPicPr>
            <a:picLocks noChangeAspect="1"/>
          </p:cNvPicPr>
          <p:nvPr/>
        </p:nvPicPr>
        <p:blipFill>
          <a:blip r:embed="rId8"/>
          <a:stretch>
            <a:fillRect/>
          </a:stretch>
        </p:blipFill>
        <p:spPr>
          <a:xfrm>
            <a:off x="9072778" y="6289675"/>
            <a:ext cx="2871465" cy="384081"/>
          </a:xfrm>
          <a:prstGeom prst="rect">
            <a:avLst/>
          </a:prstGeom>
        </p:spPr>
      </p:pic>
    </p:spTree>
    <p:extLst>
      <p:ext uri="{BB962C8B-B14F-4D97-AF65-F5344CB8AC3E}">
        <p14:creationId xmlns:p14="http://schemas.microsoft.com/office/powerpoint/2010/main" val="1750807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640BF7D-4CEE-D814-AA6C-B201C496F4B4}"/>
              </a:ext>
            </a:extLst>
          </p:cNvPr>
          <p:cNvSpPr>
            <a:spLocks noGrp="1"/>
          </p:cNvSpPr>
          <p:nvPr>
            <p:ph type="title"/>
          </p:nvPr>
        </p:nvSpPr>
        <p:spPr>
          <a:xfrm>
            <a:off x="1371597" y="348865"/>
            <a:ext cx="10044023" cy="877729"/>
          </a:xfrm>
        </p:spPr>
        <p:txBody>
          <a:bodyPr anchor="ctr">
            <a:normAutofit/>
          </a:bodyPr>
          <a:lstStyle/>
          <a:p>
            <a:r>
              <a:rPr lang="en-US" sz="2800" i="1">
                <a:solidFill>
                  <a:srgbClr val="FFFFFF"/>
                </a:solidFill>
              </a:rPr>
              <a:t>In the Matter of D.L.L. and J.T.L., Youths in Need of Care</a:t>
            </a:r>
            <a:r>
              <a:rPr lang="en-US" sz="2800">
                <a:solidFill>
                  <a:srgbClr val="FFFFFF"/>
                </a:solidFill>
              </a:rPr>
              <a:t>, 568 P.3d 552 (Mont. 2025)</a:t>
            </a:r>
          </a:p>
        </p:txBody>
      </p:sp>
      <p:graphicFrame>
        <p:nvGraphicFramePr>
          <p:cNvPr id="5" name="Content Placeholder 2">
            <a:extLst>
              <a:ext uri="{FF2B5EF4-FFF2-40B4-BE49-F238E27FC236}">
                <a16:creationId xmlns:a16="http://schemas.microsoft.com/office/drawing/2014/main" id="{3E7963A7-8F13-E530-2DB8-2A1FB0C7A03B}"/>
              </a:ext>
            </a:extLst>
          </p:cNvPr>
          <p:cNvGraphicFramePr>
            <a:graphicFrameLocks noGrp="1"/>
          </p:cNvGraphicFramePr>
          <p:nvPr>
            <p:ph idx="1"/>
            <p:extLst>
              <p:ext uri="{D42A27DB-BD31-4B8C-83A1-F6EECF244321}">
                <p14:modId xmlns:p14="http://schemas.microsoft.com/office/powerpoint/2010/main" val="4230191803"/>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BA07F37C-EB50-E543-7478-71EBDBF4801D}"/>
              </a:ext>
            </a:extLst>
          </p:cNvPr>
          <p:cNvPicPr>
            <a:picLocks noChangeAspect="1"/>
          </p:cNvPicPr>
          <p:nvPr/>
        </p:nvPicPr>
        <p:blipFill>
          <a:blip r:embed="rId7"/>
          <a:stretch>
            <a:fillRect/>
          </a:stretch>
        </p:blipFill>
        <p:spPr>
          <a:xfrm>
            <a:off x="9019615" y="6389651"/>
            <a:ext cx="2871465" cy="384081"/>
          </a:xfrm>
          <a:prstGeom prst="rect">
            <a:avLst/>
          </a:prstGeom>
        </p:spPr>
      </p:pic>
    </p:spTree>
    <p:extLst>
      <p:ext uri="{BB962C8B-B14F-4D97-AF65-F5344CB8AC3E}">
        <p14:creationId xmlns:p14="http://schemas.microsoft.com/office/powerpoint/2010/main" val="3657308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0838F-759B-2998-F752-FFCEE8D9BD79}"/>
              </a:ext>
            </a:extLst>
          </p:cNvPr>
          <p:cNvSpPr>
            <a:spLocks noGrp="1"/>
          </p:cNvSpPr>
          <p:nvPr>
            <p:ph type="title"/>
          </p:nvPr>
        </p:nvSpPr>
        <p:spPr/>
        <p:txBody>
          <a:bodyPr>
            <a:normAutofit/>
          </a:bodyPr>
          <a:lstStyle/>
          <a:p>
            <a:pPr algn="ctr"/>
            <a:r>
              <a:rPr lang="en-US" dirty="0"/>
              <a:t>Active efforts concerning placement and children’s cultural connections</a:t>
            </a:r>
          </a:p>
        </p:txBody>
      </p:sp>
      <p:sp>
        <p:nvSpPr>
          <p:cNvPr id="4" name="Text Placeholder 3">
            <a:extLst>
              <a:ext uri="{FF2B5EF4-FFF2-40B4-BE49-F238E27FC236}">
                <a16:creationId xmlns:a16="http://schemas.microsoft.com/office/drawing/2014/main" id="{7882B13A-93E1-F233-20F9-949B3C5D67A7}"/>
              </a:ext>
            </a:extLst>
          </p:cNvPr>
          <p:cNvSpPr>
            <a:spLocks noGrp="1"/>
          </p:cNvSpPr>
          <p:nvPr>
            <p:ph type="body"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dirty="0"/>
              <a:t>Placement 		</a:t>
            </a:r>
          </a:p>
        </p:txBody>
      </p:sp>
      <p:sp>
        <p:nvSpPr>
          <p:cNvPr id="5" name="Content Placeholder 4">
            <a:extLst>
              <a:ext uri="{FF2B5EF4-FFF2-40B4-BE49-F238E27FC236}">
                <a16:creationId xmlns:a16="http://schemas.microsoft.com/office/drawing/2014/main" id="{DDB8C8FA-DC31-1C64-F4D5-C539ED625567}"/>
              </a:ext>
            </a:extLst>
          </p:cNvPr>
          <p:cNvSpPr>
            <a:spLocks noGrp="1"/>
          </p:cNvSpPr>
          <p:nvPr>
            <p:ph sz="half" idx="2"/>
          </p:nvPr>
        </p:nvSpPr>
        <p:spPr>
          <a:xfrm>
            <a:off x="1097280" y="2586567"/>
            <a:ext cx="4937760" cy="3378200"/>
          </a:xfrm>
        </p:spPr>
        <p:txBody>
          <a:bodyPr>
            <a:noAutofit/>
          </a:bodyPr>
          <a:lstStyle/>
          <a:p>
            <a:pPr>
              <a:buFont typeface="Wingdings" panose="05000000000000000000" pitchFamily="2" charset="2"/>
              <a:buChar char="§"/>
            </a:pPr>
            <a:r>
              <a:rPr lang="en-US" sz="1500" dirty="0"/>
              <a:t>At July 2022 adjudication hearing, Department case worker testified:</a:t>
            </a:r>
          </a:p>
          <a:p>
            <a:pPr lvl="1">
              <a:buFont typeface="Wingdings" panose="05000000000000000000" pitchFamily="2" charset="2"/>
              <a:buChar char="§"/>
            </a:pPr>
            <a:r>
              <a:rPr lang="en-US" sz="1500" dirty="0"/>
              <a:t>She consulted the Little Shell Tribe regarding the non-kinship, non-Native American foster placement;</a:t>
            </a:r>
          </a:p>
          <a:p>
            <a:pPr lvl="1">
              <a:buFont typeface="Wingdings" panose="05000000000000000000" pitchFamily="2" charset="2"/>
              <a:buChar char="§"/>
            </a:pPr>
            <a:r>
              <a:rPr lang="en-US" sz="1500" dirty="0"/>
              <a:t>the Tribe did not object; </a:t>
            </a:r>
          </a:p>
          <a:p>
            <a:pPr lvl="1">
              <a:buFont typeface="Wingdings" panose="05000000000000000000" pitchFamily="2" charset="2"/>
              <a:buChar char="§"/>
            </a:pPr>
            <a:r>
              <a:rPr lang="en-US" sz="1500" dirty="0"/>
              <a:t>the Tribe offered no alternative kinship or foster placements.  </a:t>
            </a:r>
          </a:p>
          <a:p>
            <a:pPr>
              <a:buFont typeface="Wingdings" panose="05000000000000000000" pitchFamily="2" charset="2"/>
              <a:buChar char="§"/>
            </a:pPr>
            <a:r>
              <a:rPr lang="en-US" sz="1500" dirty="0"/>
              <a:t>While parents named possible kinship placements throughout proceeding, the Department cited safety concerns. </a:t>
            </a:r>
          </a:p>
          <a:p>
            <a:pPr>
              <a:buFont typeface="Wingdings" panose="05000000000000000000" pitchFamily="2" charset="2"/>
              <a:buChar char="§"/>
            </a:pPr>
            <a:r>
              <a:rPr lang="en-US" sz="1500" dirty="0"/>
              <a:t>Caseworker reached out to Blackfeet and Chippewa Cree for familial relationships and support. </a:t>
            </a:r>
          </a:p>
          <a:p>
            <a:pPr>
              <a:buFont typeface="Wingdings" panose="05000000000000000000" pitchFamily="2" charset="2"/>
              <a:buChar char="§"/>
            </a:pPr>
            <a:r>
              <a:rPr lang="en-US" sz="1500" dirty="0"/>
              <a:t>None of the tribes contacted had foster placements available. </a:t>
            </a:r>
          </a:p>
        </p:txBody>
      </p:sp>
      <p:sp>
        <p:nvSpPr>
          <p:cNvPr id="6" name="Text Placeholder 5">
            <a:extLst>
              <a:ext uri="{FF2B5EF4-FFF2-40B4-BE49-F238E27FC236}">
                <a16:creationId xmlns:a16="http://schemas.microsoft.com/office/drawing/2014/main" id="{8DF5D62E-DB82-26BD-B64D-25F9AB039641}"/>
              </a:ext>
            </a:extLst>
          </p:cNvPr>
          <p:cNvSpPr>
            <a:spLocks noGrp="1"/>
          </p:cNvSpPr>
          <p:nvPr>
            <p:ph type="body" sz="quarter" idx="3"/>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dirty="0"/>
              <a:t>Cultural connections</a:t>
            </a:r>
          </a:p>
        </p:txBody>
      </p:sp>
      <p:sp>
        <p:nvSpPr>
          <p:cNvPr id="7" name="Content Placeholder 6">
            <a:extLst>
              <a:ext uri="{FF2B5EF4-FFF2-40B4-BE49-F238E27FC236}">
                <a16:creationId xmlns:a16="http://schemas.microsoft.com/office/drawing/2014/main" id="{B76B3878-4E65-41EA-7DA8-AF5796A42DFA}"/>
              </a:ext>
            </a:extLst>
          </p:cNvPr>
          <p:cNvSpPr>
            <a:spLocks noGrp="1"/>
          </p:cNvSpPr>
          <p:nvPr>
            <p:ph sz="quarter" idx="4"/>
          </p:nvPr>
        </p:nvSpPr>
        <p:spPr>
          <a:xfrm>
            <a:off x="6217920" y="2586567"/>
            <a:ext cx="4937760" cy="3378200"/>
          </a:xfrm>
        </p:spPr>
        <p:txBody>
          <a:bodyPr>
            <a:normAutofit fontScale="62500" lnSpcReduction="20000"/>
          </a:bodyPr>
          <a:lstStyle/>
          <a:p>
            <a:pPr>
              <a:buFont typeface="Wingdings" panose="05000000000000000000" pitchFamily="2" charset="2"/>
              <a:buChar char="§"/>
            </a:pPr>
            <a:r>
              <a:rPr lang="en-US" dirty="0"/>
              <a:t>J.T.L. was enrolled in a private Christian school due to struggles in public school and bullying.</a:t>
            </a:r>
          </a:p>
          <a:p>
            <a:pPr>
              <a:buFont typeface="Wingdings" panose="05000000000000000000" pitchFamily="2" charset="2"/>
              <a:buChar char="§"/>
            </a:pPr>
            <a:r>
              <a:rPr lang="en-US" dirty="0"/>
              <a:t>Caseworker testified: </a:t>
            </a:r>
          </a:p>
          <a:p>
            <a:pPr lvl="1">
              <a:buFont typeface="Wingdings" panose="05000000000000000000" pitchFamily="2" charset="2"/>
              <a:buChar char="§"/>
            </a:pPr>
            <a:r>
              <a:rPr lang="en-US" dirty="0"/>
              <a:t>She was in contact with the Tribe and consulted the Tribe and state’s ICWA specialist about supporting children’s cultural engagement;</a:t>
            </a:r>
          </a:p>
          <a:p>
            <a:pPr lvl="1">
              <a:buFont typeface="Wingdings" panose="05000000000000000000" pitchFamily="2" charset="2"/>
              <a:buChar char="§"/>
            </a:pPr>
            <a:r>
              <a:rPr lang="en-US" dirty="0"/>
              <a:t>She met with parents but these meetings were unproductive due to parent’s noncooperation (unclear what this noncooperation was);</a:t>
            </a:r>
          </a:p>
          <a:p>
            <a:pPr lvl="1">
              <a:buFont typeface="Wingdings" panose="05000000000000000000" pitchFamily="2" charset="2"/>
              <a:buChar char="§"/>
            </a:pPr>
            <a:r>
              <a:rPr lang="en-US" dirty="0"/>
              <a:t>She encouraged the children’s foster parents to engage in cultural activities;</a:t>
            </a:r>
          </a:p>
          <a:p>
            <a:pPr lvl="1">
              <a:buFont typeface="Wingdings" panose="05000000000000000000" pitchFamily="2" charset="2"/>
              <a:buChar char="§"/>
            </a:pPr>
            <a:r>
              <a:rPr lang="en-US" dirty="0"/>
              <a:t> J.T.L. participated in basketball, had a bow, and engaged in outdoor activities including visiting Yellowstone. </a:t>
            </a:r>
          </a:p>
        </p:txBody>
      </p:sp>
      <p:pic>
        <p:nvPicPr>
          <p:cNvPr id="3" name="Picture 2">
            <a:extLst>
              <a:ext uri="{FF2B5EF4-FFF2-40B4-BE49-F238E27FC236}">
                <a16:creationId xmlns:a16="http://schemas.microsoft.com/office/drawing/2014/main" id="{570062F4-4F09-F6B1-44D9-614E79E79CCD}"/>
              </a:ext>
            </a:extLst>
          </p:cNvPr>
          <p:cNvPicPr>
            <a:picLocks noChangeAspect="1"/>
          </p:cNvPicPr>
          <p:nvPr/>
        </p:nvPicPr>
        <p:blipFill>
          <a:blip r:embed="rId3"/>
          <a:stretch>
            <a:fillRect/>
          </a:stretch>
        </p:blipFill>
        <p:spPr>
          <a:xfrm>
            <a:off x="8573049" y="6108794"/>
            <a:ext cx="2871465" cy="384081"/>
          </a:xfrm>
          <a:prstGeom prst="rect">
            <a:avLst/>
          </a:prstGeom>
        </p:spPr>
      </p:pic>
    </p:spTree>
    <p:extLst>
      <p:ext uri="{BB962C8B-B14F-4D97-AF65-F5344CB8AC3E}">
        <p14:creationId xmlns:p14="http://schemas.microsoft.com/office/powerpoint/2010/main" val="2781257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B08145-2DBB-FC85-6F63-06392ABD8718}"/>
              </a:ext>
            </a:extLst>
          </p:cNvPr>
          <p:cNvSpPr>
            <a:spLocks noGrp="1"/>
          </p:cNvSpPr>
          <p:nvPr>
            <p:ph type="title"/>
          </p:nvPr>
        </p:nvSpPr>
        <p:spPr/>
        <p:txBody>
          <a:bodyPr/>
          <a:lstStyle/>
          <a:p>
            <a:pPr algn="ctr"/>
            <a:r>
              <a:rPr lang="en-US" dirty="0"/>
              <a:t>Cultural connection </a:t>
            </a:r>
          </a:p>
        </p:txBody>
      </p:sp>
      <p:sp>
        <p:nvSpPr>
          <p:cNvPr id="9" name="Text Placeholder 8">
            <a:extLst>
              <a:ext uri="{FF2B5EF4-FFF2-40B4-BE49-F238E27FC236}">
                <a16:creationId xmlns:a16="http://schemas.microsoft.com/office/drawing/2014/main" id="{6A02AC15-7762-12A4-95A0-B9B408062E89}"/>
              </a:ext>
            </a:extLst>
          </p:cNvPr>
          <p:cNvSpPr>
            <a:spLocks noGrp="1"/>
          </p:cNvSpPr>
          <p:nvPr>
            <p:ph type="body"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dirty="0"/>
              <a:t>The Tribe’s concerns and position				</a:t>
            </a:r>
          </a:p>
        </p:txBody>
      </p:sp>
      <p:sp>
        <p:nvSpPr>
          <p:cNvPr id="8" name="Content Placeholder 7">
            <a:extLst>
              <a:ext uri="{FF2B5EF4-FFF2-40B4-BE49-F238E27FC236}">
                <a16:creationId xmlns:a16="http://schemas.microsoft.com/office/drawing/2014/main" id="{ECC6A72D-FFC4-92D2-00AB-1A7979447125}"/>
              </a:ext>
            </a:extLst>
          </p:cNvPr>
          <p:cNvSpPr>
            <a:spLocks noGrp="1"/>
          </p:cNvSpPr>
          <p:nvPr>
            <p:ph sz="half" idx="2"/>
          </p:nvPr>
        </p:nvSpPr>
        <p:spPr/>
        <p:txBody>
          <a:bodyPr>
            <a:normAutofit fontScale="70000" lnSpcReduction="20000"/>
          </a:bodyPr>
          <a:lstStyle/>
          <a:p>
            <a:pPr>
              <a:buFont typeface="Wingdings" panose="05000000000000000000" pitchFamily="2" charset="2"/>
              <a:buChar char="§"/>
            </a:pPr>
            <a:r>
              <a:rPr lang="en-US" dirty="0"/>
              <a:t>Qualified ICWA Expert testified this level of cultural engagement was insufficient because the children needed personal interaction with their Native American peers. </a:t>
            </a:r>
          </a:p>
          <a:p>
            <a:pPr>
              <a:buFont typeface="Wingdings" panose="05000000000000000000" pitchFamily="2" charset="2"/>
              <a:buChar char="§"/>
            </a:pPr>
            <a:r>
              <a:rPr lang="en-US" dirty="0"/>
              <a:t>Tribe’s ICWA expert thought public school was the better choice, but conceded she only read the case file/briefing and had not seen child’s school records. </a:t>
            </a:r>
          </a:p>
          <a:p>
            <a:pPr>
              <a:buFont typeface="Wingdings" panose="05000000000000000000" pitchFamily="2" charset="2"/>
              <a:buChar char="§"/>
            </a:pPr>
            <a:r>
              <a:rPr lang="en-US" dirty="0"/>
              <a:t>The Tribe advocated for child to be placed in public school given the Tribe’s involvement in cultural programming in the public school system.</a:t>
            </a:r>
          </a:p>
        </p:txBody>
      </p:sp>
      <p:sp>
        <p:nvSpPr>
          <p:cNvPr id="10" name="Text Placeholder 9">
            <a:extLst>
              <a:ext uri="{FF2B5EF4-FFF2-40B4-BE49-F238E27FC236}">
                <a16:creationId xmlns:a16="http://schemas.microsoft.com/office/drawing/2014/main" id="{2DF1EF9C-FFBB-C64F-7E8D-8EE532EC0887}"/>
              </a:ext>
            </a:extLst>
          </p:cNvPr>
          <p:cNvSpPr>
            <a:spLocks noGrp="1"/>
          </p:cNvSpPr>
          <p:nvPr>
            <p:ph type="body" sz="quarter" idx="3"/>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en-US" dirty="0"/>
              <a:t>The Department’s concerns and position</a:t>
            </a:r>
          </a:p>
        </p:txBody>
      </p:sp>
      <p:sp>
        <p:nvSpPr>
          <p:cNvPr id="11" name="Content Placeholder 10">
            <a:extLst>
              <a:ext uri="{FF2B5EF4-FFF2-40B4-BE49-F238E27FC236}">
                <a16:creationId xmlns:a16="http://schemas.microsoft.com/office/drawing/2014/main" id="{CE05268A-2769-190B-8471-D412865F1753}"/>
              </a:ext>
            </a:extLst>
          </p:cNvPr>
          <p:cNvSpPr>
            <a:spLocks noGrp="1"/>
          </p:cNvSpPr>
          <p:nvPr>
            <p:ph sz="quarter" idx="4"/>
          </p:nvPr>
        </p:nvSpPr>
        <p:spPr/>
        <p:txBody>
          <a:bodyPr>
            <a:normAutofit fontScale="70000" lnSpcReduction="20000"/>
          </a:bodyPr>
          <a:lstStyle/>
          <a:p>
            <a:pPr>
              <a:buFont typeface="Wingdings" panose="05000000000000000000" pitchFamily="2" charset="2"/>
              <a:buChar char="§"/>
            </a:pPr>
            <a:r>
              <a:rPr lang="en-US" dirty="0"/>
              <a:t>Caseworker was concerned about family member’s behavior at community events that created safety risk for children. </a:t>
            </a:r>
          </a:p>
          <a:p>
            <a:pPr>
              <a:buFont typeface="Wingdings" panose="05000000000000000000" pitchFamily="2" charset="2"/>
              <a:buChar char="§"/>
            </a:pPr>
            <a:r>
              <a:rPr lang="en-US" dirty="0"/>
              <a:t>Caseworker denied that there was no Native American educational programming at private Christian school. </a:t>
            </a:r>
          </a:p>
          <a:p>
            <a:pPr>
              <a:buFont typeface="Wingdings" panose="05000000000000000000" pitchFamily="2" charset="2"/>
              <a:buChar char="§"/>
            </a:pPr>
            <a:r>
              <a:rPr lang="en-US" dirty="0"/>
              <a:t>GAL testified the child enjoyed being at the school, had friends, and it provided stability after being in foster care for much of his life. </a:t>
            </a:r>
          </a:p>
          <a:p>
            <a:endParaRPr lang="en-US" dirty="0"/>
          </a:p>
        </p:txBody>
      </p:sp>
      <p:pic>
        <p:nvPicPr>
          <p:cNvPr id="2" name="Picture 1">
            <a:extLst>
              <a:ext uri="{FF2B5EF4-FFF2-40B4-BE49-F238E27FC236}">
                <a16:creationId xmlns:a16="http://schemas.microsoft.com/office/drawing/2014/main" id="{4147F4C5-9C21-F5AC-27CF-9A8EC64E0990}"/>
              </a:ext>
            </a:extLst>
          </p:cNvPr>
          <p:cNvPicPr>
            <a:picLocks noChangeAspect="1"/>
          </p:cNvPicPr>
          <p:nvPr/>
        </p:nvPicPr>
        <p:blipFill>
          <a:blip r:embed="rId3"/>
          <a:stretch>
            <a:fillRect/>
          </a:stretch>
        </p:blipFill>
        <p:spPr>
          <a:xfrm>
            <a:off x="9003447" y="6301078"/>
            <a:ext cx="2869576" cy="383593"/>
          </a:xfrm>
          <a:prstGeom prst="rect">
            <a:avLst/>
          </a:prstGeom>
        </p:spPr>
      </p:pic>
    </p:spTree>
    <p:extLst>
      <p:ext uri="{BB962C8B-B14F-4D97-AF65-F5344CB8AC3E}">
        <p14:creationId xmlns:p14="http://schemas.microsoft.com/office/powerpoint/2010/main" val="3105286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65011A9-03D8-B4EC-6D49-9FA4B3FC59F1}"/>
              </a:ext>
            </a:extLst>
          </p:cNvPr>
          <p:cNvSpPr>
            <a:spLocks noGrp="1"/>
          </p:cNvSpPr>
          <p:nvPr>
            <p:ph type="title"/>
          </p:nvPr>
        </p:nvSpPr>
        <p:spPr/>
        <p:txBody>
          <a:bodyPr/>
          <a:lstStyle/>
          <a:p>
            <a:r>
              <a:rPr lang="en-US" dirty="0"/>
              <a:t>Active efforts regarding </a:t>
            </a:r>
            <a:br>
              <a:rPr lang="en-US" dirty="0"/>
            </a:br>
            <a:r>
              <a:rPr lang="en-US" dirty="0"/>
              <a:t>cultural connection</a:t>
            </a:r>
          </a:p>
        </p:txBody>
      </p:sp>
      <p:graphicFrame>
        <p:nvGraphicFramePr>
          <p:cNvPr id="12" name="Content Placeholder 7">
            <a:extLst>
              <a:ext uri="{FF2B5EF4-FFF2-40B4-BE49-F238E27FC236}">
                <a16:creationId xmlns:a16="http://schemas.microsoft.com/office/drawing/2014/main" id="{7BA5B60B-8230-B1A6-94C9-810C34A6D56F}"/>
              </a:ext>
            </a:extLst>
          </p:cNvPr>
          <p:cNvGraphicFramePr>
            <a:graphicFrameLocks noGrp="1"/>
          </p:cNvGraphicFramePr>
          <p:nvPr>
            <p:ph sz="half" idx="1"/>
            <p:extLst>
              <p:ext uri="{D42A27DB-BD31-4B8C-83A1-F6EECF244321}">
                <p14:modId xmlns:p14="http://schemas.microsoft.com/office/powerpoint/2010/main" val="3795816941"/>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ontent Placeholder 9">
            <a:extLst>
              <a:ext uri="{FF2B5EF4-FFF2-40B4-BE49-F238E27FC236}">
                <a16:creationId xmlns:a16="http://schemas.microsoft.com/office/drawing/2014/main" id="{CEAB637A-AAD3-9428-4AF3-AF34D1AAF23F}"/>
              </a:ext>
            </a:extLst>
          </p:cNvPr>
          <p:cNvSpPr>
            <a:spLocks noGrp="1"/>
          </p:cNvSpPr>
          <p:nvPr>
            <p:ph sz="half" idx="2"/>
          </p:nvPr>
        </p:nvSpPr>
        <p:spPr/>
        <p:txBody>
          <a:bodyPr>
            <a:normAutofit fontScale="70000" lnSpcReduction="20000"/>
          </a:bodyPr>
          <a:lstStyle/>
          <a:p>
            <a:r>
              <a:rPr lang="en-US" sz="2600" dirty="0"/>
              <a:t>On appeal, the court agreed with the Tribe’s ICWA expert that the children needed to engage personally with Native American peers, and that playing basketball, having a bow, and visiting Yellowstone are insufficient cultural engagements. </a:t>
            </a:r>
          </a:p>
          <a:p>
            <a:r>
              <a:rPr lang="en-US" sz="2600" dirty="0"/>
              <a:t>But still held “active efforts” obligations were satisfied because the Department established: </a:t>
            </a:r>
          </a:p>
          <a:p>
            <a:pPr lvl="1"/>
            <a:r>
              <a:rPr lang="en-US" sz="2600" dirty="0"/>
              <a:t>It consulted with tribal members and sought input in decision-making for the children’s benefit;</a:t>
            </a:r>
          </a:p>
          <a:p>
            <a:pPr lvl="1"/>
            <a:r>
              <a:rPr lang="en-US" sz="2600" dirty="0"/>
              <a:t>The private school had some educational opportunities related to Native American culture;</a:t>
            </a:r>
          </a:p>
          <a:p>
            <a:pPr lvl="1"/>
            <a:r>
              <a:rPr lang="en-US" sz="2600" dirty="0"/>
              <a:t>The Department encouraged the foster family to supplement children’s exposure to their Native American culture, while keeping themselves and the children safe. </a:t>
            </a:r>
          </a:p>
          <a:p>
            <a:endParaRPr lang="en-US" dirty="0"/>
          </a:p>
        </p:txBody>
      </p:sp>
      <p:pic>
        <p:nvPicPr>
          <p:cNvPr id="3" name="Picture 2">
            <a:extLst>
              <a:ext uri="{FF2B5EF4-FFF2-40B4-BE49-F238E27FC236}">
                <a16:creationId xmlns:a16="http://schemas.microsoft.com/office/drawing/2014/main" id="{1D1FD5EA-9D48-4A11-20EC-AFF829273B34}"/>
              </a:ext>
            </a:extLst>
          </p:cNvPr>
          <p:cNvPicPr>
            <a:picLocks noChangeAspect="1"/>
          </p:cNvPicPr>
          <p:nvPr/>
        </p:nvPicPr>
        <p:blipFill>
          <a:blip r:embed="rId8"/>
          <a:stretch>
            <a:fillRect/>
          </a:stretch>
        </p:blipFill>
        <p:spPr>
          <a:xfrm>
            <a:off x="8945188" y="6246075"/>
            <a:ext cx="2871465" cy="384081"/>
          </a:xfrm>
          <a:prstGeom prst="rect">
            <a:avLst/>
          </a:prstGeom>
        </p:spPr>
      </p:pic>
    </p:spTree>
    <p:extLst>
      <p:ext uri="{BB962C8B-B14F-4D97-AF65-F5344CB8AC3E}">
        <p14:creationId xmlns:p14="http://schemas.microsoft.com/office/powerpoint/2010/main" val="3966518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9AD39B-5298-6994-7336-18F683DF5C2D}"/>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Termination of parental rights </a:t>
            </a:r>
          </a:p>
        </p:txBody>
      </p:sp>
      <p:sp>
        <p:nvSpPr>
          <p:cNvPr id="3" name="Content Placeholder 2">
            <a:extLst>
              <a:ext uri="{FF2B5EF4-FFF2-40B4-BE49-F238E27FC236}">
                <a16:creationId xmlns:a16="http://schemas.microsoft.com/office/drawing/2014/main" id="{DF508DF1-0886-6570-FE76-3CC72438DEDD}"/>
              </a:ext>
            </a:extLst>
          </p:cNvPr>
          <p:cNvSpPr>
            <a:spLocks noGrp="1"/>
          </p:cNvSpPr>
          <p:nvPr>
            <p:ph idx="1"/>
          </p:nvPr>
        </p:nvSpPr>
        <p:spPr>
          <a:xfrm>
            <a:off x="606057" y="1754372"/>
            <a:ext cx="10489574" cy="4247183"/>
          </a:xfrm>
        </p:spPr>
        <p:txBody>
          <a:bodyPr anchor="ctr">
            <a:noAutofit/>
          </a:bodyPr>
          <a:lstStyle/>
          <a:p>
            <a:pPr>
              <a:buFont typeface="Wingdings" panose="05000000000000000000" pitchFamily="2" charset="2"/>
              <a:buChar char="§"/>
            </a:pPr>
            <a:r>
              <a:rPr lang="en-US" sz="2200" dirty="0"/>
              <a:t>Further, the Tribe’s ICWA expert agreed active efforts had been made to reunify children with parents but that continued custody by Mother would likely result in serious emotional or physical damage to the children because Mother continued to struggle with drug addiction and was currently homeless. </a:t>
            </a:r>
          </a:p>
          <a:p>
            <a:pPr lvl="1">
              <a:buFont typeface="Wingdings" panose="05000000000000000000" pitchFamily="2" charset="2"/>
              <a:buChar char="§"/>
            </a:pPr>
            <a:r>
              <a:rPr lang="en-US" sz="2200" dirty="0"/>
              <a:t>Still, ICWA expert expressed guardianship might be preferred over termination because of possible reunification with children was in the children’s best interests from a “cultural perspective” but agreed it was a complicated situation. </a:t>
            </a:r>
          </a:p>
          <a:p>
            <a:pPr lvl="1">
              <a:buFont typeface="Wingdings" panose="05000000000000000000" pitchFamily="2" charset="2"/>
              <a:buChar char="§"/>
            </a:pPr>
            <a:r>
              <a:rPr lang="en-US" sz="2200" dirty="0"/>
              <a:t>Children’s counsel supported guardianship.</a:t>
            </a:r>
          </a:p>
          <a:p>
            <a:pPr lvl="1">
              <a:buFont typeface="Wingdings" panose="05000000000000000000" pitchFamily="2" charset="2"/>
              <a:buChar char="§"/>
            </a:pPr>
            <a:r>
              <a:rPr lang="en-US" sz="2200" dirty="0"/>
              <a:t>Caseworker testified guardianship, unlike adoption, would not provide permanency. </a:t>
            </a:r>
          </a:p>
          <a:p>
            <a:pPr lvl="1">
              <a:buFont typeface="Wingdings" panose="05000000000000000000" pitchFamily="2" charset="2"/>
              <a:buChar char="§"/>
            </a:pPr>
            <a:r>
              <a:rPr lang="en-US" sz="2200" dirty="0"/>
              <a:t>GAL agreed termination in best interests of children. </a:t>
            </a:r>
          </a:p>
          <a:p>
            <a:pPr lvl="1">
              <a:buFont typeface="Wingdings" panose="05000000000000000000" pitchFamily="2" charset="2"/>
              <a:buChar char="§"/>
            </a:pPr>
            <a:r>
              <a:rPr lang="en-US" sz="2200" dirty="0"/>
              <a:t>Ultimately, court terminated parental rights. </a:t>
            </a:r>
          </a:p>
        </p:txBody>
      </p:sp>
      <p:pic>
        <p:nvPicPr>
          <p:cNvPr id="4" name="Picture 3">
            <a:extLst>
              <a:ext uri="{FF2B5EF4-FFF2-40B4-BE49-F238E27FC236}">
                <a16:creationId xmlns:a16="http://schemas.microsoft.com/office/drawing/2014/main" id="{6DC2E60A-AAF1-E148-0755-7394781F4A8C}"/>
              </a:ext>
            </a:extLst>
          </p:cNvPr>
          <p:cNvPicPr>
            <a:picLocks noChangeAspect="1"/>
          </p:cNvPicPr>
          <p:nvPr/>
        </p:nvPicPr>
        <p:blipFill>
          <a:blip r:embed="rId3"/>
          <a:stretch>
            <a:fillRect/>
          </a:stretch>
        </p:blipFill>
        <p:spPr>
          <a:xfrm>
            <a:off x="8860127" y="6227607"/>
            <a:ext cx="2871465" cy="384081"/>
          </a:xfrm>
          <a:prstGeom prst="rect">
            <a:avLst/>
          </a:prstGeom>
        </p:spPr>
      </p:pic>
    </p:spTree>
    <p:extLst>
      <p:ext uri="{BB962C8B-B14F-4D97-AF65-F5344CB8AC3E}">
        <p14:creationId xmlns:p14="http://schemas.microsoft.com/office/powerpoint/2010/main" val="811498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DA114D-D21E-EC58-C325-13ABBC0E63E0}"/>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Other cases </a:t>
            </a:r>
          </a:p>
        </p:txBody>
      </p:sp>
      <p:graphicFrame>
        <p:nvGraphicFramePr>
          <p:cNvPr id="18" name="Content Placeholder 2">
            <a:extLst>
              <a:ext uri="{FF2B5EF4-FFF2-40B4-BE49-F238E27FC236}">
                <a16:creationId xmlns:a16="http://schemas.microsoft.com/office/drawing/2014/main" id="{B4037AEF-1F63-64D8-040E-CCA16C85E99A}"/>
              </a:ext>
            </a:extLst>
          </p:cNvPr>
          <p:cNvGraphicFramePr>
            <a:graphicFrameLocks noGrp="1"/>
          </p:cNvGraphicFramePr>
          <p:nvPr>
            <p:ph idx="1"/>
            <p:extLst>
              <p:ext uri="{D42A27DB-BD31-4B8C-83A1-F6EECF244321}">
                <p14:modId xmlns:p14="http://schemas.microsoft.com/office/powerpoint/2010/main" val="222784918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218BA708-E99A-E4CB-0A91-36A8FD2D0109}"/>
              </a:ext>
            </a:extLst>
          </p:cNvPr>
          <p:cNvPicPr>
            <a:picLocks noChangeAspect="1"/>
          </p:cNvPicPr>
          <p:nvPr/>
        </p:nvPicPr>
        <p:blipFill>
          <a:blip r:embed="rId8"/>
          <a:stretch>
            <a:fillRect/>
          </a:stretch>
        </p:blipFill>
        <p:spPr>
          <a:xfrm>
            <a:off x="9168472" y="6384335"/>
            <a:ext cx="2871465" cy="384081"/>
          </a:xfrm>
          <a:prstGeom prst="rect">
            <a:avLst/>
          </a:prstGeom>
        </p:spPr>
      </p:pic>
    </p:spTree>
    <p:extLst>
      <p:ext uri="{BB962C8B-B14F-4D97-AF65-F5344CB8AC3E}">
        <p14:creationId xmlns:p14="http://schemas.microsoft.com/office/powerpoint/2010/main" val="800618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D95A6-D055-5CE1-EFAE-048415BC9E11}"/>
              </a:ext>
            </a:extLst>
          </p:cNvPr>
          <p:cNvSpPr>
            <a:spLocks noGrp="1"/>
          </p:cNvSpPr>
          <p:nvPr>
            <p:ph type="title"/>
          </p:nvPr>
        </p:nvSpPr>
        <p:spPr/>
        <p:txBody>
          <a:bodyPr>
            <a:normAutofit/>
          </a:bodyPr>
          <a:lstStyle/>
          <a:p>
            <a:pPr algn="ctr"/>
            <a:r>
              <a:rPr lang="en-US" dirty="0"/>
              <a:t>Issues seen on appeal </a:t>
            </a:r>
          </a:p>
        </p:txBody>
      </p:sp>
      <p:graphicFrame>
        <p:nvGraphicFramePr>
          <p:cNvPr id="5" name="Content Placeholder 2">
            <a:extLst>
              <a:ext uri="{FF2B5EF4-FFF2-40B4-BE49-F238E27FC236}">
                <a16:creationId xmlns:a16="http://schemas.microsoft.com/office/drawing/2014/main" id="{742BFB3F-E949-278E-53B9-F49D9F832646}"/>
              </a:ext>
            </a:extLst>
          </p:cNvPr>
          <p:cNvGraphicFramePr>
            <a:graphicFrameLocks noGrp="1"/>
          </p:cNvGraphicFramePr>
          <p:nvPr>
            <p:ph idx="1"/>
            <p:extLst>
              <p:ext uri="{D42A27DB-BD31-4B8C-83A1-F6EECF244321}">
                <p14:modId xmlns:p14="http://schemas.microsoft.com/office/powerpoint/2010/main" val="2472809110"/>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A24BDCB1-F263-78CC-3EA6-429354AA9C64}"/>
              </a:ext>
            </a:extLst>
          </p:cNvPr>
          <p:cNvPicPr>
            <a:picLocks noChangeAspect="1"/>
          </p:cNvPicPr>
          <p:nvPr/>
        </p:nvPicPr>
        <p:blipFill>
          <a:blip r:embed="rId8"/>
          <a:stretch>
            <a:fillRect/>
          </a:stretch>
        </p:blipFill>
        <p:spPr>
          <a:xfrm>
            <a:off x="9104676" y="6340269"/>
            <a:ext cx="2871465" cy="384081"/>
          </a:xfrm>
          <a:prstGeom prst="rect">
            <a:avLst/>
          </a:prstGeom>
        </p:spPr>
      </p:pic>
    </p:spTree>
    <p:extLst>
      <p:ext uri="{BB962C8B-B14F-4D97-AF65-F5344CB8AC3E}">
        <p14:creationId xmlns:p14="http://schemas.microsoft.com/office/powerpoint/2010/main" val="3874837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F7F04-14FB-62F6-F16F-81916477113E}"/>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8000" dirty="0">
                <a:solidFill>
                  <a:schemeClr val="tx1">
                    <a:lumMod val="85000"/>
                    <a:lumOff val="15000"/>
                  </a:schemeClr>
                </a:solidFill>
              </a:rPr>
              <a:t>Questions</a:t>
            </a:r>
            <a:br>
              <a:rPr lang="en-US" sz="8000" dirty="0">
                <a:solidFill>
                  <a:schemeClr val="tx1">
                    <a:lumMod val="85000"/>
                    <a:lumOff val="15000"/>
                  </a:schemeClr>
                </a:solidFill>
              </a:rPr>
            </a:br>
            <a:r>
              <a:rPr lang="en-US" sz="8000" dirty="0">
                <a:solidFill>
                  <a:schemeClr val="tx1">
                    <a:lumMod val="85000"/>
                    <a:lumOff val="15000"/>
                  </a:schemeClr>
                </a:solidFill>
              </a:rPr>
              <a:t> Comments </a:t>
            </a:r>
          </a:p>
        </p:txBody>
      </p:sp>
      <p:pic>
        <p:nvPicPr>
          <p:cNvPr id="7" name="Graphic 6" descr="Question mark">
            <a:extLst>
              <a:ext uri="{FF2B5EF4-FFF2-40B4-BE49-F238E27FC236}">
                <a16:creationId xmlns:a16="http://schemas.microsoft.com/office/drawing/2014/main" id="{AC9AAF8E-3510-58CB-4897-AA280913CE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7921" y="640081"/>
            <a:ext cx="5054156" cy="5054156"/>
          </a:xfrm>
          <a:prstGeom prst="rect">
            <a:avLst/>
          </a:prstGeom>
        </p:spPr>
      </p:pic>
    </p:spTree>
    <p:extLst>
      <p:ext uri="{BB962C8B-B14F-4D97-AF65-F5344CB8AC3E}">
        <p14:creationId xmlns:p14="http://schemas.microsoft.com/office/powerpoint/2010/main" val="719143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71E738-3E22-33E1-ED7A-2CEBA7035111}"/>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Last time…</a:t>
            </a:r>
          </a:p>
        </p:txBody>
      </p:sp>
      <p:sp>
        <p:nvSpPr>
          <p:cNvPr id="3" name="Content Placeholder 2">
            <a:extLst>
              <a:ext uri="{FF2B5EF4-FFF2-40B4-BE49-F238E27FC236}">
                <a16:creationId xmlns:a16="http://schemas.microsoft.com/office/drawing/2014/main" id="{26D3657D-3524-9D5E-2770-140EF19BAE6F}"/>
              </a:ext>
            </a:extLst>
          </p:cNvPr>
          <p:cNvSpPr>
            <a:spLocks noGrp="1"/>
          </p:cNvSpPr>
          <p:nvPr>
            <p:ph idx="1"/>
          </p:nvPr>
        </p:nvSpPr>
        <p:spPr>
          <a:xfrm>
            <a:off x="1127051" y="1891970"/>
            <a:ext cx="9968579" cy="4109585"/>
          </a:xfrm>
        </p:spPr>
        <p:txBody>
          <a:bodyPr anchor="ctr">
            <a:normAutofit/>
          </a:bodyPr>
          <a:lstStyle/>
          <a:p>
            <a:pPr>
              <a:buFont typeface="Wingdings" panose="05000000000000000000" pitchFamily="2" charset="2"/>
              <a:buChar char="§"/>
            </a:pPr>
            <a:r>
              <a:rPr lang="en-US" sz="2000" i="1" dirty="0"/>
              <a:t>Haaland v. Brackeen</a:t>
            </a:r>
            <a:r>
              <a:rPr lang="en-US" sz="2000" dirty="0"/>
              <a:t>, 599 US 255 (2023) (all the things!)</a:t>
            </a:r>
          </a:p>
          <a:p>
            <a:pPr>
              <a:buFont typeface="Wingdings" panose="05000000000000000000" pitchFamily="2" charset="2"/>
              <a:buChar char="§"/>
            </a:pPr>
            <a:r>
              <a:rPr lang="en-US" sz="2000" i="1" dirty="0"/>
              <a:t>Tohono O’odham Nation v. Fridlund-Horne in and for the County of Coconino</a:t>
            </a:r>
            <a:r>
              <a:rPr lang="en-US" sz="2000" dirty="0"/>
              <a:t>, 254 Ariz. 14 (Ariz. App. 2022)(notice in voluntary termination)</a:t>
            </a:r>
          </a:p>
          <a:p>
            <a:pPr>
              <a:buFont typeface="Wingdings" panose="05000000000000000000" pitchFamily="2" charset="2"/>
              <a:buChar char="§"/>
            </a:pPr>
            <a:r>
              <a:rPr lang="en-US" sz="2000" i="1" dirty="0"/>
              <a:t>State ex rel. Delaware Tribe of Indians v. Nowicki-Eldridge</a:t>
            </a:r>
            <a:r>
              <a:rPr lang="en-US" sz="2000" dirty="0"/>
              <a:t>, </a:t>
            </a:r>
            <a:br>
              <a:rPr lang="en-US" sz="2000" dirty="0"/>
            </a:br>
            <a:r>
              <a:rPr lang="en-US" sz="2000" dirty="0"/>
              <a:t>248 W.Va. 366 (W. Va. 2023)(transfer and EIF)</a:t>
            </a:r>
          </a:p>
          <a:p>
            <a:pPr>
              <a:buFont typeface="Wingdings" panose="05000000000000000000" pitchFamily="2" charset="2"/>
              <a:buChar char="§"/>
            </a:pPr>
            <a:r>
              <a:rPr lang="en-US" sz="2000" i="1" dirty="0"/>
              <a:t>H.J.B v. People in Interest of A-J.A.B</a:t>
            </a:r>
            <a:r>
              <a:rPr lang="en-US" sz="2000" dirty="0"/>
              <a:t>, 535 P.3d 67 (Colo. 2023)(notice and inquiry)</a:t>
            </a:r>
          </a:p>
          <a:p>
            <a:pPr>
              <a:buFont typeface="Wingdings" panose="05000000000000000000" pitchFamily="2" charset="2"/>
              <a:buChar char="§"/>
            </a:pPr>
            <a:r>
              <a:rPr lang="it-IT" sz="2000" i="1" dirty="0"/>
              <a:t>In re Ricardo T.</a:t>
            </a:r>
            <a:r>
              <a:rPr lang="it-IT" sz="2000" dirty="0"/>
              <a:t>, 999 N.W.2d 562 (Neb. 2024) (transfer)</a:t>
            </a:r>
            <a:endParaRPr lang="en-US" sz="2000" dirty="0"/>
          </a:p>
          <a:p>
            <a:pPr>
              <a:buFont typeface="Wingdings" panose="05000000000000000000" pitchFamily="2" charset="2"/>
              <a:buChar char="§"/>
            </a:pPr>
            <a:r>
              <a:rPr lang="en-US" sz="2000" i="1" dirty="0"/>
              <a:t>In the Matter of A.K.</a:t>
            </a:r>
            <a:r>
              <a:rPr lang="en-US" sz="2000" dirty="0"/>
              <a:t>, 2024 WL 3948105 (ICWA and Title 14 guardianship, jurisdiction)</a:t>
            </a:r>
          </a:p>
          <a:p>
            <a:pPr>
              <a:buFont typeface="Wingdings" panose="05000000000000000000" pitchFamily="2" charset="2"/>
              <a:buChar char="§"/>
            </a:pPr>
            <a:r>
              <a:rPr lang="en-US" sz="2000" i="1" dirty="0"/>
              <a:t>In the Matter of the Welfare of the Children of:  L.K. and A.S., Parent</a:t>
            </a:r>
            <a:r>
              <a:rPr lang="en-US" sz="2000" dirty="0"/>
              <a:t>, 9 N.W. 3d 174 (Minn. App. 2024), review granted (July 2, 2024)</a:t>
            </a:r>
          </a:p>
        </p:txBody>
      </p:sp>
      <p:pic>
        <p:nvPicPr>
          <p:cNvPr id="4" name="Picture 3">
            <a:extLst>
              <a:ext uri="{FF2B5EF4-FFF2-40B4-BE49-F238E27FC236}">
                <a16:creationId xmlns:a16="http://schemas.microsoft.com/office/drawing/2014/main" id="{519D2DAA-CC72-58CD-AFD3-C95E5F798B72}"/>
              </a:ext>
            </a:extLst>
          </p:cNvPr>
          <p:cNvPicPr>
            <a:picLocks noChangeAspect="1"/>
          </p:cNvPicPr>
          <p:nvPr/>
        </p:nvPicPr>
        <p:blipFill>
          <a:blip r:embed="rId3"/>
          <a:stretch>
            <a:fillRect/>
          </a:stretch>
        </p:blipFill>
        <p:spPr>
          <a:xfrm>
            <a:off x="9147207" y="6413146"/>
            <a:ext cx="2871465" cy="384081"/>
          </a:xfrm>
          <a:prstGeom prst="rect">
            <a:avLst/>
          </a:prstGeom>
        </p:spPr>
      </p:pic>
    </p:spTree>
    <p:extLst>
      <p:ext uri="{BB962C8B-B14F-4D97-AF65-F5344CB8AC3E}">
        <p14:creationId xmlns:p14="http://schemas.microsoft.com/office/powerpoint/2010/main" val="2528922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556F32-95FE-A76F-2995-801477C91F10}"/>
              </a:ext>
            </a:extLst>
          </p:cNvPr>
          <p:cNvSpPr>
            <a:spLocks noGrp="1"/>
          </p:cNvSpPr>
          <p:nvPr>
            <p:ph type="title"/>
          </p:nvPr>
        </p:nvSpPr>
        <p:spPr>
          <a:xfrm>
            <a:off x="1148022" y="557072"/>
            <a:ext cx="9895951" cy="1033669"/>
          </a:xfrm>
        </p:spPr>
        <p:txBody>
          <a:bodyPr>
            <a:normAutofit fontScale="90000"/>
          </a:bodyPr>
          <a:lstStyle/>
          <a:p>
            <a:pPr algn="ctr"/>
            <a:r>
              <a:rPr lang="en-US" sz="3800" dirty="0">
                <a:solidFill>
                  <a:schemeClr val="bg1"/>
                </a:solidFill>
              </a:rPr>
              <a:t>Equal Protection </a:t>
            </a:r>
            <a:br>
              <a:rPr lang="en-US" sz="3800" dirty="0">
                <a:solidFill>
                  <a:schemeClr val="bg1"/>
                </a:solidFill>
              </a:rPr>
            </a:br>
            <a:r>
              <a:rPr lang="de-DE" sz="3800" i="1" dirty="0">
                <a:solidFill>
                  <a:schemeClr val="bg1"/>
                </a:solidFill>
              </a:rPr>
              <a:t>In re V.J.R.</a:t>
            </a:r>
            <a:r>
              <a:rPr lang="de-DE" sz="3800" dirty="0">
                <a:solidFill>
                  <a:schemeClr val="bg1"/>
                </a:solidFill>
              </a:rPr>
              <a:t>, </a:t>
            </a:r>
            <a:r>
              <a:rPr lang="en-US" sz="3800" dirty="0">
                <a:solidFill>
                  <a:schemeClr val="bg1"/>
                </a:solidFill>
              </a:rPr>
              <a:t>556 P.3d 1010 (Okla. 2024).</a:t>
            </a:r>
            <a:br>
              <a:rPr lang="de-DE" sz="4000" dirty="0"/>
            </a:br>
            <a:endParaRPr lang="en-US" sz="4000" dirty="0">
              <a:solidFill>
                <a:srgbClr val="FFFFFF"/>
              </a:solidFill>
            </a:endParaRPr>
          </a:p>
        </p:txBody>
      </p:sp>
      <p:sp>
        <p:nvSpPr>
          <p:cNvPr id="3" name="Content Placeholder 2">
            <a:extLst>
              <a:ext uri="{FF2B5EF4-FFF2-40B4-BE49-F238E27FC236}">
                <a16:creationId xmlns:a16="http://schemas.microsoft.com/office/drawing/2014/main" id="{2D667FD0-AD37-E515-A59A-33DE5F457BB3}"/>
              </a:ext>
            </a:extLst>
          </p:cNvPr>
          <p:cNvSpPr>
            <a:spLocks noGrp="1"/>
          </p:cNvSpPr>
          <p:nvPr>
            <p:ph idx="1"/>
          </p:nvPr>
        </p:nvSpPr>
        <p:spPr>
          <a:xfrm>
            <a:off x="459351" y="1885279"/>
            <a:ext cx="10636280" cy="4116276"/>
          </a:xfrm>
        </p:spPr>
        <p:txBody>
          <a:bodyPr anchor="ctr">
            <a:normAutofit lnSpcReduction="10000"/>
          </a:bodyPr>
          <a:lstStyle/>
          <a:p>
            <a:pPr lvl="1">
              <a:buFont typeface="Wingdings" panose="05000000000000000000" pitchFamily="2" charset="2"/>
              <a:buChar char="§"/>
            </a:pPr>
            <a:r>
              <a:rPr lang="de-DE" sz="1700" dirty="0"/>
              <a:t>Adoptive Mother appealed order of termination parental rights. </a:t>
            </a:r>
          </a:p>
          <a:p>
            <a:pPr lvl="2">
              <a:buFont typeface="Wingdings" panose="05000000000000000000" pitchFamily="2" charset="2"/>
              <a:buChar char="§"/>
            </a:pPr>
            <a:r>
              <a:rPr lang="en-US" sz="1700" dirty="0"/>
              <a:t>The matter did not involve an Indian child or family. </a:t>
            </a:r>
            <a:endParaRPr lang="de-DE" sz="1700" dirty="0"/>
          </a:p>
          <a:p>
            <a:pPr lvl="2">
              <a:buFont typeface="Wingdings" panose="05000000000000000000" pitchFamily="2" charset="2"/>
              <a:buChar char="§"/>
            </a:pPr>
            <a:r>
              <a:rPr lang="de-DE" sz="1700" dirty="0"/>
              <a:t>Adoptive Mother argued ICWA denied her EP under the law in violation of the Fourteenth Amendment </a:t>
            </a:r>
            <a:r>
              <a:rPr lang="en-US" sz="1700" dirty="0"/>
              <a:t>to the U.S. Constitution and of Article II, Section 7 of the Oklahoma Constitution.</a:t>
            </a:r>
          </a:p>
          <a:p>
            <a:pPr lvl="3">
              <a:buFont typeface="Wingdings" panose="05000000000000000000" pitchFamily="2" charset="2"/>
              <a:buChar char="§"/>
            </a:pPr>
            <a:r>
              <a:rPr lang="en-US" sz="1700" dirty="0"/>
              <a:t>Adoptive mother claimed the trial court committed legal error by not disregarding the Child’s status and by not applying ICWA’s heighted burden of proof. </a:t>
            </a:r>
          </a:p>
          <a:p>
            <a:pPr lvl="4">
              <a:buFont typeface="Wingdings" panose="05000000000000000000" pitchFamily="2" charset="2"/>
              <a:buChar char="§"/>
            </a:pPr>
            <a:r>
              <a:rPr lang="en-US" sz="1700" dirty="0"/>
              <a:t>OK law placed burden on the State to prove by CCE that the statutory basis for terminating parental rights exists and that the child’s best interests are served by terminating parental rights. </a:t>
            </a:r>
          </a:p>
          <a:p>
            <a:pPr lvl="4">
              <a:buFont typeface="Wingdings" panose="05000000000000000000" pitchFamily="2" charset="2"/>
              <a:buChar char="§"/>
            </a:pPr>
            <a:r>
              <a:rPr lang="en-US" sz="1700" dirty="0"/>
              <a:t>ICWA mandates  that “[n]o </a:t>
            </a:r>
            <a:r>
              <a:rPr lang="en-US" sz="1700" u="sng" dirty="0"/>
              <a:t>termination of parental rights</a:t>
            </a:r>
            <a:r>
              <a:rPr lang="en-US" sz="1700" dirty="0"/>
              <a:t> may be ordered in such [involuntary child custody] proceeding in the absence of a determination, supported by evidence </a:t>
            </a:r>
            <a:r>
              <a:rPr lang="en-US" sz="1700" b="1" i="1" dirty="0"/>
              <a:t>beyond a reasonable doubt</a:t>
            </a:r>
            <a:r>
              <a:rPr lang="en-US" sz="1700" dirty="0"/>
              <a:t>, including testimony of qualified expert witnesses, that the custody of the [Indian] child by the </a:t>
            </a:r>
            <a:r>
              <a:rPr lang="en-US" sz="1700" u="sng" dirty="0"/>
              <a:t>parent</a:t>
            </a:r>
            <a:r>
              <a:rPr lang="en-US" sz="1700" dirty="0"/>
              <a:t> or </a:t>
            </a:r>
            <a:r>
              <a:rPr lang="en-US" sz="1700" u="sng" dirty="0"/>
              <a:t>Indian custodian</a:t>
            </a:r>
            <a:r>
              <a:rPr lang="en-US" sz="1700" dirty="0"/>
              <a:t> is likely to result in serious emotional or physical damage to the child.” 25 U.S.C. § 1912(f) (2018). </a:t>
            </a:r>
          </a:p>
          <a:p>
            <a:pPr lvl="4">
              <a:buFont typeface="Wingdings" panose="05000000000000000000" pitchFamily="2" charset="2"/>
              <a:buChar char="§"/>
            </a:pPr>
            <a:r>
              <a:rPr lang="en-US" sz="1700" dirty="0"/>
              <a:t>Mother argued “all families similarly situated should be entitled to the same protections as any other family, Native American or otherwise.”</a:t>
            </a:r>
          </a:p>
          <a:p>
            <a:pPr>
              <a:buFont typeface="Wingdings" panose="05000000000000000000" pitchFamily="2" charset="2"/>
              <a:buChar char="§"/>
            </a:pPr>
            <a:endParaRPr lang="en-US" sz="1400" dirty="0"/>
          </a:p>
        </p:txBody>
      </p:sp>
      <p:pic>
        <p:nvPicPr>
          <p:cNvPr id="4" name="Picture 3">
            <a:extLst>
              <a:ext uri="{FF2B5EF4-FFF2-40B4-BE49-F238E27FC236}">
                <a16:creationId xmlns:a16="http://schemas.microsoft.com/office/drawing/2014/main" id="{2356FA47-C890-5EB9-BB6C-7A48D3043A31}"/>
              </a:ext>
            </a:extLst>
          </p:cNvPr>
          <p:cNvPicPr>
            <a:picLocks noChangeAspect="1"/>
          </p:cNvPicPr>
          <p:nvPr/>
        </p:nvPicPr>
        <p:blipFill>
          <a:blip r:embed="rId3"/>
          <a:stretch>
            <a:fillRect/>
          </a:stretch>
        </p:blipFill>
        <p:spPr>
          <a:xfrm>
            <a:off x="8998350" y="6289402"/>
            <a:ext cx="2871465" cy="384081"/>
          </a:xfrm>
          <a:prstGeom prst="rect">
            <a:avLst/>
          </a:prstGeom>
        </p:spPr>
      </p:pic>
    </p:spTree>
    <p:extLst>
      <p:ext uri="{BB962C8B-B14F-4D97-AF65-F5344CB8AC3E}">
        <p14:creationId xmlns:p14="http://schemas.microsoft.com/office/powerpoint/2010/main" val="2778865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8018BC-C95D-012A-DBFB-030E8F6D99E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DEE417C-EB9D-E05E-548D-9A824E79BD28}"/>
              </a:ext>
            </a:extLst>
          </p:cNvPr>
          <p:cNvSpPr>
            <a:spLocks noGrp="1"/>
          </p:cNvSpPr>
          <p:nvPr>
            <p:ph type="title"/>
          </p:nvPr>
        </p:nvSpPr>
        <p:spPr>
          <a:xfrm>
            <a:off x="826396" y="586855"/>
            <a:ext cx="4230100" cy="3387497"/>
          </a:xfrm>
        </p:spPr>
        <p:txBody>
          <a:bodyPr anchor="b">
            <a:normAutofit/>
          </a:bodyPr>
          <a:lstStyle/>
          <a:p>
            <a:pPr algn="ctr"/>
            <a:r>
              <a:rPr lang="en-US" sz="4000" dirty="0">
                <a:solidFill>
                  <a:schemeClr val="bg1"/>
                </a:solidFill>
              </a:rPr>
              <a:t>Equal Protection</a:t>
            </a:r>
            <a:br>
              <a:rPr lang="en-US" sz="4000" dirty="0">
                <a:solidFill>
                  <a:schemeClr val="bg1"/>
                </a:solidFill>
              </a:rPr>
            </a:br>
            <a:br>
              <a:rPr lang="en-US" sz="4000" dirty="0">
                <a:solidFill>
                  <a:schemeClr val="bg1"/>
                </a:solidFill>
              </a:rPr>
            </a:br>
            <a:r>
              <a:rPr lang="de-DE" sz="3600" i="1" dirty="0">
                <a:solidFill>
                  <a:schemeClr val="bg1"/>
                </a:solidFill>
              </a:rPr>
              <a:t>In re V.J.R.</a:t>
            </a:r>
            <a:r>
              <a:rPr lang="de-DE" sz="3600" dirty="0">
                <a:solidFill>
                  <a:schemeClr val="bg1"/>
                </a:solidFill>
              </a:rPr>
              <a:t>, </a:t>
            </a:r>
            <a:r>
              <a:rPr lang="en-US" sz="3600" dirty="0">
                <a:solidFill>
                  <a:schemeClr val="bg1"/>
                </a:solidFill>
              </a:rPr>
              <a:t>556 P.3d 1010 (Okla. 2024).</a:t>
            </a:r>
            <a:br>
              <a:rPr lang="de-DE" sz="4000" dirty="0"/>
            </a:br>
            <a:endParaRPr lang="en-US" sz="4000" dirty="0">
              <a:solidFill>
                <a:srgbClr val="FFFFFF"/>
              </a:solidFill>
            </a:endParaRPr>
          </a:p>
        </p:txBody>
      </p:sp>
      <p:sp>
        <p:nvSpPr>
          <p:cNvPr id="3" name="Content Placeholder 2">
            <a:extLst>
              <a:ext uri="{FF2B5EF4-FFF2-40B4-BE49-F238E27FC236}">
                <a16:creationId xmlns:a16="http://schemas.microsoft.com/office/drawing/2014/main" id="{448675A7-D71B-11CC-3E7F-B092EB88B9F6}"/>
              </a:ext>
            </a:extLst>
          </p:cNvPr>
          <p:cNvSpPr>
            <a:spLocks noGrp="1"/>
          </p:cNvSpPr>
          <p:nvPr>
            <p:ph idx="1"/>
          </p:nvPr>
        </p:nvSpPr>
        <p:spPr>
          <a:xfrm>
            <a:off x="6503158" y="649480"/>
            <a:ext cx="4862447" cy="5546047"/>
          </a:xfrm>
        </p:spPr>
        <p:txBody>
          <a:bodyPr anchor="ctr">
            <a:normAutofit/>
          </a:bodyPr>
          <a:lstStyle/>
          <a:p>
            <a:pPr>
              <a:buFont typeface="Wingdings" panose="05000000000000000000" pitchFamily="2" charset="2"/>
              <a:buChar char="§"/>
            </a:pPr>
            <a:r>
              <a:rPr lang="de-DE" sz="2000" i="1" dirty="0"/>
              <a:t>In re V.J.R.</a:t>
            </a:r>
            <a:r>
              <a:rPr lang="de-DE" sz="2000" dirty="0"/>
              <a:t>, </a:t>
            </a:r>
            <a:r>
              <a:rPr lang="en-US" sz="2000" dirty="0"/>
              <a:t>556 P.3d 1010 (Okla. 2024).</a:t>
            </a:r>
            <a:endParaRPr lang="de-DE" sz="2000" dirty="0"/>
          </a:p>
          <a:p>
            <a:pPr lvl="1">
              <a:buFont typeface="Wingdings" panose="05000000000000000000" pitchFamily="2" charset="2"/>
              <a:buChar char="§"/>
            </a:pPr>
            <a:r>
              <a:rPr lang="de-DE" sz="2000" dirty="0"/>
              <a:t>Court rejected Adoptive Mother‘s arguments that the trial court erred by not applying ICWA‘s heightended burden of proof.</a:t>
            </a:r>
          </a:p>
          <a:p>
            <a:pPr lvl="2">
              <a:buFont typeface="Wingdings" panose="05000000000000000000" pitchFamily="2" charset="2"/>
              <a:buChar char="§"/>
            </a:pPr>
            <a:r>
              <a:rPr lang="de-DE" dirty="0"/>
              <a:t>Adoptive Mother lacked standing to challenge constituationality of ICWA.</a:t>
            </a:r>
          </a:p>
          <a:p>
            <a:pPr lvl="2">
              <a:buFont typeface="Wingdings" panose="05000000000000000000" pitchFamily="2" charset="2"/>
              <a:buChar char="§"/>
            </a:pPr>
            <a:r>
              <a:rPr lang="de-DE" dirty="0"/>
              <a:t>Even if Adoptive Mother had standing, EP claim would fail because ICWA‘s heightened burden is based on a preference that is political (i.e., tribal membership) rather than racial. </a:t>
            </a:r>
          </a:p>
          <a:p>
            <a:pPr>
              <a:buFont typeface="Wingdings" panose="05000000000000000000" pitchFamily="2" charset="2"/>
              <a:buChar char="§"/>
            </a:pPr>
            <a:endParaRPr lang="en-US" sz="2000" dirty="0"/>
          </a:p>
        </p:txBody>
      </p:sp>
      <p:pic>
        <p:nvPicPr>
          <p:cNvPr id="4" name="Picture 3">
            <a:extLst>
              <a:ext uri="{FF2B5EF4-FFF2-40B4-BE49-F238E27FC236}">
                <a16:creationId xmlns:a16="http://schemas.microsoft.com/office/drawing/2014/main" id="{3799EC91-7027-AF93-C97B-A8FE929F39BF}"/>
              </a:ext>
            </a:extLst>
          </p:cNvPr>
          <p:cNvPicPr>
            <a:picLocks noChangeAspect="1"/>
          </p:cNvPicPr>
          <p:nvPr/>
        </p:nvPicPr>
        <p:blipFill>
          <a:blip r:embed="rId3"/>
          <a:stretch>
            <a:fillRect/>
          </a:stretch>
        </p:blipFill>
        <p:spPr>
          <a:xfrm>
            <a:off x="8753802" y="6142682"/>
            <a:ext cx="2871465" cy="384081"/>
          </a:xfrm>
          <a:prstGeom prst="rect">
            <a:avLst/>
          </a:prstGeom>
        </p:spPr>
      </p:pic>
    </p:spTree>
    <p:extLst>
      <p:ext uri="{BB962C8B-B14F-4D97-AF65-F5344CB8AC3E}">
        <p14:creationId xmlns:p14="http://schemas.microsoft.com/office/powerpoint/2010/main" val="3360246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12724-660C-67BC-B81B-C228D4698F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A62C4B-3042-1358-615E-285BE7A4BC45}"/>
              </a:ext>
            </a:extLst>
          </p:cNvPr>
          <p:cNvSpPr>
            <a:spLocks noGrp="1"/>
          </p:cNvSpPr>
          <p:nvPr>
            <p:ph type="title"/>
          </p:nvPr>
        </p:nvSpPr>
        <p:spPr/>
        <p:txBody>
          <a:bodyPr>
            <a:normAutofit/>
          </a:bodyPr>
          <a:lstStyle/>
          <a:p>
            <a:pPr algn="ctr"/>
            <a:r>
              <a:rPr lang="en-US" sz="3800" dirty="0"/>
              <a:t>Notice and Inquiry </a:t>
            </a:r>
            <a:br>
              <a:rPr lang="en-US" sz="3800" dirty="0"/>
            </a:br>
            <a:r>
              <a:rPr lang="en-US" sz="3800" dirty="0"/>
              <a:t>One of the Most Important Aspects of ICWA</a:t>
            </a:r>
          </a:p>
        </p:txBody>
      </p:sp>
      <p:graphicFrame>
        <p:nvGraphicFramePr>
          <p:cNvPr id="10" name="Content Placeholder 3">
            <a:extLst>
              <a:ext uri="{FF2B5EF4-FFF2-40B4-BE49-F238E27FC236}">
                <a16:creationId xmlns:a16="http://schemas.microsoft.com/office/drawing/2014/main" id="{5D34E53B-E5D2-71C6-C7A5-77C6576F629A}"/>
              </a:ext>
            </a:extLst>
          </p:cNvPr>
          <p:cNvGraphicFramePr>
            <a:graphicFrameLocks noGrp="1"/>
          </p:cNvGraphicFramePr>
          <p:nvPr>
            <p:ph idx="1"/>
            <p:extLst>
              <p:ext uri="{D42A27DB-BD31-4B8C-83A1-F6EECF244321}">
                <p14:modId xmlns:p14="http://schemas.microsoft.com/office/powerpoint/2010/main" val="6149456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8747F929-2557-C81C-E19C-15B2D1D59C7C}"/>
              </a:ext>
            </a:extLst>
          </p:cNvPr>
          <p:cNvPicPr>
            <a:picLocks noChangeAspect="1"/>
          </p:cNvPicPr>
          <p:nvPr/>
        </p:nvPicPr>
        <p:blipFill>
          <a:blip r:embed="rId8"/>
          <a:stretch>
            <a:fillRect/>
          </a:stretch>
        </p:blipFill>
        <p:spPr>
          <a:xfrm>
            <a:off x="8870760" y="6311900"/>
            <a:ext cx="2871465" cy="384081"/>
          </a:xfrm>
          <a:prstGeom prst="rect">
            <a:avLst/>
          </a:prstGeom>
        </p:spPr>
      </p:pic>
    </p:spTree>
    <p:extLst>
      <p:ext uri="{BB962C8B-B14F-4D97-AF65-F5344CB8AC3E}">
        <p14:creationId xmlns:p14="http://schemas.microsoft.com/office/powerpoint/2010/main" val="499598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0F83D5-B91E-77F8-01DC-F16AA4C275C5}"/>
              </a:ext>
            </a:extLst>
          </p:cNvPr>
          <p:cNvSpPr>
            <a:spLocks noGrp="1"/>
          </p:cNvSpPr>
          <p:nvPr>
            <p:ph type="title"/>
          </p:nvPr>
        </p:nvSpPr>
        <p:spPr>
          <a:xfrm>
            <a:off x="1156851" y="637762"/>
            <a:ext cx="9888496" cy="900131"/>
          </a:xfrm>
        </p:spPr>
        <p:txBody>
          <a:bodyPr anchor="t">
            <a:normAutofit/>
          </a:bodyPr>
          <a:lstStyle/>
          <a:p>
            <a:r>
              <a:rPr lang="en-US" sz="4000" dirty="0">
                <a:solidFill>
                  <a:schemeClr val="bg1"/>
                </a:solidFill>
              </a:rPr>
              <a:t>Initial ICWA inquiries </a:t>
            </a:r>
          </a:p>
        </p:txBody>
      </p:sp>
      <p:sp>
        <p:nvSpPr>
          <p:cNvPr id="5" name="Rectangle 4">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F1E7389-77C1-4BA2-1914-4BEC01CA4848}"/>
              </a:ext>
            </a:extLst>
          </p:cNvPr>
          <p:cNvSpPr>
            <a:spLocks noGrp="1"/>
          </p:cNvSpPr>
          <p:nvPr>
            <p:ph idx="1"/>
          </p:nvPr>
        </p:nvSpPr>
        <p:spPr>
          <a:xfrm>
            <a:off x="1155548" y="2217343"/>
            <a:ext cx="9880893" cy="3959619"/>
          </a:xfrm>
        </p:spPr>
        <p:txBody>
          <a:bodyPr>
            <a:normAutofit/>
          </a:bodyPr>
          <a:lstStyle/>
          <a:p>
            <a:pPr>
              <a:buFont typeface="Wingdings" panose="05000000000000000000" pitchFamily="2" charset="2"/>
              <a:buChar char="§"/>
            </a:pPr>
            <a:r>
              <a:rPr lang="en-US" sz="2400" i="1" dirty="0"/>
              <a:t>In re T.R.</a:t>
            </a:r>
            <a:r>
              <a:rPr lang="en-US" sz="2400" dirty="0"/>
              <a:t>, 107 Cal.App.5th 206 (Cal. Ct. App. 2024) </a:t>
            </a:r>
          </a:p>
          <a:p>
            <a:pPr lvl="1">
              <a:buFont typeface="Wingdings" panose="05000000000000000000" pitchFamily="2" charset="2"/>
              <a:buChar char="§"/>
            </a:pPr>
            <a:r>
              <a:rPr lang="en-US" dirty="0"/>
              <a:t>Department and juvenile court failed to comply with their duties of inquiry under ICWA and Cal-ICWA. </a:t>
            </a:r>
          </a:p>
          <a:p>
            <a:pPr>
              <a:buFont typeface="Wingdings" panose="05000000000000000000" pitchFamily="2" charset="2"/>
              <a:buChar char="§"/>
            </a:pPr>
            <a:r>
              <a:rPr lang="en-US" sz="2400" i="1" dirty="0"/>
              <a:t>In re L.Q.</a:t>
            </a:r>
            <a:r>
              <a:rPr lang="en-US" sz="2400" dirty="0"/>
              <a:t>, 915 S.E.2d 255 (N.C. Ct. App. 2025)</a:t>
            </a:r>
          </a:p>
          <a:p>
            <a:pPr lvl="1">
              <a:buFont typeface="Wingdings" panose="05000000000000000000" pitchFamily="2" charset="2"/>
              <a:buChar char="§"/>
            </a:pPr>
            <a:r>
              <a:rPr lang="en-US" dirty="0"/>
              <a:t>Trial court properly made inquiry required by 25 C.F.R. § 23.107(a) at the commencement of termination of parental rights proceedings.</a:t>
            </a:r>
          </a:p>
          <a:p>
            <a:pPr>
              <a:buFont typeface="Wingdings" panose="05000000000000000000" pitchFamily="2" charset="2"/>
              <a:buChar char="§"/>
            </a:pPr>
            <a:r>
              <a:rPr lang="en-US" sz="2400" i="1" dirty="0"/>
              <a:t>Adoption of Breck</a:t>
            </a:r>
            <a:r>
              <a:rPr lang="en-US" sz="2400" dirty="0"/>
              <a:t>, 2025 WL 1887620 </a:t>
            </a:r>
          </a:p>
          <a:p>
            <a:pPr lvl="1">
              <a:buFont typeface="Wingdings" panose="05000000000000000000" pitchFamily="2" charset="2"/>
              <a:buChar char="§"/>
            </a:pPr>
            <a:r>
              <a:rPr lang="en-US" dirty="0"/>
              <a:t>Parents did not demonstrate they were entitled to invalidation of termination decree based on ICWA violation because Father and Child were not enrolled or eligible to be enrolled at time of trial. </a:t>
            </a:r>
          </a:p>
        </p:txBody>
      </p:sp>
      <p:pic>
        <p:nvPicPr>
          <p:cNvPr id="9" name="Picture 8">
            <a:extLst>
              <a:ext uri="{FF2B5EF4-FFF2-40B4-BE49-F238E27FC236}">
                <a16:creationId xmlns:a16="http://schemas.microsoft.com/office/drawing/2014/main" id="{4446EE5D-F0B3-5F95-0C37-0A3BD23DD3EF}"/>
              </a:ext>
            </a:extLst>
          </p:cNvPr>
          <p:cNvPicPr>
            <a:picLocks noChangeAspect="1"/>
          </p:cNvPicPr>
          <p:nvPr/>
        </p:nvPicPr>
        <p:blipFill>
          <a:blip r:embed="rId3"/>
          <a:stretch>
            <a:fillRect/>
          </a:stretch>
        </p:blipFill>
        <p:spPr>
          <a:xfrm>
            <a:off x="9044425" y="6321583"/>
            <a:ext cx="2871465" cy="384081"/>
          </a:xfrm>
          <a:prstGeom prst="rect">
            <a:avLst/>
          </a:prstGeom>
        </p:spPr>
      </p:pic>
    </p:spTree>
    <p:extLst>
      <p:ext uri="{BB962C8B-B14F-4D97-AF65-F5344CB8AC3E}">
        <p14:creationId xmlns:p14="http://schemas.microsoft.com/office/powerpoint/2010/main" val="214143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61DB837B-8BB1-C53F-A59A-ABAD02F797E8}"/>
              </a:ext>
            </a:extLst>
          </p:cNvPr>
          <p:cNvPicPr>
            <a:picLocks noGrp="1" noChangeAspect="1"/>
          </p:cNvPicPr>
          <p:nvPr>
            <p:ph idx="1"/>
          </p:nvPr>
        </p:nvPicPr>
        <p:blipFill>
          <a:blip r:embed="rId3"/>
          <a:srcRect l="6421" r="4570" b="-2"/>
          <a:stretch>
            <a:fillRect/>
          </a:stretch>
        </p:blipFill>
        <p:spPr>
          <a:xfrm>
            <a:off x="4038599" y="10"/>
            <a:ext cx="8160026" cy="6875809"/>
          </a:xfrm>
          <a:prstGeom prst="rect">
            <a:avLst/>
          </a:prstGeom>
        </p:spPr>
      </p:pic>
      <p:sp>
        <p:nvSpPr>
          <p:cNvPr id="17" name="Freeform: Shape 16">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5EFE9D1-885E-D072-DE89-00428B0765C2}"/>
              </a:ext>
            </a:extLst>
          </p:cNvPr>
          <p:cNvSpPr>
            <a:spLocks noGrp="1"/>
          </p:cNvSpPr>
          <p:nvPr>
            <p:ph type="title"/>
          </p:nvPr>
        </p:nvSpPr>
        <p:spPr>
          <a:xfrm>
            <a:off x="571183" y="1479943"/>
            <a:ext cx="3052293" cy="3531403"/>
          </a:xfrm>
        </p:spPr>
        <p:txBody>
          <a:bodyPr vert="horz" lIns="91440" tIns="45720" rIns="91440" bIns="45720" rtlCol="0" anchor="t">
            <a:normAutofit/>
          </a:bodyPr>
          <a:lstStyle/>
          <a:p>
            <a:pPr algn="r"/>
            <a:r>
              <a:rPr lang="en-US" sz="2200" dirty="0">
                <a:solidFill>
                  <a:srgbClr val="FFFFFF"/>
                </a:solidFill>
              </a:rPr>
              <a:t>“Figuring out where the California Court of Appeal courts are on the initial inquiry duty when a child is removed from their home is about as easy as detangling a ball of Christmas lights.” </a:t>
            </a:r>
            <a:br>
              <a:rPr lang="en-US" sz="2200" dirty="0">
                <a:solidFill>
                  <a:srgbClr val="FFFFFF"/>
                </a:solidFill>
              </a:rPr>
            </a:br>
            <a:br>
              <a:rPr lang="en-US" sz="2200" dirty="0">
                <a:solidFill>
                  <a:srgbClr val="FFFFFF"/>
                </a:solidFill>
              </a:rPr>
            </a:br>
            <a:r>
              <a:rPr lang="en-US" sz="2200" dirty="0">
                <a:solidFill>
                  <a:srgbClr val="FFFFFF"/>
                </a:solidFill>
              </a:rPr>
              <a:t>Kate Fort  </a:t>
            </a:r>
            <a:br>
              <a:rPr lang="en-US" sz="2200" dirty="0">
                <a:solidFill>
                  <a:srgbClr val="FFFFFF"/>
                </a:solidFill>
              </a:rPr>
            </a:br>
            <a:endParaRPr lang="en-US" sz="2200" dirty="0">
              <a:solidFill>
                <a:srgbClr val="FFFFFF"/>
              </a:solidFill>
            </a:endParaRPr>
          </a:p>
        </p:txBody>
      </p:sp>
      <p:pic>
        <p:nvPicPr>
          <p:cNvPr id="7" name="Picture 6">
            <a:extLst>
              <a:ext uri="{FF2B5EF4-FFF2-40B4-BE49-F238E27FC236}">
                <a16:creationId xmlns:a16="http://schemas.microsoft.com/office/drawing/2014/main" id="{35F9098E-9E8E-9073-7720-677ADE29EADF}"/>
              </a:ext>
            </a:extLst>
          </p:cNvPr>
          <p:cNvPicPr>
            <a:picLocks noChangeAspect="1"/>
          </p:cNvPicPr>
          <p:nvPr/>
        </p:nvPicPr>
        <p:blipFill>
          <a:blip r:embed="rId4"/>
          <a:stretch>
            <a:fillRect/>
          </a:stretch>
        </p:blipFill>
        <p:spPr>
          <a:xfrm>
            <a:off x="9320535" y="6491738"/>
            <a:ext cx="2871465" cy="384081"/>
          </a:xfrm>
          <a:prstGeom prst="rect">
            <a:avLst/>
          </a:prstGeom>
        </p:spPr>
      </p:pic>
    </p:spTree>
    <p:extLst>
      <p:ext uri="{BB962C8B-B14F-4D97-AF65-F5344CB8AC3E}">
        <p14:creationId xmlns:p14="http://schemas.microsoft.com/office/powerpoint/2010/main" val="3099519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9EBBF0-89E3-9590-1858-5334FD193C5D}"/>
              </a:ext>
            </a:extLst>
          </p:cNvPr>
          <p:cNvSpPr>
            <a:spLocks noGrp="1"/>
          </p:cNvSpPr>
          <p:nvPr>
            <p:ph type="title"/>
          </p:nvPr>
        </p:nvSpPr>
        <p:spPr>
          <a:xfrm>
            <a:off x="1383564" y="348865"/>
            <a:ext cx="9718111" cy="1576446"/>
          </a:xfrm>
        </p:spPr>
        <p:txBody>
          <a:bodyPr anchor="ctr">
            <a:normAutofit/>
          </a:bodyPr>
          <a:lstStyle/>
          <a:p>
            <a:r>
              <a:rPr lang="en-US" sz="4000" i="1" dirty="0">
                <a:solidFill>
                  <a:srgbClr val="FFFFFF"/>
                </a:solidFill>
              </a:rPr>
              <a:t>In Re </a:t>
            </a:r>
            <a:r>
              <a:rPr lang="en-US" sz="4000" i="1" dirty="0" err="1">
                <a:solidFill>
                  <a:srgbClr val="FFFFFF"/>
                </a:solidFill>
              </a:rPr>
              <a:t>Ja.O</a:t>
            </a:r>
            <a:r>
              <a:rPr lang="en-US" sz="4000" dirty="0">
                <a:solidFill>
                  <a:srgbClr val="FFFFFF"/>
                </a:solidFill>
              </a:rPr>
              <a:t>, 2025 WL 2205564 (Aug. 4, 2025)</a:t>
            </a:r>
          </a:p>
        </p:txBody>
      </p:sp>
      <p:graphicFrame>
        <p:nvGraphicFramePr>
          <p:cNvPr id="5" name="Content Placeholder 2">
            <a:extLst>
              <a:ext uri="{FF2B5EF4-FFF2-40B4-BE49-F238E27FC236}">
                <a16:creationId xmlns:a16="http://schemas.microsoft.com/office/drawing/2014/main" id="{9261B982-E9C3-4867-D8C8-8BC8F7308CB0}"/>
              </a:ext>
            </a:extLst>
          </p:cNvPr>
          <p:cNvGraphicFramePr>
            <a:graphicFrameLocks noGrp="1"/>
          </p:cNvGraphicFramePr>
          <p:nvPr>
            <p:ph idx="1"/>
            <p:extLst>
              <p:ext uri="{D42A27DB-BD31-4B8C-83A1-F6EECF244321}">
                <p14:modId xmlns:p14="http://schemas.microsoft.com/office/powerpoint/2010/main" val="4084121151"/>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CF5A6920-D43A-0447-F315-B7641FD4D9A6}"/>
              </a:ext>
            </a:extLst>
          </p:cNvPr>
          <p:cNvPicPr>
            <a:picLocks noChangeAspect="1"/>
          </p:cNvPicPr>
          <p:nvPr/>
        </p:nvPicPr>
        <p:blipFill>
          <a:blip r:embed="rId8"/>
          <a:stretch>
            <a:fillRect/>
          </a:stretch>
        </p:blipFill>
        <p:spPr>
          <a:xfrm>
            <a:off x="9062146" y="6404239"/>
            <a:ext cx="2871465" cy="384081"/>
          </a:xfrm>
          <a:prstGeom prst="rect">
            <a:avLst/>
          </a:prstGeom>
        </p:spPr>
      </p:pic>
    </p:spTree>
    <p:extLst>
      <p:ext uri="{BB962C8B-B14F-4D97-AF65-F5344CB8AC3E}">
        <p14:creationId xmlns:p14="http://schemas.microsoft.com/office/powerpoint/2010/main" val="18806968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9B4B2C33E274409D6F4FB3E823E2BA" ma:contentTypeVersion="6" ma:contentTypeDescription="Create a new document." ma:contentTypeScope="" ma:versionID="d158d37060734f1a002419d1cdd53699">
  <xsd:schema xmlns:xsd="http://www.w3.org/2001/XMLSchema" xmlns:xs="http://www.w3.org/2001/XMLSchema" xmlns:p="http://schemas.microsoft.com/office/2006/metadata/properties" xmlns:ns3="5f10db1a-6a37-4356-9cdd-8f748942f219" targetNamespace="http://schemas.microsoft.com/office/2006/metadata/properties" ma:root="true" ma:fieldsID="96d40f1afc451b920787187d577a9893" ns3:_="">
    <xsd:import namespace="5f10db1a-6a37-4356-9cdd-8f748942f219"/>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10db1a-6a37-4356-9cdd-8f748942f219"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5f10db1a-6a37-4356-9cdd-8f748942f219" xsi:nil="true"/>
  </documentManagement>
</p:properties>
</file>

<file path=customXml/itemProps1.xml><?xml version="1.0" encoding="utf-8"?>
<ds:datastoreItem xmlns:ds="http://schemas.openxmlformats.org/officeDocument/2006/customXml" ds:itemID="{6C5EE1F3-5BB2-4EDF-97E0-83D7F27C31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10db1a-6a37-4356-9cdd-8f748942f2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4D4E007-F9CF-4CE0-A597-22495D80A059}">
  <ds:schemaRefs>
    <ds:schemaRef ds:uri="http://schemas.microsoft.com/sharepoint/v3/contenttype/forms"/>
  </ds:schemaRefs>
</ds:datastoreItem>
</file>

<file path=customXml/itemProps3.xml><?xml version="1.0" encoding="utf-8"?>
<ds:datastoreItem xmlns:ds="http://schemas.openxmlformats.org/officeDocument/2006/customXml" ds:itemID="{5E611A3D-4AB7-471C-AC73-17829D7B3EB9}">
  <ds:schemaRefs>
    <ds:schemaRef ds:uri="http://schemas.microsoft.com/office/2006/documentManagement/types"/>
    <ds:schemaRef ds:uri="http://purl.org/dc/terms/"/>
    <ds:schemaRef ds:uri="http://www.w3.org/XML/1998/namespace"/>
    <ds:schemaRef ds:uri="http://purl.org/dc/elements/1.1/"/>
    <ds:schemaRef ds:uri="http://schemas.microsoft.com/office/infopath/2007/PartnerControls"/>
    <ds:schemaRef ds:uri="http://schemas.openxmlformats.org/package/2006/metadata/core-properties"/>
    <ds:schemaRef ds:uri="5f10db1a-6a37-4356-9cdd-8f748942f219"/>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1648</TotalTime>
  <Words>3685</Words>
  <Application>Microsoft Office PowerPoint</Application>
  <PresentationFormat>Widescreen</PresentationFormat>
  <Paragraphs>168</Paragraphs>
  <Slides>20</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Aptos</vt:lpstr>
      <vt:lpstr>Aptos Display</vt:lpstr>
      <vt:lpstr>Arial</vt:lpstr>
      <vt:lpstr>Wingdings</vt:lpstr>
      <vt:lpstr>Office Theme</vt:lpstr>
      <vt:lpstr>ICWA Case Law Update</vt:lpstr>
      <vt:lpstr>Issues seen on appeal </vt:lpstr>
      <vt:lpstr>Last time…</vt:lpstr>
      <vt:lpstr>Equal Protection  In re V.J.R., 556 P.3d 1010 (Okla. 2024). </vt:lpstr>
      <vt:lpstr>Equal Protection  In re V.J.R., 556 P.3d 1010 (Okla. 2024). </vt:lpstr>
      <vt:lpstr>Notice and Inquiry  One of the Most Important Aspects of ICWA</vt:lpstr>
      <vt:lpstr>Initial ICWA inquiries </vt:lpstr>
      <vt:lpstr>“Figuring out where the California Court of Appeal courts are on the initial inquiry duty when a child is removed from their home is about as easy as detangling a ball of Christmas lights.”   Kate Fort   </vt:lpstr>
      <vt:lpstr>In Re Ja.O, 2025 WL 2205564 (Aug. 4, 2025)</vt:lpstr>
      <vt:lpstr>Matter of L.B., 420 Mont. 192 (2025) </vt:lpstr>
      <vt:lpstr>Active efforts made by the Department</vt:lpstr>
      <vt:lpstr>In re Taylor M., 331 A.3d 345 (Me. 2025)</vt:lpstr>
      <vt:lpstr>On appeal, Mother argued the court did not comply with certain ICWA requirements before terminating parental rights.</vt:lpstr>
      <vt:lpstr>In the Matter of D.L.L. and J.T.L., Youths in Need of Care, 568 P.3d 552 (Mont. 2025)</vt:lpstr>
      <vt:lpstr>Active efforts concerning placement and children’s cultural connections</vt:lpstr>
      <vt:lpstr>Cultural connection </vt:lpstr>
      <vt:lpstr>Active efforts regarding  cultural connection</vt:lpstr>
      <vt:lpstr>Termination of parental rights </vt:lpstr>
      <vt:lpstr>Other cases </vt:lpstr>
      <vt:lpstr>Questions  Comments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Autumn Shone</dc:creator>
  <cp:lastModifiedBy>Autumn Shone</cp:lastModifiedBy>
  <cp:revision>5</cp:revision>
  <dcterms:created xsi:type="dcterms:W3CDTF">2025-08-05T20:51:25Z</dcterms:created>
  <dcterms:modified xsi:type="dcterms:W3CDTF">2025-08-11T21:54:26Z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0x010100659B4B2C33E274409D6F4FB3E823E2BA</vt:lpwstr>
  </property>
</Properties>
</file>