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5.xml"/>
  <Override ContentType="application/vnd.ms-office.chartcolorstyle+xml" PartName="/ppt/charts/colors6.xml"/>
  <Override ContentType="application/vnd.ms-office.chartcolorstyle+xml" PartName="/ppt/charts/colors4.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ms-office.chartcolorstyle+xml" PartName="/ppt/charts/colors8.xml"/>
  <Override ContentType="application/vnd.ms-office.chartcolorstyle+xml" PartName="/ppt/charts/colors7.xml"/>
  <Override ContentType="application/vnd.ms-office.chartcolorstyle+xml" PartName="/ppt/charts/colors9.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drawingml.chart+xml" PartName="/ppt/charts/chart3.xml"/>
  <Override ContentType="application/vnd.openxmlformats-officedocument.drawingml.chart+xml" PartName="/ppt/charts/chart8.xml"/>
  <Override ContentType="application/vnd.openxmlformats-officedocument.drawingml.chart+xml" PartName="/ppt/charts/chart9.xml"/>
  <Override ContentType="application/vnd.openxmlformats-officedocument.drawingml.chart+xml" PartName="/ppt/charts/chart2.xml"/>
  <Override ContentType="application/vnd.openxmlformats-officedocument.drawingml.chart+xml" PartName="/ppt/charts/chart7.xml"/>
  <Override ContentType="application/vnd.openxmlformats-officedocument.drawingml.chart+xml" PartName="/ppt/charts/chart5.xml"/>
  <Override ContentType="application/vnd.openxmlformats-officedocument.drawingml.chart+xml" PartName="/ppt/charts/chart4.xml"/>
  <Override ContentType="application/vnd.openxmlformats-officedocument.drawingml.chart+xml" PartName="/ppt/charts/chart6.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9.xml"/>
  <Override ContentType="application/vnd.ms-office.chartstyle+xml" PartName="/ppt/charts/style3.xml"/>
  <Override ContentType="application/vnd.ms-office.chartstyle+xml" PartName="/ppt/charts/style4.xml"/>
  <Override ContentType="application/vnd.ms-office.chartstyle+xml" PartName="/ppt/charts/style5.xml"/>
  <Override ContentType="application/vnd.ms-office.chartstyle+xml" PartName="/ppt/charts/style7.xml"/>
  <Override ContentType="application/vnd.ms-office.chartstyle+xml" PartName="/ppt/charts/style8.xml"/>
  <Override ContentType="application/vnd.ms-office.chartstyle+xml" PartName="/ppt/charts/style1.xml"/>
  <Override ContentType="application/vnd.ms-office.chartstyle+xml" PartName="/ppt/charts/style6.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6858000" cx="12192000"/>
  <p:notesSz cx="6858000" cy="9144000"/>
  <p:embeddedFontLst>
    <p:embeddedFont>
      <p:font typeface="Roboto"/>
      <p:regular r:id="rId45"/>
      <p:bold r:id="rId46"/>
      <p:italic r:id="rId47"/>
      <p:boldItalic r:id="rId48"/>
    </p:embeddedFont>
    <p:embeddedFont>
      <p:font typeface="Roboto Condensed"/>
      <p:regular r:id="rId49"/>
      <p:bold r:id="rId50"/>
      <p:italic r:id="rId51"/>
      <p:boldItalic r:id="rId52"/>
    </p:embeddedFont>
    <p:embeddedFont>
      <p:font typeface="Book Antiqua"/>
      <p:regular r:id="rId53"/>
      <p:bold r:id="rId54"/>
      <p:italic r:id="rId55"/>
      <p:boldItalic r:id="rId56"/>
    </p:embeddedFont>
    <p:embeddedFont>
      <p:font typeface="Martel"/>
      <p:regular r:id="rId57"/>
      <p:bold r:id="rId58"/>
    </p:embeddedFont>
    <p:embeddedFont>
      <p:font typeface="Open Sans"/>
      <p:regular r:id="rId59"/>
      <p:bold r:id="rId60"/>
      <p:italic r:id="rId61"/>
      <p:boldItalic r:id="rId6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3" roundtripDataSignature="AMtx7mi0alISCA3KNdHNlE/5yLU2VZdm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RobotoCondensed-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boldItalic.fntdata"/><Relationship Id="rId61" Type="http://schemas.openxmlformats.org/officeDocument/2006/relationships/font" Target="fonts/OpenSans-italic.fntdata"/><Relationship Id="rId20" Type="http://schemas.openxmlformats.org/officeDocument/2006/relationships/slide" Target="slides/slide15.xml"/><Relationship Id="rId63"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OpenSans-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Condensed-italic.fntdata"/><Relationship Id="rId50" Type="http://schemas.openxmlformats.org/officeDocument/2006/relationships/font" Target="fonts/RobotoCondensed-bold.fntdata"/><Relationship Id="rId53" Type="http://schemas.openxmlformats.org/officeDocument/2006/relationships/font" Target="fonts/BookAntiqua-regular.fntdata"/><Relationship Id="rId52" Type="http://schemas.openxmlformats.org/officeDocument/2006/relationships/font" Target="fonts/RobotoCondensed-boldItalic.fntdata"/><Relationship Id="rId11" Type="http://schemas.openxmlformats.org/officeDocument/2006/relationships/slide" Target="slides/slide6.xml"/><Relationship Id="rId55" Type="http://schemas.openxmlformats.org/officeDocument/2006/relationships/font" Target="fonts/BookAntiqua-italic.fntdata"/><Relationship Id="rId10" Type="http://schemas.openxmlformats.org/officeDocument/2006/relationships/slide" Target="slides/slide5.xml"/><Relationship Id="rId54" Type="http://schemas.openxmlformats.org/officeDocument/2006/relationships/font" Target="fonts/BookAntiqua-bold.fntdata"/><Relationship Id="rId13" Type="http://schemas.openxmlformats.org/officeDocument/2006/relationships/slide" Target="slides/slide8.xml"/><Relationship Id="rId57" Type="http://schemas.openxmlformats.org/officeDocument/2006/relationships/font" Target="fonts/Martel-regular.fntdata"/><Relationship Id="rId12" Type="http://schemas.openxmlformats.org/officeDocument/2006/relationships/slide" Target="slides/slide7.xml"/><Relationship Id="rId56" Type="http://schemas.openxmlformats.org/officeDocument/2006/relationships/font" Target="fonts/BookAntiqua-boldItalic.fntdata"/><Relationship Id="rId15" Type="http://schemas.openxmlformats.org/officeDocument/2006/relationships/slide" Target="slides/slide10.xml"/><Relationship Id="rId59" Type="http://schemas.openxmlformats.org/officeDocument/2006/relationships/font" Target="fonts/OpenSans-regular.fntdata"/><Relationship Id="rId14" Type="http://schemas.openxmlformats.org/officeDocument/2006/relationships/slide" Target="slides/slide9.xml"/><Relationship Id="rId58" Type="http://schemas.openxmlformats.org/officeDocument/2006/relationships/font" Target="fonts/Martel-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Users\dance\AppData\Local\Microsoft\Windows\INetCache\Content.Outlook\05KPTCDZ\Graphs%20for%20NICWA%202021%20Conference_4-9-2021.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Users\dance\AppData\Local\Microsoft\Windows\INetCache\Content.Outlook\05KPTCDZ\Graphs%20for%20NICWA%202021%20Conference_4-9-2021.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C:\Users\dance\AppData\Local\Microsoft\Windows\INetCache\Content.Outlook\05KPTCDZ\Graphs%20for%20NICWA%202021%20Conference_4-9-2021.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C:\Users\dance\AppData\Local\Microsoft\Windows\INetCache\Content.Outlook\05KPTCDZ\Graphs%20for%20NICWA%202021%20Conference_4-9-2021.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C:\Users\dance\AppData\Local\Microsoft\Windows\INetCache\Content.Outlook\05KPTCDZ\Graphs%20for%20NICWA%202021%20Conference_4-9-2021.xlsx" TargetMode="External"/></Relationships>
</file>

<file path=ppt/charts/_rels/chart6.xml.rels><?xml version="1.0" encoding="UTF-8" standalone="yes"?><Relationships xmlns="http://schemas.openxmlformats.org/package/2006/relationships"><Relationship Id="rId1" Type="http://schemas.microsoft.com/office/2011/relationships/chartStyle" Target="style6.xml"/><Relationship Id="rId2" Type="http://schemas.microsoft.com/office/2011/relationships/chartColorStyle" Target="colors6.xml"/><Relationship Id="rId3" Type="http://schemas.openxmlformats.org/officeDocument/2006/relationships/oleObject" Target="file:///C:\Users\dance\AppData\Local\Microsoft\Windows\INetCache\Content.Outlook\05KPTCDZ\Graphs%20for%20NICWA%202021%20Conference_4-9-2021.xlsx" TargetMode="External"/></Relationships>
</file>

<file path=ppt/charts/_rels/chart7.xml.rels><?xml version="1.0" encoding="UTF-8" standalone="yes"?><Relationships xmlns="http://schemas.openxmlformats.org/package/2006/relationships"><Relationship Id="rId1" Type="http://schemas.microsoft.com/office/2011/relationships/chartStyle" Target="style7.xml"/><Relationship Id="rId2" Type="http://schemas.microsoft.com/office/2011/relationships/chartColorStyle" Target="colors7.xml"/><Relationship Id="rId3" Type="http://schemas.openxmlformats.org/officeDocument/2006/relationships/oleObject" Target="file:///C:\Users\dance\AppData\Local\Microsoft\Windows\INetCache\Content.Outlook\05KPTCDZ\Graphs%20for%20NICWA%202021%20Conference_4-9-2021.xlsx" TargetMode="External"/></Relationships>
</file>

<file path=ppt/charts/_rels/chart8.xml.rels><?xml version="1.0" encoding="UTF-8" standalone="yes"?><Relationships xmlns="http://schemas.openxmlformats.org/package/2006/relationships"><Relationship Id="rId1" Type="http://schemas.microsoft.com/office/2011/relationships/chartStyle" Target="style8.xml"/><Relationship Id="rId2" Type="http://schemas.microsoft.com/office/2011/relationships/chartColorStyle" Target="colors8.xml"/><Relationship Id="rId3" Type="http://schemas.openxmlformats.org/officeDocument/2006/relationships/oleObject" Target="file:///C:\Users\dance\AppData\Local\Microsoft\Windows\INetCache\Content.Outlook\05KPTCDZ\Graphs%20for%20NICWA%202021%20Conference_4-9-2021.xlsx" TargetMode="External"/></Relationships>
</file>

<file path=ppt/charts/_rels/chart9.xml.rels><?xml version="1.0" encoding="UTF-8" standalone="yes"?><Relationships xmlns="http://schemas.openxmlformats.org/package/2006/relationships"><Relationship Id="rId1" Type="http://schemas.microsoft.com/office/2011/relationships/chartStyle" Target="style9.xml"/><Relationship Id="rId2" Type="http://schemas.microsoft.com/office/2011/relationships/chartColorStyle" Target="colors9.xml"/><Relationship Id="rId3" Type="http://schemas.openxmlformats.org/officeDocument/2006/relationships/oleObject" Target="file:///C:\Users\dance\AppData\Local\Microsoft\Windows\INetCache\Content.Outlook\05KPTCDZ\Graphs%20for%20NICWA%202021%20Conference_4-9-2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Sadness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'Q94'!$A$3:$A$8</c:f>
              <c:strCache>
                <c:ptCount val="6"/>
                <c:pt idx="0">
                  <c:v>No Response</c:v>
                </c:pt>
                <c:pt idx="1">
                  <c:v>Never</c:v>
                </c:pt>
                <c:pt idx="2">
                  <c:v>Seldom</c:v>
                </c:pt>
                <c:pt idx="3">
                  <c:v>Sometimes</c:v>
                </c:pt>
                <c:pt idx="4">
                  <c:v>Often </c:v>
                </c:pt>
                <c:pt idx="5">
                  <c:v>Always</c:v>
                </c:pt>
              </c:strCache>
              <c:extLst/>
            </c:strRef>
          </c:cat>
          <c:val>
            <c:numRef>
              <c:f>'Q94'!$B$3:$B$8</c:f>
              <c:numCache>
                <c:formatCode>General</c:formatCode>
                <c:ptCount val="6"/>
                <c:pt idx="0">
                  <c:v>20</c:v>
                </c:pt>
                <c:pt idx="1">
                  <c:v>25</c:v>
                </c:pt>
                <c:pt idx="2">
                  <c:v>47</c:v>
                </c:pt>
                <c:pt idx="3">
                  <c:v>198</c:v>
                </c:pt>
                <c:pt idx="4">
                  <c:v>213</c:v>
                </c:pt>
                <c:pt idx="5">
                  <c:v>115</c:v>
                </c:pt>
              </c:numCache>
              <c:extLst/>
            </c:numRef>
          </c:val>
          <c:extLst>
            <c:ext xmlns:c16="http://schemas.microsoft.com/office/drawing/2014/chart" uri="{C3380CC4-5D6E-409C-BE32-E72D297353CC}">
              <c16:uniqueId val="{00000000-4946-4E45-AC03-12BDE60F50AD}"/>
            </c:ext>
          </c:extLst>
        </c:ser>
        <c:ser>
          <c:idx val="1"/>
          <c:order val="1"/>
          <c:spPr>
            <a:solidFill>
              <a:schemeClr val="accent2">
                <a:alpha val="85000"/>
              </a:schemeClr>
            </a:solidFill>
            <a:ln w="9525" cap="flat" cmpd="sng" algn="ctr">
              <a:solidFill>
                <a:schemeClr val="lt1">
                  <a:alpha val="50000"/>
                </a:schemeClr>
              </a:solidFill>
              <a:round/>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'Q94'!$A$3:$A$8</c:f>
              <c:strCache>
                <c:ptCount val="6"/>
                <c:pt idx="0">
                  <c:v>No Response</c:v>
                </c:pt>
                <c:pt idx="1">
                  <c:v>Never</c:v>
                </c:pt>
                <c:pt idx="2">
                  <c:v>Seldom</c:v>
                </c:pt>
                <c:pt idx="3">
                  <c:v>Sometimes</c:v>
                </c:pt>
                <c:pt idx="4">
                  <c:v>Often </c:v>
                </c:pt>
                <c:pt idx="5">
                  <c:v>Always</c:v>
                </c:pt>
              </c:strCache>
              <c:extLst/>
            </c:strRef>
          </c:cat>
          <c:val>
            <c:numRef>
              <c:f>'Q94'!$C$3:$C$8</c:f>
              <c:numCache>
                <c:formatCode>General</c:formatCode>
                <c:ptCount val="6"/>
                <c:pt idx="0">
                  <c:v>3.2399999999999998E-2</c:v>
                </c:pt>
                <c:pt idx="1">
                  <c:v>4.0500000000000001E-2</c:v>
                </c:pt>
                <c:pt idx="2">
                  <c:v>7.6100000000000001E-2</c:v>
                </c:pt>
                <c:pt idx="3">
                  <c:v>0.32040000000000002</c:v>
                </c:pt>
                <c:pt idx="4">
                  <c:v>0.34470000000000001</c:v>
                </c:pt>
                <c:pt idx="5">
                  <c:v>0.18609999999999999</c:v>
                </c:pt>
              </c:numCache>
              <c:extLst/>
            </c:numRef>
          </c:val>
          <c:extLst>
            <c:ext xmlns:c16="http://schemas.microsoft.com/office/drawing/2014/chart" uri="{C3380CC4-5D6E-409C-BE32-E72D297353CC}">
              <c16:uniqueId val="{00000001-4946-4E45-AC03-12BDE60F50AD}"/>
            </c:ext>
          </c:extLst>
        </c:ser>
        <c:dLbls>
          <c:showLegendKey val="0"/>
          <c:showVal val="0"/>
          <c:showCatName val="0"/>
          <c:showSerName val="0"/>
          <c:showPercent val="0"/>
          <c:showBubbleSize val="0"/>
        </c:dLbls>
        <c:gapWidth val="65"/>
        <c:overlap val="100"/>
        <c:axId val="967073136"/>
        <c:axId val="967073552"/>
      </c:barChart>
      <c:catAx>
        <c:axId val="96707313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967073552"/>
        <c:crosses val="autoZero"/>
        <c:auto val="1"/>
        <c:lblAlgn val="ctr"/>
        <c:lblOffset val="100"/>
        <c:noMultiLvlLbl val="0"/>
      </c:catAx>
      <c:valAx>
        <c:axId val="96707355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67073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Anger</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stacked"/>
        <c:varyColors val="0"/>
        <c:ser>
          <c:idx val="0"/>
          <c:order val="0"/>
          <c:tx>
            <c:strRef>
              <c:f>'Q94'!$B$13</c:f>
              <c:strCache>
                <c:ptCount val="1"/>
                <c:pt idx="0">
                  <c:v>Anger</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'Q94'!$A$14:$A$19</c:f>
              <c:strCache>
                <c:ptCount val="6"/>
                <c:pt idx="0">
                  <c:v>No Response</c:v>
                </c:pt>
                <c:pt idx="1">
                  <c:v>Never</c:v>
                </c:pt>
                <c:pt idx="2">
                  <c:v>Seldom</c:v>
                </c:pt>
                <c:pt idx="3">
                  <c:v>Sometimes</c:v>
                </c:pt>
                <c:pt idx="4">
                  <c:v>Often </c:v>
                </c:pt>
                <c:pt idx="5">
                  <c:v>Always</c:v>
                </c:pt>
              </c:strCache>
            </c:strRef>
          </c:cat>
          <c:val>
            <c:numRef>
              <c:f>'Q94'!$B$14:$B$19</c:f>
              <c:numCache>
                <c:formatCode>General</c:formatCode>
                <c:ptCount val="6"/>
                <c:pt idx="0">
                  <c:v>24</c:v>
                </c:pt>
                <c:pt idx="1">
                  <c:v>25</c:v>
                </c:pt>
                <c:pt idx="2">
                  <c:v>47</c:v>
                </c:pt>
                <c:pt idx="3">
                  <c:v>206</c:v>
                </c:pt>
                <c:pt idx="4">
                  <c:v>202</c:v>
                </c:pt>
                <c:pt idx="5">
                  <c:v>114</c:v>
                </c:pt>
              </c:numCache>
            </c:numRef>
          </c:val>
          <c:extLst>
            <c:ext xmlns:c16="http://schemas.microsoft.com/office/drawing/2014/chart" uri="{C3380CC4-5D6E-409C-BE32-E72D297353CC}">
              <c16:uniqueId val="{00000000-2CD9-499D-9558-84FE32DFD1F7}"/>
            </c:ext>
          </c:extLst>
        </c:ser>
        <c:ser>
          <c:idx val="1"/>
          <c:order val="1"/>
          <c:tx>
            <c:strRef>
              <c:f>'Q94'!$C$13</c:f>
              <c:strCache>
                <c:ptCount val="1"/>
                <c:pt idx="0">
                  <c:v>%</c:v>
                </c:pt>
              </c:strCache>
            </c:strRef>
          </c:tx>
          <c:spPr>
            <a:solidFill>
              <a:schemeClr val="accent2">
                <a:alpha val="85000"/>
              </a:schemeClr>
            </a:solidFill>
            <a:ln w="9525" cap="flat" cmpd="sng" algn="ctr">
              <a:solidFill>
                <a:schemeClr val="lt1">
                  <a:alpha val="50000"/>
                </a:schemeClr>
              </a:solidFill>
              <a:round/>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'Q94'!$A$14:$A$19</c:f>
              <c:strCache>
                <c:ptCount val="6"/>
                <c:pt idx="0">
                  <c:v>No Response</c:v>
                </c:pt>
                <c:pt idx="1">
                  <c:v>Never</c:v>
                </c:pt>
                <c:pt idx="2">
                  <c:v>Seldom</c:v>
                </c:pt>
                <c:pt idx="3">
                  <c:v>Sometimes</c:v>
                </c:pt>
                <c:pt idx="4">
                  <c:v>Often </c:v>
                </c:pt>
                <c:pt idx="5">
                  <c:v>Always</c:v>
                </c:pt>
              </c:strCache>
            </c:strRef>
          </c:cat>
          <c:val>
            <c:numRef>
              <c:f>'Q94'!$C$14:$C$19</c:f>
              <c:numCache>
                <c:formatCode>General</c:formatCode>
                <c:ptCount val="6"/>
                <c:pt idx="0">
                  <c:v>3.8800000000000001E-2</c:v>
                </c:pt>
                <c:pt idx="1">
                  <c:v>4.0500000000000001E-2</c:v>
                </c:pt>
                <c:pt idx="2">
                  <c:v>7.6100000000000001E-2</c:v>
                </c:pt>
                <c:pt idx="3">
                  <c:v>0.33329999999999999</c:v>
                </c:pt>
                <c:pt idx="4">
                  <c:v>0.32690000000000002</c:v>
                </c:pt>
                <c:pt idx="5">
                  <c:v>0.1845</c:v>
                </c:pt>
              </c:numCache>
            </c:numRef>
          </c:val>
          <c:extLst>
            <c:ext xmlns:c16="http://schemas.microsoft.com/office/drawing/2014/chart" uri="{C3380CC4-5D6E-409C-BE32-E72D297353CC}">
              <c16:uniqueId val="{00000001-2CD9-499D-9558-84FE32DFD1F7}"/>
            </c:ext>
          </c:extLst>
        </c:ser>
        <c:dLbls>
          <c:dLblPos val="ctr"/>
          <c:showLegendKey val="0"/>
          <c:showVal val="1"/>
          <c:showCatName val="0"/>
          <c:showSerName val="0"/>
          <c:showPercent val="0"/>
          <c:showBubbleSize val="0"/>
        </c:dLbls>
        <c:gapWidth val="150"/>
        <c:overlap val="100"/>
        <c:axId val="850609824"/>
        <c:axId val="850619808"/>
      </c:barChart>
      <c:catAx>
        <c:axId val="85060982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850619808"/>
        <c:crosses val="autoZero"/>
        <c:auto val="1"/>
        <c:lblAlgn val="ctr"/>
        <c:lblOffset val="100"/>
        <c:noMultiLvlLbl val="0"/>
      </c:catAx>
      <c:valAx>
        <c:axId val="85061980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850609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a:t>Anxiety or Nervousness</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'Q94'!$A$25:$A$30</c:f>
              <c:strCache>
                <c:ptCount val="6"/>
                <c:pt idx="0">
                  <c:v>No Response</c:v>
                </c:pt>
                <c:pt idx="1">
                  <c:v>Never</c:v>
                </c:pt>
                <c:pt idx="2">
                  <c:v>Seldom</c:v>
                </c:pt>
                <c:pt idx="3">
                  <c:v>Sometimes</c:v>
                </c:pt>
                <c:pt idx="4">
                  <c:v>Often </c:v>
                </c:pt>
                <c:pt idx="5">
                  <c:v>Always</c:v>
                </c:pt>
              </c:strCache>
              <c:extLst/>
            </c:strRef>
          </c:cat>
          <c:val>
            <c:numRef>
              <c:f>'Q94'!$B$25:$B$30</c:f>
              <c:numCache>
                <c:formatCode>General</c:formatCode>
                <c:ptCount val="6"/>
                <c:pt idx="0">
                  <c:v>33</c:v>
                </c:pt>
                <c:pt idx="1">
                  <c:v>74</c:v>
                </c:pt>
                <c:pt idx="2">
                  <c:v>106</c:v>
                </c:pt>
                <c:pt idx="3">
                  <c:v>181</c:v>
                </c:pt>
                <c:pt idx="4">
                  <c:v>153</c:v>
                </c:pt>
                <c:pt idx="5">
                  <c:v>71</c:v>
                </c:pt>
              </c:numCache>
              <c:extLst/>
            </c:numRef>
          </c:val>
          <c:extLst>
            <c:ext xmlns:c16="http://schemas.microsoft.com/office/drawing/2014/chart" uri="{C3380CC4-5D6E-409C-BE32-E72D297353CC}">
              <c16:uniqueId val="{00000000-D20D-44E9-8917-3AFE8ABF9589}"/>
            </c:ext>
          </c:extLst>
        </c:ser>
        <c:ser>
          <c:idx val="1"/>
          <c:order val="1"/>
          <c:spPr>
            <a:solidFill>
              <a:schemeClr val="accent2">
                <a:alpha val="85000"/>
              </a:schemeClr>
            </a:solidFill>
            <a:ln w="9525" cap="flat" cmpd="sng" algn="ctr">
              <a:solidFill>
                <a:schemeClr val="lt1">
                  <a:alpha val="50000"/>
                </a:schemeClr>
              </a:solidFill>
              <a:round/>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'Q94'!$A$25:$A$30</c:f>
              <c:strCache>
                <c:ptCount val="6"/>
                <c:pt idx="0">
                  <c:v>No Response</c:v>
                </c:pt>
                <c:pt idx="1">
                  <c:v>Never</c:v>
                </c:pt>
                <c:pt idx="2">
                  <c:v>Seldom</c:v>
                </c:pt>
                <c:pt idx="3">
                  <c:v>Sometimes</c:v>
                </c:pt>
                <c:pt idx="4">
                  <c:v>Often </c:v>
                </c:pt>
                <c:pt idx="5">
                  <c:v>Always</c:v>
                </c:pt>
              </c:strCache>
              <c:extLst/>
            </c:strRef>
          </c:cat>
          <c:val>
            <c:numRef>
              <c:f>'Q94'!$C$25:$C$30</c:f>
              <c:numCache>
                <c:formatCode>General</c:formatCode>
                <c:ptCount val="6"/>
                <c:pt idx="0">
                  <c:v>5.3400000000000003E-2</c:v>
                </c:pt>
                <c:pt idx="1">
                  <c:v>0.1197</c:v>
                </c:pt>
                <c:pt idx="2">
                  <c:v>0.17150000000000001</c:v>
                </c:pt>
                <c:pt idx="3">
                  <c:v>0.29289999999999999</c:v>
                </c:pt>
                <c:pt idx="4">
                  <c:v>0.24759999999999999</c:v>
                </c:pt>
                <c:pt idx="5">
                  <c:v>0.1149</c:v>
                </c:pt>
              </c:numCache>
              <c:extLst/>
            </c:numRef>
          </c:val>
          <c:extLst>
            <c:ext xmlns:c16="http://schemas.microsoft.com/office/drawing/2014/chart" uri="{C3380CC4-5D6E-409C-BE32-E72D297353CC}">
              <c16:uniqueId val="{00000001-D20D-44E9-8917-3AFE8ABF9589}"/>
            </c:ext>
          </c:extLst>
        </c:ser>
        <c:dLbls>
          <c:dLblPos val="ctr"/>
          <c:showLegendKey val="0"/>
          <c:showVal val="1"/>
          <c:showCatName val="0"/>
          <c:showSerName val="0"/>
          <c:showPercent val="0"/>
          <c:showBubbleSize val="0"/>
        </c:dLbls>
        <c:gapWidth val="150"/>
        <c:overlap val="100"/>
        <c:axId val="1204273984"/>
        <c:axId val="1204279808"/>
      </c:barChart>
      <c:catAx>
        <c:axId val="12042739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204279808"/>
        <c:crosses val="autoZero"/>
        <c:auto val="1"/>
        <c:lblAlgn val="ctr"/>
        <c:lblOffset val="100"/>
        <c:noMultiLvlLbl val="0"/>
      </c:catAx>
      <c:valAx>
        <c:axId val="120427980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2042739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b="1" i="0" u="none" strike="noStrike" baseline="0">
                <a:effectLst/>
              </a:rPr>
              <a:t>Uncomfortable Around White People When You Think of This History </a:t>
            </a:r>
            <a:endParaRPr lang="en-US" b="1"/>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'Q94'!$A$36:$A$41</c:f>
              <c:strCache>
                <c:ptCount val="6"/>
                <c:pt idx="0">
                  <c:v>No Response</c:v>
                </c:pt>
                <c:pt idx="1">
                  <c:v>Never</c:v>
                </c:pt>
                <c:pt idx="2">
                  <c:v>Seldom</c:v>
                </c:pt>
                <c:pt idx="3">
                  <c:v>Sometimes</c:v>
                </c:pt>
                <c:pt idx="4">
                  <c:v>Often </c:v>
                </c:pt>
                <c:pt idx="5">
                  <c:v>Always</c:v>
                </c:pt>
              </c:strCache>
              <c:extLst/>
            </c:strRef>
          </c:cat>
          <c:val>
            <c:numRef>
              <c:f>'Q94'!$B$36:$B$41</c:f>
              <c:numCache>
                <c:formatCode>General</c:formatCode>
                <c:ptCount val="6"/>
                <c:pt idx="0">
                  <c:v>21</c:v>
                </c:pt>
                <c:pt idx="1">
                  <c:v>75</c:v>
                </c:pt>
                <c:pt idx="2">
                  <c:v>93</c:v>
                </c:pt>
                <c:pt idx="3">
                  <c:v>171</c:v>
                </c:pt>
                <c:pt idx="4">
                  <c:v>158</c:v>
                </c:pt>
                <c:pt idx="5">
                  <c:v>100</c:v>
                </c:pt>
              </c:numCache>
              <c:extLst/>
            </c:numRef>
          </c:val>
          <c:extLst>
            <c:ext xmlns:c16="http://schemas.microsoft.com/office/drawing/2014/chart" uri="{C3380CC4-5D6E-409C-BE32-E72D297353CC}">
              <c16:uniqueId val="{00000000-87E3-49A8-AD12-13432C8651A7}"/>
            </c:ext>
          </c:extLst>
        </c:ser>
        <c:ser>
          <c:idx val="1"/>
          <c:order val="1"/>
          <c:spPr>
            <a:solidFill>
              <a:schemeClr val="accent2">
                <a:alpha val="85000"/>
              </a:schemeClr>
            </a:solidFill>
            <a:ln w="9525" cap="flat" cmpd="sng" algn="ctr">
              <a:solidFill>
                <a:schemeClr val="lt1">
                  <a:alpha val="50000"/>
                </a:schemeClr>
              </a:solidFill>
              <a:round/>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'Q94'!$A$36:$A$41</c:f>
              <c:strCache>
                <c:ptCount val="6"/>
                <c:pt idx="0">
                  <c:v>No Response</c:v>
                </c:pt>
                <c:pt idx="1">
                  <c:v>Never</c:v>
                </c:pt>
                <c:pt idx="2">
                  <c:v>Seldom</c:v>
                </c:pt>
                <c:pt idx="3">
                  <c:v>Sometimes</c:v>
                </c:pt>
                <c:pt idx="4">
                  <c:v>Often </c:v>
                </c:pt>
                <c:pt idx="5">
                  <c:v>Always</c:v>
                </c:pt>
              </c:strCache>
              <c:extLst/>
            </c:strRef>
          </c:cat>
          <c:val>
            <c:numRef>
              <c:f>'Q94'!$C$36:$C$41</c:f>
              <c:numCache>
                <c:formatCode>General</c:formatCode>
                <c:ptCount val="6"/>
                <c:pt idx="0">
                  <c:v>3.4000000000000002E-2</c:v>
                </c:pt>
                <c:pt idx="1">
                  <c:v>0.12139999999999999</c:v>
                </c:pt>
                <c:pt idx="2">
                  <c:v>0.15049999999999999</c:v>
                </c:pt>
                <c:pt idx="3">
                  <c:v>0.2767</c:v>
                </c:pt>
                <c:pt idx="4">
                  <c:v>0.25569999999999998</c:v>
                </c:pt>
                <c:pt idx="5">
                  <c:v>0.1618</c:v>
                </c:pt>
              </c:numCache>
              <c:extLst/>
            </c:numRef>
          </c:val>
          <c:extLst>
            <c:ext xmlns:c16="http://schemas.microsoft.com/office/drawing/2014/chart" uri="{C3380CC4-5D6E-409C-BE32-E72D297353CC}">
              <c16:uniqueId val="{00000001-87E3-49A8-AD12-13432C8651A7}"/>
            </c:ext>
          </c:extLst>
        </c:ser>
        <c:dLbls>
          <c:dLblPos val="ctr"/>
          <c:showLegendKey val="0"/>
          <c:showVal val="1"/>
          <c:showCatName val="0"/>
          <c:showSerName val="0"/>
          <c:showPercent val="0"/>
          <c:showBubbleSize val="0"/>
        </c:dLbls>
        <c:gapWidth val="150"/>
        <c:overlap val="100"/>
        <c:axId val="966515680"/>
        <c:axId val="966519008"/>
      </c:barChart>
      <c:catAx>
        <c:axId val="96651568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966519008"/>
        <c:crosses val="autoZero"/>
        <c:auto val="1"/>
        <c:lblAlgn val="ctr"/>
        <c:lblOffset val="100"/>
        <c:noMultiLvlLbl val="0"/>
      </c:catAx>
      <c:valAx>
        <c:axId val="96651900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966515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b="1" i="0" u="none" strike="noStrike" baseline="0">
                <a:effectLst/>
              </a:rPr>
              <a:t>Shame When You Think of This History </a:t>
            </a:r>
            <a:endParaRPr lang="en-US" b="1"/>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'Q94'!$A$47:$A$52</c:f>
              <c:strCache>
                <c:ptCount val="6"/>
                <c:pt idx="0">
                  <c:v>No Response</c:v>
                </c:pt>
                <c:pt idx="1">
                  <c:v>Never</c:v>
                </c:pt>
                <c:pt idx="2">
                  <c:v>Seldom</c:v>
                </c:pt>
                <c:pt idx="3">
                  <c:v>Sometimes</c:v>
                </c:pt>
                <c:pt idx="4">
                  <c:v>Often </c:v>
                </c:pt>
                <c:pt idx="5">
                  <c:v>Always</c:v>
                </c:pt>
              </c:strCache>
              <c:extLst/>
            </c:strRef>
          </c:cat>
          <c:val>
            <c:numRef>
              <c:f>'Q94'!$B$47:$B$52</c:f>
              <c:numCache>
                <c:formatCode>General</c:formatCode>
                <c:ptCount val="6"/>
                <c:pt idx="0">
                  <c:v>20</c:v>
                </c:pt>
                <c:pt idx="1">
                  <c:v>153</c:v>
                </c:pt>
                <c:pt idx="2">
                  <c:v>108</c:v>
                </c:pt>
                <c:pt idx="3">
                  <c:v>142</c:v>
                </c:pt>
                <c:pt idx="4">
                  <c:v>117</c:v>
                </c:pt>
                <c:pt idx="5">
                  <c:v>78</c:v>
                </c:pt>
              </c:numCache>
              <c:extLst/>
            </c:numRef>
          </c:val>
          <c:extLst>
            <c:ext xmlns:c16="http://schemas.microsoft.com/office/drawing/2014/chart" uri="{C3380CC4-5D6E-409C-BE32-E72D297353CC}">
              <c16:uniqueId val="{00000000-5846-4B0D-AEA3-8C954F4A1DE5}"/>
            </c:ext>
          </c:extLst>
        </c:ser>
        <c:ser>
          <c:idx val="1"/>
          <c:order val="1"/>
          <c:spPr>
            <a:solidFill>
              <a:schemeClr val="accent2">
                <a:alpha val="85000"/>
              </a:schemeClr>
            </a:solidFill>
            <a:ln w="9525" cap="flat" cmpd="sng" algn="ctr">
              <a:solidFill>
                <a:schemeClr val="lt1">
                  <a:alpha val="50000"/>
                </a:schemeClr>
              </a:solidFill>
              <a:round/>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'Q94'!$A$47:$A$52</c:f>
              <c:strCache>
                <c:ptCount val="6"/>
                <c:pt idx="0">
                  <c:v>No Response</c:v>
                </c:pt>
                <c:pt idx="1">
                  <c:v>Never</c:v>
                </c:pt>
                <c:pt idx="2">
                  <c:v>Seldom</c:v>
                </c:pt>
                <c:pt idx="3">
                  <c:v>Sometimes</c:v>
                </c:pt>
                <c:pt idx="4">
                  <c:v>Often </c:v>
                </c:pt>
                <c:pt idx="5">
                  <c:v>Always</c:v>
                </c:pt>
              </c:strCache>
              <c:extLst/>
            </c:strRef>
          </c:cat>
          <c:val>
            <c:numRef>
              <c:f>'Q94'!$C$47:$C$52</c:f>
              <c:numCache>
                <c:formatCode>General</c:formatCode>
                <c:ptCount val="6"/>
                <c:pt idx="0">
                  <c:v>3.2399999999999998E-2</c:v>
                </c:pt>
                <c:pt idx="1">
                  <c:v>0.24759999999999999</c:v>
                </c:pt>
                <c:pt idx="2">
                  <c:v>0.17480000000000001</c:v>
                </c:pt>
                <c:pt idx="3">
                  <c:v>0.2298</c:v>
                </c:pt>
                <c:pt idx="4">
                  <c:v>0.1893</c:v>
                </c:pt>
                <c:pt idx="5">
                  <c:v>0.12620000000000001</c:v>
                </c:pt>
              </c:numCache>
              <c:extLst/>
            </c:numRef>
          </c:val>
          <c:extLst>
            <c:ext xmlns:c16="http://schemas.microsoft.com/office/drawing/2014/chart" uri="{C3380CC4-5D6E-409C-BE32-E72D297353CC}">
              <c16:uniqueId val="{00000001-5846-4B0D-AEA3-8C954F4A1DE5}"/>
            </c:ext>
          </c:extLst>
        </c:ser>
        <c:dLbls>
          <c:dLblPos val="ctr"/>
          <c:showLegendKey val="0"/>
          <c:showVal val="1"/>
          <c:showCatName val="0"/>
          <c:showSerName val="0"/>
          <c:showPercent val="0"/>
          <c:showBubbleSize val="0"/>
        </c:dLbls>
        <c:gapWidth val="150"/>
        <c:overlap val="100"/>
        <c:axId val="1087393376"/>
        <c:axId val="1087387968"/>
      </c:barChart>
      <c:catAx>
        <c:axId val="10873933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087387968"/>
        <c:crosses val="autoZero"/>
        <c:auto val="1"/>
        <c:lblAlgn val="ctr"/>
        <c:lblOffset val="100"/>
        <c:noMultiLvlLbl val="0"/>
      </c:catAx>
      <c:valAx>
        <c:axId val="1087387968"/>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87393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Worried About How it is Affecting Family, Friends, &amp; Community </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'Q94'!$A$58:$A$63</c:f>
              <c:strCache>
                <c:ptCount val="6"/>
                <c:pt idx="0">
                  <c:v>No Response</c:v>
                </c:pt>
                <c:pt idx="1">
                  <c:v>Never</c:v>
                </c:pt>
                <c:pt idx="2">
                  <c:v>Seldom</c:v>
                </c:pt>
                <c:pt idx="3">
                  <c:v>Sometimes</c:v>
                </c:pt>
                <c:pt idx="4">
                  <c:v>Often </c:v>
                </c:pt>
                <c:pt idx="5">
                  <c:v>Always</c:v>
                </c:pt>
              </c:strCache>
              <c:extLst/>
            </c:strRef>
          </c:cat>
          <c:val>
            <c:numRef>
              <c:f>'Q94'!$B$58:$B$63</c:f>
              <c:numCache>
                <c:formatCode>General</c:formatCode>
                <c:ptCount val="6"/>
                <c:pt idx="0">
                  <c:v>13</c:v>
                </c:pt>
                <c:pt idx="1">
                  <c:v>52</c:v>
                </c:pt>
                <c:pt idx="2">
                  <c:v>51</c:v>
                </c:pt>
                <c:pt idx="3">
                  <c:v>158</c:v>
                </c:pt>
                <c:pt idx="4">
                  <c:v>195</c:v>
                </c:pt>
                <c:pt idx="5">
                  <c:v>149</c:v>
                </c:pt>
              </c:numCache>
              <c:extLst/>
            </c:numRef>
          </c:val>
          <c:extLst>
            <c:ext xmlns:c16="http://schemas.microsoft.com/office/drawing/2014/chart" uri="{C3380CC4-5D6E-409C-BE32-E72D297353CC}">
              <c16:uniqueId val="{00000000-24F5-483B-AB5B-A1310A4611B6}"/>
            </c:ext>
          </c:extLst>
        </c:ser>
        <c:ser>
          <c:idx val="1"/>
          <c:order val="1"/>
          <c:spPr>
            <a:solidFill>
              <a:schemeClr val="accent2">
                <a:alpha val="85000"/>
              </a:schemeClr>
            </a:solidFill>
            <a:ln w="9525" cap="flat" cmpd="sng" algn="ctr">
              <a:solidFill>
                <a:schemeClr val="lt1">
                  <a:alpha val="50000"/>
                </a:schemeClr>
              </a:solidFill>
              <a:round/>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'Q94'!$A$58:$A$63</c:f>
              <c:strCache>
                <c:ptCount val="6"/>
                <c:pt idx="0">
                  <c:v>No Response</c:v>
                </c:pt>
                <c:pt idx="1">
                  <c:v>Never</c:v>
                </c:pt>
                <c:pt idx="2">
                  <c:v>Seldom</c:v>
                </c:pt>
                <c:pt idx="3">
                  <c:v>Sometimes</c:v>
                </c:pt>
                <c:pt idx="4">
                  <c:v>Often </c:v>
                </c:pt>
                <c:pt idx="5">
                  <c:v>Always</c:v>
                </c:pt>
              </c:strCache>
              <c:extLst/>
            </c:strRef>
          </c:cat>
          <c:val>
            <c:numRef>
              <c:f>'Q94'!$C$58:$C$63</c:f>
              <c:numCache>
                <c:formatCode>General</c:formatCode>
                <c:ptCount val="6"/>
                <c:pt idx="0">
                  <c:v>2.1000000000000001E-2</c:v>
                </c:pt>
                <c:pt idx="1">
                  <c:v>8.4099999999999994E-2</c:v>
                </c:pt>
                <c:pt idx="2">
                  <c:v>8.2500000000000004E-2</c:v>
                </c:pt>
                <c:pt idx="3">
                  <c:v>0.25569999999999998</c:v>
                </c:pt>
                <c:pt idx="4">
                  <c:v>0.3155</c:v>
                </c:pt>
                <c:pt idx="5">
                  <c:v>0.24110000000000001</c:v>
                </c:pt>
              </c:numCache>
              <c:extLst/>
            </c:numRef>
          </c:val>
          <c:extLst>
            <c:ext xmlns:c16="http://schemas.microsoft.com/office/drawing/2014/chart" uri="{C3380CC4-5D6E-409C-BE32-E72D297353CC}">
              <c16:uniqueId val="{00000001-24F5-483B-AB5B-A1310A4611B6}"/>
            </c:ext>
          </c:extLst>
        </c:ser>
        <c:dLbls>
          <c:dLblPos val="ctr"/>
          <c:showLegendKey val="0"/>
          <c:showVal val="1"/>
          <c:showCatName val="0"/>
          <c:showSerName val="0"/>
          <c:showPercent val="0"/>
          <c:showBubbleSize val="0"/>
        </c:dLbls>
        <c:gapWidth val="150"/>
        <c:overlap val="100"/>
        <c:axId val="1087392960"/>
        <c:axId val="1087376736"/>
      </c:barChart>
      <c:catAx>
        <c:axId val="108739296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087376736"/>
        <c:crosses val="autoZero"/>
        <c:auto val="1"/>
        <c:lblAlgn val="ctr"/>
        <c:lblOffset val="100"/>
        <c:noMultiLvlLbl val="0"/>
      </c:catAx>
      <c:valAx>
        <c:axId val="108737673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87392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b="1" i="0" u="none" strike="noStrike" baseline="0">
                <a:effectLst/>
              </a:rPr>
              <a:t>Feeling Isolated or Distant When You Think of This History  </a:t>
            </a:r>
            <a:endParaRPr lang="en-US" b="1"/>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stacked"/>
        <c:varyColors val="0"/>
        <c:ser>
          <c:idx val="0"/>
          <c:order val="0"/>
          <c:tx>
            <c:strRef>
              <c:f>'Q94'!$B$79</c:f>
              <c:strCache>
                <c:ptCount val="1"/>
                <c:pt idx="0">
                  <c:v>Feeling Isolated or Distant When You Think of This History </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'Q94'!$A$80:$A$85</c:f>
              <c:strCache>
                <c:ptCount val="6"/>
                <c:pt idx="0">
                  <c:v>No Response</c:v>
                </c:pt>
                <c:pt idx="1">
                  <c:v>Never</c:v>
                </c:pt>
                <c:pt idx="2">
                  <c:v>Seldom</c:v>
                </c:pt>
                <c:pt idx="3">
                  <c:v>Sometimes</c:v>
                </c:pt>
                <c:pt idx="4">
                  <c:v>Often </c:v>
                </c:pt>
                <c:pt idx="5">
                  <c:v>Always</c:v>
                </c:pt>
              </c:strCache>
            </c:strRef>
          </c:cat>
          <c:val>
            <c:numRef>
              <c:f>'Q94'!$B$80:$B$85</c:f>
              <c:numCache>
                <c:formatCode>General</c:formatCode>
                <c:ptCount val="6"/>
                <c:pt idx="0">
                  <c:v>20</c:v>
                </c:pt>
                <c:pt idx="1">
                  <c:v>77</c:v>
                </c:pt>
                <c:pt idx="2">
                  <c:v>75</c:v>
                </c:pt>
                <c:pt idx="3">
                  <c:v>167</c:v>
                </c:pt>
                <c:pt idx="4">
                  <c:v>168</c:v>
                </c:pt>
                <c:pt idx="5">
                  <c:v>111</c:v>
                </c:pt>
              </c:numCache>
            </c:numRef>
          </c:val>
          <c:extLst>
            <c:ext xmlns:c16="http://schemas.microsoft.com/office/drawing/2014/chart" uri="{C3380CC4-5D6E-409C-BE32-E72D297353CC}">
              <c16:uniqueId val="{00000000-269F-412E-8928-AB83DB760203}"/>
            </c:ext>
          </c:extLst>
        </c:ser>
        <c:ser>
          <c:idx val="1"/>
          <c:order val="1"/>
          <c:tx>
            <c:strRef>
              <c:f>'Q94'!$C$79</c:f>
              <c:strCache>
                <c:ptCount val="1"/>
              </c:strCache>
            </c:strRef>
          </c:tx>
          <c:spPr>
            <a:solidFill>
              <a:schemeClr val="accent2">
                <a:alpha val="85000"/>
              </a:schemeClr>
            </a:solidFill>
            <a:ln w="9525" cap="flat" cmpd="sng" algn="ctr">
              <a:solidFill>
                <a:schemeClr val="lt1">
                  <a:alpha val="50000"/>
                </a:schemeClr>
              </a:solidFill>
              <a:round/>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'Q94'!$A$80:$A$85</c:f>
              <c:strCache>
                <c:ptCount val="6"/>
                <c:pt idx="0">
                  <c:v>No Response</c:v>
                </c:pt>
                <c:pt idx="1">
                  <c:v>Never</c:v>
                </c:pt>
                <c:pt idx="2">
                  <c:v>Seldom</c:v>
                </c:pt>
                <c:pt idx="3">
                  <c:v>Sometimes</c:v>
                </c:pt>
                <c:pt idx="4">
                  <c:v>Often </c:v>
                </c:pt>
                <c:pt idx="5">
                  <c:v>Always</c:v>
                </c:pt>
              </c:strCache>
            </c:strRef>
          </c:cat>
          <c:val>
            <c:numRef>
              <c:f>'Q94'!$C$80:$C$85</c:f>
              <c:numCache>
                <c:formatCode>General</c:formatCode>
                <c:ptCount val="6"/>
                <c:pt idx="0">
                  <c:v>3.2399999999999998E-2</c:v>
                </c:pt>
                <c:pt idx="1">
                  <c:v>0.1246</c:v>
                </c:pt>
                <c:pt idx="2">
                  <c:v>0.12139999999999999</c:v>
                </c:pt>
                <c:pt idx="3">
                  <c:v>0.2702</c:v>
                </c:pt>
                <c:pt idx="4">
                  <c:v>0.27179999999999999</c:v>
                </c:pt>
                <c:pt idx="5">
                  <c:v>0.17960000000000001</c:v>
                </c:pt>
              </c:numCache>
            </c:numRef>
          </c:val>
          <c:extLst>
            <c:ext xmlns:c16="http://schemas.microsoft.com/office/drawing/2014/chart" uri="{C3380CC4-5D6E-409C-BE32-E72D297353CC}">
              <c16:uniqueId val="{00000001-269F-412E-8928-AB83DB760203}"/>
            </c:ext>
          </c:extLst>
        </c:ser>
        <c:dLbls>
          <c:dLblPos val="ctr"/>
          <c:showLegendKey val="0"/>
          <c:showVal val="1"/>
          <c:showCatName val="0"/>
          <c:showSerName val="0"/>
          <c:showPercent val="0"/>
          <c:showBubbleSize val="0"/>
        </c:dLbls>
        <c:gapWidth val="150"/>
        <c:overlap val="100"/>
        <c:axId val="1192438448"/>
        <c:axId val="1192439696"/>
      </c:barChart>
      <c:catAx>
        <c:axId val="119243844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192439696"/>
        <c:crosses val="autoZero"/>
        <c:auto val="1"/>
        <c:lblAlgn val="ctr"/>
        <c:lblOffset val="100"/>
        <c:noMultiLvlLbl val="0"/>
      </c:catAx>
      <c:valAx>
        <c:axId val="119243969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192438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b="1" i="0" u="none" strike="noStrike" baseline="0">
                <a:effectLst/>
              </a:rPr>
              <a:t>Fearful or Distrust the Intentions of White People </a:t>
            </a:r>
            <a:endParaRPr lang="en-US" b="1"/>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stacked"/>
        <c:varyColors val="0"/>
        <c:ser>
          <c:idx val="0"/>
          <c:order val="0"/>
          <c:tx>
            <c:strRef>
              <c:f>'Q94'!$B$90</c:f>
              <c:strCache>
                <c:ptCount val="1"/>
                <c:pt idx="0">
                  <c:v>Fearful or Distrust the Intentions of White People</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'Q94'!$A$91:$A$96</c:f>
              <c:strCache>
                <c:ptCount val="6"/>
                <c:pt idx="0">
                  <c:v>No Response</c:v>
                </c:pt>
                <c:pt idx="1">
                  <c:v>Never</c:v>
                </c:pt>
                <c:pt idx="2">
                  <c:v>Seldom</c:v>
                </c:pt>
                <c:pt idx="3">
                  <c:v>Sometimes</c:v>
                </c:pt>
                <c:pt idx="4">
                  <c:v>Often </c:v>
                </c:pt>
                <c:pt idx="5">
                  <c:v>Always</c:v>
                </c:pt>
              </c:strCache>
            </c:strRef>
          </c:cat>
          <c:val>
            <c:numRef>
              <c:f>'Q94'!$B$91:$B$96</c:f>
              <c:numCache>
                <c:formatCode>General</c:formatCode>
                <c:ptCount val="6"/>
                <c:pt idx="0">
                  <c:v>19</c:v>
                </c:pt>
                <c:pt idx="1">
                  <c:v>53</c:v>
                </c:pt>
                <c:pt idx="2">
                  <c:v>68</c:v>
                </c:pt>
                <c:pt idx="3">
                  <c:v>176</c:v>
                </c:pt>
                <c:pt idx="4">
                  <c:v>171</c:v>
                </c:pt>
                <c:pt idx="5">
                  <c:v>131</c:v>
                </c:pt>
              </c:numCache>
            </c:numRef>
          </c:val>
          <c:extLst>
            <c:ext xmlns:c16="http://schemas.microsoft.com/office/drawing/2014/chart" uri="{C3380CC4-5D6E-409C-BE32-E72D297353CC}">
              <c16:uniqueId val="{00000000-85BA-4488-887D-E78523B787AA}"/>
            </c:ext>
          </c:extLst>
        </c:ser>
        <c:ser>
          <c:idx val="1"/>
          <c:order val="1"/>
          <c:tx>
            <c:strRef>
              <c:f>'Q94'!$C$90</c:f>
              <c:strCache>
                <c:ptCount val="1"/>
              </c:strCache>
            </c:strRef>
          </c:tx>
          <c:spPr>
            <a:solidFill>
              <a:schemeClr val="accent2">
                <a:alpha val="85000"/>
              </a:schemeClr>
            </a:solidFill>
            <a:ln w="9525" cap="flat" cmpd="sng" algn="ctr">
              <a:solidFill>
                <a:schemeClr val="lt1">
                  <a:alpha val="50000"/>
                </a:schemeClr>
              </a:solidFill>
              <a:round/>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'Q94'!$A$91:$A$96</c:f>
              <c:strCache>
                <c:ptCount val="6"/>
                <c:pt idx="0">
                  <c:v>No Response</c:v>
                </c:pt>
                <c:pt idx="1">
                  <c:v>Never</c:v>
                </c:pt>
                <c:pt idx="2">
                  <c:v>Seldom</c:v>
                </c:pt>
                <c:pt idx="3">
                  <c:v>Sometimes</c:v>
                </c:pt>
                <c:pt idx="4">
                  <c:v>Often </c:v>
                </c:pt>
                <c:pt idx="5">
                  <c:v>Always</c:v>
                </c:pt>
              </c:strCache>
            </c:strRef>
          </c:cat>
          <c:val>
            <c:numRef>
              <c:f>'Q94'!$C$91:$C$96</c:f>
              <c:numCache>
                <c:formatCode>General</c:formatCode>
                <c:ptCount val="6"/>
                <c:pt idx="0">
                  <c:v>3.0700000000000002E-2</c:v>
                </c:pt>
                <c:pt idx="1">
                  <c:v>8.5800000000000001E-2</c:v>
                </c:pt>
                <c:pt idx="2">
                  <c:v>0.11</c:v>
                </c:pt>
                <c:pt idx="3">
                  <c:v>0.2848</c:v>
                </c:pt>
                <c:pt idx="4">
                  <c:v>0.2767</c:v>
                </c:pt>
                <c:pt idx="5">
                  <c:v>0.21199999999999999</c:v>
                </c:pt>
              </c:numCache>
            </c:numRef>
          </c:val>
          <c:extLst>
            <c:ext xmlns:c16="http://schemas.microsoft.com/office/drawing/2014/chart" uri="{C3380CC4-5D6E-409C-BE32-E72D297353CC}">
              <c16:uniqueId val="{00000001-85BA-4488-887D-E78523B787AA}"/>
            </c:ext>
          </c:extLst>
        </c:ser>
        <c:dLbls>
          <c:dLblPos val="ctr"/>
          <c:showLegendKey val="0"/>
          <c:showVal val="1"/>
          <c:showCatName val="0"/>
          <c:showSerName val="0"/>
          <c:showPercent val="0"/>
          <c:showBubbleSize val="0"/>
        </c:dLbls>
        <c:gapWidth val="150"/>
        <c:overlap val="100"/>
        <c:axId val="1007593584"/>
        <c:axId val="1007596080"/>
      </c:barChart>
      <c:catAx>
        <c:axId val="10075935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007596080"/>
        <c:crosses val="autoZero"/>
        <c:auto val="1"/>
        <c:lblAlgn val="ctr"/>
        <c:lblOffset val="100"/>
        <c:noMultiLvlLbl val="0"/>
      </c:catAx>
      <c:valAx>
        <c:axId val="1007596080"/>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075935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b="1" i="0" u="none" strike="noStrike" baseline="0">
                <a:effectLst/>
              </a:rPr>
              <a:t>Feel Like it is Happening Again </a:t>
            </a:r>
            <a:endParaRPr lang="en-US" b="1"/>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stacked"/>
        <c:varyColors val="0"/>
        <c:ser>
          <c:idx val="0"/>
          <c:order val="0"/>
          <c:tx>
            <c:strRef>
              <c:f>'Q94'!$B$101</c:f>
              <c:strCache>
                <c:ptCount val="1"/>
                <c:pt idx="0">
                  <c:v>Feel Like it is Happening Again</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'Q94'!$A$102:$A$107</c:f>
              <c:strCache>
                <c:ptCount val="6"/>
                <c:pt idx="0">
                  <c:v>No Response</c:v>
                </c:pt>
                <c:pt idx="1">
                  <c:v>Never</c:v>
                </c:pt>
                <c:pt idx="2">
                  <c:v>Seldom</c:v>
                </c:pt>
                <c:pt idx="3">
                  <c:v>Sometimes</c:v>
                </c:pt>
                <c:pt idx="4">
                  <c:v>Often </c:v>
                </c:pt>
                <c:pt idx="5">
                  <c:v>Always</c:v>
                </c:pt>
              </c:strCache>
            </c:strRef>
          </c:cat>
          <c:val>
            <c:numRef>
              <c:f>'Q94'!$B$102:$B$107</c:f>
              <c:numCache>
                <c:formatCode>General</c:formatCode>
                <c:ptCount val="6"/>
                <c:pt idx="0">
                  <c:v>22</c:v>
                </c:pt>
                <c:pt idx="1">
                  <c:v>123</c:v>
                </c:pt>
                <c:pt idx="2">
                  <c:v>124</c:v>
                </c:pt>
                <c:pt idx="3">
                  <c:v>165</c:v>
                </c:pt>
                <c:pt idx="4">
                  <c:v>115</c:v>
                </c:pt>
                <c:pt idx="5">
                  <c:v>69</c:v>
                </c:pt>
              </c:numCache>
            </c:numRef>
          </c:val>
          <c:extLst>
            <c:ext xmlns:c16="http://schemas.microsoft.com/office/drawing/2014/chart" uri="{C3380CC4-5D6E-409C-BE32-E72D297353CC}">
              <c16:uniqueId val="{00000000-5EF1-4234-A45C-7D7DDEDE61FA}"/>
            </c:ext>
          </c:extLst>
        </c:ser>
        <c:ser>
          <c:idx val="1"/>
          <c:order val="1"/>
          <c:tx>
            <c:strRef>
              <c:f>'Q94'!$C$101</c:f>
              <c:strCache>
                <c:ptCount val="1"/>
              </c:strCache>
            </c:strRef>
          </c:tx>
          <c:spPr>
            <a:solidFill>
              <a:schemeClr val="accent2">
                <a:alpha val="85000"/>
              </a:schemeClr>
            </a:solidFill>
            <a:ln w="9525" cap="flat" cmpd="sng" algn="ctr">
              <a:solidFill>
                <a:schemeClr val="lt1">
                  <a:alpha val="50000"/>
                </a:schemeClr>
              </a:solidFill>
              <a:round/>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'Q94'!$A$102:$A$107</c:f>
              <c:strCache>
                <c:ptCount val="6"/>
                <c:pt idx="0">
                  <c:v>No Response</c:v>
                </c:pt>
                <c:pt idx="1">
                  <c:v>Never</c:v>
                </c:pt>
                <c:pt idx="2">
                  <c:v>Seldom</c:v>
                </c:pt>
                <c:pt idx="3">
                  <c:v>Sometimes</c:v>
                </c:pt>
                <c:pt idx="4">
                  <c:v>Often </c:v>
                </c:pt>
                <c:pt idx="5">
                  <c:v>Always</c:v>
                </c:pt>
              </c:strCache>
            </c:strRef>
          </c:cat>
          <c:val>
            <c:numRef>
              <c:f>'Q94'!$C$102:$C$107</c:f>
              <c:numCache>
                <c:formatCode>General</c:formatCode>
                <c:ptCount val="6"/>
                <c:pt idx="0">
                  <c:v>3.56E-2</c:v>
                </c:pt>
                <c:pt idx="1">
                  <c:v>0.19900000000000001</c:v>
                </c:pt>
                <c:pt idx="2">
                  <c:v>0.2006</c:v>
                </c:pt>
                <c:pt idx="3">
                  <c:v>0.26700000000000002</c:v>
                </c:pt>
                <c:pt idx="4">
                  <c:v>0.18609999999999999</c:v>
                </c:pt>
                <c:pt idx="5">
                  <c:v>0.11169999999999999</c:v>
                </c:pt>
              </c:numCache>
            </c:numRef>
          </c:val>
          <c:extLst>
            <c:ext xmlns:c16="http://schemas.microsoft.com/office/drawing/2014/chart" uri="{C3380CC4-5D6E-409C-BE32-E72D297353CC}">
              <c16:uniqueId val="{00000001-5EF1-4234-A45C-7D7DDEDE61FA}"/>
            </c:ext>
          </c:extLst>
        </c:ser>
        <c:dLbls>
          <c:dLblPos val="ctr"/>
          <c:showLegendKey val="0"/>
          <c:showVal val="1"/>
          <c:showCatName val="0"/>
          <c:showSerName val="0"/>
          <c:showPercent val="0"/>
          <c:showBubbleSize val="0"/>
        </c:dLbls>
        <c:gapWidth val="150"/>
        <c:overlap val="100"/>
        <c:axId val="1087379232"/>
        <c:axId val="1087377152"/>
      </c:barChart>
      <c:catAx>
        <c:axId val="1087379232"/>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087377152"/>
        <c:crosses val="autoZero"/>
        <c:auto val="1"/>
        <c:lblAlgn val="ctr"/>
        <c:lblOffset val="100"/>
        <c:noMultiLvlLbl val="0"/>
      </c:catAx>
      <c:valAx>
        <c:axId val="108737715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873792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Barack_Obama" TargetMode="External"/><Relationship Id="rId3" Type="http://schemas.openxmlformats.org/officeDocument/2006/relationships/hyperlink" Target="https://en.wikipedia.org/wiki/Self-determination" TargetMode="External"/><Relationship Id="rId4" Type="http://schemas.openxmlformats.org/officeDocument/2006/relationships/hyperlink" Target="https://en.wikipedia.org/wiki/Declaration_on_the_Rights_of_Indigenous_Peoples#cite_note-USSupport-45" TargetMode="External"/><Relationship Id="rId5" Type="http://schemas.openxmlformats.org/officeDocument/2006/relationships/hyperlink" Target="https://en.wikipedia.org/wiki/Declaration_on_the_Rights_of_Indigenous_Peoples#cite_note-USSupport-45"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 name="Google Shape;9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1:notes"/>
          <p:cNvSpPr txBox="1"/>
          <p:nvPr>
            <p:ph idx="1" type="body"/>
          </p:nvPr>
        </p:nvSpPr>
        <p:spPr>
          <a:xfrm>
            <a:off x="228600" y="4343400"/>
            <a:ext cx="6477000" cy="425577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Six Phases of Historical Unresolved Grief</a:t>
            </a:r>
            <a:endParaRPr/>
          </a:p>
          <a:p>
            <a:pPr indent="-171450" lvl="0" marL="171450" rtl="0" algn="l">
              <a:lnSpc>
                <a:spcPct val="100000"/>
              </a:lnSpc>
              <a:spcBef>
                <a:spcPts val="0"/>
              </a:spcBef>
              <a:spcAft>
                <a:spcPts val="0"/>
              </a:spcAft>
              <a:buClr>
                <a:schemeClr val="dk1"/>
              </a:buClr>
              <a:buSzPts val="1200"/>
              <a:buFont typeface="Arial"/>
              <a:buChar char="•"/>
            </a:pPr>
            <a:r>
              <a:rPr lang="en-US"/>
              <a:t>Contact</a:t>
            </a:r>
            <a:endParaRPr/>
          </a:p>
          <a:p>
            <a:pPr indent="-171450" lvl="1" marL="628650" rtl="0" algn="l">
              <a:lnSpc>
                <a:spcPct val="100000"/>
              </a:lnSpc>
              <a:spcBef>
                <a:spcPts val="0"/>
              </a:spcBef>
              <a:spcAft>
                <a:spcPts val="0"/>
              </a:spcAft>
              <a:buClr>
                <a:schemeClr val="dk1"/>
              </a:buClr>
              <a:buSzPts val="1200"/>
              <a:buFont typeface="Arial"/>
              <a:buChar char="•"/>
            </a:pPr>
            <a:r>
              <a:rPr lang="en-US"/>
              <a:t>1492—Columbus</a:t>
            </a:r>
            <a:endParaRPr/>
          </a:p>
          <a:p>
            <a:pPr indent="-171450" lvl="1" marL="628650" rtl="0" algn="l">
              <a:lnSpc>
                <a:spcPct val="100000"/>
              </a:lnSpc>
              <a:spcBef>
                <a:spcPts val="0"/>
              </a:spcBef>
              <a:spcAft>
                <a:spcPts val="0"/>
              </a:spcAft>
              <a:buClr>
                <a:schemeClr val="dk1"/>
              </a:buClr>
              <a:buSzPts val="1200"/>
              <a:buFont typeface="Arial"/>
              <a:buChar char="•"/>
            </a:pPr>
            <a:r>
              <a:rPr lang="en-US"/>
              <a:t>1493—Doctrine of Discovery</a:t>
            </a:r>
            <a:endParaRPr/>
          </a:p>
          <a:p>
            <a:pPr indent="-171450" lvl="0" marL="171450" rtl="0" algn="l">
              <a:lnSpc>
                <a:spcPct val="100000"/>
              </a:lnSpc>
              <a:spcBef>
                <a:spcPts val="0"/>
              </a:spcBef>
              <a:spcAft>
                <a:spcPts val="0"/>
              </a:spcAft>
              <a:buClr>
                <a:schemeClr val="dk1"/>
              </a:buClr>
              <a:buSzPts val="1200"/>
              <a:buFont typeface="Arial"/>
              <a:buChar char="•"/>
            </a:pPr>
            <a:r>
              <a:rPr lang="en-US"/>
              <a:t>Invasion/War (1637-1851)</a:t>
            </a:r>
            <a:endParaRPr/>
          </a:p>
          <a:p>
            <a:pPr indent="-171450" lvl="1" marL="628650" marR="0" rtl="0" algn="l">
              <a:lnSpc>
                <a:spcPct val="100000"/>
              </a:lnSpc>
              <a:spcBef>
                <a:spcPts val="0"/>
              </a:spcBef>
              <a:spcAft>
                <a:spcPts val="0"/>
              </a:spcAft>
              <a:buClr>
                <a:schemeClr val="dk1"/>
              </a:buClr>
              <a:buSzPts val="1200"/>
              <a:buFont typeface="Arial"/>
              <a:buChar char="•"/>
            </a:pPr>
            <a:r>
              <a:rPr lang="en-US"/>
              <a:t>1637—Pequot War, first major armed conflict between settler and Natives in New England</a:t>
            </a:r>
            <a:endParaRPr/>
          </a:p>
          <a:p>
            <a:pPr indent="-171450" lvl="1" marL="628650" marR="0" rtl="0" algn="l">
              <a:lnSpc>
                <a:spcPct val="100000"/>
              </a:lnSpc>
              <a:spcBef>
                <a:spcPts val="0"/>
              </a:spcBef>
              <a:spcAft>
                <a:spcPts val="0"/>
              </a:spcAft>
              <a:buClr>
                <a:schemeClr val="dk1"/>
              </a:buClr>
              <a:buSzPts val="1200"/>
              <a:buFont typeface="Arial"/>
              <a:buChar char="•"/>
            </a:pPr>
            <a:r>
              <a:rPr lang="en-US"/>
              <a:t>1646—John Eliot preaches first sermon, beginning of comprehensive missionary program in New England</a:t>
            </a:r>
            <a:endParaRPr/>
          </a:p>
          <a:p>
            <a:pPr indent="-171450" lvl="1" marL="628650" rtl="0" algn="l">
              <a:lnSpc>
                <a:spcPct val="100000"/>
              </a:lnSpc>
              <a:spcBef>
                <a:spcPts val="0"/>
              </a:spcBef>
              <a:spcAft>
                <a:spcPts val="0"/>
              </a:spcAft>
              <a:buClr>
                <a:schemeClr val="dk1"/>
              </a:buClr>
              <a:buSzPts val="1200"/>
              <a:buFont typeface="Arial"/>
              <a:buChar char="•"/>
            </a:pPr>
            <a:r>
              <a:rPr lang="en-US"/>
              <a:t>1774-1871—Tribes sign over 370 treaties</a:t>
            </a:r>
            <a:endParaRPr/>
          </a:p>
          <a:p>
            <a:pPr indent="-171450" lvl="1" marL="628650" rtl="0" algn="l">
              <a:lnSpc>
                <a:spcPct val="100000"/>
              </a:lnSpc>
              <a:spcBef>
                <a:spcPts val="0"/>
              </a:spcBef>
              <a:spcAft>
                <a:spcPts val="0"/>
              </a:spcAft>
              <a:buClr>
                <a:schemeClr val="dk1"/>
              </a:buClr>
              <a:buSzPts val="1200"/>
              <a:buFont typeface="Arial"/>
              <a:buChar char="•"/>
            </a:pPr>
            <a:r>
              <a:rPr lang="en-US"/>
              <a:t>1819—Indian Civilization Act Fund ($$ to support religious groups teaching among Indians)</a:t>
            </a:r>
            <a:endParaRPr/>
          </a:p>
          <a:p>
            <a:pPr indent="-171450" lvl="1" marL="628650" rtl="0" algn="l">
              <a:lnSpc>
                <a:spcPct val="100000"/>
              </a:lnSpc>
              <a:spcBef>
                <a:spcPts val="0"/>
              </a:spcBef>
              <a:spcAft>
                <a:spcPts val="0"/>
              </a:spcAft>
              <a:buClr>
                <a:schemeClr val="dk1"/>
              </a:buClr>
              <a:buSzPts val="1200"/>
              <a:buFont typeface="Arial"/>
              <a:buChar char="•"/>
            </a:pPr>
            <a:r>
              <a:rPr lang="en-US"/>
              <a:t>1824—Creation of BIA (administers funds to churches)</a:t>
            </a:r>
            <a:endParaRPr/>
          </a:p>
          <a:p>
            <a:pPr indent="-171450" lvl="1" marL="628650" rtl="0" algn="l">
              <a:lnSpc>
                <a:spcPct val="100000"/>
              </a:lnSpc>
              <a:spcBef>
                <a:spcPts val="0"/>
              </a:spcBef>
              <a:spcAft>
                <a:spcPts val="0"/>
              </a:spcAft>
              <a:buClr>
                <a:schemeClr val="dk1"/>
              </a:buClr>
              <a:buSzPts val="1200"/>
              <a:buFont typeface="Arial"/>
              <a:buChar char="•"/>
            </a:pPr>
            <a:r>
              <a:rPr lang="en-US"/>
              <a:t>1830—Indian Removal Act</a:t>
            </a:r>
            <a:endParaRPr/>
          </a:p>
          <a:p>
            <a:pPr indent="-171450" lvl="1" marL="628650" rtl="0" algn="l">
              <a:lnSpc>
                <a:spcPct val="100000"/>
              </a:lnSpc>
              <a:spcBef>
                <a:spcPts val="0"/>
              </a:spcBef>
              <a:spcAft>
                <a:spcPts val="0"/>
              </a:spcAft>
              <a:buClr>
                <a:schemeClr val="dk1"/>
              </a:buClr>
              <a:buSzPts val="1200"/>
              <a:buFont typeface="Arial"/>
              <a:buChar char="•"/>
            </a:pPr>
            <a:r>
              <a:rPr lang="en-US"/>
              <a:t>1838—Trail of Tears</a:t>
            </a:r>
            <a:endParaRPr/>
          </a:p>
          <a:p>
            <a:pPr indent="-171450" lvl="0" marL="171450" rtl="0" algn="l">
              <a:lnSpc>
                <a:spcPct val="100000"/>
              </a:lnSpc>
              <a:spcBef>
                <a:spcPts val="0"/>
              </a:spcBef>
              <a:spcAft>
                <a:spcPts val="0"/>
              </a:spcAft>
              <a:buClr>
                <a:schemeClr val="dk1"/>
              </a:buClr>
              <a:buSzPts val="1200"/>
              <a:buFont typeface="Arial"/>
              <a:buChar char="•"/>
            </a:pPr>
            <a:r>
              <a:rPr lang="en-US"/>
              <a:t>Reservations/Indian Wars (1851-1887)</a:t>
            </a:r>
            <a:endParaRPr/>
          </a:p>
          <a:p>
            <a:pPr indent="-171450" lvl="1" marL="628650" rtl="0" algn="l">
              <a:lnSpc>
                <a:spcPct val="100000"/>
              </a:lnSpc>
              <a:spcBef>
                <a:spcPts val="0"/>
              </a:spcBef>
              <a:spcAft>
                <a:spcPts val="0"/>
              </a:spcAft>
              <a:buClr>
                <a:schemeClr val="dk1"/>
              </a:buClr>
              <a:buSzPts val="1200"/>
              <a:buFont typeface="Arial"/>
              <a:buChar char="•"/>
            </a:pPr>
            <a:r>
              <a:rPr lang="en-US"/>
              <a:t>1851—Indian Appropriations Act, creation of reservations</a:t>
            </a:r>
            <a:endParaRPr/>
          </a:p>
          <a:p>
            <a:pPr indent="-171450" lvl="1" marL="628650" rtl="0" algn="l">
              <a:lnSpc>
                <a:spcPct val="100000"/>
              </a:lnSpc>
              <a:spcBef>
                <a:spcPts val="0"/>
              </a:spcBef>
              <a:spcAft>
                <a:spcPts val="0"/>
              </a:spcAft>
              <a:buClr>
                <a:schemeClr val="dk1"/>
              </a:buClr>
              <a:buSzPts val="1200"/>
              <a:buFont typeface="Arial"/>
              <a:buChar char="•"/>
            </a:pPr>
            <a:r>
              <a:rPr lang="en-US"/>
              <a:t>1868—Grant’s Peace Policy</a:t>
            </a:r>
            <a:endParaRPr/>
          </a:p>
          <a:p>
            <a:pPr indent="-171450" lvl="1" marL="628650" rtl="0" algn="l">
              <a:lnSpc>
                <a:spcPct val="100000"/>
              </a:lnSpc>
              <a:spcBef>
                <a:spcPts val="0"/>
              </a:spcBef>
              <a:spcAft>
                <a:spcPts val="0"/>
              </a:spcAft>
              <a:buClr>
                <a:schemeClr val="dk1"/>
              </a:buClr>
              <a:buSzPts val="1200"/>
              <a:buFont typeface="Arial"/>
              <a:buChar char="•"/>
            </a:pPr>
            <a:r>
              <a:rPr lang="en-US"/>
              <a:t>1871—End of Treaty-Making between U.S. federal government and Indian tribes</a:t>
            </a:r>
            <a:endParaRPr/>
          </a:p>
          <a:p>
            <a:pPr indent="-171450" lvl="1" marL="628650" rtl="0" algn="l">
              <a:lnSpc>
                <a:spcPct val="100000"/>
              </a:lnSpc>
              <a:spcBef>
                <a:spcPts val="0"/>
              </a:spcBef>
              <a:spcAft>
                <a:spcPts val="0"/>
              </a:spcAft>
              <a:buClr>
                <a:schemeClr val="dk1"/>
              </a:buClr>
              <a:buSzPts val="1200"/>
              <a:buFont typeface="Arial"/>
              <a:buChar char="•"/>
            </a:pPr>
            <a:r>
              <a:rPr lang="en-US"/>
              <a:t>1887—General Allotment Act</a:t>
            </a:r>
            <a:endParaRPr/>
          </a:p>
          <a:p>
            <a:pPr indent="-171450" lvl="0" marL="171450" rtl="0" algn="l">
              <a:lnSpc>
                <a:spcPct val="100000"/>
              </a:lnSpc>
              <a:spcBef>
                <a:spcPts val="0"/>
              </a:spcBef>
              <a:spcAft>
                <a:spcPts val="0"/>
              </a:spcAft>
              <a:buClr>
                <a:schemeClr val="dk1"/>
              </a:buClr>
              <a:buSzPts val="1200"/>
              <a:buFont typeface="Arial"/>
              <a:buChar char="•"/>
            </a:pPr>
            <a:r>
              <a:rPr lang="en-US"/>
              <a:t>Assimilation (1869-1934)</a:t>
            </a:r>
            <a:endParaRPr/>
          </a:p>
          <a:p>
            <a:pPr indent="-171450" lvl="1" marL="628650" rtl="0" algn="l">
              <a:lnSpc>
                <a:spcPct val="100000"/>
              </a:lnSpc>
              <a:spcBef>
                <a:spcPts val="0"/>
              </a:spcBef>
              <a:spcAft>
                <a:spcPts val="0"/>
              </a:spcAft>
              <a:buClr>
                <a:schemeClr val="dk1"/>
              </a:buClr>
              <a:buSzPts val="1200"/>
              <a:buFont typeface="Arial"/>
              <a:buChar char="•"/>
            </a:pPr>
            <a:r>
              <a:rPr lang="en-US"/>
              <a:t>1879—Carlisle Indian Industrial School opens, the first federal Indian boarding school </a:t>
            </a:r>
            <a:endParaRPr/>
          </a:p>
          <a:p>
            <a:pPr indent="-171450" lvl="1" marL="628650" rtl="0" algn="l">
              <a:lnSpc>
                <a:spcPct val="100000"/>
              </a:lnSpc>
              <a:spcBef>
                <a:spcPts val="0"/>
              </a:spcBef>
              <a:spcAft>
                <a:spcPts val="0"/>
              </a:spcAft>
              <a:buClr>
                <a:schemeClr val="dk1"/>
              </a:buClr>
              <a:buSzPts val="1200"/>
              <a:buFont typeface="Arial"/>
              <a:buChar char="•"/>
            </a:pPr>
            <a:r>
              <a:rPr lang="en-US"/>
              <a:t>1924—Native Americans become U.S. citizens</a:t>
            </a:r>
            <a:endParaRPr/>
          </a:p>
          <a:p>
            <a:pPr indent="-171450" lvl="1" marL="628650" rtl="0" algn="l">
              <a:lnSpc>
                <a:spcPct val="100000"/>
              </a:lnSpc>
              <a:spcBef>
                <a:spcPts val="0"/>
              </a:spcBef>
              <a:spcAft>
                <a:spcPts val="0"/>
              </a:spcAft>
              <a:buClr>
                <a:schemeClr val="dk1"/>
              </a:buClr>
              <a:buSzPts val="1200"/>
              <a:buFont typeface="Arial"/>
              <a:buChar char="•"/>
            </a:pPr>
            <a:r>
              <a:rPr lang="en-US"/>
              <a:t>1928—Merriam Report (cites malnourishment, poor living conditions, corporal punishment in boarding schools)</a:t>
            </a:r>
            <a:endParaRPr/>
          </a:p>
          <a:p>
            <a:pPr indent="-171450" lvl="0" marL="171450" rtl="0" algn="l">
              <a:lnSpc>
                <a:spcPct val="100000"/>
              </a:lnSpc>
              <a:spcBef>
                <a:spcPts val="0"/>
              </a:spcBef>
              <a:spcAft>
                <a:spcPts val="0"/>
              </a:spcAft>
              <a:buClr>
                <a:schemeClr val="dk1"/>
              </a:buClr>
              <a:buSzPts val="1200"/>
              <a:buFont typeface="Arial"/>
              <a:buChar char="•"/>
            </a:pPr>
            <a:r>
              <a:rPr lang="en-US"/>
              <a:t>Reorganization, Termination, Relocation, Changes in Boarding Schools (1934-1975)</a:t>
            </a:r>
            <a:endParaRPr/>
          </a:p>
          <a:p>
            <a:pPr indent="-171450" lvl="1" marL="628650" rtl="0" algn="l">
              <a:lnSpc>
                <a:spcPct val="100000"/>
              </a:lnSpc>
              <a:spcBef>
                <a:spcPts val="0"/>
              </a:spcBef>
              <a:spcAft>
                <a:spcPts val="0"/>
              </a:spcAft>
              <a:buClr>
                <a:schemeClr val="dk1"/>
              </a:buClr>
              <a:buSzPts val="1200"/>
              <a:buFont typeface="Arial"/>
              <a:buChar char="•"/>
            </a:pPr>
            <a:r>
              <a:rPr lang="en-US"/>
              <a:t>1934—Indian Reorganization Act</a:t>
            </a:r>
            <a:endParaRPr/>
          </a:p>
          <a:p>
            <a:pPr indent="-171450" lvl="1" marL="628650" rtl="0" algn="l">
              <a:lnSpc>
                <a:spcPct val="100000"/>
              </a:lnSpc>
              <a:spcBef>
                <a:spcPts val="0"/>
              </a:spcBef>
              <a:spcAft>
                <a:spcPts val="0"/>
              </a:spcAft>
              <a:buClr>
                <a:schemeClr val="dk1"/>
              </a:buClr>
              <a:buSzPts val="1200"/>
              <a:buFont typeface="Arial"/>
              <a:buChar char="•"/>
            </a:pPr>
            <a:r>
              <a:rPr lang="en-US"/>
              <a:t>1940s-1960s—Termination </a:t>
            </a:r>
            <a:endParaRPr/>
          </a:p>
          <a:p>
            <a:pPr indent="-171450" lvl="1" marL="628650" rtl="0" algn="l">
              <a:lnSpc>
                <a:spcPct val="100000"/>
              </a:lnSpc>
              <a:spcBef>
                <a:spcPts val="0"/>
              </a:spcBef>
              <a:spcAft>
                <a:spcPts val="0"/>
              </a:spcAft>
              <a:buClr>
                <a:schemeClr val="dk1"/>
              </a:buClr>
              <a:buSzPts val="1200"/>
              <a:buFont typeface="Arial"/>
              <a:buChar char="•"/>
            </a:pPr>
            <a:r>
              <a:rPr lang="en-US"/>
              <a:t>1956—Indian Relocation Act</a:t>
            </a:r>
            <a:endParaRPr/>
          </a:p>
          <a:p>
            <a:pPr indent="-171450" lvl="1" marL="628650" rtl="0" algn="l">
              <a:lnSpc>
                <a:spcPct val="100000"/>
              </a:lnSpc>
              <a:spcBef>
                <a:spcPts val="0"/>
              </a:spcBef>
              <a:spcAft>
                <a:spcPts val="0"/>
              </a:spcAft>
              <a:buClr>
                <a:schemeClr val="dk1"/>
              </a:buClr>
              <a:buSzPts val="1200"/>
              <a:buFont typeface="Arial"/>
              <a:buChar char="•"/>
            </a:pPr>
            <a:r>
              <a:rPr lang="en-US"/>
              <a:t>1960s-1980s—BIA starts to close boarding schools and turn them over to BIE and Tribes</a:t>
            </a:r>
            <a:endParaRPr/>
          </a:p>
          <a:p>
            <a:pPr indent="-171450" lvl="1" marL="628650" rtl="0" algn="l">
              <a:lnSpc>
                <a:spcPct val="100000"/>
              </a:lnSpc>
              <a:spcBef>
                <a:spcPts val="0"/>
              </a:spcBef>
              <a:spcAft>
                <a:spcPts val="0"/>
              </a:spcAft>
              <a:buClr>
                <a:schemeClr val="dk1"/>
              </a:buClr>
              <a:buSzPts val="1200"/>
              <a:buFont typeface="Arial"/>
              <a:buChar char="•"/>
            </a:pPr>
            <a:r>
              <a:rPr lang="en-US"/>
              <a:t>1969—U.S. Indian Education Senate report</a:t>
            </a:r>
            <a:endParaRPr/>
          </a:p>
          <a:p>
            <a:pPr indent="-171450" lvl="1" marL="628650" rtl="0" algn="l">
              <a:lnSpc>
                <a:spcPct val="100000"/>
              </a:lnSpc>
              <a:spcBef>
                <a:spcPts val="0"/>
              </a:spcBef>
              <a:spcAft>
                <a:spcPts val="0"/>
              </a:spcAft>
              <a:buClr>
                <a:schemeClr val="dk1"/>
              </a:buClr>
              <a:buSzPts val="1200"/>
              <a:buFont typeface="Arial"/>
              <a:buChar char="•"/>
            </a:pPr>
            <a:r>
              <a:rPr lang="en-US"/>
              <a:t>1972—Survival Schools and American Indian Movement</a:t>
            </a:r>
            <a:endParaRPr/>
          </a:p>
          <a:p>
            <a:pPr indent="-171450" lvl="1" marL="628650" rtl="0" algn="l">
              <a:lnSpc>
                <a:spcPct val="100000"/>
              </a:lnSpc>
              <a:spcBef>
                <a:spcPts val="0"/>
              </a:spcBef>
              <a:spcAft>
                <a:spcPts val="0"/>
              </a:spcAft>
              <a:buClr>
                <a:schemeClr val="dk1"/>
              </a:buClr>
              <a:buSzPts val="1200"/>
              <a:buFont typeface="Arial"/>
              <a:buChar char="•"/>
            </a:pPr>
            <a:r>
              <a:rPr lang="en-US"/>
              <a:t>1972—Indian Education Act</a:t>
            </a:r>
            <a:endParaRPr/>
          </a:p>
          <a:p>
            <a:pPr indent="-171450" lvl="0" marL="171450" rtl="0" algn="l">
              <a:lnSpc>
                <a:spcPct val="100000"/>
              </a:lnSpc>
              <a:spcBef>
                <a:spcPts val="0"/>
              </a:spcBef>
              <a:spcAft>
                <a:spcPts val="0"/>
              </a:spcAft>
              <a:buClr>
                <a:schemeClr val="dk1"/>
              </a:buClr>
              <a:buSzPts val="1200"/>
              <a:buFont typeface="Arial"/>
              <a:buChar char="•"/>
            </a:pPr>
            <a:r>
              <a:rPr lang="en-US"/>
              <a:t>Self-Determination (1975-Present)</a:t>
            </a:r>
            <a:endParaRPr/>
          </a:p>
          <a:p>
            <a:pPr indent="-171450" lvl="1" marL="628650" rtl="0" algn="l">
              <a:lnSpc>
                <a:spcPct val="100000"/>
              </a:lnSpc>
              <a:spcBef>
                <a:spcPts val="0"/>
              </a:spcBef>
              <a:spcAft>
                <a:spcPts val="0"/>
              </a:spcAft>
              <a:buClr>
                <a:schemeClr val="dk1"/>
              </a:buClr>
              <a:buSzPts val="1200"/>
              <a:buFont typeface="Arial"/>
              <a:buChar char="•"/>
            </a:pPr>
            <a:r>
              <a:rPr lang="en-US"/>
              <a:t>1975—Indian Self-Determination and Education Assistance Act</a:t>
            </a:r>
            <a:endParaRPr/>
          </a:p>
          <a:p>
            <a:pPr indent="-171450" lvl="1" marL="628650" rtl="0" algn="l">
              <a:lnSpc>
                <a:spcPct val="100000"/>
              </a:lnSpc>
              <a:spcBef>
                <a:spcPts val="0"/>
              </a:spcBef>
              <a:spcAft>
                <a:spcPts val="0"/>
              </a:spcAft>
              <a:buClr>
                <a:schemeClr val="dk1"/>
              </a:buClr>
              <a:buSzPts val="1200"/>
              <a:buFont typeface="Arial"/>
              <a:buChar char="•"/>
            </a:pPr>
            <a:r>
              <a:rPr lang="en-US"/>
              <a:t>1978—American Indian Religious Freedom Act</a:t>
            </a:r>
            <a:endParaRPr/>
          </a:p>
          <a:p>
            <a:pPr indent="-171450" lvl="1" marL="628650" rtl="0" algn="l">
              <a:lnSpc>
                <a:spcPct val="100000"/>
              </a:lnSpc>
              <a:spcBef>
                <a:spcPts val="0"/>
              </a:spcBef>
              <a:spcAft>
                <a:spcPts val="0"/>
              </a:spcAft>
              <a:buClr>
                <a:schemeClr val="dk1"/>
              </a:buClr>
              <a:buSzPts val="1200"/>
              <a:buFont typeface="Arial"/>
              <a:buChar char="•"/>
            </a:pPr>
            <a:r>
              <a:rPr lang="en-US"/>
              <a:t>1988—Indian Gaming Regulatory Act</a:t>
            </a:r>
            <a:endParaRPr/>
          </a:p>
          <a:p>
            <a:pPr indent="-171450" lvl="1" marL="628650" rtl="0" algn="l">
              <a:lnSpc>
                <a:spcPct val="100000"/>
              </a:lnSpc>
              <a:spcBef>
                <a:spcPts val="0"/>
              </a:spcBef>
              <a:spcAft>
                <a:spcPts val="0"/>
              </a:spcAft>
              <a:buClr>
                <a:schemeClr val="dk1"/>
              </a:buClr>
              <a:buSzPts val="1200"/>
              <a:buFont typeface="Arial"/>
              <a:buChar char="•"/>
            </a:pPr>
            <a:r>
              <a:rPr lang="en-US"/>
              <a:t>1990—Language Revitalization Act</a:t>
            </a:r>
            <a:endParaRPr/>
          </a:p>
          <a:p>
            <a:pPr indent="-171450" lvl="1" marL="628650" rtl="0" algn="l">
              <a:lnSpc>
                <a:spcPct val="100000"/>
              </a:lnSpc>
              <a:spcBef>
                <a:spcPts val="0"/>
              </a:spcBef>
              <a:spcAft>
                <a:spcPts val="0"/>
              </a:spcAft>
              <a:buClr>
                <a:schemeClr val="dk1"/>
              </a:buClr>
              <a:buSzPts val="1200"/>
              <a:buFont typeface="Arial"/>
              <a:buChar char="•"/>
            </a:pPr>
            <a:r>
              <a:rPr lang="en-US"/>
              <a:t>1990—Native American Graves Protection and Repatriation Act and Indian Arts and Craft Act</a:t>
            </a:r>
            <a:endParaRPr/>
          </a:p>
          <a:p>
            <a:pPr indent="-171450" lvl="1" marL="628650" rtl="0" algn="l">
              <a:lnSpc>
                <a:spcPct val="100000"/>
              </a:lnSpc>
              <a:spcBef>
                <a:spcPts val="0"/>
              </a:spcBef>
              <a:spcAft>
                <a:spcPts val="0"/>
              </a:spcAft>
              <a:buClr>
                <a:schemeClr val="dk1"/>
              </a:buClr>
              <a:buSzPts val="1200"/>
              <a:buFont typeface="Arial"/>
              <a:buChar char="•"/>
            </a:pPr>
            <a:r>
              <a:rPr lang="en-US"/>
              <a:t>2001—No Child Left Behind Act</a:t>
            </a:r>
            <a:endParaRPr/>
          </a:p>
          <a:p>
            <a:pPr indent="-171450" lvl="1" marL="628650" rtl="0" algn="l">
              <a:lnSpc>
                <a:spcPct val="100000"/>
              </a:lnSpc>
              <a:spcBef>
                <a:spcPts val="0"/>
              </a:spcBef>
              <a:spcAft>
                <a:spcPts val="0"/>
              </a:spcAft>
              <a:buClr>
                <a:schemeClr val="dk1"/>
              </a:buClr>
              <a:buSzPts val="1200"/>
              <a:buFont typeface="Arial"/>
              <a:buChar char="•"/>
            </a:pPr>
            <a:r>
              <a:rPr lang="en-US"/>
              <a:t>2006—Esther Martinez Native American Language Preservation Act</a:t>
            </a:r>
            <a:endParaRPr/>
          </a:p>
          <a:p>
            <a:pPr indent="0" lvl="0" marL="0" rtl="0" algn="l">
              <a:lnSpc>
                <a:spcPct val="100000"/>
              </a:lnSpc>
              <a:spcBef>
                <a:spcPts val="0"/>
              </a:spcBef>
              <a:spcAft>
                <a:spcPts val="0"/>
              </a:spcAft>
              <a:buSzPts val="1400"/>
              <a:buNone/>
            </a:pPr>
            <a:r>
              <a:t/>
            </a:r>
            <a:endParaRPr>
              <a:solidFill>
                <a:schemeClr val="dk1"/>
              </a:solidFill>
            </a:endParaRPr>
          </a:p>
          <a:p>
            <a:pPr indent="0" lvl="0" marL="0" rtl="0" algn="l">
              <a:lnSpc>
                <a:spcPct val="100000"/>
              </a:lnSpc>
              <a:spcBef>
                <a:spcPts val="0"/>
              </a:spcBef>
              <a:spcAft>
                <a:spcPts val="0"/>
              </a:spcAft>
              <a:buSzPts val="1400"/>
              <a:buNone/>
            </a:pPr>
            <a:r>
              <a:t/>
            </a:r>
            <a:endParaRPr/>
          </a:p>
        </p:txBody>
      </p:sp>
      <p:sp>
        <p:nvSpPr>
          <p:cNvPr id="213" name="Google Shape;21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308610" rtl="0" algn="l">
              <a:lnSpc>
                <a:spcPct val="100000"/>
              </a:lnSpc>
              <a:spcBef>
                <a:spcPts val="0"/>
              </a:spcBef>
              <a:spcAft>
                <a:spcPts val="0"/>
              </a:spcAft>
              <a:buClr>
                <a:schemeClr val="dk1"/>
              </a:buClr>
              <a:buSzPts val="1200"/>
              <a:buFont typeface="Arial"/>
              <a:buChar char="•"/>
            </a:pPr>
            <a:r>
              <a:rPr lang="en-US">
                <a:solidFill>
                  <a:schemeClr val="dk1"/>
                </a:solidFill>
                <a:latin typeface="Times New Roman"/>
                <a:ea typeface="Times New Roman"/>
                <a:cs typeface="Times New Roman"/>
                <a:sym typeface="Times New Roman"/>
              </a:rPr>
              <a:t>Beginning with the Indian Civilization Act Fund of March 3, 1819</a:t>
            </a:r>
            <a:r>
              <a:rPr baseline="30000" lang="en-US">
                <a:solidFill>
                  <a:schemeClr val="dk1"/>
                </a:solidFill>
                <a:latin typeface="Times New Roman"/>
                <a:ea typeface="Times New Roman"/>
                <a:cs typeface="Times New Roman"/>
                <a:sym typeface="Times New Roman"/>
              </a:rPr>
              <a:t>(1)</a:t>
            </a:r>
            <a:r>
              <a:rPr lang="en-US">
                <a:solidFill>
                  <a:schemeClr val="dk1"/>
                </a:solidFill>
                <a:latin typeface="Times New Roman"/>
                <a:ea typeface="Times New Roman"/>
                <a:cs typeface="Times New Roman"/>
                <a:sym typeface="Times New Roman"/>
              </a:rPr>
              <a:t> the U.S., in concert with and at the urging of several Christian denominations, adopted a boarding school policy expressly intended to implement cultural genocide through the removal and reprogramming of American Indian and Alaska Native children. </a:t>
            </a:r>
            <a:endParaRPr/>
          </a:p>
          <a:p>
            <a:pPr indent="-171450" lvl="0" marL="308610" rtl="0" algn="l">
              <a:lnSpc>
                <a:spcPct val="100000"/>
              </a:lnSpc>
              <a:spcBef>
                <a:spcPts val="0"/>
              </a:spcBef>
              <a:spcAft>
                <a:spcPts val="0"/>
              </a:spcAft>
              <a:buClr>
                <a:schemeClr val="dk1"/>
              </a:buClr>
              <a:buSzPts val="1200"/>
              <a:buFont typeface="Arial"/>
              <a:buChar char="•"/>
            </a:pPr>
            <a:r>
              <a:rPr lang="en-US">
                <a:solidFill>
                  <a:schemeClr val="dk1"/>
                </a:solidFill>
                <a:latin typeface="Times New Roman"/>
                <a:ea typeface="Times New Roman"/>
                <a:cs typeface="Times New Roman"/>
                <a:sym typeface="Times New Roman"/>
              </a:rPr>
              <a:t>This policy was further enacted through the creation of t</a:t>
            </a:r>
            <a:r>
              <a:rPr lang="en-US">
                <a:latin typeface="Times New Roman"/>
                <a:ea typeface="Times New Roman"/>
                <a:cs typeface="Times New Roman"/>
                <a:sym typeface="Times New Roman"/>
              </a:rPr>
              <a:t>he Bureau of Indian Affairs (BIA) in 1824 (created within the Department of War primarily to administer the funds to the churches from the Civilization Fund)</a:t>
            </a:r>
            <a:r>
              <a:rPr baseline="30000" lang="en-US">
                <a:latin typeface="Times New Roman"/>
                <a:ea typeface="Times New Roman"/>
                <a:cs typeface="Times New Roman"/>
                <a:sym typeface="Times New Roman"/>
              </a:rPr>
              <a:t>(2) </a:t>
            </a:r>
            <a:endParaRPr baseline="30000">
              <a:solidFill>
                <a:schemeClr val="dk1"/>
              </a:solidFill>
              <a:latin typeface="Times New Roman"/>
              <a:ea typeface="Times New Roman"/>
              <a:cs typeface="Times New Roman"/>
              <a:sym typeface="Times New Roman"/>
            </a:endParaRPr>
          </a:p>
          <a:p>
            <a:pPr indent="-171450" lvl="0" marL="308610" rtl="0" algn="l">
              <a:lnSpc>
                <a:spcPct val="100000"/>
              </a:lnSpc>
              <a:spcBef>
                <a:spcPts val="0"/>
              </a:spcBef>
              <a:spcAft>
                <a:spcPts val="0"/>
              </a:spcAft>
              <a:buClr>
                <a:schemeClr val="dk1"/>
              </a:buClr>
              <a:buSzPts val="1200"/>
              <a:buFont typeface="Arial"/>
              <a:buChar char="•"/>
            </a:pPr>
            <a:r>
              <a:rPr lang="en-US">
                <a:solidFill>
                  <a:schemeClr val="dk1"/>
                </a:solidFill>
                <a:latin typeface="Times New Roman"/>
                <a:ea typeface="Times New Roman"/>
                <a:cs typeface="Times New Roman"/>
                <a:sym typeface="Times New Roman"/>
              </a:rPr>
              <a:t>And through Grant’s Peace Policy 1868-1881—which replaced corrupt Indian Agents “Indian Ring” and replace them with Christian missionaries. </a:t>
            </a:r>
            <a:endParaRPr/>
          </a:p>
        </p:txBody>
      </p:sp>
      <p:sp>
        <p:nvSpPr>
          <p:cNvPr id="228" name="Google Shape;22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600"/>
              <a:t>The stated purpose of the U.S. Indian Boarding School policy was to destroy Indian culture by using education as weapon. General Richard Henry Pratt said: </a:t>
            </a:r>
            <a:endParaRPr/>
          </a:p>
          <a:p>
            <a:pPr indent="0" lvl="0" marL="0" rtl="0" algn="l">
              <a:lnSpc>
                <a:spcPct val="100000"/>
              </a:lnSpc>
              <a:spcBef>
                <a:spcPts val="0"/>
              </a:spcBef>
              <a:spcAft>
                <a:spcPts val="0"/>
              </a:spcAft>
              <a:buSzPts val="1400"/>
              <a:buNone/>
            </a:pPr>
            <a:r>
              <a:rPr lang="en-US" sz="1600"/>
              <a:t>"A great general has said that the only good Indian is a dead one, and that high sanction of his destruction has been an enormous factor in promoting Indian massacres. In a sense, I agree with the sentiment, but only in this: that all the Indian there is in the race should be dead. Kill the Indian in him, and save the man.“  </a:t>
            </a:r>
            <a:endParaRPr sz="1600">
              <a:latin typeface="Times New Roman"/>
              <a:ea typeface="Times New Roman"/>
              <a:cs typeface="Times New Roman"/>
              <a:sym typeface="Times New Roman"/>
            </a:endParaRPr>
          </a:p>
        </p:txBody>
      </p:sp>
      <p:sp>
        <p:nvSpPr>
          <p:cNvPr id="254" name="Google Shape;25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IT is not that something unjust happened and that atonement must be made, it is that an entire system has been assembled, maintained, and protected—which some folks benefit from and others continue to be cast to the margins with. This includes tokenized surface level justice frameworks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lack of societal understanding of Indian Boarding Schools in American society/Western societies:</a:t>
            </a:r>
            <a:endParaRPr/>
          </a:p>
          <a:p>
            <a:pPr indent="-171450" lvl="0" marL="171450" rtl="0" algn="l">
              <a:lnSpc>
                <a:spcPct val="100000"/>
              </a:lnSpc>
              <a:spcBef>
                <a:spcPts val="0"/>
              </a:spcBef>
              <a:spcAft>
                <a:spcPts val="0"/>
              </a:spcAft>
              <a:buClr>
                <a:schemeClr val="lt1"/>
              </a:buClr>
              <a:buSzPts val="1200"/>
              <a:buFont typeface="Calibri"/>
              <a:buChar char="-"/>
            </a:pPr>
            <a:r>
              <a:rPr lang="en-US"/>
              <a:t>Systemic, widespread, intentional</a:t>
            </a:r>
            <a:endParaRPr/>
          </a:p>
          <a:p>
            <a:pPr indent="-171450" lvl="0" marL="171450" rtl="0" algn="l">
              <a:lnSpc>
                <a:spcPct val="100000"/>
              </a:lnSpc>
              <a:spcBef>
                <a:spcPts val="0"/>
              </a:spcBef>
              <a:spcAft>
                <a:spcPts val="0"/>
              </a:spcAft>
              <a:buClr>
                <a:schemeClr val="lt1"/>
              </a:buClr>
              <a:buSzPts val="1200"/>
              <a:buFont typeface="Calibri"/>
              <a:buChar char="-"/>
            </a:pPr>
            <a:r>
              <a:rPr lang="en-US"/>
              <a:t>Disrupts the origin narratives/origin myths of US exceptionalism, stemming from Manifest Destiny, stemming from the Doctrine of Discovery </a:t>
            </a:r>
            <a:endParaRPr/>
          </a:p>
          <a:p>
            <a:pPr indent="-171450" lvl="0" marL="171450" rtl="0" algn="l">
              <a:lnSpc>
                <a:spcPct val="100000"/>
              </a:lnSpc>
              <a:spcBef>
                <a:spcPts val="0"/>
              </a:spcBef>
              <a:spcAft>
                <a:spcPts val="0"/>
              </a:spcAft>
              <a:buClr>
                <a:schemeClr val="lt1"/>
              </a:buClr>
              <a:buSzPts val="1200"/>
              <a:buFont typeface="Calibri"/>
              <a:buChar char="-"/>
            </a:pPr>
            <a:r>
              <a:rPr lang="en-US"/>
              <a:t>Doctrine of Discovery: The Papal Bull that authorized the theft of land from non-Christian people that has, </a:t>
            </a:r>
            <a:r>
              <a:rPr b="0" i="0" lang="en-US">
                <a:solidFill>
                  <a:srgbClr val="202124"/>
                </a:solidFill>
                <a:latin typeface="Roboto"/>
                <a:ea typeface="Roboto"/>
                <a:cs typeface="Roboto"/>
                <a:sym typeface="Roboto"/>
              </a:rPr>
              <a:t>as recently as </a:t>
            </a:r>
            <a:r>
              <a:rPr b="1" i="0" lang="en-US">
                <a:solidFill>
                  <a:srgbClr val="202124"/>
                </a:solidFill>
                <a:latin typeface="Roboto"/>
                <a:ea typeface="Roboto"/>
                <a:cs typeface="Roboto"/>
                <a:sym typeface="Roboto"/>
              </a:rPr>
              <a:t>2005</a:t>
            </a:r>
            <a:r>
              <a:rPr b="0" i="0" lang="en-US">
                <a:solidFill>
                  <a:srgbClr val="202124"/>
                </a:solidFill>
                <a:latin typeface="Roboto"/>
                <a:ea typeface="Roboto"/>
                <a:cs typeface="Roboto"/>
                <a:sym typeface="Roboto"/>
              </a:rPr>
              <a:t> in the decision City of Sherrill v. Oneida Indian Nation of New York.</a:t>
            </a:r>
            <a:endParaRPr/>
          </a:p>
        </p:txBody>
      </p:sp>
      <p:sp>
        <p:nvSpPr>
          <p:cNvPr id="269" name="Google Shape;269;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lang="en-US"/>
              <a:t>Adopted by the General Assembly on Thursday, 13 September 2007, by a majority of 144 states in favour, 4 votes against (Australia, Canada, New Zealand and the United States (Wikipedia)</a:t>
            </a:r>
            <a:endParaRPr/>
          </a:p>
          <a:p>
            <a:pPr indent="-171450" lvl="1" marL="628650" rtl="0" algn="l">
              <a:lnSpc>
                <a:spcPct val="100000"/>
              </a:lnSpc>
              <a:spcBef>
                <a:spcPts val="0"/>
              </a:spcBef>
              <a:spcAft>
                <a:spcPts val="0"/>
              </a:spcAft>
              <a:buClr>
                <a:schemeClr val="dk1"/>
              </a:buClr>
              <a:buSzPts val="1200"/>
              <a:buFont typeface="Arial"/>
              <a:buChar char="•"/>
            </a:pPr>
            <a:r>
              <a:rPr lang="en-US"/>
              <a:t>On 16 December 2010, </a:t>
            </a:r>
            <a:r>
              <a:rPr lang="en-US" u="sng">
                <a:solidFill>
                  <a:schemeClr val="hlink"/>
                </a:solidFill>
                <a:hlinkClick r:id="rId2"/>
              </a:rPr>
              <a:t>President Obama</a:t>
            </a:r>
            <a:r>
              <a:rPr lang="en-US"/>
              <a:t> declared that the United States was endorsing the Declaration.</a:t>
            </a:r>
            <a:endParaRPr/>
          </a:p>
          <a:p>
            <a:pPr indent="-171450" lvl="1" marL="628650" rtl="0" algn="l">
              <a:lnSpc>
                <a:spcPct val="100000"/>
              </a:lnSpc>
              <a:spcBef>
                <a:spcPts val="0"/>
              </a:spcBef>
              <a:spcAft>
                <a:spcPts val="0"/>
              </a:spcAft>
              <a:buClr>
                <a:schemeClr val="dk1"/>
              </a:buClr>
              <a:buSzPts val="1200"/>
              <a:buFont typeface="Arial"/>
              <a:buChar char="•"/>
            </a:pPr>
            <a:r>
              <a:rPr lang="en-US"/>
              <a:t>Article 14 UNDRIP: Indigenous peoples have the right to establish and control their educational systems and institutions providing education in their own languages, in a manner appropriate to their cultural methods of teaching and learning</a:t>
            </a:r>
            <a:endParaRPr/>
          </a:p>
          <a:p>
            <a:pPr indent="-171450" lvl="0" marL="171450" rtl="0" algn="l">
              <a:lnSpc>
                <a:spcPct val="100000"/>
              </a:lnSpc>
              <a:spcBef>
                <a:spcPts val="0"/>
              </a:spcBef>
              <a:spcAft>
                <a:spcPts val="0"/>
              </a:spcAft>
              <a:buClr>
                <a:schemeClr val="dk1"/>
              </a:buClr>
              <a:buSzPts val="1200"/>
              <a:buFont typeface="Arial"/>
              <a:buChar char="•"/>
            </a:pPr>
            <a:r>
              <a:rPr lang="en-US"/>
              <a:t>In the view of the United States government, the Declaration advances "a new and distinct international concept of </a:t>
            </a:r>
            <a:r>
              <a:rPr lang="en-US" u="sng">
                <a:solidFill>
                  <a:schemeClr val="hlink"/>
                </a:solidFill>
                <a:hlinkClick r:id="rId3"/>
              </a:rPr>
              <a:t>self-determination</a:t>
            </a:r>
            <a:r>
              <a:rPr lang="en-US"/>
              <a:t> specific to indigenous peoples," which is not the same as the existing concept in international law.</a:t>
            </a:r>
            <a:r>
              <a:rPr b="0" baseline="30000" i="0" lang="en-US" u="sng">
                <a:solidFill>
                  <a:schemeClr val="hlink"/>
                </a:solidFill>
                <a:hlinkClick r:id="rId4"/>
              </a:rPr>
              <a:t>[44]</a:t>
            </a:r>
            <a:r>
              <a:rPr lang="en-US"/>
              <a:t> The statement also interprets free, prior, and informed consent, "which the United States understands to call for a process of meaningful consultation with tribal leaders, but not necessarily the agreement of those leaders, before the actions addressed in those consultations are taken."</a:t>
            </a:r>
            <a:r>
              <a:rPr b="0" baseline="30000" i="0" lang="en-US" u="sng">
                <a:solidFill>
                  <a:schemeClr val="hlink"/>
                </a:solidFill>
                <a:hlinkClick r:id="rId5"/>
              </a:rPr>
              <a:t>[44]</a:t>
            </a:r>
            <a:endParaRPr/>
          </a:p>
        </p:txBody>
      </p:sp>
      <p:sp>
        <p:nvSpPr>
          <p:cNvPr id="283" name="Google Shape;283;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lang="en-US"/>
              <a:t>Indian Adoption Project: Created by BIA for the purpose of forcibly assimilating Native cultures and family systems.</a:t>
            </a:r>
            <a:endParaRPr/>
          </a:p>
          <a:p>
            <a:pPr indent="-171450" lvl="1" marL="628650" rtl="0" algn="l">
              <a:lnSpc>
                <a:spcPct val="100000"/>
              </a:lnSpc>
              <a:spcBef>
                <a:spcPts val="0"/>
              </a:spcBef>
              <a:spcAft>
                <a:spcPts val="0"/>
              </a:spcAft>
              <a:buClr>
                <a:schemeClr val="dk1"/>
              </a:buClr>
              <a:buSzPts val="1200"/>
              <a:buFont typeface="Arial"/>
              <a:buChar char="•"/>
            </a:pPr>
            <a:r>
              <a:rPr lang="en-US"/>
              <a:t>The Project enlisted social workers to visit reservations and convince parents to sign away their parental rights</a:t>
            </a:r>
            <a:endParaRPr/>
          </a:p>
          <a:p>
            <a:pPr indent="-171450" lvl="0" marL="171450" rtl="0" algn="l">
              <a:lnSpc>
                <a:spcPct val="100000"/>
              </a:lnSpc>
              <a:spcBef>
                <a:spcPts val="0"/>
              </a:spcBef>
              <a:spcAft>
                <a:spcPts val="0"/>
              </a:spcAft>
              <a:buClr>
                <a:schemeClr val="dk1"/>
              </a:buClr>
              <a:buSzPts val="1200"/>
              <a:buFont typeface="Arial"/>
              <a:buChar char="•"/>
            </a:pPr>
            <a:r>
              <a:rPr lang="en-US"/>
              <a:t>Connection to boarding schools: these policies fit within a long legacy of attempting to assimilate Native children by removing them from their homes. </a:t>
            </a:r>
            <a:endParaRPr/>
          </a:p>
          <a:p>
            <a:pPr indent="-171450" lvl="1" marL="628650" rtl="0" algn="l">
              <a:lnSpc>
                <a:spcPct val="100000"/>
              </a:lnSpc>
              <a:spcBef>
                <a:spcPts val="0"/>
              </a:spcBef>
              <a:spcAft>
                <a:spcPts val="0"/>
              </a:spcAft>
              <a:buClr>
                <a:schemeClr val="dk1"/>
              </a:buClr>
              <a:buSzPts val="1200"/>
              <a:buFont typeface="Arial"/>
              <a:buChar char="•"/>
            </a:pPr>
            <a:r>
              <a:rPr lang="en-US"/>
              <a:t>It was based in the same assumption “that Indian families did not have a religion and a spiritual belief system or a family system.” –Sandy White Hawk</a:t>
            </a:r>
            <a:endParaRPr/>
          </a:p>
          <a:p>
            <a:pPr indent="-171450" lvl="1" marL="628650" rtl="0" algn="l">
              <a:lnSpc>
                <a:spcPct val="100000"/>
              </a:lnSpc>
              <a:spcBef>
                <a:spcPts val="0"/>
              </a:spcBef>
              <a:spcAft>
                <a:spcPts val="0"/>
              </a:spcAft>
              <a:buClr>
                <a:schemeClr val="dk1"/>
              </a:buClr>
              <a:buSzPts val="1200"/>
              <a:buFont typeface="Arial"/>
              <a:buChar char="•"/>
            </a:pPr>
            <a:r>
              <a:rPr lang="en-US"/>
              <a:t>The idea that white, Christian families and people were superior to non-white Christian families and peoples led to abusive environments in these adoptive homes. </a:t>
            </a:r>
            <a:endParaRPr/>
          </a:p>
          <a:p>
            <a:pPr indent="-171450" lvl="0" marL="171450" rtl="0" algn="l">
              <a:lnSpc>
                <a:spcPct val="100000"/>
              </a:lnSpc>
              <a:spcBef>
                <a:spcPts val="0"/>
              </a:spcBef>
              <a:spcAft>
                <a:spcPts val="0"/>
              </a:spcAft>
              <a:buClr>
                <a:schemeClr val="dk1"/>
              </a:buClr>
              <a:buSzPts val="1200"/>
              <a:buFont typeface="Arial"/>
              <a:buChar char="•"/>
            </a:pPr>
            <a:r>
              <a:rPr lang="en-US"/>
              <a:t>In spite of ICWA, the struggle continues. Native children are placed in foster care at higher rates per capita than any other group, effectively removing them form our communities. </a:t>
            </a:r>
            <a:endParaRPr/>
          </a:p>
          <a:p>
            <a:pPr indent="-171450" lvl="0" marL="171450" rtl="0" algn="l">
              <a:lnSpc>
                <a:spcPct val="100000"/>
              </a:lnSpc>
              <a:spcBef>
                <a:spcPts val="0"/>
              </a:spcBef>
              <a:spcAft>
                <a:spcPts val="0"/>
              </a:spcAft>
              <a:buClr>
                <a:schemeClr val="dk1"/>
              </a:buClr>
              <a:buSzPts val="1200"/>
              <a:buFont typeface="Arial"/>
              <a:buChar char="•"/>
            </a:pPr>
            <a:r>
              <a:rPr lang="en-US"/>
              <a:t>Nationwide AI/AN children are overrepresented in state foster care at a rate 2.6 times greater than their proportion in the general population.</a:t>
            </a:r>
            <a:endParaRPr/>
          </a:p>
          <a:p>
            <a:pPr indent="0" lvl="0" marL="0" rtl="0" algn="l">
              <a:lnSpc>
                <a:spcPct val="100000"/>
              </a:lnSpc>
              <a:spcBef>
                <a:spcPts val="0"/>
              </a:spcBef>
              <a:spcAft>
                <a:spcPts val="0"/>
              </a:spcAft>
              <a:buSzPts val="1400"/>
              <a:buNone/>
            </a:pPr>
            <a:r>
              <a:t/>
            </a:r>
            <a:endParaRPr/>
          </a:p>
        </p:txBody>
      </p:sp>
      <p:sp>
        <p:nvSpPr>
          <p:cNvPr id="295" name="Google Shape;29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b="0" i="0" lang="en-US" sz="1200"/>
              <a:t>The National Native American Boarding School Healing Coalition, First Nations Repatriation Institute, and the University of Minnesota are conducting an anonymous survey to learn more about American Indian and Alaskan Native experiences and impacts of child removal related to the United States’ federal Indian boarding school policy.  </a:t>
            </a:r>
            <a:endParaRPr/>
          </a:p>
          <a:p>
            <a:pPr indent="0" lvl="0" marL="0" rtl="0" algn="l">
              <a:lnSpc>
                <a:spcPct val="100000"/>
              </a:lnSpc>
              <a:spcBef>
                <a:spcPts val="0"/>
              </a:spcBef>
              <a:spcAft>
                <a:spcPts val="0"/>
              </a:spcAft>
              <a:buClr>
                <a:schemeClr val="dk1"/>
              </a:buClr>
              <a:buSzPts val="1200"/>
              <a:buFont typeface="Calibri"/>
              <a:buNone/>
            </a:pPr>
            <a:r>
              <a:rPr b="0" i="0" lang="en-US" sz="1200"/>
              <a:t> </a:t>
            </a:r>
            <a:endParaRPr/>
          </a:p>
          <a:p>
            <a:pPr indent="0" lvl="0" marL="0" rtl="0" algn="l">
              <a:lnSpc>
                <a:spcPct val="100000"/>
              </a:lnSpc>
              <a:spcBef>
                <a:spcPts val="0"/>
              </a:spcBef>
              <a:spcAft>
                <a:spcPts val="0"/>
              </a:spcAft>
              <a:buClr>
                <a:schemeClr val="dk1"/>
              </a:buClr>
              <a:buSzPts val="1200"/>
              <a:buFont typeface="Calibri"/>
              <a:buNone/>
            </a:pPr>
            <a:r>
              <a:rPr b="0" i="0" lang="en-US" sz="1200"/>
              <a:t>The trauma of family and community separation as well as the violently assimilative strategies of boarding schools and adoption affected hundreds of thousands of children, their families, and their communities so deeply that the effects of trauma can be seen intergenerationally.</a:t>
            </a:r>
            <a:endParaRPr/>
          </a:p>
          <a:p>
            <a:pPr indent="0" lvl="0" marL="0" rtl="0" algn="l">
              <a:lnSpc>
                <a:spcPct val="100000"/>
              </a:lnSpc>
              <a:spcBef>
                <a:spcPts val="0"/>
              </a:spcBef>
              <a:spcAft>
                <a:spcPts val="0"/>
              </a:spcAft>
              <a:buSzPts val="1400"/>
              <a:buNone/>
            </a:pPr>
            <a:r>
              <a:t/>
            </a:r>
            <a:endParaRPr/>
          </a:p>
          <a:p>
            <a:pPr indent="-95250" lvl="0" marL="171450" rtl="0" algn="l">
              <a:lnSpc>
                <a:spcPct val="100000"/>
              </a:lnSpc>
              <a:spcBef>
                <a:spcPts val="0"/>
              </a:spcBef>
              <a:spcAft>
                <a:spcPts val="0"/>
              </a:spcAft>
              <a:buClr>
                <a:schemeClr val="dk1"/>
              </a:buClr>
              <a:buSzPts val="1200"/>
              <a:buFont typeface="Arial"/>
              <a:buNone/>
            </a:pPr>
            <a:r>
              <a:t/>
            </a:r>
            <a:endParaRPr/>
          </a:p>
        </p:txBody>
      </p:sp>
      <p:sp>
        <p:nvSpPr>
          <p:cNvPr id="305" name="Google Shape;30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1200"/>
              <a:buFont typeface="Calibri"/>
              <a:buNone/>
            </a:pPr>
            <a:r>
              <a:rPr lang="en-US"/>
              <a:t>We recognize the impact of hearing experiences of our elders will be sadness. We asked for protection and guidance. </a:t>
            </a:r>
            <a:endParaRPr/>
          </a:p>
          <a:p>
            <a:pPr indent="0" lvl="0" marL="0" rtl="0" algn="l">
              <a:lnSpc>
                <a:spcPct val="100000"/>
              </a:lnSpc>
              <a:spcBef>
                <a:spcPts val="0"/>
              </a:spcBef>
              <a:spcAft>
                <a:spcPts val="0"/>
              </a:spcAft>
              <a:buSzPts val="1400"/>
              <a:buNone/>
            </a:pPr>
            <a:r>
              <a:t/>
            </a:r>
            <a:endParaRPr/>
          </a:p>
        </p:txBody>
      </p:sp>
      <p:sp>
        <p:nvSpPr>
          <p:cNvPr id="314" name="Google Shape;31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1" name="Google Shape;33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lt1"/>
              </a:buClr>
              <a:buSzPts val="1200"/>
              <a:buFont typeface="Arial"/>
              <a:buChar char="•"/>
            </a:pPr>
            <a:r>
              <a:rPr lang="en-US"/>
              <a:t>Started at symposium 2011 in response to public outcry about the lasting effects of the boarding school era. This was shortly after Canada launched its TRC in 2010 using settlement funds from a class action lawsuit. </a:t>
            </a:r>
            <a:endParaRPr/>
          </a:p>
          <a:p>
            <a:pPr indent="-171450" lvl="0" marL="171450" rtl="0" algn="l">
              <a:lnSpc>
                <a:spcPct val="100000"/>
              </a:lnSpc>
              <a:spcBef>
                <a:spcPts val="0"/>
              </a:spcBef>
              <a:spcAft>
                <a:spcPts val="0"/>
              </a:spcAft>
              <a:buClr>
                <a:schemeClr val="lt1"/>
              </a:buClr>
              <a:buSzPts val="1200"/>
              <a:buFont typeface="Arial"/>
              <a:buChar char="•"/>
            </a:pPr>
            <a:r>
              <a:rPr lang="en-US"/>
              <a:t>NARF Fiscal Agent</a:t>
            </a:r>
            <a:endParaRPr/>
          </a:p>
          <a:p>
            <a:pPr indent="-171450" lvl="0" marL="171450" rtl="0" algn="l">
              <a:lnSpc>
                <a:spcPct val="100000"/>
              </a:lnSpc>
              <a:spcBef>
                <a:spcPts val="0"/>
              </a:spcBef>
              <a:spcAft>
                <a:spcPts val="0"/>
              </a:spcAft>
              <a:buClr>
                <a:schemeClr val="lt1"/>
              </a:buClr>
              <a:buSzPts val="1200"/>
              <a:buFont typeface="Arial"/>
              <a:buChar char="•"/>
            </a:pPr>
            <a:r>
              <a:rPr lang="en-US"/>
              <a:t>Today: </a:t>
            </a:r>
            <a:endParaRPr/>
          </a:p>
          <a:p>
            <a:pPr indent="-171450" lvl="1" marL="628650" rtl="0" algn="l">
              <a:lnSpc>
                <a:spcPct val="100000"/>
              </a:lnSpc>
              <a:spcBef>
                <a:spcPts val="0"/>
              </a:spcBef>
              <a:spcAft>
                <a:spcPts val="0"/>
              </a:spcAft>
              <a:buClr>
                <a:schemeClr val="lt1"/>
              </a:buClr>
              <a:buSzPts val="1200"/>
              <a:buFont typeface="Arial"/>
              <a:buChar char="•"/>
            </a:pPr>
            <a:r>
              <a:rPr lang="en-US"/>
              <a:t>501c3 non-profit</a:t>
            </a:r>
            <a:endParaRPr/>
          </a:p>
          <a:p>
            <a:pPr indent="-171450" lvl="1" marL="628650" rtl="0" algn="l">
              <a:lnSpc>
                <a:spcPct val="100000"/>
              </a:lnSpc>
              <a:spcBef>
                <a:spcPts val="0"/>
              </a:spcBef>
              <a:spcAft>
                <a:spcPts val="0"/>
              </a:spcAft>
              <a:buClr>
                <a:schemeClr val="lt1"/>
              </a:buClr>
              <a:buSzPts val="1200"/>
              <a:buFont typeface="Arial"/>
              <a:buChar char="•"/>
            </a:pPr>
            <a:r>
              <a:rPr lang="en-US"/>
              <a:t>Over 120 members and </a:t>
            </a:r>
            <a:endParaRPr/>
          </a:p>
          <a:p>
            <a:pPr indent="-171450" lvl="1" marL="628650" rtl="0" algn="l">
              <a:lnSpc>
                <a:spcPct val="100000"/>
              </a:lnSpc>
              <a:spcBef>
                <a:spcPts val="0"/>
              </a:spcBef>
              <a:spcAft>
                <a:spcPts val="0"/>
              </a:spcAft>
              <a:buClr>
                <a:schemeClr val="lt1"/>
              </a:buClr>
              <a:buSzPts val="1200"/>
              <a:buFont typeface="Arial"/>
              <a:buChar char="•"/>
            </a:pPr>
            <a:r>
              <a:rPr lang="en-US"/>
              <a:t>Over 20 resolutions from tribes and tribal orgs</a:t>
            </a:r>
            <a:endParaRPr/>
          </a:p>
          <a:p>
            <a:pPr indent="0" lvl="0" marL="0" rtl="0" algn="l">
              <a:lnSpc>
                <a:spcPct val="100000"/>
              </a:lnSpc>
              <a:spcBef>
                <a:spcPts val="0"/>
              </a:spcBef>
              <a:spcAft>
                <a:spcPts val="0"/>
              </a:spcAft>
              <a:buSzPts val="1400"/>
              <a:buNone/>
            </a:pPr>
            <a:r>
              <a:t/>
            </a:r>
            <a:endParaRPr/>
          </a:p>
          <a:p>
            <a:pPr indent="-95250" lvl="0" marL="171450" rtl="0" algn="l">
              <a:lnSpc>
                <a:spcPct val="100000"/>
              </a:lnSpc>
              <a:spcBef>
                <a:spcPts val="0"/>
              </a:spcBef>
              <a:spcAft>
                <a:spcPts val="0"/>
              </a:spcAft>
              <a:buClr>
                <a:schemeClr val="lt1"/>
              </a:buClr>
              <a:buSzPts val="1200"/>
              <a:buFont typeface="Arial"/>
              <a:buNone/>
            </a:pPr>
            <a:r>
              <a:t/>
            </a:r>
            <a:endParaRPr/>
          </a:p>
          <a:p>
            <a:pPr indent="-95250" lvl="0" marL="171450" rtl="0" algn="l">
              <a:lnSpc>
                <a:spcPct val="100000"/>
              </a:lnSpc>
              <a:spcBef>
                <a:spcPts val="0"/>
              </a:spcBef>
              <a:spcAft>
                <a:spcPts val="0"/>
              </a:spcAft>
              <a:buClr>
                <a:schemeClr val="lt1"/>
              </a:buClr>
              <a:buSzPts val="1200"/>
              <a:buFont typeface="Arial"/>
              <a:buNone/>
            </a:pPr>
            <a:r>
              <a:t/>
            </a:r>
            <a:endParaRPr/>
          </a:p>
          <a:p>
            <a:pPr indent="0" lvl="0" marL="0" rtl="0" algn="l">
              <a:lnSpc>
                <a:spcPct val="100000"/>
              </a:lnSpc>
              <a:spcBef>
                <a:spcPts val="0"/>
              </a:spcBef>
              <a:spcAft>
                <a:spcPts val="0"/>
              </a:spcAft>
              <a:buSzPts val="1400"/>
              <a:buNone/>
            </a:pPr>
            <a:r>
              <a:t/>
            </a:r>
            <a:endParaRPr/>
          </a:p>
        </p:txBody>
      </p:sp>
      <p:sp>
        <p:nvSpPr>
          <p:cNvPr id="108" name="Google Shape;10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7" name="Google Shape;34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4" name="Google Shape;364;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8" name="Google Shape;38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1" name="Google Shape;401;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5" name="Google Shape;415;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1" name="Google Shape;431;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27:notes"/>
          <p:cNvSpPr/>
          <p:nvPr>
            <p:ph idx="2" type="sldImg"/>
          </p:nvPr>
        </p:nvSpPr>
        <p:spPr>
          <a:xfrm>
            <a:off x="406400" y="696913"/>
            <a:ext cx="61976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lang="en-US" sz="1200">
                <a:latin typeface="Times New Roman"/>
                <a:ea typeface="Times New Roman"/>
                <a:cs typeface="Times New Roman"/>
                <a:sym typeface="Times New Roman"/>
              </a:rPr>
              <a:t>Epigenists are beginning to uncover evidence that intergenerational trauma is real and historical trauma contributes to the development of illnesses such at PTSD, depression and type 2 diabetes, high rates of addiction, suicide, mental illness, sexual violence may in part be influenced by historical trauma. </a:t>
            </a:r>
            <a:endParaRPr/>
          </a:p>
          <a:p>
            <a:pPr indent="-171450" lvl="0" marL="171450" marR="0" rtl="0" algn="l">
              <a:lnSpc>
                <a:spcPct val="100000"/>
              </a:lnSpc>
              <a:spcBef>
                <a:spcPts val="0"/>
              </a:spcBef>
              <a:spcAft>
                <a:spcPts val="0"/>
              </a:spcAft>
              <a:buClr>
                <a:schemeClr val="dk1"/>
              </a:buClr>
              <a:buSzPts val="1200"/>
              <a:buFont typeface="Arial"/>
              <a:buChar char="•"/>
            </a:pPr>
            <a:r>
              <a:rPr lang="en-US" sz="1200">
                <a:latin typeface="Times New Roman"/>
                <a:ea typeface="Times New Roman"/>
                <a:cs typeface="Times New Roman"/>
                <a:sym typeface="Times New Roman"/>
              </a:rPr>
              <a:t>Trauma leaves mark on DNA of some victims: Gene-environment interaction causes lifelong dysregulation of stress hormones. --Max-Planck-Gesellschaft</a:t>
            </a:r>
            <a:endParaRPr b="0" i="0" sz="1200" u="none">
              <a:solidFill>
                <a:schemeClr val="dk1"/>
              </a:solidFill>
              <a:latin typeface="Times New Roman"/>
              <a:ea typeface="Times New Roman"/>
              <a:cs typeface="Times New Roman"/>
              <a:sym typeface="Times New Roman"/>
            </a:endParaRPr>
          </a:p>
          <a:p>
            <a:pPr indent="-171450" lvl="0" marL="171450" marR="0" rtl="0" algn="l">
              <a:lnSpc>
                <a:spcPct val="100000"/>
              </a:lnSpc>
              <a:spcBef>
                <a:spcPts val="0"/>
              </a:spcBef>
              <a:spcAft>
                <a:spcPts val="0"/>
              </a:spcAft>
              <a:buClr>
                <a:srgbClr val="FF0000"/>
              </a:buClr>
              <a:buSzPts val="1200"/>
              <a:buFont typeface="Arial"/>
              <a:buChar char="•"/>
            </a:pPr>
            <a:r>
              <a:rPr b="0" i="0" lang="en-US" sz="1200" u="sng">
                <a:solidFill>
                  <a:srgbClr val="FF0000"/>
                </a:solidFill>
                <a:latin typeface="Times New Roman"/>
                <a:ea typeface="Times New Roman"/>
                <a:cs typeface="Times New Roman"/>
                <a:sym typeface="Times New Roman"/>
              </a:rPr>
              <a:t>Dr. Yehuda director of Mont Sinai’s traumatic stress studies division noticed an ‘epigenetic change, </a:t>
            </a:r>
            <a:r>
              <a:rPr b="0" i="0" lang="en-US" sz="1200">
                <a:solidFill>
                  <a:srgbClr val="FF0000"/>
                </a:solidFill>
                <a:latin typeface="Times New Roman"/>
                <a:ea typeface="Times New Roman"/>
                <a:cs typeface="Times New Roman"/>
                <a:sym typeface="Times New Roman"/>
              </a:rPr>
              <a:t>a chemical changed in a marker attached to the gene itself.  In the Holocaust survivor, it suggests that here has been an adaptation or response to a horrendous environmental event, in the second generation it suggests that here has also been a response of the offspring to this parental trauma. Which means children of Holocaust survivors could be more likely to develop stress or anxiety disorders. </a:t>
            </a:r>
            <a:endParaRPr/>
          </a:p>
          <a:p>
            <a:pPr indent="-171450" lvl="0" marL="171450" marR="0" rtl="0" algn="l">
              <a:lnSpc>
                <a:spcPct val="100000"/>
              </a:lnSpc>
              <a:spcBef>
                <a:spcPts val="0"/>
              </a:spcBef>
              <a:spcAft>
                <a:spcPts val="0"/>
              </a:spcAft>
              <a:buClr>
                <a:srgbClr val="FF0000"/>
              </a:buClr>
              <a:buSzPts val="1200"/>
              <a:buFont typeface="Arial"/>
              <a:buChar char="•"/>
            </a:pPr>
            <a:r>
              <a:rPr b="0" i="0" lang="en-US" sz="1200">
                <a:solidFill>
                  <a:srgbClr val="FF0000"/>
                </a:solidFill>
                <a:latin typeface="Times New Roman"/>
                <a:ea typeface="Times New Roman"/>
                <a:cs typeface="Times New Roman"/>
                <a:sym typeface="Times New Roman"/>
              </a:rPr>
              <a:t>DNA is passed from parent to children, her research suggests parental life experiences can modify their body chemistry and those modifications can be transmitted to children as well. </a:t>
            </a:r>
            <a:endParaRPr/>
          </a:p>
        </p:txBody>
      </p:sp>
      <p:sp>
        <p:nvSpPr>
          <p:cNvPr id="448" name="Google Shape;44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Switch over to Elicia’s Presentation</a:t>
            </a:r>
            <a:endParaRPr/>
          </a:p>
        </p:txBody>
      </p:sp>
      <p:sp>
        <p:nvSpPr>
          <p:cNvPr id="457" name="Google Shape;457;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7" name="Google Shape;467;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8" name="Google Shape;47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5b13554fc1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g15b13554fc1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 name="Google Shape;119;g15b13554fc1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3" name="Google Shape;49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3" name="Google Shape;503;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Press Release: https://www.doi.gov/pressreleases/secretary-haaland-announces-federal-indian-boarding-school-initiative </a:t>
            </a:r>
            <a:endParaRPr/>
          </a:p>
          <a:p>
            <a:pPr indent="0" lvl="0" marL="0" rtl="0" algn="l">
              <a:lnSpc>
                <a:spcPct val="100000"/>
              </a:lnSpc>
              <a:spcBef>
                <a:spcPts val="0"/>
              </a:spcBef>
              <a:spcAft>
                <a:spcPts val="0"/>
              </a:spcAft>
              <a:buSzPts val="1400"/>
              <a:buNone/>
            </a:pPr>
            <a:r>
              <a:rPr lang="en-US"/>
              <a:t>Secretarial Memo: https://www.doi.gov/sites/doi.gov/files/secint-memo-esb46-01914-federal-indian-boarding-school-truth-initiative-2021-06-22-final508-1.pdf</a:t>
            </a:r>
            <a:endParaRPr/>
          </a:p>
        </p:txBody>
      </p:sp>
      <p:sp>
        <p:nvSpPr>
          <p:cNvPr id="514" name="Google Shape;514;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8" name="Google Shape;52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9" name="Google Shape;52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9" name="Google Shape;539;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7" name="Google Shape;55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8" name="Google Shape;568;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9" name="Google Shape;579;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4" name="Google Shape;594;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5" name="Google Shape;595;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5" name="Google Shape;60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6" name="Google Shape;606;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 name="Google Shape;14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 name="Google Shape;15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Clr>
                <a:schemeClr val="dk1"/>
              </a:buClr>
              <a:buSzPts val="1400"/>
              <a:buFont typeface="Arial"/>
              <a:buChar char="•"/>
            </a:pPr>
            <a:r>
              <a:rPr lang="en-US" sz="1400"/>
              <a:t>Between 1879 and the 1970s, the U.S. federal government removed thousands of American Indian and Alaska Native children from their homes and families, placing them in assimilative boarding schools that were meant to strip away their languages, identities, and cultures. </a:t>
            </a:r>
            <a:endParaRPr/>
          </a:p>
          <a:p>
            <a:pPr indent="-285750" lvl="0" marL="285750" rtl="0" algn="l">
              <a:lnSpc>
                <a:spcPct val="100000"/>
              </a:lnSpc>
              <a:spcBef>
                <a:spcPts val="0"/>
              </a:spcBef>
              <a:spcAft>
                <a:spcPts val="0"/>
              </a:spcAft>
              <a:buClr>
                <a:schemeClr val="dk1"/>
              </a:buClr>
              <a:buSzPts val="1400"/>
              <a:buFont typeface="Arial"/>
              <a:buChar char="•"/>
            </a:pPr>
            <a:r>
              <a:rPr lang="en-US" sz="1400"/>
              <a:t>Structured through the idea “Kill the Indian Save the Man” </a:t>
            </a:r>
            <a:endParaRPr/>
          </a:p>
          <a:p>
            <a:pPr indent="-285750" lvl="1" marL="742950" rtl="0" algn="l">
              <a:lnSpc>
                <a:spcPct val="100000"/>
              </a:lnSpc>
              <a:spcBef>
                <a:spcPts val="0"/>
              </a:spcBef>
              <a:spcAft>
                <a:spcPts val="0"/>
              </a:spcAft>
              <a:buClr>
                <a:schemeClr val="dk1"/>
              </a:buClr>
              <a:buSzPts val="1400"/>
              <a:buFont typeface="Arial"/>
              <a:buChar char="•"/>
            </a:pPr>
            <a:r>
              <a:rPr lang="en-US" sz="1400"/>
              <a:t>Schools sought to destroy Indian languages and cultures and ultimately dismantle Indian nations to enable to U.S. government to obtain more Indian land. </a:t>
            </a:r>
            <a:endParaRPr/>
          </a:p>
          <a:p>
            <a:pPr indent="0" lvl="0" marL="0" rtl="0" algn="l">
              <a:lnSpc>
                <a:spcPct val="100000"/>
              </a:lnSpc>
              <a:spcBef>
                <a:spcPts val="0"/>
              </a:spcBef>
              <a:spcAft>
                <a:spcPts val="0"/>
              </a:spcAft>
              <a:buSzPts val="1400"/>
              <a:buNone/>
            </a:pPr>
            <a:r>
              <a:t/>
            </a:r>
            <a:endParaRPr sz="1400"/>
          </a:p>
        </p:txBody>
      </p:sp>
      <p:sp>
        <p:nvSpPr>
          <p:cNvPr id="172" name="Google Shape;17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600"/>
              <a:t>The stated purpose of the U.S. Indian Boarding School policy was to destroy Indian culture by using education as weapon. General Richard Henry Pratt said: </a:t>
            </a:r>
            <a:endParaRPr/>
          </a:p>
          <a:p>
            <a:pPr indent="0" lvl="0" marL="0" rtl="0" algn="l">
              <a:lnSpc>
                <a:spcPct val="100000"/>
              </a:lnSpc>
              <a:spcBef>
                <a:spcPts val="0"/>
              </a:spcBef>
              <a:spcAft>
                <a:spcPts val="0"/>
              </a:spcAft>
              <a:buSzPts val="1400"/>
              <a:buNone/>
            </a:pPr>
            <a:r>
              <a:rPr lang="en-US" sz="1600"/>
              <a:t>"A great general has said that the only good Indian is a dead one, and that high sanction of his destruction has been an enormous factor in promoting Indian massacres. In a sense, I agree with the sentiment, but only in this: that all the Indian there is in the race should be dead. Kill the Indian in him, and save the man.“  </a:t>
            </a:r>
            <a:endParaRPr sz="1600">
              <a:latin typeface="Times New Roman"/>
              <a:ea typeface="Times New Roman"/>
              <a:cs typeface="Times New Roman"/>
              <a:sym typeface="Times New Roman"/>
            </a:endParaRPr>
          </a:p>
        </p:txBody>
      </p:sp>
      <p:sp>
        <p:nvSpPr>
          <p:cNvPr id="184" name="Google Shape;18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lang="en-US"/>
              <a:t>The Doctrine of Discovery laid the groundwork for racism in America, which for Native American and Alaska Native peoples manifested in genocide, literal and cultural, and loss of land through forced removal and coercion. </a:t>
            </a:r>
            <a:endParaRPr/>
          </a:p>
          <a:p>
            <a:pPr indent="-171450" lvl="0" marL="171450" rtl="0" algn="l">
              <a:lnSpc>
                <a:spcPct val="100000"/>
              </a:lnSpc>
              <a:spcBef>
                <a:spcPts val="0"/>
              </a:spcBef>
              <a:spcAft>
                <a:spcPts val="0"/>
              </a:spcAft>
              <a:buClr>
                <a:schemeClr val="dk1"/>
              </a:buClr>
              <a:buSzPts val="1200"/>
              <a:buFont typeface="Arial"/>
              <a:buChar char="•"/>
            </a:pPr>
            <a:r>
              <a:rPr lang="en-US"/>
              <a:t>The Doctrine was made up of three documents that provided sanction and justification for the invasion and colonization of land inhabited by non-Christians. One of the lasting legacies of this doctrine is the legal and cultural belief that indigenous people do not have the right to our own cultures, lands, practices, and even how we raise our own children. (Francis Gardiner Davenport, </a:t>
            </a:r>
            <a:r>
              <a:rPr i="1" lang="en-US"/>
              <a:t>European Treaties bearing on the History of the United States and its Dependencies to 1648)</a:t>
            </a:r>
            <a:endParaRPr/>
          </a:p>
        </p:txBody>
      </p:sp>
      <p:sp>
        <p:nvSpPr>
          <p:cNvPr id="204" name="Google Shape;20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5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5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6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6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6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6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6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6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5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5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lt1"/>
              </a:buClr>
              <a:buSzPts val="1800"/>
              <a:buChar char="•"/>
              <a:defRPr/>
            </a:lvl2pPr>
            <a:lvl3pPr indent="-342900" lvl="2" marL="1371600" algn="l">
              <a:lnSpc>
                <a:spcPct val="90000"/>
              </a:lnSpc>
              <a:spcBef>
                <a:spcPts val="500"/>
              </a:spcBef>
              <a:spcAft>
                <a:spcPts val="0"/>
              </a:spcAft>
              <a:buClr>
                <a:schemeClr val="lt1"/>
              </a:buClr>
              <a:buSzPts val="1800"/>
              <a:buChar char="•"/>
              <a:defRPr/>
            </a:lvl3pPr>
            <a:lvl4pPr indent="-342900" lvl="3" marL="1828800" algn="l">
              <a:lnSpc>
                <a:spcPct val="90000"/>
              </a:lnSpc>
              <a:spcBef>
                <a:spcPts val="500"/>
              </a:spcBef>
              <a:spcAft>
                <a:spcPts val="0"/>
              </a:spcAft>
              <a:buClr>
                <a:schemeClr val="lt1"/>
              </a:buClr>
              <a:buSzPts val="1800"/>
              <a:buChar char="•"/>
              <a:defRPr/>
            </a:lvl4pPr>
            <a:lvl5pPr indent="-342900" lvl="4" marL="2286000" algn="l">
              <a:lnSpc>
                <a:spcPct val="90000"/>
              </a:lnSpc>
              <a:spcBef>
                <a:spcPts val="500"/>
              </a:spcBef>
              <a:spcAft>
                <a:spcPts val="0"/>
              </a:spcAft>
              <a:buClr>
                <a:schemeClr val="lt1"/>
              </a:buClr>
              <a:buSzPts val="1800"/>
              <a:buChar char="•"/>
              <a:defRPr/>
            </a:lvl5pPr>
            <a:lvl6pPr indent="-342900" lvl="5" marL="2743200" algn="l">
              <a:lnSpc>
                <a:spcPct val="90000"/>
              </a:lnSpc>
              <a:spcBef>
                <a:spcPts val="500"/>
              </a:spcBef>
              <a:spcAft>
                <a:spcPts val="0"/>
              </a:spcAft>
              <a:buClr>
                <a:schemeClr val="lt1"/>
              </a:buClr>
              <a:buSzPts val="1800"/>
              <a:buChar char="•"/>
              <a:defRPr/>
            </a:lvl6pPr>
            <a:lvl7pPr indent="-342900" lvl="6" marL="3200400" algn="l">
              <a:lnSpc>
                <a:spcPct val="90000"/>
              </a:lnSpc>
              <a:spcBef>
                <a:spcPts val="500"/>
              </a:spcBef>
              <a:spcAft>
                <a:spcPts val="0"/>
              </a:spcAft>
              <a:buClr>
                <a:schemeClr val="lt1"/>
              </a:buClr>
              <a:buSzPts val="1800"/>
              <a:buChar char="•"/>
              <a:defRPr/>
            </a:lvl7pPr>
            <a:lvl8pPr indent="-342900" lvl="7" marL="3657600" algn="l">
              <a:lnSpc>
                <a:spcPct val="90000"/>
              </a:lnSpc>
              <a:spcBef>
                <a:spcPts val="500"/>
              </a:spcBef>
              <a:spcAft>
                <a:spcPts val="0"/>
              </a:spcAft>
              <a:buClr>
                <a:schemeClr val="lt1"/>
              </a:buClr>
              <a:buSzPts val="1800"/>
              <a:buChar char="•"/>
              <a:defRPr/>
            </a:lvl8pPr>
            <a:lvl9pPr indent="-342900" lvl="8" marL="4114800" algn="l">
              <a:lnSpc>
                <a:spcPct val="90000"/>
              </a:lnSpc>
              <a:spcBef>
                <a:spcPts val="500"/>
              </a:spcBef>
              <a:spcAft>
                <a:spcPts val="0"/>
              </a:spcAft>
              <a:buClr>
                <a:schemeClr val="lt1"/>
              </a:buClr>
              <a:buSzPts val="1800"/>
              <a:buChar char="•"/>
              <a:defRPr/>
            </a:lvl9pPr>
          </a:lstStyle>
          <a:p/>
        </p:txBody>
      </p:sp>
      <p:sp>
        <p:nvSpPr>
          <p:cNvPr id="93" name="Google Shape;93;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7" name="Shape 27"/>
        <p:cNvGrpSpPr/>
        <p:nvPr/>
      </p:nvGrpSpPr>
      <p:grpSpPr>
        <a:xfrm>
          <a:off x="0" y="0"/>
          <a:ext cx="0" cy="0"/>
          <a:chOff x="0" y="0"/>
          <a:chExt cx="0" cy="0"/>
        </a:xfrm>
      </p:grpSpPr>
      <p:sp>
        <p:nvSpPr>
          <p:cNvPr id="28" name="Google Shape;28;p5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54"/>
          <p:cNvSpPr/>
          <p:nvPr>
            <p:ph idx="2" type="pic"/>
          </p:nvPr>
        </p:nvSpPr>
        <p:spPr>
          <a:xfrm>
            <a:off x="5183188" y="987425"/>
            <a:ext cx="6172200" cy="4873625"/>
          </a:xfrm>
          <a:prstGeom prst="rect">
            <a:avLst/>
          </a:prstGeom>
          <a:noFill/>
          <a:ln>
            <a:noFill/>
          </a:ln>
        </p:spPr>
      </p:sp>
      <p:sp>
        <p:nvSpPr>
          <p:cNvPr id="30" name="Google Shape;30;p5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1" name="Google Shape;31;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9" name="Shape 39"/>
        <p:cNvGrpSpPr/>
        <p:nvPr/>
      </p:nvGrpSpPr>
      <p:grpSpPr>
        <a:xfrm>
          <a:off x="0" y="0"/>
          <a:ext cx="0" cy="0"/>
          <a:chOff x="0" y="0"/>
          <a:chExt cx="0" cy="0"/>
        </a:xfrm>
      </p:grpSpPr>
      <p:sp>
        <p:nvSpPr>
          <p:cNvPr id="40" name="Google Shape;40;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5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5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5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5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9" name="Google Shape;49;p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2" name="Shape 52"/>
        <p:cNvGrpSpPr/>
        <p:nvPr/>
      </p:nvGrpSpPr>
      <p:grpSpPr>
        <a:xfrm>
          <a:off x="0" y="0"/>
          <a:ext cx="0" cy="0"/>
          <a:chOff x="0" y="0"/>
          <a:chExt cx="0" cy="0"/>
        </a:xfrm>
      </p:grpSpPr>
      <p:sp>
        <p:nvSpPr>
          <p:cNvPr id="53" name="Google Shape;53;p5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5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5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5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7" name="Google Shape;57;p5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 name="Shape 61"/>
        <p:cNvGrpSpPr/>
        <p:nvPr/>
      </p:nvGrpSpPr>
      <p:grpSpPr>
        <a:xfrm>
          <a:off x="0" y="0"/>
          <a:ext cx="0" cy="0"/>
          <a:chOff x="0" y="0"/>
          <a:chExt cx="0" cy="0"/>
        </a:xfrm>
      </p:grpSpPr>
      <p:sp>
        <p:nvSpPr>
          <p:cNvPr id="62" name="Google Shape;62;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5" name="Shape 65"/>
        <p:cNvGrpSpPr/>
        <p:nvPr/>
      </p:nvGrpSpPr>
      <p:grpSpPr>
        <a:xfrm>
          <a:off x="0" y="0"/>
          <a:ext cx="0" cy="0"/>
          <a:chOff x="0" y="0"/>
          <a:chExt cx="0" cy="0"/>
        </a:xfrm>
      </p:grpSpPr>
      <p:sp>
        <p:nvSpPr>
          <p:cNvPr id="66" name="Google Shape;66;p6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6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 name="Google Shape;68;p6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84" name="Shape 84"/>
        <p:cNvGrpSpPr/>
        <p:nvPr/>
      </p:nvGrpSpPr>
      <p:grpSpPr>
        <a:xfrm>
          <a:off x="0" y="0"/>
          <a:ext cx="0" cy="0"/>
          <a:chOff x="0" y="0"/>
          <a:chExt cx="0" cy="0"/>
        </a:xfrm>
      </p:grpSpPr>
      <p:sp>
        <p:nvSpPr>
          <p:cNvPr id="85" name="Google Shape;85;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6" name="Google Shape;86;p5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9pPr>
          </a:lstStyle>
          <a:p/>
        </p:txBody>
      </p:sp>
      <p:sp>
        <p:nvSpPr>
          <p:cNvPr id="87" name="Google Shape;87;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8" name="Google Shape;88;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lt1"/>
                </a:solidFill>
                <a:latin typeface="Calibri"/>
                <a:ea typeface="Calibri"/>
                <a:cs typeface="Calibri"/>
                <a:sym typeface="Calibri"/>
              </a:defRPr>
            </a:lvl9pPr>
          </a:lstStyle>
          <a:p/>
        </p:txBody>
      </p:sp>
      <p:sp>
        <p:nvSpPr>
          <p:cNvPr id="89" name="Google Shape;89;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7.gif"/><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1.jpg"/><Relationship Id="rId4" Type="http://schemas.openxmlformats.org/officeDocument/2006/relationships/image" Target="../media/image22.jpg"/><Relationship Id="rId5"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5.jpg"/><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jpg"/><Relationship Id="rId4" Type="http://schemas.openxmlformats.org/officeDocument/2006/relationships/hyperlink" Target="http://z.umn.edu/child-removal-study"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chart" Target="../charts/chart1.xml"/><Relationship Id="rId4" Type="http://schemas.openxmlformats.org/officeDocument/2006/relationships/chart" Target="../charts/chart2.xml"/><Relationship Id="rId11" Type="http://schemas.openxmlformats.org/officeDocument/2006/relationships/chart" Target="../charts/chart9.xml"/><Relationship Id="rId10" Type="http://schemas.openxmlformats.org/officeDocument/2006/relationships/chart" Target="../charts/chart8.xml"/><Relationship Id="rId9" Type="http://schemas.openxmlformats.org/officeDocument/2006/relationships/chart" Target="../charts/chart7.xml"/><Relationship Id="rId5" Type="http://schemas.openxmlformats.org/officeDocument/2006/relationships/chart" Target="../charts/chart3.xml"/><Relationship Id="rId6" Type="http://schemas.openxmlformats.org/officeDocument/2006/relationships/chart" Target="../charts/chart4.xml"/><Relationship Id="rId7" Type="http://schemas.openxmlformats.org/officeDocument/2006/relationships/chart" Target="../charts/chart5.xml"/><Relationship Id="rId8" Type="http://schemas.openxmlformats.org/officeDocument/2006/relationships/chart" Target="../charts/char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5.png"/><Relationship Id="rId5"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7.jp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discoveringourstory.wisdomoftheelders.org/resources/transcending-historical-trauma" TargetMode="Externa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jpg"/><Relationship Id="rId4" Type="http://schemas.openxmlformats.org/officeDocument/2006/relationships/image" Target="../media/image41.jpg"/><Relationship Id="rId5" Type="http://schemas.openxmlformats.org/officeDocument/2006/relationships/image" Target="../media/image34.jpg"/><Relationship Id="rId6" Type="http://schemas.openxmlformats.org/officeDocument/2006/relationships/image" Target="../media/image3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4.png"/><Relationship Id="rId5" Type="http://schemas.openxmlformats.org/officeDocument/2006/relationships/image" Target="../media/image10.png"/><Relationship Id="rId6"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jpg"/><Relationship Id="rId4" Type="http://schemas.openxmlformats.org/officeDocument/2006/relationships/image" Target="../media/image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8.jpg"/><Relationship Id="rId4"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0.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7.jp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8.png"/><Relationship Id="rId4" Type="http://schemas.openxmlformats.org/officeDocument/2006/relationships/image" Target="../media/image50.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 name="Shape 100"/>
        <p:cNvGrpSpPr/>
        <p:nvPr/>
      </p:nvGrpSpPr>
      <p:grpSpPr>
        <a:xfrm>
          <a:off x="0" y="0"/>
          <a:ext cx="0" cy="0"/>
          <a:chOff x="0" y="0"/>
          <a:chExt cx="0" cy="0"/>
        </a:xfrm>
      </p:grpSpPr>
      <p:pic>
        <p:nvPicPr>
          <p:cNvPr id="101" name="Google Shape;101;p1"/>
          <p:cNvPicPr preferRelativeResize="0"/>
          <p:nvPr/>
        </p:nvPicPr>
        <p:blipFill rotWithShape="1">
          <a:blip r:embed="rId3">
            <a:alphaModFix/>
          </a:blip>
          <a:srcRect b="1747" l="0" r="0" t="0"/>
          <a:stretch/>
        </p:blipFill>
        <p:spPr>
          <a:xfrm>
            <a:off x="0" y="0"/>
            <a:ext cx="12191980" cy="6857990"/>
          </a:xfrm>
          <a:prstGeom prst="rect">
            <a:avLst/>
          </a:prstGeom>
          <a:noFill/>
          <a:ln>
            <a:noFill/>
          </a:ln>
        </p:spPr>
      </p:pic>
      <p:sp>
        <p:nvSpPr>
          <p:cNvPr id="102" name="Google Shape;102;p1"/>
          <p:cNvSpPr/>
          <p:nvPr/>
        </p:nvSpPr>
        <p:spPr>
          <a:xfrm>
            <a:off x="0" y="4023809"/>
            <a:ext cx="11016943" cy="2262375"/>
          </a:xfrm>
          <a:custGeom>
            <a:rect b="b" l="l" r="r" t="t"/>
            <a:pathLst>
              <a:path extrusionOk="0" h="2262375" w="11016943">
                <a:moveTo>
                  <a:pt x="0" y="0"/>
                </a:moveTo>
                <a:lnTo>
                  <a:pt x="9969166" y="0"/>
                </a:lnTo>
                <a:lnTo>
                  <a:pt x="11016943" y="2262375"/>
                </a:lnTo>
                <a:lnTo>
                  <a:pt x="4942050" y="2262375"/>
                </a:lnTo>
                <a:lnTo>
                  <a:pt x="4582160" y="2262375"/>
                </a:lnTo>
                <a:lnTo>
                  <a:pt x="0" y="2262375"/>
                </a:lnTo>
                <a:close/>
              </a:path>
            </a:pathLst>
          </a:custGeom>
          <a:solidFill>
            <a:srgbClr val="262626">
              <a:alpha val="8705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03" name="Google Shape;103;p1"/>
          <p:cNvSpPr txBox="1"/>
          <p:nvPr>
            <p:ph idx="1" type="subTitle"/>
          </p:nvPr>
        </p:nvSpPr>
        <p:spPr>
          <a:xfrm>
            <a:off x="841250" y="5182825"/>
            <a:ext cx="11204400" cy="1566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accent1"/>
              </a:buClr>
              <a:buSzPts val="1800"/>
              <a:buNone/>
            </a:pPr>
            <a:r>
              <a:rPr b="1" lang="en-US" sz="1800">
                <a:solidFill>
                  <a:srgbClr val="F6B26B"/>
                </a:solidFill>
              </a:rPr>
              <a:t>5th Annual Indian Child Welfare Conference - Pascua Yaqui Tribe</a:t>
            </a:r>
            <a:r>
              <a:rPr b="1" lang="en-US" sz="1800">
                <a:solidFill>
                  <a:srgbClr val="F6B26B"/>
                </a:solidFill>
              </a:rPr>
              <a:t>  |  </a:t>
            </a:r>
            <a:r>
              <a:rPr b="1" i="1" lang="en-US" sz="1800">
                <a:solidFill>
                  <a:srgbClr val="F6B26B"/>
                </a:solidFill>
              </a:rPr>
              <a:t>October 13, 2022</a:t>
            </a:r>
            <a:endParaRPr>
              <a:solidFill>
                <a:srgbClr val="F6B26B"/>
              </a:solidFill>
            </a:endParaRPr>
          </a:p>
          <a:p>
            <a:pPr indent="0" lvl="0" marL="0" rtl="0" algn="l">
              <a:lnSpc>
                <a:spcPct val="90000"/>
              </a:lnSpc>
              <a:spcBef>
                <a:spcPts val="1000"/>
              </a:spcBef>
              <a:spcAft>
                <a:spcPts val="0"/>
              </a:spcAft>
              <a:buClr>
                <a:srgbClr val="8DA9DB"/>
              </a:buClr>
              <a:buSzPts val="2400"/>
              <a:buNone/>
            </a:pPr>
            <a:r>
              <a:rPr b="1" lang="en-US">
                <a:solidFill>
                  <a:srgbClr val="8DA9DB"/>
                </a:solidFill>
              </a:rPr>
              <a:t>Deborah Parker (Tulalip Tribes)</a:t>
            </a:r>
            <a:br>
              <a:rPr b="1" lang="en-US">
                <a:solidFill>
                  <a:srgbClr val="8DA9DB"/>
                </a:solidFill>
              </a:rPr>
            </a:br>
            <a:r>
              <a:rPr b="1" i="1" lang="en-US" sz="2200">
                <a:solidFill>
                  <a:srgbClr val="8DA9DB"/>
                </a:solidFill>
              </a:rPr>
              <a:t>Chief Executive Officer</a:t>
            </a:r>
            <a:endParaRPr b="1" i="1" sz="1200">
              <a:solidFill>
                <a:srgbClr val="8DA9DB"/>
              </a:solidFill>
            </a:endParaRPr>
          </a:p>
        </p:txBody>
      </p:sp>
      <p:sp>
        <p:nvSpPr>
          <p:cNvPr id="104" name="Google Shape;104;p1"/>
          <p:cNvSpPr txBox="1"/>
          <p:nvPr>
            <p:ph type="ctrTitle"/>
          </p:nvPr>
        </p:nvSpPr>
        <p:spPr>
          <a:xfrm>
            <a:off x="841248" y="3855267"/>
            <a:ext cx="8856059" cy="1336826"/>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100000"/>
              <a:buFont typeface="Roboto Condensed"/>
              <a:buNone/>
            </a:pPr>
            <a:br>
              <a:rPr b="1" lang="en-US" sz="3100" cap="none">
                <a:solidFill>
                  <a:srgbClr val="FFFFFF"/>
                </a:solidFill>
                <a:latin typeface="Roboto Condensed"/>
                <a:ea typeface="Roboto Condensed"/>
                <a:cs typeface="Roboto Condensed"/>
                <a:sym typeface="Roboto Condensed"/>
              </a:rPr>
            </a:br>
            <a:r>
              <a:rPr b="1" lang="en-US" sz="5300" cap="none">
                <a:solidFill>
                  <a:srgbClr val="FFFFFF"/>
                </a:solidFill>
                <a:latin typeface="Roboto Condensed"/>
                <a:ea typeface="Roboto Condensed"/>
                <a:cs typeface="Roboto Condensed"/>
                <a:sym typeface="Roboto Condensed"/>
              </a:rPr>
              <a:t>TRUTH, JUSTICE, AND HEALING: </a:t>
            </a:r>
            <a:br>
              <a:rPr b="1" lang="en-US" sz="4400" cap="none">
                <a:solidFill>
                  <a:srgbClr val="FFFFFF"/>
                </a:solidFill>
                <a:latin typeface="Roboto Condensed"/>
                <a:ea typeface="Roboto Condensed"/>
                <a:cs typeface="Roboto Condensed"/>
                <a:sym typeface="Roboto Condensed"/>
              </a:rPr>
            </a:br>
            <a:r>
              <a:rPr b="1" lang="en-US" sz="3600" cap="none">
                <a:solidFill>
                  <a:srgbClr val="FFFFFF"/>
                </a:solidFill>
                <a:latin typeface="Roboto Condensed"/>
                <a:ea typeface="Roboto Condensed"/>
                <a:cs typeface="Roboto Condensed"/>
                <a:sym typeface="Roboto Condensed"/>
              </a:rPr>
              <a:t>INDIAN BOARDING SCHOOLS AND ICWA</a:t>
            </a:r>
            <a:endParaRPr b="1" sz="2600" cap="none">
              <a:solidFill>
                <a:srgbClr val="FFFFFF"/>
              </a:solidFill>
              <a:latin typeface="Roboto Condensed"/>
              <a:ea typeface="Roboto Condensed"/>
              <a:cs typeface="Roboto Condensed"/>
              <a:sym typeface="Roboto Condense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4" name="Shape 214"/>
        <p:cNvGrpSpPr/>
        <p:nvPr/>
      </p:nvGrpSpPr>
      <p:grpSpPr>
        <a:xfrm>
          <a:off x="0" y="0"/>
          <a:ext cx="0" cy="0"/>
          <a:chOff x="0" y="0"/>
          <a:chExt cx="0" cy="0"/>
        </a:xfrm>
      </p:grpSpPr>
      <p:sp>
        <p:nvSpPr>
          <p:cNvPr id="215" name="Google Shape;215;p1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Map&#10;&#10;Description automatically generated" id="216" name="Google Shape;216;p11"/>
          <p:cNvPicPr preferRelativeResize="0"/>
          <p:nvPr/>
        </p:nvPicPr>
        <p:blipFill rotWithShape="1">
          <a:blip r:embed="rId3">
            <a:alphaModFix/>
          </a:blip>
          <a:srcRect b="2949" l="0" r="4673" t="0"/>
          <a:stretch/>
        </p:blipFill>
        <p:spPr>
          <a:xfrm>
            <a:off x="4856923" y="0"/>
            <a:ext cx="7335077" cy="6858000"/>
          </a:xfrm>
          <a:prstGeom prst="rect">
            <a:avLst/>
          </a:prstGeom>
          <a:noFill/>
          <a:ln>
            <a:noFill/>
          </a:ln>
        </p:spPr>
      </p:pic>
      <p:sp>
        <p:nvSpPr>
          <p:cNvPr id="217" name="Google Shape;217;p11"/>
          <p:cNvSpPr/>
          <p:nvPr/>
        </p:nvSpPr>
        <p:spPr>
          <a:xfrm>
            <a:off x="0" y="0"/>
            <a:ext cx="6096001" cy="6858000"/>
          </a:xfrm>
          <a:custGeom>
            <a:rect b="b" l="l" r="r" t="t"/>
            <a:pathLst>
              <a:path extrusionOk="0" h="6858000" w="6096001">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8" name="Google Shape;218;p11"/>
          <p:cNvSpPr/>
          <p:nvPr/>
        </p:nvSpPr>
        <p:spPr>
          <a:xfrm>
            <a:off x="0" y="0"/>
            <a:ext cx="6086857" cy="6858000"/>
          </a:xfrm>
          <a:custGeom>
            <a:rect b="b" l="l" r="r" t="t"/>
            <a:pathLst>
              <a:path extrusionOk="0" h="6858000" w="6086857">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19" name="Google Shape;219;p11"/>
          <p:cNvSpPr txBox="1"/>
          <p:nvPr>
            <p:ph type="title"/>
          </p:nvPr>
        </p:nvSpPr>
        <p:spPr>
          <a:xfrm>
            <a:off x="374904" y="856488"/>
            <a:ext cx="4992624" cy="12435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Federal Policy:</a:t>
            </a:r>
            <a:br>
              <a:rPr lang="en-US" sz="3100"/>
            </a:br>
            <a:r>
              <a:rPr i="1" lang="en-US" sz="3100"/>
              <a:t>Stripping of Rights and Assets</a:t>
            </a:r>
            <a:endParaRPr/>
          </a:p>
        </p:txBody>
      </p:sp>
      <p:sp>
        <p:nvSpPr>
          <p:cNvPr id="220" name="Google Shape;220;p11"/>
          <p:cNvSpPr/>
          <p:nvPr/>
        </p:nvSpPr>
        <p:spPr>
          <a:xfrm>
            <a:off x="0" y="1124325"/>
            <a:ext cx="128016" cy="653903"/>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1" name="Google Shape;221;p11"/>
          <p:cNvSpPr/>
          <p:nvPr/>
        </p:nvSpPr>
        <p:spPr>
          <a:xfrm>
            <a:off x="437769" y="2195336"/>
            <a:ext cx="498348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222" name="Google Shape;222;p11"/>
          <p:cNvSpPr txBox="1"/>
          <p:nvPr>
            <p:ph idx="1" type="body"/>
          </p:nvPr>
        </p:nvSpPr>
        <p:spPr>
          <a:xfrm>
            <a:off x="311804" y="2308874"/>
            <a:ext cx="5472300" cy="34023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a:t>Contact</a:t>
            </a:r>
            <a:r>
              <a:rPr lang="en-US" sz="2000"/>
              <a:t> (1492)</a:t>
            </a:r>
            <a:endParaRPr/>
          </a:p>
          <a:p>
            <a:pPr indent="-228600" lvl="0" marL="228600" rtl="0" algn="l">
              <a:lnSpc>
                <a:spcPct val="90000"/>
              </a:lnSpc>
              <a:spcBef>
                <a:spcPts val="1000"/>
              </a:spcBef>
              <a:spcAft>
                <a:spcPts val="0"/>
              </a:spcAft>
              <a:buClr>
                <a:schemeClr val="dk1"/>
              </a:buClr>
              <a:buSzPts val="2400"/>
              <a:buChar char="•"/>
            </a:pPr>
            <a:r>
              <a:rPr lang="en-US" sz="2400"/>
              <a:t>Invasion/Removal </a:t>
            </a:r>
            <a:r>
              <a:rPr lang="en-US" sz="2000"/>
              <a:t>(1637-1851)</a:t>
            </a:r>
            <a:endParaRPr/>
          </a:p>
          <a:p>
            <a:pPr indent="-228600" lvl="0" marL="228600" rtl="0" algn="l">
              <a:lnSpc>
                <a:spcPct val="90000"/>
              </a:lnSpc>
              <a:spcBef>
                <a:spcPts val="1000"/>
              </a:spcBef>
              <a:spcAft>
                <a:spcPts val="0"/>
              </a:spcAft>
              <a:buClr>
                <a:schemeClr val="dk1"/>
              </a:buClr>
              <a:buSzPts val="2400"/>
              <a:buChar char="•"/>
            </a:pPr>
            <a:r>
              <a:rPr lang="en-US" sz="2400"/>
              <a:t>Reservations/Indian Wars</a:t>
            </a:r>
            <a:r>
              <a:rPr lang="en-US" sz="2000"/>
              <a:t> (1851-1887)</a:t>
            </a:r>
            <a:endParaRPr/>
          </a:p>
          <a:p>
            <a:pPr indent="-228600" lvl="0" marL="228600" rtl="0" algn="l">
              <a:lnSpc>
                <a:spcPct val="90000"/>
              </a:lnSpc>
              <a:spcBef>
                <a:spcPts val="1000"/>
              </a:spcBef>
              <a:spcAft>
                <a:spcPts val="0"/>
              </a:spcAft>
              <a:buClr>
                <a:schemeClr val="dk1"/>
              </a:buClr>
              <a:buSzPts val="2400"/>
              <a:buChar char="•"/>
            </a:pPr>
            <a:r>
              <a:rPr lang="en-US" sz="2400"/>
              <a:t>Assimilation</a:t>
            </a:r>
            <a:r>
              <a:rPr lang="en-US" sz="2000"/>
              <a:t> (1868-1934)</a:t>
            </a:r>
            <a:endParaRPr/>
          </a:p>
          <a:p>
            <a:pPr indent="-231775" lvl="1" marL="231775" rtl="0" algn="l">
              <a:lnSpc>
                <a:spcPct val="90000"/>
              </a:lnSpc>
              <a:spcBef>
                <a:spcPts val="500"/>
              </a:spcBef>
              <a:spcAft>
                <a:spcPts val="0"/>
              </a:spcAft>
              <a:buClr>
                <a:schemeClr val="dk1"/>
              </a:buClr>
              <a:buSzPts val="2400"/>
              <a:buChar char="•"/>
            </a:pPr>
            <a:r>
              <a:rPr lang="en-US"/>
              <a:t>Reorganization/Termination/Relocation/ Changes in Boarding Schools </a:t>
            </a:r>
            <a:r>
              <a:rPr lang="en-US" sz="2000"/>
              <a:t>(1934-1975)</a:t>
            </a:r>
            <a:endParaRPr/>
          </a:p>
          <a:p>
            <a:pPr indent="-228600" lvl="0" marL="228600" rtl="0" algn="l">
              <a:lnSpc>
                <a:spcPct val="90000"/>
              </a:lnSpc>
              <a:spcBef>
                <a:spcPts val="1000"/>
              </a:spcBef>
              <a:spcAft>
                <a:spcPts val="0"/>
              </a:spcAft>
              <a:buClr>
                <a:schemeClr val="dk1"/>
              </a:buClr>
              <a:buSzPts val="2400"/>
              <a:buChar char="•"/>
            </a:pPr>
            <a:r>
              <a:rPr lang="en-US" sz="2400"/>
              <a:t>Self Determination </a:t>
            </a:r>
            <a:r>
              <a:rPr lang="en-US" sz="2000"/>
              <a:t>(1975-Present)</a:t>
            </a:r>
            <a:endParaRPr/>
          </a:p>
          <a:p>
            <a:pPr indent="-101600" lvl="0" marL="228600" rtl="0" algn="l">
              <a:lnSpc>
                <a:spcPct val="90000"/>
              </a:lnSpc>
              <a:spcBef>
                <a:spcPts val="1000"/>
              </a:spcBef>
              <a:spcAft>
                <a:spcPts val="0"/>
              </a:spcAft>
              <a:buClr>
                <a:schemeClr val="dk1"/>
              </a:buClr>
              <a:buSzPts val="2000"/>
              <a:buNone/>
            </a:pPr>
            <a:r>
              <a:t/>
            </a:r>
            <a:endParaRPr sz="2000"/>
          </a:p>
        </p:txBody>
      </p:sp>
      <p:pic>
        <p:nvPicPr>
          <p:cNvPr id="223" name="Google Shape;223;p11"/>
          <p:cNvPicPr preferRelativeResize="0"/>
          <p:nvPr/>
        </p:nvPicPr>
        <p:blipFill rotWithShape="1">
          <a:blip r:embed="rId4">
            <a:alphaModFix/>
          </a:blip>
          <a:srcRect b="0" l="0" r="0" t="0"/>
          <a:stretch/>
        </p:blipFill>
        <p:spPr>
          <a:xfrm>
            <a:off x="0" y="5397445"/>
            <a:ext cx="1374435" cy="1367790"/>
          </a:xfrm>
          <a:prstGeom prst="rect">
            <a:avLst/>
          </a:prstGeom>
          <a:noFill/>
          <a:ln>
            <a:noFill/>
          </a:ln>
        </p:spPr>
      </p:pic>
      <p:sp>
        <p:nvSpPr>
          <p:cNvPr id="224" name="Google Shape;224;p11"/>
          <p:cNvSpPr txBox="1"/>
          <p:nvPr/>
        </p:nvSpPr>
        <p:spPr>
          <a:xfrm>
            <a:off x="5281799" y="6500593"/>
            <a:ext cx="699012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Graphic from: Vox – “How the US stole thousands of Native American children”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2"/>
          <p:cNvSpPr/>
          <p:nvPr/>
        </p:nvSpPr>
        <p:spPr>
          <a:xfrm>
            <a:off x="2229464" y="1181100"/>
            <a:ext cx="7809886" cy="68580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1" name="Google Shape;231;p12"/>
          <p:cNvSpPr txBox="1"/>
          <p:nvPr>
            <p:ph type="title"/>
          </p:nvPr>
        </p:nvSpPr>
        <p:spPr>
          <a:xfrm>
            <a:off x="2185984" y="861219"/>
            <a:ext cx="842962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Calibri"/>
              <a:buNone/>
            </a:pPr>
            <a:r>
              <a:rPr b="1" lang="en-US" sz="4000">
                <a:solidFill>
                  <a:schemeClr val="accent1"/>
                </a:solidFill>
              </a:rPr>
              <a:t>U.S. Policy—Education for Assimilation</a:t>
            </a:r>
            <a:endParaRPr/>
          </a:p>
        </p:txBody>
      </p:sp>
      <p:grpSp>
        <p:nvGrpSpPr>
          <p:cNvPr id="232" name="Google Shape;232;p12"/>
          <p:cNvGrpSpPr/>
          <p:nvPr/>
        </p:nvGrpSpPr>
        <p:grpSpPr>
          <a:xfrm>
            <a:off x="2156038" y="2590800"/>
            <a:ext cx="7879922" cy="3200400"/>
            <a:chOff x="3388" y="1066800"/>
            <a:chExt cx="7879922" cy="3200400"/>
          </a:xfrm>
        </p:grpSpPr>
        <p:sp>
          <p:nvSpPr>
            <p:cNvPr id="233" name="Google Shape;233;p12"/>
            <p:cNvSpPr/>
            <p:nvPr/>
          </p:nvSpPr>
          <p:spPr>
            <a:xfrm rot="5400000">
              <a:off x="-1089551" y="2159740"/>
              <a:ext cx="2400300" cy="214419"/>
            </a:xfrm>
            <a:prstGeom prst="corner">
              <a:avLst>
                <a:gd fmla="val 1000" name="adj1"/>
                <a:gd fmla="val 1000" name="adj2"/>
              </a:avLst>
            </a:prstGeom>
            <a:solidFill>
              <a:schemeClr val="lt1"/>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12"/>
            <p:cNvSpPr/>
            <p:nvPr/>
          </p:nvSpPr>
          <p:spPr>
            <a:xfrm>
              <a:off x="3388" y="3467100"/>
              <a:ext cx="2680245" cy="800100"/>
            </a:xfrm>
            <a:prstGeom prst="homePlate">
              <a:avLst>
                <a:gd fmla="val 25000" name="adj"/>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12"/>
            <p:cNvSpPr txBox="1"/>
            <p:nvPr/>
          </p:nvSpPr>
          <p:spPr>
            <a:xfrm>
              <a:off x="3388" y="3467100"/>
              <a:ext cx="2580233" cy="800100"/>
            </a:xfrm>
            <a:prstGeom prst="rect">
              <a:avLst/>
            </a:prstGeom>
            <a:noFill/>
            <a:ln>
              <a:noFill/>
            </a:ln>
          </p:spPr>
          <p:txBody>
            <a:bodyPr anchorCtr="0" anchor="ctr" bIns="254000" lIns="127000" spcFirstLastPara="1" rIns="127000" wrap="square" tIns="2540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3 Mar. 1819</a:t>
              </a:r>
              <a:endParaRPr b="0" i="0" sz="1400" u="none" cap="none" strike="noStrike">
                <a:solidFill>
                  <a:srgbClr val="000000"/>
                </a:solidFill>
                <a:latin typeface="Arial"/>
                <a:ea typeface="Arial"/>
                <a:cs typeface="Arial"/>
                <a:sym typeface="Arial"/>
              </a:endParaRPr>
            </a:p>
          </p:txBody>
        </p:sp>
        <p:sp>
          <p:nvSpPr>
            <p:cNvPr id="236" name="Google Shape;236;p12"/>
            <p:cNvSpPr/>
            <p:nvPr/>
          </p:nvSpPr>
          <p:spPr>
            <a:xfrm>
              <a:off x="217808" y="1195451"/>
              <a:ext cx="2176359" cy="189308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12"/>
            <p:cNvSpPr txBox="1"/>
            <p:nvPr/>
          </p:nvSpPr>
          <p:spPr>
            <a:xfrm>
              <a:off x="217808" y="1195451"/>
              <a:ext cx="2176359" cy="189308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1700"/>
                <a:buFont typeface="Calibri"/>
                <a:buNone/>
              </a:pPr>
              <a:r>
                <a:rPr b="1" i="0" lang="en-US" sz="1700" u="none" cap="none" strike="noStrike">
                  <a:solidFill>
                    <a:schemeClr val="dk1"/>
                  </a:solidFill>
                  <a:latin typeface="Calibri"/>
                  <a:ea typeface="Calibri"/>
                  <a:cs typeface="Calibri"/>
                  <a:sym typeface="Calibri"/>
                </a:rPr>
                <a:t>Indian Civilization Fund Act of March 3, 1819</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595"/>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"civilization” was stripping of traditions and customs to transform Indians into Christian farmers or laborers</a:t>
              </a:r>
              <a:endParaRPr b="0" i="0" sz="1400" u="none" cap="none" strike="noStrike">
                <a:solidFill>
                  <a:srgbClr val="000000"/>
                </a:solidFill>
                <a:latin typeface="Arial"/>
                <a:ea typeface="Arial"/>
                <a:cs typeface="Arial"/>
                <a:sym typeface="Arial"/>
              </a:endParaRPr>
            </a:p>
          </p:txBody>
        </p:sp>
        <p:sp>
          <p:nvSpPr>
            <p:cNvPr id="238" name="Google Shape;238;p12"/>
            <p:cNvSpPr/>
            <p:nvPr/>
          </p:nvSpPr>
          <p:spPr>
            <a:xfrm rot="5400000">
              <a:off x="1510286" y="2159740"/>
              <a:ext cx="2400300" cy="214419"/>
            </a:xfrm>
            <a:prstGeom prst="corner">
              <a:avLst>
                <a:gd fmla="val 1000" name="adj1"/>
                <a:gd fmla="val 1000" name="adj2"/>
              </a:avLst>
            </a:prstGeom>
            <a:solidFill>
              <a:schemeClr val="lt1"/>
            </a:solidFill>
            <a:ln cap="flat" cmpd="sng" w="12700">
              <a:solidFill>
                <a:srgbClr val="C47F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2"/>
            <p:cNvSpPr/>
            <p:nvPr/>
          </p:nvSpPr>
          <p:spPr>
            <a:xfrm>
              <a:off x="2603227" y="3467100"/>
              <a:ext cx="2680245" cy="800100"/>
            </a:xfrm>
            <a:prstGeom prst="chevron">
              <a:avLst>
                <a:gd fmla="val 25000" name="adj"/>
              </a:avLst>
            </a:prstGeom>
            <a:solidFill>
              <a:srgbClr val="C47F6E"/>
            </a:solidFill>
            <a:ln cap="flat" cmpd="sng" w="12700">
              <a:solidFill>
                <a:srgbClr val="C47F6E"/>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12"/>
            <p:cNvSpPr txBox="1"/>
            <p:nvPr/>
          </p:nvSpPr>
          <p:spPr>
            <a:xfrm>
              <a:off x="2803252" y="3467100"/>
              <a:ext cx="2280195" cy="800100"/>
            </a:xfrm>
            <a:prstGeom prst="rect">
              <a:avLst/>
            </a:prstGeom>
            <a:noFill/>
            <a:ln>
              <a:noFill/>
            </a:ln>
          </p:spPr>
          <p:txBody>
            <a:bodyPr anchorCtr="0" anchor="ctr" bIns="254000" lIns="127000" spcFirstLastPara="1" rIns="127000" wrap="square" tIns="2540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1824</a:t>
              </a:r>
              <a:endParaRPr b="0" i="0" sz="1400" u="none" cap="none" strike="noStrike">
                <a:solidFill>
                  <a:srgbClr val="000000"/>
                </a:solidFill>
                <a:latin typeface="Arial"/>
                <a:ea typeface="Arial"/>
                <a:cs typeface="Arial"/>
                <a:sym typeface="Arial"/>
              </a:endParaRPr>
            </a:p>
          </p:txBody>
        </p:sp>
        <p:sp>
          <p:nvSpPr>
            <p:cNvPr id="241" name="Google Shape;241;p12"/>
            <p:cNvSpPr/>
            <p:nvPr/>
          </p:nvSpPr>
          <p:spPr>
            <a:xfrm>
              <a:off x="2817646" y="1195451"/>
              <a:ext cx="2176359" cy="189308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2"/>
            <p:cNvSpPr txBox="1"/>
            <p:nvPr/>
          </p:nvSpPr>
          <p:spPr>
            <a:xfrm>
              <a:off x="2817646" y="1195451"/>
              <a:ext cx="2176359" cy="189308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1700"/>
                <a:buFont typeface="Calibri"/>
                <a:buNone/>
              </a:pPr>
              <a:r>
                <a:rPr b="1" i="0" lang="en-US" sz="1700" u="none" cap="none" strike="noStrike">
                  <a:solidFill>
                    <a:schemeClr val="dk1"/>
                  </a:solidFill>
                  <a:latin typeface="Calibri"/>
                  <a:ea typeface="Calibri"/>
                  <a:cs typeface="Calibri"/>
                  <a:sym typeface="Calibri"/>
                </a:rPr>
                <a:t>The Bureau of Indian Affairs (BIA)</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595"/>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Created within the Department of War primarily to administer the moneys from the Civilization Fund</a:t>
              </a:r>
              <a:endParaRPr b="0" i="0" sz="1400" u="none" cap="none" strike="noStrike">
                <a:solidFill>
                  <a:srgbClr val="000000"/>
                </a:solidFill>
                <a:latin typeface="Arial"/>
                <a:ea typeface="Arial"/>
                <a:cs typeface="Arial"/>
                <a:sym typeface="Arial"/>
              </a:endParaRPr>
            </a:p>
          </p:txBody>
        </p:sp>
        <p:sp>
          <p:nvSpPr>
            <p:cNvPr id="243" name="Google Shape;243;p12"/>
            <p:cNvSpPr/>
            <p:nvPr/>
          </p:nvSpPr>
          <p:spPr>
            <a:xfrm rot="5400000">
              <a:off x="4110125" y="2159740"/>
              <a:ext cx="2400300" cy="214419"/>
            </a:xfrm>
            <a:prstGeom prst="corner">
              <a:avLst>
                <a:gd fmla="val 1000" name="adj1"/>
                <a:gd fmla="val 1000" name="adj2"/>
              </a:avLst>
            </a:prstGeom>
            <a:solidFill>
              <a:schemeClr val="lt1"/>
            </a:solidFill>
            <a:ln cap="flat" cmpd="sng" w="12700">
              <a:solidFill>
                <a:srgbClr val="A4A4A4"/>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12"/>
            <p:cNvSpPr/>
            <p:nvPr/>
          </p:nvSpPr>
          <p:spPr>
            <a:xfrm>
              <a:off x="5203065" y="3467100"/>
              <a:ext cx="2680245" cy="800100"/>
            </a:xfrm>
            <a:prstGeom prst="chevron">
              <a:avLst>
                <a:gd fmla="val 25000" name="adj"/>
              </a:avLst>
            </a:prstGeom>
            <a:solidFill>
              <a:srgbClr val="A4A4A4"/>
            </a:solidFill>
            <a:ln cap="flat" cmpd="sng" w="12700">
              <a:solidFill>
                <a:srgbClr val="A4A4A4"/>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12"/>
            <p:cNvSpPr txBox="1"/>
            <p:nvPr/>
          </p:nvSpPr>
          <p:spPr>
            <a:xfrm>
              <a:off x="5403090" y="3467100"/>
              <a:ext cx="2280195" cy="800100"/>
            </a:xfrm>
            <a:prstGeom prst="rect">
              <a:avLst/>
            </a:prstGeom>
            <a:noFill/>
            <a:ln>
              <a:noFill/>
            </a:ln>
          </p:spPr>
          <p:txBody>
            <a:bodyPr anchorCtr="0" anchor="ctr" bIns="254000" lIns="127000" spcFirstLastPara="1" rIns="127000" wrap="square" tIns="254000">
              <a:noAutofit/>
            </a:bodyPr>
            <a:lstStyle/>
            <a:p>
              <a:pPr indent="0" lvl="0" marL="0" marR="0" rtl="0" algn="ctr">
                <a:lnSpc>
                  <a:spcPct val="90000"/>
                </a:lnSpc>
                <a:spcBef>
                  <a:spcPts val="0"/>
                </a:spcBef>
                <a:spcAft>
                  <a:spcPts val="0"/>
                </a:spcAft>
                <a:buClr>
                  <a:schemeClr val="lt1"/>
                </a:buClr>
                <a:buSzPts val="2000"/>
                <a:buFont typeface="Calibri"/>
                <a:buNone/>
              </a:pPr>
              <a:r>
                <a:rPr b="0" i="0" lang="en-US" sz="2000" u="none" cap="none" strike="noStrike">
                  <a:solidFill>
                    <a:schemeClr val="lt1"/>
                  </a:solidFill>
                  <a:latin typeface="Calibri"/>
                  <a:ea typeface="Calibri"/>
                  <a:cs typeface="Calibri"/>
                  <a:sym typeface="Calibri"/>
                </a:rPr>
                <a:t>1868–1881</a:t>
              </a:r>
              <a:endParaRPr b="0" i="0" sz="1400" u="none" cap="none" strike="noStrike">
                <a:solidFill>
                  <a:srgbClr val="000000"/>
                </a:solidFill>
                <a:latin typeface="Arial"/>
                <a:ea typeface="Arial"/>
                <a:cs typeface="Arial"/>
                <a:sym typeface="Arial"/>
              </a:endParaRPr>
            </a:p>
          </p:txBody>
        </p:sp>
        <p:sp>
          <p:nvSpPr>
            <p:cNvPr id="246" name="Google Shape;246;p12"/>
            <p:cNvSpPr/>
            <p:nvPr/>
          </p:nvSpPr>
          <p:spPr>
            <a:xfrm>
              <a:off x="5417485" y="1195451"/>
              <a:ext cx="2176359" cy="1893086"/>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12"/>
            <p:cNvSpPr txBox="1"/>
            <p:nvPr/>
          </p:nvSpPr>
          <p:spPr>
            <a:xfrm>
              <a:off x="5417485" y="1195451"/>
              <a:ext cx="2176359" cy="1893086"/>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1700"/>
                <a:buFont typeface="Calibri"/>
                <a:buNone/>
              </a:pPr>
              <a:r>
                <a:rPr b="1" i="0" lang="en-US" sz="1700" u="none" cap="none" strike="noStrike">
                  <a:solidFill>
                    <a:schemeClr val="dk1"/>
                  </a:solidFill>
                  <a:latin typeface="Calibri"/>
                  <a:ea typeface="Calibri"/>
                  <a:cs typeface="Calibri"/>
                  <a:sym typeface="Calibri"/>
                </a:rPr>
                <a:t>Grant’s Peace Policy 1868-1881</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595"/>
                </a:spcBef>
                <a:spcAft>
                  <a:spcPts val="0"/>
                </a:spcAft>
                <a:buClr>
                  <a:schemeClr val="dk1"/>
                </a:buClr>
                <a:buSzPts val="1700"/>
                <a:buFont typeface="Calibri"/>
                <a:buNone/>
              </a:pPr>
              <a:r>
                <a:rPr b="0" i="0" lang="en-US" sz="1700" u="none" cap="none" strike="noStrike">
                  <a:solidFill>
                    <a:schemeClr val="dk1"/>
                  </a:solidFill>
                  <a:latin typeface="Calibri"/>
                  <a:ea typeface="Calibri"/>
                  <a:cs typeface="Calibri"/>
                  <a:sym typeface="Calibri"/>
                </a:rPr>
                <a:t>To replace corrupt Indian Agents “Indian Ring” and replace them with Christian missionaries </a:t>
              </a:r>
              <a:endParaRPr b="0" i="0" sz="1400" u="none" cap="none" strike="noStrike">
                <a:solidFill>
                  <a:srgbClr val="000000"/>
                </a:solidFill>
                <a:latin typeface="Arial"/>
                <a:ea typeface="Arial"/>
                <a:cs typeface="Arial"/>
                <a:sym typeface="Arial"/>
              </a:endParaRPr>
            </a:p>
          </p:txBody>
        </p:sp>
      </p:grpSp>
      <p:grpSp>
        <p:nvGrpSpPr>
          <p:cNvPr id="248" name="Google Shape;248;p12"/>
          <p:cNvGrpSpPr/>
          <p:nvPr/>
        </p:nvGrpSpPr>
        <p:grpSpPr>
          <a:xfrm>
            <a:off x="121444" y="129022"/>
            <a:ext cx="4935882" cy="876140"/>
            <a:chOff x="121444" y="129022"/>
            <a:chExt cx="4935882" cy="876140"/>
          </a:xfrm>
        </p:grpSpPr>
        <p:pic>
          <p:nvPicPr>
            <p:cNvPr descr="Text&#10;&#10;Description automatically generated with medium confidence" id="249" name="Google Shape;249;p12"/>
            <p:cNvPicPr preferRelativeResize="0"/>
            <p:nvPr/>
          </p:nvPicPr>
          <p:blipFill rotWithShape="1">
            <a:blip r:embed="rId3">
              <a:alphaModFix/>
            </a:blip>
            <a:srcRect b="35364" l="33062" r="0" t="37166"/>
            <a:stretch/>
          </p:blipFill>
          <p:spPr>
            <a:xfrm>
              <a:off x="1000126" y="247211"/>
              <a:ext cx="4057200" cy="588251"/>
            </a:xfrm>
            <a:prstGeom prst="rect">
              <a:avLst/>
            </a:prstGeom>
            <a:noFill/>
            <a:ln>
              <a:noFill/>
            </a:ln>
          </p:spPr>
        </p:pic>
        <p:pic>
          <p:nvPicPr>
            <p:cNvPr descr="Text&#10;&#10;Description automatically generated with medium confidence" id="250" name="Google Shape;250;p12"/>
            <p:cNvPicPr preferRelativeResize="0"/>
            <p:nvPr/>
          </p:nvPicPr>
          <p:blipFill rotWithShape="1">
            <a:blip r:embed="rId3">
              <a:alphaModFix/>
            </a:blip>
            <a:srcRect b="931" l="-491" r="65839" t="1275"/>
            <a:stretch/>
          </p:blipFill>
          <p:spPr>
            <a:xfrm>
              <a:off x="121444" y="129022"/>
              <a:ext cx="878682" cy="876140"/>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5" name="Shape 255"/>
        <p:cNvGrpSpPr/>
        <p:nvPr/>
      </p:nvGrpSpPr>
      <p:grpSpPr>
        <a:xfrm>
          <a:off x="0" y="0"/>
          <a:ext cx="0" cy="0"/>
          <a:chOff x="0" y="0"/>
          <a:chExt cx="0" cy="0"/>
        </a:xfrm>
      </p:grpSpPr>
      <p:sp>
        <p:nvSpPr>
          <p:cNvPr id="256" name="Google Shape;256;p1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7" name="Google Shape;257;p13"/>
          <p:cNvSpPr/>
          <p:nvPr/>
        </p:nvSpPr>
        <p:spPr>
          <a:xfrm flipH="1" rot="-2700000">
            <a:off x="-376156" y="-253670"/>
            <a:ext cx="1827638" cy="137698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8" name="Google Shape;258;p13"/>
          <p:cNvSpPr/>
          <p:nvPr/>
        </p:nvSpPr>
        <p:spPr>
          <a:xfrm flipH="1" rot="-2700000">
            <a:off x="891641" y="422146"/>
            <a:ext cx="645368" cy="645368"/>
          </a:xfrm>
          <a:prstGeom prst="rect">
            <a:avLst/>
          </a:prstGeom>
          <a:solidFill>
            <a:schemeClr val="accen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9" name="Google Shape;259;p13"/>
          <p:cNvSpPr/>
          <p:nvPr/>
        </p:nvSpPr>
        <p:spPr>
          <a:xfrm flipH="1" rot="-2700000">
            <a:off x="10043482" y="655140"/>
            <a:ext cx="687472" cy="687472"/>
          </a:xfrm>
          <a:prstGeom prst="rect">
            <a:avLst/>
          </a:prstGeom>
          <a:solidFill>
            <a:schemeClr val="accent4">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0" name="Google Shape;260;p13"/>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1" name="Google Shape;261;p13"/>
          <p:cNvSpPr/>
          <p:nvPr/>
        </p:nvSpPr>
        <p:spPr>
          <a:xfrm flipH="1">
            <a:off x="7976344" y="6115501"/>
            <a:ext cx="1494513" cy="742499"/>
          </a:xfrm>
          <a:prstGeom prst="triangle">
            <a:avLst>
              <a:gd fmla="val 50000" name="adj"/>
            </a:avLst>
          </a:prstGeom>
          <a:solidFill>
            <a:schemeClr val="accen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62" name="Google Shape;262;p13"/>
          <p:cNvPicPr preferRelativeResize="0"/>
          <p:nvPr/>
        </p:nvPicPr>
        <p:blipFill rotWithShape="1">
          <a:blip r:embed="rId3">
            <a:alphaModFix/>
          </a:blip>
          <a:srcRect b="0" l="0" r="0" t="0"/>
          <a:stretch/>
        </p:blipFill>
        <p:spPr>
          <a:xfrm>
            <a:off x="134645" y="1929551"/>
            <a:ext cx="12049092" cy="3313501"/>
          </a:xfrm>
          <a:prstGeom prst="rect">
            <a:avLst/>
          </a:prstGeom>
          <a:noFill/>
          <a:ln>
            <a:noFill/>
          </a:ln>
        </p:spPr>
      </p:pic>
      <p:sp>
        <p:nvSpPr>
          <p:cNvPr id="263" name="Google Shape;263;p13"/>
          <p:cNvSpPr/>
          <p:nvPr/>
        </p:nvSpPr>
        <p:spPr>
          <a:xfrm flipH="1">
            <a:off x="7604080" y="6453143"/>
            <a:ext cx="814903" cy="404857"/>
          </a:xfrm>
          <a:prstGeom prst="triangle">
            <a:avLst>
              <a:gd fmla="val 50000" name="adj"/>
            </a:avLst>
          </a:prstGeom>
          <a:solidFill>
            <a:schemeClr val="accen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4" name="Google Shape;264;p13"/>
          <p:cNvSpPr txBox="1"/>
          <p:nvPr/>
        </p:nvSpPr>
        <p:spPr>
          <a:xfrm>
            <a:off x="1854167" y="864879"/>
            <a:ext cx="8407896"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500"/>
              <a:buFont typeface="Arial"/>
              <a:buNone/>
            </a:pPr>
            <a:r>
              <a:rPr b="1" i="0" lang="en-US" sz="2500" u="none" cap="none" strike="noStrike">
                <a:solidFill>
                  <a:srgbClr val="C00000"/>
                </a:solidFill>
                <a:latin typeface="Calibri"/>
                <a:ea typeface="Calibri"/>
                <a:cs typeface="Calibri"/>
                <a:sym typeface="Calibri"/>
              </a:rPr>
              <a:t>Timeline of U.S. Indian Policy—Layers of Historical Trauma</a:t>
            </a:r>
            <a:endParaRPr b="0" i="0" sz="2500" u="none" cap="none" strike="noStrike">
              <a:solidFill>
                <a:srgbClr val="C00000"/>
              </a:solidFill>
              <a:latin typeface="Calibri"/>
              <a:ea typeface="Calibri"/>
              <a:cs typeface="Calibri"/>
              <a:sym typeface="Calibri"/>
            </a:endParaRPr>
          </a:p>
        </p:txBody>
      </p:sp>
      <p:pic>
        <p:nvPicPr>
          <p:cNvPr id="265" name="Google Shape;265;p13"/>
          <p:cNvPicPr preferRelativeResize="0"/>
          <p:nvPr/>
        </p:nvPicPr>
        <p:blipFill rotWithShape="1">
          <a:blip r:embed="rId4">
            <a:alphaModFix/>
          </a:blip>
          <a:srcRect b="0" l="0" r="0" t="0"/>
          <a:stretch/>
        </p:blipFill>
        <p:spPr>
          <a:xfrm>
            <a:off x="10565607" y="5282504"/>
            <a:ext cx="1583150" cy="157549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0" name="Shape 270"/>
        <p:cNvGrpSpPr/>
        <p:nvPr/>
      </p:nvGrpSpPr>
      <p:grpSpPr>
        <a:xfrm>
          <a:off x="0" y="0"/>
          <a:ext cx="0" cy="0"/>
          <a:chOff x="0" y="0"/>
          <a:chExt cx="0" cy="0"/>
        </a:xfrm>
      </p:grpSpPr>
      <p:sp>
        <p:nvSpPr>
          <p:cNvPr id="271" name="Google Shape;271;p14"/>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272" name="Google Shape;272;p14"/>
          <p:cNvPicPr preferRelativeResize="0"/>
          <p:nvPr/>
        </p:nvPicPr>
        <p:blipFill rotWithShape="1">
          <a:blip r:embed="rId3">
            <a:alphaModFix/>
          </a:blip>
          <a:srcRect b="15700" l="3007" r="9089" t="10108"/>
          <a:stretch/>
        </p:blipFill>
        <p:spPr>
          <a:xfrm>
            <a:off x="3809236" y="1093485"/>
            <a:ext cx="8382762" cy="5660126"/>
          </a:xfrm>
          <a:prstGeom prst="rect">
            <a:avLst/>
          </a:prstGeom>
          <a:noFill/>
          <a:ln>
            <a:noFill/>
          </a:ln>
        </p:spPr>
      </p:pic>
      <p:sp>
        <p:nvSpPr>
          <p:cNvPr id="273" name="Google Shape;273;p14"/>
          <p:cNvSpPr/>
          <p:nvPr/>
        </p:nvSpPr>
        <p:spPr>
          <a:xfrm>
            <a:off x="2" y="0"/>
            <a:ext cx="9756601" cy="6858000"/>
          </a:xfrm>
          <a:prstGeom prst="rect">
            <a:avLst/>
          </a:prstGeom>
          <a:gradFill>
            <a:gsLst>
              <a:gs pos="0">
                <a:srgbClr val="000000">
                  <a:alpha val="0"/>
                </a:srgbClr>
              </a:gs>
              <a:gs pos="19000">
                <a:srgbClr val="000000">
                  <a:alpha val="36862"/>
                </a:srgbClr>
              </a:gs>
              <a:gs pos="35000">
                <a:srgbClr val="000000">
                  <a:alpha val="76862"/>
                </a:srgbClr>
              </a:gs>
              <a:gs pos="58000">
                <a:schemeClr val="dk1"/>
              </a:gs>
              <a:gs pos="100000">
                <a:schemeClr val="dk1"/>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4" name="Google Shape;274;p14"/>
          <p:cNvSpPr txBox="1"/>
          <p:nvPr>
            <p:ph type="title"/>
          </p:nvPr>
        </p:nvSpPr>
        <p:spPr>
          <a:xfrm>
            <a:off x="699135" y="125357"/>
            <a:ext cx="11486387" cy="112471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388043"/>
              <a:buFont typeface="Calibri"/>
              <a:buNone/>
            </a:pPr>
            <a:r>
              <a:rPr lang="en-US"/>
              <a:t>Structural Colonialism and Epistemological Colonialism</a:t>
            </a:r>
            <a:br>
              <a:rPr lang="en-US" sz="2800"/>
            </a:br>
            <a:endParaRPr sz="2800"/>
          </a:p>
        </p:txBody>
      </p:sp>
      <p:sp>
        <p:nvSpPr>
          <p:cNvPr id="275" name="Google Shape;275;p14"/>
          <p:cNvSpPr/>
          <p:nvPr/>
        </p:nvSpPr>
        <p:spPr>
          <a:xfrm rot="5400000">
            <a:off x="662559" y="605790"/>
            <a:ext cx="73152" cy="5486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6" name="Google Shape;276;p14"/>
          <p:cNvSpPr/>
          <p:nvPr/>
        </p:nvSpPr>
        <p:spPr>
          <a:xfrm>
            <a:off x="428244" y="2443480"/>
            <a:ext cx="3300984" cy="1828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77" name="Google Shape;277;p14"/>
          <p:cNvSpPr txBox="1"/>
          <p:nvPr>
            <p:ph idx="1" type="body"/>
          </p:nvPr>
        </p:nvSpPr>
        <p:spPr>
          <a:xfrm>
            <a:off x="371094" y="2718054"/>
            <a:ext cx="4875161" cy="397801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600"/>
              <a:buChar char="•"/>
            </a:pPr>
            <a:r>
              <a:rPr lang="en-US" sz="2600"/>
              <a:t>Impacts of Structural Colonialism</a:t>
            </a:r>
            <a:endParaRPr/>
          </a:p>
          <a:p>
            <a:pPr indent="-228600" lvl="1" marL="685800" rtl="0" algn="l">
              <a:lnSpc>
                <a:spcPct val="90000"/>
              </a:lnSpc>
              <a:spcBef>
                <a:spcPts val="500"/>
              </a:spcBef>
              <a:spcAft>
                <a:spcPts val="0"/>
              </a:spcAft>
              <a:buClr>
                <a:schemeClr val="lt1"/>
              </a:buClr>
              <a:buSzPts val="1800"/>
              <a:buChar char="•"/>
            </a:pPr>
            <a:r>
              <a:rPr lang="en-US" sz="1800"/>
              <a:t>Stolen Land</a:t>
            </a:r>
            <a:endParaRPr/>
          </a:p>
          <a:p>
            <a:pPr indent="-228600" lvl="1" marL="685800" rtl="0" algn="l">
              <a:lnSpc>
                <a:spcPct val="90000"/>
              </a:lnSpc>
              <a:spcBef>
                <a:spcPts val="500"/>
              </a:spcBef>
              <a:spcAft>
                <a:spcPts val="0"/>
              </a:spcAft>
              <a:buClr>
                <a:schemeClr val="lt1"/>
              </a:buClr>
              <a:buSzPts val="1800"/>
              <a:buChar char="•"/>
            </a:pPr>
            <a:r>
              <a:rPr lang="en-US" sz="1800"/>
              <a:t>Stolen Lives</a:t>
            </a:r>
            <a:endParaRPr/>
          </a:p>
          <a:p>
            <a:pPr indent="-228600" lvl="1" marL="685800" rtl="0" algn="l">
              <a:lnSpc>
                <a:spcPct val="90000"/>
              </a:lnSpc>
              <a:spcBef>
                <a:spcPts val="500"/>
              </a:spcBef>
              <a:spcAft>
                <a:spcPts val="0"/>
              </a:spcAft>
              <a:buClr>
                <a:schemeClr val="lt1"/>
              </a:buClr>
              <a:buSzPts val="1800"/>
              <a:buChar char="•"/>
            </a:pPr>
            <a:r>
              <a:rPr lang="en-US" sz="1800"/>
              <a:t>Sovereignty Denied</a:t>
            </a:r>
            <a:endParaRPr/>
          </a:p>
          <a:p>
            <a:pPr indent="-114300" lvl="1" marL="685800" rtl="0" algn="l">
              <a:lnSpc>
                <a:spcPct val="90000"/>
              </a:lnSpc>
              <a:spcBef>
                <a:spcPts val="500"/>
              </a:spcBef>
              <a:spcAft>
                <a:spcPts val="0"/>
              </a:spcAft>
              <a:buClr>
                <a:schemeClr val="lt1"/>
              </a:buClr>
              <a:buSzPts val="1800"/>
              <a:buNone/>
            </a:pPr>
            <a:r>
              <a:t/>
            </a:r>
            <a:endParaRPr sz="1800"/>
          </a:p>
          <a:p>
            <a:pPr indent="-228600" lvl="0" marL="228600" rtl="0" algn="l">
              <a:lnSpc>
                <a:spcPct val="90000"/>
              </a:lnSpc>
              <a:spcBef>
                <a:spcPts val="1000"/>
              </a:spcBef>
              <a:spcAft>
                <a:spcPts val="0"/>
              </a:spcAft>
              <a:buClr>
                <a:schemeClr val="lt1"/>
              </a:buClr>
              <a:buSzPts val="2600"/>
              <a:buChar char="•"/>
            </a:pPr>
            <a:r>
              <a:rPr lang="en-US" sz="2600"/>
              <a:t>Impacts of Epistemological Colonialism</a:t>
            </a:r>
            <a:endParaRPr/>
          </a:p>
          <a:p>
            <a:pPr indent="-228600" lvl="1" marL="685800" rtl="0" algn="l">
              <a:lnSpc>
                <a:spcPct val="90000"/>
              </a:lnSpc>
              <a:spcBef>
                <a:spcPts val="500"/>
              </a:spcBef>
              <a:spcAft>
                <a:spcPts val="0"/>
              </a:spcAft>
              <a:buClr>
                <a:schemeClr val="lt1"/>
              </a:buClr>
              <a:buSzPts val="1800"/>
              <a:buChar char="•"/>
            </a:pPr>
            <a:r>
              <a:rPr lang="en-US" sz="1800"/>
              <a:t>Language, Culture, and Knowledge Denied and Punished</a:t>
            </a:r>
            <a:endParaRPr/>
          </a:p>
          <a:p>
            <a:pPr indent="-228600" lvl="1" marL="685800" rtl="0" algn="l">
              <a:lnSpc>
                <a:spcPct val="90000"/>
              </a:lnSpc>
              <a:spcBef>
                <a:spcPts val="500"/>
              </a:spcBef>
              <a:spcAft>
                <a:spcPts val="0"/>
              </a:spcAft>
              <a:buClr>
                <a:schemeClr val="lt1"/>
              </a:buClr>
              <a:buSzPts val="1800"/>
              <a:buChar char="•"/>
            </a:pPr>
            <a:r>
              <a:rPr lang="en-US" sz="1800"/>
              <a:t>Delegitimization of Indigenous ways of living, knowing, and being</a:t>
            </a:r>
            <a:endParaRPr/>
          </a:p>
          <a:p>
            <a:pPr indent="-228600" lvl="1" marL="685800" rtl="0" algn="l">
              <a:lnSpc>
                <a:spcPct val="90000"/>
              </a:lnSpc>
              <a:spcBef>
                <a:spcPts val="500"/>
              </a:spcBef>
              <a:spcAft>
                <a:spcPts val="0"/>
              </a:spcAft>
              <a:buClr>
                <a:schemeClr val="lt1"/>
              </a:buClr>
              <a:buSzPts val="1800"/>
              <a:buChar char="•"/>
            </a:pPr>
            <a:r>
              <a:rPr lang="en-US" sz="1800"/>
              <a:t>Indigenous Erasure</a:t>
            </a:r>
            <a:endParaRPr/>
          </a:p>
        </p:txBody>
      </p:sp>
      <p:sp>
        <p:nvSpPr>
          <p:cNvPr id="278" name="Google Shape;278;p14"/>
          <p:cNvSpPr txBox="1"/>
          <p:nvPr/>
        </p:nvSpPr>
        <p:spPr>
          <a:xfrm>
            <a:off x="424814" y="1333766"/>
            <a:ext cx="6454617" cy="132343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0" i="1" lang="en-US" sz="3200" u="none" cap="none" strike="noStrike">
                <a:solidFill>
                  <a:srgbClr val="FFFFFF"/>
                </a:solidFill>
                <a:latin typeface="Calibri"/>
                <a:ea typeface="Calibri"/>
                <a:cs typeface="Calibri"/>
                <a:sym typeface="Calibri"/>
              </a:rPr>
              <a:t>“Invasion is a structure, not an event” </a:t>
            </a:r>
            <a:br>
              <a:rPr b="0" i="1" lang="en-US" sz="2800" u="none" cap="none" strike="noStrike">
                <a:solidFill>
                  <a:srgbClr val="FFFFFF"/>
                </a:solidFill>
                <a:latin typeface="Calibri"/>
                <a:ea typeface="Calibri"/>
                <a:cs typeface="Calibri"/>
                <a:sym typeface="Calibri"/>
              </a:rPr>
            </a:br>
            <a:r>
              <a:rPr b="0" i="1" lang="en-US" sz="2800" u="none" cap="none" strike="noStrike">
                <a:solidFill>
                  <a:srgbClr val="FFFFFF"/>
                </a:solidFill>
                <a:latin typeface="Calibri"/>
                <a:ea typeface="Calibri"/>
                <a:cs typeface="Calibri"/>
                <a:sym typeface="Calibri"/>
              </a:rPr>
              <a:t>			</a:t>
            </a:r>
            <a:r>
              <a:rPr b="0" i="1" lang="en-US" sz="2400" u="none" cap="none" strike="noStrike">
                <a:solidFill>
                  <a:srgbClr val="FFFFFF"/>
                </a:solidFill>
                <a:latin typeface="Calibri"/>
                <a:ea typeface="Calibri"/>
                <a:cs typeface="Calibri"/>
                <a:sym typeface="Calibri"/>
              </a:rPr>
              <a:t>(Patrick Wolfe, 2006)</a:t>
            </a:r>
            <a:br>
              <a:rPr b="0" i="0" lang="en-US" sz="2000" u="none" cap="none" strike="noStrike">
                <a:solidFill>
                  <a:srgbClr val="FFFFFF"/>
                </a:solidFill>
                <a:latin typeface="Calibri"/>
                <a:ea typeface="Calibri"/>
                <a:cs typeface="Calibri"/>
                <a:sym typeface="Calibri"/>
              </a:rPr>
            </a:br>
            <a:endParaRPr b="0" i="0" sz="2000" u="none" cap="none" strike="noStrike">
              <a:solidFill>
                <a:srgbClr val="FFFFFF"/>
              </a:solidFill>
              <a:latin typeface="Calibri"/>
              <a:ea typeface="Calibri"/>
              <a:cs typeface="Calibri"/>
              <a:sym typeface="Calibri"/>
            </a:endParaRPr>
          </a:p>
        </p:txBody>
      </p:sp>
      <p:sp>
        <p:nvSpPr>
          <p:cNvPr id="279" name="Google Shape;279;p14"/>
          <p:cNvSpPr txBox="1"/>
          <p:nvPr/>
        </p:nvSpPr>
        <p:spPr>
          <a:xfrm>
            <a:off x="6096000" y="3604402"/>
            <a:ext cx="5802362" cy="1569660"/>
          </a:xfrm>
          <a:prstGeom prst="rect">
            <a:avLst/>
          </a:prstGeom>
          <a:noFill/>
          <a:ln cap="flat" cmpd="sng" w="9525">
            <a:solidFill>
              <a:srgbClr val="F2F2F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3200"/>
              <a:buFont typeface="Calibri"/>
              <a:buNone/>
            </a:pPr>
            <a:r>
              <a:rPr b="1" i="0" lang="en-US" sz="3200" u="none" cap="none" strike="noStrike">
                <a:solidFill>
                  <a:srgbClr val="FFFFFF"/>
                </a:solidFill>
                <a:latin typeface="Calibri"/>
                <a:ea typeface="Calibri"/>
                <a:cs typeface="Calibri"/>
                <a:sym typeface="Calibri"/>
              </a:rPr>
              <a:t>US Exceptionalism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200"/>
              <a:buFont typeface="Calibri"/>
              <a:buNone/>
            </a:pPr>
            <a:r>
              <a:rPr b="1" i="0" lang="en-US" sz="3200" u="none" cap="none" strike="noStrike">
                <a:solidFill>
                  <a:srgbClr val="FFFFFF"/>
                </a:solidFill>
                <a:latin typeface="Calibri"/>
                <a:ea typeface="Calibri"/>
                <a:cs typeface="Calibri"/>
                <a:sym typeface="Calibri"/>
              </a:rPr>
              <a:t>	Manifest Destiny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3200"/>
              <a:buFont typeface="Calibri"/>
              <a:buNone/>
            </a:pPr>
            <a:r>
              <a:rPr b="1" i="0" lang="en-US" sz="3200" u="none" cap="none" strike="noStrike">
                <a:solidFill>
                  <a:srgbClr val="FFFFFF"/>
                </a:solidFill>
                <a:latin typeface="Calibri"/>
                <a:ea typeface="Calibri"/>
                <a:cs typeface="Calibri"/>
                <a:sym typeface="Calibri"/>
              </a:rPr>
              <a:t>		Doctrine of Discovery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xEl>
                                              <p:pRg end="0" st="0"/>
                                            </p:txEl>
                                          </p:spTgt>
                                        </p:tgtEl>
                                        <p:attrNameLst>
                                          <p:attrName>style.visibility</p:attrName>
                                        </p:attrNameLst>
                                      </p:cBhvr>
                                      <p:to>
                                        <p:strVal val="visible"/>
                                      </p:to>
                                    </p:set>
                                    <p:animEffect filter="fade" transition="in">
                                      <p:cBhvr>
                                        <p:cTn dur="500"/>
                                        <p:tgtEl>
                                          <p:spTgt spid="2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xEl>
                                              <p:pRg end="1" st="1"/>
                                            </p:txEl>
                                          </p:spTgt>
                                        </p:tgtEl>
                                        <p:attrNameLst>
                                          <p:attrName>style.visibility</p:attrName>
                                        </p:attrNameLst>
                                      </p:cBhvr>
                                      <p:to>
                                        <p:strVal val="visible"/>
                                      </p:to>
                                    </p:set>
                                    <p:animEffect filter="fade" transition="in">
                                      <p:cBhvr>
                                        <p:cTn dur="500"/>
                                        <p:tgtEl>
                                          <p:spTgt spid="2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xEl>
                                              <p:pRg end="2" st="2"/>
                                            </p:txEl>
                                          </p:spTgt>
                                        </p:tgtEl>
                                        <p:attrNameLst>
                                          <p:attrName>style.visibility</p:attrName>
                                        </p:attrNameLst>
                                      </p:cBhvr>
                                      <p:to>
                                        <p:strVal val="visible"/>
                                      </p:to>
                                    </p:set>
                                    <p:animEffect filter="fade" transition="in">
                                      <p:cBhvr>
                                        <p:cTn dur="500"/>
                                        <p:tgtEl>
                                          <p:spTgt spid="27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http://d.gr-assets.com/books/1348367855l/48835.jpg" id="285" name="Google Shape;285;p15"/>
          <p:cNvPicPr preferRelativeResize="0"/>
          <p:nvPr/>
        </p:nvPicPr>
        <p:blipFill rotWithShape="1">
          <a:blip r:embed="rId3">
            <a:alphaModFix/>
          </a:blip>
          <a:srcRect b="0" l="0" r="0" t="0"/>
          <a:stretch/>
        </p:blipFill>
        <p:spPr>
          <a:xfrm>
            <a:off x="1524001" y="1535430"/>
            <a:ext cx="2447925" cy="3810000"/>
          </a:xfrm>
          <a:prstGeom prst="rect">
            <a:avLst/>
          </a:prstGeom>
          <a:noFill/>
          <a:ln>
            <a:noFill/>
          </a:ln>
        </p:spPr>
      </p:pic>
      <p:sp>
        <p:nvSpPr>
          <p:cNvPr id="286" name="Google Shape;286;p15"/>
          <p:cNvSpPr/>
          <p:nvPr/>
        </p:nvSpPr>
        <p:spPr>
          <a:xfrm>
            <a:off x="1691640" y="5334000"/>
            <a:ext cx="214884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American Holocaust: The Conquest of the New World</a:t>
            </a:r>
            <a:endParaRPr b="0" i="0" sz="1400" u="none" cap="none" strike="noStrike">
              <a:solidFill>
                <a:srgbClr val="000000"/>
              </a:solidFill>
              <a:latin typeface="Arial"/>
              <a:ea typeface="Arial"/>
              <a:cs typeface="Arial"/>
              <a:sym typeface="Arial"/>
            </a:endParaRPr>
          </a:p>
        </p:txBody>
      </p:sp>
      <p:sp>
        <p:nvSpPr>
          <p:cNvPr id="287" name="Google Shape;287;p15"/>
          <p:cNvSpPr txBox="1"/>
          <p:nvPr>
            <p:ph type="title"/>
          </p:nvPr>
        </p:nvSpPr>
        <p:spPr>
          <a:xfrm>
            <a:off x="1524001" y="274638"/>
            <a:ext cx="8686799"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n-US"/>
              <a:t>A Human Rights Issue: </a:t>
            </a:r>
            <a:br>
              <a:rPr lang="en-US"/>
            </a:br>
            <a:r>
              <a:rPr lang="en-US"/>
              <a:t>Cultural Genocide = Genocide</a:t>
            </a:r>
            <a:endParaRPr/>
          </a:p>
        </p:txBody>
      </p:sp>
      <p:pic>
        <p:nvPicPr>
          <p:cNvPr descr="http://ecx.images-amazon.com/images/I/514B9-DwBOL.jpg" id="288" name="Google Shape;288;p15"/>
          <p:cNvPicPr preferRelativeResize="0"/>
          <p:nvPr/>
        </p:nvPicPr>
        <p:blipFill rotWithShape="1">
          <a:blip r:embed="rId4">
            <a:alphaModFix/>
          </a:blip>
          <a:srcRect b="0" l="0" r="0" t="2939"/>
          <a:stretch/>
        </p:blipFill>
        <p:spPr>
          <a:xfrm>
            <a:off x="8077200" y="1535430"/>
            <a:ext cx="2590800" cy="3798570"/>
          </a:xfrm>
          <a:prstGeom prst="rect">
            <a:avLst/>
          </a:prstGeom>
          <a:noFill/>
          <a:ln>
            <a:noFill/>
          </a:ln>
        </p:spPr>
      </p:pic>
      <p:sp>
        <p:nvSpPr>
          <p:cNvPr id="289" name="Google Shape;289;p15"/>
          <p:cNvSpPr/>
          <p:nvPr/>
        </p:nvSpPr>
        <p:spPr>
          <a:xfrm>
            <a:off x="8140066" y="5347217"/>
            <a:ext cx="2438400"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An American Genocide: The United States and the California Indian Catastrophe</a:t>
            </a:r>
            <a:endParaRPr b="0" i="0" sz="1400" u="none" cap="none" strike="noStrike">
              <a:solidFill>
                <a:srgbClr val="000000"/>
              </a:solidFill>
              <a:latin typeface="Arial"/>
              <a:ea typeface="Arial"/>
              <a:cs typeface="Arial"/>
              <a:sym typeface="Arial"/>
            </a:endParaRPr>
          </a:p>
        </p:txBody>
      </p:sp>
      <p:sp>
        <p:nvSpPr>
          <p:cNvPr id="290" name="Google Shape;290;p15"/>
          <p:cNvSpPr txBox="1"/>
          <p:nvPr/>
        </p:nvSpPr>
        <p:spPr>
          <a:xfrm>
            <a:off x="4398040" y="1676989"/>
            <a:ext cx="3128009" cy="4525963"/>
          </a:xfrm>
          <a:prstGeom prst="rect">
            <a:avLst/>
          </a:prstGeom>
          <a:noFill/>
          <a:ln>
            <a:noFill/>
          </a:ln>
        </p:spPr>
        <p:txBody>
          <a:bodyPr anchorCtr="0" anchor="t" bIns="45700" lIns="91425" spcFirstLastPara="1" rIns="91425" wrap="square" tIns="45700">
            <a:normAutofit/>
          </a:bodyPr>
          <a:lstStyle/>
          <a:p>
            <a:pPr indent="0" lvl="8" marL="0" marR="0" rtl="0" algn="ctr">
              <a:lnSpc>
                <a:spcPct val="100000"/>
              </a:lnSpc>
              <a:spcBef>
                <a:spcPts val="0"/>
              </a:spcBef>
              <a:spcAft>
                <a:spcPts val="0"/>
              </a:spcAft>
              <a:buClr>
                <a:schemeClr val="dk1"/>
              </a:buClr>
              <a:buSzPts val="2500"/>
              <a:buFont typeface="Arial"/>
              <a:buNone/>
            </a:pPr>
            <a:r>
              <a:rPr b="1" i="0" lang="en-US" sz="2500" u="none" cap="none" strike="noStrike">
                <a:solidFill>
                  <a:schemeClr val="dk1"/>
                </a:solidFill>
                <a:latin typeface="Calibri"/>
                <a:ea typeface="Calibri"/>
                <a:cs typeface="Calibri"/>
                <a:sym typeface="Calibri"/>
              </a:rPr>
              <a:t>Article 8, UN Declaration on the Rights of Indigenous Peoples (UNDRIP)</a:t>
            </a:r>
            <a:endParaRPr b="0" i="0" sz="1400" u="none" cap="none" strike="noStrike">
              <a:solidFill>
                <a:srgbClr val="000000"/>
              </a:solidFill>
              <a:latin typeface="Arial"/>
              <a:ea typeface="Arial"/>
              <a:cs typeface="Arial"/>
              <a:sym typeface="Arial"/>
            </a:endParaRPr>
          </a:p>
          <a:p>
            <a:pPr indent="0" lvl="8" marL="0" marR="0" rtl="0" algn="ctr">
              <a:lnSpc>
                <a:spcPct val="100000"/>
              </a:lnSpc>
              <a:spcBef>
                <a:spcPts val="500"/>
              </a:spcBef>
              <a:spcAft>
                <a:spcPts val="0"/>
              </a:spcAft>
              <a:buClr>
                <a:schemeClr val="dk1"/>
              </a:buClr>
              <a:buSzPts val="2500"/>
              <a:buFont typeface="Arial"/>
              <a:buNone/>
            </a:pPr>
            <a:r>
              <a:rPr b="0" i="1" lang="en-US" sz="2500" u="none" cap="none" strike="noStrike">
                <a:solidFill>
                  <a:schemeClr val="dk1"/>
                </a:solidFill>
                <a:latin typeface="Calibri"/>
                <a:ea typeface="Calibri"/>
                <a:cs typeface="Calibri"/>
                <a:sym typeface="Calibri"/>
              </a:rPr>
              <a:t>“Indigenous peoples and individuals have the right not to be subjected to forced assimilation or destruction of their culture”</a:t>
            </a:r>
            <a:endParaRPr b="0" i="0" sz="1400" u="none" cap="none" strike="noStrike">
              <a:solidFill>
                <a:srgbClr val="000000"/>
              </a:solidFill>
              <a:latin typeface="Arial"/>
              <a:ea typeface="Arial"/>
              <a:cs typeface="Arial"/>
              <a:sym typeface="Arial"/>
            </a:endParaRPr>
          </a:p>
        </p:txBody>
      </p:sp>
      <p:pic>
        <p:nvPicPr>
          <p:cNvPr id="291" name="Google Shape;291;p15"/>
          <p:cNvPicPr preferRelativeResize="0"/>
          <p:nvPr/>
        </p:nvPicPr>
        <p:blipFill rotWithShape="1">
          <a:blip r:embed="rId5">
            <a:alphaModFix/>
          </a:blip>
          <a:srcRect b="0" l="0" r="0" t="0"/>
          <a:stretch/>
        </p:blipFill>
        <p:spPr>
          <a:xfrm>
            <a:off x="10743135" y="49848"/>
            <a:ext cx="1374435" cy="136779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16"/>
          <p:cNvSpPr txBox="1"/>
          <p:nvPr>
            <p:ph type="title"/>
          </p:nvPr>
        </p:nvSpPr>
        <p:spPr>
          <a:xfrm>
            <a:off x="2895600" y="274638"/>
            <a:ext cx="7315200" cy="155416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a:t>Indian Boarding Schools: The First U.S. Indian Child Welfare Policy</a:t>
            </a:r>
            <a:br>
              <a:rPr lang="en-US"/>
            </a:br>
            <a:endParaRPr/>
          </a:p>
        </p:txBody>
      </p:sp>
      <p:sp>
        <p:nvSpPr>
          <p:cNvPr id="298" name="Google Shape;298;p16"/>
          <p:cNvSpPr/>
          <p:nvPr/>
        </p:nvSpPr>
        <p:spPr>
          <a:xfrm>
            <a:off x="79513" y="1491513"/>
            <a:ext cx="5941478" cy="5157887"/>
          </a:xfrm>
          <a:prstGeom prst="rect">
            <a:avLst/>
          </a:prstGeom>
          <a:noFill/>
          <a:ln>
            <a:noFill/>
          </a:ln>
        </p:spPr>
        <p:txBody>
          <a:bodyPr anchorCtr="0" anchor="t" bIns="45700" lIns="91425" spcFirstLastPara="1" rIns="91425" wrap="square" tIns="45700">
            <a:spAutoFit/>
          </a:bodyPr>
          <a:lstStyle/>
          <a:p>
            <a:pPr indent="-285750" lvl="0" marL="285750" marR="0" rtl="0" algn="l">
              <a:lnSpc>
                <a:spcPct val="115000"/>
              </a:lnSpc>
              <a:spcBef>
                <a:spcPts val="0"/>
              </a:spcBef>
              <a:spcAft>
                <a:spcPts val="0"/>
              </a:spcAft>
              <a:buClr>
                <a:schemeClr val="dk1"/>
              </a:buClr>
              <a:buSzPts val="1800"/>
              <a:buFont typeface="Arial"/>
              <a:buChar char="•"/>
            </a:pPr>
            <a:r>
              <a:rPr b="1" i="0" lang="en-US" sz="1800" u="none" cap="none" strike="noStrike">
                <a:solidFill>
                  <a:schemeClr val="dk1"/>
                </a:solidFill>
                <a:latin typeface="Calibri"/>
                <a:ea typeface="Calibri"/>
                <a:cs typeface="Calibri"/>
                <a:sym typeface="Calibri"/>
              </a:rPr>
              <a:t>The problem is systemic</a:t>
            </a:r>
            <a:endParaRPr b="0" i="0" sz="1400" u="none" cap="none" strike="noStrike">
              <a:solidFill>
                <a:srgbClr val="000000"/>
              </a:solidFill>
              <a:latin typeface="Arial"/>
              <a:ea typeface="Arial"/>
              <a:cs typeface="Arial"/>
              <a:sym typeface="Arial"/>
            </a:endParaRPr>
          </a:p>
          <a:p>
            <a:pPr indent="-285750" lvl="0" marL="285750" marR="0" rtl="0" algn="l">
              <a:lnSpc>
                <a:spcPct val="115000"/>
              </a:lnSpc>
              <a:spcBef>
                <a:spcPts val="10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1958, as the Indian Boarding Schools were starting to wane, the Bureau of Indian Affairs (BIA) created the Indian Adoption Project. </a:t>
            </a:r>
            <a:endParaRPr b="0" i="0" sz="1400" u="none" cap="none" strike="noStrike">
              <a:solidFill>
                <a:srgbClr val="000000"/>
              </a:solidFill>
              <a:latin typeface="Arial"/>
              <a:ea typeface="Arial"/>
              <a:cs typeface="Arial"/>
              <a:sym typeface="Arial"/>
            </a:endParaRPr>
          </a:p>
          <a:p>
            <a:pPr indent="-285750" lvl="0" marL="285750" marR="0" rtl="0" algn="l">
              <a:lnSpc>
                <a:spcPct val="115000"/>
              </a:lnSpc>
              <a:spcBef>
                <a:spcPts val="10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Both the U.S. Indian Boarding School and the Indian Adoption Policies were intentionally designed to force assimilation and eradicate Native cultures and family systems.</a:t>
            </a:r>
            <a:endParaRPr b="0" i="0" sz="1400" u="none" cap="none" strike="noStrike">
              <a:solidFill>
                <a:srgbClr val="000000"/>
              </a:solidFill>
              <a:latin typeface="Arial"/>
              <a:ea typeface="Arial"/>
              <a:cs typeface="Arial"/>
              <a:sym typeface="Arial"/>
            </a:endParaRPr>
          </a:p>
          <a:p>
            <a:pPr indent="-285750" lvl="0" marL="285750" marR="0" rtl="0" algn="l">
              <a:lnSpc>
                <a:spcPct val="115000"/>
              </a:lnSpc>
              <a:spcBef>
                <a:spcPts val="10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By the 1960s about one in four Native children were living apart from their families. During this era, social workers found more dubious ways of taking children from their mothers.</a:t>
            </a:r>
            <a:endParaRPr b="0" i="0" sz="1400" u="none" cap="none" strike="noStrike">
              <a:solidFill>
                <a:srgbClr val="000000"/>
              </a:solidFill>
              <a:latin typeface="Arial"/>
              <a:ea typeface="Arial"/>
              <a:cs typeface="Arial"/>
              <a:sym typeface="Arial"/>
            </a:endParaRPr>
          </a:p>
          <a:p>
            <a:pPr indent="-285750" lvl="0" marL="285750" marR="0" rtl="0" algn="l">
              <a:lnSpc>
                <a:spcPct val="115000"/>
              </a:lnSpc>
              <a:spcBef>
                <a:spcPts val="1000"/>
              </a:spcBef>
              <a:spcAft>
                <a:spcPts val="0"/>
              </a:spcAft>
              <a:buClr>
                <a:schemeClr val="dk1"/>
              </a:buClr>
              <a:buSzPts val="1800"/>
              <a:buFont typeface="Arial"/>
              <a:buChar char="•"/>
            </a:pPr>
            <a:r>
              <a:rPr b="0" i="0" lang="en-US" sz="1800" u="none" cap="none" strike="noStrike">
                <a:solidFill>
                  <a:schemeClr val="dk1"/>
                </a:solidFill>
                <a:latin typeface="Calibri"/>
                <a:ea typeface="Calibri"/>
                <a:cs typeface="Calibri"/>
                <a:sym typeface="Calibri"/>
              </a:rPr>
              <a:t>Indian Child Welfare Act (ICWA) 1978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1000"/>
              </a:spcBef>
              <a:spcAft>
                <a:spcPts val="0"/>
              </a:spcAft>
              <a:buClr>
                <a:srgbClr val="000000"/>
              </a:buClr>
              <a:buSzPts val="1700"/>
              <a:buFont typeface="Arial"/>
              <a:buNone/>
            </a:pPr>
            <a:r>
              <a:t/>
            </a:r>
            <a:endParaRPr b="0" i="0" sz="1700" u="none" cap="none" strike="noStrike">
              <a:solidFill>
                <a:schemeClr val="dk1"/>
              </a:solidFill>
              <a:latin typeface="Calibri"/>
              <a:ea typeface="Calibri"/>
              <a:cs typeface="Calibri"/>
              <a:sym typeface="Calibri"/>
            </a:endParaRPr>
          </a:p>
        </p:txBody>
      </p:sp>
      <p:pic>
        <p:nvPicPr>
          <p:cNvPr descr="Image result for indian adoption project advertising" id="299" name="Google Shape;299;p16"/>
          <p:cNvPicPr preferRelativeResize="0"/>
          <p:nvPr/>
        </p:nvPicPr>
        <p:blipFill rotWithShape="1">
          <a:blip r:embed="rId3">
            <a:alphaModFix/>
          </a:blip>
          <a:srcRect b="0" l="0" r="0" t="0"/>
          <a:stretch/>
        </p:blipFill>
        <p:spPr>
          <a:xfrm>
            <a:off x="6981229" y="1466009"/>
            <a:ext cx="4630341" cy="3563192"/>
          </a:xfrm>
          <a:prstGeom prst="rect">
            <a:avLst/>
          </a:prstGeom>
          <a:noFill/>
          <a:ln>
            <a:noFill/>
          </a:ln>
        </p:spPr>
      </p:pic>
      <p:sp>
        <p:nvSpPr>
          <p:cNvPr id="300" name="Google Shape;300;p16"/>
          <p:cNvSpPr txBox="1"/>
          <p:nvPr/>
        </p:nvSpPr>
        <p:spPr>
          <a:xfrm>
            <a:off x="7209830" y="5172072"/>
            <a:ext cx="4495800" cy="14773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Native children are still placed at higher rates per capita than any other ethnic group and these placements often still lead to adoption with non-Native families despite ICWA.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p:txBody>
      </p:sp>
      <p:pic>
        <p:nvPicPr>
          <p:cNvPr id="301" name="Google Shape;301;p16"/>
          <p:cNvPicPr preferRelativeResize="0"/>
          <p:nvPr/>
        </p:nvPicPr>
        <p:blipFill rotWithShape="1">
          <a:blip r:embed="rId4">
            <a:alphaModFix/>
          </a:blip>
          <a:srcRect b="0" l="0" r="0" t="0"/>
          <a:stretch/>
        </p:blipFill>
        <p:spPr>
          <a:xfrm>
            <a:off x="0" y="0"/>
            <a:ext cx="1374435" cy="136779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6" name="Shape 306"/>
        <p:cNvGrpSpPr/>
        <p:nvPr/>
      </p:nvGrpSpPr>
      <p:grpSpPr>
        <a:xfrm>
          <a:off x="0" y="0"/>
          <a:ext cx="0" cy="0"/>
          <a:chOff x="0" y="0"/>
          <a:chExt cx="0" cy="0"/>
        </a:xfrm>
      </p:grpSpPr>
      <p:sp>
        <p:nvSpPr>
          <p:cNvPr id="307" name="Google Shape;307;p17"/>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Graphical user interface, text&#10;&#10;Description automatically generated" id="308" name="Google Shape;308;p17"/>
          <p:cNvPicPr preferRelativeResize="0"/>
          <p:nvPr>
            <p:ph idx="1" type="body"/>
          </p:nvPr>
        </p:nvPicPr>
        <p:blipFill rotWithShape="1">
          <a:blip r:embed="rId3">
            <a:alphaModFix/>
          </a:blip>
          <a:srcRect b="0" l="3260" r="3409" t="0"/>
          <a:stretch/>
        </p:blipFill>
        <p:spPr>
          <a:xfrm>
            <a:off x="3047" y="0"/>
            <a:ext cx="12188953" cy="6856718"/>
          </a:xfrm>
          <a:prstGeom prst="rect">
            <a:avLst/>
          </a:prstGeom>
          <a:noFill/>
          <a:ln>
            <a:noFill/>
          </a:ln>
        </p:spPr>
      </p:pic>
      <p:sp>
        <p:nvSpPr>
          <p:cNvPr id="309" name="Google Shape;309;p17"/>
          <p:cNvSpPr txBox="1"/>
          <p:nvPr/>
        </p:nvSpPr>
        <p:spPr>
          <a:xfrm>
            <a:off x="594804" y="640263"/>
            <a:ext cx="6619811" cy="1344975"/>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400"/>
              <a:buFont typeface="Calibri"/>
              <a:buNone/>
            </a:pPr>
            <a:r>
              <a:t/>
            </a:r>
            <a:endParaRPr b="0" i="0" sz="3400" u="none" cap="none" strike="noStrike">
              <a:solidFill>
                <a:srgbClr val="000000"/>
              </a:solidFill>
              <a:latin typeface="Calibri"/>
              <a:ea typeface="Calibri"/>
              <a:cs typeface="Calibri"/>
              <a:sym typeface="Calibri"/>
            </a:endParaRPr>
          </a:p>
        </p:txBody>
      </p:sp>
      <p:sp>
        <p:nvSpPr>
          <p:cNvPr id="310" name="Google Shape;310;p17"/>
          <p:cNvSpPr txBox="1"/>
          <p:nvPr/>
        </p:nvSpPr>
        <p:spPr>
          <a:xfrm>
            <a:off x="840419" y="714582"/>
            <a:ext cx="10511161" cy="4398952"/>
          </a:xfrm>
          <a:prstGeom prst="rect">
            <a:avLst/>
          </a:prstGeom>
          <a:solidFill>
            <a:srgbClr val="D0CECE"/>
          </a:solid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This first of its kind study, </a:t>
            </a:r>
            <a:r>
              <a:rPr b="1" i="0" lang="en-US" sz="2400" u="none" cap="none" strike="noStrike">
                <a:solidFill>
                  <a:srgbClr val="000000"/>
                </a:solidFill>
                <a:latin typeface="Calibri"/>
                <a:ea typeface="Calibri"/>
                <a:cs typeface="Calibri"/>
                <a:sym typeface="Calibri"/>
              </a:rPr>
              <a:t>Child Removal in Native Communities: An Anonymous Survey,</a:t>
            </a:r>
            <a:r>
              <a:rPr b="0" i="0" lang="en-US" sz="2400" u="none" cap="none" strike="noStrike">
                <a:solidFill>
                  <a:srgbClr val="000000"/>
                </a:solidFill>
                <a:latin typeface="Calibri"/>
                <a:ea typeface="Calibri"/>
                <a:cs typeface="Calibri"/>
                <a:sym typeface="Calibri"/>
              </a:rPr>
              <a:t> aims to learn more about:</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The </a:t>
            </a:r>
            <a:r>
              <a:rPr b="1" i="0" lang="en-US" sz="2400" u="none" cap="none" strike="noStrike">
                <a:solidFill>
                  <a:srgbClr val="000000"/>
                </a:solidFill>
                <a:latin typeface="Calibri"/>
                <a:ea typeface="Calibri"/>
                <a:cs typeface="Calibri"/>
                <a:sym typeface="Calibri"/>
              </a:rPr>
              <a:t>correlation </a:t>
            </a:r>
            <a:r>
              <a:rPr b="0" i="0" lang="en-US" sz="2400" u="none" cap="none" strike="noStrike">
                <a:solidFill>
                  <a:srgbClr val="000000"/>
                </a:solidFill>
                <a:latin typeface="Calibri"/>
                <a:ea typeface="Calibri"/>
                <a:cs typeface="Calibri"/>
                <a:sym typeface="Calibri"/>
              </a:rPr>
              <a:t>between Indian boarding schools, adoption, and foster care in later generations,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The </a:t>
            </a:r>
            <a:r>
              <a:rPr b="1" i="0" lang="en-US" sz="2400" u="none" cap="none" strike="noStrike">
                <a:solidFill>
                  <a:srgbClr val="000000"/>
                </a:solidFill>
                <a:latin typeface="Calibri"/>
                <a:ea typeface="Calibri"/>
                <a:cs typeface="Calibri"/>
                <a:sym typeface="Calibri"/>
              </a:rPr>
              <a:t>intergenerational impacts </a:t>
            </a:r>
            <a:r>
              <a:rPr b="0" i="0" lang="en-US" sz="2400" u="none" cap="none" strike="noStrike">
                <a:solidFill>
                  <a:srgbClr val="000000"/>
                </a:solidFill>
                <a:latin typeface="Calibri"/>
                <a:ea typeface="Calibri"/>
                <a:cs typeface="Calibri"/>
                <a:sym typeface="Calibri"/>
              </a:rPr>
              <a:t>of child removal on behavioral, mental, and physical health, as well as parenting and child welfare, and</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How American Indian and Alaskan Native people are </a:t>
            </a:r>
            <a:r>
              <a:rPr b="1" i="0" lang="en-US" sz="2400" u="none" cap="none" strike="noStrike">
                <a:solidFill>
                  <a:srgbClr val="000000"/>
                </a:solidFill>
                <a:latin typeface="Calibri"/>
                <a:ea typeface="Calibri"/>
                <a:cs typeface="Calibri"/>
                <a:sym typeface="Calibri"/>
              </a:rPr>
              <a:t>healing </a:t>
            </a:r>
            <a:r>
              <a:rPr b="0" i="0" lang="en-US" sz="2400" u="none" cap="none" strike="noStrike">
                <a:solidFill>
                  <a:srgbClr val="000000"/>
                </a:solidFill>
                <a:latin typeface="Calibri"/>
                <a:ea typeface="Calibri"/>
                <a:cs typeface="Calibri"/>
                <a:sym typeface="Calibri"/>
              </a:rPr>
              <a:t>from historical and intergenerational trauma related to child removal.</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000000"/>
              </a:buClr>
              <a:buSzPts val="2400"/>
              <a:buFont typeface="Arial"/>
              <a:buNone/>
            </a:pPr>
            <a:r>
              <a:rPr b="1" i="0" lang="en-US" sz="2400" u="none" cap="none" strike="noStrike">
                <a:solidFill>
                  <a:srgbClr val="000000"/>
                </a:solidFill>
                <a:latin typeface="Calibri"/>
                <a:ea typeface="Calibri"/>
                <a:cs typeface="Calibri"/>
                <a:sym typeface="Calibri"/>
              </a:rPr>
              <a:t>If you are a boarding school survivor, have boarding school history in your family, or have you ever been adopted or placed in foster care, we need your help! You can take the survey now at: </a:t>
            </a:r>
            <a:r>
              <a:rPr b="1" i="0" lang="en-US" sz="2400" u="sng" cap="none" strike="noStrike">
                <a:solidFill>
                  <a:srgbClr val="000000"/>
                </a:solidFill>
                <a:latin typeface="Calibri"/>
                <a:ea typeface="Calibri"/>
                <a:cs typeface="Calibri"/>
                <a:sym typeface="Calibri"/>
                <a:hlinkClick r:id="rId4">
                  <a:extLst>
                    <a:ext uri="{A12FA001-AC4F-418D-AE19-62706E023703}">
                      <ahyp:hlinkClr val="tx"/>
                    </a:ext>
                  </a:extLst>
                </a:hlinkClick>
              </a:rPr>
              <a:t>z.umn.edu/child-removal-study</a:t>
            </a:r>
            <a:endParaRPr b="0" i="0" sz="2400" u="none" cap="none" strike="noStrike">
              <a:solidFill>
                <a:srgbClr val="000000"/>
              </a:solidFill>
              <a:latin typeface="Calibri"/>
              <a:ea typeface="Calibri"/>
              <a:cs typeface="Calibri"/>
              <a:sym typeface="Calibri"/>
            </a:endParaRPr>
          </a:p>
          <a:p>
            <a:pPr indent="76200" lvl="0" marL="0" marR="0" rtl="0" algn="l">
              <a:lnSpc>
                <a:spcPct val="90000"/>
              </a:lnSpc>
              <a:spcBef>
                <a:spcPts val="1000"/>
              </a:spcBef>
              <a:spcAft>
                <a:spcPts val="0"/>
              </a:spcAft>
              <a:buClr>
                <a:schemeClr val="dk1"/>
              </a:buClr>
              <a:buSzPts val="1200"/>
              <a:buFont typeface="Arial"/>
              <a:buNone/>
            </a:pPr>
            <a:r>
              <a:t/>
            </a:r>
            <a:endParaRPr b="0" i="0" sz="12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5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14141"/>
        </a:solidFill>
      </p:bgPr>
    </p:bg>
    <p:spTree>
      <p:nvGrpSpPr>
        <p:cNvPr id="315" name="Shape 315"/>
        <p:cNvGrpSpPr/>
        <p:nvPr/>
      </p:nvGrpSpPr>
      <p:grpSpPr>
        <a:xfrm>
          <a:off x="0" y="0"/>
          <a:ext cx="0" cy="0"/>
          <a:chOff x="0" y="0"/>
          <a:chExt cx="0" cy="0"/>
        </a:xfrm>
      </p:grpSpPr>
      <p:pic>
        <p:nvPicPr>
          <p:cNvPr descr="A bird flying in the sky&#10;&#10;Description automatically generated" id="316" name="Google Shape;316;p18"/>
          <p:cNvPicPr preferRelativeResize="0"/>
          <p:nvPr>
            <p:ph idx="1" type="body"/>
          </p:nvPr>
        </p:nvPicPr>
        <p:blipFill rotWithShape="1">
          <a:blip r:embed="rId3">
            <a:alphaModFix/>
          </a:blip>
          <a:srcRect b="7001" l="0" r="-1" t="0"/>
          <a:stretch/>
        </p:blipFill>
        <p:spPr>
          <a:xfrm>
            <a:off x="20" y="10"/>
            <a:ext cx="12188932" cy="6857990"/>
          </a:xfrm>
          <a:prstGeom prst="rect">
            <a:avLst/>
          </a:prstGeom>
          <a:noFill/>
          <a:ln>
            <a:noFill/>
          </a:ln>
        </p:spPr>
      </p:pic>
      <p:sp>
        <p:nvSpPr>
          <p:cNvPr id="317" name="Google Shape;317;p18"/>
          <p:cNvSpPr/>
          <p:nvPr/>
        </p:nvSpPr>
        <p:spPr>
          <a:xfrm>
            <a:off x="0" y="4023809"/>
            <a:ext cx="11016943" cy="2262375"/>
          </a:xfrm>
          <a:custGeom>
            <a:rect b="b" l="l" r="r" t="t"/>
            <a:pathLst>
              <a:path extrusionOk="0" h="2262375" w="11016943">
                <a:moveTo>
                  <a:pt x="0" y="0"/>
                </a:moveTo>
                <a:lnTo>
                  <a:pt x="9969166" y="0"/>
                </a:lnTo>
                <a:lnTo>
                  <a:pt x="11016943" y="2262375"/>
                </a:lnTo>
                <a:lnTo>
                  <a:pt x="4942050" y="2262375"/>
                </a:lnTo>
                <a:lnTo>
                  <a:pt x="4582160" y="2262375"/>
                </a:lnTo>
                <a:lnTo>
                  <a:pt x="0" y="2262375"/>
                </a:lnTo>
                <a:close/>
              </a:path>
            </a:pathLst>
          </a:custGeom>
          <a:solidFill>
            <a:srgbClr val="262626">
              <a:alpha val="87058"/>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18" name="Google Shape;318;p18"/>
          <p:cNvSpPr txBox="1"/>
          <p:nvPr>
            <p:ph type="title"/>
          </p:nvPr>
        </p:nvSpPr>
        <p:spPr>
          <a:xfrm>
            <a:off x="618062" y="4185749"/>
            <a:ext cx="9265771" cy="622836"/>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alibri"/>
              <a:buNone/>
            </a:pPr>
            <a:r>
              <a:rPr lang="en-US" sz="3600"/>
              <a:t>Grounded in ceremony</a:t>
            </a:r>
            <a:endParaRPr/>
          </a:p>
        </p:txBody>
      </p:sp>
      <p:sp>
        <p:nvSpPr>
          <p:cNvPr id="319" name="Google Shape;319;p18"/>
          <p:cNvSpPr/>
          <p:nvPr/>
        </p:nvSpPr>
        <p:spPr>
          <a:xfrm>
            <a:off x="618063" y="4856921"/>
            <a:ext cx="9565028" cy="1249240"/>
          </a:xfrm>
          <a:prstGeom prst="rect">
            <a:avLst/>
          </a:prstGeom>
          <a:noFill/>
          <a:ln>
            <a:noFill/>
          </a:ln>
        </p:spPr>
        <p:txBody>
          <a:bodyPr anchorCtr="0" anchor="t" bIns="45700" lIns="91425" spcFirstLastPara="1" rIns="91425" wrap="square" tIns="45700">
            <a:normAutofit/>
          </a:bodyPr>
          <a:lstStyle/>
          <a:p>
            <a:pPr indent="107950" lvl="0" marL="0" marR="0" rtl="0" algn="l">
              <a:lnSpc>
                <a:spcPct val="90000"/>
              </a:lnSpc>
              <a:spcBef>
                <a:spcPts val="0"/>
              </a:spcBef>
              <a:spcAft>
                <a:spcPts val="0"/>
              </a:spcAft>
              <a:buClr>
                <a:schemeClr val="lt1"/>
              </a:buClr>
              <a:buSzPts val="1700"/>
              <a:buFont typeface="Arial"/>
              <a:buNone/>
            </a:pPr>
            <a:r>
              <a:t/>
            </a:r>
            <a:endParaRPr b="0" i="0" sz="1700" u="none" cap="none" strike="noStrike">
              <a:solidFill>
                <a:srgbClr val="FFFFFF"/>
              </a:solidFill>
              <a:latin typeface="Calibri"/>
              <a:ea typeface="Calibri"/>
              <a:cs typeface="Calibri"/>
              <a:sym typeface="Calibri"/>
            </a:endParaRPr>
          </a:p>
          <a:p>
            <a:pPr indent="-107950" lvl="0" marL="0" marR="0" rtl="0" algn="l">
              <a:lnSpc>
                <a:spcPct val="90000"/>
              </a:lnSpc>
              <a:spcBef>
                <a:spcPts val="800"/>
              </a:spcBef>
              <a:spcAft>
                <a:spcPts val="0"/>
              </a:spcAft>
              <a:buClr>
                <a:srgbClr val="FFFFFF"/>
              </a:buClr>
              <a:buSzPts val="1700"/>
              <a:buFont typeface="Arial"/>
              <a:buChar char="•"/>
            </a:pPr>
            <a:r>
              <a:rPr b="0" i="0" lang="en-US" sz="1700" u="none" cap="none" strike="noStrike">
                <a:solidFill>
                  <a:srgbClr val="FFFFFF"/>
                </a:solidFill>
                <a:latin typeface="Calibri"/>
                <a:ea typeface="Calibri"/>
                <a:cs typeface="Calibri"/>
                <a:sym typeface="Calibri"/>
              </a:rPr>
              <a:t>In honor of those who are answering this survey the research team had a pipe ceremony to ask for guidance and healing. Our intent is to honor these experiences in a way that will benefit boarding school survivors, their families  and those  yet to come. </a:t>
            </a:r>
            <a:endParaRPr b="0" i="0" sz="1400" u="none" cap="none" strike="noStrike">
              <a:solidFill>
                <a:srgbClr val="000000"/>
              </a:solidFill>
              <a:latin typeface="Arial"/>
              <a:ea typeface="Arial"/>
              <a:cs typeface="Arial"/>
              <a:sym typeface="Arial"/>
            </a:endParaRPr>
          </a:p>
          <a:p>
            <a:pPr indent="107950" lvl="0" marL="0" marR="0" rtl="0" algn="l">
              <a:lnSpc>
                <a:spcPct val="90000"/>
              </a:lnSpc>
              <a:spcBef>
                <a:spcPts val="800"/>
              </a:spcBef>
              <a:spcAft>
                <a:spcPts val="0"/>
              </a:spcAft>
              <a:buClr>
                <a:schemeClr val="lt1"/>
              </a:buClr>
              <a:buSzPts val="1700"/>
              <a:buFont typeface="Arial"/>
              <a:buNone/>
            </a:pPr>
            <a:r>
              <a:t/>
            </a:r>
            <a:endParaRPr b="0" i="0" sz="1700" u="none" cap="none" strike="noStrike">
              <a:solidFill>
                <a:srgbClr val="FFFFFF"/>
              </a:solidFill>
              <a:latin typeface="Calibri"/>
              <a:ea typeface="Calibri"/>
              <a:cs typeface="Calibri"/>
              <a:sym typeface="Calibri"/>
            </a:endParaRPr>
          </a:p>
          <a:p>
            <a:pPr indent="107950" lvl="0" marL="0" marR="0" rtl="0" algn="l">
              <a:lnSpc>
                <a:spcPct val="90000"/>
              </a:lnSpc>
              <a:spcBef>
                <a:spcPts val="800"/>
              </a:spcBef>
              <a:spcAft>
                <a:spcPts val="0"/>
              </a:spcAft>
              <a:buClr>
                <a:schemeClr val="lt1"/>
              </a:buClr>
              <a:buSzPts val="1700"/>
              <a:buFont typeface="Arial"/>
              <a:buNone/>
            </a:pPr>
            <a:r>
              <a:t/>
            </a:r>
            <a:endParaRPr b="0" i="0" sz="1700" u="none" cap="none" strike="noStrike">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4" name="Shape 324"/>
        <p:cNvGrpSpPr/>
        <p:nvPr/>
      </p:nvGrpSpPr>
      <p:grpSpPr>
        <a:xfrm>
          <a:off x="0" y="0"/>
          <a:ext cx="0" cy="0"/>
          <a:chOff x="0" y="0"/>
          <a:chExt cx="0" cy="0"/>
        </a:xfrm>
      </p:grpSpPr>
      <p:sp>
        <p:nvSpPr>
          <p:cNvPr id="325" name="Google Shape;325;p19"/>
          <p:cNvSpPr/>
          <p:nvPr/>
        </p:nvSpPr>
        <p:spPr>
          <a:xfrm>
            <a:off x="-1" y="0"/>
            <a:ext cx="5009073"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6" name="Google Shape;326;p19"/>
          <p:cNvSpPr txBox="1"/>
          <p:nvPr>
            <p:ph type="title"/>
          </p:nvPr>
        </p:nvSpPr>
        <p:spPr>
          <a:xfrm>
            <a:off x="593954" y="581891"/>
            <a:ext cx="3771009" cy="374072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5400"/>
              <a:buFont typeface="Calibri"/>
              <a:buNone/>
            </a:pPr>
            <a:r>
              <a:rPr lang="en-US" sz="5400">
                <a:solidFill>
                  <a:schemeClr val="lt1"/>
                </a:solidFill>
                <a:latin typeface="Calibri"/>
                <a:ea typeface="Calibri"/>
                <a:cs typeface="Calibri"/>
                <a:sym typeface="Calibri"/>
              </a:rPr>
              <a:t>769 Respondents to Date</a:t>
            </a:r>
            <a:endParaRPr/>
          </a:p>
        </p:txBody>
      </p:sp>
      <p:pic>
        <p:nvPicPr>
          <p:cNvPr id="327" name="Google Shape;327;p19"/>
          <p:cNvPicPr preferRelativeResize="0"/>
          <p:nvPr>
            <p:ph idx="1" type="body"/>
          </p:nvPr>
        </p:nvPicPr>
        <p:blipFill rotWithShape="1">
          <a:blip r:embed="rId3">
            <a:alphaModFix/>
          </a:blip>
          <a:srcRect b="0" l="0" r="0" t="0"/>
          <a:stretch/>
        </p:blipFill>
        <p:spPr>
          <a:xfrm>
            <a:off x="5009072" y="377026"/>
            <a:ext cx="7309082" cy="61761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0"/>
          <p:cNvSpPr txBox="1"/>
          <p:nvPr>
            <p:ph type="title"/>
          </p:nvPr>
        </p:nvSpPr>
        <p:spPr>
          <a:xfrm>
            <a:off x="884212" y="104334"/>
            <a:ext cx="10515600" cy="1153405"/>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100"/>
              <a:buFont typeface="Calibri"/>
              <a:buNone/>
            </a:pPr>
            <a:r>
              <a:rPr b="1" lang="en-US" sz="2100"/>
              <a:t>How often have you felt or experienced any of the following regarding the history of boarding schools, child removal, or adoption/foster care within Native communities?</a:t>
            </a:r>
            <a:br>
              <a:rPr b="1" lang="en-US" sz="2100"/>
            </a:br>
            <a:endParaRPr b="1" sz="2100"/>
          </a:p>
        </p:txBody>
      </p:sp>
      <p:sp>
        <p:nvSpPr>
          <p:cNvPr id="334" name="Google Shape;334;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graphicFrame>
        <p:nvGraphicFramePr>
          <p:cNvPr id="335" name="Google Shape;335;p20"/>
          <p:cNvGraphicFramePr/>
          <p:nvPr/>
        </p:nvGraphicFramePr>
        <p:xfrm>
          <a:off x="-108288" y="976061"/>
          <a:ext cx="4178346" cy="1956752"/>
        </p:xfrm>
        <a:graphic>
          <a:graphicData uri="http://schemas.openxmlformats.org/drawingml/2006/chart">
            <c:chart r:id="rId3"/>
          </a:graphicData>
        </a:graphic>
      </p:graphicFrame>
      <p:graphicFrame>
        <p:nvGraphicFramePr>
          <p:cNvPr id="336" name="Google Shape;336;p20"/>
          <p:cNvGraphicFramePr/>
          <p:nvPr/>
        </p:nvGraphicFramePr>
        <p:xfrm>
          <a:off x="4070058" y="977432"/>
          <a:ext cx="4143908" cy="1955381"/>
        </p:xfrm>
        <a:graphic>
          <a:graphicData uri="http://schemas.openxmlformats.org/drawingml/2006/chart">
            <c:chart r:id="rId4"/>
          </a:graphicData>
        </a:graphic>
      </p:graphicFrame>
      <p:graphicFrame>
        <p:nvGraphicFramePr>
          <p:cNvPr id="337" name="Google Shape;337;p20"/>
          <p:cNvGraphicFramePr/>
          <p:nvPr/>
        </p:nvGraphicFramePr>
        <p:xfrm>
          <a:off x="8213966" y="966335"/>
          <a:ext cx="4178346" cy="1955382"/>
        </p:xfrm>
        <a:graphic>
          <a:graphicData uri="http://schemas.openxmlformats.org/drawingml/2006/chart">
            <c:chart r:id="rId5"/>
          </a:graphicData>
        </a:graphic>
      </p:graphicFrame>
      <p:graphicFrame>
        <p:nvGraphicFramePr>
          <p:cNvPr id="338" name="Google Shape;338;p20"/>
          <p:cNvGraphicFramePr/>
          <p:nvPr/>
        </p:nvGraphicFramePr>
        <p:xfrm>
          <a:off x="-108288" y="2942518"/>
          <a:ext cx="4143908" cy="1956913"/>
        </p:xfrm>
        <a:graphic>
          <a:graphicData uri="http://schemas.openxmlformats.org/drawingml/2006/chart">
            <c:chart r:id="rId6"/>
          </a:graphicData>
        </a:graphic>
      </p:graphicFrame>
      <p:graphicFrame>
        <p:nvGraphicFramePr>
          <p:cNvPr id="339" name="Google Shape;339;p20"/>
          <p:cNvGraphicFramePr/>
          <p:nvPr/>
        </p:nvGraphicFramePr>
        <p:xfrm>
          <a:off x="4027437" y="2947826"/>
          <a:ext cx="4178346" cy="1956912"/>
        </p:xfrm>
        <a:graphic>
          <a:graphicData uri="http://schemas.openxmlformats.org/drawingml/2006/chart">
            <c:chart r:id="rId7"/>
          </a:graphicData>
        </a:graphic>
      </p:graphicFrame>
      <p:graphicFrame>
        <p:nvGraphicFramePr>
          <p:cNvPr id="340" name="Google Shape;340;p20"/>
          <p:cNvGraphicFramePr/>
          <p:nvPr/>
        </p:nvGraphicFramePr>
        <p:xfrm>
          <a:off x="8205783" y="2932813"/>
          <a:ext cx="4143908" cy="1955542"/>
        </p:xfrm>
        <a:graphic>
          <a:graphicData uri="http://schemas.openxmlformats.org/drawingml/2006/chart">
            <c:chart r:id="rId8"/>
          </a:graphicData>
        </a:graphic>
      </p:graphicFrame>
      <p:graphicFrame>
        <p:nvGraphicFramePr>
          <p:cNvPr id="341" name="Google Shape;341;p20"/>
          <p:cNvGraphicFramePr/>
          <p:nvPr/>
        </p:nvGraphicFramePr>
        <p:xfrm>
          <a:off x="4027437" y="4899431"/>
          <a:ext cx="4143908" cy="1958122"/>
        </p:xfrm>
        <a:graphic>
          <a:graphicData uri="http://schemas.openxmlformats.org/drawingml/2006/chart">
            <c:chart r:id="rId9"/>
          </a:graphicData>
        </a:graphic>
      </p:graphicFrame>
      <p:graphicFrame>
        <p:nvGraphicFramePr>
          <p:cNvPr id="342" name="Google Shape;342;p20"/>
          <p:cNvGraphicFramePr/>
          <p:nvPr/>
        </p:nvGraphicFramePr>
        <p:xfrm>
          <a:off x="8133755" y="4883533"/>
          <a:ext cx="4178346" cy="1956913"/>
        </p:xfrm>
        <a:graphic>
          <a:graphicData uri="http://schemas.openxmlformats.org/drawingml/2006/chart">
            <c:chart r:id="rId10"/>
          </a:graphicData>
        </a:graphic>
      </p:graphicFrame>
      <p:graphicFrame>
        <p:nvGraphicFramePr>
          <p:cNvPr id="343" name="Google Shape;343;p20"/>
          <p:cNvGraphicFramePr/>
          <p:nvPr/>
        </p:nvGraphicFramePr>
        <p:xfrm>
          <a:off x="-116471" y="4911521"/>
          <a:ext cx="4143908" cy="1949898"/>
        </p:xfrm>
        <a:graphic>
          <a:graphicData uri="http://schemas.openxmlformats.org/drawingml/2006/chart">
            <c:chart r:id="rId11"/>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09" name="Shape 109"/>
        <p:cNvGrpSpPr/>
        <p:nvPr/>
      </p:nvGrpSpPr>
      <p:grpSpPr>
        <a:xfrm>
          <a:off x="0" y="0"/>
          <a:ext cx="0" cy="0"/>
          <a:chOff x="0" y="0"/>
          <a:chExt cx="0" cy="0"/>
        </a:xfrm>
      </p:grpSpPr>
      <p:pic>
        <p:nvPicPr>
          <p:cNvPr descr="http://www.carlmoon.com/PrattPupilsinFrontofPrattsQuartersCarlisleIndianSchool1885L.jpg" id="110" name="Google Shape;110;p2"/>
          <p:cNvPicPr preferRelativeResize="0"/>
          <p:nvPr/>
        </p:nvPicPr>
        <p:blipFill rotWithShape="1">
          <a:blip r:embed="rId3">
            <a:alphaModFix amt="35000"/>
          </a:blip>
          <a:srcRect b="0" l="0" r="0" t="2626"/>
          <a:stretch/>
        </p:blipFill>
        <p:spPr>
          <a:xfrm>
            <a:off x="-7" y="-8"/>
            <a:ext cx="12192000" cy="6855958"/>
          </a:xfrm>
          <a:prstGeom prst="rect">
            <a:avLst/>
          </a:prstGeom>
          <a:noFill/>
          <a:ln>
            <a:noFill/>
          </a:ln>
        </p:spPr>
      </p:pic>
      <p:sp>
        <p:nvSpPr>
          <p:cNvPr id="111" name="Google Shape;111;p2"/>
          <p:cNvSpPr txBox="1"/>
          <p:nvPr>
            <p:ph idx="1" type="body"/>
          </p:nvPr>
        </p:nvSpPr>
        <p:spPr>
          <a:xfrm>
            <a:off x="571222" y="1267034"/>
            <a:ext cx="6382657" cy="383910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accent1"/>
              </a:buClr>
              <a:buSzPts val="2500"/>
              <a:buNone/>
            </a:pPr>
            <a:r>
              <a:rPr b="1" lang="en-US" sz="2500">
                <a:solidFill>
                  <a:schemeClr val="accent1"/>
                </a:solidFill>
              </a:rPr>
              <a:t>NABS VISION: </a:t>
            </a:r>
            <a:endParaRPr/>
          </a:p>
          <a:p>
            <a:pPr indent="0" lvl="0" marL="0" rtl="0" algn="ctr">
              <a:lnSpc>
                <a:spcPct val="90000"/>
              </a:lnSpc>
              <a:spcBef>
                <a:spcPts val="1000"/>
              </a:spcBef>
              <a:spcAft>
                <a:spcPts val="0"/>
              </a:spcAft>
              <a:buClr>
                <a:schemeClr val="lt1"/>
              </a:buClr>
              <a:buSzPts val="3200"/>
              <a:buNone/>
            </a:pPr>
            <a:r>
              <a:rPr b="1" lang="en-US" sz="3200"/>
              <a:t>Indigenous cultural sovereignty.</a:t>
            </a:r>
            <a:endParaRPr/>
          </a:p>
          <a:p>
            <a:pPr indent="0" lvl="0" marL="0" rtl="0" algn="l">
              <a:lnSpc>
                <a:spcPct val="90000"/>
              </a:lnSpc>
              <a:spcBef>
                <a:spcPts val="1000"/>
              </a:spcBef>
              <a:spcAft>
                <a:spcPts val="0"/>
              </a:spcAft>
              <a:buClr>
                <a:schemeClr val="lt1"/>
              </a:buClr>
              <a:buSzPts val="2500"/>
              <a:buNone/>
            </a:pPr>
            <a:r>
              <a:t/>
            </a:r>
            <a:endParaRPr b="1" sz="2500"/>
          </a:p>
          <a:p>
            <a:pPr indent="0" lvl="0" marL="0" rtl="0" algn="ctr">
              <a:lnSpc>
                <a:spcPct val="90000"/>
              </a:lnSpc>
              <a:spcBef>
                <a:spcPts val="1000"/>
              </a:spcBef>
              <a:spcAft>
                <a:spcPts val="0"/>
              </a:spcAft>
              <a:buClr>
                <a:schemeClr val="accent1"/>
              </a:buClr>
              <a:buSzPts val="2500"/>
              <a:buNone/>
            </a:pPr>
            <a:r>
              <a:rPr b="1" lang="en-US" sz="2500">
                <a:solidFill>
                  <a:schemeClr val="accent1"/>
                </a:solidFill>
              </a:rPr>
              <a:t>NABS MISSION: </a:t>
            </a:r>
            <a:endParaRPr/>
          </a:p>
          <a:p>
            <a:pPr indent="0" lvl="0" marL="0" rtl="0" algn="ctr">
              <a:lnSpc>
                <a:spcPct val="90000"/>
              </a:lnSpc>
              <a:spcBef>
                <a:spcPts val="1000"/>
              </a:spcBef>
              <a:spcAft>
                <a:spcPts val="0"/>
              </a:spcAft>
              <a:buClr>
                <a:schemeClr val="lt1"/>
              </a:buClr>
              <a:buSzPts val="3200"/>
              <a:buNone/>
            </a:pPr>
            <a:r>
              <a:rPr b="1" lang="en-US" sz="3200"/>
              <a:t>To lead in the pursuit of understanding and addressing the ongoing trauma created by the US Indian Boarding School policy.</a:t>
            </a:r>
            <a:endParaRPr sz="3200"/>
          </a:p>
        </p:txBody>
      </p:sp>
      <p:sp>
        <p:nvSpPr>
          <p:cNvPr id="112" name="Google Shape;112;p2"/>
          <p:cNvSpPr/>
          <p:nvPr/>
        </p:nvSpPr>
        <p:spPr>
          <a:xfrm>
            <a:off x="7525108" y="-2055"/>
            <a:ext cx="4666892" cy="3481643"/>
          </a:xfrm>
          <a:custGeom>
            <a:rect b="b" l="l" r="r" t="t"/>
            <a:pathLst>
              <a:path extrusionOk="0" h="3481643" w="4666892">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13" name="Google Shape;113;p2"/>
          <p:cNvPicPr preferRelativeResize="0"/>
          <p:nvPr/>
        </p:nvPicPr>
        <p:blipFill rotWithShape="1">
          <a:blip r:embed="rId4">
            <a:alphaModFix/>
          </a:blip>
          <a:srcRect b="1" l="36442" r="36412" t="0"/>
          <a:stretch/>
        </p:blipFill>
        <p:spPr>
          <a:xfrm>
            <a:off x="7689829" y="-2055"/>
            <a:ext cx="4502173" cy="3316924"/>
          </a:xfrm>
          <a:custGeom>
            <a:rect b="b" l="l" r="r" t="t"/>
            <a:pathLst>
              <a:path extrusionOk="0" h="3316924" w="4502173">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a:noFill/>
          <a:ln>
            <a:noFill/>
          </a:ln>
        </p:spPr>
      </p:pic>
      <p:sp>
        <p:nvSpPr>
          <p:cNvPr id="114" name="Google Shape;114;p2"/>
          <p:cNvSpPr/>
          <p:nvPr/>
        </p:nvSpPr>
        <p:spPr>
          <a:xfrm>
            <a:off x="8604737" y="3918051"/>
            <a:ext cx="3587263" cy="2939948"/>
          </a:xfrm>
          <a:custGeom>
            <a:rect b="b" l="l" r="r" t="t"/>
            <a:pathLst>
              <a:path extrusionOk="0" h="2939948" w="3587263">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id="115" name="Google Shape;115;p2"/>
          <p:cNvPicPr preferRelativeResize="0"/>
          <p:nvPr/>
        </p:nvPicPr>
        <p:blipFill rotWithShape="1">
          <a:blip r:embed="rId5">
            <a:alphaModFix/>
          </a:blip>
          <a:srcRect b="18418" l="0" r="1" t="0"/>
          <a:stretch/>
        </p:blipFill>
        <p:spPr>
          <a:xfrm>
            <a:off x="8768834" y="4082148"/>
            <a:ext cx="3423175" cy="2775859"/>
          </a:xfrm>
          <a:custGeom>
            <a:rect b="b" l="l" r="r" t="t"/>
            <a:pathLst>
              <a:path extrusionOk="0" h="2775859" w="3423175">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8" name="Shape 348"/>
        <p:cNvGrpSpPr/>
        <p:nvPr/>
      </p:nvGrpSpPr>
      <p:grpSpPr>
        <a:xfrm>
          <a:off x="0" y="0"/>
          <a:ext cx="0" cy="0"/>
          <a:chOff x="0" y="0"/>
          <a:chExt cx="0" cy="0"/>
        </a:xfrm>
      </p:grpSpPr>
      <p:pic>
        <p:nvPicPr>
          <p:cNvPr id="349" name="Google Shape;349;p21"/>
          <p:cNvPicPr preferRelativeResize="0"/>
          <p:nvPr/>
        </p:nvPicPr>
        <p:blipFill rotWithShape="1">
          <a:blip r:embed="rId3">
            <a:alphaModFix/>
          </a:blip>
          <a:srcRect b="0" l="0" r="0" t="15730"/>
          <a:stretch/>
        </p:blipFill>
        <p:spPr>
          <a:xfrm>
            <a:off x="20" y="10"/>
            <a:ext cx="12191980" cy="6857990"/>
          </a:xfrm>
          <a:prstGeom prst="rect">
            <a:avLst/>
          </a:prstGeom>
          <a:noFill/>
          <a:ln>
            <a:noFill/>
          </a:ln>
        </p:spPr>
      </p:pic>
      <p:sp>
        <p:nvSpPr>
          <p:cNvPr id="350" name="Google Shape;350;p21"/>
          <p:cNvSpPr/>
          <p:nvPr/>
        </p:nvSpPr>
        <p:spPr>
          <a:xfrm>
            <a:off x="336884" y="321176"/>
            <a:ext cx="7197772" cy="5896743"/>
          </a:xfrm>
          <a:prstGeom prst="rect">
            <a:avLst/>
          </a:prstGeom>
          <a:solidFill>
            <a:schemeClr val="lt1">
              <a:alpha val="89019"/>
            </a:schemeClr>
          </a:solidFill>
          <a:ln cap="sq" cmpd="thinThick" w="1270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51" name="Google Shape;351;p21"/>
          <p:cNvSpPr txBox="1"/>
          <p:nvPr>
            <p:ph type="title"/>
          </p:nvPr>
        </p:nvSpPr>
        <p:spPr>
          <a:xfrm>
            <a:off x="594804" y="640263"/>
            <a:ext cx="6619811" cy="13449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Mental Health Impacts</a:t>
            </a:r>
            <a:endParaRPr/>
          </a:p>
        </p:txBody>
      </p:sp>
      <p:grpSp>
        <p:nvGrpSpPr>
          <p:cNvPr id="352" name="Google Shape;352;p21"/>
          <p:cNvGrpSpPr/>
          <p:nvPr/>
        </p:nvGrpSpPr>
        <p:grpSpPr>
          <a:xfrm>
            <a:off x="594109" y="2162907"/>
            <a:ext cx="6620505" cy="3690721"/>
            <a:chOff x="0" y="41144"/>
            <a:chExt cx="6620505" cy="3690721"/>
          </a:xfrm>
        </p:grpSpPr>
        <p:sp>
          <p:nvSpPr>
            <p:cNvPr id="353" name="Google Shape;353;p21"/>
            <p:cNvSpPr/>
            <p:nvPr/>
          </p:nvSpPr>
          <p:spPr>
            <a:xfrm>
              <a:off x="0" y="41144"/>
              <a:ext cx="6620505" cy="87516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21"/>
            <p:cNvSpPr txBox="1"/>
            <p:nvPr/>
          </p:nvSpPr>
          <p:spPr>
            <a:xfrm>
              <a:off x="42722" y="83866"/>
              <a:ext cx="6535061" cy="789716"/>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b="0" i="0" lang="en-US" sz="2200" u="none" cap="none" strike="noStrike">
                  <a:solidFill>
                    <a:schemeClr val="lt1"/>
                  </a:solidFill>
                  <a:latin typeface="Calibri"/>
                  <a:ea typeface="Calibri"/>
                  <a:cs typeface="Calibri"/>
                  <a:sym typeface="Calibri"/>
                </a:rPr>
                <a:t>Nearly half of respondents reported being diagnosed with a mental health condition</a:t>
              </a:r>
              <a:endParaRPr b="0" i="0" sz="1400" u="none" cap="none" strike="noStrike">
                <a:solidFill>
                  <a:srgbClr val="000000"/>
                </a:solidFill>
                <a:latin typeface="Arial"/>
                <a:ea typeface="Arial"/>
                <a:cs typeface="Arial"/>
                <a:sym typeface="Arial"/>
              </a:endParaRPr>
            </a:p>
          </p:txBody>
        </p:sp>
        <p:sp>
          <p:nvSpPr>
            <p:cNvPr id="355" name="Google Shape;355;p21"/>
            <p:cNvSpPr/>
            <p:nvPr/>
          </p:nvSpPr>
          <p:spPr>
            <a:xfrm>
              <a:off x="0" y="979664"/>
              <a:ext cx="6620505" cy="875160"/>
            </a:xfrm>
            <a:prstGeom prst="roundRect">
              <a:avLst>
                <a:gd fmla="val 16667" name="adj"/>
              </a:avLst>
            </a:prstGeom>
            <a:solidFill>
              <a:srgbClr val="50C9B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21"/>
            <p:cNvSpPr txBox="1"/>
            <p:nvPr/>
          </p:nvSpPr>
          <p:spPr>
            <a:xfrm>
              <a:off x="42722" y="1022386"/>
              <a:ext cx="6535061" cy="789716"/>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b="0" i="0" lang="en-US" sz="2200" u="none" cap="none" strike="noStrike">
                  <a:solidFill>
                    <a:schemeClr val="lt1"/>
                  </a:solidFill>
                  <a:latin typeface="Calibri"/>
                  <a:ea typeface="Calibri"/>
                  <a:cs typeface="Calibri"/>
                  <a:sym typeface="Calibri"/>
                </a:rPr>
                <a:t>77% reported struggling with depression</a:t>
              </a:r>
              <a:endParaRPr b="0" i="0" sz="1400" u="none" cap="none" strike="noStrike">
                <a:solidFill>
                  <a:srgbClr val="000000"/>
                </a:solidFill>
                <a:latin typeface="Arial"/>
                <a:ea typeface="Arial"/>
                <a:cs typeface="Arial"/>
                <a:sym typeface="Arial"/>
              </a:endParaRPr>
            </a:p>
          </p:txBody>
        </p:sp>
        <p:sp>
          <p:nvSpPr>
            <p:cNvPr id="357" name="Google Shape;357;p21"/>
            <p:cNvSpPr/>
            <p:nvPr/>
          </p:nvSpPr>
          <p:spPr>
            <a:xfrm>
              <a:off x="0" y="1918185"/>
              <a:ext cx="6620505" cy="875160"/>
            </a:xfrm>
            <a:prstGeom prst="roundRect">
              <a:avLst>
                <a:gd fmla="val 16667" name="adj"/>
              </a:avLst>
            </a:prstGeom>
            <a:solidFill>
              <a:srgbClr val="48BD62"/>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21"/>
            <p:cNvSpPr txBox="1"/>
            <p:nvPr/>
          </p:nvSpPr>
          <p:spPr>
            <a:xfrm>
              <a:off x="42722" y="1960907"/>
              <a:ext cx="6535061" cy="789716"/>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b="0" i="0" lang="en-US" sz="2200" u="none" cap="none" strike="noStrike">
                  <a:solidFill>
                    <a:schemeClr val="lt1"/>
                  </a:solidFill>
                  <a:latin typeface="Calibri"/>
                  <a:ea typeface="Calibri"/>
                  <a:cs typeface="Calibri"/>
                  <a:sym typeface="Calibri"/>
                </a:rPr>
                <a:t>Approx. 1/3 of respondents reported symptoms of PTSD</a:t>
              </a:r>
              <a:endParaRPr b="0" i="0" sz="1400" u="none" cap="none" strike="noStrike">
                <a:solidFill>
                  <a:srgbClr val="000000"/>
                </a:solidFill>
                <a:latin typeface="Arial"/>
                <a:ea typeface="Arial"/>
                <a:cs typeface="Arial"/>
                <a:sym typeface="Arial"/>
              </a:endParaRPr>
            </a:p>
          </p:txBody>
        </p:sp>
        <p:sp>
          <p:nvSpPr>
            <p:cNvPr id="359" name="Google Shape;359;p21"/>
            <p:cNvSpPr/>
            <p:nvPr/>
          </p:nvSpPr>
          <p:spPr>
            <a:xfrm>
              <a:off x="0" y="2856705"/>
              <a:ext cx="6620505" cy="875160"/>
            </a:xfrm>
            <a:prstGeom prst="roundRect">
              <a:avLst>
                <a:gd fmla="val 16667" name="adj"/>
              </a:avLst>
            </a:prstGeom>
            <a:solidFill>
              <a:srgbClr val="6FAB4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21"/>
            <p:cNvSpPr txBox="1"/>
            <p:nvPr/>
          </p:nvSpPr>
          <p:spPr>
            <a:xfrm>
              <a:off x="42722" y="2899427"/>
              <a:ext cx="6535061" cy="789716"/>
            </a:xfrm>
            <a:prstGeom prst="rect">
              <a:avLst/>
            </a:prstGeom>
            <a:noFill/>
            <a:ln>
              <a:noFill/>
            </a:ln>
          </p:spPr>
          <p:txBody>
            <a:bodyPr anchorCtr="0" anchor="ctr" bIns="83800" lIns="83800" spcFirstLastPara="1" rIns="83800" wrap="square" tIns="83800">
              <a:noAutofit/>
            </a:bodyPr>
            <a:lstStyle/>
            <a:p>
              <a:pPr indent="0" lvl="0" marL="0" marR="0" rtl="0" algn="l">
                <a:lnSpc>
                  <a:spcPct val="90000"/>
                </a:lnSpc>
                <a:spcBef>
                  <a:spcPts val="0"/>
                </a:spcBef>
                <a:spcAft>
                  <a:spcPts val="0"/>
                </a:spcAft>
                <a:buClr>
                  <a:schemeClr val="lt1"/>
                </a:buClr>
                <a:buSzPts val="2200"/>
                <a:buFont typeface="Calibri"/>
                <a:buNone/>
              </a:pPr>
              <a:r>
                <a:rPr b="0" i="0" lang="en-US" sz="2200" u="none" cap="none" strike="noStrike">
                  <a:solidFill>
                    <a:schemeClr val="lt1"/>
                  </a:solidFill>
                  <a:latin typeface="Calibri"/>
                  <a:ea typeface="Calibri"/>
                  <a:cs typeface="Calibri"/>
                  <a:sym typeface="Calibri"/>
                </a:rPr>
                <a:t>75% of respondents reported having attempted suicide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5" name="Shape 365"/>
        <p:cNvGrpSpPr/>
        <p:nvPr/>
      </p:nvGrpSpPr>
      <p:grpSpPr>
        <a:xfrm>
          <a:off x="0" y="0"/>
          <a:ext cx="0" cy="0"/>
          <a:chOff x="0" y="0"/>
          <a:chExt cx="0" cy="0"/>
        </a:xfrm>
      </p:grpSpPr>
      <p:sp>
        <p:nvSpPr>
          <p:cNvPr id="366" name="Google Shape;366;p22"/>
          <p:cNvSpPr/>
          <p:nvPr/>
        </p:nvSpPr>
        <p:spPr>
          <a:xfrm>
            <a:off x="0" y="0"/>
            <a:ext cx="1218894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67" name="Google Shape;367;p22"/>
          <p:cNvSpPr/>
          <p:nvPr/>
        </p:nvSpPr>
        <p:spPr>
          <a:xfrm>
            <a:off x="0" y="0"/>
            <a:ext cx="12188949"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368" name="Google Shape;368;p22"/>
          <p:cNvGrpSpPr/>
          <p:nvPr/>
        </p:nvGrpSpPr>
        <p:grpSpPr>
          <a:xfrm>
            <a:off x="0" y="0"/>
            <a:ext cx="4707053" cy="6858000"/>
            <a:chOff x="651279" y="598259"/>
            <a:chExt cx="10889442" cy="5680742"/>
          </a:xfrm>
        </p:grpSpPr>
        <p:sp>
          <p:nvSpPr>
            <p:cNvPr id="369" name="Google Shape;369;p22"/>
            <p:cNvSpPr/>
            <p:nvPr/>
          </p:nvSpPr>
          <p:spPr>
            <a:xfrm>
              <a:off x="651279" y="598259"/>
              <a:ext cx="10889442" cy="5680742"/>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0" name="Google Shape;370;p22"/>
            <p:cNvSpPr/>
            <p:nvPr/>
          </p:nvSpPr>
          <p:spPr>
            <a:xfrm>
              <a:off x="651279" y="598259"/>
              <a:ext cx="10889442" cy="5680742"/>
            </a:xfrm>
            <a:prstGeom prst="rect">
              <a:avLst/>
            </a:prstGeom>
            <a:solidFill>
              <a:schemeClr val="accent6">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grpSp>
        <p:nvGrpSpPr>
          <p:cNvPr id="371" name="Google Shape;371;p22"/>
          <p:cNvGrpSpPr/>
          <p:nvPr/>
        </p:nvGrpSpPr>
        <p:grpSpPr>
          <a:xfrm>
            <a:off x="1524" y="0"/>
            <a:ext cx="12188952" cy="6858000"/>
            <a:chOff x="0" y="0"/>
            <a:chExt cx="12188952" cy="6858000"/>
          </a:xfrm>
        </p:grpSpPr>
        <p:sp>
          <p:nvSpPr>
            <p:cNvPr id="372" name="Google Shape;372;p22"/>
            <p:cNvSpPr/>
            <p:nvPr/>
          </p:nvSpPr>
          <p:spPr>
            <a:xfrm>
              <a:off x="26122" y="6015669"/>
              <a:ext cx="2605762" cy="842331"/>
            </a:xfrm>
            <a:custGeom>
              <a:rect b="b" l="l" r="r" t="t"/>
              <a:pathLst>
                <a:path extrusionOk="0" h="1033951" w="3180577">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lt1">
                <a:alpha val="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3" name="Google Shape;373;p22"/>
            <p:cNvSpPr/>
            <p:nvPr/>
          </p:nvSpPr>
          <p:spPr>
            <a:xfrm>
              <a:off x="655184" y="5798001"/>
              <a:ext cx="2485581" cy="1059999"/>
            </a:xfrm>
            <a:custGeom>
              <a:rect b="b" l="l" r="r" t="t"/>
              <a:pathLst>
                <a:path extrusionOk="0" h="1050628" w="244976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l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4" name="Google Shape;374;p22"/>
            <p:cNvSpPr/>
            <p:nvPr/>
          </p:nvSpPr>
          <p:spPr>
            <a:xfrm>
              <a:off x="3474720" y="0"/>
              <a:ext cx="6177282" cy="1778750"/>
            </a:xfrm>
            <a:custGeom>
              <a:rect b="b" l="l" r="r" t="t"/>
              <a:pathLst>
                <a:path extrusionOk="0" h="1849426" w="6386648">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lt1">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5" name="Google Shape;375;p22"/>
            <p:cNvSpPr/>
            <p:nvPr/>
          </p:nvSpPr>
          <p:spPr>
            <a:xfrm>
              <a:off x="0" y="2390523"/>
              <a:ext cx="611491" cy="1421482"/>
            </a:xfrm>
            <a:custGeom>
              <a:rect b="b" l="l" r="r" t="t"/>
              <a:pathLst>
                <a:path extrusionOk="0" h="1429512" w="611491">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l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6" name="Google Shape;376;p22"/>
            <p:cNvSpPr/>
            <p:nvPr/>
          </p:nvSpPr>
          <p:spPr>
            <a:xfrm>
              <a:off x="3792772" y="0"/>
              <a:ext cx="2423863" cy="1343767"/>
            </a:xfrm>
            <a:custGeom>
              <a:rect b="b" l="l" r="r" t="t"/>
              <a:pathLst>
                <a:path extrusionOk="0" h="1681468" w="3015964">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lt1">
                <a:alpha val="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7" name="Google Shape;377;p22"/>
            <p:cNvSpPr/>
            <p:nvPr/>
          </p:nvSpPr>
          <p:spPr>
            <a:xfrm>
              <a:off x="10946850" y="0"/>
              <a:ext cx="1242102" cy="2620884"/>
            </a:xfrm>
            <a:custGeom>
              <a:rect b="b" l="l" r="r" t="t"/>
              <a:pathLst>
                <a:path extrusionOk="0" h="2635689" w="1242102">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lt1">
                <a:alpha val="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78" name="Google Shape;378;p22"/>
            <p:cNvSpPr/>
            <p:nvPr/>
          </p:nvSpPr>
          <p:spPr>
            <a:xfrm>
              <a:off x="0" y="0"/>
              <a:ext cx="1577788" cy="980141"/>
            </a:xfrm>
            <a:custGeom>
              <a:rect b="b" l="l" r="r" t="t"/>
              <a:pathLst>
                <a:path extrusionOk="0" h="795676" w="1471018">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lt1">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379" name="Google Shape;379;p22"/>
          <p:cNvSpPr txBox="1"/>
          <p:nvPr>
            <p:ph type="title"/>
          </p:nvPr>
        </p:nvSpPr>
        <p:spPr>
          <a:xfrm>
            <a:off x="786385" y="841248"/>
            <a:ext cx="3515244" cy="534009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Calibri"/>
              <a:buNone/>
            </a:pPr>
            <a:r>
              <a:rPr lang="en-US" sz="4800">
                <a:solidFill>
                  <a:schemeClr val="lt1"/>
                </a:solidFill>
              </a:rPr>
              <a:t>Parenting</a:t>
            </a:r>
            <a:endParaRPr/>
          </a:p>
        </p:txBody>
      </p:sp>
      <p:grpSp>
        <p:nvGrpSpPr>
          <p:cNvPr id="380" name="Google Shape;380;p22"/>
          <p:cNvGrpSpPr/>
          <p:nvPr/>
        </p:nvGrpSpPr>
        <p:grpSpPr>
          <a:xfrm>
            <a:off x="4985886" y="838032"/>
            <a:ext cx="6367912" cy="5191560"/>
            <a:chOff x="0" y="607026"/>
            <a:chExt cx="6367912" cy="5191560"/>
          </a:xfrm>
        </p:grpSpPr>
        <p:sp>
          <p:nvSpPr>
            <p:cNvPr id="381" name="Google Shape;381;p22"/>
            <p:cNvSpPr/>
            <p:nvPr/>
          </p:nvSpPr>
          <p:spPr>
            <a:xfrm>
              <a:off x="0" y="607026"/>
              <a:ext cx="6367912" cy="2529540"/>
            </a:xfrm>
            <a:prstGeom prst="roundRect">
              <a:avLst>
                <a:gd fmla="val 16667"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22"/>
            <p:cNvSpPr txBox="1"/>
            <p:nvPr/>
          </p:nvSpPr>
          <p:spPr>
            <a:xfrm>
              <a:off x="123482" y="730508"/>
              <a:ext cx="6120948" cy="2282576"/>
            </a:xfrm>
            <a:prstGeom prst="rect">
              <a:avLst/>
            </a:prstGeom>
            <a:noFill/>
            <a:ln>
              <a:noFill/>
            </a:ln>
          </p:spPr>
          <p:txBody>
            <a:bodyPr anchorCtr="0" anchor="ctr" bIns="175250" lIns="175250" spcFirstLastPara="1" rIns="175250" wrap="square" tIns="175250">
              <a:noAutofit/>
            </a:bodyPr>
            <a:lstStyle/>
            <a:p>
              <a:pPr indent="0" lvl="0" marL="0" marR="0" rtl="0" algn="l">
                <a:lnSpc>
                  <a:spcPct val="90000"/>
                </a:lnSpc>
                <a:spcBef>
                  <a:spcPts val="0"/>
                </a:spcBef>
                <a:spcAft>
                  <a:spcPts val="0"/>
                </a:spcAft>
                <a:buClr>
                  <a:schemeClr val="lt1"/>
                </a:buClr>
                <a:buSzPts val="4600"/>
                <a:buFont typeface="Calibri"/>
                <a:buNone/>
              </a:pPr>
              <a:r>
                <a:rPr b="0" i="0" lang="en-US" sz="4600" u="none" cap="none" strike="noStrike">
                  <a:solidFill>
                    <a:schemeClr val="lt1"/>
                  </a:solidFill>
                  <a:latin typeface="Calibri"/>
                  <a:ea typeface="Calibri"/>
                  <a:cs typeface="Calibri"/>
                  <a:sym typeface="Calibri"/>
                </a:rPr>
                <a:t>12% reported their children placed in foster care or adopted out</a:t>
              </a:r>
              <a:endParaRPr b="0" i="0" sz="1400" u="none" cap="none" strike="noStrike">
                <a:solidFill>
                  <a:srgbClr val="000000"/>
                </a:solidFill>
                <a:latin typeface="Arial"/>
                <a:ea typeface="Arial"/>
                <a:cs typeface="Arial"/>
                <a:sym typeface="Arial"/>
              </a:endParaRPr>
            </a:p>
          </p:txBody>
        </p:sp>
        <p:sp>
          <p:nvSpPr>
            <p:cNvPr id="383" name="Google Shape;383;p22"/>
            <p:cNvSpPr/>
            <p:nvPr/>
          </p:nvSpPr>
          <p:spPr>
            <a:xfrm>
              <a:off x="0" y="3269046"/>
              <a:ext cx="6367912" cy="2529540"/>
            </a:xfrm>
            <a:prstGeom prst="roundRect">
              <a:avLst>
                <a:gd fmla="val 16667" name="adj"/>
              </a:avLst>
            </a:prstGeom>
            <a:solidFill>
              <a:srgbClr val="6FAB4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22"/>
            <p:cNvSpPr txBox="1"/>
            <p:nvPr/>
          </p:nvSpPr>
          <p:spPr>
            <a:xfrm>
              <a:off x="123482" y="3392528"/>
              <a:ext cx="6120948" cy="2282576"/>
            </a:xfrm>
            <a:prstGeom prst="rect">
              <a:avLst/>
            </a:prstGeom>
            <a:noFill/>
            <a:ln>
              <a:noFill/>
            </a:ln>
          </p:spPr>
          <p:txBody>
            <a:bodyPr anchorCtr="0" anchor="ctr" bIns="175250" lIns="175250" spcFirstLastPara="1" rIns="175250" wrap="square" tIns="175250">
              <a:noAutofit/>
            </a:bodyPr>
            <a:lstStyle/>
            <a:p>
              <a:pPr indent="0" lvl="0" marL="0" marR="0" rtl="0" algn="l">
                <a:lnSpc>
                  <a:spcPct val="90000"/>
                </a:lnSpc>
                <a:spcBef>
                  <a:spcPts val="0"/>
                </a:spcBef>
                <a:spcAft>
                  <a:spcPts val="0"/>
                </a:spcAft>
                <a:buClr>
                  <a:schemeClr val="lt1"/>
                </a:buClr>
                <a:buSzPts val="4600"/>
                <a:buFont typeface="Calibri"/>
                <a:buNone/>
              </a:pPr>
              <a:r>
                <a:rPr b="0" i="0" lang="en-US" sz="4600" u="none" cap="none" strike="noStrike">
                  <a:solidFill>
                    <a:schemeClr val="lt1"/>
                  </a:solidFill>
                  <a:latin typeface="Calibri"/>
                  <a:ea typeface="Calibri"/>
                  <a:cs typeface="Calibri"/>
                  <a:sym typeface="Calibri"/>
                </a:rPr>
                <a:t>87% believed their experience affected their parenting</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9" name="Shape 389"/>
        <p:cNvGrpSpPr/>
        <p:nvPr/>
      </p:nvGrpSpPr>
      <p:grpSpPr>
        <a:xfrm>
          <a:off x="0" y="0"/>
          <a:ext cx="0" cy="0"/>
          <a:chOff x="0" y="0"/>
          <a:chExt cx="0" cy="0"/>
        </a:xfrm>
      </p:grpSpPr>
      <p:pic>
        <p:nvPicPr>
          <p:cNvPr descr="A picture containing outdoor, sky, grass, tree&#10;&#10;Description automatically generated" id="390" name="Google Shape;390;p23"/>
          <p:cNvPicPr preferRelativeResize="0"/>
          <p:nvPr/>
        </p:nvPicPr>
        <p:blipFill rotWithShape="1">
          <a:blip r:embed="rId3">
            <a:alphaModFix/>
          </a:blip>
          <a:srcRect b="8894" l="0" r="9091" t="14498"/>
          <a:stretch/>
        </p:blipFill>
        <p:spPr>
          <a:xfrm>
            <a:off x="3296673" y="0"/>
            <a:ext cx="12191980" cy="6857990"/>
          </a:xfrm>
          <a:prstGeom prst="rect">
            <a:avLst/>
          </a:prstGeom>
          <a:noFill/>
          <a:ln>
            <a:noFill/>
          </a:ln>
        </p:spPr>
      </p:pic>
      <p:sp>
        <p:nvSpPr>
          <p:cNvPr id="391" name="Google Shape;391;p23"/>
          <p:cNvSpPr/>
          <p:nvPr/>
        </p:nvSpPr>
        <p:spPr>
          <a:xfrm>
            <a:off x="336884" y="321176"/>
            <a:ext cx="7197772" cy="5896743"/>
          </a:xfrm>
          <a:prstGeom prst="rect">
            <a:avLst/>
          </a:prstGeom>
          <a:solidFill>
            <a:schemeClr val="lt1">
              <a:alpha val="89019"/>
            </a:schemeClr>
          </a:solidFill>
          <a:ln cap="sq" cmpd="thinThick" w="1270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92" name="Google Shape;392;p23"/>
          <p:cNvSpPr txBox="1"/>
          <p:nvPr>
            <p:ph type="title"/>
          </p:nvPr>
        </p:nvSpPr>
        <p:spPr>
          <a:xfrm>
            <a:off x="594804" y="640263"/>
            <a:ext cx="6619811" cy="13449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000"/>
              <a:buFont typeface="Calibri"/>
              <a:buNone/>
            </a:pPr>
            <a:r>
              <a:rPr lang="en-US" sz="4000"/>
              <a:t>Healing</a:t>
            </a:r>
            <a:endParaRPr/>
          </a:p>
        </p:txBody>
      </p:sp>
      <p:grpSp>
        <p:nvGrpSpPr>
          <p:cNvPr id="393" name="Google Shape;393;p23"/>
          <p:cNvGrpSpPr/>
          <p:nvPr/>
        </p:nvGrpSpPr>
        <p:grpSpPr>
          <a:xfrm>
            <a:off x="594109" y="2648008"/>
            <a:ext cx="6620505" cy="2720520"/>
            <a:chOff x="0" y="526245"/>
            <a:chExt cx="6620505" cy="2720520"/>
          </a:xfrm>
        </p:grpSpPr>
        <p:sp>
          <p:nvSpPr>
            <p:cNvPr id="394" name="Google Shape;394;p23"/>
            <p:cNvSpPr/>
            <p:nvPr/>
          </p:nvSpPr>
          <p:spPr>
            <a:xfrm>
              <a:off x="0" y="526245"/>
              <a:ext cx="6620505" cy="1312740"/>
            </a:xfrm>
            <a:prstGeom prst="roundRect">
              <a:avLst>
                <a:gd fmla="val 16667" name="adj"/>
              </a:avLst>
            </a:prstGeom>
            <a:gradFill>
              <a:gsLst>
                <a:gs pos="0">
                  <a:srgbClr val="5E697B"/>
                </a:gs>
                <a:gs pos="50000">
                  <a:srgbClr val="42536A"/>
                </a:gs>
                <a:gs pos="100000">
                  <a:srgbClr val="38495F"/>
                </a:gs>
              </a:gsLst>
              <a:lin ang="5400000" scaled="0"/>
            </a:gradFill>
            <a:ln>
              <a:noFill/>
            </a:ln>
            <a:effectLst>
              <a:outerShdw blurRad="57150" rotWithShape="0" algn="ctr" dir="5400000" dist="19050">
                <a:srgbClr val="000000">
                  <a:alpha val="619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23"/>
            <p:cNvSpPr txBox="1"/>
            <p:nvPr/>
          </p:nvSpPr>
          <p:spPr>
            <a:xfrm>
              <a:off x="64083" y="590328"/>
              <a:ext cx="6492339" cy="1184574"/>
            </a:xfrm>
            <a:prstGeom prst="rect">
              <a:avLst/>
            </a:prstGeom>
            <a:noFill/>
            <a:ln>
              <a:noFill/>
            </a:ln>
          </p:spPr>
          <p:txBody>
            <a:bodyPr anchorCtr="0" anchor="ctr" bIns="125725" lIns="125725" spcFirstLastPara="1" rIns="125725" wrap="square" tIns="125725">
              <a:noAutofit/>
            </a:bodyPr>
            <a:lstStyle/>
            <a:p>
              <a:pPr indent="0" lvl="0" marL="0" marR="0" rtl="0" algn="l">
                <a:lnSpc>
                  <a:spcPct val="90000"/>
                </a:lnSpc>
                <a:spcBef>
                  <a:spcPts val="0"/>
                </a:spcBef>
                <a:spcAft>
                  <a:spcPts val="0"/>
                </a:spcAft>
                <a:buClr>
                  <a:schemeClr val="lt1"/>
                </a:buClr>
                <a:buSzPts val="3300"/>
                <a:buFont typeface="Calibri"/>
                <a:buNone/>
              </a:pPr>
              <a:r>
                <a:rPr b="0" i="0" lang="en-US" sz="3300" u="none" cap="none" strike="noStrike">
                  <a:solidFill>
                    <a:schemeClr val="lt1"/>
                  </a:solidFill>
                  <a:latin typeface="Calibri"/>
                  <a:ea typeface="Calibri"/>
                  <a:cs typeface="Calibri"/>
                  <a:sym typeface="Calibri"/>
                </a:rPr>
                <a:t>81% of respondents believe they need to heal from their experiences</a:t>
              </a:r>
              <a:endParaRPr b="0" i="0" sz="1400" u="none" cap="none" strike="noStrike">
                <a:solidFill>
                  <a:srgbClr val="000000"/>
                </a:solidFill>
                <a:latin typeface="Arial"/>
                <a:ea typeface="Arial"/>
                <a:cs typeface="Arial"/>
                <a:sym typeface="Arial"/>
              </a:endParaRPr>
            </a:p>
          </p:txBody>
        </p:sp>
        <p:sp>
          <p:nvSpPr>
            <p:cNvPr id="396" name="Google Shape;396;p23"/>
            <p:cNvSpPr/>
            <p:nvPr/>
          </p:nvSpPr>
          <p:spPr>
            <a:xfrm>
              <a:off x="0" y="1934025"/>
              <a:ext cx="6620505" cy="1312740"/>
            </a:xfrm>
            <a:prstGeom prst="roundRect">
              <a:avLst>
                <a:gd fmla="val 16667" name="adj"/>
              </a:avLst>
            </a:prstGeom>
            <a:gradFill>
              <a:gsLst>
                <a:gs pos="0">
                  <a:srgbClr val="5E697B"/>
                </a:gs>
                <a:gs pos="50000">
                  <a:srgbClr val="42536A"/>
                </a:gs>
                <a:gs pos="100000">
                  <a:srgbClr val="38495F"/>
                </a:gs>
              </a:gsLst>
              <a:lin ang="5400000" scaled="0"/>
            </a:gradFill>
            <a:ln>
              <a:noFill/>
            </a:ln>
            <a:effectLst>
              <a:outerShdw blurRad="57150" rotWithShape="0" algn="ctr" dir="5400000" dist="19050">
                <a:srgbClr val="000000">
                  <a:alpha val="619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23"/>
            <p:cNvSpPr txBox="1"/>
            <p:nvPr/>
          </p:nvSpPr>
          <p:spPr>
            <a:xfrm>
              <a:off x="64083" y="1998108"/>
              <a:ext cx="6492339" cy="1184574"/>
            </a:xfrm>
            <a:prstGeom prst="rect">
              <a:avLst/>
            </a:prstGeom>
            <a:noFill/>
            <a:ln>
              <a:noFill/>
            </a:ln>
          </p:spPr>
          <p:txBody>
            <a:bodyPr anchorCtr="0" anchor="ctr" bIns="125725" lIns="125725" spcFirstLastPara="1" rIns="125725" wrap="square" tIns="125725">
              <a:noAutofit/>
            </a:bodyPr>
            <a:lstStyle/>
            <a:p>
              <a:pPr indent="0" lvl="0" marL="0" marR="0" rtl="0" algn="l">
                <a:lnSpc>
                  <a:spcPct val="90000"/>
                </a:lnSpc>
                <a:spcBef>
                  <a:spcPts val="0"/>
                </a:spcBef>
                <a:spcAft>
                  <a:spcPts val="0"/>
                </a:spcAft>
                <a:buClr>
                  <a:schemeClr val="lt1"/>
                </a:buClr>
                <a:buSzPts val="3300"/>
                <a:buFont typeface="Calibri"/>
                <a:buNone/>
              </a:pPr>
              <a:r>
                <a:rPr b="0" i="0" lang="en-US" sz="3300" u="none" cap="none" strike="noStrike">
                  <a:solidFill>
                    <a:schemeClr val="lt1"/>
                  </a:solidFill>
                  <a:latin typeface="Calibri"/>
                  <a:ea typeface="Calibri"/>
                  <a:cs typeface="Calibri"/>
                  <a:sym typeface="Calibri"/>
                </a:rPr>
                <a:t>73% have sought therapy or counseling</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2" name="Shape 402"/>
        <p:cNvGrpSpPr/>
        <p:nvPr/>
      </p:nvGrpSpPr>
      <p:grpSpPr>
        <a:xfrm>
          <a:off x="0" y="0"/>
          <a:ext cx="0" cy="0"/>
          <a:chOff x="0" y="0"/>
          <a:chExt cx="0" cy="0"/>
        </a:xfrm>
      </p:grpSpPr>
      <p:sp>
        <p:nvSpPr>
          <p:cNvPr id="403" name="Google Shape;403;p24"/>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4" name="Google Shape;404;p24"/>
          <p:cNvSpPr/>
          <p:nvPr/>
        </p:nvSpPr>
        <p:spPr>
          <a:xfrm>
            <a:off x="10289" y="0"/>
            <a:ext cx="12192000" cy="93582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05" name="Google Shape;405;p24"/>
          <p:cNvSpPr txBox="1"/>
          <p:nvPr>
            <p:ph type="title"/>
          </p:nvPr>
        </p:nvSpPr>
        <p:spPr>
          <a:xfrm>
            <a:off x="1014141" y="1450655"/>
            <a:ext cx="3932030" cy="395669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600"/>
              <a:buFont typeface="Calibri"/>
              <a:buNone/>
            </a:pPr>
            <a:r>
              <a:rPr lang="en-US" sz="5600">
                <a:solidFill>
                  <a:schemeClr val="lt1"/>
                </a:solidFill>
              </a:rPr>
              <a:t>2014 White House Report on Native Youth</a:t>
            </a:r>
            <a:endParaRPr/>
          </a:p>
        </p:txBody>
      </p:sp>
      <p:cxnSp>
        <p:nvCxnSpPr>
          <p:cNvPr id="406" name="Google Shape;406;p24"/>
          <p:cNvCxnSpPr/>
          <p:nvPr/>
        </p:nvCxnSpPr>
        <p:spPr>
          <a:xfrm rot="10800000">
            <a:off x="1014141" y="1450655"/>
            <a:ext cx="3932030" cy="0"/>
          </a:xfrm>
          <a:prstGeom prst="straightConnector1">
            <a:avLst/>
          </a:prstGeom>
          <a:noFill/>
          <a:ln cap="flat" cmpd="sng" w="12700">
            <a:solidFill>
              <a:schemeClr val="accent2"/>
            </a:solidFill>
            <a:prstDash val="solid"/>
            <a:miter lim="800000"/>
            <a:headEnd len="sm" w="sm" type="none"/>
            <a:tailEnd len="sm" w="sm" type="none"/>
          </a:ln>
        </p:spPr>
      </p:cxnSp>
      <p:cxnSp>
        <p:nvCxnSpPr>
          <p:cNvPr id="407" name="Google Shape;407;p24"/>
          <p:cNvCxnSpPr/>
          <p:nvPr/>
        </p:nvCxnSpPr>
        <p:spPr>
          <a:xfrm rot="10800000">
            <a:off x="1014141" y="5408571"/>
            <a:ext cx="3932030" cy="0"/>
          </a:xfrm>
          <a:prstGeom prst="straightConnector1">
            <a:avLst/>
          </a:prstGeom>
          <a:noFill/>
          <a:ln cap="flat" cmpd="sng" w="12700">
            <a:solidFill>
              <a:schemeClr val="accent2"/>
            </a:solidFill>
            <a:prstDash val="solid"/>
            <a:miter lim="800000"/>
            <a:headEnd len="sm" w="sm" type="none"/>
            <a:tailEnd len="sm" w="sm" type="none"/>
          </a:ln>
        </p:spPr>
      </p:cxnSp>
      <p:sp>
        <p:nvSpPr>
          <p:cNvPr id="408" name="Google Shape;408;p24"/>
          <p:cNvSpPr txBox="1"/>
          <p:nvPr>
            <p:ph idx="1" type="body"/>
          </p:nvPr>
        </p:nvSpPr>
        <p:spPr>
          <a:xfrm>
            <a:off x="5743575" y="1243792"/>
            <a:ext cx="6193631" cy="535703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n-US" sz="1800">
                <a:solidFill>
                  <a:schemeClr val="lt1"/>
                </a:solidFill>
              </a:rPr>
              <a:t>Finds major disparities in health, education, as well as a state of emergency regarding Native youth suicide and </a:t>
            </a:r>
            <a:r>
              <a:rPr lang="en-US" sz="1800" u="sng">
                <a:solidFill>
                  <a:schemeClr val="lt1"/>
                </a:solidFill>
              </a:rPr>
              <a:t>PTSD rates three times the general public—the same rate as Iraqi war veterans. </a:t>
            </a:r>
            <a:endParaRPr/>
          </a:p>
          <a:p>
            <a:pPr indent="0" lvl="0" marL="0" rtl="0" algn="l">
              <a:lnSpc>
                <a:spcPct val="90000"/>
              </a:lnSpc>
              <a:spcBef>
                <a:spcPts val="1000"/>
              </a:spcBef>
              <a:spcAft>
                <a:spcPts val="0"/>
              </a:spcAft>
              <a:buClr>
                <a:schemeClr val="dk1"/>
              </a:buClr>
              <a:buSzPts val="1800"/>
              <a:buNone/>
            </a:pPr>
            <a:r>
              <a:t/>
            </a:r>
            <a:endParaRPr sz="1800" u="sng">
              <a:solidFill>
                <a:schemeClr val="lt1"/>
              </a:solidFill>
            </a:endParaRPr>
          </a:p>
          <a:p>
            <a:pPr indent="-228600" lvl="0" marL="228600" rtl="0" algn="l">
              <a:lnSpc>
                <a:spcPct val="90000"/>
              </a:lnSpc>
              <a:spcBef>
                <a:spcPts val="1000"/>
              </a:spcBef>
              <a:spcAft>
                <a:spcPts val="0"/>
              </a:spcAft>
              <a:buClr>
                <a:schemeClr val="lt1"/>
              </a:buClr>
              <a:buSzPts val="1800"/>
              <a:buChar char="•"/>
            </a:pPr>
            <a:r>
              <a:rPr lang="en-US" sz="1800">
                <a:solidFill>
                  <a:schemeClr val="lt1"/>
                </a:solidFill>
              </a:rPr>
              <a:t>More than one in three American Indian and Alaska Native children live in poverty </a:t>
            </a:r>
            <a:endParaRPr/>
          </a:p>
          <a:p>
            <a:pPr indent="-228600" lvl="0" marL="228600" rtl="0" algn="l">
              <a:lnSpc>
                <a:spcPct val="90000"/>
              </a:lnSpc>
              <a:spcBef>
                <a:spcPts val="1000"/>
              </a:spcBef>
              <a:spcAft>
                <a:spcPts val="0"/>
              </a:spcAft>
              <a:buClr>
                <a:schemeClr val="lt1"/>
              </a:buClr>
              <a:buSzPts val="1800"/>
              <a:buChar char="•"/>
            </a:pPr>
            <a:r>
              <a:rPr lang="en-US" sz="1800">
                <a:solidFill>
                  <a:schemeClr val="lt1"/>
                </a:solidFill>
              </a:rPr>
              <a:t>The American Indian/Alaskan Native high school graduation rate is 67 percent, the lowest of any racial/ethnic demographic group across all schools. And the most recent Department of Education data indicate that the Bureau of Indian Education (BIE) schools fare even worse, with a graduation rate of 53 percent, compared to a national average of 80 percent. </a:t>
            </a:r>
            <a:endParaRPr/>
          </a:p>
          <a:p>
            <a:pPr indent="-228600" lvl="0" marL="228600" rtl="0" algn="l">
              <a:lnSpc>
                <a:spcPct val="90000"/>
              </a:lnSpc>
              <a:spcBef>
                <a:spcPts val="1000"/>
              </a:spcBef>
              <a:spcAft>
                <a:spcPts val="0"/>
              </a:spcAft>
              <a:buClr>
                <a:schemeClr val="lt1"/>
              </a:buClr>
              <a:buSzPts val="1800"/>
              <a:buChar char="•"/>
            </a:pPr>
            <a:r>
              <a:rPr lang="en-US" sz="1800">
                <a:solidFill>
                  <a:schemeClr val="lt1"/>
                </a:solidFill>
              </a:rPr>
              <a:t>Suicide is the second leading cause of death—2.5 times the national rate—for Native youth in the 15 to 24 year old age group. </a:t>
            </a:r>
            <a:endParaRPr/>
          </a:p>
          <a:p>
            <a:pPr indent="-114300" lvl="0" marL="228600" rtl="0" algn="l">
              <a:lnSpc>
                <a:spcPct val="90000"/>
              </a:lnSpc>
              <a:spcBef>
                <a:spcPts val="1000"/>
              </a:spcBef>
              <a:spcAft>
                <a:spcPts val="0"/>
              </a:spcAft>
              <a:buClr>
                <a:schemeClr val="dk1"/>
              </a:buClr>
              <a:buSzPts val="1800"/>
              <a:buNone/>
            </a:pPr>
            <a:r>
              <a:t/>
            </a:r>
            <a:endParaRPr sz="1800">
              <a:solidFill>
                <a:schemeClr val="lt1"/>
              </a:solidFill>
            </a:endParaRPr>
          </a:p>
        </p:txBody>
      </p:sp>
      <p:grpSp>
        <p:nvGrpSpPr>
          <p:cNvPr id="409" name="Google Shape;409;p24"/>
          <p:cNvGrpSpPr/>
          <p:nvPr/>
        </p:nvGrpSpPr>
        <p:grpSpPr>
          <a:xfrm>
            <a:off x="10289" y="0"/>
            <a:ext cx="4935882" cy="876140"/>
            <a:chOff x="121444" y="129022"/>
            <a:chExt cx="4935882" cy="876140"/>
          </a:xfrm>
        </p:grpSpPr>
        <p:pic>
          <p:nvPicPr>
            <p:cNvPr descr="Text&#10;&#10;Description automatically generated with medium confidence" id="410" name="Google Shape;410;p24"/>
            <p:cNvPicPr preferRelativeResize="0"/>
            <p:nvPr/>
          </p:nvPicPr>
          <p:blipFill rotWithShape="1">
            <a:blip r:embed="rId3">
              <a:alphaModFix/>
            </a:blip>
            <a:srcRect b="35364" l="33062" r="0" t="37166"/>
            <a:stretch/>
          </p:blipFill>
          <p:spPr>
            <a:xfrm>
              <a:off x="1000126" y="247211"/>
              <a:ext cx="4057200" cy="588251"/>
            </a:xfrm>
            <a:prstGeom prst="rect">
              <a:avLst/>
            </a:prstGeom>
            <a:noFill/>
            <a:ln>
              <a:noFill/>
            </a:ln>
          </p:spPr>
        </p:pic>
        <p:pic>
          <p:nvPicPr>
            <p:cNvPr descr="Text&#10;&#10;Description automatically generated with medium confidence" id="411" name="Google Shape;411;p24"/>
            <p:cNvPicPr preferRelativeResize="0"/>
            <p:nvPr/>
          </p:nvPicPr>
          <p:blipFill rotWithShape="1">
            <a:blip r:embed="rId3">
              <a:alphaModFix/>
            </a:blip>
            <a:srcRect b="931" l="-491" r="65839" t="1275"/>
            <a:stretch/>
          </p:blipFill>
          <p:spPr>
            <a:xfrm>
              <a:off x="121444" y="129022"/>
              <a:ext cx="878682" cy="876140"/>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6" name="Shape 416"/>
        <p:cNvGrpSpPr/>
        <p:nvPr/>
      </p:nvGrpSpPr>
      <p:grpSpPr>
        <a:xfrm>
          <a:off x="0" y="0"/>
          <a:ext cx="0" cy="0"/>
          <a:chOff x="0" y="0"/>
          <a:chExt cx="0" cy="0"/>
        </a:xfrm>
      </p:grpSpPr>
      <p:sp>
        <p:nvSpPr>
          <p:cNvPr id="417" name="Google Shape;417;p25"/>
          <p:cNvSpPr/>
          <p:nvPr/>
        </p:nvSpPr>
        <p:spPr>
          <a:xfrm>
            <a:off x="0" y="0"/>
            <a:ext cx="12192000" cy="6858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8" name="Google Shape;418;p25"/>
          <p:cNvSpPr/>
          <p:nvPr/>
        </p:nvSpPr>
        <p:spPr>
          <a:xfrm rot="2700000">
            <a:off x="101632" y="996662"/>
            <a:ext cx="4864676" cy="4864676"/>
          </a:xfrm>
          <a:custGeom>
            <a:rect b="b" l="l" r="r" t="t"/>
            <a:pathLst>
              <a:path extrusionOk="0" h="4864676" w="4864676">
                <a:moveTo>
                  <a:pt x="0" y="0"/>
                </a:moveTo>
                <a:lnTo>
                  <a:pt x="4864676" y="0"/>
                </a:lnTo>
                <a:lnTo>
                  <a:pt x="4864676" y="4864676"/>
                </a:lnTo>
                <a:lnTo>
                  <a:pt x="1281101" y="4864676"/>
                </a:lnTo>
                <a:lnTo>
                  <a:pt x="0" y="3583575"/>
                </a:lnTo>
                <a:close/>
              </a:path>
            </a:pathLst>
          </a:custGeom>
          <a:solidFill>
            <a:schemeClr val="accen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9" name="Google Shape;419;p25"/>
          <p:cNvSpPr/>
          <p:nvPr/>
        </p:nvSpPr>
        <p:spPr>
          <a:xfrm rot="2700000">
            <a:off x="7225693" y="996662"/>
            <a:ext cx="4864676" cy="4864676"/>
          </a:xfrm>
          <a:custGeom>
            <a:rect b="b" l="l" r="r" t="t"/>
            <a:pathLst>
              <a:path extrusionOk="0" h="4864676" w="4864676">
                <a:moveTo>
                  <a:pt x="0" y="0"/>
                </a:moveTo>
                <a:lnTo>
                  <a:pt x="3583574" y="0"/>
                </a:lnTo>
                <a:lnTo>
                  <a:pt x="4864676" y="1281103"/>
                </a:lnTo>
                <a:lnTo>
                  <a:pt x="4864676" y="4864676"/>
                </a:lnTo>
                <a:lnTo>
                  <a:pt x="0" y="4864676"/>
                </a:lnTo>
                <a:close/>
              </a:path>
            </a:pathLst>
          </a:custGeom>
          <a:solidFill>
            <a:schemeClr val="accen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0" name="Google Shape;420;p25"/>
          <p:cNvSpPr/>
          <p:nvPr/>
        </p:nvSpPr>
        <p:spPr>
          <a:xfrm rot="10800000">
            <a:off x="2789020" y="1"/>
            <a:ext cx="6613961" cy="3286380"/>
          </a:xfrm>
          <a:prstGeom prst="triangle">
            <a:avLst>
              <a:gd fmla="val 50000" name="adj"/>
            </a:avLst>
          </a:prstGeom>
          <a:solidFill>
            <a:schemeClr val="accent4">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1" name="Google Shape;421;p25"/>
          <p:cNvSpPr/>
          <p:nvPr/>
        </p:nvSpPr>
        <p:spPr>
          <a:xfrm>
            <a:off x="2809286" y="3571620"/>
            <a:ext cx="6613961" cy="3286380"/>
          </a:xfrm>
          <a:prstGeom prst="triangle">
            <a:avLst>
              <a:gd fmla="val 50000" name="adj"/>
            </a:avLst>
          </a:prstGeom>
          <a:solidFill>
            <a:schemeClr val="accent4">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2" name="Google Shape;422;p25"/>
          <p:cNvSpPr/>
          <p:nvPr/>
        </p:nvSpPr>
        <p:spPr>
          <a:xfrm rot="2700000">
            <a:off x="3401311" y="734311"/>
            <a:ext cx="5389379" cy="5389379"/>
          </a:xfrm>
          <a:custGeom>
            <a:rect b="b" l="l" r="r" t="t"/>
            <a:pathLst>
              <a:path extrusionOk="0" h="5389379" w="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3" name="Google Shape;423;p25"/>
          <p:cNvSpPr/>
          <p:nvPr/>
        </p:nvSpPr>
        <p:spPr>
          <a:xfrm rot="2700000">
            <a:off x="10271208" y="5287803"/>
            <a:ext cx="955808" cy="955808"/>
          </a:xfrm>
          <a:prstGeom prst="rect">
            <a:avLst/>
          </a:prstGeom>
          <a:solidFill>
            <a:schemeClr val="accen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4" name="Google Shape;424;p25"/>
          <p:cNvSpPr/>
          <p:nvPr/>
        </p:nvSpPr>
        <p:spPr>
          <a:xfrm rot="2700000">
            <a:off x="2700283" y="33283"/>
            <a:ext cx="6791435" cy="6791435"/>
          </a:xfrm>
          <a:custGeom>
            <a:rect b="b" l="l" r="r" t="t"/>
            <a:pathLst>
              <a:path extrusionOk="0" h="6791435" w="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25" name="Google Shape;425;p25"/>
          <p:cNvSpPr txBox="1"/>
          <p:nvPr>
            <p:ph type="title"/>
          </p:nvPr>
        </p:nvSpPr>
        <p:spPr>
          <a:xfrm>
            <a:off x="3204642" y="2353641"/>
            <a:ext cx="5782716" cy="2150719"/>
          </a:xfrm>
          <a:prstGeom prst="rect">
            <a:avLst/>
          </a:prstGeom>
          <a:noFill/>
          <a:ln>
            <a:noFill/>
          </a:ln>
        </p:spPr>
        <p:txBody>
          <a:bodyPr anchorCtr="0" anchor="ctr" bIns="45700" lIns="91425" spcFirstLastPara="1" rIns="91425" wrap="square" tIns="45700">
            <a:normAutofit/>
          </a:bodyPr>
          <a:lstStyle/>
          <a:p>
            <a:pPr indent="-514350" lvl="0" marL="514350" rtl="0" algn="ctr">
              <a:lnSpc>
                <a:spcPct val="90000"/>
              </a:lnSpc>
              <a:spcBef>
                <a:spcPts val="0"/>
              </a:spcBef>
              <a:spcAft>
                <a:spcPts val="0"/>
              </a:spcAft>
              <a:buClr>
                <a:srgbClr val="080808"/>
              </a:buClr>
              <a:buSzPts val="3600"/>
              <a:buFont typeface="Calibri"/>
              <a:buNone/>
            </a:pPr>
            <a:r>
              <a:rPr lang="en-US" sz="3600">
                <a:solidFill>
                  <a:srgbClr val="080808"/>
                </a:solidFill>
                <a:latin typeface="Calibri"/>
                <a:ea typeface="Calibri"/>
                <a:cs typeface="Calibri"/>
                <a:sym typeface="Calibri"/>
              </a:rPr>
              <a:t>Intergenerational Trauma</a:t>
            </a:r>
            <a:endParaRPr/>
          </a:p>
        </p:txBody>
      </p:sp>
      <p:sp>
        <p:nvSpPr>
          <p:cNvPr id="426" name="Google Shape;426;p25"/>
          <p:cNvSpPr/>
          <p:nvPr/>
        </p:nvSpPr>
        <p:spPr>
          <a:xfrm rot="2700000">
            <a:off x="1042846" y="410171"/>
            <a:ext cx="1321281" cy="1321281"/>
          </a:xfrm>
          <a:prstGeom prst="rect">
            <a:avLst/>
          </a:prstGeom>
          <a:solidFill>
            <a:schemeClr val="accent4">
              <a:alpha val="4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27" name="Google Shape;427;p25"/>
          <p:cNvSpPr/>
          <p:nvPr/>
        </p:nvSpPr>
        <p:spPr>
          <a:xfrm rot="2700000">
            <a:off x="430319" y="1508609"/>
            <a:ext cx="700047" cy="700047"/>
          </a:xfrm>
          <a:prstGeom prst="rect">
            <a:avLst/>
          </a:prstGeom>
          <a:solidFill>
            <a:schemeClr val="accent1">
              <a:alpha val="2901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2" name="Shape 432"/>
        <p:cNvGrpSpPr/>
        <p:nvPr/>
      </p:nvGrpSpPr>
      <p:grpSpPr>
        <a:xfrm>
          <a:off x="0" y="0"/>
          <a:ext cx="0" cy="0"/>
          <a:chOff x="0" y="0"/>
          <a:chExt cx="0" cy="0"/>
        </a:xfrm>
      </p:grpSpPr>
      <p:sp>
        <p:nvSpPr>
          <p:cNvPr id="433" name="Google Shape;433;p26"/>
          <p:cNvSpPr/>
          <p:nvPr/>
        </p:nvSpPr>
        <p:spPr>
          <a:xfrm>
            <a:off x="1524"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4" name="Google Shape;434;p26"/>
          <p:cNvSpPr/>
          <p:nvPr/>
        </p:nvSpPr>
        <p:spPr>
          <a:xfrm rot="10800000">
            <a:off x="960120" y="0"/>
            <a:ext cx="11218661" cy="6858000"/>
          </a:xfrm>
          <a:custGeom>
            <a:rect b="b" l="l" r="r" t="t"/>
            <a:pathLst>
              <a:path extrusionOk="0" h="6858000" w="11218661">
                <a:moveTo>
                  <a:pt x="0" y="0"/>
                </a:moveTo>
                <a:lnTo>
                  <a:pt x="8042507" y="0"/>
                </a:lnTo>
                <a:lnTo>
                  <a:pt x="11218661" y="6858000"/>
                </a:lnTo>
                <a:lnTo>
                  <a:pt x="0" y="6858000"/>
                </a:lnTo>
                <a:close/>
              </a:path>
            </a:pathLst>
          </a:custGeom>
          <a:solidFill>
            <a:srgbClr val="262626">
              <a:alpha val="69019"/>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5" name="Google Shape;435;p26"/>
          <p:cNvSpPr/>
          <p:nvPr/>
        </p:nvSpPr>
        <p:spPr>
          <a:xfrm rot="10800000">
            <a:off x="1420248" y="0"/>
            <a:ext cx="10771752" cy="6858000"/>
          </a:xfrm>
          <a:custGeom>
            <a:rect b="b" l="l" r="r" t="t"/>
            <a:pathLst>
              <a:path extrusionOk="0" h="6858000" w="10771752">
                <a:moveTo>
                  <a:pt x="0" y="0"/>
                </a:moveTo>
                <a:lnTo>
                  <a:pt x="7595598" y="0"/>
                </a:lnTo>
                <a:lnTo>
                  <a:pt x="10771752" y="6858000"/>
                </a:lnTo>
                <a:lnTo>
                  <a:pt x="0" y="6858000"/>
                </a:lnTo>
                <a:close/>
              </a:path>
            </a:pathLst>
          </a:custGeom>
          <a:solidFill>
            <a:srgbClr val="26262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6" name="Google Shape;436;p26"/>
          <p:cNvSpPr txBox="1"/>
          <p:nvPr>
            <p:ph type="title"/>
          </p:nvPr>
        </p:nvSpPr>
        <p:spPr>
          <a:xfrm>
            <a:off x="4538882" y="543054"/>
            <a:ext cx="6858282"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Calibri"/>
              <a:buNone/>
            </a:pPr>
            <a:r>
              <a:rPr lang="en-US" sz="6000"/>
              <a:t>Historical Trauma</a:t>
            </a:r>
            <a:endParaRPr/>
          </a:p>
        </p:txBody>
      </p:sp>
      <p:grpSp>
        <p:nvGrpSpPr>
          <p:cNvPr id="437" name="Google Shape;437;p26"/>
          <p:cNvGrpSpPr/>
          <p:nvPr/>
        </p:nvGrpSpPr>
        <p:grpSpPr>
          <a:xfrm>
            <a:off x="4387515" y="2023335"/>
            <a:ext cx="7161017" cy="4152892"/>
            <a:chOff x="0" y="734"/>
            <a:chExt cx="7161017" cy="4152892"/>
          </a:xfrm>
        </p:grpSpPr>
        <p:sp>
          <p:nvSpPr>
            <p:cNvPr id="438" name="Google Shape;438;p26"/>
            <p:cNvSpPr/>
            <p:nvPr/>
          </p:nvSpPr>
          <p:spPr>
            <a:xfrm>
              <a:off x="0" y="3127207"/>
              <a:ext cx="7161017" cy="1026419"/>
            </a:xfrm>
            <a:prstGeom prst="rect">
              <a:avLst/>
            </a:prstGeom>
            <a:gradFill>
              <a:gsLst>
                <a:gs pos="0">
                  <a:srgbClr val="5E697B"/>
                </a:gs>
                <a:gs pos="50000">
                  <a:srgbClr val="42536A"/>
                </a:gs>
                <a:gs pos="100000">
                  <a:srgbClr val="38495F"/>
                </a:gs>
              </a:gsLst>
              <a:lin ang="5400000" scaled="0"/>
            </a:gradFill>
            <a:ln>
              <a:noFill/>
            </a:ln>
            <a:effectLst>
              <a:outerShdw blurRad="57150" rotWithShape="0" algn="ctr" dir="5400000" dist="19050">
                <a:srgbClr val="000000">
                  <a:alpha val="619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26"/>
            <p:cNvSpPr txBox="1"/>
            <p:nvPr/>
          </p:nvSpPr>
          <p:spPr>
            <a:xfrm>
              <a:off x="0" y="3127207"/>
              <a:ext cx="7161017" cy="1026419"/>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–Brave Heart, M.Y.H., &amp; DeBruyn, L.M. (1998). The American Indian holocaust: Healing historical unresolved grief. </a:t>
              </a:r>
              <a:r>
                <a:rPr b="0" i="1" lang="en-US" sz="1800" u="none" cap="none" strike="noStrike">
                  <a:solidFill>
                    <a:schemeClr val="lt1"/>
                  </a:solidFill>
                  <a:latin typeface="Calibri"/>
                  <a:ea typeface="Calibri"/>
                  <a:cs typeface="Calibri"/>
                  <a:sym typeface="Calibri"/>
                </a:rPr>
                <a:t>American Indian and Alaska Native Mental Health Research</a:t>
              </a:r>
              <a:r>
                <a:rPr b="0" i="0" lang="en-US" sz="1800" u="none" cap="none" strike="noStrike">
                  <a:solidFill>
                    <a:schemeClr val="lt1"/>
                  </a:solidFill>
                  <a:latin typeface="Calibri"/>
                  <a:ea typeface="Calibri"/>
                  <a:cs typeface="Calibri"/>
                  <a:sym typeface="Calibri"/>
                </a:rPr>
                <a:t>, 8(2), 60-82. </a:t>
              </a:r>
              <a:endParaRPr b="0" i="0" sz="1400" u="none" cap="none" strike="noStrike">
                <a:solidFill>
                  <a:srgbClr val="000000"/>
                </a:solidFill>
                <a:latin typeface="Arial"/>
                <a:ea typeface="Arial"/>
                <a:cs typeface="Arial"/>
                <a:sym typeface="Arial"/>
              </a:endParaRPr>
            </a:p>
          </p:txBody>
        </p:sp>
        <p:sp>
          <p:nvSpPr>
            <p:cNvPr id="440" name="Google Shape;440;p26"/>
            <p:cNvSpPr/>
            <p:nvPr/>
          </p:nvSpPr>
          <p:spPr>
            <a:xfrm rot="10800000">
              <a:off x="0" y="1563970"/>
              <a:ext cx="7161017" cy="1578632"/>
            </a:xfrm>
            <a:prstGeom prst="upArrowCallout">
              <a:avLst>
                <a:gd fmla="val 25000" name="adj1"/>
                <a:gd fmla="val 25000" name="adj2"/>
                <a:gd fmla="val 25000" name="adj3"/>
                <a:gd fmla="val 64977" name="adj4"/>
              </a:avLst>
            </a:prstGeom>
            <a:gradFill>
              <a:gsLst>
                <a:gs pos="0">
                  <a:srgbClr val="5E697B"/>
                </a:gs>
                <a:gs pos="50000">
                  <a:srgbClr val="42536A"/>
                </a:gs>
                <a:gs pos="100000">
                  <a:srgbClr val="38495F"/>
                </a:gs>
              </a:gsLst>
              <a:lin ang="5400000" scaled="0"/>
            </a:gradFill>
            <a:ln>
              <a:noFill/>
            </a:ln>
            <a:effectLst>
              <a:outerShdw blurRad="57150" rotWithShape="0" algn="ctr" dir="5400000" dist="19050">
                <a:srgbClr val="000000">
                  <a:alpha val="619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26"/>
            <p:cNvSpPr txBox="1"/>
            <p:nvPr/>
          </p:nvSpPr>
          <p:spPr>
            <a:xfrm>
              <a:off x="0" y="1563970"/>
              <a:ext cx="7161017" cy="1025748"/>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chemeClr val="lt1"/>
                </a:buClr>
                <a:buSzPts val="1800"/>
                <a:buFont typeface="Calibri"/>
                <a:buNone/>
              </a:pPr>
              <a:r>
                <a:rPr b="1" i="0" lang="en-US" sz="1800" u="none" cap="none" strike="noStrike">
                  <a:solidFill>
                    <a:schemeClr val="lt1"/>
                  </a:solidFill>
                  <a:latin typeface="Calibri"/>
                  <a:ea typeface="Calibri"/>
                  <a:cs typeface="Calibri"/>
                  <a:sym typeface="Calibri"/>
                </a:rPr>
                <a:t>“…</a:t>
              </a:r>
              <a:r>
                <a:rPr b="1" i="1" lang="en-US" sz="1800" u="none" cap="none" strike="noStrike">
                  <a:solidFill>
                    <a:schemeClr val="lt1"/>
                  </a:solidFill>
                  <a:latin typeface="Calibri"/>
                  <a:ea typeface="Calibri"/>
                  <a:cs typeface="Calibri"/>
                  <a:sym typeface="Calibri"/>
                </a:rPr>
                <a:t>the cumulative emotional and psychological wounding over one’s lifetime and from generation to generation following loss of lives, land and vital aspects of culture.” </a:t>
              </a:r>
              <a:endParaRPr b="0" i="0" sz="1800" u="none" cap="none" strike="noStrike">
                <a:solidFill>
                  <a:schemeClr val="lt1"/>
                </a:solidFill>
                <a:latin typeface="Calibri"/>
                <a:ea typeface="Calibri"/>
                <a:cs typeface="Calibri"/>
                <a:sym typeface="Calibri"/>
              </a:endParaRPr>
            </a:p>
          </p:txBody>
        </p:sp>
        <p:sp>
          <p:nvSpPr>
            <p:cNvPr id="442" name="Google Shape;442;p26"/>
            <p:cNvSpPr/>
            <p:nvPr/>
          </p:nvSpPr>
          <p:spPr>
            <a:xfrm rot="10800000">
              <a:off x="0" y="734"/>
              <a:ext cx="7161017" cy="1578632"/>
            </a:xfrm>
            <a:prstGeom prst="upArrowCallout">
              <a:avLst>
                <a:gd fmla="val 25000" name="adj1"/>
                <a:gd fmla="val 25000" name="adj2"/>
                <a:gd fmla="val 25000" name="adj3"/>
                <a:gd fmla="val 64977" name="adj4"/>
              </a:avLst>
            </a:prstGeom>
            <a:gradFill>
              <a:gsLst>
                <a:gs pos="0">
                  <a:srgbClr val="5E697B"/>
                </a:gs>
                <a:gs pos="50000">
                  <a:srgbClr val="42536A"/>
                </a:gs>
                <a:gs pos="100000">
                  <a:srgbClr val="38495F"/>
                </a:gs>
              </a:gsLst>
              <a:lin ang="5400000" scaled="0"/>
            </a:gradFill>
            <a:ln>
              <a:noFill/>
            </a:ln>
            <a:effectLst>
              <a:outerShdw blurRad="57150" rotWithShape="0" algn="ctr" dir="5400000" dist="19050">
                <a:srgbClr val="000000">
                  <a:alpha val="6196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26"/>
            <p:cNvSpPr txBox="1"/>
            <p:nvPr/>
          </p:nvSpPr>
          <p:spPr>
            <a:xfrm>
              <a:off x="0" y="734"/>
              <a:ext cx="7161017" cy="1025748"/>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chemeClr val="lt1"/>
                </a:buClr>
                <a:buSzPts val="1800"/>
                <a:buFont typeface="Calibri"/>
                <a:buNone/>
              </a:pPr>
              <a:r>
                <a:rPr b="0" i="0" lang="en-US" sz="1800" u="none" cap="none" strike="noStrike">
                  <a:solidFill>
                    <a:schemeClr val="lt1"/>
                  </a:solidFill>
                  <a:latin typeface="Calibri"/>
                  <a:ea typeface="Calibri"/>
                  <a:cs typeface="Calibri"/>
                  <a:sym typeface="Calibri"/>
                </a:rPr>
                <a:t>Dr. Maria Yellow Horse Brave Heart, describes historical trauma as: </a:t>
              </a:r>
              <a:endParaRPr b="0" i="0" sz="1400" u="none" cap="none" strike="noStrike">
                <a:solidFill>
                  <a:srgbClr val="000000"/>
                </a:solidFill>
                <a:latin typeface="Arial"/>
                <a:ea typeface="Arial"/>
                <a:cs typeface="Arial"/>
                <a:sym typeface="Arial"/>
              </a:endParaRPr>
            </a:p>
          </p:txBody>
        </p:sp>
      </p:grpSp>
      <p:pic>
        <p:nvPicPr>
          <p:cNvPr descr="Logo&#10;&#10;Description automatically generated" id="444" name="Google Shape;444;p26"/>
          <p:cNvPicPr preferRelativeResize="0"/>
          <p:nvPr/>
        </p:nvPicPr>
        <p:blipFill rotWithShape="1">
          <a:blip r:embed="rId3">
            <a:alphaModFix/>
          </a:blip>
          <a:srcRect b="0" l="0" r="0" t="0"/>
          <a:stretch/>
        </p:blipFill>
        <p:spPr>
          <a:xfrm>
            <a:off x="48312" y="3327440"/>
            <a:ext cx="3473557" cy="3459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descr="A picture containing timeline&#10;&#10;Description automatically generated" id="450" name="Google Shape;450;p27"/>
          <p:cNvPicPr preferRelativeResize="0"/>
          <p:nvPr/>
        </p:nvPicPr>
        <p:blipFill rotWithShape="1">
          <a:blip r:embed="rId3">
            <a:alphaModFix/>
          </a:blip>
          <a:srcRect b="-57" l="66596" r="1" t="-813"/>
          <a:stretch/>
        </p:blipFill>
        <p:spPr>
          <a:xfrm>
            <a:off x="-12872" y="-73572"/>
            <a:ext cx="4714875" cy="6976567"/>
          </a:xfrm>
          <a:prstGeom prst="rect">
            <a:avLst/>
          </a:prstGeom>
          <a:noFill/>
          <a:ln>
            <a:noFill/>
          </a:ln>
        </p:spPr>
      </p:pic>
      <p:sp>
        <p:nvSpPr>
          <p:cNvPr id="451" name="Google Shape;451;p27"/>
          <p:cNvSpPr txBox="1"/>
          <p:nvPr>
            <p:ph type="title"/>
          </p:nvPr>
        </p:nvSpPr>
        <p:spPr>
          <a:xfrm>
            <a:off x="3643313" y="167482"/>
            <a:ext cx="9794081" cy="1143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The Legacy of Boarding Schools: Intergenerational Trauma</a:t>
            </a:r>
            <a:endParaRPr/>
          </a:p>
        </p:txBody>
      </p:sp>
      <p:sp>
        <p:nvSpPr>
          <p:cNvPr id="452" name="Google Shape;452;p27"/>
          <p:cNvSpPr txBox="1"/>
          <p:nvPr>
            <p:ph idx="4294967295" type="body"/>
          </p:nvPr>
        </p:nvSpPr>
        <p:spPr>
          <a:xfrm>
            <a:off x="4850606" y="1793082"/>
            <a:ext cx="7208044" cy="4850606"/>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dk1"/>
              </a:buClr>
              <a:buSzPct val="100000"/>
              <a:buNone/>
            </a:pPr>
            <a:r>
              <a:rPr b="1" lang="en-US" sz="4300"/>
              <a:t>EPIGENETICS</a:t>
            </a:r>
            <a:endParaRPr b="1"/>
          </a:p>
          <a:p>
            <a:pPr indent="0" lvl="0" marL="0" rtl="0" algn="ctr">
              <a:lnSpc>
                <a:spcPct val="90000"/>
              </a:lnSpc>
              <a:spcBef>
                <a:spcPts val="1000"/>
              </a:spcBef>
              <a:spcAft>
                <a:spcPts val="0"/>
              </a:spcAft>
              <a:buClr>
                <a:schemeClr val="dk1"/>
              </a:buClr>
              <a:buSzPct val="100000"/>
              <a:buNone/>
            </a:pPr>
            <a:r>
              <a:t/>
            </a:r>
            <a:endParaRPr/>
          </a:p>
          <a:p>
            <a:pPr indent="0" lvl="0" marL="0" rtl="0" algn="ctr">
              <a:lnSpc>
                <a:spcPct val="90000"/>
              </a:lnSpc>
              <a:spcBef>
                <a:spcPts val="1000"/>
              </a:spcBef>
              <a:spcAft>
                <a:spcPts val="0"/>
              </a:spcAft>
              <a:buClr>
                <a:schemeClr val="dk1"/>
              </a:buClr>
              <a:buSzPct val="100000"/>
              <a:buNone/>
            </a:pPr>
            <a:r>
              <a:rPr lang="en-US"/>
              <a:t>Study finds trauma effects may linger in body chemistry of next generation:</a:t>
            </a:r>
            <a:endParaRPr/>
          </a:p>
          <a:p>
            <a:pPr indent="0" lvl="0" marL="0" rtl="0" algn="ctr">
              <a:lnSpc>
                <a:spcPct val="90000"/>
              </a:lnSpc>
              <a:spcBef>
                <a:spcPts val="1000"/>
              </a:spcBef>
              <a:spcAft>
                <a:spcPts val="0"/>
              </a:spcAft>
              <a:buClr>
                <a:schemeClr val="dk1"/>
              </a:buClr>
              <a:buSzPct val="100000"/>
              <a:buNone/>
            </a:pPr>
            <a:r>
              <a:t/>
            </a:r>
            <a:endParaRPr sz="3600"/>
          </a:p>
          <a:p>
            <a:pPr indent="0" lvl="0" marL="0" rtl="0" algn="ctr">
              <a:lnSpc>
                <a:spcPct val="90000"/>
              </a:lnSpc>
              <a:spcBef>
                <a:spcPts val="1000"/>
              </a:spcBef>
              <a:spcAft>
                <a:spcPts val="0"/>
              </a:spcAft>
              <a:buClr>
                <a:schemeClr val="dk1"/>
              </a:buClr>
              <a:buSzPct val="100000"/>
              <a:buNone/>
            </a:pPr>
            <a:r>
              <a:rPr lang="en-US" sz="3600"/>
              <a:t>“children of Holocaust survivors…could be more likely to develop stress or anxiety disorders.”</a:t>
            </a:r>
            <a:endParaRPr/>
          </a:p>
          <a:p>
            <a:pPr indent="-64135" lvl="0" marL="228600" rtl="0" algn="ctr">
              <a:lnSpc>
                <a:spcPct val="90000"/>
              </a:lnSpc>
              <a:spcBef>
                <a:spcPts val="1000"/>
              </a:spcBef>
              <a:spcAft>
                <a:spcPts val="0"/>
              </a:spcAft>
              <a:buClr>
                <a:schemeClr val="dk1"/>
              </a:buClr>
              <a:buSzPct val="100000"/>
              <a:buNone/>
            </a:pPr>
            <a:r>
              <a:t/>
            </a:r>
            <a:endParaRPr b="1"/>
          </a:p>
          <a:p>
            <a:pPr indent="0" lvl="1" marL="457200" rtl="0" algn="ctr">
              <a:lnSpc>
                <a:spcPct val="90000"/>
              </a:lnSpc>
              <a:spcBef>
                <a:spcPts val="500"/>
              </a:spcBef>
              <a:spcAft>
                <a:spcPts val="0"/>
              </a:spcAft>
              <a:buClr>
                <a:schemeClr val="dk1"/>
              </a:buClr>
              <a:buSzPct val="100000"/>
              <a:buNone/>
            </a:pPr>
            <a:r>
              <a:rPr lang="en-US"/>
              <a:t>Study by RACHEL YEHUDA, </a:t>
            </a:r>
            <a:endParaRPr/>
          </a:p>
          <a:p>
            <a:pPr indent="0" lvl="1" marL="457200" rtl="0" algn="ctr">
              <a:lnSpc>
                <a:spcPct val="90000"/>
              </a:lnSpc>
              <a:spcBef>
                <a:spcPts val="500"/>
              </a:spcBef>
              <a:spcAft>
                <a:spcPts val="0"/>
              </a:spcAft>
              <a:buClr>
                <a:schemeClr val="dk1"/>
              </a:buClr>
              <a:buSzPct val="100000"/>
              <a:buNone/>
            </a:pPr>
            <a:r>
              <a:rPr lang="en-US"/>
              <a:t>ICAHN SCHOOL OF MEDICINE AT MT. SINAI</a:t>
            </a:r>
            <a:endParaRPr/>
          </a:p>
          <a:p>
            <a:pPr indent="-64135" lvl="0" marL="228600" rtl="0" algn="ctr">
              <a:lnSpc>
                <a:spcPct val="90000"/>
              </a:lnSpc>
              <a:spcBef>
                <a:spcPts val="1000"/>
              </a:spcBef>
              <a:spcAft>
                <a:spcPts val="0"/>
              </a:spcAft>
              <a:buClr>
                <a:schemeClr val="dk1"/>
              </a:buClr>
              <a:buSzPct val="100000"/>
              <a:buNone/>
            </a:pPr>
            <a:r>
              <a:t/>
            </a:r>
            <a:endParaRPr/>
          </a:p>
        </p:txBody>
      </p:sp>
      <p:pic>
        <p:nvPicPr>
          <p:cNvPr descr="Logo&#10;&#10;Description automatically generated" id="453" name="Google Shape;453;p27"/>
          <p:cNvPicPr preferRelativeResize="0"/>
          <p:nvPr/>
        </p:nvPicPr>
        <p:blipFill rotWithShape="1">
          <a:blip r:embed="rId4">
            <a:alphaModFix/>
          </a:blip>
          <a:srcRect b="0" l="0" r="0" t="0"/>
          <a:stretch/>
        </p:blipFill>
        <p:spPr>
          <a:xfrm>
            <a:off x="133350" y="81758"/>
            <a:ext cx="1618034" cy="161131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8" name="Shape 458"/>
        <p:cNvGrpSpPr/>
        <p:nvPr/>
      </p:nvGrpSpPr>
      <p:grpSpPr>
        <a:xfrm>
          <a:off x="0" y="0"/>
          <a:ext cx="0" cy="0"/>
          <a:chOff x="0" y="0"/>
          <a:chExt cx="0" cy="0"/>
        </a:xfrm>
      </p:grpSpPr>
      <p:sp>
        <p:nvSpPr>
          <p:cNvPr id="459" name="Google Shape;459;p28"/>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60" name="Google Shape;460;p28"/>
          <p:cNvSpPr txBox="1"/>
          <p:nvPr>
            <p:ph type="title"/>
          </p:nvPr>
        </p:nvSpPr>
        <p:spPr>
          <a:xfrm>
            <a:off x="2399234" y="2073715"/>
            <a:ext cx="6935759" cy="2993042"/>
          </a:xfrm>
          <a:prstGeom prst="rect">
            <a:avLst/>
          </a:prstGeom>
          <a:noFill/>
          <a:ln>
            <a:noFill/>
          </a:ln>
        </p:spPr>
        <p:txBody>
          <a:bodyPr anchorCtr="0" anchor="ctr" bIns="45700" lIns="91425" spcFirstLastPara="1" rIns="91425" wrap="square" tIns="45700">
            <a:normAutofit fontScale="90000"/>
          </a:bodyPr>
          <a:lstStyle/>
          <a:p>
            <a:pPr indent="-514350" lvl="0" marL="514350" rtl="0" algn="ctr">
              <a:lnSpc>
                <a:spcPct val="90000"/>
              </a:lnSpc>
              <a:spcBef>
                <a:spcPts val="0"/>
              </a:spcBef>
              <a:spcAft>
                <a:spcPts val="0"/>
              </a:spcAft>
              <a:buClr>
                <a:schemeClr val="lt1"/>
              </a:buClr>
              <a:buSzPct val="111111"/>
              <a:buFont typeface="Calibri"/>
              <a:buNone/>
            </a:pPr>
            <a:r>
              <a:rPr lang="en-US" sz="7500">
                <a:solidFill>
                  <a:schemeClr val="lt1"/>
                </a:solidFill>
                <a:latin typeface="Calibri"/>
                <a:ea typeface="Calibri"/>
                <a:cs typeface="Calibri"/>
                <a:sym typeface="Calibri"/>
              </a:rPr>
              <a:t>Healing Historical Trauma Today</a:t>
            </a:r>
            <a:endParaRPr/>
          </a:p>
        </p:txBody>
      </p:sp>
      <p:sp>
        <p:nvSpPr>
          <p:cNvPr id="461" name="Google Shape;461;p28"/>
          <p:cNvSpPr/>
          <p:nvPr/>
        </p:nvSpPr>
        <p:spPr>
          <a:xfrm>
            <a:off x="126206" y="115193"/>
            <a:ext cx="11939588" cy="6627614"/>
          </a:xfrm>
          <a:prstGeom prst="rect">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462" name="Google Shape;462;p28"/>
          <p:cNvCxnSpPr/>
          <p:nvPr/>
        </p:nvCxnSpPr>
        <p:spPr>
          <a:xfrm rot="10800000">
            <a:off x="2399233" y="1883640"/>
            <a:ext cx="6935760" cy="0"/>
          </a:xfrm>
          <a:prstGeom prst="straightConnector1">
            <a:avLst/>
          </a:prstGeom>
          <a:noFill/>
          <a:ln cap="flat" cmpd="sng" w="12700">
            <a:solidFill>
              <a:schemeClr val="accent2"/>
            </a:solidFill>
            <a:prstDash val="solid"/>
            <a:miter lim="800000"/>
            <a:headEnd len="sm" w="sm" type="none"/>
            <a:tailEnd len="sm" w="sm" type="none"/>
          </a:ln>
        </p:spPr>
      </p:cxnSp>
      <p:cxnSp>
        <p:nvCxnSpPr>
          <p:cNvPr id="463" name="Google Shape;463;p28"/>
          <p:cNvCxnSpPr/>
          <p:nvPr/>
        </p:nvCxnSpPr>
        <p:spPr>
          <a:xfrm rot="10800000">
            <a:off x="2399233" y="5066757"/>
            <a:ext cx="6935760" cy="0"/>
          </a:xfrm>
          <a:prstGeom prst="straightConnector1">
            <a:avLst/>
          </a:prstGeom>
          <a:noFill/>
          <a:ln cap="flat" cmpd="sng" w="12700">
            <a:solidFill>
              <a:schemeClr val="accent2"/>
            </a:solidFill>
            <a:prstDash val="solid"/>
            <a:miter lim="800000"/>
            <a:headEnd len="sm" w="sm" type="none"/>
            <a:tailEnd len="sm" w="sm" type="non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8" name="Shape 468"/>
        <p:cNvGrpSpPr/>
        <p:nvPr/>
      </p:nvGrpSpPr>
      <p:grpSpPr>
        <a:xfrm>
          <a:off x="0" y="0"/>
          <a:ext cx="0" cy="0"/>
          <a:chOff x="0" y="0"/>
          <a:chExt cx="0" cy="0"/>
        </a:xfrm>
      </p:grpSpPr>
      <p:sp>
        <p:nvSpPr>
          <p:cNvPr id="469" name="Google Shape;469;p29"/>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0" name="Google Shape;470;p29"/>
          <p:cNvSpPr txBox="1"/>
          <p:nvPr>
            <p:ph type="title"/>
          </p:nvPr>
        </p:nvSpPr>
        <p:spPr>
          <a:xfrm>
            <a:off x="1020467" y="1397120"/>
            <a:ext cx="4707671" cy="122565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800"/>
              <a:buFont typeface="Calibri"/>
              <a:buNone/>
            </a:pPr>
            <a:r>
              <a:rPr lang="en-US" sz="3800">
                <a:solidFill>
                  <a:schemeClr val="lt1"/>
                </a:solidFill>
              </a:rPr>
              <a:t>Transcending Historical Trauma</a:t>
            </a:r>
            <a:endParaRPr/>
          </a:p>
        </p:txBody>
      </p:sp>
      <p:sp>
        <p:nvSpPr>
          <p:cNvPr id="471" name="Google Shape;471;p29"/>
          <p:cNvSpPr txBox="1"/>
          <p:nvPr>
            <p:ph idx="1" type="body"/>
          </p:nvPr>
        </p:nvSpPr>
        <p:spPr>
          <a:xfrm>
            <a:off x="1020467" y="2891752"/>
            <a:ext cx="4707671" cy="233451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900"/>
              <a:buNone/>
            </a:pPr>
            <a:r>
              <a:rPr lang="en-US" sz="1900">
                <a:solidFill>
                  <a:schemeClr val="lt1"/>
                </a:solidFill>
              </a:rPr>
              <a:t>Dr. Brave Heart talks about </a:t>
            </a:r>
            <a:r>
              <a:rPr lang="en-US" sz="1900" u="sng">
                <a:solidFill>
                  <a:schemeClr val="lt1"/>
                </a:solidFill>
                <a:hlinkClick r:id="rId3">
                  <a:extLst>
                    <a:ext uri="{A12FA001-AC4F-418D-AE19-62706E023703}">
                      <ahyp:hlinkClr val="tx"/>
                    </a:ext>
                  </a:extLst>
                </a:hlinkClick>
              </a:rPr>
              <a:t>the process</a:t>
            </a:r>
            <a:r>
              <a:rPr lang="en-US" sz="1900">
                <a:solidFill>
                  <a:schemeClr val="lt1"/>
                </a:solidFill>
              </a:rPr>
              <a:t> of moving forward from historical grief: </a:t>
            </a:r>
            <a:endParaRPr/>
          </a:p>
          <a:p>
            <a:pPr indent="0" lvl="0" marL="0" rtl="0" algn="l">
              <a:lnSpc>
                <a:spcPct val="90000"/>
              </a:lnSpc>
              <a:spcBef>
                <a:spcPts val="1000"/>
              </a:spcBef>
              <a:spcAft>
                <a:spcPts val="0"/>
              </a:spcAft>
              <a:buClr>
                <a:schemeClr val="dk1"/>
              </a:buClr>
              <a:buSzPts val="1900"/>
              <a:buNone/>
            </a:pPr>
            <a:r>
              <a:t/>
            </a:r>
            <a:endParaRPr sz="1900">
              <a:solidFill>
                <a:schemeClr val="lt1"/>
              </a:solidFill>
            </a:endParaRPr>
          </a:p>
          <a:p>
            <a:pPr indent="-514350" lvl="1" marL="971550" rtl="0" algn="l">
              <a:lnSpc>
                <a:spcPct val="90000"/>
              </a:lnSpc>
              <a:spcBef>
                <a:spcPts val="500"/>
              </a:spcBef>
              <a:spcAft>
                <a:spcPts val="0"/>
              </a:spcAft>
              <a:buClr>
                <a:schemeClr val="lt1"/>
              </a:buClr>
              <a:buSzPts val="1900"/>
              <a:buFont typeface="Calibri"/>
              <a:buAutoNum type="arabicPeriod"/>
            </a:pPr>
            <a:r>
              <a:rPr lang="en-US" sz="1900">
                <a:solidFill>
                  <a:schemeClr val="lt1"/>
                </a:solidFill>
              </a:rPr>
              <a:t>Confront the historical trauma </a:t>
            </a:r>
            <a:endParaRPr/>
          </a:p>
          <a:p>
            <a:pPr indent="-514350" lvl="1" marL="971550" rtl="0" algn="l">
              <a:lnSpc>
                <a:spcPct val="90000"/>
              </a:lnSpc>
              <a:spcBef>
                <a:spcPts val="500"/>
              </a:spcBef>
              <a:spcAft>
                <a:spcPts val="0"/>
              </a:spcAft>
              <a:buClr>
                <a:schemeClr val="lt1"/>
              </a:buClr>
              <a:buSzPts val="1900"/>
              <a:buFont typeface="Calibri"/>
              <a:buAutoNum type="arabicPeriod"/>
            </a:pPr>
            <a:r>
              <a:rPr lang="en-US" sz="1900">
                <a:solidFill>
                  <a:schemeClr val="lt1"/>
                </a:solidFill>
              </a:rPr>
              <a:t>Understand the trauma</a:t>
            </a:r>
            <a:endParaRPr/>
          </a:p>
          <a:p>
            <a:pPr indent="-514350" lvl="1" marL="971550" rtl="0" algn="l">
              <a:lnSpc>
                <a:spcPct val="90000"/>
              </a:lnSpc>
              <a:spcBef>
                <a:spcPts val="500"/>
              </a:spcBef>
              <a:spcAft>
                <a:spcPts val="0"/>
              </a:spcAft>
              <a:buClr>
                <a:schemeClr val="lt1"/>
              </a:buClr>
              <a:buSzPts val="1900"/>
              <a:buFont typeface="Calibri"/>
              <a:buAutoNum type="arabicPeriod"/>
            </a:pPr>
            <a:r>
              <a:rPr lang="en-US" sz="1900">
                <a:solidFill>
                  <a:schemeClr val="lt1"/>
                </a:solidFill>
              </a:rPr>
              <a:t>Release the pain </a:t>
            </a:r>
            <a:endParaRPr/>
          </a:p>
          <a:p>
            <a:pPr indent="-514350" lvl="1" marL="971550" rtl="0" algn="l">
              <a:lnSpc>
                <a:spcPct val="90000"/>
              </a:lnSpc>
              <a:spcBef>
                <a:spcPts val="500"/>
              </a:spcBef>
              <a:spcAft>
                <a:spcPts val="0"/>
              </a:spcAft>
              <a:buClr>
                <a:schemeClr val="lt1"/>
              </a:buClr>
              <a:buSzPts val="1900"/>
              <a:buFont typeface="Calibri"/>
              <a:buAutoNum type="arabicPeriod"/>
            </a:pPr>
            <a:r>
              <a:rPr lang="en-US" sz="1900">
                <a:solidFill>
                  <a:schemeClr val="lt1"/>
                </a:solidFill>
              </a:rPr>
              <a:t>Transcend the trauma</a:t>
            </a:r>
            <a:endParaRPr/>
          </a:p>
          <a:p>
            <a:pPr indent="-107950" lvl="1" marL="685800" rtl="0" algn="l">
              <a:lnSpc>
                <a:spcPct val="90000"/>
              </a:lnSpc>
              <a:spcBef>
                <a:spcPts val="500"/>
              </a:spcBef>
              <a:spcAft>
                <a:spcPts val="0"/>
              </a:spcAft>
              <a:buClr>
                <a:schemeClr val="dk1"/>
              </a:buClr>
              <a:buSzPts val="1900"/>
              <a:buNone/>
            </a:pPr>
            <a:r>
              <a:t/>
            </a:r>
            <a:endParaRPr sz="1900">
              <a:solidFill>
                <a:schemeClr val="lt1"/>
              </a:solidFill>
            </a:endParaRPr>
          </a:p>
          <a:p>
            <a:pPr indent="0" lvl="1" marL="457200" rtl="0" algn="l">
              <a:lnSpc>
                <a:spcPct val="90000"/>
              </a:lnSpc>
              <a:spcBef>
                <a:spcPts val="500"/>
              </a:spcBef>
              <a:spcAft>
                <a:spcPts val="0"/>
              </a:spcAft>
              <a:buClr>
                <a:schemeClr val="dk1"/>
              </a:buClr>
              <a:buSzPts val="1900"/>
              <a:buNone/>
            </a:pPr>
            <a:r>
              <a:t/>
            </a:r>
            <a:endParaRPr sz="1900">
              <a:solidFill>
                <a:schemeClr val="lt1"/>
              </a:solidFill>
            </a:endParaRPr>
          </a:p>
        </p:txBody>
      </p:sp>
      <p:pic>
        <p:nvPicPr>
          <p:cNvPr id="472" name="Google Shape;472;p29"/>
          <p:cNvPicPr preferRelativeResize="0"/>
          <p:nvPr/>
        </p:nvPicPr>
        <p:blipFill rotWithShape="1">
          <a:blip r:embed="rId4">
            <a:alphaModFix/>
          </a:blip>
          <a:srcRect b="0" l="0" r="0" t="4282"/>
          <a:stretch/>
        </p:blipFill>
        <p:spPr>
          <a:xfrm>
            <a:off x="6330599" y="913667"/>
            <a:ext cx="5085525" cy="4954466"/>
          </a:xfrm>
          <a:prstGeom prst="rect">
            <a:avLst/>
          </a:prstGeom>
          <a:noFill/>
          <a:ln>
            <a:noFill/>
          </a:ln>
        </p:spPr>
      </p:pic>
      <p:sp>
        <p:nvSpPr>
          <p:cNvPr id="473" name="Google Shape;473;p29"/>
          <p:cNvSpPr/>
          <p:nvPr/>
        </p:nvSpPr>
        <p:spPr>
          <a:xfrm>
            <a:off x="602461" y="1159669"/>
            <a:ext cx="10987078" cy="4462463"/>
          </a:xfrm>
          <a:prstGeom prst="rect">
            <a:avLst/>
          </a:prstGeom>
          <a:no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4" name="Google Shape;474;p29"/>
          <p:cNvSpPr txBox="1"/>
          <p:nvPr/>
        </p:nvSpPr>
        <p:spPr>
          <a:xfrm>
            <a:off x="1066801" y="5343010"/>
            <a:ext cx="5029199" cy="4770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Calibri"/>
                <a:ea typeface="Calibri"/>
                <a:cs typeface="Calibri"/>
                <a:sym typeface="Calibri"/>
              </a:rPr>
              <a:t>http://discoveringourstory.wisdomoftheelders.org/resources/transcending-historical-trauma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9" name="Shape 479"/>
        <p:cNvGrpSpPr/>
        <p:nvPr/>
      </p:nvGrpSpPr>
      <p:grpSpPr>
        <a:xfrm>
          <a:off x="0" y="0"/>
          <a:ext cx="0" cy="0"/>
          <a:chOff x="0" y="0"/>
          <a:chExt cx="0" cy="0"/>
        </a:xfrm>
      </p:grpSpPr>
      <p:sp>
        <p:nvSpPr>
          <p:cNvPr id="480" name="Google Shape;480;p30"/>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481" name="Google Shape;481;p30"/>
          <p:cNvCxnSpPr/>
          <p:nvPr/>
        </p:nvCxnSpPr>
        <p:spPr>
          <a:xfrm rot="10800000">
            <a:off x="831873" y="1749756"/>
            <a:ext cx="4718304" cy="0"/>
          </a:xfrm>
          <a:prstGeom prst="straightConnector1">
            <a:avLst/>
          </a:prstGeom>
          <a:noFill/>
          <a:ln cap="flat" cmpd="sng" w="12700">
            <a:solidFill>
              <a:schemeClr val="accent2"/>
            </a:solidFill>
            <a:prstDash val="solid"/>
            <a:miter lim="800000"/>
            <a:headEnd len="sm" w="sm" type="none"/>
            <a:tailEnd len="sm" w="sm" type="none"/>
          </a:ln>
        </p:spPr>
      </p:cxnSp>
      <p:sp>
        <p:nvSpPr>
          <p:cNvPr id="482" name="Google Shape;482;p30"/>
          <p:cNvSpPr txBox="1"/>
          <p:nvPr>
            <p:ph idx="1" type="body"/>
          </p:nvPr>
        </p:nvSpPr>
        <p:spPr>
          <a:xfrm>
            <a:off x="897769" y="1909192"/>
            <a:ext cx="4586513" cy="364771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b="1" lang="en-US" sz="2400">
                <a:solidFill>
                  <a:schemeClr val="lt1"/>
                </a:solidFill>
              </a:rPr>
              <a:t>Four Steps for Working Through Trauma</a:t>
            </a:r>
            <a:endParaRPr/>
          </a:p>
          <a:p>
            <a:pPr indent="-457200" lvl="0" marL="571500" rtl="0" algn="l">
              <a:lnSpc>
                <a:spcPct val="90000"/>
              </a:lnSpc>
              <a:spcBef>
                <a:spcPts val="1600"/>
              </a:spcBef>
              <a:spcAft>
                <a:spcPts val="0"/>
              </a:spcAft>
              <a:buClr>
                <a:schemeClr val="lt1"/>
              </a:buClr>
              <a:buSzPts val="2000"/>
              <a:buFont typeface="Calibri"/>
              <a:buAutoNum type="arabicPeriod"/>
            </a:pPr>
            <a:r>
              <a:rPr b="1" lang="en-US" sz="2000">
                <a:solidFill>
                  <a:schemeClr val="lt1"/>
                </a:solidFill>
              </a:rPr>
              <a:t>Learn Self-Regulation</a:t>
            </a:r>
            <a:endParaRPr sz="2000">
              <a:solidFill>
                <a:schemeClr val="lt1"/>
              </a:solidFill>
            </a:endParaRPr>
          </a:p>
          <a:p>
            <a:pPr indent="-457200" lvl="0" marL="571500" rtl="0" algn="l">
              <a:lnSpc>
                <a:spcPct val="90000"/>
              </a:lnSpc>
              <a:spcBef>
                <a:spcPts val="1600"/>
              </a:spcBef>
              <a:spcAft>
                <a:spcPts val="0"/>
              </a:spcAft>
              <a:buClr>
                <a:schemeClr val="lt1"/>
              </a:buClr>
              <a:buSzPts val="2000"/>
              <a:buFont typeface="Calibri"/>
              <a:buAutoNum type="arabicPeriod"/>
            </a:pPr>
            <a:r>
              <a:rPr b="1" lang="en-US" sz="2000">
                <a:solidFill>
                  <a:schemeClr val="lt1"/>
                </a:solidFill>
              </a:rPr>
              <a:t>Take Steps Toward </a:t>
            </a:r>
            <a:br>
              <a:rPr b="1" lang="en-US" sz="2000">
                <a:solidFill>
                  <a:schemeClr val="lt1"/>
                </a:solidFill>
              </a:rPr>
            </a:br>
            <a:r>
              <a:rPr b="1" lang="en-US" sz="2000">
                <a:solidFill>
                  <a:schemeClr val="lt1"/>
                </a:solidFill>
              </a:rPr>
              <a:t>Self-Empowerment</a:t>
            </a:r>
            <a:endParaRPr sz="2000">
              <a:solidFill>
                <a:schemeClr val="lt1"/>
              </a:solidFill>
            </a:endParaRPr>
          </a:p>
          <a:p>
            <a:pPr indent="-457200" lvl="0" marL="571500" rtl="0" algn="l">
              <a:lnSpc>
                <a:spcPct val="90000"/>
              </a:lnSpc>
              <a:spcBef>
                <a:spcPts val="1600"/>
              </a:spcBef>
              <a:spcAft>
                <a:spcPts val="0"/>
              </a:spcAft>
              <a:buClr>
                <a:schemeClr val="lt1"/>
              </a:buClr>
              <a:buSzPts val="2000"/>
              <a:buFont typeface="Calibri"/>
              <a:buAutoNum type="arabicPeriod"/>
            </a:pPr>
            <a:r>
              <a:rPr b="1" lang="en-US" sz="2000">
                <a:solidFill>
                  <a:schemeClr val="lt1"/>
                </a:solidFill>
              </a:rPr>
              <a:t>Learn to Express Your Experience</a:t>
            </a:r>
            <a:endParaRPr sz="2000">
              <a:solidFill>
                <a:schemeClr val="lt1"/>
              </a:solidFill>
            </a:endParaRPr>
          </a:p>
          <a:p>
            <a:pPr indent="-457200" lvl="0" marL="571500" rtl="0" algn="l">
              <a:lnSpc>
                <a:spcPct val="90000"/>
              </a:lnSpc>
              <a:spcBef>
                <a:spcPts val="1600"/>
              </a:spcBef>
              <a:spcAft>
                <a:spcPts val="0"/>
              </a:spcAft>
              <a:buClr>
                <a:schemeClr val="lt1"/>
              </a:buClr>
              <a:buSzPts val="2000"/>
              <a:buFont typeface="Calibri"/>
              <a:buAutoNum type="arabicPeriod"/>
            </a:pPr>
            <a:r>
              <a:rPr b="1" lang="en-US" sz="2000">
                <a:solidFill>
                  <a:schemeClr val="lt1"/>
                </a:solidFill>
              </a:rPr>
              <a:t>Integrate the Senses Through Rhythm &amp; Movement</a:t>
            </a:r>
            <a:endParaRPr sz="2000">
              <a:solidFill>
                <a:schemeClr val="lt1"/>
              </a:solidFill>
            </a:endParaRPr>
          </a:p>
          <a:p>
            <a:pPr indent="-165100" lvl="3" marL="1600200" rtl="0" algn="l">
              <a:lnSpc>
                <a:spcPct val="90000"/>
              </a:lnSpc>
              <a:spcBef>
                <a:spcPts val="1100"/>
              </a:spcBef>
              <a:spcAft>
                <a:spcPts val="0"/>
              </a:spcAft>
              <a:buClr>
                <a:schemeClr val="dk1"/>
              </a:buClr>
              <a:buSzPts val="1000"/>
              <a:buNone/>
            </a:pPr>
            <a:r>
              <a:t/>
            </a:r>
            <a:endParaRPr sz="1000">
              <a:solidFill>
                <a:schemeClr val="lt1"/>
              </a:solidFill>
            </a:endParaRPr>
          </a:p>
        </p:txBody>
      </p:sp>
      <p:cxnSp>
        <p:nvCxnSpPr>
          <p:cNvPr id="483" name="Google Shape;483;p30"/>
          <p:cNvCxnSpPr/>
          <p:nvPr/>
        </p:nvCxnSpPr>
        <p:spPr>
          <a:xfrm rot="10800000">
            <a:off x="834027" y="5707672"/>
            <a:ext cx="4713997" cy="0"/>
          </a:xfrm>
          <a:prstGeom prst="straightConnector1">
            <a:avLst/>
          </a:prstGeom>
          <a:noFill/>
          <a:ln cap="flat" cmpd="sng" w="12700">
            <a:solidFill>
              <a:schemeClr val="accent2"/>
            </a:solidFill>
            <a:prstDash val="solid"/>
            <a:miter lim="800000"/>
            <a:headEnd len="sm" w="sm" type="none"/>
            <a:tailEnd len="sm" w="sm" type="none"/>
          </a:ln>
        </p:spPr>
      </p:cxnSp>
      <p:pic>
        <p:nvPicPr>
          <p:cNvPr id="484" name="Google Shape;484;p30"/>
          <p:cNvPicPr preferRelativeResize="0"/>
          <p:nvPr/>
        </p:nvPicPr>
        <p:blipFill rotWithShape="1">
          <a:blip r:embed="rId3">
            <a:alphaModFix/>
          </a:blip>
          <a:srcRect b="0" l="0" r="0" t="0"/>
          <a:stretch/>
        </p:blipFill>
        <p:spPr>
          <a:xfrm>
            <a:off x="0" y="0"/>
            <a:ext cx="1374435" cy="1367790"/>
          </a:xfrm>
          <a:prstGeom prst="rect">
            <a:avLst/>
          </a:prstGeom>
          <a:noFill/>
          <a:ln>
            <a:noFill/>
          </a:ln>
        </p:spPr>
      </p:pic>
      <p:pic>
        <p:nvPicPr>
          <p:cNvPr id="485" name="Google Shape;485;p30"/>
          <p:cNvPicPr preferRelativeResize="0"/>
          <p:nvPr/>
        </p:nvPicPr>
        <p:blipFill rotWithShape="1">
          <a:blip r:embed="rId4">
            <a:alphaModFix/>
          </a:blip>
          <a:srcRect b="7278" l="0" r="1" t="35578"/>
          <a:stretch/>
        </p:blipFill>
        <p:spPr>
          <a:xfrm>
            <a:off x="5733980" y="1084462"/>
            <a:ext cx="7162885" cy="5298675"/>
          </a:xfrm>
          <a:custGeom>
            <a:rect b="b" l="l" r="r" t="t"/>
            <a:pathLst>
              <a:path extrusionOk="0" h="6858000" w="9270806">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486" name="Google Shape;486;p30"/>
          <p:cNvSpPr txBox="1"/>
          <p:nvPr/>
        </p:nvSpPr>
        <p:spPr>
          <a:xfrm>
            <a:off x="897769" y="5369118"/>
            <a:ext cx="4441371"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800"/>
              <a:buFont typeface="Trebuchet MS"/>
              <a:buNone/>
            </a:pPr>
            <a:r>
              <a:rPr b="0" i="0" lang="en-US" sz="800" u="none" cap="none" strike="noStrike">
                <a:solidFill>
                  <a:srgbClr val="FFFFFF"/>
                </a:solidFill>
                <a:latin typeface="Trebuchet MS"/>
                <a:ea typeface="Trebuchet MS"/>
                <a:cs typeface="Trebuchet MS"/>
                <a:sym typeface="Trebuchet MS"/>
              </a:rPr>
              <a:t>Adapted from Bessel van der Kolk, MD and Ruth Buczynski, PhD</a:t>
            </a:r>
            <a:endParaRPr b="0" i="0" sz="800" u="none" cap="none" strike="noStrike">
              <a:solidFill>
                <a:srgbClr val="FFFFFF"/>
              </a:solidFill>
              <a:latin typeface="Calibri"/>
              <a:ea typeface="Calibri"/>
              <a:cs typeface="Calibri"/>
              <a:sym typeface="Calibri"/>
            </a:endParaRPr>
          </a:p>
        </p:txBody>
      </p:sp>
      <p:sp>
        <p:nvSpPr>
          <p:cNvPr id="487" name="Google Shape;487;p30"/>
          <p:cNvSpPr txBox="1"/>
          <p:nvPr/>
        </p:nvSpPr>
        <p:spPr>
          <a:xfrm>
            <a:off x="10136778" y="6167693"/>
            <a:ext cx="1733006" cy="21544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Calibri"/>
              <a:buNone/>
            </a:pPr>
            <a:r>
              <a:rPr b="0" i="0" lang="en-US" sz="800" u="none" cap="none" strike="noStrike">
                <a:solidFill>
                  <a:srgbClr val="000000"/>
                </a:solidFill>
                <a:latin typeface="Calibri"/>
                <a:ea typeface="Calibri"/>
                <a:cs typeface="Calibri"/>
                <a:sym typeface="Calibri"/>
              </a:rPr>
              <a:t>Source: boardingschoolhealing.org</a:t>
            </a:r>
            <a:endParaRPr b="0" i="0" sz="1400" u="none" cap="none" strike="noStrike">
              <a:solidFill>
                <a:srgbClr val="000000"/>
              </a:solidFill>
              <a:latin typeface="Arial"/>
              <a:ea typeface="Arial"/>
              <a:cs typeface="Arial"/>
              <a:sym typeface="Arial"/>
            </a:endParaRPr>
          </a:p>
        </p:txBody>
      </p:sp>
      <p:sp>
        <p:nvSpPr>
          <p:cNvPr id="488" name="Google Shape;488;p30"/>
          <p:cNvSpPr txBox="1"/>
          <p:nvPr/>
        </p:nvSpPr>
        <p:spPr>
          <a:xfrm>
            <a:off x="5922529" y="178732"/>
            <a:ext cx="6785785" cy="8925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00000"/>
              </a:buClr>
              <a:buSzPts val="3200"/>
              <a:buFont typeface="Calibri"/>
              <a:buNone/>
            </a:pPr>
            <a:r>
              <a:rPr b="1" i="0" lang="en-US" sz="3200" u="none" cap="none" strike="noStrike">
                <a:solidFill>
                  <a:srgbClr val="C00000"/>
                </a:solidFill>
                <a:latin typeface="Calibri"/>
                <a:ea typeface="Calibri"/>
                <a:cs typeface="Calibri"/>
                <a:sym typeface="Calibri"/>
              </a:rPr>
              <a:t>Balanced Self-Care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FF0000"/>
                </a:solidFill>
                <a:latin typeface="Arial"/>
                <a:ea typeface="Arial"/>
                <a:cs typeface="Arial"/>
                <a:sym typeface="Arial"/>
              </a:rPr>
              <a:t>boardingschoolhealing.org/self-care-resources/</a:t>
            </a:r>
            <a:endParaRPr b="0" i="0" sz="2000" u="none" cap="none" strike="noStrike">
              <a:solidFill>
                <a:srgbClr val="FF0000"/>
              </a:solidFill>
              <a:latin typeface="Arial"/>
              <a:ea typeface="Arial"/>
              <a:cs typeface="Arial"/>
              <a:sym typeface="Arial"/>
            </a:endParaRPr>
          </a:p>
        </p:txBody>
      </p:sp>
      <p:pic>
        <p:nvPicPr>
          <p:cNvPr descr="The Body Keeps the Score: Brain, Mind, and Body in the Healing of Trauma: van  der Kolk M.D., Bessel: 9780143127741: Amazon.com: Books" id="489" name="Google Shape;489;p30"/>
          <p:cNvPicPr preferRelativeResize="0"/>
          <p:nvPr/>
        </p:nvPicPr>
        <p:blipFill rotWithShape="1">
          <a:blip r:embed="rId5">
            <a:alphaModFix/>
          </a:blip>
          <a:srcRect b="0" l="0" r="0" t="0"/>
          <a:stretch/>
        </p:blipFill>
        <p:spPr>
          <a:xfrm>
            <a:off x="201273" y="1390012"/>
            <a:ext cx="3414251" cy="5234054"/>
          </a:xfrm>
          <a:prstGeom prst="rect">
            <a:avLst/>
          </a:prstGeom>
          <a:noFill/>
          <a:ln>
            <a:noFill/>
          </a:ln>
        </p:spPr>
      </p:pic>
      <p:pic>
        <p:nvPicPr>
          <p:cNvPr id="490" name="Google Shape;490;p30"/>
          <p:cNvPicPr preferRelativeResize="0"/>
          <p:nvPr/>
        </p:nvPicPr>
        <p:blipFill rotWithShape="1">
          <a:blip r:embed="rId6">
            <a:alphaModFix/>
          </a:blip>
          <a:srcRect b="0" l="0" r="0" t="0"/>
          <a:stretch/>
        </p:blipFill>
        <p:spPr>
          <a:xfrm>
            <a:off x="3698819" y="1367790"/>
            <a:ext cx="3570925" cy="524529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500"/>
                                        <p:tgtEl>
                                          <p:spTgt spid="4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500"/>
                                        <p:tgtEl>
                                          <p:spTgt spid="4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0" name="Shape 120"/>
        <p:cNvGrpSpPr/>
        <p:nvPr/>
      </p:nvGrpSpPr>
      <p:grpSpPr>
        <a:xfrm>
          <a:off x="0" y="0"/>
          <a:ext cx="0" cy="0"/>
          <a:chOff x="0" y="0"/>
          <a:chExt cx="0" cy="0"/>
        </a:xfrm>
      </p:grpSpPr>
      <p:sp>
        <p:nvSpPr>
          <p:cNvPr id="121" name="Google Shape;121;g15b13554fc1_0_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t/>
            </a:r>
            <a:endParaRPr/>
          </a:p>
        </p:txBody>
      </p:sp>
      <p:sp>
        <p:nvSpPr>
          <p:cNvPr id="122" name="Google Shape;122;g15b13554fc1_0_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id="123" name="Google Shape;123;g15b13554fc1_0_1"/>
          <p:cNvPicPr preferRelativeResize="0"/>
          <p:nvPr/>
        </p:nvPicPr>
        <p:blipFill rotWithShape="1">
          <a:blip r:embed="rId3">
            <a:alphaModFix/>
          </a:blip>
          <a:srcRect b="0" l="0" r="0" t="0"/>
          <a:stretch/>
        </p:blipFill>
        <p:spPr>
          <a:xfrm rot="10800000">
            <a:off x="0" y="6484128"/>
            <a:ext cx="12192000" cy="41635"/>
          </a:xfrm>
          <a:prstGeom prst="rect">
            <a:avLst/>
          </a:prstGeom>
          <a:noFill/>
          <a:ln>
            <a:noFill/>
          </a:ln>
        </p:spPr>
      </p:pic>
      <p:pic>
        <p:nvPicPr>
          <p:cNvPr id="124" name="Google Shape;124;g15b13554fc1_0_1"/>
          <p:cNvPicPr preferRelativeResize="0"/>
          <p:nvPr/>
        </p:nvPicPr>
        <p:blipFill rotWithShape="1">
          <a:blip r:embed="rId4">
            <a:alphaModFix/>
          </a:blip>
          <a:srcRect b="0" l="0" r="0" t="0"/>
          <a:stretch/>
        </p:blipFill>
        <p:spPr>
          <a:xfrm>
            <a:off x="98852" y="93433"/>
            <a:ext cx="2533137" cy="673063"/>
          </a:xfrm>
          <a:prstGeom prst="rect">
            <a:avLst/>
          </a:prstGeom>
          <a:noFill/>
          <a:ln>
            <a:noFill/>
          </a:ln>
        </p:spPr>
      </p:pic>
      <p:pic>
        <p:nvPicPr>
          <p:cNvPr id="125" name="Google Shape;125;g15b13554fc1_0_1"/>
          <p:cNvPicPr preferRelativeResize="0"/>
          <p:nvPr/>
        </p:nvPicPr>
        <p:blipFill rotWithShape="1">
          <a:blip r:embed="rId3">
            <a:alphaModFix/>
          </a:blip>
          <a:srcRect b="0" l="0" r="0" t="0"/>
          <a:stretch/>
        </p:blipFill>
        <p:spPr>
          <a:xfrm rot="10800000">
            <a:off x="1930" y="822460"/>
            <a:ext cx="12192000" cy="41635"/>
          </a:xfrm>
          <a:prstGeom prst="rect">
            <a:avLst/>
          </a:prstGeom>
          <a:noFill/>
          <a:ln>
            <a:noFill/>
          </a:ln>
        </p:spPr>
      </p:pic>
      <p:pic>
        <p:nvPicPr>
          <p:cNvPr id="126" name="Google Shape;126;g15b13554fc1_0_1"/>
          <p:cNvPicPr preferRelativeResize="0"/>
          <p:nvPr/>
        </p:nvPicPr>
        <p:blipFill rotWithShape="1">
          <a:blip r:embed="rId5">
            <a:alphaModFix/>
          </a:blip>
          <a:srcRect b="0" l="0" r="0" t="0"/>
          <a:stretch/>
        </p:blipFill>
        <p:spPr>
          <a:xfrm>
            <a:off x="10016838" y="60181"/>
            <a:ext cx="2142813" cy="1589314"/>
          </a:xfrm>
          <a:prstGeom prst="rect">
            <a:avLst/>
          </a:prstGeom>
          <a:noFill/>
          <a:ln>
            <a:noFill/>
          </a:ln>
        </p:spPr>
      </p:pic>
      <p:sp>
        <p:nvSpPr>
          <p:cNvPr id="127" name="Google Shape;127;g15b13554fc1_0_1"/>
          <p:cNvSpPr txBox="1"/>
          <p:nvPr/>
        </p:nvSpPr>
        <p:spPr>
          <a:xfrm>
            <a:off x="2598420" y="3478014"/>
            <a:ext cx="63957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128" name="Google Shape;128;g15b13554fc1_0_1"/>
          <p:cNvSpPr txBox="1"/>
          <p:nvPr/>
        </p:nvSpPr>
        <p:spPr>
          <a:xfrm>
            <a:off x="2598420" y="3478014"/>
            <a:ext cx="63957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129" name="Google Shape;129;g15b13554fc1_0_1"/>
          <p:cNvSpPr txBox="1"/>
          <p:nvPr/>
        </p:nvSpPr>
        <p:spPr>
          <a:xfrm>
            <a:off x="2598420" y="3478014"/>
            <a:ext cx="63957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130" name="Google Shape;130;g15b13554fc1_0_1"/>
          <p:cNvSpPr txBox="1"/>
          <p:nvPr/>
        </p:nvSpPr>
        <p:spPr>
          <a:xfrm>
            <a:off x="2598420" y="3478014"/>
            <a:ext cx="63957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sp>
        <p:nvSpPr>
          <p:cNvPr id="131" name="Google Shape;131;g15b13554fc1_0_1"/>
          <p:cNvSpPr txBox="1"/>
          <p:nvPr/>
        </p:nvSpPr>
        <p:spPr>
          <a:xfrm>
            <a:off x="2598420" y="3478014"/>
            <a:ext cx="639572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 </a:t>
            </a:r>
            <a:endParaRPr b="0" i="0" sz="1800" u="none" cap="none" strike="noStrike">
              <a:solidFill>
                <a:schemeClr val="dk1"/>
              </a:solidFill>
              <a:latin typeface="Calibri"/>
              <a:ea typeface="Calibri"/>
              <a:cs typeface="Calibri"/>
              <a:sym typeface="Calibri"/>
            </a:endParaRPr>
          </a:p>
        </p:txBody>
      </p:sp>
      <p:pic>
        <p:nvPicPr>
          <p:cNvPr id="132" name="Google Shape;132;g15b13554fc1_0_1"/>
          <p:cNvPicPr preferRelativeResize="0"/>
          <p:nvPr/>
        </p:nvPicPr>
        <p:blipFill rotWithShape="1">
          <a:blip r:embed="rId6">
            <a:alphaModFix/>
          </a:blip>
          <a:srcRect b="0" l="0" r="0" t="0"/>
          <a:stretch/>
        </p:blipFill>
        <p:spPr>
          <a:xfrm>
            <a:off x="2735580" y="-14551"/>
            <a:ext cx="6858000" cy="6858000"/>
          </a:xfrm>
          <a:prstGeom prst="rect">
            <a:avLst/>
          </a:prstGeom>
          <a:noFill/>
          <a:ln>
            <a:noFill/>
          </a:ln>
        </p:spPr>
      </p:pic>
      <p:sp>
        <p:nvSpPr>
          <p:cNvPr id="133" name="Google Shape;133;g15b13554fc1_0_1"/>
          <p:cNvSpPr txBox="1"/>
          <p:nvPr/>
        </p:nvSpPr>
        <p:spPr>
          <a:xfrm>
            <a:off x="98852" y="988100"/>
            <a:ext cx="609971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12302E"/>
                </a:solidFill>
                <a:latin typeface="Roboto Condensed"/>
                <a:ea typeface="Roboto Condensed"/>
                <a:cs typeface="Roboto Condensed"/>
                <a:sym typeface="Roboto Condensed"/>
              </a:rPr>
              <a:t>DEBORAH PARKER</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CHIEF EXECUTIVE OFFICER</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TULALIP TRIBES</a:t>
            </a:r>
            <a:endParaRPr/>
          </a:p>
        </p:txBody>
      </p:sp>
      <p:sp>
        <p:nvSpPr>
          <p:cNvPr id="134" name="Google Shape;134;g15b13554fc1_0_1"/>
          <p:cNvSpPr txBox="1"/>
          <p:nvPr/>
        </p:nvSpPr>
        <p:spPr>
          <a:xfrm>
            <a:off x="98852" y="2148414"/>
            <a:ext cx="609971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12302E"/>
                </a:solidFill>
                <a:latin typeface="Roboto Condensed"/>
                <a:ea typeface="Roboto Condensed"/>
                <a:cs typeface="Roboto Condensed"/>
                <a:sym typeface="Roboto Condensed"/>
              </a:rPr>
              <a:t>SAMUEL B. TORRES, ED.D.</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DEPUTY CHIEF EXECUTIVE OFFICER</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MEXICA/NAHUA</a:t>
            </a:r>
            <a:endParaRPr/>
          </a:p>
        </p:txBody>
      </p:sp>
      <p:sp>
        <p:nvSpPr>
          <p:cNvPr id="135" name="Google Shape;135;g15b13554fc1_0_1"/>
          <p:cNvSpPr txBox="1"/>
          <p:nvPr/>
        </p:nvSpPr>
        <p:spPr>
          <a:xfrm>
            <a:off x="98852" y="3314901"/>
            <a:ext cx="609971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12302E"/>
                </a:solidFill>
                <a:latin typeface="Roboto Condensed"/>
                <a:ea typeface="Roboto Condensed"/>
                <a:cs typeface="Roboto Condensed"/>
                <a:sym typeface="Roboto Condensed"/>
              </a:rPr>
              <a:t>STEPHEN CURLEY, MALIS</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DIRECTOR OF DIGITAL ARCHIVES</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DINÉ/NAVAJO NATION</a:t>
            </a:r>
            <a:endParaRPr/>
          </a:p>
        </p:txBody>
      </p:sp>
      <p:sp>
        <p:nvSpPr>
          <p:cNvPr id="136" name="Google Shape;136;g15b13554fc1_0_1"/>
          <p:cNvSpPr txBox="1"/>
          <p:nvPr/>
        </p:nvSpPr>
        <p:spPr>
          <a:xfrm>
            <a:off x="98852" y="4486972"/>
            <a:ext cx="609971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12302E"/>
                </a:solidFill>
                <a:latin typeface="Roboto Condensed"/>
                <a:ea typeface="Roboto Condensed"/>
                <a:cs typeface="Roboto Condensed"/>
                <a:sym typeface="Roboto Condensed"/>
              </a:rPr>
              <a:t>THERESA SHELDON</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DIRECTOR OF POLICY AND ADVOCACY</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TULALIP TRIBES</a:t>
            </a:r>
            <a:endParaRPr/>
          </a:p>
        </p:txBody>
      </p:sp>
      <p:sp>
        <p:nvSpPr>
          <p:cNvPr id="137" name="Google Shape;137;g15b13554fc1_0_1"/>
          <p:cNvSpPr txBox="1"/>
          <p:nvPr/>
        </p:nvSpPr>
        <p:spPr>
          <a:xfrm>
            <a:off x="98852" y="5647723"/>
            <a:ext cx="6099716"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12302E"/>
                </a:solidFill>
                <a:latin typeface="Roboto Condensed"/>
                <a:ea typeface="Roboto Condensed"/>
                <a:cs typeface="Roboto Condensed"/>
                <a:sym typeface="Roboto Condensed"/>
              </a:rPr>
              <a:t>KENRICK ESCALANTI</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CREATIVE DIRECTOR</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FORT YUMA QUECHAN INDIAN TRIBE</a:t>
            </a:r>
            <a:endParaRPr/>
          </a:p>
        </p:txBody>
      </p:sp>
      <p:sp>
        <p:nvSpPr>
          <p:cNvPr id="138" name="Google Shape;138;g15b13554fc1_0_1"/>
          <p:cNvSpPr txBox="1"/>
          <p:nvPr/>
        </p:nvSpPr>
        <p:spPr>
          <a:xfrm>
            <a:off x="9632839" y="1488217"/>
            <a:ext cx="2916970"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12302E"/>
                </a:solidFill>
                <a:latin typeface="Roboto Condensed"/>
                <a:ea typeface="Roboto Condensed"/>
                <a:cs typeface="Roboto Condensed"/>
                <a:sym typeface="Roboto Condensed"/>
              </a:rPr>
              <a:t>DEIDRE WHITEMAN</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DIRECTOR OF RESEARCH AND EDUCATION</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MESKWAKI/DAKOTA/</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OJIBWE/HIDATSA</a:t>
            </a:r>
            <a:endParaRPr/>
          </a:p>
        </p:txBody>
      </p:sp>
      <p:sp>
        <p:nvSpPr>
          <p:cNvPr id="139" name="Google Shape;139;g15b13554fc1_0_1"/>
          <p:cNvSpPr txBox="1"/>
          <p:nvPr/>
        </p:nvSpPr>
        <p:spPr>
          <a:xfrm>
            <a:off x="9632839" y="3859843"/>
            <a:ext cx="2782229"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12302E"/>
                </a:solidFill>
                <a:latin typeface="Roboto Condensed"/>
                <a:ea typeface="Roboto Condensed"/>
                <a:cs typeface="Roboto Condensed"/>
                <a:sym typeface="Roboto Condensed"/>
              </a:rPr>
              <a:t>IKO'TSIMISKIMAKI "EKOO" BECK</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COMMUNITY ENGAGEMENT COORDINATOR</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BLACKFEET/RED RIVER MÉTIS</a:t>
            </a:r>
            <a:endParaRPr/>
          </a:p>
        </p:txBody>
      </p:sp>
      <p:sp>
        <p:nvSpPr>
          <p:cNvPr id="140" name="Google Shape;140;g15b13554fc1_0_1"/>
          <p:cNvSpPr txBox="1"/>
          <p:nvPr/>
        </p:nvSpPr>
        <p:spPr>
          <a:xfrm>
            <a:off x="9632839" y="5119094"/>
            <a:ext cx="2694391"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12302E"/>
                </a:solidFill>
                <a:latin typeface="Roboto Condensed"/>
                <a:ea typeface="Roboto Condensed"/>
                <a:cs typeface="Roboto Condensed"/>
                <a:sym typeface="Roboto Condensed"/>
              </a:rPr>
              <a:t>LACEY KINNART</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PROGRAM AND OPERATIONS COORDINATOR</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SAULT STE. MARIE TRIBE OF OJIBWE</a:t>
            </a:r>
            <a:endParaRPr/>
          </a:p>
        </p:txBody>
      </p:sp>
      <p:sp>
        <p:nvSpPr>
          <p:cNvPr id="141" name="Google Shape;141;g15b13554fc1_0_1"/>
          <p:cNvSpPr txBox="1"/>
          <p:nvPr/>
        </p:nvSpPr>
        <p:spPr>
          <a:xfrm>
            <a:off x="9632839" y="3026672"/>
            <a:ext cx="2460309"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12302E"/>
                </a:solidFill>
                <a:latin typeface="Roboto Condensed"/>
                <a:ea typeface="Roboto Condensed"/>
                <a:cs typeface="Roboto Condensed"/>
                <a:sym typeface="Roboto Condensed"/>
              </a:rPr>
              <a:t>JENNIFER BLEVINS, PH.D.</a:t>
            </a:r>
            <a:br>
              <a:rPr b="1" i="0" lang="en-US" sz="1400" u="none" cap="none" strike="noStrike">
                <a:solidFill>
                  <a:srgbClr val="12302E"/>
                </a:solidFill>
                <a:latin typeface="Roboto Condensed"/>
                <a:ea typeface="Roboto Condensed"/>
                <a:cs typeface="Roboto Condensed"/>
                <a:sym typeface="Roboto Condensed"/>
              </a:rPr>
            </a:br>
            <a:r>
              <a:rPr b="1" i="0" lang="en-US" sz="1400" u="none" cap="none" strike="noStrike">
                <a:solidFill>
                  <a:srgbClr val="12302E"/>
                </a:solidFill>
                <a:latin typeface="Roboto Condensed"/>
                <a:ea typeface="Roboto Condensed"/>
                <a:cs typeface="Roboto Condensed"/>
                <a:sym typeface="Roboto Condensed"/>
              </a:rPr>
              <a:t>DIRECTOR OF OPERATIONS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id="495" name="Google Shape;495;p31"/>
          <p:cNvPicPr preferRelativeResize="0"/>
          <p:nvPr/>
        </p:nvPicPr>
        <p:blipFill rotWithShape="1">
          <a:blip r:embed="rId3">
            <a:alphaModFix/>
          </a:blip>
          <a:srcRect b="0" l="0" r="0" t="0"/>
          <a:stretch/>
        </p:blipFill>
        <p:spPr>
          <a:xfrm>
            <a:off x="4735134" y="1371600"/>
            <a:ext cx="7456866" cy="4971244"/>
          </a:xfrm>
          <a:prstGeom prst="rect">
            <a:avLst/>
          </a:prstGeom>
          <a:noFill/>
          <a:ln>
            <a:noFill/>
          </a:ln>
        </p:spPr>
      </p:pic>
      <p:sp>
        <p:nvSpPr>
          <p:cNvPr id="496" name="Google Shape;496;p31"/>
          <p:cNvSpPr txBox="1"/>
          <p:nvPr>
            <p:ph type="title"/>
          </p:nvPr>
        </p:nvSpPr>
        <p:spPr>
          <a:xfrm>
            <a:off x="838200" y="7937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Healing Modalities</a:t>
            </a:r>
            <a:endParaRPr/>
          </a:p>
        </p:txBody>
      </p:sp>
      <p:sp>
        <p:nvSpPr>
          <p:cNvPr id="497" name="Google Shape;497;p31"/>
          <p:cNvSpPr txBox="1"/>
          <p:nvPr>
            <p:ph idx="1" type="body"/>
          </p:nvPr>
        </p:nvSpPr>
        <p:spPr>
          <a:xfrm>
            <a:off x="838200" y="1825625"/>
            <a:ext cx="408153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Ceremony, plant medicines, sweat lodge</a:t>
            </a:r>
            <a:endParaRPr/>
          </a:p>
          <a:p>
            <a:pPr indent="-228600" lvl="0" marL="228600" rtl="0" algn="l">
              <a:lnSpc>
                <a:spcPct val="90000"/>
              </a:lnSpc>
              <a:spcBef>
                <a:spcPts val="1000"/>
              </a:spcBef>
              <a:spcAft>
                <a:spcPts val="0"/>
              </a:spcAft>
              <a:buClr>
                <a:schemeClr val="dk1"/>
              </a:buClr>
              <a:buSzPts val="2800"/>
              <a:buChar char="•"/>
            </a:pPr>
            <a:r>
              <a:rPr lang="en-US"/>
              <a:t>Songs, prayers, dances</a:t>
            </a:r>
            <a:endParaRPr/>
          </a:p>
          <a:p>
            <a:pPr indent="-228600" lvl="0" marL="228600" rtl="0" algn="l">
              <a:lnSpc>
                <a:spcPct val="90000"/>
              </a:lnSpc>
              <a:spcBef>
                <a:spcPts val="1000"/>
              </a:spcBef>
              <a:spcAft>
                <a:spcPts val="0"/>
              </a:spcAft>
              <a:buClr>
                <a:schemeClr val="dk1"/>
              </a:buClr>
              <a:buSzPts val="2800"/>
              <a:buChar char="•"/>
            </a:pPr>
            <a:r>
              <a:rPr lang="en-US"/>
              <a:t>Tapping, EMDR</a:t>
            </a:r>
            <a:endParaRPr/>
          </a:p>
          <a:p>
            <a:pPr indent="-228600" lvl="0" marL="228600" rtl="0" algn="l">
              <a:lnSpc>
                <a:spcPct val="90000"/>
              </a:lnSpc>
              <a:spcBef>
                <a:spcPts val="1000"/>
              </a:spcBef>
              <a:spcAft>
                <a:spcPts val="0"/>
              </a:spcAft>
              <a:buClr>
                <a:schemeClr val="dk1"/>
              </a:buClr>
              <a:buSzPts val="2800"/>
              <a:buChar char="•"/>
            </a:pPr>
            <a:r>
              <a:rPr lang="en-US"/>
              <a:t>Holotropic breathwork</a:t>
            </a:r>
            <a:endParaRPr/>
          </a:p>
          <a:p>
            <a:pPr indent="-228600" lvl="0" marL="228600" rtl="0" algn="l">
              <a:lnSpc>
                <a:spcPct val="90000"/>
              </a:lnSpc>
              <a:spcBef>
                <a:spcPts val="1000"/>
              </a:spcBef>
              <a:spcAft>
                <a:spcPts val="0"/>
              </a:spcAft>
              <a:buClr>
                <a:schemeClr val="dk1"/>
              </a:buClr>
              <a:buSzPts val="2800"/>
              <a:buChar char="•"/>
            </a:pPr>
            <a:r>
              <a:rPr lang="en-US"/>
              <a:t>Yoga and mind-body connection</a:t>
            </a:r>
            <a:endParaRPr/>
          </a:p>
          <a:p>
            <a:pPr indent="-228600" lvl="0" marL="228600" rtl="0" algn="l">
              <a:lnSpc>
                <a:spcPct val="90000"/>
              </a:lnSpc>
              <a:spcBef>
                <a:spcPts val="1000"/>
              </a:spcBef>
              <a:spcAft>
                <a:spcPts val="0"/>
              </a:spcAft>
              <a:buClr>
                <a:schemeClr val="dk1"/>
              </a:buClr>
              <a:buSzPts val="2800"/>
              <a:buChar char="•"/>
            </a:pPr>
            <a:r>
              <a:rPr lang="en-US"/>
              <a:t>Wellbriety/12-steps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498" name="Google Shape;498;p31"/>
          <p:cNvSpPr txBox="1"/>
          <p:nvPr/>
        </p:nvSpPr>
        <p:spPr>
          <a:xfrm>
            <a:off x="4842456" y="6484513"/>
            <a:ext cx="7128457"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Image Source: Healing The Complex Trauma Of Holocaust And Genocide | The Oxford Development Centre</a:t>
            </a:r>
            <a:endParaRPr b="0" i="0" sz="1400" u="none" cap="none" strike="noStrike">
              <a:solidFill>
                <a:srgbClr val="000000"/>
              </a:solidFill>
              <a:latin typeface="Arial"/>
              <a:ea typeface="Arial"/>
              <a:cs typeface="Arial"/>
              <a:sym typeface="Arial"/>
            </a:endParaRPr>
          </a:p>
        </p:txBody>
      </p:sp>
      <p:pic>
        <p:nvPicPr>
          <p:cNvPr id="499" name="Google Shape;499;p31"/>
          <p:cNvPicPr preferRelativeResize="0"/>
          <p:nvPr/>
        </p:nvPicPr>
        <p:blipFill rotWithShape="1">
          <a:blip r:embed="rId4">
            <a:alphaModFix/>
          </a:blip>
          <a:srcRect b="0" l="0" r="0" t="0"/>
          <a:stretch/>
        </p:blipFill>
        <p:spPr>
          <a:xfrm>
            <a:off x="10817565" y="3810"/>
            <a:ext cx="1374435" cy="136779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4" name="Shape 504"/>
        <p:cNvGrpSpPr/>
        <p:nvPr/>
      </p:nvGrpSpPr>
      <p:grpSpPr>
        <a:xfrm>
          <a:off x="0" y="0"/>
          <a:ext cx="0" cy="0"/>
          <a:chOff x="0" y="0"/>
          <a:chExt cx="0" cy="0"/>
        </a:xfrm>
      </p:grpSpPr>
      <p:sp>
        <p:nvSpPr>
          <p:cNvPr id="505" name="Google Shape;505;p32"/>
          <p:cNvSpPr/>
          <p:nvPr/>
        </p:nvSpPr>
        <p:spPr>
          <a:xfrm>
            <a:off x="396882" y="280374"/>
            <a:ext cx="11438793" cy="1844256"/>
          </a:xfrm>
          <a:prstGeom prst="rect">
            <a:avLst/>
          </a:prstGeom>
          <a:solidFill>
            <a:srgbClr val="404040"/>
          </a:solidFill>
          <a:ln cap="sq" cmpd="thinThick" w="127000">
            <a:solidFill>
              <a:srgbClr val="40404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06" name="Google Shape;506;p32"/>
          <p:cNvSpPr txBox="1"/>
          <p:nvPr>
            <p:ph type="title"/>
          </p:nvPr>
        </p:nvSpPr>
        <p:spPr>
          <a:xfrm>
            <a:off x="546351" y="433545"/>
            <a:ext cx="11139854" cy="93044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5400"/>
              <a:buFont typeface="Calibri"/>
              <a:buNone/>
            </a:pPr>
            <a:r>
              <a:rPr lang="en-US" sz="5400">
                <a:solidFill>
                  <a:srgbClr val="FFFFFF"/>
                </a:solidFill>
              </a:rPr>
              <a:t>Hope, Healing, Resiliency</a:t>
            </a:r>
            <a:endParaRPr/>
          </a:p>
        </p:txBody>
      </p:sp>
      <p:cxnSp>
        <p:nvCxnSpPr>
          <p:cNvPr id="507" name="Google Shape;507;p32"/>
          <p:cNvCxnSpPr/>
          <p:nvPr/>
        </p:nvCxnSpPr>
        <p:spPr>
          <a:xfrm>
            <a:off x="2230078" y="1522292"/>
            <a:ext cx="7772400" cy="0"/>
          </a:xfrm>
          <a:prstGeom prst="straightConnector1">
            <a:avLst/>
          </a:prstGeom>
          <a:noFill/>
          <a:ln cap="flat" cmpd="sng" w="22225">
            <a:solidFill>
              <a:srgbClr val="D9D9D9"/>
            </a:solidFill>
            <a:prstDash val="solid"/>
            <a:miter lim="800000"/>
            <a:headEnd len="sm" w="sm" type="none"/>
            <a:tailEnd len="sm" w="sm" type="none"/>
          </a:ln>
        </p:spPr>
      </p:cxnSp>
      <p:pic>
        <p:nvPicPr>
          <p:cNvPr id="508" name="Google Shape;508;p32"/>
          <p:cNvPicPr preferRelativeResize="0"/>
          <p:nvPr/>
        </p:nvPicPr>
        <p:blipFill rotWithShape="1">
          <a:blip r:embed="rId3">
            <a:alphaModFix/>
          </a:blip>
          <a:srcRect b="0" l="0" r="0" t="0"/>
          <a:stretch/>
        </p:blipFill>
        <p:spPr>
          <a:xfrm>
            <a:off x="331567" y="2843421"/>
            <a:ext cx="5455917" cy="3164431"/>
          </a:xfrm>
          <a:prstGeom prst="rect">
            <a:avLst/>
          </a:prstGeom>
          <a:noFill/>
          <a:ln>
            <a:noFill/>
          </a:ln>
        </p:spPr>
      </p:pic>
      <p:cxnSp>
        <p:nvCxnSpPr>
          <p:cNvPr id="509" name="Google Shape;509;p32"/>
          <p:cNvCxnSpPr/>
          <p:nvPr/>
        </p:nvCxnSpPr>
        <p:spPr>
          <a:xfrm>
            <a:off x="6116278" y="2596836"/>
            <a:ext cx="0" cy="3657600"/>
          </a:xfrm>
          <a:prstGeom prst="straightConnector1">
            <a:avLst/>
          </a:prstGeom>
          <a:noFill/>
          <a:ln cap="flat" cmpd="dbl" w="101600">
            <a:solidFill>
              <a:srgbClr val="595959"/>
            </a:solidFill>
            <a:prstDash val="solid"/>
            <a:miter lim="800000"/>
            <a:headEnd len="sm" w="sm" type="none"/>
            <a:tailEnd len="sm" w="sm" type="none"/>
          </a:ln>
        </p:spPr>
      </p:cxnSp>
      <p:pic>
        <p:nvPicPr>
          <p:cNvPr id="510" name="Google Shape;510;p32"/>
          <p:cNvPicPr preferRelativeResize="0"/>
          <p:nvPr>
            <p:ph idx="1" type="body"/>
          </p:nvPr>
        </p:nvPicPr>
        <p:blipFill rotWithShape="1">
          <a:blip r:embed="rId4">
            <a:alphaModFix/>
          </a:blip>
          <a:srcRect b="0" l="0" r="0" t="4306"/>
          <a:stretch/>
        </p:blipFill>
        <p:spPr>
          <a:xfrm>
            <a:off x="6445073" y="3061653"/>
            <a:ext cx="5455917" cy="272796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5" name="Shape 515"/>
        <p:cNvGrpSpPr/>
        <p:nvPr/>
      </p:nvGrpSpPr>
      <p:grpSpPr>
        <a:xfrm>
          <a:off x="0" y="0"/>
          <a:ext cx="0" cy="0"/>
          <a:chOff x="0" y="0"/>
          <a:chExt cx="0" cy="0"/>
        </a:xfrm>
      </p:grpSpPr>
      <p:sp>
        <p:nvSpPr>
          <p:cNvPr id="516" name="Google Shape;516;p33"/>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17" name="Google Shape;517;p33"/>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lang="en-US" sz="4800"/>
              <a:t>DOI Investigation</a:t>
            </a:r>
            <a:endParaRPr/>
          </a:p>
        </p:txBody>
      </p:sp>
      <p:grpSp>
        <p:nvGrpSpPr>
          <p:cNvPr id="518" name="Google Shape;518;p33"/>
          <p:cNvGrpSpPr/>
          <p:nvPr/>
        </p:nvGrpSpPr>
        <p:grpSpPr>
          <a:xfrm>
            <a:off x="0" y="1083484"/>
            <a:ext cx="355196" cy="673460"/>
            <a:chOff x="0" y="823811"/>
            <a:chExt cx="355196" cy="673460"/>
          </a:xfrm>
        </p:grpSpPr>
        <p:sp>
          <p:nvSpPr>
            <p:cNvPr id="519" name="Google Shape;519;p33"/>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0" name="Google Shape;520;p33"/>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21" name="Google Shape;521;p33"/>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2" name="Google Shape;522;p33"/>
          <p:cNvSpPr txBox="1"/>
          <p:nvPr>
            <p:ph idx="1" type="body"/>
          </p:nvPr>
        </p:nvSpPr>
        <p:spPr>
          <a:xfrm>
            <a:off x="221456" y="2118001"/>
            <a:ext cx="5279231" cy="4739364"/>
          </a:xfrm>
          <a:prstGeom prst="rect">
            <a:avLst/>
          </a:prstGeom>
          <a:noFill/>
          <a:ln>
            <a:noFill/>
          </a:ln>
        </p:spPr>
        <p:txBody>
          <a:bodyPr anchorCtr="0" anchor="ctr"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1800"/>
              <a:buChar char="•"/>
            </a:pPr>
            <a:r>
              <a:rPr lang="en-US" sz="1800"/>
              <a:t>The primary goals of the investigation:</a:t>
            </a:r>
            <a:endParaRPr/>
          </a:p>
          <a:p>
            <a:pPr indent="-228600" lvl="1" marL="685800" rtl="0" algn="l">
              <a:lnSpc>
                <a:spcPct val="90000"/>
              </a:lnSpc>
              <a:spcBef>
                <a:spcPts val="500"/>
              </a:spcBef>
              <a:spcAft>
                <a:spcPts val="0"/>
              </a:spcAft>
              <a:buClr>
                <a:schemeClr val="dk1"/>
              </a:buClr>
              <a:buSzPts val="1800"/>
              <a:buChar char="•"/>
            </a:pPr>
            <a:r>
              <a:rPr lang="en-US" sz="1800"/>
              <a:t>identify boarding school facilities and sites; </a:t>
            </a:r>
            <a:endParaRPr/>
          </a:p>
          <a:p>
            <a:pPr indent="-228600" lvl="1" marL="685800" rtl="0" algn="l">
              <a:lnSpc>
                <a:spcPct val="90000"/>
              </a:lnSpc>
              <a:spcBef>
                <a:spcPts val="500"/>
              </a:spcBef>
              <a:spcAft>
                <a:spcPts val="0"/>
              </a:spcAft>
              <a:buClr>
                <a:schemeClr val="dk1"/>
              </a:buClr>
              <a:buSzPts val="1800"/>
              <a:buChar char="•"/>
            </a:pPr>
            <a:r>
              <a:rPr lang="en-US" sz="1800"/>
              <a:t>locations of known and possible student burial sites located at or near school facilities; and </a:t>
            </a:r>
            <a:endParaRPr/>
          </a:p>
          <a:p>
            <a:pPr indent="-228600" lvl="1" marL="685800" rtl="0" algn="l">
              <a:lnSpc>
                <a:spcPct val="90000"/>
              </a:lnSpc>
              <a:spcBef>
                <a:spcPts val="500"/>
              </a:spcBef>
              <a:spcAft>
                <a:spcPts val="0"/>
              </a:spcAft>
              <a:buClr>
                <a:schemeClr val="dk1"/>
              </a:buClr>
              <a:buSzPts val="1800"/>
              <a:buChar char="•"/>
            </a:pPr>
            <a:r>
              <a:rPr lang="en-US" sz="1800"/>
              <a:t>identities and Tribal affiliations of children interred at such locations.</a:t>
            </a:r>
            <a:endParaRPr/>
          </a:p>
          <a:p>
            <a:pPr indent="-228600" lvl="0" marL="228600" rtl="0" algn="l">
              <a:lnSpc>
                <a:spcPct val="90000"/>
              </a:lnSpc>
              <a:spcBef>
                <a:spcPts val="1000"/>
              </a:spcBef>
              <a:spcAft>
                <a:spcPts val="0"/>
              </a:spcAft>
              <a:buClr>
                <a:schemeClr val="dk1"/>
              </a:buClr>
              <a:buSzPts val="1800"/>
              <a:buChar char="•"/>
            </a:pPr>
            <a:r>
              <a:rPr lang="en-US" sz="1800"/>
              <a:t>Identification and collection of records and information related to the Department’s oversight and implementation of the Indian boarding school program (Program) from 1819 to 1969; </a:t>
            </a:r>
            <a:endParaRPr/>
          </a:p>
          <a:p>
            <a:pPr indent="-228600" lvl="0" marL="228600" rtl="0" algn="l">
              <a:lnSpc>
                <a:spcPct val="90000"/>
              </a:lnSpc>
              <a:spcBef>
                <a:spcPts val="1000"/>
              </a:spcBef>
              <a:spcAft>
                <a:spcPts val="0"/>
              </a:spcAft>
              <a:buClr>
                <a:schemeClr val="dk1"/>
              </a:buClr>
              <a:buSzPts val="1800"/>
              <a:buChar char="•"/>
            </a:pPr>
            <a:r>
              <a:rPr lang="en-US" sz="1800"/>
              <a:t>Formal consultations with Tribal Nations, Alaska Native corporations, and Native Hawaiian organizations to clarify the processes and procedures for protecting identified burial sites and associated information; and </a:t>
            </a:r>
            <a:endParaRPr/>
          </a:p>
          <a:p>
            <a:pPr indent="-228600" lvl="0" marL="228600" rtl="0" algn="l">
              <a:lnSpc>
                <a:spcPct val="90000"/>
              </a:lnSpc>
              <a:spcBef>
                <a:spcPts val="1000"/>
              </a:spcBef>
              <a:spcAft>
                <a:spcPts val="0"/>
              </a:spcAft>
              <a:buClr>
                <a:schemeClr val="dk1"/>
              </a:buClr>
              <a:buSzPts val="1800"/>
              <a:buChar char="•"/>
            </a:pPr>
            <a:r>
              <a:rPr b="1" lang="en-US" sz="1800"/>
              <a:t>Final written report due to the Secretary by </a:t>
            </a:r>
            <a:br>
              <a:rPr b="1" lang="en-US" sz="1800"/>
            </a:br>
            <a:r>
              <a:rPr b="1" lang="en-US" sz="1800"/>
              <a:t>April 1, 2022</a:t>
            </a:r>
            <a:endParaRPr/>
          </a:p>
        </p:txBody>
      </p:sp>
      <p:sp>
        <p:nvSpPr>
          <p:cNvPr id="523" name="Google Shape;523;p33"/>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24" name="Google Shape;524;p33"/>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525" name="Google Shape;525;p33"/>
          <p:cNvPicPr preferRelativeResize="0"/>
          <p:nvPr/>
        </p:nvPicPr>
        <p:blipFill rotWithShape="1">
          <a:blip r:embed="rId3">
            <a:alphaModFix/>
          </a:blip>
          <a:srcRect b="21480" l="0" r="-1" t="0"/>
          <a:stretch/>
        </p:blipFill>
        <p:spPr>
          <a:xfrm>
            <a:off x="5977788" y="799352"/>
            <a:ext cx="5425410" cy="525929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0" name="Shape 530"/>
        <p:cNvGrpSpPr/>
        <p:nvPr/>
      </p:nvGrpSpPr>
      <p:grpSpPr>
        <a:xfrm>
          <a:off x="0" y="0"/>
          <a:ext cx="0" cy="0"/>
          <a:chOff x="0" y="0"/>
          <a:chExt cx="0" cy="0"/>
        </a:xfrm>
      </p:grpSpPr>
      <p:sp>
        <p:nvSpPr>
          <p:cNvPr id="531" name="Google Shape;531;p3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2" name="Google Shape;532;p34"/>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3" name="Google Shape;533;p34"/>
          <p:cNvSpPr/>
          <p:nvPr/>
        </p:nvSpPr>
        <p:spPr>
          <a:xfrm flipH="1" rot="10800000">
            <a:off x="-2311" y="0"/>
            <a:ext cx="9070846" cy="6857572"/>
          </a:xfrm>
          <a:prstGeom prst="rect">
            <a:avLst/>
          </a:prstGeom>
          <a:gradFill>
            <a:gsLst>
              <a:gs pos="0">
                <a:srgbClr val="000000">
                  <a:alpha val="50980"/>
                </a:srgbClr>
              </a:gs>
              <a:gs pos="8000">
                <a:srgbClr val="000000">
                  <a:alpha val="50980"/>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34" name="Google Shape;534;p34"/>
          <p:cNvSpPr/>
          <p:nvPr/>
        </p:nvSpPr>
        <p:spPr>
          <a:xfrm flipH="1" rot="-5400000">
            <a:off x="3649491" y="-1685840"/>
            <a:ext cx="4894564" cy="12193546"/>
          </a:xfrm>
          <a:prstGeom prst="rect">
            <a:avLst/>
          </a:prstGeom>
          <a:gradFill>
            <a:gsLst>
              <a:gs pos="0">
                <a:srgbClr val="9CC2E5">
                  <a:alpha val="0"/>
                </a:srgbClr>
              </a:gs>
              <a:gs pos="100000">
                <a:srgbClr val="000000">
                  <a:alpha val="45098"/>
                </a:srgbClr>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May be an image of 6 people and text" id="535" name="Google Shape;535;p34"/>
          <p:cNvPicPr preferRelativeResize="0"/>
          <p:nvPr/>
        </p:nvPicPr>
        <p:blipFill rotWithShape="1">
          <a:blip r:embed="rId3">
            <a:alphaModFix/>
          </a:blip>
          <a:srcRect b="0" l="0" r="0" t="0"/>
          <a:stretch/>
        </p:blipFill>
        <p:spPr>
          <a:xfrm>
            <a:off x="457200" y="468630"/>
            <a:ext cx="11277600" cy="592074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0" name="Shape 540"/>
        <p:cNvGrpSpPr/>
        <p:nvPr/>
      </p:nvGrpSpPr>
      <p:grpSpPr>
        <a:xfrm>
          <a:off x="0" y="0"/>
          <a:ext cx="0" cy="0"/>
          <a:chOff x="0" y="0"/>
          <a:chExt cx="0" cy="0"/>
        </a:xfrm>
      </p:grpSpPr>
      <p:sp>
        <p:nvSpPr>
          <p:cNvPr id="541" name="Google Shape;541;p35"/>
          <p:cNvSpPr/>
          <p:nvPr/>
        </p:nvSpPr>
        <p:spPr>
          <a:xfrm>
            <a:off x="0" y="0"/>
            <a:ext cx="12191999" cy="685736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2" name="Google Shape;542;p35"/>
          <p:cNvSpPr txBox="1"/>
          <p:nvPr>
            <p:ph type="title"/>
          </p:nvPr>
        </p:nvSpPr>
        <p:spPr>
          <a:xfrm>
            <a:off x="589560" y="856180"/>
            <a:ext cx="4560584" cy="112806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11111"/>
              <a:buFont typeface="Martel"/>
              <a:buNone/>
            </a:pPr>
            <a:r>
              <a:rPr lang="en-US" sz="4000">
                <a:latin typeface="Martel"/>
                <a:ea typeface="Martel"/>
                <a:cs typeface="Martel"/>
                <a:sym typeface="Martel"/>
              </a:rPr>
              <a:t>Truth Commission</a:t>
            </a:r>
            <a:endParaRPr sz="4000"/>
          </a:p>
        </p:txBody>
      </p:sp>
      <p:grpSp>
        <p:nvGrpSpPr>
          <p:cNvPr id="543" name="Google Shape;543;p35"/>
          <p:cNvGrpSpPr/>
          <p:nvPr/>
        </p:nvGrpSpPr>
        <p:grpSpPr>
          <a:xfrm>
            <a:off x="0" y="1083484"/>
            <a:ext cx="355196" cy="673460"/>
            <a:chOff x="0" y="823811"/>
            <a:chExt cx="355196" cy="673460"/>
          </a:xfrm>
        </p:grpSpPr>
        <p:sp>
          <p:nvSpPr>
            <p:cNvPr id="544" name="Google Shape;544;p35"/>
            <p:cNvSpPr/>
            <p:nvPr/>
          </p:nvSpPr>
          <p:spPr>
            <a:xfrm>
              <a:off x="0" y="823811"/>
              <a:ext cx="87363"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5" name="Google Shape;545;p35"/>
            <p:cNvSpPr/>
            <p:nvPr/>
          </p:nvSpPr>
          <p:spPr>
            <a:xfrm>
              <a:off x="159341" y="823811"/>
              <a:ext cx="195855" cy="67346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sp>
        <p:nvSpPr>
          <p:cNvPr id="546" name="Google Shape;546;p35"/>
          <p:cNvSpPr/>
          <p:nvPr/>
        </p:nvSpPr>
        <p:spPr>
          <a:xfrm flipH="1">
            <a:off x="665085" y="2090569"/>
            <a:ext cx="4297680" cy="2743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7" name="Google Shape;547;p35"/>
          <p:cNvSpPr txBox="1"/>
          <p:nvPr>
            <p:ph idx="1" type="body"/>
          </p:nvPr>
        </p:nvSpPr>
        <p:spPr>
          <a:xfrm>
            <a:off x="590719" y="2330505"/>
            <a:ext cx="4559425" cy="3979585"/>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600"/>
              <a:buChar char="•"/>
            </a:pPr>
            <a:r>
              <a:rPr b="1" lang="en-US" sz="1600">
                <a:latin typeface="Open Sans"/>
                <a:ea typeface="Open Sans"/>
                <a:cs typeface="Open Sans"/>
                <a:sym typeface="Open Sans"/>
              </a:rPr>
              <a:t>5-year commission </a:t>
            </a:r>
            <a:endParaRPr/>
          </a:p>
          <a:p>
            <a:pPr indent="-228600" lvl="0" marL="228600" rtl="0" algn="l">
              <a:lnSpc>
                <a:spcPct val="90000"/>
              </a:lnSpc>
              <a:spcBef>
                <a:spcPts val="1000"/>
              </a:spcBef>
              <a:spcAft>
                <a:spcPts val="0"/>
              </a:spcAft>
              <a:buClr>
                <a:schemeClr val="dk1"/>
              </a:buClr>
              <a:buSzPts val="1600"/>
              <a:buFont typeface="Arial"/>
              <a:buChar char="•"/>
            </a:pPr>
            <a:r>
              <a:rPr b="0" i="0" lang="en-US" sz="1600">
                <a:latin typeface="Open Sans"/>
                <a:ea typeface="Open Sans"/>
                <a:cs typeface="Open Sans"/>
                <a:sym typeface="Open Sans"/>
              </a:rPr>
              <a:t>Examines the location of children</a:t>
            </a:r>
            <a:endParaRPr/>
          </a:p>
          <a:p>
            <a:pPr indent="-228600" lvl="0" marL="228600" rtl="0" algn="l">
              <a:lnSpc>
                <a:spcPct val="90000"/>
              </a:lnSpc>
              <a:spcBef>
                <a:spcPts val="1000"/>
              </a:spcBef>
              <a:spcAft>
                <a:spcPts val="0"/>
              </a:spcAft>
              <a:buClr>
                <a:schemeClr val="dk1"/>
              </a:buClr>
              <a:buSzPts val="1600"/>
              <a:buFont typeface="Arial"/>
              <a:buChar char="•"/>
            </a:pPr>
            <a:r>
              <a:rPr b="0" i="0" lang="en-US" sz="1600">
                <a:latin typeface="Open Sans"/>
                <a:ea typeface="Open Sans"/>
                <a:cs typeface="Open Sans"/>
                <a:sym typeface="Open Sans"/>
              </a:rPr>
              <a:t>Documents ongoing impacts from boarding schools</a:t>
            </a:r>
            <a:endParaRPr/>
          </a:p>
          <a:p>
            <a:pPr indent="-228600" lvl="0" marL="228600" rtl="0" algn="l">
              <a:lnSpc>
                <a:spcPct val="90000"/>
              </a:lnSpc>
              <a:spcBef>
                <a:spcPts val="1000"/>
              </a:spcBef>
              <a:spcAft>
                <a:spcPts val="0"/>
              </a:spcAft>
              <a:buClr>
                <a:schemeClr val="dk1"/>
              </a:buClr>
              <a:buSzPts val="1600"/>
              <a:buFont typeface="Arial"/>
              <a:buChar char="•"/>
            </a:pPr>
            <a:r>
              <a:rPr b="0" i="0" lang="en-US" sz="1600">
                <a:latin typeface="Open Sans"/>
                <a:ea typeface="Open Sans"/>
                <a:cs typeface="Open Sans"/>
                <a:sym typeface="Open Sans"/>
              </a:rPr>
              <a:t>Locates church and government records</a:t>
            </a:r>
            <a:endParaRPr/>
          </a:p>
          <a:p>
            <a:pPr indent="-228600" lvl="0" marL="228600" rtl="0" algn="l">
              <a:lnSpc>
                <a:spcPct val="90000"/>
              </a:lnSpc>
              <a:spcBef>
                <a:spcPts val="1000"/>
              </a:spcBef>
              <a:spcAft>
                <a:spcPts val="0"/>
              </a:spcAft>
              <a:buClr>
                <a:schemeClr val="dk1"/>
              </a:buClr>
              <a:buSzPts val="1600"/>
              <a:buFont typeface="Arial"/>
              <a:buChar char="•"/>
            </a:pPr>
            <a:r>
              <a:rPr b="0" i="0" lang="en-US" sz="1600">
                <a:latin typeface="Open Sans"/>
                <a:ea typeface="Open Sans"/>
                <a:cs typeface="Open Sans"/>
                <a:sym typeface="Open Sans"/>
              </a:rPr>
              <a:t>Holds culturally-appropriate public hearings to collect testimony from survivors and descendants.</a:t>
            </a:r>
            <a:endParaRPr/>
          </a:p>
          <a:p>
            <a:pPr indent="-228600" lvl="0" marL="228600" rtl="0" algn="l">
              <a:lnSpc>
                <a:spcPct val="90000"/>
              </a:lnSpc>
              <a:spcBef>
                <a:spcPts val="1000"/>
              </a:spcBef>
              <a:spcAft>
                <a:spcPts val="0"/>
              </a:spcAft>
              <a:buClr>
                <a:schemeClr val="dk1"/>
              </a:buClr>
              <a:buSzPts val="1600"/>
              <a:buFont typeface="Arial"/>
              <a:buChar char="•"/>
            </a:pPr>
            <a:r>
              <a:rPr b="0" i="0" lang="en-US" sz="1600">
                <a:latin typeface="Open Sans"/>
                <a:ea typeface="Open Sans"/>
                <a:cs typeface="Open Sans"/>
                <a:sym typeface="Open Sans"/>
              </a:rPr>
              <a:t>Institutional knowledge gathering from subject matter experts</a:t>
            </a:r>
            <a:endParaRPr/>
          </a:p>
          <a:p>
            <a:pPr indent="-228600" lvl="0" marL="228600" rtl="0" algn="l">
              <a:lnSpc>
                <a:spcPct val="90000"/>
              </a:lnSpc>
              <a:spcBef>
                <a:spcPts val="1000"/>
              </a:spcBef>
              <a:spcAft>
                <a:spcPts val="0"/>
              </a:spcAft>
              <a:buClr>
                <a:schemeClr val="dk1"/>
              </a:buClr>
              <a:buSzPts val="1600"/>
              <a:buFont typeface="Arial"/>
              <a:buChar char="•"/>
            </a:pPr>
            <a:r>
              <a:rPr b="0" i="0" lang="en-US" sz="1600">
                <a:latin typeface="Open Sans"/>
                <a:ea typeface="Open Sans"/>
                <a:cs typeface="Open Sans"/>
                <a:sym typeface="Open Sans"/>
              </a:rPr>
              <a:t>Shares findings publicly</a:t>
            </a:r>
            <a:endParaRPr/>
          </a:p>
          <a:p>
            <a:pPr indent="-228600" lvl="0" marL="228600" rtl="0" algn="l">
              <a:lnSpc>
                <a:spcPct val="90000"/>
              </a:lnSpc>
              <a:spcBef>
                <a:spcPts val="1000"/>
              </a:spcBef>
              <a:spcAft>
                <a:spcPts val="0"/>
              </a:spcAft>
              <a:buClr>
                <a:schemeClr val="dk1"/>
              </a:buClr>
              <a:buSzPts val="1600"/>
              <a:buFont typeface="Arial"/>
              <a:buChar char="•"/>
            </a:pPr>
            <a:r>
              <a:rPr b="0" i="0" lang="en-US" sz="1600">
                <a:latin typeface="Open Sans"/>
                <a:ea typeface="Open Sans"/>
                <a:cs typeface="Open Sans"/>
                <a:sym typeface="Open Sans"/>
              </a:rPr>
              <a:t>Provides a final report with a list of recommendations for justice and healing</a:t>
            </a:r>
            <a:endParaRPr/>
          </a:p>
        </p:txBody>
      </p:sp>
      <p:sp>
        <p:nvSpPr>
          <p:cNvPr id="548" name="Google Shape;548;p35"/>
          <p:cNvSpPr/>
          <p:nvPr/>
        </p:nvSpPr>
        <p:spPr>
          <a:xfrm flipH="1">
            <a:off x="10697670" y="0"/>
            <a:ext cx="1494330" cy="68580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49" name="Google Shape;549;p35"/>
          <p:cNvSpPr/>
          <p:nvPr/>
        </p:nvSpPr>
        <p:spPr>
          <a:xfrm>
            <a:off x="5685810" y="513853"/>
            <a:ext cx="6009366" cy="5834577"/>
          </a:xfrm>
          <a:prstGeom prst="rect">
            <a:avLst/>
          </a:prstGeom>
          <a:solidFill>
            <a:schemeClr val="lt1"/>
          </a:solidFill>
          <a:ln>
            <a:noFill/>
          </a:ln>
          <a:effectLst>
            <a:outerShdw blurRad="139700" rotWithShape="0" algn="t" dir="5400000" dist="127000">
              <a:srgbClr val="000000">
                <a:alpha val="1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grpSp>
        <p:nvGrpSpPr>
          <p:cNvPr id="550" name="Google Shape;550;p35"/>
          <p:cNvGrpSpPr/>
          <p:nvPr/>
        </p:nvGrpSpPr>
        <p:grpSpPr>
          <a:xfrm>
            <a:off x="5977788" y="799352"/>
            <a:ext cx="5425410" cy="5259296"/>
            <a:chOff x="5977788" y="799352"/>
            <a:chExt cx="5425410" cy="5259296"/>
          </a:xfrm>
        </p:grpSpPr>
        <p:pic>
          <p:nvPicPr>
            <p:cNvPr descr="May be an image of 6 people, people standing and text that says '&quot;We are in moment in history where the wound of unresolved grief from Indian boarding schools is being ripped wide open. The truth being unearthed and yet so much more is still unknown. It is time for federal Truth Commission to provide answers to the thousands of relatives of those children who were taken, went missing, or died at these schools. -Christine Diindiisi McCleave CEO of the National Native American Boarding School Healing Coalition ONATIONAI NATIONAL NATIVE AMERIEH HININON CUNMN SCHOOL HEALING Find out how to support the commission bordingscholhealng.or/ruhomision'" id="551" name="Google Shape;551;p35"/>
            <p:cNvPicPr preferRelativeResize="0"/>
            <p:nvPr/>
          </p:nvPicPr>
          <p:blipFill rotWithShape="1">
            <a:blip r:embed="rId3">
              <a:alphaModFix/>
            </a:blip>
            <a:srcRect b="3065" l="0" r="4" t="0"/>
            <a:stretch/>
          </p:blipFill>
          <p:spPr>
            <a:xfrm>
              <a:off x="5977788" y="799352"/>
              <a:ext cx="5425410" cy="5259296"/>
            </a:xfrm>
            <a:prstGeom prst="rect">
              <a:avLst/>
            </a:prstGeom>
            <a:noFill/>
            <a:ln>
              <a:noFill/>
            </a:ln>
          </p:spPr>
        </p:pic>
        <p:sp>
          <p:nvSpPr>
            <p:cNvPr id="552" name="Google Shape;552;p35"/>
            <p:cNvSpPr/>
            <p:nvPr/>
          </p:nvSpPr>
          <p:spPr>
            <a:xfrm>
              <a:off x="6096000" y="856180"/>
              <a:ext cx="5218963" cy="1774932"/>
            </a:xfrm>
            <a:prstGeom prst="rect">
              <a:avLst/>
            </a:prstGeom>
            <a:solidFill>
              <a:srgbClr val="AB1D2D"/>
            </a:solidFill>
            <a:ln cap="flat" cmpd="sng" w="12700">
              <a:solidFill>
                <a:srgbClr val="AB1D2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553" name="Google Shape;553;p35"/>
          <p:cNvSpPr txBox="1"/>
          <p:nvPr/>
        </p:nvSpPr>
        <p:spPr>
          <a:xfrm>
            <a:off x="5953678" y="1229258"/>
            <a:ext cx="5559985"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n-US" sz="2000" u="none" cap="none" strike="noStrike">
                <a:solidFill>
                  <a:schemeClr val="lt1"/>
                </a:solidFill>
                <a:latin typeface="Calibri"/>
                <a:ea typeface="Calibri"/>
                <a:cs typeface="Calibri"/>
                <a:sym typeface="Calibri"/>
              </a:rPr>
              <a:t>“It’s taken a long time to be able to share our stories and we’ve reached a point where the dam of awareness is bursting. The time for healing is now.”</a:t>
            </a:r>
            <a:endParaRPr b="0" i="1" sz="18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lt1"/>
                </a:solidFill>
                <a:latin typeface="Calibri"/>
                <a:ea typeface="Calibri"/>
                <a:cs typeface="Calibri"/>
                <a:sym typeface="Calibri"/>
              </a:rPr>
              <a:t>	</a:t>
            </a:r>
            <a:r>
              <a:rPr b="1" i="0" lang="en-US" sz="1400" u="none" cap="none" strike="noStrike">
                <a:solidFill>
                  <a:schemeClr val="lt1"/>
                </a:solidFill>
                <a:latin typeface="Calibri"/>
                <a:ea typeface="Calibri"/>
                <a:cs typeface="Calibri"/>
                <a:sym typeface="Calibri"/>
              </a:rPr>
              <a:t>- James LaBelle Sr. (Inupiaq), Boarding School Survivor</a:t>
            </a:r>
            <a:endParaRPr b="1" i="0" sz="1600" u="none" cap="none" strike="noStrike">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8" name="Shape 558"/>
        <p:cNvGrpSpPr/>
        <p:nvPr/>
      </p:nvGrpSpPr>
      <p:grpSpPr>
        <a:xfrm>
          <a:off x="0" y="0"/>
          <a:ext cx="0" cy="0"/>
          <a:chOff x="0" y="0"/>
          <a:chExt cx="0" cy="0"/>
        </a:xfrm>
      </p:grpSpPr>
      <p:sp>
        <p:nvSpPr>
          <p:cNvPr id="559" name="Google Shape;559;p36"/>
          <p:cNvSpPr/>
          <p:nvPr/>
        </p:nvSpPr>
        <p:spPr>
          <a:xfrm>
            <a:off x="336384" y="303591"/>
            <a:ext cx="4334256" cy="5896743"/>
          </a:xfrm>
          <a:prstGeom prst="rect">
            <a:avLst/>
          </a:prstGeom>
          <a:solidFill>
            <a:srgbClr val="3F3F3F"/>
          </a:solidFill>
          <a:ln cap="sq" cmpd="thinThick" w="12700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60" name="Google Shape;560;p36"/>
          <p:cNvSpPr txBox="1"/>
          <p:nvPr>
            <p:ph type="title"/>
          </p:nvPr>
        </p:nvSpPr>
        <p:spPr>
          <a:xfrm>
            <a:off x="594360" y="640263"/>
            <a:ext cx="3822192" cy="13449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Calibri"/>
              <a:buNone/>
            </a:pPr>
            <a:r>
              <a:rPr lang="en-US" sz="2800">
                <a:solidFill>
                  <a:schemeClr val="lt1"/>
                </a:solidFill>
              </a:rPr>
              <a:t>Call to Action!</a:t>
            </a:r>
            <a:br>
              <a:rPr lang="en-US" sz="2800">
                <a:solidFill>
                  <a:schemeClr val="lt1"/>
                </a:solidFill>
              </a:rPr>
            </a:br>
            <a:r>
              <a:rPr lang="en-US" sz="2800">
                <a:solidFill>
                  <a:schemeClr val="lt1"/>
                </a:solidFill>
              </a:rPr>
              <a:t>Here’s how </a:t>
            </a:r>
            <a:br>
              <a:rPr lang="en-US" sz="2800">
                <a:solidFill>
                  <a:schemeClr val="lt1"/>
                </a:solidFill>
              </a:rPr>
            </a:br>
            <a:r>
              <a:rPr lang="en-US" sz="2800">
                <a:solidFill>
                  <a:schemeClr val="lt1"/>
                </a:solidFill>
              </a:rPr>
              <a:t>you can help:</a:t>
            </a:r>
            <a:endParaRPr/>
          </a:p>
        </p:txBody>
      </p:sp>
      <p:cxnSp>
        <p:nvCxnSpPr>
          <p:cNvPr id="561" name="Google Shape;561;p36"/>
          <p:cNvCxnSpPr/>
          <p:nvPr/>
        </p:nvCxnSpPr>
        <p:spPr>
          <a:xfrm>
            <a:off x="704088" y="2050687"/>
            <a:ext cx="3685032" cy="0"/>
          </a:xfrm>
          <a:prstGeom prst="straightConnector1">
            <a:avLst/>
          </a:prstGeom>
          <a:noFill/>
          <a:ln cap="flat" cmpd="sng" w="22225">
            <a:solidFill>
              <a:srgbClr val="E7E6E6"/>
            </a:solidFill>
            <a:prstDash val="solid"/>
            <a:miter lim="800000"/>
            <a:headEnd len="sm" w="sm" type="none"/>
            <a:tailEnd len="sm" w="sm" type="none"/>
          </a:ln>
        </p:spPr>
      </p:cxnSp>
      <p:sp>
        <p:nvSpPr>
          <p:cNvPr id="562" name="Google Shape;562;p36"/>
          <p:cNvSpPr txBox="1"/>
          <p:nvPr>
            <p:ph idx="1" type="body"/>
          </p:nvPr>
        </p:nvSpPr>
        <p:spPr>
          <a:xfrm>
            <a:off x="593610" y="2121763"/>
            <a:ext cx="3822192" cy="377301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1300"/>
              <a:buChar char="•"/>
            </a:pPr>
            <a:r>
              <a:rPr b="1" lang="en-US" sz="1300">
                <a:solidFill>
                  <a:schemeClr val="lt1"/>
                </a:solidFill>
              </a:rPr>
              <a:t>Resolutions: </a:t>
            </a:r>
            <a:r>
              <a:rPr lang="en-US" sz="1300">
                <a:solidFill>
                  <a:schemeClr val="lt1"/>
                </a:solidFill>
              </a:rPr>
              <a:t>Work on having your Tribal Nation, organization, city, or other legislative bodies pass a resolution in support of a Truth and Healing Commission on Indian Boarding Schools. If you are interested in templates for a resolution, please email us at info@nabshc.org.</a:t>
            </a:r>
            <a:endParaRPr/>
          </a:p>
          <a:p>
            <a:pPr indent="-228600" lvl="0" marL="228600" rtl="0" algn="l">
              <a:lnSpc>
                <a:spcPct val="90000"/>
              </a:lnSpc>
              <a:spcBef>
                <a:spcPts val="1000"/>
              </a:spcBef>
              <a:spcAft>
                <a:spcPts val="0"/>
              </a:spcAft>
              <a:buClr>
                <a:schemeClr val="lt1"/>
              </a:buClr>
              <a:buSzPts val="1300"/>
              <a:buChar char="•"/>
            </a:pPr>
            <a:r>
              <a:rPr b="1" lang="en-US" sz="1300">
                <a:solidFill>
                  <a:schemeClr val="lt1"/>
                </a:solidFill>
              </a:rPr>
              <a:t>Political engagement: </a:t>
            </a:r>
            <a:r>
              <a:rPr lang="en-US" sz="1300">
                <a:solidFill>
                  <a:schemeClr val="lt1"/>
                </a:solidFill>
              </a:rPr>
              <a:t>We encourage you to reach out to your Tribal Council, Senators, Representatives, national, state, and local politicians and speak with them about the history of Indian Boarding Schools, how they have impacted your family, and what you would like to see done on the topic. You can set a meeting with legislators, send emails, or start a letter or phone campaign.  </a:t>
            </a:r>
            <a:endParaRPr/>
          </a:p>
          <a:p>
            <a:pPr indent="-228600" lvl="0" marL="228600" rtl="0" algn="l">
              <a:lnSpc>
                <a:spcPct val="90000"/>
              </a:lnSpc>
              <a:spcBef>
                <a:spcPts val="1000"/>
              </a:spcBef>
              <a:spcAft>
                <a:spcPts val="0"/>
              </a:spcAft>
              <a:buClr>
                <a:schemeClr val="lt1"/>
              </a:buClr>
              <a:buSzPts val="1300"/>
              <a:buChar char="•"/>
            </a:pPr>
            <a:r>
              <a:rPr b="1" lang="en-US" sz="1300">
                <a:solidFill>
                  <a:schemeClr val="lt1"/>
                </a:solidFill>
              </a:rPr>
              <a:t>Spread the word: </a:t>
            </a:r>
            <a:r>
              <a:rPr lang="en-US" sz="1300">
                <a:solidFill>
                  <a:schemeClr val="lt1"/>
                </a:solidFill>
              </a:rPr>
              <a:t>Share posts from @nabshc on Instagram and Twitter. Help build the grassroots movement for #TruthJusticeHealing from Indian boarding schools.</a:t>
            </a:r>
            <a:endParaRPr/>
          </a:p>
        </p:txBody>
      </p:sp>
      <p:pic>
        <p:nvPicPr>
          <p:cNvPr descr="A picture containing person, ground, line&#10;&#10;Description automatically generated" id="563" name="Google Shape;563;p36"/>
          <p:cNvPicPr preferRelativeResize="0"/>
          <p:nvPr/>
        </p:nvPicPr>
        <p:blipFill rotWithShape="1">
          <a:blip r:embed="rId3">
            <a:alphaModFix/>
          </a:blip>
          <a:srcRect b="0" l="0" r="0" t="0"/>
          <a:stretch/>
        </p:blipFill>
        <p:spPr>
          <a:xfrm>
            <a:off x="4813974" y="522445"/>
            <a:ext cx="7278712" cy="5459034"/>
          </a:xfrm>
          <a:prstGeom prst="rect">
            <a:avLst/>
          </a:prstGeom>
          <a:noFill/>
          <a:ln>
            <a:noFill/>
          </a:ln>
        </p:spPr>
      </p:pic>
      <p:sp>
        <p:nvSpPr>
          <p:cNvPr id="564" name="Google Shape;564;p36"/>
          <p:cNvSpPr txBox="1"/>
          <p:nvPr/>
        </p:nvSpPr>
        <p:spPr>
          <a:xfrm>
            <a:off x="6353175" y="5571608"/>
            <a:ext cx="4686334"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500"/>
              <a:buFont typeface="Calibri"/>
              <a:buNone/>
            </a:pPr>
            <a:r>
              <a:rPr b="0" i="1" lang="en-US" sz="1500" u="none" cap="none" strike="noStrike">
                <a:solidFill>
                  <a:srgbClr val="FFFFFF"/>
                </a:solidFill>
                <a:latin typeface="Calibri"/>
                <a:ea typeface="Calibri"/>
                <a:cs typeface="Calibri"/>
                <a:sym typeface="Calibri"/>
              </a:rPr>
              <a:t>Boarding School Survivors at NABS 2</a:t>
            </a:r>
            <a:r>
              <a:rPr b="0" baseline="30000" i="1" lang="en-US" sz="1500" u="none" cap="none" strike="noStrike">
                <a:solidFill>
                  <a:srgbClr val="FFFFFF"/>
                </a:solidFill>
                <a:latin typeface="Calibri"/>
                <a:ea typeface="Calibri"/>
                <a:cs typeface="Calibri"/>
                <a:sym typeface="Calibri"/>
              </a:rPr>
              <a:t>nd</a:t>
            </a:r>
            <a:r>
              <a:rPr b="0" i="1" lang="en-US" sz="1500" u="none" cap="none" strike="noStrike">
                <a:solidFill>
                  <a:srgbClr val="FFFFFF"/>
                </a:solidFill>
                <a:latin typeface="Calibri"/>
                <a:ea typeface="Calibri"/>
                <a:cs typeface="Calibri"/>
                <a:sym typeface="Calibri"/>
              </a:rPr>
              <a:t> Annual Conference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69" name="Shape 569"/>
        <p:cNvGrpSpPr/>
        <p:nvPr/>
      </p:nvGrpSpPr>
      <p:grpSpPr>
        <a:xfrm>
          <a:off x="0" y="0"/>
          <a:ext cx="0" cy="0"/>
          <a:chOff x="0" y="0"/>
          <a:chExt cx="0" cy="0"/>
        </a:xfrm>
      </p:grpSpPr>
      <p:sp>
        <p:nvSpPr>
          <p:cNvPr id="570" name="Google Shape;570;p37"/>
          <p:cNvSpPr/>
          <p:nvPr/>
        </p:nvSpPr>
        <p:spPr>
          <a:xfrm>
            <a:off x="336384" y="303591"/>
            <a:ext cx="4334256" cy="5896743"/>
          </a:xfrm>
          <a:prstGeom prst="rect">
            <a:avLst/>
          </a:prstGeom>
          <a:solidFill>
            <a:srgbClr val="3F3F3F"/>
          </a:solidFill>
          <a:ln cap="sq" cmpd="thinThick" w="12700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571" name="Google Shape;571;p37"/>
          <p:cNvSpPr txBox="1"/>
          <p:nvPr>
            <p:ph type="title"/>
          </p:nvPr>
        </p:nvSpPr>
        <p:spPr>
          <a:xfrm>
            <a:off x="594360" y="640263"/>
            <a:ext cx="3822192" cy="13449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Font typeface="Calibri"/>
              <a:buNone/>
            </a:pPr>
            <a:r>
              <a:rPr lang="en-US" sz="2800">
                <a:solidFill>
                  <a:schemeClr val="lt1"/>
                </a:solidFill>
              </a:rPr>
              <a:t>Call to Action: Support Truth, Healing, and Justice in the U.S.</a:t>
            </a:r>
            <a:endParaRPr/>
          </a:p>
        </p:txBody>
      </p:sp>
      <p:cxnSp>
        <p:nvCxnSpPr>
          <p:cNvPr id="572" name="Google Shape;572;p37"/>
          <p:cNvCxnSpPr/>
          <p:nvPr/>
        </p:nvCxnSpPr>
        <p:spPr>
          <a:xfrm>
            <a:off x="704088" y="2050687"/>
            <a:ext cx="3685032" cy="0"/>
          </a:xfrm>
          <a:prstGeom prst="straightConnector1">
            <a:avLst/>
          </a:prstGeom>
          <a:noFill/>
          <a:ln cap="flat" cmpd="sng" w="22225">
            <a:solidFill>
              <a:srgbClr val="E7E6E6"/>
            </a:solidFill>
            <a:prstDash val="solid"/>
            <a:miter lim="800000"/>
            <a:headEnd len="sm" w="sm" type="none"/>
            <a:tailEnd len="sm" w="sm" type="none"/>
          </a:ln>
        </p:spPr>
      </p:cxnSp>
      <p:sp>
        <p:nvSpPr>
          <p:cNvPr id="573" name="Google Shape;573;p37"/>
          <p:cNvSpPr txBox="1"/>
          <p:nvPr>
            <p:ph idx="1" type="body"/>
          </p:nvPr>
        </p:nvSpPr>
        <p:spPr>
          <a:xfrm>
            <a:off x="593610" y="2121763"/>
            <a:ext cx="3822192" cy="377301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lang="en-US" sz="1800">
                <a:solidFill>
                  <a:schemeClr val="lt1"/>
                </a:solidFill>
              </a:rPr>
              <a:t>Here’s how you can help:</a:t>
            </a:r>
            <a:endParaRPr/>
          </a:p>
          <a:p>
            <a:pPr indent="-228600" lvl="0" marL="228600" rtl="0" algn="l">
              <a:lnSpc>
                <a:spcPct val="90000"/>
              </a:lnSpc>
              <a:spcBef>
                <a:spcPts val="1000"/>
              </a:spcBef>
              <a:spcAft>
                <a:spcPts val="0"/>
              </a:spcAft>
              <a:buClr>
                <a:schemeClr val="lt1"/>
              </a:buClr>
              <a:buSzPts val="1800"/>
              <a:buChar char="•"/>
            </a:pPr>
            <a:r>
              <a:rPr lang="en-US" sz="1800">
                <a:solidFill>
                  <a:schemeClr val="lt1"/>
                </a:solidFill>
              </a:rPr>
              <a:t>Join the Coalition (free for individuals)</a:t>
            </a:r>
            <a:endParaRPr/>
          </a:p>
          <a:p>
            <a:pPr indent="-228600" lvl="0" marL="228600" rtl="0" algn="l">
              <a:lnSpc>
                <a:spcPct val="90000"/>
              </a:lnSpc>
              <a:spcBef>
                <a:spcPts val="1000"/>
              </a:spcBef>
              <a:spcAft>
                <a:spcPts val="0"/>
              </a:spcAft>
              <a:buClr>
                <a:schemeClr val="lt1"/>
              </a:buClr>
              <a:buSzPts val="1800"/>
              <a:buChar char="•"/>
            </a:pPr>
            <a:r>
              <a:rPr lang="en-US" sz="1800">
                <a:solidFill>
                  <a:schemeClr val="lt1"/>
                </a:solidFill>
              </a:rPr>
              <a:t>Sign our Petitions</a:t>
            </a:r>
            <a:endParaRPr/>
          </a:p>
          <a:p>
            <a:pPr indent="-228600" lvl="0" marL="228600" rtl="0" algn="l">
              <a:lnSpc>
                <a:spcPct val="90000"/>
              </a:lnSpc>
              <a:spcBef>
                <a:spcPts val="1000"/>
              </a:spcBef>
              <a:spcAft>
                <a:spcPts val="0"/>
              </a:spcAft>
              <a:buClr>
                <a:schemeClr val="lt1"/>
              </a:buClr>
              <a:buSzPts val="1800"/>
              <a:buChar char="•"/>
            </a:pPr>
            <a:r>
              <a:rPr lang="en-US" sz="1800">
                <a:solidFill>
                  <a:schemeClr val="lt1"/>
                </a:solidFill>
              </a:rPr>
              <a:t>Make a donation</a:t>
            </a:r>
            <a:endParaRPr/>
          </a:p>
          <a:p>
            <a:pPr indent="-228600" lvl="0" marL="228600" rtl="0" algn="l">
              <a:lnSpc>
                <a:spcPct val="90000"/>
              </a:lnSpc>
              <a:spcBef>
                <a:spcPts val="1000"/>
              </a:spcBef>
              <a:spcAft>
                <a:spcPts val="0"/>
              </a:spcAft>
              <a:buClr>
                <a:schemeClr val="lt1"/>
              </a:buClr>
              <a:buSzPts val="1800"/>
              <a:buChar char="•"/>
            </a:pPr>
            <a:r>
              <a:rPr lang="en-US" sz="1800">
                <a:solidFill>
                  <a:schemeClr val="lt1"/>
                </a:solidFill>
              </a:rPr>
              <a:t>Sign up for e-news</a:t>
            </a:r>
            <a:endParaRPr/>
          </a:p>
          <a:p>
            <a:pPr indent="-228600" lvl="0" marL="228600" rtl="0" algn="l">
              <a:lnSpc>
                <a:spcPct val="90000"/>
              </a:lnSpc>
              <a:spcBef>
                <a:spcPts val="1000"/>
              </a:spcBef>
              <a:spcAft>
                <a:spcPts val="0"/>
              </a:spcAft>
              <a:buClr>
                <a:schemeClr val="lt1"/>
              </a:buClr>
              <a:buSzPts val="1800"/>
              <a:buChar char="•"/>
            </a:pPr>
            <a:r>
              <a:rPr lang="en-US" sz="1800">
                <a:solidFill>
                  <a:schemeClr val="lt1"/>
                </a:solidFill>
              </a:rPr>
              <a:t>Follow us on Facebook, Twitter &amp; Instagram</a:t>
            </a:r>
            <a:endParaRPr/>
          </a:p>
          <a:p>
            <a:pPr indent="0" lvl="0" marL="0" rtl="0" algn="l">
              <a:lnSpc>
                <a:spcPct val="90000"/>
              </a:lnSpc>
              <a:spcBef>
                <a:spcPts val="1000"/>
              </a:spcBef>
              <a:spcAft>
                <a:spcPts val="0"/>
              </a:spcAft>
              <a:buClr>
                <a:schemeClr val="lt1"/>
              </a:buClr>
              <a:buSzPts val="1800"/>
              <a:buNone/>
            </a:pPr>
            <a:r>
              <a:rPr b="1" lang="en-US" sz="1800">
                <a:solidFill>
                  <a:schemeClr val="lt1"/>
                </a:solidFill>
              </a:rPr>
              <a:t>Take Specific Action</a:t>
            </a:r>
            <a:endParaRPr/>
          </a:p>
          <a:p>
            <a:pPr indent="-228600" lvl="0" marL="228600" rtl="0" algn="l">
              <a:lnSpc>
                <a:spcPct val="90000"/>
              </a:lnSpc>
              <a:spcBef>
                <a:spcPts val="1000"/>
              </a:spcBef>
              <a:spcAft>
                <a:spcPts val="0"/>
              </a:spcAft>
              <a:buClr>
                <a:schemeClr val="lt1"/>
              </a:buClr>
              <a:buSzPts val="1800"/>
              <a:buChar char="•"/>
            </a:pPr>
            <a:r>
              <a:rPr lang="en-US" sz="1800">
                <a:solidFill>
                  <a:schemeClr val="lt1"/>
                </a:solidFill>
              </a:rPr>
              <a:t>For Churches: Help us find the church records</a:t>
            </a:r>
            <a:endParaRPr/>
          </a:p>
        </p:txBody>
      </p:sp>
      <p:sp>
        <p:nvSpPr>
          <p:cNvPr id="574" name="Google Shape;574;p37"/>
          <p:cNvSpPr txBox="1"/>
          <p:nvPr/>
        </p:nvSpPr>
        <p:spPr>
          <a:xfrm>
            <a:off x="6096000" y="5586985"/>
            <a:ext cx="4686334" cy="3231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500"/>
              <a:buFont typeface="Calibri"/>
              <a:buNone/>
            </a:pPr>
            <a:r>
              <a:rPr b="0" i="1" lang="en-US" sz="1500" u="none" cap="none" strike="noStrike">
                <a:solidFill>
                  <a:srgbClr val="FFFFFF"/>
                </a:solidFill>
                <a:latin typeface="Calibri"/>
                <a:ea typeface="Calibri"/>
                <a:cs typeface="Calibri"/>
                <a:sym typeface="Calibri"/>
              </a:rPr>
              <a:t>Boarding School Survivors at NABS 2</a:t>
            </a:r>
            <a:r>
              <a:rPr b="0" baseline="30000" i="1" lang="en-US" sz="1500" u="none" cap="none" strike="noStrike">
                <a:solidFill>
                  <a:srgbClr val="FFFFFF"/>
                </a:solidFill>
                <a:latin typeface="Calibri"/>
                <a:ea typeface="Calibri"/>
                <a:cs typeface="Calibri"/>
                <a:sym typeface="Calibri"/>
              </a:rPr>
              <a:t>nd</a:t>
            </a:r>
            <a:r>
              <a:rPr b="0" i="1" lang="en-US" sz="1500" u="none" cap="none" strike="noStrike">
                <a:solidFill>
                  <a:srgbClr val="FFFFFF"/>
                </a:solidFill>
                <a:latin typeface="Calibri"/>
                <a:ea typeface="Calibri"/>
                <a:cs typeface="Calibri"/>
                <a:sym typeface="Calibri"/>
              </a:rPr>
              <a:t> Annual Conference</a:t>
            </a:r>
            <a:endParaRPr b="0" i="0" sz="1400" u="none" cap="none" strike="noStrike">
              <a:solidFill>
                <a:srgbClr val="000000"/>
              </a:solidFill>
              <a:latin typeface="Arial"/>
              <a:ea typeface="Arial"/>
              <a:cs typeface="Arial"/>
              <a:sym typeface="Arial"/>
            </a:endParaRPr>
          </a:p>
        </p:txBody>
      </p:sp>
      <p:pic>
        <p:nvPicPr>
          <p:cNvPr id="575" name="Google Shape;575;p37"/>
          <p:cNvPicPr preferRelativeResize="0"/>
          <p:nvPr/>
        </p:nvPicPr>
        <p:blipFill rotWithShape="1">
          <a:blip r:embed="rId3">
            <a:alphaModFix/>
          </a:blip>
          <a:srcRect b="0" l="0" r="0" t="0"/>
          <a:stretch/>
        </p:blipFill>
        <p:spPr>
          <a:xfrm>
            <a:off x="5659680" y="421082"/>
            <a:ext cx="5828232" cy="601583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0" name="Shape 580"/>
        <p:cNvGrpSpPr/>
        <p:nvPr/>
      </p:nvGrpSpPr>
      <p:grpSpPr>
        <a:xfrm>
          <a:off x="0" y="0"/>
          <a:ext cx="0" cy="0"/>
          <a:chOff x="0" y="0"/>
          <a:chExt cx="0" cy="0"/>
        </a:xfrm>
      </p:grpSpPr>
      <p:sp>
        <p:nvSpPr>
          <p:cNvPr id="581" name="Google Shape;581;p3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582" name="Google Shape;582;p38"/>
          <p:cNvGrpSpPr/>
          <p:nvPr/>
        </p:nvGrpSpPr>
        <p:grpSpPr>
          <a:xfrm>
            <a:off x="409710" y="635715"/>
            <a:ext cx="11142208" cy="2482136"/>
            <a:chOff x="409710" y="635715"/>
            <a:chExt cx="11142208" cy="2482136"/>
          </a:xfrm>
        </p:grpSpPr>
        <p:sp>
          <p:nvSpPr>
            <p:cNvPr id="583" name="Google Shape;583;p38"/>
            <p:cNvSpPr/>
            <p:nvPr/>
          </p:nvSpPr>
          <p:spPr>
            <a:xfrm>
              <a:off x="11223203" y="635716"/>
              <a:ext cx="328612" cy="1742360"/>
            </a:xfrm>
            <a:custGeom>
              <a:rect b="b" l="l" r="r" t="t"/>
              <a:pathLst>
                <a:path extrusionOk="0" h="1114" w="207">
                  <a:moveTo>
                    <a:pt x="207" y="987"/>
                  </a:moveTo>
                  <a:lnTo>
                    <a:pt x="0" y="1114"/>
                  </a:lnTo>
                  <a:lnTo>
                    <a:pt x="0" y="127"/>
                  </a:lnTo>
                  <a:lnTo>
                    <a:pt x="207" y="0"/>
                  </a:lnTo>
                  <a:lnTo>
                    <a:pt x="207" y="987"/>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4" name="Google Shape;584;p38"/>
            <p:cNvSpPr/>
            <p:nvPr/>
          </p:nvSpPr>
          <p:spPr>
            <a:xfrm>
              <a:off x="409710" y="1022350"/>
              <a:ext cx="709612" cy="2095501"/>
            </a:xfrm>
            <a:custGeom>
              <a:rect b="b" l="l" r="r" t="t"/>
              <a:pathLst>
                <a:path extrusionOk="0" h="1363" w="447">
                  <a:moveTo>
                    <a:pt x="447" y="1363"/>
                  </a:moveTo>
                  <a:lnTo>
                    <a:pt x="0" y="987"/>
                  </a:lnTo>
                  <a:lnTo>
                    <a:pt x="0" y="0"/>
                  </a:lnTo>
                  <a:lnTo>
                    <a:pt x="447" y="376"/>
                  </a:lnTo>
                  <a:lnTo>
                    <a:pt x="447" y="1363"/>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5" name="Google Shape;585;p38"/>
            <p:cNvSpPr/>
            <p:nvPr/>
          </p:nvSpPr>
          <p:spPr>
            <a:xfrm>
              <a:off x="409710" y="837744"/>
              <a:ext cx="403225" cy="1705431"/>
            </a:xfrm>
            <a:custGeom>
              <a:rect b="b" l="l" r="r" t="t"/>
              <a:pathLst>
                <a:path extrusionOk="0" h="1109" w="254">
                  <a:moveTo>
                    <a:pt x="254" y="987"/>
                  </a:moveTo>
                  <a:lnTo>
                    <a:pt x="0" y="1109"/>
                  </a:lnTo>
                  <a:lnTo>
                    <a:pt x="0" y="119"/>
                  </a:lnTo>
                  <a:lnTo>
                    <a:pt x="254" y="0"/>
                  </a:lnTo>
                  <a:lnTo>
                    <a:pt x="254" y="987"/>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6" name="Google Shape;586;p38"/>
            <p:cNvSpPr/>
            <p:nvPr/>
          </p:nvSpPr>
          <p:spPr>
            <a:xfrm>
              <a:off x="644660" y="640894"/>
              <a:ext cx="168275" cy="1713195"/>
            </a:xfrm>
            <a:custGeom>
              <a:rect b="b" l="l" r="r" t="t"/>
              <a:pathLst>
                <a:path extrusionOk="0" h="1114" w="106">
                  <a:moveTo>
                    <a:pt x="106" y="1114"/>
                  </a:moveTo>
                  <a:lnTo>
                    <a:pt x="0" y="1005"/>
                  </a:lnTo>
                  <a:lnTo>
                    <a:pt x="0" y="0"/>
                  </a:lnTo>
                  <a:lnTo>
                    <a:pt x="106" y="110"/>
                  </a:lnTo>
                  <a:lnTo>
                    <a:pt x="106" y="1114"/>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87" name="Google Shape;587;p38"/>
            <p:cNvSpPr/>
            <p:nvPr/>
          </p:nvSpPr>
          <p:spPr>
            <a:xfrm>
              <a:off x="644055" y="635715"/>
              <a:ext cx="10907863" cy="1541457"/>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588" name="Google Shape;588;p38"/>
          <p:cNvSpPr txBox="1"/>
          <p:nvPr>
            <p:ph type="title"/>
          </p:nvPr>
        </p:nvSpPr>
        <p:spPr>
          <a:xfrm>
            <a:off x="1047280" y="759805"/>
            <a:ext cx="1030652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Calibri"/>
              <a:buNone/>
            </a:pPr>
            <a:r>
              <a:rPr lang="en-US" sz="4000">
                <a:solidFill>
                  <a:srgbClr val="FFFFFF"/>
                </a:solidFill>
              </a:rPr>
              <a:t>Healing from Boarding Schools</a:t>
            </a:r>
            <a:endParaRPr/>
          </a:p>
        </p:txBody>
      </p:sp>
      <p:pic>
        <p:nvPicPr>
          <p:cNvPr id="589" name="Google Shape;589;p38"/>
          <p:cNvPicPr preferRelativeResize="0"/>
          <p:nvPr/>
        </p:nvPicPr>
        <p:blipFill rotWithShape="1">
          <a:blip r:embed="rId3">
            <a:alphaModFix/>
          </a:blip>
          <a:srcRect b="-2" l="6921" r="-2" t="0"/>
          <a:stretch/>
        </p:blipFill>
        <p:spPr>
          <a:xfrm>
            <a:off x="2231136" y="2268976"/>
            <a:ext cx="1942272" cy="2156235"/>
          </a:xfrm>
          <a:prstGeom prst="rect">
            <a:avLst/>
          </a:prstGeom>
          <a:noFill/>
          <a:ln>
            <a:noFill/>
          </a:ln>
        </p:spPr>
      </p:pic>
      <p:sp>
        <p:nvSpPr>
          <p:cNvPr id="590" name="Google Shape;590;p38"/>
          <p:cNvSpPr txBox="1"/>
          <p:nvPr>
            <p:ph idx="1" type="body"/>
          </p:nvPr>
        </p:nvSpPr>
        <p:spPr>
          <a:xfrm>
            <a:off x="4704678" y="2485412"/>
            <a:ext cx="5256186" cy="356315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n-US" sz="2400"/>
              <a:t>Ultimately, our vision aims to </a:t>
            </a:r>
            <a:r>
              <a:rPr i="1" lang="en-US" sz="2400" u="sng"/>
              <a:t>restore the cultural sovereignty</a:t>
            </a:r>
            <a:r>
              <a:rPr i="1" lang="en-US" sz="2400"/>
              <a:t> </a:t>
            </a:r>
            <a:r>
              <a:rPr lang="en-US" sz="2400"/>
              <a:t>that was taken away through boarding schools and that sovereignty includes the right to set the terms of healing and reconciliation.  </a:t>
            </a:r>
            <a:endParaRPr/>
          </a:p>
          <a:p>
            <a:pPr indent="-76200" lvl="0" marL="228600" rtl="0" algn="l">
              <a:lnSpc>
                <a:spcPct val="90000"/>
              </a:lnSpc>
              <a:spcBef>
                <a:spcPts val="1000"/>
              </a:spcBef>
              <a:spcAft>
                <a:spcPts val="0"/>
              </a:spcAft>
              <a:buClr>
                <a:schemeClr val="dk1"/>
              </a:buClr>
              <a:buSzPts val="2400"/>
              <a:buNone/>
            </a:pPr>
            <a:r>
              <a:t/>
            </a:r>
            <a:endParaRPr sz="2400"/>
          </a:p>
        </p:txBody>
      </p:sp>
      <p:sp>
        <p:nvSpPr>
          <p:cNvPr id="591" name="Google Shape;591;p38"/>
          <p:cNvSpPr txBox="1"/>
          <p:nvPr/>
        </p:nvSpPr>
        <p:spPr>
          <a:xfrm>
            <a:off x="2055876" y="4684683"/>
            <a:ext cx="8077199" cy="16312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Tribal Sovereignty: </a:t>
            </a:r>
            <a:r>
              <a:rPr b="0" i="0" lang="en-US" sz="1800" u="none" cap="none" strike="noStrike">
                <a:solidFill>
                  <a:schemeClr val="dk1"/>
                </a:solidFill>
                <a:latin typeface="Calibri"/>
                <a:ea typeface="Calibri"/>
                <a:cs typeface="Calibri"/>
                <a:sym typeface="Calibri"/>
              </a:rPr>
              <a:t>the inherent authority of indigenous tribes to govern themselves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UN Declaration on the Rights of Indigenous Peoples: </a:t>
            </a:r>
            <a:r>
              <a:rPr b="0" i="0" lang="en-US" sz="1800" u="none" cap="none" strike="noStrike">
                <a:solidFill>
                  <a:schemeClr val="dk1"/>
                </a:solidFill>
                <a:latin typeface="Calibri"/>
                <a:ea typeface="Calibri"/>
                <a:cs typeface="Calibri"/>
                <a:sym typeface="Calibri"/>
              </a:rPr>
              <a:t>the right not to be subjected to forced assimilation or destruction of their culture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Data Sovereignty: </a:t>
            </a:r>
            <a:r>
              <a:rPr b="0" i="0" lang="en-US" sz="1800" u="none" cap="none" strike="noStrike">
                <a:solidFill>
                  <a:schemeClr val="dk1"/>
                </a:solidFill>
                <a:latin typeface="Calibri"/>
                <a:ea typeface="Calibri"/>
                <a:cs typeface="Calibri"/>
                <a:sym typeface="Calibri"/>
              </a:rPr>
              <a:t>the right of indigenous peoples and nations to govern the collection, ownership, and application of their own data</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96" name="Shape 596"/>
        <p:cNvGrpSpPr/>
        <p:nvPr/>
      </p:nvGrpSpPr>
      <p:grpSpPr>
        <a:xfrm>
          <a:off x="0" y="0"/>
          <a:ext cx="0" cy="0"/>
          <a:chOff x="0" y="0"/>
          <a:chExt cx="0" cy="0"/>
        </a:xfrm>
      </p:grpSpPr>
      <p:sp>
        <p:nvSpPr>
          <p:cNvPr id="597" name="Google Shape;597;p3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8" name="Google Shape;598;p39"/>
          <p:cNvSpPr/>
          <p:nvPr/>
        </p:nvSpPr>
        <p:spPr>
          <a:xfrm flipH="1" rot="-5400000">
            <a:off x="2666617" y="-2666188"/>
            <a:ext cx="6858000" cy="12191233"/>
          </a:xfrm>
          <a:prstGeom prst="rect">
            <a:avLst/>
          </a:prstGeom>
          <a:gradFill>
            <a:gsLst>
              <a:gs pos="0">
                <a:schemeClr val="accent1"/>
              </a:gs>
              <a:gs pos="8000">
                <a:schemeClr val="accent1"/>
              </a:gs>
              <a:gs pos="100000">
                <a:srgbClr val="1F3864"/>
              </a:gs>
            </a:gsLst>
            <a:lin ang="120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9" name="Google Shape;599;p39"/>
          <p:cNvSpPr/>
          <p:nvPr/>
        </p:nvSpPr>
        <p:spPr>
          <a:xfrm flipH="1" rot="10800000">
            <a:off x="-2311" y="0"/>
            <a:ext cx="9070846" cy="6857572"/>
          </a:xfrm>
          <a:prstGeom prst="rect">
            <a:avLst/>
          </a:prstGeom>
          <a:gradFill>
            <a:gsLst>
              <a:gs pos="0">
                <a:srgbClr val="000000">
                  <a:alpha val="50980"/>
                </a:srgbClr>
              </a:gs>
              <a:gs pos="8000">
                <a:srgbClr val="000000">
                  <a:alpha val="50980"/>
                </a:srgbClr>
              </a:gs>
              <a:gs pos="100000">
                <a:schemeClr val="accent1"/>
              </a:gs>
            </a:gsLst>
            <a:lin ang="4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00" name="Google Shape;600;p39"/>
          <p:cNvSpPr/>
          <p:nvPr/>
        </p:nvSpPr>
        <p:spPr>
          <a:xfrm flipH="1" rot="-5400000">
            <a:off x="3649491" y="-1685840"/>
            <a:ext cx="4894564" cy="12193546"/>
          </a:xfrm>
          <a:prstGeom prst="rect">
            <a:avLst/>
          </a:prstGeom>
          <a:gradFill>
            <a:gsLst>
              <a:gs pos="0">
                <a:srgbClr val="9CC2E5">
                  <a:alpha val="0"/>
                </a:srgbClr>
              </a:gs>
              <a:gs pos="100000">
                <a:srgbClr val="000000">
                  <a:alpha val="45098"/>
                </a:srgbClr>
              </a:gs>
            </a:gsLst>
            <a:lin ang="1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imeline&#10;&#10;Description automatically generated" id="601" name="Google Shape;601;p39"/>
          <p:cNvPicPr preferRelativeResize="0"/>
          <p:nvPr/>
        </p:nvPicPr>
        <p:blipFill rotWithShape="1">
          <a:blip r:embed="rId3">
            <a:alphaModFix/>
          </a:blip>
          <a:srcRect b="829" l="983" r="-1391" t="124"/>
          <a:stretch/>
        </p:blipFill>
        <p:spPr>
          <a:xfrm>
            <a:off x="-118220" y="-25002"/>
            <a:ext cx="14291281" cy="6907576"/>
          </a:xfrm>
          <a:prstGeom prst="rect">
            <a:avLst/>
          </a:prstGeom>
          <a:noFill/>
          <a:ln>
            <a:noFill/>
          </a:ln>
        </p:spPr>
      </p:pic>
      <p:pic>
        <p:nvPicPr>
          <p:cNvPr descr="Logo&#10;&#10;Description automatically generated" id="602" name="Google Shape;602;p39"/>
          <p:cNvPicPr preferRelativeResize="0"/>
          <p:nvPr/>
        </p:nvPicPr>
        <p:blipFill rotWithShape="1">
          <a:blip r:embed="rId4">
            <a:alphaModFix/>
          </a:blip>
          <a:srcRect b="0" l="0" r="0" t="0"/>
          <a:stretch/>
        </p:blipFill>
        <p:spPr>
          <a:xfrm>
            <a:off x="12078112" y="176170"/>
            <a:ext cx="1618034" cy="161131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7" name="Shape 607"/>
        <p:cNvGrpSpPr/>
        <p:nvPr/>
      </p:nvGrpSpPr>
      <p:grpSpPr>
        <a:xfrm>
          <a:off x="0" y="0"/>
          <a:ext cx="0" cy="0"/>
          <a:chOff x="0" y="0"/>
          <a:chExt cx="0" cy="0"/>
        </a:xfrm>
      </p:grpSpPr>
      <p:sp>
        <p:nvSpPr>
          <p:cNvPr id="608" name="Google Shape;608;p40"/>
          <p:cNvSpPr/>
          <p:nvPr/>
        </p:nvSpPr>
        <p:spPr>
          <a:xfrm>
            <a:off x="0" y="0"/>
            <a:ext cx="2013557" cy="6858000"/>
          </a:xfrm>
          <a:prstGeom prst="rect">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09" name="Google Shape;609;p40"/>
          <p:cNvSpPr/>
          <p:nvPr/>
        </p:nvSpPr>
        <p:spPr>
          <a:xfrm flipH="1">
            <a:off x="2013557" y="0"/>
            <a:ext cx="10178443" cy="6858000"/>
          </a:xfrm>
          <a:prstGeom prst="rect">
            <a:avLst/>
          </a:prstGeom>
          <a:solidFill>
            <a:srgbClr val="3F3F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10" name="Google Shape;610;p40"/>
          <p:cNvSpPr/>
          <p:nvPr>
            <p:ph type="title"/>
          </p:nvPr>
        </p:nvSpPr>
        <p:spPr>
          <a:xfrm>
            <a:off x="623787" y="1635358"/>
            <a:ext cx="2752344" cy="2706624"/>
          </a:xfrm>
          <a:prstGeom prst="ellipse">
            <a:avLst/>
          </a:prstGeom>
          <a:solidFill>
            <a:schemeClr val="lt1"/>
          </a:solidFill>
          <a:ln cap="flat" cmpd="thinThick" w="174625">
            <a:solidFill>
              <a:schemeClr val="lt1"/>
            </a:solidFill>
            <a:prstDash val="solid"/>
            <a:round/>
            <a:headEnd len="sm" w="sm" type="none"/>
            <a:tailEnd len="sm" w="sm" type="none"/>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600"/>
              <a:buFont typeface="Calibri"/>
              <a:buNone/>
            </a:pPr>
            <a:r>
              <a:t/>
            </a:r>
            <a:endParaRPr sz="2600"/>
          </a:p>
        </p:txBody>
      </p:sp>
      <p:sp>
        <p:nvSpPr>
          <p:cNvPr id="611" name="Google Shape;611;p40"/>
          <p:cNvSpPr txBox="1"/>
          <p:nvPr/>
        </p:nvSpPr>
        <p:spPr>
          <a:xfrm>
            <a:off x="2873678" y="2182519"/>
            <a:ext cx="8458200" cy="357315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lt1"/>
              </a:buClr>
              <a:buSzPts val="2800"/>
              <a:buFont typeface="Arial"/>
              <a:buNone/>
            </a:pPr>
            <a:r>
              <a:rPr b="1" i="0" lang="en-US" sz="2800" u="none" cap="none" strike="noStrike">
                <a:solidFill>
                  <a:schemeClr val="lt1"/>
                </a:solidFill>
                <a:latin typeface="Calibri"/>
                <a:ea typeface="Calibri"/>
                <a:cs typeface="Calibri"/>
                <a:sym typeface="Calibri"/>
              </a:rPr>
              <a:t>Follow us and Share!</a:t>
            </a:r>
            <a:endParaRPr b="0" i="0" sz="1400" u="none" cap="none" strike="noStrike">
              <a:solidFill>
                <a:srgbClr val="000000"/>
              </a:solidFill>
              <a:latin typeface="Arial"/>
              <a:ea typeface="Arial"/>
              <a:cs typeface="Arial"/>
              <a:sym typeface="Arial"/>
            </a:endParaRPr>
          </a:p>
        </p:txBody>
      </p:sp>
      <p:sp>
        <p:nvSpPr>
          <p:cNvPr id="612" name="Google Shape;612;p40"/>
          <p:cNvSpPr/>
          <p:nvPr/>
        </p:nvSpPr>
        <p:spPr>
          <a:xfrm>
            <a:off x="3144803" y="4605429"/>
            <a:ext cx="7915950"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1" i="1" lang="en-US" sz="5400" u="none" cap="none" strike="noStrike">
                <a:solidFill>
                  <a:schemeClr val="lt1"/>
                </a:solidFill>
                <a:latin typeface="Calibri"/>
                <a:ea typeface="Calibri"/>
                <a:cs typeface="Calibri"/>
                <a:sym typeface="Calibri"/>
              </a:rPr>
              <a:t>boardingschoolhealing.org</a:t>
            </a:r>
            <a:endParaRPr b="1" i="0" sz="5400" u="none" cap="none" strike="noStrike">
              <a:solidFill>
                <a:schemeClr val="lt1"/>
              </a:solidFill>
              <a:latin typeface="Calibri"/>
              <a:ea typeface="Calibri"/>
              <a:cs typeface="Calibri"/>
              <a:sym typeface="Calibri"/>
            </a:endParaRPr>
          </a:p>
        </p:txBody>
      </p:sp>
      <p:pic>
        <p:nvPicPr>
          <p:cNvPr id="613" name="Google Shape;613;p40"/>
          <p:cNvPicPr preferRelativeResize="0"/>
          <p:nvPr/>
        </p:nvPicPr>
        <p:blipFill rotWithShape="1">
          <a:blip r:embed="rId3">
            <a:alphaModFix/>
          </a:blip>
          <a:srcRect b="0" l="0" r="0" t="0"/>
          <a:stretch/>
        </p:blipFill>
        <p:spPr>
          <a:xfrm>
            <a:off x="4826971" y="3239479"/>
            <a:ext cx="4706733" cy="923330"/>
          </a:xfrm>
          <a:prstGeom prst="rect">
            <a:avLst/>
          </a:prstGeom>
          <a:noFill/>
          <a:ln>
            <a:noFill/>
          </a:ln>
        </p:spPr>
      </p:pic>
      <p:sp>
        <p:nvSpPr>
          <p:cNvPr id="614" name="Google Shape;614;p40"/>
          <p:cNvSpPr txBox="1"/>
          <p:nvPr/>
        </p:nvSpPr>
        <p:spPr>
          <a:xfrm>
            <a:off x="2532930" y="85843"/>
            <a:ext cx="10406557" cy="118872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3700"/>
              <a:buFont typeface="Calibri"/>
              <a:buNone/>
            </a:pPr>
            <a:r>
              <a:t/>
            </a:r>
            <a:endParaRPr b="1" i="0" sz="3700" u="none" cap="none" strike="noStrike">
              <a:solidFill>
                <a:schemeClr val="dk1"/>
              </a:solidFill>
              <a:latin typeface="Calibri"/>
              <a:ea typeface="Calibri"/>
              <a:cs typeface="Calibri"/>
              <a:sym typeface="Calibri"/>
            </a:endParaRPr>
          </a:p>
        </p:txBody>
      </p:sp>
      <p:pic>
        <p:nvPicPr>
          <p:cNvPr descr="A picture containing drawing&#10;&#10;Description automatically generated" id="615" name="Google Shape;615;p40"/>
          <p:cNvPicPr preferRelativeResize="0"/>
          <p:nvPr>
            <p:ph idx="1" type="body"/>
          </p:nvPr>
        </p:nvPicPr>
        <p:blipFill rotWithShape="1">
          <a:blip r:embed="rId4">
            <a:alphaModFix/>
          </a:blip>
          <a:srcRect b="0" l="0" r="0" t="0"/>
          <a:stretch/>
        </p:blipFill>
        <p:spPr>
          <a:xfrm>
            <a:off x="759322" y="1706679"/>
            <a:ext cx="2481273" cy="2563982"/>
          </a:xfrm>
          <a:prstGeom prst="rect">
            <a:avLst/>
          </a:prstGeom>
          <a:noFill/>
          <a:ln>
            <a:noFill/>
          </a:ln>
        </p:spPr>
      </p:pic>
      <p:sp>
        <p:nvSpPr>
          <p:cNvPr id="616" name="Google Shape;616;p40"/>
          <p:cNvSpPr txBox="1"/>
          <p:nvPr/>
        </p:nvSpPr>
        <p:spPr>
          <a:xfrm>
            <a:off x="2826688" y="633003"/>
            <a:ext cx="8707301" cy="1188720"/>
          </a:xfrm>
          <a:prstGeom prst="rect">
            <a:avLst/>
          </a:prstGeom>
          <a:no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accent1"/>
              </a:buClr>
              <a:buSzPts val="5400"/>
              <a:buFont typeface="Calibri"/>
              <a:buNone/>
            </a:pPr>
            <a:r>
              <a:rPr b="1" i="0" lang="en-US" sz="5400" u="none" cap="none" strike="noStrike">
                <a:solidFill>
                  <a:schemeClr val="accent1"/>
                </a:solidFill>
                <a:latin typeface="Calibri"/>
                <a:ea typeface="Calibri"/>
                <a:cs typeface="Calibri"/>
                <a:sym typeface="Calibri"/>
              </a:rPr>
              <a:t>Join us in the </a:t>
            </a:r>
            <a:br>
              <a:rPr b="1" i="0" lang="en-US" sz="5400" u="none" cap="none" strike="noStrike">
                <a:solidFill>
                  <a:schemeClr val="accent1"/>
                </a:solidFill>
                <a:latin typeface="Calibri"/>
                <a:ea typeface="Calibri"/>
                <a:cs typeface="Calibri"/>
                <a:sym typeface="Calibri"/>
              </a:rPr>
            </a:br>
            <a:r>
              <a:rPr b="1" i="0" lang="en-US" sz="5400" u="none" cap="none" strike="noStrike">
                <a:solidFill>
                  <a:schemeClr val="accent1"/>
                </a:solidFill>
                <a:latin typeface="Calibri"/>
                <a:ea typeface="Calibri"/>
                <a:cs typeface="Calibri"/>
                <a:sym typeface="Calibri"/>
              </a:rPr>
              <a:t>Truth and Healing Movement!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6" name="Shape 146"/>
        <p:cNvGrpSpPr/>
        <p:nvPr/>
      </p:nvGrpSpPr>
      <p:grpSpPr>
        <a:xfrm>
          <a:off x="0" y="0"/>
          <a:ext cx="0" cy="0"/>
          <a:chOff x="0" y="0"/>
          <a:chExt cx="0" cy="0"/>
        </a:xfrm>
      </p:grpSpPr>
      <p:sp>
        <p:nvSpPr>
          <p:cNvPr id="147" name="Google Shape;147;p5"/>
          <p:cNvSpPr/>
          <p:nvPr/>
        </p:nvSpPr>
        <p:spPr>
          <a:xfrm>
            <a:off x="-1"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diagram&#10;&#10;Description automatically generated" id="148" name="Google Shape;148;p5"/>
          <p:cNvPicPr preferRelativeResize="0"/>
          <p:nvPr/>
        </p:nvPicPr>
        <p:blipFill rotWithShape="1">
          <a:blip r:embed="rId3">
            <a:alphaModFix/>
          </a:blip>
          <a:srcRect b="0" l="0" r="0" t="1130"/>
          <a:stretch/>
        </p:blipFill>
        <p:spPr>
          <a:xfrm>
            <a:off x="1" y="10"/>
            <a:ext cx="6936390" cy="6857990"/>
          </a:xfrm>
          <a:prstGeom prst="rect">
            <a:avLst/>
          </a:prstGeom>
          <a:noFill/>
          <a:ln>
            <a:noFill/>
          </a:ln>
        </p:spPr>
      </p:pic>
      <p:sp>
        <p:nvSpPr>
          <p:cNvPr id="149" name="Google Shape;149;p5"/>
          <p:cNvSpPr txBox="1"/>
          <p:nvPr>
            <p:ph idx="1" type="body"/>
          </p:nvPr>
        </p:nvSpPr>
        <p:spPr>
          <a:xfrm>
            <a:off x="7181566" y="428624"/>
            <a:ext cx="4660390" cy="585073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i="0" lang="en-US" sz="2000"/>
              <a:t>Formed after a national symposium in 2011. Leaders from the U.S. and Canada came together to discuss the Canadian Truth and Reconciliation Commission and the need for such a process in the U.S.</a:t>
            </a:r>
            <a:endParaRPr/>
          </a:p>
          <a:p>
            <a:pPr indent="-101600" lvl="0" marL="228600" rtl="0" algn="l">
              <a:lnSpc>
                <a:spcPct val="90000"/>
              </a:lnSpc>
              <a:spcBef>
                <a:spcPts val="1000"/>
              </a:spcBef>
              <a:spcAft>
                <a:spcPts val="0"/>
              </a:spcAft>
              <a:buClr>
                <a:schemeClr val="dk1"/>
              </a:buClr>
              <a:buSzPts val="2000"/>
              <a:buNone/>
            </a:pPr>
            <a:r>
              <a:t/>
            </a:r>
            <a:endParaRPr i="0" sz="2000"/>
          </a:p>
          <a:p>
            <a:pPr indent="-228600" lvl="0" marL="228600" rtl="0" algn="l">
              <a:lnSpc>
                <a:spcPct val="90000"/>
              </a:lnSpc>
              <a:spcBef>
                <a:spcPts val="1000"/>
              </a:spcBef>
              <a:spcAft>
                <a:spcPts val="0"/>
              </a:spcAft>
              <a:buClr>
                <a:schemeClr val="dk1"/>
              </a:buClr>
              <a:buSzPts val="2000"/>
              <a:buChar char="•"/>
            </a:pPr>
            <a:r>
              <a:rPr i="0" lang="en-US" sz="2000"/>
              <a:t>Created to increase public awareness and cultivate healing for the trauma experienced by individuals, families, communities, of American Indian and Alaska Native Nations resulting from the U.S. Indian Boarding School Policy of 1869.</a:t>
            </a:r>
            <a:endParaRPr/>
          </a:p>
          <a:p>
            <a:pPr indent="-101600" lvl="0" marL="228600" rtl="0" algn="l">
              <a:lnSpc>
                <a:spcPct val="90000"/>
              </a:lnSpc>
              <a:spcBef>
                <a:spcPts val="1000"/>
              </a:spcBef>
              <a:spcAft>
                <a:spcPts val="0"/>
              </a:spcAft>
              <a:buClr>
                <a:schemeClr val="dk1"/>
              </a:buClr>
              <a:buSzPts val="2000"/>
              <a:buNone/>
            </a:pPr>
            <a:r>
              <a:t/>
            </a:r>
            <a:endParaRPr i="0" sz="2000"/>
          </a:p>
          <a:p>
            <a:pPr indent="-228600" lvl="0" marL="228600" rtl="0" algn="l">
              <a:lnSpc>
                <a:spcPct val="90000"/>
              </a:lnSpc>
              <a:spcBef>
                <a:spcPts val="1000"/>
              </a:spcBef>
              <a:spcAft>
                <a:spcPts val="0"/>
              </a:spcAft>
              <a:buClr>
                <a:schemeClr val="dk1"/>
              </a:buClr>
              <a:buSzPts val="2000"/>
              <a:buChar char="•"/>
            </a:pPr>
            <a:r>
              <a:rPr i="0" lang="en-US" sz="2000"/>
              <a:t>NABS was fiscally sponsored by the Native American Rights Fund (NARF) until it became financially independent in 2015.</a:t>
            </a:r>
            <a:endParaRPr/>
          </a:p>
          <a:p>
            <a:pPr indent="-127000" lvl="0" marL="228600" rtl="0" algn="l">
              <a:lnSpc>
                <a:spcPct val="90000"/>
              </a:lnSpc>
              <a:spcBef>
                <a:spcPts val="1000"/>
              </a:spcBef>
              <a:spcAft>
                <a:spcPts val="0"/>
              </a:spcAft>
              <a:buClr>
                <a:schemeClr val="dk1"/>
              </a:buClr>
              <a:buSzPts val="1600"/>
              <a:buNone/>
            </a:pPr>
            <a:r>
              <a:t/>
            </a:r>
            <a:endParaRPr sz="16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4" name="Shape 154"/>
        <p:cNvGrpSpPr/>
        <p:nvPr/>
      </p:nvGrpSpPr>
      <p:grpSpPr>
        <a:xfrm>
          <a:off x="0" y="0"/>
          <a:ext cx="0" cy="0"/>
          <a:chOff x="0" y="0"/>
          <a:chExt cx="0" cy="0"/>
        </a:xfrm>
      </p:grpSpPr>
      <p:sp>
        <p:nvSpPr>
          <p:cNvPr id="155" name="Google Shape;155;p6"/>
          <p:cNvSpPr/>
          <p:nvPr/>
        </p:nvSpPr>
        <p:spPr>
          <a:xfrm>
            <a:off x="329184" y="321732"/>
            <a:ext cx="7056669" cy="4102852"/>
          </a:xfrm>
          <a:prstGeom prst="rect">
            <a:avLst/>
          </a:prstGeom>
          <a:solidFill>
            <a:srgbClr val="7F7F7F">
              <a:alpha val="2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pic>
        <p:nvPicPr>
          <p:cNvPr descr="Network Visibility and Network Test Products | Keysight" id="156" name="Google Shape;156;p6"/>
          <p:cNvPicPr preferRelativeResize="0"/>
          <p:nvPr/>
        </p:nvPicPr>
        <p:blipFill rotWithShape="1">
          <a:blip r:embed="rId3">
            <a:alphaModFix/>
          </a:blip>
          <a:srcRect b="0" l="0" r="0" t="0"/>
          <a:stretch/>
        </p:blipFill>
        <p:spPr>
          <a:xfrm>
            <a:off x="615022" y="560865"/>
            <a:ext cx="6483354" cy="3646887"/>
          </a:xfrm>
          <a:prstGeom prst="rect">
            <a:avLst/>
          </a:prstGeom>
          <a:noFill/>
          <a:ln>
            <a:noFill/>
          </a:ln>
        </p:spPr>
      </p:pic>
      <p:sp>
        <p:nvSpPr>
          <p:cNvPr id="157" name="Google Shape;157;p6"/>
          <p:cNvSpPr/>
          <p:nvPr/>
        </p:nvSpPr>
        <p:spPr>
          <a:xfrm>
            <a:off x="327546" y="4570891"/>
            <a:ext cx="7058307" cy="1964266"/>
          </a:xfrm>
          <a:prstGeom prst="rect">
            <a:avLst/>
          </a:prstGeom>
          <a:solidFill>
            <a:srgbClr val="32547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58" name="Google Shape;158;p6"/>
          <p:cNvSpPr txBox="1"/>
          <p:nvPr>
            <p:ph type="title"/>
          </p:nvPr>
        </p:nvSpPr>
        <p:spPr>
          <a:xfrm>
            <a:off x="524256" y="4765963"/>
            <a:ext cx="6594189" cy="162521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400"/>
              <a:buFont typeface="Calibri"/>
              <a:buNone/>
            </a:pPr>
            <a:r>
              <a:rPr lang="en-US">
                <a:solidFill>
                  <a:srgbClr val="FFFFFF"/>
                </a:solidFill>
              </a:rPr>
              <a:t>Membership Coalition</a:t>
            </a:r>
            <a:endParaRPr/>
          </a:p>
        </p:txBody>
      </p:sp>
      <p:sp>
        <p:nvSpPr>
          <p:cNvPr id="159" name="Google Shape;159;p6"/>
          <p:cNvSpPr/>
          <p:nvPr/>
        </p:nvSpPr>
        <p:spPr>
          <a:xfrm>
            <a:off x="7534655" y="321732"/>
            <a:ext cx="4335613" cy="6214534"/>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60" name="Google Shape;160;p6"/>
          <p:cNvSpPr txBox="1"/>
          <p:nvPr>
            <p:ph idx="1" type="body"/>
          </p:nvPr>
        </p:nvSpPr>
        <p:spPr>
          <a:xfrm>
            <a:off x="8029319" y="917725"/>
            <a:ext cx="3424739" cy="4852362"/>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1600"/>
              <a:buNone/>
            </a:pPr>
            <a:r>
              <a:rPr b="0" i="0" lang="en-US" sz="1600">
                <a:solidFill>
                  <a:srgbClr val="FFFFFF"/>
                </a:solidFill>
                <a:latin typeface="Martel"/>
                <a:ea typeface="Martel"/>
                <a:cs typeface="Martel"/>
                <a:sym typeface="Martel"/>
              </a:rPr>
              <a:t>Purpose and Vision for Membership</a:t>
            </a:r>
            <a:endParaRPr/>
          </a:p>
          <a:p>
            <a:pPr indent="-228600" lvl="0" marL="228600" rtl="0" algn="l">
              <a:lnSpc>
                <a:spcPct val="90000"/>
              </a:lnSpc>
              <a:spcBef>
                <a:spcPts val="1000"/>
              </a:spcBef>
              <a:spcAft>
                <a:spcPts val="0"/>
              </a:spcAft>
              <a:buClr>
                <a:srgbClr val="FFFFFF"/>
              </a:buClr>
              <a:buSzPts val="1600"/>
              <a:buChar char="•"/>
            </a:pPr>
            <a:r>
              <a:rPr b="0" i="0" lang="en-US" sz="1600">
                <a:solidFill>
                  <a:srgbClr val="FFFFFF"/>
                </a:solidFill>
                <a:latin typeface="Open Sans"/>
                <a:ea typeface="Open Sans"/>
                <a:cs typeface="Open Sans"/>
                <a:sym typeface="Open Sans"/>
              </a:rPr>
              <a:t>We are a coalition of people who support the healing of boarding school survivors and descendants. </a:t>
            </a:r>
            <a:endParaRPr/>
          </a:p>
          <a:p>
            <a:pPr indent="-228600" lvl="0" marL="228600" rtl="0" algn="l">
              <a:lnSpc>
                <a:spcPct val="90000"/>
              </a:lnSpc>
              <a:spcBef>
                <a:spcPts val="1000"/>
              </a:spcBef>
              <a:spcAft>
                <a:spcPts val="0"/>
              </a:spcAft>
              <a:buClr>
                <a:srgbClr val="FFFFFF"/>
              </a:buClr>
              <a:buSzPts val="1600"/>
              <a:buChar char="•"/>
            </a:pPr>
            <a:r>
              <a:rPr b="0" i="0" lang="en-US" sz="1600">
                <a:solidFill>
                  <a:srgbClr val="FFFFFF"/>
                </a:solidFill>
                <a:latin typeface="Open Sans"/>
                <a:ea typeface="Open Sans"/>
                <a:cs typeface="Open Sans"/>
                <a:sym typeface="Open Sans"/>
              </a:rPr>
              <a:t>We use our coalition voice to educate others about the truth of the Boarding School Policies, experiences, and legacy. </a:t>
            </a:r>
            <a:endParaRPr/>
          </a:p>
          <a:p>
            <a:pPr indent="-228600" lvl="0" marL="228600" rtl="0" algn="l">
              <a:lnSpc>
                <a:spcPct val="90000"/>
              </a:lnSpc>
              <a:spcBef>
                <a:spcPts val="1000"/>
              </a:spcBef>
              <a:spcAft>
                <a:spcPts val="0"/>
              </a:spcAft>
              <a:buClr>
                <a:srgbClr val="FFFFFF"/>
              </a:buClr>
              <a:buSzPts val="1600"/>
              <a:buChar char="•"/>
            </a:pPr>
            <a:r>
              <a:rPr b="0" i="0" lang="en-US" sz="1600">
                <a:solidFill>
                  <a:srgbClr val="FFFFFF"/>
                </a:solidFill>
                <a:latin typeface="Open Sans"/>
                <a:ea typeface="Open Sans"/>
                <a:cs typeface="Open Sans"/>
                <a:sym typeface="Open Sans"/>
              </a:rPr>
              <a:t>We call for action towards justice and healing. </a:t>
            </a:r>
            <a:endParaRPr/>
          </a:p>
          <a:p>
            <a:pPr indent="-228600" lvl="0" marL="228600" rtl="0" algn="l">
              <a:lnSpc>
                <a:spcPct val="90000"/>
              </a:lnSpc>
              <a:spcBef>
                <a:spcPts val="1000"/>
              </a:spcBef>
              <a:spcAft>
                <a:spcPts val="0"/>
              </a:spcAft>
              <a:buClr>
                <a:srgbClr val="FFFFFF"/>
              </a:buClr>
              <a:buSzPts val="1600"/>
              <a:buChar char="•"/>
            </a:pPr>
            <a:r>
              <a:rPr b="0" i="0" lang="en-US" sz="1600">
                <a:solidFill>
                  <a:srgbClr val="FFFFFF"/>
                </a:solidFill>
                <a:latin typeface="Open Sans"/>
                <a:ea typeface="Open Sans"/>
                <a:cs typeface="Open Sans"/>
                <a:sym typeface="Open Sans"/>
              </a:rPr>
              <a:t>We use our network to share research, healing resources, and advocacy. </a:t>
            </a:r>
            <a:endParaRPr/>
          </a:p>
          <a:p>
            <a:pPr indent="-228600" lvl="0" marL="228600" rtl="0" algn="l">
              <a:lnSpc>
                <a:spcPct val="90000"/>
              </a:lnSpc>
              <a:spcBef>
                <a:spcPts val="1000"/>
              </a:spcBef>
              <a:spcAft>
                <a:spcPts val="0"/>
              </a:spcAft>
              <a:buClr>
                <a:srgbClr val="FFFFFF"/>
              </a:buClr>
              <a:buSzPts val="1600"/>
              <a:buChar char="•"/>
            </a:pPr>
            <a:r>
              <a:rPr b="0" i="0" lang="en-US" sz="1600">
                <a:solidFill>
                  <a:srgbClr val="FFFFFF"/>
                </a:solidFill>
                <a:latin typeface="Open Sans"/>
                <a:ea typeface="Open Sans"/>
                <a:cs typeface="Open Sans"/>
                <a:sym typeface="Open Sans"/>
              </a:rPr>
              <a:t>We learn from one another, and we grow and heal together.</a:t>
            </a:r>
            <a:endParaRPr/>
          </a:p>
          <a:p>
            <a:pPr indent="-127000" lvl="0" marL="228600" rtl="0" algn="l">
              <a:lnSpc>
                <a:spcPct val="90000"/>
              </a:lnSpc>
              <a:spcBef>
                <a:spcPts val="1000"/>
              </a:spcBef>
              <a:spcAft>
                <a:spcPts val="0"/>
              </a:spcAft>
              <a:buClr>
                <a:schemeClr val="dk1"/>
              </a:buClr>
              <a:buSzPts val="1600"/>
              <a:buNone/>
            </a:pPr>
            <a:r>
              <a:t/>
            </a:r>
            <a:endParaRPr sz="16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sp>
        <p:nvSpPr>
          <p:cNvPr id="167" name="Google Shape;167;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descr="A picture containing text, person&#10;&#10;Description automatically generated" id="168" name="Google Shape;168;p7"/>
          <p:cNvPicPr preferRelativeResize="0"/>
          <p:nvPr/>
        </p:nvPicPr>
        <p:blipFill rotWithShape="1">
          <a:blip r:embed="rId3">
            <a:alphaModFix/>
          </a:blip>
          <a:srcRect b="0" l="0" r="0" t="0"/>
          <a:stretch/>
        </p:blipFill>
        <p:spPr>
          <a:xfrm>
            <a:off x="613" y="0"/>
            <a:ext cx="1219078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3" name="Shape 173"/>
        <p:cNvGrpSpPr/>
        <p:nvPr/>
      </p:nvGrpSpPr>
      <p:grpSpPr>
        <a:xfrm>
          <a:off x="0" y="0"/>
          <a:ext cx="0" cy="0"/>
          <a:chOff x="0" y="0"/>
          <a:chExt cx="0" cy="0"/>
        </a:xfrm>
      </p:grpSpPr>
      <p:sp>
        <p:nvSpPr>
          <p:cNvPr id="174" name="Google Shape;174;p8"/>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5" name="Google Shape;175;p8"/>
          <p:cNvSpPr txBox="1"/>
          <p:nvPr>
            <p:ph type="title"/>
          </p:nvPr>
        </p:nvSpPr>
        <p:spPr>
          <a:xfrm>
            <a:off x="171964" y="362996"/>
            <a:ext cx="6169819" cy="122565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Calibri"/>
              <a:buNone/>
            </a:pPr>
            <a:r>
              <a:rPr lang="en-US" sz="3800">
                <a:solidFill>
                  <a:schemeClr val="lt1"/>
                </a:solidFill>
              </a:rPr>
              <a:t>Setting the Context: </a:t>
            </a:r>
            <a:br>
              <a:rPr lang="en-US" sz="3800">
                <a:solidFill>
                  <a:schemeClr val="lt1"/>
                </a:solidFill>
              </a:rPr>
            </a:br>
            <a:r>
              <a:rPr lang="en-US" sz="3800">
                <a:solidFill>
                  <a:schemeClr val="lt1"/>
                </a:solidFill>
              </a:rPr>
              <a:t>Indian Boarding Schools in the US</a:t>
            </a:r>
            <a:endParaRPr/>
          </a:p>
        </p:txBody>
      </p:sp>
      <p:cxnSp>
        <p:nvCxnSpPr>
          <p:cNvPr id="176" name="Google Shape;176;p8"/>
          <p:cNvCxnSpPr/>
          <p:nvPr/>
        </p:nvCxnSpPr>
        <p:spPr>
          <a:xfrm rot="10800000">
            <a:off x="831873" y="1749756"/>
            <a:ext cx="4718304" cy="0"/>
          </a:xfrm>
          <a:prstGeom prst="straightConnector1">
            <a:avLst/>
          </a:prstGeom>
          <a:noFill/>
          <a:ln cap="flat" cmpd="sng" w="12700">
            <a:solidFill>
              <a:schemeClr val="accent2"/>
            </a:solidFill>
            <a:prstDash val="solid"/>
            <a:miter lim="800000"/>
            <a:headEnd len="sm" w="sm" type="none"/>
            <a:tailEnd len="sm" w="sm" type="none"/>
          </a:ln>
        </p:spPr>
      </p:cxnSp>
      <p:sp>
        <p:nvSpPr>
          <p:cNvPr id="177" name="Google Shape;177;p8"/>
          <p:cNvSpPr txBox="1"/>
          <p:nvPr>
            <p:ph idx="1" type="body"/>
          </p:nvPr>
        </p:nvSpPr>
        <p:spPr>
          <a:xfrm>
            <a:off x="171964" y="1825142"/>
            <a:ext cx="6469861" cy="396770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000"/>
              <a:buChar char="•"/>
            </a:pPr>
            <a:r>
              <a:rPr lang="en-US" sz="2000">
                <a:solidFill>
                  <a:schemeClr val="lt1"/>
                </a:solidFill>
              </a:rPr>
              <a:t>1879-1970s </a:t>
            </a:r>
            <a:endParaRPr/>
          </a:p>
          <a:p>
            <a:pPr indent="-228600" lvl="0" marL="228600" rtl="0" algn="l">
              <a:lnSpc>
                <a:spcPct val="90000"/>
              </a:lnSpc>
              <a:spcBef>
                <a:spcPts val="1000"/>
              </a:spcBef>
              <a:spcAft>
                <a:spcPts val="0"/>
              </a:spcAft>
              <a:buClr>
                <a:schemeClr val="lt1"/>
              </a:buClr>
              <a:buSzPts val="2000"/>
              <a:buChar char="•"/>
            </a:pPr>
            <a:r>
              <a:rPr lang="en-US" sz="2000">
                <a:solidFill>
                  <a:schemeClr val="lt1"/>
                </a:solidFill>
              </a:rPr>
              <a:t>367+ U.S. Indian Boarding schools</a:t>
            </a:r>
            <a:endParaRPr/>
          </a:p>
          <a:p>
            <a:pPr indent="-228600" lvl="1" marL="685800" rtl="0" algn="l">
              <a:lnSpc>
                <a:spcPct val="90000"/>
              </a:lnSpc>
              <a:spcBef>
                <a:spcPts val="500"/>
              </a:spcBef>
              <a:spcAft>
                <a:spcPts val="0"/>
              </a:spcAft>
              <a:buClr>
                <a:schemeClr val="lt1"/>
              </a:buClr>
              <a:buSzPts val="2000"/>
              <a:buChar char="•"/>
            </a:pPr>
            <a:r>
              <a:rPr lang="en-US" sz="2000">
                <a:solidFill>
                  <a:schemeClr val="lt1"/>
                </a:solidFill>
              </a:rPr>
              <a:t>Government-funded </a:t>
            </a:r>
            <a:endParaRPr/>
          </a:p>
          <a:p>
            <a:pPr indent="-228600" lvl="1" marL="685800" rtl="0" algn="l">
              <a:lnSpc>
                <a:spcPct val="90000"/>
              </a:lnSpc>
              <a:spcBef>
                <a:spcPts val="500"/>
              </a:spcBef>
              <a:spcAft>
                <a:spcPts val="0"/>
              </a:spcAft>
              <a:buClr>
                <a:schemeClr val="lt1"/>
              </a:buClr>
              <a:buSzPts val="2000"/>
              <a:buChar char="•"/>
            </a:pPr>
            <a:r>
              <a:rPr lang="en-US" sz="2000">
                <a:solidFill>
                  <a:schemeClr val="lt1"/>
                </a:solidFill>
              </a:rPr>
              <a:t>Government- and Church-run</a:t>
            </a:r>
            <a:endParaRPr/>
          </a:p>
          <a:p>
            <a:pPr indent="-228600" lvl="0" marL="228600" rtl="0" algn="l">
              <a:lnSpc>
                <a:spcPct val="90000"/>
              </a:lnSpc>
              <a:spcBef>
                <a:spcPts val="1000"/>
              </a:spcBef>
              <a:spcAft>
                <a:spcPts val="0"/>
              </a:spcAft>
              <a:buClr>
                <a:schemeClr val="lt1"/>
              </a:buClr>
              <a:buSzPts val="2000"/>
              <a:buChar char="•"/>
            </a:pPr>
            <a:r>
              <a:rPr lang="en-US" sz="2000">
                <a:solidFill>
                  <a:schemeClr val="lt1"/>
                </a:solidFill>
              </a:rPr>
              <a:t>Assimilation and genocide</a:t>
            </a:r>
            <a:endParaRPr/>
          </a:p>
          <a:p>
            <a:pPr indent="-228600" lvl="0" marL="228600" rtl="0" algn="l">
              <a:lnSpc>
                <a:spcPct val="90000"/>
              </a:lnSpc>
              <a:spcBef>
                <a:spcPts val="1000"/>
              </a:spcBef>
              <a:spcAft>
                <a:spcPts val="0"/>
              </a:spcAft>
              <a:buClr>
                <a:schemeClr val="lt1"/>
              </a:buClr>
              <a:buSzPts val="2000"/>
              <a:buChar char="•"/>
            </a:pPr>
            <a:r>
              <a:rPr lang="en-US" sz="2000">
                <a:solidFill>
                  <a:schemeClr val="lt1"/>
                </a:solidFill>
              </a:rPr>
              <a:t>Indian children were: </a:t>
            </a:r>
            <a:endParaRPr/>
          </a:p>
          <a:p>
            <a:pPr indent="-228600" lvl="1" marL="685800" rtl="0" algn="l">
              <a:lnSpc>
                <a:spcPct val="90000"/>
              </a:lnSpc>
              <a:spcBef>
                <a:spcPts val="500"/>
              </a:spcBef>
              <a:spcAft>
                <a:spcPts val="0"/>
              </a:spcAft>
              <a:buClr>
                <a:schemeClr val="lt1"/>
              </a:buClr>
              <a:buSzPts val="2000"/>
              <a:buChar char="•"/>
            </a:pPr>
            <a:r>
              <a:rPr lang="en-US" sz="2000">
                <a:solidFill>
                  <a:schemeClr val="lt1"/>
                </a:solidFill>
              </a:rPr>
              <a:t>Forcibly abducted</a:t>
            </a:r>
            <a:endParaRPr/>
          </a:p>
          <a:p>
            <a:pPr indent="-228600" lvl="1" marL="685800" rtl="0" algn="l">
              <a:lnSpc>
                <a:spcPct val="90000"/>
              </a:lnSpc>
              <a:spcBef>
                <a:spcPts val="500"/>
              </a:spcBef>
              <a:spcAft>
                <a:spcPts val="0"/>
              </a:spcAft>
              <a:buClr>
                <a:schemeClr val="lt1"/>
              </a:buClr>
              <a:buSzPts val="2000"/>
              <a:buChar char="•"/>
            </a:pPr>
            <a:r>
              <a:rPr lang="en-US" sz="2000">
                <a:solidFill>
                  <a:schemeClr val="lt1"/>
                </a:solidFill>
              </a:rPr>
              <a:t>Sent hundreds of miles away</a:t>
            </a:r>
            <a:endParaRPr/>
          </a:p>
          <a:p>
            <a:pPr indent="-228600" lvl="1" marL="685800" rtl="0" algn="l">
              <a:lnSpc>
                <a:spcPct val="90000"/>
              </a:lnSpc>
              <a:spcBef>
                <a:spcPts val="500"/>
              </a:spcBef>
              <a:spcAft>
                <a:spcPts val="0"/>
              </a:spcAft>
              <a:buClr>
                <a:schemeClr val="lt1"/>
              </a:buClr>
              <a:buSzPts val="2000"/>
              <a:buChar char="•"/>
            </a:pPr>
            <a:r>
              <a:rPr lang="en-US" sz="2000">
                <a:solidFill>
                  <a:schemeClr val="lt1"/>
                </a:solidFill>
              </a:rPr>
              <a:t>Stripped of clothes, hair cut, often given a number rather than name</a:t>
            </a:r>
            <a:endParaRPr/>
          </a:p>
          <a:p>
            <a:pPr indent="-228600" lvl="1" marL="685800" rtl="0" algn="l">
              <a:lnSpc>
                <a:spcPct val="90000"/>
              </a:lnSpc>
              <a:spcBef>
                <a:spcPts val="500"/>
              </a:spcBef>
              <a:spcAft>
                <a:spcPts val="0"/>
              </a:spcAft>
              <a:buClr>
                <a:schemeClr val="lt1"/>
              </a:buClr>
              <a:buSzPts val="2000"/>
              <a:buChar char="•"/>
            </a:pPr>
            <a:r>
              <a:rPr lang="en-US" sz="2000">
                <a:solidFill>
                  <a:schemeClr val="lt1"/>
                </a:solidFill>
              </a:rPr>
              <a:t>Neglected, malnourished, beaten, starved, or abused</a:t>
            </a:r>
            <a:endParaRPr/>
          </a:p>
        </p:txBody>
      </p:sp>
      <p:cxnSp>
        <p:nvCxnSpPr>
          <p:cNvPr id="178" name="Google Shape;178;p8"/>
          <p:cNvCxnSpPr/>
          <p:nvPr/>
        </p:nvCxnSpPr>
        <p:spPr>
          <a:xfrm rot="10800000">
            <a:off x="834027" y="5707672"/>
            <a:ext cx="4713997" cy="0"/>
          </a:xfrm>
          <a:prstGeom prst="straightConnector1">
            <a:avLst/>
          </a:prstGeom>
          <a:noFill/>
          <a:ln cap="flat" cmpd="sng" w="12700">
            <a:solidFill>
              <a:schemeClr val="accent2"/>
            </a:solidFill>
            <a:prstDash val="solid"/>
            <a:miter lim="800000"/>
            <a:headEnd len="sm" w="sm" type="none"/>
            <a:tailEnd len="sm" w="sm" type="none"/>
          </a:ln>
        </p:spPr>
      </p:cxnSp>
      <p:pic>
        <p:nvPicPr>
          <p:cNvPr id="179" name="Google Shape;179;p8"/>
          <p:cNvPicPr preferRelativeResize="0"/>
          <p:nvPr/>
        </p:nvPicPr>
        <p:blipFill rotWithShape="1">
          <a:blip r:embed="rId3">
            <a:alphaModFix/>
          </a:blip>
          <a:srcRect b="2270" l="0" r="1" t="2880"/>
          <a:stretch/>
        </p:blipFill>
        <p:spPr>
          <a:xfrm>
            <a:off x="6525453" y="10"/>
            <a:ext cx="5666547" cy="6857990"/>
          </a:xfrm>
          <a:prstGeom prst="rect">
            <a:avLst/>
          </a:prstGeom>
          <a:noFill/>
          <a:ln>
            <a:noFill/>
          </a:ln>
        </p:spPr>
      </p:pic>
      <p:pic>
        <p:nvPicPr>
          <p:cNvPr id="180" name="Google Shape;180;p8"/>
          <p:cNvPicPr preferRelativeResize="0"/>
          <p:nvPr/>
        </p:nvPicPr>
        <p:blipFill rotWithShape="1">
          <a:blip r:embed="rId4">
            <a:alphaModFix/>
          </a:blip>
          <a:srcRect b="0" l="0" r="0" t="0"/>
          <a:stretch/>
        </p:blipFill>
        <p:spPr>
          <a:xfrm>
            <a:off x="10896270" y="0"/>
            <a:ext cx="1098304" cy="10929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5" name="Shape 185"/>
        <p:cNvGrpSpPr/>
        <p:nvPr/>
      </p:nvGrpSpPr>
      <p:grpSpPr>
        <a:xfrm>
          <a:off x="0" y="0"/>
          <a:ext cx="0" cy="0"/>
          <a:chOff x="0" y="0"/>
          <a:chExt cx="0" cy="0"/>
        </a:xfrm>
      </p:grpSpPr>
      <p:sp>
        <p:nvSpPr>
          <p:cNvPr id="186" name="Google Shape;186;p9"/>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87" name="Google Shape;187;p9"/>
          <p:cNvPicPr preferRelativeResize="0"/>
          <p:nvPr/>
        </p:nvPicPr>
        <p:blipFill rotWithShape="1">
          <a:blip r:embed="rId3">
            <a:alphaModFix/>
          </a:blip>
          <a:srcRect b="0" l="0" r="7189" t="0"/>
          <a:stretch/>
        </p:blipFill>
        <p:spPr>
          <a:xfrm>
            <a:off x="7816130" y="-2"/>
            <a:ext cx="4375870" cy="6858000"/>
          </a:xfrm>
          <a:custGeom>
            <a:rect b="b" l="l" r="r" t="t"/>
            <a:pathLst>
              <a:path extrusionOk="0" h="6858000" w="437587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ln>
            <a:noFill/>
          </a:ln>
        </p:spPr>
      </p:pic>
      <p:pic>
        <p:nvPicPr>
          <p:cNvPr descr="http://www.carlmoon.com/PrattPupilsinFrontofPrattsQuartersCarlisleIndianSchool1885L.jpg" id="188" name="Google Shape;188;p9"/>
          <p:cNvPicPr preferRelativeResize="0"/>
          <p:nvPr/>
        </p:nvPicPr>
        <p:blipFill rotWithShape="1">
          <a:blip r:embed="rId4">
            <a:alphaModFix/>
          </a:blip>
          <a:srcRect b="-1" l="32715" r="25663" t="0"/>
          <a:stretch/>
        </p:blipFill>
        <p:spPr>
          <a:xfrm>
            <a:off x="3595404" y="33"/>
            <a:ext cx="4942298" cy="6857999"/>
          </a:xfrm>
          <a:custGeom>
            <a:rect b="b" l="l" r="r" t="t"/>
            <a:pathLst>
              <a:path extrusionOk="0" h="6857999" w="4942298">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ln>
            <a:noFill/>
          </a:ln>
        </p:spPr>
      </p:pic>
      <p:sp>
        <p:nvSpPr>
          <p:cNvPr id="189" name="Google Shape;189;p9"/>
          <p:cNvSpPr/>
          <p:nvPr/>
        </p:nvSpPr>
        <p:spPr>
          <a:xfrm>
            <a:off x="0" y="0"/>
            <a:ext cx="4397136" cy="6858000"/>
          </a:xfrm>
          <a:custGeom>
            <a:rect b="b" l="l" r="r" t="t"/>
            <a:pathLst>
              <a:path extrusionOk="0" h="6858000" w="4397136">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solidFill>
            <a:schemeClr val="lt1"/>
          </a:solidFill>
          <a:ln cap="flat" cmpd="sng" w="9525">
            <a:solidFill>
              <a:srgbClr val="EFEFEF"/>
            </a:solidFill>
            <a:prstDash val="solid"/>
            <a:miter lim="800000"/>
            <a:headEnd len="sm" w="sm" type="none"/>
            <a:tailEnd len="sm" w="sm" type="none"/>
          </a:ln>
          <a:effectLst>
            <a:outerShdw blurRad="50800" rotWithShape="0" algn="l" dist="38100">
              <a:srgbClr val="D8D8D8">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0" name="Google Shape;190;p9"/>
          <p:cNvSpPr/>
          <p:nvPr/>
        </p:nvSpPr>
        <p:spPr>
          <a:xfrm>
            <a:off x="0" y="0"/>
            <a:ext cx="4386504" cy="6858000"/>
          </a:xfrm>
          <a:custGeom>
            <a:rect b="b" l="l" r="r" t="t"/>
            <a:pathLst>
              <a:path extrusionOk="0" h="6858000" w="4386504">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1" name="Google Shape;191;p9"/>
          <p:cNvSpPr txBox="1"/>
          <p:nvPr>
            <p:ph type="title"/>
          </p:nvPr>
        </p:nvSpPr>
        <p:spPr>
          <a:xfrm>
            <a:off x="144192" y="1476746"/>
            <a:ext cx="4258260" cy="2171995"/>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800"/>
              <a:buFont typeface="Calibri"/>
              <a:buNone/>
            </a:pPr>
            <a:r>
              <a:rPr b="1" i="1" lang="en-US" sz="4800">
                <a:solidFill>
                  <a:schemeClr val="dk1"/>
                </a:solidFill>
                <a:latin typeface="Calibri"/>
                <a:ea typeface="Calibri"/>
                <a:cs typeface="Calibri"/>
                <a:sym typeface="Calibri"/>
              </a:rPr>
              <a:t>“Kill The Indian... </a:t>
            </a:r>
            <a:br>
              <a:rPr b="1" i="1" lang="en-US" sz="4800">
                <a:solidFill>
                  <a:schemeClr val="dk1"/>
                </a:solidFill>
                <a:latin typeface="Calibri"/>
                <a:ea typeface="Calibri"/>
                <a:cs typeface="Calibri"/>
                <a:sym typeface="Calibri"/>
              </a:rPr>
            </a:br>
            <a:r>
              <a:rPr b="1" i="1" lang="en-US" sz="4800">
                <a:solidFill>
                  <a:schemeClr val="dk1"/>
                </a:solidFill>
                <a:latin typeface="Calibri"/>
                <a:ea typeface="Calibri"/>
                <a:cs typeface="Calibri"/>
                <a:sym typeface="Calibri"/>
              </a:rPr>
              <a:t>Save the Man”</a:t>
            </a:r>
            <a:endParaRPr/>
          </a:p>
        </p:txBody>
      </p:sp>
      <p:sp>
        <p:nvSpPr>
          <p:cNvPr id="192" name="Google Shape;192;p9"/>
          <p:cNvSpPr/>
          <p:nvPr/>
        </p:nvSpPr>
        <p:spPr>
          <a:xfrm rot="5400000">
            <a:off x="767989" y="346791"/>
            <a:ext cx="146304" cy="704088"/>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Avenir"/>
              <a:ea typeface="Avenir"/>
              <a:cs typeface="Avenir"/>
              <a:sym typeface="Avenir"/>
            </a:endParaRPr>
          </a:p>
        </p:txBody>
      </p:sp>
      <p:sp>
        <p:nvSpPr>
          <p:cNvPr id="193" name="Google Shape;193;p9"/>
          <p:cNvSpPr/>
          <p:nvPr/>
        </p:nvSpPr>
        <p:spPr>
          <a:xfrm>
            <a:off x="438912" y="4544568"/>
            <a:ext cx="3414966"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94" name="Google Shape;194;p9"/>
          <p:cNvSpPr/>
          <p:nvPr/>
        </p:nvSpPr>
        <p:spPr>
          <a:xfrm>
            <a:off x="1406062" y="5029201"/>
            <a:ext cx="9566738" cy="1933039"/>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5" name="Google Shape;195;p9"/>
          <p:cNvSpPr txBox="1"/>
          <p:nvPr/>
        </p:nvSpPr>
        <p:spPr>
          <a:xfrm>
            <a:off x="4518689" y="5146041"/>
            <a:ext cx="5792833" cy="430887"/>
          </a:xfrm>
          <a:prstGeom prst="rect">
            <a:avLst/>
          </a:prstGeom>
          <a:noFill/>
          <a:ln>
            <a:noFill/>
          </a:ln>
        </p:spPr>
        <p:txBody>
          <a:bodyPr anchorCtr="1"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lt1"/>
                </a:solidFill>
                <a:latin typeface="Book Antiqua"/>
                <a:ea typeface="Book Antiqua"/>
                <a:cs typeface="Book Antiqua"/>
                <a:sym typeface="Book Antiqua"/>
              </a:rPr>
              <a:t>Carlisle Indian School Student Body</a:t>
            </a:r>
            <a:endParaRPr b="0" i="0" sz="1400" u="none" cap="none" strike="noStrike">
              <a:solidFill>
                <a:srgbClr val="000000"/>
              </a:solidFill>
              <a:latin typeface="Arial"/>
              <a:ea typeface="Arial"/>
              <a:cs typeface="Arial"/>
              <a:sym typeface="Arial"/>
            </a:endParaRPr>
          </a:p>
        </p:txBody>
      </p:sp>
      <p:sp>
        <p:nvSpPr>
          <p:cNvPr id="196" name="Google Shape;196;p9"/>
          <p:cNvSpPr txBox="1"/>
          <p:nvPr/>
        </p:nvSpPr>
        <p:spPr>
          <a:xfrm>
            <a:off x="1406062" y="5172936"/>
            <a:ext cx="3112626" cy="4308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lt1"/>
                </a:solidFill>
                <a:latin typeface="Book Antiqua"/>
                <a:ea typeface="Book Antiqua"/>
                <a:cs typeface="Book Antiqua"/>
                <a:sym typeface="Book Antiqua"/>
              </a:rPr>
              <a:t>Gen. Richard H. Pratt</a:t>
            </a:r>
            <a:endParaRPr b="0" i="0" sz="1400" u="none" cap="none" strike="noStrike">
              <a:solidFill>
                <a:srgbClr val="000000"/>
              </a:solidFill>
              <a:latin typeface="Arial"/>
              <a:ea typeface="Arial"/>
              <a:cs typeface="Arial"/>
              <a:sym typeface="Arial"/>
            </a:endParaRPr>
          </a:p>
        </p:txBody>
      </p:sp>
      <p:sp>
        <p:nvSpPr>
          <p:cNvPr id="197" name="Google Shape;197;p9"/>
          <p:cNvSpPr txBox="1"/>
          <p:nvPr/>
        </p:nvSpPr>
        <p:spPr>
          <a:xfrm>
            <a:off x="1927668" y="5638801"/>
            <a:ext cx="8261749" cy="140038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1" lang="en-US" sz="1600" u="none" cap="none" strike="noStrike">
                <a:solidFill>
                  <a:schemeClr val="lt1"/>
                </a:solidFill>
                <a:latin typeface="Calibri"/>
                <a:ea typeface="Calibri"/>
                <a:cs typeface="Calibri"/>
                <a:sym typeface="Calibri"/>
              </a:rPr>
              <a:t>"A great general has said that the only good Indian is a dead one, and that high sanction </a:t>
            </a:r>
            <a:br>
              <a:rPr b="0" i="1" lang="en-US" sz="1600" u="none" cap="none" strike="noStrike">
                <a:solidFill>
                  <a:schemeClr val="lt1"/>
                </a:solidFill>
                <a:latin typeface="Calibri"/>
                <a:ea typeface="Calibri"/>
                <a:cs typeface="Calibri"/>
                <a:sym typeface="Calibri"/>
              </a:rPr>
            </a:br>
            <a:r>
              <a:rPr b="0" i="1" lang="en-US" sz="1600" u="none" cap="none" strike="noStrike">
                <a:solidFill>
                  <a:schemeClr val="lt1"/>
                </a:solidFill>
                <a:latin typeface="Calibri"/>
                <a:ea typeface="Calibri"/>
                <a:cs typeface="Calibri"/>
                <a:sym typeface="Calibri"/>
              </a:rPr>
              <a:t>of his destruction has been an enormous factor in promoting Indian massacres. In a sense, </a:t>
            </a:r>
            <a:br>
              <a:rPr b="0" i="1" lang="en-US" sz="1600" u="none" cap="none" strike="noStrike">
                <a:solidFill>
                  <a:schemeClr val="lt1"/>
                </a:solidFill>
                <a:latin typeface="Calibri"/>
                <a:ea typeface="Calibri"/>
                <a:cs typeface="Calibri"/>
                <a:sym typeface="Calibri"/>
              </a:rPr>
            </a:br>
            <a:r>
              <a:rPr b="0" i="1" lang="en-US" sz="1600" u="none" cap="none" strike="noStrike">
                <a:solidFill>
                  <a:schemeClr val="lt1"/>
                </a:solidFill>
                <a:latin typeface="Calibri"/>
                <a:ea typeface="Calibri"/>
                <a:cs typeface="Calibri"/>
                <a:sym typeface="Calibri"/>
              </a:rPr>
              <a:t>I agree with the sentiment, but only in this: that all the Indian there is in the race should be dead. </a:t>
            </a:r>
            <a:br>
              <a:rPr b="0" i="1" lang="en-US" sz="1600" u="none" cap="none" strike="noStrike">
                <a:solidFill>
                  <a:schemeClr val="lt1"/>
                </a:solidFill>
                <a:latin typeface="Calibri"/>
                <a:ea typeface="Calibri"/>
                <a:cs typeface="Calibri"/>
                <a:sym typeface="Calibri"/>
              </a:rPr>
            </a:br>
            <a:r>
              <a:rPr b="0" i="1" lang="en-US" sz="1600" u="none" cap="none" strike="noStrike">
                <a:solidFill>
                  <a:schemeClr val="lt1"/>
                </a:solidFill>
                <a:latin typeface="Calibri"/>
                <a:ea typeface="Calibri"/>
                <a:cs typeface="Calibri"/>
                <a:sym typeface="Calibri"/>
              </a:rPr>
              <a:t>Kill the Indian in him, and save the man.”  </a:t>
            </a:r>
            <a:r>
              <a:rPr b="0" i="0" lang="en-US" sz="1600" u="none" cap="none" strike="noStrike">
                <a:solidFill>
                  <a:schemeClr val="lt1"/>
                </a:solidFill>
                <a:latin typeface="Calibri"/>
                <a:ea typeface="Calibri"/>
                <a:cs typeface="Calibri"/>
                <a:sym typeface="Calibri"/>
              </a:rPr>
              <a:t>--Capt. Richard H. Pratt</a:t>
            </a:r>
            <a:endParaRPr b="0" i="0" sz="1600" u="none" cap="none" strike="noStrike">
              <a:solidFill>
                <a:schemeClr val="lt1"/>
              </a:solidFill>
              <a:latin typeface="Times New Roman"/>
              <a:ea typeface="Times New Roman"/>
              <a:cs typeface="Times New Roman"/>
              <a:sym typeface="Times New Roman"/>
            </a:endParaRPr>
          </a:p>
          <a:p>
            <a:pPr indent="0" lvl="0" marL="0" marR="0" rtl="0" algn="ctr">
              <a:lnSpc>
                <a:spcPct val="100000"/>
              </a:lnSpc>
              <a:spcBef>
                <a:spcPts val="60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p:txBody>
      </p:sp>
      <p:grpSp>
        <p:nvGrpSpPr>
          <p:cNvPr id="198" name="Google Shape;198;p9"/>
          <p:cNvGrpSpPr/>
          <p:nvPr/>
        </p:nvGrpSpPr>
        <p:grpSpPr>
          <a:xfrm>
            <a:off x="-57151" y="248227"/>
            <a:ext cx="3853878" cy="684080"/>
            <a:chOff x="121444" y="129021"/>
            <a:chExt cx="4935882" cy="876140"/>
          </a:xfrm>
        </p:grpSpPr>
        <p:pic>
          <p:nvPicPr>
            <p:cNvPr descr="Text&#10;&#10;Description automatically generated with medium confidence" id="199" name="Google Shape;199;p9"/>
            <p:cNvPicPr preferRelativeResize="0"/>
            <p:nvPr/>
          </p:nvPicPr>
          <p:blipFill rotWithShape="1">
            <a:blip r:embed="rId5">
              <a:alphaModFix/>
            </a:blip>
            <a:srcRect b="31366" l="33062" r="0" t="37166"/>
            <a:stretch/>
          </p:blipFill>
          <p:spPr>
            <a:xfrm>
              <a:off x="1000125" y="247211"/>
              <a:ext cx="4057201" cy="673880"/>
            </a:xfrm>
            <a:prstGeom prst="rect">
              <a:avLst/>
            </a:prstGeom>
            <a:noFill/>
            <a:ln>
              <a:noFill/>
            </a:ln>
          </p:spPr>
        </p:pic>
        <p:pic>
          <p:nvPicPr>
            <p:cNvPr descr="Text&#10;&#10;Description automatically generated with medium confidence" id="200" name="Google Shape;200;p9"/>
            <p:cNvPicPr preferRelativeResize="0"/>
            <p:nvPr/>
          </p:nvPicPr>
          <p:blipFill rotWithShape="1">
            <a:blip r:embed="rId5">
              <a:alphaModFix/>
            </a:blip>
            <a:srcRect b="931" l="-491" r="65839" t="1275"/>
            <a:stretch/>
          </p:blipFill>
          <p:spPr>
            <a:xfrm>
              <a:off x="121444" y="129021"/>
              <a:ext cx="878681" cy="876140"/>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10"/>
          <p:cNvSpPr txBox="1"/>
          <p:nvPr>
            <p:ph type="title"/>
          </p:nvPr>
        </p:nvSpPr>
        <p:spPr>
          <a:xfrm>
            <a:off x="838200" y="5534025"/>
            <a:ext cx="10515600" cy="82232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lang="en-US"/>
              <a:t>Doctrine of Discovery &amp; Manifest Destiny</a:t>
            </a:r>
            <a:endParaRPr/>
          </a:p>
        </p:txBody>
      </p:sp>
      <p:pic>
        <p:nvPicPr>
          <p:cNvPr id="207" name="Google Shape;207;p10"/>
          <p:cNvPicPr preferRelativeResize="0"/>
          <p:nvPr/>
        </p:nvPicPr>
        <p:blipFill rotWithShape="1">
          <a:blip r:embed="rId3">
            <a:alphaModFix/>
          </a:blip>
          <a:srcRect b="-2" l="57976" r="-1" t="0"/>
          <a:stretch/>
        </p:blipFill>
        <p:spPr>
          <a:xfrm>
            <a:off x="1092200" y="0"/>
            <a:ext cx="2730500" cy="5384800"/>
          </a:xfrm>
          <a:prstGeom prst="rect">
            <a:avLst/>
          </a:prstGeom>
          <a:noFill/>
          <a:ln>
            <a:noFill/>
          </a:ln>
        </p:spPr>
      </p:pic>
      <p:pic>
        <p:nvPicPr>
          <p:cNvPr id="208" name="Google Shape;208;p10"/>
          <p:cNvPicPr preferRelativeResize="0"/>
          <p:nvPr/>
        </p:nvPicPr>
        <p:blipFill rotWithShape="1">
          <a:blip r:embed="rId4">
            <a:alphaModFix/>
          </a:blip>
          <a:srcRect b="0" l="0" r="0" t="6250"/>
          <a:stretch/>
        </p:blipFill>
        <p:spPr>
          <a:xfrm>
            <a:off x="3886200" y="0"/>
            <a:ext cx="7188200" cy="5384800"/>
          </a:xfrm>
          <a:prstGeom prst="rect">
            <a:avLst/>
          </a:prstGeom>
          <a:noFill/>
          <a:ln>
            <a:noFill/>
          </a:ln>
        </p:spPr>
      </p:pic>
      <p:pic>
        <p:nvPicPr>
          <p:cNvPr descr="Logo&#10;&#10;Description automatically generated" id="209" name="Google Shape;209;p10"/>
          <p:cNvPicPr preferRelativeResize="0"/>
          <p:nvPr/>
        </p:nvPicPr>
        <p:blipFill rotWithShape="1">
          <a:blip r:embed="rId5">
            <a:alphaModFix/>
          </a:blip>
          <a:srcRect b="0" l="0" r="0" t="0"/>
          <a:stretch/>
        </p:blipFill>
        <p:spPr>
          <a:xfrm>
            <a:off x="10181207" y="142706"/>
            <a:ext cx="1786385" cy="177896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2020-12-09T00:50:15Z</dcterms:created>
  <dc:creator>Christine McCleave</dc:creator>
</cp:coreProperties>
</file>