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276" r:id="rId3"/>
    <p:sldId id="279" r:id="rId4"/>
    <p:sldId id="274" r:id="rId5"/>
    <p:sldId id="261" r:id="rId6"/>
    <p:sldId id="262" r:id="rId7"/>
    <p:sldId id="297" r:id="rId8"/>
    <p:sldId id="298" r:id="rId9"/>
    <p:sldId id="300" r:id="rId10"/>
    <p:sldId id="263" r:id="rId11"/>
    <p:sldId id="292" r:id="rId12"/>
    <p:sldId id="287" r:id="rId13"/>
    <p:sldId id="288" r:id="rId14"/>
    <p:sldId id="301" r:id="rId15"/>
    <p:sldId id="302" r:id="rId16"/>
    <p:sldId id="286" r:id="rId17"/>
    <p:sldId id="264" r:id="rId18"/>
    <p:sldId id="265" r:id="rId19"/>
    <p:sldId id="266" r:id="rId20"/>
    <p:sldId id="277" r:id="rId21"/>
    <p:sldId id="269" r:id="rId22"/>
    <p:sldId id="272" r:id="rId23"/>
    <p:sldId id="273" r:id="rId24"/>
    <p:sldId id="268" r:id="rId25"/>
    <p:sldId id="285" r:id="rId26"/>
    <p:sldId id="257" r:id="rId27"/>
    <p:sldId id="267" r:id="rId28"/>
    <p:sldId id="305" r:id="rId29"/>
    <p:sldId id="306" r:id="rId30"/>
    <p:sldId id="308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67D31-4512-44BD-BA2F-7CD3FB2EDD0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79C6E28-BA63-4472-810D-228B15895FA0}">
      <dgm:prSet/>
      <dgm:spPr/>
      <dgm:t>
        <a:bodyPr/>
        <a:lstStyle/>
        <a:p>
          <a:r>
            <a:rPr lang="en-US"/>
            <a:t>Images and décor that are inclusive (e.g. Safe Zone stickers, Two Spirit or LGBTQ resources or pamphlets, etc.)</a:t>
          </a:r>
        </a:p>
      </dgm:t>
    </dgm:pt>
    <dgm:pt modelId="{342B84FC-C274-4AAB-BF79-A9F1B909C41E}" type="parTrans" cxnId="{BA1E96F9-E7E8-4D4B-85FB-E835C738DCB0}">
      <dgm:prSet/>
      <dgm:spPr/>
      <dgm:t>
        <a:bodyPr/>
        <a:lstStyle/>
        <a:p>
          <a:endParaRPr lang="en-US"/>
        </a:p>
      </dgm:t>
    </dgm:pt>
    <dgm:pt modelId="{5C302049-2E07-498B-A8E6-E2194D32CF30}" type="sibTrans" cxnId="{BA1E96F9-E7E8-4D4B-85FB-E835C738DCB0}">
      <dgm:prSet/>
      <dgm:spPr/>
      <dgm:t>
        <a:bodyPr/>
        <a:lstStyle/>
        <a:p>
          <a:endParaRPr lang="en-US"/>
        </a:p>
      </dgm:t>
    </dgm:pt>
    <dgm:pt modelId="{20662748-DDB5-4982-8B11-88D4CA67F072}">
      <dgm:prSet/>
      <dgm:spPr/>
      <dgm:t>
        <a:bodyPr/>
        <a:lstStyle/>
        <a:p>
          <a:r>
            <a:rPr lang="en-US"/>
            <a:t>Create a gender neutral restroom</a:t>
          </a:r>
        </a:p>
      </dgm:t>
    </dgm:pt>
    <dgm:pt modelId="{75A570DB-1068-4696-B1AC-44A044CC2F54}" type="parTrans" cxnId="{7FDD9A58-4140-4239-AA4B-DFAE389CEDEA}">
      <dgm:prSet/>
      <dgm:spPr/>
      <dgm:t>
        <a:bodyPr/>
        <a:lstStyle/>
        <a:p>
          <a:endParaRPr lang="en-US"/>
        </a:p>
      </dgm:t>
    </dgm:pt>
    <dgm:pt modelId="{07377450-B68D-4B0D-8696-2399CB3F8527}" type="sibTrans" cxnId="{7FDD9A58-4140-4239-AA4B-DFAE389CEDEA}">
      <dgm:prSet/>
      <dgm:spPr/>
      <dgm:t>
        <a:bodyPr/>
        <a:lstStyle/>
        <a:p>
          <a:endParaRPr lang="en-US"/>
        </a:p>
      </dgm:t>
    </dgm:pt>
    <dgm:pt modelId="{1B627A54-7EA1-478B-8B24-2EB70A65D94E}">
      <dgm:prSet/>
      <dgm:spPr/>
      <dgm:t>
        <a:bodyPr/>
        <a:lstStyle/>
        <a:p>
          <a:r>
            <a:rPr lang="en-US" dirty="0"/>
            <a:t>Produce marketing information relevant to Two Spirit and LGBTQ people – language, images, etc.</a:t>
          </a:r>
        </a:p>
      </dgm:t>
    </dgm:pt>
    <dgm:pt modelId="{767C6D9B-320A-4E6B-B3DE-FE617B088915}" type="parTrans" cxnId="{D04B8998-8F1A-4A7D-982E-FB807AF52EFF}">
      <dgm:prSet/>
      <dgm:spPr/>
      <dgm:t>
        <a:bodyPr/>
        <a:lstStyle/>
        <a:p>
          <a:endParaRPr lang="en-US"/>
        </a:p>
      </dgm:t>
    </dgm:pt>
    <dgm:pt modelId="{64DA2FFD-C080-4279-8E71-3D4A7C13DAB5}" type="sibTrans" cxnId="{D04B8998-8F1A-4A7D-982E-FB807AF52EFF}">
      <dgm:prSet/>
      <dgm:spPr/>
      <dgm:t>
        <a:bodyPr/>
        <a:lstStyle/>
        <a:p>
          <a:endParaRPr lang="en-US"/>
        </a:p>
      </dgm:t>
    </dgm:pt>
    <dgm:pt modelId="{E25943A3-1869-438D-94AE-984B1A489110}">
      <dgm:prSet/>
      <dgm:spPr/>
      <dgm:t>
        <a:bodyPr/>
        <a:lstStyle/>
        <a:p>
          <a:r>
            <a:rPr lang="en-US" dirty="0"/>
            <a:t>Hire a workforce that is congruent with the population you serve</a:t>
          </a:r>
        </a:p>
      </dgm:t>
    </dgm:pt>
    <dgm:pt modelId="{616F6DC8-48E3-4A6A-ABE1-EDFEF2787FB1}" type="parTrans" cxnId="{670D99A5-E76E-4553-B0BF-DB76FDE8675F}">
      <dgm:prSet/>
      <dgm:spPr/>
      <dgm:t>
        <a:bodyPr/>
        <a:lstStyle/>
        <a:p>
          <a:endParaRPr lang="en-US"/>
        </a:p>
      </dgm:t>
    </dgm:pt>
    <dgm:pt modelId="{4A108BA4-D24C-4F67-8FB7-E35E2F0DE0EF}" type="sibTrans" cxnId="{670D99A5-E76E-4553-B0BF-DB76FDE8675F}">
      <dgm:prSet/>
      <dgm:spPr/>
      <dgm:t>
        <a:bodyPr/>
        <a:lstStyle/>
        <a:p>
          <a:endParaRPr lang="en-US"/>
        </a:p>
      </dgm:t>
    </dgm:pt>
    <dgm:pt modelId="{53B89D9C-310D-46CB-B3E9-B67A96685CD1}" type="pres">
      <dgm:prSet presAssocID="{40C67D31-4512-44BD-BA2F-7CD3FB2EDD0B}" presName="root" presStyleCnt="0">
        <dgm:presLayoutVars>
          <dgm:dir/>
          <dgm:resizeHandles val="exact"/>
        </dgm:presLayoutVars>
      </dgm:prSet>
      <dgm:spPr/>
    </dgm:pt>
    <dgm:pt modelId="{5BF50D32-1BC5-4235-9A70-9D3E9DD4E389}" type="pres">
      <dgm:prSet presAssocID="{40C67D31-4512-44BD-BA2F-7CD3FB2EDD0B}" presName="container" presStyleCnt="0">
        <dgm:presLayoutVars>
          <dgm:dir/>
          <dgm:resizeHandles val="exact"/>
        </dgm:presLayoutVars>
      </dgm:prSet>
      <dgm:spPr/>
    </dgm:pt>
    <dgm:pt modelId="{C2991BFC-B33F-4671-B6D5-FBA908E0E6E1}" type="pres">
      <dgm:prSet presAssocID="{779C6E28-BA63-4472-810D-228B15895FA0}" presName="compNode" presStyleCnt="0"/>
      <dgm:spPr/>
    </dgm:pt>
    <dgm:pt modelId="{B8A9ECE6-B6BF-4292-AC66-992FC6CEA2A7}" type="pres">
      <dgm:prSet presAssocID="{779C6E28-BA63-4472-810D-228B15895FA0}" presName="iconBgRect" presStyleLbl="bgShp" presStyleIdx="0" presStyleCnt="4"/>
      <dgm:spPr/>
    </dgm:pt>
    <dgm:pt modelId="{F23DFF30-E9FE-4626-9AE5-5AFB328B9F13}" type="pres">
      <dgm:prSet presAssocID="{779C6E28-BA63-4472-810D-228B15895F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C7643D9C-8BC5-4D29-AB6A-9DD834DBEA37}" type="pres">
      <dgm:prSet presAssocID="{779C6E28-BA63-4472-810D-228B15895FA0}" presName="spaceRect" presStyleCnt="0"/>
      <dgm:spPr/>
    </dgm:pt>
    <dgm:pt modelId="{95124B47-5246-4B77-9FC4-44FC43A319B6}" type="pres">
      <dgm:prSet presAssocID="{779C6E28-BA63-4472-810D-228B15895FA0}" presName="textRect" presStyleLbl="revTx" presStyleIdx="0" presStyleCnt="4">
        <dgm:presLayoutVars>
          <dgm:chMax val="1"/>
          <dgm:chPref val="1"/>
        </dgm:presLayoutVars>
      </dgm:prSet>
      <dgm:spPr/>
    </dgm:pt>
    <dgm:pt modelId="{C099B9D8-277A-45E5-9826-082086C1CCDF}" type="pres">
      <dgm:prSet presAssocID="{5C302049-2E07-498B-A8E6-E2194D32CF30}" presName="sibTrans" presStyleLbl="sibTrans2D1" presStyleIdx="0" presStyleCnt="0"/>
      <dgm:spPr/>
    </dgm:pt>
    <dgm:pt modelId="{A295B240-D855-4ADC-A6C3-9398338494BF}" type="pres">
      <dgm:prSet presAssocID="{20662748-DDB5-4982-8B11-88D4CA67F072}" presName="compNode" presStyleCnt="0"/>
      <dgm:spPr/>
    </dgm:pt>
    <dgm:pt modelId="{2936F772-748D-4D52-A470-065186FB8098}" type="pres">
      <dgm:prSet presAssocID="{20662748-DDB5-4982-8B11-88D4CA67F072}" presName="iconBgRect" presStyleLbl="bgShp" presStyleIdx="1" presStyleCnt="4"/>
      <dgm:spPr/>
    </dgm:pt>
    <dgm:pt modelId="{84A2423E-AC71-48A0-A98F-1B1E1E1209CF}" type="pres">
      <dgm:prSet presAssocID="{20662748-DDB5-4982-8B11-88D4CA67F0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nder"/>
        </a:ext>
      </dgm:extLst>
    </dgm:pt>
    <dgm:pt modelId="{803E9219-8D7F-4C26-8001-43A7D907CBD7}" type="pres">
      <dgm:prSet presAssocID="{20662748-DDB5-4982-8B11-88D4CA67F072}" presName="spaceRect" presStyleCnt="0"/>
      <dgm:spPr/>
    </dgm:pt>
    <dgm:pt modelId="{F0671414-1D82-4D5E-9DCA-E0F81917581B}" type="pres">
      <dgm:prSet presAssocID="{20662748-DDB5-4982-8B11-88D4CA67F072}" presName="textRect" presStyleLbl="revTx" presStyleIdx="1" presStyleCnt="4">
        <dgm:presLayoutVars>
          <dgm:chMax val="1"/>
          <dgm:chPref val="1"/>
        </dgm:presLayoutVars>
      </dgm:prSet>
      <dgm:spPr/>
    </dgm:pt>
    <dgm:pt modelId="{ACE0B7F6-A14D-483E-B700-9623C98D1A96}" type="pres">
      <dgm:prSet presAssocID="{07377450-B68D-4B0D-8696-2399CB3F8527}" presName="sibTrans" presStyleLbl="sibTrans2D1" presStyleIdx="0" presStyleCnt="0"/>
      <dgm:spPr/>
    </dgm:pt>
    <dgm:pt modelId="{7AE0AA82-F620-4E60-B2B9-708DCC770996}" type="pres">
      <dgm:prSet presAssocID="{1B627A54-7EA1-478B-8B24-2EB70A65D94E}" presName="compNode" presStyleCnt="0"/>
      <dgm:spPr/>
    </dgm:pt>
    <dgm:pt modelId="{866B0F4A-4D24-4332-9A16-FE829E52FC14}" type="pres">
      <dgm:prSet presAssocID="{1B627A54-7EA1-478B-8B24-2EB70A65D94E}" presName="iconBgRect" presStyleLbl="bgShp" presStyleIdx="2" presStyleCnt="4"/>
      <dgm:spPr/>
    </dgm:pt>
    <dgm:pt modelId="{B4900A1B-F90D-4D94-9424-23FFA8473644}" type="pres">
      <dgm:prSet presAssocID="{1B627A54-7EA1-478B-8B24-2EB70A65D9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AAEFC6B-1FAC-4420-8E8E-A11ADAC9D647}" type="pres">
      <dgm:prSet presAssocID="{1B627A54-7EA1-478B-8B24-2EB70A65D94E}" presName="spaceRect" presStyleCnt="0"/>
      <dgm:spPr/>
    </dgm:pt>
    <dgm:pt modelId="{6B688400-3488-46C6-940A-C5C5F876AE90}" type="pres">
      <dgm:prSet presAssocID="{1B627A54-7EA1-478B-8B24-2EB70A65D94E}" presName="textRect" presStyleLbl="revTx" presStyleIdx="2" presStyleCnt="4">
        <dgm:presLayoutVars>
          <dgm:chMax val="1"/>
          <dgm:chPref val="1"/>
        </dgm:presLayoutVars>
      </dgm:prSet>
      <dgm:spPr/>
    </dgm:pt>
    <dgm:pt modelId="{126EB284-976C-4EAC-8BE2-79E2AED38F54}" type="pres">
      <dgm:prSet presAssocID="{64DA2FFD-C080-4279-8E71-3D4A7C13DAB5}" presName="sibTrans" presStyleLbl="sibTrans2D1" presStyleIdx="0" presStyleCnt="0"/>
      <dgm:spPr/>
    </dgm:pt>
    <dgm:pt modelId="{3AA77D43-8114-4674-997E-4FAAE5533FDE}" type="pres">
      <dgm:prSet presAssocID="{E25943A3-1869-438D-94AE-984B1A489110}" presName="compNode" presStyleCnt="0"/>
      <dgm:spPr/>
    </dgm:pt>
    <dgm:pt modelId="{8EFF0CF7-0CAC-4867-9A2B-DCD74709F910}" type="pres">
      <dgm:prSet presAssocID="{E25943A3-1869-438D-94AE-984B1A489110}" presName="iconBgRect" presStyleLbl="bgShp" presStyleIdx="3" presStyleCnt="4"/>
      <dgm:spPr/>
    </dgm:pt>
    <dgm:pt modelId="{8DE57116-6C24-4928-8980-5FA1BE87BE1C}" type="pres">
      <dgm:prSet presAssocID="{E25943A3-1869-438D-94AE-984B1A4891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5E00FFA0-EE9E-4F0E-A8A6-457728824649}" type="pres">
      <dgm:prSet presAssocID="{E25943A3-1869-438D-94AE-984B1A489110}" presName="spaceRect" presStyleCnt="0"/>
      <dgm:spPr/>
    </dgm:pt>
    <dgm:pt modelId="{0D7DCADE-4C07-422F-AF29-791F9BD4D5CA}" type="pres">
      <dgm:prSet presAssocID="{E25943A3-1869-438D-94AE-984B1A48911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B9E0F00-A1D8-4B3C-A3FA-0B214EFC3EC3}" type="presOf" srcId="{1B627A54-7EA1-478B-8B24-2EB70A65D94E}" destId="{6B688400-3488-46C6-940A-C5C5F876AE90}" srcOrd="0" destOrd="0" presId="urn:microsoft.com/office/officeart/2018/2/layout/IconCircleList"/>
    <dgm:cxn modelId="{0F06321A-9E1A-4AAE-9DAB-0019018651E4}" type="presOf" srcId="{20662748-DDB5-4982-8B11-88D4CA67F072}" destId="{F0671414-1D82-4D5E-9DCA-E0F81917581B}" srcOrd="0" destOrd="0" presId="urn:microsoft.com/office/officeart/2018/2/layout/IconCircleList"/>
    <dgm:cxn modelId="{D02F1061-C479-414B-AFE8-771DDFD86F42}" type="presOf" srcId="{40C67D31-4512-44BD-BA2F-7CD3FB2EDD0B}" destId="{53B89D9C-310D-46CB-B3E9-B67A96685CD1}" srcOrd="0" destOrd="0" presId="urn:microsoft.com/office/officeart/2018/2/layout/IconCircleList"/>
    <dgm:cxn modelId="{9A29E343-8620-4CB6-B9D0-A44A828AD309}" type="presOf" srcId="{07377450-B68D-4B0D-8696-2399CB3F8527}" destId="{ACE0B7F6-A14D-483E-B700-9623C98D1A96}" srcOrd="0" destOrd="0" presId="urn:microsoft.com/office/officeart/2018/2/layout/IconCircleList"/>
    <dgm:cxn modelId="{DC205F75-B97A-45EE-B685-576C4C2DD002}" type="presOf" srcId="{E25943A3-1869-438D-94AE-984B1A489110}" destId="{0D7DCADE-4C07-422F-AF29-791F9BD4D5CA}" srcOrd="0" destOrd="0" presId="urn:microsoft.com/office/officeart/2018/2/layout/IconCircleList"/>
    <dgm:cxn modelId="{7FDD9A58-4140-4239-AA4B-DFAE389CEDEA}" srcId="{40C67D31-4512-44BD-BA2F-7CD3FB2EDD0B}" destId="{20662748-DDB5-4982-8B11-88D4CA67F072}" srcOrd="1" destOrd="0" parTransId="{75A570DB-1068-4696-B1AC-44A044CC2F54}" sibTransId="{07377450-B68D-4B0D-8696-2399CB3F8527}"/>
    <dgm:cxn modelId="{0BADF879-B548-4029-9F33-CC76ED7D0422}" type="presOf" srcId="{5C302049-2E07-498B-A8E6-E2194D32CF30}" destId="{C099B9D8-277A-45E5-9826-082086C1CCDF}" srcOrd="0" destOrd="0" presId="urn:microsoft.com/office/officeart/2018/2/layout/IconCircleList"/>
    <dgm:cxn modelId="{D04B8998-8F1A-4A7D-982E-FB807AF52EFF}" srcId="{40C67D31-4512-44BD-BA2F-7CD3FB2EDD0B}" destId="{1B627A54-7EA1-478B-8B24-2EB70A65D94E}" srcOrd="2" destOrd="0" parTransId="{767C6D9B-320A-4E6B-B3DE-FE617B088915}" sibTransId="{64DA2FFD-C080-4279-8E71-3D4A7C13DAB5}"/>
    <dgm:cxn modelId="{670D99A5-E76E-4553-B0BF-DB76FDE8675F}" srcId="{40C67D31-4512-44BD-BA2F-7CD3FB2EDD0B}" destId="{E25943A3-1869-438D-94AE-984B1A489110}" srcOrd="3" destOrd="0" parTransId="{616F6DC8-48E3-4A6A-ABE1-EDFEF2787FB1}" sibTransId="{4A108BA4-D24C-4F67-8FB7-E35E2F0DE0EF}"/>
    <dgm:cxn modelId="{2C1A17C2-C80F-4D91-B0E7-434E954C6061}" type="presOf" srcId="{64DA2FFD-C080-4279-8E71-3D4A7C13DAB5}" destId="{126EB284-976C-4EAC-8BE2-79E2AED38F54}" srcOrd="0" destOrd="0" presId="urn:microsoft.com/office/officeart/2018/2/layout/IconCircleList"/>
    <dgm:cxn modelId="{87B08EE4-30B1-43F9-87F4-5C70AF9E02FF}" type="presOf" srcId="{779C6E28-BA63-4472-810D-228B15895FA0}" destId="{95124B47-5246-4B77-9FC4-44FC43A319B6}" srcOrd="0" destOrd="0" presId="urn:microsoft.com/office/officeart/2018/2/layout/IconCircleList"/>
    <dgm:cxn modelId="{BA1E96F9-E7E8-4D4B-85FB-E835C738DCB0}" srcId="{40C67D31-4512-44BD-BA2F-7CD3FB2EDD0B}" destId="{779C6E28-BA63-4472-810D-228B15895FA0}" srcOrd="0" destOrd="0" parTransId="{342B84FC-C274-4AAB-BF79-A9F1B909C41E}" sibTransId="{5C302049-2E07-498B-A8E6-E2194D32CF30}"/>
    <dgm:cxn modelId="{146F887C-8F1F-49EC-AD9F-EC05D31AFDDE}" type="presParOf" srcId="{53B89D9C-310D-46CB-B3E9-B67A96685CD1}" destId="{5BF50D32-1BC5-4235-9A70-9D3E9DD4E389}" srcOrd="0" destOrd="0" presId="urn:microsoft.com/office/officeart/2018/2/layout/IconCircleList"/>
    <dgm:cxn modelId="{17004D58-41B8-4B61-9B35-AB3F5002D1F7}" type="presParOf" srcId="{5BF50D32-1BC5-4235-9A70-9D3E9DD4E389}" destId="{C2991BFC-B33F-4671-B6D5-FBA908E0E6E1}" srcOrd="0" destOrd="0" presId="urn:microsoft.com/office/officeart/2018/2/layout/IconCircleList"/>
    <dgm:cxn modelId="{754301BF-073C-4316-A1B5-FDA51BEC8DCE}" type="presParOf" srcId="{C2991BFC-B33F-4671-B6D5-FBA908E0E6E1}" destId="{B8A9ECE6-B6BF-4292-AC66-992FC6CEA2A7}" srcOrd="0" destOrd="0" presId="urn:microsoft.com/office/officeart/2018/2/layout/IconCircleList"/>
    <dgm:cxn modelId="{11EAF637-1CB7-4FA3-920E-39CD679E7B47}" type="presParOf" srcId="{C2991BFC-B33F-4671-B6D5-FBA908E0E6E1}" destId="{F23DFF30-E9FE-4626-9AE5-5AFB328B9F13}" srcOrd="1" destOrd="0" presId="urn:microsoft.com/office/officeart/2018/2/layout/IconCircleList"/>
    <dgm:cxn modelId="{1596B6DA-6D79-4C73-97B5-1CEB75109EFB}" type="presParOf" srcId="{C2991BFC-B33F-4671-B6D5-FBA908E0E6E1}" destId="{C7643D9C-8BC5-4D29-AB6A-9DD834DBEA37}" srcOrd="2" destOrd="0" presId="urn:microsoft.com/office/officeart/2018/2/layout/IconCircleList"/>
    <dgm:cxn modelId="{097D4312-218D-49D3-A7C5-BF10A160E4AD}" type="presParOf" srcId="{C2991BFC-B33F-4671-B6D5-FBA908E0E6E1}" destId="{95124B47-5246-4B77-9FC4-44FC43A319B6}" srcOrd="3" destOrd="0" presId="urn:microsoft.com/office/officeart/2018/2/layout/IconCircleList"/>
    <dgm:cxn modelId="{9A37B79D-28F5-45B0-9848-24E1EA1EEE80}" type="presParOf" srcId="{5BF50D32-1BC5-4235-9A70-9D3E9DD4E389}" destId="{C099B9D8-277A-45E5-9826-082086C1CCDF}" srcOrd="1" destOrd="0" presId="urn:microsoft.com/office/officeart/2018/2/layout/IconCircleList"/>
    <dgm:cxn modelId="{D8D33F6C-A48B-474B-B1E1-1F2320007902}" type="presParOf" srcId="{5BF50D32-1BC5-4235-9A70-9D3E9DD4E389}" destId="{A295B240-D855-4ADC-A6C3-9398338494BF}" srcOrd="2" destOrd="0" presId="urn:microsoft.com/office/officeart/2018/2/layout/IconCircleList"/>
    <dgm:cxn modelId="{770AD273-279E-4A71-8005-0FE3C31937E7}" type="presParOf" srcId="{A295B240-D855-4ADC-A6C3-9398338494BF}" destId="{2936F772-748D-4D52-A470-065186FB8098}" srcOrd="0" destOrd="0" presId="urn:microsoft.com/office/officeart/2018/2/layout/IconCircleList"/>
    <dgm:cxn modelId="{BA10C7DA-E387-4DE8-A9C6-D2B34C178B10}" type="presParOf" srcId="{A295B240-D855-4ADC-A6C3-9398338494BF}" destId="{84A2423E-AC71-48A0-A98F-1B1E1E1209CF}" srcOrd="1" destOrd="0" presId="urn:microsoft.com/office/officeart/2018/2/layout/IconCircleList"/>
    <dgm:cxn modelId="{A567CB82-192F-4F08-A6C9-F5A06ED87C84}" type="presParOf" srcId="{A295B240-D855-4ADC-A6C3-9398338494BF}" destId="{803E9219-8D7F-4C26-8001-43A7D907CBD7}" srcOrd="2" destOrd="0" presId="urn:microsoft.com/office/officeart/2018/2/layout/IconCircleList"/>
    <dgm:cxn modelId="{452EE474-6870-423D-AC28-2B62296AE019}" type="presParOf" srcId="{A295B240-D855-4ADC-A6C3-9398338494BF}" destId="{F0671414-1D82-4D5E-9DCA-E0F81917581B}" srcOrd="3" destOrd="0" presId="urn:microsoft.com/office/officeart/2018/2/layout/IconCircleList"/>
    <dgm:cxn modelId="{8EC7EC9C-41D6-485B-A6B3-D9D9951C3D64}" type="presParOf" srcId="{5BF50D32-1BC5-4235-9A70-9D3E9DD4E389}" destId="{ACE0B7F6-A14D-483E-B700-9623C98D1A96}" srcOrd="3" destOrd="0" presId="urn:microsoft.com/office/officeart/2018/2/layout/IconCircleList"/>
    <dgm:cxn modelId="{75413893-B32B-4592-BF58-5CCED8DC1B77}" type="presParOf" srcId="{5BF50D32-1BC5-4235-9A70-9D3E9DD4E389}" destId="{7AE0AA82-F620-4E60-B2B9-708DCC770996}" srcOrd="4" destOrd="0" presId="urn:microsoft.com/office/officeart/2018/2/layout/IconCircleList"/>
    <dgm:cxn modelId="{C8534E1E-D877-4941-AD5D-ABA850D80CF2}" type="presParOf" srcId="{7AE0AA82-F620-4E60-B2B9-708DCC770996}" destId="{866B0F4A-4D24-4332-9A16-FE829E52FC14}" srcOrd="0" destOrd="0" presId="urn:microsoft.com/office/officeart/2018/2/layout/IconCircleList"/>
    <dgm:cxn modelId="{7140CAEB-844E-4CE5-B459-B916703DE8AE}" type="presParOf" srcId="{7AE0AA82-F620-4E60-B2B9-708DCC770996}" destId="{B4900A1B-F90D-4D94-9424-23FFA8473644}" srcOrd="1" destOrd="0" presId="urn:microsoft.com/office/officeart/2018/2/layout/IconCircleList"/>
    <dgm:cxn modelId="{DA7C1C9E-CE7D-47C6-BF7F-675574E2AA32}" type="presParOf" srcId="{7AE0AA82-F620-4E60-B2B9-708DCC770996}" destId="{2AAEFC6B-1FAC-4420-8E8E-A11ADAC9D647}" srcOrd="2" destOrd="0" presId="urn:microsoft.com/office/officeart/2018/2/layout/IconCircleList"/>
    <dgm:cxn modelId="{88B4DFC6-942D-4A89-8798-13CB99937A2C}" type="presParOf" srcId="{7AE0AA82-F620-4E60-B2B9-708DCC770996}" destId="{6B688400-3488-46C6-940A-C5C5F876AE90}" srcOrd="3" destOrd="0" presId="urn:microsoft.com/office/officeart/2018/2/layout/IconCircleList"/>
    <dgm:cxn modelId="{4D8CB0F0-3DCF-49AC-8626-F66890CDCD9F}" type="presParOf" srcId="{5BF50D32-1BC5-4235-9A70-9D3E9DD4E389}" destId="{126EB284-976C-4EAC-8BE2-79E2AED38F54}" srcOrd="5" destOrd="0" presId="urn:microsoft.com/office/officeart/2018/2/layout/IconCircleList"/>
    <dgm:cxn modelId="{D14D7012-E463-4A4C-8DD0-810377024FAC}" type="presParOf" srcId="{5BF50D32-1BC5-4235-9A70-9D3E9DD4E389}" destId="{3AA77D43-8114-4674-997E-4FAAE5533FDE}" srcOrd="6" destOrd="0" presId="urn:microsoft.com/office/officeart/2018/2/layout/IconCircleList"/>
    <dgm:cxn modelId="{85A220BC-BEE1-409C-B21C-E22106FC739A}" type="presParOf" srcId="{3AA77D43-8114-4674-997E-4FAAE5533FDE}" destId="{8EFF0CF7-0CAC-4867-9A2B-DCD74709F910}" srcOrd="0" destOrd="0" presId="urn:microsoft.com/office/officeart/2018/2/layout/IconCircleList"/>
    <dgm:cxn modelId="{F229D7DE-50DC-46F4-933C-16FE331B3156}" type="presParOf" srcId="{3AA77D43-8114-4674-997E-4FAAE5533FDE}" destId="{8DE57116-6C24-4928-8980-5FA1BE87BE1C}" srcOrd="1" destOrd="0" presId="urn:microsoft.com/office/officeart/2018/2/layout/IconCircleList"/>
    <dgm:cxn modelId="{85EA9774-ACB8-4493-B780-5E4917F04D04}" type="presParOf" srcId="{3AA77D43-8114-4674-997E-4FAAE5533FDE}" destId="{5E00FFA0-EE9E-4F0E-A8A6-457728824649}" srcOrd="2" destOrd="0" presId="urn:microsoft.com/office/officeart/2018/2/layout/IconCircleList"/>
    <dgm:cxn modelId="{1ED98EE6-414C-42C4-ABE5-409E8D09BA65}" type="presParOf" srcId="{3AA77D43-8114-4674-997E-4FAAE5533FDE}" destId="{0D7DCADE-4C07-422F-AF29-791F9BD4D5C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7A45A-806C-41C8-AB68-690597009A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506214-08EC-4ACE-BC85-71B1B42C98E6}">
      <dgm:prSet/>
      <dgm:spPr/>
      <dgm:t>
        <a:bodyPr/>
        <a:lstStyle/>
        <a:p>
          <a:r>
            <a:rPr lang="en-US" dirty="0"/>
            <a:t>Safe Zone trainings are opportunities to learn about Two Spirit and LGBTQ identities, gender and sexuality, and examine prejudice, assumptions, and privilege.  </a:t>
          </a:r>
        </a:p>
      </dgm:t>
    </dgm:pt>
    <dgm:pt modelId="{3349F26C-7D06-4125-B3EA-A3C5EDE2EC9D}" type="parTrans" cxnId="{32CE9B95-96C0-4DAB-B34E-CC312790C52F}">
      <dgm:prSet/>
      <dgm:spPr/>
      <dgm:t>
        <a:bodyPr/>
        <a:lstStyle/>
        <a:p>
          <a:endParaRPr lang="en-US"/>
        </a:p>
      </dgm:t>
    </dgm:pt>
    <dgm:pt modelId="{828B88B3-C172-48C6-AC18-E97EF90453F6}" type="sibTrans" cxnId="{32CE9B95-96C0-4DAB-B34E-CC312790C52F}">
      <dgm:prSet/>
      <dgm:spPr/>
      <dgm:t>
        <a:bodyPr/>
        <a:lstStyle/>
        <a:p>
          <a:endParaRPr lang="en-US"/>
        </a:p>
      </dgm:t>
    </dgm:pt>
    <dgm:pt modelId="{4A83D0E5-7038-4794-99F9-FE8713CF4C0F}">
      <dgm:prSet/>
      <dgm:spPr/>
      <dgm:t>
        <a:bodyPr/>
        <a:lstStyle/>
        <a:p>
          <a:r>
            <a:rPr lang="en-US" dirty="0"/>
            <a:t>People attend Safe Zone trainings for many reasons. One reason is that most Two Spirit and LGBTQ question whether they will feel safe, welcomed, or supported in a new environment.  People also attend to explore, for themselves, the concepts of sexuality and gender.</a:t>
          </a:r>
        </a:p>
      </dgm:t>
    </dgm:pt>
    <dgm:pt modelId="{98A919DC-0F3A-48E1-BE75-35AD0BF58459}" type="parTrans" cxnId="{2E387124-5625-4EEE-BB88-75EA1808D114}">
      <dgm:prSet/>
      <dgm:spPr/>
      <dgm:t>
        <a:bodyPr/>
        <a:lstStyle/>
        <a:p>
          <a:endParaRPr lang="en-US"/>
        </a:p>
      </dgm:t>
    </dgm:pt>
    <dgm:pt modelId="{844E71CF-2BBC-4D05-82F0-73A63EE19774}" type="sibTrans" cxnId="{2E387124-5625-4EEE-BB88-75EA1808D114}">
      <dgm:prSet/>
      <dgm:spPr/>
      <dgm:t>
        <a:bodyPr/>
        <a:lstStyle/>
        <a:p>
          <a:endParaRPr lang="en-US"/>
        </a:p>
      </dgm:t>
    </dgm:pt>
    <dgm:pt modelId="{F056BDE4-144D-43E4-8235-BE3F1D18FC63}">
      <dgm:prSet/>
      <dgm:spPr/>
      <dgm:t>
        <a:bodyPr/>
        <a:lstStyle/>
        <a:p>
          <a:r>
            <a:rPr lang="en-US" dirty="0"/>
            <a:t>Displaying “Safe Zone” sticker can help an agency communicate to others a commitment to creating an Two Spirit LGBTQ- inclusive space. </a:t>
          </a:r>
        </a:p>
      </dgm:t>
    </dgm:pt>
    <dgm:pt modelId="{5520A4EA-DCE2-4BD1-A18E-565DC66D2663}" type="parTrans" cxnId="{D6D07EF1-3515-4010-9A69-685EBAC0060D}">
      <dgm:prSet/>
      <dgm:spPr/>
      <dgm:t>
        <a:bodyPr/>
        <a:lstStyle/>
        <a:p>
          <a:endParaRPr lang="en-US"/>
        </a:p>
      </dgm:t>
    </dgm:pt>
    <dgm:pt modelId="{07168576-75AC-489E-9B2D-8490F5F1D324}" type="sibTrans" cxnId="{D6D07EF1-3515-4010-9A69-685EBAC0060D}">
      <dgm:prSet/>
      <dgm:spPr/>
      <dgm:t>
        <a:bodyPr/>
        <a:lstStyle/>
        <a:p>
          <a:endParaRPr lang="en-US"/>
        </a:p>
      </dgm:t>
    </dgm:pt>
    <dgm:pt modelId="{D3B6026A-935C-4158-A6FE-74D06CC3E435}" type="pres">
      <dgm:prSet presAssocID="{F5C7A45A-806C-41C8-AB68-690597009A7E}" presName="linear" presStyleCnt="0">
        <dgm:presLayoutVars>
          <dgm:animLvl val="lvl"/>
          <dgm:resizeHandles val="exact"/>
        </dgm:presLayoutVars>
      </dgm:prSet>
      <dgm:spPr/>
    </dgm:pt>
    <dgm:pt modelId="{A03BAF47-BE36-4984-8B38-3A60FF650C30}" type="pres">
      <dgm:prSet presAssocID="{FB506214-08EC-4ACE-BC85-71B1B42C98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8AA7FA-421C-4695-8DC0-094B55B1A426}" type="pres">
      <dgm:prSet presAssocID="{828B88B3-C172-48C6-AC18-E97EF90453F6}" presName="spacer" presStyleCnt="0"/>
      <dgm:spPr/>
    </dgm:pt>
    <dgm:pt modelId="{CB024A9A-AFED-4006-9F5F-B092AF709B33}" type="pres">
      <dgm:prSet presAssocID="{4A83D0E5-7038-4794-99F9-FE8713CF4C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B46173-1680-42E4-B2E0-75A2D6949EB8}" type="pres">
      <dgm:prSet presAssocID="{844E71CF-2BBC-4D05-82F0-73A63EE19774}" presName="spacer" presStyleCnt="0"/>
      <dgm:spPr/>
    </dgm:pt>
    <dgm:pt modelId="{914C3464-A035-4A94-BF30-003525595409}" type="pres">
      <dgm:prSet presAssocID="{F056BDE4-144D-43E4-8235-BE3F1D18FC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387124-5625-4EEE-BB88-75EA1808D114}" srcId="{F5C7A45A-806C-41C8-AB68-690597009A7E}" destId="{4A83D0E5-7038-4794-99F9-FE8713CF4C0F}" srcOrd="1" destOrd="0" parTransId="{98A919DC-0F3A-48E1-BE75-35AD0BF58459}" sibTransId="{844E71CF-2BBC-4D05-82F0-73A63EE19774}"/>
    <dgm:cxn modelId="{DCB25E5B-8518-410C-92B4-FDF132DCB2A3}" type="presOf" srcId="{F5C7A45A-806C-41C8-AB68-690597009A7E}" destId="{D3B6026A-935C-4158-A6FE-74D06CC3E435}" srcOrd="0" destOrd="0" presId="urn:microsoft.com/office/officeart/2005/8/layout/vList2"/>
    <dgm:cxn modelId="{F67F2C6F-70C8-4B1A-94E8-BB21F18CAD2E}" type="presOf" srcId="{4A83D0E5-7038-4794-99F9-FE8713CF4C0F}" destId="{CB024A9A-AFED-4006-9F5F-B092AF709B33}" srcOrd="0" destOrd="0" presId="urn:microsoft.com/office/officeart/2005/8/layout/vList2"/>
    <dgm:cxn modelId="{32CE9B95-96C0-4DAB-B34E-CC312790C52F}" srcId="{F5C7A45A-806C-41C8-AB68-690597009A7E}" destId="{FB506214-08EC-4ACE-BC85-71B1B42C98E6}" srcOrd="0" destOrd="0" parTransId="{3349F26C-7D06-4125-B3EA-A3C5EDE2EC9D}" sibTransId="{828B88B3-C172-48C6-AC18-E97EF90453F6}"/>
    <dgm:cxn modelId="{7FBA4AA8-7974-469B-B505-E66EF3F03667}" type="presOf" srcId="{FB506214-08EC-4ACE-BC85-71B1B42C98E6}" destId="{A03BAF47-BE36-4984-8B38-3A60FF650C30}" srcOrd="0" destOrd="0" presId="urn:microsoft.com/office/officeart/2005/8/layout/vList2"/>
    <dgm:cxn modelId="{C251C3D6-30E6-4943-AD6A-F43673B36316}" type="presOf" srcId="{F056BDE4-144D-43E4-8235-BE3F1D18FC63}" destId="{914C3464-A035-4A94-BF30-003525595409}" srcOrd="0" destOrd="0" presId="urn:microsoft.com/office/officeart/2005/8/layout/vList2"/>
    <dgm:cxn modelId="{D6D07EF1-3515-4010-9A69-685EBAC0060D}" srcId="{F5C7A45A-806C-41C8-AB68-690597009A7E}" destId="{F056BDE4-144D-43E4-8235-BE3F1D18FC63}" srcOrd="2" destOrd="0" parTransId="{5520A4EA-DCE2-4BD1-A18E-565DC66D2663}" sibTransId="{07168576-75AC-489E-9B2D-8490F5F1D324}"/>
    <dgm:cxn modelId="{82165269-F748-40CD-874C-6E8B0EC39EE3}" type="presParOf" srcId="{D3B6026A-935C-4158-A6FE-74D06CC3E435}" destId="{A03BAF47-BE36-4984-8B38-3A60FF650C30}" srcOrd="0" destOrd="0" presId="urn:microsoft.com/office/officeart/2005/8/layout/vList2"/>
    <dgm:cxn modelId="{5B50DADC-198F-499A-95D8-5741EB774D2E}" type="presParOf" srcId="{D3B6026A-935C-4158-A6FE-74D06CC3E435}" destId="{328AA7FA-421C-4695-8DC0-094B55B1A426}" srcOrd="1" destOrd="0" presId="urn:microsoft.com/office/officeart/2005/8/layout/vList2"/>
    <dgm:cxn modelId="{8A4ECB30-CE0C-4820-9F2E-8B977906A410}" type="presParOf" srcId="{D3B6026A-935C-4158-A6FE-74D06CC3E435}" destId="{CB024A9A-AFED-4006-9F5F-B092AF709B33}" srcOrd="2" destOrd="0" presId="urn:microsoft.com/office/officeart/2005/8/layout/vList2"/>
    <dgm:cxn modelId="{F2391AC8-0EFE-475F-AEE0-8B2BB88CE616}" type="presParOf" srcId="{D3B6026A-935C-4158-A6FE-74D06CC3E435}" destId="{E2B46173-1680-42E4-B2E0-75A2D6949EB8}" srcOrd="3" destOrd="0" presId="urn:microsoft.com/office/officeart/2005/8/layout/vList2"/>
    <dgm:cxn modelId="{C9443A73-BFDB-4749-8466-E838FF048B9E}" type="presParOf" srcId="{D3B6026A-935C-4158-A6FE-74D06CC3E435}" destId="{914C3464-A035-4A94-BF30-0035255954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ECE6-B6BF-4292-AC66-992FC6CEA2A7}">
      <dsp:nvSpPr>
        <dsp:cNvPr id="0" name=""/>
        <dsp:cNvSpPr/>
      </dsp:nvSpPr>
      <dsp:spPr>
        <a:xfrm>
          <a:off x="64357" y="196751"/>
          <a:ext cx="981666" cy="981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DFF30-E9FE-4626-9AE5-5AFB328B9F13}">
      <dsp:nvSpPr>
        <dsp:cNvPr id="0" name=""/>
        <dsp:cNvSpPr/>
      </dsp:nvSpPr>
      <dsp:spPr>
        <a:xfrm>
          <a:off x="270507" y="402901"/>
          <a:ext cx="569366" cy="569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4B47-5246-4B77-9FC4-44FC43A319B6}">
      <dsp:nvSpPr>
        <dsp:cNvPr id="0" name=""/>
        <dsp:cNvSpPr/>
      </dsp:nvSpPr>
      <dsp:spPr>
        <a:xfrm>
          <a:off x="1256380" y="196751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Images and décor that are inclusive (e.g. Safe Zone stickers, Two Spirit or LGBTQ resources or pamphlets, etc.)</a:t>
          </a:r>
        </a:p>
      </dsp:txBody>
      <dsp:txXfrm>
        <a:off x="1256380" y="196751"/>
        <a:ext cx="2313927" cy="981666"/>
      </dsp:txXfrm>
    </dsp:sp>
    <dsp:sp modelId="{2936F772-748D-4D52-A470-065186FB8098}">
      <dsp:nvSpPr>
        <dsp:cNvPr id="0" name=""/>
        <dsp:cNvSpPr/>
      </dsp:nvSpPr>
      <dsp:spPr>
        <a:xfrm>
          <a:off x="3973492" y="196751"/>
          <a:ext cx="981666" cy="9816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2423E-AC71-48A0-A98F-1B1E1E1209CF}">
      <dsp:nvSpPr>
        <dsp:cNvPr id="0" name=""/>
        <dsp:cNvSpPr/>
      </dsp:nvSpPr>
      <dsp:spPr>
        <a:xfrm>
          <a:off x="4179641" y="402901"/>
          <a:ext cx="569366" cy="569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1414-1D82-4D5E-9DCA-E0F81917581B}">
      <dsp:nvSpPr>
        <dsp:cNvPr id="0" name=""/>
        <dsp:cNvSpPr/>
      </dsp:nvSpPr>
      <dsp:spPr>
        <a:xfrm>
          <a:off x="5165515" y="196751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 gender neutral restroom</a:t>
          </a:r>
        </a:p>
      </dsp:txBody>
      <dsp:txXfrm>
        <a:off x="5165515" y="196751"/>
        <a:ext cx="2313927" cy="981666"/>
      </dsp:txXfrm>
    </dsp:sp>
    <dsp:sp modelId="{866B0F4A-4D24-4332-9A16-FE829E52FC14}">
      <dsp:nvSpPr>
        <dsp:cNvPr id="0" name=""/>
        <dsp:cNvSpPr/>
      </dsp:nvSpPr>
      <dsp:spPr>
        <a:xfrm>
          <a:off x="64357" y="1661142"/>
          <a:ext cx="981666" cy="9816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0A1B-F90D-4D94-9424-23FFA8473644}">
      <dsp:nvSpPr>
        <dsp:cNvPr id="0" name=""/>
        <dsp:cNvSpPr/>
      </dsp:nvSpPr>
      <dsp:spPr>
        <a:xfrm>
          <a:off x="270507" y="1867292"/>
          <a:ext cx="569366" cy="569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88400-3488-46C6-940A-C5C5F876AE90}">
      <dsp:nvSpPr>
        <dsp:cNvPr id="0" name=""/>
        <dsp:cNvSpPr/>
      </dsp:nvSpPr>
      <dsp:spPr>
        <a:xfrm>
          <a:off x="1256380" y="1661142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Produce marketing information relevant to Two Spirit and LGBTQ people – language, images, etc.</a:t>
          </a:r>
        </a:p>
      </dsp:txBody>
      <dsp:txXfrm>
        <a:off x="1256380" y="1661142"/>
        <a:ext cx="2313927" cy="981666"/>
      </dsp:txXfrm>
    </dsp:sp>
    <dsp:sp modelId="{8EFF0CF7-0CAC-4867-9A2B-DCD74709F910}">
      <dsp:nvSpPr>
        <dsp:cNvPr id="0" name=""/>
        <dsp:cNvSpPr/>
      </dsp:nvSpPr>
      <dsp:spPr>
        <a:xfrm>
          <a:off x="3973492" y="1661142"/>
          <a:ext cx="981666" cy="9816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7116-6C24-4928-8980-5FA1BE87BE1C}">
      <dsp:nvSpPr>
        <dsp:cNvPr id="0" name=""/>
        <dsp:cNvSpPr/>
      </dsp:nvSpPr>
      <dsp:spPr>
        <a:xfrm>
          <a:off x="4179641" y="1867292"/>
          <a:ext cx="569366" cy="569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DCADE-4C07-422F-AF29-791F9BD4D5CA}">
      <dsp:nvSpPr>
        <dsp:cNvPr id="0" name=""/>
        <dsp:cNvSpPr/>
      </dsp:nvSpPr>
      <dsp:spPr>
        <a:xfrm>
          <a:off x="5165515" y="1661142"/>
          <a:ext cx="2313927" cy="98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Hire a workforce that is congruent with the population you serve</a:t>
          </a:r>
        </a:p>
      </dsp:txBody>
      <dsp:txXfrm>
        <a:off x="5165515" y="1661142"/>
        <a:ext cx="2313927" cy="98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AF47-BE36-4984-8B38-3A60FF650C30}">
      <dsp:nvSpPr>
        <dsp:cNvPr id="0" name=""/>
        <dsp:cNvSpPr/>
      </dsp:nvSpPr>
      <dsp:spPr>
        <a:xfrm>
          <a:off x="0" y="65217"/>
          <a:ext cx="5098256" cy="1336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Safe Zone trainings are opportunities to learn about Two Spirit and LGBTQ identities, gender and sexuality, and examine prejudice, assumptions, and privilege.  </a:t>
          </a:r>
        </a:p>
      </dsp:txBody>
      <dsp:txXfrm>
        <a:off x="65236" y="130453"/>
        <a:ext cx="4967784" cy="1205887"/>
      </dsp:txXfrm>
    </dsp:sp>
    <dsp:sp modelId="{CB024A9A-AFED-4006-9F5F-B092AF709B33}">
      <dsp:nvSpPr>
        <dsp:cNvPr id="0" name=""/>
        <dsp:cNvSpPr/>
      </dsp:nvSpPr>
      <dsp:spPr>
        <a:xfrm>
          <a:off x="0" y="1450537"/>
          <a:ext cx="5098256" cy="1336359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People attend Safe Zone trainings for many reasons. One reason is that most Two Spirit and LGBTQ question whether they will feel safe, welcomed, or supported in a new environment.  People also attend to explore, for themselves, the concepts of sexuality and gender.</a:t>
          </a:r>
        </a:p>
      </dsp:txBody>
      <dsp:txXfrm>
        <a:off x="65236" y="1515773"/>
        <a:ext cx="4967784" cy="1205887"/>
      </dsp:txXfrm>
    </dsp:sp>
    <dsp:sp modelId="{914C3464-A035-4A94-BF30-003525595409}">
      <dsp:nvSpPr>
        <dsp:cNvPr id="0" name=""/>
        <dsp:cNvSpPr/>
      </dsp:nvSpPr>
      <dsp:spPr>
        <a:xfrm>
          <a:off x="0" y="2835856"/>
          <a:ext cx="5098256" cy="1336359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Displaying “Safe Zone” sticker can help an agency communicate to others a commitment to creating an Two Spirit LGBTQ- inclusive space. </a:t>
          </a:r>
        </a:p>
      </dsp:txBody>
      <dsp:txXfrm>
        <a:off x="65236" y="2901092"/>
        <a:ext cx="4967784" cy="120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233B-BB61-4CF1-ADF1-8C4DE540E47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A539A-09A0-4D18-806C-92F53DA4E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BD15-B325-47D4-AFCF-C0A122D1B9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ce257386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ce2573865_0_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D4973E8-FD5A-4A17-BDD0-3F149C8D8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2598F8B-6EF7-4C50-8744-653DA27C4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E2ED1F6-9CA1-40CC-815C-99318E991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38213C-6EA4-4219-9C1F-33C3F0357FE9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88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034e21c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034e21c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e34aed5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e34aed5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881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80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FFD64E-938B-4CC0-974C-C2569BA0048D}" type="datetimeFigureOut">
              <a:rPr lang="en-US" smtClean="0"/>
              <a:pPr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F11411-A8F1-4014-B4B2-692D7FC5E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graduate.lclark.edu/programs/indigenous_ways_of_knowing/tribal_equity_toolk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thesafezoneprojec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-cnay.pantheonsite.io/wp-content/uploads/2021/06/IFS-Youth-Report.pdf" TargetMode="External"/><Relationship Id="rId2" Type="http://schemas.openxmlformats.org/officeDocument/2006/relationships/hyperlink" Target="https://www.glsen.org/sites/default/files/2020-03/Erasure-and-Resilience-Native-2020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healthynativeyouth.org/wp-content/uploads/2019/09/IndigenizingLoveToolkitYouth.pdf" TargetMode="External"/><Relationship Id="rId4" Type="http://schemas.openxmlformats.org/officeDocument/2006/relationships/hyperlink" Target="https://www.thetaskforce.org/wp-content/uploads/2014/09/TET3.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ereign-bodies.org/_files/ugd/6b33f7_d7e4c0de2a434f6e9d4b1608a0648495.pdf" TargetMode="External"/><Relationship Id="rId2" Type="http://schemas.openxmlformats.org/officeDocument/2006/relationships/hyperlink" Target="https://www.ncai.org/policy-research-center/research-data/prc-publications/NCAI_VAWA_Data_Update_2021_FINAL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ihi.org/wp-content/uploads/2018/11/Missing-and-Murdered-Indigenous-Women-and-Girls-Repor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itychi.com/lgbtq-awareness-using-culturally-sensitive-terminology/" TargetMode="External"/><Relationship Id="rId2" Type="http://schemas.openxmlformats.org/officeDocument/2006/relationships/hyperlink" Target="https://us06web.zoom.us/rec/play/Su-8-ogk2CiHuxvAhme3vaNDXRPNOtLYGo8n8cRQbHNd-_Ob59jrELqf1hcUkRKmznAnRUaKIpB5TMLc.JQqnMTNO0w9SBn-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pr.org/2011/09/07/140250573/a-modern-guide-to-lgbt-mann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4tribes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ryleconqueringbear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128" y="747262"/>
            <a:ext cx="8247743" cy="12190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Native LGBTQ+ and Two Spirit Panel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dirty="0"/>
              <a:t>Pascua Yaqui ICWA Training ~ October 13, 2022</a:t>
            </a:r>
          </a:p>
        </p:txBody>
      </p:sp>
      <p:pic>
        <p:nvPicPr>
          <p:cNvPr id="5" name="Picture 4" descr="2Spi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227" y="2362200"/>
            <a:ext cx="4361543" cy="2681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562E-2027-524F-84D8-415ED97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Protective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F26-2348-5443-A7E9-3E247811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67" y="2178248"/>
            <a:ext cx="4677809" cy="3536752"/>
          </a:xfrm>
        </p:spPr>
        <p:txBody>
          <a:bodyPr>
            <a:noAutofit/>
          </a:bodyPr>
          <a:lstStyle/>
          <a:p>
            <a:r>
              <a:rPr lang="en-US" sz="2200" dirty="0"/>
              <a:t>VAWA Reauthorization Act of 2022</a:t>
            </a:r>
          </a:p>
          <a:p>
            <a:r>
              <a:rPr lang="en-US" sz="2200" dirty="0"/>
              <a:t>Savannah’s Act of 2019 (Oct. 2020)</a:t>
            </a:r>
          </a:p>
          <a:p>
            <a:r>
              <a:rPr lang="en-US" sz="2200" dirty="0"/>
              <a:t>Not Invisible Act of 2019 (Oct. 2020)</a:t>
            </a:r>
          </a:p>
          <a:p>
            <a:r>
              <a:rPr lang="en-US" sz="2200" dirty="0"/>
              <a:t>Biden’s Executive Order on Improving Public Safety and Criminal Justice for Native Americans and Addressing the Crisis of MMIP (Nov. 15,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24D17-B4C1-6C4B-9E7F-04E7E8273D0D}"/>
              </a:ext>
            </a:extLst>
          </p:cNvPr>
          <p:cNvSpPr txBox="1"/>
          <p:nvPr/>
        </p:nvSpPr>
        <p:spPr>
          <a:xfrm>
            <a:off x="5648167" y="5024648"/>
            <a:ext cx="27324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 Credit: Indian Country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A84D8-C28C-384E-8C24-BCD66378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7400"/>
            <a:ext cx="3602447" cy="4102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007B3-21F2-4B92-A04B-75DCE9E8480F}"/>
              </a:ext>
            </a:extLst>
          </p:cNvPr>
          <p:cNvSpPr txBox="1"/>
          <p:nvPr/>
        </p:nvSpPr>
        <p:spPr>
          <a:xfrm>
            <a:off x="5499847" y="4703109"/>
            <a:ext cx="2817159" cy="300082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400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D3F8-0AA4-476C-588D-372678C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Tribal Equity Toolkit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8C7D-1983-A40D-4FF1-10EA6CEF27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0877" y="1643882"/>
            <a:ext cx="8153400" cy="3352800"/>
          </a:xfrm>
        </p:spPr>
        <p:txBody>
          <a:bodyPr/>
          <a:lstStyle/>
          <a:p>
            <a:pPr>
              <a:buNone/>
              <a:defRPr/>
            </a:pPr>
            <a:r>
              <a:rPr lang="en-US" sz="2400" b="1" dirty="0"/>
              <a:t>Tribal Equity Toolkit: Tribal Resolutions and Codes to Support Two Spirit/LGBT Justice in Indian Country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Bias-Motivated (Hate) Crimes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Criminal Offenses with Bias Motive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Prohibiting Specific Actions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Enhanced Penalties</a:t>
            </a:r>
          </a:p>
          <a:p>
            <a:pPr lvl="1"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Bias-Motivated Crime Reporting and Training</a:t>
            </a:r>
          </a:p>
          <a:p>
            <a:pPr marL="365760" lvl="1" indent="0">
              <a:buSzPct val="80000"/>
              <a:buNone/>
              <a:defRPr/>
            </a:pPr>
            <a:endParaRPr lang="en-US" sz="1800" dirty="0">
              <a:hlinkClick r:id="rId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64A96-D969-08A4-A35B-041546067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59" y="4781450"/>
            <a:ext cx="3395146" cy="1869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E30C8-101D-4D27-8201-6530DCF2E133}"/>
              </a:ext>
            </a:extLst>
          </p:cNvPr>
          <p:cNvSpPr txBox="1"/>
          <p:nvPr/>
        </p:nvSpPr>
        <p:spPr>
          <a:xfrm>
            <a:off x="152400" y="5377822"/>
            <a:ext cx="5109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https://</a:t>
            </a:r>
            <a:r>
              <a:rPr lang="en-US" sz="1400" b="1" i="1" dirty="0" err="1"/>
              <a:t>www.thetaskforce.org</a:t>
            </a:r>
            <a:r>
              <a:rPr lang="en-US" sz="1400" b="1" i="1" dirty="0"/>
              <a:t>/wp-content/uploads/2014/09/TET3.0.pdf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75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9B77-A1C6-4D05-AC26-C03E1125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93" y="228600"/>
            <a:ext cx="7543800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Physical Space Recommendations</a:t>
            </a:r>
            <a:endParaRPr lang="en-US" dirty="0"/>
          </a:p>
        </p:txBody>
      </p:sp>
      <p:graphicFrame>
        <p:nvGraphicFramePr>
          <p:cNvPr id="16" name="Text Placeholder 2">
            <a:extLst>
              <a:ext uri="{FF2B5EF4-FFF2-40B4-BE49-F238E27FC236}">
                <a16:creationId xmlns:a16="http://schemas.microsoft.com/office/drawing/2014/main" id="{9D0A3BF7-A9B0-42C7-9056-F34706F0C2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722" y="243113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08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Text Placeholder 2">
            <a:extLst>
              <a:ext uri="{FF2B5EF4-FFF2-40B4-BE49-F238E27FC236}">
                <a16:creationId xmlns:a16="http://schemas.microsoft.com/office/drawing/2014/main" id="{BD48C893-E737-42CF-9D47-E10F54926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297255"/>
              </p:ext>
            </p:extLst>
          </p:nvPr>
        </p:nvGraphicFramePr>
        <p:xfrm>
          <a:off x="3648966" y="1850283"/>
          <a:ext cx="5098256" cy="423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i2.wp.com/thesafezoneproject.com/wp-content/uploads/2018/07/Safe-Zone-Trained-Sticker-by-the-safe-zone-project-1.png?fit=300%2C300&amp;ssl=1">
            <a:extLst>
              <a:ext uri="{FF2B5EF4-FFF2-40B4-BE49-F238E27FC236}">
                <a16:creationId xmlns:a16="http://schemas.microsoft.com/office/drawing/2014/main" id="{DD51C82C-A060-4755-A543-2978179F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01500-C039-4448-A48B-4FE483CD7516}"/>
              </a:ext>
            </a:extLst>
          </p:cNvPr>
          <p:cNvSpPr/>
          <p:nvPr/>
        </p:nvSpPr>
        <p:spPr>
          <a:xfrm>
            <a:off x="152400" y="5562600"/>
            <a:ext cx="290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by Safe Zone Project, retrieved from: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https://thesafezoneproject.com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July 25, 2019.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78EAE0-F93F-A71C-09B6-A3CD8E86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93" y="228600"/>
            <a:ext cx="7543800" cy="10880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SAFE Zone Trainings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C25F4-3F60-50F2-95F5-AE2042026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Center for Native American Youth (CNAY)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 Report from GLSEN and CNAY, Erasure and Resilience: The Experience of LGBTQ Students of Color (2020), available at: </a:t>
            </a:r>
            <a:r>
              <a:rPr lang="en-US" sz="1800" dirty="0">
                <a:hlinkClick r:id="rId2"/>
              </a:rPr>
              <a:t>https://www.glsen.org/sites/default/files/2020-03/Erasure-and-Resilience-Native-2020.pdf</a:t>
            </a:r>
            <a:r>
              <a:rPr lang="en-US" sz="1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We Are the Future: A Native Youth Narrative (2020), available at: </a:t>
            </a:r>
            <a:r>
              <a:rPr lang="en-US" sz="1800" dirty="0">
                <a:hlinkClick r:id="rId3"/>
              </a:rPr>
              <a:t>https://live-cnay.pantheonsite.io/wp-content/uploads/2021/06/IFS-Youth-Report.pdf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Western States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Tribal Equity Toolkit 3.0 (2017), available at: </a:t>
            </a:r>
            <a:r>
              <a:rPr lang="en-US" sz="1800" dirty="0">
                <a:hlinkClick r:id="rId4"/>
              </a:rPr>
              <a:t>https://www.thetaskforce.org/wp-content/uploads/2014/09/TET3.0.pdf</a:t>
            </a:r>
            <a:r>
              <a:rPr lang="en-US" sz="18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Indigenizing Love Toolkit (2019), available at </a:t>
            </a:r>
            <a:r>
              <a:rPr lang="en-US" sz="1800" dirty="0">
                <a:hlinkClick r:id="rId5"/>
              </a:rPr>
              <a:t>https://www.healthynativeyouth.org/wp-content/uploads/2019/09/IndigenizingLoveToolkitYouth.pdf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770FB4-4CA4-1B9C-78C9-54016A49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7" y="347067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94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DA453-B2F0-268A-0AD9-31C356DBA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950" y="1752600"/>
            <a:ext cx="8756100" cy="4555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National Congress of American Indians Policy Research Center, Research Policy Update: State of Violence Against American Indian and Alaska Native Women and Girls (October 2021). 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https://www.ncai.org/policy-research-center/research-data/prc-publications/NCAI_VAWA_Data_Update_2021_FINAL.pdf</a:t>
            </a:r>
            <a:r>
              <a:rPr lang="en-US" sz="1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Sovereign Bodies Institute and Yurok Tribal Court, Year 2 Progress Report: Missing &amp; Murdered Indigenous Women, Girls &amp; Two-Spirit People of Northern California (July 2021).  </a:t>
            </a:r>
            <a:r>
              <a:rPr lang="en-US" sz="1800" dirty="0">
                <a:hlinkClick r:id="rId3"/>
              </a:rPr>
              <a:t>https://www.sovereignbodies.org/_files/ugd/6b33f7_d7e4c0de2a434f6e9d4b1608a0648495.pdf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Urban Indian Health Institute, Missing and Murdered Indigenous Women &amp; Girls: A snapshot of data from 71 urban cities in the United States (2018). </a:t>
            </a:r>
            <a:r>
              <a:rPr lang="en-US" sz="1800" dirty="0">
                <a:hlinkClick r:id="rId4"/>
              </a:rPr>
              <a:t>https://www.uihi.org/wp-content/uploads/2018/11/Missing-and-Murdered-Indigenous-Women-and-Girls-Report.pdf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4958A4-1223-61A0-D5EB-7A786E8B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7" y="347067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15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2BBE9-C217-9784-1825-252F1FBD09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4471" y="18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1800" dirty="0"/>
              <a:t>Transgender Resource Center of New Mexico, “Transgender Cultural Fluency for Lawyers,” available here: </a:t>
            </a:r>
            <a:r>
              <a:rPr lang="en-US" sz="1800" u="sng" dirty="0">
                <a:solidFill>
                  <a:srgbClr val="0070C0"/>
                </a:solidFill>
                <a:hlinkClick r:id="rId2"/>
              </a:rPr>
              <a:t>https://us06web.zoom.us/rec/play/Su-8-ogk2CiHuxvAhme3vaNDXRPNOtLYGo8n8cRQbHNd-_Ob59jrELqf1hcUkRKmznAnRUaKIpB5TMLc.JQqnMTNO0w9SBn-f</a:t>
            </a:r>
            <a:r>
              <a:rPr lang="en-US" sz="1800" dirty="0">
                <a:solidFill>
                  <a:srgbClr val="0070C0"/>
                </a:solidFill>
              </a:rPr>
              <a:t>.</a:t>
            </a:r>
          </a:p>
          <a:p>
            <a:endParaRPr lang="en-US" sz="1800" dirty="0"/>
          </a:p>
          <a:p>
            <a:r>
              <a:rPr lang="en-US" sz="1800" dirty="0"/>
              <a:t>Delaney </a:t>
            </a:r>
            <a:r>
              <a:rPr lang="en-US" sz="1800" dirty="0" err="1"/>
              <a:t>Savoie</a:t>
            </a:r>
            <a:r>
              <a:rPr lang="en-US" sz="1800" dirty="0"/>
              <a:t>, “LGBTQ+ Awareness: Using Culturally Sensitive Terminology,” Clarity Clinic, September 2021, available here: </a:t>
            </a:r>
            <a:r>
              <a:rPr lang="en-US" sz="1800" u="sng" dirty="0">
                <a:hlinkClick r:id="rId3"/>
              </a:rPr>
              <a:t>https://www.claritychi.com/lgbtq-awareness-using-culturally-sensitive-terminology/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Steven </a:t>
            </a:r>
            <a:r>
              <a:rPr lang="en-US" sz="1800" dirty="0" err="1"/>
              <a:t>Petrow</a:t>
            </a:r>
            <a:r>
              <a:rPr lang="en-US" sz="1800" dirty="0"/>
              <a:t> and Jacki </a:t>
            </a:r>
            <a:r>
              <a:rPr lang="en-US" sz="1800" dirty="0" err="1"/>
              <a:t>Lyden</a:t>
            </a:r>
            <a:r>
              <a:rPr lang="en-US" sz="1800" dirty="0"/>
              <a:t>, “A Modern Guide To LGBT Manners,” NPR, September 2011, available here: </a:t>
            </a:r>
            <a:r>
              <a:rPr lang="en-US" sz="1800" u="sng" dirty="0">
                <a:hlinkClick r:id="rId4"/>
              </a:rPr>
              <a:t>https://www.npr.org/2011/09/07/140250573/a-modern-guide-to-lgbt-manners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CC554B-09A6-84E6-99D4-2FE91902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7" y="347067"/>
            <a:ext cx="82296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50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A58-6C4A-4D81-B233-16E4410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solidFill>
                  <a:srgbClr val="FF0000"/>
                </a:solidFill>
                <a:effectLst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Resources - Organizations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3ADA30-F558-4980-97ED-BF83F2CFE64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" y="1676400"/>
            <a:ext cx="8991600" cy="3886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accent1"/>
                </a:solidFill>
                <a:effectLst/>
              </a:rPr>
              <a:t>National Coalition of Anti-Violence Programs</a:t>
            </a:r>
          </a:p>
          <a:p>
            <a:pPr eaLnBrk="1" hangingPunct="1">
              <a:buNone/>
              <a:defRPr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dirty="0">
                <a:effectLst/>
              </a:rPr>
              <a:t>24-Hour Hotline 212-714-1141  </a:t>
            </a:r>
            <a:r>
              <a:rPr lang="en-US" sz="2400" b="1" dirty="0">
                <a:hlinkClick r:id="rId3"/>
              </a:rPr>
              <a:t>www.avp.org</a:t>
            </a:r>
            <a:endParaRPr lang="en-US" sz="2400" b="1" dirty="0"/>
          </a:p>
          <a:p>
            <a:pPr eaLnBrk="1" hangingPunct="1">
              <a:buNone/>
              <a:defRPr/>
            </a:pPr>
            <a:endParaRPr lang="en-US" sz="2400" b="1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accent1"/>
                </a:solidFill>
              </a:rPr>
              <a:t>Suicide Prevention Resource Center, NW Portland Area Indian Health Board  </a:t>
            </a:r>
            <a:r>
              <a:rPr lang="en-US" sz="2400" b="1" dirty="0"/>
              <a:t> www.nwpaihb.org    </a:t>
            </a:r>
            <a:r>
              <a:rPr lang="en-US" sz="2400" b="1" dirty="0" err="1"/>
              <a:t>www.sprc.org</a:t>
            </a:r>
            <a:r>
              <a:rPr lang="en-US" sz="2400" b="1" dirty="0"/>
              <a:t> 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b="1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accent1"/>
                </a:solidFill>
              </a:rPr>
              <a:t>National Child Welfare Resource Center for Tribes</a:t>
            </a:r>
            <a:r>
              <a:rPr lang="en-US" sz="2400" dirty="0"/>
              <a:t>  </a:t>
            </a:r>
            <a:r>
              <a:rPr lang="en-US" sz="2400" b="1" dirty="0">
                <a:hlinkClick r:id="rId4"/>
              </a:rPr>
              <a:t>www.nrc4tribes.org</a:t>
            </a:r>
            <a:endParaRPr lang="en-US" sz="2400" b="1" dirty="0"/>
          </a:p>
          <a:p>
            <a:pPr>
              <a:buFont typeface="Wingdings" pitchFamily="2" charset="2"/>
              <a:buChar char="§"/>
              <a:defRPr/>
            </a:pP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471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Resources - Organizations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3434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Southwest Indigenous Women’s Coalition LGBT Advisory Council   </a:t>
            </a:r>
            <a:r>
              <a:rPr lang="en-US" sz="2000" b="1" dirty="0">
                <a:solidFill>
                  <a:schemeClr val="accent1"/>
                </a:solidFill>
              </a:rPr>
              <a:t>www.swiwc.org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/>
              <a:t>National Indigenous Women’s Resource Center </a:t>
            </a:r>
            <a:r>
              <a:rPr lang="en-US" sz="2400" b="1" dirty="0">
                <a:solidFill>
                  <a:schemeClr val="accent1"/>
                </a:solidFill>
              </a:rPr>
              <a:t>www.niwrc.org </a:t>
            </a:r>
            <a:endParaRPr lang="en-US" altLang="en-US" sz="2200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/>
              <a:t>National Gay and Lesbian Task Force    </a:t>
            </a:r>
            <a:r>
              <a:rPr lang="en-US" altLang="en-US" sz="2200" b="1" dirty="0">
                <a:solidFill>
                  <a:schemeClr val="accent1"/>
                </a:solidFill>
              </a:rPr>
              <a:t>www.thetaskforce.org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/>
              <a:t>Center for Excellence for Transgender Health, University of California, San Francisco  </a:t>
            </a:r>
            <a:r>
              <a:rPr lang="en-US" altLang="en-US" sz="2200" b="1" dirty="0">
                <a:solidFill>
                  <a:schemeClr val="accent1"/>
                </a:solidFill>
              </a:rPr>
              <a:t>www.transhealth.ucsf.edu</a:t>
            </a:r>
            <a:endParaRPr lang="en-US" sz="2200" b="1" dirty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Resources - Reports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886700" cy="47291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n-US" b="1" dirty="0"/>
              <a:t>Injustice at Every Turn, Executive Summary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www.thetaskforce.org/static_html/downloads/reports/reports/ntds_summary.pdf</a:t>
            </a:r>
          </a:p>
          <a:p>
            <a:pPr algn="ctr">
              <a:buNone/>
              <a:defRPr/>
            </a:pPr>
            <a:r>
              <a:rPr lang="en-US" b="1" dirty="0"/>
              <a:t>US Trans Survey 2015, Executive Summary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www.transequality.org/sites/default/files/docs/usts/USTS-Executive-Summary-Dec17.pdf</a:t>
            </a:r>
          </a:p>
          <a:p>
            <a:pPr algn="ctr">
              <a:buNone/>
              <a:defRPr/>
            </a:pPr>
            <a:r>
              <a:rPr lang="en-US" b="1" dirty="0"/>
              <a:t>AIDS United Consensus Statement</a:t>
            </a:r>
          </a:p>
          <a:p>
            <a:pPr algn="ctr"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www.aidsunited.org/resources/stepping-up-a-consensus-statement-by-trans-leaders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Office of Victims and Crime</a:t>
            </a:r>
          </a:p>
          <a:p>
            <a:pPr algn="ctr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www.ovc.gov/pubs/forge/sexual_numbers.html</a:t>
            </a:r>
          </a:p>
          <a:p>
            <a:pPr algn="ctr"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www.ovc.gov/pubs/forge/tips_five_keys.html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www.ovc.gov/pubs/forge/printerFriendlyPDF/tips.pdf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5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21752" cy="990600"/>
          </a:xfrm>
        </p:spPr>
        <p:txBody>
          <a:bodyPr>
            <a:noAutofit/>
          </a:bodyPr>
          <a:lstStyle/>
          <a:p>
            <a:r>
              <a:rPr lang="en-US" sz="3600" b="1" dirty="0"/>
              <a:t>Understanding Challenges of our Native LGBT2S Community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Historical Trauma</a:t>
            </a:r>
          </a:p>
          <a:p>
            <a:r>
              <a:rPr lang="en-US" dirty="0"/>
              <a:t>Bullying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Lack of Support Networks – Family/Relatives, Friends, Community, Tribe.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Resources – Social Marketing</a:t>
            </a:r>
            <a:endParaRPr lang="en-US" dirty="0"/>
          </a:p>
        </p:txBody>
      </p:sp>
      <p:pic>
        <p:nvPicPr>
          <p:cNvPr id="5" name="Content Placeholder 4" descr="FINAL_LGBTQ_Pos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0528" y="1589088"/>
            <a:ext cx="3444343" cy="4572000"/>
          </a:xfrm>
          <a:prstGeom prst="rect">
            <a:avLst/>
          </a:prstGeom>
        </p:spPr>
      </p:pic>
      <p:pic>
        <p:nvPicPr>
          <p:cNvPr id="6" name="Content Placeholder 5" descr="FINAL_TwoSpirit_Poste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47588" y="1589088"/>
            <a:ext cx="348112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Resources – Native Transgender</a:t>
            </a:r>
            <a:endParaRPr lang="en-US" dirty="0"/>
          </a:p>
        </p:txBody>
      </p:sp>
      <p:pic>
        <p:nvPicPr>
          <p:cNvPr id="4" name="Content Placeholder 3" descr="AI_AN-Trans-D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752600"/>
            <a:ext cx="2209800" cy="4495800"/>
          </a:xfrm>
        </p:spPr>
      </p:pic>
      <p:pic>
        <p:nvPicPr>
          <p:cNvPr id="5" name="Picture 4" descr="AI_AN-Trans-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752600"/>
            <a:ext cx="2362200" cy="4495800"/>
          </a:xfrm>
          <a:prstGeom prst="rect">
            <a:avLst/>
          </a:prstGeom>
        </p:spPr>
      </p:pic>
      <p:pic>
        <p:nvPicPr>
          <p:cNvPr id="6" name="Picture 5" descr="AI_AN-Transgender-Fact-She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3185463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6172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www.swiwc.org/fact-sheets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Resources – Two Spirit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4038600" cy="4572000"/>
          </a:xfrm>
        </p:spPr>
        <p:txBody>
          <a:bodyPr>
            <a:noAutofit/>
          </a:bodyPr>
          <a:lstStyle/>
          <a:p>
            <a:pPr fontAlgn="base"/>
            <a:r>
              <a:rPr lang="en-US" sz="2000" b="1" dirty="0"/>
              <a:t>Northwest Two-Spirit Society     </a:t>
            </a:r>
          </a:p>
          <a:p>
            <a:pPr fontAlgn="base"/>
            <a:r>
              <a:rPr lang="en-US" sz="2000" b="1" dirty="0"/>
              <a:t>Montana Two-Spirit Society       </a:t>
            </a:r>
          </a:p>
          <a:p>
            <a:pPr fontAlgn="base"/>
            <a:r>
              <a:rPr lang="en-US" sz="2000" b="1" dirty="0"/>
              <a:t>Bay Area American Indian Two Spirits     </a:t>
            </a:r>
          </a:p>
          <a:p>
            <a:pPr fontAlgn="base"/>
            <a:r>
              <a:rPr lang="en-US" sz="2000" b="1" dirty="0"/>
              <a:t>Two-Spirit Society of Indian Canyon        </a:t>
            </a:r>
          </a:p>
          <a:p>
            <a:pPr fontAlgn="base"/>
            <a:r>
              <a:rPr lang="en-US" sz="2000" b="1" dirty="0"/>
              <a:t>East Coast Two Spirit Society      </a:t>
            </a:r>
          </a:p>
          <a:p>
            <a:pPr fontAlgn="base"/>
            <a:r>
              <a:rPr lang="en-US" sz="2000" b="1" dirty="0"/>
              <a:t>Texas Two Spirit Society              </a:t>
            </a:r>
          </a:p>
          <a:p>
            <a:pPr fontAlgn="base"/>
            <a:r>
              <a:rPr lang="en-US" sz="2000" b="1" dirty="0"/>
              <a:t>Idaho Two-Spirit Society              </a:t>
            </a:r>
          </a:p>
          <a:p>
            <a:pPr fontAlgn="base"/>
            <a:r>
              <a:rPr lang="en-US" sz="2000" b="1" dirty="0"/>
              <a:t>City of Angels Two Spirit Society</a:t>
            </a:r>
          </a:p>
          <a:p>
            <a:pPr fontAlgn="base"/>
            <a:r>
              <a:rPr lang="en-US" sz="2000" b="1" dirty="0"/>
              <a:t>Indiana Two-Spirit Society  </a:t>
            </a:r>
            <a:r>
              <a:rPr lang="en-US" sz="1800" b="1" dirty="0"/>
              <a:t>         </a:t>
            </a:r>
          </a:p>
          <a:p>
            <a:pPr fontAlgn="base"/>
            <a:endParaRPr lang="en-US" sz="2000" b="1" dirty="0"/>
          </a:p>
          <a:p>
            <a:pPr fontAlgn="base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752600"/>
            <a:ext cx="4038600" cy="4572000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endParaRPr lang="en-US" dirty="0"/>
          </a:p>
          <a:p>
            <a:pPr fontAlgn="base"/>
            <a:r>
              <a:rPr lang="en-US" sz="8000" b="1" dirty="0"/>
              <a:t>Central Oklahoma Two Spirit Society </a:t>
            </a:r>
          </a:p>
          <a:p>
            <a:pPr fontAlgn="base"/>
            <a:r>
              <a:rPr lang="en-US" sz="8000" b="1" dirty="0"/>
              <a:t>Sapulpa Two-Spirit Society </a:t>
            </a:r>
          </a:p>
          <a:p>
            <a:pPr fontAlgn="base"/>
            <a:r>
              <a:rPr lang="en-US" sz="8000" b="1" dirty="0"/>
              <a:t>Wichita Two-Spirit Society          </a:t>
            </a:r>
          </a:p>
          <a:p>
            <a:pPr fontAlgn="base"/>
            <a:r>
              <a:rPr lang="en-US" sz="8000" b="1" dirty="0"/>
              <a:t>Portland's Indigenous Two Spirits             </a:t>
            </a:r>
          </a:p>
          <a:p>
            <a:pPr fontAlgn="base"/>
            <a:r>
              <a:rPr lang="en-US" sz="8000" b="1" dirty="0"/>
              <a:t>Minnesota Two Spirit Society</a:t>
            </a:r>
          </a:p>
          <a:p>
            <a:pPr fontAlgn="base"/>
            <a:r>
              <a:rPr lang="en-US" sz="8000" b="1" dirty="0"/>
              <a:t>Sacramento Valley Two Spirit Society</a:t>
            </a:r>
          </a:p>
          <a:p>
            <a:pPr fontAlgn="base"/>
            <a:r>
              <a:rPr lang="en-US" sz="8000" b="1" dirty="0"/>
              <a:t>North Valley Two Spirit Society</a:t>
            </a:r>
          </a:p>
          <a:p>
            <a:pPr fontAlgn="base"/>
            <a:r>
              <a:rPr lang="en-US" sz="8000" b="1" dirty="0"/>
              <a:t>Sioux Falls Two-Spirit and Allies</a:t>
            </a:r>
          </a:p>
          <a:p>
            <a:pPr fontAlgn="base"/>
            <a:r>
              <a:rPr lang="en-US" sz="8000" b="1" dirty="0"/>
              <a:t>Two Spirit Society of Chicago</a:t>
            </a:r>
          </a:p>
          <a:p>
            <a:pPr fontAlgn="base"/>
            <a:r>
              <a:rPr lang="en-US" sz="8000" b="1" dirty="0"/>
              <a:t>Sisseton Wahpeton </a:t>
            </a:r>
            <a:r>
              <a:rPr lang="en-US" sz="8000" b="1" dirty="0" err="1"/>
              <a:t>Oyate</a:t>
            </a:r>
            <a:r>
              <a:rPr lang="en-US" sz="8000" b="1" dirty="0"/>
              <a:t> Two-Spirited Society &amp; Allies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Resources – Two Spirit Organizations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97300" y="1752600"/>
            <a:ext cx="3918100" cy="510540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en-US" sz="6200" b="1" dirty="0"/>
              <a:t>Indigenous Queer and Two-Spirit Society of New Mexico</a:t>
            </a:r>
          </a:p>
          <a:p>
            <a:pPr fontAlgn="base"/>
            <a:r>
              <a:rPr lang="en-US" sz="6200" b="1" dirty="0"/>
              <a:t>Two Spirit Group of Detroit</a:t>
            </a:r>
          </a:p>
          <a:p>
            <a:pPr fontAlgn="base"/>
            <a:r>
              <a:rPr lang="en-US" sz="6200" b="1" dirty="0"/>
              <a:t>Cherokee Two-Spirit/</a:t>
            </a:r>
            <a:r>
              <a:rPr lang="en-US" sz="6200" b="1" dirty="0" err="1"/>
              <a:t>Asegi</a:t>
            </a:r>
            <a:r>
              <a:rPr lang="en-US" sz="6200" b="1" dirty="0"/>
              <a:t>/</a:t>
            </a:r>
            <a:r>
              <a:rPr lang="en-US" sz="6200" b="1" dirty="0" err="1"/>
              <a:t>Nudale</a:t>
            </a:r>
            <a:r>
              <a:rPr lang="en-US" sz="6200" b="1" dirty="0"/>
              <a:t> (Gay Lesbian Bisexual Trans) Community</a:t>
            </a:r>
          </a:p>
          <a:p>
            <a:pPr fontAlgn="base"/>
            <a:r>
              <a:rPr lang="en-US" sz="6200" b="1" dirty="0"/>
              <a:t>We Belong LGBTQ group at </a:t>
            </a:r>
            <a:r>
              <a:rPr lang="en-US" sz="6200" b="1" dirty="0" err="1"/>
              <a:t>Analenisgi</a:t>
            </a:r>
            <a:endParaRPr lang="en-US" sz="6200" b="1" dirty="0"/>
          </a:p>
          <a:p>
            <a:pPr fontAlgn="base"/>
            <a:r>
              <a:rPr lang="en-US" sz="6200" b="1" dirty="0"/>
              <a:t>Black Hills Two Spirit Society "</a:t>
            </a:r>
            <a:r>
              <a:rPr lang="en-US" sz="6200" b="1" i="1" dirty="0" err="1"/>
              <a:t>Nagi</a:t>
            </a:r>
            <a:r>
              <a:rPr lang="en-US" sz="6200" b="1" i="1" dirty="0"/>
              <a:t> </a:t>
            </a:r>
            <a:r>
              <a:rPr lang="en-US" sz="6200" b="1" i="1" dirty="0" err="1"/>
              <a:t>Nupa</a:t>
            </a:r>
            <a:r>
              <a:rPr lang="en-US" sz="6200" b="1" i="1" dirty="0"/>
              <a:t> He </a:t>
            </a:r>
            <a:r>
              <a:rPr lang="en-US" sz="6200" b="1" i="1" dirty="0" err="1"/>
              <a:t>Sapa</a:t>
            </a:r>
            <a:r>
              <a:rPr lang="en-US" sz="6200" b="1" i="1" dirty="0"/>
              <a:t> </a:t>
            </a:r>
            <a:r>
              <a:rPr lang="en-US" sz="6200" b="1" i="1" dirty="0" err="1"/>
              <a:t>Okolakiciye</a:t>
            </a:r>
            <a:r>
              <a:rPr lang="en-US" sz="6200" b="1" dirty="0"/>
              <a:t>"</a:t>
            </a:r>
          </a:p>
          <a:p>
            <a:pPr fontAlgn="base"/>
            <a:r>
              <a:rPr lang="en-US" sz="6200" b="1" dirty="0"/>
              <a:t>Two Spirit Nation</a:t>
            </a:r>
          </a:p>
          <a:p>
            <a:pPr fontAlgn="base"/>
            <a:r>
              <a:rPr lang="en-US" sz="6200" b="1" dirty="0"/>
              <a:t>Southwest Two Spirit Society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4038600" cy="4963633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en-US" sz="6200" b="1" dirty="0"/>
              <a:t>Southeast Two-Spirit Collective</a:t>
            </a:r>
          </a:p>
          <a:p>
            <a:pPr fontAlgn="base"/>
            <a:r>
              <a:rPr lang="en-US" sz="6200" b="1" dirty="0"/>
              <a:t>Saginaw Chippewa Indian Tribe Two Spirit/Straight Ally Group</a:t>
            </a:r>
          </a:p>
          <a:p>
            <a:pPr fontAlgn="base"/>
            <a:r>
              <a:rPr lang="en-US" sz="6200" b="1" dirty="0"/>
              <a:t>Two Spirit People of the Great Lakes</a:t>
            </a:r>
          </a:p>
          <a:p>
            <a:pPr fontAlgn="base"/>
            <a:r>
              <a:rPr lang="en-US" sz="6200" b="1" dirty="0"/>
              <a:t>Salt River L.O.V.E. (Lifting Our Voices for Equality)</a:t>
            </a:r>
          </a:p>
          <a:p>
            <a:pPr fontAlgn="base"/>
            <a:r>
              <a:rPr lang="en-US" sz="6200" b="1" dirty="0"/>
              <a:t>HOPE Gila River (Helping O'odham Pursue Equality)</a:t>
            </a:r>
          </a:p>
          <a:p>
            <a:pPr fontAlgn="base"/>
            <a:r>
              <a:rPr lang="en-US" sz="6200" b="1" dirty="0"/>
              <a:t>Phoenix Native PFLAG</a:t>
            </a:r>
          </a:p>
          <a:p>
            <a:pPr fontAlgn="base"/>
            <a:r>
              <a:rPr lang="en-US" sz="6200" b="1" dirty="0"/>
              <a:t>Okmulgee Two Spirit Society</a:t>
            </a:r>
          </a:p>
          <a:p>
            <a:pPr fontAlgn="base"/>
            <a:r>
              <a:rPr lang="en-US" sz="6200" b="1" dirty="0"/>
              <a:t>Dakota/</a:t>
            </a:r>
            <a:r>
              <a:rPr lang="en-US" sz="6200" b="1" dirty="0" err="1"/>
              <a:t>Nakota</a:t>
            </a:r>
            <a:r>
              <a:rPr lang="en-US" sz="6200" b="1" dirty="0"/>
              <a:t>/Lakota </a:t>
            </a:r>
            <a:r>
              <a:rPr lang="en-US" sz="6200" b="1" dirty="0" err="1"/>
              <a:t>Winte</a:t>
            </a:r>
            <a:r>
              <a:rPr lang="en-US" sz="6200" b="1" dirty="0"/>
              <a:t> </a:t>
            </a:r>
            <a:r>
              <a:rPr lang="en-US" sz="6200" b="1" dirty="0" err="1"/>
              <a:t>Oyate</a:t>
            </a:r>
            <a:endParaRPr lang="en-US" sz="6200" b="1" dirty="0"/>
          </a:p>
          <a:p>
            <a:pPr fontAlgn="base"/>
            <a:r>
              <a:rPr lang="en-US" sz="6200" b="1" dirty="0"/>
              <a:t>Gay Straight Alliance of Dine' College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?</a:t>
            </a:r>
            <a:endParaRPr lang="en-US" dirty="0"/>
          </a:p>
        </p:txBody>
      </p:sp>
      <p:pic>
        <p:nvPicPr>
          <p:cNvPr id="8" name="Picture 4" descr="j0078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1431235" cy="34714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4257" y="2895600"/>
            <a:ext cx="7123113" cy="17526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b="1" dirty="0"/>
              <a:t>Elton </a:t>
            </a:r>
            <a:r>
              <a:rPr lang="en-US" b="1" dirty="0" err="1"/>
              <a:t>Naswood</a:t>
            </a:r>
            <a:endParaRPr lang="en-US" b="1" dirty="0"/>
          </a:p>
          <a:p>
            <a:r>
              <a:rPr lang="en-US" dirty="0"/>
              <a:t>E:  </a:t>
            </a:r>
            <a:r>
              <a:rPr lang="en-US" dirty="0" err="1"/>
              <a:t>elton.naswood@gmail.com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THANK YOU! </a:t>
            </a:r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495800"/>
            <a:ext cx="2133600" cy="19272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4294967295"/>
          </p:nvPr>
        </p:nvSpPr>
        <p:spPr>
          <a:xfrm>
            <a:off x="3886200" y="1416281"/>
            <a:ext cx="4657725" cy="4402138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" sz="2400" dirty="0"/>
              <a:t>Daryle Conquering Bear Crow</a:t>
            </a:r>
            <a:endParaRPr sz="24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400" dirty="0"/>
              <a:t>Conquering Bear-Mother </a:t>
            </a:r>
            <a:endParaRPr sz="24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400" dirty="0"/>
              <a:t>Crow- Father</a:t>
            </a:r>
            <a:endParaRPr sz="2400" dirty="0"/>
          </a:p>
          <a:p>
            <a:pPr marL="0" indent="457200">
              <a:spcBef>
                <a:spcPts val="1600"/>
              </a:spcBef>
              <a:buNone/>
            </a:pPr>
            <a:r>
              <a:rPr lang="en" sz="2400" dirty="0"/>
              <a:t>Oglala, South Dakota, </a:t>
            </a:r>
            <a:endParaRPr sz="24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400" dirty="0"/>
              <a:t>Pine Ridge Indian Reservation</a:t>
            </a:r>
            <a:endParaRPr sz="24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en" sz="2400" dirty="0"/>
              <a:t>Lakota Sioux</a:t>
            </a:r>
            <a:endParaRPr sz="2400" dirty="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191000"/>
            <a:ext cx="2716143" cy="186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227D2-0490-2BE7-3C0A-13F53C594BA5}"/>
              </a:ext>
            </a:extLst>
          </p:cNvPr>
          <p:cNvSpPr txBox="1"/>
          <p:nvPr/>
        </p:nvSpPr>
        <p:spPr>
          <a:xfrm>
            <a:off x="4428524" y="5125360"/>
            <a:ext cx="357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Nothing About US 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WITHOUT US!!</a:t>
            </a:r>
          </a:p>
        </p:txBody>
      </p:sp>
      <p:pic>
        <p:nvPicPr>
          <p:cNvPr id="4" name="Picture 3" descr="A picture containing person, indoor, toddler&#10;&#10;Description automatically generated">
            <a:extLst>
              <a:ext uri="{FF2B5EF4-FFF2-40B4-BE49-F238E27FC236}">
                <a16:creationId xmlns:a16="http://schemas.microsoft.com/office/drawing/2014/main" id="{E6A6607A-E4FC-E9E2-61E4-593FB635A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86158"/>
            <a:ext cx="3529804" cy="28238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887E-01D3-A324-D176-195B3A88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Traditions and Growing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F2D7D-B605-C4B2-B74E-BD400B55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712" y="2341490"/>
            <a:ext cx="4101507" cy="3076130"/>
          </a:xfrm>
          <a:prstGeom prst="rect">
            <a:avLst/>
          </a:prstGeom>
        </p:spPr>
      </p:pic>
      <p:pic>
        <p:nvPicPr>
          <p:cNvPr id="6" name="Picture 5" descr="A picture containing grass, outdoor, person">
            <a:extLst>
              <a:ext uri="{FF2B5EF4-FFF2-40B4-BE49-F238E27FC236}">
                <a16:creationId xmlns:a16="http://schemas.microsoft.com/office/drawing/2014/main" id="{04103BCD-81E0-D29B-0220-149A449FB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17" y="2170154"/>
            <a:ext cx="4558403" cy="34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AF69-067D-C894-8D88-599989A4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Milestone- High School Graduation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14649A8-2A04-806C-C3CB-4F3507C6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7" y="2429633"/>
            <a:ext cx="4588756" cy="2477928"/>
          </a:xfrm>
          <a:prstGeom prst="rect">
            <a:avLst/>
          </a:prstGeom>
        </p:spPr>
      </p:pic>
      <p:pic>
        <p:nvPicPr>
          <p:cNvPr id="6" name="Picture 5" descr="A person and person in formal wear&#10;&#10;Description automatically generated with low confidence">
            <a:extLst>
              <a:ext uri="{FF2B5EF4-FFF2-40B4-BE49-F238E27FC236}">
                <a16:creationId xmlns:a16="http://schemas.microsoft.com/office/drawing/2014/main" id="{F5ABFB38-B7DE-F5C6-A843-1091B4995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48913"/>
            <a:ext cx="3112473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1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men in suits&#10;&#10;Description automatically generated with medium confidence">
            <a:extLst>
              <a:ext uri="{FF2B5EF4-FFF2-40B4-BE49-F238E27FC236}">
                <a16:creationId xmlns:a16="http://schemas.microsoft.com/office/drawing/2014/main" id="{2CBE9D48-EBCE-7D76-F7C8-1435FE15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49" y="857250"/>
            <a:ext cx="2086163" cy="2781550"/>
          </a:xfrm>
          <a:prstGeom prst="rect">
            <a:avLst/>
          </a:prstGeom>
        </p:spPr>
      </p:pic>
      <p:pic>
        <p:nvPicPr>
          <p:cNvPr id="4" name="Google Shape;80;p15">
            <a:extLst>
              <a:ext uri="{FF2B5EF4-FFF2-40B4-BE49-F238E27FC236}">
                <a16:creationId xmlns:a16="http://schemas.microsoft.com/office/drawing/2014/main" id="{88809A25-2417-F399-6202-127A42B796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839" y="649890"/>
            <a:ext cx="1695308" cy="22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D743CF-368C-2FAD-F617-D7FCF400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950"/>
            <a:ext cx="8153400" cy="990600"/>
          </a:xfrm>
        </p:spPr>
        <p:txBody>
          <a:bodyPr/>
          <a:lstStyle/>
          <a:p>
            <a:r>
              <a:rPr lang="en-US" sz="4000" b="1" dirty="0"/>
              <a:t>Advocacy</a:t>
            </a:r>
          </a:p>
        </p:txBody>
      </p:sp>
      <p:pic>
        <p:nvPicPr>
          <p:cNvPr id="3" name="Google Shape;79;p15">
            <a:extLst>
              <a:ext uri="{FF2B5EF4-FFF2-40B4-BE49-F238E27FC236}">
                <a16:creationId xmlns:a16="http://schemas.microsoft.com/office/drawing/2014/main" id="{A000EF6B-AB8F-CEAF-A9AC-A58B4A1CE7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57" y="2885101"/>
            <a:ext cx="4989230" cy="302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person, building, people, standing&#10;&#10;Description automatically generated">
            <a:extLst>
              <a:ext uri="{FF2B5EF4-FFF2-40B4-BE49-F238E27FC236}">
                <a16:creationId xmlns:a16="http://schemas.microsoft.com/office/drawing/2014/main" id="{CA25289F-A84F-A26F-8F1C-E74CC0C01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222" y="3165945"/>
            <a:ext cx="3658468" cy="27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4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Supportive Recommendations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D030CFC-9A79-40C2-B199-86492584A14D}" type="slidenum">
              <a:rPr lang="en-US" smtClean="0">
                <a:solidFill>
                  <a:srgbClr val="0039A6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/>
              <a:t>Acknowledge the history and trauma of Native and Two Spirit LGBTQ people.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/>
              <a:t>Cultural  understanding and accountability establishes trust and strengthens relationships.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/>
              <a:t>Recognize the strengths and positive capabilities of Two Spirit LGBTQ populations experiencing disparities – health, cultural, &amp; social.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800" dirty="0"/>
              <a:t>Educate and promote greater Two Spirit LGBTQ sensitivity of among other providers, advocates and leadership.</a:t>
            </a:r>
          </a:p>
        </p:txBody>
      </p:sp>
    </p:spTree>
    <p:extLst>
      <p:ext uri="{BB962C8B-B14F-4D97-AF65-F5344CB8AC3E}">
        <p14:creationId xmlns:p14="http://schemas.microsoft.com/office/powerpoint/2010/main" val="54713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3434-7FAD-029B-592D-5DB5C638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Two Spirit Identity</a:t>
            </a:r>
          </a:p>
        </p:txBody>
      </p:sp>
    </p:spTree>
    <p:extLst>
      <p:ext uri="{BB962C8B-B14F-4D97-AF65-F5344CB8AC3E}">
        <p14:creationId xmlns:p14="http://schemas.microsoft.com/office/powerpoint/2010/main" val="1946533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1219200" y="1447800"/>
            <a:ext cx="8153400" cy="9906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algn="ctr"/>
            <a:r>
              <a:rPr lang="en" sz="4400" b="1" dirty="0"/>
              <a:t>Nothing About US </a:t>
            </a:r>
            <a:endParaRPr sz="4400" b="1" dirty="0"/>
          </a:p>
          <a:p>
            <a:pPr algn="ctr"/>
            <a:r>
              <a:rPr lang="en" sz="4400" b="1" dirty="0"/>
              <a:t>WITHOUT US!!</a:t>
            </a:r>
            <a:endParaRPr sz="4400" b="1" dirty="0"/>
          </a:p>
        </p:txBody>
      </p:sp>
      <p:sp>
        <p:nvSpPr>
          <p:cNvPr id="152" name="Google Shape;152;p22"/>
          <p:cNvSpPr txBox="1"/>
          <p:nvPr/>
        </p:nvSpPr>
        <p:spPr>
          <a:xfrm>
            <a:off x="3657600" y="3429000"/>
            <a:ext cx="4018500" cy="15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Daryle Conquering Bear Crow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" b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daryleconqueringbear@gmail.com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oogle Shape;76;p15">
            <a:extLst>
              <a:ext uri="{FF2B5EF4-FFF2-40B4-BE49-F238E27FC236}">
                <a16:creationId xmlns:a16="http://schemas.microsoft.com/office/drawing/2014/main" id="{D8952BAB-2D45-394D-0E25-170A1EE68E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828" r="55471" b="3577"/>
          <a:stretch/>
        </p:blipFill>
        <p:spPr>
          <a:xfrm>
            <a:off x="480750" y="1447800"/>
            <a:ext cx="1974300" cy="37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Supportive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 and tailor curriculums and trainings to be inclusive of Native LGBT2S populations – ex. THRIVE.</a:t>
            </a:r>
          </a:p>
          <a:p>
            <a:r>
              <a:rPr lang="en-US" dirty="0"/>
              <a:t>Ensure that Native LGBT2S community is included in any policy and action planning.</a:t>
            </a:r>
          </a:p>
          <a:p>
            <a:r>
              <a:rPr lang="en-US" dirty="0"/>
              <a:t>Identify local tribal and/or regional LGBT or 2S agencies or organizations (</a:t>
            </a:r>
            <a:r>
              <a:rPr lang="en-US" dirty="0" err="1"/>
              <a:t>ie</a:t>
            </a:r>
            <a:r>
              <a:rPr lang="en-US" dirty="0"/>
              <a:t>. Two Spirit Societies)</a:t>
            </a:r>
          </a:p>
          <a:p>
            <a:r>
              <a:rPr lang="en-US" dirty="0"/>
              <a:t>Provide and collect more comprehensive data and information in reporting and reassess forms to include LGBT2S </a:t>
            </a:r>
            <a:r>
              <a:rPr lang="en-US" dirty="0" err="1"/>
              <a:t>catagories</a:t>
            </a:r>
            <a:r>
              <a:rPr lang="en-US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7D5C05A-EB31-41FA-86F5-A87C06325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8683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Supportive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7AA2-F5BD-47BD-94F1-8C2A6484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Recognize that Two Spirit people are often especially vulnerable to being targets of violence.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Be honest to the feelings, concerns and wishes with Two Spirit individuals and about the risks that they may place themselves in.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Encourage and support Two Spirit people to share their stories and experiences when they are comfortable in doing so.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Support and/or attend Two Spirit gatherings, picnics, talking circles, etc. 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69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7D5C05A-EB31-41FA-86F5-A87C06325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Supportive Strategies</a:t>
            </a:r>
            <a:endParaRPr lang="en-US" altLang="en-US" sz="4000" b="1" dirty="0">
              <a:effectLst/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7AA2-F5BD-47BD-94F1-8C2A6484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Include Two Spirit people in all aspects of community life and cultural activities.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Assist in finding the local traditional roles that two spirits played or held in your community, prior to European contact.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Speak out against homophobia, transphobia, hate crimes, including jokes against Two Spirit people.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/>
              <a:t>Produce social marketing information relevant to Two Spirit LGBTQ people – language, images, etc.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buFont typeface="Wingdings" pitchFamily="2" charset="2"/>
              <a:buChar char="§"/>
              <a:defRPr/>
            </a:pPr>
            <a:endParaRPr lang="en-US" sz="28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154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40B5-1713-4840-9BB4-DAAECBCB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472363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Protective Laws for Our 2S &amp; Native LGBTQ Communities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D982-B191-1D49-AD2F-64C05307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94" y="2125823"/>
            <a:ext cx="5391150" cy="3263504"/>
          </a:xfrm>
        </p:spPr>
        <p:txBody>
          <a:bodyPr>
            <a:noAutofit/>
          </a:bodyPr>
          <a:lstStyle/>
          <a:p>
            <a:r>
              <a:rPr lang="en-US" sz="2400" dirty="0"/>
              <a:t>Many tribal nations have rich histories of acknowledging and including 2S &amp; Native LGBTQ+ in community </a:t>
            </a:r>
          </a:p>
          <a:p>
            <a:r>
              <a:rPr lang="en-US" sz="2400" dirty="0"/>
              <a:t>Examine your traditional teachings, language, and gender roles </a:t>
            </a:r>
          </a:p>
          <a:p>
            <a:r>
              <a:rPr lang="en-US" sz="2400" dirty="0"/>
              <a:t>Include 2S and Native LGBTQ+ voices </a:t>
            </a:r>
          </a:p>
          <a:p>
            <a:r>
              <a:rPr lang="en-US" sz="2400" dirty="0"/>
              <a:t>Seek out resources and organizations focused on 2S work to learn more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16F21-19A1-AC4F-8594-DDED7DBB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14" y="2125823"/>
            <a:ext cx="2422922" cy="3146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1D587-E287-0246-AEC8-0CA23C62A7EE}"/>
              </a:ext>
            </a:extLst>
          </p:cNvPr>
          <p:cNvSpPr txBox="1"/>
          <p:nvPr/>
        </p:nvSpPr>
        <p:spPr>
          <a:xfrm>
            <a:off x="5562600" y="5585184"/>
            <a:ext cx="32575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 Credit: Indigenizing Love Toolkit</a:t>
            </a:r>
          </a:p>
        </p:txBody>
      </p:sp>
    </p:spTree>
    <p:extLst>
      <p:ext uri="{BB962C8B-B14F-4D97-AF65-F5344CB8AC3E}">
        <p14:creationId xmlns:p14="http://schemas.microsoft.com/office/powerpoint/2010/main" val="266438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D79A-F3DD-124F-AE7B-C106DD14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Gaps in Data &amp; Laws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EF94-7F60-B248-8E6E-1907D8EC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6000750" cy="3263504"/>
          </a:xfrm>
        </p:spPr>
        <p:txBody>
          <a:bodyPr>
            <a:noAutofit/>
          </a:bodyPr>
          <a:lstStyle/>
          <a:p>
            <a:r>
              <a:rPr lang="en-US" sz="2400" dirty="0"/>
              <a:t>Include 2S and Native LGBTQ+ prompts in data collection </a:t>
            </a:r>
          </a:p>
          <a:p>
            <a:r>
              <a:rPr lang="en-US" sz="2400" dirty="0"/>
              <a:t>Use anonymous data collection methods</a:t>
            </a:r>
          </a:p>
          <a:p>
            <a:r>
              <a:rPr lang="en-US" sz="2400" dirty="0"/>
              <a:t>Conduct survey of needs in communities</a:t>
            </a:r>
          </a:p>
          <a:p>
            <a:r>
              <a:rPr lang="en-US" sz="2400" dirty="0"/>
              <a:t>Review tribal laws and codes for discrimination</a:t>
            </a:r>
          </a:p>
          <a:p>
            <a:r>
              <a:rPr lang="en-US" sz="2400" dirty="0"/>
              <a:t>Adopt a non-discrimination ordinance and other protective tribal laws, e.g., Tribal Equity Toolkit 2.0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357FB-1FD4-7E4A-ABEE-E0BF45797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695" y="2269030"/>
            <a:ext cx="2444353" cy="318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12D3F-27BB-554D-820E-2A4C4041232B}"/>
              </a:ext>
            </a:extLst>
          </p:cNvPr>
          <p:cNvSpPr txBox="1"/>
          <p:nvPr/>
        </p:nvSpPr>
        <p:spPr>
          <a:xfrm>
            <a:off x="6210285" y="5821099"/>
            <a:ext cx="2732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Image Credit: Tribal Equity Toolkit 3.0</a:t>
            </a:r>
          </a:p>
        </p:txBody>
      </p:sp>
    </p:spTree>
    <p:extLst>
      <p:ext uri="{BB962C8B-B14F-4D97-AF65-F5344CB8AC3E}">
        <p14:creationId xmlns:p14="http://schemas.microsoft.com/office/powerpoint/2010/main" val="413920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7EB7-75AC-DA49-A376-647A89A2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98" y="17908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Non-Discrimination Ordinance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F0192-AED8-EA4A-99AE-E774C099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4" y="1681463"/>
            <a:ext cx="4412804" cy="5055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07A16-3C25-4A8E-9C2D-8A662953D880}"/>
              </a:ext>
            </a:extLst>
          </p:cNvPr>
          <p:cNvSpPr txBox="1"/>
          <p:nvPr/>
        </p:nvSpPr>
        <p:spPr>
          <a:xfrm>
            <a:off x="4800600" y="1828800"/>
            <a:ext cx="4034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Tribal Equity Toolkit 3.0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Sample Non-Discrimination Ordinance for tribal governments to add sexual orientation and gender identity as a protected class to prohibit discrimination in the areas of employment, housing, real property transactions, public accommodations, and public services.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Other sample ordinances: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Education Equality Ordinance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End-of-Life Equality Ordinance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Marriage Equality Ordinance</a:t>
            </a:r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00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403</TotalTime>
  <Words>1731</Words>
  <Application>Microsoft Office PowerPoint</Application>
  <PresentationFormat>On-screen Show (4:3)</PresentationFormat>
  <Paragraphs>187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Roboto</vt:lpstr>
      <vt:lpstr>Tahoma</vt:lpstr>
      <vt:lpstr>Tw Cen MT</vt:lpstr>
      <vt:lpstr>Wingdings</vt:lpstr>
      <vt:lpstr>Wingdings 2</vt:lpstr>
      <vt:lpstr>Median</vt:lpstr>
      <vt:lpstr>Native LGBTQ+ and Two Spirit Panel</vt:lpstr>
      <vt:lpstr>Understanding Challenges of our Native LGBT2S Community</vt:lpstr>
      <vt:lpstr>Supportive Recommendations</vt:lpstr>
      <vt:lpstr>Supportive Recommendations</vt:lpstr>
      <vt:lpstr>Supportive Strategies</vt:lpstr>
      <vt:lpstr>Supportive Strategies</vt:lpstr>
      <vt:lpstr>Building Protective Laws for Our 2S &amp; Native LGBTQ Communities </vt:lpstr>
      <vt:lpstr>Address Gaps in Data &amp; Laws </vt:lpstr>
      <vt:lpstr>Sample Non-Discrimination Ordinance</vt:lpstr>
      <vt:lpstr>Implement Protective Laws </vt:lpstr>
      <vt:lpstr>Tribal Equity Toolkit</vt:lpstr>
      <vt:lpstr>Physical Space Recommendations</vt:lpstr>
      <vt:lpstr>SAFE Zone Trainings</vt:lpstr>
      <vt:lpstr>Resources</vt:lpstr>
      <vt:lpstr>Resources</vt:lpstr>
      <vt:lpstr>Resources</vt:lpstr>
      <vt:lpstr> Resources - Organizations  </vt:lpstr>
      <vt:lpstr>Resources - Organizations</vt:lpstr>
      <vt:lpstr>Resources - Reports </vt:lpstr>
      <vt:lpstr>Resources – Social Marketing</vt:lpstr>
      <vt:lpstr>Resources – Native Transgender</vt:lpstr>
      <vt:lpstr>Resources – Two Spirit Organizations</vt:lpstr>
      <vt:lpstr>Resources – Two Spirit Organizations</vt:lpstr>
      <vt:lpstr>QUESTIONS ?</vt:lpstr>
      <vt:lpstr> THANK YOU! </vt:lpstr>
      <vt:lpstr>PowerPoint Presentation</vt:lpstr>
      <vt:lpstr>Traditions and Growing up</vt:lpstr>
      <vt:lpstr>Milestone- High School Graduation</vt:lpstr>
      <vt:lpstr>Advocacy</vt:lpstr>
      <vt:lpstr>Two Spirit Identity</vt:lpstr>
      <vt:lpstr>Nothing About US  WITHOUT US!!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safe and Supportive spaces</dc:title>
  <dc:creator>enaswood</dc:creator>
  <cp:lastModifiedBy>Marissa</cp:lastModifiedBy>
  <cp:revision>46</cp:revision>
  <dcterms:created xsi:type="dcterms:W3CDTF">2019-05-07T22:17:10Z</dcterms:created>
  <dcterms:modified xsi:type="dcterms:W3CDTF">2022-09-27T23:40:00Z</dcterms:modified>
</cp:coreProperties>
</file>