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 id="2147483713" r:id="rId2"/>
    <p:sldMasterId id="2147483725" r:id="rId3"/>
    <p:sldMasterId id="2147483737" r:id="rId4"/>
  </p:sldMasterIdLst>
  <p:notesMasterIdLst>
    <p:notesMasterId r:id="rId30"/>
  </p:notesMasterIdLst>
  <p:handoutMasterIdLst>
    <p:handoutMasterId r:id="rId31"/>
  </p:handoutMasterIdLst>
  <p:sldIdLst>
    <p:sldId id="257" r:id="rId5"/>
    <p:sldId id="258" r:id="rId6"/>
    <p:sldId id="261" r:id="rId7"/>
    <p:sldId id="462" r:id="rId8"/>
    <p:sldId id="297" r:id="rId9"/>
    <p:sldId id="413" r:id="rId10"/>
    <p:sldId id="264" r:id="rId11"/>
    <p:sldId id="542" r:id="rId12"/>
    <p:sldId id="512" r:id="rId13"/>
    <p:sldId id="272" r:id="rId14"/>
    <p:sldId id="271" r:id="rId15"/>
    <p:sldId id="277" r:id="rId16"/>
    <p:sldId id="546" r:id="rId17"/>
    <p:sldId id="274" r:id="rId18"/>
    <p:sldId id="544" r:id="rId19"/>
    <p:sldId id="279" r:id="rId20"/>
    <p:sldId id="318" r:id="rId21"/>
    <p:sldId id="543" r:id="rId22"/>
    <p:sldId id="550" r:id="rId23"/>
    <p:sldId id="419" r:id="rId24"/>
    <p:sldId id="548" r:id="rId25"/>
    <p:sldId id="549" r:id="rId26"/>
    <p:sldId id="547" r:id="rId27"/>
    <p:sldId id="521" r:id="rId28"/>
    <p:sldId id="469" r:id="rId2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ya Dumas" initials="T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A22"/>
    <a:srgbClr val="F6F3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7351" autoAdjust="0"/>
  </p:normalViewPr>
  <p:slideViewPr>
    <p:cSldViewPr snapToGrid="0" snapToObjects="1">
      <p:cViewPr varScale="1">
        <p:scale>
          <a:sx n="102" d="100"/>
          <a:sy n="102" d="100"/>
        </p:scale>
        <p:origin x="120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Trope" userId="1b6e39b8-086e-47a2-9b89-aee73c198c18" providerId="ADAL" clId="{61A9333F-56BE-457D-8239-642B46C3FCA5}"/>
    <pc:docChg chg="delSld delMainMaster">
      <pc:chgData name="Jack Trope" userId="1b6e39b8-086e-47a2-9b89-aee73c198c18" providerId="ADAL" clId="{61A9333F-56BE-457D-8239-642B46C3FCA5}" dt="2022-09-21T17:22:02.329" v="2" actId="2696"/>
      <pc:docMkLst>
        <pc:docMk/>
      </pc:docMkLst>
      <pc:sldChg chg="del">
        <pc:chgData name="Jack Trope" userId="1b6e39b8-086e-47a2-9b89-aee73c198c18" providerId="ADAL" clId="{61A9333F-56BE-457D-8239-642B46C3FCA5}" dt="2022-09-21T17:21:44.872" v="0" actId="2696"/>
        <pc:sldMkLst>
          <pc:docMk/>
          <pc:sldMk cId="686742401" sldId="260"/>
        </pc:sldMkLst>
      </pc:sldChg>
      <pc:sldChg chg="del">
        <pc:chgData name="Jack Trope" userId="1b6e39b8-086e-47a2-9b89-aee73c198c18" providerId="ADAL" clId="{61A9333F-56BE-457D-8239-642B46C3FCA5}" dt="2022-09-21T17:21:53.204" v="1" actId="2696"/>
        <pc:sldMkLst>
          <pc:docMk/>
          <pc:sldMk cId="1372711039" sldId="457"/>
        </pc:sldMkLst>
      </pc:sldChg>
      <pc:sldChg chg="del">
        <pc:chgData name="Jack Trope" userId="1b6e39b8-086e-47a2-9b89-aee73c198c18" providerId="ADAL" clId="{61A9333F-56BE-457D-8239-642B46C3FCA5}" dt="2022-09-21T17:22:02.329" v="2" actId="2696"/>
        <pc:sldMkLst>
          <pc:docMk/>
          <pc:sldMk cId="3737116896" sldId="541"/>
        </pc:sldMkLst>
      </pc:sldChg>
      <pc:sldMasterChg chg="del delSldLayout">
        <pc:chgData name="Jack Trope" userId="1b6e39b8-086e-47a2-9b89-aee73c198c18" providerId="ADAL" clId="{61A9333F-56BE-457D-8239-642B46C3FCA5}" dt="2022-09-21T17:22:02.329" v="2" actId="2696"/>
        <pc:sldMasterMkLst>
          <pc:docMk/>
          <pc:sldMasterMk cId="3115611251" sldId="2147483697"/>
        </pc:sldMasterMkLst>
        <pc:sldLayoutChg chg="del">
          <pc:chgData name="Jack Trope" userId="1b6e39b8-086e-47a2-9b89-aee73c198c18" providerId="ADAL" clId="{61A9333F-56BE-457D-8239-642B46C3FCA5}" dt="2022-09-21T17:22:02.329" v="2" actId="2696"/>
          <pc:sldLayoutMkLst>
            <pc:docMk/>
            <pc:sldMasterMk cId="3115611251" sldId="2147483697"/>
            <pc:sldLayoutMk cId="1525712944" sldId="2147483698"/>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3484711322" sldId="2147483699"/>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1729563561" sldId="2147483700"/>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2644571599" sldId="2147483701"/>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1126883832" sldId="2147483702"/>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766450881" sldId="2147483703"/>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907309863" sldId="2147483704"/>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3371067971" sldId="2147483705"/>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711779843" sldId="2147483706"/>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4290924806" sldId="2147483707"/>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2349398904" sldId="2147483708"/>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3066162643" sldId="2147483709"/>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3375755413" sldId="2147483710"/>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662181392" sldId="2147483711"/>
          </pc:sldLayoutMkLst>
        </pc:sldLayoutChg>
        <pc:sldLayoutChg chg="del">
          <pc:chgData name="Jack Trope" userId="1b6e39b8-086e-47a2-9b89-aee73c198c18" providerId="ADAL" clId="{61A9333F-56BE-457D-8239-642B46C3FCA5}" dt="2022-09-21T17:22:02.329" v="2" actId="2696"/>
          <pc:sldLayoutMkLst>
            <pc:docMk/>
            <pc:sldMasterMk cId="3115611251" sldId="2147483697"/>
            <pc:sldLayoutMk cId="3956778436" sldId="214748371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6"/>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AF-47EA-863C-99DBFDF1756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AF-47EA-863C-99DBFDF17565}"/>
              </c:ext>
            </c:extLst>
          </c:dPt>
          <c:dPt>
            <c:idx val="2"/>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AF-47EA-863C-99DBFDF17565}"/>
              </c:ext>
            </c:extLst>
          </c:dPt>
          <c:dLbls>
            <c:dLbl>
              <c:idx val="0"/>
              <c:tx>
                <c:rich>
                  <a:bodyPr/>
                  <a:lstStyle/>
                  <a:p>
                    <a:fld id="{A628742A-5CF6-4D3F-A2D0-B09A16F5AAF2}" type="PERCENTAGE">
                      <a:rPr lang="en-US" smtClean="0"/>
                      <a:pPr/>
                      <a:t>[PERCENTAGE]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AF-47EA-863C-99DBFDF17565}"/>
                </c:ext>
              </c:extLst>
            </c:dLbl>
            <c:dLbl>
              <c:idx val="2"/>
              <c:tx>
                <c:rich>
                  <a:bodyPr/>
                  <a:lstStyle/>
                  <a:p>
                    <a:r>
                      <a:rPr lang="en-US"/>
                      <a:t>10%</a:t>
                    </a:r>
                    <a:endParaRPr lang="en-US" dirty="0"/>
                  </a:p>
                </c:rich>
              </c:tx>
              <c:dLblPos val="ct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BAF-47EA-863C-99DBFDF1756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AI/AN Children in OUT OF HOME placement</c:v>
                </c:pt>
                <c:pt idx="1">
                  <c:v>All AI/AN Children</c:v>
                </c:pt>
                <c:pt idx="2">
                  <c:v>3rd Qtr</c:v>
                </c:pt>
              </c:strCache>
            </c:strRef>
          </c:cat>
          <c:val>
            <c:numRef>
              <c:f>Sheet1!$B$2:$B$4</c:f>
              <c:numCache>
                <c:formatCode>General</c:formatCode>
                <c:ptCount val="3"/>
                <c:pt idx="0">
                  <c:v>2.5</c:v>
                </c:pt>
                <c:pt idx="1">
                  <c:v>6.5</c:v>
                </c:pt>
                <c:pt idx="2">
                  <c:v>1</c:v>
                </c:pt>
              </c:numCache>
            </c:numRef>
          </c:val>
          <c:extLst>
            <c:ext xmlns:c16="http://schemas.microsoft.com/office/drawing/2014/chart" uri="{C3380CC4-5D6E-409C-BE32-E72D297353CC}">
              <c16:uniqueId val="{00000006-7BAF-47EA-863C-99DBFDF1756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Non-Native placements</c:v>
                </c:pt>
              </c:strCache>
            </c:strRef>
          </c:tx>
          <c:explosion val="1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E35-4689-86BC-6B53E32E168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E35-4689-86BC-6B53E32E168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Sheet1!$A$4:$A$5</c:f>
              <c:strCache>
                <c:ptCount val="2"/>
                <c:pt idx="0">
                  <c:v>Non-Native Placement</c:v>
                </c:pt>
                <c:pt idx="1">
                  <c:v>Native placement</c:v>
                </c:pt>
              </c:strCache>
            </c:strRef>
          </c:cat>
          <c:val>
            <c:numRef>
              <c:f>Sheet1!$B$4:$B$5</c:f>
              <c:numCache>
                <c:formatCode>General</c:formatCode>
                <c:ptCount val="2"/>
                <c:pt idx="0">
                  <c:v>9</c:v>
                </c:pt>
                <c:pt idx="1">
                  <c:v>1</c:v>
                </c:pt>
              </c:numCache>
            </c:numRef>
          </c:val>
          <c:extLst>
            <c:ext xmlns:c16="http://schemas.microsoft.com/office/drawing/2014/chart" uri="{C3380CC4-5D6E-409C-BE32-E72D297353CC}">
              <c16:uniqueId val="{00000004-8E35-4689-86BC-6B53E32E168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E52AE-4456-4A13-90C0-B62DC7BE7667}"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0F31888-6323-429A-8ED1-2DC66FD03722}">
      <dgm:prSet phldrT="[Text]"/>
      <dgm:spPr>
        <a:solidFill>
          <a:srgbClr val="FF0000"/>
        </a:solidFill>
      </dgm:spPr>
      <dgm:t>
        <a:bodyPr/>
        <a:lstStyle/>
        <a:p>
          <a:r>
            <a:rPr lang="en-US" dirty="0"/>
            <a:t>Community/Culture</a:t>
          </a:r>
        </a:p>
      </dgm:t>
    </dgm:pt>
    <dgm:pt modelId="{4DEA84EF-C6D4-4D64-A7D8-839919B58F12}" type="parTrans" cxnId="{F04EC310-6D50-4AD2-85B1-41F9013A3731}">
      <dgm:prSet/>
      <dgm:spPr/>
      <dgm:t>
        <a:bodyPr/>
        <a:lstStyle/>
        <a:p>
          <a:endParaRPr lang="en-US"/>
        </a:p>
      </dgm:t>
    </dgm:pt>
    <dgm:pt modelId="{027C3E27-B138-427E-AA73-A52C76F2C568}" type="sibTrans" cxnId="{F04EC310-6D50-4AD2-85B1-41F9013A3731}">
      <dgm:prSet/>
      <dgm:spPr/>
      <dgm:t>
        <a:bodyPr/>
        <a:lstStyle/>
        <a:p>
          <a:endParaRPr lang="en-US"/>
        </a:p>
      </dgm:t>
    </dgm:pt>
    <dgm:pt modelId="{70891FC7-F674-45D6-B878-415D70970C1A}">
      <dgm:prSet phldrT="[Text]"/>
      <dgm:spPr>
        <a:solidFill>
          <a:schemeClr val="tx1"/>
        </a:solidFill>
      </dgm:spPr>
      <dgm:t>
        <a:bodyPr/>
        <a:lstStyle/>
        <a:p>
          <a:r>
            <a:rPr lang="en-US" dirty="0"/>
            <a:t>Relatives</a:t>
          </a:r>
        </a:p>
      </dgm:t>
    </dgm:pt>
    <dgm:pt modelId="{746772C2-11DF-4015-85DD-30C0B7149DB7}" type="parTrans" cxnId="{F0C357F1-6EBA-4561-BBF5-E7EFCE5C32C6}">
      <dgm:prSet/>
      <dgm:spPr/>
      <dgm:t>
        <a:bodyPr/>
        <a:lstStyle/>
        <a:p>
          <a:endParaRPr lang="en-US"/>
        </a:p>
      </dgm:t>
    </dgm:pt>
    <dgm:pt modelId="{B2B2586D-5FB4-4E23-9CA9-778FDC1E7A19}" type="sibTrans" cxnId="{F0C357F1-6EBA-4561-BBF5-E7EFCE5C32C6}">
      <dgm:prSet/>
      <dgm:spPr/>
      <dgm:t>
        <a:bodyPr/>
        <a:lstStyle/>
        <a:p>
          <a:endParaRPr lang="en-US"/>
        </a:p>
      </dgm:t>
    </dgm:pt>
    <dgm:pt modelId="{649954E6-3C63-4389-9246-B1F42CF6EF4D}">
      <dgm:prSet phldrT="[Text]"/>
      <dgm:spPr>
        <a:solidFill>
          <a:srgbClr val="FFFF00"/>
        </a:solidFill>
      </dgm:spPr>
      <dgm:t>
        <a:bodyPr/>
        <a:lstStyle/>
        <a:p>
          <a:r>
            <a:rPr lang="en-US" dirty="0">
              <a:solidFill>
                <a:schemeClr val="tx1"/>
              </a:solidFill>
            </a:rPr>
            <a:t>Families</a:t>
          </a:r>
        </a:p>
      </dgm:t>
    </dgm:pt>
    <dgm:pt modelId="{34024B6C-FC1C-4122-9B21-19141C9FBF22}" type="parTrans" cxnId="{6F3A752E-8F6D-44A2-A7C1-D3F259F6B686}">
      <dgm:prSet/>
      <dgm:spPr/>
      <dgm:t>
        <a:bodyPr/>
        <a:lstStyle/>
        <a:p>
          <a:endParaRPr lang="en-US"/>
        </a:p>
      </dgm:t>
    </dgm:pt>
    <dgm:pt modelId="{EDC6A68F-C3E2-4E86-BB22-FAD6233AB291}" type="sibTrans" cxnId="{6F3A752E-8F6D-44A2-A7C1-D3F259F6B686}">
      <dgm:prSet/>
      <dgm:spPr/>
      <dgm:t>
        <a:bodyPr/>
        <a:lstStyle/>
        <a:p>
          <a:endParaRPr lang="en-US"/>
        </a:p>
      </dgm:t>
    </dgm:pt>
    <dgm:pt modelId="{373B118A-0423-4551-BB3E-4DB77A4BF4F3}">
      <dgm:prSet phldrT="[Text]"/>
      <dgm:spPr>
        <a:solidFill>
          <a:srgbClr val="FFFF00"/>
        </a:solidFill>
      </dgm:spPr>
      <dgm:t>
        <a:bodyPr/>
        <a:lstStyle/>
        <a:p>
          <a:endParaRPr lang="en-US" dirty="0">
            <a:solidFill>
              <a:schemeClr val="tx1"/>
            </a:solidFill>
          </a:endParaRPr>
        </a:p>
      </dgm:t>
    </dgm:pt>
    <dgm:pt modelId="{9B51D9A3-33A9-4E85-8D46-CA331B1B026B}" type="parTrans" cxnId="{7681163D-78EC-42D3-B3A2-0A96B7CA1D32}">
      <dgm:prSet/>
      <dgm:spPr/>
      <dgm:t>
        <a:bodyPr/>
        <a:lstStyle/>
        <a:p>
          <a:endParaRPr lang="en-US"/>
        </a:p>
      </dgm:t>
    </dgm:pt>
    <dgm:pt modelId="{DF4354B5-4FD1-4990-AEEE-0C82FA555ED3}" type="sibTrans" cxnId="{7681163D-78EC-42D3-B3A2-0A96B7CA1D32}">
      <dgm:prSet/>
      <dgm:spPr/>
      <dgm:t>
        <a:bodyPr/>
        <a:lstStyle/>
        <a:p>
          <a:endParaRPr lang="en-US"/>
        </a:p>
      </dgm:t>
    </dgm:pt>
    <dgm:pt modelId="{2C127C69-13F7-4B52-B46F-2307A772C2F1}" type="pres">
      <dgm:prSet presAssocID="{7A5E52AE-4456-4A13-90C0-B62DC7BE7667}" presName="Name0" presStyleCnt="0">
        <dgm:presLayoutVars>
          <dgm:chMax val="7"/>
          <dgm:resizeHandles val="exact"/>
        </dgm:presLayoutVars>
      </dgm:prSet>
      <dgm:spPr/>
    </dgm:pt>
    <dgm:pt modelId="{D3BCB7F0-9855-43E4-94C1-FF7011FEE8F5}" type="pres">
      <dgm:prSet presAssocID="{7A5E52AE-4456-4A13-90C0-B62DC7BE7667}" presName="comp1" presStyleCnt="0"/>
      <dgm:spPr/>
    </dgm:pt>
    <dgm:pt modelId="{17DA039A-1A9F-42D7-BE6C-C25B109D23D5}" type="pres">
      <dgm:prSet presAssocID="{7A5E52AE-4456-4A13-90C0-B62DC7BE7667}" presName="circle1" presStyleLbl="node1" presStyleIdx="0" presStyleCnt="4" custLinFactNeighborX="0"/>
      <dgm:spPr/>
    </dgm:pt>
    <dgm:pt modelId="{A8F63C45-8A7A-4638-809A-6CBCD35E35EC}" type="pres">
      <dgm:prSet presAssocID="{7A5E52AE-4456-4A13-90C0-B62DC7BE7667}" presName="c1text" presStyleLbl="node1" presStyleIdx="0" presStyleCnt="4">
        <dgm:presLayoutVars>
          <dgm:bulletEnabled val="1"/>
        </dgm:presLayoutVars>
      </dgm:prSet>
      <dgm:spPr/>
    </dgm:pt>
    <dgm:pt modelId="{6CF548B7-C12C-4C5E-801F-3EF310AE8940}" type="pres">
      <dgm:prSet presAssocID="{7A5E52AE-4456-4A13-90C0-B62DC7BE7667}" presName="comp2" presStyleCnt="0"/>
      <dgm:spPr/>
    </dgm:pt>
    <dgm:pt modelId="{3989D3BD-E404-498C-B2D6-E28FCF60337A}" type="pres">
      <dgm:prSet presAssocID="{7A5E52AE-4456-4A13-90C0-B62DC7BE7667}" presName="circle2" presStyleLbl="node1" presStyleIdx="1" presStyleCnt="4" custLinFactNeighborX="699" custLinFactNeighborY="-6366"/>
      <dgm:spPr/>
    </dgm:pt>
    <dgm:pt modelId="{2654ED44-DF78-40F4-9CE8-48747A3806CD}" type="pres">
      <dgm:prSet presAssocID="{7A5E52AE-4456-4A13-90C0-B62DC7BE7667}" presName="c2text" presStyleLbl="node1" presStyleIdx="1" presStyleCnt="4">
        <dgm:presLayoutVars>
          <dgm:bulletEnabled val="1"/>
        </dgm:presLayoutVars>
      </dgm:prSet>
      <dgm:spPr/>
    </dgm:pt>
    <dgm:pt modelId="{2E8692A8-B229-4014-83BE-95215B1F762F}" type="pres">
      <dgm:prSet presAssocID="{7A5E52AE-4456-4A13-90C0-B62DC7BE7667}" presName="comp3" presStyleCnt="0"/>
      <dgm:spPr/>
    </dgm:pt>
    <dgm:pt modelId="{98A1A600-F496-409D-B06E-C64A8499352C}" type="pres">
      <dgm:prSet presAssocID="{7A5E52AE-4456-4A13-90C0-B62DC7BE7667}" presName="circle3" presStyleLbl="node1" presStyleIdx="2" presStyleCnt="4" custScaleY="77279" custLinFactNeighborX="924" custLinFactNeighborY="-25540"/>
      <dgm:spPr/>
    </dgm:pt>
    <dgm:pt modelId="{9B61613A-BA4D-4843-9B87-B4726C46AC44}" type="pres">
      <dgm:prSet presAssocID="{7A5E52AE-4456-4A13-90C0-B62DC7BE7667}" presName="c3text" presStyleLbl="node1" presStyleIdx="2" presStyleCnt="4">
        <dgm:presLayoutVars>
          <dgm:bulletEnabled val="1"/>
        </dgm:presLayoutVars>
      </dgm:prSet>
      <dgm:spPr/>
    </dgm:pt>
    <dgm:pt modelId="{45FFCE3B-E63D-421C-8D76-EA1349F6620B}" type="pres">
      <dgm:prSet presAssocID="{7A5E52AE-4456-4A13-90C0-B62DC7BE7667}" presName="comp4" presStyleCnt="0"/>
      <dgm:spPr/>
    </dgm:pt>
    <dgm:pt modelId="{DF8BB003-1A63-44C2-A9DD-88676B6AF5C8}" type="pres">
      <dgm:prSet presAssocID="{7A5E52AE-4456-4A13-90C0-B62DC7BE7667}" presName="circle4" presStyleLbl="node1" presStyleIdx="3" presStyleCnt="4" custFlipVert="1" custFlipHor="1" custScaleX="2330" custScaleY="2330"/>
      <dgm:spPr/>
    </dgm:pt>
    <dgm:pt modelId="{8D6E9372-DC5A-4B39-979B-2B308579EF1A}" type="pres">
      <dgm:prSet presAssocID="{7A5E52AE-4456-4A13-90C0-B62DC7BE7667}" presName="c4text" presStyleLbl="node1" presStyleIdx="3" presStyleCnt="4">
        <dgm:presLayoutVars>
          <dgm:bulletEnabled val="1"/>
        </dgm:presLayoutVars>
      </dgm:prSet>
      <dgm:spPr/>
    </dgm:pt>
  </dgm:ptLst>
  <dgm:cxnLst>
    <dgm:cxn modelId="{5656370C-13CF-4E00-9CB6-AAF599AA02B2}" type="presOf" srcId="{70891FC7-F674-45D6-B878-415D70970C1A}" destId="{3989D3BD-E404-498C-B2D6-E28FCF60337A}" srcOrd="0" destOrd="0" presId="urn:microsoft.com/office/officeart/2005/8/layout/venn2"/>
    <dgm:cxn modelId="{F04EC310-6D50-4AD2-85B1-41F9013A3731}" srcId="{7A5E52AE-4456-4A13-90C0-B62DC7BE7667}" destId="{A0F31888-6323-429A-8ED1-2DC66FD03722}" srcOrd="0" destOrd="0" parTransId="{4DEA84EF-C6D4-4D64-A7D8-839919B58F12}" sibTransId="{027C3E27-B138-427E-AA73-A52C76F2C568}"/>
    <dgm:cxn modelId="{098FC22A-7681-4870-8543-A96514D78170}" type="presOf" srcId="{649954E6-3C63-4389-9246-B1F42CF6EF4D}" destId="{9B61613A-BA4D-4843-9B87-B4726C46AC44}" srcOrd="1" destOrd="0" presId="urn:microsoft.com/office/officeart/2005/8/layout/venn2"/>
    <dgm:cxn modelId="{6F3A752E-8F6D-44A2-A7C1-D3F259F6B686}" srcId="{7A5E52AE-4456-4A13-90C0-B62DC7BE7667}" destId="{649954E6-3C63-4389-9246-B1F42CF6EF4D}" srcOrd="2" destOrd="0" parTransId="{34024B6C-FC1C-4122-9B21-19141C9FBF22}" sibTransId="{EDC6A68F-C3E2-4E86-BB22-FAD6233AB291}"/>
    <dgm:cxn modelId="{C834D633-FA34-4858-8723-A26A6003F8B3}" type="presOf" srcId="{649954E6-3C63-4389-9246-B1F42CF6EF4D}" destId="{98A1A600-F496-409D-B06E-C64A8499352C}" srcOrd="0" destOrd="0" presId="urn:microsoft.com/office/officeart/2005/8/layout/venn2"/>
    <dgm:cxn modelId="{7681163D-78EC-42D3-B3A2-0A96B7CA1D32}" srcId="{7A5E52AE-4456-4A13-90C0-B62DC7BE7667}" destId="{373B118A-0423-4551-BB3E-4DB77A4BF4F3}" srcOrd="3" destOrd="0" parTransId="{9B51D9A3-33A9-4E85-8D46-CA331B1B026B}" sibTransId="{DF4354B5-4FD1-4990-AEEE-0C82FA555ED3}"/>
    <dgm:cxn modelId="{298B6B68-A954-4DF6-90DC-61F8995F70CE}" type="presOf" srcId="{373B118A-0423-4551-BB3E-4DB77A4BF4F3}" destId="{8D6E9372-DC5A-4B39-979B-2B308579EF1A}" srcOrd="1" destOrd="0" presId="urn:microsoft.com/office/officeart/2005/8/layout/venn2"/>
    <dgm:cxn modelId="{75C2AB9F-AE19-40AF-A344-FECFB7EE37B3}" type="presOf" srcId="{A0F31888-6323-429A-8ED1-2DC66FD03722}" destId="{A8F63C45-8A7A-4638-809A-6CBCD35E35EC}" srcOrd="1" destOrd="0" presId="urn:microsoft.com/office/officeart/2005/8/layout/venn2"/>
    <dgm:cxn modelId="{AF97A4A2-D138-4296-AEFC-5E05424B05D6}" type="presOf" srcId="{70891FC7-F674-45D6-B878-415D70970C1A}" destId="{2654ED44-DF78-40F4-9CE8-48747A3806CD}" srcOrd="1" destOrd="0" presId="urn:microsoft.com/office/officeart/2005/8/layout/venn2"/>
    <dgm:cxn modelId="{32553CCA-EAD9-4FB0-ACD2-AAABA276D017}" type="presOf" srcId="{373B118A-0423-4551-BB3E-4DB77A4BF4F3}" destId="{DF8BB003-1A63-44C2-A9DD-88676B6AF5C8}" srcOrd="0" destOrd="0" presId="urn:microsoft.com/office/officeart/2005/8/layout/venn2"/>
    <dgm:cxn modelId="{F0C357F1-6EBA-4561-BBF5-E7EFCE5C32C6}" srcId="{7A5E52AE-4456-4A13-90C0-B62DC7BE7667}" destId="{70891FC7-F674-45D6-B878-415D70970C1A}" srcOrd="1" destOrd="0" parTransId="{746772C2-11DF-4015-85DD-30C0B7149DB7}" sibTransId="{B2B2586D-5FB4-4E23-9CA9-778FDC1E7A19}"/>
    <dgm:cxn modelId="{3A77C1F1-1592-4342-B4F0-CFF8F756C293}" type="presOf" srcId="{A0F31888-6323-429A-8ED1-2DC66FD03722}" destId="{17DA039A-1A9F-42D7-BE6C-C25B109D23D5}" srcOrd="0" destOrd="0" presId="urn:microsoft.com/office/officeart/2005/8/layout/venn2"/>
    <dgm:cxn modelId="{CA5CC9FC-BF07-4837-B4AF-A0144DA17735}" type="presOf" srcId="{7A5E52AE-4456-4A13-90C0-B62DC7BE7667}" destId="{2C127C69-13F7-4B52-B46F-2307A772C2F1}" srcOrd="0" destOrd="0" presId="urn:microsoft.com/office/officeart/2005/8/layout/venn2"/>
    <dgm:cxn modelId="{86F4AF80-F71A-4A18-A177-03F82E38325B}" type="presParOf" srcId="{2C127C69-13F7-4B52-B46F-2307A772C2F1}" destId="{D3BCB7F0-9855-43E4-94C1-FF7011FEE8F5}" srcOrd="0" destOrd="0" presId="urn:microsoft.com/office/officeart/2005/8/layout/venn2"/>
    <dgm:cxn modelId="{30AFEFB7-1026-418C-8B6B-3B570B6778C0}" type="presParOf" srcId="{D3BCB7F0-9855-43E4-94C1-FF7011FEE8F5}" destId="{17DA039A-1A9F-42D7-BE6C-C25B109D23D5}" srcOrd="0" destOrd="0" presId="urn:microsoft.com/office/officeart/2005/8/layout/venn2"/>
    <dgm:cxn modelId="{898EA659-D939-45FA-A6EB-8575C93A7177}" type="presParOf" srcId="{D3BCB7F0-9855-43E4-94C1-FF7011FEE8F5}" destId="{A8F63C45-8A7A-4638-809A-6CBCD35E35EC}" srcOrd="1" destOrd="0" presId="urn:microsoft.com/office/officeart/2005/8/layout/venn2"/>
    <dgm:cxn modelId="{CE93A5A5-59B3-4E2A-9EE9-68D88D88A8B8}" type="presParOf" srcId="{2C127C69-13F7-4B52-B46F-2307A772C2F1}" destId="{6CF548B7-C12C-4C5E-801F-3EF310AE8940}" srcOrd="1" destOrd="0" presId="urn:microsoft.com/office/officeart/2005/8/layout/venn2"/>
    <dgm:cxn modelId="{08273FBD-3175-4865-89E3-D00C282BE62B}" type="presParOf" srcId="{6CF548B7-C12C-4C5E-801F-3EF310AE8940}" destId="{3989D3BD-E404-498C-B2D6-E28FCF60337A}" srcOrd="0" destOrd="0" presId="urn:microsoft.com/office/officeart/2005/8/layout/venn2"/>
    <dgm:cxn modelId="{D55599AE-7899-4693-B709-9C0BD53C2110}" type="presParOf" srcId="{6CF548B7-C12C-4C5E-801F-3EF310AE8940}" destId="{2654ED44-DF78-40F4-9CE8-48747A3806CD}" srcOrd="1" destOrd="0" presId="urn:microsoft.com/office/officeart/2005/8/layout/venn2"/>
    <dgm:cxn modelId="{9A2FEE69-752B-4E8B-94D8-52AF12FEC5E4}" type="presParOf" srcId="{2C127C69-13F7-4B52-B46F-2307A772C2F1}" destId="{2E8692A8-B229-4014-83BE-95215B1F762F}" srcOrd="2" destOrd="0" presId="urn:microsoft.com/office/officeart/2005/8/layout/venn2"/>
    <dgm:cxn modelId="{3B700D98-B77A-43AE-900A-F5CD24B18F1A}" type="presParOf" srcId="{2E8692A8-B229-4014-83BE-95215B1F762F}" destId="{98A1A600-F496-409D-B06E-C64A8499352C}" srcOrd="0" destOrd="0" presId="urn:microsoft.com/office/officeart/2005/8/layout/venn2"/>
    <dgm:cxn modelId="{F45E79FC-184A-40FC-9974-CDACE7EA9D7C}" type="presParOf" srcId="{2E8692A8-B229-4014-83BE-95215B1F762F}" destId="{9B61613A-BA4D-4843-9B87-B4726C46AC44}" srcOrd="1" destOrd="0" presId="urn:microsoft.com/office/officeart/2005/8/layout/venn2"/>
    <dgm:cxn modelId="{50EE6CE3-141A-4DAC-B8C3-EBB8F211D4E4}" type="presParOf" srcId="{2C127C69-13F7-4B52-B46F-2307A772C2F1}" destId="{45FFCE3B-E63D-421C-8D76-EA1349F6620B}" srcOrd="3" destOrd="0" presId="urn:microsoft.com/office/officeart/2005/8/layout/venn2"/>
    <dgm:cxn modelId="{157E1777-A73B-49F8-9FCA-2589F00B8AA3}" type="presParOf" srcId="{45FFCE3B-E63D-421C-8D76-EA1349F6620B}" destId="{DF8BB003-1A63-44C2-A9DD-88676B6AF5C8}" srcOrd="0" destOrd="0" presId="urn:microsoft.com/office/officeart/2005/8/layout/venn2"/>
    <dgm:cxn modelId="{67203803-F70D-47AF-9656-2BED13EE4D0E}" type="presParOf" srcId="{45FFCE3B-E63D-421C-8D76-EA1349F6620B}" destId="{8D6E9372-DC5A-4B39-979B-2B308579EF1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A039A-1A9F-42D7-BE6C-C25B109D23D5}">
      <dsp:nvSpPr>
        <dsp:cNvPr id="0" name=""/>
        <dsp:cNvSpPr/>
      </dsp:nvSpPr>
      <dsp:spPr>
        <a:xfrm>
          <a:off x="1449659" y="0"/>
          <a:ext cx="4906535" cy="490653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Community/Culture</a:t>
          </a:r>
        </a:p>
      </dsp:txBody>
      <dsp:txXfrm>
        <a:off x="3216993" y="245326"/>
        <a:ext cx="1371867" cy="735980"/>
      </dsp:txXfrm>
    </dsp:sp>
    <dsp:sp modelId="{3989D3BD-E404-498C-B2D6-E28FCF60337A}">
      <dsp:nvSpPr>
        <dsp:cNvPr id="0" name=""/>
        <dsp:cNvSpPr/>
      </dsp:nvSpPr>
      <dsp:spPr>
        <a:xfrm>
          <a:off x="1967750" y="731426"/>
          <a:ext cx="3925228" cy="3925228"/>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t>Relatives</a:t>
          </a:r>
        </a:p>
      </dsp:txBody>
      <dsp:txXfrm>
        <a:off x="3244430" y="966940"/>
        <a:ext cx="1371867" cy="706541"/>
      </dsp:txXfrm>
    </dsp:sp>
    <dsp:sp modelId="{98A1A600-F496-409D-B06E-C64A8499352C}">
      <dsp:nvSpPr>
        <dsp:cNvPr id="0" name=""/>
        <dsp:cNvSpPr/>
      </dsp:nvSpPr>
      <dsp:spPr>
        <a:xfrm>
          <a:off x="2458168" y="1545180"/>
          <a:ext cx="2943921" cy="2275032"/>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Families</a:t>
          </a:r>
        </a:p>
      </dsp:txBody>
      <dsp:txXfrm>
        <a:off x="3244195" y="1715808"/>
        <a:ext cx="1371867" cy="511882"/>
      </dsp:txXfrm>
    </dsp:sp>
    <dsp:sp modelId="{DF8BB003-1A63-44C2-A9DD-88676B6AF5C8}">
      <dsp:nvSpPr>
        <dsp:cNvPr id="0" name=""/>
        <dsp:cNvSpPr/>
      </dsp:nvSpPr>
      <dsp:spPr>
        <a:xfrm flipH="1" flipV="1">
          <a:off x="3880062" y="3902363"/>
          <a:ext cx="45728" cy="45728"/>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rot="10800000">
        <a:off x="3886759" y="3913795"/>
        <a:ext cx="32335" cy="22864"/>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D2808E8-0339-4A14-9918-B35C79B31BF2}" type="datetimeFigureOut">
              <a:rPr lang="en-US" smtClean="0"/>
              <a:t>9/21/2022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D1BFE47-B568-495D-89A7-257BD2B897AB}" type="slidenum">
              <a:rPr lang="en-US" smtClean="0"/>
              <a:t>‹#›</a:t>
            </a:fld>
            <a:endParaRPr lang="en-US"/>
          </a:p>
        </p:txBody>
      </p:sp>
    </p:spTree>
    <p:extLst>
      <p:ext uri="{BB962C8B-B14F-4D97-AF65-F5344CB8AC3E}">
        <p14:creationId xmlns:p14="http://schemas.microsoft.com/office/powerpoint/2010/main" val="242975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5A77601-543E-43B6-ADAF-DB3F7D656F97}" type="datetimeFigureOut">
              <a:rPr lang="en-US" smtClean="0"/>
              <a:t>9/21/2022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F2F47A3-ECA3-4F31-8A1D-0A2837A3A9B2}" type="slidenum">
              <a:rPr lang="en-US" smtClean="0"/>
              <a:t>‹#›</a:t>
            </a:fld>
            <a:endParaRPr lang="en-US"/>
          </a:p>
        </p:txBody>
      </p:sp>
    </p:spTree>
    <p:extLst>
      <p:ext uri="{BB962C8B-B14F-4D97-AF65-F5344CB8AC3E}">
        <p14:creationId xmlns:p14="http://schemas.microsoft.com/office/powerpoint/2010/main" val="148850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PUBLIC DATA—Share as you wish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2011-2020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Black/African American children split out</a:t>
            </a:r>
          </a:p>
          <a:p>
            <a:endParaRPr lang="en-US" dirty="0"/>
          </a:p>
          <a:p>
            <a:endParaRPr lang="en-US" dirty="0"/>
          </a:p>
          <a:p>
            <a:r>
              <a:rPr lang="en-US" dirty="0"/>
              <a:t>Children &lt; age 18</a:t>
            </a:r>
          </a:p>
          <a:p>
            <a:r>
              <a:rPr lang="en-US" dirty="0"/>
              <a:t>Race</a:t>
            </a:r>
            <a:r>
              <a:rPr lang="en-US" baseline="0" dirty="0"/>
              <a:t> calculation based off primary race (</a:t>
            </a:r>
            <a:r>
              <a:rPr lang="en-US" sz="1200" kern="1200" dirty="0">
                <a:solidFill>
                  <a:schemeClr val="tx1"/>
                </a:solidFill>
                <a:effectLst/>
                <a:latin typeface="+mn-lt"/>
                <a:ea typeface="+mn-ea"/>
                <a:cs typeface="+mn-cs"/>
              </a:rPr>
              <a:t>Counts are children identified as Native American/Alaska Native alone)</a:t>
            </a:r>
            <a:endParaRPr lang="en-US" baseline="0" dirty="0"/>
          </a:p>
          <a:p>
            <a:r>
              <a:rPr lang="en-US" b="1" baseline="0" dirty="0"/>
              <a:t>Source: National AFCARS files obtained from National Data Archive on Child Abuse and Neglect (NDANCA) at Cornell University</a:t>
            </a:r>
          </a:p>
          <a:p>
            <a:endParaRPr lang="en-US" baseline="0" dirty="0"/>
          </a:p>
          <a:p>
            <a:r>
              <a:rPr lang="en-US" baseline="0" dirty="0"/>
              <a:t>Calculation of % placed with non-native families includes children in all placement settings except: trial return home, run-a-way, or supervised independent living situations.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30524F-116D-4510-A54B-BA2D96A350A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014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work of the</a:t>
            </a:r>
            <a:r>
              <a:rPr lang="en-US" baseline="0" dirty="0"/>
              <a:t> gold standard philosophy believes that children are best raised within their family, relatives and communities.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EDC46-10D2-4363-B683-5C9F665DC7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971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731" y="676865"/>
            <a:ext cx="2804871" cy="2147854"/>
          </a:xfrm>
          <a:prstGeom prst="rect">
            <a:avLst/>
          </a:prstGeom>
        </p:spPr>
        <p:txBody>
          <a:bodyPr>
            <a:normAutofit/>
          </a:bodyPr>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731" y="3042084"/>
            <a:ext cx="2804871" cy="1820984"/>
          </a:xfrm>
          <a:prstGeom prst="rect">
            <a:avLst/>
          </a:prstGeom>
        </p:spPr>
        <p:txBody>
          <a:bodyPr>
            <a:normAutofit/>
          </a:bodyPr>
          <a:lstStyle>
            <a:lvl1pPr marL="0" indent="0" algn="l">
              <a:buNone/>
              <a:defRPr sz="2800">
                <a:solidFill>
                  <a:srgbClr val="BCBA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3430652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descr="brown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505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2" name="Picture 1" descr="brown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9743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2" name="Picture 1" descr="brow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38925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2" name="Picture 1" descr="brown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9649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2" name="Picture 1" descr="brown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79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2" name="Picture 1" descr="brown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5819554" y="274842"/>
            <a:ext cx="3156210" cy="2022703"/>
          </a:xfrm>
          <a:prstGeom prst="rect">
            <a:avLst/>
          </a:prstGeom>
        </p:spPr>
        <p:txBody>
          <a:bodyPr/>
          <a:lstStyle>
            <a:lvl1pPr algn="l">
              <a:defRPr sz="4000">
                <a:solidFill>
                  <a:schemeClr val="bg1"/>
                </a:solidFill>
                <a:latin typeface="Arial"/>
                <a:cs typeface="Arial"/>
              </a:defRPr>
            </a:lvl1pPr>
          </a:lstStyle>
          <a:p>
            <a:r>
              <a:rPr lang="en-US"/>
              <a:t>Click to edit Master title style</a:t>
            </a:r>
            <a:endParaRPr lang="en-US" dirty="0"/>
          </a:p>
        </p:txBody>
      </p:sp>
      <p:sp>
        <p:nvSpPr>
          <p:cNvPr id="8" name="Subtitle 2"/>
          <p:cNvSpPr>
            <a:spLocks noGrp="1"/>
          </p:cNvSpPr>
          <p:nvPr>
            <p:ph type="subTitle" idx="1"/>
          </p:nvPr>
        </p:nvSpPr>
        <p:spPr>
          <a:xfrm>
            <a:off x="5819554" y="2782004"/>
            <a:ext cx="3156210" cy="2397753"/>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4590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3" name="Picture 2" descr="brown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445471" y="3725862"/>
            <a:ext cx="8388121" cy="1362075"/>
          </a:xfrm>
          <a:prstGeom prst="rect">
            <a:avLst/>
          </a:prstGeom>
        </p:spPr>
        <p:txBody>
          <a:bodyPr anchor="t"/>
          <a:lstStyle>
            <a:lvl1pPr algn="l">
              <a:defRPr sz="3500" b="1" cap="all">
                <a:solidFill>
                  <a:schemeClr val="bg1"/>
                </a:solidFill>
                <a:latin typeface="Arial"/>
                <a:cs typeface="Arial"/>
              </a:defRPr>
            </a:lvl1pPr>
          </a:lstStyle>
          <a:p>
            <a:r>
              <a:rPr lang="en-US"/>
              <a:t>Click to edit Master title style</a:t>
            </a:r>
            <a:endParaRPr lang="en-US" dirty="0"/>
          </a:p>
        </p:txBody>
      </p:sp>
      <p:sp>
        <p:nvSpPr>
          <p:cNvPr id="9" name="Text Placeholder 2"/>
          <p:cNvSpPr>
            <a:spLocks noGrp="1"/>
          </p:cNvSpPr>
          <p:nvPr>
            <p:ph type="body" idx="1"/>
          </p:nvPr>
        </p:nvSpPr>
        <p:spPr>
          <a:xfrm>
            <a:off x="445471" y="2225675"/>
            <a:ext cx="8049242" cy="1500187"/>
          </a:xfrm>
          <a:prstGeom prst="rect">
            <a:avLst/>
          </a:prstGeom>
        </p:spPr>
        <p:txBody>
          <a:bodyPr anchor="b"/>
          <a:lstStyle>
            <a:lvl1pPr marL="0" indent="0">
              <a:buNone/>
              <a:defRPr sz="2400">
                <a:solidFill>
                  <a:srgbClr val="C1BB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6927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add_pictur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17"/>
            <a:ext cx="9144000" cy="6855765"/>
          </a:xfrm>
          <a:prstGeom prst="rect">
            <a:avLst/>
          </a:prstGeom>
        </p:spPr>
      </p:pic>
      <p:sp>
        <p:nvSpPr>
          <p:cNvPr id="4" name="Picture Placeholder 3"/>
          <p:cNvSpPr>
            <a:spLocks noGrp="1"/>
          </p:cNvSpPr>
          <p:nvPr>
            <p:ph type="pic" sz="quarter" idx="10"/>
          </p:nvPr>
        </p:nvSpPr>
        <p:spPr>
          <a:xfrm>
            <a:off x="0" y="0"/>
            <a:ext cx="9144000" cy="1708150"/>
          </a:xfrm>
          <a:prstGeom prst="rect">
            <a:avLst/>
          </a:prstGeom>
        </p:spPr>
        <p:txBody>
          <a:bodyPr vert="horz"/>
          <a:lstStyle>
            <a:lvl1pPr marL="0" indent="0">
              <a:buNone/>
              <a:defRPr sz="1600">
                <a:latin typeface="Arial"/>
                <a:cs typeface="Arial"/>
              </a:defRPr>
            </a:lvl1pPr>
          </a:lstStyle>
          <a:p>
            <a:r>
              <a:rPr lang="en-US"/>
              <a:t>Click icon to add picture</a:t>
            </a:r>
            <a:endParaRPr lang="en-US" dirty="0"/>
          </a:p>
        </p:txBody>
      </p:sp>
      <p:sp>
        <p:nvSpPr>
          <p:cNvPr id="5" name="Title 1"/>
          <p:cNvSpPr>
            <a:spLocks noGrp="1"/>
          </p:cNvSpPr>
          <p:nvPr>
            <p:ph type="title"/>
          </p:nvPr>
        </p:nvSpPr>
        <p:spPr>
          <a:xfrm>
            <a:off x="457200" y="2113231"/>
            <a:ext cx="82296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6" name="Text Placeholder 3"/>
          <p:cNvSpPr>
            <a:spLocks noGrp="1"/>
          </p:cNvSpPr>
          <p:nvPr>
            <p:ph type="body" sz="half" idx="2"/>
          </p:nvPr>
        </p:nvSpPr>
        <p:spPr>
          <a:xfrm>
            <a:off x="457200" y="3273694"/>
            <a:ext cx="8229600" cy="2829678"/>
          </a:xfrm>
          <a:prstGeom prst="rect">
            <a:avLst/>
          </a:prstGeom>
        </p:spPr>
        <p:txBody>
          <a:bodyPr/>
          <a:lstStyle>
            <a:lvl1pPr marL="0" indent="0">
              <a:buNone/>
              <a:defRPr sz="28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817186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1117"/>
            <a:ext cx="9144000" cy="6855765"/>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905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731" y="676865"/>
            <a:ext cx="2804871" cy="2147854"/>
          </a:xfrm>
          <a:prstGeom prst="rect">
            <a:avLst/>
          </a:prstGeom>
        </p:spPr>
        <p:txBody>
          <a:bodyPr>
            <a:normAutofit/>
          </a:bodyPr>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731" y="3042084"/>
            <a:ext cx="2804871" cy="1820984"/>
          </a:xfrm>
          <a:prstGeom prst="rect">
            <a:avLst/>
          </a:prstGeom>
        </p:spPr>
        <p:txBody>
          <a:bodyPr>
            <a:normAutofit/>
          </a:bodyPr>
          <a:lstStyle>
            <a:lvl1pPr marL="0" indent="0" algn="l">
              <a:buNone/>
              <a:defRPr sz="2800">
                <a:solidFill>
                  <a:srgbClr val="BCBA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285273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835723"/>
          </a:xfrm>
          <a:prstGeom prst="rect">
            <a:avLst/>
          </a:prstGeom>
        </p:spPr>
        <p:txBody>
          <a:bodyPr/>
          <a:lstStyle>
            <a:lvl1pPr algn="l">
              <a:defRPr sz="3600">
                <a:solidFill>
                  <a:srgbClr val="BCBA22"/>
                </a:solidFill>
              </a:defRPr>
            </a:lvl1pPr>
          </a:lstStyle>
          <a:p>
            <a:r>
              <a:rPr lang="en-US" dirty="0"/>
              <a:t>Click to edit Master title style</a:t>
            </a:r>
          </a:p>
        </p:txBody>
      </p:sp>
      <p:sp>
        <p:nvSpPr>
          <p:cNvPr id="3" name="Content Placeholder 2"/>
          <p:cNvSpPr>
            <a:spLocks noGrp="1"/>
          </p:cNvSpPr>
          <p:nvPr>
            <p:ph idx="1"/>
          </p:nvPr>
        </p:nvSpPr>
        <p:spPr>
          <a:xfrm>
            <a:off x="457200" y="1455701"/>
            <a:ext cx="8229600" cy="4525963"/>
          </a:xfrm>
          <a:prstGeom prst="rect">
            <a:avLst/>
          </a:prstGeom>
        </p:spPr>
        <p:txBody>
          <a:bodyPr/>
          <a:lstStyle>
            <a:lvl1pPr>
              <a:defRPr>
                <a:solidFill>
                  <a:srgbClr val="4D4141"/>
                </a:solidFill>
              </a:defRPr>
            </a:lvl1pPr>
            <a:lvl2pPr>
              <a:defRPr>
                <a:solidFill>
                  <a:srgbClr val="4D4141"/>
                </a:solidFill>
              </a:defRPr>
            </a:lvl2pPr>
            <a:lvl3pPr>
              <a:defRPr>
                <a:solidFill>
                  <a:srgbClr val="4D4141"/>
                </a:solidFill>
              </a:defRPr>
            </a:lvl3pPr>
            <a:lvl4pPr>
              <a:defRPr>
                <a:solidFill>
                  <a:srgbClr val="4D4141"/>
                </a:solidFill>
              </a:defRPr>
            </a:lvl4pPr>
            <a:lvl5pPr>
              <a:defRPr>
                <a:solidFill>
                  <a:srgbClr val="4D414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146869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835723"/>
          </a:xfrm>
          <a:prstGeom prst="rect">
            <a:avLst/>
          </a:prstGeom>
        </p:spPr>
        <p:txBody>
          <a:bodyPr/>
          <a:lstStyle>
            <a:lvl1pPr algn="l">
              <a:defRPr sz="3600">
                <a:solidFill>
                  <a:srgbClr val="BCBA22"/>
                </a:solidFill>
              </a:defRPr>
            </a:lvl1pPr>
          </a:lstStyle>
          <a:p>
            <a:r>
              <a:rPr lang="en-US" dirty="0"/>
              <a:t>Click to edit Master title style</a:t>
            </a:r>
          </a:p>
        </p:txBody>
      </p:sp>
      <p:sp>
        <p:nvSpPr>
          <p:cNvPr id="3" name="Content Placeholder 2"/>
          <p:cNvSpPr>
            <a:spLocks noGrp="1"/>
          </p:cNvSpPr>
          <p:nvPr>
            <p:ph idx="1"/>
          </p:nvPr>
        </p:nvSpPr>
        <p:spPr>
          <a:xfrm>
            <a:off x="457200" y="1455701"/>
            <a:ext cx="8229600" cy="4525963"/>
          </a:xfrm>
          <a:prstGeom prst="rect">
            <a:avLst/>
          </a:prstGeom>
        </p:spPr>
        <p:txBody>
          <a:bodyPr/>
          <a:lstStyle>
            <a:lvl1pPr>
              <a:defRPr>
                <a:solidFill>
                  <a:srgbClr val="4D4141"/>
                </a:solidFill>
              </a:defRPr>
            </a:lvl1pPr>
            <a:lvl2pPr>
              <a:defRPr>
                <a:solidFill>
                  <a:srgbClr val="4D4141"/>
                </a:solidFill>
              </a:defRPr>
            </a:lvl2pPr>
            <a:lvl3pPr>
              <a:defRPr>
                <a:solidFill>
                  <a:srgbClr val="4D4141"/>
                </a:solidFill>
              </a:defRPr>
            </a:lvl3pPr>
            <a:lvl4pPr>
              <a:defRPr>
                <a:solidFill>
                  <a:srgbClr val="4D4141"/>
                </a:solidFill>
              </a:defRPr>
            </a:lvl4pPr>
            <a:lvl5pPr>
              <a:defRPr>
                <a:solidFill>
                  <a:srgbClr val="4D414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362373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796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59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781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03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910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6178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6122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5833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53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70"/>
            <a:ext cx="8229600" cy="877668"/>
          </a:xfrm>
          <a:prstGeom prst="rect">
            <a:avLst/>
          </a:prstGeom>
        </p:spPr>
        <p:txBody>
          <a:bodyPr/>
          <a:lstStyle>
            <a:lvl1pPr algn="l">
              <a:defRPr sz="3600">
                <a:solidFill>
                  <a:srgbClr val="BCBA22"/>
                </a:solidFill>
              </a:defRPr>
            </a:lvl1pPr>
          </a:lstStyle>
          <a:p>
            <a:r>
              <a:rPr lang="en-US" dirty="0"/>
              <a:t>Click to edit Master title style</a:t>
            </a:r>
          </a:p>
        </p:txBody>
      </p:sp>
      <p:sp>
        <p:nvSpPr>
          <p:cNvPr id="3" name="Content Placeholder 2"/>
          <p:cNvSpPr>
            <a:spLocks noGrp="1"/>
          </p:cNvSpPr>
          <p:nvPr>
            <p:ph sz="half" idx="1"/>
          </p:nvPr>
        </p:nvSpPr>
        <p:spPr>
          <a:xfrm>
            <a:off x="457200" y="1531753"/>
            <a:ext cx="40386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31753"/>
            <a:ext cx="40386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2538591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13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5F2460-8F35-4E62-B7E0-6B07DE85C5A1}" type="datetimeFigureOut">
              <a:rPr lang="en-US" smtClean="0">
                <a:solidFill>
                  <a:prstClr val="black">
                    <a:tint val="75000"/>
                  </a:prstClr>
                </a:solidFill>
              </a:rPr>
              <a:pPr/>
              <a:t>9/21/2022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82E9E6-74C5-45AA-948B-B08A0ABB27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87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731" y="676865"/>
            <a:ext cx="2804871" cy="2147854"/>
          </a:xfrm>
          <a:prstGeom prst="rect">
            <a:avLst/>
          </a:prstGeom>
        </p:spPr>
        <p:txBody>
          <a:bodyPr>
            <a:normAutofit/>
          </a:bodyPr>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7731" y="3042084"/>
            <a:ext cx="2804871" cy="1820984"/>
          </a:xfrm>
          <a:prstGeom prst="rect">
            <a:avLst/>
          </a:prstGeom>
        </p:spPr>
        <p:txBody>
          <a:bodyPr>
            <a:normAutofit/>
          </a:bodyPr>
          <a:lstStyle>
            <a:lvl1pPr marL="0" indent="0" algn="l">
              <a:buNone/>
              <a:defRPr sz="2800">
                <a:solidFill>
                  <a:srgbClr val="BCBA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1102352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4768"/>
            <a:ext cx="8229600" cy="835723"/>
          </a:xfrm>
          <a:prstGeom prst="rect">
            <a:avLst/>
          </a:prstGeom>
        </p:spPr>
        <p:txBody>
          <a:bodyPr/>
          <a:lstStyle>
            <a:lvl1pPr algn="l">
              <a:defRPr sz="3600">
                <a:solidFill>
                  <a:srgbClr val="BCBA22"/>
                </a:solidFill>
              </a:defRPr>
            </a:lvl1pPr>
          </a:lstStyle>
          <a:p>
            <a:r>
              <a:rPr lang="en-US" dirty="0"/>
              <a:t>Click to edit Master title style</a:t>
            </a:r>
          </a:p>
        </p:txBody>
      </p:sp>
      <p:sp>
        <p:nvSpPr>
          <p:cNvPr id="3" name="Content Placeholder 2"/>
          <p:cNvSpPr>
            <a:spLocks noGrp="1"/>
          </p:cNvSpPr>
          <p:nvPr>
            <p:ph idx="1"/>
          </p:nvPr>
        </p:nvSpPr>
        <p:spPr>
          <a:xfrm>
            <a:off x="457200" y="1455701"/>
            <a:ext cx="8229600" cy="4525963"/>
          </a:xfrm>
          <a:prstGeom prst="rect">
            <a:avLst/>
          </a:prstGeom>
        </p:spPr>
        <p:txBody>
          <a:bodyPr/>
          <a:lstStyle>
            <a:lvl1pPr>
              <a:defRPr>
                <a:solidFill>
                  <a:srgbClr val="4D4141"/>
                </a:solidFill>
              </a:defRPr>
            </a:lvl1pPr>
            <a:lvl2pPr>
              <a:defRPr>
                <a:solidFill>
                  <a:srgbClr val="4D4141"/>
                </a:solidFill>
              </a:defRPr>
            </a:lvl2pPr>
            <a:lvl3pPr>
              <a:defRPr>
                <a:solidFill>
                  <a:srgbClr val="4D4141"/>
                </a:solidFill>
              </a:defRPr>
            </a:lvl3pPr>
            <a:lvl4pPr>
              <a:defRPr>
                <a:solidFill>
                  <a:srgbClr val="4D4141"/>
                </a:solidFill>
              </a:defRPr>
            </a:lvl4pPr>
            <a:lvl5pPr>
              <a:defRPr>
                <a:solidFill>
                  <a:srgbClr val="4D414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934194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9970"/>
            <a:ext cx="8229600" cy="877668"/>
          </a:xfrm>
          <a:prstGeom prst="rect">
            <a:avLst/>
          </a:prstGeom>
        </p:spPr>
        <p:txBody>
          <a:bodyPr/>
          <a:lstStyle>
            <a:lvl1pPr algn="l">
              <a:defRPr sz="3600">
                <a:solidFill>
                  <a:srgbClr val="BCBA22"/>
                </a:solidFill>
              </a:defRPr>
            </a:lvl1pPr>
          </a:lstStyle>
          <a:p>
            <a:r>
              <a:rPr lang="en-US" dirty="0"/>
              <a:t>Click to edit Master title style</a:t>
            </a:r>
          </a:p>
        </p:txBody>
      </p:sp>
      <p:sp>
        <p:nvSpPr>
          <p:cNvPr id="3" name="Content Placeholder 2"/>
          <p:cNvSpPr>
            <a:spLocks noGrp="1"/>
          </p:cNvSpPr>
          <p:nvPr>
            <p:ph sz="half" idx="1"/>
          </p:nvPr>
        </p:nvSpPr>
        <p:spPr>
          <a:xfrm>
            <a:off x="457200" y="1531753"/>
            <a:ext cx="4038600" cy="3799501"/>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531753"/>
            <a:ext cx="4038600" cy="4103709"/>
          </a:xfrm>
          <a:prstGeom prst="rect">
            <a:avLst/>
          </a:prstGeom>
        </p:spPr>
        <p:txBody>
          <a:bodyPr/>
          <a:lstStyle>
            <a:lvl1pPr>
              <a:defRPr sz="2800">
                <a:solidFill>
                  <a:srgbClr val="4D4141"/>
                </a:solidFill>
              </a:defRPr>
            </a:lvl1pPr>
            <a:lvl2pPr>
              <a:defRPr sz="2400">
                <a:solidFill>
                  <a:srgbClr val="4D4141"/>
                </a:solidFill>
              </a:defRPr>
            </a:lvl2pPr>
            <a:lvl3pPr>
              <a:defRPr sz="2000">
                <a:solidFill>
                  <a:srgbClr val="4D4141"/>
                </a:solidFill>
              </a:defRPr>
            </a:lvl3pPr>
            <a:lvl4pPr>
              <a:defRPr sz="1800">
                <a:solidFill>
                  <a:srgbClr val="4D4141"/>
                </a:solidFill>
              </a:defRPr>
            </a:lvl4pPr>
            <a:lvl5pPr>
              <a:defRPr sz="1800">
                <a:solidFill>
                  <a:srgbClr val="4D414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1106644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3934168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206"/>
            <a:ext cx="7772400" cy="1362075"/>
          </a:xfrm>
          <a:prstGeom prst="rect">
            <a:avLst/>
          </a:prstGeom>
        </p:spPr>
        <p:txBody>
          <a:bodyPr anchor="t"/>
          <a:lstStyle>
            <a:lvl1pPr algn="l">
              <a:defRPr sz="4000" b="1" cap="all">
                <a:solidFill>
                  <a:srgbClr val="4D4141"/>
                </a:solidFill>
              </a:defRPr>
            </a:lvl1pPr>
          </a:lstStyle>
          <a:p>
            <a:r>
              <a:rPr lang="en-US" dirty="0"/>
              <a:t>Click to edit Master title style</a:t>
            </a:r>
          </a:p>
        </p:txBody>
      </p:sp>
      <p:sp>
        <p:nvSpPr>
          <p:cNvPr id="3" name="Text Placeholder 2"/>
          <p:cNvSpPr>
            <a:spLocks noGrp="1"/>
          </p:cNvSpPr>
          <p:nvPr>
            <p:ph type="body" idx="1"/>
          </p:nvPr>
        </p:nvSpPr>
        <p:spPr>
          <a:xfrm>
            <a:off x="722313" y="4350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147365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98889"/>
          </a:xfrm>
          <a:prstGeom prst="rect">
            <a:avLst/>
          </a:prstGeom>
        </p:spPr>
        <p:txBody>
          <a:bodyPr anchor="ctr"/>
          <a:lstStyle>
            <a:lvl1pPr>
              <a:defRPr sz="4000">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1228640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8ACB1-3594-2B4B-9E64-61224948F801}" type="slidenum">
              <a:rPr lang="en-US" smtClean="0"/>
              <a:t>‹#›</a:t>
            </a:fld>
            <a:endParaRPr lang="en-US"/>
          </a:p>
        </p:txBody>
      </p:sp>
      <p:sp>
        <p:nvSpPr>
          <p:cNvPr id="5" name="Text Placeholder 2"/>
          <p:cNvSpPr>
            <a:spLocks noGrp="1"/>
          </p:cNvSpPr>
          <p:nvPr>
            <p:ph type="body" idx="1" hasCustomPrompt="1"/>
          </p:nvPr>
        </p:nvSpPr>
        <p:spPr>
          <a:xfrm>
            <a:off x="478954" y="2966033"/>
            <a:ext cx="7772400" cy="1380025"/>
          </a:xfrm>
          <a:prstGeom prst="rect">
            <a:avLst/>
          </a:prstGeo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www.casey.org</a:t>
            </a:r>
            <a:endParaRPr lang="en-US" dirty="0"/>
          </a:p>
        </p:txBody>
      </p:sp>
    </p:spTree>
    <p:extLst>
      <p:ext uri="{BB962C8B-B14F-4D97-AF65-F5344CB8AC3E}">
        <p14:creationId xmlns:p14="http://schemas.microsoft.com/office/powerpoint/2010/main" val="4254671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D01866E-F69E-41A6-9400-1F714058D5A8}" type="slidenum">
              <a:rPr lang="en-US" smtClean="0"/>
              <a:pPr>
                <a:defRPr/>
              </a:pPr>
              <a:t>‹#›</a:t>
            </a:fld>
            <a:endParaRPr lang="en-US" dirty="0"/>
          </a:p>
        </p:txBody>
      </p:sp>
    </p:spTree>
    <p:extLst>
      <p:ext uri="{BB962C8B-B14F-4D97-AF65-F5344CB8AC3E}">
        <p14:creationId xmlns:p14="http://schemas.microsoft.com/office/powerpoint/2010/main" val="348788424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3480906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5" name="Picture 4" descr="blu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147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935206"/>
            <a:ext cx="7772400" cy="1362075"/>
          </a:xfrm>
          <a:prstGeom prst="rect">
            <a:avLst/>
          </a:prstGeom>
        </p:spPr>
        <p:txBody>
          <a:bodyPr anchor="t"/>
          <a:lstStyle>
            <a:lvl1pPr algn="l">
              <a:defRPr sz="4000" b="1" cap="all">
                <a:solidFill>
                  <a:srgbClr val="4D4141"/>
                </a:solidFill>
              </a:defRPr>
            </a:lvl1pPr>
          </a:lstStyle>
          <a:p>
            <a:r>
              <a:rPr lang="en-US" dirty="0"/>
              <a:t>Click to edit Master title style</a:t>
            </a:r>
          </a:p>
        </p:txBody>
      </p:sp>
      <p:sp>
        <p:nvSpPr>
          <p:cNvPr id="3" name="Text Placeholder 2"/>
          <p:cNvSpPr>
            <a:spLocks noGrp="1"/>
          </p:cNvSpPr>
          <p:nvPr>
            <p:ph type="body" idx="1"/>
          </p:nvPr>
        </p:nvSpPr>
        <p:spPr>
          <a:xfrm>
            <a:off x="722313" y="435019"/>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53548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798889"/>
          </a:xfrm>
          <a:prstGeom prst="rect">
            <a:avLst/>
          </a:prstGeom>
        </p:spPr>
        <p:txBody>
          <a:bodyPr anchor="ctr"/>
          <a:lstStyle>
            <a:lvl1pPr>
              <a:defRPr sz="4000">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398ACB1-3594-2B4B-9E64-61224948F801}" type="slidenum">
              <a:rPr lang="en-US" smtClean="0"/>
              <a:t>‹#›</a:t>
            </a:fld>
            <a:endParaRPr lang="en-US"/>
          </a:p>
        </p:txBody>
      </p:sp>
    </p:spTree>
    <p:extLst>
      <p:ext uri="{BB962C8B-B14F-4D97-AF65-F5344CB8AC3E}">
        <p14:creationId xmlns:p14="http://schemas.microsoft.com/office/powerpoint/2010/main" val="38492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8ACB1-3594-2B4B-9E64-61224948F801}" type="slidenum">
              <a:rPr lang="en-US" smtClean="0"/>
              <a:t>‹#›</a:t>
            </a:fld>
            <a:endParaRPr lang="en-US"/>
          </a:p>
        </p:txBody>
      </p:sp>
      <p:sp>
        <p:nvSpPr>
          <p:cNvPr id="5" name="Text Placeholder 2"/>
          <p:cNvSpPr>
            <a:spLocks noGrp="1"/>
          </p:cNvSpPr>
          <p:nvPr>
            <p:ph type="body" idx="1" hasCustomPrompt="1"/>
          </p:nvPr>
        </p:nvSpPr>
        <p:spPr>
          <a:xfrm>
            <a:off x="478954" y="2966033"/>
            <a:ext cx="7772400" cy="1380025"/>
          </a:xfrm>
          <a:prstGeom prst="rect">
            <a:avLst/>
          </a:prstGeom>
        </p:spPr>
        <p:txBody>
          <a:bodyPr anchor="ct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www.casey.org</a:t>
            </a:r>
            <a:endParaRPr lang="en-US" dirty="0"/>
          </a:p>
        </p:txBody>
      </p:sp>
    </p:spTree>
    <p:extLst>
      <p:ext uri="{BB962C8B-B14F-4D97-AF65-F5344CB8AC3E}">
        <p14:creationId xmlns:p14="http://schemas.microsoft.com/office/powerpoint/2010/main" val="366002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D01866E-F69E-41A6-9400-1F714058D5A8}" type="slidenum">
              <a:rPr lang="en-US" smtClean="0"/>
              <a:pPr>
                <a:defRPr/>
              </a:pPr>
              <a:t>‹#›</a:t>
            </a:fld>
            <a:endParaRPr lang="en-US" dirty="0"/>
          </a:p>
        </p:txBody>
      </p:sp>
    </p:spTree>
    <p:extLst>
      <p:ext uri="{BB962C8B-B14F-4D97-AF65-F5344CB8AC3E}">
        <p14:creationId xmlns:p14="http://schemas.microsoft.com/office/powerpoint/2010/main" val="4195488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5" name="Picture 4" descr="blu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457200" y="274638"/>
            <a:ext cx="8229600" cy="1143000"/>
          </a:xfrm>
          <a:prstGeom prst="rect">
            <a:avLst/>
          </a:prstGeom>
        </p:spPr>
        <p:txBody>
          <a:bodyPr/>
          <a:lstStyle>
            <a:lvl1pPr algn="l">
              <a:defRPr>
                <a:latin typeface="Arial"/>
                <a:cs typeface="Arial"/>
              </a:defRPr>
            </a:lvl1pPr>
          </a:lstStyle>
          <a:p>
            <a:r>
              <a:rPr lang="en-US"/>
              <a:t>Click to edit Master title style</a:t>
            </a:r>
            <a:endParaRPr lang="en-US" dirty="0"/>
          </a:p>
        </p:txBody>
      </p:sp>
      <p:sp>
        <p:nvSpPr>
          <p:cNvPr id="4" name="Content Placeholder 2"/>
          <p:cNvSpPr>
            <a:spLocks noGrp="1"/>
          </p:cNvSpPr>
          <p:nvPr>
            <p:ph idx="1"/>
          </p:nvPr>
        </p:nvSpPr>
        <p:spPr>
          <a:xfrm>
            <a:off x="457200" y="1600200"/>
            <a:ext cx="8229600" cy="4029307"/>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00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jpg"/><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8ACB1-3594-2B4B-9E64-61224948F801}" type="slidenum">
              <a:rPr lang="en-US" smtClean="0"/>
              <a:t>‹#›</a:t>
            </a:fld>
            <a:endParaRPr lang="en-US"/>
          </a:p>
        </p:txBody>
      </p:sp>
    </p:spTree>
    <p:extLst>
      <p:ext uri="{BB962C8B-B14F-4D97-AF65-F5344CB8AC3E}">
        <p14:creationId xmlns:p14="http://schemas.microsoft.com/office/powerpoint/2010/main" val="16511025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94" r:id="rId4"/>
    <p:sldLayoutId id="2147483689" r:id="rId5"/>
    <p:sldLayoutId id="2147483692" r:id="rId6"/>
    <p:sldLayoutId id="2147483693" r:id="rId7"/>
    <p:sldLayoutId id="2147483695" r:id="rId8"/>
    <p:sldLayoutId id="2147483696"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9156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fld id="{8F5F2460-8F35-4E62-B7E0-6B07DE85C5A1}" type="datetimeFigureOut">
              <a:rPr lang="en-US" smtClean="0">
                <a:solidFill>
                  <a:prstClr val="black">
                    <a:tint val="75000"/>
                  </a:prstClr>
                </a:solidFill>
              </a:rPr>
              <a:pPr defTabSz="514350"/>
              <a:t>9/21/2022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fld id="{2682E9E6-74C5-45AA-948B-B08A0ABB2701}" type="slidenum">
              <a:rPr lang="en-US" smtClean="0">
                <a:solidFill>
                  <a:prstClr val="black">
                    <a:tint val="75000"/>
                  </a:prstClr>
                </a:solidFill>
              </a:rPr>
              <a:pPr defTabSz="514350"/>
              <a:t>‹#›</a:t>
            </a:fld>
            <a:endParaRPr lang="en-US">
              <a:solidFill>
                <a:prstClr val="black">
                  <a:tint val="75000"/>
                </a:prstClr>
              </a:solidFill>
            </a:endParaRPr>
          </a:p>
        </p:txBody>
      </p:sp>
    </p:spTree>
    <p:extLst>
      <p:ext uri="{BB962C8B-B14F-4D97-AF65-F5344CB8AC3E}">
        <p14:creationId xmlns:p14="http://schemas.microsoft.com/office/powerpoint/2010/main" val="484943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8ACB1-3594-2B4B-9E64-61224948F801}" type="slidenum">
              <a:rPr lang="en-US" smtClean="0"/>
              <a:t>‹#›</a:t>
            </a:fld>
            <a:endParaRPr lang="en-US"/>
          </a:p>
        </p:txBody>
      </p:sp>
    </p:spTree>
    <p:extLst>
      <p:ext uri="{BB962C8B-B14F-4D97-AF65-F5344CB8AC3E}">
        <p14:creationId xmlns:p14="http://schemas.microsoft.com/office/powerpoint/2010/main" val="211045795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jtrope@case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52" y="91143"/>
            <a:ext cx="3307508" cy="3367101"/>
          </a:xfrm>
        </p:spPr>
        <p:txBody>
          <a:bodyPr>
            <a:normAutofit/>
          </a:bodyPr>
          <a:lstStyle/>
          <a:p>
            <a:pPr algn="ctr">
              <a:spcAft>
                <a:spcPts val="1200"/>
              </a:spcAft>
            </a:pPr>
            <a:r>
              <a:rPr kumimoji="0" lang="en-US" b="1" i="0" u="none" strike="noStrike" kern="1200" cap="none" spc="0" normalizeH="0" baseline="0" noProof="0" dirty="0">
                <a:ln>
                  <a:noFill/>
                </a:ln>
                <a:solidFill>
                  <a:prstClr val="white"/>
                </a:solidFill>
                <a:effectLst/>
                <a:uLnTx/>
                <a:uFillTx/>
                <a:latin typeface="Calibri"/>
                <a:ea typeface="+mj-ea"/>
                <a:cs typeface="+mj-cs"/>
              </a:rPr>
              <a:t>ICWA as the Gold Standard </a:t>
            </a:r>
            <a:br>
              <a:rPr kumimoji="0" lang="en-US" b="1" i="0" u="none" strike="noStrike" kern="1200" cap="none" spc="0" normalizeH="0" baseline="0" noProof="0" dirty="0">
                <a:ln>
                  <a:noFill/>
                </a:ln>
                <a:solidFill>
                  <a:prstClr val="white"/>
                </a:solidFill>
                <a:effectLst/>
                <a:uLnTx/>
                <a:uFillTx/>
                <a:latin typeface="Calibri"/>
                <a:ea typeface="+mj-ea"/>
                <a:cs typeface="+mj-cs"/>
              </a:rPr>
            </a:br>
            <a:r>
              <a:rPr kumimoji="0" lang="en-US" sz="2200" b="1" i="0" u="none" strike="noStrike" kern="1200" cap="none" spc="0" normalizeH="0" baseline="0" noProof="0" dirty="0">
                <a:ln>
                  <a:noFill/>
                </a:ln>
                <a:solidFill>
                  <a:prstClr val="white"/>
                </a:solidFill>
                <a:effectLst/>
                <a:uLnTx/>
                <a:uFillTx/>
                <a:latin typeface="Calibri"/>
                <a:ea typeface="+mj-ea"/>
                <a:cs typeface="+mj-cs"/>
              </a:rPr>
              <a:t>Presented as part of the 2022 5</a:t>
            </a:r>
            <a:r>
              <a:rPr kumimoji="0" lang="en-US" sz="2200" b="1" i="0" u="none" strike="noStrike" kern="1200" cap="none" spc="0" normalizeH="0" baseline="30000" noProof="0" dirty="0">
                <a:ln>
                  <a:noFill/>
                </a:ln>
                <a:solidFill>
                  <a:prstClr val="white"/>
                </a:solidFill>
                <a:effectLst/>
                <a:uLnTx/>
                <a:uFillTx/>
                <a:latin typeface="Calibri"/>
                <a:ea typeface="+mj-ea"/>
                <a:cs typeface="+mj-cs"/>
              </a:rPr>
              <a:t>th</a:t>
            </a:r>
            <a:r>
              <a:rPr kumimoji="0" lang="en-US" sz="2200" b="1" i="0" u="none" strike="noStrike" kern="1200" cap="none" spc="0" normalizeH="0" baseline="0" noProof="0" dirty="0">
                <a:ln>
                  <a:noFill/>
                </a:ln>
                <a:solidFill>
                  <a:prstClr val="white"/>
                </a:solidFill>
                <a:effectLst/>
                <a:uLnTx/>
                <a:uFillTx/>
                <a:latin typeface="Calibri"/>
                <a:ea typeface="+mj-ea"/>
                <a:cs typeface="+mj-cs"/>
              </a:rPr>
              <a:t> Annual </a:t>
            </a:r>
            <a:r>
              <a:rPr kumimoji="0" lang="en-US" sz="2200" b="1" i="0" u="none" strike="noStrike" kern="1200" cap="none" spc="0" normalizeH="0" baseline="0" noProof="0" dirty="0" err="1">
                <a:ln>
                  <a:noFill/>
                </a:ln>
                <a:solidFill>
                  <a:prstClr val="white"/>
                </a:solidFill>
                <a:effectLst/>
                <a:uLnTx/>
                <a:uFillTx/>
                <a:latin typeface="Calibri"/>
                <a:ea typeface="+mj-ea"/>
                <a:cs typeface="+mj-cs"/>
              </a:rPr>
              <a:t>Utteaka</a:t>
            </a:r>
            <a:r>
              <a:rPr kumimoji="0" lang="en-US" sz="2200" b="1" i="0" u="none" strike="noStrike" kern="1200" cap="none" spc="0" normalizeH="0" baseline="0" noProof="0" dirty="0">
                <a:ln>
                  <a:noFill/>
                </a:ln>
                <a:solidFill>
                  <a:prstClr val="white"/>
                </a:solidFill>
                <a:effectLst/>
                <a:uLnTx/>
                <a:uFillTx/>
                <a:latin typeface="Calibri"/>
                <a:ea typeface="+mj-ea"/>
                <a:cs typeface="+mj-cs"/>
              </a:rPr>
              <a:t> </a:t>
            </a:r>
            <a:r>
              <a:rPr kumimoji="0" lang="en-US" sz="2200" b="1" i="0" u="none" strike="noStrike" kern="1200" cap="none" spc="0" normalizeH="0" baseline="0" noProof="0" dirty="0" err="1">
                <a:ln>
                  <a:noFill/>
                </a:ln>
                <a:solidFill>
                  <a:prstClr val="white"/>
                </a:solidFill>
                <a:effectLst/>
                <a:uLnTx/>
                <a:uFillTx/>
                <a:latin typeface="Calibri"/>
                <a:ea typeface="+mj-ea"/>
                <a:cs typeface="+mj-cs"/>
              </a:rPr>
              <a:t>Naau</a:t>
            </a:r>
            <a:r>
              <a:rPr kumimoji="0" lang="en-US" sz="2200" b="1" i="0" u="none" strike="noStrike" kern="1200" cap="none" spc="0" normalizeH="0" baseline="0" noProof="0" dirty="0">
                <a:ln>
                  <a:noFill/>
                </a:ln>
                <a:solidFill>
                  <a:prstClr val="white"/>
                </a:solidFill>
                <a:effectLst/>
                <a:uLnTx/>
                <a:uFillTx/>
                <a:latin typeface="Calibri"/>
                <a:ea typeface="+mj-ea"/>
                <a:cs typeface="+mj-cs"/>
              </a:rPr>
              <a:t> </a:t>
            </a:r>
            <a:r>
              <a:rPr kumimoji="0" lang="en-US" sz="2200" b="1" i="0" u="none" strike="noStrike" kern="1200" cap="none" spc="0" normalizeH="0" baseline="0" noProof="0" dirty="0" err="1">
                <a:ln>
                  <a:noFill/>
                </a:ln>
                <a:solidFill>
                  <a:prstClr val="white"/>
                </a:solidFill>
                <a:effectLst/>
                <a:uLnTx/>
                <a:uFillTx/>
                <a:latin typeface="Calibri"/>
                <a:ea typeface="+mj-ea"/>
                <a:cs typeface="+mj-cs"/>
              </a:rPr>
              <a:t>Naawak</a:t>
            </a:r>
            <a:r>
              <a:rPr kumimoji="0" lang="en-US" sz="2200" b="1" i="0" u="none" strike="noStrike" kern="1200" cap="none" spc="0" normalizeH="0" baseline="0" noProof="0" dirty="0">
                <a:ln>
                  <a:noFill/>
                </a:ln>
                <a:solidFill>
                  <a:prstClr val="white"/>
                </a:solidFill>
                <a:effectLst/>
                <a:uLnTx/>
                <a:uFillTx/>
                <a:latin typeface="Calibri"/>
                <a:ea typeface="+mj-ea"/>
                <a:cs typeface="+mj-cs"/>
              </a:rPr>
              <a:t> ICWA and Child Welfare Conference </a:t>
            </a:r>
            <a:r>
              <a:rPr lang="en-US" sz="2000" b="1" dirty="0">
                <a:solidFill>
                  <a:prstClr val="white"/>
                </a:solidFill>
                <a:latin typeface="Calibri"/>
              </a:rPr>
              <a:t>Casino del Sol, Tucson, AZ October 12, 2022</a:t>
            </a:r>
            <a:endParaRPr lang="en-US" sz="2000" b="1" dirty="0"/>
          </a:p>
        </p:txBody>
      </p:sp>
      <p:sp>
        <p:nvSpPr>
          <p:cNvPr id="3" name="Subtitle 2"/>
          <p:cNvSpPr>
            <a:spLocks noGrp="1"/>
          </p:cNvSpPr>
          <p:nvPr>
            <p:ph type="subTitle" idx="1"/>
          </p:nvPr>
        </p:nvSpPr>
        <p:spPr>
          <a:xfrm>
            <a:off x="95794" y="3429000"/>
            <a:ext cx="3061244" cy="1775136"/>
          </a:xfrm>
        </p:spPr>
        <p:txBody>
          <a:bodyPr>
            <a:noAutofit/>
          </a:bodyPr>
          <a:lstStyle/>
          <a:p>
            <a:pPr marL="166688" algn="ctr"/>
            <a:r>
              <a:rPr lang="en-US" sz="2000" dirty="0">
                <a:solidFill>
                  <a:srgbClr val="FFC000"/>
                </a:solidFill>
              </a:rPr>
              <a:t>Presented by Jack F. Trope, Sr. Director, Indian Child Welfare Program</a:t>
            </a:r>
          </a:p>
        </p:txBody>
      </p:sp>
    </p:spTree>
    <p:extLst>
      <p:ext uri="{BB962C8B-B14F-4D97-AF65-F5344CB8AC3E}">
        <p14:creationId xmlns:p14="http://schemas.microsoft.com/office/powerpoint/2010/main" val="119293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5" y="269966"/>
            <a:ext cx="8202967" cy="768545"/>
          </a:xfrm>
        </p:spPr>
        <p:txBody>
          <a:bodyPr/>
          <a:lstStyle/>
          <a:p>
            <a:pPr algn="ctr"/>
            <a:r>
              <a:rPr lang="en-US" dirty="0">
                <a:solidFill>
                  <a:schemeClr val="tx1"/>
                </a:solidFill>
              </a:rPr>
              <a:t>Indian Child Welfare Act of 1978 (ICWA)</a:t>
            </a:r>
          </a:p>
        </p:txBody>
      </p:sp>
      <p:sp>
        <p:nvSpPr>
          <p:cNvPr id="3" name="Content Placeholder 2"/>
          <p:cNvSpPr>
            <a:spLocks noGrp="1"/>
          </p:cNvSpPr>
          <p:nvPr>
            <p:ph idx="1"/>
          </p:nvPr>
        </p:nvSpPr>
        <p:spPr>
          <a:xfrm>
            <a:off x="443884" y="844731"/>
            <a:ext cx="8229600" cy="4622088"/>
          </a:xfrm>
        </p:spPr>
        <p:txBody>
          <a:bodyPr/>
          <a:lstStyle/>
          <a:p>
            <a:pPr algn="just">
              <a:buFont typeface="Wingdings" panose="05000000000000000000" pitchFamily="2" charset="2"/>
              <a:buChar char="Ø"/>
            </a:pPr>
            <a:r>
              <a:rPr lang="en-US" sz="2800" dirty="0"/>
              <a:t>Response to problems identified in state child welfare systems</a:t>
            </a:r>
          </a:p>
          <a:p>
            <a:pPr algn="just">
              <a:buFont typeface="Wingdings" panose="05000000000000000000" pitchFamily="2" charset="2"/>
              <a:buChar char="Ø"/>
            </a:pPr>
            <a:r>
              <a:rPr lang="en-US" sz="2800" dirty="0"/>
              <a:t>Act pertains to children in state systems; it does not apply to children under tribal jurisdiction; families who currently live or have a permanent home on the reservation are subject to the Tribal Code, not ICWA</a:t>
            </a:r>
          </a:p>
          <a:p>
            <a:pPr algn="just">
              <a:buFont typeface="Wingdings" panose="05000000000000000000" pitchFamily="2" charset="2"/>
              <a:buChar char="Ø"/>
            </a:pPr>
            <a:r>
              <a:rPr lang="en-US" sz="2800" dirty="0"/>
              <a:t>Purpose of Act:  to curtail state authority</a:t>
            </a:r>
          </a:p>
          <a:p>
            <a:pPr algn="just">
              <a:buFont typeface="Wingdings" panose="05000000000000000000" pitchFamily="2" charset="2"/>
              <a:buChar char="Ø"/>
            </a:pPr>
            <a:r>
              <a:rPr lang="en-US" sz="2800" dirty="0"/>
              <a:t>Adds federal standards to state child welfare law, but does not replace state law except where state law is inconsistent with ICWA</a:t>
            </a:r>
          </a:p>
        </p:txBody>
      </p:sp>
    </p:spTree>
    <p:extLst>
      <p:ext uri="{BB962C8B-B14F-4D97-AF65-F5344CB8AC3E}">
        <p14:creationId xmlns:p14="http://schemas.microsoft.com/office/powerpoint/2010/main" val="3589098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87383"/>
            <a:ext cx="8235333" cy="751128"/>
          </a:xfrm>
        </p:spPr>
        <p:txBody>
          <a:bodyPr/>
          <a:lstStyle/>
          <a:p>
            <a:pPr algn="ctr"/>
            <a:r>
              <a:rPr lang="en-US" dirty="0">
                <a:solidFill>
                  <a:schemeClr val="tx1"/>
                </a:solidFill>
              </a:rPr>
              <a:t>Indian Child Welfare Act of 1978 </a:t>
            </a:r>
          </a:p>
        </p:txBody>
      </p:sp>
      <p:sp>
        <p:nvSpPr>
          <p:cNvPr id="3" name="Content Placeholder 2"/>
          <p:cNvSpPr>
            <a:spLocks noGrp="1"/>
          </p:cNvSpPr>
          <p:nvPr>
            <p:ph idx="1"/>
          </p:nvPr>
        </p:nvSpPr>
        <p:spPr>
          <a:xfrm>
            <a:off x="438150" y="888274"/>
            <a:ext cx="8248650" cy="4578546"/>
          </a:xfrm>
        </p:spPr>
        <p:txBody>
          <a:bodyPr/>
          <a:lstStyle/>
          <a:p>
            <a:pPr marL="0" indent="0" algn="just">
              <a:buNone/>
            </a:pPr>
            <a:r>
              <a:rPr lang="en-US" dirty="0"/>
              <a:t>Key principles of the Act: </a:t>
            </a:r>
          </a:p>
          <a:p>
            <a:pPr algn="just">
              <a:buFont typeface="Wingdings" panose="05000000000000000000" pitchFamily="2" charset="2"/>
              <a:buChar char="Ø"/>
            </a:pPr>
            <a:r>
              <a:rPr lang="en-US" sz="2800" dirty="0"/>
              <a:t>Emphasis on protecting the rights of biological parents and extended family as Congress believed that this would advance the best interests of Indian children</a:t>
            </a:r>
          </a:p>
          <a:p>
            <a:pPr algn="just">
              <a:buFont typeface="Wingdings" panose="05000000000000000000" pitchFamily="2" charset="2"/>
              <a:buChar char="Ø"/>
            </a:pPr>
            <a:r>
              <a:rPr lang="en-US" sz="2800" dirty="0"/>
              <a:t>Recognizes the importance of maintaining the child’s connections with community and culture</a:t>
            </a:r>
          </a:p>
          <a:p>
            <a:pPr algn="just">
              <a:buFont typeface="Wingdings" panose="05000000000000000000" pitchFamily="2" charset="2"/>
              <a:buChar char="Ø"/>
            </a:pPr>
            <a:r>
              <a:rPr lang="en-US" sz="2800" dirty="0"/>
              <a:t>Incorporates and acknowledges pre-existing tribal sovereignty and the important role of tribes in protecting the well-being of tribal children</a:t>
            </a:r>
          </a:p>
          <a:p>
            <a:pPr algn="just">
              <a:buFont typeface="Wingdings" panose="05000000000000000000" pitchFamily="2" charset="2"/>
              <a:buChar char="Ø"/>
            </a:pPr>
            <a:endParaRPr lang="en-US" sz="2800" dirty="0"/>
          </a:p>
          <a:p>
            <a:pPr marL="0" indent="0" algn="just">
              <a:buNone/>
            </a:pPr>
            <a:endParaRPr lang="en-US" sz="2800" i="1" dirty="0"/>
          </a:p>
        </p:txBody>
      </p:sp>
    </p:spTree>
    <p:extLst>
      <p:ext uri="{BB962C8B-B14F-4D97-AF65-F5344CB8AC3E}">
        <p14:creationId xmlns:p14="http://schemas.microsoft.com/office/powerpoint/2010/main" val="236973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sz="2800" dirty="0">
                <a:solidFill>
                  <a:schemeClr val="tx1"/>
                </a:solidFill>
              </a:rPr>
              <a:t>Indian Child Welfare Act of 1978 – </a:t>
            </a:r>
            <a:br>
              <a:rPr lang="en-US" sz="2800" dirty="0">
                <a:solidFill>
                  <a:schemeClr val="tx1"/>
                </a:solidFill>
              </a:rPr>
            </a:br>
            <a:r>
              <a:rPr lang="en-US" sz="2800" dirty="0">
                <a:solidFill>
                  <a:schemeClr val="tx1"/>
                </a:solidFill>
              </a:rPr>
              <a:t>Rights of parents and extended family (kin)</a:t>
            </a:r>
          </a:p>
        </p:txBody>
      </p:sp>
      <p:sp>
        <p:nvSpPr>
          <p:cNvPr id="3" name="Content Placeholder 2"/>
          <p:cNvSpPr>
            <a:spLocks noGrp="1"/>
          </p:cNvSpPr>
          <p:nvPr>
            <p:ph idx="1"/>
          </p:nvPr>
        </p:nvSpPr>
        <p:spPr>
          <a:xfrm>
            <a:off x="443883" y="1238250"/>
            <a:ext cx="8242917" cy="4228570"/>
          </a:xfrm>
        </p:spPr>
        <p:txBody>
          <a:bodyPr/>
          <a:lstStyle/>
          <a:p>
            <a:pPr algn="just">
              <a:buFont typeface="Wingdings" panose="05000000000000000000" pitchFamily="2" charset="2"/>
              <a:buChar char="Ø"/>
            </a:pPr>
            <a:r>
              <a:rPr lang="en-US" sz="2400" dirty="0">
                <a:solidFill>
                  <a:schemeClr val="tx1"/>
                </a:solidFill>
              </a:rPr>
              <a:t>Some of the most important parental rights are:</a:t>
            </a:r>
          </a:p>
          <a:p>
            <a:pPr marL="1143000" algn="just">
              <a:buFont typeface="Arial" panose="020B0604020202020204" pitchFamily="34" charset="0"/>
              <a:buChar char="•"/>
            </a:pPr>
            <a:r>
              <a:rPr lang="en-US" sz="2000" dirty="0">
                <a:solidFill>
                  <a:schemeClr val="tx1"/>
                </a:solidFill>
              </a:rPr>
              <a:t>Active efforts</a:t>
            </a:r>
          </a:p>
          <a:p>
            <a:pPr marL="1143000" algn="just">
              <a:buFont typeface="Arial" panose="020B0604020202020204" pitchFamily="34" charset="0"/>
              <a:buChar char="•"/>
            </a:pPr>
            <a:r>
              <a:rPr lang="en-US" sz="2000" dirty="0">
                <a:solidFill>
                  <a:schemeClr val="tx1"/>
                </a:solidFill>
              </a:rPr>
              <a:t>Higher legal standard must be met before removal of child or termination of parental rights</a:t>
            </a:r>
          </a:p>
          <a:p>
            <a:pPr marL="1143000" algn="just">
              <a:buFont typeface="Arial" panose="020B0604020202020204" pitchFamily="34" charset="0"/>
              <a:buChar char="•"/>
            </a:pPr>
            <a:r>
              <a:rPr lang="en-US" sz="2000" dirty="0">
                <a:solidFill>
                  <a:schemeClr val="tx1"/>
                </a:solidFill>
              </a:rPr>
              <a:t>Parents can seek transfer to tribal court or veto transfer</a:t>
            </a:r>
          </a:p>
          <a:p>
            <a:pPr marL="1143000" algn="just">
              <a:buFont typeface="Arial" panose="020B0604020202020204" pitchFamily="34" charset="0"/>
              <a:buChar char="•"/>
            </a:pPr>
            <a:r>
              <a:rPr lang="en-US" sz="2000" dirty="0">
                <a:solidFill>
                  <a:schemeClr val="tx1"/>
                </a:solidFill>
              </a:rPr>
              <a:t>Parents can have input into the placement of their children</a:t>
            </a:r>
          </a:p>
          <a:p>
            <a:pPr algn="just">
              <a:buFont typeface="Wingdings" panose="05000000000000000000" pitchFamily="2" charset="2"/>
              <a:buChar char="Ø"/>
            </a:pPr>
            <a:r>
              <a:rPr lang="en-US" sz="2400" dirty="0">
                <a:solidFill>
                  <a:schemeClr val="tx1"/>
                </a:solidFill>
              </a:rPr>
              <a:t>Extended family</a:t>
            </a:r>
          </a:p>
          <a:p>
            <a:pPr marL="1143000" algn="just">
              <a:buFont typeface="Arial" panose="020B0604020202020204" pitchFamily="34" charset="0"/>
              <a:buChar char="•"/>
            </a:pPr>
            <a:r>
              <a:rPr lang="en-US" sz="2000" dirty="0">
                <a:solidFill>
                  <a:schemeClr val="tx1"/>
                </a:solidFill>
              </a:rPr>
              <a:t>Must be contacted as part of active efforts to keep families together or to reunify families</a:t>
            </a:r>
          </a:p>
          <a:p>
            <a:pPr marL="1143000" algn="just">
              <a:buFont typeface="Arial" panose="020B0604020202020204" pitchFamily="34" charset="0"/>
              <a:buChar char="•"/>
            </a:pPr>
            <a:r>
              <a:rPr lang="en-US" sz="2000" dirty="0">
                <a:solidFill>
                  <a:schemeClr val="tx1"/>
                </a:solidFill>
              </a:rPr>
              <a:t>Are preferred placements if children must be removed for their safety</a:t>
            </a:r>
          </a:p>
          <a:p>
            <a:pPr marL="1143000" algn="just">
              <a:buFont typeface="Arial" panose="020B0604020202020204" pitchFamily="34" charset="0"/>
              <a:buChar char="•"/>
            </a:pPr>
            <a:endParaRPr lang="en-US" sz="2000" dirty="0">
              <a:solidFill>
                <a:schemeClr val="tx1"/>
              </a:solidFill>
            </a:endParaRPr>
          </a:p>
          <a:p>
            <a:pPr marL="800100" indent="0" algn="just">
              <a:buNone/>
            </a:pPr>
            <a:r>
              <a:rPr lang="en-US" sz="2000" dirty="0">
                <a:solidFill>
                  <a:schemeClr val="tx1"/>
                </a:solidFill>
              </a:rPr>
              <a:t>		</a:t>
            </a:r>
          </a:p>
        </p:txBody>
      </p:sp>
    </p:spTree>
    <p:extLst>
      <p:ext uri="{BB962C8B-B14F-4D97-AF65-F5344CB8AC3E}">
        <p14:creationId xmlns:p14="http://schemas.microsoft.com/office/powerpoint/2010/main" val="91361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dirty="0">
                <a:solidFill>
                  <a:schemeClr val="tx1"/>
                </a:solidFill>
              </a:rPr>
              <a:t>Indian Child Welfare Act of 1978</a:t>
            </a:r>
          </a:p>
        </p:txBody>
      </p:sp>
      <p:sp>
        <p:nvSpPr>
          <p:cNvPr id="3" name="Content Placeholder 2"/>
          <p:cNvSpPr>
            <a:spLocks noGrp="1"/>
          </p:cNvSpPr>
          <p:nvPr>
            <p:ph idx="1"/>
          </p:nvPr>
        </p:nvSpPr>
        <p:spPr>
          <a:xfrm>
            <a:off x="443883" y="1161826"/>
            <a:ext cx="8242917" cy="4304993"/>
          </a:xfrm>
        </p:spPr>
        <p:txBody>
          <a:bodyPr/>
          <a:lstStyle/>
          <a:p>
            <a:pPr algn="just">
              <a:buFont typeface="Wingdings" panose="05000000000000000000" pitchFamily="2" charset="2"/>
              <a:buChar char="Ø"/>
            </a:pPr>
            <a:r>
              <a:rPr lang="en-US" dirty="0"/>
              <a:t>Connection with tribal culture and community</a:t>
            </a:r>
          </a:p>
          <a:p>
            <a:pPr marL="908050" indent="-457200" algn="just">
              <a:buFont typeface="Arial" panose="020B0604020202020204" pitchFamily="34" charset="0"/>
              <a:buChar char="•"/>
            </a:pPr>
            <a:r>
              <a:rPr lang="en-US" sz="2800" dirty="0"/>
              <a:t>Placement preferences (after extended family) – tribal foster homes, tribal families, other Indian families (unless tribe sets its own standards)</a:t>
            </a:r>
          </a:p>
          <a:p>
            <a:pPr marL="908050" indent="-457200" algn="just">
              <a:buFont typeface="Arial" panose="020B0604020202020204" pitchFamily="34" charset="0"/>
              <a:buChar char="•"/>
            </a:pPr>
            <a:r>
              <a:rPr lang="en-US" sz="2800" dirty="0"/>
              <a:t>Social and cultural standards of the Indian community to be applied</a:t>
            </a:r>
          </a:p>
          <a:p>
            <a:pPr marL="908050" indent="-457200" algn="just">
              <a:buFont typeface="Arial" panose="020B0604020202020204" pitchFamily="34" charset="0"/>
              <a:buChar char="•"/>
            </a:pPr>
            <a:r>
              <a:rPr lang="en-US" sz="2800" dirty="0"/>
              <a:t>Tribal involvement helps maintain connection with tribal culture and community</a:t>
            </a: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398ACB1-3594-2B4B-9E64-61224948F801}"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287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dirty="0">
                <a:solidFill>
                  <a:schemeClr val="tx1"/>
                </a:solidFill>
              </a:rPr>
              <a:t>Indian Child Welfare Act of 1978</a:t>
            </a:r>
          </a:p>
        </p:txBody>
      </p:sp>
      <p:sp>
        <p:nvSpPr>
          <p:cNvPr id="3" name="Content Placeholder 2"/>
          <p:cNvSpPr>
            <a:spLocks noGrp="1"/>
          </p:cNvSpPr>
          <p:nvPr>
            <p:ph idx="1"/>
          </p:nvPr>
        </p:nvSpPr>
        <p:spPr>
          <a:xfrm>
            <a:off x="443883" y="1161826"/>
            <a:ext cx="8242917" cy="4304993"/>
          </a:xfrm>
        </p:spPr>
        <p:txBody>
          <a:bodyPr/>
          <a:lstStyle/>
          <a:p>
            <a:pPr algn="just">
              <a:buFont typeface="Wingdings" panose="05000000000000000000" pitchFamily="2" charset="2"/>
              <a:buChar char="Ø"/>
            </a:pPr>
            <a:r>
              <a:rPr lang="en-US" dirty="0"/>
              <a:t>Tribal rights</a:t>
            </a:r>
          </a:p>
          <a:p>
            <a:pPr marL="908050" indent="-457200" algn="just">
              <a:buFont typeface="Arial" panose="020B0604020202020204" pitchFamily="34" charset="0"/>
              <a:buChar char="•"/>
            </a:pPr>
            <a:r>
              <a:rPr lang="en-US" sz="2800" dirty="0"/>
              <a:t>Right to Notice</a:t>
            </a:r>
          </a:p>
          <a:p>
            <a:pPr marL="908050" indent="-457200" algn="just">
              <a:buFont typeface="Arial" panose="020B0604020202020204" pitchFamily="34" charset="0"/>
              <a:buChar char="•"/>
            </a:pPr>
            <a:r>
              <a:rPr lang="en-US" sz="2800" dirty="0"/>
              <a:t>Right to Intervene</a:t>
            </a:r>
          </a:p>
          <a:p>
            <a:pPr marL="908050" indent="-457200" algn="just">
              <a:buFont typeface="Arial" panose="020B0604020202020204" pitchFamily="34" charset="0"/>
              <a:buChar char="•"/>
            </a:pPr>
            <a:r>
              <a:rPr lang="en-US" sz="2800" dirty="0"/>
              <a:t>Right to have case transferred to tribal court (subject to certain exceptions)</a:t>
            </a:r>
          </a:p>
          <a:p>
            <a:pPr marL="908050" indent="-457200" algn="just">
              <a:buFont typeface="Arial" panose="020B0604020202020204" pitchFamily="34" charset="0"/>
              <a:buChar char="•"/>
            </a:pPr>
            <a:r>
              <a:rPr lang="en-US" sz="2800" dirty="0"/>
              <a:t>Exclusive jurisdiction over children resident and domiciled on the reservation or wards of the tribal court (except for limited circumstances)</a:t>
            </a:r>
          </a:p>
        </p:txBody>
      </p:sp>
    </p:spTree>
    <p:extLst>
      <p:ext uri="{BB962C8B-B14F-4D97-AF65-F5344CB8AC3E}">
        <p14:creationId xmlns:p14="http://schemas.microsoft.com/office/powerpoint/2010/main" val="112594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450938"/>
            <a:ext cx="7432332" cy="3619218"/>
          </a:xfrm>
          <a:effectLst>
            <a:outerShdw blurRad="50800" dist="25400" dir="2700000" algn="tl" rotWithShape="0">
              <a:prstClr val="black">
                <a:alpha val="40000"/>
              </a:prstClr>
            </a:outerShdw>
          </a:effectLst>
        </p:spPr>
        <p:txBody>
          <a:bodyPr/>
          <a:lstStyle/>
          <a:p>
            <a:pPr algn="ctr"/>
            <a:r>
              <a:rPr lang="en-US" sz="8800" b="1" dirty="0">
                <a:effectLst>
                  <a:outerShdw blurRad="38100" dist="38100" dir="2700000" algn="tl">
                    <a:srgbClr val="000000">
                      <a:alpha val="43137"/>
                    </a:srgbClr>
                  </a:outerShdw>
                </a:effectLst>
              </a:rPr>
              <a:t>ICWA as the Gold Standard</a:t>
            </a:r>
          </a:p>
        </p:txBody>
      </p:sp>
    </p:spTree>
    <p:extLst>
      <p:ext uri="{BB962C8B-B14F-4D97-AF65-F5344CB8AC3E}">
        <p14:creationId xmlns:p14="http://schemas.microsoft.com/office/powerpoint/2010/main" val="2178956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274638"/>
            <a:ext cx="9054790" cy="1143000"/>
          </a:xfrm>
        </p:spPr>
        <p:txBody>
          <a:bodyPr/>
          <a:lstStyle/>
          <a:p>
            <a:r>
              <a:rPr lang="en-US" sz="3600" dirty="0">
                <a:latin typeface="+mj-lt"/>
              </a:rPr>
              <a:t>Why the </a:t>
            </a:r>
            <a:r>
              <a:rPr lang="en-US" sz="3600" b="1" i="1" dirty="0">
                <a:latin typeface="+mj-lt"/>
              </a:rPr>
              <a:t>Gold Standard </a:t>
            </a:r>
            <a:r>
              <a:rPr lang="en-US" sz="3600" dirty="0">
                <a:latin typeface="+mj-lt"/>
              </a:rPr>
              <a:t>of child welfare?</a:t>
            </a:r>
            <a:r>
              <a:rPr lang="en-US" dirty="0">
                <a:latin typeface="+mj-lt"/>
              </a:rPr>
              <a:t>	</a:t>
            </a:r>
          </a:p>
        </p:txBody>
      </p:sp>
      <p:graphicFrame>
        <p:nvGraphicFramePr>
          <p:cNvPr id="4" name="Content Placeholder 3"/>
          <p:cNvGraphicFramePr>
            <a:graphicFrameLocks noGrp="1"/>
          </p:cNvGraphicFramePr>
          <p:nvPr>
            <p:ph idx="1"/>
          </p:nvPr>
        </p:nvGraphicFramePr>
        <p:xfrm>
          <a:off x="-1126273" y="1205765"/>
          <a:ext cx="7805854" cy="4906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4268" y="3423423"/>
            <a:ext cx="1403192" cy="15146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5333677" y="1242986"/>
            <a:ext cx="3577589"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Active efforts </a:t>
            </a:r>
            <a:r>
              <a:rPr kumimoji="0" lang="en-US" sz="2800" b="0" i="0" u="none" strike="noStrike" kern="1200" cap="none" spc="0" normalizeH="0" baseline="0" noProof="0" dirty="0">
                <a:ln>
                  <a:noFill/>
                </a:ln>
                <a:solidFill>
                  <a:prstClr val="black"/>
                </a:solidFill>
                <a:effectLst/>
                <a:uLnTx/>
                <a:uFillTx/>
                <a:latin typeface="Calibri"/>
                <a:ea typeface="+mn-ea"/>
                <a:cs typeface="+mn-cs"/>
              </a:rPr>
              <a:t>to keep children safely with their families or to reunify them with their families.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Placement Preferences </a:t>
            </a:r>
            <a:r>
              <a:rPr kumimoji="0" lang="en-US" sz="2800" b="0" i="0" u="none" strike="noStrike" kern="1200" cap="none" spc="0" normalizeH="0" baseline="0" noProof="0" dirty="0">
                <a:ln>
                  <a:noFill/>
                </a:ln>
                <a:solidFill>
                  <a:prstClr val="black"/>
                </a:solidFill>
                <a:effectLst/>
                <a:uLnTx/>
                <a:uFillTx/>
                <a:latin typeface="Calibri"/>
                <a:ea typeface="+mn-ea"/>
                <a:cs typeface="+mn-cs"/>
              </a:rPr>
              <a:t>to keep them connected to relatives, identity and culture.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All within a community context (</a:t>
            </a:r>
            <a:r>
              <a:rPr kumimoji="0" lang="en-US" sz="2800" b="1" i="0" u="none" strike="noStrike" kern="1200" cap="none" spc="0" normalizeH="0" baseline="0" noProof="0" dirty="0">
                <a:ln>
                  <a:noFill/>
                </a:ln>
                <a:solidFill>
                  <a:prstClr val="black"/>
                </a:solidFill>
                <a:effectLst/>
                <a:uLnTx/>
                <a:uFillTx/>
                <a:latin typeface="Calibri"/>
                <a:ea typeface="+mn-ea"/>
                <a:cs typeface="+mn-cs"/>
              </a:rPr>
              <a:t>Transfer</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30964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5680"/>
          </a:xfrm>
        </p:spPr>
        <p:txBody>
          <a:bodyPr/>
          <a:lstStyle/>
          <a:p>
            <a:pPr algn="ctr"/>
            <a:r>
              <a:rPr lang="en-US" sz="2800" dirty="0">
                <a:latin typeface="+mj-lt"/>
              </a:rPr>
              <a:t>Adjudication:  Active Efforts </a:t>
            </a:r>
            <a:br>
              <a:rPr lang="en-US" sz="2800" dirty="0">
                <a:latin typeface="+mj-lt"/>
              </a:rPr>
            </a:br>
            <a:r>
              <a:rPr lang="en-US" sz="2000" dirty="0">
                <a:latin typeface="+mj-lt"/>
              </a:rPr>
              <a:t>[25 C.F.R. §§ 23.2 and 120; Guideline B.5]</a:t>
            </a:r>
            <a:br>
              <a:rPr lang="en-US" sz="2000" dirty="0">
                <a:latin typeface="+mj-lt"/>
              </a:rPr>
            </a:br>
            <a:endParaRPr lang="en-US" sz="2000" dirty="0">
              <a:latin typeface="+mj-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8624" y="1353050"/>
            <a:ext cx="3079820" cy="307982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5556" y="995680"/>
            <a:ext cx="5681832" cy="458587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Affirmative, active, thorough and timely efforts to maintain or reunite a child with his or her family</a:t>
            </a:r>
          </a:p>
          <a:p>
            <a:pPr marL="630238"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Involve assisting the parents/Indian custodian through the steps of a case plan and with accessing or developing necessary resources</a:t>
            </a:r>
          </a:p>
          <a:p>
            <a:pPr marL="630238"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Should be conducted in partnership with tribe, child, parents, extended family and consistent with tribe’s social/cultural standards</a:t>
            </a:r>
          </a:p>
          <a:p>
            <a:pPr marL="630238"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Agency must document that active efforts were provided prior to removal and before TPR and that they were unsuccessful </a:t>
            </a:r>
            <a:endParaRPr kumimoji="0" lang="en-US" sz="1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630238"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Active efforts should be provided “at the earliest possible point”</a:t>
            </a:r>
          </a:p>
        </p:txBody>
      </p:sp>
    </p:spTree>
    <p:extLst>
      <p:ext uri="{BB962C8B-B14F-4D97-AF65-F5344CB8AC3E}">
        <p14:creationId xmlns:p14="http://schemas.microsoft.com/office/powerpoint/2010/main" val="276185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dirty="0">
                <a:solidFill>
                  <a:schemeClr val="tx1"/>
                </a:solidFill>
              </a:rPr>
              <a:t>Keeping Families Together</a:t>
            </a:r>
          </a:p>
        </p:txBody>
      </p:sp>
      <p:sp>
        <p:nvSpPr>
          <p:cNvPr id="3" name="Content Placeholder 2"/>
          <p:cNvSpPr>
            <a:spLocks noGrp="1"/>
          </p:cNvSpPr>
          <p:nvPr>
            <p:ph idx="1"/>
          </p:nvPr>
        </p:nvSpPr>
        <p:spPr>
          <a:xfrm>
            <a:off x="443883" y="1038510"/>
            <a:ext cx="8242917" cy="4428309"/>
          </a:xfrm>
        </p:spPr>
        <p:txBody>
          <a:bodyPr/>
          <a:lstStyle/>
          <a:p>
            <a:pPr algn="just">
              <a:buFont typeface="Wingdings" panose="05000000000000000000" pitchFamily="2" charset="2"/>
              <a:buChar char="Ø"/>
            </a:pPr>
            <a:r>
              <a:rPr lang="en-US" sz="2800" dirty="0"/>
              <a:t>Research and experience confirm that, whenever possible, children’s best interests are served by staying with their families</a:t>
            </a:r>
          </a:p>
          <a:p>
            <a:pPr algn="just">
              <a:buFont typeface="Wingdings" panose="05000000000000000000" pitchFamily="2" charset="2"/>
              <a:buChar char="Ø"/>
            </a:pPr>
            <a:r>
              <a:rPr lang="en-US" sz="2800" dirty="0"/>
              <a:t>Removing children is traumatic to both the child and the family</a:t>
            </a:r>
          </a:p>
          <a:p>
            <a:pPr algn="just">
              <a:buFont typeface="Wingdings" panose="05000000000000000000" pitchFamily="2" charset="2"/>
              <a:buChar char="Ø"/>
            </a:pPr>
            <a:r>
              <a:rPr lang="en-US" sz="2800" dirty="0"/>
              <a:t>Families who have suffered trauma, often across generations, need to receive services and supports to address their needs (“help the child by helping the family heal, not by separating the child from the family”)</a:t>
            </a:r>
          </a:p>
        </p:txBody>
      </p:sp>
    </p:spTree>
    <p:extLst>
      <p:ext uri="{BB962C8B-B14F-4D97-AF65-F5344CB8AC3E}">
        <p14:creationId xmlns:p14="http://schemas.microsoft.com/office/powerpoint/2010/main" val="33986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19" y="190500"/>
            <a:ext cx="8229600" cy="1364313"/>
          </a:xfrm>
        </p:spPr>
        <p:txBody>
          <a:bodyPr/>
          <a:lstStyle/>
          <a:p>
            <a:pPr algn="ctr"/>
            <a:r>
              <a:rPr lang="en-US" sz="3200" dirty="0">
                <a:solidFill>
                  <a:schemeClr val="tx1"/>
                </a:solidFill>
                <a:latin typeface="Calibri" panose="020F0502020204030204" pitchFamily="34" charset="0"/>
                <a:cs typeface="Calibri" panose="020F0502020204030204" pitchFamily="34" charset="0"/>
              </a:rPr>
              <a:t>Disposition:  Placement Preferences</a:t>
            </a:r>
            <a:r>
              <a:rPr lang="en-US" sz="2800" dirty="0">
                <a:solidFill>
                  <a:schemeClr val="tx1"/>
                </a:solidFill>
                <a:latin typeface="Calibri" panose="020F0502020204030204" pitchFamily="34" charset="0"/>
                <a:cs typeface="Calibri" panose="020F0502020204030204" pitchFamily="34" charset="0"/>
              </a:rPr>
              <a:t> </a:t>
            </a:r>
            <a:br>
              <a:rPr lang="en-US" sz="28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[25 U.S.C. § 1915]</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38329" y="1115568"/>
            <a:ext cx="8348472" cy="4866097"/>
          </a:xfrm>
        </p:spPr>
        <p:txBody>
          <a:bodyPr/>
          <a:lstStyle/>
          <a:p>
            <a:pPr lvl="0" algn="just" defTabSz="914400" eaLnBrk="0" fontAlgn="base" hangingPunct="0">
              <a:spcBef>
                <a:spcPct val="0"/>
              </a:spcBef>
              <a:buFont typeface="Wingdings" panose="05000000000000000000" pitchFamily="2" charset="2"/>
              <a:buChar char="Ø"/>
            </a:pPr>
            <a:r>
              <a:rPr lang="en-US" sz="2400" dirty="0">
                <a:solidFill>
                  <a:srgbClr val="000000"/>
                </a:solidFill>
                <a:latin typeface="Calibri" panose="020F0502020204030204" pitchFamily="34" charset="0"/>
                <a:ea typeface="ＭＳ Ｐゴシック"/>
                <a:cs typeface="Calibri" panose="020F0502020204030204" pitchFamily="34" charset="0"/>
              </a:rPr>
              <a:t>Placement preferences apply to all foster care, pre-adoptive and adoptive placements. </a:t>
            </a:r>
          </a:p>
          <a:p>
            <a:pPr lvl="0" algn="just" defTabSz="914400" eaLnBrk="0" fontAlgn="base" hangingPunct="0">
              <a:spcBef>
                <a:spcPct val="0"/>
              </a:spcBef>
              <a:buFont typeface="Wingdings" panose="05000000000000000000" pitchFamily="2" charset="2"/>
              <a:buChar char="Ø"/>
            </a:pPr>
            <a:r>
              <a:rPr lang="en-US" sz="2400" dirty="0">
                <a:solidFill>
                  <a:srgbClr val="000000"/>
                </a:solidFill>
                <a:latin typeface="Calibri" panose="020F0502020204030204" pitchFamily="34" charset="0"/>
                <a:ea typeface="ＭＳ Ｐゴシック"/>
                <a:cs typeface="Calibri" panose="020F0502020204030204" pitchFamily="34" charset="0"/>
              </a:rPr>
              <a:t>Foster care placement preferences, absent good cause: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Relative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Tribally-licensed or approved foster home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Indian home licensed by non-Indian entity,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Tribally approved or operated institution</a:t>
            </a:r>
          </a:p>
          <a:p>
            <a:pPr lvl="0" algn="just" defTabSz="914400" eaLnBrk="0" fontAlgn="base" hangingPunct="0">
              <a:spcBef>
                <a:spcPct val="0"/>
              </a:spcBef>
              <a:buFont typeface="Wingdings" panose="05000000000000000000" pitchFamily="2" charset="2"/>
              <a:buChar char="Ø"/>
            </a:pPr>
            <a:r>
              <a:rPr lang="en-US" sz="2400" dirty="0">
                <a:solidFill>
                  <a:srgbClr val="000000"/>
                </a:solidFill>
                <a:latin typeface="Calibri" panose="020F0502020204030204" pitchFamily="34" charset="0"/>
                <a:ea typeface="ＭＳ Ｐゴシック"/>
                <a:cs typeface="Calibri" panose="020F0502020204030204" pitchFamily="34" charset="0"/>
              </a:rPr>
              <a:t>Adoption placement preference, absent good cause: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Relative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Other members of the child’s tribe </a:t>
            </a:r>
          </a:p>
          <a:p>
            <a:pPr marL="796925" lvl="0" indent="-457200" algn="just" defTabSz="914400" eaLnBrk="0" fontAlgn="base" hangingPunct="0">
              <a:spcBef>
                <a:spcPct val="0"/>
              </a:spcBef>
              <a:buFont typeface="+mj-lt"/>
              <a:buAutoNum type="arabicPeriod"/>
            </a:pPr>
            <a:r>
              <a:rPr lang="en-US" sz="2000" dirty="0">
                <a:solidFill>
                  <a:srgbClr val="000000"/>
                </a:solidFill>
                <a:latin typeface="Calibri" panose="020F0502020204030204" pitchFamily="34" charset="0"/>
                <a:ea typeface="ＭＳ Ｐゴシック"/>
                <a:cs typeface="Calibri" panose="020F0502020204030204" pitchFamily="34" charset="0"/>
              </a:rPr>
              <a:t>Other Indian families</a:t>
            </a:r>
          </a:p>
          <a:p>
            <a:pPr marL="285750" lvl="0" indent="-285750" algn="just" defTabSz="914400" eaLnBrk="0" fontAlgn="base" hangingPunct="0">
              <a:spcBef>
                <a:spcPct val="0"/>
              </a:spcBef>
              <a:buFont typeface="Wingdings" panose="05000000000000000000" pitchFamily="2" charset="2"/>
              <a:buChar char="Ø"/>
            </a:pPr>
            <a:r>
              <a:rPr lang="en-US" sz="2400" dirty="0">
                <a:solidFill>
                  <a:srgbClr val="000000"/>
                </a:solidFill>
                <a:latin typeface="Calibri" panose="020F0502020204030204" pitchFamily="34" charset="0"/>
                <a:ea typeface="ＭＳ Ｐゴシック"/>
                <a:cs typeface="Calibri" panose="020F0502020204030204" pitchFamily="34" charset="0"/>
              </a:rPr>
              <a:t>U.S. Supreme Court (in </a:t>
            </a:r>
            <a:r>
              <a:rPr lang="en-US" sz="2400" i="1" dirty="0">
                <a:solidFill>
                  <a:srgbClr val="000000"/>
                </a:solidFill>
                <a:latin typeface="Calibri" panose="020F0502020204030204" pitchFamily="34" charset="0"/>
                <a:ea typeface="ＭＳ Ｐゴシック"/>
                <a:cs typeface="Calibri" panose="020F0502020204030204" pitchFamily="34" charset="0"/>
              </a:rPr>
              <a:t>Holyfield</a:t>
            </a:r>
            <a:r>
              <a:rPr lang="en-US" sz="2400" dirty="0">
                <a:solidFill>
                  <a:srgbClr val="000000"/>
                </a:solidFill>
                <a:latin typeface="Calibri" panose="020F0502020204030204" pitchFamily="34" charset="0"/>
                <a:ea typeface="ＭＳ Ｐゴシック"/>
                <a:cs typeface="Calibri" panose="020F0502020204030204" pitchFamily="34" charset="0"/>
              </a:rPr>
              <a:t>) – placement preferences most important substantive requirement placed upon states </a:t>
            </a:r>
          </a:p>
          <a:p>
            <a:pPr marL="339725" lvl="0" indent="0" algn="just" defTabSz="914400" eaLnBrk="0" fontAlgn="base" hangingPunct="0">
              <a:spcBef>
                <a:spcPct val="0"/>
              </a:spcBef>
              <a:buNone/>
            </a:pPr>
            <a:endParaRPr lang="en-US" sz="2000" dirty="0">
              <a:solidFill>
                <a:srgbClr val="000000"/>
              </a:solidFill>
              <a:ea typeface="ＭＳ Ｐゴシック"/>
            </a:endParaRPr>
          </a:p>
        </p:txBody>
      </p:sp>
    </p:spTree>
    <p:extLst>
      <p:ext uri="{BB962C8B-B14F-4D97-AF65-F5344CB8AC3E}">
        <p14:creationId xmlns:p14="http://schemas.microsoft.com/office/powerpoint/2010/main" val="293041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370114"/>
            <a:ext cx="7432332" cy="3700041"/>
          </a:xfrm>
          <a:effectLst>
            <a:outerShdw blurRad="50800" dist="25400" dir="2700000" algn="tl" rotWithShape="0">
              <a:prstClr val="black">
                <a:alpha val="40000"/>
              </a:prstClr>
            </a:outerShdw>
          </a:effectLst>
        </p:spPr>
        <p:txBody>
          <a:bodyPr/>
          <a:lstStyle/>
          <a:p>
            <a:pPr algn="ctr"/>
            <a:r>
              <a:rPr lang="en-US" sz="7200" b="1" dirty="0">
                <a:effectLst>
                  <a:outerShdw blurRad="50800" dist="25400" dir="5400000" algn="ctr" rotWithShape="0">
                    <a:schemeClr val="accent1"/>
                  </a:outerShdw>
                </a:effectLst>
              </a:rPr>
              <a:t>History of Family Separation and Cultural Suppression</a:t>
            </a:r>
            <a:endParaRPr lang="en-US" sz="7200" b="1" dirty="0"/>
          </a:p>
        </p:txBody>
      </p:sp>
    </p:spTree>
    <p:extLst>
      <p:ext uri="{BB962C8B-B14F-4D97-AF65-F5344CB8AC3E}">
        <p14:creationId xmlns:p14="http://schemas.microsoft.com/office/powerpoint/2010/main" val="74636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345"/>
            <a:ext cx="8343724" cy="1149324"/>
          </a:xfrm>
        </p:spPr>
        <p:txBody>
          <a:bodyPr/>
          <a:lstStyle/>
          <a:p>
            <a:pPr algn="ctr"/>
            <a:r>
              <a:rPr lang="en-US" sz="2800" dirty="0">
                <a:solidFill>
                  <a:schemeClr val="tx1"/>
                </a:solidFill>
              </a:rPr>
              <a:t>Continued Connection to Family and Culture</a:t>
            </a:r>
            <a:br>
              <a:rPr lang="en-US" sz="2800" dirty="0"/>
            </a:br>
            <a:endParaRPr lang="en-US" sz="2800" dirty="0"/>
          </a:p>
        </p:txBody>
      </p:sp>
      <p:sp>
        <p:nvSpPr>
          <p:cNvPr id="3" name="Content Placeholder 2"/>
          <p:cNvSpPr>
            <a:spLocks noGrp="1"/>
          </p:cNvSpPr>
          <p:nvPr>
            <p:ph idx="1"/>
          </p:nvPr>
        </p:nvSpPr>
        <p:spPr>
          <a:xfrm>
            <a:off x="185057" y="783771"/>
            <a:ext cx="8501743" cy="5197895"/>
          </a:xfrm>
        </p:spPr>
        <p:txBody>
          <a:bodyPr/>
          <a:lstStyle/>
          <a:p>
            <a:pPr marL="0" lvl="0" indent="0" algn="just" defTabSz="914400" eaLnBrk="0" fontAlgn="base" hangingPunct="0">
              <a:spcBef>
                <a:spcPct val="0"/>
              </a:spcBef>
              <a:spcAft>
                <a:spcPts val="600"/>
              </a:spcAft>
              <a:buNone/>
            </a:pPr>
            <a:r>
              <a:rPr lang="en-US" sz="2000" dirty="0">
                <a:solidFill>
                  <a:srgbClr val="000000"/>
                </a:solidFill>
                <a:ea typeface="ＭＳ Ｐゴシック"/>
              </a:rPr>
              <a:t>Pre – ICWA </a:t>
            </a:r>
          </a:p>
          <a:p>
            <a:pPr marR="0" algn="just">
              <a:spcBef>
                <a:spcPts val="0"/>
              </a:spcBef>
              <a:spcAft>
                <a:spcPts val="1000"/>
              </a:spcAft>
              <a:buFont typeface="Wingdings" panose="05000000000000000000" pitchFamily="2" charset="2"/>
              <a:buChar char="Ø"/>
            </a:pPr>
            <a:r>
              <a:rPr lang="en-US" sz="1800" dirty="0">
                <a:effectLst/>
                <a:latin typeface="Arial" panose="020B0604020202020204" pitchFamily="34" charset="0"/>
                <a:ea typeface="Arial" panose="020B0604020202020204" pitchFamily="34" charset="0"/>
                <a:cs typeface="Times New Roman" panose="02020603050405020304" pitchFamily="18" charset="0"/>
              </a:rPr>
              <a:t>Mel Tonasket – President, Colville Tribe - </a:t>
            </a:r>
            <a:r>
              <a:rPr lang="en-US" sz="1800" i="1" dirty="0">
                <a:effectLst/>
                <a:latin typeface="Arial" panose="020B0604020202020204" pitchFamily="34" charset="0"/>
                <a:ea typeface="Arial" panose="020B0604020202020204" pitchFamily="34" charset="0"/>
                <a:cs typeface="Times New Roman" panose="02020603050405020304" pitchFamily="18" charset="0"/>
              </a:rPr>
              <a:t>There is no such thing on my reservation as an abandoned child because even if you are a one-eighth cousin, if that child is left alone, that’s like your brother or sister, or your son or daughter. It’s been that way since our old people can remember</a:t>
            </a:r>
            <a:r>
              <a:rPr lang="en-US" sz="1800" dirty="0">
                <a:effectLst/>
                <a:latin typeface="Arial" panose="020B0604020202020204" pitchFamily="34" charset="0"/>
                <a:ea typeface="Arial" panose="020B0604020202020204" pitchFamily="34" charset="0"/>
                <a:cs typeface="Times New Roman" panose="02020603050405020304" pitchFamily="18" charset="0"/>
              </a:rPr>
              <a:t>.</a:t>
            </a:r>
          </a:p>
          <a:p>
            <a:pPr marL="0" marR="0" indent="0" algn="just">
              <a:spcBef>
                <a:spcPts val="0"/>
              </a:spcBef>
              <a:spcAft>
                <a:spcPts val="1000"/>
              </a:spcAft>
              <a:buNone/>
            </a:pPr>
            <a:r>
              <a:rPr lang="en-US" sz="2000" dirty="0">
                <a:latin typeface="Arial" panose="020B0604020202020204" pitchFamily="34" charset="0"/>
                <a:ea typeface="Arial" panose="020B0604020202020204" pitchFamily="34" charset="0"/>
                <a:cs typeface="Times New Roman" panose="02020603050405020304" pitchFamily="18" charset="0"/>
              </a:rPr>
              <a:t>Today</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R="0" algn="just">
              <a:spcBef>
                <a:spcPts val="0"/>
              </a:spcBef>
              <a:spcAft>
                <a:spcPts val="1000"/>
              </a:spcAft>
              <a:buFont typeface="Wingdings" panose="05000000000000000000" pitchFamily="2" charset="2"/>
              <a:buChar char="Ø"/>
            </a:pPr>
            <a:r>
              <a:rPr lang="en-US" sz="1800" dirty="0">
                <a:effectLst/>
                <a:latin typeface="Arial" panose="020B0604020202020204" pitchFamily="34" charset="0"/>
                <a:ea typeface="Arial" panose="020B0604020202020204" pitchFamily="34" charset="0"/>
                <a:cs typeface="Times New Roman" panose="02020603050405020304" pitchFamily="18" charset="0"/>
              </a:rPr>
              <a:t>The Native Village of Barrow (AK) </a:t>
            </a:r>
            <a:r>
              <a:rPr lang="en-US" sz="1800" dirty="0" err="1">
                <a:effectLst/>
                <a:latin typeface="Arial" panose="020B0604020202020204" pitchFamily="34" charset="0"/>
                <a:ea typeface="Arial" panose="020B0604020202020204" pitchFamily="34" charset="0"/>
                <a:cs typeface="Times New Roman" panose="02020603050405020304" pitchFamily="18" charset="0"/>
              </a:rPr>
              <a:t>lñupiat</a:t>
            </a:r>
            <a:r>
              <a:rPr lang="en-US" sz="1800" dirty="0">
                <a:effectLst/>
                <a:latin typeface="Arial" panose="020B0604020202020204" pitchFamily="34" charset="0"/>
                <a:ea typeface="Arial" panose="020B0604020202020204" pitchFamily="34" charset="0"/>
                <a:cs typeface="Times New Roman" panose="02020603050405020304" pitchFamily="18" charset="0"/>
              </a:rPr>
              <a:t> Traditional Government Children’s Code - </a:t>
            </a:r>
            <a:r>
              <a:rPr lang="en-US" sz="1800" i="1" dirty="0">
                <a:effectLst/>
                <a:latin typeface="Arial" panose="020B0604020202020204" pitchFamily="34" charset="0"/>
                <a:ea typeface="Arial" panose="020B0604020202020204" pitchFamily="34" charset="0"/>
                <a:cs typeface="Times New Roman" panose="02020603050405020304" pitchFamily="18" charset="0"/>
              </a:rPr>
              <a:t>A child has the right to learn about and preserve his identity throughout his life, including the right to maintain ties to his birth parents, his extended family and his village. A child has the right to learn about and benefit from tribal history, culture, language, spiritual traditions, and philosophy.</a:t>
            </a:r>
          </a:p>
          <a:p>
            <a:pPr marR="0" algn="just">
              <a:spcBef>
                <a:spcPts val="0"/>
              </a:spcBef>
              <a:spcAft>
                <a:spcPts val="1000"/>
              </a:spcAft>
              <a:buFont typeface="Wingdings" panose="05000000000000000000" pitchFamily="2" charset="2"/>
              <a:buChar char="Ø"/>
            </a:pPr>
            <a:r>
              <a:rPr lang="en-US" sz="1800" dirty="0">
                <a:latin typeface="Arial" panose="020B0604020202020204" pitchFamily="34" charset="0"/>
                <a:ea typeface="Arial" panose="020B0604020202020204" pitchFamily="34" charset="0"/>
                <a:cs typeface="Times New Roman" panose="02020603050405020304" pitchFamily="18" charset="0"/>
              </a:rPr>
              <a:t>Shana King – MHA Nation/Three Affiliated Tribes - Parent Mentor – ICWA Law Center – </a:t>
            </a:r>
            <a:r>
              <a:rPr lang="en-US" sz="1800" i="1" dirty="0">
                <a:effectLst/>
                <a:latin typeface="Arial" panose="020B0604020202020204" pitchFamily="34" charset="0"/>
                <a:ea typeface="Arial" panose="020B0604020202020204" pitchFamily="34" charset="0"/>
                <a:cs typeface="Times New Roman" panose="02020603050405020304" pitchFamily="18" charset="0"/>
              </a:rPr>
              <a:t>Native Americans do not have a colonized understanding of family. In my family, my cousins were considered siblings, and my ‘aunties’ are my children’s grandmothers. </a:t>
            </a:r>
            <a:endParaRPr lang="en-US" sz="1800" i="1" dirty="0">
              <a:solidFill>
                <a:srgbClr val="000000"/>
              </a:solidFill>
              <a:ea typeface="ＭＳ Ｐゴシック"/>
            </a:endParaRPr>
          </a:p>
        </p:txBody>
      </p:sp>
      <p:sp>
        <p:nvSpPr>
          <p:cNvPr id="4" name="Slide Number Placeholder 3"/>
          <p:cNvSpPr>
            <a:spLocks noGrp="1"/>
          </p:cNvSpPr>
          <p:nvPr>
            <p:ph type="sldNum" sz="quarter" idx="12"/>
          </p:nvPr>
        </p:nvSpPr>
        <p:spPr/>
        <p:txBody>
          <a:bodyPr/>
          <a:lstStyle/>
          <a:p>
            <a:fld id="{4398ACB1-3594-2B4B-9E64-61224948F801}" type="slidenum">
              <a:rPr lang="en-US" smtClean="0"/>
              <a:t>20</a:t>
            </a:fld>
            <a:endParaRPr lang="en-US"/>
          </a:p>
        </p:txBody>
      </p:sp>
    </p:spTree>
    <p:extLst>
      <p:ext uri="{BB962C8B-B14F-4D97-AF65-F5344CB8AC3E}">
        <p14:creationId xmlns:p14="http://schemas.microsoft.com/office/powerpoint/2010/main" val="117533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dirty="0">
                <a:solidFill>
                  <a:schemeClr val="tx1"/>
                </a:solidFill>
              </a:rPr>
              <a:t>Keeping Children Connected with Kin</a:t>
            </a:r>
          </a:p>
        </p:txBody>
      </p:sp>
      <p:sp>
        <p:nvSpPr>
          <p:cNvPr id="3" name="Content Placeholder 2"/>
          <p:cNvSpPr>
            <a:spLocks noGrp="1"/>
          </p:cNvSpPr>
          <p:nvPr>
            <p:ph idx="1"/>
          </p:nvPr>
        </p:nvSpPr>
        <p:spPr>
          <a:xfrm>
            <a:off x="409303" y="1454330"/>
            <a:ext cx="8277497" cy="4012489"/>
          </a:xfrm>
        </p:spPr>
        <p:txBody>
          <a:bodyPr/>
          <a:lstStyle/>
          <a:p>
            <a:pPr algn="just">
              <a:buFont typeface="Wingdings" panose="05000000000000000000" pitchFamily="2" charset="2"/>
              <a:buChar char="Ø"/>
            </a:pPr>
            <a:r>
              <a:rPr lang="en-US" dirty="0">
                <a:solidFill>
                  <a:schemeClr val="tx1"/>
                </a:solidFill>
              </a:rPr>
              <a:t>A kinship placement is almost always preferrable to  placement with a non-relative </a:t>
            </a:r>
          </a:p>
          <a:p>
            <a:pPr algn="just">
              <a:buFont typeface="Wingdings" panose="05000000000000000000" pitchFamily="2" charset="2"/>
              <a:buChar char="Ø"/>
            </a:pPr>
            <a:r>
              <a:rPr lang="en-US" dirty="0">
                <a:solidFill>
                  <a:schemeClr val="tx1"/>
                </a:solidFill>
              </a:rPr>
              <a:t>Placements with extended family are more stable and less disruptive to the child</a:t>
            </a:r>
          </a:p>
          <a:p>
            <a:pPr algn="just">
              <a:buFont typeface="Wingdings" panose="05000000000000000000" pitchFamily="2" charset="2"/>
              <a:buChar char="Ø"/>
            </a:pPr>
            <a:r>
              <a:rPr lang="en-US" dirty="0">
                <a:solidFill>
                  <a:schemeClr val="tx1"/>
                </a:solidFill>
              </a:rPr>
              <a:t>Children placed with kin have fewer behavioral problems and mental health disorders</a:t>
            </a:r>
          </a:p>
          <a:p>
            <a:pPr marL="0" indent="0" algn="just">
              <a:buNone/>
            </a:pPr>
            <a:endParaRPr lang="en-US" dirty="0"/>
          </a:p>
        </p:txBody>
      </p:sp>
    </p:spTree>
    <p:extLst>
      <p:ext uri="{BB962C8B-B14F-4D97-AF65-F5344CB8AC3E}">
        <p14:creationId xmlns:p14="http://schemas.microsoft.com/office/powerpoint/2010/main" val="447467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dirty="0">
                <a:solidFill>
                  <a:schemeClr val="tx1"/>
                </a:solidFill>
              </a:rPr>
              <a:t>Keeping Children Connected with Culture and Community</a:t>
            </a:r>
          </a:p>
        </p:txBody>
      </p:sp>
      <p:sp>
        <p:nvSpPr>
          <p:cNvPr id="3" name="Content Placeholder 2"/>
          <p:cNvSpPr>
            <a:spLocks noGrp="1"/>
          </p:cNvSpPr>
          <p:nvPr>
            <p:ph idx="1"/>
          </p:nvPr>
        </p:nvSpPr>
        <p:spPr>
          <a:xfrm>
            <a:off x="443883" y="1428206"/>
            <a:ext cx="8242917" cy="4038613"/>
          </a:xfrm>
        </p:spPr>
        <p:txBody>
          <a:bodyPr/>
          <a:lstStyle/>
          <a:p>
            <a:pPr algn="just">
              <a:buFont typeface="Wingdings" panose="05000000000000000000" pitchFamily="2" charset="2"/>
              <a:buChar char="Ø"/>
            </a:pPr>
            <a:r>
              <a:rPr lang="en-US" sz="2800" dirty="0">
                <a:solidFill>
                  <a:schemeClr val="tx1"/>
                </a:solidFill>
              </a:rPr>
              <a:t>Emphasizing community ties keeps the child connected to a network of relationships with caring adults (“no one has ever complained that a child has too many caring adults in their life”)</a:t>
            </a:r>
          </a:p>
          <a:p>
            <a:pPr algn="just">
              <a:buFont typeface="Wingdings" panose="05000000000000000000" pitchFamily="2" charset="2"/>
              <a:buChar char="Ø"/>
            </a:pPr>
            <a:r>
              <a:rPr lang="en-US" sz="2800" dirty="0">
                <a:solidFill>
                  <a:schemeClr val="tx1"/>
                </a:solidFill>
              </a:rPr>
              <a:t>Fosters relationship permanency</a:t>
            </a:r>
          </a:p>
          <a:p>
            <a:pPr algn="just">
              <a:buFont typeface="Wingdings" panose="05000000000000000000" pitchFamily="2" charset="2"/>
              <a:buChar char="Ø"/>
            </a:pPr>
            <a:r>
              <a:rPr lang="en-US" sz="2800" dirty="0">
                <a:solidFill>
                  <a:schemeClr val="tx1"/>
                </a:solidFill>
              </a:rPr>
              <a:t>Connection with culture provides the child with a sense of identity and positive self worth, reinforces intergenerational teachings and connection, and provides resilience</a:t>
            </a:r>
          </a:p>
        </p:txBody>
      </p:sp>
    </p:spTree>
    <p:extLst>
      <p:ext uri="{BB962C8B-B14F-4D97-AF65-F5344CB8AC3E}">
        <p14:creationId xmlns:p14="http://schemas.microsoft.com/office/powerpoint/2010/main" val="365146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375815"/>
            <a:ext cx="8229600" cy="662696"/>
          </a:xfrm>
        </p:spPr>
        <p:txBody>
          <a:bodyPr/>
          <a:lstStyle/>
          <a:p>
            <a:pPr algn="ctr"/>
            <a:r>
              <a:rPr lang="en-US" dirty="0">
                <a:solidFill>
                  <a:schemeClr val="tx1"/>
                </a:solidFill>
              </a:rPr>
              <a:t>Involvement of the Tribe</a:t>
            </a:r>
          </a:p>
        </p:txBody>
      </p:sp>
      <p:sp>
        <p:nvSpPr>
          <p:cNvPr id="3" name="Content Placeholder 2"/>
          <p:cNvSpPr>
            <a:spLocks noGrp="1"/>
          </p:cNvSpPr>
          <p:nvPr>
            <p:ph idx="1"/>
          </p:nvPr>
        </p:nvSpPr>
        <p:spPr>
          <a:xfrm>
            <a:off x="443883" y="1038510"/>
            <a:ext cx="8242917" cy="4428309"/>
          </a:xfrm>
        </p:spPr>
        <p:txBody>
          <a:bodyPr/>
          <a:lstStyle/>
          <a:p>
            <a:pPr algn="just">
              <a:buFont typeface="Wingdings" panose="05000000000000000000" pitchFamily="2" charset="2"/>
              <a:buChar char="Ø"/>
            </a:pPr>
            <a:r>
              <a:rPr lang="en-US" sz="2400" dirty="0">
                <a:solidFill>
                  <a:schemeClr val="tx1"/>
                </a:solidFill>
              </a:rPr>
              <a:t>Studies indicate that early tribal involvement in state court proceedings increases reunification of children with their parents and shortens the time required for reunification </a:t>
            </a:r>
          </a:p>
          <a:p>
            <a:pPr algn="just">
              <a:buFont typeface="Wingdings" panose="05000000000000000000" pitchFamily="2" charset="2"/>
              <a:buChar char="Ø"/>
            </a:pPr>
            <a:r>
              <a:rPr lang="en-US" sz="2400" dirty="0">
                <a:solidFill>
                  <a:schemeClr val="tx1"/>
                </a:solidFill>
              </a:rPr>
              <a:t>Tribes can help to identify extended family members and  connect children and families with culturally-appropriate, trauma-informed services and supports</a:t>
            </a:r>
          </a:p>
          <a:p>
            <a:pPr algn="just">
              <a:buFont typeface="Wingdings" panose="05000000000000000000" pitchFamily="2" charset="2"/>
              <a:buChar char="Ø"/>
            </a:pPr>
            <a:r>
              <a:rPr lang="en-US" sz="2400" dirty="0">
                <a:solidFill>
                  <a:schemeClr val="tx1"/>
                </a:solidFill>
              </a:rPr>
              <a:t>Transfers to tribal court (when parents agree) ensure that appropriate tribal standards are applied to the Indian child and his/her family, standards which emphasize continued connection with family, culture and community</a:t>
            </a:r>
          </a:p>
        </p:txBody>
      </p:sp>
    </p:spTree>
    <p:extLst>
      <p:ext uri="{BB962C8B-B14F-4D97-AF65-F5344CB8AC3E}">
        <p14:creationId xmlns:p14="http://schemas.microsoft.com/office/powerpoint/2010/main" val="72955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6525"/>
            <a:ext cx="8216283" cy="901986"/>
          </a:xfrm>
        </p:spPr>
        <p:txBody>
          <a:bodyPr/>
          <a:lstStyle/>
          <a:p>
            <a:pPr algn="ctr"/>
            <a:r>
              <a:rPr lang="en-US" sz="2800" dirty="0">
                <a:solidFill>
                  <a:schemeClr val="tx1"/>
                </a:solidFill>
              </a:rPr>
              <a:t>Does ICWA work?</a:t>
            </a:r>
          </a:p>
        </p:txBody>
      </p:sp>
      <p:sp>
        <p:nvSpPr>
          <p:cNvPr id="3" name="Content Placeholder 2"/>
          <p:cNvSpPr>
            <a:spLocks noGrp="1"/>
          </p:cNvSpPr>
          <p:nvPr>
            <p:ph idx="1"/>
          </p:nvPr>
        </p:nvSpPr>
        <p:spPr>
          <a:xfrm>
            <a:off x="457199" y="635726"/>
            <a:ext cx="8216283" cy="4831093"/>
          </a:xfrm>
        </p:spPr>
        <p:txBody>
          <a:bodyPr/>
          <a:lstStyle/>
          <a:p>
            <a:pPr lvl="0" algn="just">
              <a:spcBef>
                <a:spcPts val="0"/>
              </a:spcBef>
              <a:buSzPts val="1400"/>
              <a:buFont typeface="Wingdings" panose="05000000000000000000" pitchFamily="2" charset="2"/>
              <a:buChar char="Ø"/>
            </a:pPr>
            <a:r>
              <a:rPr lang="en-US" sz="2400" dirty="0">
                <a:solidFill>
                  <a:schemeClr val="tx1"/>
                </a:solidFill>
                <a:latin typeface="Arial" panose="020B0604020202020204" pitchFamily="34" charset="0"/>
                <a:ea typeface="Arial" panose="020B0604020202020204" pitchFamily="34" charset="0"/>
                <a:cs typeface="Times New Roman" panose="02020603050405020304" pitchFamily="18" charset="0"/>
              </a:rPr>
              <a:t>The evidence is that when ICWA is applied properly, it leads to:</a:t>
            </a:r>
          </a:p>
          <a:p>
            <a:pPr marL="687388" lvl="0" algn="just">
              <a:spcBef>
                <a:spcPts val="0"/>
              </a:spcBef>
              <a:buSzPts val="1400"/>
              <a:buFont typeface="Arial" panose="020B0604020202020204" pitchFamily="34" charset="0"/>
              <a:buChar char="•"/>
            </a:pPr>
            <a:r>
              <a:rPr lang="en-US" sz="2000" dirty="0">
                <a:solidFill>
                  <a:schemeClr val="tx1"/>
                </a:solidFill>
                <a:latin typeface="Arial" panose="020B0604020202020204" pitchFamily="34" charset="0"/>
                <a:ea typeface="Arial" panose="020B0604020202020204" pitchFamily="34" charset="0"/>
                <a:cs typeface="Times New Roman" panose="02020603050405020304" pitchFamily="18" charset="0"/>
              </a:rPr>
              <a:t>Increased reunification rates</a:t>
            </a:r>
          </a:p>
          <a:p>
            <a:pPr marL="687388" lvl="0" algn="just">
              <a:spcBef>
                <a:spcPts val="0"/>
              </a:spcBef>
              <a:buSzPts val="1400"/>
              <a:buFont typeface="Arial" panose="020B0604020202020204" pitchFamily="34" charset="0"/>
              <a:buChar char="•"/>
            </a:pPr>
            <a:r>
              <a:rPr lang="en-US" sz="2000" dirty="0">
                <a:solidFill>
                  <a:schemeClr val="tx1"/>
                </a:solidFill>
                <a:latin typeface="Arial" panose="020B0604020202020204" pitchFamily="34" charset="0"/>
                <a:ea typeface="Arial" panose="020B0604020202020204" pitchFamily="34" charset="0"/>
                <a:cs typeface="Times New Roman" panose="02020603050405020304" pitchFamily="18" charset="0"/>
              </a:rPr>
              <a:t>Higher rates of kinship placement</a:t>
            </a:r>
          </a:p>
          <a:p>
            <a:pPr marL="687388" lvl="0" algn="just">
              <a:spcBef>
                <a:spcPts val="0"/>
              </a:spcBef>
              <a:buSzPts val="1400"/>
              <a:buFont typeface="Arial" panose="020B0604020202020204" pitchFamily="34" charset="0"/>
              <a:buChar char="•"/>
            </a:pPr>
            <a:r>
              <a:rPr lang="en-US" sz="2000" dirty="0">
                <a:solidFill>
                  <a:schemeClr val="tx1"/>
                </a:solidFill>
                <a:latin typeface="Arial" panose="020B0604020202020204" pitchFamily="34" charset="0"/>
                <a:ea typeface="Arial" panose="020B0604020202020204" pitchFamily="34" charset="0"/>
                <a:cs typeface="Times New Roman" panose="02020603050405020304" pitchFamily="18" charset="0"/>
              </a:rPr>
              <a:t>Lower rates of congregate care</a:t>
            </a:r>
          </a:p>
          <a:p>
            <a:pPr marL="687388" lvl="0" algn="just">
              <a:spcBef>
                <a:spcPts val="0"/>
              </a:spcBef>
              <a:spcAft>
                <a:spcPts val="600"/>
              </a:spcAft>
              <a:buSzPts val="1400"/>
              <a:buFont typeface="Arial" panose="020B0604020202020204" pitchFamily="34" charset="0"/>
              <a:buChar char="•"/>
            </a:pPr>
            <a:r>
              <a:rPr lang="en-US" sz="2000" dirty="0">
                <a:solidFill>
                  <a:schemeClr val="tx1"/>
                </a:solidFill>
                <a:latin typeface="Arial" panose="020B0604020202020204" pitchFamily="34" charset="0"/>
                <a:ea typeface="Arial" panose="020B0604020202020204" pitchFamily="34" charset="0"/>
                <a:cs typeface="Times New Roman" panose="02020603050405020304" pitchFamily="18" charset="0"/>
              </a:rPr>
              <a:t>Lower rates of “aging out” of care</a:t>
            </a:r>
            <a:endParaRPr lang="en-US" sz="18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lvl="0" algn="just">
              <a:spcBef>
                <a:spcPts val="0"/>
              </a:spcBef>
              <a:buSzPts val="1400"/>
              <a:buFont typeface="Wingdings" panose="05000000000000000000" pitchFamily="2" charset="2"/>
              <a:buChar char="Ø"/>
            </a:pPr>
            <a:r>
              <a:rPr lang="en-US" sz="2400" dirty="0">
                <a:solidFill>
                  <a:schemeClr val="tx1"/>
                </a:solidFill>
                <a:latin typeface="Arial" panose="020B0604020202020204" pitchFamily="34" charset="0"/>
                <a:ea typeface="Arial" panose="020B0604020202020204" pitchFamily="34" charset="0"/>
                <a:cs typeface="Times New Roman" panose="02020603050405020304" pitchFamily="18" charset="0"/>
              </a:rPr>
              <a:t>Unfortunately, compliance with ICWA is uneven and as a result:</a:t>
            </a:r>
            <a:endParaRPr lang="en-US" sz="18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marL="687388" lvl="0" algn="just">
              <a:spcBef>
                <a:spcPts val="0"/>
              </a:spcBef>
              <a:buSzPts val="1400"/>
              <a:buFont typeface="Arial" panose="020B0604020202020204" pitchFamily="34" charset="0"/>
              <a:buChar char="•"/>
            </a:pPr>
            <a:r>
              <a:rPr lang="en-US" sz="2000" dirty="0">
                <a:solidFill>
                  <a:schemeClr val="tx1"/>
                </a:solidFill>
                <a:latin typeface="Arial" panose="020B0604020202020204" pitchFamily="34" charset="0"/>
                <a:ea typeface="Arial" panose="020B0604020202020204" pitchFamily="34" charset="0"/>
                <a:cs typeface="Times New Roman" panose="02020603050405020304" pitchFamily="18" charset="0"/>
              </a:rPr>
              <a:t>Although rates are lower than pre-ICWA</a:t>
            </a:r>
          </a:p>
          <a:p>
            <a:pPr marL="1027113" lvl="0" algn="just">
              <a:spcBef>
                <a:spcPts val="0"/>
              </a:spcBef>
              <a:buSzPts val="1400"/>
              <a:buFont typeface="Courier New" panose="02070309020205020404" pitchFamily="49" charset="0"/>
              <a:buChar char="o"/>
            </a:pPr>
            <a:r>
              <a:rPr lang="en-US" sz="1800" dirty="0">
                <a:solidFill>
                  <a:schemeClr val="tx1"/>
                </a:solidFill>
                <a:latin typeface="Arial" panose="020B0604020202020204" pitchFamily="34" charset="0"/>
                <a:ea typeface="Arial" panose="020B0604020202020204" pitchFamily="34" charset="0"/>
                <a:cs typeface="Times New Roman" panose="02020603050405020304" pitchFamily="18" charset="0"/>
              </a:rPr>
              <a:t>Out-of-home placements are still far too high</a:t>
            </a:r>
          </a:p>
          <a:p>
            <a:pPr marL="1027113" lvl="0" algn="just">
              <a:spcBef>
                <a:spcPts val="0"/>
              </a:spcBef>
              <a:spcAft>
                <a:spcPts val="600"/>
              </a:spcAft>
              <a:buSzPts val="1400"/>
              <a:buFont typeface="Courier New" panose="02070309020205020404" pitchFamily="49" charset="0"/>
              <a:buChar char="o"/>
            </a:pPr>
            <a:r>
              <a:rPr lang="en-US" sz="1800" dirty="0">
                <a:solidFill>
                  <a:schemeClr val="tx1"/>
                </a:solidFill>
                <a:latin typeface="Arial" panose="020B0604020202020204" pitchFamily="34" charset="0"/>
                <a:ea typeface="Arial" panose="020B0604020202020204" pitchFamily="34" charset="0"/>
                <a:cs typeface="Times New Roman" panose="02020603050405020304" pitchFamily="18" charset="0"/>
              </a:rPr>
              <a:t>A majority of children are still placed in non-Native homes</a:t>
            </a:r>
            <a:endParaRPr lang="en-US" sz="2400" dirty="0">
              <a:solidFill>
                <a:schemeClr val="tx1"/>
              </a:solidFill>
              <a:latin typeface="Arial" panose="020B0604020202020204" pitchFamily="34" charset="0"/>
              <a:ea typeface="Arial" panose="020B0604020202020204" pitchFamily="34" charset="0"/>
              <a:cs typeface="Times New Roman" panose="02020603050405020304" pitchFamily="18" charset="0"/>
            </a:endParaRPr>
          </a:p>
          <a:p>
            <a:pPr lvl="0" algn="just">
              <a:spcBef>
                <a:spcPts val="0"/>
              </a:spcBef>
              <a:buSzPts val="1400"/>
              <a:buFont typeface="Wingdings" panose="05000000000000000000" pitchFamily="2" charset="2"/>
              <a:buChar char="Ø"/>
            </a:pPr>
            <a:r>
              <a:rPr lang="en-US" sz="2400" dirty="0">
                <a:solidFill>
                  <a:schemeClr val="tx1"/>
                </a:solidFill>
                <a:latin typeface="Arial" panose="020B0604020202020204" pitchFamily="34" charset="0"/>
                <a:ea typeface="Arial" panose="020B0604020202020204" pitchFamily="34" charset="0"/>
                <a:cs typeface="Times New Roman" panose="02020603050405020304" pitchFamily="18" charset="0"/>
              </a:rPr>
              <a:t>ICWA is vitally important to Native children and families</a:t>
            </a:r>
          </a:p>
          <a:p>
            <a:pPr lvl="0" algn="just">
              <a:spcBef>
                <a:spcPts val="0"/>
              </a:spcBef>
              <a:buSzPts val="1400"/>
              <a:buFont typeface="Wingdings" panose="05000000000000000000" pitchFamily="2" charset="2"/>
              <a:buChar char="Ø"/>
            </a:pPr>
            <a:r>
              <a:rPr lang="en-US" sz="2400" dirty="0">
                <a:solidFill>
                  <a:schemeClr val="tx1"/>
                </a:solidFill>
                <a:latin typeface="Arial" panose="020B0604020202020204" pitchFamily="34" charset="0"/>
                <a:ea typeface="Arial" panose="020B0604020202020204" pitchFamily="34" charset="0"/>
                <a:cs typeface="Times New Roman" panose="02020603050405020304" pitchFamily="18" charset="0"/>
              </a:rPr>
              <a:t>Continuing efforts to strengthen ICWA and enhance ICWA compliance are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98ACB1-3594-2B4B-9E64-61224948F801}"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1268181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326"/>
            <a:ext cx="8229600" cy="835723"/>
          </a:xfrm>
        </p:spPr>
        <p:txBody>
          <a:bodyPr/>
          <a:lstStyle/>
          <a:p>
            <a:pPr algn="ctr"/>
            <a:r>
              <a:rPr lang="en-US" sz="4000" i="1" dirty="0">
                <a:solidFill>
                  <a:schemeClr val="tx1"/>
                </a:solidFill>
              </a:rPr>
              <a:t>For Further Information</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98ACB1-3594-2B4B-9E64-61224948F801}"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3" name="TextBox 2"/>
          <p:cNvSpPr txBox="1"/>
          <p:nvPr/>
        </p:nvSpPr>
        <p:spPr>
          <a:xfrm>
            <a:off x="0" y="1704664"/>
            <a:ext cx="9144000" cy="249299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4D4141"/>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D4141"/>
                </a:solidFill>
                <a:effectLst/>
                <a:uLnTx/>
                <a:uFillTx/>
                <a:latin typeface="Arial"/>
                <a:ea typeface="+mn-ea"/>
                <a:cs typeface="+mn-cs"/>
              </a:rPr>
              <a:t>Jack F. Trope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D4141"/>
                </a:solidFill>
                <a:effectLst/>
                <a:uLnTx/>
                <a:uFillTx/>
                <a:latin typeface="Arial"/>
                <a:ea typeface="+mn-ea"/>
                <a:cs typeface="+mn-cs"/>
                <a:hlinkClick r:id="rId2"/>
              </a:rPr>
              <a:t>jtrope@casey.org</a:t>
            </a:r>
            <a:endParaRPr kumimoji="0" lang="en-US" sz="3200" b="0" i="0" u="none" strike="noStrike" kern="1200" cap="none" spc="0" normalizeH="0" baseline="0" noProof="0" dirty="0">
              <a:ln>
                <a:noFill/>
              </a:ln>
              <a:solidFill>
                <a:srgbClr val="4D4141"/>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D4141"/>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D4141"/>
              </a:solidFill>
              <a:effectLst/>
              <a:uLnTx/>
              <a:uFillTx/>
              <a:latin typeface="Arial"/>
              <a:ea typeface="+mn-ea"/>
              <a:cs typeface="+mn-cs"/>
            </a:endParaRPr>
          </a:p>
        </p:txBody>
      </p:sp>
    </p:spTree>
    <p:extLst>
      <p:ext uri="{BB962C8B-B14F-4D97-AF65-F5344CB8AC3E}">
        <p14:creationId xmlns:p14="http://schemas.microsoft.com/office/powerpoint/2010/main" val="217253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2" y="323386"/>
            <a:ext cx="8588188" cy="853534"/>
          </a:xfrm>
        </p:spPr>
        <p:txBody>
          <a:bodyPr/>
          <a:lstStyle/>
          <a:p>
            <a:r>
              <a:rPr lang="en-US" b="1" u="sng" dirty="0">
                <a:solidFill>
                  <a:schemeClr val="accent1">
                    <a:lumMod val="75000"/>
                  </a:schemeClr>
                </a:solidFill>
              </a:rPr>
              <a:t>Boarding Schools</a:t>
            </a:r>
          </a:p>
        </p:txBody>
      </p:sp>
      <p:sp>
        <p:nvSpPr>
          <p:cNvPr id="4" name="Content Placeholder 3"/>
          <p:cNvSpPr>
            <a:spLocks noGrp="1"/>
          </p:cNvSpPr>
          <p:nvPr>
            <p:ph idx="1"/>
          </p:nvPr>
        </p:nvSpPr>
        <p:spPr>
          <a:xfrm>
            <a:off x="98612" y="968829"/>
            <a:ext cx="4237461" cy="3047377"/>
          </a:xfrm>
        </p:spPr>
        <p:txBody>
          <a:bodyPr/>
          <a:lstStyle/>
          <a:p>
            <a:pPr marL="0" indent="0">
              <a:buNone/>
            </a:pPr>
            <a:r>
              <a:rPr lang="en-US" dirty="0"/>
              <a:t>Began in the 1880s, continued into the mid-20</a:t>
            </a:r>
            <a:r>
              <a:rPr lang="en-US" baseline="30000" dirty="0"/>
              <a:t>th</a:t>
            </a:r>
            <a:r>
              <a:rPr lang="en-US" dirty="0"/>
              <a:t> Century</a:t>
            </a:r>
          </a:p>
          <a:p>
            <a:pPr marL="0" indent="0">
              <a:buNone/>
            </a:pPr>
            <a:r>
              <a:rPr lang="en-US" dirty="0"/>
              <a:t>-357 known Indian boarding schools </a:t>
            </a:r>
          </a:p>
          <a:p>
            <a:pPr marL="0" indent="0">
              <a:buNone/>
            </a:pPr>
            <a:r>
              <a:rPr lang="en-US" dirty="0"/>
              <a:t>“</a:t>
            </a:r>
            <a:r>
              <a:rPr lang="en-US" i="1" dirty="0"/>
              <a:t>Kill the Indian, save the man</a:t>
            </a:r>
            <a:r>
              <a:rPr lang="en-US"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6132" y="340112"/>
            <a:ext cx="4733365" cy="3551438"/>
          </a:xfrm>
          <a:prstGeom prst="rect">
            <a:avLst/>
          </a:prstGeom>
        </p:spPr>
      </p:pic>
      <p:pic>
        <p:nvPicPr>
          <p:cNvPr id="6" name="Picture 2" descr="https://lh3.googleusercontent.com/oXM5TgRgTORhWgUm6ewTW7D6MzhBWNjxdE5T7_GxiBPaDJVUhi6R0oR5idOHw9lxgODNnK3Vf2Nk6rbLoL34Hh3a1gDpiQU-3PbhDt0s0yntIZZru1aLSWsXsEs5GC5SoJa3aQC8b4k"/>
          <p:cNvPicPr>
            <a:picLocks noChangeAspect="1" noChangeArrowheads="1"/>
          </p:cNvPicPr>
          <p:nvPr/>
        </p:nvPicPr>
        <p:blipFill rotWithShape="1">
          <a:blip r:embed="rId3">
            <a:extLst>
              <a:ext uri="{28A0092B-C50C-407E-A947-70E740481C1C}">
                <a14:useLocalDpi xmlns:a14="http://schemas.microsoft.com/office/drawing/2010/main" val="0"/>
              </a:ext>
            </a:extLst>
          </a:blip>
          <a:srcRect b="10343"/>
          <a:stretch/>
        </p:blipFill>
        <p:spPr bwMode="auto">
          <a:xfrm>
            <a:off x="4558770" y="3103781"/>
            <a:ext cx="4350727" cy="287788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iny Handcuff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12" y="4644923"/>
            <a:ext cx="4287070" cy="2404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48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381000"/>
            <a:ext cx="8011172" cy="1432674"/>
          </a:xfrm>
        </p:spPr>
        <p:txBody>
          <a:bodyPr/>
          <a:lstStyle/>
          <a:p>
            <a:pPr algn="ctr"/>
            <a:r>
              <a:rPr lang="en-US" sz="2800" dirty="0">
                <a:solidFill>
                  <a:schemeClr val="tx1"/>
                </a:solidFill>
              </a:rPr>
              <a:t>Children were taken away when very young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0161" y="998230"/>
            <a:ext cx="5963678" cy="4472759"/>
          </a:xfrm>
        </p:spPr>
      </p:pic>
    </p:spTree>
    <p:extLst>
      <p:ext uri="{BB962C8B-B14F-4D97-AF65-F5344CB8AC3E}">
        <p14:creationId xmlns:p14="http://schemas.microsoft.com/office/powerpoint/2010/main" val="4914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42257" y="250371"/>
            <a:ext cx="7244443" cy="1692729"/>
          </a:xfrm>
        </p:spPr>
        <p:txBody>
          <a:bodyPr/>
          <a:lstStyle/>
          <a:p>
            <a:pPr algn="just"/>
            <a:r>
              <a:rPr lang="en-US" sz="3000" dirty="0">
                <a:solidFill>
                  <a:schemeClr val="tx1"/>
                </a:solidFill>
                <a:latin typeface="Times New Roman" pitchFamily="18" charset="0"/>
                <a:cs typeface="Times New Roman" pitchFamily="18" charset="0"/>
              </a:rPr>
              <a:t>The intent of boarding schools was to strip away Indian identity. Children were punished for speaking their native language, banned from acting in any way representative of traditional or cultural practices, stripped of traditional clothing, hair and all things and behaviors reflective of their culture. </a:t>
            </a:r>
          </a:p>
        </p:txBody>
      </p:sp>
      <p:pic>
        <p:nvPicPr>
          <p:cNvPr id="35842" name="Picture 1031" descr="Carlisle Apache group - before"/>
          <p:cNvPicPr>
            <a:picLocks noChangeAspect="1" noChangeArrowheads="1"/>
          </p:cNvPicPr>
          <p:nvPr/>
        </p:nvPicPr>
        <p:blipFill>
          <a:blip r:embed="rId2"/>
          <a:srcRect/>
          <a:stretch>
            <a:fillRect/>
          </a:stretch>
        </p:blipFill>
        <p:spPr bwMode="auto">
          <a:xfrm>
            <a:off x="642257" y="3588544"/>
            <a:ext cx="3646127" cy="2605088"/>
          </a:xfrm>
          <a:prstGeom prst="rect">
            <a:avLst/>
          </a:prstGeom>
          <a:noFill/>
          <a:ln w="12700">
            <a:solidFill>
              <a:srgbClr val="000000"/>
            </a:solidFill>
            <a:miter lim="800000"/>
            <a:headEnd/>
            <a:tailEnd/>
          </a:ln>
        </p:spPr>
      </p:pic>
      <p:pic>
        <p:nvPicPr>
          <p:cNvPr id="35843" name="Picture 1030" descr="Carlisle Apache group - after"/>
          <p:cNvPicPr>
            <a:picLocks noChangeAspect="1" noChangeArrowheads="1"/>
          </p:cNvPicPr>
          <p:nvPr/>
        </p:nvPicPr>
        <p:blipFill>
          <a:blip r:embed="rId3"/>
          <a:srcRect/>
          <a:stretch>
            <a:fillRect/>
          </a:stretch>
        </p:blipFill>
        <p:spPr bwMode="auto">
          <a:xfrm>
            <a:off x="4465716" y="3543301"/>
            <a:ext cx="3508070" cy="2743200"/>
          </a:xfrm>
          <a:prstGeom prst="rect">
            <a:avLst/>
          </a:prstGeom>
          <a:noFill/>
          <a:ln w="12700">
            <a:solidFill>
              <a:srgbClr val="000000"/>
            </a:solidFill>
            <a:miter lim="800000"/>
            <a:headEnd/>
            <a:tailEnd/>
          </a:ln>
        </p:spPr>
      </p:pic>
    </p:spTree>
    <p:extLst>
      <p:ext uri="{BB962C8B-B14F-4D97-AF65-F5344CB8AC3E}">
        <p14:creationId xmlns:p14="http://schemas.microsoft.com/office/powerpoint/2010/main" val="2104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01113" y="1753058"/>
            <a:ext cx="6417277" cy="2554545"/>
          </a:xfrm>
          <a:prstGeom prst="rect">
            <a:avLst/>
          </a:prstGeom>
        </p:spPr>
        <p:txBody>
          <a:bodyPr wrap="square">
            <a:spAutoFit/>
          </a:bodyPr>
          <a:lstStyle/>
          <a:p>
            <a:r>
              <a:rPr lang="en-US" sz="2000" dirty="0">
                <a:solidFill>
                  <a:schemeClr val="bg1"/>
                </a:solidFill>
              </a:rPr>
              <a:t>"No matter how well intentioned and how squarely in the mainstream this was at the time, it was wrong; it was hurtful; and it reflected a kind of bias that surfaces feelings of shame, as we look back with the 20/20 vision of hindsight.“</a:t>
            </a:r>
          </a:p>
          <a:p>
            <a:endParaRPr lang="en-US" sz="2000" dirty="0">
              <a:solidFill>
                <a:schemeClr val="bg1"/>
              </a:solidFill>
            </a:endParaRPr>
          </a:p>
          <a:p>
            <a:r>
              <a:rPr lang="en-US" sz="2000" dirty="0">
                <a:solidFill>
                  <a:schemeClr val="bg1"/>
                </a:solidFill>
              </a:rPr>
              <a:t>Shay </a:t>
            </a:r>
            <a:r>
              <a:rPr lang="en-US" sz="2000" dirty="0" err="1">
                <a:solidFill>
                  <a:schemeClr val="bg1"/>
                </a:solidFill>
              </a:rPr>
              <a:t>Bilchik</a:t>
            </a:r>
            <a:r>
              <a:rPr lang="en-US" sz="2000" dirty="0">
                <a:solidFill>
                  <a:schemeClr val="bg1"/>
                </a:solidFill>
              </a:rPr>
              <a:t>, Executive Director of Child Welfare League of America</a:t>
            </a:r>
          </a:p>
        </p:txBody>
      </p:sp>
      <p:sp>
        <p:nvSpPr>
          <p:cNvPr id="8" name="Flowchart: Decision 7"/>
          <p:cNvSpPr/>
          <p:nvPr/>
        </p:nvSpPr>
        <p:spPr>
          <a:xfrm>
            <a:off x="602901" y="721977"/>
            <a:ext cx="7908053" cy="4893034"/>
          </a:xfrm>
          <a:prstGeom prst="flowChartDecisio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owchart: Process 9"/>
          <p:cNvSpPr/>
          <p:nvPr/>
        </p:nvSpPr>
        <p:spPr>
          <a:xfrm>
            <a:off x="1000898" y="1288638"/>
            <a:ext cx="7117492" cy="3558745"/>
          </a:xfrm>
          <a:prstGeom prst="flowChartProcess">
            <a:avLst/>
          </a:prstGeom>
          <a:solidFill>
            <a:srgbClr val="1255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950803" y="2014667"/>
            <a:ext cx="5917895" cy="2031325"/>
          </a:xfrm>
          <a:prstGeom prst="rect">
            <a:avLst/>
          </a:prstGeom>
        </p:spPr>
        <p:txBody>
          <a:bodyPr wrap="square">
            <a:spAutoFit/>
          </a:bodyPr>
          <a:lstStyle/>
          <a:p>
            <a:r>
              <a:rPr lang="en-US" dirty="0">
                <a:solidFill>
                  <a:schemeClr val="bg1"/>
                </a:solidFill>
              </a:rPr>
              <a:t>"</a:t>
            </a:r>
            <a:r>
              <a:rPr lang="en-US" i="1" dirty="0">
                <a:solidFill>
                  <a:schemeClr val="bg1"/>
                </a:solidFill>
              </a:rPr>
              <a:t>No matter how well intentioned and how squarely in the mainstream this was at the time, it was wrong; it was hurtful; and it reflected a kind of bias that surfaces feelings of shame, as we look back with the 20/20 vision of hindsight</a:t>
            </a:r>
            <a:r>
              <a:rPr lang="en-US" dirty="0">
                <a:solidFill>
                  <a:schemeClr val="bg1"/>
                </a:solidFill>
              </a:rPr>
              <a:t>.“</a:t>
            </a:r>
          </a:p>
          <a:p>
            <a:endParaRPr lang="en-US" dirty="0">
              <a:solidFill>
                <a:schemeClr val="bg1"/>
              </a:solidFill>
            </a:endParaRPr>
          </a:p>
          <a:p>
            <a:r>
              <a:rPr lang="en-US" dirty="0">
                <a:solidFill>
                  <a:schemeClr val="bg1"/>
                </a:solidFill>
              </a:rPr>
              <a:t>Shay </a:t>
            </a:r>
            <a:r>
              <a:rPr lang="en-US" dirty="0" err="1">
                <a:solidFill>
                  <a:schemeClr val="bg1"/>
                </a:solidFill>
              </a:rPr>
              <a:t>Bilchik</a:t>
            </a:r>
            <a:r>
              <a:rPr lang="en-US" dirty="0">
                <a:solidFill>
                  <a:schemeClr val="bg1"/>
                </a:solidFill>
              </a:rPr>
              <a:t>, Executive Director of Child Welfare League of America, NICWA Conference 2001</a:t>
            </a:r>
          </a:p>
        </p:txBody>
      </p:sp>
      <p:sp>
        <p:nvSpPr>
          <p:cNvPr id="2" name="TextBox 1"/>
          <p:cNvSpPr txBox="1"/>
          <p:nvPr/>
        </p:nvSpPr>
        <p:spPr>
          <a:xfrm>
            <a:off x="1369360" y="137202"/>
            <a:ext cx="6644540" cy="584775"/>
          </a:xfrm>
          <a:prstGeom prst="rect">
            <a:avLst/>
          </a:prstGeom>
          <a:noFill/>
        </p:spPr>
        <p:txBody>
          <a:bodyPr wrap="square" rtlCol="0">
            <a:spAutoFit/>
          </a:bodyPr>
          <a:lstStyle/>
          <a:p>
            <a:r>
              <a:rPr lang="en-US" sz="3200" dirty="0"/>
              <a:t>Indian Adoption Project, 1950s-1960s</a:t>
            </a:r>
          </a:p>
        </p:txBody>
      </p:sp>
    </p:spTree>
    <p:extLst>
      <p:ext uri="{BB962C8B-B14F-4D97-AF65-F5344CB8AC3E}">
        <p14:creationId xmlns:p14="http://schemas.microsoft.com/office/powerpoint/2010/main" val="95251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Association on American Indian Affairs </a:t>
            </a:r>
            <a:r>
              <a:rPr lang="en-US" sz="3200" dirty="0"/>
              <a:t>1960-70s found:</a:t>
            </a:r>
          </a:p>
        </p:txBody>
      </p:sp>
      <p:graphicFrame>
        <p:nvGraphicFramePr>
          <p:cNvPr id="7" name="Content Placeholder 6"/>
          <p:cNvGraphicFramePr>
            <a:graphicFrameLocks noGrp="1"/>
          </p:cNvGraphicFramePr>
          <p:nvPr>
            <p:ph idx="1"/>
          </p:nvPr>
        </p:nvGraphicFramePr>
        <p:xfrm>
          <a:off x="552659" y="1417638"/>
          <a:ext cx="3878664" cy="4211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6"/>
          <p:cNvGraphicFramePr>
            <a:graphicFrameLocks/>
          </p:cNvGraphicFramePr>
          <p:nvPr/>
        </p:nvGraphicFramePr>
        <p:xfrm>
          <a:off x="4657411" y="1417639"/>
          <a:ext cx="3863591" cy="4211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63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BD1169-4E00-4F72-8A70-A3491FD41E7B}"/>
              </a:ext>
            </a:extLst>
          </p:cNvPr>
          <p:cNvPicPr>
            <a:picLocks noChangeAspect="1"/>
          </p:cNvPicPr>
          <p:nvPr/>
        </p:nvPicPr>
        <p:blipFill>
          <a:blip r:embed="rId3"/>
          <a:stretch>
            <a:fillRect/>
          </a:stretch>
        </p:blipFill>
        <p:spPr>
          <a:xfrm>
            <a:off x="285152" y="2102795"/>
            <a:ext cx="8573696" cy="3572374"/>
          </a:xfrm>
          <a:prstGeom prst="rect">
            <a:avLst/>
          </a:prstGeom>
        </p:spPr>
      </p:pic>
      <p:sp>
        <p:nvSpPr>
          <p:cNvPr id="49" name="Title 1"/>
          <p:cNvSpPr txBox="1">
            <a:spLocks/>
          </p:cNvSpPr>
          <p:nvPr/>
        </p:nvSpPr>
        <p:spPr>
          <a:xfrm>
            <a:off x="240675" y="1182832"/>
            <a:ext cx="8573696" cy="927518"/>
          </a:xfrm>
          <a:prstGeom prst="rect">
            <a:avLst/>
          </a:prstGeom>
        </p:spPr>
        <p:txBody>
          <a:bodyPr anchor="t" anchorCtr="0"/>
          <a:lstStyle>
            <a:lvl1pPr algn="l" defTabSz="914400" rtl="0" eaLnBrk="1" latinLnBrk="0" hangingPunct="1">
              <a:lnSpc>
                <a:spcPct val="90000"/>
              </a:lnSpc>
              <a:spcBef>
                <a:spcPct val="0"/>
              </a:spcBef>
              <a:buNone/>
              <a:defRPr sz="4800" kern="1200">
                <a:solidFill>
                  <a:srgbClr val="9D1E27"/>
                </a:solidFill>
                <a:latin typeface="Arial" charset="0"/>
                <a:ea typeface="Arial" charset="0"/>
                <a:cs typeface="Arial" charset="0"/>
              </a:defRPr>
            </a:lvl1pPr>
          </a:lstStyle>
          <a:p>
            <a:pPr algn="ctr" defTabSz="685800"/>
            <a:r>
              <a:rPr lang="en-US" sz="1800" dirty="0">
                <a:solidFill>
                  <a:prstClr val="black"/>
                </a:solidFill>
              </a:rPr>
              <a:t>Disparity continues for American Indian/</a:t>
            </a:r>
            <a:br>
              <a:rPr lang="en-US" sz="1800" dirty="0">
                <a:solidFill>
                  <a:prstClr val="black"/>
                </a:solidFill>
              </a:rPr>
            </a:br>
            <a:r>
              <a:rPr lang="en-US" sz="1800" dirty="0">
                <a:solidFill>
                  <a:prstClr val="black"/>
                </a:solidFill>
              </a:rPr>
              <a:t>Alaska Native children in care (per 1,000 children)</a:t>
            </a:r>
          </a:p>
        </p:txBody>
      </p:sp>
      <p:sp>
        <p:nvSpPr>
          <p:cNvPr id="10" name="TextBox 9">
            <a:extLst>
              <a:ext uri="{FF2B5EF4-FFF2-40B4-BE49-F238E27FC236}">
                <a16:creationId xmlns:a16="http://schemas.microsoft.com/office/drawing/2014/main" id="{07B155A7-CA79-4848-85DC-21E0BAD0F400}"/>
              </a:ext>
            </a:extLst>
          </p:cNvPr>
          <p:cNvSpPr txBox="1"/>
          <p:nvPr/>
        </p:nvSpPr>
        <p:spPr>
          <a:xfrm>
            <a:off x="6657249" y="2110350"/>
            <a:ext cx="2201599" cy="923330"/>
          </a:xfrm>
          <a:prstGeom prst="rect">
            <a:avLst/>
          </a:prstGeom>
          <a:noFill/>
        </p:spPr>
        <p:txBody>
          <a:bodyPr wrap="square" rtlCol="0">
            <a:spAutoFit/>
          </a:bodyPr>
          <a:lstStyle/>
          <a:p>
            <a:pPr defTabSz="685800"/>
            <a:r>
              <a:rPr lang="en-US" sz="1350" dirty="0">
                <a:solidFill>
                  <a:prstClr val="black"/>
                </a:solidFill>
                <a:latin typeface="Calibri" panose="020F0502020204030204"/>
              </a:rPr>
              <a:t>In 2020, 57% of American Indian/Alaska Native children in care were placed with non-Native families</a:t>
            </a:r>
          </a:p>
        </p:txBody>
      </p:sp>
    </p:spTree>
    <p:extLst>
      <p:ext uri="{BB962C8B-B14F-4D97-AF65-F5344CB8AC3E}">
        <p14:creationId xmlns:p14="http://schemas.microsoft.com/office/powerpoint/2010/main" val="2852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450938"/>
            <a:ext cx="7432332" cy="3619218"/>
          </a:xfrm>
          <a:effectLst>
            <a:outerShdw blurRad="50800" dist="25400" dir="2700000" algn="tl" rotWithShape="0">
              <a:prstClr val="black">
                <a:alpha val="40000"/>
              </a:prstClr>
            </a:outerShdw>
          </a:effectLst>
        </p:spPr>
        <p:txBody>
          <a:bodyPr/>
          <a:lstStyle/>
          <a:p>
            <a:pPr algn="ctr"/>
            <a:r>
              <a:rPr lang="en-US" sz="8800" b="1" dirty="0">
                <a:effectLst>
                  <a:outerShdw blurRad="38100" dist="38100" dir="2700000" algn="tl">
                    <a:srgbClr val="000000">
                      <a:alpha val="43137"/>
                    </a:srgbClr>
                  </a:outerShdw>
                </a:effectLst>
              </a:rPr>
              <a:t>ICWA:  Basic Concepts and Philosophy</a:t>
            </a:r>
          </a:p>
        </p:txBody>
      </p:sp>
    </p:spTree>
    <p:extLst>
      <p:ext uri="{BB962C8B-B14F-4D97-AF65-F5344CB8AC3E}">
        <p14:creationId xmlns:p14="http://schemas.microsoft.com/office/powerpoint/2010/main" val="2285918252"/>
      </p:ext>
    </p:extLst>
  </p:cSld>
  <p:clrMapOvr>
    <a:masterClrMapping/>
  </p:clrMapOvr>
</p:sld>
</file>

<file path=ppt/theme/theme1.xml><?xml version="1.0" encoding="utf-8"?>
<a:theme xmlns:a="http://schemas.openxmlformats.org/drawingml/2006/main" name="Casey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sey PPT - brown" id="{465C8E03-780D-C74F-84D8-99088152F3E8}" vid="{3DC25057-EF88-A349-87BD-FCCE6ACC3814}"/>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asey R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Casey Red.thmx</Template>
  <TotalTime>11013</TotalTime>
  <Words>1630</Words>
  <Application>Microsoft Office PowerPoint</Application>
  <PresentationFormat>On-screen Show (4:3)</PresentationFormat>
  <Paragraphs>136</Paragraphs>
  <Slides>25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25</vt:i4>
      </vt:variant>
    </vt:vector>
  </HeadingPairs>
  <TitlesOfParts>
    <vt:vector size="35" baseType="lpstr">
      <vt:lpstr>Arial</vt:lpstr>
      <vt:lpstr>Calibri</vt:lpstr>
      <vt:lpstr>Calibri Light</vt:lpstr>
      <vt:lpstr>Courier New</vt:lpstr>
      <vt:lpstr>Times New Roman</vt:lpstr>
      <vt:lpstr>Wingdings</vt:lpstr>
      <vt:lpstr>Casey Red</vt:lpstr>
      <vt:lpstr>Office Theme</vt:lpstr>
      <vt:lpstr>1_Office Theme</vt:lpstr>
      <vt:lpstr>1_Casey Red</vt:lpstr>
      <vt:lpstr>ICWA as the Gold Standard  Presented as part of the 2022 5th Annual Utteaka Naau Naawak ICWA and Child Welfare Conference Casino del Sol, Tucson, AZ October 12, 2022</vt:lpstr>
      <vt:lpstr>History of Family Separation and Cultural Suppression</vt:lpstr>
      <vt:lpstr>Boarding Schools</vt:lpstr>
      <vt:lpstr>Children were taken away when very young</vt:lpstr>
      <vt:lpstr>The intent of boarding schools was to strip away Indian identity. Children were punished for speaking their native language, banned from acting in any way representative of traditional or cultural practices, stripped of traditional clothing, hair and all things and behaviors reflective of their culture. </vt:lpstr>
      <vt:lpstr>PowerPoint Presentation</vt:lpstr>
      <vt:lpstr>Association on American Indian Affairs 1960-70s found:</vt:lpstr>
      <vt:lpstr>PowerPoint Presentation</vt:lpstr>
      <vt:lpstr>ICWA:  Basic Concepts and Philosophy</vt:lpstr>
      <vt:lpstr>Indian Child Welfare Act of 1978 (ICWA)</vt:lpstr>
      <vt:lpstr>Indian Child Welfare Act of 1978 </vt:lpstr>
      <vt:lpstr>Indian Child Welfare Act of 1978 –  Rights of parents and extended family (kin)</vt:lpstr>
      <vt:lpstr>Indian Child Welfare Act of 1978</vt:lpstr>
      <vt:lpstr>Indian Child Welfare Act of 1978</vt:lpstr>
      <vt:lpstr>ICWA as the Gold Standard</vt:lpstr>
      <vt:lpstr>Why the Gold Standard of child welfare? </vt:lpstr>
      <vt:lpstr>Adjudication:  Active Efforts  [25 C.F.R. §§ 23.2 and 120; Guideline B.5] </vt:lpstr>
      <vt:lpstr>Keeping Families Together</vt:lpstr>
      <vt:lpstr>Disposition:  Placement Preferences  [25 U.S.C. § 1915] </vt:lpstr>
      <vt:lpstr>Continued Connection to Family and Culture </vt:lpstr>
      <vt:lpstr>Keeping Children Connected with Kin</vt:lpstr>
      <vt:lpstr>Keeping Children Connected with Culture and Community</vt:lpstr>
      <vt:lpstr>Involvement of the Tribe</vt:lpstr>
      <vt:lpstr>Does ICWA work?</vt:lpstr>
      <vt:lpstr>For Further Information</vt:lpstr>
    </vt:vector>
  </TitlesOfParts>
  <Company>Casey Family Programs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Biesiadecki</dc:creator>
  <cp:lastModifiedBy>Jack Trope</cp:lastModifiedBy>
  <cp:revision>266</cp:revision>
  <cp:lastPrinted>2017-03-28T23:20:13Z</cp:lastPrinted>
  <dcterms:created xsi:type="dcterms:W3CDTF">2011-01-27T23:24:54Z</dcterms:created>
  <dcterms:modified xsi:type="dcterms:W3CDTF">2022-09-21T17:22:59Z</dcterms:modified>
</cp:coreProperties>
</file>