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2"/>
  </p:notesMasterIdLst>
  <p:sldIdLst>
    <p:sldId id="256" r:id="rId2"/>
    <p:sldId id="301" r:id="rId3"/>
    <p:sldId id="302" r:id="rId4"/>
    <p:sldId id="257" r:id="rId5"/>
    <p:sldId id="266" r:id="rId6"/>
    <p:sldId id="268" r:id="rId7"/>
    <p:sldId id="303" r:id="rId8"/>
    <p:sldId id="264" r:id="rId9"/>
    <p:sldId id="298" r:id="rId10"/>
    <p:sldId id="304" r:id="rId11"/>
    <p:sldId id="305" r:id="rId12"/>
    <p:sldId id="265" r:id="rId13"/>
    <p:sldId id="261" r:id="rId14"/>
    <p:sldId id="281" r:id="rId15"/>
    <p:sldId id="293" r:id="rId16"/>
    <p:sldId id="294" r:id="rId17"/>
    <p:sldId id="259" r:id="rId18"/>
    <p:sldId id="260" r:id="rId19"/>
    <p:sldId id="296" r:id="rId20"/>
    <p:sldId id="271" r:id="rId21"/>
    <p:sldId id="295" r:id="rId22"/>
    <p:sldId id="267" r:id="rId23"/>
    <p:sldId id="274" r:id="rId24"/>
    <p:sldId id="275" r:id="rId25"/>
    <p:sldId id="276" r:id="rId26"/>
    <p:sldId id="277" r:id="rId27"/>
    <p:sldId id="278" r:id="rId28"/>
    <p:sldId id="279" r:id="rId29"/>
    <p:sldId id="280" r:id="rId30"/>
    <p:sldId id="273" r:id="rId31"/>
    <p:sldId id="283" r:id="rId32"/>
    <p:sldId id="284" r:id="rId33"/>
    <p:sldId id="285" r:id="rId34"/>
    <p:sldId id="286" r:id="rId35"/>
    <p:sldId id="287" r:id="rId36"/>
    <p:sldId id="288" r:id="rId37"/>
    <p:sldId id="289" r:id="rId38"/>
    <p:sldId id="299" r:id="rId39"/>
    <p:sldId id="282" r:id="rId40"/>
    <p:sldId id="297"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90" autoAdjust="0"/>
    <p:restoredTop sz="95441" autoAdjust="0"/>
  </p:normalViewPr>
  <p:slideViewPr>
    <p:cSldViewPr>
      <p:cViewPr varScale="1">
        <p:scale>
          <a:sx n="106" d="100"/>
          <a:sy n="106" d="100"/>
        </p:scale>
        <p:origin x="1242" y="102"/>
      </p:cViewPr>
      <p:guideLst/>
    </p:cSldViewPr>
  </p:slideViewPr>
  <p:outlineViewPr>
    <p:cViewPr>
      <p:scale>
        <a:sx n="33" d="100"/>
        <a:sy n="33" d="100"/>
      </p:scale>
      <p:origin x="0" y="-5934"/>
    </p:cViewPr>
  </p:outlineViewPr>
  <p:notesTextViewPr>
    <p:cViewPr>
      <p:scale>
        <a:sx n="1" d="1"/>
        <a:sy n="1" d="1"/>
      </p:scale>
      <p:origin x="0" y="0"/>
    </p:cViewPr>
  </p:notesTextViewPr>
  <p:notesViewPr>
    <p:cSldViewPr>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D77AA5-1D0C-440F-8D5E-700DF4059285}" type="datetimeFigureOut">
              <a:rPr lang="en-US" smtClean="0"/>
              <a:t>9/22/2022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37014E-BF99-46D0-9EC1-57146F9B62D2}" type="slidenum">
              <a:rPr lang="en-US" smtClean="0"/>
              <a:t>‹#›</a:t>
            </a:fld>
            <a:endParaRPr lang="en-US"/>
          </a:p>
        </p:txBody>
      </p:sp>
    </p:spTree>
    <p:extLst>
      <p:ext uri="{BB962C8B-B14F-4D97-AF65-F5344CB8AC3E}">
        <p14:creationId xmlns:p14="http://schemas.microsoft.com/office/powerpoint/2010/main" val="2738224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37014E-BF99-46D0-9EC1-57146F9B62D2}" type="slidenum">
              <a:rPr lang="en-US" smtClean="0"/>
              <a:t>14</a:t>
            </a:fld>
            <a:endParaRPr lang="en-US"/>
          </a:p>
        </p:txBody>
      </p:sp>
    </p:spTree>
    <p:extLst>
      <p:ext uri="{BB962C8B-B14F-4D97-AF65-F5344CB8AC3E}">
        <p14:creationId xmlns:p14="http://schemas.microsoft.com/office/powerpoint/2010/main" val="22674272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nativeamericanhm_p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5602" name="Rectangle 2"/>
          <p:cNvSpPr>
            <a:spLocks noGrp="1" noChangeArrowheads="1"/>
          </p:cNvSpPr>
          <p:nvPr>
            <p:ph type="ctrTitle"/>
          </p:nvPr>
        </p:nvSpPr>
        <p:spPr>
          <a:xfrm>
            <a:off x="685800" y="2819400"/>
            <a:ext cx="7772400" cy="2057400"/>
          </a:xfrm>
        </p:spPr>
        <p:txBody>
          <a:bodyPr/>
          <a:lstStyle>
            <a:lvl1pPr algn="ctr">
              <a:defRPr sz="4800"/>
            </a:lvl1pPr>
          </a:lstStyle>
          <a:p>
            <a:r>
              <a:rPr lang="en-US" smtClean="0"/>
              <a:t>Click to edit Master title style</a:t>
            </a:r>
            <a:endParaRPr lang="en-US"/>
          </a:p>
        </p:txBody>
      </p:sp>
      <p:sp>
        <p:nvSpPr>
          <p:cNvPr id="25603" name="Rectangle 3"/>
          <p:cNvSpPr>
            <a:spLocks noGrp="1" noChangeArrowheads="1"/>
          </p:cNvSpPr>
          <p:nvPr>
            <p:ph type="subTitle" idx="1"/>
          </p:nvPr>
        </p:nvSpPr>
        <p:spPr>
          <a:xfrm>
            <a:off x="1219200" y="381000"/>
            <a:ext cx="6400800" cy="914400"/>
          </a:xfrm>
        </p:spPr>
        <p:txBody>
          <a:bodyPr/>
          <a:lstStyle>
            <a:lvl1pPr marL="0" indent="0" algn="ctr">
              <a:buFontTx/>
              <a:buNone/>
              <a:defRPr sz="2400"/>
            </a:lvl1pPr>
          </a:lstStyle>
          <a:p>
            <a:r>
              <a:rPr lang="en-US" smtClean="0"/>
              <a:t>Click to edit Master subtitle style</a:t>
            </a:r>
            <a:endParaRPr lang="en-US"/>
          </a:p>
        </p:txBody>
      </p:sp>
    </p:spTree>
    <p:extLst>
      <p:ext uri="{BB962C8B-B14F-4D97-AF65-F5344CB8AC3E}">
        <p14:creationId xmlns:p14="http://schemas.microsoft.com/office/powerpoint/2010/main" val="2900476859"/>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7AE0A87-B1E5-46AC-A548-2B2362342A5F}" type="slidenum">
              <a:rPr lang="en-US" altLang="en-US"/>
              <a:pPr/>
              <a:t>‹#›</a:t>
            </a:fld>
            <a:endParaRPr lang="en-US" altLang="en-US"/>
          </a:p>
        </p:txBody>
      </p:sp>
    </p:spTree>
    <p:extLst>
      <p:ext uri="{BB962C8B-B14F-4D97-AF65-F5344CB8AC3E}">
        <p14:creationId xmlns:p14="http://schemas.microsoft.com/office/powerpoint/2010/main" val="263409970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12C3030-73E8-49E8-92B5-298197E2B124}" type="slidenum">
              <a:rPr lang="en-US" altLang="en-US"/>
              <a:pPr/>
              <a:t>‹#›</a:t>
            </a:fld>
            <a:endParaRPr lang="en-US" altLang="en-US"/>
          </a:p>
        </p:txBody>
      </p:sp>
    </p:spTree>
    <p:extLst>
      <p:ext uri="{BB962C8B-B14F-4D97-AF65-F5344CB8AC3E}">
        <p14:creationId xmlns:p14="http://schemas.microsoft.com/office/powerpoint/2010/main" val="1978920490"/>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8229600" cy="22860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657600"/>
            <a:ext cx="8229600" cy="22860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16F04FC-2C12-406A-9BF4-391ADD921F02}" type="slidenum">
              <a:rPr lang="en-US" altLang="en-US"/>
              <a:pPr/>
              <a:t>‹#›</a:t>
            </a:fld>
            <a:endParaRPr lang="en-US" altLang="en-US"/>
          </a:p>
        </p:txBody>
      </p:sp>
    </p:spTree>
    <p:extLst>
      <p:ext uri="{BB962C8B-B14F-4D97-AF65-F5344CB8AC3E}">
        <p14:creationId xmlns:p14="http://schemas.microsoft.com/office/powerpoint/2010/main" val="1695434311"/>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67818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7244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038600" cy="4724400"/>
          </a:xfrm>
        </p:spPr>
        <p:txBody>
          <a:bodyPr/>
          <a:lstStyle/>
          <a:p>
            <a:pPr lvl="0"/>
            <a:r>
              <a:rPr lang="en-US" noProof="0" smtClean="0"/>
              <a:t>Click icon to add online image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4EED925-B2E9-4813-8542-A0BC0BD63CC0}" type="slidenum">
              <a:rPr lang="en-US" altLang="en-US"/>
              <a:pPr/>
              <a:t>‹#›</a:t>
            </a:fld>
            <a:endParaRPr lang="en-US" altLang="en-US"/>
          </a:p>
        </p:txBody>
      </p:sp>
    </p:spTree>
    <p:extLst>
      <p:ext uri="{BB962C8B-B14F-4D97-AF65-F5344CB8AC3E}">
        <p14:creationId xmlns:p14="http://schemas.microsoft.com/office/powerpoint/2010/main" val="354939136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9AD4DBC-D2F1-4D39-9F1E-2A9BEF2F6ED7}" type="slidenum">
              <a:rPr lang="en-US" altLang="en-US"/>
              <a:pPr/>
              <a:t>‹#›</a:t>
            </a:fld>
            <a:endParaRPr lang="en-US" altLang="en-US"/>
          </a:p>
        </p:txBody>
      </p:sp>
    </p:spTree>
    <p:extLst>
      <p:ext uri="{BB962C8B-B14F-4D97-AF65-F5344CB8AC3E}">
        <p14:creationId xmlns:p14="http://schemas.microsoft.com/office/powerpoint/2010/main" val="92341847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FA5121C-F661-491C-B3B4-47EFB06181F4}" type="slidenum">
              <a:rPr lang="en-US" altLang="en-US"/>
              <a:pPr/>
              <a:t>‹#›</a:t>
            </a:fld>
            <a:endParaRPr lang="en-US" altLang="en-US"/>
          </a:p>
        </p:txBody>
      </p:sp>
    </p:spTree>
    <p:extLst>
      <p:ext uri="{BB962C8B-B14F-4D97-AF65-F5344CB8AC3E}">
        <p14:creationId xmlns:p14="http://schemas.microsoft.com/office/powerpoint/2010/main" val="357952937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DC19E0D-2E6B-4B74-9616-AE7A47ABA187}" type="slidenum">
              <a:rPr lang="en-US" altLang="en-US"/>
              <a:pPr/>
              <a:t>‹#›</a:t>
            </a:fld>
            <a:endParaRPr lang="en-US" altLang="en-US"/>
          </a:p>
        </p:txBody>
      </p:sp>
    </p:spTree>
    <p:extLst>
      <p:ext uri="{BB962C8B-B14F-4D97-AF65-F5344CB8AC3E}">
        <p14:creationId xmlns:p14="http://schemas.microsoft.com/office/powerpoint/2010/main" val="3736940190"/>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22334855-EB34-496E-B9E6-68FD55E5DB7A}" type="slidenum">
              <a:rPr lang="en-US" altLang="en-US"/>
              <a:pPr/>
              <a:t>‹#›</a:t>
            </a:fld>
            <a:endParaRPr lang="en-US" altLang="en-US"/>
          </a:p>
        </p:txBody>
      </p:sp>
    </p:spTree>
    <p:extLst>
      <p:ext uri="{BB962C8B-B14F-4D97-AF65-F5344CB8AC3E}">
        <p14:creationId xmlns:p14="http://schemas.microsoft.com/office/powerpoint/2010/main" val="319912442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371FDDD-CABF-40EE-8EB2-BA4ADD18A959}" type="slidenum">
              <a:rPr lang="en-US" altLang="en-US"/>
              <a:pPr/>
              <a:t>‹#›</a:t>
            </a:fld>
            <a:endParaRPr lang="en-US" altLang="en-US"/>
          </a:p>
        </p:txBody>
      </p:sp>
    </p:spTree>
    <p:extLst>
      <p:ext uri="{BB962C8B-B14F-4D97-AF65-F5344CB8AC3E}">
        <p14:creationId xmlns:p14="http://schemas.microsoft.com/office/powerpoint/2010/main" val="475527408"/>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3E9C970-E762-4F08-85EB-6D3F27CE7B2F}" type="slidenum">
              <a:rPr lang="en-US" altLang="en-US"/>
              <a:pPr/>
              <a:t>‹#›</a:t>
            </a:fld>
            <a:endParaRPr lang="en-US" altLang="en-US"/>
          </a:p>
        </p:txBody>
      </p:sp>
    </p:spTree>
    <p:extLst>
      <p:ext uri="{BB962C8B-B14F-4D97-AF65-F5344CB8AC3E}">
        <p14:creationId xmlns:p14="http://schemas.microsoft.com/office/powerpoint/2010/main" val="13641559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84C9679-6315-420C-945F-5905BAADC6BC}" type="slidenum">
              <a:rPr lang="en-US" altLang="en-US"/>
              <a:pPr/>
              <a:t>‹#›</a:t>
            </a:fld>
            <a:endParaRPr lang="en-US" altLang="en-US"/>
          </a:p>
        </p:txBody>
      </p:sp>
    </p:spTree>
    <p:extLst>
      <p:ext uri="{BB962C8B-B14F-4D97-AF65-F5344CB8AC3E}">
        <p14:creationId xmlns:p14="http://schemas.microsoft.com/office/powerpoint/2010/main" val="375100075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6AE6EB7-A0C9-46C5-BA73-099C6AA2F3E8}" type="slidenum">
              <a:rPr lang="en-US" altLang="en-US"/>
              <a:pPr/>
              <a:t>‹#›</a:t>
            </a:fld>
            <a:endParaRPr lang="en-US" altLang="en-US"/>
          </a:p>
        </p:txBody>
      </p:sp>
    </p:spTree>
    <p:extLst>
      <p:ext uri="{BB962C8B-B14F-4D97-AF65-F5344CB8AC3E}">
        <p14:creationId xmlns:p14="http://schemas.microsoft.com/office/powerpoint/2010/main" val="485143533"/>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2" name="Picture 8" descr="nativeamericanhm_pg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2"/>
          <p:cNvSpPr>
            <a:spLocks noGrp="1" noChangeArrowheads="1"/>
          </p:cNvSpPr>
          <p:nvPr>
            <p:ph type="title"/>
          </p:nvPr>
        </p:nvSpPr>
        <p:spPr bwMode="auto">
          <a:xfrm>
            <a:off x="457200" y="76200"/>
            <a:ext cx="6781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219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smtClean="0">
                <a:latin typeface="Times New Roman" pitchFamily="18" charset="0"/>
              </a:defRPr>
            </a:lvl1pPr>
          </a:lstStyle>
          <a:p>
            <a:pPr>
              <a:defRPr/>
            </a:pPr>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smtClean="0">
                <a:latin typeface="Times New Roman" pitchFamily="18" charset="0"/>
              </a:defRPr>
            </a:lvl1pPr>
          </a:lstStyle>
          <a:p>
            <a:pPr>
              <a:defRPr/>
            </a:pPr>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anose="02020603050405020304" pitchFamily="18" charset="0"/>
              </a:defRPr>
            </a:lvl1pPr>
          </a:lstStyle>
          <a:p>
            <a:fld id="{D3099DF9-11BD-4A5C-B1D8-B9A8452CD17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6"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ransition spd="slow">
    <p:fade/>
  </p:transition>
  <p:timing>
    <p:tnLst>
      <p:par>
        <p:cTn id="1" dur="indefinite" restart="never" nodeType="tmRoot"/>
      </p:par>
    </p:tnLst>
  </p:timing>
  <p:txStyles>
    <p:titleStyle>
      <a:lvl1pPr algn="l" rtl="0" eaLnBrk="1" fontAlgn="base" hangingPunct="1">
        <a:spcBef>
          <a:spcPct val="0"/>
        </a:spcBef>
        <a:spcAft>
          <a:spcPct val="0"/>
        </a:spcAft>
        <a:defRPr sz="3600">
          <a:solidFill>
            <a:srgbClr val="000000"/>
          </a:solidFill>
          <a:latin typeface="+mj-lt"/>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mn-lt"/>
        </a:defRPr>
      </a:lvl2pPr>
      <a:lvl3pPr marL="1143000" indent="-228600" algn="l" rtl="0" eaLnBrk="1" fontAlgn="base" hangingPunct="1">
        <a:spcBef>
          <a:spcPct val="20000"/>
        </a:spcBef>
        <a:spcAft>
          <a:spcPct val="0"/>
        </a:spcAft>
        <a:buClr>
          <a:schemeClr val="tx1"/>
        </a:buClr>
        <a:buChar char="•"/>
        <a:defRPr sz="2400">
          <a:solidFill>
            <a:srgbClr val="000000"/>
          </a:solidFill>
          <a:latin typeface="+mn-lt"/>
        </a:defRPr>
      </a:lvl3pPr>
      <a:lvl4pPr marL="1600200" indent="-228600" algn="l" rtl="0" eaLnBrk="1" fontAlgn="base" hangingPunct="1">
        <a:spcBef>
          <a:spcPct val="20000"/>
        </a:spcBef>
        <a:spcAft>
          <a:spcPct val="0"/>
        </a:spcAft>
        <a:buClr>
          <a:schemeClr val="tx1"/>
        </a:buClr>
        <a:buChar char="•"/>
        <a:defRPr sz="2000">
          <a:solidFill>
            <a:srgbClr val="000000"/>
          </a:solidFill>
          <a:latin typeface="+mn-lt"/>
        </a:defRPr>
      </a:lvl4pPr>
      <a:lvl5pPr marL="2057400" indent="-228600" algn="l" rtl="0" eaLnBrk="1" fontAlgn="base" hangingPunct="1">
        <a:spcBef>
          <a:spcPct val="20000"/>
        </a:spcBef>
        <a:spcAft>
          <a:spcPct val="0"/>
        </a:spcAft>
        <a:buClr>
          <a:schemeClr val="tx1"/>
        </a:buClr>
        <a:buChar char="•"/>
        <a:defRPr sz="2000">
          <a:solidFill>
            <a:srgbClr val="000000"/>
          </a:solidFill>
          <a:latin typeface="+mn-lt"/>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Bq_xYSOZrgU" TargetMode="External"/><Relationship Id="rId2" Type="http://schemas.openxmlformats.org/officeDocument/2006/relationships/slideLayout" Target="../slideLayouts/slideLayout2.xml"/><Relationship Id="rId1" Type="http://schemas.openxmlformats.org/officeDocument/2006/relationships/video" Target="https://www.youtube.com/embed/Bq_xYSOZrgU" TargetMode="Externa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ncjfcj.org/news/the-national-council-of-juvenile-and-family-court-judges-and-the-national-juvenile-defender-center-release-bench-card-to-address-bias-in-juvenile-and-family-court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s://doi.org/10.1111.hypa.12352" TargetMode="External"/><Relationship Id="rId2" Type="http://schemas.openxmlformats.org/officeDocument/2006/relationships/hyperlink" Target="https://www.gsb.stanford.edu/insights/managing-moment-how-get-comfortable-being-uncomfortable" TargetMode="External"/><Relationship Id="rId1" Type="http://schemas.openxmlformats.org/officeDocument/2006/relationships/slideLayout" Target="../slideLayouts/slideLayout2.xml"/><Relationship Id="rId4" Type="http://schemas.openxmlformats.org/officeDocument/2006/relationships/hyperlink" Target="https://www.inc.com/chris-dessi/how-to-get-comfortable-with-being-uncomfortable-according-to-a-green-beret.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doi-org.ezproxy.lib.ou.edu/10.1007/s10677-020-10064-5" TargetMode="External"/><Relationship Id="rId2" Type="http://schemas.openxmlformats.org/officeDocument/2006/relationships/hyperlink" Target="https://www.theguardian.com/women-in-leadership/2015/dec/14/recognise-overcome-unconscious-bia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dirty="0" smtClean="0">
                <a:latin typeface="Times New Roman" panose="02020603050405020304" pitchFamily="18" charset="0"/>
                <a:cs typeface="Times New Roman" panose="02020603050405020304" pitchFamily="18" charset="0"/>
              </a:rPr>
              <a:t>Overcoming Bias</a:t>
            </a:r>
            <a:br>
              <a:rPr lang="en-US" altLang="en-US" dirty="0" smtClean="0">
                <a:latin typeface="Times New Roman" panose="02020603050405020304" pitchFamily="18" charset="0"/>
                <a:cs typeface="Times New Roman" panose="02020603050405020304" pitchFamily="18" charset="0"/>
              </a:rPr>
            </a:br>
            <a:r>
              <a:rPr lang="en-US" altLang="en-US" dirty="0" smtClean="0">
                <a:latin typeface="Times New Roman" panose="02020603050405020304" pitchFamily="18" charset="0"/>
                <a:cs typeface="Times New Roman" panose="02020603050405020304" pitchFamily="18" charset="0"/>
              </a:rPr>
              <a:t>when working with returning</a:t>
            </a:r>
            <a:br>
              <a:rPr lang="en-US" altLang="en-US" dirty="0" smtClean="0">
                <a:latin typeface="Times New Roman" panose="02020603050405020304" pitchFamily="18" charset="0"/>
                <a:cs typeface="Times New Roman" panose="02020603050405020304" pitchFamily="18" charset="0"/>
              </a:rPr>
            </a:br>
            <a:r>
              <a:rPr lang="en-US" altLang="en-US" dirty="0" smtClean="0">
                <a:latin typeface="Times New Roman" panose="02020603050405020304" pitchFamily="18" charset="0"/>
                <a:cs typeface="Times New Roman" panose="02020603050405020304" pitchFamily="18" charset="0"/>
              </a:rPr>
              <a:t>families in child welfare</a:t>
            </a:r>
          </a:p>
        </p:txBody>
      </p:sp>
      <p:sp>
        <p:nvSpPr>
          <p:cNvPr id="3075" name="Rectangle 3"/>
          <p:cNvSpPr>
            <a:spLocks noGrp="1" noChangeArrowheads="1"/>
          </p:cNvSpPr>
          <p:nvPr>
            <p:ph type="subTitle" idx="1"/>
          </p:nvPr>
        </p:nvSpPr>
        <p:spPr/>
        <p:txBody>
          <a:bodyPr/>
          <a:lstStyle/>
          <a:p>
            <a:pPr eaLnBrk="1" hangingPunct="1">
              <a:lnSpc>
                <a:spcPct val="80000"/>
              </a:lnSpc>
            </a:pPr>
            <a:r>
              <a:rPr lang="en-US" altLang="en-US" sz="1400" b="1" dirty="0" smtClean="0">
                <a:latin typeface="Times New Roman" panose="02020603050405020304" pitchFamily="18" charset="0"/>
                <a:cs typeface="Times New Roman" panose="02020603050405020304" pitchFamily="18" charset="0"/>
              </a:rPr>
              <a:t>Osage Nation Social Services</a:t>
            </a:r>
          </a:p>
          <a:p>
            <a:pPr eaLnBrk="1" hangingPunct="1">
              <a:lnSpc>
                <a:spcPct val="80000"/>
              </a:lnSpc>
            </a:pPr>
            <a:r>
              <a:rPr lang="en-US" altLang="en-US" sz="1400" b="1" dirty="0" smtClean="0">
                <a:latin typeface="Times New Roman" panose="02020603050405020304" pitchFamily="18" charset="0"/>
                <a:cs typeface="Times New Roman" panose="02020603050405020304" pitchFamily="18" charset="0"/>
              </a:rPr>
              <a:t>Pawhuska, Oklahoma</a:t>
            </a:r>
          </a:p>
          <a:p>
            <a:pPr eaLnBrk="1" hangingPunct="1">
              <a:lnSpc>
                <a:spcPct val="80000"/>
              </a:lnSpc>
            </a:pPr>
            <a:endParaRPr lang="en-US" altLang="en-US" sz="1400" dirty="0"/>
          </a:p>
          <a:p>
            <a:pPr eaLnBrk="1" hangingPunct="1">
              <a:lnSpc>
                <a:spcPct val="80000"/>
              </a:lnSpc>
            </a:pPr>
            <a:endParaRPr lang="en-US" altLang="en-US" sz="1400" dirty="0" smtClean="0"/>
          </a:p>
          <a:p>
            <a:pPr eaLnBrk="1" hangingPunct="1">
              <a:lnSpc>
                <a:spcPct val="80000"/>
              </a:lnSpc>
            </a:pPr>
            <a:endParaRPr lang="en-US" altLang="en-US" sz="1400" dirty="0" smtClean="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smtClean="0">
                <a:latin typeface="Arial" panose="020B0604020202020204" pitchFamily="34" charset="0"/>
                <a:cs typeface="Arial" panose="020B0604020202020204" pitchFamily="34" charset="0"/>
              </a:rPr>
              <a:t>Bias exists within ALL human brains!</a:t>
            </a:r>
            <a:endParaRPr lang="en-US" altLang="en-US" dirty="0" smtClean="0">
              <a:latin typeface="Arial" panose="020B0604020202020204" pitchFamily="34" charset="0"/>
              <a:cs typeface="Arial" panose="020B0604020202020204" pitchFamily="34" charset="0"/>
            </a:endParaRPr>
          </a:p>
        </p:txBody>
      </p:sp>
      <p:sp>
        <p:nvSpPr>
          <p:cNvPr id="8195" name="Rectangle 3"/>
          <p:cNvSpPr>
            <a:spLocks noGrp="1" noChangeArrowheads="1"/>
          </p:cNvSpPr>
          <p:nvPr>
            <p:ph type="body" idx="1"/>
          </p:nvPr>
        </p:nvSpPr>
        <p:spPr/>
        <p:txBody>
          <a:bodyPr/>
          <a:lstStyle/>
          <a:p>
            <a:pPr eaLnBrk="1" hangingPunct="1"/>
            <a:r>
              <a:rPr lang="en-US" altLang="en-US" dirty="0" smtClean="0">
                <a:latin typeface="Arial" panose="020B0604020202020204" pitchFamily="34" charset="0"/>
                <a:cs typeface="Arial" panose="020B0604020202020204" pitchFamily="34" charset="0"/>
              </a:rPr>
              <a:t>Research shows that what we refer to as bias exists in all our brains. </a:t>
            </a:r>
          </a:p>
          <a:p>
            <a:pPr marL="0" indent="0" eaLnBrk="1" hangingPunct="1">
              <a:buNone/>
            </a:pPr>
            <a:endParaRPr lang="en-US" altLang="en-US" dirty="0" smtClean="0">
              <a:latin typeface="Arial" panose="020B0604020202020204" pitchFamily="34" charset="0"/>
              <a:cs typeface="Arial" panose="020B0604020202020204" pitchFamily="34" charset="0"/>
            </a:endParaRPr>
          </a:p>
          <a:p>
            <a:pPr eaLnBrk="1" hangingPunct="1"/>
            <a:r>
              <a:rPr lang="en-US" altLang="en-US" dirty="0" smtClean="0">
                <a:latin typeface="Arial" panose="020B0604020202020204" pitchFamily="34" charset="0"/>
                <a:cs typeface="Arial" panose="020B0604020202020204" pitchFamily="34" charset="0"/>
              </a:rPr>
              <a:t>Bias is necessary for survival.</a:t>
            </a:r>
          </a:p>
          <a:p>
            <a:pPr marL="0" indent="0" eaLnBrk="1" hangingPunct="1">
              <a:buNone/>
            </a:pPr>
            <a:endParaRPr lang="en-US" altLang="en-US" dirty="0" smtClean="0">
              <a:latin typeface="Arial" panose="020B0604020202020204" pitchFamily="34" charset="0"/>
              <a:cs typeface="Arial" panose="020B0604020202020204" pitchFamily="34" charset="0"/>
            </a:endParaRPr>
          </a:p>
          <a:p>
            <a:pPr eaLnBrk="1" hangingPunct="1"/>
            <a:r>
              <a:rPr lang="en-US" altLang="en-US" dirty="0" smtClean="0">
                <a:latin typeface="Arial" panose="020B0604020202020204" pitchFamily="34" charset="0"/>
                <a:cs typeface="Arial" panose="020B0604020202020204" pitchFamily="34" charset="0"/>
              </a:rPr>
              <a:t>Overcoming bias is necessary in our everyday lives.</a:t>
            </a:r>
          </a:p>
          <a:p>
            <a:pPr eaLnBrk="1" hangingPunct="1"/>
            <a:endParaRPr lang="en-US" altLang="en-US" dirty="0">
              <a:latin typeface="Arial" panose="020B0604020202020204" pitchFamily="34" charset="0"/>
              <a:cs typeface="Arial" panose="020B0604020202020204" pitchFamily="34" charset="0"/>
            </a:endParaRPr>
          </a:p>
          <a:p>
            <a:pPr eaLnBrk="1" hangingPunct="1"/>
            <a:r>
              <a:rPr lang="en-US" altLang="en-US" dirty="0" smtClean="0">
                <a:latin typeface="Arial" panose="020B0604020202020204" pitchFamily="34" charset="0"/>
                <a:cs typeface="Arial" panose="020B0604020202020204" pitchFamily="34" charset="0"/>
              </a:rPr>
              <a:t>Overcoming bias requires critical thinking and can be difficult.  </a:t>
            </a:r>
          </a:p>
          <a:p>
            <a:pPr marL="0" indent="0" eaLnBrk="1" hangingPunct="1">
              <a:buNone/>
            </a:pPr>
            <a:endParaRPr lang="en-US" altLang="en-US" dirty="0"/>
          </a:p>
          <a:p>
            <a:pPr marL="0" indent="0" eaLnBrk="1" hangingPunct="1">
              <a:buNone/>
            </a:pPr>
            <a:endParaRPr lang="en-US" altLang="en-US" dirty="0" smtClean="0"/>
          </a:p>
        </p:txBody>
      </p:sp>
    </p:spTree>
    <p:extLst>
      <p:ext uri="{BB962C8B-B14F-4D97-AF65-F5344CB8AC3E}">
        <p14:creationId xmlns:p14="http://schemas.microsoft.com/office/powerpoint/2010/main" val="2834678059"/>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Video example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dirty="0" smtClean="0"/>
          </a:p>
          <a:p>
            <a:endParaRPr lang="en-US" dirty="0"/>
          </a:p>
          <a:p>
            <a:pPr marL="0" indent="0">
              <a:buNone/>
            </a:pPr>
            <a:endParaRPr lang="en-US" dirty="0" smtClean="0">
              <a:hlinkClick r:id="rId3"/>
            </a:endParaRPr>
          </a:p>
          <a:p>
            <a:pPr marL="0" indent="0">
              <a:buNone/>
            </a:pPr>
            <a:endParaRPr lang="en-US" dirty="0">
              <a:hlinkClick r:id="rId3"/>
            </a:endParaRPr>
          </a:p>
          <a:p>
            <a:pPr marL="0" indent="0">
              <a:buNone/>
            </a:pPr>
            <a:endParaRPr lang="en-US" dirty="0" smtClean="0">
              <a:hlinkClick r:id="rId3"/>
            </a:endParaRPr>
          </a:p>
          <a:p>
            <a:pPr marL="0" indent="0">
              <a:buNone/>
            </a:pPr>
            <a:endParaRPr lang="en-US" dirty="0">
              <a:hlinkClick r:id="rId3"/>
            </a:endParaRPr>
          </a:p>
          <a:p>
            <a:pPr marL="0" indent="0">
              <a:buNone/>
            </a:pPr>
            <a:r>
              <a:rPr lang="en-US" dirty="0" smtClean="0">
                <a:hlinkClick r:id="rId3"/>
              </a:rPr>
              <a:t>Are </a:t>
            </a:r>
            <a:r>
              <a:rPr lang="en-US" dirty="0">
                <a:hlinkClick r:id="rId3"/>
              </a:rPr>
              <a:t>you biased? I am | Kristen </a:t>
            </a:r>
            <a:r>
              <a:rPr lang="en-US" dirty="0" err="1">
                <a:hlinkClick r:id="rId3"/>
              </a:rPr>
              <a:t>Pressner</a:t>
            </a:r>
            <a:r>
              <a:rPr lang="en-US" dirty="0">
                <a:hlinkClick r:id="rId3"/>
              </a:rPr>
              <a:t> | </a:t>
            </a:r>
            <a:r>
              <a:rPr lang="en-US" dirty="0" err="1">
                <a:hlinkClick r:id="rId3"/>
              </a:rPr>
              <a:t>TEDxBasel</a:t>
            </a:r>
            <a:r>
              <a:rPr lang="en-US" dirty="0">
                <a:hlinkClick r:id="rId3"/>
              </a:rPr>
              <a:t> - YouTube</a:t>
            </a:r>
            <a:endParaRPr lang="en-US" dirty="0" smtClean="0"/>
          </a:p>
          <a:p>
            <a:pPr marL="0" indent="0">
              <a:buNone/>
            </a:pPr>
            <a:endParaRPr lang="en-US" dirty="0" smtClean="0"/>
          </a:p>
          <a:p>
            <a:pPr marL="0" indent="0">
              <a:buNone/>
            </a:pPr>
            <a:endParaRPr lang="en-US" dirty="0"/>
          </a:p>
        </p:txBody>
      </p:sp>
      <p:pic>
        <p:nvPicPr>
          <p:cNvPr id="4" name="Bq_xYSOZrgU"/>
          <p:cNvPicPr>
            <a:picLocks noRot="1" noChangeAspect="1"/>
          </p:cNvPicPr>
          <p:nvPr>
            <a:videoFile r:link="rId1"/>
          </p:nvPr>
        </p:nvPicPr>
        <p:blipFill>
          <a:blip r:embed="rId4"/>
          <a:stretch>
            <a:fillRect/>
          </a:stretch>
        </p:blipFill>
        <p:spPr>
          <a:xfrm>
            <a:off x="2286000" y="1219200"/>
            <a:ext cx="4572000" cy="2571750"/>
          </a:xfrm>
          <a:prstGeom prst="rect">
            <a:avLst/>
          </a:prstGeom>
        </p:spPr>
      </p:pic>
    </p:spTree>
    <p:extLst>
      <p:ext uri="{BB962C8B-B14F-4D97-AF65-F5344CB8AC3E}">
        <p14:creationId xmlns:p14="http://schemas.microsoft.com/office/powerpoint/2010/main" val="173960202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smtClean="0">
                <a:latin typeface="Arial" panose="020B0604020202020204" pitchFamily="34" charset="0"/>
                <a:cs typeface="Arial" panose="020B0604020202020204" pitchFamily="34" charset="0"/>
              </a:rPr>
              <a:t>Next presenter:</a:t>
            </a:r>
            <a:endParaRPr lang="en-US" altLang="en-US" dirty="0" smtClean="0">
              <a:latin typeface="Arial" panose="020B0604020202020204" pitchFamily="34" charset="0"/>
              <a:cs typeface="Arial" panose="020B0604020202020204" pitchFamily="34" charset="0"/>
            </a:endParaRPr>
          </a:p>
        </p:txBody>
      </p:sp>
      <p:sp>
        <p:nvSpPr>
          <p:cNvPr id="10243" name="Rectangle 3"/>
          <p:cNvSpPr>
            <a:spLocks noGrp="1" noChangeArrowheads="1"/>
          </p:cNvSpPr>
          <p:nvPr>
            <p:ph type="body" idx="1"/>
          </p:nvPr>
        </p:nvSpPr>
        <p:spPr/>
        <p:txBody>
          <a:bodyPr/>
          <a:lstStyle/>
          <a:p>
            <a:pPr marL="0" indent="0">
              <a:buNone/>
            </a:pPr>
            <a:endParaRPr lang="en-US" altLang="en-US" dirty="0" smtClean="0">
              <a:latin typeface="Arial" panose="020B0604020202020204" pitchFamily="34" charset="0"/>
              <a:cs typeface="Arial" panose="020B0604020202020204" pitchFamily="34" charset="0"/>
            </a:endParaRPr>
          </a:p>
          <a:p>
            <a:pPr marL="0" indent="0">
              <a:buNone/>
            </a:pPr>
            <a:endParaRPr lang="en-US" altLang="en-US" dirty="0">
              <a:latin typeface="Arial" panose="020B0604020202020204" pitchFamily="34" charset="0"/>
              <a:cs typeface="Arial" panose="020B0604020202020204" pitchFamily="34" charset="0"/>
            </a:endParaRPr>
          </a:p>
          <a:p>
            <a:pPr marL="0" indent="0">
              <a:buNone/>
            </a:pPr>
            <a:endParaRPr lang="en-US" altLang="en-US" dirty="0" smtClean="0">
              <a:latin typeface="Arial" panose="020B0604020202020204" pitchFamily="34" charset="0"/>
              <a:cs typeface="Arial" panose="020B0604020202020204" pitchFamily="34" charset="0"/>
            </a:endParaRPr>
          </a:p>
          <a:p>
            <a:pPr marL="0" indent="0">
              <a:buNone/>
            </a:pPr>
            <a:r>
              <a:rPr lang="en-US" altLang="en-US" dirty="0" smtClean="0">
                <a:latin typeface="Arial" panose="020B0604020202020204" pitchFamily="34" charset="0"/>
                <a:cs typeface="Arial" panose="020B0604020202020204" pitchFamily="34" charset="0"/>
              </a:rPr>
              <a:t>Jerod </a:t>
            </a:r>
            <a:r>
              <a:rPr lang="en-US" altLang="en-US" dirty="0">
                <a:latin typeface="Arial" panose="020B0604020202020204" pitchFamily="34" charset="0"/>
                <a:cs typeface="Arial" panose="020B0604020202020204" pitchFamily="34" charset="0"/>
              </a:rPr>
              <a:t>Applegate – Social Work Supervisor</a:t>
            </a:r>
            <a:endParaRPr lang="en-US" altLang="en-US" dirty="0" smtClean="0">
              <a:latin typeface="Arial" panose="020B0604020202020204" pitchFamily="34" charset="0"/>
              <a:cs typeface="Arial" panose="020B0604020202020204" pitchFamily="34" charset="0"/>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Unintended Harm</a:t>
            </a:r>
          </a:p>
        </p:txBody>
      </p:sp>
      <p:sp>
        <p:nvSpPr>
          <p:cNvPr id="12291" name="Rectangle 3"/>
          <p:cNvSpPr>
            <a:spLocks noGrp="1" noChangeArrowheads="1"/>
          </p:cNvSpPr>
          <p:nvPr>
            <p:ph type="body" idx="1"/>
          </p:nvPr>
        </p:nvSpPr>
        <p:spPr/>
        <p:txBody>
          <a:bodyPr/>
          <a:lstStyle/>
          <a:p>
            <a:pPr eaLnBrk="1" hangingPunct="1"/>
            <a:r>
              <a:rPr lang="en-US" altLang="en-US" sz="2400" dirty="0" smtClean="0">
                <a:latin typeface="Arial" panose="020B0604020202020204" pitchFamily="34" charset="0"/>
                <a:cs typeface="Arial" panose="020B0604020202020204" pitchFamily="34" charset="0"/>
              </a:rPr>
              <a:t>Unchecked bias can be life-shattering</a:t>
            </a:r>
          </a:p>
          <a:p>
            <a:pPr eaLnBrk="1" hangingPunct="1"/>
            <a:r>
              <a:rPr lang="en-US" altLang="en-US" sz="2400" dirty="0" smtClean="0">
                <a:latin typeface="Arial" panose="020B0604020202020204" pitchFamily="34" charset="0"/>
                <a:cs typeface="Arial" panose="020B0604020202020204" pitchFamily="34" charset="0"/>
              </a:rPr>
              <a:t>Bias can be:</a:t>
            </a:r>
          </a:p>
          <a:p>
            <a:pPr lvl="1"/>
            <a:r>
              <a:rPr lang="en-US" altLang="en-US" sz="2400" dirty="0" smtClean="0">
                <a:latin typeface="Arial" panose="020B0604020202020204" pitchFamily="34" charset="0"/>
                <a:cs typeface="Arial" panose="020B0604020202020204" pitchFamily="34" charset="0"/>
              </a:rPr>
              <a:t>Conscious and apparent or subconscious and hidden</a:t>
            </a:r>
          </a:p>
          <a:p>
            <a:pPr lvl="1"/>
            <a:r>
              <a:rPr lang="en-US" altLang="en-US" sz="2400" dirty="0" smtClean="0">
                <a:latin typeface="Arial" panose="020B0604020202020204" pitchFamily="34" charset="0"/>
                <a:cs typeface="Arial" panose="020B0604020202020204" pitchFamily="34" charset="0"/>
              </a:rPr>
              <a:t>Short cut thinking/knee jerk reaction</a:t>
            </a:r>
          </a:p>
          <a:p>
            <a:pPr lvl="1"/>
            <a:r>
              <a:rPr lang="en-US" altLang="en-US" sz="2400" dirty="0" smtClean="0">
                <a:latin typeface="Arial" panose="020B0604020202020204" pitchFamily="34" charset="0"/>
                <a:cs typeface="Arial" panose="020B0604020202020204" pitchFamily="34" charset="0"/>
              </a:rPr>
              <a:t>Positive or negative</a:t>
            </a:r>
          </a:p>
          <a:p>
            <a:pPr lvl="1"/>
            <a:r>
              <a:rPr lang="en-US" altLang="en-US" sz="2400" dirty="0" smtClean="0">
                <a:latin typeface="Arial" panose="020B0604020202020204" pitchFamily="34" charset="0"/>
                <a:cs typeface="Arial" panose="020B0604020202020204" pitchFamily="34" charset="0"/>
              </a:rPr>
              <a:t>Distraction from our own beliefs or values</a:t>
            </a:r>
          </a:p>
          <a:p>
            <a:pPr lvl="1"/>
            <a:r>
              <a:rPr lang="en-US" altLang="en-US" sz="2400" dirty="0" smtClean="0">
                <a:latin typeface="Arial" panose="020B0604020202020204" pitchFamily="34" charset="0"/>
                <a:cs typeface="Arial" panose="020B0604020202020204" pitchFamily="34" charset="0"/>
              </a:rPr>
              <a:t>Illogical or irrational</a:t>
            </a:r>
          </a:p>
          <a:p>
            <a:pPr lvl="1"/>
            <a:r>
              <a:rPr lang="en-US" altLang="en-US" sz="2400" dirty="0" smtClean="0">
                <a:latin typeface="Arial" panose="020B0604020202020204" pitchFamily="34" charset="0"/>
                <a:cs typeface="Arial" panose="020B0604020202020204" pitchFamily="34" charset="0"/>
              </a:rPr>
              <a:t>Reason for inaccurate judgements</a:t>
            </a:r>
          </a:p>
          <a:p>
            <a:pPr lvl="1"/>
            <a:r>
              <a:rPr lang="en-US" altLang="en-US" sz="2400" dirty="0" smtClean="0">
                <a:latin typeface="Arial" panose="020B0604020202020204" pitchFamily="34" charset="0"/>
                <a:cs typeface="Arial" panose="020B0604020202020204" pitchFamily="34" charset="0"/>
              </a:rPr>
              <a:t>Caused by lack of information about groups/individuals</a:t>
            </a:r>
          </a:p>
          <a:p>
            <a:pPr lvl="1"/>
            <a:r>
              <a:rPr lang="en-US" altLang="en-US" sz="2400" dirty="0" smtClean="0">
                <a:latin typeface="Arial" panose="020B0604020202020204" pitchFamily="34" charset="0"/>
                <a:cs typeface="Arial" panose="020B0604020202020204" pitchFamily="34" charset="0"/>
              </a:rPr>
              <a:t>A result of stereotypes</a:t>
            </a: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Unintended Harm: Example I</a:t>
            </a:r>
          </a:p>
        </p:txBody>
      </p:sp>
      <p:sp>
        <p:nvSpPr>
          <p:cNvPr id="10243" name="Rectangle 3"/>
          <p:cNvSpPr>
            <a:spLocks noGrp="1" noChangeArrowheads="1"/>
          </p:cNvSpPr>
          <p:nvPr>
            <p:ph type="body" idx="1"/>
          </p:nvPr>
        </p:nvSpPr>
        <p:spPr/>
        <p:txBody>
          <a:bodyPr/>
          <a:lstStyle/>
          <a:p>
            <a:pPr eaLnBrk="1" hangingPunct="1"/>
            <a:endParaRPr lang="en-US" altLang="en-US" dirty="0" smtClean="0"/>
          </a:p>
          <a:p>
            <a:pPr eaLnBrk="1" hangingPunct="1"/>
            <a:r>
              <a:rPr lang="en-US" altLang="en-US" sz="2400" dirty="0" smtClean="0">
                <a:latin typeface="Arial" panose="020B0604020202020204" pitchFamily="34" charset="0"/>
                <a:cs typeface="Arial" panose="020B0604020202020204" pitchFamily="34" charset="0"/>
              </a:rPr>
              <a:t>Bias: </a:t>
            </a:r>
          </a:p>
          <a:p>
            <a:pPr lvl="1"/>
            <a:r>
              <a:rPr lang="en-US" altLang="en-US" sz="2400" dirty="0" smtClean="0">
                <a:latin typeface="Arial" panose="020B0604020202020204" pitchFamily="34" charset="0"/>
                <a:cs typeface="Arial" panose="020B0604020202020204" pitchFamily="34" charset="0"/>
              </a:rPr>
              <a:t>You grew up in a single parent household</a:t>
            </a:r>
          </a:p>
          <a:p>
            <a:pPr eaLnBrk="1" hangingPunct="1"/>
            <a:endParaRPr lang="en-US" altLang="en-US" sz="2400" dirty="0" smtClean="0">
              <a:latin typeface="Arial" panose="020B0604020202020204" pitchFamily="34" charset="0"/>
              <a:cs typeface="Arial" panose="020B0604020202020204" pitchFamily="34" charset="0"/>
            </a:endParaRPr>
          </a:p>
          <a:p>
            <a:pPr eaLnBrk="1" hangingPunct="1"/>
            <a:r>
              <a:rPr lang="en-US" altLang="en-US" sz="2400" dirty="0" smtClean="0">
                <a:latin typeface="Arial" panose="020B0604020202020204" pitchFamily="34" charset="0"/>
                <a:cs typeface="Arial" panose="020B0604020202020204" pitchFamily="34" charset="0"/>
              </a:rPr>
              <a:t>Harm: </a:t>
            </a:r>
          </a:p>
          <a:p>
            <a:pPr lvl="1"/>
            <a:r>
              <a:rPr lang="en-US" altLang="en-US" sz="2400" dirty="0" smtClean="0">
                <a:latin typeface="Arial" panose="020B0604020202020204" pitchFamily="34" charset="0"/>
                <a:cs typeface="Arial" panose="020B0604020202020204" pitchFamily="34" charset="0"/>
              </a:rPr>
              <a:t>May influence how hard you work to locate non-custodial parents</a:t>
            </a:r>
          </a:p>
          <a:p>
            <a:pPr eaLnBrk="1" hangingPunct="1"/>
            <a:endParaRPr lang="en-US" altLang="en-US" sz="2400" dirty="0">
              <a:latin typeface="Arial" panose="020B0604020202020204" pitchFamily="34" charset="0"/>
              <a:cs typeface="Arial" panose="020B0604020202020204" pitchFamily="34" charset="0"/>
            </a:endParaRPr>
          </a:p>
          <a:p>
            <a:pPr eaLnBrk="1" hangingPunct="1"/>
            <a:r>
              <a:rPr lang="en-US" altLang="en-US" sz="2400" dirty="0" smtClean="0">
                <a:latin typeface="Arial" panose="020B0604020202020204" pitchFamily="34" charset="0"/>
                <a:cs typeface="Arial" panose="020B0604020202020204" pitchFamily="34" charset="0"/>
              </a:rPr>
              <a:t>Mitigation:</a:t>
            </a:r>
          </a:p>
          <a:p>
            <a:pPr lvl="1"/>
            <a:r>
              <a:rPr lang="en-US" altLang="en-US" sz="2400" dirty="0" smtClean="0">
                <a:latin typeface="Arial" panose="020B0604020202020204" pitchFamily="34" charset="0"/>
                <a:cs typeface="Arial" panose="020B0604020202020204" pitchFamily="34" charset="0"/>
              </a:rPr>
              <a:t>Develop a policy or practice all cases are subject to that requires a diligent search to be completed</a:t>
            </a:r>
          </a:p>
        </p:txBody>
      </p:sp>
    </p:spTree>
    <p:extLst>
      <p:ext uri="{BB962C8B-B14F-4D97-AF65-F5344CB8AC3E}">
        <p14:creationId xmlns:p14="http://schemas.microsoft.com/office/powerpoint/2010/main" val="10123547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Unintended Harm: Example II</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altLang="en-US" dirty="0" smtClean="0"/>
          </a:p>
          <a:p>
            <a:r>
              <a:rPr lang="en-US" altLang="en-US" sz="2400" dirty="0" smtClean="0">
                <a:latin typeface="Arial" panose="020B0604020202020204" pitchFamily="34" charset="0"/>
                <a:cs typeface="Arial" panose="020B0604020202020204" pitchFamily="34" charset="0"/>
              </a:rPr>
              <a:t>Bias</a:t>
            </a:r>
            <a:r>
              <a:rPr lang="en-US" altLang="en-US" sz="2400" dirty="0">
                <a:latin typeface="Arial" panose="020B0604020202020204" pitchFamily="34" charset="0"/>
                <a:cs typeface="Arial" panose="020B0604020202020204" pitchFamily="34" charset="0"/>
              </a:rPr>
              <a:t>: </a:t>
            </a:r>
            <a:endParaRPr lang="en-US" altLang="en-US" sz="2400" dirty="0" smtClean="0">
              <a:latin typeface="Arial" panose="020B0604020202020204" pitchFamily="34" charset="0"/>
              <a:cs typeface="Arial" panose="020B0604020202020204" pitchFamily="34" charset="0"/>
            </a:endParaRPr>
          </a:p>
          <a:p>
            <a:pPr lvl="1"/>
            <a:r>
              <a:rPr lang="en-US" altLang="en-US" sz="2400" dirty="0" smtClean="0">
                <a:latin typeface="Arial" panose="020B0604020202020204" pitchFamily="34" charset="0"/>
                <a:cs typeface="Arial" panose="020B0604020202020204" pitchFamily="34" charset="0"/>
              </a:rPr>
              <a:t>You </a:t>
            </a:r>
            <a:r>
              <a:rPr lang="en-US" altLang="en-US" sz="2400" dirty="0">
                <a:latin typeface="Arial" panose="020B0604020202020204" pitchFamily="34" charset="0"/>
                <a:cs typeface="Arial" panose="020B0604020202020204" pitchFamily="34" charset="0"/>
              </a:rPr>
              <a:t>grew up as an only child</a:t>
            </a:r>
          </a:p>
          <a:p>
            <a:endParaRPr lang="en-US" altLang="en-US" sz="2400" dirty="0" smtClean="0">
              <a:latin typeface="Arial" panose="020B0604020202020204" pitchFamily="34" charset="0"/>
              <a:cs typeface="Arial" panose="020B0604020202020204" pitchFamily="34" charset="0"/>
            </a:endParaRPr>
          </a:p>
          <a:p>
            <a:r>
              <a:rPr lang="en-US" altLang="en-US" sz="2400" dirty="0" smtClean="0">
                <a:latin typeface="Arial" panose="020B0604020202020204" pitchFamily="34" charset="0"/>
                <a:cs typeface="Arial" panose="020B0604020202020204" pitchFamily="34" charset="0"/>
              </a:rPr>
              <a:t>Harm</a:t>
            </a:r>
            <a:r>
              <a:rPr lang="en-US" altLang="en-US" sz="2400" dirty="0">
                <a:latin typeface="Arial" panose="020B0604020202020204" pitchFamily="34" charset="0"/>
                <a:cs typeface="Arial" panose="020B0604020202020204" pitchFamily="34" charset="0"/>
              </a:rPr>
              <a:t>: </a:t>
            </a:r>
            <a:endParaRPr lang="en-US" altLang="en-US" sz="2400" dirty="0" smtClean="0">
              <a:latin typeface="Arial" panose="020B0604020202020204" pitchFamily="34" charset="0"/>
              <a:cs typeface="Arial" panose="020B0604020202020204" pitchFamily="34" charset="0"/>
            </a:endParaRPr>
          </a:p>
          <a:p>
            <a:pPr lvl="1"/>
            <a:r>
              <a:rPr lang="en-US" altLang="en-US" sz="2400" dirty="0" smtClean="0">
                <a:latin typeface="Arial" panose="020B0604020202020204" pitchFamily="34" charset="0"/>
                <a:cs typeface="Arial" panose="020B0604020202020204" pitchFamily="34" charset="0"/>
              </a:rPr>
              <a:t>May </a:t>
            </a:r>
            <a:r>
              <a:rPr lang="en-US" altLang="en-US" sz="2400" dirty="0">
                <a:latin typeface="Arial" panose="020B0604020202020204" pitchFamily="34" charset="0"/>
                <a:cs typeface="Arial" panose="020B0604020202020204" pitchFamily="34" charset="0"/>
              </a:rPr>
              <a:t>effect your decisions to place together or separate </a:t>
            </a:r>
            <a:r>
              <a:rPr lang="en-US" altLang="en-US" sz="2400" dirty="0" smtClean="0">
                <a:latin typeface="Arial" panose="020B0604020202020204" pitchFamily="34" charset="0"/>
                <a:cs typeface="Arial" panose="020B0604020202020204" pitchFamily="34" charset="0"/>
              </a:rPr>
              <a:t>siblings</a:t>
            </a:r>
          </a:p>
          <a:p>
            <a:endParaRPr lang="en-US" altLang="en-US" sz="2400" dirty="0">
              <a:latin typeface="Arial" panose="020B0604020202020204" pitchFamily="34" charset="0"/>
              <a:cs typeface="Arial" panose="020B0604020202020204" pitchFamily="34" charset="0"/>
            </a:endParaRPr>
          </a:p>
          <a:p>
            <a:r>
              <a:rPr lang="en-US" altLang="en-US" sz="2400" dirty="0" smtClean="0">
                <a:latin typeface="Arial" panose="020B0604020202020204" pitchFamily="34" charset="0"/>
                <a:cs typeface="Arial" panose="020B0604020202020204" pitchFamily="34" charset="0"/>
              </a:rPr>
              <a:t>Mitigation:</a:t>
            </a:r>
          </a:p>
          <a:p>
            <a:pPr lvl="1"/>
            <a:r>
              <a:rPr lang="en-US" altLang="en-US" sz="2400" dirty="0" smtClean="0">
                <a:latin typeface="Arial" panose="020B0604020202020204" pitchFamily="34" charset="0"/>
                <a:cs typeface="Arial" panose="020B0604020202020204" pitchFamily="34" charset="0"/>
              </a:rPr>
              <a:t>Establish a committee to oversee placement of sibling groups (Idaho DHW)</a:t>
            </a:r>
            <a:endParaRPr lang="en-US" alt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659282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933"/>
            <a:ext cx="6781800" cy="1066800"/>
          </a:xfrm>
        </p:spPr>
        <p:txBody>
          <a:bodyPr/>
          <a:lstStyle/>
          <a:p>
            <a:r>
              <a:rPr lang="en-US" b="1" dirty="0" smtClean="0">
                <a:latin typeface="Arial" panose="020B0604020202020204" pitchFamily="34" charset="0"/>
                <a:cs typeface="Arial" panose="020B0604020202020204" pitchFamily="34" charset="0"/>
              </a:rPr>
              <a:t>Unintended Harm: Example III</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altLang="en-US" dirty="0" smtClean="0">
              <a:latin typeface="Times New Roman" panose="02020603050405020304" pitchFamily="18" charset="0"/>
              <a:cs typeface="Times New Roman" panose="02020603050405020304" pitchFamily="18" charset="0"/>
            </a:endParaRPr>
          </a:p>
          <a:p>
            <a:r>
              <a:rPr lang="en-US" altLang="en-US" sz="2400" dirty="0" smtClean="0">
                <a:latin typeface="Arial" panose="020B0604020202020204" pitchFamily="34" charset="0"/>
                <a:cs typeface="Arial" panose="020B0604020202020204" pitchFamily="34" charset="0"/>
              </a:rPr>
              <a:t>Bias</a:t>
            </a:r>
            <a:r>
              <a:rPr lang="en-US" altLang="en-US" sz="2400" dirty="0">
                <a:latin typeface="Arial" panose="020B0604020202020204" pitchFamily="34" charset="0"/>
                <a:cs typeface="Arial" panose="020B0604020202020204" pitchFamily="34" charset="0"/>
              </a:rPr>
              <a:t>: </a:t>
            </a:r>
            <a:endParaRPr lang="en-US" altLang="en-US" sz="2400" dirty="0" smtClean="0">
              <a:latin typeface="Arial" panose="020B0604020202020204" pitchFamily="34" charset="0"/>
              <a:cs typeface="Arial" panose="020B0604020202020204" pitchFamily="34" charset="0"/>
            </a:endParaRPr>
          </a:p>
          <a:p>
            <a:pPr lvl="1"/>
            <a:r>
              <a:rPr lang="en-US" altLang="en-US" sz="2400" dirty="0" smtClean="0">
                <a:latin typeface="Arial" panose="020B0604020202020204" pitchFamily="34" charset="0"/>
                <a:cs typeface="Arial" panose="020B0604020202020204" pitchFamily="34" charset="0"/>
              </a:rPr>
              <a:t>You </a:t>
            </a:r>
            <a:r>
              <a:rPr lang="en-US" altLang="en-US" sz="2400" dirty="0">
                <a:latin typeface="Arial" panose="020B0604020202020204" pitchFamily="34" charset="0"/>
                <a:cs typeface="Arial" panose="020B0604020202020204" pitchFamily="34" charset="0"/>
              </a:rPr>
              <a:t>were raised in mainstream society/family/home</a:t>
            </a:r>
          </a:p>
          <a:p>
            <a:endParaRPr lang="en-US" altLang="en-US" sz="2400" dirty="0" smtClean="0">
              <a:latin typeface="Arial" panose="020B0604020202020204" pitchFamily="34" charset="0"/>
              <a:cs typeface="Arial" panose="020B0604020202020204" pitchFamily="34" charset="0"/>
            </a:endParaRPr>
          </a:p>
          <a:p>
            <a:r>
              <a:rPr lang="en-US" altLang="en-US" sz="2400" dirty="0" smtClean="0">
                <a:latin typeface="Arial" panose="020B0604020202020204" pitchFamily="34" charset="0"/>
                <a:cs typeface="Arial" panose="020B0604020202020204" pitchFamily="34" charset="0"/>
              </a:rPr>
              <a:t>Harm</a:t>
            </a:r>
            <a:r>
              <a:rPr lang="en-US" altLang="en-US" sz="2400" dirty="0">
                <a:latin typeface="Arial" panose="020B0604020202020204" pitchFamily="34" charset="0"/>
                <a:cs typeface="Arial" panose="020B0604020202020204" pitchFamily="34" charset="0"/>
              </a:rPr>
              <a:t>: </a:t>
            </a:r>
            <a:endParaRPr lang="en-US" altLang="en-US" sz="2400" dirty="0" smtClean="0">
              <a:latin typeface="Arial" panose="020B0604020202020204" pitchFamily="34" charset="0"/>
              <a:cs typeface="Arial" panose="020B0604020202020204" pitchFamily="34" charset="0"/>
            </a:endParaRPr>
          </a:p>
          <a:p>
            <a:pPr lvl="1"/>
            <a:r>
              <a:rPr lang="en-US" altLang="en-US" sz="2400" dirty="0" smtClean="0">
                <a:latin typeface="Arial" panose="020B0604020202020204" pitchFamily="34" charset="0"/>
                <a:cs typeface="Arial" panose="020B0604020202020204" pitchFamily="34" charset="0"/>
              </a:rPr>
              <a:t>May </a:t>
            </a:r>
            <a:r>
              <a:rPr lang="en-US" altLang="en-US" sz="2400" dirty="0">
                <a:latin typeface="Arial" panose="020B0604020202020204" pitchFamily="34" charset="0"/>
                <a:cs typeface="Arial" panose="020B0604020202020204" pitchFamily="34" charset="0"/>
              </a:rPr>
              <a:t>impact what priority level </a:t>
            </a:r>
            <a:r>
              <a:rPr lang="en-US" altLang="en-US" sz="2400" dirty="0" smtClean="0">
                <a:latin typeface="Arial" panose="020B0604020202020204" pitchFamily="34" charset="0"/>
                <a:cs typeface="Arial" panose="020B0604020202020204" pitchFamily="34" charset="0"/>
              </a:rPr>
              <a:t>you </a:t>
            </a:r>
            <a:r>
              <a:rPr lang="en-US" altLang="en-US" sz="2400" dirty="0">
                <a:latin typeface="Arial" panose="020B0604020202020204" pitchFamily="34" charset="0"/>
                <a:cs typeface="Arial" panose="020B0604020202020204" pitchFamily="34" charset="0"/>
              </a:rPr>
              <a:t>place on children’s access to </a:t>
            </a:r>
            <a:r>
              <a:rPr lang="en-US" altLang="en-US" sz="2400" dirty="0" smtClean="0">
                <a:latin typeface="Arial" panose="020B0604020202020204" pitchFamily="34" charset="0"/>
                <a:cs typeface="Arial" panose="020B0604020202020204" pitchFamily="34" charset="0"/>
              </a:rPr>
              <a:t>ceremony</a:t>
            </a:r>
          </a:p>
          <a:p>
            <a:endParaRPr lang="en-US" altLang="en-US" sz="2400" dirty="0">
              <a:latin typeface="Arial" panose="020B0604020202020204" pitchFamily="34" charset="0"/>
              <a:cs typeface="Arial" panose="020B0604020202020204" pitchFamily="34" charset="0"/>
            </a:endParaRPr>
          </a:p>
          <a:p>
            <a:r>
              <a:rPr lang="en-US" altLang="en-US" sz="2400" dirty="0" smtClean="0">
                <a:latin typeface="Arial" panose="020B0604020202020204" pitchFamily="34" charset="0"/>
                <a:cs typeface="Arial" panose="020B0604020202020204" pitchFamily="34" charset="0"/>
              </a:rPr>
              <a:t>Mitigation:</a:t>
            </a:r>
          </a:p>
          <a:p>
            <a:pPr lvl="1"/>
            <a:r>
              <a:rPr lang="en-US" altLang="en-US" sz="2400" dirty="0" smtClean="0">
                <a:latin typeface="Arial" panose="020B0604020202020204" pitchFamily="34" charset="0"/>
                <a:cs typeface="Arial" panose="020B0604020202020204" pitchFamily="34" charset="0"/>
              </a:rPr>
              <a:t>Require cultural/ceremonial section of annual training/contact hours to facilitate cultural humility</a:t>
            </a:r>
          </a:p>
        </p:txBody>
      </p:sp>
    </p:spTree>
    <p:extLst>
      <p:ext uri="{BB962C8B-B14F-4D97-AF65-F5344CB8AC3E}">
        <p14:creationId xmlns:p14="http://schemas.microsoft.com/office/powerpoint/2010/main" val="145207119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Unintended Harm</a:t>
            </a:r>
            <a:r>
              <a:rPr lang="en-US" altLang="en-US" dirty="0" smtClean="0">
                <a:latin typeface="Arial" panose="020B0604020202020204" pitchFamily="34" charset="0"/>
                <a:cs typeface="Arial" panose="020B0604020202020204" pitchFamily="34" charset="0"/>
              </a:rPr>
              <a:t>	</a:t>
            </a:r>
          </a:p>
        </p:txBody>
      </p:sp>
      <p:sp>
        <p:nvSpPr>
          <p:cNvPr id="13315" name="Rectangle 3"/>
          <p:cNvSpPr>
            <a:spLocks noGrp="1" noChangeArrowheads="1"/>
          </p:cNvSpPr>
          <p:nvPr>
            <p:ph type="body" idx="1"/>
          </p:nvPr>
        </p:nvSpPr>
        <p:spPr/>
        <p:txBody>
          <a:bodyPr/>
          <a:lstStyle/>
          <a:p>
            <a:pPr eaLnBrk="1" hangingPunct="1"/>
            <a:r>
              <a:rPr lang="en-US" altLang="en-US" sz="2400" dirty="0" smtClean="0">
                <a:latin typeface="Arial" panose="020B0604020202020204" pitchFamily="34" charset="0"/>
                <a:cs typeface="Arial" panose="020B0604020202020204" pitchFamily="34" charset="0"/>
              </a:rPr>
              <a:t>We often dwell on risk factors and past negative actions.  </a:t>
            </a:r>
          </a:p>
          <a:p>
            <a:pPr eaLnBrk="1" hangingPunct="1"/>
            <a:r>
              <a:rPr lang="en-US" altLang="en-US" sz="2400" dirty="0" smtClean="0">
                <a:latin typeface="Arial" panose="020B0604020202020204" pitchFamily="34" charset="0"/>
                <a:cs typeface="Arial" panose="020B0604020202020204" pitchFamily="34" charset="0"/>
              </a:rPr>
              <a:t>Build a strengths-based approach to case work. Our families always have strengths to be built upon</a:t>
            </a:r>
          </a:p>
          <a:p>
            <a:pPr eaLnBrk="1" hangingPunct="1"/>
            <a:r>
              <a:rPr lang="en-US" altLang="en-US" sz="2400" dirty="0" smtClean="0">
                <a:latin typeface="Arial" panose="020B0604020202020204" pitchFamily="34" charset="0"/>
                <a:cs typeface="Arial" panose="020B0604020202020204" pitchFamily="34" charset="0"/>
              </a:rPr>
              <a:t>Don’t overvalue first impressions!</a:t>
            </a:r>
          </a:p>
          <a:p>
            <a:pPr eaLnBrk="1" hangingPunct="1"/>
            <a:r>
              <a:rPr lang="en-US" altLang="en-US" sz="2400" dirty="0" smtClean="0">
                <a:latin typeface="Arial" panose="020B0604020202020204" pitchFamily="34" charset="0"/>
                <a:cs typeface="Arial" panose="020B0604020202020204" pitchFamily="34" charset="0"/>
              </a:rPr>
              <a:t>Going along with the crowd?</a:t>
            </a:r>
          </a:p>
          <a:p>
            <a:pPr lvl="1"/>
            <a:r>
              <a:rPr lang="en-US" altLang="en-US" sz="2400" dirty="0" smtClean="0">
                <a:latin typeface="Arial" panose="020B0604020202020204" pitchFamily="34" charset="0"/>
                <a:cs typeface="Arial" panose="020B0604020202020204" pitchFamily="34" charset="0"/>
              </a:rPr>
              <a:t>Must make your own assessments and not rely on other’s opinions or word</a:t>
            </a:r>
          </a:p>
          <a:p>
            <a:r>
              <a:rPr lang="en-US" altLang="en-US" sz="2400" dirty="0" smtClean="0">
                <a:latin typeface="Arial" panose="020B0604020202020204" pitchFamily="34" charset="0"/>
                <a:cs typeface="Arial" panose="020B0604020202020204" pitchFamily="34" charset="0"/>
              </a:rPr>
              <a:t>Valuing opinions that simply confirm your own position?</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fade">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fade">
                                      <p:cBhvr>
                                        <p:cTn id="22" dur="500"/>
                                        <p:tgtEl>
                                          <p:spTgt spid="13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fade">
                                      <p:cBhvr>
                                        <p:cTn id="27" dur="500"/>
                                        <p:tgtEl>
                                          <p:spTgt spid="133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fade">
                                      <p:cBhvr>
                                        <p:cTn id="32"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Reflection is Mitigation</a:t>
            </a:r>
          </a:p>
        </p:txBody>
      </p:sp>
      <p:sp>
        <p:nvSpPr>
          <p:cNvPr id="11267" name="Rectangle 3"/>
          <p:cNvSpPr>
            <a:spLocks noGrp="1" noChangeArrowheads="1"/>
          </p:cNvSpPr>
          <p:nvPr>
            <p:ph type="body" idx="1"/>
          </p:nvPr>
        </p:nvSpPr>
        <p:spPr/>
        <p:txBody>
          <a:bodyPr/>
          <a:lstStyle/>
          <a:p>
            <a:pPr eaLnBrk="1" hangingPunct="1"/>
            <a:r>
              <a:rPr lang="en-US" altLang="en-US" sz="2400" dirty="0" smtClean="0">
                <a:latin typeface="Arial" panose="020B0604020202020204" pitchFamily="34" charset="0"/>
                <a:cs typeface="Arial" panose="020B0604020202020204" pitchFamily="34" charset="0"/>
              </a:rPr>
              <a:t>Self-reflection</a:t>
            </a:r>
          </a:p>
          <a:p>
            <a:pPr marL="457200" lvl="1" indent="0">
              <a:buNone/>
            </a:pPr>
            <a:r>
              <a:rPr lang="en-US" altLang="en-US" sz="2400" dirty="0" smtClean="0">
                <a:latin typeface="Arial" panose="020B0604020202020204" pitchFamily="34" charset="0"/>
                <a:cs typeface="Arial" panose="020B0604020202020204" pitchFamily="34" charset="0"/>
              </a:rPr>
              <a:t>Identifies biases and how they effect our decision</a:t>
            </a:r>
          </a:p>
          <a:p>
            <a:pPr marL="457200" lvl="1" indent="0">
              <a:buNone/>
            </a:pPr>
            <a:endParaRPr lang="en-US" altLang="en-US" sz="2400" dirty="0" smtClean="0">
              <a:latin typeface="Arial" panose="020B0604020202020204" pitchFamily="34" charset="0"/>
              <a:cs typeface="Arial" panose="020B0604020202020204" pitchFamily="34" charset="0"/>
            </a:endParaRPr>
          </a:p>
          <a:p>
            <a:r>
              <a:rPr lang="en-US" altLang="en-US" sz="2400" dirty="0" smtClean="0">
                <a:latin typeface="Arial" panose="020B0604020202020204" pitchFamily="34" charset="0"/>
                <a:cs typeface="Arial" panose="020B0604020202020204" pitchFamily="34" charset="0"/>
              </a:rPr>
              <a:t>Ask questions such as:</a:t>
            </a:r>
          </a:p>
          <a:p>
            <a:pPr marL="971550" lvl="1" indent="-514350">
              <a:buFont typeface="+mj-lt"/>
              <a:buAutoNum type="arabicPeriod"/>
            </a:pPr>
            <a:r>
              <a:rPr lang="en-US" sz="2400" dirty="0" smtClean="0">
                <a:latin typeface="Arial" panose="020B0604020202020204" pitchFamily="34" charset="0"/>
                <a:cs typeface="Arial" panose="020B0604020202020204" pitchFamily="34" charset="0"/>
              </a:rPr>
              <a:t>What </a:t>
            </a:r>
            <a:r>
              <a:rPr lang="en-US" sz="2400" dirty="0">
                <a:latin typeface="Arial" panose="020B0604020202020204" pitchFamily="34" charset="0"/>
                <a:cs typeface="Arial" panose="020B0604020202020204" pitchFamily="34" charset="0"/>
              </a:rPr>
              <a:t>assumptions have I made about the cultural identity, genders, and background of this </a:t>
            </a:r>
            <a:r>
              <a:rPr lang="en-US" sz="2400" dirty="0" smtClean="0">
                <a:latin typeface="Arial" panose="020B0604020202020204" pitchFamily="34" charset="0"/>
                <a:cs typeface="Arial" panose="020B0604020202020204" pitchFamily="34" charset="0"/>
              </a:rPr>
              <a:t>family?</a:t>
            </a:r>
          </a:p>
          <a:p>
            <a:pPr marL="971550" lvl="1" indent="-514350">
              <a:buFont typeface="+mj-lt"/>
              <a:buAutoNum type="arabicPeriod"/>
            </a:pPr>
            <a:r>
              <a:rPr lang="en-US" sz="2400" dirty="0" smtClean="0">
                <a:latin typeface="Arial" panose="020B0604020202020204" pitchFamily="34" charset="0"/>
                <a:cs typeface="Arial" panose="020B0604020202020204" pitchFamily="34" charset="0"/>
              </a:rPr>
              <a:t>What </a:t>
            </a:r>
            <a:r>
              <a:rPr lang="en-US" sz="2400" dirty="0">
                <a:latin typeface="Arial" panose="020B0604020202020204" pitchFamily="34" charset="0"/>
                <a:cs typeface="Arial" panose="020B0604020202020204" pitchFamily="34" charset="0"/>
              </a:rPr>
              <a:t>is my understanding of this family’s unique culture and </a:t>
            </a:r>
            <a:r>
              <a:rPr lang="en-US" sz="2400" dirty="0" smtClean="0">
                <a:latin typeface="Arial" panose="020B0604020202020204" pitchFamily="34" charset="0"/>
                <a:cs typeface="Arial" panose="020B0604020202020204" pitchFamily="34" charset="0"/>
              </a:rPr>
              <a:t>circumstances?</a:t>
            </a:r>
          </a:p>
          <a:p>
            <a:pPr marL="971550" lvl="1" indent="-514350">
              <a:buFont typeface="+mj-lt"/>
              <a:buAutoNum type="arabicPeriod"/>
            </a:pPr>
            <a:r>
              <a:rPr lang="en-US" sz="2400" dirty="0" smtClean="0">
                <a:latin typeface="Arial" panose="020B0604020202020204" pitchFamily="34" charset="0"/>
                <a:cs typeface="Arial" panose="020B0604020202020204" pitchFamily="34" charset="0"/>
              </a:rPr>
              <a:t>How </a:t>
            </a:r>
            <a:r>
              <a:rPr lang="en-US" sz="2400" dirty="0">
                <a:latin typeface="Arial" panose="020B0604020202020204" pitchFamily="34" charset="0"/>
                <a:cs typeface="Arial" panose="020B0604020202020204" pitchFamily="34" charset="0"/>
              </a:rPr>
              <a:t>is my decision specific to this youth and this </a:t>
            </a:r>
            <a:r>
              <a:rPr lang="en-US" sz="2400" dirty="0" smtClean="0">
                <a:latin typeface="Arial" panose="020B0604020202020204" pitchFamily="34" charset="0"/>
                <a:cs typeface="Arial" panose="020B0604020202020204" pitchFamily="34" charset="0"/>
              </a:rPr>
              <a:t>family?</a:t>
            </a:r>
          </a:p>
          <a:p>
            <a:pPr marL="971550" lvl="1" indent="-514350">
              <a:buFont typeface="+mj-lt"/>
              <a:buAutoNum type="arabicPeriod"/>
            </a:pPr>
            <a:r>
              <a:rPr lang="en-US" sz="2400" dirty="0" smtClean="0">
                <a:latin typeface="Arial" panose="020B0604020202020204" pitchFamily="34" charset="0"/>
                <a:cs typeface="Arial" panose="020B0604020202020204" pitchFamily="34" charset="0"/>
              </a:rPr>
              <a:t>How </a:t>
            </a:r>
            <a:r>
              <a:rPr lang="en-US" sz="2400" dirty="0">
                <a:latin typeface="Arial" panose="020B0604020202020204" pitchFamily="34" charset="0"/>
                <a:cs typeface="Arial" panose="020B0604020202020204" pitchFamily="34" charset="0"/>
              </a:rPr>
              <a:t>has the court’s past contact and involvement with this family influenced (or how might it influence) my decision-making process and findings?</a:t>
            </a:r>
            <a:endParaRPr lang="en-US" altLang="en-US" sz="2400" dirty="0" smtClean="0">
              <a:latin typeface="Arial" panose="020B0604020202020204" pitchFamily="34" charset="0"/>
              <a:cs typeface="Arial" panose="020B0604020202020204"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500"/>
                                        <p:tgtEl>
                                          <p:spTgt spid="1126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fade">
                                      <p:cBhvr>
                                        <p:cTn id="10" dur="500"/>
                                        <p:tgtEl>
                                          <p:spTgt spid="1126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1267">
                                            <p:txEl>
                                              <p:pRg st="3" end="3"/>
                                            </p:txEl>
                                          </p:spTgt>
                                        </p:tgtEl>
                                        <p:attrNameLst>
                                          <p:attrName>style.visibility</p:attrName>
                                        </p:attrNameLst>
                                      </p:cBhvr>
                                      <p:to>
                                        <p:strVal val="visible"/>
                                      </p:to>
                                    </p:set>
                                    <p:animEffect transition="in" filter="fade">
                                      <p:cBhvr>
                                        <p:cTn id="15" dur="500"/>
                                        <p:tgtEl>
                                          <p:spTgt spid="1126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1267">
                                            <p:txEl>
                                              <p:pRg st="4" end="4"/>
                                            </p:txEl>
                                          </p:spTgt>
                                        </p:tgtEl>
                                        <p:attrNameLst>
                                          <p:attrName>style.visibility</p:attrName>
                                        </p:attrNameLst>
                                      </p:cBhvr>
                                      <p:to>
                                        <p:strVal val="visible"/>
                                      </p:to>
                                    </p:set>
                                    <p:animEffect transition="in" filter="fade">
                                      <p:cBhvr>
                                        <p:cTn id="20" dur="500"/>
                                        <p:tgtEl>
                                          <p:spTgt spid="11267">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267">
                                            <p:txEl>
                                              <p:pRg st="5" end="5"/>
                                            </p:txEl>
                                          </p:spTgt>
                                        </p:tgtEl>
                                        <p:attrNameLst>
                                          <p:attrName>style.visibility</p:attrName>
                                        </p:attrNameLst>
                                      </p:cBhvr>
                                      <p:to>
                                        <p:strVal val="visible"/>
                                      </p:to>
                                    </p:set>
                                    <p:animEffect transition="in" filter="fade">
                                      <p:cBhvr>
                                        <p:cTn id="25" dur="500"/>
                                        <p:tgtEl>
                                          <p:spTgt spid="11267">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267">
                                            <p:txEl>
                                              <p:pRg st="6" end="6"/>
                                            </p:txEl>
                                          </p:spTgt>
                                        </p:tgtEl>
                                        <p:attrNameLst>
                                          <p:attrName>style.visibility</p:attrName>
                                        </p:attrNameLst>
                                      </p:cBhvr>
                                      <p:to>
                                        <p:strVal val="visible"/>
                                      </p:to>
                                    </p:set>
                                    <p:animEffect transition="in" filter="fade">
                                      <p:cBhvr>
                                        <p:cTn id="30" dur="500"/>
                                        <p:tgtEl>
                                          <p:spTgt spid="11267">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1267">
                                            <p:txEl>
                                              <p:pRg st="7" end="7"/>
                                            </p:txEl>
                                          </p:spTgt>
                                        </p:tgtEl>
                                        <p:attrNameLst>
                                          <p:attrName>style.visibility</p:attrName>
                                        </p:attrNameLst>
                                      </p:cBhvr>
                                      <p:to>
                                        <p:strVal val="visible"/>
                                      </p:to>
                                    </p:set>
                                    <p:animEffect transition="in" filter="fade">
                                      <p:cBhvr>
                                        <p:cTn id="35" dur="500"/>
                                        <p:tgtEl>
                                          <p:spTgt spid="11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Practices for Mitigation</a:t>
            </a:r>
            <a:r>
              <a:rPr lang="en-US" dirty="0" smtClean="0"/>
              <a:t>	</a:t>
            </a:r>
            <a:endParaRPr lang="en-US" dirty="0"/>
          </a:p>
        </p:txBody>
      </p:sp>
      <p:sp>
        <p:nvSpPr>
          <p:cNvPr id="3" name="Content Placeholder 2"/>
          <p:cNvSpPr>
            <a:spLocks noGrp="1"/>
          </p:cNvSpPr>
          <p:nvPr>
            <p:ph idx="1"/>
          </p:nvPr>
        </p:nvSpPr>
        <p:spPr/>
        <p:txBody>
          <a:bodyPr/>
          <a:lstStyle/>
          <a:p>
            <a:r>
              <a:rPr lang="en-US" sz="2400" dirty="0">
                <a:latin typeface="Arial" panose="020B0604020202020204" pitchFamily="34" charset="0"/>
                <a:cs typeface="Arial" panose="020B0604020202020204" pitchFamily="34" charset="0"/>
              </a:rPr>
              <a:t>Recognize your own implicit </a:t>
            </a:r>
            <a:r>
              <a:rPr lang="en-US" sz="2400" dirty="0" smtClean="0">
                <a:latin typeface="Arial" panose="020B0604020202020204" pitchFamily="34" charset="0"/>
                <a:cs typeface="Arial" panose="020B0604020202020204" pitchFamily="34" charset="0"/>
              </a:rPr>
              <a:t>bias</a:t>
            </a:r>
          </a:p>
          <a:p>
            <a:pPr lvl="1"/>
            <a:r>
              <a:rPr lang="en-US" sz="2400" dirty="0">
                <a:latin typeface="Arial" panose="020B0604020202020204" pitchFamily="34" charset="0"/>
                <a:cs typeface="Arial" panose="020B0604020202020204" pitchFamily="34" charset="0"/>
              </a:rPr>
              <a:t>Harvard Project Implicit bias tests</a:t>
            </a:r>
            <a:r>
              <a:rPr lang="en-US" sz="2400" dirty="0" smtClean="0">
                <a:latin typeface="Arial" panose="020B0604020202020204" pitchFamily="34" charset="0"/>
                <a:cs typeface="Arial" panose="020B0604020202020204" pitchFamily="34" charset="0"/>
              </a:rPr>
              <a:t>: https</a:t>
            </a:r>
            <a:r>
              <a:rPr lang="en-US" sz="2400" dirty="0">
                <a:latin typeface="Arial" panose="020B0604020202020204" pitchFamily="34" charset="0"/>
                <a:cs typeface="Arial" panose="020B0604020202020204" pitchFamily="34" charset="0"/>
              </a:rPr>
              <a:t>://implicit.harvard.edu/implicit/takeatest.html</a:t>
            </a:r>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Ensure </a:t>
            </a:r>
            <a:r>
              <a:rPr lang="en-US" sz="2400" dirty="0">
                <a:latin typeface="Arial" panose="020B0604020202020204" pitchFamily="34" charset="0"/>
                <a:cs typeface="Arial" panose="020B0604020202020204" pitchFamily="34" charset="0"/>
              </a:rPr>
              <a:t>that you </a:t>
            </a:r>
            <a:r>
              <a:rPr lang="en-US" sz="2400" dirty="0" smtClean="0">
                <a:latin typeface="Arial" panose="020B0604020202020204" pitchFamily="34" charset="0"/>
                <a:cs typeface="Arial" panose="020B0604020202020204" pitchFamily="34" charset="0"/>
              </a:rPr>
              <a:t>are </a:t>
            </a:r>
            <a:r>
              <a:rPr lang="en-US" sz="2400" dirty="0">
                <a:latin typeface="Arial" panose="020B0604020202020204" pitchFamily="34" charset="0"/>
                <a:cs typeface="Arial" panose="020B0604020202020204" pitchFamily="34" charset="0"/>
              </a:rPr>
              <a:t>educated about implicit </a:t>
            </a:r>
            <a:r>
              <a:rPr lang="en-US" sz="2400" dirty="0" smtClean="0">
                <a:latin typeface="Arial" panose="020B0604020202020204" pitchFamily="34" charset="0"/>
                <a:cs typeface="Arial" panose="020B0604020202020204" pitchFamily="34" charset="0"/>
              </a:rPr>
              <a:t>bias</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Acknowledge </a:t>
            </a:r>
            <a:r>
              <a:rPr lang="en-US" sz="2400" dirty="0">
                <a:latin typeface="Arial" panose="020B0604020202020204" pitchFamily="34" charset="0"/>
                <a:cs typeface="Arial" panose="020B0604020202020204" pitchFamily="34" charset="0"/>
              </a:rPr>
              <a:t>that each of us employs </a:t>
            </a:r>
            <a:r>
              <a:rPr lang="en-US" sz="2400" dirty="0" smtClean="0">
                <a:latin typeface="Arial" panose="020B0604020202020204" pitchFamily="34" charset="0"/>
                <a:cs typeface="Arial" panose="020B0604020202020204" pitchFamily="34" charset="0"/>
              </a:rPr>
              <a:t>shortcuts </a:t>
            </a:r>
            <a:r>
              <a:rPr lang="en-US" sz="2400" dirty="0">
                <a:latin typeface="Arial" panose="020B0604020202020204" pitchFamily="34" charset="0"/>
                <a:cs typeface="Arial" panose="020B0604020202020204" pitchFamily="34" charset="0"/>
              </a:rPr>
              <a:t>to synthesize </a:t>
            </a:r>
            <a:r>
              <a:rPr lang="en-US" sz="2400" dirty="0" smtClean="0">
                <a:latin typeface="Arial" panose="020B0604020202020204" pitchFamily="34" charset="0"/>
                <a:cs typeface="Arial" panose="020B0604020202020204" pitchFamily="34" charset="0"/>
              </a:rPr>
              <a:t>information</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Slow </a:t>
            </a:r>
            <a:r>
              <a:rPr lang="en-US" sz="2400" dirty="0">
                <a:latin typeface="Arial" panose="020B0604020202020204" pitchFamily="34" charset="0"/>
                <a:cs typeface="Arial" panose="020B0604020202020204" pitchFamily="34" charset="0"/>
              </a:rPr>
              <a:t>down </a:t>
            </a:r>
            <a:r>
              <a:rPr lang="en-US" sz="2400" dirty="0" smtClean="0">
                <a:latin typeface="Arial" panose="020B0604020202020204" pitchFamily="34" charset="0"/>
                <a:cs typeface="Arial" panose="020B0604020202020204" pitchFamily="34" charset="0"/>
              </a:rPr>
              <a:t>your process</a:t>
            </a:r>
          </a:p>
          <a:p>
            <a:pPr lvl="1"/>
            <a:r>
              <a:rPr lang="en-US" sz="2400" dirty="0" smtClean="0">
                <a:latin typeface="Arial" panose="020B0604020202020204" pitchFamily="34" charset="0"/>
                <a:cs typeface="Arial" panose="020B0604020202020204" pitchFamily="34" charset="0"/>
              </a:rPr>
              <a:t>Bias is a shortcut to organize information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81691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Why learn more about bias?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4800600"/>
          </a:xfrm>
        </p:spPr>
        <p:txBody>
          <a:bodyPr/>
          <a:lstStyle/>
          <a:p>
            <a:endParaRPr lang="en-US" dirty="0" smtClean="0"/>
          </a:p>
          <a:p>
            <a:r>
              <a:rPr lang="en-US" dirty="0" smtClean="0">
                <a:latin typeface="Arial" panose="020B0604020202020204" pitchFamily="34" charset="0"/>
                <a:cs typeface="Arial" panose="020B0604020202020204" pitchFamily="34" charset="0"/>
              </a:rPr>
              <a:t>Learning to assess </a:t>
            </a:r>
            <a:r>
              <a:rPr lang="en-US" dirty="0" smtClean="0">
                <a:latin typeface="Arial" panose="020B0604020202020204" pitchFamily="34" charset="0"/>
                <a:cs typeface="Arial" panose="020B0604020202020204" pitchFamily="34" charset="0"/>
              </a:rPr>
              <a:t>one’s own thoughts, beliefs, and </a:t>
            </a:r>
            <a:r>
              <a:rPr lang="en-US" dirty="0" smtClean="0">
                <a:latin typeface="Arial" panose="020B0604020202020204" pitchFamily="34" charset="0"/>
                <a:cs typeface="Arial" panose="020B0604020202020204" pitchFamily="34" charset="0"/>
              </a:rPr>
              <a:t>behaviors and how these affect thoughts and decisions</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Identify and analyze one’s own biases and attempt to counter their effects</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Examining our own biases is essential, difficult work that may make us uncomfortable</a:t>
            </a:r>
          </a:p>
          <a:p>
            <a:r>
              <a:rPr lang="en-US" b="1" dirty="0">
                <a:latin typeface="Arial" panose="020B0604020202020204" pitchFamily="34" charset="0"/>
                <a:cs typeface="Arial" panose="020B0604020202020204" pitchFamily="34" charset="0"/>
              </a:rPr>
              <a:t>C</a:t>
            </a:r>
            <a:r>
              <a:rPr lang="en-US" b="1" dirty="0" smtClean="0">
                <a:latin typeface="Arial" panose="020B0604020202020204" pitchFamily="34" charset="0"/>
                <a:cs typeface="Arial" panose="020B0604020202020204" pitchFamily="34" charset="0"/>
              </a:rPr>
              <a:t>hildren </a:t>
            </a:r>
            <a:r>
              <a:rPr lang="en-US" b="1" dirty="0">
                <a:latin typeface="Arial" panose="020B0604020202020204" pitchFamily="34" charset="0"/>
                <a:cs typeface="Arial" panose="020B0604020202020204" pitchFamily="34" charset="0"/>
              </a:rPr>
              <a:t>who have been prior victims </a:t>
            </a:r>
            <a:r>
              <a:rPr lang="en-US" b="1" dirty="0" smtClean="0">
                <a:latin typeface="Arial" panose="020B0604020202020204" pitchFamily="34" charset="0"/>
                <a:cs typeface="Arial" panose="020B0604020202020204" pitchFamily="34" charset="0"/>
              </a:rPr>
              <a:t>of maltreatment </a:t>
            </a:r>
            <a:r>
              <a:rPr lang="en-US" b="1" dirty="0">
                <a:latin typeface="Arial" panose="020B0604020202020204" pitchFamily="34" charset="0"/>
                <a:cs typeface="Arial" panose="020B0604020202020204" pitchFamily="34" charset="0"/>
              </a:rPr>
              <a:t>are 96% more likely to experience a recurrence </a:t>
            </a:r>
            <a:r>
              <a:rPr lang="en-US" b="1" dirty="0" smtClean="0">
                <a:latin typeface="Arial" panose="020B0604020202020204" pitchFamily="34" charset="0"/>
                <a:cs typeface="Arial" panose="020B0604020202020204" pitchFamily="34" charset="0"/>
              </a:rPr>
              <a:t>than those </a:t>
            </a:r>
            <a:r>
              <a:rPr lang="en-US" b="1" dirty="0">
                <a:latin typeface="Arial" panose="020B0604020202020204" pitchFamily="34" charset="0"/>
                <a:cs typeface="Arial" panose="020B0604020202020204" pitchFamily="34" charset="0"/>
              </a:rPr>
              <a:t>who were not prior victims</a:t>
            </a:r>
            <a:r>
              <a:rPr lang="en-US" dirty="0">
                <a:latin typeface="Arial" panose="020B0604020202020204" pitchFamily="34" charset="0"/>
                <a:cs typeface="Arial" panose="020B0604020202020204" pitchFamily="34" charset="0"/>
              </a:rPr>
              <a:t> (US DHHS, 2008).</a:t>
            </a:r>
            <a:endParaRPr lang="en-US" dirty="0" smtClean="0">
              <a:latin typeface="Arial" panose="020B0604020202020204" pitchFamily="34" charset="0"/>
              <a:cs typeface="Arial" panose="020B0604020202020204" pitchFamily="34" charset="0"/>
            </a:endParaRPr>
          </a:p>
          <a:p>
            <a:pPr marL="0" indent="0">
              <a:buNone/>
            </a:pPr>
            <a:r>
              <a:rPr lang="en-US" dirty="0" smtClean="0"/>
              <a:t>     </a:t>
            </a:r>
          </a:p>
          <a:p>
            <a:endParaRPr lang="en-US" dirty="0"/>
          </a:p>
        </p:txBody>
      </p:sp>
    </p:spTree>
    <p:extLst>
      <p:ext uri="{BB962C8B-B14F-4D97-AF65-F5344CB8AC3E}">
        <p14:creationId xmlns:p14="http://schemas.microsoft.com/office/powerpoint/2010/main" val="1254240412"/>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Practices for Mitigation</a:t>
            </a:r>
          </a:p>
        </p:txBody>
      </p:sp>
      <p:sp>
        <p:nvSpPr>
          <p:cNvPr id="8195" name="Rectangle 3"/>
          <p:cNvSpPr>
            <a:spLocks noGrp="1" noChangeArrowheads="1"/>
          </p:cNvSpPr>
          <p:nvPr>
            <p:ph type="body" idx="1"/>
          </p:nvPr>
        </p:nvSpPr>
        <p:spPr/>
        <p:txBody>
          <a:bodyPr/>
          <a:lstStyle/>
          <a:p>
            <a:pPr eaLnBrk="1" hangingPunct="1"/>
            <a:r>
              <a:rPr lang="en-US" altLang="en-US" sz="2400" dirty="0" smtClean="0">
                <a:latin typeface="Arial" panose="020B0604020202020204" pitchFamily="34" charset="0"/>
                <a:cs typeface="Arial" panose="020B0604020202020204" pitchFamily="34" charset="0"/>
              </a:rPr>
              <a:t>Neutral Notes?  </a:t>
            </a:r>
          </a:p>
          <a:p>
            <a:pPr lvl="1"/>
            <a:r>
              <a:rPr lang="en-US" altLang="en-US" sz="2400" dirty="0" smtClean="0">
                <a:latin typeface="Arial" panose="020B0604020202020204" pitchFamily="34" charset="0"/>
                <a:cs typeface="Arial" panose="020B0604020202020204" pitchFamily="34" charset="0"/>
              </a:rPr>
              <a:t>Record keeping that is filled with emotion or tilts the reader will foster prejudices</a:t>
            </a:r>
          </a:p>
          <a:p>
            <a:pPr eaLnBrk="1" hangingPunct="1"/>
            <a:r>
              <a:rPr lang="en-US" altLang="en-US" sz="2400" dirty="0" smtClean="0">
                <a:latin typeface="Arial" panose="020B0604020202020204" pitchFamily="34" charset="0"/>
                <a:cs typeface="Arial" panose="020B0604020202020204" pitchFamily="34" charset="0"/>
              </a:rPr>
              <a:t>How are substantial event decisions made? (TPR, sibling separation, etc.)</a:t>
            </a:r>
          </a:p>
          <a:p>
            <a:pPr lvl="1"/>
            <a:r>
              <a:rPr lang="en-US" altLang="en-US" sz="2400" dirty="0" smtClean="0">
                <a:latin typeface="Arial" panose="020B0604020202020204" pitchFamily="34" charset="0"/>
                <a:cs typeface="Arial" panose="020B0604020202020204" pitchFamily="34" charset="0"/>
              </a:rPr>
              <a:t>We can develop tunnel-vision.  Input from the outside should help objectivity in decision-making</a:t>
            </a:r>
          </a:p>
          <a:p>
            <a:pPr eaLnBrk="1" hangingPunct="1"/>
            <a:r>
              <a:rPr lang="en-US" altLang="en-US" sz="2400" dirty="0" smtClean="0">
                <a:latin typeface="Arial" panose="020B0604020202020204" pitchFamily="34" charset="0"/>
                <a:cs typeface="Arial" panose="020B0604020202020204" pitchFamily="34" charset="0"/>
              </a:rPr>
              <a:t>Traditional decision-making</a:t>
            </a:r>
          </a:p>
          <a:p>
            <a:pPr lvl="1"/>
            <a:r>
              <a:rPr lang="en-US" altLang="en-US" sz="2400" dirty="0" smtClean="0">
                <a:latin typeface="Arial" panose="020B0604020202020204" pitchFamily="34" charset="0"/>
                <a:cs typeface="Arial" panose="020B0604020202020204" pitchFamily="34" charset="0"/>
              </a:rPr>
              <a:t>How are important decisions made within your Tribe or culture?</a:t>
            </a:r>
          </a:p>
          <a:p>
            <a:pPr lvl="1"/>
            <a:r>
              <a:rPr lang="en-US" altLang="en-US" sz="2400" dirty="0" smtClean="0">
                <a:latin typeface="Arial" panose="020B0604020202020204" pitchFamily="34" charset="0"/>
                <a:cs typeface="Arial" panose="020B0604020202020204" pitchFamily="34" charset="0"/>
              </a:rPr>
              <a:t>Appropriate to adapt for case work?</a:t>
            </a:r>
          </a:p>
          <a:p>
            <a:pPr lvl="1"/>
            <a:r>
              <a:rPr lang="en-US" altLang="en-US" sz="2400" dirty="0" smtClean="0">
                <a:latin typeface="Arial" panose="020B0604020202020204" pitchFamily="34" charset="0"/>
                <a:cs typeface="Arial" panose="020B0604020202020204" pitchFamily="34" charset="0"/>
              </a:rPr>
              <a:t>Appropriate to include extended family or community?</a:t>
            </a:r>
          </a:p>
        </p:txBody>
      </p:sp>
    </p:spTree>
    <p:extLst>
      <p:ext uri="{BB962C8B-B14F-4D97-AF65-F5344CB8AC3E}">
        <p14:creationId xmlns:p14="http://schemas.microsoft.com/office/powerpoint/2010/main" val="9430168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fade">
                                      <p:cBhvr>
                                        <p:cTn id="22" dur="5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fade">
                                      <p:cBhvr>
                                        <p:cTn id="27" dur="500"/>
                                        <p:tgtEl>
                                          <p:spTgt spid="8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Effect transition="in" filter="fade">
                                      <p:cBhvr>
                                        <p:cTn id="32" dur="500"/>
                                        <p:tgtEl>
                                          <p:spTgt spid="8195">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8195">
                                            <p:txEl>
                                              <p:pRg st="6" end="6"/>
                                            </p:txEl>
                                          </p:spTgt>
                                        </p:tgtEl>
                                        <p:attrNameLst>
                                          <p:attrName>style.visibility</p:attrName>
                                        </p:attrNameLst>
                                      </p:cBhvr>
                                      <p:to>
                                        <p:strVal val="visible"/>
                                      </p:to>
                                    </p:set>
                                    <p:animEffect transition="in" filter="fade">
                                      <p:cBhvr>
                                        <p:cTn id="35" dur="500"/>
                                        <p:tgtEl>
                                          <p:spTgt spid="8195">
                                            <p:txEl>
                                              <p:pRg st="6" end="6"/>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8195">
                                            <p:txEl>
                                              <p:pRg st="7" end="7"/>
                                            </p:txEl>
                                          </p:spTgt>
                                        </p:tgtEl>
                                        <p:attrNameLst>
                                          <p:attrName>style.visibility</p:attrName>
                                        </p:attrNameLst>
                                      </p:cBhvr>
                                      <p:to>
                                        <p:strVal val="visible"/>
                                      </p:to>
                                    </p:set>
                                    <p:animEffect transition="in" filter="fade">
                                      <p:cBhvr>
                                        <p:cTn id="38" dur="500"/>
                                        <p:tgtEl>
                                          <p:spTgt spid="8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References</a:t>
            </a:r>
          </a:p>
        </p:txBody>
      </p:sp>
      <p:sp>
        <p:nvSpPr>
          <p:cNvPr id="8195" name="Rectangle 3"/>
          <p:cNvSpPr>
            <a:spLocks noGrp="1" noChangeArrowheads="1"/>
          </p:cNvSpPr>
          <p:nvPr>
            <p:ph type="body" idx="1"/>
          </p:nvPr>
        </p:nvSpPr>
        <p:spPr/>
        <p:txBody>
          <a:bodyPr/>
          <a:lstStyle/>
          <a:p>
            <a:r>
              <a:rPr lang="en-US" sz="1600" i="1" dirty="0">
                <a:latin typeface="Arial" panose="020B0604020202020204" pitchFamily="34" charset="0"/>
                <a:cs typeface="Arial" panose="020B0604020202020204" pitchFamily="34" charset="0"/>
              </a:rPr>
              <a:t>Joint sibling placements</a:t>
            </a:r>
            <a:r>
              <a:rPr lang="en-US" sz="1600" dirty="0">
                <a:latin typeface="Arial" panose="020B0604020202020204" pitchFamily="34" charset="0"/>
                <a:cs typeface="Arial" panose="020B0604020202020204" pitchFamily="34" charset="0"/>
              </a:rPr>
              <a:t>. Casey Family Programs. (2021, July 22). Retrieved </a:t>
            </a:r>
            <a:r>
              <a:rPr lang="en-US" sz="1600" dirty="0" smtClean="0">
                <a:latin typeface="Arial" panose="020B0604020202020204" pitchFamily="34" charset="0"/>
                <a:cs typeface="Arial" panose="020B0604020202020204" pitchFamily="34" charset="0"/>
              </a:rPr>
              <a:t>February </a:t>
            </a:r>
            <a:r>
              <a:rPr lang="en-US" sz="1600" dirty="0">
                <a:latin typeface="Arial" panose="020B0604020202020204" pitchFamily="34" charset="0"/>
                <a:cs typeface="Arial" panose="020B0604020202020204" pitchFamily="34" charset="0"/>
              </a:rPr>
              <a:t>29, 2022, from https://www.casey.org/joint-sibling-placements/ </a:t>
            </a:r>
            <a:endParaRPr lang="en-US" sz="1600" dirty="0" smtClean="0">
              <a:latin typeface="Arial" panose="020B0604020202020204" pitchFamily="34" charset="0"/>
              <a:cs typeface="Arial" panose="020B0604020202020204" pitchFamily="34" charset="0"/>
            </a:endParaRPr>
          </a:p>
          <a:p>
            <a:r>
              <a:rPr lang="en-US" sz="1600" i="1" dirty="0">
                <a:latin typeface="Arial" panose="020B0604020202020204" pitchFamily="34" charset="0"/>
                <a:cs typeface="Arial" panose="020B0604020202020204" pitchFamily="34" charset="0"/>
              </a:rPr>
              <a:t>The NCJFCJ and the National Juvenile Defender Center Release Bench Card to address bias in juvenile and Family Courts</a:t>
            </a:r>
            <a:r>
              <a:rPr lang="en-US" sz="1600" dirty="0">
                <a:latin typeface="Arial" panose="020B0604020202020204" pitchFamily="34" charset="0"/>
                <a:cs typeface="Arial" panose="020B0604020202020204" pitchFamily="34" charset="0"/>
              </a:rPr>
              <a:t>. NCJFCJ. (2019, October 21). Retrieved March </a:t>
            </a:r>
            <a:r>
              <a:rPr lang="en-US" sz="1600" dirty="0" smtClean="0">
                <a:latin typeface="Arial" panose="020B0604020202020204" pitchFamily="34" charset="0"/>
                <a:cs typeface="Arial" panose="020B0604020202020204" pitchFamily="34" charset="0"/>
              </a:rPr>
              <a:t>12, </a:t>
            </a:r>
            <a:r>
              <a:rPr lang="en-US" sz="1600" dirty="0">
                <a:latin typeface="Arial" panose="020B0604020202020204" pitchFamily="34" charset="0"/>
                <a:cs typeface="Arial" panose="020B0604020202020204" pitchFamily="34" charset="0"/>
              </a:rPr>
              <a:t>2022, from </a:t>
            </a:r>
            <a:r>
              <a:rPr lang="en-US" sz="1600" dirty="0">
                <a:latin typeface="Arial" panose="020B0604020202020204" pitchFamily="34" charset="0"/>
                <a:cs typeface="Arial" panose="020B0604020202020204" pitchFamily="34" charset="0"/>
                <a:hlinkClick r:id="rId2"/>
              </a:rPr>
              <a:t>https://www.ncjfcj.org/news/the-national-council-of-juvenile-and-family-court-judges-and-the-national-juvenile-defender-center-release-bench-card-to-address-bias-in-juvenile-and-family-courts</a:t>
            </a:r>
            <a:r>
              <a:rPr lang="en-US" sz="1600" dirty="0" smtClean="0">
                <a:latin typeface="Arial" panose="020B0604020202020204" pitchFamily="34" charset="0"/>
                <a:cs typeface="Arial" panose="020B0604020202020204" pitchFamily="34" charset="0"/>
                <a:hlinkClick r:id="rId2"/>
              </a:rPr>
              <a:t>/</a:t>
            </a:r>
            <a:endParaRPr lang="en-US" sz="1600" dirty="0" smtClean="0">
              <a:latin typeface="Arial" panose="020B0604020202020204" pitchFamily="34" charset="0"/>
              <a:cs typeface="Arial" panose="020B0604020202020204" pitchFamily="34" charset="0"/>
            </a:endParaRPr>
          </a:p>
          <a:p>
            <a:r>
              <a:rPr lang="en-US" sz="1600" i="1" dirty="0" smtClean="0">
                <a:latin typeface="Arial" panose="020B0604020202020204" pitchFamily="34" charset="0"/>
                <a:cs typeface="Arial" panose="020B0604020202020204" pitchFamily="34" charset="0"/>
              </a:rPr>
              <a:t>Family Assessment: Understanding Bias</a:t>
            </a:r>
            <a:r>
              <a:rPr lang="en-US" sz="1600" dirty="0" smtClean="0">
                <a:latin typeface="Arial" panose="020B0604020202020204" pitchFamily="34" charset="0"/>
                <a:cs typeface="Arial" panose="020B0604020202020204" pitchFamily="34" charset="0"/>
              </a:rPr>
              <a:t>. Capacity Center for Tribes. (</a:t>
            </a:r>
            <a:r>
              <a:rPr lang="en-US" sz="1600" dirty="0" err="1" smtClean="0">
                <a:latin typeface="Arial" panose="020B0604020202020204" pitchFamily="34" charset="0"/>
                <a:cs typeface="Arial" panose="020B0604020202020204" pitchFamily="34" charset="0"/>
              </a:rPr>
              <a:t>n.d.</a:t>
            </a:r>
            <a:r>
              <a:rPr lang="en-US" sz="1600" dirty="0" smtClean="0">
                <a:latin typeface="Arial" panose="020B0604020202020204" pitchFamily="34" charset="0"/>
                <a:cs typeface="Arial" panose="020B0604020202020204" pitchFamily="34" charset="0"/>
              </a:rPr>
              <a:t>). Retrieved March 27, 2022, from https://products.tribalinformationexchange.org/familyassessment/bias/story_html5.html?_ga=2.216682000.768512449.1648610489-783868176.1648610489&amp;_gl=1%2A1ysizh8%2A_ga%2ANzgzODY4MTc2LjE2NDg2MTA0ODk.%2A_ga_ZKZ4ZBJ9ZS%2AMTY0ODYxMDQ4OC4xLjEuMTY0ODYxMDU0Mi4w </a:t>
            </a:r>
          </a:p>
          <a:p>
            <a:r>
              <a:rPr lang="en-US" sz="1600" i="1" dirty="0" smtClean="0">
                <a:latin typeface="Arial" panose="020B0604020202020204" pitchFamily="34" charset="0"/>
                <a:cs typeface="Arial" panose="020B0604020202020204" pitchFamily="34" charset="0"/>
              </a:rPr>
              <a:t>Project Implicit</a:t>
            </a:r>
            <a:r>
              <a:rPr lang="en-US" sz="1600" dirty="0">
                <a:latin typeface="Arial" panose="020B0604020202020204" pitchFamily="34" charset="0"/>
                <a:cs typeface="Arial" panose="020B0604020202020204" pitchFamily="34" charset="0"/>
              </a:rPr>
              <a:t>. Take a Test. (</a:t>
            </a:r>
            <a:r>
              <a:rPr lang="en-US" sz="1600" dirty="0" err="1">
                <a:latin typeface="Arial" panose="020B0604020202020204" pitchFamily="34" charset="0"/>
                <a:cs typeface="Arial" panose="020B0604020202020204" pitchFamily="34" charset="0"/>
              </a:rPr>
              <a:t>n.d.</a:t>
            </a:r>
            <a:r>
              <a:rPr lang="en-US" sz="1600" dirty="0">
                <a:latin typeface="Arial" panose="020B0604020202020204" pitchFamily="34" charset="0"/>
                <a:cs typeface="Arial" panose="020B0604020202020204" pitchFamily="34" charset="0"/>
              </a:rPr>
              <a:t>). Retrieved March 29, 2022, from https://implicit.harvard.edu/implicit/takeatest.html </a:t>
            </a:r>
          </a:p>
          <a:p>
            <a:pPr marL="0" indent="0">
              <a:buNone/>
            </a:pPr>
            <a:endParaRPr lang="en-US" sz="1600" dirty="0" smtClean="0"/>
          </a:p>
          <a:p>
            <a:pPr marL="0" indent="0">
              <a:buNone/>
            </a:pPr>
            <a:endParaRPr lang="en-US" sz="1600" dirty="0" smtClean="0"/>
          </a:p>
        </p:txBody>
      </p:sp>
    </p:spTree>
    <p:extLst>
      <p:ext uri="{BB962C8B-B14F-4D97-AF65-F5344CB8AC3E}">
        <p14:creationId xmlns:p14="http://schemas.microsoft.com/office/powerpoint/2010/main" val="1229656586"/>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en-US" altLang="en-US" dirty="0" smtClean="0">
                <a:latin typeface="Times New Roman" panose="02020603050405020304" pitchFamily="18" charset="0"/>
                <a:cs typeface="Times New Roman" panose="02020603050405020304" pitchFamily="18" charset="0"/>
              </a:rPr>
              <a:t>Next Presenter:</a:t>
            </a:r>
            <a:endParaRPr lang="en-US" altLang="en-US" dirty="0" smtClean="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p:txBody>
          <a:bodyPr/>
          <a:lstStyle/>
          <a:p>
            <a:endParaRPr lang="en-US" dirty="0" smtClean="0"/>
          </a:p>
          <a:p>
            <a:endParaRPr lang="en-US" dirty="0"/>
          </a:p>
          <a:p>
            <a:r>
              <a:rPr lang="en-US" dirty="0" smtClean="0"/>
              <a:t>Jenny Rush-Buffalohead – Foster Care Specialist</a:t>
            </a:r>
            <a:endParaRPr lang="en-US" dirty="0"/>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2846" y="28303"/>
            <a:ext cx="6781800" cy="1066800"/>
          </a:xfrm>
        </p:spPr>
        <p:txBody>
          <a:bodyPr/>
          <a:lstStyle/>
          <a:p>
            <a:pPr eaLnBrk="1" hangingPunct="1"/>
            <a:r>
              <a:rPr lang="en-US" altLang="en-US" b="1" dirty="0" smtClean="0">
                <a:latin typeface="Arial" panose="020B0604020202020204" pitchFamily="34" charset="0"/>
                <a:cs typeface="Arial" panose="020B0604020202020204" pitchFamily="34" charset="0"/>
              </a:rPr>
              <a:t>Placement Providers and Bias</a:t>
            </a:r>
          </a:p>
        </p:txBody>
      </p:sp>
      <p:sp>
        <p:nvSpPr>
          <p:cNvPr id="10243" name="Rectangle 3"/>
          <p:cNvSpPr>
            <a:spLocks noGrp="1" noChangeArrowheads="1"/>
          </p:cNvSpPr>
          <p:nvPr>
            <p:ph type="body" idx="1"/>
          </p:nvPr>
        </p:nvSpPr>
        <p:spPr>
          <a:xfrm>
            <a:off x="304800" y="1295400"/>
            <a:ext cx="8229600" cy="5181600"/>
          </a:xfrm>
        </p:spPr>
        <p:txBody>
          <a:bodyPr/>
          <a:lstStyle/>
          <a:p>
            <a:pPr marL="0" indent="0" eaLnBrk="1" hangingPunct="1">
              <a:buNone/>
            </a:pPr>
            <a:r>
              <a:rPr lang="en-US" altLang="en-US" sz="2400" b="1" dirty="0" smtClean="0">
                <a:latin typeface="Arial" panose="020B0604020202020204" pitchFamily="34" charset="0"/>
                <a:cs typeface="Arial" panose="020B0604020202020204" pitchFamily="34" charset="0"/>
              </a:rPr>
              <a:t>Assisting placement providers in identification of bias toward biological parents and understanding the resulting unintentional harm this can cause</a:t>
            </a:r>
            <a:r>
              <a:rPr lang="en-US" altLang="en-US" sz="2400" dirty="0" smtClean="0">
                <a:latin typeface="Arial" panose="020B0604020202020204" pitchFamily="34" charset="0"/>
                <a:cs typeface="Arial" panose="020B0604020202020204" pitchFamily="34" charset="0"/>
              </a:rPr>
              <a:t>.</a:t>
            </a:r>
          </a:p>
          <a:p>
            <a:pPr marL="0" indent="0" eaLnBrk="1" hangingPunct="1">
              <a:buNone/>
            </a:pPr>
            <a:r>
              <a:rPr lang="en-US" altLang="en-US" sz="2400" dirty="0" smtClean="0">
                <a:latin typeface="Arial" panose="020B0604020202020204" pitchFamily="34" charset="0"/>
                <a:cs typeface="Arial" panose="020B0604020202020204" pitchFamily="34" charset="0"/>
              </a:rPr>
              <a:t>Foster Parent Bias Attitudes towards Birth Parents:</a:t>
            </a:r>
          </a:p>
          <a:p>
            <a:pPr marL="0" indent="0" eaLnBrk="1" hangingPunct="1">
              <a:buNone/>
            </a:pPr>
            <a:r>
              <a:rPr lang="en-US" altLang="en-US" sz="2400" dirty="0">
                <a:latin typeface="Arial" panose="020B0604020202020204" pitchFamily="34" charset="0"/>
                <a:cs typeface="Arial" panose="020B0604020202020204" pitchFamily="34" charset="0"/>
              </a:rPr>
              <a:t> </a:t>
            </a:r>
            <a:r>
              <a:rPr lang="en-US" altLang="en-US" sz="2400" dirty="0" smtClean="0">
                <a:latin typeface="Arial" panose="020B0604020202020204" pitchFamily="34" charset="0"/>
                <a:cs typeface="Arial" panose="020B0604020202020204" pitchFamily="34" charset="0"/>
              </a:rPr>
              <a:t> The birth parent will never straighten up</a:t>
            </a:r>
          </a:p>
          <a:p>
            <a:pPr marL="0" indent="0" eaLnBrk="1" hangingPunct="1">
              <a:buNone/>
            </a:pPr>
            <a:r>
              <a:rPr lang="en-US" altLang="en-US" sz="2400" dirty="0">
                <a:latin typeface="Arial" panose="020B0604020202020204" pitchFamily="34" charset="0"/>
                <a:cs typeface="Arial" panose="020B0604020202020204" pitchFamily="34" charset="0"/>
              </a:rPr>
              <a:t> </a:t>
            </a:r>
            <a:r>
              <a:rPr lang="en-US" altLang="en-US" sz="2400" dirty="0" smtClean="0">
                <a:latin typeface="Arial" panose="020B0604020202020204" pitchFamily="34" charset="0"/>
                <a:cs typeface="Arial" panose="020B0604020202020204" pitchFamily="34" charset="0"/>
              </a:rPr>
              <a:t> The birth parent doesn’t care about their child</a:t>
            </a:r>
          </a:p>
          <a:p>
            <a:pPr marL="0" indent="0" eaLnBrk="1" hangingPunct="1">
              <a:buNone/>
            </a:pPr>
            <a:r>
              <a:rPr lang="en-US" altLang="en-US" sz="2400" dirty="0">
                <a:latin typeface="Arial" panose="020B0604020202020204" pitchFamily="34" charset="0"/>
                <a:cs typeface="Arial" panose="020B0604020202020204" pitchFamily="34" charset="0"/>
              </a:rPr>
              <a:t> </a:t>
            </a:r>
            <a:r>
              <a:rPr lang="en-US" altLang="en-US" sz="2400" dirty="0" smtClean="0">
                <a:latin typeface="Arial" panose="020B0604020202020204" pitchFamily="34" charset="0"/>
                <a:cs typeface="Arial" panose="020B0604020202020204" pitchFamily="34" charset="0"/>
              </a:rPr>
              <a:t> Their child(</a:t>
            </a:r>
            <a:r>
              <a:rPr lang="en-US" altLang="en-US" sz="2400" dirty="0" err="1" smtClean="0">
                <a:latin typeface="Arial" panose="020B0604020202020204" pitchFamily="34" charset="0"/>
                <a:cs typeface="Arial" panose="020B0604020202020204" pitchFamily="34" charset="0"/>
              </a:rPr>
              <a:t>ren</a:t>
            </a:r>
            <a:r>
              <a:rPr lang="en-US" altLang="en-US" sz="2400" dirty="0" smtClean="0">
                <a:latin typeface="Arial" panose="020B0604020202020204" pitchFamily="34" charset="0"/>
                <a:cs typeface="Arial" panose="020B0604020202020204" pitchFamily="34" charset="0"/>
              </a:rPr>
              <a:t>) should never be return to the birth </a:t>
            </a:r>
          </a:p>
          <a:p>
            <a:pPr marL="0" indent="0" eaLnBrk="1" hangingPunct="1">
              <a:buNone/>
            </a:pPr>
            <a:r>
              <a:rPr lang="en-US" altLang="en-US" sz="2400" dirty="0">
                <a:latin typeface="Arial" panose="020B0604020202020204" pitchFamily="34" charset="0"/>
                <a:cs typeface="Arial" panose="020B0604020202020204" pitchFamily="34" charset="0"/>
              </a:rPr>
              <a:t> </a:t>
            </a:r>
            <a:r>
              <a:rPr lang="en-US" altLang="en-US" sz="2400" dirty="0" smtClean="0">
                <a:latin typeface="Arial" panose="020B0604020202020204" pitchFamily="34" charset="0"/>
                <a:cs typeface="Arial" panose="020B0604020202020204" pitchFamily="34" charset="0"/>
              </a:rPr>
              <a:t>  parents care. The foster parent believes they can </a:t>
            </a:r>
          </a:p>
          <a:p>
            <a:pPr marL="0" indent="0" eaLnBrk="1" hangingPunct="1">
              <a:buNone/>
            </a:pPr>
            <a:r>
              <a:rPr lang="en-US" altLang="en-US" sz="2400" dirty="0" smtClean="0">
                <a:latin typeface="Arial" panose="020B0604020202020204" pitchFamily="34" charset="0"/>
                <a:cs typeface="Arial" panose="020B0604020202020204" pitchFamily="34" charset="0"/>
              </a:rPr>
              <a:t>   raise the child in their care a lot better than the birth    </a:t>
            </a:r>
          </a:p>
          <a:p>
            <a:pPr marL="0" indent="0" eaLnBrk="1" hangingPunct="1">
              <a:buNone/>
            </a:pPr>
            <a:r>
              <a:rPr lang="en-US" altLang="en-US" sz="2400" dirty="0">
                <a:latin typeface="Arial" panose="020B0604020202020204" pitchFamily="34" charset="0"/>
                <a:cs typeface="Arial" panose="020B0604020202020204" pitchFamily="34" charset="0"/>
              </a:rPr>
              <a:t> </a:t>
            </a:r>
            <a:r>
              <a:rPr lang="en-US" altLang="en-US" sz="2400" dirty="0" smtClean="0">
                <a:latin typeface="Arial" panose="020B0604020202020204" pitchFamily="34" charset="0"/>
                <a:cs typeface="Arial" panose="020B0604020202020204" pitchFamily="34" charset="0"/>
              </a:rPr>
              <a:t>  parent. The birth parent is difficult to relate to.</a:t>
            </a:r>
          </a:p>
          <a:p>
            <a:pPr marL="0" indent="0" eaLnBrk="1" hangingPunct="1">
              <a:buNone/>
            </a:pPr>
            <a:endParaRPr lang="en-US" altLang="en-US" dirty="0" smtClean="0"/>
          </a:p>
          <a:p>
            <a:pPr marL="0" indent="0" eaLnBrk="1" hangingPunct="1">
              <a:buNone/>
            </a:pPr>
            <a:r>
              <a:rPr lang="en-US" altLang="en-US" dirty="0"/>
              <a:t> </a:t>
            </a:r>
            <a:r>
              <a:rPr lang="en-US" altLang="en-US" dirty="0" smtClean="0"/>
              <a:t> </a:t>
            </a:r>
            <a:endParaRPr lang="en-US" altLang="en-US" dirty="0"/>
          </a:p>
          <a:p>
            <a:pPr eaLnBrk="1" hangingPunct="1"/>
            <a:endParaRPr lang="en-US" altLang="en-US" b="1" dirty="0" smtClean="0"/>
          </a:p>
        </p:txBody>
      </p:sp>
    </p:spTree>
    <p:extLst>
      <p:ext uri="{BB962C8B-B14F-4D97-AF65-F5344CB8AC3E}">
        <p14:creationId xmlns:p14="http://schemas.microsoft.com/office/powerpoint/2010/main" val="2061428444"/>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Biases against Foster Parents</a:t>
            </a:r>
          </a:p>
        </p:txBody>
      </p:sp>
      <p:sp>
        <p:nvSpPr>
          <p:cNvPr id="11267" name="Rectangle 3"/>
          <p:cNvSpPr>
            <a:spLocks noGrp="1" noChangeArrowheads="1"/>
          </p:cNvSpPr>
          <p:nvPr>
            <p:ph type="body" idx="1"/>
          </p:nvPr>
        </p:nvSpPr>
        <p:spPr/>
        <p:txBody>
          <a:bodyPr/>
          <a:lstStyle/>
          <a:p>
            <a:pPr eaLnBrk="1" hangingPunct="1"/>
            <a:r>
              <a:rPr lang="en-US" altLang="en-US" dirty="0" smtClean="0">
                <a:latin typeface="Arial" panose="020B0604020202020204" pitchFamily="34" charset="0"/>
                <a:cs typeface="Arial" panose="020B0604020202020204" pitchFamily="34" charset="0"/>
              </a:rPr>
              <a:t>They are in it for the money</a:t>
            </a:r>
          </a:p>
          <a:p>
            <a:pPr eaLnBrk="1" hangingPunct="1"/>
            <a:r>
              <a:rPr lang="en-US" altLang="en-US" dirty="0" smtClean="0">
                <a:latin typeface="Arial" panose="020B0604020202020204" pitchFamily="34" charset="0"/>
                <a:cs typeface="Arial" panose="020B0604020202020204" pitchFamily="34" charset="0"/>
              </a:rPr>
              <a:t>They are abusive</a:t>
            </a:r>
          </a:p>
          <a:p>
            <a:pPr eaLnBrk="1" hangingPunct="1"/>
            <a:r>
              <a:rPr lang="en-US" altLang="en-US" dirty="0" smtClean="0">
                <a:latin typeface="Arial" panose="020B0604020202020204" pitchFamily="34" charset="0"/>
                <a:cs typeface="Arial" panose="020B0604020202020204" pitchFamily="34" charset="0"/>
              </a:rPr>
              <a:t>They are self-serving adults</a:t>
            </a:r>
          </a:p>
          <a:p>
            <a:pPr eaLnBrk="1" hangingPunct="1"/>
            <a:r>
              <a:rPr lang="en-US" altLang="en-US" dirty="0" smtClean="0">
                <a:latin typeface="Arial" panose="020B0604020202020204" pitchFamily="34" charset="0"/>
                <a:cs typeface="Arial" panose="020B0604020202020204" pitchFamily="34" charset="0"/>
              </a:rPr>
              <a:t>They don’t allow enough time to have visits</a:t>
            </a:r>
          </a:p>
          <a:p>
            <a:pPr eaLnBrk="1" hangingPunct="1"/>
            <a:r>
              <a:rPr lang="en-US" altLang="en-US" dirty="0" smtClean="0">
                <a:latin typeface="Arial" panose="020B0604020202020204" pitchFamily="34" charset="0"/>
                <a:cs typeface="Arial" panose="020B0604020202020204" pitchFamily="34" charset="0"/>
              </a:rPr>
              <a:t>They don’t want to return the foster child</a:t>
            </a:r>
          </a:p>
          <a:p>
            <a:pPr eaLnBrk="1" hangingPunct="1"/>
            <a:r>
              <a:rPr lang="en-US" altLang="en-US" dirty="0" smtClean="0">
                <a:latin typeface="Arial" panose="020B0604020202020204" pitchFamily="34" charset="0"/>
                <a:cs typeface="Arial" panose="020B0604020202020204" pitchFamily="34" charset="0"/>
              </a:rPr>
              <a:t>Birth parents accuse the foster parents of taking away their child. </a:t>
            </a:r>
          </a:p>
        </p:txBody>
      </p:sp>
    </p:spTree>
    <p:extLst>
      <p:ext uri="{BB962C8B-B14F-4D97-AF65-F5344CB8AC3E}">
        <p14:creationId xmlns:p14="http://schemas.microsoft.com/office/powerpoint/2010/main" val="4019160122"/>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Resulting harm of biases if left unchecked</a:t>
            </a:r>
          </a:p>
        </p:txBody>
      </p:sp>
      <p:sp>
        <p:nvSpPr>
          <p:cNvPr id="13315" name="Rectangle 3"/>
          <p:cNvSpPr>
            <a:spLocks noGrp="1" noChangeArrowheads="1"/>
          </p:cNvSpPr>
          <p:nvPr>
            <p:ph type="body" idx="1"/>
          </p:nvPr>
        </p:nvSpPr>
        <p:spPr/>
        <p:txBody>
          <a:bodyPr/>
          <a:lstStyle/>
          <a:p>
            <a:pPr eaLnBrk="1" hangingPunct="1">
              <a:buFont typeface="Arial" panose="020B0604020202020204" pitchFamily="34" charset="0"/>
              <a:buChar char="•"/>
            </a:pPr>
            <a:r>
              <a:rPr lang="en-US" altLang="en-US" dirty="0" smtClean="0">
                <a:latin typeface="Arial" panose="020B0604020202020204" pitchFamily="34" charset="0"/>
                <a:cs typeface="Arial" panose="020B0604020202020204" pitchFamily="34" charset="0"/>
              </a:rPr>
              <a:t>It can affect the way a child adapts into the foster home as well as how it affects the child’s sense of identity. </a:t>
            </a:r>
          </a:p>
          <a:p>
            <a:pPr eaLnBrk="1" hangingPunct="1">
              <a:buFont typeface="Arial" panose="020B0604020202020204" pitchFamily="34" charset="0"/>
              <a:buChar char="•"/>
            </a:pPr>
            <a:r>
              <a:rPr lang="en-US" altLang="en-US" dirty="0" smtClean="0">
                <a:latin typeface="Arial" panose="020B0604020202020204" pitchFamily="34" charset="0"/>
                <a:cs typeface="Arial" panose="020B0604020202020204" pitchFamily="34" charset="0"/>
              </a:rPr>
              <a:t>A child can become angry &amp; act out.</a:t>
            </a:r>
          </a:p>
          <a:p>
            <a:pPr eaLnBrk="1" hangingPunct="1">
              <a:buFont typeface="Arial" panose="020B0604020202020204" pitchFamily="34" charset="0"/>
              <a:buChar char="•"/>
            </a:pPr>
            <a:r>
              <a:rPr lang="en-US" altLang="en-US" dirty="0" smtClean="0">
                <a:latin typeface="Arial" panose="020B0604020202020204" pitchFamily="34" charset="0"/>
                <a:cs typeface="Arial" panose="020B0604020202020204" pitchFamily="34" charset="0"/>
              </a:rPr>
              <a:t>It may interfere with developing healthy attachments between the birth family and their children.</a:t>
            </a:r>
          </a:p>
          <a:p>
            <a:pPr eaLnBrk="1" hangingPunct="1">
              <a:buFont typeface="Arial" panose="020B0604020202020204" pitchFamily="34" charset="0"/>
              <a:buChar char="•"/>
            </a:pPr>
            <a:r>
              <a:rPr lang="en-US" altLang="en-US" dirty="0" smtClean="0">
                <a:latin typeface="Arial" panose="020B0604020202020204" pitchFamily="34" charset="0"/>
                <a:cs typeface="Arial" panose="020B0604020202020204" pitchFamily="34" charset="0"/>
              </a:rPr>
              <a:t>It can affect the reunification process. </a:t>
            </a:r>
          </a:p>
          <a:p>
            <a:pPr eaLnBrk="1" hangingPunct="1">
              <a:buFont typeface="Arial" panose="020B0604020202020204" pitchFamily="34" charset="0"/>
              <a:buChar char="•"/>
            </a:pPr>
            <a:r>
              <a:rPr lang="en-US" altLang="en-US" dirty="0" smtClean="0">
                <a:latin typeface="Arial" panose="020B0604020202020204" pitchFamily="34" charset="0"/>
                <a:cs typeface="Arial" panose="020B0604020202020204" pitchFamily="34" charset="0"/>
              </a:rPr>
              <a:t>It can result in a placement disruption. </a:t>
            </a:r>
          </a:p>
          <a:p>
            <a:pPr eaLnBrk="1" hangingPunct="1">
              <a:buFont typeface="Arial" panose="020B0604020202020204" pitchFamily="34" charset="0"/>
              <a:buChar char="•"/>
            </a:pPr>
            <a:endParaRPr lang="en-US" altLang="en-US" dirty="0" smtClean="0">
              <a:latin typeface="Arial" panose="020B0604020202020204" pitchFamily="34" charset="0"/>
              <a:cs typeface="Arial" panose="020B0604020202020204" pitchFamily="34" charset="0"/>
            </a:endParaRPr>
          </a:p>
          <a:p>
            <a:pPr eaLnBrk="1" hangingPunct="1">
              <a:buFont typeface="Arial" panose="020B0604020202020204" pitchFamily="34" charset="0"/>
              <a:buChar char="•"/>
            </a:pPr>
            <a:endParaRPr lang="en-US" altLang="en-US" dirty="0" smtClean="0"/>
          </a:p>
        </p:txBody>
      </p:sp>
    </p:spTree>
    <p:extLst>
      <p:ext uri="{BB962C8B-B14F-4D97-AF65-F5344CB8AC3E}">
        <p14:creationId xmlns:p14="http://schemas.microsoft.com/office/powerpoint/2010/main" val="2936372814"/>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Solutions to help foster parents with biases</a:t>
            </a:r>
          </a:p>
        </p:txBody>
      </p:sp>
      <p:sp>
        <p:nvSpPr>
          <p:cNvPr id="12291" name="Rectangle 3"/>
          <p:cNvSpPr>
            <a:spLocks noGrp="1" noChangeArrowheads="1"/>
          </p:cNvSpPr>
          <p:nvPr>
            <p:ph type="body" idx="1"/>
          </p:nvPr>
        </p:nvSpPr>
        <p:spPr/>
        <p:txBody>
          <a:bodyPr/>
          <a:lstStyle/>
          <a:p>
            <a:pPr eaLnBrk="1" hangingPunct="1">
              <a:buFont typeface="Arial" panose="020B0604020202020204" pitchFamily="34" charset="0"/>
              <a:buChar char="•"/>
            </a:pPr>
            <a:r>
              <a:rPr lang="en-US" altLang="en-US" dirty="0" smtClean="0">
                <a:latin typeface="Arial" panose="020B0604020202020204" pitchFamily="34" charset="0"/>
                <a:cs typeface="Arial" panose="020B0604020202020204" pitchFamily="34" charset="0"/>
              </a:rPr>
              <a:t>Provide additional Foster Care Training to the foster parents</a:t>
            </a:r>
          </a:p>
          <a:p>
            <a:pPr eaLnBrk="1" hangingPunct="1"/>
            <a:r>
              <a:rPr lang="en-US" altLang="en-US" dirty="0" smtClean="0">
                <a:latin typeface="Arial" panose="020B0604020202020204" pitchFamily="34" charset="0"/>
                <a:cs typeface="Arial" panose="020B0604020202020204" pitchFamily="34" charset="0"/>
              </a:rPr>
              <a:t>Assess if the home has any biases against the birth parent throughout a foster child’s placement in the home.</a:t>
            </a:r>
          </a:p>
          <a:p>
            <a:pPr eaLnBrk="1" hangingPunct="1"/>
            <a:r>
              <a:rPr lang="en-US" altLang="en-US" dirty="0" smtClean="0">
                <a:latin typeface="Arial" panose="020B0604020202020204" pitchFamily="34" charset="0"/>
                <a:cs typeface="Arial" panose="020B0604020202020204" pitchFamily="34" charset="0"/>
              </a:rPr>
              <a:t>Educate social workers on how to effectively work with birth parents &amp; how to assist foster parents in working with birth parents at the beginning of a case.</a:t>
            </a:r>
          </a:p>
          <a:p>
            <a:pPr eaLnBrk="1" hangingPunct="1"/>
            <a:r>
              <a:rPr lang="en-US" altLang="en-US" dirty="0" smtClean="0">
                <a:latin typeface="Arial" panose="020B0604020202020204" pitchFamily="34" charset="0"/>
                <a:cs typeface="Arial" panose="020B0604020202020204" pitchFamily="34" charset="0"/>
              </a:rPr>
              <a:t>Incorporate the Birth &amp; Foster Parent Partnership Guide</a:t>
            </a:r>
          </a:p>
          <a:p>
            <a:pPr eaLnBrk="1" hangingPunct="1"/>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2067225"/>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Solutions cont.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2400" dirty="0" smtClean="0">
                <a:latin typeface="Arial" panose="020B0604020202020204" pitchFamily="34" charset="0"/>
                <a:cs typeface="Arial" panose="020B0604020202020204" pitchFamily="34" charset="0"/>
              </a:rPr>
              <a:t>Agencies may need to look at their practices, policies and training to develop new policies and procedures when working with birth parents and foster parents.</a:t>
            </a:r>
          </a:p>
          <a:p>
            <a:r>
              <a:rPr lang="en-US" sz="2400" dirty="0" smtClean="0">
                <a:latin typeface="Arial" panose="020B0604020202020204" pitchFamily="34" charset="0"/>
                <a:cs typeface="Arial" panose="020B0604020202020204" pitchFamily="34" charset="0"/>
              </a:rPr>
              <a:t>Social workers have the opportunity to positively affect foster parents attitudes toward birth parents.</a:t>
            </a:r>
          </a:p>
          <a:p>
            <a:r>
              <a:rPr lang="en-US" sz="2400" dirty="0" smtClean="0">
                <a:latin typeface="Arial" panose="020B0604020202020204" pitchFamily="34" charset="0"/>
                <a:cs typeface="Arial" panose="020B0604020202020204" pitchFamily="34" charset="0"/>
              </a:rPr>
              <a:t>Communication plays a major factor in the relationship between foster parents and birth parents.</a:t>
            </a:r>
          </a:p>
          <a:p>
            <a:r>
              <a:rPr lang="en-US" sz="2400" b="1" dirty="0" smtClean="0">
                <a:latin typeface="Arial" panose="020B0604020202020204" pitchFamily="34" charset="0"/>
                <a:cs typeface="Arial" panose="020B0604020202020204" pitchFamily="34" charset="0"/>
              </a:rPr>
              <a:t>When </a:t>
            </a:r>
            <a:r>
              <a:rPr lang="en-US" sz="2400" b="1" dirty="0" smtClean="0">
                <a:latin typeface="Arial" panose="020B0604020202020204" pitchFamily="34" charset="0"/>
                <a:cs typeface="Arial" panose="020B0604020202020204" pitchFamily="34" charset="0"/>
              </a:rPr>
              <a:t>positive</a:t>
            </a:r>
            <a:r>
              <a:rPr lang="en-US" sz="2400" b="1" dirty="0" smtClean="0">
                <a:latin typeface="Arial" panose="020B0604020202020204" pitchFamily="34" charset="0"/>
                <a:cs typeface="Arial" panose="020B0604020202020204" pitchFamily="34" charset="0"/>
              </a:rPr>
              <a:t> relationships exist, the negative effects of bias dec</a:t>
            </a:r>
            <a:r>
              <a:rPr lang="en-US" sz="2400" b="1" dirty="0" smtClean="0">
                <a:latin typeface="Arial" panose="020B0604020202020204" pitchFamily="34" charset="0"/>
                <a:cs typeface="Arial" panose="020B0604020202020204" pitchFamily="34" charset="0"/>
              </a:rPr>
              <a:t>rease</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5600733"/>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latin typeface="Arial" panose="020B0604020202020204" pitchFamily="34" charset="0"/>
                <a:cs typeface="Arial" panose="020B0604020202020204" pitchFamily="34" charset="0"/>
              </a:rPr>
              <a:t>ONSS Foster Parent Testimonials on Birth Parent Biases</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305800" cy="5486400"/>
          </a:xfrm>
        </p:spPr>
        <p:txBody>
          <a:bodyPr/>
          <a:lstStyle/>
          <a:p>
            <a:r>
              <a:rPr lang="en-US" sz="2400" dirty="0" smtClean="0">
                <a:latin typeface="Arial" panose="020B0604020202020204" pitchFamily="34" charset="0"/>
                <a:cs typeface="Arial" panose="020B0604020202020204" pitchFamily="34" charset="0"/>
              </a:rPr>
              <a:t>All reported they had biases when the foster parent was not doing anything to reunify with their child.</a:t>
            </a:r>
          </a:p>
          <a:p>
            <a:r>
              <a:rPr lang="en-US" sz="2400" dirty="0" smtClean="0">
                <a:latin typeface="Arial" panose="020B0604020202020204" pitchFamily="34" charset="0"/>
                <a:cs typeface="Arial" panose="020B0604020202020204" pitchFamily="34" charset="0"/>
              </a:rPr>
              <a:t>They all kept their biases in check by talking/venting to others, i.e. spouses, caseworkers, talking it over with the birth parent  One stated “I may have gotten mad, but I can remain civil”.  They acknowledged their own biases.</a:t>
            </a:r>
          </a:p>
          <a:p>
            <a:r>
              <a:rPr lang="en-US" sz="2400" dirty="0" smtClean="0">
                <a:latin typeface="Arial" panose="020B0604020202020204" pitchFamily="34" charset="0"/>
                <a:cs typeface="Arial" panose="020B0604020202020204" pitchFamily="34" charset="0"/>
              </a:rPr>
              <a:t>They all stated the foster child is their focus and remained the focus.</a:t>
            </a:r>
          </a:p>
          <a:p>
            <a:r>
              <a:rPr lang="en-US" sz="2400" dirty="0" smtClean="0">
                <a:latin typeface="Arial" panose="020B0604020202020204" pitchFamily="34" charset="0"/>
                <a:cs typeface="Arial" panose="020B0604020202020204" pitchFamily="34" charset="0"/>
              </a:rPr>
              <a:t>All stated they leaned on their spirituality/religion.</a:t>
            </a:r>
          </a:p>
          <a:p>
            <a:r>
              <a:rPr lang="en-US" sz="2400" dirty="0" smtClean="0">
                <a:latin typeface="Arial" panose="020B0604020202020204" pitchFamily="34" charset="0"/>
                <a:cs typeface="Arial" panose="020B0604020202020204" pitchFamily="34" charset="0"/>
              </a:rPr>
              <a:t>They all completed training involving working with birth parents.</a:t>
            </a:r>
          </a:p>
          <a:p>
            <a:endParaRPr lang="en-US" dirty="0" smtClean="0"/>
          </a:p>
          <a:p>
            <a:endParaRPr lang="en-US" dirty="0"/>
          </a:p>
        </p:txBody>
      </p:sp>
    </p:spTree>
    <p:extLst>
      <p:ext uri="{BB962C8B-B14F-4D97-AF65-F5344CB8AC3E}">
        <p14:creationId xmlns:p14="http://schemas.microsoft.com/office/powerpoint/2010/main" val="1151452000"/>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Sources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305800" cy="5486400"/>
          </a:xfrm>
        </p:spPr>
        <p:txBody>
          <a:bodyPr/>
          <a:lstStyle/>
          <a:p>
            <a:r>
              <a:rPr lang="en-US" sz="2400" dirty="0" smtClean="0">
                <a:latin typeface="Arial" panose="020B0604020202020204" pitchFamily="34" charset="0"/>
                <a:cs typeface="Arial" panose="020B0604020202020204" pitchFamily="34" charset="0"/>
              </a:rPr>
              <a:t>We Have Kids – Laurie </a:t>
            </a:r>
            <a:r>
              <a:rPr lang="en-US" sz="2400" dirty="0" err="1" smtClean="0">
                <a:latin typeface="Arial" panose="020B0604020202020204" pitchFamily="34" charset="0"/>
                <a:cs typeface="Arial" panose="020B0604020202020204" pitchFamily="34" charset="0"/>
              </a:rPr>
              <a:t>Nunley</a:t>
            </a:r>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Foster Parent Attitudes Toward Birth Parents – By Katherine Person</a:t>
            </a:r>
          </a:p>
          <a:p>
            <a:r>
              <a:rPr lang="en-US" sz="2400" dirty="0" smtClean="0">
                <a:latin typeface="Arial" panose="020B0604020202020204" pitchFamily="34" charset="0"/>
                <a:cs typeface="Arial" panose="020B0604020202020204" pitchFamily="34" charset="0"/>
              </a:rPr>
              <a:t>Impressingminds.com-How to Overcome Foster Parent Bias</a:t>
            </a:r>
          </a:p>
          <a:p>
            <a:r>
              <a:rPr lang="en-US" sz="2400" dirty="0" smtClean="0">
                <a:latin typeface="Arial" panose="020B0604020202020204" pitchFamily="34" charset="0"/>
                <a:cs typeface="Arial" panose="020B0604020202020204" pitchFamily="34" charset="0"/>
              </a:rPr>
              <a:t>The Imprint-Building Bridges Between Birth Parents, Foster Parents</a:t>
            </a:r>
          </a:p>
          <a:p>
            <a:r>
              <a:rPr lang="en-US" sz="2400" dirty="0" smtClean="0">
                <a:latin typeface="Arial" panose="020B0604020202020204" pitchFamily="34" charset="0"/>
                <a:cs typeface="Arial" panose="020B0604020202020204" pitchFamily="34" charset="0"/>
              </a:rPr>
              <a:t>Birth and Foster Parent Partnership: A Relationship Building Guide – Youth Law Center, Children’s Trust Fund Alliance, QPI, Casey Family Programs</a:t>
            </a:r>
          </a:p>
          <a:p>
            <a:r>
              <a:rPr lang="en-US" sz="2400" dirty="0" smtClean="0">
                <a:latin typeface="Arial" panose="020B0604020202020204" pitchFamily="34" charset="0"/>
                <a:cs typeface="Arial" panose="020B0604020202020204" pitchFamily="34" charset="0"/>
              </a:rPr>
              <a:t>Capacity Building Center For Tribes – Family Assessment Tool- How To Overcome Bias</a:t>
            </a:r>
          </a:p>
          <a:p>
            <a:r>
              <a:rPr lang="en-US" sz="2400" dirty="0" smtClean="0">
                <a:latin typeface="Arial" panose="020B0604020202020204" pitchFamily="34" charset="0"/>
                <a:cs typeface="Arial" panose="020B0604020202020204" pitchFamily="34" charset="0"/>
              </a:rPr>
              <a:t>ONSS Foster Parents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8344596"/>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a:t>
            </a:r>
            <a:endParaRPr lang="en-US" dirty="0"/>
          </a:p>
        </p:txBody>
      </p:sp>
      <p:sp>
        <p:nvSpPr>
          <p:cNvPr id="3" name="TextBox 2"/>
          <p:cNvSpPr txBox="1"/>
          <p:nvPr/>
        </p:nvSpPr>
        <p:spPr>
          <a:xfrm>
            <a:off x="922304" y="3124200"/>
            <a:ext cx="6342955" cy="2585323"/>
          </a:xfrm>
          <a:prstGeom prst="rect">
            <a:avLst/>
          </a:prstGeom>
          <a:noFill/>
        </p:spPr>
        <p:txBody>
          <a:bodyPr wrap="none" rtlCol="0">
            <a:spAutoFit/>
          </a:bodyPr>
          <a:lstStyle/>
          <a:p>
            <a:pPr algn="ctr"/>
            <a:endParaRPr lang="en-US" smtClean="0"/>
          </a:p>
          <a:p>
            <a:pPr algn="ctr"/>
            <a:r>
              <a:rPr lang="en-US" smtClean="0"/>
              <a:t>Raise </a:t>
            </a:r>
            <a:r>
              <a:rPr lang="en-US" dirty="0" smtClean="0"/>
              <a:t>your hand if you </a:t>
            </a:r>
          </a:p>
          <a:p>
            <a:pPr algn="ctr"/>
            <a:r>
              <a:rPr lang="en-US" dirty="0" smtClean="0"/>
              <a:t>believe that you ARE biased.</a:t>
            </a:r>
          </a:p>
          <a:p>
            <a:pPr algn="ctr"/>
            <a:endParaRPr lang="en-US" dirty="0" smtClean="0"/>
          </a:p>
          <a:p>
            <a:pPr algn="ctr"/>
            <a:endParaRPr lang="en-US" dirty="0"/>
          </a:p>
          <a:p>
            <a:pPr algn="ctr"/>
            <a:endParaRPr lang="en-US" dirty="0" smtClean="0"/>
          </a:p>
          <a:p>
            <a:pPr algn="ctr"/>
            <a:r>
              <a:rPr lang="en-US" dirty="0" smtClean="0"/>
              <a:t>Now, show of hands if you believe that you are NOT biased.</a:t>
            </a:r>
          </a:p>
          <a:p>
            <a:endParaRPr lang="en-US" dirty="0"/>
          </a:p>
          <a:p>
            <a:r>
              <a:rPr lang="en-US" dirty="0" smtClean="0"/>
              <a:t>  </a:t>
            </a:r>
            <a:endParaRPr lang="en-US" dirty="0"/>
          </a:p>
        </p:txBody>
      </p:sp>
      <p:pic>
        <p:nvPicPr>
          <p:cNvPr id="4" name="Picture 3" descr="Join CES | Coalition of Essential School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11377" y="1981200"/>
            <a:ext cx="1764796" cy="871730"/>
          </a:xfrm>
          <a:prstGeom prst="rect">
            <a:avLst/>
          </a:prstGeom>
        </p:spPr>
      </p:pic>
    </p:spTree>
    <p:extLst>
      <p:ext uri="{BB962C8B-B14F-4D97-AF65-F5344CB8AC3E}">
        <p14:creationId xmlns:p14="http://schemas.microsoft.com/office/powerpoint/2010/main" val="3334801071"/>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smtClean="0">
                <a:latin typeface="Arial" panose="020B0604020202020204" pitchFamily="34" charset="0"/>
                <a:cs typeface="Arial" panose="020B0604020202020204" pitchFamily="34" charset="0"/>
              </a:rPr>
              <a:t>Next presenter:</a:t>
            </a:r>
            <a:endParaRPr lang="en-US" altLang="en-US" dirty="0" smtClean="0">
              <a:latin typeface="Arial" panose="020B0604020202020204" pitchFamily="34" charset="0"/>
              <a:cs typeface="Arial" panose="020B0604020202020204" pitchFamily="34" charset="0"/>
            </a:endParaRPr>
          </a:p>
        </p:txBody>
      </p:sp>
      <p:sp>
        <p:nvSpPr>
          <p:cNvPr id="8195" name="Rectangle 3"/>
          <p:cNvSpPr>
            <a:spLocks noGrp="1" noChangeArrowheads="1"/>
          </p:cNvSpPr>
          <p:nvPr>
            <p:ph type="body" idx="1"/>
          </p:nvPr>
        </p:nvSpPr>
        <p:spPr/>
        <p:txBody>
          <a:bodyPr/>
          <a:lstStyle/>
          <a:p>
            <a:pPr eaLnBrk="1" hangingPunct="1"/>
            <a:endParaRPr lang="en-US" altLang="en-US" dirty="0" smtClean="0"/>
          </a:p>
          <a:p>
            <a:pPr eaLnBrk="1" hangingPunct="1"/>
            <a:endParaRPr lang="en-US" altLang="en-US" dirty="0"/>
          </a:p>
          <a:p>
            <a:pPr eaLnBrk="1" hangingPunct="1"/>
            <a:r>
              <a:rPr lang="en-US" altLang="en-US" dirty="0" smtClean="0">
                <a:latin typeface="Arial" panose="020B0604020202020204" pitchFamily="34" charset="0"/>
                <a:cs typeface="Arial" panose="020B0604020202020204" pitchFamily="34" charset="0"/>
              </a:rPr>
              <a:t>Karie Mashunkashey, MSW – Indian Child Welfare Specialist</a:t>
            </a:r>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1791516"/>
      </p:ext>
    </p:extLst>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62000" y="609600"/>
            <a:ext cx="6781800" cy="1066800"/>
          </a:xfrm>
        </p:spPr>
        <p:txBody>
          <a:bodyPr/>
          <a:lstStyle/>
          <a:p>
            <a:r>
              <a:rPr lang="en-US" sz="2400" b="1" dirty="0">
                <a:latin typeface="Arial" panose="020B0604020202020204" pitchFamily="34" charset="0"/>
                <a:cs typeface="Arial" panose="020B0604020202020204" pitchFamily="34" charset="0"/>
              </a:rPr>
              <a:t>Becoming comfortable with being uncomfortable when examining our own biases (Change is uncomfortable)</a:t>
            </a:r>
            <a:r>
              <a:rPr lang="en-US" dirty="0"/>
              <a:t/>
            </a:r>
            <a:br>
              <a:rPr lang="en-US" dirty="0"/>
            </a:br>
            <a:endParaRPr lang="en-US" altLang="en-US" dirty="0" smtClean="0"/>
          </a:p>
        </p:txBody>
      </p:sp>
      <p:sp>
        <p:nvSpPr>
          <p:cNvPr id="8195" name="Rectangle 3"/>
          <p:cNvSpPr>
            <a:spLocks noGrp="1" noChangeArrowheads="1"/>
          </p:cNvSpPr>
          <p:nvPr>
            <p:ph type="body" idx="1"/>
          </p:nvPr>
        </p:nvSpPr>
        <p:spPr/>
        <p:txBody>
          <a:bodyPr/>
          <a:lstStyle/>
          <a:p>
            <a:r>
              <a:rPr lang="en-US" sz="2400" dirty="0">
                <a:latin typeface="Arial" panose="020B0604020202020204" pitchFamily="34" charset="0"/>
                <a:cs typeface="Arial" panose="020B0604020202020204" pitchFamily="34" charset="0"/>
              </a:rPr>
              <a:t>“The less time you can spend dwelling on your mistakes, the more mental energy you can devote to doing what you need to do in that moment.” – S. Christian </a:t>
            </a:r>
            <a:r>
              <a:rPr lang="en-US" sz="2400" dirty="0" smtClean="0">
                <a:latin typeface="Arial" panose="020B0604020202020204" pitchFamily="34" charset="0"/>
                <a:cs typeface="Arial" panose="020B0604020202020204" pitchFamily="34" charset="0"/>
              </a:rPr>
              <a:t>Wheeler</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Discomfort is not a hindrance but a necessary catalyst for our growth and learning</a:t>
            </a:r>
            <a:r>
              <a:rPr lang="en-US" sz="2400" dirty="0" smtClean="0">
                <a:latin typeface="Arial" panose="020B0604020202020204" pitchFamily="34" charset="0"/>
                <a:cs typeface="Arial" panose="020B0604020202020204" pitchFamily="34" charset="0"/>
              </a:rPr>
              <a:t>. (Bailey</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2017)</a:t>
            </a:r>
            <a:endParaRPr lang="en-US" sz="2400" dirty="0">
              <a:latin typeface="Arial" panose="020B0604020202020204" pitchFamily="34" charset="0"/>
              <a:cs typeface="Arial" panose="020B0604020202020204" pitchFamily="34" charset="0"/>
            </a:endParaRPr>
          </a:p>
          <a:p>
            <a:pPr marL="0" indent="0" eaLnBrk="1" hangingPunct="1">
              <a:buNone/>
            </a:pPr>
            <a:endParaRPr lang="en-US" altLang="en-U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6121662"/>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6781800" cy="1066800"/>
          </a:xfrm>
        </p:spPr>
        <p:txBody>
          <a:bodyPr/>
          <a:lstStyle/>
          <a:p>
            <a:r>
              <a:rPr lang="en-US" sz="2400" b="1"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562600"/>
          </a:xfrm>
        </p:spPr>
        <p:txBody>
          <a:bodyPr/>
          <a:lstStyle/>
          <a:p>
            <a:pPr marL="0" indent="0" algn="ctr">
              <a:buNone/>
            </a:pPr>
            <a:r>
              <a:rPr lang="en-US" b="1" dirty="0">
                <a:latin typeface="Arial" panose="020B0604020202020204" pitchFamily="34" charset="0"/>
                <a:cs typeface="Arial" panose="020B0604020202020204" pitchFamily="34" charset="0"/>
              </a:rPr>
              <a:t>Things that make us uncomfortable:</a:t>
            </a:r>
            <a:endParaRPr lang="en-US"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Being corrected</a:t>
            </a:r>
          </a:p>
          <a:p>
            <a:pPr lvl="0"/>
            <a:r>
              <a:rPr lang="en-US" sz="2400" dirty="0">
                <a:latin typeface="Arial" panose="020B0604020202020204" pitchFamily="34" charset="0"/>
                <a:cs typeface="Arial" panose="020B0604020202020204" pitchFamily="34" charset="0"/>
              </a:rPr>
              <a:t>Being criticized</a:t>
            </a:r>
          </a:p>
          <a:p>
            <a:pPr lvl="0"/>
            <a:r>
              <a:rPr lang="en-US" sz="2400" dirty="0">
                <a:latin typeface="Arial" panose="020B0604020202020204" pitchFamily="34" charset="0"/>
                <a:cs typeface="Arial" panose="020B0604020202020204" pitchFamily="34" charset="0"/>
              </a:rPr>
              <a:t>Confrontation</a:t>
            </a:r>
          </a:p>
          <a:p>
            <a:pPr lvl="0"/>
            <a:r>
              <a:rPr lang="en-US" sz="2400" dirty="0">
                <a:latin typeface="Arial" panose="020B0604020202020204" pitchFamily="34" charset="0"/>
                <a:cs typeface="Arial" panose="020B0604020202020204" pitchFamily="34" charset="0"/>
              </a:rPr>
              <a:t>Conflict</a:t>
            </a:r>
          </a:p>
          <a:p>
            <a:pPr lvl="0"/>
            <a:r>
              <a:rPr lang="en-US" sz="2400" dirty="0">
                <a:latin typeface="Arial" panose="020B0604020202020204" pitchFamily="34" charset="0"/>
                <a:cs typeface="Arial" panose="020B0604020202020204" pitchFamily="34" charset="0"/>
              </a:rPr>
              <a:t>Being told, “we need to talk” or “I need to talk to you about something”</a:t>
            </a:r>
          </a:p>
          <a:p>
            <a:pPr lvl="0"/>
            <a:r>
              <a:rPr lang="en-US" sz="2400" dirty="0">
                <a:latin typeface="Arial" panose="020B0604020202020204" pitchFamily="34" charset="0"/>
                <a:cs typeface="Arial" panose="020B0604020202020204" pitchFamily="34" charset="0"/>
              </a:rPr>
              <a:t>Embarrassment in public</a:t>
            </a:r>
          </a:p>
          <a:p>
            <a:pPr lvl="0"/>
            <a:r>
              <a:rPr lang="en-US" sz="2400" dirty="0">
                <a:latin typeface="Arial" panose="020B0604020202020204" pitchFamily="34" charset="0"/>
                <a:cs typeface="Arial" panose="020B0604020202020204" pitchFamily="34" charset="0"/>
              </a:rPr>
              <a:t>A tense situation that leads to an argument/disagreement</a:t>
            </a:r>
          </a:p>
          <a:p>
            <a:pPr lvl="0"/>
            <a:r>
              <a:rPr lang="en-US" sz="2400" dirty="0">
                <a:latin typeface="Arial" panose="020B0604020202020204" pitchFamily="34" charset="0"/>
                <a:cs typeface="Arial" panose="020B0604020202020204" pitchFamily="34" charset="0"/>
              </a:rPr>
              <a:t>Failure</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2701731"/>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2400" b="1" dirty="0" smtClean="0"/>
              <a:t/>
            </a:r>
            <a:br>
              <a:rPr lang="en-US" sz="2400" b="1" dirty="0" smtClean="0"/>
            </a:br>
            <a:r>
              <a:rPr lang="en-US" sz="2400" b="1" dirty="0" smtClean="0">
                <a:latin typeface="Arial" panose="020B0604020202020204" pitchFamily="34" charset="0"/>
                <a:cs typeface="Arial" panose="020B0604020202020204" pitchFamily="34" charset="0"/>
              </a:rPr>
              <a:t>Becoming </a:t>
            </a:r>
            <a:r>
              <a:rPr lang="en-US" sz="2400" b="1" dirty="0">
                <a:latin typeface="Arial" panose="020B0604020202020204" pitchFamily="34" charset="0"/>
                <a:cs typeface="Arial" panose="020B0604020202020204" pitchFamily="34" charset="0"/>
              </a:rPr>
              <a:t>comfortable with being </a:t>
            </a:r>
            <a:r>
              <a:rPr lang="en-US" sz="2400" b="1" dirty="0" smtClean="0">
                <a:latin typeface="Arial" panose="020B0604020202020204" pitchFamily="34" charset="0"/>
                <a:cs typeface="Arial" panose="020B0604020202020204" pitchFamily="34" charset="0"/>
              </a:rPr>
              <a:t>       uncomfortable </a:t>
            </a:r>
            <a:r>
              <a:rPr lang="en-US" sz="2400" b="1" dirty="0">
                <a:latin typeface="Arial" panose="020B0604020202020204" pitchFamily="34" charset="0"/>
                <a:cs typeface="Arial" panose="020B0604020202020204" pitchFamily="34" charset="0"/>
              </a:rPr>
              <a:t>when examining our own biases (Change is uncomfortable</a:t>
            </a:r>
            <a:r>
              <a:rPr lang="en-US" sz="2400" b="1" dirty="0" smtClean="0">
                <a:latin typeface="Arial" panose="020B0604020202020204" pitchFamily="34" charset="0"/>
                <a:cs typeface="Arial" panose="020B0604020202020204" pitchFamily="34" charset="0"/>
              </a:rPr>
              <a:t>)</a:t>
            </a:r>
            <a:endParaRPr lang="en-US" altLang="en-US" sz="2400" b="1" dirty="0" smtClean="0">
              <a:latin typeface="Arial" panose="020B0604020202020204" pitchFamily="34" charset="0"/>
              <a:cs typeface="Arial" panose="020B0604020202020204" pitchFamily="34" charset="0"/>
            </a:endParaRPr>
          </a:p>
        </p:txBody>
      </p:sp>
      <p:sp>
        <p:nvSpPr>
          <p:cNvPr id="10243" name="Rectangle 3"/>
          <p:cNvSpPr>
            <a:spLocks noGrp="1" noChangeArrowheads="1"/>
          </p:cNvSpPr>
          <p:nvPr>
            <p:ph type="body" idx="1"/>
          </p:nvPr>
        </p:nvSpPr>
        <p:spPr/>
        <p:txBody>
          <a:bodyPr/>
          <a:lstStyle/>
          <a:p>
            <a:pPr marL="0" indent="0" algn="ctr">
              <a:buNone/>
            </a:pPr>
            <a:r>
              <a:rPr lang="en-US" b="1" dirty="0">
                <a:latin typeface="Arial" panose="020B0604020202020204" pitchFamily="34" charset="0"/>
                <a:cs typeface="Arial" panose="020B0604020202020204" pitchFamily="34" charset="0"/>
              </a:rPr>
              <a:t>Reasons an identified bias might make us uncomfortable:</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Others may see us as being unfair/judgmental/punitive</a:t>
            </a:r>
          </a:p>
          <a:p>
            <a:pPr lvl="0"/>
            <a:r>
              <a:rPr lang="en-US" dirty="0">
                <a:latin typeface="Arial" panose="020B0604020202020204" pitchFamily="34" charset="0"/>
                <a:cs typeface="Arial" panose="020B0604020202020204" pitchFamily="34" charset="0"/>
              </a:rPr>
              <a:t>Placing judgment over the bias, i.e. women being seen as overly emotional versus men being seen as mean/cold-hearted</a:t>
            </a:r>
          </a:p>
          <a:p>
            <a:pPr lvl="0"/>
            <a:r>
              <a:rPr lang="en-US" dirty="0">
                <a:latin typeface="Arial" panose="020B0604020202020204" pitchFamily="34" charset="0"/>
                <a:cs typeface="Arial" panose="020B0604020202020204" pitchFamily="34" charset="0"/>
              </a:rPr>
              <a:t>Being labeled as discriminatory towards a specific group, gender, race, etc.</a:t>
            </a:r>
          </a:p>
          <a:p>
            <a:pPr eaLnBrk="1" hangingPunct="1"/>
            <a:endParaRPr lang="en-US" altLang="en-US" dirty="0" smtClean="0"/>
          </a:p>
        </p:txBody>
      </p:sp>
    </p:spTree>
    <p:extLst>
      <p:ext uri="{BB962C8B-B14F-4D97-AF65-F5344CB8AC3E}">
        <p14:creationId xmlns:p14="http://schemas.microsoft.com/office/powerpoint/2010/main" val="2610716210"/>
      </p:ext>
    </p:extLst>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2400" b="1" dirty="0">
                <a:latin typeface="Arial" panose="020B0604020202020204" pitchFamily="34" charset="0"/>
                <a:cs typeface="Arial" panose="020B0604020202020204" pitchFamily="34" charset="0"/>
              </a:rPr>
              <a:t>Becoming comfortable with being        uncomfortable when examining our own biases (Change is uncomfortable)</a:t>
            </a:r>
            <a:endParaRPr lang="en-US" altLang="en-US" sz="2400" b="1" dirty="0" smtClean="0">
              <a:latin typeface="Arial" panose="020B0604020202020204" pitchFamily="34" charset="0"/>
              <a:cs typeface="Arial" panose="020B0604020202020204" pitchFamily="34" charset="0"/>
            </a:endParaRPr>
          </a:p>
        </p:txBody>
      </p:sp>
      <p:sp>
        <p:nvSpPr>
          <p:cNvPr id="11267" name="Rectangle 3"/>
          <p:cNvSpPr>
            <a:spLocks noGrp="1" noChangeArrowheads="1"/>
          </p:cNvSpPr>
          <p:nvPr>
            <p:ph type="body" idx="1"/>
          </p:nvPr>
        </p:nvSpPr>
        <p:spPr/>
        <p:txBody>
          <a:bodyPr/>
          <a:lstStyle/>
          <a:p>
            <a:pPr marL="0" indent="0" algn="ctr">
              <a:buNone/>
            </a:pPr>
            <a:r>
              <a:rPr lang="en-US" b="1" dirty="0">
                <a:latin typeface="Arial" panose="020B0604020202020204" pitchFamily="34" charset="0"/>
                <a:cs typeface="Arial" panose="020B0604020202020204" pitchFamily="34" charset="0"/>
              </a:rPr>
              <a:t>Recognizing and overcoming our biases:</a:t>
            </a:r>
            <a:endParaRPr lang="en-US"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Review your internal conversation- decisions based on judgements or data/research?</a:t>
            </a:r>
          </a:p>
          <a:p>
            <a:pPr lvl="0"/>
            <a:r>
              <a:rPr lang="en-US" sz="2400" dirty="0">
                <a:latin typeface="Arial" panose="020B0604020202020204" pitchFamily="34" charset="0"/>
                <a:cs typeface="Arial" panose="020B0604020202020204" pitchFamily="34" charset="0"/>
              </a:rPr>
              <a:t>Don’t be exclusive- be mindful of including every option</a:t>
            </a:r>
          </a:p>
          <a:p>
            <a:pPr lvl="0"/>
            <a:r>
              <a:rPr lang="en-US" sz="2400" dirty="0">
                <a:latin typeface="Arial" panose="020B0604020202020204" pitchFamily="34" charset="0"/>
                <a:cs typeface="Arial" panose="020B0604020202020204" pitchFamily="34" charset="0"/>
              </a:rPr>
              <a:t>Develop a core value system- fairness to all should encompass this</a:t>
            </a:r>
          </a:p>
          <a:p>
            <a:pPr lvl="0"/>
            <a:r>
              <a:rPr lang="en-US" sz="2400" dirty="0">
                <a:latin typeface="Arial" panose="020B0604020202020204" pitchFamily="34" charset="0"/>
                <a:cs typeface="Arial" panose="020B0604020202020204" pitchFamily="34" charset="0"/>
              </a:rPr>
              <a:t>Change your lens- being consciously aware of your biases and being mindful to overcome </a:t>
            </a:r>
            <a:r>
              <a:rPr lang="en-US" sz="2400" dirty="0" smtClean="0">
                <a:latin typeface="Arial" panose="020B0604020202020204" pitchFamily="34" charset="0"/>
                <a:cs typeface="Arial" panose="020B0604020202020204" pitchFamily="34" charset="0"/>
              </a:rPr>
              <a:t>them. (Guardian, 2015)</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402836"/>
      </p:ext>
    </p:extLst>
  </p:cSld>
  <p:clrMapOvr>
    <a:masterClrMapping/>
  </p:clrMapOvr>
  <p:transition spd="slow">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2400" b="1" dirty="0">
                <a:latin typeface="Arial" panose="020B0604020202020204" pitchFamily="34" charset="0"/>
                <a:cs typeface="Arial" panose="020B0604020202020204" pitchFamily="34" charset="0"/>
              </a:rPr>
              <a:t>Becoming comfortable with being        uncomfortable when examining our own biases (Change is uncomfortable)</a:t>
            </a:r>
            <a:endParaRPr lang="en-US" altLang="en-US" sz="2400" b="1" dirty="0" smtClean="0">
              <a:latin typeface="Arial" panose="020B0604020202020204" pitchFamily="34" charset="0"/>
              <a:cs typeface="Arial" panose="020B0604020202020204" pitchFamily="34" charset="0"/>
            </a:endParaRPr>
          </a:p>
        </p:txBody>
      </p:sp>
      <p:sp>
        <p:nvSpPr>
          <p:cNvPr id="12291" name="Rectangle 3"/>
          <p:cNvSpPr>
            <a:spLocks noGrp="1" noChangeArrowheads="1"/>
          </p:cNvSpPr>
          <p:nvPr>
            <p:ph type="body" idx="1"/>
          </p:nvPr>
        </p:nvSpPr>
        <p:spPr/>
        <p:txBody>
          <a:bodyPr/>
          <a:lstStyle/>
          <a:p>
            <a:pPr marL="0" indent="0" algn="ctr">
              <a:buNone/>
            </a:pPr>
            <a:r>
              <a:rPr lang="en-US" sz="2400" b="1" dirty="0">
                <a:latin typeface="Arial" panose="020B0604020202020204" pitchFamily="34" charset="0"/>
                <a:cs typeface="Arial" panose="020B0604020202020204" pitchFamily="34" charset="0"/>
              </a:rPr>
              <a:t>Overcoming our biases, cont’d.:</a:t>
            </a:r>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Watch your language- avoid using </a:t>
            </a:r>
            <a:r>
              <a:rPr lang="en-US" sz="2400" dirty="0" err="1">
                <a:latin typeface="Arial" panose="020B0604020202020204" pitchFamily="34" charset="0"/>
                <a:cs typeface="Arial" panose="020B0604020202020204" pitchFamily="34" charset="0"/>
              </a:rPr>
              <a:t>ableist</a:t>
            </a:r>
            <a:r>
              <a:rPr lang="en-US" sz="2400" dirty="0">
                <a:latin typeface="Arial" panose="020B0604020202020204" pitchFamily="34" charset="0"/>
                <a:cs typeface="Arial" panose="020B0604020202020204" pitchFamily="34" charset="0"/>
              </a:rPr>
              <a:t>, gendered, or ageist words. Ex. Using people-first </a:t>
            </a:r>
            <a:r>
              <a:rPr lang="en-US" sz="2400" dirty="0" smtClean="0">
                <a:latin typeface="Arial" panose="020B0604020202020204" pitchFamily="34" charset="0"/>
                <a:cs typeface="Arial" panose="020B0604020202020204" pitchFamily="34" charset="0"/>
              </a:rPr>
              <a:t>language</a:t>
            </a:r>
          </a:p>
          <a:p>
            <a:pPr marL="0" lvl="0" indent="0">
              <a:buNone/>
            </a:pPr>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Wait for your brain to catch up to your thoughts- i.e. think before </a:t>
            </a:r>
            <a:r>
              <a:rPr lang="en-US" sz="2400" dirty="0" smtClean="0">
                <a:latin typeface="Arial" panose="020B0604020202020204" pitchFamily="34" charset="0"/>
                <a:cs typeface="Arial" panose="020B0604020202020204" pitchFamily="34" charset="0"/>
              </a:rPr>
              <a:t>speaking</a:t>
            </a:r>
          </a:p>
          <a:p>
            <a:pPr marL="0" lvl="0" indent="0">
              <a:buNone/>
            </a:pPr>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Get to know different people. Many times this is uncomfortable because we link to people like us, those that look like us, </a:t>
            </a:r>
            <a:r>
              <a:rPr lang="en-US" sz="2400" dirty="0" smtClean="0">
                <a:latin typeface="Arial" panose="020B0604020202020204" pitchFamily="34" charset="0"/>
                <a:cs typeface="Arial" panose="020B0604020202020204" pitchFamily="34" charset="0"/>
              </a:rPr>
              <a:t>etc.</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t>
            </a:r>
            <a:r>
              <a:rPr lang="en-US" sz="2400" dirty="0" err="1" smtClean="0">
                <a:latin typeface="Arial" panose="020B0604020202020204" pitchFamily="34" charset="0"/>
                <a:cs typeface="Arial" panose="020B0604020202020204" pitchFamily="34" charset="0"/>
              </a:rPr>
              <a:t>Clendon</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2020)</a:t>
            </a:r>
            <a:endParaRPr lang="en-US" sz="2400" dirty="0">
              <a:latin typeface="Arial" panose="020B0604020202020204" pitchFamily="34" charset="0"/>
              <a:cs typeface="Arial" panose="020B0604020202020204" pitchFamily="34" charset="0"/>
            </a:endParaRPr>
          </a:p>
          <a:p>
            <a:pPr eaLnBrk="1" hangingPunct="1"/>
            <a:endParaRPr lang="en-US" altLang="en-US" dirty="0" smtClean="0"/>
          </a:p>
        </p:txBody>
      </p:sp>
    </p:spTree>
    <p:extLst>
      <p:ext uri="{BB962C8B-B14F-4D97-AF65-F5344CB8AC3E}">
        <p14:creationId xmlns:p14="http://schemas.microsoft.com/office/powerpoint/2010/main" val="3725909250"/>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2400" b="1" dirty="0">
                <a:latin typeface="Arial" panose="020B0604020202020204" pitchFamily="34" charset="0"/>
                <a:cs typeface="Arial" panose="020B0604020202020204" pitchFamily="34" charset="0"/>
              </a:rPr>
              <a:t>Becoming comfortable with being        uncomfortable when examining our own biases (Change is uncomfortable)</a:t>
            </a:r>
            <a:endParaRPr lang="en-US" altLang="en-US" sz="2400" b="1" dirty="0" smtClean="0">
              <a:latin typeface="Arial" panose="020B0604020202020204" pitchFamily="34" charset="0"/>
              <a:cs typeface="Arial" panose="020B0604020202020204" pitchFamily="34" charset="0"/>
            </a:endParaRPr>
          </a:p>
        </p:txBody>
      </p:sp>
      <p:sp>
        <p:nvSpPr>
          <p:cNvPr id="13315" name="Rectangle 3"/>
          <p:cNvSpPr>
            <a:spLocks noGrp="1" noChangeArrowheads="1"/>
          </p:cNvSpPr>
          <p:nvPr>
            <p:ph type="body" idx="4294967295"/>
          </p:nvPr>
        </p:nvSpPr>
        <p:spPr>
          <a:xfrm>
            <a:off x="0" y="1219200"/>
            <a:ext cx="8229600" cy="4724400"/>
          </a:xfrm>
        </p:spPr>
        <p:txBody>
          <a:bodyPr/>
          <a:lstStyle/>
          <a:p>
            <a:pPr marL="0" indent="0" algn="ctr">
              <a:buNone/>
            </a:pPr>
            <a:r>
              <a:rPr lang="en-US" b="1" dirty="0">
                <a:latin typeface="Arial" panose="020B0604020202020204" pitchFamily="34" charset="0"/>
                <a:cs typeface="Arial" panose="020B0604020202020204" pitchFamily="34" charset="0"/>
              </a:rPr>
              <a:t>Interaction Discomfort vs. Awareness </a:t>
            </a:r>
            <a:r>
              <a:rPr lang="en-US" b="1" dirty="0" smtClean="0">
                <a:latin typeface="Arial" panose="020B0604020202020204" pitchFamily="34" charset="0"/>
                <a:cs typeface="Arial" panose="020B0604020202020204" pitchFamily="34" charset="0"/>
              </a:rPr>
              <a:t>Discomfort</a:t>
            </a:r>
          </a:p>
          <a:p>
            <a:pPr marL="0" indent="0" algn="ctr">
              <a:buNone/>
            </a:pPr>
            <a:endParaRPr lang="en-US" dirty="0">
              <a:latin typeface="Arial" panose="020B0604020202020204" pitchFamily="34" charset="0"/>
              <a:cs typeface="Arial" panose="020B0604020202020204" pitchFamily="34" charset="0"/>
            </a:endParaRPr>
          </a:p>
          <a:p>
            <a:pPr lvl="0"/>
            <a:r>
              <a:rPr lang="en-US" sz="2200" dirty="0">
                <a:latin typeface="Arial" panose="020B0604020202020204" pitchFamily="34" charset="0"/>
                <a:cs typeface="Arial" panose="020B0604020202020204" pitchFamily="34" charset="0"/>
              </a:rPr>
              <a:t>Interaction- Research has documented how implicit biases cause people to display various signs of discomfort when interacting with members of minority groups. </a:t>
            </a:r>
          </a:p>
          <a:p>
            <a:pPr lvl="0"/>
            <a:r>
              <a:rPr lang="en-US" sz="2200" dirty="0">
                <a:latin typeface="Arial" panose="020B0604020202020204" pitchFamily="34" charset="0"/>
                <a:cs typeface="Arial" panose="020B0604020202020204" pitchFamily="34" charset="0"/>
              </a:rPr>
              <a:t>Awareness- The discomfort individuals feel when confronted about their implicitly biased attitudes. </a:t>
            </a:r>
          </a:p>
          <a:p>
            <a:pPr lvl="0"/>
            <a:r>
              <a:rPr lang="en-US" sz="2200" dirty="0">
                <a:latin typeface="Arial" panose="020B0604020202020204" pitchFamily="34" charset="0"/>
                <a:cs typeface="Arial" panose="020B0604020202020204" pitchFamily="34" charset="0"/>
              </a:rPr>
              <a:t>Form of cognitive dissonance- a product of conflict between the person’s implicitly biased attitudes and their explicit values and principles.</a:t>
            </a:r>
          </a:p>
          <a:p>
            <a:pPr lvl="0"/>
            <a:r>
              <a:rPr lang="en-US" sz="2200" dirty="0">
                <a:latin typeface="Arial" panose="020B0604020202020204" pitchFamily="34" charset="0"/>
                <a:cs typeface="Arial" panose="020B0604020202020204" pitchFamily="34" charset="0"/>
              </a:rPr>
              <a:t>Human being have a natural striving for mental harmony. (</a:t>
            </a:r>
            <a:r>
              <a:rPr lang="en-US" sz="2200" dirty="0" err="1">
                <a:latin typeface="Arial" panose="020B0604020202020204" pitchFamily="34" charset="0"/>
                <a:cs typeface="Arial" panose="020B0604020202020204" pitchFamily="34" charset="0"/>
              </a:rPr>
              <a:t>Festinger</a:t>
            </a:r>
            <a:r>
              <a:rPr lang="en-US" sz="2200" dirty="0">
                <a:latin typeface="Arial" panose="020B0604020202020204" pitchFamily="34" charset="0"/>
                <a:cs typeface="Arial" panose="020B0604020202020204" pitchFamily="34" charset="0"/>
              </a:rPr>
              <a:t> &amp; </a:t>
            </a:r>
            <a:r>
              <a:rPr lang="en-US" sz="2200" dirty="0" err="1">
                <a:latin typeface="Arial" panose="020B0604020202020204" pitchFamily="34" charset="0"/>
                <a:cs typeface="Arial" panose="020B0604020202020204" pitchFamily="34" charset="0"/>
              </a:rPr>
              <a:t>Carlsmith</a:t>
            </a:r>
            <a:r>
              <a:rPr lang="en-US" sz="2200" dirty="0">
                <a:latin typeface="Arial" panose="020B0604020202020204" pitchFamily="34" charset="0"/>
                <a:cs typeface="Arial" panose="020B0604020202020204" pitchFamily="34" charset="0"/>
              </a:rPr>
              <a:t>, 1959).</a:t>
            </a:r>
          </a:p>
          <a:p>
            <a:pPr eaLnBrk="1" hangingPunct="1"/>
            <a:endParaRPr lang="en-US" altLang="en-US" dirty="0" smtClean="0"/>
          </a:p>
        </p:txBody>
      </p:sp>
    </p:spTree>
    <p:extLst>
      <p:ext uri="{BB962C8B-B14F-4D97-AF65-F5344CB8AC3E}">
        <p14:creationId xmlns:p14="http://schemas.microsoft.com/office/powerpoint/2010/main" val="3756650750"/>
      </p:ext>
    </p:extLst>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2400" b="1" dirty="0">
                <a:latin typeface="Arial" panose="020B0604020202020204" pitchFamily="34" charset="0"/>
                <a:cs typeface="Arial" panose="020B0604020202020204" pitchFamily="34" charset="0"/>
              </a:rPr>
              <a:t>Becoming comfortable with being        uncomfortable when examining our own biases (Change is uncomfortable)</a:t>
            </a:r>
            <a:endParaRPr lang="en-US" altLang="en-US" sz="2400" dirty="0" smtClean="0">
              <a:latin typeface="Arial" panose="020B0604020202020204" pitchFamily="34" charset="0"/>
              <a:cs typeface="Arial" panose="020B0604020202020204" pitchFamily="34" charset="0"/>
            </a:endParaRPr>
          </a:p>
        </p:txBody>
      </p:sp>
      <p:sp>
        <p:nvSpPr>
          <p:cNvPr id="13315" name="Rectangle 3"/>
          <p:cNvSpPr>
            <a:spLocks noGrp="1" noChangeArrowheads="1"/>
          </p:cNvSpPr>
          <p:nvPr>
            <p:ph type="body" idx="4294967295"/>
          </p:nvPr>
        </p:nvSpPr>
        <p:spPr>
          <a:xfrm>
            <a:off x="0" y="1219200"/>
            <a:ext cx="8229600" cy="4724400"/>
          </a:xfrm>
        </p:spPr>
        <p:txBody>
          <a:bodyPr/>
          <a:lstStyle/>
          <a:p>
            <a:pPr marL="0" indent="0" algn="ctr">
              <a:buNone/>
            </a:pPr>
            <a:r>
              <a:rPr lang="en-US" sz="2400" b="1" dirty="0">
                <a:latin typeface="Arial" panose="020B0604020202020204" pitchFamily="34" charset="0"/>
                <a:cs typeface="Arial" panose="020B0604020202020204" pitchFamily="34" charset="0"/>
              </a:rPr>
              <a:t>Getting </a:t>
            </a:r>
            <a:r>
              <a:rPr lang="en-US" sz="2400" b="1" dirty="0" smtClean="0">
                <a:latin typeface="Arial" panose="020B0604020202020204" pitchFamily="34" charset="0"/>
                <a:cs typeface="Arial" panose="020B0604020202020204" pitchFamily="34" charset="0"/>
              </a:rPr>
              <a:t>comfortable</a:t>
            </a:r>
          </a:p>
          <a:p>
            <a:pPr marL="0" indent="0" algn="ctr">
              <a:buNone/>
            </a:pPr>
            <a:endParaRPr lang="en-US"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Invite yourselves and others to “sit with discomfort”, allowing us to name it and de-stigmatize it. (</a:t>
            </a:r>
            <a:r>
              <a:rPr lang="en-US" sz="2400" dirty="0" err="1">
                <a:latin typeface="Arial" panose="020B0604020202020204" pitchFamily="34" charset="0"/>
                <a:cs typeface="Arial" panose="020B0604020202020204" pitchFamily="34" charset="0"/>
              </a:rPr>
              <a:t>Applebaum</a:t>
            </a:r>
            <a:r>
              <a:rPr lang="en-US" sz="2400" dirty="0">
                <a:latin typeface="Arial" panose="020B0604020202020204" pitchFamily="34" charset="0"/>
                <a:cs typeface="Arial" panose="020B0604020202020204" pitchFamily="34" charset="0"/>
              </a:rPr>
              <a:t> &amp; Bailey, 2017)</a:t>
            </a:r>
          </a:p>
          <a:p>
            <a:pPr lvl="0"/>
            <a:r>
              <a:rPr lang="en-US" sz="2400" dirty="0">
                <a:latin typeface="Arial" panose="020B0604020202020204" pitchFamily="34" charset="0"/>
                <a:cs typeface="Arial" panose="020B0604020202020204" pitchFamily="34" charset="0"/>
              </a:rPr>
              <a:t>Our implicit biases do not make us prejudicial or racist, thus taking accountability of how they may affect others is paramount, e.g. when we know better, we do better. (Zheng, 2016)</a:t>
            </a:r>
          </a:p>
          <a:p>
            <a:pPr lvl="0"/>
            <a:r>
              <a:rPr lang="en-US" sz="2400" dirty="0">
                <a:latin typeface="Arial" panose="020B0604020202020204" pitchFamily="34" charset="0"/>
                <a:cs typeface="Arial" panose="020B0604020202020204" pitchFamily="34" charset="0"/>
              </a:rPr>
              <a:t>Create a support network that can hold you accountable and to share your feelings &amp; experiences with. (</a:t>
            </a:r>
            <a:r>
              <a:rPr lang="en-US" sz="2400" dirty="0" err="1">
                <a:latin typeface="Arial" panose="020B0604020202020204" pitchFamily="34" charset="0"/>
                <a:cs typeface="Arial" panose="020B0604020202020204" pitchFamily="34" charset="0"/>
              </a:rPr>
              <a:t>Dessi</a:t>
            </a:r>
            <a:r>
              <a:rPr lang="en-US" sz="2400" dirty="0">
                <a:latin typeface="Arial" panose="020B0604020202020204" pitchFamily="34" charset="0"/>
                <a:cs typeface="Arial" panose="020B0604020202020204" pitchFamily="34" charset="0"/>
              </a:rPr>
              <a:t>, 2016)</a:t>
            </a:r>
          </a:p>
          <a:p>
            <a:pPr lvl="0"/>
            <a:r>
              <a:rPr lang="en-US" sz="2400" dirty="0">
                <a:latin typeface="Arial" panose="020B0604020202020204" pitchFamily="34" charset="0"/>
                <a:cs typeface="Arial" panose="020B0604020202020204" pitchFamily="34" charset="0"/>
              </a:rPr>
              <a:t>“Don’t practice until you get it right, practice until you can’t get it wrong.” - Unknown</a:t>
            </a:r>
          </a:p>
          <a:p>
            <a:pPr eaLnBrk="1" hangingPunct="1"/>
            <a:endParaRPr lang="en-US" altLang="en-US" dirty="0" smtClean="0"/>
          </a:p>
        </p:txBody>
      </p:sp>
    </p:spTree>
    <p:extLst>
      <p:ext uri="{BB962C8B-B14F-4D97-AF65-F5344CB8AC3E}">
        <p14:creationId xmlns:p14="http://schemas.microsoft.com/office/powerpoint/2010/main" val="3812674004"/>
      </p:ext>
    </p:extLst>
  </p:cSld>
  <p:clrMapOvr>
    <a:masterClrMapping/>
  </p:clrMapOvr>
  <p:transition spd="slow">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Wrapping up</a:t>
            </a:r>
            <a:endParaRPr lang="en-US" dirty="0">
              <a:latin typeface="Arial" panose="020B0604020202020204" pitchFamily="34" charset="0"/>
              <a:cs typeface="Arial" panose="020B0604020202020204" pitchFamily="34" charset="0"/>
            </a:endParaRPr>
          </a:p>
        </p:txBody>
      </p:sp>
      <p:sp>
        <p:nvSpPr>
          <p:cNvPr id="3" name="Rectangle 2"/>
          <p:cNvSpPr/>
          <p:nvPr/>
        </p:nvSpPr>
        <p:spPr>
          <a:xfrm>
            <a:off x="0" y="2057400"/>
            <a:ext cx="9144000" cy="3970318"/>
          </a:xfrm>
          <a:prstGeom prst="rect">
            <a:avLst/>
          </a:prstGeom>
        </p:spPr>
        <p:txBody>
          <a:bodyPr wrap="square">
            <a:spAutoFit/>
          </a:bodyPr>
          <a:lstStyle/>
          <a:p>
            <a:pPr marL="285750" indent="-285750" algn="ctr" eaLnBrk="1" hangingPunct="1">
              <a:buFont typeface="Arial" panose="020B0604020202020204" pitchFamily="34" charset="0"/>
              <a:buChar char="•"/>
            </a:pPr>
            <a:r>
              <a:rPr lang="en-US" altLang="en-US" dirty="0" smtClean="0">
                <a:cs typeface="Arial" panose="020B0604020202020204" pitchFamily="34" charset="0"/>
              </a:rPr>
              <a:t>Remember to meet clients where they </a:t>
            </a:r>
            <a:r>
              <a:rPr lang="en-US" altLang="en-US" dirty="0" smtClean="0">
                <a:cs typeface="Arial" panose="020B0604020202020204" pitchFamily="34" charset="0"/>
              </a:rPr>
              <a:t>are</a:t>
            </a:r>
          </a:p>
          <a:p>
            <a:pPr marL="285750" indent="-285750" algn="ctr" eaLnBrk="1" hangingPunct="1">
              <a:buFont typeface="Arial" panose="020B0604020202020204" pitchFamily="34" charset="0"/>
              <a:buChar char="•"/>
            </a:pPr>
            <a:endParaRPr lang="en-US" altLang="en-US" dirty="0" smtClean="0">
              <a:cs typeface="Arial" panose="020B0604020202020204" pitchFamily="34" charset="0"/>
            </a:endParaRPr>
          </a:p>
          <a:p>
            <a:pPr marL="285750" indent="-285750" algn="ctr" eaLnBrk="1" hangingPunct="1">
              <a:buFont typeface="Arial" panose="020B0604020202020204" pitchFamily="34" charset="0"/>
              <a:buChar char="•"/>
            </a:pPr>
            <a:r>
              <a:rPr lang="en-US" altLang="en-US" dirty="0" smtClean="0">
                <a:cs typeface="Arial" panose="020B0604020202020204" pitchFamily="34" charset="0"/>
              </a:rPr>
              <a:t>Watch for dogmatic thinking where your opinion is laid down as incontrovertibly true</a:t>
            </a:r>
            <a:endParaRPr lang="en-US" altLang="en-US" dirty="0" smtClean="0">
              <a:cs typeface="Arial" panose="020B0604020202020204" pitchFamily="34" charset="0"/>
            </a:endParaRPr>
          </a:p>
          <a:p>
            <a:pPr marL="285750" indent="-285750" algn="ctr" eaLnBrk="1" hangingPunct="1">
              <a:buFont typeface="Arial" panose="020B0604020202020204" pitchFamily="34" charset="0"/>
              <a:buChar char="•"/>
            </a:pPr>
            <a:endParaRPr lang="en-US" altLang="en-US" dirty="0" smtClean="0">
              <a:cs typeface="Arial" panose="020B0604020202020204" pitchFamily="34" charset="0"/>
            </a:endParaRPr>
          </a:p>
          <a:p>
            <a:pPr marL="285750" indent="-285750" algn="ctr" eaLnBrk="1" hangingPunct="1">
              <a:buFont typeface="Arial" panose="020B0604020202020204" pitchFamily="34" charset="0"/>
              <a:buChar char="•"/>
            </a:pPr>
            <a:r>
              <a:rPr lang="en-US" altLang="en-US" dirty="0" smtClean="0">
                <a:cs typeface="Arial" panose="020B0604020202020204" pitchFamily="34" charset="0"/>
              </a:rPr>
              <a:t>Remember the difference between </a:t>
            </a:r>
            <a:r>
              <a:rPr lang="en-US" altLang="en-US" b="1" dirty="0" smtClean="0">
                <a:cs typeface="Arial" panose="020B0604020202020204" pitchFamily="34" charset="0"/>
              </a:rPr>
              <a:t>guilt </a:t>
            </a:r>
            <a:r>
              <a:rPr lang="en-US" altLang="en-US" dirty="0" smtClean="0">
                <a:cs typeface="Arial" panose="020B0604020202020204" pitchFamily="34" charset="0"/>
              </a:rPr>
              <a:t>(feeling badly about something done) and </a:t>
            </a:r>
            <a:r>
              <a:rPr lang="en-US" altLang="en-US" b="1" dirty="0" smtClean="0">
                <a:cs typeface="Arial" panose="020B0604020202020204" pitchFamily="34" charset="0"/>
              </a:rPr>
              <a:t>shame</a:t>
            </a:r>
            <a:r>
              <a:rPr lang="en-US" altLang="en-US" dirty="0" smtClean="0">
                <a:cs typeface="Arial" panose="020B0604020202020204" pitchFamily="34" charset="0"/>
              </a:rPr>
              <a:t> (feeling badly about who I am)</a:t>
            </a:r>
            <a:endParaRPr lang="en-US" altLang="en-US" dirty="0">
              <a:cs typeface="Arial" panose="020B0604020202020204" pitchFamily="34" charset="0"/>
            </a:endParaRPr>
          </a:p>
          <a:p>
            <a:pPr algn="ctr" eaLnBrk="1" hangingPunct="1"/>
            <a:endParaRPr lang="en-US" altLang="en-US" dirty="0">
              <a:cs typeface="Arial" panose="020B0604020202020204" pitchFamily="34" charset="0"/>
            </a:endParaRPr>
          </a:p>
          <a:p>
            <a:pPr marL="285750" indent="-285750" algn="ctr" eaLnBrk="1" hangingPunct="1">
              <a:buFont typeface="Arial" panose="020B0604020202020204" pitchFamily="34" charset="0"/>
              <a:buChar char="•"/>
            </a:pPr>
            <a:r>
              <a:rPr lang="en-US" altLang="en-US" dirty="0" smtClean="0">
                <a:cs typeface="Arial" panose="020B0604020202020204" pitchFamily="34" charset="0"/>
              </a:rPr>
              <a:t>Remind clients that previous behaviors are not defining – One can change </a:t>
            </a:r>
          </a:p>
          <a:p>
            <a:pPr lvl="1" algn="ctr"/>
            <a:r>
              <a:rPr lang="en-US" altLang="en-US" dirty="0" smtClean="0">
                <a:cs typeface="Arial" panose="020B0604020202020204" pitchFamily="34" charset="0"/>
              </a:rPr>
              <a:t>                      what one </a:t>
            </a:r>
            <a:r>
              <a:rPr lang="en-US" altLang="en-US" i="1" dirty="0" smtClean="0">
                <a:cs typeface="Arial" panose="020B0604020202020204" pitchFamily="34" charset="0"/>
              </a:rPr>
              <a:t>does</a:t>
            </a:r>
            <a:r>
              <a:rPr lang="en-US" altLang="en-US" dirty="0" smtClean="0">
                <a:cs typeface="Arial" panose="020B0604020202020204" pitchFamily="34" charset="0"/>
              </a:rPr>
              <a:t> but one cannot change who one </a:t>
            </a:r>
            <a:r>
              <a:rPr lang="en-US" altLang="en-US" i="1" dirty="0" smtClean="0">
                <a:cs typeface="Arial" panose="020B0604020202020204" pitchFamily="34" charset="0"/>
              </a:rPr>
              <a:t>is</a:t>
            </a:r>
            <a:r>
              <a:rPr lang="en-US" altLang="en-US" dirty="0" smtClean="0">
                <a:cs typeface="Arial" panose="020B0604020202020204" pitchFamily="34" charset="0"/>
              </a:rPr>
              <a:t>-</a:t>
            </a:r>
            <a:endParaRPr lang="en-US" altLang="en-US" dirty="0" smtClean="0">
              <a:cs typeface="Arial" panose="020B0604020202020204" pitchFamily="34" charset="0"/>
            </a:endParaRPr>
          </a:p>
          <a:p>
            <a:pPr lvl="1" algn="ctr"/>
            <a:endParaRPr lang="en-US" altLang="en-US" dirty="0">
              <a:cs typeface="Arial" panose="020B0604020202020204" pitchFamily="34" charset="0"/>
            </a:endParaRPr>
          </a:p>
          <a:p>
            <a:pPr marL="742950" lvl="1" indent="-285750" algn="ctr">
              <a:buFont typeface="Arial" panose="020B0604020202020204" pitchFamily="34" charset="0"/>
              <a:buChar char="•"/>
            </a:pPr>
            <a:r>
              <a:rPr lang="en-US" altLang="en-US" dirty="0" smtClean="0">
                <a:cs typeface="Arial" panose="020B0604020202020204" pitchFamily="34" charset="0"/>
              </a:rPr>
              <a:t>Always be mindful of the fact that providing time for reflection is, in itself, </a:t>
            </a:r>
          </a:p>
          <a:p>
            <a:pPr lvl="1" algn="ctr"/>
            <a:r>
              <a:rPr lang="en-US" altLang="en-US" dirty="0">
                <a:cs typeface="Arial" panose="020B0604020202020204" pitchFamily="34" charset="0"/>
              </a:rPr>
              <a:t> </a:t>
            </a:r>
            <a:r>
              <a:rPr lang="en-US" altLang="en-US" dirty="0" smtClean="0">
                <a:cs typeface="Arial" panose="020B0604020202020204" pitchFamily="34" charset="0"/>
              </a:rPr>
              <a:t>   an opportunity to check one’s bias and mitigate any unintended </a:t>
            </a:r>
            <a:r>
              <a:rPr lang="en-US" altLang="en-US" dirty="0" smtClean="0">
                <a:cs typeface="Arial" panose="020B0604020202020204" pitchFamily="34" charset="0"/>
              </a:rPr>
              <a:t>effects</a:t>
            </a:r>
          </a:p>
          <a:p>
            <a:pPr lvl="1" algn="ctr"/>
            <a:endParaRPr lang="en-US" altLang="en-US" dirty="0">
              <a:cs typeface="Arial" panose="020B0604020202020204" pitchFamily="34" charset="0"/>
            </a:endParaRPr>
          </a:p>
          <a:p>
            <a:pPr lvl="1" algn="ctr"/>
            <a:r>
              <a:rPr lang="en-US" altLang="en-US" dirty="0" smtClean="0">
                <a:cs typeface="Arial" panose="020B0604020202020204" pitchFamily="34" charset="0"/>
              </a:rPr>
              <a:t>We appreciate your time and attention!  </a:t>
            </a:r>
            <a:endParaRPr lang="en-US" altLang="en-US" dirty="0">
              <a:cs typeface="Arial" panose="020B0604020202020204" pitchFamily="34" charset="0"/>
            </a:endParaRPr>
          </a:p>
        </p:txBody>
      </p:sp>
    </p:spTree>
    <p:extLst>
      <p:ext uri="{BB962C8B-B14F-4D97-AF65-F5344CB8AC3E}">
        <p14:creationId xmlns:p14="http://schemas.microsoft.com/office/powerpoint/2010/main" val="1836296956"/>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References</a:t>
            </a:r>
          </a:p>
        </p:txBody>
      </p:sp>
      <p:sp>
        <p:nvSpPr>
          <p:cNvPr id="8195" name="Rectangle 3"/>
          <p:cNvSpPr>
            <a:spLocks noGrp="1" noChangeArrowheads="1"/>
          </p:cNvSpPr>
          <p:nvPr>
            <p:ph type="body" idx="1"/>
          </p:nvPr>
        </p:nvSpPr>
        <p:spPr/>
        <p:txBody>
          <a:bodyPr/>
          <a:lstStyle/>
          <a:p>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Abrahams, &amp; Abrahams, M. (2020). Managing in the moment: how to get comfortable with being uncomfortable. Stanford Graduate School of Business. </a:t>
            </a:r>
            <a:r>
              <a:rPr lang="en-US" sz="1800" u="sng" dirty="0">
                <a:effectLst>
                  <a:outerShdw blurRad="38100" dist="19050" dir="2700000" algn="tl">
                    <a:schemeClr val="dk1">
                      <a:alpha val="40000"/>
                    </a:schemeClr>
                  </a:outerShdw>
                </a:effectLst>
                <a:latin typeface="Arial" panose="020B0604020202020204" pitchFamily="34" charset="0"/>
                <a:cs typeface="Arial" panose="020B0604020202020204" pitchFamily="34" charset="0"/>
                <a:hlinkClick r:id="rId2"/>
              </a:rPr>
              <a:t>https://www.gsb.stanford.edu/insights/managing-moment-how-get-comfortable-being-uncomfortable</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r>
              <a:rPr lang="en-US" sz="1800" dirty="0" err="1">
                <a:effectLst>
                  <a:outerShdw blurRad="38100" dist="19050" dir="2700000" algn="tl">
                    <a:schemeClr val="dk1">
                      <a:alpha val="40000"/>
                    </a:schemeClr>
                  </a:outerShdw>
                </a:effectLst>
                <a:latin typeface="Arial" panose="020B0604020202020204" pitchFamily="34" charset="0"/>
                <a:cs typeface="Arial" panose="020B0604020202020204" pitchFamily="34" charset="0"/>
              </a:rPr>
              <a:t>Applebaum</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B. (2017). Comforting discomfort as complicity: white fragility and the pursuit </a:t>
            </a:r>
            <a:r>
              <a:rPr lang="en-US" sz="1800" dirty="0" smtClean="0">
                <a:effectLst>
                  <a:outerShdw blurRad="38100" dist="19050" dir="2700000" algn="tl">
                    <a:schemeClr val="dk1">
                      <a:alpha val="40000"/>
                    </a:schemeClr>
                  </a:outerShdw>
                </a:effectLst>
                <a:latin typeface="Arial" panose="020B0604020202020204" pitchFamily="34" charset="0"/>
                <a:cs typeface="Arial" panose="020B0604020202020204" pitchFamily="34" charset="0"/>
              </a:rPr>
              <a:t>of</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a:t>
            </a:r>
            <a:r>
              <a:rPr lang="en-US" sz="1800" dirty="0" smtClean="0">
                <a:effectLst>
                  <a:outerShdw blurRad="38100" dist="19050" dir="2700000" algn="tl">
                    <a:schemeClr val="dk1">
                      <a:alpha val="40000"/>
                    </a:schemeClr>
                  </a:outerShdw>
                </a:effectLst>
                <a:latin typeface="Arial" panose="020B0604020202020204" pitchFamily="34" charset="0"/>
                <a:cs typeface="Arial" panose="020B0604020202020204" pitchFamily="34" charset="0"/>
              </a:rPr>
              <a:t>invulnerability</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a:t>
            </a:r>
            <a:r>
              <a:rPr lang="en-US" sz="1800" i="1" dirty="0" err="1">
                <a:effectLst>
                  <a:outerShdw blurRad="38100" dist="19050" dir="2700000" algn="tl">
                    <a:schemeClr val="dk1">
                      <a:alpha val="40000"/>
                    </a:schemeClr>
                  </a:outerShdw>
                </a:effectLst>
                <a:latin typeface="Arial" panose="020B0604020202020204" pitchFamily="34" charset="0"/>
                <a:cs typeface="Arial" panose="020B0604020202020204" pitchFamily="34" charset="0"/>
              </a:rPr>
              <a:t>Hypatia</a:t>
            </a:r>
            <a:r>
              <a:rPr lang="en-US" sz="1800" i="1"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32:</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862-875. </a:t>
            </a:r>
            <a:r>
              <a:rPr lang="en-US" sz="1800" u="sng" dirty="0">
                <a:effectLst>
                  <a:outerShdw blurRad="38100" dist="19050" dir="2700000" algn="tl">
                    <a:schemeClr val="dk1">
                      <a:alpha val="40000"/>
                    </a:schemeClr>
                  </a:outerShdw>
                </a:effectLst>
                <a:latin typeface="Arial" panose="020B0604020202020204" pitchFamily="34" charset="0"/>
                <a:cs typeface="Arial" panose="020B0604020202020204" pitchFamily="34" charset="0"/>
                <a:hlinkClick r:id="rId3"/>
              </a:rPr>
              <a:t>https://doi.org/10.1111.hypa.12352</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Bailey, A. (2017). Tracking privilege-preserving epistemic pushback in feminist and critical race	</a:t>
            </a:r>
            <a:r>
              <a:rPr lang="en-US" sz="1800" dirty="0" smtClean="0">
                <a:effectLst>
                  <a:outerShdw blurRad="38100" dist="19050" dir="2700000" algn="tl">
                    <a:schemeClr val="dk1">
                      <a:alpha val="40000"/>
                    </a:schemeClr>
                  </a:outerShdw>
                </a:effectLst>
                <a:latin typeface="Arial" panose="020B0604020202020204" pitchFamily="34" charset="0"/>
                <a:cs typeface="Arial" panose="020B0604020202020204" pitchFamily="34" charset="0"/>
              </a:rPr>
              <a:t>philosophy </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classes. </a:t>
            </a:r>
            <a:r>
              <a:rPr lang="en-US" sz="1800" i="1" dirty="0" err="1">
                <a:effectLst>
                  <a:outerShdw blurRad="38100" dist="19050" dir="2700000" algn="tl">
                    <a:schemeClr val="dk1">
                      <a:alpha val="40000"/>
                    </a:schemeClr>
                  </a:outerShdw>
                </a:effectLst>
                <a:latin typeface="Arial" panose="020B0604020202020204" pitchFamily="34" charset="0"/>
                <a:cs typeface="Arial" panose="020B0604020202020204" pitchFamily="34" charset="0"/>
              </a:rPr>
              <a:t>Hypatia</a:t>
            </a:r>
            <a:r>
              <a:rPr lang="en-US" sz="1800" i="1"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32:</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862-875. </a:t>
            </a:r>
            <a:r>
              <a:rPr lang="en-US" sz="1800" u="sng" dirty="0">
                <a:effectLst>
                  <a:outerShdw blurRad="38100" dist="19050" dir="2700000" algn="tl">
                    <a:schemeClr val="dk1">
                      <a:alpha val="40000"/>
                    </a:schemeClr>
                  </a:outerShdw>
                </a:effectLst>
                <a:latin typeface="Arial" panose="020B0604020202020204" pitchFamily="34" charset="0"/>
                <a:cs typeface="Arial" panose="020B0604020202020204" pitchFamily="34" charset="0"/>
                <a:hlinkClick r:id="rId3"/>
              </a:rPr>
              <a:t>https://doi.org/10.1111.hypa.12352</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r>
              <a:rPr lang="en-US" sz="1800" dirty="0" err="1">
                <a:effectLst>
                  <a:outerShdw blurRad="38100" dist="19050" dir="2700000" algn="tl">
                    <a:schemeClr val="dk1">
                      <a:alpha val="40000"/>
                    </a:schemeClr>
                  </a:outerShdw>
                </a:effectLst>
                <a:latin typeface="Arial" panose="020B0604020202020204" pitchFamily="34" charset="0"/>
                <a:cs typeface="Arial" panose="020B0604020202020204" pitchFamily="34" charset="0"/>
              </a:rPr>
              <a:t>Clendon</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J. (2020). Talking about unconscious bias: It is possible to challenge our own biases and assumptions, and train ourselves to focus on the individual in front of us. </a:t>
            </a:r>
            <a:r>
              <a:rPr lang="en-US" sz="1800" i="1"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Kai </a:t>
            </a:r>
            <a:r>
              <a:rPr lang="en-US" sz="1800" i="1" dirty="0" err="1">
                <a:effectLst>
                  <a:outerShdw blurRad="38100" dist="19050" dir="2700000" algn="tl">
                    <a:schemeClr val="dk1">
                      <a:alpha val="40000"/>
                    </a:schemeClr>
                  </a:outerShdw>
                </a:effectLst>
                <a:latin typeface="Arial" panose="020B0604020202020204" pitchFamily="34" charset="0"/>
                <a:cs typeface="Arial" panose="020B0604020202020204" pitchFamily="34" charset="0"/>
              </a:rPr>
              <a:t>Tiaki</a:t>
            </a:r>
            <a:r>
              <a:rPr lang="en-US" sz="1800" i="1"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Nursing New Zealand</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a:t>
            </a:r>
            <a:r>
              <a:rPr lang="en-US" sz="1800" i="1"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26</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(10), 32–33.</a:t>
            </a:r>
            <a:endParaRPr lang="en-US" sz="1800" dirty="0">
              <a:latin typeface="Arial" panose="020B0604020202020204" pitchFamily="34" charset="0"/>
              <a:cs typeface="Arial" panose="020B0604020202020204" pitchFamily="34" charset="0"/>
            </a:endParaRPr>
          </a:p>
          <a:p>
            <a:r>
              <a:rPr lang="en-US" sz="1800" dirty="0" err="1">
                <a:effectLst>
                  <a:outerShdw blurRad="38100" dist="19050" dir="2700000" algn="tl">
                    <a:schemeClr val="dk1">
                      <a:alpha val="40000"/>
                    </a:schemeClr>
                  </a:outerShdw>
                </a:effectLst>
                <a:latin typeface="Arial" panose="020B0604020202020204" pitchFamily="34" charset="0"/>
                <a:cs typeface="Arial" panose="020B0604020202020204" pitchFamily="34" charset="0"/>
              </a:rPr>
              <a:t>Dessi</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C. (2016). How to get comfortable with being uncomfortable (according to a Green Beret). Inc.com. </a:t>
            </a:r>
            <a:r>
              <a:rPr lang="en-US" sz="1800" u="sng" dirty="0">
                <a:effectLst>
                  <a:outerShdw blurRad="38100" dist="19050" dir="2700000" algn="tl">
                    <a:schemeClr val="dk1">
                      <a:alpha val="40000"/>
                    </a:schemeClr>
                  </a:outerShdw>
                </a:effectLst>
                <a:latin typeface="Arial" panose="020B0604020202020204" pitchFamily="34" charset="0"/>
                <a:cs typeface="Arial" panose="020B0604020202020204" pitchFamily="34" charset="0"/>
                <a:hlinkClick r:id="rId4"/>
              </a:rPr>
              <a:t>https://www.inc.com/chris-dessi/how-to-get-comfortable-with-being-uncomfortable-according-to-a-green-beret.html</a:t>
            </a:r>
            <a:r>
              <a:rPr lang="en-US" sz="18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pPr eaLnBrk="1" hangingPunct="1"/>
            <a:endParaRPr lang="en-US" altLang="en-US" dirty="0" smtClean="0"/>
          </a:p>
        </p:txBody>
      </p:sp>
    </p:spTree>
    <p:extLst>
      <p:ext uri="{BB962C8B-B14F-4D97-AF65-F5344CB8AC3E}">
        <p14:creationId xmlns:p14="http://schemas.microsoft.com/office/powerpoint/2010/main" val="3495950934"/>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Introduction to bias</a:t>
            </a:r>
          </a:p>
        </p:txBody>
      </p:sp>
      <p:sp>
        <p:nvSpPr>
          <p:cNvPr id="4099" name="Rectangle 3"/>
          <p:cNvSpPr>
            <a:spLocks noGrp="1" noChangeArrowheads="1"/>
          </p:cNvSpPr>
          <p:nvPr>
            <p:ph type="body" idx="1"/>
          </p:nvPr>
        </p:nvSpPr>
        <p:spPr>
          <a:xfrm>
            <a:off x="457200" y="1219200"/>
            <a:ext cx="8229600" cy="4953000"/>
          </a:xfrm>
        </p:spPr>
        <p:txBody>
          <a:bodyPr/>
          <a:lstStyle/>
          <a:p>
            <a:pPr eaLnBrk="1" hangingPunct="1"/>
            <a:endParaRPr lang="en-US" altLang="en-US" sz="2400" dirty="0" smtClean="0">
              <a:latin typeface="Times New Roman" panose="02020603050405020304" pitchFamily="18" charset="0"/>
              <a:cs typeface="Times New Roman" panose="02020603050405020304" pitchFamily="18" charset="0"/>
            </a:endParaRPr>
          </a:p>
          <a:p>
            <a:pPr eaLnBrk="1" hangingPunct="1"/>
            <a:endParaRPr lang="en-US" altLang="en-US" sz="2400" dirty="0">
              <a:latin typeface="Times New Roman" panose="02020603050405020304" pitchFamily="18" charset="0"/>
              <a:cs typeface="Times New Roman" panose="02020603050405020304" pitchFamily="18" charset="0"/>
            </a:endParaRPr>
          </a:p>
          <a:p>
            <a:pPr eaLnBrk="1" hangingPunct="1"/>
            <a:endParaRPr lang="en-US" altLang="en-US" sz="2400" dirty="0" smtClean="0">
              <a:latin typeface="Times New Roman" panose="02020603050405020304" pitchFamily="18" charset="0"/>
              <a:cs typeface="Times New Roman" panose="02020603050405020304" pitchFamily="18" charset="0"/>
            </a:endParaRPr>
          </a:p>
          <a:p>
            <a:pPr eaLnBrk="1" hangingPunct="1"/>
            <a:r>
              <a:rPr lang="en-US" altLang="en-US" sz="2400" dirty="0" smtClean="0">
                <a:latin typeface="Arial" panose="020B0604020202020204" pitchFamily="34" charset="0"/>
                <a:cs typeface="Arial" panose="020B0604020202020204" pitchFamily="34" charset="0"/>
              </a:rPr>
              <a:t>Discuss </a:t>
            </a:r>
            <a:r>
              <a:rPr lang="en-US" altLang="en-US" sz="2400" dirty="0" smtClean="0">
                <a:latin typeface="Arial" panose="020B0604020202020204" pitchFamily="34" charset="0"/>
                <a:cs typeface="Arial" panose="020B0604020202020204" pitchFamily="34" charset="0"/>
              </a:rPr>
              <a:t>the unique challenges facing ICW department staff as opposed to CW staff in general.</a:t>
            </a:r>
          </a:p>
          <a:p>
            <a:pPr marL="0" indent="0" eaLnBrk="1" hangingPunct="1">
              <a:buNone/>
            </a:pPr>
            <a:endParaRPr lang="en-US" altLang="en-US" sz="2400" dirty="0" smtClean="0">
              <a:latin typeface="Arial" panose="020B0604020202020204" pitchFamily="34" charset="0"/>
              <a:cs typeface="Arial" panose="020B0604020202020204" pitchFamily="34" charset="0"/>
            </a:endParaRPr>
          </a:p>
          <a:p>
            <a:pPr eaLnBrk="1" hangingPunct="1"/>
            <a:r>
              <a:rPr lang="en-US" altLang="en-US" sz="2400" dirty="0" smtClean="0">
                <a:latin typeface="Arial" panose="020B0604020202020204" pitchFamily="34" charset="0"/>
                <a:cs typeface="Arial" panose="020B0604020202020204" pitchFamily="34" charset="0"/>
              </a:rPr>
              <a:t>Define and discuss </a:t>
            </a:r>
            <a:r>
              <a:rPr lang="en-US" altLang="en-US" sz="2400" dirty="0" smtClean="0">
                <a:latin typeface="Arial" panose="020B0604020202020204" pitchFamily="34" charset="0"/>
                <a:cs typeface="Arial" panose="020B0604020202020204" pitchFamily="34" charset="0"/>
              </a:rPr>
              <a:t>various types of bias and the resulting effects on the families with whom we </a:t>
            </a:r>
            <a:r>
              <a:rPr lang="en-US" altLang="en-US" sz="2400" dirty="0" smtClean="0">
                <a:latin typeface="Arial" panose="020B0604020202020204" pitchFamily="34" charset="0"/>
                <a:cs typeface="Arial" panose="020B0604020202020204" pitchFamily="34" charset="0"/>
              </a:rPr>
              <a:t>work. </a:t>
            </a:r>
            <a:endParaRPr lang="en-US" altLang="en-US" sz="2400" dirty="0" smtClean="0">
              <a:latin typeface="Arial" panose="020B0604020202020204" pitchFamily="34" charset="0"/>
              <a:cs typeface="Arial" panose="020B0604020202020204" pitchFamily="34" charset="0"/>
            </a:endParaRPr>
          </a:p>
          <a:p>
            <a:pPr marL="0" indent="0" eaLnBrk="1" hangingPunct="1">
              <a:buNone/>
            </a:pPr>
            <a:endParaRPr lang="en-US" altLang="en-US" sz="2400" dirty="0" smtClean="0">
              <a:latin typeface="Times New Roman" panose="02020603050405020304" pitchFamily="18" charset="0"/>
              <a:cs typeface="Times New Roman" panose="02020603050405020304" pitchFamily="18" charset="0"/>
            </a:endParaRPr>
          </a:p>
          <a:p>
            <a:pPr marL="0" indent="0" eaLnBrk="1" hangingPunct="1">
              <a:buNone/>
            </a:pPr>
            <a:r>
              <a:rPr lang="en-US" altLang="en-US" sz="2400" dirty="0" smtClean="0">
                <a:latin typeface="Times New Roman" panose="02020603050405020304" pitchFamily="18" charset="0"/>
                <a:cs typeface="Times New Roman" panose="02020603050405020304" pitchFamily="18" charset="0"/>
              </a:rPr>
              <a:t> </a:t>
            </a:r>
          </a:p>
        </p:txBody>
      </p:sp>
    </p:spTree>
  </p:cSld>
  <p:clrMapOvr>
    <a:masterClrMapping/>
  </p:clrMapOvr>
  <p:transition spd="slow">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References</a:t>
            </a:r>
          </a:p>
        </p:txBody>
      </p:sp>
      <p:sp>
        <p:nvSpPr>
          <p:cNvPr id="8195" name="Rectangle 3"/>
          <p:cNvSpPr>
            <a:spLocks noGrp="1" noChangeArrowheads="1"/>
          </p:cNvSpPr>
          <p:nvPr>
            <p:ph type="body" idx="1"/>
          </p:nvPr>
        </p:nvSpPr>
        <p:spPr/>
        <p:txBody>
          <a:bodyPr/>
          <a:lstStyle/>
          <a:p>
            <a:r>
              <a:rPr lang="en-US" sz="2000" dirty="0" err="1">
                <a:effectLst>
                  <a:outerShdw blurRad="38100" dist="19050" dir="2700000" algn="tl">
                    <a:schemeClr val="dk1">
                      <a:alpha val="40000"/>
                    </a:schemeClr>
                  </a:outerShdw>
                </a:effectLst>
                <a:latin typeface="Arial" panose="020B0604020202020204" pitchFamily="34" charset="0"/>
                <a:cs typeface="Arial" panose="020B0604020202020204" pitchFamily="34" charset="0"/>
              </a:rPr>
              <a:t>Festinger</a:t>
            </a:r>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L., &amp; </a:t>
            </a:r>
            <a:r>
              <a:rPr lang="en-US" sz="2000" dirty="0" err="1">
                <a:effectLst>
                  <a:outerShdw blurRad="38100" dist="19050" dir="2700000" algn="tl">
                    <a:schemeClr val="dk1">
                      <a:alpha val="40000"/>
                    </a:schemeClr>
                  </a:outerShdw>
                </a:effectLst>
                <a:latin typeface="Arial" panose="020B0604020202020204" pitchFamily="34" charset="0"/>
                <a:cs typeface="Arial" panose="020B0604020202020204" pitchFamily="34" charset="0"/>
              </a:rPr>
              <a:t>Carlsmith</a:t>
            </a:r>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J.M. (1959). Cognitive consequences in forced compliance. </a:t>
            </a:r>
            <a:r>
              <a:rPr lang="en-US" sz="2000" i="1"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Journal of Abnormal Social </a:t>
            </a:r>
            <a:r>
              <a:rPr lang="en-US" sz="2000" i="1" dirty="0" err="1">
                <a:effectLst>
                  <a:outerShdw blurRad="38100" dist="19050" dir="2700000" algn="tl">
                    <a:schemeClr val="dk1">
                      <a:alpha val="40000"/>
                    </a:schemeClr>
                  </a:outerShdw>
                </a:effectLst>
                <a:latin typeface="Arial" panose="020B0604020202020204" pitchFamily="34" charset="0"/>
                <a:cs typeface="Arial" panose="020B0604020202020204" pitchFamily="34" charset="0"/>
              </a:rPr>
              <a:t>Pshychology</a:t>
            </a:r>
            <a:r>
              <a:rPr lang="en-US" sz="2000" i="1"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a:t>
            </a:r>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203-210.</a:t>
            </a:r>
            <a:endParaRPr lang="en-US" sz="2000" dirty="0">
              <a:latin typeface="Arial" panose="020B0604020202020204" pitchFamily="34" charset="0"/>
              <a:cs typeface="Arial" panose="020B0604020202020204" pitchFamily="34" charset="0"/>
            </a:endParaRPr>
          </a:p>
          <a:p>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Guardian News and Media. (2015). How to </a:t>
            </a:r>
            <a:r>
              <a:rPr lang="en-US" sz="2000" dirty="0" err="1">
                <a:effectLst>
                  <a:outerShdw blurRad="38100" dist="19050" dir="2700000" algn="tl">
                    <a:schemeClr val="dk1">
                      <a:alpha val="40000"/>
                    </a:schemeClr>
                  </a:outerShdw>
                </a:effectLst>
                <a:latin typeface="Arial" panose="020B0604020202020204" pitchFamily="34" charset="0"/>
                <a:cs typeface="Arial" panose="020B0604020202020204" pitchFamily="34" charset="0"/>
              </a:rPr>
              <a:t>recognise</a:t>
            </a:r>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and overcome your unconscious bias. The Guardian. Retrieved March 28, 2022, from </a:t>
            </a:r>
            <a:r>
              <a:rPr lang="en-US" sz="2000" u="sng" dirty="0">
                <a:effectLst>
                  <a:outerShdw blurRad="38100" dist="19050" dir="2700000" algn="tl">
                    <a:schemeClr val="dk1">
                      <a:alpha val="40000"/>
                    </a:schemeClr>
                  </a:outerShdw>
                </a:effectLst>
                <a:latin typeface="Arial" panose="020B0604020202020204" pitchFamily="34" charset="0"/>
                <a:cs typeface="Arial" panose="020B0604020202020204" pitchFamily="34" charset="0"/>
                <a:hlinkClick r:id="rId2"/>
              </a:rPr>
              <a:t>https://www.theguardian.com/women-in-leadership/2015/dec/14/recognise-overcome-unconscious-bias</a:t>
            </a:r>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Munch-</a:t>
            </a:r>
            <a:r>
              <a:rPr lang="en-US" sz="2000" dirty="0" err="1">
                <a:effectLst>
                  <a:outerShdw blurRad="38100" dist="19050" dir="2700000" algn="tl">
                    <a:schemeClr val="dk1">
                      <a:alpha val="40000"/>
                    </a:schemeClr>
                  </a:outerShdw>
                </a:effectLst>
                <a:latin typeface="Arial" panose="020B0604020202020204" pitchFamily="34" charset="0"/>
                <a:cs typeface="Arial" panose="020B0604020202020204" pitchFamily="34" charset="0"/>
              </a:rPr>
              <a:t>Jurisic</a:t>
            </a:r>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D. M. (2020). The right to feel comfortable: implicit bias and the moral potential of discomfort. </a:t>
            </a:r>
            <a:r>
              <a:rPr lang="en-US" sz="2000" i="1"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Ethical Theory &amp; Moral Practice</a:t>
            </a:r>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a:t>
            </a:r>
            <a:r>
              <a:rPr lang="en-US" sz="2000" i="1"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23</a:t>
            </a:r>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(1), 237–250. </a:t>
            </a:r>
            <a:r>
              <a:rPr lang="en-US" sz="2000" u="sng" dirty="0">
                <a:effectLst>
                  <a:outerShdw blurRad="38100" dist="19050" dir="2700000" algn="tl">
                    <a:schemeClr val="dk1">
                      <a:alpha val="40000"/>
                    </a:schemeClr>
                  </a:outerShdw>
                </a:effectLst>
                <a:latin typeface="Arial" panose="020B0604020202020204" pitchFamily="34" charset="0"/>
                <a:cs typeface="Arial" panose="020B0604020202020204" pitchFamily="34" charset="0"/>
                <a:hlinkClick r:id="rId3"/>
              </a:rPr>
              <a:t>https://doi-org.ezproxy.lib.ou.edu/10.1007/s10677-020-10064-5</a:t>
            </a:r>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Zheng, R. (2016). </a:t>
            </a:r>
            <a:r>
              <a:rPr lang="en-US" sz="2000" dirty="0" err="1">
                <a:effectLst>
                  <a:outerShdw blurRad="38100" dist="19050" dir="2700000" algn="tl">
                    <a:schemeClr val="dk1">
                      <a:alpha val="40000"/>
                    </a:schemeClr>
                  </a:outerShdw>
                </a:effectLst>
                <a:latin typeface="Arial" panose="020B0604020202020204" pitchFamily="34" charset="0"/>
                <a:cs typeface="Arial" panose="020B0604020202020204" pitchFamily="34" charset="0"/>
              </a:rPr>
              <a:t>Attributability</a:t>
            </a:r>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accountability, and implicit bias. In: Brownstein M., Saul, J. (</a:t>
            </a:r>
            <a:r>
              <a:rPr lang="en-US" sz="2000" dirty="0" err="1">
                <a:effectLst>
                  <a:outerShdw blurRad="38100" dist="19050" dir="2700000" algn="tl">
                    <a:schemeClr val="dk1">
                      <a:alpha val="40000"/>
                    </a:schemeClr>
                  </a:outerShdw>
                </a:effectLst>
                <a:latin typeface="Arial" panose="020B0604020202020204" pitchFamily="34" charset="0"/>
                <a:cs typeface="Arial" panose="020B0604020202020204" pitchFamily="34" charset="0"/>
              </a:rPr>
              <a:t>eds</a:t>
            </a:r>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a:t>
            </a:r>
            <a:r>
              <a:rPr lang="en-US" sz="2000" u="sng"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Implicit bias and philosophy</a:t>
            </a:r>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 </a:t>
            </a:r>
            <a:r>
              <a:rPr lang="en-US" sz="2000" i="1"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Oxford University Press, </a:t>
            </a:r>
            <a:r>
              <a:rPr lang="en-US" sz="2000" dirty="0">
                <a:effectLst>
                  <a:outerShdw blurRad="38100" dist="19050" dir="2700000" algn="tl">
                    <a:schemeClr val="dk1">
                      <a:alpha val="40000"/>
                    </a:schemeClr>
                  </a:outerShdw>
                </a:effectLst>
                <a:latin typeface="Arial" panose="020B0604020202020204" pitchFamily="34" charset="0"/>
                <a:cs typeface="Arial" panose="020B0604020202020204" pitchFamily="34" charset="0"/>
              </a:rPr>
              <a:t>New York. </a:t>
            </a:r>
            <a:endParaRPr lang="en-US" sz="2000" dirty="0">
              <a:latin typeface="Arial" panose="020B0604020202020204" pitchFamily="34" charset="0"/>
              <a:cs typeface="Arial" panose="020B0604020202020204" pitchFamily="34" charset="0"/>
            </a:endParaRPr>
          </a:p>
          <a:p>
            <a:pPr eaLnBrk="1" hangingPunct="1"/>
            <a:endParaRPr lang="en-US" altLang="en-US" dirty="0" smtClean="0"/>
          </a:p>
        </p:txBody>
      </p:sp>
    </p:spTree>
    <p:extLst>
      <p:ext uri="{BB962C8B-B14F-4D97-AF65-F5344CB8AC3E}">
        <p14:creationId xmlns:p14="http://schemas.microsoft.com/office/powerpoint/2010/main" val="2942126890"/>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Overview</a:t>
            </a:r>
          </a:p>
        </p:txBody>
      </p:sp>
      <p:sp>
        <p:nvSpPr>
          <p:cNvPr id="5123" name="Rectangle 3"/>
          <p:cNvSpPr>
            <a:spLocks noGrp="1" noChangeArrowheads="1"/>
          </p:cNvSpPr>
          <p:nvPr>
            <p:ph type="body" idx="1"/>
          </p:nvPr>
        </p:nvSpPr>
        <p:spPr>
          <a:xfrm>
            <a:off x="457200" y="1219200"/>
            <a:ext cx="8153400" cy="5181600"/>
          </a:xfrm>
        </p:spPr>
        <p:txBody>
          <a:bodyPr/>
          <a:lstStyle/>
          <a:p>
            <a:pPr eaLnBrk="1" hangingPunct="1"/>
            <a:endParaRPr lang="en-US" altLang="en-US" sz="2400" dirty="0" smtClean="0">
              <a:latin typeface="Times New Roman" panose="02020603050405020304" pitchFamily="18" charset="0"/>
              <a:cs typeface="Times New Roman" panose="02020603050405020304" pitchFamily="18" charset="0"/>
            </a:endParaRPr>
          </a:p>
          <a:p>
            <a:r>
              <a:rPr lang="en-US" altLang="en-US" sz="2400" dirty="0">
                <a:latin typeface="Arial" panose="020B0604020202020204" pitchFamily="34" charset="0"/>
                <a:cs typeface="Arial" panose="020B0604020202020204" pitchFamily="34" charset="0"/>
              </a:rPr>
              <a:t>Understanding the purpose of bias</a:t>
            </a:r>
          </a:p>
          <a:p>
            <a:pPr marL="0" indent="0" eaLnBrk="1" hangingPunct="1">
              <a:buNone/>
            </a:pPr>
            <a:endParaRPr lang="en-US" altLang="en-US" sz="2400" dirty="0">
              <a:latin typeface="Arial" panose="020B0604020202020204" pitchFamily="34" charset="0"/>
              <a:cs typeface="Arial" panose="020B0604020202020204" pitchFamily="34" charset="0"/>
            </a:endParaRPr>
          </a:p>
          <a:p>
            <a:pPr eaLnBrk="1" hangingPunct="1"/>
            <a:r>
              <a:rPr lang="en-US" altLang="en-US" sz="2400" dirty="0" smtClean="0">
                <a:latin typeface="Arial" panose="020B0604020202020204" pitchFamily="34" charset="0"/>
                <a:cs typeface="Arial" panose="020B0604020202020204" pitchFamily="34" charset="0"/>
              </a:rPr>
              <a:t>Understanding how bias affects our decision making</a:t>
            </a:r>
          </a:p>
          <a:p>
            <a:pPr eaLnBrk="1" hangingPunct="1"/>
            <a:endParaRPr lang="en-US" altLang="en-US" sz="2400" dirty="0" smtClean="0">
              <a:latin typeface="Arial" panose="020B0604020202020204" pitchFamily="34" charset="0"/>
              <a:cs typeface="Arial" panose="020B0604020202020204" pitchFamily="34" charset="0"/>
            </a:endParaRPr>
          </a:p>
          <a:p>
            <a:pPr eaLnBrk="1" hangingPunct="1"/>
            <a:r>
              <a:rPr lang="en-US" altLang="en-US" sz="2400" dirty="0" smtClean="0">
                <a:latin typeface="Arial" panose="020B0604020202020204" pitchFamily="34" charset="0"/>
                <a:cs typeface="Arial" panose="020B0604020202020204" pitchFamily="34" charset="0"/>
              </a:rPr>
              <a:t>Identifying various types of bias</a:t>
            </a:r>
          </a:p>
          <a:p>
            <a:pPr marL="0" indent="0" eaLnBrk="1" hangingPunct="1">
              <a:buNone/>
            </a:pPr>
            <a:endParaRPr lang="en-US" altLang="en-US" sz="2400" dirty="0" smtClean="0">
              <a:latin typeface="Arial" panose="020B0604020202020204" pitchFamily="34" charset="0"/>
              <a:cs typeface="Arial" panose="020B0604020202020204" pitchFamily="34" charset="0"/>
            </a:endParaRPr>
          </a:p>
          <a:p>
            <a:pPr eaLnBrk="1" hangingPunct="1"/>
            <a:r>
              <a:rPr lang="en-US" altLang="en-US" sz="2400" dirty="0" smtClean="0">
                <a:latin typeface="Arial" panose="020B0604020202020204" pitchFamily="34" charset="0"/>
                <a:cs typeface="Arial" panose="020B0604020202020204" pitchFamily="34" charset="0"/>
              </a:rPr>
              <a:t>Recognizing when a statement or opinion causes discomfort and processing through that discomfort</a:t>
            </a:r>
          </a:p>
          <a:p>
            <a:pPr marL="0" indent="0" eaLnBrk="1" hangingPunct="1">
              <a:buNone/>
            </a:pPr>
            <a:endParaRPr lang="en-US" altLang="en-US" sz="2400" dirty="0" smtClean="0">
              <a:latin typeface="Arial" panose="020B0604020202020204" pitchFamily="34" charset="0"/>
              <a:cs typeface="Arial" panose="020B0604020202020204" pitchFamily="34" charset="0"/>
            </a:endParaRPr>
          </a:p>
          <a:p>
            <a:pPr eaLnBrk="1" hangingPunct="1"/>
            <a:r>
              <a:rPr lang="en-US" altLang="en-US" sz="2400" dirty="0" smtClean="0">
                <a:latin typeface="Arial" panose="020B0604020202020204" pitchFamily="34" charset="0"/>
                <a:cs typeface="Arial" panose="020B0604020202020204" pitchFamily="34" charset="0"/>
              </a:rPr>
              <a:t>Discussing unconditional positive regard</a:t>
            </a:r>
          </a:p>
          <a:p>
            <a:pPr marL="0" indent="0" eaLnBrk="1" hangingPunct="1">
              <a:buNone/>
            </a:pPr>
            <a:endParaRPr lang="en-US" altLang="en-US" sz="2400" dirty="0" smtClean="0">
              <a:latin typeface="Times New Roman" panose="02020603050405020304" pitchFamily="18" charset="0"/>
              <a:cs typeface="Times New Roman" panose="02020603050405020304" pitchFamily="18" charset="0"/>
            </a:endParaRPr>
          </a:p>
          <a:p>
            <a:pPr eaLnBrk="1" hangingPunct="1"/>
            <a:endParaRPr lang="en-US" altLang="en-US" dirty="0" smtClean="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Neurological </a:t>
            </a:r>
            <a:r>
              <a:rPr lang="en-US" altLang="en-US" b="1" dirty="0" smtClean="0">
                <a:latin typeface="Arial" panose="020B0604020202020204" pitchFamily="34" charset="0"/>
                <a:cs typeface="Arial" panose="020B0604020202020204" pitchFamily="34" charset="0"/>
              </a:rPr>
              <a:t>basis </a:t>
            </a:r>
            <a:r>
              <a:rPr lang="en-US" altLang="en-US" b="1" dirty="0" smtClean="0">
                <a:latin typeface="Arial" panose="020B0604020202020204" pitchFamily="34" charset="0"/>
                <a:cs typeface="Arial" panose="020B0604020202020204" pitchFamily="34" charset="0"/>
              </a:rPr>
              <a:t>of bias</a:t>
            </a:r>
          </a:p>
        </p:txBody>
      </p:sp>
      <p:sp>
        <p:nvSpPr>
          <p:cNvPr id="6147" name="Rectangle 5"/>
          <p:cNvSpPr>
            <a:spLocks noGrp="1" noChangeArrowheads="1"/>
          </p:cNvSpPr>
          <p:nvPr>
            <p:ph type="body" sz="half" idx="1"/>
          </p:nvPr>
        </p:nvSpPr>
        <p:spPr>
          <a:xfrm>
            <a:off x="457200" y="1219200"/>
            <a:ext cx="8229600" cy="5410200"/>
          </a:xfrm>
        </p:spPr>
        <p:txBody>
          <a:bodyPr/>
          <a:lstStyle/>
          <a:p>
            <a:r>
              <a:rPr lang="en-US" dirty="0">
                <a:latin typeface="Arial" panose="020B0604020202020204" pitchFamily="34" charset="0"/>
                <a:cs typeface="Arial" panose="020B0604020202020204" pitchFamily="34" charset="0"/>
              </a:rPr>
              <a:t>Implicit bias occurs because of the brain's</a:t>
            </a:r>
            <a:r>
              <a:rPr lang="en-US" b="1" dirty="0">
                <a:latin typeface="Arial" panose="020B0604020202020204" pitchFamily="34" charset="0"/>
                <a:cs typeface="Arial" panose="020B0604020202020204" pitchFamily="34" charset="0"/>
              </a:rPr>
              <a:t> natural tendency to look for patterns and associations in the world</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Our brain’s </a:t>
            </a:r>
            <a:r>
              <a:rPr lang="en-US" dirty="0">
                <a:latin typeface="Arial" panose="020B0604020202020204" pitchFamily="34" charset="0"/>
                <a:cs typeface="Arial" panose="020B0604020202020204" pitchFamily="34" charset="0"/>
              </a:rPr>
              <a:t>ability to store, process, and apply information </a:t>
            </a:r>
            <a:r>
              <a:rPr lang="en-US" dirty="0" smtClean="0">
                <a:latin typeface="Arial" panose="020B0604020202020204" pitchFamily="34" charset="0"/>
                <a:cs typeface="Arial" panose="020B0604020202020204" pitchFamily="34" charset="0"/>
              </a:rPr>
              <a:t>to form associations </a:t>
            </a:r>
            <a:r>
              <a:rPr lang="en-US" dirty="0">
                <a:latin typeface="Arial" panose="020B0604020202020204" pitchFamily="34" charset="0"/>
                <a:cs typeface="Arial" panose="020B0604020202020204" pitchFamily="34" charset="0"/>
              </a:rPr>
              <a:t>about the </a:t>
            </a:r>
            <a:r>
              <a:rPr lang="en-US" dirty="0" smtClean="0">
                <a:latin typeface="Arial" panose="020B0604020202020204" pitchFamily="34" charset="0"/>
                <a:cs typeface="Arial" panose="020B0604020202020204" pitchFamily="34" charset="0"/>
              </a:rPr>
              <a:t>world around us is critical to our survival.</a:t>
            </a:r>
          </a:p>
          <a:p>
            <a:r>
              <a:rPr lang="en-US" dirty="0" smtClean="0">
                <a:latin typeface="Arial" panose="020B0604020202020204" pitchFamily="34" charset="0"/>
                <a:cs typeface="Arial" panose="020B0604020202020204" pitchFamily="34" charset="0"/>
              </a:rPr>
              <a:t>Bias </a:t>
            </a:r>
            <a:r>
              <a:rPr lang="en-US" dirty="0">
                <a:latin typeface="Arial" panose="020B0604020202020204" pitchFamily="34" charset="0"/>
                <a:cs typeface="Arial" panose="020B0604020202020204" pitchFamily="34" charset="0"/>
              </a:rPr>
              <a:t>is a human trait resulting from </a:t>
            </a:r>
            <a:r>
              <a:rPr lang="en-US" dirty="0" smtClean="0">
                <a:latin typeface="Arial" panose="020B0604020202020204" pitchFamily="34" charset="0"/>
                <a:cs typeface="Arial" panose="020B0604020202020204" pitchFamily="34" charset="0"/>
              </a:rPr>
              <a:t>the need </a:t>
            </a:r>
            <a:r>
              <a:rPr lang="en-US" dirty="0">
                <a:latin typeface="Arial" panose="020B0604020202020204" pitchFamily="34" charset="0"/>
                <a:cs typeface="Arial" panose="020B0604020202020204" pitchFamily="34" charset="0"/>
              </a:rPr>
              <a:t>to classify </a:t>
            </a:r>
            <a:r>
              <a:rPr lang="en-US" dirty="0" smtClean="0">
                <a:latin typeface="Arial" panose="020B0604020202020204" pitchFamily="34" charset="0"/>
                <a:cs typeface="Arial" panose="020B0604020202020204" pitchFamily="34" charset="0"/>
              </a:rPr>
              <a:t>individuals, situations, and experiences </a:t>
            </a:r>
            <a:r>
              <a:rPr lang="en-US" dirty="0">
                <a:latin typeface="Arial" panose="020B0604020202020204" pitchFamily="34" charset="0"/>
                <a:cs typeface="Arial" panose="020B0604020202020204" pitchFamily="34" charset="0"/>
              </a:rPr>
              <a:t>into categories as we strive to quickly process information and make sense of the </a:t>
            </a:r>
            <a:r>
              <a:rPr lang="en-US" dirty="0" smtClean="0">
                <a:latin typeface="Arial" panose="020B0604020202020204" pitchFamily="34" charset="0"/>
                <a:cs typeface="Arial" panose="020B0604020202020204" pitchFamily="34" charset="0"/>
              </a:rPr>
              <a:t>world.  The decision making process often occurs beneath out level of consciousness.</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altLang="en-US" dirty="0" smtClean="0">
              <a:latin typeface="Arial" panose="020B0604020202020204" pitchFamily="34" charset="0"/>
              <a:cs typeface="Arial" panose="020B0604020202020204" pitchFamily="34" charset="0"/>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Bias exists in all our brains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19200"/>
            <a:ext cx="8229600" cy="5181600"/>
          </a:xfrm>
        </p:spPr>
        <p:txBody>
          <a:bodyPr/>
          <a:lstStyle/>
          <a:p>
            <a:r>
              <a:rPr lang="en-US" dirty="0" smtClean="0">
                <a:latin typeface="Arial" panose="020B0604020202020204" pitchFamily="34" charset="0"/>
                <a:cs typeface="Arial" panose="020B0604020202020204" pitchFamily="34" charset="0"/>
              </a:rPr>
              <a:t>Human brains, through the amygdala, process many billions of stimuli each day.  Most of this processing happens in an instant, unconsciously.</a:t>
            </a:r>
          </a:p>
          <a:p>
            <a:pPr>
              <a:buFont typeface="Arial" panose="020B0604020202020204" pitchFamily="34" charset="0"/>
              <a:buChar char="•"/>
            </a:pPr>
            <a:r>
              <a:rPr lang="en-US" dirty="0" smtClean="0">
                <a:latin typeface="Arial" panose="020B0604020202020204" pitchFamily="34" charset="0"/>
                <a:cs typeface="Arial" panose="020B0604020202020204" pitchFamily="34" charset="0"/>
              </a:rPr>
              <a:t>Through experience and time, unconscious biases develop and are applied to similar situations without our conscious awareness throughout our daily lives.  </a:t>
            </a:r>
          </a:p>
          <a:p>
            <a:pPr>
              <a:buFont typeface="Arial" panose="020B0604020202020204" pitchFamily="34" charset="0"/>
              <a:buChar char="•"/>
            </a:pPr>
            <a:r>
              <a:rPr lang="en-US" dirty="0" smtClean="0">
                <a:latin typeface="Arial" panose="020B0604020202020204" pitchFamily="34" charset="0"/>
                <a:cs typeface="Arial" panose="020B0604020202020204" pitchFamily="34" charset="0"/>
              </a:rPr>
              <a:t>Instantaneous, often emotional and irrational reactions (rather than response) come from the amygdala in it’s capacity to ensure survival.</a:t>
            </a:r>
          </a:p>
        </p:txBody>
      </p:sp>
    </p:spTree>
    <p:extLst>
      <p:ext uri="{BB962C8B-B14F-4D97-AF65-F5344CB8AC3E}">
        <p14:creationId xmlns:p14="http://schemas.microsoft.com/office/powerpoint/2010/main" val="44857198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b="1" dirty="0" smtClean="0">
                <a:latin typeface="Arial" panose="020B0604020202020204" pitchFamily="34" charset="0"/>
                <a:cs typeface="Arial" panose="020B0604020202020204" pitchFamily="34" charset="0"/>
              </a:rPr>
              <a:t>Implicit vs. Explicit Bias</a:t>
            </a:r>
          </a:p>
        </p:txBody>
      </p:sp>
      <p:sp>
        <p:nvSpPr>
          <p:cNvPr id="7171" name="Rectangle 3"/>
          <p:cNvSpPr>
            <a:spLocks noGrp="1" noChangeArrowheads="1"/>
          </p:cNvSpPr>
          <p:nvPr>
            <p:ph type="body" idx="1"/>
          </p:nvPr>
        </p:nvSpPr>
        <p:spPr>
          <a:xfrm>
            <a:off x="457200" y="1219200"/>
            <a:ext cx="8229600" cy="5410200"/>
          </a:xfrm>
        </p:spPr>
        <p:txBody>
          <a:bodyPr/>
          <a:lstStyle/>
          <a:p>
            <a:r>
              <a:rPr lang="en-US" dirty="0">
                <a:latin typeface="Arial" panose="020B0604020202020204" pitchFamily="34" charset="0"/>
                <a:cs typeface="Arial" panose="020B0604020202020204" pitchFamily="34" charset="0"/>
              </a:rPr>
              <a:t>Explicit bias is </a:t>
            </a:r>
            <a:r>
              <a:rPr lang="en-US" i="1" dirty="0" smtClean="0">
                <a:latin typeface="Arial" panose="020B0604020202020204" pitchFamily="34" charset="0"/>
                <a:cs typeface="Arial" panose="020B0604020202020204" pitchFamily="34" charset="0"/>
              </a:rPr>
              <a:t>overt</a:t>
            </a:r>
            <a:r>
              <a:rPr lang="en-US" dirty="0" smtClean="0">
                <a:latin typeface="Arial" panose="020B0604020202020204" pitchFamily="34" charset="0"/>
                <a:cs typeface="Arial" panose="020B0604020202020204" pitchFamily="34" charset="0"/>
              </a:rPr>
              <a:t>.  If explicit bias is a problem in our work, we are in the wrong line of work.  Explicit bias is those biases that we are aware of.  These are obviously easy to recognize and overcome.</a:t>
            </a:r>
          </a:p>
          <a:p>
            <a:r>
              <a:rPr lang="en-US" dirty="0" smtClean="0">
                <a:latin typeface="Arial" panose="020B0604020202020204" pitchFamily="34" charset="0"/>
                <a:cs typeface="Arial" panose="020B0604020202020204" pitchFamily="34" charset="0"/>
              </a:rPr>
              <a:t>Implicit </a:t>
            </a:r>
            <a:r>
              <a:rPr lang="en-US" dirty="0" smtClean="0">
                <a:latin typeface="Arial" panose="020B0604020202020204" pitchFamily="34" charset="0"/>
                <a:cs typeface="Arial" panose="020B0604020202020204" pitchFamily="34" charset="0"/>
              </a:rPr>
              <a:t>bias is </a:t>
            </a:r>
            <a:r>
              <a:rPr lang="en-US" i="1" dirty="0" smtClean="0">
                <a:latin typeface="Arial" panose="020B0604020202020204" pitchFamily="34" charset="0"/>
                <a:cs typeface="Arial" panose="020B0604020202020204" pitchFamily="34" charset="0"/>
              </a:rPr>
              <a:t>covert</a:t>
            </a:r>
            <a:r>
              <a:rPr lang="en-US" dirty="0" smtClean="0">
                <a:latin typeface="Arial" panose="020B0604020202020204" pitchFamily="34" charset="0"/>
                <a:cs typeface="Arial" panose="020B0604020202020204" pitchFamily="34" charset="0"/>
              </a:rPr>
              <a:t>.  It </a:t>
            </a:r>
            <a:r>
              <a:rPr lang="en-US" dirty="0">
                <a:latin typeface="Arial" panose="020B0604020202020204" pitchFamily="34" charset="0"/>
                <a:cs typeface="Arial" panose="020B0604020202020204" pitchFamily="34" charset="0"/>
              </a:rPr>
              <a:t>is an automatic positive or negative preference </a:t>
            </a:r>
            <a:r>
              <a:rPr lang="en-US" dirty="0" smtClean="0">
                <a:latin typeface="Arial" panose="020B0604020202020204" pitchFamily="34" charset="0"/>
                <a:cs typeface="Arial" panose="020B0604020202020204" pitchFamily="34" charset="0"/>
              </a:rPr>
              <a:t>based </a:t>
            </a:r>
            <a:r>
              <a:rPr lang="en-US" dirty="0">
                <a:latin typeface="Arial" panose="020B0604020202020204" pitchFamily="34" charset="0"/>
                <a:cs typeface="Arial" panose="020B0604020202020204" pitchFamily="34" charset="0"/>
              </a:rPr>
              <a:t>on one’s </a:t>
            </a:r>
            <a:r>
              <a:rPr lang="en-US" dirty="0" smtClean="0">
                <a:latin typeface="Arial" panose="020B0604020202020204" pitchFamily="34" charset="0"/>
                <a:cs typeface="Arial" panose="020B0604020202020204" pitchFamily="34" charset="0"/>
              </a:rPr>
              <a:t>subconscious. Implicit </a:t>
            </a:r>
            <a:r>
              <a:rPr lang="en-US" dirty="0">
                <a:latin typeface="Arial" panose="020B0604020202020204" pitchFamily="34" charset="0"/>
                <a:cs typeface="Arial" panose="020B0604020202020204" pitchFamily="34" charset="0"/>
              </a:rPr>
              <a:t>bias can be just as problematic as explicit bias, because both may produce discriminatory behavior. </a:t>
            </a:r>
            <a:r>
              <a:rPr lang="en-US" dirty="0" smtClean="0">
                <a:latin typeface="Arial" panose="020B0604020202020204" pitchFamily="34" charset="0"/>
                <a:cs typeface="Arial" panose="020B0604020202020204" pitchFamily="34" charset="0"/>
              </a:rPr>
              <a:t>We are often unaware when our </a:t>
            </a:r>
            <a:r>
              <a:rPr lang="en-US" dirty="0">
                <a:latin typeface="Arial" panose="020B0604020202020204" pitchFamily="34" charset="0"/>
                <a:cs typeface="Arial" panose="020B0604020202020204" pitchFamily="34" charset="0"/>
              </a:rPr>
              <a:t>biases, rather than the facts of a situation, are driving </a:t>
            </a:r>
            <a:r>
              <a:rPr lang="en-US" dirty="0" smtClean="0">
                <a:latin typeface="Arial" panose="020B0604020202020204" pitchFamily="34" charset="0"/>
                <a:cs typeface="Arial" panose="020B0604020202020204" pitchFamily="34" charset="0"/>
              </a:rPr>
              <a:t>our </a:t>
            </a:r>
            <a:r>
              <a:rPr lang="en-US" dirty="0">
                <a:latin typeface="Arial" panose="020B0604020202020204" pitchFamily="34" charset="0"/>
                <a:cs typeface="Arial" panose="020B0604020202020204" pitchFamily="34" charset="0"/>
              </a:rPr>
              <a:t>decision-making. </a:t>
            </a:r>
            <a:endParaRPr lang="en-US" altLang="en-US" dirty="0" smtClean="0">
              <a:latin typeface="Arial" panose="020B0604020202020204" pitchFamily="34" charset="0"/>
              <a:cs typeface="Arial" panose="020B0604020202020204" pitchFamily="34" charset="0"/>
            </a:endParaRP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bias within child welfare</a:t>
            </a:r>
            <a:endParaRPr lang="en-US" dirty="0"/>
          </a:p>
        </p:txBody>
      </p:sp>
      <p:sp>
        <p:nvSpPr>
          <p:cNvPr id="3" name="Content Placeholder 2"/>
          <p:cNvSpPr>
            <a:spLocks noGrp="1"/>
          </p:cNvSpPr>
          <p:nvPr>
            <p:ph idx="1"/>
          </p:nvPr>
        </p:nvSpPr>
        <p:spPr>
          <a:xfrm>
            <a:off x="457200" y="1219200"/>
            <a:ext cx="8229600" cy="5181600"/>
          </a:xfrm>
        </p:spPr>
        <p:txBody>
          <a:bodyPr/>
          <a:lstStyle/>
          <a:p>
            <a:endParaRPr lang="en-US" dirty="0" smtClean="0"/>
          </a:p>
          <a:p>
            <a:r>
              <a:rPr lang="en-US" dirty="0" smtClean="0"/>
              <a:t>Social media</a:t>
            </a:r>
          </a:p>
          <a:p>
            <a:endParaRPr lang="en-US" dirty="0"/>
          </a:p>
          <a:p>
            <a:r>
              <a:rPr lang="en-US" dirty="0" smtClean="0"/>
              <a:t>Previous caseworker(s), notes, court reports, and so forth</a:t>
            </a:r>
          </a:p>
          <a:p>
            <a:endParaRPr lang="en-US" dirty="0"/>
          </a:p>
          <a:p>
            <a:r>
              <a:rPr lang="en-US" dirty="0" smtClean="0"/>
              <a:t>Experiences with the family in other context(s)</a:t>
            </a:r>
          </a:p>
          <a:p>
            <a:endParaRPr lang="en-US" dirty="0"/>
          </a:p>
          <a:p>
            <a:r>
              <a:rPr lang="en-US" dirty="0" smtClean="0"/>
              <a:t>Confirmation bias (only attending to facts that confirm the hypothesis one has already formed)</a:t>
            </a:r>
          </a:p>
          <a:p>
            <a:endParaRPr lang="en-US" dirty="0"/>
          </a:p>
          <a:p>
            <a:endParaRPr lang="en-US" dirty="0"/>
          </a:p>
        </p:txBody>
      </p:sp>
    </p:spTree>
    <p:extLst>
      <p:ext uri="{BB962C8B-B14F-4D97-AF65-F5344CB8AC3E}">
        <p14:creationId xmlns:p14="http://schemas.microsoft.com/office/powerpoint/2010/main" val="463116542"/>
      </p:ext>
    </p:extLst>
  </p:cSld>
  <p:clrMapOvr>
    <a:masterClrMapping/>
  </p:clrMapOvr>
  <p:transition spd="slow">
    <p:fade/>
  </p:transition>
</p:sld>
</file>

<file path=ppt/theme/theme1.xml><?xml version="1.0" encoding="utf-8"?>
<a:theme xmlns:a="http://schemas.openxmlformats.org/drawingml/2006/main" name="NativeAmericanHeritageMonth_pres_TP10238373">
  <a:themeElements>
    <a:clrScheme name="Presentation on product or service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Presentation on product or service">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on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Presentation on product or servic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Presentation on product or servic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Presentation on product or servic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Presentation on product or service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Presentation on product or service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Native American Heritage Month presentation</Template>
  <TotalTime>5048</TotalTime>
  <Words>2682</Words>
  <Application>Microsoft Office PowerPoint</Application>
  <PresentationFormat>On-screen Show (4:3)</PresentationFormat>
  <Paragraphs>290</Paragraphs>
  <Slides>40</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Gill Sans MT</vt:lpstr>
      <vt:lpstr>Times New Roman</vt:lpstr>
      <vt:lpstr>NativeAmericanHeritageMonth_pres_TP10238373</vt:lpstr>
      <vt:lpstr>Overcoming Bias when working with returning families in child welfare</vt:lpstr>
      <vt:lpstr>Why learn more about bias?</vt:lpstr>
      <vt:lpstr>POLL </vt:lpstr>
      <vt:lpstr>Introduction to bias</vt:lpstr>
      <vt:lpstr>Overview</vt:lpstr>
      <vt:lpstr>Neurological basis of bias</vt:lpstr>
      <vt:lpstr>Bias exists in all our brains</vt:lpstr>
      <vt:lpstr>Implicit vs. Explicit Bias</vt:lpstr>
      <vt:lpstr>Origins of bias within child welfare</vt:lpstr>
      <vt:lpstr>Bias exists within ALL human brains!</vt:lpstr>
      <vt:lpstr>Video example</vt:lpstr>
      <vt:lpstr>Next presenter:</vt:lpstr>
      <vt:lpstr>Unintended Harm</vt:lpstr>
      <vt:lpstr>Unintended Harm: Example I</vt:lpstr>
      <vt:lpstr>Unintended Harm: Example II</vt:lpstr>
      <vt:lpstr>Unintended Harm: Example III</vt:lpstr>
      <vt:lpstr>Unintended Harm </vt:lpstr>
      <vt:lpstr>Reflection is Mitigation</vt:lpstr>
      <vt:lpstr>Practices for Mitigation </vt:lpstr>
      <vt:lpstr>Practices for Mitigation</vt:lpstr>
      <vt:lpstr>References</vt:lpstr>
      <vt:lpstr>Next Presenter:</vt:lpstr>
      <vt:lpstr>Placement Providers and Bias</vt:lpstr>
      <vt:lpstr>Biases against Foster Parents</vt:lpstr>
      <vt:lpstr>Resulting harm of biases if left unchecked</vt:lpstr>
      <vt:lpstr>Solutions to help foster parents with biases</vt:lpstr>
      <vt:lpstr>Solutions cont.</vt:lpstr>
      <vt:lpstr>ONSS Foster Parent Testimonials on Birth Parent Biases</vt:lpstr>
      <vt:lpstr>Sources</vt:lpstr>
      <vt:lpstr>Next presenter:</vt:lpstr>
      <vt:lpstr>Becoming comfortable with being uncomfortable when examining our own biases (Change is uncomfortable) </vt:lpstr>
      <vt:lpstr> </vt:lpstr>
      <vt:lpstr> Becoming comfortable with being        uncomfortable when examining our own biases (Change is uncomfortable)</vt:lpstr>
      <vt:lpstr>Becoming comfortable with being        uncomfortable when examining our own biases (Change is uncomfortable)</vt:lpstr>
      <vt:lpstr>Becoming comfortable with being        uncomfortable when examining our own biases (Change is uncomfortable)</vt:lpstr>
      <vt:lpstr>Becoming comfortable with being        uncomfortable when examining our own biases (Change is uncomfortable)</vt:lpstr>
      <vt:lpstr>Becoming comfortable with being        uncomfortable when examining our own biases (Change is uncomfortable)</vt:lpstr>
      <vt:lpstr>Wrapping up</vt:lpstr>
      <vt:lpstr>References</vt:lpstr>
      <vt:lpstr>References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Bias when working with returning families in child welfare</dc:title>
  <dc:subject/>
  <dc:creator>Ladonna Shadlow</dc:creator>
  <cp:keywords/>
  <dc:description/>
  <cp:lastModifiedBy>Ladonna Shadlow</cp:lastModifiedBy>
  <cp:revision>57</cp:revision>
  <dcterms:created xsi:type="dcterms:W3CDTF">2022-02-17T03:42:09Z</dcterms:created>
  <dcterms:modified xsi:type="dcterms:W3CDTF">2022-09-23T15:11:23Z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TC102383731033</vt:lpwstr>
  </property>
</Properties>
</file>