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67" r:id="rId6"/>
    <p:sldId id="271" r:id="rId7"/>
    <p:sldId id="285" r:id="rId8"/>
    <p:sldId id="279" r:id="rId9"/>
    <p:sldId id="286" r:id="rId10"/>
    <p:sldId id="275" r:id="rId11"/>
    <p:sldId id="284" r:id="rId12"/>
    <p:sldId id="288" r:id="rId13"/>
    <p:sldId id="281" r:id="rId14"/>
    <p:sldId id="282" r:id="rId15"/>
    <p:sldId id="276" r:id="rId16"/>
    <p:sldId id="287" r:id="rId17"/>
    <p:sldId id="277" r:id="rId18"/>
    <p:sldId id="278"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Cousineau" userId="7525eaeb-6653-4811-ab39-f6593d056d6f" providerId="ADAL" clId="{34504D61-D871-40C7-9F01-BCF883DC84AD}"/>
    <pc:docChg chg="modSld">
      <pc:chgData name="Ashley Cousineau" userId="7525eaeb-6653-4811-ab39-f6593d056d6f" providerId="ADAL" clId="{34504D61-D871-40C7-9F01-BCF883DC84AD}" dt="2022-09-22T19:20:47.150" v="3" actId="20577"/>
      <pc:docMkLst>
        <pc:docMk/>
      </pc:docMkLst>
      <pc:sldChg chg="modSp mod">
        <pc:chgData name="Ashley Cousineau" userId="7525eaeb-6653-4811-ab39-f6593d056d6f" providerId="ADAL" clId="{34504D61-D871-40C7-9F01-BCF883DC84AD}" dt="2022-09-22T19:20:43.502" v="1" actId="20577"/>
        <pc:sldMkLst>
          <pc:docMk/>
          <pc:sldMk cId="361617581" sldId="276"/>
        </pc:sldMkLst>
        <pc:spChg chg="mod">
          <ac:chgData name="Ashley Cousineau" userId="7525eaeb-6653-4811-ab39-f6593d056d6f" providerId="ADAL" clId="{34504D61-D871-40C7-9F01-BCF883DC84AD}" dt="2022-09-22T19:20:43.502" v="1" actId="20577"/>
          <ac:spMkLst>
            <pc:docMk/>
            <pc:sldMk cId="361617581" sldId="276"/>
            <ac:spMk id="2" creationId="{CCC65230-B9D9-4867-9837-4046811164BF}"/>
          </ac:spMkLst>
        </pc:spChg>
      </pc:sldChg>
      <pc:sldChg chg="modSp mod">
        <pc:chgData name="Ashley Cousineau" userId="7525eaeb-6653-4811-ab39-f6593d056d6f" providerId="ADAL" clId="{34504D61-D871-40C7-9F01-BCF883DC84AD}" dt="2022-09-22T19:20:47.150" v="3" actId="20577"/>
        <pc:sldMkLst>
          <pc:docMk/>
          <pc:sldMk cId="252937860" sldId="287"/>
        </pc:sldMkLst>
        <pc:spChg chg="mod">
          <ac:chgData name="Ashley Cousineau" userId="7525eaeb-6653-4811-ab39-f6593d056d6f" providerId="ADAL" clId="{34504D61-D871-40C7-9F01-BCF883DC84AD}" dt="2022-09-22T19:20:47.150" v="3" actId="20577"/>
          <ac:spMkLst>
            <pc:docMk/>
            <pc:sldMk cId="252937860" sldId="287"/>
            <ac:spMk id="2" creationId="{3AB97737-CC4D-414E-B6F0-17E40C184EF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dges.org/news-and-info/the-price-i-paid-for-being-a-good-judg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165909" y="168444"/>
            <a:ext cx="5931016" cy="4126310"/>
          </a:xfrm>
        </p:spPr>
        <p:txBody>
          <a:bodyPr>
            <a:normAutofit/>
          </a:bodyPr>
          <a:lstStyle/>
          <a:p>
            <a:pPr algn="ctr"/>
            <a:r>
              <a:rPr lang="en-US" sz="6000" dirty="0"/>
              <a:t>This or That: Ethical Conundrums in Child Welfare</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Conflicts of Interest: AZ Ethical Rule 1.7</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normAutofit/>
          </a:bodyPr>
          <a:lstStyle/>
          <a:p>
            <a:r>
              <a:rPr lang="en-US" b="1" dirty="0">
                <a:effectLst/>
              </a:rPr>
              <a:t>(a)</a:t>
            </a:r>
            <a:r>
              <a:rPr lang="en-US" dirty="0"/>
              <a:t> Except as provided in paragraph (b), a lawyer shall not represent a client if the representation involves a concurrent conflict of interest. A concurrent conflict of interest exists if: </a:t>
            </a:r>
            <a:r>
              <a:rPr lang="en-US" b="1" dirty="0">
                <a:effectLst/>
              </a:rPr>
              <a:t>(1)</a:t>
            </a:r>
            <a:r>
              <a:rPr lang="en-US" dirty="0"/>
              <a:t> the representation of one client will be directly adverse to another client; or </a:t>
            </a:r>
            <a:r>
              <a:rPr lang="en-US" b="1" dirty="0">
                <a:effectLst/>
              </a:rPr>
              <a:t>(2)</a:t>
            </a:r>
            <a:r>
              <a:rPr lang="en-US" dirty="0"/>
              <a:t> there is a significant risk that the representation of one or more clients will be materially limited by the lawyer's responsibilities to another client, a former client or a third person or by a personal interest of the lawyer.</a:t>
            </a:r>
          </a:p>
        </p:txBody>
      </p:sp>
    </p:spTree>
    <p:extLst>
      <p:ext uri="{BB962C8B-B14F-4D97-AF65-F5344CB8AC3E}">
        <p14:creationId xmlns:p14="http://schemas.microsoft.com/office/powerpoint/2010/main" val="283279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8ADD-AADF-4655-9EAE-C6979DEAEA98}"/>
              </a:ext>
            </a:extLst>
          </p:cNvPr>
          <p:cNvSpPr>
            <a:spLocks noGrp="1"/>
          </p:cNvSpPr>
          <p:nvPr>
            <p:ph type="title"/>
          </p:nvPr>
        </p:nvSpPr>
        <p:spPr/>
        <p:txBody>
          <a:bodyPr>
            <a:normAutofit fontScale="90000"/>
          </a:bodyPr>
          <a:lstStyle/>
          <a:p>
            <a:r>
              <a:rPr lang="en-US" dirty="0"/>
              <a:t>Child Representation &amp; Diminished Capacity: AZ Juvenile Rule 306(a)(1) &amp; Ethical Rule 1.14</a:t>
            </a:r>
          </a:p>
        </p:txBody>
      </p:sp>
      <p:sp>
        <p:nvSpPr>
          <p:cNvPr id="3" name="Content Placeholder 2">
            <a:extLst>
              <a:ext uri="{FF2B5EF4-FFF2-40B4-BE49-F238E27FC236}">
                <a16:creationId xmlns:a16="http://schemas.microsoft.com/office/drawing/2014/main" id="{C8315638-FAE1-4D9B-B5BD-C7A90EB42D9A}"/>
              </a:ext>
            </a:extLst>
          </p:cNvPr>
          <p:cNvSpPr>
            <a:spLocks noGrp="1"/>
          </p:cNvSpPr>
          <p:nvPr>
            <p:ph idx="1"/>
          </p:nvPr>
        </p:nvSpPr>
        <p:spPr/>
        <p:txBody>
          <a:bodyPr>
            <a:normAutofit fontScale="77500" lnSpcReduction="20000"/>
          </a:bodyPr>
          <a:lstStyle/>
          <a:p>
            <a:r>
              <a:rPr lang="en-US" dirty="0"/>
              <a:t>(A) Relationship. The child's attorney must maintain a normal attorney-client relationship with the child in accordance with the rules of professional conduct when the child is capable of directing the representation by expressing the child's objectives.</a:t>
            </a:r>
          </a:p>
          <a:p>
            <a:r>
              <a:rPr lang="en-US" dirty="0"/>
              <a:t>(B) Diminished Capacity. The child's attorney must determine whether the child has the capacity to make adequately considered decisions pursuant to E.R. 1.14. In making the determination, the attorney should consult the child and may consult other individuals or entities to determine the child's ability to direct the representation. When a child has diminished capacity, the child's attorney must make a good faith effort to determine the child's needs and wishes. The attorney must, as far as reasonably possible, maintain a normal attorney-client relationship with the child.</a:t>
            </a:r>
          </a:p>
          <a:p>
            <a:r>
              <a:rPr lang="en-US" dirty="0"/>
              <a:t>(C) Substituted Judgment. During any period in which a normal attorney-client relationship is not reasonably possible to maintain, the child's attorney must make a substituted judgment. The attorney must advise the court of the determination of capacity that requires substituted judgment and any subsequent change in that determination. A substituted judgment includes determining what the child would decide if the child was capable of making an adequately considered decision and representing the child in accordance with that determination. The attorney should take direction from the child as the child develops the capacity to direct the attorney.</a:t>
            </a:r>
          </a:p>
        </p:txBody>
      </p:sp>
    </p:spTree>
    <p:extLst>
      <p:ext uri="{BB962C8B-B14F-4D97-AF65-F5344CB8AC3E}">
        <p14:creationId xmlns:p14="http://schemas.microsoft.com/office/powerpoint/2010/main" val="220445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Scenario #6</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lstStyle/>
          <a:p>
            <a:r>
              <a:rPr lang="en-US" dirty="0"/>
              <a:t>You represent the Arizona Department of Child Safety. An In-Home Dependency Petition regarding three children was filed alleging methamphetamine and fentanyl abuse. The children are 3 years old, 5 years old, and 6 years old. After the case is transferred from the investigations unit to the in-home unit, the newly assigned in-home case manager and supervisor call you in frustration, stating that the case should have never been an in-home case. Do you immediately file a Motion for Change of </a:t>
            </a:r>
            <a:r>
              <a:rPr lang="en-US"/>
              <a:t>Physical Custody?</a:t>
            </a:r>
            <a:endParaRPr lang="en-US" dirty="0"/>
          </a:p>
        </p:txBody>
      </p:sp>
    </p:spTree>
    <p:extLst>
      <p:ext uri="{BB962C8B-B14F-4D97-AF65-F5344CB8AC3E}">
        <p14:creationId xmlns:p14="http://schemas.microsoft.com/office/powerpoint/2010/main" val="36161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7737-CC4D-414E-B6F0-17E40C184EF7}"/>
              </a:ext>
            </a:extLst>
          </p:cNvPr>
          <p:cNvSpPr>
            <a:spLocks noGrp="1"/>
          </p:cNvSpPr>
          <p:nvPr>
            <p:ph type="title"/>
          </p:nvPr>
        </p:nvSpPr>
        <p:spPr/>
        <p:txBody>
          <a:bodyPr/>
          <a:lstStyle/>
          <a:p>
            <a:r>
              <a:rPr lang="en-US"/>
              <a:t>Scenario #7</a:t>
            </a:r>
            <a:endParaRPr lang="en-US" dirty="0"/>
          </a:p>
        </p:txBody>
      </p:sp>
      <p:sp>
        <p:nvSpPr>
          <p:cNvPr id="3" name="Content Placeholder 2">
            <a:extLst>
              <a:ext uri="{FF2B5EF4-FFF2-40B4-BE49-F238E27FC236}">
                <a16:creationId xmlns:a16="http://schemas.microsoft.com/office/drawing/2014/main" id="{D8807213-3A21-4AB1-B312-D971E234AFE7}"/>
              </a:ext>
            </a:extLst>
          </p:cNvPr>
          <p:cNvSpPr>
            <a:spLocks noGrp="1"/>
          </p:cNvSpPr>
          <p:nvPr>
            <p:ph idx="1"/>
          </p:nvPr>
        </p:nvSpPr>
        <p:spPr/>
        <p:txBody>
          <a:bodyPr/>
          <a:lstStyle/>
          <a:p>
            <a:r>
              <a:rPr lang="en-US" sz="1800" dirty="0">
                <a:effectLst/>
                <a:latin typeface="Speak Pro" panose="020B0504020101020102" pitchFamily="34" charset="0"/>
                <a:ea typeface="Calibri" panose="020F0502020204030204" pitchFamily="34" charset="0"/>
                <a:cs typeface="Times New Roman" panose="02020603050405020304" pitchFamily="18" charset="0"/>
              </a:rPr>
              <a:t>You represent DCS. A supervisor of the county DCS office calls you and says he needs your advice. He proceeds to tell you that a local private child congregate care that often houses foster kids in the custody of the department asked him if he would join the board of directors of the company. He shares that he would like to help them and be involved civically but wanted to make sure it is okay legally and would not land him in trouble. Can you advise him? [See Rule 1.13 (b)]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93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a:xfrm>
            <a:off x="788565" y="286603"/>
            <a:ext cx="10367115" cy="1450757"/>
          </a:xfrm>
        </p:spPr>
        <p:txBody>
          <a:bodyPr/>
          <a:lstStyle/>
          <a:p>
            <a:r>
              <a:rPr lang="en-US" dirty="0"/>
              <a:t>Organization as a Client: AZ Ethical Rule 1.13</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a:xfrm>
            <a:off x="256674" y="1941095"/>
            <a:ext cx="11429190" cy="4267200"/>
          </a:xfrm>
        </p:spPr>
        <p:txBody>
          <a:bodyPr>
            <a:noAutofit/>
          </a:bodyPr>
          <a:lstStyle/>
          <a:p>
            <a:r>
              <a:rPr lang="en-US" sz="1600" b="1" dirty="0">
                <a:effectLst/>
              </a:rPr>
              <a:t>(a)</a:t>
            </a:r>
            <a:r>
              <a:rPr lang="en-US" sz="1600" dirty="0"/>
              <a:t> A lawyer employed or retained by an organization represents the organization acting through its duly authorized constituents.</a:t>
            </a:r>
          </a:p>
          <a:p>
            <a:r>
              <a:rPr lang="en-US" sz="1600" b="1" dirty="0">
                <a:effectLst/>
              </a:rPr>
              <a:t>(b)</a:t>
            </a:r>
            <a:r>
              <a:rPr lang="en-US" sz="1600" dirty="0"/>
              <a:t> If a lawyer for an organization knows that an officer, employee or other person associated with the organization is engaged in action, intends to act or refuses to act in a matter related to the representation that is a violation of a legal obligation to the organization, or a violation of law that reasonably might be imputed to the organization, and that is likely to result in substantial injury to the organization, the lawyer shall proceed as is reasonably necessary in the best interest of the organization. Unless the lawyer reasonably believes that it is not necessary in the best interest of the organization to do so, the lawyer shall refer the matter to higher authority in the organization, including, if warranted by the circumstances, to the highest authority that can act on behalf of the organization as determined by applicable law.</a:t>
            </a:r>
          </a:p>
          <a:p>
            <a:r>
              <a:rPr lang="en-US" sz="1600" b="1" dirty="0">
                <a:effectLst/>
              </a:rPr>
              <a:t>(c)</a:t>
            </a:r>
            <a:r>
              <a:rPr lang="en-US" sz="1600" dirty="0"/>
              <a:t> Except as provided in paragraph (d), if </a:t>
            </a:r>
            <a:r>
              <a:rPr lang="en-US" sz="1600" b="1" dirty="0">
                <a:effectLst/>
              </a:rPr>
              <a:t>(1)</a:t>
            </a:r>
            <a:r>
              <a:rPr lang="en-US" sz="1600" dirty="0"/>
              <a:t> despite the lawyer's efforts in accordance with paragraph (b) the highest authority that can act on behalf of the organization insists upon or fails to address in a timely and appropriate manner an action or refusal to act, that is clearly a violation of law, and </a:t>
            </a:r>
            <a:r>
              <a:rPr lang="en-US" sz="1600" b="1" dirty="0">
                <a:effectLst/>
              </a:rPr>
              <a:t>(2)</a:t>
            </a:r>
            <a:r>
              <a:rPr lang="en-US" sz="1600" dirty="0"/>
              <a:t> the lawyer reasonably believes that the violation is reasonably certain to result in substantial injury to the organization, then</a:t>
            </a:r>
            <a:r>
              <a:rPr lang="en-US" sz="1600" dirty="0">
                <a:effectLst/>
              </a:rPr>
              <a:t> the lawyer may reveal information relating to the representation whether or not Rule 1.6 permits such disclosure, but only if and to the extent the lawyer reasonably believes necessary to prevent substantial injury to the organization.</a:t>
            </a:r>
          </a:p>
        </p:txBody>
      </p:sp>
    </p:spTree>
    <p:extLst>
      <p:ext uri="{BB962C8B-B14F-4D97-AF65-F5344CB8AC3E}">
        <p14:creationId xmlns:p14="http://schemas.microsoft.com/office/powerpoint/2010/main" val="102008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a:xfrm>
            <a:off x="964735" y="320159"/>
            <a:ext cx="10392282" cy="1450757"/>
          </a:xfrm>
        </p:spPr>
        <p:txBody>
          <a:bodyPr/>
          <a:lstStyle/>
          <a:p>
            <a:r>
              <a:rPr lang="en-US" dirty="0"/>
              <a:t>Organization as a Client: AZ Ethical Rule 1.13</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a:xfrm>
            <a:off x="256674" y="1941095"/>
            <a:ext cx="11429190" cy="4267200"/>
          </a:xfrm>
        </p:spPr>
        <p:txBody>
          <a:bodyPr>
            <a:noAutofit/>
          </a:bodyPr>
          <a:lstStyle/>
          <a:p>
            <a:r>
              <a:rPr lang="en-US" sz="1600" b="1" dirty="0">
                <a:effectLst/>
              </a:rPr>
              <a:t>(d)</a:t>
            </a:r>
            <a:r>
              <a:rPr lang="en-US" sz="1600" dirty="0"/>
              <a:t> Paragraph (c) shall not apply with respect to information relating to a lawyer's representation of an organization to investigate an alleged violation of law, or to defend the organization or an officer, employee or other constituent associated with the organization against a claim arising out of an alleged violation of law.</a:t>
            </a:r>
          </a:p>
          <a:p>
            <a:r>
              <a:rPr lang="en-US" sz="1600" b="1" dirty="0">
                <a:effectLst/>
              </a:rPr>
              <a:t>(e)</a:t>
            </a:r>
            <a:r>
              <a:rPr lang="en-US" sz="1600" dirty="0"/>
              <a:t> A lawyer who reasonably believes that he or she has been discharged because of the lawyer's actions taken pursuant to paragraphs (b) or (c), or who withdraws under circumstances that require or permit the lawyer to take action under either of those paragraphs, shall proceed as the lawyer reasonably believes necessary to assure that the organization's highest authority is informed of the lawyer's discharge or withdrawal.</a:t>
            </a:r>
          </a:p>
          <a:p>
            <a:r>
              <a:rPr lang="en-US" sz="1600" b="1" dirty="0">
                <a:effectLst/>
              </a:rPr>
              <a:t>(f)</a:t>
            </a:r>
            <a:r>
              <a:rPr lang="en-US" sz="1600" dirty="0"/>
              <a:t> In dealing with an organization's directors, officers, employees, members, shareholders or other constituents, a lawyer shall explain the identity of the client when the lawyer knows or reasonably should know that the organization's interests are adverse to those of the constituents with whom the lawyer is dealing.</a:t>
            </a:r>
          </a:p>
          <a:p>
            <a:r>
              <a:rPr lang="en-US" sz="1600" b="1" dirty="0">
                <a:effectLst/>
              </a:rPr>
              <a:t>(g)</a:t>
            </a:r>
            <a:r>
              <a:rPr lang="en-US" sz="1600" dirty="0"/>
              <a:t> A lawyer representing an organization may also represent any of its directors, officers, employees, members, shareholders or other constituents, subject to the provisions of ER 1.7. If the organization's consent to the dual representation is required by ER 1.7, the consent shall be given by an appropriate official of the organization other than the individual who is to be represented, or by the shareholders.</a:t>
            </a:r>
          </a:p>
        </p:txBody>
      </p:sp>
    </p:spTree>
    <p:extLst>
      <p:ext uri="{BB962C8B-B14F-4D97-AF65-F5344CB8AC3E}">
        <p14:creationId xmlns:p14="http://schemas.microsoft.com/office/powerpoint/2010/main" val="56240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A37DEC-4BC6-455B-AB8E-CA0D4EC278A6}"/>
              </a:ext>
            </a:extLst>
          </p:cNvPr>
          <p:cNvSpPr>
            <a:spLocks noGrp="1"/>
          </p:cNvSpPr>
          <p:nvPr>
            <p:ph type="title"/>
          </p:nvPr>
        </p:nvSpPr>
        <p:spPr>
          <a:xfrm>
            <a:off x="117445" y="353715"/>
            <a:ext cx="12190459" cy="1450757"/>
          </a:xfrm>
        </p:spPr>
        <p:txBody>
          <a:bodyPr anchor="ctr">
            <a:normAutofit/>
          </a:bodyPr>
          <a:lstStyle/>
          <a:p>
            <a:r>
              <a:rPr lang="en-US" dirty="0">
                <a:solidFill>
                  <a:srgbClr val="FFFFFF"/>
                </a:solidFill>
              </a:rPr>
              <a:t>A Word on Work-Life Balance and Effective Advocacy</a:t>
            </a: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a:extLst>
              <a:ext uri="{FF2B5EF4-FFF2-40B4-BE49-F238E27FC236}">
                <a16:creationId xmlns:a16="http://schemas.microsoft.com/office/drawing/2014/main" id="{BB0377F0-27F9-4308-8924-C6F54FF5B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13" y="2014235"/>
            <a:ext cx="5036978" cy="404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B29C4F2-01E2-4B99-8944-A54B21B552F7}"/>
              </a:ext>
            </a:extLst>
          </p:cNvPr>
          <p:cNvSpPr txBox="1"/>
          <p:nvPr/>
        </p:nvSpPr>
        <p:spPr>
          <a:xfrm>
            <a:off x="5936091" y="3231434"/>
            <a:ext cx="5640716" cy="1846659"/>
          </a:xfrm>
          <a:prstGeom prst="rect">
            <a:avLst/>
          </a:prstGeom>
          <a:noFill/>
        </p:spPr>
        <p:txBody>
          <a:bodyPr wrap="square">
            <a:spAutoFit/>
          </a:bodyPr>
          <a:lstStyle/>
          <a:p>
            <a:pPr marL="0" marR="0">
              <a:spcBef>
                <a:spcPts val="0"/>
              </a:spcBef>
              <a:spcAft>
                <a:spcPts val="0"/>
              </a:spcAft>
            </a:pPr>
            <a:r>
              <a:rPr lang="en-US" sz="2400" b="1" i="1" dirty="0">
                <a:effectLst/>
                <a:latin typeface="Calibri" panose="020F0502020204030204" pitchFamily="34" charset="0"/>
                <a:ea typeface="Calibri" panose="020F0502020204030204" pitchFamily="34" charset="0"/>
              </a:rPr>
              <a:t>The Price I Paid </a:t>
            </a:r>
            <a:r>
              <a:rPr lang="en-US" sz="2400" b="1" i="1" dirty="0">
                <a:latin typeface="Calibri" panose="020F0502020204030204" pitchFamily="34" charset="0"/>
                <a:ea typeface="Calibri" panose="020F0502020204030204" pitchFamily="34" charset="0"/>
              </a:rPr>
              <a:t>F</a:t>
            </a:r>
            <a:r>
              <a:rPr lang="en-US" sz="2400" b="1" i="1" dirty="0">
                <a:effectLst/>
                <a:latin typeface="Calibri" panose="020F0502020204030204" pitchFamily="34" charset="0"/>
                <a:ea typeface="Calibri" panose="020F0502020204030204" pitchFamily="34" charset="0"/>
              </a:rPr>
              <a:t>or </a:t>
            </a:r>
            <a:r>
              <a:rPr lang="en-US" sz="2400" b="1" i="1" dirty="0">
                <a:latin typeface="Calibri" panose="020F0502020204030204" pitchFamily="34" charset="0"/>
                <a:ea typeface="Calibri" panose="020F0502020204030204" pitchFamily="34" charset="0"/>
              </a:rPr>
              <a:t>B</a:t>
            </a:r>
            <a:r>
              <a:rPr lang="en-US" sz="2400" b="1" i="1" dirty="0">
                <a:effectLst/>
                <a:latin typeface="Calibri" panose="020F0502020204030204" pitchFamily="34" charset="0"/>
                <a:ea typeface="Calibri" panose="020F0502020204030204" pitchFamily="34" charset="0"/>
              </a:rPr>
              <a:t>eing </a:t>
            </a:r>
            <a:r>
              <a:rPr lang="en-US" sz="2400" b="1" i="1" dirty="0">
                <a:latin typeface="Calibri" panose="020F0502020204030204" pitchFamily="34" charset="0"/>
                <a:ea typeface="Calibri" panose="020F0502020204030204" pitchFamily="34" charset="0"/>
              </a:rPr>
              <a:t>A</a:t>
            </a:r>
            <a:r>
              <a:rPr lang="en-US" sz="2400" b="1" i="1" dirty="0">
                <a:effectLst/>
                <a:latin typeface="Calibri" panose="020F0502020204030204" pitchFamily="34" charset="0"/>
                <a:ea typeface="Calibri" panose="020F0502020204030204" pitchFamily="34" charset="0"/>
              </a:rPr>
              <a:t> ‘Good </a:t>
            </a:r>
            <a:r>
              <a:rPr lang="en-US" sz="2400" b="1" i="1" dirty="0">
                <a:latin typeface="Calibri" panose="020F0502020204030204" pitchFamily="34" charset="0"/>
                <a:ea typeface="Calibri" panose="020F0502020204030204" pitchFamily="34" charset="0"/>
              </a:rPr>
              <a:t>J</a:t>
            </a:r>
            <a:r>
              <a:rPr lang="en-US" sz="2400" b="1" i="1" dirty="0">
                <a:effectLst/>
                <a:latin typeface="Calibri" panose="020F0502020204030204" pitchFamily="34" charset="0"/>
                <a:ea typeface="Calibri" panose="020F0502020204030204" pitchFamily="34" charset="0"/>
              </a:rPr>
              <a:t>udge’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dirty="0">
                <a:effectLst/>
                <a:latin typeface="Calibri" panose="020F0502020204030204" pitchFamily="34" charset="0"/>
                <a:ea typeface="Calibri" panose="020F0502020204030204" pitchFamily="34" charset="0"/>
              </a:rPr>
              <a:t>Hon. Karen Adam, Retired for The National Judicial College</a:t>
            </a: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https://www.judges.org/news-and-info/the-price-i-paid-for-being-a-good-judge/</a:t>
            </a: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51467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5842F9-DA59-495A-9532-89293115A3F0}"/>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Introductions</a:t>
            </a:r>
          </a:p>
        </p:txBody>
      </p:sp>
      <p:sp>
        <p:nvSpPr>
          <p:cNvPr id="3" name="Content Placeholder 2">
            <a:extLst>
              <a:ext uri="{FF2B5EF4-FFF2-40B4-BE49-F238E27FC236}">
                <a16:creationId xmlns:a16="http://schemas.microsoft.com/office/drawing/2014/main" id="{833A5CFF-C4A1-48E0-B2A7-18E25DB1D9AD}"/>
              </a:ext>
            </a:extLst>
          </p:cNvPr>
          <p:cNvSpPr>
            <a:spLocks noGrp="1"/>
          </p:cNvSpPr>
          <p:nvPr>
            <p:ph idx="1"/>
          </p:nvPr>
        </p:nvSpPr>
        <p:spPr>
          <a:xfrm>
            <a:off x="1096963" y="2191603"/>
            <a:ext cx="10058400" cy="3965916"/>
          </a:xfrm>
        </p:spPr>
        <p:txBody>
          <a:bodyPr>
            <a:normAutofit/>
          </a:bodyPr>
          <a:lstStyle/>
          <a:p>
            <a:r>
              <a:rPr lang="en-US" sz="3200" dirty="0"/>
              <a:t>Tara Hubbard, ICWA Supervising Attorney, Pascua Yaqui 	Tribe</a:t>
            </a:r>
          </a:p>
          <a:p>
            <a:r>
              <a:rPr lang="en-US" sz="3200" dirty="0"/>
              <a:t>Ashley Cousineau, ICWA Assistant Attorney General, Pascua 	Yaqui Tribe</a:t>
            </a:r>
          </a:p>
          <a:p>
            <a:r>
              <a:rPr lang="en-US" sz="3200" dirty="0"/>
              <a:t>Steve Teske, Deputy Prosecutor, Pascua Yaqui Tribe</a:t>
            </a:r>
          </a:p>
          <a:p>
            <a:r>
              <a:rPr lang="en-US" sz="3200" dirty="0"/>
              <a:t>Rene Alcoverde, Tohono O’odham</a:t>
            </a:r>
          </a:p>
          <a:p>
            <a:endParaRPr lang="en-US" dirty="0"/>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345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norm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You represent the Department of Social Services in dependency proceedings. CPS removed a child from the parent’s home, and you have filed a Petition of Child in Need of Protection. When you arrive at court for the Initial Hearing, the parents are present and are unrepresented. You introduce yourself and inform them you represent the Department. They tell you they have no clue what is taking place and they want to know what is going to happen today. How should you respond?</a:t>
            </a:r>
          </a:p>
          <a:p>
            <a:pPr marL="342900" marR="0" lvl="0" indent="-342900">
              <a:lnSpc>
                <a:spcPct val="107000"/>
              </a:lnSpc>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Can you inform them of the Initial Hearing process?</a:t>
            </a:r>
          </a:p>
          <a:p>
            <a:pPr marL="342900" marR="0" lvl="0" indent="-342900">
              <a:lnSpc>
                <a:spcPct val="107000"/>
              </a:lnSpc>
              <a:spcBef>
                <a:spcPts val="0"/>
              </a:spcBef>
              <a:spcAft>
                <a:spcPts val="800"/>
              </a:spcAft>
              <a:buFont typeface="+mj-lt"/>
              <a:buAutoNum type="arabicPeriod"/>
            </a:pPr>
            <a:r>
              <a:rPr lang="en-US" dirty="0">
                <a:effectLst/>
                <a:ea typeface="Calibri" panose="020F0502020204030204" pitchFamily="34" charset="0"/>
                <a:cs typeface="Times New Roman" panose="02020603050405020304" pitchFamily="18" charset="0"/>
              </a:rPr>
              <a:t>How should you respond if they ask you if they should admit or deny the allegation(s) in the petition?</a:t>
            </a:r>
          </a:p>
        </p:txBody>
      </p:sp>
    </p:spTree>
    <p:extLst>
      <p:ext uri="{BB962C8B-B14F-4D97-AF65-F5344CB8AC3E}">
        <p14:creationId xmlns:p14="http://schemas.microsoft.com/office/powerpoint/2010/main" val="248080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B9BE-F4CF-4FC8-9DE7-D068D77B4781}"/>
              </a:ext>
            </a:extLst>
          </p:cNvPr>
          <p:cNvSpPr>
            <a:spLocks noGrp="1"/>
          </p:cNvSpPr>
          <p:nvPr>
            <p:ph type="title"/>
          </p:nvPr>
        </p:nvSpPr>
        <p:spPr>
          <a:xfrm>
            <a:off x="1097280" y="939567"/>
            <a:ext cx="10058400" cy="797793"/>
          </a:xfrm>
        </p:spPr>
        <p:txBody>
          <a:bodyPr/>
          <a:lstStyle/>
          <a:p>
            <a:r>
              <a:rPr lang="en-US" dirty="0"/>
              <a:t>Scenario #2</a:t>
            </a:r>
          </a:p>
        </p:txBody>
      </p:sp>
      <p:sp>
        <p:nvSpPr>
          <p:cNvPr id="3" name="Content Placeholder 2">
            <a:extLst>
              <a:ext uri="{FF2B5EF4-FFF2-40B4-BE49-F238E27FC236}">
                <a16:creationId xmlns:a16="http://schemas.microsoft.com/office/drawing/2014/main" id="{BCF395D2-AFFA-42A6-B40B-BCBFDE0A6AF1}"/>
              </a:ext>
            </a:extLst>
          </p:cNvPr>
          <p:cNvSpPr>
            <a:spLocks noGrp="1"/>
          </p:cNvSpPr>
          <p:nvPr>
            <p:ph idx="1"/>
          </p:nvPr>
        </p:nvSpPr>
        <p:spPr>
          <a:xfrm>
            <a:off x="392605" y="1990755"/>
            <a:ext cx="11467750" cy="4463196"/>
          </a:xfrm>
        </p:spPr>
        <p:txBody>
          <a:bodyPr>
            <a:normAutofit fontScale="92500" lnSpcReduction="10000"/>
          </a:bodyPr>
          <a:lstStyle/>
          <a:p>
            <a:pPr marL="0" marR="0">
              <a:lnSpc>
                <a:spcPct val="107000"/>
              </a:lnSpc>
              <a:spcBef>
                <a:spcPts val="0"/>
              </a:spcBef>
              <a:spcAft>
                <a:spcPts val="800"/>
              </a:spcAft>
            </a:pPr>
            <a:r>
              <a:rPr lang="en-US" sz="1800" dirty="0">
                <a:effectLst/>
                <a:latin typeface="Speak Pro" panose="020B0504020101020102" pitchFamily="34" charset="0"/>
                <a:ea typeface="Calibri" panose="020F0502020204030204" pitchFamily="34" charset="0"/>
                <a:cs typeface="Times New Roman" panose="02020603050405020304" pitchFamily="18" charset="0"/>
              </a:rPr>
              <a:t>You are a judge presiding over a dependency proceeding. The mother is unrepresented. It is alleged in the petition that she left her toddler child with her 6-year-old child while the mother went to work. While away at work, the 6-year-old was busy watching T.V. and playing games and did not notice that the toddler had found a quarter on the floor and picked it up and placed in her mouth and got lodged in her throat causing the toddler to asphyxiate. The child was revived but will suffer permanent and severe neurological problems.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peak Pro" panose="020B0504020101020102" pitchFamily="34" charset="0"/>
                <a:ea typeface="Calibri" panose="020F0502020204030204" pitchFamily="34" charset="0"/>
                <a:cs typeface="Times New Roman" panose="02020603050405020304" pitchFamily="18" charset="0"/>
              </a:rPr>
              <a:t>When cross-examining the agency’s fist witness, the mother had trouble phrasing questions and began to make statements. The DCS attorney objected. The mother states she is not a lawyer and doesn’t know how to ask her questions. How do you rule and how would you deliver the ruling?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peak Pro" panose="020B0504020101020102" pitchFamily="34" charset="0"/>
                <a:ea typeface="Calibri" panose="020F0502020204030204" pitchFamily="34" charset="0"/>
                <a:cs typeface="Times New Roman" panose="02020603050405020304" pitchFamily="18" charset="0"/>
              </a:rPr>
              <a:t>When it came time for the mother to testify, she shared what somebody else told her who was not present for the trial. The DCS attorney objects on grounds of hearsay. How do you rule and how would you deliver the ruling?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Speak Pro" panose="020B0504020101020102" pitchFamily="34" charset="0"/>
                <a:ea typeface="Calibri" panose="020F0502020204030204" pitchFamily="34" charset="0"/>
                <a:cs typeface="Times New Roman" panose="02020603050405020304" pitchFamily="18" charset="0"/>
              </a:rPr>
              <a:t>The mother wants to present a document that is a copy of the original but does not know how to introduce it. She wants to hand it to you and ask you to read it. The DCS attorney objects on grounds of improper foundation and on best evidence because it is not the original. How do rule and how would you deliver the ruling?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Speak Pro" panose="020B0504020101020102" pitchFamily="34" charset="0"/>
                <a:ea typeface="Calibri" panose="020F0502020204030204" pitchFamily="34" charset="0"/>
                <a:cs typeface="Times New Roman" panose="02020603050405020304" pitchFamily="18" charset="0"/>
              </a:rPr>
              <a:t>What strategies or techniques may a judge employ to accommodate an unrepresented person while simultaneously ensuring that the unrepresented person adheres to the same rules of procedure and evidence that are applicable to a litigant represented by an attorney?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382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Working with Unrepresented Persons: </a:t>
            </a:r>
            <a:br>
              <a:rPr lang="en-US" dirty="0"/>
            </a:br>
            <a:r>
              <a:rPr lang="en-US" dirty="0"/>
              <a:t>AZ Ethical Rule 4.3</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normAutofit/>
          </a:bodyPr>
          <a:lstStyle/>
          <a:p>
            <a:r>
              <a:rPr lang="en-US" sz="1800" b="0" i="0" dirty="0">
                <a:solidFill>
                  <a:srgbClr val="212121"/>
                </a:solidFill>
                <a:effectLst/>
              </a:rPr>
              <a:t>In dealing on behalf of a client with a person who is not represented by counsel, a lawyer shall not state or imply that the lawyer is disinterested. When the lawyer knows or reasonably should know that the unrepresented person misunderstands the lawyer's role in the matter, the lawyer shall make reasonable efforts to correct the misunderstanding. The lawyer shall not give legal advice to an unrepresented person, other than the advice to secure counsel, if the lawyer knows or reasonably should know that the interests of such a person are or have a reasonable possibility of being in conflict with the interests of the client.</a:t>
            </a:r>
            <a:endParaRPr lang="en-US" sz="1800" dirty="0"/>
          </a:p>
        </p:txBody>
      </p:sp>
    </p:spTree>
    <p:extLst>
      <p:ext uri="{BB962C8B-B14F-4D97-AF65-F5344CB8AC3E}">
        <p14:creationId xmlns:p14="http://schemas.microsoft.com/office/powerpoint/2010/main" val="303615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0F2B-51A6-4873-8ED6-742E8C90648E}"/>
              </a:ext>
            </a:extLst>
          </p:cNvPr>
          <p:cNvSpPr>
            <a:spLocks noGrp="1"/>
          </p:cNvSpPr>
          <p:nvPr>
            <p:ph type="title"/>
          </p:nvPr>
        </p:nvSpPr>
        <p:spPr/>
        <p:txBody>
          <a:bodyPr/>
          <a:lstStyle/>
          <a:p>
            <a:r>
              <a:rPr lang="en-US" dirty="0"/>
              <a:t>Managing Unrepresented Persons:</a:t>
            </a:r>
            <a:br>
              <a:rPr lang="en-US" dirty="0"/>
            </a:br>
            <a:r>
              <a:rPr lang="en-US" dirty="0"/>
              <a:t>Rule 2.2 Model Code of Judicial Conduct</a:t>
            </a:r>
          </a:p>
        </p:txBody>
      </p:sp>
      <p:sp>
        <p:nvSpPr>
          <p:cNvPr id="3" name="Content Placeholder 2">
            <a:extLst>
              <a:ext uri="{FF2B5EF4-FFF2-40B4-BE49-F238E27FC236}">
                <a16:creationId xmlns:a16="http://schemas.microsoft.com/office/drawing/2014/main" id="{5687DAB8-8675-4DC4-85D5-68CABBFA18FE}"/>
              </a:ext>
            </a:extLst>
          </p:cNvPr>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US" sz="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Impartiality and Fairness:</a:t>
            </a:r>
          </a:p>
          <a:p>
            <a:pPr marL="0" marR="0">
              <a:lnSpc>
                <a:spcPct val="107000"/>
              </a:lnSpc>
              <a:spcBef>
                <a:spcPts val="0"/>
              </a:spcBef>
              <a:spcAft>
                <a:spcPts val="800"/>
              </a:spcAft>
            </a:pPr>
            <a:r>
              <a:rPr lang="en-US" sz="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A judge shall uphold and apply the law,* and shall perform all duties of judicial office fairly and impartially.*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Comment on Rule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[1] To ensure impartiality and fairness to all parties, a judge must be objective and open-minded.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[2] Although each judge comes to the bench with a unique background and personal philosophy, a judge must interpret and apply the law without regard to whether the judge approves or disapproves of the law in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[3] When applying and interpreting the law, a judge sometimes may make good-faith errors of fact or law. Errors of this kind do not violate this Rule.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[4] It is not a violation of this Rule for a judge to make reasonable accommodations to ensure pro se litigants the opportunity to have their matters fairly heard.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none" strike="noStrike" dirty="0">
                <a:solidFill>
                  <a:srgbClr val="000000"/>
                </a:solidFill>
                <a:effectLst/>
                <a:latin typeface="Speak Pro" panose="020B0504020101020102"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14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no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Assume same facts in Scenario #1. At the Initial Hearing, the judge explains the parent’s rights to an attorney (assume either a jurisdiction without right to court-appointed attorney or a jurisdiction with right, but parents do not qualify for court-appointed attorney) as well as other rights and after hearing evidence the judge concludes probable cause exists and schedules a pre-trial conference (PTC). After further investigation, CPS discovers some mitigating circumstances and although still maintains the allegations are true and provable, believes it in the best interest of the child to recommend an in-home dependency. Prior to the PTC, can you present the offer for in-home dependency to the parents and negotiate an agreement?</a:t>
            </a:r>
          </a:p>
          <a:p>
            <a:pPr marL="342900" marR="0" lvl="0" indent="-342900">
              <a:lnSpc>
                <a:spcPct val="107000"/>
              </a:lnSpc>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If so, how should you present the offer of settlement to the parents?</a:t>
            </a:r>
          </a:p>
          <a:p>
            <a:pPr marL="342900" marR="0" lvl="0" indent="-342900">
              <a:lnSpc>
                <a:spcPct val="107000"/>
              </a:lnSpc>
              <a:spcBef>
                <a:spcPts val="0"/>
              </a:spcBef>
              <a:spcAft>
                <a:spcPts val="0"/>
              </a:spcAft>
              <a:buFont typeface="+mj-lt"/>
              <a:buAutoNum type="arabicPeriod"/>
            </a:pPr>
            <a:r>
              <a:rPr lang="en-US" dirty="0">
                <a:effectLst/>
                <a:ea typeface="Calibri" panose="020F0502020204030204" pitchFamily="34" charset="0"/>
                <a:cs typeface="Times New Roman" panose="02020603050405020304" pitchFamily="18" charset="0"/>
              </a:rPr>
              <a:t>What if the parents ask if this is a good idea for them to agree?</a:t>
            </a:r>
          </a:p>
          <a:p>
            <a:pPr marL="342900" marR="0" lvl="0" indent="-342900">
              <a:lnSpc>
                <a:spcPct val="107000"/>
              </a:lnSpc>
              <a:spcBef>
                <a:spcPts val="0"/>
              </a:spcBef>
              <a:spcAft>
                <a:spcPts val="800"/>
              </a:spcAft>
              <a:buFont typeface="+mj-lt"/>
              <a:buAutoNum type="arabicPeriod"/>
            </a:pPr>
            <a:r>
              <a:rPr lang="en-US" dirty="0">
                <a:effectLst/>
                <a:ea typeface="Calibri" panose="020F0502020204030204" pitchFamily="34" charset="0"/>
                <a:cs typeface="Times New Roman" panose="02020603050405020304" pitchFamily="18" charset="0"/>
              </a:rPr>
              <a:t>What if the parents ask if the same offer is on the table if they continue to deny and the judge rules against them at the adjudication/trial?</a:t>
            </a:r>
          </a:p>
        </p:txBody>
      </p:sp>
    </p:spTree>
    <p:extLst>
      <p:ext uri="{BB962C8B-B14F-4D97-AF65-F5344CB8AC3E}">
        <p14:creationId xmlns:p14="http://schemas.microsoft.com/office/powerpoint/2010/main" val="11308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5230-B9D9-4867-9837-4046811164BF}"/>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E15B99B8-49EC-497E-9F36-2F8433A03AE3}"/>
              </a:ext>
            </a:extLst>
          </p:cNvPr>
          <p:cNvSpPr>
            <a:spLocks noGrp="1"/>
          </p:cNvSpPr>
          <p:nvPr>
            <p:ph idx="1"/>
          </p:nvPr>
        </p:nvSpPr>
        <p:spPr/>
        <p:txBody>
          <a:bodyPr/>
          <a:lstStyle/>
          <a:p>
            <a:r>
              <a:rPr lang="en-US" dirty="0"/>
              <a:t>You are assigned to represent sibling group of five. The children range in age from 16 years old to six months old. The case initiated due to concerns of the six-month-old showing signs of suspected non-accidental trauma. The older children, ages 16, 11, 8, and 5, all indicate that they want to return home to their parents. Can you continue to represent all the children? How do you assess the position of the nonverbal child?</a:t>
            </a:r>
          </a:p>
          <a:p>
            <a:pPr marL="0" indent="0">
              <a:buNone/>
            </a:pPr>
            <a:endParaRPr lang="en-US" dirty="0"/>
          </a:p>
          <a:p>
            <a:pPr marL="0" indent="0">
              <a:buNone/>
            </a:pPr>
            <a:r>
              <a:rPr lang="en-US" dirty="0"/>
              <a:t>What if the victim child is older/verbal and indicates that they do not want to return to his or her parents? Can you continue to represent any of the children?</a:t>
            </a:r>
          </a:p>
        </p:txBody>
      </p:sp>
    </p:spTree>
    <p:extLst>
      <p:ext uri="{BB962C8B-B14F-4D97-AF65-F5344CB8AC3E}">
        <p14:creationId xmlns:p14="http://schemas.microsoft.com/office/powerpoint/2010/main" val="82596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6E61-33DE-41C0-97A5-68F28475DFD2}"/>
              </a:ext>
            </a:extLst>
          </p:cNvPr>
          <p:cNvSpPr>
            <a:spLocks noGrp="1"/>
          </p:cNvSpPr>
          <p:nvPr>
            <p:ph type="title"/>
          </p:nvPr>
        </p:nvSpPr>
        <p:spPr/>
        <p:txBody>
          <a:bodyPr/>
          <a:lstStyle/>
          <a:p>
            <a:r>
              <a:rPr lang="en-US" dirty="0"/>
              <a:t>Scenario #5</a:t>
            </a:r>
          </a:p>
        </p:txBody>
      </p:sp>
      <p:sp>
        <p:nvSpPr>
          <p:cNvPr id="3" name="Content Placeholder 2">
            <a:extLst>
              <a:ext uri="{FF2B5EF4-FFF2-40B4-BE49-F238E27FC236}">
                <a16:creationId xmlns:a16="http://schemas.microsoft.com/office/drawing/2014/main" id="{0C54B52E-46E9-4C99-81FF-26C325DD3C38}"/>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1800" dirty="0">
                <a:effectLst/>
                <a:latin typeface="Speak Pro" panose="020B0504020101020102" pitchFamily="34" charset="0"/>
                <a:ea typeface="Calibri" panose="020F0502020204030204" pitchFamily="34" charset="0"/>
                <a:cs typeface="Times New Roman" panose="02020603050405020304" pitchFamily="18" charset="0"/>
              </a:rPr>
              <a:t>Parents come to you for representation in a dependency proceeding alleging the father sexually abused their teenage child. At this junction there are no allegations against the mother, but she does not believe the daughter’s outcry and the mother remains with the father. After further investigation, CPS discovers new evidence that the daughter did make an outcry to the mother about the abuse, and she failed to report it. The attorney for the Department amends the petition to include allegation of failure to protect against the mother. Can you continue to represent both parents?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Speak Pro" panose="020B0504020101020102" pitchFamily="34" charset="0"/>
                <a:ea typeface="Calibri" panose="020F0502020204030204" pitchFamily="34" charset="0"/>
                <a:cs typeface="Times New Roman" panose="02020603050405020304" pitchFamily="18" charset="0"/>
              </a:rPr>
              <a:t>Assume the daughter never made an outcry to the mother, and the matter was adjudicated, and the daughter found dependent. Prior to the disposition hearing, you receive the report from social services with their recommendations. The recommendation is the child continue as a ward of the Court and in the care and custody of social services. The report states that mother, although a non-offending parent, cannot be considered for placement because she resides with the offending parent. Can you continue to represent both parents?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289907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TM16401371[[fn=Atlas]]</Template>
  <TotalTime>114</TotalTime>
  <Words>2483</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Georgia Pro Cond Light</vt:lpstr>
      <vt:lpstr>Speak Pro</vt:lpstr>
      <vt:lpstr>RetrospectVTI</vt:lpstr>
      <vt:lpstr>This or That: Ethical Conundrums in Child Welfare</vt:lpstr>
      <vt:lpstr>Introductions</vt:lpstr>
      <vt:lpstr>Scenario #1</vt:lpstr>
      <vt:lpstr>Scenario #2</vt:lpstr>
      <vt:lpstr>Working with Unrepresented Persons:  AZ Ethical Rule 4.3</vt:lpstr>
      <vt:lpstr>Managing Unrepresented Persons: Rule 2.2 Model Code of Judicial Conduct</vt:lpstr>
      <vt:lpstr>Scenario #3</vt:lpstr>
      <vt:lpstr>Scenario #4</vt:lpstr>
      <vt:lpstr>Scenario #5</vt:lpstr>
      <vt:lpstr>Conflicts of Interest: AZ Ethical Rule 1.7</vt:lpstr>
      <vt:lpstr>Child Representation &amp; Diminished Capacity: AZ Juvenile Rule 306(a)(1) &amp; Ethical Rule 1.14</vt:lpstr>
      <vt:lpstr>Scenario #6</vt:lpstr>
      <vt:lpstr>Scenario #7</vt:lpstr>
      <vt:lpstr>Organization as a Client: AZ Ethical Rule 1.13</vt:lpstr>
      <vt:lpstr>Organization as a Client: AZ Ethical Rule 1.13</vt:lpstr>
      <vt:lpstr>A Word on Work-Life Balance and Effective Advocacy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Tara Hubbard</dc:creator>
  <cp:lastModifiedBy>Ashley Cousineau</cp:lastModifiedBy>
  <cp:revision>6</cp:revision>
  <dcterms:created xsi:type="dcterms:W3CDTF">2022-08-26T17:34:33Z</dcterms:created>
  <dcterms:modified xsi:type="dcterms:W3CDTF">2022-09-22T19:20:47Z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