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4"/>
  </p:notesMasterIdLst>
  <p:sldIdLst>
    <p:sldId id="276" r:id="rId2"/>
    <p:sldId id="277" r:id="rId3"/>
    <p:sldId id="269" r:id="rId4"/>
    <p:sldId id="270" r:id="rId5"/>
    <p:sldId id="272" r:id="rId6"/>
    <p:sldId id="271" r:id="rId7"/>
    <p:sldId id="273" r:id="rId8"/>
    <p:sldId id="274" r:id="rId9"/>
    <p:sldId id="278" r:id="rId10"/>
    <p:sldId id="279" r:id="rId11"/>
    <p:sldId id="286" r:id="rId12"/>
    <p:sldId id="289" r:id="rId13"/>
    <p:sldId id="292" r:id="rId14"/>
    <p:sldId id="296" r:id="rId15"/>
    <p:sldId id="294" r:id="rId16"/>
    <p:sldId id="280" r:id="rId17"/>
    <p:sldId id="282" r:id="rId18"/>
    <p:sldId id="287" r:id="rId19"/>
    <p:sldId id="304" r:id="rId20"/>
    <p:sldId id="305" r:id="rId21"/>
    <p:sldId id="291" r:id="rId22"/>
    <p:sldId id="288" r:id="rId23"/>
    <p:sldId id="290" r:id="rId24"/>
    <p:sldId id="295" r:id="rId25"/>
    <p:sldId id="293" r:id="rId26"/>
    <p:sldId id="297" r:id="rId27"/>
    <p:sldId id="298" r:id="rId28"/>
    <p:sldId id="299" r:id="rId29"/>
    <p:sldId id="300" r:id="rId30"/>
    <p:sldId id="302" r:id="rId31"/>
    <p:sldId id="303" r:id="rId32"/>
    <p:sldId id="301" r:id="rId33"/>
    <p:sldId id="306" r:id="rId34"/>
    <p:sldId id="307" r:id="rId35"/>
    <p:sldId id="308" r:id="rId36"/>
    <p:sldId id="284" r:id="rId37"/>
    <p:sldId id="285" r:id="rId38"/>
    <p:sldId id="309" r:id="rId39"/>
    <p:sldId id="310" r:id="rId40"/>
    <p:sldId id="311" r:id="rId41"/>
    <p:sldId id="275" r:id="rId42"/>
    <p:sldId id="262" r:id="rId43"/>
    <p:sldId id="263" r:id="rId44"/>
    <p:sldId id="264" r:id="rId45"/>
    <p:sldId id="259" r:id="rId46"/>
    <p:sldId id="268" r:id="rId47"/>
    <p:sldId id="266" r:id="rId48"/>
    <p:sldId id="267" r:id="rId49"/>
    <p:sldId id="258" r:id="rId50"/>
    <p:sldId id="313" r:id="rId51"/>
    <p:sldId id="314" r:id="rId52"/>
    <p:sldId id="31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73" d="100"/>
          <a:sy n="73" d="100"/>
        </p:scale>
        <p:origin x="1746" y="852"/>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A5C25D-CC44-42CB-B1E0-B099A41685D1}"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endParaRPr lang="en-US"/>
        </a:p>
      </dgm:t>
    </dgm:pt>
    <dgm:pt modelId="{DCDCAE43-E65D-409F-A818-4D00B5F410B0}">
      <dgm:prSet custT="1"/>
      <dgm:spPr/>
      <dgm:t>
        <a:bodyPr/>
        <a:lstStyle/>
        <a:p>
          <a:r>
            <a:rPr lang="en-US" sz="1200" dirty="0"/>
            <a:t>Assessment of role, grant directives</a:t>
          </a:r>
        </a:p>
      </dgm:t>
    </dgm:pt>
    <dgm:pt modelId="{4E6BC61F-0F8A-4816-9C0E-4949B717F1EF}" type="parTrans" cxnId="{94140E13-8000-49A7-88BB-536A276B68BF}">
      <dgm:prSet/>
      <dgm:spPr/>
      <dgm:t>
        <a:bodyPr/>
        <a:lstStyle/>
        <a:p>
          <a:endParaRPr lang="en-US"/>
        </a:p>
      </dgm:t>
    </dgm:pt>
    <dgm:pt modelId="{FC58B0A0-0C6F-4187-9738-C9457E5533F6}" type="sibTrans" cxnId="{94140E13-8000-49A7-88BB-536A276B68BF}">
      <dgm:prSet/>
      <dgm:spPr/>
      <dgm:t>
        <a:bodyPr/>
        <a:lstStyle/>
        <a:p>
          <a:endParaRPr lang="en-US"/>
        </a:p>
      </dgm:t>
    </dgm:pt>
    <dgm:pt modelId="{EC54EF93-7BEA-4F29-8FAE-B55100FA0C82}">
      <dgm:prSet custT="1"/>
      <dgm:spPr/>
      <dgm:t>
        <a:bodyPr/>
        <a:lstStyle/>
        <a:p>
          <a:r>
            <a:rPr lang="en-US" sz="1200" dirty="0"/>
            <a:t>Develop model for Community Needs Assessment </a:t>
          </a:r>
        </a:p>
      </dgm:t>
    </dgm:pt>
    <dgm:pt modelId="{710CCF0D-523E-465A-96D7-E9C1D89C08F6}" type="parTrans" cxnId="{EE9A6340-1FFC-483B-B30C-E952B07B1772}">
      <dgm:prSet/>
      <dgm:spPr/>
      <dgm:t>
        <a:bodyPr/>
        <a:lstStyle/>
        <a:p>
          <a:endParaRPr lang="en-US"/>
        </a:p>
      </dgm:t>
    </dgm:pt>
    <dgm:pt modelId="{63A7B2D5-DC4B-4AC3-987A-7B6288655CBC}" type="sibTrans" cxnId="{EE9A6340-1FFC-483B-B30C-E952B07B1772}">
      <dgm:prSet/>
      <dgm:spPr/>
      <dgm:t>
        <a:bodyPr/>
        <a:lstStyle/>
        <a:p>
          <a:endParaRPr lang="en-US"/>
        </a:p>
      </dgm:t>
    </dgm:pt>
    <dgm:pt modelId="{DB502DAE-E171-4E94-8EC7-A871DD9F13BB}">
      <dgm:prSet custT="1"/>
      <dgm:spPr/>
      <dgm:t>
        <a:bodyPr/>
        <a:lstStyle/>
        <a:p>
          <a:r>
            <a:rPr lang="en-US" sz="1200" dirty="0"/>
            <a:t>Develop research questions that aligned with parameters of the grant</a:t>
          </a:r>
        </a:p>
      </dgm:t>
    </dgm:pt>
    <dgm:pt modelId="{2F26E237-1981-4612-BD18-B7B0094256BC}" type="parTrans" cxnId="{2247FEBB-43C1-471E-BA14-03EFF9EF339C}">
      <dgm:prSet/>
      <dgm:spPr/>
      <dgm:t>
        <a:bodyPr/>
        <a:lstStyle/>
        <a:p>
          <a:endParaRPr lang="en-US"/>
        </a:p>
      </dgm:t>
    </dgm:pt>
    <dgm:pt modelId="{17423FF6-4C51-4E93-B861-EF648FC7F814}" type="sibTrans" cxnId="{2247FEBB-43C1-471E-BA14-03EFF9EF339C}">
      <dgm:prSet/>
      <dgm:spPr/>
      <dgm:t>
        <a:bodyPr/>
        <a:lstStyle/>
        <a:p>
          <a:endParaRPr lang="en-US"/>
        </a:p>
      </dgm:t>
    </dgm:pt>
    <dgm:pt modelId="{BA493670-6C47-456B-965E-25225ADC8670}">
      <dgm:prSet custT="1"/>
      <dgm:spPr/>
      <dgm:t>
        <a:bodyPr/>
        <a:lstStyle/>
        <a:p>
          <a:r>
            <a:rPr lang="en-US" sz="1200" dirty="0"/>
            <a:t>Create materials</a:t>
          </a:r>
        </a:p>
      </dgm:t>
    </dgm:pt>
    <dgm:pt modelId="{948038D3-4737-4C3A-8BA2-65EF5C769944}" type="parTrans" cxnId="{2F0DDB33-0EEA-4E99-8151-3E54D0B73D46}">
      <dgm:prSet/>
      <dgm:spPr/>
      <dgm:t>
        <a:bodyPr/>
        <a:lstStyle/>
        <a:p>
          <a:endParaRPr lang="en-US"/>
        </a:p>
      </dgm:t>
    </dgm:pt>
    <dgm:pt modelId="{2669CA24-67E6-4A0F-A5B8-920B49C49A6F}" type="sibTrans" cxnId="{2F0DDB33-0EEA-4E99-8151-3E54D0B73D46}">
      <dgm:prSet/>
      <dgm:spPr/>
      <dgm:t>
        <a:bodyPr/>
        <a:lstStyle/>
        <a:p>
          <a:endParaRPr lang="en-US"/>
        </a:p>
      </dgm:t>
    </dgm:pt>
    <dgm:pt modelId="{437D97D6-1D5F-46FE-B0F6-199F0625CE5D}">
      <dgm:prSet custT="1"/>
      <dgm:spPr/>
      <dgm:t>
        <a:bodyPr/>
        <a:lstStyle/>
        <a:p>
          <a:r>
            <a:rPr lang="en-US" sz="1200" dirty="0"/>
            <a:t>Conduct Qualitative &amp; Quantitative Research </a:t>
          </a:r>
        </a:p>
      </dgm:t>
    </dgm:pt>
    <dgm:pt modelId="{64F113EB-5A64-4AC7-9F83-DB9F6B610379}" type="parTrans" cxnId="{44763CA6-B1C5-48A7-BAB2-ABB415FAB786}">
      <dgm:prSet/>
      <dgm:spPr/>
      <dgm:t>
        <a:bodyPr/>
        <a:lstStyle/>
        <a:p>
          <a:endParaRPr lang="en-US"/>
        </a:p>
      </dgm:t>
    </dgm:pt>
    <dgm:pt modelId="{8F89E466-3787-4CE9-8BF3-123D88779959}" type="sibTrans" cxnId="{44763CA6-B1C5-48A7-BAB2-ABB415FAB786}">
      <dgm:prSet/>
      <dgm:spPr/>
      <dgm:t>
        <a:bodyPr/>
        <a:lstStyle/>
        <a:p>
          <a:endParaRPr lang="en-US"/>
        </a:p>
      </dgm:t>
    </dgm:pt>
    <dgm:pt modelId="{2D417CD8-9C5F-4C01-AF36-C2253949C4F9}">
      <dgm:prSet custT="1"/>
      <dgm:spPr/>
      <dgm:t>
        <a:bodyPr/>
        <a:lstStyle/>
        <a:p>
          <a:r>
            <a:rPr lang="en-US" sz="1200" dirty="0"/>
            <a:t>Analyze/Interpret Data</a:t>
          </a:r>
        </a:p>
      </dgm:t>
    </dgm:pt>
    <dgm:pt modelId="{768B4152-9FD3-4F2B-82CF-CDD3966F8C7C}" type="parTrans" cxnId="{C09B9312-2DF6-4E42-9B01-FB2BB520397D}">
      <dgm:prSet/>
      <dgm:spPr/>
      <dgm:t>
        <a:bodyPr/>
        <a:lstStyle/>
        <a:p>
          <a:endParaRPr lang="en-US"/>
        </a:p>
      </dgm:t>
    </dgm:pt>
    <dgm:pt modelId="{25AE1FB0-83E7-4947-B057-C365E6446067}" type="sibTrans" cxnId="{C09B9312-2DF6-4E42-9B01-FB2BB520397D}">
      <dgm:prSet/>
      <dgm:spPr/>
      <dgm:t>
        <a:bodyPr/>
        <a:lstStyle/>
        <a:p>
          <a:endParaRPr lang="en-US"/>
        </a:p>
      </dgm:t>
    </dgm:pt>
    <dgm:pt modelId="{77F2A53E-A55E-40BE-9385-4D4F7E59D2AE}">
      <dgm:prSet custT="1"/>
      <dgm:spPr/>
      <dgm:t>
        <a:bodyPr/>
        <a:lstStyle/>
        <a:p>
          <a:r>
            <a:rPr lang="en-US" sz="1200" dirty="0"/>
            <a:t>Develop Report</a:t>
          </a:r>
        </a:p>
      </dgm:t>
    </dgm:pt>
    <dgm:pt modelId="{73C32CE5-DFB9-43AB-9B79-0EF5A65E6962}" type="parTrans" cxnId="{9C8F0C7A-A4BB-449E-BF48-9E18816F1B8E}">
      <dgm:prSet/>
      <dgm:spPr/>
      <dgm:t>
        <a:bodyPr/>
        <a:lstStyle/>
        <a:p>
          <a:endParaRPr lang="en-US"/>
        </a:p>
      </dgm:t>
    </dgm:pt>
    <dgm:pt modelId="{0E9BFAF2-1295-45B3-BFC3-305558797C79}" type="sibTrans" cxnId="{9C8F0C7A-A4BB-449E-BF48-9E18816F1B8E}">
      <dgm:prSet/>
      <dgm:spPr/>
      <dgm:t>
        <a:bodyPr/>
        <a:lstStyle/>
        <a:p>
          <a:endParaRPr lang="en-US"/>
        </a:p>
      </dgm:t>
    </dgm:pt>
    <dgm:pt modelId="{8823858C-997B-4D44-98AF-CE56236C31AB}">
      <dgm:prSet/>
      <dgm:spPr/>
    </dgm:pt>
    <dgm:pt modelId="{63E6E4A2-5879-4F5E-AF9E-05038E134786}" type="parTrans" cxnId="{DD04F477-7028-410B-ADF4-090C700BC056}">
      <dgm:prSet/>
      <dgm:spPr/>
      <dgm:t>
        <a:bodyPr/>
        <a:lstStyle/>
        <a:p>
          <a:endParaRPr lang="en-US"/>
        </a:p>
      </dgm:t>
    </dgm:pt>
    <dgm:pt modelId="{71EA5897-94B2-4C2D-BF69-3E1254A03B1A}" type="sibTrans" cxnId="{DD04F477-7028-410B-ADF4-090C700BC056}">
      <dgm:prSet/>
      <dgm:spPr/>
      <dgm:t>
        <a:bodyPr/>
        <a:lstStyle/>
        <a:p>
          <a:endParaRPr lang="en-US"/>
        </a:p>
      </dgm:t>
    </dgm:pt>
    <dgm:pt modelId="{202A494A-5964-48B0-AABF-2FF3CB091DD1}">
      <dgm:prSet/>
      <dgm:spPr/>
    </dgm:pt>
    <dgm:pt modelId="{BBBF0198-2937-4C8E-AA90-015731D05058}" type="parTrans" cxnId="{09EF64F9-14C9-4C1A-BAFE-95E83987E8CB}">
      <dgm:prSet/>
      <dgm:spPr/>
      <dgm:t>
        <a:bodyPr/>
        <a:lstStyle/>
        <a:p>
          <a:endParaRPr lang="en-US"/>
        </a:p>
      </dgm:t>
    </dgm:pt>
    <dgm:pt modelId="{3F3D29D1-435D-464B-B383-9EB5B9DC431C}" type="sibTrans" cxnId="{09EF64F9-14C9-4C1A-BAFE-95E83987E8CB}">
      <dgm:prSet/>
      <dgm:spPr/>
      <dgm:t>
        <a:bodyPr/>
        <a:lstStyle/>
        <a:p>
          <a:endParaRPr lang="en-US"/>
        </a:p>
      </dgm:t>
    </dgm:pt>
    <dgm:pt modelId="{2DC3A7CF-2BC1-4FE0-8C24-3DF77B8E0A2D}">
      <dgm:prSet/>
      <dgm:spPr/>
    </dgm:pt>
    <dgm:pt modelId="{0187F4A6-6161-490A-90A7-C12A3478F58B}" type="parTrans" cxnId="{3D3BD18D-2800-44E8-BB6A-B1D7D6364818}">
      <dgm:prSet/>
      <dgm:spPr/>
      <dgm:t>
        <a:bodyPr/>
        <a:lstStyle/>
        <a:p>
          <a:endParaRPr lang="en-US"/>
        </a:p>
      </dgm:t>
    </dgm:pt>
    <dgm:pt modelId="{99FD8AC5-FA94-4FAF-99A6-9F5438530568}" type="sibTrans" cxnId="{3D3BD18D-2800-44E8-BB6A-B1D7D6364818}">
      <dgm:prSet/>
      <dgm:spPr/>
      <dgm:t>
        <a:bodyPr/>
        <a:lstStyle/>
        <a:p>
          <a:endParaRPr lang="en-US"/>
        </a:p>
      </dgm:t>
    </dgm:pt>
    <dgm:pt modelId="{91A177E6-B603-44AD-8C97-AD6624CDED03}" type="pres">
      <dgm:prSet presAssocID="{7EA5C25D-CC44-42CB-B1E0-B099A41685D1}" presName="compositeShape" presStyleCnt="0">
        <dgm:presLayoutVars>
          <dgm:chMax val="7"/>
          <dgm:dir/>
          <dgm:resizeHandles val="exact"/>
        </dgm:presLayoutVars>
      </dgm:prSet>
      <dgm:spPr/>
    </dgm:pt>
    <dgm:pt modelId="{C32C361E-A1FC-408C-AEEA-D3C6D3042008}" type="pres">
      <dgm:prSet presAssocID="{7EA5C25D-CC44-42CB-B1E0-B099A41685D1}" presName="wedge1" presStyleLbl="node1" presStyleIdx="0" presStyleCnt="7"/>
      <dgm:spPr/>
    </dgm:pt>
    <dgm:pt modelId="{6AA032F4-D52E-469F-8A86-50B226659287}" type="pres">
      <dgm:prSet presAssocID="{7EA5C25D-CC44-42CB-B1E0-B099A41685D1}" presName="wedge1Tx" presStyleLbl="node1" presStyleIdx="0" presStyleCnt="7">
        <dgm:presLayoutVars>
          <dgm:chMax val="0"/>
          <dgm:chPref val="0"/>
          <dgm:bulletEnabled val="1"/>
        </dgm:presLayoutVars>
      </dgm:prSet>
      <dgm:spPr/>
    </dgm:pt>
    <dgm:pt modelId="{6CEAA873-F94E-4371-8F10-3B528E37FC0B}" type="pres">
      <dgm:prSet presAssocID="{7EA5C25D-CC44-42CB-B1E0-B099A41685D1}" presName="wedge2" presStyleLbl="node1" presStyleIdx="1" presStyleCnt="7" custLinFactNeighborX="3346" custLinFactNeighborY="-1882"/>
      <dgm:spPr/>
    </dgm:pt>
    <dgm:pt modelId="{86C537EF-7DD9-4A26-B726-767D4037C936}" type="pres">
      <dgm:prSet presAssocID="{7EA5C25D-CC44-42CB-B1E0-B099A41685D1}" presName="wedge2Tx" presStyleLbl="node1" presStyleIdx="1" presStyleCnt="7">
        <dgm:presLayoutVars>
          <dgm:chMax val="0"/>
          <dgm:chPref val="0"/>
          <dgm:bulletEnabled val="1"/>
        </dgm:presLayoutVars>
      </dgm:prSet>
      <dgm:spPr/>
    </dgm:pt>
    <dgm:pt modelId="{E08ADB20-E4E9-4B97-A597-4314902431A5}" type="pres">
      <dgm:prSet presAssocID="{7EA5C25D-CC44-42CB-B1E0-B099A41685D1}" presName="wedge3" presStyleLbl="node1" presStyleIdx="2" presStyleCnt="7" custLinFactNeighborX="4809" custLinFactNeighborY="2301"/>
      <dgm:spPr/>
    </dgm:pt>
    <dgm:pt modelId="{35DB2755-64F0-446B-B8E3-1D662883C146}" type="pres">
      <dgm:prSet presAssocID="{7EA5C25D-CC44-42CB-B1E0-B099A41685D1}" presName="wedge3Tx" presStyleLbl="node1" presStyleIdx="2" presStyleCnt="7">
        <dgm:presLayoutVars>
          <dgm:chMax val="0"/>
          <dgm:chPref val="0"/>
          <dgm:bulletEnabled val="1"/>
        </dgm:presLayoutVars>
      </dgm:prSet>
      <dgm:spPr/>
    </dgm:pt>
    <dgm:pt modelId="{769CD077-441C-4C49-AE60-F3E7EF37D166}" type="pres">
      <dgm:prSet presAssocID="{7EA5C25D-CC44-42CB-B1E0-B099A41685D1}" presName="wedge4" presStyleLbl="node1" presStyleIdx="3" presStyleCnt="7" custLinFactNeighborX="1882" custLinFactNeighborY="1046"/>
      <dgm:spPr/>
    </dgm:pt>
    <dgm:pt modelId="{0EAC6D47-B1BD-4B32-996A-02119C0DD543}" type="pres">
      <dgm:prSet presAssocID="{7EA5C25D-CC44-42CB-B1E0-B099A41685D1}" presName="wedge4Tx" presStyleLbl="node1" presStyleIdx="3" presStyleCnt="7">
        <dgm:presLayoutVars>
          <dgm:chMax val="0"/>
          <dgm:chPref val="0"/>
          <dgm:bulletEnabled val="1"/>
        </dgm:presLayoutVars>
      </dgm:prSet>
      <dgm:spPr/>
    </dgm:pt>
    <dgm:pt modelId="{B230C478-F3FD-46DE-ADE8-7037688B9AF2}" type="pres">
      <dgm:prSet presAssocID="{7EA5C25D-CC44-42CB-B1E0-B099A41685D1}" presName="wedge5" presStyleLbl="node1" presStyleIdx="4" presStyleCnt="7"/>
      <dgm:spPr/>
    </dgm:pt>
    <dgm:pt modelId="{23C6148A-C7A5-4761-A3BF-66599B3B7D63}" type="pres">
      <dgm:prSet presAssocID="{7EA5C25D-CC44-42CB-B1E0-B099A41685D1}" presName="wedge5Tx" presStyleLbl="node1" presStyleIdx="4" presStyleCnt="7">
        <dgm:presLayoutVars>
          <dgm:chMax val="0"/>
          <dgm:chPref val="0"/>
          <dgm:bulletEnabled val="1"/>
        </dgm:presLayoutVars>
      </dgm:prSet>
      <dgm:spPr/>
    </dgm:pt>
    <dgm:pt modelId="{998E0BD3-DBB0-4F5E-A210-7FE73E7EC091}" type="pres">
      <dgm:prSet presAssocID="{7EA5C25D-CC44-42CB-B1E0-B099A41685D1}" presName="wedge6" presStyleLbl="node1" presStyleIdx="5" presStyleCnt="7"/>
      <dgm:spPr/>
    </dgm:pt>
    <dgm:pt modelId="{8FFC5633-F5CF-4A8E-82E9-722FD37171EF}" type="pres">
      <dgm:prSet presAssocID="{7EA5C25D-CC44-42CB-B1E0-B099A41685D1}" presName="wedge6Tx" presStyleLbl="node1" presStyleIdx="5" presStyleCnt="7">
        <dgm:presLayoutVars>
          <dgm:chMax val="0"/>
          <dgm:chPref val="0"/>
          <dgm:bulletEnabled val="1"/>
        </dgm:presLayoutVars>
      </dgm:prSet>
      <dgm:spPr/>
    </dgm:pt>
    <dgm:pt modelId="{FAB709E6-ACF6-46CC-8B1B-9926C5F71730}" type="pres">
      <dgm:prSet presAssocID="{7EA5C25D-CC44-42CB-B1E0-B099A41685D1}" presName="wedge7" presStyleLbl="node1" presStyleIdx="6" presStyleCnt="7"/>
      <dgm:spPr/>
    </dgm:pt>
    <dgm:pt modelId="{58518414-5B1B-4C2B-88A0-A3E167CD0F16}" type="pres">
      <dgm:prSet presAssocID="{7EA5C25D-CC44-42CB-B1E0-B099A41685D1}" presName="wedge7Tx" presStyleLbl="node1" presStyleIdx="6" presStyleCnt="7">
        <dgm:presLayoutVars>
          <dgm:chMax val="0"/>
          <dgm:chPref val="0"/>
          <dgm:bulletEnabled val="1"/>
        </dgm:presLayoutVars>
      </dgm:prSet>
      <dgm:spPr/>
    </dgm:pt>
  </dgm:ptLst>
  <dgm:cxnLst>
    <dgm:cxn modelId="{C09B9312-2DF6-4E42-9B01-FB2BB520397D}" srcId="{7EA5C25D-CC44-42CB-B1E0-B099A41685D1}" destId="{2D417CD8-9C5F-4C01-AF36-C2253949C4F9}" srcOrd="5" destOrd="0" parTransId="{768B4152-9FD3-4F2B-82CF-CDD3966F8C7C}" sibTransId="{25AE1FB0-83E7-4947-B057-C365E6446067}"/>
    <dgm:cxn modelId="{94140E13-8000-49A7-88BB-536A276B68BF}" srcId="{7EA5C25D-CC44-42CB-B1E0-B099A41685D1}" destId="{DCDCAE43-E65D-409F-A818-4D00B5F410B0}" srcOrd="0" destOrd="0" parTransId="{4E6BC61F-0F8A-4816-9C0E-4949B717F1EF}" sibTransId="{FC58B0A0-0C6F-4187-9738-C9457E5533F6}"/>
    <dgm:cxn modelId="{5BE61F2A-F861-4DD6-B88F-62F0750B9F0B}" type="presOf" srcId="{437D97D6-1D5F-46FE-B0F6-199F0625CE5D}" destId="{23C6148A-C7A5-4761-A3BF-66599B3B7D63}" srcOrd="1" destOrd="0" presId="urn:microsoft.com/office/officeart/2005/8/layout/chart3"/>
    <dgm:cxn modelId="{ECE40D2C-BF5B-4507-9850-7CAA2242E342}" type="presOf" srcId="{BA493670-6C47-456B-965E-25225ADC8670}" destId="{769CD077-441C-4C49-AE60-F3E7EF37D166}" srcOrd="0" destOrd="0" presId="urn:microsoft.com/office/officeart/2005/8/layout/chart3"/>
    <dgm:cxn modelId="{2F0DDB33-0EEA-4E99-8151-3E54D0B73D46}" srcId="{7EA5C25D-CC44-42CB-B1E0-B099A41685D1}" destId="{BA493670-6C47-456B-965E-25225ADC8670}" srcOrd="3" destOrd="0" parTransId="{948038D3-4737-4C3A-8BA2-65EF5C769944}" sibTransId="{2669CA24-67E6-4A0F-A5B8-920B49C49A6F}"/>
    <dgm:cxn modelId="{EE9A6340-1FFC-483B-B30C-E952B07B1772}" srcId="{7EA5C25D-CC44-42CB-B1E0-B099A41685D1}" destId="{EC54EF93-7BEA-4F29-8FAE-B55100FA0C82}" srcOrd="1" destOrd="0" parTransId="{710CCF0D-523E-465A-96D7-E9C1D89C08F6}" sibTransId="{63A7B2D5-DC4B-4AC3-987A-7B6288655CBC}"/>
    <dgm:cxn modelId="{E3D53860-C51D-4F66-AA4E-D54953990190}" type="presOf" srcId="{DB502DAE-E171-4E94-8EC7-A871DD9F13BB}" destId="{35DB2755-64F0-446B-B8E3-1D662883C146}" srcOrd="1" destOrd="0" presId="urn:microsoft.com/office/officeart/2005/8/layout/chart3"/>
    <dgm:cxn modelId="{34F29867-A5EA-4C19-A211-05320E0B7761}" type="presOf" srcId="{77F2A53E-A55E-40BE-9385-4D4F7E59D2AE}" destId="{58518414-5B1B-4C2B-88A0-A3E167CD0F16}" srcOrd="1" destOrd="0" presId="urn:microsoft.com/office/officeart/2005/8/layout/chart3"/>
    <dgm:cxn modelId="{09187A6E-85FF-4119-80BB-ADBA53B01E4A}" type="presOf" srcId="{2D417CD8-9C5F-4C01-AF36-C2253949C4F9}" destId="{998E0BD3-DBB0-4F5E-A210-7FE73E7EC091}" srcOrd="0" destOrd="0" presId="urn:microsoft.com/office/officeart/2005/8/layout/chart3"/>
    <dgm:cxn modelId="{DD04F477-7028-410B-ADF4-090C700BC056}" srcId="{7EA5C25D-CC44-42CB-B1E0-B099A41685D1}" destId="{8823858C-997B-4D44-98AF-CE56236C31AB}" srcOrd="7" destOrd="0" parTransId="{63E6E4A2-5879-4F5E-AF9E-05038E134786}" sibTransId="{71EA5897-94B2-4C2D-BF69-3E1254A03B1A}"/>
    <dgm:cxn modelId="{9C8F0C7A-A4BB-449E-BF48-9E18816F1B8E}" srcId="{7EA5C25D-CC44-42CB-B1E0-B099A41685D1}" destId="{77F2A53E-A55E-40BE-9385-4D4F7E59D2AE}" srcOrd="6" destOrd="0" parTransId="{73C32CE5-DFB9-43AB-9B79-0EF5A65E6962}" sibTransId="{0E9BFAF2-1295-45B3-BFC3-305558797C79}"/>
    <dgm:cxn modelId="{D515D57A-F64F-4027-B595-87D6B0F10DE6}" type="presOf" srcId="{7EA5C25D-CC44-42CB-B1E0-B099A41685D1}" destId="{91A177E6-B603-44AD-8C97-AD6624CDED03}" srcOrd="0" destOrd="0" presId="urn:microsoft.com/office/officeart/2005/8/layout/chart3"/>
    <dgm:cxn modelId="{A6213088-1CD5-4259-AA20-5DFC4D8042E0}" type="presOf" srcId="{2D417CD8-9C5F-4C01-AF36-C2253949C4F9}" destId="{8FFC5633-F5CF-4A8E-82E9-722FD37171EF}" srcOrd="1" destOrd="0" presId="urn:microsoft.com/office/officeart/2005/8/layout/chart3"/>
    <dgm:cxn modelId="{3D3BD18D-2800-44E8-BB6A-B1D7D6364818}" srcId="{7EA5C25D-CC44-42CB-B1E0-B099A41685D1}" destId="{2DC3A7CF-2BC1-4FE0-8C24-3DF77B8E0A2D}" srcOrd="9" destOrd="0" parTransId="{0187F4A6-6161-490A-90A7-C12A3478F58B}" sibTransId="{99FD8AC5-FA94-4FAF-99A6-9F5438530568}"/>
    <dgm:cxn modelId="{FBFB619B-59C3-419E-9999-E7BDA870AF68}" type="presOf" srcId="{BA493670-6C47-456B-965E-25225ADC8670}" destId="{0EAC6D47-B1BD-4B32-996A-02119C0DD543}" srcOrd="1" destOrd="0" presId="urn:microsoft.com/office/officeart/2005/8/layout/chart3"/>
    <dgm:cxn modelId="{87D5E5A0-85FF-4154-9867-B3DF4FD21E27}" type="presOf" srcId="{DCDCAE43-E65D-409F-A818-4D00B5F410B0}" destId="{6AA032F4-D52E-469F-8A86-50B226659287}" srcOrd="1" destOrd="0" presId="urn:microsoft.com/office/officeart/2005/8/layout/chart3"/>
    <dgm:cxn modelId="{44763CA6-B1C5-48A7-BAB2-ABB415FAB786}" srcId="{7EA5C25D-CC44-42CB-B1E0-B099A41685D1}" destId="{437D97D6-1D5F-46FE-B0F6-199F0625CE5D}" srcOrd="4" destOrd="0" parTransId="{64F113EB-5A64-4AC7-9F83-DB9F6B610379}" sibTransId="{8F89E466-3787-4CE9-8BF3-123D88779959}"/>
    <dgm:cxn modelId="{2247FEBB-43C1-471E-BA14-03EFF9EF339C}" srcId="{7EA5C25D-CC44-42CB-B1E0-B099A41685D1}" destId="{DB502DAE-E171-4E94-8EC7-A871DD9F13BB}" srcOrd="2" destOrd="0" parTransId="{2F26E237-1981-4612-BD18-B7B0094256BC}" sibTransId="{17423FF6-4C51-4E93-B861-EF648FC7F814}"/>
    <dgm:cxn modelId="{AA2D83BC-C31D-4138-B5B0-F76A58D04F41}" type="presOf" srcId="{77F2A53E-A55E-40BE-9385-4D4F7E59D2AE}" destId="{FAB709E6-ACF6-46CC-8B1B-9926C5F71730}" srcOrd="0" destOrd="0" presId="urn:microsoft.com/office/officeart/2005/8/layout/chart3"/>
    <dgm:cxn modelId="{E94014C3-8BF4-4A79-9974-010997C0306B}" type="presOf" srcId="{DB502DAE-E171-4E94-8EC7-A871DD9F13BB}" destId="{E08ADB20-E4E9-4B97-A597-4314902431A5}" srcOrd="0" destOrd="0" presId="urn:microsoft.com/office/officeart/2005/8/layout/chart3"/>
    <dgm:cxn modelId="{22CBE4D7-2CF5-4636-81BA-94847383339A}" type="presOf" srcId="{EC54EF93-7BEA-4F29-8FAE-B55100FA0C82}" destId="{6CEAA873-F94E-4371-8F10-3B528E37FC0B}" srcOrd="0" destOrd="0" presId="urn:microsoft.com/office/officeart/2005/8/layout/chart3"/>
    <dgm:cxn modelId="{7C3305E4-3E72-4A94-8B24-1A3D2BE2F8D3}" type="presOf" srcId="{DCDCAE43-E65D-409F-A818-4D00B5F410B0}" destId="{C32C361E-A1FC-408C-AEEA-D3C6D3042008}" srcOrd="0" destOrd="0" presId="urn:microsoft.com/office/officeart/2005/8/layout/chart3"/>
    <dgm:cxn modelId="{F05753F1-64B8-446A-8F58-38D2513D89A3}" type="presOf" srcId="{EC54EF93-7BEA-4F29-8FAE-B55100FA0C82}" destId="{86C537EF-7DD9-4A26-B726-767D4037C936}" srcOrd="1" destOrd="0" presId="urn:microsoft.com/office/officeart/2005/8/layout/chart3"/>
    <dgm:cxn modelId="{09EF64F9-14C9-4C1A-BAFE-95E83987E8CB}" srcId="{7EA5C25D-CC44-42CB-B1E0-B099A41685D1}" destId="{202A494A-5964-48B0-AABF-2FF3CB091DD1}" srcOrd="8" destOrd="0" parTransId="{BBBF0198-2937-4C8E-AA90-015731D05058}" sibTransId="{3F3D29D1-435D-464B-B383-9EB5B9DC431C}"/>
    <dgm:cxn modelId="{091999FA-1AB0-4614-8E66-3126CE2AA3DF}" type="presOf" srcId="{437D97D6-1D5F-46FE-B0F6-199F0625CE5D}" destId="{B230C478-F3FD-46DE-ADE8-7037688B9AF2}" srcOrd="0" destOrd="0" presId="urn:microsoft.com/office/officeart/2005/8/layout/chart3"/>
    <dgm:cxn modelId="{59A1F1ED-196C-4AEA-A178-886A89BAB9C0}" type="presParOf" srcId="{91A177E6-B603-44AD-8C97-AD6624CDED03}" destId="{C32C361E-A1FC-408C-AEEA-D3C6D3042008}" srcOrd="0" destOrd="0" presId="urn:microsoft.com/office/officeart/2005/8/layout/chart3"/>
    <dgm:cxn modelId="{6C84DAE9-BC7A-48E9-9D53-01D787FE0D94}" type="presParOf" srcId="{91A177E6-B603-44AD-8C97-AD6624CDED03}" destId="{6AA032F4-D52E-469F-8A86-50B226659287}" srcOrd="1" destOrd="0" presId="urn:microsoft.com/office/officeart/2005/8/layout/chart3"/>
    <dgm:cxn modelId="{64DE186E-44A8-42E7-BB0D-4368D9F07C09}" type="presParOf" srcId="{91A177E6-B603-44AD-8C97-AD6624CDED03}" destId="{6CEAA873-F94E-4371-8F10-3B528E37FC0B}" srcOrd="2" destOrd="0" presId="urn:microsoft.com/office/officeart/2005/8/layout/chart3"/>
    <dgm:cxn modelId="{986417C9-1AD7-4658-BC3A-B8ED13576355}" type="presParOf" srcId="{91A177E6-B603-44AD-8C97-AD6624CDED03}" destId="{86C537EF-7DD9-4A26-B726-767D4037C936}" srcOrd="3" destOrd="0" presId="urn:microsoft.com/office/officeart/2005/8/layout/chart3"/>
    <dgm:cxn modelId="{0958AA68-6070-46D7-8438-EAE8FB085FBE}" type="presParOf" srcId="{91A177E6-B603-44AD-8C97-AD6624CDED03}" destId="{E08ADB20-E4E9-4B97-A597-4314902431A5}" srcOrd="4" destOrd="0" presId="urn:microsoft.com/office/officeart/2005/8/layout/chart3"/>
    <dgm:cxn modelId="{EFABD885-203B-424F-92B0-59755E79B54D}" type="presParOf" srcId="{91A177E6-B603-44AD-8C97-AD6624CDED03}" destId="{35DB2755-64F0-446B-B8E3-1D662883C146}" srcOrd="5" destOrd="0" presId="urn:microsoft.com/office/officeart/2005/8/layout/chart3"/>
    <dgm:cxn modelId="{1ECE7EFB-7DE0-4B66-9359-68CBAF4D7C1B}" type="presParOf" srcId="{91A177E6-B603-44AD-8C97-AD6624CDED03}" destId="{769CD077-441C-4C49-AE60-F3E7EF37D166}" srcOrd="6" destOrd="0" presId="urn:microsoft.com/office/officeart/2005/8/layout/chart3"/>
    <dgm:cxn modelId="{BDFB8117-B225-45B5-86B3-B5A256C12A6F}" type="presParOf" srcId="{91A177E6-B603-44AD-8C97-AD6624CDED03}" destId="{0EAC6D47-B1BD-4B32-996A-02119C0DD543}" srcOrd="7" destOrd="0" presId="urn:microsoft.com/office/officeart/2005/8/layout/chart3"/>
    <dgm:cxn modelId="{5FA9197F-81FF-4C43-9ADF-96D01ADDE368}" type="presParOf" srcId="{91A177E6-B603-44AD-8C97-AD6624CDED03}" destId="{B230C478-F3FD-46DE-ADE8-7037688B9AF2}" srcOrd="8" destOrd="0" presId="urn:microsoft.com/office/officeart/2005/8/layout/chart3"/>
    <dgm:cxn modelId="{E039E4D2-B3B0-4DDC-8F44-18026940C2E6}" type="presParOf" srcId="{91A177E6-B603-44AD-8C97-AD6624CDED03}" destId="{23C6148A-C7A5-4761-A3BF-66599B3B7D63}" srcOrd="9" destOrd="0" presId="urn:microsoft.com/office/officeart/2005/8/layout/chart3"/>
    <dgm:cxn modelId="{A0D2C9C1-EB7B-4C66-A5D6-BCC128A29326}" type="presParOf" srcId="{91A177E6-B603-44AD-8C97-AD6624CDED03}" destId="{998E0BD3-DBB0-4F5E-A210-7FE73E7EC091}" srcOrd="10" destOrd="0" presId="urn:microsoft.com/office/officeart/2005/8/layout/chart3"/>
    <dgm:cxn modelId="{E4A03CBA-E605-4EE8-8023-DEAFA12859CC}" type="presParOf" srcId="{91A177E6-B603-44AD-8C97-AD6624CDED03}" destId="{8FFC5633-F5CF-4A8E-82E9-722FD37171EF}" srcOrd="11" destOrd="0" presId="urn:microsoft.com/office/officeart/2005/8/layout/chart3"/>
    <dgm:cxn modelId="{6AACCA5B-9625-4749-9FD8-8426BC3EBA98}" type="presParOf" srcId="{91A177E6-B603-44AD-8C97-AD6624CDED03}" destId="{FAB709E6-ACF6-46CC-8B1B-9926C5F71730}" srcOrd="12" destOrd="0" presId="urn:microsoft.com/office/officeart/2005/8/layout/chart3"/>
    <dgm:cxn modelId="{0F5021F2-6921-4982-ACEC-044E8F00063B}" type="presParOf" srcId="{91A177E6-B603-44AD-8C97-AD6624CDED03}" destId="{58518414-5B1B-4C2B-88A0-A3E167CD0F16}"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C361E-A1FC-408C-AEEA-D3C6D3042008}">
      <dsp:nvSpPr>
        <dsp:cNvPr id="0" name=""/>
        <dsp:cNvSpPr/>
      </dsp:nvSpPr>
      <dsp:spPr>
        <a:xfrm>
          <a:off x="3415202" y="274620"/>
          <a:ext cx="4011841" cy="4011841"/>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Assessment of role, grant directives</a:t>
          </a:r>
        </a:p>
      </dsp:txBody>
      <dsp:txXfrm>
        <a:off x="5460763" y="656700"/>
        <a:ext cx="1098480" cy="692520"/>
      </dsp:txXfrm>
    </dsp:sp>
    <dsp:sp modelId="{6CEAA873-F94E-4371-8F10-3B528E37FC0B}">
      <dsp:nvSpPr>
        <dsp:cNvPr id="0" name=""/>
        <dsp:cNvSpPr/>
      </dsp:nvSpPr>
      <dsp:spPr>
        <a:xfrm>
          <a:off x="3445799" y="414037"/>
          <a:ext cx="4011841" cy="4011841"/>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 model for Community Needs Assessment </a:t>
          </a:r>
        </a:p>
      </dsp:txBody>
      <dsp:txXfrm>
        <a:off x="6192000" y="1846837"/>
        <a:ext cx="1165344" cy="740280"/>
      </dsp:txXfrm>
    </dsp:sp>
    <dsp:sp modelId="{E08ADB20-E4E9-4B97-A597-4314902431A5}">
      <dsp:nvSpPr>
        <dsp:cNvPr id="0" name=""/>
        <dsp:cNvSpPr/>
      </dsp:nvSpPr>
      <dsp:spPr>
        <a:xfrm>
          <a:off x="3504492" y="581852"/>
          <a:ext cx="4011841" cy="4011841"/>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 research questions that aligned with parameters of the grant</a:t>
          </a:r>
        </a:p>
      </dsp:txBody>
      <dsp:txXfrm>
        <a:off x="6083533" y="2969853"/>
        <a:ext cx="1050720" cy="764160"/>
      </dsp:txXfrm>
    </dsp:sp>
    <dsp:sp modelId="{769CD077-441C-4C49-AE60-F3E7EF37D166}">
      <dsp:nvSpPr>
        <dsp:cNvPr id="0" name=""/>
        <dsp:cNvSpPr/>
      </dsp:nvSpPr>
      <dsp:spPr>
        <a:xfrm>
          <a:off x="3387065" y="531504"/>
          <a:ext cx="4011841" cy="4011841"/>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Create materials</a:t>
          </a:r>
        </a:p>
      </dsp:txBody>
      <dsp:txXfrm>
        <a:off x="4855686" y="3683665"/>
        <a:ext cx="1074600" cy="764160"/>
      </dsp:txXfrm>
    </dsp:sp>
    <dsp:sp modelId="{B230C478-F3FD-46DE-ADE8-7037688B9AF2}">
      <dsp:nvSpPr>
        <dsp:cNvPr id="0" name=""/>
        <dsp:cNvSpPr/>
      </dsp:nvSpPr>
      <dsp:spPr>
        <a:xfrm>
          <a:off x="3311563" y="489540"/>
          <a:ext cx="4011841" cy="4011841"/>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Conduct Qualitative &amp; Quantitative Research </a:t>
          </a:r>
        </a:p>
      </dsp:txBody>
      <dsp:txXfrm>
        <a:off x="3693643" y="2877541"/>
        <a:ext cx="1050720" cy="764160"/>
      </dsp:txXfrm>
    </dsp:sp>
    <dsp:sp modelId="{998E0BD3-DBB0-4F5E-A210-7FE73E7EC091}">
      <dsp:nvSpPr>
        <dsp:cNvPr id="0" name=""/>
        <dsp:cNvSpPr/>
      </dsp:nvSpPr>
      <dsp:spPr>
        <a:xfrm>
          <a:off x="3311563" y="489540"/>
          <a:ext cx="4011841" cy="4011841"/>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Analyze/Interpret Data</a:t>
          </a:r>
        </a:p>
      </dsp:txBody>
      <dsp:txXfrm>
        <a:off x="3411859" y="1922340"/>
        <a:ext cx="1165344" cy="740280"/>
      </dsp:txXfrm>
    </dsp:sp>
    <dsp:sp modelId="{FAB709E6-ACF6-46CC-8B1B-9926C5F71730}">
      <dsp:nvSpPr>
        <dsp:cNvPr id="0" name=""/>
        <dsp:cNvSpPr/>
      </dsp:nvSpPr>
      <dsp:spPr>
        <a:xfrm>
          <a:off x="3311563" y="489540"/>
          <a:ext cx="4011841" cy="4011841"/>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 Report</a:t>
          </a:r>
        </a:p>
      </dsp:txBody>
      <dsp:txXfrm>
        <a:off x="4180795" y="871620"/>
        <a:ext cx="1098480" cy="69252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219B0-FA0E-475B-8071-5F058B088DAA}"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5516E-110C-424E-A706-02266CCDFD36}" type="slidenum">
              <a:rPr lang="en-US" smtClean="0"/>
              <a:t>‹#›</a:t>
            </a:fld>
            <a:endParaRPr lang="en-US"/>
          </a:p>
        </p:txBody>
      </p:sp>
    </p:spTree>
    <p:extLst>
      <p:ext uri="{BB962C8B-B14F-4D97-AF65-F5344CB8AC3E}">
        <p14:creationId xmlns:p14="http://schemas.microsoft.com/office/powerpoint/2010/main" val="305667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Conclusion 4A: Prevention cannot be addressed or discussed in isolation from other concepts such as: </a:t>
            </a:r>
          </a:p>
          <a:p>
            <a:r>
              <a:rPr lang="en-US" dirty="0"/>
              <a:t>o	Evaluating accessibility of direct services </a:t>
            </a:r>
          </a:p>
          <a:p>
            <a:endParaRPr lang="en-US" dirty="0"/>
          </a:p>
          <a:p>
            <a:r>
              <a:rPr lang="en-US" dirty="0"/>
              <a:t>o	Cultural competency and awareness of service providers  </a:t>
            </a:r>
          </a:p>
          <a:p>
            <a:endParaRPr lang="en-US" dirty="0"/>
          </a:p>
          <a:p>
            <a:r>
              <a:rPr lang="en-US" dirty="0"/>
              <a:t>o	Role of local housing limitations for all, including short-term and long-term options, desperate need for DSV shelter, substance abuse treatment and residential treatment locally, group home options locally, transitional housing</a:t>
            </a:r>
          </a:p>
          <a:p>
            <a:endParaRPr lang="en-US" dirty="0"/>
          </a:p>
          <a:p>
            <a:r>
              <a:rPr lang="en-US" dirty="0"/>
              <a:t>o	Addressing confidentiality issues and potential role-conflicts living in a small community, as they are barriers to utilization of services</a:t>
            </a:r>
          </a:p>
          <a:p>
            <a:endParaRPr lang="en-US" dirty="0"/>
          </a:p>
          <a:p>
            <a:r>
              <a:rPr lang="en-US" dirty="0"/>
              <a:t>o	Addiction and substance abuse support is a distinct but related issue. It is explicitly connected to all aspects of prevention and healing of DSV. All community members identified this factor as one of the most impactful. This is a distinct area that needs to be invested in more locally. </a:t>
            </a:r>
          </a:p>
          <a:p>
            <a:endParaRPr lang="en-US" dirty="0"/>
          </a:p>
          <a:p>
            <a:r>
              <a:rPr lang="en-US" dirty="0"/>
              <a:t>o	Mental health and wellness support is also a related issue.  It is also explicitly connected to all aspects of prevention and healing of DSV. Although our county and local area offers numerous direct services, there is perception that these are not enough, have long wait times to be seen, and have to be transferred out of the area to receive psychiatric residential support. </a:t>
            </a:r>
          </a:p>
          <a:p>
            <a:endParaRPr lang="en-US" dirty="0"/>
          </a:p>
          <a:p>
            <a:r>
              <a:rPr lang="en-US" dirty="0"/>
              <a:t>o	Impact of colonialism even within the local tribal and non-Native community on perceptions of Indigenous people, women, sexuality, silencing of victims and gendered violence towards women</a:t>
            </a:r>
          </a:p>
          <a:p>
            <a:endParaRPr lang="en-US" dirty="0"/>
          </a:p>
          <a:p>
            <a:r>
              <a:rPr lang="en-US" dirty="0"/>
              <a:t>o	The social stigma of “telling”, which prevents victims from sharing their stories, disclosing identities of perpetrators, and silencing deep wounds </a:t>
            </a:r>
          </a:p>
          <a:p>
            <a:endParaRPr lang="en-US" dirty="0"/>
          </a:p>
          <a:p>
            <a:r>
              <a:rPr lang="en-US" dirty="0"/>
              <a:t>o	Lack of community education about consent, impact of cycles, identifying healthy behaviors</a:t>
            </a:r>
          </a:p>
          <a:p>
            <a:endParaRPr lang="en-US" dirty="0"/>
          </a:p>
          <a:p>
            <a:r>
              <a:rPr lang="en-US" dirty="0"/>
              <a:t>o	Lack of discussion or addressing the impact of social media and technology and its relationship to DSV</a:t>
            </a:r>
          </a:p>
          <a:p>
            <a:endParaRPr lang="en-US" dirty="0"/>
          </a:p>
          <a:p>
            <a:r>
              <a:rPr lang="en-US" dirty="0"/>
              <a:t>o	Need for mentoring and explicit identification of both male and female role models </a:t>
            </a:r>
          </a:p>
        </p:txBody>
      </p:sp>
      <p:sp>
        <p:nvSpPr>
          <p:cNvPr id="4" name="Slide Number Placeholder 3"/>
          <p:cNvSpPr>
            <a:spLocks noGrp="1"/>
          </p:cNvSpPr>
          <p:nvPr>
            <p:ph type="sldNum" sz="quarter" idx="5"/>
          </p:nvPr>
        </p:nvSpPr>
        <p:spPr/>
        <p:txBody>
          <a:bodyPr/>
          <a:lstStyle/>
          <a:p>
            <a:fld id="{BF45516E-110C-424E-A706-02266CCDFD36}" type="slidenum">
              <a:rPr lang="en-US" smtClean="0"/>
              <a:t>35</a:t>
            </a:fld>
            <a:endParaRPr lang="en-US"/>
          </a:p>
        </p:txBody>
      </p:sp>
    </p:spTree>
    <p:extLst>
      <p:ext uri="{BB962C8B-B14F-4D97-AF65-F5344CB8AC3E}">
        <p14:creationId xmlns:p14="http://schemas.microsoft.com/office/powerpoint/2010/main" val="116835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also recommend discussing, considering and taking action on: </a:t>
            </a:r>
          </a:p>
          <a:p>
            <a:r>
              <a:rPr lang="en-US" dirty="0"/>
              <a:t>addressing confidentiality issues and potential role-conflicts living in a small community</a:t>
            </a:r>
          </a:p>
          <a:p>
            <a:r>
              <a:rPr lang="en-US" dirty="0"/>
              <a:t>addiction and substance abuse support &amp; limitations  </a:t>
            </a:r>
          </a:p>
          <a:p>
            <a:r>
              <a:rPr lang="en-US" dirty="0"/>
              <a:t>mental health and wellness support &amp;N limitations  </a:t>
            </a:r>
          </a:p>
          <a:p>
            <a:r>
              <a:rPr lang="en-US" dirty="0"/>
              <a:t>the impact of colonialism even within the local tribal and non-Native community on perceptions of Indigenous people, women, sexuality</a:t>
            </a:r>
          </a:p>
          <a:p>
            <a:r>
              <a:rPr lang="en-US" dirty="0"/>
              <a:t>the silencing of victims </a:t>
            </a:r>
          </a:p>
          <a:p>
            <a:r>
              <a:rPr lang="en-US" dirty="0"/>
              <a:t>gendered violence towards women</a:t>
            </a:r>
          </a:p>
          <a:p>
            <a:r>
              <a:rPr lang="en-US" dirty="0"/>
              <a:t>challenging the prevention of victims from sharing their stories, disclosing identities of perpetrators, and silencing deep wounds </a:t>
            </a:r>
          </a:p>
          <a:p>
            <a:r>
              <a:rPr lang="en-US" dirty="0"/>
              <a:t>addressing the lack of community education </a:t>
            </a:r>
          </a:p>
          <a:p>
            <a:r>
              <a:rPr lang="en-US" dirty="0"/>
              <a:t>encourage discussion about the impact of social media and technology and its relationship to DSV</a:t>
            </a:r>
          </a:p>
          <a:p>
            <a:endParaRPr lang="en-US" dirty="0"/>
          </a:p>
        </p:txBody>
      </p:sp>
      <p:sp>
        <p:nvSpPr>
          <p:cNvPr id="4" name="Slide Number Placeholder 3"/>
          <p:cNvSpPr>
            <a:spLocks noGrp="1"/>
          </p:cNvSpPr>
          <p:nvPr>
            <p:ph type="sldNum" sz="quarter" idx="5"/>
          </p:nvPr>
        </p:nvSpPr>
        <p:spPr/>
        <p:txBody>
          <a:bodyPr/>
          <a:lstStyle/>
          <a:p>
            <a:fld id="{BF45516E-110C-424E-A706-02266CCDFD36}" type="slidenum">
              <a:rPr lang="en-US" smtClean="0"/>
              <a:t>38</a:t>
            </a:fld>
            <a:endParaRPr lang="en-US"/>
          </a:p>
        </p:txBody>
      </p:sp>
    </p:spTree>
    <p:extLst>
      <p:ext uri="{BB962C8B-B14F-4D97-AF65-F5344CB8AC3E}">
        <p14:creationId xmlns:p14="http://schemas.microsoft.com/office/powerpoint/2010/main" val="390760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offer support, education, prevention and intervention, and healing for those caught in this victim-perpetrator cycle.</a:t>
            </a:r>
          </a:p>
          <a:p>
            <a:r>
              <a:rPr lang="en-US" dirty="0"/>
              <a:t>individual and community responsibility. </a:t>
            </a:r>
          </a:p>
          <a:p>
            <a:endParaRPr lang="en-US" dirty="0"/>
          </a:p>
        </p:txBody>
      </p:sp>
      <p:sp>
        <p:nvSpPr>
          <p:cNvPr id="4" name="Slide Number Placeholder 3"/>
          <p:cNvSpPr>
            <a:spLocks noGrp="1"/>
          </p:cNvSpPr>
          <p:nvPr>
            <p:ph type="sldNum" sz="quarter" idx="5"/>
          </p:nvPr>
        </p:nvSpPr>
        <p:spPr/>
        <p:txBody>
          <a:bodyPr/>
          <a:lstStyle/>
          <a:p>
            <a:fld id="{BF45516E-110C-424E-A706-02266CCDFD36}" type="slidenum">
              <a:rPr lang="en-US" smtClean="0"/>
              <a:t>39</a:t>
            </a:fld>
            <a:endParaRPr lang="en-US"/>
          </a:p>
        </p:txBody>
      </p:sp>
    </p:spTree>
    <p:extLst>
      <p:ext uri="{BB962C8B-B14F-4D97-AF65-F5344CB8AC3E}">
        <p14:creationId xmlns:p14="http://schemas.microsoft.com/office/powerpoint/2010/main" val="188658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Because SV is also a significant problem in our community (35% experienced SV, and 69% knew someone who did)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found that most people in the community do not get help (66% have not received services for experiences with DSV). We recommend increasing direct services, awareness of those services, and efforts to challenge social and community norms of silence and stigma. </a:t>
            </a:r>
          </a:p>
          <a:p>
            <a:endParaRPr lang="en-US" dirty="0"/>
          </a:p>
        </p:txBody>
      </p:sp>
      <p:sp>
        <p:nvSpPr>
          <p:cNvPr id="4" name="Slide Number Placeholder 3"/>
          <p:cNvSpPr>
            <a:spLocks noGrp="1"/>
          </p:cNvSpPr>
          <p:nvPr>
            <p:ph type="sldNum" sz="quarter" idx="5"/>
          </p:nvPr>
        </p:nvSpPr>
        <p:spPr/>
        <p:txBody>
          <a:bodyPr/>
          <a:lstStyle/>
          <a:p>
            <a:fld id="{BF45516E-110C-424E-A706-02266CCDFD36}" type="slidenum">
              <a:rPr lang="en-US" smtClean="0"/>
              <a:t>40</a:t>
            </a:fld>
            <a:endParaRPr lang="en-US"/>
          </a:p>
        </p:txBody>
      </p:sp>
    </p:spTree>
    <p:extLst>
      <p:ext uri="{BB962C8B-B14F-4D97-AF65-F5344CB8AC3E}">
        <p14:creationId xmlns:p14="http://schemas.microsoft.com/office/powerpoint/2010/main" val="49878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5516E-110C-424E-A706-02266CCDFD36}" type="slidenum">
              <a:rPr lang="en-US" smtClean="0"/>
              <a:t>51</a:t>
            </a:fld>
            <a:endParaRPr lang="en-US"/>
          </a:p>
        </p:txBody>
      </p:sp>
    </p:spTree>
    <p:extLst>
      <p:ext uri="{BB962C8B-B14F-4D97-AF65-F5344CB8AC3E}">
        <p14:creationId xmlns:p14="http://schemas.microsoft.com/office/powerpoint/2010/main" val="83685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602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856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380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0594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020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760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53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175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103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673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082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955325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hyperlink" Target="https://www.csusm.edu/cicsc/land.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diana@mewuk.com" TargetMode="Externa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hyperlink" Target="mailto:beavers@yosemite.edu" TargetMode="External"/><Relationship Id="rId4" Type="http://schemas.openxmlformats.org/officeDocument/2006/relationships/hyperlink" Target="mailto:angie.hyde@sjsu.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F8BDC-4387-4332-8507-E94B8B4C4EA6}"/>
              </a:ext>
            </a:extLst>
          </p:cNvPr>
          <p:cNvPicPr>
            <a:picLocks noChangeAspect="1"/>
          </p:cNvPicPr>
          <p:nvPr/>
        </p:nvPicPr>
        <p:blipFill>
          <a:blip r:embed="rId2"/>
          <a:stretch>
            <a:fillRect/>
          </a:stretch>
        </p:blipFill>
        <p:spPr>
          <a:xfrm>
            <a:off x="3870767" y="118585"/>
            <a:ext cx="4450466" cy="6620830"/>
          </a:xfrm>
          <a:prstGeom prst="rect">
            <a:avLst/>
          </a:prstGeom>
        </p:spPr>
      </p:pic>
      <p:sp>
        <p:nvSpPr>
          <p:cNvPr id="2" name="Title 1">
            <a:extLst>
              <a:ext uri="{FF2B5EF4-FFF2-40B4-BE49-F238E27FC236}">
                <a16:creationId xmlns:a16="http://schemas.microsoft.com/office/drawing/2014/main" id="{8BEE957A-A7D5-4815-95B9-1CAAB9132D4E}"/>
              </a:ext>
            </a:extLst>
          </p:cNvPr>
          <p:cNvSpPr>
            <a:spLocks noGrp="1"/>
          </p:cNvSpPr>
          <p:nvPr>
            <p:ph type="ctrTitle"/>
          </p:nvPr>
        </p:nvSpPr>
        <p:spPr>
          <a:xfrm>
            <a:off x="1591112" y="3145738"/>
            <a:ext cx="9144000" cy="2387600"/>
          </a:xfrm>
        </p:spPr>
        <p:txBody>
          <a:bodyPr>
            <a:normAutofit fontScale="90000"/>
          </a:bodyPr>
          <a:lstStyle/>
          <a:p>
            <a:r>
              <a:rPr lang="en-US" b="1" dirty="0"/>
              <a:t>Onikuchi:</a:t>
            </a:r>
            <a:br>
              <a:rPr lang="en-US" b="1" dirty="0"/>
            </a:br>
            <a:r>
              <a:rPr lang="en-US" b="1" dirty="0"/>
              <a:t> Understanding </a:t>
            </a:r>
            <a:br>
              <a:rPr lang="en-US" b="1" dirty="0"/>
            </a:br>
            <a:r>
              <a:rPr lang="en-US" b="1" dirty="0"/>
              <a:t>Domestic &amp; Sexual Violence Within </a:t>
            </a:r>
            <a:br>
              <a:rPr lang="en-US" b="1" dirty="0"/>
            </a:br>
            <a:r>
              <a:rPr lang="en-US" b="1" dirty="0"/>
              <a:t>Tribal Communities</a:t>
            </a:r>
          </a:p>
        </p:txBody>
      </p:sp>
    </p:spTree>
    <p:extLst>
      <p:ext uri="{BB962C8B-B14F-4D97-AF65-F5344CB8AC3E}">
        <p14:creationId xmlns:p14="http://schemas.microsoft.com/office/powerpoint/2010/main" val="375954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7C9C-6451-4FA3-9489-5471E3D81850}"/>
              </a:ext>
            </a:extLst>
          </p:cNvPr>
          <p:cNvSpPr>
            <a:spLocks noGrp="1"/>
          </p:cNvSpPr>
          <p:nvPr>
            <p:ph type="title"/>
          </p:nvPr>
        </p:nvSpPr>
        <p:spPr/>
        <p:txBody>
          <a:bodyPr/>
          <a:lstStyle/>
          <a:p>
            <a:r>
              <a:rPr lang="en-US" dirty="0"/>
              <a:t>Brief Notes</a:t>
            </a:r>
          </a:p>
        </p:txBody>
      </p:sp>
      <p:pic>
        <p:nvPicPr>
          <p:cNvPr id="4" name="Content Placeholder 3">
            <a:extLst>
              <a:ext uri="{FF2B5EF4-FFF2-40B4-BE49-F238E27FC236}">
                <a16:creationId xmlns:a16="http://schemas.microsoft.com/office/drawing/2014/main" id="{250D199B-53FA-4941-B879-02ECE143A072}"/>
              </a:ext>
            </a:extLst>
          </p:cNvPr>
          <p:cNvPicPr>
            <a:picLocks noGrp="1" noChangeAspect="1"/>
          </p:cNvPicPr>
          <p:nvPr>
            <p:ph idx="1"/>
          </p:nvPr>
        </p:nvPicPr>
        <p:blipFill>
          <a:blip r:embed="rId2"/>
          <a:stretch>
            <a:fillRect/>
          </a:stretch>
        </p:blipFill>
        <p:spPr>
          <a:xfrm>
            <a:off x="5754907" y="957750"/>
            <a:ext cx="4454817" cy="3145684"/>
          </a:xfrm>
          <a:prstGeom prst="rect">
            <a:avLst/>
          </a:prstGeom>
        </p:spPr>
      </p:pic>
      <p:pic>
        <p:nvPicPr>
          <p:cNvPr id="5" name="Picture 4">
            <a:extLst>
              <a:ext uri="{FF2B5EF4-FFF2-40B4-BE49-F238E27FC236}">
                <a16:creationId xmlns:a16="http://schemas.microsoft.com/office/drawing/2014/main" id="{70C9EA37-18B5-4066-A037-9753EF6BD7D0}"/>
              </a:ext>
            </a:extLst>
          </p:cNvPr>
          <p:cNvPicPr>
            <a:picLocks noChangeAspect="1"/>
          </p:cNvPicPr>
          <p:nvPr/>
        </p:nvPicPr>
        <p:blipFill>
          <a:blip r:embed="rId3"/>
          <a:stretch>
            <a:fillRect/>
          </a:stretch>
        </p:blipFill>
        <p:spPr>
          <a:xfrm>
            <a:off x="1932730" y="1764310"/>
            <a:ext cx="3822177" cy="1532564"/>
          </a:xfrm>
          <a:prstGeom prst="rect">
            <a:avLst/>
          </a:prstGeom>
        </p:spPr>
      </p:pic>
      <p:sp>
        <p:nvSpPr>
          <p:cNvPr id="6" name="Rectangle 5">
            <a:extLst>
              <a:ext uri="{FF2B5EF4-FFF2-40B4-BE49-F238E27FC236}">
                <a16:creationId xmlns:a16="http://schemas.microsoft.com/office/drawing/2014/main" id="{896F3ABB-B551-4E91-B7B4-F694C4D89B2D}"/>
              </a:ext>
            </a:extLst>
          </p:cNvPr>
          <p:cNvSpPr/>
          <p:nvPr/>
        </p:nvSpPr>
        <p:spPr>
          <a:xfrm>
            <a:off x="511890" y="3717716"/>
            <a:ext cx="5888910" cy="2031325"/>
          </a:xfrm>
          <a:prstGeom prst="rect">
            <a:avLst/>
          </a:prstGeom>
        </p:spPr>
        <p:txBody>
          <a:bodyPr wrap="square">
            <a:spAutoFit/>
          </a:bodyPr>
          <a:lstStyle/>
          <a:p>
            <a:r>
              <a:rPr lang="en-US" dirty="0"/>
              <a:t>	68 unduplicated surveys </a:t>
            </a:r>
          </a:p>
          <a:p>
            <a:endParaRPr lang="en-US" dirty="0"/>
          </a:p>
          <a:p>
            <a:r>
              <a:rPr lang="en-US" dirty="0"/>
              <a:t>	20 informal community interviews/discussions </a:t>
            </a:r>
          </a:p>
          <a:p>
            <a:endParaRPr lang="en-US" dirty="0"/>
          </a:p>
          <a:p>
            <a:r>
              <a:rPr lang="en-US" dirty="0"/>
              <a:t>	10 formal individual interviews </a:t>
            </a:r>
          </a:p>
          <a:p>
            <a:r>
              <a:rPr lang="en-US" dirty="0"/>
              <a:t>		55 were asked, 23 agreed, 10 completed</a:t>
            </a:r>
          </a:p>
          <a:p>
            <a:r>
              <a:rPr lang="en-US" dirty="0"/>
              <a:t>	</a:t>
            </a:r>
          </a:p>
        </p:txBody>
      </p:sp>
      <p:sp>
        <p:nvSpPr>
          <p:cNvPr id="8" name="TextBox 7">
            <a:extLst>
              <a:ext uri="{FF2B5EF4-FFF2-40B4-BE49-F238E27FC236}">
                <a16:creationId xmlns:a16="http://schemas.microsoft.com/office/drawing/2014/main" id="{CA835D97-D946-40C2-8826-075F8A6E738A}"/>
              </a:ext>
            </a:extLst>
          </p:cNvPr>
          <p:cNvSpPr txBox="1"/>
          <p:nvPr/>
        </p:nvSpPr>
        <p:spPr>
          <a:xfrm>
            <a:off x="7482980" y="4696059"/>
            <a:ext cx="3311099" cy="923330"/>
          </a:xfrm>
          <a:prstGeom prst="rect">
            <a:avLst/>
          </a:prstGeom>
          <a:noFill/>
        </p:spPr>
        <p:txBody>
          <a:bodyPr wrap="none" rtlCol="0">
            <a:spAutoFit/>
          </a:bodyPr>
          <a:lstStyle/>
          <a:p>
            <a:r>
              <a:rPr lang="en-US" dirty="0"/>
              <a:t>Report: 144 pages</a:t>
            </a:r>
          </a:p>
          <a:p>
            <a:r>
              <a:rPr lang="en-US" dirty="0"/>
              <a:t>In-depth explanations and details</a:t>
            </a:r>
          </a:p>
          <a:p>
            <a:endParaRPr lang="en-US" dirty="0"/>
          </a:p>
        </p:txBody>
      </p:sp>
    </p:spTree>
    <p:extLst>
      <p:ext uri="{BB962C8B-B14F-4D97-AF65-F5344CB8AC3E}">
        <p14:creationId xmlns:p14="http://schemas.microsoft.com/office/powerpoint/2010/main" val="126724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CE33-7B54-4E8C-826A-4E40E69D3650}"/>
              </a:ext>
            </a:extLst>
          </p:cNvPr>
          <p:cNvSpPr>
            <a:spLocks noGrp="1"/>
          </p:cNvSpPr>
          <p:nvPr>
            <p:ph type="title"/>
          </p:nvPr>
        </p:nvSpPr>
        <p:spPr/>
        <p:txBody>
          <a:bodyPr/>
          <a:lstStyle/>
          <a:p>
            <a:pPr algn="ctr"/>
            <a:r>
              <a:rPr lang="en-US" b="1" dirty="0"/>
              <a:t>Demographics</a:t>
            </a:r>
          </a:p>
        </p:txBody>
      </p:sp>
      <p:sp>
        <p:nvSpPr>
          <p:cNvPr id="3" name="Content Placeholder 2">
            <a:extLst>
              <a:ext uri="{FF2B5EF4-FFF2-40B4-BE49-F238E27FC236}">
                <a16:creationId xmlns:a16="http://schemas.microsoft.com/office/drawing/2014/main" id="{5A9F12A2-0A07-49D4-83BA-3FF1BD9F0B0F}"/>
              </a:ext>
            </a:extLst>
          </p:cNvPr>
          <p:cNvSpPr>
            <a:spLocks noGrp="1"/>
          </p:cNvSpPr>
          <p:nvPr>
            <p:ph idx="1"/>
          </p:nvPr>
        </p:nvSpPr>
        <p:spPr>
          <a:xfrm>
            <a:off x="838200" y="1825625"/>
            <a:ext cx="4732090" cy="4351338"/>
          </a:xfrm>
          <a:ln w="57150">
            <a:solidFill>
              <a:schemeClr val="accent4"/>
            </a:solidFill>
          </a:ln>
        </p:spPr>
        <p:txBody>
          <a:bodyPr>
            <a:normAutofit fontScale="55000" lnSpcReduction="20000"/>
          </a:bodyPr>
          <a:lstStyle/>
          <a:p>
            <a:pPr marL="0" indent="0">
              <a:buNone/>
            </a:pPr>
            <a:r>
              <a:rPr lang="en-US" sz="2900" b="1" u="sng" dirty="0"/>
              <a:t>Survey participants: </a:t>
            </a:r>
          </a:p>
          <a:p>
            <a:r>
              <a:rPr lang="en-US" sz="2900" dirty="0"/>
              <a:t>36 were Native American, 23 White, 6 Hispanic</a:t>
            </a:r>
          </a:p>
          <a:p>
            <a:r>
              <a:rPr lang="en-US" sz="2900" dirty="0"/>
              <a:t>25 distinct tribal nations represented, </a:t>
            </a:r>
          </a:p>
          <a:p>
            <a:endParaRPr lang="en-US" sz="2900" dirty="0"/>
          </a:p>
          <a:p>
            <a:r>
              <a:rPr lang="en-US" sz="2900" dirty="0"/>
              <a:t>43 identified as Female  (63.2 %) </a:t>
            </a:r>
          </a:p>
          <a:p>
            <a:r>
              <a:rPr lang="en-US" sz="2900" dirty="0"/>
              <a:t>23 identified as Male      (33.8 % )</a:t>
            </a:r>
          </a:p>
          <a:p>
            <a:pPr marL="0" indent="0">
              <a:buNone/>
            </a:pPr>
            <a:r>
              <a:rPr lang="en-US" sz="2900" dirty="0"/>
              <a:t>           Did not answer the question (3%) </a:t>
            </a:r>
          </a:p>
          <a:p>
            <a:endParaRPr lang="en-US" sz="2900" dirty="0"/>
          </a:p>
          <a:p>
            <a:r>
              <a:rPr lang="en-US" sz="2900" dirty="0"/>
              <a:t>56 identified as Heterosexual</a:t>
            </a:r>
          </a:p>
          <a:p>
            <a:r>
              <a:rPr lang="en-US" sz="2900" dirty="0"/>
              <a:t>1 identified as Gay</a:t>
            </a:r>
          </a:p>
          <a:p>
            <a:r>
              <a:rPr lang="en-US" sz="2900" dirty="0"/>
              <a:t>4 identified as Bisexual</a:t>
            </a:r>
          </a:p>
          <a:p>
            <a:r>
              <a:rPr lang="en-US" sz="2900" dirty="0"/>
              <a:t>3 identified as “other”</a:t>
            </a:r>
          </a:p>
          <a:p>
            <a:endParaRPr lang="en-US" sz="2900" dirty="0"/>
          </a:p>
          <a:p>
            <a:r>
              <a:rPr lang="en-US" sz="2900" dirty="0"/>
              <a:t>Ages ranged from 18 – 83</a:t>
            </a:r>
          </a:p>
          <a:p>
            <a:endParaRPr lang="en-US" dirty="0"/>
          </a:p>
        </p:txBody>
      </p:sp>
      <p:sp>
        <p:nvSpPr>
          <p:cNvPr id="5" name="Content Placeholder 2">
            <a:extLst>
              <a:ext uri="{FF2B5EF4-FFF2-40B4-BE49-F238E27FC236}">
                <a16:creationId xmlns:a16="http://schemas.microsoft.com/office/drawing/2014/main" id="{B12595FE-EF72-4F26-8F88-7CE150532033}"/>
              </a:ext>
            </a:extLst>
          </p:cNvPr>
          <p:cNvSpPr txBox="1">
            <a:spLocks/>
          </p:cNvSpPr>
          <p:nvPr/>
        </p:nvSpPr>
        <p:spPr>
          <a:xfrm>
            <a:off x="6077823" y="1734744"/>
            <a:ext cx="5275977" cy="4581962"/>
          </a:xfrm>
          <a:prstGeom prst="rect">
            <a:avLst/>
          </a:prstGeom>
          <a:solidFill>
            <a:schemeClr val="accent4">
              <a:lumMod val="20000"/>
              <a:lumOff val="80000"/>
            </a:schemeClr>
          </a:solidFill>
          <a:ln w="57150">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u="sng" dirty="0"/>
              <a:t>10 formal interview participants: </a:t>
            </a:r>
          </a:p>
          <a:p>
            <a:r>
              <a:rPr lang="en-US" sz="1700" dirty="0"/>
              <a:t>8 out of 10 participants identified as Native American</a:t>
            </a:r>
          </a:p>
          <a:p>
            <a:r>
              <a:rPr lang="en-US" sz="1700" dirty="0"/>
              <a:t>5 female, 5 were male </a:t>
            </a:r>
          </a:p>
          <a:p>
            <a:r>
              <a:rPr lang="en-US" sz="1700" dirty="0"/>
              <a:t>3 married; 4 single; 1 was separated</a:t>
            </a:r>
          </a:p>
          <a:p>
            <a:pPr marL="0" indent="0">
              <a:buNone/>
            </a:pPr>
            <a:endParaRPr lang="en-US" sz="1700" dirty="0"/>
          </a:p>
          <a:p>
            <a:r>
              <a:rPr lang="en-US" sz="1700" dirty="0"/>
              <a:t>4 identified as heterosexual, </a:t>
            </a:r>
          </a:p>
          <a:p>
            <a:r>
              <a:rPr lang="en-US" sz="1700" dirty="0"/>
              <a:t>3 did not disclose, </a:t>
            </a:r>
          </a:p>
          <a:p>
            <a:r>
              <a:rPr lang="en-US" sz="1700" dirty="0"/>
              <a:t>1 as Queer, </a:t>
            </a:r>
          </a:p>
          <a:p>
            <a:r>
              <a:rPr lang="en-US" sz="1700" dirty="0"/>
              <a:t>2 participants’ were omitted</a:t>
            </a:r>
          </a:p>
          <a:p>
            <a:pPr marL="0" indent="0">
              <a:buNone/>
            </a:pPr>
            <a:endParaRPr lang="en-US" sz="1700" dirty="0"/>
          </a:p>
          <a:p>
            <a:r>
              <a:rPr lang="en-US" sz="1700" dirty="0"/>
              <a:t>4 community members were justice-involved </a:t>
            </a:r>
          </a:p>
          <a:p>
            <a:r>
              <a:rPr lang="en-US" sz="1700" dirty="0"/>
              <a:t>4 were never incarcerated</a:t>
            </a:r>
          </a:p>
          <a:p>
            <a:pPr lvl="1"/>
            <a:r>
              <a:rPr lang="en-US" sz="1300" dirty="0"/>
              <a:t>2 did not apply </a:t>
            </a:r>
          </a:p>
          <a:p>
            <a:r>
              <a:rPr lang="en-US" sz="1700" dirty="0"/>
              <a:t>7 out of 10 had experienced (DSV)</a:t>
            </a:r>
          </a:p>
          <a:p>
            <a:pPr lvl="1"/>
            <a:r>
              <a:rPr lang="en-US" sz="1300" dirty="0"/>
              <a:t>1 said they had not experienced DSV. </a:t>
            </a:r>
          </a:p>
          <a:p>
            <a:endParaRPr lang="en-US" dirty="0"/>
          </a:p>
        </p:txBody>
      </p:sp>
    </p:spTree>
    <p:extLst>
      <p:ext uri="{BB962C8B-B14F-4D97-AF65-F5344CB8AC3E}">
        <p14:creationId xmlns:p14="http://schemas.microsoft.com/office/powerpoint/2010/main" val="8997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A176-5EBB-4153-9BF3-912AFAAA3C2C}"/>
              </a:ext>
            </a:extLst>
          </p:cNvPr>
          <p:cNvSpPr>
            <a:spLocks noGrp="1"/>
          </p:cNvSpPr>
          <p:nvPr>
            <p:ph type="title"/>
          </p:nvPr>
        </p:nvSpPr>
        <p:spPr/>
        <p:txBody>
          <a:bodyPr/>
          <a:lstStyle/>
          <a:p>
            <a:pPr algn="ctr"/>
            <a:r>
              <a:rPr lang="en-US" b="1" dirty="0"/>
              <a:t>Demographics (cont.)</a:t>
            </a:r>
          </a:p>
        </p:txBody>
      </p:sp>
      <p:pic>
        <p:nvPicPr>
          <p:cNvPr id="5" name="Content Placeholder 4">
            <a:extLst>
              <a:ext uri="{FF2B5EF4-FFF2-40B4-BE49-F238E27FC236}">
                <a16:creationId xmlns:a16="http://schemas.microsoft.com/office/drawing/2014/main" id="{F1DC2837-E12B-458A-A4B4-2EC943D93299}"/>
              </a:ext>
            </a:extLst>
          </p:cNvPr>
          <p:cNvPicPr>
            <a:picLocks noGrp="1" noChangeAspect="1"/>
          </p:cNvPicPr>
          <p:nvPr>
            <p:ph idx="1"/>
          </p:nvPr>
        </p:nvPicPr>
        <p:blipFill>
          <a:blip r:embed="rId2"/>
          <a:stretch>
            <a:fillRect/>
          </a:stretch>
        </p:blipFill>
        <p:spPr>
          <a:xfrm>
            <a:off x="410865" y="1813752"/>
            <a:ext cx="6367440" cy="2134022"/>
          </a:xfrm>
          <a:prstGeom prst="rect">
            <a:avLst/>
          </a:prstGeom>
        </p:spPr>
      </p:pic>
      <p:pic>
        <p:nvPicPr>
          <p:cNvPr id="4" name="Picture 3">
            <a:extLst>
              <a:ext uri="{FF2B5EF4-FFF2-40B4-BE49-F238E27FC236}">
                <a16:creationId xmlns:a16="http://schemas.microsoft.com/office/drawing/2014/main" id="{B6CBEF0B-FF3F-4B08-82DF-6D48CCC39A1A}"/>
              </a:ext>
            </a:extLst>
          </p:cNvPr>
          <p:cNvPicPr>
            <a:picLocks noChangeAspect="1"/>
          </p:cNvPicPr>
          <p:nvPr/>
        </p:nvPicPr>
        <p:blipFill>
          <a:blip r:embed="rId3"/>
          <a:stretch>
            <a:fillRect/>
          </a:stretch>
        </p:blipFill>
        <p:spPr>
          <a:xfrm>
            <a:off x="6751486" y="1246020"/>
            <a:ext cx="5328366" cy="2554445"/>
          </a:xfrm>
          <a:prstGeom prst="rect">
            <a:avLst/>
          </a:prstGeom>
        </p:spPr>
      </p:pic>
      <p:pic>
        <p:nvPicPr>
          <p:cNvPr id="6" name="Picture 5">
            <a:extLst>
              <a:ext uri="{FF2B5EF4-FFF2-40B4-BE49-F238E27FC236}">
                <a16:creationId xmlns:a16="http://schemas.microsoft.com/office/drawing/2014/main" id="{8C301126-E818-4130-9087-BC6BD47B17AA}"/>
              </a:ext>
            </a:extLst>
          </p:cNvPr>
          <p:cNvPicPr>
            <a:picLocks noChangeAspect="1"/>
          </p:cNvPicPr>
          <p:nvPr/>
        </p:nvPicPr>
        <p:blipFill>
          <a:blip r:embed="rId4"/>
          <a:stretch>
            <a:fillRect/>
          </a:stretch>
        </p:blipFill>
        <p:spPr>
          <a:xfrm>
            <a:off x="560216" y="3700880"/>
            <a:ext cx="6041919" cy="3352831"/>
          </a:xfrm>
          <a:prstGeom prst="rect">
            <a:avLst/>
          </a:prstGeom>
        </p:spPr>
      </p:pic>
    </p:spTree>
    <p:extLst>
      <p:ext uri="{BB962C8B-B14F-4D97-AF65-F5344CB8AC3E}">
        <p14:creationId xmlns:p14="http://schemas.microsoft.com/office/powerpoint/2010/main" val="247630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EA60-09B8-4CE2-9576-1E5B3F99E517}"/>
              </a:ext>
            </a:extLst>
          </p:cNvPr>
          <p:cNvSpPr>
            <a:spLocks noGrp="1"/>
          </p:cNvSpPr>
          <p:nvPr>
            <p:ph type="title"/>
          </p:nvPr>
        </p:nvSpPr>
        <p:spPr>
          <a:xfrm>
            <a:off x="754310" y="751019"/>
            <a:ext cx="10515600" cy="775778"/>
          </a:xfrm>
        </p:spPr>
        <p:txBody>
          <a:bodyPr>
            <a:normAutofit fontScale="90000"/>
          </a:bodyPr>
          <a:lstStyle/>
          <a:p>
            <a:pPr algn="ctr"/>
            <a:r>
              <a:rPr lang="en-US" b="1" dirty="0"/>
              <a:t>Report Structure: </a:t>
            </a:r>
            <a:br>
              <a:rPr lang="en-US" dirty="0"/>
            </a:br>
            <a:endParaRPr lang="en-US" dirty="0"/>
          </a:p>
        </p:txBody>
      </p:sp>
      <p:sp>
        <p:nvSpPr>
          <p:cNvPr id="3" name="Content Placeholder 2">
            <a:extLst>
              <a:ext uri="{FF2B5EF4-FFF2-40B4-BE49-F238E27FC236}">
                <a16:creationId xmlns:a16="http://schemas.microsoft.com/office/drawing/2014/main" id="{833D7252-71D5-4ABF-8654-48128B552529}"/>
              </a:ext>
            </a:extLst>
          </p:cNvPr>
          <p:cNvSpPr>
            <a:spLocks noGrp="1"/>
          </p:cNvSpPr>
          <p:nvPr>
            <p:ph idx="1"/>
          </p:nvPr>
        </p:nvSpPr>
        <p:spPr>
          <a:xfrm>
            <a:off x="1086374" y="2103643"/>
            <a:ext cx="10019251" cy="3164643"/>
          </a:xfrm>
        </p:spPr>
        <p:txBody>
          <a:bodyPr>
            <a:normAutofit/>
          </a:bodyPr>
          <a:lstStyle/>
          <a:p>
            <a:r>
              <a:rPr lang="en-US" sz="2400" dirty="0"/>
              <a:t>Section 1: Process used for the Community Needs Assessment completion</a:t>
            </a:r>
          </a:p>
          <a:p>
            <a:pPr marL="0" indent="0">
              <a:buNone/>
            </a:pPr>
            <a:endParaRPr lang="en-US" sz="2400" dirty="0"/>
          </a:p>
          <a:p>
            <a:r>
              <a:rPr lang="en-US" sz="2400" dirty="0"/>
              <a:t>Section 2: Review of research materials</a:t>
            </a:r>
          </a:p>
          <a:p>
            <a:pPr lvl="1"/>
            <a:r>
              <a:rPr lang="en-US" sz="2000" dirty="0"/>
              <a:t>Section 2.A.: Research Questions</a:t>
            </a:r>
          </a:p>
          <a:p>
            <a:pPr lvl="1"/>
            <a:r>
              <a:rPr lang="en-US" sz="2000" dirty="0"/>
              <a:t>Section 2.B.: Community Member Survey</a:t>
            </a:r>
          </a:p>
          <a:p>
            <a:pPr lvl="1"/>
            <a:r>
              <a:rPr lang="en-US" sz="2000" dirty="0"/>
              <a:t>Section 2.C.: Community Interviews</a:t>
            </a:r>
          </a:p>
          <a:p>
            <a:pPr marL="0" indent="0">
              <a:buNone/>
            </a:pPr>
            <a:endParaRPr lang="en-US" dirty="0"/>
          </a:p>
          <a:p>
            <a:endParaRPr lang="en-US" dirty="0"/>
          </a:p>
        </p:txBody>
      </p:sp>
    </p:spTree>
    <p:extLst>
      <p:ext uri="{BB962C8B-B14F-4D97-AF65-F5344CB8AC3E}">
        <p14:creationId xmlns:p14="http://schemas.microsoft.com/office/powerpoint/2010/main" val="3898558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EA60-09B8-4CE2-9576-1E5B3F99E517}"/>
              </a:ext>
            </a:extLst>
          </p:cNvPr>
          <p:cNvSpPr>
            <a:spLocks noGrp="1"/>
          </p:cNvSpPr>
          <p:nvPr>
            <p:ph type="title"/>
          </p:nvPr>
        </p:nvSpPr>
        <p:spPr>
          <a:xfrm>
            <a:off x="838200" y="600017"/>
            <a:ext cx="10515600" cy="775778"/>
          </a:xfrm>
        </p:spPr>
        <p:txBody>
          <a:bodyPr>
            <a:normAutofit fontScale="90000"/>
          </a:bodyPr>
          <a:lstStyle/>
          <a:p>
            <a:pPr algn="ctr"/>
            <a:r>
              <a:rPr lang="en-US" b="1" dirty="0"/>
              <a:t>Report Structure: </a:t>
            </a:r>
            <a:br>
              <a:rPr lang="en-US" dirty="0"/>
            </a:br>
            <a:endParaRPr lang="en-US" dirty="0"/>
          </a:p>
        </p:txBody>
      </p:sp>
      <p:sp>
        <p:nvSpPr>
          <p:cNvPr id="6" name="Rectangle 5">
            <a:extLst>
              <a:ext uri="{FF2B5EF4-FFF2-40B4-BE49-F238E27FC236}">
                <a16:creationId xmlns:a16="http://schemas.microsoft.com/office/drawing/2014/main" id="{35003835-80B3-430E-ADBE-9519C76D597B}"/>
              </a:ext>
            </a:extLst>
          </p:cNvPr>
          <p:cNvSpPr/>
          <p:nvPr/>
        </p:nvSpPr>
        <p:spPr>
          <a:xfrm>
            <a:off x="1591811" y="2137197"/>
            <a:ext cx="9573936" cy="3600986"/>
          </a:xfrm>
          <a:prstGeom prst="rect">
            <a:avLst/>
          </a:prstGeom>
        </p:spPr>
        <p:txBody>
          <a:bodyPr wrap="square">
            <a:spAutoFit/>
          </a:bodyPr>
          <a:lstStyle/>
          <a:p>
            <a:pPr marL="342900" indent="-342900">
              <a:buFont typeface="Arial" panose="020B0604020202020204" pitchFamily="34" charset="0"/>
              <a:buChar char="•"/>
            </a:pPr>
            <a:r>
              <a:rPr lang="en-US" sz="2400" dirty="0"/>
              <a:t>Section 3: Results</a:t>
            </a:r>
          </a:p>
          <a:p>
            <a:pPr marL="800100" lvl="1" indent="-342900">
              <a:buFont typeface="Arial" panose="020B0604020202020204" pitchFamily="34" charset="0"/>
              <a:buChar char="•"/>
            </a:pPr>
            <a:r>
              <a:rPr lang="en-US" sz="2000" dirty="0"/>
              <a:t>Section 3.A. Community Member Survey Findings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Section 3.B Community Interview Findings</a:t>
            </a:r>
          </a:p>
          <a:p>
            <a:pPr lvl="1"/>
            <a:endParaRPr lang="en-US" sz="2000" dirty="0"/>
          </a:p>
          <a:p>
            <a:pPr marL="1257300" lvl="2" indent="-342900">
              <a:buFont typeface="Arial" panose="020B0604020202020204" pitchFamily="34" charset="0"/>
              <a:buChar char="•"/>
            </a:pPr>
            <a:r>
              <a:rPr lang="en-US" sz="2000" dirty="0"/>
              <a:t>3.B.1: Informal Interviews and Discussions Findings</a:t>
            </a:r>
          </a:p>
          <a:p>
            <a:pPr marL="1257300" lvl="2" indent="-342900">
              <a:buFont typeface="Arial" panose="020B0604020202020204" pitchFamily="34" charset="0"/>
              <a:buChar char="•"/>
            </a:pPr>
            <a:r>
              <a:rPr lang="en-US" sz="2000" dirty="0"/>
              <a:t>3.B.2. Formal Community Member Interview Findings</a:t>
            </a:r>
          </a:p>
          <a:p>
            <a:pPr marL="1257300" lvl="2" indent="-342900">
              <a:buFont typeface="Arial" panose="020B0604020202020204" pitchFamily="34" charset="0"/>
              <a:buChar char="•"/>
            </a:pPr>
            <a:r>
              <a:rPr lang="en-US" sz="2000" dirty="0"/>
              <a:t>3.B.3.  Demographic Data</a:t>
            </a:r>
          </a:p>
          <a:p>
            <a:pPr marL="1257300" lvl="2" indent="-342900">
              <a:buFont typeface="Arial" panose="020B0604020202020204" pitchFamily="34" charset="0"/>
              <a:buChar char="•"/>
            </a:pPr>
            <a:r>
              <a:rPr lang="en-US" sz="2000" dirty="0"/>
              <a:t>3.B.4. Process and notations about Individual Community Member Interviews</a:t>
            </a:r>
          </a:p>
          <a:p>
            <a:pPr lvl="2"/>
            <a:endParaRPr lang="en-US" sz="2000" dirty="0"/>
          </a:p>
          <a:p>
            <a:pPr marL="342900" indent="-342900">
              <a:buFont typeface="Arial" panose="020B0604020202020204" pitchFamily="34" charset="0"/>
              <a:buChar char="•"/>
            </a:pPr>
            <a:r>
              <a:rPr lang="en-US" sz="2400" dirty="0"/>
              <a:t>Section 4: Conclusions &amp; Recommendations</a:t>
            </a:r>
          </a:p>
        </p:txBody>
      </p:sp>
    </p:spTree>
    <p:extLst>
      <p:ext uri="{BB962C8B-B14F-4D97-AF65-F5344CB8AC3E}">
        <p14:creationId xmlns:p14="http://schemas.microsoft.com/office/powerpoint/2010/main" val="2629800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612E6F-5D69-4494-A46D-3B471A0A35AD}"/>
              </a:ext>
            </a:extLst>
          </p:cNvPr>
          <p:cNvSpPr>
            <a:spLocks noGrp="1"/>
          </p:cNvSpPr>
          <p:nvPr>
            <p:ph idx="1"/>
          </p:nvPr>
        </p:nvSpPr>
        <p:spPr>
          <a:xfrm>
            <a:off x="1480732" y="199767"/>
            <a:ext cx="10515600" cy="6658233"/>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3.B.5.  Individual Community Member Feedback by Interview Questions</a:t>
            </a:r>
          </a:p>
          <a:p>
            <a:pPr marL="742950" lvl="1" indent="-285750">
              <a:buFont typeface="Arial" panose="020B0604020202020204" pitchFamily="34" charset="0"/>
              <a:buChar char="•"/>
            </a:pPr>
            <a:r>
              <a:rPr lang="en-US" dirty="0"/>
              <a:t>Defining Domestic and/or Sexual Violence (DSV). 	</a:t>
            </a:r>
          </a:p>
          <a:p>
            <a:pPr marL="742950" lvl="1" indent="-285750">
              <a:buFont typeface="Arial" panose="020B0604020202020204" pitchFamily="34" charset="0"/>
              <a:buChar char="•"/>
            </a:pPr>
            <a:r>
              <a:rPr lang="en-US" dirty="0"/>
              <a:t>DSV Experiences within the community. </a:t>
            </a:r>
          </a:p>
          <a:p>
            <a:pPr marL="742950" lvl="1" indent="-285750">
              <a:buFont typeface="Arial" panose="020B0604020202020204" pitchFamily="34" charset="0"/>
              <a:buChar char="•"/>
            </a:pPr>
            <a:r>
              <a:rPr lang="en-US" dirty="0"/>
              <a:t>Utilization of Support </a:t>
            </a:r>
          </a:p>
          <a:p>
            <a:pPr marL="742950" lvl="1" indent="-285750">
              <a:buFont typeface="Arial" panose="020B0604020202020204" pitchFamily="34" charset="0"/>
              <a:buChar char="•"/>
            </a:pPr>
            <a:r>
              <a:rPr lang="en-US" dirty="0"/>
              <a:t>Perceived Causes of DSV.</a:t>
            </a:r>
          </a:p>
          <a:p>
            <a:pPr marL="742950" lvl="1" indent="-285750">
              <a:buFont typeface="Arial" panose="020B0604020202020204" pitchFamily="34" charset="0"/>
              <a:buChar char="•"/>
            </a:pPr>
            <a:r>
              <a:rPr lang="en-US" dirty="0"/>
              <a:t>Perceived Impacts of DSV.</a:t>
            </a:r>
          </a:p>
          <a:p>
            <a:pPr marL="742950" lvl="1" indent="-285750">
              <a:buFont typeface="Arial" panose="020B0604020202020204" pitchFamily="34" charset="0"/>
              <a:buChar char="•"/>
            </a:pPr>
            <a:r>
              <a:rPr lang="en-US" dirty="0"/>
              <a:t>Opportunities for Community Prevention, Intervention</a:t>
            </a:r>
          </a:p>
          <a:p>
            <a:pPr marL="742950" lvl="1" indent="-285750">
              <a:buFont typeface="Arial" panose="020B0604020202020204" pitchFamily="34" charset="0"/>
              <a:buChar char="•"/>
            </a:pPr>
            <a:r>
              <a:rPr lang="en-US" dirty="0"/>
              <a:t>Perceptions of Allies</a:t>
            </a:r>
          </a:p>
          <a:p>
            <a:pPr marL="742950" lvl="1" indent="-285750">
              <a:buFont typeface="Arial" panose="020B0604020202020204" pitchFamily="34" charset="0"/>
              <a:buChar char="•"/>
            </a:pPr>
            <a:r>
              <a:rPr lang="en-US" dirty="0"/>
              <a:t>Sources of Healing</a:t>
            </a:r>
          </a:p>
          <a:p>
            <a:pPr marL="742950" lvl="1" indent="-285750">
              <a:buFont typeface="Arial" panose="020B0604020202020204" pitchFamily="34" charset="0"/>
              <a:buChar char="•"/>
            </a:pPr>
            <a:r>
              <a:rPr lang="en-US" dirty="0"/>
              <a:t>Healthy Relationships</a:t>
            </a:r>
          </a:p>
          <a:p>
            <a:pPr marL="742950" lvl="1" indent="-285750">
              <a:buFont typeface="Arial" panose="020B0604020202020204" pitchFamily="34" charset="0"/>
              <a:buChar char="•"/>
            </a:pPr>
            <a:r>
              <a:rPr lang="en-US" dirty="0"/>
              <a:t>Role models</a:t>
            </a:r>
          </a:p>
          <a:p>
            <a:pPr marL="742950" lvl="1" indent="-285750">
              <a:buFont typeface="Arial" panose="020B0604020202020204" pitchFamily="34" charset="0"/>
              <a:buChar char="•"/>
            </a:pPr>
            <a:r>
              <a:rPr lang="en-US" dirty="0"/>
              <a:t>Recommendations from Community Members</a:t>
            </a:r>
          </a:p>
          <a:p>
            <a:pPr marL="742950" lvl="1" indent="-285750">
              <a:buFont typeface="Arial" panose="020B0604020202020204" pitchFamily="34" charset="0"/>
              <a:buChar char="•"/>
            </a:pPr>
            <a:r>
              <a:rPr lang="en-US" dirty="0"/>
              <a:t>Additional Commentary</a:t>
            </a:r>
          </a:p>
          <a:p>
            <a:endParaRPr lang="en-US" dirty="0"/>
          </a:p>
        </p:txBody>
      </p:sp>
    </p:spTree>
    <p:extLst>
      <p:ext uri="{BB962C8B-B14F-4D97-AF65-F5344CB8AC3E}">
        <p14:creationId xmlns:p14="http://schemas.microsoft.com/office/powerpoint/2010/main" val="312666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0AAF-D466-4EBA-9866-D49AF3B379D3}"/>
              </a:ext>
            </a:extLst>
          </p:cNvPr>
          <p:cNvSpPr>
            <a:spLocks noGrp="1"/>
          </p:cNvSpPr>
          <p:nvPr>
            <p:ph type="title"/>
          </p:nvPr>
        </p:nvSpPr>
        <p:spPr/>
        <p:txBody>
          <a:bodyPr/>
          <a:lstStyle/>
          <a:p>
            <a:pPr algn="ctr"/>
            <a:r>
              <a:rPr lang="en-US" b="1" dirty="0"/>
              <a:t>Community members are the experts</a:t>
            </a:r>
          </a:p>
        </p:txBody>
      </p:sp>
      <p:sp>
        <p:nvSpPr>
          <p:cNvPr id="3" name="Content Placeholder 2">
            <a:extLst>
              <a:ext uri="{FF2B5EF4-FFF2-40B4-BE49-F238E27FC236}">
                <a16:creationId xmlns:a16="http://schemas.microsoft.com/office/drawing/2014/main" id="{A30406F2-3007-42AB-BAA8-AFC388A6BB5D}"/>
              </a:ext>
            </a:extLst>
          </p:cNvPr>
          <p:cNvSpPr>
            <a:spLocks noGrp="1"/>
          </p:cNvSpPr>
          <p:nvPr>
            <p:ph idx="1"/>
          </p:nvPr>
        </p:nvSpPr>
        <p:spPr>
          <a:xfrm>
            <a:off x="402671" y="1922127"/>
            <a:ext cx="5142452" cy="3938325"/>
          </a:xfrm>
          <a:solidFill>
            <a:schemeClr val="accent4">
              <a:lumMod val="20000"/>
              <a:lumOff val="80000"/>
            </a:schemeClr>
          </a:solidFill>
        </p:spPr>
        <p:txBody>
          <a:bodyPr>
            <a:normAutofit/>
          </a:bodyPr>
          <a:lstStyle/>
          <a:p>
            <a:endParaRPr lang="en-US" sz="2000" dirty="0"/>
          </a:p>
          <a:p>
            <a:r>
              <a:rPr lang="en-US" sz="2000" dirty="0"/>
              <a:t>111 perceived </a:t>
            </a:r>
            <a:r>
              <a:rPr lang="en-US" sz="2000" b="1" dirty="0"/>
              <a:t>causes/contributions </a:t>
            </a:r>
            <a:r>
              <a:rPr lang="en-US" sz="2000" dirty="0"/>
              <a:t>of DSV  </a:t>
            </a:r>
          </a:p>
          <a:p>
            <a:r>
              <a:rPr lang="en-US" sz="2000" dirty="0"/>
              <a:t>33 perceived areas of </a:t>
            </a:r>
            <a:r>
              <a:rPr lang="en-US" sz="2000" b="1" dirty="0"/>
              <a:t>impact</a:t>
            </a:r>
            <a:r>
              <a:rPr lang="en-US" sz="2000" dirty="0"/>
              <a:t> of DSV  </a:t>
            </a:r>
          </a:p>
          <a:p>
            <a:r>
              <a:rPr lang="en-US" sz="2000" dirty="0"/>
              <a:t>37 different opportunities for </a:t>
            </a:r>
            <a:r>
              <a:rPr lang="en-US" sz="2000" b="1" dirty="0"/>
              <a:t>prevention</a:t>
            </a:r>
          </a:p>
          <a:p>
            <a:r>
              <a:rPr lang="en-US" sz="2000" dirty="0"/>
              <a:t>38 ways that </a:t>
            </a:r>
            <a:r>
              <a:rPr lang="en-US" sz="2000" b="1" dirty="0"/>
              <a:t>male </a:t>
            </a:r>
            <a:r>
              <a:rPr lang="en-US" sz="2000" dirty="0"/>
              <a:t>community members could help in DSV prevention </a:t>
            </a:r>
          </a:p>
          <a:p>
            <a:r>
              <a:rPr lang="en-US" sz="2000" dirty="0"/>
              <a:t>37 explanations in the ways that </a:t>
            </a:r>
            <a:r>
              <a:rPr lang="en-US" sz="2000" b="1" dirty="0"/>
              <a:t>males </a:t>
            </a:r>
            <a:r>
              <a:rPr lang="en-US" sz="2000" dirty="0"/>
              <a:t>could/not act as potential </a:t>
            </a:r>
            <a:r>
              <a:rPr lang="en-US" sz="2000" b="1" dirty="0"/>
              <a:t>allies</a:t>
            </a:r>
            <a:r>
              <a:rPr lang="en-US" sz="2000" dirty="0"/>
              <a:t> </a:t>
            </a:r>
          </a:p>
          <a:p>
            <a:r>
              <a:rPr lang="en-US" sz="2000" dirty="0"/>
              <a:t>30 modalities </a:t>
            </a:r>
            <a:r>
              <a:rPr lang="en-US" sz="2000" b="1" dirty="0"/>
              <a:t>used for healing </a:t>
            </a:r>
            <a:r>
              <a:rPr lang="en-US" sz="2000" dirty="0"/>
              <a:t>for DSV</a:t>
            </a:r>
          </a:p>
          <a:p>
            <a:endParaRPr lang="en-US" dirty="0"/>
          </a:p>
        </p:txBody>
      </p:sp>
      <p:sp>
        <p:nvSpPr>
          <p:cNvPr id="4" name="Rectangle 3">
            <a:extLst>
              <a:ext uri="{FF2B5EF4-FFF2-40B4-BE49-F238E27FC236}">
                <a16:creationId xmlns:a16="http://schemas.microsoft.com/office/drawing/2014/main" id="{875D1463-0ED1-49A5-83C1-293C08E127B6}"/>
              </a:ext>
            </a:extLst>
          </p:cNvPr>
          <p:cNvSpPr/>
          <p:nvPr/>
        </p:nvSpPr>
        <p:spPr>
          <a:xfrm>
            <a:off x="5837690" y="1690688"/>
            <a:ext cx="6096000" cy="4401205"/>
          </a:xfrm>
          <a:prstGeom prst="rect">
            <a:avLst/>
          </a:prstGeom>
          <a:ln w="57150">
            <a:solidFill>
              <a:schemeClr val="accent4"/>
            </a:solidFill>
          </a:ln>
        </p:spPr>
        <p:txBody>
          <a:bodyPr>
            <a:spAutoFit/>
          </a:bodyPr>
          <a:lstStyle/>
          <a:p>
            <a:pPr marL="285750" indent="-285750">
              <a:buFont typeface="Arial" panose="020B0604020202020204" pitchFamily="34" charset="0"/>
              <a:buChar char="•"/>
            </a:pPr>
            <a:r>
              <a:rPr lang="en-US" sz="2000" dirty="0"/>
              <a:t>31 sources for learning about </a:t>
            </a:r>
            <a:r>
              <a:rPr lang="en-US" sz="2000" b="1" dirty="0"/>
              <a:t>healthy relationships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dirty="0"/>
              <a:t>85 total </a:t>
            </a:r>
            <a:r>
              <a:rPr lang="en-US" sz="2000" b="1" dirty="0"/>
              <a:t>traits of role models </a:t>
            </a:r>
            <a:r>
              <a:rPr lang="en-US" sz="2000" dirty="0"/>
              <a:t>provided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36 perceptions about how/ways that their </a:t>
            </a:r>
            <a:r>
              <a:rPr lang="en-US" sz="2000" b="1" dirty="0"/>
              <a:t>culture</a:t>
            </a:r>
            <a:r>
              <a:rPr lang="en-US" sz="2000" dirty="0"/>
              <a:t> is connected to promoting healthy relationships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30 additional comments regarding engaging Native men and boys in the prevention of DSV</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6 definitions of DV, 5 definitions of SV</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multitude of truly rich narratives that go beyond these reported numbers</a:t>
            </a:r>
          </a:p>
        </p:txBody>
      </p:sp>
    </p:spTree>
    <p:extLst>
      <p:ext uri="{BB962C8B-B14F-4D97-AF65-F5344CB8AC3E}">
        <p14:creationId xmlns:p14="http://schemas.microsoft.com/office/powerpoint/2010/main" val="232796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5FB5-6B8E-44A0-B70D-1D31F037C221}"/>
              </a:ext>
            </a:extLst>
          </p:cNvPr>
          <p:cNvSpPr>
            <a:spLocks noGrp="1"/>
          </p:cNvSpPr>
          <p:nvPr>
            <p:ph type="title"/>
          </p:nvPr>
        </p:nvSpPr>
        <p:spPr/>
        <p:txBody>
          <a:bodyPr/>
          <a:lstStyle/>
          <a:p>
            <a:pPr algn="ctr"/>
            <a:r>
              <a:rPr lang="en-US" b="1" dirty="0"/>
              <a:t>Select Findings</a:t>
            </a:r>
          </a:p>
        </p:txBody>
      </p:sp>
      <p:sp>
        <p:nvSpPr>
          <p:cNvPr id="5" name="Content Placeholder 4">
            <a:extLst>
              <a:ext uri="{FF2B5EF4-FFF2-40B4-BE49-F238E27FC236}">
                <a16:creationId xmlns:a16="http://schemas.microsoft.com/office/drawing/2014/main" id="{846F9739-6FCC-47DC-B220-E3392C7D8585}"/>
              </a:ext>
            </a:extLst>
          </p:cNvPr>
          <p:cNvSpPr>
            <a:spLocks noGrp="1"/>
          </p:cNvSpPr>
          <p:nvPr>
            <p:ph idx="1"/>
          </p:nvPr>
        </p:nvSpPr>
        <p:spPr>
          <a:xfrm>
            <a:off x="838200" y="1825624"/>
            <a:ext cx="10515600" cy="4424173"/>
          </a:xfrm>
        </p:spPr>
        <p:txBody>
          <a:bodyPr>
            <a:normAutofit fontScale="92500"/>
          </a:bodyPr>
          <a:lstStyle/>
          <a:p>
            <a:r>
              <a:rPr lang="en-US" dirty="0"/>
              <a:t>DV is a significant problem</a:t>
            </a:r>
          </a:p>
          <a:p>
            <a:pPr lvl="1"/>
            <a:r>
              <a:rPr lang="en-US" dirty="0"/>
              <a:t>59% of total survey participants shared they had </a:t>
            </a:r>
            <a:r>
              <a:rPr lang="en-US" dirty="0">
                <a:solidFill>
                  <a:schemeClr val="accent1"/>
                </a:solidFill>
              </a:rPr>
              <a:t>personally experienced</a:t>
            </a:r>
            <a:r>
              <a:rPr lang="en-US" dirty="0"/>
              <a:t> DV, &amp; </a:t>
            </a:r>
          </a:p>
          <a:p>
            <a:pPr lvl="1"/>
            <a:r>
              <a:rPr lang="en-US" dirty="0"/>
              <a:t>80% </a:t>
            </a:r>
            <a:r>
              <a:rPr lang="en-US" dirty="0">
                <a:solidFill>
                  <a:schemeClr val="accent4"/>
                </a:solidFill>
              </a:rPr>
              <a:t>knew someone </a:t>
            </a:r>
            <a:r>
              <a:rPr lang="en-US" dirty="0"/>
              <a:t>who did. </a:t>
            </a:r>
          </a:p>
          <a:p>
            <a:endParaRPr lang="en-US" dirty="0"/>
          </a:p>
          <a:p>
            <a:r>
              <a:rPr lang="en-US" dirty="0"/>
              <a:t>SV is a significant issue </a:t>
            </a:r>
          </a:p>
          <a:p>
            <a:pPr lvl="1"/>
            <a:r>
              <a:rPr lang="en-US" dirty="0"/>
              <a:t>35% of total survey participants shared they had </a:t>
            </a:r>
            <a:r>
              <a:rPr lang="en-US" dirty="0">
                <a:solidFill>
                  <a:schemeClr val="accent1"/>
                </a:solidFill>
              </a:rPr>
              <a:t>personally experienced </a:t>
            </a:r>
            <a:r>
              <a:rPr lang="en-US" dirty="0"/>
              <a:t>SV,</a:t>
            </a:r>
          </a:p>
          <a:p>
            <a:pPr marL="457200" lvl="1" indent="0">
              <a:buNone/>
            </a:pPr>
            <a:r>
              <a:rPr lang="en-US" dirty="0"/>
              <a:t> &amp; </a:t>
            </a:r>
          </a:p>
          <a:p>
            <a:pPr marL="457200" lvl="1" indent="0">
              <a:buNone/>
            </a:pPr>
            <a:r>
              <a:rPr lang="en-US" dirty="0"/>
              <a:t>69% </a:t>
            </a:r>
            <a:r>
              <a:rPr lang="en-US" dirty="0">
                <a:solidFill>
                  <a:schemeClr val="accent4"/>
                </a:solidFill>
              </a:rPr>
              <a:t>knew someone </a:t>
            </a:r>
            <a:r>
              <a:rPr lang="en-US" dirty="0"/>
              <a:t>who did. </a:t>
            </a:r>
          </a:p>
          <a:p>
            <a:pPr marL="457200" lvl="1" indent="0">
              <a:buNone/>
            </a:pPr>
            <a:endParaRPr lang="en-US" dirty="0"/>
          </a:p>
          <a:p>
            <a:r>
              <a:rPr lang="en-US" dirty="0"/>
              <a:t>An overwhelming amount of people (66%) </a:t>
            </a:r>
            <a:r>
              <a:rPr lang="en-US" b="1" u="sng" dirty="0">
                <a:solidFill>
                  <a:srgbClr val="FF0000"/>
                </a:solidFill>
              </a:rPr>
              <a:t>do not </a:t>
            </a:r>
            <a:r>
              <a:rPr lang="en-US" dirty="0"/>
              <a:t>get help or use services</a:t>
            </a:r>
          </a:p>
          <a:p>
            <a:endParaRPr lang="en-US" dirty="0"/>
          </a:p>
        </p:txBody>
      </p:sp>
    </p:spTree>
    <p:extLst>
      <p:ext uri="{BB962C8B-B14F-4D97-AF65-F5344CB8AC3E}">
        <p14:creationId xmlns:p14="http://schemas.microsoft.com/office/powerpoint/2010/main" val="189555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3D12-10C9-4137-9199-4BC61FF9310B}"/>
              </a:ext>
            </a:extLst>
          </p:cNvPr>
          <p:cNvSpPr>
            <a:spLocks noGrp="1"/>
          </p:cNvSpPr>
          <p:nvPr>
            <p:ph type="title"/>
          </p:nvPr>
        </p:nvSpPr>
        <p:spPr/>
        <p:txBody>
          <a:bodyPr/>
          <a:lstStyle/>
          <a:p>
            <a:pPr algn="ctr"/>
            <a:r>
              <a:rPr lang="en-US" b="1" dirty="0"/>
              <a:t>Select Findings (cont.)</a:t>
            </a:r>
          </a:p>
        </p:txBody>
      </p:sp>
      <p:sp>
        <p:nvSpPr>
          <p:cNvPr id="3" name="Content Placeholder 2">
            <a:extLst>
              <a:ext uri="{FF2B5EF4-FFF2-40B4-BE49-F238E27FC236}">
                <a16:creationId xmlns:a16="http://schemas.microsoft.com/office/drawing/2014/main" id="{6E7C56D6-0216-4E50-84C1-D1E2557E4C57}"/>
              </a:ext>
            </a:extLst>
          </p:cNvPr>
          <p:cNvSpPr>
            <a:spLocks noGrp="1"/>
          </p:cNvSpPr>
          <p:nvPr>
            <p:ph idx="1"/>
          </p:nvPr>
        </p:nvSpPr>
        <p:spPr>
          <a:xfrm>
            <a:off x="838200" y="2102462"/>
            <a:ext cx="4239935" cy="3417494"/>
          </a:xfrm>
        </p:spPr>
        <p:txBody>
          <a:bodyPr>
            <a:normAutofit/>
          </a:bodyPr>
          <a:lstStyle/>
          <a:p>
            <a:r>
              <a:rPr lang="en-US" b="1" u="sng" dirty="0"/>
              <a:t>Females</a:t>
            </a:r>
          </a:p>
          <a:p>
            <a:pPr lvl="1"/>
            <a:r>
              <a:rPr lang="en-US" dirty="0"/>
              <a:t>73% experienced </a:t>
            </a:r>
            <a:r>
              <a:rPr lang="en-US" dirty="0">
                <a:solidFill>
                  <a:srgbClr val="0070C0"/>
                </a:solidFill>
              </a:rPr>
              <a:t>DV</a:t>
            </a:r>
            <a:r>
              <a:rPr lang="en-US" dirty="0"/>
              <a:t>                    </a:t>
            </a:r>
            <a:r>
              <a:rPr lang="en-US" sz="1600" i="1" dirty="0"/>
              <a:t>(from surveys)</a:t>
            </a:r>
          </a:p>
          <a:p>
            <a:pPr lvl="1"/>
            <a:r>
              <a:rPr lang="en-US" dirty="0"/>
              <a:t>83% experienced </a:t>
            </a:r>
            <a:r>
              <a:rPr lang="en-US" dirty="0">
                <a:solidFill>
                  <a:schemeClr val="accent4"/>
                </a:solidFill>
              </a:rPr>
              <a:t>SV</a:t>
            </a:r>
            <a:r>
              <a:rPr lang="en-US" dirty="0"/>
              <a:t>                  </a:t>
            </a:r>
            <a:r>
              <a:rPr lang="en-US" sz="1600" i="1" dirty="0"/>
              <a:t>(from surveys)</a:t>
            </a:r>
            <a:endParaRPr lang="en-US" dirty="0"/>
          </a:p>
          <a:p>
            <a:r>
              <a:rPr lang="en-US" dirty="0"/>
              <a:t>100% of females interviewed experienced DSV</a:t>
            </a:r>
          </a:p>
          <a:p>
            <a:pPr marL="0" indent="0">
              <a:buNone/>
            </a:pPr>
            <a:endParaRPr lang="en-US" dirty="0"/>
          </a:p>
          <a:p>
            <a:endParaRPr lang="en-US" dirty="0"/>
          </a:p>
        </p:txBody>
      </p:sp>
      <p:sp>
        <p:nvSpPr>
          <p:cNvPr id="4" name="Rectangle 3">
            <a:extLst>
              <a:ext uri="{FF2B5EF4-FFF2-40B4-BE49-F238E27FC236}">
                <a16:creationId xmlns:a16="http://schemas.microsoft.com/office/drawing/2014/main" id="{CFBD7B4B-F6B0-483D-BB66-006F9EC89217}"/>
              </a:ext>
            </a:extLst>
          </p:cNvPr>
          <p:cNvSpPr/>
          <p:nvPr/>
        </p:nvSpPr>
        <p:spPr>
          <a:xfrm>
            <a:off x="5729681" y="2102462"/>
            <a:ext cx="5696124" cy="3046988"/>
          </a:xfrm>
          <a:prstGeom prst="rect">
            <a:avLst/>
          </a:prstGeom>
        </p:spPr>
        <p:txBody>
          <a:bodyPr wrap="square">
            <a:spAutoFit/>
          </a:bodyPr>
          <a:lstStyle/>
          <a:p>
            <a:pPr marL="457200" indent="-457200">
              <a:buFont typeface="Arial" panose="020B0604020202020204" pitchFamily="34" charset="0"/>
              <a:buChar char="•"/>
            </a:pPr>
            <a:r>
              <a:rPr lang="en-US" sz="2800" b="1" u="sng" dirty="0"/>
              <a:t>Males </a:t>
            </a:r>
          </a:p>
          <a:p>
            <a:pPr marL="914400" lvl="1" indent="-457200">
              <a:buFont typeface="Arial" panose="020B0604020202020204" pitchFamily="34" charset="0"/>
              <a:buChar char="•"/>
            </a:pPr>
            <a:r>
              <a:rPr lang="en-US" sz="2400" dirty="0"/>
              <a:t>27% of males experienced </a:t>
            </a:r>
            <a:r>
              <a:rPr lang="en-US" sz="2400" dirty="0">
                <a:solidFill>
                  <a:srgbClr val="0070C0"/>
                </a:solidFill>
              </a:rPr>
              <a:t>DV </a:t>
            </a:r>
            <a:r>
              <a:rPr lang="en-US" sz="2400" dirty="0"/>
              <a:t>                   </a:t>
            </a:r>
            <a:r>
              <a:rPr lang="en-US" sz="1600" i="1" dirty="0"/>
              <a:t>(from surveys)</a:t>
            </a:r>
          </a:p>
          <a:p>
            <a:pPr marL="914400" lvl="1" indent="-457200">
              <a:buFont typeface="Arial" panose="020B0604020202020204" pitchFamily="34" charset="0"/>
              <a:buChar char="•"/>
            </a:pPr>
            <a:r>
              <a:rPr lang="en-US" sz="2400" dirty="0"/>
              <a:t>17% of males experienced </a:t>
            </a:r>
            <a:r>
              <a:rPr lang="en-US" sz="2400" dirty="0">
                <a:solidFill>
                  <a:schemeClr val="accent4"/>
                </a:solidFill>
              </a:rPr>
              <a:t>SV</a:t>
            </a:r>
            <a:r>
              <a:rPr lang="en-US" sz="2400" dirty="0"/>
              <a:t>                           </a:t>
            </a:r>
            <a:r>
              <a:rPr lang="en-US" sz="1600" i="1" dirty="0"/>
              <a:t>(from surveys)</a:t>
            </a:r>
          </a:p>
          <a:p>
            <a:pPr marL="457200" indent="-457200">
              <a:buFont typeface="Arial" panose="020B0604020202020204" pitchFamily="34" charset="0"/>
              <a:buChar char="•"/>
            </a:pPr>
            <a:r>
              <a:rPr lang="en-US" sz="2800" dirty="0"/>
              <a:t>75% of males                                  interviewed experienced                          DSV</a:t>
            </a:r>
          </a:p>
        </p:txBody>
      </p:sp>
    </p:spTree>
    <p:extLst>
      <p:ext uri="{BB962C8B-B14F-4D97-AF65-F5344CB8AC3E}">
        <p14:creationId xmlns:p14="http://schemas.microsoft.com/office/powerpoint/2010/main" val="1673837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0A9F-5C76-40A6-9201-029A2391DFCD}"/>
              </a:ext>
            </a:extLst>
          </p:cNvPr>
          <p:cNvSpPr>
            <a:spLocks noGrp="1"/>
          </p:cNvSpPr>
          <p:nvPr>
            <p:ph type="title"/>
          </p:nvPr>
        </p:nvSpPr>
        <p:spPr/>
        <p:txBody>
          <a:bodyPr/>
          <a:lstStyle/>
          <a:p>
            <a:pPr algn="ctr"/>
            <a:r>
              <a:rPr lang="en-US" b="1" dirty="0"/>
              <a:t>Select Findings (cont.)</a:t>
            </a:r>
            <a:br>
              <a:rPr lang="en-US" b="1" dirty="0"/>
            </a:br>
            <a:r>
              <a:rPr lang="en-US" b="1" dirty="0"/>
              <a:t>Definitions of DV</a:t>
            </a:r>
          </a:p>
        </p:txBody>
      </p:sp>
      <p:pic>
        <p:nvPicPr>
          <p:cNvPr id="4" name="Content Placeholder 3">
            <a:extLst>
              <a:ext uri="{FF2B5EF4-FFF2-40B4-BE49-F238E27FC236}">
                <a16:creationId xmlns:a16="http://schemas.microsoft.com/office/drawing/2014/main" id="{25009811-F033-4C1B-96D4-E2E85AEF59B8}"/>
              </a:ext>
            </a:extLst>
          </p:cNvPr>
          <p:cNvPicPr>
            <a:picLocks noGrp="1" noChangeAspect="1"/>
          </p:cNvPicPr>
          <p:nvPr>
            <p:ph idx="1"/>
          </p:nvPr>
        </p:nvPicPr>
        <p:blipFill>
          <a:blip r:embed="rId2"/>
          <a:stretch>
            <a:fillRect/>
          </a:stretch>
        </p:blipFill>
        <p:spPr>
          <a:xfrm>
            <a:off x="1432991" y="1515882"/>
            <a:ext cx="10923992" cy="5582186"/>
          </a:xfrm>
          <a:prstGeom prst="rect">
            <a:avLst/>
          </a:prstGeom>
        </p:spPr>
      </p:pic>
    </p:spTree>
    <p:extLst>
      <p:ext uri="{BB962C8B-B14F-4D97-AF65-F5344CB8AC3E}">
        <p14:creationId xmlns:p14="http://schemas.microsoft.com/office/powerpoint/2010/main" val="261111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93C1-D6FA-4CAF-8080-331A261F9458}"/>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42AB04BB-74D5-47BE-A9ED-6B06F310C5A5}"/>
              </a:ext>
            </a:extLst>
          </p:cNvPr>
          <p:cNvSpPr>
            <a:spLocks noGrp="1"/>
          </p:cNvSpPr>
          <p:nvPr>
            <p:ph idx="1"/>
          </p:nvPr>
        </p:nvSpPr>
        <p:spPr/>
        <p:txBody>
          <a:bodyPr>
            <a:normAutofit fontScale="92500" lnSpcReduction="20000"/>
          </a:bodyPr>
          <a:lstStyle/>
          <a:p>
            <a:r>
              <a:rPr lang="en-US" dirty="0"/>
              <a:t>Diana Carpenter, M.A., LMFT</a:t>
            </a:r>
          </a:p>
          <a:p>
            <a:pPr marL="0" indent="0">
              <a:buNone/>
            </a:pPr>
            <a:endParaRPr lang="en-US" dirty="0"/>
          </a:p>
          <a:p>
            <a:r>
              <a:rPr lang="en-US" dirty="0"/>
              <a:t>Angie Hyde (Tuolumne Me-Wuk), B.A. </a:t>
            </a:r>
          </a:p>
          <a:p>
            <a:pPr marL="0" indent="0">
              <a:buNone/>
            </a:pPr>
            <a:endParaRPr lang="en-US" dirty="0"/>
          </a:p>
          <a:p>
            <a:r>
              <a:rPr lang="en-US" dirty="0"/>
              <a:t>Stephanie Beaver-Guzman (Hupa/Yurok), Ed.D.</a:t>
            </a:r>
          </a:p>
          <a:p>
            <a:endParaRPr lang="en-US" dirty="0"/>
          </a:p>
          <a:p>
            <a:endParaRPr lang="en-US" dirty="0"/>
          </a:p>
          <a:p>
            <a:pPr marL="0" indent="0">
              <a:buNone/>
            </a:pPr>
            <a:r>
              <a:rPr lang="en-US" i="1" dirty="0"/>
              <a:t>funded through</a:t>
            </a:r>
          </a:p>
          <a:p>
            <a:pPr marL="0" indent="0">
              <a:buNone/>
            </a:pPr>
            <a:r>
              <a:rPr lang="en-US" i="1" dirty="0"/>
              <a:t>United States Department of Justice, Office on Violence Against Women (OVW) Grant No. 2016-CY-AX-0005</a:t>
            </a:r>
          </a:p>
          <a:p>
            <a:pPr marL="0" indent="0">
              <a:buNone/>
            </a:pPr>
            <a:r>
              <a:rPr lang="en-US" i="1" dirty="0"/>
              <a:t> </a:t>
            </a:r>
          </a:p>
          <a:p>
            <a:endParaRPr lang="en-US" dirty="0"/>
          </a:p>
        </p:txBody>
      </p:sp>
    </p:spTree>
    <p:extLst>
      <p:ext uri="{BB962C8B-B14F-4D97-AF65-F5344CB8AC3E}">
        <p14:creationId xmlns:p14="http://schemas.microsoft.com/office/powerpoint/2010/main" val="2604934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0A9F-5C76-40A6-9201-029A2391DFCD}"/>
              </a:ext>
            </a:extLst>
          </p:cNvPr>
          <p:cNvSpPr>
            <a:spLocks noGrp="1"/>
          </p:cNvSpPr>
          <p:nvPr>
            <p:ph type="title"/>
          </p:nvPr>
        </p:nvSpPr>
        <p:spPr/>
        <p:txBody>
          <a:bodyPr/>
          <a:lstStyle/>
          <a:p>
            <a:pPr algn="ctr"/>
            <a:r>
              <a:rPr lang="en-US" b="1" dirty="0"/>
              <a:t>Select Findings (cont.)</a:t>
            </a:r>
          </a:p>
        </p:txBody>
      </p:sp>
      <p:pic>
        <p:nvPicPr>
          <p:cNvPr id="4" name="Content Placeholder 3">
            <a:extLst>
              <a:ext uri="{FF2B5EF4-FFF2-40B4-BE49-F238E27FC236}">
                <a16:creationId xmlns:a16="http://schemas.microsoft.com/office/drawing/2014/main" id="{526EB4B8-C704-4989-AD79-9085C62A17AB}"/>
              </a:ext>
            </a:extLst>
          </p:cNvPr>
          <p:cNvPicPr>
            <a:picLocks noGrp="1" noChangeAspect="1"/>
          </p:cNvPicPr>
          <p:nvPr>
            <p:ph idx="1"/>
          </p:nvPr>
        </p:nvPicPr>
        <p:blipFill>
          <a:blip r:embed="rId2"/>
          <a:stretch>
            <a:fillRect/>
          </a:stretch>
        </p:blipFill>
        <p:spPr>
          <a:xfrm>
            <a:off x="2102754" y="1690688"/>
            <a:ext cx="7744704" cy="4754254"/>
          </a:xfrm>
          <a:prstGeom prst="rect">
            <a:avLst/>
          </a:prstGeom>
        </p:spPr>
      </p:pic>
    </p:spTree>
    <p:extLst>
      <p:ext uri="{BB962C8B-B14F-4D97-AF65-F5344CB8AC3E}">
        <p14:creationId xmlns:p14="http://schemas.microsoft.com/office/powerpoint/2010/main" val="334516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8A1B3-4F73-44E9-968D-A1810D23074B}"/>
              </a:ext>
            </a:extLst>
          </p:cNvPr>
          <p:cNvPicPr>
            <a:picLocks noChangeAspect="1"/>
          </p:cNvPicPr>
          <p:nvPr/>
        </p:nvPicPr>
        <p:blipFill>
          <a:blip r:embed="rId2"/>
          <a:stretch>
            <a:fillRect/>
          </a:stretch>
        </p:blipFill>
        <p:spPr>
          <a:xfrm>
            <a:off x="6625457" y="365125"/>
            <a:ext cx="5937504" cy="2511552"/>
          </a:xfrm>
          <a:prstGeom prst="rect">
            <a:avLst/>
          </a:prstGeom>
        </p:spPr>
      </p:pic>
      <p:sp>
        <p:nvSpPr>
          <p:cNvPr id="2" name="Title 1">
            <a:extLst>
              <a:ext uri="{FF2B5EF4-FFF2-40B4-BE49-F238E27FC236}">
                <a16:creationId xmlns:a16="http://schemas.microsoft.com/office/drawing/2014/main" id="{173BAF08-CE0E-4D92-AFCF-8499C4BD16F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F268675-660F-44BE-ABDC-ECA3B73F9242}"/>
              </a:ext>
            </a:extLst>
          </p:cNvPr>
          <p:cNvPicPr>
            <a:picLocks noGrp="1" noChangeAspect="1"/>
          </p:cNvPicPr>
          <p:nvPr>
            <p:ph idx="1"/>
          </p:nvPr>
        </p:nvPicPr>
        <p:blipFill>
          <a:blip r:embed="rId3"/>
          <a:stretch>
            <a:fillRect/>
          </a:stretch>
        </p:blipFill>
        <p:spPr>
          <a:xfrm>
            <a:off x="551827" y="338138"/>
            <a:ext cx="5937504" cy="2705100"/>
          </a:xfrm>
          <a:prstGeom prst="rect">
            <a:avLst/>
          </a:prstGeom>
        </p:spPr>
      </p:pic>
      <p:pic>
        <p:nvPicPr>
          <p:cNvPr id="5" name="Picture 4">
            <a:extLst>
              <a:ext uri="{FF2B5EF4-FFF2-40B4-BE49-F238E27FC236}">
                <a16:creationId xmlns:a16="http://schemas.microsoft.com/office/drawing/2014/main" id="{58B8188F-44DE-4016-8056-094B778F9B3A}"/>
              </a:ext>
            </a:extLst>
          </p:cNvPr>
          <p:cNvPicPr>
            <a:picLocks noChangeAspect="1"/>
          </p:cNvPicPr>
          <p:nvPr/>
        </p:nvPicPr>
        <p:blipFill>
          <a:blip r:embed="rId4"/>
          <a:stretch>
            <a:fillRect/>
          </a:stretch>
        </p:blipFill>
        <p:spPr>
          <a:xfrm>
            <a:off x="551827" y="3023707"/>
            <a:ext cx="5937504" cy="3467100"/>
          </a:xfrm>
          <a:prstGeom prst="rect">
            <a:avLst/>
          </a:prstGeom>
        </p:spPr>
      </p:pic>
      <p:pic>
        <p:nvPicPr>
          <p:cNvPr id="7" name="Picture 6">
            <a:extLst>
              <a:ext uri="{FF2B5EF4-FFF2-40B4-BE49-F238E27FC236}">
                <a16:creationId xmlns:a16="http://schemas.microsoft.com/office/drawing/2014/main" id="{FF3207BD-E990-4C19-8303-596E1A0AD2DD}"/>
              </a:ext>
            </a:extLst>
          </p:cNvPr>
          <p:cNvPicPr>
            <a:picLocks noChangeAspect="1"/>
          </p:cNvPicPr>
          <p:nvPr/>
        </p:nvPicPr>
        <p:blipFill>
          <a:blip r:embed="rId5"/>
          <a:stretch>
            <a:fillRect/>
          </a:stretch>
        </p:blipFill>
        <p:spPr>
          <a:xfrm>
            <a:off x="6625457" y="2743199"/>
            <a:ext cx="5363496" cy="4445259"/>
          </a:xfrm>
          <a:prstGeom prst="rect">
            <a:avLst/>
          </a:prstGeom>
        </p:spPr>
      </p:pic>
    </p:spTree>
    <p:extLst>
      <p:ext uri="{BB962C8B-B14F-4D97-AF65-F5344CB8AC3E}">
        <p14:creationId xmlns:p14="http://schemas.microsoft.com/office/powerpoint/2010/main" val="342174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505C-72A6-42AB-9BF9-1F149781ED43}"/>
              </a:ext>
            </a:extLst>
          </p:cNvPr>
          <p:cNvSpPr>
            <a:spLocks noGrp="1"/>
          </p:cNvSpPr>
          <p:nvPr>
            <p:ph type="title"/>
          </p:nvPr>
        </p:nvSpPr>
        <p:spPr/>
        <p:txBody>
          <a:bodyPr/>
          <a:lstStyle/>
          <a:p>
            <a:pPr algn="ctr"/>
            <a:r>
              <a:rPr lang="en-US" b="1" dirty="0"/>
              <a:t>Additional Findings</a:t>
            </a:r>
          </a:p>
        </p:txBody>
      </p:sp>
      <p:pic>
        <p:nvPicPr>
          <p:cNvPr id="4" name="Content Placeholder 3">
            <a:extLst>
              <a:ext uri="{FF2B5EF4-FFF2-40B4-BE49-F238E27FC236}">
                <a16:creationId xmlns:a16="http://schemas.microsoft.com/office/drawing/2014/main" id="{861FA522-55D7-4619-AC57-A66F92627CC8}"/>
              </a:ext>
            </a:extLst>
          </p:cNvPr>
          <p:cNvPicPr>
            <a:picLocks noGrp="1" noChangeAspect="1"/>
          </p:cNvPicPr>
          <p:nvPr>
            <p:ph idx="1"/>
          </p:nvPr>
        </p:nvPicPr>
        <p:blipFill>
          <a:blip r:embed="rId2"/>
          <a:stretch>
            <a:fillRect/>
          </a:stretch>
        </p:blipFill>
        <p:spPr>
          <a:xfrm>
            <a:off x="0" y="1572240"/>
            <a:ext cx="5499069" cy="3615241"/>
          </a:xfrm>
          <a:prstGeom prst="rect">
            <a:avLst/>
          </a:prstGeom>
        </p:spPr>
      </p:pic>
      <p:pic>
        <p:nvPicPr>
          <p:cNvPr id="5" name="Picture 4">
            <a:extLst>
              <a:ext uri="{FF2B5EF4-FFF2-40B4-BE49-F238E27FC236}">
                <a16:creationId xmlns:a16="http://schemas.microsoft.com/office/drawing/2014/main" id="{045586E9-E437-45A2-B55D-A51717EC6AD5}"/>
              </a:ext>
            </a:extLst>
          </p:cNvPr>
          <p:cNvPicPr>
            <a:picLocks noChangeAspect="1"/>
          </p:cNvPicPr>
          <p:nvPr/>
        </p:nvPicPr>
        <p:blipFill>
          <a:blip r:embed="rId3"/>
          <a:stretch>
            <a:fillRect/>
          </a:stretch>
        </p:blipFill>
        <p:spPr>
          <a:xfrm>
            <a:off x="5651618" y="1572239"/>
            <a:ext cx="6470135" cy="3615241"/>
          </a:xfrm>
          <a:prstGeom prst="rect">
            <a:avLst/>
          </a:prstGeom>
        </p:spPr>
      </p:pic>
    </p:spTree>
    <p:extLst>
      <p:ext uri="{BB962C8B-B14F-4D97-AF65-F5344CB8AC3E}">
        <p14:creationId xmlns:p14="http://schemas.microsoft.com/office/powerpoint/2010/main" val="406671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7E72-FA3C-4F76-A4FF-900DC2BB17B0}"/>
              </a:ext>
            </a:extLst>
          </p:cNvPr>
          <p:cNvSpPr>
            <a:spLocks noGrp="1"/>
          </p:cNvSpPr>
          <p:nvPr>
            <p:ph type="title"/>
          </p:nvPr>
        </p:nvSpPr>
        <p:spPr/>
        <p:txBody>
          <a:bodyPr/>
          <a:lstStyle/>
          <a:p>
            <a:pPr algn="ctr"/>
            <a:r>
              <a:rPr lang="en-US" b="1" dirty="0"/>
              <a:t>Perceptions of Domestic and/or Sexual Violence as a local issue </a:t>
            </a:r>
          </a:p>
        </p:txBody>
      </p:sp>
      <p:pic>
        <p:nvPicPr>
          <p:cNvPr id="4" name="Content Placeholder 3">
            <a:extLst>
              <a:ext uri="{FF2B5EF4-FFF2-40B4-BE49-F238E27FC236}">
                <a16:creationId xmlns:a16="http://schemas.microsoft.com/office/drawing/2014/main" id="{487C8E71-6998-40C7-83E2-5492CBA1B7C7}"/>
              </a:ext>
            </a:extLst>
          </p:cNvPr>
          <p:cNvPicPr>
            <a:picLocks noGrp="1" noChangeAspect="1"/>
          </p:cNvPicPr>
          <p:nvPr>
            <p:ph idx="1"/>
          </p:nvPr>
        </p:nvPicPr>
        <p:blipFill>
          <a:blip r:embed="rId2"/>
          <a:stretch>
            <a:fillRect/>
          </a:stretch>
        </p:blipFill>
        <p:spPr>
          <a:xfrm>
            <a:off x="-135422" y="2047042"/>
            <a:ext cx="5937504" cy="2267712"/>
          </a:xfrm>
          <a:prstGeom prst="rect">
            <a:avLst/>
          </a:prstGeom>
        </p:spPr>
      </p:pic>
      <p:pic>
        <p:nvPicPr>
          <p:cNvPr id="5" name="Picture 4">
            <a:extLst>
              <a:ext uri="{FF2B5EF4-FFF2-40B4-BE49-F238E27FC236}">
                <a16:creationId xmlns:a16="http://schemas.microsoft.com/office/drawing/2014/main" id="{311EF0D0-B04D-4A75-8B63-57ACB5B51801}"/>
              </a:ext>
            </a:extLst>
          </p:cNvPr>
          <p:cNvPicPr>
            <a:picLocks noChangeAspect="1"/>
          </p:cNvPicPr>
          <p:nvPr/>
        </p:nvPicPr>
        <p:blipFill>
          <a:blip r:embed="rId3"/>
          <a:stretch>
            <a:fillRect/>
          </a:stretch>
        </p:blipFill>
        <p:spPr>
          <a:xfrm>
            <a:off x="5614075" y="2047042"/>
            <a:ext cx="5937504" cy="2267712"/>
          </a:xfrm>
          <a:prstGeom prst="rect">
            <a:avLst/>
          </a:prstGeom>
        </p:spPr>
      </p:pic>
      <p:sp>
        <p:nvSpPr>
          <p:cNvPr id="6" name="Rectangle 5">
            <a:extLst>
              <a:ext uri="{FF2B5EF4-FFF2-40B4-BE49-F238E27FC236}">
                <a16:creationId xmlns:a16="http://schemas.microsoft.com/office/drawing/2014/main" id="{68F09A84-5F98-4A56-ABE3-E33A050441EF}"/>
              </a:ext>
            </a:extLst>
          </p:cNvPr>
          <p:cNvSpPr/>
          <p:nvPr/>
        </p:nvSpPr>
        <p:spPr>
          <a:xfrm>
            <a:off x="307649" y="4314754"/>
            <a:ext cx="5494433" cy="923330"/>
          </a:xfrm>
          <a:prstGeom prst="rect">
            <a:avLst/>
          </a:prstGeom>
        </p:spPr>
        <p:txBody>
          <a:bodyPr wrap="square">
            <a:spAutoFit/>
          </a:bodyPr>
          <a:lstStyle/>
          <a:p>
            <a:pPr algn="ctr"/>
            <a:r>
              <a:rPr lang="en-US" dirty="0"/>
              <a:t>82% of participants rated </a:t>
            </a:r>
          </a:p>
          <a:p>
            <a:pPr algn="ctr"/>
            <a:r>
              <a:rPr lang="en-US" dirty="0"/>
              <a:t>Native men/boys experience with DSV</a:t>
            </a:r>
          </a:p>
          <a:p>
            <a:pPr algn="ctr"/>
            <a:r>
              <a:rPr lang="en-US" dirty="0"/>
              <a:t>as a serious or very serious issue. </a:t>
            </a:r>
          </a:p>
        </p:txBody>
      </p:sp>
      <p:sp>
        <p:nvSpPr>
          <p:cNvPr id="7" name="Rectangle 6">
            <a:extLst>
              <a:ext uri="{FF2B5EF4-FFF2-40B4-BE49-F238E27FC236}">
                <a16:creationId xmlns:a16="http://schemas.microsoft.com/office/drawing/2014/main" id="{C86201AC-DC7A-4322-AB9A-D378F3547459}"/>
              </a:ext>
            </a:extLst>
          </p:cNvPr>
          <p:cNvSpPr/>
          <p:nvPr/>
        </p:nvSpPr>
        <p:spPr>
          <a:xfrm>
            <a:off x="6096000" y="4314754"/>
            <a:ext cx="5455579" cy="923330"/>
          </a:xfrm>
          <a:prstGeom prst="rect">
            <a:avLst/>
          </a:prstGeom>
        </p:spPr>
        <p:txBody>
          <a:bodyPr wrap="square">
            <a:spAutoFit/>
          </a:bodyPr>
          <a:lstStyle/>
          <a:p>
            <a:pPr algn="ctr"/>
            <a:r>
              <a:rPr lang="en-US" dirty="0"/>
              <a:t>87% of participants rated </a:t>
            </a:r>
          </a:p>
          <a:p>
            <a:pPr algn="ctr"/>
            <a:r>
              <a:rPr lang="en-US" dirty="0"/>
              <a:t>Native women/girls experience with DSV </a:t>
            </a:r>
          </a:p>
          <a:p>
            <a:pPr algn="ctr"/>
            <a:r>
              <a:rPr lang="en-US" dirty="0"/>
              <a:t>as a serious or very serious issue. </a:t>
            </a:r>
          </a:p>
        </p:txBody>
      </p:sp>
    </p:spTree>
    <p:extLst>
      <p:ext uri="{BB962C8B-B14F-4D97-AF65-F5344CB8AC3E}">
        <p14:creationId xmlns:p14="http://schemas.microsoft.com/office/powerpoint/2010/main" val="251479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C7C4-FCE3-4A7A-BF3A-5E0FD9149328}"/>
              </a:ext>
            </a:extLst>
          </p:cNvPr>
          <p:cNvSpPr>
            <a:spLocks noGrp="1"/>
          </p:cNvSpPr>
          <p:nvPr>
            <p:ph type="title"/>
          </p:nvPr>
        </p:nvSpPr>
        <p:spPr/>
        <p:txBody>
          <a:bodyPr>
            <a:normAutofit fontScale="90000"/>
          </a:bodyPr>
          <a:lstStyle/>
          <a:p>
            <a:r>
              <a:rPr lang="en-US" b="1" dirty="0"/>
              <a:t>RQ 1: What is the knowledge of male community members regarding the impact of DSV in our tribal community?</a:t>
            </a:r>
            <a:br>
              <a:rPr lang="en-US" dirty="0"/>
            </a:br>
            <a:endParaRPr lang="en-US" dirty="0"/>
          </a:p>
        </p:txBody>
      </p:sp>
      <p:sp>
        <p:nvSpPr>
          <p:cNvPr id="3" name="Content Placeholder 2">
            <a:extLst>
              <a:ext uri="{FF2B5EF4-FFF2-40B4-BE49-F238E27FC236}">
                <a16:creationId xmlns:a16="http://schemas.microsoft.com/office/drawing/2014/main" id="{B5C65FC3-7D59-4A76-9328-85410BCC3696}"/>
              </a:ext>
            </a:extLst>
          </p:cNvPr>
          <p:cNvSpPr>
            <a:spLocks noGrp="1"/>
          </p:cNvSpPr>
          <p:nvPr>
            <p:ph idx="1"/>
          </p:nvPr>
        </p:nvSpPr>
        <p:spPr>
          <a:xfrm>
            <a:off x="838200" y="1979802"/>
            <a:ext cx="10515600" cy="4708890"/>
          </a:xfrm>
        </p:spPr>
        <p:txBody>
          <a:bodyPr>
            <a:normAutofit fontScale="85000" lnSpcReduction="10000"/>
          </a:bodyPr>
          <a:lstStyle/>
          <a:p>
            <a:r>
              <a:rPr lang="en-US" dirty="0"/>
              <a:t>All were aware that DSV is a significant problem in our community </a:t>
            </a:r>
          </a:p>
          <a:p>
            <a:pPr marL="0" indent="0">
              <a:buNone/>
            </a:pPr>
            <a:endParaRPr lang="en-US" dirty="0"/>
          </a:p>
          <a:p>
            <a:r>
              <a:rPr lang="en-US" dirty="0"/>
              <a:t>Most were not open to formal survey or interview protocol, would only speak about the topic in an informal capacity. </a:t>
            </a:r>
          </a:p>
          <a:p>
            <a:pPr lvl="1"/>
            <a:r>
              <a:rPr lang="en-US" dirty="0"/>
              <a:t>Cited issues of distrust of government agencies, research itself, referred to recent and historical appropriation and injustices</a:t>
            </a:r>
          </a:p>
          <a:p>
            <a:pPr marL="457200" lvl="1" indent="0">
              <a:buNone/>
            </a:pPr>
            <a:endParaRPr lang="en-US" dirty="0"/>
          </a:p>
          <a:p>
            <a:r>
              <a:rPr lang="en-US" dirty="0"/>
              <a:t>Male community members have their own experiences regarding this topic</a:t>
            </a:r>
          </a:p>
          <a:p>
            <a:pPr lvl="1"/>
            <a:r>
              <a:rPr lang="en-US" dirty="0"/>
              <a:t>did not want to talk about females as victims only</a:t>
            </a:r>
          </a:p>
          <a:p>
            <a:pPr lvl="1"/>
            <a:r>
              <a:rPr lang="en-US" dirty="0"/>
              <a:t>they too have experience of victimization, from both males and females</a:t>
            </a:r>
          </a:p>
          <a:p>
            <a:pPr marL="457200" lvl="1" indent="0">
              <a:buNone/>
            </a:pPr>
            <a:endParaRPr lang="en-US" dirty="0"/>
          </a:p>
          <a:p>
            <a:r>
              <a:rPr lang="en-US" dirty="0"/>
              <a:t>Common understanding about the multitude of impacts. </a:t>
            </a:r>
          </a:p>
          <a:p>
            <a:pPr lvl="1"/>
            <a:r>
              <a:rPr lang="en-US" dirty="0"/>
              <a:t>Most sited are repeating cycle, substance use/abuse/addiction as a consequence of experiencing victimization and/or perpetration; mental health issues, deep wounds, silencing </a:t>
            </a:r>
          </a:p>
          <a:p>
            <a:endParaRPr lang="en-US" dirty="0"/>
          </a:p>
          <a:p>
            <a:endParaRPr lang="en-US" dirty="0"/>
          </a:p>
          <a:p>
            <a:endParaRPr lang="en-US" dirty="0"/>
          </a:p>
        </p:txBody>
      </p:sp>
    </p:spTree>
    <p:extLst>
      <p:ext uri="{BB962C8B-B14F-4D97-AF65-F5344CB8AC3E}">
        <p14:creationId xmlns:p14="http://schemas.microsoft.com/office/powerpoint/2010/main" val="282207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FC51-6DD6-4F2A-9014-4BE1DE81E89D}"/>
              </a:ext>
            </a:extLst>
          </p:cNvPr>
          <p:cNvSpPr>
            <a:spLocks noGrp="1"/>
          </p:cNvSpPr>
          <p:nvPr>
            <p:ph type="title"/>
          </p:nvPr>
        </p:nvSpPr>
        <p:spPr>
          <a:xfrm>
            <a:off x="838200" y="681037"/>
            <a:ext cx="10515600" cy="1460500"/>
          </a:xfrm>
        </p:spPr>
        <p:txBody>
          <a:bodyPr/>
          <a:lstStyle/>
          <a:p>
            <a:r>
              <a:rPr lang="en-US" b="1" dirty="0"/>
              <a:t>List of areas of impact noted by participants: </a:t>
            </a:r>
            <a:br>
              <a:rPr lang="en-US" b="1" dirty="0"/>
            </a:br>
            <a:endParaRPr lang="en-US" b="1" dirty="0"/>
          </a:p>
        </p:txBody>
      </p:sp>
      <p:sp>
        <p:nvSpPr>
          <p:cNvPr id="3" name="Content Placeholder 2">
            <a:extLst>
              <a:ext uri="{FF2B5EF4-FFF2-40B4-BE49-F238E27FC236}">
                <a16:creationId xmlns:a16="http://schemas.microsoft.com/office/drawing/2014/main" id="{F11795FC-4607-483C-B5E7-6C20E45788C3}"/>
              </a:ext>
            </a:extLst>
          </p:cNvPr>
          <p:cNvSpPr>
            <a:spLocks noGrp="1"/>
          </p:cNvSpPr>
          <p:nvPr>
            <p:ph idx="1"/>
          </p:nvPr>
        </p:nvSpPr>
        <p:spPr/>
        <p:txBody>
          <a:bodyPr>
            <a:normAutofit fontScale="70000" lnSpcReduction="20000"/>
          </a:bodyPr>
          <a:lstStyle/>
          <a:p>
            <a:r>
              <a:rPr lang="en-US" dirty="0"/>
              <a:t>	Hide your feelings </a:t>
            </a:r>
          </a:p>
          <a:p>
            <a:r>
              <a:rPr lang="en-US" dirty="0"/>
              <a:t>	Generational acceptance of silence </a:t>
            </a:r>
          </a:p>
          <a:p>
            <a:r>
              <a:rPr lang="en-US" dirty="0"/>
              <a:t>	Depression, anxiety, PTSD, self-harm, suicide, personality disorders </a:t>
            </a:r>
          </a:p>
          <a:p>
            <a:r>
              <a:rPr lang="en-US" dirty="0"/>
              <a:t>	Drug and alcohol use, misuse, addiction </a:t>
            </a:r>
          </a:p>
          <a:p>
            <a:r>
              <a:rPr lang="en-US" dirty="0"/>
              <a:t>	Missing and Murdered Indigenous women and girls </a:t>
            </a:r>
          </a:p>
          <a:p>
            <a:r>
              <a:rPr lang="en-US" dirty="0"/>
              <a:t>	Sex work </a:t>
            </a:r>
          </a:p>
          <a:p>
            <a:r>
              <a:rPr lang="en-US" dirty="0"/>
              <a:t>	Family dysfunction, estrangement, loss, losing kids, losing parents to jail, foster care </a:t>
            </a:r>
          </a:p>
          <a:p>
            <a:r>
              <a:rPr lang="en-US" dirty="0"/>
              <a:t>	Homelessness </a:t>
            </a:r>
          </a:p>
          <a:p>
            <a:r>
              <a:rPr lang="en-US" dirty="0"/>
              <a:t>	Incarceration </a:t>
            </a:r>
          </a:p>
          <a:p>
            <a:r>
              <a:rPr lang="en-US" dirty="0"/>
              <a:t>	No respect for self or others  </a:t>
            </a:r>
          </a:p>
          <a:p>
            <a:r>
              <a:rPr lang="en-US" dirty="0"/>
              <a:t>	Repeating cycles </a:t>
            </a:r>
          </a:p>
          <a:p>
            <a:r>
              <a:rPr lang="en-US" dirty="0"/>
              <a:t>	Self-esteem, shame, guilt, blame, hatred, pain</a:t>
            </a:r>
          </a:p>
          <a:p>
            <a:endParaRPr lang="en-US" dirty="0"/>
          </a:p>
        </p:txBody>
      </p:sp>
    </p:spTree>
    <p:extLst>
      <p:ext uri="{BB962C8B-B14F-4D97-AF65-F5344CB8AC3E}">
        <p14:creationId xmlns:p14="http://schemas.microsoft.com/office/powerpoint/2010/main" val="291909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0566-B3A8-4B62-8F56-0BD35AE0418E}"/>
              </a:ext>
            </a:extLst>
          </p:cNvPr>
          <p:cNvSpPr>
            <a:spLocks noGrp="1"/>
          </p:cNvSpPr>
          <p:nvPr>
            <p:ph type="title"/>
          </p:nvPr>
        </p:nvSpPr>
        <p:spPr/>
        <p:txBody>
          <a:bodyPr>
            <a:normAutofit/>
          </a:bodyPr>
          <a:lstStyle/>
          <a:p>
            <a:br>
              <a:rPr lang="en-US" dirty="0"/>
            </a:br>
            <a:endParaRPr lang="en-US" dirty="0"/>
          </a:p>
        </p:txBody>
      </p:sp>
      <p:sp>
        <p:nvSpPr>
          <p:cNvPr id="3" name="Content Placeholder 2">
            <a:extLst>
              <a:ext uri="{FF2B5EF4-FFF2-40B4-BE49-F238E27FC236}">
                <a16:creationId xmlns:a16="http://schemas.microsoft.com/office/drawing/2014/main" id="{50591C79-8D96-4D0D-957D-5C66E6EA7BE4}"/>
              </a:ext>
            </a:extLst>
          </p:cNvPr>
          <p:cNvSpPr>
            <a:spLocks noGrp="1"/>
          </p:cNvSpPr>
          <p:nvPr>
            <p:ph idx="1"/>
          </p:nvPr>
        </p:nvSpPr>
        <p:spPr>
          <a:xfrm>
            <a:off x="838200" y="2270242"/>
            <a:ext cx="10515600" cy="4351338"/>
          </a:xfrm>
        </p:spPr>
        <p:txBody>
          <a:bodyPr>
            <a:normAutofit/>
          </a:bodyPr>
          <a:lstStyle/>
          <a:p>
            <a:r>
              <a:rPr lang="en-US" dirty="0"/>
              <a:t>Those that exist:  </a:t>
            </a:r>
          </a:p>
          <a:p>
            <a:pPr lvl="1"/>
            <a:r>
              <a:rPr lang="en-US" dirty="0"/>
              <a:t>Individual behavior to hold self-accountable, personal accountability </a:t>
            </a:r>
          </a:p>
          <a:p>
            <a:pPr lvl="1"/>
            <a:r>
              <a:rPr lang="en-US" dirty="0"/>
              <a:t>Using voice and space as male to hold others accountable </a:t>
            </a:r>
          </a:p>
          <a:p>
            <a:pPr lvl="1"/>
            <a:r>
              <a:rPr lang="en-US" dirty="0"/>
              <a:t>Individual counseling to work on self-healing and empowerment </a:t>
            </a:r>
          </a:p>
          <a:p>
            <a:pPr lvl="1"/>
            <a:r>
              <a:rPr lang="en-US" dirty="0"/>
              <a:t>Working on personal issues of addiction so do not contribute to cycles </a:t>
            </a:r>
          </a:p>
          <a:p>
            <a:pPr lvl="1"/>
            <a:r>
              <a:rPr lang="en-US" dirty="0"/>
              <a:t>Be role models for others   </a:t>
            </a:r>
          </a:p>
          <a:p>
            <a:pPr lvl="1"/>
            <a:r>
              <a:rPr lang="en-US" dirty="0"/>
              <a:t>Some ceremony and cultural ways of healing, but not enough, not consistent enough, not accessible by all or advertised for all </a:t>
            </a:r>
          </a:p>
          <a:p>
            <a:endParaRPr lang="en-US" dirty="0"/>
          </a:p>
        </p:txBody>
      </p:sp>
      <p:sp>
        <p:nvSpPr>
          <p:cNvPr id="4" name="Rectangle 3">
            <a:extLst>
              <a:ext uri="{FF2B5EF4-FFF2-40B4-BE49-F238E27FC236}">
                <a16:creationId xmlns:a16="http://schemas.microsoft.com/office/drawing/2014/main" id="{CE5BA761-2C72-4C28-87C3-FF8220C9B15C}"/>
              </a:ext>
            </a:extLst>
          </p:cNvPr>
          <p:cNvSpPr/>
          <p:nvPr/>
        </p:nvSpPr>
        <p:spPr>
          <a:xfrm>
            <a:off x="838200" y="410805"/>
            <a:ext cx="9287312" cy="1569660"/>
          </a:xfrm>
          <a:prstGeom prst="rect">
            <a:avLst/>
          </a:prstGeom>
        </p:spPr>
        <p:txBody>
          <a:bodyPr wrap="square">
            <a:spAutoFit/>
          </a:bodyPr>
          <a:lstStyle/>
          <a:p>
            <a:pPr algn="ctr"/>
            <a:r>
              <a:rPr lang="en-US" sz="3200" b="1" dirty="0"/>
              <a:t>RQ 2:What options already exist for male community members to engage                                                                              in the prevention of DSV- or should exist? </a:t>
            </a:r>
          </a:p>
        </p:txBody>
      </p:sp>
    </p:spTree>
    <p:extLst>
      <p:ext uri="{BB962C8B-B14F-4D97-AF65-F5344CB8AC3E}">
        <p14:creationId xmlns:p14="http://schemas.microsoft.com/office/powerpoint/2010/main" val="186688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E928-2024-48C3-A938-6B5BC35EC78A}"/>
              </a:ext>
            </a:extLst>
          </p:cNvPr>
          <p:cNvSpPr>
            <a:spLocks noGrp="1"/>
          </p:cNvSpPr>
          <p:nvPr>
            <p:ph type="title"/>
          </p:nvPr>
        </p:nvSpPr>
        <p:spPr/>
        <p:txBody>
          <a:bodyPr>
            <a:noAutofit/>
          </a:bodyPr>
          <a:lstStyle/>
          <a:p>
            <a:pPr algn="ctr"/>
            <a:r>
              <a:rPr lang="en-US" sz="3600" b="1" dirty="0"/>
              <a:t>RQ 2:What options already exist for male community members to engage in the prevention of DSV-                                 or should exist? (cont.)</a:t>
            </a:r>
          </a:p>
        </p:txBody>
      </p:sp>
      <p:sp>
        <p:nvSpPr>
          <p:cNvPr id="3" name="Content Placeholder 2">
            <a:extLst>
              <a:ext uri="{FF2B5EF4-FFF2-40B4-BE49-F238E27FC236}">
                <a16:creationId xmlns:a16="http://schemas.microsoft.com/office/drawing/2014/main" id="{BF8B1845-3984-477C-AA98-58E26D14495E}"/>
              </a:ext>
            </a:extLst>
          </p:cNvPr>
          <p:cNvSpPr>
            <a:spLocks noGrp="1"/>
          </p:cNvSpPr>
          <p:nvPr>
            <p:ph idx="1"/>
          </p:nvPr>
        </p:nvSpPr>
        <p:spPr>
          <a:xfrm>
            <a:off x="838200" y="2141537"/>
            <a:ext cx="4035804" cy="4351338"/>
          </a:xfrm>
        </p:spPr>
        <p:txBody>
          <a:bodyPr>
            <a:normAutofit fontScale="92500" lnSpcReduction="10000"/>
          </a:bodyPr>
          <a:lstStyle/>
          <a:p>
            <a:r>
              <a:rPr lang="en-US" dirty="0"/>
              <a:t>Should exist: </a:t>
            </a:r>
          </a:p>
          <a:p>
            <a:pPr lvl="1"/>
            <a:r>
              <a:rPr lang="en-US" dirty="0"/>
              <a:t>More education about accountability </a:t>
            </a:r>
          </a:p>
          <a:p>
            <a:pPr lvl="1"/>
            <a:r>
              <a:rPr lang="en-US" dirty="0"/>
              <a:t>Education about consent </a:t>
            </a:r>
          </a:p>
          <a:p>
            <a:pPr lvl="1"/>
            <a:r>
              <a:rPr lang="en-US" dirty="0"/>
              <a:t>Empowerment and leadership development from male role models  </a:t>
            </a:r>
          </a:p>
          <a:p>
            <a:pPr lvl="1"/>
            <a:r>
              <a:rPr lang="en-US" dirty="0"/>
              <a:t>Recognition that females perpetrate to men, and to women; and that men perpetrate to other men, as well as to women </a:t>
            </a:r>
          </a:p>
          <a:p>
            <a:pPr lvl="1"/>
            <a:r>
              <a:rPr lang="en-US" dirty="0"/>
              <a:t>More direct services </a:t>
            </a:r>
          </a:p>
          <a:p>
            <a:endParaRPr lang="en-US" dirty="0"/>
          </a:p>
        </p:txBody>
      </p:sp>
      <p:sp>
        <p:nvSpPr>
          <p:cNvPr id="4" name="Content Placeholder 2">
            <a:extLst>
              <a:ext uri="{FF2B5EF4-FFF2-40B4-BE49-F238E27FC236}">
                <a16:creationId xmlns:a16="http://schemas.microsoft.com/office/drawing/2014/main" id="{A574D8C2-4B69-42DE-B313-3F833E32349A}"/>
              </a:ext>
            </a:extLst>
          </p:cNvPr>
          <p:cNvSpPr txBox="1">
            <a:spLocks/>
          </p:cNvSpPr>
          <p:nvPr/>
        </p:nvSpPr>
        <p:spPr>
          <a:xfrm>
            <a:off x="5392375" y="2436549"/>
            <a:ext cx="53203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More ceremony and cultural activities centered on healthy behaviors </a:t>
            </a:r>
          </a:p>
          <a:p>
            <a:pPr lvl="1"/>
            <a:r>
              <a:rPr lang="en-US" sz="2000" dirty="0"/>
              <a:t>More community events, conferences, where DSV prevention is the center </a:t>
            </a:r>
          </a:p>
          <a:p>
            <a:pPr lvl="1"/>
            <a:r>
              <a:rPr lang="en-US" sz="2000" dirty="0"/>
              <a:t>Hearing from real people about their experiences of perpetration, healing, empowerment after victimization </a:t>
            </a:r>
          </a:p>
          <a:p>
            <a:pPr lvl="1"/>
            <a:r>
              <a:rPr lang="en-US" sz="2000" dirty="0"/>
              <a:t>Culturally competent and culturally aware professionals who work with tribal community</a:t>
            </a:r>
            <a:endParaRPr lang="en-US" dirty="0"/>
          </a:p>
        </p:txBody>
      </p:sp>
    </p:spTree>
    <p:extLst>
      <p:ext uri="{BB962C8B-B14F-4D97-AF65-F5344CB8AC3E}">
        <p14:creationId xmlns:p14="http://schemas.microsoft.com/office/powerpoint/2010/main" val="3315344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2EE2-A1F6-4ABB-A530-E91ACDBCB29D}"/>
              </a:ext>
            </a:extLst>
          </p:cNvPr>
          <p:cNvSpPr>
            <a:spLocks noGrp="1"/>
          </p:cNvSpPr>
          <p:nvPr>
            <p:ph type="title"/>
          </p:nvPr>
        </p:nvSpPr>
        <p:spPr/>
        <p:txBody>
          <a:bodyPr/>
          <a:lstStyle/>
          <a:p>
            <a:r>
              <a:rPr lang="en-US" dirty="0"/>
              <a:t>What does it mean to be culturally aware? </a:t>
            </a:r>
          </a:p>
        </p:txBody>
      </p:sp>
      <p:sp>
        <p:nvSpPr>
          <p:cNvPr id="3" name="Content Placeholder 2">
            <a:extLst>
              <a:ext uri="{FF2B5EF4-FFF2-40B4-BE49-F238E27FC236}">
                <a16:creationId xmlns:a16="http://schemas.microsoft.com/office/drawing/2014/main" id="{0A4DA4DA-4682-41AE-9CC6-D28924FF2CEC}"/>
              </a:ext>
            </a:extLst>
          </p:cNvPr>
          <p:cNvSpPr>
            <a:spLocks noGrp="1"/>
          </p:cNvSpPr>
          <p:nvPr>
            <p:ph idx="1"/>
          </p:nvPr>
        </p:nvSpPr>
        <p:spPr/>
        <p:txBody>
          <a:bodyPr/>
          <a:lstStyle/>
          <a:p>
            <a:r>
              <a:rPr lang="en-US" dirty="0"/>
              <a:t>Do “they” know</a:t>
            </a:r>
          </a:p>
          <a:p>
            <a:pPr lvl="1"/>
            <a:r>
              <a:rPr lang="en-US" dirty="0"/>
              <a:t>our history? </a:t>
            </a:r>
          </a:p>
          <a:p>
            <a:pPr lvl="1"/>
            <a:r>
              <a:rPr lang="en-US" dirty="0"/>
              <a:t>colonialism? </a:t>
            </a:r>
          </a:p>
          <a:p>
            <a:pPr lvl="1"/>
            <a:r>
              <a:rPr lang="en-US" dirty="0"/>
              <a:t>their own biases?</a:t>
            </a:r>
          </a:p>
          <a:p>
            <a:pPr lvl="1"/>
            <a:r>
              <a:rPr lang="en-US" dirty="0"/>
              <a:t>literature about us?</a:t>
            </a:r>
          </a:p>
          <a:p>
            <a:pPr lvl="1"/>
            <a:r>
              <a:rPr lang="en-US" dirty="0"/>
              <a:t>not just negative stereotypes about Native people</a:t>
            </a:r>
          </a:p>
        </p:txBody>
      </p:sp>
    </p:spTree>
    <p:extLst>
      <p:ext uri="{BB962C8B-B14F-4D97-AF65-F5344CB8AC3E}">
        <p14:creationId xmlns:p14="http://schemas.microsoft.com/office/powerpoint/2010/main" val="349752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45E0-9236-4CDB-A919-97179422FD98}"/>
              </a:ext>
            </a:extLst>
          </p:cNvPr>
          <p:cNvSpPr>
            <a:spLocks noGrp="1"/>
          </p:cNvSpPr>
          <p:nvPr>
            <p:ph type="title"/>
          </p:nvPr>
        </p:nvSpPr>
        <p:spPr/>
        <p:txBody>
          <a:bodyPr>
            <a:normAutofit fontScale="90000"/>
          </a:bodyPr>
          <a:lstStyle/>
          <a:p>
            <a:pPr algn="ctr"/>
            <a:r>
              <a:rPr lang="en-US" b="1" dirty="0"/>
              <a:t>RQ 3: How can/are healthy relationships role modeled for male members                                       of the community as part of preventing DSV?</a:t>
            </a:r>
          </a:p>
        </p:txBody>
      </p:sp>
      <p:sp>
        <p:nvSpPr>
          <p:cNvPr id="3" name="Content Placeholder 2">
            <a:extLst>
              <a:ext uri="{FF2B5EF4-FFF2-40B4-BE49-F238E27FC236}">
                <a16:creationId xmlns:a16="http://schemas.microsoft.com/office/drawing/2014/main" id="{1432AE1F-F033-44EA-8573-7A06D49CF6E2}"/>
              </a:ext>
            </a:extLst>
          </p:cNvPr>
          <p:cNvSpPr>
            <a:spLocks noGrp="1"/>
          </p:cNvSpPr>
          <p:nvPr>
            <p:ph idx="1"/>
          </p:nvPr>
        </p:nvSpPr>
        <p:spPr>
          <a:xfrm>
            <a:off x="778379" y="2577655"/>
            <a:ext cx="10515600" cy="4351338"/>
          </a:xfrm>
        </p:spPr>
        <p:txBody>
          <a:bodyPr>
            <a:normAutofit/>
          </a:bodyPr>
          <a:lstStyle/>
          <a:p>
            <a:r>
              <a:rPr lang="en-US" dirty="0"/>
              <a:t>We already have many great role models, but not all are identified as formal role models. </a:t>
            </a:r>
          </a:p>
          <a:p>
            <a:pPr lvl="1"/>
            <a:r>
              <a:rPr lang="en-US" dirty="0"/>
              <a:t>People have their own role models, whereas others have never considered this language. </a:t>
            </a:r>
          </a:p>
          <a:p>
            <a:pPr lvl="1"/>
            <a:r>
              <a:rPr lang="en-US" dirty="0"/>
              <a:t>Not all participants have role models of healthy behavior. </a:t>
            </a:r>
          </a:p>
          <a:p>
            <a:endParaRPr lang="en-US" dirty="0"/>
          </a:p>
          <a:p>
            <a:r>
              <a:rPr lang="en-US" dirty="0"/>
              <a:t>Criticism of this language, “healthy relationships”- </a:t>
            </a:r>
          </a:p>
          <a:p>
            <a:pPr lvl="1"/>
            <a:r>
              <a:rPr lang="en-US" dirty="0"/>
              <a:t>prefer healthy behaviors, red flag or dangerous behaviors</a:t>
            </a:r>
          </a:p>
          <a:p>
            <a:endParaRPr lang="en-US" dirty="0"/>
          </a:p>
        </p:txBody>
      </p:sp>
    </p:spTree>
    <p:extLst>
      <p:ext uri="{BB962C8B-B14F-4D97-AF65-F5344CB8AC3E}">
        <p14:creationId xmlns:p14="http://schemas.microsoft.com/office/powerpoint/2010/main" val="396105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1939-394A-43F4-8547-1AE535FB514D}"/>
              </a:ext>
            </a:extLst>
          </p:cNvPr>
          <p:cNvSpPr>
            <a:spLocks noGrp="1"/>
          </p:cNvSpPr>
          <p:nvPr>
            <p:ph type="title"/>
          </p:nvPr>
        </p:nvSpPr>
        <p:spPr/>
        <p:txBody>
          <a:bodyPr/>
          <a:lstStyle/>
          <a:p>
            <a:pPr algn="ctr"/>
            <a:r>
              <a:rPr lang="en-US" b="1" dirty="0"/>
              <a:t>Honoring &amp; Building Relation to Land</a:t>
            </a:r>
          </a:p>
        </p:txBody>
      </p:sp>
      <p:sp>
        <p:nvSpPr>
          <p:cNvPr id="3" name="Content Placeholder 2">
            <a:extLst>
              <a:ext uri="{FF2B5EF4-FFF2-40B4-BE49-F238E27FC236}">
                <a16:creationId xmlns:a16="http://schemas.microsoft.com/office/drawing/2014/main" id="{C9CAF142-0708-4D0A-9246-EF2A15DA759E}"/>
              </a:ext>
            </a:extLst>
          </p:cNvPr>
          <p:cNvSpPr>
            <a:spLocks noGrp="1"/>
          </p:cNvSpPr>
          <p:nvPr>
            <p:ph idx="1"/>
          </p:nvPr>
        </p:nvSpPr>
        <p:spPr/>
        <p:txBody>
          <a:bodyPr/>
          <a:lstStyle/>
          <a:p>
            <a:r>
              <a:rPr lang="en-US" dirty="0"/>
              <a:t>Land Acknowledgements</a:t>
            </a:r>
          </a:p>
          <a:p>
            <a:endParaRPr lang="en-US" dirty="0"/>
          </a:p>
          <a:p>
            <a:r>
              <a:rPr lang="en-US" dirty="0"/>
              <a:t>Learn more about how to honor Native Land </a:t>
            </a:r>
          </a:p>
          <a:p>
            <a:pPr marL="0" indent="0">
              <a:buNone/>
            </a:pPr>
            <a:r>
              <a:rPr lang="en-US" dirty="0"/>
              <a:t>  </a:t>
            </a:r>
            <a:r>
              <a:rPr lang="en-US" dirty="0">
                <a:hlinkClick r:id="rId2"/>
              </a:rPr>
              <a:t>Toolkit link here</a:t>
            </a:r>
            <a:endParaRPr lang="en-US" dirty="0"/>
          </a:p>
          <a:p>
            <a:endParaRPr lang="en-US" dirty="0"/>
          </a:p>
          <a:p>
            <a:r>
              <a:rPr lang="en-US" dirty="0"/>
              <a:t> Native Land map &amp; app </a:t>
            </a:r>
          </a:p>
          <a:p>
            <a:pPr marL="0" indent="0">
              <a:buNone/>
            </a:pPr>
            <a:r>
              <a:rPr lang="en-US" dirty="0">
                <a:hlinkClick r:id="rId3"/>
              </a:rPr>
              <a:t>   https://native-land.ca/</a:t>
            </a:r>
            <a:r>
              <a:rPr lang="en-US" dirty="0"/>
              <a:t>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413448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45E0-9236-4CDB-A919-97179422FD98}"/>
              </a:ext>
            </a:extLst>
          </p:cNvPr>
          <p:cNvSpPr>
            <a:spLocks noGrp="1"/>
          </p:cNvSpPr>
          <p:nvPr>
            <p:ph type="title"/>
          </p:nvPr>
        </p:nvSpPr>
        <p:spPr/>
        <p:txBody>
          <a:bodyPr>
            <a:noAutofit/>
          </a:bodyPr>
          <a:lstStyle/>
          <a:p>
            <a:pPr algn="ctr"/>
            <a:r>
              <a:rPr lang="en-US" sz="3200" b="1" dirty="0"/>
              <a:t>RQ 3: How can/are healthy relationships role modeled for male members of the community as part of preventing DSV? (cont.)</a:t>
            </a:r>
          </a:p>
        </p:txBody>
      </p:sp>
      <p:sp>
        <p:nvSpPr>
          <p:cNvPr id="3" name="Content Placeholder 2">
            <a:extLst>
              <a:ext uri="{FF2B5EF4-FFF2-40B4-BE49-F238E27FC236}">
                <a16:creationId xmlns:a16="http://schemas.microsoft.com/office/drawing/2014/main" id="{1432AE1F-F033-44EA-8573-7A06D49CF6E2}"/>
              </a:ext>
            </a:extLst>
          </p:cNvPr>
          <p:cNvSpPr>
            <a:spLocks noGrp="1"/>
          </p:cNvSpPr>
          <p:nvPr>
            <p:ph idx="1"/>
          </p:nvPr>
        </p:nvSpPr>
        <p:spPr>
          <a:xfrm>
            <a:off x="701468" y="2722934"/>
            <a:ext cx="10515600" cy="4351338"/>
          </a:xfrm>
        </p:spPr>
        <p:txBody>
          <a:bodyPr>
            <a:normAutofit/>
          </a:bodyPr>
          <a:lstStyle/>
          <a:p>
            <a:r>
              <a:rPr lang="en-US" dirty="0"/>
              <a:t>Referred to previous class about parenthood/motherhood /fatherhood is sacred, </a:t>
            </a:r>
          </a:p>
          <a:p>
            <a:pPr lvl="1"/>
            <a:r>
              <a:rPr lang="en-US" dirty="0"/>
              <a:t>cultural based teachings from local community cultural leader and his wife;</a:t>
            </a:r>
          </a:p>
          <a:p>
            <a:pPr lvl="1"/>
            <a:r>
              <a:rPr lang="en-US" dirty="0"/>
              <a:t>importance of local people who share their realties; </a:t>
            </a:r>
          </a:p>
          <a:p>
            <a:pPr lvl="1"/>
            <a:r>
              <a:rPr lang="en-US" dirty="0"/>
              <a:t>interest in recurrence of this type of conference </a:t>
            </a:r>
          </a:p>
          <a:p>
            <a:pPr marL="0" indent="0">
              <a:buNone/>
            </a:pPr>
            <a:endParaRPr lang="en-US" dirty="0"/>
          </a:p>
        </p:txBody>
      </p:sp>
    </p:spTree>
    <p:extLst>
      <p:ext uri="{BB962C8B-B14F-4D97-AF65-F5344CB8AC3E}">
        <p14:creationId xmlns:p14="http://schemas.microsoft.com/office/powerpoint/2010/main" val="389666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45E0-9236-4CDB-A919-97179422FD98}"/>
              </a:ext>
            </a:extLst>
          </p:cNvPr>
          <p:cNvSpPr>
            <a:spLocks noGrp="1"/>
          </p:cNvSpPr>
          <p:nvPr>
            <p:ph type="title"/>
          </p:nvPr>
        </p:nvSpPr>
        <p:spPr/>
        <p:txBody>
          <a:bodyPr>
            <a:noAutofit/>
          </a:bodyPr>
          <a:lstStyle/>
          <a:p>
            <a:pPr algn="ctr"/>
            <a:r>
              <a:rPr lang="en-US" sz="3200" b="1" dirty="0"/>
              <a:t>RQ 3: How can/are healthy relationships role modeled for male members of the community as part of preventing DSV? (cont.)</a:t>
            </a:r>
          </a:p>
        </p:txBody>
      </p:sp>
      <p:sp>
        <p:nvSpPr>
          <p:cNvPr id="3" name="Content Placeholder 2">
            <a:extLst>
              <a:ext uri="{FF2B5EF4-FFF2-40B4-BE49-F238E27FC236}">
                <a16:creationId xmlns:a16="http://schemas.microsoft.com/office/drawing/2014/main" id="{1432AE1F-F033-44EA-8573-7A06D49CF6E2}"/>
              </a:ext>
            </a:extLst>
          </p:cNvPr>
          <p:cNvSpPr>
            <a:spLocks noGrp="1"/>
          </p:cNvSpPr>
          <p:nvPr>
            <p:ph idx="1"/>
          </p:nvPr>
        </p:nvSpPr>
        <p:spPr>
          <a:xfrm>
            <a:off x="718559" y="2329827"/>
            <a:ext cx="10515600" cy="4351338"/>
          </a:xfrm>
        </p:spPr>
        <p:txBody>
          <a:bodyPr>
            <a:normAutofit/>
          </a:bodyPr>
          <a:lstStyle/>
          <a:p>
            <a:r>
              <a:rPr lang="en-US" dirty="0"/>
              <a:t>Need for visible and consistent and accessible discussions about factors related to many aspects of DSV; </a:t>
            </a:r>
          </a:p>
          <a:p>
            <a:pPr lvl="1"/>
            <a:r>
              <a:rPr lang="en-US" dirty="0"/>
              <a:t>such as teens, young adults, adults, older adults regarding healing, prevention, allies, services- </a:t>
            </a:r>
          </a:p>
          <a:p>
            <a:pPr lvl="1"/>
            <a:r>
              <a:rPr lang="en-US" dirty="0"/>
              <a:t>widespread perception from community that you cannot talk about prevention without offering a space to allow/promote individual healing.</a:t>
            </a:r>
          </a:p>
          <a:p>
            <a:pPr lvl="1"/>
            <a:r>
              <a:rPr lang="en-US" dirty="0"/>
              <a:t>Many people have experienced victimization themselves and/or perpetration, need to address those core things before can just dive into prevention only.  </a:t>
            </a:r>
          </a:p>
          <a:p>
            <a:pPr lvl="1"/>
            <a:r>
              <a:rPr lang="en-US" dirty="0"/>
              <a:t>Generational needs as well. Women need to be a part of these conversations as well. So do elders, youth, all. </a:t>
            </a:r>
          </a:p>
          <a:p>
            <a:endParaRPr lang="en-US" dirty="0"/>
          </a:p>
        </p:txBody>
      </p:sp>
    </p:spTree>
    <p:extLst>
      <p:ext uri="{BB962C8B-B14F-4D97-AF65-F5344CB8AC3E}">
        <p14:creationId xmlns:p14="http://schemas.microsoft.com/office/powerpoint/2010/main" val="292180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0B21-82C4-4E1E-8356-ABEEE26E7D65}"/>
              </a:ext>
            </a:extLst>
          </p:cNvPr>
          <p:cNvSpPr>
            <a:spLocks noGrp="1"/>
          </p:cNvSpPr>
          <p:nvPr>
            <p:ph type="title"/>
          </p:nvPr>
        </p:nvSpPr>
        <p:spPr/>
        <p:txBody>
          <a:bodyPr/>
          <a:lstStyle/>
          <a:p>
            <a:pPr algn="ctr"/>
            <a:r>
              <a:rPr lang="en-US" b="1" dirty="0"/>
              <a:t>Sources for Learning about                                   Healthy Relationships.</a:t>
            </a:r>
          </a:p>
        </p:txBody>
      </p:sp>
      <p:pic>
        <p:nvPicPr>
          <p:cNvPr id="5" name="Content Placeholder 4">
            <a:extLst>
              <a:ext uri="{FF2B5EF4-FFF2-40B4-BE49-F238E27FC236}">
                <a16:creationId xmlns:a16="http://schemas.microsoft.com/office/drawing/2014/main" id="{2706356A-22C3-4C85-9E4C-0ED2CD653FA9}"/>
              </a:ext>
            </a:extLst>
          </p:cNvPr>
          <p:cNvPicPr>
            <a:picLocks noGrp="1" noChangeAspect="1"/>
          </p:cNvPicPr>
          <p:nvPr>
            <p:ph idx="1"/>
          </p:nvPr>
        </p:nvPicPr>
        <p:blipFill>
          <a:blip r:embed="rId2"/>
          <a:stretch>
            <a:fillRect/>
          </a:stretch>
        </p:blipFill>
        <p:spPr>
          <a:xfrm>
            <a:off x="2076156" y="1785192"/>
            <a:ext cx="8039688" cy="4707683"/>
          </a:xfrm>
          <a:prstGeom prst="rect">
            <a:avLst/>
          </a:prstGeom>
        </p:spPr>
      </p:pic>
    </p:spTree>
    <p:extLst>
      <p:ext uri="{BB962C8B-B14F-4D97-AF65-F5344CB8AC3E}">
        <p14:creationId xmlns:p14="http://schemas.microsoft.com/office/powerpoint/2010/main" val="1850927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5ED7-D77B-49FB-87ED-B329BF7417A8}"/>
              </a:ext>
            </a:extLst>
          </p:cNvPr>
          <p:cNvSpPr>
            <a:spLocks noGrp="1"/>
          </p:cNvSpPr>
          <p:nvPr>
            <p:ph type="title"/>
          </p:nvPr>
        </p:nvSpPr>
        <p:spPr/>
        <p:txBody>
          <a:bodyPr/>
          <a:lstStyle/>
          <a:p>
            <a:r>
              <a:rPr lang="en-US" b="1" dirty="0"/>
              <a:t>What about allies? </a:t>
            </a:r>
          </a:p>
        </p:txBody>
      </p:sp>
      <p:pic>
        <p:nvPicPr>
          <p:cNvPr id="5" name="Content Placeholder 4">
            <a:extLst>
              <a:ext uri="{FF2B5EF4-FFF2-40B4-BE49-F238E27FC236}">
                <a16:creationId xmlns:a16="http://schemas.microsoft.com/office/drawing/2014/main" id="{550A370F-050C-409F-91A1-59F6DF5600AE}"/>
              </a:ext>
            </a:extLst>
          </p:cNvPr>
          <p:cNvPicPr>
            <a:picLocks noGrp="1" noChangeAspect="1"/>
          </p:cNvPicPr>
          <p:nvPr>
            <p:ph idx="1"/>
          </p:nvPr>
        </p:nvPicPr>
        <p:blipFill>
          <a:blip r:embed="rId2"/>
          <a:stretch>
            <a:fillRect/>
          </a:stretch>
        </p:blipFill>
        <p:spPr>
          <a:xfrm>
            <a:off x="1810201" y="1407892"/>
            <a:ext cx="8571597" cy="5135021"/>
          </a:xfrm>
          <a:prstGeom prst="rect">
            <a:avLst/>
          </a:prstGeom>
        </p:spPr>
      </p:pic>
    </p:spTree>
    <p:extLst>
      <p:ext uri="{BB962C8B-B14F-4D97-AF65-F5344CB8AC3E}">
        <p14:creationId xmlns:p14="http://schemas.microsoft.com/office/powerpoint/2010/main" val="4040979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1566-C539-4C06-8D2A-E396878B747F}"/>
              </a:ext>
            </a:extLst>
          </p:cNvPr>
          <p:cNvSpPr>
            <a:spLocks noGrp="1"/>
          </p:cNvSpPr>
          <p:nvPr>
            <p:ph type="title"/>
          </p:nvPr>
        </p:nvSpPr>
        <p:spPr/>
        <p:txBody>
          <a:bodyPr/>
          <a:lstStyle/>
          <a:p>
            <a:pPr algn="ctr"/>
            <a:r>
              <a:rPr lang="en-US" b="1" dirty="0"/>
              <a:t>Sources for healing</a:t>
            </a:r>
          </a:p>
        </p:txBody>
      </p:sp>
      <p:pic>
        <p:nvPicPr>
          <p:cNvPr id="4" name="Content Placeholder 3">
            <a:extLst>
              <a:ext uri="{FF2B5EF4-FFF2-40B4-BE49-F238E27FC236}">
                <a16:creationId xmlns:a16="http://schemas.microsoft.com/office/drawing/2014/main" id="{B65AB87B-0986-459D-82A1-7E904215C9B9}"/>
              </a:ext>
            </a:extLst>
          </p:cNvPr>
          <p:cNvPicPr>
            <a:picLocks noGrp="1" noChangeAspect="1"/>
          </p:cNvPicPr>
          <p:nvPr>
            <p:ph idx="1"/>
          </p:nvPr>
        </p:nvPicPr>
        <p:blipFill>
          <a:blip r:embed="rId2"/>
          <a:stretch>
            <a:fillRect/>
          </a:stretch>
        </p:blipFill>
        <p:spPr>
          <a:xfrm>
            <a:off x="2036679" y="2396861"/>
            <a:ext cx="7912664" cy="3856814"/>
          </a:xfrm>
          <a:prstGeom prst="rect">
            <a:avLst/>
          </a:prstGeom>
        </p:spPr>
      </p:pic>
    </p:spTree>
    <p:extLst>
      <p:ext uri="{BB962C8B-B14F-4D97-AF65-F5344CB8AC3E}">
        <p14:creationId xmlns:p14="http://schemas.microsoft.com/office/powerpoint/2010/main" val="1464655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9AE6-876E-43AC-B35F-DD09F268E253}"/>
              </a:ext>
            </a:extLst>
          </p:cNvPr>
          <p:cNvSpPr>
            <a:spLocks noGrp="1"/>
          </p:cNvSpPr>
          <p:nvPr>
            <p:ph type="title"/>
          </p:nvPr>
        </p:nvSpPr>
        <p:spPr/>
        <p:txBody>
          <a:bodyPr/>
          <a:lstStyle/>
          <a:p>
            <a:pPr algn="ctr"/>
            <a:r>
              <a:rPr lang="en-US" b="1" dirty="0"/>
              <a:t>Vital to consider</a:t>
            </a:r>
          </a:p>
        </p:txBody>
      </p:sp>
      <p:sp>
        <p:nvSpPr>
          <p:cNvPr id="3" name="Content Placeholder 2">
            <a:extLst>
              <a:ext uri="{FF2B5EF4-FFF2-40B4-BE49-F238E27FC236}">
                <a16:creationId xmlns:a16="http://schemas.microsoft.com/office/drawing/2014/main" id="{753255BD-8CFB-4C42-9EC4-16002F9B9BE3}"/>
              </a:ext>
            </a:extLst>
          </p:cNvPr>
          <p:cNvSpPr>
            <a:spLocks noGrp="1"/>
          </p:cNvSpPr>
          <p:nvPr>
            <p:ph idx="1"/>
          </p:nvPr>
        </p:nvSpPr>
        <p:spPr>
          <a:xfrm>
            <a:off x="838200" y="2642371"/>
            <a:ext cx="10515600" cy="2666476"/>
          </a:xfrm>
        </p:spPr>
        <p:txBody>
          <a:bodyPr/>
          <a:lstStyle/>
          <a:p>
            <a:r>
              <a:rPr lang="en-US" dirty="0"/>
              <a:t>Prevention cannot be addressed or discussed in isolation from other concepts </a:t>
            </a:r>
          </a:p>
          <a:p>
            <a:r>
              <a:rPr lang="en-US" dirty="0"/>
              <a:t>Prevention cannot be addressed without first examining and addressing barriers to seeking support. </a:t>
            </a:r>
          </a:p>
          <a:p>
            <a:endParaRPr lang="en-US" dirty="0"/>
          </a:p>
        </p:txBody>
      </p:sp>
    </p:spTree>
    <p:extLst>
      <p:ext uri="{BB962C8B-B14F-4D97-AF65-F5344CB8AC3E}">
        <p14:creationId xmlns:p14="http://schemas.microsoft.com/office/powerpoint/2010/main" val="60722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C7A2-1610-4ED7-A779-CE1F6A12D4A5}"/>
              </a:ext>
            </a:extLst>
          </p:cNvPr>
          <p:cNvSpPr>
            <a:spLocks noGrp="1"/>
          </p:cNvSpPr>
          <p:nvPr>
            <p:ph type="title"/>
          </p:nvPr>
        </p:nvSpPr>
        <p:spPr/>
        <p:txBody>
          <a:bodyPr/>
          <a:lstStyle/>
          <a:p>
            <a:pPr algn="ctr"/>
            <a:r>
              <a:rPr lang="en-US" b="1" dirty="0"/>
              <a:t>Conclusions</a:t>
            </a:r>
          </a:p>
        </p:txBody>
      </p:sp>
      <p:sp>
        <p:nvSpPr>
          <p:cNvPr id="3" name="Content Placeholder 2">
            <a:extLst>
              <a:ext uri="{FF2B5EF4-FFF2-40B4-BE49-F238E27FC236}">
                <a16:creationId xmlns:a16="http://schemas.microsoft.com/office/drawing/2014/main" id="{F5FD30E9-B092-4BD5-B62B-1262EC78C34B}"/>
              </a:ext>
            </a:extLst>
          </p:cNvPr>
          <p:cNvSpPr>
            <a:spLocks noGrp="1"/>
          </p:cNvSpPr>
          <p:nvPr>
            <p:ph idx="1"/>
          </p:nvPr>
        </p:nvSpPr>
        <p:spPr/>
        <p:txBody>
          <a:bodyPr>
            <a:normAutofit fontScale="92500" lnSpcReduction="20000"/>
          </a:bodyPr>
          <a:lstStyle/>
          <a:p>
            <a:r>
              <a:rPr lang="en-US" dirty="0"/>
              <a:t>Male community members </a:t>
            </a:r>
          </a:p>
          <a:p>
            <a:pPr lvl="1"/>
            <a:r>
              <a:rPr lang="en-US" dirty="0"/>
              <a:t>are invested in reducing DSV in our local community. </a:t>
            </a:r>
          </a:p>
          <a:p>
            <a:pPr lvl="1"/>
            <a:r>
              <a:rPr lang="en-US" dirty="0"/>
              <a:t>know a significant amount about DSV. </a:t>
            </a:r>
          </a:p>
          <a:p>
            <a:pPr lvl="1"/>
            <a:r>
              <a:rPr lang="en-US" dirty="0"/>
              <a:t>believe numerous causes of DSV exist. </a:t>
            </a:r>
          </a:p>
          <a:p>
            <a:pPr lvl="1"/>
            <a:r>
              <a:rPr lang="en-US" dirty="0"/>
              <a:t>know of many existing options for prevention of DSV. </a:t>
            </a:r>
          </a:p>
          <a:p>
            <a:pPr lvl="1"/>
            <a:r>
              <a:rPr lang="en-US" dirty="0"/>
              <a:t>Suggested opportunities for prevention</a:t>
            </a:r>
          </a:p>
          <a:p>
            <a:pPr lvl="1"/>
            <a:r>
              <a:rPr lang="en-US" dirty="0"/>
              <a:t>see themselves as potential allies for victims of DSV, but the ways differ</a:t>
            </a:r>
          </a:p>
          <a:p>
            <a:pPr marL="457200" lvl="1" indent="0">
              <a:buNone/>
            </a:pPr>
            <a:endParaRPr lang="en-US" dirty="0"/>
          </a:p>
          <a:p>
            <a:r>
              <a:rPr lang="en-US" dirty="0"/>
              <a:t>Numerous aspects of Native history, culture, and values can be and are connected to healthy behaviors. </a:t>
            </a:r>
          </a:p>
          <a:p>
            <a:r>
              <a:rPr lang="en-US" dirty="0"/>
              <a:t>Numerous sources of positive male role models exist in the community. </a:t>
            </a:r>
          </a:p>
          <a:p>
            <a:r>
              <a:rPr lang="en-US" dirty="0"/>
              <a:t>“Healthy relationships” as a term are full of challenges and are vague; This is better conceptualized by “healthy behaviors”. </a:t>
            </a:r>
          </a:p>
        </p:txBody>
      </p:sp>
    </p:spTree>
    <p:extLst>
      <p:ext uri="{BB962C8B-B14F-4D97-AF65-F5344CB8AC3E}">
        <p14:creationId xmlns:p14="http://schemas.microsoft.com/office/powerpoint/2010/main" val="98489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175A-5904-4868-ACB5-6437091D43CE}"/>
              </a:ext>
            </a:extLst>
          </p:cNvPr>
          <p:cNvSpPr>
            <a:spLocks noGrp="1"/>
          </p:cNvSpPr>
          <p:nvPr>
            <p:ph type="title"/>
          </p:nvPr>
        </p:nvSpPr>
        <p:spPr/>
        <p:txBody>
          <a:bodyPr/>
          <a:lstStyle/>
          <a:p>
            <a:pPr algn="ctr"/>
            <a:r>
              <a:rPr lang="en-US" b="1" dirty="0"/>
              <a:t>Recommendations</a:t>
            </a:r>
          </a:p>
        </p:txBody>
      </p:sp>
      <p:sp>
        <p:nvSpPr>
          <p:cNvPr id="3" name="Content Placeholder 2">
            <a:extLst>
              <a:ext uri="{FF2B5EF4-FFF2-40B4-BE49-F238E27FC236}">
                <a16:creationId xmlns:a16="http://schemas.microsoft.com/office/drawing/2014/main" id="{77A6451B-23D4-4822-A19E-F1BB8B9B3BC8}"/>
              </a:ext>
            </a:extLst>
          </p:cNvPr>
          <p:cNvSpPr>
            <a:spLocks noGrp="1"/>
          </p:cNvSpPr>
          <p:nvPr>
            <p:ph idx="1"/>
          </p:nvPr>
        </p:nvSpPr>
        <p:spPr/>
        <p:txBody>
          <a:bodyPr/>
          <a:lstStyle/>
          <a:p>
            <a:pPr marL="0" indent="0">
              <a:buNone/>
            </a:pPr>
            <a:r>
              <a:rPr lang="en-US" dirty="0"/>
              <a:t>We recommend a multi-pronged approach that provides: </a:t>
            </a:r>
          </a:p>
          <a:p>
            <a:r>
              <a:rPr lang="en-US" dirty="0"/>
              <a:t>opportunities for personal and group healing</a:t>
            </a:r>
          </a:p>
          <a:p>
            <a:r>
              <a:rPr lang="en-US" dirty="0"/>
              <a:t>community engagement</a:t>
            </a:r>
          </a:p>
          <a:p>
            <a:r>
              <a:rPr lang="en-US" dirty="0"/>
              <a:t>increased visibility and awareness</a:t>
            </a:r>
          </a:p>
          <a:p>
            <a:r>
              <a:rPr lang="en-US" dirty="0"/>
              <a:t>education, and </a:t>
            </a:r>
          </a:p>
          <a:p>
            <a:r>
              <a:rPr lang="en-US" dirty="0"/>
              <a:t>personal responsibility and accountability. </a:t>
            </a:r>
          </a:p>
        </p:txBody>
      </p:sp>
    </p:spTree>
    <p:extLst>
      <p:ext uri="{BB962C8B-B14F-4D97-AF65-F5344CB8AC3E}">
        <p14:creationId xmlns:p14="http://schemas.microsoft.com/office/powerpoint/2010/main" val="1817428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5050-7277-4A74-9317-704C9463C2A2}"/>
              </a:ext>
            </a:extLst>
          </p:cNvPr>
          <p:cNvSpPr>
            <a:spLocks noGrp="1"/>
          </p:cNvSpPr>
          <p:nvPr>
            <p:ph type="title"/>
          </p:nvPr>
        </p:nvSpPr>
        <p:spPr/>
        <p:txBody>
          <a:bodyPr/>
          <a:lstStyle/>
          <a:p>
            <a:pPr algn="ctr"/>
            <a:r>
              <a:rPr lang="en-US" b="1" dirty="0"/>
              <a:t>Recommendations (cont.)</a:t>
            </a:r>
          </a:p>
        </p:txBody>
      </p:sp>
      <p:sp>
        <p:nvSpPr>
          <p:cNvPr id="3" name="Content Placeholder 2">
            <a:extLst>
              <a:ext uri="{FF2B5EF4-FFF2-40B4-BE49-F238E27FC236}">
                <a16:creationId xmlns:a16="http://schemas.microsoft.com/office/drawing/2014/main" id="{2FCF777C-766F-4196-8D99-9A0FD67F8AFD}"/>
              </a:ext>
            </a:extLst>
          </p:cNvPr>
          <p:cNvSpPr>
            <a:spLocks noGrp="1"/>
          </p:cNvSpPr>
          <p:nvPr>
            <p:ph idx="1"/>
          </p:nvPr>
        </p:nvSpPr>
        <p:spPr/>
        <p:txBody>
          <a:bodyPr>
            <a:normAutofit/>
          </a:bodyPr>
          <a:lstStyle/>
          <a:p>
            <a:pPr marL="0" indent="0">
              <a:buNone/>
            </a:pPr>
            <a:r>
              <a:rPr lang="en-US" dirty="0"/>
              <a:t>To adequately address DSV prevention, we must discuss and consider other concepts. Some of these concepts include: </a:t>
            </a:r>
          </a:p>
          <a:p>
            <a:r>
              <a:rPr lang="en-US" dirty="0"/>
              <a:t>evaluating accessibility of direct services, </a:t>
            </a:r>
          </a:p>
          <a:p>
            <a:r>
              <a:rPr lang="en-US" dirty="0"/>
              <a:t>providing cultural competency and awareness of service providers,  </a:t>
            </a:r>
          </a:p>
          <a:p>
            <a:r>
              <a:rPr lang="en-US" dirty="0"/>
              <a:t>evaluating and prioritizing housing needs</a:t>
            </a:r>
          </a:p>
          <a:p>
            <a:r>
              <a:rPr lang="en-US" dirty="0"/>
              <a:t>Other factors</a:t>
            </a:r>
          </a:p>
          <a:p>
            <a:endParaRPr lang="en-US" dirty="0"/>
          </a:p>
          <a:p>
            <a:endParaRPr lang="en-US" dirty="0"/>
          </a:p>
        </p:txBody>
      </p:sp>
    </p:spTree>
    <p:extLst>
      <p:ext uri="{BB962C8B-B14F-4D97-AF65-F5344CB8AC3E}">
        <p14:creationId xmlns:p14="http://schemas.microsoft.com/office/powerpoint/2010/main" val="2718098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6E21-3DAE-45D5-B118-987D1E854159}"/>
              </a:ext>
            </a:extLst>
          </p:cNvPr>
          <p:cNvSpPr>
            <a:spLocks noGrp="1"/>
          </p:cNvSpPr>
          <p:nvPr>
            <p:ph type="title"/>
          </p:nvPr>
        </p:nvSpPr>
        <p:spPr/>
        <p:txBody>
          <a:bodyPr/>
          <a:lstStyle/>
          <a:p>
            <a:pPr algn="ctr"/>
            <a:r>
              <a:rPr lang="en-US" b="1" dirty="0"/>
              <a:t>Recommendations  (cont.)</a:t>
            </a:r>
          </a:p>
        </p:txBody>
      </p:sp>
      <p:sp>
        <p:nvSpPr>
          <p:cNvPr id="3" name="Content Placeholder 2">
            <a:extLst>
              <a:ext uri="{FF2B5EF4-FFF2-40B4-BE49-F238E27FC236}">
                <a16:creationId xmlns:a16="http://schemas.microsoft.com/office/drawing/2014/main" id="{FBE8687C-8071-41AE-AA23-2C3CB361F8D8}"/>
              </a:ext>
            </a:extLst>
          </p:cNvPr>
          <p:cNvSpPr>
            <a:spLocks noGrp="1"/>
          </p:cNvSpPr>
          <p:nvPr>
            <p:ph idx="1"/>
          </p:nvPr>
        </p:nvSpPr>
        <p:spPr/>
        <p:txBody>
          <a:bodyPr>
            <a:normAutofit lnSpcReduction="10000"/>
          </a:bodyPr>
          <a:lstStyle/>
          <a:p>
            <a:endParaRPr lang="en-US" dirty="0"/>
          </a:p>
          <a:p>
            <a:pPr marL="0" indent="0">
              <a:buNone/>
            </a:pPr>
            <a:r>
              <a:rPr lang="en-US" sz="3400" dirty="0"/>
              <a:t>Because DV is a significant problem: as 59% of total survey participants shared they had personally experienced DV, and 80% knew someone who did.</a:t>
            </a:r>
          </a:p>
          <a:p>
            <a:r>
              <a:rPr lang="en-US" sz="3400" dirty="0"/>
              <a:t> We recommend making this issue a top priority, to pursue funding opportunities immediately, and consider strategic but urgent action. </a:t>
            </a:r>
          </a:p>
          <a:p>
            <a:pPr marL="457200" lvl="1" indent="0">
              <a:buNone/>
            </a:pPr>
            <a:r>
              <a:rPr lang="en-US" sz="2900" dirty="0"/>
              <a:t>romantic partners (63%) </a:t>
            </a:r>
          </a:p>
          <a:p>
            <a:pPr marL="457200" lvl="1" indent="0">
              <a:buNone/>
            </a:pPr>
            <a:r>
              <a:rPr lang="en-US" sz="2900" dirty="0"/>
              <a:t>relatives (41%)</a:t>
            </a:r>
          </a:p>
          <a:p>
            <a:endParaRPr lang="en-US" sz="3400" dirty="0"/>
          </a:p>
          <a:p>
            <a:endParaRPr lang="en-US" dirty="0"/>
          </a:p>
        </p:txBody>
      </p:sp>
    </p:spTree>
    <p:extLst>
      <p:ext uri="{BB962C8B-B14F-4D97-AF65-F5344CB8AC3E}">
        <p14:creationId xmlns:p14="http://schemas.microsoft.com/office/powerpoint/2010/main" val="176987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1B31-BCAB-4A7E-985A-D7F6BDE6A55C}"/>
              </a:ext>
            </a:extLst>
          </p:cNvPr>
          <p:cNvSpPr>
            <a:spLocks noGrp="1"/>
          </p:cNvSpPr>
          <p:nvPr>
            <p:ph type="title"/>
          </p:nvPr>
        </p:nvSpPr>
        <p:spPr/>
        <p:txBody>
          <a:bodyPr/>
          <a:lstStyle/>
          <a:p>
            <a:pPr algn="ctr"/>
            <a:r>
              <a:rPr lang="en-US" b="1" dirty="0"/>
              <a:t>Agenda</a:t>
            </a:r>
          </a:p>
        </p:txBody>
      </p:sp>
      <p:sp>
        <p:nvSpPr>
          <p:cNvPr id="3" name="Content Placeholder 2">
            <a:extLst>
              <a:ext uri="{FF2B5EF4-FFF2-40B4-BE49-F238E27FC236}">
                <a16:creationId xmlns:a16="http://schemas.microsoft.com/office/drawing/2014/main" id="{4BCBBE07-03B9-449B-8472-B097B0A74B04}"/>
              </a:ext>
            </a:extLst>
          </p:cNvPr>
          <p:cNvSpPr>
            <a:spLocks noGrp="1"/>
          </p:cNvSpPr>
          <p:nvPr>
            <p:ph idx="1"/>
          </p:nvPr>
        </p:nvSpPr>
        <p:spPr/>
        <p:txBody>
          <a:bodyPr>
            <a:normAutofit lnSpcReduction="10000"/>
          </a:bodyPr>
          <a:lstStyle/>
          <a:p>
            <a:r>
              <a:rPr lang="en-US" dirty="0"/>
              <a:t>Welcome &amp; Context 	(Diana) </a:t>
            </a:r>
          </a:p>
          <a:p>
            <a:endParaRPr lang="en-US" dirty="0"/>
          </a:p>
          <a:p>
            <a:r>
              <a:rPr lang="en-US" dirty="0"/>
              <a:t>Research &amp; Findings	(Stephanie) </a:t>
            </a:r>
          </a:p>
          <a:p>
            <a:endParaRPr lang="en-US" dirty="0"/>
          </a:p>
          <a:p>
            <a:r>
              <a:rPr lang="en-US" dirty="0"/>
              <a:t>Implementing Community Needs	(Angie)</a:t>
            </a:r>
          </a:p>
          <a:p>
            <a:endParaRPr lang="en-US" dirty="0"/>
          </a:p>
          <a:p>
            <a:r>
              <a:rPr lang="en-US" dirty="0"/>
              <a:t>Discussion </a:t>
            </a:r>
          </a:p>
          <a:p>
            <a:endParaRPr lang="en-US" dirty="0"/>
          </a:p>
          <a:p>
            <a:r>
              <a:rPr lang="en-US" dirty="0"/>
              <a:t>Q &amp; A</a:t>
            </a:r>
          </a:p>
          <a:p>
            <a:endParaRPr lang="en-US" dirty="0"/>
          </a:p>
        </p:txBody>
      </p:sp>
    </p:spTree>
    <p:extLst>
      <p:ext uri="{BB962C8B-B14F-4D97-AF65-F5344CB8AC3E}">
        <p14:creationId xmlns:p14="http://schemas.microsoft.com/office/powerpoint/2010/main" val="2963109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6E21-3DAE-45D5-B118-987D1E854159}"/>
              </a:ext>
            </a:extLst>
          </p:cNvPr>
          <p:cNvSpPr>
            <a:spLocks noGrp="1"/>
          </p:cNvSpPr>
          <p:nvPr>
            <p:ph type="title"/>
          </p:nvPr>
        </p:nvSpPr>
        <p:spPr/>
        <p:txBody>
          <a:bodyPr/>
          <a:lstStyle/>
          <a:p>
            <a:pPr algn="ctr"/>
            <a:r>
              <a:rPr lang="en-US" b="1" dirty="0"/>
              <a:t>Recommendations  (cont.)</a:t>
            </a:r>
          </a:p>
        </p:txBody>
      </p:sp>
      <p:sp>
        <p:nvSpPr>
          <p:cNvPr id="3" name="Content Placeholder 2">
            <a:extLst>
              <a:ext uri="{FF2B5EF4-FFF2-40B4-BE49-F238E27FC236}">
                <a16:creationId xmlns:a16="http://schemas.microsoft.com/office/drawing/2014/main" id="{FBE8687C-8071-41AE-AA23-2C3CB361F8D8}"/>
              </a:ext>
            </a:extLst>
          </p:cNvPr>
          <p:cNvSpPr>
            <a:spLocks noGrp="1"/>
          </p:cNvSpPr>
          <p:nvPr>
            <p:ph idx="1"/>
          </p:nvPr>
        </p:nvSpPr>
        <p:spPr>
          <a:xfrm>
            <a:off x="838200" y="1690687"/>
            <a:ext cx="10515600" cy="4692357"/>
          </a:xfrm>
        </p:spPr>
        <p:txBody>
          <a:bodyPr>
            <a:normAutofit fontScale="92500" lnSpcReduction="10000"/>
          </a:bodyPr>
          <a:lstStyle/>
          <a:p>
            <a:endParaRPr lang="en-US" sz="3400" dirty="0"/>
          </a:p>
          <a:p>
            <a:r>
              <a:rPr lang="en-US" sz="3400" dirty="0"/>
              <a:t>We recommend generating awareness of, interest in, and participation in the Missing and Murdered Indigenous Women and Girls (MMIWG) movement. </a:t>
            </a:r>
          </a:p>
          <a:p>
            <a:pPr lvl="1"/>
            <a:r>
              <a:rPr lang="en-US" sz="2900" dirty="0"/>
              <a:t>Because the most common reported SV perpetrator is from friends (33%), relatives (32%) and romantic partners (25%), we recommend focusing on personal relationships, personal boundaries, personal healing, and empowerment. </a:t>
            </a:r>
          </a:p>
          <a:p>
            <a:pPr lvl="1"/>
            <a:r>
              <a:rPr lang="en-US" sz="2900" dirty="0"/>
              <a:t>Many are victimized by/are victimizing their own friends, family, and partners. </a:t>
            </a:r>
          </a:p>
          <a:p>
            <a:pPr lvl="1"/>
            <a:r>
              <a:rPr lang="en-US" sz="2900" dirty="0"/>
              <a:t>This is a complex issue</a:t>
            </a:r>
            <a:endParaRPr lang="en-US" sz="3400" dirty="0"/>
          </a:p>
          <a:p>
            <a:endParaRPr lang="en-US" dirty="0"/>
          </a:p>
        </p:txBody>
      </p:sp>
    </p:spTree>
    <p:extLst>
      <p:ext uri="{BB962C8B-B14F-4D97-AF65-F5344CB8AC3E}">
        <p14:creationId xmlns:p14="http://schemas.microsoft.com/office/powerpoint/2010/main" val="1961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2327-4CB5-43F8-9E58-9C88A1D77C6B}"/>
              </a:ext>
            </a:extLst>
          </p:cNvPr>
          <p:cNvSpPr>
            <a:spLocks noGrp="1"/>
          </p:cNvSpPr>
          <p:nvPr>
            <p:ph type="title"/>
          </p:nvPr>
        </p:nvSpPr>
        <p:spPr/>
        <p:txBody>
          <a:bodyPr>
            <a:normAutofit fontScale="90000"/>
          </a:bodyPr>
          <a:lstStyle/>
          <a:p>
            <a:r>
              <a:rPr lang="en-US" sz="3600" dirty="0"/>
              <a:t>Angie Hyde (Tuolumne Me-Wuk), B.A. (M.S.W. in progress) </a:t>
            </a:r>
            <a:br>
              <a:rPr lang="en-US" dirty="0"/>
            </a:br>
            <a:endParaRPr lang="en-US" dirty="0"/>
          </a:p>
        </p:txBody>
      </p:sp>
      <p:sp>
        <p:nvSpPr>
          <p:cNvPr id="3" name="Content Placeholder 2">
            <a:extLst>
              <a:ext uri="{FF2B5EF4-FFF2-40B4-BE49-F238E27FC236}">
                <a16:creationId xmlns:a16="http://schemas.microsoft.com/office/drawing/2014/main" id="{95F59EE7-EC5C-491B-B9AA-5FF52F3A580D}"/>
              </a:ext>
            </a:extLst>
          </p:cNvPr>
          <p:cNvSpPr>
            <a:spLocks noGrp="1"/>
          </p:cNvSpPr>
          <p:nvPr>
            <p:ph idx="1"/>
          </p:nvPr>
        </p:nvSpPr>
        <p:spPr/>
        <p:txBody>
          <a:bodyPr/>
          <a:lstStyle/>
          <a:p>
            <a:r>
              <a:rPr lang="en-US" dirty="0"/>
              <a:t>Welcome</a:t>
            </a:r>
          </a:p>
          <a:p>
            <a:pPr marL="0" indent="0">
              <a:buNone/>
            </a:pPr>
            <a:endParaRPr lang="en-US" dirty="0"/>
          </a:p>
          <a:p>
            <a:r>
              <a:rPr lang="en-US" dirty="0"/>
              <a:t>Project director through role as Education &amp; Outreach Coordinator</a:t>
            </a:r>
          </a:p>
        </p:txBody>
      </p:sp>
    </p:spTree>
    <p:extLst>
      <p:ext uri="{BB962C8B-B14F-4D97-AF65-F5344CB8AC3E}">
        <p14:creationId xmlns:p14="http://schemas.microsoft.com/office/powerpoint/2010/main" val="4101007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3AC72910-E339-CC70-2E08-E110463C3AA7}"/>
              </a:ext>
            </a:extLst>
          </p:cNvPr>
          <p:cNvPicPr>
            <a:picLocks noChangeAspect="1"/>
          </p:cNvPicPr>
          <p:nvPr/>
        </p:nvPicPr>
        <p:blipFill>
          <a:blip r:embed="rId2"/>
          <a:stretch>
            <a:fillRect/>
          </a:stretch>
        </p:blipFill>
        <p:spPr>
          <a:xfrm>
            <a:off x="4631474" y="-25367"/>
            <a:ext cx="7631150" cy="6880857"/>
          </a:xfrm>
          <a:prstGeom prst="rect">
            <a:avLst/>
          </a:prstGeom>
        </p:spPr>
      </p:pic>
      <p:sp>
        <p:nvSpPr>
          <p:cNvPr id="3" name="Title 1">
            <a:extLst>
              <a:ext uri="{FF2B5EF4-FFF2-40B4-BE49-F238E27FC236}">
                <a16:creationId xmlns:a16="http://schemas.microsoft.com/office/drawing/2014/main" id="{051320D4-AD48-FCCB-B874-4DC4313144B0}"/>
              </a:ext>
            </a:extLst>
          </p:cNvPr>
          <p:cNvSpPr>
            <a:spLocks noGrp="1"/>
          </p:cNvSpPr>
          <p:nvPr/>
        </p:nvSpPr>
        <p:spPr>
          <a:xfrm>
            <a:off x="686100" y="-95563"/>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200">
                <a:solidFill>
                  <a:schemeClr val="tx1"/>
                </a:solidFill>
                <a:latin typeface="+mj-lt"/>
                <a:ea typeface="+mj-ea"/>
                <a:cs typeface="+mj-cs"/>
              </a:rPr>
              <a:t>Strategic Plan</a:t>
            </a:r>
          </a:p>
        </p:txBody>
      </p:sp>
      <p:sp>
        <p:nvSpPr>
          <p:cNvPr id="4" name="TextBox 1">
            <a:extLst>
              <a:ext uri="{FF2B5EF4-FFF2-40B4-BE49-F238E27FC236}">
                <a16:creationId xmlns:a16="http://schemas.microsoft.com/office/drawing/2014/main" id="{EC80145F-9983-2FCE-4A25-54A8939FCA7A}"/>
              </a:ext>
            </a:extLst>
          </p:cNvPr>
          <p:cNvSpPr txBox="1"/>
          <p:nvPr/>
        </p:nvSpPr>
        <p:spPr>
          <a:xfrm>
            <a:off x="500248" y="1713571"/>
            <a:ext cx="3505494" cy="3785419"/>
          </a:xfrm>
          <a:prstGeom prst="rect">
            <a:avLst/>
          </a:prstGeom>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endParaRPr lang="en-US" sz="1400"/>
          </a:p>
        </p:txBody>
      </p:sp>
      <p:sp>
        <p:nvSpPr>
          <p:cNvPr id="5" name="TextBox 4">
            <a:extLst>
              <a:ext uri="{FF2B5EF4-FFF2-40B4-BE49-F238E27FC236}">
                <a16:creationId xmlns:a16="http://schemas.microsoft.com/office/drawing/2014/main" id="{334A3E53-E916-8920-09D4-46C696910C8A}"/>
              </a:ext>
            </a:extLst>
          </p:cNvPr>
          <p:cNvSpPr txBox="1"/>
          <p:nvPr/>
        </p:nvSpPr>
        <p:spPr>
          <a:xfrm>
            <a:off x="68766" y="1592766"/>
            <a:ext cx="4592443"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600" dirty="0">
                <a:ea typeface="+mn-lt"/>
                <a:cs typeface="+mn-lt"/>
              </a:rPr>
              <a:t>Top four goals for the strategic plan:</a:t>
            </a:r>
          </a:p>
          <a:p>
            <a:pPr marL="285750" indent="-228600">
              <a:spcAft>
                <a:spcPts val="600"/>
              </a:spcAft>
              <a:buFont typeface="Arial,Sans-Serif"/>
              <a:buChar char="•"/>
            </a:pPr>
            <a:endParaRPr lang="en-US" sz="1600" dirty="0">
              <a:ea typeface="+mn-lt"/>
              <a:cs typeface="+mn-lt"/>
            </a:endParaRPr>
          </a:p>
          <a:p>
            <a:pPr marL="285750" indent="-228600">
              <a:spcAft>
                <a:spcPts val="600"/>
              </a:spcAft>
              <a:buFont typeface="Arial,Sans-Serif"/>
              <a:buChar char="•"/>
            </a:pPr>
            <a:r>
              <a:rPr lang="en-US" sz="1600" b="1" dirty="0">
                <a:ea typeface="+mn-lt"/>
                <a:cs typeface="+mn-lt"/>
              </a:rPr>
              <a:t>Increase community education opportunities about DV/SA</a:t>
            </a:r>
            <a:endParaRPr lang="en-US" sz="1600" dirty="0">
              <a:ea typeface="+mn-lt"/>
              <a:cs typeface="+mn-lt"/>
            </a:endParaRPr>
          </a:p>
          <a:p>
            <a:pPr marL="285750" indent="-228600">
              <a:spcAft>
                <a:spcPts val="600"/>
              </a:spcAft>
              <a:buFont typeface="Arial,Sans-Serif"/>
              <a:buChar char="•"/>
            </a:pPr>
            <a:endParaRPr lang="en-US" sz="1600" dirty="0">
              <a:ea typeface="+mn-lt"/>
              <a:cs typeface="+mn-lt"/>
            </a:endParaRPr>
          </a:p>
          <a:p>
            <a:pPr marL="285750" indent="-228600">
              <a:spcAft>
                <a:spcPts val="600"/>
              </a:spcAft>
              <a:buFont typeface="Arial,Sans-Serif"/>
              <a:buChar char="•"/>
            </a:pPr>
            <a:r>
              <a:rPr lang="en-US" sz="1600" b="1" dirty="0">
                <a:ea typeface="+mn-lt"/>
                <a:cs typeface="+mn-lt"/>
              </a:rPr>
              <a:t>Develop &amp; implement connection-building and collaboration-based activities</a:t>
            </a:r>
            <a:endParaRPr lang="en-US" sz="1600" dirty="0">
              <a:ea typeface="+mn-lt"/>
              <a:cs typeface="+mn-lt"/>
            </a:endParaRPr>
          </a:p>
          <a:p>
            <a:pPr marL="285750" indent="-228600">
              <a:spcAft>
                <a:spcPts val="600"/>
              </a:spcAft>
              <a:buFont typeface="Arial,Sans-Serif"/>
              <a:buChar char="•"/>
            </a:pPr>
            <a:endParaRPr lang="en-US" sz="1600" dirty="0">
              <a:ea typeface="+mn-lt"/>
              <a:cs typeface="+mn-lt"/>
            </a:endParaRPr>
          </a:p>
          <a:p>
            <a:pPr marL="285750" indent="-228600">
              <a:spcAft>
                <a:spcPts val="600"/>
              </a:spcAft>
              <a:buFont typeface="Arial,Sans-Serif"/>
              <a:buChar char="•"/>
            </a:pPr>
            <a:r>
              <a:rPr lang="en-US" sz="1600" b="1" dirty="0">
                <a:ea typeface="+mn-lt"/>
                <a:cs typeface="+mn-lt"/>
              </a:rPr>
              <a:t>Assemble an advisory team comprised of community members</a:t>
            </a:r>
            <a:endParaRPr lang="en-US" sz="1600" dirty="0">
              <a:ea typeface="+mn-lt"/>
              <a:cs typeface="+mn-lt"/>
            </a:endParaRPr>
          </a:p>
          <a:p>
            <a:pPr marL="285750" indent="-228600">
              <a:spcAft>
                <a:spcPts val="600"/>
              </a:spcAft>
              <a:buFont typeface="Arial,Sans-Serif"/>
              <a:buChar char="•"/>
            </a:pPr>
            <a:endParaRPr lang="en-US" sz="1600" dirty="0">
              <a:ea typeface="+mn-lt"/>
              <a:cs typeface="+mn-lt"/>
            </a:endParaRPr>
          </a:p>
          <a:p>
            <a:pPr marL="285750" indent="-228600">
              <a:spcAft>
                <a:spcPts val="600"/>
              </a:spcAft>
              <a:buFont typeface="Arial,Sans-Serif"/>
              <a:buChar char="•"/>
            </a:pPr>
            <a:r>
              <a:rPr lang="en-US" sz="1600" b="1" dirty="0">
                <a:ea typeface="+mn-lt"/>
                <a:cs typeface="+mn-lt"/>
              </a:rPr>
              <a:t>Offer trainings for professionals and para-professionals who work within the Native community</a:t>
            </a:r>
            <a:endParaRPr lang="en-US" sz="1600" dirty="0">
              <a:ea typeface="+mn-lt"/>
              <a:cs typeface="+mn-lt"/>
            </a:endParaRPr>
          </a:p>
          <a:p>
            <a:pPr marL="285750" indent="-228600">
              <a:spcAft>
                <a:spcPts val="600"/>
              </a:spcAft>
              <a:buFont typeface="Arial,Sans-Serif"/>
              <a:buChar char="•"/>
            </a:pPr>
            <a:endParaRPr lang="en-US" dirty="0">
              <a:ea typeface="+mn-lt"/>
              <a:cs typeface="+mn-lt"/>
            </a:endParaRPr>
          </a:p>
          <a:p>
            <a:pPr marL="285750" indent="-228600">
              <a:spcAft>
                <a:spcPts val="600"/>
              </a:spcAft>
              <a:buFont typeface="Arial,Sans-Serif"/>
              <a:buChar char="•"/>
            </a:pPr>
            <a:endParaRPr lang="en-US" dirty="0">
              <a:ea typeface="+mn-lt"/>
              <a:cs typeface="+mn-lt"/>
            </a:endParaRPr>
          </a:p>
          <a:p>
            <a:pPr marL="285750" indent="-228600">
              <a:spcAft>
                <a:spcPts val="600"/>
              </a:spcAft>
              <a:buFont typeface="Arial,Sans-Serif"/>
              <a:buChar char="•"/>
            </a:pPr>
            <a:endParaRPr lang="en-US" dirty="0">
              <a:ea typeface="+mn-lt"/>
              <a:cs typeface="+mn-lt"/>
            </a:endParaRPr>
          </a:p>
          <a:p>
            <a:pPr algn="l"/>
            <a:endParaRPr lang="en-US" dirty="0">
              <a:cs typeface="Calibri"/>
            </a:endParaRPr>
          </a:p>
        </p:txBody>
      </p:sp>
    </p:spTree>
    <p:extLst>
      <p:ext uri="{BB962C8B-B14F-4D97-AF65-F5344CB8AC3E}">
        <p14:creationId xmlns:p14="http://schemas.microsoft.com/office/powerpoint/2010/main" val="1242566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B2DC39ED-ADBC-04BC-ED67-F130DEFA375B}"/>
              </a:ext>
            </a:extLst>
          </p:cNvPr>
          <p:cNvPicPr>
            <a:picLocks noChangeAspect="1"/>
          </p:cNvPicPr>
          <p:nvPr/>
        </p:nvPicPr>
        <p:blipFill>
          <a:blip r:embed="rId2"/>
          <a:stretch>
            <a:fillRect/>
          </a:stretch>
        </p:blipFill>
        <p:spPr>
          <a:xfrm>
            <a:off x="3962400" y="-41419"/>
            <a:ext cx="8263053" cy="6903667"/>
          </a:xfrm>
          <a:prstGeom prst="rect">
            <a:avLst/>
          </a:prstGeom>
        </p:spPr>
      </p:pic>
      <p:sp>
        <p:nvSpPr>
          <p:cNvPr id="3" name="Title 1">
            <a:extLst>
              <a:ext uri="{FF2B5EF4-FFF2-40B4-BE49-F238E27FC236}">
                <a16:creationId xmlns:a16="http://schemas.microsoft.com/office/drawing/2014/main" id="{887D80D4-42A9-CDD4-CCCD-EB607F1AD59F}"/>
              </a:ext>
            </a:extLst>
          </p:cNvPr>
          <p:cNvSpPr>
            <a:spLocks noGrp="1"/>
          </p:cNvSpPr>
          <p:nvPr/>
        </p:nvSpPr>
        <p:spPr>
          <a:xfrm>
            <a:off x="176829" y="1546661"/>
            <a:ext cx="4188626" cy="37553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200">
                <a:solidFill>
                  <a:schemeClr val="tx1"/>
                </a:solidFill>
                <a:latin typeface="+mj-lt"/>
                <a:ea typeface="+mj-ea"/>
                <a:cs typeface="+mj-cs"/>
              </a:rPr>
              <a:t>Webinars – </a:t>
            </a:r>
            <a:br>
              <a:rPr lang="en-US" b="1" kern="1200">
                <a:solidFill>
                  <a:schemeClr val="tx1"/>
                </a:solidFill>
                <a:latin typeface="+mj-lt"/>
                <a:ea typeface="+mj-ea"/>
                <a:cs typeface="+mj-cs"/>
              </a:rPr>
            </a:br>
            <a:r>
              <a:rPr lang="en-US" b="1" kern="1200">
                <a:solidFill>
                  <a:schemeClr val="tx1"/>
                </a:solidFill>
                <a:latin typeface="+mj-lt"/>
                <a:ea typeface="+mj-ea"/>
                <a:cs typeface="+mj-cs"/>
              </a:rPr>
              <a:t>Curriculum and Timeline</a:t>
            </a:r>
          </a:p>
        </p:txBody>
      </p:sp>
    </p:spTree>
    <p:extLst>
      <p:ext uri="{BB962C8B-B14F-4D97-AF65-F5344CB8AC3E}">
        <p14:creationId xmlns:p14="http://schemas.microsoft.com/office/powerpoint/2010/main" val="1813248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1E7285-59A3-417A-CAF8-DFBBAFA7DBC3}"/>
              </a:ext>
            </a:extLst>
          </p:cNvPr>
          <p:cNvSpPr txBox="1"/>
          <p:nvPr/>
        </p:nvSpPr>
        <p:spPr>
          <a:xfrm>
            <a:off x="1198181" y="-89607"/>
            <a:ext cx="9795638" cy="111438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4400" b="1">
                <a:latin typeface="+mj-lt"/>
                <a:ea typeface="+mj-ea"/>
                <a:cs typeface="+mj-cs"/>
              </a:rPr>
              <a:t>Social Media Campaign - #Lets Talk About It</a:t>
            </a:r>
          </a:p>
        </p:txBody>
      </p:sp>
      <p:pic>
        <p:nvPicPr>
          <p:cNvPr id="4" name="Picture 4" descr="A picture containing arrow&#10;&#10;Description automatically generated">
            <a:extLst>
              <a:ext uri="{FF2B5EF4-FFF2-40B4-BE49-F238E27FC236}">
                <a16:creationId xmlns:a16="http://schemas.microsoft.com/office/drawing/2014/main" id="{FB0FF3C6-90C2-7668-BCB1-B7E929133E16}"/>
              </a:ext>
            </a:extLst>
          </p:cNvPr>
          <p:cNvPicPr>
            <a:picLocks noChangeAspect="1"/>
          </p:cNvPicPr>
          <p:nvPr/>
        </p:nvPicPr>
        <p:blipFill>
          <a:blip r:embed="rId2"/>
          <a:stretch>
            <a:fillRect/>
          </a:stretch>
        </p:blipFill>
        <p:spPr>
          <a:xfrm>
            <a:off x="468351" y="1332571"/>
            <a:ext cx="5224346" cy="5224346"/>
          </a:xfrm>
          <a:prstGeom prst="rect">
            <a:avLst/>
          </a:prstGeom>
        </p:spPr>
      </p:pic>
      <p:pic>
        <p:nvPicPr>
          <p:cNvPr id="5" name="Picture 5" descr="A picture containing text, newspaper, screenshot&#10;&#10;Description automatically generated">
            <a:extLst>
              <a:ext uri="{FF2B5EF4-FFF2-40B4-BE49-F238E27FC236}">
                <a16:creationId xmlns:a16="http://schemas.microsoft.com/office/drawing/2014/main" id="{59FE1CF9-A764-E49B-24A7-21EFBC971C0E}"/>
              </a:ext>
            </a:extLst>
          </p:cNvPr>
          <p:cNvPicPr>
            <a:picLocks noChangeAspect="1"/>
          </p:cNvPicPr>
          <p:nvPr/>
        </p:nvPicPr>
        <p:blipFill>
          <a:blip r:embed="rId3"/>
          <a:stretch>
            <a:fillRect/>
          </a:stretch>
        </p:blipFill>
        <p:spPr>
          <a:xfrm>
            <a:off x="6397083" y="1332570"/>
            <a:ext cx="5224346" cy="5224346"/>
          </a:xfrm>
          <a:prstGeom prst="rect">
            <a:avLst/>
          </a:prstGeom>
        </p:spPr>
      </p:pic>
    </p:spTree>
    <p:extLst>
      <p:ext uri="{BB962C8B-B14F-4D97-AF65-F5344CB8AC3E}">
        <p14:creationId xmlns:p14="http://schemas.microsoft.com/office/powerpoint/2010/main" val="305522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48BB-788F-27E4-BA4B-D54EFA9FBDE5}"/>
              </a:ext>
            </a:extLst>
          </p:cNvPr>
          <p:cNvSpPr>
            <a:spLocks noGrp="1"/>
          </p:cNvSpPr>
          <p:nvPr>
            <p:ph type="title"/>
          </p:nvPr>
        </p:nvSpPr>
        <p:spPr>
          <a:xfrm>
            <a:off x="838200" y="183284"/>
            <a:ext cx="10515600" cy="1325563"/>
          </a:xfrm>
        </p:spPr>
        <p:txBody>
          <a:bodyPr/>
          <a:lstStyle/>
          <a:p>
            <a:pPr algn="ctr"/>
            <a:r>
              <a:rPr lang="en-US" b="1" dirty="0">
                <a:cs typeface="Calibri Light"/>
              </a:rPr>
              <a:t>Outreach and Education Materials</a:t>
            </a:r>
          </a:p>
        </p:txBody>
      </p:sp>
      <p:pic>
        <p:nvPicPr>
          <p:cNvPr id="4" name="Picture 4" descr="A picture containing tree, grass, outdoor&#10;&#10;Description automatically generated">
            <a:extLst>
              <a:ext uri="{FF2B5EF4-FFF2-40B4-BE49-F238E27FC236}">
                <a16:creationId xmlns:a16="http://schemas.microsoft.com/office/drawing/2014/main" id="{094022A8-706D-410E-78F5-402383B92DDE}"/>
              </a:ext>
            </a:extLst>
          </p:cNvPr>
          <p:cNvPicPr>
            <a:picLocks noChangeAspect="1"/>
          </p:cNvPicPr>
          <p:nvPr/>
        </p:nvPicPr>
        <p:blipFill>
          <a:blip r:embed="rId2"/>
          <a:stretch>
            <a:fillRect/>
          </a:stretch>
        </p:blipFill>
        <p:spPr>
          <a:xfrm rot="5400000">
            <a:off x="3480237" y="1966628"/>
            <a:ext cx="5120986" cy="3842904"/>
          </a:xfrm>
          <a:prstGeom prst="rect">
            <a:avLst/>
          </a:prstGeom>
        </p:spPr>
      </p:pic>
      <p:pic>
        <p:nvPicPr>
          <p:cNvPr id="6" name="Picture 6" descr="Text, letter&#10;&#10;Description automatically generated">
            <a:extLst>
              <a:ext uri="{FF2B5EF4-FFF2-40B4-BE49-F238E27FC236}">
                <a16:creationId xmlns:a16="http://schemas.microsoft.com/office/drawing/2014/main" id="{B017BD0C-D770-EA79-D355-CF12AA18953B}"/>
              </a:ext>
            </a:extLst>
          </p:cNvPr>
          <p:cNvPicPr>
            <a:picLocks noChangeAspect="1"/>
          </p:cNvPicPr>
          <p:nvPr/>
        </p:nvPicPr>
        <p:blipFill>
          <a:blip r:embed="rId3"/>
          <a:stretch>
            <a:fillRect/>
          </a:stretch>
        </p:blipFill>
        <p:spPr>
          <a:xfrm rot="5400000">
            <a:off x="-400578" y="1988656"/>
            <a:ext cx="5127744" cy="3806789"/>
          </a:xfrm>
          <a:prstGeom prst="rect">
            <a:avLst/>
          </a:prstGeom>
        </p:spPr>
      </p:pic>
      <p:pic>
        <p:nvPicPr>
          <p:cNvPr id="8" name="Picture 8" descr="A picture containing text, tree, outdoor, sign&#10;&#10;Description automatically generated">
            <a:extLst>
              <a:ext uri="{FF2B5EF4-FFF2-40B4-BE49-F238E27FC236}">
                <a16:creationId xmlns:a16="http://schemas.microsoft.com/office/drawing/2014/main" id="{0F3A5B5B-07EC-213F-4950-6C71DB2E5A9D}"/>
              </a:ext>
            </a:extLst>
          </p:cNvPr>
          <p:cNvPicPr>
            <a:picLocks noChangeAspect="1"/>
          </p:cNvPicPr>
          <p:nvPr/>
        </p:nvPicPr>
        <p:blipFill>
          <a:blip r:embed="rId4"/>
          <a:stretch>
            <a:fillRect/>
          </a:stretch>
        </p:blipFill>
        <p:spPr>
          <a:xfrm rot="5400000">
            <a:off x="7373980" y="1973279"/>
            <a:ext cx="5138303" cy="3834245"/>
          </a:xfrm>
          <a:prstGeom prst="rect">
            <a:avLst/>
          </a:prstGeom>
        </p:spPr>
      </p:pic>
    </p:spTree>
    <p:extLst>
      <p:ext uri="{BB962C8B-B14F-4D97-AF65-F5344CB8AC3E}">
        <p14:creationId xmlns:p14="http://schemas.microsoft.com/office/powerpoint/2010/main" val="1668738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1E95CE74-2DDC-CCEF-E942-53B71A2C9DCB}"/>
              </a:ext>
            </a:extLst>
          </p:cNvPr>
          <p:cNvPicPr>
            <a:picLocks noChangeAspect="1"/>
          </p:cNvPicPr>
          <p:nvPr/>
        </p:nvPicPr>
        <p:blipFill>
          <a:blip r:embed="rId2"/>
          <a:stretch>
            <a:fillRect/>
          </a:stretch>
        </p:blipFill>
        <p:spPr>
          <a:xfrm>
            <a:off x="1248237" y="0"/>
            <a:ext cx="4844742" cy="6858000"/>
          </a:xfrm>
          <a:prstGeom prst="rect">
            <a:avLst/>
          </a:prstGeom>
        </p:spPr>
      </p:pic>
      <p:pic>
        <p:nvPicPr>
          <p:cNvPr id="3" name="Picture 3" descr="Text, whiteboard&#10;&#10;Description automatically generated">
            <a:extLst>
              <a:ext uri="{FF2B5EF4-FFF2-40B4-BE49-F238E27FC236}">
                <a16:creationId xmlns:a16="http://schemas.microsoft.com/office/drawing/2014/main" id="{03A8FCFA-F7EB-5890-E4F3-2F2F97F10CE9}"/>
              </a:ext>
            </a:extLst>
          </p:cNvPr>
          <p:cNvPicPr>
            <a:picLocks noChangeAspect="1"/>
          </p:cNvPicPr>
          <p:nvPr/>
        </p:nvPicPr>
        <p:blipFill>
          <a:blip r:embed="rId3"/>
          <a:stretch>
            <a:fillRect/>
          </a:stretch>
        </p:blipFill>
        <p:spPr>
          <a:xfrm>
            <a:off x="6099018" y="-1"/>
            <a:ext cx="4835450" cy="6858001"/>
          </a:xfrm>
          <a:prstGeom prst="rect">
            <a:avLst/>
          </a:prstGeom>
        </p:spPr>
      </p:pic>
    </p:spTree>
    <p:extLst>
      <p:ext uri="{BB962C8B-B14F-4D97-AF65-F5344CB8AC3E}">
        <p14:creationId xmlns:p14="http://schemas.microsoft.com/office/powerpoint/2010/main" val="1283099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72EC6CC1-6F80-9279-AAE2-897DDD2E7760}"/>
              </a:ext>
            </a:extLst>
          </p:cNvPr>
          <p:cNvPicPr>
            <a:picLocks noChangeAspect="1"/>
          </p:cNvPicPr>
          <p:nvPr/>
        </p:nvPicPr>
        <p:blipFill>
          <a:blip r:embed="rId2"/>
          <a:stretch>
            <a:fillRect/>
          </a:stretch>
        </p:blipFill>
        <p:spPr>
          <a:xfrm>
            <a:off x="6099017" y="0"/>
            <a:ext cx="4826157" cy="6858002"/>
          </a:xfrm>
          <a:prstGeom prst="rect">
            <a:avLst/>
          </a:prstGeom>
        </p:spPr>
      </p:pic>
      <p:pic>
        <p:nvPicPr>
          <p:cNvPr id="4" name="Picture 4" descr="Diagram&#10;&#10;Description automatically generated">
            <a:extLst>
              <a:ext uri="{FF2B5EF4-FFF2-40B4-BE49-F238E27FC236}">
                <a16:creationId xmlns:a16="http://schemas.microsoft.com/office/drawing/2014/main" id="{A240E4A8-B438-4032-E6EF-2035CA11B55F}"/>
              </a:ext>
            </a:extLst>
          </p:cNvPr>
          <p:cNvPicPr>
            <a:picLocks noChangeAspect="1"/>
          </p:cNvPicPr>
          <p:nvPr/>
        </p:nvPicPr>
        <p:blipFill>
          <a:blip r:embed="rId3"/>
          <a:stretch>
            <a:fillRect/>
          </a:stretch>
        </p:blipFill>
        <p:spPr>
          <a:xfrm>
            <a:off x="1257531" y="-2"/>
            <a:ext cx="4835449" cy="6858002"/>
          </a:xfrm>
          <a:prstGeom prst="rect">
            <a:avLst/>
          </a:prstGeom>
        </p:spPr>
      </p:pic>
    </p:spTree>
    <p:extLst>
      <p:ext uri="{BB962C8B-B14F-4D97-AF65-F5344CB8AC3E}">
        <p14:creationId xmlns:p14="http://schemas.microsoft.com/office/powerpoint/2010/main" val="3448231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810C8A5A-9E55-F888-7B5E-BF131E7316A6}"/>
              </a:ext>
            </a:extLst>
          </p:cNvPr>
          <p:cNvPicPr>
            <a:picLocks noChangeAspect="1"/>
          </p:cNvPicPr>
          <p:nvPr/>
        </p:nvPicPr>
        <p:blipFill>
          <a:blip r:embed="rId2"/>
          <a:stretch>
            <a:fillRect/>
          </a:stretch>
        </p:blipFill>
        <p:spPr>
          <a:xfrm>
            <a:off x="1108850" y="-37171"/>
            <a:ext cx="4881911" cy="6895171"/>
          </a:xfrm>
          <a:prstGeom prst="rect">
            <a:avLst/>
          </a:prstGeom>
        </p:spPr>
      </p:pic>
      <p:pic>
        <p:nvPicPr>
          <p:cNvPr id="3" name="Picture 3" descr="Text&#10;&#10;Description automatically generated">
            <a:extLst>
              <a:ext uri="{FF2B5EF4-FFF2-40B4-BE49-F238E27FC236}">
                <a16:creationId xmlns:a16="http://schemas.microsoft.com/office/drawing/2014/main" id="{969770B0-F056-4C13-EA87-5380A93F004E}"/>
              </a:ext>
            </a:extLst>
          </p:cNvPr>
          <p:cNvPicPr>
            <a:picLocks noChangeAspect="1"/>
          </p:cNvPicPr>
          <p:nvPr/>
        </p:nvPicPr>
        <p:blipFill>
          <a:blip r:embed="rId3"/>
          <a:stretch>
            <a:fillRect/>
          </a:stretch>
        </p:blipFill>
        <p:spPr>
          <a:xfrm>
            <a:off x="5996798" y="-37173"/>
            <a:ext cx="4881912" cy="6895172"/>
          </a:xfrm>
          <a:prstGeom prst="rect">
            <a:avLst/>
          </a:prstGeom>
        </p:spPr>
      </p:pic>
    </p:spTree>
    <p:extLst>
      <p:ext uri="{BB962C8B-B14F-4D97-AF65-F5344CB8AC3E}">
        <p14:creationId xmlns:p14="http://schemas.microsoft.com/office/powerpoint/2010/main" val="4205338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663F-DDCA-9150-FB84-150937E57281}"/>
              </a:ext>
            </a:extLst>
          </p:cNvPr>
          <p:cNvSpPr>
            <a:spLocks noGrp="1"/>
          </p:cNvSpPr>
          <p:nvPr>
            <p:ph type="title"/>
          </p:nvPr>
        </p:nvSpPr>
        <p:spPr>
          <a:xfrm>
            <a:off x="393740" y="457200"/>
            <a:ext cx="4378285" cy="1600200"/>
          </a:xfrm>
        </p:spPr>
        <p:txBody>
          <a:bodyPr>
            <a:normAutofit/>
          </a:bodyPr>
          <a:lstStyle/>
          <a:p>
            <a:r>
              <a:rPr lang="en-US" sz="4000" b="1" dirty="0">
                <a:cs typeface="Calibri Light"/>
              </a:rPr>
              <a:t>Recommendations</a:t>
            </a:r>
            <a:endParaRPr lang="en-US" sz="4000" b="1" dirty="0"/>
          </a:p>
        </p:txBody>
      </p:sp>
      <p:sp>
        <p:nvSpPr>
          <p:cNvPr id="4" name="Text Placeholder 3">
            <a:extLst>
              <a:ext uri="{FF2B5EF4-FFF2-40B4-BE49-F238E27FC236}">
                <a16:creationId xmlns:a16="http://schemas.microsoft.com/office/drawing/2014/main" id="{34ED9946-FB4B-66F9-266C-880849E236D5}"/>
              </a:ext>
            </a:extLst>
          </p:cNvPr>
          <p:cNvSpPr>
            <a:spLocks noGrp="1"/>
          </p:cNvSpPr>
          <p:nvPr>
            <p:ph type="body" sz="half" idx="2"/>
          </p:nvPr>
        </p:nvSpPr>
        <p:spPr>
          <a:xfrm>
            <a:off x="393739" y="2289717"/>
            <a:ext cx="3932237" cy="3811588"/>
          </a:xfrm>
        </p:spPr>
        <p:txBody>
          <a:bodyPr vert="horz" lIns="91440" tIns="45720" rIns="91440" bIns="45720" rtlCol="0" anchor="t">
            <a:normAutofit/>
          </a:bodyPr>
          <a:lstStyle/>
          <a:p>
            <a:pPr marL="342900" indent="-342900">
              <a:buChar char="•"/>
            </a:pPr>
            <a:r>
              <a:rPr lang="en-US" sz="2800" dirty="0">
                <a:cs typeface="Calibri"/>
              </a:rPr>
              <a:t>Practices to keep</a:t>
            </a:r>
          </a:p>
          <a:p>
            <a:pPr marL="342900" indent="-342900">
              <a:buChar char="•"/>
            </a:pPr>
            <a:r>
              <a:rPr lang="en-US" sz="2800" dirty="0">
                <a:cs typeface="Calibri"/>
              </a:rPr>
              <a:t>Practices to change</a:t>
            </a:r>
          </a:p>
          <a:p>
            <a:pPr marL="342900" indent="-342900">
              <a:buChar char="•"/>
            </a:pPr>
            <a:r>
              <a:rPr lang="en-US" sz="2800" dirty="0">
                <a:cs typeface="Calibri"/>
              </a:rPr>
              <a:t>Timing</a:t>
            </a:r>
          </a:p>
          <a:p>
            <a:endParaRPr lang="en-US" dirty="0">
              <a:cs typeface="Calibri"/>
            </a:endParaRPr>
          </a:p>
        </p:txBody>
      </p:sp>
      <p:pic>
        <p:nvPicPr>
          <p:cNvPr id="8" name="Picture 8" descr="A picture containing text, several&#10;&#10;Description automatically generated">
            <a:extLst>
              <a:ext uri="{FF2B5EF4-FFF2-40B4-BE49-F238E27FC236}">
                <a16:creationId xmlns:a16="http://schemas.microsoft.com/office/drawing/2014/main" id="{BBE1F324-3EA1-3DDC-E805-AC3D16555465}"/>
              </a:ext>
            </a:extLst>
          </p:cNvPr>
          <p:cNvPicPr>
            <a:picLocks noChangeAspect="1"/>
          </p:cNvPicPr>
          <p:nvPr/>
        </p:nvPicPr>
        <p:blipFill>
          <a:blip r:embed="rId2"/>
          <a:stretch>
            <a:fillRect/>
          </a:stretch>
        </p:blipFill>
        <p:spPr>
          <a:xfrm>
            <a:off x="4703957" y="905108"/>
            <a:ext cx="6919331" cy="5196468"/>
          </a:xfrm>
          <a:prstGeom prst="rect">
            <a:avLst/>
          </a:prstGeom>
        </p:spPr>
      </p:pic>
    </p:spTree>
    <p:extLst>
      <p:ext uri="{BB962C8B-B14F-4D97-AF65-F5344CB8AC3E}">
        <p14:creationId xmlns:p14="http://schemas.microsoft.com/office/powerpoint/2010/main" val="428816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0C9B-B24D-4EAB-95E0-46823BDEDCB4}"/>
              </a:ext>
            </a:extLst>
          </p:cNvPr>
          <p:cNvSpPr>
            <a:spLocks noGrp="1"/>
          </p:cNvSpPr>
          <p:nvPr>
            <p:ph type="title"/>
          </p:nvPr>
        </p:nvSpPr>
        <p:spPr/>
        <p:txBody>
          <a:bodyPr/>
          <a:lstStyle/>
          <a:p>
            <a:pPr algn="ctr"/>
            <a:r>
              <a:rPr lang="en-US" b="1" dirty="0"/>
              <a:t>Objectives</a:t>
            </a:r>
          </a:p>
        </p:txBody>
      </p:sp>
      <p:sp>
        <p:nvSpPr>
          <p:cNvPr id="3" name="Content Placeholder 2">
            <a:extLst>
              <a:ext uri="{FF2B5EF4-FFF2-40B4-BE49-F238E27FC236}">
                <a16:creationId xmlns:a16="http://schemas.microsoft.com/office/drawing/2014/main" id="{0EE30ECF-20FE-4553-A294-1C4848080748}"/>
              </a:ext>
            </a:extLst>
          </p:cNvPr>
          <p:cNvSpPr>
            <a:spLocks noGrp="1"/>
          </p:cNvSpPr>
          <p:nvPr>
            <p:ph idx="1"/>
          </p:nvPr>
        </p:nvSpPr>
        <p:spPr/>
        <p:txBody>
          <a:bodyPr>
            <a:normAutofit/>
          </a:bodyPr>
          <a:lstStyle/>
          <a:p>
            <a:pPr marL="514350" indent="-514350">
              <a:buAutoNum type="arabicPeriod"/>
            </a:pPr>
            <a:r>
              <a:rPr lang="en-US" dirty="0"/>
              <a:t>Review findings from our community needs assessment regarding sexual and domestic violence</a:t>
            </a:r>
          </a:p>
          <a:p>
            <a:pPr marL="514350" indent="-514350">
              <a:buAutoNum type="arabicPeriod"/>
            </a:pPr>
            <a:r>
              <a:rPr lang="en-US" dirty="0"/>
              <a:t>Learn specific implementation strategies </a:t>
            </a:r>
          </a:p>
          <a:p>
            <a:pPr marL="514350" indent="-514350">
              <a:buAutoNum type="arabicPeriod"/>
            </a:pPr>
            <a:r>
              <a:rPr lang="en-US" dirty="0"/>
              <a:t>Identify additional way/s to better serve the direct needs of your community</a:t>
            </a:r>
          </a:p>
          <a:p>
            <a:pPr marL="514350" indent="-514350">
              <a:buAutoNum type="arabicPeriod"/>
            </a:pPr>
            <a:r>
              <a:rPr lang="en-US" dirty="0">
                <a:solidFill>
                  <a:schemeClr val="accent1"/>
                </a:solidFill>
              </a:rPr>
              <a:t>Increase awareness: </a:t>
            </a:r>
            <a:r>
              <a:rPr lang="en-US" dirty="0"/>
              <a:t>Learn the significance of a cultural approach to research within tribal communities</a:t>
            </a:r>
          </a:p>
          <a:p>
            <a:pPr marL="514350" indent="-514350">
              <a:buAutoNum type="arabicPeriod"/>
            </a:pPr>
            <a:r>
              <a:rPr lang="en-US" dirty="0">
                <a:solidFill>
                  <a:schemeClr val="accent1"/>
                </a:solidFill>
              </a:rPr>
              <a:t>Idea Generation: </a:t>
            </a:r>
            <a:r>
              <a:rPr lang="en-US" dirty="0"/>
              <a:t>Utilize findings from our research for future funding and program development</a:t>
            </a:r>
          </a:p>
        </p:txBody>
      </p:sp>
    </p:spTree>
    <p:extLst>
      <p:ext uri="{BB962C8B-B14F-4D97-AF65-F5344CB8AC3E}">
        <p14:creationId xmlns:p14="http://schemas.microsoft.com/office/powerpoint/2010/main" val="853649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0C9B-B24D-4EAB-95E0-46823BDEDCB4}"/>
              </a:ext>
            </a:extLst>
          </p:cNvPr>
          <p:cNvSpPr>
            <a:spLocks noGrp="1"/>
          </p:cNvSpPr>
          <p:nvPr>
            <p:ph type="title"/>
          </p:nvPr>
        </p:nvSpPr>
        <p:spPr/>
        <p:txBody>
          <a:bodyPr/>
          <a:lstStyle/>
          <a:p>
            <a:pPr algn="ctr"/>
            <a:r>
              <a:rPr lang="en-US" b="1" dirty="0"/>
              <a:t>Objectives</a:t>
            </a:r>
          </a:p>
        </p:txBody>
      </p:sp>
      <p:sp>
        <p:nvSpPr>
          <p:cNvPr id="3" name="Content Placeholder 2">
            <a:extLst>
              <a:ext uri="{FF2B5EF4-FFF2-40B4-BE49-F238E27FC236}">
                <a16:creationId xmlns:a16="http://schemas.microsoft.com/office/drawing/2014/main" id="{0EE30ECF-20FE-4553-A294-1C4848080748}"/>
              </a:ext>
            </a:extLst>
          </p:cNvPr>
          <p:cNvSpPr>
            <a:spLocks noGrp="1"/>
          </p:cNvSpPr>
          <p:nvPr>
            <p:ph idx="1"/>
          </p:nvPr>
        </p:nvSpPr>
        <p:spPr/>
        <p:txBody>
          <a:bodyPr>
            <a:normAutofit/>
          </a:bodyPr>
          <a:lstStyle/>
          <a:p>
            <a:pPr marL="514350" indent="-514350">
              <a:buAutoNum type="arabicPeriod"/>
            </a:pPr>
            <a:r>
              <a:rPr lang="en-US" dirty="0"/>
              <a:t>Review findings from our community needs assessment regarding sexual and domestic violence</a:t>
            </a:r>
          </a:p>
          <a:p>
            <a:pPr marL="514350" indent="-514350">
              <a:buAutoNum type="arabicPeriod"/>
            </a:pPr>
            <a:r>
              <a:rPr lang="en-US" dirty="0"/>
              <a:t>Learn specific implementation strategies </a:t>
            </a:r>
          </a:p>
          <a:p>
            <a:pPr marL="514350" indent="-514350">
              <a:buAutoNum type="arabicPeriod"/>
            </a:pPr>
            <a:r>
              <a:rPr lang="en-US" dirty="0"/>
              <a:t>Identify additional way/s to better serve the direct needs of your community</a:t>
            </a:r>
          </a:p>
          <a:p>
            <a:pPr marL="514350" indent="-514350">
              <a:buAutoNum type="arabicPeriod"/>
            </a:pPr>
            <a:r>
              <a:rPr lang="en-US" dirty="0">
                <a:solidFill>
                  <a:schemeClr val="accent1"/>
                </a:solidFill>
              </a:rPr>
              <a:t>Increase awareness: </a:t>
            </a:r>
            <a:r>
              <a:rPr lang="en-US" dirty="0"/>
              <a:t>Learn the significance of a cultural approach to research within tribal communities</a:t>
            </a:r>
          </a:p>
          <a:p>
            <a:pPr marL="514350" indent="-514350">
              <a:buAutoNum type="arabicPeriod"/>
            </a:pPr>
            <a:r>
              <a:rPr lang="en-US" dirty="0">
                <a:solidFill>
                  <a:schemeClr val="accent1"/>
                </a:solidFill>
              </a:rPr>
              <a:t>Idea Generation: </a:t>
            </a:r>
            <a:r>
              <a:rPr lang="en-US" dirty="0"/>
              <a:t>Utilize findings from our research for future funding and program development</a:t>
            </a:r>
          </a:p>
        </p:txBody>
      </p:sp>
    </p:spTree>
    <p:extLst>
      <p:ext uri="{BB962C8B-B14F-4D97-AF65-F5344CB8AC3E}">
        <p14:creationId xmlns:p14="http://schemas.microsoft.com/office/powerpoint/2010/main" val="3560581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6D4B-1613-4D3C-B001-84F3D532F86A}"/>
              </a:ext>
            </a:extLst>
          </p:cNvPr>
          <p:cNvSpPr>
            <a:spLocks noGrp="1"/>
          </p:cNvSpPr>
          <p:nvPr>
            <p:ph type="title"/>
          </p:nvPr>
        </p:nvSpPr>
        <p:spPr/>
        <p:txBody>
          <a:bodyPr/>
          <a:lstStyle/>
          <a:p>
            <a:pPr algn="ctr"/>
            <a:r>
              <a:rPr lang="en-US" b="1" dirty="0"/>
              <a:t>Discussion &amp; Reflection</a:t>
            </a:r>
          </a:p>
        </p:txBody>
      </p:sp>
      <p:sp>
        <p:nvSpPr>
          <p:cNvPr id="3" name="Content Placeholder 2">
            <a:extLst>
              <a:ext uri="{FF2B5EF4-FFF2-40B4-BE49-F238E27FC236}">
                <a16:creationId xmlns:a16="http://schemas.microsoft.com/office/drawing/2014/main" id="{5A3AF12A-E445-47B9-A2B9-375CCCABA59F}"/>
              </a:ext>
            </a:extLst>
          </p:cNvPr>
          <p:cNvSpPr>
            <a:spLocks noGrp="1"/>
          </p:cNvSpPr>
          <p:nvPr>
            <p:ph idx="1"/>
          </p:nvPr>
        </p:nvSpPr>
        <p:spPr/>
        <p:txBody>
          <a:bodyPr/>
          <a:lstStyle/>
          <a:p>
            <a:r>
              <a:rPr lang="en-US" dirty="0"/>
              <a:t>What questions do you have? </a:t>
            </a:r>
          </a:p>
          <a:p>
            <a:r>
              <a:rPr lang="en-US" dirty="0"/>
              <a:t>What has been the biggest take-away for you?</a:t>
            </a:r>
          </a:p>
          <a:p>
            <a:r>
              <a:rPr lang="en-US" dirty="0"/>
              <a:t>What did you learn? </a:t>
            </a:r>
          </a:p>
          <a:p>
            <a:r>
              <a:rPr lang="en-US" dirty="0"/>
              <a:t> Has your view of the importance of cultural awareness changed? </a:t>
            </a:r>
          </a:p>
          <a:p>
            <a:pPr marL="0" indent="0">
              <a:buNone/>
            </a:pPr>
            <a:endParaRPr lang="en-US" dirty="0"/>
          </a:p>
        </p:txBody>
      </p:sp>
    </p:spTree>
    <p:extLst>
      <p:ext uri="{BB962C8B-B14F-4D97-AF65-F5344CB8AC3E}">
        <p14:creationId xmlns:p14="http://schemas.microsoft.com/office/powerpoint/2010/main" val="3204907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469951-E2A7-4BB3-90DA-27DE6501BEB8}"/>
              </a:ext>
            </a:extLst>
          </p:cNvPr>
          <p:cNvPicPr>
            <a:picLocks noChangeAspect="1"/>
          </p:cNvPicPr>
          <p:nvPr/>
        </p:nvPicPr>
        <p:blipFill>
          <a:blip r:embed="rId2"/>
          <a:stretch>
            <a:fillRect/>
          </a:stretch>
        </p:blipFill>
        <p:spPr>
          <a:xfrm>
            <a:off x="3870767" y="118585"/>
            <a:ext cx="4450466" cy="6620830"/>
          </a:xfrm>
          <a:prstGeom prst="rect">
            <a:avLst/>
          </a:prstGeom>
        </p:spPr>
      </p:pic>
      <p:sp>
        <p:nvSpPr>
          <p:cNvPr id="2" name="Title 1">
            <a:extLst>
              <a:ext uri="{FF2B5EF4-FFF2-40B4-BE49-F238E27FC236}">
                <a16:creationId xmlns:a16="http://schemas.microsoft.com/office/drawing/2014/main" id="{04F30C55-B534-4CCB-B7DB-3CB79FDBEF28}"/>
              </a:ext>
            </a:extLst>
          </p:cNvPr>
          <p:cNvSpPr>
            <a:spLocks noGrp="1"/>
          </p:cNvSpPr>
          <p:nvPr>
            <p:ph type="title"/>
          </p:nvPr>
        </p:nvSpPr>
        <p:spPr>
          <a:xfrm>
            <a:off x="839788" y="457200"/>
            <a:ext cx="9777905" cy="1600200"/>
          </a:xfrm>
        </p:spPr>
        <p:txBody>
          <a:bodyPr>
            <a:normAutofit/>
          </a:bodyPr>
          <a:lstStyle/>
          <a:p>
            <a:pPr algn="ctr"/>
            <a:r>
              <a:rPr lang="en-US" sz="6000" b="1" dirty="0"/>
              <a:t>Contact Info</a:t>
            </a:r>
          </a:p>
        </p:txBody>
      </p:sp>
      <p:sp>
        <p:nvSpPr>
          <p:cNvPr id="4" name="Text Placeholder 3">
            <a:extLst>
              <a:ext uri="{FF2B5EF4-FFF2-40B4-BE49-F238E27FC236}">
                <a16:creationId xmlns:a16="http://schemas.microsoft.com/office/drawing/2014/main" id="{65062E93-F912-42D5-A596-DAE6411A7BB2}"/>
              </a:ext>
            </a:extLst>
          </p:cNvPr>
          <p:cNvSpPr>
            <a:spLocks noGrp="1"/>
          </p:cNvSpPr>
          <p:nvPr>
            <p:ph type="body" sz="half" idx="2"/>
          </p:nvPr>
        </p:nvSpPr>
        <p:spPr>
          <a:xfrm>
            <a:off x="967666" y="2456895"/>
            <a:ext cx="10111665" cy="3811588"/>
          </a:xfrm>
        </p:spPr>
        <p:txBody>
          <a:bodyPr/>
          <a:lstStyle/>
          <a:p>
            <a:endParaRPr lang="en-US" dirty="0"/>
          </a:p>
          <a:p>
            <a:r>
              <a:rPr lang="en-US" sz="2800" b="1" dirty="0"/>
              <a:t>Diana Carpenter			</a:t>
            </a:r>
            <a:r>
              <a:rPr lang="en-US" sz="2800" b="1" dirty="0" err="1">
                <a:hlinkClick r:id="rId3"/>
              </a:rPr>
              <a:t>diana</a:t>
            </a:r>
            <a:r>
              <a:rPr lang="pl-PL" sz="2800" b="1" dirty="0">
                <a:hlinkClick r:id="rId3"/>
              </a:rPr>
              <a:t>@mewuk.com</a:t>
            </a:r>
            <a:endParaRPr lang="en-US" sz="2800" b="1" dirty="0"/>
          </a:p>
          <a:p>
            <a:endParaRPr lang="en-US" sz="2800" b="1" dirty="0"/>
          </a:p>
          <a:p>
            <a:r>
              <a:rPr lang="en-US" sz="2800" b="1" dirty="0"/>
              <a:t>Angie Hyde				</a:t>
            </a:r>
            <a:r>
              <a:rPr lang="en-US" sz="2800" b="1" dirty="0">
                <a:hlinkClick r:id="rId4"/>
              </a:rPr>
              <a:t>angie.hyde@sjsu.edu</a:t>
            </a:r>
            <a:r>
              <a:rPr lang="en-US" sz="2800" b="1" dirty="0"/>
              <a:t> </a:t>
            </a:r>
          </a:p>
          <a:p>
            <a:endParaRPr lang="en-US" sz="2800" b="1" dirty="0"/>
          </a:p>
          <a:p>
            <a:r>
              <a:rPr lang="en-US" sz="2800" b="1" dirty="0"/>
              <a:t>Stephanie Beaver-Guzman	 </a:t>
            </a:r>
            <a:r>
              <a:rPr lang="en-US" sz="2800" b="1" dirty="0">
                <a:hlinkClick r:id="rId5"/>
              </a:rPr>
              <a:t>beavers@yosemite.edu</a:t>
            </a:r>
            <a:r>
              <a:rPr lang="en-US" sz="2800" b="1" dirty="0"/>
              <a:t> </a:t>
            </a:r>
            <a:endParaRPr lang="en-US" b="1" dirty="0"/>
          </a:p>
        </p:txBody>
      </p:sp>
    </p:spTree>
    <p:extLst>
      <p:ext uri="{BB962C8B-B14F-4D97-AF65-F5344CB8AC3E}">
        <p14:creationId xmlns:p14="http://schemas.microsoft.com/office/powerpoint/2010/main" val="203301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971F-90DF-4F97-B19D-5267A0F5B987}"/>
              </a:ext>
            </a:extLst>
          </p:cNvPr>
          <p:cNvSpPr>
            <a:spLocks noGrp="1"/>
          </p:cNvSpPr>
          <p:nvPr>
            <p:ph type="title"/>
          </p:nvPr>
        </p:nvSpPr>
        <p:spPr/>
        <p:txBody>
          <a:bodyPr>
            <a:noAutofit/>
          </a:bodyPr>
          <a:lstStyle/>
          <a:p>
            <a:pPr algn="ctr"/>
            <a:r>
              <a:rPr lang="en-US" sz="3200" b="1" dirty="0"/>
              <a:t>Diana Carpenter, M.A., LMFT</a:t>
            </a:r>
            <a:br>
              <a:rPr lang="en-US" sz="3200" b="1" dirty="0"/>
            </a:br>
            <a:r>
              <a:rPr lang="en-US" sz="2800" b="1" i="1" dirty="0"/>
              <a:t>Director of Tuolumne Me-Wuk Tribal Council Social Services Department </a:t>
            </a:r>
            <a:endParaRPr lang="en-US" sz="3200" b="1" i="1" dirty="0"/>
          </a:p>
        </p:txBody>
      </p:sp>
      <p:sp>
        <p:nvSpPr>
          <p:cNvPr id="3" name="Content Placeholder 2">
            <a:extLst>
              <a:ext uri="{FF2B5EF4-FFF2-40B4-BE49-F238E27FC236}">
                <a16:creationId xmlns:a16="http://schemas.microsoft.com/office/drawing/2014/main" id="{14C29524-7485-4593-A4DD-CB4D31CEFAC1}"/>
              </a:ext>
            </a:extLst>
          </p:cNvPr>
          <p:cNvSpPr>
            <a:spLocks noGrp="1"/>
          </p:cNvSpPr>
          <p:nvPr>
            <p:ph idx="1"/>
          </p:nvPr>
        </p:nvSpPr>
        <p:spPr/>
        <p:txBody>
          <a:bodyPr/>
          <a:lstStyle/>
          <a:p>
            <a:r>
              <a:rPr lang="en-US" dirty="0"/>
              <a:t>Welcome</a:t>
            </a:r>
          </a:p>
          <a:p>
            <a:pPr marL="0" indent="0">
              <a:buNone/>
            </a:pPr>
            <a:endParaRPr lang="en-US" dirty="0"/>
          </a:p>
          <a:p>
            <a:r>
              <a:rPr lang="en-US" dirty="0"/>
              <a:t>Context of our community </a:t>
            </a:r>
          </a:p>
          <a:p>
            <a:pPr marL="0" indent="0">
              <a:buNone/>
            </a:pPr>
            <a:endParaRPr lang="en-US" dirty="0"/>
          </a:p>
          <a:p>
            <a:r>
              <a:rPr lang="en-US" dirty="0"/>
              <a:t>Transition from Frank</a:t>
            </a:r>
          </a:p>
          <a:p>
            <a:pPr marL="0" indent="0">
              <a:buNone/>
            </a:pPr>
            <a:endParaRPr lang="en-US" dirty="0"/>
          </a:p>
          <a:p>
            <a:r>
              <a:rPr lang="en-US" dirty="0"/>
              <a:t>Background of this project</a:t>
            </a:r>
          </a:p>
          <a:p>
            <a:endParaRPr lang="en-US" dirty="0"/>
          </a:p>
        </p:txBody>
      </p:sp>
    </p:spTree>
    <p:extLst>
      <p:ext uri="{BB962C8B-B14F-4D97-AF65-F5344CB8AC3E}">
        <p14:creationId xmlns:p14="http://schemas.microsoft.com/office/powerpoint/2010/main" val="3012955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C95E-B5EC-4FE5-9205-C983E6C2B143}"/>
              </a:ext>
            </a:extLst>
          </p:cNvPr>
          <p:cNvSpPr>
            <a:spLocks noGrp="1"/>
          </p:cNvSpPr>
          <p:nvPr>
            <p:ph type="title"/>
          </p:nvPr>
        </p:nvSpPr>
        <p:spPr>
          <a:xfrm>
            <a:off x="260059" y="365125"/>
            <a:ext cx="11093741" cy="1325563"/>
          </a:xfrm>
        </p:spPr>
        <p:txBody>
          <a:bodyPr>
            <a:normAutofit fontScale="90000"/>
          </a:bodyPr>
          <a:lstStyle/>
          <a:p>
            <a:pPr algn="ctr"/>
            <a:r>
              <a:rPr lang="en-US" sz="3600" b="1" dirty="0"/>
              <a:t>Stephanie Beaver-Guzman (Hupa/Yurok), Ed.D.</a:t>
            </a:r>
            <a:br>
              <a:rPr lang="en-US" sz="3600" b="1" dirty="0"/>
            </a:br>
            <a:r>
              <a:rPr lang="en-US" sz="3600" b="1" i="1" dirty="0"/>
              <a:t>Tribal Consultant &amp; Primary Researcher</a:t>
            </a:r>
            <a:br>
              <a:rPr lang="en-US" b="1" dirty="0"/>
            </a:br>
            <a:endParaRPr lang="en-US" b="1" dirty="0"/>
          </a:p>
        </p:txBody>
      </p:sp>
      <p:sp>
        <p:nvSpPr>
          <p:cNvPr id="3" name="Content Placeholder 2">
            <a:extLst>
              <a:ext uri="{FF2B5EF4-FFF2-40B4-BE49-F238E27FC236}">
                <a16:creationId xmlns:a16="http://schemas.microsoft.com/office/drawing/2014/main" id="{8E139077-7852-47EB-B84C-8C5214E45C3D}"/>
              </a:ext>
            </a:extLst>
          </p:cNvPr>
          <p:cNvSpPr>
            <a:spLocks noGrp="1"/>
          </p:cNvSpPr>
          <p:nvPr>
            <p:ph idx="1"/>
          </p:nvPr>
        </p:nvSpPr>
        <p:spPr>
          <a:xfrm>
            <a:off x="771088" y="1758513"/>
            <a:ext cx="10515600" cy="4667250"/>
          </a:xfrm>
        </p:spPr>
        <p:txBody>
          <a:bodyPr>
            <a:normAutofit lnSpcReduction="10000"/>
          </a:bodyPr>
          <a:lstStyle/>
          <a:p>
            <a:r>
              <a:rPr lang="en-US" dirty="0"/>
              <a:t>Welcome </a:t>
            </a:r>
          </a:p>
          <a:p>
            <a:pPr marL="0" indent="0">
              <a:buNone/>
            </a:pPr>
            <a:endParaRPr lang="en-US" dirty="0"/>
          </a:p>
          <a:p>
            <a:r>
              <a:rPr lang="en-US" dirty="0"/>
              <a:t>Positionality </a:t>
            </a:r>
          </a:p>
          <a:p>
            <a:pPr marL="0" indent="0">
              <a:buNone/>
            </a:pPr>
            <a:endParaRPr lang="en-US" dirty="0"/>
          </a:p>
          <a:p>
            <a:r>
              <a:rPr lang="en-US" dirty="0"/>
              <a:t>Community Needs Assessment Process</a:t>
            </a:r>
          </a:p>
          <a:p>
            <a:pPr marL="0" indent="0">
              <a:buNone/>
            </a:pPr>
            <a:endParaRPr lang="en-US" dirty="0"/>
          </a:p>
          <a:p>
            <a:r>
              <a:rPr lang="en-US" dirty="0"/>
              <a:t>Share “Findings”, Tables, Data</a:t>
            </a:r>
          </a:p>
          <a:p>
            <a:pPr lvl="1"/>
            <a:r>
              <a:rPr lang="en-US" dirty="0"/>
              <a:t>Importance of centering our community members voices in this</a:t>
            </a:r>
          </a:p>
          <a:p>
            <a:pPr lvl="1"/>
            <a:r>
              <a:rPr lang="en-US" dirty="0"/>
              <a:t>Subject vs person</a:t>
            </a:r>
          </a:p>
          <a:p>
            <a:pPr lvl="1"/>
            <a:r>
              <a:rPr lang="en-US" dirty="0"/>
              <a:t>Importance of cultural awareness</a:t>
            </a:r>
          </a:p>
        </p:txBody>
      </p:sp>
    </p:spTree>
    <p:extLst>
      <p:ext uri="{BB962C8B-B14F-4D97-AF65-F5344CB8AC3E}">
        <p14:creationId xmlns:p14="http://schemas.microsoft.com/office/powerpoint/2010/main" val="83624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BCAA-8505-4381-973A-AF8CDB66E405}"/>
              </a:ext>
            </a:extLst>
          </p:cNvPr>
          <p:cNvSpPr>
            <a:spLocks noGrp="1"/>
          </p:cNvSpPr>
          <p:nvPr>
            <p:ph type="title"/>
          </p:nvPr>
        </p:nvSpPr>
        <p:spPr/>
        <p:txBody>
          <a:bodyPr/>
          <a:lstStyle/>
          <a:p>
            <a:pPr algn="ctr"/>
            <a:r>
              <a:rPr lang="en-US" b="1" dirty="0"/>
              <a:t>Community Needs Assessment Process</a:t>
            </a:r>
          </a:p>
        </p:txBody>
      </p:sp>
      <p:graphicFrame>
        <p:nvGraphicFramePr>
          <p:cNvPr id="4" name="Content Placeholder 3">
            <a:extLst>
              <a:ext uri="{FF2B5EF4-FFF2-40B4-BE49-F238E27FC236}">
                <a16:creationId xmlns:a16="http://schemas.microsoft.com/office/drawing/2014/main" id="{6D622DF5-189E-48C0-A7F5-86CB8AC4ECAD}"/>
              </a:ext>
            </a:extLst>
          </p:cNvPr>
          <p:cNvGraphicFramePr>
            <a:graphicFrameLocks noGrp="1"/>
          </p:cNvGraphicFramePr>
          <p:nvPr>
            <p:ph idx="1"/>
            <p:extLst>
              <p:ext uri="{D42A27DB-BD31-4B8C-83A1-F6EECF244321}">
                <p14:modId xmlns:p14="http://schemas.microsoft.com/office/powerpoint/2010/main" val="644269358"/>
              </p:ext>
            </p:extLst>
          </p:nvPr>
        </p:nvGraphicFramePr>
        <p:xfrm>
          <a:off x="276136" y="1619075"/>
          <a:ext cx="10738607" cy="4776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Up 4">
            <a:extLst>
              <a:ext uri="{FF2B5EF4-FFF2-40B4-BE49-F238E27FC236}">
                <a16:creationId xmlns:a16="http://schemas.microsoft.com/office/drawing/2014/main" id="{172F493A-846B-4C93-9BB1-CB606F34FE7B}"/>
              </a:ext>
            </a:extLst>
          </p:cNvPr>
          <p:cNvSpPr/>
          <p:nvPr/>
        </p:nvSpPr>
        <p:spPr>
          <a:xfrm rot="18441584">
            <a:off x="7607102" y="5392330"/>
            <a:ext cx="337639" cy="461617"/>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6" name="Picture 5">
            <a:extLst>
              <a:ext uri="{FF2B5EF4-FFF2-40B4-BE49-F238E27FC236}">
                <a16:creationId xmlns:a16="http://schemas.microsoft.com/office/drawing/2014/main" id="{FA69C568-2F73-475A-B07C-E11708F373C7}"/>
              </a:ext>
            </a:extLst>
          </p:cNvPr>
          <p:cNvPicPr>
            <a:picLocks noChangeAspect="1"/>
          </p:cNvPicPr>
          <p:nvPr/>
        </p:nvPicPr>
        <p:blipFill>
          <a:blip r:embed="rId7"/>
          <a:stretch>
            <a:fillRect/>
          </a:stretch>
        </p:blipFill>
        <p:spPr>
          <a:xfrm rot="9630761">
            <a:off x="3150104" y="3144177"/>
            <a:ext cx="438950" cy="402371"/>
          </a:xfrm>
          <a:prstGeom prst="rect">
            <a:avLst/>
          </a:prstGeom>
        </p:spPr>
      </p:pic>
      <p:sp>
        <p:nvSpPr>
          <p:cNvPr id="7" name="Arrow: Up 6">
            <a:extLst>
              <a:ext uri="{FF2B5EF4-FFF2-40B4-BE49-F238E27FC236}">
                <a16:creationId xmlns:a16="http://schemas.microsoft.com/office/drawing/2014/main" id="{28358536-161E-49F1-9EEB-E5723D19CEE7}"/>
              </a:ext>
            </a:extLst>
          </p:cNvPr>
          <p:cNvSpPr/>
          <p:nvPr/>
        </p:nvSpPr>
        <p:spPr>
          <a:xfrm rot="8680297">
            <a:off x="4286461" y="1869851"/>
            <a:ext cx="337639" cy="461617"/>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1096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1161-9EB1-49CC-9D79-3AD7E13CCCFD}"/>
              </a:ext>
            </a:extLst>
          </p:cNvPr>
          <p:cNvSpPr>
            <a:spLocks noGrp="1"/>
          </p:cNvSpPr>
          <p:nvPr>
            <p:ph type="title"/>
          </p:nvPr>
        </p:nvSpPr>
        <p:spPr/>
        <p:txBody>
          <a:bodyPr/>
          <a:lstStyle/>
          <a:p>
            <a:pPr algn="ctr"/>
            <a:r>
              <a:rPr lang="en-US" b="1" dirty="0"/>
              <a:t>Research Questions</a:t>
            </a:r>
          </a:p>
        </p:txBody>
      </p:sp>
      <p:sp>
        <p:nvSpPr>
          <p:cNvPr id="3" name="Content Placeholder 2">
            <a:extLst>
              <a:ext uri="{FF2B5EF4-FFF2-40B4-BE49-F238E27FC236}">
                <a16:creationId xmlns:a16="http://schemas.microsoft.com/office/drawing/2014/main" id="{EA82EF1C-B33D-49BB-958F-FB87AAFB2CBF}"/>
              </a:ext>
            </a:extLst>
          </p:cNvPr>
          <p:cNvSpPr>
            <a:spLocks noGrp="1"/>
          </p:cNvSpPr>
          <p:nvPr>
            <p:ph idx="1"/>
          </p:nvPr>
        </p:nvSpPr>
        <p:spPr/>
        <p:txBody>
          <a:bodyPr/>
          <a:lstStyle/>
          <a:p>
            <a:r>
              <a:rPr lang="en-US" dirty="0">
                <a:solidFill>
                  <a:srgbClr val="0070C0"/>
                </a:solidFill>
              </a:rPr>
              <a:t>RQ 1</a:t>
            </a:r>
            <a:r>
              <a:rPr lang="en-US" dirty="0"/>
              <a:t>: What is the knowledge of male community members regarding the impact of DSV in our tribal community? </a:t>
            </a:r>
          </a:p>
          <a:p>
            <a:pPr marL="0" indent="0">
              <a:buNone/>
            </a:pPr>
            <a:endParaRPr lang="en-US" dirty="0"/>
          </a:p>
          <a:p>
            <a:r>
              <a:rPr lang="en-US" dirty="0">
                <a:solidFill>
                  <a:srgbClr val="0070C0"/>
                </a:solidFill>
              </a:rPr>
              <a:t>RQ 2:  </a:t>
            </a:r>
            <a:r>
              <a:rPr lang="en-US" dirty="0"/>
              <a:t>What options already exist for male community members to engage in the prevention of DSV – or should exist? </a:t>
            </a:r>
          </a:p>
          <a:p>
            <a:endParaRPr lang="en-US" dirty="0"/>
          </a:p>
          <a:p>
            <a:r>
              <a:rPr lang="en-US" dirty="0">
                <a:solidFill>
                  <a:srgbClr val="0070C0"/>
                </a:solidFill>
              </a:rPr>
              <a:t>RQ 3:  </a:t>
            </a:r>
            <a:r>
              <a:rPr lang="en-US" dirty="0"/>
              <a:t>How can/are healthy relationships role modeled for male members of the community as part of preventing DSV?  </a:t>
            </a:r>
          </a:p>
          <a:p>
            <a:endParaRPr lang="en-US" dirty="0"/>
          </a:p>
        </p:txBody>
      </p:sp>
    </p:spTree>
    <p:extLst>
      <p:ext uri="{BB962C8B-B14F-4D97-AF65-F5344CB8AC3E}">
        <p14:creationId xmlns:p14="http://schemas.microsoft.com/office/powerpoint/2010/main" val="42942364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6636</TotalTime>
  <Words>2995</Words>
  <Application>Microsoft Office PowerPoint</Application>
  <PresentationFormat>Widescreen</PresentationFormat>
  <Paragraphs>388</Paragraphs>
  <Slides>52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Arial,Sans-Serif</vt:lpstr>
      <vt:lpstr>Calibri</vt:lpstr>
      <vt:lpstr>Calibri Light</vt:lpstr>
      <vt:lpstr>Office Theme</vt:lpstr>
      <vt:lpstr>Onikuchi:  Understanding  Domestic &amp; Sexual Violence Within  Tribal Communities</vt:lpstr>
      <vt:lpstr>Introductions</vt:lpstr>
      <vt:lpstr>Honoring &amp; Building Relation to Land</vt:lpstr>
      <vt:lpstr>Agenda</vt:lpstr>
      <vt:lpstr>Objectives</vt:lpstr>
      <vt:lpstr>Diana Carpenter, M.A., LMFT Director of Tuolumne Me-Wuk Tribal Council Social Services Department </vt:lpstr>
      <vt:lpstr>Stephanie Beaver-Guzman (Hupa/Yurok), Ed.D. Tribal Consultant &amp; Primary Researcher </vt:lpstr>
      <vt:lpstr>Community Needs Assessment Process</vt:lpstr>
      <vt:lpstr>Research Questions</vt:lpstr>
      <vt:lpstr>Brief Notes</vt:lpstr>
      <vt:lpstr>Demographics</vt:lpstr>
      <vt:lpstr>Demographics (cont.)</vt:lpstr>
      <vt:lpstr>Report Structure:  </vt:lpstr>
      <vt:lpstr>Report Structure:  </vt:lpstr>
      <vt:lpstr>PowerPoint Presentation</vt:lpstr>
      <vt:lpstr>Community members are the experts</vt:lpstr>
      <vt:lpstr>Select Findings</vt:lpstr>
      <vt:lpstr>Select Findings (cont.)</vt:lpstr>
      <vt:lpstr>Select Findings (cont.) Definitions of DV</vt:lpstr>
      <vt:lpstr>Select Findings (cont.)</vt:lpstr>
      <vt:lpstr>PowerPoint Presentation</vt:lpstr>
      <vt:lpstr>Additional Findings</vt:lpstr>
      <vt:lpstr>Perceptions of Domestic and/or Sexual Violence as a local issue </vt:lpstr>
      <vt:lpstr>RQ 1: What is the knowledge of male community members regarding the impact of DSV in our tribal community? </vt:lpstr>
      <vt:lpstr>List of areas of impact noted by participants:  </vt:lpstr>
      <vt:lpstr> </vt:lpstr>
      <vt:lpstr>RQ 2:What options already exist for male community members to engage in the prevention of DSV-                                 or should exist? (cont.)</vt:lpstr>
      <vt:lpstr>What does it mean to be culturally aware? </vt:lpstr>
      <vt:lpstr>RQ 3: How can/are healthy relationships role modeled for male members                                       of the community as part of preventing DSV?</vt:lpstr>
      <vt:lpstr>RQ 3: How can/are healthy relationships role modeled for male members of the community as part of preventing DSV? (cont.)</vt:lpstr>
      <vt:lpstr>RQ 3: How can/are healthy relationships role modeled for male members of the community as part of preventing DSV? (cont.)</vt:lpstr>
      <vt:lpstr>Sources for Learning about                                   Healthy Relationships.</vt:lpstr>
      <vt:lpstr>What about allies? </vt:lpstr>
      <vt:lpstr>Sources for healing</vt:lpstr>
      <vt:lpstr>Vital to consider</vt:lpstr>
      <vt:lpstr>Conclusions</vt:lpstr>
      <vt:lpstr>Recommendations</vt:lpstr>
      <vt:lpstr>Recommendations (cont.)</vt:lpstr>
      <vt:lpstr>Recommendations  (cont.)</vt:lpstr>
      <vt:lpstr>Recommendations  (cont.)</vt:lpstr>
      <vt:lpstr>Angie Hyde (Tuolumne Me-Wuk), B.A. (M.S.W. in progress)  </vt:lpstr>
      <vt:lpstr>PowerPoint Presentation</vt:lpstr>
      <vt:lpstr>PowerPoint Presentation</vt:lpstr>
      <vt:lpstr>PowerPoint Presentation</vt:lpstr>
      <vt:lpstr>Outreach and Education Materials</vt:lpstr>
      <vt:lpstr>PowerPoint Presentation</vt:lpstr>
      <vt:lpstr>PowerPoint Presentation</vt:lpstr>
      <vt:lpstr>PowerPoint Presentation</vt:lpstr>
      <vt:lpstr>Recommendations</vt:lpstr>
      <vt:lpstr>Objectives</vt:lpstr>
      <vt:lpstr>Discussion &amp; Reflection</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rtrain</dc:creator>
  <cp:lastModifiedBy>Stephanie Beaver</cp:lastModifiedBy>
  <cp:revision>393</cp:revision>
  <dcterms:created xsi:type="dcterms:W3CDTF">2022-03-29T21:38:31Z</dcterms:created>
  <dcterms:modified xsi:type="dcterms:W3CDTF">2022-09-26T16:16:44Z</dcterms:modified>
</cp:coreProperties>
</file>