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03" r:id="rId5"/>
  </p:sldMasterIdLst>
  <p:notesMasterIdLst>
    <p:notesMasterId r:id="rId21"/>
  </p:notesMasterIdLst>
  <p:sldIdLst>
    <p:sldId id="257" r:id="rId6"/>
    <p:sldId id="709" r:id="rId7"/>
    <p:sldId id="495" r:id="rId8"/>
    <p:sldId id="256" r:id="rId9"/>
    <p:sldId id="261" r:id="rId10"/>
    <p:sldId id="713" r:id="rId11"/>
    <p:sldId id="677" r:id="rId12"/>
    <p:sldId id="510" r:id="rId13"/>
    <p:sldId id="711" r:id="rId14"/>
    <p:sldId id="716" r:id="rId15"/>
    <p:sldId id="717" r:id="rId16"/>
    <p:sldId id="263" r:id="rId17"/>
    <p:sldId id="392" r:id="rId18"/>
    <p:sldId id="719" r:id="rId19"/>
    <p:sldId id="26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605451-E800-4ACD-AC52-B28AF33FCE9F}" v="4" dt="2025-05-01T18:46:15.3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91" d="100"/>
          <a:sy n="91" d="100"/>
        </p:scale>
        <p:origin x="63" y="27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ach Chelly Toler" userId="bd7113ebc7aaf60b" providerId="LiveId" clId="{5D2A3AF0-30CE-4860-A7F6-BC327829A7B7}"/>
    <pc:docChg chg="undo custSel delSld modSld">
      <pc:chgData name="Coach Chelly Toler" userId="bd7113ebc7aaf60b" providerId="LiveId" clId="{5D2A3AF0-30CE-4860-A7F6-BC327829A7B7}" dt="2024-10-04T08:16:43.510" v="734" actId="1076"/>
      <pc:docMkLst>
        <pc:docMk/>
      </pc:docMkLst>
      <pc:sldChg chg="addSp delSp modSp mod">
        <pc:chgData name="Coach Chelly Toler" userId="bd7113ebc7aaf60b" providerId="LiveId" clId="{5D2A3AF0-30CE-4860-A7F6-BC327829A7B7}" dt="2024-10-04T08:15:13.767" v="730" actId="1076"/>
        <pc:sldMkLst>
          <pc:docMk/>
          <pc:sldMk cId="0" sldId="256"/>
        </pc:sldMkLst>
      </pc:sldChg>
      <pc:sldChg chg="del">
        <pc:chgData name="Coach Chelly Toler" userId="bd7113ebc7aaf60b" providerId="LiveId" clId="{5D2A3AF0-30CE-4860-A7F6-BC327829A7B7}" dt="2024-10-04T03:47:12.206" v="0" actId="2696"/>
        <pc:sldMkLst>
          <pc:docMk/>
          <pc:sldMk cId="0" sldId="260"/>
        </pc:sldMkLst>
      </pc:sldChg>
      <pc:sldChg chg="modSp mod">
        <pc:chgData name="Coach Chelly Toler" userId="bd7113ebc7aaf60b" providerId="LiveId" clId="{5D2A3AF0-30CE-4860-A7F6-BC327829A7B7}" dt="2024-10-04T07:53:00.769" v="616" actId="1076"/>
        <pc:sldMkLst>
          <pc:docMk/>
          <pc:sldMk cId="0" sldId="261"/>
        </pc:sldMkLst>
      </pc:sldChg>
      <pc:sldChg chg="modSp mod">
        <pc:chgData name="Coach Chelly Toler" userId="bd7113ebc7aaf60b" providerId="LiveId" clId="{5D2A3AF0-30CE-4860-A7F6-BC327829A7B7}" dt="2024-10-04T08:16:43.510" v="734" actId="1076"/>
        <pc:sldMkLst>
          <pc:docMk/>
          <pc:sldMk cId="0" sldId="263"/>
        </pc:sldMkLst>
      </pc:sldChg>
      <pc:sldChg chg="del">
        <pc:chgData name="Coach Chelly Toler" userId="bd7113ebc7aaf60b" providerId="LiveId" clId="{5D2A3AF0-30CE-4860-A7F6-BC327829A7B7}" dt="2024-10-04T04:04:02.460" v="34" actId="2696"/>
        <pc:sldMkLst>
          <pc:docMk/>
          <pc:sldMk cId="0" sldId="264"/>
        </pc:sldMkLst>
      </pc:sldChg>
      <pc:sldChg chg="modSp del mod">
        <pc:chgData name="Coach Chelly Toler" userId="bd7113ebc7aaf60b" providerId="LiveId" clId="{5D2A3AF0-30CE-4860-A7F6-BC327829A7B7}" dt="2024-10-04T06:47:39.450" v="72" actId="2696"/>
        <pc:sldMkLst>
          <pc:docMk/>
          <pc:sldMk cId="0" sldId="265"/>
        </pc:sldMkLst>
      </pc:sldChg>
      <pc:sldChg chg="addSp modSp mod">
        <pc:chgData name="Coach Chelly Toler" userId="bd7113ebc7aaf60b" providerId="LiveId" clId="{5D2A3AF0-30CE-4860-A7F6-BC327829A7B7}" dt="2024-10-04T08:16:18.765" v="731" actId="113"/>
        <pc:sldMkLst>
          <pc:docMk/>
          <pc:sldMk cId="1762901810" sldId="392"/>
        </pc:sldMkLst>
      </pc:sldChg>
      <pc:sldChg chg="addSp delSp modSp del mod">
        <pc:chgData name="Coach Chelly Toler" userId="bd7113ebc7aaf60b" providerId="LiveId" clId="{5D2A3AF0-30CE-4860-A7F6-BC327829A7B7}" dt="2024-10-04T07:04:25.545" v="259" actId="2696"/>
        <pc:sldMkLst>
          <pc:docMk/>
          <pc:sldMk cId="4001913844" sldId="455"/>
        </pc:sldMkLst>
      </pc:sldChg>
      <pc:sldChg chg="modSp mod">
        <pc:chgData name="Coach Chelly Toler" userId="bd7113ebc7aaf60b" providerId="LiveId" clId="{5D2A3AF0-30CE-4860-A7F6-BC327829A7B7}" dt="2024-10-04T07:49:34.099" v="608" actId="14100"/>
        <pc:sldMkLst>
          <pc:docMk/>
          <pc:sldMk cId="3826870510" sldId="495"/>
        </pc:sldMkLst>
      </pc:sldChg>
      <pc:sldChg chg="del">
        <pc:chgData name="Coach Chelly Toler" userId="bd7113ebc7aaf60b" providerId="LiveId" clId="{5D2A3AF0-30CE-4860-A7F6-BC327829A7B7}" dt="2024-10-04T03:52:19.797" v="2" actId="2696"/>
        <pc:sldMkLst>
          <pc:docMk/>
          <pc:sldMk cId="113944756" sldId="506"/>
        </pc:sldMkLst>
      </pc:sldChg>
      <pc:sldChg chg="modSp mod">
        <pc:chgData name="Coach Chelly Toler" userId="bd7113ebc7aaf60b" providerId="LiveId" clId="{5D2A3AF0-30CE-4860-A7F6-BC327829A7B7}" dt="2024-10-04T03:50:16.488" v="1" actId="1076"/>
        <pc:sldMkLst>
          <pc:docMk/>
          <pc:sldMk cId="1606253843" sldId="510"/>
        </pc:sldMkLst>
      </pc:sldChg>
      <pc:sldChg chg="modSp mod">
        <pc:chgData name="Coach Chelly Toler" userId="bd7113ebc7aaf60b" providerId="LiveId" clId="{5D2A3AF0-30CE-4860-A7F6-BC327829A7B7}" dt="2024-10-04T07:09:07.454" v="275" actId="1076"/>
        <pc:sldMkLst>
          <pc:docMk/>
          <pc:sldMk cId="287468555" sldId="677"/>
        </pc:sldMkLst>
      </pc:sldChg>
      <pc:sldChg chg="del">
        <pc:chgData name="Coach Chelly Toler" userId="bd7113ebc7aaf60b" providerId="LiveId" clId="{5D2A3AF0-30CE-4860-A7F6-BC327829A7B7}" dt="2024-10-04T07:49:11.948" v="606" actId="2696"/>
        <pc:sldMkLst>
          <pc:docMk/>
          <pc:sldMk cId="2937214240" sldId="680"/>
        </pc:sldMkLst>
      </pc:sldChg>
      <pc:sldChg chg="addSp delSp modSp mod">
        <pc:chgData name="Coach Chelly Toler" userId="bd7113ebc7aaf60b" providerId="LiveId" clId="{5D2A3AF0-30CE-4860-A7F6-BC327829A7B7}" dt="2024-10-04T08:14:37.345" v="728" actId="1076"/>
        <pc:sldMkLst>
          <pc:docMk/>
          <pc:sldMk cId="0" sldId="713"/>
        </pc:sldMkLst>
      </pc:sldChg>
      <pc:sldChg chg="delSp modSp del mod">
        <pc:chgData name="Coach Chelly Toler" userId="bd7113ebc7aaf60b" providerId="LiveId" clId="{5D2A3AF0-30CE-4860-A7F6-BC327829A7B7}" dt="2024-10-04T07:41:00.268" v="508" actId="2696"/>
        <pc:sldMkLst>
          <pc:docMk/>
          <pc:sldMk cId="0" sldId="715"/>
        </pc:sldMkLst>
      </pc:sldChg>
      <pc:sldChg chg="modSp mod">
        <pc:chgData name="Coach Chelly Toler" userId="bd7113ebc7aaf60b" providerId="LiveId" clId="{5D2A3AF0-30CE-4860-A7F6-BC327829A7B7}" dt="2024-10-04T07:06:10.478" v="265" actId="14100"/>
        <pc:sldMkLst>
          <pc:docMk/>
          <pc:sldMk cId="0" sldId="717"/>
        </pc:sldMkLst>
      </pc:sldChg>
      <pc:sldChg chg="del">
        <pc:chgData name="Coach Chelly Toler" userId="bd7113ebc7aaf60b" providerId="LiveId" clId="{5D2A3AF0-30CE-4860-A7F6-BC327829A7B7}" dt="2024-10-04T08:14:50.426" v="729" actId="2696"/>
        <pc:sldMkLst>
          <pc:docMk/>
          <pc:sldMk cId="3551261089" sldId="718"/>
        </pc:sldMkLst>
      </pc:sldChg>
      <pc:sldChg chg="modSp mod">
        <pc:chgData name="Coach Chelly Toler" userId="bd7113ebc7aaf60b" providerId="LiveId" clId="{5D2A3AF0-30CE-4860-A7F6-BC327829A7B7}" dt="2024-10-04T06:47:10.368" v="71" actId="14100"/>
        <pc:sldMkLst>
          <pc:docMk/>
          <pc:sldMk cId="0" sldId="719"/>
        </pc:sldMkLst>
      </pc:sldChg>
    </pc:docChg>
  </pc:docChgLst>
  <pc:docChgLst>
    <pc:chgData name="Coach Chelly Toler" userId="bd7113ebc7aaf60b" providerId="LiveId" clId="{4C605451-E800-4ACD-AC52-B28AF33FCE9F}"/>
    <pc:docChg chg="custSel modSld">
      <pc:chgData name="Coach Chelly Toler" userId="bd7113ebc7aaf60b" providerId="LiveId" clId="{4C605451-E800-4ACD-AC52-B28AF33FCE9F}" dt="2025-05-21T01:50:51.836" v="180" actId="729"/>
      <pc:docMkLst>
        <pc:docMk/>
      </pc:docMkLst>
      <pc:sldChg chg="mod modShow">
        <pc:chgData name="Coach Chelly Toler" userId="bd7113ebc7aaf60b" providerId="LiveId" clId="{4C605451-E800-4ACD-AC52-B28AF33FCE9F}" dt="2025-05-21T01:49:41.249" v="179" actId="729"/>
        <pc:sldMkLst>
          <pc:docMk/>
          <pc:sldMk cId="0" sldId="256"/>
        </pc:sldMkLst>
      </pc:sldChg>
      <pc:sldChg chg="addSp delSp modSp mod setBg modShow">
        <pc:chgData name="Coach Chelly Toler" userId="bd7113ebc7aaf60b" providerId="LiveId" clId="{4C605451-E800-4ACD-AC52-B28AF33FCE9F}" dt="2025-05-21T01:49:31.550" v="176" actId="729"/>
        <pc:sldMkLst>
          <pc:docMk/>
          <pc:sldMk cId="0" sldId="257"/>
        </pc:sldMkLst>
        <pc:spChg chg="add">
          <ac:chgData name="Coach Chelly Toler" userId="bd7113ebc7aaf60b" providerId="LiveId" clId="{4C605451-E800-4ACD-AC52-B28AF33FCE9F}" dt="2025-05-01T18:47:09.884" v="138" actId="26606"/>
          <ac:spMkLst>
            <pc:docMk/>
            <pc:sldMk cId="0" sldId="257"/>
            <ac:spMk id="9" creationId="{32BC26D8-82FB-445E-AA49-62A77D7C1EE0}"/>
          </ac:spMkLst>
        </pc:spChg>
        <pc:spChg chg="add">
          <ac:chgData name="Coach Chelly Toler" userId="bd7113ebc7aaf60b" providerId="LiveId" clId="{4C605451-E800-4ACD-AC52-B28AF33FCE9F}" dt="2025-05-01T18:47:09.884" v="138" actId="26606"/>
          <ac:spMkLst>
            <pc:docMk/>
            <pc:sldMk cId="0" sldId="257"/>
            <ac:spMk id="11" creationId="{CB44330D-EA18-4254-AA95-EB49948539B8}"/>
          </ac:spMkLst>
        </pc:spChg>
        <pc:picChg chg="add mod">
          <ac:chgData name="Coach Chelly Toler" userId="bd7113ebc7aaf60b" providerId="LiveId" clId="{4C605451-E800-4ACD-AC52-B28AF33FCE9F}" dt="2025-05-01T18:47:09.884" v="138" actId="26606"/>
          <ac:picMkLst>
            <pc:docMk/>
            <pc:sldMk cId="0" sldId="257"/>
            <ac:picMk id="4" creationId="{70D0E010-7403-4890-75F4-B51E81CEB9D2}"/>
          </ac:picMkLst>
        </pc:picChg>
      </pc:sldChg>
      <pc:sldChg chg="mod modShow">
        <pc:chgData name="Coach Chelly Toler" userId="bd7113ebc7aaf60b" providerId="LiveId" clId="{4C605451-E800-4ACD-AC52-B28AF33FCE9F}" dt="2025-05-21T01:50:51.836" v="180" actId="729"/>
        <pc:sldMkLst>
          <pc:docMk/>
          <pc:sldMk cId="0" sldId="261"/>
        </pc:sldMkLst>
      </pc:sldChg>
      <pc:sldChg chg="modSp mod">
        <pc:chgData name="Coach Chelly Toler" userId="bd7113ebc7aaf60b" providerId="LiveId" clId="{4C605451-E800-4ACD-AC52-B28AF33FCE9F}" dt="2024-10-04T15:20:30.830" v="124" actId="1076"/>
        <pc:sldMkLst>
          <pc:docMk/>
          <pc:sldMk cId="0" sldId="263"/>
        </pc:sldMkLst>
      </pc:sldChg>
      <pc:sldChg chg="modSp mod">
        <pc:chgData name="Coach Chelly Toler" userId="bd7113ebc7aaf60b" providerId="LiveId" clId="{4C605451-E800-4ACD-AC52-B28AF33FCE9F}" dt="2025-05-13T12:04:31.605" v="158" actId="1076"/>
        <pc:sldMkLst>
          <pc:docMk/>
          <pc:sldMk cId="0" sldId="266"/>
        </pc:sldMkLst>
        <pc:spChg chg="mod">
          <ac:chgData name="Coach Chelly Toler" userId="bd7113ebc7aaf60b" providerId="LiveId" clId="{4C605451-E800-4ACD-AC52-B28AF33FCE9F}" dt="2025-05-13T12:04:31.605" v="158" actId="1076"/>
          <ac:spMkLst>
            <pc:docMk/>
            <pc:sldMk cId="0" sldId="266"/>
            <ac:spMk id="26" creationId="{FD4DB83E-913C-0CF0-6EDF-28C7E2DDEDD1}"/>
          </ac:spMkLst>
        </pc:spChg>
      </pc:sldChg>
      <pc:sldChg chg="modSp mod">
        <pc:chgData name="Coach Chelly Toler" userId="bd7113ebc7aaf60b" providerId="LiveId" clId="{4C605451-E800-4ACD-AC52-B28AF33FCE9F}" dt="2025-05-14T19:00:09.288" v="171" actId="1076"/>
        <pc:sldMkLst>
          <pc:docMk/>
          <pc:sldMk cId="1762901810" sldId="392"/>
        </pc:sldMkLst>
        <pc:spChg chg="mod">
          <ac:chgData name="Coach Chelly Toler" userId="bd7113ebc7aaf60b" providerId="LiveId" clId="{4C605451-E800-4ACD-AC52-B28AF33FCE9F}" dt="2025-05-14T19:00:09.288" v="171" actId="1076"/>
          <ac:spMkLst>
            <pc:docMk/>
            <pc:sldMk cId="1762901810" sldId="392"/>
            <ac:spMk id="12" creationId="{00000000-0000-0000-0000-000000000000}"/>
          </ac:spMkLst>
        </pc:spChg>
        <pc:spChg chg="mod">
          <ac:chgData name="Coach Chelly Toler" userId="bd7113ebc7aaf60b" providerId="LiveId" clId="{4C605451-E800-4ACD-AC52-B28AF33FCE9F}" dt="2025-05-14T18:58:48.792" v="163" actId="1076"/>
          <ac:spMkLst>
            <pc:docMk/>
            <pc:sldMk cId="1762901810" sldId="392"/>
            <ac:spMk id="25" creationId="{9B0B4B5B-ED33-4223-CAC3-6D2DA162C851}"/>
          </ac:spMkLst>
        </pc:spChg>
        <pc:spChg chg="mod">
          <ac:chgData name="Coach Chelly Toler" userId="bd7113ebc7aaf60b" providerId="LiveId" clId="{4C605451-E800-4ACD-AC52-B28AF33FCE9F}" dt="2025-05-14T18:59:00.368" v="164" actId="1076"/>
          <ac:spMkLst>
            <pc:docMk/>
            <pc:sldMk cId="1762901810" sldId="392"/>
            <ac:spMk id="41" creationId="{AF9A3FA7-E060-DD46-9C7A-2FEC7683ECED}"/>
          </ac:spMkLst>
        </pc:spChg>
        <pc:grpChg chg="mod">
          <ac:chgData name="Coach Chelly Toler" userId="bd7113ebc7aaf60b" providerId="LiveId" clId="{4C605451-E800-4ACD-AC52-B28AF33FCE9F}" dt="2025-05-14T18:59:29.813" v="167" actId="1076"/>
          <ac:grpSpMkLst>
            <pc:docMk/>
            <pc:sldMk cId="1762901810" sldId="392"/>
            <ac:grpSpMk id="17" creationId="{C59FC302-2192-3D7F-A027-3ECAE027E5AF}"/>
          </ac:grpSpMkLst>
        </pc:grpChg>
        <pc:grpChg chg="mod">
          <ac:chgData name="Coach Chelly Toler" userId="bd7113ebc7aaf60b" providerId="LiveId" clId="{4C605451-E800-4ACD-AC52-B28AF33FCE9F}" dt="2025-05-14T18:59:18.282" v="166" actId="14100"/>
          <ac:grpSpMkLst>
            <pc:docMk/>
            <pc:sldMk cId="1762901810" sldId="392"/>
            <ac:grpSpMk id="24" creationId="{54D50AB3-DBCA-1FE0-2C9E-7F5A06D17D59}"/>
          </ac:grpSpMkLst>
        </pc:grpChg>
        <pc:picChg chg="mod">
          <ac:chgData name="Coach Chelly Toler" userId="bd7113ebc7aaf60b" providerId="LiveId" clId="{4C605451-E800-4ACD-AC52-B28AF33FCE9F}" dt="2025-05-14T18:59:57.660" v="170" actId="1076"/>
          <ac:picMkLst>
            <pc:docMk/>
            <pc:sldMk cId="1762901810" sldId="392"/>
            <ac:picMk id="2" creationId="{735393C3-F9C7-E993-492E-66E6FC318033}"/>
          </ac:picMkLst>
        </pc:picChg>
      </pc:sldChg>
      <pc:sldChg chg="mod modShow">
        <pc:chgData name="Coach Chelly Toler" userId="bd7113ebc7aaf60b" providerId="LiveId" clId="{4C605451-E800-4ACD-AC52-B28AF33FCE9F}" dt="2025-05-21T01:49:38.085" v="178" actId="729"/>
        <pc:sldMkLst>
          <pc:docMk/>
          <pc:sldMk cId="3826870510" sldId="495"/>
        </pc:sldMkLst>
      </pc:sldChg>
      <pc:sldChg chg="mod modShow">
        <pc:chgData name="Coach Chelly Toler" userId="bd7113ebc7aaf60b" providerId="LiveId" clId="{4C605451-E800-4ACD-AC52-B28AF33FCE9F}" dt="2025-03-27T19:34:22.478" v="126" actId="729"/>
        <pc:sldMkLst>
          <pc:docMk/>
          <pc:sldMk cId="1606253843" sldId="510"/>
        </pc:sldMkLst>
      </pc:sldChg>
      <pc:sldChg chg="modSp mod">
        <pc:chgData name="Coach Chelly Toler" userId="bd7113ebc7aaf60b" providerId="LiveId" clId="{4C605451-E800-4ACD-AC52-B28AF33FCE9F}" dt="2025-05-01T18:48:41.384" v="139" actId="1076"/>
        <pc:sldMkLst>
          <pc:docMk/>
          <pc:sldMk cId="287468555" sldId="677"/>
        </pc:sldMkLst>
        <pc:spChg chg="mod">
          <ac:chgData name="Coach Chelly Toler" userId="bd7113ebc7aaf60b" providerId="LiveId" clId="{4C605451-E800-4ACD-AC52-B28AF33FCE9F}" dt="2025-05-01T18:48:41.384" v="139" actId="1076"/>
          <ac:spMkLst>
            <pc:docMk/>
            <pc:sldMk cId="287468555" sldId="677"/>
            <ac:spMk id="16" creationId="{1F44B386-3561-DAD8-5F13-A916BA20DCBC}"/>
          </ac:spMkLst>
        </pc:spChg>
      </pc:sldChg>
      <pc:sldChg chg="mod modShow">
        <pc:chgData name="Coach Chelly Toler" userId="bd7113ebc7aaf60b" providerId="LiveId" clId="{4C605451-E800-4ACD-AC52-B28AF33FCE9F}" dt="2025-05-21T01:49:35.349" v="177" actId="729"/>
        <pc:sldMkLst>
          <pc:docMk/>
          <pc:sldMk cId="467157593" sldId="709"/>
        </pc:sldMkLst>
      </pc:sldChg>
      <pc:sldChg chg="modSp mod">
        <pc:chgData name="Coach Chelly Toler" userId="bd7113ebc7aaf60b" providerId="LiveId" clId="{4C605451-E800-4ACD-AC52-B28AF33FCE9F}" dt="2025-05-08T15:57:44.885" v="155" actId="1076"/>
        <pc:sldMkLst>
          <pc:docMk/>
          <pc:sldMk cId="0" sldId="716"/>
        </pc:sldMkLst>
        <pc:spChg chg="mod">
          <ac:chgData name="Coach Chelly Toler" userId="bd7113ebc7aaf60b" providerId="LiveId" clId="{4C605451-E800-4ACD-AC52-B28AF33FCE9F}" dt="2025-05-08T15:57:32.330" v="154" actId="1076"/>
          <ac:spMkLst>
            <pc:docMk/>
            <pc:sldMk cId="0" sldId="716"/>
            <ac:spMk id="7" creationId="{00000000-0000-0000-0000-000000000000}"/>
          </ac:spMkLst>
        </pc:spChg>
        <pc:spChg chg="mod">
          <ac:chgData name="Coach Chelly Toler" userId="bd7113ebc7aaf60b" providerId="LiveId" clId="{4C605451-E800-4ACD-AC52-B28AF33FCE9F}" dt="2025-05-08T15:57:44.885" v="155" actId="1076"/>
          <ac:spMkLst>
            <pc:docMk/>
            <pc:sldMk cId="0" sldId="716"/>
            <ac:spMk id="9"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4B9AF6-FEC0-4060-8AB7-17FED70C863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12FB16C-D33C-4780-AE9F-BCCBCA9432F6}">
      <dgm:prSet custT="1"/>
      <dgm:spPr/>
      <dgm:t>
        <a:bodyPr/>
        <a:lstStyle/>
        <a:p>
          <a:r>
            <a:rPr lang="en-US" sz="6000" b="0" i="0" baseline="0" dirty="0">
              <a:latin typeface="Helvetica" panose="020B0604020202020204" pitchFamily="34" charset="0"/>
              <a:cs typeface="Helvetica" panose="020B0604020202020204" pitchFamily="34" charset="0"/>
            </a:rPr>
            <a:t>F.I.N</a:t>
          </a:r>
          <a:endParaRPr lang="en-US" sz="6000" dirty="0">
            <a:latin typeface="Helvetica" panose="020B0604020202020204" pitchFamily="34" charset="0"/>
            <a:cs typeface="Helvetica" panose="020B0604020202020204" pitchFamily="34" charset="0"/>
          </a:endParaRPr>
        </a:p>
      </dgm:t>
    </dgm:pt>
    <dgm:pt modelId="{E4DB1288-97F6-4303-9401-15FA6B0B834E}" type="parTrans" cxnId="{E6E5743A-E29D-4491-AF82-AEBF48808F4A}">
      <dgm:prSet/>
      <dgm:spPr/>
      <dgm:t>
        <a:bodyPr/>
        <a:lstStyle/>
        <a:p>
          <a:endParaRPr lang="en-US"/>
        </a:p>
      </dgm:t>
    </dgm:pt>
    <dgm:pt modelId="{2F04DBC3-79A5-4CF3-A152-D69A6E7A1BBB}" type="sibTrans" cxnId="{E6E5743A-E29D-4491-AF82-AEBF48808F4A}">
      <dgm:prSet/>
      <dgm:spPr/>
      <dgm:t>
        <a:bodyPr/>
        <a:lstStyle/>
        <a:p>
          <a:endParaRPr lang="en-US"/>
        </a:p>
      </dgm:t>
    </dgm:pt>
    <dgm:pt modelId="{FB5768EF-3EA5-4A1A-B1DD-5C015D1C05F9}">
      <dgm:prSet custT="1"/>
      <dgm:spPr/>
      <dgm:t>
        <a:bodyPr/>
        <a:lstStyle/>
        <a:p>
          <a:r>
            <a:rPr lang="en-US" sz="2000" b="1" i="0" baseline="0" dirty="0">
              <a:latin typeface="Helvetica" panose="020B0604020202020204" pitchFamily="34" charset="0"/>
              <a:cs typeface="Helvetica" panose="020B0604020202020204" pitchFamily="34" charset="0"/>
            </a:rPr>
            <a:t>F</a:t>
          </a:r>
          <a:r>
            <a:rPr lang="en-US" sz="2000" b="0" i="0" baseline="0" dirty="0">
              <a:latin typeface="Helvetica" panose="020B0604020202020204" pitchFamily="34" charset="0"/>
              <a:cs typeface="Helvetica" panose="020B0604020202020204" pitchFamily="34" charset="0"/>
            </a:rPr>
            <a:t>INANCIAL </a:t>
          </a:r>
          <a:r>
            <a:rPr lang="en-US" sz="2000" b="1" i="0" baseline="0" dirty="0">
              <a:latin typeface="Helvetica" panose="020B0604020202020204" pitchFamily="34" charset="0"/>
              <a:cs typeface="Helvetica" panose="020B0604020202020204" pitchFamily="34" charset="0"/>
            </a:rPr>
            <a:t>I</a:t>
          </a:r>
          <a:r>
            <a:rPr lang="en-US" sz="2000" b="0" i="0" baseline="0" dirty="0">
              <a:latin typeface="Helvetica" panose="020B0604020202020204" pitchFamily="34" charset="0"/>
              <a:cs typeface="Helvetica" panose="020B0604020202020204" pitchFamily="34" charset="0"/>
            </a:rPr>
            <a:t>NDEPENDENCE </a:t>
          </a:r>
          <a:r>
            <a:rPr lang="en-US" sz="2000" b="1" i="0" baseline="0" dirty="0">
              <a:latin typeface="Helvetica" panose="020B0604020202020204" pitchFamily="34" charset="0"/>
              <a:cs typeface="Helvetica" panose="020B0604020202020204" pitchFamily="34" charset="0"/>
            </a:rPr>
            <a:t>N</a:t>
          </a:r>
          <a:r>
            <a:rPr lang="en-US" sz="2000" b="0" i="0" baseline="0" dirty="0">
              <a:latin typeface="Helvetica" panose="020B0604020202020204" pitchFamily="34" charset="0"/>
              <a:cs typeface="Helvetica" panose="020B0604020202020204" pitchFamily="34" charset="0"/>
            </a:rPr>
            <a:t>UMBER</a:t>
          </a:r>
        </a:p>
      </dgm:t>
    </dgm:pt>
    <dgm:pt modelId="{6613AFCC-FD0E-4668-A7D3-7A26530FE4FA}" type="parTrans" cxnId="{E791E567-C06C-4E96-A16A-60C711F4E58F}">
      <dgm:prSet/>
      <dgm:spPr/>
      <dgm:t>
        <a:bodyPr/>
        <a:lstStyle/>
        <a:p>
          <a:endParaRPr lang="en-US"/>
        </a:p>
      </dgm:t>
    </dgm:pt>
    <dgm:pt modelId="{50C6DA6D-7795-49BD-BF06-71E2636D480C}" type="sibTrans" cxnId="{E791E567-C06C-4E96-A16A-60C711F4E58F}">
      <dgm:prSet/>
      <dgm:spPr/>
      <dgm:t>
        <a:bodyPr/>
        <a:lstStyle/>
        <a:p>
          <a:endParaRPr lang="en-US"/>
        </a:p>
      </dgm:t>
    </dgm:pt>
    <dgm:pt modelId="{306295DC-2BEA-4421-BB66-67DF7D67D7E2}" type="pres">
      <dgm:prSet presAssocID="{394B9AF6-FEC0-4060-8AB7-17FED70C863E}" presName="hierChild1" presStyleCnt="0">
        <dgm:presLayoutVars>
          <dgm:chPref val="1"/>
          <dgm:dir/>
          <dgm:animOne val="branch"/>
          <dgm:animLvl val="lvl"/>
          <dgm:resizeHandles/>
        </dgm:presLayoutVars>
      </dgm:prSet>
      <dgm:spPr/>
    </dgm:pt>
    <dgm:pt modelId="{02767414-92B8-481D-8B49-43CEE84C5210}" type="pres">
      <dgm:prSet presAssocID="{012FB16C-D33C-4780-AE9F-BCCBCA9432F6}" presName="hierRoot1" presStyleCnt="0"/>
      <dgm:spPr/>
    </dgm:pt>
    <dgm:pt modelId="{A05F097D-B1CA-44FD-85CE-66B292D586E8}" type="pres">
      <dgm:prSet presAssocID="{012FB16C-D33C-4780-AE9F-BCCBCA9432F6}" presName="composite" presStyleCnt="0"/>
      <dgm:spPr/>
    </dgm:pt>
    <dgm:pt modelId="{A0EFD7E3-DDAA-4900-A004-0B19DB3BE8DB}" type="pres">
      <dgm:prSet presAssocID="{012FB16C-D33C-4780-AE9F-BCCBCA9432F6}" presName="background" presStyleLbl="node0" presStyleIdx="0" presStyleCnt="2"/>
      <dgm:spPr/>
    </dgm:pt>
    <dgm:pt modelId="{EE5F0B24-982E-491C-96AD-3EBC0F7134A2}" type="pres">
      <dgm:prSet presAssocID="{012FB16C-D33C-4780-AE9F-BCCBCA9432F6}" presName="text" presStyleLbl="fgAcc0" presStyleIdx="0" presStyleCnt="2" custScaleX="147526" custScaleY="74542" custLinFactNeighborX="-7586" custLinFactNeighborY="-3829">
        <dgm:presLayoutVars>
          <dgm:chPref val="3"/>
        </dgm:presLayoutVars>
      </dgm:prSet>
      <dgm:spPr/>
    </dgm:pt>
    <dgm:pt modelId="{49A34999-63B9-4C11-9EB3-861F8F6223CC}" type="pres">
      <dgm:prSet presAssocID="{012FB16C-D33C-4780-AE9F-BCCBCA9432F6}" presName="hierChild2" presStyleCnt="0"/>
      <dgm:spPr/>
    </dgm:pt>
    <dgm:pt modelId="{8E193606-2059-4561-AA63-CAD9C716286B}" type="pres">
      <dgm:prSet presAssocID="{FB5768EF-3EA5-4A1A-B1DD-5C015D1C05F9}" presName="hierRoot1" presStyleCnt="0"/>
      <dgm:spPr/>
    </dgm:pt>
    <dgm:pt modelId="{BA8CE284-799B-4B58-BD82-496BB9C9D635}" type="pres">
      <dgm:prSet presAssocID="{FB5768EF-3EA5-4A1A-B1DD-5C015D1C05F9}" presName="composite" presStyleCnt="0"/>
      <dgm:spPr/>
    </dgm:pt>
    <dgm:pt modelId="{9DD01115-6B73-47C6-8CDD-BFDB82C8DAC6}" type="pres">
      <dgm:prSet presAssocID="{FB5768EF-3EA5-4A1A-B1DD-5C015D1C05F9}" presName="background" presStyleLbl="node0" presStyleIdx="1" presStyleCnt="2"/>
      <dgm:spPr/>
    </dgm:pt>
    <dgm:pt modelId="{C0673D1C-4A97-4907-9789-9B15DEFFEC1E}" type="pres">
      <dgm:prSet presAssocID="{FB5768EF-3EA5-4A1A-B1DD-5C015D1C05F9}" presName="text" presStyleLbl="fgAcc0" presStyleIdx="1" presStyleCnt="2" custScaleX="147222">
        <dgm:presLayoutVars>
          <dgm:chPref val="3"/>
        </dgm:presLayoutVars>
      </dgm:prSet>
      <dgm:spPr/>
    </dgm:pt>
    <dgm:pt modelId="{290BFEDF-480F-4C34-8194-177F93BC6877}" type="pres">
      <dgm:prSet presAssocID="{FB5768EF-3EA5-4A1A-B1DD-5C015D1C05F9}" presName="hierChild2" presStyleCnt="0"/>
      <dgm:spPr/>
    </dgm:pt>
  </dgm:ptLst>
  <dgm:cxnLst>
    <dgm:cxn modelId="{F1900D08-3369-4C7A-9E7C-E27DBDBBFFF8}" type="presOf" srcId="{012FB16C-D33C-4780-AE9F-BCCBCA9432F6}" destId="{EE5F0B24-982E-491C-96AD-3EBC0F7134A2}" srcOrd="0" destOrd="0" presId="urn:microsoft.com/office/officeart/2005/8/layout/hierarchy1"/>
    <dgm:cxn modelId="{FA222D32-D6E5-4306-906D-B30D2032994C}" type="presOf" srcId="{FB5768EF-3EA5-4A1A-B1DD-5C015D1C05F9}" destId="{C0673D1C-4A97-4907-9789-9B15DEFFEC1E}" srcOrd="0" destOrd="0" presId="urn:microsoft.com/office/officeart/2005/8/layout/hierarchy1"/>
    <dgm:cxn modelId="{E6E5743A-E29D-4491-AF82-AEBF48808F4A}" srcId="{394B9AF6-FEC0-4060-8AB7-17FED70C863E}" destId="{012FB16C-D33C-4780-AE9F-BCCBCA9432F6}" srcOrd="0" destOrd="0" parTransId="{E4DB1288-97F6-4303-9401-15FA6B0B834E}" sibTransId="{2F04DBC3-79A5-4CF3-A152-D69A6E7A1BBB}"/>
    <dgm:cxn modelId="{E791E567-C06C-4E96-A16A-60C711F4E58F}" srcId="{394B9AF6-FEC0-4060-8AB7-17FED70C863E}" destId="{FB5768EF-3EA5-4A1A-B1DD-5C015D1C05F9}" srcOrd="1" destOrd="0" parTransId="{6613AFCC-FD0E-4668-A7D3-7A26530FE4FA}" sibTransId="{50C6DA6D-7795-49BD-BF06-71E2636D480C}"/>
    <dgm:cxn modelId="{674E21D2-C3CA-4082-A87E-8B592AD7EA65}" type="presOf" srcId="{394B9AF6-FEC0-4060-8AB7-17FED70C863E}" destId="{306295DC-2BEA-4421-BB66-67DF7D67D7E2}" srcOrd="0" destOrd="0" presId="urn:microsoft.com/office/officeart/2005/8/layout/hierarchy1"/>
    <dgm:cxn modelId="{E0E31D49-DC49-4D4A-B149-EA1630660BFA}" type="presParOf" srcId="{306295DC-2BEA-4421-BB66-67DF7D67D7E2}" destId="{02767414-92B8-481D-8B49-43CEE84C5210}" srcOrd="0" destOrd="0" presId="urn:microsoft.com/office/officeart/2005/8/layout/hierarchy1"/>
    <dgm:cxn modelId="{4EB96A4C-8D42-4E5E-9033-3AD0CB2FB387}" type="presParOf" srcId="{02767414-92B8-481D-8B49-43CEE84C5210}" destId="{A05F097D-B1CA-44FD-85CE-66B292D586E8}" srcOrd="0" destOrd="0" presId="urn:microsoft.com/office/officeart/2005/8/layout/hierarchy1"/>
    <dgm:cxn modelId="{E325B5C6-1C3F-4438-843D-2CE7B535D817}" type="presParOf" srcId="{A05F097D-B1CA-44FD-85CE-66B292D586E8}" destId="{A0EFD7E3-DDAA-4900-A004-0B19DB3BE8DB}" srcOrd="0" destOrd="0" presId="urn:microsoft.com/office/officeart/2005/8/layout/hierarchy1"/>
    <dgm:cxn modelId="{A69AF5FB-09DA-41A0-AC46-A6923B686ABE}" type="presParOf" srcId="{A05F097D-B1CA-44FD-85CE-66B292D586E8}" destId="{EE5F0B24-982E-491C-96AD-3EBC0F7134A2}" srcOrd="1" destOrd="0" presId="urn:microsoft.com/office/officeart/2005/8/layout/hierarchy1"/>
    <dgm:cxn modelId="{27E18DA9-4995-45BC-942E-188408874C50}" type="presParOf" srcId="{02767414-92B8-481D-8B49-43CEE84C5210}" destId="{49A34999-63B9-4C11-9EB3-861F8F6223CC}" srcOrd="1" destOrd="0" presId="urn:microsoft.com/office/officeart/2005/8/layout/hierarchy1"/>
    <dgm:cxn modelId="{92F4FE4C-3855-468E-8AEB-B4FED3480B94}" type="presParOf" srcId="{306295DC-2BEA-4421-BB66-67DF7D67D7E2}" destId="{8E193606-2059-4561-AA63-CAD9C716286B}" srcOrd="1" destOrd="0" presId="urn:microsoft.com/office/officeart/2005/8/layout/hierarchy1"/>
    <dgm:cxn modelId="{2F164203-9259-4114-A61E-AB6189E1B409}" type="presParOf" srcId="{8E193606-2059-4561-AA63-CAD9C716286B}" destId="{BA8CE284-799B-4B58-BD82-496BB9C9D635}" srcOrd="0" destOrd="0" presId="urn:microsoft.com/office/officeart/2005/8/layout/hierarchy1"/>
    <dgm:cxn modelId="{E83E64DC-0E40-456B-B7BC-7AF9DA54AF9E}" type="presParOf" srcId="{BA8CE284-799B-4B58-BD82-496BB9C9D635}" destId="{9DD01115-6B73-47C6-8CDD-BFDB82C8DAC6}" srcOrd="0" destOrd="0" presId="urn:microsoft.com/office/officeart/2005/8/layout/hierarchy1"/>
    <dgm:cxn modelId="{39836772-D061-4E99-A8FA-24ADEC57A47F}" type="presParOf" srcId="{BA8CE284-799B-4B58-BD82-496BB9C9D635}" destId="{C0673D1C-4A97-4907-9789-9B15DEFFEC1E}" srcOrd="1" destOrd="0" presId="urn:microsoft.com/office/officeart/2005/8/layout/hierarchy1"/>
    <dgm:cxn modelId="{383D317D-8190-4556-B59A-CA317582F413}" type="presParOf" srcId="{8E193606-2059-4561-AA63-CAD9C716286B}" destId="{290BFEDF-480F-4C34-8194-177F93BC687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4B9AF6-FEC0-4060-8AB7-17FED70C863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12FB16C-D33C-4780-AE9F-BCCBCA9432F6}">
      <dgm:prSet custT="1"/>
      <dgm:spPr/>
      <dgm:t>
        <a:bodyPr/>
        <a:lstStyle/>
        <a:p>
          <a:r>
            <a:rPr lang="en-US" sz="6000" b="0" i="0" baseline="0" dirty="0">
              <a:latin typeface="Helvetica" panose="020B0604020202020204" pitchFamily="34" charset="0"/>
              <a:cs typeface="Helvetica" panose="020B0604020202020204" pitchFamily="34" charset="0"/>
            </a:rPr>
            <a:t>P.I.N</a:t>
          </a:r>
          <a:endParaRPr lang="en-US" sz="6000" dirty="0">
            <a:latin typeface="Helvetica" panose="020B0604020202020204" pitchFamily="34" charset="0"/>
            <a:cs typeface="Helvetica" panose="020B0604020202020204" pitchFamily="34" charset="0"/>
          </a:endParaRPr>
        </a:p>
      </dgm:t>
    </dgm:pt>
    <dgm:pt modelId="{E4DB1288-97F6-4303-9401-15FA6B0B834E}" type="parTrans" cxnId="{E6E5743A-E29D-4491-AF82-AEBF48808F4A}">
      <dgm:prSet/>
      <dgm:spPr/>
      <dgm:t>
        <a:bodyPr/>
        <a:lstStyle/>
        <a:p>
          <a:endParaRPr lang="en-US"/>
        </a:p>
      </dgm:t>
    </dgm:pt>
    <dgm:pt modelId="{2F04DBC3-79A5-4CF3-A152-D69A6E7A1BBB}" type="sibTrans" cxnId="{E6E5743A-E29D-4491-AF82-AEBF48808F4A}">
      <dgm:prSet/>
      <dgm:spPr/>
      <dgm:t>
        <a:bodyPr/>
        <a:lstStyle/>
        <a:p>
          <a:endParaRPr lang="en-US"/>
        </a:p>
      </dgm:t>
    </dgm:pt>
    <dgm:pt modelId="{BF75F1C1-B21E-493D-8BD9-5F72E610D98D}">
      <dgm:prSet/>
      <dgm:spPr/>
      <dgm:t>
        <a:bodyPr/>
        <a:lstStyle/>
        <a:p>
          <a:r>
            <a:rPr lang="en-US" b="1" i="0" baseline="0" dirty="0">
              <a:latin typeface="Helvetica" panose="020B0604020202020204" pitchFamily="34" charset="0"/>
              <a:cs typeface="Helvetica" panose="020B0604020202020204" pitchFamily="34" charset="0"/>
            </a:rPr>
            <a:t>P</a:t>
          </a:r>
          <a:r>
            <a:rPr lang="en-US" b="0" i="0" baseline="0" dirty="0">
              <a:latin typeface="Helvetica" panose="020B0604020202020204" pitchFamily="34" charset="0"/>
              <a:cs typeface="Helvetica" panose="020B0604020202020204" pitchFamily="34" charset="0"/>
            </a:rPr>
            <a:t>ROTECTION </a:t>
          </a:r>
          <a:r>
            <a:rPr lang="en-US" b="1" i="0" baseline="0" dirty="0">
              <a:latin typeface="Helvetica" panose="020B0604020202020204" pitchFamily="34" charset="0"/>
              <a:cs typeface="Helvetica" panose="020B0604020202020204" pitchFamily="34" charset="0"/>
            </a:rPr>
            <a:t>I</a:t>
          </a:r>
          <a:r>
            <a:rPr lang="en-US" b="0" i="0" baseline="0" dirty="0">
              <a:latin typeface="Helvetica" panose="020B0604020202020204" pitchFamily="34" charset="0"/>
              <a:cs typeface="Helvetica" panose="020B0604020202020204" pitchFamily="34" charset="0"/>
            </a:rPr>
            <a:t>NCOME </a:t>
          </a:r>
          <a:r>
            <a:rPr lang="en-US" b="1" i="0" baseline="0" dirty="0">
              <a:latin typeface="Helvetica" panose="020B0604020202020204" pitchFamily="34" charset="0"/>
              <a:cs typeface="Helvetica" panose="020B0604020202020204" pitchFamily="34" charset="0"/>
            </a:rPr>
            <a:t>N</a:t>
          </a:r>
          <a:r>
            <a:rPr lang="en-US" b="0" i="0" baseline="0" dirty="0">
              <a:latin typeface="Helvetica" panose="020B0604020202020204" pitchFamily="34" charset="0"/>
              <a:cs typeface="Helvetica" panose="020B0604020202020204" pitchFamily="34" charset="0"/>
            </a:rPr>
            <a:t>UMBER</a:t>
          </a:r>
          <a:endParaRPr lang="en-US" dirty="0">
            <a:latin typeface="Helvetica" panose="020B0604020202020204" pitchFamily="34" charset="0"/>
            <a:cs typeface="Helvetica" panose="020B0604020202020204" pitchFamily="34" charset="0"/>
          </a:endParaRPr>
        </a:p>
      </dgm:t>
    </dgm:pt>
    <dgm:pt modelId="{7107B62D-1885-4043-915A-DC33C8E01845}" type="parTrans" cxnId="{44197CC1-8A77-4EEA-9A07-ABED37B61FD6}">
      <dgm:prSet/>
      <dgm:spPr/>
      <dgm:t>
        <a:bodyPr/>
        <a:lstStyle/>
        <a:p>
          <a:endParaRPr lang="en-US"/>
        </a:p>
      </dgm:t>
    </dgm:pt>
    <dgm:pt modelId="{33AD2E81-59F3-4B7D-826B-767E595671FC}" type="sibTrans" cxnId="{44197CC1-8A77-4EEA-9A07-ABED37B61FD6}">
      <dgm:prSet/>
      <dgm:spPr/>
      <dgm:t>
        <a:bodyPr/>
        <a:lstStyle/>
        <a:p>
          <a:endParaRPr lang="en-US"/>
        </a:p>
      </dgm:t>
    </dgm:pt>
    <dgm:pt modelId="{306295DC-2BEA-4421-BB66-67DF7D67D7E2}" type="pres">
      <dgm:prSet presAssocID="{394B9AF6-FEC0-4060-8AB7-17FED70C863E}" presName="hierChild1" presStyleCnt="0">
        <dgm:presLayoutVars>
          <dgm:chPref val="1"/>
          <dgm:dir/>
          <dgm:animOne val="branch"/>
          <dgm:animLvl val="lvl"/>
          <dgm:resizeHandles/>
        </dgm:presLayoutVars>
      </dgm:prSet>
      <dgm:spPr/>
    </dgm:pt>
    <dgm:pt modelId="{02767414-92B8-481D-8B49-43CEE84C5210}" type="pres">
      <dgm:prSet presAssocID="{012FB16C-D33C-4780-AE9F-BCCBCA9432F6}" presName="hierRoot1" presStyleCnt="0"/>
      <dgm:spPr/>
    </dgm:pt>
    <dgm:pt modelId="{A05F097D-B1CA-44FD-85CE-66B292D586E8}" type="pres">
      <dgm:prSet presAssocID="{012FB16C-D33C-4780-AE9F-BCCBCA9432F6}" presName="composite" presStyleCnt="0"/>
      <dgm:spPr/>
    </dgm:pt>
    <dgm:pt modelId="{A0EFD7E3-DDAA-4900-A004-0B19DB3BE8DB}" type="pres">
      <dgm:prSet presAssocID="{012FB16C-D33C-4780-AE9F-BCCBCA9432F6}" presName="background" presStyleLbl="node0" presStyleIdx="0" presStyleCnt="2"/>
      <dgm:spPr/>
    </dgm:pt>
    <dgm:pt modelId="{EE5F0B24-982E-491C-96AD-3EBC0F7134A2}" type="pres">
      <dgm:prSet presAssocID="{012FB16C-D33C-4780-AE9F-BCCBCA9432F6}" presName="text" presStyleLbl="fgAcc0" presStyleIdx="0" presStyleCnt="2" custScaleX="110763" custScaleY="62200" custLinFactNeighborX="1763" custLinFactNeighborY="6975">
        <dgm:presLayoutVars>
          <dgm:chPref val="3"/>
        </dgm:presLayoutVars>
      </dgm:prSet>
      <dgm:spPr/>
    </dgm:pt>
    <dgm:pt modelId="{49A34999-63B9-4C11-9EB3-861F8F6223CC}" type="pres">
      <dgm:prSet presAssocID="{012FB16C-D33C-4780-AE9F-BCCBCA9432F6}" presName="hierChild2" presStyleCnt="0"/>
      <dgm:spPr/>
    </dgm:pt>
    <dgm:pt modelId="{3D37D493-DF6A-4DC3-8484-CF178113D01B}" type="pres">
      <dgm:prSet presAssocID="{BF75F1C1-B21E-493D-8BD9-5F72E610D98D}" presName="hierRoot1" presStyleCnt="0"/>
      <dgm:spPr/>
    </dgm:pt>
    <dgm:pt modelId="{B524B312-7015-4204-BDB6-B56C96E2A021}" type="pres">
      <dgm:prSet presAssocID="{BF75F1C1-B21E-493D-8BD9-5F72E610D98D}" presName="composite" presStyleCnt="0"/>
      <dgm:spPr/>
    </dgm:pt>
    <dgm:pt modelId="{B9B2F790-0B7C-40A9-83B4-20DE57764883}" type="pres">
      <dgm:prSet presAssocID="{BF75F1C1-B21E-493D-8BD9-5F72E610D98D}" presName="background" presStyleLbl="node0" presStyleIdx="1" presStyleCnt="2"/>
      <dgm:spPr/>
    </dgm:pt>
    <dgm:pt modelId="{85AA2462-DA8A-43B4-8DE9-420BDE2119C8}" type="pres">
      <dgm:prSet presAssocID="{BF75F1C1-B21E-493D-8BD9-5F72E610D98D}" presName="text" presStyleLbl="fgAcc0" presStyleIdx="1" presStyleCnt="2" custScaleY="68526" custLinFactNeighborX="7748" custLinFactNeighborY="-7378">
        <dgm:presLayoutVars>
          <dgm:chPref val="3"/>
        </dgm:presLayoutVars>
      </dgm:prSet>
      <dgm:spPr/>
    </dgm:pt>
    <dgm:pt modelId="{960F1F95-3973-41CA-B3A0-7BD22AF36AF9}" type="pres">
      <dgm:prSet presAssocID="{BF75F1C1-B21E-493D-8BD9-5F72E610D98D}" presName="hierChild2" presStyleCnt="0"/>
      <dgm:spPr/>
    </dgm:pt>
  </dgm:ptLst>
  <dgm:cxnLst>
    <dgm:cxn modelId="{F1900D08-3369-4C7A-9E7C-E27DBDBBFFF8}" type="presOf" srcId="{012FB16C-D33C-4780-AE9F-BCCBCA9432F6}" destId="{EE5F0B24-982E-491C-96AD-3EBC0F7134A2}" srcOrd="0" destOrd="0" presId="urn:microsoft.com/office/officeart/2005/8/layout/hierarchy1"/>
    <dgm:cxn modelId="{E6E5743A-E29D-4491-AF82-AEBF48808F4A}" srcId="{394B9AF6-FEC0-4060-8AB7-17FED70C863E}" destId="{012FB16C-D33C-4780-AE9F-BCCBCA9432F6}" srcOrd="0" destOrd="0" parTransId="{E4DB1288-97F6-4303-9401-15FA6B0B834E}" sibTransId="{2F04DBC3-79A5-4CF3-A152-D69A6E7A1BBB}"/>
    <dgm:cxn modelId="{1434469F-CA73-4A15-B698-6B36164EBDDB}" type="presOf" srcId="{BF75F1C1-B21E-493D-8BD9-5F72E610D98D}" destId="{85AA2462-DA8A-43B4-8DE9-420BDE2119C8}" srcOrd="0" destOrd="0" presId="urn:microsoft.com/office/officeart/2005/8/layout/hierarchy1"/>
    <dgm:cxn modelId="{44197CC1-8A77-4EEA-9A07-ABED37B61FD6}" srcId="{394B9AF6-FEC0-4060-8AB7-17FED70C863E}" destId="{BF75F1C1-B21E-493D-8BD9-5F72E610D98D}" srcOrd="1" destOrd="0" parTransId="{7107B62D-1885-4043-915A-DC33C8E01845}" sibTransId="{33AD2E81-59F3-4B7D-826B-767E595671FC}"/>
    <dgm:cxn modelId="{674E21D2-C3CA-4082-A87E-8B592AD7EA65}" type="presOf" srcId="{394B9AF6-FEC0-4060-8AB7-17FED70C863E}" destId="{306295DC-2BEA-4421-BB66-67DF7D67D7E2}" srcOrd="0" destOrd="0" presId="urn:microsoft.com/office/officeart/2005/8/layout/hierarchy1"/>
    <dgm:cxn modelId="{E0E31D49-DC49-4D4A-B149-EA1630660BFA}" type="presParOf" srcId="{306295DC-2BEA-4421-BB66-67DF7D67D7E2}" destId="{02767414-92B8-481D-8B49-43CEE84C5210}" srcOrd="0" destOrd="0" presId="urn:microsoft.com/office/officeart/2005/8/layout/hierarchy1"/>
    <dgm:cxn modelId="{4EB96A4C-8D42-4E5E-9033-3AD0CB2FB387}" type="presParOf" srcId="{02767414-92B8-481D-8B49-43CEE84C5210}" destId="{A05F097D-B1CA-44FD-85CE-66B292D586E8}" srcOrd="0" destOrd="0" presId="urn:microsoft.com/office/officeart/2005/8/layout/hierarchy1"/>
    <dgm:cxn modelId="{E325B5C6-1C3F-4438-843D-2CE7B535D817}" type="presParOf" srcId="{A05F097D-B1CA-44FD-85CE-66B292D586E8}" destId="{A0EFD7E3-DDAA-4900-A004-0B19DB3BE8DB}" srcOrd="0" destOrd="0" presId="urn:microsoft.com/office/officeart/2005/8/layout/hierarchy1"/>
    <dgm:cxn modelId="{A69AF5FB-09DA-41A0-AC46-A6923B686ABE}" type="presParOf" srcId="{A05F097D-B1CA-44FD-85CE-66B292D586E8}" destId="{EE5F0B24-982E-491C-96AD-3EBC0F7134A2}" srcOrd="1" destOrd="0" presId="urn:microsoft.com/office/officeart/2005/8/layout/hierarchy1"/>
    <dgm:cxn modelId="{27E18DA9-4995-45BC-942E-188408874C50}" type="presParOf" srcId="{02767414-92B8-481D-8B49-43CEE84C5210}" destId="{49A34999-63B9-4C11-9EB3-861F8F6223CC}" srcOrd="1" destOrd="0" presId="urn:microsoft.com/office/officeart/2005/8/layout/hierarchy1"/>
    <dgm:cxn modelId="{43F1FA94-C8B7-43E3-91DC-190876E51B12}" type="presParOf" srcId="{306295DC-2BEA-4421-BB66-67DF7D67D7E2}" destId="{3D37D493-DF6A-4DC3-8484-CF178113D01B}" srcOrd="1" destOrd="0" presId="urn:microsoft.com/office/officeart/2005/8/layout/hierarchy1"/>
    <dgm:cxn modelId="{265825D3-C835-4689-AFD4-C59BEF56E7A4}" type="presParOf" srcId="{3D37D493-DF6A-4DC3-8484-CF178113D01B}" destId="{B524B312-7015-4204-BDB6-B56C96E2A021}" srcOrd="0" destOrd="0" presId="urn:microsoft.com/office/officeart/2005/8/layout/hierarchy1"/>
    <dgm:cxn modelId="{F8C0A2C7-57CB-497D-B31C-CBDE31A76044}" type="presParOf" srcId="{B524B312-7015-4204-BDB6-B56C96E2A021}" destId="{B9B2F790-0B7C-40A9-83B4-20DE57764883}" srcOrd="0" destOrd="0" presId="urn:microsoft.com/office/officeart/2005/8/layout/hierarchy1"/>
    <dgm:cxn modelId="{7A27F1E1-215F-4397-9568-AEE26BA43D34}" type="presParOf" srcId="{B524B312-7015-4204-BDB6-B56C96E2A021}" destId="{85AA2462-DA8A-43B4-8DE9-420BDE2119C8}" srcOrd="1" destOrd="0" presId="urn:microsoft.com/office/officeart/2005/8/layout/hierarchy1"/>
    <dgm:cxn modelId="{97C53085-2A76-4AB8-9223-0FDC89DF1223}" type="presParOf" srcId="{3D37D493-DF6A-4DC3-8484-CF178113D01B}" destId="{960F1F95-3973-41CA-B3A0-7BD22AF36AF9}"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FD7E3-DDAA-4900-A004-0B19DB3BE8DB}">
      <dsp:nvSpPr>
        <dsp:cNvPr id="0" name=""/>
        <dsp:cNvSpPr/>
      </dsp:nvSpPr>
      <dsp:spPr>
        <a:xfrm>
          <a:off x="-121843" y="313064"/>
          <a:ext cx="2414336" cy="7746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5F0B24-982E-491C-96AD-3EBC0F7134A2}">
      <dsp:nvSpPr>
        <dsp:cNvPr id="0" name=""/>
        <dsp:cNvSpPr/>
      </dsp:nvSpPr>
      <dsp:spPr>
        <a:xfrm>
          <a:off x="59994" y="485811"/>
          <a:ext cx="2414336" cy="7746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0" i="0" kern="1200" baseline="0" dirty="0">
              <a:latin typeface="Helvetica" panose="020B0604020202020204" pitchFamily="34" charset="0"/>
              <a:cs typeface="Helvetica" panose="020B0604020202020204" pitchFamily="34" charset="0"/>
            </a:rPr>
            <a:t>F.I.N</a:t>
          </a:r>
          <a:endParaRPr lang="en-US" sz="6000" kern="1200" dirty="0">
            <a:latin typeface="Helvetica" panose="020B0604020202020204" pitchFamily="34" charset="0"/>
            <a:cs typeface="Helvetica" panose="020B0604020202020204" pitchFamily="34" charset="0"/>
          </a:endParaRPr>
        </a:p>
      </dsp:txBody>
      <dsp:txXfrm>
        <a:off x="82683" y="508500"/>
        <a:ext cx="2368958" cy="729269"/>
      </dsp:txXfrm>
    </dsp:sp>
    <dsp:sp modelId="{9DD01115-6B73-47C6-8CDD-BFDB82C8DAC6}">
      <dsp:nvSpPr>
        <dsp:cNvPr id="0" name=""/>
        <dsp:cNvSpPr/>
      </dsp:nvSpPr>
      <dsp:spPr>
        <a:xfrm>
          <a:off x="2780319" y="352855"/>
          <a:ext cx="2409361" cy="1039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673D1C-4A97-4907-9789-9B15DEFFEC1E}">
      <dsp:nvSpPr>
        <dsp:cNvPr id="0" name=""/>
        <dsp:cNvSpPr/>
      </dsp:nvSpPr>
      <dsp:spPr>
        <a:xfrm>
          <a:off x="2962158" y="525602"/>
          <a:ext cx="2409361" cy="1039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baseline="0" dirty="0">
              <a:latin typeface="Helvetica" panose="020B0604020202020204" pitchFamily="34" charset="0"/>
              <a:cs typeface="Helvetica" panose="020B0604020202020204" pitchFamily="34" charset="0"/>
            </a:rPr>
            <a:t>F</a:t>
          </a:r>
          <a:r>
            <a:rPr lang="en-US" sz="2000" b="0" i="0" kern="1200" baseline="0" dirty="0">
              <a:latin typeface="Helvetica" panose="020B0604020202020204" pitchFamily="34" charset="0"/>
              <a:cs typeface="Helvetica" panose="020B0604020202020204" pitchFamily="34" charset="0"/>
            </a:rPr>
            <a:t>INANCIAL </a:t>
          </a:r>
          <a:r>
            <a:rPr lang="en-US" sz="2000" b="1" i="0" kern="1200" baseline="0" dirty="0">
              <a:latin typeface="Helvetica" panose="020B0604020202020204" pitchFamily="34" charset="0"/>
              <a:cs typeface="Helvetica" panose="020B0604020202020204" pitchFamily="34" charset="0"/>
            </a:rPr>
            <a:t>I</a:t>
          </a:r>
          <a:r>
            <a:rPr lang="en-US" sz="2000" b="0" i="0" kern="1200" baseline="0" dirty="0">
              <a:latin typeface="Helvetica" panose="020B0604020202020204" pitchFamily="34" charset="0"/>
              <a:cs typeface="Helvetica" panose="020B0604020202020204" pitchFamily="34" charset="0"/>
            </a:rPr>
            <a:t>NDEPENDENCE </a:t>
          </a:r>
          <a:r>
            <a:rPr lang="en-US" sz="2000" b="1" i="0" kern="1200" baseline="0" dirty="0">
              <a:latin typeface="Helvetica" panose="020B0604020202020204" pitchFamily="34" charset="0"/>
              <a:cs typeface="Helvetica" panose="020B0604020202020204" pitchFamily="34" charset="0"/>
            </a:rPr>
            <a:t>N</a:t>
          </a:r>
          <a:r>
            <a:rPr lang="en-US" sz="2000" b="0" i="0" kern="1200" baseline="0" dirty="0">
              <a:latin typeface="Helvetica" panose="020B0604020202020204" pitchFamily="34" charset="0"/>
              <a:cs typeface="Helvetica" panose="020B0604020202020204" pitchFamily="34" charset="0"/>
            </a:rPr>
            <a:t>UMBER</a:t>
          </a:r>
        </a:p>
      </dsp:txBody>
      <dsp:txXfrm>
        <a:off x="2992595" y="556039"/>
        <a:ext cx="2348487" cy="9783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FD7E3-DDAA-4900-A004-0B19DB3BE8DB}">
      <dsp:nvSpPr>
        <dsp:cNvPr id="0" name=""/>
        <dsp:cNvSpPr/>
      </dsp:nvSpPr>
      <dsp:spPr>
        <a:xfrm>
          <a:off x="40538" y="432046"/>
          <a:ext cx="2502900" cy="8925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5F0B24-982E-491C-96AD-3EBC0F7134A2}">
      <dsp:nvSpPr>
        <dsp:cNvPr id="0" name=""/>
        <dsp:cNvSpPr/>
      </dsp:nvSpPr>
      <dsp:spPr>
        <a:xfrm>
          <a:off x="291615" y="670569"/>
          <a:ext cx="2502900" cy="8925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0" i="0" kern="1200" baseline="0" dirty="0">
              <a:latin typeface="Helvetica" panose="020B0604020202020204" pitchFamily="34" charset="0"/>
              <a:cs typeface="Helvetica" panose="020B0604020202020204" pitchFamily="34" charset="0"/>
            </a:rPr>
            <a:t>P.I.N</a:t>
          </a:r>
          <a:endParaRPr lang="en-US" sz="6000" kern="1200" dirty="0">
            <a:latin typeface="Helvetica" panose="020B0604020202020204" pitchFamily="34" charset="0"/>
            <a:cs typeface="Helvetica" panose="020B0604020202020204" pitchFamily="34" charset="0"/>
          </a:endParaRPr>
        </a:p>
      </dsp:txBody>
      <dsp:txXfrm>
        <a:off x="317756" y="696710"/>
        <a:ext cx="2450618" cy="840227"/>
      </dsp:txXfrm>
    </dsp:sp>
    <dsp:sp modelId="{B9B2F790-0B7C-40A9-83B4-20DE57764883}">
      <dsp:nvSpPr>
        <dsp:cNvPr id="0" name=""/>
        <dsp:cNvSpPr/>
      </dsp:nvSpPr>
      <dsp:spPr>
        <a:xfrm>
          <a:off x="3006454" y="226094"/>
          <a:ext cx="2259690" cy="9832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AA2462-DA8A-43B4-8DE9-420BDE2119C8}">
      <dsp:nvSpPr>
        <dsp:cNvPr id="0" name=""/>
        <dsp:cNvSpPr/>
      </dsp:nvSpPr>
      <dsp:spPr>
        <a:xfrm>
          <a:off x="3257531" y="464617"/>
          <a:ext cx="2259690" cy="9832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kern="1200" baseline="0" dirty="0">
              <a:latin typeface="Helvetica" panose="020B0604020202020204" pitchFamily="34" charset="0"/>
              <a:cs typeface="Helvetica" panose="020B0604020202020204" pitchFamily="34" charset="0"/>
            </a:rPr>
            <a:t>P</a:t>
          </a:r>
          <a:r>
            <a:rPr lang="en-US" sz="1900" b="0" i="0" kern="1200" baseline="0" dirty="0">
              <a:latin typeface="Helvetica" panose="020B0604020202020204" pitchFamily="34" charset="0"/>
              <a:cs typeface="Helvetica" panose="020B0604020202020204" pitchFamily="34" charset="0"/>
            </a:rPr>
            <a:t>ROTECTION </a:t>
          </a:r>
          <a:r>
            <a:rPr lang="en-US" sz="1900" b="1" i="0" kern="1200" baseline="0" dirty="0">
              <a:latin typeface="Helvetica" panose="020B0604020202020204" pitchFamily="34" charset="0"/>
              <a:cs typeface="Helvetica" panose="020B0604020202020204" pitchFamily="34" charset="0"/>
            </a:rPr>
            <a:t>I</a:t>
          </a:r>
          <a:r>
            <a:rPr lang="en-US" sz="1900" b="0" i="0" kern="1200" baseline="0" dirty="0">
              <a:latin typeface="Helvetica" panose="020B0604020202020204" pitchFamily="34" charset="0"/>
              <a:cs typeface="Helvetica" panose="020B0604020202020204" pitchFamily="34" charset="0"/>
            </a:rPr>
            <a:t>NCOME </a:t>
          </a:r>
          <a:r>
            <a:rPr lang="en-US" sz="1900" b="1" i="0" kern="1200" baseline="0" dirty="0">
              <a:latin typeface="Helvetica" panose="020B0604020202020204" pitchFamily="34" charset="0"/>
              <a:cs typeface="Helvetica" panose="020B0604020202020204" pitchFamily="34" charset="0"/>
            </a:rPr>
            <a:t>N</a:t>
          </a:r>
          <a:r>
            <a:rPr lang="en-US" sz="1900" b="0" i="0" kern="1200" baseline="0" dirty="0">
              <a:latin typeface="Helvetica" panose="020B0604020202020204" pitchFamily="34" charset="0"/>
              <a:cs typeface="Helvetica" panose="020B0604020202020204" pitchFamily="34" charset="0"/>
            </a:rPr>
            <a:t>UMBER</a:t>
          </a:r>
          <a:endParaRPr lang="en-US" sz="1900" kern="1200" dirty="0">
            <a:latin typeface="Helvetica" panose="020B0604020202020204" pitchFamily="34" charset="0"/>
            <a:cs typeface="Helvetica" panose="020B0604020202020204" pitchFamily="34" charset="0"/>
          </a:endParaRPr>
        </a:p>
      </dsp:txBody>
      <dsp:txXfrm>
        <a:off x="3286330" y="493416"/>
        <a:ext cx="2202092" cy="92568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C4EEC-A744-4537-9ECF-6B9E42A183C1}" type="datetimeFigureOut">
              <a:rPr lang="en-US" smtClean="0"/>
              <a:t>5/20/2025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32CBF-AF88-420A-96BC-BF7F9442C81A}" type="slidenum">
              <a:rPr lang="en-US" smtClean="0"/>
              <a:t>‹#›</a:t>
            </a:fld>
            <a:endParaRPr lang="en-US"/>
          </a:p>
        </p:txBody>
      </p:sp>
    </p:spTree>
    <p:extLst>
      <p:ext uri="{BB962C8B-B14F-4D97-AF65-F5344CB8AC3E}">
        <p14:creationId xmlns:p14="http://schemas.microsoft.com/office/powerpoint/2010/main" val="1820069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xfrm>
            <a:off x="-1454150" y="909638"/>
            <a:ext cx="8080375" cy="4546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42B842-23B6-A94A-90D6-0B8AEE8FCEC8}" type="slidenum">
              <a:rPr kumimoji="0" lang="en-US" sz="1200" b="0" i="0" u="none" strike="noStrike" kern="1200" cap="none" spc="0" normalizeH="0" baseline="0" noProof="0">
                <a:ln>
                  <a:noFill/>
                </a:ln>
                <a:solidFill>
                  <a:prstClr val="black"/>
                </a:solidFill>
                <a:effectLst/>
                <a:uLnTx/>
                <a:uFillTx/>
                <a:latin typeface="Calibri" charset="0"/>
                <a:ea typeface="MS PGothic"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charset="0"/>
              <a:ea typeface="MS PGothic" charset="0"/>
              <a:cs typeface="Arial" charset="0"/>
            </a:endParaRPr>
          </a:p>
        </p:txBody>
      </p:sp>
    </p:spTree>
    <p:extLst>
      <p:ext uri="{BB962C8B-B14F-4D97-AF65-F5344CB8AC3E}">
        <p14:creationId xmlns:p14="http://schemas.microsoft.com/office/powerpoint/2010/main" val="102687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5576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1099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45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396806198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63221896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353049385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2634068362"/>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824025614"/>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427249840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85409189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170946479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0648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1182738882"/>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290087508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2249302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Slide Number Placeholder 6"/>
          <p:cNvSpPr>
            <a:spLocks noGrp="1" noChangeArrowheads="1"/>
          </p:cNvSpPr>
          <p:nvPr>
            <p:ph type="sldNum" sz="quarter" idx="10"/>
          </p:nvPr>
        </p:nvSpPr>
        <p:spPr>
          <a:xfrm>
            <a:off x="0" y="6492875"/>
            <a:ext cx="2844800" cy="365125"/>
          </a:xfrm>
          <a:prstGeom prst="rect">
            <a:avLst/>
          </a:prstGeom>
        </p:spPr>
        <p:txBody>
          <a:bodyPr/>
          <a:lstStyle>
            <a:lvl1pPr>
              <a:defRPr/>
            </a:lvl1pPr>
          </a:lstStyle>
          <a:p>
            <a:pPr>
              <a:defRPr/>
            </a:pPr>
            <a:fld id="{2ADC2A54-91DF-4D18-ACFD-8AFC0BB40D4B}" type="slidenum">
              <a:rPr lang="en-US"/>
              <a:pPr>
                <a:defRPr/>
              </a:pPr>
              <a:t>‹#›</a:t>
            </a:fld>
            <a:endParaRPr lang="en-US" dirty="0"/>
          </a:p>
        </p:txBody>
      </p:sp>
    </p:spTree>
    <p:extLst>
      <p:ext uri="{BB962C8B-B14F-4D97-AF65-F5344CB8AC3E}">
        <p14:creationId xmlns:p14="http://schemas.microsoft.com/office/powerpoint/2010/main" val="233753900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6FAA4-E1DA-507E-3F0B-8A2067DE4F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5E9584-7458-3EF6-7902-4C149132B4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2AB1A8-5D4B-4A56-0889-A49FCB31DE9C}"/>
              </a:ext>
            </a:extLst>
          </p:cNvPr>
          <p:cNvSpPr>
            <a:spLocks noGrp="1"/>
          </p:cNvSpPr>
          <p:nvPr>
            <p:ph type="dt" sz="half" idx="10"/>
          </p:nvPr>
        </p:nvSpPr>
        <p:spPr/>
        <p:txBody>
          <a:bodyPr/>
          <a:lstStyle/>
          <a:p>
            <a:fld id="{CE09D66D-6B52-4686-811F-B551E1D7120A}" type="datetimeFigureOut">
              <a:rPr lang="en-US" smtClean="0"/>
              <a:t>5/20/2025</a:t>
            </a:fld>
            <a:endParaRPr lang="en-US"/>
          </a:p>
        </p:txBody>
      </p:sp>
      <p:sp>
        <p:nvSpPr>
          <p:cNvPr id="5" name="Footer Placeholder 4">
            <a:extLst>
              <a:ext uri="{FF2B5EF4-FFF2-40B4-BE49-F238E27FC236}">
                <a16:creationId xmlns:a16="http://schemas.microsoft.com/office/drawing/2014/main" id="{D467441A-AE47-8E65-9F10-5B3E680AC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3F6A6-6EEE-9FEE-D6FB-CB767D5D2CE9}"/>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4089187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14B4-0731-0D90-17C6-2A06D271BD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FB3163-0E47-0DA6-325F-7B71025B91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FF6269-923C-3E5A-6897-2D98DBED6B67}"/>
              </a:ext>
            </a:extLst>
          </p:cNvPr>
          <p:cNvSpPr>
            <a:spLocks noGrp="1"/>
          </p:cNvSpPr>
          <p:nvPr>
            <p:ph type="dt" sz="half" idx="10"/>
          </p:nvPr>
        </p:nvSpPr>
        <p:spPr/>
        <p:txBody>
          <a:bodyPr/>
          <a:lstStyle/>
          <a:p>
            <a:fld id="{CE09D66D-6B52-4686-811F-B551E1D7120A}" type="datetimeFigureOut">
              <a:rPr lang="en-US" smtClean="0"/>
              <a:t>5/20/2025</a:t>
            </a:fld>
            <a:endParaRPr lang="en-US"/>
          </a:p>
        </p:txBody>
      </p:sp>
      <p:sp>
        <p:nvSpPr>
          <p:cNvPr id="5" name="Footer Placeholder 4">
            <a:extLst>
              <a:ext uri="{FF2B5EF4-FFF2-40B4-BE49-F238E27FC236}">
                <a16:creationId xmlns:a16="http://schemas.microsoft.com/office/drawing/2014/main" id="{5C481DCA-DC50-9254-5D26-3D9116F26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F2EF0-A04D-10C5-E3C9-10606A2DC0A8}"/>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29344315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3EF09-18BD-AD1F-F5F7-E3B61BB430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C21FE3-E21E-4482-EF80-D97AC0B05C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ADF8E1-1FA5-042D-7199-6374FC49ACA7}"/>
              </a:ext>
            </a:extLst>
          </p:cNvPr>
          <p:cNvSpPr>
            <a:spLocks noGrp="1"/>
          </p:cNvSpPr>
          <p:nvPr>
            <p:ph type="dt" sz="half" idx="10"/>
          </p:nvPr>
        </p:nvSpPr>
        <p:spPr/>
        <p:txBody>
          <a:bodyPr/>
          <a:lstStyle/>
          <a:p>
            <a:fld id="{CE09D66D-6B52-4686-811F-B551E1D7120A}" type="datetimeFigureOut">
              <a:rPr lang="en-US" smtClean="0"/>
              <a:t>5/20/2025</a:t>
            </a:fld>
            <a:endParaRPr lang="en-US"/>
          </a:p>
        </p:txBody>
      </p:sp>
      <p:sp>
        <p:nvSpPr>
          <p:cNvPr id="5" name="Footer Placeholder 4">
            <a:extLst>
              <a:ext uri="{FF2B5EF4-FFF2-40B4-BE49-F238E27FC236}">
                <a16:creationId xmlns:a16="http://schemas.microsoft.com/office/drawing/2014/main" id="{9D496B23-4022-2E68-598B-39758C933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B889D-7F54-7294-D0F4-50EE74A0F20A}"/>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751213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FD343-431B-D556-029B-B67F19B8C7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46DB9E-5F84-40B3-BB91-834CF10F7C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A9902D-C96D-ED86-80F0-2A5C7DDB0F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3B38A1-4424-7902-FCA2-A5578B1B277D}"/>
              </a:ext>
            </a:extLst>
          </p:cNvPr>
          <p:cNvSpPr>
            <a:spLocks noGrp="1"/>
          </p:cNvSpPr>
          <p:nvPr>
            <p:ph type="dt" sz="half" idx="10"/>
          </p:nvPr>
        </p:nvSpPr>
        <p:spPr/>
        <p:txBody>
          <a:bodyPr/>
          <a:lstStyle/>
          <a:p>
            <a:fld id="{CE09D66D-6B52-4686-811F-B551E1D7120A}" type="datetimeFigureOut">
              <a:rPr lang="en-US" smtClean="0"/>
              <a:t>5/20/2025</a:t>
            </a:fld>
            <a:endParaRPr lang="en-US"/>
          </a:p>
        </p:txBody>
      </p:sp>
      <p:sp>
        <p:nvSpPr>
          <p:cNvPr id="6" name="Footer Placeholder 5">
            <a:extLst>
              <a:ext uri="{FF2B5EF4-FFF2-40B4-BE49-F238E27FC236}">
                <a16:creationId xmlns:a16="http://schemas.microsoft.com/office/drawing/2014/main" id="{AF139A21-746B-5F92-8A8F-7BDFA5C899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124962-61FB-F044-A9C5-F2217A59281A}"/>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105250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9B7B-5128-01CF-2B26-914B678E7D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99DA05-0718-3E24-63E4-5C5832A221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AF8941-1233-93BB-7904-9E059CB1B7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7B824D-ACFF-EB72-1868-5FC83C6CAD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5A5332-A72A-EE89-66A7-1460C3EECC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2515BD-D62E-6FA6-A0B3-14B58C2CF52F}"/>
              </a:ext>
            </a:extLst>
          </p:cNvPr>
          <p:cNvSpPr>
            <a:spLocks noGrp="1"/>
          </p:cNvSpPr>
          <p:nvPr>
            <p:ph type="dt" sz="half" idx="10"/>
          </p:nvPr>
        </p:nvSpPr>
        <p:spPr/>
        <p:txBody>
          <a:bodyPr/>
          <a:lstStyle/>
          <a:p>
            <a:fld id="{CE09D66D-6B52-4686-811F-B551E1D7120A}" type="datetimeFigureOut">
              <a:rPr lang="en-US" smtClean="0"/>
              <a:t>5/20/2025</a:t>
            </a:fld>
            <a:endParaRPr lang="en-US"/>
          </a:p>
        </p:txBody>
      </p:sp>
      <p:sp>
        <p:nvSpPr>
          <p:cNvPr id="8" name="Footer Placeholder 7">
            <a:extLst>
              <a:ext uri="{FF2B5EF4-FFF2-40B4-BE49-F238E27FC236}">
                <a16:creationId xmlns:a16="http://schemas.microsoft.com/office/drawing/2014/main" id="{D09E47F7-9054-FA6E-14E2-EE920DD19C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285996-20D8-3422-DE03-E343498640EC}"/>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31236261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F6F78-6DFC-403E-FA2A-31B6583D22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B0BB7-90CF-DE5E-8EBE-8E58925B4CBB}"/>
              </a:ext>
            </a:extLst>
          </p:cNvPr>
          <p:cNvSpPr>
            <a:spLocks noGrp="1"/>
          </p:cNvSpPr>
          <p:nvPr>
            <p:ph type="dt" sz="half" idx="10"/>
          </p:nvPr>
        </p:nvSpPr>
        <p:spPr/>
        <p:txBody>
          <a:bodyPr/>
          <a:lstStyle/>
          <a:p>
            <a:fld id="{CE09D66D-6B52-4686-811F-B551E1D7120A}" type="datetimeFigureOut">
              <a:rPr lang="en-US" smtClean="0"/>
              <a:t>5/20/2025</a:t>
            </a:fld>
            <a:endParaRPr lang="en-US"/>
          </a:p>
        </p:txBody>
      </p:sp>
      <p:sp>
        <p:nvSpPr>
          <p:cNvPr id="4" name="Footer Placeholder 3">
            <a:extLst>
              <a:ext uri="{FF2B5EF4-FFF2-40B4-BE49-F238E27FC236}">
                <a16:creationId xmlns:a16="http://schemas.microsoft.com/office/drawing/2014/main" id="{25F6813C-A789-B758-9A5D-07E64491FD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DDE769-65A4-ADDA-0FB5-112341EC4FAB}"/>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3101605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1406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41AAC-11E3-5872-F84F-E49C9A58CE1E}"/>
              </a:ext>
            </a:extLst>
          </p:cNvPr>
          <p:cNvSpPr>
            <a:spLocks noGrp="1"/>
          </p:cNvSpPr>
          <p:nvPr>
            <p:ph type="dt" sz="half" idx="10"/>
          </p:nvPr>
        </p:nvSpPr>
        <p:spPr/>
        <p:txBody>
          <a:bodyPr/>
          <a:lstStyle/>
          <a:p>
            <a:fld id="{CE09D66D-6B52-4686-811F-B551E1D7120A}" type="datetimeFigureOut">
              <a:rPr lang="en-US" smtClean="0"/>
              <a:t>5/20/2025</a:t>
            </a:fld>
            <a:endParaRPr lang="en-US"/>
          </a:p>
        </p:txBody>
      </p:sp>
      <p:sp>
        <p:nvSpPr>
          <p:cNvPr id="3" name="Footer Placeholder 2">
            <a:extLst>
              <a:ext uri="{FF2B5EF4-FFF2-40B4-BE49-F238E27FC236}">
                <a16:creationId xmlns:a16="http://schemas.microsoft.com/office/drawing/2014/main" id="{27E934F2-880E-C411-9BB7-89C1A8ABA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2578A2-92C4-A6F3-9013-0E552D8247AE}"/>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2984833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DA254-9D0E-C6EC-E87A-B13F499F7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CB1E44-5D20-E0D1-3CA3-0FD9873FA0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4E0AF4-9B20-273C-36EB-DAB4E1296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DD53E-238D-F558-A71C-DD7EE9BD7511}"/>
              </a:ext>
            </a:extLst>
          </p:cNvPr>
          <p:cNvSpPr>
            <a:spLocks noGrp="1"/>
          </p:cNvSpPr>
          <p:nvPr>
            <p:ph type="dt" sz="half" idx="10"/>
          </p:nvPr>
        </p:nvSpPr>
        <p:spPr/>
        <p:txBody>
          <a:bodyPr/>
          <a:lstStyle/>
          <a:p>
            <a:fld id="{CE09D66D-6B52-4686-811F-B551E1D7120A}" type="datetimeFigureOut">
              <a:rPr lang="en-US" smtClean="0"/>
              <a:t>5/20/2025</a:t>
            </a:fld>
            <a:endParaRPr lang="en-US"/>
          </a:p>
        </p:txBody>
      </p:sp>
      <p:sp>
        <p:nvSpPr>
          <p:cNvPr id="6" name="Footer Placeholder 5">
            <a:extLst>
              <a:ext uri="{FF2B5EF4-FFF2-40B4-BE49-F238E27FC236}">
                <a16:creationId xmlns:a16="http://schemas.microsoft.com/office/drawing/2014/main" id="{6DD0A384-D744-4EF4-B91B-1F58412A68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174B83-004F-6F88-6580-AC926147D1D2}"/>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32066091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39441-28F6-6E7D-107E-D6161F54D6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FF1E44-2BD7-1FF6-E4DD-DFE26D93F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CFCA38-2AB4-2C78-D3A3-DC1006273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833949-87F4-8129-0B05-A9F795031682}"/>
              </a:ext>
            </a:extLst>
          </p:cNvPr>
          <p:cNvSpPr>
            <a:spLocks noGrp="1"/>
          </p:cNvSpPr>
          <p:nvPr>
            <p:ph type="dt" sz="half" idx="10"/>
          </p:nvPr>
        </p:nvSpPr>
        <p:spPr/>
        <p:txBody>
          <a:bodyPr/>
          <a:lstStyle/>
          <a:p>
            <a:fld id="{CE09D66D-6B52-4686-811F-B551E1D7120A}" type="datetimeFigureOut">
              <a:rPr lang="en-US" smtClean="0"/>
              <a:t>5/20/2025</a:t>
            </a:fld>
            <a:endParaRPr lang="en-US"/>
          </a:p>
        </p:txBody>
      </p:sp>
      <p:sp>
        <p:nvSpPr>
          <p:cNvPr id="6" name="Footer Placeholder 5">
            <a:extLst>
              <a:ext uri="{FF2B5EF4-FFF2-40B4-BE49-F238E27FC236}">
                <a16:creationId xmlns:a16="http://schemas.microsoft.com/office/drawing/2014/main" id="{2BE64378-D077-CF4B-A4DA-092A1A5D9E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6DFB0C-EF5B-8703-EDB7-2D84FDA997D4}"/>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27251178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ED4C0-A5F2-3AA8-B1EA-058008D6CF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CC716C-E7EC-E82D-4899-4689D8C985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B8E4C-EDA9-A06E-756A-8E202DDB66C6}"/>
              </a:ext>
            </a:extLst>
          </p:cNvPr>
          <p:cNvSpPr>
            <a:spLocks noGrp="1"/>
          </p:cNvSpPr>
          <p:nvPr>
            <p:ph type="dt" sz="half" idx="10"/>
          </p:nvPr>
        </p:nvSpPr>
        <p:spPr/>
        <p:txBody>
          <a:bodyPr/>
          <a:lstStyle/>
          <a:p>
            <a:fld id="{CE09D66D-6B52-4686-811F-B551E1D7120A}" type="datetimeFigureOut">
              <a:rPr lang="en-US" smtClean="0"/>
              <a:t>5/20/2025</a:t>
            </a:fld>
            <a:endParaRPr lang="en-US"/>
          </a:p>
        </p:txBody>
      </p:sp>
      <p:sp>
        <p:nvSpPr>
          <p:cNvPr id="5" name="Footer Placeholder 4">
            <a:extLst>
              <a:ext uri="{FF2B5EF4-FFF2-40B4-BE49-F238E27FC236}">
                <a16:creationId xmlns:a16="http://schemas.microsoft.com/office/drawing/2014/main" id="{C8EA8D0B-8CF8-2751-6230-3EB3493636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EDF80D-1FA1-B17E-1A5F-9841432FFFD9}"/>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1470550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3F4F08-A105-AE67-1B72-E3001E727B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3AFA54-CBDA-35A5-EC4D-6E466ADC2C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A3F76-9E8D-AD9C-2812-0AF63C7B0D2C}"/>
              </a:ext>
            </a:extLst>
          </p:cNvPr>
          <p:cNvSpPr>
            <a:spLocks noGrp="1"/>
          </p:cNvSpPr>
          <p:nvPr>
            <p:ph type="dt" sz="half" idx="10"/>
          </p:nvPr>
        </p:nvSpPr>
        <p:spPr/>
        <p:txBody>
          <a:bodyPr/>
          <a:lstStyle/>
          <a:p>
            <a:fld id="{CE09D66D-6B52-4686-811F-B551E1D7120A}" type="datetimeFigureOut">
              <a:rPr lang="en-US" smtClean="0"/>
              <a:t>5/20/2025</a:t>
            </a:fld>
            <a:endParaRPr lang="en-US"/>
          </a:p>
        </p:txBody>
      </p:sp>
      <p:sp>
        <p:nvSpPr>
          <p:cNvPr id="5" name="Footer Placeholder 4">
            <a:extLst>
              <a:ext uri="{FF2B5EF4-FFF2-40B4-BE49-F238E27FC236}">
                <a16:creationId xmlns:a16="http://schemas.microsoft.com/office/drawing/2014/main" id="{0DE98A64-B483-AC43-D135-EEE8A968C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E211D-AB53-0DBB-CBDD-D0F7DC50FBD2}"/>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25384014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t>‹#›</a:t>
            </a:fld>
            <a:endParaRPr lang="en-US"/>
          </a:p>
        </p:txBody>
      </p:sp>
      <p:cxnSp>
        <p:nvCxnSpPr>
          <p:cNvPr id="5" name="Straight Connector 4">
            <a:extLst>
              <a:ext uri="{FF2B5EF4-FFF2-40B4-BE49-F238E27FC236}">
                <a16:creationId xmlns:a16="http://schemas.microsoft.com/office/drawing/2014/main" id="{B1A8411E-8DC6-594A-82F6-A4AC24C63C3B}"/>
              </a:ext>
            </a:extLst>
          </p:cNvPr>
          <p:cNvCxnSpPr>
            <a:cxnSpLocks/>
          </p:cNvCxnSpPr>
          <p:nvPr userDrawn="1"/>
        </p:nvCxnSpPr>
        <p:spPr bwMode="auto">
          <a:xfrm>
            <a:off x="609600" y="1093325"/>
            <a:ext cx="109728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345626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0FA17902-E6C7-4548-816F-3C750E8578FA}" type="slidenum">
              <a:rPr lang="en-US" smtClean="0"/>
              <a:t>‹#›</a:t>
            </a:fld>
            <a:endParaRPr lang="en-US"/>
          </a:p>
        </p:txBody>
      </p:sp>
      <p:cxnSp>
        <p:nvCxnSpPr>
          <p:cNvPr id="4" name="Straight Connector 3">
            <a:extLst>
              <a:ext uri="{FF2B5EF4-FFF2-40B4-BE49-F238E27FC236}">
                <a16:creationId xmlns:a16="http://schemas.microsoft.com/office/drawing/2014/main" id="{61527844-4573-A745-97F8-0FE5547BC293}"/>
              </a:ext>
            </a:extLst>
          </p:cNvPr>
          <p:cNvCxnSpPr>
            <a:cxnSpLocks/>
          </p:cNvCxnSpPr>
          <p:nvPr userDrawn="1"/>
        </p:nvCxnSpPr>
        <p:spPr bwMode="auto">
          <a:xfrm>
            <a:off x="609600" y="1093325"/>
            <a:ext cx="109728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388337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153187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
        <p:nvSpPr>
          <p:cNvPr id="2" name="Rectangle 1">
            <a:extLst>
              <a:ext uri="{FF2B5EF4-FFF2-40B4-BE49-F238E27FC236}">
                <a16:creationId xmlns:a16="http://schemas.microsoft.com/office/drawing/2014/main" id="{B28676F7-5319-2B43-8D23-19B18AAA5FD3}"/>
              </a:ext>
            </a:extLst>
          </p:cNvPr>
          <p:cNvSpPr/>
          <p:nvPr userDrawn="1"/>
        </p:nvSpPr>
        <p:spPr>
          <a:xfrm>
            <a:off x="495013" y="1008362"/>
            <a:ext cx="11247808" cy="220005"/>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n>
                <a:solidFill>
                  <a:sysClr val="windowText" lastClr="000000"/>
                </a:solidFill>
              </a:ln>
            </a:endParaRPr>
          </a:p>
        </p:txBody>
      </p:sp>
    </p:spTree>
    <p:extLst>
      <p:ext uri="{BB962C8B-B14F-4D97-AF65-F5344CB8AC3E}">
        <p14:creationId xmlns:p14="http://schemas.microsoft.com/office/powerpoint/2010/main" val="4356211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ue Bkgr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11C72D-6345-2343-882F-CBB167EC01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913517"/>
          </a:xfrm>
          <a:prstGeom prst="rect">
            <a:avLst/>
          </a:prstGeom>
        </p:spPr>
      </p:pic>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1834353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60521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t>‹#›</a:t>
            </a:fld>
            <a:endParaRPr lang="en-US"/>
          </a:p>
        </p:txBody>
      </p:sp>
      <p:cxnSp>
        <p:nvCxnSpPr>
          <p:cNvPr id="5" name="Straight Connector 4">
            <a:extLst>
              <a:ext uri="{FF2B5EF4-FFF2-40B4-BE49-F238E27FC236}">
                <a16:creationId xmlns:a16="http://schemas.microsoft.com/office/drawing/2014/main" id="{B1A8411E-8DC6-594A-82F6-A4AC24C63C3B}"/>
              </a:ext>
            </a:extLst>
          </p:cNvPr>
          <p:cNvCxnSpPr>
            <a:cxnSpLocks/>
          </p:cNvCxnSpPr>
          <p:nvPr userDrawn="1"/>
        </p:nvCxnSpPr>
        <p:spPr bwMode="auto">
          <a:xfrm>
            <a:off x="609600" y="1093325"/>
            <a:ext cx="109728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117970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0FA17902-E6C7-4548-816F-3C750E8578FA}" type="slidenum">
              <a:rPr lang="en-US" smtClean="0"/>
              <a:t>‹#›</a:t>
            </a:fld>
            <a:endParaRPr lang="en-US"/>
          </a:p>
        </p:txBody>
      </p:sp>
      <p:cxnSp>
        <p:nvCxnSpPr>
          <p:cNvPr id="4" name="Straight Connector 3">
            <a:extLst>
              <a:ext uri="{FF2B5EF4-FFF2-40B4-BE49-F238E27FC236}">
                <a16:creationId xmlns:a16="http://schemas.microsoft.com/office/drawing/2014/main" id="{61527844-4573-A745-97F8-0FE5547BC293}"/>
              </a:ext>
            </a:extLst>
          </p:cNvPr>
          <p:cNvCxnSpPr>
            <a:cxnSpLocks/>
          </p:cNvCxnSpPr>
          <p:nvPr userDrawn="1"/>
        </p:nvCxnSpPr>
        <p:spPr bwMode="auto">
          <a:xfrm>
            <a:off x="609600" y="1093325"/>
            <a:ext cx="109728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206549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28165838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
        <p:nvSpPr>
          <p:cNvPr id="2" name="Rectangle 1">
            <a:extLst>
              <a:ext uri="{FF2B5EF4-FFF2-40B4-BE49-F238E27FC236}">
                <a16:creationId xmlns:a16="http://schemas.microsoft.com/office/drawing/2014/main" id="{B28676F7-5319-2B43-8D23-19B18AAA5FD3}"/>
              </a:ext>
            </a:extLst>
          </p:cNvPr>
          <p:cNvSpPr/>
          <p:nvPr userDrawn="1"/>
        </p:nvSpPr>
        <p:spPr>
          <a:xfrm>
            <a:off x="495013" y="1008362"/>
            <a:ext cx="11247808" cy="220005"/>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n>
                <a:solidFill>
                  <a:sysClr val="windowText" lastClr="000000"/>
                </a:solidFill>
              </a:ln>
            </a:endParaRPr>
          </a:p>
        </p:txBody>
      </p:sp>
    </p:spTree>
    <p:extLst>
      <p:ext uri="{BB962C8B-B14F-4D97-AF65-F5344CB8AC3E}">
        <p14:creationId xmlns:p14="http://schemas.microsoft.com/office/powerpoint/2010/main" val="21251451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ue Bkgr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11C72D-6345-2343-882F-CBB167EC01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1" y="5012"/>
            <a:ext cx="12192000" cy="6858000"/>
          </a:xfrm>
          <a:prstGeom prst="rect">
            <a:avLst/>
          </a:prstGeom>
        </p:spPr>
      </p:pic>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3924862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520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519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6386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3473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718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07401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1"/>
            <a:ext cx="12192000" cy="6858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87727"/>
            <a:ext cx="2844800" cy="365125"/>
          </a:xfrm>
          <a:prstGeom prst="rect">
            <a:avLst/>
          </a:prstGeom>
        </p:spPr>
        <p:txBody>
          <a:bodyPr vert="horz" lIns="91440" tIns="45720" rIns="91440" bIns="45720" rtlCol="0" anchor="ctr"/>
          <a:lstStyle>
            <a:lvl1pPr algn="l">
              <a:defRPr sz="1333">
                <a:solidFill>
                  <a:schemeClr val="bg1">
                    <a:lumMod val="65000"/>
                  </a:schemeClr>
                </a:solidFill>
                <a:latin typeface="Arial Narrow"/>
                <a:cs typeface="Arial Narrow"/>
              </a:defRPr>
            </a:lvl1pPr>
          </a:lstStyle>
          <a:p>
            <a:fld id="{0FA17902-E6C7-4548-816F-3C750E8578FA}" type="slidenum">
              <a:rPr lang="en-US" smtClean="0"/>
              <a:pPr/>
              <a:t>‹#›</a:t>
            </a:fld>
            <a:endParaRPr lang="en-US"/>
          </a:p>
        </p:txBody>
      </p:sp>
    </p:spTree>
    <p:extLst>
      <p:ext uri="{BB962C8B-B14F-4D97-AF65-F5344CB8AC3E}">
        <p14:creationId xmlns:p14="http://schemas.microsoft.com/office/powerpoint/2010/main" val="11258409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med">
    <p:fade/>
  </p:transition>
  <p:hf hdr="0" ftr="0" dt="0"/>
  <p:txStyles>
    <p:titleStyle>
      <a:lvl1pPr algn="ctr" defTabSz="609585" rtl="0" eaLnBrk="1" latinLnBrk="0" hangingPunct="1">
        <a:spcBef>
          <a:spcPct val="0"/>
        </a:spcBef>
        <a:buNone/>
        <a:defRPr sz="5867" kern="1200">
          <a:solidFill>
            <a:schemeClr val="tx1"/>
          </a:solidFill>
          <a:latin typeface="Helvetica"/>
          <a:ea typeface="+mj-ea"/>
          <a:cs typeface="Helvetica"/>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Helvetica"/>
          <a:ea typeface="+mn-ea"/>
          <a:cs typeface="Helvetica"/>
        </a:defRPr>
      </a:lvl1pPr>
      <a:lvl2pPr marL="990575" indent="-380990" algn="l" defTabSz="609585" rtl="0" eaLnBrk="1" latinLnBrk="0" hangingPunct="1">
        <a:spcBef>
          <a:spcPct val="20000"/>
        </a:spcBef>
        <a:buFont typeface="Arial"/>
        <a:buChar char="–"/>
        <a:defRPr sz="3733" kern="1200">
          <a:solidFill>
            <a:schemeClr val="tx1"/>
          </a:solidFill>
          <a:latin typeface="Helvetica"/>
          <a:ea typeface="+mn-ea"/>
          <a:cs typeface="Helvetica"/>
        </a:defRPr>
      </a:lvl2pPr>
      <a:lvl3pPr marL="1523962" indent="-304792" algn="l" defTabSz="609585" rtl="0" eaLnBrk="1" latinLnBrk="0" hangingPunct="1">
        <a:spcBef>
          <a:spcPct val="20000"/>
        </a:spcBef>
        <a:buFont typeface="Arial"/>
        <a:buChar char="•"/>
        <a:defRPr sz="3200" kern="1200">
          <a:solidFill>
            <a:schemeClr val="tx1"/>
          </a:solidFill>
          <a:latin typeface="Helvetica"/>
          <a:ea typeface="+mn-ea"/>
          <a:cs typeface="Helvetica"/>
        </a:defRPr>
      </a:lvl3pPr>
      <a:lvl4pPr marL="2133547" indent="-304792" algn="l" defTabSz="609585" rtl="0" eaLnBrk="1" latinLnBrk="0" hangingPunct="1">
        <a:spcBef>
          <a:spcPct val="20000"/>
        </a:spcBef>
        <a:buFont typeface="Arial"/>
        <a:buChar char="–"/>
        <a:defRPr sz="2667" kern="1200">
          <a:solidFill>
            <a:schemeClr val="tx1"/>
          </a:solidFill>
          <a:latin typeface="Helvetica"/>
          <a:ea typeface="+mn-ea"/>
          <a:cs typeface="Helvetica"/>
        </a:defRPr>
      </a:lvl4pPr>
      <a:lvl5pPr marL="2743131" indent="-304792" algn="l" defTabSz="609585" rtl="0" eaLnBrk="1" latinLnBrk="0" hangingPunct="1">
        <a:spcBef>
          <a:spcPct val="20000"/>
        </a:spcBef>
        <a:buFont typeface="Arial"/>
        <a:buChar char="»"/>
        <a:defRPr sz="2667" kern="1200">
          <a:solidFill>
            <a:schemeClr val="tx1"/>
          </a:solidFill>
          <a:latin typeface="Helvetica"/>
          <a:ea typeface="+mn-ea"/>
          <a:cs typeface="Helvetica"/>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EA2F85-67E7-36F5-2C9E-6B90A17271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4B3D94-CB24-3059-0B96-4890F68153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83E98-05A0-80E5-95CF-D1EA9C75CE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09D66D-6B52-4686-811F-B551E1D7120A}" type="datetimeFigureOut">
              <a:rPr lang="en-US" smtClean="0"/>
              <a:t>5/20/2025</a:t>
            </a:fld>
            <a:endParaRPr lang="en-US"/>
          </a:p>
        </p:txBody>
      </p:sp>
      <p:sp>
        <p:nvSpPr>
          <p:cNvPr id="5" name="Footer Placeholder 4">
            <a:extLst>
              <a:ext uri="{FF2B5EF4-FFF2-40B4-BE49-F238E27FC236}">
                <a16:creationId xmlns:a16="http://schemas.microsoft.com/office/drawing/2014/main" id="{AC834EB6-D3F7-1DC6-68B1-2B0AE301F3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174061-72B6-3632-C701-73F80A4439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9DE608-1892-4AA3-AD32-CC4B851729ED}" type="slidenum">
              <a:rPr lang="en-US" smtClean="0"/>
              <a:t>‹#›</a:t>
            </a:fld>
            <a:endParaRPr lang="en-US"/>
          </a:p>
        </p:txBody>
      </p:sp>
    </p:spTree>
    <p:extLst>
      <p:ext uri="{BB962C8B-B14F-4D97-AF65-F5344CB8AC3E}">
        <p14:creationId xmlns:p14="http://schemas.microsoft.com/office/powerpoint/2010/main" val="7902930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8F76B0-01E5-B44E-A57A-4F5C525793DC}"/>
              </a:ext>
            </a:extLst>
          </p:cNvPr>
          <p:cNvSpPr/>
          <p:nvPr userDrawn="1"/>
        </p:nvSpPr>
        <p:spPr>
          <a:xfrm>
            <a:off x="0" y="0"/>
            <a:ext cx="12192000" cy="6858000"/>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401762" y="342311"/>
            <a:ext cx="11388477" cy="625877"/>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p:cNvSpPr>
            <a:spLocks noGrp="1"/>
          </p:cNvSpPr>
          <p:nvPr>
            <p:ph type="body" idx="1"/>
          </p:nvPr>
        </p:nvSpPr>
        <p:spPr>
          <a:xfrm>
            <a:off x="609600" y="1489645"/>
            <a:ext cx="10972800" cy="2683812"/>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5001" y="6487727"/>
            <a:ext cx="554600" cy="365125"/>
          </a:xfrm>
          <a:prstGeom prst="rect">
            <a:avLst/>
          </a:prstGeom>
        </p:spPr>
        <p:txBody>
          <a:bodyPr vert="horz" lIns="91440" tIns="45720" rIns="91440" bIns="45720" rtlCol="0" anchor="ctr"/>
          <a:lstStyle>
            <a:lvl1pPr algn="l">
              <a:defRPr sz="1333">
                <a:solidFill>
                  <a:schemeClr val="bg1">
                    <a:lumMod val="65000"/>
                  </a:schemeClr>
                </a:solidFill>
                <a:latin typeface="Arial Narrow"/>
                <a:cs typeface="Arial Narrow"/>
              </a:defRPr>
            </a:lvl1pPr>
          </a:lstStyle>
          <a:p>
            <a:fld id="{0FA17902-E6C7-4548-816F-3C750E8578FA}" type="slidenum">
              <a:rPr lang="en-US" smtClean="0"/>
              <a:pPr/>
              <a:t>‹#›</a:t>
            </a:fld>
            <a:endParaRPr lang="en-US"/>
          </a:p>
        </p:txBody>
      </p:sp>
    </p:spTree>
    <p:extLst>
      <p:ext uri="{BB962C8B-B14F-4D97-AF65-F5344CB8AC3E}">
        <p14:creationId xmlns:p14="http://schemas.microsoft.com/office/powerpoint/2010/main" val="329974060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hf hdr="0" ftr="0" dt="0"/>
  <p:txStyles>
    <p:titleStyle>
      <a:lvl1pPr algn="ctr" defTabSz="609630" rtl="0" eaLnBrk="1" latinLnBrk="0" hangingPunct="1">
        <a:spcBef>
          <a:spcPct val="0"/>
        </a:spcBef>
        <a:buNone/>
        <a:defRPr sz="3467" kern="1200">
          <a:solidFill>
            <a:srgbClr val="3F6282"/>
          </a:solidFill>
          <a:latin typeface="Helvetica"/>
          <a:ea typeface="+mj-ea"/>
          <a:cs typeface="Helvetica"/>
        </a:defRPr>
      </a:lvl1pPr>
    </p:titleStyle>
    <p:bodyStyle>
      <a:lvl1pPr marL="457223" indent="-457223" algn="l" defTabSz="609630" rtl="0" eaLnBrk="1" latinLnBrk="0" hangingPunct="1">
        <a:spcBef>
          <a:spcPct val="20000"/>
        </a:spcBef>
        <a:buFont typeface="Arial"/>
        <a:buChar char="•"/>
        <a:defRPr sz="3200" kern="1200">
          <a:solidFill>
            <a:schemeClr val="tx1"/>
          </a:solidFill>
          <a:latin typeface="Helvetica"/>
          <a:ea typeface="+mn-ea"/>
          <a:cs typeface="Helvetica"/>
        </a:defRPr>
      </a:lvl1pPr>
      <a:lvl2pPr marL="990650" indent="-381019" algn="l" defTabSz="609630" rtl="0" eaLnBrk="1" latinLnBrk="0" hangingPunct="1">
        <a:spcBef>
          <a:spcPct val="20000"/>
        </a:spcBef>
        <a:buFont typeface="Arial"/>
        <a:buChar char="–"/>
        <a:defRPr sz="2667" kern="1200">
          <a:solidFill>
            <a:schemeClr val="tx1"/>
          </a:solidFill>
          <a:latin typeface="Helvetica"/>
          <a:ea typeface="+mn-ea"/>
          <a:cs typeface="Helvetica"/>
        </a:defRPr>
      </a:lvl2pPr>
      <a:lvl3pPr marL="1524076" indent="-304815" algn="l" defTabSz="609630" rtl="0" eaLnBrk="1" latinLnBrk="0" hangingPunct="1">
        <a:spcBef>
          <a:spcPct val="20000"/>
        </a:spcBef>
        <a:buFont typeface="Arial"/>
        <a:buChar char="•"/>
        <a:defRPr sz="3200" kern="1200">
          <a:solidFill>
            <a:schemeClr val="tx1"/>
          </a:solidFill>
          <a:latin typeface="Helvetica"/>
          <a:ea typeface="+mn-ea"/>
          <a:cs typeface="Helvetica"/>
        </a:defRPr>
      </a:lvl3pPr>
      <a:lvl4pPr marL="2133707" indent="-304815" algn="l" defTabSz="609630" rtl="0" eaLnBrk="1" latinLnBrk="0" hangingPunct="1">
        <a:spcBef>
          <a:spcPct val="20000"/>
        </a:spcBef>
        <a:buFont typeface="Arial"/>
        <a:buChar char="–"/>
        <a:defRPr sz="2667" kern="1200">
          <a:solidFill>
            <a:schemeClr val="tx1"/>
          </a:solidFill>
          <a:latin typeface="Helvetica"/>
          <a:ea typeface="+mn-ea"/>
          <a:cs typeface="Helvetica"/>
        </a:defRPr>
      </a:lvl4pPr>
      <a:lvl5pPr marL="2743337" indent="-304815" algn="l" defTabSz="609630" rtl="0" eaLnBrk="1" latinLnBrk="0" hangingPunct="1">
        <a:spcBef>
          <a:spcPct val="20000"/>
        </a:spcBef>
        <a:buFont typeface="Arial"/>
        <a:buChar char="»"/>
        <a:defRPr sz="2667" kern="1200">
          <a:solidFill>
            <a:schemeClr val="tx1"/>
          </a:solidFill>
          <a:latin typeface="Helvetica"/>
          <a:ea typeface="+mn-ea"/>
          <a:cs typeface="Helvetica"/>
        </a:defRPr>
      </a:lvl5pPr>
      <a:lvl6pPr marL="3352968" indent="-304815" algn="l" defTabSz="609630" rtl="0" eaLnBrk="1" latinLnBrk="0" hangingPunct="1">
        <a:spcBef>
          <a:spcPct val="20000"/>
        </a:spcBef>
        <a:buFont typeface="Arial"/>
        <a:buChar char="•"/>
        <a:defRPr sz="2667" kern="1200">
          <a:solidFill>
            <a:schemeClr val="tx1"/>
          </a:solidFill>
          <a:latin typeface="+mn-lt"/>
          <a:ea typeface="+mn-ea"/>
          <a:cs typeface="+mn-cs"/>
        </a:defRPr>
      </a:lvl6pPr>
      <a:lvl7pPr marL="3962598" indent="-304815" algn="l" defTabSz="609630" rtl="0" eaLnBrk="1" latinLnBrk="0" hangingPunct="1">
        <a:spcBef>
          <a:spcPct val="20000"/>
        </a:spcBef>
        <a:buFont typeface="Arial"/>
        <a:buChar char="•"/>
        <a:defRPr sz="2667" kern="1200">
          <a:solidFill>
            <a:schemeClr val="tx1"/>
          </a:solidFill>
          <a:latin typeface="+mn-lt"/>
          <a:ea typeface="+mn-ea"/>
          <a:cs typeface="+mn-cs"/>
        </a:defRPr>
      </a:lvl7pPr>
      <a:lvl8pPr marL="4572229" indent="-304815" algn="l" defTabSz="609630"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8F76B0-01E5-B44E-A57A-4F5C525793DC}"/>
              </a:ext>
            </a:extLst>
          </p:cNvPr>
          <p:cNvSpPr/>
          <p:nvPr userDrawn="1"/>
        </p:nvSpPr>
        <p:spPr>
          <a:xfrm>
            <a:off x="0" y="0"/>
            <a:ext cx="12192000" cy="6858000"/>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Placeholder 1"/>
          <p:cNvSpPr>
            <a:spLocks noGrp="1"/>
          </p:cNvSpPr>
          <p:nvPr>
            <p:ph type="title"/>
          </p:nvPr>
        </p:nvSpPr>
        <p:spPr>
          <a:xfrm>
            <a:off x="401762" y="342311"/>
            <a:ext cx="11388477" cy="625877"/>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p:cNvSpPr>
            <a:spLocks noGrp="1"/>
          </p:cNvSpPr>
          <p:nvPr>
            <p:ph type="body" idx="1"/>
          </p:nvPr>
        </p:nvSpPr>
        <p:spPr>
          <a:xfrm>
            <a:off x="609600" y="1489645"/>
            <a:ext cx="10972800" cy="2683812"/>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5001" y="6487727"/>
            <a:ext cx="554600" cy="365125"/>
          </a:xfrm>
          <a:prstGeom prst="rect">
            <a:avLst/>
          </a:prstGeom>
        </p:spPr>
        <p:txBody>
          <a:bodyPr vert="horz" lIns="91440" tIns="45720" rIns="91440" bIns="45720" rtlCol="0" anchor="ctr"/>
          <a:lstStyle>
            <a:lvl1pPr algn="l">
              <a:defRPr sz="1333">
                <a:solidFill>
                  <a:schemeClr val="bg1">
                    <a:lumMod val="65000"/>
                  </a:schemeClr>
                </a:solidFill>
                <a:latin typeface="Arial Narrow"/>
                <a:cs typeface="Arial Narrow"/>
              </a:defRPr>
            </a:lvl1pPr>
          </a:lstStyle>
          <a:p>
            <a:fld id="{0FA17902-E6C7-4548-816F-3C750E8578FA}" type="slidenum">
              <a:rPr lang="en-US" smtClean="0"/>
              <a:pPr/>
              <a:t>‹#›</a:t>
            </a:fld>
            <a:endParaRPr lang="en-US"/>
          </a:p>
        </p:txBody>
      </p:sp>
    </p:spTree>
    <p:extLst>
      <p:ext uri="{BB962C8B-B14F-4D97-AF65-F5344CB8AC3E}">
        <p14:creationId xmlns:p14="http://schemas.microsoft.com/office/powerpoint/2010/main" val="240702898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hf hdr="0" ftr="0" dt="0"/>
  <p:txStyles>
    <p:titleStyle>
      <a:lvl1pPr algn="ctr" defTabSz="609585" rtl="0" eaLnBrk="1" latinLnBrk="0" hangingPunct="1">
        <a:spcBef>
          <a:spcPct val="0"/>
        </a:spcBef>
        <a:buNone/>
        <a:defRPr sz="3467" kern="1200">
          <a:solidFill>
            <a:srgbClr val="3F6282"/>
          </a:solidFill>
          <a:latin typeface="Helvetica"/>
          <a:ea typeface="+mj-ea"/>
          <a:cs typeface="Helvetica"/>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Helvetica"/>
          <a:ea typeface="+mn-ea"/>
          <a:cs typeface="Helvetica"/>
        </a:defRPr>
      </a:lvl1pPr>
      <a:lvl2pPr marL="990575" indent="-380990" algn="l" defTabSz="609585" rtl="0" eaLnBrk="1" latinLnBrk="0" hangingPunct="1">
        <a:spcBef>
          <a:spcPct val="20000"/>
        </a:spcBef>
        <a:buFont typeface="Arial"/>
        <a:buChar char="–"/>
        <a:defRPr sz="2667" kern="1200">
          <a:solidFill>
            <a:schemeClr val="tx1"/>
          </a:solidFill>
          <a:latin typeface="Helvetica"/>
          <a:ea typeface="+mn-ea"/>
          <a:cs typeface="Helvetica"/>
        </a:defRPr>
      </a:lvl2pPr>
      <a:lvl3pPr marL="1523962" indent="-304792" algn="l" defTabSz="609585" rtl="0" eaLnBrk="1" latinLnBrk="0" hangingPunct="1">
        <a:spcBef>
          <a:spcPct val="20000"/>
        </a:spcBef>
        <a:buFont typeface="Arial"/>
        <a:buChar char="•"/>
        <a:defRPr sz="3200" kern="1200">
          <a:solidFill>
            <a:schemeClr val="tx1"/>
          </a:solidFill>
          <a:latin typeface="Helvetica"/>
          <a:ea typeface="+mn-ea"/>
          <a:cs typeface="Helvetica"/>
        </a:defRPr>
      </a:lvl3pPr>
      <a:lvl4pPr marL="2133547" indent="-304792" algn="l" defTabSz="609585" rtl="0" eaLnBrk="1" latinLnBrk="0" hangingPunct="1">
        <a:spcBef>
          <a:spcPct val="20000"/>
        </a:spcBef>
        <a:buFont typeface="Arial"/>
        <a:buChar char="–"/>
        <a:defRPr sz="2667" kern="1200">
          <a:solidFill>
            <a:schemeClr val="tx1"/>
          </a:solidFill>
          <a:latin typeface="Helvetica"/>
          <a:ea typeface="+mn-ea"/>
          <a:cs typeface="Helvetica"/>
        </a:defRPr>
      </a:lvl4pPr>
      <a:lvl5pPr marL="2743131" indent="-304792" algn="l" defTabSz="609585" rtl="0" eaLnBrk="1" latinLnBrk="0" hangingPunct="1">
        <a:spcBef>
          <a:spcPct val="20000"/>
        </a:spcBef>
        <a:buFont typeface="Arial"/>
        <a:buChar char="»"/>
        <a:defRPr sz="2667" kern="1200">
          <a:solidFill>
            <a:schemeClr val="tx1"/>
          </a:solidFill>
          <a:latin typeface="Helvetica"/>
          <a:ea typeface="+mn-ea"/>
          <a:cs typeface="Helvetica"/>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71.sv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svg"/><Relationship Id="rId9"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3" Type="http://schemas.openxmlformats.org/officeDocument/2006/relationships/image" Target="../media/image81.sv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1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39.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14.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svg"/><Relationship Id="rId7" Type="http://schemas.openxmlformats.org/officeDocument/2006/relationships/image" Target="../media/image96.jpe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 Id="rId9" Type="http://schemas.openxmlformats.org/officeDocument/2006/relationships/image" Target="../media/image98.jpeg"/></Relationships>
</file>

<file path=ppt/slides/_rels/slide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sv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 Id="rId9"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hyperlink" Target="https://creativecommons.org/licenses/by-sa/3.0/" TargetMode="External"/><Relationship Id="rId2" Type="http://schemas.openxmlformats.org/officeDocument/2006/relationships/notesSlide" Target="../notesSlides/notesSlide2.xml"/><Relationship Id="rId16" Type="http://schemas.openxmlformats.org/officeDocument/2006/relationships/hyperlink" Target="https://www.thebluediamondgallery.com/handwriting/g/goal.html" TargetMode="Externa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6.jpg"/><Relationship Id="rId10" Type="http://schemas.openxmlformats.org/officeDocument/2006/relationships/image" Target="../media/image22.png"/><Relationship Id="rId4" Type="http://schemas.openxmlformats.org/officeDocument/2006/relationships/hyperlink" Target="https://followthislink.com/consider-this/?f=michelle-toler" TargetMode="External"/><Relationship Id="rId9" Type="http://schemas.openxmlformats.org/officeDocument/2006/relationships/image" Target="../media/image21.png"/><Relationship Id="rId14" Type="http://schemas.openxmlformats.org/officeDocument/2006/relationships/hyperlink" Target="https://www.picserver.org/photo/8515/Credit-cards.html"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sv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7.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57.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56.png"/><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41.xml"/><Relationship Id="rId4" Type="http://schemas.openxmlformats.org/officeDocument/2006/relationships/image" Target="../media/image61.emf"/></Relationships>
</file>

<file path=ppt/slides/_rels/slide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86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0D0E010-7403-4890-75F4-B51E81CEB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467" y="643467"/>
            <a:ext cx="5571066" cy="557106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8621" y="5536496"/>
            <a:ext cx="3016775" cy="461665"/>
          </a:xfrm>
          <a:prstGeom prst="rect">
            <a:avLst/>
          </a:prstGeom>
        </p:spPr>
        <p:txBody>
          <a:bodyPr lIns="0" tIns="0" rIns="0" bIns="0" rtlCol="0" anchor="t">
            <a:spAutoFit/>
          </a:bodyPr>
          <a:lstStyle/>
          <a:p>
            <a:pPr defTabSz="609630">
              <a:lnSpc>
                <a:spcPts val="1800"/>
              </a:lnSpc>
            </a:pPr>
            <a:r>
              <a:rPr lang="en-US" sz="1500" b="1" spc="800">
                <a:solidFill>
                  <a:srgbClr val="002060"/>
                </a:solidFill>
                <a:latin typeface="Helvetica Bold"/>
                <a:ea typeface="Helvetica Bold"/>
                <a:cs typeface="Helvetica Bold"/>
                <a:sym typeface="Helvetica Bold"/>
              </a:rPr>
              <a:t>Would you sign this contract? </a:t>
            </a:r>
          </a:p>
        </p:txBody>
      </p:sp>
      <p:sp>
        <p:nvSpPr>
          <p:cNvPr id="3" name="TextBox 3"/>
          <p:cNvSpPr txBox="1"/>
          <p:nvPr/>
        </p:nvSpPr>
        <p:spPr>
          <a:xfrm>
            <a:off x="84869" y="503231"/>
            <a:ext cx="5547568" cy="3678636"/>
          </a:xfrm>
          <a:prstGeom prst="rect">
            <a:avLst/>
          </a:prstGeom>
        </p:spPr>
        <p:txBody>
          <a:bodyPr lIns="0" tIns="0" rIns="0" bIns="0" rtlCol="0" anchor="t">
            <a:spAutoFit/>
          </a:bodyPr>
          <a:lstStyle/>
          <a:p>
            <a:pPr defTabSz="609630">
              <a:lnSpc>
                <a:spcPts val="1770"/>
              </a:lnSpc>
            </a:pPr>
            <a:r>
              <a:rPr lang="en-US" sz="1475" b="1" dirty="0">
                <a:solidFill>
                  <a:srgbClr val="C00000"/>
                </a:solidFill>
                <a:latin typeface="Helvetica Bold"/>
                <a:ea typeface="Helvetica Bold"/>
                <a:cs typeface="Helvetica Bold"/>
                <a:sym typeface="Helvetica Bold"/>
              </a:rPr>
              <a:t>1. 0 BALANCE (for the first 1-3yrs of account being opened)</a:t>
            </a:r>
          </a:p>
          <a:p>
            <a:pPr defTabSz="609630">
              <a:lnSpc>
                <a:spcPts val="1770"/>
              </a:lnSpc>
            </a:pPr>
            <a:endParaRPr lang="en-US" sz="1475" b="1" dirty="0">
              <a:solidFill>
                <a:srgbClr val="C00000"/>
              </a:solidFill>
              <a:latin typeface="Helvetica Bold"/>
              <a:ea typeface="Helvetica Bold"/>
              <a:cs typeface="Helvetica Bold"/>
              <a:sym typeface="Helvetica Bold"/>
            </a:endParaRPr>
          </a:p>
          <a:p>
            <a:pPr defTabSz="609630">
              <a:lnSpc>
                <a:spcPts val="1770"/>
              </a:lnSpc>
            </a:pPr>
            <a:endParaRPr lang="en-US" sz="1475" b="1" dirty="0">
              <a:solidFill>
                <a:srgbClr val="C00000"/>
              </a:solidFill>
              <a:latin typeface="Helvetica Bold"/>
              <a:ea typeface="Helvetica Bold"/>
              <a:cs typeface="Helvetica Bold"/>
              <a:sym typeface="Helvetica Bold"/>
            </a:endParaRPr>
          </a:p>
          <a:p>
            <a:pPr defTabSz="609630">
              <a:lnSpc>
                <a:spcPts val="1770"/>
              </a:lnSpc>
            </a:pPr>
            <a:r>
              <a:rPr lang="en-US" sz="1475" b="1" dirty="0">
                <a:solidFill>
                  <a:srgbClr val="C00000"/>
                </a:solidFill>
                <a:latin typeface="Helvetica Bold"/>
                <a:ea typeface="Helvetica Bold"/>
                <a:cs typeface="Helvetica Bold"/>
                <a:sym typeface="Helvetica Bold"/>
              </a:rPr>
              <a:t>2. 1% TO 4% interest earned afterwards</a:t>
            </a:r>
          </a:p>
          <a:p>
            <a:pPr defTabSz="609630">
              <a:lnSpc>
                <a:spcPts val="1770"/>
              </a:lnSpc>
            </a:pPr>
            <a:endParaRPr lang="en-US" sz="1475" b="1" dirty="0">
              <a:solidFill>
                <a:srgbClr val="C00000"/>
              </a:solidFill>
              <a:latin typeface="Helvetica Bold"/>
              <a:ea typeface="Helvetica Bold"/>
              <a:cs typeface="Helvetica Bold"/>
              <a:sym typeface="Helvetica Bold"/>
            </a:endParaRPr>
          </a:p>
          <a:p>
            <a:pPr defTabSz="609630">
              <a:lnSpc>
                <a:spcPts val="1770"/>
              </a:lnSpc>
            </a:pPr>
            <a:endParaRPr lang="en-US" sz="1475" b="1" dirty="0">
              <a:solidFill>
                <a:srgbClr val="C00000"/>
              </a:solidFill>
              <a:latin typeface="Helvetica Bold"/>
              <a:ea typeface="Helvetica Bold"/>
              <a:cs typeface="Helvetica Bold"/>
              <a:sym typeface="Helvetica Bold"/>
            </a:endParaRPr>
          </a:p>
          <a:p>
            <a:pPr defTabSz="609630">
              <a:lnSpc>
                <a:spcPts val="1770"/>
              </a:lnSpc>
            </a:pPr>
            <a:r>
              <a:rPr lang="en-US" sz="1475" b="1" dirty="0">
                <a:solidFill>
                  <a:srgbClr val="C00000"/>
                </a:solidFill>
                <a:latin typeface="Helvetica Bold"/>
                <a:ea typeface="Helvetica Bold"/>
                <a:cs typeface="Helvetica Bold"/>
                <a:sym typeface="Helvetica Bold"/>
              </a:rPr>
              <a:t>3. CHARGE YOU 5% TO 10% </a:t>
            </a:r>
          </a:p>
          <a:p>
            <a:pPr defTabSz="609630">
              <a:lnSpc>
                <a:spcPts val="1770"/>
              </a:lnSpc>
            </a:pPr>
            <a:r>
              <a:rPr lang="en-US" sz="1475" b="1" dirty="0">
                <a:solidFill>
                  <a:srgbClr val="C00000"/>
                </a:solidFill>
                <a:latin typeface="Helvetica Bold"/>
                <a:ea typeface="Helvetica Bold"/>
                <a:cs typeface="Helvetica Bold"/>
                <a:sym typeface="Helvetica Bold"/>
              </a:rPr>
              <a:t>(to borrow your own money)</a:t>
            </a:r>
          </a:p>
          <a:p>
            <a:pPr defTabSz="609630">
              <a:lnSpc>
                <a:spcPts val="1770"/>
              </a:lnSpc>
            </a:pPr>
            <a:endParaRPr lang="en-US" sz="1475" b="1" dirty="0">
              <a:solidFill>
                <a:srgbClr val="C00000"/>
              </a:solidFill>
              <a:latin typeface="Helvetica Bold"/>
              <a:ea typeface="Helvetica Bold"/>
              <a:cs typeface="Helvetica Bold"/>
              <a:sym typeface="Helvetica Bold"/>
            </a:endParaRPr>
          </a:p>
          <a:p>
            <a:pPr defTabSz="609630">
              <a:lnSpc>
                <a:spcPts val="1770"/>
              </a:lnSpc>
            </a:pPr>
            <a:endParaRPr lang="en-US" sz="1475" b="1" dirty="0">
              <a:solidFill>
                <a:srgbClr val="C00000"/>
              </a:solidFill>
              <a:latin typeface="Helvetica Bold"/>
              <a:ea typeface="Helvetica Bold"/>
              <a:cs typeface="Helvetica Bold"/>
              <a:sym typeface="Helvetica Bold"/>
            </a:endParaRPr>
          </a:p>
          <a:p>
            <a:pPr defTabSz="609630">
              <a:lnSpc>
                <a:spcPts val="1770"/>
              </a:lnSpc>
            </a:pPr>
            <a:r>
              <a:rPr lang="en-US" sz="1475" b="1" dirty="0">
                <a:solidFill>
                  <a:srgbClr val="C00000"/>
                </a:solidFill>
                <a:latin typeface="Helvetica Bold"/>
                <a:ea typeface="Helvetica Bold"/>
                <a:cs typeface="Helvetica Bold"/>
                <a:sym typeface="Helvetica Bold"/>
              </a:rPr>
              <a:t>4. 6 MONTHS </a:t>
            </a:r>
          </a:p>
          <a:p>
            <a:pPr defTabSz="609630">
              <a:lnSpc>
                <a:spcPts val="1770"/>
              </a:lnSpc>
            </a:pPr>
            <a:r>
              <a:rPr lang="en-US" sz="1475" b="1" dirty="0">
                <a:solidFill>
                  <a:srgbClr val="C00000"/>
                </a:solidFill>
                <a:latin typeface="Helvetica Bold"/>
                <a:ea typeface="Helvetica Bold"/>
                <a:cs typeface="Helvetica Bold"/>
                <a:sym typeface="Helvetica Bold"/>
              </a:rPr>
              <a:t>(company can hold your money)</a:t>
            </a:r>
          </a:p>
          <a:p>
            <a:pPr defTabSz="609630">
              <a:lnSpc>
                <a:spcPts val="1770"/>
              </a:lnSpc>
            </a:pPr>
            <a:endParaRPr lang="en-US" sz="1475" b="1" dirty="0">
              <a:solidFill>
                <a:srgbClr val="C00000"/>
              </a:solidFill>
              <a:latin typeface="Helvetica Bold"/>
              <a:ea typeface="Helvetica Bold"/>
              <a:cs typeface="Helvetica Bold"/>
              <a:sym typeface="Helvetica Bold"/>
            </a:endParaRPr>
          </a:p>
          <a:p>
            <a:pPr defTabSz="609630">
              <a:lnSpc>
                <a:spcPts val="1770"/>
              </a:lnSpc>
            </a:pPr>
            <a:endParaRPr lang="en-US" sz="1475" b="1" dirty="0">
              <a:solidFill>
                <a:srgbClr val="C00000"/>
              </a:solidFill>
              <a:latin typeface="Helvetica Bold"/>
              <a:ea typeface="Helvetica Bold"/>
              <a:cs typeface="Helvetica Bold"/>
              <a:sym typeface="Helvetica Bold"/>
            </a:endParaRPr>
          </a:p>
          <a:p>
            <a:pPr defTabSz="609630">
              <a:lnSpc>
                <a:spcPts val="1770"/>
              </a:lnSpc>
            </a:pPr>
            <a:r>
              <a:rPr lang="en-US" sz="1475" b="1" dirty="0">
                <a:solidFill>
                  <a:srgbClr val="C00000"/>
                </a:solidFill>
                <a:latin typeface="Helvetica Bold"/>
                <a:ea typeface="Helvetica Bold"/>
                <a:cs typeface="Helvetica Bold"/>
                <a:sym typeface="Helvetica Bold"/>
              </a:rPr>
              <a:t>5. KEEP YOUR MONEY</a:t>
            </a:r>
          </a:p>
          <a:p>
            <a:pPr defTabSz="609630">
              <a:lnSpc>
                <a:spcPts val="1770"/>
              </a:lnSpc>
            </a:pPr>
            <a:r>
              <a:rPr lang="en-US" sz="1475" b="1" dirty="0">
                <a:solidFill>
                  <a:srgbClr val="C00000"/>
                </a:solidFill>
                <a:latin typeface="Helvetica Bold"/>
                <a:ea typeface="Helvetica Bold"/>
                <a:cs typeface="Helvetica Bold"/>
                <a:sym typeface="Helvetica Bold"/>
              </a:rPr>
              <a:t>(won’t go to family or beneficiary)</a:t>
            </a:r>
          </a:p>
        </p:txBody>
      </p:sp>
      <p:sp>
        <p:nvSpPr>
          <p:cNvPr id="4" name="TextBox 4"/>
          <p:cNvSpPr txBox="1"/>
          <p:nvPr/>
        </p:nvSpPr>
        <p:spPr>
          <a:xfrm>
            <a:off x="68695" y="4282767"/>
            <a:ext cx="5655777" cy="844783"/>
          </a:xfrm>
          <a:prstGeom prst="rect">
            <a:avLst/>
          </a:prstGeom>
        </p:spPr>
        <p:txBody>
          <a:bodyPr lIns="0" tIns="0" rIns="0" bIns="0" rtlCol="0" anchor="t">
            <a:spAutoFit/>
          </a:bodyPr>
          <a:lstStyle/>
          <a:p>
            <a:pPr defTabSz="609630">
              <a:lnSpc>
                <a:spcPts val="3360"/>
              </a:lnSpc>
            </a:pPr>
            <a:r>
              <a:rPr lang="en-US" sz="2800" spc="26">
                <a:solidFill>
                  <a:srgbClr val="FFFFFF"/>
                </a:solidFill>
                <a:latin typeface="TT Rounds Condensed"/>
                <a:ea typeface="TT Rounds Condensed"/>
                <a:cs typeface="TT Rounds Condensed"/>
                <a:sym typeface="TT Rounds Condensed"/>
              </a:rPr>
              <a:t>_</a:t>
            </a:r>
          </a:p>
          <a:p>
            <a:pPr defTabSz="609630">
              <a:lnSpc>
                <a:spcPts val="3360"/>
              </a:lnSpc>
            </a:pPr>
            <a:r>
              <a:rPr lang="en-US" sz="2800" spc="26">
                <a:solidFill>
                  <a:srgbClr val="FF0000"/>
                </a:solidFill>
                <a:latin typeface="TT Rounds Condensed"/>
                <a:ea typeface="TT Rounds Condensed"/>
                <a:cs typeface="TT Rounds Condensed"/>
                <a:sym typeface="TT Rounds Condensed"/>
              </a:rPr>
              <a:t>X</a:t>
            </a:r>
            <a:r>
              <a:rPr lang="en-US" sz="2800" spc="26">
                <a:solidFill>
                  <a:srgbClr val="FFFFFF"/>
                </a:solidFill>
                <a:latin typeface="TT Rounds Condensed"/>
                <a:ea typeface="TT Rounds Condensed"/>
                <a:cs typeface="TT Rounds Condensed"/>
                <a:sym typeface="TT Rounds Condensed"/>
              </a:rPr>
              <a:t>____________________</a:t>
            </a:r>
          </a:p>
        </p:txBody>
      </p:sp>
      <p:sp>
        <p:nvSpPr>
          <p:cNvPr id="5" name="TextBox 5"/>
          <p:cNvSpPr txBox="1"/>
          <p:nvPr/>
        </p:nvSpPr>
        <p:spPr>
          <a:xfrm>
            <a:off x="845456" y="4623284"/>
            <a:ext cx="2250440" cy="307777"/>
          </a:xfrm>
          <a:prstGeom prst="rect">
            <a:avLst/>
          </a:prstGeom>
        </p:spPr>
        <p:txBody>
          <a:bodyPr lIns="0" tIns="0" rIns="0" bIns="0" rtlCol="0" anchor="t">
            <a:spAutoFit/>
          </a:bodyPr>
          <a:lstStyle/>
          <a:p>
            <a:pPr defTabSz="609630">
              <a:lnSpc>
                <a:spcPts val="2400"/>
              </a:lnSpc>
            </a:pPr>
            <a:r>
              <a:rPr lang="en-US" sz="2000">
                <a:solidFill>
                  <a:srgbClr val="FF0000"/>
                </a:solidFill>
                <a:latin typeface="Helvetica"/>
                <a:ea typeface="Helvetica"/>
                <a:cs typeface="Helvetica"/>
                <a:sym typeface="Helvetica"/>
              </a:rPr>
              <a:t>SIGN HERE</a:t>
            </a:r>
          </a:p>
        </p:txBody>
      </p:sp>
      <p:sp>
        <p:nvSpPr>
          <p:cNvPr id="6" name="AutoShape 6"/>
          <p:cNvSpPr/>
          <p:nvPr/>
        </p:nvSpPr>
        <p:spPr>
          <a:xfrm rot="7304">
            <a:off x="250812" y="5048737"/>
            <a:ext cx="2988726" cy="0"/>
          </a:xfrm>
          <a:prstGeom prst="line">
            <a:avLst/>
          </a:prstGeom>
          <a:ln w="9525" cap="rnd">
            <a:solidFill>
              <a:srgbClr val="4472C4"/>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7" name="TextBox 7"/>
          <p:cNvSpPr txBox="1"/>
          <p:nvPr/>
        </p:nvSpPr>
        <p:spPr>
          <a:xfrm>
            <a:off x="54171" y="31980"/>
            <a:ext cx="5362679" cy="264175"/>
          </a:xfrm>
          <a:prstGeom prst="rect">
            <a:avLst/>
          </a:prstGeom>
        </p:spPr>
        <p:txBody>
          <a:bodyPr lIns="0" tIns="0" rIns="0" bIns="0" rtlCol="0" anchor="t">
            <a:spAutoFit/>
          </a:bodyPr>
          <a:lstStyle/>
          <a:p>
            <a:pPr defTabSz="609630">
              <a:lnSpc>
                <a:spcPts val="2160"/>
              </a:lnSpc>
            </a:pPr>
            <a:r>
              <a:rPr lang="en-US" b="1" u="sng" spc="800" dirty="0">
                <a:solidFill>
                  <a:srgbClr val="002060"/>
                </a:solidFill>
                <a:latin typeface="Helvetica Bold"/>
                <a:ea typeface="Helvetica Bold"/>
                <a:cs typeface="Helvetica Bold"/>
                <a:sym typeface="Helvetica Bold"/>
              </a:rPr>
              <a:t>FUNNY BANKING CONCEPT </a:t>
            </a:r>
          </a:p>
        </p:txBody>
      </p:sp>
      <p:sp>
        <p:nvSpPr>
          <p:cNvPr id="8" name="AutoShape 8"/>
          <p:cNvSpPr/>
          <p:nvPr/>
        </p:nvSpPr>
        <p:spPr>
          <a:xfrm rot="5396786">
            <a:off x="2360213" y="3413589"/>
            <a:ext cx="6792433" cy="0"/>
          </a:xfrm>
          <a:prstGeom prst="line">
            <a:avLst/>
          </a:prstGeom>
          <a:ln w="9525" cap="rnd">
            <a:solidFill>
              <a:srgbClr val="C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9" name="TextBox 9"/>
          <p:cNvSpPr txBox="1"/>
          <p:nvPr/>
        </p:nvSpPr>
        <p:spPr>
          <a:xfrm>
            <a:off x="6410220" y="53339"/>
            <a:ext cx="5286752" cy="264175"/>
          </a:xfrm>
          <a:prstGeom prst="rect">
            <a:avLst/>
          </a:prstGeom>
        </p:spPr>
        <p:txBody>
          <a:bodyPr lIns="0" tIns="0" rIns="0" bIns="0" rtlCol="0" anchor="t">
            <a:spAutoFit/>
          </a:bodyPr>
          <a:lstStyle/>
          <a:p>
            <a:pPr defTabSz="609630">
              <a:lnSpc>
                <a:spcPts val="2160"/>
              </a:lnSpc>
            </a:pPr>
            <a:r>
              <a:rPr lang="en-US" b="1" u="sng" dirty="0">
                <a:solidFill>
                  <a:srgbClr val="002060"/>
                </a:solidFill>
                <a:latin typeface="Helvetica Bold"/>
                <a:ea typeface="Helvetica Bold"/>
                <a:cs typeface="Helvetica Bold"/>
                <a:sym typeface="Helvetica Bold"/>
              </a:rPr>
              <a:t>WHICH WEALTH PLAN MAKES MORE SENSE?</a:t>
            </a:r>
          </a:p>
        </p:txBody>
      </p:sp>
      <p:sp>
        <p:nvSpPr>
          <p:cNvPr id="10" name="TextBox 10"/>
          <p:cNvSpPr txBox="1"/>
          <p:nvPr/>
        </p:nvSpPr>
        <p:spPr>
          <a:xfrm>
            <a:off x="6193766" y="566947"/>
            <a:ext cx="2461662" cy="436017"/>
          </a:xfrm>
          <a:prstGeom prst="rect">
            <a:avLst/>
          </a:prstGeom>
        </p:spPr>
        <p:txBody>
          <a:bodyPr lIns="0" tIns="0" rIns="0" bIns="0" rtlCol="0" anchor="t">
            <a:spAutoFit/>
          </a:bodyPr>
          <a:lstStyle/>
          <a:p>
            <a:pPr algn="ctr" defTabSz="609630">
              <a:lnSpc>
                <a:spcPts val="1733"/>
              </a:lnSpc>
            </a:pPr>
            <a:r>
              <a:rPr lang="en-US" sz="1467" b="1" spc="-13">
                <a:solidFill>
                  <a:srgbClr val="FF0000"/>
                </a:solidFill>
                <a:latin typeface="Helvetica Bold"/>
                <a:ea typeface="Helvetica Bold"/>
                <a:cs typeface="Helvetica Bold"/>
                <a:sym typeface="Helvetica Bold"/>
              </a:rPr>
              <a:t>INDEXED UNIVERSAL LIFE INSURANCE (IUL)</a:t>
            </a:r>
          </a:p>
        </p:txBody>
      </p:sp>
      <p:sp>
        <p:nvSpPr>
          <p:cNvPr id="11" name="TextBox 11"/>
          <p:cNvSpPr txBox="1"/>
          <p:nvPr/>
        </p:nvSpPr>
        <p:spPr>
          <a:xfrm>
            <a:off x="5816205" y="1435848"/>
            <a:ext cx="1188031" cy="346249"/>
          </a:xfrm>
          <a:prstGeom prst="rect">
            <a:avLst/>
          </a:prstGeom>
        </p:spPr>
        <p:txBody>
          <a:bodyPr lIns="0" tIns="0" rIns="0" bIns="0" rtlCol="0" anchor="t">
            <a:spAutoFit/>
          </a:bodyPr>
          <a:lstStyle/>
          <a:p>
            <a:pPr algn="ctr" defTabSz="609630">
              <a:lnSpc>
                <a:spcPts val="1387"/>
              </a:lnSpc>
            </a:pPr>
            <a:r>
              <a:rPr lang="en-US" sz="1200" b="1">
                <a:solidFill>
                  <a:srgbClr val="000000"/>
                </a:solidFill>
                <a:latin typeface="Helvetica Bold"/>
                <a:ea typeface="Helvetica Bold"/>
                <a:cs typeface="Helvetica Bold"/>
                <a:sym typeface="Helvetica Bold"/>
              </a:rPr>
              <a:t>$250,000  </a:t>
            </a:r>
          </a:p>
          <a:p>
            <a:pPr algn="ctr" defTabSz="609630">
              <a:lnSpc>
                <a:spcPts val="1333"/>
              </a:lnSpc>
            </a:pPr>
            <a:r>
              <a:rPr lang="en-US" sz="1200" b="1" spc="-27">
                <a:solidFill>
                  <a:srgbClr val="000000"/>
                </a:solidFill>
                <a:latin typeface="Helvetica Bold"/>
                <a:ea typeface="Helvetica Bold"/>
                <a:cs typeface="Helvetica Bold"/>
                <a:sym typeface="Helvetica Bold"/>
              </a:rPr>
              <a:t>Face Amoun</a:t>
            </a:r>
            <a:r>
              <a:rPr lang="en-US" sz="1200" spc="-27">
                <a:solidFill>
                  <a:srgbClr val="000000"/>
                </a:solidFill>
                <a:latin typeface="Helvetica"/>
                <a:ea typeface="Helvetica"/>
                <a:cs typeface="Helvetica"/>
                <a:sym typeface="Helvetica"/>
              </a:rPr>
              <a:t>t       </a:t>
            </a:r>
          </a:p>
        </p:txBody>
      </p:sp>
      <p:grpSp>
        <p:nvGrpSpPr>
          <p:cNvPr id="12" name="Group 12"/>
          <p:cNvGrpSpPr/>
          <p:nvPr/>
        </p:nvGrpSpPr>
        <p:grpSpPr>
          <a:xfrm>
            <a:off x="6101592" y="1813271"/>
            <a:ext cx="470937" cy="1989149"/>
            <a:chOff x="0" y="0"/>
            <a:chExt cx="941874" cy="3978298"/>
          </a:xfrm>
        </p:grpSpPr>
        <p:sp>
          <p:nvSpPr>
            <p:cNvPr id="13" name="Freeform 13"/>
            <p:cNvSpPr/>
            <p:nvPr/>
          </p:nvSpPr>
          <p:spPr>
            <a:xfrm>
              <a:off x="12700" y="129667"/>
              <a:ext cx="916432" cy="3835908"/>
            </a:xfrm>
            <a:custGeom>
              <a:avLst/>
              <a:gdLst/>
              <a:ahLst/>
              <a:cxnLst/>
              <a:rect l="l" t="t" r="r" b="b"/>
              <a:pathLst>
                <a:path w="916432" h="3835908">
                  <a:moveTo>
                    <a:pt x="0" y="0"/>
                  </a:moveTo>
                  <a:cubicBezTo>
                    <a:pt x="0" y="64643"/>
                    <a:pt x="205105" y="116967"/>
                    <a:pt x="458216" y="116967"/>
                  </a:cubicBezTo>
                  <a:cubicBezTo>
                    <a:pt x="711327" y="116967"/>
                    <a:pt x="916432" y="64643"/>
                    <a:pt x="916432" y="0"/>
                  </a:cubicBezTo>
                  <a:lnTo>
                    <a:pt x="916432" y="3718941"/>
                  </a:lnTo>
                  <a:cubicBezTo>
                    <a:pt x="916432" y="3783584"/>
                    <a:pt x="711327" y="3835908"/>
                    <a:pt x="458216" y="3835908"/>
                  </a:cubicBezTo>
                  <a:cubicBezTo>
                    <a:pt x="205105" y="3835908"/>
                    <a:pt x="0" y="3783584"/>
                    <a:pt x="0" y="3718941"/>
                  </a:cubicBezTo>
                  <a:close/>
                </a:path>
              </a:pathLst>
            </a:custGeom>
            <a:solidFill>
              <a:srgbClr val="FF0000"/>
            </a:solidFill>
          </p:spPr>
          <p:txBody>
            <a:bodyPr/>
            <a:lstStyle/>
            <a:p>
              <a:pPr defTabSz="609630"/>
              <a:endParaRPr lang="en-US" sz="1200">
                <a:solidFill>
                  <a:prstClr val="black"/>
                </a:solidFill>
                <a:latin typeface="Calibri"/>
              </a:endParaRPr>
            </a:p>
          </p:txBody>
        </p:sp>
        <p:sp>
          <p:nvSpPr>
            <p:cNvPr id="14" name="Freeform 14"/>
            <p:cNvSpPr/>
            <p:nvPr/>
          </p:nvSpPr>
          <p:spPr>
            <a:xfrm>
              <a:off x="12700" y="12700"/>
              <a:ext cx="916432" cy="233934"/>
            </a:xfrm>
            <a:custGeom>
              <a:avLst/>
              <a:gdLst/>
              <a:ahLst/>
              <a:cxnLst/>
              <a:rect l="l" t="t" r="r" b="b"/>
              <a:pathLst>
                <a:path w="916432" h="233934">
                  <a:moveTo>
                    <a:pt x="0" y="116967"/>
                  </a:moveTo>
                  <a:cubicBezTo>
                    <a:pt x="0" y="52324"/>
                    <a:pt x="205105" y="0"/>
                    <a:pt x="458216" y="0"/>
                  </a:cubicBezTo>
                  <a:cubicBezTo>
                    <a:pt x="711327" y="0"/>
                    <a:pt x="916432" y="52324"/>
                    <a:pt x="916432" y="116967"/>
                  </a:cubicBezTo>
                  <a:cubicBezTo>
                    <a:pt x="916432" y="181610"/>
                    <a:pt x="711327" y="233934"/>
                    <a:pt x="458216" y="233934"/>
                  </a:cubicBezTo>
                  <a:cubicBezTo>
                    <a:pt x="205105" y="233934"/>
                    <a:pt x="0" y="181610"/>
                    <a:pt x="0" y="116967"/>
                  </a:cubicBezTo>
                  <a:close/>
                </a:path>
              </a:pathLst>
            </a:custGeom>
            <a:solidFill>
              <a:srgbClr val="FF6666"/>
            </a:solidFill>
          </p:spPr>
          <p:txBody>
            <a:bodyPr/>
            <a:lstStyle/>
            <a:p>
              <a:pPr defTabSz="609630"/>
              <a:endParaRPr lang="en-US" sz="1200">
                <a:solidFill>
                  <a:prstClr val="black"/>
                </a:solidFill>
                <a:latin typeface="Calibri"/>
              </a:endParaRPr>
            </a:p>
          </p:txBody>
        </p:sp>
        <p:sp>
          <p:nvSpPr>
            <p:cNvPr id="15" name="Freeform 15"/>
            <p:cNvSpPr/>
            <p:nvPr/>
          </p:nvSpPr>
          <p:spPr>
            <a:xfrm>
              <a:off x="12700" y="12700"/>
              <a:ext cx="916432" cy="3952875"/>
            </a:xfrm>
            <a:custGeom>
              <a:avLst/>
              <a:gdLst/>
              <a:ahLst/>
              <a:cxnLst/>
              <a:rect l="l" t="t" r="r" b="b"/>
              <a:pathLst>
                <a:path w="916432" h="3952875">
                  <a:moveTo>
                    <a:pt x="916432" y="116967"/>
                  </a:moveTo>
                  <a:cubicBezTo>
                    <a:pt x="916432" y="181610"/>
                    <a:pt x="711327" y="233934"/>
                    <a:pt x="458216" y="233934"/>
                  </a:cubicBezTo>
                  <a:cubicBezTo>
                    <a:pt x="205105" y="233934"/>
                    <a:pt x="0" y="181610"/>
                    <a:pt x="0" y="116967"/>
                  </a:cubicBezTo>
                  <a:cubicBezTo>
                    <a:pt x="0" y="52324"/>
                    <a:pt x="205105" y="0"/>
                    <a:pt x="458216" y="0"/>
                  </a:cubicBezTo>
                  <a:cubicBezTo>
                    <a:pt x="711327" y="0"/>
                    <a:pt x="916432" y="52324"/>
                    <a:pt x="916432" y="116967"/>
                  </a:cubicBezTo>
                  <a:lnTo>
                    <a:pt x="916432" y="3835908"/>
                  </a:lnTo>
                  <a:cubicBezTo>
                    <a:pt x="916432" y="3900551"/>
                    <a:pt x="711327" y="3952875"/>
                    <a:pt x="458216" y="3952875"/>
                  </a:cubicBezTo>
                  <a:cubicBezTo>
                    <a:pt x="205105" y="3952875"/>
                    <a:pt x="0" y="3900551"/>
                    <a:pt x="0" y="3835908"/>
                  </a:cubicBezTo>
                  <a:lnTo>
                    <a:pt x="0" y="116967"/>
                  </a:lnTo>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6" name="Freeform 16"/>
            <p:cNvSpPr/>
            <p:nvPr/>
          </p:nvSpPr>
          <p:spPr>
            <a:xfrm>
              <a:off x="0" y="116967"/>
              <a:ext cx="941832" cy="3861308"/>
            </a:xfrm>
            <a:custGeom>
              <a:avLst/>
              <a:gdLst/>
              <a:ahLst/>
              <a:cxnLst/>
              <a:rect l="l" t="t" r="r" b="b"/>
              <a:pathLst>
                <a:path w="941832" h="3861308">
                  <a:moveTo>
                    <a:pt x="0" y="12700"/>
                  </a:moveTo>
                  <a:cubicBezTo>
                    <a:pt x="0" y="5715"/>
                    <a:pt x="5715" y="0"/>
                    <a:pt x="12700" y="0"/>
                  </a:cubicBezTo>
                  <a:cubicBezTo>
                    <a:pt x="19685" y="0"/>
                    <a:pt x="25400" y="5715"/>
                    <a:pt x="25400" y="12700"/>
                  </a:cubicBezTo>
                  <a:cubicBezTo>
                    <a:pt x="25400" y="61468"/>
                    <a:pt x="209296" y="116967"/>
                    <a:pt x="470916" y="116967"/>
                  </a:cubicBezTo>
                  <a:lnTo>
                    <a:pt x="470916" y="129667"/>
                  </a:lnTo>
                  <a:lnTo>
                    <a:pt x="470916" y="116967"/>
                  </a:lnTo>
                  <a:cubicBezTo>
                    <a:pt x="732536" y="116967"/>
                    <a:pt x="916432" y="61468"/>
                    <a:pt x="916432" y="12700"/>
                  </a:cubicBezTo>
                  <a:lnTo>
                    <a:pt x="929132" y="12700"/>
                  </a:lnTo>
                  <a:lnTo>
                    <a:pt x="941832" y="12700"/>
                  </a:lnTo>
                  <a:lnTo>
                    <a:pt x="941832" y="3731641"/>
                  </a:lnTo>
                  <a:lnTo>
                    <a:pt x="929132" y="3731641"/>
                  </a:lnTo>
                  <a:lnTo>
                    <a:pt x="941832" y="3731641"/>
                  </a:lnTo>
                  <a:cubicBezTo>
                    <a:pt x="941832" y="3812159"/>
                    <a:pt x="715391" y="3861308"/>
                    <a:pt x="470916" y="3861308"/>
                  </a:cubicBezTo>
                  <a:lnTo>
                    <a:pt x="470916" y="3848608"/>
                  </a:lnTo>
                  <a:lnTo>
                    <a:pt x="470916" y="3861308"/>
                  </a:lnTo>
                  <a:cubicBezTo>
                    <a:pt x="226441" y="3861308"/>
                    <a:pt x="0" y="3812159"/>
                    <a:pt x="0" y="3731641"/>
                  </a:cubicBezTo>
                  <a:lnTo>
                    <a:pt x="0" y="12700"/>
                  </a:lnTo>
                  <a:lnTo>
                    <a:pt x="12700" y="12700"/>
                  </a:lnTo>
                  <a:lnTo>
                    <a:pt x="0" y="12700"/>
                  </a:lnTo>
                  <a:moveTo>
                    <a:pt x="25400" y="12700"/>
                  </a:moveTo>
                  <a:lnTo>
                    <a:pt x="25400" y="3731641"/>
                  </a:lnTo>
                  <a:lnTo>
                    <a:pt x="12700" y="3731641"/>
                  </a:lnTo>
                  <a:lnTo>
                    <a:pt x="25400" y="3731641"/>
                  </a:lnTo>
                  <a:cubicBezTo>
                    <a:pt x="25400" y="3780409"/>
                    <a:pt x="209296" y="3835908"/>
                    <a:pt x="470916" y="3835908"/>
                  </a:cubicBezTo>
                  <a:cubicBezTo>
                    <a:pt x="732536" y="3835908"/>
                    <a:pt x="916432" y="3780409"/>
                    <a:pt x="916432" y="3731641"/>
                  </a:cubicBezTo>
                  <a:lnTo>
                    <a:pt x="916432" y="12700"/>
                  </a:lnTo>
                  <a:cubicBezTo>
                    <a:pt x="916432" y="5715"/>
                    <a:pt x="922147" y="0"/>
                    <a:pt x="929132" y="0"/>
                  </a:cubicBezTo>
                  <a:cubicBezTo>
                    <a:pt x="936117" y="0"/>
                    <a:pt x="941832" y="5715"/>
                    <a:pt x="941832" y="12700"/>
                  </a:cubicBezTo>
                  <a:cubicBezTo>
                    <a:pt x="941832" y="93218"/>
                    <a:pt x="715391" y="142367"/>
                    <a:pt x="470916" y="142367"/>
                  </a:cubicBezTo>
                  <a:cubicBezTo>
                    <a:pt x="226441" y="142367"/>
                    <a:pt x="0" y="93218"/>
                    <a:pt x="0" y="12700"/>
                  </a:cubicBezTo>
                  <a:lnTo>
                    <a:pt x="12700" y="12700"/>
                  </a:lnTo>
                  <a:lnTo>
                    <a:pt x="25400" y="12700"/>
                  </a:lnTo>
                  <a:close/>
                </a:path>
              </a:pathLst>
            </a:custGeom>
            <a:solidFill>
              <a:srgbClr val="172C51"/>
            </a:solidFill>
          </p:spPr>
          <p:txBody>
            <a:bodyPr/>
            <a:lstStyle/>
            <a:p>
              <a:pPr defTabSz="609630"/>
              <a:endParaRPr lang="en-US" sz="1200">
                <a:solidFill>
                  <a:prstClr val="black"/>
                </a:solidFill>
                <a:latin typeface="Calibri"/>
              </a:endParaRPr>
            </a:p>
          </p:txBody>
        </p:sp>
        <p:sp>
          <p:nvSpPr>
            <p:cNvPr id="17" name="Freeform 17"/>
            <p:cNvSpPr/>
            <p:nvPr/>
          </p:nvSpPr>
          <p:spPr>
            <a:xfrm>
              <a:off x="0" y="0"/>
              <a:ext cx="941832" cy="259334"/>
            </a:xfrm>
            <a:custGeom>
              <a:avLst/>
              <a:gdLst/>
              <a:ahLst/>
              <a:cxnLst/>
              <a:rect l="l" t="t" r="r" b="b"/>
              <a:pathLst>
                <a:path w="941832" h="259334">
                  <a:moveTo>
                    <a:pt x="0" y="129667"/>
                  </a:moveTo>
                  <a:lnTo>
                    <a:pt x="12700" y="129667"/>
                  </a:lnTo>
                  <a:lnTo>
                    <a:pt x="0" y="129667"/>
                  </a:lnTo>
                  <a:cubicBezTo>
                    <a:pt x="0" y="49149"/>
                    <a:pt x="226441" y="0"/>
                    <a:pt x="470916" y="0"/>
                  </a:cubicBezTo>
                  <a:cubicBezTo>
                    <a:pt x="715391" y="0"/>
                    <a:pt x="941832" y="49149"/>
                    <a:pt x="941832" y="129667"/>
                  </a:cubicBezTo>
                  <a:lnTo>
                    <a:pt x="929132" y="129667"/>
                  </a:lnTo>
                  <a:lnTo>
                    <a:pt x="941832" y="129667"/>
                  </a:lnTo>
                  <a:cubicBezTo>
                    <a:pt x="941832" y="210185"/>
                    <a:pt x="715391" y="259334"/>
                    <a:pt x="470916" y="259334"/>
                  </a:cubicBezTo>
                  <a:lnTo>
                    <a:pt x="470916" y="246634"/>
                  </a:lnTo>
                  <a:lnTo>
                    <a:pt x="470916" y="259334"/>
                  </a:lnTo>
                  <a:cubicBezTo>
                    <a:pt x="226441" y="259334"/>
                    <a:pt x="0" y="210185"/>
                    <a:pt x="0" y="129667"/>
                  </a:cubicBezTo>
                  <a:lnTo>
                    <a:pt x="12700" y="129667"/>
                  </a:lnTo>
                  <a:lnTo>
                    <a:pt x="25400" y="129667"/>
                  </a:lnTo>
                  <a:lnTo>
                    <a:pt x="12700" y="129667"/>
                  </a:lnTo>
                  <a:lnTo>
                    <a:pt x="0" y="129667"/>
                  </a:lnTo>
                  <a:moveTo>
                    <a:pt x="25400" y="129667"/>
                  </a:moveTo>
                  <a:cubicBezTo>
                    <a:pt x="25400" y="136652"/>
                    <a:pt x="19685" y="142367"/>
                    <a:pt x="12700" y="142367"/>
                  </a:cubicBezTo>
                  <a:cubicBezTo>
                    <a:pt x="5715" y="142367"/>
                    <a:pt x="0" y="136652"/>
                    <a:pt x="0" y="129667"/>
                  </a:cubicBezTo>
                  <a:cubicBezTo>
                    <a:pt x="0" y="122682"/>
                    <a:pt x="5715" y="116967"/>
                    <a:pt x="12700" y="116967"/>
                  </a:cubicBezTo>
                  <a:cubicBezTo>
                    <a:pt x="19685" y="116967"/>
                    <a:pt x="25400" y="122682"/>
                    <a:pt x="25400" y="129667"/>
                  </a:cubicBezTo>
                  <a:cubicBezTo>
                    <a:pt x="25400" y="178435"/>
                    <a:pt x="209296" y="233934"/>
                    <a:pt x="470916" y="233934"/>
                  </a:cubicBezTo>
                  <a:cubicBezTo>
                    <a:pt x="732536" y="233934"/>
                    <a:pt x="916432" y="178435"/>
                    <a:pt x="916432" y="129667"/>
                  </a:cubicBezTo>
                  <a:cubicBezTo>
                    <a:pt x="916432" y="80899"/>
                    <a:pt x="732536" y="25400"/>
                    <a:pt x="470916" y="25400"/>
                  </a:cubicBezTo>
                  <a:lnTo>
                    <a:pt x="470916" y="12700"/>
                  </a:lnTo>
                  <a:lnTo>
                    <a:pt x="470916" y="25400"/>
                  </a:lnTo>
                  <a:cubicBezTo>
                    <a:pt x="209296" y="25400"/>
                    <a:pt x="25400" y="80899"/>
                    <a:pt x="25400" y="129667"/>
                  </a:cubicBezTo>
                  <a:close/>
                </a:path>
              </a:pathLst>
            </a:custGeom>
            <a:solidFill>
              <a:srgbClr val="172C51"/>
            </a:solidFill>
          </p:spPr>
          <p:txBody>
            <a:bodyPr/>
            <a:lstStyle/>
            <a:p>
              <a:pPr defTabSz="609630"/>
              <a:endParaRPr lang="en-US" sz="1200">
                <a:solidFill>
                  <a:prstClr val="black"/>
                </a:solidFill>
                <a:latin typeface="Calibri"/>
              </a:endParaRPr>
            </a:p>
          </p:txBody>
        </p:sp>
        <p:sp>
          <p:nvSpPr>
            <p:cNvPr id="18" name="Freeform 18"/>
            <p:cNvSpPr/>
            <p:nvPr/>
          </p:nvSpPr>
          <p:spPr>
            <a:xfrm>
              <a:off x="0" y="0"/>
              <a:ext cx="941832" cy="3978275"/>
            </a:xfrm>
            <a:custGeom>
              <a:avLst/>
              <a:gdLst/>
              <a:ahLst/>
              <a:cxnLst/>
              <a:rect l="l" t="t" r="r" b="b"/>
              <a:pathLst>
                <a:path w="941832" h="3978275">
                  <a:moveTo>
                    <a:pt x="941832" y="129667"/>
                  </a:moveTo>
                  <a:cubicBezTo>
                    <a:pt x="941832" y="210185"/>
                    <a:pt x="715391" y="259334"/>
                    <a:pt x="470916" y="259334"/>
                  </a:cubicBezTo>
                  <a:lnTo>
                    <a:pt x="470916" y="246634"/>
                  </a:lnTo>
                  <a:lnTo>
                    <a:pt x="470916" y="259334"/>
                  </a:lnTo>
                  <a:cubicBezTo>
                    <a:pt x="226441" y="259334"/>
                    <a:pt x="0" y="210185"/>
                    <a:pt x="0" y="129667"/>
                  </a:cubicBezTo>
                  <a:lnTo>
                    <a:pt x="12700" y="129667"/>
                  </a:lnTo>
                  <a:lnTo>
                    <a:pt x="0" y="129667"/>
                  </a:lnTo>
                  <a:cubicBezTo>
                    <a:pt x="0" y="49149"/>
                    <a:pt x="226441" y="0"/>
                    <a:pt x="470916" y="0"/>
                  </a:cubicBezTo>
                  <a:cubicBezTo>
                    <a:pt x="715391" y="0"/>
                    <a:pt x="941832" y="49149"/>
                    <a:pt x="941832" y="129667"/>
                  </a:cubicBezTo>
                  <a:lnTo>
                    <a:pt x="929132" y="129667"/>
                  </a:lnTo>
                  <a:lnTo>
                    <a:pt x="941832" y="129667"/>
                  </a:lnTo>
                  <a:lnTo>
                    <a:pt x="941832" y="3848608"/>
                  </a:lnTo>
                  <a:lnTo>
                    <a:pt x="929132" y="3848608"/>
                  </a:lnTo>
                  <a:lnTo>
                    <a:pt x="941832" y="3848608"/>
                  </a:lnTo>
                  <a:cubicBezTo>
                    <a:pt x="941832" y="3929126"/>
                    <a:pt x="715391" y="3978275"/>
                    <a:pt x="470916" y="3978275"/>
                  </a:cubicBezTo>
                  <a:lnTo>
                    <a:pt x="470916" y="3965575"/>
                  </a:lnTo>
                  <a:lnTo>
                    <a:pt x="470916" y="3978275"/>
                  </a:lnTo>
                  <a:cubicBezTo>
                    <a:pt x="226441" y="3978275"/>
                    <a:pt x="0" y="3929126"/>
                    <a:pt x="0" y="3848608"/>
                  </a:cubicBezTo>
                  <a:lnTo>
                    <a:pt x="0" y="129667"/>
                  </a:lnTo>
                  <a:lnTo>
                    <a:pt x="25400" y="129667"/>
                  </a:lnTo>
                  <a:lnTo>
                    <a:pt x="25400" y="3848608"/>
                  </a:lnTo>
                  <a:lnTo>
                    <a:pt x="12700" y="3848608"/>
                  </a:lnTo>
                  <a:lnTo>
                    <a:pt x="25400" y="3848608"/>
                  </a:lnTo>
                  <a:cubicBezTo>
                    <a:pt x="25400" y="3897376"/>
                    <a:pt x="209296" y="3952875"/>
                    <a:pt x="470916" y="3952875"/>
                  </a:cubicBezTo>
                  <a:cubicBezTo>
                    <a:pt x="732536" y="3952875"/>
                    <a:pt x="916432" y="3897376"/>
                    <a:pt x="916432" y="3848608"/>
                  </a:cubicBezTo>
                  <a:lnTo>
                    <a:pt x="916432" y="129667"/>
                  </a:lnTo>
                  <a:cubicBezTo>
                    <a:pt x="916432" y="80899"/>
                    <a:pt x="732536" y="25400"/>
                    <a:pt x="470916" y="25400"/>
                  </a:cubicBezTo>
                  <a:lnTo>
                    <a:pt x="470916" y="12700"/>
                  </a:lnTo>
                  <a:lnTo>
                    <a:pt x="470916" y="25400"/>
                  </a:lnTo>
                  <a:cubicBezTo>
                    <a:pt x="209296" y="25400"/>
                    <a:pt x="25400" y="80899"/>
                    <a:pt x="25400" y="129667"/>
                  </a:cubicBezTo>
                  <a:lnTo>
                    <a:pt x="12700" y="129667"/>
                  </a:lnTo>
                  <a:lnTo>
                    <a:pt x="25400" y="129667"/>
                  </a:lnTo>
                  <a:cubicBezTo>
                    <a:pt x="25400" y="178435"/>
                    <a:pt x="209296" y="233934"/>
                    <a:pt x="470916" y="233934"/>
                  </a:cubicBezTo>
                  <a:cubicBezTo>
                    <a:pt x="732536" y="233934"/>
                    <a:pt x="916432" y="178435"/>
                    <a:pt x="916432" y="129667"/>
                  </a:cubicBezTo>
                  <a:close/>
                </a:path>
              </a:pathLst>
            </a:custGeom>
            <a:solidFill>
              <a:srgbClr val="172C51"/>
            </a:solidFill>
          </p:spPr>
          <p:txBody>
            <a:bodyPr/>
            <a:lstStyle/>
            <a:p>
              <a:pPr defTabSz="609630"/>
              <a:endParaRPr lang="en-US" sz="1200">
                <a:solidFill>
                  <a:prstClr val="black"/>
                </a:solidFill>
                <a:latin typeface="Calibri"/>
              </a:endParaRPr>
            </a:p>
          </p:txBody>
        </p:sp>
      </p:grpSp>
      <p:grpSp>
        <p:nvGrpSpPr>
          <p:cNvPr id="19" name="Group 19"/>
          <p:cNvGrpSpPr/>
          <p:nvPr/>
        </p:nvGrpSpPr>
        <p:grpSpPr>
          <a:xfrm>
            <a:off x="7924118" y="1879856"/>
            <a:ext cx="470938" cy="1938972"/>
            <a:chOff x="0" y="0"/>
            <a:chExt cx="941876" cy="3877944"/>
          </a:xfrm>
        </p:grpSpPr>
        <p:sp>
          <p:nvSpPr>
            <p:cNvPr id="20" name="Freeform 20"/>
            <p:cNvSpPr/>
            <p:nvPr/>
          </p:nvSpPr>
          <p:spPr>
            <a:xfrm>
              <a:off x="12700" y="129667"/>
              <a:ext cx="916432" cy="3735578"/>
            </a:xfrm>
            <a:custGeom>
              <a:avLst/>
              <a:gdLst/>
              <a:ahLst/>
              <a:cxnLst/>
              <a:rect l="l" t="t" r="r" b="b"/>
              <a:pathLst>
                <a:path w="916432" h="3735578">
                  <a:moveTo>
                    <a:pt x="0" y="0"/>
                  </a:moveTo>
                  <a:cubicBezTo>
                    <a:pt x="0" y="64643"/>
                    <a:pt x="205105" y="116967"/>
                    <a:pt x="458216" y="116967"/>
                  </a:cubicBezTo>
                  <a:cubicBezTo>
                    <a:pt x="711327" y="116967"/>
                    <a:pt x="916432" y="64643"/>
                    <a:pt x="916432" y="0"/>
                  </a:cubicBezTo>
                  <a:lnTo>
                    <a:pt x="916432" y="3618611"/>
                  </a:lnTo>
                  <a:cubicBezTo>
                    <a:pt x="916432" y="3683254"/>
                    <a:pt x="711327" y="3735578"/>
                    <a:pt x="458216" y="3735578"/>
                  </a:cubicBezTo>
                  <a:cubicBezTo>
                    <a:pt x="205105" y="3735578"/>
                    <a:pt x="0" y="3683254"/>
                    <a:pt x="0" y="3618611"/>
                  </a:cubicBezTo>
                  <a:close/>
                </a:path>
              </a:pathLst>
            </a:custGeom>
            <a:solidFill>
              <a:srgbClr val="FF0000"/>
            </a:solidFill>
          </p:spPr>
          <p:txBody>
            <a:bodyPr/>
            <a:lstStyle/>
            <a:p>
              <a:pPr defTabSz="609630"/>
              <a:endParaRPr lang="en-US" sz="1200">
                <a:solidFill>
                  <a:prstClr val="black"/>
                </a:solidFill>
                <a:latin typeface="Calibri"/>
              </a:endParaRPr>
            </a:p>
          </p:txBody>
        </p:sp>
        <p:sp>
          <p:nvSpPr>
            <p:cNvPr id="21" name="Freeform 21"/>
            <p:cNvSpPr/>
            <p:nvPr/>
          </p:nvSpPr>
          <p:spPr>
            <a:xfrm>
              <a:off x="12700" y="12700"/>
              <a:ext cx="916432" cy="233934"/>
            </a:xfrm>
            <a:custGeom>
              <a:avLst/>
              <a:gdLst/>
              <a:ahLst/>
              <a:cxnLst/>
              <a:rect l="l" t="t" r="r" b="b"/>
              <a:pathLst>
                <a:path w="916432" h="233934">
                  <a:moveTo>
                    <a:pt x="0" y="116967"/>
                  </a:moveTo>
                  <a:cubicBezTo>
                    <a:pt x="0" y="52324"/>
                    <a:pt x="205105" y="0"/>
                    <a:pt x="458216" y="0"/>
                  </a:cubicBezTo>
                  <a:cubicBezTo>
                    <a:pt x="711327" y="0"/>
                    <a:pt x="916432" y="52324"/>
                    <a:pt x="916432" y="116967"/>
                  </a:cubicBezTo>
                  <a:cubicBezTo>
                    <a:pt x="916432" y="181610"/>
                    <a:pt x="711327" y="233934"/>
                    <a:pt x="458216" y="233934"/>
                  </a:cubicBezTo>
                  <a:cubicBezTo>
                    <a:pt x="205105" y="233934"/>
                    <a:pt x="0" y="181610"/>
                    <a:pt x="0" y="116967"/>
                  </a:cubicBezTo>
                  <a:close/>
                </a:path>
              </a:pathLst>
            </a:custGeom>
            <a:solidFill>
              <a:srgbClr val="FF6666"/>
            </a:solidFill>
          </p:spPr>
          <p:txBody>
            <a:bodyPr/>
            <a:lstStyle/>
            <a:p>
              <a:pPr defTabSz="609630"/>
              <a:endParaRPr lang="en-US" sz="1200">
                <a:solidFill>
                  <a:prstClr val="black"/>
                </a:solidFill>
                <a:latin typeface="Calibri"/>
              </a:endParaRPr>
            </a:p>
          </p:txBody>
        </p:sp>
        <p:sp>
          <p:nvSpPr>
            <p:cNvPr id="22" name="Freeform 22"/>
            <p:cNvSpPr/>
            <p:nvPr/>
          </p:nvSpPr>
          <p:spPr>
            <a:xfrm>
              <a:off x="12700" y="12700"/>
              <a:ext cx="916432" cy="3852545"/>
            </a:xfrm>
            <a:custGeom>
              <a:avLst/>
              <a:gdLst/>
              <a:ahLst/>
              <a:cxnLst/>
              <a:rect l="l" t="t" r="r" b="b"/>
              <a:pathLst>
                <a:path w="916432" h="3852545">
                  <a:moveTo>
                    <a:pt x="916432" y="116967"/>
                  </a:moveTo>
                  <a:cubicBezTo>
                    <a:pt x="916432" y="181610"/>
                    <a:pt x="711327" y="233934"/>
                    <a:pt x="458216" y="233934"/>
                  </a:cubicBezTo>
                  <a:cubicBezTo>
                    <a:pt x="205105" y="233934"/>
                    <a:pt x="0" y="181610"/>
                    <a:pt x="0" y="116967"/>
                  </a:cubicBezTo>
                  <a:cubicBezTo>
                    <a:pt x="0" y="52324"/>
                    <a:pt x="205105" y="0"/>
                    <a:pt x="458216" y="0"/>
                  </a:cubicBezTo>
                  <a:cubicBezTo>
                    <a:pt x="711327" y="0"/>
                    <a:pt x="916432" y="52324"/>
                    <a:pt x="916432" y="116967"/>
                  </a:cubicBezTo>
                  <a:lnTo>
                    <a:pt x="916432" y="3735578"/>
                  </a:lnTo>
                  <a:cubicBezTo>
                    <a:pt x="916432" y="3800221"/>
                    <a:pt x="711327" y="3852545"/>
                    <a:pt x="458216" y="3852545"/>
                  </a:cubicBezTo>
                  <a:cubicBezTo>
                    <a:pt x="205105" y="3852545"/>
                    <a:pt x="0" y="3800221"/>
                    <a:pt x="0" y="3735578"/>
                  </a:cubicBezTo>
                  <a:lnTo>
                    <a:pt x="0" y="116967"/>
                  </a:lnTo>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23" name="Freeform 23"/>
            <p:cNvSpPr/>
            <p:nvPr/>
          </p:nvSpPr>
          <p:spPr>
            <a:xfrm>
              <a:off x="0" y="116967"/>
              <a:ext cx="941832" cy="3760978"/>
            </a:xfrm>
            <a:custGeom>
              <a:avLst/>
              <a:gdLst/>
              <a:ahLst/>
              <a:cxnLst/>
              <a:rect l="l" t="t" r="r" b="b"/>
              <a:pathLst>
                <a:path w="941832" h="3760978">
                  <a:moveTo>
                    <a:pt x="0" y="12700"/>
                  </a:moveTo>
                  <a:cubicBezTo>
                    <a:pt x="0" y="5715"/>
                    <a:pt x="5715" y="0"/>
                    <a:pt x="12700" y="0"/>
                  </a:cubicBezTo>
                  <a:cubicBezTo>
                    <a:pt x="19685" y="0"/>
                    <a:pt x="25400" y="5715"/>
                    <a:pt x="25400" y="12700"/>
                  </a:cubicBezTo>
                  <a:cubicBezTo>
                    <a:pt x="25400" y="61468"/>
                    <a:pt x="209296" y="116967"/>
                    <a:pt x="470916" y="116967"/>
                  </a:cubicBezTo>
                  <a:lnTo>
                    <a:pt x="470916" y="129667"/>
                  </a:lnTo>
                  <a:lnTo>
                    <a:pt x="470916" y="116967"/>
                  </a:lnTo>
                  <a:cubicBezTo>
                    <a:pt x="732536" y="116967"/>
                    <a:pt x="916432" y="61468"/>
                    <a:pt x="916432" y="12700"/>
                  </a:cubicBezTo>
                  <a:lnTo>
                    <a:pt x="929132" y="12700"/>
                  </a:lnTo>
                  <a:lnTo>
                    <a:pt x="941832" y="12700"/>
                  </a:lnTo>
                  <a:lnTo>
                    <a:pt x="941832" y="3631311"/>
                  </a:lnTo>
                  <a:lnTo>
                    <a:pt x="929132" y="3631311"/>
                  </a:lnTo>
                  <a:lnTo>
                    <a:pt x="941832" y="3631311"/>
                  </a:lnTo>
                  <a:cubicBezTo>
                    <a:pt x="941832" y="3711829"/>
                    <a:pt x="715391" y="3760978"/>
                    <a:pt x="470916" y="3760978"/>
                  </a:cubicBezTo>
                  <a:lnTo>
                    <a:pt x="470916" y="3748278"/>
                  </a:lnTo>
                  <a:lnTo>
                    <a:pt x="470916" y="3760978"/>
                  </a:lnTo>
                  <a:cubicBezTo>
                    <a:pt x="226441" y="3760978"/>
                    <a:pt x="0" y="3711829"/>
                    <a:pt x="0" y="3631311"/>
                  </a:cubicBezTo>
                  <a:lnTo>
                    <a:pt x="0" y="12700"/>
                  </a:lnTo>
                  <a:lnTo>
                    <a:pt x="12700" y="12700"/>
                  </a:lnTo>
                  <a:lnTo>
                    <a:pt x="0" y="12700"/>
                  </a:lnTo>
                  <a:moveTo>
                    <a:pt x="25400" y="12700"/>
                  </a:moveTo>
                  <a:lnTo>
                    <a:pt x="25400" y="3631311"/>
                  </a:lnTo>
                  <a:lnTo>
                    <a:pt x="12700" y="3631311"/>
                  </a:lnTo>
                  <a:lnTo>
                    <a:pt x="25400" y="3631311"/>
                  </a:lnTo>
                  <a:cubicBezTo>
                    <a:pt x="25400" y="3680079"/>
                    <a:pt x="209296" y="3735578"/>
                    <a:pt x="470916" y="3735578"/>
                  </a:cubicBezTo>
                  <a:cubicBezTo>
                    <a:pt x="732536" y="3735578"/>
                    <a:pt x="916432" y="3680079"/>
                    <a:pt x="916432" y="3631311"/>
                  </a:cubicBezTo>
                  <a:lnTo>
                    <a:pt x="916432" y="12700"/>
                  </a:lnTo>
                  <a:cubicBezTo>
                    <a:pt x="916432" y="5715"/>
                    <a:pt x="922147" y="0"/>
                    <a:pt x="929132" y="0"/>
                  </a:cubicBezTo>
                  <a:cubicBezTo>
                    <a:pt x="936117" y="0"/>
                    <a:pt x="941832" y="5715"/>
                    <a:pt x="941832" y="12700"/>
                  </a:cubicBezTo>
                  <a:cubicBezTo>
                    <a:pt x="941832" y="93218"/>
                    <a:pt x="715391" y="142367"/>
                    <a:pt x="470916" y="142367"/>
                  </a:cubicBezTo>
                  <a:cubicBezTo>
                    <a:pt x="226441" y="142367"/>
                    <a:pt x="0" y="93218"/>
                    <a:pt x="0" y="12700"/>
                  </a:cubicBezTo>
                  <a:lnTo>
                    <a:pt x="12700" y="12700"/>
                  </a:lnTo>
                  <a:lnTo>
                    <a:pt x="25400" y="12700"/>
                  </a:lnTo>
                  <a:close/>
                </a:path>
              </a:pathLst>
            </a:custGeom>
            <a:solidFill>
              <a:srgbClr val="172C51"/>
            </a:solidFill>
          </p:spPr>
          <p:txBody>
            <a:bodyPr/>
            <a:lstStyle/>
            <a:p>
              <a:pPr defTabSz="609630"/>
              <a:endParaRPr lang="en-US" sz="1200">
                <a:solidFill>
                  <a:prstClr val="black"/>
                </a:solidFill>
                <a:latin typeface="Calibri"/>
              </a:endParaRPr>
            </a:p>
          </p:txBody>
        </p:sp>
        <p:sp>
          <p:nvSpPr>
            <p:cNvPr id="24" name="Freeform 24"/>
            <p:cNvSpPr/>
            <p:nvPr/>
          </p:nvSpPr>
          <p:spPr>
            <a:xfrm>
              <a:off x="0" y="0"/>
              <a:ext cx="941832" cy="259334"/>
            </a:xfrm>
            <a:custGeom>
              <a:avLst/>
              <a:gdLst/>
              <a:ahLst/>
              <a:cxnLst/>
              <a:rect l="l" t="t" r="r" b="b"/>
              <a:pathLst>
                <a:path w="941832" h="259334">
                  <a:moveTo>
                    <a:pt x="0" y="129667"/>
                  </a:moveTo>
                  <a:lnTo>
                    <a:pt x="12700" y="129667"/>
                  </a:lnTo>
                  <a:lnTo>
                    <a:pt x="0" y="129667"/>
                  </a:lnTo>
                  <a:cubicBezTo>
                    <a:pt x="0" y="49149"/>
                    <a:pt x="226441" y="0"/>
                    <a:pt x="470916" y="0"/>
                  </a:cubicBezTo>
                  <a:cubicBezTo>
                    <a:pt x="715391" y="0"/>
                    <a:pt x="941832" y="49149"/>
                    <a:pt x="941832" y="129667"/>
                  </a:cubicBezTo>
                  <a:lnTo>
                    <a:pt x="929132" y="129667"/>
                  </a:lnTo>
                  <a:lnTo>
                    <a:pt x="941832" y="129667"/>
                  </a:lnTo>
                  <a:cubicBezTo>
                    <a:pt x="941832" y="210185"/>
                    <a:pt x="715391" y="259334"/>
                    <a:pt x="470916" y="259334"/>
                  </a:cubicBezTo>
                  <a:lnTo>
                    <a:pt x="470916" y="246634"/>
                  </a:lnTo>
                  <a:lnTo>
                    <a:pt x="470916" y="259334"/>
                  </a:lnTo>
                  <a:cubicBezTo>
                    <a:pt x="226441" y="259334"/>
                    <a:pt x="0" y="210185"/>
                    <a:pt x="0" y="129667"/>
                  </a:cubicBezTo>
                  <a:lnTo>
                    <a:pt x="12700" y="129667"/>
                  </a:lnTo>
                  <a:lnTo>
                    <a:pt x="25400" y="129667"/>
                  </a:lnTo>
                  <a:lnTo>
                    <a:pt x="12700" y="129667"/>
                  </a:lnTo>
                  <a:lnTo>
                    <a:pt x="0" y="129667"/>
                  </a:lnTo>
                  <a:moveTo>
                    <a:pt x="25400" y="129667"/>
                  </a:moveTo>
                  <a:cubicBezTo>
                    <a:pt x="25400" y="136652"/>
                    <a:pt x="19685" y="142367"/>
                    <a:pt x="12700" y="142367"/>
                  </a:cubicBezTo>
                  <a:cubicBezTo>
                    <a:pt x="5715" y="142367"/>
                    <a:pt x="0" y="136652"/>
                    <a:pt x="0" y="129667"/>
                  </a:cubicBezTo>
                  <a:cubicBezTo>
                    <a:pt x="0" y="122682"/>
                    <a:pt x="5715" y="116967"/>
                    <a:pt x="12700" y="116967"/>
                  </a:cubicBezTo>
                  <a:cubicBezTo>
                    <a:pt x="19685" y="116967"/>
                    <a:pt x="25400" y="122682"/>
                    <a:pt x="25400" y="129667"/>
                  </a:cubicBezTo>
                  <a:cubicBezTo>
                    <a:pt x="25400" y="178435"/>
                    <a:pt x="209296" y="233934"/>
                    <a:pt x="470916" y="233934"/>
                  </a:cubicBezTo>
                  <a:cubicBezTo>
                    <a:pt x="732536" y="233934"/>
                    <a:pt x="916432" y="178435"/>
                    <a:pt x="916432" y="129667"/>
                  </a:cubicBezTo>
                  <a:cubicBezTo>
                    <a:pt x="916432" y="80899"/>
                    <a:pt x="732536" y="25400"/>
                    <a:pt x="470916" y="25400"/>
                  </a:cubicBezTo>
                  <a:lnTo>
                    <a:pt x="470916" y="12700"/>
                  </a:lnTo>
                  <a:lnTo>
                    <a:pt x="470916" y="25400"/>
                  </a:lnTo>
                  <a:cubicBezTo>
                    <a:pt x="209296" y="25400"/>
                    <a:pt x="25400" y="80899"/>
                    <a:pt x="25400" y="129667"/>
                  </a:cubicBezTo>
                  <a:close/>
                </a:path>
              </a:pathLst>
            </a:custGeom>
            <a:solidFill>
              <a:srgbClr val="172C51"/>
            </a:solidFill>
          </p:spPr>
          <p:txBody>
            <a:bodyPr/>
            <a:lstStyle/>
            <a:p>
              <a:pPr defTabSz="609630"/>
              <a:endParaRPr lang="en-US" sz="1200">
                <a:solidFill>
                  <a:prstClr val="black"/>
                </a:solidFill>
                <a:latin typeface="Calibri"/>
              </a:endParaRPr>
            </a:p>
          </p:txBody>
        </p:sp>
        <p:sp>
          <p:nvSpPr>
            <p:cNvPr id="25" name="Freeform 25"/>
            <p:cNvSpPr/>
            <p:nvPr/>
          </p:nvSpPr>
          <p:spPr>
            <a:xfrm>
              <a:off x="0" y="0"/>
              <a:ext cx="941832" cy="3877945"/>
            </a:xfrm>
            <a:custGeom>
              <a:avLst/>
              <a:gdLst/>
              <a:ahLst/>
              <a:cxnLst/>
              <a:rect l="l" t="t" r="r" b="b"/>
              <a:pathLst>
                <a:path w="941832" h="3877945">
                  <a:moveTo>
                    <a:pt x="941832" y="129667"/>
                  </a:moveTo>
                  <a:cubicBezTo>
                    <a:pt x="941832" y="210185"/>
                    <a:pt x="715391" y="259334"/>
                    <a:pt x="470916" y="259334"/>
                  </a:cubicBezTo>
                  <a:lnTo>
                    <a:pt x="470916" y="246634"/>
                  </a:lnTo>
                  <a:lnTo>
                    <a:pt x="470916" y="259334"/>
                  </a:lnTo>
                  <a:cubicBezTo>
                    <a:pt x="226441" y="259334"/>
                    <a:pt x="0" y="210185"/>
                    <a:pt x="0" y="129667"/>
                  </a:cubicBezTo>
                  <a:lnTo>
                    <a:pt x="12700" y="129667"/>
                  </a:lnTo>
                  <a:lnTo>
                    <a:pt x="0" y="129667"/>
                  </a:lnTo>
                  <a:cubicBezTo>
                    <a:pt x="0" y="49149"/>
                    <a:pt x="226441" y="0"/>
                    <a:pt x="470916" y="0"/>
                  </a:cubicBezTo>
                  <a:cubicBezTo>
                    <a:pt x="715391" y="0"/>
                    <a:pt x="941832" y="49149"/>
                    <a:pt x="941832" y="129667"/>
                  </a:cubicBezTo>
                  <a:lnTo>
                    <a:pt x="929132" y="129667"/>
                  </a:lnTo>
                  <a:lnTo>
                    <a:pt x="941832" y="129667"/>
                  </a:lnTo>
                  <a:lnTo>
                    <a:pt x="941832" y="3748278"/>
                  </a:lnTo>
                  <a:lnTo>
                    <a:pt x="929132" y="3748278"/>
                  </a:lnTo>
                  <a:lnTo>
                    <a:pt x="941832" y="3748278"/>
                  </a:lnTo>
                  <a:cubicBezTo>
                    <a:pt x="941832" y="3828796"/>
                    <a:pt x="715391" y="3877945"/>
                    <a:pt x="470916" y="3877945"/>
                  </a:cubicBezTo>
                  <a:lnTo>
                    <a:pt x="470916" y="3865245"/>
                  </a:lnTo>
                  <a:lnTo>
                    <a:pt x="470916" y="3877945"/>
                  </a:lnTo>
                  <a:cubicBezTo>
                    <a:pt x="226441" y="3877945"/>
                    <a:pt x="0" y="3828796"/>
                    <a:pt x="0" y="3748278"/>
                  </a:cubicBezTo>
                  <a:lnTo>
                    <a:pt x="0" y="129667"/>
                  </a:lnTo>
                  <a:lnTo>
                    <a:pt x="25400" y="129667"/>
                  </a:lnTo>
                  <a:lnTo>
                    <a:pt x="25400" y="3748278"/>
                  </a:lnTo>
                  <a:lnTo>
                    <a:pt x="12700" y="3748278"/>
                  </a:lnTo>
                  <a:lnTo>
                    <a:pt x="25400" y="3748278"/>
                  </a:lnTo>
                  <a:cubicBezTo>
                    <a:pt x="25400" y="3797046"/>
                    <a:pt x="209296" y="3852545"/>
                    <a:pt x="470916" y="3852545"/>
                  </a:cubicBezTo>
                  <a:cubicBezTo>
                    <a:pt x="732536" y="3852545"/>
                    <a:pt x="916432" y="3797046"/>
                    <a:pt x="916432" y="3748278"/>
                  </a:cubicBezTo>
                  <a:lnTo>
                    <a:pt x="916432" y="129667"/>
                  </a:lnTo>
                  <a:cubicBezTo>
                    <a:pt x="916432" y="80899"/>
                    <a:pt x="732536" y="25400"/>
                    <a:pt x="470916" y="25400"/>
                  </a:cubicBezTo>
                  <a:lnTo>
                    <a:pt x="470916" y="12700"/>
                  </a:lnTo>
                  <a:lnTo>
                    <a:pt x="470916" y="25400"/>
                  </a:lnTo>
                  <a:cubicBezTo>
                    <a:pt x="209296" y="25400"/>
                    <a:pt x="25400" y="80899"/>
                    <a:pt x="25400" y="129667"/>
                  </a:cubicBezTo>
                  <a:lnTo>
                    <a:pt x="12700" y="129667"/>
                  </a:lnTo>
                  <a:lnTo>
                    <a:pt x="25400" y="129667"/>
                  </a:lnTo>
                  <a:cubicBezTo>
                    <a:pt x="25400" y="178435"/>
                    <a:pt x="209296" y="233934"/>
                    <a:pt x="470916" y="233934"/>
                  </a:cubicBezTo>
                  <a:cubicBezTo>
                    <a:pt x="732536" y="233934"/>
                    <a:pt x="916432" y="178435"/>
                    <a:pt x="916432" y="129667"/>
                  </a:cubicBezTo>
                  <a:close/>
                </a:path>
              </a:pathLst>
            </a:custGeom>
            <a:solidFill>
              <a:srgbClr val="172C51"/>
            </a:solidFill>
          </p:spPr>
          <p:txBody>
            <a:bodyPr/>
            <a:lstStyle/>
            <a:p>
              <a:pPr defTabSz="609630"/>
              <a:endParaRPr lang="en-US" sz="1200">
                <a:solidFill>
                  <a:prstClr val="black"/>
                </a:solidFill>
                <a:latin typeface="Calibri"/>
              </a:endParaRPr>
            </a:p>
          </p:txBody>
        </p:sp>
      </p:grpSp>
      <p:sp>
        <p:nvSpPr>
          <p:cNvPr id="26" name="TextBox 26"/>
          <p:cNvSpPr txBox="1"/>
          <p:nvPr/>
        </p:nvSpPr>
        <p:spPr>
          <a:xfrm>
            <a:off x="7570196" y="1463359"/>
            <a:ext cx="1253533" cy="346249"/>
          </a:xfrm>
          <a:prstGeom prst="rect">
            <a:avLst/>
          </a:prstGeom>
        </p:spPr>
        <p:txBody>
          <a:bodyPr lIns="0" tIns="0" rIns="0" bIns="0" rtlCol="0" anchor="t">
            <a:spAutoFit/>
          </a:bodyPr>
          <a:lstStyle/>
          <a:p>
            <a:pPr algn="ctr" defTabSz="609630">
              <a:lnSpc>
                <a:spcPts val="1387"/>
              </a:lnSpc>
            </a:pPr>
            <a:r>
              <a:rPr lang="en-US" sz="1200" b="1">
                <a:solidFill>
                  <a:srgbClr val="000000"/>
                </a:solidFill>
                <a:latin typeface="Helvetica Bold"/>
                <a:ea typeface="Helvetica Bold"/>
                <a:cs typeface="Helvetica Bold"/>
                <a:sym typeface="Helvetica Bold"/>
              </a:rPr>
              <a:t>$250,000  </a:t>
            </a:r>
          </a:p>
          <a:p>
            <a:pPr algn="ctr" defTabSz="609630">
              <a:lnSpc>
                <a:spcPts val="1333"/>
              </a:lnSpc>
            </a:pPr>
            <a:r>
              <a:rPr lang="en-US" sz="1200" b="1" spc="-27">
                <a:solidFill>
                  <a:srgbClr val="000000"/>
                </a:solidFill>
                <a:latin typeface="Helvetica Bold"/>
                <a:ea typeface="Helvetica Bold"/>
                <a:cs typeface="Helvetica Bold"/>
                <a:sym typeface="Helvetica Bold"/>
              </a:rPr>
              <a:t>Face Amount       </a:t>
            </a:r>
          </a:p>
        </p:txBody>
      </p:sp>
      <p:sp>
        <p:nvSpPr>
          <p:cNvPr id="27" name="TextBox 27"/>
          <p:cNvSpPr txBox="1"/>
          <p:nvPr/>
        </p:nvSpPr>
        <p:spPr>
          <a:xfrm>
            <a:off x="5926264" y="3822043"/>
            <a:ext cx="837429" cy="179536"/>
          </a:xfrm>
          <a:prstGeom prst="rect">
            <a:avLst/>
          </a:prstGeom>
        </p:spPr>
        <p:txBody>
          <a:bodyPr lIns="0" tIns="0" rIns="0" bIns="0" rtlCol="0" anchor="t">
            <a:spAutoFit/>
          </a:bodyPr>
          <a:lstStyle/>
          <a:p>
            <a:pPr algn="ctr" defTabSz="609630">
              <a:lnSpc>
                <a:spcPts val="1387"/>
              </a:lnSpc>
            </a:pPr>
            <a:r>
              <a:rPr lang="en-US" sz="1200">
                <a:solidFill>
                  <a:srgbClr val="000000"/>
                </a:solidFill>
                <a:latin typeface="Helvetica"/>
                <a:ea typeface="Helvetica"/>
                <a:cs typeface="Helvetica"/>
                <a:sym typeface="Helvetica"/>
              </a:rPr>
              <a:t>Chris       </a:t>
            </a:r>
          </a:p>
        </p:txBody>
      </p:sp>
      <p:sp>
        <p:nvSpPr>
          <p:cNvPr id="28" name="TextBox 28"/>
          <p:cNvSpPr txBox="1"/>
          <p:nvPr/>
        </p:nvSpPr>
        <p:spPr>
          <a:xfrm>
            <a:off x="7931916" y="3813129"/>
            <a:ext cx="1243521" cy="179536"/>
          </a:xfrm>
          <a:prstGeom prst="rect">
            <a:avLst/>
          </a:prstGeom>
        </p:spPr>
        <p:txBody>
          <a:bodyPr lIns="0" tIns="0" rIns="0" bIns="0" rtlCol="0" anchor="t">
            <a:spAutoFit/>
          </a:bodyPr>
          <a:lstStyle/>
          <a:p>
            <a:pPr defTabSz="609630">
              <a:lnSpc>
                <a:spcPts val="1440"/>
              </a:lnSpc>
            </a:pPr>
            <a:r>
              <a:rPr lang="en-US" sz="1200">
                <a:solidFill>
                  <a:srgbClr val="000000"/>
                </a:solidFill>
                <a:latin typeface="Helvetica"/>
                <a:ea typeface="Helvetica"/>
                <a:cs typeface="Helvetica"/>
                <a:sym typeface="Helvetica"/>
              </a:rPr>
              <a:t>Sarah </a:t>
            </a:r>
          </a:p>
        </p:txBody>
      </p:sp>
      <p:sp>
        <p:nvSpPr>
          <p:cNvPr id="29" name="Freeform 29"/>
          <p:cNvSpPr/>
          <p:nvPr/>
        </p:nvSpPr>
        <p:spPr>
          <a:xfrm>
            <a:off x="8984553" y="757460"/>
            <a:ext cx="46575" cy="5070920"/>
          </a:xfrm>
          <a:custGeom>
            <a:avLst/>
            <a:gdLst/>
            <a:ahLst/>
            <a:cxnLst/>
            <a:rect l="l" t="t" r="r" b="b"/>
            <a:pathLst>
              <a:path w="69863" h="7606380">
                <a:moveTo>
                  <a:pt x="0" y="0"/>
                </a:moveTo>
                <a:lnTo>
                  <a:pt x="69863" y="0"/>
                </a:lnTo>
                <a:lnTo>
                  <a:pt x="69863" y="7606380"/>
                </a:lnTo>
                <a:lnTo>
                  <a:pt x="0" y="7606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0" name="Freeform 30"/>
          <p:cNvSpPr/>
          <p:nvPr/>
        </p:nvSpPr>
        <p:spPr>
          <a:xfrm>
            <a:off x="8527642" y="3236258"/>
            <a:ext cx="1036911" cy="980938"/>
          </a:xfrm>
          <a:custGeom>
            <a:avLst/>
            <a:gdLst/>
            <a:ahLst/>
            <a:cxnLst/>
            <a:rect l="l" t="t" r="r" b="b"/>
            <a:pathLst>
              <a:path w="1555366" h="1471407">
                <a:moveTo>
                  <a:pt x="0" y="0"/>
                </a:moveTo>
                <a:lnTo>
                  <a:pt x="1555367" y="0"/>
                </a:lnTo>
                <a:lnTo>
                  <a:pt x="1555367" y="1471407"/>
                </a:lnTo>
                <a:lnTo>
                  <a:pt x="0" y="14714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6884796" y="2218487"/>
            <a:ext cx="914755" cy="834126"/>
          </a:xfrm>
          <a:custGeom>
            <a:avLst/>
            <a:gdLst/>
            <a:ahLst/>
            <a:cxnLst/>
            <a:rect l="l" t="t" r="r" b="b"/>
            <a:pathLst>
              <a:path w="1372132" h="1251189">
                <a:moveTo>
                  <a:pt x="0" y="0"/>
                </a:moveTo>
                <a:lnTo>
                  <a:pt x="1372132" y="0"/>
                </a:lnTo>
                <a:lnTo>
                  <a:pt x="1372132" y="1251190"/>
                </a:lnTo>
                <a:lnTo>
                  <a:pt x="0" y="1251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32" name="TextBox 32"/>
          <p:cNvSpPr txBox="1"/>
          <p:nvPr/>
        </p:nvSpPr>
        <p:spPr>
          <a:xfrm>
            <a:off x="6967337" y="2336232"/>
            <a:ext cx="754735" cy="422423"/>
          </a:xfrm>
          <a:prstGeom prst="rect">
            <a:avLst/>
          </a:prstGeom>
        </p:spPr>
        <p:txBody>
          <a:bodyPr lIns="0" tIns="0" rIns="0" bIns="0" rtlCol="0" anchor="t">
            <a:spAutoFit/>
          </a:bodyPr>
          <a:lstStyle/>
          <a:p>
            <a:pPr algn="ctr" defTabSz="609630">
              <a:lnSpc>
                <a:spcPts val="1680"/>
              </a:lnSpc>
            </a:pPr>
            <a:r>
              <a:rPr lang="en-US" sz="1400" b="1">
                <a:solidFill>
                  <a:srgbClr val="000000"/>
                </a:solidFill>
                <a:latin typeface="Helvetica Bold"/>
                <a:ea typeface="Helvetica Bold"/>
                <a:cs typeface="Helvetica Bold"/>
                <a:sym typeface="Helvetica Bold"/>
              </a:rPr>
              <a:t>$251</a:t>
            </a:r>
          </a:p>
          <a:p>
            <a:pPr algn="ctr" defTabSz="609630">
              <a:lnSpc>
                <a:spcPts val="1680"/>
              </a:lnSpc>
            </a:pPr>
            <a:r>
              <a:rPr lang="en-US" sz="1400" b="1">
                <a:solidFill>
                  <a:srgbClr val="000000"/>
                </a:solidFill>
                <a:latin typeface="Helvetica Bold"/>
                <a:ea typeface="Helvetica Bold"/>
                <a:cs typeface="Helvetica Bold"/>
                <a:sym typeface="Helvetica Bold"/>
              </a:rPr>
              <a:t>a month </a:t>
            </a:r>
          </a:p>
        </p:txBody>
      </p:sp>
      <p:sp>
        <p:nvSpPr>
          <p:cNvPr id="33" name="TextBox 33"/>
          <p:cNvSpPr txBox="1"/>
          <p:nvPr/>
        </p:nvSpPr>
        <p:spPr>
          <a:xfrm>
            <a:off x="5928391" y="4763135"/>
            <a:ext cx="880135" cy="360868"/>
          </a:xfrm>
          <a:prstGeom prst="rect">
            <a:avLst/>
          </a:prstGeom>
        </p:spPr>
        <p:txBody>
          <a:bodyPr lIns="0" tIns="0" rIns="0" bIns="0" rtlCol="0" anchor="t">
            <a:spAutoFit/>
          </a:bodyPr>
          <a:lstStyle/>
          <a:p>
            <a:pPr algn="ctr" defTabSz="609630">
              <a:lnSpc>
                <a:spcPts val="1387"/>
              </a:lnSpc>
            </a:pPr>
            <a:r>
              <a:rPr lang="en-US" sz="1600">
                <a:solidFill>
                  <a:srgbClr val="000000"/>
                </a:solidFill>
                <a:latin typeface="Helvetica"/>
                <a:ea typeface="Helvetica"/>
                <a:cs typeface="Helvetica"/>
                <a:sym typeface="Helvetica"/>
              </a:rPr>
              <a:t>Face</a:t>
            </a:r>
          </a:p>
          <a:p>
            <a:pPr algn="ctr" defTabSz="609630">
              <a:lnSpc>
                <a:spcPts val="1387"/>
              </a:lnSpc>
            </a:pPr>
            <a:r>
              <a:rPr lang="en-US" sz="1600">
                <a:solidFill>
                  <a:srgbClr val="000000"/>
                </a:solidFill>
                <a:latin typeface="Helvetica"/>
                <a:ea typeface="Helvetica"/>
                <a:cs typeface="Helvetica"/>
                <a:sym typeface="Helvetica"/>
              </a:rPr>
              <a:t> Amount       </a:t>
            </a:r>
          </a:p>
        </p:txBody>
      </p:sp>
      <p:grpSp>
        <p:nvGrpSpPr>
          <p:cNvPr id="34" name="Group 34"/>
          <p:cNvGrpSpPr/>
          <p:nvPr/>
        </p:nvGrpSpPr>
        <p:grpSpPr>
          <a:xfrm>
            <a:off x="10257206" y="4662674"/>
            <a:ext cx="867913" cy="423666"/>
            <a:chOff x="0" y="0"/>
            <a:chExt cx="1735826" cy="847332"/>
          </a:xfrm>
        </p:grpSpPr>
        <p:sp>
          <p:nvSpPr>
            <p:cNvPr id="35" name="Freeform 35"/>
            <p:cNvSpPr/>
            <p:nvPr/>
          </p:nvSpPr>
          <p:spPr>
            <a:xfrm>
              <a:off x="12700" y="12700"/>
              <a:ext cx="1710563" cy="821944"/>
            </a:xfrm>
            <a:custGeom>
              <a:avLst/>
              <a:gdLst/>
              <a:ahLst/>
              <a:cxnLst/>
              <a:rect l="l" t="t" r="r" b="b"/>
              <a:pathLst>
                <a:path w="1710563" h="821944">
                  <a:moveTo>
                    <a:pt x="0" y="616458"/>
                  </a:moveTo>
                  <a:lnTo>
                    <a:pt x="208788" y="410972"/>
                  </a:lnTo>
                  <a:lnTo>
                    <a:pt x="208788" y="524002"/>
                  </a:lnTo>
                  <a:lnTo>
                    <a:pt x="761238" y="524002"/>
                  </a:lnTo>
                  <a:lnTo>
                    <a:pt x="761238" y="205486"/>
                  </a:lnTo>
                  <a:lnTo>
                    <a:pt x="646430" y="205486"/>
                  </a:lnTo>
                  <a:lnTo>
                    <a:pt x="855218" y="0"/>
                  </a:lnTo>
                  <a:lnTo>
                    <a:pt x="1064006" y="205486"/>
                  </a:lnTo>
                  <a:lnTo>
                    <a:pt x="949198" y="205486"/>
                  </a:lnTo>
                  <a:lnTo>
                    <a:pt x="949198" y="524002"/>
                  </a:lnTo>
                  <a:lnTo>
                    <a:pt x="1501775" y="524002"/>
                  </a:lnTo>
                  <a:lnTo>
                    <a:pt x="1501775" y="410972"/>
                  </a:lnTo>
                  <a:lnTo>
                    <a:pt x="1710563" y="616458"/>
                  </a:lnTo>
                  <a:lnTo>
                    <a:pt x="1501775" y="821944"/>
                  </a:lnTo>
                  <a:lnTo>
                    <a:pt x="1501775" y="708914"/>
                  </a:lnTo>
                  <a:lnTo>
                    <a:pt x="208788" y="708914"/>
                  </a:lnTo>
                  <a:lnTo>
                    <a:pt x="208788" y="821944"/>
                  </a:lnTo>
                  <a:close/>
                </a:path>
              </a:pathLst>
            </a:custGeom>
            <a:solidFill>
              <a:srgbClr val="4472C4"/>
            </a:solidFill>
          </p:spPr>
          <p:txBody>
            <a:bodyPr/>
            <a:lstStyle/>
            <a:p>
              <a:pPr defTabSz="609630"/>
              <a:endParaRPr lang="en-US" sz="1200">
                <a:solidFill>
                  <a:prstClr val="black"/>
                </a:solidFill>
                <a:latin typeface="Calibri"/>
              </a:endParaRPr>
            </a:p>
          </p:txBody>
        </p:sp>
        <p:sp>
          <p:nvSpPr>
            <p:cNvPr id="36" name="Freeform 36"/>
            <p:cNvSpPr/>
            <p:nvPr/>
          </p:nvSpPr>
          <p:spPr>
            <a:xfrm>
              <a:off x="0" y="-1143"/>
              <a:ext cx="1735963" cy="849503"/>
            </a:xfrm>
            <a:custGeom>
              <a:avLst/>
              <a:gdLst/>
              <a:ahLst/>
              <a:cxnLst/>
              <a:rect l="l" t="t" r="r" b="b"/>
              <a:pathLst>
                <a:path w="1735963" h="849503">
                  <a:moveTo>
                    <a:pt x="3810" y="621284"/>
                  </a:moveTo>
                  <a:lnTo>
                    <a:pt x="212471" y="415798"/>
                  </a:lnTo>
                  <a:cubicBezTo>
                    <a:pt x="216154" y="412242"/>
                    <a:pt x="221615" y="411099"/>
                    <a:pt x="226314" y="413131"/>
                  </a:cubicBezTo>
                  <a:cubicBezTo>
                    <a:pt x="231013" y="415163"/>
                    <a:pt x="234061" y="419735"/>
                    <a:pt x="234061" y="424815"/>
                  </a:cubicBezTo>
                  <a:lnTo>
                    <a:pt x="234061" y="537845"/>
                  </a:lnTo>
                  <a:lnTo>
                    <a:pt x="221361" y="537845"/>
                  </a:lnTo>
                  <a:lnTo>
                    <a:pt x="221361" y="525145"/>
                  </a:lnTo>
                  <a:lnTo>
                    <a:pt x="773938" y="525145"/>
                  </a:lnTo>
                  <a:lnTo>
                    <a:pt x="773938" y="537845"/>
                  </a:lnTo>
                  <a:lnTo>
                    <a:pt x="761238" y="537845"/>
                  </a:lnTo>
                  <a:lnTo>
                    <a:pt x="761238" y="219329"/>
                  </a:lnTo>
                  <a:lnTo>
                    <a:pt x="773938" y="219329"/>
                  </a:lnTo>
                  <a:lnTo>
                    <a:pt x="773938" y="232029"/>
                  </a:lnTo>
                  <a:lnTo>
                    <a:pt x="659130" y="232029"/>
                  </a:lnTo>
                  <a:cubicBezTo>
                    <a:pt x="653923" y="232029"/>
                    <a:pt x="649351" y="228854"/>
                    <a:pt x="647319" y="224155"/>
                  </a:cubicBezTo>
                  <a:cubicBezTo>
                    <a:pt x="645287" y="219456"/>
                    <a:pt x="646430" y="213868"/>
                    <a:pt x="650113" y="210312"/>
                  </a:cubicBezTo>
                  <a:lnTo>
                    <a:pt x="859028" y="4826"/>
                  </a:lnTo>
                  <a:cubicBezTo>
                    <a:pt x="863981" y="0"/>
                    <a:pt x="871855" y="0"/>
                    <a:pt x="876808" y="4826"/>
                  </a:cubicBezTo>
                  <a:lnTo>
                    <a:pt x="1085596" y="210312"/>
                  </a:lnTo>
                  <a:cubicBezTo>
                    <a:pt x="1089279" y="213868"/>
                    <a:pt x="1090422" y="219456"/>
                    <a:pt x="1088390" y="224155"/>
                  </a:cubicBezTo>
                  <a:cubicBezTo>
                    <a:pt x="1086358" y="228854"/>
                    <a:pt x="1081786" y="232029"/>
                    <a:pt x="1076579" y="232029"/>
                  </a:cubicBezTo>
                  <a:lnTo>
                    <a:pt x="961898" y="232029"/>
                  </a:lnTo>
                  <a:lnTo>
                    <a:pt x="961898" y="219329"/>
                  </a:lnTo>
                  <a:lnTo>
                    <a:pt x="974598" y="219329"/>
                  </a:lnTo>
                  <a:lnTo>
                    <a:pt x="974598" y="537845"/>
                  </a:lnTo>
                  <a:lnTo>
                    <a:pt x="961898" y="537845"/>
                  </a:lnTo>
                  <a:lnTo>
                    <a:pt x="961898" y="525145"/>
                  </a:lnTo>
                  <a:lnTo>
                    <a:pt x="1514475" y="525145"/>
                  </a:lnTo>
                  <a:lnTo>
                    <a:pt x="1514475" y="537845"/>
                  </a:lnTo>
                  <a:lnTo>
                    <a:pt x="1501775" y="537845"/>
                  </a:lnTo>
                  <a:lnTo>
                    <a:pt x="1501775" y="424815"/>
                  </a:lnTo>
                  <a:cubicBezTo>
                    <a:pt x="1501775" y="419735"/>
                    <a:pt x="1504823" y="415036"/>
                    <a:pt x="1509522" y="413131"/>
                  </a:cubicBezTo>
                  <a:cubicBezTo>
                    <a:pt x="1514221" y="411226"/>
                    <a:pt x="1519682" y="412242"/>
                    <a:pt x="1523365" y="415798"/>
                  </a:cubicBezTo>
                  <a:lnTo>
                    <a:pt x="1732153" y="621284"/>
                  </a:lnTo>
                  <a:cubicBezTo>
                    <a:pt x="1734566" y="623697"/>
                    <a:pt x="1735963" y="626872"/>
                    <a:pt x="1735963" y="630301"/>
                  </a:cubicBezTo>
                  <a:cubicBezTo>
                    <a:pt x="1735963" y="633730"/>
                    <a:pt x="1734566" y="636905"/>
                    <a:pt x="1732153" y="639318"/>
                  </a:cubicBezTo>
                  <a:lnTo>
                    <a:pt x="1523365" y="844804"/>
                  </a:lnTo>
                  <a:cubicBezTo>
                    <a:pt x="1519682" y="848360"/>
                    <a:pt x="1514221" y="849503"/>
                    <a:pt x="1509522" y="847471"/>
                  </a:cubicBezTo>
                  <a:cubicBezTo>
                    <a:pt x="1504823" y="845439"/>
                    <a:pt x="1501775" y="840867"/>
                    <a:pt x="1501775" y="835787"/>
                  </a:cubicBezTo>
                  <a:lnTo>
                    <a:pt x="1501775" y="722757"/>
                  </a:lnTo>
                  <a:lnTo>
                    <a:pt x="1514475" y="722757"/>
                  </a:lnTo>
                  <a:lnTo>
                    <a:pt x="1514475" y="735457"/>
                  </a:lnTo>
                  <a:lnTo>
                    <a:pt x="221488" y="735457"/>
                  </a:lnTo>
                  <a:lnTo>
                    <a:pt x="221488" y="722757"/>
                  </a:lnTo>
                  <a:lnTo>
                    <a:pt x="234188" y="722757"/>
                  </a:lnTo>
                  <a:lnTo>
                    <a:pt x="234188" y="835787"/>
                  </a:lnTo>
                  <a:cubicBezTo>
                    <a:pt x="234188" y="840867"/>
                    <a:pt x="231140" y="845566"/>
                    <a:pt x="226441" y="847471"/>
                  </a:cubicBezTo>
                  <a:cubicBezTo>
                    <a:pt x="221742" y="849376"/>
                    <a:pt x="216281" y="848360"/>
                    <a:pt x="212598" y="844804"/>
                  </a:cubicBezTo>
                  <a:lnTo>
                    <a:pt x="3810" y="639318"/>
                  </a:lnTo>
                  <a:cubicBezTo>
                    <a:pt x="1397" y="636905"/>
                    <a:pt x="0" y="633730"/>
                    <a:pt x="0" y="630301"/>
                  </a:cubicBezTo>
                  <a:cubicBezTo>
                    <a:pt x="0" y="626872"/>
                    <a:pt x="1397" y="623697"/>
                    <a:pt x="3810" y="621284"/>
                  </a:cubicBezTo>
                  <a:moveTo>
                    <a:pt x="21590" y="639445"/>
                  </a:moveTo>
                  <a:lnTo>
                    <a:pt x="12700" y="630301"/>
                  </a:lnTo>
                  <a:lnTo>
                    <a:pt x="21590" y="621284"/>
                  </a:lnTo>
                  <a:lnTo>
                    <a:pt x="230378" y="826770"/>
                  </a:lnTo>
                  <a:lnTo>
                    <a:pt x="221488" y="835787"/>
                  </a:lnTo>
                  <a:lnTo>
                    <a:pt x="208788" y="835787"/>
                  </a:lnTo>
                  <a:lnTo>
                    <a:pt x="208788" y="722757"/>
                  </a:lnTo>
                  <a:cubicBezTo>
                    <a:pt x="208788" y="715772"/>
                    <a:pt x="214503" y="710057"/>
                    <a:pt x="221488" y="710057"/>
                  </a:cubicBezTo>
                  <a:lnTo>
                    <a:pt x="1514348" y="710057"/>
                  </a:lnTo>
                  <a:cubicBezTo>
                    <a:pt x="1521333" y="710057"/>
                    <a:pt x="1527048" y="715772"/>
                    <a:pt x="1527048" y="722757"/>
                  </a:cubicBezTo>
                  <a:lnTo>
                    <a:pt x="1527048" y="835787"/>
                  </a:lnTo>
                  <a:lnTo>
                    <a:pt x="1514348" y="835787"/>
                  </a:lnTo>
                  <a:lnTo>
                    <a:pt x="1505458" y="826770"/>
                  </a:lnTo>
                  <a:lnTo>
                    <a:pt x="1714246" y="621284"/>
                  </a:lnTo>
                  <a:lnTo>
                    <a:pt x="1723136" y="630301"/>
                  </a:lnTo>
                  <a:lnTo>
                    <a:pt x="1714246" y="639318"/>
                  </a:lnTo>
                  <a:lnTo>
                    <a:pt x="1505458" y="433832"/>
                  </a:lnTo>
                  <a:lnTo>
                    <a:pt x="1514348" y="424815"/>
                  </a:lnTo>
                  <a:lnTo>
                    <a:pt x="1527048" y="424815"/>
                  </a:lnTo>
                  <a:lnTo>
                    <a:pt x="1527048" y="537845"/>
                  </a:lnTo>
                  <a:cubicBezTo>
                    <a:pt x="1527048" y="544830"/>
                    <a:pt x="1521333" y="550545"/>
                    <a:pt x="1514348" y="550545"/>
                  </a:cubicBezTo>
                  <a:lnTo>
                    <a:pt x="961898" y="550545"/>
                  </a:lnTo>
                  <a:cubicBezTo>
                    <a:pt x="954913" y="550545"/>
                    <a:pt x="949198" y="544830"/>
                    <a:pt x="949198" y="537845"/>
                  </a:cubicBezTo>
                  <a:lnTo>
                    <a:pt x="949198" y="219329"/>
                  </a:lnTo>
                  <a:cubicBezTo>
                    <a:pt x="949198" y="212344"/>
                    <a:pt x="954913" y="206629"/>
                    <a:pt x="961898" y="206629"/>
                  </a:cubicBezTo>
                  <a:lnTo>
                    <a:pt x="1076706" y="206629"/>
                  </a:lnTo>
                  <a:lnTo>
                    <a:pt x="1076706" y="219329"/>
                  </a:lnTo>
                  <a:lnTo>
                    <a:pt x="1067816" y="228346"/>
                  </a:lnTo>
                  <a:lnTo>
                    <a:pt x="859028" y="22860"/>
                  </a:lnTo>
                  <a:lnTo>
                    <a:pt x="867918" y="13843"/>
                  </a:lnTo>
                  <a:lnTo>
                    <a:pt x="876808" y="22860"/>
                  </a:lnTo>
                  <a:lnTo>
                    <a:pt x="668147" y="228346"/>
                  </a:lnTo>
                  <a:lnTo>
                    <a:pt x="659257" y="219329"/>
                  </a:lnTo>
                  <a:lnTo>
                    <a:pt x="659257" y="206629"/>
                  </a:lnTo>
                  <a:lnTo>
                    <a:pt x="774065" y="206629"/>
                  </a:lnTo>
                  <a:cubicBezTo>
                    <a:pt x="781050" y="206629"/>
                    <a:pt x="786765" y="212344"/>
                    <a:pt x="786765" y="219329"/>
                  </a:cubicBezTo>
                  <a:lnTo>
                    <a:pt x="786765" y="537845"/>
                  </a:lnTo>
                  <a:cubicBezTo>
                    <a:pt x="786765" y="544830"/>
                    <a:pt x="781050" y="550545"/>
                    <a:pt x="774065" y="550545"/>
                  </a:cubicBezTo>
                  <a:lnTo>
                    <a:pt x="221488" y="550545"/>
                  </a:lnTo>
                  <a:cubicBezTo>
                    <a:pt x="214503" y="550545"/>
                    <a:pt x="208788" y="544830"/>
                    <a:pt x="208788" y="537845"/>
                  </a:cubicBezTo>
                  <a:lnTo>
                    <a:pt x="208788" y="424815"/>
                  </a:lnTo>
                  <a:lnTo>
                    <a:pt x="221488" y="424815"/>
                  </a:lnTo>
                  <a:lnTo>
                    <a:pt x="230378" y="433832"/>
                  </a:lnTo>
                  <a:lnTo>
                    <a:pt x="21590" y="639318"/>
                  </a:lnTo>
                  <a:close/>
                </a:path>
              </a:pathLst>
            </a:custGeom>
            <a:solidFill>
              <a:srgbClr val="172C51"/>
            </a:solidFill>
          </p:spPr>
          <p:txBody>
            <a:bodyPr/>
            <a:lstStyle/>
            <a:p>
              <a:pPr defTabSz="609630"/>
              <a:endParaRPr lang="en-US" sz="1200">
                <a:solidFill>
                  <a:prstClr val="black"/>
                </a:solidFill>
                <a:latin typeface="Calibri"/>
              </a:endParaRPr>
            </a:p>
          </p:txBody>
        </p:sp>
      </p:grpSp>
      <p:sp>
        <p:nvSpPr>
          <p:cNvPr id="37" name="TextBox 37"/>
          <p:cNvSpPr txBox="1"/>
          <p:nvPr/>
        </p:nvSpPr>
        <p:spPr>
          <a:xfrm>
            <a:off x="7603344" y="4763135"/>
            <a:ext cx="1296622" cy="360868"/>
          </a:xfrm>
          <a:prstGeom prst="rect">
            <a:avLst/>
          </a:prstGeom>
        </p:spPr>
        <p:txBody>
          <a:bodyPr lIns="0" tIns="0" rIns="0" bIns="0" rtlCol="0" anchor="t">
            <a:spAutoFit/>
          </a:bodyPr>
          <a:lstStyle/>
          <a:p>
            <a:pPr algn="ctr" defTabSz="609630">
              <a:lnSpc>
                <a:spcPts val="1387"/>
              </a:lnSpc>
            </a:pPr>
            <a:r>
              <a:rPr lang="en-US" sz="1600" dirty="0">
                <a:solidFill>
                  <a:srgbClr val="000000"/>
                </a:solidFill>
                <a:latin typeface="Helvetica"/>
                <a:ea typeface="Helvetica"/>
                <a:cs typeface="Helvetica"/>
                <a:sym typeface="Helvetica"/>
              </a:rPr>
              <a:t>Cash Value</a:t>
            </a:r>
          </a:p>
          <a:p>
            <a:pPr algn="ctr" defTabSz="609630">
              <a:lnSpc>
                <a:spcPts val="1387"/>
              </a:lnSpc>
            </a:pPr>
            <a:r>
              <a:rPr lang="en-US" sz="1600" dirty="0">
                <a:solidFill>
                  <a:srgbClr val="000000"/>
                </a:solidFill>
                <a:latin typeface="Helvetica"/>
                <a:ea typeface="Helvetica"/>
                <a:cs typeface="Helvetica"/>
                <a:sym typeface="Helvetica"/>
              </a:rPr>
              <a:t>/Savings      </a:t>
            </a:r>
          </a:p>
        </p:txBody>
      </p:sp>
      <p:sp>
        <p:nvSpPr>
          <p:cNvPr id="38" name="TextBox 38"/>
          <p:cNvSpPr txBox="1"/>
          <p:nvPr/>
        </p:nvSpPr>
        <p:spPr>
          <a:xfrm>
            <a:off x="6348640" y="5777179"/>
            <a:ext cx="2820445" cy="187231"/>
          </a:xfrm>
          <a:prstGeom prst="rect">
            <a:avLst/>
          </a:prstGeom>
        </p:spPr>
        <p:txBody>
          <a:bodyPr wrap="square" lIns="0" tIns="0" rIns="0" bIns="0" rtlCol="0" anchor="t">
            <a:spAutoFit/>
          </a:bodyPr>
          <a:lstStyle/>
          <a:p>
            <a:pPr defTabSz="609630">
              <a:lnSpc>
                <a:spcPts val="1387"/>
              </a:lnSpc>
            </a:pPr>
            <a:r>
              <a:rPr lang="en-US" dirty="0">
                <a:solidFill>
                  <a:srgbClr val="000000"/>
                </a:solidFill>
                <a:latin typeface="Helvetica"/>
                <a:ea typeface="Helvetica"/>
                <a:cs typeface="Helvetica"/>
                <a:sym typeface="Helvetica"/>
              </a:rPr>
              <a:t>Borrow $ (6 months hold)  </a:t>
            </a:r>
          </a:p>
        </p:txBody>
      </p:sp>
      <p:grpSp>
        <p:nvGrpSpPr>
          <p:cNvPr id="39" name="Group 39"/>
          <p:cNvGrpSpPr/>
          <p:nvPr/>
        </p:nvGrpSpPr>
        <p:grpSpPr>
          <a:xfrm>
            <a:off x="9560015" y="5701258"/>
            <a:ext cx="313310" cy="242047"/>
            <a:chOff x="0" y="0"/>
            <a:chExt cx="626620" cy="484094"/>
          </a:xfrm>
        </p:grpSpPr>
        <p:sp>
          <p:nvSpPr>
            <p:cNvPr id="40" name="Freeform 40"/>
            <p:cNvSpPr/>
            <p:nvPr/>
          </p:nvSpPr>
          <p:spPr>
            <a:xfrm>
              <a:off x="12700" y="12700"/>
              <a:ext cx="601218" cy="458724"/>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002060"/>
            </a:solidFill>
          </p:spPr>
          <p:txBody>
            <a:bodyPr/>
            <a:lstStyle/>
            <a:p>
              <a:pPr defTabSz="609630"/>
              <a:endParaRPr lang="en-US" sz="1200">
                <a:solidFill>
                  <a:prstClr val="black"/>
                </a:solidFill>
                <a:latin typeface="Calibri"/>
              </a:endParaRPr>
            </a:p>
          </p:txBody>
        </p:sp>
        <p:sp>
          <p:nvSpPr>
            <p:cNvPr id="41" name="Freeform 41"/>
            <p:cNvSpPr/>
            <p:nvPr/>
          </p:nvSpPr>
          <p:spPr>
            <a:xfrm>
              <a:off x="-1143" y="0"/>
              <a:ext cx="629031" cy="485140"/>
            </a:xfrm>
            <a:custGeom>
              <a:avLst/>
              <a:gdLst/>
              <a:ahLst/>
              <a:cxnLst/>
              <a:rect l="l" t="t" r="r" b="b"/>
              <a:pathLst>
                <a:path w="629031" h="485140">
                  <a:moveTo>
                    <a:pt x="15113" y="175260"/>
                  </a:moveTo>
                  <a:lnTo>
                    <a:pt x="268478" y="201422"/>
                  </a:lnTo>
                  <a:lnTo>
                    <a:pt x="267208" y="213995"/>
                  </a:lnTo>
                  <a:lnTo>
                    <a:pt x="254889" y="211074"/>
                  </a:lnTo>
                  <a:lnTo>
                    <a:pt x="302133" y="9779"/>
                  </a:lnTo>
                  <a:cubicBezTo>
                    <a:pt x="303530" y="4064"/>
                    <a:pt x="308610" y="0"/>
                    <a:pt x="314452" y="0"/>
                  </a:cubicBezTo>
                  <a:cubicBezTo>
                    <a:pt x="320294" y="0"/>
                    <a:pt x="325501" y="4064"/>
                    <a:pt x="326771" y="9779"/>
                  </a:cubicBezTo>
                  <a:lnTo>
                    <a:pt x="374015" y="211074"/>
                  </a:lnTo>
                  <a:lnTo>
                    <a:pt x="361696" y="213995"/>
                  </a:lnTo>
                  <a:lnTo>
                    <a:pt x="360426" y="201422"/>
                  </a:lnTo>
                  <a:lnTo>
                    <a:pt x="613791" y="175260"/>
                  </a:lnTo>
                  <a:cubicBezTo>
                    <a:pt x="620014" y="174625"/>
                    <a:pt x="625729" y="178562"/>
                    <a:pt x="627380" y="184658"/>
                  </a:cubicBezTo>
                  <a:cubicBezTo>
                    <a:pt x="629031" y="190754"/>
                    <a:pt x="625983" y="196977"/>
                    <a:pt x="620141" y="199517"/>
                  </a:cubicBezTo>
                  <a:lnTo>
                    <a:pt x="396113" y="297815"/>
                  </a:lnTo>
                  <a:lnTo>
                    <a:pt x="391033" y="286131"/>
                  </a:lnTo>
                  <a:lnTo>
                    <a:pt x="401955" y="279654"/>
                  </a:lnTo>
                  <a:lnTo>
                    <a:pt x="511175" y="464820"/>
                  </a:lnTo>
                  <a:cubicBezTo>
                    <a:pt x="514223" y="470027"/>
                    <a:pt x="513207" y="476758"/>
                    <a:pt x="508635" y="480695"/>
                  </a:cubicBezTo>
                  <a:cubicBezTo>
                    <a:pt x="504063" y="484632"/>
                    <a:pt x="497332" y="485013"/>
                    <a:pt x="492506" y="481330"/>
                  </a:cubicBezTo>
                  <a:lnTo>
                    <a:pt x="306832" y="340995"/>
                  </a:lnTo>
                  <a:lnTo>
                    <a:pt x="314452" y="330835"/>
                  </a:lnTo>
                  <a:lnTo>
                    <a:pt x="322072" y="340995"/>
                  </a:lnTo>
                  <a:lnTo>
                    <a:pt x="136271" y="481457"/>
                  </a:lnTo>
                  <a:cubicBezTo>
                    <a:pt x="131445" y="485140"/>
                    <a:pt x="124714" y="484886"/>
                    <a:pt x="120142" y="480822"/>
                  </a:cubicBezTo>
                  <a:cubicBezTo>
                    <a:pt x="115570" y="476758"/>
                    <a:pt x="114554" y="470154"/>
                    <a:pt x="117602" y="464947"/>
                  </a:cubicBezTo>
                  <a:lnTo>
                    <a:pt x="226822" y="279781"/>
                  </a:lnTo>
                  <a:lnTo>
                    <a:pt x="237744" y="286258"/>
                  </a:lnTo>
                  <a:lnTo>
                    <a:pt x="232664" y="297942"/>
                  </a:lnTo>
                  <a:lnTo>
                    <a:pt x="8763" y="199517"/>
                  </a:lnTo>
                  <a:cubicBezTo>
                    <a:pt x="3048" y="196977"/>
                    <a:pt x="0" y="190754"/>
                    <a:pt x="1524" y="184658"/>
                  </a:cubicBezTo>
                  <a:cubicBezTo>
                    <a:pt x="3048" y="178562"/>
                    <a:pt x="8890" y="174625"/>
                    <a:pt x="15113" y="175260"/>
                  </a:cubicBezTo>
                  <a:moveTo>
                    <a:pt x="12573" y="200533"/>
                  </a:moveTo>
                  <a:lnTo>
                    <a:pt x="13843" y="187960"/>
                  </a:lnTo>
                  <a:lnTo>
                    <a:pt x="18923" y="176276"/>
                  </a:lnTo>
                  <a:lnTo>
                    <a:pt x="242951" y="274574"/>
                  </a:lnTo>
                  <a:cubicBezTo>
                    <a:pt x="246253" y="275971"/>
                    <a:pt x="248793" y="278892"/>
                    <a:pt x="249936" y="282321"/>
                  </a:cubicBezTo>
                  <a:cubicBezTo>
                    <a:pt x="251079" y="285750"/>
                    <a:pt x="250571" y="289560"/>
                    <a:pt x="248793" y="292735"/>
                  </a:cubicBezTo>
                  <a:lnTo>
                    <a:pt x="139573" y="477901"/>
                  </a:lnTo>
                  <a:lnTo>
                    <a:pt x="128651" y="471424"/>
                  </a:lnTo>
                  <a:lnTo>
                    <a:pt x="121031" y="461264"/>
                  </a:lnTo>
                  <a:lnTo>
                    <a:pt x="306832" y="320675"/>
                  </a:lnTo>
                  <a:cubicBezTo>
                    <a:pt x="311404" y="317246"/>
                    <a:pt x="317627" y="317246"/>
                    <a:pt x="322199" y="320675"/>
                  </a:cubicBezTo>
                  <a:lnTo>
                    <a:pt x="507873" y="461264"/>
                  </a:lnTo>
                  <a:lnTo>
                    <a:pt x="500253" y="471424"/>
                  </a:lnTo>
                  <a:lnTo>
                    <a:pt x="489331" y="477901"/>
                  </a:lnTo>
                  <a:lnTo>
                    <a:pt x="380111" y="292735"/>
                  </a:lnTo>
                  <a:cubicBezTo>
                    <a:pt x="378206" y="289560"/>
                    <a:pt x="377825" y="285877"/>
                    <a:pt x="378968" y="282321"/>
                  </a:cubicBezTo>
                  <a:cubicBezTo>
                    <a:pt x="380111" y="278765"/>
                    <a:pt x="382651" y="276098"/>
                    <a:pt x="385953" y="274574"/>
                  </a:cubicBezTo>
                  <a:lnTo>
                    <a:pt x="609981" y="176276"/>
                  </a:lnTo>
                  <a:lnTo>
                    <a:pt x="615061" y="187960"/>
                  </a:lnTo>
                  <a:lnTo>
                    <a:pt x="616331" y="200533"/>
                  </a:lnTo>
                  <a:lnTo>
                    <a:pt x="363093" y="226695"/>
                  </a:lnTo>
                  <a:cubicBezTo>
                    <a:pt x="356743" y="227330"/>
                    <a:pt x="350901" y="223139"/>
                    <a:pt x="349377" y="216916"/>
                  </a:cubicBezTo>
                  <a:lnTo>
                    <a:pt x="302133" y="15621"/>
                  </a:lnTo>
                  <a:lnTo>
                    <a:pt x="314452" y="12700"/>
                  </a:lnTo>
                  <a:lnTo>
                    <a:pt x="326771" y="15621"/>
                  </a:lnTo>
                  <a:lnTo>
                    <a:pt x="279527" y="216916"/>
                  </a:lnTo>
                  <a:cubicBezTo>
                    <a:pt x="278003" y="223139"/>
                    <a:pt x="272161" y="227330"/>
                    <a:pt x="265811" y="226695"/>
                  </a:cubicBezTo>
                  <a:lnTo>
                    <a:pt x="12573" y="200533"/>
                  </a:lnTo>
                  <a:close/>
                </a:path>
              </a:pathLst>
            </a:custGeom>
            <a:solidFill>
              <a:srgbClr val="172C51"/>
            </a:solidFill>
          </p:spPr>
          <p:txBody>
            <a:bodyPr/>
            <a:lstStyle/>
            <a:p>
              <a:pPr defTabSz="609630"/>
              <a:endParaRPr lang="en-US" sz="1200">
                <a:solidFill>
                  <a:prstClr val="black"/>
                </a:solidFill>
                <a:latin typeface="Calibri"/>
              </a:endParaRPr>
            </a:p>
          </p:txBody>
        </p:sp>
      </p:grpSp>
      <p:sp>
        <p:nvSpPr>
          <p:cNvPr id="42" name="TextBox 42"/>
          <p:cNvSpPr txBox="1"/>
          <p:nvPr/>
        </p:nvSpPr>
        <p:spPr>
          <a:xfrm>
            <a:off x="6643348" y="1071918"/>
            <a:ext cx="1540068" cy="204415"/>
          </a:xfrm>
          <a:prstGeom prst="rect">
            <a:avLst/>
          </a:prstGeom>
        </p:spPr>
        <p:txBody>
          <a:bodyPr lIns="0" tIns="0" rIns="0" bIns="0" rtlCol="0" anchor="t">
            <a:spAutoFit/>
          </a:bodyPr>
          <a:lstStyle/>
          <a:p>
            <a:pPr defTabSz="609630">
              <a:lnSpc>
                <a:spcPts val="1680"/>
              </a:lnSpc>
            </a:pPr>
            <a:r>
              <a:rPr lang="en-US" sz="1400" b="1">
                <a:solidFill>
                  <a:srgbClr val="000000"/>
                </a:solidFill>
                <a:latin typeface="Helvetica Bold"/>
                <a:ea typeface="Helvetica Bold"/>
                <a:cs typeface="Helvetica Bold"/>
                <a:sym typeface="Helvetica Bold"/>
              </a:rPr>
              <a:t>Start at Ages 35</a:t>
            </a:r>
            <a:r>
              <a:rPr lang="en-US" sz="1400">
                <a:solidFill>
                  <a:srgbClr val="000000"/>
                </a:solidFill>
                <a:latin typeface="Helvetica"/>
                <a:ea typeface="Helvetica"/>
                <a:cs typeface="Helvetica"/>
                <a:sym typeface="Helvetica"/>
              </a:rPr>
              <a:t>  </a:t>
            </a:r>
          </a:p>
        </p:txBody>
      </p:sp>
      <p:sp>
        <p:nvSpPr>
          <p:cNvPr id="43" name="TextBox 43"/>
          <p:cNvSpPr txBox="1"/>
          <p:nvPr/>
        </p:nvSpPr>
        <p:spPr>
          <a:xfrm>
            <a:off x="6108186" y="4375303"/>
            <a:ext cx="2438787" cy="204415"/>
          </a:xfrm>
          <a:prstGeom prst="rect">
            <a:avLst/>
          </a:prstGeom>
        </p:spPr>
        <p:txBody>
          <a:bodyPr lIns="0" tIns="0" rIns="0" bIns="0" rtlCol="0" anchor="t">
            <a:spAutoFit/>
          </a:bodyPr>
          <a:lstStyle/>
          <a:p>
            <a:pPr defTabSz="609630">
              <a:lnSpc>
                <a:spcPts val="1680"/>
              </a:lnSpc>
            </a:pPr>
            <a:r>
              <a:rPr lang="en-US" sz="1400" b="1">
                <a:solidFill>
                  <a:srgbClr val="000000"/>
                </a:solidFill>
                <a:latin typeface="Helvetica Bold"/>
                <a:ea typeface="Helvetica Bold"/>
                <a:cs typeface="Helvetica Bold"/>
                <a:sym typeface="Helvetica Bold"/>
              </a:rPr>
              <a:t>Cash Value at 65 = $127,051</a:t>
            </a:r>
            <a:r>
              <a:rPr lang="en-US" sz="1400">
                <a:solidFill>
                  <a:srgbClr val="000000"/>
                </a:solidFill>
                <a:latin typeface="Helvetica"/>
                <a:ea typeface="Helvetica"/>
                <a:cs typeface="Helvetica"/>
                <a:sym typeface="Helvetica"/>
              </a:rPr>
              <a:t>  </a:t>
            </a:r>
          </a:p>
        </p:txBody>
      </p:sp>
      <p:grpSp>
        <p:nvGrpSpPr>
          <p:cNvPr id="44" name="Group 44"/>
          <p:cNvGrpSpPr/>
          <p:nvPr/>
        </p:nvGrpSpPr>
        <p:grpSpPr>
          <a:xfrm>
            <a:off x="2748230" y="4134483"/>
            <a:ext cx="2798791" cy="2721360"/>
            <a:chOff x="0" y="0"/>
            <a:chExt cx="7011398" cy="6733906"/>
          </a:xfrm>
        </p:grpSpPr>
        <p:sp>
          <p:nvSpPr>
            <p:cNvPr id="45" name="Freeform 45"/>
            <p:cNvSpPr/>
            <p:nvPr/>
          </p:nvSpPr>
          <p:spPr>
            <a:xfrm>
              <a:off x="0" y="0"/>
              <a:ext cx="7011416" cy="6733935"/>
            </a:xfrm>
            <a:custGeom>
              <a:avLst/>
              <a:gdLst/>
              <a:ahLst/>
              <a:cxnLst/>
              <a:rect l="l" t="t" r="r" b="b"/>
              <a:pathLst>
                <a:path w="7011416" h="6733935">
                  <a:moveTo>
                    <a:pt x="0" y="0"/>
                  </a:moveTo>
                  <a:lnTo>
                    <a:pt x="7011416" y="0"/>
                  </a:lnTo>
                  <a:lnTo>
                    <a:pt x="7011416" y="6733935"/>
                  </a:lnTo>
                  <a:lnTo>
                    <a:pt x="0" y="6733935"/>
                  </a:lnTo>
                  <a:lnTo>
                    <a:pt x="0" y="0"/>
                  </a:lnTo>
                  <a:close/>
                </a:path>
              </a:pathLst>
            </a:custGeom>
            <a:blipFill>
              <a:blip r:embed="rId9"/>
              <a:stretch>
                <a:fillRect t="-19413" b="-19413"/>
              </a:stretch>
            </a:blipFill>
          </p:spPr>
          <p:txBody>
            <a:bodyPr/>
            <a:lstStyle/>
            <a:p>
              <a:pPr defTabSz="609630"/>
              <a:endParaRPr lang="en-US" sz="1200">
                <a:solidFill>
                  <a:prstClr val="black"/>
                </a:solidFill>
                <a:latin typeface="Calibri"/>
              </a:endParaRPr>
            </a:p>
          </p:txBody>
        </p:sp>
      </p:grpSp>
      <p:grpSp>
        <p:nvGrpSpPr>
          <p:cNvPr id="46" name="Group 46"/>
          <p:cNvGrpSpPr/>
          <p:nvPr/>
        </p:nvGrpSpPr>
        <p:grpSpPr>
          <a:xfrm>
            <a:off x="5992559" y="5996843"/>
            <a:ext cx="313310" cy="242047"/>
            <a:chOff x="0" y="0"/>
            <a:chExt cx="626620" cy="484094"/>
          </a:xfrm>
        </p:grpSpPr>
        <p:sp>
          <p:nvSpPr>
            <p:cNvPr id="47" name="Freeform 47"/>
            <p:cNvSpPr/>
            <p:nvPr/>
          </p:nvSpPr>
          <p:spPr>
            <a:xfrm>
              <a:off x="12700" y="12700"/>
              <a:ext cx="601218" cy="458724"/>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FF0000"/>
            </a:solidFill>
          </p:spPr>
          <p:txBody>
            <a:bodyPr/>
            <a:lstStyle/>
            <a:p>
              <a:pPr defTabSz="609630"/>
              <a:endParaRPr lang="en-US" sz="1200">
                <a:solidFill>
                  <a:prstClr val="black"/>
                </a:solidFill>
                <a:latin typeface="Calibri"/>
              </a:endParaRPr>
            </a:p>
          </p:txBody>
        </p:sp>
        <p:sp>
          <p:nvSpPr>
            <p:cNvPr id="48" name="Freeform 48"/>
            <p:cNvSpPr/>
            <p:nvPr/>
          </p:nvSpPr>
          <p:spPr>
            <a:xfrm>
              <a:off x="-1143" y="0"/>
              <a:ext cx="629031" cy="485140"/>
            </a:xfrm>
            <a:custGeom>
              <a:avLst/>
              <a:gdLst/>
              <a:ahLst/>
              <a:cxnLst/>
              <a:rect l="l" t="t" r="r" b="b"/>
              <a:pathLst>
                <a:path w="629031" h="485140">
                  <a:moveTo>
                    <a:pt x="15113" y="175260"/>
                  </a:moveTo>
                  <a:lnTo>
                    <a:pt x="268478" y="201422"/>
                  </a:lnTo>
                  <a:lnTo>
                    <a:pt x="267208" y="213995"/>
                  </a:lnTo>
                  <a:lnTo>
                    <a:pt x="254889" y="211074"/>
                  </a:lnTo>
                  <a:lnTo>
                    <a:pt x="302133" y="9779"/>
                  </a:lnTo>
                  <a:cubicBezTo>
                    <a:pt x="303530" y="4064"/>
                    <a:pt x="308610" y="0"/>
                    <a:pt x="314452" y="0"/>
                  </a:cubicBezTo>
                  <a:cubicBezTo>
                    <a:pt x="320294" y="0"/>
                    <a:pt x="325501" y="4064"/>
                    <a:pt x="326771" y="9779"/>
                  </a:cubicBezTo>
                  <a:lnTo>
                    <a:pt x="374015" y="211074"/>
                  </a:lnTo>
                  <a:lnTo>
                    <a:pt x="361696" y="213995"/>
                  </a:lnTo>
                  <a:lnTo>
                    <a:pt x="360426" y="201422"/>
                  </a:lnTo>
                  <a:lnTo>
                    <a:pt x="613791" y="175260"/>
                  </a:lnTo>
                  <a:cubicBezTo>
                    <a:pt x="620014" y="174625"/>
                    <a:pt x="625729" y="178562"/>
                    <a:pt x="627380" y="184658"/>
                  </a:cubicBezTo>
                  <a:cubicBezTo>
                    <a:pt x="629031" y="190754"/>
                    <a:pt x="625983" y="196977"/>
                    <a:pt x="620141" y="199517"/>
                  </a:cubicBezTo>
                  <a:lnTo>
                    <a:pt x="396113" y="297815"/>
                  </a:lnTo>
                  <a:lnTo>
                    <a:pt x="391033" y="286131"/>
                  </a:lnTo>
                  <a:lnTo>
                    <a:pt x="401955" y="279654"/>
                  </a:lnTo>
                  <a:lnTo>
                    <a:pt x="511175" y="464820"/>
                  </a:lnTo>
                  <a:cubicBezTo>
                    <a:pt x="514223" y="470027"/>
                    <a:pt x="513207" y="476758"/>
                    <a:pt x="508635" y="480695"/>
                  </a:cubicBezTo>
                  <a:cubicBezTo>
                    <a:pt x="504063" y="484632"/>
                    <a:pt x="497332" y="485013"/>
                    <a:pt x="492506" y="481330"/>
                  </a:cubicBezTo>
                  <a:lnTo>
                    <a:pt x="306832" y="340995"/>
                  </a:lnTo>
                  <a:lnTo>
                    <a:pt x="314452" y="330835"/>
                  </a:lnTo>
                  <a:lnTo>
                    <a:pt x="322072" y="340995"/>
                  </a:lnTo>
                  <a:lnTo>
                    <a:pt x="136271" y="481457"/>
                  </a:lnTo>
                  <a:cubicBezTo>
                    <a:pt x="131445" y="485140"/>
                    <a:pt x="124714" y="484886"/>
                    <a:pt x="120142" y="480822"/>
                  </a:cubicBezTo>
                  <a:cubicBezTo>
                    <a:pt x="115570" y="476758"/>
                    <a:pt x="114554" y="470154"/>
                    <a:pt x="117602" y="464947"/>
                  </a:cubicBezTo>
                  <a:lnTo>
                    <a:pt x="226822" y="279781"/>
                  </a:lnTo>
                  <a:lnTo>
                    <a:pt x="237744" y="286258"/>
                  </a:lnTo>
                  <a:lnTo>
                    <a:pt x="232664" y="297942"/>
                  </a:lnTo>
                  <a:lnTo>
                    <a:pt x="8763" y="199517"/>
                  </a:lnTo>
                  <a:cubicBezTo>
                    <a:pt x="3048" y="196977"/>
                    <a:pt x="0" y="190754"/>
                    <a:pt x="1524" y="184658"/>
                  </a:cubicBezTo>
                  <a:cubicBezTo>
                    <a:pt x="3048" y="178562"/>
                    <a:pt x="8890" y="174625"/>
                    <a:pt x="15113" y="175260"/>
                  </a:cubicBezTo>
                  <a:moveTo>
                    <a:pt x="12573" y="200533"/>
                  </a:moveTo>
                  <a:lnTo>
                    <a:pt x="13843" y="187960"/>
                  </a:lnTo>
                  <a:lnTo>
                    <a:pt x="18923" y="176276"/>
                  </a:lnTo>
                  <a:lnTo>
                    <a:pt x="242951" y="274574"/>
                  </a:lnTo>
                  <a:cubicBezTo>
                    <a:pt x="246253" y="275971"/>
                    <a:pt x="248793" y="278892"/>
                    <a:pt x="249936" y="282321"/>
                  </a:cubicBezTo>
                  <a:cubicBezTo>
                    <a:pt x="251079" y="285750"/>
                    <a:pt x="250571" y="289560"/>
                    <a:pt x="248793" y="292735"/>
                  </a:cubicBezTo>
                  <a:lnTo>
                    <a:pt x="139573" y="477901"/>
                  </a:lnTo>
                  <a:lnTo>
                    <a:pt x="128651" y="471424"/>
                  </a:lnTo>
                  <a:lnTo>
                    <a:pt x="121031" y="461264"/>
                  </a:lnTo>
                  <a:lnTo>
                    <a:pt x="306832" y="320675"/>
                  </a:lnTo>
                  <a:cubicBezTo>
                    <a:pt x="311404" y="317246"/>
                    <a:pt x="317627" y="317246"/>
                    <a:pt x="322199" y="320675"/>
                  </a:cubicBezTo>
                  <a:lnTo>
                    <a:pt x="507873" y="461264"/>
                  </a:lnTo>
                  <a:lnTo>
                    <a:pt x="500253" y="471424"/>
                  </a:lnTo>
                  <a:lnTo>
                    <a:pt x="489331" y="477901"/>
                  </a:lnTo>
                  <a:lnTo>
                    <a:pt x="380111" y="292735"/>
                  </a:lnTo>
                  <a:cubicBezTo>
                    <a:pt x="378206" y="289560"/>
                    <a:pt x="377825" y="285877"/>
                    <a:pt x="378968" y="282321"/>
                  </a:cubicBezTo>
                  <a:cubicBezTo>
                    <a:pt x="380111" y="278765"/>
                    <a:pt x="382651" y="276098"/>
                    <a:pt x="385953" y="274574"/>
                  </a:cubicBezTo>
                  <a:lnTo>
                    <a:pt x="609981" y="176276"/>
                  </a:lnTo>
                  <a:lnTo>
                    <a:pt x="615061" y="187960"/>
                  </a:lnTo>
                  <a:lnTo>
                    <a:pt x="616331" y="200533"/>
                  </a:lnTo>
                  <a:lnTo>
                    <a:pt x="363093" y="226695"/>
                  </a:lnTo>
                  <a:cubicBezTo>
                    <a:pt x="356743" y="227330"/>
                    <a:pt x="350901" y="223139"/>
                    <a:pt x="349377" y="216916"/>
                  </a:cubicBezTo>
                  <a:lnTo>
                    <a:pt x="302133" y="15621"/>
                  </a:lnTo>
                  <a:lnTo>
                    <a:pt x="314452" y="12700"/>
                  </a:lnTo>
                  <a:lnTo>
                    <a:pt x="326771" y="15621"/>
                  </a:lnTo>
                  <a:lnTo>
                    <a:pt x="279527" y="216916"/>
                  </a:lnTo>
                  <a:cubicBezTo>
                    <a:pt x="278003" y="223139"/>
                    <a:pt x="272161" y="227330"/>
                    <a:pt x="265811" y="226695"/>
                  </a:cubicBezTo>
                  <a:lnTo>
                    <a:pt x="12573" y="200533"/>
                  </a:lnTo>
                  <a:close/>
                </a:path>
              </a:pathLst>
            </a:custGeom>
            <a:solidFill>
              <a:srgbClr val="172C51"/>
            </a:solidFill>
          </p:spPr>
          <p:txBody>
            <a:bodyPr/>
            <a:lstStyle/>
            <a:p>
              <a:pPr defTabSz="609630"/>
              <a:endParaRPr lang="en-US" sz="1200">
                <a:solidFill>
                  <a:prstClr val="black"/>
                </a:solidFill>
                <a:latin typeface="Calibri"/>
              </a:endParaRPr>
            </a:p>
          </p:txBody>
        </p:sp>
      </p:grpSp>
      <p:sp>
        <p:nvSpPr>
          <p:cNvPr id="49" name="TextBox 49"/>
          <p:cNvSpPr txBox="1"/>
          <p:nvPr/>
        </p:nvSpPr>
        <p:spPr>
          <a:xfrm>
            <a:off x="6330621" y="6002808"/>
            <a:ext cx="1537355" cy="264175"/>
          </a:xfrm>
          <a:prstGeom prst="rect">
            <a:avLst/>
          </a:prstGeom>
        </p:spPr>
        <p:txBody>
          <a:bodyPr lIns="0" tIns="0" rIns="0" bIns="0" rtlCol="0" anchor="t">
            <a:spAutoFit/>
          </a:bodyPr>
          <a:lstStyle/>
          <a:p>
            <a:pPr defTabSz="609630">
              <a:lnSpc>
                <a:spcPts val="2160"/>
              </a:lnSpc>
            </a:pPr>
            <a:r>
              <a:rPr lang="en-US" dirty="0">
                <a:solidFill>
                  <a:srgbClr val="000000"/>
                </a:solidFill>
                <a:latin typeface="Helvetica"/>
                <a:ea typeface="Helvetica"/>
                <a:cs typeface="Helvetica"/>
                <a:sym typeface="Helvetica"/>
              </a:rPr>
              <a:t>Cash In Policy</a:t>
            </a:r>
          </a:p>
        </p:txBody>
      </p:sp>
      <p:sp>
        <p:nvSpPr>
          <p:cNvPr id="50" name="TextBox 50"/>
          <p:cNvSpPr txBox="1"/>
          <p:nvPr/>
        </p:nvSpPr>
        <p:spPr>
          <a:xfrm>
            <a:off x="8741664" y="3357490"/>
            <a:ext cx="747058" cy="615553"/>
          </a:xfrm>
          <a:prstGeom prst="rect">
            <a:avLst/>
          </a:prstGeom>
        </p:spPr>
        <p:txBody>
          <a:bodyPr lIns="0" tIns="0" rIns="0" bIns="0" rtlCol="0" anchor="t">
            <a:spAutoFit/>
          </a:bodyPr>
          <a:lstStyle/>
          <a:p>
            <a:pPr defTabSz="609630">
              <a:lnSpc>
                <a:spcPts val="2400"/>
              </a:lnSpc>
            </a:pPr>
            <a:r>
              <a:rPr lang="en-US" sz="2000" b="1" spc="19">
                <a:solidFill>
                  <a:srgbClr val="FFFFFF"/>
                </a:solidFill>
                <a:latin typeface="TT Rounds Condensed Bold"/>
                <a:ea typeface="TT Rounds Condensed Bold"/>
                <a:cs typeface="TT Rounds Condensed Bold"/>
                <a:sym typeface="TT Rounds Condensed Bold"/>
              </a:rPr>
              <a:t>Same $251</a:t>
            </a:r>
          </a:p>
        </p:txBody>
      </p:sp>
      <p:grpSp>
        <p:nvGrpSpPr>
          <p:cNvPr id="51" name="Group 51"/>
          <p:cNvGrpSpPr/>
          <p:nvPr/>
        </p:nvGrpSpPr>
        <p:grpSpPr>
          <a:xfrm>
            <a:off x="9725189" y="1905938"/>
            <a:ext cx="451819" cy="2035613"/>
            <a:chOff x="0" y="0"/>
            <a:chExt cx="903638" cy="4071226"/>
          </a:xfrm>
        </p:grpSpPr>
        <p:sp>
          <p:nvSpPr>
            <p:cNvPr id="52" name="Freeform 52"/>
            <p:cNvSpPr/>
            <p:nvPr/>
          </p:nvSpPr>
          <p:spPr>
            <a:xfrm>
              <a:off x="12700" y="124968"/>
              <a:ext cx="878332" cy="3933571"/>
            </a:xfrm>
            <a:custGeom>
              <a:avLst/>
              <a:gdLst/>
              <a:ahLst/>
              <a:cxnLst/>
              <a:rect l="l" t="t" r="r" b="b"/>
              <a:pathLst>
                <a:path w="878332" h="3933571">
                  <a:moveTo>
                    <a:pt x="0" y="0"/>
                  </a:moveTo>
                  <a:cubicBezTo>
                    <a:pt x="0" y="61976"/>
                    <a:pt x="196596" y="112268"/>
                    <a:pt x="439166" y="112268"/>
                  </a:cubicBezTo>
                  <a:cubicBezTo>
                    <a:pt x="681736" y="112268"/>
                    <a:pt x="878332" y="61976"/>
                    <a:pt x="878332" y="0"/>
                  </a:cubicBezTo>
                  <a:lnTo>
                    <a:pt x="878332" y="3821303"/>
                  </a:lnTo>
                  <a:cubicBezTo>
                    <a:pt x="878332" y="3883279"/>
                    <a:pt x="681736" y="3933571"/>
                    <a:pt x="439166" y="3933571"/>
                  </a:cubicBezTo>
                  <a:cubicBezTo>
                    <a:pt x="196596" y="3933571"/>
                    <a:pt x="0" y="3883279"/>
                    <a:pt x="0" y="3821303"/>
                  </a:cubicBezTo>
                  <a:close/>
                </a:path>
              </a:pathLst>
            </a:custGeom>
            <a:solidFill>
              <a:srgbClr val="4472C4"/>
            </a:solidFill>
          </p:spPr>
          <p:txBody>
            <a:bodyPr/>
            <a:lstStyle/>
            <a:p>
              <a:pPr defTabSz="609630"/>
              <a:endParaRPr lang="en-US" sz="1200">
                <a:solidFill>
                  <a:prstClr val="black"/>
                </a:solidFill>
                <a:latin typeface="Calibri"/>
              </a:endParaRPr>
            </a:p>
          </p:txBody>
        </p:sp>
        <p:sp>
          <p:nvSpPr>
            <p:cNvPr id="53" name="Freeform 53"/>
            <p:cNvSpPr/>
            <p:nvPr/>
          </p:nvSpPr>
          <p:spPr>
            <a:xfrm>
              <a:off x="12700" y="12700"/>
              <a:ext cx="878205" cy="224536"/>
            </a:xfrm>
            <a:custGeom>
              <a:avLst/>
              <a:gdLst/>
              <a:ahLst/>
              <a:cxnLst/>
              <a:rect l="l" t="t" r="r" b="b"/>
              <a:pathLst>
                <a:path w="878205" h="224536">
                  <a:moveTo>
                    <a:pt x="0" y="112268"/>
                  </a:moveTo>
                  <a:cubicBezTo>
                    <a:pt x="0" y="50292"/>
                    <a:pt x="196596" y="0"/>
                    <a:pt x="439166" y="0"/>
                  </a:cubicBezTo>
                  <a:cubicBezTo>
                    <a:pt x="681736" y="0"/>
                    <a:pt x="878205" y="50292"/>
                    <a:pt x="878205" y="112268"/>
                  </a:cubicBezTo>
                  <a:cubicBezTo>
                    <a:pt x="878205" y="174244"/>
                    <a:pt x="681609" y="224536"/>
                    <a:pt x="439039" y="224536"/>
                  </a:cubicBezTo>
                  <a:cubicBezTo>
                    <a:pt x="196469" y="224536"/>
                    <a:pt x="0" y="174244"/>
                    <a:pt x="0" y="112268"/>
                  </a:cubicBezTo>
                  <a:close/>
                </a:path>
              </a:pathLst>
            </a:custGeom>
            <a:solidFill>
              <a:srgbClr val="8EAADB"/>
            </a:solidFill>
          </p:spPr>
          <p:txBody>
            <a:bodyPr/>
            <a:lstStyle/>
            <a:p>
              <a:pPr defTabSz="609630"/>
              <a:endParaRPr lang="en-US" sz="1200">
                <a:solidFill>
                  <a:prstClr val="black"/>
                </a:solidFill>
                <a:latin typeface="Calibri"/>
              </a:endParaRPr>
            </a:p>
          </p:txBody>
        </p:sp>
        <p:sp>
          <p:nvSpPr>
            <p:cNvPr id="54" name="Freeform 54"/>
            <p:cNvSpPr/>
            <p:nvPr/>
          </p:nvSpPr>
          <p:spPr>
            <a:xfrm>
              <a:off x="12700" y="12700"/>
              <a:ext cx="878205" cy="4045839"/>
            </a:xfrm>
            <a:custGeom>
              <a:avLst/>
              <a:gdLst/>
              <a:ahLst/>
              <a:cxnLst/>
              <a:rect l="l" t="t" r="r" b="b"/>
              <a:pathLst>
                <a:path w="878205" h="4045839">
                  <a:moveTo>
                    <a:pt x="878205" y="112268"/>
                  </a:moveTo>
                  <a:cubicBezTo>
                    <a:pt x="878205" y="174244"/>
                    <a:pt x="681609" y="224536"/>
                    <a:pt x="439039" y="224536"/>
                  </a:cubicBezTo>
                  <a:cubicBezTo>
                    <a:pt x="196469" y="224536"/>
                    <a:pt x="0" y="174244"/>
                    <a:pt x="0" y="112268"/>
                  </a:cubicBezTo>
                  <a:cubicBezTo>
                    <a:pt x="0" y="50292"/>
                    <a:pt x="196596" y="0"/>
                    <a:pt x="439166" y="0"/>
                  </a:cubicBezTo>
                  <a:cubicBezTo>
                    <a:pt x="681736" y="0"/>
                    <a:pt x="878205" y="50292"/>
                    <a:pt x="878205" y="112268"/>
                  </a:cubicBezTo>
                  <a:lnTo>
                    <a:pt x="878205" y="3933571"/>
                  </a:lnTo>
                  <a:cubicBezTo>
                    <a:pt x="878205" y="3995547"/>
                    <a:pt x="681609" y="4045839"/>
                    <a:pt x="439039" y="4045839"/>
                  </a:cubicBezTo>
                  <a:cubicBezTo>
                    <a:pt x="196469" y="4045839"/>
                    <a:pt x="0" y="3995547"/>
                    <a:pt x="0" y="3933571"/>
                  </a:cubicBezTo>
                  <a:lnTo>
                    <a:pt x="0" y="112268"/>
                  </a:lnTo>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55" name="Freeform 55"/>
            <p:cNvSpPr/>
            <p:nvPr/>
          </p:nvSpPr>
          <p:spPr>
            <a:xfrm>
              <a:off x="0" y="112268"/>
              <a:ext cx="903732" cy="3958971"/>
            </a:xfrm>
            <a:custGeom>
              <a:avLst/>
              <a:gdLst/>
              <a:ahLst/>
              <a:cxnLst/>
              <a:rect l="l" t="t" r="r" b="b"/>
              <a:pathLst>
                <a:path w="903732" h="3958971">
                  <a:moveTo>
                    <a:pt x="0" y="12700"/>
                  </a:moveTo>
                  <a:cubicBezTo>
                    <a:pt x="0" y="5715"/>
                    <a:pt x="5715" y="0"/>
                    <a:pt x="12700" y="0"/>
                  </a:cubicBezTo>
                  <a:cubicBezTo>
                    <a:pt x="19685" y="0"/>
                    <a:pt x="25400" y="5715"/>
                    <a:pt x="25400" y="12700"/>
                  </a:cubicBezTo>
                  <a:cubicBezTo>
                    <a:pt x="25400" y="58801"/>
                    <a:pt x="200787" y="112268"/>
                    <a:pt x="451866" y="112268"/>
                  </a:cubicBezTo>
                  <a:lnTo>
                    <a:pt x="451866" y="124968"/>
                  </a:lnTo>
                  <a:lnTo>
                    <a:pt x="451866" y="112268"/>
                  </a:lnTo>
                  <a:cubicBezTo>
                    <a:pt x="702945" y="112268"/>
                    <a:pt x="878332" y="58801"/>
                    <a:pt x="878332" y="12700"/>
                  </a:cubicBezTo>
                  <a:lnTo>
                    <a:pt x="891032" y="12700"/>
                  </a:lnTo>
                  <a:lnTo>
                    <a:pt x="903732" y="12700"/>
                  </a:lnTo>
                  <a:lnTo>
                    <a:pt x="903732" y="3834003"/>
                  </a:lnTo>
                  <a:lnTo>
                    <a:pt x="891032" y="3834003"/>
                  </a:lnTo>
                  <a:lnTo>
                    <a:pt x="903732" y="3834003"/>
                  </a:lnTo>
                  <a:cubicBezTo>
                    <a:pt x="903732" y="3911854"/>
                    <a:pt x="685927" y="3958971"/>
                    <a:pt x="451866" y="3958971"/>
                  </a:cubicBezTo>
                  <a:lnTo>
                    <a:pt x="451866" y="3946271"/>
                  </a:lnTo>
                  <a:lnTo>
                    <a:pt x="451866" y="3958971"/>
                  </a:lnTo>
                  <a:cubicBezTo>
                    <a:pt x="217805" y="3958971"/>
                    <a:pt x="0" y="3911854"/>
                    <a:pt x="0" y="3834003"/>
                  </a:cubicBezTo>
                  <a:lnTo>
                    <a:pt x="0" y="12700"/>
                  </a:lnTo>
                  <a:lnTo>
                    <a:pt x="12700" y="12700"/>
                  </a:lnTo>
                  <a:lnTo>
                    <a:pt x="0" y="12700"/>
                  </a:lnTo>
                  <a:moveTo>
                    <a:pt x="25400" y="12700"/>
                  </a:moveTo>
                  <a:lnTo>
                    <a:pt x="25400" y="3834003"/>
                  </a:lnTo>
                  <a:lnTo>
                    <a:pt x="12700" y="3834003"/>
                  </a:lnTo>
                  <a:lnTo>
                    <a:pt x="25400" y="3834003"/>
                  </a:lnTo>
                  <a:cubicBezTo>
                    <a:pt x="25400" y="3880104"/>
                    <a:pt x="200787" y="3933571"/>
                    <a:pt x="451866" y="3933571"/>
                  </a:cubicBezTo>
                  <a:cubicBezTo>
                    <a:pt x="702945" y="3933571"/>
                    <a:pt x="878332" y="3880104"/>
                    <a:pt x="878332" y="3834003"/>
                  </a:cubicBezTo>
                  <a:lnTo>
                    <a:pt x="878332" y="12700"/>
                  </a:lnTo>
                  <a:cubicBezTo>
                    <a:pt x="878332" y="5715"/>
                    <a:pt x="884047" y="0"/>
                    <a:pt x="891032" y="0"/>
                  </a:cubicBezTo>
                  <a:cubicBezTo>
                    <a:pt x="898017" y="0"/>
                    <a:pt x="903732" y="5715"/>
                    <a:pt x="903732" y="12700"/>
                  </a:cubicBezTo>
                  <a:cubicBezTo>
                    <a:pt x="903732" y="90551"/>
                    <a:pt x="685927" y="137668"/>
                    <a:pt x="451866" y="137668"/>
                  </a:cubicBezTo>
                  <a:cubicBezTo>
                    <a:pt x="217805" y="137668"/>
                    <a:pt x="0" y="90551"/>
                    <a:pt x="0" y="12700"/>
                  </a:cubicBezTo>
                  <a:lnTo>
                    <a:pt x="12700" y="12700"/>
                  </a:lnTo>
                  <a:lnTo>
                    <a:pt x="25400" y="12700"/>
                  </a:lnTo>
                  <a:close/>
                </a:path>
              </a:pathLst>
            </a:custGeom>
            <a:solidFill>
              <a:srgbClr val="172C51"/>
            </a:solidFill>
          </p:spPr>
          <p:txBody>
            <a:bodyPr/>
            <a:lstStyle/>
            <a:p>
              <a:pPr defTabSz="609630"/>
              <a:endParaRPr lang="en-US" sz="1200">
                <a:solidFill>
                  <a:prstClr val="black"/>
                </a:solidFill>
                <a:latin typeface="Calibri"/>
              </a:endParaRPr>
            </a:p>
          </p:txBody>
        </p:sp>
        <p:sp>
          <p:nvSpPr>
            <p:cNvPr id="56" name="Freeform 56"/>
            <p:cNvSpPr/>
            <p:nvPr/>
          </p:nvSpPr>
          <p:spPr>
            <a:xfrm>
              <a:off x="0" y="0"/>
              <a:ext cx="903605" cy="249936"/>
            </a:xfrm>
            <a:custGeom>
              <a:avLst/>
              <a:gdLst/>
              <a:ahLst/>
              <a:cxnLst/>
              <a:rect l="l" t="t" r="r" b="b"/>
              <a:pathLst>
                <a:path w="903605" h="249936">
                  <a:moveTo>
                    <a:pt x="0" y="124968"/>
                  </a:moveTo>
                  <a:lnTo>
                    <a:pt x="12700" y="124968"/>
                  </a:lnTo>
                  <a:lnTo>
                    <a:pt x="0" y="124968"/>
                  </a:lnTo>
                  <a:cubicBezTo>
                    <a:pt x="0" y="47117"/>
                    <a:pt x="217805" y="0"/>
                    <a:pt x="451866" y="0"/>
                  </a:cubicBezTo>
                  <a:cubicBezTo>
                    <a:pt x="685927" y="0"/>
                    <a:pt x="903605" y="47117"/>
                    <a:pt x="903605" y="124968"/>
                  </a:cubicBezTo>
                  <a:lnTo>
                    <a:pt x="890905" y="124968"/>
                  </a:lnTo>
                  <a:lnTo>
                    <a:pt x="903605" y="124968"/>
                  </a:lnTo>
                  <a:cubicBezTo>
                    <a:pt x="903605" y="202819"/>
                    <a:pt x="685800" y="249936"/>
                    <a:pt x="451739" y="249936"/>
                  </a:cubicBezTo>
                  <a:lnTo>
                    <a:pt x="451739" y="237236"/>
                  </a:lnTo>
                  <a:lnTo>
                    <a:pt x="451739" y="249936"/>
                  </a:lnTo>
                  <a:cubicBezTo>
                    <a:pt x="217805" y="249936"/>
                    <a:pt x="0" y="202819"/>
                    <a:pt x="0" y="124968"/>
                  </a:cubicBezTo>
                  <a:lnTo>
                    <a:pt x="12700" y="124968"/>
                  </a:lnTo>
                  <a:lnTo>
                    <a:pt x="25400" y="124968"/>
                  </a:lnTo>
                  <a:lnTo>
                    <a:pt x="12700" y="124968"/>
                  </a:lnTo>
                  <a:lnTo>
                    <a:pt x="0" y="124968"/>
                  </a:lnTo>
                  <a:moveTo>
                    <a:pt x="25400" y="124968"/>
                  </a:moveTo>
                  <a:cubicBezTo>
                    <a:pt x="25400" y="131953"/>
                    <a:pt x="19685" y="137668"/>
                    <a:pt x="12700" y="137668"/>
                  </a:cubicBezTo>
                  <a:cubicBezTo>
                    <a:pt x="5715" y="137668"/>
                    <a:pt x="0" y="131953"/>
                    <a:pt x="0" y="124968"/>
                  </a:cubicBezTo>
                  <a:cubicBezTo>
                    <a:pt x="0" y="117983"/>
                    <a:pt x="5715" y="112268"/>
                    <a:pt x="12700" y="112268"/>
                  </a:cubicBezTo>
                  <a:cubicBezTo>
                    <a:pt x="19685" y="112268"/>
                    <a:pt x="25400" y="117983"/>
                    <a:pt x="25400" y="124968"/>
                  </a:cubicBezTo>
                  <a:cubicBezTo>
                    <a:pt x="25400" y="171069"/>
                    <a:pt x="200787" y="224536"/>
                    <a:pt x="451866" y="224536"/>
                  </a:cubicBezTo>
                  <a:cubicBezTo>
                    <a:pt x="702945" y="224536"/>
                    <a:pt x="878332" y="171069"/>
                    <a:pt x="878332" y="124968"/>
                  </a:cubicBezTo>
                  <a:cubicBezTo>
                    <a:pt x="878332" y="78867"/>
                    <a:pt x="702945" y="25400"/>
                    <a:pt x="451866" y="25400"/>
                  </a:cubicBezTo>
                  <a:lnTo>
                    <a:pt x="451866" y="12700"/>
                  </a:lnTo>
                  <a:lnTo>
                    <a:pt x="451866" y="25400"/>
                  </a:lnTo>
                  <a:cubicBezTo>
                    <a:pt x="200787" y="25400"/>
                    <a:pt x="25400" y="78867"/>
                    <a:pt x="25400" y="124968"/>
                  </a:cubicBezTo>
                  <a:close/>
                </a:path>
              </a:pathLst>
            </a:custGeom>
            <a:solidFill>
              <a:srgbClr val="172C51"/>
            </a:solidFill>
          </p:spPr>
          <p:txBody>
            <a:bodyPr/>
            <a:lstStyle/>
            <a:p>
              <a:pPr defTabSz="609630"/>
              <a:endParaRPr lang="en-US" sz="1200">
                <a:solidFill>
                  <a:prstClr val="black"/>
                </a:solidFill>
                <a:latin typeface="Calibri"/>
              </a:endParaRPr>
            </a:p>
          </p:txBody>
        </p:sp>
        <p:sp>
          <p:nvSpPr>
            <p:cNvPr id="57" name="Freeform 57"/>
            <p:cNvSpPr/>
            <p:nvPr/>
          </p:nvSpPr>
          <p:spPr>
            <a:xfrm>
              <a:off x="0" y="0"/>
              <a:ext cx="903605" cy="4071239"/>
            </a:xfrm>
            <a:custGeom>
              <a:avLst/>
              <a:gdLst/>
              <a:ahLst/>
              <a:cxnLst/>
              <a:rect l="l" t="t" r="r" b="b"/>
              <a:pathLst>
                <a:path w="903605" h="4071239">
                  <a:moveTo>
                    <a:pt x="903605" y="124968"/>
                  </a:moveTo>
                  <a:cubicBezTo>
                    <a:pt x="903605" y="202819"/>
                    <a:pt x="685800" y="249936"/>
                    <a:pt x="451739" y="249936"/>
                  </a:cubicBezTo>
                  <a:lnTo>
                    <a:pt x="451739" y="237236"/>
                  </a:lnTo>
                  <a:lnTo>
                    <a:pt x="451739" y="249936"/>
                  </a:lnTo>
                  <a:cubicBezTo>
                    <a:pt x="217805" y="249936"/>
                    <a:pt x="0" y="202819"/>
                    <a:pt x="0" y="124968"/>
                  </a:cubicBezTo>
                  <a:lnTo>
                    <a:pt x="12700" y="124968"/>
                  </a:lnTo>
                  <a:lnTo>
                    <a:pt x="0" y="124968"/>
                  </a:lnTo>
                  <a:cubicBezTo>
                    <a:pt x="0" y="47117"/>
                    <a:pt x="217805" y="0"/>
                    <a:pt x="451866" y="0"/>
                  </a:cubicBezTo>
                  <a:cubicBezTo>
                    <a:pt x="685927" y="0"/>
                    <a:pt x="903605" y="47117"/>
                    <a:pt x="903605" y="124968"/>
                  </a:cubicBezTo>
                  <a:lnTo>
                    <a:pt x="890905" y="124968"/>
                  </a:lnTo>
                  <a:lnTo>
                    <a:pt x="903605" y="124968"/>
                  </a:lnTo>
                  <a:lnTo>
                    <a:pt x="903605" y="3946271"/>
                  </a:lnTo>
                  <a:lnTo>
                    <a:pt x="890905" y="3946271"/>
                  </a:lnTo>
                  <a:lnTo>
                    <a:pt x="903605" y="3946271"/>
                  </a:lnTo>
                  <a:cubicBezTo>
                    <a:pt x="903605" y="4024122"/>
                    <a:pt x="685800" y="4071239"/>
                    <a:pt x="451739" y="4071239"/>
                  </a:cubicBezTo>
                  <a:lnTo>
                    <a:pt x="451739" y="4058539"/>
                  </a:lnTo>
                  <a:lnTo>
                    <a:pt x="451739" y="4071239"/>
                  </a:lnTo>
                  <a:cubicBezTo>
                    <a:pt x="217805" y="4071239"/>
                    <a:pt x="0" y="4024122"/>
                    <a:pt x="0" y="3946271"/>
                  </a:cubicBezTo>
                  <a:lnTo>
                    <a:pt x="0" y="124968"/>
                  </a:lnTo>
                  <a:lnTo>
                    <a:pt x="25400" y="124968"/>
                  </a:lnTo>
                  <a:lnTo>
                    <a:pt x="25400" y="3946271"/>
                  </a:lnTo>
                  <a:lnTo>
                    <a:pt x="12700" y="3946271"/>
                  </a:lnTo>
                  <a:lnTo>
                    <a:pt x="25400" y="3946271"/>
                  </a:lnTo>
                  <a:cubicBezTo>
                    <a:pt x="25400" y="3992372"/>
                    <a:pt x="200787" y="4045839"/>
                    <a:pt x="451866" y="4045839"/>
                  </a:cubicBezTo>
                  <a:cubicBezTo>
                    <a:pt x="702945" y="4045839"/>
                    <a:pt x="878332" y="3992372"/>
                    <a:pt x="878332" y="3946271"/>
                  </a:cubicBezTo>
                  <a:lnTo>
                    <a:pt x="878332" y="124968"/>
                  </a:lnTo>
                  <a:cubicBezTo>
                    <a:pt x="878205" y="78867"/>
                    <a:pt x="702945" y="25400"/>
                    <a:pt x="451866" y="25400"/>
                  </a:cubicBezTo>
                  <a:lnTo>
                    <a:pt x="451866" y="12700"/>
                  </a:lnTo>
                  <a:lnTo>
                    <a:pt x="451866" y="25400"/>
                  </a:lnTo>
                  <a:cubicBezTo>
                    <a:pt x="200787" y="25400"/>
                    <a:pt x="25400" y="78867"/>
                    <a:pt x="25400" y="124968"/>
                  </a:cubicBezTo>
                  <a:lnTo>
                    <a:pt x="12700" y="124968"/>
                  </a:lnTo>
                  <a:lnTo>
                    <a:pt x="25400" y="124968"/>
                  </a:lnTo>
                  <a:cubicBezTo>
                    <a:pt x="25400" y="171069"/>
                    <a:pt x="200787" y="224536"/>
                    <a:pt x="451866" y="224536"/>
                  </a:cubicBezTo>
                  <a:cubicBezTo>
                    <a:pt x="702945" y="224536"/>
                    <a:pt x="878332" y="171069"/>
                    <a:pt x="878332" y="124968"/>
                  </a:cubicBezTo>
                  <a:close/>
                </a:path>
              </a:pathLst>
            </a:custGeom>
            <a:solidFill>
              <a:srgbClr val="172C51"/>
            </a:solidFill>
          </p:spPr>
          <p:txBody>
            <a:bodyPr/>
            <a:lstStyle/>
            <a:p>
              <a:pPr defTabSz="609630"/>
              <a:endParaRPr lang="en-US" sz="1200">
                <a:solidFill>
                  <a:prstClr val="black"/>
                </a:solidFill>
                <a:latin typeface="Calibri"/>
              </a:endParaRPr>
            </a:p>
          </p:txBody>
        </p:sp>
      </p:grpSp>
      <p:grpSp>
        <p:nvGrpSpPr>
          <p:cNvPr id="58" name="Group 58"/>
          <p:cNvGrpSpPr/>
          <p:nvPr/>
        </p:nvGrpSpPr>
        <p:grpSpPr>
          <a:xfrm>
            <a:off x="11472251" y="1897501"/>
            <a:ext cx="451819" cy="2076652"/>
            <a:chOff x="0" y="0"/>
            <a:chExt cx="903638" cy="4153304"/>
          </a:xfrm>
        </p:grpSpPr>
        <p:sp>
          <p:nvSpPr>
            <p:cNvPr id="59" name="Freeform 59"/>
            <p:cNvSpPr/>
            <p:nvPr/>
          </p:nvSpPr>
          <p:spPr>
            <a:xfrm>
              <a:off x="12700" y="124968"/>
              <a:ext cx="878332" cy="4015613"/>
            </a:xfrm>
            <a:custGeom>
              <a:avLst/>
              <a:gdLst/>
              <a:ahLst/>
              <a:cxnLst/>
              <a:rect l="l" t="t" r="r" b="b"/>
              <a:pathLst>
                <a:path w="878332" h="4015613">
                  <a:moveTo>
                    <a:pt x="0" y="0"/>
                  </a:moveTo>
                  <a:cubicBezTo>
                    <a:pt x="0" y="61976"/>
                    <a:pt x="196596" y="112268"/>
                    <a:pt x="439166" y="112268"/>
                  </a:cubicBezTo>
                  <a:cubicBezTo>
                    <a:pt x="681736" y="112268"/>
                    <a:pt x="878332" y="61976"/>
                    <a:pt x="878332" y="0"/>
                  </a:cubicBezTo>
                  <a:lnTo>
                    <a:pt x="878332" y="3903345"/>
                  </a:lnTo>
                  <a:cubicBezTo>
                    <a:pt x="878332" y="3965321"/>
                    <a:pt x="681736" y="4015613"/>
                    <a:pt x="439166" y="4015613"/>
                  </a:cubicBezTo>
                  <a:cubicBezTo>
                    <a:pt x="196596" y="4015613"/>
                    <a:pt x="0" y="3965321"/>
                    <a:pt x="0" y="3903345"/>
                  </a:cubicBezTo>
                  <a:close/>
                </a:path>
              </a:pathLst>
            </a:custGeom>
            <a:solidFill>
              <a:srgbClr val="4472C4"/>
            </a:solidFill>
          </p:spPr>
          <p:txBody>
            <a:bodyPr/>
            <a:lstStyle/>
            <a:p>
              <a:pPr defTabSz="609630"/>
              <a:endParaRPr lang="en-US" sz="1200">
                <a:solidFill>
                  <a:prstClr val="black"/>
                </a:solidFill>
                <a:latin typeface="Calibri"/>
              </a:endParaRPr>
            </a:p>
          </p:txBody>
        </p:sp>
        <p:sp>
          <p:nvSpPr>
            <p:cNvPr id="60" name="Freeform 60"/>
            <p:cNvSpPr/>
            <p:nvPr/>
          </p:nvSpPr>
          <p:spPr>
            <a:xfrm>
              <a:off x="12700" y="12700"/>
              <a:ext cx="878205" cy="224536"/>
            </a:xfrm>
            <a:custGeom>
              <a:avLst/>
              <a:gdLst/>
              <a:ahLst/>
              <a:cxnLst/>
              <a:rect l="l" t="t" r="r" b="b"/>
              <a:pathLst>
                <a:path w="878205" h="224536">
                  <a:moveTo>
                    <a:pt x="0" y="112268"/>
                  </a:moveTo>
                  <a:cubicBezTo>
                    <a:pt x="0" y="50292"/>
                    <a:pt x="196596" y="0"/>
                    <a:pt x="439166" y="0"/>
                  </a:cubicBezTo>
                  <a:cubicBezTo>
                    <a:pt x="681736" y="0"/>
                    <a:pt x="878205" y="50292"/>
                    <a:pt x="878205" y="112268"/>
                  </a:cubicBezTo>
                  <a:cubicBezTo>
                    <a:pt x="878205" y="174244"/>
                    <a:pt x="681609" y="224536"/>
                    <a:pt x="439039" y="224536"/>
                  </a:cubicBezTo>
                  <a:cubicBezTo>
                    <a:pt x="196469" y="224536"/>
                    <a:pt x="0" y="174244"/>
                    <a:pt x="0" y="112268"/>
                  </a:cubicBezTo>
                  <a:close/>
                </a:path>
              </a:pathLst>
            </a:custGeom>
            <a:solidFill>
              <a:srgbClr val="8EAADB"/>
            </a:solidFill>
          </p:spPr>
          <p:txBody>
            <a:bodyPr/>
            <a:lstStyle/>
            <a:p>
              <a:pPr defTabSz="609630"/>
              <a:endParaRPr lang="en-US" sz="1200">
                <a:solidFill>
                  <a:prstClr val="black"/>
                </a:solidFill>
                <a:latin typeface="Calibri"/>
              </a:endParaRPr>
            </a:p>
          </p:txBody>
        </p:sp>
        <p:sp>
          <p:nvSpPr>
            <p:cNvPr id="61" name="Freeform 61"/>
            <p:cNvSpPr/>
            <p:nvPr/>
          </p:nvSpPr>
          <p:spPr>
            <a:xfrm>
              <a:off x="12700" y="12700"/>
              <a:ext cx="878205" cy="4127881"/>
            </a:xfrm>
            <a:custGeom>
              <a:avLst/>
              <a:gdLst/>
              <a:ahLst/>
              <a:cxnLst/>
              <a:rect l="l" t="t" r="r" b="b"/>
              <a:pathLst>
                <a:path w="878205" h="4127881">
                  <a:moveTo>
                    <a:pt x="878205" y="112268"/>
                  </a:moveTo>
                  <a:cubicBezTo>
                    <a:pt x="878205" y="174244"/>
                    <a:pt x="681609" y="224536"/>
                    <a:pt x="439039" y="224536"/>
                  </a:cubicBezTo>
                  <a:cubicBezTo>
                    <a:pt x="196469" y="224536"/>
                    <a:pt x="0" y="174244"/>
                    <a:pt x="0" y="112268"/>
                  </a:cubicBezTo>
                  <a:cubicBezTo>
                    <a:pt x="0" y="50292"/>
                    <a:pt x="196596" y="0"/>
                    <a:pt x="439166" y="0"/>
                  </a:cubicBezTo>
                  <a:cubicBezTo>
                    <a:pt x="681736" y="0"/>
                    <a:pt x="878205" y="50292"/>
                    <a:pt x="878205" y="112268"/>
                  </a:cubicBezTo>
                  <a:lnTo>
                    <a:pt x="878205" y="4015613"/>
                  </a:lnTo>
                  <a:cubicBezTo>
                    <a:pt x="878205" y="4077589"/>
                    <a:pt x="681609" y="4127881"/>
                    <a:pt x="439039" y="4127881"/>
                  </a:cubicBezTo>
                  <a:cubicBezTo>
                    <a:pt x="196469" y="4127881"/>
                    <a:pt x="0" y="4077589"/>
                    <a:pt x="0" y="4015613"/>
                  </a:cubicBezTo>
                  <a:lnTo>
                    <a:pt x="0" y="112268"/>
                  </a:lnTo>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62" name="Freeform 62"/>
            <p:cNvSpPr/>
            <p:nvPr/>
          </p:nvSpPr>
          <p:spPr>
            <a:xfrm>
              <a:off x="0" y="112268"/>
              <a:ext cx="903732" cy="4041013"/>
            </a:xfrm>
            <a:custGeom>
              <a:avLst/>
              <a:gdLst/>
              <a:ahLst/>
              <a:cxnLst/>
              <a:rect l="l" t="t" r="r" b="b"/>
              <a:pathLst>
                <a:path w="903732" h="4041013">
                  <a:moveTo>
                    <a:pt x="0" y="12700"/>
                  </a:moveTo>
                  <a:cubicBezTo>
                    <a:pt x="0" y="5715"/>
                    <a:pt x="5715" y="0"/>
                    <a:pt x="12700" y="0"/>
                  </a:cubicBezTo>
                  <a:cubicBezTo>
                    <a:pt x="19685" y="0"/>
                    <a:pt x="25400" y="5715"/>
                    <a:pt x="25400" y="12700"/>
                  </a:cubicBezTo>
                  <a:cubicBezTo>
                    <a:pt x="25400" y="58801"/>
                    <a:pt x="200787" y="112268"/>
                    <a:pt x="451866" y="112268"/>
                  </a:cubicBezTo>
                  <a:lnTo>
                    <a:pt x="451866" y="124968"/>
                  </a:lnTo>
                  <a:lnTo>
                    <a:pt x="451866" y="112268"/>
                  </a:lnTo>
                  <a:cubicBezTo>
                    <a:pt x="702945" y="112268"/>
                    <a:pt x="878332" y="58801"/>
                    <a:pt x="878332" y="12700"/>
                  </a:cubicBezTo>
                  <a:lnTo>
                    <a:pt x="891032" y="12700"/>
                  </a:lnTo>
                  <a:lnTo>
                    <a:pt x="903732" y="12700"/>
                  </a:lnTo>
                  <a:lnTo>
                    <a:pt x="903732" y="3916045"/>
                  </a:lnTo>
                  <a:lnTo>
                    <a:pt x="891032" y="3916045"/>
                  </a:lnTo>
                  <a:lnTo>
                    <a:pt x="903732" y="3916045"/>
                  </a:lnTo>
                  <a:cubicBezTo>
                    <a:pt x="903732" y="3993896"/>
                    <a:pt x="685927" y="4041013"/>
                    <a:pt x="451866" y="4041013"/>
                  </a:cubicBezTo>
                  <a:lnTo>
                    <a:pt x="451866" y="4028313"/>
                  </a:lnTo>
                  <a:lnTo>
                    <a:pt x="451866" y="4041013"/>
                  </a:lnTo>
                  <a:cubicBezTo>
                    <a:pt x="217805" y="4041013"/>
                    <a:pt x="0" y="3993896"/>
                    <a:pt x="0" y="3916045"/>
                  </a:cubicBezTo>
                  <a:lnTo>
                    <a:pt x="0" y="12700"/>
                  </a:lnTo>
                  <a:lnTo>
                    <a:pt x="12700" y="12700"/>
                  </a:lnTo>
                  <a:lnTo>
                    <a:pt x="0" y="12700"/>
                  </a:lnTo>
                  <a:moveTo>
                    <a:pt x="25400" y="12700"/>
                  </a:moveTo>
                  <a:lnTo>
                    <a:pt x="25400" y="3916045"/>
                  </a:lnTo>
                  <a:lnTo>
                    <a:pt x="12700" y="3916045"/>
                  </a:lnTo>
                  <a:lnTo>
                    <a:pt x="25400" y="3916045"/>
                  </a:lnTo>
                  <a:cubicBezTo>
                    <a:pt x="25400" y="3962146"/>
                    <a:pt x="200787" y="4015613"/>
                    <a:pt x="451866" y="4015613"/>
                  </a:cubicBezTo>
                  <a:cubicBezTo>
                    <a:pt x="702945" y="4015613"/>
                    <a:pt x="878332" y="3962146"/>
                    <a:pt x="878332" y="3916045"/>
                  </a:cubicBezTo>
                  <a:lnTo>
                    <a:pt x="878332" y="12700"/>
                  </a:lnTo>
                  <a:cubicBezTo>
                    <a:pt x="878332" y="5715"/>
                    <a:pt x="884047" y="0"/>
                    <a:pt x="891032" y="0"/>
                  </a:cubicBezTo>
                  <a:cubicBezTo>
                    <a:pt x="898017" y="0"/>
                    <a:pt x="903732" y="5715"/>
                    <a:pt x="903732" y="12700"/>
                  </a:cubicBezTo>
                  <a:cubicBezTo>
                    <a:pt x="903732" y="90551"/>
                    <a:pt x="685927" y="137668"/>
                    <a:pt x="451866" y="137668"/>
                  </a:cubicBezTo>
                  <a:cubicBezTo>
                    <a:pt x="217805" y="137668"/>
                    <a:pt x="0" y="90551"/>
                    <a:pt x="0" y="12700"/>
                  </a:cubicBezTo>
                  <a:lnTo>
                    <a:pt x="12700" y="12700"/>
                  </a:lnTo>
                  <a:lnTo>
                    <a:pt x="25400" y="12700"/>
                  </a:lnTo>
                  <a:close/>
                </a:path>
              </a:pathLst>
            </a:custGeom>
            <a:solidFill>
              <a:srgbClr val="172C51"/>
            </a:solidFill>
          </p:spPr>
          <p:txBody>
            <a:bodyPr/>
            <a:lstStyle/>
            <a:p>
              <a:pPr defTabSz="609630"/>
              <a:endParaRPr lang="en-US" sz="1200">
                <a:solidFill>
                  <a:prstClr val="black"/>
                </a:solidFill>
                <a:latin typeface="Calibri"/>
              </a:endParaRPr>
            </a:p>
          </p:txBody>
        </p:sp>
        <p:sp>
          <p:nvSpPr>
            <p:cNvPr id="63" name="Freeform 63"/>
            <p:cNvSpPr/>
            <p:nvPr/>
          </p:nvSpPr>
          <p:spPr>
            <a:xfrm>
              <a:off x="0" y="0"/>
              <a:ext cx="903605" cy="249936"/>
            </a:xfrm>
            <a:custGeom>
              <a:avLst/>
              <a:gdLst/>
              <a:ahLst/>
              <a:cxnLst/>
              <a:rect l="l" t="t" r="r" b="b"/>
              <a:pathLst>
                <a:path w="903605" h="249936">
                  <a:moveTo>
                    <a:pt x="0" y="124968"/>
                  </a:moveTo>
                  <a:lnTo>
                    <a:pt x="12700" y="124968"/>
                  </a:lnTo>
                  <a:lnTo>
                    <a:pt x="0" y="124968"/>
                  </a:lnTo>
                  <a:cubicBezTo>
                    <a:pt x="0" y="47117"/>
                    <a:pt x="217805" y="0"/>
                    <a:pt x="451866" y="0"/>
                  </a:cubicBezTo>
                  <a:cubicBezTo>
                    <a:pt x="685927" y="0"/>
                    <a:pt x="903605" y="47117"/>
                    <a:pt x="903605" y="124968"/>
                  </a:cubicBezTo>
                  <a:lnTo>
                    <a:pt x="890905" y="124968"/>
                  </a:lnTo>
                  <a:lnTo>
                    <a:pt x="903605" y="124968"/>
                  </a:lnTo>
                  <a:cubicBezTo>
                    <a:pt x="903605" y="202819"/>
                    <a:pt x="685800" y="249936"/>
                    <a:pt x="451739" y="249936"/>
                  </a:cubicBezTo>
                  <a:lnTo>
                    <a:pt x="451739" y="237236"/>
                  </a:lnTo>
                  <a:lnTo>
                    <a:pt x="451739" y="249936"/>
                  </a:lnTo>
                  <a:cubicBezTo>
                    <a:pt x="217805" y="249936"/>
                    <a:pt x="0" y="202819"/>
                    <a:pt x="0" y="124968"/>
                  </a:cubicBezTo>
                  <a:lnTo>
                    <a:pt x="12700" y="124968"/>
                  </a:lnTo>
                  <a:lnTo>
                    <a:pt x="25400" y="124968"/>
                  </a:lnTo>
                  <a:lnTo>
                    <a:pt x="12700" y="124968"/>
                  </a:lnTo>
                  <a:lnTo>
                    <a:pt x="0" y="124968"/>
                  </a:lnTo>
                  <a:moveTo>
                    <a:pt x="25400" y="124968"/>
                  </a:moveTo>
                  <a:cubicBezTo>
                    <a:pt x="25400" y="131953"/>
                    <a:pt x="19685" y="137668"/>
                    <a:pt x="12700" y="137668"/>
                  </a:cubicBezTo>
                  <a:cubicBezTo>
                    <a:pt x="5715" y="137668"/>
                    <a:pt x="0" y="131953"/>
                    <a:pt x="0" y="124968"/>
                  </a:cubicBezTo>
                  <a:cubicBezTo>
                    <a:pt x="0" y="117983"/>
                    <a:pt x="5715" y="112268"/>
                    <a:pt x="12700" y="112268"/>
                  </a:cubicBezTo>
                  <a:cubicBezTo>
                    <a:pt x="19685" y="112268"/>
                    <a:pt x="25400" y="117983"/>
                    <a:pt x="25400" y="124968"/>
                  </a:cubicBezTo>
                  <a:cubicBezTo>
                    <a:pt x="25400" y="171069"/>
                    <a:pt x="200787" y="224536"/>
                    <a:pt x="451866" y="224536"/>
                  </a:cubicBezTo>
                  <a:cubicBezTo>
                    <a:pt x="702945" y="224536"/>
                    <a:pt x="878332" y="171069"/>
                    <a:pt x="878332" y="124968"/>
                  </a:cubicBezTo>
                  <a:cubicBezTo>
                    <a:pt x="878332" y="78867"/>
                    <a:pt x="702945" y="25400"/>
                    <a:pt x="451866" y="25400"/>
                  </a:cubicBezTo>
                  <a:lnTo>
                    <a:pt x="451866" y="12700"/>
                  </a:lnTo>
                  <a:lnTo>
                    <a:pt x="451866" y="25400"/>
                  </a:lnTo>
                  <a:cubicBezTo>
                    <a:pt x="200787" y="25400"/>
                    <a:pt x="25400" y="78867"/>
                    <a:pt x="25400" y="124968"/>
                  </a:cubicBezTo>
                  <a:close/>
                </a:path>
              </a:pathLst>
            </a:custGeom>
            <a:solidFill>
              <a:srgbClr val="172C51"/>
            </a:solidFill>
          </p:spPr>
          <p:txBody>
            <a:bodyPr/>
            <a:lstStyle/>
            <a:p>
              <a:pPr defTabSz="609630"/>
              <a:endParaRPr lang="en-US" sz="1200">
                <a:solidFill>
                  <a:prstClr val="black"/>
                </a:solidFill>
                <a:latin typeface="Calibri"/>
              </a:endParaRPr>
            </a:p>
          </p:txBody>
        </p:sp>
        <p:sp>
          <p:nvSpPr>
            <p:cNvPr id="64" name="Freeform 64"/>
            <p:cNvSpPr/>
            <p:nvPr/>
          </p:nvSpPr>
          <p:spPr>
            <a:xfrm>
              <a:off x="0" y="0"/>
              <a:ext cx="903605" cy="4153281"/>
            </a:xfrm>
            <a:custGeom>
              <a:avLst/>
              <a:gdLst/>
              <a:ahLst/>
              <a:cxnLst/>
              <a:rect l="l" t="t" r="r" b="b"/>
              <a:pathLst>
                <a:path w="903605" h="4153281">
                  <a:moveTo>
                    <a:pt x="903605" y="124968"/>
                  </a:moveTo>
                  <a:cubicBezTo>
                    <a:pt x="903605" y="202819"/>
                    <a:pt x="685800" y="249936"/>
                    <a:pt x="451739" y="249936"/>
                  </a:cubicBezTo>
                  <a:lnTo>
                    <a:pt x="451739" y="237236"/>
                  </a:lnTo>
                  <a:lnTo>
                    <a:pt x="451739" y="249936"/>
                  </a:lnTo>
                  <a:cubicBezTo>
                    <a:pt x="217805" y="249936"/>
                    <a:pt x="0" y="202819"/>
                    <a:pt x="0" y="124968"/>
                  </a:cubicBezTo>
                  <a:lnTo>
                    <a:pt x="12700" y="124968"/>
                  </a:lnTo>
                  <a:lnTo>
                    <a:pt x="0" y="124968"/>
                  </a:lnTo>
                  <a:cubicBezTo>
                    <a:pt x="0" y="47117"/>
                    <a:pt x="217805" y="0"/>
                    <a:pt x="451866" y="0"/>
                  </a:cubicBezTo>
                  <a:cubicBezTo>
                    <a:pt x="685927" y="0"/>
                    <a:pt x="903605" y="47117"/>
                    <a:pt x="903605" y="124968"/>
                  </a:cubicBezTo>
                  <a:lnTo>
                    <a:pt x="890905" y="124968"/>
                  </a:lnTo>
                  <a:lnTo>
                    <a:pt x="903605" y="124968"/>
                  </a:lnTo>
                  <a:lnTo>
                    <a:pt x="903605" y="4028313"/>
                  </a:lnTo>
                  <a:lnTo>
                    <a:pt x="890905" y="4028313"/>
                  </a:lnTo>
                  <a:lnTo>
                    <a:pt x="903605" y="4028313"/>
                  </a:lnTo>
                  <a:cubicBezTo>
                    <a:pt x="903605" y="4106164"/>
                    <a:pt x="685800" y="4153281"/>
                    <a:pt x="451739" y="4153281"/>
                  </a:cubicBezTo>
                  <a:lnTo>
                    <a:pt x="451739" y="4140581"/>
                  </a:lnTo>
                  <a:lnTo>
                    <a:pt x="451739" y="4153281"/>
                  </a:lnTo>
                  <a:cubicBezTo>
                    <a:pt x="217805" y="4153281"/>
                    <a:pt x="0" y="4106164"/>
                    <a:pt x="0" y="4028313"/>
                  </a:cubicBezTo>
                  <a:lnTo>
                    <a:pt x="0" y="124968"/>
                  </a:lnTo>
                  <a:lnTo>
                    <a:pt x="25400" y="124968"/>
                  </a:lnTo>
                  <a:lnTo>
                    <a:pt x="25400" y="4028313"/>
                  </a:lnTo>
                  <a:lnTo>
                    <a:pt x="12700" y="4028313"/>
                  </a:lnTo>
                  <a:lnTo>
                    <a:pt x="25400" y="4028313"/>
                  </a:lnTo>
                  <a:cubicBezTo>
                    <a:pt x="25400" y="4074414"/>
                    <a:pt x="200787" y="4127881"/>
                    <a:pt x="451866" y="4127881"/>
                  </a:cubicBezTo>
                  <a:cubicBezTo>
                    <a:pt x="702945" y="4127881"/>
                    <a:pt x="878332" y="4074414"/>
                    <a:pt x="878332" y="4028313"/>
                  </a:cubicBezTo>
                  <a:lnTo>
                    <a:pt x="878332" y="124968"/>
                  </a:lnTo>
                  <a:cubicBezTo>
                    <a:pt x="878205" y="78867"/>
                    <a:pt x="702945" y="25400"/>
                    <a:pt x="451866" y="25400"/>
                  </a:cubicBezTo>
                  <a:lnTo>
                    <a:pt x="451866" y="12700"/>
                  </a:lnTo>
                  <a:lnTo>
                    <a:pt x="451866" y="25400"/>
                  </a:lnTo>
                  <a:cubicBezTo>
                    <a:pt x="200787" y="25400"/>
                    <a:pt x="25400" y="78867"/>
                    <a:pt x="25400" y="124968"/>
                  </a:cubicBezTo>
                  <a:lnTo>
                    <a:pt x="12700" y="124968"/>
                  </a:lnTo>
                  <a:lnTo>
                    <a:pt x="25400" y="124968"/>
                  </a:lnTo>
                  <a:cubicBezTo>
                    <a:pt x="25400" y="171069"/>
                    <a:pt x="200787" y="224536"/>
                    <a:pt x="451866" y="224536"/>
                  </a:cubicBezTo>
                  <a:cubicBezTo>
                    <a:pt x="702945" y="224536"/>
                    <a:pt x="878332" y="171069"/>
                    <a:pt x="878332" y="124968"/>
                  </a:cubicBezTo>
                  <a:close/>
                </a:path>
              </a:pathLst>
            </a:custGeom>
            <a:solidFill>
              <a:srgbClr val="172C51"/>
            </a:solidFill>
          </p:spPr>
          <p:txBody>
            <a:bodyPr/>
            <a:lstStyle/>
            <a:p>
              <a:pPr defTabSz="609630"/>
              <a:endParaRPr lang="en-US" sz="1200">
                <a:solidFill>
                  <a:prstClr val="black"/>
                </a:solidFill>
                <a:latin typeface="Calibri"/>
              </a:endParaRPr>
            </a:p>
          </p:txBody>
        </p:sp>
      </p:grpSp>
      <p:sp>
        <p:nvSpPr>
          <p:cNvPr id="65" name="TextBox 65"/>
          <p:cNvSpPr txBox="1"/>
          <p:nvPr/>
        </p:nvSpPr>
        <p:spPr>
          <a:xfrm>
            <a:off x="9229490" y="1466218"/>
            <a:ext cx="1510043" cy="346249"/>
          </a:xfrm>
          <a:prstGeom prst="rect">
            <a:avLst/>
          </a:prstGeom>
        </p:spPr>
        <p:txBody>
          <a:bodyPr lIns="0" tIns="0" rIns="0" bIns="0" rtlCol="0" anchor="t">
            <a:spAutoFit/>
          </a:bodyPr>
          <a:lstStyle/>
          <a:p>
            <a:pPr algn="ctr" defTabSz="609630">
              <a:lnSpc>
                <a:spcPts val="1387"/>
              </a:lnSpc>
            </a:pPr>
            <a:r>
              <a:rPr lang="en-US" sz="1200" b="1">
                <a:solidFill>
                  <a:srgbClr val="000000"/>
                </a:solidFill>
                <a:latin typeface="Helvetica Bold"/>
                <a:ea typeface="Helvetica Bold"/>
                <a:cs typeface="Helvetica Bold"/>
                <a:sym typeface="Helvetica Bold"/>
              </a:rPr>
              <a:t>$250,000  </a:t>
            </a:r>
          </a:p>
          <a:p>
            <a:pPr algn="ctr" defTabSz="609630">
              <a:lnSpc>
                <a:spcPts val="1333"/>
              </a:lnSpc>
            </a:pPr>
            <a:r>
              <a:rPr lang="en-US" sz="1200" b="1" spc="-27">
                <a:solidFill>
                  <a:srgbClr val="000000"/>
                </a:solidFill>
                <a:latin typeface="Helvetica Bold"/>
                <a:ea typeface="Helvetica Bold"/>
                <a:cs typeface="Helvetica Bold"/>
                <a:sym typeface="Helvetica Bold"/>
              </a:rPr>
              <a:t>Face Amount </a:t>
            </a:r>
          </a:p>
        </p:txBody>
      </p:sp>
      <p:sp>
        <p:nvSpPr>
          <p:cNvPr id="66" name="TextBox 66"/>
          <p:cNvSpPr txBox="1"/>
          <p:nvPr/>
        </p:nvSpPr>
        <p:spPr>
          <a:xfrm>
            <a:off x="10848834" y="1463359"/>
            <a:ext cx="1370773" cy="346249"/>
          </a:xfrm>
          <a:prstGeom prst="rect">
            <a:avLst/>
          </a:prstGeom>
        </p:spPr>
        <p:txBody>
          <a:bodyPr lIns="0" tIns="0" rIns="0" bIns="0" rtlCol="0" anchor="t">
            <a:spAutoFit/>
          </a:bodyPr>
          <a:lstStyle/>
          <a:p>
            <a:pPr algn="ctr" defTabSz="609630">
              <a:lnSpc>
                <a:spcPts val="1387"/>
              </a:lnSpc>
            </a:pPr>
            <a:r>
              <a:rPr lang="en-US" sz="1200" b="1">
                <a:solidFill>
                  <a:srgbClr val="000000"/>
                </a:solidFill>
                <a:latin typeface="Helvetica Bold"/>
                <a:ea typeface="Helvetica Bold"/>
                <a:cs typeface="Helvetica Bold"/>
                <a:sym typeface="Helvetica Bold"/>
              </a:rPr>
              <a:t>$250,000  </a:t>
            </a:r>
          </a:p>
          <a:p>
            <a:pPr algn="ctr" defTabSz="609630">
              <a:lnSpc>
                <a:spcPts val="1333"/>
              </a:lnSpc>
            </a:pPr>
            <a:r>
              <a:rPr lang="en-US" sz="1200" b="1" spc="-27">
                <a:solidFill>
                  <a:srgbClr val="000000"/>
                </a:solidFill>
                <a:latin typeface="Helvetica Bold"/>
                <a:ea typeface="Helvetica Bold"/>
                <a:cs typeface="Helvetica Bold"/>
                <a:sym typeface="Helvetica Bold"/>
              </a:rPr>
              <a:t>Face Amount </a:t>
            </a:r>
          </a:p>
        </p:txBody>
      </p:sp>
      <p:sp>
        <p:nvSpPr>
          <p:cNvPr id="67" name="TextBox 67"/>
          <p:cNvSpPr txBox="1"/>
          <p:nvPr/>
        </p:nvSpPr>
        <p:spPr>
          <a:xfrm>
            <a:off x="9531070" y="600054"/>
            <a:ext cx="2456655" cy="218008"/>
          </a:xfrm>
          <a:prstGeom prst="rect">
            <a:avLst/>
          </a:prstGeom>
        </p:spPr>
        <p:txBody>
          <a:bodyPr lIns="0" tIns="0" rIns="0" bIns="0" rtlCol="0" anchor="t">
            <a:spAutoFit/>
          </a:bodyPr>
          <a:lstStyle/>
          <a:p>
            <a:pPr algn="ctr" defTabSz="609630">
              <a:lnSpc>
                <a:spcPts val="1733"/>
              </a:lnSpc>
            </a:pPr>
            <a:r>
              <a:rPr lang="en-US" sz="1467" b="1">
                <a:solidFill>
                  <a:srgbClr val="FF0000"/>
                </a:solidFill>
                <a:latin typeface="Helvetica Bold"/>
                <a:ea typeface="Helvetica Bold"/>
                <a:cs typeface="Helvetica Bold"/>
                <a:sym typeface="Helvetica Bold"/>
              </a:rPr>
              <a:t>TERM LIFE INSURANCE</a:t>
            </a:r>
          </a:p>
        </p:txBody>
      </p:sp>
      <p:sp>
        <p:nvSpPr>
          <p:cNvPr id="68" name="TextBox 68"/>
          <p:cNvSpPr txBox="1"/>
          <p:nvPr/>
        </p:nvSpPr>
        <p:spPr>
          <a:xfrm>
            <a:off x="11467814" y="3930587"/>
            <a:ext cx="558741" cy="179536"/>
          </a:xfrm>
          <a:prstGeom prst="rect">
            <a:avLst/>
          </a:prstGeom>
        </p:spPr>
        <p:txBody>
          <a:bodyPr lIns="0" tIns="0" rIns="0" bIns="0" rtlCol="0" anchor="t">
            <a:spAutoFit/>
          </a:bodyPr>
          <a:lstStyle/>
          <a:p>
            <a:pPr defTabSz="609630">
              <a:lnSpc>
                <a:spcPts val="1440"/>
              </a:lnSpc>
            </a:pPr>
            <a:r>
              <a:rPr lang="en-US" sz="1200">
                <a:solidFill>
                  <a:srgbClr val="000000"/>
                </a:solidFill>
                <a:latin typeface="Helvetica"/>
                <a:ea typeface="Helvetica"/>
                <a:cs typeface="Helvetica"/>
                <a:sym typeface="Helvetica"/>
              </a:rPr>
              <a:t>Sarah </a:t>
            </a:r>
          </a:p>
        </p:txBody>
      </p:sp>
      <p:sp>
        <p:nvSpPr>
          <p:cNvPr id="69" name="TextBox 69"/>
          <p:cNvSpPr txBox="1"/>
          <p:nvPr/>
        </p:nvSpPr>
        <p:spPr>
          <a:xfrm>
            <a:off x="9726427" y="3923586"/>
            <a:ext cx="481684" cy="179536"/>
          </a:xfrm>
          <a:prstGeom prst="rect">
            <a:avLst/>
          </a:prstGeom>
        </p:spPr>
        <p:txBody>
          <a:bodyPr lIns="0" tIns="0" rIns="0" bIns="0" rtlCol="0" anchor="t">
            <a:spAutoFit/>
          </a:bodyPr>
          <a:lstStyle/>
          <a:p>
            <a:pPr defTabSz="609630">
              <a:lnSpc>
                <a:spcPts val="1440"/>
              </a:lnSpc>
            </a:pPr>
            <a:r>
              <a:rPr lang="en-US" sz="1200">
                <a:solidFill>
                  <a:srgbClr val="000000"/>
                </a:solidFill>
                <a:latin typeface="Helvetica"/>
                <a:ea typeface="Helvetica"/>
                <a:cs typeface="Helvetica"/>
                <a:sym typeface="Helvetica"/>
              </a:rPr>
              <a:t>Chris</a:t>
            </a:r>
          </a:p>
        </p:txBody>
      </p:sp>
      <p:sp>
        <p:nvSpPr>
          <p:cNvPr id="70" name="Freeform 70"/>
          <p:cNvSpPr/>
          <p:nvPr/>
        </p:nvSpPr>
        <p:spPr>
          <a:xfrm>
            <a:off x="10420892" y="2339050"/>
            <a:ext cx="857200" cy="762537"/>
          </a:xfrm>
          <a:custGeom>
            <a:avLst/>
            <a:gdLst/>
            <a:ahLst/>
            <a:cxnLst/>
            <a:rect l="l" t="t" r="r" b="b"/>
            <a:pathLst>
              <a:path w="1285800" h="1143806">
                <a:moveTo>
                  <a:pt x="0" y="0"/>
                </a:moveTo>
                <a:lnTo>
                  <a:pt x="1285800" y="0"/>
                </a:lnTo>
                <a:lnTo>
                  <a:pt x="1285800" y="1143805"/>
                </a:lnTo>
                <a:lnTo>
                  <a:pt x="0" y="1143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1" name="TextBox 71"/>
          <p:cNvSpPr txBox="1"/>
          <p:nvPr/>
        </p:nvSpPr>
        <p:spPr>
          <a:xfrm>
            <a:off x="10583861" y="2457224"/>
            <a:ext cx="618762" cy="422423"/>
          </a:xfrm>
          <a:prstGeom prst="rect">
            <a:avLst/>
          </a:prstGeom>
        </p:spPr>
        <p:txBody>
          <a:bodyPr lIns="0" tIns="0" rIns="0" bIns="0" rtlCol="0" anchor="t">
            <a:spAutoFit/>
          </a:bodyPr>
          <a:lstStyle/>
          <a:p>
            <a:pPr defTabSz="609630">
              <a:lnSpc>
                <a:spcPts val="1680"/>
              </a:lnSpc>
            </a:pPr>
            <a:r>
              <a:rPr lang="en-US" sz="1400" b="1" spc="13">
                <a:solidFill>
                  <a:srgbClr val="000000"/>
                </a:solidFill>
                <a:latin typeface="TT Rounds Condensed Bold"/>
                <a:ea typeface="TT Rounds Condensed Bold"/>
                <a:cs typeface="TT Rounds Condensed Bold"/>
                <a:sym typeface="TT Rounds Condensed Bold"/>
              </a:rPr>
              <a:t>$88 a month</a:t>
            </a:r>
          </a:p>
        </p:txBody>
      </p:sp>
      <p:grpSp>
        <p:nvGrpSpPr>
          <p:cNvPr id="72" name="Group 72"/>
          <p:cNvGrpSpPr/>
          <p:nvPr/>
        </p:nvGrpSpPr>
        <p:grpSpPr>
          <a:xfrm>
            <a:off x="6838981" y="4671082"/>
            <a:ext cx="867913" cy="423666"/>
            <a:chOff x="0" y="0"/>
            <a:chExt cx="1735826" cy="847332"/>
          </a:xfrm>
        </p:grpSpPr>
        <p:sp>
          <p:nvSpPr>
            <p:cNvPr id="73" name="Freeform 73"/>
            <p:cNvSpPr/>
            <p:nvPr/>
          </p:nvSpPr>
          <p:spPr>
            <a:xfrm>
              <a:off x="12700" y="12700"/>
              <a:ext cx="1710563" cy="821944"/>
            </a:xfrm>
            <a:custGeom>
              <a:avLst/>
              <a:gdLst/>
              <a:ahLst/>
              <a:cxnLst/>
              <a:rect l="l" t="t" r="r" b="b"/>
              <a:pathLst>
                <a:path w="1710563" h="821944">
                  <a:moveTo>
                    <a:pt x="0" y="616458"/>
                  </a:moveTo>
                  <a:lnTo>
                    <a:pt x="208788" y="410972"/>
                  </a:lnTo>
                  <a:lnTo>
                    <a:pt x="208788" y="524002"/>
                  </a:lnTo>
                  <a:lnTo>
                    <a:pt x="761238" y="524002"/>
                  </a:lnTo>
                  <a:lnTo>
                    <a:pt x="761238" y="205486"/>
                  </a:lnTo>
                  <a:lnTo>
                    <a:pt x="646430" y="205486"/>
                  </a:lnTo>
                  <a:lnTo>
                    <a:pt x="855218" y="0"/>
                  </a:lnTo>
                  <a:lnTo>
                    <a:pt x="1064006" y="205486"/>
                  </a:lnTo>
                  <a:lnTo>
                    <a:pt x="949198" y="205486"/>
                  </a:lnTo>
                  <a:lnTo>
                    <a:pt x="949198" y="524002"/>
                  </a:lnTo>
                  <a:lnTo>
                    <a:pt x="1501775" y="524002"/>
                  </a:lnTo>
                  <a:lnTo>
                    <a:pt x="1501775" y="410972"/>
                  </a:lnTo>
                  <a:lnTo>
                    <a:pt x="1710563" y="616458"/>
                  </a:lnTo>
                  <a:lnTo>
                    <a:pt x="1501775" y="821944"/>
                  </a:lnTo>
                  <a:lnTo>
                    <a:pt x="1501775" y="708914"/>
                  </a:lnTo>
                  <a:lnTo>
                    <a:pt x="208788" y="708914"/>
                  </a:lnTo>
                  <a:lnTo>
                    <a:pt x="208788" y="821944"/>
                  </a:lnTo>
                  <a:close/>
                </a:path>
              </a:pathLst>
            </a:custGeom>
            <a:solidFill>
              <a:srgbClr val="4472C4"/>
            </a:solidFill>
          </p:spPr>
          <p:txBody>
            <a:bodyPr/>
            <a:lstStyle/>
            <a:p>
              <a:pPr defTabSz="609630"/>
              <a:endParaRPr lang="en-US" sz="1200">
                <a:solidFill>
                  <a:prstClr val="black"/>
                </a:solidFill>
                <a:latin typeface="Calibri"/>
              </a:endParaRPr>
            </a:p>
          </p:txBody>
        </p:sp>
        <p:sp>
          <p:nvSpPr>
            <p:cNvPr id="74" name="Freeform 74"/>
            <p:cNvSpPr/>
            <p:nvPr/>
          </p:nvSpPr>
          <p:spPr>
            <a:xfrm>
              <a:off x="0" y="-1143"/>
              <a:ext cx="1735963" cy="849503"/>
            </a:xfrm>
            <a:custGeom>
              <a:avLst/>
              <a:gdLst/>
              <a:ahLst/>
              <a:cxnLst/>
              <a:rect l="l" t="t" r="r" b="b"/>
              <a:pathLst>
                <a:path w="1735963" h="849503">
                  <a:moveTo>
                    <a:pt x="3810" y="621284"/>
                  </a:moveTo>
                  <a:lnTo>
                    <a:pt x="212471" y="415798"/>
                  </a:lnTo>
                  <a:cubicBezTo>
                    <a:pt x="216154" y="412242"/>
                    <a:pt x="221615" y="411099"/>
                    <a:pt x="226314" y="413131"/>
                  </a:cubicBezTo>
                  <a:cubicBezTo>
                    <a:pt x="231013" y="415163"/>
                    <a:pt x="234061" y="419735"/>
                    <a:pt x="234061" y="424815"/>
                  </a:cubicBezTo>
                  <a:lnTo>
                    <a:pt x="234061" y="537845"/>
                  </a:lnTo>
                  <a:lnTo>
                    <a:pt x="221361" y="537845"/>
                  </a:lnTo>
                  <a:lnTo>
                    <a:pt x="221361" y="525145"/>
                  </a:lnTo>
                  <a:lnTo>
                    <a:pt x="773938" y="525145"/>
                  </a:lnTo>
                  <a:lnTo>
                    <a:pt x="773938" y="537845"/>
                  </a:lnTo>
                  <a:lnTo>
                    <a:pt x="761238" y="537845"/>
                  </a:lnTo>
                  <a:lnTo>
                    <a:pt x="761238" y="219329"/>
                  </a:lnTo>
                  <a:lnTo>
                    <a:pt x="773938" y="219329"/>
                  </a:lnTo>
                  <a:lnTo>
                    <a:pt x="773938" y="232029"/>
                  </a:lnTo>
                  <a:lnTo>
                    <a:pt x="659130" y="232029"/>
                  </a:lnTo>
                  <a:cubicBezTo>
                    <a:pt x="653923" y="232029"/>
                    <a:pt x="649351" y="228854"/>
                    <a:pt x="647319" y="224155"/>
                  </a:cubicBezTo>
                  <a:cubicBezTo>
                    <a:pt x="645287" y="219456"/>
                    <a:pt x="646430" y="213868"/>
                    <a:pt x="650113" y="210312"/>
                  </a:cubicBezTo>
                  <a:lnTo>
                    <a:pt x="859028" y="4826"/>
                  </a:lnTo>
                  <a:cubicBezTo>
                    <a:pt x="863981" y="0"/>
                    <a:pt x="871855" y="0"/>
                    <a:pt x="876808" y="4826"/>
                  </a:cubicBezTo>
                  <a:lnTo>
                    <a:pt x="1085596" y="210312"/>
                  </a:lnTo>
                  <a:cubicBezTo>
                    <a:pt x="1089279" y="213868"/>
                    <a:pt x="1090422" y="219456"/>
                    <a:pt x="1088390" y="224155"/>
                  </a:cubicBezTo>
                  <a:cubicBezTo>
                    <a:pt x="1086358" y="228854"/>
                    <a:pt x="1081786" y="232029"/>
                    <a:pt x="1076579" y="232029"/>
                  </a:cubicBezTo>
                  <a:lnTo>
                    <a:pt x="961898" y="232029"/>
                  </a:lnTo>
                  <a:lnTo>
                    <a:pt x="961898" y="219329"/>
                  </a:lnTo>
                  <a:lnTo>
                    <a:pt x="974598" y="219329"/>
                  </a:lnTo>
                  <a:lnTo>
                    <a:pt x="974598" y="537845"/>
                  </a:lnTo>
                  <a:lnTo>
                    <a:pt x="961898" y="537845"/>
                  </a:lnTo>
                  <a:lnTo>
                    <a:pt x="961898" y="525145"/>
                  </a:lnTo>
                  <a:lnTo>
                    <a:pt x="1514475" y="525145"/>
                  </a:lnTo>
                  <a:lnTo>
                    <a:pt x="1514475" y="537845"/>
                  </a:lnTo>
                  <a:lnTo>
                    <a:pt x="1501775" y="537845"/>
                  </a:lnTo>
                  <a:lnTo>
                    <a:pt x="1501775" y="424815"/>
                  </a:lnTo>
                  <a:cubicBezTo>
                    <a:pt x="1501775" y="419735"/>
                    <a:pt x="1504823" y="415036"/>
                    <a:pt x="1509522" y="413131"/>
                  </a:cubicBezTo>
                  <a:cubicBezTo>
                    <a:pt x="1514221" y="411226"/>
                    <a:pt x="1519682" y="412242"/>
                    <a:pt x="1523365" y="415798"/>
                  </a:cubicBezTo>
                  <a:lnTo>
                    <a:pt x="1732153" y="621284"/>
                  </a:lnTo>
                  <a:cubicBezTo>
                    <a:pt x="1734566" y="623697"/>
                    <a:pt x="1735963" y="626872"/>
                    <a:pt x="1735963" y="630301"/>
                  </a:cubicBezTo>
                  <a:cubicBezTo>
                    <a:pt x="1735963" y="633730"/>
                    <a:pt x="1734566" y="636905"/>
                    <a:pt x="1732153" y="639318"/>
                  </a:cubicBezTo>
                  <a:lnTo>
                    <a:pt x="1523365" y="844804"/>
                  </a:lnTo>
                  <a:cubicBezTo>
                    <a:pt x="1519682" y="848360"/>
                    <a:pt x="1514221" y="849503"/>
                    <a:pt x="1509522" y="847471"/>
                  </a:cubicBezTo>
                  <a:cubicBezTo>
                    <a:pt x="1504823" y="845439"/>
                    <a:pt x="1501775" y="840867"/>
                    <a:pt x="1501775" y="835787"/>
                  </a:cubicBezTo>
                  <a:lnTo>
                    <a:pt x="1501775" y="722757"/>
                  </a:lnTo>
                  <a:lnTo>
                    <a:pt x="1514475" y="722757"/>
                  </a:lnTo>
                  <a:lnTo>
                    <a:pt x="1514475" y="735457"/>
                  </a:lnTo>
                  <a:lnTo>
                    <a:pt x="221488" y="735457"/>
                  </a:lnTo>
                  <a:lnTo>
                    <a:pt x="221488" y="722757"/>
                  </a:lnTo>
                  <a:lnTo>
                    <a:pt x="234188" y="722757"/>
                  </a:lnTo>
                  <a:lnTo>
                    <a:pt x="234188" y="835787"/>
                  </a:lnTo>
                  <a:cubicBezTo>
                    <a:pt x="234188" y="840867"/>
                    <a:pt x="231140" y="845566"/>
                    <a:pt x="226441" y="847471"/>
                  </a:cubicBezTo>
                  <a:cubicBezTo>
                    <a:pt x="221742" y="849376"/>
                    <a:pt x="216281" y="848360"/>
                    <a:pt x="212598" y="844804"/>
                  </a:cubicBezTo>
                  <a:lnTo>
                    <a:pt x="3810" y="639318"/>
                  </a:lnTo>
                  <a:cubicBezTo>
                    <a:pt x="1397" y="636905"/>
                    <a:pt x="0" y="633730"/>
                    <a:pt x="0" y="630301"/>
                  </a:cubicBezTo>
                  <a:cubicBezTo>
                    <a:pt x="0" y="626872"/>
                    <a:pt x="1397" y="623697"/>
                    <a:pt x="3810" y="621284"/>
                  </a:cubicBezTo>
                  <a:moveTo>
                    <a:pt x="21590" y="639445"/>
                  </a:moveTo>
                  <a:lnTo>
                    <a:pt x="12700" y="630301"/>
                  </a:lnTo>
                  <a:lnTo>
                    <a:pt x="21590" y="621284"/>
                  </a:lnTo>
                  <a:lnTo>
                    <a:pt x="230378" y="826770"/>
                  </a:lnTo>
                  <a:lnTo>
                    <a:pt x="221488" y="835787"/>
                  </a:lnTo>
                  <a:lnTo>
                    <a:pt x="208788" y="835787"/>
                  </a:lnTo>
                  <a:lnTo>
                    <a:pt x="208788" y="722757"/>
                  </a:lnTo>
                  <a:cubicBezTo>
                    <a:pt x="208788" y="715772"/>
                    <a:pt x="214503" y="710057"/>
                    <a:pt x="221488" y="710057"/>
                  </a:cubicBezTo>
                  <a:lnTo>
                    <a:pt x="1514348" y="710057"/>
                  </a:lnTo>
                  <a:cubicBezTo>
                    <a:pt x="1521333" y="710057"/>
                    <a:pt x="1527048" y="715772"/>
                    <a:pt x="1527048" y="722757"/>
                  </a:cubicBezTo>
                  <a:lnTo>
                    <a:pt x="1527048" y="835787"/>
                  </a:lnTo>
                  <a:lnTo>
                    <a:pt x="1514348" y="835787"/>
                  </a:lnTo>
                  <a:lnTo>
                    <a:pt x="1505458" y="826770"/>
                  </a:lnTo>
                  <a:lnTo>
                    <a:pt x="1714246" y="621284"/>
                  </a:lnTo>
                  <a:lnTo>
                    <a:pt x="1723136" y="630301"/>
                  </a:lnTo>
                  <a:lnTo>
                    <a:pt x="1714246" y="639318"/>
                  </a:lnTo>
                  <a:lnTo>
                    <a:pt x="1505458" y="433832"/>
                  </a:lnTo>
                  <a:lnTo>
                    <a:pt x="1514348" y="424815"/>
                  </a:lnTo>
                  <a:lnTo>
                    <a:pt x="1527048" y="424815"/>
                  </a:lnTo>
                  <a:lnTo>
                    <a:pt x="1527048" y="537845"/>
                  </a:lnTo>
                  <a:cubicBezTo>
                    <a:pt x="1527048" y="544830"/>
                    <a:pt x="1521333" y="550545"/>
                    <a:pt x="1514348" y="550545"/>
                  </a:cubicBezTo>
                  <a:lnTo>
                    <a:pt x="961898" y="550545"/>
                  </a:lnTo>
                  <a:cubicBezTo>
                    <a:pt x="954913" y="550545"/>
                    <a:pt x="949198" y="544830"/>
                    <a:pt x="949198" y="537845"/>
                  </a:cubicBezTo>
                  <a:lnTo>
                    <a:pt x="949198" y="219329"/>
                  </a:lnTo>
                  <a:cubicBezTo>
                    <a:pt x="949198" y="212344"/>
                    <a:pt x="954913" y="206629"/>
                    <a:pt x="961898" y="206629"/>
                  </a:cubicBezTo>
                  <a:lnTo>
                    <a:pt x="1076706" y="206629"/>
                  </a:lnTo>
                  <a:lnTo>
                    <a:pt x="1076706" y="219329"/>
                  </a:lnTo>
                  <a:lnTo>
                    <a:pt x="1067816" y="228346"/>
                  </a:lnTo>
                  <a:lnTo>
                    <a:pt x="859028" y="22860"/>
                  </a:lnTo>
                  <a:lnTo>
                    <a:pt x="867918" y="13843"/>
                  </a:lnTo>
                  <a:lnTo>
                    <a:pt x="876808" y="22860"/>
                  </a:lnTo>
                  <a:lnTo>
                    <a:pt x="668147" y="228346"/>
                  </a:lnTo>
                  <a:lnTo>
                    <a:pt x="659257" y="219329"/>
                  </a:lnTo>
                  <a:lnTo>
                    <a:pt x="659257" y="206629"/>
                  </a:lnTo>
                  <a:lnTo>
                    <a:pt x="774065" y="206629"/>
                  </a:lnTo>
                  <a:cubicBezTo>
                    <a:pt x="781050" y="206629"/>
                    <a:pt x="786765" y="212344"/>
                    <a:pt x="786765" y="219329"/>
                  </a:cubicBezTo>
                  <a:lnTo>
                    <a:pt x="786765" y="537845"/>
                  </a:lnTo>
                  <a:cubicBezTo>
                    <a:pt x="786765" y="544830"/>
                    <a:pt x="781050" y="550545"/>
                    <a:pt x="774065" y="550545"/>
                  </a:cubicBezTo>
                  <a:lnTo>
                    <a:pt x="221488" y="550545"/>
                  </a:lnTo>
                  <a:cubicBezTo>
                    <a:pt x="214503" y="550545"/>
                    <a:pt x="208788" y="544830"/>
                    <a:pt x="208788" y="537845"/>
                  </a:cubicBezTo>
                  <a:lnTo>
                    <a:pt x="208788" y="424815"/>
                  </a:lnTo>
                  <a:lnTo>
                    <a:pt x="221488" y="424815"/>
                  </a:lnTo>
                  <a:lnTo>
                    <a:pt x="230378" y="433832"/>
                  </a:lnTo>
                  <a:lnTo>
                    <a:pt x="21590" y="639318"/>
                  </a:lnTo>
                  <a:close/>
                </a:path>
              </a:pathLst>
            </a:custGeom>
            <a:solidFill>
              <a:srgbClr val="172C51"/>
            </a:solidFill>
          </p:spPr>
          <p:txBody>
            <a:bodyPr/>
            <a:lstStyle/>
            <a:p>
              <a:pPr defTabSz="609630"/>
              <a:endParaRPr lang="en-US" sz="1200">
                <a:solidFill>
                  <a:prstClr val="black"/>
                </a:solidFill>
                <a:latin typeface="Calibri"/>
              </a:endParaRPr>
            </a:p>
          </p:txBody>
        </p:sp>
      </p:grpSp>
      <p:sp>
        <p:nvSpPr>
          <p:cNvPr id="75" name="TextBox 75"/>
          <p:cNvSpPr txBox="1"/>
          <p:nvPr/>
        </p:nvSpPr>
        <p:spPr>
          <a:xfrm>
            <a:off x="10330031" y="1966442"/>
            <a:ext cx="1101198" cy="359073"/>
          </a:xfrm>
          <a:prstGeom prst="rect">
            <a:avLst/>
          </a:prstGeom>
        </p:spPr>
        <p:txBody>
          <a:bodyPr lIns="0" tIns="0" rIns="0" bIns="0" rtlCol="0" anchor="t">
            <a:spAutoFit/>
          </a:bodyPr>
          <a:lstStyle/>
          <a:p>
            <a:pPr algn="ctr" defTabSz="609630">
              <a:lnSpc>
                <a:spcPts val="1387"/>
              </a:lnSpc>
            </a:pPr>
            <a:r>
              <a:rPr lang="en-US" sz="1400">
                <a:solidFill>
                  <a:srgbClr val="000000"/>
                </a:solidFill>
                <a:latin typeface="Helvetica"/>
                <a:ea typeface="Helvetica"/>
                <a:cs typeface="Helvetica"/>
                <a:sym typeface="Helvetica"/>
              </a:rPr>
              <a:t>Buy Term Insurance  </a:t>
            </a:r>
          </a:p>
        </p:txBody>
      </p:sp>
      <p:sp>
        <p:nvSpPr>
          <p:cNvPr id="76" name="TextBox 76"/>
          <p:cNvSpPr txBox="1"/>
          <p:nvPr/>
        </p:nvSpPr>
        <p:spPr>
          <a:xfrm>
            <a:off x="9187009" y="4733880"/>
            <a:ext cx="1188079" cy="360868"/>
          </a:xfrm>
          <a:prstGeom prst="rect">
            <a:avLst/>
          </a:prstGeom>
        </p:spPr>
        <p:txBody>
          <a:bodyPr lIns="0" tIns="0" rIns="0" bIns="0" rtlCol="0" anchor="t">
            <a:spAutoFit/>
          </a:bodyPr>
          <a:lstStyle/>
          <a:p>
            <a:pPr algn="ctr" defTabSz="609630">
              <a:lnSpc>
                <a:spcPts val="1387"/>
              </a:lnSpc>
            </a:pPr>
            <a:r>
              <a:rPr lang="en-US" sz="1600">
                <a:solidFill>
                  <a:srgbClr val="000000"/>
                </a:solidFill>
                <a:latin typeface="Helvetica"/>
                <a:ea typeface="Helvetica"/>
                <a:cs typeface="Helvetica"/>
                <a:sym typeface="Helvetica"/>
              </a:rPr>
              <a:t>Face</a:t>
            </a:r>
          </a:p>
          <a:p>
            <a:pPr algn="ctr" defTabSz="609630">
              <a:lnSpc>
                <a:spcPts val="1387"/>
              </a:lnSpc>
            </a:pPr>
            <a:r>
              <a:rPr lang="en-US" sz="1600">
                <a:solidFill>
                  <a:srgbClr val="000000"/>
                </a:solidFill>
                <a:latin typeface="Helvetica"/>
                <a:ea typeface="Helvetica"/>
                <a:cs typeface="Helvetica"/>
                <a:sym typeface="Helvetica"/>
              </a:rPr>
              <a:t> Amount</a:t>
            </a:r>
          </a:p>
        </p:txBody>
      </p:sp>
      <p:sp>
        <p:nvSpPr>
          <p:cNvPr id="77" name="TextBox 77"/>
          <p:cNvSpPr txBox="1"/>
          <p:nvPr/>
        </p:nvSpPr>
        <p:spPr>
          <a:xfrm>
            <a:off x="10678019" y="4755303"/>
            <a:ext cx="1904657" cy="360868"/>
          </a:xfrm>
          <a:prstGeom prst="rect">
            <a:avLst/>
          </a:prstGeom>
        </p:spPr>
        <p:txBody>
          <a:bodyPr lIns="0" tIns="0" rIns="0" bIns="0" rtlCol="0" anchor="t">
            <a:spAutoFit/>
          </a:bodyPr>
          <a:lstStyle/>
          <a:p>
            <a:pPr algn="ctr" defTabSz="609630">
              <a:lnSpc>
                <a:spcPts val="1387"/>
              </a:lnSpc>
            </a:pPr>
            <a:r>
              <a:rPr lang="en-US" sz="1600">
                <a:solidFill>
                  <a:srgbClr val="000000"/>
                </a:solidFill>
                <a:latin typeface="Helvetica"/>
                <a:ea typeface="Helvetica"/>
                <a:cs typeface="Helvetica"/>
                <a:sym typeface="Helvetica"/>
              </a:rPr>
              <a:t>Invest in </a:t>
            </a:r>
          </a:p>
          <a:p>
            <a:pPr algn="ctr" defTabSz="609630">
              <a:lnSpc>
                <a:spcPts val="1387"/>
              </a:lnSpc>
            </a:pPr>
            <a:r>
              <a:rPr lang="en-US" sz="1600">
                <a:solidFill>
                  <a:srgbClr val="000000"/>
                </a:solidFill>
                <a:latin typeface="Helvetica"/>
                <a:ea typeface="Helvetica"/>
                <a:cs typeface="Helvetica"/>
                <a:sym typeface="Helvetica"/>
              </a:rPr>
              <a:t>Roth IRA</a:t>
            </a:r>
          </a:p>
        </p:txBody>
      </p:sp>
      <p:sp>
        <p:nvSpPr>
          <p:cNvPr id="78" name="TextBox 78"/>
          <p:cNvSpPr txBox="1"/>
          <p:nvPr/>
        </p:nvSpPr>
        <p:spPr>
          <a:xfrm>
            <a:off x="9107057" y="4371761"/>
            <a:ext cx="3233475" cy="204415"/>
          </a:xfrm>
          <a:prstGeom prst="rect">
            <a:avLst/>
          </a:prstGeom>
        </p:spPr>
        <p:txBody>
          <a:bodyPr lIns="0" tIns="0" rIns="0" bIns="0" rtlCol="0" anchor="t">
            <a:spAutoFit/>
          </a:bodyPr>
          <a:lstStyle/>
          <a:p>
            <a:pPr defTabSz="609630">
              <a:lnSpc>
                <a:spcPts val="1680"/>
              </a:lnSpc>
            </a:pPr>
            <a:r>
              <a:rPr lang="en-US" sz="1400" b="1">
                <a:solidFill>
                  <a:srgbClr val="000000"/>
                </a:solidFill>
                <a:latin typeface="Helvetica Bold"/>
                <a:ea typeface="Helvetica Bold"/>
                <a:cs typeface="Helvetica Bold"/>
                <a:sym typeface="Helvetica Bold"/>
              </a:rPr>
              <a:t>Roth IRA %9 return at 65 = $300,649</a:t>
            </a:r>
            <a:r>
              <a:rPr lang="en-US" sz="1400">
                <a:solidFill>
                  <a:srgbClr val="000000"/>
                </a:solidFill>
                <a:latin typeface="Helvetica"/>
                <a:ea typeface="Helvetica"/>
                <a:cs typeface="Helvetica"/>
                <a:sym typeface="Helvetica"/>
              </a:rPr>
              <a:t>  </a:t>
            </a:r>
          </a:p>
        </p:txBody>
      </p:sp>
      <p:sp>
        <p:nvSpPr>
          <p:cNvPr id="79" name="TextBox 79"/>
          <p:cNvSpPr txBox="1"/>
          <p:nvPr/>
        </p:nvSpPr>
        <p:spPr>
          <a:xfrm>
            <a:off x="9892095" y="5798227"/>
            <a:ext cx="2093660" cy="187231"/>
          </a:xfrm>
          <a:prstGeom prst="rect">
            <a:avLst/>
          </a:prstGeom>
        </p:spPr>
        <p:txBody>
          <a:bodyPr lIns="0" tIns="0" rIns="0" bIns="0" rtlCol="0" anchor="t">
            <a:spAutoFit/>
          </a:bodyPr>
          <a:lstStyle/>
          <a:p>
            <a:pPr algn="ctr" defTabSz="609630">
              <a:lnSpc>
                <a:spcPts val="1387"/>
              </a:lnSpc>
            </a:pPr>
            <a:r>
              <a:rPr lang="en-US" dirty="0">
                <a:solidFill>
                  <a:srgbClr val="000000"/>
                </a:solidFill>
                <a:latin typeface="Helvetica"/>
                <a:ea typeface="Helvetica"/>
                <a:cs typeface="Helvetica"/>
                <a:sym typeface="Helvetica"/>
              </a:rPr>
              <a:t>Withdraw $ (7 days)  </a:t>
            </a:r>
          </a:p>
        </p:txBody>
      </p:sp>
      <p:sp>
        <p:nvSpPr>
          <p:cNvPr id="80" name="TextBox 80"/>
          <p:cNvSpPr txBox="1"/>
          <p:nvPr/>
        </p:nvSpPr>
        <p:spPr>
          <a:xfrm>
            <a:off x="9922313" y="6028327"/>
            <a:ext cx="1941857" cy="264175"/>
          </a:xfrm>
          <a:prstGeom prst="rect">
            <a:avLst/>
          </a:prstGeom>
        </p:spPr>
        <p:txBody>
          <a:bodyPr lIns="0" tIns="0" rIns="0" bIns="0" rtlCol="0" anchor="t">
            <a:spAutoFit/>
          </a:bodyPr>
          <a:lstStyle/>
          <a:p>
            <a:pPr defTabSz="609630">
              <a:lnSpc>
                <a:spcPts val="2160"/>
              </a:lnSpc>
            </a:pPr>
            <a:r>
              <a:rPr lang="en-US" dirty="0">
                <a:solidFill>
                  <a:srgbClr val="000000"/>
                </a:solidFill>
                <a:latin typeface="Helvetica"/>
                <a:ea typeface="Helvetica"/>
                <a:cs typeface="Helvetica"/>
                <a:sym typeface="Helvetica"/>
              </a:rPr>
              <a:t>Face Amount Paid</a:t>
            </a:r>
          </a:p>
        </p:txBody>
      </p:sp>
      <p:grpSp>
        <p:nvGrpSpPr>
          <p:cNvPr id="81" name="Group 81"/>
          <p:cNvGrpSpPr/>
          <p:nvPr/>
        </p:nvGrpSpPr>
        <p:grpSpPr>
          <a:xfrm>
            <a:off x="6009191" y="5695759"/>
            <a:ext cx="313310" cy="242047"/>
            <a:chOff x="0" y="0"/>
            <a:chExt cx="626620" cy="484094"/>
          </a:xfrm>
        </p:grpSpPr>
        <p:sp>
          <p:nvSpPr>
            <p:cNvPr id="82" name="Freeform 82"/>
            <p:cNvSpPr/>
            <p:nvPr/>
          </p:nvSpPr>
          <p:spPr>
            <a:xfrm>
              <a:off x="12700" y="12700"/>
              <a:ext cx="601218" cy="458724"/>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FF0000"/>
            </a:solidFill>
          </p:spPr>
          <p:txBody>
            <a:bodyPr/>
            <a:lstStyle/>
            <a:p>
              <a:pPr defTabSz="609630"/>
              <a:endParaRPr lang="en-US" sz="1200">
                <a:solidFill>
                  <a:prstClr val="black"/>
                </a:solidFill>
                <a:latin typeface="Calibri"/>
              </a:endParaRPr>
            </a:p>
          </p:txBody>
        </p:sp>
        <p:sp>
          <p:nvSpPr>
            <p:cNvPr id="83" name="Freeform 83"/>
            <p:cNvSpPr/>
            <p:nvPr/>
          </p:nvSpPr>
          <p:spPr>
            <a:xfrm>
              <a:off x="-1143" y="0"/>
              <a:ext cx="629031" cy="485140"/>
            </a:xfrm>
            <a:custGeom>
              <a:avLst/>
              <a:gdLst/>
              <a:ahLst/>
              <a:cxnLst/>
              <a:rect l="l" t="t" r="r" b="b"/>
              <a:pathLst>
                <a:path w="629031" h="485140">
                  <a:moveTo>
                    <a:pt x="15113" y="175260"/>
                  </a:moveTo>
                  <a:lnTo>
                    <a:pt x="268478" y="201422"/>
                  </a:lnTo>
                  <a:lnTo>
                    <a:pt x="267208" y="213995"/>
                  </a:lnTo>
                  <a:lnTo>
                    <a:pt x="254889" y="211074"/>
                  </a:lnTo>
                  <a:lnTo>
                    <a:pt x="302133" y="9779"/>
                  </a:lnTo>
                  <a:cubicBezTo>
                    <a:pt x="303530" y="4064"/>
                    <a:pt x="308610" y="0"/>
                    <a:pt x="314452" y="0"/>
                  </a:cubicBezTo>
                  <a:cubicBezTo>
                    <a:pt x="320294" y="0"/>
                    <a:pt x="325501" y="4064"/>
                    <a:pt x="326771" y="9779"/>
                  </a:cubicBezTo>
                  <a:lnTo>
                    <a:pt x="374015" y="211074"/>
                  </a:lnTo>
                  <a:lnTo>
                    <a:pt x="361696" y="213995"/>
                  </a:lnTo>
                  <a:lnTo>
                    <a:pt x="360426" y="201422"/>
                  </a:lnTo>
                  <a:lnTo>
                    <a:pt x="613791" y="175260"/>
                  </a:lnTo>
                  <a:cubicBezTo>
                    <a:pt x="620014" y="174625"/>
                    <a:pt x="625729" y="178562"/>
                    <a:pt x="627380" y="184658"/>
                  </a:cubicBezTo>
                  <a:cubicBezTo>
                    <a:pt x="629031" y="190754"/>
                    <a:pt x="625983" y="196977"/>
                    <a:pt x="620141" y="199517"/>
                  </a:cubicBezTo>
                  <a:lnTo>
                    <a:pt x="396113" y="297815"/>
                  </a:lnTo>
                  <a:lnTo>
                    <a:pt x="391033" y="286131"/>
                  </a:lnTo>
                  <a:lnTo>
                    <a:pt x="401955" y="279654"/>
                  </a:lnTo>
                  <a:lnTo>
                    <a:pt x="511175" y="464820"/>
                  </a:lnTo>
                  <a:cubicBezTo>
                    <a:pt x="514223" y="470027"/>
                    <a:pt x="513207" y="476758"/>
                    <a:pt x="508635" y="480695"/>
                  </a:cubicBezTo>
                  <a:cubicBezTo>
                    <a:pt x="504063" y="484632"/>
                    <a:pt x="497332" y="485013"/>
                    <a:pt x="492506" y="481330"/>
                  </a:cubicBezTo>
                  <a:lnTo>
                    <a:pt x="306832" y="340995"/>
                  </a:lnTo>
                  <a:lnTo>
                    <a:pt x="314452" y="330835"/>
                  </a:lnTo>
                  <a:lnTo>
                    <a:pt x="322072" y="340995"/>
                  </a:lnTo>
                  <a:lnTo>
                    <a:pt x="136271" y="481457"/>
                  </a:lnTo>
                  <a:cubicBezTo>
                    <a:pt x="131445" y="485140"/>
                    <a:pt x="124714" y="484886"/>
                    <a:pt x="120142" y="480822"/>
                  </a:cubicBezTo>
                  <a:cubicBezTo>
                    <a:pt x="115570" y="476758"/>
                    <a:pt x="114554" y="470154"/>
                    <a:pt x="117602" y="464947"/>
                  </a:cubicBezTo>
                  <a:lnTo>
                    <a:pt x="226822" y="279781"/>
                  </a:lnTo>
                  <a:lnTo>
                    <a:pt x="237744" y="286258"/>
                  </a:lnTo>
                  <a:lnTo>
                    <a:pt x="232664" y="297942"/>
                  </a:lnTo>
                  <a:lnTo>
                    <a:pt x="8763" y="199517"/>
                  </a:lnTo>
                  <a:cubicBezTo>
                    <a:pt x="3048" y="196977"/>
                    <a:pt x="0" y="190754"/>
                    <a:pt x="1524" y="184658"/>
                  </a:cubicBezTo>
                  <a:cubicBezTo>
                    <a:pt x="3048" y="178562"/>
                    <a:pt x="8890" y="174625"/>
                    <a:pt x="15113" y="175260"/>
                  </a:cubicBezTo>
                  <a:moveTo>
                    <a:pt x="12573" y="200533"/>
                  </a:moveTo>
                  <a:lnTo>
                    <a:pt x="13843" y="187960"/>
                  </a:lnTo>
                  <a:lnTo>
                    <a:pt x="18923" y="176276"/>
                  </a:lnTo>
                  <a:lnTo>
                    <a:pt x="242951" y="274574"/>
                  </a:lnTo>
                  <a:cubicBezTo>
                    <a:pt x="246253" y="275971"/>
                    <a:pt x="248793" y="278892"/>
                    <a:pt x="249936" y="282321"/>
                  </a:cubicBezTo>
                  <a:cubicBezTo>
                    <a:pt x="251079" y="285750"/>
                    <a:pt x="250571" y="289560"/>
                    <a:pt x="248793" y="292735"/>
                  </a:cubicBezTo>
                  <a:lnTo>
                    <a:pt x="139573" y="477901"/>
                  </a:lnTo>
                  <a:lnTo>
                    <a:pt x="128651" y="471424"/>
                  </a:lnTo>
                  <a:lnTo>
                    <a:pt x="121031" y="461264"/>
                  </a:lnTo>
                  <a:lnTo>
                    <a:pt x="306832" y="320675"/>
                  </a:lnTo>
                  <a:cubicBezTo>
                    <a:pt x="311404" y="317246"/>
                    <a:pt x="317627" y="317246"/>
                    <a:pt x="322199" y="320675"/>
                  </a:cubicBezTo>
                  <a:lnTo>
                    <a:pt x="507873" y="461264"/>
                  </a:lnTo>
                  <a:lnTo>
                    <a:pt x="500253" y="471424"/>
                  </a:lnTo>
                  <a:lnTo>
                    <a:pt x="489331" y="477901"/>
                  </a:lnTo>
                  <a:lnTo>
                    <a:pt x="380111" y="292735"/>
                  </a:lnTo>
                  <a:cubicBezTo>
                    <a:pt x="378206" y="289560"/>
                    <a:pt x="377825" y="285877"/>
                    <a:pt x="378968" y="282321"/>
                  </a:cubicBezTo>
                  <a:cubicBezTo>
                    <a:pt x="380111" y="278765"/>
                    <a:pt x="382651" y="276098"/>
                    <a:pt x="385953" y="274574"/>
                  </a:cubicBezTo>
                  <a:lnTo>
                    <a:pt x="609981" y="176276"/>
                  </a:lnTo>
                  <a:lnTo>
                    <a:pt x="615061" y="187960"/>
                  </a:lnTo>
                  <a:lnTo>
                    <a:pt x="616331" y="200533"/>
                  </a:lnTo>
                  <a:lnTo>
                    <a:pt x="363093" y="226695"/>
                  </a:lnTo>
                  <a:cubicBezTo>
                    <a:pt x="356743" y="227330"/>
                    <a:pt x="350901" y="223139"/>
                    <a:pt x="349377" y="216916"/>
                  </a:cubicBezTo>
                  <a:lnTo>
                    <a:pt x="302133" y="15621"/>
                  </a:lnTo>
                  <a:lnTo>
                    <a:pt x="314452" y="12700"/>
                  </a:lnTo>
                  <a:lnTo>
                    <a:pt x="326771" y="15621"/>
                  </a:lnTo>
                  <a:lnTo>
                    <a:pt x="279527" y="216916"/>
                  </a:lnTo>
                  <a:cubicBezTo>
                    <a:pt x="278003" y="223139"/>
                    <a:pt x="272161" y="227330"/>
                    <a:pt x="265811" y="226695"/>
                  </a:cubicBezTo>
                  <a:lnTo>
                    <a:pt x="12573" y="200533"/>
                  </a:lnTo>
                  <a:close/>
                </a:path>
              </a:pathLst>
            </a:custGeom>
            <a:solidFill>
              <a:srgbClr val="172C51"/>
            </a:solidFill>
          </p:spPr>
          <p:txBody>
            <a:bodyPr/>
            <a:lstStyle/>
            <a:p>
              <a:pPr defTabSz="609630"/>
              <a:endParaRPr lang="en-US" sz="1200">
                <a:solidFill>
                  <a:prstClr val="black"/>
                </a:solidFill>
                <a:latin typeface="Calibri"/>
              </a:endParaRPr>
            </a:p>
          </p:txBody>
        </p:sp>
      </p:grpSp>
      <p:grpSp>
        <p:nvGrpSpPr>
          <p:cNvPr id="84" name="Group 84"/>
          <p:cNvGrpSpPr/>
          <p:nvPr/>
        </p:nvGrpSpPr>
        <p:grpSpPr>
          <a:xfrm>
            <a:off x="9564553" y="6002808"/>
            <a:ext cx="313310" cy="242047"/>
            <a:chOff x="0" y="0"/>
            <a:chExt cx="626620" cy="484094"/>
          </a:xfrm>
        </p:grpSpPr>
        <p:sp>
          <p:nvSpPr>
            <p:cNvPr id="85" name="Freeform 85"/>
            <p:cNvSpPr/>
            <p:nvPr/>
          </p:nvSpPr>
          <p:spPr>
            <a:xfrm>
              <a:off x="12700" y="12700"/>
              <a:ext cx="601218" cy="458724"/>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002060"/>
            </a:solidFill>
          </p:spPr>
          <p:txBody>
            <a:bodyPr/>
            <a:lstStyle/>
            <a:p>
              <a:pPr defTabSz="609630"/>
              <a:endParaRPr lang="en-US" sz="1200">
                <a:solidFill>
                  <a:prstClr val="black"/>
                </a:solidFill>
                <a:latin typeface="Calibri"/>
              </a:endParaRPr>
            </a:p>
          </p:txBody>
        </p:sp>
        <p:sp>
          <p:nvSpPr>
            <p:cNvPr id="86" name="Freeform 86"/>
            <p:cNvSpPr/>
            <p:nvPr/>
          </p:nvSpPr>
          <p:spPr>
            <a:xfrm>
              <a:off x="-1143" y="0"/>
              <a:ext cx="629031" cy="485140"/>
            </a:xfrm>
            <a:custGeom>
              <a:avLst/>
              <a:gdLst/>
              <a:ahLst/>
              <a:cxnLst/>
              <a:rect l="l" t="t" r="r" b="b"/>
              <a:pathLst>
                <a:path w="629031" h="485140">
                  <a:moveTo>
                    <a:pt x="15113" y="175260"/>
                  </a:moveTo>
                  <a:lnTo>
                    <a:pt x="268478" y="201422"/>
                  </a:lnTo>
                  <a:lnTo>
                    <a:pt x="267208" y="213995"/>
                  </a:lnTo>
                  <a:lnTo>
                    <a:pt x="254889" y="211074"/>
                  </a:lnTo>
                  <a:lnTo>
                    <a:pt x="302133" y="9779"/>
                  </a:lnTo>
                  <a:cubicBezTo>
                    <a:pt x="303530" y="4064"/>
                    <a:pt x="308610" y="0"/>
                    <a:pt x="314452" y="0"/>
                  </a:cubicBezTo>
                  <a:cubicBezTo>
                    <a:pt x="320294" y="0"/>
                    <a:pt x="325501" y="4064"/>
                    <a:pt x="326771" y="9779"/>
                  </a:cubicBezTo>
                  <a:lnTo>
                    <a:pt x="374015" y="211074"/>
                  </a:lnTo>
                  <a:lnTo>
                    <a:pt x="361696" y="213995"/>
                  </a:lnTo>
                  <a:lnTo>
                    <a:pt x="360426" y="201422"/>
                  </a:lnTo>
                  <a:lnTo>
                    <a:pt x="613791" y="175260"/>
                  </a:lnTo>
                  <a:cubicBezTo>
                    <a:pt x="620014" y="174625"/>
                    <a:pt x="625729" y="178562"/>
                    <a:pt x="627380" y="184658"/>
                  </a:cubicBezTo>
                  <a:cubicBezTo>
                    <a:pt x="629031" y="190754"/>
                    <a:pt x="625983" y="196977"/>
                    <a:pt x="620141" y="199517"/>
                  </a:cubicBezTo>
                  <a:lnTo>
                    <a:pt x="396113" y="297815"/>
                  </a:lnTo>
                  <a:lnTo>
                    <a:pt x="391033" y="286131"/>
                  </a:lnTo>
                  <a:lnTo>
                    <a:pt x="401955" y="279654"/>
                  </a:lnTo>
                  <a:lnTo>
                    <a:pt x="511175" y="464820"/>
                  </a:lnTo>
                  <a:cubicBezTo>
                    <a:pt x="514223" y="470027"/>
                    <a:pt x="513207" y="476758"/>
                    <a:pt x="508635" y="480695"/>
                  </a:cubicBezTo>
                  <a:cubicBezTo>
                    <a:pt x="504063" y="484632"/>
                    <a:pt x="497332" y="485013"/>
                    <a:pt x="492506" y="481330"/>
                  </a:cubicBezTo>
                  <a:lnTo>
                    <a:pt x="306832" y="340995"/>
                  </a:lnTo>
                  <a:lnTo>
                    <a:pt x="314452" y="330835"/>
                  </a:lnTo>
                  <a:lnTo>
                    <a:pt x="322072" y="340995"/>
                  </a:lnTo>
                  <a:lnTo>
                    <a:pt x="136271" y="481457"/>
                  </a:lnTo>
                  <a:cubicBezTo>
                    <a:pt x="131445" y="485140"/>
                    <a:pt x="124714" y="484886"/>
                    <a:pt x="120142" y="480822"/>
                  </a:cubicBezTo>
                  <a:cubicBezTo>
                    <a:pt x="115570" y="476758"/>
                    <a:pt x="114554" y="470154"/>
                    <a:pt x="117602" y="464947"/>
                  </a:cubicBezTo>
                  <a:lnTo>
                    <a:pt x="226822" y="279781"/>
                  </a:lnTo>
                  <a:lnTo>
                    <a:pt x="237744" y="286258"/>
                  </a:lnTo>
                  <a:lnTo>
                    <a:pt x="232664" y="297942"/>
                  </a:lnTo>
                  <a:lnTo>
                    <a:pt x="8763" y="199517"/>
                  </a:lnTo>
                  <a:cubicBezTo>
                    <a:pt x="3048" y="196977"/>
                    <a:pt x="0" y="190754"/>
                    <a:pt x="1524" y="184658"/>
                  </a:cubicBezTo>
                  <a:cubicBezTo>
                    <a:pt x="3048" y="178562"/>
                    <a:pt x="8890" y="174625"/>
                    <a:pt x="15113" y="175260"/>
                  </a:cubicBezTo>
                  <a:moveTo>
                    <a:pt x="12573" y="200533"/>
                  </a:moveTo>
                  <a:lnTo>
                    <a:pt x="13843" y="187960"/>
                  </a:lnTo>
                  <a:lnTo>
                    <a:pt x="18923" y="176276"/>
                  </a:lnTo>
                  <a:lnTo>
                    <a:pt x="242951" y="274574"/>
                  </a:lnTo>
                  <a:cubicBezTo>
                    <a:pt x="246253" y="275971"/>
                    <a:pt x="248793" y="278892"/>
                    <a:pt x="249936" y="282321"/>
                  </a:cubicBezTo>
                  <a:cubicBezTo>
                    <a:pt x="251079" y="285750"/>
                    <a:pt x="250571" y="289560"/>
                    <a:pt x="248793" y="292735"/>
                  </a:cubicBezTo>
                  <a:lnTo>
                    <a:pt x="139573" y="477901"/>
                  </a:lnTo>
                  <a:lnTo>
                    <a:pt x="128651" y="471424"/>
                  </a:lnTo>
                  <a:lnTo>
                    <a:pt x="121031" y="461264"/>
                  </a:lnTo>
                  <a:lnTo>
                    <a:pt x="306832" y="320675"/>
                  </a:lnTo>
                  <a:cubicBezTo>
                    <a:pt x="311404" y="317246"/>
                    <a:pt x="317627" y="317246"/>
                    <a:pt x="322199" y="320675"/>
                  </a:cubicBezTo>
                  <a:lnTo>
                    <a:pt x="507873" y="461264"/>
                  </a:lnTo>
                  <a:lnTo>
                    <a:pt x="500253" y="471424"/>
                  </a:lnTo>
                  <a:lnTo>
                    <a:pt x="489331" y="477901"/>
                  </a:lnTo>
                  <a:lnTo>
                    <a:pt x="380111" y="292735"/>
                  </a:lnTo>
                  <a:cubicBezTo>
                    <a:pt x="378206" y="289560"/>
                    <a:pt x="377825" y="285877"/>
                    <a:pt x="378968" y="282321"/>
                  </a:cubicBezTo>
                  <a:cubicBezTo>
                    <a:pt x="380111" y="278765"/>
                    <a:pt x="382651" y="276098"/>
                    <a:pt x="385953" y="274574"/>
                  </a:cubicBezTo>
                  <a:lnTo>
                    <a:pt x="609981" y="176276"/>
                  </a:lnTo>
                  <a:lnTo>
                    <a:pt x="615061" y="187960"/>
                  </a:lnTo>
                  <a:lnTo>
                    <a:pt x="616331" y="200533"/>
                  </a:lnTo>
                  <a:lnTo>
                    <a:pt x="363093" y="226695"/>
                  </a:lnTo>
                  <a:cubicBezTo>
                    <a:pt x="356743" y="227330"/>
                    <a:pt x="350901" y="223139"/>
                    <a:pt x="349377" y="216916"/>
                  </a:cubicBezTo>
                  <a:lnTo>
                    <a:pt x="302133" y="15621"/>
                  </a:lnTo>
                  <a:lnTo>
                    <a:pt x="314452" y="12700"/>
                  </a:lnTo>
                  <a:lnTo>
                    <a:pt x="326771" y="15621"/>
                  </a:lnTo>
                  <a:lnTo>
                    <a:pt x="279527" y="216916"/>
                  </a:lnTo>
                  <a:cubicBezTo>
                    <a:pt x="278003" y="223139"/>
                    <a:pt x="272161" y="227330"/>
                    <a:pt x="265811" y="226695"/>
                  </a:cubicBezTo>
                  <a:lnTo>
                    <a:pt x="12573" y="200533"/>
                  </a:lnTo>
                  <a:close/>
                </a:path>
              </a:pathLst>
            </a:custGeom>
            <a:solidFill>
              <a:srgbClr val="172C51"/>
            </a:solidFill>
          </p:spPr>
          <p:txBody>
            <a:bodyPr/>
            <a:lstStyle/>
            <a:p>
              <a:pPr defTabSz="609630"/>
              <a:endParaRPr lang="en-US" sz="1200">
                <a:solidFill>
                  <a:prstClr val="black"/>
                </a:solidFill>
                <a:latin typeface="Calibri"/>
              </a:endParaRPr>
            </a:p>
          </p:txBody>
        </p:sp>
      </p:grpSp>
      <p:sp>
        <p:nvSpPr>
          <p:cNvPr id="87" name="TextBox 87"/>
          <p:cNvSpPr txBox="1"/>
          <p:nvPr/>
        </p:nvSpPr>
        <p:spPr>
          <a:xfrm>
            <a:off x="6918106" y="6307287"/>
            <a:ext cx="377661" cy="487313"/>
          </a:xfrm>
          <a:prstGeom prst="rect">
            <a:avLst/>
          </a:prstGeom>
        </p:spPr>
        <p:txBody>
          <a:bodyPr lIns="0" tIns="0" rIns="0" bIns="0" rtlCol="0" anchor="t">
            <a:spAutoFit/>
          </a:bodyPr>
          <a:lstStyle/>
          <a:p>
            <a:pPr defTabSz="609630">
              <a:lnSpc>
                <a:spcPts val="3840"/>
              </a:lnSpc>
            </a:pPr>
            <a:r>
              <a:rPr lang="en-US" sz="3200" b="1">
                <a:solidFill>
                  <a:srgbClr val="000000"/>
                </a:solidFill>
                <a:latin typeface="Helvetica Bold"/>
                <a:ea typeface="Helvetica Bold"/>
                <a:cs typeface="Helvetica Bold"/>
                <a:sym typeface="Helvetica Bold"/>
              </a:rPr>
              <a:t>A</a:t>
            </a:r>
          </a:p>
        </p:txBody>
      </p:sp>
      <p:sp>
        <p:nvSpPr>
          <p:cNvPr id="88" name="TextBox 88"/>
          <p:cNvSpPr txBox="1"/>
          <p:nvPr/>
        </p:nvSpPr>
        <p:spPr>
          <a:xfrm>
            <a:off x="10225040" y="6307287"/>
            <a:ext cx="367386" cy="487313"/>
          </a:xfrm>
          <a:prstGeom prst="rect">
            <a:avLst/>
          </a:prstGeom>
        </p:spPr>
        <p:txBody>
          <a:bodyPr lIns="0" tIns="0" rIns="0" bIns="0" rtlCol="0" anchor="t">
            <a:spAutoFit/>
          </a:bodyPr>
          <a:lstStyle/>
          <a:p>
            <a:pPr defTabSz="609630">
              <a:lnSpc>
                <a:spcPts val="3840"/>
              </a:lnSpc>
            </a:pPr>
            <a:r>
              <a:rPr lang="en-US" sz="3200" b="1">
                <a:solidFill>
                  <a:srgbClr val="000000"/>
                </a:solidFill>
                <a:latin typeface="Helvetica Bold"/>
                <a:ea typeface="Helvetica Bold"/>
                <a:cs typeface="Helvetica Bold"/>
                <a:sym typeface="Helvetica Bold"/>
              </a:rPr>
              <a:t>B</a:t>
            </a:r>
          </a:p>
        </p:txBody>
      </p:sp>
      <p:sp>
        <p:nvSpPr>
          <p:cNvPr id="89" name="TextBox 89"/>
          <p:cNvSpPr txBox="1"/>
          <p:nvPr/>
        </p:nvSpPr>
        <p:spPr>
          <a:xfrm>
            <a:off x="8777348" y="6266983"/>
            <a:ext cx="572869" cy="487313"/>
          </a:xfrm>
          <a:prstGeom prst="rect">
            <a:avLst/>
          </a:prstGeom>
        </p:spPr>
        <p:txBody>
          <a:bodyPr lIns="0" tIns="0" rIns="0" bIns="0" rtlCol="0" anchor="t">
            <a:spAutoFit/>
          </a:bodyPr>
          <a:lstStyle/>
          <a:p>
            <a:pPr defTabSz="609630">
              <a:lnSpc>
                <a:spcPts val="3840"/>
              </a:lnSpc>
            </a:pPr>
            <a:r>
              <a:rPr lang="en-US" sz="3200" b="1">
                <a:solidFill>
                  <a:srgbClr val="000000"/>
                </a:solidFill>
                <a:latin typeface="Helvetica Bold"/>
                <a:ea typeface="Helvetica Bold"/>
                <a:cs typeface="Helvetica Bold"/>
                <a:sym typeface="Helvetica Bold"/>
              </a:rPr>
              <a:t>or</a:t>
            </a:r>
          </a:p>
        </p:txBody>
      </p:sp>
      <p:sp>
        <p:nvSpPr>
          <p:cNvPr id="90" name="TextBox 90"/>
          <p:cNvSpPr txBox="1"/>
          <p:nvPr/>
        </p:nvSpPr>
        <p:spPr>
          <a:xfrm>
            <a:off x="10164355" y="3161928"/>
            <a:ext cx="1291455" cy="718145"/>
          </a:xfrm>
          <a:prstGeom prst="rect">
            <a:avLst/>
          </a:prstGeom>
        </p:spPr>
        <p:txBody>
          <a:bodyPr lIns="0" tIns="0" rIns="0" bIns="0" rtlCol="0" anchor="t">
            <a:spAutoFit/>
          </a:bodyPr>
          <a:lstStyle/>
          <a:p>
            <a:pPr algn="ctr" defTabSz="609630">
              <a:lnSpc>
                <a:spcPts val="1387"/>
              </a:lnSpc>
            </a:pPr>
            <a:r>
              <a:rPr lang="en-US" sz="1400">
                <a:solidFill>
                  <a:srgbClr val="000000"/>
                </a:solidFill>
                <a:latin typeface="Helvetica"/>
                <a:ea typeface="Helvetica"/>
                <a:cs typeface="Helvetica"/>
                <a:sym typeface="Helvetica"/>
              </a:rPr>
              <a:t>Invest the </a:t>
            </a:r>
          </a:p>
          <a:p>
            <a:pPr algn="ctr" defTabSz="609630">
              <a:lnSpc>
                <a:spcPts val="1387"/>
              </a:lnSpc>
            </a:pPr>
            <a:r>
              <a:rPr lang="en-US" sz="1400" b="1">
                <a:solidFill>
                  <a:srgbClr val="000000"/>
                </a:solidFill>
                <a:latin typeface="Helvetica Bold"/>
                <a:ea typeface="Helvetica Bold"/>
                <a:cs typeface="Helvetica Bold"/>
                <a:sym typeface="Helvetica Bold"/>
              </a:rPr>
              <a:t>$163 savings</a:t>
            </a:r>
            <a:r>
              <a:rPr lang="en-US" sz="1400">
                <a:solidFill>
                  <a:srgbClr val="000000"/>
                </a:solidFill>
                <a:latin typeface="Helvetica"/>
                <a:ea typeface="Helvetica"/>
                <a:cs typeface="Helvetica"/>
                <a:sym typeface="Helvetica"/>
              </a:rPr>
              <a:t> </a:t>
            </a:r>
          </a:p>
          <a:p>
            <a:pPr algn="ctr" defTabSz="609630">
              <a:lnSpc>
                <a:spcPts val="1387"/>
              </a:lnSpc>
            </a:pPr>
            <a:r>
              <a:rPr lang="en-US" sz="1400">
                <a:solidFill>
                  <a:srgbClr val="000000"/>
                </a:solidFill>
                <a:latin typeface="Helvetica"/>
                <a:ea typeface="Helvetica"/>
                <a:cs typeface="Helvetica"/>
                <a:sym typeface="Helvetica"/>
              </a:rPr>
              <a:t>into a </a:t>
            </a:r>
          </a:p>
          <a:p>
            <a:pPr algn="ctr" defTabSz="609630">
              <a:lnSpc>
                <a:spcPts val="1387"/>
              </a:lnSpc>
            </a:pPr>
            <a:r>
              <a:rPr lang="en-US" sz="1400">
                <a:solidFill>
                  <a:srgbClr val="000000"/>
                </a:solidFill>
                <a:latin typeface="Helvetica"/>
                <a:ea typeface="Helvetica"/>
                <a:cs typeface="Helvetica"/>
                <a:sym typeface="Helvetica"/>
              </a:rPr>
              <a:t>Roth IRA  </a:t>
            </a:r>
          </a:p>
        </p:txBody>
      </p:sp>
      <p:pic>
        <p:nvPicPr>
          <p:cNvPr id="91" name="Picture 90">
            <a:extLst>
              <a:ext uri="{FF2B5EF4-FFF2-40B4-BE49-F238E27FC236}">
                <a16:creationId xmlns:a16="http://schemas.microsoft.com/office/drawing/2014/main" id="{2551010B-08C9-88D1-CBE8-761B164A3DF8}"/>
              </a:ext>
            </a:extLst>
          </p:cNvPr>
          <p:cNvPicPr>
            <a:picLocks noChangeAspect="1"/>
          </p:cNvPicPr>
          <p:nvPr/>
        </p:nvPicPr>
        <p:blipFill>
          <a:blip r:embed="rId12"/>
          <a:stretch>
            <a:fillRect/>
          </a:stretch>
        </p:blipFill>
        <p:spPr>
          <a:xfrm>
            <a:off x="6023779" y="5384215"/>
            <a:ext cx="310923" cy="243861"/>
          </a:xfrm>
          <a:prstGeom prst="rect">
            <a:avLst/>
          </a:prstGeom>
        </p:spPr>
      </p:pic>
      <p:sp>
        <p:nvSpPr>
          <p:cNvPr id="93" name="TextBox 92">
            <a:extLst>
              <a:ext uri="{FF2B5EF4-FFF2-40B4-BE49-F238E27FC236}">
                <a16:creationId xmlns:a16="http://schemas.microsoft.com/office/drawing/2014/main" id="{70AEC4BA-ADD0-4B70-C8A6-7A5574370303}"/>
              </a:ext>
            </a:extLst>
          </p:cNvPr>
          <p:cNvSpPr txBox="1"/>
          <p:nvPr/>
        </p:nvSpPr>
        <p:spPr>
          <a:xfrm>
            <a:off x="6261350" y="5319035"/>
            <a:ext cx="6364840" cy="369332"/>
          </a:xfrm>
          <a:prstGeom prst="rect">
            <a:avLst/>
          </a:prstGeom>
          <a:noFill/>
        </p:spPr>
        <p:txBody>
          <a:bodyPr wrap="square">
            <a:spAutoFit/>
          </a:bodyPr>
          <a:lstStyle/>
          <a:p>
            <a:r>
              <a:rPr lang="en-US" dirty="0">
                <a:latin typeface="Helvetica" panose="020B0604020202020204" pitchFamily="34" charset="0"/>
                <a:cs typeface="Helvetica" panose="020B0604020202020204" pitchFamily="34" charset="0"/>
              </a:rPr>
              <a:t>Either or not both  </a:t>
            </a:r>
          </a:p>
        </p:txBody>
      </p:sp>
      <p:sp>
        <p:nvSpPr>
          <p:cNvPr id="95" name="TextBox 94">
            <a:extLst>
              <a:ext uri="{FF2B5EF4-FFF2-40B4-BE49-F238E27FC236}">
                <a16:creationId xmlns:a16="http://schemas.microsoft.com/office/drawing/2014/main" id="{A1CCECB6-0FD5-E05E-825B-A15C3EF9B14A}"/>
              </a:ext>
            </a:extLst>
          </p:cNvPr>
          <p:cNvSpPr txBox="1"/>
          <p:nvPr/>
        </p:nvSpPr>
        <p:spPr>
          <a:xfrm>
            <a:off x="9837684" y="5363441"/>
            <a:ext cx="1824507" cy="369332"/>
          </a:xfrm>
          <a:prstGeom prst="rect">
            <a:avLst/>
          </a:prstGeom>
          <a:noFill/>
        </p:spPr>
        <p:txBody>
          <a:bodyPr wrap="square">
            <a:spAutoFit/>
          </a:bodyPr>
          <a:lstStyle/>
          <a:p>
            <a:r>
              <a:rPr lang="en-US" dirty="0">
                <a:latin typeface="Helvetica" panose="020B0604020202020204" pitchFamily="34" charset="0"/>
                <a:cs typeface="Helvetica" panose="020B0604020202020204" pitchFamily="34" charset="0"/>
              </a:rPr>
              <a:t>Separate Accts</a:t>
            </a:r>
          </a:p>
        </p:txBody>
      </p:sp>
      <p:pic>
        <p:nvPicPr>
          <p:cNvPr id="96" name="Picture 95">
            <a:extLst>
              <a:ext uri="{FF2B5EF4-FFF2-40B4-BE49-F238E27FC236}">
                <a16:creationId xmlns:a16="http://schemas.microsoft.com/office/drawing/2014/main" id="{A38A66CC-6C39-87BB-7BA4-32FA921E27D5}"/>
              </a:ext>
            </a:extLst>
          </p:cNvPr>
          <p:cNvPicPr>
            <a:picLocks noChangeAspect="1"/>
          </p:cNvPicPr>
          <p:nvPr/>
        </p:nvPicPr>
        <p:blipFill>
          <a:blip r:embed="rId13"/>
          <a:stretch>
            <a:fillRect/>
          </a:stretch>
        </p:blipFill>
        <p:spPr>
          <a:xfrm>
            <a:off x="9563037" y="5413896"/>
            <a:ext cx="310923" cy="24386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261933" y="3247785"/>
            <a:ext cx="4332303" cy="3610215"/>
            <a:chOff x="0" y="0"/>
            <a:chExt cx="10146446" cy="8492344"/>
          </a:xfrm>
        </p:grpSpPr>
        <p:sp>
          <p:nvSpPr>
            <p:cNvPr id="5" name="Freeform 5"/>
            <p:cNvSpPr/>
            <p:nvPr/>
          </p:nvSpPr>
          <p:spPr>
            <a:xfrm>
              <a:off x="0" y="0"/>
              <a:ext cx="10146411" cy="8492296"/>
            </a:xfrm>
            <a:custGeom>
              <a:avLst/>
              <a:gdLst/>
              <a:ahLst/>
              <a:cxnLst/>
              <a:rect l="l" t="t" r="r" b="b"/>
              <a:pathLst>
                <a:path w="10146411" h="8492296">
                  <a:moveTo>
                    <a:pt x="0" y="0"/>
                  </a:moveTo>
                  <a:lnTo>
                    <a:pt x="10146411" y="0"/>
                  </a:lnTo>
                  <a:lnTo>
                    <a:pt x="10146411" y="8492296"/>
                  </a:lnTo>
                  <a:lnTo>
                    <a:pt x="0" y="8492296"/>
                  </a:lnTo>
                  <a:lnTo>
                    <a:pt x="0" y="0"/>
                  </a:lnTo>
                  <a:close/>
                </a:path>
              </a:pathLst>
            </a:custGeom>
            <a:blipFill>
              <a:blip r:embed="rId2"/>
              <a:stretch>
                <a:fillRect t="-24673" b="-24673"/>
              </a:stretch>
            </a:blipFill>
          </p:spPr>
          <p:txBody>
            <a:bodyPr/>
            <a:lstStyle/>
            <a:p>
              <a:pPr defTabSz="609630"/>
              <a:endParaRPr lang="en-US" sz="1200">
                <a:solidFill>
                  <a:prstClr val="black"/>
                </a:solidFill>
                <a:latin typeface="Calibri"/>
              </a:endParaRPr>
            </a:p>
          </p:txBody>
        </p:sp>
      </p:grpSp>
      <p:grpSp>
        <p:nvGrpSpPr>
          <p:cNvPr id="6" name="Group 6"/>
          <p:cNvGrpSpPr/>
          <p:nvPr/>
        </p:nvGrpSpPr>
        <p:grpSpPr>
          <a:xfrm>
            <a:off x="-363602" y="-547396"/>
            <a:ext cx="3418404" cy="5028173"/>
            <a:chOff x="0" y="0"/>
            <a:chExt cx="7532022" cy="11029510"/>
          </a:xfrm>
        </p:grpSpPr>
        <p:sp>
          <p:nvSpPr>
            <p:cNvPr id="7" name="Freeform 7"/>
            <p:cNvSpPr/>
            <p:nvPr/>
          </p:nvSpPr>
          <p:spPr>
            <a:xfrm>
              <a:off x="0" y="0"/>
              <a:ext cx="7531989" cy="11029569"/>
            </a:xfrm>
            <a:custGeom>
              <a:avLst/>
              <a:gdLst/>
              <a:ahLst/>
              <a:cxnLst/>
              <a:rect l="l" t="t" r="r" b="b"/>
              <a:pathLst>
                <a:path w="7531989" h="11029569">
                  <a:moveTo>
                    <a:pt x="0" y="0"/>
                  </a:moveTo>
                  <a:lnTo>
                    <a:pt x="7531989" y="0"/>
                  </a:lnTo>
                  <a:lnTo>
                    <a:pt x="7531989" y="11029569"/>
                  </a:lnTo>
                  <a:lnTo>
                    <a:pt x="0" y="11029569"/>
                  </a:lnTo>
                  <a:lnTo>
                    <a:pt x="0" y="0"/>
                  </a:lnTo>
                  <a:close/>
                </a:path>
              </a:pathLst>
            </a:custGeom>
            <a:blipFill>
              <a:blip r:embed="rId3"/>
              <a:stretch>
                <a:fillRect t="-1200" b="-1200"/>
              </a:stretch>
            </a:blipFill>
          </p:spPr>
          <p:txBody>
            <a:bodyPr/>
            <a:lstStyle/>
            <a:p>
              <a:pPr defTabSz="609630"/>
              <a:endParaRPr lang="en-US" sz="1200">
                <a:solidFill>
                  <a:prstClr val="black"/>
                </a:solidFill>
                <a:latin typeface="Calibri"/>
              </a:endParaRPr>
            </a:p>
          </p:txBody>
        </p:sp>
      </p:grpSp>
      <p:grpSp>
        <p:nvGrpSpPr>
          <p:cNvPr id="8" name="Group 8"/>
          <p:cNvGrpSpPr/>
          <p:nvPr/>
        </p:nvGrpSpPr>
        <p:grpSpPr>
          <a:xfrm>
            <a:off x="7700123" y="3290578"/>
            <a:ext cx="4491859" cy="3524633"/>
            <a:chOff x="0" y="0"/>
            <a:chExt cx="10011010" cy="7855352"/>
          </a:xfrm>
        </p:grpSpPr>
        <p:sp>
          <p:nvSpPr>
            <p:cNvPr id="9" name="Freeform 9"/>
            <p:cNvSpPr/>
            <p:nvPr/>
          </p:nvSpPr>
          <p:spPr>
            <a:xfrm>
              <a:off x="0" y="0"/>
              <a:ext cx="10011015" cy="7855331"/>
            </a:xfrm>
            <a:custGeom>
              <a:avLst/>
              <a:gdLst/>
              <a:ahLst/>
              <a:cxnLst/>
              <a:rect l="l" t="t" r="r" b="b"/>
              <a:pathLst>
                <a:path w="10011015" h="7855331">
                  <a:moveTo>
                    <a:pt x="0" y="0"/>
                  </a:moveTo>
                  <a:lnTo>
                    <a:pt x="10011015" y="0"/>
                  </a:lnTo>
                  <a:lnTo>
                    <a:pt x="10011015" y="7855331"/>
                  </a:lnTo>
                  <a:lnTo>
                    <a:pt x="0" y="7855331"/>
                  </a:lnTo>
                  <a:lnTo>
                    <a:pt x="0" y="0"/>
                  </a:lnTo>
                  <a:close/>
                </a:path>
              </a:pathLst>
            </a:custGeom>
            <a:blipFill>
              <a:blip r:embed="rId4"/>
              <a:stretch>
                <a:fillRect l="-8241" t="-14970" r="-30787" b="-3360"/>
              </a:stretch>
            </a:blipFill>
          </p:spPr>
          <p:txBody>
            <a:bodyPr/>
            <a:lstStyle/>
            <a:p>
              <a:pPr defTabSz="609630"/>
              <a:endParaRPr lang="en-US" sz="1200">
                <a:solidFill>
                  <a:prstClr val="black"/>
                </a:solidFill>
                <a:latin typeface="Calibri"/>
              </a:endParaRPr>
            </a:p>
          </p:txBody>
        </p:sp>
      </p:grpSp>
      <p:grpSp>
        <p:nvGrpSpPr>
          <p:cNvPr id="10" name="Group 10"/>
          <p:cNvGrpSpPr/>
          <p:nvPr/>
        </p:nvGrpSpPr>
        <p:grpSpPr>
          <a:xfrm>
            <a:off x="5647908" y="3154165"/>
            <a:ext cx="2963371" cy="3703813"/>
            <a:chOff x="0" y="0"/>
            <a:chExt cx="6764080" cy="8648158"/>
          </a:xfrm>
        </p:grpSpPr>
        <p:sp>
          <p:nvSpPr>
            <p:cNvPr id="11" name="Freeform 11"/>
            <p:cNvSpPr/>
            <p:nvPr/>
          </p:nvSpPr>
          <p:spPr>
            <a:xfrm>
              <a:off x="0" y="0"/>
              <a:ext cx="6764020" cy="8648192"/>
            </a:xfrm>
            <a:custGeom>
              <a:avLst/>
              <a:gdLst/>
              <a:ahLst/>
              <a:cxnLst/>
              <a:rect l="l" t="t" r="r" b="b"/>
              <a:pathLst>
                <a:path w="6764020" h="8648192">
                  <a:moveTo>
                    <a:pt x="0" y="0"/>
                  </a:moveTo>
                  <a:lnTo>
                    <a:pt x="6764020" y="0"/>
                  </a:lnTo>
                  <a:lnTo>
                    <a:pt x="6764020" y="8648192"/>
                  </a:lnTo>
                  <a:lnTo>
                    <a:pt x="0" y="8648192"/>
                  </a:lnTo>
                  <a:lnTo>
                    <a:pt x="0" y="0"/>
                  </a:lnTo>
                  <a:close/>
                </a:path>
              </a:pathLst>
            </a:custGeom>
            <a:blipFill>
              <a:blip r:embed="rId5"/>
              <a:stretch>
                <a:fillRect t="-56613" b="-56612"/>
              </a:stretch>
            </a:blipFill>
          </p:spPr>
          <p:txBody>
            <a:bodyPr/>
            <a:lstStyle/>
            <a:p>
              <a:pPr defTabSz="609630"/>
              <a:endParaRPr lang="en-US" sz="1200">
                <a:solidFill>
                  <a:prstClr val="black"/>
                </a:solidFill>
                <a:latin typeface="Calibri"/>
              </a:endParaRPr>
            </a:p>
          </p:txBody>
        </p:sp>
      </p:grpSp>
      <p:grpSp>
        <p:nvGrpSpPr>
          <p:cNvPr id="12" name="Group 12"/>
          <p:cNvGrpSpPr/>
          <p:nvPr/>
        </p:nvGrpSpPr>
        <p:grpSpPr>
          <a:xfrm>
            <a:off x="0" y="3534248"/>
            <a:ext cx="3528330" cy="3323731"/>
            <a:chOff x="0" y="0"/>
            <a:chExt cx="9617197" cy="7869108"/>
          </a:xfrm>
        </p:grpSpPr>
        <p:sp>
          <p:nvSpPr>
            <p:cNvPr id="13" name="Freeform 13"/>
            <p:cNvSpPr/>
            <p:nvPr/>
          </p:nvSpPr>
          <p:spPr>
            <a:xfrm>
              <a:off x="0" y="0"/>
              <a:ext cx="9617166" cy="7869108"/>
            </a:xfrm>
            <a:custGeom>
              <a:avLst/>
              <a:gdLst/>
              <a:ahLst/>
              <a:cxnLst/>
              <a:rect l="l" t="t" r="r" b="b"/>
              <a:pathLst>
                <a:path w="9617166" h="7869108">
                  <a:moveTo>
                    <a:pt x="0" y="0"/>
                  </a:moveTo>
                  <a:lnTo>
                    <a:pt x="9617166" y="0"/>
                  </a:lnTo>
                  <a:lnTo>
                    <a:pt x="9617166" y="7869108"/>
                  </a:lnTo>
                  <a:lnTo>
                    <a:pt x="0" y="7869108"/>
                  </a:lnTo>
                  <a:lnTo>
                    <a:pt x="0" y="0"/>
                  </a:lnTo>
                  <a:close/>
                </a:path>
              </a:pathLst>
            </a:custGeom>
            <a:blipFill>
              <a:blip r:embed="rId6"/>
              <a:stretch>
                <a:fillRect l="-48158" r="-1874" b="-22280"/>
              </a:stretch>
            </a:blipFill>
          </p:spPr>
          <p:txBody>
            <a:bodyPr/>
            <a:lstStyle/>
            <a:p>
              <a:pPr defTabSz="609630"/>
              <a:endParaRPr lang="en-US" sz="1200">
                <a:solidFill>
                  <a:prstClr val="black"/>
                </a:solidFill>
                <a:latin typeface="Calibri"/>
              </a:endParaRPr>
            </a:p>
          </p:txBody>
        </p:sp>
      </p:grpSp>
      <p:pic>
        <p:nvPicPr>
          <p:cNvPr id="14" name="Picture 13">
            <a:extLst>
              <a:ext uri="{FF2B5EF4-FFF2-40B4-BE49-F238E27FC236}">
                <a16:creationId xmlns:a16="http://schemas.microsoft.com/office/drawing/2014/main" id="{BF816CE1-AFC5-978E-50B9-78B1CCFDF340}"/>
              </a:ext>
            </a:extLst>
          </p:cNvPr>
          <p:cNvPicPr>
            <a:picLocks noChangeAspect="1"/>
          </p:cNvPicPr>
          <p:nvPr/>
        </p:nvPicPr>
        <p:blipFill>
          <a:blip r:embed="rId7"/>
          <a:stretch>
            <a:fillRect/>
          </a:stretch>
        </p:blipFill>
        <p:spPr>
          <a:xfrm>
            <a:off x="8169061" y="0"/>
            <a:ext cx="4022923" cy="3015853"/>
          </a:xfrm>
          <a:prstGeom prst="rect">
            <a:avLst/>
          </a:prstGeom>
        </p:spPr>
      </p:pic>
      <p:sp>
        <p:nvSpPr>
          <p:cNvPr id="15" name="TextBox 14">
            <a:extLst>
              <a:ext uri="{FF2B5EF4-FFF2-40B4-BE49-F238E27FC236}">
                <a16:creationId xmlns:a16="http://schemas.microsoft.com/office/drawing/2014/main" id="{BA15B70B-A3F6-EC2F-AB8D-00DF82CB87C5}"/>
              </a:ext>
            </a:extLst>
          </p:cNvPr>
          <p:cNvSpPr txBox="1"/>
          <p:nvPr/>
        </p:nvSpPr>
        <p:spPr>
          <a:xfrm>
            <a:off x="2894458" y="630318"/>
            <a:ext cx="4517968" cy="1077218"/>
          </a:xfrm>
          <a:prstGeom prst="rect">
            <a:avLst/>
          </a:prstGeom>
          <a:noFill/>
        </p:spPr>
        <p:txBody>
          <a:bodyPr wrap="none" rtlCol="0">
            <a:spAutoFit/>
          </a:bodyPr>
          <a:lstStyle/>
          <a:p>
            <a:pPr defTabSz="609630"/>
            <a:r>
              <a:rPr lang="en-US" sz="1600" b="1" dirty="0">
                <a:solidFill>
                  <a:prstClr val="black"/>
                </a:solidFill>
                <a:latin typeface="Helvetica" panose="020B0604020202020204" pitchFamily="34" charset="0"/>
                <a:cs typeface="Helvetica" panose="020B0604020202020204" pitchFamily="34" charset="0"/>
              </a:rPr>
              <a:t>“Never limit yourself!” </a:t>
            </a:r>
          </a:p>
          <a:p>
            <a:pPr defTabSz="609630"/>
            <a:r>
              <a:rPr lang="en-US" sz="1600" b="1" dirty="0">
                <a:solidFill>
                  <a:prstClr val="black"/>
                </a:solidFill>
                <a:latin typeface="Helvetica" panose="020B0604020202020204" pitchFamily="34" charset="0"/>
                <a:cs typeface="Helvetica" panose="020B0604020202020204" pitchFamily="34" charset="0"/>
              </a:rPr>
              <a:t>“It always seems impossible until it’s done.”</a:t>
            </a:r>
          </a:p>
          <a:p>
            <a:pPr defTabSz="609630"/>
            <a:endParaRPr lang="en-US" sz="1600" b="1" dirty="0">
              <a:solidFill>
                <a:prstClr val="black"/>
              </a:solidFill>
              <a:latin typeface="Helvetica" panose="020B0604020202020204" pitchFamily="34" charset="0"/>
              <a:cs typeface="Helvetica" panose="020B0604020202020204" pitchFamily="34" charset="0"/>
            </a:endParaRPr>
          </a:p>
          <a:p>
            <a:pPr defTabSz="609630"/>
            <a:r>
              <a:rPr lang="en-US" sz="1600" b="1" dirty="0">
                <a:solidFill>
                  <a:prstClr val="black"/>
                </a:solidFill>
                <a:latin typeface="Helvetica" panose="020B0604020202020204" pitchFamily="34" charset="0"/>
                <a:cs typeface="Helvetica" panose="020B0604020202020204" pitchFamily="34" charset="0"/>
              </a:rPr>
              <a:t>                                 -Nelson Mandela </a:t>
            </a:r>
          </a:p>
        </p:txBody>
      </p:sp>
      <p:sp>
        <p:nvSpPr>
          <p:cNvPr id="3" name="TextBox 2">
            <a:extLst>
              <a:ext uri="{FF2B5EF4-FFF2-40B4-BE49-F238E27FC236}">
                <a16:creationId xmlns:a16="http://schemas.microsoft.com/office/drawing/2014/main" id="{C3B43121-9124-11E4-6AA2-B6AC84436F79}"/>
              </a:ext>
            </a:extLst>
          </p:cNvPr>
          <p:cNvSpPr txBox="1"/>
          <p:nvPr/>
        </p:nvSpPr>
        <p:spPr>
          <a:xfrm>
            <a:off x="2293073" y="2082283"/>
            <a:ext cx="5947229" cy="1077218"/>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Helvetica" panose="020B0604020202020204" pitchFamily="34" charset="0"/>
                <a:cs typeface="Helvetica" panose="020B0604020202020204" pitchFamily="34" charset="0"/>
              </a:rPr>
              <a:t>“The power to help ourselves and others is a high reward!” That’s the difference between success and significance!” </a:t>
            </a:r>
          </a:p>
          <a:p>
            <a:pPr marL="0" marR="0" lvl="0" indent="0" algn="l" defTabSz="609630" rtl="0" eaLnBrk="1" fontAlgn="auto" latinLnBrk="0" hangingPunct="1">
              <a:lnSpc>
                <a:spcPct val="100000"/>
              </a:lnSpc>
              <a:spcBef>
                <a:spcPts val="0"/>
              </a:spcBef>
              <a:spcAft>
                <a:spcPts val="0"/>
              </a:spcAft>
              <a:buClrTx/>
              <a:buSzTx/>
              <a:buFontTx/>
              <a:buNone/>
              <a:tabLst/>
              <a:defRPr/>
            </a:pPr>
            <a:endParaRPr lang="en-US" sz="1600" b="1" dirty="0">
              <a:solidFill>
                <a:prstClr val="black"/>
              </a:solidFill>
              <a:latin typeface="Helvetica" panose="020B0604020202020204" pitchFamily="34" charset="0"/>
              <a:cs typeface="Helvetica" panose="020B060402020202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Helvetica" panose="020B0604020202020204" pitchFamily="34" charset="0"/>
                <a:cs typeface="Helvetica" panose="020B0604020202020204" pitchFamily="34" charset="0"/>
              </a:rPr>
              <a:t>                                        – Coach Chelly</a:t>
            </a:r>
            <a:endParaRPr kumimoji="0" lang="en-US" sz="16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0323271" y="-6640"/>
            <a:ext cx="1735393" cy="6831967"/>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pPr defTabSz="609630"/>
              <a:endParaRPr lang="en-US" sz="1200">
                <a:solidFill>
                  <a:prstClr val="black"/>
                </a:solidFill>
                <a:latin typeface="Calibri"/>
              </a:endParaRPr>
            </a:p>
          </p:txBody>
        </p:sp>
        <p:sp>
          <p:nvSpPr>
            <p:cNvPr id="4" name="TextBox 4"/>
            <p:cNvSpPr txBox="1"/>
            <p:nvPr/>
          </p:nvSpPr>
          <p:spPr>
            <a:xfrm>
              <a:off x="0" y="-19050"/>
              <a:ext cx="812800" cy="831850"/>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
        <p:nvSpPr>
          <p:cNvPr id="5" name="Freeform 5"/>
          <p:cNvSpPr/>
          <p:nvPr/>
        </p:nvSpPr>
        <p:spPr>
          <a:xfrm>
            <a:off x="9617487" y="904408"/>
            <a:ext cx="2537714" cy="1388821"/>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05170" y="-30715"/>
            <a:ext cx="770820" cy="6888715"/>
            <a:chOff x="0" y="-29451"/>
            <a:chExt cx="812800" cy="2976105"/>
          </a:xfrm>
        </p:grpSpPr>
        <p:sp>
          <p:nvSpPr>
            <p:cNvPr id="7" name="Freeform 7"/>
            <p:cNvSpPr/>
            <p:nvPr/>
          </p:nvSpPr>
          <p:spPr>
            <a:xfrm>
              <a:off x="38986" y="-29451"/>
              <a:ext cx="612750" cy="2976105"/>
            </a:xfrm>
            <a:custGeom>
              <a:avLst/>
              <a:gdLst/>
              <a:ahLst/>
              <a:cxnLst/>
              <a:rect l="l" t="t" r="r" b="b"/>
              <a:pathLst>
                <a:path w="612750" h="2976105">
                  <a:moveTo>
                    <a:pt x="0" y="0"/>
                  </a:moveTo>
                  <a:lnTo>
                    <a:pt x="612750" y="0"/>
                  </a:lnTo>
                  <a:lnTo>
                    <a:pt x="612750" y="2976105"/>
                  </a:lnTo>
                  <a:lnTo>
                    <a:pt x="0" y="2976105"/>
                  </a:lnTo>
                  <a:close/>
                </a:path>
              </a:pathLst>
            </a:custGeom>
            <a:solidFill>
              <a:srgbClr val="1C5739"/>
            </a:solidFill>
          </p:spPr>
          <p:txBody>
            <a:bodyPr/>
            <a:lstStyle/>
            <a:p>
              <a:pPr defTabSz="609630"/>
              <a:endParaRPr lang="en-US" sz="1200">
                <a:solidFill>
                  <a:prstClr val="black"/>
                </a:solidFill>
                <a:latin typeface="Calibri"/>
              </a:endParaRPr>
            </a:p>
          </p:txBody>
        </p:sp>
        <p:sp>
          <p:nvSpPr>
            <p:cNvPr id="8" name="TextBox 8"/>
            <p:cNvSpPr txBox="1"/>
            <p:nvPr/>
          </p:nvSpPr>
          <p:spPr>
            <a:xfrm>
              <a:off x="0" y="-19050"/>
              <a:ext cx="812800" cy="831850"/>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grpSp>
        <p:nvGrpSpPr>
          <p:cNvPr id="9" name="Group 9"/>
          <p:cNvGrpSpPr/>
          <p:nvPr/>
        </p:nvGrpSpPr>
        <p:grpSpPr>
          <a:xfrm>
            <a:off x="818515" y="2775748"/>
            <a:ext cx="73491" cy="1879331"/>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pPr defTabSz="609630"/>
              <a:endParaRPr lang="en-US" sz="1200">
                <a:solidFill>
                  <a:prstClr val="black"/>
                </a:solidFill>
                <a:latin typeface="Calibri"/>
              </a:endParaRPr>
            </a:p>
          </p:txBody>
        </p:sp>
        <p:sp>
          <p:nvSpPr>
            <p:cNvPr id="11" name="TextBox 11"/>
            <p:cNvSpPr txBox="1"/>
            <p:nvPr/>
          </p:nvSpPr>
          <p:spPr>
            <a:xfrm>
              <a:off x="0" y="-19050"/>
              <a:ext cx="812800" cy="831850"/>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
        <p:nvSpPr>
          <p:cNvPr id="12" name="Freeform 12"/>
          <p:cNvSpPr/>
          <p:nvPr/>
        </p:nvSpPr>
        <p:spPr>
          <a:xfrm>
            <a:off x="9700" y="607039"/>
            <a:ext cx="1455706" cy="1289843"/>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dirty="0">
              <a:solidFill>
                <a:prstClr val="black"/>
              </a:solidFill>
              <a:latin typeface="Calibri"/>
            </a:endParaRPr>
          </a:p>
        </p:txBody>
      </p:sp>
      <p:sp>
        <p:nvSpPr>
          <p:cNvPr id="13" name="Freeform 13"/>
          <p:cNvSpPr/>
          <p:nvPr/>
        </p:nvSpPr>
        <p:spPr>
          <a:xfrm>
            <a:off x="9356333" y="3204242"/>
            <a:ext cx="2855944" cy="3686290"/>
          </a:xfrm>
          <a:custGeom>
            <a:avLst/>
            <a:gdLst/>
            <a:ahLst/>
            <a:cxnLst/>
            <a:rect l="l" t="t" r="r" b="b"/>
            <a:pathLst>
              <a:path w="3892185" h="5001843">
                <a:moveTo>
                  <a:pt x="0" y="0"/>
                </a:moveTo>
                <a:lnTo>
                  <a:pt x="3892185" y="0"/>
                </a:lnTo>
                <a:lnTo>
                  <a:pt x="3892185" y="5001843"/>
                </a:lnTo>
                <a:lnTo>
                  <a:pt x="0" y="5001843"/>
                </a:lnTo>
                <a:lnTo>
                  <a:pt x="0" y="0"/>
                </a:lnTo>
                <a:close/>
              </a:path>
            </a:pathLst>
          </a:custGeom>
          <a:blipFill>
            <a:blip r:embed="rId6"/>
            <a:stretch>
              <a:fillRect l="-44020" r="-48744"/>
            </a:stretch>
          </a:blipFill>
        </p:spPr>
        <p:txBody>
          <a:bodyPr/>
          <a:lstStyle/>
          <a:p>
            <a:pPr defTabSz="609630"/>
            <a:endParaRPr lang="en-US" sz="1200" dirty="0">
              <a:solidFill>
                <a:prstClr val="black"/>
              </a:solidFill>
              <a:latin typeface="Calibri"/>
            </a:endParaRPr>
          </a:p>
        </p:txBody>
      </p:sp>
      <p:graphicFrame>
        <p:nvGraphicFramePr>
          <p:cNvPr id="14" name="Table 14"/>
          <p:cNvGraphicFramePr>
            <a:graphicFrameLocks noGrp="1"/>
          </p:cNvGraphicFramePr>
          <p:nvPr>
            <p:extLst>
              <p:ext uri="{D42A27DB-BD31-4B8C-83A1-F6EECF244321}">
                <p14:modId xmlns:p14="http://schemas.microsoft.com/office/powerpoint/2010/main" val="4075201619"/>
              </p:ext>
            </p:extLst>
          </p:nvPr>
        </p:nvGraphicFramePr>
        <p:xfrm>
          <a:off x="653031" y="822422"/>
          <a:ext cx="2594790" cy="6053371"/>
        </p:xfrm>
        <a:graphic>
          <a:graphicData uri="http://schemas.openxmlformats.org/drawingml/2006/table">
            <a:tbl>
              <a:tblPr/>
              <a:tblGrid>
                <a:gridCol w="2594790">
                  <a:extLst>
                    <a:ext uri="{9D8B030D-6E8A-4147-A177-3AD203B41FA5}">
                      <a16:colId xmlns:a16="http://schemas.microsoft.com/office/drawing/2014/main" val="20000"/>
                    </a:ext>
                  </a:extLst>
                </a:gridCol>
              </a:tblGrid>
              <a:tr h="643022">
                <a:tc>
                  <a:txBody>
                    <a:bodyPr/>
                    <a:lstStyle/>
                    <a:p>
                      <a:pPr algn="ctr">
                        <a:lnSpc>
                          <a:spcPts val="4320"/>
                        </a:lnSpc>
                        <a:defRPr/>
                      </a:pPr>
                      <a:r>
                        <a:rPr lang="en-US" sz="2400">
                          <a:solidFill>
                            <a:srgbClr val="DBBC49"/>
                          </a:solidFill>
                          <a:latin typeface="Helvetica Bold"/>
                        </a:rPr>
                        <a:t>Solution</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4937">
                <a:tc>
                  <a:txBody>
                    <a:bodyPr/>
                    <a:lstStyle/>
                    <a:p>
                      <a:pPr algn="ctr">
                        <a:lnSpc>
                          <a:spcPts val="4500"/>
                        </a:lnSpc>
                        <a:defRPr/>
                      </a:pPr>
                      <a:r>
                        <a:rPr lang="en-US" sz="2000" dirty="0">
                          <a:solidFill>
                            <a:srgbClr val="073763"/>
                          </a:solidFill>
                          <a:latin typeface="Helvetica Bold"/>
                        </a:rPr>
                        <a:t>Life Protection</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8094">
                <a:tc>
                  <a:txBody>
                    <a:bodyPr/>
                    <a:lstStyle/>
                    <a:p>
                      <a:pPr algn="ctr">
                        <a:lnSpc>
                          <a:spcPts val="4500"/>
                        </a:lnSpc>
                        <a:defRPr/>
                      </a:pPr>
                      <a:r>
                        <a:rPr lang="en-US" sz="2000" dirty="0">
                          <a:solidFill>
                            <a:srgbClr val="073763"/>
                          </a:solidFill>
                          <a:latin typeface="Helvetica Bold"/>
                        </a:rPr>
                        <a:t>Auto</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2958">
                <a:tc>
                  <a:txBody>
                    <a:bodyPr/>
                    <a:lstStyle/>
                    <a:p>
                      <a:pPr algn="ctr">
                        <a:lnSpc>
                          <a:spcPts val="4500"/>
                        </a:lnSpc>
                        <a:defRPr/>
                      </a:pPr>
                      <a:r>
                        <a:rPr lang="en-US" sz="2000" dirty="0">
                          <a:solidFill>
                            <a:srgbClr val="073763"/>
                          </a:solidFill>
                          <a:latin typeface="Helvetica Bold"/>
                        </a:rPr>
                        <a:t>Home</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2957">
                <a:tc>
                  <a:txBody>
                    <a:bodyPr/>
                    <a:lstStyle/>
                    <a:p>
                      <a:pPr algn="ctr">
                        <a:lnSpc>
                          <a:spcPts val="4500"/>
                        </a:lnSpc>
                        <a:defRPr/>
                      </a:pPr>
                      <a:r>
                        <a:rPr lang="en-US" sz="2000" dirty="0">
                          <a:solidFill>
                            <a:srgbClr val="073763"/>
                          </a:solidFill>
                          <a:latin typeface="Helvetica Bold"/>
                        </a:rPr>
                        <a:t>PLPP</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72957">
                <a:tc>
                  <a:txBody>
                    <a:bodyPr/>
                    <a:lstStyle/>
                    <a:p>
                      <a:pPr algn="ctr">
                        <a:lnSpc>
                          <a:spcPts val="4500"/>
                        </a:lnSpc>
                        <a:defRPr/>
                      </a:pPr>
                      <a:r>
                        <a:rPr lang="en-US" sz="2000" dirty="0">
                          <a:solidFill>
                            <a:srgbClr val="073763"/>
                          </a:solidFill>
                          <a:latin typeface="Helvetica Bold"/>
                        </a:rPr>
                        <a:t>ID Theft Defense</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72958">
                <a:tc>
                  <a:txBody>
                    <a:bodyPr/>
                    <a:lstStyle/>
                    <a:p>
                      <a:pPr algn="ctr">
                        <a:lnSpc>
                          <a:spcPts val="4500"/>
                        </a:lnSpc>
                        <a:defRPr/>
                      </a:pPr>
                      <a:r>
                        <a:rPr lang="en-US" sz="2000" dirty="0">
                          <a:solidFill>
                            <a:srgbClr val="073763"/>
                          </a:solidFill>
                          <a:latin typeface="Helvetica Bold"/>
                        </a:rPr>
                        <a:t>Vivint</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83231">
                <a:tc>
                  <a:txBody>
                    <a:bodyPr/>
                    <a:lstStyle/>
                    <a:p>
                      <a:pPr algn="ctr">
                        <a:lnSpc>
                          <a:spcPts val="4500"/>
                        </a:lnSpc>
                        <a:defRPr/>
                      </a:pPr>
                      <a:r>
                        <a:rPr lang="en-US" sz="2000" dirty="0">
                          <a:solidFill>
                            <a:srgbClr val="002060"/>
                          </a:solidFill>
                          <a:latin typeface="Helvetica" panose="020B0604020202020204" pitchFamily="34" charset="0"/>
                          <a:cs typeface="Helvetica" panose="020B0604020202020204" pitchFamily="34" charset="0"/>
                        </a:rPr>
                        <a:t>Investments (100k)</a:t>
                      </a: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65065">
                <a:tc>
                  <a:txBody>
                    <a:bodyPr/>
                    <a:lstStyle/>
                    <a:p>
                      <a:pPr algn="ctr">
                        <a:lnSpc>
                          <a:spcPts val="4500"/>
                        </a:lnSpc>
                        <a:defRPr/>
                      </a:pPr>
                      <a:r>
                        <a:rPr lang="en-US" sz="2000" dirty="0">
                          <a:solidFill>
                            <a:srgbClr val="073763"/>
                          </a:solidFill>
                          <a:latin typeface="Helvetica Bold"/>
                        </a:rPr>
                        <a:t>Total</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15" name="Table 15"/>
          <p:cNvGraphicFramePr>
            <a:graphicFrameLocks noGrp="1"/>
          </p:cNvGraphicFramePr>
          <p:nvPr>
            <p:extLst>
              <p:ext uri="{D42A27DB-BD31-4B8C-83A1-F6EECF244321}">
                <p14:modId xmlns:p14="http://schemas.microsoft.com/office/powerpoint/2010/main" val="1222483010"/>
              </p:ext>
            </p:extLst>
          </p:nvPr>
        </p:nvGraphicFramePr>
        <p:xfrm>
          <a:off x="3262082" y="822422"/>
          <a:ext cx="2018738" cy="5348718"/>
        </p:xfrm>
        <a:graphic>
          <a:graphicData uri="http://schemas.openxmlformats.org/drawingml/2006/table">
            <a:tbl>
              <a:tblPr/>
              <a:tblGrid>
                <a:gridCol w="2018738">
                  <a:extLst>
                    <a:ext uri="{9D8B030D-6E8A-4147-A177-3AD203B41FA5}">
                      <a16:colId xmlns:a16="http://schemas.microsoft.com/office/drawing/2014/main" val="20000"/>
                    </a:ext>
                  </a:extLst>
                </a:gridCol>
              </a:tblGrid>
              <a:tr h="596147">
                <a:tc>
                  <a:txBody>
                    <a:bodyPr/>
                    <a:lstStyle/>
                    <a:p>
                      <a:pPr algn="ctr">
                        <a:lnSpc>
                          <a:spcPts val="4320"/>
                        </a:lnSpc>
                        <a:defRPr/>
                      </a:pPr>
                      <a:r>
                        <a:rPr lang="en-US" sz="2400">
                          <a:solidFill>
                            <a:srgbClr val="DBBC49"/>
                          </a:solidFill>
                          <a:latin typeface="Helvetica Bold"/>
                        </a:rPr>
                        <a:t>Agent-Rep</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16583">
                <a:tc>
                  <a:txBody>
                    <a:bodyPr/>
                    <a:lstStyle/>
                    <a:p>
                      <a:pPr algn="ctr">
                        <a:lnSpc>
                          <a:spcPts val="4500"/>
                        </a:lnSpc>
                        <a:defRPr/>
                      </a:pPr>
                      <a:r>
                        <a:rPr lang="en-US" sz="2500">
                          <a:solidFill>
                            <a:srgbClr val="073763"/>
                          </a:solidFill>
                          <a:latin typeface="Helvetica Bold"/>
                        </a:rPr>
                        <a:t>$180</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16583">
                <a:tc>
                  <a:txBody>
                    <a:bodyPr/>
                    <a:lstStyle/>
                    <a:p>
                      <a:pPr algn="ctr">
                        <a:lnSpc>
                          <a:spcPts val="4500"/>
                        </a:lnSpc>
                        <a:defRPr/>
                      </a:pPr>
                      <a:r>
                        <a:rPr lang="en-US" sz="2500">
                          <a:solidFill>
                            <a:srgbClr val="073763"/>
                          </a:solidFill>
                          <a:latin typeface="Helvetica Bold"/>
                        </a:rPr>
                        <a:t>$95</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16583">
                <a:tc>
                  <a:txBody>
                    <a:bodyPr/>
                    <a:lstStyle/>
                    <a:p>
                      <a:pPr algn="ctr">
                        <a:lnSpc>
                          <a:spcPts val="4500"/>
                        </a:lnSpc>
                        <a:defRPr/>
                      </a:pPr>
                      <a:r>
                        <a:rPr lang="en-US" sz="2500">
                          <a:solidFill>
                            <a:srgbClr val="073763"/>
                          </a:solidFill>
                          <a:latin typeface="Helvetica Bold"/>
                        </a:rPr>
                        <a:t>$50</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16583">
                <a:tc>
                  <a:txBody>
                    <a:bodyPr/>
                    <a:lstStyle/>
                    <a:p>
                      <a:pPr algn="ctr">
                        <a:lnSpc>
                          <a:spcPts val="4500"/>
                        </a:lnSpc>
                        <a:defRPr/>
                      </a:pPr>
                      <a:r>
                        <a:rPr lang="en-US" sz="2500" dirty="0">
                          <a:solidFill>
                            <a:srgbClr val="073763"/>
                          </a:solidFill>
                          <a:latin typeface="Helvetica Bold"/>
                        </a:rPr>
                        <a:t>$39</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16583">
                <a:tc>
                  <a:txBody>
                    <a:bodyPr/>
                    <a:lstStyle/>
                    <a:p>
                      <a:pPr algn="ctr">
                        <a:lnSpc>
                          <a:spcPts val="4500"/>
                        </a:lnSpc>
                        <a:defRPr/>
                      </a:pPr>
                      <a:r>
                        <a:rPr lang="en-US" sz="2500" dirty="0">
                          <a:solidFill>
                            <a:srgbClr val="073763"/>
                          </a:solidFill>
                          <a:latin typeface="Helvetica Bold"/>
                        </a:rPr>
                        <a:t>$50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16583">
                <a:tc>
                  <a:txBody>
                    <a:bodyPr/>
                    <a:lstStyle/>
                    <a:p>
                      <a:pPr algn="ctr">
                        <a:lnSpc>
                          <a:spcPts val="4500"/>
                        </a:lnSpc>
                        <a:defRPr/>
                      </a:pPr>
                      <a:r>
                        <a:rPr lang="en-US" sz="2500" dirty="0">
                          <a:solidFill>
                            <a:srgbClr val="073763"/>
                          </a:solidFill>
                          <a:latin typeface="Helvetica Bold"/>
                        </a:rPr>
                        <a:t>$200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gn="ctr">
                        <a:lnSpc>
                          <a:spcPts val="4499"/>
                        </a:lnSpc>
                        <a:defRPr/>
                      </a:pPr>
                      <a:r>
                        <a:rPr lang="en-US" sz="2500" dirty="0">
                          <a:solidFill>
                            <a:srgbClr val="002060"/>
                          </a:solidFill>
                          <a:latin typeface="Helvetica" panose="020B0604020202020204" pitchFamily="34" charset="0"/>
                          <a:cs typeface="Helvetica" panose="020B0604020202020204" pitchFamily="34" charset="0"/>
                        </a:rPr>
                        <a:t>$1,725</a:t>
                      </a: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16" name="Table 16"/>
          <p:cNvGraphicFramePr>
            <a:graphicFrameLocks noGrp="1"/>
          </p:cNvGraphicFramePr>
          <p:nvPr>
            <p:extLst>
              <p:ext uri="{D42A27DB-BD31-4B8C-83A1-F6EECF244321}">
                <p14:modId xmlns:p14="http://schemas.microsoft.com/office/powerpoint/2010/main" val="3361290952"/>
              </p:ext>
            </p:extLst>
          </p:nvPr>
        </p:nvGraphicFramePr>
        <p:xfrm>
          <a:off x="5287216" y="822422"/>
          <a:ext cx="2106374" cy="5368106"/>
        </p:xfrm>
        <a:graphic>
          <a:graphicData uri="http://schemas.openxmlformats.org/drawingml/2006/table">
            <a:tbl>
              <a:tblPr/>
              <a:tblGrid>
                <a:gridCol w="2106374">
                  <a:extLst>
                    <a:ext uri="{9D8B030D-6E8A-4147-A177-3AD203B41FA5}">
                      <a16:colId xmlns:a16="http://schemas.microsoft.com/office/drawing/2014/main" val="20000"/>
                    </a:ext>
                  </a:extLst>
                </a:gridCol>
              </a:tblGrid>
              <a:tr h="653596">
                <a:tc>
                  <a:txBody>
                    <a:bodyPr/>
                    <a:lstStyle/>
                    <a:p>
                      <a:pPr algn="ctr">
                        <a:lnSpc>
                          <a:spcPts val="4320"/>
                        </a:lnSpc>
                        <a:defRPr/>
                      </a:pPr>
                      <a:r>
                        <a:rPr lang="en-US" sz="2400" dirty="0">
                          <a:solidFill>
                            <a:srgbClr val="DBBC49"/>
                          </a:solidFill>
                          <a:latin typeface="Helvetica Bold"/>
                        </a:rPr>
                        <a:t>District</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76001">
                <a:tc>
                  <a:txBody>
                    <a:bodyPr/>
                    <a:lstStyle/>
                    <a:p>
                      <a:pPr algn="ctr">
                        <a:lnSpc>
                          <a:spcPts val="4500"/>
                        </a:lnSpc>
                        <a:defRPr/>
                      </a:pPr>
                      <a:r>
                        <a:rPr lang="en-US" sz="2500" dirty="0">
                          <a:solidFill>
                            <a:srgbClr val="073763"/>
                          </a:solidFill>
                          <a:latin typeface="Helvetica Bold"/>
                        </a:rPr>
                        <a:t>$360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6001">
                <a:tc>
                  <a:txBody>
                    <a:bodyPr/>
                    <a:lstStyle/>
                    <a:p>
                      <a:pPr algn="ctr">
                        <a:lnSpc>
                          <a:spcPts val="4500"/>
                        </a:lnSpc>
                        <a:defRPr/>
                      </a:pPr>
                      <a:r>
                        <a:rPr lang="en-US" sz="2500">
                          <a:solidFill>
                            <a:srgbClr val="073763"/>
                          </a:solidFill>
                          <a:latin typeface="Helvetica Bold"/>
                        </a:rPr>
                        <a:t>$99</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5193">
                <a:tc>
                  <a:txBody>
                    <a:bodyPr/>
                    <a:lstStyle/>
                    <a:p>
                      <a:pPr algn="ctr">
                        <a:lnSpc>
                          <a:spcPts val="4500"/>
                        </a:lnSpc>
                        <a:defRPr/>
                      </a:pPr>
                      <a:r>
                        <a:rPr lang="en-US" sz="2500" dirty="0">
                          <a:solidFill>
                            <a:srgbClr val="073763"/>
                          </a:solidFill>
                          <a:latin typeface="Helvetica Bold"/>
                        </a:rPr>
                        <a:t>$80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6001">
                <a:tc>
                  <a:txBody>
                    <a:bodyPr/>
                    <a:lstStyle/>
                    <a:p>
                      <a:pPr algn="ctr">
                        <a:lnSpc>
                          <a:spcPts val="4500"/>
                        </a:lnSpc>
                        <a:defRPr/>
                      </a:pPr>
                      <a:r>
                        <a:rPr lang="en-US" sz="2500">
                          <a:solidFill>
                            <a:srgbClr val="073763"/>
                          </a:solidFill>
                          <a:latin typeface="Helvetica Bold"/>
                        </a:rPr>
                        <a:t>$62</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78015">
                <a:tc>
                  <a:txBody>
                    <a:bodyPr/>
                    <a:lstStyle/>
                    <a:p>
                      <a:pPr algn="ctr">
                        <a:lnSpc>
                          <a:spcPts val="4500"/>
                        </a:lnSpc>
                        <a:defRPr/>
                      </a:pPr>
                      <a:r>
                        <a:rPr lang="en-US" sz="2500" dirty="0">
                          <a:solidFill>
                            <a:srgbClr val="073763"/>
                          </a:solidFill>
                          <a:latin typeface="Helvetica Bold"/>
                        </a:rPr>
                        <a:t>$80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5744">
                <a:tc>
                  <a:txBody>
                    <a:bodyPr/>
                    <a:lstStyle/>
                    <a:p>
                      <a:pPr algn="ctr">
                        <a:lnSpc>
                          <a:spcPts val="4500"/>
                        </a:lnSpc>
                        <a:defRPr/>
                      </a:pPr>
                      <a:r>
                        <a:rPr lang="en-US" sz="2500">
                          <a:solidFill>
                            <a:srgbClr val="073763"/>
                          </a:solidFill>
                          <a:latin typeface="Helvetica Bold"/>
                        </a:rPr>
                        <a:t>$200</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gn="ctr">
                        <a:lnSpc>
                          <a:spcPts val="4500"/>
                        </a:lnSpc>
                        <a:defRPr/>
                      </a:pPr>
                      <a:r>
                        <a:rPr lang="en-US" sz="2500" dirty="0">
                          <a:solidFill>
                            <a:srgbClr val="002060"/>
                          </a:solidFill>
                          <a:latin typeface="Helvetica" panose="020B0604020202020204" pitchFamily="34" charset="0"/>
                          <a:cs typeface="Helvetica" panose="020B0604020202020204" pitchFamily="34" charset="0"/>
                        </a:rPr>
                        <a:t>$2,012.50</a:t>
                      </a: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17" name="Table 17"/>
          <p:cNvGraphicFramePr>
            <a:graphicFrameLocks noGrp="1"/>
          </p:cNvGraphicFramePr>
          <p:nvPr>
            <p:extLst>
              <p:ext uri="{D42A27DB-BD31-4B8C-83A1-F6EECF244321}">
                <p14:modId xmlns:p14="http://schemas.microsoft.com/office/powerpoint/2010/main" val="1211465872"/>
              </p:ext>
            </p:extLst>
          </p:nvPr>
        </p:nvGraphicFramePr>
        <p:xfrm>
          <a:off x="7405501" y="822422"/>
          <a:ext cx="1868935" cy="5372895"/>
        </p:xfrm>
        <a:graphic>
          <a:graphicData uri="http://schemas.openxmlformats.org/drawingml/2006/table">
            <a:tbl>
              <a:tblPr/>
              <a:tblGrid>
                <a:gridCol w="1868935">
                  <a:extLst>
                    <a:ext uri="{9D8B030D-6E8A-4147-A177-3AD203B41FA5}">
                      <a16:colId xmlns:a16="http://schemas.microsoft.com/office/drawing/2014/main" val="20000"/>
                    </a:ext>
                  </a:extLst>
                </a:gridCol>
              </a:tblGrid>
              <a:tr h="650379">
                <a:tc>
                  <a:txBody>
                    <a:bodyPr/>
                    <a:lstStyle/>
                    <a:p>
                      <a:pPr algn="ctr">
                        <a:lnSpc>
                          <a:spcPts val="4320"/>
                        </a:lnSpc>
                        <a:defRPr/>
                      </a:pPr>
                      <a:r>
                        <a:rPr lang="en-US" sz="2400">
                          <a:solidFill>
                            <a:srgbClr val="DBBC49"/>
                          </a:solidFill>
                          <a:latin typeface="Helvetica Bold"/>
                        </a:rPr>
                        <a:t>RVP</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72673">
                <a:tc>
                  <a:txBody>
                    <a:bodyPr/>
                    <a:lstStyle/>
                    <a:p>
                      <a:pPr algn="ctr">
                        <a:lnSpc>
                          <a:spcPts val="4500"/>
                        </a:lnSpc>
                        <a:defRPr/>
                      </a:pPr>
                      <a:r>
                        <a:rPr lang="en-US" sz="2500" dirty="0">
                          <a:solidFill>
                            <a:srgbClr val="073763"/>
                          </a:solidFill>
                          <a:latin typeface="Helvetica Bold"/>
                        </a:rPr>
                        <a:t>$798</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2673">
                <a:tc>
                  <a:txBody>
                    <a:bodyPr/>
                    <a:lstStyle/>
                    <a:p>
                      <a:pPr algn="ctr">
                        <a:lnSpc>
                          <a:spcPts val="4500"/>
                        </a:lnSpc>
                        <a:defRPr/>
                      </a:pPr>
                      <a:r>
                        <a:rPr lang="en-US" sz="2500">
                          <a:solidFill>
                            <a:srgbClr val="073763"/>
                          </a:solidFill>
                          <a:latin typeface="Helvetica Bold"/>
                        </a:rPr>
                        <a:t>$112.50</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2673">
                <a:tc>
                  <a:txBody>
                    <a:bodyPr/>
                    <a:lstStyle/>
                    <a:p>
                      <a:pPr algn="ctr">
                        <a:lnSpc>
                          <a:spcPts val="4500"/>
                        </a:lnSpc>
                        <a:defRPr/>
                      </a:pPr>
                      <a:r>
                        <a:rPr lang="en-US" sz="2500" dirty="0">
                          <a:solidFill>
                            <a:srgbClr val="073763"/>
                          </a:solidFill>
                          <a:latin typeface="Helvetica Bold"/>
                        </a:rPr>
                        <a:t>$125</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2673">
                <a:tc>
                  <a:txBody>
                    <a:bodyPr/>
                    <a:lstStyle/>
                    <a:p>
                      <a:pPr algn="ctr">
                        <a:lnSpc>
                          <a:spcPts val="4500"/>
                        </a:lnSpc>
                        <a:defRPr/>
                      </a:pPr>
                      <a:r>
                        <a:rPr lang="en-US" sz="2500">
                          <a:solidFill>
                            <a:srgbClr val="073763"/>
                          </a:solidFill>
                          <a:latin typeface="Helvetica Bold"/>
                        </a:rPr>
                        <a:t>$98</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91871">
                <a:tc>
                  <a:txBody>
                    <a:bodyPr/>
                    <a:lstStyle/>
                    <a:p>
                      <a:pPr algn="ctr">
                        <a:lnSpc>
                          <a:spcPts val="4500"/>
                        </a:lnSpc>
                        <a:defRPr/>
                      </a:pPr>
                      <a:r>
                        <a:rPr lang="en-US" sz="2500" dirty="0">
                          <a:solidFill>
                            <a:srgbClr val="073763"/>
                          </a:solidFill>
                          <a:latin typeface="Helvetica Bold"/>
                        </a:rPr>
                        <a:t>$60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66996">
                <a:tc>
                  <a:txBody>
                    <a:bodyPr/>
                    <a:lstStyle/>
                    <a:p>
                      <a:pPr algn="ctr">
                        <a:lnSpc>
                          <a:spcPts val="4500"/>
                        </a:lnSpc>
                        <a:defRPr/>
                      </a:pPr>
                      <a:r>
                        <a:rPr lang="en-US" sz="2500" dirty="0">
                          <a:solidFill>
                            <a:srgbClr val="073763"/>
                          </a:solidFill>
                          <a:latin typeface="Helvetica Bold"/>
                        </a:rPr>
                        <a:t>$300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67450">
                <a:tc>
                  <a:txBody>
                    <a:bodyPr/>
                    <a:lstStyle/>
                    <a:p>
                      <a:pPr algn="ctr">
                        <a:lnSpc>
                          <a:spcPts val="4488"/>
                        </a:lnSpc>
                        <a:defRPr/>
                      </a:pPr>
                      <a:r>
                        <a:rPr lang="en-US" sz="2500" dirty="0">
                          <a:solidFill>
                            <a:srgbClr val="002060"/>
                          </a:solidFill>
                          <a:latin typeface="Helvetica" panose="020B0604020202020204" pitchFamily="34" charset="0"/>
                          <a:cs typeface="Helvetica" panose="020B0604020202020204" pitchFamily="34" charset="0"/>
                        </a:rPr>
                        <a:t>$3,565</a:t>
                      </a: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8" name="Freeform 18"/>
          <p:cNvSpPr/>
          <p:nvPr/>
        </p:nvSpPr>
        <p:spPr>
          <a:xfrm>
            <a:off x="10240943" y="-58567"/>
            <a:ext cx="2146365" cy="1517729"/>
          </a:xfrm>
          <a:custGeom>
            <a:avLst/>
            <a:gdLst/>
            <a:ahLst/>
            <a:cxnLst/>
            <a:rect l="l" t="t" r="r" b="b"/>
            <a:pathLst>
              <a:path w="3219548" h="2276593">
                <a:moveTo>
                  <a:pt x="0" y="0"/>
                </a:moveTo>
                <a:lnTo>
                  <a:pt x="3219549" y="0"/>
                </a:lnTo>
                <a:lnTo>
                  <a:pt x="3219549" y="2276592"/>
                </a:lnTo>
                <a:lnTo>
                  <a:pt x="0" y="2276592"/>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9" name="TextBox 19"/>
          <p:cNvSpPr txBox="1"/>
          <p:nvPr/>
        </p:nvSpPr>
        <p:spPr>
          <a:xfrm>
            <a:off x="826437" y="-35190"/>
            <a:ext cx="4422714" cy="761170"/>
          </a:xfrm>
          <a:prstGeom prst="rect">
            <a:avLst/>
          </a:prstGeom>
        </p:spPr>
        <p:txBody>
          <a:bodyPr wrap="square" lIns="0" tIns="0" rIns="0" bIns="0" rtlCol="0" anchor="t">
            <a:spAutoFit/>
          </a:bodyPr>
          <a:lstStyle/>
          <a:p>
            <a:pPr defTabSz="609630">
              <a:lnSpc>
                <a:spcPts val="6724"/>
              </a:lnSpc>
            </a:pPr>
            <a:r>
              <a:rPr lang="en-US" sz="4000" b="1" dirty="0">
                <a:solidFill>
                  <a:srgbClr val="1C5739"/>
                </a:solidFill>
                <a:latin typeface="Helvetica" panose="020B0604020202020204" pitchFamily="34" charset="0"/>
                <a:cs typeface="Helvetica" panose="020B0604020202020204" pitchFamily="34" charset="0"/>
              </a:rPr>
              <a:t>Helping 1 Family</a:t>
            </a:r>
          </a:p>
        </p:txBody>
      </p:sp>
      <p:sp>
        <p:nvSpPr>
          <p:cNvPr id="20" name="TextBox 20"/>
          <p:cNvSpPr txBox="1"/>
          <p:nvPr/>
        </p:nvSpPr>
        <p:spPr>
          <a:xfrm>
            <a:off x="4449395" y="286817"/>
            <a:ext cx="5975793" cy="348942"/>
          </a:xfrm>
          <a:prstGeom prst="rect">
            <a:avLst/>
          </a:prstGeom>
        </p:spPr>
        <p:txBody>
          <a:bodyPr lIns="0" tIns="0" rIns="0" bIns="0" rtlCol="0" anchor="t">
            <a:spAutoFit/>
          </a:bodyPr>
          <a:lstStyle/>
          <a:p>
            <a:pPr defTabSz="609630">
              <a:lnSpc>
                <a:spcPts val="2880"/>
              </a:lnSpc>
            </a:pPr>
            <a:r>
              <a:rPr lang="en-US" sz="2400" dirty="0">
                <a:solidFill>
                  <a:srgbClr val="DBBC49"/>
                </a:solidFill>
                <a:latin typeface="Arial"/>
              </a:rPr>
              <a:t>       Avg session is 30 mins-1 hour</a:t>
            </a:r>
          </a:p>
        </p:txBody>
      </p:sp>
      <p:sp>
        <p:nvSpPr>
          <p:cNvPr id="21" name="TextBox 21"/>
          <p:cNvSpPr txBox="1"/>
          <p:nvPr/>
        </p:nvSpPr>
        <p:spPr>
          <a:xfrm>
            <a:off x="10201639" y="2242153"/>
            <a:ext cx="1868936" cy="1066125"/>
          </a:xfrm>
          <a:prstGeom prst="rect">
            <a:avLst/>
          </a:prstGeom>
        </p:spPr>
        <p:txBody>
          <a:bodyPr wrap="square" lIns="0" tIns="0" rIns="0" bIns="0" rtlCol="0" anchor="t">
            <a:spAutoFit/>
          </a:bodyPr>
          <a:lstStyle/>
          <a:p>
            <a:pPr algn="ctr" defTabSz="609630">
              <a:lnSpc>
                <a:spcPts val="2156"/>
              </a:lnSpc>
            </a:pPr>
            <a:r>
              <a:rPr lang="en-US" sz="1540" b="1" dirty="0">
                <a:solidFill>
                  <a:srgbClr val="000000"/>
                </a:solidFill>
                <a:effectLst>
                  <a:outerShdw blurRad="38100" dist="38100" dir="2700000" algn="tl">
                    <a:srgbClr val="000000">
                      <a:alpha val="43137"/>
                    </a:srgbClr>
                  </a:outerShdw>
                </a:effectLst>
                <a:latin typeface="Trocchi"/>
              </a:rPr>
              <a:t>Will you </a:t>
            </a:r>
          </a:p>
          <a:p>
            <a:pPr algn="ctr" defTabSz="609630">
              <a:lnSpc>
                <a:spcPts val="3115"/>
              </a:lnSpc>
            </a:pPr>
            <a:r>
              <a:rPr lang="en-US" sz="2225" b="1" dirty="0">
                <a:solidFill>
                  <a:srgbClr val="000000"/>
                </a:solidFill>
                <a:effectLst>
                  <a:outerShdw blurRad="38100" dist="38100" dir="2700000" algn="tl">
                    <a:srgbClr val="000000">
                      <a:alpha val="43137"/>
                    </a:srgbClr>
                  </a:outerShdw>
                </a:effectLst>
                <a:latin typeface="Archivo Black"/>
              </a:rPr>
              <a:t>answer the call?</a:t>
            </a:r>
          </a:p>
        </p:txBody>
      </p:sp>
      <p:sp>
        <p:nvSpPr>
          <p:cNvPr id="22" name="TextBox 22"/>
          <p:cNvSpPr txBox="1"/>
          <p:nvPr/>
        </p:nvSpPr>
        <p:spPr>
          <a:xfrm>
            <a:off x="3604032" y="6331534"/>
            <a:ext cx="1334839" cy="479298"/>
          </a:xfrm>
          <a:prstGeom prst="rect">
            <a:avLst/>
          </a:prstGeom>
        </p:spPr>
        <p:txBody>
          <a:bodyPr lIns="0" tIns="0" rIns="0" bIns="0" rtlCol="0" anchor="t">
            <a:spAutoFit/>
          </a:bodyPr>
          <a:lstStyle/>
          <a:p>
            <a:pPr algn="ctr" defTabSz="609630">
              <a:lnSpc>
                <a:spcPts val="4072"/>
              </a:lnSpc>
              <a:spcBef>
                <a:spcPct val="0"/>
              </a:spcBef>
            </a:pPr>
            <a:r>
              <a:rPr lang="en-US" sz="2908" dirty="0">
                <a:solidFill>
                  <a:srgbClr val="E4021D"/>
                </a:solidFill>
                <a:latin typeface="Helvetica Bold"/>
              </a:rPr>
              <a:t>$2,339</a:t>
            </a:r>
          </a:p>
        </p:txBody>
      </p:sp>
      <p:sp>
        <p:nvSpPr>
          <p:cNvPr id="23" name="TextBox 23"/>
          <p:cNvSpPr txBox="1"/>
          <p:nvPr/>
        </p:nvSpPr>
        <p:spPr>
          <a:xfrm>
            <a:off x="5564100" y="6331534"/>
            <a:ext cx="1642864" cy="479298"/>
          </a:xfrm>
          <a:prstGeom prst="rect">
            <a:avLst/>
          </a:prstGeom>
        </p:spPr>
        <p:txBody>
          <a:bodyPr lIns="0" tIns="0" rIns="0" bIns="0" rtlCol="0" anchor="t">
            <a:spAutoFit/>
          </a:bodyPr>
          <a:lstStyle/>
          <a:p>
            <a:pPr algn="ctr" defTabSz="609630">
              <a:lnSpc>
                <a:spcPts val="4072"/>
              </a:lnSpc>
              <a:spcBef>
                <a:spcPct val="0"/>
              </a:spcBef>
            </a:pPr>
            <a:r>
              <a:rPr lang="en-US" sz="2908" dirty="0">
                <a:solidFill>
                  <a:srgbClr val="E4021D"/>
                </a:solidFill>
                <a:latin typeface="Helvetica Bold"/>
              </a:rPr>
              <a:t>$2,893.50</a:t>
            </a:r>
          </a:p>
        </p:txBody>
      </p:sp>
      <p:sp>
        <p:nvSpPr>
          <p:cNvPr id="24" name="TextBox 24"/>
          <p:cNvSpPr txBox="1"/>
          <p:nvPr/>
        </p:nvSpPr>
        <p:spPr>
          <a:xfrm>
            <a:off x="7559856" y="6331534"/>
            <a:ext cx="1642864" cy="479298"/>
          </a:xfrm>
          <a:prstGeom prst="rect">
            <a:avLst/>
          </a:prstGeom>
        </p:spPr>
        <p:txBody>
          <a:bodyPr lIns="0" tIns="0" rIns="0" bIns="0" rtlCol="0" anchor="t">
            <a:spAutoFit/>
          </a:bodyPr>
          <a:lstStyle/>
          <a:p>
            <a:pPr algn="ctr" defTabSz="609630">
              <a:lnSpc>
                <a:spcPts val="4072"/>
              </a:lnSpc>
              <a:spcBef>
                <a:spcPct val="0"/>
              </a:spcBef>
            </a:pPr>
            <a:r>
              <a:rPr lang="en-US" sz="2908" dirty="0">
                <a:solidFill>
                  <a:srgbClr val="E4021D"/>
                </a:solidFill>
                <a:latin typeface="Helvetica Bold"/>
              </a:rPr>
              <a:t>$5,058.50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4D50AB3-DBCA-1FE0-2C9E-7F5A06D17D59}"/>
              </a:ext>
            </a:extLst>
          </p:cNvPr>
          <p:cNvGrpSpPr/>
          <p:nvPr/>
        </p:nvGrpSpPr>
        <p:grpSpPr>
          <a:xfrm>
            <a:off x="2651796" y="1029335"/>
            <a:ext cx="3151894" cy="4733712"/>
            <a:chOff x="3188965" y="749864"/>
            <a:chExt cx="2754987" cy="3631534"/>
          </a:xfrm>
        </p:grpSpPr>
        <p:sp>
          <p:nvSpPr>
            <p:cNvPr id="25" name="TextBox 24">
              <a:extLst>
                <a:ext uri="{FF2B5EF4-FFF2-40B4-BE49-F238E27FC236}">
                  <a16:creationId xmlns:a16="http://schemas.microsoft.com/office/drawing/2014/main" id="{9B0B4B5B-ED33-4223-CAC3-6D2DA162C851}"/>
                </a:ext>
              </a:extLst>
            </p:cNvPr>
            <p:cNvSpPr txBox="1"/>
            <p:nvPr/>
          </p:nvSpPr>
          <p:spPr>
            <a:xfrm>
              <a:off x="3188965" y="2601878"/>
              <a:ext cx="2743200" cy="457200"/>
            </a:xfrm>
            <a:prstGeom prst="rect">
              <a:avLst/>
            </a:prstGeom>
            <a:noFill/>
          </p:spPr>
          <p:txBody>
            <a:bodyPr wrap="square" rtlCol="0" anchor="ctr" anchorCtr="0">
              <a:noAutofit/>
            </a:bodyPr>
            <a:lstStyle/>
            <a:p>
              <a:pPr algn="ctr" defTabSz="609585">
                <a:spcAft>
                  <a:spcPts val="800"/>
                </a:spcAft>
              </a:pPr>
              <a:r>
                <a:rPr lang="en-US" sz="2133" b="1" dirty="0">
                  <a:solidFill>
                    <a:prstClr val="white"/>
                  </a:solidFill>
                  <a:latin typeface="Helvetica" pitchFamily="2" charset="0"/>
                </a:rPr>
                <a:t>Terra Burns</a:t>
              </a:r>
              <a:endParaRPr lang="en-US" sz="2133" b="1" dirty="0">
                <a:solidFill>
                  <a:prstClr val="white"/>
                </a:solidFill>
                <a:latin typeface="Helvetica" pitchFamily="2" charset="0"/>
                <a:cs typeface="Helvetica"/>
              </a:endParaRPr>
            </a:p>
          </p:txBody>
        </p:sp>
        <p:sp>
          <p:nvSpPr>
            <p:cNvPr id="28" name="Content Placeholder 2">
              <a:extLst>
                <a:ext uri="{FF2B5EF4-FFF2-40B4-BE49-F238E27FC236}">
                  <a16:creationId xmlns:a16="http://schemas.microsoft.com/office/drawing/2014/main" id="{E65862CA-476A-9802-D454-13A5F8DE99D6}"/>
                </a:ext>
              </a:extLst>
            </p:cNvPr>
            <p:cNvSpPr txBox="1">
              <a:spLocks/>
            </p:cNvSpPr>
            <p:nvPr/>
          </p:nvSpPr>
          <p:spPr>
            <a:xfrm>
              <a:off x="3200752" y="3008678"/>
              <a:ext cx="2743200" cy="457200"/>
            </a:xfrm>
            <a:prstGeom prst="rect">
              <a:avLst/>
            </a:prstGeom>
          </p:spPr>
          <p:txBody>
            <a:bodyPr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lnSpc>
                  <a:spcPct val="70000"/>
                </a:lnSpc>
                <a:buNone/>
              </a:pPr>
              <a:r>
                <a:rPr lang="en-US" sz="1867" dirty="0">
                  <a:solidFill>
                    <a:prstClr val="white"/>
                  </a:solidFill>
                </a:rPr>
                <a:t>Chicago, IL</a:t>
              </a:r>
            </a:p>
            <a:p>
              <a:pPr marL="0" indent="0" algn="ctr" defTabSz="609585">
                <a:lnSpc>
                  <a:spcPct val="70000"/>
                </a:lnSpc>
                <a:buNone/>
              </a:pPr>
              <a:r>
                <a:rPr lang="en-US" sz="1867" dirty="0">
                  <a:solidFill>
                    <a:prstClr val="white"/>
                  </a:solidFill>
                </a:rPr>
                <a:t>Social Worker</a:t>
              </a:r>
            </a:p>
          </p:txBody>
        </p:sp>
        <p:grpSp>
          <p:nvGrpSpPr>
            <p:cNvPr id="29" name="Group 28">
              <a:extLst>
                <a:ext uri="{FF2B5EF4-FFF2-40B4-BE49-F238E27FC236}">
                  <a16:creationId xmlns:a16="http://schemas.microsoft.com/office/drawing/2014/main" id="{63CBEECD-060A-AE8E-7509-69FD7109617A}"/>
                </a:ext>
              </a:extLst>
            </p:cNvPr>
            <p:cNvGrpSpPr/>
            <p:nvPr/>
          </p:nvGrpSpPr>
          <p:grpSpPr>
            <a:xfrm>
              <a:off x="3657630" y="3497238"/>
              <a:ext cx="2115459" cy="884160"/>
              <a:chOff x="918451" y="3478750"/>
              <a:chExt cx="2115459" cy="968444"/>
            </a:xfrm>
          </p:grpSpPr>
          <p:sp>
            <p:nvSpPr>
              <p:cNvPr id="34" name="Content Placeholder 2">
                <a:extLst>
                  <a:ext uri="{FF2B5EF4-FFF2-40B4-BE49-F238E27FC236}">
                    <a16:creationId xmlns:a16="http://schemas.microsoft.com/office/drawing/2014/main" id="{2D42BADE-FAF3-3F9A-3073-CF352926DEC1}"/>
                  </a:ext>
                </a:extLst>
              </p:cNvPr>
              <p:cNvSpPr txBox="1">
                <a:spLocks/>
              </p:cNvSpPr>
              <p:nvPr/>
            </p:nvSpPr>
            <p:spPr>
              <a:xfrm>
                <a:off x="919094" y="3478750"/>
                <a:ext cx="2114816" cy="499610"/>
              </a:xfrm>
              <a:prstGeom prst="rect">
                <a:avLst/>
              </a:prstGeom>
              <a:solidFill>
                <a:srgbClr val="34526F"/>
              </a:solidFill>
              <a:ln>
                <a:solidFill>
                  <a:srgbClr val="FFFFFF"/>
                </a:solidFill>
              </a:ln>
            </p:spPr>
            <p:txBody>
              <a:bodyPr anchor="ctr"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1600" b="1" dirty="0">
                    <a:solidFill>
                      <a:prstClr val="white"/>
                    </a:solidFill>
                  </a:rPr>
                  <a:t>Average Monthly Cash</a:t>
                </a:r>
              </a:p>
            </p:txBody>
          </p:sp>
          <p:sp>
            <p:nvSpPr>
              <p:cNvPr id="35" name="Rectangle 34">
                <a:extLst>
                  <a:ext uri="{FF2B5EF4-FFF2-40B4-BE49-F238E27FC236}">
                    <a16:creationId xmlns:a16="http://schemas.microsoft.com/office/drawing/2014/main" id="{7A5C399E-71C3-E9E1-8A32-CB33C6FBC37D}"/>
                  </a:ext>
                </a:extLst>
              </p:cNvPr>
              <p:cNvSpPr/>
              <p:nvPr/>
            </p:nvSpPr>
            <p:spPr>
              <a:xfrm>
                <a:off x="918451" y="3966804"/>
                <a:ext cx="2114815" cy="480390"/>
              </a:xfrm>
              <a:prstGeom prst="rect">
                <a:avLst/>
              </a:prstGeom>
              <a:solidFill>
                <a:srgbClr val="BE0004"/>
              </a:solidFill>
              <a:ln>
                <a:solidFill>
                  <a:srgbClr val="FFFFFF"/>
                </a:solidFill>
              </a:ln>
            </p:spPr>
            <p:txBody>
              <a:bodyPr wrap="square" anchor="ctr" anchorCtr="0">
                <a:spAutoFit/>
              </a:bodyPr>
              <a:lstStyle/>
              <a:p>
                <a:pPr algn="ctr" defTabSz="609585"/>
                <a:r>
                  <a:rPr lang="en-US" sz="3200" b="1" dirty="0">
                    <a:solidFill>
                      <a:prstClr val="white"/>
                    </a:solidFill>
                    <a:latin typeface="Helvetica"/>
                    <a:cs typeface="Helvetica"/>
                  </a:rPr>
                  <a:t>$2,646</a:t>
                </a:r>
              </a:p>
            </p:txBody>
          </p:sp>
        </p:grpSp>
        <p:pic>
          <p:nvPicPr>
            <p:cNvPr id="31" name="Picture 30">
              <a:extLst>
                <a:ext uri="{FF2B5EF4-FFF2-40B4-BE49-F238E27FC236}">
                  <a16:creationId xmlns:a16="http://schemas.microsoft.com/office/drawing/2014/main" id="{350AF5D3-60BE-0FC1-5AC5-6DD2574352B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683505" y="749864"/>
              <a:ext cx="1949940" cy="1720191"/>
            </a:xfrm>
            <a:prstGeom prst="ellipse">
              <a:avLst/>
            </a:prstGeom>
            <a:effectLst>
              <a:outerShdw blurRad="50800" dist="38100" dir="2700000" algn="tl" rotWithShape="0">
                <a:prstClr val="black">
                  <a:alpha val="40000"/>
                </a:prstClr>
              </a:outerShdw>
            </a:effectLst>
          </p:spPr>
        </p:pic>
      </p:grpSp>
      <p:sp>
        <p:nvSpPr>
          <p:cNvPr id="11" name="Slide Number Placeholder 10"/>
          <p:cNvSpPr>
            <a:spLocks noGrp="1"/>
          </p:cNvSpPr>
          <p:nvPr>
            <p:ph type="sldNum" sz="quarter" idx="12"/>
          </p:nvPr>
        </p:nvSpPr>
        <p:spPr/>
        <p:txBody>
          <a:bodyPr/>
          <a:lstStyle/>
          <a:p>
            <a:pPr defTabSz="609585"/>
            <a:fld id="{0FA17902-E6C7-4548-816F-3C750E8578FA}" type="slidenum">
              <a:rPr lang="en-US">
                <a:solidFill>
                  <a:prstClr val="white">
                    <a:lumMod val="65000"/>
                  </a:prstClr>
                </a:solidFill>
              </a:rPr>
              <a:pPr defTabSz="609585"/>
              <a:t>13</a:t>
            </a:fld>
            <a:endParaRPr lang="en-US">
              <a:solidFill>
                <a:prstClr val="white">
                  <a:lumMod val="65000"/>
                </a:prstClr>
              </a:solidFill>
            </a:endParaRPr>
          </a:p>
        </p:txBody>
      </p:sp>
      <p:sp>
        <p:nvSpPr>
          <p:cNvPr id="12" name="Title 1"/>
          <p:cNvSpPr txBox="1">
            <a:spLocks/>
          </p:cNvSpPr>
          <p:nvPr/>
        </p:nvSpPr>
        <p:spPr>
          <a:xfrm>
            <a:off x="-14857" y="-27126"/>
            <a:ext cx="12158135" cy="975783"/>
          </a:xfrm>
          <a:prstGeom prst="rect">
            <a:avLst/>
          </a:prstGeom>
        </p:spPr>
        <p:txBody>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defTabSz="609585">
              <a:tabLst>
                <a:tab pos="3280669" algn="l"/>
              </a:tabLst>
            </a:pPr>
            <a:r>
              <a:rPr lang="en-US" sz="3733" dirty="0">
                <a:solidFill>
                  <a:srgbClr val="FFFFFF"/>
                </a:solidFill>
                <a:ea typeface="MS PGothic" charset="0"/>
              </a:rPr>
              <a:t> </a:t>
            </a:r>
            <a:r>
              <a:rPr lang="en-US" sz="5400" b="1" dirty="0">
                <a:solidFill>
                  <a:srgbClr val="FFFFFF"/>
                </a:solidFill>
                <a:ea typeface="MS PGothic" charset="0"/>
              </a:rPr>
              <a:t>Opportunities For All</a:t>
            </a:r>
          </a:p>
        </p:txBody>
      </p:sp>
      <p:grpSp>
        <p:nvGrpSpPr>
          <p:cNvPr id="19" name="Group 18">
            <a:extLst>
              <a:ext uri="{FF2B5EF4-FFF2-40B4-BE49-F238E27FC236}">
                <a16:creationId xmlns:a16="http://schemas.microsoft.com/office/drawing/2014/main" id="{F794197D-D314-F85C-1884-0F0D433C72DB}"/>
              </a:ext>
            </a:extLst>
          </p:cNvPr>
          <p:cNvGrpSpPr/>
          <p:nvPr/>
        </p:nvGrpSpPr>
        <p:grpSpPr>
          <a:xfrm>
            <a:off x="5534721" y="1087563"/>
            <a:ext cx="3597614" cy="4674072"/>
            <a:chOff x="5946774" y="761027"/>
            <a:chExt cx="2743200" cy="3620079"/>
          </a:xfrm>
        </p:grpSpPr>
        <p:sp>
          <p:nvSpPr>
            <p:cNvPr id="27" name="TextBox 26"/>
            <p:cNvSpPr txBox="1"/>
            <p:nvPr/>
          </p:nvSpPr>
          <p:spPr>
            <a:xfrm>
              <a:off x="5946774" y="2577665"/>
              <a:ext cx="2743200" cy="457200"/>
            </a:xfrm>
            <a:prstGeom prst="rect">
              <a:avLst/>
            </a:prstGeom>
            <a:noFill/>
          </p:spPr>
          <p:txBody>
            <a:bodyPr wrap="square" rtlCol="0" anchor="ctr" anchorCtr="0">
              <a:noAutofit/>
            </a:bodyPr>
            <a:lstStyle/>
            <a:p>
              <a:pPr algn="ctr" defTabSz="609585"/>
              <a:r>
                <a:rPr lang="en-US" sz="2133" b="1" dirty="0">
                  <a:solidFill>
                    <a:prstClr val="white"/>
                  </a:solidFill>
                  <a:latin typeface="Helvetica" pitchFamily="2" charset="0"/>
                </a:rPr>
                <a:t>Jason Guillory</a:t>
              </a:r>
            </a:p>
          </p:txBody>
        </p:sp>
        <p:pic>
          <p:nvPicPr>
            <p:cNvPr id="6" name="Picture 5">
              <a:extLst>
                <a:ext uri="{FF2B5EF4-FFF2-40B4-BE49-F238E27FC236}">
                  <a16:creationId xmlns:a16="http://schemas.microsoft.com/office/drawing/2014/main" id="{996CCAE6-84DF-16E8-E242-3244F200A0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10836" y="761027"/>
              <a:ext cx="1717078" cy="1747259"/>
            </a:xfrm>
            <a:prstGeom prst="ellipse">
              <a:avLst/>
            </a:prstGeom>
            <a:effectLst>
              <a:outerShdw blurRad="50800" dist="50800" dir="2700000" algn="tl" rotWithShape="0">
                <a:prstClr val="black">
                  <a:alpha val="40000"/>
                </a:prstClr>
              </a:outerShdw>
            </a:effectLst>
          </p:spPr>
        </p:pic>
        <p:sp>
          <p:nvSpPr>
            <p:cNvPr id="26" name="Content Placeholder 2"/>
            <p:cNvSpPr txBox="1">
              <a:spLocks/>
            </p:cNvSpPr>
            <p:nvPr/>
          </p:nvSpPr>
          <p:spPr>
            <a:xfrm>
              <a:off x="6081539" y="3001962"/>
              <a:ext cx="2467785" cy="457200"/>
            </a:xfrm>
            <a:prstGeom prst="rect">
              <a:avLst/>
            </a:prstGeom>
          </p:spPr>
          <p:txBody>
            <a:bodyPr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lnSpc>
                  <a:spcPct val="70000"/>
                </a:lnSpc>
                <a:spcBef>
                  <a:spcPts val="448"/>
                </a:spcBef>
                <a:buNone/>
              </a:pPr>
              <a:r>
                <a:rPr lang="en-US" sz="1867" dirty="0">
                  <a:solidFill>
                    <a:prstClr val="white"/>
                  </a:solidFill>
                </a:rPr>
                <a:t>Houston, TX</a:t>
              </a:r>
            </a:p>
            <a:p>
              <a:pPr marL="0" indent="0" algn="ctr" defTabSz="609585">
                <a:lnSpc>
                  <a:spcPct val="70000"/>
                </a:lnSpc>
                <a:spcBef>
                  <a:spcPts val="448"/>
                </a:spcBef>
                <a:buNone/>
              </a:pPr>
              <a:r>
                <a:rPr lang="en-US" sz="1867" dirty="0">
                  <a:solidFill>
                    <a:prstClr val="white"/>
                  </a:solidFill>
                </a:rPr>
                <a:t>Project Manager &amp; Engineer</a:t>
              </a:r>
            </a:p>
          </p:txBody>
        </p:sp>
        <p:grpSp>
          <p:nvGrpSpPr>
            <p:cNvPr id="32" name="Group 31">
              <a:extLst>
                <a:ext uri="{FF2B5EF4-FFF2-40B4-BE49-F238E27FC236}">
                  <a16:creationId xmlns:a16="http://schemas.microsoft.com/office/drawing/2014/main" id="{742F93FF-D0A0-46BB-9191-A73EB9D9A60D}"/>
                </a:ext>
              </a:extLst>
            </p:cNvPr>
            <p:cNvGrpSpPr/>
            <p:nvPr/>
          </p:nvGrpSpPr>
          <p:grpSpPr>
            <a:xfrm>
              <a:off x="6405229" y="3494713"/>
              <a:ext cx="1829465" cy="886393"/>
              <a:chOff x="6411222" y="3475747"/>
              <a:chExt cx="1829465" cy="969528"/>
            </a:xfrm>
          </p:grpSpPr>
          <p:sp>
            <p:nvSpPr>
              <p:cNvPr id="33" name="Rectangle 32"/>
              <p:cNvSpPr/>
              <p:nvPr/>
            </p:nvSpPr>
            <p:spPr>
              <a:xfrm>
                <a:off x="6411222" y="3965559"/>
                <a:ext cx="1828799" cy="479716"/>
              </a:xfrm>
              <a:prstGeom prst="rect">
                <a:avLst/>
              </a:prstGeom>
              <a:solidFill>
                <a:srgbClr val="BE0004"/>
              </a:solidFill>
              <a:ln>
                <a:solidFill>
                  <a:srgbClr val="FFFFFF"/>
                </a:solidFill>
              </a:ln>
            </p:spPr>
            <p:txBody>
              <a:bodyPr wrap="square" anchor="ctr" anchorCtr="0">
                <a:spAutoFit/>
              </a:bodyPr>
              <a:lstStyle/>
              <a:p>
                <a:pPr algn="ctr" defTabSz="609585"/>
                <a:r>
                  <a:rPr lang="en-US" sz="3200" b="1" dirty="0">
                    <a:solidFill>
                      <a:prstClr val="white"/>
                    </a:solidFill>
                    <a:latin typeface="Helvetica"/>
                    <a:cs typeface="Helvetica"/>
                  </a:rPr>
                  <a:t>$2,683</a:t>
                </a:r>
              </a:p>
            </p:txBody>
          </p:sp>
          <p:sp>
            <p:nvSpPr>
              <p:cNvPr id="44" name="Content Placeholder 2"/>
              <p:cNvSpPr txBox="1">
                <a:spLocks/>
              </p:cNvSpPr>
              <p:nvPr/>
            </p:nvSpPr>
            <p:spPr>
              <a:xfrm>
                <a:off x="6411887" y="3475747"/>
                <a:ext cx="1828800" cy="504446"/>
              </a:xfrm>
              <a:prstGeom prst="rect">
                <a:avLst/>
              </a:prstGeom>
              <a:solidFill>
                <a:srgbClr val="34526F"/>
              </a:solidFill>
              <a:ln>
                <a:solidFill>
                  <a:srgbClr val="FFFFFF"/>
                </a:solidFill>
              </a:ln>
            </p:spPr>
            <p:txBody>
              <a:bodyPr anchor="ctr"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1600" b="1" dirty="0">
                    <a:solidFill>
                      <a:prstClr val="white"/>
                    </a:solidFill>
                  </a:rPr>
                  <a:t>Average Monthly Cash</a:t>
                </a:r>
              </a:p>
            </p:txBody>
          </p:sp>
        </p:grpSp>
      </p:grpSp>
      <p:sp>
        <p:nvSpPr>
          <p:cNvPr id="23" name="TextBox 22"/>
          <p:cNvSpPr txBox="1"/>
          <p:nvPr/>
        </p:nvSpPr>
        <p:spPr>
          <a:xfrm>
            <a:off x="942912" y="5990132"/>
            <a:ext cx="10306176" cy="669414"/>
          </a:xfrm>
          <a:prstGeom prst="rect">
            <a:avLst/>
          </a:prstGeom>
          <a:noFill/>
        </p:spPr>
        <p:txBody>
          <a:bodyPr wrap="square" rtlCol="0">
            <a:spAutoFit/>
          </a:bodyPr>
          <a:lstStyle/>
          <a:p>
            <a:pPr algn="ctr" defTabSz="609585">
              <a:lnSpc>
                <a:spcPts val="1467"/>
              </a:lnSpc>
            </a:pPr>
            <a:r>
              <a:rPr lang="en-US" sz="1333" kern="1000" dirty="0">
                <a:solidFill>
                  <a:prstClr val="white">
                    <a:lumMod val="95000"/>
                  </a:prstClr>
                </a:solidFill>
                <a:latin typeface="Arial Narrow"/>
                <a:cs typeface="Arial Narrow"/>
              </a:rPr>
              <a:t>Monthly average is based on twelve-month total cash as of February 2024. From January 1 through December 31, 2023, Primerica paid cash flow to its </a:t>
            </a:r>
            <a:br>
              <a:rPr lang="en-US" sz="1333" kern="1000" dirty="0">
                <a:solidFill>
                  <a:prstClr val="white">
                    <a:lumMod val="95000"/>
                  </a:prstClr>
                </a:solidFill>
                <a:latin typeface="Arial Narrow"/>
                <a:cs typeface="Arial Narrow"/>
              </a:rPr>
            </a:br>
            <a:r>
              <a:rPr lang="en-US" sz="1333" kern="1000" dirty="0">
                <a:solidFill>
                  <a:prstClr val="white">
                    <a:lumMod val="95000"/>
                  </a:prstClr>
                </a:solidFill>
                <a:latin typeface="Arial Narrow"/>
                <a:cs typeface="Arial Narrow"/>
              </a:rPr>
              <a:t>North American sales force at an average of $7,185, which includes commissions paid on all lines of business to life licensed representatives. Figures include U.S. and Canadian dollars remaining in the local currency earned by the representative, not adjusted for exchange rates. </a:t>
            </a:r>
          </a:p>
        </p:txBody>
      </p:sp>
      <p:grpSp>
        <p:nvGrpSpPr>
          <p:cNvPr id="17" name="Group 16">
            <a:extLst>
              <a:ext uri="{FF2B5EF4-FFF2-40B4-BE49-F238E27FC236}">
                <a16:creationId xmlns:a16="http://schemas.microsoft.com/office/drawing/2014/main" id="{C59FC302-2192-3D7F-A027-3ECAE027E5AF}"/>
              </a:ext>
            </a:extLst>
          </p:cNvPr>
          <p:cNvGrpSpPr/>
          <p:nvPr/>
        </p:nvGrpSpPr>
        <p:grpSpPr>
          <a:xfrm>
            <a:off x="-258586" y="1027923"/>
            <a:ext cx="3475297" cy="4733712"/>
            <a:chOff x="464634" y="748044"/>
            <a:chExt cx="2817985" cy="3638123"/>
          </a:xfrm>
        </p:grpSpPr>
        <p:sp>
          <p:nvSpPr>
            <p:cNvPr id="40" name="Content Placeholder 2">
              <a:extLst>
                <a:ext uri="{FF2B5EF4-FFF2-40B4-BE49-F238E27FC236}">
                  <a16:creationId xmlns:a16="http://schemas.microsoft.com/office/drawing/2014/main" id="{AB968A6C-E08E-9447-8277-90FE383A6EA1}"/>
                </a:ext>
              </a:extLst>
            </p:cNvPr>
            <p:cNvSpPr txBox="1">
              <a:spLocks/>
            </p:cNvSpPr>
            <p:nvPr/>
          </p:nvSpPr>
          <p:spPr>
            <a:xfrm>
              <a:off x="464634" y="3008678"/>
              <a:ext cx="2743200" cy="457200"/>
            </a:xfrm>
            <a:prstGeom prst="rect">
              <a:avLst/>
            </a:prstGeom>
          </p:spPr>
          <p:txBody>
            <a:bodyPr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lnSpc>
                  <a:spcPct val="70000"/>
                </a:lnSpc>
                <a:buNone/>
              </a:pPr>
              <a:r>
                <a:rPr lang="en-US" sz="1867" dirty="0">
                  <a:solidFill>
                    <a:prstClr val="white"/>
                  </a:solidFill>
                </a:rPr>
                <a:t>Denver, CO</a:t>
              </a:r>
            </a:p>
            <a:p>
              <a:pPr marL="0" indent="0" algn="ctr" defTabSz="609585">
                <a:lnSpc>
                  <a:spcPct val="70000"/>
                </a:lnSpc>
                <a:buNone/>
              </a:pPr>
              <a:r>
                <a:rPr lang="en-US" sz="1867" dirty="0">
                  <a:solidFill>
                    <a:prstClr val="white"/>
                  </a:solidFill>
                </a:rPr>
                <a:t>Sales Associate</a:t>
              </a:r>
            </a:p>
          </p:txBody>
        </p:sp>
        <p:sp>
          <p:nvSpPr>
            <p:cNvPr id="41" name="TextBox 40">
              <a:extLst>
                <a:ext uri="{FF2B5EF4-FFF2-40B4-BE49-F238E27FC236}">
                  <a16:creationId xmlns:a16="http://schemas.microsoft.com/office/drawing/2014/main" id="{AF9A3FA7-E060-DD46-9C7A-2FEC7683ECED}"/>
                </a:ext>
              </a:extLst>
            </p:cNvPr>
            <p:cNvSpPr txBox="1"/>
            <p:nvPr/>
          </p:nvSpPr>
          <p:spPr>
            <a:xfrm>
              <a:off x="539419" y="2575593"/>
              <a:ext cx="2743200" cy="457200"/>
            </a:xfrm>
            <a:prstGeom prst="rect">
              <a:avLst/>
            </a:prstGeom>
            <a:noFill/>
          </p:spPr>
          <p:txBody>
            <a:bodyPr wrap="square" rtlCol="0" anchor="ctr" anchorCtr="0">
              <a:noAutofit/>
            </a:bodyPr>
            <a:lstStyle/>
            <a:p>
              <a:pPr algn="ctr" defTabSz="609585">
                <a:spcAft>
                  <a:spcPts val="800"/>
                </a:spcAft>
              </a:pPr>
              <a:r>
                <a:rPr lang="en-US" sz="2133" b="1" dirty="0">
                  <a:solidFill>
                    <a:prstClr val="white"/>
                  </a:solidFill>
                  <a:latin typeface="Helvetica"/>
                  <a:cs typeface="Helvetica"/>
                </a:rPr>
                <a:t>Mia &amp; Angel Gomez</a:t>
              </a:r>
            </a:p>
          </p:txBody>
        </p:sp>
        <p:pic>
          <p:nvPicPr>
            <p:cNvPr id="42" name="Picture 41">
              <a:extLst>
                <a:ext uri="{FF2B5EF4-FFF2-40B4-BE49-F238E27FC236}">
                  <a16:creationId xmlns:a16="http://schemas.microsoft.com/office/drawing/2014/main" id="{D184E2B3-24B1-4B48-8EC4-547B952DD6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4330" y="748044"/>
              <a:ext cx="1763808" cy="1703538"/>
            </a:xfrm>
            <a:prstGeom prst="ellipse">
              <a:avLst/>
            </a:prstGeom>
            <a:blipFill>
              <a:blip r:embed="rId5"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pic>
        <p:grpSp>
          <p:nvGrpSpPr>
            <p:cNvPr id="45" name="Group 44">
              <a:extLst>
                <a:ext uri="{FF2B5EF4-FFF2-40B4-BE49-F238E27FC236}">
                  <a16:creationId xmlns:a16="http://schemas.microsoft.com/office/drawing/2014/main" id="{95133F2F-A066-3F4E-A090-71DF014DE2B0}"/>
                </a:ext>
              </a:extLst>
            </p:cNvPr>
            <p:cNvGrpSpPr/>
            <p:nvPr/>
          </p:nvGrpSpPr>
          <p:grpSpPr>
            <a:xfrm>
              <a:off x="921209" y="3497234"/>
              <a:ext cx="1981614" cy="888933"/>
              <a:chOff x="3662274" y="3478957"/>
              <a:chExt cx="1981614" cy="970637"/>
            </a:xfrm>
          </p:grpSpPr>
          <p:sp>
            <p:nvSpPr>
              <p:cNvPr id="46" name="Rectangle 45">
                <a:extLst>
                  <a:ext uri="{FF2B5EF4-FFF2-40B4-BE49-F238E27FC236}">
                    <a16:creationId xmlns:a16="http://schemas.microsoft.com/office/drawing/2014/main" id="{53CA4E3F-EE29-AD46-A782-2BDBC5447E07}"/>
                  </a:ext>
                </a:extLst>
              </p:cNvPr>
              <p:cNvSpPr/>
              <p:nvPr/>
            </p:nvSpPr>
            <p:spPr>
              <a:xfrm>
                <a:off x="3662274" y="3958853"/>
                <a:ext cx="1980363" cy="490741"/>
              </a:xfrm>
              <a:prstGeom prst="rect">
                <a:avLst/>
              </a:prstGeom>
              <a:solidFill>
                <a:srgbClr val="BE0004"/>
              </a:solidFill>
              <a:ln>
                <a:solidFill>
                  <a:srgbClr val="FFFFFF"/>
                </a:solidFill>
              </a:ln>
            </p:spPr>
            <p:txBody>
              <a:bodyPr wrap="square" anchor="ctr" anchorCtr="0">
                <a:spAutoFit/>
              </a:bodyPr>
              <a:lstStyle/>
              <a:p>
                <a:pPr algn="ctr" defTabSz="609585"/>
                <a:r>
                  <a:rPr lang="en-US" sz="3200" b="1" dirty="0">
                    <a:solidFill>
                      <a:prstClr val="white"/>
                    </a:solidFill>
                    <a:latin typeface="Helvetica"/>
                    <a:cs typeface="Helvetica"/>
                  </a:rPr>
                  <a:t>$1,020</a:t>
                </a:r>
              </a:p>
            </p:txBody>
          </p:sp>
          <p:sp>
            <p:nvSpPr>
              <p:cNvPr id="47" name="Content Placeholder 2">
                <a:extLst>
                  <a:ext uri="{FF2B5EF4-FFF2-40B4-BE49-F238E27FC236}">
                    <a16:creationId xmlns:a16="http://schemas.microsoft.com/office/drawing/2014/main" id="{B6BFAEA3-3981-FF4D-9244-22424662FB04}"/>
                  </a:ext>
                </a:extLst>
              </p:cNvPr>
              <p:cNvSpPr txBox="1">
                <a:spLocks/>
              </p:cNvSpPr>
              <p:nvPr/>
            </p:nvSpPr>
            <p:spPr>
              <a:xfrm>
                <a:off x="3663524" y="3478957"/>
                <a:ext cx="1980364" cy="495471"/>
              </a:xfrm>
              <a:prstGeom prst="rect">
                <a:avLst/>
              </a:prstGeom>
              <a:solidFill>
                <a:srgbClr val="34526F"/>
              </a:solidFill>
              <a:ln>
                <a:solidFill>
                  <a:srgbClr val="FFFFFF"/>
                </a:solidFill>
              </a:ln>
            </p:spPr>
            <p:txBody>
              <a:bodyPr anchor="ctr"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1600" b="1" dirty="0">
                    <a:solidFill>
                      <a:prstClr val="white"/>
                    </a:solidFill>
                  </a:rPr>
                  <a:t> Average Monthly Cash</a:t>
                </a:r>
              </a:p>
            </p:txBody>
          </p:sp>
        </p:grpSp>
      </p:grpSp>
      <p:pic>
        <p:nvPicPr>
          <p:cNvPr id="2" name="Picture 1">
            <a:extLst>
              <a:ext uri="{FF2B5EF4-FFF2-40B4-BE49-F238E27FC236}">
                <a16:creationId xmlns:a16="http://schemas.microsoft.com/office/drawing/2014/main" id="{735393C3-F9C7-E993-492E-66E6FC318033}"/>
              </a:ext>
            </a:extLst>
          </p:cNvPr>
          <p:cNvPicPr>
            <a:picLocks noChangeAspect="1"/>
          </p:cNvPicPr>
          <p:nvPr/>
        </p:nvPicPr>
        <p:blipFill>
          <a:blip r:embed="rId6"/>
          <a:stretch>
            <a:fillRect/>
          </a:stretch>
        </p:blipFill>
        <p:spPr>
          <a:xfrm>
            <a:off x="8813079" y="902403"/>
            <a:ext cx="3378921" cy="5044956"/>
          </a:xfrm>
          <a:prstGeom prst="rect">
            <a:avLst/>
          </a:prstGeom>
        </p:spPr>
      </p:pic>
    </p:spTree>
    <p:extLst>
      <p:ext uri="{BB962C8B-B14F-4D97-AF65-F5344CB8AC3E}">
        <p14:creationId xmlns:p14="http://schemas.microsoft.com/office/powerpoint/2010/main" val="176290181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07"/>
            <a:ext cx="12192000" cy="6858000"/>
          </a:xfrm>
          <a:custGeom>
            <a:avLst/>
            <a:gdLst/>
            <a:ahLst/>
            <a:cxnLst/>
            <a:rect l="l" t="t" r="r" b="b"/>
            <a:pathLst>
              <a:path w="18288000" h="10287000">
                <a:moveTo>
                  <a:pt x="0" y="0"/>
                </a:moveTo>
                <a:lnTo>
                  <a:pt x="18288000" y="0"/>
                </a:lnTo>
                <a:lnTo>
                  <a:pt x="18288000" y="10287001"/>
                </a:lnTo>
                <a:lnTo>
                  <a:pt x="0" y="102870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6927" y="752587"/>
            <a:ext cx="12192000" cy="6105414"/>
            <a:chOff x="0" y="0"/>
            <a:chExt cx="24384000" cy="13827034"/>
          </a:xfrm>
        </p:grpSpPr>
        <p:sp>
          <p:nvSpPr>
            <p:cNvPr id="4" name="Freeform 4"/>
            <p:cNvSpPr/>
            <p:nvPr/>
          </p:nvSpPr>
          <p:spPr>
            <a:xfrm>
              <a:off x="0" y="0"/>
              <a:ext cx="24384000" cy="13826998"/>
            </a:xfrm>
            <a:custGeom>
              <a:avLst/>
              <a:gdLst/>
              <a:ahLst/>
              <a:cxnLst/>
              <a:rect l="l" t="t" r="r" b="b"/>
              <a:pathLst>
                <a:path w="24384000" h="13826998">
                  <a:moveTo>
                    <a:pt x="0" y="0"/>
                  </a:moveTo>
                  <a:lnTo>
                    <a:pt x="24384000" y="0"/>
                  </a:lnTo>
                  <a:lnTo>
                    <a:pt x="24384000" y="13826998"/>
                  </a:lnTo>
                  <a:lnTo>
                    <a:pt x="0" y="13826998"/>
                  </a:lnTo>
                  <a:lnTo>
                    <a:pt x="0" y="0"/>
                  </a:lnTo>
                  <a:close/>
                </a:path>
              </a:pathLst>
            </a:custGeom>
            <a:blipFill>
              <a:blip r:embed="rId4"/>
              <a:stretch>
                <a:fillRect t="-13" b="-13"/>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5329024" y="1015109"/>
            <a:ext cx="2048958" cy="2044271"/>
            <a:chOff x="0" y="0"/>
            <a:chExt cx="4738638" cy="4727800"/>
          </a:xfrm>
        </p:grpSpPr>
        <p:sp>
          <p:nvSpPr>
            <p:cNvPr id="6" name="Freeform 6"/>
            <p:cNvSpPr/>
            <p:nvPr/>
          </p:nvSpPr>
          <p:spPr>
            <a:xfrm>
              <a:off x="0" y="0"/>
              <a:ext cx="4738624" cy="4727755"/>
            </a:xfrm>
            <a:custGeom>
              <a:avLst/>
              <a:gdLst/>
              <a:ahLst/>
              <a:cxnLst/>
              <a:rect l="l" t="t" r="r" b="b"/>
              <a:pathLst>
                <a:path w="4738624" h="4727755">
                  <a:moveTo>
                    <a:pt x="0" y="0"/>
                  </a:moveTo>
                  <a:lnTo>
                    <a:pt x="4738624" y="0"/>
                  </a:lnTo>
                  <a:lnTo>
                    <a:pt x="4738624" y="4727755"/>
                  </a:lnTo>
                  <a:lnTo>
                    <a:pt x="0" y="4727755"/>
                  </a:lnTo>
                  <a:lnTo>
                    <a:pt x="0" y="0"/>
                  </a:lnTo>
                  <a:close/>
                </a:path>
              </a:pathLst>
            </a:custGeom>
            <a:blipFill>
              <a:blip r:embed="rId5"/>
              <a:stretch>
                <a:fillRect l="-20126" t="-8610" r="-16435"/>
              </a:stretch>
            </a:blipFill>
          </p:spPr>
          <p:txBody>
            <a:bodyPr/>
            <a:lstStyle/>
            <a:p>
              <a:pPr defTabSz="609630"/>
              <a:endParaRPr lang="en-US" sz="1200">
                <a:solidFill>
                  <a:prstClr val="black"/>
                </a:solidFill>
                <a:latin typeface="Calibri"/>
              </a:endParaRPr>
            </a:p>
          </p:txBody>
        </p:sp>
      </p:grpSp>
      <p:grpSp>
        <p:nvGrpSpPr>
          <p:cNvPr id="7" name="Group 7"/>
          <p:cNvGrpSpPr/>
          <p:nvPr/>
        </p:nvGrpSpPr>
        <p:grpSpPr>
          <a:xfrm>
            <a:off x="2686683" y="4386364"/>
            <a:ext cx="2439924" cy="609727"/>
            <a:chOff x="0" y="0"/>
            <a:chExt cx="4879848" cy="1219455"/>
          </a:xfrm>
        </p:grpSpPr>
        <p:sp>
          <p:nvSpPr>
            <p:cNvPr id="8" name="Freeform 8"/>
            <p:cNvSpPr/>
            <p:nvPr/>
          </p:nvSpPr>
          <p:spPr>
            <a:xfrm>
              <a:off x="0" y="0"/>
              <a:ext cx="4879848" cy="1219454"/>
            </a:xfrm>
            <a:custGeom>
              <a:avLst/>
              <a:gdLst/>
              <a:ahLst/>
              <a:cxnLst/>
              <a:rect l="l" t="t" r="r" b="b"/>
              <a:pathLst>
                <a:path w="4879848" h="1219454">
                  <a:moveTo>
                    <a:pt x="1524" y="0"/>
                  </a:moveTo>
                  <a:lnTo>
                    <a:pt x="4878324" y="0"/>
                  </a:lnTo>
                  <a:cubicBezTo>
                    <a:pt x="4879213" y="0"/>
                    <a:pt x="4879848" y="762"/>
                    <a:pt x="4879848" y="1524"/>
                  </a:cubicBezTo>
                  <a:lnTo>
                    <a:pt x="4879848" y="1217930"/>
                  </a:lnTo>
                  <a:cubicBezTo>
                    <a:pt x="4879848" y="1218819"/>
                    <a:pt x="4879086" y="1219454"/>
                    <a:pt x="4878324" y="1219454"/>
                  </a:cubicBezTo>
                  <a:lnTo>
                    <a:pt x="1524" y="1219454"/>
                  </a:lnTo>
                  <a:cubicBezTo>
                    <a:pt x="635" y="1219454"/>
                    <a:pt x="0" y="1218692"/>
                    <a:pt x="0" y="1217930"/>
                  </a:cubicBezTo>
                  <a:lnTo>
                    <a:pt x="0" y="1524"/>
                  </a:lnTo>
                  <a:cubicBezTo>
                    <a:pt x="0" y="635"/>
                    <a:pt x="762" y="0"/>
                    <a:pt x="1524" y="0"/>
                  </a:cubicBezTo>
                  <a:moveTo>
                    <a:pt x="1524" y="3048"/>
                  </a:moveTo>
                  <a:lnTo>
                    <a:pt x="1524" y="1524"/>
                  </a:lnTo>
                  <a:lnTo>
                    <a:pt x="3048" y="1524"/>
                  </a:lnTo>
                  <a:lnTo>
                    <a:pt x="3048" y="1217930"/>
                  </a:lnTo>
                  <a:lnTo>
                    <a:pt x="1524" y="1217930"/>
                  </a:lnTo>
                  <a:lnTo>
                    <a:pt x="1524" y="1216406"/>
                  </a:lnTo>
                  <a:lnTo>
                    <a:pt x="4878324" y="1216406"/>
                  </a:lnTo>
                  <a:lnTo>
                    <a:pt x="4878324" y="1217930"/>
                  </a:lnTo>
                  <a:lnTo>
                    <a:pt x="4876800" y="1217930"/>
                  </a:lnTo>
                  <a:lnTo>
                    <a:pt x="4876800" y="1524"/>
                  </a:lnTo>
                  <a:lnTo>
                    <a:pt x="4878324" y="1524"/>
                  </a:lnTo>
                  <a:lnTo>
                    <a:pt x="4878324" y="3048"/>
                  </a:lnTo>
                  <a:lnTo>
                    <a:pt x="1524" y="3048"/>
                  </a:lnTo>
                  <a:close/>
                </a:path>
              </a:pathLst>
            </a:custGeom>
            <a:solidFill>
              <a:srgbClr val="FFFFFF"/>
            </a:solidFill>
          </p:spPr>
          <p:txBody>
            <a:bodyPr/>
            <a:lstStyle/>
            <a:p>
              <a:pPr defTabSz="609630"/>
              <a:endParaRPr lang="en-US" sz="1200">
                <a:solidFill>
                  <a:prstClr val="black"/>
                </a:solidFill>
                <a:latin typeface="Calibri"/>
              </a:endParaRPr>
            </a:p>
          </p:txBody>
        </p:sp>
      </p:grpSp>
      <p:grpSp>
        <p:nvGrpSpPr>
          <p:cNvPr id="9" name="Group 9"/>
          <p:cNvGrpSpPr/>
          <p:nvPr/>
        </p:nvGrpSpPr>
        <p:grpSpPr>
          <a:xfrm>
            <a:off x="2683108" y="4359520"/>
            <a:ext cx="2108620" cy="509374"/>
            <a:chOff x="0" y="0"/>
            <a:chExt cx="4217240" cy="1018748"/>
          </a:xfrm>
        </p:grpSpPr>
        <p:sp>
          <p:nvSpPr>
            <p:cNvPr id="10" name="Freeform 10"/>
            <p:cNvSpPr/>
            <p:nvPr/>
          </p:nvSpPr>
          <p:spPr>
            <a:xfrm>
              <a:off x="0" y="0"/>
              <a:ext cx="4217240" cy="1018749"/>
            </a:xfrm>
            <a:custGeom>
              <a:avLst/>
              <a:gdLst/>
              <a:ahLst/>
              <a:cxnLst/>
              <a:rect l="l" t="t" r="r" b="b"/>
              <a:pathLst>
                <a:path w="4217240" h="1018749">
                  <a:moveTo>
                    <a:pt x="0" y="0"/>
                  </a:moveTo>
                  <a:lnTo>
                    <a:pt x="4217240" y="0"/>
                  </a:lnTo>
                  <a:lnTo>
                    <a:pt x="4217240" y="1018749"/>
                  </a:lnTo>
                  <a:lnTo>
                    <a:pt x="0" y="1018749"/>
                  </a:lnTo>
                  <a:close/>
                </a:path>
              </a:pathLst>
            </a:custGeom>
            <a:solidFill>
              <a:srgbClr val="DBBC49"/>
            </a:solidFill>
          </p:spPr>
          <p:txBody>
            <a:bodyPr/>
            <a:lstStyle/>
            <a:p>
              <a:pPr defTabSz="609630"/>
              <a:endParaRPr lang="en-US" sz="1200">
                <a:solidFill>
                  <a:prstClr val="black"/>
                </a:solidFill>
                <a:latin typeface="Calibri"/>
              </a:endParaRPr>
            </a:p>
          </p:txBody>
        </p:sp>
      </p:grpSp>
      <p:grpSp>
        <p:nvGrpSpPr>
          <p:cNvPr id="11" name="Group 11"/>
          <p:cNvGrpSpPr/>
          <p:nvPr/>
        </p:nvGrpSpPr>
        <p:grpSpPr>
          <a:xfrm>
            <a:off x="5307610" y="4371265"/>
            <a:ext cx="2091785" cy="482600"/>
            <a:chOff x="0" y="0"/>
            <a:chExt cx="4183569" cy="965200"/>
          </a:xfrm>
        </p:grpSpPr>
        <p:sp>
          <p:nvSpPr>
            <p:cNvPr id="12" name="Freeform 12"/>
            <p:cNvSpPr/>
            <p:nvPr/>
          </p:nvSpPr>
          <p:spPr>
            <a:xfrm>
              <a:off x="0" y="0"/>
              <a:ext cx="4183568" cy="965200"/>
            </a:xfrm>
            <a:custGeom>
              <a:avLst/>
              <a:gdLst/>
              <a:ahLst/>
              <a:cxnLst/>
              <a:rect l="l" t="t" r="r" b="b"/>
              <a:pathLst>
                <a:path w="4183568" h="965200">
                  <a:moveTo>
                    <a:pt x="0" y="0"/>
                  </a:moveTo>
                  <a:lnTo>
                    <a:pt x="4183568" y="0"/>
                  </a:lnTo>
                  <a:lnTo>
                    <a:pt x="4183568" y="965200"/>
                  </a:lnTo>
                  <a:lnTo>
                    <a:pt x="0" y="965200"/>
                  </a:lnTo>
                  <a:close/>
                </a:path>
              </a:pathLst>
            </a:custGeom>
            <a:solidFill>
              <a:srgbClr val="DBBC49"/>
            </a:solidFill>
          </p:spPr>
          <p:txBody>
            <a:bodyPr/>
            <a:lstStyle/>
            <a:p>
              <a:pPr defTabSz="609630"/>
              <a:endParaRPr lang="en-US" sz="1200">
                <a:solidFill>
                  <a:prstClr val="black"/>
                </a:solidFill>
                <a:latin typeface="Calibri"/>
              </a:endParaRPr>
            </a:p>
          </p:txBody>
        </p:sp>
      </p:grpSp>
      <p:grpSp>
        <p:nvGrpSpPr>
          <p:cNvPr id="13" name="Group 13"/>
          <p:cNvGrpSpPr/>
          <p:nvPr/>
        </p:nvGrpSpPr>
        <p:grpSpPr>
          <a:xfrm>
            <a:off x="96568" y="973193"/>
            <a:ext cx="2090003" cy="2086187"/>
            <a:chOff x="0" y="0"/>
            <a:chExt cx="4703488" cy="4694902"/>
          </a:xfrm>
        </p:grpSpPr>
        <p:sp>
          <p:nvSpPr>
            <p:cNvPr id="14" name="Freeform 14"/>
            <p:cNvSpPr/>
            <p:nvPr/>
          </p:nvSpPr>
          <p:spPr>
            <a:xfrm>
              <a:off x="0" y="0"/>
              <a:ext cx="4703445" cy="4694936"/>
            </a:xfrm>
            <a:custGeom>
              <a:avLst/>
              <a:gdLst/>
              <a:ahLst/>
              <a:cxnLst/>
              <a:rect l="l" t="t" r="r" b="b"/>
              <a:pathLst>
                <a:path w="4703445" h="4694936">
                  <a:moveTo>
                    <a:pt x="0" y="0"/>
                  </a:moveTo>
                  <a:lnTo>
                    <a:pt x="4703445" y="0"/>
                  </a:lnTo>
                  <a:lnTo>
                    <a:pt x="4703445" y="4694936"/>
                  </a:lnTo>
                  <a:lnTo>
                    <a:pt x="0" y="4694936"/>
                  </a:lnTo>
                  <a:lnTo>
                    <a:pt x="0" y="0"/>
                  </a:lnTo>
                  <a:close/>
                </a:path>
              </a:pathLst>
            </a:custGeom>
            <a:blipFill>
              <a:blip r:embed="rId6"/>
              <a:stretch>
                <a:fillRect l="-36020" t="-10348" r="-33808" b="-3131"/>
              </a:stretch>
            </a:blipFill>
          </p:spPr>
          <p:txBody>
            <a:bodyPr/>
            <a:lstStyle/>
            <a:p>
              <a:pPr defTabSz="609630"/>
              <a:endParaRPr lang="en-US" sz="1200">
                <a:solidFill>
                  <a:prstClr val="black"/>
                </a:solidFill>
                <a:latin typeface="Calibri"/>
              </a:endParaRPr>
            </a:p>
          </p:txBody>
        </p:sp>
      </p:grpSp>
      <p:grpSp>
        <p:nvGrpSpPr>
          <p:cNvPr id="15" name="Group 15"/>
          <p:cNvGrpSpPr/>
          <p:nvPr/>
        </p:nvGrpSpPr>
        <p:grpSpPr>
          <a:xfrm>
            <a:off x="107311" y="4359520"/>
            <a:ext cx="2109016" cy="545431"/>
            <a:chOff x="0" y="0"/>
            <a:chExt cx="4496309" cy="1162830"/>
          </a:xfrm>
        </p:grpSpPr>
        <p:sp>
          <p:nvSpPr>
            <p:cNvPr id="16" name="Freeform 16"/>
            <p:cNvSpPr/>
            <p:nvPr/>
          </p:nvSpPr>
          <p:spPr>
            <a:xfrm>
              <a:off x="0" y="0"/>
              <a:ext cx="4496309" cy="1162830"/>
            </a:xfrm>
            <a:custGeom>
              <a:avLst/>
              <a:gdLst/>
              <a:ahLst/>
              <a:cxnLst/>
              <a:rect l="l" t="t" r="r" b="b"/>
              <a:pathLst>
                <a:path w="4496309" h="1162830">
                  <a:moveTo>
                    <a:pt x="0" y="0"/>
                  </a:moveTo>
                  <a:lnTo>
                    <a:pt x="4496309" y="0"/>
                  </a:lnTo>
                  <a:lnTo>
                    <a:pt x="4496309" y="1162830"/>
                  </a:lnTo>
                  <a:lnTo>
                    <a:pt x="0" y="1162830"/>
                  </a:lnTo>
                  <a:close/>
                </a:path>
              </a:pathLst>
            </a:custGeom>
            <a:solidFill>
              <a:srgbClr val="DBBC49"/>
            </a:solidFill>
          </p:spPr>
          <p:txBody>
            <a:bodyPr/>
            <a:lstStyle/>
            <a:p>
              <a:pPr defTabSz="609630"/>
              <a:endParaRPr lang="en-US" sz="1200">
                <a:solidFill>
                  <a:prstClr val="black"/>
                </a:solidFill>
                <a:latin typeface="Calibri"/>
              </a:endParaRPr>
            </a:p>
          </p:txBody>
        </p:sp>
      </p:grpSp>
      <p:grpSp>
        <p:nvGrpSpPr>
          <p:cNvPr id="17" name="Group 17"/>
          <p:cNvGrpSpPr/>
          <p:nvPr/>
        </p:nvGrpSpPr>
        <p:grpSpPr>
          <a:xfrm>
            <a:off x="171015" y="5344342"/>
            <a:ext cx="2439924" cy="420865"/>
            <a:chOff x="0" y="0"/>
            <a:chExt cx="4879848" cy="841729"/>
          </a:xfrm>
        </p:grpSpPr>
        <p:sp>
          <p:nvSpPr>
            <p:cNvPr id="18" name="Freeform 18"/>
            <p:cNvSpPr/>
            <p:nvPr/>
          </p:nvSpPr>
          <p:spPr>
            <a:xfrm>
              <a:off x="0" y="0"/>
              <a:ext cx="4879848" cy="841730"/>
            </a:xfrm>
            <a:custGeom>
              <a:avLst/>
              <a:gdLst/>
              <a:ahLst/>
              <a:cxnLst/>
              <a:rect l="l" t="t" r="r" b="b"/>
              <a:pathLst>
                <a:path w="4879848" h="841730">
                  <a:moveTo>
                    <a:pt x="1524" y="0"/>
                  </a:moveTo>
                  <a:lnTo>
                    <a:pt x="4878324" y="0"/>
                  </a:lnTo>
                  <a:cubicBezTo>
                    <a:pt x="4879213" y="0"/>
                    <a:pt x="4879848" y="529"/>
                    <a:pt x="4879848" y="1057"/>
                  </a:cubicBezTo>
                  <a:lnTo>
                    <a:pt x="4879848" y="840672"/>
                  </a:lnTo>
                  <a:cubicBezTo>
                    <a:pt x="4879848" y="841289"/>
                    <a:pt x="4879086" y="841730"/>
                    <a:pt x="4878324" y="841730"/>
                  </a:cubicBezTo>
                  <a:lnTo>
                    <a:pt x="1524" y="841730"/>
                  </a:lnTo>
                  <a:cubicBezTo>
                    <a:pt x="635" y="841730"/>
                    <a:pt x="0" y="841201"/>
                    <a:pt x="0" y="840672"/>
                  </a:cubicBezTo>
                  <a:lnTo>
                    <a:pt x="0" y="1057"/>
                  </a:lnTo>
                  <a:cubicBezTo>
                    <a:pt x="0" y="441"/>
                    <a:pt x="762" y="0"/>
                    <a:pt x="1524" y="0"/>
                  </a:cubicBezTo>
                  <a:moveTo>
                    <a:pt x="1524" y="2115"/>
                  </a:moveTo>
                  <a:lnTo>
                    <a:pt x="1524" y="1057"/>
                  </a:lnTo>
                  <a:lnTo>
                    <a:pt x="3048" y="1057"/>
                  </a:lnTo>
                  <a:lnTo>
                    <a:pt x="3048" y="840672"/>
                  </a:lnTo>
                  <a:lnTo>
                    <a:pt x="1524" y="840672"/>
                  </a:lnTo>
                  <a:lnTo>
                    <a:pt x="1524" y="839615"/>
                  </a:lnTo>
                  <a:lnTo>
                    <a:pt x="4878324" y="839615"/>
                  </a:lnTo>
                  <a:lnTo>
                    <a:pt x="4878324" y="840672"/>
                  </a:lnTo>
                  <a:lnTo>
                    <a:pt x="4876800" y="840672"/>
                  </a:lnTo>
                  <a:lnTo>
                    <a:pt x="4876800" y="1057"/>
                  </a:lnTo>
                  <a:lnTo>
                    <a:pt x="4878324" y="1057"/>
                  </a:lnTo>
                  <a:lnTo>
                    <a:pt x="4878324" y="2115"/>
                  </a:lnTo>
                  <a:lnTo>
                    <a:pt x="1524" y="2115"/>
                  </a:lnTo>
                  <a:close/>
                </a:path>
              </a:pathLst>
            </a:custGeom>
            <a:solidFill>
              <a:srgbClr val="FFFFFF"/>
            </a:solidFill>
          </p:spPr>
          <p:txBody>
            <a:bodyPr/>
            <a:lstStyle/>
            <a:p>
              <a:pPr defTabSz="609630"/>
              <a:endParaRPr lang="en-US" sz="1200">
                <a:solidFill>
                  <a:prstClr val="black"/>
                </a:solidFill>
                <a:latin typeface="Calibri"/>
              </a:endParaRPr>
            </a:p>
          </p:txBody>
        </p:sp>
      </p:grpSp>
      <p:grpSp>
        <p:nvGrpSpPr>
          <p:cNvPr id="19" name="Group 19"/>
          <p:cNvGrpSpPr/>
          <p:nvPr/>
        </p:nvGrpSpPr>
        <p:grpSpPr>
          <a:xfrm>
            <a:off x="2769751" y="999820"/>
            <a:ext cx="2073795" cy="2059561"/>
            <a:chOff x="0" y="0"/>
            <a:chExt cx="4738638" cy="4706112"/>
          </a:xfrm>
        </p:grpSpPr>
        <p:sp>
          <p:nvSpPr>
            <p:cNvPr id="20" name="Freeform 20"/>
            <p:cNvSpPr/>
            <p:nvPr/>
          </p:nvSpPr>
          <p:spPr>
            <a:xfrm>
              <a:off x="0" y="0"/>
              <a:ext cx="4738624" cy="4706112"/>
            </a:xfrm>
            <a:custGeom>
              <a:avLst/>
              <a:gdLst/>
              <a:ahLst/>
              <a:cxnLst/>
              <a:rect l="l" t="t" r="r" b="b"/>
              <a:pathLst>
                <a:path w="4738624" h="4706112">
                  <a:moveTo>
                    <a:pt x="0" y="0"/>
                  </a:moveTo>
                  <a:lnTo>
                    <a:pt x="4738624" y="0"/>
                  </a:lnTo>
                  <a:lnTo>
                    <a:pt x="4738624" y="4706112"/>
                  </a:lnTo>
                  <a:lnTo>
                    <a:pt x="0" y="4706112"/>
                  </a:lnTo>
                  <a:lnTo>
                    <a:pt x="0" y="0"/>
                  </a:lnTo>
                  <a:close/>
                </a:path>
              </a:pathLst>
            </a:custGeom>
            <a:blipFill>
              <a:blip r:embed="rId7"/>
              <a:stretch>
                <a:fillRect l="-783" t="-1315" r="-13464" b="-75515"/>
              </a:stretch>
            </a:blipFill>
          </p:spPr>
          <p:txBody>
            <a:bodyPr/>
            <a:lstStyle/>
            <a:p>
              <a:pPr defTabSz="609630"/>
              <a:endParaRPr lang="en-US" sz="1200">
                <a:solidFill>
                  <a:prstClr val="black"/>
                </a:solidFill>
                <a:latin typeface="Calibri"/>
              </a:endParaRPr>
            </a:p>
          </p:txBody>
        </p:sp>
      </p:grpSp>
      <p:grpSp>
        <p:nvGrpSpPr>
          <p:cNvPr id="21" name="Group 21"/>
          <p:cNvGrpSpPr/>
          <p:nvPr/>
        </p:nvGrpSpPr>
        <p:grpSpPr>
          <a:xfrm>
            <a:off x="7753916" y="1035592"/>
            <a:ext cx="2048958" cy="2044271"/>
            <a:chOff x="0" y="0"/>
            <a:chExt cx="4738638" cy="4727800"/>
          </a:xfrm>
        </p:grpSpPr>
        <p:sp>
          <p:nvSpPr>
            <p:cNvPr id="22" name="Freeform 22"/>
            <p:cNvSpPr/>
            <p:nvPr/>
          </p:nvSpPr>
          <p:spPr>
            <a:xfrm>
              <a:off x="0" y="0"/>
              <a:ext cx="4738624" cy="4727800"/>
            </a:xfrm>
            <a:custGeom>
              <a:avLst/>
              <a:gdLst/>
              <a:ahLst/>
              <a:cxnLst/>
              <a:rect l="l" t="t" r="r" b="b"/>
              <a:pathLst>
                <a:path w="4738624" h="4727800">
                  <a:moveTo>
                    <a:pt x="0" y="0"/>
                  </a:moveTo>
                  <a:lnTo>
                    <a:pt x="4738624" y="0"/>
                  </a:lnTo>
                  <a:lnTo>
                    <a:pt x="4738624" y="4727800"/>
                  </a:lnTo>
                  <a:lnTo>
                    <a:pt x="0" y="4727800"/>
                  </a:lnTo>
                  <a:lnTo>
                    <a:pt x="0" y="0"/>
                  </a:lnTo>
                  <a:close/>
                </a:path>
              </a:pathLst>
            </a:custGeom>
            <a:blipFill>
              <a:blip r:embed="rId8"/>
              <a:stretch>
                <a:fillRect l="-108390" t="-95035" r="-96162" b="-381814"/>
              </a:stretch>
            </a:blipFill>
          </p:spPr>
          <p:txBody>
            <a:bodyPr/>
            <a:lstStyle/>
            <a:p>
              <a:pPr defTabSz="609630"/>
              <a:endParaRPr lang="en-US" sz="1200">
                <a:solidFill>
                  <a:prstClr val="black"/>
                </a:solidFill>
                <a:latin typeface="Calibri"/>
              </a:endParaRPr>
            </a:p>
          </p:txBody>
        </p:sp>
      </p:grpSp>
      <p:grpSp>
        <p:nvGrpSpPr>
          <p:cNvPr id="23" name="Group 23"/>
          <p:cNvGrpSpPr/>
          <p:nvPr/>
        </p:nvGrpSpPr>
        <p:grpSpPr>
          <a:xfrm>
            <a:off x="7753916" y="4386293"/>
            <a:ext cx="2048958" cy="482600"/>
            <a:chOff x="0" y="0"/>
            <a:chExt cx="4097915" cy="965200"/>
          </a:xfrm>
        </p:grpSpPr>
        <p:sp>
          <p:nvSpPr>
            <p:cNvPr id="24" name="Freeform 24"/>
            <p:cNvSpPr/>
            <p:nvPr/>
          </p:nvSpPr>
          <p:spPr>
            <a:xfrm>
              <a:off x="0" y="0"/>
              <a:ext cx="4097915" cy="965200"/>
            </a:xfrm>
            <a:custGeom>
              <a:avLst/>
              <a:gdLst/>
              <a:ahLst/>
              <a:cxnLst/>
              <a:rect l="l" t="t" r="r" b="b"/>
              <a:pathLst>
                <a:path w="4097915" h="965200">
                  <a:moveTo>
                    <a:pt x="0" y="0"/>
                  </a:moveTo>
                  <a:lnTo>
                    <a:pt x="4097915" y="0"/>
                  </a:lnTo>
                  <a:lnTo>
                    <a:pt x="4097915" y="965200"/>
                  </a:lnTo>
                  <a:lnTo>
                    <a:pt x="0" y="965200"/>
                  </a:lnTo>
                  <a:close/>
                </a:path>
              </a:pathLst>
            </a:custGeom>
            <a:solidFill>
              <a:srgbClr val="DBBC49"/>
            </a:solidFill>
          </p:spPr>
          <p:txBody>
            <a:bodyPr/>
            <a:lstStyle/>
            <a:p>
              <a:pPr defTabSz="609630"/>
              <a:endParaRPr lang="en-US" sz="1200">
                <a:solidFill>
                  <a:prstClr val="black"/>
                </a:solidFill>
                <a:latin typeface="Calibri"/>
              </a:endParaRPr>
            </a:p>
          </p:txBody>
        </p:sp>
      </p:grpSp>
      <p:grpSp>
        <p:nvGrpSpPr>
          <p:cNvPr id="25" name="Group 25"/>
          <p:cNvGrpSpPr/>
          <p:nvPr/>
        </p:nvGrpSpPr>
        <p:grpSpPr>
          <a:xfrm>
            <a:off x="10178809" y="1015109"/>
            <a:ext cx="2014089" cy="2044271"/>
            <a:chOff x="0" y="0"/>
            <a:chExt cx="4657996" cy="4727800"/>
          </a:xfrm>
        </p:grpSpPr>
        <p:sp>
          <p:nvSpPr>
            <p:cNvPr id="26" name="Freeform 26"/>
            <p:cNvSpPr/>
            <p:nvPr/>
          </p:nvSpPr>
          <p:spPr>
            <a:xfrm>
              <a:off x="0" y="0"/>
              <a:ext cx="4657982" cy="4727800"/>
            </a:xfrm>
            <a:custGeom>
              <a:avLst/>
              <a:gdLst/>
              <a:ahLst/>
              <a:cxnLst/>
              <a:rect l="l" t="t" r="r" b="b"/>
              <a:pathLst>
                <a:path w="4657982" h="4727800">
                  <a:moveTo>
                    <a:pt x="0" y="0"/>
                  </a:moveTo>
                  <a:lnTo>
                    <a:pt x="4657982" y="0"/>
                  </a:lnTo>
                  <a:lnTo>
                    <a:pt x="4657982" y="4727800"/>
                  </a:lnTo>
                  <a:lnTo>
                    <a:pt x="0" y="4727800"/>
                  </a:lnTo>
                  <a:lnTo>
                    <a:pt x="0" y="0"/>
                  </a:lnTo>
                  <a:close/>
                </a:path>
              </a:pathLst>
            </a:custGeom>
            <a:blipFill>
              <a:blip r:embed="rId9"/>
              <a:stretch>
                <a:fillRect l="-843" r="-843"/>
              </a:stretch>
            </a:blipFill>
          </p:spPr>
          <p:txBody>
            <a:bodyPr/>
            <a:lstStyle/>
            <a:p>
              <a:pPr defTabSz="609630"/>
              <a:endParaRPr lang="en-US" sz="1200">
                <a:solidFill>
                  <a:prstClr val="black"/>
                </a:solidFill>
                <a:latin typeface="Calibri"/>
              </a:endParaRPr>
            </a:p>
          </p:txBody>
        </p:sp>
      </p:grpSp>
      <p:grpSp>
        <p:nvGrpSpPr>
          <p:cNvPr id="27" name="Group 27"/>
          <p:cNvGrpSpPr/>
          <p:nvPr/>
        </p:nvGrpSpPr>
        <p:grpSpPr>
          <a:xfrm>
            <a:off x="10060966" y="4399715"/>
            <a:ext cx="2096144" cy="482600"/>
            <a:chOff x="0" y="0"/>
            <a:chExt cx="4192287" cy="965200"/>
          </a:xfrm>
        </p:grpSpPr>
        <p:sp>
          <p:nvSpPr>
            <p:cNvPr id="28" name="Freeform 28"/>
            <p:cNvSpPr/>
            <p:nvPr/>
          </p:nvSpPr>
          <p:spPr>
            <a:xfrm>
              <a:off x="0" y="0"/>
              <a:ext cx="4192286" cy="965200"/>
            </a:xfrm>
            <a:custGeom>
              <a:avLst/>
              <a:gdLst/>
              <a:ahLst/>
              <a:cxnLst/>
              <a:rect l="l" t="t" r="r" b="b"/>
              <a:pathLst>
                <a:path w="4192286" h="965200">
                  <a:moveTo>
                    <a:pt x="0" y="0"/>
                  </a:moveTo>
                  <a:lnTo>
                    <a:pt x="4192286" y="0"/>
                  </a:lnTo>
                  <a:lnTo>
                    <a:pt x="4192286" y="965200"/>
                  </a:lnTo>
                  <a:lnTo>
                    <a:pt x="0" y="965200"/>
                  </a:lnTo>
                  <a:close/>
                </a:path>
              </a:pathLst>
            </a:custGeom>
            <a:solidFill>
              <a:srgbClr val="DBBC49"/>
            </a:solidFill>
          </p:spPr>
          <p:txBody>
            <a:bodyPr/>
            <a:lstStyle/>
            <a:p>
              <a:pPr defTabSz="609630"/>
              <a:endParaRPr lang="en-US" sz="1200">
                <a:solidFill>
                  <a:prstClr val="black"/>
                </a:solidFill>
                <a:latin typeface="Calibri"/>
              </a:endParaRPr>
            </a:p>
          </p:txBody>
        </p:sp>
      </p:grpSp>
      <p:sp>
        <p:nvSpPr>
          <p:cNvPr id="29" name="TextBox 29"/>
          <p:cNvSpPr txBox="1"/>
          <p:nvPr/>
        </p:nvSpPr>
        <p:spPr>
          <a:xfrm>
            <a:off x="170843" y="4374316"/>
            <a:ext cx="1823803" cy="487313"/>
          </a:xfrm>
          <a:prstGeom prst="rect">
            <a:avLst/>
          </a:prstGeom>
        </p:spPr>
        <p:txBody>
          <a:bodyPr lIns="0" tIns="0" rIns="0" bIns="0" rtlCol="0" anchor="t">
            <a:spAutoFit/>
          </a:bodyPr>
          <a:lstStyle/>
          <a:p>
            <a:pPr algn="ctr" defTabSz="609630">
              <a:lnSpc>
                <a:spcPts val="3840"/>
              </a:lnSpc>
            </a:pPr>
            <a:r>
              <a:rPr lang="en-US" sz="3200" b="1">
                <a:solidFill>
                  <a:srgbClr val="FFFFFF"/>
                </a:solidFill>
                <a:latin typeface="Helvetica Bold"/>
                <a:ea typeface="Helvetica Bold"/>
                <a:cs typeface="Helvetica Bold"/>
                <a:sym typeface="Helvetica Bold"/>
              </a:rPr>
              <a:t>$800,000</a:t>
            </a:r>
          </a:p>
        </p:txBody>
      </p:sp>
      <p:sp>
        <p:nvSpPr>
          <p:cNvPr id="30" name="TextBox 30"/>
          <p:cNvSpPr txBox="1"/>
          <p:nvPr/>
        </p:nvSpPr>
        <p:spPr>
          <a:xfrm>
            <a:off x="5126607" y="4374316"/>
            <a:ext cx="2393243" cy="487313"/>
          </a:xfrm>
          <a:prstGeom prst="rect">
            <a:avLst/>
          </a:prstGeom>
        </p:spPr>
        <p:txBody>
          <a:bodyPr lIns="0" tIns="0" rIns="0" bIns="0" rtlCol="0" anchor="t">
            <a:spAutoFit/>
          </a:bodyPr>
          <a:lstStyle/>
          <a:p>
            <a:pPr algn="ctr" defTabSz="609630">
              <a:lnSpc>
                <a:spcPts val="3840"/>
              </a:lnSpc>
            </a:pPr>
            <a:r>
              <a:rPr lang="en-US" sz="3200" b="1">
                <a:solidFill>
                  <a:srgbClr val="FFFFFF"/>
                </a:solidFill>
                <a:latin typeface="Helvetica Bold"/>
                <a:ea typeface="Helvetica Bold"/>
                <a:cs typeface="Helvetica Bold"/>
                <a:sym typeface="Helvetica Bold"/>
              </a:rPr>
              <a:t>$100,000+</a:t>
            </a:r>
          </a:p>
        </p:txBody>
      </p:sp>
      <p:sp>
        <p:nvSpPr>
          <p:cNvPr id="31" name="TextBox 31"/>
          <p:cNvSpPr txBox="1"/>
          <p:nvPr/>
        </p:nvSpPr>
        <p:spPr>
          <a:xfrm>
            <a:off x="2470821" y="3537716"/>
            <a:ext cx="2285387" cy="333425"/>
          </a:xfrm>
          <a:prstGeom prst="rect">
            <a:avLst/>
          </a:prstGeom>
        </p:spPr>
        <p:txBody>
          <a:bodyPr lIns="0" tIns="0" rIns="0" bIns="0" rtlCol="0" anchor="t">
            <a:spAutoFit/>
          </a:bodyPr>
          <a:lstStyle/>
          <a:p>
            <a:pPr algn="ctr" defTabSz="609630">
              <a:lnSpc>
                <a:spcPts val="1279"/>
              </a:lnSpc>
            </a:pPr>
            <a:r>
              <a:rPr lang="en-US" sz="1333">
                <a:solidFill>
                  <a:srgbClr val="FFFFFF"/>
                </a:solidFill>
                <a:latin typeface="Helvetica"/>
                <a:ea typeface="Helvetica"/>
                <a:cs typeface="Helvetica"/>
                <a:sym typeface="Helvetica"/>
              </a:rPr>
              <a:t>Richmond,VA</a:t>
            </a:r>
          </a:p>
          <a:p>
            <a:pPr algn="ctr" defTabSz="609630">
              <a:lnSpc>
                <a:spcPts val="1280"/>
              </a:lnSpc>
            </a:pPr>
            <a:r>
              <a:rPr lang="en-US" sz="1333">
                <a:solidFill>
                  <a:srgbClr val="FFFFFF"/>
                </a:solidFill>
                <a:latin typeface="Helvetica"/>
                <a:ea typeface="Helvetica"/>
                <a:cs typeface="Helvetica"/>
                <a:sym typeface="Helvetica"/>
              </a:rPr>
              <a:t> Cellphone Specialist</a:t>
            </a:r>
          </a:p>
        </p:txBody>
      </p:sp>
      <p:sp>
        <p:nvSpPr>
          <p:cNvPr id="32" name="TextBox 32"/>
          <p:cNvSpPr txBox="1"/>
          <p:nvPr/>
        </p:nvSpPr>
        <p:spPr>
          <a:xfrm>
            <a:off x="2038809" y="3181471"/>
            <a:ext cx="3535680" cy="192810"/>
          </a:xfrm>
          <a:prstGeom prst="rect">
            <a:avLst/>
          </a:prstGeom>
        </p:spPr>
        <p:txBody>
          <a:bodyPr lIns="0" tIns="0" rIns="0" bIns="0" rtlCol="0" anchor="t">
            <a:spAutoFit/>
          </a:bodyPr>
          <a:lstStyle/>
          <a:p>
            <a:pPr algn="ctr" defTabSz="609630">
              <a:lnSpc>
                <a:spcPts val="1599"/>
              </a:lnSpc>
            </a:pPr>
            <a:r>
              <a:rPr lang="en-US" sz="1333" b="1">
                <a:solidFill>
                  <a:srgbClr val="FFFFFF"/>
                </a:solidFill>
                <a:latin typeface="Helvetica Bold"/>
                <a:ea typeface="Helvetica Bold"/>
                <a:cs typeface="Helvetica Bold"/>
                <a:sym typeface="Helvetica Bold"/>
              </a:rPr>
              <a:t>Chelly &amp; Jaye Toler</a:t>
            </a:r>
          </a:p>
        </p:txBody>
      </p:sp>
      <p:sp>
        <p:nvSpPr>
          <p:cNvPr id="33" name="TextBox 33"/>
          <p:cNvSpPr txBox="1"/>
          <p:nvPr/>
        </p:nvSpPr>
        <p:spPr>
          <a:xfrm>
            <a:off x="78789" y="113910"/>
            <a:ext cx="12036215" cy="541815"/>
          </a:xfrm>
          <a:prstGeom prst="rect">
            <a:avLst/>
          </a:prstGeom>
        </p:spPr>
        <p:txBody>
          <a:bodyPr lIns="0" tIns="0" rIns="0" bIns="0" rtlCol="0" anchor="t">
            <a:spAutoFit/>
          </a:bodyPr>
          <a:lstStyle/>
          <a:p>
            <a:pPr algn="ctr" defTabSz="609630">
              <a:lnSpc>
                <a:spcPts val="4480"/>
              </a:lnSpc>
            </a:pPr>
            <a:r>
              <a:rPr lang="en-US" sz="3733" b="1">
                <a:solidFill>
                  <a:srgbClr val="073763"/>
                </a:solidFill>
                <a:latin typeface="Helvetica Bold"/>
                <a:ea typeface="Helvetica Bold"/>
                <a:cs typeface="Helvetica Bold"/>
                <a:sym typeface="Helvetica Bold"/>
              </a:rPr>
              <a:t> Agency Owners</a:t>
            </a:r>
          </a:p>
        </p:txBody>
      </p:sp>
      <p:sp>
        <p:nvSpPr>
          <p:cNvPr id="34" name="TextBox 34"/>
          <p:cNvSpPr txBox="1"/>
          <p:nvPr/>
        </p:nvSpPr>
        <p:spPr>
          <a:xfrm>
            <a:off x="2483952" y="4107138"/>
            <a:ext cx="2393244" cy="204415"/>
          </a:xfrm>
          <a:prstGeom prst="rect">
            <a:avLst/>
          </a:prstGeom>
        </p:spPr>
        <p:txBody>
          <a:bodyPr lIns="0" tIns="0" rIns="0" bIns="0" rtlCol="0" anchor="t">
            <a:spAutoFit/>
          </a:bodyPr>
          <a:lstStyle/>
          <a:p>
            <a:pPr algn="ctr" defTabSz="609630">
              <a:lnSpc>
                <a:spcPts val="1679"/>
              </a:lnSpc>
            </a:pPr>
            <a:r>
              <a:rPr lang="en-US" sz="1400" b="1">
                <a:solidFill>
                  <a:srgbClr val="FFFFFF"/>
                </a:solidFill>
                <a:latin typeface="Helvetica Bold"/>
                <a:ea typeface="Helvetica Bold"/>
                <a:cs typeface="Helvetica Bold"/>
                <a:sym typeface="Helvetica Bold"/>
              </a:rPr>
              <a:t> Average Yearly Income</a:t>
            </a:r>
          </a:p>
        </p:txBody>
      </p:sp>
      <p:sp>
        <p:nvSpPr>
          <p:cNvPr id="35" name="TextBox 35"/>
          <p:cNvSpPr txBox="1"/>
          <p:nvPr/>
        </p:nvSpPr>
        <p:spPr>
          <a:xfrm>
            <a:off x="2769752" y="4374316"/>
            <a:ext cx="1959974" cy="487313"/>
          </a:xfrm>
          <a:prstGeom prst="rect">
            <a:avLst/>
          </a:prstGeom>
        </p:spPr>
        <p:txBody>
          <a:bodyPr lIns="0" tIns="0" rIns="0" bIns="0" rtlCol="0" anchor="t">
            <a:spAutoFit/>
          </a:bodyPr>
          <a:lstStyle/>
          <a:p>
            <a:pPr algn="ctr" defTabSz="609630">
              <a:lnSpc>
                <a:spcPts val="3840"/>
              </a:lnSpc>
            </a:pPr>
            <a:r>
              <a:rPr lang="en-US" sz="3200" b="1">
                <a:solidFill>
                  <a:srgbClr val="FFFFFF"/>
                </a:solidFill>
                <a:latin typeface="Helvetica Bold"/>
                <a:ea typeface="Helvetica Bold"/>
                <a:cs typeface="Helvetica Bold"/>
                <a:sym typeface="Helvetica Bold"/>
              </a:rPr>
              <a:t>$100,000+</a:t>
            </a:r>
          </a:p>
        </p:txBody>
      </p:sp>
      <p:sp>
        <p:nvSpPr>
          <p:cNvPr id="36" name="TextBox 36"/>
          <p:cNvSpPr txBox="1"/>
          <p:nvPr/>
        </p:nvSpPr>
        <p:spPr>
          <a:xfrm>
            <a:off x="4877196" y="3550486"/>
            <a:ext cx="3034471" cy="397994"/>
          </a:xfrm>
          <a:prstGeom prst="rect">
            <a:avLst/>
          </a:prstGeom>
        </p:spPr>
        <p:txBody>
          <a:bodyPr lIns="0" tIns="0" rIns="0" bIns="0" rtlCol="0" anchor="t">
            <a:spAutoFit/>
          </a:bodyPr>
          <a:lstStyle/>
          <a:p>
            <a:pPr algn="ctr" defTabSz="609630">
              <a:lnSpc>
                <a:spcPts val="1599"/>
              </a:lnSpc>
            </a:pPr>
            <a:r>
              <a:rPr lang="en-US" sz="1333">
                <a:solidFill>
                  <a:srgbClr val="FFFFFF"/>
                </a:solidFill>
                <a:latin typeface="Helvetica"/>
                <a:ea typeface="Helvetica"/>
                <a:cs typeface="Helvetica"/>
                <a:sym typeface="Helvetica"/>
              </a:rPr>
              <a:t>King and Queen County,VA</a:t>
            </a:r>
          </a:p>
          <a:p>
            <a:pPr algn="ctr" defTabSz="609630">
              <a:lnSpc>
                <a:spcPts val="1600"/>
              </a:lnSpc>
            </a:pPr>
            <a:r>
              <a:rPr lang="en-US" sz="1333">
                <a:solidFill>
                  <a:srgbClr val="FFFFFF"/>
                </a:solidFill>
                <a:latin typeface="Helvetica"/>
                <a:ea typeface="Helvetica"/>
                <a:cs typeface="Helvetica"/>
                <a:sym typeface="Helvetica"/>
              </a:rPr>
              <a:t>Finance Manger</a:t>
            </a:r>
          </a:p>
        </p:txBody>
      </p:sp>
      <p:sp>
        <p:nvSpPr>
          <p:cNvPr id="37" name="TextBox 37"/>
          <p:cNvSpPr txBox="1"/>
          <p:nvPr/>
        </p:nvSpPr>
        <p:spPr>
          <a:xfrm>
            <a:off x="4585662" y="3232859"/>
            <a:ext cx="3535680" cy="154338"/>
          </a:xfrm>
          <a:prstGeom prst="rect">
            <a:avLst/>
          </a:prstGeom>
        </p:spPr>
        <p:txBody>
          <a:bodyPr lIns="0" tIns="0" rIns="0" bIns="0" rtlCol="0" anchor="t">
            <a:spAutoFit/>
          </a:bodyPr>
          <a:lstStyle/>
          <a:p>
            <a:pPr algn="ctr" defTabSz="609630">
              <a:lnSpc>
                <a:spcPts val="1199"/>
              </a:lnSpc>
            </a:pPr>
            <a:r>
              <a:rPr lang="en-US" sz="1333" b="1">
                <a:solidFill>
                  <a:srgbClr val="FFFFFF"/>
                </a:solidFill>
                <a:latin typeface="Helvetica Bold"/>
                <a:ea typeface="Helvetica Bold"/>
                <a:cs typeface="Helvetica Bold"/>
                <a:sym typeface="Helvetica Bold"/>
              </a:rPr>
              <a:t>Jan &amp; Mark Biggs</a:t>
            </a:r>
          </a:p>
        </p:txBody>
      </p:sp>
      <p:sp>
        <p:nvSpPr>
          <p:cNvPr id="38" name="TextBox 38"/>
          <p:cNvSpPr txBox="1"/>
          <p:nvPr/>
        </p:nvSpPr>
        <p:spPr>
          <a:xfrm>
            <a:off x="5126607" y="4107138"/>
            <a:ext cx="2393244" cy="204415"/>
          </a:xfrm>
          <a:prstGeom prst="rect">
            <a:avLst/>
          </a:prstGeom>
        </p:spPr>
        <p:txBody>
          <a:bodyPr lIns="0" tIns="0" rIns="0" bIns="0" rtlCol="0" anchor="t">
            <a:spAutoFit/>
          </a:bodyPr>
          <a:lstStyle/>
          <a:p>
            <a:pPr algn="ctr" defTabSz="609630">
              <a:lnSpc>
                <a:spcPts val="1679"/>
              </a:lnSpc>
            </a:pPr>
            <a:r>
              <a:rPr lang="en-US" sz="1400" b="1">
                <a:solidFill>
                  <a:srgbClr val="FFFFFF"/>
                </a:solidFill>
                <a:latin typeface="Helvetica Bold"/>
                <a:ea typeface="Helvetica Bold"/>
                <a:cs typeface="Helvetica Bold"/>
                <a:sym typeface="Helvetica Bold"/>
              </a:rPr>
              <a:t>Average Yearly Income</a:t>
            </a:r>
          </a:p>
        </p:txBody>
      </p:sp>
      <p:sp>
        <p:nvSpPr>
          <p:cNvPr id="39" name="TextBox 39"/>
          <p:cNvSpPr txBox="1"/>
          <p:nvPr/>
        </p:nvSpPr>
        <p:spPr>
          <a:xfrm>
            <a:off x="170843" y="6358817"/>
            <a:ext cx="11510908" cy="461665"/>
          </a:xfrm>
          <a:prstGeom prst="rect">
            <a:avLst/>
          </a:prstGeom>
        </p:spPr>
        <p:txBody>
          <a:bodyPr lIns="0" tIns="0" rIns="0" bIns="0" rtlCol="0" anchor="t">
            <a:spAutoFit/>
          </a:bodyPr>
          <a:lstStyle/>
          <a:p>
            <a:pPr algn="ctr" defTabSz="609630">
              <a:lnSpc>
                <a:spcPts val="1247"/>
              </a:lnSpc>
            </a:pPr>
            <a:r>
              <a:rPr lang="en-US" sz="1133" spc="-57">
                <a:solidFill>
                  <a:srgbClr val="F2F2F2"/>
                </a:solidFill>
                <a:latin typeface="Open Sans"/>
                <a:ea typeface="Open Sans"/>
                <a:cs typeface="Open Sans"/>
                <a:sym typeface="Open Sans"/>
              </a:rPr>
              <a:t>Monthly average is based on twelve-month total cash as of September 2024. From January 1 through September 31, 2024, Primerica paid cash flow to its </a:t>
            </a:r>
          </a:p>
          <a:p>
            <a:pPr algn="ctr" defTabSz="609630">
              <a:lnSpc>
                <a:spcPts val="1247"/>
              </a:lnSpc>
            </a:pPr>
            <a:r>
              <a:rPr lang="en-US" sz="1133" spc="-57">
                <a:solidFill>
                  <a:srgbClr val="F2F2F2"/>
                </a:solidFill>
                <a:latin typeface="Open Sans"/>
                <a:ea typeface="Open Sans"/>
                <a:cs typeface="Open Sans"/>
                <a:sym typeface="Open Sans"/>
              </a:rPr>
              <a:t>North American sales force at an average of $8,410, which includes commissions paid on all lines of business to life licensed representatives. Figures include U.S. and Canadian dollars remaining in the local currency earned by the representative, not adjusted for exchange rates. </a:t>
            </a:r>
          </a:p>
        </p:txBody>
      </p:sp>
      <p:sp>
        <p:nvSpPr>
          <p:cNvPr id="40" name="TextBox 40"/>
          <p:cNvSpPr txBox="1"/>
          <p:nvPr/>
        </p:nvSpPr>
        <p:spPr>
          <a:xfrm>
            <a:off x="-198321" y="3537786"/>
            <a:ext cx="2669141" cy="333425"/>
          </a:xfrm>
          <a:prstGeom prst="rect">
            <a:avLst/>
          </a:prstGeom>
        </p:spPr>
        <p:txBody>
          <a:bodyPr lIns="0" tIns="0" rIns="0" bIns="0" rtlCol="0" anchor="t">
            <a:spAutoFit/>
          </a:bodyPr>
          <a:lstStyle/>
          <a:p>
            <a:pPr algn="ctr" defTabSz="609630">
              <a:lnSpc>
                <a:spcPts val="1280"/>
              </a:lnSpc>
            </a:pPr>
            <a:r>
              <a:rPr lang="en-US" sz="1333">
                <a:solidFill>
                  <a:srgbClr val="FFFFFF"/>
                </a:solidFill>
                <a:latin typeface="Helvetica"/>
                <a:ea typeface="Helvetica"/>
                <a:cs typeface="Helvetica"/>
                <a:sym typeface="Helvetica"/>
              </a:rPr>
              <a:t>King and Queen County, VA</a:t>
            </a:r>
          </a:p>
          <a:p>
            <a:pPr algn="ctr" defTabSz="609630">
              <a:lnSpc>
                <a:spcPts val="1280"/>
              </a:lnSpc>
            </a:pPr>
            <a:r>
              <a:rPr lang="en-US" sz="1333">
                <a:solidFill>
                  <a:srgbClr val="FFFFFF"/>
                </a:solidFill>
                <a:latin typeface="Helvetica"/>
                <a:ea typeface="Helvetica"/>
                <a:cs typeface="Helvetica"/>
                <a:sym typeface="Helvetica"/>
              </a:rPr>
              <a:t>E6 Army</a:t>
            </a:r>
          </a:p>
        </p:txBody>
      </p:sp>
      <p:sp>
        <p:nvSpPr>
          <p:cNvPr id="41" name="TextBox 41"/>
          <p:cNvSpPr txBox="1"/>
          <p:nvPr/>
        </p:nvSpPr>
        <p:spPr>
          <a:xfrm>
            <a:off x="-626271" y="3181471"/>
            <a:ext cx="3535680" cy="192810"/>
          </a:xfrm>
          <a:prstGeom prst="rect">
            <a:avLst/>
          </a:prstGeom>
        </p:spPr>
        <p:txBody>
          <a:bodyPr lIns="0" tIns="0" rIns="0" bIns="0" rtlCol="0" anchor="t">
            <a:spAutoFit/>
          </a:bodyPr>
          <a:lstStyle/>
          <a:p>
            <a:pPr algn="ctr" defTabSz="609630">
              <a:lnSpc>
                <a:spcPts val="1599"/>
              </a:lnSpc>
            </a:pPr>
            <a:r>
              <a:rPr lang="en-US" sz="1333" b="1">
                <a:solidFill>
                  <a:srgbClr val="FFFFFF"/>
                </a:solidFill>
                <a:latin typeface="Helvetica Bold"/>
                <a:ea typeface="Helvetica Bold"/>
                <a:cs typeface="Helvetica Bold"/>
                <a:sym typeface="Helvetica Bold"/>
              </a:rPr>
              <a:t>Columbus &amp; Alison Pollard</a:t>
            </a:r>
          </a:p>
        </p:txBody>
      </p:sp>
      <p:sp>
        <p:nvSpPr>
          <p:cNvPr id="42" name="TextBox 42"/>
          <p:cNvSpPr txBox="1"/>
          <p:nvPr/>
        </p:nvSpPr>
        <p:spPr>
          <a:xfrm>
            <a:off x="-113877" y="4107138"/>
            <a:ext cx="2393244" cy="204415"/>
          </a:xfrm>
          <a:prstGeom prst="rect">
            <a:avLst/>
          </a:prstGeom>
        </p:spPr>
        <p:txBody>
          <a:bodyPr lIns="0" tIns="0" rIns="0" bIns="0" rtlCol="0" anchor="t">
            <a:spAutoFit/>
          </a:bodyPr>
          <a:lstStyle/>
          <a:p>
            <a:pPr algn="ctr" defTabSz="609630">
              <a:lnSpc>
                <a:spcPts val="1679"/>
              </a:lnSpc>
            </a:pPr>
            <a:r>
              <a:rPr lang="en-US" sz="1400" b="1">
                <a:solidFill>
                  <a:srgbClr val="FFFFFF"/>
                </a:solidFill>
                <a:latin typeface="Helvetica Bold"/>
                <a:ea typeface="Helvetica Bold"/>
                <a:cs typeface="Helvetica Bold"/>
                <a:sym typeface="Helvetica Bold"/>
              </a:rPr>
              <a:t> Average Yearly Income</a:t>
            </a:r>
          </a:p>
        </p:txBody>
      </p:sp>
      <p:sp>
        <p:nvSpPr>
          <p:cNvPr id="43" name="TextBox 43"/>
          <p:cNvSpPr txBox="1"/>
          <p:nvPr/>
        </p:nvSpPr>
        <p:spPr>
          <a:xfrm>
            <a:off x="7010555" y="3219563"/>
            <a:ext cx="3535680" cy="154338"/>
          </a:xfrm>
          <a:prstGeom prst="rect">
            <a:avLst/>
          </a:prstGeom>
        </p:spPr>
        <p:txBody>
          <a:bodyPr lIns="0" tIns="0" rIns="0" bIns="0" rtlCol="0" anchor="t">
            <a:spAutoFit/>
          </a:bodyPr>
          <a:lstStyle/>
          <a:p>
            <a:pPr algn="ctr" defTabSz="609630">
              <a:lnSpc>
                <a:spcPts val="1199"/>
              </a:lnSpc>
            </a:pPr>
            <a:r>
              <a:rPr lang="en-US" sz="1333" b="1">
                <a:solidFill>
                  <a:srgbClr val="FFFFFF"/>
                </a:solidFill>
                <a:latin typeface="Helvetica Bold"/>
                <a:ea typeface="Helvetica Bold"/>
                <a:cs typeface="Helvetica Bold"/>
                <a:sym typeface="Helvetica Bold"/>
              </a:rPr>
              <a:t>Calandra Jones</a:t>
            </a:r>
          </a:p>
        </p:txBody>
      </p:sp>
      <p:sp>
        <p:nvSpPr>
          <p:cNvPr id="44" name="TextBox 44"/>
          <p:cNvSpPr txBox="1"/>
          <p:nvPr/>
        </p:nvSpPr>
        <p:spPr>
          <a:xfrm>
            <a:off x="7562202" y="3573916"/>
            <a:ext cx="2698657" cy="603178"/>
          </a:xfrm>
          <a:prstGeom prst="rect">
            <a:avLst/>
          </a:prstGeom>
        </p:spPr>
        <p:txBody>
          <a:bodyPr lIns="0" tIns="0" rIns="0" bIns="0" rtlCol="0" anchor="t">
            <a:spAutoFit/>
          </a:bodyPr>
          <a:lstStyle/>
          <a:p>
            <a:pPr algn="ctr" defTabSz="609630">
              <a:lnSpc>
                <a:spcPts val="1599"/>
              </a:lnSpc>
            </a:pPr>
            <a:r>
              <a:rPr lang="en-US" sz="1333">
                <a:solidFill>
                  <a:srgbClr val="FFFFFF"/>
                </a:solidFill>
                <a:latin typeface="Helvetica"/>
                <a:ea typeface="Helvetica"/>
                <a:cs typeface="Helvetica"/>
                <a:sym typeface="Helvetica"/>
              </a:rPr>
              <a:t>Cape Girardeau, MO</a:t>
            </a:r>
          </a:p>
          <a:p>
            <a:pPr algn="ctr" defTabSz="609630">
              <a:lnSpc>
                <a:spcPts val="1599"/>
              </a:lnSpc>
            </a:pPr>
            <a:r>
              <a:rPr lang="en-US" sz="1333">
                <a:solidFill>
                  <a:srgbClr val="FFFFFF"/>
                </a:solidFill>
                <a:latin typeface="Helvetica"/>
                <a:ea typeface="Helvetica"/>
                <a:cs typeface="Helvetica"/>
                <a:sym typeface="Helvetica"/>
              </a:rPr>
              <a:t>Customer Service/Retail Manager</a:t>
            </a:r>
          </a:p>
          <a:p>
            <a:pPr algn="ctr" defTabSz="609630">
              <a:lnSpc>
                <a:spcPts val="1600"/>
              </a:lnSpc>
            </a:pPr>
            <a:endParaRPr lang="en-US" sz="1333">
              <a:solidFill>
                <a:srgbClr val="FFFFFF"/>
              </a:solidFill>
              <a:latin typeface="Helvetica"/>
              <a:ea typeface="Helvetica"/>
              <a:cs typeface="Helvetica"/>
              <a:sym typeface="Helvetica"/>
            </a:endParaRPr>
          </a:p>
        </p:txBody>
      </p:sp>
      <p:sp>
        <p:nvSpPr>
          <p:cNvPr id="45" name="TextBox 45"/>
          <p:cNvSpPr txBox="1"/>
          <p:nvPr/>
        </p:nvSpPr>
        <p:spPr>
          <a:xfrm>
            <a:off x="7558179" y="4115738"/>
            <a:ext cx="2393244" cy="204415"/>
          </a:xfrm>
          <a:prstGeom prst="rect">
            <a:avLst/>
          </a:prstGeom>
        </p:spPr>
        <p:txBody>
          <a:bodyPr lIns="0" tIns="0" rIns="0" bIns="0" rtlCol="0" anchor="t">
            <a:spAutoFit/>
          </a:bodyPr>
          <a:lstStyle/>
          <a:p>
            <a:pPr algn="ctr" defTabSz="609630">
              <a:lnSpc>
                <a:spcPts val="1679"/>
              </a:lnSpc>
            </a:pPr>
            <a:r>
              <a:rPr lang="en-US" sz="1400" b="1">
                <a:solidFill>
                  <a:srgbClr val="FFFFFF"/>
                </a:solidFill>
                <a:latin typeface="Helvetica Bold"/>
                <a:ea typeface="Helvetica Bold"/>
                <a:cs typeface="Helvetica Bold"/>
                <a:sym typeface="Helvetica Bold"/>
              </a:rPr>
              <a:t>Average Yearly Income</a:t>
            </a:r>
          </a:p>
        </p:txBody>
      </p:sp>
      <p:sp>
        <p:nvSpPr>
          <p:cNvPr id="46" name="TextBox 46"/>
          <p:cNvSpPr txBox="1"/>
          <p:nvPr/>
        </p:nvSpPr>
        <p:spPr>
          <a:xfrm>
            <a:off x="7706730" y="4424528"/>
            <a:ext cx="2096144" cy="487313"/>
          </a:xfrm>
          <a:prstGeom prst="rect">
            <a:avLst/>
          </a:prstGeom>
        </p:spPr>
        <p:txBody>
          <a:bodyPr lIns="0" tIns="0" rIns="0" bIns="0" rtlCol="0" anchor="t">
            <a:spAutoFit/>
          </a:bodyPr>
          <a:lstStyle/>
          <a:p>
            <a:pPr algn="ctr" defTabSz="609630">
              <a:lnSpc>
                <a:spcPts val="3840"/>
              </a:lnSpc>
            </a:pPr>
            <a:r>
              <a:rPr lang="en-US" sz="3200" b="1">
                <a:solidFill>
                  <a:srgbClr val="FFFFFF"/>
                </a:solidFill>
                <a:latin typeface="Helvetica Bold"/>
                <a:ea typeface="Helvetica Bold"/>
                <a:cs typeface="Helvetica Bold"/>
                <a:sym typeface="Helvetica Bold"/>
              </a:rPr>
              <a:t>$100,000+</a:t>
            </a:r>
          </a:p>
        </p:txBody>
      </p:sp>
      <p:sp>
        <p:nvSpPr>
          <p:cNvPr id="47" name="TextBox 47"/>
          <p:cNvSpPr txBox="1"/>
          <p:nvPr/>
        </p:nvSpPr>
        <p:spPr>
          <a:xfrm>
            <a:off x="10037823" y="4407955"/>
            <a:ext cx="2096144" cy="487313"/>
          </a:xfrm>
          <a:prstGeom prst="rect">
            <a:avLst/>
          </a:prstGeom>
        </p:spPr>
        <p:txBody>
          <a:bodyPr lIns="0" tIns="0" rIns="0" bIns="0" rtlCol="0" anchor="t">
            <a:spAutoFit/>
          </a:bodyPr>
          <a:lstStyle/>
          <a:p>
            <a:pPr algn="ctr" defTabSz="609630">
              <a:lnSpc>
                <a:spcPts val="3840"/>
              </a:lnSpc>
            </a:pPr>
            <a:r>
              <a:rPr lang="en-US" sz="3200" b="1">
                <a:solidFill>
                  <a:srgbClr val="FFFFFF"/>
                </a:solidFill>
                <a:latin typeface="Helvetica Bold"/>
                <a:ea typeface="Helvetica Bold"/>
                <a:cs typeface="Helvetica Bold"/>
                <a:sym typeface="Helvetica Bold"/>
              </a:rPr>
              <a:t>$200,000</a:t>
            </a:r>
          </a:p>
        </p:txBody>
      </p:sp>
      <p:sp>
        <p:nvSpPr>
          <p:cNvPr id="48" name="TextBox 48"/>
          <p:cNvSpPr txBox="1"/>
          <p:nvPr/>
        </p:nvSpPr>
        <p:spPr>
          <a:xfrm>
            <a:off x="9318055" y="3219563"/>
            <a:ext cx="3535680" cy="154338"/>
          </a:xfrm>
          <a:prstGeom prst="rect">
            <a:avLst/>
          </a:prstGeom>
        </p:spPr>
        <p:txBody>
          <a:bodyPr lIns="0" tIns="0" rIns="0" bIns="0" rtlCol="0" anchor="t">
            <a:spAutoFit/>
          </a:bodyPr>
          <a:lstStyle/>
          <a:p>
            <a:pPr algn="ctr" defTabSz="609630">
              <a:lnSpc>
                <a:spcPts val="1199"/>
              </a:lnSpc>
            </a:pPr>
            <a:r>
              <a:rPr lang="en-US" sz="1333" b="1">
                <a:solidFill>
                  <a:srgbClr val="FFFFFF"/>
                </a:solidFill>
                <a:latin typeface="Helvetica Bold"/>
                <a:ea typeface="Helvetica Bold"/>
                <a:cs typeface="Helvetica Bold"/>
                <a:sym typeface="Helvetica Bold"/>
              </a:rPr>
              <a:t>Dennis Love</a:t>
            </a:r>
          </a:p>
        </p:txBody>
      </p:sp>
      <p:sp>
        <p:nvSpPr>
          <p:cNvPr id="49" name="TextBox 49"/>
          <p:cNvSpPr txBox="1"/>
          <p:nvPr/>
        </p:nvSpPr>
        <p:spPr>
          <a:xfrm>
            <a:off x="10282220" y="3573916"/>
            <a:ext cx="1653637" cy="397994"/>
          </a:xfrm>
          <a:prstGeom prst="rect">
            <a:avLst/>
          </a:prstGeom>
        </p:spPr>
        <p:txBody>
          <a:bodyPr lIns="0" tIns="0" rIns="0" bIns="0" rtlCol="0" anchor="t">
            <a:spAutoFit/>
          </a:bodyPr>
          <a:lstStyle/>
          <a:p>
            <a:pPr algn="ctr" defTabSz="609630">
              <a:lnSpc>
                <a:spcPts val="1599"/>
              </a:lnSpc>
            </a:pPr>
            <a:r>
              <a:rPr lang="en-US" sz="1333">
                <a:solidFill>
                  <a:srgbClr val="FFFFFF"/>
                </a:solidFill>
                <a:latin typeface="Helvetica"/>
                <a:ea typeface="Helvetica"/>
                <a:cs typeface="Helvetica"/>
                <a:sym typeface="Helvetica"/>
              </a:rPr>
              <a:t>Saint Louis, MO</a:t>
            </a:r>
          </a:p>
          <a:p>
            <a:pPr algn="ctr" defTabSz="609630">
              <a:lnSpc>
                <a:spcPts val="1600"/>
              </a:lnSpc>
            </a:pPr>
            <a:r>
              <a:rPr lang="en-US" sz="1333">
                <a:solidFill>
                  <a:srgbClr val="FFFFFF"/>
                </a:solidFill>
                <a:latin typeface="Helvetica"/>
                <a:ea typeface="Helvetica"/>
                <a:cs typeface="Helvetica"/>
                <a:sym typeface="Helvetica"/>
              </a:rPr>
              <a:t>Vice Principal</a:t>
            </a:r>
          </a:p>
        </p:txBody>
      </p:sp>
      <p:sp>
        <p:nvSpPr>
          <p:cNvPr id="50" name="TextBox 50"/>
          <p:cNvSpPr txBox="1"/>
          <p:nvPr/>
        </p:nvSpPr>
        <p:spPr>
          <a:xfrm>
            <a:off x="10030845" y="4107138"/>
            <a:ext cx="2110101" cy="204415"/>
          </a:xfrm>
          <a:prstGeom prst="rect">
            <a:avLst/>
          </a:prstGeom>
        </p:spPr>
        <p:txBody>
          <a:bodyPr lIns="0" tIns="0" rIns="0" bIns="0" rtlCol="0" anchor="t">
            <a:spAutoFit/>
          </a:bodyPr>
          <a:lstStyle/>
          <a:p>
            <a:pPr algn="ctr" defTabSz="609630">
              <a:lnSpc>
                <a:spcPts val="1679"/>
              </a:lnSpc>
            </a:pPr>
            <a:r>
              <a:rPr lang="en-US" sz="1400" b="1">
                <a:solidFill>
                  <a:srgbClr val="FFFFFF"/>
                </a:solidFill>
                <a:latin typeface="Helvetica Bold"/>
                <a:ea typeface="Helvetica Bold"/>
                <a:cs typeface="Helvetica Bold"/>
                <a:sym typeface="Helvetica Bold"/>
              </a:rPr>
              <a:t>Average Yearly Income</a:t>
            </a:r>
          </a:p>
        </p:txBody>
      </p:sp>
      <p:sp>
        <p:nvSpPr>
          <p:cNvPr id="51" name="TextBox 51"/>
          <p:cNvSpPr txBox="1"/>
          <p:nvPr/>
        </p:nvSpPr>
        <p:spPr>
          <a:xfrm>
            <a:off x="1656439" y="5377091"/>
            <a:ext cx="8892977" cy="445250"/>
          </a:xfrm>
          <a:prstGeom prst="rect">
            <a:avLst/>
          </a:prstGeom>
        </p:spPr>
        <p:txBody>
          <a:bodyPr lIns="0" tIns="0" rIns="0" bIns="0" rtlCol="0" anchor="t">
            <a:spAutoFit/>
          </a:bodyPr>
          <a:lstStyle/>
          <a:p>
            <a:pPr algn="ctr" defTabSz="609630">
              <a:lnSpc>
                <a:spcPts val="3826"/>
              </a:lnSpc>
              <a:spcBef>
                <a:spcPct val="0"/>
              </a:spcBef>
            </a:pPr>
            <a:r>
              <a:rPr lang="en-US" sz="2733" dirty="0">
                <a:solidFill>
                  <a:srgbClr val="FFFFFF"/>
                </a:solidFill>
                <a:latin typeface="Helvetica"/>
                <a:ea typeface="Helvetica"/>
                <a:cs typeface="Helvetica"/>
                <a:sym typeface="Helvetica"/>
              </a:rPr>
              <a:t>A Track Record of Success with Tremendous Momentum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0369" y="1217927"/>
            <a:ext cx="10754271" cy="4365074"/>
            <a:chOff x="0" y="0"/>
            <a:chExt cx="21508541" cy="8730149"/>
          </a:xfrm>
        </p:grpSpPr>
        <p:sp>
          <p:nvSpPr>
            <p:cNvPr id="3" name="Freeform 3"/>
            <p:cNvSpPr/>
            <p:nvPr/>
          </p:nvSpPr>
          <p:spPr>
            <a:xfrm>
              <a:off x="0" y="12702"/>
              <a:ext cx="21482595" cy="8704745"/>
            </a:xfrm>
            <a:custGeom>
              <a:avLst/>
              <a:gdLst/>
              <a:ahLst/>
              <a:cxnLst/>
              <a:rect l="l" t="t" r="r" b="b"/>
              <a:pathLst>
                <a:path w="21482596" h="8704744">
                  <a:moveTo>
                    <a:pt x="0" y="0"/>
                  </a:moveTo>
                  <a:lnTo>
                    <a:pt x="21482596" y="0"/>
                  </a:lnTo>
                  <a:lnTo>
                    <a:pt x="21482596" y="8704744"/>
                  </a:lnTo>
                  <a:lnTo>
                    <a:pt x="0" y="8704744"/>
                  </a:lnTo>
                  <a:close/>
                </a:path>
              </a:pathLst>
            </a:custGeom>
            <a:solidFill>
              <a:srgbClr val="FFC000"/>
            </a:solidFill>
          </p:spPr>
          <p:txBody>
            <a:bodyPr/>
            <a:lstStyle/>
            <a:p>
              <a:pPr defTabSz="609630"/>
              <a:endParaRPr lang="en-US" sz="2400" dirty="0">
                <a:solidFill>
                  <a:prstClr val="black"/>
                </a:solidFill>
                <a:latin typeface="Calibri"/>
              </a:endParaRPr>
            </a:p>
          </p:txBody>
        </p:sp>
        <p:sp>
          <p:nvSpPr>
            <p:cNvPr id="4" name="Freeform 4"/>
            <p:cNvSpPr/>
            <p:nvPr/>
          </p:nvSpPr>
          <p:spPr>
            <a:xfrm>
              <a:off x="0" y="0"/>
              <a:ext cx="21508541" cy="8730149"/>
            </a:xfrm>
            <a:custGeom>
              <a:avLst/>
              <a:gdLst/>
              <a:ahLst/>
              <a:cxnLst/>
              <a:rect l="l" t="t" r="r" b="b"/>
              <a:pathLst>
                <a:path w="21508541" h="8730149">
                  <a:moveTo>
                    <a:pt x="12973" y="0"/>
                  </a:moveTo>
                  <a:lnTo>
                    <a:pt x="21495569" y="0"/>
                  </a:lnTo>
                  <a:cubicBezTo>
                    <a:pt x="21502705" y="0"/>
                    <a:pt x="21508541" y="5716"/>
                    <a:pt x="21508541" y="12703"/>
                  </a:cubicBezTo>
                  <a:lnTo>
                    <a:pt x="21508541" y="8717447"/>
                  </a:lnTo>
                  <a:cubicBezTo>
                    <a:pt x="21508541" y="8724433"/>
                    <a:pt x="21502705" y="8730149"/>
                    <a:pt x="21495569" y="8730149"/>
                  </a:cubicBezTo>
                  <a:lnTo>
                    <a:pt x="12973" y="8730149"/>
                  </a:lnTo>
                  <a:cubicBezTo>
                    <a:pt x="5838" y="8730149"/>
                    <a:pt x="0" y="8724433"/>
                    <a:pt x="0" y="8717447"/>
                  </a:cubicBezTo>
                  <a:lnTo>
                    <a:pt x="0" y="12703"/>
                  </a:lnTo>
                  <a:cubicBezTo>
                    <a:pt x="0" y="5716"/>
                    <a:pt x="5838" y="0"/>
                    <a:pt x="12973" y="0"/>
                  </a:cubicBezTo>
                  <a:moveTo>
                    <a:pt x="12973" y="25406"/>
                  </a:moveTo>
                  <a:lnTo>
                    <a:pt x="12973" y="12703"/>
                  </a:lnTo>
                  <a:lnTo>
                    <a:pt x="25945" y="12703"/>
                  </a:lnTo>
                  <a:lnTo>
                    <a:pt x="25945" y="8717447"/>
                  </a:lnTo>
                  <a:lnTo>
                    <a:pt x="12973" y="8717447"/>
                  </a:lnTo>
                  <a:lnTo>
                    <a:pt x="12973" y="8704744"/>
                  </a:lnTo>
                  <a:lnTo>
                    <a:pt x="21495569" y="8704744"/>
                  </a:lnTo>
                  <a:lnTo>
                    <a:pt x="21495569" y="8717447"/>
                  </a:lnTo>
                  <a:lnTo>
                    <a:pt x="21482596" y="8717447"/>
                  </a:lnTo>
                  <a:lnTo>
                    <a:pt x="21482596" y="12703"/>
                  </a:lnTo>
                  <a:lnTo>
                    <a:pt x="21495569" y="12703"/>
                  </a:lnTo>
                  <a:lnTo>
                    <a:pt x="21495569" y="25406"/>
                  </a:lnTo>
                  <a:lnTo>
                    <a:pt x="12973" y="25406"/>
                  </a:lnTo>
                  <a:close/>
                </a:path>
              </a:pathLst>
            </a:custGeom>
            <a:solidFill>
              <a:srgbClr val="787878"/>
            </a:solidFill>
          </p:spPr>
          <p:txBody>
            <a:bodyPr/>
            <a:lstStyle/>
            <a:p>
              <a:pPr defTabSz="609630"/>
              <a:endParaRPr lang="en-US" sz="1200">
                <a:solidFill>
                  <a:prstClr val="black"/>
                </a:solidFill>
                <a:latin typeface="Calibri"/>
              </a:endParaRPr>
            </a:p>
          </p:txBody>
        </p:sp>
      </p:grpSp>
      <p:sp>
        <p:nvSpPr>
          <p:cNvPr id="9" name="AutoShape 9"/>
          <p:cNvSpPr/>
          <p:nvPr/>
        </p:nvSpPr>
        <p:spPr>
          <a:xfrm>
            <a:off x="1054695" y="1751142"/>
            <a:ext cx="10669945" cy="23767"/>
          </a:xfrm>
          <a:prstGeom prst="line">
            <a:avLst/>
          </a:prstGeom>
          <a:ln w="9525" cap="rnd">
            <a:solidFill>
              <a:srgbClr val="4472C4"/>
            </a:solidFill>
            <a:prstDash val="solid"/>
            <a:headEnd type="none" w="sm" len="sm"/>
            <a:tailEnd type="none" w="sm" len="sm"/>
          </a:ln>
        </p:spPr>
        <p:txBody>
          <a:bodyPr/>
          <a:lstStyle/>
          <a:p>
            <a:pPr defTabSz="609630"/>
            <a:endParaRPr lang="en-US" sz="1200" dirty="0">
              <a:solidFill>
                <a:prstClr val="black"/>
              </a:solidFill>
              <a:latin typeface="Calibri"/>
            </a:endParaRPr>
          </a:p>
        </p:txBody>
      </p:sp>
      <p:sp>
        <p:nvSpPr>
          <p:cNvPr id="10" name="Freeform 10"/>
          <p:cNvSpPr/>
          <p:nvPr/>
        </p:nvSpPr>
        <p:spPr>
          <a:xfrm>
            <a:off x="9304905" y="4043820"/>
            <a:ext cx="2887095" cy="2862303"/>
          </a:xfrm>
          <a:custGeom>
            <a:avLst/>
            <a:gdLst/>
            <a:ahLst/>
            <a:cxnLst/>
            <a:rect l="l" t="t" r="r" b="b"/>
            <a:pathLst>
              <a:path w="4807185" h="4697404">
                <a:moveTo>
                  <a:pt x="0" y="0"/>
                </a:moveTo>
                <a:lnTo>
                  <a:pt x="4807186" y="0"/>
                </a:lnTo>
                <a:lnTo>
                  <a:pt x="4807186" y="4697404"/>
                </a:lnTo>
                <a:lnTo>
                  <a:pt x="0" y="4697404"/>
                </a:lnTo>
                <a:lnTo>
                  <a:pt x="0" y="0"/>
                </a:lnTo>
                <a:close/>
              </a:path>
            </a:pathLst>
          </a:custGeom>
          <a:blipFill>
            <a:blip r:embed="rId2"/>
            <a:stretch>
              <a:fillRect t="-1168" b="-1168"/>
            </a:stretch>
          </a:blipFill>
        </p:spPr>
        <p:txBody>
          <a:bodyPr/>
          <a:lstStyle/>
          <a:p>
            <a:pPr defTabSz="609630"/>
            <a:endParaRPr lang="en-US" sz="1200">
              <a:solidFill>
                <a:prstClr val="black"/>
              </a:solidFill>
              <a:latin typeface="Calibri"/>
            </a:endParaRPr>
          </a:p>
        </p:txBody>
      </p:sp>
      <p:sp>
        <p:nvSpPr>
          <p:cNvPr id="11" name="Freeform 11"/>
          <p:cNvSpPr/>
          <p:nvPr/>
        </p:nvSpPr>
        <p:spPr>
          <a:xfrm>
            <a:off x="0" y="-110967"/>
            <a:ext cx="4876800" cy="902208"/>
          </a:xfrm>
          <a:custGeom>
            <a:avLst/>
            <a:gdLst/>
            <a:ahLst/>
            <a:cxnLst/>
            <a:rect l="l" t="t" r="r" b="b"/>
            <a:pathLst>
              <a:path w="7315200" h="1353312">
                <a:moveTo>
                  <a:pt x="0" y="0"/>
                </a:moveTo>
                <a:lnTo>
                  <a:pt x="7315200" y="0"/>
                </a:lnTo>
                <a:lnTo>
                  <a:pt x="7315200" y="1353312"/>
                </a:lnTo>
                <a:lnTo>
                  <a:pt x="0" y="13533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 y="4621656"/>
            <a:ext cx="2793999" cy="2236344"/>
          </a:xfrm>
          <a:custGeom>
            <a:avLst/>
            <a:gdLst/>
            <a:ahLst/>
            <a:cxnLst/>
            <a:rect l="l" t="t" r="r" b="b"/>
            <a:pathLst>
              <a:path w="5211212" h="4476041">
                <a:moveTo>
                  <a:pt x="0" y="0"/>
                </a:moveTo>
                <a:lnTo>
                  <a:pt x="5211212" y="0"/>
                </a:lnTo>
                <a:lnTo>
                  <a:pt x="5211212" y="4476041"/>
                </a:lnTo>
                <a:lnTo>
                  <a:pt x="0" y="4476041"/>
                </a:lnTo>
                <a:lnTo>
                  <a:pt x="0" y="0"/>
                </a:lnTo>
                <a:close/>
              </a:path>
            </a:pathLst>
          </a:custGeom>
          <a:blipFill>
            <a:blip r:embed="rId5"/>
            <a:stretch>
              <a:fillRect/>
            </a:stretch>
          </a:blipFill>
        </p:spPr>
        <p:txBody>
          <a:bodyPr/>
          <a:lstStyle/>
          <a:p>
            <a:pPr defTabSz="609630"/>
            <a:endParaRPr lang="en-US" sz="1200" dirty="0">
              <a:solidFill>
                <a:prstClr val="black"/>
              </a:solidFill>
              <a:latin typeface="Calibri"/>
            </a:endParaRPr>
          </a:p>
        </p:txBody>
      </p:sp>
      <p:sp>
        <p:nvSpPr>
          <p:cNvPr id="13" name="TextBox 13"/>
          <p:cNvSpPr txBox="1"/>
          <p:nvPr/>
        </p:nvSpPr>
        <p:spPr>
          <a:xfrm>
            <a:off x="383089" y="315719"/>
            <a:ext cx="11425821" cy="556947"/>
          </a:xfrm>
          <a:prstGeom prst="rect">
            <a:avLst/>
          </a:prstGeom>
        </p:spPr>
        <p:txBody>
          <a:bodyPr wrap="square" lIns="0" tIns="0" rIns="0" bIns="0" rtlCol="0" anchor="t">
            <a:spAutoFit/>
          </a:bodyPr>
          <a:lstStyle/>
          <a:p>
            <a:pPr defTabSz="609630">
              <a:lnSpc>
                <a:spcPts val="4666"/>
              </a:lnSpc>
            </a:pPr>
            <a:r>
              <a:rPr lang="en-US" sz="3600" dirty="0">
                <a:solidFill>
                  <a:srgbClr val="000000"/>
                </a:solidFill>
                <a:latin typeface="Helvetica Light"/>
              </a:rPr>
              <a:t>        </a:t>
            </a:r>
            <a:r>
              <a:rPr lang="en-US" sz="3600" b="1" dirty="0">
                <a:solidFill>
                  <a:srgbClr val="000000"/>
                </a:solidFill>
                <a:latin typeface="Helvetica"/>
              </a:rPr>
              <a:t>HOW WOULD YOU LIKE TO MOVE FORWARD?</a:t>
            </a:r>
          </a:p>
        </p:txBody>
      </p:sp>
      <p:sp>
        <p:nvSpPr>
          <p:cNvPr id="15" name="TextBox 15"/>
          <p:cNvSpPr txBox="1"/>
          <p:nvPr/>
        </p:nvSpPr>
        <p:spPr>
          <a:xfrm>
            <a:off x="9048081" y="5611075"/>
            <a:ext cx="2282232" cy="252505"/>
          </a:xfrm>
          <a:prstGeom prst="rect">
            <a:avLst/>
          </a:prstGeom>
        </p:spPr>
        <p:txBody>
          <a:bodyPr lIns="0" tIns="0" rIns="0" bIns="0" rtlCol="0" anchor="t">
            <a:spAutoFit/>
          </a:bodyPr>
          <a:lstStyle/>
          <a:p>
            <a:pPr defTabSz="609630">
              <a:lnSpc>
                <a:spcPts val="2080"/>
              </a:lnSpc>
            </a:pPr>
            <a:r>
              <a:rPr lang="en-US" sz="1733">
                <a:solidFill>
                  <a:srgbClr val="000000"/>
                </a:solidFill>
                <a:latin typeface="Helvetica"/>
              </a:rPr>
              <a:t>Antonio T.</a:t>
            </a:r>
          </a:p>
        </p:txBody>
      </p:sp>
      <p:sp>
        <p:nvSpPr>
          <p:cNvPr id="17" name="TextBox 17"/>
          <p:cNvSpPr txBox="1"/>
          <p:nvPr/>
        </p:nvSpPr>
        <p:spPr>
          <a:xfrm>
            <a:off x="1235733" y="1915209"/>
            <a:ext cx="3641067" cy="828432"/>
          </a:xfrm>
          <a:prstGeom prst="rect">
            <a:avLst/>
          </a:prstGeom>
        </p:spPr>
        <p:txBody>
          <a:bodyPr lIns="0" tIns="0" rIns="0" bIns="0" rtlCol="0" anchor="t">
            <a:spAutoFit/>
          </a:bodyPr>
          <a:lstStyle/>
          <a:p>
            <a:pPr marL="194319" lvl="1" defTabSz="609630">
              <a:lnSpc>
                <a:spcPts val="2160"/>
              </a:lnSpc>
            </a:pPr>
            <a:endParaRPr lang="en-US" dirty="0">
              <a:solidFill>
                <a:srgbClr val="000000"/>
              </a:solidFill>
              <a:latin typeface="Helvetica"/>
            </a:endParaRPr>
          </a:p>
          <a:p>
            <a:pPr marL="325771" lvl="1" indent="-162885" defTabSz="609630">
              <a:lnSpc>
                <a:spcPts val="2160"/>
              </a:lnSpc>
            </a:pPr>
            <a:endParaRPr lang="en-US" dirty="0">
              <a:solidFill>
                <a:srgbClr val="000000"/>
              </a:solidFill>
              <a:latin typeface="Helvetica"/>
            </a:endParaRPr>
          </a:p>
          <a:p>
            <a:pPr defTabSz="609630">
              <a:lnSpc>
                <a:spcPts val="2160"/>
              </a:lnSpc>
            </a:pPr>
            <a:endParaRPr lang="en-US" dirty="0">
              <a:solidFill>
                <a:srgbClr val="000000"/>
              </a:solidFill>
              <a:latin typeface="Helvetica"/>
            </a:endParaRPr>
          </a:p>
        </p:txBody>
      </p:sp>
      <p:sp>
        <p:nvSpPr>
          <p:cNvPr id="18" name="TextBox 18"/>
          <p:cNvSpPr txBox="1"/>
          <p:nvPr/>
        </p:nvSpPr>
        <p:spPr>
          <a:xfrm>
            <a:off x="0" y="4575387"/>
            <a:ext cx="2282232" cy="252505"/>
          </a:xfrm>
          <a:prstGeom prst="rect">
            <a:avLst/>
          </a:prstGeom>
        </p:spPr>
        <p:txBody>
          <a:bodyPr lIns="0" tIns="0" rIns="0" bIns="0" rtlCol="0" anchor="t">
            <a:spAutoFit/>
          </a:bodyPr>
          <a:lstStyle/>
          <a:p>
            <a:pPr defTabSz="609630">
              <a:lnSpc>
                <a:spcPts val="2080"/>
              </a:lnSpc>
            </a:pPr>
            <a:r>
              <a:rPr lang="en-US" sz="1733" dirty="0" err="1">
                <a:solidFill>
                  <a:srgbClr val="000000"/>
                </a:solidFill>
                <a:latin typeface="Helvetica"/>
              </a:rPr>
              <a:t>Shelita</a:t>
            </a:r>
            <a:r>
              <a:rPr lang="en-US" sz="1733" dirty="0">
                <a:solidFill>
                  <a:srgbClr val="000000"/>
                </a:solidFill>
                <a:latin typeface="Helvetica"/>
              </a:rPr>
              <a:t> S.</a:t>
            </a:r>
          </a:p>
        </p:txBody>
      </p:sp>
      <p:sp>
        <p:nvSpPr>
          <p:cNvPr id="19" name="AutoShape 8">
            <a:extLst>
              <a:ext uri="{FF2B5EF4-FFF2-40B4-BE49-F238E27FC236}">
                <a16:creationId xmlns:a16="http://schemas.microsoft.com/office/drawing/2014/main" id="{30DF0689-F9E1-5D87-5157-0BC5DCB1E904}"/>
              </a:ext>
            </a:extLst>
          </p:cNvPr>
          <p:cNvSpPr/>
          <p:nvPr/>
        </p:nvSpPr>
        <p:spPr>
          <a:xfrm>
            <a:off x="6022307" y="1239960"/>
            <a:ext cx="9332" cy="3479360"/>
          </a:xfrm>
          <a:prstGeom prst="line">
            <a:avLst/>
          </a:prstGeom>
          <a:ln w="9525" cap="rnd">
            <a:solidFill>
              <a:srgbClr val="4472C4"/>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20" name="TextBox 19">
            <a:extLst>
              <a:ext uri="{FF2B5EF4-FFF2-40B4-BE49-F238E27FC236}">
                <a16:creationId xmlns:a16="http://schemas.microsoft.com/office/drawing/2014/main" id="{AABBE06A-DA5F-9378-7E8F-28A833CB46CE}"/>
              </a:ext>
            </a:extLst>
          </p:cNvPr>
          <p:cNvSpPr txBox="1"/>
          <p:nvPr/>
        </p:nvSpPr>
        <p:spPr>
          <a:xfrm>
            <a:off x="7181022" y="1251952"/>
            <a:ext cx="3148745" cy="461665"/>
          </a:xfrm>
          <a:prstGeom prst="rect">
            <a:avLst/>
          </a:prstGeom>
          <a:noFill/>
        </p:spPr>
        <p:txBody>
          <a:bodyPr wrap="square" rtlCol="0">
            <a:spAutoFit/>
          </a:bodyPr>
          <a:lstStyle/>
          <a:p>
            <a:r>
              <a:rPr lang="en-US" sz="2400" dirty="0"/>
              <a:t>BECOME A CLIENT</a:t>
            </a:r>
            <a:endParaRPr lang="en-US" dirty="0"/>
          </a:p>
        </p:txBody>
      </p:sp>
      <p:sp>
        <p:nvSpPr>
          <p:cNvPr id="22" name="TextBox 21">
            <a:extLst>
              <a:ext uri="{FF2B5EF4-FFF2-40B4-BE49-F238E27FC236}">
                <a16:creationId xmlns:a16="http://schemas.microsoft.com/office/drawing/2014/main" id="{15A5820F-CFCB-1576-C7EB-76BAE611EDD3}"/>
              </a:ext>
            </a:extLst>
          </p:cNvPr>
          <p:cNvSpPr txBox="1"/>
          <p:nvPr/>
        </p:nvSpPr>
        <p:spPr>
          <a:xfrm>
            <a:off x="1354993" y="1267058"/>
            <a:ext cx="6162040" cy="461665"/>
          </a:xfrm>
          <a:prstGeom prst="rect">
            <a:avLst/>
          </a:prstGeom>
          <a:noFill/>
        </p:spPr>
        <p:txBody>
          <a:bodyPr wrap="square">
            <a:spAutoFit/>
          </a:bodyPr>
          <a:lstStyle/>
          <a:p>
            <a:r>
              <a:rPr lang="en-US" sz="2400" dirty="0"/>
              <a:t>MAKE MORE MONEY</a:t>
            </a:r>
          </a:p>
        </p:txBody>
      </p:sp>
      <p:sp>
        <p:nvSpPr>
          <p:cNvPr id="24" name="TextBox 23">
            <a:extLst>
              <a:ext uri="{FF2B5EF4-FFF2-40B4-BE49-F238E27FC236}">
                <a16:creationId xmlns:a16="http://schemas.microsoft.com/office/drawing/2014/main" id="{0D9FABF9-B4D5-5819-B7D3-4B4113FA0DBB}"/>
              </a:ext>
            </a:extLst>
          </p:cNvPr>
          <p:cNvSpPr txBox="1"/>
          <p:nvPr/>
        </p:nvSpPr>
        <p:spPr>
          <a:xfrm>
            <a:off x="3252008" y="4320820"/>
            <a:ext cx="6178020" cy="1569660"/>
          </a:xfrm>
          <a:prstGeom prst="rect">
            <a:avLst/>
          </a:prstGeom>
          <a:noFill/>
        </p:spPr>
        <p:txBody>
          <a:bodyPr wrap="square">
            <a:spAutoFit/>
          </a:bodyPr>
          <a:lstStyle/>
          <a:p>
            <a:r>
              <a:rPr lang="en-US" sz="9600" dirty="0"/>
              <a:t> or BOTH</a:t>
            </a:r>
          </a:p>
        </p:txBody>
      </p:sp>
      <p:sp>
        <p:nvSpPr>
          <p:cNvPr id="26" name="TextBox 25">
            <a:extLst>
              <a:ext uri="{FF2B5EF4-FFF2-40B4-BE49-F238E27FC236}">
                <a16:creationId xmlns:a16="http://schemas.microsoft.com/office/drawing/2014/main" id="{FD4DB83E-913C-0CF0-6EDF-28C7E2DDEDD1}"/>
              </a:ext>
            </a:extLst>
          </p:cNvPr>
          <p:cNvSpPr txBox="1"/>
          <p:nvPr/>
        </p:nvSpPr>
        <p:spPr>
          <a:xfrm>
            <a:off x="6106145" y="1831620"/>
            <a:ext cx="5618495" cy="1569660"/>
          </a:xfrm>
          <a:prstGeom prst="rect">
            <a:avLst/>
          </a:prstGeom>
          <a:noFill/>
        </p:spPr>
        <p:txBody>
          <a:bodyPr wrap="square">
            <a:spAutoFit/>
          </a:bodyPr>
          <a:lstStyle/>
          <a:p>
            <a:r>
              <a:rPr lang="en-US" sz="3200" dirty="0"/>
              <a:t>Apply the concepts and services </a:t>
            </a:r>
          </a:p>
          <a:p>
            <a:r>
              <a:rPr lang="en-US" sz="3200" dirty="0"/>
              <a:t>to become Financially Independent </a:t>
            </a:r>
          </a:p>
        </p:txBody>
      </p:sp>
      <p:sp>
        <p:nvSpPr>
          <p:cNvPr id="28" name="TextBox 27">
            <a:extLst>
              <a:ext uri="{FF2B5EF4-FFF2-40B4-BE49-F238E27FC236}">
                <a16:creationId xmlns:a16="http://schemas.microsoft.com/office/drawing/2014/main" id="{EA53834D-52FA-A95C-3041-FC277C7ECA93}"/>
              </a:ext>
            </a:extLst>
          </p:cNvPr>
          <p:cNvSpPr txBox="1"/>
          <p:nvPr/>
        </p:nvSpPr>
        <p:spPr>
          <a:xfrm>
            <a:off x="929923" y="1831620"/>
            <a:ext cx="4717092" cy="2831544"/>
          </a:xfrm>
          <a:prstGeom prst="rect">
            <a:avLst/>
          </a:prstGeom>
          <a:noFill/>
        </p:spPr>
        <p:txBody>
          <a:bodyPr wrap="square">
            <a:spAutoFit/>
          </a:bodyPr>
          <a:lstStyle/>
          <a:p>
            <a:r>
              <a:rPr lang="en-US" sz="3200" dirty="0"/>
              <a:t>Create additional income </a:t>
            </a:r>
          </a:p>
          <a:p>
            <a:pPr marL="457200" indent="-457200">
              <a:buFont typeface="Arial" panose="020B0604020202020204" pitchFamily="34" charset="0"/>
              <a:buChar char="•"/>
            </a:pPr>
            <a:r>
              <a:rPr lang="en-US" sz="3200" dirty="0"/>
              <a:t>Spare-Time </a:t>
            </a:r>
          </a:p>
          <a:p>
            <a:pPr marL="457200" indent="-457200">
              <a:buFont typeface="Arial" panose="020B0604020202020204" pitchFamily="34" charset="0"/>
              <a:buChar char="•"/>
            </a:pPr>
            <a:r>
              <a:rPr lang="en-US" sz="3200" dirty="0"/>
              <a:t>Part-time </a:t>
            </a:r>
          </a:p>
          <a:p>
            <a:pPr marL="457200" indent="-457200">
              <a:buFont typeface="Arial" panose="020B0604020202020204" pitchFamily="34" charset="0"/>
              <a:buChar char="•"/>
            </a:pPr>
            <a:r>
              <a:rPr lang="en-US" sz="3200" dirty="0"/>
              <a:t>Brokerage Opportunity</a:t>
            </a:r>
          </a:p>
          <a:p>
            <a:r>
              <a:rPr lang="en-US" sz="3200" dirty="0"/>
              <a:t> </a:t>
            </a:r>
          </a:p>
          <a:p>
            <a:endParaRPr lang="en-US" dirty="0"/>
          </a:p>
        </p:txBody>
      </p:sp>
      <p:sp>
        <p:nvSpPr>
          <p:cNvPr id="30" name="TextBox 29">
            <a:extLst>
              <a:ext uri="{FF2B5EF4-FFF2-40B4-BE49-F238E27FC236}">
                <a16:creationId xmlns:a16="http://schemas.microsoft.com/office/drawing/2014/main" id="{BEDAA70C-9D00-F10B-BA31-87DCA0153C11}"/>
              </a:ext>
            </a:extLst>
          </p:cNvPr>
          <p:cNvSpPr txBox="1"/>
          <p:nvPr/>
        </p:nvSpPr>
        <p:spPr>
          <a:xfrm>
            <a:off x="8439596" y="2167849"/>
            <a:ext cx="7929880" cy="369332"/>
          </a:xfrm>
          <a:prstGeom prst="rect">
            <a:avLst/>
          </a:prstGeom>
          <a:noFill/>
        </p:spPr>
        <p:txBody>
          <a:bodyPr wrap="square">
            <a:spAutoFit/>
          </a:bodyPr>
          <a:lstStyle/>
          <a:p>
            <a:r>
              <a:rPr lang="en-US" sz="1800" dirty="0"/>
              <a:t> </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group of people sitting at a table with plates of food&#10;&#10;Description automatically generated">
            <a:extLst>
              <a:ext uri="{FF2B5EF4-FFF2-40B4-BE49-F238E27FC236}">
                <a16:creationId xmlns:a16="http://schemas.microsoft.com/office/drawing/2014/main" id="{A91604B0-F654-CC91-3433-BD9D71793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889175"/>
            <a:ext cx="3240088" cy="1982613"/>
          </a:xfrm>
          <a:prstGeom prst="rect">
            <a:avLst/>
          </a:prstGeom>
        </p:spPr>
      </p:pic>
      <p:pic>
        <p:nvPicPr>
          <p:cNvPr id="23" name="Picture 22" descr="A person and person taking a selfie&#10;&#10;Description automatically generated">
            <a:extLst>
              <a:ext uri="{FF2B5EF4-FFF2-40B4-BE49-F238E27FC236}">
                <a16:creationId xmlns:a16="http://schemas.microsoft.com/office/drawing/2014/main" id="{2DFBC5A5-D9A2-01B7-C7EE-2B309D5BD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949575"/>
            <a:ext cx="3240088" cy="3448050"/>
          </a:xfrm>
          <a:prstGeom prst="rect">
            <a:avLst/>
          </a:prstGeom>
        </p:spPr>
      </p:pic>
      <p:pic>
        <p:nvPicPr>
          <p:cNvPr id="31" name="Picture 30" descr="A person and person standing together with a child&#10;&#10;Description automatically generated">
            <a:extLst>
              <a:ext uri="{FF2B5EF4-FFF2-40B4-BE49-F238E27FC236}">
                <a16:creationId xmlns:a16="http://schemas.microsoft.com/office/drawing/2014/main" id="{CFE3373B-77A7-6A7B-59D3-9309B6950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5075" y="889175"/>
            <a:ext cx="4249738" cy="5506863"/>
          </a:xfrm>
          <a:prstGeom prst="rect">
            <a:avLst/>
          </a:prstGeom>
        </p:spPr>
      </p:pic>
      <p:pic>
        <p:nvPicPr>
          <p:cNvPr id="29" name="Picture 28" descr="A person sitting at a store&#10;&#10;Description automatically generated">
            <a:extLst>
              <a:ext uri="{FF2B5EF4-FFF2-40B4-BE49-F238E27FC236}">
                <a16:creationId xmlns:a16="http://schemas.microsoft.com/office/drawing/2014/main" id="{56F2160E-DC5C-0C51-5894-E2862EA5788C}"/>
              </a:ext>
            </a:extLst>
          </p:cNvPr>
          <p:cNvPicPr>
            <a:picLocks noChangeAspect="1"/>
          </p:cNvPicPr>
          <p:nvPr/>
        </p:nvPicPr>
        <p:blipFill rotWithShape="1">
          <a:blip r:embed="rId5">
            <a:extLst>
              <a:ext uri="{28A0092B-C50C-407E-A947-70E740481C1C}">
                <a14:useLocalDpi xmlns:a14="http://schemas.microsoft.com/office/drawing/2010/main" val="0"/>
              </a:ext>
            </a:extLst>
          </a:blip>
          <a:srcRect t="54618"/>
          <a:stretch/>
        </p:blipFill>
        <p:spPr>
          <a:xfrm>
            <a:off x="8101013" y="889175"/>
            <a:ext cx="3633788" cy="2112788"/>
          </a:xfrm>
          <a:prstGeom prst="rect">
            <a:avLst/>
          </a:prstGeom>
        </p:spPr>
      </p:pic>
      <p:pic>
        <p:nvPicPr>
          <p:cNvPr id="25" name="Picture 24" descr="A group of trophies in a row&#10;&#10;Description automatically generated">
            <a:extLst>
              <a:ext uri="{FF2B5EF4-FFF2-40B4-BE49-F238E27FC236}">
                <a16:creationId xmlns:a16="http://schemas.microsoft.com/office/drawing/2014/main" id="{B0CD0BBF-60C7-3EF9-6A46-34E26C473B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013" y="3079750"/>
            <a:ext cx="1816100" cy="1435100"/>
          </a:xfrm>
          <a:prstGeom prst="rect">
            <a:avLst/>
          </a:prstGeom>
        </p:spPr>
      </p:pic>
      <p:pic>
        <p:nvPicPr>
          <p:cNvPr id="3" name="Picture 2" descr="A person speaking to a speaker&#10;&#10;Description automatically generated">
            <a:extLst>
              <a:ext uri="{FF2B5EF4-FFF2-40B4-BE49-F238E27FC236}">
                <a16:creationId xmlns:a16="http://schemas.microsoft.com/office/drawing/2014/main" id="{EEAD28F5-C433-9B24-59FD-A5C1F21E5887}"/>
              </a:ext>
            </a:extLst>
          </p:cNvPr>
          <p:cNvPicPr>
            <a:picLocks noChangeAspect="1"/>
          </p:cNvPicPr>
          <p:nvPr/>
        </p:nvPicPr>
        <p:blipFill rotWithShape="1">
          <a:blip r:embed="rId7">
            <a:extLst>
              <a:ext uri="{28A0092B-C50C-407E-A947-70E740481C1C}">
                <a14:useLocalDpi xmlns:a14="http://schemas.microsoft.com/office/drawing/2010/main" val="0"/>
              </a:ext>
            </a:extLst>
          </a:blip>
          <a:srcRect r="23663"/>
          <a:stretch/>
        </p:blipFill>
        <p:spPr>
          <a:xfrm>
            <a:off x="9993313" y="3079750"/>
            <a:ext cx="1741488" cy="1435100"/>
          </a:xfrm>
          <a:prstGeom prst="rect">
            <a:avLst/>
          </a:prstGeom>
        </p:spPr>
      </p:pic>
      <p:pic>
        <p:nvPicPr>
          <p:cNvPr id="19" name="Picture 18" descr="A person and person running on a stage&#10;&#10;Description automatically generated">
            <a:extLst>
              <a:ext uri="{FF2B5EF4-FFF2-40B4-BE49-F238E27FC236}">
                <a16:creationId xmlns:a16="http://schemas.microsoft.com/office/drawing/2014/main" id="{7E20D653-B18B-F10A-1AFE-9C7531EB9A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1013" y="4592638"/>
            <a:ext cx="1687513" cy="1803400"/>
          </a:xfrm>
          <a:prstGeom prst="rect">
            <a:avLst/>
          </a:prstGeom>
        </p:spPr>
      </p:pic>
      <p:pic>
        <p:nvPicPr>
          <p:cNvPr id="17" name="Picture 16" descr="A group of people posing for a photo&#10;&#10;Description automatically generated">
            <a:extLst>
              <a:ext uri="{FF2B5EF4-FFF2-40B4-BE49-F238E27FC236}">
                <a16:creationId xmlns:a16="http://schemas.microsoft.com/office/drawing/2014/main" id="{A4AA0CB3-1DC8-5C9B-4FEE-E5DD4627E8F1}"/>
              </a:ext>
            </a:extLst>
          </p:cNvPr>
          <p:cNvPicPr>
            <a:picLocks noChangeAspect="1"/>
          </p:cNvPicPr>
          <p:nvPr/>
        </p:nvPicPr>
        <p:blipFill rotWithShape="1">
          <a:blip r:embed="rId9">
            <a:extLst>
              <a:ext uri="{28A0092B-C50C-407E-A947-70E740481C1C}">
                <a14:useLocalDpi xmlns:a14="http://schemas.microsoft.com/office/drawing/2010/main" val="0"/>
              </a:ext>
            </a:extLst>
          </a:blip>
          <a:srcRect l="6105" r="35658"/>
          <a:stretch/>
        </p:blipFill>
        <p:spPr>
          <a:xfrm>
            <a:off x="9863138" y="4592638"/>
            <a:ext cx="1871663" cy="1803400"/>
          </a:xfrm>
          <a:prstGeom prst="rect">
            <a:avLst/>
          </a:prstGeom>
        </p:spPr>
      </p:pic>
      <p:sp>
        <p:nvSpPr>
          <p:cNvPr id="32" name="TextBox 31">
            <a:extLst>
              <a:ext uri="{FF2B5EF4-FFF2-40B4-BE49-F238E27FC236}">
                <a16:creationId xmlns:a16="http://schemas.microsoft.com/office/drawing/2014/main" id="{B4797F5F-754C-DEBE-E5C0-7C24D29BA767}"/>
              </a:ext>
            </a:extLst>
          </p:cNvPr>
          <p:cNvSpPr txBox="1"/>
          <p:nvPr/>
        </p:nvSpPr>
        <p:spPr>
          <a:xfrm>
            <a:off x="0" y="-856"/>
            <a:ext cx="12815264" cy="938719"/>
          </a:xfrm>
          <a:prstGeom prst="rect">
            <a:avLst/>
          </a:prstGeom>
          <a:noFill/>
        </p:spPr>
        <p:txBody>
          <a:bodyPr wrap="square" rtlCol="0">
            <a:spAutoFit/>
          </a:bodyPr>
          <a:lstStyle/>
          <a:p>
            <a:r>
              <a:rPr lang="en-US" sz="5500" b="1" dirty="0">
                <a:latin typeface="Helvetica" panose="020B0604020202020204" pitchFamily="34" charset="0"/>
                <a:cs typeface="Helvetica" panose="020B0604020202020204" pitchFamily="34" charset="0"/>
              </a:rPr>
              <a:t>FROM WALMART TO WALLSTREET</a:t>
            </a:r>
          </a:p>
        </p:txBody>
      </p:sp>
    </p:spTree>
    <p:extLst>
      <p:ext uri="{BB962C8B-B14F-4D97-AF65-F5344CB8AC3E}">
        <p14:creationId xmlns:p14="http://schemas.microsoft.com/office/powerpoint/2010/main" val="467157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8443" y="384455"/>
            <a:ext cx="11864540" cy="1353860"/>
          </a:xfrm>
        </p:spPr>
        <p:txBody>
          <a:bodyPr>
            <a:noAutofit/>
          </a:bodyPr>
          <a:lstStyle/>
          <a:p>
            <a:pPr>
              <a:tabLst>
                <a:tab pos="3280669" algn="l"/>
              </a:tabLst>
            </a:pPr>
            <a:r>
              <a:rPr lang="en-US" sz="3467" b="1" dirty="0">
                <a:solidFill>
                  <a:schemeClr val="accent3">
                    <a:lumMod val="50000"/>
                  </a:schemeClr>
                </a:solidFill>
                <a:ea typeface="MS PGothic" charset="0"/>
              </a:rPr>
              <a:t>As children, for most of us, money was always an “Adult Conversation.” We Were All Taught…</a:t>
            </a:r>
            <a:br>
              <a:rPr lang="en-US" sz="3467" b="1" dirty="0">
                <a:solidFill>
                  <a:schemeClr val="accent3">
                    <a:lumMod val="50000"/>
                  </a:schemeClr>
                </a:solidFill>
                <a:ea typeface="MS PGothic" charset="0"/>
              </a:rPr>
            </a:br>
            <a:endParaRPr lang="en-US" sz="3467" b="1" dirty="0">
              <a:solidFill>
                <a:schemeClr val="accent3">
                  <a:lumMod val="50000"/>
                </a:schemeClr>
              </a:solidFill>
              <a:ea typeface="MS PGothic" charset="0"/>
            </a:endParaRPr>
          </a:p>
        </p:txBody>
      </p:sp>
      <p:grpSp>
        <p:nvGrpSpPr>
          <p:cNvPr id="3" name="Group 2"/>
          <p:cNvGrpSpPr/>
          <p:nvPr/>
        </p:nvGrpSpPr>
        <p:grpSpPr>
          <a:xfrm>
            <a:off x="600489" y="1874775"/>
            <a:ext cx="2974419" cy="2653451"/>
            <a:chOff x="524268" y="1027138"/>
            <a:chExt cx="2230815" cy="2227781"/>
          </a:xfrm>
        </p:grpSpPr>
        <p:pic>
          <p:nvPicPr>
            <p:cNvPr id="12" name="Picture 11" descr="GettyImages-53607944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524268" y="1027138"/>
              <a:ext cx="2228900" cy="2227781"/>
            </a:xfrm>
            <a:prstGeom prst="ellipse">
              <a:avLst/>
            </a:prstGeom>
            <a:effectLst>
              <a:outerShdw blurRad="50800" dist="38100" dir="2700000" algn="tl" rotWithShape="0">
                <a:prstClr val="black">
                  <a:alpha val="40000"/>
                </a:prstClr>
              </a:outerShdw>
            </a:effectLst>
          </p:spPr>
        </p:pic>
        <p:sp>
          <p:nvSpPr>
            <p:cNvPr id="15" name="TextBox 14"/>
            <p:cNvSpPr txBox="1"/>
            <p:nvPr/>
          </p:nvSpPr>
          <p:spPr>
            <a:xfrm>
              <a:off x="530883" y="1312274"/>
              <a:ext cx="2224200" cy="516160"/>
            </a:xfrm>
            <a:prstGeom prst="rect">
              <a:avLst/>
            </a:prstGeom>
            <a:noFill/>
          </p:spPr>
          <p:txBody>
            <a:bodyPr wrap="square">
              <a:spAutoFit/>
            </a:bodyPr>
            <a:lstStyle/>
            <a:p>
              <a:pPr marL="0" marR="0" lvl="0" indent="0" algn="ctr" defTabSz="609585" rtl="0" eaLnBrk="1" fontAlgn="auto" latinLnBrk="0" hangingPunct="1">
                <a:lnSpc>
                  <a:spcPct val="7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Helvetica"/>
                  <a:ea typeface="+mn-ea"/>
                  <a:cs typeface="Helvetica"/>
                </a:rPr>
                <a:t>Do well</a:t>
              </a:r>
            </a:p>
            <a:p>
              <a:pPr marL="0" marR="0" lvl="0" indent="0" algn="ctr" defTabSz="609585" rtl="0" eaLnBrk="1" fontAlgn="auto" latinLnBrk="0" hangingPunct="1">
                <a:lnSpc>
                  <a:spcPct val="7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Helvetica"/>
                  <a:ea typeface="+mn-ea"/>
                  <a:cs typeface="Helvetica"/>
                </a:rPr>
                <a:t>in school.</a:t>
              </a:r>
              <a:endParaRPr kumimoji="0" lang="en-US" sz="24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Helvetica"/>
                <a:ea typeface="+mn-ea"/>
                <a:cs typeface="Helvetica"/>
              </a:endParaRPr>
            </a:p>
          </p:txBody>
        </p:sp>
      </p:grpSp>
      <p:grpSp>
        <p:nvGrpSpPr>
          <p:cNvPr id="4" name="Group 3"/>
          <p:cNvGrpSpPr/>
          <p:nvPr/>
        </p:nvGrpSpPr>
        <p:grpSpPr>
          <a:xfrm>
            <a:off x="2981230" y="1877566"/>
            <a:ext cx="2977557" cy="2773203"/>
            <a:chOff x="2492807" y="1019882"/>
            <a:chExt cx="2233168" cy="2228096"/>
          </a:xfrm>
        </p:grpSpPr>
        <p:pic>
          <p:nvPicPr>
            <p:cNvPr id="10" name="Picture 9" descr="colleg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92807" y="1019882"/>
              <a:ext cx="2225078" cy="2228096"/>
            </a:xfrm>
            <a:prstGeom prst="ellipse">
              <a:avLst/>
            </a:prstGeom>
            <a:effectLst>
              <a:outerShdw blurRad="50800" dist="38100" dir="2700000" algn="tl" rotWithShape="0">
                <a:prstClr val="black">
                  <a:alpha val="40000"/>
                </a:prstClr>
              </a:outerShdw>
            </a:effectLst>
          </p:spPr>
        </p:pic>
        <p:sp>
          <p:nvSpPr>
            <p:cNvPr id="32" name="TextBox 31"/>
            <p:cNvSpPr txBox="1"/>
            <p:nvPr/>
          </p:nvSpPr>
          <p:spPr>
            <a:xfrm>
              <a:off x="2494835" y="1312273"/>
              <a:ext cx="2231140" cy="493941"/>
            </a:xfrm>
            <a:prstGeom prst="rect">
              <a:avLst/>
            </a:prstGeom>
            <a:noFill/>
          </p:spPr>
          <p:txBody>
            <a:bodyPr wrap="square">
              <a:spAutoFit/>
            </a:bodyPr>
            <a:lstStyle/>
            <a:p>
              <a:pPr marL="0" marR="0" lvl="0" indent="0" algn="ctr" defTabSz="609585" rtl="0" eaLnBrk="1" fontAlgn="auto" latinLnBrk="0" hangingPunct="1">
                <a:lnSpc>
                  <a:spcPct val="7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5272"/>
                  </a:solidFill>
                  <a:effectLst/>
                  <a:uLnTx/>
                  <a:uFillTx/>
                  <a:latin typeface="Helvetica"/>
                  <a:ea typeface="+mn-ea"/>
                  <a:cs typeface="Helvetica"/>
                </a:rPr>
                <a:t>Go to</a:t>
              </a:r>
            </a:p>
            <a:p>
              <a:pPr marL="0" marR="0" lvl="0" indent="0" algn="ctr" defTabSz="609585" rtl="0" eaLnBrk="1" fontAlgn="auto" latinLnBrk="0" hangingPunct="1">
                <a:lnSpc>
                  <a:spcPct val="7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5272"/>
                  </a:solidFill>
                  <a:effectLst/>
                  <a:uLnTx/>
                  <a:uFillTx/>
                  <a:latin typeface="Helvetica"/>
                  <a:ea typeface="+mn-ea"/>
                  <a:cs typeface="Helvetica"/>
                </a:rPr>
                <a:t>college.</a:t>
              </a:r>
            </a:p>
          </p:txBody>
        </p:sp>
      </p:grpSp>
      <p:grpSp>
        <p:nvGrpSpPr>
          <p:cNvPr id="5" name="Group 4"/>
          <p:cNvGrpSpPr/>
          <p:nvPr/>
        </p:nvGrpSpPr>
        <p:grpSpPr>
          <a:xfrm>
            <a:off x="5723390" y="1936129"/>
            <a:ext cx="2971532" cy="2849575"/>
            <a:chOff x="4454555" y="1025172"/>
            <a:chExt cx="2228648" cy="2226516"/>
          </a:xfrm>
        </p:grpSpPr>
        <p:pic>
          <p:nvPicPr>
            <p:cNvPr id="7" name="Picture 6" descr="GettyImages-856791408.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54555" y="1025172"/>
              <a:ext cx="2228648" cy="2226516"/>
            </a:xfrm>
            <a:prstGeom prst="ellipse">
              <a:avLst/>
            </a:prstGeom>
            <a:effectLst>
              <a:outerShdw blurRad="50800" dist="38100" dir="2700000" algn="tl" rotWithShape="0">
                <a:prstClr val="black">
                  <a:alpha val="40000"/>
                </a:prstClr>
              </a:outerShdw>
            </a:effectLst>
          </p:spPr>
        </p:pic>
        <p:sp>
          <p:nvSpPr>
            <p:cNvPr id="30" name="TextBox 29"/>
            <p:cNvSpPr txBox="1"/>
            <p:nvPr/>
          </p:nvSpPr>
          <p:spPr>
            <a:xfrm>
              <a:off x="4514308" y="1312273"/>
              <a:ext cx="2108200" cy="515357"/>
            </a:xfrm>
            <a:prstGeom prst="rect">
              <a:avLst/>
            </a:prstGeom>
            <a:noFill/>
          </p:spPr>
          <p:txBody>
            <a:bodyPr>
              <a:spAutoFit/>
            </a:bodyPr>
            <a:lstStyle/>
            <a:p>
              <a:pPr marL="0" marR="0" lvl="0" indent="0" algn="ctr" defTabSz="609585" rtl="0" eaLnBrk="1" fontAlgn="auto" latinLnBrk="0" hangingPunct="1">
                <a:lnSpc>
                  <a:spcPct val="7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5272"/>
                  </a:solidFill>
                  <a:effectLst/>
                  <a:uLnTx/>
                  <a:uFillTx/>
                  <a:latin typeface="Helvetica"/>
                  <a:ea typeface="+mn-ea"/>
                  <a:cs typeface="Helvetica"/>
                </a:rPr>
                <a:t>Get a</a:t>
              </a:r>
            </a:p>
            <a:p>
              <a:pPr marL="0" marR="0" lvl="0" indent="0" algn="ctr" defTabSz="609585" rtl="0" eaLnBrk="1" fontAlgn="auto" latinLnBrk="0" hangingPunct="1">
                <a:lnSpc>
                  <a:spcPct val="7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5272"/>
                  </a:solidFill>
                  <a:effectLst/>
                  <a:uLnTx/>
                  <a:uFillTx/>
                  <a:latin typeface="Helvetica"/>
                  <a:ea typeface="+mn-ea"/>
                  <a:cs typeface="Helvetica"/>
                </a:rPr>
                <a:t>good job.</a:t>
              </a:r>
            </a:p>
          </p:txBody>
        </p:sp>
      </p:grpSp>
      <p:grpSp>
        <p:nvGrpSpPr>
          <p:cNvPr id="6" name="Group 5"/>
          <p:cNvGrpSpPr/>
          <p:nvPr/>
        </p:nvGrpSpPr>
        <p:grpSpPr>
          <a:xfrm>
            <a:off x="8363611" y="2008256"/>
            <a:ext cx="2968621" cy="2653451"/>
            <a:chOff x="6413685" y="1027138"/>
            <a:chExt cx="2226465" cy="2227781"/>
          </a:xfrm>
        </p:grpSpPr>
        <p:pic>
          <p:nvPicPr>
            <p:cNvPr id="14" name="Picture 13" descr="Screen Shot 2018-01-18 at 2.44.59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13685" y="1027138"/>
              <a:ext cx="2226465" cy="2227781"/>
            </a:xfrm>
            <a:prstGeom prst="ellipse">
              <a:avLst/>
            </a:prstGeom>
            <a:effectLst>
              <a:outerShdw blurRad="50800" dist="38100" dir="2700000" algn="tl" rotWithShape="0">
                <a:prstClr val="black">
                  <a:alpha val="40000"/>
                </a:prstClr>
              </a:outerShdw>
            </a:effectLst>
          </p:spPr>
        </p:pic>
        <p:sp>
          <p:nvSpPr>
            <p:cNvPr id="41" name="TextBox 40"/>
            <p:cNvSpPr txBox="1"/>
            <p:nvPr/>
          </p:nvSpPr>
          <p:spPr>
            <a:xfrm>
              <a:off x="6666672" y="1295742"/>
              <a:ext cx="1758466" cy="733218"/>
            </a:xfrm>
            <a:prstGeom prst="rect">
              <a:avLst/>
            </a:prstGeom>
            <a:noFill/>
          </p:spPr>
          <p:txBody>
            <a:bodyPr wrap="square">
              <a:spAutoFit/>
            </a:bodyPr>
            <a:lstStyle/>
            <a:p>
              <a:pPr marL="0" marR="0" lvl="0" indent="0" algn="ctr" defTabSz="609585" rtl="0" eaLnBrk="1" fontAlgn="auto" latinLnBrk="0" hangingPunct="1">
                <a:lnSpc>
                  <a:spcPct val="7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Helvetica"/>
                  <a:ea typeface="+mn-ea"/>
                  <a:cs typeface="Helvetica"/>
                </a:rPr>
                <a:t>Work for a good company</a:t>
              </a:r>
              <a:endParaRPr kumimoji="0" lang="en-US" sz="24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Helvetica"/>
                <a:ea typeface="+mn-ea"/>
                <a:cs typeface="Helvetica"/>
              </a:endParaRPr>
            </a:p>
          </p:txBody>
        </p:sp>
      </p:grpSp>
      <p:sp>
        <p:nvSpPr>
          <p:cNvPr id="8" name="Slide Number Placeholder 7"/>
          <p:cNvSpPr>
            <a:spLocks noGrp="1"/>
          </p:cNvSpPr>
          <p:nvPr>
            <p:ph type="sldNum" sz="quarter" idx="12"/>
          </p:nvPr>
        </p:nvSpPr>
        <p:spPr>
          <a:xfrm>
            <a:off x="0" y="6492875"/>
            <a:ext cx="2844800"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0FA17902-E6C7-4548-816F-3C750E8578FA}" type="slidenum">
              <a:rPr kumimoji="0" lang="en-US" sz="1333" b="0" i="0" u="none" strike="noStrike" kern="1200" cap="none" spc="0" normalizeH="0" baseline="0" noProof="0">
                <a:ln>
                  <a:noFill/>
                </a:ln>
                <a:solidFill>
                  <a:prstClr val="white">
                    <a:lumMod val="65000"/>
                  </a:prstClr>
                </a:solidFill>
                <a:effectLst/>
                <a:uLnTx/>
                <a:uFillTx/>
                <a:latin typeface="Arial Narrow"/>
                <a:ea typeface="+mn-ea"/>
              </a:rPr>
              <a:pPr marL="0" marR="0" lvl="0" indent="0" algn="l" defTabSz="609585" rtl="0" eaLnBrk="1" fontAlgn="auto" latinLnBrk="0" hangingPunct="1">
                <a:lnSpc>
                  <a:spcPct val="100000"/>
                </a:lnSpc>
                <a:spcBef>
                  <a:spcPts val="0"/>
                </a:spcBef>
                <a:spcAft>
                  <a:spcPts val="0"/>
                </a:spcAft>
                <a:buClrTx/>
                <a:buSzTx/>
                <a:buFontTx/>
                <a:buNone/>
                <a:tabLst/>
                <a:defRPr/>
              </a:pPr>
              <a:t>3</a:t>
            </a:fld>
            <a:endParaRPr kumimoji="0" lang="en-US" sz="1333" b="0" i="0" u="none" strike="noStrike" kern="1200" cap="none" spc="0" normalizeH="0" baseline="0" noProof="0">
              <a:ln>
                <a:noFill/>
              </a:ln>
              <a:solidFill>
                <a:prstClr val="white">
                  <a:lumMod val="65000"/>
                </a:prstClr>
              </a:solidFill>
              <a:effectLst/>
              <a:uLnTx/>
              <a:uFillTx/>
              <a:latin typeface="Arial Narrow"/>
              <a:ea typeface="+mn-ea"/>
            </a:endParaRPr>
          </a:p>
        </p:txBody>
      </p:sp>
      <p:sp>
        <p:nvSpPr>
          <p:cNvPr id="9" name="TextBox 8">
            <a:extLst>
              <a:ext uri="{FF2B5EF4-FFF2-40B4-BE49-F238E27FC236}">
                <a16:creationId xmlns:a16="http://schemas.microsoft.com/office/drawing/2014/main" id="{C79D115F-3B8D-409B-8115-9D5D5CBBBDB9}"/>
              </a:ext>
            </a:extLst>
          </p:cNvPr>
          <p:cNvSpPr txBox="1"/>
          <p:nvPr/>
        </p:nvSpPr>
        <p:spPr>
          <a:xfrm>
            <a:off x="108629" y="5305897"/>
            <a:ext cx="11864540" cy="66678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chemeClr val="accent3">
                    <a:lumMod val="50000"/>
                  </a:schemeClr>
                </a:solidFill>
                <a:effectLst/>
                <a:uLnTx/>
                <a:uFillTx/>
                <a:latin typeface="Helvetica" panose="020B0604020202020204" pitchFamily="34" charset="0"/>
                <a:ea typeface="MS PGothic" charset="0"/>
                <a:cs typeface="Helvetica" panose="020B0604020202020204" pitchFamily="34" charset="0"/>
              </a:rPr>
              <a:t>What did that really teach us about Money? </a:t>
            </a:r>
            <a:endParaRPr kumimoji="0" lang="en-US" sz="3733" b="0" i="0" u="none" strike="noStrike" kern="1200" cap="none" spc="0" normalizeH="0" baseline="0" noProof="0" dirty="0">
              <a:ln>
                <a:noFill/>
              </a:ln>
              <a:solidFill>
                <a:schemeClr val="accent3">
                  <a:lumMod val="50000"/>
                </a:schemeClr>
              </a:solidFill>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8268705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0441"/>
            <a:ext cx="12192000" cy="6858001"/>
            <a:chOff x="0" y="0"/>
            <a:chExt cx="24384000" cy="13716002"/>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2F2F2"/>
            </a:solidFill>
          </p:spPr>
          <p:txBody>
            <a:bodyPr/>
            <a:lstStyle/>
            <a:p>
              <a:endParaRPr lang="en-US"/>
            </a:p>
          </p:txBody>
        </p:sp>
      </p:grpSp>
      <p:grpSp>
        <p:nvGrpSpPr>
          <p:cNvPr id="4" name="Group 4"/>
          <p:cNvGrpSpPr/>
          <p:nvPr/>
        </p:nvGrpSpPr>
        <p:grpSpPr>
          <a:xfrm rot="-5400000">
            <a:off x="6352548" y="-4329137"/>
            <a:ext cx="777580" cy="10891919"/>
            <a:chOff x="0" y="0"/>
            <a:chExt cx="1555160" cy="21783838"/>
          </a:xfrm>
        </p:grpSpPr>
        <p:sp>
          <p:nvSpPr>
            <p:cNvPr id="5" name="Freeform 5"/>
            <p:cNvSpPr/>
            <p:nvPr/>
          </p:nvSpPr>
          <p:spPr>
            <a:xfrm>
              <a:off x="38100" y="38100"/>
              <a:ext cx="1478915" cy="21707602"/>
            </a:xfrm>
            <a:custGeom>
              <a:avLst/>
              <a:gdLst/>
              <a:ahLst/>
              <a:cxnLst/>
              <a:rect l="l" t="t" r="r" b="b"/>
              <a:pathLst>
                <a:path w="1478915" h="21707602">
                  <a:moveTo>
                    <a:pt x="0" y="90678"/>
                  </a:moveTo>
                  <a:cubicBezTo>
                    <a:pt x="0" y="40640"/>
                    <a:pt x="38735" y="0"/>
                    <a:pt x="86487" y="0"/>
                  </a:cubicBezTo>
                  <a:lnTo>
                    <a:pt x="1392428" y="0"/>
                  </a:lnTo>
                  <a:cubicBezTo>
                    <a:pt x="1440180" y="0"/>
                    <a:pt x="1478915" y="40640"/>
                    <a:pt x="1478915" y="90678"/>
                  </a:cubicBezTo>
                  <a:lnTo>
                    <a:pt x="1478915" y="21616924"/>
                  </a:lnTo>
                  <a:cubicBezTo>
                    <a:pt x="1478915" y="21666963"/>
                    <a:pt x="1440180" y="21707602"/>
                    <a:pt x="1392428" y="21707602"/>
                  </a:cubicBezTo>
                  <a:lnTo>
                    <a:pt x="86487" y="21707602"/>
                  </a:lnTo>
                  <a:cubicBezTo>
                    <a:pt x="38735" y="21707602"/>
                    <a:pt x="0" y="21666963"/>
                    <a:pt x="0" y="21616924"/>
                  </a:cubicBezTo>
                  <a:close/>
                </a:path>
              </a:pathLst>
            </a:custGeom>
            <a:solidFill>
              <a:srgbClr val="77933C"/>
            </a:solidFill>
          </p:spPr>
          <p:txBody>
            <a:bodyPr/>
            <a:lstStyle/>
            <a:p>
              <a:endParaRPr lang="en-US"/>
            </a:p>
          </p:txBody>
        </p:sp>
        <p:sp>
          <p:nvSpPr>
            <p:cNvPr id="6" name="Freeform 6"/>
            <p:cNvSpPr/>
            <p:nvPr/>
          </p:nvSpPr>
          <p:spPr>
            <a:xfrm>
              <a:off x="0" y="0"/>
              <a:ext cx="1555115" cy="21783802"/>
            </a:xfrm>
            <a:custGeom>
              <a:avLst/>
              <a:gdLst/>
              <a:ahLst/>
              <a:cxnLst/>
              <a:rect l="l" t="t" r="r" b="b"/>
              <a:pathLst>
                <a:path w="1555115" h="21783802">
                  <a:moveTo>
                    <a:pt x="0" y="128778"/>
                  </a:moveTo>
                  <a:cubicBezTo>
                    <a:pt x="0" y="59309"/>
                    <a:pt x="54102" y="0"/>
                    <a:pt x="124587" y="0"/>
                  </a:cubicBezTo>
                  <a:lnTo>
                    <a:pt x="1430528" y="0"/>
                  </a:lnTo>
                  <a:lnTo>
                    <a:pt x="1430528" y="38100"/>
                  </a:lnTo>
                  <a:lnTo>
                    <a:pt x="1430528" y="0"/>
                  </a:lnTo>
                  <a:cubicBezTo>
                    <a:pt x="1501013" y="0"/>
                    <a:pt x="1555115" y="59309"/>
                    <a:pt x="1555115" y="128778"/>
                  </a:cubicBezTo>
                  <a:lnTo>
                    <a:pt x="1517015" y="128778"/>
                  </a:lnTo>
                  <a:lnTo>
                    <a:pt x="1555115" y="128778"/>
                  </a:lnTo>
                  <a:lnTo>
                    <a:pt x="1555115" y="21655024"/>
                  </a:lnTo>
                  <a:lnTo>
                    <a:pt x="1517015" y="21655024"/>
                  </a:lnTo>
                  <a:lnTo>
                    <a:pt x="1555115" y="21655024"/>
                  </a:lnTo>
                  <a:cubicBezTo>
                    <a:pt x="1555115" y="21724493"/>
                    <a:pt x="1501013" y="21783802"/>
                    <a:pt x="1430528" y="21783802"/>
                  </a:cubicBezTo>
                  <a:lnTo>
                    <a:pt x="1430528" y="21745702"/>
                  </a:lnTo>
                  <a:lnTo>
                    <a:pt x="1430528" y="21783802"/>
                  </a:lnTo>
                  <a:lnTo>
                    <a:pt x="124587" y="21783802"/>
                  </a:lnTo>
                  <a:lnTo>
                    <a:pt x="124587" y="21745702"/>
                  </a:lnTo>
                  <a:lnTo>
                    <a:pt x="124587" y="21783802"/>
                  </a:lnTo>
                  <a:cubicBezTo>
                    <a:pt x="54102" y="21783802"/>
                    <a:pt x="0" y="21724493"/>
                    <a:pt x="0" y="21655024"/>
                  </a:cubicBezTo>
                  <a:lnTo>
                    <a:pt x="0" y="128778"/>
                  </a:lnTo>
                  <a:lnTo>
                    <a:pt x="38100" y="128778"/>
                  </a:lnTo>
                  <a:lnTo>
                    <a:pt x="0" y="128778"/>
                  </a:lnTo>
                  <a:moveTo>
                    <a:pt x="76200" y="128778"/>
                  </a:moveTo>
                  <a:lnTo>
                    <a:pt x="76200" y="21655024"/>
                  </a:lnTo>
                  <a:lnTo>
                    <a:pt x="38100" y="21655024"/>
                  </a:lnTo>
                  <a:lnTo>
                    <a:pt x="76200" y="21655024"/>
                  </a:lnTo>
                  <a:cubicBezTo>
                    <a:pt x="76200" y="21685758"/>
                    <a:pt x="99568" y="21707602"/>
                    <a:pt x="124587" y="21707602"/>
                  </a:cubicBezTo>
                  <a:lnTo>
                    <a:pt x="1430528" y="21707602"/>
                  </a:lnTo>
                  <a:cubicBezTo>
                    <a:pt x="1455674" y="21707602"/>
                    <a:pt x="1478915" y="21685758"/>
                    <a:pt x="1478915" y="21655024"/>
                  </a:cubicBezTo>
                  <a:lnTo>
                    <a:pt x="1478915" y="128778"/>
                  </a:lnTo>
                  <a:cubicBezTo>
                    <a:pt x="1478915" y="98044"/>
                    <a:pt x="1455547" y="76200"/>
                    <a:pt x="1430528" y="76200"/>
                  </a:cubicBezTo>
                  <a:lnTo>
                    <a:pt x="124587" y="76200"/>
                  </a:lnTo>
                  <a:lnTo>
                    <a:pt x="124587" y="38100"/>
                  </a:lnTo>
                  <a:lnTo>
                    <a:pt x="124587" y="76200"/>
                  </a:lnTo>
                  <a:cubicBezTo>
                    <a:pt x="99568" y="76200"/>
                    <a:pt x="76200" y="98044"/>
                    <a:pt x="76200" y="128778"/>
                  </a:cubicBezTo>
                  <a:close/>
                </a:path>
              </a:pathLst>
            </a:custGeom>
            <a:solidFill>
              <a:srgbClr val="E4021D"/>
            </a:solidFill>
          </p:spPr>
          <p:txBody>
            <a:bodyPr/>
            <a:lstStyle/>
            <a:p>
              <a:endParaRPr lang="en-US"/>
            </a:p>
          </p:txBody>
        </p:sp>
      </p:grpSp>
      <p:sp>
        <p:nvSpPr>
          <p:cNvPr id="7" name="AutoShape 7"/>
          <p:cNvSpPr/>
          <p:nvPr/>
        </p:nvSpPr>
        <p:spPr>
          <a:xfrm rot="3089">
            <a:off x="762107" y="689834"/>
            <a:ext cx="10597122" cy="0"/>
          </a:xfrm>
          <a:prstGeom prst="line">
            <a:avLst/>
          </a:prstGeom>
          <a:ln w="9525" cap="rnd">
            <a:solidFill>
              <a:srgbClr val="34526F"/>
            </a:solidFill>
            <a:prstDash val="solid"/>
            <a:headEnd type="none" w="sm" len="sm"/>
            <a:tailEnd type="none" w="sm" len="sm"/>
          </a:ln>
        </p:spPr>
        <p:txBody>
          <a:bodyPr/>
          <a:lstStyle/>
          <a:p>
            <a:endParaRPr lang="en-US"/>
          </a:p>
        </p:txBody>
      </p:sp>
      <p:grpSp>
        <p:nvGrpSpPr>
          <p:cNvPr id="8" name="Group 8"/>
          <p:cNvGrpSpPr/>
          <p:nvPr/>
        </p:nvGrpSpPr>
        <p:grpSpPr>
          <a:xfrm rot="-5400000">
            <a:off x="6154203" y="-3599551"/>
            <a:ext cx="777580" cy="11298019"/>
            <a:chOff x="0" y="0"/>
            <a:chExt cx="1555160" cy="21783838"/>
          </a:xfrm>
        </p:grpSpPr>
        <p:sp>
          <p:nvSpPr>
            <p:cNvPr id="9" name="Freeform 9"/>
            <p:cNvSpPr/>
            <p:nvPr/>
          </p:nvSpPr>
          <p:spPr>
            <a:xfrm>
              <a:off x="38100" y="38100"/>
              <a:ext cx="1478915" cy="21707602"/>
            </a:xfrm>
            <a:custGeom>
              <a:avLst/>
              <a:gdLst/>
              <a:ahLst/>
              <a:cxnLst/>
              <a:rect l="l" t="t" r="r" b="b"/>
              <a:pathLst>
                <a:path w="1478915" h="21707602">
                  <a:moveTo>
                    <a:pt x="0" y="90678"/>
                  </a:moveTo>
                  <a:cubicBezTo>
                    <a:pt x="0" y="40640"/>
                    <a:pt x="38735" y="0"/>
                    <a:pt x="86487" y="0"/>
                  </a:cubicBezTo>
                  <a:lnTo>
                    <a:pt x="1392428" y="0"/>
                  </a:lnTo>
                  <a:cubicBezTo>
                    <a:pt x="1440180" y="0"/>
                    <a:pt x="1478915" y="40640"/>
                    <a:pt x="1478915" y="90678"/>
                  </a:cubicBezTo>
                  <a:lnTo>
                    <a:pt x="1478915" y="21616924"/>
                  </a:lnTo>
                  <a:cubicBezTo>
                    <a:pt x="1478915" y="21666963"/>
                    <a:pt x="1440180" y="21707602"/>
                    <a:pt x="1392428" y="21707602"/>
                  </a:cubicBezTo>
                  <a:lnTo>
                    <a:pt x="86487" y="21707602"/>
                  </a:lnTo>
                  <a:cubicBezTo>
                    <a:pt x="38735" y="21707602"/>
                    <a:pt x="0" y="21666963"/>
                    <a:pt x="0" y="21616924"/>
                  </a:cubicBezTo>
                  <a:close/>
                </a:path>
              </a:pathLst>
            </a:custGeom>
            <a:solidFill>
              <a:srgbClr val="77933C"/>
            </a:solidFill>
          </p:spPr>
          <p:txBody>
            <a:bodyPr/>
            <a:lstStyle/>
            <a:p>
              <a:endParaRPr lang="en-US"/>
            </a:p>
          </p:txBody>
        </p:sp>
        <p:sp>
          <p:nvSpPr>
            <p:cNvPr id="10" name="Freeform 10"/>
            <p:cNvSpPr/>
            <p:nvPr/>
          </p:nvSpPr>
          <p:spPr>
            <a:xfrm>
              <a:off x="0" y="0"/>
              <a:ext cx="1555115" cy="21783802"/>
            </a:xfrm>
            <a:custGeom>
              <a:avLst/>
              <a:gdLst/>
              <a:ahLst/>
              <a:cxnLst/>
              <a:rect l="l" t="t" r="r" b="b"/>
              <a:pathLst>
                <a:path w="1555115" h="21783802">
                  <a:moveTo>
                    <a:pt x="0" y="128778"/>
                  </a:moveTo>
                  <a:cubicBezTo>
                    <a:pt x="0" y="59309"/>
                    <a:pt x="54102" y="0"/>
                    <a:pt x="124587" y="0"/>
                  </a:cubicBezTo>
                  <a:lnTo>
                    <a:pt x="1430528" y="0"/>
                  </a:lnTo>
                  <a:lnTo>
                    <a:pt x="1430528" y="38100"/>
                  </a:lnTo>
                  <a:lnTo>
                    <a:pt x="1430528" y="0"/>
                  </a:lnTo>
                  <a:cubicBezTo>
                    <a:pt x="1501013" y="0"/>
                    <a:pt x="1555115" y="59309"/>
                    <a:pt x="1555115" y="128778"/>
                  </a:cubicBezTo>
                  <a:lnTo>
                    <a:pt x="1517015" y="128778"/>
                  </a:lnTo>
                  <a:lnTo>
                    <a:pt x="1555115" y="128778"/>
                  </a:lnTo>
                  <a:lnTo>
                    <a:pt x="1555115" y="21655024"/>
                  </a:lnTo>
                  <a:lnTo>
                    <a:pt x="1517015" y="21655024"/>
                  </a:lnTo>
                  <a:lnTo>
                    <a:pt x="1555115" y="21655024"/>
                  </a:lnTo>
                  <a:cubicBezTo>
                    <a:pt x="1555115" y="21724493"/>
                    <a:pt x="1501013" y="21783802"/>
                    <a:pt x="1430528" y="21783802"/>
                  </a:cubicBezTo>
                  <a:lnTo>
                    <a:pt x="1430528" y="21745702"/>
                  </a:lnTo>
                  <a:lnTo>
                    <a:pt x="1430528" y="21783802"/>
                  </a:lnTo>
                  <a:lnTo>
                    <a:pt x="124587" y="21783802"/>
                  </a:lnTo>
                  <a:lnTo>
                    <a:pt x="124587" y="21745702"/>
                  </a:lnTo>
                  <a:lnTo>
                    <a:pt x="124587" y="21783802"/>
                  </a:lnTo>
                  <a:cubicBezTo>
                    <a:pt x="54102" y="21783802"/>
                    <a:pt x="0" y="21724493"/>
                    <a:pt x="0" y="21655024"/>
                  </a:cubicBezTo>
                  <a:lnTo>
                    <a:pt x="0" y="128778"/>
                  </a:lnTo>
                  <a:lnTo>
                    <a:pt x="38100" y="128778"/>
                  </a:lnTo>
                  <a:lnTo>
                    <a:pt x="0" y="128778"/>
                  </a:lnTo>
                  <a:moveTo>
                    <a:pt x="76200" y="128778"/>
                  </a:moveTo>
                  <a:lnTo>
                    <a:pt x="76200" y="21655024"/>
                  </a:lnTo>
                  <a:lnTo>
                    <a:pt x="38100" y="21655024"/>
                  </a:lnTo>
                  <a:lnTo>
                    <a:pt x="76200" y="21655024"/>
                  </a:lnTo>
                  <a:cubicBezTo>
                    <a:pt x="76200" y="21685758"/>
                    <a:pt x="99568" y="21707602"/>
                    <a:pt x="124587" y="21707602"/>
                  </a:cubicBezTo>
                  <a:lnTo>
                    <a:pt x="1430528" y="21707602"/>
                  </a:lnTo>
                  <a:cubicBezTo>
                    <a:pt x="1455674" y="21707602"/>
                    <a:pt x="1478915" y="21685758"/>
                    <a:pt x="1478915" y="21655024"/>
                  </a:cubicBezTo>
                  <a:lnTo>
                    <a:pt x="1478915" y="128778"/>
                  </a:lnTo>
                  <a:cubicBezTo>
                    <a:pt x="1478915" y="98044"/>
                    <a:pt x="1455547" y="76200"/>
                    <a:pt x="1430528" y="76200"/>
                  </a:cubicBezTo>
                  <a:lnTo>
                    <a:pt x="124587" y="76200"/>
                  </a:lnTo>
                  <a:lnTo>
                    <a:pt x="124587" y="38100"/>
                  </a:lnTo>
                  <a:lnTo>
                    <a:pt x="124587" y="76200"/>
                  </a:lnTo>
                  <a:cubicBezTo>
                    <a:pt x="99568" y="76200"/>
                    <a:pt x="76200" y="98044"/>
                    <a:pt x="76200" y="128778"/>
                  </a:cubicBezTo>
                  <a:close/>
                </a:path>
              </a:pathLst>
            </a:custGeom>
            <a:solidFill>
              <a:srgbClr val="E4021D"/>
            </a:solidFill>
          </p:spPr>
          <p:txBody>
            <a:bodyPr/>
            <a:lstStyle/>
            <a:p>
              <a:endParaRPr lang="en-US"/>
            </a:p>
          </p:txBody>
        </p:sp>
      </p:grpSp>
      <p:grpSp>
        <p:nvGrpSpPr>
          <p:cNvPr id="11" name="Group 11"/>
          <p:cNvGrpSpPr/>
          <p:nvPr/>
        </p:nvGrpSpPr>
        <p:grpSpPr>
          <a:xfrm rot="-5400000">
            <a:off x="6147552" y="-2716416"/>
            <a:ext cx="777580" cy="11344835"/>
            <a:chOff x="0" y="0"/>
            <a:chExt cx="1555160" cy="21783838"/>
          </a:xfrm>
        </p:grpSpPr>
        <p:sp>
          <p:nvSpPr>
            <p:cNvPr id="12" name="Freeform 12"/>
            <p:cNvSpPr/>
            <p:nvPr/>
          </p:nvSpPr>
          <p:spPr>
            <a:xfrm>
              <a:off x="38100" y="38100"/>
              <a:ext cx="1478915" cy="21707602"/>
            </a:xfrm>
            <a:custGeom>
              <a:avLst/>
              <a:gdLst/>
              <a:ahLst/>
              <a:cxnLst/>
              <a:rect l="l" t="t" r="r" b="b"/>
              <a:pathLst>
                <a:path w="1478915" h="21707602">
                  <a:moveTo>
                    <a:pt x="0" y="90678"/>
                  </a:moveTo>
                  <a:cubicBezTo>
                    <a:pt x="0" y="40640"/>
                    <a:pt x="38735" y="0"/>
                    <a:pt x="86487" y="0"/>
                  </a:cubicBezTo>
                  <a:lnTo>
                    <a:pt x="1392428" y="0"/>
                  </a:lnTo>
                  <a:cubicBezTo>
                    <a:pt x="1440180" y="0"/>
                    <a:pt x="1478915" y="40640"/>
                    <a:pt x="1478915" y="90678"/>
                  </a:cubicBezTo>
                  <a:lnTo>
                    <a:pt x="1478915" y="21616924"/>
                  </a:lnTo>
                  <a:cubicBezTo>
                    <a:pt x="1478915" y="21666963"/>
                    <a:pt x="1440180" y="21707602"/>
                    <a:pt x="1392428" y="21707602"/>
                  </a:cubicBezTo>
                  <a:lnTo>
                    <a:pt x="86487" y="21707602"/>
                  </a:lnTo>
                  <a:cubicBezTo>
                    <a:pt x="38735" y="21707602"/>
                    <a:pt x="0" y="21666963"/>
                    <a:pt x="0" y="21616924"/>
                  </a:cubicBezTo>
                  <a:close/>
                </a:path>
              </a:pathLst>
            </a:custGeom>
            <a:solidFill>
              <a:srgbClr val="77933C"/>
            </a:solidFill>
          </p:spPr>
          <p:txBody>
            <a:bodyPr/>
            <a:lstStyle/>
            <a:p>
              <a:endParaRPr lang="en-US"/>
            </a:p>
          </p:txBody>
        </p:sp>
        <p:sp>
          <p:nvSpPr>
            <p:cNvPr id="13" name="Freeform 13"/>
            <p:cNvSpPr/>
            <p:nvPr/>
          </p:nvSpPr>
          <p:spPr>
            <a:xfrm>
              <a:off x="0" y="0"/>
              <a:ext cx="1555115" cy="21783802"/>
            </a:xfrm>
            <a:custGeom>
              <a:avLst/>
              <a:gdLst/>
              <a:ahLst/>
              <a:cxnLst/>
              <a:rect l="l" t="t" r="r" b="b"/>
              <a:pathLst>
                <a:path w="1555115" h="21783802">
                  <a:moveTo>
                    <a:pt x="0" y="128778"/>
                  </a:moveTo>
                  <a:cubicBezTo>
                    <a:pt x="0" y="59309"/>
                    <a:pt x="54102" y="0"/>
                    <a:pt x="124587" y="0"/>
                  </a:cubicBezTo>
                  <a:lnTo>
                    <a:pt x="1430528" y="0"/>
                  </a:lnTo>
                  <a:lnTo>
                    <a:pt x="1430528" y="38100"/>
                  </a:lnTo>
                  <a:lnTo>
                    <a:pt x="1430528" y="0"/>
                  </a:lnTo>
                  <a:cubicBezTo>
                    <a:pt x="1501013" y="0"/>
                    <a:pt x="1555115" y="59309"/>
                    <a:pt x="1555115" y="128778"/>
                  </a:cubicBezTo>
                  <a:lnTo>
                    <a:pt x="1517015" y="128778"/>
                  </a:lnTo>
                  <a:lnTo>
                    <a:pt x="1555115" y="128778"/>
                  </a:lnTo>
                  <a:lnTo>
                    <a:pt x="1555115" y="21655024"/>
                  </a:lnTo>
                  <a:lnTo>
                    <a:pt x="1517015" y="21655024"/>
                  </a:lnTo>
                  <a:lnTo>
                    <a:pt x="1555115" y="21655024"/>
                  </a:lnTo>
                  <a:cubicBezTo>
                    <a:pt x="1555115" y="21724493"/>
                    <a:pt x="1501013" y="21783802"/>
                    <a:pt x="1430528" y="21783802"/>
                  </a:cubicBezTo>
                  <a:lnTo>
                    <a:pt x="1430528" y="21745702"/>
                  </a:lnTo>
                  <a:lnTo>
                    <a:pt x="1430528" y="21783802"/>
                  </a:lnTo>
                  <a:lnTo>
                    <a:pt x="124587" y="21783802"/>
                  </a:lnTo>
                  <a:lnTo>
                    <a:pt x="124587" y="21745702"/>
                  </a:lnTo>
                  <a:lnTo>
                    <a:pt x="124587" y="21783802"/>
                  </a:lnTo>
                  <a:cubicBezTo>
                    <a:pt x="54102" y="21783802"/>
                    <a:pt x="0" y="21724493"/>
                    <a:pt x="0" y="21655024"/>
                  </a:cubicBezTo>
                  <a:lnTo>
                    <a:pt x="0" y="128778"/>
                  </a:lnTo>
                  <a:lnTo>
                    <a:pt x="38100" y="128778"/>
                  </a:lnTo>
                  <a:lnTo>
                    <a:pt x="0" y="128778"/>
                  </a:lnTo>
                  <a:moveTo>
                    <a:pt x="76200" y="128778"/>
                  </a:moveTo>
                  <a:lnTo>
                    <a:pt x="76200" y="21655024"/>
                  </a:lnTo>
                  <a:lnTo>
                    <a:pt x="38100" y="21655024"/>
                  </a:lnTo>
                  <a:lnTo>
                    <a:pt x="76200" y="21655024"/>
                  </a:lnTo>
                  <a:cubicBezTo>
                    <a:pt x="76200" y="21685758"/>
                    <a:pt x="99568" y="21707602"/>
                    <a:pt x="124587" y="21707602"/>
                  </a:cubicBezTo>
                  <a:lnTo>
                    <a:pt x="1430528" y="21707602"/>
                  </a:lnTo>
                  <a:cubicBezTo>
                    <a:pt x="1455674" y="21707602"/>
                    <a:pt x="1478915" y="21685758"/>
                    <a:pt x="1478915" y="21655024"/>
                  </a:cubicBezTo>
                  <a:lnTo>
                    <a:pt x="1478915" y="128778"/>
                  </a:lnTo>
                  <a:cubicBezTo>
                    <a:pt x="1478915" y="98044"/>
                    <a:pt x="1455547" y="76200"/>
                    <a:pt x="1430528" y="76200"/>
                  </a:cubicBezTo>
                  <a:lnTo>
                    <a:pt x="124587" y="76200"/>
                  </a:lnTo>
                  <a:lnTo>
                    <a:pt x="124587" y="38100"/>
                  </a:lnTo>
                  <a:lnTo>
                    <a:pt x="124587" y="76200"/>
                  </a:lnTo>
                  <a:cubicBezTo>
                    <a:pt x="99568" y="76200"/>
                    <a:pt x="76200" y="98044"/>
                    <a:pt x="76200" y="128778"/>
                  </a:cubicBezTo>
                  <a:close/>
                </a:path>
              </a:pathLst>
            </a:custGeom>
            <a:solidFill>
              <a:srgbClr val="E4021D"/>
            </a:solidFill>
          </p:spPr>
          <p:txBody>
            <a:bodyPr/>
            <a:lstStyle/>
            <a:p>
              <a:endParaRPr lang="en-US"/>
            </a:p>
          </p:txBody>
        </p:sp>
      </p:grpSp>
      <p:sp>
        <p:nvSpPr>
          <p:cNvPr id="14" name="Freeform 14"/>
          <p:cNvSpPr/>
          <p:nvPr/>
        </p:nvSpPr>
        <p:spPr>
          <a:xfrm>
            <a:off x="-471274" y="-401337"/>
            <a:ext cx="3326032" cy="5165975"/>
          </a:xfrm>
          <a:custGeom>
            <a:avLst/>
            <a:gdLst/>
            <a:ahLst/>
            <a:cxnLst/>
            <a:rect l="l" t="t" r="r" b="b"/>
            <a:pathLst>
              <a:path w="5581100" h="8371650">
                <a:moveTo>
                  <a:pt x="0" y="0"/>
                </a:moveTo>
                <a:lnTo>
                  <a:pt x="5581100" y="0"/>
                </a:lnTo>
                <a:lnTo>
                  <a:pt x="5581100" y="8371650"/>
                </a:lnTo>
                <a:lnTo>
                  <a:pt x="0" y="8371650"/>
                </a:lnTo>
                <a:lnTo>
                  <a:pt x="0" y="0"/>
                </a:lnTo>
                <a:close/>
              </a:path>
            </a:pathLst>
          </a:custGeom>
          <a:blipFill>
            <a:blip r:embed="rId3"/>
            <a:stretch>
              <a:fillRect/>
            </a:stretch>
          </a:blipFill>
        </p:spPr>
        <p:txBody>
          <a:bodyPr/>
          <a:lstStyle/>
          <a:p>
            <a:endParaRPr lang="en-US" dirty="0"/>
          </a:p>
        </p:txBody>
      </p:sp>
      <p:sp>
        <p:nvSpPr>
          <p:cNvPr id="15" name="TextBox 15"/>
          <p:cNvSpPr txBox="1"/>
          <p:nvPr/>
        </p:nvSpPr>
        <p:spPr>
          <a:xfrm>
            <a:off x="932995" y="875953"/>
            <a:ext cx="10691979" cy="448841"/>
          </a:xfrm>
          <a:prstGeom prst="rect">
            <a:avLst/>
          </a:prstGeom>
        </p:spPr>
        <p:txBody>
          <a:bodyPr lIns="0" tIns="0" rIns="0" bIns="0" rtlCol="0" anchor="t">
            <a:spAutoFit/>
          </a:bodyPr>
          <a:lstStyle/>
          <a:p>
            <a:pPr algn="ctr" defTabSz="609630">
              <a:lnSpc>
                <a:spcPts val="3520"/>
              </a:lnSpc>
            </a:pPr>
            <a:r>
              <a:rPr lang="en-US" sz="2933" dirty="0">
                <a:solidFill>
                  <a:srgbClr val="FFFFFF"/>
                </a:solidFill>
                <a:latin typeface="Helvetica Bold"/>
              </a:rPr>
              <a:t>Don’t Have A Financial Education.</a:t>
            </a:r>
          </a:p>
        </p:txBody>
      </p:sp>
      <p:sp>
        <p:nvSpPr>
          <p:cNvPr id="17" name="TextBox 17"/>
          <p:cNvSpPr txBox="1"/>
          <p:nvPr/>
        </p:nvSpPr>
        <p:spPr>
          <a:xfrm>
            <a:off x="525768" y="51520"/>
            <a:ext cx="12070080" cy="564257"/>
          </a:xfrm>
          <a:prstGeom prst="rect">
            <a:avLst/>
          </a:prstGeom>
        </p:spPr>
        <p:txBody>
          <a:bodyPr lIns="0" tIns="0" rIns="0" bIns="0" rtlCol="0" anchor="t">
            <a:spAutoFit/>
          </a:bodyPr>
          <a:lstStyle/>
          <a:p>
            <a:pPr algn="ctr" defTabSz="609630">
              <a:lnSpc>
                <a:spcPts val="4352"/>
              </a:lnSpc>
            </a:pPr>
            <a:r>
              <a:rPr lang="en-US" sz="4267" b="1" dirty="0">
                <a:solidFill>
                  <a:srgbClr val="000000"/>
                </a:solidFill>
                <a:latin typeface="Helvetica Bold"/>
              </a:rPr>
              <a:t>The Challenge…… 95%</a:t>
            </a:r>
          </a:p>
        </p:txBody>
      </p:sp>
      <p:sp>
        <p:nvSpPr>
          <p:cNvPr id="18" name="TextBox 18"/>
          <p:cNvSpPr txBox="1"/>
          <p:nvPr/>
        </p:nvSpPr>
        <p:spPr>
          <a:xfrm>
            <a:off x="952500" y="3266351"/>
            <a:ext cx="10652055" cy="782907"/>
          </a:xfrm>
          <a:prstGeom prst="rect">
            <a:avLst/>
          </a:prstGeom>
        </p:spPr>
        <p:txBody>
          <a:bodyPr lIns="0" tIns="0" rIns="0" bIns="0" rtlCol="0" anchor="t">
            <a:spAutoFit/>
          </a:bodyPr>
          <a:lstStyle/>
          <a:p>
            <a:pPr algn="ctr" defTabSz="609630">
              <a:lnSpc>
                <a:spcPts val="6480"/>
              </a:lnSpc>
            </a:pPr>
            <a:r>
              <a:rPr lang="en-US" sz="4400" b="1" dirty="0">
                <a:solidFill>
                  <a:srgbClr val="000000"/>
                </a:solidFill>
                <a:latin typeface="Helvetica Bold"/>
              </a:rPr>
              <a:t>Our Mission is to </a:t>
            </a:r>
            <a:r>
              <a:rPr lang="en-US" sz="4400" b="1" u="sng" dirty="0">
                <a:solidFill>
                  <a:srgbClr val="0000FF"/>
                </a:solidFill>
                <a:latin typeface="Helvetica Bold"/>
                <a:hlinkClick r:id="rId4" tooltip="https://followthislink.com/consider-this/?f=michelle-toler"/>
              </a:rPr>
              <a:t>help</a:t>
            </a:r>
            <a:r>
              <a:rPr lang="en-US" sz="4400" b="1" dirty="0">
                <a:solidFill>
                  <a:srgbClr val="000000"/>
                </a:solidFill>
                <a:latin typeface="Helvetica Bold"/>
              </a:rPr>
              <a:t> the 95%</a:t>
            </a:r>
          </a:p>
        </p:txBody>
      </p:sp>
      <p:sp>
        <p:nvSpPr>
          <p:cNvPr id="19" name="TextBox 19"/>
          <p:cNvSpPr txBox="1"/>
          <p:nvPr/>
        </p:nvSpPr>
        <p:spPr>
          <a:xfrm>
            <a:off x="1007986" y="1804064"/>
            <a:ext cx="10691979" cy="448841"/>
          </a:xfrm>
          <a:prstGeom prst="rect">
            <a:avLst/>
          </a:prstGeom>
        </p:spPr>
        <p:txBody>
          <a:bodyPr lIns="0" tIns="0" rIns="0" bIns="0" rtlCol="0" anchor="t">
            <a:spAutoFit/>
          </a:bodyPr>
          <a:lstStyle/>
          <a:p>
            <a:pPr algn="ctr" defTabSz="609630">
              <a:lnSpc>
                <a:spcPts val="3520"/>
              </a:lnSpc>
            </a:pPr>
            <a:r>
              <a:rPr lang="en-US" sz="2933" dirty="0">
                <a:solidFill>
                  <a:srgbClr val="FFFFFF"/>
                </a:solidFill>
                <a:latin typeface="Helvetica Bold"/>
              </a:rPr>
              <a:t>Don’t Have A Financial Game Plan.</a:t>
            </a:r>
          </a:p>
        </p:txBody>
      </p:sp>
      <p:sp>
        <p:nvSpPr>
          <p:cNvPr id="20" name="TextBox 20"/>
          <p:cNvSpPr txBox="1"/>
          <p:nvPr/>
        </p:nvSpPr>
        <p:spPr>
          <a:xfrm>
            <a:off x="647285" y="2696972"/>
            <a:ext cx="10691979" cy="448841"/>
          </a:xfrm>
          <a:prstGeom prst="rect">
            <a:avLst/>
          </a:prstGeom>
        </p:spPr>
        <p:txBody>
          <a:bodyPr lIns="0" tIns="0" rIns="0" bIns="0" rtlCol="0" anchor="t">
            <a:spAutoFit/>
          </a:bodyPr>
          <a:lstStyle/>
          <a:p>
            <a:pPr algn="ctr" defTabSz="609630">
              <a:lnSpc>
                <a:spcPts val="3520"/>
              </a:lnSpc>
            </a:pPr>
            <a:r>
              <a:rPr lang="en-US" sz="2933" dirty="0">
                <a:solidFill>
                  <a:srgbClr val="FFFFFF"/>
                </a:solidFill>
                <a:latin typeface="Helvetica Bold"/>
              </a:rPr>
              <a:t>Don’t Have A Financial Coach.</a:t>
            </a:r>
          </a:p>
        </p:txBody>
      </p:sp>
      <p:pic>
        <p:nvPicPr>
          <p:cNvPr id="22" name="Picture 21">
            <a:extLst>
              <a:ext uri="{FF2B5EF4-FFF2-40B4-BE49-F238E27FC236}">
                <a16:creationId xmlns:a16="http://schemas.microsoft.com/office/drawing/2014/main" id="{A0ADF592-9A42-4BB3-164C-E17014AFC267}"/>
              </a:ext>
            </a:extLst>
          </p:cNvPr>
          <p:cNvPicPr>
            <a:picLocks noChangeAspect="1"/>
          </p:cNvPicPr>
          <p:nvPr/>
        </p:nvPicPr>
        <p:blipFill>
          <a:blip r:embed="rId5"/>
          <a:stretch>
            <a:fillRect/>
          </a:stretch>
        </p:blipFill>
        <p:spPr>
          <a:xfrm>
            <a:off x="10649" y="4529404"/>
            <a:ext cx="2263725" cy="2346211"/>
          </a:xfrm>
          <a:prstGeom prst="rect">
            <a:avLst/>
          </a:prstGeom>
        </p:spPr>
      </p:pic>
      <p:pic>
        <p:nvPicPr>
          <p:cNvPr id="24" name="Picture 23">
            <a:extLst>
              <a:ext uri="{FF2B5EF4-FFF2-40B4-BE49-F238E27FC236}">
                <a16:creationId xmlns:a16="http://schemas.microsoft.com/office/drawing/2014/main" id="{579E050C-2279-F812-AF93-94CB3F6999B9}"/>
              </a:ext>
            </a:extLst>
          </p:cNvPr>
          <p:cNvPicPr>
            <a:picLocks noChangeAspect="1"/>
          </p:cNvPicPr>
          <p:nvPr/>
        </p:nvPicPr>
        <p:blipFill>
          <a:blip r:embed="rId6"/>
          <a:stretch>
            <a:fillRect/>
          </a:stretch>
        </p:blipFill>
        <p:spPr>
          <a:xfrm>
            <a:off x="7055758" y="4399541"/>
            <a:ext cx="1926955" cy="2476074"/>
          </a:xfrm>
          <a:prstGeom prst="rect">
            <a:avLst/>
          </a:prstGeom>
        </p:spPr>
      </p:pic>
      <p:pic>
        <p:nvPicPr>
          <p:cNvPr id="25" name="Picture 24">
            <a:extLst>
              <a:ext uri="{FF2B5EF4-FFF2-40B4-BE49-F238E27FC236}">
                <a16:creationId xmlns:a16="http://schemas.microsoft.com/office/drawing/2014/main" id="{58D01454-75EF-3DB1-A4F5-B0F4CC335F73}"/>
              </a:ext>
            </a:extLst>
          </p:cNvPr>
          <p:cNvPicPr>
            <a:picLocks noChangeAspect="1"/>
          </p:cNvPicPr>
          <p:nvPr/>
        </p:nvPicPr>
        <p:blipFill>
          <a:blip r:embed="rId7"/>
          <a:stretch>
            <a:fillRect/>
          </a:stretch>
        </p:blipFill>
        <p:spPr>
          <a:xfrm>
            <a:off x="9698034" y="4189249"/>
            <a:ext cx="2584928" cy="2658086"/>
          </a:xfrm>
          <a:prstGeom prst="rect">
            <a:avLst/>
          </a:prstGeom>
        </p:spPr>
      </p:pic>
      <p:pic>
        <p:nvPicPr>
          <p:cNvPr id="26" name="Picture 25">
            <a:extLst>
              <a:ext uri="{FF2B5EF4-FFF2-40B4-BE49-F238E27FC236}">
                <a16:creationId xmlns:a16="http://schemas.microsoft.com/office/drawing/2014/main" id="{D0E6A27B-0CB8-03A0-DEFC-DDD7FA5EC49B}"/>
              </a:ext>
            </a:extLst>
          </p:cNvPr>
          <p:cNvPicPr>
            <a:picLocks noChangeAspect="1"/>
          </p:cNvPicPr>
          <p:nvPr/>
        </p:nvPicPr>
        <p:blipFill>
          <a:blip r:embed="rId8"/>
          <a:stretch>
            <a:fillRect/>
          </a:stretch>
        </p:blipFill>
        <p:spPr>
          <a:xfrm>
            <a:off x="7610193" y="3995661"/>
            <a:ext cx="3036395" cy="2870039"/>
          </a:xfrm>
          <a:prstGeom prst="rect">
            <a:avLst/>
          </a:prstGeom>
        </p:spPr>
      </p:pic>
      <p:pic>
        <p:nvPicPr>
          <p:cNvPr id="27" name="Picture 26">
            <a:extLst>
              <a:ext uri="{FF2B5EF4-FFF2-40B4-BE49-F238E27FC236}">
                <a16:creationId xmlns:a16="http://schemas.microsoft.com/office/drawing/2014/main" id="{E11966A3-9D35-21D5-E003-F6FF1E5802C0}"/>
              </a:ext>
            </a:extLst>
          </p:cNvPr>
          <p:cNvPicPr>
            <a:picLocks noChangeAspect="1"/>
          </p:cNvPicPr>
          <p:nvPr/>
        </p:nvPicPr>
        <p:blipFill>
          <a:blip r:embed="rId9"/>
          <a:stretch>
            <a:fillRect/>
          </a:stretch>
        </p:blipFill>
        <p:spPr>
          <a:xfrm>
            <a:off x="3459941" y="4488144"/>
            <a:ext cx="2143328" cy="2377946"/>
          </a:xfrm>
          <a:prstGeom prst="rect">
            <a:avLst/>
          </a:prstGeom>
        </p:spPr>
      </p:pic>
      <p:pic>
        <p:nvPicPr>
          <p:cNvPr id="28" name="Picture 27">
            <a:extLst>
              <a:ext uri="{FF2B5EF4-FFF2-40B4-BE49-F238E27FC236}">
                <a16:creationId xmlns:a16="http://schemas.microsoft.com/office/drawing/2014/main" id="{039B0814-E846-7260-47CB-4E42702966A9}"/>
              </a:ext>
            </a:extLst>
          </p:cNvPr>
          <p:cNvPicPr>
            <a:picLocks noChangeAspect="1"/>
          </p:cNvPicPr>
          <p:nvPr/>
        </p:nvPicPr>
        <p:blipFill>
          <a:blip r:embed="rId10"/>
          <a:stretch>
            <a:fillRect/>
          </a:stretch>
        </p:blipFill>
        <p:spPr>
          <a:xfrm>
            <a:off x="4979935" y="3701765"/>
            <a:ext cx="2283348" cy="3164325"/>
          </a:xfrm>
          <a:prstGeom prst="rect">
            <a:avLst/>
          </a:prstGeom>
        </p:spPr>
      </p:pic>
      <p:sp>
        <p:nvSpPr>
          <p:cNvPr id="31" name="TextBox 30">
            <a:extLst>
              <a:ext uri="{FF2B5EF4-FFF2-40B4-BE49-F238E27FC236}">
                <a16:creationId xmlns:a16="http://schemas.microsoft.com/office/drawing/2014/main" id="{46A8AFB5-12DA-EB0B-68C6-C2E75DA4D088}"/>
              </a:ext>
            </a:extLst>
          </p:cNvPr>
          <p:cNvSpPr txBox="1"/>
          <p:nvPr/>
        </p:nvSpPr>
        <p:spPr>
          <a:xfrm>
            <a:off x="1760234" y="4425399"/>
            <a:ext cx="879027" cy="369332"/>
          </a:xfrm>
          <a:prstGeom prst="rect">
            <a:avLst/>
          </a:prstGeom>
          <a:noFill/>
        </p:spPr>
        <p:txBody>
          <a:bodyPr wrap="square">
            <a:spAutoFit/>
          </a:bodyPr>
          <a:lstStyle/>
          <a:p>
            <a:r>
              <a:rPr lang="en-US" dirty="0"/>
              <a:t>Jesse S.</a:t>
            </a:r>
          </a:p>
        </p:txBody>
      </p:sp>
      <p:sp>
        <p:nvSpPr>
          <p:cNvPr id="33" name="TextBox 32">
            <a:extLst>
              <a:ext uri="{FF2B5EF4-FFF2-40B4-BE49-F238E27FC236}">
                <a16:creationId xmlns:a16="http://schemas.microsoft.com/office/drawing/2014/main" id="{DEDA89FD-5CCD-F72D-256B-30AD9101B883}"/>
              </a:ext>
            </a:extLst>
          </p:cNvPr>
          <p:cNvSpPr txBox="1"/>
          <p:nvPr/>
        </p:nvSpPr>
        <p:spPr>
          <a:xfrm>
            <a:off x="-24738" y="4303445"/>
            <a:ext cx="1101013" cy="369332"/>
          </a:xfrm>
          <a:prstGeom prst="rect">
            <a:avLst/>
          </a:prstGeom>
          <a:noFill/>
        </p:spPr>
        <p:txBody>
          <a:bodyPr wrap="square">
            <a:spAutoFit/>
          </a:bodyPr>
          <a:lstStyle/>
          <a:p>
            <a:r>
              <a:rPr lang="en-US" sz="1600" dirty="0"/>
              <a:t>Brittani</a:t>
            </a:r>
            <a:r>
              <a:rPr lang="en-US" dirty="0"/>
              <a:t> P.</a:t>
            </a:r>
          </a:p>
        </p:txBody>
      </p:sp>
      <p:pic>
        <p:nvPicPr>
          <p:cNvPr id="34" name="Picture 33">
            <a:extLst>
              <a:ext uri="{FF2B5EF4-FFF2-40B4-BE49-F238E27FC236}">
                <a16:creationId xmlns:a16="http://schemas.microsoft.com/office/drawing/2014/main" id="{714B06A2-8131-FAA6-0C88-A2281FD8B10C}"/>
              </a:ext>
            </a:extLst>
          </p:cNvPr>
          <p:cNvPicPr>
            <a:picLocks noChangeAspect="1"/>
          </p:cNvPicPr>
          <p:nvPr/>
        </p:nvPicPr>
        <p:blipFill>
          <a:blip r:embed="rId11"/>
          <a:stretch>
            <a:fillRect/>
          </a:stretch>
        </p:blipFill>
        <p:spPr>
          <a:xfrm>
            <a:off x="1269261" y="4467841"/>
            <a:ext cx="3220470" cy="2416819"/>
          </a:xfrm>
          <a:prstGeom prst="rect">
            <a:avLst/>
          </a:prstGeom>
        </p:spPr>
      </p:pic>
      <p:sp>
        <p:nvSpPr>
          <p:cNvPr id="35" name="TextBox 34">
            <a:extLst>
              <a:ext uri="{FF2B5EF4-FFF2-40B4-BE49-F238E27FC236}">
                <a16:creationId xmlns:a16="http://schemas.microsoft.com/office/drawing/2014/main" id="{BFD66880-A04E-A9C3-72FC-89F9F21BEEDE}"/>
              </a:ext>
            </a:extLst>
          </p:cNvPr>
          <p:cNvSpPr txBox="1"/>
          <p:nvPr/>
        </p:nvSpPr>
        <p:spPr>
          <a:xfrm>
            <a:off x="3620780" y="4312354"/>
            <a:ext cx="1004314" cy="369332"/>
          </a:xfrm>
          <a:prstGeom prst="rect">
            <a:avLst/>
          </a:prstGeom>
          <a:noFill/>
        </p:spPr>
        <p:txBody>
          <a:bodyPr wrap="none" rtlCol="0">
            <a:spAutoFit/>
          </a:bodyPr>
          <a:lstStyle/>
          <a:p>
            <a:r>
              <a:rPr lang="en-US" sz="1600" dirty="0"/>
              <a:t>Andrea</a:t>
            </a:r>
            <a:r>
              <a:rPr lang="en-US" dirty="0"/>
              <a:t> S.</a:t>
            </a:r>
          </a:p>
        </p:txBody>
      </p:sp>
      <p:sp>
        <p:nvSpPr>
          <p:cNvPr id="37" name="TextBox 36">
            <a:extLst>
              <a:ext uri="{FF2B5EF4-FFF2-40B4-BE49-F238E27FC236}">
                <a16:creationId xmlns:a16="http://schemas.microsoft.com/office/drawing/2014/main" id="{B251997A-E1EB-6CBF-4CB2-E20044841D82}"/>
              </a:ext>
            </a:extLst>
          </p:cNvPr>
          <p:cNvSpPr txBox="1"/>
          <p:nvPr/>
        </p:nvSpPr>
        <p:spPr>
          <a:xfrm>
            <a:off x="4968591" y="4148110"/>
            <a:ext cx="949299" cy="369332"/>
          </a:xfrm>
          <a:prstGeom prst="rect">
            <a:avLst/>
          </a:prstGeom>
          <a:noFill/>
        </p:spPr>
        <p:txBody>
          <a:bodyPr wrap="none" rtlCol="0">
            <a:spAutoFit/>
          </a:bodyPr>
          <a:lstStyle/>
          <a:p>
            <a:r>
              <a:rPr lang="en-US" sz="1600" dirty="0"/>
              <a:t>James</a:t>
            </a:r>
            <a:r>
              <a:rPr lang="en-US" dirty="0"/>
              <a:t> H.</a:t>
            </a:r>
          </a:p>
        </p:txBody>
      </p:sp>
      <p:sp>
        <p:nvSpPr>
          <p:cNvPr id="38" name="TextBox 37">
            <a:extLst>
              <a:ext uri="{FF2B5EF4-FFF2-40B4-BE49-F238E27FC236}">
                <a16:creationId xmlns:a16="http://schemas.microsoft.com/office/drawing/2014/main" id="{C65120A4-5DBC-76FC-DEA7-3D07D05E37B5}"/>
              </a:ext>
            </a:extLst>
          </p:cNvPr>
          <p:cNvSpPr txBox="1"/>
          <p:nvPr/>
        </p:nvSpPr>
        <p:spPr>
          <a:xfrm>
            <a:off x="6693640" y="4191025"/>
            <a:ext cx="1062342" cy="369332"/>
          </a:xfrm>
          <a:prstGeom prst="rect">
            <a:avLst/>
          </a:prstGeom>
          <a:noFill/>
        </p:spPr>
        <p:txBody>
          <a:bodyPr wrap="none" rtlCol="0">
            <a:spAutoFit/>
          </a:bodyPr>
          <a:lstStyle/>
          <a:p>
            <a:r>
              <a:rPr lang="en-US" sz="1600" dirty="0" err="1"/>
              <a:t>Calisha</a:t>
            </a:r>
            <a:r>
              <a:rPr lang="en-US" dirty="0"/>
              <a:t> W.</a:t>
            </a:r>
          </a:p>
        </p:txBody>
      </p:sp>
      <p:sp>
        <p:nvSpPr>
          <p:cNvPr id="39" name="TextBox 38">
            <a:extLst>
              <a:ext uri="{FF2B5EF4-FFF2-40B4-BE49-F238E27FC236}">
                <a16:creationId xmlns:a16="http://schemas.microsoft.com/office/drawing/2014/main" id="{4499C1DB-32EE-60AC-9A2E-32AD328D0647}"/>
              </a:ext>
            </a:extLst>
          </p:cNvPr>
          <p:cNvSpPr txBox="1"/>
          <p:nvPr/>
        </p:nvSpPr>
        <p:spPr>
          <a:xfrm>
            <a:off x="8430761" y="4011159"/>
            <a:ext cx="780983" cy="369332"/>
          </a:xfrm>
          <a:prstGeom prst="rect">
            <a:avLst/>
          </a:prstGeom>
          <a:noFill/>
        </p:spPr>
        <p:txBody>
          <a:bodyPr wrap="none" rtlCol="0">
            <a:spAutoFit/>
          </a:bodyPr>
          <a:lstStyle/>
          <a:p>
            <a:r>
              <a:rPr lang="en-US" sz="1600" dirty="0"/>
              <a:t>Jean</a:t>
            </a:r>
            <a:r>
              <a:rPr lang="en-US" dirty="0"/>
              <a:t> E.</a:t>
            </a:r>
          </a:p>
        </p:txBody>
      </p:sp>
      <p:sp>
        <p:nvSpPr>
          <p:cNvPr id="40" name="TextBox 39">
            <a:extLst>
              <a:ext uri="{FF2B5EF4-FFF2-40B4-BE49-F238E27FC236}">
                <a16:creationId xmlns:a16="http://schemas.microsoft.com/office/drawing/2014/main" id="{4E66EF21-398D-0993-6545-4A41121AA7A7}"/>
              </a:ext>
            </a:extLst>
          </p:cNvPr>
          <p:cNvSpPr txBox="1"/>
          <p:nvPr/>
        </p:nvSpPr>
        <p:spPr>
          <a:xfrm>
            <a:off x="10078520" y="4032624"/>
            <a:ext cx="974947" cy="369332"/>
          </a:xfrm>
          <a:prstGeom prst="rect">
            <a:avLst/>
          </a:prstGeom>
          <a:noFill/>
        </p:spPr>
        <p:txBody>
          <a:bodyPr wrap="none" rtlCol="0">
            <a:spAutoFit/>
          </a:bodyPr>
          <a:lstStyle/>
          <a:p>
            <a:r>
              <a:rPr lang="en-US" sz="1600" dirty="0"/>
              <a:t>Addie</a:t>
            </a:r>
            <a:r>
              <a:rPr lang="en-US" dirty="0"/>
              <a:t> M.</a:t>
            </a:r>
          </a:p>
        </p:txBody>
      </p:sp>
      <p:pic>
        <p:nvPicPr>
          <p:cNvPr id="41" name="Picture 40">
            <a:extLst>
              <a:ext uri="{FF2B5EF4-FFF2-40B4-BE49-F238E27FC236}">
                <a16:creationId xmlns:a16="http://schemas.microsoft.com/office/drawing/2014/main" id="{8514CDEC-8197-53A5-7FE3-DC5EDA718BA3}"/>
              </a:ext>
            </a:extLst>
          </p:cNvPr>
          <p:cNvPicPr>
            <a:picLocks noChangeAspect="1"/>
          </p:cNvPicPr>
          <p:nvPr/>
        </p:nvPicPr>
        <p:blipFill>
          <a:blip r:embed="rId12"/>
          <a:stretch>
            <a:fillRect/>
          </a:stretch>
        </p:blipFill>
        <p:spPr>
          <a:xfrm>
            <a:off x="10371610" y="1800098"/>
            <a:ext cx="1650400" cy="527652"/>
          </a:xfrm>
          <a:prstGeom prst="rect">
            <a:avLst/>
          </a:prstGeom>
        </p:spPr>
      </p:pic>
      <p:pic>
        <p:nvPicPr>
          <p:cNvPr id="43" name="Picture 42" descr="A close-up of credit cards&#10;&#10;Description automatically generated">
            <a:extLst>
              <a:ext uri="{FF2B5EF4-FFF2-40B4-BE49-F238E27FC236}">
                <a16:creationId xmlns:a16="http://schemas.microsoft.com/office/drawing/2014/main" id="{C1B50C3F-F5A6-C00D-E5D5-5363DD41FC29}"/>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10857566" y="795413"/>
            <a:ext cx="748452" cy="655519"/>
          </a:xfrm>
          <a:prstGeom prst="rect">
            <a:avLst/>
          </a:prstGeom>
        </p:spPr>
      </p:pic>
      <p:pic>
        <p:nvPicPr>
          <p:cNvPr id="46" name="Picture 45" descr="A hand writing a word">
            <a:extLst>
              <a:ext uri="{FF2B5EF4-FFF2-40B4-BE49-F238E27FC236}">
                <a16:creationId xmlns:a16="http://schemas.microsoft.com/office/drawing/2014/main" id="{A465A4F2-BD61-343A-688D-7F458F041378}"/>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10711260" y="2622684"/>
            <a:ext cx="1109935" cy="666658"/>
          </a:xfrm>
          <a:prstGeom prst="rect">
            <a:avLst/>
          </a:prstGeom>
        </p:spPr>
      </p:pic>
      <p:sp>
        <p:nvSpPr>
          <p:cNvPr id="47" name="TextBox 46">
            <a:extLst>
              <a:ext uri="{FF2B5EF4-FFF2-40B4-BE49-F238E27FC236}">
                <a16:creationId xmlns:a16="http://schemas.microsoft.com/office/drawing/2014/main" id="{E5FF6286-6AF5-F511-63D9-A50E01A15510}"/>
              </a:ext>
            </a:extLst>
          </p:cNvPr>
          <p:cNvSpPr txBox="1"/>
          <p:nvPr/>
        </p:nvSpPr>
        <p:spPr>
          <a:xfrm>
            <a:off x="952500" y="6858000"/>
            <a:ext cx="10287000" cy="230832"/>
          </a:xfrm>
          <a:prstGeom prst="rect">
            <a:avLst/>
          </a:prstGeom>
          <a:noFill/>
        </p:spPr>
        <p:txBody>
          <a:bodyPr wrap="square" rtlCol="0">
            <a:spAutoFit/>
          </a:bodyPr>
          <a:lstStyle/>
          <a:p>
            <a:r>
              <a:rPr lang="en-US" sz="900">
                <a:hlinkClick r:id="rId16" tooltip="https://www.thebluediamondgallery.com/handwriting/g/goal.html"/>
              </a:rPr>
              <a:t>This Photo</a:t>
            </a:r>
            <a:r>
              <a:rPr lang="en-US" sz="900"/>
              <a:t> by Unknown Author is licensed under </a:t>
            </a:r>
            <a:r>
              <a:rPr lang="en-US" sz="900">
                <a:hlinkClick r:id="rId17" tooltip="https://creativecommons.org/licenses/by-sa/3.0/"/>
              </a:rPr>
              <a:t>CC BY-SA</a:t>
            </a:r>
            <a:endParaRPr lang="en-US" sz="9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9844">
            <a:off x="68687" y="-40782"/>
            <a:ext cx="12145583" cy="6923988"/>
            <a:chOff x="0" y="0"/>
            <a:chExt cx="24167099" cy="16069765"/>
          </a:xfrm>
        </p:grpSpPr>
        <p:sp>
          <p:nvSpPr>
            <p:cNvPr id="3" name="Freeform 3"/>
            <p:cNvSpPr/>
            <p:nvPr/>
          </p:nvSpPr>
          <p:spPr>
            <a:xfrm>
              <a:off x="0" y="0"/>
              <a:ext cx="24167100" cy="16069814"/>
            </a:xfrm>
            <a:custGeom>
              <a:avLst/>
              <a:gdLst/>
              <a:ahLst/>
              <a:cxnLst/>
              <a:rect l="l" t="t" r="r" b="b"/>
              <a:pathLst>
                <a:path w="24167100" h="16069814">
                  <a:moveTo>
                    <a:pt x="0" y="0"/>
                  </a:moveTo>
                  <a:lnTo>
                    <a:pt x="24167100" y="0"/>
                  </a:lnTo>
                  <a:lnTo>
                    <a:pt x="24167100" y="16069814"/>
                  </a:lnTo>
                  <a:lnTo>
                    <a:pt x="0" y="16069814"/>
                  </a:lnTo>
                  <a:close/>
                </a:path>
              </a:pathLst>
            </a:custGeom>
            <a:solidFill>
              <a:srgbClr val="F4F2F2"/>
            </a:solidFill>
          </p:spPr>
          <p:txBody>
            <a:bodyPr/>
            <a:lstStyle/>
            <a:p>
              <a:pPr defTabSz="609630"/>
              <a:endParaRPr lang="en-US" sz="1200" dirty="0">
                <a:solidFill>
                  <a:prstClr val="black"/>
                </a:solidFill>
                <a:latin typeface="Calibri"/>
              </a:endParaRPr>
            </a:p>
          </p:txBody>
        </p:sp>
      </p:grpSp>
      <p:sp>
        <p:nvSpPr>
          <p:cNvPr id="6" name="TextBox 6"/>
          <p:cNvSpPr txBox="1"/>
          <p:nvPr/>
        </p:nvSpPr>
        <p:spPr>
          <a:xfrm>
            <a:off x="179348" y="6460026"/>
            <a:ext cx="12050377" cy="359073"/>
          </a:xfrm>
          <a:prstGeom prst="rect">
            <a:avLst/>
          </a:prstGeom>
        </p:spPr>
        <p:txBody>
          <a:bodyPr lIns="0" tIns="0" rIns="0" bIns="0" rtlCol="0" anchor="t">
            <a:spAutoFit/>
          </a:bodyPr>
          <a:lstStyle/>
          <a:p>
            <a:pPr algn="ctr" defTabSz="609630">
              <a:lnSpc>
                <a:spcPts val="1393"/>
              </a:lnSpc>
            </a:pPr>
            <a:r>
              <a:rPr lang="en-US" sz="1050" spc="-77" dirty="0">
                <a:solidFill>
                  <a:srgbClr val="595959"/>
                </a:solidFill>
                <a:latin typeface="Open Sans"/>
              </a:rPr>
              <a:t>Not all products and services are available in all states, territories, or the District of Columbia. A representative's ability to offer products from the companies listed is subject to state and federal licensing and certification requirements. Please refer to the </a:t>
            </a:r>
            <a:r>
              <a:rPr lang="en-US" sz="1050" spc="-77" dirty="0">
                <a:solidFill>
                  <a:srgbClr val="595959"/>
                </a:solidFill>
                <a:latin typeface="Open Sans Bold"/>
              </a:rPr>
              <a:t>Important Endnotes </a:t>
            </a:r>
            <a:r>
              <a:rPr lang="en-US" sz="1050" spc="-77" dirty="0">
                <a:solidFill>
                  <a:srgbClr val="595959"/>
                </a:solidFill>
                <a:latin typeface="Open Sans"/>
              </a:rPr>
              <a:t>for additional details about the contractual arrangements and company affiliations detailed above</a:t>
            </a:r>
            <a:r>
              <a:rPr lang="en-US" sz="1266" spc="-77" dirty="0">
                <a:solidFill>
                  <a:srgbClr val="595959"/>
                </a:solidFill>
                <a:latin typeface="Open Sans"/>
              </a:rPr>
              <a:t>. </a:t>
            </a:r>
          </a:p>
        </p:txBody>
      </p:sp>
      <p:sp>
        <p:nvSpPr>
          <p:cNvPr id="7" name="Freeform 7"/>
          <p:cNvSpPr/>
          <p:nvPr/>
        </p:nvSpPr>
        <p:spPr>
          <a:xfrm rot="-5507">
            <a:off x="4023945" y="2602401"/>
            <a:ext cx="4131207" cy="1323081"/>
          </a:xfrm>
          <a:custGeom>
            <a:avLst/>
            <a:gdLst/>
            <a:ahLst/>
            <a:cxnLst/>
            <a:rect l="l" t="t" r="r" b="b"/>
            <a:pathLst>
              <a:path w="6196811" h="1984622">
                <a:moveTo>
                  <a:pt x="0" y="0"/>
                </a:moveTo>
                <a:lnTo>
                  <a:pt x="6196811" y="0"/>
                </a:lnTo>
                <a:lnTo>
                  <a:pt x="6196811" y="1984622"/>
                </a:lnTo>
                <a:lnTo>
                  <a:pt x="0" y="19846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lgn="ctr" defTabSz="609630">
              <a:lnSpc>
                <a:spcPts val="2219"/>
              </a:lnSpc>
            </a:pPr>
            <a:endParaRPr lang="en-US" sz="1200" dirty="0">
              <a:solidFill>
                <a:srgbClr val="000000"/>
              </a:solidFill>
              <a:latin typeface="Helvetica"/>
            </a:endParaRPr>
          </a:p>
          <a:p>
            <a:pPr algn="ctr" defTabSz="609630">
              <a:lnSpc>
                <a:spcPts val="2219"/>
              </a:lnSpc>
            </a:pPr>
            <a:endParaRPr lang="en-US" sz="1200" dirty="0">
              <a:solidFill>
                <a:srgbClr val="000000"/>
              </a:solidFill>
              <a:latin typeface="Helvetica"/>
            </a:endParaRPr>
          </a:p>
          <a:p>
            <a:pPr algn="ctr" defTabSz="609630">
              <a:lnSpc>
                <a:spcPts val="2219"/>
              </a:lnSpc>
            </a:pPr>
            <a:endParaRPr lang="en-US" sz="1200" dirty="0">
              <a:solidFill>
                <a:srgbClr val="000000"/>
              </a:solidFill>
              <a:latin typeface="Helvetica"/>
            </a:endParaRPr>
          </a:p>
          <a:p>
            <a:pPr algn="ctr" defTabSz="609630">
              <a:lnSpc>
                <a:spcPts val="2219"/>
              </a:lnSpc>
            </a:pPr>
            <a:r>
              <a:rPr lang="en-US" sz="1200" dirty="0">
                <a:solidFill>
                  <a:srgbClr val="000000"/>
                </a:solidFill>
                <a:latin typeface="Helvetica"/>
              </a:rPr>
              <a:t>Over 12 streams of Income Opportunities</a:t>
            </a:r>
          </a:p>
        </p:txBody>
      </p:sp>
      <p:sp>
        <p:nvSpPr>
          <p:cNvPr id="8" name="TextBox 8"/>
          <p:cNvSpPr txBox="1"/>
          <p:nvPr/>
        </p:nvSpPr>
        <p:spPr>
          <a:xfrm rot="20784">
            <a:off x="4663896" y="2776612"/>
            <a:ext cx="2934642" cy="803938"/>
          </a:xfrm>
          <a:prstGeom prst="rect">
            <a:avLst/>
          </a:prstGeom>
        </p:spPr>
        <p:txBody>
          <a:bodyPr lIns="0" tIns="0" rIns="0" bIns="0" rtlCol="0" anchor="t">
            <a:spAutoFit/>
          </a:bodyPr>
          <a:lstStyle/>
          <a:p>
            <a:pPr defTabSz="609630">
              <a:lnSpc>
                <a:spcPts val="6480"/>
              </a:lnSpc>
            </a:pPr>
            <a:r>
              <a:rPr lang="en-US" sz="5400" spc="-215" dirty="0">
                <a:solidFill>
                  <a:srgbClr val="000000"/>
                </a:solidFill>
                <a:latin typeface="Open Sans Bold"/>
              </a:rPr>
              <a:t>SERVICES</a:t>
            </a:r>
          </a:p>
        </p:txBody>
      </p:sp>
      <p:sp>
        <p:nvSpPr>
          <p:cNvPr id="9" name="AutoShape 9"/>
          <p:cNvSpPr/>
          <p:nvPr/>
        </p:nvSpPr>
        <p:spPr>
          <a:xfrm flipV="1">
            <a:off x="2575142" y="3835350"/>
            <a:ext cx="2447094" cy="2528563"/>
          </a:xfrm>
          <a:prstGeom prst="line">
            <a:avLst/>
          </a:prstGeom>
          <a:ln w="38100"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0" name="AutoShape 10"/>
          <p:cNvSpPr/>
          <p:nvPr/>
        </p:nvSpPr>
        <p:spPr>
          <a:xfrm>
            <a:off x="8146563" y="3282154"/>
            <a:ext cx="4045437" cy="9222"/>
          </a:xfrm>
          <a:prstGeom prst="line">
            <a:avLst/>
          </a:prstGeom>
          <a:ln w="38100"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1" name="AutoShape 11"/>
          <p:cNvSpPr/>
          <p:nvPr/>
        </p:nvSpPr>
        <p:spPr>
          <a:xfrm flipV="1">
            <a:off x="69575" y="4846486"/>
            <a:ext cx="3953312" cy="1754"/>
          </a:xfrm>
          <a:prstGeom prst="line">
            <a:avLst/>
          </a:prstGeom>
          <a:ln w="38100"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2" name="AutoShape 12"/>
          <p:cNvSpPr/>
          <p:nvPr/>
        </p:nvSpPr>
        <p:spPr>
          <a:xfrm flipH="1" flipV="1">
            <a:off x="7208100" y="3835410"/>
            <a:ext cx="1896219" cy="2529718"/>
          </a:xfrm>
          <a:prstGeom prst="line">
            <a:avLst/>
          </a:prstGeom>
          <a:ln w="38100"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3" name="AutoShape 13"/>
          <p:cNvSpPr/>
          <p:nvPr/>
        </p:nvSpPr>
        <p:spPr>
          <a:xfrm flipV="1">
            <a:off x="260298" y="1791232"/>
            <a:ext cx="5782328" cy="36389"/>
          </a:xfrm>
          <a:prstGeom prst="line">
            <a:avLst/>
          </a:prstGeom>
          <a:ln w="38100"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4" name="AutoShape 14"/>
          <p:cNvSpPr/>
          <p:nvPr/>
        </p:nvSpPr>
        <p:spPr>
          <a:xfrm>
            <a:off x="6078011" y="0"/>
            <a:ext cx="7899" cy="2602882"/>
          </a:xfrm>
          <a:prstGeom prst="line">
            <a:avLst/>
          </a:prstGeom>
          <a:ln w="38100"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5" name="Freeform 15"/>
          <p:cNvSpPr/>
          <p:nvPr/>
        </p:nvSpPr>
        <p:spPr>
          <a:xfrm rot="5400000">
            <a:off x="-3342592" y="3274672"/>
            <a:ext cx="6871048" cy="293081"/>
          </a:xfrm>
          <a:custGeom>
            <a:avLst/>
            <a:gdLst/>
            <a:ahLst/>
            <a:cxnLst/>
            <a:rect l="l" t="t" r="r" b="b"/>
            <a:pathLst>
              <a:path w="16230600" h="4934627">
                <a:moveTo>
                  <a:pt x="0" y="0"/>
                </a:moveTo>
                <a:lnTo>
                  <a:pt x="16230600" y="0"/>
                </a:lnTo>
                <a:lnTo>
                  <a:pt x="16230600" y="4934626"/>
                </a:lnTo>
                <a:lnTo>
                  <a:pt x="0" y="4934626"/>
                </a:lnTo>
                <a:lnTo>
                  <a:pt x="0" y="0"/>
                </a:lnTo>
                <a:close/>
              </a:path>
            </a:pathLst>
          </a:custGeom>
          <a:blipFill>
            <a:blip r:embed="rId4"/>
            <a:stretch>
              <a:fillRect l="-11303" t="-9386" r="-11303"/>
            </a:stretch>
          </a:blipFill>
        </p:spPr>
        <p:txBody>
          <a:bodyPr/>
          <a:lstStyle/>
          <a:p>
            <a:pPr defTabSz="609630"/>
            <a:endParaRPr lang="en-US" sz="1200">
              <a:solidFill>
                <a:prstClr val="black"/>
              </a:solidFill>
              <a:latin typeface="Calibri"/>
            </a:endParaRPr>
          </a:p>
        </p:txBody>
      </p:sp>
      <p:sp>
        <p:nvSpPr>
          <p:cNvPr id="16" name="Freeform 16"/>
          <p:cNvSpPr/>
          <p:nvPr/>
        </p:nvSpPr>
        <p:spPr>
          <a:xfrm>
            <a:off x="7253427" y="463804"/>
            <a:ext cx="2703703" cy="1408360"/>
          </a:xfrm>
          <a:custGeom>
            <a:avLst/>
            <a:gdLst/>
            <a:ahLst/>
            <a:cxnLst/>
            <a:rect l="l" t="t" r="r" b="b"/>
            <a:pathLst>
              <a:path w="4055555" h="2112540">
                <a:moveTo>
                  <a:pt x="0" y="0"/>
                </a:moveTo>
                <a:lnTo>
                  <a:pt x="4055555" y="0"/>
                </a:lnTo>
                <a:lnTo>
                  <a:pt x="4055555" y="2112540"/>
                </a:lnTo>
                <a:lnTo>
                  <a:pt x="0" y="211254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8071711" y="570363"/>
            <a:ext cx="1307477" cy="304185"/>
          </a:xfrm>
          <a:custGeom>
            <a:avLst/>
            <a:gdLst/>
            <a:ahLst/>
            <a:cxnLst/>
            <a:rect l="l" t="t" r="r" b="b"/>
            <a:pathLst>
              <a:path w="1961216" h="456278">
                <a:moveTo>
                  <a:pt x="0" y="0"/>
                </a:moveTo>
                <a:lnTo>
                  <a:pt x="1961216" y="0"/>
                </a:lnTo>
                <a:lnTo>
                  <a:pt x="1961216" y="456278"/>
                </a:lnTo>
                <a:lnTo>
                  <a:pt x="0" y="456278"/>
                </a:lnTo>
                <a:lnTo>
                  <a:pt x="0" y="0"/>
                </a:lnTo>
                <a:close/>
              </a:path>
            </a:pathLst>
          </a:custGeom>
          <a:blipFill>
            <a:blip r:embed="rId6"/>
            <a:stretch>
              <a:fillRect l="-6054" t="-2899" r="-3383"/>
            </a:stretch>
          </a:blipFill>
        </p:spPr>
        <p:txBody>
          <a:bodyPr/>
          <a:lstStyle/>
          <a:p>
            <a:pPr defTabSz="609630"/>
            <a:endParaRPr lang="en-US" sz="1200">
              <a:solidFill>
                <a:prstClr val="black"/>
              </a:solidFill>
              <a:latin typeface="Calibri"/>
            </a:endParaRPr>
          </a:p>
        </p:txBody>
      </p:sp>
      <p:sp>
        <p:nvSpPr>
          <p:cNvPr id="18" name="Freeform 18"/>
          <p:cNvSpPr/>
          <p:nvPr/>
        </p:nvSpPr>
        <p:spPr>
          <a:xfrm>
            <a:off x="10032114" y="113505"/>
            <a:ext cx="1926823" cy="822356"/>
          </a:xfrm>
          <a:custGeom>
            <a:avLst/>
            <a:gdLst/>
            <a:ahLst/>
            <a:cxnLst/>
            <a:rect l="l" t="t" r="r" b="b"/>
            <a:pathLst>
              <a:path w="2441241" h="1271643">
                <a:moveTo>
                  <a:pt x="0" y="0"/>
                </a:moveTo>
                <a:lnTo>
                  <a:pt x="2441241" y="0"/>
                </a:lnTo>
                <a:lnTo>
                  <a:pt x="2441241" y="1271643"/>
                </a:lnTo>
                <a:lnTo>
                  <a:pt x="0" y="1271643"/>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6377938" y="1689084"/>
            <a:ext cx="1302109" cy="512097"/>
          </a:xfrm>
          <a:custGeom>
            <a:avLst/>
            <a:gdLst/>
            <a:ahLst/>
            <a:cxnLst/>
            <a:rect l="l" t="t" r="r" b="b"/>
            <a:pathLst>
              <a:path w="1953164" h="768146">
                <a:moveTo>
                  <a:pt x="0" y="0"/>
                </a:moveTo>
                <a:lnTo>
                  <a:pt x="1953164" y="0"/>
                </a:lnTo>
                <a:lnTo>
                  <a:pt x="1953164" y="768146"/>
                </a:lnTo>
                <a:lnTo>
                  <a:pt x="0" y="768146"/>
                </a:lnTo>
                <a:lnTo>
                  <a:pt x="0" y="0"/>
                </a:lnTo>
                <a:close/>
              </a:path>
            </a:pathLst>
          </a:custGeom>
          <a:blipFill>
            <a:blip r:embed="rId8"/>
            <a:stretch>
              <a:fillRect t="-78366" b="-75903"/>
            </a:stretch>
          </a:blipFill>
        </p:spPr>
        <p:txBody>
          <a:bodyPr/>
          <a:lstStyle/>
          <a:p>
            <a:pPr defTabSz="609630"/>
            <a:endParaRPr lang="en-US" sz="1200">
              <a:solidFill>
                <a:prstClr val="black"/>
              </a:solidFill>
              <a:latin typeface="Calibri"/>
            </a:endParaRPr>
          </a:p>
        </p:txBody>
      </p:sp>
      <p:sp>
        <p:nvSpPr>
          <p:cNvPr id="20" name="Freeform 20"/>
          <p:cNvSpPr/>
          <p:nvPr/>
        </p:nvSpPr>
        <p:spPr>
          <a:xfrm>
            <a:off x="9457570" y="795726"/>
            <a:ext cx="1375049" cy="503455"/>
          </a:xfrm>
          <a:custGeom>
            <a:avLst/>
            <a:gdLst/>
            <a:ahLst/>
            <a:cxnLst/>
            <a:rect l="l" t="t" r="r" b="b"/>
            <a:pathLst>
              <a:path w="2112062" h="933653">
                <a:moveTo>
                  <a:pt x="0" y="0"/>
                </a:moveTo>
                <a:lnTo>
                  <a:pt x="2112063" y="0"/>
                </a:lnTo>
                <a:lnTo>
                  <a:pt x="2112063" y="933654"/>
                </a:lnTo>
                <a:lnTo>
                  <a:pt x="0" y="933654"/>
                </a:lnTo>
                <a:lnTo>
                  <a:pt x="0" y="0"/>
                </a:lnTo>
                <a:close/>
              </a:path>
            </a:pathLst>
          </a:custGeom>
          <a:blipFill>
            <a:blip r:embed="rId9"/>
            <a:stretch>
              <a:fillRect l="-13687" t="-55695" r="-13301" b="-59478"/>
            </a:stretch>
          </a:blipFill>
        </p:spPr>
        <p:txBody>
          <a:bodyPr/>
          <a:lstStyle/>
          <a:p>
            <a:pPr defTabSz="609630"/>
            <a:endParaRPr lang="en-US" sz="1200">
              <a:solidFill>
                <a:prstClr val="black"/>
              </a:solidFill>
              <a:latin typeface="Calibri"/>
            </a:endParaRPr>
          </a:p>
        </p:txBody>
      </p:sp>
      <p:sp>
        <p:nvSpPr>
          <p:cNvPr id="21" name="Freeform 21"/>
          <p:cNvSpPr/>
          <p:nvPr/>
        </p:nvSpPr>
        <p:spPr>
          <a:xfrm>
            <a:off x="11043346" y="879475"/>
            <a:ext cx="923492" cy="475023"/>
          </a:xfrm>
          <a:custGeom>
            <a:avLst/>
            <a:gdLst/>
            <a:ahLst/>
            <a:cxnLst/>
            <a:rect l="l" t="t" r="r" b="b"/>
            <a:pathLst>
              <a:path w="1385238" h="712535">
                <a:moveTo>
                  <a:pt x="0" y="0"/>
                </a:moveTo>
                <a:lnTo>
                  <a:pt x="1385238" y="0"/>
                </a:lnTo>
                <a:lnTo>
                  <a:pt x="1385238" y="712535"/>
                </a:lnTo>
                <a:lnTo>
                  <a:pt x="0" y="71253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a:off x="6241158" y="1143611"/>
            <a:ext cx="1760208" cy="386732"/>
          </a:xfrm>
          <a:custGeom>
            <a:avLst/>
            <a:gdLst/>
            <a:ahLst/>
            <a:cxnLst/>
            <a:rect l="l" t="t" r="r" b="b"/>
            <a:pathLst>
              <a:path w="2792005" h="605155">
                <a:moveTo>
                  <a:pt x="0" y="0"/>
                </a:moveTo>
                <a:lnTo>
                  <a:pt x="2792006" y="0"/>
                </a:lnTo>
                <a:lnTo>
                  <a:pt x="2792006" y="605156"/>
                </a:lnTo>
                <a:lnTo>
                  <a:pt x="0" y="605156"/>
                </a:lnTo>
                <a:lnTo>
                  <a:pt x="0" y="0"/>
                </a:lnTo>
                <a:close/>
              </a:path>
            </a:pathLst>
          </a:custGeom>
          <a:blipFill>
            <a:blip r:embed="rId11"/>
            <a:stretch>
              <a:fillRect t="-65869" b="-75233"/>
            </a:stretch>
          </a:blipFill>
        </p:spPr>
        <p:txBody>
          <a:bodyPr/>
          <a:lstStyle/>
          <a:p>
            <a:pPr defTabSz="609630"/>
            <a:endParaRPr lang="en-US" sz="1200">
              <a:solidFill>
                <a:prstClr val="black"/>
              </a:solidFill>
              <a:latin typeface="Calibri"/>
            </a:endParaRPr>
          </a:p>
        </p:txBody>
      </p:sp>
      <p:sp>
        <p:nvSpPr>
          <p:cNvPr id="23" name="Freeform 23"/>
          <p:cNvSpPr/>
          <p:nvPr/>
        </p:nvSpPr>
        <p:spPr>
          <a:xfrm>
            <a:off x="7670998" y="3832030"/>
            <a:ext cx="2258307" cy="513795"/>
          </a:xfrm>
          <a:custGeom>
            <a:avLst/>
            <a:gdLst/>
            <a:ahLst/>
            <a:cxnLst/>
            <a:rect l="l" t="t" r="r" b="b"/>
            <a:pathLst>
              <a:path w="2008154" h="397654">
                <a:moveTo>
                  <a:pt x="0" y="0"/>
                </a:moveTo>
                <a:lnTo>
                  <a:pt x="2008154" y="0"/>
                </a:lnTo>
                <a:lnTo>
                  <a:pt x="2008154" y="397654"/>
                </a:lnTo>
                <a:lnTo>
                  <a:pt x="0" y="397654"/>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9146884" y="5402912"/>
            <a:ext cx="605431" cy="552449"/>
          </a:xfrm>
          <a:custGeom>
            <a:avLst/>
            <a:gdLst/>
            <a:ahLst/>
            <a:cxnLst/>
            <a:rect l="l" t="t" r="r" b="b"/>
            <a:pathLst>
              <a:path w="541793" h="541793">
                <a:moveTo>
                  <a:pt x="0" y="0"/>
                </a:moveTo>
                <a:lnTo>
                  <a:pt x="541794" y="0"/>
                </a:lnTo>
                <a:lnTo>
                  <a:pt x="541794" y="541793"/>
                </a:lnTo>
                <a:lnTo>
                  <a:pt x="0" y="541793"/>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a:off x="638833" y="5583508"/>
            <a:ext cx="1632469" cy="745799"/>
          </a:xfrm>
          <a:custGeom>
            <a:avLst/>
            <a:gdLst/>
            <a:ahLst/>
            <a:cxnLst/>
            <a:rect l="l" t="t" r="r" b="b"/>
            <a:pathLst>
              <a:path w="2448703" h="1118699">
                <a:moveTo>
                  <a:pt x="0" y="0"/>
                </a:moveTo>
                <a:lnTo>
                  <a:pt x="2448703" y="0"/>
                </a:lnTo>
                <a:lnTo>
                  <a:pt x="2448703" y="1118700"/>
                </a:lnTo>
                <a:lnTo>
                  <a:pt x="0" y="1118700"/>
                </a:lnTo>
                <a:lnTo>
                  <a:pt x="0" y="0"/>
                </a:lnTo>
                <a:close/>
              </a:path>
            </a:pathLst>
          </a:custGeom>
          <a:blipFill>
            <a:blip r:embed="rId14"/>
            <a:stretch>
              <a:fillRect t="-4038" b="-4038"/>
            </a:stretch>
          </a:blipFill>
        </p:spPr>
        <p:txBody>
          <a:bodyPr/>
          <a:lstStyle/>
          <a:p>
            <a:pPr defTabSz="609630"/>
            <a:endParaRPr lang="en-US" sz="1200">
              <a:solidFill>
                <a:prstClr val="black"/>
              </a:solidFill>
              <a:latin typeface="Calibri"/>
            </a:endParaRPr>
          </a:p>
        </p:txBody>
      </p:sp>
      <p:sp>
        <p:nvSpPr>
          <p:cNvPr id="26" name="Freeform 26"/>
          <p:cNvSpPr/>
          <p:nvPr/>
        </p:nvSpPr>
        <p:spPr>
          <a:xfrm>
            <a:off x="777435" y="3651545"/>
            <a:ext cx="2919734" cy="413463"/>
          </a:xfrm>
          <a:custGeom>
            <a:avLst/>
            <a:gdLst/>
            <a:ahLst/>
            <a:cxnLst/>
            <a:rect l="l" t="t" r="r" b="b"/>
            <a:pathLst>
              <a:path w="4379601" h="620195">
                <a:moveTo>
                  <a:pt x="0" y="0"/>
                </a:moveTo>
                <a:lnTo>
                  <a:pt x="4379600" y="0"/>
                </a:lnTo>
                <a:lnTo>
                  <a:pt x="4379600" y="620195"/>
                </a:lnTo>
                <a:lnTo>
                  <a:pt x="0" y="620195"/>
                </a:lnTo>
                <a:lnTo>
                  <a:pt x="0" y="0"/>
                </a:lnTo>
                <a:close/>
              </a:path>
            </a:pathLst>
          </a:custGeom>
          <a:blipFill>
            <a:blip r:embed="rId15"/>
            <a:stretch>
              <a:fillRect l="-23059" t="-267109" r="-23551" b="-264177"/>
            </a:stretch>
          </a:blipFill>
        </p:spPr>
        <p:txBody>
          <a:bodyPr/>
          <a:lstStyle/>
          <a:p>
            <a:pPr defTabSz="609630"/>
            <a:endParaRPr lang="en-US" sz="1200">
              <a:solidFill>
                <a:prstClr val="black"/>
              </a:solidFill>
              <a:latin typeface="Calibri"/>
            </a:endParaRPr>
          </a:p>
        </p:txBody>
      </p:sp>
      <p:sp>
        <p:nvSpPr>
          <p:cNvPr id="27" name="Freeform 27"/>
          <p:cNvSpPr/>
          <p:nvPr/>
        </p:nvSpPr>
        <p:spPr>
          <a:xfrm>
            <a:off x="701695" y="2595471"/>
            <a:ext cx="1548096" cy="550251"/>
          </a:xfrm>
          <a:custGeom>
            <a:avLst/>
            <a:gdLst/>
            <a:ahLst/>
            <a:cxnLst/>
            <a:rect l="l" t="t" r="r" b="b"/>
            <a:pathLst>
              <a:path w="2322144" h="825377">
                <a:moveTo>
                  <a:pt x="0" y="0"/>
                </a:moveTo>
                <a:lnTo>
                  <a:pt x="2322144" y="0"/>
                </a:lnTo>
                <a:lnTo>
                  <a:pt x="2322144" y="825377"/>
                </a:lnTo>
                <a:lnTo>
                  <a:pt x="0" y="825377"/>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200960" y="158821"/>
            <a:ext cx="2684061" cy="550235"/>
          </a:xfrm>
          <a:custGeom>
            <a:avLst/>
            <a:gdLst/>
            <a:ahLst/>
            <a:cxnLst/>
            <a:rect l="l" t="t" r="r" b="b"/>
            <a:pathLst>
              <a:path w="4026092" h="825352">
                <a:moveTo>
                  <a:pt x="0" y="0"/>
                </a:moveTo>
                <a:lnTo>
                  <a:pt x="4026092" y="0"/>
                </a:lnTo>
                <a:lnTo>
                  <a:pt x="4026092" y="825351"/>
                </a:lnTo>
                <a:lnTo>
                  <a:pt x="0" y="825351"/>
                </a:lnTo>
                <a:lnTo>
                  <a:pt x="0" y="0"/>
                </a:lnTo>
                <a:close/>
              </a:path>
            </a:pathLst>
          </a:custGeom>
          <a:blipFill>
            <a:blip r:embed="rId17"/>
            <a:stretch>
              <a:fillRect t="-33356" b="-30082"/>
            </a:stretch>
          </a:blipFill>
        </p:spPr>
        <p:txBody>
          <a:bodyPr/>
          <a:lstStyle/>
          <a:p>
            <a:pPr defTabSz="609630"/>
            <a:endParaRPr lang="en-US" sz="1200">
              <a:solidFill>
                <a:prstClr val="black"/>
              </a:solidFill>
              <a:latin typeface="Calibri"/>
            </a:endParaRPr>
          </a:p>
        </p:txBody>
      </p:sp>
      <p:sp>
        <p:nvSpPr>
          <p:cNvPr id="30" name="Freeform 30"/>
          <p:cNvSpPr/>
          <p:nvPr/>
        </p:nvSpPr>
        <p:spPr>
          <a:xfrm>
            <a:off x="271116" y="1198595"/>
            <a:ext cx="3821929" cy="386247"/>
          </a:xfrm>
          <a:custGeom>
            <a:avLst/>
            <a:gdLst/>
            <a:ahLst/>
            <a:cxnLst/>
            <a:rect l="l" t="t" r="r" b="b"/>
            <a:pathLst>
              <a:path w="5732893" h="579371">
                <a:moveTo>
                  <a:pt x="0" y="0"/>
                </a:moveTo>
                <a:lnTo>
                  <a:pt x="5732892" y="0"/>
                </a:lnTo>
                <a:lnTo>
                  <a:pt x="5732892" y="579371"/>
                </a:lnTo>
                <a:lnTo>
                  <a:pt x="0" y="579371"/>
                </a:lnTo>
                <a:lnTo>
                  <a:pt x="0" y="0"/>
                </a:lnTo>
                <a:close/>
              </a:path>
            </a:pathLst>
          </a:custGeom>
          <a:blipFill>
            <a:blip r:embed="rId18"/>
            <a:stretch>
              <a:fillRect l="-3671" t="-1397" b="-35380"/>
            </a:stretch>
          </a:blipFill>
        </p:spPr>
        <p:txBody>
          <a:bodyPr/>
          <a:lstStyle/>
          <a:p>
            <a:pPr defTabSz="609630"/>
            <a:endParaRPr lang="en-US" sz="1200">
              <a:solidFill>
                <a:prstClr val="black"/>
              </a:solidFill>
              <a:latin typeface="Calibri"/>
            </a:endParaRPr>
          </a:p>
        </p:txBody>
      </p:sp>
      <p:sp>
        <p:nvSpPr>
          <p:cNvPr id="31" name="Freeform 31"/>
          <p:cNvSpPr/>
          <p:nvPr/>
        </p:nvSpPr>
        <p:spPr>
          <a:xfrm>
            <a:off x="6078011" y="594387"/>
            <a:ext cx="2162666" cy="469831"/>
          </a:xfrm>
          <a:custGeom>
            <a:avLst/>
            <a:gdLst/>
            <a:ahLst/>
            <a:cxnLst/>
            <a:rect l="l" t="t" r="r" b="b"/>
            <a:pathLst>
              <a:path w="3243999" h="704747">
                <a:moveTo>
                  <a:pt x="0" y="0"/>
                </a:moveTo>
                <a:lnTo>
                  <a:pt x="3243999" y="0"/>
                </a:lnTo>
                <a:lnTo>
                  <a:pt x="3243999" y="704747"/>
                </a:lnTo>
                <a:lnTo>
                  <a:pt x="0" y="704747"/>
                </a:lnTo>
                <a:lnTo>
                  <a:pt x="0" y="0"/>
                </a:lnTo>
                <a:close/>
              </a:path>
            </a:pathLst>
          </a:custGeom>
          <a:blipFill>
            <a:blip r:embed="rId19"/>
            <a:stretch>
              <a:fillRect t="-65829" b="-64323"/>
            </a:stretch>
          </a:blipFill>
        </p:spPr>
        <p:txBody>
          <a:bodyPr/>
          <a:lstStyle/>
          <a:p>
            <a:pPr defTabSz="609630"/>
            <a:endParaRPr lang="en-US" sz="1200">
              <a:solidFill>
                <a:prstClr val="black"/>
              </a:solidFill>
              <a:latin typeface="Calibri"/>
            </a:endParaRPr>
          </a:p>
        </p:txBody>
      </p:sp>
      <p:sp>
        <p:nvSpPr>
          <p:cNvPr id="32" name="TextBox 32"/>
          <p:cNvSpPr txBox="1"/>
          <p:nvPr/>
        </p:nvSpPr>
        <p:spPr>
          <a:xfrm>
            <a:off x="4456432" y="3421213"/>
            <a:ext cx="3243157" cy="221727"/>
          </a:xfrm>
          <a:prstGeom prst="rect">
            <a:avLst/>
          </a:prstGeom>
        </p:spPr>
        <p:txBody>
          <a:bodyPr lIns="0" tIns="0" rIns="0" bIns="0" rtlCol="0" anchor="t">
            <a:spAutoFit/>
          </a:bodyPr>
          <a:lstStyle/>
          <a:p>
            <a:pPr defTabSz="609630">
              <a:lnSpc>
                <a:spcPts val="1760"/>
              </a:lnSpc>
            </a:pPr>
            <a:r>
              <a:rPr lang="en-US" sz="1467" spc="-58" dirty="0">
                <a:solidFill>
                  <a:srgbClr val="000000"/>
                </a:solidFill>
                <a:latin typeface="Open Sans Bold"/>
              </a:rPr>
              <a:t> </a:t>
            </a:r>
          </a:p>
        </p:txBody>
      </p:sp>
      <p:sp>
        <p:nvSpPr>
          <p:cNvPr id="33" name="TextBox 33"/>
          <p:cNvSpPr txBox="1"/>
          <p:nvPr/>
        </p:nvSpPr>
        <p:spPr>
          <a:xfrm>
            <a:off x="453171" y="661348"/>
            <a:ext cx="3364359" cy="281359"/>
          </a:xfrm>
          <a:prstGeom prst="rect">
            <a:avLst/>
          </a:prstGeom>
        </p:spPr>
        <p:txBody>
          <a:bodyPr lIns="0" tIns="0" rIns="0" bIns="0" rtlCol="0" anchor="t">
            <a:spAutoFit/>
          </a:bodyPr>
          <a:lstStyle/>
          <a:p>
            <a:pPr algn="ctr" defTabSz="609630">
              <a:lnSpc>
                <a:spcPts val="2426"/>
              </a:lnSpc>
            </a:pPr>
            <a:r>
              <a:rPr lang="en-US" sz="1733" dirty="0">
                <a:solidFill>
                  <a:srgbClr val="000000"/>
                </a:solidFill>
                <a:latin typeface="Helvetica"/>
              </a:rPr>
              <a:t>Life Insurance (Income Protection)</a:t>
            </a:r>
          </a:p>
        </p:txBody>
      </p:sp>
      <p:sp>
        <p:nvSpPr>
          <p:cNvPr id="34" name="TextBox 34"/>
          <p:cNvSpPr txBox="1"/>
          <p:nvPr/>
        </p:nvSpPr>
        <p:spPr>
          <a:xfrm>
            <a:off x="211959" y="3154367"/>
            <a:ext cx="3735962" cy="281359"/>
          </a:xfrm>
          <a:prstGeom prst="rect">
            <a:avLst/>
          </a:prstGeom>
        </p:spPr>
        <p:txBody>
          <a:bodyPr lIns="0" tIns="0" rIns="0" bIns="0" rtlCol="0" anchor="t">
            <a:spAutoFit/>
          </a:bodyPr>
          <a:lstStyle/>
          <a:p>
            <a:pPr algn="ctr" defTabSz="609630">
              <a:lnSpc>
                <a:spcPts val="2426"/>
              </a:lnSpc>
            </a:pPr>
            <a:r>
              <a:rPr lang="en-US" sz="1733" dirty="0">
                <a:solidFill>
                  <a:srgbClr val="000000"/>
                </a:solidFill>
                <a:latin typeface="Helvetica"/>
              </a:rPr>
              <a:t>Auto, Home, &amp; Business Insurance </a:t>
            </a:r>
          </a:p>
        </p:txBody>
      </p:sp>
      <p:sp>
        <p:nvSpPr>
          <p:cNvPr id="36" name="TextBox 36"/>
          <p:cNvSpPr txBox="1"/>
          <p:nvPr/>
        </p:nvSpPr>
        <p:spPr>
          <a:xfrm>
            <a:off x="286444" y="4114569"/>
            <a:ext cx="3577766" cy="539507"/>
          </a:xfrm>
          <a:prstGeom prst="rect">
            <a:avLst/>
          </a:prstGeom>
        </p:spPr>
        <p:txBody>
          <a:bodyPr lIns="0" tIns="0" rIns="0" bIns="0" rtlCol="0" anchor="t">
            <a:spAutoFit/>
          </a:bodyPr>
          <a:lstStyle/>
          <a:p>
            <a:pPr algn="ctr" defTabSz="609630">
              <a:lnSpc>
                <a:spcPts val="2197"/>
              </a:lnSpc>
            </a:pPr>
            <a:r>
              <a:rPr lang="en-US" sz="1569" dirty="0">
                <a:solidFill>
                  <a:srgbClr val="000000"/>
                </a:solidFill>
                <a:latin typeface="Helvetica"/>
              </a:rPr>
              <a:t>Smart Home/Business </a:t>
            </a:r>
          </a:p>
          <a:p>
            <a:pPr algn="ctr" defTabSz="609630">
              <a:lnSpc>
                <a:spcPts val="2197"/>
              </a:lnSpc>
            </a:pPr>
            <a:r>
              <a:rPr lang="en-US" sz="1569" dirty="0">
                <a:solidFill>
                  <a:srgbClr val="000000"/>
                </a:solidFill>
                <a:latin typeface="Helvetica"/>
              </a:rPr>
              <a:t>Security Systems</a:t>
            </a:r>
          </a:p>
        </p:txBody>
      </p:sp>
      <p:sp>
        <p:nvSpPr>
          <p:cNvPr id="37" name="TextBox 37"/>
          <p:cNvSpPr txBox="1"/>
          <p:nvPr/>
        </p:nvSpPr>
        <p:spPr>
          <a:xfrm>
            <a:off x="7699589" y="1457837"/>
            <a:ext cx="4727229" cy="589136"/>
          </a:xfrm>
          <a:prstGeom prst="rect">
            <a:avLst/>
          </a:prstGeom>
        </p:spPr>
        <p:txBody>
          <a:bodyPr wrap="square" lIns="0" tIns="0" rIns="0" bIns="0" rtlCol="0" anchor="t">
            <a:spAutoFit/>
          </a:bodyPr>
          <a:lstStyle/>
          <a:p>
            <a:pPr algn="ctr" defTabSz="609630">
              <a:lnSpc>
                <a:spcPts val="2426"/>
              </a:lnSpc>
            </a:pPr>
            <a:r>
              <a:rPr lang="en-US" sz="1733" dirty="0">
                <a:solidFill>
                  <a:srgbClr val="000000"/>
                </a:solidFill>
                <a:latin typeface="Helvetica"/>
              </a:rPr>
              <a:t>Investments-Roth/Traditional, 401K, </a:t>
            </a:r>
          </a:p>
          <a:p>
            <a:pPr algn="ctr" defTabSz="609630">
              <a:lnSpc>
                <a:spcPts val="2426"/>
              </a:lnSpc>
            </a:pPr>
            <a:r>
              <a:rPr lang="en-US" sz="1733" dirty="0">
                <a:solidFill>
                  <a:srgbClr val="000000"/>
                </a:solidFill>
                <a:latin typeface="Helvetica"/>
              </a:rPr>
              <a:t>Mutual Funds, College Funds (UTMA/529) </a:t>
            </a:r>
          </a:p>
        </p:txBody>
      </p:sp>
      <p:sp>
        <p:nvSpPr>
          <p:cNvPr id="38" name="TextBox 38"/>
          <p:cNvSpPr txBox="1"/>
          <p:nvPr/>
        </p:nvSpPr>
        <p:spPr>
          <a:xfrm>
            <a:off x="8089831" y="4083955"/>
            <a:ext cx="3367063" cy="546303"/>
          </a:xfrm>
          <a:prstGeom prst="rect">
            <a:avLst/>
          </a:prstGeom>
        </p:spPr>
        <p:txBody>
          <a:bodyPr wrap="square" lIns="0" tIns="0" rIns="0" bIns="0" rtlCol="0" anchor="t">
            <a:spAutoFit/>
          </a:bodyPr>
          <a:lstStyle/>
          <a:p>
            <a:pPr algn="ctr" defTabSz="609630">
              <a:lnSpc>
                <a:spcPts val="2189"/>
              </a:lnSpc>
            </a:pPr>
            <a:endParaRPr sz="1200" dirty="0">
              <a:solidFill>
                <a:prstClr val="black"/>
              </a:solidFill>
              <a:latin typeface="Calibri"/>
            </a:endParaRPr>
          </a:p>
          <a:p>
            <a:pPr algn="ctr" defTabSz="609630">
              <a:lnSpc>
                <a:spcPts val="2189"/>
              </a:lnSpc>
            </a:pPr>
            <a:r>
              <a:rPr lang="en-US" dirty="0">
                <a:solidFill>
                  <a:srgbClr val="000000"/>
                </a:solidFill>
                <a:latin typeface="Helvetica"/>
              </a:rPr>
              <a:t>Wills, Medical Directives, POA</a:t>
            </a:r>
          </a:p>
        </p:txBody>
      </p:sp>
      <p:sp>
        <p:nvSpPr>
          <p:cNvPr id="39" name="TextBox 39"/>
          <p:cNvSpPr txBox="1"/>
          <p:nvPr/>
        </p:nvSpPr>
        <p:spPr>
          <a:xfrm>
            <a:off x="9804681" y="5609116"/>
            <a:ext cx="2055876" cy="264175"/>
          </a:xfrm>
          <a:prstGeom prst="rect">
            <a:avLst/>
          </a:prstGeom>
        </p:spPr>
        <p:txBody>
          <a:bodyPr wrap="square" lIns="0" tIns="0" rIns="0" bIns="0" rtlCol="0" anchor="t">
            <a:spAutoFit/>
          </a:bodyPr>
          <a:lstStyle/>
          <a:p>
            <a:pPr algn="ctr" defTabSz="609630">
              <a:lnSpc>
                <a:spcPts val="2219"/>
              </a:lnSpc>
            </a:pPr>
            <a:r>
              <a:rPr lang="en-US" dirty="0">
                <a:solidFill>
                  <a:srgbClr val="000000"/>
                </a:solidFill>
                <a:latin typeface="Helvetica"/>
              </a:rPr>
              <a:t>ID Theft Protection</a:t>
            </a:r>
          </a:p>
        </p:txBody>
      </p:sp>
      <p:sp>
        <p:nvSpPr>
          <p:cNvPr id="40" name="TextBox 40"/>
          <p:cNvSpPr txBox="1"/>
          <p:nvPr/>
        </p:nvSpPr>
        <p:spPr>
          <a:xfrm>
            <a:off x="4745941" y="4240529"/>
            <a:ext cx="2833505" cy="779457"/>
          </a:xfrm>
          <a:prstGeom prst="rect">
            <a:avLst/>
          </a:prstGeom>
        </p:spPr>
        <p:txBody>
          <a:bodyPr wrap="square" lIns="0" tIns="0" rIns="0" bIns="0" rtlCol="0" anchor="t">
            <a:spAutoFit/>
          </a:bodyPr>
          <a:lstStyle/>
          <a:p>
            <a:pPr defTabSz="609630">
              <a:lnSpc>
                <a:spcPts val="3200"/>
              </a:lnSpc>
            </a:pPr>
            <a:r>
              <a:rPr lang="en-US" sz="2667" b="1" spc="-104" dirty="0">
                <a:solidFill>
                  <a:srgbClr val="FFC000"/>
                </a:solidFill>
                <a:latin typeface="Helvetica Bold"/>
              </a:rPr>
              <a:t>We’re the Amazon </a:t>
            </a:r>
          </a:p>
          <a:p>
            <a:pPr defTabSz="609630">
              <a:lnSpc>
                <a:spcPts val="3200"/>
              </a:lnSpc>
            </a:pPr>
            <a:r>
              <a:rPr lang="en-US" sz="2133" b="1" spc="-85" dirty="0">
                <a:solidFill>
                  <a:srgbClr val="FFC000"/>
                </a:solidFill>
                <a:latin typeface="Helvetica Bold"/>
              </a:rPr>
              <a:t>of Financial Services</a:t>
            </a:r>
          </a:p>
        </p:txBody>
      </p:sp>
      <p:sp>
        <p:nvSpPr>
          <p:cNvPr id="41" name="TextBox 41"/>
          <p:cNvSpPr txBox="1"/>
          <p:nvPr/>
        </p:nvSpPr>
        <p:spPr>
          <a:xfrm>
            <a:off x="8689243" y="2480142"/>
            <a:ext cx="2654945" cy="281359"/>
          </a:xfrm>
          <a:prstGeom prst="rect">
            <a:avLst/>
          </a:prstGeom>
        </p:spPr>
        <p:txBody>
          <a:bodyPr lIns="0" tIns="0" rIns="0" bIns="0" rtlCol="0" anchor="t">
            <a:spAutoFit/>
          </a:bodyPr>
          <a:lstStyle/>
          <a:p>
            <a:pPr algn="ctr" defTabSz="609630">
              <a:lnSpc>
                <a:spcPts val="2426"/>
              </a:lnSpc>
            </a:pPr>
            <a:r>
              <a:rPr lang="en-US" sz="1733">
                <a:solidFill>
                  <a:srgbClr val="000000"/>
                </a:solidFill>
                <a:latin typeface="Helvetica"/>
              </a:rPr>
              <a:t>Managed Investment Accts</a:t>
            </a:r>
            <a:endParaRPr lang="en-US" sz="1733" dirty="0">
              <a:solidFill>
                <a:srgbClr val="000000"/>
              </a:solidFill>
              <a:latin typeface="Helvetica"/>
            </a:endParaRPr>
          </a:p>
        </p:txBody>
      </p:sp>
      <p:sp>
        <p:nvSpPr>
          <p:cNvPr id="42" name="TextBox 42"/>
          <p:cNvSpPr txBox="1"/>
          <p:nvPr/>
        </p:nvSpPr>
        <p:spPr>
          <a:xfrm>
            <a:off x="8689243" y="2852014"/>
            <a:ext cx="2569121" cy="281359"/>
          </a:xfrm>
          <a:prstGeom prst="rect">
            <a:avLst/>
          </a:prstGeom>
        </p:spPr>
        <p:txBody>
          <a:bodyPr lIns="0" tIns="0" rIns="0" bIns="0" rtlCol="0" anchor="t">
            <a:spAutoFit/>
          </a:bodyPr>
          <a:lstStyle/>
          <a:p>
            <a:pPr algn="ctr" defTabSz="609630">
              <a:lnSpc>
                <a:spcPts val="2426"/>
              </a:lnSpc>
            </a:pPr>
            <a:r>
              <a:rPr lang="en-US" sz="1733" dirty="0">
                <a:solidFill>
                  <a:srgbClr val="000000"/>
                </a:solidFill>
                <a:latin typeface="Helvetica"/>
              </a:rPr>
              <a:t>Annuities- Fixed/ Variable </a:t>
            </a:r>
          </a:p>
        </p:txBody>
      </p:sp>
      <p:sp>
        <p:nvSpPr>
          <p:cNvPr id="43" name="TextBox 43"/>
          <p:cNvSpPr txBox="1"/>
          <p:nvPr/>
        </p:nvSpPr>
        <p:spPr>
          <a:xfrm rot="20784">
            <a:off x="8266069" y="-32022"/>
            <a:ext cx="4569108" cy="410369"/>
          </a:xfrm>
          <a:prstGeom prst="rect">
            <a:avLst/>
          </a:prstGeom>
        </p:spPr>
        <p:txBody>
          <a:bodyPr lIns="0" tIns="0" rIns="0" bIns="0" rtlCol="0" anchor="t">
            <a:spAutoFit/>
          </a:bodyPr>
          <a:lstStyle/>
          <a:p>
            <a:pPr defTabSz="609630">
              <a:lnSpc>
                <a:spcPts val="3200"/>
              </a:lnSpc>
            </a:pPr>
            <a:r>
              <a:rPr lang="en-US" sz="2667" b="1" u="sng" spc="-106" dirty="0">
                <a:solidFill>
                  <a:srgbClr val="1C5739"/>
                </a:solidFill>
                <a:latin typeface="Open Sans Bold"/>
              </a:rPr>
              <a:t>Investments</a:t>
            </a:r>
          </a:p>
        </p:txBody>
      </p:sp>
      <p:sp>
        <p:nvSpPr>
          <p:cNvPr id="44" name="TextBox 44"/>
          <p:cNvSpPr txBox="1"/>
          <p:nvPr/>
        </p:nvSpPr>
        <p:spPr>
          <a:xfrm rot="20784">
            <a:off x="3539508" y="-6104"/>
            <a:ext cx="2297188" cy="410369"/>
          </a:xfrm>
          <a:prstGeom prst="rect">
            <a:avLst/>
          </a:prstGeom>
        </p:spPr>
        <p:txBody>
          <a:bodyPr lIns="0" tIns="0" rIns="0" bIns="0" rtlCol="0" anchor="t">
            <a:spAutoFit/>
          </a:bodyPr>
          <a:lstStyle/>
          <a:p>
            <a:pPr defTabSz="609630">
              <a:lnSpc>
                <a:spcPts val="3200"/>
              </a:lnSpc>
            </a:pPr>
            <a:r>
              <a:rPr lang="en-US" sz="2667" b="1" u="sng" spc="-106" dirty="0">
                <a:solidFill>
                  <a:srgbClr val="1C5739"/>
                </a:solidFill>
                <a:latin typeface="Open Sans Bold"/>
              </a:rPr>
              <a:t>Life Insurance</a:t>
            </a:r>
          </a:p>
        </p:txBody>
      </p:sp>
      <p:sp>
        <p:nvSpPr>
          <p:cNvPr id="45" name="TextBox 45"/>
          <p:cNvSpPr txBox="1"/>
          <p:nvPr/>
        </p:nvSpPr>
        <p:spPr>
          <a:xfrm rot="20784">
            <a:off x="8877343" y="3290518"/>
            <a:ext cx="2767819" cy="410369"/>
          </a:xfrm>
          <a:prstGeom prst="rect">
            <a:avLst/>
          </a:prstGeom>
        </p:spPr>
        <p:txBody>
          <a:bodyPr lIns="0" tIns="0" rIns="0" bIns="0" rtlCol="0" anchor="t">
            <a:spAutoFit/>
          </a:bodyPr>
          <a:lstStyle/>
          <a:p>
            <a:pPr defTabSz="609630">
              <a:lnSpc>
                <a:spcPts val="3200"/>
              </a:lnSpc>
            </a:pPr>
            <a:r>
              <a:rPr lang="en-US" sz="2667" b="1" u="sng" spc="-106" dirty="0">
                <a:solidFill>
                  <a:srgbClr val="1C5739"/>
                </a:solidFill>
                <a:latin typeface="Open Sans Bold"/>
              </a:rPr>
              <a:t>Estate Planning</a:t>
            </a:r>
          </a:p>
        </p:txBody>
      </p:sp>
      <p:sp>
        <p:nvSpPr>
          <p:cNvPr id="46" name="TextBox 46"/>
          <p:cNvSpPr txBox="1"/>
          <p:nvPr/>
        </p:nvSpPr>
        <p:spPr>
          <a:xfrm rot="20784">
            <a:off x="1405155" y="1934365"/>
            <a:ext cx="4569108" cy="410369"/>
          </a:xfrm>
          <a:prstGeom prst="rect">
            <a:avLst/>
          </a:prstGeom>
        </p:spPr>
        <p:txBody>
          <a:bodyPr lIns="0" tIns="0" rIns="0" bIns="0" rtlCol="0" anchor="t">
            <a:spAutoFit/>
          </a:bodyPr>
          <a:lstStyle/>
          <a:p>
            <a:pPr defTabSz="609630">
              <a:lnSpc>
                <a:spcPts val="3200"/>
              </a:lnSpc>
            </a:pPr>
            <a:r>
              <a:rPr lang="en-US" sz="2667" b="1" u="sng" spc="-106" dirty="0">
                <a:solidFill>
                  <a:srgbClr val="1C5739"/>
                </a:solidFill>
                <a:latin typeface="Open Sans Bold"/>
              </a:rPr>
              <a:t>Saving Money</a:t>
            </a:r>
          </a:p>
        </p:txBody>
      </p:sp>
      <p:sp>
        <p:nvSpPr>
          <p:cNvPr id="47" name="TextBox 47"/>
          <p:cNvSpPr txBox="1"/>
          <p:nvPr/>
        </p:nvSpPr>
        <p:spPr>
          <a:xfrm rot="20784">
            <a:off x="3692819" y="5686189"/>
            <a:ext cx="5925823" cy="358175"/>
          </a:xfrm>
          <a:prstGeom prst="rect">
            <a:avLst/>
          </a:prstGeom>
        </p:spPr>
        <p:txBody>
          <a:bodyPr lIns="0" tIns="0" rIns="0" bIns="0" rtlCol="0" anchor="t">
            <a:spAutoFit/>
          </a:bodyPr>
          <a:lstStyle/>
          <a:p>
            <a:pPr defTabSz="609630">
              <a:lnSpc>
                <a:spcPts val="2875"/>
              </a:lnSpc>
            </a:pPr>
            <a:r>
              <a:rPr lang="en-US" sz="2395" spc="-95" dirty="0">
                <a:solidFill>
                  <a:srgbClr val="1C5739"/>
                </a:solidFill>
                <a:latin typeface="Open Sans Bold"/>
              </a:rPr>
              <a:t>We don’t sell. We Survey and Assist</a:t>
            </a:r>
          </a:p>
        </p:txBody>
      </p:sp>
      <p:sp>
        <p:nvSpPr>
          <p:cNvPr id="48" name="TextBox 48"/>
          <p:cNvSpPr txBox="1"/>
          <p:nvPr/>
        </p:nvSpPr>
        <p:spPr>
          <a:xfrm rot="20784">
            <a:off x="4224822" y="5220135"/>
            <a:ext cx="3991971" cy="358175"/>
          </a:xfrm>
          <a:prstGeom prst="rect">
            <a:avLst/>
          </a:prstGeom>
        </p:spPr>
        <p:txBody>
          <a:bodyPr lIns="0" tIns="0" rIns="0" bIns="0" rtlCol="0" anchor="t">
            <a:spAutoFit/>
          </a:bodyPr>
          <a:lstStyle/>
          <a:p>
            <a:pPr defTabSz="609630">
              <a:lnSpc>
                <a:spcPts val="2875"/>
              </a:lnSpc>
            </a:pPr>
            <a:r>
              <a:rPr lang="en-US" sz="2395" spc="-95" dirty="0">
                <a:solidFill>
                  <a:srgbClr val="1C5739"/>
                </a:solidFill>
                <a:latin typeface="Open Sans Bold"/>
              </a:rPr>
              <a:t>We’re a Distribution Outlet</a:t>
            </a:r>
          </a:p>
        </p:txBody>
      </p:sp>
      <p:sp>
        <p:nvSpPr>
          <p:cNvPr id="49" name="TextBox 49"/>
          <p:cNvSpPr txBox="1"/>
          <p:nvPr/>
        </p:nvSpPr>
        <p:spPr>
          <a:xfrm>
            <a:off x="8156209" y="4671136"/>
            <a:ext cx="2770251" cy="264175"/>
          </a:xfrm>
          <a:prstGeom prst="rect">
            <a:avLst/>
          </a:prstGeom>
        </p:spPr>
        <p:txBody>
          <a:bodyPr wrap="square" lIns="0" tIns="0" rIns="0" bIns="0" rtlCol="0" anchor="t">
            <a:spAutoFit/>
          </a:bodyPr>
          <a:lstStyle/>
          <a:p>
            <a:pPr algn="ctr" defTabSz="609630">
              <a:lnSpc>
                <a:spcPts val="2219"/>
              </a:lnSpc>
            </a:pPr>
            <a:r>
              <a:rPr lang="en-US" dirty="0">
                <a:solidFill>
                  <a:srgbClr val="000000"/>
                </a:solidFill>
                <a:latin typeface="Helvetica"/>
              </a:rPr>
              <a:t>Lawyer/Law Firm Access</a:t>
            </a:r>
          </a:p>
        </p:txBody>
      </p:sp>
      <p:sp>
        <p:nvSpPr>
          <p:cNvPr id="50" name="TextBox 50"/>
          <p:cNvSpPr txBox="1"/>
          <p:nvPr/>
        </p:nvSpPr>
        <p:spPr>
          <a:xfrm rot="20784">
            <a:off x="404922" y="4999210"/>
            <a:ext cx="2892943" cy="410369"/>
          </a:xfrm>
          <a:prstGeom prst="rect">
            <a:avLst/>
          </a:prstGeom>
        </p:spPr>
        <p:txBody>
          <a:bodyPr lIns="0" tIns="0" rIns="0" bIns="0" rtlCol="0" anchor="t">
            <a:spAutoFit/>
          </a:bodyPr>
          <a:lstStyle/>
          <a:p>
            <a:pPr defTabSz="609630">
              <a:lnSpc>
                <a:spcPts val="3200"/>
              </a:lnSpc>
            </a:pPr>
            <a:r>
              <a:rPr lang="en-US" sz="2667" b="1" u="sng" spc="-106" dirty="0">
                <a:solidFill>
                  <a:srgbClr val="1C5739"/>
                </a:solidFill>
                <a:latin typeface="Open Sans Bold"/>
              </a:rPr>
              <a:t>Mortgage Services</a:t>
            </a:r>
          </a:p>
        </p:txBody>
      </p:sp>
      <p:sp>
        <p:nvSpPr>
          <p:cNvPr id="5" name="TextBox 4">
            <a:extLst>
              <a:ext uri="{FF2B5EF4-FFF2-40B4-BE49-F238E27FC236}">
                <a16:creationId xmlns:a16="http://schemas.microsoft.com/office/drawing/2014/main" id="{A38DC2B7-BACB-5F71-7420-A6FDCE9516E6}"/>
              </a:ext>
            </a:extLst>
          </p:cNvPr>
          <p:cNvSpPr txBox="1"/>
          <p:nvPr/>
        </p:nvSpPr>
        <p:spPr>
          <a:xfrm>
            <a:off x="7402925" y="2070997"/>
            <a:ext cx="4977243" cy="375744"/>
          </a:xfrm>
          <a:prstGeom prst="rect">
            <a:avLst/>
          </a:prstGeom>
          <a:noFill/>
        </p:spPr>
        <p:txBody>
          <a:bodyPr wrap="square">
            <a:spAutoFit/>
          </a:bodyPr>
          <a:lstStyle/>
          <a:p>
            <a:pPr algn="ctr" defTabSz="609630">
              <a:lnSpc>
                <a:spcPts val="2426"/>
              </a:lnSpc>
            </a:pPr>
            <a:r>
              <a:rPr lang="en-US" dirty="0">
                <a:solidFill>
                  <a:srgbClr val="000000"/>
                </a:solidFill>
                <a:latin typeface="Helvetica"/>
              </a:rPr>
              <a:t>Business Retirement Solutions</a:t>
            </a:r>
            <a:endParaRPr lang="en-US" sz="1800" dirty="0">
              <a:solidFill>
                <a:srgbClr val="000000"/>
              </a:solidFill>
              <a:latin typeface="Helvetica"/>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77123" y="1450836"/>
            <a:ext cx="6652345" cy="4564982"/>
            <a:chOff x="-3390511" y="-2983108"/>
            <a:chExt cx="15485134" cy="15748261"/>
          </a:xfrm>
        </p:grpSpPr>
        <p:pic>
          <p:nvPicPr>
            <p:cNvPr id="3" name="Picture 3"/>
            <p:cNvPicPr>
              <a:picLocks noChangeAspect="1"/>
            </p:cNvPicPr>
            <p:nvPr/>
          </p:nvPicPr>
          <p:blipFill>
            <a:blip r:embed="rId2"/>
            <a:srcRect l="15525" t="12234" r="15525" b="12234"/>
            <a:stretch>
              <a:fillRect/>
            </a:stretch>
          </p:blipFill>
          <p:spPr>
            <a:xfrm>
              <a:off x="-3390511" y="-2983108"/>
              <a:ext cx="15485134" cy="15748261"/>
            </a:xfrm>
            <a:prstGeom prst="rect">
              <a:avLst/>
            </a:prstGeom>
          </p:spPr>
        </p:pic>
      </p:grpSp>
      <p:sp>
        <p:nvSpPr>
          <p:cNvPr id="4" name="Freeform 4"/>
          <p:cNvSpPr/>
          <p:nvPr/>
        </p:nvSpPr>
        <p:spPr>
          <a:xfrm>
            <a:off x="9063252" y="2923725"/>
            <a:ext cx="3513768" cy="3934275"/>
          </a:xfrm>
          <a:custGeom>
            <a:avLst/>
            <a:gdLst/>
            <a:ahLst/>
            <a:cxnLst/>
            <a:rect l="l" t="t" r="r" b="b"/>
            <a:pathLst>
              <a:path w="8903238" h="10867388">
                <a:moveTo>
                  <a:pt x="0" y="0"/>
                </a:moveTo>
                <a:lnTo>
                  <a:pt x="8903238" y="0"/>
                </a:lnTo>
                <a:lnTo>
                  <a:pt x="8903238" y="10867388"/>
                </a:lnTo>
                <a:lnTo>
                  <a:pt x="0" y="10867388"/>
                </a:lnTo>
                <a:lnTo>
                  <a:pt x="0" y="0"/>
                </a:lnTo>
                <a:close/>
              </a:path>
            </a:pathLst>
          </a:custGeom>
          <a:blipFill>
            <a:blip r:embed="rId3"/>
            <a:stretch>
              <a:fillRect t="-66" b="-66"/>
            </a:stretch>
          </a:blipFill>
        </p:spPr>
        <p:txBody>
          <a:bodyPr/>
          <a:lstStyle/>
          <a:p>
            <a:pPr defTabSz="609630"/>
            <a:endParaRPr lang="en-US" sz="1200" dirty="0">
              <a:solidFill>
                <a:prstClr val="black"/>
              </a:solidFill>
              <a:latin typeface="Calibri"/>
            </a:endParaRPr>
          </a:p>
        </p:txBody>
      </p:sp>
      <p:sp>
        <p:nvSpPr>
          <p:cNvPr id="5" name="TextBox 4">
            <a:extLst>
              <a:ext uri="{FF2B5EF4-FFF2-40B4-BE49-F238E27FC236}">
                <a16:creationId xmlns:a16="http://schemas.microsoft.com/office/drawing/2014/main" id="{9EEFBE14-9B5F-9D93-6CF8-788916759652}"/>
              </a:ext>
            </a:extLst>
          </p:cNvPr>
          <p:cNvSpPr txBox="1"/>
          <p:nvPr/>
        </p:nvSpPr>
        <p:spPr>
          <a:xfrm>
            <a:off x="115968" y="1846507"/>
            <a:ext cx="3469348" cy="1077218"/>
          </a:xfrm>
          <a:prstGeom prst="rect">
            <a:avLst/>
          </a:prstGeom>
          <a:noFill/>
        </p:spPr>
        <p:txBody>
          <a:bodyPr wrap="square" rtlCol="0">
            <a:spAutoFit/>
          </a:bodyPr>
          <a:lstStyle/>
          <a:p>
            <a:pPr algn="ctr"/>
            <a:r>
              <a:rPr lang="en-US" sz="3200" b="1" dirty="0">
                <a:solidFill>
                  <a:srgbClr val="0070C0"/>
                </a:solidFill>
                <a:latin typeface="Helvetica" panose="020B0604020202020204" pitchFamily="34" charset="0"/>
                <a:cs typeface="Helvetica" panose="020B0604020202020204" pitchFamily="34" charset="0"/>
              </a:rPr>
              <a:t>We educate on 5 simple concepts</a:t>
            </a:r>
          </a:p>
        </p:txBody>
      </p:sp>
      <p:sp>
        <p:nvSpPr>
          <p:cNvPr id="7" name="TextBox 6">
            <a:extLst>
              <a:ext uri="{FF2B5EF4-FFF2-40B4-BE49-F238E27FC236}">
                <a16:creationId xmlns:a16="http://schemas.microsoft.com/office/drawing/2014/main" id="{4F9BB532-F873-EEEB-D4CC-1EC8BCB9E529}"/>
              </a:ext>
            </a:extLst>
          </p:cNvPr>
          <p:cNvSpPr txBox="1"/>
          <p:nvPr/>
        </p:nvSpPr>
        <p:spPr>
          <a:xfrm>
            <a:off x="115968" y="3306197"/>
            <a:ext cx="4180297" cy="1754326"/>
          </a:xfrm>
          <a:prstGeom prst="rect">
            <a:avLst/>
          </a:prstGeom>
          <a:noFill/>
        </p:spPr>
        <p:txBody>
          <a:bodyPr wrap="square">
            <a:spAutoFit/>
          </a:bodyPr>
          <a:lstStyle/>
          <a:p>
            <a:pPr marL="342900" indent="-342900">
              <a:buFont typeface="+mj-lt"/>
              <a:buAutoNum type="arabicPeriod"/>
            </a:pPr>
            <a:r>
              <a:rPr lang="en-US" b="1" dirty="0">
                <a:solidFill>
                  <a:srgbClr val="0070C0"/>
                </a:solidFill>
                <a:latin typeface="Helvetica" panose="020B0604020202020204" pitchFamily="34" charset="0"/>
                <a:cs typeface="Helvetica" panose="020B0604020202020204" pitchFamily="34" charset="0"/>
              </a:rPr>
              <a:t>Know your F.I.N &amp; P.I.N</a:t>
            </a:r>
          </a:p>
          <a:p>
            <a:pPr marL="342900" indent="-342900">
              <a:buFont typeface="+mj-lt"/>
              <a:buAutoNum type="arabicPeriod"/>
            </a:pPr>
            <a:r>
              <a:rPr lang="en-US" sz="1800" b="1" dirty="0">
                <a:solidFill>
                  <a:srgbClr val="0070C0"/>
                </a:solidFill>
                <a:latin typeface="Helvetica" panose="020B0604020202020204" pitchFamily="34" charset="0"/>
                <a:cs typeface="Helvetica" panose="020B0604020202020204" pitchFamily="34" charset="0"/>
              </a:rPr>
              <a:t>Decreasing R</a:t>
            </a:r>
            <a:r>
              <a:rPr lang="en-US" b="1" dirty="0">
                <a:solidFill>
                  <a:srgbClr val="0070C0"/>
                </a:solidFill>
                <a:latin typeface="Helvetica" panose="020B0604020202020204" pitchFamily="34" charset="0"/>
                <a:cs typeface="Helvetica" panose="020B0604020202020204" pitchFamily="34" charset="0"/>
              </a:rPr>
              <a:t>esponsibility</a:t>
            </a:r>
          </a:p>
          <a:p>
            <a:pPr marL="342900" indent="-342900">
              <a:buFont typeface="+mj-lt"/>
              <a:buAutoNum type="arabicPeriod"/>
            </a:pPr>
            <a:r>
              <a:rPr lang="en-US" b="1" dirty="0">
                <a:solidFill>
                  <a:srgbClr val="0070C0"/>
                </a:solidFill>
                <a:latin typeface="Helvetica" panose="020B0604020202020204" pitchFamily="34" charset="0"/>
                <a:cs typeface="Helvetica" panose="020B0604020202020204" pitchFamily="34" charset="0"/>
              </a:rPr>
              <a:t>The Rule of 72</a:t>
            </a:r>
          </a:p>
          <a:p>
            <a:pPr marL="342900" indent="-342900">
              <a:buFont typeface="+mj-lt"/>
              <a:buAutoNum type="arabicPeriod"/>
            </a:pPr>
            <a:r>
              <a:rPr lang="en-US" b="1" dirty="0">
                <a:solidFill>
                  <a:srgbClr val="0070C0"/>
                </a:solidFill>
                <a:latin typeface="Helvetica" panose="020B0604020202020204" pitchFamily="34" charset="0"/>
                <a:cs typeface="Helvetica" panose="020B0604020202020204" pitchFamily="34" charset="0"/>
              </a:rPr>
              <a:t>Income Protection</a:t>
            </a:r>
          </a:p>
          <a:p>
            <a:pPr marL="342900" indent="-342900">
              <a:buFont typeface="+mj-lt"/>
              <a:buAutoNum type="arabicPeriod"/>
            </a:pPr>
            <a:r>
              <a:rPr lang="en-US" b="1" dirty="0">
                <a:solidFill>
                  <a:srgbClr val="0070C0"/>
                </a:solidFill>
                <a:latin typeface="Helvetica" panose="020B0604020202020204" pitchFamily="34" charset="0"/>
                <a:cs typeface="Helvetica" panose="020B0604020202020204" pitchFamily="34" charset="0"/>
              </a:rPr>
              <a:t>Multiple Streams of Income</a:t>
            </a:r>
          </a:p>
          <a:p>
            <a:pPr marL="342900" indent="-342900">
              <a:buFont typeface="+mj-lt"/>
              <a:buAutoNum type="arabicPeriod"/>
            </a:pPr>
            <a:endParaRPr lang="en-US" sz="1800" b="1" dirty="0">
              <a:solidFill>
                <a:srgbClr val="0070C0"/>
              </a:solidFill>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5B806F7C-B8BF-0AA3-2926-24336365CCFD}"/>
              </a:ext>
            </a:extLst>
          </p:cNvPr>
          <p:cNvPicPr>
            <a:picLocks noChangeAspect="1"/>
          </p:cNvPicPr>
          <p:nvPr/>
        </p:nvPicPr>
        <p:blipFill>
          <a:blip r:embed="rId4"/>
          <a:stretch>
            <a:fillRect/>
          </a:stretch>
        </p:blipFill>
        <p:spPr>
          <a:xfrm>
            <a:off x="3407873" y="0"/>
            <a:ext cx="1069140" cy="1404744"/>
          </a:xfrm>
          <a:prstGeom prst="rect">
            <a:avLst/>
          </a:prstGeom>
        </p:spPr>
      </p:pic>
      <p:pic>
        <p:nvPicPr>
          <p:cNvPr id="8" name="Picture 7">
            <a:extLst>
              <a:ext uri="{FF2B5EF4-FFF2-40B4-BE49-F238E27FC236}">
                <a16:creationId xmlns:a16="http://schemas.microsoft.com/office/drawing/2014/main" id="{BA781522-CEBD-AC69-228C-9857477E3AAE}"/>
              </a:ext>
            </a:extLst>
          </p:cNvPr>
          <p:cNvPicPr>
            <a:picLocks noChangeAspect="1"/>
          </p:cNvPicPr>
          <p:nvPr/>
        </p:nvPicPr>
        <p:blipFill>
          <a:blip r:embed="rId5"/>
          <a:stretch>
            <a:fillRect/>
          </a:stretch>
        </p:blipFill>
        <p:spPr>
          <a:xfrm>
            <a:off x="29387" y="0"/>
            <a:ext cx="1393584" cy="1353909"/>
          </a:xfrm>
          <a:prstGeom prst="rect">
            <a:avLst/>
          </a:prstGeom>
        </p:spPr>
      </p:pic>
      <p:pic>
        <p:nvPicPr>
          <p:cNvPr id="9" name="Picture 8">
            <a:extLst>
              <a:ext uri="{FF2B5EF4-FFF2-40B4-BE49-F238E27FC236}">
                <a16:creationId xmlns:a16="http://schemas.microsoft.com/office/drawing/2014/main" id="{79014FA7-89EF-3D74-A3C2-ED9F765F1058}"/>
              </a:ext>
            </a:extLst>
          </p:cNvPr>
          <p:cNvPicPr>
            <a:picLocks noChangeAspect="1"/>
          </p:cNvPicPr>
          <p:nvPr/>
        </p:nvPicPr>
        <p:blipFill>
          <a:blip r:embed="rId6"/>
          <a:stretch>
            <a:fillRect/>
          </a:stretch>
        </p:blipFill>
        <p:spPr>
          <a:xfrm>
            <a:off x="10757001" y="1477210"/>
            <a:ext cx="1432275" cy="459469"/>
          </a:xfrm>
          <a:prstGeom prst="rect">
            <a:avLst/>
          </a:prstGeom>
        </p:spPr>
      </p:pic>
      <p:pic>
        <p:nvPicPr>
          <p:cNvPr id="10" name="Picture 9">
            <a:extLst>
              <a:ext uri="{FF2B5EF4-FFF2-40B4-BE49-F238E27FC236}">
                <a16:creationId xmlns:a16="http://schemas.microsoft.com/office/drawing/2014/main" id="{5818D75C-09D6-B921-A7B1-2F708F65ECB7}"/>
              </a:ext>
            </a:extLst>
          </p:cNvPr>
          <p:cNvPicPr>
            <a:picLocks noChangeAspect="1"/>
          </p:cNvPicPr>
          <p:nvPr/>
        </p:nvPicPr>
        <p:blipFill>
          <a:blip r:embed="rId7"/>
          <a:stretch>
            <a:fillRect/>
          </a:stretch>
        </p:blipFill>
        <p:spPr>
          <a:xfrm>
            <a:off x="1521203" y="0"/>
            <a:ext cx="1763038" cy="1404744"/>
          </a:xfrm>
          <a:prstGeom prst="rect">
            <a:avLst/>
          </a:prstGeom>
        </p:spPr>
      </p:pic>
      <p:pic>
        <p:nvPicPr>
          <p:cNvPr id="11" name="Picture 10">
            <a:extLst>
              <a:ext uri="{FF2B5EF4-FFF2-40B4-BE49-F238E27FC236}">
                <a16:creationId xmlns:a16="http://schemas.microsoft.com/office/drawing/2014/main" id="{FA445542-8A1A-571A-556B-3B4CC928C96A}"/>
              </a:ext>
            </a:extLst>
          </p:cNvPr>
          <p:cNvPicPr>
            <a:picLocks noChangeAspect="1"/>
          </p:cNvPicPr>
          <p:nvPr/>
        </p:nvPicPr>
        <p:blipFill>
          <a:blip r:embed="rId8"/>
          <a:stretch>
            <a:fillRect/>
          </a:stretch>
        </p:blipFill>
        <p:spPr>
          <a:xfrm>
            <a:off x="7275444" y="-14877"/>
            <a:ext cx="1787807" cy="1354203"/>
          </a:xfrm>
          <a:prstGeom prst="rect">
            <a:avLst/>
          </a:prstGeom>
        </p:spPr>
      </p:pic>
      <p:pic>
        <p:nvPicPr>
          <p:cNvPr id="12" name="Picture 11">
            <a:extLst>
              <a:ext uri="{FF2B5EF4-FFF2-40B4-BE49-F238E27FC236}">
                <a16:creationId xmlns:a16="http://schemas.microsoft.com/office/drawing/2014/main" id="{B5F06E53-4EB0-C6A7-8594-30DBC78F651A}"/>
              </a:ext>
            </a:extLst>
          </p:cNvPr>
          <p:cNvPicPr>
            <a:picLocks noChangeAspect="1"/>
          </p:cNvPicPr>
          <p:nvPr/>
        </p:nvPicPr>
        <p:blipFill>
          <a:blip r:embed="rId9"/>
          <a:stretch>
            <a:fillRect/>
          </a:stretch>
        </p:blipFill>
        <p:spPr>
          <a:xfrm>
            <a:off x="9136714" y="-14876"/>
            <a:ext cx="1692754" cy="1354203"/>
          </a:xfrm>
          <a:prstGeom prst="rect">
            <a:avLst/>
          </a:prstGeom>
        </p:spPr>
      </p:pic>
      <p:pic>
        <p:nvPicPr>
          <p:cNvPr id="13" name="Picture 12">
            <a:extLst>
              <a:ext uri="{FF2B5EF4-FFF2-40B4-BE49-F238E27FC236}">
                <a16:creationId xmlns:a16="http://schemas.microsoft.com/office/drawing/2014/main" id="{5BA8286D-402B-DC7A-1180-0E179C8B6275}"/>
              </a:ext>
            </a:extLst>
          </p:cNvPr>
          <p:cNvPicPr>
            <a:picLocks noChangeAspect="1"/>
          </p:cNvPicPr>
          <p:nvPr/>
        </p:nvPicPr>
        <p:blipFill>
          <a:blip r:embed="rId10"/>
          <a:stretch>
            <a:fillRect/>
          </a:stretch>
        </p:blipFill>
        <p:spPr>
          <a:xfrm>
            <a:off x="10842366" y="0"/>
            <a:ext cx="1346911" cy="1341609"/>
          </a:xfrm>
          <a:prstGeom prst="rect">
            <a:avLst/>
          </a:prstGeom>
        </p:spPr>
      </p:pic>
      <p:pic>
        <p:nvPicPr>
          <p:cNvPr id="14" name="Picture 13">
            <a:extLst>
              <a:ext uri="{FF2B5EF4-FFF2-40B4-BE49-F238E27FC236}">
                <a16:creationId xmlns:a16="http://schemas.microsoft.com/office/drawing/2014/main" id="{A7931B70-F94B-C12A-5918-AB0549E19A5D}"/>
              </a:ext>
            </a:extLst>
          </p:cNvPr>
          <p:cNvPicPr>
            <a:picLocks noChangeAspect="1"/>
          </p:cNvPicPr>
          <p:nvPr/>
        </p:nvPicPr>
        <p:blipFill>
          <a:blip r:embed="rId11"/>
          <a:stretch>
            <a:fillRect/>
          </a:stretch>
        </p:blipFill>
        <p:spPr>
          <a:xfrm>
            <a:off x="4583945" y="0"/>
            <a:ext cx="1305665" cy="1430976"/>
          </a:xfrm>
          <a:prstGeom prst="rect">
            <a:avLst/>
          </a:prstGeom>
        </p:spPr>
      </p:pic>
      <p:pic>
        <p:nvPicPr>
          <p:cNvPr id="17" name="Picture 16">
            <a:extLst>
              <a:ext uri="{FF2B5EF4-FFF2-40B4-BE49-F238E27FC236}">
                <a16:creationId xmlns:a16="http://schemas.microsoft.com/office/drawing/2014/main" id="{3BD877E6-9B9E-B2D5-D79A-930784DADDB7}"/>
              </a:ext>
            </a:extLst>
          </p:cNvPr>
          <p:cNvPicPr>
            <a:picLocks noChangeAspect="1"/>
          </p:cNvPicPr>
          <p:nvPr/>
        </p:nvPicPr>
        <p:blipFill>
          <a:blip r:embed="rId12"/>
          <a:stretch>
            <a:fillRect/>
          </a:stretch>
        </p:blipFill>
        <p:spPr>
          <a:xfrm>
            <a:off x="5963073" y="0"/>
            <a:ext cx="1281600" cy="1404602"/>
          </a:xfrm>
          <a:prstGeom prst="rect">
            <a:avLst/>
          </a:prstGeom>
        </p:spPr>
      </p:pic>
      <p:sp>
        <p:nvSpPr>
          <p:cNvPr id="19" name="TextBox 18">
            <a:extLst>
              <a:ext uri="{FF2B5EF4-FFF2-40B4-BE49-F238E27FC236}">
                <a16:creationId xmlns:a16="http://schemas.microsoft.com/office/drawing/2014/main" id="{1F2BA9EE-E0F9-FD02-50C0-F4E5558CD91A}"/>
              </a:ext>
            </a:extLst>
          </p:cNvPr>
          <p:cNvSpPr txBox="1"/>
          <p:nvPr/>
        </p:nvSpPr>
        <p:spPr>
          <a:xfrm>
            <a:off x="-34312" y="5995916"/>
            <a:ext cx="7402530" cy="923330"/>
          </a:xfrm>
          <a:prstGeom prst="rect">
            <a:avLst/>
          </a:prstGeom>
          <a:noFill/>
        </p:spPr>
        <p:txBody>
          <a:bodyPr wrap="square">
            <a:spAutoFit/>
          </a:bodyPr>
          <a:lstStyle/>
          <a:p>
            <a:r>
              <a:rPr lang="en-US" sz="600" dirty="0"/>
              <a:t>1. From Fortune. © 2023 Fortune Media IP Limited All rights reserved. Used under license. Fortune 1000® is a registered trademark of Fortune Media IP Limited and is used under license. Fortune and Fortune Media IP Limited are not affiliated with, and do not endorse products or services of, Primerica, Inc, as of June 6, 2023. 2. Dalbar.com, 2023 Service Award History, January 10, 2024. 3. The following Primerica life insurance companies have been rated A+ (Superior) by AM Best, as of November 15, 2023: Primerica Life Insurance Company, Primerica Life Insurance Company of Canada, and National Benefit Life Insurance Company. AM Best ratings range in order from the highest ratings as follows: A++, A+, A, A-, B++, B+, B, B-, C++, C+, C, C-, D, E, F. For the latest Best’s Credit Rating, access www.ambest.com. 4. From Bloomberg Finance L.P, "2023 Bloomberg Gender–Equality Index," January 31, 2023. The 2023 Bloomberg Gender-Equality Index logo mark is associated with the Bloomberg Gender Equality data for the 2021 fiscal year. 5. Survey results are presented solely with respect to Primerica’s U.S. term life insurance business. Forbes.com, “Forbes 2022 America’s Best Insurance Companies,” October 25, 2023. 6. Forbes.com, “Forbes 2022 The Best Employers for Diversity,” April 25, 2023. 7. Forbes.com, “Forbes 2023 The Best Employers for Women,” July 18, 2023. 8. Survey results are presented solely with respect to Primerica’s U.S. term life insurance business. Term life insurance underwritten by National Benefit Life Insurance Company, Home Office: Long Island City, NY in New York State; Primerica Life Insurance Company, Executive Offices: Duluth, GA in all other U.S. jurisdictions; and Primerica Life Insurance Company of Canada (Head Office: 6985 Financial Drive, Suite 400, Mississauga, ON, L5N 0G3, Phone: 905-812-2900) in Canada. From Investor’s Business Daily, “#1 Most Trusted Life Insurance Company and #3 Most Trusted Financial Company in 2022,” as of September 29, 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28F2082-AE71-4435-91F0-4FB1CF143036}"/>
              </a:ext>
            </a:extLst>
          </p:cNvPr>
          <p:cNvSpPr txBox="1"/>
          <p:nvPr/>
        </p:nvSpPr>
        <p:spPr>
          <a:xfrm>
            <a:off x="236082" y="2488903"/>
            <a:ext cx="561481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highlight>
                  <a:srgbClr val="FFFF00"/>
                </a:highlight>
                <a:uLnTx/>
                <a:uFillTx/>
                <a:latin typeface="Helvetica" panose="020B0604020202020204" pitchFamily="34" charset="0"/>
                <a:ea typeface="+mn-ea"/>
                <a:cs typeface="Helvetica" panose="020B0604020202020204" pitchFamily="34" charset="0"/>
              </a:rPr>
              <a:t>HOW MUCH </a:t>
            </a:r>
            <a:r>
              <a:rPr kumimoji="0" lang="en-US" sz="3600" b="1" i="0" u="none" strike="noStrike" kern="1200" cap="none" spc="0" normalizeH="0" baseline="0" noProof="0" dirty="0">
                <a:ln>
                  <a:noFill/>
                </a:ln>
                <a:solidFill>
                  <a:prstClr val="black">
                    <a:lumMod val="85000"/>
                    <a:lumOff val="15000"/>
                  </a:prstClr>
                </a:solidFill>
                <a:effectLst/>
                <a:highlight>
                  <a:srgbClr val="FFFF00"/>
                </a:highlight>
                <a:uLnTx/>
                <a:uFillTx/>
                <a:latin typeface="Helvetica" panose="020B0604020202020204" pitchFamily="34" charset="0"/>
                <a:ea typeface="+mn-ea"/>
                <a:cs typeface="Helvetica" panose="020B0604020202020204" pitchFamily="34" charset="0"/>
              </a:rPr>
              <a:t>MONEY</a:t>
            </a:r>
            <a:r>
              <a:rPr kumimoji="0" lang="en-US" sz="2400" b="1" i="0" u="none" strike="noStrike" kern="1200" cap="none" spc="0" normalizeH="0" baseline="0" noProof="0" dirty="0">
                <a:ln>
                  <a:noFill/>
                </a:ln>
                <a:solidFill>
                  <a:prstClr val="black">
                    <a:lumMod val="85000"/>
                    <a:lumOff val="15000"/>
                  </a:prstClr>
                </a:solidFill>
                <a:effectLst/>
                <a:highlight>
                  <a:srgbClr val="FFFF00"/>
                </a:highlight>
                <a:uLnTx/>
                <a:uFillTx/>
                <a:latin typeface="Helvetica" panose="020B0604020202020204" pitchFamily="34" charset="0"/>
                <a:ea typeface="+mn-ea"/>
                <a:cs typeface="Helvetica" panose="020B0604020202020204" pitchFamily="34" charset="0"/>
              </a:rPr>
              <a:t> DO YOU NEED TO MAINTAIN YOUR LIFESTYLE SO YOU DON’T HAVE TO WORK?</a:t>
            </a:r>
          </a:p>
        </p:txBody>
      </p:sp>
      <p:graphicFrame>
        <p:nvGraphicFramePr>
          <p:cNvPr id="12" name="TextBox 8">
            <a:extLst>
              <a:ext uri="{FF2B5EF4-FFF2-40B4-BE49-F238E27FC236}">
                <a16:creationId xmlns:a16="http://schemas.microsoft.com/office/drawing/2014/main" id="{1DB7530D-5AB1-36A6-A475-F021CB771419}"/>
              </a:ext>
            </a:extLst>
          </p:cNvPr>
          <p:cNvGraphicFramePr/>
          <p:nvPr>
            <p:extLst>
              <p:ext uri="{D42A27DB-BD31-4B8C-83A1-F6EECF244321}">
                <p14:modId xmlns:p14="http://schemas.microsoft.com/office/powerpoint/2010/main" val="902702220"/>
              </p:ext>
            </p:extLst>
          </p:nvPr>
        </p:nvGraphicFramePr>
        <p:xfrm>
          <a:off x="356580" y="789572"/>
          <a:ext cx="5373825" cy="1917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TextBox 8">
            <a:extLst>
              <a:ext uri="{FF2B5EF4-FFF2-40B4-BE49-F238E27FC236}">
                <a16:creationId xmlns:a16="http://schemas.microsoft.com/office/drawing/2014/main" id="{C6A4DED8-8F62-6341-E492-DE2D53D67111}"/>
              </a:ext>
            </a:extLst>
          </p:cNvPr>
          <p:cNvGraphicFramePr/>
          <p:nvPr>
            <p:extLst>
              <p:ext uri="{D42A27DB-BD31-4B8C-83A1-F6EECF244321}">
                <p14:modId xmlns:p14="http://schemas.microsoft.com/office/powerpoint/2010/main" val="2727566232"/>
              </p:ext>
            </p:extLst>
          </p:nvPr>
        </p:nvGraphicFramePr>
        <p:xfrm>
          <a:off x="6324816" y="878231"/>
          <a:ext cx="5517222" cy="18857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8" name="Straight Connector 7">
            <a:extLst>
              <a:ext uri="{FF2B5EF4-FFF2-40B4-BE49-F238E27FC236}">
                <a16:creationId xmlns:a16="http://schemas.microsoft.com/office/drawing/2014/main" id="{529225C6-1AAC-DAE5-0231-6CBA021CB17E}"/>
              </a:ext>
            </a:extLst>
          </p:cNvPr>
          <p:cNvCxnSpPr>
            <a:cxnSpLocks/>
          </p:cNvCxnSpPr>
          <p:nvPr/>
        </p:nvCxnSpPr>
        <p:spPr>
          <a:xfrm>
            <a:off x="5779214" y="991455"/>
            <a:ext cx="0" cy="5866544"/>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E3468E9-3571-AC40-3FCD-DF8AE7B44872}"/>
              </a:ext>
            </a:extLst>
          </p:cNvPr>
          <p:cNvSpPr txBox="1"/>
          <p:nvPr/>
        </p:nvSpPr>
        <p:spPr>
          <a:xfrm>
            <a:off x="5790124" y="2533918"/>
            <a:ext cx="6495664" cy="14138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highlight>
                  <a:srgbClr val="FFFF00"/>
                </a:highlight>
                <a:uLnTx/>
                <a:uFillTx/>
                <a:latin typeface="Helvetica" panose="020B0604020202020204" pitchFamily="34" charset="0"/>
                <a:ea typeface="+mn-ea"/>
                <a:cs typeface="Helvetica" panose="020B0604020202020204" pitchFamily="34" charset="0"/>
              </a:rPr>
              <a:t>HOW MUCH </a:t>
            </a:r>
            <a:r>
              <a:rPr kumimoji="0" lang="en-US" sz="3600" b="1" i="0" u="none" strike="noStrike" kern="1200" cap="none" spc="0" normalizeH="0" baseline="0" noProof="0" dirty="0">
                <a:ln>
                  <a:noFill/>
                </a:ln>
                <a:solidFill>
                  <a:prstClr val="black">
                    <a:lumMod val="85000"/>
                    <a:lumOff val="15000"/>
                  </a:prstClr>
                </a:solidFill>
                <a:effectLst/>
                <a:highlight>
                  <a:srgbClr val="FFFF00"/>
                </a:highlight>
                <a:uLnTx/>
                <a:uFillTx/>
                <a:latin typeface="Helvetica" panose="020B0604020202020204" pitchFamily="34" charset="0"/>
                <a:ea typeface="+mn-ea"/>
                <a:cs typeface="Helvetica" panose="020B0604020202020204" pitchFamily="34" charset="0"/>
              </a:rPr>
              <a:t>LIFE INSURANCE </a:t>
            </a:r>
            <a:r>
              <a:rPr kumimoji="0" lang="en-US" sz="2400" b="1" i="0" u="none" strike="noStrike" kern="1200" cap="none" spc="0" normalizeH="0" baseline="0" noProof="0" dirty="0">
                <a:ln>
                  <a:noFill/>
                </a:ln>
                <a:solidFill>
                  <a:prstClr val="black">
                    <a:lumMod val="85000"/>
                    <a:lumOff val="15000"/>
                  </a:prstClr>
                </a:solidFill>
                <a:effectLst/>
                <a:highlight>
                  <a:srgbClr val="FFFF00"/>
                </a:highlight>
                <a:uLnTx/>
                <a:uFillTx/>
                <a:latin typeface="Helvetica" panose="020B0604020202020204" pitchFamily="34" charset="0"/>
                <a:ea typeface="+mn-ea"/>
                <a:cs typeface="Helvetica" panose="020B0604020202020204" pitchFamily="34" charset="0"/>
              </a:rPr>
              <a:t>DO YOU NEED TO MAINTAIN YOUR FAMILY’S LIFESTYLE </a:t>
            </a:r>
            <a:r>
              <a:rPr lang="en-US" sz="2400" b="1" dirty="0">
                <a:solidFill>
                  <a:prstClr val="black">
                    <a:lumMod val="85000"/>
                    <a:lumOff val="15000"/>
                  </a:prstClr>
                </a:solidFill>
                <a:highlight>
                  <a:srgbClr val="FFFF00"/>
                </a:highlight>
                <a:latin typeface="Helvetica" panose="020B0604020202020204" pitchFamily="34" charset="0"/>
                <a:cs typeface="Helvetica" panose="020B0604020202020204" pitchFamily="34" charset="0"/>
              </a:rPr>
              <a:t>WHEN YOU’RE GONE?</a:t>
            </a:r>
            <a:endParaRPr kumimoji="0" lang="en-US" sz="2400" b="1" i="0" u="none" strike="noStrike" kern="1200" cap="none" spc="0" normalizeH="0" baseline="0" noProof="0" dirty="0">
              <a:ln>
                <a:noFill/>
              </a:ln>
              <a:solidFill>
                <a:prstClr val="black">
                  <a:lumMod val="85000"/>
                  <a:lumOff val="15000"/>
                </a:prstClr>
              </a:solidFill>
              <a:effectLst/>
              <a:highlight>
                <a:srgbClr val="FFFF00"/>
              </a:highlight>
              <a:uLnTx/>
              <a:uFillTx/>
              <a:latin typeface="Helvetica" panose="020B0604020202020204" pitchFamily="34" charset="0"/>
              <a:ea typeface="+mn-ea"/>
              <a:cs typeface="Helvetica" panose="020B0604020202020204" pitchFamily="34" charset="0"/>
            </a:endParaRPr>
          </a:p>
        </p:txBody>
      </p:sp>
      <p:sp>
        <p:nvSpPr>
          <p:cNvPr id="16" name="TextBox 15">
            <a:extLst>
              <a:ext uri="{FF2B5EF4-FFF2-40B4-BE49-F238E27FC236}">
                <a16:creationId xmlns:a16="http://schemas.microsoft.com/office/drawing/2014/main" id="{1F44B386-3561-DAD8-5F13-A916BA20DCBC}"/>
              </a:ext>
            </a:extLst>
          </p:cNvPr>
          <p:cNvSpPr txBox="1"/>
          <p:nvPr/>
        </p:nvSpPr>
        <p:spPr>
          <a:xfrm>
            <a:off x="429476" y="-6894"/>
            <a:ext cx="11547512" cy="830997"/>
          </a:xfrm>
          <a:prstGeom prst="rect">
            <a:avLst/>
          </a:prstGeom>
          <a:solidFill>
            <a:schemeClr val="accent1"/>
          </a:solidFill>
          <a:ln>
            <a:solidFill>
              <a:schemeClr val="bg1"/>
            </a:solidFill>
          </a:ln>
        </p:spPr>
        <p:txBody>
          <a:bodyPr wrap="square" rtlCol="0">
            <a:spAutoFit/>
          </a:bodyPr>
          <a:lstStyle/>
          <a:p>
            <a:r>
              <a:rPr lang="en-US" sz="4800" b="1" dirty="0">
                <a:ln w="22225">
                  <a:solidFill>
                    <a:schemeClr val="accent2"/>
                  </a:solidFill>
                  <a:prstDash val="solid"/>
                </a:ln>
                <a:solidFill>
                  <a:schemeClr val="accent2">
                    <a:lumMod val="40000"/>
                    <a:lumOff val="60000"/>
                  </a:schemeClr>
                </a:solidFill>
              </a:rPr>
              <a:t>          </a:t>
            </a:r>
            <a:r>
              <a:rPr lang="en-US" sz="4800" b="1" dirty="0">
                <a:ln w="22225">
                  <a:solidFill>
                    <a:schemeClr val="accent2"/>
                  </a:solidFill>
                  <a:prstDash val="solid"/>
                </a:ln>
                <a:solidFill>
                  <a:schemeClr val="accent2">
                    <a:lumMod val="40000"/>
                    <a:lumOff val="60000"/>
                  </a:schemeClr>
                </a:solidFill>
                <a:latin typeface="Helvetica" panose="020B0604020202020204" pitchFamily="34" charset="0"/>
                <a:cs typeface="Helvetica" panose="020B0604020202020204" pitchFamily="34" charset="0"/>
              </a:rPr>
              <a:t>TWO IMPORTANT NUMBERS</a:t>
            </a:r>
          </a:p>
        </p:txBody>
      </p:sp>
      <p:cxnSp>
        <p:nvCxnSpPr>
          <p:cNvPr id="19" name="Straight Connector 18">
            <a:extLst>
              <a:ext uri="{FF2B5EF4-FFF2-40B4-BE49-F238E27FC236}">
                <a16:creationId xmlns:a16="http://schemas.microsoft.com/office/drawing/2014/main" id="{AFD8E005-A5D2-E2E8-A83E-FA18A4881AFD}"/>
              </a:ext>
            </a:extLst>
          </p:cNvPr>
          <p:cNvCxnSpPr/>
          <p:nvPr/>
        </p:nvCxnSpPr>
        <p:spPr>
          <a:xfrm>
            <a:off x="0" y="93473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3275B4-E742-1771-05C7-0ECB0C890057}"/>
              </a:ext>
            </a:extLst>
          </p:cNvPr>
          <p:cNvSpPr txBox="1"/>
          <p:nvPr/>
        </p:nvSpPr>
        <p:spPr>
          <a:xfrm>
            <a:off x="2084370" y="4549556"/>
            <a:ext cx="6798922" cy="369332"/>
          </a:xfrm>
          <a:prstGeom prst="rect">
            <a:avLst/>
          </a:prstGeom>
          <a:noFill/>
        </p:spPr>
        <p:txBody>
          <a:bodyPr wrap="square">
            <a:spAutoFit/>
          </a:bodyPr>
          <a:lstStyle/>
          <a:p>
            <a:r>
              <a:rPr lang="en-US" dirty="0"/>
              <a:t> </a:t>
            </a:r>
            <a:r>
              <a:rPr lang="en-US" b="1" i="1" dirty="0">
                <a:solidFill>
                  <a:srgbClr val="FF0000"/>
                </a:solidFill>
                <a:latin typeface="Helvetica" panose="020B0604020202020204" pitchFamily="34" charset="0"/>
                <a:cs typeface="Helvetica" panose="020B0604020202020204" pitchFamily="34" charset="0"/>
              </a:rPr>
              <a:t>DON’T RUN OUT OF MONEY!!!!</a:t>
            </a:r>
          </a:p>
        </p:txBody>
      </p:sp>
      <p:sp>
        <p:nvSpPr>
          <p:cNvPr id="27" name="TextBox 26">
            <a:extLst>
              <a:ext uri="{FF2B5EF4-FFF2-40B4-BE49-F238E27FC236}">
                <a16:creationId xmlns:a16="http://schemas.microsoft.com/office/drawing/2014/main" id="{5F18F9AA-0471-BFF8-03A9-EF468020BF3F}"/>
              </a:ext>
            </a:extLst>
          </p:cNvPr>
          <p:cNvSpPr txBox="1"/>
          <p:nvPr/>
        </p:nvSpPr>
        <p:spPr>
          <a:xfrm>
            <a:off x="6016223" y="3905919"/>
            <a:ext cx="3820366" cy="2949525"/>
          </a:xfrm>
          <a:prstGeom prst="rect">
            <a:avLst/>
          </a:prstGeom>
          <a:noFill/>
        </p:spPr>
        <p:txBody>
          <a:bodyPr wrap="square">
            <a:spAutoFit/>
          </a:bodyPr>
          <a:lstStyle/>
          <a:p>
            <a:pPr>
              <a:lnSpc>
                <a:spcPct val="150000"/>
              </a:lnSpc>
            </a:pPr>
            <a:r>
              <a:rPr lang="en-US" dirty="0">
                <a:latin typeface="Helvetica" panose="020B0604020202020204" pitchFamily="34" charset="0"/>
                <a:cs typeface="Helvetica" panose="020B0604020202020204" pitchFamily="34" charset="0"/>
              </a:rPr>
              <a:t>Do you have enough personally owned insurance (outside of your job) to payoff….. </a:t>
            </a:r>
          </a:p>
          <a:p>
            <a:pPr marL="285750" indent="-285750">
              <a:lnSpc>
                <a:spcPct val="150000"/>
              </a:lnSpc>
              <a:buFont typeface="Arial" panose="020B0604020202020204" pitchFamily="34" charset="0"/>
              <a:buChar char="•"/>
            </a:pPr>
            <a:r>
              <a:rPr lang="en-US" b="1" dirty="0">
                <a:latin typeface="Helvetica" panose="020B0604020202020204" pitchFamily="34" charset="0"/>
                <a:cs typeface="Helvetica" panose="020B0604020202020204" pitchFamily="34" charset="0"/>
              </a:rPr>
              <a:t>D</a:t>
            </a:r>
            <a:r>
              <a:rPr lang="en-US" dirty="0">
                <a:latin typeface="Helvetica" panose="020B0604020202020204" pitchFamily="34" charset="0"/>
                <a:cs typeface="Helvetica" panose="020B0604020202020204" pitchFamily="34" charset="0"/>
              </a:rPr>
              <a:t>EBT/DEATH</a:t>
            </a:r>
          </a:p>
          <a:p>
            <a:pPr marL="285750" indent="-285750">
              <a:lnSpc>
                <a:spcPct val="150000"/>
              </a:lnSpc>
              <a:buFont typeface="Arial" panose="020B0604020202020204" pitchFamily="34" charset="0"/>
              <a:buChar char="•"/>
            </a:pPr>
            <a:r>
              <a:rPr lang="en-US" b="1" dirty="0">
                <a:latin typeface="Helvetica" panose="020B0604020202020204" pitchFamily="34" charset="0"/>
                <a:cs typeface="Helvetica" panose="020B0604020202020204" pitchFamily="34" charset="0"/>
              </a:rPr>
              <a:t>I</a:t>
            </a:r>
            <a:r>
              <a:rPr lang="en-US" dirty="0">
                <a:latin typeface="Helvetica" panose="020B0604020202020204" pitchFamily="34" charset="0"/>
                <a:cs typeface="Helvetica" panose="020B0604020202020204" pitchFamily="34" charset="0"/>
              </a:rPr>
              <a:t>NCOME</a:t>
            </a:r>
          </a:p>
          <a:p>
            <a:pPr marL="285750" indent="-285750">
              <a:lnSpc>
                <a:spcPct val="150000"/>
              </a:lnSpc>
              <a:buFont typeface="Arial" panose="020B0604020202020204" pitchFamily="34" charset="0"/>
              <a:buChar char="•"/>
            </a:pPr>
            <a:r>
              <a:rPr lang="en-US" b="1" dirty="0">
                <a:latin typeface="Helvetica" panose="020B0604020202020204" pitchFamily="34" charset="0"/>
                <a:cs typeface="Helvetica" panose="020B0604020202020204" pitchFamily="34" charset="0"/>
              </a:rPr>
              <a:t>M</a:t>
            </a:r>
            <a:r>
              <a:rPr lang="en-US" dirty="0">
                <a:latin typeface="Helvetica" panose="020B0604020202020204" pitchFamily="34" charset="0"/>
                <a:cs typeface="Helvetica" panose="020B0604020202020204" pitchFamily="34" charset="0"/>
              </a:rPr>
              <a:t>ORTGAGE</a:t>
            </a:r>
          </a:p>
          <a:p>
            <a:pPr marL="285750" indent="-285750">
              <a:lnSpc>
                <a:spcPct val="150000"/>
              </a:lnSpc>
              <a:buFont typeface="Arial" panose="020B0604020202020204" pitchFamily="34" charset="0"/>
              <a:buChar char="•"/>
            </a:pPr>
            <a:r>
              <a:rPr lang="en-US" b="1" dirty="0">
                <a:latin typeface="Helvetica" panose="020B0604020202020204" pitchFamily="34" charset="0"/>
                <a:cs typeface="Helvetica" panose="020B0604020202020204" pitchFamily="34" charset="0"/>
              </a:rPr>
              <a:t>E</a:t>
            </a:r>
            <a:r>
              <a:rPr lang="en-US" dirty="0">
                <a:latin typeface="Helvetica" panose="020B0604020202020204" pitchFamily="34" charset="0"/>
                <a:cs typeface="Helvetica" panose="020B0604020202020204" pitchFamily="34" charset="0"/>
              </a:rPr>
              <a:t>DUCATION</a:t>
            </a:r>
          </a:p>
        </p:txBody>
      </p:sp>
      <p:pic>
        <p:nvPicPr>
          <p:cNvPr id="29" name="Picture 28">
            <a:extLst>
              <a:ext uri="{FF2B5EF4-FFF2-40B4-BE49-F238E27FC236}">
                <a16:creationId xmlns:a16="http://schemas.microsoft.com/office/drawing/2014/main" id="{99F65F00-5DF9-FC1F-F01E-D0F0207004E3}"/>
              </a:ext>
            </a:extLst>
          </p:cNvPr>
          <p:cNvPicPr>
            <a:picLocks noChangeAspect="1"/>
          </p:cNvPicPr>
          <p:nvPr/>
        </p:nvPicPr>
        <p:blipFill>
          <a:blip r:embed="rId12"/>
          <a:stretch>
            <a:fillRect/>
          </a:stretch>
        </p:blipFill>
        <p:spPr>
          <a:xfrm>
            <a:off x="8237024" y="6410406"/>
            <a:ext cx="2560542" cy="493819"/>
          </a:xfrm>
          <a:prstGeom prst="rect">
            <a:avLst/>
          </a:prstGeom>
        </p:spPr>
      </p:pic>
      <p:pic>
        <p:nvPicPr>
          <p:cNvPr id="3" name="Picture 2">
            <a:extLst>
              <a:ext uri="{FF2B5EF4-FFF2-40B4-BE49-F238E27FC236}">
                <a16:creationId xmlns:a16="http://schemas.microsoft.com/office/drawing/2014/main" id="{6F5793E2-2C89-113E-A60C-9C07FE3F419A}"/>
              </a:ext>
            </a:extLst>
          </p:cNvPr>
          <p:cNvPicPr>
            <a:picLocks noChangeAspect="1"/>
          </p:cNvPicPr>
          <p:nvPr/>
        </p:nvPicPr>
        <p:blipFill>
          <a:blip r:embed="rId13"/>
          <a:stretch>
            <a:fillRect/>
          </a:stretch>
        </p:blipFill>
        <p:spPr>
          <a:xfrm>
            <a:off x="10073597" y="3965825"/>
            <a:ext cx="2245375" cy="2914065"/>
          </a:xfrm>
          <a:prstGeom prst="rect">
            <a:avLst/>
          </a:prstGeom>
        </p:spPr>
      </p:pic>
      <p:pic>
        <p:nvPicPr>
          <p:cNvPr id="6" name="Picture 5">
            <a:extLst>
              <a:ext uri="{FF2B5EF4-FFF2-40B4-BE49-F238E27FC236}">
                <a16:creationId xmlns:a16="http://schemas.microsoft.com/office/drawing/2014/main" id="{EA12646B-5D22-890A-C3DC-33F781EF5FA6}"/>
              </a:ext>
            </a:extLst>
          </p:cNvPr>
          <p:cNvPicPr>
            <a:picLocks noChangeAspect="1"/>
          </p:cNvPicPr>
          <p:nvPr/>
        </p:nvPicPr>
        <p:blipFill>
          <a:blip r:embed="rId14"/>
          <a:stretch>
            <a:fillRect/>
          </a:stretch>
        </p:blipFill>
        <p:spPr>
          <a:xfrm>
            <a:off x="661290" y="4150761"/>
            <a:ext cx="1859183" cy="2705431"/>
          </a:xfrm>
          <a:prstGeom prst="rect">
            <a:avLst/>
          </a:prstGeom>
        </p:spPr>
      </p:pic>
    </p:spTree>
    <p:extLst>
      <p:ext uri="{BB962C8B-B14F-4D97-AF65-F5344CB8AC3E}">
        <p14:creationId xmlns:p14="http://schemas.microsoft.com/office/powerpoint/2010/main" val="287468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AF93805-F26A-CC4D-2905-843265C61998}"/>
              </a:ext>
            </a:extLst>
          </p:cNvPr>
          <p:cNvGrpSpPr/>
          <p:nvPr/>
        </p:nvGrpSpPr>
        <p:grpSpPr>
          <a:xfrm>
            <a:off x="5237658" y="3883709"/>
            <a:ext cx="5838199" cy="1811232"/>
            <a:chOff x="3928243" y="3433870"/>
            <a:chExt cx="4378649" cy="1358424"/>
          </a:xfrm>
        </p:grpSpPr>
        <p:sp>
          <p:nvSpPr>
            <p:cNvPr id="5" name="Text Box 3">
              <a:extLst>
                <a:ext uri="{FF2B5EF4-FFF2-40B4-BE49-F238E27FC236}">
                  <a16:creationId xmlns:a16="http://schemas.microsoft.com/office/drawing/2014/main" id="{54003173-A4A0-A495-766A-1823E08A7A36}"/>
                </a:ext>
              </a:extLst>
            </p:cNvPr>
            <p:cNvSpPr txBox="1">
              <a:spLocks noChangeArrowheads="1"/>
            </p:cNvSpPr>
            <p:nvPr/>
          </p:nvSpPr>
          <p:spPr bwMode="auto">
            <a:xfrm>
              <a:off x="4961927" y="3640055"/>
              <a:ext cx="3344965" cy="1152239"/>
            </a:xfrm>
            <a:prstGeom prst="rect">
              <a:avLst/>
            </a:prstGeom>
            <a:noFill/>
            <a:ln w="9525">
              <a:noFill/>
              <a:miter lim="800000"/>
              <a:headEnd/>
              <a:tailEnd/>
            </a:ln>
          </p:spPr>
          <p:txBody>
            <a:bodyPr wrap="square" anchor="ctr">
              <a:spAutoFit/>
            </a:bodyPr>
            <a:lstStyle/>
            <a:p>
              <a:pPr defTabSz="609585">
                <a:lnSpc>
                  <a:spcPct val="110000"/>
                </a:lnSpc>
              </a:pPr>
              <a:r>
                <a:rPr lang="en-US" altLang="en-US" sz="1733" b="1" dirty="0">
                  <a:solidFill>
                    <a:srgbClr val="9AC0A4"/>
                  </a:solidFill>
                  <a:latin typeface="Helvetica"/>
                  <a:ea typeface="Arial Unicode MS" pitchFamily="34" charset="-128"/>
                  <a:cs typeface="Helvetica"/>
                </a:rPr>
                <a:t>At Retirement</a:t>
              </a:r>
              <a:endParaRPr lang="en-US" altLang="en-US" sz="1733" dirty="0">
                <a:solidFill>
                  <a:srgbClr val="9AC0A4"/>
                </a:solidFill>
                <a:latin typeface="Helvetica"/>
                <a:ea typeface="Arial Unicode MS" pitchFamily="34" charset="-128"/>
                <a:cs typeface="Helvetica"/>
              </a:endParaRPr>
            </a:p>
            <a:p>
              <a:pPr defTabSz="609585">
                <a:lnSpc>
                  <a:spcPct val="110000"/>
                </a:lnSpc>
              </a:pPr>
              <a:r>
                <a:rPr lang="en-US" altLang="en-US" sz="1733" dirty="0">
                  <a:solidFill>
                    <a:prstClr val="black"/>
                  </a:solidFill>
                  <a:latin typeface="Helvetica"/>
                  <a:ea typeface="Arial Unicode MS" pitchFamily="34" charset="-128"/>
                  <a:cs typeface="Helvetica"/>
                </a:rPr>
                <a:t>Grown children</a:t>
              </a:r>
            </a:p>
            <a:p>
              <a:pPr defTabSz="609585">
                <a:lnSpc>
                  <a:spcPct val="110000"/>
                </a:lnSpc>
              </a:pPr>
              <a:r>
                <a:rPr lang="en-US" altLang="en-US" sz="1733" dirty="0">
                  <a:solidFill>
                    <a:prstClr val="black"/>
                  </a:solidFill>
                  <a:latin typeface="Helvetica"/>
                  <a:ea typeface="Arial Unicode MS" pitchFamily="34" charset="-128"/>
                  <a:cs typeface="Helvetica"/>
                </a:rPr>
                <a:t>Lower debt</a:t>
              </a:r>
            </a:p>
            <a:p>
              <a:pPr defTabSz="609585">
                <a:lnSpc>
                  <a:spcPct val="110000"/>
                </a:lnSpc>
              </a:pPr>
              <a:r>
                <a:rPr lang="en-US" altLang="en-US" sz="1733" dirty="0">
                  <a:solidFill>
                    <a:prstClr val="black"/>
                  </a:solidFill>
                  <a:latin typeface="Helvetica"/>
                  <a:ea typeface="Arial Unicode MS" pitchFamily="34" charset="-128"/>
                  <a:cs typeface="Helvetica"/>
                </a:rPr>
                <a:t>Mortgage Paid</a:t>
              </a:r>
            </a:p>
            <a:p>
              <a:pPr defTabSz="609585">
                <a:lnSpc>
                  <a:spcPct val="110000"/>
                </a:lnSpc>
              </a:pPr>
              <a:r>
                <a:rPr lang="en-US" altLang="en-US" sz="1733" b="1" dirty="0">
                  <a:solidFill>
                    <a:prstClr val="black"/>
                  </a:solidFill>
                  <a:latin typeface="Helvetica"/>
                  <a:ea typeface="Arial Unicode MS" pitchFamily="34" charset="-128"/>
                  <a:cs typeface="Helvetica"/>
                </a:rPr>
                <a:t>Retirement income needed</a:t>
              </a:r>
            </a:p>
          </p:txBody>
        </p:sp>
        <p:cxnSp>
          <p:nvCxnSpPr>
            <p:cNvPr id="6" name="Straight Connector 5">
              <a:extLst>
                <a:ext uri="{FF2B5EF4-FFF2-40B4-BE49-F238E27FC236}">
                  <a16:creationId xmlns:a16="http://schemas.microsoft.com/office/drawing/2014/main" id="{6DFD8C38-1468-6ED1-01A1-6DB2DF090C6A}"/>
                </a:ext>
              </a:extLst>
            </p:cNvPr>
            <p:cNvCxnSpPr/>
            <p:nvPr/>
          </p:nvCxnSpPr>
          <p:spPr bwMode="auto">
            <a:xfrm>
              <a:off x="3936126" y="4036927"/>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7" name="Straight Connector 6">
              <a:extLst>
                <a:ext uri="{FF2B5EF4-FFF2-40B4-BE49-F238E27FC236}">
                  <a16:creationId xmlns:a16="http://schemas.microsoft.com/office/drawing/2014/main" id="{DC655AE5-BCC6-FA70-E7C5-63250CC79028}"/>
                </a:ext>
              </a:extLst>
            </p:cNvPr>
            <p:cNvCxnSpPr/>
            <p:nvPr/>
          </p:nvCxnSpPr>
          <p:spPr bwMode="auto">
            <a:xfrm>
              <a:off x="3928243" y="4254812"/>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8" name="Straight Connector 7">
              <a:extLst>
                <a:ext uri="{FF2B5EF4-FFF2-40B4-BE49-F238E27FC236}">
                  <a16:creationId xmlns:a16="http://schemas.microsoft.com/office/drawing/2014/main" id="{EEEF7305-CBFD-B1CF-616F-39C9E17F7E3C}"/>
                </a:ext>
              </a:extLst>
            </p:cNvPr>
            <p:cNvCxnSpPr/>
            <p:nvPr/>
          </p:nvCxnSpPr>
          <p:spPr bwMode="auto">
            <a:xfrm>
              <a:off x="3936126" y="4480580"/>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9" name="Straight Connector 8">
              <a:extLst>
                <a:ext uri="{FF2B5EF4-FFF2-40B4-BE49-F238E27FC236}">
                  <a16:creationId xmlns:a16="http://schemas.microsoft.com/office/drawing/2014/main" id="{9387EFAF-D9B9-B1D0-0961-253134901F0A}"/>
                </a:ext>
              </a:extLst>
            </p:cNvPr>
            <p:cNvCxnSpPr/>
            <p:nvPr/>
          </p:nvCxnSpPr>
          <p:spPr bwMode="auto">
            <a:xfrm>
              <a:off x="3928243" y="4698464"/>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10" name="Straight Connector 9">
              <a:extLst>
                <a:ext uri="{FF2B5EF4-FFF2-40B4-BE49-F238E27FC236}">
                  <a16:creationId xmlns:a16="http://schemas.microsoft.com/office/drawing/2014/main" id="{6C1AAE44-76F4-C3CB-A9B9-9C8C02674F3A}"/>
                </a:ext>
              </a:extLst>
            </p:cNvPr>
            <p:cNvCxnSpPr>
              <a:cxnSpLocks/>
            </p:cNvCxnSpPr>
            <p:nvPr/>
          </p:nvCxnSpPr>
          <p:spPr bwMode="auto">
            <a:xfrm>
              <a:off x="6180083" y="3782368"/>
              <a:ext cx="1204413" cy="0"/>
            </a:xfrm>
            <a:prstGeom prst="line">
              <a:avLst/>
            </a:prstGeom>
            <a:noFill/>
            <a:ln w="25400" cap="rnd" cmpd="sng" algn="ctr">
              <a:solidFill>
                <a:srgbClr val="9AC0A4"/>
              </a:solidFill>
              <a:prstDash val="dot"/>
              <a:round/>
              <a:headEnd type="none" w="med" len="med"/>
              <a:tailEnd type="none" w="med" len="med"/>
            </a:ln>
            <a:effectLst/>
          </p:spPr>
        </p:cxnSp>
        <p:cxnSp>
          <p:nvCxnSpPr>
            <p:cNvPr id="11" name="Straight Connector 10">
              <a:extLst>
                <a:ext uri="{FF2B5EF4-FFF2-40B4-BE49-F238E27FC236}">
                  <a16:creationId xmlns:a16="http://schemas.microsoft.com/office/drawing/2014/main" id="{4A8B95AD-D13A-745A-F9EE-6D28A5F0D904}"/>
                </a:ext>
              </a:extLst>
            </p:cNvPr>
            <p:cNvCxnSpPr/>
            <p:nvPr/>
          </p:nvCxnSpPr>
          <p:spPr bwMode="auto">
            <a:xfrm flipV="1">
              <a:off x="7384496" y="3433870"/>
              <a:ext cx="1" cy="347006"/>
            </a:xfrm>
            <a:prstGeom prst="line">
              <a:avLst/>
            </a:prstGeom>
            <a:noFill/>
            <a:ln w="25400" cap="rnd" cmpd="sng" algn="ctr">
              <a:solidFill>
                <a:srgbClr val="9AC0A4"/>
              </a:solidFill>
              <a:prstDash val="dot"/>
              <a:round/>
              <a:headEnd type="none" w="med" len="med"/>
              <a:tailEnd type="none" w="med" len="med"/>
            </a:ln>
            <a:effectLst/>
          </p:spPr>
        </p:cxnSp>
      </p:grpSp>
      <p:grpSp>
        <p:nvGrpSpPr>
          <p:cNvPr id="12" name="Group 11">
            <a:extLst>
              <a:ext uri="{FF2B5EF4-FFF2-40B4-BE49-F238E27FC236}">
                <a16:creationId xmlns:a16="http://schemas.microsoft.com/office/drawing/2014/main" id="{64C91565-E27A-25B2-EF47-410265E3F81C}"/>
              </a:ext>
            </a:extLst>
          </p:cNvPr>
          <p:cNvGrpSpPr/>
          <p:nvPr/>
        </p:nvGrpSpPr>
        <p:grpSpPr>
          <a:xfrm>
            <a:off x="543763" y="3883708"/>
            <a:ext cx="4589496" cy="1811230"/>
            <a:chOff x="492723" y="3433870"/>
            <a:chExt cx="3442122" cy="1358423"/>
          </a:xfrm>
        </p:grpSpPr>
        <p:sp>
          <p:nvSpPr>
            <p:cNvPr id="13" name="Text Box 3">
              <a:extLst>
                <a:ext uri="{FF2B5EF4-FFF2-40B4-BE49-F238E27FC236}">
                  <a16:creationId xmlns:a16="http://schemas.microsoft.com/office/drawing/2014/main" id="{68CCE922-FE76-7E0D-D0E7-D29E10F043E6}"/>
                </a:ext>
              </a:extLst>
            </p:cNvPr>
            <p:cNvSpPr txBox="1">
              <a:spLocks noChangeArrowheads="1"/>
            </p:cNvSpPr>
            <p:nvPr/>
          </p:nvSpPr>
          <p:spPr bwMode="auto">
            <a:xfrm>
              <a:off x="492723" y="3640054"/>
              <a:ext cx="3442122" cy="1152239"/>
            </a:xfrm>
            <a:prstGeom prst="rect">
              <a:avLst/>
            </a:prstGeom>
            <a:noFill/>
            <a:ln w="9525">
              <a:noFill/>
              <a:miter lim="800000"/>
              <a:headEnd/>
              <a:tailEnd/>
            </a:ln>
          </p:spPr>
          <p:txBody>
            <a:bodyPr wrap="square" anchor="ctr">
              <a:spAutoFit/>
            </a:bodyPr>
            <a:lstStyle/>
            <a:p>
              <a:pPr algn="r" defTabSz="609585">
                <a:lnSpc>
                  <a:spcPct val="110000"/>
                </a:lnSpc>
              </a:pPr>
              <a:r>
                <a:rPr lang="en-US" altLang="en-US" sz="1733" b="1" dirty="0">
                  <a:solidFill>
                    <a:srgbClr val="5B9BA9"/>
                  </a:solidFill>
                  <a:latin typeface="Helvetica"/>
                  <a:ea typeface="Arial Unicode MS" pitchFamily="34" charset="-128"/>
                  <a:cs typeface="Helvetica"/>
                </a:rPr>
                <a:t>Today</a:t>
              </a:r>
              <a:endParaRPr lang="en-US" altLang="en-US" sz="1733" dirty="0">
                <a:solidFill>
                  <a:srgbClr val="5B9BA9"/>
                </a:solidFill>
                <a:latin typeface="Helvetica"/>
                <a:ea typeface="Arial Unicode MS" pitchFamily="34" charset="-128"/>
                <a:cs typeface="Helvetica"/>
              </a:endParaRPr>
            </a:p>
            <a:p>
              <a:pPr algn="r" defTabSz="609585">
                <a:lnSpc>
                  <a:spcPct val="110000"/>
                </a:lnSpc>
              </a:pPr>
              <a:r>
                <a:rPr lang="en-US" altLang="en-US" sz="1733" dirty="0">
                  <a:solidFill>
                    <a:prstClr val="black"/>
                  </a:solidFill>
                  <a:latin typeface="Helvetica"/>
                  <a:ea typeface="Arial Unicode MS" pitchFamily="34" charset="-128"/>
                  <a:cs typeface="Helvetica"/>
                </a:rPr>
                <a:t>Young children/Dependents</a:t>
              </a:r>
            </a:p>
            <a:p>
              <a:pPr algn="r" defTabSz="609585">
                <a:lnSpc>
                  <a:spcPct val="110000"/>
                </a:lnSpc>
              </a:pPr>
              <a:r>
                <a:rPr lang="en-US" altLang="en-US" sz="1733" dirty="0">
                  <a:solidFill>
                    <a:prstClr val="black"/>
                  </a:solidFill>
                  <a:latin typeface="Helvetica"/>
                  <a:ea typeface="Arial Unicode MS" pitchFamily="34" charset="-128"/>
                  <a:cs typeface="Helvetica"/>
                </a:rPr>
                <a:t>High debt</a:t>
              </a:r>
            </a:p>
            <a:p>
              <a:pPr algn="r" defTabSz="609585">
                <a:lnSpc>
                  <a:spcPct val="110000"/>
                </a:lnSpc>
              </a:pPr>
              <a:r>
                <a:rPr lang="en-US" altLang="en-US" sz="1733" dirty="0">
                  <a:solidFill>
                    <a:prstClr val="black"/>
                  </a:solidFill>
                  <a:latin typeface="Helvetica"/>
                  <a:ea typeface="Arial Unicode MS" pitchFamily="34" charset="-128"/>
                  <a:cs typeface="Helvetica"/>
                </a:rPr>
                <a:t>Mortgage Payments</a:t>
              </a:r>
            </a:p>
            <a:p>
              <a:pPr algn="r" defTabSz="609585">
                <a:lnSpc>
                  <a:spcPct val="110000"/>
                </a:lnSpc>
              </a:pPr>
              <a:r>
                <a:rPr lang="en-US" altLang="en-US" sz="1733" b="1" dirty="0">
                  <a:solidFill>
                    <a:prstClr val="black"/>
                  </a:solidFill>
                  <a:latin typeface="Helvetica"/>
                  <a:ea typeface="Arial Unicode MS" pitchFamily="34" charset="-128"/>
                  <a:cs typeface="Helvetica"/>
                </a:rPr>
                <a:t>Loss of income would be devastating</a:t>
              </a:r>
            </a:p>
          </p:txBody>
        </p:sp>
        <p:cxnSp>
          <p:nvCxnSpPr>
            <p:cNvPr id="14" name="Straight Connector 13">
              <a:extLst>
                <a:ext uri="{FF2B5EF4-FFF2-40B4-BE49-F238E27FC236}">
                  <a16:creationId xmlns:a16="http://schemas.microsoft.com/office/drawing/2014/main" id="{8F568BD7-8C02-630E-F53A-7BBE4B6DEB1F}"/>
                </a:ext>
              </a:extLst>
            </p:cNvPr>
            <p:cNvCxnSpPr/>
            <p:nvPr/>
          </p:nvCxnSpPr>
          <p:spPr bwMode="auto">
            <a:xfrm>
              <a:off x="2297063" y="3782368"/>
              <a:ext cx="936867" cy="0"/>
            </a:xfrm>
            <a:prstGeom prst="line">
              <a:avLst/>
            </a:prstGeom>
            <a:noFill/>
            <a:ln w="25400" cap="rnd" cmpd="sng" algn="ctr">
              <a:solidFill>
                <a:srgbClr val="5B9BA9"/>
              </a:solidFill>
              <a:prstDash val="dot"/>
              <a:round/>
              <a:headEnd type="none" w="med" len="med"/>
              <a:tailEnd type="none" w="med" len="med"/>
            </a:ln>
            <a:effectLst/>
          </p:spPr>
        </p:cxnSp>
        <p:cxnSp>
          <p:nvCxnSpPr>
            <p:cNvPr id="15" name="Straight Connector 14">
              <a:extLst>
                <a:ext uri="{FF2B5EF4-FFF2-40B4-BE49-F238E27FC236}">
                  <a16:creationId xmlns:a16="http://schemas.microsoft.com/office/drawing/2014/main" id="{30C334F8-AF2D-848F-C295-4D143BCBF2EF}"/>
                </a:ext>
              </a:extLst>
            </p:cNvPr>
            <p:cNvCxnSpPr/>
            <p:nvPr/>
          </p:nvCxnSpPr>
          <p:spPr bwMode="auto">
            <a:xfrm flipV="1">
              <a:off x="2189593" y="3433870"/>
              <a:ext cx="1" cy="347006"/>
            </a:xfrm>
            <a:prstGeom prst="line">
              <a:avLst/>
            </a:prstGeom>
            <a:noFill/>
            <a:ln w="25400" cap="rnd" cmpd="sng" algn="ctr">
              <a:solidFill>
                <a:srgbClr val="5B9BA9"/>
              </a:solidFill>
              <a:prstDash val="dot"/>
              <a:round/>
              <a:headEnd type="none" w="med" len="med"/>
              <a:tailEnd type="none" w="med" len="med"/>
            </a:ln>
            <a:effectLst/>
          </p:spPr>
        </p:cxnSp>
      </p:grpSp>
      <p:sp>
        <p:nvSpPr>
          <p:cNvPr id="16" name="Title 5">
            <a:extLst>
              <a:ext uri="{FF2B5EF4-FFF2-40B4-BE49-F238E27FC236}">
                <a16:creationId xmlns:a16="http://schemas.microsoft.com/office/drawing/2014/main" id="{A20E71F7-94D7-0DA0-8B91-9D30606E98E3}"/>
              </a:ext>
            </a:extLst>
          </p:cNvPr>
          <p:cNvSpPr>
            <a:spLocks noGrp="1"/>
          </p:cNvSpPr>
          <p:nvPr>
            <p:ph type="title"/>
          </p:nvPr>
        </p:nvSpPr>
        <p:spPr>
          <a:xfrm>
            <a:off x="178508" y="17086"/>
            <a:ext cx="11388477" cy="625877"/>
          </a:xfrm>
        </p:spPr>
        <p:txBody>
          <a:bodyPr/>
          <a:lstStyle/>
          <a:p>
            <a:r>
              <a:rPr lang="en-US" altLang="en-US" b="1" dirty="0">
                <a:solidFill>
                  <a:srgbClr val="34526F"/>
                </a:solidFill>
              </a:rPr>
              <a:t>     The Theory of Decreasing Responsibility</a:t>
            </a:r>
            <a:endParaRPr lang="en-US" b="1" dirty="0"/>
          </a:p>
        </p:txBody>
      </p:sp>
      <p:sp>
        <p:nvSpPr>
          <p:cNvPr id="17" name="Slide Number Placeholder 1">
            <a:extLst>
              <a:ext uri="{FF2B5EF4-FFF2-40B4-BE49-F238E27FC236}">
                <a16:creationId xmlns:a16="http://schemas.microsoft.com/office/drawing/2014/main" id="{D52884D2-4373-EA28-55E0-CB085CF14487}"/>
              </a:ext>
            </a:extLst>
          </p:cNvPr>
          <p:cNvSpPr txBox="1">
            <a:spLocks/>
          </p:cNvSpPr>
          <p:nvPr/>
        </p:nvSpPr>
        <p:spPr>
          <a:xfrm>
            <a:off x="55001" y="6487727"/>
            <a:ext cx="554600" cy="365125"/>
          </a:xfrm>
          <a:prstGeom prst="rect">
            <a:avLst/>
          </a:prstGeom>
        </p:spPr>
        <p:txBody>
          <a:bodyPr vert="horz" lIns="121920" tIns="60960" rIns="121920" bIns="60960" rtlCol="0" anchor="ctr"/>
          <a:lstStyle>
            <a:defPPr>
              <a:defRPr lang="en-US"/>
            </a:defPPr>
            <a:lvl1pPr marL="0" algn="l" defTabSz="457200" rtl="0" eaLnBrk="1" latinLnBrk="0" hangingPunct="1">
              <a:defRPr sz="1000" kern="1200">
                <a:solidFill>
                  <a:schemeClr val="bg1">
                    <a:lumMod val="65000"/>
                  </a:schemeClr>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endParaRPr lang="en-US" sz="1333" dirty="0">
              <a:solidFill>
                <a:prstClr val="black">
                  <a:lumMod val="65000"/>
                  <a:lumOff val="35000"/>
                </a:prstClr>
              </a:solidFill>
            </a:endParaRPr>
          </a:p>
        </p:txBody>
      </p:sp>
      <p:pic>
        <p:nvPicPr>
          <p:cNvPr id="18" name="Picture 17">
            <a:extLst>
              <a:ext uri="{FF2B5EF4-FFF2-40B4-BE49-F238E27FC236}">
                <a16:creationId xmlns:a16="http://schemas.microsoft.com/office/drawing/2014/main" id="{019A69D3-8176-6B35-70C2-88C079B0766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3353" y="1312933"/>
            <a:ext cx="10125293" cy="3173600"/>
          </a:xfrm>
          <a:prstGeom prst="rect">
            <a:avLst/>
          </a:prstGeom>
        </p:spPr>
      </p:pic>
      <p:sp>
        <p:nvSpPr>
          <p:cNvPr id="19" name="Rectangle 9">
            <a:extLst>
              <a:ext uri="{FF2B5EF4-FFF2-40B4-BE49-F238E27FC236}">
                <a16:creationId xmlns:a16="http://schemas.microsoft.com/office/drawing/2014/main" id="{C1BDCDE6-2572-BD3F-29B0-DA26FBA53794}"/>
              </a:ext>
            </a:extLst>
          </p:cNvPr>
          <p:cNvSpPr>
            <a:spLocks noChangeArrowheads="1"/>
          </p:cNvSpPr>
          <p:nvPr/>
        </p:nvSpPr>
        <p:spPr bwMode="auto">
          <a:xfrm>
            <a:off x="1517272" y="5969374"/>
            <a:ext cx="9366370" cy="840316"/>
          </a:xfrm>
          <a:prstGeom prst="rect">
            <a:avLst/>
          </a:prstGeom>
          <a:noFill/>
          <a:ln w="9525">
            <a:noFill/>
            <a:miter lim="800000"/>
            <a:headEnd/>
            <a:tailEnd/>
          </a:ln>
        </p:spPr>
        <p:txBody>
          <a:bodyPr lIns="121901" tIns="60952" rIns="121901" bIns="60952" anchor="ctr"/>
          <a:lstStyle/>
          <a:p>
            <a:pPr algn="ctr" defTabSz="609585"/>
            <a:r>
              <a:rPr lang="en-US" altLang="en-US" sz="2133" dirty="0">
                <a:solidFill>
                  <a:srgbClr val="E4021D"/>
                </a:solidFill>
                <a:latin typeface="Helvetica"/>
                <a:ea typeface="Arial Unicode MS" pitchFamily="34" charset="-128"/>
                <a:cs typeface="Helvetica"/>
              </a:rPr>
              <a:t>What </a:t>
            </a:r>
            <a:r>
              <a:rPr lang="en-US" altLang="en-US" sz="2133" b="1" dirty="0">
                <a:solidFill>
                  <a:srgbClr val="E4021D"/>
                </a:solidFill>
                <a:latin typeface="Helvetica"/>
                <a:ea typeface="Arial Unicode MS" pitchFamily="34" charset="-128"/>
                <a:cs typeface="Helvetica"/>
              </a:rPr>
              <a:t>company</a:t>
            </a:r>
            <a:r>
              <a:rPr lang="en-US" altLang="en-US" sz="2133" dirty="0">
                <a:solidFill>
                  <a:srgbClr val="E4021D"/>
                </a:solidFill>
                <a:latin typeface="Helvetica"/>
                <a:ea typeface="Arial Unicode MS" pitchFamily="34" charset="-128"/>
                <a:cs typeface="Helvetica"/>
              </a:rPr>
              <a:t> do you know of that OFFERS life insurance, but also</a:t>
            </a:r>
          </a:p>
          <a:p>
            <a:pPr algn="ctr" defTabSz="609585"/>
            <a:r>
              <a:rPr lang="en-US" altLang="en-US" sz="2133" b="1" dirty="0">
                <a:solidFill>
                  <a:srgbClr val="E4021D"/>
                </a:solidFill>
                <a:latin typeface="Helvetica"/>
                <a:ea typeface="Arial Unicode MS" pitchFamily="34" charset="-128"/>
                <a:cs typeface="Helvetica"/>
              </a:rPr>
              <a:t>teaches people</a:t>
            </a:r>
            <a:r>
              <a:rPr lang="en-US" altLang="en-US" sz="2133" dirty="0">
                <a:solidFill>
                  <a:srgbClr val="E4021D"/>
                </a:solidFill>
                <a:latin typeface="Helvetica"/>
                <a:ea typeface="Arial Unicode MS" pitchFamily="34" charset="-128"/>
                <a:cs typeface="Helvetica"/>
              </a:rPr>
              <a:t> how to eliminate the need for life insurance?</a:t>
            </a:r>
          </a:p>
        </p:txBody>
      </p:sp>
      <p:pic>
        <p:nvPicPr>
          <p:cNvPr id="20" name="Picture 19" descr="DecreasingResponsibility_youngfamily.eps">
            <a:extLst>
              <a:ext uri="{FF2B5EF4-FFF2-40B4-BE49-F238E27FC236}">
                <a16:creationId xmlns:a16="http://schemas.microsoft.com/office/drawing/2014/main" id="{7E8790F3-745A-14F5-EA78-A52B6310CF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1841" y="2268530"/>
            <a:ext cx="1430600" cy="1382219"/>
          </a:xfrm>
          <a:prstGeom prst="rect">
            <a:avLst/>
          </a:prstGeom>
        </p:spPr>
      </p:pic>
      <p:pic>
        <p:nvPicPr>
          <p:cNvPr id="21" name="Picture 20" descr="DecreasingResponsibility_oldercouple.eps">
            <a:extLst>
              <a:ext uri="{FF2B5EF4-FFF2-40B4-BE49-F238E27FC236}">
                <a16:creationId xmlns:a16="http://schemas.microsoft.com/office/drawing/2014/main" id="{A468F28B-4512-D693-63B2-A472F403A5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0059" y="2256373"/>
            <a:ext cx="1445563" cy="1377899"/>
          </a:xfrm>
          <a:prstGeom prst="rect">
            <a:avLst/>
          </a:prstGeom>
        </p:spPr>
      </p:pic>
      <p:sp>
        <p:nvSpPr>
          <p:cNvPr id="22" name="TextBox 21">
            <a:extLst>
              <a:ext uri="{FF2B5EF4-FFF2-40B4-BE49-F238E27FC236}">
                <a16:creationId xmlns:a16="http://schemas.microsoft.com/office/drawing/2014/main" id="{5D874EA0-C021-860B-BB43-865C7FC26CA6}"/>
              </a:ext>
            </a:extLst>
          </p:cNvPr>
          <p:cNvSpPr txBox="1"/>
          <p:nvPr/>
        </p:nvSpPr>
        <p:spPr>
          <a:xfrm>
            <a:off x="2742263" y="2499757"/>
            <a:ext cx="1977083" cy="830997"/>
          </a:xfrm>
          <a:prstGeom prst="rect">
            <a:avLst/>
          </a:prstGeom>
          <a:noFill/>
        </p:spPr>
        <p:txBody>
          <a:bodyPr wrap="square" rtlCol="0">
            <a:spAutoFit/>
          </a:bodyPr>
          <a:lstStyle/>
          <a:p>
            <a:pPr algn="ctr" defTabSz="609585"/>
            <a:r>
              <a:rPr lang="en-US" sz="2400" b="1" dirty="0">
                <a:solidFill>
                  <a:srgbClr val="5B9BA9"/>
                </a:solidFill>
                <a:latin typeface="Helvetica"/>
                <a:cs typeface="Helvetica"/>
              </a:rPr>
              <a:t>DYING</a:t>
            </a:r>
            <a:br>
              <a:rPr lang="en-US" sz="2400" b="1" dirty="0">
                <a:solidFill>
                  <a:srgbClr val="5B9BA9"/>
                </a:solidFill>
                <a:latin typeface="Helvetica"/>
                <a:cs typeface="Helvetica"/>
              </a:rPr>
            </a:br>
            <a:r>
              <a:rPr lang="en-US" sz="2400" b="1" dirty="0">
                <a:solidFill>
                  <a:srgbClr val="5B9BA9"/>
                </a:solidFill>
                <a:latin typeface="Helvetica"/>
                <a:cs typeface="Helvetica"/>
              </a:rPr>
              <a:t>TOO SOON</a:t>
            </a:r>
          </a:p>
        </p:txBody>
      </p:sp>
      <p:sp>
        <p:nvSpPr>
          <p:cNvPr id="23" name="TextBox 22">
            <a:extLst>
              <a:ext uri="{FF2B5EF4-FFF2-40B4-BE49-F238E27FC236}">
                <a16:creationId xmlns:a16="http://schemas.microsoft.com/office/drawing/2014/main" id="{3C97C626-D89B-35E9-1C61-143C7944D2F1}"/>
              </a:ext>
            </a:extLst>
          </p:cNvPr>
          <p:cNvSpPr txBox="1"/>
          <p:nvPr/>
        </p:nvSpPr>
        <p:spPr>
          <a:xfrm>
            <a:off x="7340817" y="2502922"/>
            <a:ext cx="1977083" cy="830997"/>
          </a:xfrm>
          <a:prstGeom prst="rect">
            <a:avLst/>
          </a:prstGeom>
          <a:noFill/>
        </p:spPr>
        <p:txBody>
          <a:bodyPr wrap="square" rtlCol="0">
            <a:spAutoFit/>
          </a:bodyPr>
          <a:lstStyle/>
          <a:p>
            <a:pPr algn="ctr" defTabSz="609585"/>
            <a:r>
              <a:rPr lang="en-US" sz="2400" b="1" dirty="0">
                <a:solidFill>
                  <a:srgbClr val="9AC0A4"/>
                </a:solidFill>
                <a:latin typeface="Helvetica"/>
                <a:cs typeface="Helvetica"/>
              </a:rPr>
              <a:t>LIVING TOO LONG</a:t>
            </a:r>
          </a:p>
        </p:txBody>
      </p:sp>
      <p:sp>
        <p:nvSpPr>
          <p:cNvPr id="24" name="TextBox 23">
            <a:extLst>
              <a:ext uri="{FF2B5EF4-FFF2-40B4-BE49-F238E27FC236}">
                <a16:creationId xmlns:a16="http://schemas.microsoft.com/office/drawing/2014/main" id="{1C0F277B-C009-B324-033A-B34EE9813A70}"/>
              </a:ext>
            </a:extLst>
          </p:cNvPr>
          <p:cNvSpPr txBox="1"/>
          <p:nvPr/>
        </p:nvSpPr>
        <p:spPr>
          <a:xfrm>
            <a:off x="1835920" y="675050"/>
            <a:ext cx="9708381" cy="461665"/>
          </a:xfrm>
          <a:prstGeom prst="rect">
            <a:avLst/>
          </a:prstGeom>
          <a:noFill/>
        </p:spPr>
        <p:txBody>
          <a:bodyPr wrap="square">
            <a:spAutoFit/>
          </a:bodyPr>
          <a:lstStyle/>
          <a:p>
            <a:r>
              <a:rPr kumimoji="0" lang="en-US" altLang="en-US" sz="2400" b="0" i="0" u="none" strike="noStrike" kern="1200" cap="none" spc="0" normalizeH="0" baseline="0" noProof="0" dirty="0">
                <a:ln>
                  <a:noFill/>
                </a:ln>
                <a:solidFill>
                  <a:srgbClr val="C00000"/>
                </a:solidFill>
                <a:effectLst/>
                <a:uLnTx/>
                <a:uFillTx/>
                <a:latin typeface="Helvetica"/>
                <a:ea typeface="+mj-ea"/>
                <a:cs typeface="Helvetica"/>
              </a:rPr>
              <a:t>T</a:t>
            </a:r>
            <a:r>
              <a:rPr lang="en-US" altLang="en-US" sz="2400" dirty="0">
                <a:solidFill>
                  <a:srgbClr val="C00000"/>
                </a:solidFill>
                <a:latin typeface="Helvetica"/>
                <a:ea typeface="+mj-ea"/>
                <a:cs typeface="Helvetica"/>
              </a:rPr>
              <a:t>here are TWO Guarantees in LIFE….We NEED $$$$ for Both</a:t>
            </a:r>
            <a:endParaRPr lang="en-US" sz="2400" dirty="0">
              <a:solidFill>
                <a:srgbClr val="C00000"/>
              </a:solidFill>
            </a:endParaRPr>
          </a:p>
        </p:txBody>
      </p:sp>
      <p:sp>
        <p:nvSpPr>
          <p:cNvPr id="26" name="TextBox 25">
            <a:extLst>
              <a:ext uri="{FF2B5EF4-FFF2-40B4-BE49-F238E27FC236}">
                <a16:creationId xmlns:a16="http://schemas.microsoft.com/office/drawing/2014/main" id="{2A288D43-4518-EAA9-EAA1-BB1A0A7384C4}"/>
              </a:ext>
            </a:extLst>
          </p:cNvPr>
          <p:cNvSpPr txBox="1"/>
          <p:nvPr/>
        </p:nvSpPr>
        <p:spPr>
          <a:xfrm>
            <a:off x="703588" y="2549113"/>
            <a:ext cx="918253" cy="584775"/>
          </a:xfrm>
          <a:prstGeom prst="rect">
            <a:avLst/>
          </a:prstGeom>
          <a:noFill/>
        </p:spPr>
        <p:txBody>
          <a:bodyPr wrap="square">
            <a:spAutoFit/>
          </a:bodyPr>
          <a:lstStyle/>
          <a:p>
            <a:r>
              <a:rPr lang="en-US" sz="3200" dirty="0">
                <a:solidFill>
                  <a:srgbClr val="C00000"/>
                </a:solidFill>
              </a:rPr>
              <a:t>P.I.N</a:t>
            </a:r>
            <a:r>
              <a:rPr lang="en-US" sz="3200" dirty="0"/>
              <a:t> </a:t>
            </a:r>
          </a:p>
        </p:txBody>
      </p:sp>
      <p:sp>
        <p:nvSpPr>
          <p:cNvPr id="28" name="TextBox 27">
            <a:extLst>
              <a:ext uri="{FF2B5EF4-FFF2-40B4-BE49-F238E27FC236}">
                <a16:creationId xmlns:a16="http://schemas.microsoft.com/office/drawing/2014/main" id="{A3F05EBB-CCFA-7806-E8E4-7DDFF2D8B554}"/>
              </a:ext>
            </a:extLst>
          </p:cNvPr>
          <p:cNvSpPr txBox="1"/>
          <p:nvPr/>
        </p:nvSpPr>
        <p:spPr>
          <a:xfrm>
            <a:off x="10421947" y="2622867"/>
            <a:ext cx="923390" cy="584775"/>
          </a:xfrm>
          <a:prstGeom prst="rect">
            <a:avLst/>
          </a:prstGeom>
          <a:noFill/>
        </p:spPr>
        <p:txBody>
          <a:bodyPr wrap="square">
            <a:spAutoFit/>
          </a:bodyPr>
          <a:lstStyle/>
          <a:p>
            <a:r>
              <a:rPr lang="en-US" sz="3200" dirty="0">
                <a:solidFill>
                  <a:srgbClr val="C00000"/>
                </a:solidFill>
              </a:rPr>
              <a:t>F.I.N</a:t>
            </a:r>
          </a:p>
        </p:txBody>
      </p:sp>
    </p:spTree>
    <p:extLst>
      <p:ext uri="{BB962C8B-B14F-4D97-AF65-F5344CB8AC3E}">
        <p14:creationId xmlns:p14="http://schemas.microsoft.com/office/powerpoint/2010/main" val="160625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000"/>
                                        <p:tgtEl>
                                          <p:spTgt spid="1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300"/>
                                        <p:tgtEl>
                                          <p:spTgt spid="20"/>
                                        </p:tgtEl>
                                      </p:cBhvr>
                                    </p:animEffect>
                                  </p:childTnLst>
                                </p:cTn>
                              </p:par>
                              <p:par>
                                <p:cTn id="12" presetID="10"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3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3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300"/>
                                        <p:tgtEl>
                                          <p:spTgt spid="20"/>
                                        </p:tgtEl>
                                      </p:cBhvr>
                                    </p:animEffect>
                                    <p:set>
                                      <p:cBhvr>
                                        <p:cTn id="29" dur="1" fill="hold">
                                          <p:stCondLst>
                                            <p:cond delay="299"/>
                                          </p:stCondLst>
                                        </p:cTn>
                                        <p:tgtEl>
                                          <p:spTgt spid="20"/>
                                        </p:tgtEl>
                                        <p:attrNameLst>
                                          <p:attrName>style.visibility</p:attrName>
                                        </p:attrNameLst>
                                      </p:cBhvr>
                                      <p:to>
                                        <p:strVal val="hidden"/>
                                      </p:to>
                                    </p:set>
                                  </p:childTnLst>
                                </p:cTn>
                              </p:par>
                            </p:childTnLst>
                          </p:cTn>
                        </p:par>
                        <p:par>
                          <p:cTn id="30" fill="hold">
                            <p:stCondLst>
                              <p:cond delay="300"/>
                            </p:stCondLst>
                            <p:childTnLst>
                              <p:par>
                                <p:cTn id="31" presetID="10"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3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300"/>
                                        <p:tgtEl>
                                          <p:spTgt spid="21"/>
                                        </p:tgtEl>
                                      </p:cBhvr>
                                    </p:animEffect>
                                    <p:set>
                                      <p:cBhvr>
                                        <p:cTn id="38" dur="1" fill="hold">
                                          <p:stCondLst>
                                            <p:cond delay="299"/>
                                          </p:stCondLst>
                                        </p:cTn>
                                        <p:tgtEl>
                                          <p:spTgt spid="21"/>
                                        </p:tgtEl>
                                        <p:attrNameLst>
                                          <p:attrName>style.visibility</p:attrName>
                                        </p:attrNameLst>
                                      </p:cBhvr>
                                      <p:to>
                                        <p:strVal val="hidden"/>
                                      </p:to>
                                    </p:set>
                                  </p:childTnLst>
                                </p:cTn>
                              </p:par>
                            </p:childTnLst>
                          </p:cTn>
                        </p:par>
                        <p:par>
                          <p:cTn id="39" fill="hold">
                            <p:stCondLst>
                              <p:cond delay="300"/>
                            </p:stCondLst>
                            <p:childTnLst>
                              <p:par>
                                <p:cTn id="40" presetID="10"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3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graph&#10;&#10;Description automatically generated">
            <a:extLst>
              <a:ext uri="{FF2B5EF4-FFF2-40B4-BE49-F238E27FC236}">
                <a16:creationId xmlns:a16="http://schemas.microsoft.com/office/drawing/2014/main" id="{6EE772C4-1452-BB3E-6CFF-4BF6BA376CED}"/>
              </a:ext>
            </a:extLst>
          </p:cNvPr>
          <p:cNvPicPr>
            <a:picLocks noChangeAspect="1"/>
          </p:cNvPicPr>
          <p:nvPr/>
        </p:nvPicPr>
        <p:blipFill>
          <a:blip r:embed="rId2"/>
          <a:srcRect t="19"/>
          <a:stretch/>
        </p:blipFill>
        <p:spPr>
          <a:xfrm>
            <a:off x="-1504" y="-91185"/>
            <a:ext cx="12191980" cy="6949185"/>
          </a:xfrm>
          <a:prstGeom prst="rect">
            <a:avLst/>
          </a:prstGeom>
        </p:spPr>
      </p:pic>
      <p:sp>
        <p:nvSpPr>
          <p:cNvPr id="4" name="TextBox 3">
            <a:extLst>
              <a:ext uri="{FF2B5EF4-FFF2-40B4-BE49-F238E27FC236}">
                <a16:creationId xmlns:a16="http://schemas.microsoft.com/office/drawing/2014/main" id="{D1C63246-6D94-7FD3-6900-7E9CFF888691}"/>
              </a:ext>
            </a:extLst>
          </p:cNvPr>
          <p:cNvSpPr txBox="1"/>
          <p:nvPr/>
        </p:nvSpPr>
        <p:spPr>
          <a:xfrm>
            <a:off x="5448920" y="5414481"/>
            <a:ext cx="950360" cy="400110"/>
          </a:xfrm>
          <a:prstGeom prst="rect">
            <a:avLst/>
          </a:prstGeom>
          <a:noFill/>
        </p:spPr>
        <p:txBody>
          <a:bodyPr wrap="square" rtlCol="0">
            <a:spAutoFit/>
          </a:bodyPr>
          <a:lstStyle/>
          <a:p>
            <a:r>
              <a:rPr lang="en-US" sz="2000" b="1" dirty="0">
                <a:solidFill>
                  <a:srgbClr val="FF0000"/>
                </a:solidFill>
              </a:rPr>
              <a:t>F.I.N</a:t>
            </a:r>
          </a:p>
        </p:txBody>
      </p:sp>
      <p:sp>
        <p:nvSpPr>
          <p:cNvPr id="6" name="TextBox 5">
            <a:extLst>
              <a:ext uri="{FF2B5EF4-FFF2-40B4-BE49-F238E27FC236}">
                <a16:creationId xmlns:a16="http://schemas.microsoft.com/office/drawing/2014/main" id="{C575CAEA-BE74-E15E-7ACA-A19582388C53}"/>
              </a:ext>
            </a:extLst>
          </p:cNvPr>
          <p:cNvSpPr txBox="1"/>
          <p:nvPr/>
        </p:nvSpPr>
        <p:spPr>
          <a:xfrm>
            <a:off x="1853204" y="5711939"/>
            <a:ext cx="1744036" cy="369332"/>
          </a:xfrm>
          <a:prstGeom prst="rect">
            <a:avLst/>
          </a:prstGeom>
          <a:noFill/>
        </p:spPr>
        <p:txBody>
          <a:bodyPr wrap="square">
            <a:spAutoFit/>
          </a:bodyPr>
          <a:lstStyle/>
          <a:p>
            <a:r>
              <a:rPr lang="en-US" b="1" dirty="0">
                <a:solidFill>
                  <a:srgbClr val="FF0000"/>
                </a:solidFill>
              </a:rPr>
              <a:t>Emergency Fund</a:t>
            </a:r>
          </a:p>
        </p:txBody>
      </p:sp>
      <p:sp>
        <p:nvSpPr>
          <p:cNvPr id="11" name="TextBox 10">
            <a:extLst>
              <a:ext uri="{FF2B5EF4-FFF2-40B4-BE49-F238E27FC236}">
                <a16:creationId xmlns:a16="http://schemas.microsoft.com/office/drawing/2014/main" id="{E52DBB4B-FEE2-1EA2-F7F6-3550FC129C6C}"/>
              </a:ext>
            </a:extLst>
          </p:cNvPr>
          <p:cNvSpPr txBox="1"/>
          <p:nvPr/>
        </p:nvSpPr>
        <p:spPr>
          <a:xfrm>
            <a:off x="3577547" y="5706309"/>
            <a:ext cx="1851681" cy="369332"/>
          </a:xfrm>
          <a:prstGeom prst="rect">
            <a:avLst/>
          </a:prstGeom>
          <a:noFill/>
        </p:spPr>
        <p:txBody>
          <a:bodyPr wrap="square">
            <a:spAutoFit/>
          </a:bodyPr>
          <a:lstStyle/>
          <a:p>
            <a:r>
              <a:rPr lang="en-US" b="1" dirty="0">
                <a:solidFill>
                  <a:srgbClr val="FF0000"/>
                </a:solidFill>
              </a:rPr>
              <a:t>Short Goals Fund</a:t>
            </a:r>
          </a:p>
        </p:txBody>
      </p:sp>
      <p:sp>
        <p:nvSpPr>
          <p:cNvPr id="13" name="TextBox 12">
            <a:extLst>
              <a:ext uri="{FF2B5EF4-FFF2-40B4-BE49-F238E27FC236}">
                <a16:creationId xmlns:a16="http://schemas.microsoft.com/office/drawing/2014/main" id="{B228B35C-7466-D40D-A1FF-2D56B154A3E2}"/>
              </a:ext>
            </a:extLst>
          </p:cNvPr>
          <p:cNvSpPr txBox="1"/>
          <p:nvPr/>
        </p:nvSpPr>
        <p:spPr>
          <a:xfrm>
            <a:off x="5673666" y="5711939"/>
            <a:ext cx="1454648" cy="369332"/>
          </a:xfrm>
          <a:prstGeom prst="rect">
            <a:avLst/>
          </a:prstGeom>
          <a:noFill/>
        </p:spPr>
        <p:txBody>
          <a:bodyPr wrap="square">
            <a:spAutoFit/>
          </a:bodyPr>
          <a:lstStyle/>
          <a:p>
            <a:r>
              <a:rPr lang="en-US" b="1" dirty="0">
                <a:solidFill>
                  <a:srgbClr val="FF0000"/>
                </a:solidFill>
              </a:rPr>
              <a:t>Wealth Fund</a:t>
            </a:r>
          </a:p>
        </p:txBody>
      </p:sp>
      <p:sp>
        <p:nvSpPr>
          <p:cNvPr id="5" name="TextBox 4">
            <a:extLst>
              <a:ext uri="{FF2B5EF4-FFF2-40B4-BE49-F238E27FC236}">
                <a16:creationId xmlns:a16="http://schemas.microsoft.com/office/drawing/2014/main" id="{46296EEA-9C46-ADD3-540C-A839F8F1FC57}"/>
              </a:ext>
            </a:extLst>
          </p:cNvPr>
          <p:cNvSpPr txBox="1"/>
          <p:nvPr/>
        </p:nvSpPr>
        <p:spPr>
          <a:xfrm>
            <a:off x="3675152" y="703539"/>
            <a:ext cx="5350696" cy="369332"/>
          </a:xfrm>
          <a:prstGeom prst="rect">
            <a:avLst/>
          </a:prstGeom>
          <a:noFill/>
        </p:spPr>
        <p:txBody>
          <a:bodyPr wrap="square">
            <a:spAutoFit/>
          </a:bodyPr>
          <a:lstStyle/>
          <a:p>
            <a:r>
              <a:rPr lang="en-US" b="1" dirty="0">
                <a:solidFill>
                  <a:srgbClr val="FF0000"/>
                </a:solidFill>
              </a:rPr>
              <a:t>Helps reach your Financial Independence Number</a:t>
            </a:r>
          </a:p>
        </p:txBody>
      </p:sp>
    </p:spTree>
    <p:extLst>
      <p:ext uri="{BB962C8B-B14F-4D97-AF65-F5344CB8AC3E}">
        <p14:creationId xmlns:p14="http://schemas.microsoft.com/office/powerpoint/2010/main" val="111540133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41634</TotalTime>
  <Words>1591</Words>
  <Application>Microsoft Office PowerPoint</Application>
  <PresentationFormat>Widescreen</PresentationFormat>
  <Paragraphs>277</Paragraphs>
  <Slides>15</Slides>
  <Notes>3</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15</vt:i4>
      </vt:variant>
    </vt:vector>
  </HeadingPairs>
  <TitlesOfParts>
    <vt:vector size="34" baseType="lpstr">
      <vt:lpstr>MS PGothic</vt:lpstr>
      <vt:lpstr>Archivo Black</vt:lpstr>
      <vt:lpstr>Arial</vt:lpstr>
      <vt:lpstr>Arial Narrow</vt:lpstr>
      <vt:lpstr>Calibri</vt:lpstr>
      <vt:lpstr>Calibri Light</vt:lpstr>
      <vt:lpstr>Helvetica</vt:lpstr>
      <vt:lpstr>Helvetica Bold</vt:lpstr>
      <vt:lpstr>Helvetica Light</vt:lpstr>
      <vt:lpstr>Open Sans</vt:lpstr>
      <vt:lpstr>Open Sans Bold</vt:lpstr>
      <vt:lpstr>Trocchi</vt:lpstr>
      <vt:lpstr>TT Rounds Condensed</vt:lpstr>
      <vt:lpstr>TT Rounds Condensed Bold</vt:lpstr>
      <vt:lpstr>1_Office Theme</vt:lpstr>
      <vt:lpstr>2_Office Theme</vt:lpstr>
      <vt:lpstr>Office Theme</vt:lpstr>
      <vt:lpstr>3_Office Theme</vt:lpstr>
      <vt:lpstr>4_Office Theme</vt:lpstr>
      <vt:lpstr>PowerPoint Presentation</vt:lpstr>
      <vt:lpstr>PowerPoint Presentation</vt:lpstr>
      <vt:lpstr>As children, for most of us, money was always an “Adult Conversation.” We Were All Taught… </vt:lpstr>
      <vt:lpstr>PowerPoint Presentation</vt:lpstr>
      <vt:lpstr>PowerPoint Presentation</vt:lpstr>
      <vt:lpstr>PowerPoint Presentation</vt:lpstr>
      <vt:lpstr>PowerPoint Presentation</vt:lpstr>
      <vt:lpstr>     The Theory of Decreasing Responsibility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toler</dc:creator>
  <cp:lastModifiedBy>Coach Chelly Toler</cp:lastModifiedBy>
  <cp:revision>7</cp:revision>
  <dcterms:created xsi:type="dcterms:W3CDTF">2023-09-22T01:18:44Z</dcterms:created>
  <dcterms:modified xsi:type="dcterms:W3CDTF">2025-05-21T01:51:01Z</dcterms:modified>
</cp:coreProperties>
</file>