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Lst>
  <p:notesMasterIdLst>
    <p:notesMasterId r:id="rId16"/>
  </p:notesMasterIdLst>
  <p:sldIdLst>
    <p:sldId id="256" r:id="rId4"/>
    <p:sldId id="709" r:id="rId5"/>
    <p:sldId id="257" r:id="rId6"/>
    <p:sldId id="258" r:id="rId7"/>
    <p:sldId id="713" r:id="rId8"/>
    <p:sldId id="712" r:id="rId9"/>
    <p:sldId id="720" r:id="rId10"/>
    <p:sldId id="263" r:id="rId11"/>
    <p:sldId id="259" r:id="rId12"/>
    <p:sldId id="392" r:id="rId13"/>
    <p:sldId id="719" r:id="rId14"/>
    <p:sldId id="710" r:id="rId15"/>
  </p:sldIdLst>
  <p:sldSz cx="18288000" cy="10287000"/>
  <p:notesSz cx="6858000" cy="9144000"/>
  <p:embeddedFontLst>
    <p:embeddedFont>
      <p:font typeface="Archivo Black" panose="020B0604020202020204" charset="0"/>
      <p:regular r:id="rId17"/>
    </p:embeddedFont>
    <p:embeddedFont>
      <p:font typeface="Arial Narrow" panose="020B0606020202030204" pitchFamily="34" charset="0"/>
      <p:regular r:id="rId18"/>
      <p:bold r:id="rId19"/>
      <p:italic r:id="rId20"/>
      <p:boldItalic r:id="rId21"/>
    </p:embeddedFont>
    <p:embeddedFont>
      <p:font typeface="Helvetica" panose="020B0604020202020204" pitchFamily="34" charset="0"/>
      <p:regular r:id="rId22"/>
      <p:bold r:id="rId23"/>
      <p:italic r:id="rId24"/>
      <p:boldItalic r:id="rId25"/>
    </p:embeddedFont>
    <p:embeddedFont>
      <p:font typeface="Helvetica Bold" panose="020B0604020202020204" charset="0"/>
      <p:regular r:id="rId26"/>
    </p:embeddedFont>
    <p:embeddedFont>
      <p:font typeface="Open Sans" panose="020B0606030504020204" pitchFamily="34" charset="0"/>
      <p:regular r:id="rId27"/>
      <p:bold r:id="rId28"/>
      <p:italic r:id="rId29"/>
      <p:boldItalic r:id="rId30"/>
    </p:embeddedFont>
    <p:embeddedFont>
      <p:font typeface="Open Sans Bold" panose="020B0806030504020204" pitchFamily="34" charset="0"/>
      <p:regular r:id="rId31"/>
      <p:bold r:id="rId32"/>
    </p:embeddedFont>
    <p:embeddedFont>
      <p:font typeface="Trocchi"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056F7-506B-47D8-A7B3-50972C5C43EB}" v="2" dt="2025-05-03T01:06:11.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141" y="3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5/10/relationships/revisionInfo" Target="revisionInfo.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260056F7-506B-47D8-A7B3-50972C5C43EB}"/>
    <pc:docChg chg="custSel delSld modSld sldOrd">
      <pc:chgData name="Coach Chelly Toler" userId="bd7113ebc7aaf60b" providerId="LiveId" clId="{260056F7-506B-47D8-A7B3-50972C5C43EB}" dt="2025-05-03T01:24:18.308" v="173" actId="1076"/>
      <pc:docMkLst>
        <pc:docMk/>
      </pc:docMkLst>
      <pc:sldChg chg="addSp delSp modSp mod modShow">
        <pc:chgData name="Coach Chelly Toler" userId="bd7113ebc7aaf60b" providerId="LiveId" clId="{260056F7-506B-47D8-A7B3-50972C5C43EB}" dt="2025-05-03T01:06:29.764" v="171" actId="26606"/>
        <pc:sldMkLst>
          <pc:docMk/>
          <pc:sldMk cId="0" sldId="256"/>
        </pc:sldMkLst>
        <pc:spChg chg="mod">
          <ac:chgData name="Coach Chelly Toler" userId="bd7113ebc7aaf60b" providerId="LiveId" clId="{260056F7-506B-47D8-A7B3-50972C5C43EB}" dt="2025-05-03T01:06:29.764" v="171" actId="26606"/>
          <ac:spMkLst>
            <pc:docMk/>
            <pc:sldMk cId="0" sldId="256"/>
            <ac:spMk id="6" creationId="{60E9CD58-17CF-E55F-E9CA-2199EFA5B13B}"/>
          </ac:spMkLst>
        </pc:spChg>
        <pc:spChg chg="del">
          <ac:chgData name="Coach Chelly Toler" userId="bd7113ebc7aaf60b" providerId="LiveId" clId="{260056F7-506B-47D8-A7B3-50972C5C43EB}" dt="2025-05-03T01:06:29.764" v="171" actId="26606"/>
          <ac:spMkLst>
            <pc:docMk/>
            <pc:sldMk cId="0" sldId="256"/>
            <ac:spMk id="33" creationId="{A8384FB5-9ADC-4DDC-881B-597D56F5B15D}"/>
          </ac:spMkLst>
        </pc:spChg>
        <pc:spChg chg="del">
          <ac:chgData name="Coach Chelly Toler" userId="bd7113ebc7aaf60b" providerId="LiveId" clId="{260056F7-506B-47D8-A7B3-50972C5C43EB}" dt="2025-05-03T01:06:29.764" v="171" actId="26606"/>
          <ac:spMkLst>
            <pc:docMk/>
            <pc:sldMk cId="0" sldId="256"/>
            <ac:spMk id="35" creationId="{1199E1B1-A8C0-4FE8-A5A8-1CB41D69F857}"/>
          </ac:spMkLst>
        </pc:spChg>
        <pc:spChg chg="del">
          <ac:chgData name="Coach Chelly Toler" userId="bd7113ebc7aaf60b" providerId="LiveId" clId="{260056F7-506B-47D8-A7B3-50972C5C43EB}" dt="2025-05-03T01:06:29.764" v="171" actId="26606"/>
          <ac:spMkLst>
            <pc:docMk/>
            <pc:sldMk cId="0" sldId="256"/>
            <ac:spMk id="37" creationId="{84A8DE83-DE75-4B41-9DB4-A7EC0B0DEC0B}"/>
          </ac:spMkLst>
        </pc:spChg>
        <pc:spChg chg="del">
          <ac:chgData name="Coach Chelly Toler" userId="bd7113ebc7aaf60b" providerId="LiveId" clId="{260056F7-506B-47D8-A7B3-50972C5C43EB}" dt="2025-05-03T01:06:29.764" v="171" actId="26606"/>
          <ac:spMkLst>
            <pc:docMk/>
            <pc:sldMk cId="0" sldId="256"/>
            <ac:spMk id="39" creationId="{A7009A0A-BEF5-4EAC-AF15-E4F9F002E239}"/>
          </ac:spMkLst>
        </pc:spChg>
        <pc:spChg chg="add">
          <ac:chgData name="Coach Chelly Toler" userId="bd7113ebc7aaf60b" providerId="LiveId" clId="{260056F7-506B-47D8-A7B3-50972C5C43EB}" dt="2025-05-03T01:06:29.764" v="171" actId="26606"/>
          <ac:spMkLst>
            <pc:docMk/>
            <pc:sldMk cId="0" sldId="256"/>
            <ac:spMk id="44" creationId="{6753252F-4873-4F63-801D-CC719279A7D5}"/>
          </ac:spMkLst>
        </pc:spChg>
        <pc:spChg chg="add">
          <ac:chgData name="Coach Chelly Toler" userId="bd7113ebc7aaf60b" providerId="LiveId" clId="{260056F7-506B-47D8-A7B3-50972C5C43EB}" dt="2025-05-03T01:06:29.764" v="171" actId="26606"/>
          <ac:spMkLst>
            <pc:docMk/>
            <pc:sldMk cId="0" sldId="256"/>
            <ac:spMk id="46" creationId="{047C8CCB-F95D-4249-92DD-651249D3535A}"/>
          </ac:spMkLst>
        </pc:spChg>
        <pc:picChg chg="add mod">
          <ac:chgData name="Coach Chelly Toler" userId="bd7113ebc7aaf60b" providerId="LiveId" clId="{260056F7-506B-47D8-A7B3-50972C5C43EB}" dt="2025-05-03T01:06:29.764" v="171" actId="26606"/>
          <ac:picMkLst>
            <pc:docMk/>
            <pc:sldMk cId="0" sldId="256"/>
            <ac:picMk id="3" creationId="{213A15BB-3907-27A2-5BF7-CB27E04BE9C9}"/>
          </ac:picMkLst>
        </pc:picChg>
        <pc:picChg chg="del">
          <ac:chgData name="Coach Chelly Toler" userId="bd7113ebc7aaf60b" providerId="LiveId" clId="{260056F7-506B-47D8-A7B3-50972C5C43EB}" dt="2025-05-03T01:05:06.459" v="167" actId="478"/>
          <ac:picMkLst>
            <pc:docMk/>
            <pc:sldMk cId="0" sldId="256"/>
            <ac:picMk id="5" creationId="{C1CE90DC-5C28-5438-3A73-DB808B9CE594}"/>
          </ac:picMkLst>
        </pc:picChg>
      </pc:sldChg>
      <pc:sldChg chg="modSp mod">
        <pc:chgData name="Coach Chelly Toler" userId="bd7113ebc7aaf60b" providerId="LiveId" clId="{260056F7-506B-47D8-A7B3-50972C5C43EB}" dt="2025-03-02T23:47:29.275" v="163" actId="5793"/>
        <pc:sldMkLst>
          <pc:docMk/>
          <pc:sldMk cId="0" sldId="257"/>
        </pc:sldMkLst>
        <pc:spChg chg="mod">
          <ac:chgData name="Coach Chelly Toler" userId="bd7113ebc7aaf60b" providerId="LiveId" clId="{260056F7-506B-47D8-A7B3-50972C5C43EB}" dt="2025-03-02T23:47:29.275" v="163" actId="5793"/>
          <ac:spMkLst>
            <pc:docMk/>
            <pc:sldMk cId="0" sldId="257"/>
            <ac:spMk id="5" creationId="{00000000-0000-0000-0000-000000000000}"/>
          </ac:spMkLst>
        </pc:spChg>
      </pc:sldChg>
      <pc:sldChg chg="ord">
        <pc:chgData name="Coach Chelly Toler" userId="bd7113ebc7aaf60b" providerId="LiveId" clId="{260056F7-506B-47D8-A7B3-50972C5C43EB}" dt="2025-02-11T02:41:30" v="114"/>
        <pc:sldMkLst>
          <pc:docMk/>
          <pc:sldMk cId="0" sldId="258"/>
        </pc:sldMkLst>
      </pc:sldChg>
      <pc:sldChg chg="modSp mod">
        <pc:chgData name="Coach Chelly Toler" userId="bd7113ebc7aaf60b" providerId="LiveId" clId="{260056F7-506B-47D8-A7B3-50972C5C43EB}" dt="2025-02-11T02:36:31.787" v="110" actId="20577"/>
        <pc:sldMkLst>
          <pc:docMk/>
          <pc:sldMk cId="0" sldId="263"/>
        </pc:sldMkLst>
        <pc:spChg chg="mod">
          <ac:chgData name="Coach Chelly Toler" userId="bd7113ebc7aaf60b" providerId="LiveId" clId="{260056F7-506B-47D8-A7B3-50972C5C43EB}" dt="2025-02-11T02:34:13.007" v="79" actId="20577"/>
          <ac:spMkLst>
            <pc:docMk/>
            <pc:sldMk cId="0" sldId="263"/>
            <ac:spMk id="22" creationId="{00000000-0000-0000-0000-000000000000}"/>
          </ac:spMkLst>
        </pc:spChg>
        <pc:spChg chg="mod">
          <ac:chgData name="Coach Chelly Toler" userId="bd7113ebc7aaf60b" providerId="LiveId" clId="{260056F7-506B-47D8-A7B3-50972C5C43EB}" dt="2025-02-11T02:36:31.787" v="110" actId="20577"/>
          <ac:spMkLst>
            <pc:docMk/>
            <pc:sldMk cId="0" sldId="263"/>
            <ac:spMk id="23" creationId="{00000000-0000-0000-0000-000000000000}"/>
          </ac:spMkLst>
        </pc:spChg>
        <pc:spChg chg="mod">
          <ac:chgData name="Coach Chelly Toler" userId="bd7113ebc7aaf60b" providerId="LiveId" clId="{260056F7-506B-47D8-A7B3-50972C5C43EB}" dt="2025-02-11T02:35:47.091" v="103" actId="20577"/>
          <ac:spMkLst>
            <pc:docMk/>
            <pc:sldMk cId="0" sldId="263"/>
            <ac:spMk id="24" creationId="{00000000-0000-0000-0000-000000000000}"/>
          </ac:spMkLst>
        </pc:spChg>
        <pc:graphicFrameChg chg="modGraphic">
          <ac:chgData name="Coach Chelly Toler" userId="bd7113ebc7aaf60b" providerId="LiveId" clId="{260056F7-506B-47D8-A7B3-50972C5C43EB}" dt="2025-02-11T02:33:27.534" v="69" actId="20577"/>
          <ac:graphicFrameMkLst>
            <pc:docMk/>
            <pc:sldMk cId="0" sldId="263"/>
            <ac:graphicFrameMk id="15" creationId="{00000000-0000-0000-0000-000000000000}"/>
          </ac:graphicFrameMkLst>
        </pc:graphicFrameChg>
        <pc:graphicFrameChg chg="modGraphic">
          <ac:chgData name="Coach Chelly Toler" userId="bd7113ebc7aaf60b" providerId="LiveId" clId="{260056F7-506B-47D8-A7B3-50972C5C43EB}" dt="2025-02-11T02:36:25.400" v="107" actId="20577"/>
          <ac:graphicFrameMkLst>
            <pc:docMk/>
            <pc:sldMk cId="0" sldId="263"/>
            <ac:graphicFrameMk id="16" creationId="{00000000-0000-0000-0000-000000000000}"/>
          </ac:graphicFrameMkLst>
        </pc:graphicFrameChg>
        <pc:graphicFrameChg chg="modGraphic">
          <ac:chgData name="Coach Chelly Toler" userId="bd7113ebc7aaf60b" providerId="LiveId" clId="{260056F7-506B-47D8-A7B3-50972C5C43EB}" dt="2025-02-11T02:33:49.205" v="77" actId="20577"/>
          <ac:graphicFrameMkLst>
            <pc:docMk/>
            <pc:sldMk cId="0" sldId="263"/>
            <ac:graphicFrameMk id="17" creationId="{00000000-0000-0000-0000-000000000000}"/>
          </ac:graphicFrameMkLst>
        </pc:graphicFrameChg>
      </pc:sldChg>
      <pc:sldChg chg="modSp mod">
        <pc:chgData name="Coach Chelly Toler" userId="bd7113ebc7aaf60b" providerId="LiveId" clId="{260056F7-506B-47D8-A7B3-50972C5C43EB}" dt="2025-04-15T20:41:09.608" v="166" actId="1076"/>
        <pc:sldMkLst>
          <pc:docMk/>
          <pc:sldMk cId="1762901810" sldId="392"/>
        </pc:sldMkLst>
        <pc:picChg chg="mod">
          <ac:chgData name="Coach Chelly Toler" userId="bd7113ebc7aaf60b" providerId="LiveId" clId="{260056F7-506B-47D8-A7B3-50972C5C43EB}" dt="2025-04-15T20:41:09.608" v="166" actId="1076"/>
          <ac:picMkLst>
            <pc:docMk/>
            <pc:sldMk cId="1762901810" sldId="392"/>
            <ac:picMk id="2" creationId="{735393C3-F9C7-E993-492E-66E6FC318033}"/>
          </ac:picMkLst>
        </pc:picChg>
      </pc:sldChg>
      <pc:sldChg chg="ord">
        <pc:chgData name="Coach Chelly Toler" userId="bd7113ebc7aaf60b" providerId="LiveId" clId="{260056F7-506B-47D8-A7B3-50972C5C43EB}" dt="2025-02-11T02:37:11.503" v="112"/>
        <pc:sldMkLst>
          <pc:docMk/>
          <pc:sldMk cId="467157593" sldId="709"/>
        </pc:sldMkLst>
      </pc:sldChg>
      <pc:sldChg chg="modSp mod">
        <pc:chgData name="Coach Chelly Toler" userId="bd7113ebc7aaf60b" providerId="LiveId" clId="{260056F7-506B-47D8-A7B3-50972C5C43EB}" dt="2025-05-03T01:24:18.308" v="173" actId="1076"/>
        <pc:sldMkLst>
          <pc:docMk/>
          <pc:sldMk cId="0" sldId="719"/>
        </pc:sldMkLst>
        <pc:spChg chg="mod">
          <ac:chgData name="Coach Chelly Toler" userId="bd7113ebc7aaf60b" providerId="LiveId" clId="{260056F7-506B-47D8-A7B3-50972C5C43EB}" dt="2025-05-03T01:24:18.308" v="173" actId="1076"/>
          <ac:spMkLst>
            <pc:docMk/>
            <pc:sldMk cId="0" sldId="719"/>
            <ac:spMk id="46" creationId="{00000000-0000-0000-0000-000000000000}"/>
          </ac:spMkLst>
        </pc:spChg>
      </pc:sldChg>
      <pc:sldChg chg="modSp mod">
        <pc:chgData name="Coach Chelly Toler" userId="bd7113ebc7aaf60b" providerId="LiveId" clId="{260056F7-506B-47D8-A7B3-50972C5C43EB}" dt="2025-02-11T02:15:08.507" v="17" actId="20577"/>
        <pc:sldMkLst>
          <pc:docMk/>
          <pc:sldMk cId="2645802061" sldId="720"/>
        </pc:sldMkLst>
        <pc:graphicFrameChg chg="modGraphic">
          <ac:chgData name="Coach Chelly Toler" userId="bd7113ebc7aaf60b" providerId="LiveId" clId="{260056F7-506B-47D8-A7B3-50972C5C43EB}" dt="2025-02-11T02:15:08.507" v="17" actId="20577"/>
          <ac:graphicFrameMkLst>
            <pc:docMk/>
            <pc:sldMk cId="2645802061" sldId="720"/>
            <ac:graphicFrameMk id="7" creationId="{F7884916-BFBC-8589-7835-3303D6E966B8}"/>
          </ac:graphicFrameMkLst>
        </pc:graphicFrameChg>
      </pc:sldChg>
      <pc:sldChg chg="del mod modShow">
        <pc:chgData name="Coach Chelly Toler" userId="bd7113ebc7aaf60b" providerId="LiveId" clId="{260056F7-506B-47D8-A7B3-50972C5C43EB}" dt="2025-05-03T01:06:52.078" v="172" actId="2696"/>
        <pc:sldMkLst>
          <pc:docMk/>
          <pc:sldMk cId="0" sldId="7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C8F24-EE86-4509-A497-AA6E9446E6D5}"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86614-651F-4C17-AD3B-CDB99FF271BB}" type="slidenum">
              <a:rPr lang="en-US" smtClean="0"/>
              <a:t>‹#›</a:t>
            </a:fld>
            <a:endParaRPr lang="en-US"/>
          </a:p>
        </p:txBody>
      </p:sp>
    </p:spTree>
    <p:extLst>
      <p:ext uri="{BB962C8B-B14F-4D97-AF65-F5344CB8AC3E}">
        <p14:creationId xmlns:p14="http://schemas.microsoft.com/office/powerpoint/2010/main" val="231581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86614-651F-4C17-AD3B-CDB99FF271BB}" type="slidenum">
              <a:rPr lang="en-US" smtClean="0"/>
              <a:t>8</a:t>
            </a:fld>
            <a:endParaRPr lang="en-US"/>
          </a:p>
        </p:txBody>
      </p:sp>
    </p:spTree>
    <p:extLst>
      <p:ext uri="{BB962C8B-B14F-4D97-AF65-F5344CB8AC3E}">
        <p14:creationId xmlns:p14="http://schemas.microsoft.com/office/powerpoint/2010/main" val="1947552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9509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418890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381097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742520" y="1512544"/>
            <a:ext cx="16871712" cy="330008"/>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n>
                <a:solidFill>
                  <a:sysClr val="windowText" lastClr="000000"/>
                </a:solidFill>
              </a:ln>
            </a:endParaRPr>
          </a:p>
        </p:txBody>
      </p:sp>
    </p:spTree>
    <p:extLst>
      <p:ext uri="{BB962C8B-B14F-4D97-AF65-F5344CB8AC3E}">
        <p14:creationId xmlns:p14="http://schemas.microsoft.com/office/powerpoint/2010/main" val="14350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8288000" cy="10370276"/>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544540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1909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914400" y="1639988"/>
            <a:ext cx="164592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86798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43085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742520" y="1512542"/>
            <a:ext cx="16871712" cy="330008"/>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ln>
                <a:solidFill>
                  <a:sysClr val="windowText" lastClr="000000"/>
                </a:solidFill>
              </a:ln>
            </a:endParaRPr>
          </a:p>
        </p:txBody>
      </p:sp>
    </p:spTree>
    <p:extLst>
      <p:ext uri="{BB962C8B-B14F-4D97-AF65-F5344CB8AC3E}">
        <p14:creationId xmlns:p14="http://schemas.microsoft.com/office/powerpoint/2010/main" val="1982336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2" y="7518"/>
            <a:ext cx="18288000" cy="10287000"/>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334694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8288000" cy="10287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 name="Title Placeholder 1"/>
          <p:cNvSpPr>
            <a:spLocks noGrp="1"/>
          </p:cNvSpPr>
          <p:nvPr>
            <p:ph type="title"/>
          </p:nvPr>
        </p:nvSpPr>
        <p:spPr>
          <a:xfrm>
            <a:off x="602644" y="536535"/>
            <a:ext cx="17082716" cy="892680"/>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914400" y="2234468"/>
            <a:ext cx="16459200" cy="402571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502" y="9731591"/>
            <a:ext cx="831900" cy="547688"/>
          </a:xfrm>
          <a:prstGeom prst="rect">
            <a:avLst/>
          </a:prstGeom>
        </p:spPr>
        <p:txBody>
          <a:bodyPr vert="horz" lIns="91440" tIns="45720" rIns="91440" bIns="45720" rtlCol="0" anchor="ctr"/>
          <a:lstStyle>
            <a:lvl1pPr algn="l">
              <a:defRPr sz="2000">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91212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ctr" defTabSz="914445" rtl="0" eaLnBrk="1" latinLnBrk="0" hangingPunct="1">
        <a:spcBef>
          <a:spcPct val="0"/>
        </a:spcBef>
        <a:buNone/>
        <a:defRPr sz="5201" kern="1200">
          <a:solidFill>
            <a:srgbClr val="3F6282"/>
          </a:solidFill>
          <a:latin typeface="Helvetica"/>
          <a:ea typeface="+mj-ea"/>
          <a:cs typeface="Helvetica"/>
        </a:defRPr>
      </a:lvl1pPr>
    </p:titleStyle>
    <p:bodyStyle>
      <a:lvl1pPr marL="685835" indent="-685835" algn="l" defTabSz="914445" rtl="0" eaLnBrk="1" latinLnBrk="0" hangingPunct="1">
        <a:spcBef>
          <a:spcPct val="20000"/>
        </a:spcBef>
        <a:buFont typeface="Arial"/>
        <a:buChar char="•"/>
        <a:defRPr sz="4800" kern="1200">
          <a:solidFill>
            <a:schemeClr val="tx1"/>
          </a:solidFill>
          <a:latin typeface="Helvetica"/>
          <a:ea typeface="+mn-ea"/>
          <a:cs typeface="Helvetica"/>
        </a:defRPr>
      </a:lvl1pPr>
      <a:lvl2pPr marL="1485975" indent="-571529" algn="l" defTabSz="914445" rtl="0" eaLnBrk="1" latinLnBrk="0" hangingPunct="1">
        <a:spcBef>
          <a:spcPct val="20000"/>
        </a:spcBef>
        <a:buFont typeface="Arial"/>
        <a:buChar char="–"/>
        <a:defRPr sz="4001" kern="1200">
          <a:solidFill>
            <a:schemeClr val="tx1"/>
          </a:solidFill>
          <a:latin typeface="Helvetica"/>
          <a:ea typeface="+mn-ea"/>
          <a:cs typeface="Helvetica"/>
        </a:defRPr>
      </a:lvl2pPr>
      <a:lvl3pPr marL="2286114" indent="-457223" algn="l" defTabSz="914445" rtl="0" eaLnBrk="1" latinLnBrk="0" hangingPunct="1">
        <a:spcBef>
          <a:spcPct val="20000"/>
        </a:spcBef>
        <a:buFont typeface="Arial"/>
        <a:buChar char="•"/>
        <a:defRPr sz="4800" kern="1200">
          <a:solidFill>
            <a:schemeClr val="tx1"/>
          </a:solidFill>
          <a:latin typeface="Helvetica"/>
          <a:ea typeface="+mn-ea"/>
          <a:cs typeface="Helvetica"/>
        </a:defRPr>
      </a:lvl3pPr>
      <a:lvl4pPr marL="3200561" indent="-457223" algn="l" defTabSz="914445" rtl="0" eaLnBrk="1" latinLnBrk="0" hangingPunct="1">
        <a:spcBef>
          <a:spcPct val="20000"/>
        </a:spcBef>
        <a:buFont typeface="Arial"/>
        <a:buChar char="–"/>
        <a:defRPr sz="4001" kern="1200">
          <a:solidFill>
            <a:schemeClr val="tx1"/>
          </a:solidFill>
          <a:latin typeface="Helvetica"/>
          <a:ea typeface="+mn-ea"/>
          <a:cs typeface="Helvetica"/>
        </a:defRPr>
      </a:lvl4pPr>
      <a:lvl5pPr marL="4115006" indent="-457223" algn="l" defTabSz="914445" rtl="0" eaLnBrk="1" latinLnBrk="0" hangingPunct="1">
        <a:spcBef>
          <a:spcPct val="20000"/>
        </a:spcBef>
        <a:buFont typeface="Arial"/>
        <a:buChar char="»"/>
        <a:defRPr sz="4001" kern="1200">
          <a:solidFill>
            <a:schemeClr val="tx1"/>
          </a:solidFill>
          <a:latin typeface="Helvetica"/>
          <a:ea typeface="+mn-ea"/>
          <a:cs typeface="Helvetica"/>
        </a:defRPr>
      </a:lvl5pPr>
      <a:lvl6pPr marL="5029452" indent="-457223" algn="l" defTabSz="914445" rtl="0" eaLnBrk="1" latinLnBrk="0" hangingPunct="1">
        <a:spcBef>
          <a:spcPct val="20000"/>
        </a:spcBef>
        <a:buFont typeface="Arial"/>
        <a:buChar char="•"/>
        <a:defRPr sz="4001" kern="1200">
          <a:solidFill>
            <a:schemeClr val="tx1"/>
          </a:solidFill>
          <a:latin typeface="+mn-lt"/>
          <a:ea typeface="+mn-ea"/>
          <a:cs typeface="+mn-cs"/>
        </a:defRPr>
      </a:lvl6pPr>
      <a:lvl7pPr marL="5943897" indent="-457223" algn="l" defTabSz="914445" rtl="0" eaLnBrk="1" latinLnBrk="0" hangingPunct="1">
        <a:spcBef>
          <a:spcPct val="20000"/>
        </a:spcBef>
        <a:buFont typeface="Arial"/>
        <a:buChar char="•"/>
        <a:defRPr sz="4001" kern="1200">
          <a:solidFill>
            <a:schemeClr val="tx1"/>
          </a:solidFill>
          <a:latin typeface="+mn-lt"/>
          <a:ea typeface="+mn-ea"/>
          <a:cs typeface="+mn-cs"/>
        </a:defRPr>
      </a:lvl7pPr>
      <a:lvl8pPr marL="6858344" indent="-457223" algn="l" defTabSz="914445" rtl="0" eaLnBrk="1" latinLnBrk="0" hangingPunct="1">
        <a:spcBef>
          <a:spcPct val="20000"/>
        </a:spcBef>
        <a:buFont typeface="Arial"/>
        <a:buChar char="•"/>
        <a:defRPr sz="4001" kern="1200">
          <a:solidFill>
            <a:schemeClr val="tx1"/>
          </a:solidFill>
          <a:latin typeface="+mn-lt"/>
          <a:ea typeface="+mn-ea"/>
          <a:cs typeface="+mn-cs"/>
        </a:defRPr>
      </a:lvl8pPr>
      <a:lvl9pPr marL="7772789" indent="-457223" algn="l" defTabSz="914445" rtl="0" eaLnBrk="1" latinLnBrk="0" hangingPunct="1">
        <a:spcBef>
          <a:spcPct val="20000"/>
        </a:spcBef>
        <a:buFont typeface="Arial"/>
        <a:buChar char="•"/>
        <a:defRPr sz="4001" kern="1200">
          <a:solidFill>
            <a:schemeClr val="tx1"/>
          </a:solidFill>
          <a:latin typeface="+mn-lt"/>
          <a:ea typeface="+mn-ea"/>
          <a:cs typeface="+mn-cs"/>
        </a:defRPr>
      </a:lvl9pPr>
    </p:bodyStyle>
    <p:otherStyle>
      <a:defPPr>
        <a:defRPr lang="en-US"/>
      </a:defPPr>
      <a:lvl1pPr marL="0" algn="l" defTabSz="914445" rtl="0" eaLnBrk="1" latinLnBrk="0" hangingPunct="1">
        <a:defRPr sz="3600" kern="1200">
          <a:solidFill>
            <a:schemeClr val="tx1"/>
          </a:solidFill>
          <a:latin typeface="+mn-lt"/>
          <a:ea typeface="+mn-ea"/>
          <a:cs typeface="+mn-cs"/>
        </a:defRPr>
      </a:lvl1pPr>
      <a:lvl2pPr marL="914445" algn="l" defTabSz="914445" rtl="0" eaLnBrk="1" latinLnBrk="0" hangingPunct="1">
        <a:defRPr sz="3600" kern="1200">
          <a:solidFill>
            <a:schemeClr val="tx1"/>
          </a:solidFill>
          <a:latin typeface="+mn-lt"/>
          <a:ea typeface="+mn-ea"/>
          <a:cs typeface="+mn-cs"/>
        </a:defRPr>
      </a:lvl2pPr>
      <a:lvl3pPr marL="1828892" algn="l" defTabSz="914445" rtl="0" eaLnBrk="1" latinLnBrk="0" hangingPunct="1">
        <a:defRPr sz="3600" kern="1200">
          <a:solidFill>
            <a:schemeClr val="tx1"/>
          </a:solidFill>
          <a:latin typeface="+mn-lt"/>
          <a:ea typeface="+mn-ea"/>
          <a:cs typeface="+mn-cs"/>
        </a:defRPr>
      </a:lvl3pPr>
      <a:lvl4pPr marL="2743337" algn="l" defTabSz="914445" rtl="0" eaLnBrk="1" latinLnBrk="0" hangingPunct="1">
        <a:defRPr sz="3600" kern="1200">
          <a:solidFill>
            <a:schemeClr val="tx1"/>
          </a:solidFill>
          <a:latin typeface="+mn-lt"/>
          <a:ea typeface="+mn-ea"/>
          <a:cs typeface="+mn-cs"/>
        </a:defRPr>
      </a:lvl4pPr>
      <a:lvl5pPr marL="3657783" algn="l" defTabSz="914445" rtl="0" eaLnBrk="1" latinLnBrk="0" hangingPunct="1">
        <a:defRPr sz="3600" kern="1200">
          <a:solidFill>
            <a:schemeClr val="tx1"/>
          </a:solidFill>
          <a:latin typeface="+mn-lt"/>
          <a:ea typeface="+mn-ea"/>
          <a:cs typeface="+mn-cs"/>
        </a:defRPr>
      </a:lvl5pPr>
      <a:lvl6pPr marL="4572228" algn="l" defTabSz="914445" rtl="0" eaLnBrk="1" latinLnBrk="0" hangingPunct="1">
        <a:defRPr sz="3600" kern="1200">
          <a:solidFill>
            <a:schemeClr val="tx1"/>
          </a:solidFill>
          <a:latin typeface="+mn-lt"/>
          <a:ea typeface="+mn-ea"/>
          <a:cs typeface="+mn-cs"/>
        </a:defRPr>
      </a:lvl6pPr>
      <a:lvl7pPr marL="5486675" algn="l" defTabSz="914445" rtl="0" eaLnBrk="1" latinLnBrk="0" hangingPunct="1">
        <a:defRPr sz="3600" kern="1200">
          <a:solidFill>
            <a:schemeClr val="tx1"/>
          </a:solidFill>
          <a:latin typeface="+mn-lt"/>
          <a:ea typeface="+mn-ea"/>
          <a:cs typeface="+mn-cs"/>
        </a:defRPr>
      </a:lvl7pPr>
      <a:lvl8pPr marL="6401120" algn="l" defTabSz="914445" rtl="0" eaLnBrk="1" latinLnBrk="0" hangingPunct="1">
        <a:defRPr sz="3600" kern="1200">
          <a:solidFill>
            <a:schemeClr val="tx1"/>
          </a:solidFill>
          <a:latin typeface="+mn-lt"/>
          <a:ea typeface="+mn-ea"/>
          <a:cs typeface="+mn-cs"/>
        </a:defRPr>
      </a:lvl8pPr>
      <a:lvl9pPr marL="7315566" algn="l" defTabSz="91444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8288000" cy="10287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2" name="Title Placeholder 1"/>
          <p:cNvSpPr>
            <a:spLocks noGrp="1"/>
          </p:cNvSpPr>
          <p:nvPr>
            <p:ph type="title"/>
          </p:nvPr>
        </p:nvSpPr>
        <p:spPr>
          <a:xfrm>
            <a:off x="602642" y="536598"/>
            <a:ext cx="17082716" cy="892552"/>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914400" y="2234467"/>
            <a:ext cx="16459200" cy="402571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502" y="9731590"/>
            <a:ext cx="831900" cy="547688"/>
          </a:xfrm>
          <a:prstGeom prst="rect">
            <a:avLst/>
          </a:prstGeom>
        </p:spPr>
        <p:txBody>
          <a:bodyPr vert="horz" lIns="91440" tIns="45720" rIns="91440" bIns="45720" rtlCol="0" anchor="ctr"/>
          <a:lstStyle>
            <a:lvl1pPr algn="l">
              <a:defRPr sz="2000">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3284343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lgn="ctr" defTabSz="914400" rtl="0" eaLnBrk="1" latinLnBrk="0" hangingPunct="1">
        <a:spcBef>
          <a:spcPct val="0"/>
        </a:spcBef>
        <a:buNone/>
        <a:defRPr sz="5200" kern="1200">
          <a:solidFill>
            <a:srgbClr val="3F6282"/>
          </a:solidFill>
          <a:latin typeface="Helvetica"/>
          <a:ea typeface="+mj-ea"/>
          <a:cs typeface="Helvetica"/>
        </a:defRPr>
      </a:lvl1pPr>
    </p:titleStyle>
    <p:bodyStyle>
      <a:lvl1pPr marL="685800" indent="-685800" algn="l" defTabSz="914400" rtl="0" eaLnBrk="1" latinLnBrk="0" hangingPunct="1">
        <a:spcBef>
          <a:spcPct val="20000"/>
        </a:spcBef>
        <a:buFont typeface="Arial"/>
        <a:buChar char="•"/>
        <a:defRPr sz="4800" kern="1200">
          <a:solidFill>
            <a:schemeClr val="tx1"/>
          </a:solidFill>
          <a:latin typeface="Helvetica"/>
          <a:ea typeface="+mn-ea"/>
          <a:cs typeface="Helvetica"/>
        </a:defRPr>
      </a:lvl1pPr>
      <a:lvl2pPr marL="1485900" indent="-571500" algn="l" defTabSz="914400" rtl="0" eaLnBrk="1" latinLnBrk="0" hangingPunct="1">
        <a:spcBef>
          <a:spcPct val="20000"/>
        </a:spcBef>
        <a:buFont typeface="Arial"/>
        <a:buChar char="–"/>
        <a:defRPr sz="4000" kern="1200">
          <a:solidFill>
            <a:schemeClr val="tx1"/>
          </a:solidFill>
          <a:latin typeface="Helvetica"/>
          <a:ea typeface="+mn-ea"/>
          <a:cs typeface="Helvetica"/>
        </a:defRPr>
      </a:lvl2pPr>
      <a:lvl3pPr marL="2286000" indent="-457200" algn="l" defTabSz="914400" rtl="0" eaLnBrk="1" latinLnBrk="0" hangingPunct="1">
        <a:spcBef>
          <a:spcPct val="20000"/>
        </a:spcBef>
        <a:buFont typeface="Arial"/>
        <a:buChar char="•"/>
        <a:defRPr sz="4800" kern="1200">
          <a:solidFill>
            <a:schemeClr val="tx1"/>
          </a:solidFill>
          <a:latin typeface="Helvetica"/>
          <a:ea typeface="+mn-ea"/>
          <a:cs typeface="Helvetica"/>
        </a:defRPr>
      </a:lvl3pPr>
      <a:lvl4pPr marL="3200400" indent="-457200" algn="l" defTabSz="914400" rtl="0" eaLnBrk="1" latinLnBrk="0" hangingPunct="1">
        <a:spcBef>
          <a:spcPct val="20000"/>
        </a:spcBef>
        <a:buFont typeface="Arial"/>
        <a:buChar char="–"/>
        <a:defRPr sz="4000" kern="1200">
          <a:solidFill>
            <a:schemeClr val="tx1"/>
          </a:solidFill>
          <a:latin typeface="Helvetica"/>
          <a:ea typeface="+mn-ea"/>
          <a:cs typeface="Helvetica"/>
        </a:defRPr>
      </a:lvl4pPr>
      <a:lvl5pPr marL="4114800" indent="-457200" algn="l" defTabSz="914400" rtl="0" eaLnBrk="1" latinLnBrk="0" hangingPunct="1">
        <a:spcBef>
          <a:spcPct val="20000"/>
        </a:spcBef>
        <a:buFont typeface="Arial"/>
        <a:buChar char="»"/>
        <a:defRPr sz="4000" kern="1200">
          <a:solidFill>
            <a:schemeClr val="tx1"/>
          </a:solidFill>
          <a:latin typeface="Helvetica"/>
          <a:ea typeface="+mn-ea"/>
          <a:cs typeface="Helvetica"/>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sv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20335" cy="10287000"/>
          </a:xfrm>
          <a:prstGeom prst="rect">
            <a:avLst/>
          </a:prstGeom>
          <a:solidFill>
            <a:srgbClr val="686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E9CD58-17CF-E55F-E9CA-2199EFA5B13B}"/>
              </a:ext>
            </a:extLst>
          </p:cNvPr>
          <p:cNvSpPr txBox="1"/>
          <p:nvPr/>
        </p:nvSpPr>
        <p:spPr>
          <a:xfrm>
            <a:off x="960120" y="3111544"/>
            <a:ext cx="4128531" cy="406391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900" kern="1200">
                <a:solidFill>
                  <a:srgbClr val="FFFFFF"/>
                </a:solidFill>
                <a:latin typeface="+mj-lt"/>
                <a:ea typeface="+mj-ea"/>
                <a:cs typeface="+mj-cs"/>
              </a:rPr>
              <a:t>AGENCY OVERVIEW</a:t>
            </a:r>
          </a:p>
        </p:txBody>
      </p:sp>
      <p:pic>
        <p:nvPicPr>
          <p:cNvPr id="3" name="Picture 2" descr="A logo on a green background&#10;&#10;AI-generated content may be incorrect.">
            <a:extLst>
              <a:ext uri="{FF2B5EF4-FFF2-40B4-BE49-F238E27FC236}">
                <a16:creationId xmlns:a16="http://schemas.microsoft.com/office/drawing/2014/main" id="{213A15BB-3907-27A2-5BF7-CB27E04BE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809" y="1442718"/>
            <a:ext cx="7396480" cy="73964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D50AB3-DBCA-1FE0-2C9E-7F5A06D17D59}"/>
              </a:ext>
            </a:extLst>
          </p:cNvPr>
          <p:cNvGrpSpPr/>
          <p:nvPr/>
        </p:nvGrpSpPr>
        <p:grpSpPr>
          <a:xfrm>
            <a:off x="3733003" y="1390412"/>
            <a:ext cx="4751981" cy="7231613"/>
            <a:chOff x="3200752" y="749864"/>
            <a:chExt cx="2743200" cy="3620247"/>
          </a:xfrm>
        </p:grpSpPr>
        <p:sp>
          <p:nvSpPr>
            <p:cNvPr id="25" name="TextBox 24">
              <a:extLst>
                <a:ext uri="{FF2B5EF4-FFF2-40B4-BE49-F238E27FC236}">
                  <a16:creationId xmlns:a16="http://schemas.microsoft.com/office/drawing/2014/main" id="{9B0B4B5B-ED33-4223-CAC3-6D2DA162C851}"/>
                </a:ext>
              </a:extLst>
            </p:cNvPr>
            <p:cNvSpPr txBox="1"/>
            <p:nvPr/>
          </p:nvSpPr>
          <p:spPr>
            <a:xfrm>
              <a:off x="3200752" y="2578112"/>
              <a:ext cx="2743200" cy="457200"/>
            </a:xfrm>
            <a:prstGeom prst="rect">
              <a:avLst/>
            </a:prstGeom>
            <a:noFill/>
          </p:spPr>
          <p:txBody>
            <a:bodyPr wrap="square" rtlCol="0" anchor="ctr" anchorCtr="0">
              <a:noAutofit/>
            </a:bodyPr>
            <a:lstStyle/>
            <a:p>
              <a:pPr algn="ctr" defTabSz="914378">
                <a:spcAft>
                  <a:spcPts val="1200"/>
                </a:spcAft>
              </a:pPr>
              <a:r>
                <a:rPr lang="en-US" sz="3200" b="1" dirty="0">
                  <a:solidFill>
                    <a:prstClr val="white"/>
                  </a:solidFill>
                  <a:latin typeface="Helvetica" pitchFamily="2" charset="0"/>
                </a:rPr>
                <a:t>Terra Burns</a:t>
              </a:r>
              <a:endParaRPr lang="en-US" sz="3200" b="1" dirty="0">
                <a:solidFill>
                  <a:prstClr val="white"/>
                </a:solidFill>
                <a:latin typeface="Helvetica" pitchFamily="2" charset="0"/>
                <a:cs typeface="Helvetica"/>
              </a:endParaRPr>
            </a:p>
          </p:txBody>
        </p:sp>
        <p:sp>
          <p:nvSpPr>
            <p:cNvPr id="28" name="Content Placeholder 2">
              <a:extLst>
                <a:ext uri="{FF2B5EF4-FFF2-40B4-BE49-F238E27FC236}">
                  <a16:creationId xmlns:a16="http://schemas.microsoft.com/office/drawing/2014/main" id="{E65862CA-476A-9802-D454-13A5F8DE99D6}"/>
                </a:ext>
              </a:extLst>
            </p:cNvPr>
            <p:cNvSpPr txBox="1">
              <a:spLocks/>
            </p:cNvSpPr>
            <p:nvPr/>
          </p:nvSpPr>
          <p:spPr>
            <a:xfrm>
              <a:off x="3200752"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378">
                <a:lnSpc>
                  <a:spcPct val="70000"/>
                </a:lnSpc>
                <a:buNone/>
              </a:pPr>
              <a:r>
                <a:rPr lang="en-US" sz="2801" dirty="0">
                  <a:solidFill>
                    <a:prstClr val="white"/>
                  </a:solidFill>
                </a:rPr>
                <a:t>Chicago, IL</a:t>
              </a:r>
            </a:p>
            <a:p>
              <a:pPr marL="0" indent="0" algn="ctr" defTabSz="914378">
                <a:lnSpc>
                  <a:spcPct val="70000"/>
                </a:lnSpc>
                <a:buNone/>
              </a:pPr>
              <a:r>
                <a:rPr lang="en-US" sz="2801" dirty="0">
                  <a:solidFill>
                    <a:prstClr val="white"/>
                  </a:solidFill>
                </a:rPr>
                <a:t>Social Worker</a:t>
              </a:r>
            </a:p>
          </p:txBody>
        </p:sp>
        <p:grpSp>
          <p:nvGrpSpPr>
            <p:cNvPr id="29" name="Group 28">
              <a:extLst>
                <a:ext uri="{FF2B5EF4-FFF2-40B4-BE49-F238E27FC236}">
                  <a16:creationId xmlns:a16="http://schemas.microsoft.com/office/drawing/2014/main" id="{63CBEECD-060A-AE8E-7509-69FD7109617A}"/>
                </a:ext>
              </a:extLst>
            </p:cNvPr>
            <p:cNvGrpSpPr/>
            <p:nvPr/>
          </p:nvGrpSpPr>
          <p:grpSpPr>
            <a:xfrm>
              <a:off x="3657630" y="3497238"/>
              <a:ext cx="2115459" cy="872873"/>
              <a:chOff x="918451" y="3478750"/>
              <a:chExt cx="2115459" cy="956081"/>
            </a:xfrm>
          </p:grpSpPr>
          <p:sp>
            <p:nvSpPr>
              <p:cNvPr id="34" name="Content Placeholder 2">
                <a:extLst>
                  <a:ext uri="{FF2B5EF4-FFF2-40B4-BE49-F238E27FC236}">
                    <a16:creationId xmlns:a16="http://schemas.microsoft.com/office/drawing/2014/main" id="{2D42BADE-FAF3-3F9A-3073-CF352926DEC1}"/>
                  </a:ext>
                </a:extLst>
              </p:cNvPr>
              <p:cNvSpPr txBox="1">
                <a:spLocks/>
              </p:cNvSpPr>
              <p:nvPr/>
            </p:nvSpPr>
            <p:spPr>
              <a:xfrm>
                <a:off x="919094" y="3478750"/>
                <a:ext cx="2114816" cy="499610"/>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378">
                  <a:buNone/>
                </a:pPr>
                <a:r>
                  <a:rPr lang="en-US" sz="2400" b="1" dirty="0">
                    <a:solidFill>
                      <a:prstClr val="white"/>
                    </a:solidFill>
                  </a:rPr>
                  <a:t>Average Monthly Cash</a:t>
                </a:r>
              </a:p>
            </p:txBody>
          </p:sp>
          <p:sp>
            <p:nvSpPr>
              <p:cNvPr id="35" name="Rectangle 34">
                <a:extLst>
                  <a:ext uri="{FF2B5EF4-FFF2-40B4-BE49-F238E27FC236}">
                    <a16:creationId xmlns:a16="http://schemas.microsoft.com/office/drawing/2014/main" id="{7A5C399E-71C3-E9E1-8A32-CB33C6FBC37D}"/>
                  </a:ext>
                </a:extLst>
              </p:cNvPr>
              <p:cNvSpPr/>
              <p:nvPr/>
            </p:nvSpPr>
            <p:spPr>
              <a:xfrm>
                <a:off x="918451" y="3979166"/>
                <a:ext cx="2114815" cy="455665"/>
              </a:xfrm>
              <a:prstGeom prst="rect">
                <a:avLst/>
              </a:prstGeom>
              <a:solidFill>
                <a:srgbClr val="BE0004"/>
              </a:solidFill>
              <a:ln>
                <a:solidFill>
                  <a:srgbClr val="FFFFFF"/>
                </a:solidFill>
              </a:ln>
            </p:spPr>
            <p:txBody>
              <a:bodyPr wrap="square" anchor="ctr" anchorCtr="0">
                <a:spAutoFit/>
              </a:bodyPr>
              <a:lstStyle/>
              <a:p>
                <a:pPr algn="ctr" defTabSz="914378"/>
                <a:r>
                  <a:rPr lang="en-US" sz="4800" b="1" dirty="0">
                    <a:solidFill>
                      <a:prstClr val="white"/>
                    </a:solidFill>
                    <a:latin typeface="Helvetica"/>
                    <a:cs typeface="Helvetica"/>
                  </a:rPr>
                  <a:t>$2,646</a:t>
                </a:r>
              </a:p>
            </p:txBody>
          </p:sp>
        </p:grpSp>
        <p:pic>
          <p:nvPicPr>
            <p:cNvPr id="31" name="Picture 30">
              <a:extLst>
                <a:ext uri="{FF2B5EF4-FFF2-40B4-BE49-F238E27FC236}">
                  <a16:creationId xmlns:a16="http://schemas.microsoft.com/office/drawing/2014/main" id="{350AF5D3-60BE-0FC1-5AC5-6DD257435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505" y="749864"/>
              <a:ext cx="1949940" cy="1720191"/>
            </a:xfrm>
            <a:prstGeom prst="ellipse">
              <a:avLst/>
            </a:prstGeom>
            <a:effectLst>
              <a:outerShdw blurRad="50800" dist="38100" dir="2700000" algn="tl" rotWithShape="0">
                <a:prstClr val="black">
                  <a:alpha val="40000"/>
                </a:prstClr>
              </a:outerShdw>
            </a:effectLst>
          </p:spPr>
        </p:pic>
      </p:grpSp>
      <p:sp>
        <p:nvSpPr>
          <p:cNvPr id="11" name="Slide Number Placeholder 10"/>
          <p:cNvSpPr>
            <a:spLocks noGrp="1"/>
          </p:cNvSpPr>
          <p:nvPr>
            <p:ph type="sldNum" sz="quarter" idx="12"/>
          </p:nvPr>
        </p:nvSpPr>
        <p:spPr/>
        <p:txBody>
          <a:bodyPr/>
          <a:lstStyle/>
          <a:p>
            <a:pPr defTabSz="914378"/>
            <a:fld id="{0FA17902-E6C7-4548-816F-3C750E8578FA}" type="slidenum">
              <a:rPr lang="en-US">
                <a:solidFill>
                  <a:prstClr val="white">
                    <a:lumMod val="65000"/>
                  </a:prstClr>
                </a:solidFill>
              </a:rPr>
              <a:pPr defTabSz="914378"/>
              <a:t>10</a:t>
            </a:fld>
            <a:endParaRPr lang="en-US">
              <a:solidFill>
                <a:prstClr val="white">
                  <a:lumMod val="65000"/>
                </a:prstClr>
              </a:solidFill>
            </a:endParaRPr>
          </a:p>
        </p:txBody>
      </p:sp>
      <p:sp>
        <p:nvSpPr>
          <p:cNvPr id="12" name="Title 1"/>
          <p:cNvSpPr txBox="1">
            <a:spLocks/>
          </p:cNvSpPr>
          <p:nvPr/>
        </p:nvSpPr>
        <p:spPr>
          <a:xfrm>
            <a:off x="-282426" y="-142114"/>
            <a:ext cx="18237203" cy="1463675"/>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defTabSz="914378">
              <a:tabLst>
                <a:tab pos="4921004" algn="l"/>
              </a:tabLst>
            </a:pPr>
            <a:r>
              <a:rPr lang="en-US" sz="5600" dirty="0">
                <a:solidFill>
                  <a:srgbClr val="FFFFFF"/>
                </a:solidFill>
                <a:ea typeface="MS PGothic" charset="0"/>
              </a:rPr>
              <a:t> </a:t>
            </a:r>
            <a:r>
              <a:rPr lang="en-US" sz="8100" b="1" dirty="0">
                <a:solidFill>
                  <a:srgbClr val="FFFFFF"/>
                </a:solidFill>
                <a:ea typeface="MS PGothic" charset="0"/>
              </a:rPr>
              <a:t>Opportunities For All</a:t>
            </a:r>
          </a:p>
        </p:txBody>
      </p:sp>
      <p:grpSp>
        <p:nvGrpSpPr>
          <p:cNvPr id="19" name="Group 18">
            <a:extLst>
              <a:ext uri="{FF2B5EF4-FFF2-40B4-BE49-F238E27FC236}">
                <a16:creationId xmlns:a16="http://schemas.microsoft.com/office/drawing/2014/main" id="{F794197D-D314-F85C-1884-0F0D433C72DB}"/>
              </a:ext>
            </a:extLst>
          </p:cNvPr>
          <p:cNvGrpSpPr/>
          <p:nvPr/>
        </p:nvGrpSpPr>
        <p:grpSpPr>
          <a:xfrm>
            <a:off x="8302082" y="1631345"/>
            <a:ext cx="5396421" cy="7001902"/>
            <a:chOff x="5946774" y="761027"/>
            <a:chExt cx="2743200" cy="3615325"/>
          </a:xfrm>
        </p:grpSpPr>
        <p:sp>
          <p:nvSpPr>
            <p:cNvPr id="27" name="TextBox 26"/>
            <p:cNvSpPr txBox="1"/>
            <p:nvPr/>
          </p:nvSpPr>
          <p:spPr>
            <a:xfrm>
              <a:off x="5946774" y="2577665"/>
              <a:ext cx="2743200" cy="457200"/>
            </a:xfrm>
            <a:prstGeom prst="rect">
              <a:avLst/>
            </a:prstGeom>
            <a:noFill/>
          </p:spPr>
          <p:txBody>
            <a:bodyPr wrap="square" rtlCol="0" anchor="ctr" anchorCtr="0">
              <a:noAutofit/>
            </a:bodyPr>
            <a:lstStyle/>
            <a:p>
              <a:pPr algn="ctr" defTabSz="914378"/>
              <a:r>
                <a:rPr lang="en-US" sz="3200" b="1" dirty="0">
                  <a:solidFill>
                    <a:prstClr val="white"/>
                  </a:solidFill>
                  <a:latin typeface="Helvetica" pitchFamily="2" charset="0"/>
                </a:rPr>
                <a:t>Jason Guillory</a:t>
              </a:r>
            </a:p>
          </p:txBody>
        </p:sp>
        <p:pic>
          <p:nvPicPr>
            <p:cNvPr id="6" name="Picture 5">
              <a:extLst>
                <a:ext uri="{FF2B5EF4-FFF2-40B4-BE49-F238E27FC236}">
                  <a16:creationId xmlns:a16="http://schemas.microsoft.com/office/drawing/2014/main" id="{996CCAE6-84DF-16E8-E242-3244F200A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0836" y="761027"/>
              <a:ext cx="1717078" cy="1747259"/>
            </a:xfrm>
            <a:prstGeom prst="ellipse">
              <a:avLst/>
            </a:prstGeom>
            <a:effectLst>
              <a:outerShdw blurRad="50800" dist="50800" dir="2700000" algn="tl" rotWithShape="0">
                <a:prstClr val="black">
                  <a:alpha val="40000"/>
                </a:prstClr>
              </a:outerShdw>
            </a:effectLst>
          </p:spPr>
        </p:pic>
        <p:sp>
          <p:nvSpPr>
            <p:cNvPr id="26" name="Content Placeholder 2"/>
            <p:cNvSpPr txBox="1">
              <a:spLocks/>
            </p:cNvSpPr>
            <p:nvPr/>
          </p:nvSpPr>
          <p:spPr>
            <a:xfrm>
              <a:off x="6081539" y="3001962"/>
              <a:ext cx="2467785"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378">
                <a:lnSpc>
                  <a:spcPct val="70000"/>
                </a:lnSpc>
                <a:spcBef>
                  <a:spcPts val="672"/>
                </a:spcBef>
                <a:buNone/>
              </a:pPr>
              <a:r>
                <a:rPr lang="en-US" sz="2801" dirty="0">
                  <a:solidFill>
                    <a:prstClr val="white"/>
                  </a:solidFill>
                </a:rPr>
                <a:t>Houston, TX</a:t>
              </a:r>
            </a:p>
            <a:p>
              <a:pPr marL="0" indent="0" algn="ctr" defTabSz="914378">
                <a:lnSpc>
                  <a:spcPct val="70000"/>
                </a:lnSpc>
                <a:spcBef>
                  <a:spcPts val="672"/>
                </a:spcBef>
                <a:buNone/>
              </a:pPr>
              <a:r>
                <a:rPr lang="en-US" sz="2801" dirty="0">
                  <a:solidFill>
                    <a:prstClr val="white"/>
                  </a:solidFill>
                </a:rPr>
                <a:t>Project Manager &amp; Engineer</a:t>
              </a:r>
            </a:p>
          </p:txBody>
        </p:sp>
        <p:grpSp>
          <p:nvGrpSpPr>
            <p:cNvPr id="32" name="Group 31">
              <a:extLst>
                <a:ext uri="{FF2B5EF4-FFF2-40B4-BE49-F238E27FC236}">
                  <a16:creationId xmlns:a16="http://schemas.microsoft.com/office/drawing/2014/main" id="{742F93FF-D0A0-46BB-9191-A73EB9D9A60D}"/>
                </a:ext>
              </a:extLst>
            </p:cNvPr>
            <p:cNvGrpSpPr/>
            <p:nvPr/>
          </p:nvGrpSpPr>
          <p:grpSpPr>
            <a:xfrm>
              <a:off x="6405229" y="3494713"/>
              <a:ext cx="1829465" cy="881639"/>
              <a:chOff x="6411222" y="3475747"/>
              <a:chExt cx="1829465" cy="964328"/>
            </a:xfrm>
          </p:grpSpPr>
          <p:sp>
            <p:nvSpPr>
              <p:cNvPr id="33" name="Rectangle 32"/>
              <p:cNvSpPr/>
              <p:nvPr/>
            </p:nvSpPr>
            <p:spPr>
              <a:xfrm>
                <a:off x="6411222" y="3970759"/>
                <a:ext cx="1828799" cy="469316"/>
              </a:xfrm>
              <a:prstGeom prst="rect">
                <a:avLst/>
              </a:prstGeom>
              <a:solidFill>
                <a:srgbClr val="BE0004"/>
              </a:solidFill>
              <a:ln>
                <a:solidFill>
                  <a:srgbClr val="FFFFFF"/>
                </a:solidFill>
              </a:ln>
            </p:spPr>
            <p:txBody>
              <a:bodyPr wrap="square" anchor="ctr" anchorCtr="0">
                <a:spAutoFit/>
              </a:bodyPr>
              <a:lstStyle/>
              <a:p>
                <a:pPr algn="ctr" defTabSz="914378"/>
                <a:r>
                  <a:rPr lang="en-US" sz="4800" b="1" dirty="0">
                    <a:solidFill>
                      <a:prstClr val="white"/>
                    </a:solidFill>
                    <a:latin typeface="Helvetica"/>
                    <a:cs typeface="Helvetica"/>
                  </a:rPr>
                  <a:t>$2,683</a:t>
                </a:r>
              </a:p>
            </p:txBody>
          </p:sp>
          <p:sp>
            <p:nvSpPr>
              <p:cNvPr id="44" name="Content Placeholder 2"/>
              <p:cNvSpPr txBox="1">
                <a:spLocks/>
              </p:cNvSpPr>
              <p:nvPr/>
            </p:nvSpPr>
            <p:spPr>
              <a:xfrm>
                <a:off x="6411887" y="3475747"/>
                <a:ext cx="1828800" cy="504446"/>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378">
                  <a:buNone/>
                </a:pPr>
                <a:r>
                  <a:rPr lang="en-US" sz="2400" b="1" dirty="0">
                    <a:solidFill>
                      <a:prstClr val="white"/>
                    </a:solidFill>
                  </a:rPr>
                  <a:t>Average Monthly Cash</a:t>
                </a:r>
              </a:p>
            </p:txBody>
          </p:sp>
        </p:grpSp>
      </p:grpSp>
      <p:sp>
        <p:nvSpPr>
          <p:cNvPr id="23" name="TextBox 22"/>
          <p:cNvSpPr txBox="1"/>
          <p:nvPr/>
        </p:nvSpPr>
        <p:spPr>
          <a:xfrm>
            <a:off x="1414368" y="8985198"/>
            <a:ext cx="15459264" cy="938719"/>
          </a:xfrm>
          <a:prstGeom prst="rect">
            <a:avLst/>
          </a:prstGeom>
          <a:noFill/>
        </p:spPr>
        <p:txBody>
          <a:bodyPr wrap="square" rtlCol="0">
            <a:spAutoFit/>
          </a:bodyPr>
          <a:lstStyle/>
          <a:p>
            <a:pPr algn="ctr" defTabSz="914378">
              <a:lnSpc>
                <a:spcPts val="2201"/>
              </a:lnSpc>
            </a:pPr>
            <a:r>
              <a:rPr lang="en-US" sz="2000" kern="1000" dirty="0">
                <a:solidFill>
                  <a:prstClr val="white">
                    <a:lumMod val="95000"/>
                  </a:prstClr>
                </a:solidFill>
                <a:latin typeface="Arial Narrow"/>
                <a:cs typeface="Arial Narrow"/>
              </a:rPr>
              <a:t>Monthly average is based on twelve-month total cash as of February 2024. From January 1 through December 31, 2023, Primerica paid cash flow to its </a:t>
            </a:r>
            <a:br>
              <a:rPr lang="en-US" sz="2000" kern="1000" dirty="0">
                <a:solidFill>
                  <a:prstClr val="white">
                    <a:lumMod val="95000"/>
                  </a:prstClr>
                </a:solidFill>
                <a:latin typeface="Arial Narrow"/>
                <a:cs typeface="Arial Narrow"/>
              </a:rPr>
            </a:br>
            <a:r>
              <a:rPr lang="en-US" sz="2000" kern="1000" dirty="0">
                <a:solidFill>
                  <a:prstClr val="white">
                    <a:lumMod val="95000"/>
                  </a:prstClr>
                </a:solidFill>
                <a:latin typeface="Arial Narrow"/>
                <a:cs typeface="Arial Narrow"/>
              </a:rPr>
              <a:t>North American sales force at an average of $7,185, which includes commissions paid on all lines of business to life licensed representatives. Figures include U.S. and Canadian dollars remaining in the local currency earned by the representative, not adjusted for exchange rates. </a:t>
            </a:r>
          </a:p>
        </p:txBody>
      </p:sp>
      <p:grpSp>
        <p:nvGrpSpPr>
          <p:cNvPr id="17" name="Group 16">
            <a:extLst>
              <a:ext uri="{FF2B5EF4-FFF2-40B4-BE49-F238E27FC236}">
                <a16:creationId xmlns:a16="http://schemas.microsoft.com/office/drawing/2014/main" id="{C59FC302-2192-3D7F-A027-3ECAE027E5AF}"/>
              </a:ext>
            </a:extLst>
          </p:cNvPr>
          <p:cNvGrpSpPr/>
          <p:nvPr/>
        </p:nvGrpSpPr>
        <p:grpSpPr>
          <a:xfrm>
            <a:off x="-556470" y="1544003"/>
            <a:ext cx="5074602" cy="7077485"/>
            <a:chOff x="464634" y="748044"/>
            <a:chExt cx="2743200" cy="3626296"/>
          </a:xfrm>
        </p:grpSpPr>
        <p:sp>
          <p:nvSpPr>
            <p:cNvPr id="40" name="Content Placeholder 2">
              <a:extLst>
                <a:ext uri="{FF2B5EF4-FFF2-40B4-BE49-F238E27FC236}">
                  <a16:creationId xmlns:a16="http://schemas.microsoft.com/office/drawing/2014/main" id="{AB968A6C-E08E-9447-8277-90FE383A6EA1}"/>
                </a:ext>
              </a:extLst>
            </p:cNvPr>
            <p:cNvSpPr txBox="1">
              <a:spLocks/>
            </p:cNvSpPr>
            <p:nvPr/>
          </p:nvSpPr>
          <p:spPr>
            <a:xfrm>
              <a:off x="464634"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378">
                <a:lnSpc>
                  <a:spcPct val="70000"/>
                </a:lnSpc>
                <a:buNone/>
              </a:pPr>
              <a:r>
                <a:rPr lang="en-US" sz="2801" dirty="0">
                  <a:solidFill>
                    <a:prstClr val="white"/>
                  </a:solidFill>
                </a:rPr>
                <a:t>Denver, CO</a:t>
              </a:r>
            </a:p>
            <a:p>
              <a:pPr marL="0" indent="0" algn="ctr" defTabSz="914378">
                <a:lnSpc>
                  <a:spcPct val="70000"/>
                </a:lnSpc>
                <a:buNone/>
              </a:pPr>
              <a:r>
                <a:rPr lang="en-US" sz="2801" dirty="0">
                  <a:solidFill>
                    <a:prstClr val="white"/>
                  </a:solidFill>
                </a:rPr>
                <a:t>Sales Associate</a:t>
              </a:r>
            </a:p>
          </p:txBody>
        </p:sp>
        <p:sp>
          <p:nvSpPr>
            <p:cNvPr id="41" name="TextBox 40">
              <a:extLst>
                <a:ext uri="{FF2B5EF4-FFF2-40B4-BE49-F238E27FC236}">
                  <a16:creationId xmlns:a16="http://schemas.microsoft.com/office/drawing/2014/main" id="{AF9A3FA7-E060-DD46-9C7A-2FEC7683ECED}"/>
                </a:ext>
              </a:extLst>
            </p:cNvPr>
            <p:cNvSpPr txBox="1"/>
            <p:nvPr/>
          </p:nvSpPr>
          <p:spPr>
            <a:xfrm>
              <a:off x="464634" y="2578112"/>
              <a:ext cx="2743200" cy="457200"/>
            </a:xfrm>
            <a:prstGeom prst="rect">
              <a:avLst/>
            </a:prstGeom>
            <a:noFill/>
          </p:spPr>
          <p:txBody>
            <a:bodyPr wrap="square" rtlCol="0" anchor="ctr" anchorCtr="0">
              <a:noAutofit/>
            </a:bodyPr>
            <a:lstStyle/>
            <a:p>
              <a:pPr algn="ctr" defTabSz="914378">
                <a:spcAft>
                  <a:spcPts val="1200"/>
                </a:spcAft>
              </a:pPr>
              <a:r>
                <a:rPr lang="en-US" sz="3200" b="1" dirty="0">
                  <a:solidFill>
                    <a:prstClr val="white"/>
                  </a:solidFill>
                  <a:latin typeface="Helvetica"/>
                  <a:cs typeface="Helvetica"/>
                </a:rPr>
                <a:t>Mia &amp; Angel Gomez</a:t>
              </a:r>
            </a:p>
          </p:txBody>
        </p:sp>
        <p:pic>
          <p:nvPicPr>
            <p:cNvPr id="42" name="Picture 41">
              <a:extLst>
                <a:ext uri="{FF2B5EF4-FFF2-40B4-BE49-F238E27FC236}">
                  <a16:creationId xmlns:a16="http://schemas.microsoft.com/office/drawing/2014/main" id="{D184E2B3-24B1-4B48-8EC4-547B952DD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0" y="748044"/>
              <a:ext cx="1763808" cy="1703538"/>
            </a:xfrm>
            <a:prstGeom prst="ellipse">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95133F2F-A066-3F4E-A090-71DF014DE2B0}"/>
                </a:ext>
              </a:extLst>
            </p:cNvPr>
            <p:cNvGrpSpPr/>
            <p:nvPr/>
          </p:nvGrpSpPr>
          <p:grpSpPr>
            <a:xfrm>
              <a:off x="921209" y="3497234"/>
              <a:ext cx="1981614" cy="877106"/>
              <a:chOff x="3662274" y="3478957"/>
              <a:chExt cx="1981614" cy="957723"/>
            </a:xfrm>
          </p:grpSpPr>
          <p:sp>
            <p:nvSpPr>
              <p:cNvPr id="46" name="Rectangle 45">
                <a:extLst>
                  <a:ext uri="{FF2B5EF4-FFF2-40B4-BE49-F238E27FC236}">
                    <a16:creationId xmlns:a16="http://schemas.microsoft.com/office/drawing/2014/main" id="{53CA4E3F-EE29-AD46-A782-2BDBC5447E07}"/>
                  </a:ext>
                </a:extLst>
              </p:cNvPr>
              <p:cNvSpPr/>
              <p:nvPr/>
            </p:nvSpPr>
            <p:spPr>
              <a:xfrm>
                <a:off x="3662274" y="3971767"/>
                <a:ext cx="1980363" cy="464913"/>
              </a:xfrm>
              <a:prstGeom prst="rect">
                <a:avLst/>
              </a:prstGeom>
              <a:solidFill>
                <a:srgbClr val="BE0004"/>
              </a:solidFill>
              <a:ln>
                <a:solidFill>
                  <a:srgbClr val="FFFFFF"/>
                </a:solidFill>
              </a:ln>
            </p:spPr>
            <p:txBody>
              <a:bodyPr wrap="square" anchor="ctr" anchorCtr="0">
                <a:spAutoFit/>
              </a:bodyPr>
              <a:lstStyle/>
              <a:p>
                <a:pPr algn="ctr" defTabSz="914378"/>
                <a:r>
                  <a:rPr lang="en-US" sz="4800" b="1" dirty="0">
                    <a:solidFill>
                      <a:prstClr val="white"/>
                    </a:solidFill>
                    <a:latin typeface="Helvetica"/>
                    <a:cs typeface="Helvetica"/>
                  </a:rPr>
                  <a:t>$1,020</a:t>
                </a:r>
              </a:p>
            </p:txBody>
          </p:sp>
          <p:sp>
            <p:nvSpPr>
              <p:cNvPr id="47" name="Content Placeholder 2">
                <a:extLst>
                  <a:ext uri="{FF2B5EF4-FFF2-40B4-BE49-F238E27FC236}">
                    <a16:creationId xmlns:a16="http://schemas.microsoft.com/office/drawing/2014/main" id="{B6BFAEA3-3981-FF4D-9244-22424662FB04}"/>
                  </a:ext>
                </a:extLst>
              </p:cNvPr>
              <p:cNvSpPr txBox="1">
                <a:spLocks/>
              </p:cNvSpPr>
              <p:nvPr/>
            </p:nvSpPr>
            <p:spPr>
              <a:xfrm>
                <a:off x="3663524" y="3478957"/>
                <a:ext cx="1980364" cy="495471"/>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378">
                  <a:buNone/>
                </a:pPr>
                <a:r>
                  <a:rPr lang="en-US" sz="2400" b="1" dirty="0">
                    <a:solidFill>
                      <a:prstClr val="white"/>
                    </a:solidFill>
                  </a:rPr>
                  <a:t> Average Monthly Cash</a:t>
                </a:r>
              </a:p>
            </p:txBody>
          </p:sp>
        </p:grpSp>
      </p:grpSp>
      <p:pic>
        <p:nvPicPr>
          <p:cNvPr id="2" name="Picture 1">
            <a:extLst>
              <a:ext uri="{FF2B5EF4-FFF2-40B4-BE49-F238E27FC236}">
                <a16:creationId xmlns:a16="http://schemas.microsoft.com/office/drawing/2014/main" id="{735393C3-F9C7-E993-492E-66E6FC318033}"/>
              </a:ext>
            </a:extLst>
          </p:cNvPr>
          <p:cNvPicPr>
            <a:picLocks noChangeAspect="1"/>
          </p:cNvPicPr>
          <p:nvPr/>
        </p:nvPicPr>
        <p:blipFill>
          <a:blip r:embed="rId6"/>
          <a:stretch>
            <a:fillRect/>
          </a:stretch>
        </p:blipFill>
        <p:spPr>
          <a:xfrm>
            <a:off x="13153570" y="1306395"/>
            <a:ext cx="5068382" cy="7567434"/>
          </a:xfrm>
          <a:prstGeom prst="rect">
            <a:avLst/>
          </a:prstGeom>
        </p:spPr>
      </p:pic>
    </p:spTree>
    <p:extLst>
      <p:ext uri="{BB962C8B-B14F-4D97-AF65-F5344CB8AC3E}">
        <p14:creationId xmlns:p14="http://schemas.microsoft.com/office/powerpoint/2010/main" val="1762901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1"/>
            <a:ext cx="18288000" cy="10287000"/>
          </a:xfrm>
          <a:custGeom>
            <a:avLst/>
            <a:gdLst/>
            <a:ahLst/>
            <a:cxnLst/>
            <a:rect l="l" t="t" r="r" b="b"/>
            <a:pathLst>
              <a:path w="18288000" h="10287000">
                <a:moveTo>
                  <a:pt x="0" y="0"/>
                </a:moveTo>
                <a:lnTo>
                  <a:pt x="18288000" y="0"/>
                </a:lnTo>
                <a:lnTo>
                  <a:pt x="18288000" y="10287001"/>
                </a:lnTo>
                <a:lnTo>
                  <a:pt x="0" y="10287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US">
              <a:solidFill>
                <a:prstClr val="black"/>
              </a:solidFill>
              <a:latin typeface="Calibri"/>
            </a:endParaRPr>
          </a:p>
        </p:txBody>
      </p:sp>
      <p:grpSp>
        <p:nvGrpSpPr>
          <p:cNvPr id="3" name="Group 3"/>
          <p:cNvGrpSpPr/>
          <p:nvPr/>
        </p:nvGrpSpPr>
        <p:grpSpPr>
          <a:xfrm>
            <a:off x="10391" y="1128881"/>
            <a:ext cx="18288000" cy="9158121"/>
            <a:chOff x="0" y="0"/>
            <a:chExt cx="24384000" cy="13827034"/>
          </a:xfrm>
        </p:grpSpPr>
        <p:sp>
          <p:nvSpPr>
            <p:cNvPr id="4" name="Freeform 4"/>
            <p:cNvSpPr/>
            <p:nvPr/>
          </p:nvSpPr>
          <p:spPr>
            <a:xfrm>
              <a:off x="0" y="0"/>
              <a:ext cx="24384000" cy="13826998"/>
            </a:xfrm>
            <a:custGeom>
              <a:avLst/>
              <a:gdLst/>
              <a:ahLst/>
              <a:cxnLst/>
              <a:rect l="l" t="t" r="r" b="b"/>
              <a:pathLst>
                <a:path w="24384000" h="13826998">
                  <a:moveTo>
                    <a:pt x="0" y="0"/>
                  </a:moveTo>
                  <a:lnTo>
                    <a:pt x="24384000" y="0"/>
                  </a:lnTo>
                  <a:lnTo>
                    <a:pt x="24384000" y="13826998"/>
                  </a:lnTo>
                  <a:lnTo>
                    <a:pt x="0" y="13826998"/>
                  </a:lnTo>
                  <a:lnTo>
                    <a:pt x="0" y="0"/>
                  </a:lnTo>
                  <a:close/>
                </a:path>
              </a:pathLst>
            </a:custGeom>
            <a:blipFill>
              <a:blip r:embed="rId4"/>
              <a:stretch>
                <a:fillRect t="-13" b="-13"/>
              </a:stretch>
            </a:blipFill>
          </p:spPr>
          <p:txBody>
            <a:bodyPr/>
            <a:lstStyle/>
            <a:p>
              <a:pPr defTabSz="914445"/>
              <a:endParaRPr lang="en-US">
                <a:solidFill>
                  <a:prstClr val="black"/>
                </a:solidFill>
                <a:latin typeface="Calibri"/>
              </a:endParaRPr>
            </a:p>
          </p:txBody>
        </p:sp>
      </p:grpSp>
      <p:grpSp>
        <p:nvGrpSpPr>
          <p:cNvPr id="5" name="Group 5"/>
          <p:cNvGrpSpPr/>
          <p:nvPr/>
        </p:nvGrpSpPr>
        <p:grpSpPr>
          <a:xfrm>
            <a:off x="7993536" y="1522664"/>
            <a:ext cx="3073437" cy="3066407"/>
            <a:chOff x="0" y="0"/>
            <a:chExt cx="4738638" cy="4727800"/>
          </a:xfrm>
        </p:grpSpPr>
        <p:sp>
          <p:nvSpPr>
            <p:cNvPr id="6" name="Freeform 6"/>
            <p:cNvSpPr/>
            <p:nvPr/>
          </p:nvSpPr>
          <p:spPr>
            <a:xfrm>
              <a:off x="0" y="0"/>
              <a:ext cx="4738624" cy="4727755"/>
            </a:xfrm>
            <a:custGeom>
              <a:avLst/>
              <a:gdLst/>
              <a:ahLst/>
              <a:cxnLst/>
              <a:rect l="l" t="t" r="r" b="b"/>
              <a:pathLst>
                <a:path w="4738624" h="4727755">
                  <a:moveTo>
                    <a:pt x="0" y="0"/>
                  </a:moveTo>
                  <a:lnTo>
                    <a:pt x="4738624" y="0"/>
                  </a:lnTo>
                  <a:lnTo>
                    <a:pt x="4738624" y="4727755"/>
                  </a:lnTo>
                  <a:lnTo>
                    <a:pt x="0" y="4727755"/>
                  </a:lnTo>
                  <a:lnTo>
                    <a:pt x="0" y="0"/>
                  </a:lnTo>
                  <a:close/>
                </a:path>
              </a:pathLst>
            </a:custGeom>
            <a:blipFill>
              <a:blip r:embed="rId5"/>
              <a:stretch>
                <a:fillRect l="-20126" t="-8610" r="-16435"/>
              </a:stretch>
            </a:blipFill>
          </p:spPr>
          <p:txBody>
            <a:bodyPr/>
            <a:lstStyle/>
            <a:p>
              <a:pPr defTabSz="914445"/>
              <a:endParaRPr lang="en-US">
                <a:solidFill>
                  <a:prstClr val="black"/>
                </a:solidFill>
                <a:latin typeface="Calibri"/>
              </a:endParaRPr>
            </a:p>
          </p:txBody>
        </p:sp>
      </p:grpSp>
      <p:grpSp>
        <p:nvGrpSpPr>
          <p:cNvPr id="7" name="Group 7"/>
          <p:cNvGrpSpPr/>
          <p:nvPr/>
        </p:nvGrpSpPr>
        <p:grpSpPr>
          <a:xfrm>
            <a:off x="4030025" y="6579547"/>
            <a:ext cx="3659886" cy="914591"/>
            <a:chOff x="0" y="0"/>
            <a:chExt cx="4879848" cy="1219455"/>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p:spPr>
          <p:txBody>
            <a:bodyPr/>
            <a:lstStyle/>
            <a:p>
              <a:pPr defTabSz="914445"/>
              <a:endParaRPr lang="en-US">
                <a:solidFill>
                  <a:prstClr val="black"/>
                </a:solidFill>
                <a:latin typeface="Calibri"/>
              </a:endParaRPr>
            </a:p>
          </p:txBody>
        </p:sp>
      </p:grpSp>
      <p:grpSp>
        <p:nvGrpSpPr>
          <p:cNvPr id="9" name="Group 9"/>
          <p:cNvGrpSpPr/>
          <p:nvPr/>
        </p:nvGrpSpPr>
        <p:grpSpPr>
          <a:xfrm>
            <a:off x="4024662" y="6539280"/>
            <a:ext cx="3162930" cy="764061"/>
            <a:chOff x="0" y="0"/>
            <a:chExt cx="4217240" cy="1018748"/>
          </a:xfrm>
        </p:grpSpPr>
        <p:sp>
          <p:nvSpPr>
            <p:cNvPr id="10" name="Freeform 10"/>
            <p:cNvSpPr/>
            <p:nvPr/>
          </p:nvSpPr>
          <p:spPr>
            <a:xfrm>
              <a:off x="0" y="0"/>
              <a:ext cx="4217240" cy="1018749"/>
            </a:xfrm>
            <a:custGeom>
              <a:avLst/>
              <a:gdLst/>
              <a:ahLst/>
              <a:cxnLst/>
              <a:rect l="l" t="t" r="r" b="b"/>
              <a:pathLst>
                <a:path w="4217240" h="1018749">
                  <a:moveTo>
                    <a:pt x="0" y="0"/>
                  </a:moveTo>
                  <a:lnTo>
                    <a:pt x="4217240" y="0"/>
                  </a:lnTo>
                  <a:lnTo>
                    <a:pt x="4217240" y="1018749"/>
                  </a:lnTo>
                  <a:lnTo>
                    <a:pt x="0" y="1018749"/>
                  </a:lnTo>
                  <a:close/>
                </a:path>
              </a:pathLst>
            </a:custGeom>
            <a:solidFill>
              <a:srgbClr val="DBBC49"/>
            </a:solidFill>
          </p:spPr>
          <p:txBody>
            <a:bodyPr/>
            <a:lstStyle/>
            <a:p>
              <a:pPr defTabSz="914445"/>
              <a:endParaRPr lang="en-US">
                <a:solidFill>
                  <a:prstClr val="black"/>
                </a:solidFill>
                <a:latin typeface="Calibri"/>
              </a:endParaRPr>
            </a:p>
          </p:txBody>
        </p:sp>
      </p:grpSp>
      <p:grpSp>
        <p:nvGrpSpPr>
          <p:cNvPr id="11" name="Group 11"/>
          <p:cNvGrpSpPr/>
          <p:nvPr/>
        </p:nvGrpSpPr>
        <p:grpSpPr>
          <a:xfrm>
            <a:off x="7961416" y="6556898"/>
            <a:ext cx="3137678" cy="723900"/>
            <a:chOff x="0" y="0"/>
            <a:chExt cx="4183569" cy="965200"/>
          </a:xfrm>
        </p:grpSpPr>
        <p:sp>
          <p:nvSpPr>
            <p:cNvPr id="12" name="Freeform 12"/>
            <p:cNvSpPr/>
            <p:nvPr/>
          </p:nvSpPr>
          <p:spPr>
            <a:xfrm>
              <a:off x="0" y="0"/>
              <a:ext cx="4183568" cy="965200"/>
            </a:xfrm>
            <a:custGeom>
              <a:avLst/>
              <a:gdLst/>
              <a:ahLst/>
              <a:cxnLst/>
              <a:rect l="l" t="t" r="r" b="b"/>
              <a:pathLst>
                <a:path w="4183568" h="965200">
                  <a:moveTo>
                    <a:pt x="0" y="0"/>
                  </a:moveTo>
                  <a:lnTo>
                    <a:pt x="4183568" y="0"/>
                  </a:lnTo>
                  <a:lnTo>
                    <a:pt x="4183568" y="965200"/>
                  </a:lnTo>
                  <a:lnTo>
                    <a:pt x="0" y="965200"/>
                  </a:lnTo>
                  <a:close/>
                </a:path>
              </a:pathLst>
            </a:custGeom>
            <a:solidFill>
              <a:srgbClr val="DBBC49"/>
            </a:solidFill>
          </p:spPr>
          <p:txBody>
            <a:bodyPr/>
            <a:lstStyle/>
            <a:p>
              <a:pPr defTabSz="914445"/>
              <a:endParaRPr lang="en-US">
                <a:solidFill>
                  <a:prstClr val="black"/>
                </a:solidFill>
                <a:latin typeface="Calibri"/>
              </a:endParaRPr>
            </a:p>
          </p:txBody>
        </p:sp>
      </p:grpSp>
      <p:grpSp>
        <p:nvGrpSpPr>
          <p:cNvPr id="13" name="Group 13"/>
          <p:cNvGrpSpPr/>
          <p:nvPr/>
        </p:nvGrpSpPr>
        <p:grpSpPr>
          <a:xfrm>
            <a:off x="144853" y="1459790"/>
            <a:ext cx="3135005" cy="3129281"/>
            <a:chOff x="0" y="0"/>
            <a:chExt cx="4703488" cy="4694902"/>
          </a:xfrm>
        </p:grpSpPr>
        <p:sp>
          <p:nvSpPr>
            <p:cNvPr id="14" name="Freeform 14"/>
            <p:cNvSpPr/>
            <p:nvPr/>
          </p:nvSpPr>
          <p:spPr>
            <a:xfrm>
              <a:off x="0" y="0"/>
              <a:ext cx="4703445" cy="4694936"/>
            </a:xfrm>
            <a:custGeom>
              <a:avLst/>
              <a:gdLst/>
              <a:ahLst/>
              <a:cxnLst/>
              <a:rect l="l" t="t" r="r" b="b"/>
              <a:pathLst>
                <a:path w="4703445" h="4694936">
                  <a:moveTo>
                    <a:pt x="0" y="0"/>
                  </a:moveTo>
                  <a:lnTo>
                    <a:pt x="4703445" y="0"/>
                  </a:lnTo>
                  <a:lnTo>
                    <a:pt x="4703445" y="4694936"/>
                  </a:lnTo>
                  <a:lnTo>
                    <a:pt x="0" y="4694936"/>
                  </a:lnTo>
                  <a:lnTo>
                    <a:pt x="0" y="0"/>
                  </a:lnTo>
                  <a:close/>
                </a:path>
              </a:pathLst>
            </a:custGeom>
            <a:blipFill>
              <a:blip r:embed="rId6"/>
              <a:stretch>
                <a:fillRect l="-36020" t="-10348" r="-33808" b="-3131"/>
              </a:stretch>
            </a:blipFill>
          </p:spPr>
          <p:txBody>
            <a:bodyPr/>
            <a:lstStyle/>
            <a:p>
              <a:pPr defTabSz="914445"/>
              <a:endParaRPr lang="en-US">
                <a:solidFill>
                  <a:prstClr val="black"/>
                </a:solidFill>
                <a:latin typeface="Calibri"/>
              </a:endParaRPr>
            </a:p>
          </p:txBody>
        </p:sp>
      </p:grpSp>
      <p:grpSp>
        <p:nvGrpSpPr>
          <p:cNvPr id="15" name="Group 15"/>
          <p:cNvGrpSpPr/>
          <p:nvPr/>
        </p:nvGrpSpPr>
        <p:grpSpPr>
          <a:xfrm>
            <a:off x="160967" y="6539281"/>
            <a:ext cx="3163524" cy="818147"/>
            <a:chOff x="0" y="0"/>
            <a:chExt cx="4496309" cy="1162830"/>
          </a:xfrm>
        </p:grpSpPr>
        <p:sp>
          <p:nvSpPr>
            <p:cNvPr id="16" name="Freeform 16"/>
            <p:cNvSpPr/>
            <p:nvPr/>
          </p:nvSpPr>
          <p:spPr>
            <a:xfrm>
              <a:off x="0" y="0"/>
              <a:ext cx="4496309" cy="1162830"/>
            </a:xfrm>
            <a:custGeom>
              <a:avLst/>
              <a:gdLst/>
              <a:ahLst/>
              <a:cxnLst/>
              <a:rect l="l" t="t" r="r" b="b"/>
              <a:pathLst>
                <a:path w="4496309" h="1162830">
                  <a:moveTo>
                    <a:pt x="0" y="0"/>
                  </a:moveTo>
                  <a:lnTo>
                    <a:pt x="4496309" y="0"/>
                  </a:lnTo>
                  <a:lnTo>
                    <a:pt x="4496309" y="1162830"/>
                  </a:lnTo>
                  <a:lnTo>
                    <a:pt x="0" y="1162830"/>
                  </a:lnTo>
                  <a:close/>
                </a:path>
              </a:pathLst>
            </a:custGeom>
            <a:solidFill>
              <a:srgbClr val="DBBC49"/>
            </a:solidFill>
          </p:spPr>
          <p:txBody>
            <a:bodyPr/>
            <a:lstStyle/>
            <a:p>
              <a:pPr defTabSz="914445"/>
              <a:endParaRPr lang="en-US">
                <a:solidFill>
                  <a:prstClr val="black"/>
                </a:solidFill>
                <a:latin typeface="Calibri"/>
              </a:endParaRPr>
            </a:p>
          </p:txBody>
        </p:sp>
      </p:grpSp>
      <p:grpSp>
        <p:nvGrpSpPr>
          <p:cNvPr id="17" name="Group 17"/>
          <p:cNvGrpSpPr/>
          <p:nvPr/>
        </p:nvGrpSpPr>
        <p:grpSpPr>
          <a:xfrm>
            <a:off x="256523" y="8016514"/>
            <a:ext cx="3659886" cy="631298"/>
            <a:chOff x="0" y="0"/>
            <a:chExt cx="4879848" cy="841729"/>
          </a:xfrm>
        </p:grpSpPr>
        <p:sp>
          <p:nvSpPr>
            <p:cNvPr id="18" name="Freeform 18"/>
            <p:cNvSpPr/>
            <p:nvPr/>
          </p:nvSpPr>
          <p:spPr>
            <a:xfrm>
              <a:off x="0" y="0"/>
              <a:ext cx="4879848" cy="841730"/>
            </a:xfrm>
            <a:custGeom>
              <a:avLst/>
              <a:gdLst/>
              <a:ahLst/>
              <a:cxnLst/>
              <a:rect l="l" t="t" r="r" b="b"/>
              <a:pathLst>
                <a:path w="4879848" h="841730">
                  <a:moveTo>
                    <a:pt x="1524" y="0"/>
                  </a:moveTo>
                  <a:lnTo>
                    <a:pt x="4878324" y="0"/>
                  </a:lnTo>
                  <a:cubicBezTo>
                    <a:pt x="4879213" y="0"/>
                    <a:pt x="4879848" y="529"/>
                    <a:pt x="4879848" y="1057"/>
                  </a:cubicBezTo>
                  <a:lnTo>
                    <a:pt x="4879848" y="840672"/>
                  </a:lnTo>
                  <a:cubicBezTo>
                    <a:pt x="4879848" y="841289"/>
                    <a:pt x="4879086" y="841730"/>
                    <a:pt x="4878324" y="841730"/>
                  </a:cubicBezTo>
                  <a:lnTo>
                    <a:pt x="1524" y="841730"/>
                  </a:lnTo>
                  <a:cubicBezTo>
                    <a:pt x="635" y="841730"/>
                    <a:pt x="0" y="841201"/>
                    <a:pt x="0" y="840672"/>
                  </a:cubicBezTo>
                  <a:lnTo>
                    <a:pt x="0" y="1057"/>
                  </a:lnTo>
                  <a:cubicBezTo>
                    <a:pt x="0" y="441"/>
                    <a:pt x="762" y="0"/>
                    <a:pt x="1524" y="0"/>
                  </a:cubicBezTo>
                  <a:moveTo>
                    <a:pt x="1524" y="2115"/>
                  </a:moveTo>
                  <a:lnTo>
                    <a:pt x="1524" y="1057"/>
                  </a:lnTo>
                  <a:lnTo>
                    <a:pt x="3048" y="1057"/>
                  </a:lnTo>
                  <a:lnTo>
                    <a:pt x="3048" y="840672"/>
                  </a:lnTo>
                  <a:lnTo>
                    <a:pt x="1524" y="840672"/>
                  </a:lnTo>
                  <a:lnTo>
                    <a:pt x="1524" y="839615"/>
                  </a:lnTo>
                  <a:lnTo>
                    <a:pt x="4878324" y="839615"/>
                  </a:lnTo>
                  <a:lnTo>
                    <a:pt x="4878324" y="840672"/>
                  </a:lnTo>
                  <a:lnTo>
                    <a:pt x="4876800" y="840672"/>
                  </a:lnTo>
                  <a:lnTo>
                    <a:pt x="4876800" y="1057"/>
                  </a:lnTo>
                  <a:lnTo>
                    <a:pt x="4878324" y="1057"/>
                  </a:lnTo>
                  <a:lnTo>
                    <a:pt x="4878324" y="2115"/>
                  </a:lnTo>
                  <a:lnTo>
                    <a:pt x="1524" y="2115"/>
                  </a:lnTo>
                  <a:close/>
                </a:path>
              </a:pathLst>
            </a:custGeom>
            <a:solidFill>
              <a:srgbClr val="FFFFFF"/>
            </a:solidFill>
          </p:spPr>
          <p:txBody>
            <a:bodyPr/>
            <a:lstStyle/>
            <a:p>
              <a:pPr defTabSz="914445"/>
              <a:endParaRPr lang="en-US">
                <a:solidFill>
                  <a:prstClr val="black"/>
                </a:solidFill>
                <a:latin typeface="Calibri"/>
              </a:endParaRPr>
            </a:p>
          </p:txBody>
        </p:sp>
      </p:grpSp>
      <p:grpSp>
        <p:nvGrpSpPr>
          <p:cNvPr id="19" name="Group 19"/>
          <p:cNvGrpSpPr/>
          <p:nvPr/>
        </p:nvGrpSpPr>
        <p:grpSpPr>
          <a:xfrm>
            <a:off x="4154627" y="1499731"/>
            <a:ext cx="3110693" cy="3089342"/>
            <a:chOff x="0" y="0"/>
            <a:chExt cx="4738638" cy="4706112"/>
          </a:xfrm>
        </p:grpSpPr>
        <p:sp>
          <p:nvSpPr>
            <p:cNvPr id="20" name="Freeform 20"/>
            <p:cNvSpPr/>
            <p:nvPr/>
          </p:nvSpPr>
          <p:spPr>
            <a:xfrm>
              <a:off x="0" y="0"/>
              <a:ext cx="4738624" cy="4706112"/>
            </a:xfrm>
            <a:custGeom>
              <a:avLst/>
              <a:gdLst/>
              <a:ahLst/>
              <a:cxnLst/>
              <a:rect l="l" t="t" r="r" b="b"/>
              <a:pathLst>
                <a:path w="4738624" h="4706112">
                  <a:moveTo>
                    <a:pt x="0" y="0"/>
                  </a:moveTo>
                  <a:lnTo>
                    <a:pt x="4738624" y="0"/>
                  </a:lnTo>
                  <a:lnTo>
                    <a:pt x="4738624" y="4706112"/>
                  </a:lnTo>
                  <a:lnTo>
                    <a:pt x="0" y="4706112"/>
                  </a:lnTo>
                  <a:lnTo>
                    <a:pt x="0" y="0"/>
                  </a:lnTo>
                  <a:close/>
                </a:path>
              </a:pathLst>
            </a:custGeom>
            <a:blipFill>
              <a:blip r:embed="rId7"/>
              <a:stretch>
                <a:fillRect l="-783" t="-1315" r="-13464" b="-75515"/>
              </a:stretch>
            </a:blipFill>
          </p:spPr>
          <p:txBody>
            <a:bodyPr/>
            <a:lstStyle/>
            <a:p>
              <a:pPr defTabSz="914445"/>
              <a:endParaRPr lang="en-US">
                <a:solidFill>
                  <a:prstClr val="black"/>
                </a:solidFill>
                <a:latin typeface="Calibri"/>
              </a:endParaRPr>
            </a:p>
          </p:txBody>
        </p:sp>
      </p:grpSp>
      <p:grpSp>
        <p:nvGrpSpPr>
          <p:cNvPr id="21" name="Group 21"/>
          <p:cNvGrpSpPr/>
          <p:nvPr/>
        </p:nvGrpSpPr>
        <p:grpSpPr>
          <a:xfrm>
            <a:off x="11630874" y="1553389"/>
            <a:ext cx="3073437" cy="3066407"/>
            <a:chOff x="0" y="0"/>
            <a:chExt cx="4738638" cy="4727800"/>
          </a:xfrm>
        </p:grpSpPr>
        <p:sp>
          <p:nvSpPr>
            <p:cNvPr id="22" name="Freeform 22"/>
            <p:cNvSpPr/>
            <p:nvPr/>
          </p:nvSpPr>
          <p:spPr>
            <a:xfrm>
              <a:off x="0" y="0"/>
              <a:ext cx="4738624" cy="4727800"/>
            </a:xfrm>
            <a:custGeom>
              <a:avLst/>
              <a:gdLst/>
              <a:ahLst/>
              <a:cxnLst/>
              <a:rect l="l" t="t" r="r" b="b"/>
              <a:pathLst>
                <a:path w="4738624" h="4727800">
                  <a:moveTo>
                    <a:pt x="0" y="0"/>
                  </a:moveTo>
                  <a:lnTo>
                    <a:pt x="4738624" y="0"/>
                  </a:lnTo>
                  <a:lnTo>
                    <a:pt x="4738624" y="4727800"/>
                  </a:lnTo>
                  <a:lnTo>
                    <a:pt x="0" y="4727800"/>
                  </a:lnTo>
                  <a:lnTo>
                    <a:pt x="0" y="0"/>
                  </a:lnTo>
                  <a:close/>
                </a:path>
              </a:pathLst>
            </a:custGeom>
            <a:blipFill>
              <a:blip r:embed="rId8"/>
              <a:stretch>
                <a:fillRect l="-108390" t="-95035" r="-96162" b="-381814"/>
              </a:stretch>
            </a:blipFill>
          </p:spPr>
          <p:txBody>
            <a:bodyPr/>
            <a:lstStyle/>
            <a:p>
              <a:pPr defTabSz="914445"/>
              <a:endParaRPr lang="en-US">
                <a:solidFill>
                  <a:prstClr val="black"/>
                </a:solidFill>
                <a:latin typeface="Calibri"/>
              </a:endParaRPr>
            </a:p>
          </p:txBody>
        </p:sp>
      </p:grpSp>
      <p:grpSp>
        <p:nvGrpSpPr>
          <p:cNvPr id="23" name="Group 23"/>
          <p:cNvGrpSpPr/>
          <p:nvPr/>
        </p:nvGrpSpPr>
        <p:grpSpPr>
          <a:xfrm>
            <a:off x="11630874" y="6579440"/>
            <a:ext cx="3073437" cy="723900"/>
            <a:chOff x="0" y="0"/>
            <a:chExt cx="4097915" cy="965200"/>
          </a:xfrm>
        </p:grpSpPr>
        <p:sp>
          <p:nvSpPr>
            <p:cNvPr id="24" name="Freeform 24"/>
            <p:cNvSpPr/>
            <p:nvPr/>
          </p:nvSpPr>
          <p:spPr>
            <a:xfrm>
              <a:off x="0" y="0"/>
              <a:ext cx="4097915" cy="965200"/>
            </a:xfrm>
            <a:custGeom>
              <a:avLst/>
              <a:gdLst/>
              <a:ahLst/>
              <a:cxnLst/>
              <a:rect l="l" t="t" r="r" b="b"/>
              <a:pathLst>
                <a:path w="4097915" h="965200">
                  <a:moveTo>
                    <a:pt x="0" y="0"/>
                  </a:moveTo>
                  <a:lnTo>
                    <a:pt x="4097915" y="0"/>
                  </a:lnTo>
                  <a:lnTo>
                    <a:pt x="4097915" y="965200"/>
                  </a:lnTo>
                  <a:lnTo>
                    <a:pt x="0" y="965200"/>
                  </a:lnTo>
                  <a:close/>
                </a:path>
              </a:pathLst>
            </a:custGeom>
            <a:solidFill>
              <a:srgbClr val="DBBC49"/>
            </a:solidFill>
          </p:spPr>
          <p:txBody>
            <a:bodyPr/>
            <a:lstStyle/>
            <a:p>
              <a:pPr defTabSz="914445"/>
              <a:endParaRPr lang="en-US">
                <a:solidFill>
                  <a:prstClr val="black"/>
                </a:solidFill>
                <a:latin typeface="Calibri"/>
              </a:endParaRPr>
            </a:p>
          </p:txBody>
        </p:sp>
      </p:grpSp>
      <p:grpSp>
        <p:nvGrpSpPr>
          <p:cNvPr id="25" name="Group 25"/>
          <p:cNvGrpSpPr/>
          <p:nvPr/>
        </p:nvGrpSpPr>
        <p:grpSpPr>
          <a:xfrm>
            <a:off x="15268214" y="1522664"/>
            <a:ext cx="3021134" cy="3066407"/>
            <a:chOff x="0" y="0"/>
            <a:chExt cx="4657996" cy="4727800"/>
          </a:xfrm>
        </p:grpSpPr>
        <p:sp>
          <p:nvSpPr>
            <p:cNvPr id="26" name="Freeform 26"/>
            <p:cNvSpPr/>
            <p:nvPr/>
          </p:nvSpPr>
          <p:spPr>
            <a:xfrm>
              <a:off x="0" y="0"/>
              <a:ext cx="4657982" cy="4727800"/>
            </a:xfrm>
            <a:custGeom>
              <a:avLst/>
              <a:gdLst/>
              <a:ahLst/>
              <a:cxnLst/>
              <a:rect l="l" t="t" r="r" b="b"/>
              <a:pathLst>
                <a:path w="4657982" h="4727800">
                  <a:moveTo>
                    <a:pt x="0" y="0"/>
                  </a:moveTo>
                  <a:lnTo>
                    <a:pt x="4657982" y="0"/>
                  </a:lnTo>
                  <a:lnTo>
                    <a:pt x="4657982" y="4727800"/>
                  </a:lnTo>
                  <a:lnTo>
                    <a:pt x="0" y="4727800"/>
                  </a:lnTo>
                  <a:lnTo>
                    <a:pt x="0" y="0"/>
                  </a:lnTo>
                  <a:close/>
                </a:path>
              </a:pathLst>
            </a:custGeom>
            <a:blipFill>
              <a:blip r:embed="rId9"/>
              <a:stretch>
                <a:fillRect l="-843" r="-843"/>
              </a:stretch>
            </a:blipFill>
          </p:spPr>
          <p:txBody>
            <a:bodyPr/>
            <a:lstStyle/>
            <a:p>
              <a:pPr defTabSz="914445"/>
              <a:endParaRPr lang="en-US">
                <a:solidFill>
                  <a:prstClr val="black"/>
                </a:solidFill>
                <a:latin typeface="Calibri"/>
              </a:endParaRPr>
            </a:p>
          </p:txBody>
        </p:sp>
      </p:grpSp>
      <p:grpSp>
        <p:nvGrpSpPr>
          <p:cNvPr id="27" name="Group 27"/>
          <p:cNvGrpSpPr/>
          <p:nvPr/>
        </p:nvGrpSpPr>
        <p:grpSpPr>
          <a:xfrm>
            <a:off x="15091449" y="6599573"/>
            <a:ext cx="3144216" cy="723900"/>
            <a:chOff x="0" y="0"/>
            <a:chExt cx="4192287" cy="965200"/>
          </a:xfrm>
        </p:grpSpPr>
        <p:sp>
          <p:nvSpPr>
            <p:cNvPr id="28" name="Freeform 28"/>
            <p:cNvSpPr/>
            <p:nvPr/>
          </p:nvSpPr>
          <p:spPr>
            <a:xfrm>
              <a:off x="0" y="0"/>
              <a:ext cx="4192286" cy="965200"/>
            </a:xfrm>
            <a:custGeom>
              <a:avLst/>
              <a:gdLst/>
              <a:ahLst/>
              <a:cxnLst/>
              <a:rect l="l" t="t" r="r" b="b"/>
              <a:pathLst>
                <a:path w="4192286" h="965200">
                  <a:moveTo>
                    <a:pt x="0" y="0"/>
                  </a:moveTo>
                  <a:lnTo>
                    <a:pt x="4192286" y="0"/>
                  </a:lnTo>
                  <a:lnTo>
                    <a:pt x="4192286" y="965200"/>
                  </a:lnTo>
                  <a:lnTo>
                    <a:pt x="0" y="965200"/>
                  </a:lnTo>
                  <a:close/>
                </a:path>
              </a:pathLst>
            </a:custGeom>
            <a:solidFill>
              <a:srgbClr val="DBBC49"/>
            </a:solidFill>
          </p:spPr>
          <p:txBody>
            <a:bodyPr/>
            <a:lstStyle/>
            <a:p>
              <a:pPr defTabSz="914445"/>
              <a:endParaRPr lang="en-US">
                <a:solidFill>
                  <a:prstClr val="black"/>
                </a:solidFill>
                <a:latin typeface="Calibri"/>
              </a:endParaRPr>
            </a:p>
          </p:txBody>
        </p:sp>
      </p:grpSp>
      <p:sp>
        <p:nvSpPr>
          <p:cNvPr id="29" name="TextBox 29"/>
          <p:cNvSpPr txBox="1"/>
          <p:nvPr/>
        </p:nvSpPr>
        <p:spPr>
          <a:xfrm>
            <a:off x="256265" y="6561475"/>
            <a:ext cx="2735705" cy="713850"/>
          </a:xfrm>
          <a:prstGeom prst="rect">
            <a:avLst/>
          </a:prstGeom>
        </p:spPr>
        <p:txBody>
          <a:bodyPr lIns="0" tIns="0" rIns="0" bIns="0" rtlCol="0" anchor="t">
            <a:spAutoFit/>
          </a:bodyPr>
          <a:lstStyle/>
          <a:p>
            <a:pPr algn="ctr" defTabSz="914445">
              <a:lnSpc>
                <a:spcPts val="5760"/>
              </a:lnSpc>
            </a:pPr>
            <a:r>
              <a:rPr lang="en-US" sz="4800" b="1">
                <a:solidFill>
                  <a:srgbClr val="FFFFFF"/>
                </a:solidFill>
                <a:latin typeface="Helvetica Bold"/>
                <a:ea typeface="Helvetica Bold"/>
                <a:cs typeface="Helvetica Bold"/>
                <a:sym typeface="Helvetica Bold"/>
              </a:rPr>
              <a:t>$800,000</a:t>
            </a:r>
          </a:p>
        </p:txBody>
      </p:sp>
      <p:sp>
        <p:nvSpPr>
          <p:cNvPr id="30" name="TextBox 30"/>
          <p:cNvSpPr txBox="1"/>
          <p:nvPr/>
        </p:nvSpPr>
        <p:spPr>
          <a:xfrm>
            <a:off x="7689911" y="6561475"/>
            <a:ext cx="3589865" cy="713850"/>
          </a:xfrm>
          <a:prstGeom prst="rect">
            <a:avLst/>
          </a:prstGeom>
        </p:spPr>
        <p:txBody>
          <a:bodyPr lIns="0" tIns="0" rIns="0" bIns="0" rtlCol="0" anchor="t">
            <a:spAutoFit/>
          </a:bodyPr>
          <a:lstStyle/>
          <a:p>
            <a:pPr algn="ctr" defTabSz="914445">
              <a:lnSpc>
                <a:spcPts val="5760"/>
              </a:lnSpc>
            </a:pPr>
            <a:r>
              <a:rPr lang="en-US" sz="4800" b="1">
                <a:solidFill>
                  <a:srgbClr val="FFFFFF"/>
                </a:solidFill>
                <a:latin typeface="Helvetica Bold"/>
                <a:ea typeface="Helvetica Bold"/>
                <a:cs typeface="Helvetica Bold"/>
                <a:sym typeface="Helvetica Bold"/>
              </a:rPr>
              <a:t>$100,000+</a:t>
            </a:r>
          </a:p>
        </p:txBody>
      </p:sp>
      <p:sp>
        <p:nvSpPr>
          <p:cNvPr id="31" name="TextBox 31"/>
          <p:cNvSpPr txBox="1"/>
          <p:nvPr/>
        </p:nvSpPr>
        <p:spPr>
          <a:xfrm>
            <a:off x="3706232" y="5306575"/>
            <a:ext cx="3428081" cy="487313"/>
          </a:xfrm>
          <a:prstGeom prst="rect">
            <a:avLst/>
          </a:prstGeom>
        </p:spPr>
        <p:txBody>
          <a:bodyPr lIns="0" tIns="0" rIns="0" bIns="0" rtlCol="0" anchor="t">
            <a:spAutoFit/>
          </a:bodyPr>
          <a:lstStyle/>
          <a:p>
            <a:pPr algn="ctr" defTabSz="914445">
              <a:lnSpc>
                <a:spcPts val="1918"/>
              </a:lnSpc>
            </a:pPr>
            <a:r>
              <a:rPr lang="en-US" sz="2000">
                <a:solidFill>
                  <a:srgbClr val="FFFFFF"/>
                </a:solidFill>
                <a:latin typeface="Helvetica"/>
                <a:ea typeface="Helvetica"/>
                <a:cs typeface="Helvetica"/>
                <a:sym typeface="Helvetica"/>
              </a:rPr>
              <a:t>Richmond,VA</a:t>
            </a:r>
          </a:p>
          <a:p>
            <a:pPr algn="ctr" defTabSz="914445">
              <a:lnSpc>
                <a:spcPts val="1920"/>
              </a:lnSpc>
            </a:pPr>
            <a:r>
              <a:rPr lang="en-US" sz="2000">
                <a:solidFill>
                  <a:srgbClr val="FFFFFF"/>
                </a:solidFill>
                <a:latin typeface="Helvetica"/>
                <a:ea typeface="Helvetica"/>
                <a:cs typeface="Helvetica"/>
                <a:sym typeface="Helvetica"/>
              </a:rPr>
              <a:t> Cellphone Specialist</a:t>
            </a:r>
          </a:p>
        </p:txBody>
      </p:sp>
      <p:sp>
        <p:nvSpPr>
          <p:cNvPr id="32" name="TextBox 32"/>
          <p:cNvSpPr txBox="1"/>
          <p:nvPr/>
        </p:nvSpPr>
        <p:spPr>
          <a:xfrm>
            <a:off x="3058214" y="4772207"/>
            <a:ext cx="5303520" cy="307777"/>
          </a:xfrm>
          <a:prstGeom prst="rect">
            <a:avLst/>
          </a:prstGeom>
        </p:spPr>
        <p:txBody>
          <a:bodyPr lIns="0" tIns="0" rIns="0" bIns="0" rtlCol="0" anchor="t">
            <a:spAutoFit/>
          </a:bodyPr>
          <a:lstStyle/>
          <a:p>
            <a:pPr algn="ctr" defTabSz="914445">
              <a:lnSpc>
                <a:spcPts val="2399"/>
              </a:lnSpc>
            </a:pPr>
            <a:r>
              <a:rPr lang="en-US" sz="2000" b="1">
                <a:solidFill>
                  <a:srgbClr val="FFFFFF"/>
                </a:solidFill>
                <a:latin typeface="Helvetica Bold"/>
                <a:ea typeface="Helvetica Bold"/>
                <a:cs typeface="Helvetica Bold"/>
                <a:sym typeface="Helvetica Bold"/>
              </a:rPr>
              <a:t>Chelly &amp; Jaye Toler</a:t>
            </a:r>
          </a:p>
        </p:txBody>
      </p:sp>
      <p:sp>
        <p:nvSpPr>
          <p:cNvPr id="33" name="TextBox 33"/>
          <p:cNvSpPr txBox="1"/>
          <p:nvPr/>
        </p:nvSpPr>
        <p:spPr>
          <a:xfrm>
            <a:off x="118184" y="170865"/>
            <a:ext cx="18054323" cy="859210"/>
          </a:xfrm>
          <a:prstGeom prst="rect">
            <a:avLst/>
          </a:prstGeom>
        </p:spPr>
        <p:txBody>
          <a:bodyPr lIns="0" tIns="0" rIns="0" bIns="0" rtlCol="0" anchor="t">
            <a:spAutoFit/>
          </a:bodyPr>
          <a:lstStyle/>
          <a:p>
            <a:pPr algn="ctr" defTabSz="914445">
              <a:lnSpc>
                <a:spcPts val="6720"/>
              </a:lnSpc>
            </a:pPr>
            <a:r>
              <a:rPr lang="en-US" sz="5600" b="1">
                <a:solidFill>
                  <a:srgbClr val="073763"/>
                </a:solidFill>
                <a:latin typeface="Helvetica Bold"/>
                <a:ea typeface="Helvetica Bold"/>
                <a:cs typeface="Helvetica Bold"/>
                <a:sym typeface="Helvetica Bold"/>
              </a:rPr>
              <a:t> Agency Owners</a:t>
            </a:r>
          </a:p>
        </p:txBody>
      </p:sp>
      <p:sp>
        <p:nvSpPr>
          <p:cNvPr id="34" name="TextBox 34"/>
          <p:cNvSpPr txBox="1"/>
          <p:nvPr/>
        </p:nvSpPr>
        <p:spPr>
          <a:xfrm>
            <a:off x="3725928" y="6160708"/>
            <a:ext cx="3589866" cy="320601"/>
          </a:xfrm>
          <a:prstGeom prst="rect">
            <a:avLst/>
          </a:prstGeom>
        </p:spPr>
        <p:txBody>
          <a:bodyPr lIns="0" tIns="0" rIns="0" bIns="0" rtlCol="0" anchor="t">
            <a:spAutoFit/>
          </a:bodyPr>
          <a:lstStyle/>
          <a:p>
            <a:pPr algn="ctr" defTabSz="914445">
              <a:lnSpc>
                <a:spcPts val="2519"/>
              </a:lnSpc>
            </a:pPr>
            <a:r>
              <a:rPr lang="en-US" sz="2100" b="1">
                <a:solidFill>
                  <a:srgbClr val="FFFFFF"/>
                </a:solidFill>
                <a:latin typeface="Helvetica Bold"/>
                <a:ea typeface="Helvetica Bold"/>
                <a:cs typeface="Helvetica Bold"/>
                <a:sym typeface="Helvetica Bold"/>
              </a:rPr>
              <a:t> Average Yearly Income</a:t>
            </a:r>
          </a:p>
        </p:txBody>
      </p:sp>
      <p:sp>
        <p:nvSpPr>
          <p:cNvPr id="35" name="TextBox 35"/>
          <p:cNvSpPr txBox="1"/>
          <p:nvPr/>
        </p:nvSpPr>
        <p:spPr>
          <a:xfrm>
            <a:off x="4154628" y="6561475"/>
            <a:ext cx="2939961" cy="713850"/>
          </a:xfrm>
          <a:prstGeom prst="rect">
            <a:avLst/>
          </a:prstGeom>
        </p:spPr>
        <p:txBody>
          <a:bodyPr lIns="0" tIns="0" rIns="0" bIns="0" rtlCol="0" anchor="t">
            <a:spAutoFit/>
          </a:bodyPr>
          <a:lstStyle/>
          <a:p>
            <a:pPr algn="ctr" defTabSz="914445">
              <a:lnSpc>
                <a:spcPts val="5760"/>
              </a:lnSpc>
            </a:pPr>
            <a:r>
              <a:rPr lang="en-US" sz="4800" b="1">
                <a:solidFill>
                  <a:srgbClr val="FFFFFF"/>
                </a:solidFill>
                <a:latin typeface="Helvetica Bold"/>
                <a:ea typeface="Helvetica Bold"/>
                <a:cs typeface="Helvetica Bold"/>
                <a:sym typeface="Helvetica Bold"/>
              </a:rPr>
              <a:t>$100,000+</a:t>
            </a:r>
          </a:p>
        </p:txBody>
      </p:sp>
      <p:sp>
        <p:nvSpPr>
          <p:cNvPr id="36" name="TextBox 36"/>
          <p:cNvSpPr txBox="1"/>
          <p:nvPr/>
        </p:nvSpPr>
        <p:spPr>
          <a:xfrm>
            <a:off x="7315795" y="5325729"/>
            <a:ext cx="4551707" cy="615553"/>
          </a:xfrm>
          <a:prstGeom prst="rect">
            <a:avLst/>
          </a:prstGeom>
        </p:spPr>
        <p:txBody>
          <a:bodyPr lIns="0" tIns="0" rIns="0" bIns="0" rtlCol="0" anchor="t">
            <a:spAutoFit/>
          </a:bodyPr>
          <a:lstStyle/>
          <a:p>
            <a:pPr algn="ctr" defTabSz="914445">
              <a:lnSpc>
                <a:spcPts val="2399"/>
              </a:lnSpc>
            </a:pPr>
            <a:r>
              <a:rPr lang="en-US" sz="2000">
                <a:solidFill>
                  <a:srgbClr val="FFFFFF"/>
                </a:solidFill>
                <a:latin typeface="Helvetica"/>
                <a:ea typeface="Helvetica"/>
                <a:cs typeface="Helvetica"/>
                <a:sym typeface="Helvetica"/>
              </a:rPr>
              <a:t>King and Queen County,VA</a:t>
            </a:r>
          </a:p>
          <a:p>
            <a:pPr algn="ctr" defTabSz="914445">
              <a:lnSpc>
                <a:spcPts val="2400"/>
              </a:lnSpc>
            </a:pPr>
            <a:r>
              <a:rPr lang="en-US" sz="2000">
                <a:solidFill>
                  <a:srgbClr val="FFFFFF"/>
                </a:solidFill>
                <a:latin typeface="Helvetica"/>
                <a:ea typeface="Helvetica"/>
                <a:cs typeface="Helvetica"/>
                <a:sym typeface="Helvetica"/>
              </a:rPr>
              <a:t>Finance Manger</a:t>
            </a:r>
          </a:p>
        </p:txBody>
      </p:sp>
      <p:sp>
        <p:nvSpPr>
          <p:cNvPr id="37" name="TextBox 37"/>
          <p:cNvSpPr txBox="1"/>
          <p:nvPr/>
        </p:nvSpPr>
        <p:spPr>
          <a:xfrm>
            <a:off x="6878493" y="4849289"/>
            <a:ext cx="5303520" cy="238142"/>
          </a:xfrm>
          <a:prstGeom prst="rect">
            <a:avLst/>
          </a:prstGeom>
        </p:spPr>
        <p:txBody>
          <a:bodyPr lIns="0" tIns="0" rIns="0" bIns="0" rtlCol="0" anchor="t">
            <a:spAutoFit/>
          </a:bodyPr>
          <a:lstStyle/>
          <a:p>
            <a:pPr algn="ctr" defTabSz="914445">
              <a:lnSpc>
                <a:spcPts val="1799"/>
              </a:lnSpc>
            </a:pPr>
            <a:r>
              <a:rPr lang="en-US" sz="2000" b="1">
                <a:solidFill>
                  <a:srgbClr val="FFFFFF"/>
                </a:solidFill>
                <a:latin typeface="Helvetica Bold"/>
                <a:ea typeface="Helvetica Bold"/>
                <a:cs typeface="Helvetica Bold"/>
                <a:sym typeface="Helvetica Bold"/>
              </a:rPr>
              <a:t>Jan &amp; Mark Biggs</a:t>
            </a:r>
          </a:p>
        </p:txBody>
      </p:sp>
      <p:sp>
        <p:nvSpPr>
          <p:cNvPr id="38" name="TextBox 38"/>
          <p:cNvSpPr txBox="1"/>
          <p:nvPr/>
        </p:nvSpPr>
        <p:spPr>
          <a:xfrm>
            <a:off x="7689911" y="6160708"/>
            <a:ext cx="3589866" cy="320601"/>
          </a:xfrm>
          <a:prstGeom prst="rect">
            <a:avLst/>
          </a:prstGeom>
        </p:spPr>
        <p:txBody>
          <a:bodyPr lIns="0" tIns="0" rIns="0" bIns="0" rtlCol="0" anchor="t">
            <a:spAutoFit/>
          </a:bodyPr>
          <a:lstStyle/>
          <a:p>
            <a:pPr algn="ctr" defTabSz="914445">
              <a:lnSpc>
                <a:spcPts val="2519"/>
              </a:lnSpc>
            </a:pPr>
            <a:r>
              <a:rPr lang="en-US" sz="2100" b="1">
                <a:solidFill>
                  <a:srgbClr val="FFFFFF"/>
                </a:solidFill>
                <a:latin typeface="Helvetica Bold"/>
                <a:ea typeface="Helvetica Bold"/>
                <a:cs typeface="Helvetica Bold"/>
                <a:sym typeface="Helvetica Bold"/>
              </a:rPr>
              <a:t>Average Yearly Income</a:t>
            </a:r>
          </a:p>
        </p:txBody>
      </p:sp>
      <p:sp>
        <p:nvSpPr>
          <p:cNvPr id="39" name="TextBox 39"/>
          <p:cNvSpPr txBox="1"/>
          <p:nvPr/>
        </p:nvSpPr>
        <p:spPr>
          <a:xfrm>
            <a:off x="256265" y="9538226"/>
            <a:ext cx="17266362" cy="730969"/>
          </a:xfrm>
          <a:prstGeom prst="rect">
            <a:avLst/>
          </a:prstGeom>
        </p:spPr>
        <p:txBody>
          <a:bodyPr lIns="0" tIns="0" rIns="0" bIns="0" rtlCol="0" anchor="t">
            <a:spAutoFit/>
          </a:bodyPr>
          <a:lstStyle/>
          <a:p>
            <a:pPr algn="ctr" defTabSz="914445">
              <a:lnSpc>
                <a:spcPts val="1870"/>
              </a:lnSpc>
            </a:pPr>
            <a:r>
              <a:rPr lang="en-US" sz="1700" spc="-86">
                <a:solidFill>
                  <a:srgbClr val="F2F2F2"/>
                </a:solidFill>
                <a:latin typeface="Open Sans"/>
                <a:ea typeface="Open Sans"/>
                <a:cs typeface="Open Sans"/>
                <a:sym typeface="Open Sans"/>
              </a:rPr>
              <a:t>Monthly average is based on twelve-month total cash as of September 2024. From January 1 through September 31, 2024, Primerica paid cash flow to its </a:t>
            </a:r>
          </a:p>
          <a:p>
            <a:pPr algn="ctr" defTabSz="914445">
              <a:lnSpc>
                <a:spcPts val="1870"/>
              </a:lnSpc>
            </a:pPr>
            <a:r>
              <a:rPr lang="en-US" sz="1700" spc="-86">
                <a:solidFill>
                  <a:srgbClr val="F2F2F2"/>
                </a:solidFill>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297481" y="5306680"/>
            <a:ext cx="4003712" cy="487313"/>
          </a:xfrm>
          <a:prstGeom prst="rect">
            <a:avLst/>
          </a:prstGeom>
        </p:spPr>
        <p:txBody>
          <a:bodyPr lIns="0" tIns="0" rIns="0" bIns="0" rtlCol="0" anchor="t">
            <a:spAutoFit/>
          </a:bodyPr>
          <a:lstStyle/>
          <a:p>
            <a:pPr algn="ctr" defTabSz="914445">
              <a:lnSpc>
                <a:spcPts val="1920"/>
              </a:lnSpc>
            </a:pPr>
            <a:r>
              <a:rPr lang="en-US" sz="2000">
                <a:solidFill>
                  <a:srgbClr val="FFFFFF"/>
                </a:solidFill>
                <a:latin typeface="Helvetica"/>
                <a:ea typeface="Helvetica"/>
                <a:cs typeface="Helvetica"/>
                <a:sym typeface="Helvetica"/>
              </a:rPr>
              <a:t>King and Queen County, VA</a:t>
            </a:r>
          </a:p>
          <a:p>
            <a:pPr algn="ctr" defTabSz="914445">
              <a:lnSpc>
                <a:spcPts val="1920"/>
              </a:lnSpc>
            </a:pPr>
            <a:r>
              <a:rPr lang="en-US" sz="2000">
                <a:solidFill>
                  <a:srgbClr val="FFFFFF"/>
                </a:solidFill>
                <a:latin typeface="Helvetica"/>
                <a:ea typeface="Helvetica"/>
                <a:cs typeface="Helvetica"/>
                <a:sym typeface="Helvetica"/>
              </a:rPr>
              <a:t>E6 Army</a:t>
            </a:r>
          </a:p>
        </p:txBody>
      </p:sp>
      <p:sp>
        <p:nvSpPr>
          <p:cNvPr id="41" name="TextBox 41"/>
          <p:cNvSpPr txBox="1"/>
          <p:nvPr/>
        </p:nvSpPr>
        <p:spPr>
          <a:xfrm>
            <a:off x="-939407" y="4772207"/>
            <a:ext cx="5303520" cy="307777"/>
          </a:xfrm>
          <a:prstGeom prst="rect">
            <a:avLst/>
          </a:prstGeom>
        </p:spPr>
        <p:txBody>
          <a:bodyPr lIns="0" tIns="0" rIns="0" bIns="0" rtlCol="0" anchor="t">
            <a:spAutoFit/>
          </a:bodyPr>
          <a:lstStyle/>
          <a:p>
            <a:pPr algn="ctr" defTabSz="914445">
              <a:lnSpc>
                <a:spcPts val="2399"/>
              </a:lnSpc>
            </a:pPr>
            <a:r>
              <a:rPr lang="en-US" sz="2000" b="1">
                <a:solidFill>
                  <a:srgbClr val="FFFFFF"/>
                </a:solidFill>
                <a:latin typeface="Helvetica Bold"/>
                <a:ea typeface="Helvetica Bold"/>
                <a:cs typeface="Helvetica Bold"/>
                <a:sym typeface="Helvetica Bold"/>
              </a:rPr>
              <a:t>Columbus &amp; Alison Pollard</a:t>
            </a:r>
          </a:p>
        </p:txBody>
      </p:sp>
      <p:sp>
        <p:nvSpPr>
          <p:cNvPr id="42" name="TextBox 42"/>
          <p:cNvSpPr txBox="1"/>
          <p:nvPr/>
        </p:nvSpPr>
        <p:spPr>
          <a:xfrm>
            <a:off x="-170816" y="6160708"/>
            <a:ext cx="3589866" cy="320601"/>
          </a:xfrm>
          <a:prstGeom prst="rect">
            <a:avLst/>
          </a:prstGeom>
        </p:spPr>
        <p:txBody>
          <a:bodyPr lIns="0" tIns="0" rIns="0" bIns="0" rtlCol="0" anchor="t">
            <a:spAutoFit/>
          </a:bodyPr>
          <a:lstStyle/>
          <a:p>
            <a:pPr algn="ctr" defTabSz="914445">
              <a:lnSpc>
                <a:spcPts val="2519"/>
              </a:lnSpc>
            </a:pPr>
            <a:r>
              <a:rPr lang="en-US" sz="2100" b="1">
                <a:solidFill>
                  <a:srgbClr val="FFFFFF"/>
                </a:solidFill>
                <a:latin typeface="Helvetica Bold"/>
                <a:ea typeface="Helvetica Bold"/>
                <a:cs typeface="Helvetica Bold"/>
                <a:sym typeface="Helvetica Bold"/>
              </a:rPr>
              <a:t> Average Yearly Income</a:t>
            </a:r>
          </a:p>
        </p:txBody>
      </p:sp>
      <p:sp>
        <p:nvSpPr>
          <p:cNvPr id="43" name="TextBox 43"/>
          <p:cNvSpPr txBox="1"/>
          <p:nvPr/>
        </p:nvSpPr>
        <p:spPr>
          <a:xfrm>
            <a:off x="10515833" y="4829345"/>
            <a:ext cx="5303520" cy="238142"/>
          </a:xfrm>
          <a:prstGeom prst="rect">
            <a:avLst/>
          </a:prstGeom>
        </p:spPr>
        <p:txBody>
          <a:bodyPr lIns="0" tIns="0" rIns="0" bIns="0" rtlCol="0" anchor="t">
            <a:spAutoFit/>
          </a:bodyPr>
          <a:lstStyle/>
          <a:p>
            <a:pPr algn="ctr" defTabSz="914445">
              <a:lnSpc>
                <a:spcPts val="1799"/>
              </a:lnSpc>
            </a:pPr>
            <a:r>
              <a:rPr lang="en-US" sz="2000" b="1">
                <a:solidFill>
                  <a:srgbClr val="FFFFFF"/>
                </a:solidFill>
                <a:latin typeface="Helvetica Bold"/>
                <a:ea typeface="Helvetica Bold"/>
                <a:cs typeface="Helvetica Bold"/>
                <a:sym typeface="Helvetica Bold"/>
              </a:rPr>
              <a:t>Calandra Jones</a:t>
            </a:r>
          </a:p>
        </p:txBody>
      </p:sp>
      <p:sp>
        <p:nvSpPr>
          <p:cNvPr id="44" name="TextBox 44"/>
          <p:cNvSpPr txBox="1"/>
          <p:nvPr/>
        </p:nvSpPr>
        <p:spPr>
          <a:xfrm>
            <a:off x="11343304" y="5360874"/>
            <a:ext cx="4047986" cy="923330"/>
          </a:xfrm>
          <a:prstGeom prst="rect">
            <a:avLst/>
          </a:prstGeom>
        </p:spPr>
        <p:txBody>
          <a:bodyPr lIns="0" tIns="0" rIns="0" bIns="0" rtlCol="0" anchor="t">
            <a:spAutoFit/>
          </a:bodyPr>
          <a:lstStyle/>
          <a:p>
            <a:pPr algn="ctr" defTabSz="914445">
              <a:lnSpc>
                <a:spcPts val="2399"/>
              </a:lnSpc>
            </a:pPr>
            <a:r>
              <a:rPr lang="en-US" sz="2000">
                <a:solidFill>
                  <a:srgbClr val="FFFFFF"/>
                </a:solidFill>
                <a:latin typeface="Helvetica"/>
                <a:ea typeface="Helvetica"/>
                <a:cs typeface="Helvetica"/>
                <a:sym typeface="Helvetica"/>
              </a:rPr>
              <a:t>Cape Girardeau, MO</a:t>
            </a:r>
          </a:p>
          <a:p>
            <a:pPr algn="ctr" defTabSz="914445">
              <a:lnSpc>
                <a:spcPts val="2399"/>
              </a:lnSpc>
            </a:pPr>
            <a:r>
              <a:rPr lang="en-US" sz="2000">
                <a:solidFill>
                  <a:srgbClr val="FFFFFF"/>
                </a:solidFill>
                <a:latin typeface="Helvetica"/>
                <a:ea typeface="Helvetica"/>
                <a:cs typeface="Helvetica"/>
                <a:sym typeface="Helvetica"/>
              </a:rPr>
              <a:t>Customer Service/Retail Manager</a:t>
            </a:r>
          </a:p>
          <a:p>
            <a:pPr algn="ctr" defTabSz="914445">
              <a:lnSpc>
                <a:spcPts val="2400"/>
              </a:lnSpc>
            </a:pPr>
            <a:endParaRPr lang="en-US" sz="2000">
              <a:solidFill>
                <a:srgbClr val="FFFFFF"/>
              </a:solidFill>
              <a:latin typeface="Helvetica"/>
              <a:ea typeface="Helvetica"/>
              <a:cs typeface="Helvetica"/>
              <a:sym typeface="Helvetica"/>
            </a:endParaRPr>
          </a:p>
        </p:txBody>
      </p:sp>
      <p:sp>
        <p:nvSpPr>
          <p:cNvPr id="45" name="TextBox 45"/>
          <p:cNvSpPr txBox="1"/>
          <p:nvPr/>
        </p:nvSpPr>
        <p:spPr>
          <a:xfrm>
            <a:off x="11337269" y="6173608"/>
            <a:ext cx="3589866" cy="320601"/>
          </a:xfrm>
          <a:prstGeom prst="rect">
            <a:avLst/>
          </a:prstGeom>
        </p:spPr>
        <p:txBody>
          <a:bodyPr lIns="0" tIns="0" rIns="0" bIns="0" rtlCol="0" anchor="t">
            <a:spAutoFit/>
          </a:bodyPr>
          <a:lstStyle/>
          <a:p>
            <a:pPr algn="ctr" defTabSz="914445">
              <a:lnSpc>
                <a:spcPts val="2519"/>
              </a:lnSpc>
            </a:pPr>
            <a:r>
              <a:rPr lang="en-US" sz="2100" b="1">
                <a:solidFill>
                  <a:srgbClr val="FFFFFF"/>
                </a:solidFill>
                <a:latin typeface="Helvetica Bold"/>
                <a:ea typeface="Helvetica Bold"/>
                <a:cs typeface="Helvetica Bold"/>
                <a:sym typeface="Helvetica Bold"/>
              </a:rPr>
              <a:t>Average Yearly Income</a:t>
            </a:r>
          </a:p>
        </p:txBody>
      </p:sp>
      <p:sp>
        <p:nvSpPr>
          <p:cNvPr id="46" name="TextBox 46"/>
          <p:cNvSpPr txBox="1"/>
          <p:nvPr/>
        </p:nvSpPr>
        <p:spPr>
          <a:xfrm>
            <a:off x="11577257" y="6577480"/>
            <a:ext cx="3144216" cy="713850"/>
          </a:xfrm>
          <a:prstGeom prst="rect">
            <a:avLst/>
          </a:prstGeom>
        </p:spPr>
        <p:txBody>
          <a:bodyPr lIns="0" tIns="0" rIns="0" bIns="0" rtlCol="0" anchor="t">
            <a:spAutoFit/>
          </a:bodyPr>
          <a:lstStyle/>
          <a:p>
            <a:pPr algn="ctr" defTabSz="914445">
              <a:lnSpc>
                <a:spcPts val="5760"/>
              </a:lnSpc>
            </a:pPr>
            <a:r>
              <a:rPr lang="en-US" sz="4800" b="1" dirty="0">
                <a:solidFill>
                  <a:srgbClr val="FFFFFF"/>
                </a:solidFill>
                <a:latin typeface="Helvetica Bold"/>
                <a:ea typeface="Helvetica Bold"/>
                <a:cs typeface="Helvetica Bold"/>
                <a:sym typeface="Helvetica Bold"/>
              </a:rPr>
              <a:t>$100,000+</a:t>
            </a:r>
          </a:p>
        </p:txBody>
      </p:sp>
      <p:sp>
        <p:nvSpPr>
          <p:cNvPr id="47" name="TextBox 47"/>
          <p:cNvSpPr txBox="1"/>
          <p:nvPr/>
        </p:nvSpPr>
        <p:spPr>
          <a:xfrm>
            <a:off x="15056735" y="6611933"/>
            <a:ext cx="3144216" cy="713850"/>
          </a:xfrm>
          <a:prstGeom prst="rect">
            <a:avLst/>
          </a:prstGeom>
        </p:spPr>
        <p:txBody>
          <a:bodyPr lIns="0" tIns="0" rIns="0" bIns="0" rtlCol="0" anchor="t">
            <a:spAutoFit/>
          </a:bodyPr>
          <a:lstStyle/>
          <a:p>
            <a:pPr algn="ctr" defTabSz="914445">
              <a:lnSpc>
                <a:spcPts val="5760"/>
              </a:lnSpc>
            </a:pPr>
            <a:r>
              <a:rPr lang="en-US" sz="4800" b="1">
                <a:solidFill>
                  <a:srgbClr val="FFFFFF"/>
                </a:solidFill>
                <a:latin typeface="Helvetica Bold"/>
                <a:ea typeface="Helvetica Bold"/>
                <a:cs typeface="Helvetica Bold"/>
                <a:sym typeface="Helvetica Bold"/>
              </a:rPr>
              <a:t>$200,000</a:t>
            </a:r>
          </a:p>
        </p:txBody>
      </p:sp>
      <p:sp>
        <p:nvSpPr>
          <p:cNvPr id="48" name="TextBox 48"/>
          <p:cNvSpPr txBox="1"/>
          <p:nvPr/>
        </p:nvSpPr>
        <p:spPr>
          <a:xfrm>
            <a:off x="13977083" y="4829345"/>
            <a:ext cx="5303520" cy="238142"/>
          </a:xfrm>
          <a:prstGeom prst="rect">
            <a:avLst/>
          </a:prstGeom>
        </p:spPr>
        <p:txBody>
          <a:bodyPr lIns="0" tIns="0" rIns="0" bIns="0" rtlCol="0" anchor="t">
            <a:spAutoFit/>
          </a:bodyPr>
          <a:lstStyle/>
          <a:p>
            <a:pPr algn="ctr" defTabSz="914445">
              <a:lnSpc>
                <a:spcPts val="1799"/>
              </a:lnSpc>
            </a:pPr>
            <a:r>
              <a:rPr lang="en-US" sz="2000" b="1">
                <a:solidFill>
                  <a:srgbClr val="FFFFFF"/>
                </a:solidFill>
                <a:latin typeface="Helvetica Bold"/>
                <a:ea typeface="Helvetica Bold"/>
                <a:cs typeface="Helvetica Bold"/>
                <a:sym typeface="Helvetica Bold"/>
              </a:rPr>
              <a:t>Dennis Love</a:t>
            </a:r>
          </a:p>
        </p:txBody>
      </p:sp>
      <p:sp>
        <p:nvSpPr>
          <p:cNvPr id="49" name="TextBox 49"/>
          <p:cNvSpPr txBox="1"/>
          <p:nvPr/>
        </p:nvSpPr>
        <p:spPr>
          <a:xfrm>
            <a:off x="15423331" y="5360874"/>
            <a:ext cx="2480456" cy="615553"/>
          </a:xfrm>
          <a:prstGeom prst="rect">
            <a:avLst/>
          </a:prstGeom>
        </p:spPr>
        <p:txBody>
          <a:bodyPr lIns="0" tIns="0" rIns="0" bIns="0" rtlCol="0" anchor="t">
            <a:spAutoFit/>
          </a:bodyPr>
          <a:lstStyle/>
          <a:p>
            <a:pPr algn="ctr" defTabSz="914445">
              <a:lnSpc>
                <a:spcPts val="2399"/>
              </a:lnSpc>
            </a:pPr>
            <a:r>
              <a:rPr lang="en-US" sz="2000">
                <a:solidFill>
                  <a:srgbClr val="FFFFFF"/>
                </a:solidFill>
                <a:latin typeface="Helvetica"/>
                <a:ea typeface="Helvetica"/>
                <a:cs typeface="Helvetica"/>
                <a:sym typeface="Helvetica"/>
              </a:rPr>
              <a:t>Saint Louis, MO</a:t>
            </a:r>
          </a:p>
          <a:p>
            <a:pPr algn="ctr" defTabSz="914445">
              <a:lnSpc>
                <a:spcPts val="2400"/>
              </a:lnSpc>
            </a:pPr>
            <a:r>
              <a:rPr lang="en-US" sz="2000">
                <a:solidFill>
                  <a:srgbClr val="FFFFFF"/>
                </a:solidFill>
                <a:latin typeface="Helvetica"/>
                <a:ea typeface="Helvetica"/>
                <a:cs typeface="Helvetica"/>
                <a:sym typeface="Helvetica"/>
              </a:rPr>
              <a:t>Vice Principal</a:t>
            </a:r>
          </a:p>
        </p:txBody>
      </p:sp>
      <p:sp>
        <p:nvSpPr>
          <p:cNvPr id="50" name="TextBox 50"/>
          <p:cNvSpPr txBox="1"/>
          <p:nvPr/>
        </p:nvSpPr>
        <p:spPr>
          <a:xfrm>
            <a:off x="15046268" y="6160708"/>
            <a:ext cx="3165152" cy="320601"/>
          </a:xfrm>
          <a:prstGeom prst="rect">
            <a:avLst/>
          </a:prstGeom>
        </p:spPr>
        <p:txBody>
          <a:bodyPr lIns="0" tIns="0" rIns="0" bIns="0" rtlCol="0" anchor="t">
            <a:spAutoFit/>
          </a:bodyPr>
          <a:lstStyle/>
          <a:p>
            <a:pPr algn="ctr" defTabSz="914445">
              <a:lnSpc>
                <a:spcPts val="2519"/>
              </a:lnSpc>
            </a:pPr>
            <a:r>
              <a:rPr lang="en-US" sz="2100" b="1">
                <a:solidFill>
                  <a:srgbClr val="FFFFFF"/>
                </a:solidFill>
                <a:latin typeface="Helvetica Bold"/>
                <a:ea typeface="Helvetica Bold"/>
                <a:cs typeface="Helvetica Bold"/>
                <a:sym typeface="Helvetica Bold"/>
              </a:rPr>
              <a:t>Average Yearly Income</a:t>
            </a:r>
          </a:p>
        </p:txBody>
      </p:sp>
      <p:sp>
        <p:nvSpPr>
          <p:cNvPr id="51" name="TextBox 51"/>
          <p:cNvSpPr txBox="1"/>
          <p:nvPr/>
        </p:nvSpPr>
        <p:spPr>
          <a:xfrm>
            <a:off x="2484659" y="8065637"/>
            <a:ext cx="13339466" cy="667940"/>
          </a:xfrm>
          <a:prstGeom prst="rect">
            <a:avLst/>
          </a:prstGeom>
        </p:spPr>
        <p:txBody>
          <a:bodyPr lIns="0" tIns="0" rIns="0" bIns="0" rtlCol="0" anchor="t">
            <a:spAutoFit/>
          </a:bodyPr>
          <a:lstStyle/>
          <a:p>
            <a:pPr algn="ctr" defTabSz="914445">
              <a:lnSpc>
                <a:spcPts val="5739"/>
              </a:lnSpc>
              <a:spcBef>
                <a:spcPct val="0"/>
              </a:spcBef>
            </a:pPr>
            <a:r>
              <a:rPr lang="en-US" sz="4100" dirty="0">
                <a:solidFill>
                  <a:srgbClr val="FFFFFF"/>
                </a:solidFill>
                <a:latin typeface="Helvetica"/>
                <a:ea typeface="Helvetica"/>
                <a:cs typeface="Helvetica"/>
                <a:sym typeface="Helvetica"/>
              </a:rPr>
              <a:t>A Track Record of Success with Tremendous Momentum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5554" y="1826891"/>
            <a:ext cx="16131407" cy="6547611"/>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defTabSz="914445"/>
              <a:endParaRPr lang="en-US" sz="3600" dirty="0">
                <a:solidFill>
                  <a:prstClr val="black"/>
                </a:solidFill>
                <a:latin typeface="Calibri"/>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defTabSz="914445"/>
              <a:endParaRPr lang="en-US">
                <a:solidFill>
                  <a:prstClr val="black"/>
                </a:solidFill>
                <a:latin typeface="Calibri"/>
              </a:endParaRPr>
            </a:p>
          </p:txBody>
        </p:sp>
      </p:grpSp>
      <p:sp>
        <p:nvSpPr>
          <p:cNvPr id="9" name="AutoShape 9"/>
          <p:cNvSpPr/>
          <p:nvPr/>
        </p:nvSpPr>
        <p:spPr>
          <a:xfrm>
            <a:off x="1582043" y="2626714"/>
            <a:ext cx="16004918" cy="35651"/>
          </a:xfrm>
          <a:prstGeom prst="line">
            <a:avLst/>
          </a:prstGeom>
          <a:ln w="9525" cap="rnd">
            <a:solidFill>
              <a:srgbClr val="4472C4"/>
            </a:solidFill>
            <a:prstDash val="solid"/>
            <a:headEnd type="none" w="sm" len="sm"/>
            <a:tailEnd type="none" w="sm" len="sm"/>
          </a:ln>
        </p:spPr>
        <p:txBody>
          <a:bodyPr/>
          <a:lstStyle/>
          <a:p>
            <a:pPr defTabSz="914445"/>
            <a:endParaRPr lang="en-US" dirty="0">
              <a:solidFill>
                <a:prstClr val="black"/>
              </a:solidFill>
              <a:latin typeface="Calibri"/>
            </a:endParaRPr>
          </a:p>
        </p:txBody>
      </p:sp>
      <p:sp>
        <p:nvSpPr>
          <p:cNvPr id="10" name="Freeform 10"/>
          <p:cNvSpPr/>
          <p:nvPr/>
        </p:nvSpPr>
        <p:spPr>
          <a:xfrm>
            <a:off x="13957358" y="6065731"/>
            <a:ext cx="4330643" cy="4293455"/>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defTabSz="914445"/>
            <a:endParaRPr lang="en-US">
              <a:solidFill>
                <a:prstClr val="black"/>
              </a:solidFill>
              <a:latin typeface="Calibri"/>
            </a:endParaRPr>
          </a:p>
        </p:txBody>
      </p:sp>
      <p:sp>
        <p:nvSpPr>
          <p:cNvPr id="11" name="Freeform 11"/>
          <p:cNvSpPr/>
          <p:nvPr/>
        </p:nvSpPr>
        <p:spPr>
          <a:xfrm>
            <a:off x="0" y="-166451"/>
            <a:ext cx="7315200" cy="1353312"/>
          </a:xfrm>
          <a:custGeom>
            <a:avLst/>
            <a:gdLst/>
            <a:ahLst/>
            <a:cxnLst/>
            <a:rect l="l" t="t" r="r" b="b"/>
            <a:pathLst>
              <a:path w="7315200" h="1353312">
                <a:moveTo>
                  <a:pt x="0" y="0"/>
                </a:moveTo>
                <a:lnTo>
                  <a:pt x="7315200" y="0"/>
                </a:lnTo>
                <a:lnTo>
                  <a:pt x="7315200" y="1353312"/>
                </a:lnTo>
                <a:lnTo>
                  <a:pt x="0" y="1353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endParaRPr lang="en-US">
              <a:solidFill>
                <a:prstClr val="black"/>
              </a:solidFill>
              <a:latin typeface="Calibri"/>
            </a:endParaRPr>
          </a:p>
        </p:txBody>
      </p:sp>
      <p:sp>
        <p:nvSpPr>
          <p:cNvPr id="13" name="TextBox 13"/>
          <p:cNvSpPr txBox="1"/>
          <p:nvPr/>
        </p:nvSpPr>
        <p:spPr>
          <a:xfrm>
            <a:off x="574634" y="473579"/>
            <a:ext cx="17138732" cy="830677"/>
          </a:xfrm>
          <a:prstGeom prst="rect">
            <a:avLst/>
          </a:prstGeom>
        </p:spPr>
        <p:txBody>
          <a:bodyPr wrap="square" lIns="0" tIns="0" rIns="0" bIns="0" rtlCol="0" anchor="t">
            <a:spAutoFit/>
          </a:bodyPr>
          <a:lstStyle/>
          <a:p>
            <a:pPr defTabSz="914445">
              <a:lnSpc>
                <a:spcPts val="6999"/>
              </a:lnSpc>
            </a:pPr>
            <a:r>
              <a:rPr lang="en-US" sz="5400" dirty="0">
                <a:solidFill>
                  <a:srgbClr val="000000"/>
                </a:solidFill>
                <a:latin typeface="Helvetica Light"/>
              </a:rPr>
              <a:t>        </a:t>
            </a:r>
            <a:r>
              <a:rPr lang="en-US" sz="5400" dirty="0">
                <a:solidFill>
                  <a:srgbClr val="000000"/>
                </a:solidFill>
                <a:latin typeface="Helvetica"/>
              </a:rPr>
              <a:t>HOW WOULD YOU LIKE TO MOVE FORWARD?</a:t>
            </a:r>
          </a:p>
        </p:txBody>
      </p:sp>
      <p:sp>
        <p:nvSpPr>
          <p:cNvPr id="15" name="TextBox 15"/>
          <p:cNvSpPr txBox="1"/>
          <p:nvPr/>
        </p:nvSpPr>
        <p:spPr>
          <a:xfrm>
            <a:off x="13572122" y="8416613"/>
            <a:ext cx="3423348" cy="397545"/>
          </a:xfrm>
          <a:prstGeom prst="rect">
            <a:avLst/>
          </a:prstGeom>
        </p:spPr>
        <p:txBody>
          <a:bodyPr lIns="0" tIns="0" rIns="0" bIns="0" rtlCol="0" anchor="t">
            <a:spAutoFit/>
          </a:bodyPr>
          <a:lstStyle/>
          <a:p>
            <a:pPr defTabSz="914445">
              <a:lnSpc>
                <a:spcPts val="3120"/>
              </a:lnSpc>
            </a:pPr>
            <a:r>
              <a:rPr lang="en-US" sz="2599">
                <a:solidFill>
                  <a:srgbClr val="000000"/>
                </a:solidFill>
                <a:latin typeface="Helvetica"/>
              </a:rPr>
              <a:t>Antonio T.</a:t>
            </a:r>
          </a:p>
        </p:txBody>
      </p:sp>
      <p:sp>
        <p:nvSpPr>
          <p:cNvPr id="17" name="TextBox 17"/>
          <p:cNvSpPr txBox="1"/>
          <p:nvPr/>
        </p:nvSpPr>
        <p:spPr>
          <a:xfrm>
            <a:off x="1853600" y="2872814"/>
            <a:ext cx="5461601" cy="1231106"/>
          </a:xfrm>
          <a:prstGeom prst="rect">
            <a:avLst/>
          </a:prstGeom>
        </p:spPr>
        <p:txBody>
          <a:bodyPr lIns="0" tIns="0" rIns="0" bIns="0" rtlCol="0" anchor="t">
            <a:spAutoFit/>
          </a:bodyPr>
          <a:lstStyle/>
          <a:p>
            <a:pPr marL="291479" lvl="1" defTabSz="914445">
              <a:lnSpc>
                <a:spcPts val="3240"/>
              </a:lnSpc>
            </a:pPr>
            <a:endParaRPr lang="en-US" sz="2700" dirty="0">
              <a:solidFill>
                <a:srgbClr val="000000"/>
              </a:solidFill>
              <a:latin typeface="Helvetica"/>
            </a:endParaRPr>
          </a:p>
          <a:p>
            <a:pPr marL="488657" lvl="1" indent="-244328" defTabSz="914445">
              <a:lnSpc>
                <a:spcPts val="3240"/>
              </a:lnSpc>
            </a:pPr>
            <a:endParaRPr lang="en-US" sz="2700" dirty="0">
              <a:solidFill>
                <a:srgbClr val="000000"/>
              </a:solidFill>
              <a:latin typeface="Helvetica"/>
            </a:endParaRPr>
          </a:p>
          <a:p>
            <a:pPr defTabSz="914445">
              <a:lnSpc>
                <a:spcPts val="3240"/>
              </a:lnSpc>
            </a:pPr>
            <a:endParaRPr lang="en-US" sz="2700" dirty="0">
              <a:solidFill>
                <a:srgbClr val="000000"/>
              </a:solidFill>
              <a:latin typeface="Helvetica"/>
            </a:endParaRPr>
          </a:p>
        </p:txBody>
      </p:sp>
      <p:sp>
        <p:nvSpPr>
          <p:cNvPr id="18" name="TextBox 18"/>
          <p:cNvSpPr txBox="1"/>
          <p:nvPr/>
        </p:nvSpPr>
        <p:spPr>
          <a:xfrm>
            <a:off x="251511" y="6880207"/>
            <a:ext cx="990600" cy="397545"/>
          </a:xfrm>
          <a:prstGeom prst="rect">
            <a:avLst/>
          </a:prstGeom>
        </p:spPr>
        <p:txBody>
          <a:bodyPr wrap="square" lIns="0" tIns="0" rIns="0" bIns="0" rtlCol="0" anchor="t">
            <a:spAutoFit/>
          </a:bodyPr>
          <a:lstStyle/>
          <a:p>
            <a:pPr defTabSz="914445">
              <a:lnSpc>
                <a:spcPts val="3120"/>
              </a:lnSpc>
            </a:pPr>
            <a:r>
              <a:rPr lang="en-US" sz="2599" dirty="0">
                <a:solidFill>
                  <a:srgbClr val="000000"/>
                </a:solidFill>
                <a:latin typeface="Helvetica"/>
              </a:rPr>
              <a:t>Itza P.</a:t>
            </a:r>
          </a:p>
        </p:txBody>
      </p:sp>
      <p:sp>
        <p:nvSpPr>
          <p:cNvPr id="19" name="AutoShape 8">
            <a:extLst>
              <a:ext uri="{FF2B5EF4-FFF2-40B4-BE49-F238E27FC236}">
                <a16:creationId xmlns:a16="http://schemas.microsoft.com/office/drawing/2014/main" id="{30DF0689-F9E1-5D87-5157-0BC5DCB1E904}"/>
              </a:ext>
            </a:extLst>
          </p:cNvPr>
          <p:cNvSpPr/>
          <p:nvPr/>
        </p:nvSpPr>
        <p:spPr>
          <a:xfrm>
            <a:off x="9033461" y="1859940"/>
            <a:ext cx="13998" cy="5219040"/>
          </a:xfrm>
          <a:prstGeom prst="line">
            <a:avLst/>
          </a:prstGeom>
          <a:ln w="9525" cap="rnd">
            <a:solidFill>
              <a:srgbClr val="4472C4"/>
            </a:solidFill>
            <a:prstDash val="solid"/>
            <a:headEnd type="none" w="sm" len="sm"/>
            <a:tailEnd type="none" w="sm" len="sm"/>
          </a:ln>
        </p:spPr>
        <p:txBody>
          <a:bodyPr/>
          <a:lstStyle/>
          <a:p>
            <a:pPr defTabSz="914445"/>
            <a:endParaRPr lang="en-US">
              <a:solidFill>
                <a:prstClr val="black"/>
              </a:solidFill>
              <a:latin typeface="Calibri"/>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10771534" y="1877929"/>
            <a:ext cx="4723118" cy="646331"/>
          </a:xfrm>
          <a:prstGeom prst="rect">
            <a:avLst/>
          </a:prstGeom>
          <a:noFill/>
        </p:spPr>
        <p:txBody>
          <a:bodyPr wrap="square" rtlCol="0">
            <a:spAutoFit/>
          </a:bodyPr>
          <a:lstStyle/>
          <a:p>
            <a:pPr defTabSz="1371600"/>
            <a:r>
              <a:rPr lang="en-US" sz="3600" dirty="0">
                <a:solidFill>
                  <a:prstClr val="black"/>
                </a:solidFill>
                <a:latin typeface="Calibri"/>
              </a:rPr>
              <a:t>BECOME A CLIENT</a:t>
            </a:r>
            <a:endParaRPr lang="en-US" sz="2700" dirty="0">
              <a:solidFill>
                <a:prstClr val="black"/>
              </a:solidFill>
              <a:latin typeface="Calibri"/>
            </a:endParaRPr>
          </a:p>
        </p:txBody>
      </p:sp>
      <p:sp>
        <p:nvSpPr>
          <p:cNvPr id="22" name="TextBox 21">
            <a:extLst>
              <a:ext uri="{FF2B5EF4-FFF2-40B4-BE49-F238E27FC236}">
                <a16:creationId xmlns:a16="http://schemas.microsoft.com/office/drawing/2014/main" id="{15A5820F-CFCB-1576-C7EB-76BAE611EDD3}"/>
              </a:ext>
            </a:extLst>
          </p:cNvPr>
          <p:cNvSpPr txBox="1"/>
          <p:nvPr/>
        </p:nvSpPr>
        <p:spPr>
          <a:xfrm>
            <a:off x="2032490" y="1900588"/>
            <a:ext cx="9243060" cy="646331"/>
          </a:xfrm>
          <a:prstGeom prst="rect">
            <a:avLst/>
          </a:prstGeom>
          <a:noFill/>
        </p:spPr>
        <p:txBody>
          <a:bodyPr wrap="square">
            <a:spAutoFit/>
          </a:bodyPr>
          <a:lstStyle/>
          <a:p>
            <a:pPr defTabSz="1371600"/>
            <a:r>
              <a:rPr lang="en-US" sz="3600" dirty="0">
                <a:solidFill>
                  <a:prstClr val="black"/>
                </a:solidFill>
                <a:latin typeface="Calibri"/>
              </a:rPr>
              <a:t>MAKE MORE MONEY</a:t>
            </a:r>
          </a:p>
        </p:txBody>
      </p:sp>
      <p:sp>
        <p:nvSpPr>
          <p:cNvPr id="24" name="TextBox 23">
            <a:extLst>
              <a:ext uri="{FF2B5EF4-FFF2-40B4-BE49-F238E27FC236}">
                <a16:creationId xmlns:a16="http://schemas.microsoft.com/office/drawing/2014/main" id="{0D9FABF9-B4D5-5819-B7D3-4B4113FA0DBB}"/>
              </a:ext>
            </a:extLst>
          </p:cNvPr>
          <p:cNvSpPr txBox="1"/>
          <p:nvPr/>
        </p:nvSpPr>
        <p:spPr>
          <a:xfrm>
            <a:off x="4878012" y="6481231"/>
            <a:ext cx="9267030" cy="2308324"/>
          </a:xfrm>
          <a:prstGeom prst="rect">
            <a:avLst/>
          </a:prstGeom>
          <a:noFill/>
        </p:spPr>
        <p:txBody>
          <a:bodyPr wrap="square">
            <a:spAutoFit/>
          </a:bodyPr>
          <a:lstStyle/>
          <a:p>
            <a:pPr defTabSz="1371600"/>
            <a:r>
              <a:rPr lang="en-US" sz="14400" dirty="0">
                <a:solidFill>
                  <a:prstClr val="black"/>
                </a:solidFill>
                <a:latin typeface="Calibri"/>
              </a:rPr>
              <a:t>OR BOTH</a:t>
            </a:r>
          </a:p>
        </p:txBody>
      </p:sp>
      <p:sp>
        <p:nvSpPr>
          <p:cNvPr id="26" name="TextBox 25">
            <a:extLst>
              <a:ext uri="{FF2B5EF4-FFF2-40B4-BE49-F238E27FC236}">
                <a16:creationId xmlns:a16="http://schemas.microsoft.com/office/drawing/2014/main" id="{FD4DB83E-913C-0CF0-6EDF-28C7E2DDEDD1}"/>
              </a:ext>
            </a:extLst>
          </p:cNvPr>
          <p:cNvSpPr txBox="1"/>
          <p:nvPr/>
        </p:nvSpPr>
        <p:spPr>
          <a:xfrm>
            <a:off x="10503331" y="2655029"/>
            <a:ext cx="5259527" cy="3785652"/>
          </a:xfrm>
          <a:prstGeom prst="rect">
            <a:avLst/>
          </a:prstGeom>
          <a:noFill/>
        </p:spPr>
        <p:txBody>
          <a:bodyPr wrap="square">
            <a:spAutoFit/>
          </a:bodyPr>
          <a:lstStyle/>
          <a:p>
            <a:pPr defTabSz="1371600"/>
            <a:r>
              <a:rPr lang="en-US" sz="4800" dirty="0">
                <a:solidFill>
                  <a:prstClr val="black"/>
                </a:solidFill>
                <a:latin typeface="Calibri"/>
              </a:rPr>
              <a:t>Apply the concepts and services </a:t>
            </a:r>
          </a:p>
          <a:p>
            <a:pPr defTabSz="1371600"/>
            <a:r>
              <a:rPr lang="en-US" sz="4800" dirty="0">
                <a:solidFill>
                  <a:prstClr val="black"/>
                </a:solidFill>
                <a:latin typeface="Calibri"/>
              </a:rPr>
              <a:t>to become Financially Independent </a:t>
            </a:r>
          </a:p>
        </p:txBody>
      </p:sp>
      <p:sp>
        <p:nvSpPr>
          <p:cNvPr id="28" name="TextBox 27">
            <a:extLst>
              <a:ext uri="{FF2B5EF4-FFF2-40B4-BE49-F238E27FC236}">
                <a16:creationId xmlns:a16="http://schemas.microsoft.com/office/drawing/2014/main" id="{EA53834D-52FA-A95C-3041-FC277C7ECA93}"/>
              </a:ext>
            </a:extLst>
          </p:cNvPr>
          <p:cNvSpPr txBox="1"/>
          <p:nvPr/>
        </p:nvSpPr>
        <p:spPr>
          <a:xfrm>
            <a:off x="1394885" y="2747430"/>
            <a:ext cx="7075638" cy="4201150"/>
          </a:xfrm>
          <a:prstGeom prst="rect">
            <a:avLst/>
          </a:prstGeom>
          <a:noFill/>
        </p:spPr>
        <p:txBody>
          <a:bodyPr wrap="square">
            <a:spAutoFit/>
          </a:bodyPr>
          <a:lstStyle/>
          <a:p>
            <a:pPr defTabSz="1371600"/>
            <a:r>
              <a:rPr lang="en-US" sz="4800" dirty="0">
                <a:solidFill>
                  <a:prstClr val="black"/>
                </a:solidFill>
                <a:latin typeface="Calibri"/>
              </a:rPr>
              <a:t>Create additional income </a:t>
            </a:r>
          </a:p>
          <a:p>
            <a:pPr marL="685800" indent="-685800" defTabSz="1371600">
              <a:buFont typeface="Arial" panose="020B0604020202020204" pitchFamily="34" charset="0"/>
              <a:buChar char="•"/>
            </a:pPr>
            <a:r>
              <a:rPr lang="en-US" sz="4800" dirty="0">
                <a:solidFill>
                  <a:prstClr val="black"/>
                </a:solidFill>
                <a:latin typeface="Calibri"/>
              </a:rPr>
              <a:t>Spare-Time Ambassador</a:t>
            </a:r>
          </a:p>
          <a:p>
            <a:pPr marL="685800" indent="-685800" defTabSz="1371600">
              <a:buFont typeface="Arial" panose="020B0604020202020204" pitchFamily="34" charset="0"/>
              <a:buChar char="•"/>
            </a:pPr>
            <a:r>
              <a:rPr lang="en-US" sz="4800" dirty="0">
                <a:solidFill>
                  <a:prstClr val="black"/>
                </a:solidFill>
                <a:latin typeface="Calibri"/>
              </a:rPr>
              <a:t>Part-time Agent</a:t>
            </a:r>
          </a:p>
          <a:p>
            <a:pPr marL="685800" indent="-685800" defTabSz="1371600">
              <a:buFont typeface="Arial" panose="020B0604020202020204" pitchFamily="34" charset="0"/>
              <a:buChar char="•"/>
            </a:pPr>
            <a:r>
              <a:rPr lang="en-US" sz="4800" dirty="0">
                <a:solidFill>
                  <a:prstClr val="black"/>
                </a:solidFill>
                <a:latin typeface="Calibri"/>
              </a:rPr>
              <a:t>Broker Opportunity</a:t>
            </a:r>
          </a:p>
          <a:p>
            <a:pPr defTabSz="1371600"/>
            <a:r>
              <a:rPr lang="en-US" sz="4800" dirty="0">
                <a:solidFill>
                  <a:prstClr val="black"/>
                </a:solidFill>
                <a:latin typeface="Calibri"/>
              </a:rPr>
              <a:t> </a:t>
            </a:r>
          </a:p>
          <a:p>
            <a:pPr defTabSz="1371600"/>
            <a:endParaRPr lang="en-US" sz="2700" dirty="0">
              <a:solidFill>
                <a:prstClr val="black"/>
              </a:solidFill>
              <a:latin typeface="Calibri"/>
            </a:endParaRPr>
          </a:p>
        </p:txBody>
      </p:sp>
      <p:sp>
        <p:nvSpPr>
          <p:cNvPr id="30" name="TextBox 29">
            <a:extLst>
              <a:ext uri="{FF2B5EF4-FFF2-40B4-BE49-F238E27FC236}">
                <a16:creationId xmlns:a16="http://schemas.microsoft.com/office/drawing/2014/main" id="{BEDAA70C-9D00-F10B-BA31-87DCA0153C11}"/>
              </a:ext>
            </a:extLst>
          </p:cNvPr>
          <p:cNvSpPr txBox="1"/>
          <p:nvPr/>
        </p:nvSpPr>
        <p:spPr>
          <a:xfrm>
            <a:off x="12659394" y="3251774"/>
            <a:ext cx="11894820" cy="507831"/>
          </a:xfrm>
          <a:prstGeom prst="rect">
            <a:avLst/>
          </a:prstGeom>
          <a:noFill/>
        </p:spPr>
        <p:txBody>
          <a:bodyPr wrap="square">
            <a:spAutoFit/>
          </a:bodyPr>
          <a:lstStyle/>
          <a:p>
            <a:pPr defTabSz="1371600"/>
            <a:r>
              <a:rPr lang="en-US" sz="2700" dirty="0">
                <a:solidFill>
                  <a:prstClr val="black"/>
                </a:solidFill>
                <a:latin typeface="Calibri"/>
              </a:rPr>
              <a:t> </a:t>
            </a:r>
          </a:p>
        </p:txBody>
      </p:sp>
      <p:pic>
        <p:nvPicPr>
          <p:cNvPr id="5" name="Picture 4">
            <a:extLst>
              <a:ext uri="{FF2B5EF4-FFF2-40B4-BE49-F238E27FC236}">
                <a16:creationId xmlns:a16="http://schemas.microsoft.com/office/drawing/2014/main" id="{4305B554-78CA-E623-9F98-012CDE2C58D9}"/>
              </a:ext>
            </a:extLst>
          </p:cNvPr>
          <p:cNvPicPr>
            <a:picLocks noChangeAspect="1"/>
          </p:cNvPicPr>
          <p:nvPr/>
        </p:nvPicPr>
        <p:blipFill>
          <a:blip r:embed="rId5"/>
          <a:stretch>
            <a:fillRect/>
          </a:stretch>
        </p:blipFill>
        <p:spPr>
          <a:xfrm>
            <a:off x="251510" y="5704937"/>
            <a:ext cx="4091889" cy="4582064"/>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4" name="Rectangle 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5" name="Rectangle 4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27" name="Picture 26" descr="A group of people sitting at a table with plates of food&#10;&#10;Description automatically generated">
            <a:extLst>
              <a:ext uri="{FF2B5EF4-FFF2-40B4-BE49-F238E27FC236}">
                <a16:creationId xmlns:a16="http://schemas.microsoft.com/office/drawing/2014/main" id="{A91604B0-F654-CC91-3433-BD9D71793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33763"/>
            <a:ext cx="4860132" cy="2973920"/>
          </a:xfrm>
          <a:prstGeom prst="rect">
            <a:avLst/>
          </a:prstGeom>
        </p:spPr>
      </p:pic>
      <p:pic>
        <p:nvPicPr>
          <p:cNvPr id="23" name="Picture 22" descr="A person and person taking a selfie&#10;&#10;Description automatically generated">
            <a:extLst>
              <a:ext uri="{FF2B5EF4-FFF2-40B4-BE49-F238E27FC236}">
                <a16:creationId xmlns:a16="http://schemas.microsoft.com/office/drawing/2014/main" id="{2DFBC5A5-D9A2-01B7-C7EE-2B309D5B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424363"/>
            <a:ext cx="4860132" cy="5172075"/>
          </a:xfrm>
          <a:prstGeom prst="rect">
            <a:avLst/>
          </a:prstGeom>
        </p:spPr>
      </p:pic>
      <p:pic>
        <p:nvPicPr>
          <p:cNvPr id="31" name="Picture 30" descr="A person and person standing together with a child&#10;&#10;Description automatically generated">
            <a:extLst>
              <a:ext uri="{FF2B5EF4-FFF2-40B4-BE49-F238E27FC236}">
                <a16:creationId xmlns:a16="http://schemas.microsoft.com/office/drawing/2014/main" id="{CFE3373B-77A7-6A7B-59D3-9309B6950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2613" y="1333763"/>
            <a:ext cx="6374607" cy="8260295"/>
          </a:xfrm>
          <a:prstGeom prst="rect">
            <a:avLst/>
          </a:prstGeom>
        </p:spPr>
      </p:pic>
      <p:pic>
        <p:nvPicPr>
          <p:cNvPr id="29" name="Picture 28" descr="A person sitting at a store&#10;&#10;Description automatically generated">
            <a:extLst>
              <a:ext uri="{FF2B5EF4-FFF2-40B4-BE49-F238E27FC236}">
                <a16:creationId xmlns:a16="http://schemas.microsoft.com/office/drawing/2014/main" id="{56F2160E-DC5C-0C51-5894-E2862EA5788C}"/>
              </a:ext>
            </a:extLst>
          </p:cNvPr>
          <p:cNvPicPr>
            <a:picLocks noChangeAspect="1"/>
          </p:cNvPicPr>
          <p:nvPr/>
        </p:nvPicPr>
        <p:blipFill rotWithShape="1">
          <a:blip r:embed="rId5">
            <a:extLst>
              <a:ext uri="{28A0092B-C50C-407E-A947-70E740481C1C}">
                <a14:useLocalDpi xmlns:a14="http://schemas.microsoft.com/office/drawing/2010/main" val="0"/>
              </a:ext>
            </a:extLst>
          </a:blip>
          <a:srcRect t="54618"/>
          <a:stretch/>
        </p:blipFill>
        <p:spPr>
          <a:xfrm>
            <a:off x="12151520" y="1333763"/>
            <a:ext cx="5450682" cy="3169182"/>
          </a:xfrm>
          <a:prstGeom prst="rect">
            <a:avLst/>
          </a:prstGeom>
        </p:spPr>
      </p:pic>
      <p:pic>
        <p:nvPicPr>
          <p:cNvPr id="25" name="Picture 24" descr="A group of trophies in a row&#10;&#10;Description automatically generated">
            <a:extLst>
              <a:ext uri="{FF2B5EF4-FFF2-40B4-BE49-F238E27FC236}">
                <a16:creationId xmlns:a16="http://schemas.microsoft.com/office/drawing/2014/main" id="{B0CD0BBF-60C7-3EF9-6A46-34E26C473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1520" y="4619625"/>
            <a:ext cx="2724150" cy="2152650"/>
          </a:xfrm>
          <a:prstGeom prst="rect">
            <a:avLst/>
          </a:prstGeom>
        </p:spPr>
      </p:pic>
      <p:pic>
        <p:nvPicPr>
          <p:cNvPr id="3" name="Picture 2" descr="A person speaking to a speaker&#10;&#10;Description automatically generated">
            <a:extLst>
              <a:ext uri="{FF2B5EF4-FFF2-40B4-BE49-F238E27FC236}">
                <a16:creationId xmlns:a16="http://schemas.microsoft.com/office/drawing/2014/main" id="{EEAD28F5-C433-9B24-59FD-A5C1F21E58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3663"/>
          <a:stretch/>
        </p:blipFill>
        <p:spPr>
          <a:xfrm>
            <a:off x="14989970" y="4619625"/>
            <a:ext cx="2612232" cy="2152650"/>
          </a:xfrm>
          <a:prstGeom prst="rect">
            <a:avLst/>
          </a:prstGeom>
        </p:spPr>
      </p:pic>
      <p:pic>
        <p:nvPicPr>
          <p:cNvPr id="19" name="Picture 18" descr="A person and person running on a stage&#10;&#10;Description automatically generated">
            <a:extLst>
              <a:ext uri="{FF2B5EF4-FFF2-40B4-BE49-F238E27FC236}">
                <a16:creationId xmlns:a16="http://schemas.microsoft.com/office/drawing/2014/main" id="{7E20D653-B18B-F10A-1AFE-9C7531EB9A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51520" y="6888957"/>
            <a:ext cx="2531270" cy="2705100"/>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A4AA0CB3-1DC8-5C9B-4FEE-E5DD4627E8F1}"/>
              </a:ext>
            </a:extLst>
          </p:cNvPr>
          <p:cNvPicPr>
            <a:picLocks noChangeAspect="1"/>
          </p:cNvPicPr>
          <p:nvPr/>
        </p:nvPicPr>
        <p:blipFill rotWithShape="1">
          <a:blip r:embed="rId9">
            <a:extLst>
              <a:ext uri="{28A0092B-C50C-407E-A947-70E740481C1C}">
                <a14:useLocalDpi xmlns:a14="http://schemas.microsoft.com/office/drawing/2010/main" val="0"/>
              </a:ext>
            </a:extLst>
          </a:blip>
          <a:srcRect l="6105" r="35658"/>
          <a:stretch/>
        </p:blipFill>
        <p:spPr>
          <a:xfrm>
            <a:off x="14794708" y="6888957"/>
            <a:ext cx="2807495" cy="2705100"/>
          </a:xfrm>
          <a:prstGeom prst="rect">
            <a:avLst/>
          </a:prstGeom>
        </p:spPr>
      </p:pic>
      <p:sp>
        <p:nvSpPr>
          <p:cNvPr id="32" name="TextBox 31">
            <a:extLst>
              <a:ext uri="{FF2B5EF4-FFF2-40B4-BE49-F238E27FC236}">
                <a16:creationId xmlns:a16="http://schemas.microsoft.com/office/drawing/2014/main" id="{B4797F5F-754C-DEBE-E5C0-7C24D29BA767}"/>
              </a:ext>
            </a:extLst>
          </p:cNvPr>
          <p:cNvSpPr txBox="1"/>
          <p:nvPr/>
        </p:nvSpPr>
        <p:spPr>
          <a:xfrm>
            <a:off x="0" y="-1284"/>
            <a:ext cx="19222896" cy="1361911"/>
          </a:xfrm>
          <a:prstGeom prst="rect">
            <a:avLst/>
          </a:prstGeom>
          <a:noFill/>
        </p:spPr>
        <p:txBody>
          <a:bodyPr wrap="square" rtlCol="0">
            <a:spAutoFit/>
          </a:bodyPr>
          <a:lstStyle/>
          <a:p>
            <a:pPr defTabSz="1371600"/>
            <a:r>
              <a:rPr lang="en-US" sz="8250" b="1" dirty="0">
                <a:solidFill>
                  <a:prstClr val="black"/>
                </a:solidFill>
                <a:latin typeface="Helvetica" panose="020B0604020202020204" pitchFamily="34" charset="0"/>
                <a:cs typeface="Helvetica" panose="020B0604020202020204" pitchFamily="34" charset="0"/>
              </a:rPr>
              <a:t>FROM WALMART TO WALLSTREET</a:t>
            </a:r>
          </a:p>
        </p:txBody>
      </p:sp>
    </p:spTree>
    <p:extLst>
      <p:ext uri="{BB962C8B-B14F-4D97-AF65-F5344CB8AC3E}">
        <p14:creationId xmlns:p14="http://schemas.microsoft.com/office/powerpoint/2010/main" val="46715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1B49C"/>
        </a:solidFill>
        <a:effectLst/>
      </p:bgPr>
    </p:bg>
    <p:spTree>
      <p:nvGrpSpPr>
        <p:cNvPr id="1" name=""/>
        <p:cNvGrpSpPr/>
        <p:nvPr/>
      </p:nvGrpSpPr>
      <p:grpSpPr>
        <a:xfrm>
          <a:off x="0" y="0"/>
          <a:ext cx="0" cy="0"/>
          <a:chOff x="0" y="0"/>
          <a:chExt cx="0" cy="0"/>
        </a:xfrm>
      </p:grpSpPr>
      <p:grpSp>
        <p:nvGrpSpPr>
          <p:cNvPr id="2" name="Group 2"/>
          <p:cNvGrpSpPr/>
          <p:nvPr/>
        </p:nvGrpSpPr>
        <p:grpSpPr>
          <a:xfrm>
            <a:off x="32327" y="1942605"/>
            <a:ext cx="17901194" cy="5631663"/>
            <a:chOff x="0" y="0"/>
            <a:chExt cx="23868259" cy="8728074"/>
          </a:xfrm>
        </p:grpSpPr>
        <p:sp>
          <p:nvSpPr>
            <p:cNvPr id="3" name="Freeform 3"/>
            <p:cNvSpPr/>
            <p:nvPr/>
          </p:nvSpPr>
          <p:spPr>
            <a:xfrm>
              <a:off x="14396" y="12700"/>
              <a:ext cx="23839468" cy="8702675"/>
            </a:xfrm>
            <a:custGeom>
              <a:avLst/>
              <a:gdLst/>
              <a:ahLst/>
              <a:cxnLst/>
              <a:rect l="l" t="t" r="r" b="b"/>
              <a:pathLst>
                <a:path w="23839468" h="8702675">
                  <a:moveTo>
                    <a:pt x="0" y="0"/>
                  </a:moveTo>
                  <a:lnTo>
                    <a:pt x="23839467" y="0"/>
                  </a:lnTo>
                  <a:lnTo>
                    <a:pt x="23839467" y="8702675"/>
                  </a:lnTo>
                  <a:lnTo>
                    <a:pt x="0" y="8702675"/>
                  </a:lnTo>
                  <a:close/>
                </a:path>
              </a:pathLst>
            </a:custGeom>
            <a:solidFill>
              <a:srgbClr val="FFC000"/>
            </a:solidFill>
          </p:spPr>
          <p:txBody>
            <a:bodyPr/>
            <a:lstStyle/>
            <a:p>
              <a:endParaRPr lang="en-US"/>
            </a:p>
          </p:txBody>
        </p:sp>
        <p:sp>
          <p:nvSpPr>
            <p:cNvPr id="4" name="Freeform 4"/>
            <p:cNvSpPr/>
            <p:nvPr/>
          </p:nvSpPr>
          <p:spPr>
            <a:xfrm>
              <a:off x="0" y="0"/>
              <a:ext cx="23868259" cy="8728075"/>
            </a:xfrm>
            <a:custGeom>
              <a:avLst/>
              <a:gdLst/>
              <a:ahLst/>
              <a:cxnLst/>
              <a:rect l="l" t="t" r="r" b="b"/>
              <a:pathLst>
                <a:path w="23868259" h="8728075">
                  <a:moveTo>
                    <a:pt x="14396" y="0"/>
                  </a:moveTo>
                  <a:lnTo>
                    <a:pt x="23853863" y="0"/>
                  </a:lnTo>
                  <a:cubicBezTo>
                    <a:pt x="23861782" y="0"/>
                    <a:pt x="23868259" y="5715"/>
                    <a:pt x="23868259" y="12700"/>
                  </a:cubicBezTo>
                  <a:lnTo>
                    <a:pt x="23868259" y="8715375"/>
                  </a:lnTo>
                  <a:cubicBezTo>
                    <a:pt x="23868259" y="8722360"/>
                    <a:pt x="23861782" y="8728075"/>
                    <a:pt x="23853863" y="8728075"/>
                  </a:cubicBezTo>
                  <a:lnTo>
                    <a:pt x="14396" y="8728075"/>
                  </a:lnTo>
                  <a:cubicBezTo>
                    <a:pt x="6478" y="8728075"/>
                    <a:pt x="0" y="8722360"/>
                    <a:pt x="0" y="8715375"/>
                  </a:cubicBezTo>
                  <a:lnTo>
                    <a:pt x="0" y="12700"/>
                  </a:lnTo>
                  <a:cubicBezTo>
                    <a:pt x="0" y="5715"/>
                    <a:pt x="6478" y="0"/>
                    <a:pt x="14396" y="0"/>
                  </a:cubicBezTo>
                  <a:moveTo>
                    <a:pt x="14396" y="25400"/>
                  </a:moveTo>
                  <a:lnTo>
                    <a:pt x="14396" y="12700"/>
                  </a:lnTo>
                  <a:lnTo>
                    <a:pt x="28792" y="12700"/>
                  </a:lnTo>
                  <a:lnTo>
                    <a:pt x="28792" y="8715375"/>
                  </a:lnTo>
                  <a:lnTo>
                    <a:pt x="14396" y="8715375"/>
                  </a:lnTo>
                  <a:lnTo>
                    <a:pt x="14396" y="8702675"/>
                  </a:lnTo>
                  <a:lnTo>
                    <a:pt x="23853863" y="8702675"/>
                  </a:lnTo>
                  <a:lnTo>
                    <a:pt x="23853863" y="8715375"/>
                  </a:lnTo>
                  <a:lnTo>
                    <a:pt x="23839467" y="8715375"/>
                  </a:lnTo>
                  <a:lnTo>
                    <a:pt x="23839467" y="12700"/>
                  </a:lnTo>
                  <a:lnTo>
                    <a:pt x="23853863" y="12700"/>
                  </a:lnTo>
                  <a:lnTo>
                    <a:pt x="23853863" y="25400"/>
                  </a:lnTo>
                  <a:lnTo>
                    <a:pt x="14396" y="25400"/>
                  </a:lnTo>
                  <a:close/>
                </a:path>
              </a:pathLst>
            </a:custGeom>
            <a:solidFill>
              <a:srgbClr val="787878"/>
            </a:solidFill>
          </p:spPr>
          <p:txBody>
            <a:bodyPr/>
            <a:lstStyle/>
            <a:p>
              <a:endParaRPr lang="en-US"/>
            </a:p>
          </p:txBody>
        </p:sp>
      </p:grpSp>
      <p:sp>
        <p:nvSpPr>
          <p:cNvPr id="5" name="TextBox 5"/>
          <p:cNvSpPr txBox="1"/>
          <p:nvPr/>
        </p:nvSpPr>
        <p:spPr>
          <a:xfrm>
            <a:off x="-76200" y="2324027"/>
            <a:ext cx="5473043" cy="5757987"/>
          </a:xfrm>
          <a:prstGeom prst="rect">
            <a:avLst/>
          </a:prstGeom>
        </p:spPr>
        <p:txBody>
          <a:bodyPr lIns="0" tIns="0" rIns="0" bIns="0" rtlCol="0" anchor="t">
            <a:spAutoFit/>
          </a:bodyPr>
          <a:lstStyle/>
          <a:p>
            <a:pPr algn="l">
              <a:lnSpc>
                <a:spcPts val="6480"/>
              </a:lnSpc>
            </a:pPr>
            <a:r>
              <a:rPr lang="en-US" sz="5400" dirty="0">
                <a:solidFill>
                  <a:srgbClr val="000000"/>
                </a:solidFill>
                <a:latin typeface="Helvetica"/>
              </a:rPr>
              <a:t>  AMBASSADOR</a:t>
            </a:r>
          </a:p>
          <a:p>
            <a:pPr marL="488632" lvl="1" indent="-244316" algn="l">
              <a:lnSpc>
                <a:spcPts val="3240"/>
              </a:lnSpc>
              <a:buFont typeface="Arial"/>
              <a:buChar char="•"/>
            </a:pPr>
            <a:r>
              <a:rPr lang="en-US" sz="2700" dirty="0">
                <a:solidFill>
                  <a:srgbClr val="000000"/>
                </a:solidFill>
                <a:latin typeface="Helvetica"/>
              </a:rPr>
              <a:t>WORK IN PARTNERSHIP WITH AGENT ON REFERRAL BASIS ONLY</a:t>
            </a:r>
          </a:p>
          <a:p>
            <a:pPr marL="244316" lvl="1" algn="l">
              <a:lnSpc>
                <a:spcPts val="3240"/>
              </a:lnSpc>
            </a:pPr>
            <a:endParaRPr lang="en-US" sz="2700" dirty="0">
              <a:solidFill>
                <a:srgbClr val="000000"/>
              </a:solidFill>
              <a:latin typeface="Helvetica"/>
            </a:endParaRPr>
          </a:p>
          <a:p>
            <a:pPr marL="488632" lvl="1" indent="-244316" algn="l">
              <a:lnSpc>
                <a:spcPts val="3240"/>
              </a:lnSpc>
              <a:buFont typeface="Arial"/>
              <a:buChar char="•"/>
            </a:pPr>
            <a:r>
              <a:rPr lang="en-US" sz="2700" dirty="0">
                <a:solidFill>
                  <a:srgbClr val="000000"/>
                </a:solidFill>
                <a:latin typeface="Helvetica"/>
              </a:rPr>
              <a:t>PROFESSIONAL LICENSE $124</a:t>
            </a:r>
          </a:p>
          <a:p>
            <a:pPr marL="488632" lvl="1" indent="-244316" algn="l">
              <a:lnSpc>
                <a:spcPts val="3240"/>
              </a:lnSpc>
            </a:pPr>
            <a:endParaRPr lang="en-US" sz="2700" dirty="0">
              <a:solidFill>
                <a:srgbClr val="000000"/>
              </a:solidFill>
              <a:latin typeface="Helvetica"/>
            </a:endParaRPr>
          </a:p>
          <a:p>
            <a:pPr marL="488632" lvl="1" indent="-244316" algn="l">
              <a:lnSpc>
                <a:spcPts val="3240"/>
              </a:lnSpc>
              <a:buFont typeface="Arial"/>
              <a:buChar char="•"/>
            </a:pPr>
            <a:r>
              <a:rPr lang="en-US" sz="2700" dirty="0">
                <a:solidFill>
                  <a:srgbClr val="000000"/>
                </a:solidFill>
                <a:latin typeface="Helvetica"/>
              </a:rPr>
              <a:t>REFERRAL INCENTIVES</a:t>
            </a:r>
          </a:p>
          <a:p>
            <a:pPr marL="488632" lvl="1" indent="-244316" algn="l">
              <a:lnSpc>
                <a:spcPts val="3240"/>
              </a:lnSpc>
            </a:pPr>
            <a:endParaRPr lang="en-US" sz="2700" dirty="0">
              <a:solidFill>
                <a:srgbClr val="000000"/>
              </a:solidFill>
              <a:latin typeface="Helvetica"/>
            </a:endParaRPr>
          </a:p>
          <a:p>
            <a:pPr marL="488632" lvl="1" indent="-244316" algn="l">
              <a:lnSpc>
                <a:spcPts val="3240"/>
              </a:lnSpc>
              <a:buFont typeface="Arial"/>
              <a:buChar char="•"/>
            </a:pPr>
            <a:r>
              <a:rPr lang="en-US" sz="2700" dirty="0">
                <a:solidFill>
                  <a:srgbClr val="000000"/>
                </a:solidFill>
                <a:latin typeface="Helvetica"/>
              </a:rPr>
              <a:t>LIMITED BACK OFFICE ACCESS</a:t>
            </a:r>
          </a:p>
          <a:p>
            <a:pPr marL="488632" lvl="1" indent="-244316" algn="l">
              <a:lnSpc>
                <a:spcPts val="3240"/>
              </a:lnSpc>
            </a:pPr>
            <a:endParaRPr lang="en-US" sz="2700" dirty="0">
              <a:solidFill>
                <a:srgbClr val="000000"/>
              </a:solidFill>
              <a:latin typeface="Helvetica"/>
            </a:endParaRPr>
          </a:p>
        </p:txBody>
      </p:sp>
      <p:sp>
        <p:nvSpPr>
          <p:cNvPr id="6" name="TextBox 6"/>
          <p:cNvSpPr txBox="1"/>
          <p:nvPr/>
        </p:nvSpPr>
        <p:spPr>
          <a:xfrm>
            <a:off x="5453993" y="2324027"/>
            <a:ext cx="6028737" cy="4543425"/>
          </a:xfrm>
          <a:prstGeom prst="rect">
            <a:avLst/>
          </a:prstGeom>
        </p:spPr>
        <p:txBody>
          <a:bodyPr lIns="0" tIns="0" rIns="0" bIns="0" rtlCol="0" anchor="t">
            <a:spAutoFit/>
          </a:bodyPr>
          <a:lstStyle/>
          <a:p>
            <a:pPr algn="l">
              <a:lnSpc>
                <a:spcPts val="6480"/>
              </a:lnSpc>
            </a:pPr>
            <a:r>
              <a:rPr lang="en-US" sz="5400" dirty="0">
                <a:solidFill>
                  <a:srgbClr val="000000"/>
                </a:solidFill>
                <a:latin typeface="Helvetica"/>
              </a:rPr>
              <a:t>        AGENT</a:t>
            </a:r>
          </a:p>
          <a:p>
            <a:pPr marL="488632" lvl="1" indent="-244316" algn="l">
              <a:lnSpc>
                <a:spcPts val="3240"/>
              </a:lnSpc>
              <a:buFont typeface="Arial"/>
              <a:buChar char="•"/>
            </a:pPr>
            <a:r>
              <a:rPr lang="en-US" sz="2700" dirty="0">
                <a:solidFill>
                  <a:srgbClr val="000000"/>
                </a:solidFill>
                <a:latin typeface="Helvetica"/>
              </a:rPr>
              <a:t>FULL – ALL ACCESS TRAINING</a:t>
            </a:r>
          </a:p>
          <a:p>
            <a:pPr marL="488632" lvl="1" indent="-244316" algn="l">
              <a:lnSpc>
                <a:spcPts val="3240"/>
              </a:lnSpc>
            </a:pPr>
            <a:endParaRPr lang="en-US" sz="2700" dirty="0">
              <a:solidFill>
                <a:srgbClr val="000000"/>
              </a:solidFill>
              <a:latin typeface="Helvetica"/>
            </a:endParaRPr>
          </a:p>
          <a:p>
            <a:pPr marL="488632" lvl="1" indent="-244316" algn="l">
              <a:lnSpc>
                <a:spcPts val="3240"/>
              </a:lnSpc>
              <a:buFont typeface="Arial"/>
              <a:buChar char="•"/>
            </a:pPr>
            <a:r>
              <a:rPr lang="en-US" sz="2700" dirty="0">
                <a:solidFill>
                  <a:srgbClr val="000000"/>
                </a:solidFill>
                <a:latin typeface="Helvetica"/>
              </a:rPr>
              <a:t>PROFESSIONAL LICENSES $124</a:t>
            </a:r>
          </a:p>
          <a:p>
            <a:pPr marL="488632" lvl="1" indent="-244316" algn="l">
              <a:lnSpc>
                <a:spcPts val="3240"/>
              </a:lnSpc>
            </a:pPr>
            <a:endParaRPr lang="en-US" sz="2700" dirty="0">
              <a:solidFill>
                <a:srgbClr val="000000"/>
              </a:solidFill>
              <a:latin typeface="Helvetica"/>
            </a:endParaRPr>
          </a:p>
          <a:p>
            <a:pPr marL="488632" lvl="1" indent="-244316" algn="l">
              <a:lnSpc>
                <a:spcPts val="3240"/>
              </a:lnSpc>
              <a:buFont typeface="Arial"/>
              <a:buChar char="•"/>
            </a:pPr>
            <a:r>
              <a:rPr lang="en-US" sz="2700" dirty="0">
                <a:solidFill>
                  <a:srgbClr val="000000"/>
                </a:solidFill>
                <a:latin typeface="Helvetica"/>
              </a:rPr>
              <a:t>UNLIMITED INCOME POTENTIAL</a:t>
            </a:r>
          </a:p>
          <a:p>
            <a:pPr marL="488632" lvl="1" indent="-244316" algn="l">
              <a:lnSpc>
                <a:spcPts val="3240"/>
              </a:lnSpc>
            </a:pPr>
            <a:endParaRPr lang="en-US" sz="2700" dirty="0">
              <a:solidFill>
                <a:srgbClr val="000000"/>
              </a:solidFill>
              <a:latin typeface="Helvetica"/>
            </a:endParaRPr>
          </a:p>
          <a:p>
            <a:pPr marL="488632" lvl="1" indent="-244316" algn="l">
              <a:lnSpc>
                <a:spcPts val="3240"/>
              </a:lnSpc>
              <a:buFont typeface="Arial"/>
              <a:buChar char="•"/>
            </a:pPr>
            <a:r>
              <a:rPr lang="en-US" sz="2700" dirty="0">
                <a:solidFill>
                  <a:srgbClr val="000000"/>
                </a:solidFill>
                <a:latin typeface="Helvetica"/>
              </a:rPr>
              <a:t>BUSINESS EXPENSES ONLY $25</a:t>
            </a:r>
          </a:p>
          <a:p>
            <a:pPr marL="488632" lvl="1" indent="-244316" algn="l">
              <a:lnSpc>
                <a:spcPts val="3240"/>
              </a:lnSpc>
            </a:pPr>
            <a:endParaRPr lang="en-US" sz="2700" dirty="0">
              <a:solidFill>
                <a:srgbClr val="000000"/>
              </a:solidFill>
              <a:latin typeface="Helvetica"/>
            </a:endParaRPr>
          </a:p>
          <a:p>
            <a:pPr marL="488632" lvl="1" indent="-244316" algn="l">
              <a:lnSpc>
                <a:spcPts val="3240"/>
              </a:lnSpc>
            </a:pPr>
            <a:endParaRPr lang="en-US" sz="2700" dirty="0">
              <a:solidFill>
                <a:srgbClr val="000000"/>
              </a:solidFill>
              <a:latin typeface="Helvetica"/>
            </a:endParaRPr>
          </a:p>
        </p:txBody>
      </p:sp>
      <p:sp>
        <p:nvSpPr>
          <p:cNvPr id="7" name="TextBox 7"/>
          <p:cNvSpPr txBox="1"/>
          <p:nvPr/>
        </p:nvSpPr>
        <p:spPr>
          <a:xfrm>
            <a:off x="12939224" y="2311254"/>
            <a:ext cx="3423348" cy="916157"/>
          </a:xfrm>
          <a:prstGeom prst="rect">
            <a:avLst/>
          </a:prstGeom>
        </p:spPr>
        <p:txBody>
          <a:bodyPr lIns="0" tIns="0" rIns="0" bIns="0" rtlCol="0" anchor="t">
            <a:spAutoFit/>
          </a:bodyPr>
          <a:lstStyle/>
          <a:p>
            <a:pPr algn="l">
              <a:lnSpc>
                <a:spcPts val="6480"/>
              </a:lnSpc>
            </a:pPr>
            <a:r>
              <a:rPr lang="en-US" sz="5400" dirty="0">
                <a:solidFill>
                  <a:srgbClr val="000000"/>
                </a:solidFill>
                <a:latin typeface="Helvetica"/>
              </a:rPr>
              <a:t>BROKER</a:t>
            </a:r>
          </a:p>
        </p:txBody>
      </p:sp>
      <p:sp>
        <p:nvSpPr>
          <p:cNvPr id="8" name="AutoShape 8"/>
          <p:cNvSpPr/>
          <p:nvPr/>
        </p:nvSpPr>
        <p:spPr>
          <a:xfrm>
            <a:off x="5406069" y="1960953"/>
            <a:ext cx="1507" cy="5544747"/>
          </a:xfrm>
          <a:prstGeom prst="line">
            <a:avLst/>
          </a:prstGeom>
          <a:ln w="9525" cap="rnd">
            <a:solidFill>
              <a:srgbClr val="4472C4"/>
            </a:solidFill>
            <a:prstDash val="solid"/>
            <a:headEnd type="none" w="sm" len="sm"/>
            <a:tailEnd type="none" w="sm" len="sm"/>
          </a:ln>
        </p:spPr>
        <p:txBody>
          <a:bodyPr/>
          <a:lstStyle/>
          <a:p>
            <a:endParaRPr lang="en-US"/>
          </a:p>
        </p:txBody>
      </p:sp>
      <p:sp>
        <p:nvSpPr>
          <p:cNvPr id="9" name="AutoShape 9"/>
          <p:cNvSpPr/>
          <p:nvPr/>
        </p:nvSpPr>
        <p:spPr>
          <a:xfrm flipH="1">
            <a:off x="11591258" y="1967189"/>
            <a:ext cx="18220" cy="5598886"/>
          </a:xfrm>
          <a:prstGeom prst="line">
            <a:avLst/>
          </a:prstGeom>
          <a:ln w="9525" cap="rnd">
            <a:solidFill>
              <a:srgbClr val="4472C4"/>
            </a:solidFill>
            <a:prstDash val="solid"/>
            <a:headEnd type="none" w="sm" len="sm"/>
            <a:tailEnd type="none" w="sm" len="sm"/>
          </a:ln>
        </p:spPr>
        <p:txBody>
          <a:bodyPr/>
          <a:lstStyle/>
          <a:p>
            <a:endParaRPr lang="en-US"/>
          </a:p>
        </p:txBody>
      </p:sp>
      <p:sp>
        <p:nvSpPr>
          <p:cNvPr id="10" name="AutoShape 10"/>
          <p:cNvSpPr/>
          <p:nvPr/>
        </p:nvSpPr>
        <p:spPr>
          <a:xfrm flipV="1">
            <a:off x="21594" y="2942103"/>
            <a:ext cx="17879601" cy="40634"/>
          </a:xfrm>
          <a:prstGeom prst="line">
            <a:avLst/>
          </a:prstGeom>
          <a:ln w="9525" cap="rnd">
            <a:solidFill>
              <a:srgbClr val="4472C4"/>
            </a:solidFill>
            <a:prstDash val="solid"/>
            <a:headEnd type="none" w="sm" len="sm"/>
            <a:tailEnd type="none" w="sm" len="sm"/>
          </a:ln>
        </p:spPr>
        <p:txBody>
          <a:bodyPr/>
          <a:lstStyle/>
          <a:p>
            <a:endParaRPr lang="en-US"/>
          </a:p>
        </p:txBody>
      </p:sp>
      <p:sp>
        <p:nvSpPr>
          <p:cNvPr id="11" name="Freeform 11"/>
          <p:cNvSpPr/>
          <p:nvPr/>
        </p:nvSpPr>
        <p:spPr>
          <a:xfrm rot="156430">
            <a:off x="14621398" y="2937978"/>
            <a:ext cx="6197100" cy="7968960"/>
          </a:xfrm>
          <a:custGeom>
            <a:avLst/>
            <a:gdLst/>
            <a:ahLst/>
            <a:cxnLst/>
            <a:rect l="l" t="t" r="r" b="b"/>
            <a:pathLst>
              <a:path w="6197100" h="7968960">
                <a:moveTo>
                  <a:pt x="0" y="0"/>
                </a:moveTo>
                <a:lnTo>
                  <a:pt x="6197100" y="0"/>
                </a:lnTo>
                <a:lnTo>
                  <a:pt x="6197100" y="7968960"/>
                </a:lnTo>
                <a:lnTo>
                  <a:pt x="0" y="7968960"/>
                </a:lnTo>
                <a:lnTo>
                  <a:pt x="0" y="0"/>
                </a:lnTo>
                <a:close/>
              </a:path>
            </a:pathLst>
          </a:custGeom>
          <a:blipFill>
            <a:blip r:embed="rId2"/>
            <a:stretch>
              <a:fillRect b="-16648"/>
            </a:stretch>
          </a:blipFill>
        </p:spPr>
        <p:txBody>
          <a:bodyPr/>
          <a:lstStyle/>
          <a:p>
            <a:endParaRPr lang="en-US"/>
          </a:p>
        </p:txBody>
      </p:sp>
      <p:sp>
        <p:nvSpPr>
          <p:cNvPr id="12" name="TextBox 12"/>
          <p:cNvSpPr txBox="1"/>
          <p:nvPr/>
        </p:nvSpPr>
        <p:spPr>
          <a:xfrm>
            <a:off x="1066800" y="41600"/>
            <a:ext cx="18097500" cy="1000274"/>
          </a:xfrm>
          <a:prstGeom prst="rect">
            <a:avLst/>
          </a:prstGeom>
        </p:spPr>
        <p:txBody>
          <a:bodyPr wrap="square" lIns="0" tIns="0" rIns="0" bIns="0" rtlCol="0" anchor="t">
            <a:spAutoFit/>
          </a:bodyPr>
          <a:lstStyle/>
          <a:p>
            <a:pPr algn="l">
              <a:lnSpc>
                <a:spcPts val="7776"/>
              </a:lnSpc>
            </a:pPr>
            <a:r>
              <a:rPr lang="en-US" sz="7200" dirty="0">
                <a:solidFill>
                  <a:srgbClr val="000000"/>
                </a:solidFill>
                <a:latin typeface="Helvetica Light"/>
              </a:rPr>
              <a:t>           </a:t>
            </a:r>
            <a:r>
              <a:rPr lang="en-US" sz="7200" u="sng" dirty="0">
                <a:solidFill>
                  <a:srgbClr val="000000"/>
                </a:solidFill>
                <a:latin typeface="Helvetica"/>
              </a:rPr>
              <a:t> PROFESSIONAL TRADES </a:t>
            </a:r>
          </a:p>
        </p:txBody>
      </p:sp>
      <p:sp>
        <p:nvSpPr>
          <p:cNvPr id="13" name="TextBox 13"/>
          <p:cNvSpPr txBox="1"/>
          <p:nvPr/>
        </p:nvSpPr>
        <p:spPr>
          <a:xfrm>
            <a:off x="11537648" y="3523470"/>
            <a:ext cx="5315812" cy="3638550"/>
          </a:xfrm>
          <a:prstGeom prst="rect">
            <a:avLst/>
          </a:prstGeom>
        </p:spPr>
        <p:txBody>
          <a:bodyPr lIns="0" tIns="0" rIns="0" bIns="0" rtlCol="0" anchor="t">
            <a:spAutoFit/>
          </a:bodyPr>
          <a:lstStyle/>
          <a:p>
            <a:pPr marL="434341" lvl="1" indent="-217171" algn="l">
              <a:lnSpc>
                <a:spcPts val="2880"/>
              </a:lnSpc>
              <a:buFont typeface="Arial"/>
              <a:buChar char="•"/>
            </a:pPr>
            <a:r>
              <a:rPr lang="en-US" sz="2400" dirty="0">
                <a:solidFill>
                  <a:srgbClr val="000000"/>
                </a:solidFill>
                <a:latin typeface="Helvetica"/>
              </a:rPr>
              <a:t>DISTRIBUTION OUTLET-OPERATE AN AGENCY </a:t>
            </a:r>
          </a:p>
          <a:p>
            <a:pPr marL="434341" lvl="1" indent="-217171" algn="l">
              <a:lnSpc>
                <a:spcPts val="2880"/>
              </a:lnSpc>
            </a:pPr>
            <a:endParaRPr lang="en-US" sz="2400" dirty="0">
              <a:solidFill>
                <a:srgbClr val="000000"/>
              </a:solidFill>
              <a:latin typeface="Helvetica"/>
            </a:endParaRPr>
          </a:p>
          <a:p>
            <a:pPr marL="434341" lvl="1" indent="-217171" algn="l">
              <a:lnSpc>
                <a:spcPts val="2880"/>
              </a:lnSpc>
              <a:buFont typeface="Arial"/>
              <a:buChar char="•"/>
            </a:pPr>
            <a:r>
              <a:rPr lang="en-US" sz="2400" dirty="0">
                <a:solidFill>
                  <a:srgbClr val="000000"/>
                </a:solidFill>
                <a:latin typeface="Helvetica"/>
              </a:rPr>
              <a:t>PROFESSIONAL LICENSES $124</a:t>
            </a:r>
          </a:p>
          <a:p>
            <a:pPr marL="434341" lvl="1" indent="-217171" algn="l">
              <a:lnSpc>
                <a:spcPts val="2880"/>
              </a:lnSpc>
            </a:pPr>
            <a:endParaRPr lang="en-US" sz="2400" dirty="0">
              <a:solidFill>
                <a:srgbClr val="000000"/>
              </a:solidFill>
              <a:latin typeface="Helvetica"/>
            </a:endParaRPr>
          </a:p>
          <a:p>
            <a:pPr marL="434341" lvl="1" indent="-217171" algn="l">
              <a:lnSpc>
                <a:spcPts val="2880"/>
              </a:lnSpc>
              <a:buFont typeface="Arial"/>
              <a:buChar char="•"/>
            </a:pPr>
            <a:r>
              <a:rPr lang="en-US" sz="2400" dirty="0">
                <a:solidFill>
                  <a:srgbClr val="000000"/>
                </a:solidFill>
                <a:latin typeface="Helvetica"/>
              </a:rPr>
              <a:t>TRAIN/MENTOR/</a:t>
            </a:r>
          </a:p>
          <a:p>
            <a:pPr marL="434341" lvl="1" indent="-217171" algn="l">
              <a:lnSpc>
                <a:spcPts val="2880"/>
              </a:lnSpc>
            </a:pPr>
            <a:r>
              <a:rPr lang="en-US" sz="2400" dirty="0">
                <a:solidFill>
                  <a:srgbClr val="000000"/>
                </a:solidFill>
                <a:latin typeface="Helvetica"/>
              </a:rPr>
              <a:t>DEVELOP AGENTS</a:t>
            </a:r>
          </a:p>
          <a:p>
            <a:pPr marL="434341" lvl="1" indent="-217171" algn="l">
              <a:lnSpc>
                <a:spcPts val="2880"/>
              </a:lnSpc>
            </a:pPr>
            <a:endParaRPr lang="en-US" sz="2400" dirty="0">
              <a:solidFill>
                <a:srgbClr val="000000"/>
              </a:solidFill>
              <a:latin typeface="Helvetica"/>
            </a:endParaRPr>
          </a:p>
          <a:p>
            <a:pPr marL="434341" lvl="1" indent="-217171" algn="l">
              <a:lnSpc>
                <a:spcPts val="2880"/>
              </a:lnSpc>
              <a:buFont typeface="Arial"/>
              <a:buChar char="•"/>
            </a:pPr>
            <a:r>
              <a:rPr lang="en-US" sz="2400" dirty="0">
                <a:solidFill>
                  <a:srgbClr val="000000"/>
                </a:solidFill>
                <a:latin typeface="Helvetica"/>
              </a:rPr>
              <a:t>UNLIMITED </a:t>
            </a:r>
          </a:p>
          <a:p>
            <a:pPr algn="l">
              <a:lnSpc>
                <a:spcPts val="2880"/>
              </a:lnSpc>
            </a:pPr>
            <a:r>
              <a:rPr lang="en-US" sz="2400" dirty="0">
                <a:solidFill>
                  <a:srgbClr val="000000"/>
                </a:solidFill>
                <a:latin typeface="Helvetica"/>
              </a:rPr>
              <a:t>     INCOME POTENTIAL</a:t>
            </a:r>
          </a:p>
        </p:txBody>
      </p:sp>
      <p:sp>
        <p:nvSpPr>
          <p:cNvPr id="14" name="TextBox 14"/>
          <p:cNvSpPr txBox="1"/>
          <p:nvPr/>
        </p:nvSpPr>
        <p:spPr>
          <a:xfrm>
            <a:off x="1573827" y="7730176"/>
            <a:ext cx="15243765" cy="878057"/>
          </a:xfrm>
          <a:prstGeom prst="rect">
            <a:avLst/>
          </a:prstGeom>
        </p:spPr>
        <p:txBody>
          <a:bodyPr lIns="0" tIns="0" rIns="0" bIns="0" rtlCol="0" anchor="t">
            <a:spAutoFit/>
          </a:bodyPr>
          <a:lstStyle/>
          <a:p>
            <a:pPr algn="l">
              <a:lnSpc>
                <a:spcPts val="6480"/>
              </a:lnSpc>
            </a:pPr>
            <a:r>
              <a:rPr lang="en-US" sz="5400" spc="-215">
                <a:solidFill>
                  <a:srgbClr val="000000"/>
                </a:solidFill>
                <a:latin typeface="Open Sans Bold"/>
              </a:rPr>
              <a:t>YOU DECIDE WHAT PATH IS RIGHT FOR YOU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924470"/>
            <a:chOff x="0" y="0"/>
            <a:chExt cx="25274725" cy="13716002"/>
          </a:xfrm>
        </p:grpSpPr>
        <p:sp>
          <p:nvSpPr>
            <p:cNvPr id="3" name="Freeform 3"/>
            <p:cNvSpPr/>
            <p:nvPr/>
          </p:nvSpPr>
          <p:spPr>
            <a:xfrm>
              <a:off x="0" y="0"/>
              <a:ext cx="25274725" cy="13716000"/>
            </a:xfrm>
            <a:custGeom>
              <a:avLst/>
              <a:gdLst/>
              <a:ahLst/>
              <a:cxnLst/>
              <a:rect l="l" t="t" r="r" b="b"/>
              <a:pathLst>
                <a:path w="25274725" h="13716000">
                  <a:moveTo>
                    <a:pt x="0" y="0"/>
                  </a:moveTo>
                  <a:lnTo>
                    <a:pt x="25274725" y="0"/>
                  </a:lnTo>
                  <a:lnTo>
                    <a:pt x="25274725" y="13716000"/>
                  </a:lnTo>
                  <a:lnTo>
                    <a:pt x="0" y="13716000"/>
                  </a:lnTo>
                  <a:close/>
                </a:path>
              </a:pathLst>
            </a:custGeom>
            <a:solidFill>
              <a:srgbClr val="F2F2F2"/>
            </a:solidFill>
          </p:spPr>
          <p:txBody>
            <a:bodyPr/>
            <a:lstStyle/>
            <a:p>
              <a:endParaRPr lang="en-US"/>
            </a:p>
          </p:txBody>
        </p:sp>
      </p:grpSp>
      <p:grpSp>
        <p:nvGrpSpPr>
          <p:cNvPr id="4" name="Group 4"/>
          <p:cNvGrpSpPr/>
          <p:nvPr/>
        </p:nvGrpSpPr>
        <p:grpSpPr>
          <a:xfrm rot="-5400000">
            <a:off x="8597252" y="-4323914"/>
            <a:ext cx="1093517" cy="16337878"/>
            <a:chOff x="0" y="0"/>
            <a:chExt cx="1458022" cy="21783838"/>
          </a:xfrm>
        </p:grpSpPr>
        <p:sp>
          <p:nvSpPr>
            <p:cNvPr id="5" name="Freeform 5"/>
            <p:cNvSpPr/>
            <p:nvPr/>
          </p:nvSpPr>
          <p:spPr>
            <a:xfrm>
              <a:off x="38100" y="38100"/>
              <a:ext cx="1381887" cy="21707602"/>
            </a:xfrm>
            <a:custGeom>
              <a:avLst/>
              <a:gdLst/>
              <a:ahLst/>
              <a:cxnLst/>
              <a:rect l="l" t="t" r="r" b="b"/>
              <a:pathLst>
                <a:path w="1381887" h="21707602">
                  <a:moveTo>
                    <a:pt x="0" y="84963"/>
                  </a:moveTo>
                  <a:cubicBezTo>
                    <a:pt x="0" y="38100"/>
                    <a:pt x="36195" y="0"/>
                    <a:pt x="80899" y="0"/>
                  </a:cubicBezTo>
                  <a:lnTo>
                    <a:pt x="1300988" y="0"/>
                  </a:lnTo>
                  <a:cubicBezTo>
                    <a:pt x="1345692" y="0"/>
                    <a:pt x="1381887" y="38100"/>
                    <a:pt x="1381887" y="84963"/>
                  </a:cubicBezTo>
                  <a:lnTo>
                    <a:pt x="1381887" y="21622638"/>
                  </a:lnTo>
                  <a:cubicBezTo>
                    <a:pt x="1381887" y="21669628"/>
                    <a:pt x="1345692" y="21707602"/>
                    <a:pt x="1300988" y="21707602"/>
                  </a:cubicBezTo>
                  <a:lnTo>
                    <a:pt x="80899" y="21707602"/>
                  </a:lnTo>
                  <a:cubicBezTo>
                    <a:pt x="36195" y="21707602"/>
                    <a:pt x="0" y="21669502"/>
                    <a:pt x="0" y="21622638"/>
                  </a:cubicBezTo>
                  <a:close/>
                </a:path>
              </a:pathLst>
            </a:custGeom>
            <a:solidFill>
              <a:srgbClr val="5B9BA9"/>
            </a:solidFill>
          </p:spPr>
          <p:txBody>
            <a:bodyPr/>
            <a:lstStyle/>
            <a:p>
              <a:endParaRPr lang="en-US"/>
            </a:p>
          </p:txBody>
        </p:sp>
        <p:sp>
          <p:nvSpPr>
            <p:cNvPr id="6" name="Freeform 6"/>
            <p:cNvSpPr/>
            <p:nvPr/>
          </p:nvSpPr>
          <p:spPr>
            <a:xfrm>
              <a:off x="0" y="0"/>
              <a:ext cx="1458087" cy="21783802"/>
            </a:xfrm>
            <a:custGeom>
              <a:avLst/>
              <a:gdLst/>
              <a:ahLst/>
              <a:cxnLst/>
              <a:rect l="l" t="t" r="r" b="b"/>
              <a:pathLst>
                <a:path w="1458087" h="21783802">
                  <a:moveTo>
                    <a:pt x="0" y="123063"/>
                  </a:moveTo>
                  <a:cubicBezTo>
                    <a:pt x="0" y="56896"/>
                    <a:pt x="51435" y="0"/>
                    <a:pt x="118999" y="0"/>
                  </a:cubicBezTo>
                  <a:lnTo>
                    <a:pt x="1339088" y="0"/>
                  </a:lnTo>
                  <a:lnTo>
                    <a:pt x="1339088" y="38100"/>
                  </a:lnTo>
                  <a:lnTo>
                    <a:pt x="1339088" y="0"/>
                  </a:lnTo>
                  <a:cubicBezTo>
                    <a:pt x="1406525" y="0"/>
                    <a:pt x="1458087" y="56896"/>
                    <a:pt x="1458087" y="123063"/>
                  </a:cubicBezTo>
                  <a:lnTo>
                    <a:pt x="1419987" y="123063"/>
                  </a:lnTo>
                  <a:lnTo>
                    <a:pt x="1458087" y="123063"/>
                  </a:lnTo>
                  <a:lnTo>
                    <a:pt x="1458087" y="21660738"/>
                  </a:lnTo>
                  <a:lnTo>
                    <a:pt x="1419987" y="21660738"/>
                  </a:lnTo>
                  <a:lnTo>
                    <a:pt x="1458087" y="21660738"/>
                  </a:lnTo>
                  <a:cubicBezTo>
                    <a:pt x="1458087" y="21726905"/>
                    <a:pt x="1406652" y="21783802"/>
                    <a:pt x="1339088" y="21783802"/>
                  </a:cubicBezTo>
                  <a:lnTo>
                    <a:pt x="1339088" y="21745702"/>
                  </a:lnTo>
                  <a:lnTo>
                    <a:pt x="1339088" y="21783802"/>
                  </a:lnTo>
                  <a:lnTo>
                    <a:pt x="118999" y="21783802"/>
                  </a:lnTo>
                  <a:lnTo>
                    <a:pt x="118999" y="21745702"/>
                  </a:lnTo>
                  <a:lnTo>
                    <a:pt x="118999" y="21783802"/>
                  </a:lnTo>
                  <a:cubicBezTo>
                    <a:pt x="51562" y="21783802"/>
                    <a:pt x="0" y="21726905"/>
                    <a:pt x="0" y="21660738"/>
                  </a:cubicBezTo>
                  <a:lnTo>
                    <a:pt x="0" y="123063"/>
                  </a:lnTo>
                  <a:lnTo>
                    <a:pt x="38100" y="123063"/>
                  </a:lnTo>
                  <a:lnTo>
                    <a:pt x="0" y="123063"/>
                  </a:lnTo>
                  <a:moveTo>
                    <a:pt x="76200" y="123063"/>
                  </a:moveTo>
                  <a:lnTo>
                    <a:pt x="76200" y="21660738"/>
                  </a:lnTo>
                  <a:lnTo>
                    <a:pt x="38100" y="21660738"/>
                  </a:lnTo>
                  <a:lnTo>
                    <a:pt x="76200" y="21660738"/>
                  </a:lnTo>
                  <a:cubicBezTo>
                    <a:pt x="76200" y="21688425"/>
                    <a:pt x="97155" y="21707602"/>
                    <a:pt x="118999" y="21707602"/>
                  </a:cubicBezTo>
                  <a:lnTo>
                    <a:pt x="1339088" y="21707602"/>
                  </a:lnTo>
                  <a:cubicBezTo>
                    <a:pt x="1360932" y="21707602"/>
                    <a:pt x="1381887" y="21688425"/>
                    <a:pt x="1381887" y="21660738"/>
                  </a:cubicBezTo>
                  <a:lnTo>
                    <a:pt x="1381887" y="123063"/>
                  </a:lnTo>
                  <a:cubicBezTo>
                    <a:pt x="1381887" y="95377"/>
                    <a:pt x="1360932" y="76200"/>
                    <a:pt x="1339088" y="76200"/>
                  </a:cubicBezTo>
                  <a:lnTo>
                    <a:pt x="118999" y="76200"/>
                  </a:lnTo>
                  <a:lnTo>
                    <a:pt x="118999" y="38100"/>
                  </a:lnTo>
                  <a:lnTo>
                    <a:pt x="118999" y="76200"/>
                  </a:lnTo>
                  <a:cubicBezTo>
                    <a:pt x="97155" y="76200"/>
                    <a:pt x="76200" y="95377"/>
                    <a:pt x="76200" y="123063"/>
                  </a:cubicBezTo>
                  <a:close/>
                </a:path>
              </a:pathLst>
            </a:custGeom>
            <a:solidFill>
              <a:srgbClr val="5B9BA9"/>
            </a:solidFill>
          </p:spPr>
          <p:txBody>
            <a:bodyPr/>
            <a:lstStyle/>
            <a:p>
              <a:endParaRPr lang="en-US"/>
            </a:p>
          </p:txBody>
        </p:sp>
      </p:grpSp>
      <p:grpSp>
        <p:nvGrpSpPr>
          <p:cNvPr id="7" name="Group 7"/>
          <p:cNvGrpSpPr/>
          <p:nvPr/>
        </p:nvGrpSpPr>
        <p:grpSpPr>
          <a:xfrm rot="-5400000">
            <a:off x="8587726" y="-1254144"/>
            <a:ext cx="1112566" cy="16356928"/>
            <a:chOff x="0" y="0"/>
            <a:chExt cx="1483421" cy="21809237"/>
          </a:xfrm>
        </p:grpSpPr>
        <p:sp>
          <p:nvSpPr>
            <p:cNvPr id="8" name="Freeform 8"/>
            <p:cNvSpPr/>
            <p:nvPr/>
          </p:nvSpPr>
          <p:spPr>
            <a:xfrm>
              <a:off x="38100" y="38100"/>
              <a:ext cx="1381887" cy="21707602"/>
            </a:xfrm>
            <a:custGeom>
              <a:avLst/>
              <a:gdLst/>
              <a:ahLst/>
              <a:cxnLst/>
              <a:rect l="l" t="t" r="r" b="b"/>
              <a:pathLst>
                <a:path w="1381887" h="21707602">
                  <a:moveTo>
                    <a:pt x="0" y="86360"/>
                  </a:moveTo>
                  <a:cubicBezTo>
                    <a:pt x="0" y="38735"/>
                    <a:pt x="36195" y="0"/>
                    <a:pt x="80899" y="0"/>
                  </a:cubicBezTo>
                  <a:lnTo>
                    <a:pt x="1300988" y="0"/>
                  </a:lnTo>
                  <a:cubicBezTo>
                    <a:pt x="1345692" y="0"/>
                    <a:pt x="1381887" y="38735"/>
                    <a:pt x="1381887" y="86360"/>
                  </a:cubicBezTo>
                  <a:lnTo>
                    <a:pt x="1381887" y="21621242"/>
                  </a:lnTo>
                  <a:cubicBezTo>
                    <a:pt x="1381887" y="21668994"/>
                    <a:pt x="1345692" y="21707602"/>
                    <a:pt x="1300988" y="21707602"/>
                  </a:cubicBezTo>
                  <a:lnTo>
                    <a:pt x="80899" y="21707602"/>
                  </a:lnTo>
                  <a:cubicBezTo>
                    <a:pt x="36195" y="21707602"/>
                    <a:pt x="0" y="21668867"/>
                    <a:pt x="0" y="21621242"/>
                  </a:cubicBezTo>
                  <a:close/>
                </a:path>
              </a:pathLst>
            </a:custGeom>
            <a:solidFill>
              <a:srgbClr val="34526F"/>
            </a:solidFill>
          </p:spPr>
          <p:txBody>
            <a:bodyPr/>
            <a:lstStyle/>
            <a:p>
              <a:endParaRPr lang="en-US"/>
            </a:p>
          </p:txBody>
        </p:sp>
        <p:sp>
          <p:nvSpPr>
            <p:cNvPr id="9" name="Freeform 9"/>
            <p:cNvSpPr/>
            <p:nvPr/>
          </p:nvSpPr>
          <p:spPr>
            <a:xfrm>
              <a:off x="0" y="0"/>
              <a:ext cx="1458087" cy="21783802"/>
            </a:xfrm>
            <a:custGeom>
              <a:avLst/>
              <a:gdLst/>
              <a:ahLst/>
              <a:cxnLst/>
              <a:rect l="l" t="t" r="r" b="b"/>
              <a:pathLst>
                <a:path w="1458087" h="21783802">
                  <a:moveTo>
                    <a:pt x="0" y="124460"/>
                  </a:moveTo>
                  <a:cubicBezTo>
                    <a:pt x="0" y="58166"/>
                    <a:pt x="50927" y="0"/>
                    <a:pt x="118999" y="0"/>
                  </a:cubicBezTo>
                  <a:lnTo>
                    <a:pt x="1339088" y="0"/>
                  </a:lnTo>
                  <a:lnTo>
                    <a:pt x="1339088" y="38100"/>
                  </a:lnTo>
                  <a:lnTo>
                    <a:pt x="1339088" y="0"/>
                  </a:lnTo>
                  <a:cubicBezTo>
                    <a:pt x="1407160" y="0"/>
                    <a:pt x="1458087" y="58166"/>
                    <a:pt x="1458087" y="124460"/>
                  </a:cubicBezTo>
                  <a:lnTo>
                    <a:pt x="1419987" y="124460"/>
                  </a:lnTo>
                  <a:lnTo>
                    <a:pt x="1458087" y="124460"/>
                  </a:lnTo>
                  <a:lnTo>
                    <a:pt x="1458087" y="21659342"/>
                  </a:lnTo>
                  <a:lnTo>
                    <a:pt x="1419987" y="21659342"/>
                  </a:lnTo>
                  <a:lnTo>
                    <a:pt x="1458087" y="21659342"/>
                  </a:lnTo>
                  <a:cubicBezTo>
                    <a:pt x="1458087" y="21725635"/>
                    <a:pt x="1407160" y="21783802"/>
                    <a:pt x="1339088" y="21783802"/>
                  </a:cubicBezTo>
                  <a:lnTo>
                    <a:pt x="1339088" y="21745702"/>
                  </a:lnTo>
                  <a:lnTo>
                    <a:pt x="1339088" y="21783802"/>
                  </a:lnTo>
                  <a:lnTo>
                    <a:pt x="118999" y="21783802"/>
                  </a:lnTo>
                  <a:lnTo>
                    <a:pt x="118999" y="21745702"/>
                  </a:lnTo>
                  <a:lnTo>
                    <a:pt x="118999" y="21783802"/>
                  </a:lnTo>
                  <a:cubicBezTo>
                    <a:pt x="50927" y="21783802"/>
                    <a:pt x="0" y="21725635"/>
                    <a:pt x="0" y="21659342"/>
                  </a:cubicBezTo>
                  <a:lnTo>
                    <a:pt x="0" y="124460"/>
                  </a:lnTo>
                  <a:lnTo>
                    <a:pt x="38100" y="124460"/>
                  </a:lnTo>
                  <a:lnTo>
                    <a:pt x="0" y="124460"/>
                  </a:lnTo>
                  <a:moveTo>
                    <a:pt x="76200" y="124460"/>
                  </a:moveTo>
                  <a:lnTo>
                    <a:pt x="76200" y="21659342"/>
                  </a:lnTo>
                  <a:lnTo>
                    <a:pt x="38100" y="21659342"/>
                  </a:lnTo>
                  <a:lnTo>
                    <a:pt x="76200" y="21659342"/>
                  </a:lnTo>
                  <a:cubicBezTo>
                    <a:pt x="76200" y="21688425"/>
                    <a:pt x="97663" y="21707602"/>
                    <a:pt x="118999" y="21707602"/>
                  </a:cubicBezTo>
                  <a:lnTo>
                    <a:pt x="1339088" y="21707602"/>
                  </a:lnTo>
                  <a:cubicBezTo>
                    <a:pt x="1360297" y="21707602"/>
                    <a:pt x="1381887" y="21688425"/>
                    <a:pt x="1381887" y="21659342"/>
                  </a:cubicBezTo>
                  <a:lnTo>
                    <a:pt x="1381887" y="124460"/>
                  </a:lnTo>
                  <a:cubicBezTo>
                    <a:pt x="1381887" y="95377"/>
                    <a:pt x="1360424" y="76200"/>
                    <a:pt x="1339088" y="76200"/>
                  </a:cubicBezTo>
                  <a:lnTo>
                    <a:pt x="118999" y="76200"/>
                  </a:lnTo>
                  <a:lnTo>
                    <a:pt x="118999" y="38100"/>
                  </a:lnTo>
                  <a:lnTo>
                    <a:pt x="118999" y="76200"/>
                  </a:lnTo>
                  <a:cubicBezTo>
                    <a:pt x="97663" y="76200"/>
                    <a:pt x="76200" y="95377"/>
                    <a:pt x="76200" y="124460"/>
                  </a:cubicBezTo>
                  <a:close/>
                </a:path>
              </a:pathLst>
            </a:custGeom>
            <a:solidFill>
              <a:srgbClr val="34526F"/>
            </a:solidFill>
          </p:spPr>
          <p:txBody>
            <a:bodyPr/>
            <a:lstStyle/>
            <a:p>
              <a:endParaRPr lang="en-US"/>
            </a:p>
          </p:txBody>
        </p:sp>
      </p:grpSp>
      <p:grpSp>
        <p:nvGrpSpPr>
          <p:cNvPr id="10" name="Group 10"/>
          <p:cNvGrpSpPr/>
          <p:nvPr/>
        </p:nvGrpSpPr>
        <p:grpSpPr>
          <a:xfrm rot="-5400000">
            <a:off x="8587728" y="-2801001"/>
            <a:ext cx="1112566" cy="16356925"/>
            <a:chOff x="0" y="0"/>
            <a:chExt cx="1483422" cy="21809233"/>
          </a:xfrm>
        </p:grpSpPr>
        <p:sp>
          <p:nvSpPr>
            <p:cNvPr id="11" name="Freeform 11"/>
            <p:cNvSpPr/>
            <p:nvPr/>
          </p:nvSpPr>
          <p:spPr>
            <a:xfrm>
              <a:off x="38100" y="38100"/>
              <a:ext cx="1381887" cy="21707602"/>
            </a:xfrm>
            <a:custGeom>
              <a:avLst/>
              <a:gdLst/>
              <a:ahLst/>
              <a:cxnLst/>
              <a:rect l="l" t="t" r="r" b="b"/>
              <a:pathLst>
                <a:path w="1381887" h="21707602">
                  <a:moveTo>
                    <a:pt x="0" y="86360"/>
                  </a:moveTo>
                  <a:cubicBezTo>
                    <a:pt x="0" y="38735"/>
                    <a:pt x="36195" y="0"/>
                    <a:pt x="80899" y="0"/>
                  </a:cubicBezTo>
                  <a:lnTo>
                    <a:pt x="1300988" y="0"/>
                  </a:lnTo>
                  <a:cubicBezTo>
                    <a:pt x="1345692" y="0"/>
                    <a:pt x="1381887" y="38735"/>
                    <a:pt x="1381887" y="86360"/>
                  </a:cubicBezTo>
                  <a:lnTo>
                    <a:pt x="1381887" y="21621242"/>
                  </a:lnTo>
                  <a:cubicBezTo>
                    <a:pt x="1381887" y="21668994"/>
                    <a:pt x="1345692" y="21707602"/>
                    <a:pt x="1300988" y="21707602"/>
                  </a:cubicBezTo>
                  <a:lnTo>
                    <a:pt x="80899" y="21707602"/>
                  </a:lnTo>
                  <a:cubicBezTo>
                    <a:pt x="36195" y="21707602"/>
                    <a:pt x="0" y="21668867"/>
                    <a:pt x="0" y="21621242"/>
                  </a:cubicBezTo>
                  <a:close/>
                </a:path>
              </a:pathLst>
            </a:custGeom>
            <a:solidFill>
              <a:srgbClr val="91B49C"/>
            </a:solidFill>
          </p:spPr>
          <p:txBody>
            <a:bodyPr/>
            <a:lstStyle/>
            <a:p>
              <a:endParaRPr lang="en-US"/>
            </a:p>
          </p:txBody>
        </p:sp>
        <p:sp>
          <p:nvSpPr>
            <p:cNvPr id="12" name="Freeform 12"/>
            <p:cNvSpPr/>
            <p:nvPr/>
          </p:nvSpPr>
          <p:spPr>
            <a:xfrm>
              <a:off x="0" y="0"/>
              <a:ext cx="1458087" cy="21783802"/>
            </a:xfrm>
            <a:custGeom>
              <a:avLst/>
              <a:gdLst/>
              <a:ahLst/>
              <a:cxnLst/>
              <a:rect l="l" t="t" r="r" b="b"/>
              <a:pathLst>
                <a:path w="1458087" h="21783802">
                  <a:moveTo>
                    <a:pt x="0" y="124460"/>
                  </a:moveTo>
                  <a:cubicBezTo>
                    <a:pt x="0" y="58166"/>
                    <a:pt x="50927" y="0"/>
                    <a:pt x="118999" y="0"/>
                  </a:cubicBezTo>
                  <a:lnTo>
                    <a:pt x="1339088" y="0"/>
                  </a:lnTo>
                  <a:lnTo>
                    <a:pt x="1339088" y="38100"/>
                  </a:lnTo>
                  <a:lnTo>
                    <a:pt x="1339088" y="0"/>
                  </a:lnTo>
                  <a:cubicBezTo>
                    <a:pt x="1407160" y="0"/>
                    <a:pt x="1458087" y="58166"/>
                    <a:pt x="1458087" y="124460"/>
                  </a:cubicBezTo>
                  <a:lnTo>
                    <a:pt x="1419987" y="124460"/>
                  </a:lnTo>
                  <a:lnTo>
                    <a:pt x="1458087" y="124460"/>
                  </a:lnTo>
                  <a:lnTo>
                    <a:pt x="1458087" y="21659342"/>
                  </a:lnTo>
                  <a:lnTo>
                    <a:pt x="1419987" y="21659342"/>
                  </a:lnTo>
                  <a:lnTo>
                    <a:pt x="1458087" y="21659342"/>
                  </a:lnTo>
                  <a:cubicBezTo>
                    <a:pt x="1458087" y="21725635"/>
                    <a:pt x="1407160" y="21783802"/>
                    <a:pt x="1339088" y="21783802"/>
                  </a:cubicBezTo>
                  <a:lnTo>
                    <a:pt x="1339088" y="21745702"/>
                  </a:lnTo>
                  <a:lnTo>
                    <a:pt x="1339088" y="21783802"/>
                  </a:lnTo>
                  <a:lnTo>
                    <a:pt x="118999" y="21783802"/>
                  </a:lnTo>
                  <a:lnTo>
                    <a:pt x="118999" y="21745702"/>
                  </a:lnTo>
                  <a:lnTo>
                    <a:pt x="118999" y="21783802"/>
                  </a:lnTo>
                  <a:cubicBezTo>
                    <a:pt x="50927" y="21783802"/>
                    <a:pt x="0" y="21725635"/>
                    <a:pt x="0" y="21659342"/>
                  </a:cubicBezTo>
                  <a:lnTo>
                    <a:pt x="0" y="124460"/>
                  </a:lnTo>
                  <a:lnTo>
                    <a:pt x="38100" y="124460"/>
                  </a:lnTo>
                  <a:lnTo>
                    <a:pt x="0" y="124460"/>
                  </a:lnTo>
                  <a:moveTo>
                    <a:pt x="76200" y="124460"/>
                  </a:moveTo>
                  <a:lnTo>
                    <a:pt x="76200" y="21659342"/>
                  </a:lnTo>
                  <a:lnTo>
                    <a:pt x="38100" y="21659342"/>
                  </a:lnTo>
                  <a:lnTo>
                    <a:pt x="76200" y="21659342"/>
                  </a:lnTo>
                  <a:cubicBezTo>
                    <a:pt x="76200" y="21688425"/>
                    <a:pt x="97663" y="21707602"/>
                    <a:pt x="118999" y="21707602"/>
                  </a:cubicBezTo>
                  <a:lnTo>
                    <a:pt x="1339088" y="21707602"/>
                  </a:lnTo>
                  <a:cubicBezTo>
                    <a:pt x="1360297" y="21707602"/>
                    <a:pt x="1381887" y="21688425"/>
                    <a:pt x="1381887" y="21659342"/>
                  </a:cubicBezTo>
                  <a:lnTo>
                    <a:pt x="1381887" y="124460"/>
                  </a:lnTo>
                  <a:cubicBezTo>
                    <a:pt x="1381887" y="95377"/>
                    <a:pt x="1360424" y="76200"/>
                    <a:pt x="1339088" y="76200"/>
                  </a:cubicBezTo>
                  <a:lnTo>
                    <a:pt x="118999" y="76200"/>
                  </a:lnTo>
                  <a:lnTo>
                    <a:pt x="118999" y="38100"/>
                  </a:lnTo>
                  <a:lnTo>
                    <a:pt x="118999" y="76200"/>
                  </a:lnTo>
                  <a:cubicBezTo>
                    <a:pt x="97663" y="76200"/>
                    <a:pt x="76200" y="95377"/>
                    <a:pt x="76200" y="124460"/>
                  </a:cubicBezTo>
                  <a:close/>
                </a:path>
              </a:pathLst>
            </a:custGeom>
            <a:solidFill>
              <a:srgbClr val="91B49C"/>
            </a:solidFill>
          </p:spPr>
          <p:txBody>
            <a:bodyPr/>
            <a:lstStyle/>
            <a:p>
              <a:endParaRPr lang="en-US"/>
            </a:p>
          </p:txBody>
        </p:sp>
      </p:grpSp>
      <p:sp>
        <p:nvSpPr>
          <p:cNvPr id="13" name="AutoShape 13"/>
          <p:cNvSpPr/>
          <p:nvPr/>
        </p:nvSpPr>
        <p:spPr>
          <a:xfrm rot="3342">
            <a:off x="1796820" y="1859838"/>
            <a:ext cx="14694367" cy="0"/>
          </a:xfrm>
          <a:prstGeom prst="line">
            <a:avLst/>
          </a:prstGeom>
          <a:ln w="9525" cap="rnd">
            <a:solidFill>
              <a:srgbClr val="34526F"/>
            </a:solidFill>
            <a:prstDash val="solid"/>
            <a:headEnd type="none" w="sm" len="sm"/>
            <a:tailEnd type="none" w="sm" len="sm"/>
          </a:ln>
        </p:spPr>
        <p:txBody>
          <a:bodyPr/>
          <a:lstStyle/>
          <a:p>
            <a:endParaRPr lang="en-US"/>
          </a:p>
        </p:txBody>
      </p:sp>
      <p:sp>
        <p:nvSpPr>
          <p:cNvPr id="14" name="Freeform 14"/>
          <p:cNvSpPr/>
          <p:nvPr/>
        </p:nvSpPr>
        <p:spPr>
          <a:xfrm>
            <a:off x="-9533" y="2576037"/>
            <a:ext cx="5078493" cy="7710963"/>
          </a:xfrm>
          <a:custGeom>
            <a:avLst/>
            <a:gdLst/>
            <a:ahLst/>
            <a:cxnLst/>
            <a:rect l="l" t="t" r="r" b="b"/>
            <a:pathLst>
              <a:path w="5078493" h="7710963">
                <a:moveTo>
                  <a:pt x="0" y="0"/>
                </a:moveTo>
                <a:lnTo>
                  <a:pt x="5078493" y="0"/>
                </a:lnTo>
                <a:lnTo>
                  <a:pt x="5078493" y="7710963"/>
                </a:lnTo>
                <a:lnTo>
                  <a:pt x="0" y="7710963"/>
                </a:lnTo>
                <a:lnTo>
                  <a:pt x="0" y="0"/>
                </a:lnTo>
                <a:close/>
              </a:path>
            </a:pathLst>
          </a:custGeom>
          <a:blipFill>
            <a:blip r:embed="rId2"/>
            <a:stretch>
              <a:fillRect t="-629" b="-629"/>
            </a:stretch>
          </a:blipFill>
        </p:spPr>
        <p:txBody>
          <a:bodyPr/>
          <a:lstStyle/>
          <a:p>
            <a:endParaRPr lang="en-US"/>
          </a:p>
        </p:txBody>
      </p:sp>
      <p:sp>
        <p:nvSpPr>
          <p:cNvPr id="15" name="TextBox 15"/>
          <p:cNvSpPr txBox="1"/>
          <p:nvPr/>
        </p:nvSpPr>
        <p:spPr>
          <a:xfrm>
            <a:off x="3134972" y="3474797"/>
            <a:ext cx="14027478" cy="698681"/>
          </a:xfrm>
          <a:prstGeom prst="rect">
            <a:avLst/>
          </a:prstGeom>
        </p:spPr>
        <p:txBody>
          <a:bodyPr lIns="0" tIns="0" rIns="0" bIns="0" rtlCol="0" anchor="t">
            <a:spAutoFit/>
          </a:bodyPr>
          <a:lstStyle/>
          <a:p>
            <a:pPr algn="ctr">
              <a:lnSpc>
                <a:spcPts val="4320"/>
              </a:lnSpc>
            </a:pPr>
            <a:r>
              <a:rPr lang="en-US" sz="3600" dirty="0">
                <a:solidFill>
                  <a:srgbClr val="FFFFFF"/>
                </a:solidFill>
                <a:latin typeface="Helvetica Bold"/>
              </a:rPr>
              <a:t>Receive an education and mentorship on How Money Works</a:t>
            </a:r>
          </a:p>
        </p:txBody>
      </p:sp>
      <p:sp>
        <p:nvSpPr>
          <p:cNvPr id="16" name="TextBox 16"/>
          <p:cNvSpPr txBox="1"/>
          <p:nvPr/>
        </p:nvSpPr>
        <p:spPr>
          <a:xfrm>
            <a:off x="1501140" y="2273060"/>
            <a:ext cx="15304772" cy="717134"/>
          </a:xfrm>
          <a:prstGeom prst="rect">
            <a:avLst/>
          </a:prstGeom>
        </p:spPr>
        <p:txBody>
          <a:bodyPr lIns="0" tIns="0" rIns="0" bIns="0" rtlCol="0" anchor="t">
            <a:spAutoFit/>
          </a:bodyPr>
          <a:lstStyle/>
          <a:p>
            <a:pPr algn="ctr">
              <a:lnSpc>
                <a:spcPts val="4080"/>
              </a:lnSpc>
            </a:pPr>
            <a:r>
              <a:rPr lang="en-US" sz="4000" dirty="0">
                <a:solidFill>
                  <a:srgbClr val="000000"/>
                </a:solidFill>
                <a:latin typeface="Helvetica Bold"/>
              </a:rPr>
              <a:t>An Opportunity to:</a:t>
            </a:r>
          </a:p>
        </p:txBody>
      </p:sp>
      <p:sp>
        <p:nvSpPr>
          <p:cNvPr id="17" name="TextBox 17"/>
          <p:cNvSpPr txBox="1"/>
          <p:nvPr/>
        </p:nvSpPr>
        <p:spPr>
          <a:xfrm>
            <a:off x="91440" y="9777310"/>
            <a:ext cx="4084320" cy="456248"/>
          </a:xfrm>
          <a:prstGeom prst="rect">
            <a:avLst/>
          </a:prstGeom>
        </p:spPr>
        <p:txBody>
          <a:bodyPr lIns="0" tIns="0" rIns="0" bIns="0" rtlCol="0" anchor="t">
            <a:spAutoFit/>
          </a:bodyPr>
          <a:lstStyle/>
          <a:p>
            <a:pPr algn="l">
              <a:lnSpc>
                <a:spcPts val="2399"/>
              </a:lnSpc>
            </a:pPr>
            <a:r>
              <a:rPr lang="en-US" sz="1999" spc="-102">
                <a:solidFill>
                  <a:srgbClr val="A6A6A6"/>
                </a:solidFill>
                <a:latin typeface="Open Sans"/>
              </a:rPr>
              <a:t>3</a:t>
            </a:r>
          </a:p>
        </p:txBody>
      </p:sp>
      <p:sp>
        <p:nvSpPr>
          <p:cNvPr id="18" name="TextBox 18"/>
          <p:cNvSpPr txBox="1"/>
          <p:nvPr/>
        </p:nvSpPr>
        <p:spPr>
          <a:xfrm>
            <a:off x="1802827" y="6602101"/>
            <a:ext cx="17642708" cy="835768"/>
          </a:xfrm>
          <a:prstGeom prst="rect">
            <a:avLst/>
          </a:prstGeom>
        </p:spPr>
        <p:txBody>
          <a:bodyPr lIns="0" tIns="0" rIns="0" bIns="0" rtlCol="0" anchor="t">
            <a:spAutoFit/>
          </a:bodyPr>
          <a:lstStyle/>
          <a:p>
            <a:pPr algn="ctr">
              <a:lnSpc>
                <a:spcPts val="4320"/>
              </a:lnSpc>
            </a:pPr>
            <a:r>
              <a:rPr lang="en-US" sz="3600">
                <a:solidFill>
                  <a:srgbClr val="FFFFFF"/>
                </a:solidFill>
                <a:latin typeface="Helvetica Bold"/>
              </a:rPr>
              <a:t>Become a Broker and Build an Agency </a:t>
            </a:r>
          </a:p>
        </p:txBody>
      </p:sp>
      <p:sp>
        <p:nvSpPr>
          <p:cNvPr id="19" name="TextBox 19"/>
          <p:cNvSpPr txBox="1"/>
          <p:nvPr/>
        </p:nvSpPr>
        <p:spPr>
          <a:xfrm>
            <a:off x="2605732" y="5105400"/>
            <a:ext cx="16036896" cy="1010926"/>
          </a:xfrm>
          <a:prstGeom prst="rect">
            <a:avLst/>
          </a:prstGeom>
        </p:spPr>
        <p:txBody>
          <a:bodyPr lIns="0" tIns="0" rIns="0" bIns="0" rtlCol="0" anchor="t">
            <a:spAutoFit/>
          </a:bodyPr>
          <a:lstStyle/>
          <a:p>
            <a:pPr algn="ctr">
              <a:lnSpc>
                <a:spcPts val="4320"/>
              </a:lnSpc>
            </a:pPr>
            <a:r>
              <a:rPr lang="en-US" sz="3600">
                <a:solidFill>
                  <a:srgbClr val="FFFFFF"/>
                </a:solidFill>
                <a:latin typeface="Helvetica Bold"/>
              </a:rPr>
              <a:t>Have flexibility to earn additional part-time income</a:t>
            </a:r>
          </a:p>
        </p:txBody>
      </p:sp>
      <p:sp>
        <p:nvSpPr>
          <p:cNvPr id="20" name="TextBox 20"/>
          <p:cNvSpPr txBox="1"/>
          <p:nvPr/>
        </p:nvSpPr>
        <p:spPr>
          <a:xfrm>
            <a:off x="1560186" y="781739"/>
            <a:ext cx="15167628" cy="838540"/>
          </a:xfrm>
          <a:prstGeom prst="rect">
            <a:avLst/>
          </a:prstGeom>
        </p:spPr>
        <p:txBody>
          <a:bodyPr lIns="0" tIns="0" rIns="0" bIns="0" rtlCol="0" anchor="t">
            <a:spAutoFit/>
          </a:bodyPr>
          <a:lstStyle/>
          <a:p>
            <a:pPr algn="ctr">
              <a:lnSpc>
                <a:spcPts val="5711"/>
              </a:lnSpc>
            </a:pPr>
            <a:r>
              <a:rPr lang="en-US" sz="5599" dirty="0">
                <a:solidFill>
                  <a:srgbClr val="34526F"/>
                </a:solidFill>
                <a:latin typeface="Helvetica"/>
              </a:rPr>
              <a:t>What You’ll Get</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69949" y="2162627"/>
            <a:ext cx="9978518" cy="6847473"/>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12813141" y="4385586"/>
            <a:ext cx="5270652" cy="5901413"/>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defTabSz="914445"/>
            <a:endParaRPr lang="en-US" dirty="0">
              <a:solidFill>
                <a:prstClr val="black"/>
              </a:solidFill>
              <a:latin typeface="Calibri"/>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73952" y="2769761"/>
            <a:ext cx="5204022" cy="1569660"/>
          </a:xfrm>
          <a:prstGeom prst="rect">
            <a:avLst/>
          </a:prstGeom>
          <a:noFill/>
        </p:spPr>
        <p:txBody>
          <a:bodyPr wrap="square" rtlCol="0">
            <a:spAutoFit/>
          </a:bodyPr>
          <a:lstStyle/>
          <a:p>
            <a:pPr algn="ctr" defTabSz="1371600"/>
            <a:r>
              <a:rPr lang="en-US" sz="4800" b="1" dirty="0">
                <a:solidFill>
                  <a:srgbClr val="0070C0"/>
                </a:solidFill>
                <a:latin typeface="Helvetica" panose="020B0604020202020204" pitchFamily="34" charset="0"/>
                <a:cs typeface="Helvetica" panose="020B0604020202020204" pitchFamily="34" charset="0"/>
              </a:rPr>
              <a:t>We educate on 5 simple concepts</a:t>
            </a:r>
          </a:p>
        </p:txBody>
      </p:sp>
      <p:sp>
        <p:nvSpPr>
          <p:cNvPr id="7" name="TextBox 6">
            <a:extLst>
              <a:ext uri="{FF2B5EF4-FFF2-40B4-BE49-F238E27FC236}">
                <a16:creationId xmlns:a16="http://schemas.microsoft.com/office/drawing/2014/main" id="{4F9BB532-F873-EEEB-D4CC-1EC8BCB9E529}"/>
              </a:ext>
            </a:extLst>
          </p:cNvPr>
          <p:cNvSpPr txBox="1"/>
          <p:nvPr/>
        </p:nvSpPr>
        <p:spPr>
          <a:xfrm>
            <a:off x="173953" y="4959296"/>
            <a:ext cx="6270446" cy="2585323"/>
          </a:xfrm>
          <a:prstGeom prst="rect">
            <a:avLst/>
          </a:prstGeom>
          <a:noFill/>
        </p:spPr>
        <p:txBody>
          <a:bodyPr wrap="square">
            <a:spAutoFit/>
          </a:bodyPr>
          <a:lstStyle/>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Know your F.I.N &amp; P.I.N</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Decreasing Responsibility</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The Rule of 72</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Income Protection</a:t>
            </a:r>
          </a:p>
          <a:p>
            <a:pPr marL="514350" indent="-514350" defTabSz="1371600">
              <a:buFont typeface="+mj-lt"/>
              <a:buAutoNum type="arabicPeriod"/>
            </a:pPr>
            <a:r>
              <a:rPr lang="en-US" sz="2700" b="1" dirty="0">
                <a:solidFill>
                  <a:srgbClr val="0070C0"/>
                </a:solidFill>
                <a:latin typeface="Helvetica" panose="020B0604020202020204" pitchFamily="34" charset="0"/>
                <a:cs typeface="Helvetica" panose="020B0604020202020204" pitchFamily="34" charset="0"/>
              </a:rPr>
              <a:t>Financial Independence</a:t>
            </a:r>
          </a:p>
          <a:p>
            <a:pPr marL="514350" indent="-514350" defTabSz="1371600">
              <a:buFont typeface="+mj-lt"/>
              <a:buAutoNum type="arabicPeriod"/>
            </a:pPr>
            <a:endParaRPr lang="en-US" sz="2700" b="1" dirty="0">
              <a:solidFill>
                <a:srgbClr val="0070C0"/>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5111810" y="0"/>
            <a:ext cx="1603710" cy="2107116"/>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44081" y="1"/>
            <a:ext cx="2090376" cy="2030864"/>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6135502" y="2215816"/>
            <a:ext cx="2148413" cy="689204"/>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2281805" y="0"/>
            <a:ext cx="2644557" cy="2107116"/>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10913167" y="-22315"/>
            <a:ext cx="2681711" cy="2031305"/>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13705071" y="-22314"/>
            <a:ext cx="2539131" cy="2031305"/>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6263550" y="1"/>
            <a:ext cx="2020367" cy="2012414"/>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6875918" y="0"/>
            <a:ext cx="1958498" cy="2146464"/>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8944610" y="0"/>
            <a:ext cx="1922400" cy="2106903"/>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51468" y="8993875"/>
            <a:ext cx="11103795" cy="1338828"/>
          </a:xfrm>
          <a:prstGeom prst="rect">
            <a:avLst/>
          </a:prstGeom>
          <a:noFill/>
        </p:spPr>
        <p:txBody>
          <a:bodyPr wrap="square">
            <a:spAutoFit/>
          </a:bodyPr>
          <a:lstStyle/>
          <a:p>
            <a:pPr defTabSz="1371600"/>
            <a:r>
              <a:rPr lang="en-US" sz="900" dirty="0">
                <a:solidFill>
                  <a:prstClr val="black"/>
                </a:solidFill>
                <a:latin typeface="Calibri"/>
              </a:rPr>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pic>
        <p:nvPicPr>
          <p:cNvPr id="15" name="Picture 14">
            <a:extLst>
              <a:ext uri="{FF2B5EF4-FFF2-40B4-BE49-F238E27FC236}">
                <a16:creationId xmlns:a16="http://schemas.microsoft.com/office/drawing/2014/main" id="{BABCA6B3-5313-C4D8-4E15-A7ECBB3C571D}"/>
              </a:ext>
            </a:extLst>
          </p:cNvPr>
          <p:cNvPicPr>
            <a:picLocks noChangeAspect="1"/>
          </p:cNvPicPr>
          <p:nvPr/>
        </p:nvPicPr>
        <p:blipFill>
          <a:blip r:embed="rId13"/>
          <a:stretch>
            <a:fillRect/>
          </a:stretch>
        </p:blipFill>
        <p:spPr>
          <a:xfrm>
            <a:off x="16992600" y="9364289"/>
            <a:ext cx="1812440" cy="9997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9844">
            <a:off x="103031" y="-61173"/>
            <a:ext cx="18218375" cy="10385982"/>
            <a:chOff x="0" y="0"/>
            <a:chExt cx="24167099" cy="16069765"/>
          </a:xfrm>
        </p:grpSpPr>
        <p:sp>
          <p:nvSpPr>
            <p:cNvPr id="3" name="Freeform 3"/>
            <p:cNvSpPr/>
            <p:nvPr/>
          </p:nvSpPr>
          <p:spPr>
            <a:xfrm>
              <a:off x="0" y="0"/>
              <a:ext cx="24167100" cy="16069814"/>
            </a:xfrm>
            <a:custGeom>
              <a:avLst/>
              <a:gdLst/>
              <a:ahLst/>
              <a:cxnLst/>
              <a:rect l="l" t="t" r="r" b="b"/>
              <a:pathLst>
                <a:path w="24167100" h="16069814">
                  <a:moveTo>
                    <a:pt x="0" y="0"/>
                  </a:moveTo>
                  <a:lnTo>
                    <a:pt x="24167100" y="0"/>
                  </a:lnTo>
                  <a:lnTo>
                    <a:pt x="24167100" y="16069814"/>
                  </a:lnTo>
                  <a:lnTo>
                    <a:pt x="0" y="16069814"/>
                  </a:lnTo>
                  <a:close/>
                </a:path>
              </a:pathLst>
            </a:custGeom>
            <a:solidFill>
              <a:srgbClr val="F4F2F2"/>
            </a:solidFill>
          </p:spPr>
          <p:txBody>
            <a:bodyPr/>
            <a:lstStyle/>
            <a:p>
              <a:pPr defTabSz="914445"/>
              <a:endParaRPr lang="en-US" dirty="0">
                <a:solidFill>
                  <a:prstClr val="black"/>
                </a:solidFill>
                <a:latin typeface="Calibri"/>
              </a:endParaRPr>
            </a:p>
          </p:txBody>
        </p:sp>
      </p:grpSp>
      <p:sp>
        <p:nvSpPr>
          <p:cNvPr id="6" name="TextBox 6"/>
          <p:cNvSpPr txBox="1"/>
          <p:nvPr/>
        </p:nvSpPr>
        <p:spPr>
          <a:xfrm>
            <a:off x="269023" y="9690040"/>
            <a:ext cx="18075566" cy="538609"/>
          </a:xfrm>
          <a:prstGeom prst="rect">
            <a:avLst/>
          </a:prstGeom>
        </p:spPr>
        <p:txBody>
          <a:bodyPr lIns="0" tIns="0" rIns="0" bIns="0" rtlCol="0" anchor="t">
            <a:spAutoFit/>
          </a:bodyPr>
          <a:lstStyle/>
          <a:p>
            <a:pPr algn="ctr" defTabSz="914445">
              <a:lnSpc>
                <a:spcPts val="2090"/>
              </a:lnSpc>
            </a:pPr>
            <a:r>
              <a:rPr lang="en-US" sz="1575" spc="-116" dirty="0">
                <a:solidFill>
                  <a:srgbClr val="595959"/>
                </a:solidFill>
                <a:latin typeface="Open Sans"/>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lang="en-US" sz="1575" spc="-116" dirty="0">
                <a:solidFill>
                  <a:srgbClr val="595959"/>
                </a:solidFill>
                <a:latin typeface="Open Sans Bold"/>
              </a:rPr>
              <a:t>Important Endnotes </a:t>
            </a:r>
            <a:r>
              <a:rPr lang="en-US" sz="1575" spc="-116" dirty="0">
                <a:solidFill>
                  <a:srgbClr val="595959"/>
                </a:solidFill>
                <a:latin typeface="Open Sans"/>
              </a:rPr>
              <a:t>for additional details about the contractual arrangements and company affiliations detailed above</a:t>
            </a:r>
            <a:r>
              <a:rPr lang="en-US" sz="1899" spc="-116" dirty="0">
                <a:solidFill>
                  <a:srgbClr val="595959"/>
                </a:solidFill>
                <a:latin typeface="Open Sans"/>
              </a:rPr>
              <a:t>. </a:t>
            </a:r>
          </a:p>
        </p:txBody>
      </p:sp>
      <p:sp>
        <p:nvSpPr>
          <p:cNvPr id="7" name="Freeform 7"/>
          <p:cNvSpPr/>
          <p:nvPr/>
        </p:nvSpPr>
        <p:spPr>
          <a:xfrm rot="-5507">
            <a:off x="6035918" y="3903602"/>
            <a:ext cx="6196811" cy="1984622"/>
          </a:xfrm>
          <a:custGeom>
            <a:avLst/>
            <a:gdLst/>
            <a:ahLst/>
            <a:cxnLst/>
            <a:rect l="l" t="t" r="r" b="b"/>
            <a:pathLst>
              <a:path w="6196811" h="1984622">
                <a:moveTo>
                  <a:pt x="0" y="0"/>
                </a:moveTo>
                <a:lnTo>
                  <a:pt x="6196811" y="0"/>
                </a:lnTo>
                <a:lnTo>
                  <a:pt x="6196811" y="1984622"/>
                </a:lnTo>
                <a:lnTo>
                  <a:pt x="0" y="198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ctr" defTabSz="914445">
              <a:lnSpc>
                <a:spcPts val="3328"/>
              </a:lnSpc>
            </a:pPr>
            <a:endParaRPr lang="en-US" dirty="0">
              <a:solidFill>
                <a:srgbClr val="000000"/>
              </a:solidFill>
              <a:latin typeface="Helvetica"/>
            </a:endParaRPr>
          </a:p>
          <a:p>
            <a:pPr algn="ctr" defTabSz="914445">
              <a:lnSpc>
                <a:spcPts val="3328"/>
              </a:lnSpc>
            </a:pPr>
            <a:endParaRPr lang="en-US" dirty="0">
              <a:solidFill>
                <a:srgbClr val="000000"/>
              </a:solidFill>
              <a:latin typeface="Helvetica"/>
            </a:endParaRPr>
          </a:p>
          <a:p>
            <a:pPr algn="ctr" defTabSz="914445">
              <a:lnSpc>
                <a:spcPts val="3328"/>
              </a:lnSpc>
            </a:pPr>
            <a:endParaRPr lang="en-US" dirty="0">
              <a:solidFill>
                <a:srgbClr val="000000"/>
              </a:solidFill>
              <a:latin typeface="Helvetica"/>
            </a:endParaRPr>
          </a:p>
          <a:p>
            <a:pPr algn="ctr" defTabSz="914445">
              <a:lnSpc>
                <a:spcPts val="3328"/>
              </a:lnSpc>
            </a:pPr>
            <a:r>
              <a:rPr lang="en-US" dirty="0">
                <a:solidFill>
                  <a:srgbClr val="000000"/>
                </a:solidFill>
                <a:latin typeface="Helvetica"/>
              </a:rPr>
              <a:t>Over 12 streams of Income Opportunities</a:t>
            </a:r>
          </a:p>
        </p:txBody>
      </p:sp>
      <p:sp>
        <p:nvSpPr>
          <p:cNvPr id="8" name="TextBox 8"/>
          <p:cNvSpPr txBox="1"/>
          <p:nvPr/>
        </p:nvSpPr>
        <p:spPr>
          <a:xfrm rot="20784">
            <a:off x="6995844" y="4145908"/>
            <a:ext cx="4401963" cy="1243930"/>
          </a:xfrm>
          <a:prstGeom prst="rect">
            <a:avLst/>
          </a:prstGeom>
        </p:spPr>
        <p:txBody>
          <a:bodyPr lIns="0" tIns="0" rIns="0" bIns="0" rtlCol="0" anchor="t">
            <a:spAutoFit/>
          </a:bodyPr>
          <a:lstStyle/>
          <a:p>
            <a:pPr defTabSz="914445">
              <a:lnSpc>
                <a:spcPts val="9720"/>
              </a:lnSpc>
            </a:pPr>
            <a:r>
              <a:rPr lang="en-US" sz="8100" spc="-323" dirty="0">
                <a:solidFill>
                  <a:srgbClr val="000000"/>
                </a:solidFill>
                <a:latin typeface="Open Sans Bold"/>
              </a:rPr>
              <a:t>SERVICES</a:t>
            </a:r>
          </a:p>
        </p:txBody>
      </p:sp>
      <p:sp>
        <p:nvSpPr>
          <p:cNvPr id="9" name="AutoShape 9"/>
          <p:cNvSpPr/>
          <p:nvPr/>
        </p:nvSpPr>
        <p:spPr>
          <a:xfrm flipV="1">
            <a:off x="3862713" y="5753026"/>
            <a:ext cx="3670641" cy="3792845"/>
          </a:xfrm>
          <a:prstGeom prst="line">
            <a:avLst/>
          </a:prstGeom>
          <a:ln w="38100" cap="flat">
            <a:solidFill>
              <a:srgbClr val="000000"/>
            </a:solidFill>
            <a:prstDash val="solid"/>
            <a:headEnd type="none" w="sm" len="sm"/>
            <a:tailEnd type="none" w="sm" len="sm"/>
          </a:ln>
        </p:spPr>
        <p:txBody>
          <a:bodyPr/>
          <a:lstStyle/>
          <a:p>
            <a:pPr defTabSz="914445"/>
            <a:endParaRPr lang="en-US">
              <a:solidFill>
                <a:prstClr val="black"/>
              </a:solidFill>
              <a:latin typeface="Calibri"/>
            </a:endParaRPr>
          </a:p>
        </p:txBody>
      </p:sp>
      <p:sp>
        <p:nvSpPr>
          <p:cNvPr id="10" name="AutoShape 10"/>
          <p:cNvSpPr/>
          <p:nvPr/>
        </p:nvSpPr>
        <p:spPr>
          <a:xfrm>
            <a:off x="12219845" y="4923231"/>
            <a:ext cx="6068156" cy="13833"/>
          </a:xfrm>
          <a:prstGeom prst="line">
            <a:avLst/>
          </a:prstGeom>
          <a:ln w="38100" cap="flat">
            <a:solidFill>
              <a:srgbClr val="000000"/>
            </a:solidFill>
            <a:prstDash val="solid"/>
            <a:headEnd type="none" w="sm" len="sm"/>
            <a:tailEnd type="none" w="sm" len="sm"/>
          </a:ln>
        </p:spPr>
        <p:txBody>
          <a:bodyPr/>
          <a:lstStyle/>
          <a:p>
            <a:pPr defTabSz="914445"/>
            <a:endParaRPr lang="en-US">
              <a:solidFill>
                <a:prstClr val="black"/>
              </a:solidFill>
              <a:latin typeface="Calibri"/>
            </a:endParaRPr>
          </a:p>
        </p:txBody>
      </p:sp>
      <p:sp>
        <p:nvSpPr>
          <p:cNvPr id="11" name="AutoShape 11"/>
          <p:cNvSpPr/>
          <p:nvPr/>
        </p:nvSpPr>
        <p:spPr>
          <a:xfrm flipV="1">
            <a:off x="104363" y="7269729"/>
            <a:ext cx="5929968" cy="2631"/>
          </a:xfrm>
          <a:prstGeom prst="line">
            <a:avLst/>
          </a:prstGeom>
          <a:ln w="38100" cap="flat">
            <a:solidFill>
              <a:srgbClr val="000000"/>
            </a:solidFill>
            <a:prstDash val="solid"/>
            <a:headEnd type="none" w="sm" len="sm"/>
            <a:tailEnd type="none" w="sm" len="sm"/>
          </a:ln>
        </p:spPr>
        <p:txBody>
          <a:bodyPr/>
          <a:lstStyle/>
          <a:p>
            <a:pPr defTabSz="914445"/>
            <a:endParaRPr lang="en-US">
              <a:solidFill>
                <a:prstClr val="black"/>
              </a:solidFill>
              <a:latin typeface="Calibri"/>
            </a:endParaRPr>
          </a:p>
        </p:txBody>
      </p:sp>
      <p:sp>
        <p:nvSpPr>
          <p:cNvPr id="12" name="AutoShape 12"/>
          <p:cNvSpPr/>
          <p:nvPr/>
        </p:nvSpPr>
        <p:spPr>
          <a:xfrm flipH="1" flipV="1">
            <a:off x="10812151" y="5753115"/>
            <a:ext cx="2844329" cy="3794577"/>
          </a:xfrm>
          <a:prstGeom prst="line">
            <a:avLst/>
          </a:prstGeom>
          <a:ln w="38100" cap="flat">
            <a:solidFill>
              <a:srgbClr val="000000"/>
            </a:solidFill>
            <a:prstDash val="solid"/>
            <a:headEnd type="none" w="sm" len="sm"/>
            <a:tailEnd type="none" w="sm" len="sm"/>
          </a:ln>
        </p:spPr>
        <p:txBody>
          <a:bodyPr/>
          <a:lstStyle/>
          <a:p>
            <a:pPr defTabSz="914445"/>
            <a:endParaRPr lang="en-US">
              <a:solidFill>
                <a:prstClr val="black"/>
              </a:solidFill>
              <a:latin typeface="Calibri"/>
            </a:endParaRPr>
          </a:p>
        </p:txBody>
      </p:sp>
      <p:sp>
        <p:nvSpPr>
          <p:cNvPr id="13" name="AutoShape 13"/>
          <p:cNvSpPr/>
          <p:nvPr/>
        </p:nvSpPr>
        <p:spPr>
          <a:xfrm flipV="1">
            <a:off x="390447" y="2686849"/>
            <a:ext cx="8673492" cy="54584"/>
          </a:xfrm>
          <a:prstGeom prst="line">
            <a:avLst/>
          </a:prstGeom>
          <a:ln w="38100" cap="flat">
            <a:solidFill>
              <a:srgbClr val="000000"/>
            </a:solidFill>
            <a:prstDash val="solid"/>
            <a:headEnd type="none" w="sm" len="sm"/>
            <a:tailEnd type="none" w="sm" len="sm"/>
          </a:ln>
        </p:spPr>
        <p:txBody>
          <a:bodyPr/>
          <a:lstStyle/>
          <a:p>
            <a:pPr defTabSz="914445"/>
            <a:endParaRPr lang="en-US">
              <a:solidFill>
                <a:prstClr val="black"/>
              </a:solidFill>
              <a:latin typeface="Calibri"/>
            </a:endParaRPr>
          </a:p>
        </p:txBody>
      </p:sp>
      <p:sp>
        <p:nvSpPr>
          <p:cNvPr id="14" name="AutoShape 14"/>
          <p:cNvSpPr/>
          <p:nvPr/>
        </p:nvSpPr>
        <p:spPr>
          <a:xfrm>
            <a:off x="9117017" y="0"/>
            <a:ext cx="11849" cy="3904323"/>
          </a:xfrm>
          <a:prstGeom prst="line">
            <a:avLst/>
          </a:prstGeom>
          <a:ln w="38100" cap="flat">
            <a:solidFill>
              <a:srgbClr val="000000"/>
            </a:solidFill>
            <a:prstDash val="solid"/>
            <a:headEnd type="none" w="sm" len="sm"/>
            <a:tailEnd type="none" w="sm" len="sm"/>
          </a:ln>
        </p:spPr>
        <p:txBody>
          <a:bodyPr/>
          <a:lstStyle/>
          <a:p>
            <a:pPr defTabSz="914445"/>
            <a:endParaRPr lang="en-US">
              <a:solidFill>
                <a:prstClr val="black"/>
              </a:solidFill>
              <a:latin typeface="Calibri"/>
            </a:endParaRPr>
          </a:p>
        </p:txBody>
      </p:sp>
      <p:sp>
        <p:nvSpPr>
          <p:cNvPr id="15" name="Freeform 15"/>
          <p:cNvSpPr/>
          <p:nvPr/>
        </p:nvSpPr>
        <p:spPr>
          <a:xfrm rot="5400000">
            <a:off x="-5013888" y="4912009"/>
            <a:ext cx="10306572" cy="439622"/>
          </a:xfrm>
          <a:custGeom>
            <a:avLst/>
            <a:gdLst/>
            <a:ahLst/>
            <a:cxnLst/>
            <a:rect l="l" t="t" r="r" b="b"/>
            <a:pathLst>
              <a:path w="16230600" h="4934627">
                <a:moveTo>
                  <a:pt x="0" y="0"/>
                </a:moveTo>
                <a:lnTo>
                  <a:pt x="16230600" y="0"/>
                </a:lnTo>
                <a:lnTo>
                  <a:pt x="16230600" y="4934626"/>
                </a:lnTo>
                <a:lnTo>
                  <a:pt x="0" y="4934626"/>
                </a:lnTo>
                <a:lnTo>
                  <a:pt x="0" y="0"/>
                </a:lnTo>
                <a:close/>
              </a:path>
            </a:pathLst>
          </a:custGeom>
          <a:blipFill>
            <a:blip r:embed="rId4"/>
            <a:stretch>
              <a:fillRect l="-11303" t="-9386" r="-11303"/>
            </a:stretch>
          </a:blipFill>
        </p:spPr>
        <p:txBody>
          <a:bodyPr/>
          <a:lstStyle/>
          <a:p>
            <a:pPr defTabSz="914445"/>
            <a:endParaRPr lang="en-US">
              <a:solidFill>
                <a:prstClr val="black"/>
              </a:solidFill>
              <a:latin typeface="Calibri"/>
            </a:endParaRPr>
          </a:p>
        </p:txBody>
      </p:sp>
      <p:sp>
        <p:nvSpPr>
          <p:cNvPr id="16" name="Freeform 16"/>
          <p:cNvSpPr/>
          <p:nvPr/>
        </p:nvSpPr>
        <p:spPr>
          <a:xfrm>
            <a:off x="10880141" y="695706"/>
            <a:ext cx="4055555" cy="2112540"/>
          </a:xfrm>
          <a:custGeom>
            <a:avLst/>
            <a:gdLst/>
            <a:ahLst/>
            <a:cxnLst/>
            <a:rect l="l" t="t" r="r" b="b"/>
            <a:pathLst>
              <a:path w="4055555" h="2112540">
                <a:moveTo>
                  <a:pt x="0" y="0"/>
                </a:moveTo>
                <a:lnTo>
                  <a:pt x="4055555" y="0"/>
                </a:lnTo>
                <a:lnTo>
                  <a:pt x="4055555" y="2112540"/>
                </a:lnTo>
                <a:lnTo>
                  <a:pt x="0" y="2112540"/>
                </a:lnTo>
                <a:lnTo>
                  <a:pt x="0" y="0"/>
                </a:lnTo>
                <a:close/>
              </a:path>
            </a:pathLst>
          </a:custGeom>
          <a:blipFill>
            <a:blip r:embed="rId5"/>
            <a:stretch>
              <a:fillRect/>
            </a:stretch>
          </a:blipFill>
        </p:spPr>
        <p:txBody>
          <a:bodyPr/>
          <a:lstStyle/>
          <a:p>
            <a:pPr defTabSz="914445"/>
            <a:endParaRPr lang="en-US">
              <a:solidFill>
                <a:prstClr val="black"/>
              </a:solidFill>
              <a:latin typeface="Calibri"/>
            </a:endParaRPr>
          </a:p>
        </p:txBody>
      </p:sp>
      <p:sp>
        <p:nvSpPr>
          <p:cNvPr id="17" name="Freeform 17"/>
          <p:cNvSpPr/>
          <p:nvPr/>
        </p:nvSpPr>
        <p:spPr>
          <a:xfrm>
            <a:off x="12107567" y="855545"/>
            <a:ext cx="1961216" cy="456278"/>
          </a:xfrm>
          <a:custGeom>
            <a:avLst/>
            <a:gdLst/>
            <a:ahLst/>
            <a:cxnLst/>
            <a:rect l="l" t="t" r="r" b="b"/>
            <a:pathLst>
              <a:path w="1961216" h="456278">
                <a:moveTo>
                  <a:pt x="0" y="0"/>
                </a:moveTo>
                <a:lnTo>
                  <a:pt x="1961216" y="0"/>
                </a:lnTo>
                <a:lnTo>
                  <a:pt x="1961216" y="456278"/>
                </a:lnTo>
                <a:lnTo>
                  <a:pt x="0" y="456278"/>
                </a:lnTo>
                <a:lnTo>
                  <a:pt x="0" y="0"/>
                </a:lnTo>
                <a:close/>
              </a:path>
            </a:pathLst>
          </a:custGeom>
          <a:blipFill>
            <a:blip r:embed="rId6"/>
            <a:stretch>
              <a:fillRect l="-6054" t="-2899" r="-3383"/>
            </a:stretch>
          </a:blipFill>
        </p:spPr>
        <p:txBody>
          <a:bodyPr/>
          <a:lstStyle/>
          <a:p>
            <a:pPr defTabSz="914445"/>
            <a:endParaRPr lang="en-US">
              <a:solidFill>
                <a:prstClr val="black"/>
              </a:solidFill>
              <a:latin typeface="Calibri"/>
            </a:endParaRPr>
          </a:p>
        </p:txBody>
      </p:sp>
      <p:sp>
        <p:nvSpPr>
          <p:cNvPr id="18" name="Freeform 18"/>
          <p:cNvSpPr/>
          <p:nvPr/>
        </p:nvSpPr>
        <p:spPr>
          <a:xfrm>
            <a:off x="15048172" y="170258"/>
            <a:ext cx="2890235" cy="1233534"/>
          </a:xfrm>
          <a:custGeom>
            <a:avLst/>
            <a:gdLst/>
            <a:ahLst/>
            <a:cxnLst/>
            <a:rect l="l" t="t" r="r" b="b"/>
            <a:pathLst>
              <a:path w="2441241" h="1271643">
                <a:moveTo>
                  <a:pt x="0" y="0"/>
                </a:moveTo>
                <a:lnTo>
                  <a:pt x="2441241" y="0"/>
                </a:lnTo>
                <a:lnTo>
                  <a:pt x="2441241" y="1271643"/>
                </a:lnTo>
                <a:lnTo>
                  <a:pt x="0" y="1271643"/>
                </a:lnTo>
                <a:lnTo>
                  <a:pt x="0" y="0"/>
                </a:lnTo>
                <a:close/>
              </a:path>
            </a:pathLst>
          </a:custGeom>
          <a:blipFill>
            <a:blip r:embed="rId7"/>
            <a:stretch>
              <a:fillRect/>
            </a:stretch>
          </a:blipFill>
        </p:spPr>
        <p:txBody>
          <a:bodyPr/>
          <a:lstStyle/>
          <a:p>
            <a:pPr defTabSz="914445"/>
            <a:endParaRPr lang="en-US">
              <a:solidFill>
                <a:prstClr val="black"/>
              </a:solidFill>
              <a:latin typeface="Calibri"/>
            </a:endParaRPr>
          </a:p>
        </p:txBody>
      </p:sp>
      <p:sp>
        <p:nvSpPr>
          <p:cNvPr id="19" name="Freeform 19"/>
          <p:cNvSpPr/>
          <p:nvPr/>
        </p:nvSpPr>
        <p:spPr>
          <a:xfrm>
            <a:off x="9566908" y="2533627"/>
            <a:ext cx="1953164" cy="768146"/>
          </a:xfrm>
          <a:custGeom>
            <a:avLst/>
            <a:gdLst/>
            <a:ahLst/>
            <a:cxnLst/>
            <a:rect l="l" t="t" r="r" b="b"/>
            <a:pathLst>
              <a:path w="1953164" h="768146">
                <a:moveTo>
                  <a:pt x="0" y="0"/>
                </a:moveTo>
                <a:lnTo>
                  <a:pt x="1953164" y="0"/>
                </a:lnTo>
                <a:lnTo>
                  <a:pt x="1953164" y="768146"/>
                </a:lnTo>
                <a:lnTo>
                  <a:pt x="0" y="768146"/>
                </a:lnTo>
                <a:lnTo>
                  <a:pt x="0" y="0"/>
                </a:lnTo>
                <a:close/>
              </a:path>
            </a:pathLst>
          </a:custGeom>
          <a:blipFill>
            <a:blip r:embed="rId8"/>
            <a:stretch>
              <a:fillRect t="-78366" b="-75903"/>
            </a:stretch>
          </a:blipFill>
        </p:spPr>
        <p:txBody>
          <a:bodyPr/>
          <a:lstStyle/>
          <a:p>
            <a:pPr defTabSz="914445"/>
            <a:endParaRPr lang="en-US">
              <a:solidFill>
                <a:prstClr val="black"/>
              </a:solidFill>
              <a:latin typeface="Calibri"/>
            </a:endParaRPr>
          </a:p>
        </p:txBody>
      </p:sp>
      <p:sp>
        <p:nvSpPr>
          <p:cNvPr id="20" name="Freeform 20"/>
          <p:cNvSpPr/>
          <p:nvPr/>
        </p:nvSpPr>
        <p:spPr>
          <a:xfrm>
            <a:off x="14186356" y="1193590"/>
            <a:ext cx="2062574" cy="755183"/>
          </a:xfrm>
          <a:custGeom>
            <a:avLst/>
            <a:gdLst/>
            <a:ahLst/>
            <a:cxnLst/>
            <a:rect l="l" t="t" r="r" b="b"/>
            <a:pathLst>
              <a:path w="2112062" h="933653">
                <a:moveTo>
                  <a:pt x="0" y="0"/>
                </a:moveTo>
                <a:lnTo>
                  <a:pt x="2112063" y="0"/>
                </a:lnTo>
                <a:lnTo>
                  <a:pt x="2112063" y="933654"/>
                </a:lnTo>
                <a:lnTo>
                  <a:pt x="0" y="933654"/>
                </a:lnTo>
                <a:lnTo>
                  <a:pt x="0" y="0"/>
                </a:lnTo>
                <a:close/>
              </a:path>
            </a:pathLst>
          </a:custGeom>
          <a:blipFill>
            <a:blip r:embed="rId9"/>
            <a:stretch>
              <a:fillRect l="-13687" t="-55695" r="-13301" b="-59478"/>
            </a:stretch>
          </a:blipFill>
        </p:spPr>
        <p:txBody>
          <a:bodyPr/>
          <a:lstStyle/>
          <a:p>
            <a:pPr defTabSz="914445"/>
            <a:endParaRPr lang="en-US">
              <a:solidFill>
                <a:prstClr val="black"/>
              </a:solidFill>
              <a:latin typeface="Calibri"/>
            </a:endParaRPr>
          </a:p>
        </p:txBody>
      </p:sp>
      <p:sp>
        <p:nvSpPr>
          <p:cNvPr id="21" name="Freeform 21"/>
          <p:cNvSpPr/>
          <p:nvPr/>
        </p:nvSpPr>
        <p:spPr>
          <a:xfrm>
            <a:off x="16565019" y="1319213"/>
            <a:ext cx="1385238" cy="712535"/>
          </a:xfrm>
          <a:custGeom>
            <a:avLst/>
            <a:gdLst/>
            <a:ahLst/>
            <a:cxnLst/>
            <a:rect l="l" t="t" r="r" b="b"/>
            <a:pathLst>
              <a:path w="1385238" h="712535">
                <a:moveTo>
                  <a:pt x="0" y="0"/>
                </a:moveTo>
                <a:lnTo>
                  <a:pt x="1385238" y="0"/>
                </a:lnTo>
                <a:lnTo>
                  <a:pt x="1385238" y="712535"/>
                </a:lnTo>
                <a:lnTo>
                  <a:pt x="0" y="712535"/>
                </a:lnTo>
                <a:lnTo>
                  <a:pt x="0" y="0"/>
                </a:lnTo>
                <a:close/>
              </a:path>
            </a:pathLst>
          </a:custGeom>
          <a:blipFill>
            <a:blip r:embed="rId10"/>
            <a:stretch>
              <a:fillRect/>
            </a:stretch>
          </a:blipFill>
        </p:spPr>
        <p:txBody>
          <a:bodyPr/>
          <a:lstStyle/>
          <a:p>
            <a:pPr defTabSz="914445"/>
            <a:endParaRPr lang="en-US">
              <a:solidFill>
                <a:prstClr val="black"/>
              </a:solidFill>
              <a:latin typeface="Calibri"/>
            </a:endParaRPr>
          </a:p>
        </p:txBody>
      </p:sp>
      <p:sp>
        <p:nvSpPr>
          <p:cNvPr id="22" name="Freeform 22"/>
          <p:cNvSpPr/>
          <p:nvPr/>
        </p:nvSpPr>
        <p:spPr>
          <a:xfrm>
            <a:off x="9361737" y="1715417"/>
            <a:ext cx="2640312" cy="580098"/>
          </a:xfrm>
          <a:custGeom>
            <a:avLst/>
            <a:gdLst/>
            <a:ahLst/>
            <a:cxnLst/>
            <a:rect l="l" t="t" r="r" b="b"/>
            <a:pathLst>
              <a:path w="2792005" h="605155">
                <a:moveTo>
                  <a:pt x="0" y="0"/>
                </a:moveTo>
                <a:lnTo>
                  <a:pt x="2792006" y="0"/>
                </a:lnTo>
                <a:lnTo>
                  <a:pt x="2792006" y="605156"/>
                </a:lnTo>
                <a:lnTo>
                  <a:pt x="0" y="605156"/>
                </a:lnTo>
                <a:lnTo>
                  <a:pt x="0" y="0"/>
                </a:lnTo>
                <a:close/>
              </a:path>
            </a:pathLst>
          </a:custGeom>
          <a:blipFill>
            <a:blip r:embed="rId11"/>
            <a:stretch>
              <a:fillRect t="-65869" b="-75233"/>
            </a:stretch>
          </a:blipFill>
        </p:spPr>
        <p:txBody>
          <a:bodyPr/>
          <a:lstStyle/>
          <a:p>
            <a:pPr defTabSz="914445"/>
            <a:endParaRPr lang="en-US">
              <a:solidFill>
                <a:prstClr val="black"/>
              </a:solidFill>
              <a:latin typeface="Calibri"/>
            </a:endParaRPr>
          </a:p>
        </p:txBody>
      </p:sp>
      <p:sp>
        <p:nvSpPr>
          <p:cNvPr id="23" name="Freeform 23"/>
          <p:cNvSpPr/>
          <p:nvPr/>
        </p:nvSpPr>
        <p:spPr>
          <a:xfrm>
            <a:off x="11506498" y="5748046"/>
            <a:ext cx="3387461" cy="770693"/>
          </a:xfrm>
          <a:custGeom>
            <a:avLst/>
            <a:gdLst/>
            <a:ahLst/>
            <a:cxnLst/>
            <a:rect l="l" t="t" r="r" b="b"/>
            <a:pathLst>
              <a:path w="2008154" h="397654">
                <a:moveTo>
                  <a:pt x="0" y="0"/>
                </a:moveTo>
                <a:lnTo>
                  <a:pt x="2008154" y="0"/>
                </a:lnTo>
                <a:lnTo>
                  <a:pt x="2008154" y="397654"/>
                </a:lnTo>
                <a:lnTo>
                  <a:pt x="0" y="397654"/>
                </a:lnTo>
                <a:lnTo>
                  <a:pt x="0" y="0"/>
                </a:lnTo>
                <a:close/>
              </a:path>
            </a:pathLst>
          </a:custGeom>
          <a:blipFill>
            <a:blip r:embed="rId12"/>
            <a:stretch>
              <a:fillRect/>
            </a:stretch>
          </a:blipFill>
        </p:spPr>
        <p:txBody>
          <a:bodyPr/>
          <a:lstStyle/>
          <a:p>
            <a:pPr defTabSz="914445"/>
            <a:endParaRPr lang="en-US">
              <a:solidFill>
                <a:prstClr val="black"/>
              </a:solidFill>
              <a:latin typeface="Calibri"/>
            </a:endParaRPr>
          </a:p>
        </p:txBody>
      </p:sp>
      <p:sp>
        <p:nvSpPr>
          <p:cNvPr id="24" name="Freeform 24"/>
          <p:cNvSpPr/>
          <p:nvPr/>
        </p:nvSpPr>
        <p:spPr>
          <a:xfrm>
            <a:off x="13720327" y="8104369"/>
            <a:ext cx="908147" cy="828674"/>
          </a:xfrm>
          <a:custGeom>
            <a:avLst/>
            <a:gdLst/>
            <a:ahLst/>
            <a:cxnLst/>
            <a:rect l="l" t="t" r="r" b="b"/>
            <a:pathLst>
              <a:path w="541793" h="541793">
                <a:moveTo>
                  <a:pt x="0" y="0"/>
                </a:moveTo>
                <a:lnTo>
                  <a:pt x="541794" y="0"/>
                </a:lnTo>
                <a:lnTo>
                  <a:pt x="541794" y="541793"/>
                </a:lnTo>
                <a:lnTo>
                  <a:pt x="0" y="541793"/>
                </a:lnTo>
                <a:lnTo>
                  <a:pt x="0" y="0"/>
                </a:lnTo>
                <a:close/>
              </a:path>
            </a:pathLst>
          </a:custGeom>
          <a:blipFill>
            <a:blip r:embed="rId13"/>
            <a:stretch>
              <a:fillRect/>
            </a:stretch>
          </a:blipFill>
        </p:spPr>
        <p:txBody>
          <a:bodyPr/>
          <a:lstStyle/>
          <a:p>
            <a:pPr defTabSz="914445"/>
            <a:endParaRPr lang="en-US">
              <a:solidFill>
                <a:prstClr val="black"/>
              </a:solidFill>
              <a:latin typeface="Calibri"/>
            </a:endParaRPr>
          </a:p>
        </p:txBody>
      </p:sp>
      <p:sp>
        <p:nvSpPr>
          <p:cNvPr id="25" name="Freeform 25"/>
          <p:cNvSpPr/>
          <p:nvPr/>
        </p:nvSpPr>
        <p:spPr>
          <a:xfrm>
            <a:off x="958250" y="8375263"/>
            <a:ext cx="2448704" cy="1118699"/>
          </a:xfrm>
          <a:custGeom>
            <a:avLst/>
            <a:gdLst/>
            <a:ahLst/>
            <a:cxnLst/>
            <a:rect l="l" t="t" r="r" b="b"/>
            <a:pathLst>
              <a:path w="2448703" h="1118699">
                <a:moveTo>
                  <a:pt x="0" y="0"/>
                </a:moveTo>
                <a:lnTo>
                  <a:pt x="2448703" y="0"/>
                </a:lnTo>
                <a:lnTo>
                  <a:pt x="2448703" y="1118700"/>
                </a:lnTo>
                <a:lnTo>
                  <a:pt x="0" y="1118700"/>
                </a:lnTo>
                <a:lnTo>
                  <a:pt x="0" y="0"/>
                </a:lnTo>
                <a:close/>
              </a:path>
            </a:pathLst>
          </a:custGeom>
          <a:blipFill>
            <a:blip r:embed="rId14"/>
            <a:stretch>
              <a:fillRect t="-4038" b="-4038"/>
            </a:stretch>
          </a:blipFill>
        </p:spPr>
        <p:txBody>
          <a:bodyPr/>
          <a:lstStyle/>
          <a:p>
            <a:pPr defTabSz="914445"/>
            <a:endParaRPr lang="en-US">
              <a:solidFill>
                <a:prstClr val="black"/>
              </a:solidFill>
              <a:latin typeface="Calibri"/>
            </a:endParaRPr>
          </a:p>
        </p:txBody>
      </p:sp>
      <p:sp>
        <p:nvSpPr>
          <p:cNvPr id="26" name="Freeform 26"/>
          <p:cNvSpPr/>
          <p:nvPr/>
        </p:nvSpPr>
        <p:spPr>
          <a:xfrm>
            <a:off x="1166153" y="5477318"/>
            <a:ext cx="4379601" cy="620195"/>
          </a:xfrm>
          <a:custGeom>
            <a:avLst/>
            <a:gdLst/>
            <a:ahLst/>
            <a:cxnLst/>
            <a:rect l="l" t="t" r="r" b="b"/>
            <a:pathLst>
              <a:path w="4379601" h="620195">
                <a:moveTo>
                  <a:pt x="0" y="0"/>
                </a:moveTo>
                <a:lnTo>
                  <a:pt x="4379600" y="0"/>
                </a:lnTo>
                <a:lnTo>
                  <a:pt x="4379600" y="620195"/>
                </a:lnTo>
                <a:lnTo>
                  <a:pt x="0" y="620195"/>
                </a:lnTo>
                <a:lnTo>
                  <a:pt x="0" y="0"/>
                </a:lnTo>
                <a:close/>
              </a:path>
            </a:pathLst>
          </a:custGeom>
          <a:blipFill>
            <a:blip r:embed="rId15"/>
            <a:stretch>
              <a:fillRect l="-23059" t="-267109" r="-23551" b="-264177"/>
            </a:stretch>
          </a:blipFill>
        </p:spPr>
        <p:txBody>
          <a:bodyPr/>
          <a:lstStyle/>
          <a:p>
            <a:pPr defTabSz="914445"/>
            <a:endParaRPr lang="en-US">
              <a:solidFill>
                <a:prstClr val="black"/>
              </a:solidFill>
              <a:latin typeface="Calibri"/>
            </a:endParaRPr>
          </a:p>
        </p:txBody>
      </p:sp>
      <p:sp>
        <p:nvSpPr>
          <p:cNvPr id="27" name="Freeform 27"/>
          <p:cNvSpPr/>
          <p:nvPr/>
        </p:nvSpPr>
        <p:spPr>
          <a:xfrm>
            <a:off x="1052543" y="3893207"/>
            <a:ext cx="2322144" cy="825377"/>
          </a:xfrm>
          <a:custGeom>
            <a:avLst/>
            <a:gdLst/>
            <a:ahLst/>
            <a:cxnLst/>
            <a:rect l="l" t="t" r="r" b="b"/>
            <a:pathLst>
              <a:path w="2322144" h="825377">
                <a:moveTo>
                  <a:pt x="0" y="0"/>
                </a:moveTo>
                <a:lnTo>
                  <a:pt x="2322144" y="0"/>
                </a:lnTo>
                <a:lnTo>
                  <a:pt x="2322144" y="825377"/>
                </a:lnTo>
                <a:lnTo>
                  <a:pt x="0" y="825377"/>
                </a:lnTo>
                <a:lnTo>
                  <a:pt x="0" y="0"/>
                </a:lnTo>
                <a:close/>
              </a:path>
            </a:pathLst>
          </a:custGeom>
          <a:blipFill>
            <a:blip r:embed="rId16"/>
            <a:stretch>
              <a:fillRect/>
            </a:stretch>
          </a:blipFill>
        </p:spPr>
        <p:txBody>
          <a:bodyPr/>
          <a:lstStyle/>
          <a:p>
            <a:pPr defTabSz="914445"/>
            <a:endParaRPr lang="en-US">
              <a:solidFill>
                <a:prstClr val="black"/>
              </a:solidFill>
              <a:latin typeface="Calibri"/>
            </a:endParaRPr>
          </a:p>
        </p:txBody>
      </p:sp>
      <p:sp>
        <p:nvSpPr>
          <p:cNvPr id="29" name="Freeform 29"/>
          <p:cNvSpPr/>
          <p:nvPr/>
        </p:nvSpPr>
        <p:spPr>
          <a:xfrm>
            <a:off x="301441" y="238232"/>
            <a:ext cx="4026092" cy="825353"/>
          </a:xfrm>
          <a:custGeom>
            <a:avLst/>
            <a:gdLst/>
            <a:ahLst/>
            <a:cxnLst/>
            <a:rect l="l" t="t" r="r" b="b"/>
            <a:pathLst>
              <a:path w="4026092" h="825352">
                <a:moveTo>
                  <a:pt x="0" y="0"/>
                </a:moveTo>
                <a:lnTo>
                  <a:pt x="4026092" y="0"/>
                </a:lnTo>
                <a:lnTo>
                  <a:pt x="4026092" y="825351"/>
                </a:lnTo>
                <a:lnTo>
                  <a:pt x="0" y="825351"/>
                </a:lnTo>
                <a:lnTo>
                  <a:pt x="0" y="0"/>
                </a:lnTo>
                <a:close/>
              </a:path>
            </a:pathLst>
          </a:custGeom>
          <a:blipFill>
            <a:blip r:embed="rId17"/>
            <a:stretch>
              <a:fillRect t="-33356" b="-30082"/>
            </a:stretch>
          </a:blipFill>
        </p:spPr>
        <p:txBody>
          <a:bodyPr/>
          <a:lstStyle/>
          <a:p>
            <a:pPr defTabSz="914445"/>
            <a:endParaRPr lang="en-US">
              <a:solidFill>
                <a:prstClr val="black"/>
              </a:solidFill>
              <a:latin typeface="Calibri"/>
            </a:endParaRPr>
          </a:p>
        </p:txBody>
      </p:sp>
      <p:sp>
        <p:nvSpPr>
          <p:cNvPr id="30" name="Freeform 30"/>
          <p:cNvSpPr/>
          <p:nvPr/>
        </p:nvSpPr>
        <p:spPr>
          <a:xfrm>
            <a:off x="368645" y="2071932"/>
            <a:ext cx="5732894" cy="579371"/>
          </a:xfrm>
          <a:custGeom>
            <a:avLst/>
            <a:gdLst/>
            <a:ahLst/>
            <a:cxnLst/>
            <a:rect l="l" t="t" r="r" b="b"/>
            <a:pathLst>
              <a:path w="5732893" h="579371">
                <a:moveTo>
                  <a:pt x="0" y="0"/>
                </a:moveTo>
                <a:lnTo>
                  <a:pt x="5732892" y="0"/>
                </a:lnTo>
                <a:lnTo>
                  <a:pt x="5732892" y="579371"/>
                </a:lnTo>
                <a:lnTo>
                  <a:pt x="0" y="579371"/>
                </a:lnTo>
                <a:lnTo>
                  <a:pt x="0" y="0"/>
                </a:lnTo>
                <a:close/>
              </a:path>
            </a:pathLst>
          </a:custGeom>
          <a:blipFill>
            <a:blip r:embed="rId18"/>
            <a:stretch>
              <a:fillRect l="-3671" t="-1397" b="-35380"/>
            </a:stretch>
          </a:blipFill>
        </p:spPr>
        <p:txBody>
          <a:bodyPr/>
          <a:lstStyle/>
          <a:p>
            <a:pPr defTabSz="914445"/>
            <a:endParaRPr lang="en-US">
              <a:solidFill>
                <a:prstClr val="black"/>
              </a:solidFill>
              <a:latin typeface="Calibri"/>
            </a:endParaRPr>
          </a:p>
        </p:txBody>
      </p:sp>
      <p:sp>
        <p:nvSpPr>
          <p:cNvPr id="31" name="Freeform 31"/>
          <p:cNvSpPr/>
          <p:nvPr/>
        </p:nvSpPr>
        <p:spPr>
          <a:xfrm>
            <a:off x="9117017" y="891581"/>
            <a:ext cx="3243999" cy="704747"/>
          </a:xfrm>
          <a:custGeom>
            <a:avLst/>
            <a:gdLst/>
            <a:ahLst/>
            <a:cxnLst/>
            <a:rect l="l" t="t" r="r" b="b"/>
            <a:pathLst>
              <a:path w="3243999" h="704747">
                <a:moveTo>
                  <a:pt x="0" y="0"/>
                </a:moveTo>
                <a:lnTo>
                  <a:pt x="3243999" y="0"/>
                </a:lnTo>
                <a:lnTo>
                  <a:pt x="3243999" y="704747"/>
                </a:lnTo>
                <a:lnTo>
                  <a:pt x="0" y="704747"/>
                </a:lnTo>
                <a:lnTo>
                  <a:pt x="0" y="0"/>
                </a:lnTo>
                <a:close/>
              </a:path>
            </a:pathLst>
          </a:custGeom>
          <a:blipFill>
            <a:blip r:embed="rId19"/>
            <a:stretch>
              <a:fillRect t="-65829" b="-64323"/>
            </a:stretch>
          </a:blipFill>
        </p:spPr>
        <p:txBody>
          <a:bodyPr/>
          <a:lstStyle/>
          <a:p>
            <a:pPr defTabSz="914445"/>
            <a:endParaRPr lang="en-US">
              <a:solidFill>
                <a:prstClr val="black"/>
              </a:solidFill>
              <a:latin typeface="Calibri"/>
            </a:endParaRPr>
          </a:p>
        </p:txBody>
      </p:sp>
      <p:sp>
        <p:nvSpPr>
          <p:cNvPr id="32" name="TextBox 32"/>
          <p:cNvSpPr txBox="1"/>
          <p:nvPr/>
        </p:nvSpPr>
        <p:spPr>
          <a:xfrm>
            <a:off x="6684649" y="5131820"/>
            <a:ext cx="4864736" cy="333425"/>
          </a:xfrm>
          <a:prstGeom prst="rect">
            <a:avLst/>
          </a:prstGeom>
        </p:spPr>
        <p:txBody>
          <a:bodyPr lIns="0" tIns="0" rIns="0" bIns="0" rtlCol="0" anchor="t">
            <a:spAutoFit/>
          </a:bodyPr>
          <a:lstStyle/>
          <a:p>
            <a:pPr defTabSz="914445">
              <a:lnSpc>
                <a:spcPts val="2640"/>
              </a:lnSpc>
            </a:pPr>
            <a:r>
              <a:rPr lang="en-US" sz="2201" spc="-87" dirty="0">
                <a:solidFill>
                  <a:srgbClr val="000000"/>
                </a:solidFill>
                <a:latin typeface="Open Sans Bold"/>
              </a:rPr>
              <a:t> </a:t>
            </a:r>
          </a:p>
        </p:txBody>
      </p:sp>
      <p:sp>
        <p:nvSpPr>
          <p:cNvPr id="33" name="TextBox 33"/>
          <p:cNvSpPr txBox="1"/>
          <p:nvPr/>
        </p:nvSpPr>
        <p:spPr>
          <a:xfrm>
            <a:off x="679757" y="992022"/>
            <a:ext cx="5046539" cy="883832"/>
          </a:xfrm>
          <a:prstGeom prst="rect">
            <a:avLst/>
          </a:prstGeom>
        </p:spPr>
        <p:txBody>
          <a:bodyPr lIns="0" tIns="0" rIns="0" bIns="0" rtlCol="0" anchor="t">
            <a:spAutoFit/>
          </a:bodyPr>
          <a:lstStyle/>
          <a:p>
            <a:pPr algn="ctr" defTabSz="914445">
              <a:lnSpc>
                <a:spcPts val="3639"/>
              </a:lnSpc>
            </a:pPr>
            <a:r>
              <a:rPr lang="en-US" sz="2599" dirty="0">
                <a:solidFill>
                  <a:srgbClr val="000000"/>
                </a:solidFill>
                <a:latin typeface="Helvetica"/>
              </a:rPr>
              <a:t>Life Insurance (Income Protection)</a:t>
            </a:r>
          </a:p>
        </p:txBody>
      </p:sp>
      <p:sp>
        <p:nvSpPr>
          <p:cNvPr id="34" name="TextBox 34"/>
          <p:cNvSpPr txBox="1"/>
          <p:nvPr/>
        </p:nvSpPr>
        <p:spPr>
          <a:xfrm>
            <a:off x="317939" y="4731551"/>
            <a:ext cx="5603943" cy="422167"/>
          </a:xfrm>
          <a:prstGeom prst="rect">
            <a:avLst/>
          </a:prstGeom>
        </p:spPr>
        <p:txBody>
          <a:bodyPr lIns="0" tIns="0" rIns="0" bIns="0" rtlCol="0" anchor="t">
            <a:spAutoFit/>
          </a:bodyPr>
          <a:lstStyle/>
          <a:p>
            <a:pPr algn="ctr" defTabSz="914445">
              <a:lnSpc>
                <a:spcPts val="3639"/>
              </a:lnSpc>
            </a:pPr>
            <a:r>
              <a:rPr lang="en-US" sz="2599" dirty="0">
                <a:solidFill>
                  <a:srgbClr val="000000"/>
                </a:solidFill>
                <a:latin typeface="Helvetica"/>
              </a:rPr>
              <a:t>Auto, Home, &amp; Business Insurance </a:t>
            </a:r>
          </a:p>
        </p:txBody>
      </p:sp>
      <p:sp>
        <p:nvSpPr>
          <p:cNvPr id="36" name="TextBox 36"/>
          <p:cNvSpPr txBox="1"/>
          <p:nvPr/>
        </p:nvSpPr>
        <p:spPr>
          <a:xfrm>
            <a:off x="429666" y="6171854"/>
            <a:ext cx="5366649" cy="809324"/>
          </a:xfrm>
          <a:prstGeom prst="rect">
            <a:avLst/>
          </a:prstGeom>
        </p:spPr>
        <p:txBody>
          <a:bodyPr lIns="0" tIns="0" rIns="0" bIns="0" rtlCol="0" anchor="t">
            <a:spAutoFit/>
          </a:bodyPr>
          <a:lstStyle/>
          <a:p>
            <a:pPr algn="ctr" defTabSz="914445">
              <a:lnSpc>
                <a:spcPts val="3296"/>
              </a:lnSpc>
            </a:pPr>
            <a:r>
              <a:rPr lang="en-US" sz="2354" dirty="0">
                <a:solidFill>
                  <a:srgbClr val="000000"/>
                </a:solidFill>
                <a:latin typeface="Helvetica"/>
              </a:rPr>
              <a:t>Smart Home/Business </a:t>
            </a:r>
          </a:p>
          <a:p>
            <a:pPr algn="ctr" defTabSz="914445">
              <a:lnSpc>
                <a:spcPts val="3296"/>
              </a:lnSpc>
            </a:pPr>
            <a:r>
              <a:rPr lang="en-US" sz="2354" dirty="0">
                <a:solidFill>
                  <a:srgbClr val="000000"/>
                </a:solidFill>
                <a:latin typeface="Helvetica"/>
              </a:rPr>
              <a:t>Security Systems</a:t>
            </a:r>
          </a:p>
        </p:txBody>
      </p:sp>
      <p:sp>
        <p:nvSpPr>
          <p:cNvPr id="37" name="TextBox 37"/>
          <p:cNvSpPr txBox="1"/>
          <p:nvPr/>
        </p:nvSpPr>
        <p:spPr>
          <a:xfrm>
            <a:off x="11549384" y="2186756"/>
            <a:ext cx="7090844" cy="883832"/>
          </a:xfrm>
          <a:prstGeom prst="rect">
            <a:avLst/>
          </a:prstGeom>
        </p:spPr>
        <p:txBody>
          <a:bodyPr wrap="square" lIns="0" tIns="0" rIns="0" bIns="0" rtlCol="0" anchor="t">
            <a:spAutoFit/>
          </a:bodyPr>
          <a:lstStyle/>
          <a:p>
            <a:pPr algn="ctr" defTabSz="914445">
              <a:lnSpc>
                <a:spcPts val="3639"/>
              </a:lnSpc>
            </a:pPr>
            <a:r>
              <a:rPr lang="en-US" sz="2599" dirty="0">
                <a:solidFill>
                  <a:srgbClr val="000000"/>
                </a:solidFill>
                <a:latin typeface="Helvetica"/>
              </a:rPr>
              <a:t>Investments-Roth/Traditional, 401K, </a:t>
            </a:r>
          </a:p>
          <a:p>
            <a:pPr algn="ctr" defTabSz="914445">
              <a:lnSpc>
                <a:spcPts val="3639"/>
              </a:lnSpc>
            </a:pPr>
            <a:r>
              <a:rPr lang="en-US" sz="2599" dirty="0">
                <a:solidFill>
                  <a:srgbClr val="000000"/>
                </a:solidFill>
                <a:latin typeface="Helvetica"/>
              </a:rPr>
              <a:t>Mutual Funds, College Funds (UTMA/529) </a:t>
            </a:r>
          </a:p>
        </p:txBody>
      </p:sp>
      <p:sp>
        <p:nvSpPr>
          <p:cNvPr id="38" name="TextBox 38"/>
          <p:cNvSpPr txBox="1"/>
          <p:nvPr/>
        </p:nvSpPr>
        <p:spPr>
          <a:xfrm>
            <a:off x="12134747" y="6125933"/>
            <a:ext cx="5050595" cy="819391"/>
          </a:xfrm>
          <a:prstGeom prst="rect">
            <a:avLst/>
          </a:prstGeom>
        </p:spPr>
        <p:txBody>
          <a:bodyPr wrap="square" lIns="0" tIns="0" rIns="0" bIns="0" rtlCol="0" anchor="t">
            <a:spAutoFit/>
          </a:bodyPr>
          <a:lstStyle/>
          <a:p>
            <a:pPr algn="ctr" defTabSz="914445">
              <a:lnSpc>
                <a:spcPts val="3284"/>
              </a:lnSpc>
            </a:pPr>
            <a:endParaRPr dirty="0">
              <a:solidFill>
                <a:prstClr val="black"/>
              </a:solidFill>
              <a:latin typeface="Calibri"/>
            </a:endParaRPr>
          </a:p>
          <a:p>
            <a:pPr algn="ctr" defTabSz="914445">
              <a:lnSpc>
                <a:spcPts val="3284"/>
              </a:lnSpc>
            </a:pPr>
            <a:r>
              <a:rPr lang="en-US" sz="2700" dirty="0">
                <a:solidFill>
                  <a:srgbClr val="000000"/>
                </a:solidFill>
                <a:latin typeface="Helvetica"/>
              </a:rPr>
              <a:t>Wills, Medical Directives, POA</a:t>
            </a:r>
          </a:p>
        </p:txBody>
      </p:sp>
      <p:sp>
        <p:nvSpPr>
          <p:cNvPr id="39" name="TextBox 39"/>
          <p:cNvSpPr txBox="1"/>
          <p:nvPr/>
        </p:nvSpPr>
        <p:spPr>
          <a:xfrm>
            <a:off x="14707022" y="8413675"/>
            <a:ext cx="3083814" cy="396199"/>
          </a:xfrm>
          <a:prstGeom prst="rect">
            <a:avLst/>
          </a:prstGeom>
        </p:spPr>
        <p:txBody>
          <a:bodyPr wrap="square" lIns="0" tIns="0" rIns="0" bIns="0" rtlCol="0" anchor="t">
            <a:spAutoFit/>
          </a:bodyPr>
          <a:lstStyle/>
          <a:p>
            <a:pPr algn="ctr" defTabSz="914445">
              <a:lnSpc>
                <a:spcPts val="3328"/>
              </a:lnSpc>
            </a:pPr>
            <a:r>
              <a:rPr lang="en-US" sz="2700" dirty="0">
                <a:solidFill>
                  <a:srgbClr val="000000"/>
                </a:solidFill>
                <a:latin typeface="Helvetica"/>
              </a:rPr>
              <a:t>ID Theft Protection</a:t>
            </a:r>
          </a:p>
        </p:txBody>
      </p:sp>
      <p:sp>
        <p:nvSpPr>
          <p:cNvPr id="40" name="TextBox 40"/>
          <p:cNvSpPr txBox="1"/>
          <p:nvPr/>
        </p:nvSpPr>
        <p:spPr>
          <a:xfrm>
            <a:off x="7118912" y="6360794"/>
            <a:ext cx="4250258" cy="1181221"/>
          </a:xfrm>
          <a:prstGeom prst="rect">
            <a:avLst/>
          </a:prstGeom>
        </p:spPr>
        <p:txBody>
          <a:bodyPr wrap="square" lIns="0" tIns="0" rIns="0" bIns="0" rtlCol="0" anchor="t">
            <a:spAutoFit/>
          </a:bodyPr>
          <a:lstStyle/>
          <a:p>
            <a:pPr defTabSz="914445">
              <a:lnSpc>
                <a:spcPts val="4800"/>
              </a:lnSpc>
            </a:pPr>
            <a:r>
              <a:rPr lang="en-US" sz="4001" b="1" spc="-156" dirty="0">
                <a:solidFill>
                  <a:srgbClr val="FFC000"/>
                </a:solidFill>
                <a:latin typeface="Helvetica Bold"/>
              </a:rPr>
              <a:t>We’re the Amazon </a:t>
            </a:r>
          </a:p>
          <a:p>
            <a:pPr defTabSz="914445">
              <a:lnSpc>
                <a:spcPts val="4800"/>
              </a:lnSpc>
            </a:pPr>
            <a:r>
              <a:rPr lang="en-US" sz="3200" b="1" spc="-127" dirty="0">
                <a:solidFill>
                  <a:srgbClr val="FFC000"/>
                </a:solidFill>
                <a:latin typeface="Helvetica Bold"/>
              </a:rPr>
              <a:t>of Financial Services</a:t>
            </a:r>
          </a:p>
        </p:txBody>
      </p:sp>
      <p:sp>
        <p:nvSpPr>
          <p:cNvPr id="41" name="TextBox 41"/>
          <p:cNvSpPr txBox="1"/>
          <p:nvPr/>
        </p:nvSpPr>
        <p:spPr>
          <a:xfrm>
            <a:off x="13033865" y="3720213"/>
            <a:ext cx="3982418" cy="422167"/>
          </a:xfrm>
          <a:prstGeom prst="rect">
            <a:avLst/>
          </a:prstGeom>
        </p:spPr>
        <p:txBody>
          <a:bodyPr lIns="0" tIns="0" rIns="0" bIns="0" rtlCol="0" anchor="t">
            <a:spAutoFit/>
          </a:bodyPr>
          <a:lstStyle/>
          <a:p>
            <a:pPr algn="ctr" defTabSz="914445">
              <a:lnSpc>
                <a:spcPts val="3639"/>
              </a:lnSpc>
            </a:pPr>
            <a:r>
              <a:rPr lang="en-US" sz="2599">
                <a:solidFill>
                  <a:srgbClr val="000000"/>
                </a:solidFill>
                <a:latin typeface="Helvetica"/>
              </a:rPr>
              <a:t>Managed Investment Accts</a:t>
            </a:r>
            <a:endParaRPr lang="en-US" sz="2599" dirty="0">
              <a:solidFill>
                <a:srgbClr val="000000"/>
              </a:solidFill>
              <a:latin typeface="Helvetica"/>
            </a:endParaRPr>
          </a:p>
        </p:txBody>
      </p:sp>
      <p:sp>
        <p:nvSpPr>
          <p:cNvPr id="42" name="TextBox 42"/>
          <p:cNvSpPr txBox="1"/>
          <p:nvPr/>
        </p:nvSpPr>
        <p:spPr>
          <a:xfrm>
            <a:off x="13033865" y="4278021"/>
            <a:ext cx="3853682" cy="422167"/>
          </a:xfrm>
          <a:prstGeom prst="rect">
            <a:avLst/>
          </a:prstGeom>
        </p:spPr>
        <p:txBody>
          <a:bodyPr lIns="0" tIns="0" rIns="0" bIns="0" rtlCol="0" anchor="t">
            <a:spAutoFit/>
          </a:bodyPr>
          <a:lstStyle/>
          <a:p>
            <a:pPr algn="ctr" defTabSz="914445">
              <a:lnSpc>
                <a:spcPts val="3639"/>
              </a:lnSpc>
            </a:pPr>
            <a:r>
              <a:rPr lang="en-US" sz="2599" dirty="0">
                <a:solidFill>
                  <a:srgbClr val="000000"/>
                </a:solidFill>
                <a:latin typeface="Helvetica"/>
              </a:rPr>
              <a:t>Annuities- Fixed/ Variable </a:t>
            </a:r>
          </a:p>
        </p:txBody>
      </p:sp>
      <p:sp>
        <p:nvSpPr>
          <p:cNvPr id="43" name="TextBox 43"/>
          <p:cNvSpPr txBox="1"/>
          <p:nvPr/>
        </p:nvSpPr>
        <p:spPr>
          <a:xfrm rot="20784">
            <a:off x="12399104" y="-48033"/>
            <a:ext cx="6853662" cy="615553"/>
          </a:xfrm>
          <a:prstGeom prst="rect">
            <a:avLst/>
          </a:prstGeom>
        </p:spPr>
        <p:txBody>
          <a:bodyPr lIns="0" tIns="0" rIns="0" bIns="0" rtlCol="0" anchor="t">
            <a:spAutoFit/>
          </a:bodyPr>
          <a:lstStyle/>
          <a:p>
            <a:pPr defTabSz="914445">
              <a:lnSpc>
                <a:spcPts val="4800"/>
              </a:lnSpc>
            </a:pPr>
            <a:r>
              <a:rPr lang="en-US" sz="4001" b="1" u="sng" spc="-159" dirty="0">
                <a:solidFill>
                  <a:srgbClr val="1C5739"/>
                </a:solidFill>
                <a:latin typeface="Open Sans Bold"/>
              </a:rPr>
              <a:t>Investments</a:t>
            </a:r>
          </a:p>
        </p:txBody>
      </p:sp>
      <p:sp>
        <p:nvSpPr>
          <p:cNvPr id="44" name="TextBox 44"/>
          <p:cNvSpPr txBox="1"/>
          <p:nvPr/>
        </p:nvSpPr>
        <p:spPr>
          <a:xfrm rot="20784">
            <a:off x="5309262" y="-9155"/>
            <a:ext cx="3445782" cy="615553"/>
          </a:xfrm>
          <a:prstGeom prst="rect">
            <a:avLst/>
          </a:prstGeom>
        </p:spPr>
        <p:txBody>
          <a:bodyPr lIns="0" tIns="0" rIns="0" bIns="0" rtlCol="0" anchor="t">
            <a:spAutoFit/>
          </a:bodyPr>
          <a:lstStyle/>
          <a:p>
            <a:pPr defTabSz="914445">
              <a:lnSpc>
                <a:spcPts val="4800"/>
              </a:lnSpc>
            </a:pPr>
            <a:r>
              <a:rPr lang="en-US" sz="4001" b="1" u="sng" spc="-159" dirty="0">
                <a:solidFill>
                  <a:srgbClr val="1C5739"/>
                </a:solidFill>
                <a:latin typeface="Open Sans Bold"/>
              </a:rPr>
              <a:t>Life Insurance</a:t>
            </a:r>
          </a:p>
        </p:txBody>
      </p:sp>
      <p:sp>
        <p:nvSpPr>
          <p:cNvPr id="45" name="TextBox 45"/>
          <p:cNvSpPr txBox="1"/>
          <p:nvPr/>
        </p:nvSpPr>
        <p:spPr>
          <a:xfrm rot="20784">
            <a:off x="13316015" y="4935778"/>
            <a:ext cx="4151729" cy="615553"/>
          </a:xfrm>
          <a:prstGeom prst="rect">
            <a:avLst/>
          </a:prstGeom>
        </p:spPr>
        <p:txBody>
          <a:bodyPr lIns="0" tIns="0" rIns="0" bIns="0" rtlCol="0" anchor="t">
            <a:spAutoFit/>
          </a:bodyPr>
          <a:lstStyle/>
          <a:p>
            <a:pPr defTabSz="914445">
              <a:lnSpc>
                <a:spcPts val="4800"/>
              </a:lnSpc>
            </a:pPr>
            <a:r>
              <a:rPr lang="en-US" sz="4001" b="1" u="sng" spc="-159" dirty="0">
                <a:solidFill>
                  <a:srgbClr val="1C5739"/>
                </a:solidFill>
                <a:latin typeface="Open Sans Bold"/>
              </a:rPr>
              <a:t>Estate Planning</a:t>
            </a:r>
          </a:p>
        </p:txBody>
      </p:sp>
      <p:sp>
        <p:nvSpPr>
          <p:cNvPr id="46" name="TextBox 46"/>
          <p:cNvSpPr txBox="1"/>
          <p:nvPr/>
        </p:nvSpPr>
        <p:spPr>
          <a:xfrm rot="20784">
            <a:off x="2107733" y="2901548"/>
            <a:ext cx="6853662" cy="615553"/>
          </a:xfrm>
          <a:prstGeom prst="rect">
            <a:avLst/>
          </a:prstGeom>
        </p:spPr>
        <p:txBody>
          <a:bodyPr lIns="0" tIns="0" rIns="0" bIns="0" rtlCol="0" anchor="t">
            <a:spAutoFit/>
          </a:bodyPr>
          <a:lstStyle/>
          <a:p>
            <a:pPr defTabSz="914445">
              <a:lnSpc>
                <a:spcPts val="4800"/>
              </a:lnSpc>
            </a:pPr>
            <a:r>
              <a:rPr lang="en-US" sz="4001" b="1" u="sng" spc="-159" dirty="0">
                <a:solidFill>
                  <a:srgbClr val="1C5739"/>
                </a:solidFill>
                <a:latin typeface="Open Sans Bold"/>
              </a:rPr>
              <a:t>Saving Money</a:t>
            </a:r>
          </a:p>
        </p:txBody>
      </p:sp>
      <p:sp>
        <p:nvSpPr>
          <p:cNvPr id="47" name="TextBox 47"/>
          <p:cNvSpPr txBox="1"/>
          <p:nvPr/>
        </p:nvSpPr>
        <p:spPr>
          <a:xfrm rot="20784">
            <a:off x="5539229" y="8522199"/>
            <a:ext cx="8888735" cy="551433"/>
          </a:xfrm>
          <a:prstGeom prst="rect">
            <a:avLst/>
          </a:prstGeom>
        </p:spPr>
        <p:txBody>
          <a:bodyPr lIns="0" tIns="0" rIns="0" bIns="0" rtlCol="0" anchor="t">
            <a:spAutoFit/>
          </a:bodyPr>
          <a:lstStyle/>
          <a:p>
            <a:pPr defTabSz="914445">
              <a:lnSpc>
                <a:spcPts val="4313"/>
              </a:lnSpc>
            </a:pPr>
            <a:r>
              <a:rPr lang="en-US" sz="3592" spc="-143" dirty="0">
                <a:solidFill>
                  <a:srgbClr val="1C5739"/>
                </a:solidFill>
                <a:latin typeface="Open Sans Bold"/>
              </a:rPr>
              <a:t>We don’t sell. We Survey and Assist</a:t>
            </a:r>
          </a:p>
        </p:txBody>
      </p:sp>
      <p:sp>
        <p:nvSpPr>
          <p:cNvPr id="48" name="TextBox 48"/>
          <p:cNvSpPr txBox="1"/>
          <p:nvPr/>
        </p:nvSpPr>
        <p:spPr>
          <a:xfrm rot="20784">
            <a:off x="6337234" y="7823118"/>
            <a:ext cx="5987957" cy="551433"/>
          </a:xfrm>
          <a:prstGeom prst="rect">
            <a:avLst/>
          </a:prstGeom>
        </p:spPr>
        <p:txBody>
          <a:bodyPr lIns="0" tIns="0" rIns="0" bIns="0" rtlCol="0" anchor="t">
            <a:spAutoFit/>
          </a:bodyPr>
          <a:lstStyle/>
          <a:p>
            <a:pPr defTabSz="914445">
              <a:lnSpc>
                <a:spcPts val="4313"/>
              </a:lnSpc>
            </a:pPr>
            <a:r>
              <a:rPr lang="en-US" sz="3592" spc="-143" dirty="0">
                <a:solidFill>
                  <a:srgbClr val="1C5739"/>
                </a:solidFill>
                <a:latin typeface="Open Sans Bold"/>
              </a:rPr>
              <a:t>We’re a Distribution Outlet</a:t>
            </a:r>
          </a:p>
        </p:txBody>
      </p:sp>
      <p:sp>
        <p:nvSpPr>
          <p:cNvPr id="49" name="TextBox 49"/>
          <p:cNvSpPr txBox="1"/>
          <p:nvPr/>
        </p:nvSpPr>
        <p:spPr>
          <a:xfrm>
            <a:off x="12234314" y="7006705"/>
            <a:ext cx="4155377" cy="396199"/>
          </a:xfrm>
          <a:prstGeom prst="rect">
            <a:avLst/>
          </a:prstGeom>
        </p:spPr>
        <p:txBody>
          <a:bodyPr wrap="square" lIns="0" tIns="0" rIns="0" bIns="0" rtlCol="0" anchor="t">
            <a:spAutoFit/>
          </a:bodyPr>
          <a:lstStyle/>
          <a:p>
            <a:pPr algn="ctr" defTabSz="914445">
              <a:lnSpc>
                <a:spcPts val="3328"/>
              </a:lnSpc>
            </a:pPr>
            <a:r>
              <a:rPr lang="en-US" sz="2700" dirty="0">
                <a:solidFill>
                  <a:srgbClr val="000000"/>
                </a:solidFill>
                <a:latin typeface="Helvetica"/>
              </a:rPr>
              <a:t>Lawyer/Law Firm Access</a:t>
            </a:r>
          </a:p>
        </p:txBody>
      </p:sp>
      <p:sp>
        <p:nvSpPr>
          <p:cNvPr id="50" name="TextBox 50"/>
          <p:cNvSpPr txBox="1"/>
          <p:nvPr/>
        </p:nvSpPr>
        <p:spPr>
          <a:xfrm rot="20784">
            <a:off x="607384" y="7498816"/>
            <a:ext cx="4339415" cy="615553"/>
          </a:xfrm>
          <a:prstGeom prst="rect">
            <a:avLst/>
          </a:prstGeom>
        </p:spPr>
        <p:txBody>
          <a:bodyPr lIns="0" tIns="0" rIns="0" bIns="0" rtlCol="0" anchor="t">
            <a:spAutoFit/>
          </a:bodyPr>
          <a:lstStyle/>
          <a:p>
            <a:pPr defTabSz="914445">
              <a:lnSpc>
                <a:spcPts val="4800"/>
              </a:lnSpc>
            </a:pPr>
            <a:r>
              <a:rPr lang="en-US" sz="4001" b="1" u="sng" spc="-159" dirty="0">
                <a:solidFill>
                  <a:srgbClr val="1C5739"/>
                </a:solidFill>
                <a:latin typeface="Open Sans Bold"/>
              </a:rPr>
              <a:t>Mortgage Services</a:t>
            </a:r>
          </a:p>
        </p:txBody>
      </p:sp>
      <p:sp>
        <p:nvSpPr>
          <p:cNvPr id="5" name="TextBox 4">
            <a:extLst>
              <a:ext uri="{FF2B5EF4-FFF2-40B4-BE49-F238E27FC236}">
                <a16:creationId xmlns:a16="http://schemas.microsoft.com/office/drawing/2014/main" id="{A38DC2B7-BACB-5F71-7420-A6FDCE9516E6}"/>
              </a:ext>
            </a:extLst>
          </p:cNvPr>
          <p:cNvSpPr txBox="1"/>
          <p:nvPr/>
        </p:nvSpPr>
        <p:spPr>
          <a:xfrm>
            <a:off x="11104388" y="3106496"/>
            <a:ext cx="7465865" cy="517386"/>
          </a:xfrm>
          <a:prstGeom prst="rect">
            <a:avLst/>
          </a:prstGeom>
          <a:noFill/>
        </p:spPr>
        <p:txBody>
          <a:bodyPr wrap="square">
            <a:spAutoFit/>
          </a:bodyPr>
          <a:lstStyle/>
          <a:p>
            <a:pPr algn="ctr" defTabSz="914445">
              <a:lnSpc>
                <a:spcPts val="3639"/>
              </a:lnSpc>
            </a:pPr>
            <a:r>
              <a:rPr lang="en-US" sz="2700" dirty="0">
                <a:solidFill>
                  <a:srgbClr val="000000"/>
                </a:solidFill>
                <a:latin typeface="Helvetica"/>
              </a:rPr>
              <a:t>Business Retirement Solutions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9BE129-8B30-63EB-6B6C-60D4CD945E8E}"/>
              </a:ext>
            </a:extLst>
          </p:cNvPr>
          <p:cNvSpPr txBox="1">
            <a:spLocks/>
          </p:cNvSpPr>
          <p:nvPr/>
        </p:nvSpPr>
        <p:spPr>
          <a:xfrm>
            <a:off x="602642" y="466345"/>
            <a:ext cx="17082716" cy="923330"/>
          </a:xfrm>
          <a:prstGeom prst="rect">
            <a:avLst/>
          </a:prstGeom>
        </p:spPr>
        <p:txBody>
          <a:bodyPr/>
          <a:lstStyle>
            <a:lvl1pPr algn="ctr" defTabSz="457200" rtl="0" eaLnBrk="1" latinLnBrk="0" hangingPunct="1">
              <a:spcBef>
                <a:spcPct val="0"/>
              </a:spcBef>
              <a:buNone/>
              <a:defRPr sz="2600" kern="1200">
                <a:solidFill>
                  <a:srgbClr val="3F6282"/>
                </a:solidFill>
                <a:latin typeface="Helvetica"/>
                <a:ea typeface="+mj-ea"/>
                <a:cs typeface="Helvetica"/>
              </a:defRPr>
            </a:lvl1pPr>
          </a:lstStyle>
          <a:p>
            <a:pPr defTabSz="914400"/>
            <a:r>
              <a:rPr lang="en-US" altLang="en-US" sz="4700" dirty="0">
                <a:solidFill>
                  <a:srgbClr val="34526F"/>
                </a:solidFill>
              </a:rPr>
              <a:t>How We Helps Families: Chris and Sarah, Each Age 35</a:t>
            </a:r>
            <a:endParaRPr lang="en-US" sz="4700" dirty="0"/>
          </a:p>
        </p:txBody>
      </p:sp>
      <p:sp>
        <p:nvSpPr>
          <p:cNvPr id="4" name="TextBox 3">
            <a:extLst>
              <a:ext uri="{FF2B5EF4-FFF2-40B4-BE49-F238E27FC236}">
                <a16:creationId xmlns:a16="http://schemas.microsoft.com/office/drawing/2014/main" id="{C4C51D5F-883C-C94A-D9C1-320B150B67D7}"/>
              </a:ext>
            </a:extLst>
          </p:cNvPr>
          <p:cNvSpPr txBox="1"/>
          <p:nvPr/>
        </p:nvSpPr>
        <p:spPr>
          <a:xfrm>
            <a:off x="834935" y="8415718"/>
            <a:ext cx="16723102" cy="1360950"/>
          </a:xfrm>
          <a:prstGeom prst="rect">
            <a:avLst/>
          </a:prstGeom>
          <a:noFill/>
        </p:spPr>
        <p:txBody>
          <a:bodyPr wrap="square" rtlCol="0">
            <a:spAutoFit/>
          </a:bodyPr>
          <a:lstStyle/>
          <a:p>
            <a:pPr>
              <a:lnSpc>
                <a:spcPts val="1900"/>
              </a:lnSpc>
              <a:spcAft>
                <a:spcPts val="600"/>
              </a:spcAft>
            </a:pPr>
            <a:r>
              <a:rPr lang="en-US" sz="1200" b="1" spc="-40" dirty="0">
                <a:solidFill>
                  <a:prstClr val="black">
                    <a:lumMod val="50000"/>
                    <a:lumOff val="50000"/>
                  </a:prstClr>
                </a:solidFill>
                <a:latin typeface="Arial Narrow" panose="020B0606020202030204" pitchFamily="34" charset="0"/>
                <a:cs typeface="Helvetica" panose="020B0604020202020204" pitchFamily="34" charset="0"/>
              </a:rPr>
              <a:t>1. </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This is a hypothetical family that is used to illustrate our products and is not intended to reflect any real family. </a:t>
            </a:r>
            <a:r>
              <a:rPr lang="en-US" sz="1200" b="1" spc="-40" dirty="0">
                <a:solidFill>
                  <a:prstClr val="black">
                    <a:lumMod val="50000"/>
                    <a:lumOff val="50000"/>
                  </a:prstClr>
                </a:solidFill>
                <a:latin typeface="Arial Narrow" panose="020B0606020202030204" pitchFamily="34" charset="0"/>
                <a:cs typeface="Helvetica" panose="020B0604020202020204" pitchFamily="34" charset="0"/>
              </a:rPr>
              <a:t>2. </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Primerica </a:t>
            </a:r>
            <a:r>
              <a:rPr lang="en-US" sz="1200" spc="-40" dirty="0" err="1">
                <a:solidFill>
                  <a:prstClr val="black">
                    <a:lumMod val="50000"/>
                    <a:lumOff val="50000"/>
                  </a:prstClr>
                </a:solidFill>
                <a:latin typeface="Arial Narrow" panose="020B0606020202030204" pitchFamily="34" charset="0"/>
                <a:cs typeface="Helvetica" panose="020B0604020202020204" pitchFamily="34" charset="0"/>
              </a:rPr>
              <a:t>PrecisionTerm</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 policy 1, Class 6, husband, form ICC21PA0 or PLF22PA0 in the U.S., and Primerica </a:t>
            </a:r>
            <a:r>
              <a:rPr lang="en-US" sz="1200" spc="-40" dirty="0" err="1">
                <a:solidFill>
                  <a:prstClr val="black">
                    <a:lumMod val="50000"/>
                    <a:lumOff val="50000"/>
                  </a:prstClr>
                </a:solidFill>
                <a:latin typeface="Arial Narrow" panose="020B0606020202030204" pitchFamily="34" charset="0"/>
                <a:cs typeface="Helvetica" panose="020B0604020202020204" pitchFamily="34" charset="0"/>
              </a:rPr>
              <a:t>PrecisionTerm</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 policy 2, Class 4, wife, form ICC21PA0 or PLF22PA0 in the U.S. </a:t>
            </a:r>
            <a:r>
              <a:rPr lang="en-US" sz="1200" b="1" spc="-40" dirty="0">
                <a:solidFill>
                  <a:prstClr val="black">
                    <a:lumMod val="50000"/>
                    <a:lumOff val="50000"/>
                  </a:prstClr>
                </a:solidFill>
                <a:latin typeface="Arial Narrow" panose="020B0606020202030204" pitchFamily="34" charset="0"/>
                <a:cs typeface="Helvetica" panose="020B0604020202020204" pitchFamily="34" charset="0"/>
              </a:rPr>
              <a:t>3. </a:t>
            </a:r>
            <a:r>
              <a:rPr lang="en-US" sz="1200" spc="-40" dirty="0">
                <a:solidFill>
                  <a:prstClr val="black">
                    <a:lumMod val="50000"/>
                    <a:lumOff val="50000"/>
                  </a:prstClr>
                </a:solidFill>
                <a:latin typeface="Arial Narrow" panose="020B0606020202030204" pitchFamily="34" charset="0"/>
                <a:cs typeface="Helvetica" panose="020B0604020202020204" pitchFamily="34" charset="0"/>
              </a:rPr>
              <a:t>This illustration is a hypothetical and does not represent an actual investment. The illustration uses constant rates of return compounded on a monthly basis, unlike actual investments which will fluctuate in value and could be significantly impacted by periods of negative returns. </a:t>
            </a:r>
            <a:br>
              <a:rPr lang="en-US" sz="1200" spc="-40" dirty="0">
                <a:solidFill>
                  <a:prstClr val="black">
                    <a:lumMod val="50000"/>
                    <a:lumOff val="50000"/>
                  </a:prstClr>
                </a:solidFill>
                <a:latin typeface="Arial Narrow" panose="020B0606020202030204" pitchFamily="34" charset="0"/>
                <a:cs typeface="Helvetica" panose="020B0604020202020204" pitchFamily="34" charset="0"/>
              </a:rPr>
            </a:br>
            <a:r>
              <a:rPr lang="en-US" sz="1200" spc="-40" dirty="0">
                <a:solidFill>
                  <a:prstClr val="black">
                    <a:lumMod val="50000"/>
                    <a:lumOff val="50000"/>
                  </a:prstClr>
                </a:solidFill>
                <a:latin typeface="Arial Narrow" panose="020B0606020202030204" pitchFamily="34" charset="0"/>
                <a:cs typeface="Helvetica" panose="020B0604020202020204" pitchFamily="34" charset="0"/>
              </a:rPr>
              <a:t>It does not include fees, taxes, expenses, or withdrawals, which if included, would lower results. There is no guarantee you will achieve these results. </a:t>
            </a:r>
            <a:endParaRPr lang="en-US" sz="1200" spc="-40" dirty="0">
              <a:solidFill>
                <a:prstClr val="black">
                  <a:lumMod val="50000"/>
                  <a:lumOff val="50000"/>
                </a:prstClr>
              </a:solidFill>
              <a:latin typeface="Arial" panose="020B0604020202020204" pitchFamily="34" charset="0"/>
              <a:cs typeface="Arial" panose="020B0604020202020204" pitchFamily="34" charset="0"/>
            </a:endParaRPr>
          </a:p>
          <a:p>
            <a:pPr>
              <a:lnSpc>
                <a:spcPts val="1900"/>
              </a:lnSpc>
              <a:spcAft>
                <a:spcPts val="600"/>
              </a:spcAft>
            </a:pPr>
            <a:r>
              <a:rPr lang="en-US" sz="1200" spc="-40" dirty="0">
                <a:solidFill>
                  <a:prstClr val="black">
                    <a:lumMod val="50000"/>
                    <a:lumOff val="50000"/>
                  </a:prstClr>
                </a:solidFill>
                <a:latin typeface="Arial Narrow" panose="020B0606020202030204" pitchFamily="34" charset="0"/>
                <a:cs typeface="Helvetica" panose="020B0604020202020204" pitchFamily="34" charset="0"/>
              </a:rPr>
              <a:t>*Monthly premium and accumulated cash value for cash value policies is an average of whole life policies from three major North American life insurance companies for male and female, both age 35 and standard risk. Cash value life insurance can be universal life, whole life, etc., and may contain features in addition to death protection, such as dividends, interest, or cash value available for a loan or upon surrender of the policy. Cash value insurance usually has a level premium for the life of the policy. Term insurance provides a death benefit and its premiums increase after initial premium periods and at certain ages. </a:t>
            </a:r>
          </a:p>
        </p:txBody>
      </p:sp>
      <p:sp>
        <p:nvSpPr>
          <p:cNvPr id="5" name="Rectangle 4">
            <a:extLst>
              <a:ext uri="{FF2B5EF4-FFF2-40B4-BE49-F238E27FC236}">
                <a16:creationId xmlns:a16="http://schemas.microsoft.com/office/drawing/2014/main" id="{AEF7F2A9-C836-8CE9-FE49-3746516A08CC}"/>
              </a:ext>
            </a:extLst>
          </p:cNvPr>
          <p:cNvSpPr/>
          <p:nvPr/>
        </p:nvSpPr>
        <p:spPr>
          <a:xfrm>
            <a:off x="489708" y="7101713"/>
            <a:ext cx="17343322" cy="458587"/>
          </a:xfrm>
          <a:prstGeom prst="rect">
            <a:avLst/>
          </a:prstGeom>
        </p:spPr>
        <p:txBody>
          <a:bodyPr wrap="square">
            <a:spAutoFit/>
          </a:bodyPr>
          <a:lstStyle/>
          <a:p>
            <a:pPr algn="ctr" eaLnBrk="0" hangingPunct="0">
              <a:lnSpc>
                <a:spcPct val="85000"/>
              </a:lnSpc>
              <a:defRPr/>
            </a:pPr>
            <a:r>
              <a:rPr lang="en-US" sz="2800" b="1" dirty="0">
                <a:solidFill>
                  <a:srgbClr val="E4021E"/>
                </a:solidFill>
                <a:latin typeface="Helvetica" pitchFamily="2" charset="0"/>
              </a:rPr>
              <a:t>If you showed the A and B example to 10 families, how many of the 10 would switch from A to B?</a:t>
            </a:r>
          </a:p>
        </p:txBody>
      </p:sp>
      <p:graphicFrame>
        <p:nvGraphicFramePr>
          <p:cNvPr id="6" name="Table 5">
            <a:extLst>
              <a:ext uri="{FF2B5EF4-FFF2-40B4-BE49-F238E27FC236}">
                <a16:creationId xmlns:a16="http://schemas.microsoft.com/office/drawing/2014/main" id="{D762C5B6-9EA3-807C-FC6F-618C23F9B4B6}"/>
              </a:ext>
            </a:extLst>
          </p:cNvPr>
          <p:cNvGraphicFramePr>
            <a:graphicFrameLocks noGrp="1"/>
          </p:cNvGraphicFramePr>
          <p:nvPr>
            <p:extLst>
              <p:ext uri="{D42A27DB-BD31-4B8C-83A1-F6EECF244321}">
                <p14:modId xmlns:p14="http://schemas.microsoft.com/office/powerpoint/2010/main" val="784512940"/>
              </p:ext>
            </p:extLst>
          </p:nvPr>
        </p:nvGraphicFramePr>
        <p:xfrm>
          <a:off x="1085976" y="1377197"/>
          <a:ext cx="7852132" cy="2657435"/>
        </p:xfrm>
        <a:graphic>
          <a:graphicData uri="http://schemas.openxmlformats.org/drawingml/2006/table">
            <a:tbl>
              <a:tblPr firstRow="1" bandRow="1">
                <a:tableStyleId>{5C22544A-7EE6-4342-B048-85BDC9FD1C3A}</a:tableStyleId>
              </a:tblPr>
              <a:tblGrid>
                <a:gridCol w="7852132">
                  <a:extLst>
                    <a:ext uri="{9D8B030D-6E8A-4147-A177-3AD203B41FA5}">
                      <a16:colId xmlns:a16="http://schemas.microsoft.com/office/drawing/2014/main" val="1356482894"/>
                    </a:ext>
                  </a:extLst>
                </a:gridCol>
              </a:tblGrid>
              <a:tr h="4777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Helvetica" pitchFamily="2" charset="0"/>
                        </a:rPr>
                        <a:t>A - Before FNA</a:t>
                      </a:r>
                    </a:p>
                  </a:txBody>
                  <a:tcPr marL="182880" marR="182880" marT="91440" marB="0"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548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latin typeface="Helvetica" pitchFamily="2" charset="0"/>
                        </a:rPr>
                        <a:t>Life Insurance</a:t>
                      </a:r>
                      <a:endParaRPr lang="en-US" sz="2400" baseline="30000" dirty="0">
                        <a:latin typeface="Helvetica" pitchFamily="2" charset="0"/>
                      </a:endParaRPr>
                    </a:p>
                  </a:txBody>
                  <a:tcPr marL="182880" marR="182880" marT="91440" marB="91440"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870665333"/>
                  </a:ext>
                </a:extLst>
              </a:tr>
              <a:tr h="1452880">
                <a:tc>
                  <a:txBody>
                    <a:bodyPr/>
                    <a:lstStyle/>
                    <a:p>
                      <a:pPr marL="0" indent="0" fontAlgn="auto">
                        <a:lnSpc>
                          <a:spcPts val="1100"/>
                        </a:lnSpc>
                        <a:spcBef>
                          <a:spcPts val="0"/>
                        </a:spcBef>
                        <a:spcAft>
                          <a:spcPts val="600"/>
                        </a:spcAft>
                        <a:buFont typeface="Arial"/>
                        <a:buNone/>
                      </a:pPr>
                      <a:endParaRPr lang="en-US" sz="2100" b="1" dirty="0">
                        <a:latin typeface="Helvetica" pitchFamily="2" charset="0"/>
                      </a:endParaRPr>
                    </a:p>
                    <a:p>
                      <a:pPr marL="0" indent="0" fontAlgn="auto">
                        <a:lnSpc>
                          <a:spcPts val="1100"/>
                        </a:lnSpc>
                        <a:spcBef>
                          <a:spcPts val="0"/>
                        </a:spcBef>
                        <a:spcAft>
                          <a:spcPts val="600"/>
                        </a:spcAft>
                        <a:buFont typeface="Arial"/>
                        <a:buNone/>
                      </a:pPr>
                      <a:r>
                        <a:rPr lang="en-US" sz="2100" b="1" dirty="0">
                          <a:latin typeface="Helvetica" pitchFamily="2" charset="0"/>
                        </a:rPr>
                        <a:t>$250,000 </a:t>
                      </a:r>
                      <a:r>
                        <a:rPr lang="en-US" sz="2100" dirty="0">
                          <a:latin typeface="Helvetica" pitchFamily="2" charset="0"/>
                        </a:rPr>
                        <a:t>coverage on Chris</a:t>
                      </a:r>
                    </a:p>
                    <a:p>
                      <a:pPr marL="0" indent="0" fontAlgn="auto">
                        <a:lnSpc>
                          <a:spcPts val="1100"/>
                        </a:lnSpc>
                        <a:spcBef>
                          <a:spcPts val="0"/>
                        </a:spcBef>
                        <a:spcAft>
                          <a:spcPts val="600"/>
                        </a:spcAft>
                        <a:buFont typeface="Arial"/>
                        <a:buNone/>
                      </a:pPr>
                      <a:br>
                        <a:rPr lang="en-US" sz="2100" dirty="0">
                          <a:latin typeface="Helvetica" pitchFamily="2" charset="0"/>
                        </a:rPr>
                      </a:br>
                      <a:r>
                        <a:rPr lang="en-US" sz="2100" b="1" dirty="0">
                          <a:latin typeface="Helvetica" pitchFamily="2" charset="0"/>
                        </a:rPr>
                        <a:t>$100,000 </a:t>
                      </a:r>
                      <a:r>
                        <a:rPr lang="en-US" sz="2100" dirty="0">
                          <a:latin typeface="Helvetica" pitchFamily="2" charset="0"/>
                        </a:rPr>
                        <a:t>coverage on Sarah</a:t>
                      </a:r>
                    </a:p>
                    <a:p>
                      <a:pPr marL="0" indent="0" fontAlgn="auto">
                        <a:lnSpc>
                          <a:spcPts val="1100"/>
                        </a:lnSpc>
                        <a:spcBef>
                          <a:spcPts val="0"/>
                        </a:spcBef>
                        <a:spcAft>
                          <a:spcPts val="600"/>
                        </a:spcAft>
                        <a:buFont typeface="Arial"/>
                        <a:buNone/>
                      </a:pPr>
                      <a:endParaRPr lang="en-US" sz="2100" dirty="0">
                        <a:latin typeface="Helvetica" pitchFamily="2" charset="0"/>
                      </a:endParaRPr>
                    </a:p>
                    <a:p>
                      <a:pPr marL="0" indent="0" fontAlgn="auto">
                        <a:lnSpc>
                          <a:spcPts val="1100"/>
                        </a:lnSpc>
                        <a:spcBef>
                          <a:spcPts val="0"/>
                        </a:spcBef>
                        <a:spcAft>
                          <a:spcPts val="0"/>
                        </a:spcAft>
                        <a:buFont typeface="Arial"/>
                        <a:buNone/>
                      </a:pPr>
                      <a:r>
                        <a:rPr lang="en-US" sz="2100" b="1" dirty="0">
                          <a:latin typeface="Helvetica" pitchFamily="2" charset="0"/>
                        </a:rPr>
                        <a:t>Cash Value Policy: </a:t>
                      </a:r>
                      <a:r>
                        <a:rPr lang="en-US" sz="2100" dirty="0">
                          <a:latin typeface="Helvetica" pitchFamily="2" charset="0"/>
                        </a:rPr>
                        <a:t>$251/mo.*</a:t>
                      </a:r>
                    </a:p>
                    <a:p>
                      <a:pPr marL="0" indent="0" fontAlgn="auto">
                        <a:lnSpc>
                          <a:spcPts val="1100"/>
                        </a:lnSpc>
                        <a:spcBef>
                          <a:spcPts val="0"/>
                        </a:spcBef>
                        <a:spcAft>
                          <a:spcPts val="0"/>
                        </a:spcAft>
                        <a:buFont typeface="Arial"/>
                        <a:buNone/>
                      </a:pPr>
                      <a:br>
                        <a:rPr lang="en-US" sz="2100" dirty="0">
                          <a:latin typeface="Helvetica" pitchFamily="2" charset="0"/>
                        </a:rPr>
                      </a:br>
                      <a:r>
                        <a:rPr lang="en-US" sz="2100" b="1" dirty="0">
                          <a:latin typeface="Helvetica" pitchFamily="2" charset="0"/>
                        </a:rPr>
                        <a:t>$127,051 </a:t>
                      </a:r>
                      <a:r>
                        <a:rPr lang="en-US" sz="2100" dirty="0">
                          <a:latin typeface="Helvetica" pitchFamily="2" charset="0"/>
                        </a:rPr>
                        <a:t>cash value at age 65</a:t>
                      </a:r>
                    </a:p>
                  </a:txBody>
                  <a:tcPr marL="182880" marR="182880" marT="91440" marB="91440">
                    <a:lnT w="12700" cap="flat" cmpd="sng" algn="ctr">
                      <a:solidFill>
                        <a:srgbClr val="000000">
                          <a:alpha val="0"/>
                        </a:srgbClr>
                      </a:solidFill>
                      <a:prstDash val="solid"/>
                      <a:round/>
                      <a:headEnd type="none" w="med" len="med"/>
                      <a:tailEnd type="none" w="med" len="med"/>
                    </a:lnT>
                    <a:solidFill>
                      <a:schemeClr val="bg1">
                        <a:lumMod val="85000"/>
                        <a:alpha val="20000"/>
                      </a:schemeClr>
                    </a:solidFill>
                  </a:tcPr>
                </a:tc>
                <a:extLst>
                  <a:ext uri="{0D108BD9-81ED-4DB2-BD59-A6C34878D82A}">
                    <a16:rowId xmlns:a16="http://schemas.microsoft.com/office/drawing/2014/main" val="3312918498"/>
                  </a:ext>
                </a:extLst>
              </a:tr>
            </a:tbl>
          </a:graphicData>
        </a:graphic>
      </p:graphicFrame>
      <p:graphicFrame>
        <p:nvGraphicFramePr>
          <p:cNvPr id="7" name="Table 6">
            <a:extLst>
              <a:ext uri="{FF2B5EF4-FFF2-40B4-BE49-F238E27FC236}">
                <a16:creationId xmlns:a16="http://schemas.microsoft.com/office/drawing/2014/main" id="{F7884916-BFBC-8589-7835-3303D6E966B8}"/>
              </a:ext>
            </a:extLst>
          </p:cNvPr>
          <p:cNvGraphicFramePr>
            <a:graphicFrameLocks noGrp="1"/>
          </p:cNvGraphicFramePr>
          <p:nvPr>
            <p:extLst>
              <p:ext uri="{D42A27DB-BD31-4B8C-83A1-F6EECF244321}">
                <p14:modId xmlns:p14="http://schemas.microsoft.com/office/powerpoint/2010/main" val="2891219885"/>
              </p:ext>
            </p:extLst>
          </p:nvPr>
        </p:nvGraphicFramePr>
        <p:xfrm>
          <a:off x="9196486" y="1390855"/>
          <a:ext cx="8005540" cy="2673775"/>
        </p:xfrm>
        <a:graphic>
          <a:graphicData uri="http://schemas.openxmlformats.org/drawingml/2006/table">
            <a:tbl>
              <a:tblPr firstRow="1" bandRow="1">
                <a:tableStyleId>{5C22544A-7EE6-4342-B048-85BDC9FD1C3A}</a:tableStyleId>
              </a:tblPr>
              <a:tblGrid>
                <a:gridCol w="8005540">
                  <a:extLst>
                    <a:ext uri="{9D8B030D-6E8A-4147-A177-3AD203B41FA5}">
                      <a16:colId xmlns:a16="http://schemas.microsoft.com/office/drawing/2014/main" val="1356482894"/>
                    </a:ext>
                  </a:extLst>
                </a:gridCol>
              </a:tblGrid>
              <a:tr h="417956">
                <a:tc>
                  <a:txBody>
                    <a:bodyPr/>
                    <a:lstStyle/>
                    <a:p>
                      <a:pPr algn="ctr">
                        <a:lnSpc>
                          <a:spcPct val="85000"/>
                        </a:lnSpc>
                      </a:pPr>
                      <a:r>
                        <a:rPr lang="en-US" sz="2400" b="1" dirty="0">
                          <a:solidFill>
                            <a:schemeClr val="tx1"/>
                          </a:solidFill>
                          <a:latin typeface="Helvetica" pitchFamily="2" charset="0"/>
                        </a:rPr>
                        <a:t>B - After FNA</a:t>
                      </a:r>
                    </a:p>
                  </a:txBody>
                  <a:tcPr marL="182880" marR="182880" marT="91440" marB="0"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5612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latin typeface="Helvetica" pitchFamily="2" charset="0"/>
                        </a:rPr>
                        <a:t>Life Insurance/Income Protection</a:t>
                      </a:r>
                      <a:r>
                        <a:rPr lang="en-US" sz="2400" b="0" baseline="30000" dirty="0">
                          <a:latin typeface="Helvetica" pitchFamily="2" charset="0"/>
                        </a:rPr>
                        <a:t>2</a:t>
                      </a:r>
                    </a:p>
                  </a:txBody>
                  <a:tcPr marL="182880" marR="182880" marT="91440" marB="91440"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rgbClr val="97C4A4"/>
                    </a:solidFill>
                  </a:tcPr>
                </a:tc>
                <a:extLst>
                  <a:ext uri="{0D108BD9-81ED-4DB2-BD59-A6C34878D82A}">
                    <a16:rowId xmlns:a16="http://schemas.microsoft.com/office/drawing/2014/main" val="2870665333"/>
                  </a:ext>
                </a:extLst>
              </a:tr>
              <a:tr h="1603734">
                <a:tc>
                  <a:txBody>
                    <a:bodyPr/>
                    <a:lstStyle/>
                    <a:p>
                      <a:pPr marL="0" indent="0" fontAlgn="auto">
                        <a:lnSpc>
                          <a:spcPts val="1100"/>
                        </a:lnSpc>
                        <a:spcBef>
                          <a:spcPts val="0"/>
                        </a:spcBef>
                        <a:spcAft>
                          <a:spcPts val="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0"/>
                        </a:spcAft>
                        <a:buFont typeface="Arial"/>
                        <a:buNone/>
                      </a:pPr>
                      <a:r>
                        <a:rPr lang="en-US" sz="2100" b="1" dirty="0">
                          <a:solidFill>
                            <a:srgbClr val="FF0000"/>
                          </a:solidFill>
                          <a:latin typeface="Helvetica" pitchFamily="2" charset="0"/>
                        </a:rPr>
                        <a:t>$250,000 </a:t>
                      </a:r>
                      <a:r>
                        <a:rPr lang="en-US" sz="2100" dirty="0">
                          <a:latin typeface="Helvetica" pitchFamily="2" charset="0"/>
                        </a:rPr>
                        <a:t>coverage on Chris</a:t>
                      </a:r>
                    </a:p>
                    <a:p>
                      <a:pPr marL="0" indent="0" fontAlgn="auto">
                        <a:lnSpc>
                          <a:spcPts val="1100"/>
                        </a:lnSpc>
                        <a:spcBef>
                          <a:spcPts val="0"/>
                        </a:spcBef>
                        <a:spcAft>
                          <a:spcPts val="30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300"/>
                        </a:spcAft>
                        <a:buFont typeface="Arial"/>
                        <a:buNone/>
                      </a:pPr>
                      <a:r>
                        <a:rPr lang="en-US" sz="2100" b="1" dirty="0">
                          <a:solidFill>
                            <a:srgbClr val="FF0000"/>
                          </a:solidFill>
                          <a:latin typeface="Helvetica" pitchFamily="2" charset="0"/>
                        </a:rPr>
                        <a:t>$250,000 </a:t>
                      </a:r>
                      <a:r>
                        <a:rPr lang="en-US" sz="2100" dirty="0">
                          <a:latin typeface="Helvetica" pitchFamily="2" charset="0"/>
                        </a:rPr>
                        <a:t>coverage on Sarah</a:t>
                      </a:r>
                    </a:p>
                    <a:p>
                      <a:pPr marL="0" indent="0" fontAlgn="auto">
                        <a:lnSpc>
                          <a:spcPts val="1100"/>
                        </a:lnSpc>
                        <a:spcBef>
                          <a:spcPts val="0"/>
                        </a:spcBef>
                        <a:spcAft>
                          <a:spcPts val="300"/>
                        </a:spcAft>
                        <a:buFont typeface="Arial"/>
                        <a:buNone/>
                      </a:pPr>
                      <a:endParaRPr lang="en-US" sz="2100" b="1" dirty="0">
                        <a:latin typeface="Helvetica" pitchFamily="2" charset="0"/>
                      </a:endParaRPr>
                    </a:p>
                    <a:p>
                      <a:pPr marL="0" indent="0" fontAlgn="auto">
                        <a:lnSpc>
                          <a:spcPts val="1100"/>
                        </a:lnSpc>
                        <a:spcBef>
                          <a:spcPts val="0"/>
                        </a:spcBef>
                        <a:spcAft>
                          <a:spcPts val="30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300"/>
                        </a:spcAft>
                        <a:buFont typeface="Arial"/>
                        <a:buNone/>
                      </a:pPr>
                      <a:r>
                        <a:rPr lang="en-US" sz="2100" b="1" dirty="0">
                          <a:solidFill>
                            <a:srgbClr val="FF0000"/>
                          </a:solidFill>
                          <a:latin typeface="Helvetica" pitchFamily="2" charset="0"/>
                        </a:rPr>
                        <a:t>30-year level term life insurance: $88/mo.</a:t>
                      </a:r>
                    </a:p>
                    <a:p>
                      <a:pPr marL="0" indent="0" fontAlgn="auto">
                        <a:lnSpc>
                          <a:spcPts val="1100"/>
                        </a:lnSpc>
                        <a:spcBef>
                          <a:spcPts val="0"/>
                        </a:spcBef>
                        <a:spcAft>
                          <a:spcPts val="300"/>
                        </a:spcAft>
                        <a:buFont typeface="Arial"/>
                        <a:buNone/>
                      </a:pPr>
                      <a:endParaRPr lang="en-US" sz="2100" b="1" dirty="0">
                        <a:solidFill>
                          <a:srgbClr val="FF0000"/>
                        </a:solidFill>
                        <a:latin typeface="Helvetica" pitchFamily="2" charset="0"/>
                      </a:endParaRPr>
                    </a:p>
                    <a:p>
                      <a:pPr marL="0" indent="0" fontAlgn="auto">
                        <a:lnSpc>
                          <a:spcPts val="1100"/>
                        </a:lnSpc>
                        <a:spcBef>
                          <a:spcPts val="0"/>
                        </a:spcBef>
                        <a:spcAft>
                          <a:spcPts val="300"/>
                        </a:spcAft>
                        <a:buFont typeface="Arial"/>
                        <a:buNone/>
                      </a:pPr>
                      <a:r>
                        <a:rPr lang="en-US" sz="2100" b="1" dirty="0">
                          <a:solidFill>
                            <a:srgbClr val="FF0000"/>
                          </a:solidFill>
                          <a:latin typeface="Helvetica" pitchFamily="2" charset="0"/>
                        </a:rPr>
                        <a:t>$251 - $88 = $163/month savings to INVEST</a:t>
                      </a:r>
                      <a:endParaRPr lang="en-US" sz="2100" dirty="0">
                        <a:solidFill>
                          <a:srgbClr val="FF0000"/>
                        </a:solidFill>
                        <a:latin typeface="Helvetica" pitchFamily="2" charset="0"/>
                      </a:endParaRPr>
                    </a:p>
                  </a:txBody>
                  <a:tcPr marL="182880" marR="182880" marT="91440" marB="91440">
                    <a:lnT w="12700" cap="flat" cmpd="sng" algn="ctr">
                      <a:solidFill>
                        <a:srgbClr val="000000">
                          <a:alpha val="0"/>
                        </a:srgbClr>
                      </a:solidFill>
                      <a:prstDash val="solid"/>
                      <a:round/>
                      <a:headEnd type="none" w="med" len="med"/>
                      <a:tailEnd type="none" w="med" len="med"/>
                    </a:lnT>
                    <a:solidFill>
                      <a:srgbClr val="97C4A4">
                        <a:alpha val="13000"/>
                      </a:srgbClr>
                    </a:solidFill>
                  </a:tcPr>
                </a:tc>
                <a:extLst>
                  <a:ext uri="{0D108BD9-81ED-4DB2-BD59-A6C34878D82A}">
                    <a16:rowId xmlns:a16="http://schemas.microsoft.com/office/drawing/2014/main" val="3312918498"/>
                  </a:ext>
                </a:extLst>
              </a:tr>
            </a:tbl>
          </a:graphicData>
        </a:graphic>
      </p:graphicFrame>
      <p:graphicFrame>
        <p:nvGraphicFramePr>
          <p:cNvPr id="8" name="Table 7">
            <a:extLst>
              <a:ext uri="{FF2B5EF4-FFF2-40B4-BE49-F238E27FC236}">
                <a16:creationId xmlns:a16="http://schemas.microsoft.com/office/drawing/2014/main" id="{7552B9D0-6CDC-5161-6CA7-58DDB99B8631}"/>
              </a:ext>
            </a:extLst>
          </p:cNvPr>
          <p:cNvGraphicFramePr>
            <a:graphicFrameLocks noGrp="1"/>
          </p:cNvGraphicFramePr>
          <p:nvPr>
            <p:extLst>
              <p:ext uri="{D42A27DB-BD31-4B8C-83A1-F6EECF244321}">
                <p14:modId xmlns:p14="http://schemas.microsoft.com/office/powerpoint/2010/main" val="679515897"/>
              </p:ext>
            </p:extLst>
          </p:nvPr>
        </p:nvGraphicFramePr>
        <p:xfrm>
          <a:off x="1085976" y="4152449"/>
          <a:ext cx="7852132" cy="2819851"/>
        </p:xfrm>
        <a:graphic>
          <a:graphicData uri="http://schemas.openxmlformats.org/drawingml/2006/table">
            <a:tbl>
              <a:tblPr firstRow="1" bandRow="1">
                <a:tableStyleId>{5C22544A-7EE6-4342-B048-85BDC9FD1C3A}</a:tableStyleId>
              </a:tblPr>
              <a:tblGrid>
                <a:gridCol w="7852132">
                  <a:extLst>
                    <a:ext uri="{9D8B030D-6E8A-4147-A177-3AD203B41FA5}">
                      <a16:colId xmlns:a16="http://schemas.microsoft.com/office/drawing/2014/main" val="1356482894"/>
                    </a:ext>
                  </a:extLst>
                </a:gridCol>
              </a:tblGrid>
              <a:tr h="4572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Helvetica" pitchFamily="2" charset="0"/>
                        </a:rPr>
                        <a:t>A - Before FNA</a:t>
                      </a:r>
                    </a:p>
                  </a:txBody>
                  <a:tcPr marL="182880" marR="182880" marT="91440" marB="0"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4937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baseline="0" dirty="0">
                          <a:latin typeface="Helvetica" pitchFamily="2" charset="0"/>
                        </a:rPr>
                        <a:t>Retirement Plan</a:t>
                      </a:r>
                      <a:endParaRPr lang="en-US" sz="2400" b="0" baseline="30000" dirty="0">
                        <a:latin typeface="Helvetica" pitchFamily="2" charset="0"/>
                      </a:endParaRPr>
                    </a:p>
                  </a:txBody>
                  <a:tcPr marL="182880" marR="182880" marT="91440" marB="36576"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870665333"/>
                  </a:ext>
                </a:extLst>
              </a:tr>
              <a:tr h="1868875">
                <a:tc>
                  <a:txBody>
                    <a:bodyPr/>
                    <a:lstStyle/>
                    <a:p>
                      <a:pPr marL="0" indent="0" fontAlgn="auto">
                        <a:lnSpc>
                          <a:spcPts val="1300"/>
                        </a:lnSpc>
                        <a:spcBef>
                          <a:spcPts val="0"/>
                        </a:spcBef>
                        <a:spcAft>
                          <a:spcPts val="600"/>
                        </a:spcAft>
                        <a:buFont typeface="Arial"/>
                        <a:buNone/>
                      </a:pPr>
                      <a:endParaRPr lang="en-US" sz="2100" dirty="0">
                        <a:latin typeface="Helvetica" pitchFamily="2" charset="0"/>
                      </a:endParaRPr>
                    </a:p>
                    <a:p>
                      <a:pPr marL="0" indent="0" fontAlgn="auto">
                        <a:lnSpc>
                          <a:spcPts val="1300"/>
                        </a:lnSpc>
                        <a:spcBef>
                          <a:spcPts val="0"/>
                        </a:spcBef>
                        <a:spcAft>
                          <a:spcPts val="600"/>
                        </a:spcAft>
                        <a:buFont typeface="Arial"/>
                        <a:buNone/>
                      </a:pPr>
                      <a:r>
                        <a:rPr lang="en-US" sz="2100" dirty="0">
                          <a:latin typeface="Helvetica" pitchFamily="2" charset="0"/>
                        </a:rPr>
                        <a:t> Chris &amp; Sarah had </a:t>
                      </a:r>
                      <a:r>
                        <a:rPr lang="en-US" sz="2100" b="1" dirty="0">
                          <a:latin typeface="Helvetica" pitchFamily="2" charset="0"/>
                        </a:rPr>
                        <a:t>$20,000 in an IRA </a:t>
                      </a:r>
                      <a:r>
                        <a:rPr lang="en-US" sz="2100" dirty="0">
                          <a:latin typeface="Helvetica" pitchFamily="2" charset="0"/>
                        </a:rPr>
                        <a:t>at their bank earning</a:t>
                      </a:r>
                    </a:p>
                    <a:p>
                      <a:pPr marL="0" indent="0" fontAlgn="auto">
                        <a:lnSpc>
                          <a:spcPts val="1300"/>
                        </a:lnSpc>
                        <a:spcBef>
                          <a:spcPts val="0"/>
                        </a:spcBef>
                        <a:spcAft>
                          <a:spcPts val="600"/>
                        </a:spcAft>
                        <a:buFont typeface="Arial"/>
                        <a:buNone/>
                      </a:pPr>
                      <a:r>
                        <a:rPr lang="en-US" sz="2100" dirty="0">
                          <a:latin typeface="Helvetica" pitchFamily="2" charset="0"/>
                        </a:rPr>
                        <a:t> </a:t>
                      </a:r>
                      <a:r>
                        <a:rPr lang="en-US" sz="2100" b="1" dirty="0">
                          <a:latin typeface="Helvetica" pitchFamily="2" charset="0"/>
                        </a:rPr>
                        <a:t>1.5%</a:t>
                      </a:r>
                      <a:r>
                        <a:rPr lang="en-US" sz="2100" dirty="0">
                          <a:latin typeface="Helvetica" pitchFamily="2" charset="0"/>
                        </a:rPr>
                        <a:t> with </a:t>
                      </a:r>
                      <a:r>
                        <a:rPr lang="en-US" sz="2100" b="1" dirty="0">
                          <a:latin typeface="Helvetica" pitchFamily="2" charset="0"/>
                        </a:rPr>
                        <a:t>$105 </a:t>
                      </a:r>
                      <a:r>
                        <a:rPr lang="en-US" sz="2100" dirty="0">
                          <a:latin typeface="Helvetica" pitchFamily="2" charset="0"/>
                        </a:rPr>
                        <a:t>per month contributions.</a:t>
                      </a:r>
                    </a:p>
                    <a:p>
                      <a:pPr marL="0" indent="0" fontAlgn="auto">
                        <a:lnSpc>
                          <a:spcPts val="1300"/>
                        </a:lnSpc>
                        <a:spcBef>
                          <a:spcPts val="0"/>
                        </a:spcBef>
                        <a:spcAft>
                          <a:spcPts val="600"/>
                        </a:spcAft>
                        <a:buFont typeface="Arial"/>
                        <a:buNone/>
                      </a:pPr>
                      <a:endParaRPr lang="en-US" sz="2100" dirty="0">
                        <a:latin typeface="Helvetica" pitchFamily="2" charset="0"/>
                      </a:endParaRPr>
                    </a:p>
                    <a:p>
                      <a:pPr marL="0" indent="0" fontAlgn="auto">
                        <a:lnSpc>
                          <a:spcPts val="1300"/>
                        </a:lnSpc>
                        <a:spcBef>
                          <a:spcPts val="0"/>
                        </a:spcBef>
                        <a:spcAft>
                          <a:spcPts val="600"/>
                        </a:spcAft>
                        <a:buFont typeface="Arial"/>
                        <a:buNone/>
                      </a:pPr>
                      <a:r>
                        <a:rPr lang="en-US" sz="2100" dirty="0">
                          <a:latin typeface="Helvetica" pitchFamily="2" charset="0"/>
                        </a:rPr>
                        <a:t>Accumulated savings at age </a:t>
                      </a:r>
                      <a:r>
                        <a:rPr lang="en-US" sz="2100" b="1" dirty="0">
                          <a:latin typeface="Helvetica" pitchFamily="2" charset="0"/>
                        </a:rPr>
                        <a:t>65 = $79,118</a:t>
                      </a:r>
                      <a:endParaRPr lang="en-US" sz="2100" dirty="0">
                        <a:latin typeface="Helvetica" pitchFamily="2" charset="0"/>
                      </a:endParaRPr>
                    </a:p>
                  </a:txBody>
                  <a:tcPr marL="182880" marR="182880" marT="91440" marB="91440">
                    <a:lnT w="12700" cap="flat" cmpd="sng" algn="ctr">
                      <a:solidFill>
                        <a:srgbClr val="000000">
                          <a:alpha val="0"/>
                        </a:srgbClr>
                      </a:solidFill>
                      <a:prstDash val="solid"/>
                      <a:round/>
                      <a:headEnd type="none" w="med" len="med"/>
                      <a:tailEnd type="none" w="med" len="med"/>
                    </a:lnT>
                    <a:solidFill>
                      <a:schemeClr val="bg1">
                        <a:lumMod val="85000"/>
                        <a:alpha val="20000"/>
                      </a:schemeClr>
                    </a:solidFill>
                  </a:tcPr>
                </a:tc>
                <a:extLst>
                  <a:ext uri="{0D108BD9-81ED-4DB2-BD59-A6C34878D82A}">
                    <a16:rowId xmlns:a16="http://schemas.microsoft.com/office/drawing/2014/main" val="3312918498"/>
                  </a:ext>
                </a:extLst>
              </a:tr>
            </a:tbl>
          </a:graphicData>
        </a:graphic>
      </p:graphicFrame>
      <p:graphicFrame>
        <p:nvGraphicFramePr>
          <p:cNvPr id="9" name="Table 8">
            <a:extLst>
              <a:ext uri="{FF2B5EF4-FFF2-40B4-BE49-F238E27FC236}">
                <a16:creationId xmlns:a16="http://schemas.microsoft.com/office/drawing/2014/main" id="{37F5B64B-23A3-ABB0-253A-2564EAB14BC9}"/>
              </a:ext>
            </a:extLst>
          </p:cNvPr>
          <p:cNvGraphicFramePr>
            <a:graphicFrameLocks noGrp="1"/>
          </p:cNvGraphicFramePr>
          <p:nvPr>
            <p:extLst>
              <p:ext uri="{D42A27DB-BD31-4B8C-83A1-F6EECF244321}">
                <p14:modId xmlns:p14="http://schemas.microsoft.com/office/powerpoint/2010/main" val="3514969504"/>
              </p:ext>
            </p:extLst>
          </p:nvPr>
        </p:nvGraphicFramePr>
        <p:xfrm>
          <a:off x="9196487" y="4152449"/>
          <a:ext cx="8005538" cy="2839595"/>
        </p:xfrm>
        <a:graphic>
          <a:graphicData uri="http://schemas.openxmlformats.org/drawingml/2006/table">
            <a:tbl>
              <a:tblPr firstRow="1" bandRow="1">
                <a:tableStyleId>{5C22544A-7EE6-4342-B048-85BDC9FD1C3A}</a:tableStyleId>
              </a:tblPr>
              <a:tblGrid>
                <a:gridCol w="8005538">
                  <a:extLst>
                    <a:ext uri="{9D8B030D-6E8A-4147-A177-3AD203B41FA5}">
                      <a16:colId xmlns:a16="http://schemas.microsoft.com/office/drawing/2014/main" val="1356482894"/>
                    </a:ext>
                  </a:extLst>
                </a:gridCol>
              </a:tblGrid>
              <a:tr h="438912">
                <a:tc>
                  <a:txBody>
                    <a:bodyPr/>
                    <a:lstStyle/>
                    <a:p>
                      <a:pPr algn="ctr">
                        <a:lnSpc>
                          <a:spcPct val="85000"/>
                        </a:lnSpc>
                      </a:pPr>
                      <a:r>
                        <a:rPr lang="en-US" sz="2400" b="1" dirty="0">
                          <a:solidFill>
                            <a:schemeClr val="tx1"/>
                          </a:solidFill>
                          <a:latin typeface="Helvetica" pitchFamily="2" charset="0"/>
                        </a:rPr>
                        <a:t>B - After FNA</a:t>
                      </a:r>
                    </a:p>
                  </a:txBody>
                  <a:tcPr marL="182880" marR="182880" marT="91440" marB="36576" anchor="ctr">
                    <a:lnB w="12700" cap="flat" cmpd="sng" algn="ctr">
                      <a:solidFill>
                        <a:srgbClr val="000000">
                          <a:alpha val="0"/>
                        </a:srgbClr>
                      </a:solidFill>
                      <a:prstDash val="solid"/>
                      <a:round/>
                      <a:headEnd type="none" w="med" len="med"/>
                      <a:tailEnd type="none" w="med" len="med"/>
                    </a:lnB>
                    <a:solidFill>
                      <a:srgbClr val="4F81BD">
                        <a:alpha val="0"/>
                      </a:srgbClr>
                    </a:solidFill>
                  </a:tcPr>
                </a:tc>
                <a:extLst>
                  <a:ext uri="{0D108BD9-81ED-4DB2-BD59-A6C34878D82A}">
                    <a16:rowId xmlns:a16="http://schemas.microsoft.com/office/drawing/2014/main" val="2688668648"/>
                  </a:ext>
                </a:extLst>
              </a:tr>
              <a:tr h="4775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baseline="0" dirty="0">
                          <a:latin typeface="Helvetica" pitchFamily="2" charset="0"/>
                        </a:rPr>
                        <a:t>Retirement Plan</a:t>
                      </a:r>
                      <a:r>
                        <a:rPr lang="en-US" sz="2400" b="0" baseline="30000" dirty="0">
                          <a:latin typeface="Helvetica" pitchFamily="2" charset="0"/>
                        </a:rPr>
                        <a:t>3</a:t>
                      </a:r>
                    </a:p>
                  </a:txBody>
                  <a:tcPr marL="182880" marR="182880" marT="54864" marB="54864" anchor="ctr">
                    <a:lnT w="12700" cap="flat" cmpd="sng" algn="ctr">
                      <a:solidFill>
                        <a:srgbClr val="000000">
                          <a:alpha val="0"/>
                        </a:srgbClr>
                      </a:solidFill>
                      <a:prstDash val="solid"/>
                      <a:round/>
                      <a:headEnd type="none" w="med" len="med"/>
                      <a:tailEnd type="none" w="med" len="med"/>
                    </a:lnT>
                    <a:lnB w="12700" cap="flat" cmpd="sng" algn="ctr">
                      <a:solidFill>
                        <a:srgbClr val="000000">
                          <a:alpha val="0"/>
                        </a:srgbClr>
                      </a:solidFill>
                      <a:prstDash val="solid"/>
                      <a:round/>
                      <a:headEnd type="none" w="med" len="med"/>
                      <a:tailEnd type="none" w="med" len="med"/>
                    </a:lnB>
                    <a:solidFill>
                      <a:srgbClr val="5D9BA8">
                        <a:alpha val="85490"/>
                      </a:srgbClr>
                    </a:solidFill>
                  </a:tcPr>
                </a:tc>
                <a:extLst>
                  <a:ext uri="{0D108BD9-81ED-4DB2-BD59-A6C34878D82A}">
                    <a16:rowId xmlns:a16="http://schemas.microsoft.com/office/drawing/2014/main" val="2870665333"/>
                  </a:ext>
                </a:extLst>
              </a:tr>
              <a:tr h="1630680">
                <a:tc>
                  <a:txBody>
                    <a:bodyPr/>
                    <a:lstStyle/>
                    <a:p>
                      <a:pPr marL="0" indent="0">
                        <a:lnSpc>
                          <a:spcPts val="1100"/>
                        </a:lnSpc>
                        <a:spcBef>
                          <a:spcPts val="0"/>
                        </a:spcBef>
                        <a:spcAft>
                          <a:spcPts val="200"/>
                        </a:spcAft>
                        <a:buNone/>
                      </a:pP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b="1" dirty="0">
                          <a:solidFill>
                            <a:srgbClr val="FF0000"/>
                          </a:solidFill>
                          <a:latin typeface="Helvetica" pitchFamily="2" charset="0"/>
                        </a:rPr>
                        <a:t>Rolled over $20,000 IRA into a mutual fund. </a:t>
                      </a:r>
                    </a:p>
                    <a:p>
                      <a:pPr marL="0" indent="0">
                        <a:lnSpc>
                          <a:spcPts val="1100"/>
                        </a:lnSpc>
                        <a:spcBef>
                          <a:spcPts val="0"/>
                        </a:spcBef>
                        <a:spcAft>
                          <a:spcPts val="200"/>
                        </a:spcAft>
                        <a:buNone/>
                      </a:pPr>
                      <a:br>
                        <a:rPr lang="en-US" sz="2100" b="1" dirty="0">
                          <a:solidFill>
                            <a:srgbClr val="FF0000"/>
                          </a:solidFill>
                          <a:latin typeface="Helvetica" pitchFamily="2" charset="0"/>
                        </a:rPr>
                      </a:br>
                      <a:r>
                        <a:rPr lang="en-US" sz="2100" b="1" dirty="0">
                          <a:solidFill>
                            <a:srgbClr val="FF0000"/>
                          </a:solidFill>
                          <a:latin typeface="Helvetica" pitchFamily="2" charset="0"/>
                        </a:rPr>
                        <a:t>Monthly contributions increased to $268</a:t>
                      </a:r>
                    </a:p>
                    <a:p>
                      <a:pPr marL="0" indent="0">
                        <a:lnSpc>
                          <a:spcPts val="1100"/>
                        </a:lnSpc>
                        <a:spcBef>
                          <a:spcPts val="0"/>
                        </a:spcBef>
                        <a:spcAft>
                          <a:spcPts val="200"/>
                        </a:spcAft>
                        <a:buNone/>
                      </a:pPr>
                      <a:br>
                        <a:rPr lang="en-US" sz="2100" b="1" dirty="0">
                          <a:solidFill>
                            <a:srgbClr val="FF0000"/>
                          </a:solidFill>
                          <a:latin typeface="Helvetica" pitchFamily="2" charset="0"/>
                        </a:rPr>
                      </a:b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dirty="0">
                          <a:latin typeface="Helvetica" pitchFamily="2" charset="0"/>
                        </a:rPr>
                        <a:t>($105 + $163 savings from cash value life insurance)</a:t>
                      </a:r>
                    </a:p>
                    <a:p>
                      <a:pPr marL="0" indent="0">
                        <a:lnSpc>
                          <a:spcPts val="1100"/>
                        </a:lnSpc>
                        <a:spcBef>
                          <a:spcPts val="0"/>
                        </a:spcBef>
                        <a:spcAft>
                          <a:spcPts val="200"/>
                        </a:spcAft>
                        <a:buNone/>
                      </a:pP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b="1" dirty="0">
                          <a:solidFill>
                            <a:srgbClr val="FF0000"/>
                          </a:solidFill>
                          <a:latin typeface="Helvetica" pitchFamily="2" charset="0"/>
                        </a:rPr>
                        <a:t>6% rate of return: $380,912 at age 65 </a:t>
                      </a:r>
                      <a:br>
                        <a:rPr lang="en-US" sz="2100" b="1" dirty="0">
                          <a:solidFill>
                            <a:srgbClr val="FF0000"/>
                          </a:solidFill>
                          <a:latin typeface="Helvetica" pitchFamily="2" charset="0"/>
                        </a:rPr>
                      </a:br>
                      <a:endParaRPr lang="en-US" sz="2100" b="1" dirty="0">
                        <a:solidFill>
                          <a:srgbClr val="FF0000"/>
                        </a:solidFill>
                        <a:latin typeface="Helvetica" pitchFamily="2" charset="0"/>
                      </a:endParaRPr>
                    </a:p>
                    <a:p>
                      <a:pPr marL="0" indent="0">
                        <a:lnSpc>
                          <a:spcPts val="1100"/>
                        </a:lnSpc>
                        <a:spcBef>
                          <a:spcPts val="0"/>
                        </a:spcBef>
                        <a:spcAft>
                          <a:spcPts val="200"/>
                        </a:spcAft>
                        <a:buNone/>
                      </a:pPr>
                      <a:r>
                        <a:rPr lang="en-US" sz="2100" b="1" dirty="0">
                          <a:solidFill>
                            <a:srgbClr val="FF0000"/>
                          </a:solidFill>
                          <a:latin typeface="Helvetica" pitchFamily="2" charset="0"/>
                        </a:rPr>
                        <a:t>9% rate of return: $770,486 at age 65</a:t>
                      </a:r>
                    </a:p>
                  </a:txBody>
                  <a:tcPr marL="182880" marR="182880" marT="91440" marB="91440">
                    <a:lnT w="12700" cap="flat" cmpd="sng" algn="ctr">
                      <a:solidFill>
                        <a:srgbClr val="000000">
                          <a:alpha val="0"/>
                        </a:srgbClr>
                      </a:solidFill>
                      <a:prstDash val="solid"/>
                      <a:round/>
                      <a:headEnd type="none" w="med" len="med"/>
                      <a:tailEnd type="none" w="med" len="med"/>
                    </a:lnT>
                    <a:solidFill>
                      <a:srgbClr val="5D9BA8">
                        <a:alpha val="13000"/>
                      </a:srgbClr>
                    </a:solidFill>
                  </a:tcPr>
                </a:tc>
                <a:extLst>
                  <a:ext uri="{0D108BD9-81ED-4DB2-BD59-A6C34878D82A}">
                    <a16:rowId xmlns:a16="http://schemas.microsoft.com/office/drawing/2014/main" val="3312918498"/>
                  </a:ext>
                </a:extLst>
              </a:tr>
            </a:tbl>
          </a:graphicData>
        </a:graphic>
      </p:graphicFrame>
      <p:sp>
        <p:nvSpPr>
          <p:cNvPr id="11" name="TextBox 10">
            <a:extLst>
              <a:ext uri="{FF2B5EF4-FFF2-40B4-BE49-F238E27FC236}">
                <a16:creationId xmlns:a16="http://schemas.microsoft.com/office/drawing/2014/main" id="{8E5C8154-CB52-0466-63BA-0DBCD9CFC0AB}"/>
              </a:ext>
            </a:extLst>
          </p:cNvPr>
          <p:cNvSpPr txBox="1"/>
          <p:nvPr/>
        </p:nvSpPr>
        <p:spPr>
          <a:xfrm>
            <a:off x="4055254" y="9791332"/>
            <a:ext cx="9144000" cy="400110"/>
          </a:xfrm>
          <a:prstGeom prst="rect">
            <a:avLst/>
          </a:prstGeom>
          <a:noFill/>
        </p:spPr>
        <p:txBody>
          <a:bodyPr wrap="square">
            <a:spAutoFit/>
          </a:bodyPr>
          <a:lstStyle/>
          <a:p>
            <a:pPr algn="ctr">
              <a:lnSpc>
                <a:spcPts val="2400"/>
              </a:lnSpc>
              <a:spcBef>
                <a:spcPts val="1200"/>
              </a:spcBef>
              <a:spcAft>
                <a:spcPts val="500"/>
              </a:spcAft>
            </a:pPr>
            <a:r>
              <a:rPr lang="en-US" sz="2000" b="1" dirty="0">
                <a:solidFill>
                  <a:prstClr val="black">
                    <a:lumMod val="50000"/>
                    <a:lumOff val="50000"/>
                  </a:prstClr>
                </a:solidFill>
                <a:latin typeface="Arial Narrow" panose="020B0606020202030204" pitchFamily="34" charset="0"/>
                <a:cs typeface="Arial" panose="020B0604020202020204" pitchFamily="34" charset="0"/>
              </a:rPr>
              <a:t>Not to be used in New York</a:t>
            </a:r>
            <a:endParaRPr lang="de-DE" sz="2000" dirty="0">
              <a:solidFill>
                <a:prstClr val="black">
                  <a:lumMod val="50000"/>
                  <a:lumOff val="50000"/>
                </a:prst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6458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84907" y="-9960"/>
            <a:ext cx="2603090" cy="10247951"/>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defTabSz="914445"/>
              <a:endParaRPr lang="en-US">
                <a:solidFill>
                  <a:prstClr val="black"/>
                </a:solidFill>
                <a:latin typeface="Calibri"/>
              </a:endParaRPr>
            </a:p>
          </p:txBody>
        </p:sp>
        <p:sp>
          <p:nvSpPr>
            <p:cNvPr id="4" name="TextBox 4"/>
            <p:cNvSpPr txBox="1"/>
            <p:nvPr/>
          </p:nvSpPr>
          <p:spPr>
            <a:xfrm>
              <a:off x="0" y="-19050"/>
              <a:ext cx="812800" cy="831850"/>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sp>
        <p:nvSpPr>
          <p:cNvPr id="5" name="Freeform 5"/>
          <p:cNvSpPr/>
          <p:nvPr/>
        </p:nvSpPr>
        <p:spPr>
          <a:xfrm>
            <a:off x="14426231" y="13566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endParaRPr lang="en-US">
              <a:solidFill>
                <a:prstClr val="black"/>
              </a:solidFill>
              <a:latin typeface="Calibri"/>
            </a:endParaRPr>
          </a:p>
        </p:txBody>
      </p:sp>
      <p:grpSp>
        <p:nvGrpSpPr>
          <p:cNvPr id="6" name="Group 6"/>
          <p:cNvGrpSpPr/>
          <p:nvPr/>
        </p:nvGrpSpPr>
        <p:grpSpPr>
          <a:xfrm>
            <a:off x="-157755" y="-46072"/>
            <a:ext cx="1156230" cy="10333073"/>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defTabSz="914445"/>
              <a:endParaRPr lang="en-US">
                <a:solidFill>
                  <a:prstClr val="black"/>
                </a:solidFill>
                <a:latin typeface="Calibri"/>
              </a:endParaRPr>
            </a:p>
          </p:txBody>
        </p:sp>
        <p:sp>
          <p:nvSpPr>
            <p:cNvPr id="8" name="TextBox 8"/>
            <p:cNvSpPr txBox="1"/>
            <p:nvPr/>
          </p:nvSpPr>
          <p:spPr>
            <a:xfrm>
              <a:off x="0" y="-19050"/>
              <a:ext cx="812800" cy="831850"/>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grpSp>
        <p:nvGrpSpPr>
          <p:cNvPr id="9" name="Group 9"/>
          <p:cNvGrpSpPr/>
          <p:nvPr/>
        </p:nvGrpSpPr>
        <p:grpSpPr>
          <a:xfrm>
            <a:off x="1227773" y="4163623"/>
            <a:ext cx="110237" cy="2818997"/>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defTabSz="914445"/>
              <a:endParaRPr lang="en-US">
                <a:solidFill>
                  <a:prstClr val="black"/>
                </a:solidFill>
                <a:latin typeface="Calibri"/>
              </a:endParaRPr>
            </a:p>
          </p:txBody>
        </p:sp>
        <p:sp>
          <p:nvSpPr>
            <p:cNvPr id="11" name="TextBox 11"/>
            <p:cNvSpPr txBox="1"/>
            <p:nvPr/>
          </p:nvSpPr>
          <p:spPr>
            <a:xfrm>
              <a:off x="0" y="-19050"/>
              <a:ext cx="812800" cy="831850"/>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sp>
        <p:nvSpPr>
          <p:cNvPr id="12" name="Freeform 12"/>
          <p:cNvSpPr/>
          <p:nvPr/>
        </p:nvSpPr>
        <p:spPr>
          <a:xfrm>
            <a:off x="14550" y="910559"/>
            <a:ext cx="2183559" cy="1934765"/>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endParaRPr lang="en-US" dirty="0">
              <a:solidFill>
                <a:prstClr val="black"/>
              </a:solidFill>
              <a:latin typeface="Calibri"/>
            </a:endParaRPr>
          </a:p>
        </p:txBody>
      </p:sp>
      <p:sp>
        <p:nvSpPr>
          <p:cNvPr id="13" name="Freeform 13"/>
          <p:cNvSpPr/>
          <p:nvPr/>
        </p:nvSpPr>
        <p:spPr>
          <a:xfrm>
            <a:off x="14034500" y="4806363"/>
            <a:ext cx="4283916" cy="5529435"/>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7"/>
            <a:stretch>
              <a:fillRect l="-44020" r="-48744"/>
            </a:stretch>
          </a:blipFill>
        </p:spPr>
        <p:txBody>
          <a:bodyPr/>
          <a:lstStyle/>
          <a:p>
            <a:pPr defTabSz="914445"/>
            <a:endParaRPr lang="en-US" dirty="0">
              <a:solidFill>
                <a:prstClr val="black"/>
              </a:solidFill>
              <a:latin typeface="Calibri"/>
            </a:endParaRPr>
          </a:p>
        </p:txBody>
      </p:sp>
      <p:graphicFrame>
        <p:nvGraphicFramePr>
          <p:cNvPr id="14" name="Table 14"/>
          <p:cNvGraphicFramePr>
            <a:graphicFrameLocks noGrp="1"/>
          </p:cNvGraphicFramePr>
          <p:nvPr>
            <p:extLst>
              <p:ext uri="{D42A27DB-BD31-4B8C-83A1-F6EECF244321}">
                <p14:modId xmlns:p14="http://schemas.microsoft.com/office/powerpoint/2010/main" val="407219848"/>
              </p:ext>
            </p:extLst>
          </p:nvPr>
        </p:nvGraphicFramePr>
        <p:xfrm>
          <a:off x="979547" y="1233634"/>
          <a:ext cx="3892185" cy="9082536"/>
        </p:xfrm>
        <a:graphic>
          <a:graphicData uri="http://schemas.openxmlformats.org/drawingml/2006/table">
            <a:tbl>
              <a:tblPr/>
              <a:tblGrid>
                <a:gridCol w="3892185">
                  <a:extLst>
                    <a:ext uri="{9D8B030D-6E8A-4147-A177-3AD203B41FA5}">
                      <a16:colId xmlns:a16="http://schemas.microsoft.com/office/drawing/2014/main" val="20000"/>
                    </a:ext>
                  </a:extLst>
                </a:gridCol>
              </a:tblGrid>
              <a:tr h="977798">
                <a:tc>
                  <a:txBody>
                    <a:bodyPr/>
                    <a:lstStyle/>
                    <a:p>
                      <a:pPr algn="ctr">
                        <a:lnSpc>
                          <a:spcPts val="4320"/>
                        </a:lnSpc>
                        <a:defRPr/>
                      </a:pPr>
                      <a:r>
                        <a:rPr lang="en-US" sz="3600">
                          <a:solidFill>
                            <a:srgbClr val="DBBC49"/>
                          </a:solidFill>
                          <a:latin typeface="Helvetica Bold"/>
                        </a:rPr>
                        <a:t>Solution</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27406">
                <a:tc>
                  <a:txBody>
                    <a:bodyPr/>
                    <a:lstStyle/>
                    <a:p>
                      <a:pPr algn="ctr">
                        <a:lnSpc>
                          <a:spcPts val="4500"/>
                        </a:lnSpc>
                        <a:defRPr/>
                      </a:pPr>
                      <a:r>
                        <a:rPr lang="en-US" sz="3000" dirty="0">
                          <a:solidFill>
                            <a:srgbClr val="073763"/>
                          </a:solidFill>
                          <a:latin typeface="Helvetica Bold"/>
                        </a:rPr>
                        <a:t>Life Protection</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7141">
                <a:tc>
                  <a:txBody>
                    <a:bodyPr/>
                    <a:lstStyle/>
                    <a:p>
                      <a:pPr algn="ctr">
                        <a:lnSpc>
                          <a:spcPts val="4500"/>
                        </a:lnSpc>
                        <a:defRPr/>
                      </a:pPr>
                      <a:r>
                        <a:rPr lang="en-US" sz="3000" dirty="0">
                          <a:solidFill>
                            <a:srgbClr val="073763"/>
                          </a:solidFill>
                          <a:latin typeface="Helvetica Bold"/>
                        </a:rPr>
                        <a:t>Auto</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09437">
                <a:tc>
                  <a:txBody>
                    <a:bodyPr/>
                    <a:lstStyle/>
                    <a:p>
                      <a:pPr algn="ctr">
                        <a:lnSpc>
                          <a:spcPts val="4500"/>
                        </a:lnSpc>
                        <a:defRPr/>
                      </a:pPr>
                      <a:r>
                        <a:rPr lang="en-US" sz="3000" dirty="0">
                          <a:solidFill>
                            <a:srgbClr val="073763"/>
                          </a:solidFill>
                          <a:latin typeface="Helvetica Bold"/>
                        </a:rPr>
                        <a:t>Home</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9436">
                <a:tc>
                  <a:txBody>
                    <a:bodyPr/>
                    <a:lstStyle/>
                    <a:p>
                      <a:pPr algn="ctr">
                        <a:lnSpc>
                          <a:spcPts val="4500"/>
                        </a:lnSpc>
                        <a:defRPr/>
                      </a:pPr>
                      <a:r>
                        <a:rPr lang="en-US" sz="3000" dirty="0">
                          <a:solidFill>
                            <a:srgbClr val="073763"/>
                          </a:solidFill>
                          <a:latin typeface="Helvetica Bold"/>
                        </a:rPr>
                        <a:t>PLPP</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09436">
                <a:tc>
                  <a:txBody>
                    <a:bodyPr/>
                    <a:lstStyle/>
                    <a:p>
                      <a:pPr algn="ctr">
                        <a:lnSpc>
                          <a:spcPts val="4500"/>
                        </a:lnSpc>
                        <a:defRPr/>
                      </a:pPr>
                      <a:r>
                        <a:rPr lang="en-US" sz="3000" dirty="0">
                          <a:solidFill>
                            <a:srgbClr val="073763"/>
                          </a:solidFill>
                          <a:latin typeface="Helvetica Bold"/>
                        </a:rPr>
                        <a:t>ID Theft Defense</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09437">
                <a:tc>
                  <a:txBody>
                    <a:bodyPr/>
                    <a:lstStyle/>
                    <a:p>
                      <a:pPr algn="ctr">
                        <a:lnSpc>
                          <a:spcPts val="4500"/>
                        </a:lnSpc>
                        <a:defRPr/>
                      </a:pPr>
                      <a:r>
                        <a:rPr lang="en-US" sz="3000" dirty="0">
                          <a:solidFill>
                            <a:srgbClr val="073763"/>
                          </a:solidFill>
                          <a:latin typeface="Helvetica Bold"/>
                        </a:rPr>
                        <a:t>Vivint</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24847">
                <a:tc>
                  <a:txBody>
                    <a:bodyPr/>
                    <a:lstStyle/>
                    <a:p>
                      <a:pPr algn="ctr">
                        <a:lnSpc>
                          <a:spcPts val="4500"/>
                        </a:lnSpc>
                        <a:defRPr/>
                      </a:pPr>
                      <a:r>
                        <a:rPr lang="en-US" sz="3000" b="1" dirty="0">
                          <a:solidFill>
                            <a:srgbClr val="002060"/>
                          </a:solidFill>
                          <a:latin typeface="Helvetica" panose="020B0604020202020204" pitchFamily="34" charset="0"/>
                          <a:cs typeface="Helvetica" panose="020B0604020202020204" pitchFamily="34" charset="0"/>
                        </a:rPr>
                        <a:t>Investments (100k)</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97598">
                <a:tc>
                  <a:txBody>
                    <a:bodyPr/>
                    <a:lstStyle/>
                    <a:p>
                      <a:pPr algn="ctr">
                        <a:lnSpc>
                          <a:spcPts val="4500"/>
                        </a:lnSpc>
                        <a:defRPr/>
                      </a:pPr>
                      <a:r>
                        <a:rPr lang="en-US" sz="3000" dirty="0">
                          <a:solidFill>
                            <a:srgbClr val="073763"/>
                          </a:solidFill>
                          <a:latin typeface="Helvetica Bold"/>
                        </a:rPr>
                        <a:t>Total</a:t>
                      </a:r>
                      <a:endParaRPr lang="en-US" sz="30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1721971882"/>
              </p:ext>
            </p:extLst>
          </p:nvPr>
        </p:nvGraphicFramePr>
        <p:xfrm>
          <a:off x="4893123" y="1233633"/>
          <a:ext cx="3028107" cy="8040983"/>
        </p:xfrm>
        <a:graphic>
          <a:graphicData uri="http://schemas.openxmlformats.org/drawingml/2006/table">
            <a:tbl>
              <a:tblPr/>
              <a:tblGrid>
                <a:gridCol w="3028107">
                  <a:extLst>
                    <a:ext uri="{9D8B030D-6E8A-4147-A177-3AD203B41FA5}">
                      <a16:colId xmlns:a16="http://schemas.microsoft.com/office/drawing/2014/main" val="20000"/>
                    </a:ext>
                  </a:extLst>
                </a:gridCol>
              </a:tblGrid>
              <a:tr h="977798">
                <a:tc>
                  <a:txBody>
                    <a:bodyPr/>
                    <a:lstStyle/>
                    <a:p>
                      <a:pPr algn="ctr">
                        <a:lnSpc>
                          <a:spcPts val="4320"/>
                        </a:lnSpc>
                        <a:defRPr/>
                      </a:pPr>
                      <a:r>
                        <a:rPr lang="en-US" sz="3600">
                          <a:solidFill>
                            <a:srgbClr val="DBBC49"/>
                          </a:solidFill>
                          <a:latin typeface="Helvetica Bold"/>
                        </a:rPr>
                        <a:t>Agent-Rep</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1326">
                <a:tc>
                  <a:txBody>
                    <a:bodyPr/>
                    <a:lstStyle/>
                    <a:p>
                      <a:pPr algn="ctr">
                        <a:lnSpc>
                          <a:spcPts val="4500"/>
                        </a:lnSpc>
                        <a:defRPr/>
                      </a:pPr>
                      <a:r>
                        <a:rPr lang="en-US" sz="3800">
                          <a:solidFill>
                            <a:srgbClr val="073763"/>
                          </a:solidFill>
                          <a:latin typeface="Helvetica Bold"/>
                        </a:rPr>
                        <a:t>$180</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1326">
                <a:tc>
                  <a:txBody>
                    <a:bodyPr/>
                    <a:lstStyle/>
                    <a:p>
                      <a:pPr algn="ctr">
                        <a:lnSpc>
                          <a:spcPts val="4500"/>
                        </a:lnSpc>
                        <a:defRPr/>
                      </a:pPr>
                      <a:r>
                        <a:rPr lang="en-US" sz="3800" dirty="0">
                          <a:solidFill>
                            <a:srgbClr val="073763"/>
                          </a:solidFill>
                          <a:latin typeface="Helvetica Bold"/>
                        </a:rPr>
                        <a:t>$100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1326">
                <a:tc>
                  <a:txBody>
                    <a:bodyPr/>
                    <a:lstStyle/>
                    <a:p>
                      <a:pPr algn="ctr">
                        <a:lnSpc>
                          <a:spcPts val="4500"/>
                        </a:lnSpc>
                        <a:defRPr/>
                      </a:pPr>
                      <a:r>
                        <a:rPr lang="en-US" sz="3800" dirty="0">
                          <a:solidFill>
                            <a:srgbClr val="073763"/>
                          </a:solidFill>
                          <a:latin typeface="Helvetica Bold"/>
                        </a:rPr>
                        <a:t>$95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1326">
                <a:tc>
                  <a:txBody>
                    <a:bodyPr/>
                    <a:lstStyle/>
                    <a:p>
                      <a:pPr algn="ctr">
                        <a:lnSpc>
                          <a:spcPts val="4500"/>
                        </a:lnSpc>
                        <a:defRPr/>
                      </a:pPr>
                      <a:r>
                        <a:rPr lang="en-US" sz="3800" dirty="0">
                          <a:solidFill>
                            <a:srgbClr val="073763"/>
                          </a:solidFill>
                          <a:latin typeface="Helvetica Bold"/>
                        </a:rPr>
                        <a:t>$50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1326">
                <a:tc>
                  <a:txBody>
                    <a:bodyPr/>
                    <a:lstStyle/>
                    <a:p>
                      <a:pPr algn="ctr">
                        <a:lnSpc>
                          <a:spcPts val="4500"/>
                        </a:lnSpc>
                        <a:defRPr/>
                      </a:pPr>
                      <a:r>
                        <a:rPr lang="en-US" sz="3800" dirty="0">
                          <a:solidFill>
                            <a:srgbClr val="073763"/>
                          </a:solidFill>
                          <a:latin typeface="Helvetica Bold"/>
                        </a:rPr>
                        <a:t>$39</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1326">
                <a:tc>
                  <a:txBody>
                    <a:bodyPr/>
                    <a:lstStyle/>
                    <a:p>
                      <a:pPr algn="ctr">
                        <a:lnSpc>
                          <a:spcPts val="4500"/>
                        </a:lnSpc>
                        <a:defRPr/>
                      </a:pPr>
                      <a:r>
                        <a:rPr lang="en-US" sz="3800" dirty="0">
                          <a:solidFill>
                            <a:srgbClr val="073763"/>
                          </a:solidFill>
                          <a:latin typeface="Helvetica Bold"/>
                        </a:rPr>
                        <a:t>$200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5229">
                <a:tc>
                  <a:txBody>
                    <a:bodyPr/>
                    <a:lstStyle/>
                    <a:p>
                      <a:pPr algn="ctr">
                        <a:lnSpc>
                          <a:spcPts val="4499"/>
                        </a:lnSpc>
                        <a:defRPr/>
                      </a:pPr>
                      <a:r>
                        <a:rPr lang="en-US" sz="3800" b="1" dirty="0">
                          <a:solidFill>
                            <a:srgbClr val="002060"/>
                          </a:solidFill>
                          <a:latin typeface="Helvetica" panose="020B0604020202020204" pitchFamily="34" charset="0"/>
                          <a:cs typeface="Helvetica" panose="020B0604020202020204" pitchFamily="34" charset="0"/>
                        </a:rPr>
                        <a:t>$1,725</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1410906435"/>
              </p:ext>
            </p:extLst>
          </p:nvPr>
        </p:nvGraphicFramePr>
        <p:xfrm>
          <a:off x="7930824" y="1233633"/>
          <a:ext cx="3159561" cy="8057304"/>
        </p:xfrm>
        <a:graphic>
          <a:graphicData uri="http://schemas.openxmlformats.org/drawingml/2006/table">
            <a:tbl>
              <a:tblPr/>
              <a:tblGrid>
                <a:gridCol w="3159561">
                  <a:extLst>
                    <a:ext uri="{9D8B030D-6E8A-4147-A177-3AD203B41FA5}">
                      <a16:colId xmlns:a16="http://schemas.microsoft.com/office/drawing/2014/main" val="20000"/>
                    </a:ext>
                  </a:extLst>
                </a:gridCol>
              </a:tblGrid>
              <a:tr h="980394">
                <a:tc>
                  <a:txBody>
                    <a:bodyPr/>
                    <a:lstStyle/>
                    <a:p>
                      <a:pPr algn="ctr">
                        <a:lnSpc>
                          <a:spcPts val="4320"/>
                        </a:lnSpc>
                        <a:defRPr/>
                      </a:pPr>
                      <a:r>
                        <a:rPr lang="en-US" sz="3600" dirty="0">
                          <a:solidFill>
                            <a:srgbClr val="DBBC49"/>
                          </a:solidFill>
                          <a:latin typeface="Helvetica Bold"/>
                        </a:rPr>
                        <a:t>District</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4002">
                <a:tc>
                  <a:txBody>
                    <a:bodyPr/>
                    <a:lstStyle/>
                    <a:p>
                      <a:pPr algn="ctr">
                        <a:lnSpc>
                          <a:spcPts val="4500"/>
                        </a:lnSpc>
                        <a:defRPr/>
                      </a:pPr>
                      <a:r>
                        <a:rPr lang="en-US" sz="3800" dirty="0">
                          <a:solidFill>
                            <a:srgbClr val="073763"/>
                          </a:solidFill>
                          <a:latin typeface="Helvetica Bold"/>
                        </a:rPr>
                        <a:t>$360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4002">
                <a:tc>
                  <a:txBody>
                    <a:bodyPr/>
                    <a:lstStyle/>
                    <a:p>
                      <a:pPr algn="ctr">
                        <a:lnSpc>
                          <a:spcPts val="4500"/>
                        </a:lnSpc>
                        <a:defRPr/>
                      </a:pPr>
                      <a:r>
                        <a:rPr lang="en-US" sz="3800" dirty="0">
                          <a:solidFill>
                            <a:srgbClr val="073763"/>
                          </a:solidFill>
                          <a:latin typeface="Helvetica Bold"/>
                        </a:rPr>
                        <a:t>$105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1326">
                <a:tc>
                  <a:txBody>
                    <a:bodyPr/>
                    <a:lstStyle/>
                    <a:p>
                      <a:pPr algn="ctr">
                        <a:lnSpc>
                          <a:spcPts val="4500"/>
                        </a:lnSpc>
                        <a:defRPr/>
                      </a:pPr>
                      <a:r>
                        <a:rPr lang="en-US" sz="3800" dirty="0">
                          <a:solidFill>
                            <a:srgbClr val="073763"/>
                          </a:solidFill>
                          <a:latin typeface="Helvetica Bold"/>
                        </a:rPr>
                        <a:t>$99</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4002">
                <a:tc>
                  <a:txBody>
                    <a:bodyPr/>
                    <a:lstStyle/>
                    <a:p>
                      <a:pPr algn="ctr">
                        <a:lnSpc>
                          <a:spcPts val="4500"/>
                        </a:lnSpc>
                        <a:defRPr/>
                      </a:pPr>
                      <a:r>
                        <a:rPr lang="en-US" sz="3800" dirty="0">
                          <a:solidFill>
                            <a:srgbClr val="073763"/>
                          </a:solidFill>
                          <a:latin typeface="Helvetica Bold"/>
                        </a:rPr>
                        <a:t>$80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17023">
                <a:tc>
                  <a:txBody>
                    <a:bodyPr/>
                    <a:lstStyle/>
                    <a:p>
                      <a:pPr algn="ctr">
                        <a:lnSpc>
                          <a:spcPts val="4500"/>
                        </a:lnSpc>
                        <a:defRPr/>
                      </a:pPr>
                      <a:r>
                        <a:rPr lang="en-US" sz="3800" dirty="0">
                          <a:solidFill>
                            <a:srgbClr val="073763"/>
                          </a:solidFill>
                          <a:latin typeface="Helvetica Bold"/>
                        </a:rPr>
                        <a:t>$62</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1326">
                <a:tc>
                  <a:txBody>
                    <a:bodyPr/>
                    <a:lstStyle/>
                    <a:p>
                      <a:pPr algn="ctr">
                        <a:lnSpc>
                          <a:spcPts val="4500"/>
                        </a:lnSpc>
                        <a:defRPr/>
                      </a:pPr>
                      <a:r>
                        <a:rPr lang="en-US" sz="3800">
                          <a:solidFill>
                            <a:srgbClr val="073763"/>
                          </a:solidFill>
                          <a:latin typeface="Helvetica Bold"/>
                        </a:rPr>
                        <a:t>$200</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95229">
                <a:tc>
                  <a:txBody>
                    <a:bodyPr/>
                    <a:lstStyle/>
                    <a:p>
                      <a:pPr algn="ctr">
                        <a:lnSpc>
                          <a:spcPts val="4500"/>
                        </a:lnSpc>
                        <a:defRPr/>
                      </a:pPr>
                      <a:r>
                        <a:rPr lang="en-US" sz="3800" b="1" dirty="0">
                          <a:solidFill>
                            <a:srgbClr val="002060"/>
                          </a:solidFill>
                          <a:latin typeface="Helvetica" panose="020B0604020202020204" pitchFamily="34" charset="0"/>
                          <a:cs typeface="Helvetica" panose="020B0604020202020204" pitchFamily="34" charset="0"/>
                        </a:rPr>
                        <a:t>$2,012</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3295167498"/>
              </p:ext>
            </p:extLst>
          </p:nvPr>
        </p:nvGraphicFramePr>
        <p:xfrm>
          <a:off x="11108252" y="1233634"/>
          <a:ext cx="2803403" cy="8073410"/>
        </p:xfrm>
        <a:graphic>
          <a:graphicData uri="http://schemas.openxmlformats.org/drawingml/2006/table">
            <a:tbl>
              <a:tblPr/>
              <a:tblGrid>
                <a:gridCol w="2803403">
                  <a:extLst>
                    <a:ext uri="{9D8B030D-6E8A-4147-A177-3AD203B41FA5}">
                      <a16:colId xmlns:a16="http://schemas.microsoft.com/office/drawing/2014/main" val="20000"/>
                    </a:ext>
                  </a:extLst>
                </a:gridCol>
              </a:tblGrid>
              <a:tr h="977798">
                <a:tc>
                  <a:txBody>
                    <a:bodyPr/>
                    <a:lstStyle/>
                    <a:p>
                      <a:pPr algn="ctr">
                        <a:lnSpc>
                          <a:spcPts val="4320"/>
                        </a:lnSpc>
                        <a:defRPr/>
                      </a:pPr>
                      <a:r>
                        <a:rPr lang="en-US" sz="3600">
                          <a:solidFill>
                            <a:srgbClr val="DBBC49"/>
                          </a:solidFill>
                          <a:latin typeface="Helvetica Bold"/>
                        </a:rPr>
                        <a:t>RVP</a:t>
                      </a:r>
                      <a:endParaRPr lang="en-US" sz="110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1326">
                <a:tc>
                  <a:txBody>
                    <a:bodyPr/>
                    <a:lstStyle/>
                    <a:p>
                      <a:pPr algn="ctr">
                        <a:lnSpc>
                          <a:spcPts val="4500"/>
                        </a:lnSpc>
                        <a:defRPr/>
                      </a:pPr>
                      <a:r>
                        <a:rPr lang="en-US" sz="3800" dirty="0">
                          <a:solidFill>
                            <a:srgbClr val="073763"/>
                          </a:solidFill>
                          <a:latin typeface="Helvetica Bold"/>
                        </a:rPr>
                        <a:t>$798</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1326">
                <a:tc>
                  <a:txBody>
                    <a:bodyPr/>
                    <a:lstStyle/>
                    <a:p>
                      <a:pPr algn="ctr">
                        <a:lnSpc>
                          <a:spcPts val="4500"/>
                        </a:lnSpc>
                        <a:defRPr/>
                      </a:pPr>
                      <a:r>
                        <a:rPr lang="en-US" sz="3800" dirty="0">
                          <a:solidFill>
                            <a:srgbClr val="073763"/>
                          </a:solidFill>
                          <a:latin typeface="Helvetica Bold"/>
                        </a:rPr>
                        <a:t>$135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1326">
                <a:tc>
                  <a:txBody>
                    <a:bodyPr/>
                    <a:lstStyle/>
                    <a:p>
                      <a:pPr algn="ctr">
                        <a:lnSpc>
                          <a:spcPts val="4500"/>
                        </a:lnSpc>
                        <a:defRPr/>
                      </a:pPr>
                      <a:r>
                        <a:rPr lang="en-US" sz="3800" dirty="0">
                          <a:solidFill>
                            <a:srgbClr val="073763"/>
                          </a:solidFill>
                          <a:latin typeface="Helvetica Bold"/>
                        </a:rPr>
                        <a:t>$112.50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1326">
                <a:tc>
                  <a:txBody>
                    <a:bodyPr/>
                    <a:lstStyle/>
                    <a:p>
                      <a:pPr algn="ctr">
                        <a:lnSpc>
                          <a:spcPts val="4500"/>
                        </a:lnSpc>
                        <a:defRPr/>
                      </a:pPr>
                      <a:r>
                        <a:rPr lang="en-US" sz="3800" dirty="0">
                          <a:solidFill>
                            <a:srgbClr val="073763"/>
                          </a:solidFill>
                          <a:latin typeface="Helvetica Bold"/>
                        </a:rPr>
                        <a:t>$125</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37807">
                <a:tc>
                  <a:txBody>
                    <a:bodyPr/>
                    <a:lstStyle/>
                    <a:p>
                      <a:pPr algn="ctr">
                        <a:lnSpc>
                          <a:spcPts val="4500"/>
                        </a:lnSpc>
                        <a:defRPr/>
                      </a:pPr>
                      <a:r>
                        <a:rPr lang="en-US" sz="3800" dirty="0">
                          <a:solidFill>
                            <a:srgbClr val="073763"/>
                          </a:solidFill>
                          <a:latin typeface="Helvetica Bold"/>
                        </a:rPr>
                        <a:t>$98</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1326">
                <a:tc>
                  <a:txBody>
                    <a:bodyPr/>
                    <a:lstStyle/>
                    <a:p>
                      <a:pPr algn="ctr">
                        <a:lnSpc>
                          <a:spcPts val="4500"/>
                        </a:lnSpc>
                        <a:defRPr/>
                      </a:pPr>
                      <a:r>
                        <a:rPr lang="en-US" sz="3800" dirty="0">
                          <a:solidFill>
                            <a:srgbClr val="073763"/>
                          </a:solidFill>
                          <a:latin typeface="Helvetica Bold"/>
                        </a:rPr>
                        <a:t>$300</a:t>
                      </a:r>
                      <a:endParaRPr lang="en-US" sz="1100" dirty="0"/>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01175">
                <a:tc>
                  <a:txBody>
                    <a:bodyPr/>
                    <a:lstStyle/>
                    <a:p>
                      <a:pPr algn="ctr">
                        <a:lnSpc>
                          <a:spcPts val="4488"/>
                        </a:lnSpc>
                        <a:defRPr/>
                      </a:pPr>
                      <a:r>
                        <a:rPr lang="en-US" sz="3800" b="1" dirty="0">
                          <a:solidFill>
                            <a:srgbClr val="002060"/>
                          </a:solidFill>
                          <a:latin typeface="Helvetica" panose="020B0604020202020204" pitchFamily="34" charset="0"/>
                          <a:cs typeface="Helvetica" panose="020B0604020202020204" pitchFamily="34" charset="0"/>
                        </a:rPr>
                        <a:t>$3,565</a:t>
                      </a:r>
                    </a:p>
                  </a:txBody>
                  <a:tcPr marL="121901" marR="121901" marT="121901" marB="12190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Freeform 18"/>
          <p:cNvSpPr/>
          <p:nvPr/>
        </p:nvSpPr>
        <p:spPr>
          <a:xfrm>
            <a:off x="15361415" y="-87850"/>
            <a:ext cx="3219548" cy="2276594"/>
          </a:xfrm>
          <a:custGeom>
            <a:avLst/>
            <a:gdLst/>
            <a:ahLst/>
            <a:cxnLst/>
            <a:rect l="l" t="t" r="r" b="b"/>
            <a:pathLst>
              <a:path w="3219548" h="2276593">
                <a:moveTo>
                  <a:pt x="0" y="0"/>
                </a:moveTo>
                <a:lnTo>
                  <a:pt x="3219549" y="0"/>
                </a:lnTo>
                <a:lnTo>
                  <a:pt x="3219549" y="2276592"/>
                </a:lnTo>
                <a:lnTo>
                  <a:pt x="0" y="2276592"/>
                </a:lnTo>
                <a:lnTo>
                  <a:pt x="0" y="0"/>
                </a:lnTo>
                <a:close/>
              </a:path>
            </a:pathLst>
          </a:custGeom>
          <a:blipFill>
            <a:blip r:embed="rId8"/>
            <a:stretch>
              <a:fillRect/>
            </a:stretch>
          </a:blipFill>
        </p:spPr>
        <p:txBody>
          <a:bodyPr/>
          <a:lstStyle/>
          <a:p>
            <a:pPr defTabSz="914445"/>
            <a:endParaRPr lang="en-US">
              <a:solidFill>
                <a:prstClr val="black"/>
              </a:solidFill>
              <a:latin typeface="Calibri"/>
            </a:endParaRPr>
          </a:p>
        </p:txBody>
      </p:sp>
      <p:sp>
        <p:nvSpPr>
          <p:cNvPr id="19" name="TextBox 19"/>
          <p:cNvSpPr txBox="1"/>
          <p:nvPr/>
        </p:nvSpPr>
        <p:spPr>
          <a:xfrm>
            <a:off x="1239656" y="-52785"/>
            <a:ext cx="6634071" cy="1146596"/>
          </a:xfrm>
          <a:prstGeom prst="rect">
            <a:avLst/>
          </a:prstGeom>
        </p:spPr>
        <p:txBody>
          <a:bodyPr wrap="square" lIns="0" tIns="0" rIns="0" bIns="0" rtlCol="0" anchor="t">
            <a:spAutoFit/>
          </a:bodyPr>
          <a:lstStyle/>
          <a:p>
            <a:pPr defTabSz="914445">
              <a:lnSpc>
                <a:spcPts val="10086"/>
              </a:lnSpc>
            </a:pPr>
            <a:r>
              <a:rPr lang="en-US" sz="6000" b="1" dirty="0">
                <a:solidFill>
                  <a:srgbClr val="1C5739"/>
                </a:solidFill>
                <a:latin typeface="Helvetica" panose="020B0604020202020204" pitchFamily="34" charset="0"/>
                <a:cs typeface="Helvetica" panose="020B0604020202020204" pitchFamily="34" charset="0"/>
              </a:rPr>
              <a:t>Helping 1 Family</a:t>
            </a:r>
          </a:p>
        </p:txBody>
      </p:sp>
      <p:sp>
        <p:nvSpPr>
          <p:cNvPr id="20" name="TextBox 20"/>
          <p:cNvSpPr txBox="1"/>
          <p:nvPr/>
        </p:nvSpPr>
        <p:spPr>
          <a:xfrm>
            <a:off x="6674093" y="430226"/>
            <a:ext cx="8963690" cy="551433"/>
          </a:xfrm>
          <a:prstGeom prst="rect">
            <a:avLst/>
          </a:prstGeom>
        </p:spPr>
        <p:txBody>
          <a:bodyPr lIns="0" tIns="0" rIns="0" bIns="0" rtlCol="0" anchor="t">
            <a:spAutoFit/>
          </a:bodyPr>
          <a:lstStyle/>
          <a:p>
            <a:pPr defTabSz="914445">
              <a:lnSpc>
                <a:spcPts val="4320"/>
              </a:lnSpc>
            </a:pPr>
            <a:r>
              <a:rPr lang="en-US" sz="3600" dirty="0">
                <a:solidFill>
                  <a:srgbClr val="DBBC49"/>
                </a:solidFill>
                <a:latin typeface="Arial"/>
              </a:rPr>
              <a:t>       Avg session is 30 mins-1 hour</a:t>
            </a:r>
          </a:p>
        </p:txBody>
      </p:sp>
      <p:sp>
        <p:nvSpPr>
          <p:cNvPr id="21" name="TextBox 21"/>
          <p:cNvSpPr txBox="1"/>
          <p:nvPr/>
        </p:nvSpPr>
        <p:spPr>
          <a:xfrm>
            <a:off x="15302459" y="3363230"/>
            <a:ext cx="2803404" cy="1584152"/>
          </a:xfrm>
          <a:prstGeom prst="rect">
            <a:avLst/>
          </a:prstGeom>
        </p:spPr>
        <p:txBody>
          <a:bodyPr wrap="square" lIns="0" tIns="0" rIns="0" bIns="0" rtlCol="0" anchor="t">
            <a:spAutoFit/>
          </a:bodyPr>
          <a:lstStyle/>
          <a:p>
            <a:pPr algn="ctr" defTabSz="914445">
              <a:lnSpc>
                <a:spcPts val="3234"/>
              </a:lnSpc>
            </a:pPr>
            <a:r>
              <a:rPr lang="en-US" sz="2310" b="1" dirty="0">
                <a:solidFill>
                  <a:srgbClr val="000000"/>
                </a:solidFill>
                <a:effectLst>
                  <a:outerShdw blurRad="38100" dist="38100" dir="2700000" algn="tl">
                    <a:srgbClr val="000000">
                      <a:alpha val="43137"/>
                    </a:srgbClr>
                  </a:outerShdw>
                </a:effectLst>
                <a:latin typeface="Trocchi"/>
              </a:rPr>
              <a:t>Will you </a:t>
            </a:r>
          </a:p>
          <a:p>
            <a:pPr algn="ctr" defTabSz="914445">
              <a:lnSpc>
                <a:spcPts val="4673"/>
              </a:lnSpc>
            </a:pPr>
            <a:r>
              <a:rPr lang="en-US" sz="3338" b="1" dirty="0">
                <a:solidFill>
                  <a:srgbClr val="000000"/>
                </a:solidFill>
                <a:effectLst>
                  <a:outerShdw blurRad="38100" dist="38100" dir="2700000" algn="tl">
                    <a:srgbClr val="000000">
                      <a:alpha val="43137"/>
                    </a:srgbClr>
                  </a:outerShdw>
                </a:effectLst>
                <a:latin typeface="Archivo Black"/>
              </a:rPr>
              <a:t>answer the call?</a:t>
            </a:r>
          </a:p>
        </p:txBody>
      </p:sp>
      <p:sp>
        <p:nvSpPr>
          <p:cNvPr id="22" name="TextBox 22"/>
          <p:cNvSpPr txBox="1"/>
          <p:nvPr/>
        </p:nvSpPr>
        <p:spPr>
          <a:xfrm>
            <a:off x="5406049" y="9497302"/>
            <a:ext cx="2002259" cy="728469"/>
          </a:xfrm>
          <a:prstGeom prst="rect">
            <a:avLst/>
          </a:prstGeom>
        </p:spPr>
        <p:txBody>
          <a:bodyPr lIns="0" tIns="0" rIns="0" bIns="0" rtlCol="0" anchor="t">
            <a:spAutoFit/>
          </a:bodyPr>
          <a:lstStyle/>
          <a:p>
            <a:pPr algn="ctr" defTabSz="914445">
              <a:lnSpc>
                <a:spcPts val="6108"/>
              </a:lnSpc>
              <a:spcBef>
                <a:spcPct val="0"/>
              </a:spcBef>
            </a:pPr>
            <a:r>
              <a:rPr lang="en-US" sz="4362" dirty="0">
                <a:solidFill>
                  <a:srgbClr val="E4021D"/>
                </a:solidFill>
                <a:latin typeface="Helvetica Bold"/>
              </a:rPr>
              <a:t>$2,389</a:t>
            </a:r>
          </a:p>
        </p:txBody>
      </p:sp>
      <p:sp>
        <p:nvSpPr>
          <p:cNvPr id="23" name="TextBox 23"/>
          <p:cNvSpPr txBox="1"/>
          <p:nvPr/>
        </p:nvSpPr>
        <p:spPr>
          <a:xfrm>
            <a:off x="8278456" y="9492539"/>
            <a:ext cx="2464296" cy="728469"/>
          </a:xfrm>
          <a:prstGeom prst="rect">
            <a:avLst/>
          </a:prstGeom>
        </p:spPr>
        <p:txBody>
          <a:bodyPr lIns="0" tIns="0" rIns="0" bIns="0" rtlCol="0" anchor="t">
            <a:spAutoFit/>
          </a:bodyPr>
          <a:lstStyle/>
          <a:p>
            <a:pPr algn="ctr" defTabSz="914445">
              <a:lnSpc>
                <a:spcPts val="6108"/>
              </a:lnSpc>
              <a:spcBef>
                <a:spcPct val="0"/>
              </a:spcBef>
            </a:pPr>
            <a:r>
              <a:rPr lang="en-US" sz="4362" dirty="0">
                <a:solidFill>
                  <a:srgbClr val="E4021D"/>
                </a:solidFill>
                <a:latin typeface="Helvetica Bold"/>
              </a:rPr>
              <a:t>$2,918</a:t>
            </a:r>
          </a:p>
        </p:txBody>
      </p:sp>
      <p:sp>
        <p:nvSpPr>
          <p:cNvPr id="24" name="TextBox 24"/>
          <p:cNvSpPr txBox="1"/>
          <p:nvPr/>
        </p:nvSpPr>
        <p:spPr>
          <a:xfrm>
            <a:off x="11339784" y="9497302"/>
            <a:ext cx="2464296" cy="728469"/>
          </a:xfrm>
          <a:prstGeom prst="rect">
            <a:avLst/>
          </a:prstGeom>
        </p:spPr>
        <p:txBody>
          <a:bodyPr lIns="0" tIns="0" rIns="0" bIns="0" rtlCol="0" anchor="t">
            <a:spAutoFit/>
          </a:bodyPr>
          <a:lstStyle/>
          <a:p>
            <a:pPr algn="ctr" defTabSz="914445">
              <a:lnSpc>
                <a:spcPts val="6108"/>
              </a:lnSpc>
              <a:spcBef>
                <a:spcPct val="0"/>
              </a:spcBef>
            </a:pPr>
            <a:r>
              <a:rPr lang="en-US" sz="4362" dirty="0">
                <a:solidFill>
                  <a:srgbClr val="E4021D"/>
                </a:solidFill>
                <a:latin typeface="Helvetica Bold"/>
              </a:rPr>
              <a:t>$5,133.50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71"/>
            <a:ext cx="18288000" cy="10287002"/>
            <a:chOff x="0" y="0"/>
            <a:chExt cx="24384000" cy="13716002"/>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2F2"/>
            </a:solidFill>
          </p:spPr>
          <p:txBody>
            <a:bodyPr/>
            <a:lstStyle/>
            <a:p>
              <a:endParaRPr lang="en-US"/>
            </a:p>
          </p:txBody>
        </p:sp>
      </p:grpSp>
      <p:sp>
        <p:nvSpPr>
          <p:cNvPr id="4" name="AutoShape 4"/>
          <p:cNvSpPr/>
          <p:nvPr/>
        </p:nvSpPr>
        <p:spPr>
          <a:xfrm rot="3342">
            <a:off x="1796820" y="1859838"/>
            <a:ext cx="14694367" cy="0"/>
          </a:xfrm>
          <a:prstGeom prst="line">
            <a:avLst/>
          </a:prstGeom>
          <a:ln w="9525" cap="rnd">
            <a:solidFill>
              <a:srgbClr val="34526F"/>
            </a:solidFill>
            <a:prstDash val="solid"/>
            <a:headEnd type="none" w="sm" len="sm"/>
            <a:tailEnd type="none" w="sm" len="sm"/>
          </a:ln>
        </p:spPr>
        <p:txBody>
          <a:bodyPr/>
          <a:lstStyle/>
          <a:p>
            <a:endParaRPr lang="en-US"/>
          </a:p>
        </p:txBody>
      </p:sp>
      <p:grpSp>
        <p:nvGrpSpPr>
          <p:cNvPr id="5" name="Group 5"/>
          <p:cNvGrpSpPr/>
          <p:nvPr/>
        </p:nvGrpSpPr>
        <p:grpSpPr>
          <a:xfrm>
            <a:off x="8387330" y="3152152"/>
            <a:ext cx="7740954" cy="2539998"/>
            <a:chOff x="0" y="0"/>
            <a:chExt cx="10321272" cy="3386664"/>
          </a:xfrm>
        </p:grpSpPr>
        <p:sp>
          <p:nvSpPr>
            <p:cNvPr id="6" name="Freeform 6"/>
            <p:cNvSpPr/>
            <p:nvPr/>
          </p:nvSpPr>
          <p:spPr>
            <a:xfrm>
              <a:off x="0" y="0"/>
              <a:ext cx="10321290" cy="3386709"/>
            </a:xfrm>
            <a:custGeom>
              <a:avLst/>
              <a:gdLst/>
              <a:ahLst/>
              <a:cxnLst/>
              <a:rect l="l" t="t" r="r" b="b"/>
              <a:pathLst>
                <a:path w="10321290" h="3386709">
                  <a:moveTo>
                    <a:pt x="0" y="564515"/>
                  </a:moveTo>
                  <a:cubicBezTo>
                    <a:pt x="0" y="252730"/>
                    <a:pt x="252730" y="0"/>
                    <a:pt x="564515" y="0"/>
                  </a:cubicBezTo>
                  <a:lnTo>
                    <a:pt x="9756775" y="0"/>
                  </a:lnTo>
                  <a:cubicBezTo>
                    <a:pt x="10068560" y="0"/>
                    <a:pt x="10321290" y="252730"/>
                    <a:pt x="10321290" y="564515"/>
                  </a:cubicBezTo>
                  <a:lnTo>
                    <a:pt x="10321290" y="2822194"/>
                  </a:lnTo>
                  <a:cubicBezTo>
                    <a:pt x="10321290" y="3133979"/>
                    <a:pt x="10068560" y="3386709"/>
                    <a:pt x="9756775" y="3386709"/>
                  </a:cubicBezTo>
                  <a:lnTo>
                    <a:pt x="564515" y="3386709"/>
                  </a:lnTo>
                  <a:cubicBezTo>
                    <a:pt x="252730" y="3386709"/>
                    <a:pt x="0" y="3133979"/>
                    <a:pt x="0" y="2822194"/>
                  </a:cubicBezTo>
                  <a:close/>
                </a:path>
              </a:pathLst>
            </a:custGeom>
            <a:solidFill>
              <a:srgbClr val="9AC0A4"/>
            </a:solidFill>
          </p:spPr>
          <p:txBody>
            <a:bodyPr/>
            <a:lstStyle/>
            <a:p>
              <a:endParaRPr lang="en-US"/>
            </a:p>
          </p:txBody>
        </p:sp>
      </p:grpSp>
      <p:grpSp>
        <p:nvGrpSpPr>
          <p:cNvPr id="7" name="Group 7"/>
          <p:cNvGrpSpPr/>
          <p:nvPr/>
        </p:nvGrpSpPr>
        <p:grpSpPr>
          <a:xfrm>
            <a:off x="8387330" y="5854075"/>
            <a:ext cx="7740954" cy="2539998"/>
            <a:chOff x="0" y="0"/>
            <a:chExt cx="10321272" cy="3386664"/>
          </a:xfrm>
        </p:grpSpPr>
        <p:sp>
          <p:nvSpPr>
            <p:cNvPr id="8" name="Freeform 8"/>
            <p:cNvSpPr/>
            <p:nvPr/>
          </p:nvSpPr>
          <p:spPr>
            <a:xfrm>
              <a:off x="0" y="0"/>
              <a:ext cx="10321290" cy="3386709"/>
            </a:xfrm>
            <a:custGeom>
              <a:avLst/>
              <a:gdLst/>
              <a:ahLst/>
              <a:cxnLst/>
              <a:rect l="l" t="t" r="r" b="b"/>
              <a:pathLst>
                <a:path w="10321290" h="3386709">
                  <a:moveTo>
                    <a:pt x="0" y="564515"/>
                  </a:moveTo>
                  <a:cubicBezTo>
                    <a:pt x="0" y="252730"/>
                    <a:pt x="252730" y="0"/>
                    <a:pt x="564515" y="0"/>
                  </a:cubicBezTo>
                  <a:lnTo>
                    <a:pt x="9756775" y="0"/>
                  </a:lnTo>
                  <a:cubicBezTo>
                    <a:pt x="10068560" y="0"/>
                    <a:pt x="10321290" y="252730"/>
                    <a:pt x="10321290" y="564515"/>
                  </a:cubicBezTo>
                  <a:lnTo>
                    <a:pt x="10321290" y="2822194"/>
                  </a:lnTo>
                  <a:cubicBezTo>
                    <a:pt x="10321290" y="3133979"/>
                    <a:pt x="10068560" y="3386709"/>
                    <a:pt x="9756775" y="3386709"/>
                  </a:cubicBezTo>
                  <a:lnTo>
                    <a:pt x="564515" y="3386709"/>
                  </a:lnTo>
                  <a:cubicBezTo>
                    <a:pt x="252730" y="3386709"/>
                    <a:pt x="0" y="3133979"/>
                    <a:pt x="0" y="2822194"/>
                  </a:cubicBezTo>
                  <a:close/>
                </a:path>
              </a:pathLst>
            </a:custGeom>
            <a:solidFill>
              <a:srgbClr val="5B9BA9"/>
            </a:solidFill>
          </p:spPr>
          <p:txBody>
            <a:bodyPr/>
            <a:lstStyle/>
            <a:p>
              <a:endParaRPr lang="en-US"/>
            </a:p>
          </p:txBody>
        </p:sp>
      </p:grpSp>
      <p:grpSp>
        <p:nvGrpSpPr>
          <p:cNvPr id="9" name="Group 9"/>
          <p:cNvGrpSpPr/>
          <p:nvPr/>
        </p:nvGrpSpPr>
        <p:grpSpPr>
          <a:xfrm>
            <a:off x="1282066" y="5908327"/>
            <a:ext cx="6720856" cy="2539998"/>
            <a:chOff x="0" y="0"/>
            <a:chExt cx="8961141" cy="3386664"/>
          </a:xfrm>
        </p:grpSpPr>
        <p:sp>
          <p:nvSpPr>
            <p:cNvPr id="10" name="Freeform 10"/>
            <p:cNvSpPr/>
            <p:nvPr/>
          </p:nvSpPr>
          <p:spPr>
            <a:xfrm>
              <a:off x="0" y="0"/>
              <a:ext cx="8961164" cy="3386709"/>
            </a:xfrm>
            <a:custGeom>
              <a:avLst/>
              <a:gdLst/>
              <a:ahLst/>
              <a:cxnLst/>
              <a:rect l="l" t="t" r="r" b="b"/>
              <a:pathLst>
                <a:path w="8961164" h="3386709">
                  <a:moveTo>
                    <a:pt x="0" y="564515"/>
                  </a:moveTo>
                  <a:cubicBezTo>
                    <a:pt x="0" y="252730"/>
                    <a:pt x="219083" y="0"/>
                    <a:pt x="489359" y="0"/>
                  </a:cubicBezTo>
                  <a:lnTo>
                    <a:pt x="8471801" y="0"/>
                  </a:lnTo>
                  <a:cubicBezTo>
                    <a:pt x="8742077" y="0"/>
                    <a:pt x="8961164" y="252730"/>
                    <a:pt x="8961164" y="564515"/>
                  </a:cubicBezTo>
                  <a:lnTo>
                    <a:pt x="8961164" y="2822194"/>
                  </a:lnTo>
                  <a:cubicBezTo>
                    <a:pt x="8961164" y="3133979"/>
                    <a:pt x="8742077" y="3386709"/>
                    <a:pt x="8471801" y="3386709"/>
                  </a:cubicBezTo>
                  <a:lnTo>
                    <a:pt x="489359" y="3386709"/>
                  </a:lnTo>
                  <a:cubicBezTo>
                    <a:pt x="219083" y="3386709"/>
                    <a:pt x="0" y="3133979"/>
                    <a:pt x="0" y="2822194"/>
                  </a:cubicBezTo>
                  <a:close/>
                </a:path>
              </a:pathLst>
            </a:custGeom>
            <a:solidFill>
              <a:srgbClr val="A2A2A2"/>
            </a:solidFill>
          </p:spPr>
          <p:txBody>
            <a:bodyPr/>
            <a:lstStyle/>
            <a:p>
              <a:endParaRPr lang="en-US"/>
            </a:p>
          </p:txBody>
        </p:sp>
      </p:grpSp>
      <p:grpSp>
        <p:nvGrpSpPr>
          <p:cNvPr id="11" name="Group 11"/>
          <p:cNvGrpSpPr/>
          <p:nvPr/>
        </p:nvGrpSpPr>
        <p:grpSpPr>
          <a:xfrm>
            <a:off x="1282104" y="3108472"/>
            <a:ext cx="6720818" cy="2539998"/>
            <a:chOff x="0" y="0"/>
            <a:chExt cx="8961091" cy="3386664"/>
          </a:xfrm>
        </p:grpSpPr>
        <p:sp>
          <p:nvSpPr>
            <p:cNvPr id="12" name="Freeform 12"/>
            <p:cNvSpPr/>
            <p:nvPr/>
          </p:nvSpPr>
          <p:spPr>
            <a:xfrm>
              <a:off x="0" y="0"/>
              <a:ext cx="8961113" cy="3386709"/>
            </a:xfrm>
            <a:custGeom>
              <a:avLst/>
              <a:gdLst/>
              <a:ahLst/>
              <a:cxnLst/>
              <a:rect l="l" t="t" r="r" b="b"/>
              <a:pathLst>
                <a:path w="8961113" h="3386709">
                  <a:moveTo>
                    <a:pt x="0" y="564515"/>
                  </a:moveTo>
                  <a:cubicBezTo>
                    <a:pt x="0" y="252730"/>
                    <a:pt x="219082" y="0"/>
                    <a:pt x="489356" y="0"/>
                  </a:cubicBezTo>
                  <a:lnTo>
                    <a:pt x="8471753" y="0"/>
                  </a:lnTo>
                  <a:cubicBezTo>
                    <a:pt x="8742028" y="0"/>
                    <a:pt x="8961113" y="252730"/>
                    <a:pt x="8961113" y="564515"/>
                  </a:cubicBezTo>
                  <a:lnTo>
                    <a:pt x="8961113" y="2822194"/>
                  </a:lnTo>
                  <a:cubicBezTo>
                    <a:pt x="8961113" y="3133979"/>
                    <a:pt x="8742028" y="3386709"/>
                    <a:pt x="8471753" y="3386709"/>
                  </a:cubicBezTo>
                  <a:lnTo>
                    <a:pt x="489356" y="3386709"/>
                  </a:lnTo>
                  <a:cubicBezTo>
                    <a:pt x="219082" y="3386709"/>
                    <a:pt x="0" y="3133979"/>
                    <a:pt x="0" y="2822194"/>
                  </a:cubicBezTo>
                  <a:close/>
                </a:path>
              </a:pathLst>
            </a:custGeom>
            <a:solidFill>
              <a:srgbClr val="C7C7C7"/>
            </a:solidFill>
          </p:spPr>
          <p:txBody>
            <a:bodyPr/>
            <a:lstStyle/>
            <a:p>
              <a:endParaRPr lang="en-US"/>
            </a:p>
          </p:txBody>
        </p:sp>
      </p:grpSp>
      <p:sp>
        <p:nvSpPr>
          <p:cNvPr id="13" name="Freeform 13"/>
          <p:cNvSpPr/>
          <p:nvPr/>
        </p:nvSpPr>
        <p:spPr>
          <a:xfrm flipH="1">
            <a:off x="12984079" y="4589878"/>
            <a:ext cx="8664824" cy="5697122"/>
          </a:xfrm>
          <a:custGeom>
            <a:avLst/>
            <a:gdLst/>
            <a:ahLst/>
            <a:cxnLst/>
            <a:rect l="l" t="t" r="r" b="b"/>
            <a:pathLst>
              <a:path w="8664824" h="5697122">
                <a:moveTo>
                  <a:pt x="8664823" y="0"/>
                </a:moveTo>
                <a:lnTo>
                  <a:pt x="0" y="0"/>
                </a:lnTo>
                <a:lnTo>
                  <a:pt x="0" y="5697122"/>
                </a:lnTo>
                <a:lnTo>
                  <a:pt x="8664823" y="5697122"/>
                </a:lnTo>
                <a:lnTo>
                  <a:pt x="8664823" y="0"/>
                </a:lnTo>
                <a:close/>
              </a:path>
            </a:pathLst>
          </a:custGeom>
          <a:blipFill>
            <a:blip r:embed="rId2"/>
            <a:stretch>
              <a:fillRect/>
            </a:stretch>
          </a:blipFill>
        </p:spPr>
        <p:txBody>
          <a:bodyPr/>
          <a:lstStyle/>
          <a:p>
            <a:endParaRPr lang="en-US"/>
          </a:p>
        </p:txBody>
      </p:sp>
      <p:sp>
        <p:nvSpPr>
          <p:cNvPr id="14" name="TextBox 14"/>
          <p:cNvSpPr txBox="1"/>
          <p:nvPr/>
        </p:nvSpPr>
        <p:spPr>
          <a:xfrm>
            <a:off x="740237" y="8950313"/>
            <a:ext cx="15294188" cy="644549"/>
          </a:xfrm>
          <a:prstGeom prst="rect">
            <a:avLst/>
          </a:prstGeom>
        </p:spPr>
        <p:txBody>
          <a:bodyPr lIns="0" tIns="0" rIns="0" bIns="0" rtlCol="0" anchor="t">
            <a:spAutoFit/>
          </a:bodyPr>
          <a:lstStyle/>
          <a:p>
            <a:pPr algn="ctr">
              <a:lnSpc>
                <a:spcPts val="3672"/>
              </a:lnSpc>
            </a:pPr>
            <a:r>
              <a:rPr lang="en-US" sz="3600">
                <a:solidFill>
                  <a:srgbClr val="E4021D"/>
                </a:solidFill>
                <a:latin typeface="Helvetica Bold"/>
              </a:rPr>
              <a:t>Which two ways to earn income appeal to you the most?</a:t>
            </a:r>
          </a:p>
        </p:txBody>
      </p:sp>
      <p:sp>
        <p:nvSpPr>
          <p:cNvPr id="15" name="TextBox 15"/>
          <p:cNvSpPr txBox="1"/>
          <p:nvPr/>
        </p:nvSpPr>
        <p:spPr>
          <a:xfrm>
            <a:off x="91440" y="9648293"/>
            <a:ext cx="18105120" cy="541512"/>
          </a:xfrm>
          <a:prstGeom prst="rect">
            <a:avLst/>
          </a:prstGeom>
        </p:spPr>
        <p:txBody>
          <a:bodyPr lIns="0" tIns="0" rIns="0" bIns="0" rtlCol="0" anchor="t">
            <a:spAutoFit/>
          </a:bodyPr>
          <a:lstStyle/>
          <a:p>
            <a:pPr algn="ctr">
              <a:lnSpc>
                <a:spcPts val="2039"/>
              </a:lnSpc>
            </a:pPr>
            <a:r>
              <a:rPr lang="en-US" sz="1999" spc="-102">
                <a:solidFill>
                  <a:srgbClr val="595959"/>
                </a:solidFill>
                <a:latin typeface="Open Sans"/>
              </a:rPr>
              <a:t>*The Cash Flow Quadrant, CASH FLOW Technologies, Inc.; used with permission. </a:t>
            </a:r>
          </a:p>
          <a:p>
            <a:pPr algn="ctr">
              <a:lnSpc>
                <a:spcPts val="2039"/>
              </a:lnSpc>
            </a:pPr>
            <a:r>
              <a:rPr lang="en-US" sz="1999" spc="-102">
                <a:solidFill>
                  <a:srgbClr val="595959"/>
                </a:solidFill>
                <a:latin typeface="Open Sans"/>
              </a:rPr>
              <a:t> The Cash Flow Quadrant is a trademark of CASH FLOW Technologies, Inc. For informational purposes only.</a:t>
            </a:r>
          </a:p>
        </p:txBody>
      </p:sp>
      <p:sp>
        <p:nvSpPr>
          <p:cNvPr id="16" name="TextBox 16"/>
          <p:cNvSpPr txBox="1"/>
          <p:nvPr/>
        </p:nvSpPr>
        <p:spPr>
          <a:xfrm>
            <a:off x="1501140" y="2273072"/>
            <a:ext cx="15304772" cy="525785"/>
          </a:xfrm>
          <a:prstGeom prst="rect">
            <a:avLst/>
          </a:prstGeom>
        </p:spPr>
        <p:txBody>
          <a:bodyPr lIns="0" tIns="0" rIns="0" bIns="0" rtlCol="0" anchor="t">
            <a:spAutoFit/>
          </a:bodyPr>
          <a:lstStyle/>
          <a:p>
            <a:pPr algn="ctr">
              <a:lnSpc>
                <a:spcPts val="4080"/>
              </a:lnSpc>
            </a:pPr>
            <a:r>
              <a:rPr lang="en-US" sz="4000" dirty="0">
                <a:solidFill>
                  <a:srgbClr val="000000"/>
                </a:solidFill>
                <a:latin typeface="Helvetica Bold"/>
              </a:rPr>
              <a:t> MOVE THROUGH THE CASH FLOW QUADRANT</a:t>
            </a:r>
            <a:r>
              <a:rPr lang="en-US" sz="4000" dirty="0">
                <a:solidFill>
                  <a:srgbClr val="000000"/>
                </a:solidFill>
                <a:latin typeface="Helvetica"/>
              </a:rPr>
              <a:t>*</a:t>
            </a:r>
          </a:p>
        </p:txBody>
      </p:sp>
      <p:sp>
        <p:nvSpPr>
          <p:cNvPr id="17" name="TextBox 17"/>
          <p:cNvSpPr txBox="1"/>
          <p:nvPr/>
        </p:nvSpPr>
        <p:spPr>
          <a:xfrm>
            <a:off x="1323560" y="537904"/>
            <a:ext cx="15167628" cy="730969"/>
          </a:xfrm>
          <a:prstGeom prst="rect">
            <a:avLst/>
          </a:prstGeom>
        </p:spPr>
        <p:txBody>
          <a:bodyPr lIns="0" tIns="0" rIns="0" bIns="0" rtlCol="0" anchor="t">
            <a:spAutoFit/>
          </a:bodyPr>
          <a:lstStyle/>
          <a:p>
            <a:pPr algn="ctr">
              <a:lnSpc>
                <a:spcPts val="5711"/>
              </a:lnSpc>
            </a:pPr>
            <a:r>
              <a:rPr lang="en-US" sz="5599" dirty="0">
                <a:solidFill>
                  <a:srgbClr val="FFC000"/>
                </a:solidFill>
                <a:latin typeface="Helvetica"/>
              </a:rPr>
              <a:t>  Four Ways to Earn Income</a:t>
            </a:r>
          </a:p>
        </p:txBody>
      </p:sp>
      <p:sp>
        <p:nvSpPr>
          <p:cNvPr id="18" name="TextBox 18"/>
          <p:cNvSpPr txBox="1"/>
          <p:nvPr/>
        </p:nvSpPr>
        <p:spPr>
          <a:xfrm>
            <a:off x="8672295" y="3490591"/>
            <a:ext cx="7171024" cy="1738957"/>
          </a:xfrm>
          <a:prstGeom prst="rect">
            <a:avLst/>
          </a:prstGeom>
        </p:spPr>
        <p:txBody>
          <a:bodyPr lIns="0" tIns="0" rIns="0" bIns="0" rtlCol="0" anchor="t">
            <a:spAutoFit/>
          </a:bodyPr>
          <a:lstStyle/>
          <a:p>
            <a:pPr algn="l">
              <a:lnSpc>
                <a:spcPts val="3672"/>
              </a:lnSpc>
            </a:pPr>
            <a:r>
              <a:rPr lang="en-US" sz="3600" u="sng">
                <a:solidFill>
                  <a:srgbClr val="000000"/>
                </a:solidFill>
                <a:latin typeface="Helvetica Bold"/>
              </a:rPr>
              <a:t>BUSINESS (BROKER)</a:t>
            </a:r>
          </a:p>
          <a:p>
            <a:pPr algn="l">
              <a:lnSpc>
                <a:spcPts val="2448"/>
              </a:lnSpc>
            </a:pPr>
            <a:r>
              <a:rPr lang="en-US" sz="2400">
                <a:solidFill>
                  <a:srgbClr val="000000"/>
                </a:solidFill>
                <a:latin typeface="Helvetica Bold"/>
              </a:rPr>
              <a:t>Owns a system. Has others working for him/her.</a:t>
            </a:r>
          </a:p>
          <a:p>
            <a:pPr algn="l">
              <a:lnSpc>
                <a:spcPts val="2448"/>
              </a:lnSpc>
            </a:pPr>
            <a:r>
              <a:rPr lang="en-US" sz="2400">
                <a:solidFill>
                  <a:srgbClr val="000000"/>
                </a:solidFill>
                <a:latin typeface="Helvetica"/>
              </a:rPr>
              <a:t>Unlimited income potential via manufacturing, marketing, etc.</a:t>
            </a:r>
          </a:p>
        </p:txBody>
      </p:sp>
      <p:sp>
        <p:nvSpPr>
          <p:cNvPr id="19" name="TextBox 19"/>
          <p:cNvSpPr txBox="1"/>
          <p:nvPr/>
        </p:nvSpPr>
        <p:spPr>
          <a:xfrm>
            <a:off x="8648108" y="6196975"/>
            <a:ext cx="7219398" cy="1817151"/>
          </a:xfrm>
          <a:prstGeom prst="rect">
            <a:avLst/>
          </a:prstGeom>
        </p:spPr>
        <p:txBody>
          <a:bodyPr lIns="0" tIns="0" rIns="0" bIns="0" rtlCol="0" anchor="t">
            <a:spAutoFit/>
          </a:bodyPr>
          <a:lstStyle/>
          <a:p>
            <a:pPr algn="l">
              <a:lnSpc>
                <a:spcPts val="3672"/>
              </a:lnSpc>
            </a:pPr>
            <a:r>
              <a:rPr lang="en-US" sz="3600" u="sng" dirty="0">
                <a:solidFill>
                  <a:srgbClr val="000000"/>
                </a:solidFill>
                <a:latin typeface="Helvetica Bold"/>
              </a:rPr>
              <a:t>INVESTOR (SERIAL BROKER)</a:t>
            </a:r>
          </a:p>
          <a:p>
            <a:pPr algn="l">
              <a:lnSpc>
                <a:spcPts val="2651"/>
              </a:lnSpc>
            </a:pPr>
            <a:r>
              <a:rPr lang="en-US" sz="2599" dirty="0">
                <a:solidFill>
                  <a:srgbClr val="000000"/>
                </a:solidFill>
                <a:latin typeface="Helvetica Bold"/>
              </a:rPr>
              <a:t>Has money working for him/her.</a:t>
            </a:r>
          </a:p>
          <a:p>
            <a:pPr algn="l">
              <a:lnSpc>
                <a:spcPts val="2651"/>
              </a:lnSpc>
            </a:pPr>
            <a:r>
              <a:rPr lang="en-US" sz="2599" dirty="0">
                <a:solidFill>
                  <a:srgbClr val="000000"/>
                </a:solidFill>
                <a:latin typeface="Helvetica"/>
              </a:rPr>
              <a:t>Enjoys freedom and has the opportunity to achieve their dreams.</a:t>
            </a:r>
          </a:p>
        </p:txBody>
      </p:sp>
      <p:sp>
        <p:nvSpPr>
          <p:cNvPr id="20" name="TextBox 20"/>
          <p:cNvSpPr txBox="1"/>
          <p:nvPr/>
        </p:nvSpPr>
        <p:spPr>
          <a:xfrm>
            <a:off x="1529706" y="5960669"/>
            <a:ext cx="6857624" cy="1956810"/>
          </a:xfrm>
          <a:prstGeom prst="rect">
            <a:avLst/>
          </a:prstGeom>
        </p:spPr>
        <p:txBody>
          <a:bodyPr lIns="0" tIns="0" rIns="0" bIns="0" rtlCol="0" anchor="t">
            <a:spAutoFit/>
          </a:bodyPr>
          <a:lstStyle/>
          <a:p>
            <a:pPr algn="l">
              <a:lnSpc>
                <a:spcPts val="3672"/>
              </a:lnSpc>
            </a:pPr>
            <a:r>
              <a:rPr lang="en-US" sz="3600" u="sng">
                <a:solidFill>
                  <a:srgbClr val="000000"/>
                </a:solidFill>
                <a:latin typeface="Helvetica Bold"/>
              </a:rPr>
              <a:t>SELF-EMPLOYED </a:t>
            </a:r>
          </a:p>
          <a:p>
            <a:pPr algn="l">
              <a:lnSpc>
                <a:spcPts val="3672"/>
              </a:lnSpc>
            </a:pPr>
            <a:r>
              <a:rPr lang="en-US" sz="3600" u="sng">
                <a:solidFill>
                  <a:srgbClr val="000000"/>
                </a:solidFill>
                <a:latin typeface="Helvetica Bold"/>
              </a:rPr>
              <a:t>(AMBASSADOR/AGENT)</a:t>
            </a:r>
          </a:p>
          <a:p>
            <a:pPr algn="l">
              <a:lnSpc>
                <a:spcPts val="2651"/>
              </a:lnSpc>
            </a:pPr>
            <a:r>
              <a:rPr lang="en-US" sz="2599">
                <a:solidFill>
                  <a:srgbClr val="000000"/>
                </a:solidFill>
                <a:latin typeface="Helvetica Bold"/>
              </a:rPr>
              <a:t>Owns a job.</a:t>
            </a:r>
          </a:p>
          <a:p>
            <a:pPr algn="l">
              <a:lnSpc>
                <a:spcPts val="2651"/>
              </a:lnSpc>
            </a:pPr>
            <a:r>
              <a:rPr lang="en-US" sz="2599">
                <a:solidFill>
                  <a:srgbClr val="000000"/>
                </a:solidFill>
                <a:latin typeface="Helvetica"/>
              </a:rPr>
              <a:t>Dentist, doctor, lawyer, hair stylist, </a:t>
            </a:r>
          </a:p>
          <a:p>
            <a:pPr algn="l">
              <a:lnSpc>
                <a:spcPts val="2651"/>
              </a:lnSpc>
            </a:pPr>
            <a:r>
              <a:rPr lang="en-US" sz="2599">
                <a:solidFill>
                  <a:srgbClr val="000000"/>
                </a:solidFill>
                <a:latin typeface="Helvetica"/>
              </a:rPr>
              <a:t>real estate agent, salesperson.</a:t>
            </a:r>
          </a:p>
        </p:txBody>
      </p:sp>
      <p:sp>
        <p:nvSpPr>
          <p:cNvPr id="21" name="TextBox 21"/>
          <p:cNvSpPr txBox="1"/>
          <p:nvPr/>
        </p:nvSpPr>
        <p:spPr>
          <a:xfrm>
            <a:off x="1685372" y="3490591"/>
            <a:ext cx="6701958" cy="1477153"/>
          </a:xfrm>
          <a:prstGeom prst="rect">
            <a:avLst/>
          </a:prstGeom>
        </p:spPr>
        <p:txBody>
          <a:bodyPr lIns="0" tIns="0" rIns="0" bIns="0" rtlCol="0" anchor="t">
            <a:spAutoFit/>
          </a:bodyPr>
          <a:lstStyle/>
          <a:p>
            <a:pPr algn="l">
              <a:lnSpc>
                <a:spcPts val="3672"/>
              </a:lnSpc>
            </a:pPr>
            <a:r>
              <a:rPr lang="en-US" sz="3600" u="sng" dirty="0">
                <a:solidFill>
                  <a:srgbClr val="000000"/>
                </a:solidFill>
                <a:latin typeface="Helvetica Bold"/>
              </a:rPr>
              <a:t>EMPLOYEE</a:t>
            </a:r>
          </a:p>
          <a:p>
            <a:pPr algn="l">
              <a:lnSpc>
                <a:spcPts val="2651"/>
              </a:lnSpc>
            </a:pPr>
            <a:r>
              <a:rPr lang="en-US" sz="2599" dirty="0">
                <a:solidFill>
                  <a:srgbClr val="000000"/>
                </a:solidFill>
                <a:latin typeface="Helvetica Bold"/>
              </a:rPr>
              <a:t>Has a job.</a:t>
            </a:r>
          </a:p>
          <a:p>
            <a:pPr algn="l">
              <a:lnSpc>
                <a:spcPts val="2651"/>
              </a:lnSpc>
            </a:pPr>
            <a:r>
              <a:rPr lang="en-US" sz="2599" dirty="0">
                <a:solidFill>
                  <a:srgbClr val="000000"/>
                </a:solidFill>
                <a:latin typeface="Helvetica"/>
              </a:rPr>
              <a:t>Income based on position, not the person.</a:t>
            </a:r>
          </a:p>
        </p:txBody>
      </p:sp>
      <p:sp>
        <p:nvSpPr>
          <p:cNvPr id="22" name="TextBox 22"/>
          <p:cNvSpPr txBox="1"/>
          <p:nvPr/>
        </p:nvSpPr>
        <p:spPr>
          <a:xfrm>
            <a:off x="91440" y="9777310"/>
            <a:ext cx="4084320" cy="456248"/>
          </a:xfrm>
          <a:prstGeom prst="rect">
            <a:avLst/>
          </a:prstGeom>
        </p:spPr>
        <p:txBody>
          <a:bodyPr lIns="0" tIns="0" rIns="0" bIns="0" rtlCol="0" anchor="t">
            <a:spAutoFit/>
          </a:bodyPr>
          <a:lstStyle/>
          <a:p>
            <a:pPr algn="l">
              <a:lnSpc>
                <a:spcPts val="2399"/>
              </a:lnSpc>
            </a:pPr>
            <a:r>
              <a:rPr lang="en-US" sz="1999" spc="-102">
                <a:solidFill>
                  <a:srgbClr val="A6A6A6"/>
                </a:solidFill>
                <a:latin typeface="Open Sans"/>
              </a:rPr>
              <a:t>4</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TotalTime>
  <Words>1775</Words>
  <Application>Microsoft Office PowerPoint</Application>
  <PresentationFormat>Custom</PresentationFormat>
  <Paragraphs>236</Paragraphs>
  <Slides>12</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Calibri</vt:lpstr>
      <vt:lpstr>Archivo Black</vt:lpstr>
      <vt:lpstr>Trocchi</vt:lpstr>
      <vt:lpstr>Helvetica</vt:lpstr>
      <vt:lpstr>Arial Narrow</vt:lpstr>
      <vt:lpstr>Helvetica Bold</vt:lpstr>
      <vt:lpstr>Open Sans</vt:lpstr>
      <vt:lpstr>Arial</vt:lpstr>
      <vt:lpstr>MS PGothic</vt:lpstr>
      <vt:lpstr>Helvetica Light</vt:lpstr>
      <vt:lpstr>Open Sans Bold</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 WHAT MATTERS IN LIFE</dc:title>
  <dc:creator>Coach Chelly Toler</dc:creator>
  <cp:lastModifiedBy>Coach Chelly Toler</cp:lastModifiedBy>
  <cp:revision>4</cp:revision>
  <dcterms:created xsi:type="dcterms:W3CDTF">2006-08-16T00:00:00Z</dcterms:created>
  <dcterms:modified xsi:type="dcterms:W3CDTF">2025-05-03T01:24:27Z</dcterms:modified>
  <dc:identifier>DAFvDUYkuic</dc:identifier>
</cp:coreProperties>
</file>