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496" r:id="rId6"/>
    <p:sldId id="713" r:id="rId7"/>
    <p:sldId id="262" r:id="rId8"/>
    <p:sldId id="510" r:id="rId9"/>
    <p:sldId id="511" r:id="rId10"/>
    <p:sldId id="265" r:id="rId11"/>
    <p:sldId id="266" r:id="rId12"/>
    <p:sldId id="268" r:id="rId13"/>
    <p:sldId id="269" r:id="rId14"/>
    <p:sldId id="270" r:id="rId15"/>
    <p:sldId id="271" r:id="rId16"/>
  </p:sldIdLst>
  <p:sldSz cx="18288000" cy="10287000"/>
  <p:notesSz cx="6858000" cy="9144000"/>
  <p:embeddedFontLst>
    <p:embeddedFont>
      <p:font typeface="Arial Narrow" panose="020B0606020202030204" pitchFamily="34" charset="0"/>
      <p:regular r:id="rId18"/>
      <p:bold r:id="rId19"/>
      <p:italic r:id="rId20"/>
      <p:boldItalic r:id="rId21"/>
    </p:embeddedFont>
    <p:embeddedFont>
      <p:font typeface="Calibri (MS)" panose="020B0604020202020204" charset="0"/>
      <p:regular r:id="rId22"/>
    </p:embeddedFont>
    <p:embeddedFont>
      <p:font typeface="Helvetica" panose="020B0604020202020204" pitchFamily="34" charset="0"/>
      <p:regular r:id="rId23"/>
      <p:bold r:id="rId24"/>
      <p:italic r:id="rId25"/>
      <p:boldItalic r:id="rId26"/>
    </p:embeddedFont>
    <p:embeddedFont>
      <p:font typeface="Helvetica Bold" panose="020B0604020202020204" charset="0"/>
      <p:regular r:id="rId27"/>
    </p:embeddedFont>
    <p:embeddedFont>
      <p:font typeface="Helvetica Bold Italics" panose="020B0604020202020204" charset="0"/>
      <p:regular r:id="rId28"/>
    </p:embeddedFont>
    <p:embeddedFont>
      <p:font typeface="Open Sans" panose="020B0606030504020204" pitchFamily="34" charset="0"/>
      <p:regular r:id="rId29"/>
      <p:bold r:id="rId30"/>
      <p:italic r:id="rId31"/>
      <p:boldItalic r:id="rId32"/>
    </p:embeddedFont>
    <p:embeddedFont>
      <p:font typeface="Trebuchet MS" panose="020B0603020202020204" pitchFamily="34" charset="0"/>
      <p:regular r:id="rId33"/>
      <p:bold r:id="rId34"/>
      <p:italic r:id="rId35"/>
      <p:boldItalic r:id="rId36"/>
    </p:embeddedFont>
    <p:embeddedFont>
      <p:font typeface="Trebuchet MS Bold" panose="020B0703020202020204" pitchFamily="34" charset="0"/>
      <p:regular r:id="rId37"/>
      <p:bold r:id="rId38"/>
    </p:embeddedFont>
    <p:embeddedFont>
      <p:font typeface="TT Rounds Condensed" panose="020B0604020202020204" charset="0"/>
      <p:regular r:id="rId39"/>
    </p:embeddedFont>
    <p:embeddedFont>
      <p:font typeface="TT Rounds Condensed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77251F-E243-4CDF-A87A-4F300BC7E8A3}" v="8" dt="2026-01-01T04:50:51.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348" y="26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microsoft.com/office/2015/10/relationships/revisionInfo" Target="revisionInfo.xml"/><Relationship Id="rId20" Type="http://schemas.openxmlformats.org/officeDocument/2006/relationships/font" Target="fonts/font3.fntdata"/><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BD6E6E84-2B44-41B9-A3B4-9F00FD8C1E04}"/>
    <pc:docChg chg="custSel addSld delSld modSld sldOrd">
      <pc:chgData name="Coach Chelly Toler" userId="bd7113ebc7aaf60b" providerId="LiveId" clId="{BD6E6E84-2B44-41B9-A3B4-9F00FD8C1E04}" dt="2026-01-01T04:51:38.394" v="735" actId="2696"/>
      <pc:docMkLst>
        <pc:docMk/>
      </pc:docMkLst>
      <pc:sldChg chg="addSp delSp modSp mod">
        <pc:chgData name="Coach Chelly Toler" userId="bd7113ebc7aaf60b" providerId="LiveId" clId="{BD6E6E84-2B44-41B9-A3B4-9F00FD8C1E04}" dt="2025-12-23T21:54:40.905" v="264" actId="14100"/>
        <pc:sldMkLst>
          <pc:docMk/>
          <pc:sldMk cId="0" sldId="259"/>
        </pc:sldMkLst>
        <pc:spChg chg="mod">
          <ac:chgData name="Coach Chelly Toler" userId="bd7113ebc7aaf60b" providerId="LiveId" clId="{BD6E6E84-2B44-41B9-A3B4-9F00FD8C1E04}" dt="2025-12-08T16:00:34.643" v="191" actId="1076"/>
          <ac:spMkLst>
            <pc:docMk/>
            <pc:sldMk cId="0" sldId="259"/>
            <ac:spMk id="32" creationId="{00000000-0000-0000-0000-000000000000}"/>
          </ac:spMkLst>
        </pc:spChg>
        <pc:spChg chg="mod">
          <ac:chgData name="Coach Chelly Toler" userId="bd7113ebc7aaf60b" providerId="LiveId" clId="{BD6E6E84-2B44-41B9-A3B4-9F00FD8C1E04}" dt="2025-12-08T16:00:54.770" v="194" actId="1076"/>
          <ac:spMkLst>
            <pc:docMk/>
            <pc:sldMk cId="0" sldId="259"/>
            <ac:spMk id="39" creationId="{00000000-0000-0000-0000-000000000000}"/>
          </ac:spMkLst>
        </pc:spChg>
        <pc:grpChg chg="mod">
          <ac:chgData name="Coach Chelly Toler" userId="bd7113ebc7aaf60b" providerId="LiveId" clId="{BD6E6E84-2B44-41B9-A3B4-9F00FD8C1E04}" dt="2025-12-15T00:23:47.412" v="227" actId="1076"/>
          <ac:grpSpMkLst>
            <pc:docMk/>
            <pc:sldMk cId="0" sldId="259"/>
            <ac:grpSpMk id="2" creationId="{00000000-0000-0000-0000-000000000000}"/>
          </ac:grpSpMkLst>
        </pc:grpChg>
        <pc:grpChg chg="mod">
          <ac:chgData name="Coach Chelly Toler" userId="bd7113ebc7aaf60b" providerId="LiveId" clId="{BD6E6E84-2B44-41B9-A3B4-9F00FD8C1E04}" dt="2025-12-23T21:54:40.905" v="264" actId="14100"/>
          <ac:grpSpMkLst>
            <pc:docMk/>
            <pc:sldMk cId="0" sldId="259"/>
            <ac:grpSpMk id="9" creationId="{00000000-0000-0000-0000-000000000000}"/>
          </ac:grpSpMkLst>
        </pc:grpChg>
        <pc:grpChg chg="mod">
          <ac:chgData name="Coach Chelly Toler" userId="bd7113ebc7aaf60b" providerId="LiveId" clId="{BD6E6E84-2B44-41B9-A3B4-9F00FD8C1E04}" dt="2025-12-08T16:00:38.562" v="192" actId="1076"/>
          <ac:grpSpMkLst>
            <pc:docMk/>
            <pc:sldMk cId="0" sldId="259"/>
            <ac:grpSpMk id="17" creationId="{00000000-0000-0000-0000-000000000000}"/>
          </ac:grpSpMkLst>
        </pc:grpChg>
        <pc:grpChg chg="mod">
          <ac:chgData name="Coach Chelly Toler" userId="bd7113ebc7aaf60b" providerId="LiveId" clId="{BD6E6E84-2B44-41B9-A3B4-9F00FD8C1E04}" dt="2025-12-08T16:00:19.729" v="189" actId="1076"/>
          <ac:grpSpMkLst>
            <pc:docMk/>
            <pc:sldMk cId="0" sldId="259"/>
            <ac:grpSpMk id="21" creationId="{00000000-0000-0000-0000-000000000000}"/>
          </ac:grpSpMkLst>
        </pc:grpChg>
        <pc:grpChg chg="mod">
          <ac:chgData name="Coach Chelly Toler" userId="bd7113ebc7aaf60b" providerId="LiveId" clId="{BD6E6E84-2B44-41B9-A3B4-9F00FD8C1E04}" dt="2025-12-15T00:23:33.207" v="226" actId="1076"/>
          <ac:grpSpMkLst>
            <pc:docMk/>
            <pc:sldMk cId="0" sldId="259"/>
            <ac:grpSpMk id="24" creationId="{00000000-0000-0000-0000-000000000000}"/>
          </ac:grpSpMkLst>
        </pc:grpChg>
      </pc:sldChg>
      <pc:sldChg chg="del">
        <pc:chgData name="Coach Chelly Toler" userId="bd7113ebc7aaf60b" providerId="LiveId" clId="{BD6E6E84-2B44-41B9-A3B4-9F00FD8C1E04}" dt="2026-01-01T04:51:38.394" v="735" actId="2696"/>
        <pc:sldMkLst>
          <pc:docMk/>
          <pc:sldMk cId="0" sldId="261"/>
        </pc:sldMkLst>
      </pc:sldChg>
      <pc:sldChg chg="addSp modSp mod ord modNotes">
        <pc:chgData name="Coach Chelly Toler" userId="bd7113ebc7aaf60b" providerId="LiveId" clId="{BD6E6E84-2B44-41B9-A3B4-9F00FD8C1E04}" dt="2026-01-01T02:44:35.693" v="679" actId="20577"/>
        <pc:sldMkLst>
          <pc:docMk/>
          <pc:sldMk cId="0" sldId="265"/>
        </pc:sldMkLst>
        <pc:spChg chg="mod">
          <ac:chgData name="Coach Chelly Toler" userId="bd7113ebc7aaf60b" providerId="LiveId" clId="{BD6E6E84-2B44-41B9-A3B4-9F00FD8C1E04}" dt="2026-01-01T02:44:35.693" v="679" actId="20577"/>
          <ac:spMkLst>
            <pc:docMk/>
            <pc:sldMk cId="0" sldId="265"/>
            <ac:spMk id="8" creationId="{00000000-0000-0000-0000-000000000000}"/>
          </ac:spMkLst>
        </pc:spChg>
        <pc:spChg chg="mod">
          <ac:chgData name="Coach Chelly Toler" userId="bd7113ebc7aaf60b" providerId="LiveId" clId="{BD6E6E84-2B44-41B9-A3B4-9F00FD8C1E04}" dt="2026-01-01T02:43:53.036" v="676" actId="1076"/>
          <ac:spMkLst>
            <pc:docMk/>
            <pc:sldMk cId="0" sldId="265"/>
            <ac:spMk id="26" creationId="{00000000-0000-0000-0000-000000000000}"/>
          </ac:spMkLst>
        </pc:spChg>
        <pc:spChg chg="mod">
          <ac:chgData name="Coach Chelly Toler" userId="bd7113ebc7aaf60b" providerId="LiveId" clId="{BD6E6E84-2B44-41B9-A3B4-9F00FD8C1E04}" dt="2026-01-01T02:44:13.699" v="677" actId="1076"/>
          <ac:spMkLst>
            <pc:docMk/>
            <pc:sldMk cId="0" sldId="265"/>
            <ac:spMk id="32" creationId="{00000000-0000-0000-0000-000000000000}"/>
          </ac:spMkLst>
        </pc:spChg>
        <pc:spChg chg="mod">
          <ac:chgData name="Coach Chelly Toler" userId="bd7113ebc7aaf60b" providerId="LiveId" clId="{BD6E6E84-2B44-41B9-A3B4-9F00FD8C1E04}" dt="2026-01-01T02:41:12.331" v="666" actId="1076"/>
          <ac:spMkLst>
            <pc:docMk/>
            <pc:sldMk cId="0" sldId="265"/>
            <ac:spMk id="36" creationId="{00000000-0000-0000-0000-000000000000}"/>
          </ac:spMkLst>
        </pc:spChg>
        <pc:spChg chg="mod">
          <ac:chgData name="Coach Chelly Toler" userId="bd7113ebc7aaf60b" providerId="LiveId" clId="{BD6E6E84-2B44-41B9-A3B4-9F00FD8C1E04}" dt="2026-01-01T02:41:29.120" v="667" actId="1076"/>
          <ac:spMkLst>
            <pc:docMk/>
            <pc:sldMk cId="0" sldId="265"/>
            <ac:spMk id="41" creationId="{00000000-0000-0000-0000-000000000000}"/>
          </ac:spMkLst>
        </pc:spChg>
        <pc:spChg chg="mod">
          <ac:chgData name="Coach Chelly Toler" userId="bd7113ebc7aaf60b" providerId="LiveId" clId="{BD6E6E84-2B44-41B9-A3B4-9F00FD8C1E04}" dt="2026-01-01T02:43:34.251" v="674" actId="1076"/>
          <ac:spMkLst>
            <pc:docMk/>
            <pc:sldMk cId="0" sldId="265"/>
            <ac:spMk id="49" creationId="{00000000-0000-0000-0000-000000000000}"/>
          </ac:spMkLst>
        </pc:spChg>
        <pc:spChg chg="mod">
          <ac:chgData name="Coach Chelly Toler" userId="bd7113ebc7aaf60b" providerId="LiveId" clId="{BD6E6E84-2B44-41B9-A3B4-9F00FD8C1E04}" dt="2026-01-01T02:43:43.368" v="675" actId="1076"/>
          <ac:spMkLst>
            <pc:docMk/>
            <pc:sldMk cId="0" sldId="265"/>
            <ac:spMk id="50" creationId="{00000000-0000-0000-0000-000000000000}"/>
          </ac:spMkLst>
        </pc:spChg>
        <pc:spChg chg="mod">
          <ac:chgData name="Coach Chelly Toler" userId="bd7113ebc7aaf60b" providerId="LiveId" clId="{BD6E6E84-2B44-41B9-A3B4-9F00FD8C1E04}" dt="2026-01-01T02:43:25.454" v="673" actId="1076"/>
          <ac:spMkLst>
            <pc:docMk/>
            <pc:sldMk cId="0" sldId="265"/>
            <ac:spMk id="60" creationId="{00000000-0000-0000-0000-000000000000}"/>
          </ac:spMkLst>
        </pc:spChg>
        <pc:spChg chg="add mod">
          <ac:chgData name="Coach Chelly Toler" userId="bd7113ebc7aaf60b" providerId="LiveId" clId="{BD6E6E84-2B44-41B9-A3B4-9F00FD8C1E04}" dt="2026-01-01T02:42:17.263" v="671" actId="255"/>
          <ac:spMkLst>
            <pc:docMk/>
            <pc:sldMk cId="0" sldId="265"/>
            <ac:spMk id="64" creationId="{0CE25958-072B-D9AE-52F5-3418C9702218}"/>
          </ac:spMkLst>
        </pc:spChg>
      </pc:sldChg>
      <pc:sldChg chg="addSp delSp modSp mod">
        <pc:chgData name="Coach Chelly Toler" userId="bd7113ebc7aaf60b" providerId="LiveId" clId="{BD6E6E84-2B44-41B9-A3B4-9F00FD8C1E04}" dt="2025-12-05T23:55:57.476" v="188" actId="14100"/>
        <pc:sldMkLst>
          <pc:docMk/>
          <pc:sldMk cId="0" sldId="266"/>
        </pc:sldMkLst>
        <pc:spChg chg="mod">
          <ac:chgData name="Coach Chelly Toler" userId="bd7113ebc7aaf60b" providerId="LiveId" clId="{BD6E6E84-2B44-41B9-A3B4-9F00FD8C1E04}" dt="2025-12-05T23:47:09.416" v="96" actId="14100"/>
          <ac:spMkLst>
            <pc:docMk/>
            <pc:sldMk cId="0" sldId="266"/>
            <ac:spMk id="3" creationId="{00000000-0000-0000-0000-000000000000}"/>
          </ac:spMkLst>
        </pc:spChg>
        <pc:spChg chg="mod">
          <ac:chgData name="Coach Chelly Toler" userId="bd7113ebc7aaf60b" providerId="LiveId" clId="{BD6E6E84-2B44-41B9-A3B4-9F00FD8C1E04}" dt="2025-12-05T23:49:16.336" v="120" actId="1076"/>
          <ac:spMkLst>
            <pc:docMk/>
            <pc:sldMk cId="0" sldId="266"/>
            <ac:spMk id="15" creationId="{00000000-0000-0000-0000-000000000000}"/>
          </ac:spMkLst>
        </pc:spChg>
        <pc:grpChg chg="mod">
          <ac:chgData name="Coach Chelly Toler" userId="bd7113ebc7aaf60b" providerId="LiveId" clId="{BD6E6E84-2B44-41B9-A3B4-9F00FD8C1E04}" dt="2025-12-05T23:47:00.594" v="94" actId="1076"/>
          <ac:grpSpMkLst>
            <pc:docMk/>
            <pc:sldMk cId="0" sldId="266"/>
            <ac:grpSpMk id="6" creationId="{00000000-0000-0000-0000-000000000000}"/>
          </ac:grpSpMkLst>
        </pc:grpChg>
        <pc:grpChg chg="mod">
          <ac:chgData name="Coach Chelly Toler" userId="bd7113ebc7aaf60b" providerId="LiveId" clId="{BD6E6E84-2B44-41B9-A3B4-9F00FD8C1E04}" dt="2025-12-05T23:47:15.608" v="98" actId="1076"/>
          <ac:grpSpMkLst>
            <pc:docMk/>
            <pc:sldMk cId="0" sldId="266"/>
            <ac:grpSpMk id="8" creationId="{00000000-0000-0000-0000-000000000000}"/>
          </ac:grpSpMkLst>
        </pc:grpChg>
        <pc:picChg chg="add mod">
          <ac:chgData name="Coach Chelly Toler" userId="bd7113ebc7aaf60b" providerId="LiveId" clId="{BD6E6E84-2B44-41B9-A3B4-9F00FD8C1E04}" dt="2025-12-05T23:55:57.476" v="188" actId="14100"/>
          <ac:picMkLst>
            <pc:docMk/>
            <pc:sldMk cId="0" sldId="266"/>
            <ac:picMk id="18" creationId="{1F4B1C31-D54C-1D24-5206-349F59C6A991}"/>
          </ac:picMkLst>
        </pc:picChg>
      </pc:sldChg>
      <pc:sldChg chg="del mod modShow">
        <pc:chgData name="Coach Chelly Toler" userId="bd7113ebc7aaf60b" providerId="LiveId" clId="{BD6E6E84-2B44-41B9-A3B4-9F00FD8C1E04}" dt="2026-01-01T02:16:10.246" v="610" actId="2696"/>
        <pc:sldMkLst>
          <pc:docMk/>
          <pc:sldMk cId="0" sldId="267"/>
        </pc:sldMkLst>
      </pc:sldChg>
      <pc:sldChg chg="modSp mod">
        <pc:chgData name="Coach Chelly Toler" userId="bd7113ebc7aaf60b" providerId="LiveId" clId="{BD6E6E84-2B44-41B9-A3B4-9F00FD8C1E04}" dt="2026-01-01T02:47:42.167" v="682" actId="2711"/>
        <pc:sldMkLst>
          <pc:docMk/>
          <pc:sldMk cId="0" sldId="268"/>
        </pc:sldMkLst>
        <pc:spChg chg="mod">
          <ac:chgData name="Coach Chelly Toler" userId="bd7113ebc7aaf60b" providerId="LiveId" clId="{BD6E6E84-2B44-41B9-A3B4-9F00FD8C1E04}" dt="2025-12-05T23:49:49.998" v="123" actId="14100"/>
          <ac:spMkLst>
            <pc:docMk/>
            <pc:sldMk cId="0" sldId="268"/>
            <ac:spMk id="2" creationId="{00000000-0000-0000-0000-000000000000}"/>
          </ac:spMkLst>
        </pc:spChg>
        <pc:spChg chg="mod">
          <ac:chgData name="Coach Chelly Toler" userId="bd7113ebc7aaf60b" providerId="LiveId" clId="{BD6E6E84-2B44-41B9-A3B4-9F00FD8C1E04}" dt="2025-12-12T00:31:25.386" v="223" actId="2711"/>
          <ac:spMkLst>
            <pc:docMk/>
            <pc:sldMk cId="0" sldId="268"/>
            <ac:spMk id="13" creationId="{00000000-0000-0000-0000-000000000000}"/>
          </ac:spMkLst>
        </pc:spChg>
        <pc:spChg chg="mod">
          <ac:chgData name="Coach Chelly Toler" userId="bd7113ebc7aaf60b" providerId="LiveId" clId="{BD6E6E84-2B44-41B9-A3B4-9F00FD8C1E04}" dt="2025-12-12T00:31:36.760" v="225" actId="2711"/>
          <ac:spMkLst>
            <pc:docMk/>
            <pc:sldMk cId="0" sldId="268"/>
            <ac:spMk id="14" creationId="{00000000-0000-0000-0000-000000000000}"/>
          </ac:spMkLst>
        </pc:spChg>
        <pc:spChg chg="mod">
          <ac:chgData name="Coach Chelly Toler" userId="bd7113ebc7aaf60b" providerId="LiveId" clId="{BD6E6E84-2B44-41B9-A3B4-9F00FD8C1E04}" dt="2026-01-01T02:47:42.167" v="682" actId="2711"/>
          <ac:spMkLst>
            <pc:docMk/>
            <pc:sldMk cId="0" sldId="268"/>
            <ac:spMk id="15" creationId="{00000000-0000-0000-0000-000000000000}"/>
          </ac:spMkLst>
        </pc:spChg>
        <pc:grpChg chg="mod">
          <ac:chgData name="Coach Chelly Toler" userId="bd7113ebc7aaf60b" providerId="LiveId" clId="{BD6E6E84-2B44-41B9-A3B4-9F00FD8C1E04}" dt="2025-12-05T23:49:34.649" v="121" actId="1076"/>
          <ac:grpSpMkLst>
            <pc:docMk/>
            <pc:sldMk cId="0" sldId="268"/>
            <ac:grpSpMk id="7" creationId="{00000000-0000-0000-0000-000000000000}"/>
          </ac:grpSpMkLst>
        </pc:grpChg>
        <pc:graphicFrameChg chg="mod modGraphic">
          <ac:chgData name="Coach Chelly Toler" userId="bd7113ebc7aaf60b" providerId="LiveId" clId="{BD6E6E84-2B44-41B9-A3B4-9F00FD8C1E04}" dt="2025-12-08T16:02:14.801" v="199" actId="14734"/>
          <ac:graphicFrameMkLst>
            <pc:docMk/>
            <pc:sldMk cId="0" sldId="268"/>
            <ac:graphicFrameMk id="9" creationId="{00000000-0000-0000-0000-000000000000}"/>
          </ac:graphicFrameMkLst>
        </pc:graphicFrameChg>
      </pc:sldChg>
      <pc:sldChg chg="modSp mod">
        <pc:chgData name="Coach Chelly Toler" userId="bd7113ebc7aaf60b" providerId="LiveId" clId="{BD6E6E84-2B44-41B9-A3B4-9F00FD8C1E04}" dt="2026-01-01T02:26:48.523" v="665" actId="14100"/>
        <pc:sldMkLst>
          <pc:docMk/>
          <pc:sldMk cId="0" sldId="269"/>
        </pc:sldMkLst>
        <pc:spChg chg="mod">
          <ac:chgData name="Coach Chelly Toler" userId="bd7113ebc7aaf60b" providerId="LiveId" clId="{BD6E6E84-2B44-41B9-A3B4-9F00FD8C1E04}" dt="2025-12-12T00:31:09.665" v="222" actId="2711"/>
          <ac:spMkLst>
            <pc:docMk/>
            <pc:sldMk cId="0" sldId="269"/>
            <ac:spMk id="78" creationId="{00000000-0000-0000-0000-000000000000}"/>
          </ac:spMkLst>
        </pc:spChg>
        <pc:grpChg chg="mod">
          <ac:chgData name="Coach Chelly Toler" userId="bd7113ebc7aaf60b" providerId="LiveId" clId="{BD6E6E84-2B44-41B9-A3B4-9F00FD8C1E04}" dt="2026-01-01T02:26:48.523" v="665" actId="14100"/>
          <ac:grpSpMkLst>
            <pc:docMk/>
            <pc:sldMk cId="0" sldId="269"/>
            <ac:grpSpMk id="4" creationId="{00000000-0000-0000-0000-000000000000}"/>
          </ac:grpSpMkLst>
        </pc:grpChg>
        <pc:grpChg chg="mod">
          <ac:chgData name="Coach Chelly Toler" userId="bd7113ebc7aaf60b" providerId="LiveId" clId="{BD6E6E84-2B44-41B9-A3B4-9F00FD8C1E04}" dt="2026-01-01T02:25:36.213" v="660" actId="1076"/>
          <ac:grpSpMkLst>
            <pc:docMk/>
            <pc:sldMk cId="0" sldId="269"/>
            <ac:grpSpMk id="29" creationId="{00000000-0000-0000-0000-000000000000}"/>
          </ac:grpSpMkLst>
        </pc:grpChg>
        <pc:grpChg chg="mod">
          <ac:chgData name="Coach Chelly Toler" userId="bd7113ebc7aaf60b" providerId="LiveId" clId="{BD6E6E84-2B44-41B9-A3B4-9F00FD8C1E04}" dt="2026-01-01T02:25:44.289" v="661" actId="1076"/>
          <ac:grpSpMkLst>
            <pc:docMk/>
            <pc:sldMk cId="0" sldId="269"/>
            <ac:grpSpMk id="41" creationId="{00000000-0000-0000-0000-000000000000}"/>
          </ac:grpSpMkLst>
        </pc:grpChg>
        <pc:grpChg chg="mod">
          <ac:chgData name="Coach Chelly Toler" userId="bd7113ebc7aaf60b" providerId="LiveId" clId="{BD6E6E84-2B44-41B9-A3B4-9F00FD8C1E04}" dt="2026-01-01T02:26:36.337" v="664" actId="1076"/>
          <ac:grpSpMkLst>
            <pc:docMk/>
            <pc:sldMk cId="0" sldId="269"/>
            <ac:grpSpMk id="60" creationId="{00000000-0000-0000-0000-000000000000}"/>
          </ac:grpSpMkLst>
        </pc:grpChg>
        <pc:grpChg chg="mod">
          <ac:chgData name="Coach Chelly Toler" userId="bd7113ebc7aaf60b" providerId="LiveId" clId="{BD6E6E84-2B44-41B9-A3B4-9F00FD8C1E04}" dt="2026-01-01T02:26:16.904" v="663" actId="14100"/>
          <ac:grpSpMkLst>
            <pc:docMk/>
            <pc:sldMk cId="0" sldId="269"/>
            <ac:grpSpMk id="62" creationId="{00000000-0000-0000-0000-000000000000}"/>
          </ac:grpSpMkLst>
        </pc:grpChg>
        <pc:grpChg chg="mod">
          <ac:chgData name="Coach Chelly Toler" userId="bd7113ebc7aaf60b" providerId="LiveId" clId="{BD6E6E84-2B44-41B9-A3B4-9F00FD8C1E04}" dt="2026-01-01T02:26:10.803" v="662" actId="14100"/>
          <ac:grpSpMkLst>
            <pc:docMk/>
            <pc:sldMk cId="0" sldId="269"/>
            <ac:grpSpMk id="74" creationId="{00000000-0000-0000-0000-000000000000}"/>
          </ac:grpSpMkLst>
        </pc:grpChg>
      </pc:sldChg>
      <pc:sldChg chg="addSp delSp modSp mod">
        <pc:chgData name="Coach Chelly Toler" userId="bd7113ebc7aaf60b" providerId="LiveId" clId="{BD6E6E84-2B44-41B9-A3B4-9F00FD8C1E04}" dt="2026-01-01T02:21:09.709" v="642" actId="1076"/>
        <pc:sldMkLst>
          <pc:docMk/>
          <pc:sldMk cId="0" sldId="270"/>
        </pc:sldMkLst>
        <pc:spChg chg="mod">
          <ac:chgData name="Coach Chelly Toler" userId="bd7113ebc7aaf60b" providerId="LiveId" clId="{BD6E6E84-2B44-41B9-A3B4-9F00FD8C1E04}" dt="2026-01-01T02:20:13.995" v="635" actId="1076"/>
          <ac:spMkLst>
            <pc:docMk/>
            <pc:sldMk cId="0" sldId="270"/>
            <ac:spMk id="2" creationId="{00000000-0000-0000-0000-000000000000}"/>
          </ac:spMkLst>
        </pc:spChg>
        <pc:spChg chg="mod">
          <ac:chgData name="Coach Chelly Toler" userId="bd7113ebc7aaf60b" providerId="LiveId" clId="{BD6E6E84-2B44-41B9-A3B4-9F00FD8C1E04}" dt="2025-12-05T23:55:41.355" v="186" actId="1076"/>
          <ac:spMkLst>
            <pc:docMk/>
            <pc:sldMk cId="0" sldId="270"/>
            <ac:spMk id="26" creationId="{00000000-0000-0000-0000-000000000000}"/>
          </ac:spMkLst>
        </pc:spChg>
        <pc:spChg chg="mod">
          <ac:chgData name="Coach Chelly Toler" userId="bd7113ebc7aaf60b" providerId="LiveId" clId="{BD6E6E84-2B44-41B9-A3B4-9F00FD8C1E04}" dt="2026-01-01T02:17:38.408" v="618" actId="207"/>
          <ac:spMkLst>
            <pc:docMk/>
            <pc:sldMk cId="0" sldId="270"/>
            <ac:spMk id="31" creationId="{00000000-0000-0000-0000-000000000000}"/>
          </ac:spMkLst>
        </pc:spChg>
        <pc:spChg chg="mod">
          <ac:chgData name="Coach Chelly Toler" userId="bd7113ebc7aaf60b" providerId="LiveId" clId="{BD6E6E84-2B44-41B9-A3B4-9F00FD8C1E04}" dt="2026-01-01T02:17:31.858" v="617" actId="207"/>
          <ac:spMkLst>
            <pc:docMk/>
            <pc:sldMk cId="0" sldId="270"/>
            <ac:spMk id="32" creationId="{00000000-0000-0000-0000-000000000000}"/>
          </ac:spMkLst>
        </pc:spChg>
        <pc:spChg chg="mod">
          <ac:chgData name="Coach Chelly Toler" userId="bd7113ebc7aaf60b" providerId="LiveId" clId="{BD6E6E84-2B44-41B9-A3B4-9F00FD8C1E04}" dt="2026-01-01T02:17:55.015" v="620" actId="1076"/>
          <ac:spMkLst>
            <pc:docMk/>
            <pc:sldMk cId="0" sldId="270"/>
            <ac:spMk id="33" creationId="{00000000-0000-0000-0000-000000000000}"/>
          </ac:spMkLst>
        </pc:spChg>
        <pc:spChg chg="mod">
          <ac:chgData name="Coach Chelly Toler" userId="bd7113ebc7aaf60b" providerId="LiveId" clId="{BD6E6E84-2B44-41B9-A3B4-9F00FD8C1E04}" dt="2026-01-01T02:17:46.755" v="619" actId="207"/>
          <ac:spMkLst>
            <pc:docMk/>
            <pc:sldMk cId="0" sldId="270"/>
            <ac:spMk id="34" creationId="{00000000-0000-0000-0000-000000000000}"/>
          </ac:spMkLst>
        </pc:spChg>
        <pc:spChg chg="mod">
          <ac:chgData name="Coach Chelly Toler" userId="bd7113ebc7aaf60b" providerId="LiveId" clId="{BD6E6E84-2B44-41B9-A3B4-9F00FD8C1E04}" dt="2026-01-01T02:18:12.032" v="622" actId="207"/>
          <ac:spMkLst>
            <pc:docMk/>
            <pc:sldMk cId="0" sldId="270"/>
            <ac:spMk id="36" creationId="{00000000-0000-0000-0000-000000000000}"/>
          </ac:spMkLst>
        </pc:spChg>
        <pc:spChg chg="mod">
          <ac:chgData name="Coach Chelly Toler" userId="bd7113ebc7aaf60b" providerId="LiveId" clId="{BD6E6E84-2B44-41B9-A3B4-9F00FD8C1E04}" dt="2026-01-01T02:18:02.449" v="621" actId="207"/>
          <ac:spMkLst>
            <pc:docMk/>
            <pc:sldMk cId="0" sldId="270"/>
            <ac:spMk id="37" creationId="{00000000-0000-0000-0000-000000000000}"/>
          </ac:spMkLst>
        </pc:spChg>
        <pc:spChg chg="mod">
          <ac:chgData name="Coach Chelly Toler" userId="bd7113ebc7aaf60b" providerId="LiveId" clId="{BD6E6E84-2B44-41B9-A3B4-9F00FD8C1E04}" dt="2026-01-01T02:18:22.412" v="623" actId="207"/>
          <ac:spMkLst>
            <pc:docMk/>
            <pc:sldMk cId="0" sldId="270"/>
            <ac:spMk id="38" creationId="{00000000-0000-0000-0000-000000000000}"/>
          </ac:spMkLst>
        </pc:spChg>
        <pc:spChg chg="mod">
          <ac:chgData name="Coach Chelly Toler" userId="bd7113ebc7aaf60b" providerId="LiveId" clId="{BD6E6E84-2B44-41B9-A3B4-9F00FD8C1E04}" dt="2026-01-01T02:17:05.688" v="614" actId="207"/>
          <ac:spMkLst>
            <pc:docMk/>
            <pc:sldMk cId="0" sldId="270"/>
            <ac:spMk id="40" creationId="{00000000-0000-0000-0000-000000000000}"/>
          </ac:spMkLst>
        </pc:spChg>
        <pc:spChg chg="mod">
          <ac:chgData name="Coach Chelly Toler" userId="bd7113ebc7aaf60b" providerId="LiveId" clId="{BD6E6E84-2B44-41B9-A3B4-9F00FD8C1E04}" dt="2026-01-01T02:16:58.884" v="613" actId="207"/>
          <ac:spMkLst>
            <pc:docMk/>
            <pc:sldMk cId="0" sldId="270"/>
            <ac:spMk id="41" creationId="{00000000-0000-0000-0000-000000000000}"/>
          </ac:spMkLst>
        </pc:spChg>
        <pc:spChg chg="mod">
          <ac:chgData name="Coach Chelly Toler" userId="bd7113ebc7aaf60b" providerId="LiveId" clId="{BD6E6E84-2B44-41B9-A3B4-9F00FD8C1E04}" dt="2026-01-01T02:17:13.279" v="615" actId="207"/>
          <ac:spMkLst>
            <pc:docMk/>
            <pc:sldMk cId="0" sldId="270"/>
            <ac:spMk id="42" creationId="{00000000-0000-0000-0000-000000000000}"/>
          </ac:spMkLst>
        </pc:spChg>
        <pc:spChg chg="mod">
          <ac:chgData name="Coach Chelly Toler" userId="bd7113ebc7aaf60b" providerId="LiveId" clId="{BD6E6E84-2B44-41B9-A3B4-9F00FD8C1E04}" dt="2026-01-01T02:18:34.605" v="624" actId="207"/>
          <ac:spMkLst>
            <pc:docMk/>
            <pc:sldMk cId="0" sldId="270"/>
            <ac:spMk id="43" creationId="{00000000-0000-0000-0000-000000000000}"/>
          </ac:spMkLst>
        </pc:spChg>
        <pc:spChg chg="mod">
          <ac:chgData name="Coach Chelly Toler" userId="bd7113ebc7aaf60b" providerId="LiveId" clId="{BD6E6E84-2B44-41B9-A3B4-9F00FD8C1E04}" dt="2026-01-01T02:18:41.990" v="625" actId="207"/>
          <ac:spMkLst>
            <pc:docMk/>
            <pc:sldMk cId="0" sldId="270"/>
            <ac:spMk id="44" creationId="{00000000-0000-0000-0000-000000000000}"/>
          </ac:spMkLst>
        </pc:spChg>
        <pc:spChg chg="mod">
          <ac:chgData name="Coach Chelly Toler" userId="bd7113ebc7aaf60b" providerId="LiveId" clId="{BD6E6E84-2B44-41B9-A3B4-9F00FD8C1E04}" dt="2026-01-01T02:18:59.762" v="626" actId="207"/>
          <ac:spMkLst>
            <pc:docMk/>
            <pc:sldMk cId="0" sldId="270"/>
            <ac:spMk id="45" creationId="{00000000-0000-0000-0000-000000000000}"/>
          </ac:spMkLst>
        </pc:spChg>
        <pc:spChg chg="mod">
          <ac:chgData name="Coach Chelly Toler" userId="bd7113ebc7aaf60b" providerId="LiveId" clId="{BD6E6E84-2B44-41B9-A3B4-9F00FD8C1E04}" dt="2026-01-01T02:19:06.609" v="627" actId="207"/>
          <ac:spMkLst>
            <pc:docMk/>
            <pc:sldMk cId="0" sldId="270"/>
            <ac:spMk id="48" creationId="{00000000-0000-0000-0000-000000000000}"/>
          </ac:spMkLst>
        </pc:spChg>
        <pc:spChg chg="mod">
          <ac:chgData name="Coach Chelly Toler" userId="bd7113ebc7aaf60b" providerId="LiveId" clId="{BD6E6E84-2B44-41B9-A3B4-9F00FD8C1E04}" dt="2026-01-01T02:19:14.293" v="628" actId="207"/>
          <ac:spMkLst>
            <pc:docMk/>
            <pc:sldMk cId="0" sldId="270"/>
            <ac:spMk id="49" creationId="{00000000-0000-0000-0000-000000000000}"/>
          </ac:spMkLst>
        </pc:spChg>
        <pc:spChg chg="mod">
          <ac:chgData name="Coach Chelly Toler" userId="bd7113ebc7aaf60b" providerId="LiveId" clId="{BD6E6E84-2B44-41B9-A3B4-9F00FD8C1E04}" dt="2026-01-01T02:19:20.647" v="629" actId="207"/>
          <ac:spMkLst>
            <pc:docMk/>
            <pc:sldMk cId="0" sldId="270"/>
            <ac:spMk id="50" creationId="{00000000-0000-0000-0000-000000000000}"/>
          </ac:spMkLst>
        </pc:spChg>
        <pc:spChg chg="mod">
          <ac:chgData name="Coach Chelly Toler" userId="bd7113ebc7aaf60b" providerId="LiveId" clId="{BD6E6E84-2B44-41B9-A3B4-9F00FD8C1E04}" dt="2026-01-01T02:21:09.709" v="642" actId="1076"/>
          <ac:spMkLst>
            <pc:docMk/>
            <pc:sldMk cId="0" sldId="270"/>
            <ac:spMk id="51" creationId="{00000000-0000-0000-0000-000000000000}"/>
          </ac:spMkLst>
        </pc:spChg>
        <pc:grpChg chg="del mod">
          <ac:chgData name="Coach Chelly Toler" userId="bd7113ebc7aaf60b" providerId="LiveId" clId="{BD6E6E84-2B44-41B9-A3B4-9F00FD8C1E04}" dt="2026-01-01T02:19:45.162" v="632" actId="478"/>
          <ac:grpSpMkLst>
            <pc:docMk/>
            <pc:sldMk cId="0" sldId="270"/>
            <ac:grpSpMk id="3" creationId="{00000000-0000-0000-0000-000000000000}"/>
          </ac:grpSpMkLst>
        </pc:grpChg>
        <pc:grpChg chg="mod">
          <ac:chgData name="Coach Chelly Toler" userId="bd7113ebc7aaf60b" providerId="LiveId" clId="{BD6E6E84-2B44-41B9-A3B4-9F00FD8C1E04}" dt="2025-12-05T23:55:28.440" v="184" actId="1076"/>
          <ac:grpSpMkLst>
            <pc:docMk/>
            <pc:sldMk cId="0" sldId="270"/>
            <ac:grpSpMk id="5" creationId="{00000000-0000-0000-0000-000000000000}"/>
          </ac:grpSpMkLst>
        </pc:grpChg>
        <pc:grpChg chg="mod">
          <ac:chgData name="Coach Chelly Toler" userId="bd7113ebc7aaf60b" providerId="LiveId" clId="{BD6E6E84-2B44-41B9-A3B4-9F00FD8C1E04}" dt="2025-12-05T23:51:59.789" v="147" actId="14100"/>
          <ac:grpSpMkLst>
            <pc:docMk/>
            <pc:sldMk cId="0" sldId="270"/>
            <ac:grpSpMk id="13" creationId="{00000000-0000-0000-0000-000000000000}"/>
          </ac:grpSpMkLst>
        </pc:grpChg>
        <pc:grpChg chg="mod">
          <ac:chgData name="Coach Chelly Toler" userId="bd7113ebc7aaf60b" providerId="LiveId" clId="{BD6E6E84-2B44-41B9-A3B4-9F00FD8C1E04}" dt="2026-01-01T02:16:35.921" v="611" actId="1076"/>
          <ac:grpSpMkLst>
            <pc:docMk/>
            <pc:sldMk cId="0" sldId="270"/>
            <ac:grpSpMk id="17" creationId="{00000000-0000-0000-0000-000000000000}"/>
          </ac:grpSpMkLst>
        </pc:grpChg>
        <pc:grpChg chg="mod">
          <ac:chgData name="Coach Chelly Toler" userId="bd7113ebc7aaf60b" providerId="LiveId" clId="{BD6E6E84-2B44-41B9-A3B4-9F00FD8C1E04}" dt="2025-12-05T23:55:09.184" v="182" actId="14100"/>
          <ac:grpSpMkLst>
            <pc:docMk/>
            <pc:sldMk cId="0" sldId="270"/>
            <ac:grpSpMk id="25" creationId="{00000000-0000-0000-0000-000000000000}"/>
          </ac:grpSpMkLst>
        </pc:grpChg>
        <pc:picChg chg="add mod">
          <ac:chgData name="Coach Chelly Toler" userId="bd7113ebc7aaf60b" providerId="LiveId" clId="{BD6E6E84-2B44-41B9-A3B4-9F00FD8C1E04}" dt="2026-01-01T02:17:22.467" v="616" actId="14100"/>
          <ac:picMkLst>
            <pc:docMk/>
            <pc:sldMk cId="0" sldId="270"/>
            <ac:picMk id="53" creationId="{FF30929B-BE80-5253-9B3B-D95CA83A7F0B}"/>
          </ac:picMkLst>
        </pc:picChg>
        <pc:picChg chg="add mod modCrop">
          <ac:chgData name="Coach Chelly Toler" userId="bd7113ebc7aaf60b" providerId="LiveId" clId="{BD6E6E84-2B44-41B9-A3B4-9F00FD8C1E04}" dt="2025-12-05T23:55:31.901" v="185" actId="1076"/>
          <ac:picMkLst>
            <pc:docMk/>
            <pc:sldMk cId="0" sldId="270"/>
            <ac:picMk id="55" creationId="{61E5C1FD-70C7-8441-1B2C-676AEEC31ABC}"/>
          </ac:picMkLst>
        </pc:picChg>
      </pc:sldChg>
      <pc:sldChg chg="delSp modSp mod">
        <pc:chgData name="Coach Chelly Toler" userId="bd7113ebc7aaf60b" providerId="LiveId" clId="{BD6E6E84-2B44-41B9-A3B4-9F00FD8C1E04}" dt="2026-01-01T02:24:52.650" v="659" actId="1076"/>
        <pc:sldMkLst>
          <pc:docMk/>
          <pc:sldMk cId="0" sldId="271"/>
        </pc:sldMkLst>
        <pc:spChg chg="mod">
          <ac:chgData name="Coach Chelly Toler" userId="bd7113ebc7aaf60b" providerId="LiveId" clId="{BD6E6E84-2B44-41B9-A3B4-9F00FD8C1E04}" dt="2026-01-01T02:22:35.879" v="652" actId="1076"/>
          <ac:spMkLst>
            <pc:docMk/>
            <pc:sldMk cId="0" sldId="271"/>
            <ac:spMk id="2" creationId="{00000000-0000-0000-0000-000000000000}"/>
          </ac:spMkLst>
        </pc:spChg>
        <pc:spChg chg="mod">
          <ac:chgData name="Coach Chelly Toler" userId="bd7113ebc7aaf60b" providerId="LiveId" clId="{BD6E6E84-2B44-41B9-A3B4-9F00FD8C1E04}" dt="2025-12-08T16:40:18.223" v="219" actId="1076"/>
          <ac:spMkLst>
            <pc:docMk/>
            <pc:sldMk cId="0" sldId="271"/>
            <ac:spMk id="10" creationId="{00000000-0000-0000-0000-000000000000}"/>
          </ac:spMkLst>
        </pc:spChg>
        <pc:spChg chg="mod">
          <ac:chgData name="Coach Chelly Toler" userId="bd7113ebc7aaf60b" providerId="LiveId" clId="{BD6E6E84-2B44-41B9-A3B4-9F00FD8C1E04}" dt="2026-01-01T02:24:47.208" v="658" actId="1076"/>
          <ac:spMkLst>
            <pc:docMk/>
            <pc:sldMk cId="0" sldId="271"/>
            <ac:spMk id="12" creationId="{00000000-0000-0000-0000-000000000000}"/>
          </ac:spMkLst>
        </pc:spChg>
        <pc:spChg chg="mod">
          <ac:chgData name="Coach Chelly Toler" userId="bd7113ebc7aaf60b" providerId="LiveId" clId="{BD6E6E84-2B44-41B9-A3B4-9F00FD8C1E04}" dt="2026-01-01T02:23:07.825" v="656" actId="1076"/>
          <ac:spMkLst>
            <pc:docMk/>
            <pc:sldMk cId="0" sldId="271"/>
            <ac:spMk id="17" creationId="{00000000-0000-0000-0000-000000000000}"/>
          </ac:spMkLst>
        </pc:spChg>
        <pc:spChg chg="mod">
          <ac:chgData name="Coach Chelly Toler" userId="bd7113ebc7aaf60b" providerId="LiveId" clId="{BD6E6E84-2B44-41B9-A3B4-9F00FD8C1E04}" dt="2025-12-08T16:40:01.177" v="217" actId="1076"/>
          <ac:spMkLst>
            <pc:docMk/>
            <pc:sldMk cId="0" sldId="271"/>
            <ac:spMk id="18" creationId="{00000000-0000-0000-0000-000000000000}"/>
          </ac:spMkLst>
        </pc:spChg>
        <pc:spChg chg="mod">
          <ac:chgData name="Coach Chelly Toler" userId="bd7113ebc7aaf60b" providerId="LiveId" clId="{BD6E6E84-2B44-41B9-A3B4-9F00FD8C1E04}" dt="2025-12-08T16:39:54.187" v="216" actId="1076"/>
          <ac:spMkLst>
            <pc:docMk/>
            <pc:sldMk cId="0" sldId="271"/>
            <ac:spMk id="19" creationId="{00000000-0000-0000-0000-000000000000}"/>
          </ac:spMkLst>
        </pc:spChg>
        <pc:grpChg chg="mod">
          <ac:chgData name="Coach Chelly Toler" userId="bd7113ebc7aaf60b" providerId="LiveId" clId="{BD6E6E84-2B44-41B9-A3B4-9F00FD8C1E04}" dt="2026-01-01T02:21:41.874" v="645" actId="1076"/>
          <ac:grpSpMkLst>
            <pc:docMk/>
            <pc:sldMk cId="0" sldId="271"/>
            <ac:grpSpMk id="3" creationId="{00000000-0000-0000-0000-000000000000}"/>
          </ac:grpSpMkLst>
        </pc:grpChg>
        <pc:grpChg chg="mod">
          <ac:chgData name="Coach Chelly Toler" userId="bd7113ebc7aaf60b" providerId="LiveId" clId="{BD6E6E84-2B44-41B9-A3B4-9F00FD8C1E04}" dt="2026-01-01T02:24:52.650" v="659" actId="1076"/>
          <ac:grpSpMkLst>
            <pc:docMk/>
            <pc:sldMk cId="0" sldId="271"/>
            <ac:grpSpMk id="8" creationId="{00000000-0000-0000-0000-000000000000}"/>
          </ac:grpSpMkLst>
        </pc:grpChg>
        <pc:grpChg chg="mod">
          <ac:chgData name="Coach Chelly Toler" userId="bd7113ebc7aaf60b" providerId="LiveId" clId="{BD6E6E84-2B44-41B9-A3B4-9F00FD8C1E04}" dt="2025-12-08T16:32:29.410" v="212" actId="1076"/>
          <ac:grpSpMkLst>
            <pc:docMk/>
            <pc:sldMk cId="0" sldId="271"/>
            <ac:grpSpMk id="20" creationId="{00000000-0000-0000-0000-000000000000}"/>
          </ac:grpSpMkLst>
        </pc:grpChg>
      </pc:sldChg>
      <pc:sldChg chg="addSp delSp modSp add mod">
        <pc:chgData name="Coach Chelly Toler" userId="bd7113ebc7aaf60b" providerId="LiveId" clId="{BD6E6E84-2B44-41B9-A3B4-9F00FD8C1E04}" dt="2026-01-01T02:46:28.220" v="681" actId="1076"/>
        <pc:sldMkLst>
          <pc:docMk/>
          <pc:sldMk cId="2544857558" sldId="496"/>
        </pc:sldMkLst>
        <pc:spChg chg="mod">
          <ac:chgData name="Coach Chelly Toler" userId="bd7113ebc7aaf60b" providerId="LiveId" clId="{BD6E6E84-2B44-41B9-A3B4-9F00FD8C1E04}" dt="2025-12-26T18:16:40.313" v="275"/>
          <ac:spMkLst>
            <pc:docMk/>
            <pc:sldMk cId="2544857558" sldId="496"/>
            <ac:spMk id="2" creationId="{4878AAD9-6A5C-84DE-6D18-2B6F0E8860FB}"/>
          </ac:spMkLst>
        </pc:spChg>
        <pc:spChg chg="add mod">
          <ac:chgData name="Coach Chelly Toler" userId="bd7113ebc7aaf60b" providerId="LiveId" clId="{BD6E6E84-2B44-41B9-A3B4-9F00FD8C1E04}" dt="2025-12-26T18:26:51.023" v="608" actId="20577"/>
          <ac:spMkLst>
            <pc:docMk/>
            <pc:sldMk cId="2544857558" sldId="496"/>
            <ac:spMk id="4" creationId="{EF59EBB0-D749-E815-FDF1-F7B1A049E42F}"/>
          </ac:spMkLst>
        </pc:spChg>
        <pc:spChg chg="add mod">
          <ac:chgData name="Coach Chelly Toler" userId="bd7113ebc7aaf60b" providerId="LiveId" clId="{BD6E6E84-2B44-41B9-A3B4-9F00FD8C1E04}" dt="2026-01-01T02:46:28.220" v="681" actId="1076"/>
          <ac:spMkLst>
            <pc:docMk/>
            <pc:sldMk cId="2544857558" sldId="496"/>
            <ac:spMk id="7" creationId="{82818C5D-266F-317B-FECF-FF0AAD8D84D2}"/>
          </ac:spMkLst>
        </pc:spChg>
        <pc:spChg chg="mod">
          <ac:chgData name="Coach Chelly Toler" userId="bd7113ebc7aaf60b" providerId="LiveId" clId="{BD6E6E84-2B44-41B9-A3B4-9F00FD8C1E04}" dt="2025-12-23T20:58:53.558" v="254" actId="1076"/>
          <ac:spMkLst>
            <pc:docMk/>
            <pc:sldMk cId="2544857558" sldId="496"/>
            <ac:spMk id="8" creationId="{B950991B-1366-2E45-B187-14F28C644366}"/>
          </ac:spMkLst>
        </pc:spChg>
        <pc:spChg chg="add mod">
          <ac:chgData name="Coach Chelly Toler" userId="bd7113ebc7aaf60b" providerId="LiveId" clId="{BD6E6E84-2B44-41B9-A3B4-9F00FD8C1E04}" dt="2025-12-26T18:25:01.909" v="598" actId="1076"/>
          <ac:spMkLst>
            <pc:docMk/>
            <pc:sldMk cId="2544857558" sldId="496"/>
            <ac:spMk id="9" creationId="{9A3B55C4-6376-6C67-A4E9-D79498C58A97}"/>
          </ac:spMkLst>
        </pc:spChg>
        <pc:picChg chg="mod">
          <ac:chgData name="Coach Chelly Toler" userId="bd7113ebc7aaf60b" providerId="LiveId" clId="{BD6E6E84-2B44-41B9-A3B4-9F00FD8C1E04}" dt="2025-12-26T18:24:50.038" v="597" actId="14100"/>
          <ac:picMkLst>
            <pc:docMk/>
            <pc:sldMk cId="2544857558" sldId="496"/>
            <ac:picMk id="13" creationId="{3BB6594C-0C94-4F8F-D558-67B128164373}"/>
          </ac:picMkLst>
        </pc:picChg>
      </pc:sldChg>
      <pc:sldChg chg="add">
        <pc:chgData name="Coach Chelly Toler" userId="bd7113ebc7aaf60b" providerId="LiveId" clId="{BD6E6E84-2B44-41B9-A3B4-9F00FD8C1E04}" dt="2025-12-05T23:45:59.060" v="88"/>
        <pc:sldMkLst>
          <pc:docMk/>
          <pc:sldMk cId="1606253843" sldId="510"/>
        </pc:sldMkLst>
      </pc:sldChg>
      <pc:sldChg chg="add setBg">
        <pc:chgData name="Coach Chelly Toler" userId="bd7113ebc7aaf60b" providerId="LiveId" clId="{BD6E6E84-2B44-41B9-A3B4-9F00FD8C1E04}" dt="2025-12-23T20:53:09.096" v="242"/>
        <pc:sldMkLst>
          <pc:docMk/>
          <pc:sldMk cId="3535148530" sldId="511"/>
        </pc:sldMkLst>
      </pc:sldChg>
      <pc:sldChg chg="modSp add mod">
        <pc:chgData name="Coach Chelly Toler" userId="bd7113ebc7aaf60b" providerId="LiveId" clId="{BD6E6E84-2B44-41B9-A3B4-9F00FD8C1E04}" dt="2026-01-01T04:51:29.433" v="734" actId="20577"/>
        <pc:sldMkLst>
          <pc:docMk/>
          <pc:sldMk cId="0" sldId="713"/>
        </pc:sldMkLst>
        <pc:spChg chg="mod">
          <ac:chgData name="Coach Chelly Toler" userId="bd7113ebc7aaf60b" providerId="LiveId" clId="{BD6E6E84-2B44-41B9-A3B4-9F00FD8C1E04}" dt="2026-01-01T04:51:29.433" v="734" actId="20577"/>
          <ac:spMkLst>
            <pc:docMk/>
            <pc:sldMk cId="0" sldId="713"/>
            <ac:spMk id="7" creationId="{4F9BB532-F873-EEEB-D4CC-1EC8BCB9E5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13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98503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sv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5" Type="http://schemas.openxmlformats.org/officeDocument/2006/relationships/image" Target="../media/image73.svg"/><Relationship Id="rId2" Type="http://schemas.openxmlformats.org/officeDocument/2006/relationships/notesSlide" Target="../notesSlides/notesSlide3.xml"/><Relationship Id="rId16" Type="http://schemas.openxmlformats.org/officeDocument/2006/relationships/image" Target="../media/image64.sv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svg"/><Relationship Id="rId10" Type="http://schemas.openxmlformats.org/officeDocument/2006/relationships/image" Target="../media/image58.svg"/><Relationship Id="rId19" Type="http://schemas.openxmlformats.org/officeDocument/2006/relationships/image" Target="../media/image67.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png"/><Relationship Id="rId27"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4.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sv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5.png"/><Relationship Id="rId21" Type="http://schemas.openxmlformats.org/officeDocument/2006/relationships/hyperlink" Target="https://www.thebluediamondgallery.com/handwriting/g/goal.html" TargetMode="External"/><Relationship Id="rId7" Type="http://schemas.openxmlformats.org/officeDocument/2006/relationships/image" Target="../media/image19.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https://followthislink.com/consider-this/?f=michelle-toler" TargetMode="External"/><Relationship Id="rId5" Type="http://schemas.openxmlformats.org/officeDocument/2006/relationships/image" Target="../media/image17.svg"/><Relationship Id="rId15" Type="http://schemas.openxmlformats.org/officeDocument/2006/relationships/image" Target="../media/image26.png"/><Relationship Id="rId10" Type="http://schemas.openxmlformats.org/officeDocument/2006/relationships/image" Target="../media/image22.png"/><Relationship Id="rId19" Type="http://schemas.openxmlformats.org/officeDocument/2006/relationships/image" Target="../media/image30.jpe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5.png"/><Relationship Id="rId22"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686846"/>
            </a:solidFill>
            <a:ln w="12700">
              <a:solidFill>
                <a:srgbClr val="000000"/>
              </a:solidFill>
            </a:ln>
          </p:spPr>
          <p:txBody>
            <a:bodyPr/>
            <a:lstStyle/>
            <a:p>
              <a:endParaRPr lang="en-US"/>
            </a:p>
          </p:txBody>
        </p:sp>
      </p:grpSp>
      <p:grpSp>
        <p:nvGrpSpPr>
          <p:cNvPr id="4" name="Group 4"/>
          <p:cNvGrpSpPr/>
          <p:nvPr/>
        </p:nvGrpSpPr>
        <p:grpSpPr>
          <a:xfrm>
            <a:off x="715518" y="720090"/>
            <a:ext cx="16856964" cy="8846820"/>
            <a:chOff x="0" y="0"/>
            <a:chExt cx="22475952" cy="11795760"/>
          </a:xfrm>
        </p:grpSpPr>
        <p:sp>
          <p:nvSpPr>
            <p:cNvPr id="5" name="Freeform 5"/>
            <p:cNvSpPr/>
            <p:nvPr/>
          </p:nvSpPr>
          <p:spPr>
            <a:xfrm>
              <a:off x="0" y="0"/>
              <a:ext cx="22475952" cy="11795760"/>
            </a:xfrm>
            <a:custGeom>
              <a:avLst/>
              <a:gdLst/>
              <a:ahLst/>
              <a:cxnLst/>
              <a:rect l="l" t="t" r="r" b="b"/>
              <a:pathLst>
                <a:path w="22475952" h="11795760">
                  <a:moveTo>
                    <a:pt x="0" y="0"/>
                  </a:moveTo>
                  <a:lnTo>
                    <a:pt x="22475952" y="0"/>
                  </a:lnTo>
                  <a:lnTo>
                    <a:pt x="22475952" y="11795760"/>
                  </a:lnTo>
                  <a:lnTo>
                    <a:pt x="0" y="11795760"/>
                  </a:lnTo>
                  <a:close/>
                </a:path>
              </a:pathLst>
            </a:custGeom>
            <a:solidFill>
              <a:srgbClr val="FFFFFF"/>
            </a:solidFill>
            <a:ln w="12700">
              <a:solidFill>
                <a:srgbClr val="000000"/>
              </a:solidFill>
            </a:ln>
          </p:spPr>
          <p:txBody>
            <a:bodyPr/>
            <a:lstStyle/>
            <a:p>
              <a:endParaRPr lang="en-US"/>
            </a:p>
          </p:txBody>
        </p:sp>
      </p:grpSp>
      <p:grpSp>
        <p:nvGrpSpPr>
          <p:cNvPr id="6" name="Group 6"/>
          <p:cNvGrpSpPr>
            <a:grpSpLocks noChangeAspect="1"/>
          </p:cNvGrpSpPr>
          <p:nvPr/>
        </p:nvGrpSpPr>
        <p:grpSpPr>
          <a:xfrm>
            <a:off x="4678984" y="898957"/>
            <a:ext cx="8356599" cy="8356599"/>
            <a:chOff x="0" y="0"/>
            <a:chExt cx="11142132" cy="11142132"/>
          </a:xfrm>
        </p:grpSpPr>
        <p:sp>
          <p:nvSpPr>
            <p:cNvPr id="7" name="Freeform 7"/>
            <p:cNvSpPr/>
            <p:nvPr/>
          </p:nvSpPr>
          <p:spPr>
            <a:xfrm>
              <a:off x="0" y="0"/>
              <a:ext cx="11142091" cy="11142091"/>
            </a:xfrm>
            <a:custGeom>
              <a:avLst/>
              <a:gdLst/>
              <a:ahLst/>
              <a:cxnLst/>
              <a:rect l="l" t="t" r="r" b="b"/>
              <a:pathLst>
                <a:path w="11142091" h="11142091">
                  <a:moveTo>
                    <a:pt x="0" y="0"/>
                  </a:moveTo>
                  <a:lnTo>
                    <a:pt x="11142091" y="0"/>
                  </a:lnTo>
                  <a:lnTo>
                    <a:pt x="11142091" y="11142091"/>
                  </a:lnTo>
                  <a:lnTo>
                    <a:pt x="0" y="11142091"/>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32" y="8276169"/>
            <a:ext cx="4525162" cy="721073"/>
          </a:xfrm>
          <a:prstGeom prst="rect">
            <a:avLst/>
          </a:prstGeom>
        </p:spPr>
        <p:txBody>
          <a:bodyPr lIns="0" tIns="0" rIns="0" bIns="0" rtlCol="0" anchor="t">
            <a:spAutoFit/>
          </a:bodyPr>
          <a:lstStyle/>
          <a:p>
            <a:pPr algn="l">
              <a:lnSpc>
                <a:spcPts val="2700"/>
              </a:lnSpc>
            </a:pPr>
            <a:r>
              <a:rPr lang="en-US" sz="2250" b="1" spc="1200">
                <a:solidFill>
                  <a:srgbClr val="002060"/>
                </a:solidFill>
                <a:latin typeface="Helvetica Bold"/>
                <a:ea typeface="Helvetica Bold"/>
                <a:cs typeface="Helvetica Bold"/>
                <a:sym typeface="Helvetica Bold"/>
              </a:rPr>
              <a:t>Would you sign this contract? </a:t>
            </a:r>
          </a:p>
        </p:txBody>
      </p:sp>
      <p:sp>
        <p:nvSpPr>
          <p:cNvPr id="3" name="TextBox 3"/>
          <p:cNvSpPr txBox="1"/>
          <p:nvPr/>
        </p:nvSpPr>
        <p:spPr>
          <a:xfrm>
            <a:off x="127304" y="726271"/>
            <a:ext cx="8321352" cy="5546529"/>
          </a:xfrm>
          <a:prstGeom prst="rect">
            <a:avLst/>
          </a:prstGeom>
        </p:spPr>
        <p:txBody>
          <a:bodyPr lIns="0" tIns="0" rIns="0" bIns="0" rtlCol="0" anchor="t">
            <a:spAutoFit/>
          </a:bodyPr>
          <a:lstStyle/>
          <a:p>
            <a:pPr algn="l">
              <a:lnSpc>
                <a:spcPts val="2655"/>
              </a:lnSpc>
            </a:pPr>
            <a:r>
              <a:rPr lang="en-US" sz="2212" b="1">
                <a:solidFill>
                  <a:srgbClr val="C00000"/>
                </a:solidFill>
                <a:latin typeface="Helvetica Bold"/>
                <a:ea typeface="Helvetica Bold"/>
                <a:cs typeface="Helvetica Bold"/>
                <a:sym typeface="Helvetica Bold"/>
              </a:rPr>
              <a:t>1. 0 BALANCE (for the first 1-3yrs of account being opened)</a:t>
            </a: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r>
              <a:rPr lang="en-US" sz="2212" b="1">
                <a:solidFill>
                  <a:srgbClr val="C00000"/>
                </a:solidFill>
                <a:latin typeface="Helvetica Bold"/>
                <a:ea typeface="Helvetica Bold"/>
                <a:cs typeface="Helvetica Bold"/>
                <a:sym typeface="Helvetica Bold"/>
              </a:rPr>
              <a:t>2. 1% TO 4% interest earned afterwards</a:t>
            </a: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r>
              <a:rPr lang="en-US" sz="2212" b="1">
                <a:solidFill>
                  <a:srgbClr val="C00000"/>
                </a:solidFill>
                <a:latin typeface="Helvetica Bold"/>
                <a:ea typeface="Helvetica Bold"/>
                <a:cs typeface="Helvetica Bold"/>
                <a:sym typeface="Helvetica Bold"/>
              </a:rPr>
              <a:t>3. CHARGE YOU 5% TO 10% </a:t>
            </a:r>
          </a:p>
          <a:p>
            <a:pPr algn="l">
              <a:lnSpc>
                <a:spcPts val="2655"/>
              </a:lnSpc>
            </a:pPr>
            <a:r>
              <a:rPr lang="en-US" sz="2212" b="1">
                <a:solidFill>
                  <a:srgbClr val="C00000"/>
                </a:solidFill>
                <a:latin typeface="Helvetica Bold"/>
                <a:ea typeface="Helvetica Bold"/>
                <a:cs typeface="Helvetica Bold"/>
                <a:sym typeface="Helvetica Bold"/>
              </a:rPr>
              <a:t>(to borrow your own money)</a:t>
            </a: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r>
              <a:rPr lang="en-US" sz="2212" b="1">
                <a:solidFill>
                  <a:srgbClr val="C00000"/>
                </a:solidFill>
                <a:latin typeface="Helvetica Bold"/>
                <a:ea typeface="Helvetica Bold"/>
                <a:cs typeface="Helvetica Bold"/>
                <a:sym typeface="Helvetica Bold"/>
              </a:rPr>
              <a:t>4. 6 MONTHS </a:t>
            </a:r>
          </a:p>
          <a:p>
            <a:pPr algn="l">
              <a:lnSpc>
                <a:spcPts val="2655"/>
              </a:lnSpc>
            </a:pPr>
            <a:r>
              <a:rPr lang="en-US" sz="2212" b="1">
                <a:solidFill>
                  <a:srgbClr val="C00000"/>
                </a:solidFill>
                <a:latin typeface="Helvetica Bold"/>
                <a:ea typeface="Helvetica Bold"/>
                <a:cs typeface="Helvetica Bold"/>
                <a:sym typeface="Helvetica Bold"/>
              </a:rPr>
              <a:t>(company can hold your money)</a:t>
            </a: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endParaRPr lang="en-US" sz="2212" b="1">
              <a:solidFill>
                <a:srgbClr val="C00000"/>
              </a:solidFill>
              <a:latin typeface="Helvetica Bold"/>
              <a:ea typeface="Helvetica Bold"/>
              <a:cs typeface="Helvetica Bold"/>
              <a:sym typeface="Helvetica Bold"/>
            </a:endParaRPr>
          </a:p>
          <a:p>
            <a:pPr algn="l">
              <a:lnSpc>
                <a:spcPts val="2655"/>
              </a:lnSpc>
            </a:pPr>
            <a:r>
              <a:rPr lang="en-US" sz="2212" b="1">
                <a:solidFill>
                  <a:srgbClr val="C00000"/>
                </a:solidFill>
                <a:latin typeface="Helvetica Bold"/>
                <a:ea typeface="Helvetica Bold"/>
                <a:cs typeface="Helvetica Bold"/>
                <a:sym typeface="Helvetica Bold"/>
              </a:rPr>
              <a:t>5. KEEP YOUR MONEY</a:t>
            </a:r>
          </a:p>
          <a:p>
            <a:pPr algn="l">
              <a:lnSpc>
                <a:spcPts val="2655"/>
              </a:lnSpc>
            </a:pPr>
            <a:r>
              <a:rPr lang="en-US" sz="2212" b="1">
                <a:solidFill>
                  <a:srgbClr val="C00000"/>
                </a:solidFill>
                <a:latin typeface="Helvetica Bold"/>
                <a:ea typeface="Helvetica Bold"/>
                <a:cs typeface="Helvetica Bold"/>
                <a:sym typeface="Helvetica Bold"/>
              </a:rPr>
              <a:t>(won’t go to family or beneficiary)</a:t>
            </a:r>
          </a:p>
        </p:txBody>
      </p:sp>
      <p:sp>
        <p:nvSpPr>
          <p:cNvPr id="4" name="TextBox 4"/>
          <p:cNvSpPr txBox="1"/>
          <p:nvPr/>
        </p:nvSpPr>
        <p:spPr>
          <a:xfrm>
            <a:off x="103042" y="6414625"/>
            <a:ext cx="8483666" cy="1276699"/>
          </a:xfrm>
          <a:prstGeom prst="rect">
            <a:avLst/>
          </a:prstGeom>
        </p:spPr>
        <p:txBody>
          <a:bodyPr lIns="0" tIns="0" rIns="0" bIns="0" rtlCol="0" anchor="t">
            <a:spAutoFit/>
          </a:bodyPr>
          <a:lstStyle/>
          <a:p>
            <a:pPr algn="l">
              <a:lnSpc>
                <a:spcPts val="5040"/>
              </a:lnSpc>
            </a:pPr>
            <a:r>
              <a:rPr lang="en-US" sz="4200" spc="39">
                <a:solidFill>
                  <a:srgbClr val="FFFFFF"/>
                </a:solidFill>
                <a:latin typeface="TT Rounds Condensed"/>
                <a:ea typeface="TT Rounds Condensed"/>
                <a:cs typeface="TT Rounds Condensed"/>
                <a:sym typeface="TT Rounds Condensed"/>
              </a:rPr>
              <a:t>_</a:t>
            </a:r>
          </a:p>
          <a:p>
            <a:pPr algn="l">
              <a:lnSpc>
                <a:spcPts val="5040"/>
              </a:lnSpc>
            </a:pPr>
            <a:r>
              <a:rPr lang="en-US" sz="4200" spc="39">
                <a:solidFill>
                  <a:srgbClr val="FF0000"/>
                </a:solidFill>
                <a:latin typeface="TT Rounds Condensed"/>
                <a:ea typeface="TT Rounds Condensed"/>
                <a:cs typeface="TT Rounds Condensed"/>
                <a:sym typeface="TT Rounds Condensed"/>
              </a:rPr>
              <a:t>X</a:t>
            </a:r>
            <a:r>
              <a:rPr lang="en-US" sz="4200" spc="39">
                <a:solidFill>
                  <a:srgbClr val="FFFFFF"/>
                </a:solidFill>
                <a:latin typeface="TT Rounds Condensed"/>
                <a:ea typeface="TT Rounds Condensed"/>
                <a:cs typeface="TT Rounds Condensed"/>
                <a:sym typeface="TT Rounds Condensed"/>
              </a:rPr>
              <a:t>____________________</a:t>
            </a:r>
          </a:p>
        </p:txBody>
      </p:sp>
      <p:sp>
        <p:nvSpPr>
          <p:cNvPr id="5" name="TextBox 5"/>
          <p:cNvSpPr txBox="1"/>
          <p:nvPr/>
        </p:nvSpPr>
        <p:spPr>
          <a:xfrm>
            <a:off x="1268184" y="6906351"/>
            <a:ext cx="3375660" cy="490240"/>
          </a:xfrm>
          <a:prstGeom prst="rect">
            <a:avLst/>
          </a:prstGeom>
        </p:spPr>
        <p:txBody>
          <a:bodyPr lIns="0" tIns="0" rIns="0" bIns="0" rtlCol="0" anchor="t">
            <a:spAutoFit/>
          </a:bodyPr>
          <a:lstStyle/>
          <a:p>
            <a:pPr algn="l">
              <a:lnSpc>
                <a:spcPts val="3600"/>
              </a:lnSpc>
            </a:pPr>
            <a:r>
              <a:rPr lang="en-US" sz="3000">
                <a:solidFill>
                  <a:srgbClr val="FF0000"/>
                </a:solidFill>
                <a:latin typeface="Helvetica"/>
                <a:ea typeface="Helvetica"/>
                <a:cs typeface="Helvetica"/>
                <a:sym typeface="Helvetica"/>
              </a:rPr>
              <a:t>SIGN HERE</a:t>
            </a:r>
          </a:p>
        </p:txBody>
      </p:sp>
      <p:grpSp>
        <p:nvGrpSpPr>
          <p:cNvPr id="6" name="Group 6"/>
          <p:cNvGrpSpPr/>
          <p:nvPr/>
        </p:nvGrpSpPr>
        <p:grpSpPr>
          <a:xfrm rot="7304">
            <a:off x="369074" y="7565962"/>
            <a:ext cx="4497377" cy="14287"/>
            <a:chOff x="0" y="0"/>
            <a:chExt cx="5996502" cy="19050"/>
          </a:xfrm>
        </p:grpSpPr>
        <p:sp>
          <p:nvSpPr>
            <p:cNvPr id="7" name="Freeform 7"/>
            <p:cNvSpPr/>
            <p:nvPr/>
          </p:nvSpPr>
          <p:spPr>
            <a:xfrm>
              <a:off x="0" y="0"/>
              <a:ext cx="5996559" cy="19050"/>
            </a:xfrm>
            <a:custGeom>
              <a:avLst/>
              <a:gdLst/>
              <a:ahLst/>
              <a:cxnLst/>
              <a:rect l="l" t="t" r="r" b="b"/>
              <a:pathLst>
                <a:path w="5996559" h="19050">
                  <a:moveTo>
                    <a:pt x="9525" y="0"/>
                  </a:moveTo>
                  <a:lnTo>
                    <a:pt x="5987034" y="0"/>
                  </a:lnTo>
                  <a:cubicBezTo>
                    <a:pt x="5992241" y="0"/>
                    <a:pt x="5996559" y="4318"/>
                    <a:pt x="5996559" y="9525"/>
                  </a:cubicBezTo>
                  <a:cubicBezTo>
                    <a:pt x="5996559" y="14732"/>
                    <a:pt x="5992241" y="19050"/>
                    <a:pt x="5987034" y="19050"/>
                  </a:cubicBezTo>
                  <a:lnTo>
                    <a:pt x="9525" y="19050"/>
                  </a:lnTo>
                  <a:cubicBezTo>
                    <a:pt x="4318" y="19050"/>
                    <a:pt x="0" y="14732"/>
                    <a:pt x="0" y="9525"/>
                  </a:cubicBezTo>
                  <a:cubicBezTo>
                    <a:pt x="0" y="4318"/>
                    <a:pt x="4318" y="0"/>
                    <a:pt x="9525" y="0"/>
                  </a:cubicBezTo>
                  <a:close/>
                </a:path>
              </a:pathLst>
            </a:custGeom>
            <a:solidFill>
              <a:srgbClr val="4472C4"/>
            </a:solidFill>
            <a:ln w="12700">
              <a:solidFill>
                <a:srgbClr val="000000"/>
              </a:solidFill>
            </a:ln>
          </p:spPr>
          <p:txBody>
            <a:bodyPr/>
            <a:lstStyle/>
            <a:p>
              <a:endParaRPr lang="en-US"/>
            </a:p>
          </p:txBody>
        </p:sp>
      </p:grpSp>
      <p:sp>
        <p:nvSpPr>
          <p:cNvPr id="8" name="TextBox 8"/>
          <p:cNvSpPr txBox="1"/>
          <p:nvPr/>
        </p:nvSpPr>
        <p:spPr>
          <a:xfrm>
            <a:off x="81257" y="19395"/>
            <a:ext cx="8044018" cy="424837"/>
          </a:xfrm>
          <a:prstGeom prst="rect">
            <a:avLst/>
          </a:prstGeom>
        </p:spPr>
        <p:txBody>
          <a:bodyPr lIns="0" tIns="0" rIns="0" bIns="0" rtlCol="0" anchor="t">
            <a:spAutoFit/>
          </a:bodyPr>
          <a:lstStyle/>
          <a:p>
            <a:pPr algn="l">
              <a:lnSpc>
                <a:spcPts val="3240"/>
              </a:lnSpc>
            </a:pPr>
            <a:r>
              <a:rPr lang="en-US" sz="2700" b="1" u="sng" spc="1200" dirty="0">
                <a:solidFill>
                  <a:srgbClr val="002060"/>
                </a:solidFill>
                <a:latin typeface="Helvetica Bold"/>
                <a:ea typeface="Helvetica Bold"/>
                <a:cs typeface="Helvetica Bold"/>
                <a:sym typeface="Helvetica Bold"/>
              </a:rPr>
              <a:t>FUNNY BANKING CONCEPT </a:t>
            </a:r>
          </a:p>
        </p:txBody>
      </p:sp>
      <p:grpSp>
        <p:nvGrpSpPr>
          <p:cNvPr id="9" name="Group 9"/>
          <p:cNvGrpSpPr/>
          <p:nvPr/>
        </p:nvGrpSpPr>
        <p:grpSpPr>
          <a:xfrm rot="5396786">
            <a:off x="3533176" y="5113240"/>
            <a:ext cx="10202937" cy="14288"/>
            <a:chOff x="0" y="0"/>
            <a:chExt cx="13603916" cy="19050"/>
          </a:xfrm>
        </p:grpSpPr>
        <p:sp>
          <p:nvSpPr>
            <p:cNvPr id="10" name="Freeform 10"/>
            <p:cNvSpPr/>
            <p:nvPr/>
          </p:nvSpPr>
          <p:spPr>
            <a:xfrm>
              <a:off x="0" y="0"/>
              <a:ext cx="13603860" cy="19050"/>
            </a:xfrm>
            <a:custGeom>
              <a:avLst/>
              <a:gdLst/>
              <a:ahLst/>
              <a:cxnLst/>
              <a:rect l="l" t="t" r="r" b="b"/>
              <a:pathLst>
                <a:path w="13603860" h="19050">
                  <a:moveTo>
                    <a:pt x="9525" y="0"/>
                  </a:moveTo>
                  <a:lnTo>
                    <a:pt x="13594335" y="0"/>
                  </a:lnTo>
                  <a:cubicBezTo>
                    <a:pt x="13599542" y="0"/>
                    <a:pt x="13603860" y="4318"/>
                    <a:pt x="13603860" y="9525"/>
                  </a:cubicBezTo>
                  <a:cubicBezTo>
                    <a:pt x="13603860" y="14732"/>
                    <a:pt x="13599542" y="19050"/>
                    <a:pt x="13594335" y="19050"/>
                  </a:cubicBezTo>
                  <a:lnTo>
                    <a:pt x="9525" y="19050"/>
                  </a:lnTo>
                  <a:cubicBezTo>
                    <a:pt x="4318" y="19050"/>
                    <a:pt x="0" y="14732"/>
                    <a:pt x="0" y="9525"/>
                  </a:cubicBezTo>
                  <a:cubicBezTo>
                    <a:pt x="0" y="4318"/>
                    <a:pt x="4318" y="0"/>
                    <a:pt x="9525" y="0"/>
                  </a:cubicBezTo>
                  <a:close/>
                </a:path>
              </a:pathLst>
            </a:custGeom>
            <a:solidFill>
              <a:srgbClr val="C00000"/>
            </a:solidFill>
            <a:ln w="12700">
              <a:solidFill>
                <a:srgbClr val="000000"/>
              </a:solidFill>
            </a:ln>
          </p:spPr>
          <p:txBody>
            <a:bodyPr/>
            <a:lstStyle/>
            <a:p>
              <a:endParaRPr lang="en-US"/>
            </a:p>
          </p:txBody>
        </p:sp>
      </p:grpSp>
      <p:sp>
        <p:nvSpPr>
          <p:cNvPr id="11" name="TextBox 11"/>
          <p:cNvSpPr txBox="1"/>
          <p:nvPr/>
        </p:nvSpPr>
        <p:spPr>
          <a:xfrm>
            <a:off x="9615330" y="51433"/>
            <a:ext cx="7930128" cy="424837"/>
          </a:xfrm>
          <a:prstGeom prst="rect">
            <a:avLst/>
          </a:prstGeom>
        </p:spPr>
        <p:txBody>
          <a:bodyPr lIns="0" tIns="0" rIns="0" bIns="0" rtlCol="0" anchor="t">
            <a:spAutoFit/>
          </a:bodyPr>
          <a:lstStyle/>
          <a:p>
            <a:pPr algn="l">
              <a:lnSpc>
                <a:spcPts val="3240"/>
              </a:lnSpc>
            </a:pPr>
            <a:r>
              <a:rPr lang="en-US" sz="2700" b="1" u="sng" dirty="0">
                <a:solidFill>
                  <a:srgbClr val="002060"/>
                </a:solidFill>
                <a:latin typeface="Helvetica Bold"/>
                <a:ea typeface="Helvetica Bold"/>
                <a:cs typeface="Helvetica Bold"/>
                <a:sym typeface="Helvetica Bold"/>
              </a:rPr>
              <a:t>WHICH WEALTH PLAN MAKES MORE SENSE?</a:t>
            </a:r>
          </a:p>
        </p:txBody>
      </p:sp>
      <p:sp>
        <p:nvSpPr>
          <p:cNvPr id="12" name="TextBox 12"/>
          <p:cNvSpPr txBox="1"/>
          <p:nvPr/>
        </p:nvSpPr>
        <p:spPr>
          <a:xfrm>
            <a:off x="9290649" y="831370"/>
            <a:ext cx="3692493" cy="673076"/>
          </a:xfrm>
          <a:prstGeom prst="rect">
            <a:avLst/>
          </a:prstGeom>
        </p:spPr>
        <p:txBody>
          <a:bodyPr lIns="0" tIns="0" rIns="0" bIns="0" rtlCol="0" anchor="t">
            <a:spAutoFit/>
          </a:bodyPr>
          <a:lstStyle/>
          <a:p>
            <a:pPr algn="ctr">
              <a:lnSpc>
                <a:spcPts val="2599"/>
              </a:lnSpc>
            </a:pPr>
            <a:r>
              <a:rPr lang="en-US" sz="2200" b="1" spc="-19">
                <a:solidFill>
                  <a:srgbClr val="FF0000"/>
                </a:solidFill>
                <a:latin typeface="Helvetica Bold"/>
                <a:ea typeface="Helvetica Bold"/>
                <a:cs typeface="Helvetica Bold"/>
                <a:sym typeface="Helvetica Bold"/>
              </a:rPr>
              <a:t>INDEXED UNIVERSAL LIFE INSURANCE (IUL)</a:t>
            </a:r>
          </a:p>
        </p:txBody>
      </p:sp>
      <p:sp>
        <p:nvSpPr>
          <p:cNvPr id="13" name="TextBox 13"/>
          <p:cNvSpPr txBox="1"/>
          <p:nvPr/>
        </p:nvSpPr>
        <p:spPr>
          <a:xfrm>
            <a:off x="8724308" y="2134722"/>
            <a:ext cx="1782046" cy="538424"/>
          </a:xfrm>
          <a:prstGeom prst="rect">
            <a:avLst/>
          </a:prstGeom>
        </p:spPr>
        <p:txBody>
          <a:bodyPr lIns="0" tIns="0" rIns="0" bIns="0" rtlCol="0" anchor="t">
            <a:spAutoFit/>
          </a:bodyPr>
          <a:lstStyle/>
          <a:p>
            <a:pPr algn="ctr">
              <a:lnSpc>
                <a:spcPts val="2080"/>
              </a:lnSpc>
            </a:pPr>
            <a:r>
              <a:rPr lang="en-US" sz="1800" b="1">
                <a:solidFill>
                  <a:srgbClr val="000000"/>
                </a:solidFill>
                <a:latin typeface="Helvetica Bold"/>
                <a:ea typeface="Helvetica Bold"/>
                <a:cs typeface="Helvetica Bold"/>
                <a:sym typeface="Helvetica Bold"/>
              </a:rPr>
              <a:t>$250,000  </a:t>
            </a:r>
          </a:p>
          <a:p>
            <a:pPr algn="ctr">
              <a:lnSpc>
                <a:spcPts val="1999"/>
              </a:lnSpc>
            </a:pPr>
            <a:r>
              <a:rPr lang="en-US" sz="1800" b="1" spc="-40">
                <a:solidFill>
                  <a:srgbClr val="000000"/>
                </a:solidFill>
                <a:latin typeface="Helvetica Bold"/>
                <a:ea typeface="Helvetica Bold"/>
                <a:cs typeface="Helvetica Bold"/>
                <a:sym typeface="Helvetica Bold"/>
              </a:rPr>
              <a:t>Face Amoun</a:t>
            </a:r>
            <a:r>
              <a:rPr lang="en-US" sz="1800" spc="-40">
                <a:solidFill>
                  <a:srgbClr val="000000"/>
                </a:solidFill>
                <a:latin typeface="Helvetica"/>
                <a:ea typeface="Helvetica"/>
                <a:cs typeface="Helvetica"/>
                <a:sym typeface="Helvetica"/>
              </a:rPr>
              <a:t>t       </a:t>
            </a:r>
          </a:p>
        </p:txBody>
      </p:sp>
      <p:sp>
        <p:nvSpPr>
          <p:cNvPr id="14" name="Freeform 14"/>
          <p:cNvSpPr/>
          <p:nvPr/>
        </p:nvSpPr>
        <p:spPr>
          <a:xfrm>
            <a:off x="9152388" y="2719906"/>
            <a:ext cx="706374" cy="2983706"/>
          </a:xfrm>
          <a:custGeom>
            <a:avLst/>
            <a:gdLst/>
            <a:ahLst/>
            <a:cxnLst/>
            <a:rect l="l" t="t" r="r" b="b"/>
            <a:pathLst>
              <a:path w="706374" h="2983706">
                <a:moveTo>
                  <a:pt x="0" y="0"/>
                </a:moveTo>
                <a:lnTo>
                  <a:pt x="706374" y="0"/>
                </a:lnTo>
                <a:lnTo>
                  <a:pt x="706374" y="2983707"/>
                </a:lnTo>
                <a:lnTo>
                  <a:pt x="0" y="29837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1886177" y="2819784"/>
            <a:ext cx="706374" cy="2908459"/>
          </a:xfrm>
          <a:custGeom>
            <a:avLst/>
            <a:gdLst/>
            <a:ahLst/>
            <a:cxnLst/>
            <a:rect l="l" t="t" r="r" b="b"/>
            <a:pathLst>
              <a:path w="706374" h="2908459">
                <a:moveTo>
                  <a:pt x="0" y="0"/>
                </a:moveTo>
                <a:lnTo>
                  <a:pt x="706374" y="0"/>
                </a:lnTo>
                <a:lnTo>
                  <a:pt x="706374" y="2908459"/>
                </a:lnTo>
                <a:lnTo>
                  <a:pt x="0" y="290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11355294" y="2175988"/>
            <a:ext cx="1880299" cy="538424"/>
          </a:xfrm>
          <a:prstGeom prst="rect">
            <a:avLst/>
          </a:prstGeom>
        </p:spPr>
        <p:txBody>
          <a:bodyPr lIns="0" tIns="0" rIns="0" bIns="0" rtlCol="0" anchor="t">
            <a:spAutoFit/>
          </a:bodyPr>
          <a:lstStyle/>
          <a:p>
            <a:pPr algn="ctr">
              <a:lnSpc>
                <a:spcPts val="2080"/>
              </a:lnSpc>
            </a:pPr>
            <a:r>
              <a:rPr lang="en-US" sz="1800" b="1">
                <a:solidFill>
                  <a:srgbClr val="000000"/>
                </a:solidFill>
                <a:latin typeface="Helvetica Bold"/>
                <a:ea typeface="Helvetica Bold"/>
                <a:cs typeface="Helvetica Bold"/>
                <a:sym typeface="Helvetica Bold"/>
              </a:rPr>
              <a:t>$250,000  </a:t>
            </a:r>
          </a:p>
          <a:p>
            <a:pPr algn="ctr">
              <a:lnSpc>
                <a:spcPts val="1999"/>
              </a:lnSpc>
            </a:pPr>
            <a:r>
              <a:rPr lang="en-US" sz="1800" b="1" spc="-40">
                <a:solidFill>
                  <a:srgbClr val="000000"/>
                </a:solidFill>
                <a:latin typeface="Helvetica Bold"/>
                <a:ea typeface="Helvetica Bold"/>
                <a:cs typeface="Helvetica Bold"/>
                <a:sym typeface="Helvetica Bold"/>
              </a:rPr>
              <a:t>Face Amount       </a:t>
            </a:r>
          </a:p>
        </p:txBody>
      </p:sp>
      <p:sp>
        <p:nvSpPr>
          <p:cNvPr id="17" name="TextBox 17"/>
          <p:cNvSpPr txBox="1"/>
          <p:nvPr/>
        </p:nvSpPr>
        <p:spPr>
          <a:xfrm>
            <a:off x="8889396" y="5714015"/>
            <a:ext cx="1256143" cy="288354"/>
          </a:xfrm>
          <a:prstGeom prst="rect">
            <a:avLst/>
          </a:prstGeom>
        </p:spPr>
        <p:txBody>
          <a:bodyPr lIns="0" tIns="0" rIns="0" bIns="0" rtlCol="0" anchor="t">
            <a:spAutoFit/>
          </a:bodyPr>
          <a:lstStyle/>
          <a:p>
            <a:pPr algn="ctr">
              <a:lnSpc>
                <a:spcPts val="2080"/>
              </a:lnSpc>
            </a:pPr>
            <a:r>
              <a:rPr lang="en-US" sz="1800">
                <a:solidFill>
                  <a:srgbClr val="000000"/>
                </a:solidFill>
                <a:latin typeface="Helvetica"/>
                <a:ea typeface="Helvetica"/>
                <a:cs typeface="Helvetica"/>
                <a:sym typeface="Helvetica"/>
              </a:rPr>
              <a:t>Chris       </a:t>
            </a:r>
          </a:p>
        </p:txBody>
      </p:sp>
      <p:sp>
        <p:nvSpPr>
          <p:cNvPr id="18" name="TextBox 18"/>
          <p:cNvSpPr txBox="1"/>
          <p:nvPr/>
        </p:nvSpPr>
        <p:spPr>
          <a:xfrm>
            <a:off x="11897874" y="5691119"/>
            <a:ext cx="1865281" cy="297879"/>
          </a:xfrm>
          <a:prstGeom prst="rect">
            <a:avLst/>
          </a:prstGeom>
        </p:spPr>
        <p:txBody>
          <a:bodyPr lIns="0" tIns="0" rIns="0" bIns="0" rtlCol="0" anchor="t">
            <a:spAutoFit/>
          </a:bodyPr>
          <a:lstStyle/>
          <a:p>
            <a:pPr algn="l">
              <a:lnSpc>
                <a:spcPts val="2160"/>
              </a:lnSpc>
            </a:pPr>
            <a:r>
              <a:rPr lang="en-US" sz="1800">
                <a:solidFill>
                  <a:srgbClr val="000000"/>
                </a:solidFill>
                <a:latin typeface="Helvetica"/>
                <a:ea typeface="Helvetica"/>
                <a:cs typeface="Helvetica"/>
                <a:sym typeface="Helvetica"/>
              </a:rPr>
              <a:t>Sarah </a:t>
            </a:r>
          </a:p>
        </p:txBody>
      </p:sp>
      <p:sp>
        <p:nvSpPr>
          <p:cNvPr id="19" name="Freeform 19"/>
          <p:cNvSpPr/>
          <p:nvPr/>
        </p:nvSpPr>
        <p:spPr>
          <a:xfrm>
            <a:off x="13476829" y="1136190"/>
            <a:ext cx="69862" cy="7606380"/>
          </a:xfrm>
          <a:custGeom>
            <a:avLst/>
            <a:gdLst/>
            <a:ahLst/>
            <a:cxnLst/>
            <a:rect l="l" t="t" r="r" b="b"/>
            <a:pathLst>
              <a:path w="69862" h="7606380">
                <a:moveTo>
                  <a:pt x="0" y="0"/>
                </a:moveTo>
                <a:lnTo>
                  <a:pt x="69863" y="0"/>
                </a:lnTo>
                <a:lnTo>
                  <a:pt x="69863" y="7606380"/>
                </a:lnTo>
                <a:lnTo>
                  <a:pt x="0" y="7606380"/>
                </a:lnTo>
                <a:lnTo>
                  <a:pt x="0" y="0"/>
                </a:lnTo>
                <a:close/>
              </a:path>
            </a:pathLst>
          </a:custGeom>
          <a:blipFill>
            <a:blip r:embed="rId7">
              <a:extLst>
                <a:ext uri="{96DAC541-7B7A-43D3-8B79-37D633B846F1}">
                  <asvg:svgBlip xmlns:asvg="http://schemas.microsoft.com/office/drawing/2016/SVG/main" r:embed="rId8"/>
                </a:ext>
              </a:extLst>
            </a:blip>
            <a:stretch>
              <a:fillRect l="-4506" r="-4506"/>
            </a:stretch>
          </a:blipFill>
        </p:spPr>
        <p:txBody>
          <a:bodyPr/>
          <a:lstStyle/>
          <a:p>
            <a:endParaRPr lang="en-US"/>
          </a:p>
        </p:txBody>
      </p:sp>
      <p:sp>
        <p:nvSpPr>
          <p:cNvPr id="20" name="Freeform 20"/>
          <p:cNvSpPr/>
          <p:nvPr/>
        </p:nvSpPr>
        <p:spPr>
          <a:xfrm>
            <a:off x="12791463" y="4854387"/>
            <a:ext cx="1555366" cy="1471407"/>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9">
              <a:extLst>
                <a:ext uri="{96DAC541-7B7A-43D3-8B79-37D633B846F1}">
                  <asvg:svgBlip xmlns:asvg="http://schemas.microsoft.com/office/drawing/2016/SVG/main" r:embed="rId10"/>
                </a:ext>
              </a:extLst>
            </a:blip>
            <a:stretch>
              <a:fillRect l="-47" r="-47"/>
            </a:stretch>
          </a:blipFill>
        </p:spPr>
        <p:txBody>
          <a:bodyPr/>
          <a:lstStyle/>
          <a:p>
            <a:endParaRPr lang="en-US"/>
          </a:p>
        </p:txBody>
      </p:sp>
      <p:sp>
        <p:nvSpPr>
          <p:cNvPr id="21" name="Freeform 21"/>
          <p:cNvSpPr/>
          <p:nvPr/>
        </p:nvSpPr>
        <p:spPr>
          <a:xfrm>
            <a:off x="10327194" y="3327730"/>
            <a:ext cx="1372132" cy="1251189"/>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11">
              <a:extLst>
                <a:ext uri="{96DAC541-7B7A-43D3-8B79-37D633B846F1}">
                  <asvg:svgBlip xmlns:asvg="http://schemas.microsoft.com/office/drawing/2016/SVG/main" r:embed="rId12"/>
                </a:ext>
              </a:extLst>
            </a:blip>
            <a:stretch>
              <a:fillRect l="-83" r="-83"/>
            </a:stretch>
          </a:blipFill>
        </p:spPr>
        <p:txBody>
          <a:bodyPr/>
          <a:lstStyle/>
          <a:p>
            <a:endParaRPr lang="en-US"/>
          </a:p>
        </p:txBody>
      </p:sp>
      <p:sp>
        <p:nvSpPr>
          <p:cNvPr id="22" name="TextBox 22"/>
          <p:cNvSpPr txBox="1"/>
          <p:nvPr/>
        </p:nvSpPr>
        <p:spPr>
          <a:xfrm>
            <a:off x="10451006" y="3485298"/>
            <a:ext cx="1132102" cy="652685"/>
          </a:xfrm>
          <a:prstGeom prst="rect">
            <a:avLst/>
          </a:prstGeom>
        </p:spPr>
        <p:txBody>
          <a:bodyPr lIns="0" tIns="0" rIns="0" bIns="0" rtlCol="0" anchor="t">
            <a:spAutoFit/>
          </a:bodyPr>
          <a:lstStyle/>
          <a:p>
            <a:pPr algn="ctr">
              <a:lnSpc>
                <a:spcPts val="2520"/>
              </a:lnSpc>
            </a:pPr>
            <a:r>
              <a:rPr lang="en-US" sz="2100" b="1">
                <a:solidFill>
                  <a:srgbClr val="000000"/>
                </a:solidFill>
                <a:latin typeface="Helvetica Bold"/>
                <a:ea typeface="Helvetica Bold"/>
                <a:cs typeface="Helvetica Bold"/>
                <a:sym typeface="Helvetica Bold"/>
              </a:rPr>
              <a:t>$251</a:t>
            </a:r>
          </a:p>
          <a:p>
            <a:pPr algn="ctr">
              <a:lnSpc>
                <a:spcPts val="2520"/>
              </a:lnSpc>
            </a:pPr>
            <a:r>
              <a:rPr lang="en-US" sz="2100" b="1">
                <a:solidFill>
                  <a:srgbClr val="000000"/>
                </a:solidFill>
                <a:latin typeface="Helvetica Bold"/>
                <a:ea typeface="Helvetica Bold"/>
                <a:cs typeface="Helvetica Bold"/>
                <a:sym typeface="Helvetica Bold"/>
              </a:rPr>
              <a:t>a month </a:t>
            </a:r>
          </a:p>
        </p:txBody>
      </p:sp>
      <p:sp>
        <p:nvSpPr>
          <p:cNvPr id="23" name="TextBox 23"/>
          <p:cNvSpPr txBox="1"/>
          <p:nvPr/>
        </p:nvSpPr>
        <p:spPr>
          <a:xfrm>
            <a:off x="8892586" y="7201853"/>
            <a:ext cx="1320202" cy="484152"/>
          </a:xfrm>
          <a:prstGeom prst="rect">
            <a:avLst/>
          </a:prstGeom>
        </p:spPr>
        <p:txBody>
          <a:bodyPr lIns="0" tIns="0" rIns="0" bIns="0" rtlCol="0" anchor="t">
            <a:spAutoFit/>
          </a:bodyPr>
          <a:lstStyle/>
          <a:p>
            <a:pPr algn="ctr">
              <a:lnSpc>
                <a:spcPts val="2080"/>
              </a:lnSpc>
            </a:pPr>
            <a:r>
              <a:rPr lang="en-US" sz="2400">
                <a:solidFill>
                  <a:srgbClr val="000000"/>
                </a:solidFill>
                <a:latin typeface="Helvetica"/>
                <a:ea typeface="Helvetica"/>
                <a:cs typeface="Helvetica"/>
                <a:sym typeface="Helvetica"/>
              </a:rPr>
              <a:t>Face</a:t>
            </a:r>
          </a:p>
          <a:p>
            <a:pPr algn="ctr">
              <a:lnSpc>
                <a:spcPts val="2080"/>
              </a:lnSpc>
            </a:pPr>
            <a:r>
              <a:rPr lang="en-US" sz="2400">
                <a:solidFill>
                  <a:srgbClr val="000000"/>
                </a:solidFill>
                <a:latin typeface="Helvetica"/>
                <a:ea typeface="Helvetica"/>
                <a:cs typeface="Helvetica"/>
                <a:sym typeface="Helvetica"/>
              </a:rPr>
              <a:t> Amount       </a:t>
            </a:r>
          </a:p>
        </p:txBody>
      </p:sp>
      <p:sp>
        <p:nvSpPr>
          <p:cNvPr id="24" name="Freeform 24"/>
          <p:cNvSpPr/>
          <p:nvPr/>
        </p:nvSpPr>
        <p:spPr>
          <a:xfrm>
            <a:off x="15385809" y="6993154"/>
            <a:ext cx="1301972" cy="637127"/>
          </a:xfrm>
          <a:custGeom>
            <a:avLst/>
            <a:gdLst/>
            <a:ahLst/>
            <a:cxnLst/>
            <a:rect l="l" t="t" r="r" b="b"/>
            <a:pathLst>
              <a:path w="1301972" h="637127">
                <a:moveTo>
                  <a:pt x="0" y="0"/>
                </a:moveTo>
                <a:lnTo>
                  <a:pt x="1301972" y="0"/>
                </a:lnTo>
                <a:lnTo>
                  <a:pt x="1301972" y="637127"/>
                </a:lnTo>
                <a:lnTo>
                  <a:pt x="0" y="6371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TextBox 25"/>
          <p:cNvSpPr txBox="1"/>
          <p:nvPr/>
        </p:nvSpPr>
        <p:spPr>
          <a:xfrm>
            <a:off x="11405016" y="7201853"/>
            <a:ext cx="1944933" cy="484152"/>
          </a:xfrm>
          <a:prstGeom prst="rect">
            <a:avLst/>
          </a:prstGeom>
        </p:spPr>
        <p:txBody>
          <a:bodyPr lIns="0" tIns="0" rIns="0" bIns="0" rtlCol="0" anchor="t">
            <a:spAutoFit/>
          </a:bodyPr>
          <a:lstStyle/>
          <a:p>
            <a:pPr algn="ctr">
              <a:lnSpc>
                <a:spcPts val="2080"/>
              </a:lnSpc>
            </a:pPr>
            <a:r>
              <a:rPr lang="en-US" sz="2400">
                <a:solidFill>
                  <a:srgbClr val="000000"/>
                </a:solidFill>
                <a:latin typeface="Helvetica"/>
                <a:ea typeface="Helvetica"/>
                <a:cs typeface="Helvetica"/>
                <a:sym typeface="Helvetica"/>
              </a:rPr>
              <a:t>Cash Value</a:t>
            </a:r>
          </a:p>
          <a:p>
            <a:pPr algn="ctr">
              <a:lnSpc>
                <a:spcPts val="2080"/>
              </a:lnSpc>
            </a:pPr>
            <a:r>
              <a:rPr lang="en-US" sz="2400">
                <a:solidFill>
                  <a:srgbClr val="000000"/>
                </a:solidFill>
                <a:latin typeface="Helvetica"/>
                <a:ea typeface="Helvetica"/>
                <a:cs typeface="Helvetica"/>
                <a:sym typeface="Helvetica"/>
              </a:rPr>
              <a:t>/Savings      </a:t>
            </a:r>
          </a:p>
        </p:txBody>
      </p:sp>
      <p:sp>
        <p:nvSpPr>
          <p:cNvPr id="26" name="TextBox 26"/>
          <p:cNvSpPr txBox="1"/>
          <p:nvPr/>
        </p:nvSpPr>
        <p:spPr>
          <a:xfrm>
            <a:off x="9489327" y="8622317"/>
            <a:ext cx="4230667" cy="195121"/>
          </a:xfrm>
          <a:prstGeom prst="rect">
            <a:avLst/>
          </a:prstGeom>
        </p:spPr>
        <p:txBody>
          <a:bodyPr lIns="0" tIns="0" rIns="0" bIns="0" rtlCol="0" anchor="t">
            <a:spAutoFit/>
          </a:bodyPr>
          <a:lstStyle/>
          <a:p>
            <a:pPr algn="l">
              <a:lnSpc>
                <a:spcPts val="2080"/>
              </a:lnSpc>
            </a:pPr>
            <a:r>
              <a:rPr lang="en-US" sz="2700" dirty="0">
                <a:solidFill>
                  <a:srgbClr val="000000"/>
                </a:solidFill>
                <a:latin typeface="Helvetica"/>
                <a:ea typeface="Helvetica"/>
                <a:cs typeface="Helvetica"/>
                <a:sym typeface="Helvetica"/>
              </a:rPr>
              <a:t>Borrow $ (6 months hold)  </a:t>
            </a:r>
          </a:p>
        </p:txBody>
      </p:sp>
      <p:sp>
        <p:nvSpPr>
          <p:cNvPr id="27" name="Freeform 27"/>
          <p:cNvSpPr/>
          <p:nvPr/>
        </p:nvSpPr>
        <p:spPr>
          <a:xfrm>
            <a:off x="14339165" y="8551887"/>
            <a:ext cx="471773" cy="363855"/>
          </a:xfrm>
          <a:custGeom>
            <a:avLst/>
            <a:gdLst/>
            <a:ahLst/>
            <a:cxnLst/>
            <a:rect l="l" t="t" r="r" b="b"/>
            <a:pathLst>
              <a:path w="471773" h="363855">
                <a:moveTo>
                  <a:pt x="0" y="0"/>
                </a:moveTo>
                <a:lnTo>
                  <a:pt x="471774" y="0"/>
                </a:lnTo>
                <a:lnTo>
                  <a:pt x="471774" y="363855"/>
                </a:lnTo>
                <a:lnTo>
                  <a:pt x="0" y="3638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8" name="TextBox 28"/>
          <p:cNvSpPr txBox="1"/>
          <p:nvPr/>
        </p:nvSpPr>
        <p:spPr>
          <a:xfrm>
            <a:off x="9965022" y="1588827"/>
            <a:ext cx="2310102" cy="325672"/>
          </a:xfrm>
          <a:prstGeom prst="rect">
            <a:avLst/>
          </a:prstGeom>
        </p:spPr>
        <p:txBody>
          <a:bodyPr lIns="0" tIns="0" rIns="0" bIns="0" rtlCol="0" anchor="t">
            <a:spAutoFit/>
          </a:bodyPr>
          <a:lstStyle/>
          <a:p>
            <a:pPr algn="l">
              <a:lnSpc>
                <a:spcPts val="2520"/>
              </a:lnSpc>
            </a:pPr>
            <a:r>
              <a:rPr lang="en-US" sz="2100" b="1" dirty="0">
                <a:solidFill>
                  <a:srgbClr val="000000"/>
                </a:solidFill>
                <a:latin typeface="Helvetica Bold"/>
                <a:ea typeface="Helvetica Bold"/>
                <a:cs typeface="Helvetica Bold"/>
                <a:sym typeface="Helvetica Bold"/>
              </a:rPr>
              <a:t>Start at Ages 35</a:t>
            </a:r>
            <a:r>
              <a:rPr lang="en-US" sz="2100" dirty="0">
                <a:solidFill>
                  <a:srgbClr val="000000"/>
                </a:solidFill>
                <a:latin typeface="Helvetica"/>
                <a:ea typeface="Helvetica"/>
                <a:cs typeface="Helvetica"/>
                <a:sym typeface="Helvetica"/>
              </a:rPr>
              <a:t>  </a:t>
            </a:r>
          </a:p>
        </p:txBody>
      </p:sp>
      <p:sp>
        <p:nvSpPr>
          <p:cNvPr id="29" name="TextBox 29"/>
          <p:cNvSpPr txBox="1"/>
          <p:nvPr/>
        </p:nvSpPr>
        <p:spPr>
          <a:xfrm>
            <a:off x="9162279" y="6543905"/>
            <a:ext cx="3658180" cy="325673"/>
          </a:xfrm>
          <a:prstGeom prst="rect">
            <a:avLst/>
          </a:prstGeom>
        </p:spPr>
        <p:txBody>
          <a:bodyPr lIns="0" tIns="0" rIns="0" bIns="0" rtlCol="0" anchor="t">
            <a:spAutoFit/>
          </a:bodyPr>
          <a:lstStyle/>
          <a:p>
            <a:pPr algn="l">
              <a:lnSpc>
                <a:spcPts val="2520"/>
              </a:lnSpc>
            </a:pPr>
            <a:r>
              <a:rPr lang="en-US" sz="2100" b="1">
                <a:solidFill>
                  <a:srgbClr val="000000"/>
                </a:solidFill>
                <a:latin typeface="Helvetica Bold"/>
                <a:ea typeface="Helvetica Bold"/>
                <a:cs typeface="Helvetica Bold"/>
                <a:sym typeface="Helvetica Bold"/>
              </a:rPr>
              <a:t>Cash Value at 65 = $127,051</a:t>
            </a:r>
            <a:r>
              <a:rPr lang="en-US" sz="2100">
                <a:solidFill>
                  <a:srgbClr val="000000"/>
                </a:solidFill>
                <a:latin typeface="Helvetica"/>
                <a:ea typeface="Helvetica"/>
                <a:cs typeface="Helvetica"/>
                <a:sym typeface="Helvetica"/>
              </a:rPr>
              <a:t>  </a:t>
            </a:r>
          </a:p>
        </p:txBody>
      </p:sp>
      <p:grpSp>
        <p:nvGrpSpPr>
          <p:cNvPr id="30" name="Group 30"/>
          <p:cNvGrpSpPr/>
          <p:nvPr/>
        </p:nvGrpSpPr>
        <p:grpSpPr>
          <a:xfrm>
            <a:off x="4122345" y="6201724"/>
            <a:ext cx="4198197" cy="4082058"/>
            <a:chOff x="0" y="0"/>
            <a:chExt cx="5597596" cy="5442743"/>
          </a:xfrm>
        </p:grpSpPr>
        <p:sp>
          <p:nvSpPr>
            <p:cNvPr id="31" name="Freeform 31"/>
            <p:cNvSpPr/>
            <p:nvPr/>
          </p:nvSpPr>
          <p:spPr>
            <a:xfrm>
              <a:off x="0" y="0"/>
              <a:ext cx="5597652" cy="5442712"/>
            </a:xfrm>
            <a:custGeom>
              <a:avLst/>
              <a:gdLst/>
              <a:ahLst/>
              <a:cxnLst/>
              <a:rect l="l" t="t" r="r" b="b"/>
              <a:pathLst>
                <a:path w="5597652" h="5442712">
                  <a:moveTo>
                    <a:pt x="0" y="0"/>
                  </a:moveTo>
                  <a:lnTo>
                    <a:pt x="5597652" y="0"/>
                  </a:lnTo>
                  <a:lnTo>
                    <a:pt x="5597652" y="5442712"/>
                  </a:lnTo>
                  <a:lnTo>
                    <a:pt x="0" y="5442712"/>
                  </a:lnTo>
                  <a:lnTo>
                    <a:pt x="0" y="0"/>
                  </a:lnTo>
                  <a:close/>
                </a:path>
              </a:pathLst>
            </a:custGeom>
            <a:blipFill>
              <a:blip r:embed="rId17"/>
              <a:stretch>
                <a:fillRect t="-18481" b="-18482"/>
              </a:stretch>
            </a:blipFill>
          </p:spPr>
          <p:txBody>
            <a:bodyPr/>
            <a:lstStyle/>
            <a:p>
              <a:endParaRPr lang="en-US"/>
            </a:p>
          </p:txBody>
        </p:sp>
      </p:grpSp>
      <p:sp>
        <p:nvSpPr>
          <p:cNvPr id="32" name="Freeform 32"/>
          <p:cNvSpPr/>
          <p:nvPr/>
        </p:nvSpPr>
        <p:spPr>
          <a:xfrm>
            <a:off x="8992153" y="8982164"/>
            <a:ext cx="471773" cy="363855"/>
          </a:xfrm>
          <a:custGeom>
            <a:avLst/>
            <a:gdLst/>
            <a:ahLst/>
            <a:cxnLst/>
            <a:rect l="l" t="t" r="r" b="b"/>
            <a:pathLst>
              <a:path w="471773" h="363855">
                <a:moveTo>
                  <a:pt x="0" y="0"/>
                </a:moveTo>
                <a:lnTo>
                  <a:pt x="471773" y="0"/>
                </a:lnTo>
                <a:lnTo>
                  <a:pt x="471773" y="363856"/>
                </a:lnTo>
                <a:lnTo>
                  <a:pt x="0" y="3638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sp>
        <p:nvSpPr>
          <p:cNvPr id="33" name="TextBox 33"/>
          <p:cNvSpPr txBox="1"/>
          <p:nvPr/>
        </p:nvSpPr>
        <p:spPr>
          <a:xfrm>
            <a:off x="9495932" y="8975637"/>
            <a:ext cx="2306032" cy="424837"/>
          </a:xfrm>
          <a:prstGeom prst="rect">
            <a:avLst/>
          </a:prstGeom>
        </p:spPr>
        <p:txBody>
          <a:bodyPr lIns="0" tIns="0" rIns="0" bIns="0" rtlCol="0" anchor="t">
            <a:spAutoFit/>
          </a:bodyPr>
          <a:lstStyle/>
          <a:p>
            <a:pPr algn="l">
              <a:lnSpc>
                <a:spcPts val="3240"/>
              </a:lnSpc>
            </a:pPr>
            <a:r>
              <a:rPr lang="en-US" sz="2700" dirty="0">
                <a:solidFill>
                  <a:srgbClr val="000000"/>
                </a:solidFill>
                <a:latin typeface="Helvetica"/>
                <a:ea typeface="Helvetica"/>
                <a:cs typeface="Helvetica"/>
                <a:sym typeface="Helvetica"/>
              </a:rPr>
              <a:t>Cash In Policy</a:t>
            </a:r>
          </a:p>
        </p:txBody>
      </p:sp>
      <p:sp>
        <p:nvSpPr>
          <p:cNvPr id="34" name="TextBox 34"/>
          <p:cNvSpPr txBox="1"/>
          <p:nvPr/>
        </p:nvSpPr>
        <p:spPr>
          <a:xfrm>
            <a:off x="13112496" y="5026710"/>
            <a:ext cx="1120587" cy="932854"/>
          </a:xfrm>
          <a:prstGeom prst="rect">
            <a:avLst/>
          </a:prstGeom>
        </p:spPr>
        <p:txBody>
          <a:bodyPr lIns="0" tIns="0" rIns="0" bIns="0" rtlCol="0" anchor="t">
            <a:spAutoFit/>
          </a:bodyPr>
          <a:lstStyle/>
          <a:p>
            <a:pPr algn="l">
              <a:lnSpc>
                <a:spcPts val="3600"/>
              </a:lnSpc>
            </a:pPr>
            <a:r>
              <a:rPr lang="en-US" sz="3000" b="1" spc="28">
                <a:solidFill>
                  <a:srgbClr val="FFFFFF"/>
                </a:solidFill>
                <a:latin typeface="TT Rounds Condensed Bold"/>
                <a:ea typeface="TT Rounds Condensed Bold"/>
                <a:cs typeface="TT Rounds Condensed Bold"/>
                <a:sym typeface="TT Rounds Condensed Bold"/>
              </a:rPr>
              <a:t>Same $251</a:t>
            </a:r>
          </a:p>
        </p:txBody>
      </p:sp>
      <p:sp>
        <p:nvSpPr>
          <p:cNvPr id="35" name="Freeform 35"/>
          <p:cNvSpPr/>
          <p:nvPr/>
        </p:nvSpPr>
        <p:spPr>
          <a:xfrm>
            <a:off x="14587784" y="2858907"/>
            <a:ext cx="677799" cy="3053429"/>
          </a:xfrm>
          <a:custGeom>
            <a:avLst/>
            <a:gdLst/>
            <a:ahLst/>
            <a:cxnLst/>
            <a:rect l="l" t="t" r="r" b="b"/>
            <a:pathLst>
              <a:path w="677799" h="3053429">
                <a:moveTo>
                  <a:pt x="0" y="0"/>
                </a:moveTo>
                <a:lnTo>
                  <a:pt x="677799" y="0"/>
                </a:lnTo>
                <a:lnTo>
                  <a:pt x="677799" y="3053429"/>
                </a:lnTo>
                <a:lnTo>
                  <a:pt x="0" y="3053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6" name="Freeform 36"/>
          <p:cNvSpPr/>
          <p:nvPr/>
        </p:nvSpPr>
        <p:spPr>
          <a:xfrm>
            <a:off x="17209357" y="2797375"/>
            <a:ext cx="677799" cy="3114961"/>
          </a:xfrm>
          <a:custGeom>
            <a:avLst/>
            <a:gdLst/>
            <a:ahLst/>
            <a:cxnLst/>
            <a:rect l="l" t="t" r="r" b="b"/>
            <a:pathLst>
              <a:path w="677799" h="3114961">
                <a:moveTo>
                  <a:pt x="0" y="0"/>
                </a:moveTo>
                <a:lnTo>
                  <a:pt x="677800" y="0"/>
                </a:lnTo>
                <a:lnTo>
                  <a:pt x="677800" y="3114960"/>
                </a:lnTo>
                <a:lnTo>
                  <a:pt x="0" y="311496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7" name="TextBox 37"/>
          <p:cNvSpPr txBox="1"/>
          <p:nvPr/>
        </p:nvSpPr>
        <p:spPr>
          <a:xfrm>
            <a:off x="13844235" y="2180277"/>
            <a:ext cx="2265064" cy="538424"/>
          </a:xfrm>
          <a:prstGeom prst="rect">
            <a:avLst/>
          </a:prstGeom>
        </p:spPr>
        <p:txBody>
          <a:bodyPr lIns="0" tIns="0" rIns="0" bIns="0" rtlCol="0" anchor="t">
            <a:spAutoFit/>
          </a:bodyPr>
          <a:lstStyle/>
          <a:p>
            <a:pPr algn="ctr">
              <a:lnSpc>
                <a:spcPts val="2080"/>
              </a:lnSpc>
            </a:pPr>
            <a:r>
              <a:rPr lang="en-US" sz="1800" b="1">
                <a:solidFill>
                  <a:srgbClr val="000000"/>
                </a:solidFill>
                <a:latin typeface="Helvetica Bold"/>
                <a:ea typeface="Helvetica Bold"/>
                <a:cs typeface="Helvetica Bold"/>
                <a:sym typeface="Helvetica Bold"/>
              </a:rPr>
              <a:t>$250,000  </a:t>
            </a:r>
          </a:p>
          <a:p>
            <a:pPr algn="ctr">
              <a:lnSpc>
                <a:spcPts val="1999"/>
              </a:lnSpc>
            </a:pPr>
            <a:r>
              <a:rPr lang="en-US" sz="1800" b="1" spc="-40">
                <a:solidFill>
                  <a:srgbClr val="000000"/>
                </a:solidFill>
                <a:latin typeface="Helvetica Bold"/>
                <a:ea typeface="Helvetica Bold"/>
                <a:cs typeface="Helvetica Bold"/>
                <a:sym typeface="Helvetica Bold"/>
              </a:rPr>
              <a:t>Face Amount </a:t>
            </a:r>
          </a:p>
        </p:txBody>
      </p:sp>
      <p:sp>
        <p:nvSpPr>
          <p:cNvPr id="38" name="TextBox 38"/>
          <p:cNvSpPr txBox="1"/>
          <p:nvPr/>
        </p:nvSpPr>
        <p:spPr>
          <a:xfrm>
            <a:off x="16273251" y="2175988"/>
            <a:ext cx="2056160" cy="538424"/>
          </a:xfrm>
          <a:prstGeom prst="rect">
            <a:avLst/>
          </a:prstGeom>
        </p:spPr>
        <p:txBody>
          <a:bodyPr lIns="0" tIns="0" rIns="0" bIns="0" rtlCol="0" anchor="t">
            <a:spAutoFit/>
          </a:bodyPr>
          <a:lstStyle/>
          <a:p>
            <a:pPr algn="ctr">
              <a:lnSpc>
                <a:spcPts val="2080"/>
              </a:lnSpc>
            </a:pPr>
            <a:r>
              <a:rPr lang="en-US" sz="1800" b="1">
                <a:solidFill>
                  <a:srgbClr val="000000"/>
                </a:solidFill>
                <a:latin typeface="Helvetica Bold"/>
                <a:ea typeface="Helvetica Bold"/>
                <a:cs typeface="Helvetica Bold"/>
                <a:sym typeface="Helvetica Bold"/>
              </a:rPr>
              <a:t>$250,000  </a:t>
            </a:r>
          </a:p>
          <a:p>
            <a:pPr algn="ctr">
              <a:lnSpc>
                <a:spcPts val="1999"/>
              </a:lnSpc>
            </a:pPr>
            <a:r>
              <a:rPr lang="en-US" sz="1800" b="1" spc="-40">
                <a:solidFill>
                  <a:srgbClr val="000000"/>
                </a:solidFill>
                <a:latin typeface="Helvetica Bold"/>
                <a:ea typeface="Helvetica Bold"/>
                <a:cs typeface="Helvetica Bold"/>
                <a:sym typeface="Helvetica Bold"/>
              </a:rPr>
              <a:t>Face Amount </a:t>
            </a:r>
          </a:p>
        </p:txBody>
      </p:sp>
      <p:sp>
        <p:nvSpPr>
          <p:cNvPr id="39" name="TextBox 39"/>
          <p:cNvSpPr txBox="1"/>
          <p:nvPr/>
        </p:nvSpPr>
        <p:spPr>
          <a:xfrm>
            <a:off x="14296605" y="881031"/>
            <a:ext cx="3684983" cy="346062"/>
          </a:xfrm>
          <a:prstGeom prst="rect">
            <a:avLst/>
          </a:prstGeom>
        </p:spPr>
        <p:txBody>
          <a:bodyPr lIns="0" tIns="0" rIns="0" bIns="0" rtlCol="0" anchor="t">
            <a:spAutoFit/>
          </a:bodyPr>
          <a:lstStyle/>
          <a:p>
            <a:pPr algn="ctr">
              <a:lnSpc>
                <a:spcPts val="2599"/>
              </a:lnSpc>
            </a:pPr>
            <a:r>
              <a:rPr lang="en-US" sz="2200" b="1">
                <a:solidFill>
                  <a:srgbClr val="FF0000"/>
                </a:solidFill>
                <a:latin typeface="Helvetica Bold"/>
                <a:ea typeface="Helvetica Bold"/>
                <a:cs typeface="Helvetica Bold"/>
                <a:sym typeface="Helvetica Bold"/>
              </a:rPr>
              <a:t>TERM LIFE INSURANCE</a:t>
            </a:r>
          </a:p>
        </p:txBody>
      </p:sp>
      <p:sp>
        <p:nvSpPr>
          <p:cNvPr id="40" name="TextBox 40"/>
          <p:cNvSpPr txBox="1"/>
          <p:nvPr/>
        </p:nvSpPr>
        <p:spPr>
          <a:xfrm>
            <a:off x="17201721" y="5867305"/>
            <a:ext cx="838112" cy="297879"/>
          </a:xfrm>
          <a:prstGeom prst="rect">
            <a:avLst/>
          </a:prstGeom>
        </p:spPr>
        <p:txBody>
          <a:bodyPr lIns="0" tIns="0" rIns="0" bIns="0" rtlCol="0" anchor="t">
            <a:spAutoFit/>
          </a:bodyPr>
          <a:lstStyle/>
          <a:p>
            <a:pPr algn="l">
              <a:lnSpc>
                <a:spcPts val="2160"/>
              </a:lnSpc>
            </a:pPr>
            <a:r>
              <a:rPr lang="en-US" sz="1800">
                <a:solidFill>
                  <a:srgbClr val="000000"/>
                </a:solidFill>
                <a:latin typeface="Helvetica"/>
                <a:ea typeface="Helvetica"/>
                <a:cs typeface="Helvetica"/>
                <a:sym typeface="Helvetica"/>
              </a:rPr>
              <a:t>Sarah </a:t>
            </a:r>
          </a:p>
        </p:txBody>
      </p:sp>
      <p:sp>
        <p:nvSpPr>
          <p:cNvPr id="41" name="TextBox 41"/>
          <p:cNvSpPr txBox="1"/>
          <p:nvPr/>
        </p:nvSpPr>
        <p:spPr>
          <a:xfrm>
            <a:off x="14670932" y="5864913"/>
            <a:ext cx="722526" cy="297879"/>
          </a:xfrm>
          <a:prstGeom prst="rect">
            <a:avLst/>
          </a:prstGeom>
        </p:spPr>
        <p:txBody>
          <a:bodyPr lIns="0" tIns="0" rIns="0" bIns="0" rtlCol="0" anchor="t">
            <a:spAutoFit/>
          </a:bodyPr>
          <a:lstStyle/>
          <a:p>
            <a:pPr algn="l">
              <a:lnSpc>
                <a:spcPts val="2160"/>
              </a:lnSpc>
            </a:pPr>
            <a:r>
              <a:rPr lang="en-US" sz="1800" dirty="0">
                <a:solidFill>
                  <a:srgbClr val="000000"/>
                </a:solidFill>
                <a:latin typeface="Helvetica"/>
                <a:ea typeface="Helvetica"/>
                <a:cs typeface="Helvetica"/>
                <a:sym typeface="Helvetica"/>
              </a:rPr>
              <a:t>Chris</a:t>
            </a:r>
          </a:p>
        </p:txBody>
      </p:sp>
      <p:sp>
        <p:nvSpPr>
          <p:cNvPr id="42" name="Freeform 42"/>
          <p:cNvSpPr/>
          <p:nvPr/>
        </p:nvSpPr>
        <p:spPr>
          <a:xfrm>
            <a:off x="15631338" y="3508575"/>
            <a:ext cx="1285800" cy="1143806"/>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24">
              <a:extLst>
                <a:ext uri="{96DAC541-7B7A-43D3-8B79-37D633B846F1}">
                  <asvg:svgBlip xmlns:asvg="http://schemas.microsoft.com/office/drawing/2016/SVG/main" r:embed="rId25"/>
                </a:ext>
              </a:extLst>
            </a:blip>
            <a:stretch>
              <a:fillRect t="-378" b="-378"/>
            </a:stretch>
          </a:blipFill>
        </p:spPr>
        <p:txBody>
          <a:bodyPr/>
          <a:lstStyle/>
          <a:p>
            <a:endParaRPr lang="en-US"/>
          </a:p>
        </p:txBody>
      </p:sp>
      <p:sp>
        <p:nvSpPr>
          <p:cNvPr id="43" name="TextBox 43"/>
          <p:cNvSpPr txBox="1"/>
          <p:nvPr/>
        </p:nvSpPr>
        <p:spPr>
          <a:xfrm>
            <a:off x="15875791" y="3676311"/>
            <a:ext cx="928143" cy="643160"/>
          </a:xfrm>
          <a:prstGeom prst="rect">
            <a:avLst/>
          </a:prstGeom>
        </p:spPr>
        <p:txBody>
          <a:bodyPr lIns="0" tIns="0" rIns="0" bIns="0" rtlCol="0" anchor="t">
            <a:spAutoFit/>
          </a:bodyPr>
          <a:lstStyle/>
          <a:p>
            <a:pPr algn="l">
              <a:lnSpc>
                <a:spcPts val="2520"/>
              </a:lnSpc>
            </a:pPr>
            <a:r>
              <a:rPr lang="en-US" sz="2100" b="1" spc="19">
                <a:solidFill>
                  <a:srgbClr val="000000"/>
                </a:solidFill>
                <a:latin typeface="TT Rounds Condensed Bold"/>
                <a:ea typeface="TT Rounds Condensed Bold"/>
                <a:cs typeface="TT Rounds Condensed Bold"/>
                <a:sym typeface="TT Rounds Condensed Bold"/>
              </a:rPr>
              <a:t>$88 a month</a:t>
            </a:r>
          </a:p>
        </p:txBody>
      </p:sp>
      <p:sp>
        <p:nvSpPr>
          <p:cNvPr id="44" name="Freeform 44"/>
          <p:cNvSpPr/>
          <p:nvPr/>
        </p:nvSpPr>
        <p:spPr>
          <a:xfrm>
            <a:off x="10258471" y="7005766"/>
            <a:ext cx="1301972" cy="637127"/>
          </a:xfrm>
          <a:custGeom>
            <a:avLst/>
            <a:gdLst/>
            <a:ahLst/>
            <a:cxnLst/>
            <a:rect l="l" t="t" r="r" b="b"/>
            <a:pathLst>
              <a:path w="1301972" h="637127">
                <a:moveTo>
                  <a:pt x="0" y="0"/>
                </a:moveTo>
                <a:lnTo>
                  <a:pt x="1301973" y="0"/>
                </a:lnTo>
                <a:lnTo>
                  <a:pt x="1301973" y="637127"/>
                </a:lnTo>
                <a:lnTo>
                  <a:pt x="0" y="6371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 name="TextBox 45"/>
          <p:cNvSpPr txBox="1"/>
          <p:nvPr/>
        </p:nvSpPr>
        <p:spPr>
          <a:xfrm>
            <a:off x="15495046" y="2978238"/>
            <a:ext cx="1651797" cy="510035"/>
          </a:xfrm>
          <a:prstGeom prst="rect">
            <a:avLst/>
          </a:prstGeom>
        </p:spPr>
        <p:txBody>
          <a:bodyPr lIns="0" tIns="0" rIns="0" bIns="0" rtlCol="0" anchor="t">
            <a:spAutoFit/>
          </a:bodyPr>
          <a:lstStyle/>
          <a:p>
            <a:pPr algn="ctr">
              <a:lnSpc>
                <a:spcPts val="2080"/>
              </a:lnSpc>
            </a:pPr>
            <a:r>
              <a:rPr lang="en-US" sz="2100">
                <a:solidFill>
                  <a:srgbClr val="000000"/>
                </a:solidFill>
                <a:latin typeface="Helvetica"/>
                <a:ea typeface="Helvetica"/>
                <a:cs typeface="Helvetica"/>
                <a:sym typeface="Helvetica"/>
              </a:rPr>
              <a:t>Buy Term Insurance  </a:t>
            </a:r>
          </a:p>
        </p:txBody>
      </p:sp>
      <p:sp>
        <p:nvSpPr>
          <p:cNvPr id="46" name="TextBox 46"/>
          <p:cNvSpPr txBox="1"/>
          <p:nvPr/>
        </p:nvSpPr>
        <p:spPr>
          <a:xfrm>
            <a:off x="13780514" y="7157970"/>
            <a:ext cx="1782119" cy="484152"/>
          </a:xfrm>
          <a:prstGeom prst="rect">
            <a:avLst/>
          </a:prstGeom>
        </p:spPr>
        <p:txBody>
          <a:bodyPr lIns="0" tIns="0" rIns="0" bIns="0" rtlCol="0" anchor="t">
            <a:spAutoFit/>
          </a:bodyPr>
          <a:lstStyle/>
          <a:p>
            <a:pPr algn="ctr">
              <a:lnSpc>
                <a:spcPts val="2080"/>
              </a:lnSpc>
            </a:pPr>
            <a:r>
              <a:rPr lang="en-US" sz="2400">
                <a:solidFill>
                  <a:srgbClr val="000000"/>
                </a:solidFill>
                <a:latin typeface="Helvetica"/>
                <a:ea typeface="Helvetica"/>
                <a:cs typeface="Helvetica"/>
                <a:sym typeface="Helvetica"/>
              </a:rPr>
              <a:t>Face</a:t>
            </a:r>
          </a:p>
          <a:p>
            <a:pPr algn="ctr">
              <a:lnSpc>
                <a:spcPts val="2080"/>
              </a:lnSpc>
            </a:pPr>
            <a:r>
              <a:rPr lang="en-US" sz="2400">
                <a:solidFill>
                  <a:srgbClr val="000000"/>
                </a:solidFill>
                <a:latin typeface="Helvetica"/>
                <a:ea typeface="Helvetica"/>
                <a:cs typeface="Helvetica"/>
                <a:sym typeface="Helvetica"/>
              </a:rPr>
              <a:t> Amount</a:t>
            </a:r>
          </a:p>
        </p:txBody>
      </p:sp>
      <p:sp>
        <p:nvSpPr>
          <p:cNvPr id="47" name="TextBox 47"/>
          <p:cNvSpPr txBox="1"/>
          <p:nvPr/>
        </p:nvSpPr>
        <p:spPr>
          <a:xfrm>
            <a:off x="16017028" y="7190104"/>
            <a:ext cx="2856985" cy="484152"/>
          </a:xfrm>
          <a:prstGeom prst="rect">
            <a:avLst/>
          </a:prstGeom>
        </p:spPr>
        <p:txBody>
          <a:bodyPr lIns="0" tIns="0" rIns="0" bIns="0" rtlCol="0" anchor="t">
            <a:spAutoFit/>
          </a:bodyPr>
          <a:lstStyle/>
          <a:p>
            <a:pPr algn="ctr">
              <a:lnSpc>
                <a:spcPts val="2080"/>
              </a:lnSpc>
            </a:pPr>
            <a:r>
              <a:rPr lang="en-US" sz="2400">
                <a:solidFill>
                  <a:srgbClr val="000000"/>
                </a:solidFill>
                <a:latin typeface="Helvetica"/>
                <a:ea typeface="Helvetica"/>
                <a:cs typeface="Helvetica"/>
                <a:sym typeface="Helvetica"/>
              </a:rPr>
              <a:t>Invest in </a:t>
            </a:r>
          </a:p>
          <a:p>
            <a:pPr algn="ctr">
              <a:lnSpc>
                <a:spcPts val="2080"/>
              </a:lnSpc>
            </a:pPr>
            <a:r>
              <a:rPr lang="en-US" sz="2400">
                <a:solidFill>
                  <a:srgbClr val="000000"/>
                </a:solidFill>
                <a:latin typeface="Helvetica"/>
                <a:ea typeface="Helvetica"/>
                <a:cs typeface="Helvetica"/>
                <a:sym typeface="Helvetica"/>
              </a:rPr>
              <a:t>Roth IRA</a:t>
            </a:r>
          </a:p>
        </p:txBody>
      </p:sp>
      <p:sp>
        <p:nvSpPr>
          <p:cNvPr id="48" name="TextBox 48"/>
          <p:cNvSpPr txBox="1"/>
          <p:nvPr/>
        </p:nvSpPr>
        <p:spPr>
          <a:xfrm>
            <a:off x="13660586" y="6538591"/>
            <a:ext cx="4850213" cy="325673"/>
          </a:xfrm>
          <a:prstGeom prst="rect">
            <a:avLst/>
          </a:prstGeom>
        </p:spPr>
        <p:txBody>
          <a:bodyPr lIns="0" tIns="0" rIns="0" bIns="0" rtlCol="0" anchor="t">
            <a:spAutoFit/>
          </a:bodyPr>
          <a:lstStyle/>
          <a:p>
            <a:pPr algn="l">
              <a:lnSpc>
                <a:spcPts val="2520"/>
              </a:lnSpc>
            </a:pPr>
            <a:r>
              <a:rPr lang="en-US" sz="2100" b="1">
                <a:solidFill>
                  <a:srgbClr val="000000"/>
                </a:solidFill>
                <a:latin typeface="Helvetica Bold"/>
                <a:ea typeface="Helvetica Bold"/>
                <a:cs typeface="Helvetica Bold"/>
                <a:sym typeface="Helvetica Bold"/>
              </a:rPr>
              <a:t>Roth IRA %9 return at 65 = $300,649</a:t>
            </a:r>
            <a:r>
              <a:rPr lang="en-US" sz="2100">
                <a:solidFill>
                  <a:srgbClr val="000000"/>
                </a:solidFill>
                <a:latin typeface="Helvetica"/>
                <a:ea typeface="Helvetica"/>
                <a:cs typeface="Helvetica"/>
                <a:sym typeface="Helvetica"/>
              </a:rPr>
              <a:t>  </a:t>
            </a:r>
          </a:p>
        </p:txBody>
      </p:sp>
      <p:sp>
        <p:nvSpPr>
          <p:cNvPr id="49" name="TextBox 49"/>
          <p:cNvSpPr txBox="1"/>
          <p:nvPr/>
        </p:nvSpPr>
        <p:spPr>
          <a:xfrm>
            <a:off x="14879113" y="8682032"/>
            <a:ext cx="3140490" cy="195121"/>
          </a:xfrm>
          <a:prstGeom prst="rect">
            <a:avLst/>
          </a:prstGeom>
        </p:spPr>
        <p:txBody>
          <a:bodyPr lIns="0" tIns="0" rIns="0" bIns="0" rtlCol="0" anchor="t">
            <a:spAutoFit/>
          </a:bodyPr>
          <a:lstStyle/>
          <a:p>
            <a:pPr algn="ctr">
              <a:lnSpc>
                <a:spcPts val="2080"/>
              </a:lnSpc>
            </a:pPr>
            <a:r>
              <a:rPr lang="en-US" sz="2700" dirty="0">
                <a:solidFill>
                  <a:srgbClr val="000000"/>
                </a:solidFill>
                <a:latin typeface="Helvetica"/>
                <a:ea typeface="Helvetica"/>
                <a:cs typeface="Helvetica"/>
                <a:sym typeface="Helvetica"/>
              </a:rPr>
              <a:t>Withdraw $ (7 days)  </a:t>
            </a:r>
          </a:p>
        </p:txBody>
      </p:sp>
      <p:sp>
        <p:nvSpPr>
          <p:cNvPr id="50" name="TextBox 50"/>
          <p:cNvSpPr txBox="1"/>
          <p:nvPr/>
        </p:nvSpPr>
        <p:spPr>
          <a:xfrm>
            <a:off x="14926683" y="9004212"/>
            <a:ext cx="2912785" cy="424837"/>
          </a:xfrm>
          <a:prstGeom prst="rect">
            <a:avLst/>
          </a:prstGeom>
        </p:spPr>
        <p:txBody>
          <a:bodyPr lIns="0" tIns="0" rIns="0" bIns="0" rtlCol="0" anchor="t">
            <a:spAutoFit/>
          </a:bodyPr>
          <a:lstStyle/>
          <a:p>
            <a:pPr algn="l">
              <a:lnSpc>
                <a:spcPts val="3240"/>
              </a:lnSpc>
            </a:pPr>
            <a:r>
              <a:rPr lang="en-US" sz="2700" dirty="0">
                <a:solidFill>
                  <a:srgbClr val="000000"/>
                </a:solidFill>
                <a:latin typeface="Helvetica"/>
                <a:ea typeface="Helvetica"/>
                <a:cs typeface="Helvetica"/>
                <a:sym typeface="Helvetica"/>
              </a:rPr>
              <a:t>Face Amount Paid</a:t>
            </a:r>
          </a:p>
        </p:txBody>
      </p:sp>
      <p:sp>
        <p:nvSpPr>
          <p:cNvPr id="51" name="Freeform 51"/>
          <p:cNvSpPr/>
          <p:nvPr/>
        </p:nvSpPr>
        <p:spPr>
          <a:xfrm>
            <a:off x="9012929" y="8543638"/>
            <a:ext cx="471773" cy="363855"/>
          </a:xfrm>
          <a:custGeom>
            <a:avLst/>
            <a:gdLst/>
            <a:ahLst/>
            <a:cxnLst/>
            <a:rect l="l" t="t" r="r" b="b"/>
            <a:pathLst>
              <a:path w="471773" h="363855">
                <a:moveTo>
                  <a:pt x="0" y="0"/>
                </a:moveTo>
                <a:lnTo>
                  <a:pt x="471773" y="0"/>
                </a:lnTo>
                <a:lnTo>
                  <a:pt x="471773" y="363856"/>
                </a:lnTo>
                <a:lnTo>
                  <a:pt x="0" y="3638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2" name="Freeform 52"/>
          <p:cNvSpPr/>
          <p:nvPr/>
        </p:nvSpPr>
        <p:spPr>
          <a:xfrm>
            <a:off x="14345972" y="9004212"/>
            <a:ext cx="471773" cy="363855"/>
          </a:xfrm>
          <a:custGeom>
            <a:avLst/>
            <a:gdLst/>
            <a:ahLst/>
            <a:cxnLst/>
            <a:rect l="l" t="t" r="r" b="b"/>
            <a:pathLst>
              <a:path w="471773" h="363855">
                <a:moveTo>
                  <a:pt x="0" y="0"/>
                </a:moveTo>
                <a:lnTo>
                  <a:pt x="471774" y="0"/>
                </a:lnTo>
                <a:lnTo>
                  <a:pt x="471774" y="363855"/>
                </a:lnTo>
                <a:lnTo>
                  <a:pt x="0" y="3638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3" name="TextBox 53"/>
          <p:cNvSpPr txBox="1"/>
          <p:nvPr/>
        </p:nvSpPr>
        <p:spPr>
          <a:xfrm>
            <a:off x="10377159" y="9422830"/>
            <a:ext cx="566491" cy="769070"/>
          </a:xfrm>
          <a:prstGeom prst="rect">
            <a:avLst/>
          </a:prstGeom>
        </p:spPr>
        <p:txBody>
          <a:bodyPr lIns="0" tIns="0" rIns="0" bIns="0" rtlCol="0" anchor="t">
            <a:spAutoFit/>
          </a:bodyPr>
          <a:lstStyle/>
          <a:p>
            <a:pPr algn="l">
              <a:lnSpc>
                <a:spcPts val="5759"/>
              </a:lnSpc>
            </a:pPr>
            <a:r>
              <a:rPr lang="en-US" sz="4800" b="1">
                <a:solidFill>
                  <a:srgbClr val="000000"/>
                </a:solidFill>
                <a:latin typeface="Helvetica Bold"/>
                <a:ea typeface="Helvetica Bold"/>
                <a:cs typeface="Helvetica Bold"/>
                <a:sym typeface="Helvetica Bold"/>
              </a:rPr>
              <a:t>A</a:t>
            </a:r>
          </a:p>
        </p:txBody>
      </p:sp>
      <p:sp>
        <p:nvSpPr>
          <p:cNvPr id="54" name="TextBox 54"/>
          <p:cNvSpPr txBox="1"/>
          <p:nvPr/>
        </p:nvSpPr>
        <p:spPr>
          <a:xfrm>
            <a:off x="15337560" y="9422830"/>
            <a:ext cx="551079" cy="769070"/>
          </a:xfrm>
          <a:prstGeom prst="rect">
            <a:avLst/>
          </a:prstGeom>
        </p:spPr>
        <p:txBody>
          <a:bodyPr lIns="0" tIns="0" rIns="0" bIns="0" rtlCol="0" anchor="t">
            <a:spAutoFit/>
          </a:bodyPr>
          <a:lstStyle/>
          <a:p>
            <a:pPr algn="l">
              <a:lnSpc>
                <a:spcPts val="5759"/>
              </a:lnSpc>
            </a:pPr>
            <a:r>
              <a:rPr lang="en-US" sz="4800" b="1">
                <a:solidFill>
                  <a:srgbClr val="000000"/>
                </a:solidFill>
                <a:latin typeface="Helvetica Bold"/>
                <a:ea typeface="Helvetica Bold"/>
                <a:cs typeface="Helvetica Bold"/>
                <a:sym typeface="Helvetica Bold"/>
              </a:rPr>
              <a:t>B</a:t>
            </a:r>
          </a:p>
        </p:txBody>
      </p:sp>
      <p:sp>
        <p:nvSpPr>
          <p:cNvPr id="55" name="TextBox 55"/>
          <p:cNvSpPr txBox="1"/>
          <p:nvPr/>
        </p:nvSpPr>
        <p:spPr>
          <a:xfrm>
            <a:off x="13166022" y="9362374"/>
            <a:ext cx="859303" cy="769069"/>
          </a:xfrm>
          <a:prstGeom prst="rect">
            <a:avLst/>
          </a:prstGeom>
        </p:spPr>
        <p:txBody>
          <a:bodyPr lIns="0" tIns="0" rIns="0" bIns="0" rtlCol="0" anchor="t">
            <a:spAutoFit/>
          </a:bodyPr>
          <a:lstStyle/>
          <a:p>
            <a:pPr algn="l">
              <a:lnSpc>
                <a:spcPts val="5759"/>
              </a:lnSpc>
            </a:pPr>
            <a:r>
              <a:rPr lang="en-US" sz="4800" b="1">
                <a:solidFill>
                  <a:srgbClr val="000000"/>
                </a:solidFill>
                <a:latin typeface="Helvetica Bold"/>
                <a:ea typeface="Helvetica Bold"/>
                <a:cs typeface="Helvetica Bold"/>
                <a:sym typeface="Helvetica Bold"/>
              </a:rPr>
              <a:t>or</a:t>
            </a:r>
          </a:p>
        </p:txBody>
      </p:sp>
      <p:sp>
        <p:nvSpPr>
          <p:cNvPr id="56" name="TextBox 56"/>
          <p:cNvSpPr txBox="1"/>
          <p:nvPr/>
        </p:nvSpPr>
        <p:spPr>
          <a:xfrm>
            <a:off x="15246533" y="4771467"/>
            <a:ext cx="1937182" cy="1048643"/>
          </a:xfrm>
          <a:prstGeom prst="rect">
            <a:avLst/>
          </a:prstGeom>
        </p:spPr>
        <p:txBody>
          <a:bodyPr lIns="0" tIns="0" rIns="0" bIns="0" rtlCol="0" anchor="t">
            <a:spAutoFit/>
          </a:bodyPr>
          <a:lstStyle/>
          <a:p>
            <a:pPr algn="ctr">
              <a:lnSpc>
                <a:spcPts val="2080"/>
              </a:lnSpc>
            </a:pPr>
            <a:r>
              <a:rPr lang="en-US" sz="2100">
                <a:solidFill>
                  <a:srgbClr val="000000"/>
                </a:solidFill>
                <a:latin typeface="Helvetica"/>
                <a:ea typeface="Helvetica"/>
                <a:cs typeface="Helvetica"/>
                <a:sym typeface="Helvetica"/>
              </a:rPr>
              <a:t>Invest the </a:t>
            </a:r>
          </a:p>
          <a:p>
            <a:pPr algn="ctr">
              <a:lnSpc>
                <a:spcPts val="2080"/>
              </a:lnSpc>
            </a:pPr>
            <a:r>
              <a:rPr lang="en-US" sz="2100" b="1">
                <a:solidFill>
                  <a:srgbClr val="000000"/>
                </a:solidFill>
                <a:latin typeface="Helvetica Bold"/>
                <a:ea typeface="Helvetica Bold"/>
                <a:cs typeface="Helvetica Bold"/>
                <a:sym typeface="Helvetica Bold"/>
              </a:rPr>
              <a:t>$163 savings</a:t>
            </a:r>
            <a:r>
              <a:rPr lang="en-US" sz="2100">
                <a:solidFill>
                  <a:srgbClr val="000000"/>
                </a:solidFill>
                <a:latin typeface="Helvetica"/>
                <a:ea typeface="Helvetica"/>
                <a:cs typeface="Helvetica"/>
                <a:sym typeface="Helvetica"/>
              </a:rPr>
              <a:t> </a:t>
            </a:r>
          </a:p>
          <a:p>
            <a:pPr algn="ctr">
              <a:lnSpc>
                <a:spcPts val="2080"/>
              </a:lnSpc>
            </a:pPr>
            <a:r>
              <a:rPr lang="en-US" sz="2100">
                <a:solidFill>
                  <a:srgbClr val="000000"/>
                </a:solidFill>
                <a:latin typeface="Helvetica"/>
                <a:ea typeface="Helvetica"/>
                <a:cs typeface="Helvetica"/>
                <a:sym typeface="Helvetica"/>
              </a:rPr>
              <a:t>into a </a:t>
            </a:r>
          </a:p>
          <a:p>
            <a:pPr algn="ctr">
              <a:lnSpc>
                <a:spcPts val="2080"/>
              </a:lnSpc>
            </a:pPr>
            <a:r>
              <a:rPr lang="en-US" sz="2100">
                <a:solidFill>
                  <a:srgbClr val="000000"/>
                </a:solidFill>
                <a:latin typeface="Helvetica"/>
                <a:ea typeface="Helvetica"/>
                <a:cs typeface="Helvetica"/>
                <a:sym typeface="Helvetica"/>
              </a:rPr>
              <a:t>Roth IRA  </a:t>
            </a:r>
          </a:p>
        </p:txBody>
      </p:sp>
      <p:grpSp>
        <p:nvGrpSpPr>
          <p:cNvPr id="57" name="Group 57"/>
          <p:cNvGrpSpPr>
            <a:grpSpLocks noChangeAspect="1"/>
          </p:cNvGrpSpPr>
          <p:nvPr/>
        </p:nvGrpSpPr>
        <p:grpSpPr>
          <a:xfrm>
            <a:off x="9035668" y="8076322"/>
            <a:ext cx="466385" cy="365792"/>
            <a:chOff x="0" y="0"/>
            <a:chExt cx="621846" cy="487722"/>
          </a:xfrm>
        </p:grpSpPr>
        <p:sp>
          <p:nvSpPr>
            <p:cNvPr id="58" name="Freeform 58"/>
            <p:cNvSpPr/>
            <p:nvPr/>
          </p:nvSpPr>
          <p:spPr>
            <a:xfrm>
              <a:off x="0" y="0"/>
              <a:ext cx="621792" cy="487680"/>
            </a:xfrm>
            <a:custGeom>
              <a:avLst/>
              <a:gdLst/>
              <a:ahLst/>
              <a:cxnLst/>
              <a:rect l="l" t="t" r="r" b="b"/>
              <a:pathLst>
                <a:path w="621792" h="487680">
                  <a:moveTo>
                    <a:pt x="0" y="0"/>
                  </a:moveTo>
                  <a:lnTo>
                    <a:pt x="621792" y="0"/>
                  </a:lnTo>
                  <a:lnTo>
                    <a:pt x="621792" y="487680"/>
                  </a:lnTo>
                  <a:lnTo>
                    <a:pt x="0" y="487680"/>
                  </a:lnTo>
                  <a:lnTo>
                    <a:pt x="0" y="0"/>
                  </a:lnTo>
                  <a:close/>
                </a:path>
              </a:pathLst>
            </a:custGeom>
            <a:blipFill>
              <a:blip r:embed="rId26"/>
              <a:stretch>
                <a:fillRect r="-8" b="-8"/>
              </a:stretch>
            </a:blipFill>
          </p:spPr>
          <p:txBody>
            <a:bodyPr/>
            <a:lstStyle/>
            <a:p>
              <a:endParaRPr lang="en-US"/>
            </a:p>
          </p:txBody>
        </p:sp>
      </p:grpSp>
      <p:sp>
        <p:nvSpPr>
          <p:cNvPr id="59" name="TextBox 59"/>
          <p:cNvSpPr txBox="1"/>
          <p:nvPr/>
        </p:nvSpPr>
        <p:spPr>
          <a:xfrm>
            <a:off x="9483465" y="7995697"/>
            <a:ext cx="9364380" cy="491133"/>
          </a:xfrm>
          <a:prstGeom prst="rect">
            <a:avLst/>
          </a:prstGeom>
        </p:spPr>
        <p:txBody>
          <a:bodyPr lIns="0" tIns="0" rIns="0" bIns="0" rtlCol="0" anchor="t">
            <a:spAutoFit/>
          </a:bodyPr>
          <a:lstStyle/>
          <a:p>
            <a:pPr algn="l">
              <a:lnSpc>
                <a:spcPts val="3240"/>
              </a:lnSpc>
            </a:pPr>
            <a:r>
              <a:rPr lang="en-US" sz="2700">
                <a:solidFill>
                  <a:srgbClr val="000000"/>
                </a:solidFill>
                <a:latin typeface="Helvetica"/>
                <a:ea typeface="Helvetica"/>
                <a:cs typeface="Helvetica"/>
                <a:sym typeface="Helvetica"/>
              </a:rPr>
              <a:t>Either or not both  </a:t>
            </a:r>
          </a:p>
        </p:txBody>
      </p:sp>
      <p:sp>
        <p:nvSpPr>
          <p:cNvPr id="60" name="TextBox 60"/>
          <p:cNvSpPr txBox="1"/>
          <p:nvPr/>
        </p:nvSpPr>
        <p:spPr>
          <a:xfrm>
            <a:off x="14926683" y="8080573"/>
            <a:ext cx="2553880" cy="491133"/>
          </a:xfrm>
          <a:prstGeom prst="rect">
            <a:avLst/>
          </a:prstGeom>
        </p:spPr>
        <p:txBody>
          <a:bodyPr lIns="0" tIns="0" rIns="0" bIns="0" rtlCol="0" anchor="t">
            <a:spAutoFit/>
          </a:bodyPr>
          <a:lstStyle/>
          <a:p>
            <a:pPr algn="l">
              <a:lnSpc>
                <a:spcPts val="3240"/>
              </a:lnSpc>
            </a:pPr>
            <a:r>
              <a:rPr lang="en-US" sz="2700" dirty="0">
                <a:solidFill>
                  <a:srgbClr val="000000"/>
                </a:solidFill>
                <a:latin typeface="Helvetica"/>
                <a:ea typeface="Helvetica"/>
                <a:cs typeface="Helvetica"/>
                <a:sym typeface="Helvetica"/>
              </a:rPr>
              <a:t>Separate Accts</a:t>
            </a:r>
          </a:p>
        </p:txBody>
      </p:sp>
      <p:grpSp>
        <p:nvGrpSpPr>
          <p:cNvPr id="61" name="Group 61"/>
          <p:cNvGrpSpPr>
            <a:grpSpLocks noChangeAspect="1"/>
          </p:cNvGrpSpPr>
          <p:nvPr/>
        </p:nvGrpSpPr>
        <p:grpSpPr>
          <a:xfrm>
            <a:off x="14344556" y="8120844"/>
            <a:ext cx="466385" cy="365792"/>
            <a:chOff x="0" y="0"/>
            <a:chExt cx="621846" cy="487722"/>
          </a:xfrm>
        </p:grpSpPr>
        <p:sp>
          <p:nvSpPr>
            <p:cNvPr id="62" name="Freeform 62"/>
            <p:cNvSpPr/>
            <p:nvPr/>
          </p:nvSpPr>
          <p:spPr>
            <a:xfrm>
              <a:off x="0" y="0"/>
              <a:ext cx="621792" cy="487680"/>
            </a:xfrm>
            <a:custGeom>
              <a:avLst/>
              <a:gdLst/>
              <a:ahLst/>
              <a:cxnLst/>
              <a:rect l="l" t="t" r="r" b="b"/>
              <a:pathLst>
                <a:path w="621792" h="487680">
                  <a:moveTo>
                    <a:pt x="0" y="0"/>
                  </a:moveTo>
                  <a:lnTo>
                    <a:pt x="621792" y="0"/>
                  </a:lnTo>
                  <a:lnTo>
                    <a:pt x="621792" y="487680"/>
                  </a:lnTo>
                  <a:lnTo>
                    <a:pt x="0" y="487680"/>
                  </a:lnTo>
                  <a:lnTo>
                    <a:pt x="0" y="0"/>
                  </a:lnTo>
                  <a:close/>
                </a:path>
              </a:pathLst>
            </a:custGeom>
            <a:blipFill>
              <a:blip r:embed="rId27"/>
              <a:stretch>
                <a:fillRect r="-8" b="-8"/>
              </a:stretch>
            </a:blipFill>
          </p:spPr>
          <p:txBody>
            <a:bodyPr/>
            <a:lstStyle/>
            <a:p>
              <a:endParaRPr lang="en-US"/>
            </a:p>
          </p:txBody>
        </p:sp>
      </p:grpSp>
      <p:sp>
        <p:nvSpPr>
          <p:cNvPr id="64" name="TextBox 63">
            <a:extLst>
              <a:ext uri="{FF2B5EF4-FFF2-40B4-BE49-F238E27FC236}">
                <a16:creationId xmlns:a16="http://schemas.microsoft.com/office/drawing/2014/main" id="{0CE25958-072B-D9AE-52F5-3418C9702218}"/>
              </a:ext>
            </a:extLst>
          </p:cNvPr>
          <p:cNvSpPr txBox="1"/>
          <p:nvPr/>
        </p:nvSpPr>
        <p:spPr>
          <a:xfrm>
            <a:off x="15245599" y="1500022"/>
            <a:ext cx="2794234" cy="412934"/>
          </a:xfrm>
          <a:prstGeom prst="rect">
            <a:avLst/>
          </a:prstGeom>
          <a:noFill/>
        </p:spPr>
        <p:txBody>
          <a:bodyPr wrap="square">
            <a:spAutoFit/>
          </a:bodyPr>
          <a:lstStyle/>
          <a:p>
            <a:pPr algn="l">
              <a:lnSpc>
                <a:spcPts val="2520"/>
              </a:lnSpc>
            </a:pPr>
            <a:r>
              <a:rPr lang="en-US" sz="2100" b="1" dirty="0">
                <a:solidFill>
                  <a:srgbClr val="000000"/>
                </a:solidFill>
                <a:latin typeface="Helvetica Bold"/>
                <a:ea typeface="Helvetica Bold"/>
                <a:cs typeface="Helvetica Bold"/>
                <a:sym typeface="Helvetica Bold"/>
              </a:rPr>
              <a:t>Start at Ages 35</a:t>
            </a:r>
            <a:r>
              <a:rPr lang="en-US" sz="2100" dirty="0">
                <a:solidFill>
                  <a:srgbClr val="000000"/>
                </a:solidFill>
                <a:latin typeface="Helvetica"/>
                <a:ea typeface="Helvetica"/>
                <a:cs typeface="Helvetica"/>
                <a:sym typeface="Helvetica"/>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6111" y="5328043"/>
            <a:ext cx="4194489" cy="4958957"/>
            <a:chOff x="-1559143" y="344186"/>
            <a:chExt cx="7823044" cy="9248835"/>
          </a:xfrm>
        </p:grpSpPr>
        <p:sp>
          <p:nvSpPr>
            <p:cNvPr id="3" name="Freeform 3"/>
            <p:cNvSpPr/>
            <p:nvPr/>
          </p:nvSpPr>
          <p:spPr>
            <a:xfrm>
              <a:off x="-1559143" y="344186"/>
              <a:ext cx="7823044" cy="9248835"/>
            </a:xfrm>
            <a:custGeom>
              <a:avLst/>
              <a:gdLst/>
              <a:ahLst/>
              <a:cxnLst/>
              <a:rect l="l" t="t" r="r" b="b"/>
              <a:pathLst>
                <a:path w="8678411" h="10361764">
                  <a:moveTo>
                    <a:pt x="0" y="0"/>
                  </a:moveTo>
                  <a:lnTo>
                    <a:pt x="8678411" y="0"/>
                  </a:lnTo>
                  <a:lnTo>
                    <a:pt x="8678411" y="10361764"/>
                  </a:lnTo>
                  <a:lnTo>
                    <a:pt x="0" y="10361764"/>
                  </a:lnTo>
                  <a:lnTo>
                    <a:pt x="0" y="0"/>
                  </a:lnTo>
                  <a:close/>
                </a:path>
              </a:pathLst>
            </a:custGeom>
            <a:blipFill>
              <a:blip r:embed="rId3"/>
              <a:stretch>
                <a:fillRect t="-12758" b="-12758"/>
              </a:stretch>
            </a:blipFill>
          </p:spPr>
          <p:txBody>
            <a:bodyPr/>
            <a:lstStyle/>
            <a:p>
              <a:endParaRPr lang="en-US" dirty="0"/>
            </a:p>
          </p:txBody>
        </p:sp>
      </p:grpSp>
      <p:grpSp>
        <p:nvGrpSpPr>
          <p:cNvPr id="4" name="Group 4"/>
          <p:cNvGrpSpPr/>
          <p:nvPr/>
        </p:nvGrpSpPr>
        <p:grpSpPr>
          <a:xfrm>
            <a:off x="-545403" y="-821094"/>
            <a:ext cx="5127584" cy="7542300"/>
            <a:chOff x="0" y="0"/>
            <a:chExt cx="6836778" cy="10056400"/>
          </a:xfrm>
        </p:grpSpPr>
        <p:sp>
          <p:nvSpPr>
            <p:cNvPr id="5" name="Freeform 5"/>
            <p:cNvSpPr/>
            <p:nvPr/>
          </p:nvSpPr>
          <p:spPr>
            <a:xfrm>
              <a:off x="0" y="0"/>
              <a:ext cx="6836791" cy="10056368"/>
            </a:xfrm>
            <a:custGeom>
              <a:avLst/>
              <a:gdLst/>
              <a:ahLst/>
              <a:cxnLst/>
              <a:rect l="l" t="t" r="r" b="b"/>
              <a:pathLst>
                <a:path w="6836791" h="10056368">
                  <a:moveTo>
                    <a:pt x="0" y="0"/>
                  </a:moveTo>
                  <a:lnTo>
                    <a:pt x="6836791" y="0"/>
                  </a:lnTo>
                  <a:lnTo>
                    <a:pt x="6836791" y="10056368"/>
                  </a:lnTo>
                  <a:lnTo>
                    <a:pt x="0" y="10056368"/>
                  </a:lnTo>
                  <a:lnTo>
                    <a:pt x="0" y="0"/>
                  </a:lnTo>
                  <a:close/>
                </a:path>
              </a:pathLst>
            </a:custGeom>
            <a:blipFill>
              <a:blip r:embed="rId4"/>
              <a:stretch>
                <a:fillRect t="-941" b="-941"/>
              </a:stretch>
            </a:blipFill>
          </p:spPr>
          <p:txBody>
            <a:bodyPr/>
            <a:lstStyle/>
            <a:p>
              <a:endParaRPr lang="en-US"/>
            </a:p>
          </p:txBody>
        </p:sp>
      </p:grpSp>
      <p:grpSp>
        <p:nvGrpSpPr>
          <p:cNvPr id="6" name="Group 6"/>
          <p:cNvGrpSpPr/>
          <p:nvPr/>
        </p:nvGrpSpPr>
        <p:grpSpPr>
          <a:xfrm>
            <a:off x="-101630" y="5593884"/>
            <a:ext cx="5981015" cy="4693116"/>
            <a:chOff x="0" y="0"/>
            <a:chExt cx="8983722" cy="7049247"/>
          </a:xfrm>
        </p:grpSpPr>
        <p:sp>
          <p:nvSpPr>
            <p:cNvPr id="7" name="Freeform 7"/>
            <p:cNvSpPr/>
            <p:nvPr/>
          </p:nvSpPr>
          <p:spPr>
            <a:xfrm>
              <a:off x="0" y="0"/>
              <a:ext cx="8983726" cy="7049262"/>
            </a:xfrm>
            <a:custGeom>
              <a:avLst/>
              <a:gdLst/>
              <a:ahLst/>
              <a:cxnLst/>
              <a:rect l="l" t="t" r="r" b="b"/>
              <a:pathLst>
                <a:path w="8983726" h="7049262">
                  <a:moveTo>
                    <a:pt x="0" y="0"/>
                  </a:moveTo>
                  <a:lnTo>
                    <a:pt x="8983726" y="0"/>
                  </a:lnTo>
                  <a:lnTo>
                    <a:pt x="8983726" y="7049262"/>
                  </a:lnTo>
                  <a:lnTo>
                    <a:pt x="0" y="7049262"/>
                  </a:lnTo>
                  <a:lnTo>
                    <a:pt x="0" y="0"/>
                  </a:lnTo>
                  <a:close/>
                </a:path>
              </a:pathLst>
            </a:custGeom>
            <a:blipFill>
              <a:blip r:embed="rId5"/>
              <a:stretch>
                <a:fillRect l="-8745" r="-8745"/>
              </a:stretch>
            </a:blipFill>
          </p:spPr>
          <p:txBody>
            <a:bodyPr/>
            <a:lstStyle/>
            <a:p>
              <a:endParaRPr lang="en-US"/>
            </a:p>
          </p:txBody>
        </p:sp>
      </p:grpSp>
      <p:grpSp>
        <p:nvGrpSpPr>
          <p:cNvPr id="8" name="Group 8"/>
          <p:cNvGrpSpPr/>
          <p:nvPr/>
        </p:nvGrpSpPr>
        <p:grpSpPr>
          <a:xfrm>
            <a:off x="7465082" y="4731259"/>
            <a:ext cx="4445017" cy="5555741"/>
            <a:chOff x="0" y="0"/>
            <a:chExt cx="5926689" cy="7407655"/>
          </a:xfrm>
        </p:grpSpPr>
        <p:sp>
          <p:nvSpPr>
            <p:cNvPr id="9" name="Freeform 9"/>
            <p:cNvSpPr/>
            <p:nvPr/>
          </p:nvSpPr>
          <p:spPr>
            <a:xfrm>
              <a:off x="0" y="0"/>
              <a:ext cx="5926709" cy="7407656"/>
            </a:xfrm>
            <a:custGeom>
              <a:avLst/>
              <a:gdLst/>
              <a:ahLst/>
              <a:cxnLst/>
              <a:rect l="l" t="t" r="r" b="b"/>
              <a:pathLst>
                <a:path w="5926709" h="7407656">
                  <a:moveTo>
                    <a:pt x="0" y="0"/>
                  </a:moveTo>
                  <a:lnTo>
                    <a:pt x="5926709" y="0"/>
                  </a:lnTo>
                  <a:lnTo>
                    <a:pt x="5926709" y="7407656"/>
                  </a:lnTo>
                  <a:lnTo>
                    <a:pt x="0" y="7407656"/>
                  </a:lnTo>
                  <a:lnTo>
                    <a:pt x="0" y="0"/>
                  </a:lnTo>
                  <a:close/>
                </a:path>
              </a:pathLst>
            </a:custGeom>
            <a:blipFill>
              <a:blip r:embed="rId6"/>
              <a:stretch>
                <a:fillRect t="-59035" b="-59035"/>
              </a:stretch>
            </a:blipFill>
          </p:spPr>
          <p:txBody>
            <a:bodyPr/>
            <a:lstStyle/>
            <a:p>
              <a:endParaRPr lang="en-US"/>
            </a:p>
          </p:txBody>
        </p:sp>
      </p:grpSp>
      <p:grpSp>
        <p:nvGrpSpPr>
          <p:cNvPr id="12" name="Group 12"/>
          <p:cNvGrpSpPr>
            <a:grpSpLocks noChangeAspect="1"/>
          </p:cNvGrpSpPr>
          <p:nvPr/>
        </p:nvGrpSpPr>
        <p:grpSpPr>
          <a:xfrm>
            <a:off x="12253592" y="0"/>
            <a:ext cx="6034385" cy="4523780"/>
            <a:chOff x="0" y="0"/>
            <a:chExt cx="8045846" cy="6031706"/>
          </a:xfrm>
        </p:grpSpPr>
        <p:sp>
          <p:nvSpPr>
            <p:cNvPr id="13" name="Freeform 13"/>
            <p:cNvSpPr/>
            <p:nvPr/>
          </p:nvSpPr>
          <p:spPr>
            <a:xfrm>
              <a:off x="0" y="0"/>
              <a:ext cx="8045831" cy="6031738"/>
            </a:xfrm>
            <a:custGeom>
              <a:avLst/>
              <a:gdLst/>
              <a:ahLst/>
              <a:cxnLst/>
              <a:rect l="l" t="t" r="r" b="b"/>
              <a:pathLst>
                <a:path w="8045831" h="6031738">
                  <a:moveTo>
                    <a:pt x="0" y="0"/>
                  </a:moveTo>
                  <a:lnTo>
                    <a:pt x="8045831" y="0"/>
                  </a:lnTo>
                  <a:lnTo>
                    <a:pt x="8045831" y="6031738"/>
                  </a:lnTo>
                  <a:lnTo>
                    <a:pt x="0" y="6031738"/>
                  </a:lnTo>
                  <a:lnTo>
                    <a:pt x="0" y="0"/>
                  </a:lnTo>
                  <a:close/>
                </a:path>
              </a:pathLst>
            </a:custGeom>
            <a:blipFill>
              <a:blip r:embed="rId7"/>
              <a:stretch>
                <a:fillRect/>
              </a:stretch>
            </a:blipFill>
          </p:spPr>
          <p:txBody>
            <a:bodyPr/>
            <a:lstStyle/>
            <a:p>
              <a:endParaRPr lang="en-US"/>
            </a:p>
          </p:txBody>
        </p:sp>
      </p:grpSp>
      <p:sp>
        <p:nvSpPr>
          <p:cNvPr id="14" name="AutoShape 14"/>
          <p:cNvSpPr/>
          <p:nvPr/>
        </p:nvSpPr>
        <p:spPr>
          <a:xfrm>
            <a:off x="5897880" y="5143500"/>
            <a:ext cx="64922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5" name="Freeform 15"/>
          <p:cNvSpPr/>
          <p:nvPr/>
        </p:nvSpPr>
        <p:spPr>
          <a:xfrm>
            <a:off x="10623437" y="4912947"/>
            <a:ext cx="6496903" cy="5374053"/>
          </a:xfrm>
          <a:custGeom>
            <a:avLst/>
            <a:gdLst/>
            <a:ahLst/>
            <a:cxnLst/>
            <a:rect l="l" t="t" r="r" b="b"/>
            <a:pathLst>
              <a:path w="6048803" h="6170774">
                <a:moveTo>
                  <a:pt x="0" y="0"/>
                </a:moveTo>
                <a:lnTo>
                  <a:pt x="6048803" y="0"/>
                </a:lnTo>
                <a:lnTo>
                  <a:pt x="6048803" y="6170774"/>
                </a:lnTo>
                <a:lnTo>
                  <a:pt x="0" y="6170774"/>
                </a:lnTo>
                <a:lnTo>
                  <a:pt x="0" y="0"/>
                </a:lnTo>
                <a:close/>
              </a:path>
            </a:pathLst>
          </a:custGeom>
          <a:blipFill>
            <a:blip r:embed="rId8"/>
            <a:stretch>
              <a:fillRect l="-83010" t="-78831" r="-53105" b="-52616"/>
            </a:stretch>
          </a:blipFill>
        </p:spPr>
        <p:txBody>
          <a:bodyPr/>
          <a:lstStyle/>
          <a:p>
            <a:endParaRPr lang="en-US" dirty="0"/>
          </a:p>
        </p:txBody>
      </p:sp>
      <p:sp>
        <p:nvSpPr>
          <p:cNvPr id="16" name="TextBox 16"/>
          <p:cNvSpPr txBox="1"/>
          <p:nvPr/>
        </p:nvSpPr>
        <p:spPr>
          <a:xfrm>
            <a:off x="4433127" y="972147"/>
            <a:ext cx="6594072" cy="1543437"/>
          </a:xfrm>
          <a:prstGeom prst="rect">
            <a:avLst/>
          </a:prstGeom>
        </p:spPr>
        <p:txBody>
          <a:bodyPr lIns="0" tIns="0" rIns="0" bIns="0" rtlCol="0" anchor="t">
            <a:spAutoFit/>
          </a:bodyPr>
          <a:lstStyle/>
          <a:p>
            <a:pPr algn="l">
              <a:lnSpc>
                <a:spcPts val="2879"/>
              </a:lnSpc>
            </a:pPr>
            <a:r>
              <a:rPr lang="en-US" sz="2400" b="1">
                <a:solidFill>
                  <a:srgbClr val="000000"/>
                </a:solidFill>
                <a:latin typeface="Helvetica Bold"/>
                <a:ea typeface="Helvetica Bold"/>
                <a:cs typeface="Helvetica Bold"/>
                <a:sym typeface="Helvetica Bold"/>
              </a:rPr>
              <a:t>“Never limit yourself!” </a:t>
            </a:r>
          </a:p>
          <a:p>
            <a:pPr algn="l">
              <a:lnSpc>
                <a:spcPts val="2879"/>
              </a:lnSpc>
            </a:pPr>
            <a:r>
              <a:rPr lang="en-US" sz="2400" b="1">
                <a:solidFill>
                  <a:srgbClr val="000000"/>
                </a:solidFill>
                <a:latin typeface="Helvetica Bold"/>
                <a:ea typeface="Helvetica Bold"/>
                <a:cs typeface="Helvetica Bold"/>
                <a:sym typeface="Helvetica Bold"/>
              </a:rPr>
              <a:t>“It always seems impossible until it’s done.”</a:t>
            </a:r>
          </a:p>
          <a:p>
            <a:pPr algn="l">
              <a:lnSpc>
                <a:spcPts val="2879"/>
              </a:lnSpc>
            </a:pPr>
            <a:endParaRPr lang="en-US" sz="2400" b="1">
              <a:solidFill>
                <a:srgbClr val="000000"/>
              </a:solidFill>
              <a:latin typeface="Helvetica Bold"/>
              <a:ea typeface="Helvetica Bold"/>
              <a:cs typeface="Helvetica Bold"/>
              <a:sym typeface="Helvetica Bold"/>
            </a:endParaRPr>
          </a:p>
          <a:p>
            <a:pPr algn="l">
              <a:lnSpc>
                <a:spcPts val="2879"/>
              </a:lnSpc>
            </a:pPr>
            <a:r>
              <a:rPr lang="en-US" sz="2400" b="1">
                <a:solidFill>
                  <a:srgbClr val="000000"/>
                </a:solidFill>
                <a:latin typeface="Helvetica Bold"/>
                <a:ea typeface="Helvetica Bold"/>
                <a:cs typeface="Helvetica Bold"/>
                <a:sym typeface="Helvetica Bold"/>
              </a:rPr>
              <a:t>                                 -Nelson Mandela </a:t>
            </a:r>
          </a:p>
        </p:txBody>
      </p:sp>
      <p:sp>
        <p:nvSpPr>
          <p:cNvPr id="17" name="TextBox 17"/>
          <p:cNvSpPr txBox="1"/>
          <p:nvPr/>
        </p:nvSpPr>
        <p:spPr>
          <a:xfrm>
            <a:off x="3531049" y="3150095"/>
            <a:ext cx="8737963" cy="1543437"/>
          </a:xfrm>
          <a:prstGeom prst="rect">
            <a:avLst/>
          </a:prstGeom>
        </p:spPr>
        <p:txBody>
          <a:bodyPr lIns="0" tIns="0" rIns="0" bIns="0" rtlCol="0" anchor="t">
            <a:spAutoFit/>
          </a:bodyPr>
          <a:lstStyle/>
          <a:p>
            <a:pPr algn="l">
              <a:lnSpc>
                <a:spcPts val="2879"/>
              </a:lnSpc>
            </a:pPr>
            <a:r>
              <a:rPr lang="en-US" sz="2400" b="1" dirty="0">
                <a:solidFill>
                  <a:srgbClr val="000000"/>
                </a:solidFill>
                <a:latin typeface="Helvetica Bold"/>
                <a:ea typeface="Helvetica Bold"/>
                <a:cs typeface="Helvetica Bold"/>
                <a:sym typeface="Helvetica Bold"/>
              </a:rPr>
              <a:t>“The power to help ourselves and others is a high reward!” That’s the difference between success and significance!” </a:t>
            </a:r>
          </a:p>
          <a:p>
            <a:pPr algn="l">
              <a:lnSpc>
                <a:spcPts val="2879"/>
              </a:lnSpc>
            </a:pPr>
            <a:endParaRPr lang="en-US" sz="2400" b="1" dirty="0">
              <a:solidFill>
                <a:srgbClr val="000000"/>
              </a:solidFill>
              <a:latin typeface="Helvetica Bold"/>
              <a:ea typeface="Helvetica Bold"/>
              <a:cs typeface="Helvetica Bold"/>
              <a:sym typeface="Helvetica Bold"/>
            </a:endParaRPr>
          </a:p>
          <a:p>
            <a:pPr algn="l">
              <a:lnSpc>
                <a:spcPts val="2879"/>
              </a:lnSpc>
            </a:pPr>
            <a:r>
              <a:rPr lang="en-US" sz="2400" b="1" dirty="0">
                <a:solidFill>
                  <a:srgbClr val="000000"/>
                </a:solidFill>
                <a:latin typeface="Helvetica Bold"/>
                <a:ea typeface="Helvetica Bold"/>
                <a:cs typeface="Helvetica Bold"/>
                <a:sym typeface="Helvetica Bold"/>
              </a:rPr>
              <a:t>                                        – Coach Chelly</a:t>
            </a:r>
          </a:p>
        </p:txBody>
      </p:sp>
      <p:pic>
        <p:nvPicPr>
          <p:cNvPr id="18" name="Picture 17">
            <a:extLst>
              <a:ext uri="{FF2B5EF4-FFF2-40B4-BE49-F238E27FC236}">
                <a16:creationId xmlns:a16="http://schemas.microsoft.com/office/drawing/2014/main" id="{1F4B1C31-D54C-1D24-5206-349F59C6A991}"/>
              </a:ext>
            </a:extLst>
          </p:cNvPr>
          <p:cNvPicPr>
            <a:picLocks noChangeAspect="1"/>
          </p:cNvPicPr>
          <p:nvPr/>
        </p:nvPicPr>
        <p:blipFill>
          <a:blip r:embed="rId9"/>
          <a:stretch>
            <a:fillRect/>
          </a:stretch>
        </p:blipFill>
        <p:spPr>
          <a:xfrm>
            <a:off x="14102296" y="4743219"/>
            <a:ext cx="4185704" cy="553800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374447" y="-114300"/>
            <a:ext cx="2603090" cy="10416177"/>
          </a:xfrm>
          <a:custGeom>
            <a:avLst/>
            <a:gdLst/>
            <a:ahLst/>
            <a:cxnLst/>
            <a:rect l="l" t="t" r="r" b="b"/>
            <a:pathLst>
              <a:path w="2603090" h="10313547">
                <a:moveTo>
                  <a:pt x="0" y="0"/>
                </a:moveTo>
                <a:lnTo>
                  <a:pt x="2603089" y="0"/>
                </a:lnTo>
                <a:lnTo>
                  <a:pt x="2603089" y="10313547"/>
                </a:lnTo>
                <a:lnTo>
                  <a:pt x="0" y="1031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426232" y="1356614"/>
            <a:ext cx="3806571" cy="2083232"/>
          </a:xfrm>
          <a:custGeom>
            <a:avLst/>
            <a:gdLst/>
            <a:ahLst/>
            <a:cxnLst/>
            <a:rect l="l" t="t" r="r" b="b"/>
            <a:pathLst>
              <a:path w="3806571" h="2083232">
                <a:moveTo>
                  <a:pt x="0" y="0"/>
                </a:moveTo>
                <a:lnTo>
                  <a:pt x="3806571" y="0"/>
                </a:lnTo>
                <a:lnTo>
                  <a:pt x="3806571" y="2083231"/>
                </a:lnTo>
                <a:lnTo>
                  <a:pt x="0" y="2083231"/>
                </a:lnTo>
                <a:lnTo>
                  <a:pt x="0" y="0"/>
                </a:lnTo>
                <a:close/>
              </a:path>
            </a:pathLst>
          </a:custGeom>
          <a:blipFill>
            <a:blip r:embed="rId5">
              <a:extLst>
                <a:ext uri="{96DAC541-7B7A-43D3-8B79-37D633B846F1}">
                  <asvg:svgBlip xmlns:asvg="http://schemas.microsoft.com/office/drawing/2016/SVG/main" r:embed="rId6"/>
                </a:ext>
              </a:extLst>
            </a:blip>
            <a:stretch>
              <a:fillRect t="-249" b="-249"/>
            </a:stretch>
          </a:blipFill>
        </p:spPr>
        <p:txBody>
          <a:bodyPr/>
          <a:lstStyle/>
          <a:p>
            <a:endParaRPr lang="en-US"/>
          </a:p>
        </p:txBody>
      </p:sp>
      <p:sp>
        <p:nvSpPr>
          <p:cNvPr id="4" name="Freeform 4"/>
          <p:cNvSpPr/>
          <p:nvPr/>
        </p:nvSpPr>
        <p:spPr>
          <a:xfrm>
            <a:off x="-157755" y="-46071"/>
            <a:ext cx="1156230" cy="10333073"/>
          </a:xfrm>
          <a:custGeom>
            <a:avLst/>
            <a:gdLst/>
            <a:ahLst/>
            <a:cxnLst/>
            <a:rect l="l" t="t" r="r" b="b"/>
            <a:pathLst>
              <a:path w="1156230" h="10333073">
                <a:moveTo>
                  <a:pt x="0" y="0"/>
                </a:moveTo>
                <a:lnTo>
                  <a:pt x="1156230" y="0"/>
                </a:lnTo>
                <a:lnTo>
                  <a:pt x="1156230" y="10333073"/>
                </a:lnTo>
                <a:lnTo>
                  <a:pt x="0" y="10333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227774" y="4083812"/>
            <a:ext cx="3405299" cy="3485123"/>
          </a:xfrm>
          <a:custGeom>
            <a:avLst/>
            <a:gdLst/>
            <a:ahLst/>
            <a:cxnLst/>
            <a:rect l="l" t="t" r="r" b="b"/>
            <a:pathLst>
              <a:path w="3405299" h="3485123">
                <a:moveTo>
                  <a:pt x="0" y="0"/>
                </a:moveTo>
                <a:lnTo>
                  <a:pt x="3405299" y="0"/>
                </a:lnTo>
                <a:lnTo>
                  <a:pt x="3405299" y="3485122"/>
                </a:lnTo>
                <a:lnTo>
                  <a:pt x="0" y="34851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4550" y="910560"/>
            <a:ext cx="2183559" cy="1934764"/>
          </a:xfrm>
          <a:custGeom>
            <a:avLst/>
            <a:gdLst/>
            <a:ahLst/>
            <a:cxnLst/>
            <a:rect l="l" t="t" r="r" b="b"/>
            <a:pathLst>
              <a:path w="2183559" h="1934764">
                <a:moveTo>
                  <a:pt x="0" y="0"/>
                </a:moveTo>
                <a:lnTo>
                  <a:pt x="2183559" y="0"/>
                </a:lnTo>
                <a:lnTo>
                  <a:pt x="2183559" y="1934764"/>
                </a:lnTo>
                <a:lnTo>
                  <a:pt x="0" y="1934764"/>
                </a:lnTo>
                <a:lnTo>
                  <a:pt x="0" y="0"/>
                </a:lnTo>
                <a:close/>
              </a:path>
            </a:pathLst>
          </a:custGeom>
          <a:blipFill>
            <a:blip r:embed="rId11">
              <a:extLst>
                <a:ext uri="{96DAC541-7B7A-43D3-8B79-37D633B846F1}">
                  <asvg:svgBlip xmlns:asvg="http://schemas.microsoft.com/office/drawing/2016/SVG/main" r:embed="rId12"/>
                </a:ext>
              </a:extLst>
            </a:blip>
            <a:stretch>
              <a:fillRect l="-30570" r="-30570"/>
            </a:stretch>
          </a:blipFill>
        </p:spPr>
        <p:txBody>
          <a:bodyPr/>
          <a:lstStyle/>
          <a:p>
            <a:endParaRPr lang="en-US"/>
          </a:p>
        </p:txBody>
      </p:sp>
      <p:grpSp>
        <p:nvGrpSpPr>
          <p:cNvPr id="7" name="Group 7"/>
          <p:cNvGrpSpPr/>
          <p:nvPr/>
        </p:nvGrpSpPr>
        <p:grpSpPr>
          <a:xfrm>
            <a:off x="13141023" y="2640398"/>
            <a:ext cx="5342622" cy="7646602"/>
            <a:chOff x="0" y="0"/>
            <a:chExt cx="5711888" cy="8175112"/>
          </a:xfrm>
        </p:grpSpPr>
        <p:sp>
          <p:nvSpPr>
            <p:cNvPr id="8" name="Freeform 8"/>
            <p:cNvSpPr/>
            <p:nvPr/>
          </p:nvSpPr>
          <p:spPr>
            <a:xfrm>
              <a:off x="0" y="0"/>
              <a:ext cx="5711825" cy="8175137"/>
            </a:xfrm>
            <a:custGeom>
              <a:avLst/>
              <a:gdLst/>
              <a:ahLst/>
              <a:cxnLst/>
              <a:rect l="l" t="t" r="r" b="b"/>
              <a:pathLst>
                <a:path w="5711825" h="8175137">
                  <a:moveTo>
                    <a:pt x="0" y="0"/>
                  </a:moveTo>
                  <a:lnTo>
                    <a:pt x="5711825" y="0"/>
                  </a:lnTo>
                  <a:lnTo>
                    <a:pt x="5711825" y="8175137"/>
                  </a:lnTo>
                  <a:lnTo>
                    <a:pt x="0" y="8175137"/>
                  </a:lnTo>
                  <a:lnTo>
                    <a:pt x="0" y="0"/>
                  </a:lnTo>
                  <a:close/>
                </a:path>
              </a:pathLst>
            </a:custGeom>
            <a:blipFill>
              <a:blip r:embed="rId13"/>
              <a:stretch>
                <a:fillRect l="-21563" r="-21563"/>
              </a:stretch>
            </a:blipFill>
          </p:spPr>
          <p:txBody>
            <a:bodyPr/>
            <a:lstStyle/>
            <a:p>
              <a:endParaRPr lang="en-US"/>
            </a:p>
          </p:txBody>
        </p:sp>
      </p:grpSp>
      <p:graphicFrame>
        <p:nvGraphicFramePr>
          <p:cNvPr id="9" name="Table 9"/>
          <p:cNvGraphicFramePr>
            <a:graphicFrameLocks noGrp="1"/>
          </p:cNvGraphicFramePr>
          <p:nvPr>
            <p:extLst>
              <p:ext uri="{D42A27DB-BD31-4B8C-83A1-F6EECF244321}">
                <p14:modId xmlns:p14="http://schemas.microsoft.com/office/powerpoint/2010/main" val="3408854851"/>
              </p:ext>
            </p:extLst>
          </p:nvPr>
        </p:nvGraphicFramePr>
        <p:xfrm>
          <a:off x="998475" y="1244024"/>
          <a:ext cx="3886200" cy="9004876"/>
        </p:xfrm>
        <a:graphic>
          <a:graphicData uri="http://schemas.openxmlformats.org/drawingml/2006/table">
            <a:tbl>
              <a:tblPr/>
              <a:tblGrid>
                <a:gridCol w="3886200">
                  <a:extLst>
                    <a:ext uri="{9D8B030D-6E8A-4147-A177-3AD203B41FA5}">
                      <a16:colId xmlns:a16="http://schemas.microsoft.com/office/drawing/2014/main" val="20000"/>
                    </a:ext>
                  </a:extLst>
                </a:gridCol>
              </a:tblGrid>
              <a:tr h="965842">
                <a:tc>
                  <a:txBody>
                    <a:bodyPr/>
                    <a:lstStyle/>
                    <a:p>
                      <a:pPr algn="ctr">
                        <a:lnSpc>
                          <a:spcPts val="6480"/>
                        </a:lnSpc>
                        <a:defRPr/>
                      </a:pPr>
                      <a:r>
                        <a:rPr lang="en-US" sz="3600" b="1">
                          <a:solidFill>
                            <a:srgbClr val="DBBC49"/>
                          </a:solidFill>
                          <a:latin typeface="Helvetica Bold"/>
                          <a:ea typeface="Helvetica Bold"/>
                          <a:cs typeface="Helvetica Bold"/>
                          <a:sym typeface="Helvetica Bold"/>
                        </a:rPr>
                        <a:t>Solution</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4138">
                <a:tc>
                  <a:txBody>
                    <a:bodyPr/>
                    <a:lstStyle/>
                    <a:p>
                      <a:pPr algn="ctr">
                        <a:lnSpc>
                          <a:spcPts val="6750"/>
                        </a:lnSpc>
                        <a:defRPr/>
                      </a:pPr>
                      <a:r>
                        <a:rPr lang="en-US" sz="3000" b="1">
                          <a:solidFill>
                            <a:srgbClr val="073763"/>
                          </a:solidFill>
                          <a:latin typeface="Helvetica Bold"/>
                          <a:ea typeface="Helvetica Bold"/>
                          <a:cs typeface="Helvetica Bold"/>
                          <a:sym typeface="Helvetica Bold"/>
                        </a:rPr>
                        <a:t>Life Protection</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4144">
                <a:tc>
                  <a:txBody>
                    <a:bodyPr/>
                    <a:lstStyle/>
                    <a:p>
                      <a:pPr algn="ctr">
                        <a:lnSpc>
                          <a:spcPts val="6750"/>
                        </a:lnSpc>
                        <a:defRPr/>
                      </a:pPr>
                      <a:r>
                        <a:rPr lang="en-US" sz="3000" b="1">
                          <a:solidFill>
                            <a:srgbClr val="073763"/>
                          </a:solidFill>
                          <a:latin typeface="Helvetica Bold"/>
                          <a:ea typeface="Helvetica Bold"/>
                          <a:cs typeface="Helvetica Bold"/>
                          <a:sym typeface="Helvetica Bold"/>
                        </a:rPr>
                        <a:t>Auto</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96644">
                <a:tc>
                  <a:txBody>
                    <a:bodyPr/>
                    <a:lstStyle/>
                    <a:p>
                      <a:pPr algn="ctr">
                        <a:lnSpc>
                          <a:spcPts val="6750"/>
                        </a:lnSpc>
                        <a:defRPr/>
                      </a:pPr>
                      <a:r>
                        <a:rPr lang="en-US" sz="3000" b="1">
                          <a:solidFill>
                            <a:srgbClr val="073763"/>
                          </a:solidFill>
                          <a:latin typeface="Helvetica Bold"/>
                          <a:ea typeface="Helvetica Bold"/>
                          <a:cs typeface="Helvetica Bold"/>
                          <a:sym typeface="Helvetica Bold"/>
                        </a:rPr>
                        <a:t>Home</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6642">
                <a:tc>
                  <a:txBody>
                    <a:bodyPr/>
                    <a:lstStyle/>
                    <a:p>
                      <a:pPr algn="ctr">
                        <a:lnSpc>
                          <a:spcPts val="6750"/>
                        </a:lnSpc>
                        <a:defRPr/>
                      </a:pPr>
                      <a:r>
                        <a:rPr lang="en-US" sz="3000" b="1">
                          <a:solidFill>
                            <a:srgbClr val="073763"/>
                          </a:solidFill>
                          <a:latin typeface="Helvetica Bold"/>
                          <a:ea typeface="Helvetica Bold"/>
                          <a:cs typeface="Helvetica Bold"/>
                          <a:sym typeface="Helvetica Bold"/>
                        </a:rPr>
                        <a:t>PLPP</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96642">
                <a:tc>
                  <a:txBody>
                    <a:bodyPr/>
                    <a:lstStyle/>
                    <a:p>
                      <a:pPr algn="ctr">
                        <a:lnSpc>
                          <a:spcPts val="6750"/>
                        </a:lnSpc>
                        <a:defRPr/>
                      </a:pPr>
                      <a:r>
                        <a:rPr lang="en-US" sz="3000" b="1">
                          <a:solidFill>
                            <a:srgbClr val="073763"/>
                          </a:solidFill>
                          <a:latin typeface="Helvetica Bold"/>
                          <a:ea typeface="Helvetica Bold"/>
                          <a:cs typeface="Helvetica Bold"/>
                          <a:sym typeface="Helvetica Bold"/>
                        </a:rPr>
                        <a:t>ID Theft Defense</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96644">
                <a:tc>
                  <a:txBody>
                    <a:bodyPr/>
                    <a:lstStyle/>
                    <a:p>
                      <a:pPr algn="ctr">
                        <a:lnSpc>
                          <a:spcPts val="6750"/>
                        </a:lnSpc>
                        <a:defRPr/>
                      </a:pPr>
                      <a:r>
                        <a:rPr lang="en-US" sz="3000" b="1">
                          <a:solidFill>
                            <a:srgbClr val="073763"/>
                          </a:solidFill>
                          <a:latin typeface="Helvetica Bold"/>
                          <a:ea typeface="Helvetica Bold"/>
                          <a:cs typeface="Helvetica Bold"/>
                          <a:sym typeface="Helvetica Bold"/>
                        </a:rPr>
                        <a:t>Vivint</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11646">
                <a:tc>
                  <a:txBody>
                    <a:bodyPr/>
                    <a:lstStyle/>
                    <a:p>
                      <a:pPr algn="ctr">
                        <a:lnSpc>
                          <a:spcPts val="6750"/>
                        </a:lnSpc>
                        <a:defRPr/>
                      </a:pPr>
                      <a:r>
                        <a:rPr lang="en-US" sz="3000" b="1" dirty="0">
                          <a:solidFill>
                            <a:srgbClr val="002060"/>
                          </a:solidFill>
                          <a:latin typeface="Helvetica Bold"/>
                          <a:ea typeface="Helvetica Bold"/>
                          <a:cs typeface="Helvetica Bold"/>
                          <a:sym typeface="Helvetica Bold"/>
                        </a:rPr>
                        <a:t>Investments (100k)</a:t>
                      </a:r>
                      <a:endParaRPr lang="en-US" sz="11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22534">
                <a:tc>
                  <a:txBody>
                    <a:bodyPr/>
                    <a:lstStyle/>
                    <a:p>
                      <a:pPr algn="ctr">
                        <a:lnSpc>
                          <a:spcPts val="6750"/>
                        </a:lnSpc>
                        <a:defRPr/>
                      </a:pPr>
                      <a:r>
                        <a:rPr lang="en-US" sz="3000" b="1" dirty="0">
                          <a:solidFill>
                            <a:srgbClr val="073763"/>
                          </a:solidFill>
                          <a:latin typeface="Helvetica Bold"/>
                          <a:ea typeface="Helvetica Bold"/>
                          <a:cs typeface="Helvetica Bold"/>
                          <a:sym typeface="Helvetica Bold"/>
                        </a:rPr>
                        <a:t>Total</a:t>
                      </a:r>
                      <a:endParaRPr lang="en-US" sz="11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0" name="Table 10"/>
          <p:cNvGraphicFramePr>
            <a:graphicFrameLocks noGrp="1"/>
          </p:cNvGraphicFramePr>
          <p:nvPr/>
        </p:nvGraphicFramePr>
        <p:xfrm>
          <a:off x="4893123" y="1233634"/>
          <a:ext cx="3009900" cy="8020047"/>
        </p:xfrm>
        <a:graphic>
          <a:graphicData uri="http://schemas.openxmlformats.org/drawingml/2006/table">
            <a:tbl>
              <a:tblPr/>
              <a:tblGrid>
                <a:gridCol w="3009900">
                  <a:extLst>
                    <a:ext uri="{9D8B030D-6E8A-4147-A177-3AD203B41FA5}">
                      <a16:colId xmlns:a16="http://schemas.microsoft.com/office/drawing/2014/main" val="20000"/>
                    </a:ext>
                  </a:extLst>
                </a:gridCol>
              </a:tblGrid>
              <a:tr h="975634">
                <a:tc>
                  <a:txBody>
                    <a:bodyPr/>
                    <a:lstStyle/>
                    <a:p>
                      <a:pPr algn="ctr">
                        <a:lnSpc>
                          <a:spcPts val="6480"/>
                        </a:lnSpc>
                        <a:defRPr/>
                      </a:pPr>
                      <a:r>
                        <a:rPr lang="en-US" sz="3600" b="1">
                          <a:solidFill>
                            <a:srgbClr val="DBBC49"/>
                          </a:solidFill>
                          <a:latin typeface="Helvetica Bold"/>
                          <a:ea typeface="Helvetica Bold"/>
                          <a:cs typeface="Helvetica Bold"/>
                          <a:sym typeface="Helvetica Bold"/>
                        </a:rPr>
                        <a:t>Agent-Rep</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8606">
                <a:tc>
                  <a:txBody>
                    <a:bodyPr/>
                    <a:lstStyle/>
                    <a:p>
                      <a:pPr algn="ctr">
                        <a:lnSpc>
                          <a:spcPts val="6750"/>
                        </a:lnSpc>
                        <a:defRPr/>
                      </a:pPr>
                      <a:r>
                        <a:rPr lang="en-US" sz="3750" b="1" dirty="0">
                          <a:solidFill>
                            <a:srgbClr val="073763"/>
                          </a:solidFill>
                          <a:latin typeface="Helvetica Bold"/>
                          <a:ea typeface="Helvetica Bold"/>
                          <a:cs typeface="Helvetica Bold"/>
                          <a:sym typeface="Helvetica Bold"/>
                        </a:rPr>
                        <a:t>$180</a:t>
                      </a:r>
                      <a:endParaRPr lang="en-US" sz="11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8606">
                <a:tc>
                  <a:txBody>
                    <a:bodyPr/>
                    <a:lstStyle/>
                    <a:p>
                      <a:pPr algn="ctr">
                        <a:lnSpc>
                          <a:spcPts val="6750"/>
                        </a:lnSpc>
                        <a:defRPr/>
                      </a:pPr>
                      <a:r>
                        <a:rPr lang="en-US" sz="3750" b="1">
                          <a:solidFill>
                            <a:srgbClr val="073763"/>
                          </a:solidFill>
                          <a:latin typeface="Helvetica Bold"/>
                          <a:ea typeface="Helvetica Bold"/>
                          <a:cs typeface="Helvetica Bold"/>
                          <a:sym typeface="Helvetica Bold"/>
                        </a:rPr>
                        <a:t>$100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8606">
                <a:tc>
                  <a:txBody>
                    <a:bodyPr/>
                    <a:lstStyle/>
                    <a:p>
                      <a:pPr algn="ctr">
                        <a:lnSpc>
                          <a:spcPts val="6750"/>
                        </a:lnSpc>
                        <a:defRPr/>
                      </a:pPr>
                      <a:r>
                        <a:rPr lang="en-US" sz="3750" b="1">
                          <a:solidFill>
                            <a:srgbClr val="073763"/>
                          </a:solidFill>
                          <a:latin typeface="Helvetica Bold"/>
                          <a:ea typeface="Helvetica Bold"/>
                          <a:cs typeface="Helvetica Bold"/>
                          <a:sym typeface="Helvetica Bold"/>
                        </a:rPr>
                        <a:t>$95</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8606">
                <a:tc>
                  <a:txBody>
                    <a:bodyPr/>
                    <a:lstStyle/>
                    <a:p>
                      <a:pPr algn="ctr">
                        <a:lnSpc>
                          <a:spcPts val="6750"/>
                        </a:lnSpc>
                        <a:defRPr/>
                      </a:pPr>
                      <a:r>
                        <a:rPr lang="en-US" sz="3750" b="1">
                          <a:solidFill>
                            <a:srgbClr val="073763"/>
                          </a:solidFill>
                          <a:latin typeface="Helvetica Bold"/>
                          <a:ea typeface="Helvetica Bold"/>
                          <a:cs typeface="Helvetica Bold"/>
                          <a:sym typeface="Helvetica Bold"/>
                        </a:rPr>
                        <a:t>$50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08606">
                <a:tc>
                  <a:txBody>
                    <a:bodyPr/>
                    <a:lstStyle/>
                    <a:p>
                      <a:pPr algn="ctr">
                        <a:lnSpc>
                          <a:spcPts val="6750"/>
                        </a:lnSpc>
                        <a:defRPr/>
                      </a:pPr>
                      <a:r>
                        <a:rPr lang="en-US" sz="3750" b="1">
                          <a:solidFill>
                            <a:srgbClr val="073763"/>
                          </a:solidFill>
                          <a:latin typeface="Helvetica Bold"/>
                          <a:ea typeface="Helvetica Bold"/>
                          <a:cs typeface="Helvetica Bold"/>
                          <a:sym typeface="Helvetica Bold"/>
                        </a:rPr>
                        <a:t>$39</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08606">
                <a:tc>
                  <a:txBody>
                    <a:bodyPr/>
                    <a:lstStyle/>
                    <a:p>
                      <a:pPr algn="ctr">
                        <a:lnSpc>
                          <a:spcPts val="6750"/>
                        </a:lnSpc>
                        <a:defRPr/>
                      </a:pPr>
                      <a:r>
                        <a:rPr lang="en-US" sz="3750" b="1">
                          <a:solidFill>
                            <a:srgbClr val="073763"/>
                          </a:solidFill>
                          <a:latin typeface="Helvetica Bold"/>
                          <a:ea typeface="Helvetica Bold"/>
                          <a:cs typeface="Helvetica Bold"/>
                          <a:sym typeface="Helvetica Bold"/>
                        </a:rPr>
                        <a:t>$200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2777">
                <a:tc>
                  <a:txBody>
                    <a:bodyPr/>
                    <a:lstStyle/>
                    <a:p>
                      <a:pPr algn="ctr">
                        <a:lnSpc>
                          <a:spcPts val="6748"/>
                        </a:lnSpc>
                        <a:defRPr/>
                      </a:pPr>
                      <a:r>
                        <a:rPr lang="en-US" sz="3750" b="1" dirty="0">
                          <a:solidFill>
                            <a:srgbClr val="002060"/>
                          </a:solidFill>
                          <a:latin typeface="Helvetica Bold"/>
                          <a:ea typeface="Helvetica Bold"/>
                          <a:cs typeface="Helvetica Bold"/>
                          <a:sym typeface="Helvetica Bold"/>
                        </a:rPr>
                        <a:t>$1,725</a:t>
                      </a:r>
                      <a:endParaRPr lang="en-US" sz="11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1" name="Table 11"/>
          <p:cNvGraphicFramePr>
            <a:graphicFrameLocks noGrp="1"/>
          </p:cNvGraphicFramePr>
          <p:nvPr/>
        </p:nvGraphicFramePr>
        <p:xfrm>
          <a:off x="7930824" y="1233633"/>
          <a:ext cx="3143250" cy="8020049"/>
        </p:xfrm>
        <a:graphic>
          <a:graphicData uri="http://schemas.openxmlformats.org/drawingml/2006/table">
            <a:tbl>
              <a:tblPr/>
              <a:tblGrid>
                <a:gridCol w="3143250">
                  <a:extLst>
                    <a:ext uri="{9D8B030D-6E8A-4147-A177-3AD203B41FA5}">
                      <a16:colId xmlns:a16="http://schemas.microsoft.com/office/drawing/2014/main" val="20000"/>
                    </a:ext>
                  </a:extLst>
                </a:gridCol>
              </a:tblGrid>
              <a:tr h="976234">
                <a:tc>
                  <a:txBody>
                    <a:bodyPr/>
                    <a:lstStyle/>
                    <a:p>
                      <a:pPr algn="ctr">
                        <a:lnSpc>
                          <a:spcPts val="6480"/>
                        </a:lnSpc>
                        <a:defRPr/>
                      </a:pPr>
                      <a:r>
                        <a:rPr lang="en-US" sz="3600" b="1">
                          <a:solidFill>
                            <a:srgbClr val="DBBC49"/>
                          </a:solidFill>
                          <a:latin typeface="Helvetica Bold"/>
                          <a:ea typeface="Helvetica Bold"/>
                          <a:cs typeface="Helvetica Bold"/>
                          <a:sym typeface="Helvetica Bold"/>
                        </a:rPr>
                        <a:t>District</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9218">
                <a:tc>
                  <a:txBody>
                    <a:bodyPr/>
                    <a:lstStyle/>
                    <a:p>
                      <a:pPr algn="ctr">
                        <a:lnSpc>
                          <a:spcPts val="6750"/>
                        </a:lnSpc>
                        <a:defRPr/>
                      </a:pPr>
                      <a:r>
                        <a:rPr lang="en-US" sz="3750" b="1">
                          <a:solidFill>
                            <a:srgbClr val="073763"/>
                          </a:solidFill>
                          <a:latin typeface="Helvetica Bold"/>
                          <a:ea typeface="Helvetica Bold"/>
                          <a:cs typeface="Helvetica Bold"/>
                          <a:sym typeface="Helvetica Bold"/>
                        </a:rPr>
                        <a:t>$360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9218">
                <a:tc>
                  <a:txBody>
                    <a:bodyPr/>
                    <a:lstStyle/>
                    <a:p>
                      <a:pPr algn="ctr">
                        <a:lnSpc>
                          <a:spcPts val="6750"/>
                        </a:lnSpc>
                        <a:defRPr/>
                      </a:pPr>
                      <a:r>
                        <a:rPr lang="en-US" sz="3750" b="1">
                          <a:solidFill>
                            <a:srgbClr val="073763"/>
                          </a:solidFill>
                          <a:latin typeface="Helvetica Bold"/>
                          <a:ea typeface="Helvetica Bold"/>
                          <a:cs typeface="Helvetica Bold"/>
                          <a:sym typeface="Helvetica Bold"/>
                        </a:rPr>
                        <a:t>$105</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6592">
                <a:tc>
                  <a:txBody>
                    <a:bodyPr/>
                    <a:lstStyle/>
                    <a:p>
                      <a:pPr algn="ctr">
                        <a:lnSpc>
                          <a:spcPts val="6750"/>
                        </a:lnSpc>
                        <a:defRPr/>
                      </a:pPr>
                      <a:r>
                        <a:rPr lang="en-US" sz="3750" b="1">
                          <a:solidFill>
                            <a:srgbClr val="073763"/>
                          </a:solidFill>
                          <a:latin typeface="Helvetica Bold"/>
                          <a:ea typeface="Helvetica Bold"/>
                          <a:cs typeface="Helvetica Bold"/>
                          <a:sym typeface="Helvetica Bold"/>
                        </a:rPr>
                        <a:t>$99</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9218">
                <a:tc>
                  <a:txBody>
                    <a:bodyPr/>
                    <a:lstStyle/>
                    <a:p>
                      <a:pPr algn="ctr">
                        <a:lnSpc>
                          <a:spcPts val="6750"/>
                        </a:lnSpc>
                        <a:defRPr/>
                      </a:pPr>
                      <a:r>
                        <a:rPr lang="en-US" sz="3750" b="1">
                          <a:solidFill>
                            <a:srgbClr val="073763"/>
                          </a:solidFill>
                          <a:latin typeface="Helvetica Bold"/>
                          <a:ea typeface="Helvetica Bold"/>
                          <a:cs typeface="Helvetica Bold"/>
                          <a:sym typeface="Helvetica Bold"/>
                        </a:rPr>
                        <a:t>$80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2183">
                <a:tc>
                  <a:txBody>
                    <a:bodyPr/>
                    <a:lstStyle/>
                    <a:p>
                      <a:pPr algn="ctr">
                        <a:lnSpc>
                          <a:spcPts val="6750"/>
                        </a:lnSpc>
                        <a:defRPr/>
                      </a:pPr>
                      <a:r>
                        <a:rPr lang="en-US" sz="3750" b="1">
                          <a:solidFill>
                            <a:srgbClr val="073763"/>
                          </a:solidFill>
                          <a:latin typeface="Helvetica Bold"/>
                          <a:ea typeface="Helvetica Bold"/>
                          <a:cs typeface="Helvetica Bold"/>
                          <a:sym typeface="Helvetica Bold"/>
                        </a:rPr>
                        <a:t>$62</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06592">
                <a:tc>
                  <a:txBody>
                    <a:bodyPr/>
                    <a:lstStyle/>
                    <a:p>
                      <a:pPr algn="ctr">
                        <a:lnSpc>
                          <a:spcPts val="6750"/>
                        </a:lnSpc>
                        <a:defRPr/>
                      </a:pPr>
                      <a:r>
                        <a:rPr lang="en-US" sz="3750" b="1">
                          <a:solidFill>
                            <a:srgbClr val="073763"/>
                          </a:solidFill>
                          <a:latin typeface="Helvetica Bold"/>
                          <a:ea typeface="Helvetica Bold"/>
                          <a:cs typeface="Helvetica Bold"/>
                          <a:sym typeface="Helvetica Bold"/>
                        </a:rPr>
                        <a:t>$200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0794">
                <a:tc>
                  <a:txBody>
                    <a:bodyPr/>
                    <a:lstStyle/>
                    <a:p>
                      <a:pPr algn="ctr">
                        <a:lnSpc>
                          <a:spcPts val="6750"/>
                        </a:lnSpc>
                        <a:defRPr/>
                      </a:pPr>
                      <a:r>
                        <a:rPr lang="en-US" sz="3750" b="1">
                          <a:solidFill>
                            <a:srgbClr val="002060"/>
                          </a:solidFill>
                          <a:latin typeface="Helvetica Bold"/>
                          <a:ea typeface="Helvetica Bold"/>
                          <a:cs typeface="Helvetica Bold"/>
                          <a:sym typeface="Helvetica Bold"/>
                        </a:rPr>
                        <a:t>$2,012</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2" name="Table 12"/>
          <p:cNvGraphicFramePr>
            <a:graphicFrameLocks noGrp="1"/>
          </p:cNvGraphicFramePr>
          <p:nvPr/>
        </p:nvGraphicFramePr>
        <p:xfrm>
          <a:off x="11108253" y="1233634"/>
          <a:ext cx="2800350" cy="8039100"/>
        </p:xfrm>
        <a:graphic>
          <a:graphicData uri="http://schemas.openxmlformats.org/drawingml/2006/table">
            <a:tbl>
              <a:tblPr/>
              <a:tblGrid>
                <a:gridCol w="2800350">
                  <a:extLst>
                    <a:ext uri="{9D8B030D-6E8A-4147-A177-3AD203B41FA5}">
                      <a16:colId xmlns:a16="http://schemas.microsoft.com/office/drawing/2014/main" val="20000"/>
                    </a:ext>
                  </a:extLst>
                </a:gridCol>
              </a:tblGrid>
              <a:tr h="974079">
                <a:tc>
                  <a:txBody>
                    <a:bodyPr/>
                    <a:lstStyle/>
                    <a:p>
                      <a:pPr algn="ctr">
                        <a:lnSpc>
                          <a:spcPts val="6480"/>
                        </a:lnSpc>
                        <a:defRPr/>
                      </a:pPr>
                      <a:r>
                        <a:rPr lang="en-US" sz="3600" b="1">
                          <a:solidFill>
                            <a:srgbClr val="DBBC49"/>
                          </a:solidFill>
                          <a:latin typeface="Helvetica Bold"/>
                          <a:ea typeface="Helvetica Bold"/>
                          <a:cs typeface="Helvetica Bold"/>
                          <a:sym typeface="Helvetica Bold"/>
                        </a:rPr>
                        <a:t>RVP</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6998">
                <a:tc>
                  <a:txBody>
                    <a:bodyPr/>
                    <a:lstStyle/>
                    <a:p>
                      <a:pPr algn="ctr">
                        <a:lnSpc>
                          <a:spcPts val="6750"/>
                        </a:lnSpc>
                        <a:defRPr/>
                      </a:pPr>
                      <a:r>
                        <a:rPr lang="en-US" sz="3750" b="1">
                          <a:solidFill>
                            <a:srgbClr val="073763"/>
                          </a:solidFill>
                          <a:latin typeface="Helvetica Bold"/>
                          <a:ea typeface="Helvetica Bold"/>
                          <a:cs typeface="Helvetica Bold"/>
                          <a:sym typeface="Helvetica Bold"/>
                        </a:rPr>
                        <a:t>$798</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6998">
                <a:tc>
                  <a:txBody>
                    <a:bodyPr/>
                    <a:lstStyle/>
                    <a:p>
                      <a:pPr algn="ctr">
                        <a:lnSpc>
                          <a:spcPts val="6750"/>
                        </a:lnSpc>
                        <a:defRPr/>
                      </a:pPr>
                      <a:r>
                        <a:rPr lang="en-US" sz="3750" b="1">
                          <a:solidFill>
                            <a:srgbClr val="073763"/>
                          </a:solidFill>
                          <a:latin typeface="Helvetica Bold"/>
                          <a:ea typeface="Helvetica Bold"/>
                          <a:cs typeface="Helvetica Bold"/>
                          <a:sym typeface="Helvetica Bold"/>
                        </a:rPr>
                        <a:t>$135</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6998">
                <a:tc>
                  <a:txBody>
                    <a:bodyPr/>
                    <a:lstStyle/>
                    <a:p>
                      <a:pPr algn="ctr">
                        <a:lnSpc>
                          <a:spcPts val="6750"/>
                        </a:lnSpc>
                        <a:defRPr/>
                      </a:pPr>
                      <a:r>
                        <a:rPr lang="en-US" sz="3750" b="1">
                          <a:solidFill>
                            <a:srgbClr val="073763"/>
                          </a:solidFill>
                          <a:latin typeface="Helvetica Bold"/>
                          <a:ea typeface="Helvetica Bold"/>
                          <a:cs typeface="Helvetica Bold"/>
                          <a:sym typeface="Helvetica Bold"/>
                        </a:rPr>
                        <a:t>$112.50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6998">
                <a:tc>
                  <a:txBody>
                    <a:bodyPr/>
                    <a:lstStyle/>
                    <a:p>
                      <a:pPr algn="ctr">
                        <a:lnSpc>
                          <a:spcPts val="6750"/>
                        </a:lnSpc>
                        <a:defRPr/>
                      </a:pPr>
                      <a:r>
                        <a:rPr lang="en-US" sz="3750" b="1">
                          <a:solidFill>
                            <a:srgbClr val="073763"/>
                          </a:solidFill>
                          <a:latin typeface="Helvetica Bold"/>
                          <a:ea typeface="Helvetica Bold"/>
                          <a:cs typeface="Helvetica Bold"/>
                          <a:sym typeface="Helvetica Bold"/>
                        </a:rPr>
                        <a:t>$125</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32999">
                <a:tc>
                  <a:txBody>
                    <a:bodyPr/>
                    <a:lstStyle/>
                    <a:p>
                      <a:pPr algn="ctr">
                        <a:lnSpc>
                          <a:spcPts val="6750"/>
                        </a:lnSpc>
                        <a:defRPr/>
                      </a:pPr>
                      <a:r>
                        <a:rPr lang="en-US" sz="3750" b="1">
                          <a:solidFill>
                            <a:srgbClr val="073763"/>
                          </a:solidFill>
                          <a:latin typeface="Helvetica Bold"/>
                          <a:ea typeface="Helvetica Bold"/>
                          <a:cs typeface="Helvetica Bold"/>
                          <a:sym typeface="Helvetica Bold"/>
                        </a:rPr>
                        <a:t>$98</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06998">
                <a:tc>
                  <a:txBody>
                    <a:bodyPr/>
                    <a:lstStyle/>
                    <a:p>
                      <a:pPr algn="ctr">
                        <a:lnSpc>
                          <a:spcPts val="6750"/>
                        </a:lnSpc>
                        <a:defRPr/>
                      </a:pPr>
                      <a:r>
                        <a:rPr lang="en-US" sz="3750" b="1">
                          <a:solidFill>
                            <a:srgbClr val="073763"/>
                          </a:solidFill>
                          <a:latin typeface="Helvetica Bold"/>
                          <a:ea typeface="Helvetica Bold"/>
                          <a:cs typeface="Helvetica Bold"/>
                          <a:sym typeface="Helvetica Bold"/>
                        </a:rPr>
                        <a:t>$300</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7032">
                <a:tc>
                  <a:txBody>
                    <a:bodyPr/>
                    <a:lstStyle/>
                    <a:p>
                      <a:pPr algn="ctr">
                        <a:lnSpc>
                          <a:spcPts val="6732"/>
                        </a:lnSpc>
                        <a:defRPr/>
                      </a:pPr>
                      <a:r>
                        <a:rPr lang="en-US" sz="3750" b="1">
                          <a:solidFill>
                            <a:srgbClr val="002060"/>
                          </a:solidFill>
                          <a:latin typeface="Helvetica Bold"/>
                          <a:ea typeface="Helvetica Bold"/>
                          <a:cs typeface="Helvetica Bold"/>
                          <a:sym typeface="Helvetica Bold"/>
                        </a:rPr>
                        <a:t>$3,565</a:t>
                      </a:r>
                      <a:endParaRPr lang="en-US" sz="11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3" name="TextBox 13"/>
          <p:cNvSpPr txBox="1"/>
          <p:nvPr/>
        </p:nvSpPr>
        <p:spPr>
          <a:xfrm>
            <a:off x="1239657" y="-61977"/>
            <a:ext cx="6634071" cy="1148071"/>
          </a:xfrm>
          <a:prstGeom prst="rect">
            <a:avLst/>
          </a:prstGeom>
        </p:spPr>
        <p:txBody>
          <a:bodyPr lIns="0" tIns="0" rIns="0" bIns="0" rtlCol="0" anchor="t">
            <a:spAutoFit/>
          </a:bodyPr>
          <a:lstStyle/>
          <a:p>
            <a:pPr algn="l">
              <a:lnSpc>
                <a:spcPts val="10086"/>
              </a:lnSpc>
            </a:pPr>
            <a:r>
              <a:rPr lang="en-US" sz="6000" b="1" dirty="0">
                <a:solidFill>
                  <a:srgbClr val="1C5739"/>
                </a:solidFill>
                <a:latin typeface="Trebuchet MS" panose="020B0603020202020204" pitchFamily="34" charset="0"/>
                <a:ea typeface="Helvetica Bold"/>
                <a:cs typeface="Helvetica Bold"/>
                <a:sym typeface="Helvetica Bold"/>
              </a:rPr>
              <a:t>Helping 1 Family</a:t>
            </a:r>
          </a:p>
        </p:txBody>
      </p:sp>
      <p:sp>
        <p:nvSpPr>
          <p:cNvPr id="14" name="TextBox 14"/>
          <p:cNvSpPr txBox="1"/>
          <p:nvPr/>
        </p:nvSpPr>
        <p:spPr>
          <a:xfrm>
            <a:off x="6674094" y="401651"/>
            <a:ext cx="8963690" cy="551988"/>
          </a:xfrm>
          <a:prstGeom prst="rect">
            <a:avLst/>
          </a:prstGeom>
        </p:spPr>
        <p:txBody>
          <a:bodyPr lIns="0" tIns="0" rIns="0" bIns="0" rtlCol="0" anchor="t">
            <a:spAutoFit/>
          </a:bodyPr>
          <a:lstStyle/>
          <a:p>
            <a:pPr algn="l">
              <a:lnSpc>
                <a:spcPts val="4320"/>
              </a:lnSpc>
            </a:pPr>
            <a:r>
              <a:rPr lang="en-US" sz="3600" dirty="0">
                <a:solidFill>
                  <a:srgbClr val="DBBC49"/>
                </a:solidFill>
                <a:latin typeface="Arial"/>
                <a:ea typeface="Arial"/>
                <a:cs typeface="Arial"/>
                <a:sym typeface="Arial"/>
              </a:rPr>
              <a:t>       </a:t>
            </a:r>
            <a:r>
              <a:rPr lang="en-US" sz="3600" dirty="0">
                <a:solidFill>
                  <a:srgbClr val="DBBC49"/>
                </a:solidFill>
                <a:latin typeface="Trebuchet MS" panose="020B0603020202020204" pitchFamily="34" charset="0"/>
                <a:ea typeface="Arial"/>
                <a:cs typeface="Arial"/>
                <a:sym typeface="Arial"/>
              </a:rPr>
              <a:t>Avg session is 30 mins-1 hour</a:t>
            </a:r>
          </a:p>
        </p:txBody>
      </p:sp>
      <p:sp>
        <p:nvSpPr>
          <p:cNvPr id="15" name="TextBox 15"/>
          <p:cNvSpPr txBox="1"/>
          <p:nvPr/>
        </p:nvSpPr>
        <p:spPr>
          <a:xfrm>
            <a:off x="15416078" y="2830608"/>
            <a:ext cx="2414118" cy="1611804"/>
          </a:xfrm>
          <a:prstGeom prst="rect">
            <a:avLst/>
          </a:prstGeom>
        </p:spPr>
        <p:txBody>
          <a:bodyPr lIns="0" tIns="0" rIns="0" bIns="0" rtlCol="0" anchor="t">
            <a:spAutoFit/>
          </a:bodyPr>
          <a:lstStyle/>
          <a:p>
            <a:pPr algn="ctr">
              <a:lnSpc>
                <a:spcPts val="3234"/>
              </a:lnSpc>
            </a:pPr>
            <a:r>
              <a:rPr lang="en-US" sz="2310" dirty="0">
                <a:solidFill>
                  <a:srgbClr val="FFFFFF"/>
                </a:solidFill>
                <a:latin typeface="Helvetica" panose="020B0604020202020204" pitchFamily="34" charset="0"/>
                <a:ea typeface="Trocchi"/>
                <a:cs typeface="Helvetica" panose="020B0604020202020204" pitchFamily="34" charset="0"/>
                <a:sym typeface="Trocchi"/>
              </a:rPr>
              <a:t>Will you </a:t>
            </a:r>
          </a:p>
          <a:p>
            <a:pPr algn="ctr">
              <a:lnSpc>
                <a:spcPts val="4672"/>
              </a:lnSpc>
            </a:pPr>
            <a:r>
              <a:rPr lang="en-US" sz="3337" dirty="0">
                <a:solidFill>
                  <a:srgbClr val="FFFFFF"/>
                </a:solidFill>
                <a:latin typeface="Helvetica" panose="020B0604020202020204" pitchFamily="34" charset="0"/>
                <a:ea typeface="Archivo Black"/>
                <a:cs typeface="Helvetica" panose="020B0604020202020204" pitchFamily="34" charset="0"/>
                <a:sym typeface="Archivo Black"/>
              </a:rPr>
              <a:t>answer the call?</a:t>
            </a:r>
          </a:p>
        </p:txBody>
      </p:sp>
      <p:sp>
        <p:nvSpPr>
          <p:cNvPr id="16" name="TextBox 16"/>
          <p:cNvSpPr txBox="1"/>
          <p:nvPr/>
        </p:nvSpPr>
        <p:spPr>
          <a:xfrm>
            <a:off x="5406050" y="9383002"/>
            <a:ext cx="2002258" cy="833247"/>
          </a:xfrm>
          <a:prstGeom prst="rect">
            <a:avLst/>
          </a:prstGeom>
        </p:spPr>
        <p:txBody>
          <a:bodyPr lIns="0" tIns="0" rIns="0" bIns="0" rtlCol="0" anchor="t">
            <a:spAutoFit/>
          </a:bodyPr>
          <a:lstStyle/>
          <a:p>
            <a:pPr algn="ctr">
              <a:lnSpc>
                <a:spcPts val="6108"/>
              </a:lnSpc>
            </a:pPr>
            <a:r>
              <a:rPr lang="en-US" sz="4362" b="1">
                <a:solidFill>
                  <a:srgbClr val="E4021D"/>
                </a:solidFill>
                <a:latin typeface="Helvetica Bold"/>
                <a:ea typeface="Helvetica Bold"/>
                <a:cs typeface="Helvetica Bold"/>
                <a:sym typeface="Helvetica Bold"/>
              </a:rPr>
              <a:t>$2,389</a:t>
            </a:r>
          </a:p>
        </p:txBody>
      </p:sp>
      <p:sp>
        <p:nvSpPr>
          <p:cNvPr id="17" name="TextBox 17"/>
          <p:cNvSpPr txBox="1"/>
          <p:nvPr/>
        </p:nvSpPr>
        <p:spPr>
          <a:xfrm>
            <a:off x="8278456" y="9378238"/>
            <a:ext cx="2464296" cy="833247"/>
          </a:xfrm>
          <a:prstGeom prst="rect">
            <a:avLst/>
          </a:prstGeom>
        </p:spPr>
        <p:txBody>
          <a:bodyPr lIns="0" tIns="0" rIns="0" bIns="0" rtlCol="0" anchor="t">
            <a:spAutoFit/>
          </a:bodyPr>
          <a:lstStyle/>
          <a:p>
            <a:pPr algn="ctr">
              <a:lnSpc>
                <a:spcPts val="6108"/>
              </a:lnSpc>
            </a:pPr>
            <a:r>
              <a:rPr lang="en-US" sz="4362" b="1">
                <a:solidFill>
                  <a:srgbClr val="E4021D"/>
                </a:solidFill>
                <a:latin typeface="Helvetica Bold"/>
                <a:ea typeface="Helvetica Bold"/>
                <a:cs typeface="Helvetica Bold"/>
                <a:sym typeface="Helvetica Bold"/>
              </a:rPr>
              <a:t>$2,918</a:t>
            </a:r>
          </a:p>
        </p:txBody>
      </p:sp>
      <p:sp>
        <p:nvSpPr>
          <p:cNvPr id="18" name="TextBox 18"/>
          <p:cNvSpPr txBox="1"/>
          <p:nvPr/>
        </p:nvSpPr>
        <p:spPr>
          <a:xfrm>
            <a:off x="11339784" y="9383002"/>
            <a:ext cx="2464296" cy="833247"/>
          </a:xfrm>
          <a:prstGeom prst="rect">
            <a:avLst/>
          </a:prstGeom>
        </p:spPr>
        <p:txBody>
          <a:bodyPr lIns="0" tIns="0" rIns="0" bIns="0" rtlCol="0" anchor="t">
            <a:spAutoFit/>
          </a:bodyPr>
          <a:lstStyle/>
          <a:p>
            <a:pPr algn="ctr">
              <a:lnSpc>
                <a:spcPts val="6108"/>
              </a:lnSpc>
            </a:pPr>
            <a:r>
              <a:rPr lang="en-US" sz="4362" b="1">
                <a:solidFill>
                  <a:srgbClr val="E4021D"/>
                </a:solidFill>
                <a:latin typeface="Helvetica Bold"/>
                <a:ea typeface="Helvetica Bold"/>
                <a:cs typeface="Helvetica Bold"/>
                <a:sym typeface="Helvetica Bold"/>
              </a:rPr>
              <a:t>$5,133.50</a:t>
            </a:r>
          </a:p>
        </p:txBody>
      </p:sp>
      <p:grpSp>
        <p:nvGrpSpPr>
          <p:cNvPr id="19" name="Group 19"/>
          <p:cNvGrpSpPr>
            <a:grpSpLocks noChangeAspect="1"/>
          </p:cNvGrpSpPr>
          <p:nvPr/>
        </p:nvGrpSpPr>
        <p:grpSpPr>
          <a:xfrm>
            <a:off x="15625074" y="287518"/>
            <a:ext cx="2158172" cy="2158172"/>
            <a:chOff x="0" y="0"/>
            <a:chExt cx="2877562" cy="2877562"/>
          </a:xfrm>
        </p:grpSpPr>
        <p:sp>
          <p:nvSpPr>
            <p:cNvPr id="20" name="Freeform 20"/>
            <p:cNvSpPr/>
            <p:nvPr/>
          </p:nvSpPr>
          <p:spPr>
            <a:xfrm>
              <a:off x="0" y="0"/>
              <a:ext cx="2877566" cy="2877566"/>
            </a:xfrm>
            <a:custGeom>
              <a:avLst/>
              <a:gdLst/>
              <a:ahLst/>
              <a:cxnLst/>
              <a:rect l="l" t="t" r="r" b="b"/>
              <a:pathLst>
                <a:path w="2877566" h="2877566">
                  <a:moveTo>
                    <a:pt x="0" y="0"/>
                  </a:moveTo>
                  <a:lnTo>
                    <a:pt x="2877566" y="0"/>
                  </a:lnTo>
                  <a:lnTo>
                    <a:pt x="2877566" y="2877566"/>
                  </a:lnTo>
                  <a:lnTo>
                    <a:pt x="0" y="2877566"/>
                  </a:lnTo>
                  <a:lnTo>
                    <a:pt x="0" y="0"/>
                  </a:lnTo>
                  <a:close/>
                </a:path>
              </a:pathLst>
            </a:custGeom>
            <a:blipFill>
              <a:blip r:embed="rId14"/>
              <a:stretch>
                <a:fillRect/>
              </a:stretch>
            </a:blipFill>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97BDC">
                <a:alpha val="100000"/>
              </a:srgbClr>
            </a:gs>
            <a:gs pos="23000">
              <a:srgbClr val="197BDC">
                <a:alpha val="100000"/>
              </a:srgbClr>
            </a:gs>
            <a:gs pos="69000">
              <a:srgbClr val="1568BA">
                <a:alpha val="100000"/>
              </a:srgbClr>
            </a:gs>
            <a:gs pos="97000">
              <a:srgbClr val="1461AD">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525" y="-9525"/>
            <a:ext cx="18332450" cy="10306050"/>
            <a:chOff x="0" y="0"/>
            <a:chExt cx="24443266" cy="13741400"/>
          </a:xfrm>
        </p:grpSpPr>
        <p:sp>
          <p:nvSpPr>
            <p:cNvPr id="3" name="Freeform 3" descr="Google Shape;10;p65"/>
            <p:cNvSpPr/>
            <p:nvPr/>
          </p:nvSpPr>
          <p:spPr>
            <a:xfrm>
              <a:off x="0" y="0"/>
              <a:ext cx="24443310" cy="13741400"/>
            </a:xfrm>
            <a:custGeom>
              <a:avLst/>
              <a:gdLst/>
              <a:ahLst/>
              <a:cxnLst/>
              <a:rect l="l" t="t" r="r" b="b"/>
              <a:pathLst>
                <a:path w="24443310" h="13741400">
                  <a:moveTo>
                    <a:pt x="0" y="0"/>
                  </a:moveTo>
                  <a:lnTo>
                    <a:pt x="24443310" y="0"/>
                  </a:lnTo>
                  <a:lnTo>
                    <a:pt x="24443310" y="13741400"/>
                  </a:lnTo>
                  <a:lnTo>
                    <a:pt x="0" y="13741400"/>
                  </a:lnTo>
                  <a:lnTo>
                    <a:pt x="0" y="0"/>
                  </a:lnTo>
                  <a:close/>
                </a:path>
              </a:pathLst>
            </a:custGeom>
            <a:blipFill>
              <a:blip r:embed="rId2"/>
              <a:stretch>
                <a:fillRect t="-16705" b="-16705"/>
              </a:stretch>
            </a:blipFill>
          </p:spPr>
          <p:txBody>
            <a:bodyPr/>
            <a:lstStyle/>
            <a:p>
              <a:endParaRPr lang="en-US"/>
            </a:p>
          </p:txBody>
        </p:sp>
      </p:grpSp>
      <p:grpSp>
        <p:nvGrpSpPr>
          <p:cNvPr id="4" name="Group 4"/>
          <p:cNvGrpSpPr/>
          <p:nvPr/>
        </p:nvGrpSpPr>
        <p:grpSpPr>
          <a:xfrm>
            <a:off x="27974" y="0"/>
            <a:ext cx="18332482" cy="10400510"/>
            <a:chOff x="0" y="0"/>
            <a:chExt cx="24409400" cy="13867346"/>
          </a:xfrm>
        </p:grpSpPr>
        <p:sp>
          <p:nvSpPr>
            <p:cNvPr id="5" name="Freeform 5"/>
            <p:cNvSpPr/>
            <p:nvPr/>
          </p:nvSpPr>
          <p:spPr>
            <a:xfrm>
              <a:off x="12700" y="12700"/>
              <a:ext cx="24384000" cy="13841985"/>
            </a:xfrm>
            <a:custGeom>
              <a:avLst/>
              <a:gdLst/>
              <a:ahLst/>
              <a:cxnLst/>
              <a:rect l="l" t="t" r="r" b="b"/>
              <a:pathLst>
                <a:path w="24384000" h="13841985">
                  <a:moveTo>
                    <a:pt x="0" y="0"/>
                  </a:moveTo>
                  <a:lnTo>
                    <a:pt x="24384000" y="0"/>
                  </a:lnTo>
                  <a:lnTo>
                    <a:pt x="24384000" y="13841985"/>
                  </a:lnTo>
                  <a:lnTo>
                    <a:pt x="0" y="13841985"/>
                  </a:lnTo>
                  <a:close/>
                </a:path>
              </a:pathLst>
            </a:custGeom>
            <a:solidFill>
              <a:srgbClr val="F4F2F2"/>
            </a:solidFill>
            <a:ln w="12700">
              <a:solidFill>
                <a:srgbClr val="000000"/>
              </a:solidFill>
            </a:ln>
          </p:spPr>
          <p:txBody>
            <a:bodyPr/>
            <a:lstStyle/>
            <a:p>
              <a:endParaRPr lang="en-US"/>
            </a:p>
          </p:txBody>
        </p:sp>
      </p:grpSp>
      <p:grpSp>
        <p:nvGrpSpPr>
          <p:cNvPr id="6" name="Group 6"/>
          <p:cNvGrpSpPr/>
          <p:nvPr/>
        </p:nvGrpSpPr>
        <p:grpSpPr>
          <a:xfrm>
            <a:off x="914400" y="1639989"/>
            <a:ext cx="16459200" cy="1"/>
            <a:chOff x="0" y="0"/>
            <a:chExt cx="21945600" cy="2"/>
          </a:xfrm>
        </p:grpSpPr>
        <p:sp>
          <p:nvSpPr>
            <p:cNvPr id="7" name="Freeform 7"/>
            <p:cNvSpPr/>
            <p:nvPr/>
          </p:nvSpPr>
          <p:spPr>
            <a:xfrm>
              <a:off x="0" y="-1524"/>
              <a:ext cx="21945600" cy="3175"/>
            </a:xfrm>
            <a:custGeom>
              <a:avLst/>
              <a:gdLst/>
              <a:ahLst/>
              <a:cxnLst/>
              <a:rect l="l" t="t" r="r" b="b"/>
              <a:pathLst>
                <a:path w="21945600" h="3175">
                  <a:moveTo>
                    <a:pt x="0" y="0"/>
                  </a:moveTo>
                  <a:lnTo>
                    <a:pt x="21945600" y="0"/>
                  </a:lnTo>
                  <a:lnTo>
                    <a:pt x="21945600" y="3175"/>
                  </a:lnTo>
                  <a:lnTo>
                    <a:pt x="0" y="3048"/>
                  </a:lnTo>
                  <a:close/>
                </a:path>
              </a:pathLst>
            </a:custGeom>
            <a:solidFill>
              <a:srgbClr val="000000"/>
            </a:solidFill>
            <a:ln w="12700">
              <a:solidFill>
                <a:srgbClr val="000000"/>
              </a:solidFill>
            </a:ln>
          </p:spPr>
          <p:txBody>
            <a:bodyPr/>
            <a:lstStyle/>
            <a:p>
              <a:endParaRPr lang="en-US"/>
            </a:p>
          </p:txBody>
        </p:sp>
      </p:grpSp>
      <p:grpSp>
        <p:nvGrpSpPr>
          <p:cNvPr id="8" name="Group 8"/>
          <p:cNvGrpSpPr/>
          <p:nvPr/>
        </p:nvGrpSpPr>
        <p:grpSpPr>
          <a:xfrm>
            <a:off x="371633" y="7345116"/>
            <a:ext cx="4236538" cy="557317"/>
            <a:chOff x="0" y="0"/>
            <a:chExt cx="5648717" cy="743089"/>
          </a:xfrm>
        </p:grpSpPr>
        <p:sp>
          <p:nvSpPr>
            <p:cNvPr id="9" name="Freeform 9"/>
            <p:cNvSpPr/>
            <p:nvPr/>
          </p:nvSpPr>
          <p:spPr>
            <a:xfrm>
              <a:off x="9525" y="9525"/>
              <a:ext cx="5623306" cy="717677"/>
            </a:xfrm>
            <a:custGeom>
              <a:avLst/>
              <a:gdLst/>
              <a:ahLst/>
              <a:cxnLst/>
              <a:rect l="l" t="t" r="r" b="b"/>
              <a:pathLst>
                <a:path w="5623306" h="717677">
                  <a:moveTo>
                    <a:pt x="0" y="0"/>
                  </a:moveTo>
                  <a:lnTo>
                    <a:pt x="5623306" y="0"/>
                  </a:lnTo>
                  <a:lnTo>
                    <a:pt x="5623306" y="717677"/>
                  </a:lnTo>
                  <a:lnTo>
                    <a:pt x="0" y="717677"/>
                  </a:lnTo>
                  <a:close/>
                </a:path>
              </a:pathLst>
            </a:custGeom>
            <a:solidFill>
              <a:srgbClr val="34526F"/>
            </a:solidFill>
            <a:ln w="12700">
              <a:solidFill>
                <a:srgbClr val="000000"/>
              </a:solidFill>
            </a:ln>
          </p:spPr>
          <p:txBody>
            <a:bodyPr/>
            <a:lstStyle/>
            <a:p>
              <a:endParaRPr lang="en-US"/>
            </a:p>
          </p:txBody>
        </p:sp>
        <p:sp>
          <p:nvSpPr>
            <p:cNvPr id="10" name="Freeform 10"/>
            <p:cNvSpPr/>
            <p:nvPr/>
          </p:nvSpPr>
          <p:spPr>
            <a:xfrm>
              <a:off x="0" y="0"/>
              <a:ext cx="5642356" cy="736727"/>
            </a:xfrm>
            <a:custGeom>
              <a:avLst/>
              <a:gdLst/>
              <a:ahLst/>
              <a:cxnLst/>
              <a:rect l="l" t="t" r="r" b="b"/>
              <a:pathLst>
                <a:path w="5642356" h="736727">
                  <a:moveTo>
                    <a:pt x="9525" y="0"/>
                  </a:moveTo>
                  <a:lnTo>
                    <a:pt x="5632831" y="0"/>
                  </a:lnTo>
                  <a:cubicBezTo>
                    <a:pt x="5638038" y="0"/>
                    <a:pt x="5642356" y="4318"/>
                    <a:pt x="5642356" y="9525"/>
                  </a:cubicBezTo>
                  <a:lnTo>
                    <a:pt x="5642356" y="727202"/>
                  </a:lnTo>
                  <a:cubicBezTo>
                    <a:pt x="5642356" y="732409"/>
                    <a:pt x="5638038" y="736727"/>
                    <a:pt x="5632831"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632831" y="717677"/>
                  </a:lnTo>
                  <a:lnTo>
                    <a:pt x="5632831" y="727202"/>
                  </a:lnTo>
                  <a:lnTo>
                    <a:pt x="5623306" y="727202"/>
                  </a:lnTo>
                  <a:lnTo>
                    <a:pt x="5623306" y="9525"/>
                  </a:lnTo>
                  <a:lnTo>
                    <a:pt x="5632831" y="9525"/>
                  </a:lnTo>
                  <a:lnTo>
                    <a:pt x="5632831" y="19050"/>
                  </a:lnTo>
                  <a:lnTo>
                    <a:pt x="9525" y="19050"/>
                  </a:lnTo>
                  <a:close/>
                </a:path>
              </a:pathLst>
            </a:custGeom>
            <a:solidFill>
              <a:srgbClr val="FFFFFF"/>
            </a:solidFill>
            <a:ln w="12700">
              <a:solidFill>
                <a:srgbClr val="000000"/>
              </a:solidFill>
            </a:ln>
          </p:spPr>
          <p:txBody>
            <a:bodyPr/>
            <a:lstStyle/>
            <a:p>
              <a:endParaRPr lang="en-US"/>
            </a:p>
          </p:txBody>
        </p:sp>
      </p:grpSp>
      <p:grpSp>
        <p:nvGrpSpPr>
          <p:cNvPr id="11" name="Group 11"/>
          <p:cNvGrpSpPr/>
          <p:nvPr/>
        </p:nvGrpSpPr>
        <p:grpSpPr>
          <a:xfrm>
            <a:off x="482133" y="7364165"/>
            <a:ext cx="4015540" cy="519221"/>
            <a:chOff x="0" y="0"/>
            <a:chExt cx="5354053" cy="692294"/>
          </a:xfrm>
        </p:grpSpPr>
        <p:sp>
          <p:nvSpPr>
            <p:cNvPr id="12" name="Freeform 12"/>
            <p:cNvSpPr/>
            <p:nvPr/>
          </p:nvSpPr>
          <p:spPr>
            <a:xfrm>
              <a:off x="0" y="0"/>
              <a:ext cx="5354053" cy="692294"/>
            </a:xfrm>
            <a:custGeom>
              <a:avLst/>
              <a:gdLst/>
              <a:ahLst/>
              <a:cxnLst/>
              <a:rect l="l" t="t" r="r" b="b"/>
              <a:pathLst>
                <a:path w="5354053" h="692294">
                  <a:moveTo>
                    <a:pt x="0" y="0"/>
                  </a:moveTo>
                  <a:lnTo>
                    <a:pt x="5354053" y="0"/>
                  </a:lnTo>
                  <a:lnTo>
                    <a:pt x="5354053" y="692294"/>
                  </a:lnTo>
                  <a:lnTo>
                    <a:pt x="0" y="692294"/>
                  </a:lnTo>
                  <a:close/>
                </a:path>
              </a:pathLst>
            </a:custGeom>
            <a:solidFill>
              <a:srgbClr val="000000">
                <a:alpha val="0"/>
              </a:srgbClr>
            </a:solidFill>
          </p:spPr>
          <p:txBody>
            <a:bodyPr/>
            <a:lstStyle/>
            <a:p>
              <a:endParaRPr lang="en-US"/>
            </a:p>
          </p:txBody>
        </p:sp>
        <p:sp>
          <p:nvSpPr>
            <p:cNvPr id="13" name="TextBox 13"/>
            <p:cNvSpPr txBox="1"/>
            <p:nvPr/>
          </p:nvSpPr>
          <p:spPr>
            <a:xfrm>
              <a:off x="0" y="-9525"/>
              <a:ext cx="5354053" cy="701819"/>
            </a:xfrm>
            <a:prstGeom prst="rect">
              <a:avLst/>
            </a:prstGeom>
          </p:spPr>
          <p:txBody>
            <a:bodyPr lIns="0" tIns="0" rIns="0" bIns="0" rtlCol="0" anchor="ctr"/>
            <a:lstStyle/>
            <a:p>
              <a:pPr algn="ctr">
                <a:lnSpc>
                  <a:spcPts val="2399"/>
                </a:lnSpc>
              </a:pPr>
              <a:r>
                <a:rPr lang="en-US" sz="1999" b="1">
                  <a:solidFill>
                    <a:srgbClr val="FFFFFF"/>
                  </a:solidFill>
                  <a:latin typeface="Helvetica Bold"/>
                  <a:ea typeface="Helvetica Bold"/>
                  <a:cs typeface="Helvetica Bold"/>
                  <a:sym typeface="Helvetica Bold"/>
                </a:rPr>
                <a:t> One Month Cash Flow</a:t>
              </a:r>
            </a:p>
          </p:txBody>
        </p:sp>
      </p:grpSp>
      <p:grpSp>
        <p:nvGrpSpPr>
          <p:cNvPr id="14" name="Group 14"/>
          <p:cNvGrpSpPr/>
          <p:nvPr/>
        </p:nvGrpSpPr>
        <p:grpSpPr>
          <a:xfrm>
            <a:off x="371401" y="7828973"/>
            <a:ext cx="4236536" cy="466800"/>
            <a:chOff x="0" y="0"/>
            <a:chExt cx="5648715" cy="622400"/>
          </a:xfrm>
        </p:grpSpPr>
        <p:sp>
          <p:nvSpPr>
            <p:cNvPr id="15" name="Freeform 15"/>
            <p:cNvSpPr/>
            <p:nvPr/>
          </p:nvSpPr>
          <p:spPr>
            <a:xfrm>
              <a:off x="9525" y="9525"/>
              <a:ext cx="5623306" cy="597027"/>
            </a:xfrm>
            <a:custGeom>
              <a:avLst/>
              <a:gdLst/>
              <a:ahLst/>
              <a:cxnLst/>
              <a:rect l="l" t="t" r="r" b="b"/>
              <a:pathLst>
                <a:path w="5623306" h="597027">
                  <a:moveTo>
                    <a:pt x="0" y="0"/>
                  </a:moveTo>
                  <a:lnTo>
                    <a:pt x="5623306" y="0"/>
                  </a:lnTo>
                  <a:lnTo>
                    <a:pt x="5623306" y="597027"/>
                  </a:lnTo>
                  <a:lnTo>
                    <a:pt x="0" y="597027"/>
                  </a:lnTo>
                  <a:close/>
                </a:path>
              </a:pathLst>
            </a:custGeom>
            <a:solidFill>
              <a:srgbClr val="BE0004"/>
            </a:solidFill>
            <a:ln w="12700">
              <a:solidFill>
                <a:srgbClr val="000000"/>
              </a:solidFill>
            </a:ln>
          </p:spPr>
          <p:txBody>
            <a:bodyPr/>
            <a:lstStyle/>
            <a:p>
              <a:endParaRPr lang="en-US"/>
            </a:p>
          </p:txBody>
        </p:sp>
        <p:sp>
          <p:nvSpPr>
            <p:cNvPr id="16" name="Freeform 16"/>
            <p:cNvSpPr/>
            <p:nvPr/>
          </p:nvSpPr>
          <p:spPr>
            <a:xfrm>
              <a:off x="0" y="0"/>
              <a:ext cx="5642356" cy="616077"/>
            </a:xfrm>
            <a:custGeom>
              <a:avLst/>
              <a:gdLst/>
              <a:ahLst/>
              <a:cxnLst/>
              <a:rect l="l" t="t" r="r" b="b"/>
              <a:pathLst>
                <a:path w="5642356" h="616077">
                  <a:moveTo>
                    <a:pt x="9525" y="0"/>
                  </a:moveTo>
                  <a:lnTo>
                    <a:pt x="5632831" y="0"/>
                  </a:lnTo>
                  <a:cubicBezTo>
                    <a:pt x="5638038" y="0"/>
                    <a:pt x="5642356" y="4318"/>
                    <a:pt x="5642356" y="9525"/>
                  </a:cubicBezTo>
                  <a:lnTo>
                    <a:pt x="5642356" y="606552"/>
                  </a:lnTo>
                  <a:cubicBezTo>
                    <a:pt x="5642356" y="611759"/>
                    <a:pt x="5638038" y="616077"/>
                    <a:pt x="5632831"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632831" y="597027"/>
                  </a:lnTo>
                  <a:lnTo>
                    <a:pt x="5632831" y="606552"/>
                  </a:lnTo>
                  <a:lnTo>
                    <a:pt x="5623306" y="606552"/>
                  </a:lnTo>
                  <a:lnTo>
                    <a:pt x="5623306" y="9525"/>
                  </a:lnTo>
                  <a:lnTo>
                    <a:pt x="5632831" y="9525"/>
                  </a:lnTo>
                  <a:lnTo>
                    <a:pt x="5632831" y="19050"/>
                  </a:lnTo>
                  <a:lnTo>
                    <a:pt x="9525" y="19050"/>
                  </a:lnTo>
                  <a:close/>
                </a:path>
              </a:pathLst>
            </a:custGeom>
            <a:solidFill>
              <a:srgbClr val="FFFFFF"/>
            </a:solidFill>
            <a:ln w="12700">
              <a:solidFill>
                <a:srgbClr val="000000"/>
              </a:solidFill>
            </a:ln>
          </p:spPr>
          <p:txBody>
            <a:bodyPr/>
            <a:lstStyle/>
            <a:p>
              <a:endParaRPr lang="en-US"/>
            </a:p>
          </p:txBody>
        </p:sp>
      </p:grpSp>
      <p:grpSp>
        <p:nvGrpSpPr>
          <p:cNvPr id="17" name="Group 17"/>
          <p:cNvGrpSpPr/>
          <p:nvPr/>
        </p:nvGrpSpPr>
        <p:grpSpPr>
          <a:xfrm>
            <a:off x="447599" y="7696837"/>
            <a:ext cx="4084140" cy="731067"/>
            <a:chOff x="0" y="0"/>
            <a:chExt cx="5445520" cy="974756"/>
          </a:xfrm>
        </p:grpSpPr>
        <p:sp>
          <p:nvSpPr>
            <p:cNvPr id="18" name="Freeform 18"/>
            <p:cNvSpPr/>
            <p:nvPr/>
          </p:nvSpPr>
          <p:spPr>
            <a:xfrm>
              <a:off x="0" y="0"/>
              <a:ext cx="5445520" cy="974756"/>
            </a:xfrm>
            <a:custGeom>
              <a:avLst/>
              <a:gdLst/>
              <a:ahLst/>
              <a:cxnLst/>
              <a:rect l="l" t="t" r="r" b="b"/>
              <a:pathLst>
                <a:path w="5445520" h="974756">
                  <a:moveTo>
                    <a:pt x="0" y="0"/>
                  </a:moveTo>
                  <a:lnTo>
                    <a:pt x="5445520" y="0"/>
                  </a:lnTo>
                  <a:lnTo>
                    <a:pt x="5445520" y="974756"/>
                  </a:lnTo>
                  <a:lnTo>
                    <a:pt x="0" y="974756"/>
                  </a:lnTo>
                  <a:close/>
                </a:path>
              </a:pathLst>
            </a:custGeom>
            <a:solidFill>
              <a:srgbClr val="000000">
                <a:alpha val="0"/>
              </a:srgbClr>
            </a:solidFill>
          </p:spPr>
          <p:txBody>
            <a:bodyPr/>
            <a:lstStyle/>
            <a:p>
              <a:endParaRPr lang="en-US"/>
            </a:p>
          </p:txBody>
        </p:sp>
        <p:sp>
          <p:nvSpPr>
            <p:cNvPr id="19" name="TextBox 19"/>
            <p:cNvSpPr txBox="1"/>
            <p:nvPr/>
          </p:nvSpPr>
          <p:spPr>
            <a:xfrm>
              <a:off x="0" y="-38100"/>
              <a:ext cx="5445520" cy="1012856"/>
            </a:xfrm>
            <a:prstGeom prst="rect">
              <a:avLst/>
            </a:prstGeom>
          </p:spPr>
          <p:txBody>
            <a:bodyPr lIns="0" tIns="0" rIns="0" bIns="0" rtlCol="0" anchor="ctr"/>
            <a:lstStyle/>
            <a:p>
              <a:pPr algn="ctr">
                <a:lnSpc>
                  <a:spcPts val="4800"/>
                </a:lnSpc>
              </a:pPr>
              <a:r>
                <a:rPr lang="en-US" sz="4000" b="1">
                  <a:solidFill>
                    <a:srgbClr val="FFFFFF"/>
                  </a:solidFill>
                  <a:latin typeface="Helvetica Bold"/>
                  <a:ea typeface="Helvetica Bold"/>
                  <a:cs typeface="Helvetica Bold"/>
                  <a:sym typeface="Helvetica Bold"/>
                </a:rPr>
                <a:t>$8,000</a:t>
              </a:r>
            </a:p>
          </p:txBody>
        </p:sp>
      </p:grpSp>
      <p:grpSp>
        <p:nvGrpSpPr>
          <p:cNvPr id="20" name="Group 20"/>
          <p:cNvGrpSpPr/>
          <p:nvPr/>
        </p:nvGrpSpPr>
        <p:grpSpPr>
          <a:xfrm>
            <a:off x="4826080" y="7370508"/>
            <a:ext cx="4126550" cy="557325"/>
            <a:chOff x="0" y="0"/>
            <a:chExt cx="5502067" cy="743100"/>
          </a:xfrm>
        </p:grpSpPr>
        <p:sp>
          <p:nvSpPr>
            <p:cNvPr id="21" name="Freeform 21"/>
            <p:cNvSpPr/>
            <p:nvPr/>
          </p:nvSpPr>
          <p:spPr>
            <a:xfrm>
              <a:off x="9525" y="9525"/>
              <a:ext cx="5476621" cy="717677"/>
            </a:xfrm>
            <a:custGeom>
              <a:avLst/>
              <a:gdLst/>
              <a:ahLst/>
              <a:cxnLst/>
              <a:rect l="l" t="t" r="r" b="b"/>
              <a:pathLst>
                <a:path w="5476621" h="717677">
                  <a:moveTo>
                    <a:pt x="0" y="0"/>
                  </a:moveTo>
                  <a:lnTo>
                    <a:pt x="5476621" y="0"/>
                  </a:lnTo>
                  <a:lnTo>
                    <a:pt x="5476621" y="717677"/>
                  </a:lnTo>
                  <a:lnTo>
                    <a:pt x="0" y="717677"/>
                  </a:lnTo>
                  <a:close/>
                </a:path>
              </a:pathLst>
            </a:custGeom>
            <a:solidFill>
              <a:srgbClr val="34526F"/>
            </a:solidFill>
            <a:ln w="12700">
              <a:solidFill>
                <a:srgbClr val="000000"/>
              </a:solidFill>
            </a:ln>
          </p:spPr>
          <p:txBody>
            <a:bodyPr/>
            <a:lstStyle/>
            <a:p>
              <a:endParaRPr lang="en-US"/>
            </a:p>
          </p:txBody>
        </p:sp>
        <p:sp>
          <p:nvSpPr>
            <p:cNvPr id="22" name="Freeform 22"/>
            <p:cNvSpPr/>
            <p:nvPr/>
          </p:nvSpPr>
          <p:spPr>
            <a:xfrm>
              <a:off x="0" y="0"/>
              <a:ext cx="5495671" cy="736727"/>
            </a:xfrm>
            <a:custGeom>
              <a:avLst/>
              <a:gdLst/>
              <a:ahLst/>
              <a:cxnLst/>
              <a:rect l="l" t="t" r="r" b="b"/>
              <a:pathLst>
                <a:path w="5495671" h="736727">
                  <a:moveTo>
                    <a:pt x="9525" y="0"/>
                  </a:moveTo>
                  <a:lnTo>
                    <a:pt x="5486146" y="0"/>
                  </a:lnTo>
                  <a:cubicBezTo>
                    <a:pt x="5491353" y="0"/>
                    <a:pt x="5495671" y="4318"/>
                    <a:pt x="5495671" y="9525"/>
                  </a:cubicBezTo>
                  <a:lnTo>
                    <a:pt x="5495671" y="727202"/>
                  </a:lnTo>
                  <a:cubicBezTo>
                    <a:pt x="5495671" y="732409"/>
                    <a:pt x="5491353" y="736727"/>
                    <a:pt x="5486146"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486146" y="717677"/>
                  </a:lnTo>
                  <a:lnTo>
                    <a:pt x="5486146" y="727202"/>
                  </a:lnTo>
                  <a:lnTo>
                    <a:pt x="5476621" y="727202"/>
                  </a:lnTo>
                  <a:lnTo>
                    <a:pt x="5476621" y="9525"/>
                  </a:lnTo>
                  <a:lnTo>
                    <a:pt x="5486146" y="9525"/>
                  </a:lnTo>
                  <a:lnTo>
                    <a:pt x="5486146" y="19050"/>
                  </a:lnTo>
                  <a:lnTo>
                    <a:pt x="9525" y="19050"/>
                  </a:lnTo>
                  <a:close/>
                </a:path>
              </a:pathLst>
            </a:custGeom>
            <a:solidFill>
              <a:srgbClr val="FFFFFF"/>
            </a:solidFill>
            <a:ln w="12700">
              <a:solidFill>
                <a:srgbClr val="000000"/>
              </a:solidFill>
            </a:ln>
          </p:spPr>
          <p:txBody>
            <a:bodyPr/>
            <a:lstStyle/>
            <a:p>
              <a:endParaRPr lang="en-US"/>
            </a:p>
          </p:txBody>
        </p:sp>
      </p:grpSp>
      <p:grpSp>
        <p:nvGrpSpPr>
          <p:cNvPr id="23" name="Group 23"/>
          <p:cNvGrpSpPr/>
          <p:nvPr/>
        </p:nvGrpSpPr>
        <p:grpSpPr>
          <a:xfrm>
            <a:off x="4961980" y="7389561"/>
            <a:ext cx="3905546" cy="519221"/>
            <a:chOff x="0" y="0"/>
            <a:chExt cx="5207394" cy="692294"/>
          </a:xfrm>
        </p:grpSpPr>
        <p:sp>
          <p:nvSpPr>
            <p:cNvPr id="24" name="Freeform 24"/>
            <p:cNvSpPr/>
            <p:nvPr/>
          </p:nvSpPr>
          <p:spPr>
            <a:xfrm>
              <a:off x="0" y="0"/>
              <a:ext cx="5207394" cy="692294"/>
            </a:xfrm>
            <a:custGeom>
              <a:avLst/>
              <a:gdLst/>
              <a:ahLst/>
              <a:cxnLst/>
              <a:rect l="l" t="t" r="r" b="b"/>
              <a:pathLst>
                <a:path w="5207394" h="692294">
                  <a:moveTo>
                    <a:pt x="0" y="0"/>
                  </a:moveTo>
                  <a:lnTo>
                    <a:pt x="5207394" y="0"/>
                  </a:lnTo>
                  <a:lnTo>
                    <a:pt x="5207394" y="692294"/>
                  </a:lnTo>
                  <a:lnTo>
                    <a:pt x="0" y="692294"/>
                  </a:lnTo>
                  <a:close/>
                </a:path>
              </a:pathLst>
            </a:custGeom>
            <a:solidFill>
              <a:srgbClr val="000000">
                <a:alpha val="0"/>
              </a:srgbClr>
            </a:solidFill>
          </p:spPr>
          <p:txBody>
            <a:bodyPr/>
            <a:lstStyle/>
            <a:p>
              <a:endParaRPr lang="en-US"/>
            </a:p>
          </p:txBody>
        </p:sp>
        <p:sp>
          <p:nvSpPr>
            <p:cNvPr id="25" name="TextBox 25"/>
            <p:cNvSpPr txBox="1"/>
            <p:nvPr/>
          </p:nvSpPr>
          <p:spPr>
            <a:xfrm>
              <a:off x="0" y="-9525"/>
              <a:ext cx="5207394" cy="701819"/>
            </a:xfrm>
            <a:prstGeom prst="rect">
              <a:avLst/>
            </a:prstGeom>
          </p:spPr>
          <p:txBody>
            <a:bodyPr lIns="0" tIns="0" rIns="0" bIns="0" rtlCol="0" anchor="ctr"/>
            <a:lstStyle/>
            <a:p>
              <a:pPr algn="ctr">
                <a:lnSpc>
                  <a:spcPts val="2399"/>
                </a:lnSpc>
              </a:pPr>
              <a:r>
                <a:rPr lang="en-US" sz="1999" b="1">
                  <a:solidFill>
                    <a:srgbClr val="FFFFFF"/>
                  </a:solidFill>
                  <a:latin typeface="Helvetica Bold"/>
                  <a:ea typeface="Helvetica Bold"/>
                  <a:cs typeface="Helvetica Bold"/>
                  <a:sym typeface="Helvetica Bold"/>
                </a:rPr>
                <a:t> One Month Cash Flow</a:t>
              </a:r>
            </a:p>
          </p:txBody>
        </p:sp>
      </p:grpSp>
      <p:grpSp>
        <p:nvGrpSpPr>
          <p:cNvPr id="26" name="Group 26"/>
          <p:cNvGrpSpPr/>
          <p:nvPr/>
        </p:nvGrpSpPr>
        <p:grpSpPr>
          <a:xfrm>
            <a:off x="4851256" y="7828973"/>
            <a:ext cx="4126548" cy="466800"/>
            <a:chOff x="0" y="0"/>
            <a:chExt cx="5502064" cy="622400"/>
          </a:xfrm>
        </p:grpSpPr>
        <p:sp>
          <p:nvSpPr>
            <p:cNvPr id="27" name="Freeform 27"/>
            <p:cNvSpPr/>
            <p:nvPr/>
          </p:nvSpPr>
          <p:spPr>
            <a:xfrm>
              <a:off x="9525" y="9525"/>
              <a:ext cx="5476621" cy="597027"/>
            </a:xfrm>
            <a:custGeom>
              <a:avLst/>
              <a:gdLst/>
              <a:ahLst/>
              <a:cxnLst/>
              <a:rect l="l" t="t" r="r" b="b"/>
              <a:pathLst>
                <a:path w="5476621" h="597027">
                  <a:moveTo>
                    <a:pt x="0" y="0"/>
                  </a:moveTo>
                  <a:lnTo>
                    <a:pt x="5476621" y="0"/>
                  </a:lnTo>
                  <a:lnTo>
                    <a:pt x="5476621" y="597027"/>
                  </a:lnTo>
                  <a:lnTo>
                    <a:pt x="0" y="597027"/>
                  </a:lnTo>
                  <a:close/>
                </a:path>
              </a:pathLst>
            </a:custGeom>
            <a:solidFill>
              <a:srgbClr val="BE0004"/>
            </a:solidFill>
            <a:ln w="12700">
              <a:solidFill>
                <a:srgbClr val="000000"/>
              </a:solidFill>
            </a:ln>
          </p:spPr>
          <p:txBody>
            <a:bodyPr/>
            <a:lstStyle/>
            <a:p>
              <a:endParaRPr lang="en-US"/>
            </a:p>
          </p:txBody>
        </p:sp>
        <p:sp>
          <p:nvSpPr>
            <p:cNvPr id="28" name="Freeform 28"/>
            <p:cNvSpPr/>
            <p:nvPr/>
          </p:nvSpPr>
          <p:spPr>
            <a:xfrm>
              <a:off x="0" y="0"/>
              <a:ext cx="5495671" cy="616077"/>
            </a:xfrm>
            <a:custGeom>
              <a:avLst/>
              <a:gdLst/>
              <a:ahLst/>
              <a:cxnLst/>
              <a:rect l="l" t="t" r="r" b="b"/>
              <a:pathLst>
                <a:path w="5495671" h="616077">
                  <a:moveTo>
                    <a:pt x="9525" y="0"/>
                  </a:moveTo>
                  <a:lnTo>
                    <a:pt x="5486146" y="0"/>
                  </a:lnTo>
                  <a:cubicBezTo>
                    <a:pt x="5491353" y="0"/>
                    <a:pt x="5495671" y="4318"/>
                    <a:pt x="5495671" y="9525"/>
                  </a:cubicBezTo>
                  <a:lnTo>
                    <a:pt x="5495671" y="606552"/>
                  </a:lnTo>
                  <a:cubicBezTo>
                    <a:pt x="5495671" y="611759"/>
                    <a:pt x="5491353" y="616077"/>
                    <a:pt x="5486146"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486146" y="597027"/>
                  </a:lnTo>
                  <a:lnTo>
                    <a:pt x="5486146" y="606552"/>
                  </a:lnTo>
                  <a:lnTo>
                    <a:pt x="5476621" y="606552"/>
                  </a:lnTo>
                  <a:lnTo>
                    <a:pt x="5476621" y="9525"/>
                  </a:lnTo>
                  <a:lnTo>
                    <a:pt x="5486146" y="9525"/>
                  </a:lnTo>
                  <a:lnTo>
                    <a:pt x="5486146" y="19050"/>
                  </a:lnTo>
                  <a:lnTo>
                    <a:pt x="9525" y="19050"/>
                  </a:lnTo>
                  <a:close/>
                </a:path>
              </a:pathLst>
            </a:custGeom>
            <a:solidFill>
              <a:srgbClr val="FFFFFF"/>
            </a:solidFill>
            <a:ln w="12700">
              <a:solidFill>
                <a:srgbClr val="000000"/>
              </a:solidFill>
            </a:ln>
          </p:spPr>
          <p:txBody>
            <a:bodyPr/>
            <a:lstStyle/>
            <a:p>
              <a:endParaRPr lang="en-US"/>
            </a:p>
          </p:txBody>
        </p:sp>
      </p:grpSp>
      <p:grpSp>
        <p:nvGrpSpPr>
          <p:cNvPr id="29" name="Group 29"/>
          <p:cNvGrpSpPr/>
          <p:nvPr/>
        </p:nvGrpSpPr>
        <p:grpSpPr>
          <a:xfrm>
            <a:off x="4951431" y="7725849"/>
            <a:ext cx="3974146" cy="731067"/>
            <a:chOff x="0" y="0"/>
            <a:chExt cx="5298861" cy="974756"/>
          </a:xfrm>
        </p:grpSpPr>
        <p:sp>
          <p:nvSpPr>
            <p:cNvPr id="30" name="Freeform 30"/>
            <p:cNvSpPr/>
            <p:nvPr/>
          </p:nvSpPr>
          <p:spPr>
            <a:xfrm>
              <a:off x="0" y="0"/>
              <a:ext cx="5298861" cy="974756"/>
            </a:xfrm>
            <a:custGeom>
              <a:avLst/>
              <a:gdLst/>
              <a:ahLst/>
              <a:cxnLst/>
              <a:rect l="l" t="t" r="r" b="b"/>
              <a:pathLst>
                <a:path w="5298861" h="974756">
                  <a:moveTo>
                    <a:pt x="0" y="0"/>
                  </a:moveTo>
                  <a:lnTo>
                    <a:pt x="5298861" y="0"/>
                  </a:lnTo>
                  <a:lnTo>
                    <a:pt x="5298861" y="974756"/>
                  </a:lnTo>
                  <a:lnTo>
                    <a:pt x="0" y="974756"/>
                  </a:lnTo>
                  <a:close/>
                </a:path>
              </a:pathLst>
            </a:custGeom>
            <a:solidFill>
              <a:srgbClr val="000000">
                <a:alpha val="0"/>
              </a:srgbClr>
            </a:solidFill>
          </p:spPr>
          <p:txBody>
            <a:bodyPr/>
            <a:lstStyle/>
            <a:p>
              <a:endParaRPr lang="en-US"/>
            </a:p>
          </p:txBody>
        </p:sp>
        <p:sp>
          <p:nvSpPr>
            <p:cNvPr id="31" name="TextBox 31"/>
            <p:cNvSpPr txBox="1"/>
            <p:nvPr/>
          </p:nvSpPr>
          <p:spPr>
            <a:xfrm>
              <a:off x="0" y="-38100"/>
              <a:ext cx="5298861" cy="1012856"/>
            </a:xfrm>
            <a:prstGeom prst="rect">
              <a:avLst/>
            </a:prstGeom>
          </p:spPr>
          <p:txBody>
            <a:bodyPr lIns="0" tIns="0" rIns="0" bIns="0" rtlCol="0" anchor="ctr"/>
            <a:lstStyle/>
            <a:p>
              <a:pPr algn="ctr">
                <a:lnSpc>
                  <a:spcPts val="4800"/>
                </a:lnSpc>
              </a:pPr>
              <a:r>
                <a:rPr lang="en-US" sz="4000" b="1">
                  <a:solidFill>
                    <a:srgbClr val="FFFFFF"/>
                  </a:solidFill>
                  <a:latin typeface="Helvetica Bold"/>
                  <a:ea typeface="Helvetica Bold"/>
                  <a:cs typeface="Helvetica Bold"/>
                  <a:sym typeface="Helvetica Bold"/>
                </a:rPr>
                <a:t>$10,600</a:t>
              </a:r>
            </a:p>
          </p:txBody>
        </p:sp>
      </p:grpSp>
      <p:grpSp>
        <p:nvGrpSpPr>
          <p:cNvPr id="32" name="Group 32"/>
          <p:cNvGrpSpPr/>
          <p:nvPr/>
        </p:nvGrpSpPr>
        <p:grpSpPr>
          <a:xfrm>
            <a:off x="9594835" y="7370508"/>
            <a:ext cx="3885516" cy="557325"/>
            <a:chOff x="0" y="0"/>
            <a:chExt cx="5180688" cy="743100"/>
          </a:xfrm>
        </p:grpSpPr>
        <p:sp>
          <p:nvSpPr>
            <p:cNvPr id="33" name="Freeform 33"/>
            <p:cNvSpPr/>
            <p:nvPr/>
          </p:nvSpPr>
          <p:spPr>
            <a:xfrm>
              <a:off x="9525" y="9525"/>
              <a:ext cx="5155311" cy="717677"/>
            </a:xfrm>
            <a:custGeom>
              <a:avLst/>
              <a:gdLst/>
              <a:ahLst/>
              <a:cxnLst/>
              <a:rect l="l" t="t" r="r" b="b"/>
              <a:pathLst>
                <a:path w="5155311" h="717677">
                  <a:moveTo>
                    <a:pt x="0" y="0"/>
                  </a:moveTo>
                  <a:lnTo>
                    <a:pt x="5155311" y="0"/>
                  </a:lnTo>
                  <a:lnTo>
                    <a:pt x="5155311" y="717677"/>
                  </a:lnTo>
                  <a:lnTo>
                    <a:pt x="0" y="717677"/>
                  </a:lnTo>
                  <a:close/>
                </a:path>
              </a:pathLst>
            </a:custGeom>
            <a:solidFill>
              <a:srgbClr val="34526F"/>
            </a:solidFill>
            <a:ln w="12700">
              <a:solidFill>
                <a:srgbClr val="000000"/>
              </a:solidFill>
            </a:ln>
          </p:spPr>
          <p:txBody>
            <a:bodyPr/>
            <a:lstStyle/>
            <a:p>
              <a:endParaRPr lang="en-US"/>
            </a:p>
          </p:txBody>
        </p:sp>
        <p:sp>
          <p:nvSpPr>
            <p:cNvPr id="34" name="Freeform 34"/>
            <p:cNvSpPr/>
            <p:nvPr/>
          </p:nvSpPr>
          <p:spPr>
            <a:xfrm>
              <a:off x="0" y="0"/>
              <a:ext cx="5174361" cy="736727"/>
            </a:xfrm>
            <a:custGeom>
              <a:avLst/>
              <a:gdLst/>
              <a:ahLst/>
              <a:cxnLst/>
              <a:rect l="l" t="t" r="r" b="b"/>
              <a:pathLst>
                <a:path w="5174361" h="736727">
                  <a:moveTo>
                    <a:pt x="9525" y="0"/>
                  </a:moveTo>
                  <a:lnTo>
                    <a:pt x="5164836" y="0"/>
                  </a:lnTo>
                  <a:cubicBezTo>
                    <a:pt x="5170043" y="0"/>
                    <a:pt x="5174361" y="4318"/>
                    <a:pt x="5174361" y="9525"/>
                  </a:cubicBezTo>
                  <a:lnTo>
                    <a:pt x="5174361" y="727202"/>
                  </a:lnTo>
                  <a:cubicBezTo>
                    <a:pt x="5174361" y="732409"/>
                    <a:pt x="5170043" y="736727"/>
                    <a:pt x="5164836"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164836" y="717677"/>
                  </a:lnTo>
                  <a:lnTo>
                    <a:pt x="5164836" y="727202"/>
                  </a:lnTo>
                  <a:lnTo>
                    <a:pt x="5155311" y="72720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a:p>
          </p:txBody>
        </p:sp>
      </p:grpSp>
      <p:grpSp>
        <p:nvGrpSpPr>
          <p:cNvPr id="35" name="Group 35"/>
          <p:cNvGrpSpPr/>
          <p:nvPr/>
        </p:nvGrpSpPr>
        <p:grpSpPr>
          <a:xfrm>
            <a:off x="9705338" y="7389561"/>
            <a:ext cx="3664512" cy="519221"/>
            <a:chOff x="0" y="0"/>
            <a:chExt cx="4886016" cy="692294"/>
          </a:xfrm>
        </p:grpSpPr>
        <p:sp>
          <p:nvSpPr>
            <p:cNvPr id="36" name="Freeform 36"/>
            <p:cNvSpPr/>
            <p:nvPr/>
          </p:nvSpPr>
          <p:spPr>
            <a:xfrm>
              <a:off x="0" y="0"/>
              <a:ext cx="4886016" cy="692294"/>
            </a:xfrm>
            <a:custGeom>
              <a:avLst/>
              <a:gdLst/>
              <a:ahLst/>
              <a:cxnLst/>
              <a:rect l="l" t="t" r="r" b="b"/>
              <a:pathLst>
                <a:path w="4886016" h="692294">
                  <a:moveTo>
                    <a:pt x="0" y="0"/>
                  </a:moveTo>
                  <a:lnTo>
                    <a:pt x="4886016" y="0"/>
                  </a:lnTo>
                  <a:lnTo>
                    <a:pt x="4886016" y="692294"/>
                  </a:lnTo>
                  <a:lnTo>
                    <a:pt x="0" y="692294"/>
                  </a:lnTo>
                  <a:close/>
                </a:path>
              </a:pathLst>
            </a:custGeom>
            <a:solidFill>
              <a:srgbClr val="000000">
                <a:alpha val="0"/>
              </a:srgbClr>
            </a:solidFill>
          </p:spPr>
          <p:txBody>
            <a:bodyPr/>
            <a:lstStyle/>
            <a:p>
              <a:endParaRPr lang="en-US"/>
            </a:p>
          </p:txBody>
        </p:sp>
        <p:sp>
          <p:nvSpPr>
            <p:cNvPr id="37" name="TextBox 37"/>
            <p:cNvSpPr txBox="1"/>
            <p:nvPr/>
          </p:nvSpPr>
          <p:spPr>
            <a:xfrm>
              <a:off x="0" y="-9525"/>
              <a:ext cx="4886016" cy="701819"/>
            </a:xfrm>
            <a:prstGeom prst="rect">
              <a:avLst/>
            </a:prstGeom>
          </p:spPr>
          <p:txBody>
            <a:bodyPr lIns="0" tIns="0" rIns="0" bIns="0" rtlCol="0" anchor="ctr"/>
            <a:lstStyle/>
            <a:p>
              <a:pPr algn="ctr">
                <a:lnSpc>
                  <a:spcPts val="2399"/>
                </a:lnSpc>
              </a:pPr>
              <a:r>
                <a:rPr lang="en-US" sz="1999" b="1">
                  <a:solidFill>
                    <a:srgbClr val="FFFFFF"/>
                  </a:solidFill>
                  <a:latin typeface="Helvetica Bold"/>
                  <a:ea typeface="Helvetica Bold"/>
                  <a:cs typeface="Helvetica Bold"/>
                  <a:sym typeface="Helvetica Bold"/>
                </a:rPr>
                <a:t> One Month Cash Flow</a:t>
              </a:r>
            </a:p>
          </p:txBody>
        </p:sp>
      </p:grpSp>
      <p:grpSp>
        <p:nvGrpSpPr>
          <p:cNvPr id="38" name="Group 38"/>
          <p:cNvGrpSpPr/>
          <p:nvPr/>
        </p:nvGrpSpPr>
        <p:grpSpPr>
          <a:xfrm>
            <a:off x="9569230" y="7828973"/>
            <a:ext cx="3885510" cy="466800"/>
            <a:chOff x="0" y="0"/>
            <a:chExt cx="5180680" cy="622400"/>
          </a:xfrm>
        </p:grpSpPr>
        <p:sp>
          <p:nvSpPr>
            <p:cNvPr id="39" name="Freeform 39"/>
            <p:cNvSpPr/>
            <p:nvPr/>
          </p:nvSpPr>
          <p:spPr>
            <a:xfrm>
              <a:off x="9525" y="9525"/>
              <a:ext cx="5155311" cy="597027"/>
            </a:xfrm>
            <a:custGeom>
              <a:avLst/>
              <a:gdLst/>
              <a:ahLst/>
              <a:cxnLst/>
              <a:rect l="l" t="t" r="r" b="b"/>
              <a:pathLst>
                <a:path w="5155311" h="597027">
                  <a:moveTo>
                    <a:pt x="0" y="0"/>
                  </a:moveTo>
                  <a:lnTo>
                    <a:pt x="5155311" y="0"/>
                  </a:lnTo>
                  <a:lnTo>
                    <a:pt x="5155311" y="597027"/>
                  </a:lnTo>
                  <a:lnTo>
                    <a:pt x="0" y="597027"/>
                  </a:lnTo>
                  <a:close/>
                </a:path>
              </a:pathLst>
            </a:custGeom>
            <a:solidFill>
              <a:srgbClr val="BE0004"/>
            </a:solidFill>
            <a:ln w="12700">
              <a:solidFill>
                <a:srgbClr val="000000"/>
              </a:solidFill>
            </a:ln>
          </p:spPr>
          <p:txBody>
            <a:bodyPr/>
            <a:lstStyle/>
            <a:p>
              <a:endParaRPr lang="en-US"/>
            </a:p>
          </p:txBody>
        </p:sp>
        <p:sp>
          <p:nvSpPr>
            <p:cNvPr id="40" name="Freeform 40"/>
            <p:cNvSpPr/>
            <p:nvPr/>
          </p:nvSpPr>
          <p:spPr>
            <a:xfrm>
              <a:off x="0" y="0"/>
              <a:ext cx="5174361" cy="616077"/>
            </a:xfrm>
            <a:custGeom>
              <a:avLst/>
              <a:gdLst/>
              <a:ahLst/>
              <a:cxnLst/>
              <a:rect l="l" t="t" r="r" b="b"/>
              <a:pathLst>
                <a:path w="5174361" h="616077">
                  <a:moveTo>
                    <a:pt x="9525" y="0"/>
                  </a:moveTo>
                  <a:lnTo>
                    <a:pt x="5164836" y="0"/>
                  </a:lnTo>
                  <a:cubicBezTo>
                    <a:pt x="5170043" y="0"/>
                    <a:pt x="5174361" y="4318"/>
                    <a:pt x="5174361" y="9525"/>
                  </a:cubicBezTo>
                  <a:lnTo>
                    <a:pt x="5174361" y="606552"/>
                  </a:lnTo>
                  <a:cubicBezTo>
                    <a:pt x="5174361" y="611759"/>
                    <a:pt x="5170043" y="616077"/>
                    <a:pt x="5164836"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164836" y="597027"/>
                  </a:lnTo>
                  <a:lnTo>
                    <a:pt x="5164836" y="606552"/>
                  </a:lnTo>
                  <a:lnTo>
                    <a:pt x="5155311" y="60655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a:p>
          </p:txBody>
        </p:sp>
      </p:grpSp>
      <p:grpSp>
        <p:nvGrpSpPr>
          <p:cNvPr id="41" name="Group 41"/>
          <p:cNvGrpSpPr/>
          <p:nvPr/>
        </p:nvGrpSpPr>
        <p:grpSpPr>
          <a:xfrm>
            <a:off x="9737252" y="7698974"/>
            <a:ext cx="3733112" cy="731067"/>
            <a:chOff x="0" y="0"/>
            <a:chExt cx="4977482" cy="974756"/>
          </a:xfrm>
        </p:grpSpPr>
        <p:sp>
          <p:nvSpPr>
            <p:cNvPr id="42" name="Freeform 42"/>
            <p:cNvSpPr/>
            <p:nvPr/>
          </p:nvSpPr>
          <p:spPr>
            <a:xfrm>
              <a:off x="0" y="0"/>
              <a:ext cx="4977482" cy="974756"/>
            </a:xfrm>
            <a:custGeom>
              <a:avLst/>
              <a:gdLst/>
              <a:ahLst/>
              <a:cxnLst/>
              <a:rect l="l" t="t" r="r" b="b"/>
              <a:pathLst>
                <a:path w="4977482" h="974756">
                  <a:moveTo>
                    <a:pt x="0" y="0"/>
                  </a:moveTo>
                  <a:lnTo>
                    <a:pt x="4977482" y="0"/>
                  </a:lnTo>
                  <a:lnTo>
                    <a:pt x="4977482" y="974756"/>
                  </a:lnTo>
                  <a:lnTo>
                    <a:pt x="0" y="974756"/>
                  </a:lnTo>
                  <a:close/>
                </a:path>
              </a:pathLst>
            </a:custGeom>
            <a:solidFill>
              <a:srgbClr val="000000">
                <a:alpha val="0"/>
              </a:srgbClr>
            </a:solidFill>
          </p:spPr>
          <p:txBody>
            <a:bodyPr/>
            <a:lstStyle/>
            <a:p>
              <a:endParaRPr lang="en-US"/>
            </a:p>
          </p:txBody>
        </p:sp>
        <p:sp>
          <p:nvSpPr>
            <p:cNvPr id="43" name="TextBox 43"/>
            <p:cNvSpPr txBox="1"/>
            <p:nvPr/>
          </p:nvSpPr>
          <p:spPr>
            <a:xfrm>
              <a:off x="0" y="-38100"/>
              <a:ext cx="4977482" cy="1012856"/>
            </a:xfrm>
            <a:prstGeom prst="rect">
              <a:avLst/>
            </a:prstGeom>
          </p:spPr>
          <p:txBody>
            <a:bodyPr lIns="0" tIns="0" rIns="0" bIns="0" rtlCol="0" anchor="ctr"/>
            <a:lstStyle/>
            <a:p>
              <a:pPr algn="ctr">
                <a:lnSpc>
                  <a:spcPts val="4800"/>
                </a:lnSpc>
              </a:pPr>
              <a:r>
                <a:rPr lang="en-US" sz="4000" b="1">
                  <a:solidFill>
                    <a:srgbClr val="FFFFFF"/>
                  </a:solidFill>
                  <a:latin typeface="Helvetica Bold"/>
                  <a:ea typeface="Helvetica Bold"/>
                  <a:cs typeface="Helvetica Bold"/>
                  <a:sym typeface="Helvetica Bold"/>
                </a:rPr>
                <a:t>$5,500</a:t>
              </a:r>
            </a:p>
          </p:txBody>
        </p:sp>
      </p:grpSp>
      <p:sp>
        <p:nvSpPr>
          <p:cNvPr id="44" name="TextBox 44"/>
          <p:cNvSpPr txBox="1"/>
          <p:nvPr/>
        </p:nvSpPr>
        <p:spPr>
          <a:xfrm>
            <a:off x="414738" y="2188189"/>
            <a:ext cx="4149860" cy="1271564"/>
          </a:xfrm>
          <a:prstGeom prst="rect">
            <a:avLst/>
          </a:prstGeom>
        </p:spPr>
        <p:txBody>
          <a:bodyPr lIns="0" tIns="0" rIns="0" bIns="0" rtlCol="0" anchor="t">
            <a:spAutoFit/>
          </a:bodyPr>
          <a:lstStyle/>
          <a:p>
            <a:pPr algn="ctr">
              <a:lnSpc>
                <a:spcPts val="4320"/>
              </a:lnSpc>
            </a:pPr>
            <a:r>
              <a:rPr lang="en-US" sz="3600" dirty="0">
                <a:solidFill>
                  <a:srgbClr val="000000"/>
                </a:solidFill>
                <a:latin typeface="Trebuchet MS"/>
                <a:ea typeface="Trebuchet MS"/>
                <a:cs typeface="Trebuchet MS"/>
                <a:sym typeface="Trebuchet MS"/>
              </a:rPr>
              <a:t>Keisha High</a:t>
            </a:r>
          </a:p>
          <a:p>
            <a:pPr algn="ctr">
              <a:lnSpc>
                <a:spcPts val="4320"/>
              </a:lnSpc>
            </a:pPr>
            <a:r>
              <a:rPr lang="en-US" sz="3600" dirty="0">
                <a:solidFill>
                  <a:srgbClr val="000000"/>
                </a:solidFill>
                <a:latin typeface="Trebuchet MS"/>
                <a:ea typeface="Trebuchet MS"/>
                <a:cs typeface="Trebuchet MS"/>
                <a:sym typeface="Trebuchet MS"/>
              </a:rPr>
              <a:t> Regional Leader</a:t>
            </a:r>
          </a:p>
        </p:txBody>
      </p:sp>
      <p:sp>
        <p:nvSpPr>
          <p:cNvPr id="45" name="TextBox 45"/>
          <p:cNvSpPr txBox="1"/>
          <p:nvPr/>
        </p:nvSpPr>
        <p:spPr>
          <a:xfrm>
            <a:off x="4819256" y="2180120"/>
            <a:ext cx="4131856" cy="1271564"/>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Marcia High</a:t>
            </a:r>
          </a:p>
          <a:p>
            <a:pPr algn="ctr">
              <a:lnSpc>
                <a:spcPts val="4320"/>
              </a:lnSpc>
            </a:pPr>
            <a:r>
              <a:rPr lang="en-US" sz="3600">
                <a:solidFill>
                  <a:srgbClr val="000000"/>
                </a:solidFill>
                <a:latin typeface="Trebuchet MS"/>
                <a:ea typeface="Trebuchet MS"/>
                <a:cs typeface="Trebuchet MS"/>
                <a:sym typeface="Trebuchet MS"/>
              </a:rPr>
              <a:t>Division Leader</a:t>
            </a:r>
          </a:p>
        </p:txBody>
      </p:sp>
      <p:sp>
        <p:nvSpPr>
          <p:cNvPr id="46" name="TextBox 46"/>
          <p:cNvSpPr txBox="1"/>
          <p:nvPr/>
        </p:nvSpPr>
        <p:spPr>
          <a:xfrm>
            <a:off x="9152036" y="2180124"/>
            <a:ext cx="4544661" cy="1271565"/>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Marquita Kennedy</a:t>
            </a:r>
          </a:p>
          <a:p>
            <a:pPr algn="ctr">
              <a:lnSpc>
                <a:spcPts val="4320"/>
              </a:lnSpc>
            </a:pPr>
            <a:r>
              <a:rPr lang="en-US" sz="3600">
                <a:solidFill>
                  <a:srgbClr val="000000"/>
                </a:solidFill>
                <a:latin typeface="Trebuchet MS"/>
                <a:ea typeface="Trebuchet MS"/>
                <a:cs typeface="Trebuchet MS"/>
                <a:sym typeface="Trebuchet MS"/>
              </a:rPr>
              <a:t> Regional Leader</a:t>
            </a:r>
          </a:p>
        </p:txBody>
      </p:sp>
      <p:grpSp>
        <p:nvGrpSpPr>
          <p:cNvPr id="47" name="Group 47"/>
          <p:cNvGrpSpPr/>
          <p:nvPr/>
        </p:nvGrpSpPr>
        <p:grpSpPr>
          <a:xfrm>
            <a:off x="13862036" y="7370508"/>
            <a:ext cx="3885516" cy="557325"/>
            <a:chOff x="0" y="0"/>
            <a:chExt cx="5180688" cy="743100"/>
          </a:xfrm>
        </p:grpSpPr>
        <p:sp>
          <p:nvSpPr>
            <p:cNvPr id="48" name="Freeform 48"/>
            <p:cNvSpPr/>
            <p:nvPr/>
          </p:nvSpPr>
          <p:spPr>
            <a:xfrm>
              <a:off x="9525" y="9525"/>
              <a:ext cx="5155311" cy="717677"/>
            </a:xfrm>
            <a:custGeom>
              <a:avLst/>
              <a:gdLst/>
              <a:ahLst/>
              <a:cxnLst/>
              <a:rect l="l" t="t" r="r" b="b"/>
              <a:pathLst>
                <a:path w="5155311" h="717677">
                  <a:moveTo>
                    <a:pt x="0" y="0"/>
                  </a:moveTo>
                  <a:lnTo>
                    <a:pt x="5155311" y="0"/>
                  </a:lnTo>
                  <a:lnTo>
                    <a:pt x="5155311" y="717677"/>
                  </a:lnTo>
                  <a:lnTo>
                    <a:pt x="0" y="717677"/>
                  </a:lnTo>
                  <a:close/>
                </a:path>
              </a:pathLst>
            </a:custGeom>
            <a:solidFill>
              <a:srgbClr val="34526F"/>
            </a:solidFill>
            <a:ln w="12700">
              <a:solidFill>
                <a:srgbClr val="000000"/>
              </a:solidFill>
            </a:ln>
          </p:spPr>
          <p:txBody>
            <a:bodyPr/>
            <a:lstStyle/>
            <a:p>
              <a:endParaRPr lang="en-US"/>
            </a:p>
          </p:txBody>
        </p:sp>
        <p:sp>
          <p:nvSpPr>
            <p:cNvPr id="49" name="Freeform 49"/>
            <p:cNvSpPr/>
            <p:nvPr/>
          </p:nvSpPr>
          <p:spPr>
            <a:xfrm>
              <a:off x="0" y="0"/>
              <a:ext cx="5174361" cy="736727"/>
            </a:xfrm>
            <a:custGeom>
              <a:avLst/>
              <a:gdLst/>
              <a:ahLst/>
              <a:cxnLst/>
              <a:rect l="l" t="t" r="r" b="b"/>
              <a:pathLst>
                <a:path w="5174361" h="736727">
                  <a:moveTo>
                    <a:pt x="9525" y="0"/>
                  </a:moveTo>
                  <a:lnTo>
                    <a:pt x="5164836" y="0"/>
                  </a:lnTo>
                  <a:cubicBezTo>
                    <a:pt x="5170043" y="0"/>
                    <a:pt x="5174361" y="4318"/>
                    <a:pt x="5174361" y="9525"/>
                  </a:cubicBezTo>
                  <a:lnTo>
                    <a:pt x="5174361" y="727202"/>
                  </a:lnTo>
                  <a:cubicBezTo>
                    <a:pt x="5174361" y="732409"/>
                    <a:pt x="5170043" y="736727"/>
                    <a:pt x="5164836"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164836" y="717677"/>
                  </a:lnTo>
                  <a:lnTo>
                    <a:pt x="5164836" y="727202"/>
                  </a:lnTo>
                  <a:lnTo>
                    <a:pt x="5155311" y="72720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a:p>
          </p:txBody>
        </p:sp>
      </p:grpSp>
      <p:grpSp>
        <p:nvGrpSpPr>
          <p:cNvPr id="50" name="Group 50"/>
          <p:cNvGrpSpPr/>
          <p:nvPr/>
        </p:nvGrpSpPr>
        <p:grpSpPr>
          <a:xfrm>
            <a:off x="13972539" y="7389561"/>
            <a:ext cx="3664512" cy="519221"/>
            <a:chOff x="0" y="0"/>
            <a:chExt cx="4886016" cy="692294"/>
          </a:xfrm>
        </p:grpSpPr>
        <p:sp>
          <p:nvSpPr>
            <p:cNvPr id="51" name="Freeform 51"/>
            <p:cNvSpPr/>
            <p:nvPr/>
          </p:nvSpPr>
          <p:spPr>
            <a:xfrm>
              <a:off x="0" y="0"/>
              <a:ext cx="4886016" cy="692294"/>
            </a:xfrm>
            <a:custGeom>
              <a:avLst/>
              <a:gdLst/>
              <a:ahLst/>
              <a:cxnLst/>
              <a:rect l="l" t="t" r="r" b="b"/>
              <a:pathLst>
                <a:path w="4886016" h="692294">
                  <a:moveTo>
                    <a:pt x="0" y="0"/>
                  </a:moveTo>
                  <a:lnTo>
                    <a:pt x="4886016" y="0"/>
                  </a:lnTo>
                  <a:lnTo>
                    <a:pt x="4886016" y="692294"/>
                  </a:lnTo>
                  <a:lnTo>
                    <a:pt x="0" y="692294"/>
                  </a:lnTo>
                  <a:close/>
                </a:path>
              </a:pathLst>
            </a:custGeom>
            <a:solidFill>
              <a:srgbClr val="000000">
                <a:alpha val="0"/>
              </a:srgbClr>
            </a:solidFill>
          </p:spPr>
          <p:txBody>
            <a:bodyPr/>
            <a:lstStyle/>
            <a:p>
              <a:endParaRPr lang="en-US"/>
            </a:p>
          </p:txBody>
        </p:sp>
        <p:sp>
          <p:nvSpPr>
            <p:cNvPr id="52" name="TextBox 52"/>
            <p:cNvSpPr txBox="1"/>
            <p:nvPr/>
          </p:nvSpPr>
          <p:spPr>
            <a:xfrm>
              <a:off x="0" y="-9525"/>
              <a:ext cx="4886016" cy="701819"/>
            </a:xfrm>
            <a:prstGeom prst="rect">
              <a:avLst/>
            </a:prstGeom>
          </p:spPr>
          <p:txBody>
            <a:bodyPr lIns="0" tIns="0" rIns="0" bIns="0" rtlCol="0" anchor="ctr"/>
            <a:lstStyle/>
            <a:p>
              <a:pPr algn="ctr">
                <a:lnSpc>
                  <a:spcPts val="2399"/>
                </a:lnSpc>
              </a:pPr>
              <a:r>
                <a:rPr lang="en-US" sz="1999" b="1">
                  <a:solidFill>
                    <a:srgbClr val="FFFFFF"/>
                  </a:solidFill>
                  <a:latin typeface="Helvetica Bold"/>
                  <a:ea typeface="Helvetica Bold"/>
                  <a:cs typeface="Helvetica Bold"/>
                  <a:sym typeface="Helvetica Bold"/>
                </a:rPr>
                <a:t> One Month Cash Flow</a:t>
              </a:r>
            </a:p>
          </p:txBody>
        </p:sp>
      </p:grpSp>
      <p:grpSp>
        <p:nvGrpSpPr>
          <p:cNvPr id="53" name="Group 53"/>
          <p:cNvGrpSpPr/>
          <p:nvPr/>
        </p:nvGrpSpPr>
        <p:grpSpPr>
          <a:xfrm>
            <a:off x="13836432" y="7828973"/>
            <a:ext cx="3885510" cy="466800"/>
            <a:chOff x="0" y="0"/>
            <a:chExt cx="5180680" cy="622400"/>
          </a:xfrm>
        </p:grpSpPr>
        <p:sp>
          <p:nvSpPr>
            <p:cNvPr id="54" name="Freeform 54"/>
            <p:cNvSpPr/>
            <p:nvPr/>
          </p:nvSpPr>
          <p:spPr>
            <a:xfrm>
              <a:off x="9525" y="9525"/>
              <a:ext cx="5155311" cy="597027"/>
            </a:xfrm>
            <a:custGeom>
              <a:avLst/>
              <a:gdLst/>
              <a:ahLst/>
              <a:cxnLst/>
              <a:rect l="l" t="t" r="r" b="b"/>
              <a:pathLst>
                <a:path w="5155311" h="597027">
                  <a:moveTo>
                    <a:pt x="0" y="0"/>
                  </a:moveTo>
                  <a:lnTo>
                    <a:pt x="5155311" y="0"/>
                  </a:lnTo>
                  <a:lnTo>
                    <a:pt x="5155311" y="597027"/>
                  </a:lnTo>
                  <a:lnTo>
                    <a:pt x="0" y="597027"/>
                  </a:lnTo>
                  <a:close/>
                </a:path>
              </a:pathLst>
            </a:custGeom>
            <a:solidFill>
              <a:srgbClr val="BE0004"/>
            </a:solidFill>
            <a:ln w="12700">
              <a:solidFill>
                <a:srgbClr val="000000"/>
              </a:solidFill>
            </a:ln>
          </p:spPr>
          <p:txBody>
            <a:bodyPr/>
            <a:lstStyle/>
            <a:p>
              <a:endParaRPr lang="en-US"/>
            </a:p>
          </p:txBody>
        </p:sp>
        <p:sp>
          <p:nvSpPr>
            <p:cNvPr id="55" name="Freeform 55"/>
            <p:cNvSpPr/>
            <p:nvPr/>
          </p:nvSpPr>
          <p:spPr>
            <a:xfrm>
              <a:off x="0" y="0"/>
              <a:ext cx="5174361" cy="616077"/>
            </a:xfrm>
            <a:custGeom>
              <a:avLst/>
              <a:gdLst/>
              <a:ahLst/>
              <a:cxnLst/>
              <a:rect l="l" t="t" r="r" b="b"/>
              <a:pathLst>
                <a:path w="5174361" h="616077">
                  <a:moveTo>
                    <a:pt x="9525" y="0"/>
                  </a:moveTo>
                  <a:lnTo>
                    <a:pt x="5164836" y="0"/>
                  </a:lnTo>
                  <a:cubicBezTo>
                    <a:pt x="5170043" y="0"/>
                    <a:pt x="5174361" y="4318"/>
                    <a:pt x="5174361" y="9525"/>
                  </a:cubicBezTo>
                  <a:lnTo>
                    <a:pt x="5174361" y="606552"/>
                  </a:lnTo>
                  <a:cubicBezTo>
                    <a:pt x="5174361" y="611759"/>
                    <a:pt x="5170043" y="616077"/>
                    <a:pt x="5164836"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164836" y="597027"/>
                  </a:lnTo>
                  <a:lnTo>
                    <a:pt x="5164836" y="606552"/>
                  </a:lnTo>
                  <a:lnTo>
                    <a:pt x="5155311" y="60655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a:p>
          </p:txBody>
        </p:sp>
      </p:grpSp>
      <p:grpSp>
        <p:nvGrpSpPr>
          <p:cNvPr id="56" name="Group 56"/>
          <p:cNvGrpSpPr/>
          <p:nvPr/>
        </p:nvGrpSpPr>
        <p:grpSpPr>
          <a:xfrm>
            <a:off x="13912631" y="7696837"/>
            <a:ext cx="3733112" cy="731067"/>
            <a:chOff x="0" y="0"/>
            <a:chExt cx="4977482" cy="974756"/>
          </a:xfrm>
        </p:grpSpPr>
        <p:sp>
          <p:nvSpPr>
            <p:cNvPr id="57" name="Freeform 57"/>
            <p:cNvSpPr/>
            <p:nvPr/>
          </p:nvSpPr>
          <p:spPr>
            <a:xfrm>
              <a:off x="0" y="0"/>
              <a:ext cx="4977482" cy="974756"/>
            </a:xfrm>
            <a:custGeom>
              <a:avLst/>
              <a:gdLst/>
              <a:ahLst/>
              <a:cxnLst/>
              <a:rect l="l" t="t" r="r" b="b"/>
              <a:pathLst>
                <a:path w="4977482" h="974756">
                  <a:moveTo>
                    <a:pt x="0" y="0"/>
                  </a:moveTo>
                  <a:lnTo>
                    <a:pt x="4977482" y="0"/>
                  </a:lnTo>
                  <a:lnTo>
                    <a:pt x="4977482" y="974756"/>
                  </a:lnTo>
                  <a:lnTo>
                    <a:pt x="0" y="974756"/>
                  </a:lnTo>
                  <a:close/>
                </a:path>
              </a:pathLst>
            </a:custGeom>
            <a:solidFill>
              <a:srgbClr val="000000">
                <a:alpha val="0"/>
              </a:srgbClr>
            </a:solidFill>
          </p:spPr>
          <p:txBody>
            <a:bodyPr/>
            <a:lstStyle/>
            <a:p>
              <a:endParaRPr lang="en-US"/>
            </a:p>
          </p:txBody>
        </p:sp>
        <p:sp>
          <p:nvSpPr>
            <p:cNvPr id="58" name="TextBox 58"/>
            <p:cNvSpPr txBox="1"/>
            <p:nvPr/>
          </p:nvSpPr>
          <p:spPr>
            <a:xfrm>
              <a:off x="0" y="-38100"/>
              <a:ext cx="4977482" cy="1012856"/>
            </a:xfrm>
            <a:prstGeom prst="rect">
              <a:avLst/>
            </a:prstGeom>
          </p:spPr>
          <p:txBody>
            <a:bodyPr lIns="0" tIns="0" rIns="0" bIns="0" rtlCol="0" anchor="ctr"/>
            <a:lstStyle/>
            <a:p>
              <a:pPr algn="ctr">
                <a:lnSpc>
                  <a:spcPts val="4800"/>
                </a:lnSpc>
              </a:pPr>
              <a:r>
                <a:rPr lang="en-US" sz="4000" b="1">
                  <a:solidFill>
                    <a:srgbClr val="FFFFFF"/>
                  </a:solidFill>
                  <a:latin typeface="Helvetica Bold"/>
                  <a:ea typeface="Helvetica Bold"/>
                  <a:cs typeface="Helvetica Bold"/>
                  <a:sym typeface="Helvetica Bold"/>
                </a:rPr>
                <a:t>$2,600</a:t>
              </a:r>
            </a:p>
          </p:txBody>
        </p:sp>
      </p:grpSp>
      <p:sp>
        <p:nvSpPr>
          <p:cNvPr id="59" name="TextBox 59"/>
          <p:cNvSpPr txBox="1"/>
          <p:nvPr/>
        </p:nvSpPr>
        <p:spPr>
          <a:xfrm>
            <a:off x="13514729" y="2174677"/>
            <a:ext cx="4544660" cy="1271564"/>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Freddie Byrd</a:t>
            </a:r>
          </a:p>
          <a:p>
            <a:pPr algn="ctr">
              <a:lnSpc>
                <a:spcPts val="4320"/>
              </a:lnSpc>
            </a:pPr>
            <a:r>
              <a:rPr lang="en-US" sz="3600">
                <a:solidFill>
                  <a:srgbClr val="000000"/>
                </a:solidFill>
                <a:latin typeface="Trebuchet MS"/>
                <a:ea typeface="Trebuchet MS"/>
                <a:cs typeface="Trebuchet MS"/>
                <a:sym typeface="Trebuchet MS"/>
              </a:rPr>
              <a:t>Division Leader</a:t>
            </a:r>
          </a:p>
        </p:txBody>
      </p:sp>
      <p:grpSp>
        <p:nvGrpSpPr>
          <p:cNvPr id="60" name="Group 60"/>
          <p:cNvGrpSpPr>
            <a:grpSpLocks noChangeAspect="1"/>
          </p:cNvGrpSpPr>
          <p:nvPr/>
        </p:nvGrpSpPr>
        <p:grpSpPr>
          <a:xfrm>
            <a:off x="873411" y="3631035"/>
            <a:ext cx="3227746" cy="3619592"/>
            <a:chOff x="0" y="0"/>
            <a:chExt cx="4303662" cy="4826122"/>
          </a:xfrm>
        </p:grpSpPr>
        <p:sp>
          <p:nvSpPr>
            <p:cNvPr id="61" name="Freeform 61" descr="Image"/>
            <p:cNvSpPr/>
            <p:nvPr/>
          </p:nvSpPr>
          <p:spPr>
            <a:xfrm>
              <a:off x="0" y="0"/>
              <a:ext cx="4303649" cy="4826127"/>
            </a:xfrm>
            <a:custGeom>
              <a:avLst/>
              <a:gdLst/>
              <a:ahLst/>
              <a:cxnLst/>
              <a:rect l="l" t="t" r="r" b="b"/>
              <a:pathLst>
                <a:path w="4303649" h="4826127">
                  <a:moveTo>
                    <a:pt x="0" y="0"/>
                  </a:moveTo>
                  <a:lnTo>
                    <a:pt x="4303649" y="0"/>
                  </a:lnTo>
                  <a:lnTo>
                    <a:pt x="4303649" y="4826127"/>
                  </a:lnTo>
                  <a:lnTo>
                    <a:pt x="0" y="4826127"/>
                  </a:lnTo>
                  <a:lnTo>
                    <a:pt x="0" y="0"/>
                  </a:lnTo>
                  <a:close/>
                </a:path>
              </a:pathLst>
            </a:custGeom>
            <a:blipFill>
              <a:blip r:embed="rId3"/>
              <a:stretch>
                <a:fillRect b="-64"/>
              </a:stretch>
            </a:blipFill>
          </p:spPr>
          <p:txBody>
            <a:bodyPr/>
            <a:lstStyle/>
            <a:p>
              <a:endParaRPr lang="en-US"/>
            </a:p>
          </p:txBody>
        </p:sp>
      </p:grpSp>
      <p:grpSp>
        <p:nvGrpSpPr>
          <p:cNvPr id="62" name="Group 62"/>
          <p:cNvGrpSpPr>
            <a:grpSpLocks noChangeAspect="1"/>
          </p:cNvGrpSpPr>
          <p:nvPr/>
        </p:nvGrpSpPr>
        <p:grpSpPr>
          <a:xfrm>
            <a:off x="5369206" y="3663862"/>
            <a:ext cx="3091055" cy="3619596"/>
            <a:chOff x="0" y="0"/>
            <a:chExt cx="4121406" cy="4690646"/>
          </a:xfrm>
        </p:grpSpPr>
        <p:sp>
          <p:nvSpPr>
            <p:cNvPr id="63" name="Freeform 63" descr="Image"/>
            <p:cNvSpPr/>
            <p:nvPr/>
          </p:nvSpPr>
          <p:spPr>
            <a:xfrm>
              <a:off x="0" y="0"/>
              <a:ext cx="4121404" cy="4690618"/>
            </a:xfrm>
            <a:custGeom>
              <a:avLst/>
              <a:gdLst/>
              <a:ahLst/>
              <a:cxnLst/>
              <a:rect l="l" t="t" r="r" b="b"/>
              <a:pathLst>
                <a:path w="4121404" h="4690618">
                  <a:moveTo>
                    <a:pt x="0" y="0"/>
                  </a:moveTo>
                  <a:lnTo>
                    <a:pt x="4121404" y="0"/>
                  </a:lnTo>
                  <a:lnTo>
                    <a:pt x="4121404" y="4690618"/>
                  </a:lnTo>
                  <a:lnTo>
                    <a:pt x="0" y="4690618"/>
                  </a:lnTo>
                  <a:lnTo>
                    <a:pt x="0" y="0"/>
                  </a:lnTo>
                  <a:close/>
                </a:path>
              </a:pathLst>
            </a:custGeom>
            <a:blipFill>
              <a:blip r:embed="rId4"/>
              <a:stretch>
                <a:fillRect l="-15896" r="-15897" b="-15800"/>
              </a:stretch>
            </a:blipFill>
          </p:spPr>
          <p:txBody>
            <a:bodyPr/>
            <a:lstStyle/>
            <a:p>
              <a:endParaRPr lang="en-US" dirty="0"/>
            </a:p>
          </p:txBody>
        </p:sp>
      </p:grpSp>
      <p:sp>
        <p:nvSpPr>
          <p:cNvPr id="64" name="TextBox 64"/>
          <p:cNvSpPr txBox="1"/>
          <p:nvPr/>
        </p:nvSpPr>
        <p:spPr>
          <a:xfrm>
            <a:off x="414853" y="8325487"/>
            <a:ext cx="4149862" cy="717567"/>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Occupation:</a:t>
            </a:r>
          </a:p>
        </p:txBody>
      </p:sp>
      <p:sp>
        <p:nvSpPr>
          <p:cNvPr id="65" name="TextBox 65"/>
          <p:cNvSpPr txBox="1"/>
          <p:nvPr/>
        </p:nvSpPr>
        <p:spPr>
          <a:xfrm>
            <a:off x="4839710" y="8325487"/>
            <a:ext cx="4149862" cy="717567"/>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Occupation:</a:t>
            </a:r>
          </a:p>
        </p:txBody>
      </p:sp>
      <p:sp>
        <p:nvSpPr>
          <p:cNvPr id="66" name="TextBox 66"/>
          <p:cNvSpPr txBox="1"/>
          <p:nvPr/>
        </p:nvSpPr>
        <p:spPr>
          <a:xfrm>
            <a:off x="9437160" y="8325487"/>
            <a:ext cx="4149862" cy="717567"/>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Occupation:</a:t>
            </a:r>
          </a:p>
        </p:txBody>
      </p:sp>
      <p:sp>
        <p:nvSpPr>
          <p:cNvPr id="67" name="TextBox 67"/>
          <p:cNvSpPr txBox="1"/>
          <p:nvPr/>
        </p:nvSpPr>
        <p:spPr>
          <a:xfrm>
            <a:off x="13587096" y="8325487"/>
            <a:ext cx="4149862" cy="717567"/>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Occupation:</a:t>
            </a:r>
          </a:p>
        </p:txBody>
      </p:sp>
      <p:sp>
        <p:nvSpPr>
          <p:cNvPr id="68" name="TextBox 68"/>
          <p:cNvSpPr txBox="1"/>
          <p:nvPr/>
        </p:nvSpPr>
        <p:spPr>
          <a:xfrm>
            <a:off x="414853" y="8878050"/>
            <a:ext cx="4149862" cy="1271564"/>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Government Employee</a:t>
            </a:r>
          </a:p>
        </p:txBody>
      </p:sp>
      <p:sp>
        <p:nvSpPr>
          <p:cNvPr id="69" name="TextBox 69"/>
          <p:cNvSpPr txBox="1"/>
          <p:nvPr/>
        </p:nvSpPr>
        <p:spPr>
          <a:xfrm>
            <a:off x="4498987" y="8878050"/>
            <a:ext cx="4831308" cy="1271564"/>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Retired Government Employee</a:t>
            </a:r>
          </a:p>
        </p:txBody>
      </p:sp>
      <p:sp>
        <p:nvSpPr>
          <p:cNvPr id="70" name="TextBox 70"/>
          <p:cNvSpPr txBox="1"/>
          <p:nvPr/>
        </p:nvSpPr>
        <p:spPr>
          <a:xfrm>
            <a:off x="9096434" y="8878050"/>
            <a:ext cx="4831310" cy="1271564"/>
          </a:xfrm>
          <a:prstGeom prst="rect">
            <a:avLst/>
          </a:prstGeom>
        </p:spPr>
        <p:txBody>
          <a:bodyPr lIns="0" tIns="0" rIns="0" bIns="0" rtlCol="0" anchor="t">
            <a:spAutoFit/>
          </a:bodyPr>
          <a:lstStyle/>
          <a:p>
            <a:pPr algn="ctr">
              <a:lnSpc>
                <a:spcPts val="4320"/>
              </a:lnSpc>
            </a:pPr>
            <a:r>
              <a:rPr lang="en-US" sz="3600">
                <a:solidFill>
                  <a:srgbClr val="000000"/>
                </a:solidFill>
                <a:latin typeface="Trebuchet MS"/>
                <a:ea typeface="Trebuchet MS"/>
                <a:cs typeface="Trebuchet MS"/>
                <a:sym typeface="Trebuchet MS"/>
              </a:rPr>
              <a:t>Former Assistant Principal</a:t>
            </a:r>
          </a:p>
        </p:txBody>
      </p:sp>
      <p:sp>
        <p:nvSpPr>
          <p:cNvPr id="71" name="TextBox 71"/>
          <p:cNvSpPr txBox="1"/>
          <p:nvPr/>
        </p:nvSpPr>
        <p:spPr>
          <a:xfrm>
            <a:off x="13363636" y="8878050"/>
            <a:ext cx="4831307" cy="1271564"/>
          </a:xfrm>
          <a:prstGeom prst="rect">
            <a:avLst/>
          </a:prstGeom>
        </p:spPr>
        <p:txBody>
          <a:bodyPr lIns="0" tIns="0" rIns="0" bIns="0" rtlCol="0" anchor="t">
            <a:spAutoFit/>
          </a:bodyPr>
          <a:lstStyle/>
          <a:p>
            <a:pPr algn="ctr">
              <a:lnSpc>
                <a:spcPts val="4320"/>
              </a:lnSpc>
            </a:pPr>
            <a:r>
              <a:rPr lang="en-US" sz="3600">
                <a:solidFill>
                  <a:srgbClr val="FF4015"/>
                </a:solidFill>
                <a:latin typeface="Trebuchet MS"/>
                <a:ea typeface="Trebuchet MS"/>
                <a:cs typeface="Trebuchet MS"/>
                <a:sym typeface="Trebuchet MS"/>
              </a:rPr>
              <a:t>Retired Army </a:t>
            </a:r>
          </a:p>
          <a:p>
            <a:pPr algn="ctr">
              <a:lnSpc>
                <a:spcPts val="4320"/>
              </a:lnSpc>
            </a:pPr>
            <a:r>
              <a:rPr lang="en-US" sz="3600">
                <a:solidFill>
                  <a:srgbClr val="FF4015"/>
                </a:solidFill>
                <a:latin typeface="Trebuchet MS"/>
                <a:ea typeface="Trebuchet MS"/>
                <a:cs typeface="Trebuchet MS"/>
                <a:sym typeface="Trebuchet MS"/>
              </a:rPr>
              <a:t>Veteran</a:t>
            </a:r>
          </a:p>
        </p:txBody>
      </p:sp>
      <p:grpSp>
        <p:nvGrpSpPr>
          <p:cNvPr id="72" name="Group 72"/>
          <p:cNvGrpSpPr>
            <a:grpSpLocks noChangeAspect="1"/>
          </p:cNvGrpSpPr>
          <p:nvPr/>
        </p:nvGrpSpPr>
        <p:grpSpPr>
          <a:xfrm>
            <a:off x="14239413" y="3753567"/>
            <a:ext cx="3079638" cy="3542002"/>
            <a:chOff x="0" y="0"/>
            <a:chExt cx="4106184" cy="4722670"/>
          </a:xfrm>
        </p:grpSpPr>
        <p:sp>
          <p:nvSpPr>
            <p:cNvPr id="73" name="Freeform 73"/>
            <p:cNvSpPr/>
            <p:nvPr/>
          </p:nvSpPr>
          <p:spPr>
            <a:xfrm>
              <a:off x="0" y="0"/>
              <a:ext cx="4106164" cy="4722622"/>
            </a:xfrm>
            <a:custGeom>
              <a:avLst/>
              <a:gdLst/>
              <a:ahLst/>
              <a:cxnLst/>
              <a:rect l="l" t="t" r="r" b="b"/>
              <a:pathLst>
                <a:path w="4106164" h="4722622">
                  <a:moveTo>
                    <a:pt x="0" y="0"/>
                  </a:moveTo>
                  <a:lnTo>
                    <a:pt x="4106164" y="0"/>
                  </a:lnTo>
                  <a:lnTo>
                    <a:pt x="4106164" y="4722622"/>
                  </a:lnTo>
                  <a:lnTo>
                    <a:pt x="0" y="4722622"/>
                  </a:lnTo>
                  <a:lnTo>
                    <a:pt x="0" y="0"/>
                  </a:lnTo>
                  <a:close/>
                </a:path>
              </a:pathLst>
            </a:custGeom>
            <a:blipFill>
              <a:blip r:embed="rId5"/>
              <a:stretch>
                <a:fillRect l="-1798" r="-1798" b="-82"/>
              </a:stretch>
            </a:blipFill>
          </p:spPr>
          <p:txBody>
            <a:bodyPr/>
            <a:lstStyle/>
            <a:p>
              <a:endParaRPr lang="en-US"/>
            </a:p>
          </p:txBody>
        </p:sp>
      </p:grpSp>
      <p:grpSp>
        <p:nvGrpSpPr>
          <p:cNvPr id="74" name="Group 74"/>
          <p:cNvGrpSpPr>
            <a:grpSpLocks noChangeAspect="1"/>
          </p:cNvGrpSpPr>
          <p:nvPr/>
        </p:nvGrpSpPr>
        <p:grpSpPr>
          <a:xfrm>
            <a:off x="9967190" y="3705014"/>
            <a:ext cx="3089801" cy="3619596"/>
            <a:chOff x="0" y="0"/>
            <a:chExt cx="4119734" cy="4664622"/>
          </a:xfrm>
        </p:grpSpPr>
        <p:sp>
          <p:nvSpPr>
            <p:cNvPr id="75" name="Freeform 75"/>
            <p:cNvSpPr/>
            <p:nvPr/>
          </p:nvSpPr>
          <p:spPr>
            <a:xfrm>
              <a:off x="0" y="0"/>
              <a:ext cx="4119753" cy="4664583"/>
            </a:xfrm>
            <a:custGeom>
              <a:avLst/>
              <a:gdLst/>
              <a:ahLst/>
              <a:cxnLst/>
              <a:rect l="l" t="t" r="r" b="b"/>
              <a:pathLst>
                <a:path w="4119753" h="4664583">
                  <a:moveTo>
                    <a:pt x="0" y="0"/>
                  </a:moveTo>
                  <a:lnTo>
                    <a:pt x="4119753" y="0"/>
                  </a:lnTo>
                  <a:lnTo>
                    <a:pt x="4119753" y="4664583"/>
                  </a:lnTo>
                  <a:lnTo>
                    <a:pt x="0" y="4664583"/>
                  </a:lnTo>
                  <a:lnTo>
                    <a:pt x="0" y="0"/>
                  </a:lnTo>
                  <a:close/>
                </a:path>
              </a:pathLst>
            </a:custGeom>
            <a:blipFill>
              <a:blip r:embed="rId6"/>
              <a:stretch>
                <a:fillRect t="-8842" b="-8916"/>
              </a:stretch>
            </a:blipFill>
          </p:spPr>
          <p:txBody>
            <a:bodyPr/>
            <a:lstStyle/>
            <a:p>
              <a:endParaRPr lang="en-US"/>
            </a:p>
          </p:txBody>
        </p:sp>
      </p:grpSp>
      <p:grpSp>
        <p:nvGrpSpPr>
          <p:cNvPr id="76" name="Group 76"/>
          <p:cNvGrpSpPr/>
          <p:nvPr/>
        </p:nvGrpSpPr>
        <p:grpSpPr>
          <a:xfrm>
            <a:off x="-9525" y="129308"/>
            <a:ext cx="18307050" cy="1390650"/>
            <a:chOff x="0" y="0"/>
            <a:chExt cx="24409400" cy="1854200"/>
          </a:xfrm>
        </p:grpSpPr>
        <p:sp>
          <p:nvSpPr>
            <p:cNvPr id="77" name="Freeform 77"/>
            <p:cNvSpPr/>
            <p:nvPr/>
          </p:nvSpPr>
          <p:spPr>
            <a:xfrm>
              <a:off x="0" y="0"/>
              <a:ext cx="24409400" cy="1854200"/>
            </a:xfrm>
            <a:custGeom>
              <a:avLst/>
              <a:gdLst/>
              <a:ahLst/>
              <a:cxnLst/>
              <a:rect l="l" t="t" r="r" b="b"/>
              <a:pathLst>
                <a:path w="24409400" h="1854200">
                  <a:moveTo>
                    <a:pt x="0" y="0"/>
                  </a:moveTo>
                  <a:lnTo>
                    <a:pt x="24409400" y="0"/>
                  </a:lnTo>
                  <a:lnTo>
                    <a:pt x="24409400" y="1854200"/>
                  </a:lnTo>
                  <a:lnTo>
                    <a:pt x="0" y="1854200"/>
                  </a:lnTo>
                  <a:close/>
                </a:path>
              </a:pathLst>
            </a:custGeom>
            <a:solidFill>
              <a:srgbClr val="000000">
                <a:alpha val="0"/>
              </a:srgbClr>
            </a:solidFill>
          </p:spPr>
          <p:txBody>
            <a:bodyPr/>
            <a:lstStyle/>
            <a:p>
              <a:endParaRPr lang="en-US"/>
            </a:p>
          </p:txBody>
        </p:sp>
        <p:sp>
          <p:nvSpPr>
            <p:cNvPr id="78" name="TextBox 78"/>
            <p:cNvSpPr txBox="1"/>
            <p:nvPr/>
          </p:nvSpPr>
          <p:spPr>
            <a:xfrm>
              <a:off x="0" y="-28575"/>
              <a:ext cx="24409400" cy="1882775"/>
            </a:xfrm>
            <a:prstGeom prst="rect">
              <a:avLst/>
            </a:prstGeom>
          </p:spPr>
          <p:txBody>
            <a:bodyPr lIns="0" tIns="0" rIns="0" bIns="0" rtlCol="0" anchor="ctr"/>
            <a:lstStyle/>
            <a:p>
              <a:pPr algn="ctr">
                <a:lnSpc>
                  <a:spcPts val="6480"/>
                </a:lnSpc>
              </a:pPr>
              <a:r>
                <a:rPr lang="en-US" sz="5400" b="1" dirty="0">
                  <a:solidFill>
                    <a:srgbClr val="000000"/>
                  </a:solidFill>
                  <a:latin typeface="Trebuchet MS" panose="020B0603020202020204" pitchFamily="34" charset="0"/>
                  <a:ea typeface="Arial Bold"/>
                  <a:cs typeface="Arial Bold"/>
                  <a:sym typeface="Arial Bold"/>
                </a:rPr>
                <a:t>Part-Time Income Success Stories</a:t>
              </a: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6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7711969" y="1488552"/>
            <a:ext cx="3545746" cy="3243124"/>
            <a:chOff x="0" y="0"/>
            <a:chExt cx="4097904" cy="4088503"/>
          </a:xfrm>
        </p:grpSpPr>
        <p:sp>
          <p:nvSpPr>
            <p:cNvPr id="6" name="Freeform 6"/>
            <p:cNvSpPr/>
            <p:nvPr/>
          </p:nvSpPr>
          <p:spPr>
            <a:xfrm>
              <a:off x="0" y="0"/>
              <a:ext cx="4097909" cy="4088511"/>
            </a:xfrm>
            <a:custGeom>
              <a:avLst/>
              <a:gdLst/>
              <a:ahLst/>
              <a:cxnLst/>
              <a:rect l="l" t="t" r="r" b="b"/>
              <a:pathLst>
                <a:path w="4097909" h="4088511">
                  <a:moveTo>
                    <a:pt x="0" y="0"/>
                  </a:moveTo>
                  <a:lnTo>
                    <a:pt x="4097909" y="0"/>
                  </a:lnTo>
                  <a:lnTo>
                    <a:pt x="4097909" y="4088511"/>
                  </a:lnTo>
                  <a:lnTo>
                    <a:pt x="0" y="4088511"/>
                  </a:lnTo>
                  <a:lnTo>
                    <a:pt x="0" y="0"/>
                  </a:lnTo>
                  <a:close/>
                </a:path>
              </a:pathLst>
            </a:custGeom>
            <a:blipFill>
              <a:blip r:embed="rId4"/>
              <a:stretch>
                <a:fillRect l="-12884" r="-12884"/>
              </a:stretch>
            </a:blipFill>
          </p:spPr>
          <p:txBody>
            <a:bodyPr/>
            <a:lstStyle/>
            <a:p>
              <a:endParaRPr lang="en-US"/>
            </a:p>
          </p:txBody>
        </p:sp>
      </p:grpSp>
      <p:grpSp>
        <p:nvGrpSpPr>
          <p:cNvPr id="7" name="Group 7"/>
          <p:cNvGrpSpPr/>
          <p:nvPr/>
        </p:nvGrpSpPr>
        <p:grpSpPr>
          <a:xfrm>
            <a:off x="4030024" y="6579546"/>
            <a:ext cx="3659886" cy="914590"/>
            <a:chOff x="0" y="0"/>
            <a:chExt cx="4879848" cy="1219453"/>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a:ln w="12700">
              <a:solidFill>
                <a:srgbClr val="000000"/>
              </a:solidFill>
            </a:ln>
          </p:spPr>
          <p:txBody>
            <a:bodyPr/>
            <a:lstStyle/>
            <a:p>
              <a:endParaRPr lang="en-US"/>
            </a:p>
          </p:txBody>
        </p:sp>
      </p:grpSp>
      <p:grpSp>
        <p:nvGrpSpPr>
          <p:cNvPr id="9" name="Group 9"/>
          <p:cNvGrpSpPr/>
          <p:nvPr/>
        </p:nvGrpSpPr>
        <p:grpSpPr>
          <a:xfrm>
            <a:off x="4024662" y="6539280"/>
            <a:ext cx="3162930" cy="764062"/>
            <a:chOff x="0" y="0"/>
            <a:chExt cx="4217240" cy="1018749"/>
          </a:xfrm>
        </p:grpSpPr>
        <p:sp>
          <p:nvSpPr>
            <p:cNvPr id="10" name="Freeform 10"/>
            <p:cNvSpPr/>
            <p:nvPr/>
          </p:nvSpPr>
          <p:spPr>
            <a:xfrm>
              <a:off x="0" y="0"/>
              <a:ext cx="4217289" cy="1018794"/>
            </a:xfrm>
            <a:custGeom>
              <a:avLst/>
              <a:gdLst/>
              <a:ahLst/>
              <a:cxnLst/>
              <a:rect l="l" t="t" r="r" b="b"/>
              <a:pathLst>
                <a:path w="4217289" h="1018794">
                  <a:moveTo>
                    <a:pt x="0" y="0"/>
                  </a:moveTo>
                  <a:lnTo>
                    <a:pt x="4217289" y="0"/>
                  </a:lnTo>
                  <a:lnTo>
                    <a:pt x="4217289" y="1018794"/>
                  </a:lnTo>
                  <a:lnTo>
                    <a:pt x="0" y="1018794"/>
                  </a:lnTo>
                  <a:close/>
                </a:path>
              </a:pathLst>
            </a:custGeom>
            <a:solidFill>
              <a:srgbClr val="DBBC49"/>
            </a:solidFill>
            <a:ln w="12700">
              <a:solidFill>
                <a:srgbClr val="000000"/>
              </a:solidFill>
            </a:ln>
          </p:spPr>
          <p:txBody>
            <a:bodyPr/>
            <a:lstStyle/>
            <a:p>
              <a:endParaRPr lang="en-US"/>
            </a:p>
          </p:txBody>
        </p:sp>
      </p:grpSp>
      <p:grpSp>
        <p:nvGrpSpPr>
          <p:cNvPr id="11" name="Group 11"/>
          <p:cNvGrpSpPr/>
          <p:nvPr/>
        </p:nvGrpSpPr>
        <p:grpSpPr>
          <a:xfrm>
            <a:off x="7961415" y="6556898"/>
            <a:ext cx="3137677" cy="723900"/>
            <a:chOff x="0" y="0"/>
            <a:chExt cx="4183569" cy="965200"/>
          </a:xfrm>
        </p:grpSpPr>
        <p:sp>
          <p:nvSpPr>
            <p:cNvPr id="12" name="Freeform 12"/>
            <p:cNvSpPr/>
            <p:nvPr/>
          </p:nvSpPr>
          <p:spPr>
            <a:xfrm>
              <a:off x="0" y="0"/>
              <a:ext cx="4183507" cy="965200"/>
            </a:xfrm>
            <a:custGeom>
              <a:avLst/>
              <a:gdLst/>
              <a:ahLst/>
              <a:cxnLst/>
              <a:rect l="l" t="t" r="r" b="b"/>
              <a:pathLst>
                <a:path w="4183507" h="965200">
                  <a:moveTo>
                    <a:pt x="0" y="0"/>
                  </a:moveTo>
                  <a:lnTo>
                    <a:pt x="4183507" y="0"/>
                  </a:lnTo>
                  <a:lnTo>
                    <a:pt x="4183507" y="965200"/>
                  </a:lnTo>
                  <a:lnTo>
                    <a:pt x="0" y="965200"/>
                  </a:lnTo>
                  <a:close/>
                </a:path>
              </a:pathLst>
            </a:custGeom>
            <a:solidFill>
              <a:srgbClr val="DBBC49"/>
            </a:solidFill>
            <a:ln w="12700">
              <a:solidFill>
                <a:srgbClr val="000000"/>
              </a:solidFill>
            </a:ln>
          </p:spPr>
          <p:txBody>
            <a:bodyPr/>
            <a:lstStyle/>
            <a:p>
              <a:endParaRPr lang="en-US"/>
            </a:p>
          </p:txBody>
        </p:sp>
      </p:grpSp>
      <p:grpSp>
        <p:nvGrpSpPr>
          <p:cNvPr id="13" name="Group 13"/>
          <p:cNvGrpSpPr/>
          <p:nvPr/>
        </p:nvGrpSpPr>
        <p:grpSpPr>
          <a:xfrm>
            <a:off x="144852" y="1459790"/>
            <a:ext cx="3360348" cy="3129303"/>
            <a:chOff x="0" y="0"/>
            <a:chExt cx="4179968" cy="4172404"/>
          </a:xfrm>
        </p:grpSpPr>
        <p:sp>
          <p:nvSpPr>
            <p:cNvPr id="14" name="Freeform 14"/>
            <p:cNvSpPr/>
            <p:nvPr/>
          </p:nvSpPr>
          <p:spPr>
            <a:xfrm>
              <a:off x="0" y="0"/>
              <a:ext cx="4179951" cy="4172458"/>
            </a:xfrm>
            <a:custGeom>
              <a:avLst/>
              <a:gdLst/>
              <a:ahLst/>
              <a:cxnLst/>
              <a:rect l="l" t="t" r="r" b="b"/>
              <a:pathLst>
                <a:path w="4179951" h="4172458">
                  <a:moveTo>
                    <a:pt x="0" y="0"/>
                  </a:moveTo>
                  <a:lnTo>
                    <a:pt x="4179951" y="0"/>
                  </a:lnTo>
                  <a:lnTo>
                    <a:pt x="4179951" y="4172458"/>
                  </a:lnTo>
                  <a:lnTo>
                    <a:pt x="0" y="4172458"/>
                  </a:lnTo>
                  <a:lnTo>
                    <a:pt x="0" y="0"/>
                  </a:lnTo>
                  <a:close/>
                </a:path>
              </a:pathLst>
            </a:custGeom>
            <a:blipFill>
              <a:blip r:embed="rId5"/>
              <a:stretch>
                <a:fillRect l="-24818" r="-24819" b="1"/>
              </a:stretch>
            </a:blipFill>
          </p:spPr>
          <p:txBody>
            <a:bodyPr/>
            <a:lstStyle/>
            <a:p>
              <a:endParaRPr lang="en-US"/>
            </a:p>
          </p:txBody>
        </p:sp>
      </p:grpSp>
      <p:grpSp>
        <p:nvGrpSpPr>
          <p:cNvPr id="15" name="Group 15"/>
          <p:cNvGrpSpPr/>
          <p:nvPr/>
        </p:nvGrpSpPr>
        <p:grpSpPr>
          <a:xfrm>
            <a:off x="160966" y="6539280"/>
            <a:ext cx="3163524" cy="818146"/>
            <a:chOff x="0" y="0"/>
            <a:chExt cx="4218032" cy="1090862"/>
          </a:xfrm>
        </p:grpSpPr>
        <p:sp>
          <p:nvSpPr>
            <p:cNvPr id="16" name="Freeform 16"/>
            <p:cNvSpPr/>
            <p:nvPr/>
          </p:nvSpPr>
          <p:spPr>
            <a:xfrm>
              <a:off x="0" y="0"/>
              <a:ext cx="4218051" cy="1090803"/>
            </a:xfrm>
            <a:custGeom>
              <a:avLst/>
              <a:gdLst/>
              <a:ahLst/>
              <a:cxnLst/>
              <a:rect l="l" t="t" r="r" b="b"/>
              <a:pathLst>
                <a:path w="4218051" h="1090803">
                  <a:moveTo>
                    <a:pt x="0" y="0"/>
                  </a:moveTo>
                  <a:lnTo>
                    <a:pt x="4218051" y="0"/>
                  </a:lnTo>
                  <a:lnTo>
                    <a:pt x="4218051" y="1090803"/>
                  </a:lnTo>
                  <a:lnTo>
                    <a:pt x="0" y="1090803"/>
                  </a:lnTo>
                  <a:close/>
                </a:path>
              </a:pathLst>
            </a:custGeom>
            <a:solidFill>
              <a:srgbClr val="DBBC49"/>
            </a:solidFill>
            <a:ln w="12700">
              <a:solidFill>
                <a:srgbClr val="000000"/>
              </a:solidFill>
            </a:ln>
          </p:spPr>
          <p:txBody>
            <a:bodyPr/>
            <a:lstStyle/>
            <a:p>
              <a:endParaRPr lang="en-US"/>
            </a:p>
          </p:txBody>
        </p:sp>
      </p:grpSp>
      <p:grpSp>
        <p:nvGrpSpPr>
          <p:cNvPr id="17" name="Group 17"/>
          <p:cNvGrpSpPr/>
          <p:nvPr/>
        </p:nvGrpSpPr>
        <p:grpSpPr>
          <a:xfrm>
            <a:off x="11302258" y="7093114"/>
            <a:ext cx="3659886" cy="631298"/>
            <a:chOff x="0" y="0"/>
            <a:chExt cx="4879848" cy="841731"/>
          </a:xfrm>
        </p:grpSpPr>
        <p:sp>
          <p:nvSpPr>
            <p:cNvPr id="18" name="Freeform 18"/>
            <p:cNvSpPr/>
            <p:nvPr/>
          </p:nvSpPr>
          <p:spPr>
            <a:xfrm>
              <a:off x="0" y="0"/>
              <a:ext cx="4879848" cy="841629"/>
            </a:xfrm>
            <a:custGeom>
              <a:avLst/>
              <a:gdLst/>
              <a:ahLst/>
              <a:cxnLst/>
              <a:rect l="l" t="t" r="r" b="b"/>
              <a:pathLst>
                <a:path w="4879848" h="841629">
                  <a:moveTo>
                    <a:pt x="1524" y="0"/>
                  </a:moveTo>
                  <a:lnTo>
                    <a:pt x="4878324" y="0"/>
                  </a:lnTo>
                  <a:cubicBezTo>
                    <a:pt x="4879213" y="0"/>
                    <a:pt x="4879848" y="508"/>
                    <a:pt x="4879848" y="1016"/>
                  </a:cubicBezTo>
                  <a:lnTo>
                    <a:pt x="4879848" y="840613"/>
                  </a:lnTo>
                  <a:cubicBezTo>
                    <a:pt x="4879848" y="841248"/>
                    <a:pt x="4879086" y="841629"/>
                    <a:pt x="4878324" y="841629"/>
                  </a:cubicBezTo>
                  <a:lnTo>
                    <a:pt x="1524" y="841629"/>
                  </a:lnTo>
                  <a:cubicBezTo>
                    <a:pt x="635" y="841629"/>
                    <a:pt x="0" y="841121"/>
                    <a:pt x="0" y="840613"/>
                  </a:cubicBezTo>
                  <a:lnTo>
                    <a:pt x="0" y="1016"/>
                  </a:lnTo>
                  <a:cubicBezTo>
                    <a:pt x="0" y="381"/>
                    <a:pt x="762" y="0"/>
                    <a:pt x="1524" y="0"/>
                  </a:cubicBezTo>
                  <a:moveTo>
                    <a:pt x="1524" y="2159"/>
                  </a:moveTo>
                  <a:lnTo>
                    <a:pt x="1524" y="1016"/>
                  </a:lnTo>
                  <a:lnTo>
                    <a:pt x="3048" y="1016"/>
                  </a:lnTo>
                  <a:lnTo>
                    <a:pt x="3048" y="840613"/>
                  </a:lnTo>
                  <a:lnTo>
                    <a:pt x="1524" y="840613"/>
                  </a:lnTo>
                  <a:lnTo>
                    <a:pt x="1524" y="839597"/>
                  </a:lnTo>
                  <a:lnTo>
                    <a:pt x="4878324" y="839597"/>
                  </a:lnTo>
                  <a:lnTo>
                    <a:pt x="4878324" y="840613"/>
                  </a:lnTo>
                  <a:lnTo>
                    <a:pt x="4876800" y="840613"/>
                  </a:lnTo>
                  <a:lnTo>
                    <a:pt x="4876800" y="1016"/>
                  </a:lnTo>
                  <a:lnTo>
                    <a:pt x="4878324" y="1016"/>
                  </a:lnTo>
                  <a:lnTo>
                    <a:pt x="4878324" y="2159"/>
                  </a:lnTo>
                  <a:lnTo>
                    <a:pt x="1524" y="2159"/>
                  </a:lnTo>
                  <a:close/>
                </a:path>
              </a:pathLst>
            </a:custGeom>
            <a:solidFill>
              <a:srgbClr val="FFFFFF"/>
            </a:solidFill>
            <a:ln w="12700">
              <a:solidFill>
                <a:srgbClr val="000000"/>
              </a:solidFill>
            </a:ln>
          </p:spPr>
          <p:txBody>
            <a:bodyPr/>
            <a:lstStyle/>
            <a:p>
              <a:endParaRPr lang="en-US"/>
            </a:p>
          </p:txBody>
        </p:sp>
      </p:grpSp>
      <p:grpSp>
        <p:nvGrpSpPr>
          <p:cNvPr id="23" name="Group 23"/>
          <p:cNvGrpSpPr/>
          <p:nvPr/>
        </p:nvGrpSpPr>
        <p:grpSpPr>
          <a:xfrm>
            <a:off x="11630874" y="6579440"/>
            <a:ext cx="3073437" cy="723900"/>
            <a:chOff x="0" y="0"/>
            <a:chExt cx="4097916" cy="965200"/>
          </a:xfrm>
        </p:grpSpPr>
        <p:sp>
          <p:nvSpPr>
            <p:cNvPr id="24" name="Freeform 24"/>
            <p:cNvSpPr/>
            <p:nvPr/>
          </p:nvSpPr>
          <p:spPr>
            <a:xfrm>
              <a:off x="0" y="0"/>
              <a:ext cx="4097909" cy="965200"/>
            </a:xfrm>
            <a:custGeom>
              <a:avLst/>
              <a:gdLst/>
              <a:ahLst/>
              <a:cxnLst/>
              <a:rect l="l" t="t" r="r" b="b"/>
              <a:pathLst>
                <a:path w="4097909" h="965200">
                  <a:moveTo>
                    <a:pt x="0" y="0"/>
                  </a:moveTo>
                  <a:lnTo>
                    <a:pt x="4097909" y="0"/>
                  </a:lnTo>
                  <a:lnTo>
                    <a:pt x="4097909" y="965200"/>
                  </a:lnTo>
                  <a:lnTo>
                    <a:pt x="0" y="965200"/>
                  </a:lnTo>
                  <a:close/>
                </a:path>
              </a:pathLst>
            </a:custGeom>
            <a:solidFill>
              <a:srgbClr val="DBBC49"/>
            </a:solidFill>
            <a:ln w="12700">
              <a:solidFill>
                <a:srgbClr val="000000"/>
              </a:solidFill>
            </a:ln>
          </p:spPr>
          <p:txBody>
            <a:bodyPr/>
            <a:lstStyle/>
            <a:p>
              <a:endParaRPr lang="en-US"/>
            </a:p>
          </p:txBody>
        </p:sp>
      </p:grpSp>
      <p:grpSp>
        <p:nvGrpSpPr>
          <p:cNvPr id="25" name="Group 25"/>
          <p:cNvGrpSpPr/>
          <p:nvPr/>
        </p:nvGrpSpPr>
        <p:grpSpPr>
          <a:xfrm>
            <a:off x="14991662" y="1462511"/>
            <a:ext cx="3243086" cy="3269209"/>
            <a:chOff x="-67825" y="34644"/>
            <a:chExt cx="4028186" cy="4088511"/>
          </a:xfrm>
        </p:grpSpPr>
        <p:sp>
          <p:nvSpPr>
            <p:cNvPr id="26" name="Freeform 26"/>
            <p:cNvSpPr/>
            <p:nvPr/>
          </p:nvSpPr>
          <p:spPr>
            <a:xfrm>
              <a:off x="-67825" y="34644"/>
              <a:ext cx="4028186" cy="4088511"/>
            </a:xfrm>
            <a:custGeom>
              <a:avLst/>
              <a:gdLst/>
              <a:ahLst/>
              <a:cxnLst/>
              <a:rect l="l" t="t" r="r" b="b"/>
              <a:pathLst>
                <a:path w="4028186" h="4088511">
                  <a:moveTo>
                    <a:pt x="0" y="0"/>
                  </a:moveTo>
                  <a:lnTo>
                    <a:pt x="4028186" y="0"/>
                  </a:lnTo>
                  <a:lnTo>
                    <a:pt x="4028186" y="4088511"/>
                  </a:lnTo>
                  <a:lnTo>
                    <a:pt x="0" y="4088511"/>
                  </a:lnTo>
                  <a:lnTo>
                    <a:pt x="0" y="0"/>
                  </a:lnTo>
                  <a:close/>
                </a:path>
              </a:pathLst>
            </a:custGeom>
            <a:blipFill>
              <a:blip r:embed="rId6"/>
              <a:stretch>
                <a:fillRect l="-749" r="-748"/>
              </a:stretch>
            </a:blipFill>
          </p:spPr>
          <p:txBody>
            <a:bodyPr/>
            <a:lstStyle/>
            <a:p>
              <a:endParaRPr lang="en-US" dirty="0"/>
            </a:p>
          </p:txBody>
        </p:sp>
      </p:grpSp>
      <p:grpSp>
        <p:nvGrpSpPr>
          <p:cNvPr id="27" name="Group 27"/>
          <p:cNvGrpSpPr/>
          <p:nvPr/>
        </p:nvGrpSpPr>
        <p:grpSpPr>
          <a:xfrm>
            <a:off x="15090546" y="6565664"/>
            <a:ext cx="3144215" cy="723900"/>
            <a:chOff x="0" y="0"/>
            <a:chExt cx="4192287" cy="965200"/>
          </a:xfrm>
        </p:grpSpPr>
        <p:sp>
          <p:nvSpPr>
            <p:cNvPr id="28" name="Freeform 28"/>
            <p:cNvSpPr/>
            <p:nvPr/>
          </p:nvSpPr>
          <p:spPr>
            <a:xfrm>
              <a:off x="0" y="0"/>
              <a:ext cx="4192270" cy="965200"/>
            </a:xfrm>
            <a:custGeom>
              <a:avLst/>
              <a:gdLst/>
              <a:ahLst/>
              <a:cxnLst/>
              <a:rect l="l" t="t" r="r" b="b"/>
              <a:pathLst>
                <a:path w="4192270" h="965200">
                  <a:moveTo>
                    <a:pt x="0" y="0"/>
                  </a:moveTo>
                  <a:lnTo>
                    <a:pt x="4192270" y="0"/>
                  </a:lnTo>
                  <a:lnTo>
                    <a:pt x="4192270" y="965200"/>
                  </a:lnTo>
                  <a:lnTo>
                    <a:pt x="0" y="965200"/>
                  </a:lnTo>
                  <a:close/>
                </a:path>
              </a:pathLst>
            </a:custGeom>
            <a:solidFill>
              <a:srgbClr val="DBBC49"/>
            </a:solidFill>
            <a:ln w="12700">
              <a:solidFill>
                <a:srgbClr val="000000"/>
              </a:solidFill>
            </a:ln>
          </p:spPr>
          <p:txBody>
            <a:bodyPr/>
            <a:lstStyle/>
            <a:p>
              <a:endParaRPr lang="en-US"/>
            </a:p>
          </p:txBody>
        </p:sp>
      </p:grpSp>
      <p:sp>
        <p:nvSpPr>
          <p:cNvPr id="29" name="TextBox 29"/>
          <p:cNvSpPr txBox="1"/>
          <p:nvPr/>
        </p:nvSpPr>
        <p:spPr>
          <a:xfrm>
            <a:off x="256264" y="6523374"/>
            <a:ext cx="2735704"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7689910" y="6523374"/>
            <a:ext cx="3589865"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3706232" y="5335149"/>
            <a:ext cx="3428080" cy="487313"/>
          </a:xfrm>
          <a:prstGeom prst="rect">
            <a:avLst/>
          </a:prstGeom>
        </p:spPr>
        <p:txBody>
          <a:bodyPr lIns="0" tIns="0" rIns="0" bIns="0" rtlCol="0" anchor="t">
            <a:spAutoFit/>
          </a:bodyPr>
          <a:lstStyle/>
          <a:p>
            <a:pPr algn="ctr">
              <a:lnSpc>
                <a:spcPts val="1918"/>
              </a:lnSpc>
            </a:pPr>
            <a:r>
              <a:rPr lang="en-US" sz="1999" dirty="0" err="1">
                <a:solidFill>
                  <a:schemeClr val="tx2"/>
                </a:solidFill>
                <a:latin typeface="Helvetica"/>
                <a:ea typeface="Helvetica"/>
                <a:cs typeface="Helvetica"/>
                <a:sym typeface="Helvetica"/>
              </a:rPr>
              <a:t>Richmond,VA</a:t>
            </a:r>
            <a:endParaRPr lang="en-US" sz="1999" dirty="0">
              <a:solidFill>
                <a:schemeClr val="tx2"/>
              </a:solidFill>
              <a:latin typeface="Helvetica"/>
              <a:ea typeface="Helvetica"/>
              <a:cs typeface="Helvetica"/>
              <a:sym typeface="Helvetica"/>
            </a:endParaRPr>
          </a:p>
          <a:p>
            <a:pPr algn="ctr">
              <a:lnSpc>
                <a:spcPts val="1920"/>
              </a:lnSpc>
            </a:pPr>
            <a:r>
              <a:rPr lang="en-US" sz="1999" dirty="0">
                <a:solidFill>
                  <a:schemeClr val="tx2"/>
                </a:solidFill>
                <a:latin typeface="Helvetica"/>
                <a:ea typeface="Helvetica"/>
                <a:cs typeface="Helvetica"/>
                <a:sym typeface="Helvetica"/>
              </a:rPr>
              <a:t> Cellphone Specialist</a:t>
            </a:r>
          </a:p>
        </p:txBody>
      </p:sp>
      <p:sp>
        <p:nvSpPr>
          <p:cNvPr id="32" name="TextBox 32"/>
          <p:cNvSpPr txBox="1"/>
          <p:nvPr/>
        </p:nvSpPr>
        <p:spPr>
          <a:xfrm>
            <a:off x="3058214" y="4762681"/>
            <a:ext cx="5303520" cy="298740"/>
          </a:xfrm>
          <a:prstGeom prst="rect">
            <a:avLst/>
          </a:prstGeom>
        </p:spPr>
        <p:txBody>
          <a:bodyPr lIns="0" tIns="0" rIns="0" bIns="0" rtlCol="0" anchor="t">
            <a:spAutoFit/>
          </a:bodyPr>
          <a:lstStyle/>
          <a:p>
            <a:pPr algn="ctr">
              <a:lnSpc>
                <a:spcPts val="2398"/>
              </a:lnSpc>
            </a:pPr>
            <a:r>
              <a:rPr lang="en-US" sz="1999" b="1" dirty="0">
                <a:solidFill>
                  <a:schemeClr val="tx2"/>
                </a:solidFill>
                <a:latin typeface="Helvetica Bold"/>
                <a:ea typeface="Helvetica Bold"/>
                <a:cs typeface="Helvetica Bold"/>
                <a:sym typeface="Helvetica Bold"/>
              </a:rPr>
              <a:t>Chelly &amp; Jaye Toler</a:t>
            </a:r>
          </a:p>
        </p:txBody>
      </p:sp>
      <p:sp>
        <p:nvSpPr>
          <p:cNvPr id="33" name="TextBox 33"/>
          <p:cNvSpPr txBox="1"/>
          <p:nvPr/>
        </p:nvSpPr>
        <p:spPr>
          <a:xfrm>
            <a:off x="-838200" y="114867"/>
            <a:ext cx="18054322" cy="859210"/>
          </a:xfrm>
          <a:prstGeom prst="rect">
            <a:avLst/>
          </a:prstGeom>
        </p:spPr>
        <p:txBody>
          <a:bodyPr lIns="0" tIns="0" rIns="0" bIns="0" rtlCol="0" anchor="t">
            <a:spAutoFit/>
          </a:bodyPr>
          <a:lstStyle/>
          <a:p>
            <a:pPr algn="ctr">
              <a:lnSpc>
                <a:spcPts val="6720"/>
              </a:lnSpc>
            </a:pPr>
            <a:r>
              <a:rPr lang="en-US" sz="5599" b="1" dirty="0">
                <a:solidFill>
                  <a:srgbClr val="073763"/>
                </a:solidFill>
                <a:latin typeface="Helvetica Bold"/>
                <a:ea typeface="Helvetica Bold"/>
                <a:cs typeface="Helvetica Bold"/>
                <a:sym typeface="Helvetica Bold"/>
              </a:rPr>
              <a:t> </a:t>
            </a:r>
            <a:r>
              <a:rPr lang="en-US" sz="5599" b="1" dirty="0">
                <a:solidFill>
                  <a:srgbClr val="073763"/>
                </a:solidFill>
                <a:latin typeface="Trebuchet MS" panose="020B0603020202020204" pitchFamily="34" charset="0"/>
                <a:ea typeface="Helvetica Bold"/>
                <a:cs typeface="Helvetica Bold"/>
                <a:sym typeface="Helvetica Bold"/>
              </a:rPr>
              <a:t>Agency Owners</a:t>
            </a:r>
          </a:p>
        </p:txBody>
      </p:sp>
      <p:sp>
        <p:nvSpPr>
          <p:cNvPr id="34" name="TextBox 34"/>
          <p:cNvSpPr txBox="1"/>
          <p:nvPr/>
        </p:nvSpPr>
        <p:spPr>
          <a:xfrm>
            <a:off x="3725928" y="6141657"/>
            <a:ext cx="3589866"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 Average Yearly Income</a:t>
            </a:r>
          </a:p>
        </p:txBody>
      </p:sp>
      <p:sp>
        <p:nvSpPr>
          <p:cNvPr id="35" name="TextBox 35"/>
          <p:cNvSpPr txBox="1"/>
          <p:nvPr/>
        </p:nvSpPr>
        <p:spPr>
          <a:xfrm>
            <a:off x="4098314" y="6515262"/>
            <a:ext cx="2939961"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7315794" y="5316204"/>
            <a:ext cx="4551706" cy="606516"/>
          </a:xfrm>
          <a:prstGeom prst="rect">
            <a:avLst/>
          </a:prstGeom>
        </p:spPr>
        <p:txBody>
          <a:bodyPr lIns="0" tIns="0" rIns="0" bIns="0" rtlCol="0" anchor="t">
            <a:spAutoFit/>
          </a:bodyPr>
          <a:lstStyle/>
          <a:p>
            <a:pPr algn="ctr">
              <a:lnSpc>
                <a:spcPts val="2398"/>
              </a:lnSpc>
            </a:pPr>
            <a:r>
              <a:rPr lang="en-US" sz="1999" dirty="0">
                <a:solidFill>
                  <a:schemeClr val="tx2"/>
                </a:solidFill>
                <a:latin typeface="Helvetica"/>
                <a:ea typeface="Helvetica"/>
                <a:cs typeface="Helvetica"/>
                <a:sym typeface="Helvetica"/>
              </a:rPr>
              <a:t>King and Queen </a:t>
            </a:r>
            <a:r>
              <a:rPr lang="en-US" sz="1999" dirty="0" err="1">
                <a:solidFill>
                  <a:schemeClr val="tx2"/>
                </a:solidFill>
                <a:latin typeface="Helvetica"/>
                <a:ea typeface="Helvetica"/>
                <a:cs typeface="Helvetica"/>
                <a:sym typeface="Helvetica"/>
              </a:rPr>
              <a:t>County,VA</a:t>
            </a:r>
            <a:endParaRPr lang="en-US" sz="1999" dirty="0">
              <a:solidFill>
                <a:schemeClr val="tx2"/>
              </a:solidFill>
              <a:latin typeface="Helvetica"/>
              <a:ea typeface="Helvetica"/>
              <a:cs typeface="Helvetica"/>
              <a:sym typeface="Helvetica"/>
            </a:endParaRPr>
          </a:p>
          <a:p>
            <a:pPr algn="ctr">
              <a:lnSpc>
                <a:spcPts val="2399"/>
              </a:lnSpc>
            </a:pPr>
            <a:r>
              <a:rPr lang="en-US" sz="1999" dirty="0">
                <a:solidFill>
                  <a:schemeClr val="tx2"/>
                </a:solidFill>
                <a:latin typeface="Helvetica"/>
                <a:ea typeface="Helvetica"/>
                <a:cs typeface="Helvetica"/>
                <a:sym typeface="Helvetica"/>
              </a:rPr>
              <a:t>Finance Manger</a:t>
            </a:r>
          </a:p>
        </p:txBody>
      </p:sp>
      <p:sp>
        <p:nvSpPr>
          <p:cNvPr id="37" name="TextBox 37"/>
          <p:cNvSpPr txBox="1"/>
          <p:nvPr/>
        </p:nvSpPr>
        <p:spPr>
          <a:xfrm>
            <a:off x="6878493" y="4896913"/>
            <a:ext cx="5303520" cy="238142"/>
          </a:xfrm>
          <a:prstGeom prst="rect">
            <a:avLst/>
          </a:prstGeom>
        </p:spPr>
        <p:txBody>
          <a:bodyPr lIns="0" tIns="0" rIns="0" bIns="0" rtlCol="0" anchor="t">
            <a:spAutoFit/>
          </a:bodyPr>
          <a:lstStyle/>
          <a:p>
            <a:pPr algn="ctr">
              <a:lnSpc>
                <a:spcPts val="1798"/>
              </a:lnSpc>
            </a:pPr>
            <a:r>
              <a:rPr lang="en-US" sz="1999" b="1" dirty="0">
                <a:solidFill>
                  <a:schemeClr val="tx2"/>
                </a:solidFill>
                <a:latin typeface="Helvetica Bold"/>
                <a:ea typeface="Helvetica Bold"/>
                <a:cs typeface="Helvetica Bold"/>
                <a:sym typeface="Helvetica Bold"/>
              </a:rPr>
              <a:t>Jan &amp; Mark Biggs</a:t>
            </a:r>
          </a:p>
        </p:txBody>
      </p:sp>
      <p:sp>
        <p:nvSpPr>
          <p:cNvPr id="38" name="TextBox 38"/>
          <p:cNvSpPr txBox="1"/>
          <p:nvPr/>
        </p:nvSpPr>
        <p:spPr>
          <a:xfrm>
            <a:off x="7689910" y="6141657"/>
            <a:ext cx="3589866"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Average Yearly Income</a:t>
            </a:r>
          </a:p>
        </p:txBody>
      </p:sp>
      <p:sp>
        <p:nvSpPr>
          <p:cNvPr id="39" name="TextBox 39"/>
          <p:cNvSpPr txBox="1"/>
          <p:nvPr/>
        </p:nvSpPr>
        <p:spPr>
          <a:xfrm>
            <a:off x="256264" y="9557276"/>
            <a:ext cx="17266362" cy="673448"/>
          </a:xfrm>
          <a:prstGeom prst="rect">
            <a:avLst/>
          </a:prstGeom>
        </p:spPr>
        <p:txBody>
          <a:bodyPr lIns="0" tIns="0" rIns="0" bIns="0" rtlCol="0" anchor="t">
            <a:spAutoFit/>
          </a:bodyPr>
          <a:lstStyle/>
          <a:p>
            <a:pPr algn="ctr">
              <a:lnSpc>
                <a:spcPts val="1870"/>
              </a:lnSpc>
            </a:pPr>
            <a:r>
              <a:rPr lang="en-US" sz="1699" spc="-85">
                <a:solidFill>
                  <a:srgbClr val="F2F2F2"/>
                </a:solidFill>
                <a:latin typeface="Open Sans"/>
                <a:ea typeface="Open Sans"/>
                <a:cs typeface="Open Sans"/>
                <a:sym typeface="Open Sans"/>
              </a:rPr>
              <a:t>Monthly average is based on twelve-month total cash as of September 2024. From January 1 through September 31, 2024, Primerica paid cash flow to its </a:t>
            </a:r>
          </a:p>
          <a:p>
            <a:pPr algn="ctr">
              <a:lnSpc>
                <a:spcPts val="1870"/>
              </a:lnSpc>
            </a:pPr>
            <a:r>
              <a:rPr lang="en-US" sz="1699" spc="-85">
                <a:solidFill>
                  <a:srgbClr val="F2F2F2"/>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297482" y="5335254"/>
            <a:ext cx="4003712" cy="487313"/>
          </a:xfrm>
          <a:prstGeom prst="rect">
            <a:avLst/>
          </a:prstGeom>
        </p:spPr>
        <p:txBody>
          <a:bodyPr lIns="0" tIns="0" rIns="0" bIns="0" rtlCol="0" anchor="t">
            <a:spAutoFit/>
          </a:bodyPr>
          <a:lstStyle/>
          <a:p>
            <a:pPr algn="ctr">
              <a:lnSpc>
                <a:spcPts val="1920"/>
              </a:lnSpc>
            </a:pPr>
            <a:r>
              <a:rPr lang="en-US" sz="1999" dirty="0">
                <a:solidFill>
                  <a:schemeClr val="tx2"/>
                </a:solidFill>
                <a:latin typeface="Helvetica"/>
                <a:ea typeface="Helvetica"/>
                <a:cs typeface="Helvetica"/>
                <a:sym typeface="Helvetica"/>
              </a:rPr>
              <a:t>King and Queen County, VA</a:t>
            </a:r>
          </a:p>
          <a:p>
            <a:pPr algn="ctr">
              <a:lnSpc>
                <a:spcPts val="1920"/>
              </a:lnSpc>
            </a:pPr>
            <a:r>
              <a:rPr lang="en-US" sz="1999" dirty="0">
                <a:solidFill>
                  <a:schemeClr val="tx2"/>
                </a:solidFill>
                <a:latin typeface="Helvetica"/>
                <a:ea typeface="Helvetica"/>
                <a:cs typeface="Helvetica"/>
                <a:sym typeface="Helvetica"/>
              </a:rPr>
              <a:t>E6 Army</a:t>
            </a:r>
          </a:p>
        </p:txBody>
      </p:sp>
      <p:sp>
        <p:nvSpPr>
          <p:cNvPr id="41" name="TextBox 41"/>
          <p:cNvSpPr txBox="1"/>
          <p:nvPr/>
        </p:nvSpPr>
        <p:spPr>
          <a:xfrm>
            <a:off x="-939406" y="4762681"/>
            <a:ext cx="5303520" cy="298740"/>
          </a:xfrm>
          <a:prstGeom prst="rect">
            <a:avLst/>
          </a:prstGeom>
        </p:spPr>
        <p:txBody>
          <a:bodyPr lIns="0" tIns="0" rIns="0" bIns="0" rtlCol="0" anchor="t">
            <a:spAutoFit/>
          </a:bodyPr>
          <a:lstStyle/>
          <a:p>
            <a:pPr algn="ctr">
              <a:lnSpc>
                <a:spcPts val="2398"/>
              </a:lnSpc>
            </a:pPr>
            <a:r>
              <a:rPr lang="en-US" sz="1999" b="1" dirty="0">
                <a:solidFill>
                  <a:schemeClr val="tx2"/>
                </a:solidFill>
                <a:latin typeface="Helvetica Bold"/>
                <a:ea typeface="Helvetica Bold"/>
                <a:cs typeface="Helvetica Bold"/>
                <a:sym typeface="Helvetica Bold"/>
              </a:rPr>
              <a:t>Columbus &amp; Alison Pollard</a:t>
            </a:r>
          </a:p>
        </p:txBody>
      </p:sp>
      <p:sp>
        <p:nvSpPr>
          <p:cNvPr id="42" name="TextBox 42"/>
          <p:cNvSpPr txBox="1"/>
          <p:nvPr/>
        </p:nvSpPr>
        <p:spPr>
          <a:xfrm>
            <a:off x="-170816" y="6141657"/>
            <a:ext cx="3589866" cy="325673"/>
          </a:xfrm>
          <a:prstGeom prst="rect">
            <a:avLst/>
          </a:prstGeom>
        </p:spPr>
        <p:txBody>
          <a:bodyPr lIns="0" tIns="0" rIns="0" bIns="0" rtlCol="0" anchor="t">
            <a:spAutoFit/>
          </a:bodyPr>
          <a:lstStyle/>
          <a:p>
            <a:pPr algn="ctr">
              <a:lnSpc>
                <a:spcPts val="2518"/>
              </a:lnSpc>
            </a:pPr>
            <a:r>
              <a:rPr lang="en-US" sz="2100" b="1" dirty="0">
                <a:solidFill>
                  <a:srgbClr val="FFFFFF"/>
                </a:solidFill>
                <a:latin typeface="Helvetica Bold"/>
                <a:ea typeface="Helvetica Bold"/>
                <a:cs typeface="Helvetica Bold"/>
                <a:sym typeface="Helvetica Bold"/>
              </a:rPr>
              <a:t> </a:t>
            </a:r>
            <a:r>
              <a:rPr lang="en-US" sz="2100" b="1" dirty="0">
                <a:solidFill>
                  <a:schemeClr val="tx2"/>
                </a:solidFill>
                <a:latin typeface="Helvetica Bold"/>
                <a:ea typeface="Helvetica Bold"/>
                <a:cs typeface="Helvetica Bold"/>
                <a:sym typeface="Helvetica Bold"/>
              </a:rPr>
              <a:t>Average Yearly Income</a:t>
            </a:r>
          </a:p>
        </p:txBody>
      </p:sp>
      <p:sp>
        <p:nvSpPr>
          <p:cNvPr id="43" name="TextBox 43"/>
          <p:cNvSpPr txBox="1"/>
          <p:nvPr/>
        </p:nvSpPr>
        <p:spPr>
          <a:xfrm>
            <a:off x="10515832" y="4876969"/>
            <a:ext cx="5303520" cy="238142"/>
          </a:xfrm>
          <a:prstGeom prst="rect">
            <a:avLst/>
          </a:prstGeom>
        </p:spPr>
        <p:txBody>
          <a:bodyPr lIns="0" tIns="0" rIns="0" bIns="0" rtlCol="0" anchor="t">
            <a:spAutoFit/>
          </a:bodyPr>
          <a:lstStyle/>
          <a:p>
            <a:pPr algn="ctr">
              <a:lnSpc>
                <a:spcPts val="1798"/>
              </a:lnSpc>
            </a:pPr>
            <a:r>
              <a:rPr lang="en-US" sz="1999" b="1" dirty="0">
                <a:solidFill>
                  <a:schemeClr val="tx2"/>
                </a:solidFill>
                <a:latin typeface="Helvetica Bold"/>
                <a:ea typeface="Helvetica Bold"/>
                <a:cs typeface="Helvetica Bold"/>
                <a:sym typeface="Helvetica Bold"/>
              </a:rPr>
              <a:t>Calandra Jones</a:t>
            </a:r>
          </a:p>
        </p:txBody>
      </p:sp>
      <p:sp>
        <p:nvSpPr>
          <p:cNvPr id="44" name="TextBox 44"/>
          <p:cNvSpPr txBox="1"/>
          <p:nvPr/>
        </p:nvSpPr>
        <p:spPr>
          <a:xfrm>
            <a:off x="11343303" y="5351349"/>
            <a:ext cx="4047985" cy="914292"/>
          </a:xfrm>
          <a:prstGeom prst="rect">
            <a:avLst/>
          </a:prstGeom>
        </p:spPr>
        <p:txBody>
          <a:bodyPr lIns="0" tIns="0" rIns="0" bIns="0" rtlCol="0" anchor="t">
            <a:spAutoFit/>
          </a:bodyPr>
          <a:lstStyle/>
          <a:p>
            <a:pPr algn="ctr">
              <a:lnSpc>
                <a:spcPts val="2398"/>
              </a:lnSpc>
            </a:pPr>
            <a:r>
              <a:rPr lang="en-US" sz="1999" dirty="0">
                <a:solidFill>
                  <a:schemeClr val="tx2"/>
                </a:solidFill>
                <a:latin typeface="Helvetica"/>
                <a:ea typeface="Helvetica"/>
                <a:cs typeface="Helvetica"/>
                <a:sym typeface="Helvetica"/>
              </a:rPr>
              <a:t>Cape Girardeau, MO</a:t>
            </a:r>
          </a:p>
          <a:p>
            <a:pPr algn="ctr">
              <a:lnSpc>
                <a:spcPts val="2398"/>
              </a:lnSpc>
            </a:pPr>
            <a:r>
              <a:rPr lang="en-US" sz="1999" dirty="0">
                <a:solidFill>
                  <a:schemeClr val="tx2"/>
                </a:solidFill>
                <a:latin typeface="Helvetica"/>
                <a:ea typeface="Helvetica"/>
                <a:cs typeface="Helvetica"/>
                <a:sym typeface="Helvetica"/>
              </a:rPr>
              <a:t>Customer Service/Retail Manager</a:t>
            </a:r>
          </a:p>
          <a:p>
            <a:pPr algn="ctr">
              <a:lnSpc>
                <a:spcPts val="2399"/>
              </a:lnSpc>
            </a:pPr>
            <a:endParaRPr lang="en-US" sz="1999" dirty="0">
              <a:solidFill>
                <a:srgbClr val="FFFFFF"/>
              </a:solidFill>
              <a:latin typeface="Helvetica"/>
              <a:ea typeface="Helvetica"/>
              <a:cs typeface="Helvetica"/>
              <a:sym typeface="Helvetica"/>
            </a:endParaRPr>
          </a:p>
        </p:txBody>
      </p:sp>
      <p:sp>
        <p:nvSpPr>
          <p:cNvPr id="45" name="TextBox 45"/>
          <p:cNvSpPr txBox="1"/>
          <p:nvPr/>
        </p:nvSpPr>
        <p:spPr>
          <a:xfrm>
            <a:off x="11337269" y="6154557"/>
            <a:ext cx="3589866"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Average Yearly Income</a:t>
            </a:r>
          </a:p>
        </p:txBody>
      </p:sp>
      <p:sp>
        <p:nvSpPr>
          <p:cNvPr id="46" name="TextBox 46"/>
          <p:cNvSpPr txBox="1"/>
          <p:nvPr/>
        </p:nvSpPr>
        <p:spPr>
          <a:xfrm>
            <a:off x="11602293" y="6507050"/>
            <a:ext cx="3144216"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$100,000+</a:t>
            </a:r>
          </a:p>
        </p:txBody>
      </p:sp>
      <p:sp>
        <p:nvSpPr>
          <p:cNvPr id="47" name="TextBox 47"/>
          <p:cNvSpPr txBox="1"/>
          <p:nvPr/>
        </p:nvSpPr>
        <p:spPr>
          <a:xfrm>
            <a:off x="15048348" y="6544486"/>
            <a:ext cx="3144216"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13977082" y="4876969"/>
            <a:ext cx="5303520" cy="238142"/>
          </a:xfrm>
          <a:prstGeom prst="rect">
            <a:avLst/>
          </a:prstGeom>
        </p:spPr>
        <p:txBody>
          <a:bodyPr lIns="0" tIns="0" rIns="0" bIns="0" rtlCol="0" anchor="t">
            <a:spAutoFit/>
          </a:bodyPr>
          <a:lstStyle/>
          <a:p>
            <a:pPr algn="ctr">
              <a:lnSpc>
                <a:spcPts val="1798"/>
              </a:lnSpc>
            </a:pPr>
            <a:r>
              <a:rPr lang="en-US" sz="1999" b="1" dirty="0">
                <a:solidFill>
                  <a:schemeClr val="tx2"/>
                </a:solidFill>
                <a:latin typeface="Helvetica Bold"/>
                <a:ea typeface="Helvetica Bold"/>
                <a:cs typeface="Helvetica Bold"/>
                <a:sym typeface="Helvetica Bold"/>
              </a:rPr>
              <a:t>Dennis Love</a:t>
            </a:r>
          </a:p>
        </p:txBody>
      </p:sp>
      <p:sp>
        <p:nvSpPr>
          <p:cNvPr id="49" name="TextBox 49"/>
          <p:cNvSpPr txBox="1"/>
          <p:nvPr/>
        </p:nvSpPr>
        <p:spPr>
          <a:xfrm>
            <a:off x="15423330" y="5351349"/>
            <a:ext cx="2480455" cy="606516"/>
          </a:xfrm>
          <a:prstGeom prst="rect">
            <a:avLst/>
          </a:prstGeom>
        </p:spPr>
        <p:txBody>
          <a:bodyPr lIns="0" tIns="0" rIns="0" bIns="0" rtlCol="0" anchor="t">
            <a:spAutoFit/>
          </a:bodyPr>
          <a:lstStyle/>
          <a:p>
            <a:pPr algn="ctr">
              <a:lnSpc>
                <a:spcPts val="2398"/>
              </a:lnSpc>
            </a:pPr>
            <a:r>
              <a:rPr lang="en-US" sz="1999" dirty="0">
                <a:solidFill>
                  <a:schemeClr val="tx2"/>
                </a:solidFill>
                <a:latin typeface="Helvetica"/>
                <a:ea typeface="Helvetica"/>
                <a:cs typeface="Helvetica"/>
                <a:sym typeface="Helvetica"/>
              </a:rPr>
              <a:t>Saint Louis, MO</a:t>
            </a:r>
          </a:p>
          <a:p>
            <a:pPr algn="ctr">
              <a:lnSpc>
                <a:spcPts val="2399"/>
              </a:lnSpc>
            </a:pPr>
            <a:r>
              <a:rPr lang="en-US" sz="1999" dirty="0">
                <a:solidFill>
                  <a:schemeClr val="tx2"/>
                </a:solidFill>
                <a:latin typeface="Helvetica"/>
                <a:ea typeface="Helvetica"/>
                <a:cs typeface="Helvetica"/>
                <a:sym typeface="Helvetica"/>
              </a:rPr>
              <a:t>Vice Principal</a:t>
            </a:r>
          </a:p>
        </p:txBody>
      </p:sp>
      <p:sp>
        <p:nvSpPr>
          <p:cNvPr id="50" name="TextBox 50"/>
          <p:cNvSpPr txBox="1"/>
          <p:nvPr/>
        </p:nvSpPr>
        <p:spPr>
          <a:xfrm>
            <a:off x="15046268" y="6141657"/>
            <a:ext cx="3165152"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Average Yearly Income</a:t>
            </a:r>
          </a:p>
        </p:txBody>
      </p:sp>
      <p:sp>
        <p:nvSpPr>
          <p:cNvPr id="51" name="TextBox 51"/>
          <p:cNvSpPr txBox="1"/>
          <p:nvPr/>
        </p:nvSpPr>
        <p:spPr>
          <a:xfrm>
            <a:off x="1864074" y="8635372"/>
            <a:ext cx="14050742" cy="667875"/>
          </a:xfrm>
          <a:prstGeom prst="rect">
            <a:avLst/>
          </a:prstGeom>
        </p:spPr>
        <p:txBody>
          <a:bodyPr wrap="square" lIns="0" tIns="0" rIns="0" bIns="0" rtlCol="0" anchor="t">
            <a:spAutoFit/>
          </a:bodyPr>
          <a:lstStyle/>
          <a:p>
            <a:pPr algn="ctr">
              <a:lnSpc>
                <a:spcPts val="5738"/>
              </a:lnSpc>
            </a:pPr>
            <a:r>
              <a:rPr lang="en-US" sz="4099" dirty="0">
                <a:solidFill>
                  <a:schemeClr val="tx2"/>
                </a:solidFill>
                <a:latin typeface="Helvetica"/>
                <a:ea typeface="Helvetica"/>
                <a:cs typeface="Helvetica"/>
                <a:sym typeface="Helvetica"/>
              </a:rPr>
              <a:t>   A Track Record of Success with Tremendous Momentum </a:t>
            </a:r>
          </a:p>
        </p:txBody>
      </p:sp>
      <p:pic>
        <p:nvPicPr>
          <p:cNvPr id="53" name="Picture 52" descr="A person and person posing for a picture&#10;&#10;AI-generated content may be incorrect.">
            <a:extLst>
              <a:ext uri="{FF2B5EF4-FFF2-40B4-BE49-F238E27FC236}">
                <a16:creationId xmlns:a16="http://schemas.microsoft.com/office/drawing/2014/main" id="{FF30929B-BE80-5253-9B3B-D95CA83A7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5906" y="1488552"/>
            <a:ext cx="3545750" cy="3137807"/>
          </a:xfrm>
          <a:prstGeom prst="rect">
            <a:avLst/>
          </a:prstGeom>
        </p:spPr>
      </p:pic>
      <p:pic>
        <p:nvPicPr>
          <p:cNvPr id="55" name="Picture 54" descr="A person in a black dress&#10;&#10;AI-generated content may be incorrect.">
            <a:extLst>
              <a:ext uri="{FF2B5EF4-FFF2-40B4-BE49-F238E27FC236}">
                <a16:creationId xmlns:a16="http://schemas.microsoft.com/office/drawing/2014/main" id="{61E5C1FD-70C7-8441-1B2C-676AEEC31ABC}"/>
              </a:ext>
            </a:extLst>
          </p:cNvPr>
          <p:cNvPicPr>
            <a:picLocks noChangeAspect="1"/>
          </p:cNvPicPr>
          <p:nvPr/>
        </p:nvPicPr>
        <p:blipFill>
          <a:blip r:embed="rId8">
            <a:extLst>
              <a:ext uri="{28A0092B-C50C-407E-A947-70E740481C1C}">
                <a14:useLocalDpi xmlns:a14="http://schemas.microsoft.com/office/drawing/2010/main" val="0"/>
              </a:ext>
            </a:extLst>
          </a:blip>
          <a:srcRect l="25419" t="12824" r="16063" b="46964"/>
          <a:stretch>
            <a:fillRect/>
          </a:stretch>
        </p:blipFill>
        <p:spPr>
          <a:xfrm>
            <a:off x="11469781" y="1450312"/>
            <a:ext cx="3324841" cy="32692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6064" y="1739755"/>
            <a:ext cx="16131406" cy="6547611"/>
          </a:xfrm>
          <a:custGeom>
            <a:avLst/>
            <a:gdLst/>
            <a:ahLst/>
            <a:cxnLst/>
            <a:rect l="l" t="t" r="r" b="b"/>
            <a:pathLst>
              <a:path w="16131406" h="6547611">
                <a:moveTo>
                  <a:pt x="0" y="0"/>
                </a:moveTo>
                <a:lnTo>
                  <a:pt x="16131406" y="0"/>
                </a:lnTo>
                <a:lnTo>
                  <a:pt x="16131406" y="6547611"/>
                </a:lnTo>
                <a:lnTo>
                  <a:pt x="0" y="65476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462734" y="2484254"/>
            <a:ext cx="16019205" cy="49938"/>
            <a:chOff x="0" y="0"/>
            <a:chExt cx="21358940" cy="66584"/>
          </a:xfrm>
        </p:grpSpPr>
        <p:sp>
          <p:nvSpPr>
            <p:cNvPr id="4" name="Freeform 4"/>
            <p:cNvSpPr/>
            <p:nvPr/>
          </p:nvSpPr>
          <p:spPr>
            <a:xfrm>
              <a:off x="0" y="0"/>
              <a:ext cx="21358988" cy="66548"/>
            </a:xfrm>
            <a:custGeom>
              <a:avLst/>
              <a:gdLst/>
              <a:ahLst/>
              <a:cxnLst/>
              <a:rect l="l" t="t" r="r" b="b"/>
              <a:pathLst>
                <a:path w="21358988" h="66548">
                  <a:moveTo>
                    <a:pt x="9525" y="0"/>
                  </a:moveTo>
                  <a:lnTo>
                    <a:pt x="21349463" y="47498"/>
                  </a:lnTo>
                  <a:cubicBezTo>
                    <a:pt x="21354670" y="47498"/>
                    <a:pt x="21358988" y="51816"/>
                    <a:pt x="21358988" y="57023"/>
                  </a:cubicBezTo>
                  <a:cubicBezTo>
                    <a:pt x="21358988" y="62230"/>
                    <a:pt x="21354670" y="66548"/>
                    <a:pt x="21349463" y="66548"/>
                  </a:cubicBezTo>
                  <a:lnTo>
                    <a:pt x="9525" y="19050"/>
                  </a:lnTo>
                  <a:cubicBezTo>
                    <a:pt x="4191" y="19050"/>
                    <a:pt x="0" y="14732"/>
                    <a:pt x="0" y="9525"/>
                  </a:cubicBezTo>
                  <a:cubicBezTo>
                    <a:pt x="0" y="4318"/>
                    <a:pt x="4318" y="0"/>
                    <a:pt x="9525" y="0"/>
                  </a:cubicBezTo>
                  <a:close/>
                </a:path>
              </a:pathLst>
            </a:custGeom>
            <a:solidFill>
              <a:srgbClr val="4472C4"/>
            </a:solidFill>
            <a:ln w="12700">
              <a:solidFill>
                <a:srgbClr val="000000"/>
              </a:solidFill>
            </a:ln>
          </p:spPr>
          <p:txBody>
            <a:bodyPr/>
            <a:lstStyle/>
            <a:p>
              <a:endParaRPr lang="en-US"/>
            </a:p>
          </p:txBody>
        </p:sp>
      </p:grpSp>
      <p:grpSp>
        <p:nvGrpSpPr>
          <p:cNvPr id="5" name="Group 5"/>
          <p:cNvGrpSpPr/>
          <p:nvPr/>
        </p:nvGrpSpPr>
        <p:grpSpPr>
          <a:xfrm>
            <a:off x="13957358" y="6065730"/>
            <a:ext cx="4330643" cy="4293454"/>
            <a:chOff x="0" y="0"/>
            <a:chExt cx="5774190" cy="5724606"/>
          </a:xfrm>
        </p:grpSpPr>
        <p:sp>
          <p:nvSpPr>
            <p:cNvPr id="6" name="Freeform 6"/>
            <p:cNvSpPr/>
            <p:nvPr/>
          </p:nvSpPr>
          <p:spPr>
            <a:xfrm>
              <a:off x="0" y="0"/>
              <a:ext cx="5774182" cy="5724652"/>
            </a:xfrm>
            <a:custGeom>
              <a:avLst/>
              <a:gdLst/>
              <a:ahLst/>
              <a:cxnLst/>
              <a:rect l="l" t="t" r="r" b="b"/>
              <a:pathLst>
                <a:path w="5774182" h="5724652">
                  <a:moveTo>
                    <a:pt x="0" y="0"/>
                  </a:moveTo>
                  <a:lnTo>
                    <a:pt x="5774182" y="0"/>
                  </a:lnTo>
                  <a:lnTo>
                    <a:pt x="5774182" y="5724652"/>
                  </a:lnTo>
                  <a:lnTo>
                    <a:pt x="0" y="5724652"/>
                  </a:lnTo>
                  <a:lnTo>
                    <a:pt x="0" y="0"/>
                  </a:lnTo>
                  <a:close/>
                </a:path>
              </a:pathLst>
            </a:custGeom>
            <a:blipFill>
              <a:blip r:embed="rId4"/>
              <a:stretch>
                <a:fillRect t="-433" b="-432"/>
              </a:stretch>
            </a:blipFill>
          </p:spPr>
          <p:txBody>
            <a:bodyPr/>
            <a:lstStyle/>
            <a:p>
              <a:endParaRPr lang="en-US"/>
            </a:p>
          </p:txBody>
        </p:sp>
      </p:grpSp>
      <p:grpSp>
        <p:nvGrpSpPr>
          <p:cNvPr id="8" name="Group 8"/>
          <p:cNvGrpSpPr/>
          <p:nvPr/>
        </p:nvGrpSpPr>
        <p:grpSpPr>
          <a:xfrm>
            <a:off x="169071" y="7035847"/>
            <a:ext cx="4190999" cy="3251153"/>
            <a:chOff x="0" y="0"/>
            <a:chExt cx="5587998" cy="4472688"/>
          </a:xfrm>
        </p:grpSpPr>
        <p:sp>
          <p:nvSpPr>
            <p:cNvPr id="9" name="Freeform 9"/>
            <p:cNvSpPr/>
            <p:nvPr/>
          </p:nvSpPr>
          <p:spPr>
            <a:xfrm>
              <a:off x="0" y="0"/>
              <a:ext cx="5588000" cy="4472686"/>
            </a:xfrm>
            <a:custGeom>
              <a:avLst/>
              <a:gdLst/>
              <a:ahLst/>
              <a:cxnLst/>
              <a:rect l="l" t="t" r="r" b="b"/>
              <a:pathLst>
                <a:path w="5588000" h="4472686">
                  <a:moveTo>
                    <a:pt x="0" y="0"/>
                  </a:moveTo>
                  <a:lnTo>
                    <a:pt x="5588000" y="0"/>
                  </a:lnTo>
                  <a:lnTo>
                    <a:pt x="5588000" y="4472686"/>
                  </a:lnTo>
                  <a:lnTo>
                    <a:pt x="0" y="4472686"/>
                  </a:lnTo>
                  <a:lnTo>
                    <a:pt x="0" y="0"/>
                  </a:lnTo>
                  <a:close/>
                </a:path>
              </a:pathLst>
            </a:custGeom>
            <a:blipFill>
              <a:blip r:embed="rId5"/>
              <a:stretch>
                <a:fillRect t="-3629" b="-3629"/>
              </a:stretch>
            </a:blipFill>
          </p:spPr>
          <p:txBody>
            <a:bodyPr/>
            <a:lstStyle/>
            <a:p>
              <a:endParaRPr lang="en-US"/>
            </a:p>
          </p:txBody>
        </p:sp>
      </p:grpSp>
      <p:sp>
        <p:nvSpPr>
          <p:cNvPr id="10" name="TextBox 10"/>
          <p:cNvSpPr txBox="1"/>
          <p:nvPr/>
        </p:nvSpPr>
        <p:spPr>
          <a:xfrm>
            <a:off x="1015153" y="244644"/>
            <a:ext cx="17138732" cy="831959"/>
          </a:xfrm>
          <a:prstGeom prst="rect">
            <a:avLst/>
          </a:prstGeom>
        </p:spPr>
        <p:txBody>
          <a:bodyPr lIns="0" tIns="0" rIns="0" bIns="0" rtlCol="0" anchor="t">
            <a:spAutoFit/>
          </a:bodyPr>
          <a:lstStyle/>
          <a:p>
            <a:pPr algn="l">
              <a:lnSpc>
                <a:spcPts val="6999"/>
              </a:lnSpc>
            </a:pPr>
            <a:r>
              <a:rPr lang="en-US" sz="5400" dirty="0">
                <a:solidFill>
                  <a:srgbClr val="000000"/>
                </a:solidFill>
                <a:latin typeface="Helvetica"/>
                <a:ea typeface="Helvetica"/>
                <a:cs typeface="Helvetica"/>
                <a:sym typeface="Helvetica"/>
              </a:rPr>
              <a:t>        </a:t>
            </a:r>
            <a:r>
              <a:rPr lang="en-US" sz="5400" b="1" dirty="0">
                <a:solidFill>
                  <a:srgbClr val="000000"/>
                </a:solidFill>
                <a:latin typeface="Trebuchet MS" panose="020B0603020202020204" pitchFamily="34" charset="0"/>
                <a:ea typeface="Helvetica Bold"/>
                <a:cs typeface="Helvetica Bold"/>
                <a:sym typeface="Helvetica Bold"/>
              </a:rPr>
              <a:t>HOW WOULD YOU LIKE TO MOVE FORWARD?</a:t>
            </a:r>
          </a:p>
        </p:txBody>
      </p:sp>
      <p:sp>
        <p:nvSpPr>
          <p:cNvPr id="11" name="TextBox 11"/>
          <p:cNvSpPr txBox="1"/>
          <p:nvPr/>
        </p:nvSpPr>
        <p:spPr>
          <a:xfrm>
            <a:off x="13572122" y="8388037"/>
            <a:ext cx="3423348" cy="407332"/>
          </a:xfrm>
          <a:prstGeom prst="rect">
            <a:avLst/>
          </a:prstGeom>
        </p:spPr>
        <p:txBody>
          <a:bodyPr lIns="0" tIns="0" rIns="0" bIns="0" rtlCol="0" anchor="t">
            <a:spAutoFit/>
          </a:bodyPr>
          <a:lstStyle/>
          <a:p>
            <a:pPr algn="l">
              <a:lnSpc>
                <a:spcPts val="3120"/>
              </a:lnSpc>
            </a:pPr>
            <a:r>
              <a:rPr lang="en-US" sz="2599">
                <a:solidFill>
                  <a:srgbClr val="000000"/>
                </a:solidFill>
                <a:latin typeface="Helvetica"/>
                <a:ea typeface="Helvetica"/>
                <a:cs typeface="Helvetica"/>
                <a:sym typeface="Helvetica"/>
              </a:rPr>
              <a:t>Antonio T.</a:t>
            </a:r>
          </a:p>
        </p:txBody>
      </p:sp>
      <p:sp>
        <p:nvSpPr>
          <p:cNvPr id="12" name="TextBox 12"/>
          <p:cNvSpPr txBox="1"/>
          <p:nvPr/>
        </p:nvSpPr>
        <p:spPr>
          <a:xfrm>
            <a:off x="0" y="7327917"/>
            <a:ext cx="3423348" cy="407332"/>
          </a:xfrm>
          <a:prstGeom prst="rect">
            <a:avLst/>
          </a:prstGeom>
        </p:spPr>
        <p:txBody>
          <a:bodyPr lIns="0" tIns="0" rIns="0" bIns="0" rtlCol="0" anchor="t">
            <a:spAutoFit/>
          </a:bodyPr>
          <a:lstStyle/>
          <a:p>
            <a:pPr algn="l">
              <a:lnSpc>
                <a:spcPts val="3120"/>
              </a:lnSpc>
            </a:pPr>
            <a:r>
              <a:rPr lang="en-US" sz="2500" dirty="0">
                <a:solidFill>
                  <a:srgbClr val="000000"/>
                </a:solidFill>
                <a:latin typeface="Helvetica"/>
                <a:ea typeface="Helvetica"/>
                <a:cs typeface="Helvetica"/>
                <a:sym typeface="Helvetica"/>
              </a:rPr>
              <a:t>Shelita S</a:t>
            </a:r>
            <a:r>
              <a:rPr lang="en-US" sz="2599" dirty="0">
                <a:solidFill>
                  <a:srgbClr val="000000"/>
                </a:solidFill>
                <a:latin typeface="Helvetica"/>
                <a:ea typeface="Helvetica"/>
                <a:cs typeface="Helvetica"/>
                <a:sym typeface="Helvetica"/>
              </a:rPr>
              <a:t>.</a:t>
            </a:r>
          </a:p>
        </p:txBody>
      </p:sp>
      <p:grpSp>
        <p:nvGrpSpPr>
          <p:cNvPr id="13" name="Group 13"/>
          <p:cNvGrpSpPr/>
          <p:nvPr/>
        </p:nvGrpSpPr>
        <p:grpSpPr>
          <a:xfrm>
            <a:off x="9026317" y="1852796"/>
            <a:ext cx="28286" cy="5233328"/>
            <a:chOff x="0" y="0"/>
            <a:chExt cx="37714" cy="6977770"/>
          </a:xfrm>
        </p:grpSpPr>
        <p:sp>
          <p:nvSpPr>
            <p:cNvPr id="14" name="Freeform 14"/>
            <p:cNvSpPr/>
            <p:nvPr/>
          </p:nvSpPr>
          <p:spPr>
            <a:xfrm>
              <a:off x="0" y="0"/>
              <a:ext cx="37719" cy="6977761"/>
            </a:xfrm>
            <a:custGeom>
              <a:avLst/>
              <a:gdLst/>
              <a:ahLst/>
              <a:cxnLst/>
              <a:rect l="l" t="t" r="r" b="b"/>
              <a:pathLst>
                <a:path w="37719" h="6977761">
                  <a:moveTo>
                    <a:pt x="19050" y="9525"/>
                  </a:moveTo>
                  <a:lnTo>
                    <a:pt x="37719" y="6968236"/>
                  </a:lnTo>
                  <a:cubicBezTo>
                    <a:pt x="37719" y="6973443"/>
                    <a:pt x="33528" y="6977761"/>
                    <a:pt x="28194" y="6977761"/>
                  </a:cubicBezTo>
                  <a:cubicBezTo>
                    <a:pt x="22860" y="6977761"/>
                    <a:pt x="18669" y="6973570"/>
                    <a:pt x="18669" y="6968236"/>
                  </a:cubicBezTo>
                  <a:lnTo>
                    <a:pt x="0" y="9525"/>
                  </a:lnTo>
                  <a:cubicBezTo>
                    <a:pt x="0" y="4318"/>
                    <a:pt x="4191" y="0"/>
                    <a:pt x="9525" y="0"/>
                  </a:cubicBezTo>
                  <a:cubicBezTo>
                    <a:pt x="14859" y="0"/>
                    <a:pt x="19050" y="4191"/>
                    <a:pt x="19050" y="9525"/>
                  </a:cubicBezTo>
                  <a:close/>
                </a:path>
              </a:pathLst>
            </a:custGeom>
            <a:solidFill>
              <a:srgbClr val="4472C4"/>
            </a:solidFill>
            <a:ln w="12700">
              <a:solidFill>
                <a:srgbClr val="000000"/>
              </a:solidFill>
            </a:ln>
          </p:spPr>
          <p:txBody>
            <a:bodyPr/>
            <a:lstStyle/>
            <a:p>
              <a:endParaRPr lang="en-US"/>
            </a:p>
          </p:txBody>
        </p:sp>
      </p:grpSp>
      <p:sp>
        <p:nvSpPr>
          <p:cNvPr id="15" name="TextBox 15"/>
          <p:cNvSpPr txBox="1"/>
          <p:nvPr/>
        </p:nvSpPr>
        <p:spPr>
          <a:xfrm>
            <a:off x="10862973" y="1856973"/>
            <a:ext cx="4540238" cy="667732"/>
          </a:xfrm>
          <a:prstGeom prst="rect">
            <a:avLst/>
          </a:prstGeom>
        </p:spPr>
        <p:txBody>
          <a:bodyPr lIns="0" tIns="0" rIns="0" bIns="0" rtlCol="0" anchor="t">
            <a:spAutoFit/>
          </a:bodyPr>
          <a:lstStyle/>
          <a:p>
            <a:pPr algn="l">
              <a:lnSpc>
                <a:spcPts val="4320"/>
              </a:lnSpc>
            </a:pPr>
            <a:r>
              <a:rPr lang="en-US" sz="3600">
                <a:solidFill>
                  <a:srgbClr val="000000"/>
                </a:solidFill>
                <a:latin typeface="Calibri (MS)"/>
                <a:ea typeface="Calibri (MS)"/>
                <a:cs typeface="Calibri (MS)"/>
                <a:sym typeface="Calibri (MS)"/>
              </a:rPr>
              <a:t>BECOME A CLIENT</a:t>
            </a:r>
          </a:p>
        </p:txBody>
      </p:sp>
      <p:sp>
        <p:nvSpPr>
          <p:cNvPr id="16" name="TextBox 16"/>
          <p:cNvSpPr txBox="1"/>
          <p:nvPr/>
        </p:nvSpPr>
        <p:spPr>
          <a:xfrm>
            <a:off x="2123930" y="1879632"/>
            <a:ext cx="9060180" cy="667732"/>
          </a:xfrm>
          <a:prstGeom prst="rect">
            <a:avLst/>
          </a:prstGeom>
        </p:spPr>
        <p:txBody>
          <a:bodyPr lIns="0" tIns="0" rIns="0" bIns="0" rtlCol="0" anchor="t">
            <a:spAutoFit/>
          </a:bodyPr>
          <a:lstStyle/>
          <a:p>
            <a:pPr algn="l">
              <a:lnSpc>
                <a:spcPts val="4320"/>
              </a:lnSpc>
            </a:pPr>
            <a:r>
              <a:rPr lang="en-US" sz="3600">
                <a:solidFill>
                  <a:srgbClr val="000000"/>
                </a:solidFill>
                <a:latin typeface="Calibri (MS)"/>
                <a:ea typeface="Calibri (MS)"/>
                <a:cs typeface="Calibri (MS)"/>
                <a:sym typeface="Calibri (MS)"/>
              </a:rPr>
              <a:t>MAKE MORE MONEY</a:t>
            </a:r>
          </a:p>
        </p:txBody>
      </p:sp>
      <p:sp>
        <p:nvSpPr>
          <p:cNvPr id="17" name="TextBox 17"/>
          <p:cNvSpPr txBox="1"/>
          <p:nvPr/>
        </p:nvSpPr>
        <p:spPr>
          <a:xfrm>
            <a:off x="6721311" y="6455872"/>
            <a:ext cx="7162800" cy="2151423"/>
          </a:xfrm>
          <a:prstGeom prst="rect">
            <a:avLst/>
          </a:prstGeom>
        </p:spPr>
        <p:txBody>
          <a:bodyPr wrap="square" lIns="0" tIns="0" rIns="0" bIns="0" rtlCol="0" anchor="t">
            <a:spAutoFit/>
          </a:bodyPr>
          <a:lstStyle/>
          <a:p>
            <a:pPr algn="l">
              <a:lnSpc>
                <a:spcPts val="17280"/>
              </a:lnSpc>
            </a:pPr>
            <a:r>
              <a:rPr lang="en-US" sz="14400" dirty="0">
                <a:solidFill>
                  <a:srgbClr val="000000"/>
                </a:solidFill>
                <a:latin typeface="Calibri (MS)"/>
                <a:ea typeface="Calibri (MS)"/>
                <a:cs typeface="Calibri (MS)"/>
                <a:sym typeface="Calibri (MS)"/>
              </a:rPr>
              <a:t> </a:t>
            </a:r>
            <a:r>
              <a:rPr lang="en-US" sz="10000" dirty="0">
                <a:solidFill>
                  <a:srgbClr val="000000"/>
                </a:solidFill>
                <a:latin typeface="Helvetica" panose="020B0604020202020204" pitchFamily="34" charset="0"/>
                <a:ea typeface="Calibri (MS)"/>
                <a:cs typeface="Helvetica" panose="020B0604020202020204" pitchFamily="34" charset="0"/>
                <a:sym typeface="Calibri (MS)"/>
              </a:rPr>
              <a:t>or Both</a:t>
            </a:r>
          </a:p>
        </p:txBody>
      </p:sp>
      <p:sp>
        <p:nvSpPr>
          <p:cNvPr id="18" name="TextBox 18"/>
          <p:cNvSpPr txBox="1"/>
          <p:nvPr/>
        </p:nvSpPr>
        <p:spPr>
          <a:xfrm>
            <a:off x="9431767" y="2669480"/>
            <a:ext cx="8244863" cy="2929328"/>
          </a:xfrm>
          <a:prstGeom prst="rect">
            <a:avLst/>
          </a:prstGeom>
        </p:spPr>
        <p:txBody>
          <a:bodyPr lIns="0" tIns="0" rIns="0" bIns="0" rtlCol="0" anchor="t">
            <a:spAutoFit/>
          </a:bodyPr>
          <a:lstStyle/>
          <a:p>
            <a:pPr algn="l">
              <a:lnSpc>
                <a:spcPts val="5759"/>
              </a:lnSpc>
            </a:pPr>
            <a:r>
              <a:rPr lang="en-US" sz="4800" dirty="0">
                <a:solidFill>
                  <a:srgbClr val="000000"/>
                </a:solidFill>
                <a:latin typeface="Helvetica" panose="020B0604020202020204" pitchFamily="34" charset="0"/>
                <a:ea typeface="Calibri (MS)"/>
                <a:cs typeface="Helvetica" panose="020B0604020202020204" pitchFamily="34" charset="0"/>
                <a:sym typeface="Calibri (MS)"/>
              </a:rPr>
              <a:t>Apply the concepts and services </a:t>
            </a:r>
          </a:p>
          <a:p>
            <a:pPr algn="l">
              <a:lnSpc>
                <a:spcPts val="5759"/>
              </a:lnSpc>
            </a:pPr>
            <a:r>
              <a:rPr lang="en-US" sz="4800" dirty="0">
                <a:solidFill>
                  <a:srgbClr val="000000"/>
                </a:solidFill>
                <a:latin typeface="Helvetica" panose="020B0604020202020204" pitchFamily="34" charset="0"/>
                <a:ea typeface="Calibri (MS)"/>
                <a:cs typeface="Helvetica" panose="020B0604020202020204" pitchFamily="34" charset="0"/>
                <a:sym typeface="Calibri (MS)"/>
              </a:rPr>
              <a:t>to become Financially Independent </a:t>
            </a:r>
          </a:p>
        </p:txBody>
      </p:sp>
      <p:sp>
        <p:nvSpPr>
          <p:cNvPr id="19" name="TextBox 19"/>
          <p:cNvSpPr txBox="1"/>
          <p:nvPr/>
        </p:nvSpPr>
        <p:spPr>
          <a:xfrm>
            <a:off x="2043889" y="2707425"/>
            <a:ext cx="6892758" cy="5926879"/>
          </a:xfrm>
          <a:prstGeom prst="rect">
            <a:avLst/>
          </a:prstGeom>
        </p:spPr>
        <p:txBody>
          <a:bodyPr lIns="0" tIns="0" rIns="0" bIns="0" rtlCol="0" anchor="t">
            <a:spAutoFit/>
          </a:bodyPr>
          <a:lstStyle/>
          <a:p>
            <a:pPr algn="l">
              <a:lnSpc>
                <a:spcPts val="5759"/>
              </a:lnSpc>
            </a:pPr>
            <a:r>
              <a:rPr lang="en-US" sz="4800" dirty="0">
                <a:solidFill>
                  <a:srgbClr val="000000"/>
                </a:solidFill>
                <a:latin typeface="Trebuchet MS" panose="020B0603020202020204" pitchFamily="34" charset="0"/>
                <a:ea typeface="Calibri (MS)"/>
                <a:cs typeface="Helvetica" panose="020B0604020202020204" pitchFamily="34" charset="0"/>
                <a:sym typeface="Calibri (MS)"/>
              </a:rPr>
              <a:t>Create additional income </a:t>
            </a:r>
          </a:p>
          <a:p>
            <a:pPr marL="868680" lvl="1" indent="-434340" algn="l">
              <a:lnSpc>
                <a:spcPts val="5759"/>
              </a:lnSpc>
              <a:buFont typeface="Arial"/>
              <a:buChar char="•"/>
            </a:pPr>
            <a:r>
              <a:rPr lang="en-US" sz="4800" dirty="0">
                <a:solidFill>
                  <a:srgbClr val="000000"/>
                </a:solidFill>
                <a:latin typeface="Trebuchet MS" panose="020B0603020202020204" pitchFamily="34" charset="0"/>
                <a:ea typeface="Calibri (MS)"/>
                <a:cs typeface="Helvetica" panose="020B0604020202020204" pitchFamily="34" charset="0"/>
                <a:sym typeface="Calibri (MS)"/>
              </a:rPr>
              <a:t>Spare-Time </a:t>
            </a:r>
          </a:p>
          <a:p>
            <a:pPr marL="868680" lvl="1" indent="-434340" algn="l">
              <a:lnSpc>
                <a:spcPts val="5759"/>
              </a:lnSpc>
              <a:buFont typeface="Arial"/>
              <a:buChar char="•"/>
            </a:pPr>
            <a:r>
              <a:rPr lang="en-US" sz="4800" dirty="0">
                <a:solidFill>
                  <a:srgbClr val="000000"/>
                </a:solidFill>
                <a:latin typeface="Trebuchet MS" panose="020B0603020202020204" pitchFamily="34" charset="0"/>
                <a:ea typeface="Calibri (MS)"/>
                <a:cs typeface="Helvetica" panose="020B0604020202020204" pitchFamily="34" charset="0"/>
                <a:sym typeface="Calibri (MS)"/>
              </a:rPr>
              <a:t>Part-time </a:t>
            </a:r>
          </a:p>
          <a:p>
            <a:pPr marL="868680" lvl="1" indent="-434340" algn="l">
              <a:lnSpc>
                <a:spcPts val="5759"/>
              </a:lnSpc>
              <a:buFont typeface="Arial"/>
              <a:buChar char="•"/>
            </a:pPr>
            <a:r>
              <a:rPr lang="en-US" sz="4800" dirty="0">
                <a:solidFill>
                  <a:srgbClr val="000000"/>
                </a:solidFill>
                <a:latin typeface="Trebuchet MS" panose="020B0603020202020204" pitchFamily="34" charset="0"/>
                <a:ea typeface="Calibri (MS)"/>
                <a:cs typeface="Helvetica" panose="020B0604020202020204" pitchFamily="34" charset="0"/>
                <a:sym typeface="Calibri (MS)"/>
              </a:rPr>
              <a:t>Brokerage Opportunity</a:t>
            </a:r>
          </a:p>
          <a:p>
            <a:pPr marL="868680" lvl="1" indent="-434340" algn="l">
              <a:lnSpc>
                <a:spcPts val="5759"/>
              </a:lnSpc>
            </a:pPr>
            <a:r>
              <a:rPr lang="en-US" sz="4800" dirty="0">
                <a:solidFill>
                  <a:srgbClr val="000000"/>
                </a:solidFill>
                <a:latin typeface="Trebuchet MS" panose="020B0603020202020204" pitchFamily="34" charset="0"/>
                <a:ea typeface="Calibri (MS)"/>
                <a:cs typeface="Helvetica" panose="020B0604020202020204" pitchFamily="34" charset="0"/>
                <a:sym typeface="Calibri (MS)"/>
              </a:rPr>
              <a:t> </a:t>
            </a:r>
          </a:p>
          <a:p>
            <a:pPr marL="868680" lvl="1" indent="-434340" algn="l">
              <a:lnSpc>
                <a:spcPts val="5759"/>
              </a:lnSpc>
            </a:pPr>
            <a:endParaRPr lang="en-US" sz="4800" dirty="0">
              <a:solidFill>
                <a:srgbClr val="000000"/>
              </a:solidFill>
              <a:latin typeface="Calibri (MS)"/>
              <a:ea typeface="Calibri (MS)"/>
              <a:cs typeface="Calibri (MS)"/>
              <a:sym typeface="Calibri (MS)"/>
            </a:endParaRPr>
          </a:p>
        </p:txBody>
      </p:sp>
      <p:grpSp>
        <p:nvGrpSpPr>
          <p:cNvPr id="20" name="Group 20"/>
          <p:cNvGrpSpPr>
            <a:grpSpLocks noChangeAspect="1"/>
          </p:cNvGrpSpPr>
          <p:nvPr/>
        </p:nvGrpSpPr>
        <p:grpSpPr>
          <a:xfrm>
            <a:off x="12995469" y="5210106"/>
            <a:ext cx="2286000" cy="2286000"/>
            <a:chOff x="0" y="0"/>
            <a:chExt cx="3048000" cy="3048000"/>
          </a:xfrm>
        </p:grpSpPr>
        <p:sp>
          <p:nvSpPr>
            <p:cNvPr id="21" name="Freeform 21" descr="A qr code on a white background  AI-generated content may be incorrect."/>
            <p:cNvSpPr/>
            <p:nvPr/>
          </p:nvSpPr>
          <p:spPr>
            <a:xfrm>
              <a:off x="0" y="0"/>
              <a:ext cx="3048000" cy="3048000"/>
            </a:xfrm>
            <a:custGeom>
              <a:avLst/>
              <a:gdLst/>
              <a:ahLst/>
              <a:cxnLst/>
              <a:rect l="l" t="t" r="r" b="b"/>
              <a:pathLst>
                <a:path w="3048000" h="3048000">
                  <a:moveTo>
                    <a:pt x="0" y="0"/>
                  </a:moveTo>
                  <a:lnTo>
                    <a:pt x="3048000" y="0"/>
                  </a:lnTo>
                  <a:lnTo>
                    <a:pt x="3048000" y="3048000"/>
                  </a:lnTo>
                  <a:lnTo>
                    <a:pt x="0" y="3048000"/>
                  </a:lnTo>
                  <a:lnTo>
                    <a:pt x="0" y="0"/>
                  </a:lnTo>
                  <a:close/>
                </a:path>
              </a:pathLst>
            </a:custGeom>
            <a:blipFill>
              <a:blip r:embed="rId6"/>
              <a:stretch>
                <a:fillRect/>
              </a:stretch>
            </a:blipFill>
          </p:spPr>
          <p:txBody>
            <a:bodyPr/>
            <a:lstStyle/>
            <a:p>
              <a:endParaRPr lang="en-US"/>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7577" y="1154628"/>
            <a:ext cx="5138355" cy="3144164"/>
            <a:chOff x="0" y="0"/>
            <a:chExt cx="6480176" cy="3965226"/>
          </a:xfrm>
        </p:grpSpPr>
        <p:sp>
          <p:nvSpPr>
            <p:cNvPr id="3" name="Freeform 3" descr="A group of people sitting at a table with plates of food  Description automatically generated"/>
            <p:cNvSpPr/>
            <p:nvPr/>
          </p:nvSpPr>
          <p:spPr>
            <a:xfrm>
              <a:off x="0" y="0"/>
              <a:ext cx="6480175" cy="3965194"/>
            </a:xfrm>
            <a:custGeom>
              <a:avLst/>
              <a:gdLst/>
              <a:ahLst/>
              <a:cxnLst/>
              <a:rect l="l" t="t" r="r" b="b"/>
              <a:pathLst>
                <a:path w="6480175" h="3965194">
                  <a:moveTo>
                    <a:pt x="0" y="0"/>
                  </a:moveTo>
                  <a:lnTo>
                    <a:pt x="6480175" y="0"/>
                  </a:lnTo>
                  <a:lnTo>
                    <a:pt x="6480175" y="3965194"/>
                  </a:lnTo>
                  <a:lnTo>
                    <a:pt x="0" y="3965194"/>
                  </a:lnTo>
                  <a:lnTo>
                    <a:pt x="0" y="0"/>
                  </a:lnTo>
                  <a:close/>
                </a:path>
              </a:pathLst>
            </a:custGeom>
            <a:blipFill>
              <a:blip r:embed="rId2"/>
              <a:stretch>
                <a:fillRect t="-11284" b="-11285"/>
              </a:stretch>
            </a:blipFill>
          </p:spPr>
          <p:txBody>
            <a:bodyPr/>
            <a:lstStyle/>
            <a:p>
              <a:endParaRPr lang="en-US"/>
            </a:p>
          </p:txBody>
        </p:sp>
      </p:grpSp>
      <p:grpSp>
        <p:nvGrpSpPr>
          <p:cNvPr id="4" name="Group 4"/>
          <p:cNvGrpSpPr>
            <a:grpSpLocks noChangeAspect="1"/>
          </p:cNvGrpSpPr>
          <p:nvPr/>
        </p:nvGrpSpPr>
        <p:grpSpPr>
          <a:xfrm>
            <a:off x="407577" y="4421982"/>
            <a:ext cx="4860132" cy="5172075"/>
            <a:chOff x="0" y="0"/>
            <a:chExt cx="6480176" cy="6896100"/>
          </a:xfrm>
        </p:grpSpPr>
        <p:sp>
          <p:nvSpPr>
            <p:cNvPr id="5" name="Freeform 5" descr="A person and person taking a selfie  Description automatically generated"/>
            <p:cNvSpPr/>
            <p:nvPr/>
          </p:nvSpPr>
          <p:spPr>
            <a:xfrm>
              <a:off x="0" y="0"/>
              <a:ext cx="6480175" cy="6896100"/>
            </a:xfrm>
            <a:custGeom>
              <a:avLst/>
              <a:gdLst/>
              <a:ahLst/>
              <a:cxnLst/>
              <a:rect l="l" t="t" r="r" b="b"/>
              <a:pathLst>
                <a:path w="6480175" h="6896100">
                  <a:moveTo>
                    <a:pt x="0" y="0"/>
                  </a:moveTo>
                  <a:lnTo>
                    <a:pt x="6480175" y="0"/>
                  </a:lnTo>
                  <a:lnTo>
                    <a:pt x="6480175" y="6896100"/>
                  </a:lnTo>
                  <a:lnTo>
                    <a:pt x="0" y="6896100"/>
                  </a:lnTo>
                  <a:lnTo>
                    <a:pt x="0" y="0"/>
                  </a:lnTo>
                  <a:close/>
                </a:path>
              </a:pathLst>
            </a:custGeom>
            <a:blipFill>
              <a:blip r:embed="rId3"/>
              <a:stretch>
                <a:fillRect t="-12645" b="-12645"/>
              </a:stretch>
            </a:blipFill>
          </p:spPr>
          <p:txBody>
            <a:bodyPr/>
            <a:lstStyle/>
            <a:p>
              <a:endParaRPr lang="en-US"/>
            </a:p>
          </p:txBody>
        </p:sp>
      </p:grpSp>
      <p:grpSp>
        <p:nvGrpSpPr>
          <p:cNvPr id="6" name="Group 6"/>
          <p:cNvGrpSpPr>
            <a:grpSpLocks noChangeAspect="1"/>
          </p:cNvGrpSpPr>
          <p:nvPr/>
        </p:nvGrpSpPr>
        <p:grpSpPr>
          <a:xfrm>
            <a:off x="5662612" y="1185651"/>
            <a:ext cx="6488907" cy="8408406"/>
            <a:chOff x="0" y="0"/>
            <a:chExt cx="8499476" cy="11013726"/>
          </a:xfrm>
        </p:grpSpPr>
        <p:sp>
          <p:nvSpPr>
            <p:cNvPr id="7" name="Freeform 7" descr="A person and person standing together with a child  Description automatically generated"/>
            <p:cNvSpPr/>
            <p:nvPr/>
          </p:nvSpPr>
          <p:spPr>
            <a:xfrm>
              <a:off x="0" y="0"/>
              <a:ext cx="8499475" cy="11013694"/>
            </a:xfrm>
            <a:custGeom>
              <a:avLst/>
              <a:gdLst/>
              <a:ahLst/>
              <a:cxnLst/>
              <a:rect l="l" t="t" r="r" b="b"/>
              <a:pathLst>
                <a:path w="8499475" h="11013694">
                  <a:moveTo>
                    <a:pt x="0" y="0"/>
                  </a:moveTo>
                  <a:lnTo>
                    <a:pt x="8499475" y="0"/>
                  </a:lnTo>
                  <a:lnTo>
                    <a:pt x="8499475" y="11013694"/>
                  </a:lnTo>
                  <a:lnTo>
                    <a:pt x="0" y="11013694"/>
                  </a:lnTo>
                  <a:lnTo>
                    <a:pt x="0" y="0"/>
                  </a:lnTo>
                  <a:close/>
                </a:path>
              </a:pathLst>
            </a:custGeom>
            <a:blipFill>
              <a:blip r:embed="rId4"/>
              <a:stretch>
                <a:fillRect t="-3643" b="-3643"/>
              </a:stretch>
            </a:blipFill>
          </p:spPr>
          <p:txBody>
            <a:bodyPr/>
            <a:lstStyle/>
            <a:p>
              <a:endParaRPr lang="en-US"/>
            </a:p>
          </p:txBody>
        </p:sp>
      </p:grpSp>
      <p:grpSp>
        <p:nvGrpSpPr>
          <p:cNvPr id="8" name="Group 8"/>
          <p:cNvGrpSpPr>
            <a:grpSpLocks noChangeAspect="1"/>
          </p:cNvGrpSpPr>
          <p:nvPr/>
        </p:nvGrpSpPr>
        <p:grpSpPr>
          <a:xfrm>
            <a:off x="12265820" y="1185651"/>
            <a:ext cx="5450682" cy="3169182"/>
            <a:chOff x="0" y="0"/>
            <a:chExt cx="7267576" cy="4225576"/>
          </a:xfrm>
        </p:grpSpPr>
        <p:sp>
          <p:nvSpPr>
            <p:cNvPr id="9" name="Freeform 9" descr="A person sitting at a store  Description automatically generated"/>
            <p:cNvSpPr/>
            <p:nvPr/>
          </p:nvSpPr>
          <p:spPr>
            <a:xfrm>
              <a:off x="0" y="0"/>
              <a:ext cx="7267575" cy="4225544"/>
            </a:xfrm>
            <a:custGeom>
              <a:avLst/>
              <a:gdLst/>
              <a:ahLst/>
              <a:cxnLst/>
              <a:rect l="l" t="t" r="r" b="b"/>
              <a:pathLst>
                <a:path w="7267575" h="4225544">
                  <a:moveTo>
                    <a:pt x="0" y="0"/>
                  </a:moveTo>
                  <a:lnTo>
                    <a:pt x="7267575" y="0"/>
                  </a:lnTo>
                  <a:lnTo>
                    <a:pt x="7267575" y="4225544"/>
                  </a:lnTo>
                  <a:lnTo>
                    <a:pt x="0" y="4225544"/>
                  </a:lnTo>
                  <a:lnTo>
                    <a:pt x="0" y="0"/>
                  </a:lnTo>
                  <a:close/>
                </a:path>
              </a:pathLst>
            </a:custGeom>
            <a:blipFill>
              <a:blip r:embed="rId5"/>
              <a:stretch>
                <a:fillRect t="-136391" b="-13327"/>
              </a:stretch>
            </a:blipFill>
          </p:spPr>
          <p:txBody>
            <a:bodyPr/>
            <a:lstStyle/>
            <a:p>
              <a:endParaRPr lang="en-US"/>
            </a:p>
          </p:txBody>
        </p:sp>
      </p:grpSp>
      <p:grpSp>
        <p:nvGrpSpPr>
          <p:cNvPr id="10" name="Group 10"/>
          <p:cNvGrpSpPr>
            <a:grpSpLocks noChangeAspect="1"/>
          </p:cNvGrpSpPr>
          <p:nvPr/>
        </p:nvGrpSpPr>
        <p:grpSpPr>
          <a:xfrm>
            <a:off x="12151520" y="4619625"/>
            <a:ext cx="2724150" cy="2152650"/>
            <a:chOff x="0" y="0"/>
            <a:chExt cx="3632200" cy="2870200"/>
          </a:xfrm>
        </p:grpSpPr>
        <p:sp>
          <p:nvSpPr>
            <p:cNvPr id="11" name="Freeform 11" descr="A group of trophies in a row  Description automatically generated"/>
            <p:cNvSpPr/>
            <p:nvPr/>
          </p:nvSpPr>
          <p:spPr>
            <a:xfrm>
              <a:off x="0" y="0"/>
              <a:ext cx="3632200" cy="2870200"/>
            </a:xfrm>
            <a:custGeom>
              <a:avLst/>
              <a:gdLst/>
              <a:ahLst/>
              <a:cxnLst/>
              <a:rect l="l" t="t" r="r" b="b"/>
              <a:pathLst>
                <a:path w="3632200" h="2870200">
                  <a:moveTo>
                    <a:pt x="0" y="0"/>
                  </a:moveTo>
                  <a:lnTo>
                    <a:pt x="3632200" y="0"/>
                  </a:lnTo>
                  <a:lnTo>
                    <a:pt x="3632200" y="2870200"/>
                  </a:lnTo>
                  <a:lnTo>
                    <a:pt x="0" y="2870200"/>
                  </a:lnTo>
                  <a:lnTo>
                    <a:pt x="0" y="0"/>
                  </a:lnTo>
                  <a:close/>
                </a:path>
              </a:pathLst>
            </a:custGeom>
            <a:blipFill>
              <a:blip r:embed="rId6"/>
              <a:stretch>
                <a:fillRect t="-615" b="-615"/>
              </a:stretch>
            </a:blipFill>
          </p:spPr>
          <p:txBody>
            <a:bodyPr/>
            <a:lstStyle/>
            <a:p>
              <a:endParaRPr lang="en-US"/>
            </a:p>
          </p:txBody>
        </p:sp>
      </p:grpSp>
      <p:grpSp>
        <p:nvGrpSpPr>
          <p:cNvPr id="12" name="Group 12"/>
          <p:cNvGrpSpPr>
            <a:grpSpLocks noChangeAspect="1"/>
          </p:cNvGrpSpPr>
          <p:nvPr/>
        </p:nvGrpSpPr>
        <p:grpSpPr>
          <a:xfrm>
            <a:off x="14989970" y="4619625"/>
            <a:ext cx="2612232" cy="2152650"/>
            <a:chOff x="0" y="0"/>
            <a:chExt cx="3482976" cy="2870200"/>
          </a:xfrm>
        </p:grpSpPr>
        <p:sp>
          <p:nvSpPr>
            <p:cNvPr id="13" name="Freeform 13" descr="A person speaking to a speaker  Description automatically generated"/>
            <p:cNvSpPr/>
            <p:nvPr/>
          </p:nvSpPr>
          <p:spPr>
            <a:xfrm>
              <a:off x="0" y="0"/>
              <a:ext cx="3482975" cy="2870200"/>
            </a:xfrm>
            <a:custGeom>
              <a:avLst/>
              <a:gdLst/>
              <a:ahLst/>
              <a:cxnLst/>
              <a:rect l="l" t="t" r="r" b="b"/>
              <a:pathLst>
                <a:path w="3482975" h="2870200">
                  <a:moveTo>
                    <a:pt x="0" y="0"/>
                  </a:moveTo>
                  <a:lnTo>
                    <a:pt x="3482975" y="0"/>
                  </a:lnTo>
                  <a:lnTo>
                    <a:pt x="3482975" y="2870200"/>
                  </a:lnTo>
                  <a:lnTo>
                    <a:pt x="0" y="2870200"/>
                  </a:lnTo>
                  <a:lnTo>
                    <a:pt x="0" y="0"/>
                  </a:lnTo>
                  <a:close/>
                </a:path>
              </a:pathLst>
            </a:custGeom>
            <a:blipFill>
              <a:blip r:embed="rId7"/>
              <a:stretch>
                <a:fillRect r="-30998" b="-5531"/>
              </a:stretch>
            </a:blipFill>
          </p:spPr>
          <p:txBody>
            <a:bodyPr/>
            <a:lstStyle/>
            <a:p>
              <a:endParaRPr lang="en-US"/>
            </a:p>
          </p:txBody>
        </p:sp>
      </p:grpSp>
      <p:grpSp>
        <p:nvGrpSpPr>
          <p:cNvPr id="14" name="Group 14"/>
          <p:cNvGrpSpPr>
            <a:grpSpLocks noChangeAspect="1"/>
          </p:cNvGrpSpPr>
          <p:nvPr/>
        </p:nvGrpSpPr>
        <p:grpSpPr>
          <a:xfrm>
            <a:off x="12151520" y="6888957"/>
            <a:ext cx="2531270" cy="2705100"/>
            <a:chOff x="0" y="0"/>
            <a:chExt cx="3375026" cy="3606800"/>
          </a:xfrm>
        </p:grpSpPr>
        <p:sp>
          <p:nvSpPr>
            <p:cNvPr id="15" name="Freeform 15" descr="A person and person running on a stage  Description automatically generated"/>
            <p:cNvSpPr/>
            <p:nvPr/>
          </p:nvSpPr>
          <p:spPr>
            <a:xfrm>
              <a:off x="0" y="0"/>
              <a:ext cx="3375025" cy="3606800"/>
            </a:xfrm>
            <a:custGeom>
              <a:avLst/>
              <a:gdLst/>
              <a:ahLst/>
              <a:cxnLst/>
              <a:rect l="l" t="t" r="r" b="b"/>
              <a:pathLst>
                <a:path w="3375025" h="3606800">
                  <a:moveTo>
                    <a:pt x="0" y="0"/>
                  </a:moveTo>
                  <a:lnTo>
                    <a:pt x="3375025" y="0"/>
                  </a:lnTo>
                  <a:lnTo>
                    <a:pt x="3375025" y="3606800"/>
                  </a:lnTo>
                  <a:lnTo>
                    <a:pt x="0" y="3606800"/>
                  </a:lnTo>
                  <a:lnTo>
                    <a:pt x="0" y="0"/>
                  </a:lnTo>
                  <a:close/>
                </a:path>
              </a:pathLst>
            </a:custGeom>
            <a:blipFill>
              <a:blip r:embed="rId8"/>
              <a:stretch>
                <a:fillRect t="-12382" b="-12382"/>
              </a:stretch>
            </a:blipFill>
          </p:spPr>
          <p:txBody>
            <a:bodyPr/>
            <a:lstStyle/>
            <a:p>
              <a:endParaRPr lang="en-US"/>
            </a:p>
          </p:txBody>
        </p:sp>
      </p:grpSp>
      <p:grpSp>
        <p:nvGrpSpPr>
          <p:cNvPr id="16" name="Group 16"/>
          <p:cNvGrpSpPr>
            <a:grpSpLocks noChangeAspect="1"/>
          </p:cNvGrpSpPr>
          <p:nvPr/>
        </p:nvGrpSpPr>
        <p:grpSpPr>
          <a:xfrm>
            <a:off x="14794707" y="6888957"/>
            <a:ext cx="2807495" cy="2705100"/>
            <a:chOff x="0" y="0"/>
            <a:chExt cx="3743326" cy="3606800"/>
          </a:xfrm>
        </p:grpSpPr>
        <p:sp>
          <p:nvSpPr>
            <p:cNvPr id="17" name="Freeform 17" descr="A group of people posing for a photo  Description automatically generated"/>
            <p:cNvSpPr/>
            <p:nvPr/>
          </p:nvSpPr>
          <p:spPr>
            <a:xfrm>
              <a:off x="0" y="0"/>
              <a:ext cx="3743325" cy="3606800"/>
            </a:xfrm>
            <a:custGeom>
              <a:avLst/>
              <a:gdLst/>
              <a:ahLst/>
              <a:cxnLst/>
              <a:rect l="l" t="t" r="r" b="b"/>
              <a:pathLst>
                <a:path w="3743325" h="3606800">
                  <a:moveTo>
                    <a:pt x="0" y="0"/>
                  </a:moveTo>
                  <a:lnTo>
                    <a:pt x="3743325" y="0"/>
                  </a:lnTo>
                  <a:lnTo>
                    <a:pt x="3743325" y="3606800"/>
                  </a:lnTo>
                  <a:lnTo>
                    <a:pt x="0" y="3606800"/>
                  </a:lnTo>
                  <a:lnTo>
                    <a:pt x="0" y="0"/>
                  </a:lnTo>
                  <a:close/>
                </a:path>
              </a:pathLst>
            </a:custGeom>
            <a:blipFill>
              <a:blip r:embed="rId9"/>
              <a:stretch>
                <a:fillRect l="-10483" r="-61229" b="-244"/>
              </a:stretch>
            </a:blipFill>
          </p:spPr>
          <p:txBody>
            <a:bodyPr/>
            <a:lstStyle/>
            <a:p>
              <a:endParaRPr lang="en-US"/>
            </a:p>
          </p:txBody>
        </p:sp>
      </p:grpSp>
      <p:sp>
        <p:nvSpPr>
          <p:cNvPr id="18" name="TextBox 18"/>
          <p:cNvSpPr txBox="1"/>
          <p:nvPr/>
        </p:nvSpPr>
        <p:spPr>
          <a:xfrm>
            <a:off x="91440" y="-3189"/>
            <a:ext cx="19040016" cy="1364263"/>
          </a:xfrm>
          <a:prstGeom prst="rect">
            <a:avLst/>
          </a:prstGeom>
        </p:spPr>
        <p:txBody>
          <a:bodyPr lIns="0" tIns="0" rIns="0" bIns="0" rtlCol="0" anchor="t">
            <a:spAutoFit/>
          </a:bodyPr>
          <a:lstStyle/>
          <a:p>
            <a:pPr algn="l">
              <a:lnSpc>
                <a:spcPts val="9900"/>
              </a:lnSpc>
            </a:pPr>
            <a:r>
              <a:rPr lang="en-US" sz="8250" b="1">
                <a:solidFill>
                  <a:srgbClr val="000000"/>
                </a:solidFill>
                <a:latin typeface="Helvetica Bold"/>
                <a:ea typeface="Helvetica Bold"/>
                <a:cs typeface="Helvetica Bold"/>
                <a:sym typeface="Helvetica Bold"/>
              </a:rPr>
              <a:t>FROM WALMART TO WALLSTREET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664" y="576682"/>
            <a:ext cx="17796810" cy="2030790"/>
            <a:chOff x="0" y="0"/>
            <a:chExt cx="23729080" cy="2707720"/>
          </a:xfrm>
        </p:grpSpPr>
        <p:sp>
          <p:nvSpPr>
            <p:cNvPr id="3" name="Freeform 3"/>
            <p:cNvSpPr/>
            <p:nvPr/>
          </p:nvSpPr>
          <p:spPr>
            <a:xfrm>
              <a:off x="0" y="0"/>
              <a:ext cx="23729080" cy="2707720"/>
            </a:xfrm>
            <a:custGeom>
              <a:avLst/>
              <a:gdLst/>
              <a:ahLst/>
              <a:cxnLst/>
              <a:rect l="l" t="t" r="r" b="b"/>
              <a:pathLst>
                <a:path w="23729080" h="2707720">
                  <a:moveTo>
                    <a:pt x="0" y="0"/>
                  </a:moveTo>
                  <a:lnTo>
                    <a:pt x="23729080" y="0"/>
                  </a:lnTo>
                  <a:lnTo>
                    <a:pt x="23729080" y="2707720"/>
                  </a:lnTo>
                  <a:lnTo>
                    <a:pt x="0" y="2707720"/>
                  </a:lnTo>
                  <a:close/>
                </a:path>
              </a:pathLst>
            </a:custGeom>
            <a:solidFill>
              <a:srgbClr val="000000">
                <a:alpha val="0"/>
              </a:srgbClr>
            </a:solidFill>
          </p:spPr>
          <p:txBody>
            <a:bodyPr/>
            <a:lstStyle/>
            <a:p>
              <a:endParaRPr lang="en-US"/>
            </a:p>
          </p:txBody>
        </p:sp>
        <p:sp>
          <p:nvSpPr>
            <p:cNvPr id="4" name="TextBox 4"/>
            <p:cNvSpPr txBox="1"/>
            <p:nvPr/>
          </p:nvSpPr>
          <p:spPr>
            <a:xfrm>
              <a:off x="0" y="-38100"/>
              <a:ext cx="23729080" cy="2745820"/>
            </a:xfrm>
            <a:prstGeom prst="rect">
              <a:avLst/>
            </a:prstGeom>
          </p:spPr>
          <p:txBody>
            <a:bodyPr lIns="0" tIns="0" rIns="0" bIns="0" rtlCol="0" anchor="ctr"/>
            <a:lstStyle/>
            <a:p>
              <a:pPr algn="ctr">
                <a:lnSpc>
                  <a:spcPts val="6240"/>
                </a:lnSpc>
              </a:pPr>
              <a:r>
                <a:rPr lang="en-US" sz="5200" b="1">
                  <a:solidFill>
                    <a:srgbClr val="4F6228"/>
                  </a:solidFill>
                  <a:latin typeface="Helvetica Bold"/>
                  <a:ea typeface="Helvetica Bold"/>
                  <a:cs typeface="Helvetica Bold"/>
                  <a:sym typeface="Helvetica Bold"/>
                </a:rPr>
                <a:t>As children, for most of us, money was always an “Adult Conversation.” We Were All Taught…</a:t>
              </a:r>
            </a:p>
            <a:p>
              <a:pPr algn="ctr">
                <a:lnSpc>
                  <a:spcPts val="6240"/>
                </a:lnSpc>
              </a:pPr>
              <a:endParaRPr lang="en-US" sz="5200" b="1">
                <a:solidFill>
                  <a:srgbClr val="4F6228"/>
                </a:solidFill>
                <a:latin typeface="Helvetica Bold"/>
                <a:ea typeface="Helvetica Bold"/>
                <a:cs typeface="Helvetica Bold"/>
                <a:sym typeface="Helvetica Bold"/>
              </a:endParaRPr>
            </a:p>
          </p:txBody>
        </p:sp>
      </p:grpSp>
      <p:grpSp>
        <p:nvGrpSpPr>
          <p:cNvPr id="5" name="Group 5"/>
          <p:cNvGrpSpPr>
            <a:grpSpLocks noChangeAspect="1"/>
          </p:cNvGrpSpPr>
          <p:nvPr/>
        </p:nvGrpSpPr>
        <p:grpSpPr>
          <a:xfrm>
            <a:off x="282665" y="2780053"/>
            <a:ext cx="3276846" cy="2925755"/>
            <a:chOff x="0" y="0"/>
            <a:chExt cx="5943731" cy="5306902"/>
          </a:xfrm>
        </p:grpSpPr>
        <p:sp>
          <p:nvSpPr>
            <p:cNvPr id="6" name="Freeform 6" descr="GettyImages-536079441.jpg"/>
            <p:cNvSpPr/>
            <p:nvPr/>
          </p:nvSpPr>
          <p:spPr>
            <a:xfrm flipH="1">
              <a:off x="0" y="0"/>
              <a:ext cx="5943727" cy="5306949"/>
            </a:xfrm>
            <a:custGeom>
              <a:avLst/>
              <a:gdLst/>
              <a:ahLst/>
              <a:cxnLst/>
              <a:rect l="l" t="t" r="r" b="b"/>
              <a:pathLst>
                <a:path w="5943727" h="5306949">
                  <a:moveTo>
                    <a:pt x="5943727" y="0"/>
                  </a:moveTo>
                  <a:lnTo>
                    <a:pt x="0" y="0"/>
                  </a:lnTo>
                  <a:lnTo>
                    <a:pt x="0" y="5306949"/>
                  </a:lnTo>
                  <a:lnTo>
                    <a:pt x="5943727" y="5306949"/>
                  </a:lnTo>
                  <a:lnTo>
                    <a:pt x="5943727" y="0"/>
                  </a:lnTo>
                  <a:close/>
                </a:path>
              </a:pathLst>
            </a:custGeom>
            <a:blipFill>
              <a:blip r:embed="rId3"/>
              <a:stretch>
                <a:fillRect b="-11999"/>
              </a:stretch>
            </a:blipFill>
          </p:spPr>
          <p:txBody>
            <a:bodyPr/>
            <a:lstStyle/>
            <a:p>
              <a:endParaRPr lang="en-US"/>
            </a:p>
          </p:txBody>
        </p:sp>
      </p:grpSp>
      <p:grpSp>
        <p:nvGrpSpPr>
          <p:cNvPr id="7" name="Group 7"/>
          <p:cNvGrpSpPr>
            <a:grpSpLocks noChangeAspect="1"/>
          </p:cNvGrpSpPr>
          <p:nvPr/>
        </p:nvGrpSpPr>
        <p:grpSpPr>
          <a:xfrm>
            <a:off x="4267200" y="2816349"/>
            <a:ext cx="3129970" cy="2925755"/>
            <a:chOff x="0" y="0"/>
            <a:chExt cx="5933541" cy="5546406"/>
          </a:xfrm>
        </p:grpSpPr>
        <p:sp>
          <p:nvSpPr>
            <p:cNvPr id="8" name="Freeform 8" descr="college.jpg"/>
            <p:cNvSpPr/>
            <p:nvPr/>
          </p:nvSpPr>
          <p:spPr>
            <a:xfrm>
              <a:off x="0" y="0"/>
              <a:ext cx="5933567" cy="5546344"/>
            </a:xfrm>
            <a:custGeom>
              <a:avLst/>
              <a:gdLst/>
              <a:ahLst/>
              <a:cxnLst/>
              <a:rect l="l" t="t" r="r" b="b"/>
              <a:pathLst>
                <a:path w="5933567" h="5546344">
                  <a:moveTo>
                    <a:pt x="0" y="0"/>
                  </a:moveTo>
                  <a:lnTo>
                    <a:pt x="5933567" y="0"/>
                  </a:lnTo>
                  <a:lnTo>
                    <a:pt x="5933567" y="5546344"/>
                  </a:lnTo>
                  <a:lnTo>
                    <a:pt x="0" y="5546344"/>
                  </a:lnTo>
                  <a:lnTo>
                    <a:pt x="0" y="0"/>
                  </a:lnTo>
                  <a:close/>
                </a:path>
              </a:pathLst>
            </a:custGeom>
            <a:blipFill>
              <a:blip r:embed="rId4"/>
              <a:stretch>
                <a:fillRect b="-6981"/>
              </a:stretch>
            </a:blipFill>
          </p:spPr>
          <p:txBody>
            <a:bodyPr/>
            <a:lstStyle/>
            <a:p>
              <a:endParaRPr lang="en-US"/>
            </a:p>
          </p:txBody>
        </p:sp>
      </p:grpSp>
      <p:grpSp>
        <p:nvGrpSpPr>
          <p:cNvPr id="9" name="Group 9"/>
          <p:cNvGrpSpPr>
            <a:grpSpLocks noChangeAspect="1"/>
          </p:cNvGrpSpPr>
          <p:nvPr/>
        </p:nvGrpSpPr>
        <p:grpSpPr>
          <a:xfrm>
            <a:off x="8137321" y="2816349"/>
            <a:ext cx="3050972" cy="2925755"/>
            <a:chOff x="0" y="0"/>
            <a:chExt cx="5943064" cy="5699150"/>
          </a:xfrm>
        </p:grpSpPr>
        <p:sp>
          <p:nvSpPr>
            <p:cNvPr id="10" name="Freeform 10" descr="GettyImages-856791408.jpg"/>
            <p:cNvSpPr/>
            <p:nvPr/>
          </p:nvSpPr>
          <p:spPr>
            <a:xfrm>
              <a:off x="0" y="0"/>
              <a:ext cx="5943092" cy="5699125"/>
            </a:xfrm>
            <a:custGeom>
              <a:avLst/>
              <a:gdLst/>
              <a:ahLst/>
              <a:cxnLst/>
              <a:rect l="l" t="t" r="r" b="b"/>
              <a:pathLst>
                <a:path w="5943092" h="5699125">
                  <a:moveTo>
                    <a:pt x="0" y="0"/>
                  </a:moveTo>
                  <a:lnTo>
                    <a:pt x="5943092" y="0"/>
                  </a:lnTo>
                  <a:lnTo>
                    <a:pt x="5943092" y="5699125"/>
                  </a:lnTo>
                  <a:lnTo>
                    <a:pt x="0" y="5699125"/>
                  </a:lnTo>
                  <a:lnTo>
                    <a:pt x="0" y="0"/>
                  </a:lnTo>
                  <a:close/>
                </a:path>
              </a:pathLst>
            </a:custGeom>
            <a:blipFill>
              <a:blip r:embed="rId5"/>
              <a:stretch>
                <a:fillRect b="-4280"/>
              </a:stretch>
            </a:blipFill>
          </p:spPr>
          <p:txBody>
            <a:bodyPr/>
            <a:lstStyle/>
            <a:p>
              <a:endParaRPr lang="en-US"/>
            </a:p>
          </p:txBody>
        </p:sp>
      </p:grpSp>
      <p:grpSp>
        <p:nvGrpSpPr>
          <p:cNvPr id="11" name="Group 11"/>
          <p:cNvGrpSpPr>
            <a:grpSpLocks noChangeAspect="1"/>
          </p:cNvGrpSpPr>
          <p:nvPr/>
        </p:nvGrpSpPr>
        <p:grpSpPr>
          <a:xfrm>
            <a:off x="15065280" y="2861530"/>
            <a:ext cx="3222720" cy="2880573"/>
            <a:chOff x="0" y="0"/>
            <a:chExt cx="5937242" cy="5306902"/>
          </a:xfrm>
        </p:grpSpPr>
        <p:sp>
          <p:nvSpPr>
            <p:cNvPr id="12" name="Freeform 12"/>
            <p:cNvSpPr/>
            <p:nvPr/>
          </p:nvSpPr>
          <p:spPr>
            <a:xfrm>
              <a:off x="0" y="0"/>
              <a:ext cx="5937250" cy="5306949"/>
            </a:xfrm>
            <a:custGeom>
              <a:avLst/>
              <a:gdLst/>
              <a:ahLst/>
              <a:cxnLst/>
              <a:rect l="l" t="t" r="r" b="b"/>
              <a:pathLst>
                <a:path w="5937250" h="5306949">
                  <a:moveTo>
                    <a:pt x="0" y="0"/>
                  </a:moveTo>
                  <a:lnTo>
                    <a:pt x="5937250" y="0"/>
                  </a:lnTo>
                  <a:lnTo>
                    <a:pt x="5937250" y="5306949"/>
                  </a:lnTo>
                  <a:lnTo>
                    <a:pt x="0" y="5306949"/>
                  </a:lnTo>
                  <a:lnTo>
                    <a:pt x="0" y="0"/>
                  </a:lnTo>
                  <a:close/>
                </a:path>
              </a:pathLst>
            </a:custGeom>
            <a:blipFill>
              <a:blip r:embed="rId6"/>
              <a:stretch>
                <a:fillRect l="-12615" r="-12615"/>
              </a:stretch>
            </a:blipFill>
          </p:spPr>
          <p:txBody>
            <a:bodyPr/>
            <a:lstStyle/>
            <a:p>
              <a:endParaRPr lang="en-US"/>
            </a:p>
          </p:txBody>
        </p:sp>
      </p:grpSp>
      <p:grpSp>
        <p:nvGrpSpPr>
          <p:cNvPr id="13" name="Group 13"/>
          <p:cNvGrpSpPr/>
          <p:nvPr/>
        </p:nvGrpSpPr>
        <p:grpSpPr>
          <a:xfrm>
            <a:off x="0" y="9739312"/>
            <a:ext cx="4267200" cy="547688"/>
            <a:chOff x="0" y="0"/>
            <a:chExt cx="5689600" cy="730250"/>
          </a:xfrm>
        </p:grpSpPr>
        <p:sp>
          <p:nvSpPr>
            <p:cNvPr id="14" name="Freeform 14"/>
            <p:cNvSpPr/>
            <p:nvPr/>
          </p:nvSpPr>
          <p:spPr>
            <a:xfrm>
              <a:off x="0" y="0"/>
              <a:ext cx="5689600" cy="730250"/>
            </a:xfrm>
            <a:custGeom>
              <a:avLst/>
              <a:gdLst/>
              <a:ahLst/>
              <a:cxnLst/>
              <a:rect l="l" t="t" r="r" b="b"/>
              <a:pathLst>
                <a:path w="5689600" h="730250">
                  <a:moveTo>
                    <a:pt x="0" y="0"/>
                  </a:moveTo>
                  <a:lnTo>
                    <a:pt x="5689600" y="0"/>
                  </a:lnTo>
                  <a:lnTo>
                    <a:pt x="5689600" y="730250"/>
                  </a:lnTo>
                  <a:lnTo>
                    <a:pt x="0" y="730250"/>
                  </a:lnTo>
                  <a:close/>
                </a:path>
              </a:pathLst>
            </a:custGeom>
            <a:solidFill>
              <a:srgbClr val="000000">
                <a:alpha val="0"/>
              </a:srgbClr>
            </a:solidFill>
          </p:spPr>
          <p:txBody>
            <a:bodyPr/>
            <a:lstStyle/>
            <a:p>
              <a:endParaRPr lang="en-US"/>
            </a:p>
          </p:txBody>
        </p:sp>
        <p:sp>
          <p:nvSpPr>
            <p:cNvPr id="15" name="TextBox 15"/>
            <p:cNvSpPr txBox="1"/>
            <p:nvPr/>
          </p:nvSpPr>
          <p:spPr>
            <a:xfrm>
              <a:off x="0" y="0"/>
              <a:ext cx="5689600" cy="730250"/>
            </a:xfrm>
            <a:prstGeom prst="rect">
              <a:avLst/>
            </a:prstGeom>
          </p:spPr>
          <p:txBody>
            <a:bodyPr lIns="0" tIns="0" rIns="0" bIns="0" rtlCol="0" anchor="ctr"/>
            <a:lstStyle/>
            <a:p>
              <a:pPr algn="l">
                <a:lnSpc>
                  <a:spcPts val="2399"/>
                </a:lnSpc>
              </a:pPr>
              <a:r>
                <a:rPr lang="en-US" sz="1999">
                  <a:solidFill>
                    <a:srgbClr val="A6A6A6"/>
                  </a:solidFill>
                  <a:latin typeface="Arial"/>
                  <a:ea typeface="Arial"/>
                  <a:cs typeface="Arial"/>
                  <a:sym typeface="Arial"/>
                </a:rPr>
                <a:t>3</a:t>
              </a:r>
            </a:p>
          </p:txBody>
        </p:sp>
      </p:grpSp>
      <p:sp>
        <p:nvSpPr>
          <p:cNvPr id="16" name="Freeform 16"/>
          <p:cNvSpPr/>
          <p:nvPr/>
        </p:nvSpPr>
        <p:spPr>
          <a:xfrm>
            <a:off x="11679568" y="2802644"/>
            <a:ext cx="2911266" cy="2880573"/>
          </a:xfrm>
          <a:custGeom>
            <a:avLst/>
            <a:gdLst/>
            <a:ahLst/>
            <a:cxnLst/>
            <a:rect l="l" t="t" r="r" b="b"/>
            <a:pathLst>
              <a:path w="2911266" h="2880573">
                <a:moveTo>
                  <a:pt x="0" y="0"/>
                </a:moveTo>
                <a:lnTo>
                  <a:pt x="2911265" y="0"/>
                </a:lnTo>
                <a:lnTo>
                  <a:pt x="2911265" y="2880573"/>
                </a:lnTo>
                <a:lnTo>
                  <a:pt x="0" y="2880573"/>
                </a:lnTo>
                <a:lnTo>
                  <a:pt x="0" y="0"/>
                </a:lnTo>
                <a:close/>
              </a:path>
            </a:pathLst>
          </a:custGeom>
          <a:blipFill>
            <a:blip r:embed="rId7"/>
            <a:stretch>
              <a:fillRect b="-51460"/>
            </a:stretch>
          </a:blipFill>
        </p:spPr>
        <p:txBody>
          <a:bodyPr/>
          <a:lstStyle/>
          <a:p>
            <a:endParaRPr lang="en-US"/>
          </a:p>
        </p:txBody>
      </p:sp>
      <p:sp>
        <p:nvSpPr>
          <p:cNvPr id="17" name="TextBox 17"/>
          <p:cNvSpPr txBox="1"/>
          <p:nvPr/>
        </p:nvSpPr>
        <p:spPr>
          <a:xfrm>
            <a:off x="-410381" y="5894504"/>
            <a:ext cx="4265519" cy="840867"/>
          </a:xfrm>
          <a:prstGeom prst="rect">
            <a:avLst/>
          </a:prstGeom>
        </p:spPr>
        <p:txBody>
          <a:bodyPr lIns="0" tIns="0" rIns="0" bIns="0" rtlCol="0" anchor="t">
            <a:spAutoFit/>
          </a:bodyPr>
          <a:lstStyle/>
          <a:p>
            <a:pPr algn="ctr">
              <a:lnSpc>
                <a:spcPts val="3024"/>
              </a:lnSpc>
            </a:pPr>
            <a:r>
              <a:rPr lang="en-US" sz="3600" b="1">
                <a:solidFill>
                  <a:srgbClr val="073763"/>
                </a:solidFill>
                <a:latin typeface="Helvetica Bold"/>
                <a:ea typeface="Helvetica Bold"/>
                <a:cs typeface="Helvetica Bold"/>
                <a:sym typeface="Helvetica Bold"/>
              </a:rPr>
              <a:t>1. Do well</a:t>
            </a:r>
          </a:p>
          <a:p>
            <a:pPr algn="ctr">
              <a:lnSpc>
                <a:spcPts val="3024"/>
              </a:lnSpc>
            </a:pPr>
            <a:r>
              <a:rPr lang="en-US" sz="3600" b="1">
                <a:solidFill>
                  <a:srgbClr val="073763"/>
                </a:solidFill>
                <a:latin typeface="Helvetica Bold"/>
                <a:ea typeface="Helvetica Bold"/>
                <a:cs typeface="Helvetica Bold"/>
                <a:sym typeface="Helvetica Bold"/>
              </a:rPr>
              <a:t>in school.</a:t>
            </a:r>
          </a:p>
        </p:txBody>
      </p:sp>
      <p:sp>
        <p:nvSpPr>
          <p:cNvPr id="18" name="TextBox 18"/>
          <p:cNvSpPr txBox="1"/>
          <p:nvPr/>
        </p:nvSpPr>
        <p:spPr>
          <a:xfrm>
            <a:off x="3559510" y="5894504"/>
            <a:ext cx="4279400" cy="840867"/>
          </a:xfrm>
          <a:prstGeom prst="rect">
            <a:avLst/>
          </a:prstGeom>
        </p:spPr>
        <p:txBody>
          <a:bodyPr lIns="0" tIns="0" rIns="0" bIns="0" rtlCol="0" anchor="t">
            <a:spAutoFit/>
          </a:bodyPr>
          <a:lstStyle/>
          <a:p>
            <a:pPr algn="ctr">
              <a:lnSpc>
                <a:spcPts val="3024"/>
              </a:lnSpc>
            </a:pPr>
            <a:r>
              <a:rPr lang="en-US" sz="3600" b="1">
                <a:solidFill>
                  <a:srgbClr val="335272"/>
                </a:solidFill>
                <a:latin typeface="Helvetica Bold"/>
                <a:ea typeface="Helvetica Bold"/>
                <a:cs typeface="Helvetica Bold"/>
                <a:sym typeface="Helvetica Bold"/>
              </a:rPr>
              <a:t>2. Go to</a:t>
            </a:r>
          </a:p>
          <a:p>
            <a:pPr algn="ctr">
              <a:lnSpc>
                <a:spcPts val="3024"/>
              </a:lnSpc>
            </a:pPr>
            <a:r>
              <a:rPr lang="en-US" sz="3600" b="1">
                <a:solidFill>
                  <a:srgbClr val="335272"/>
                </a:solidFill>
                <a:latin typeface="Helvetica Bold"/>
                <a:ea typeface="Helvetica Bold"/>
                <a:cs typeface="Helvetica Bold"/>
                <a:sym typeface="Helvetica Bold"/>
              </a:rPr>
              <a:t>college.</a:t>
            </a:r>
          </a:p>
        </p:txBody>
      </p:sp>
      <p:sp>
        <p:nvSpPr>
          <p:cNvPr id="19" name="TextBox 19"/>
          <p:cNvSpPr txBox="1"/>
          <p:nvPr/>
        </p:nvSpPr>
        <p:spPr>
          <a:xfrm>
            <a:off x="7646046" y="5894504"/>
            <a:ext cx="4033522" cy="840867"/>
          </a:xfrm>
          <a:prstGeom prst="rect">
            <a:avLst/>
          </a:prstGeom>
        </p:spPr>
        <p:txBody>
          <a:bodyPr lIns="0" tIns="0" rIns="0" bIns="0" rtlCol="0" anchor="t">
            <a:spAutoFit/>
          </a:bodyPr>
          <a:lstStyle/>
          <a:p>
            <a:pPr algn="ctr">
              <a:lnSpc>
                <a:spcPts val="3024"/>
              </a:lnSpc>
            </a:pPr>
            <a:r>
              <a:rPr lang="en-US" sz="3600" b="1">
                <a:solidFill>
                  <a:srgbClr val="335272"/>
                </a:solidFill>
                <a:latin typeface="Helvetica Bold"/>
                <a:ea typeface="Helvetica Bold"/>
                <a:cs typeface="Helvetica Bold"/>
                <a:sym typeface="Helvetica Bold"/>
              </a:rPr>
              <a:t>3. Get a</a:t>
            </a:r>
          </a:p>
          <a:p>
            <a:pPr algn="ctr">
              <a:lnSpc>
                <a:spcPts val="3024"/>
              </a:lnSpc>
            </a:pPr>
            <a:r>
              <a:rPr lang="en-US" sz="3600" b="1">
                <a:solidFill>
                  <a:srgbClr val="335272"/>
                </a:solidFill>
                <a:latin typeface="Helvetica Bold"/>
                <a:ea typeface="Helvetica Bold"/>
                <a:cs typeface="Helvetica Bold"/>
                <a:sym typeface="Helvetica Bold"/>
              </a:rPr>
              <a:t>good job.</a:t>
            </a:r>
          </a:p>
        </p:txBody>
      </p:sp>
      <p:sp>
        <p:nvSpPr>
          <p:cNvPr id="20" name="TextBox 20"/>
          <p:cNvSpPr txBox="1"/>
          <p:nvPr/>
        </p:nvSpPr>
        <p:spPr>
          <a:xfrm>
            <a:off x="14745421" y="5894504"/>
            <a:ext cx="3334053" cy="840867"/>
          </a:xfrm>
          <a:prstGeom prst="rect">
            <a:avLst/>
          </a:prstGeom>
        </p:spPr>
        <p:txBody>
          <a:bodyPr lIns="0" tIns="0" rIns="0" bIns="0" rtlCol="0" anchor="t">
            <a:spAutoFit/>
          </a:bodyPr>
          <a:lstStyle/>
          <a:p>
            <a:pPr algn="ctr">
              <a:lnSpc>
                <a:spcPts val="3024"/>
              </a:lnSpc>
            </a:pPr>
            <a:r>
              <a:rPr lang="en-US" sz="3600" b="1">
                <a:solidFill>
                  <a:srgbClr val="073763"/>
                </a:solidFill>
                <a:latin typeface="Helvetica Bold"/>
                <a:ea typeface="Helvetica Bold"/>
                <a:cs typeface="Helvetica Bold"/>
                <a:sym typeface="Helvetica Bold"/>
              </a:rPr>
              <a:t>5. Buy A Home.</a:t>
            </a:r>
          </a:p>
        </p:txBody>
      </p:sp>
      <p:sp>
        <p:nvSpPr>
          <p:cNvPr id="21" name="TextBox 21"/>
          <p:cNvSpPr txBox="1"/>
          <p:nvPr/>
        </p:nvSpPr>
        <p:spPr>
          <a:xfrm>
            <a:off x="1168218" y="8023445"/>
            <a:ext cx="16280085" cy="885825"/>
          </a:xfrm>
          <a:prstGeom prst="rect">
            <a:avLst/>
          </a:prstGeom>
        </p:spPr>
        <p:txBody>
          <a:bodyPr lIns="0" tIns="0" rIns="0" bIns="0" rtlCol="0" anchor="t">
            <a:spAutoFit/>
          </a:bodyPr>
          <a:lstStyle/>
          <a:p>
            <a:pPr algn="ctr">
              <a:lnSpc>
                <a:spcPts val="6719"/>
              </a:lnSpc>
            </a:pPr>
            <a:r>
              <a:rPr lang="en-US" sz="5599" b="1">
                <a:solidFill>
                  <a:srgbClr val="4F6228"/>
                </a:solidFill>
                <a:latin typeface="Helvetica Bold"/>
                <a:ea typeface="Helvetica Bold"/>
                <a:cs typeface="Helvetica Bold"/>
                <a:sym typeface="Helvetica Bold"/>
              </a:rPr>
              <a:t>What have these steps taught us about Money? </a:t>
            </a:r>
          </a:p>
        </p:txBody>
      </p:sp>
      <p:sp>
        <p:nvSpPr>
          <p:cNvPr id="22" name="TextBox 22"/>
          <p:cNvSpPr txBox="1"/>
          <p:nvPr/>
        </p:nvSpPr>
        <p:spPr>
          <a:xfrm>
            <a:off x="11188293" y="6002708"/>
            <a:ext cx="4033522" cy="459867"/>
          </a:xfrm>
          <a:prstGeom prst="rect">
            <a:avLst/>
          </a:prstGeom>
        </p:spPr>
        <p:txBody>
          <a:bodyPr lIns="0" tIns="0" rIns="0" bIns="0" rtlCol="0" anchor="t">
            <a:spAutoFit/>
          </a:bodyPr>
          <a:lstStyle/>
          <a:p>
            <a:pPr algn="ctr">
              <a:lnSpc>
                <a:spcPts val="3024"/>
              </a:lnSpc>
            </a:pPr>
            <a:r>
              <a:rPr lang="en-US" sz="3600" b="1">
                <a:solidFill>
                  <a:srgbClr val="073763"/>
                </a:solidFill>
                <a:latin typeface="Helvetica Bold"/>
                <a:ea typeface="Helvetica Bold"/>
                <a:cs typeface="Helvetica Bold"/>
                <a:sym typeface="Helvetica Bold"/>
              </a:rPr>
              <a:t>4. Get Married.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46143" y="5324222"/>
            <a:ext cx="5873402" cy="4996935"/>
            <a:chOff x="0" y="0"/>
            <a:chExt cx="24384000" cy="20745263"/>
          </a:xfrm>
        </p:grpSpPr>
        <p:sp>
          <p:nvSpPr>
            <p:cNvPr id="3" name="Freeform 3"/>
            <p:cNvSpPr/>
            <p:nvPr/>
          </p:nvSpPr>
          <p:spPr>
            <a:xfrm>
              <a:off x="0" y="0"/>
              <a:ext cx="24384000" cy="20745262"/>
            </a:xfrm>
            <a:custGeom>
              <a:avLst/>
              <a:gdLst/>
              <a:ahLst/>
              <a:cxnLst/>
              <a:rect l="l" t="t" r="r" b="b"/>
              <a:pathLst>
                <a:path w="24384000" h="20745262">
                  <a:moveTo>
                    <a:pt x="0" y="0"/>
                  </a:moveTo>
                  <a:lnTo>
                    <a:pt x="24384000" y="0"/>
                  </a:lnTo>
                  <a:lnTo>
                    <a:pt x="24384000" y="20745262"/>
                  </a:lnTo>
                  <a:lnTo>
                    <a:pt x="0" y="20745262"/>
                  </a:lnTo>
                  <a:close/>
                </a:path>
              </a:pathLst>
            </a:custGeom>
            <a:blipFill>
              <a:blip r:embed="rId3"/>
              <a:stretch>
                <a:fillRect t="-13340" r="-43582" b="-140021"/>
              </a:stretch>
            </a:blipFill>
          </p:spPr>
          <p:txBody>
            <a:bodyPr/>
            <a:lstStyle/>
            <a:p>
              <a:endParaRPr lang="en-US"/>
            </a:p>
          </p:txBody>
        </p:sp>
      </p:grpSp>
      <p:sp>
        <p:nvSpPr>
          <p:cNvPr id="4" name="Freeform 4"/>
          <p:cNvSpPr/>
          <p:nvPr/>
        </p:nvSpPr>
        <p:spPr>
          <a:xfrm>
            <a:off x="1943068" y="1092082"/>
            <a:ext cx="16337851" cy="1166336"/>
          </a:xfrm>
          <a:custGeom>
            <a:avLst/>
            <a:gdLst/>
            <a:ahLst/>
            <a:cxnLst/>
            <a:rect l="l" t="t" r="r" b="b"/>
            <a:pathLst>
              <a:path w="16337851" h="1166336">
                <a:moveTo>
                  <a:pt x="0" y="0"/>
                </a:moveTo>
                <a:lnTo>
                  <a:pt x="16337851" y="0"/>
                </a:lnTo>
                <a:lnTo>
                  <a:pt x="16337851" y="1166337"/>
                </a:lnTo>
                <a:lnTo>
                  <a:pt x="0" y="1166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3089">
            <a:off x="1136017" y="1027607"/>
            <a:ext cx="15909971" cy="14288"/>
            <a:chOff x="0" y="0"/>
            <a:chExt cx="21213294" cy="19050"/>
          </a:xfrm>
        </p:grpSpPr>
        <p:sp>
          <p:nvSpPr>
            <p:cNvPr id="6" name="Freeform 6"/>
            <p:cNvSpPr/>
            <p:nvPr/>
          </p:nvSpPr>
          <p:spPr>
            <a:xfrm>
              <a:off x="0" y="0"/>
              <a:ext cx="21213318" cy="19050"/>
            </a:xfrm>
            <a:custGeom>
              <a:avLst/>
              <a:gdLst/>
              <a:ahLst/>
              <a:cxnLst/>
              <a:rect l="l" t="t" r="r" b="b"/>
              <a:pathLst>
                <a:path w="21213318" h="19050">
                  <a:moveTo>
                    <a:pt x="9525" y="0"/>
                  </a:moveTo>
                  <a:lnTo>
                    <a:pt x="21203793" y="0"/>
                  </a:lnTo>
                  <a:cubicBezTo>
                    <a:pt x="21209000" y="0"/>
                    <a:pt x="21213318" y="4318"/>
                    <a:pt x="21213318" y="9525"/>
                  </a:cubicBezTo>
                  <a:cubicBezTo>
                    <a:pt x="21213318" y="14732"/>
                    <a:pt x="21209000" y="19050"/>
                    <a:pt x="21203793" y="19050"/>
                  </a:cubicBezTo>
                  <a:lnTo>
                    <a:pt x="9525" y="19050"/>
                  </a:lnTo>
                  <a:cubicBezTo>
                    <a:pt x="4318" y="19050"/>
                    <a:pt x="0" y="14732"/>
                    <a:pt x="0" y="9525"/>
                  </a:cubicBezTo>
                  <a:cubicBezTo>
                    <a:pt x="0" y="4318"/>
                    <a:pt x="4318" y="0"/>
                    <a:pt x="9525" y="0"/>
                  </a:cubicBezTo>
                  <a:close/>
                </a:path>
              </a:pathLst>
            </a:custGeom>
            <a:solidFill>
              <a:srgbClr val="34526F"/>
            </a:solidFill>
            <a:ln w="12700">
              <a:solidFill>
                <a:srgbClr val="000000"/>
              </a:solidFill>
            </a:ln>
          </p:spPr>
          <p:txBody>
            <a:bodyPr/>
            <a:lstStyle/>
            <a:p>
              <a:endParaRPr lang="en-US"/>
            </a:p>
          </p:txBody>
        </p:sp>
      </p:grpSp>
      <p:sp>
        <p:nvSpPr>
          <p:cNvPr id="7" name="Freeform 7"/>
          <p:cNvSpPr/>
          <p:nvPr/>
        </p:nvSpPr>
        <p:spPr>
          <a:xfrm>
            <a:off x="1340975" y="2491037"/>
            <a:ext cx="16947000" cy="1166336"/>
          </a:xfrm>
          <a:custGeom>
            <a:avLst/>
            <a:gdLst/>
            <a:ahLst/>
            <a:cxnLst/>
            <a:rect l="l" t="t" r="r" b="b"/>
            <a:pathLst>
              <a:path w="16947000" h="1166336">
                <a:moveTo>
                  <a:pt x="0" y="0"/>
                </a:moveTo>
                <a:lnTo>
                  <a:pt x="16947001" y="0"/>
                </a:lnTo>
                <a:lnTo>
                  <a:pt x="16947001" y="1166336"/>
                </a:lnTo>
                <a:lnTo>
                  <a:pt x="0" y="1166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95887" y="3850851"/>
            <a:ext cx="17017224" cy="1166336"/>
          </a:xfrm>
          <a:custGeom>
            <a:avLst/>
            <a:gdLst/>
            <a:ahLst/>
            <a:cxnLst/>
            <a:rect l="l" t="t" r="r" b="b"/>
            <a:pathLst>
              <a:path w="17017224" h="1166336">
                <a:moveTo>
                  <a:pt x="0" y="0"/>
                </a:moveTo>
                <a:lnTo>
                  <a:pt x="17017224" y="0"/>
                </a:lnTo>
                <a:lnTo>
                  <a:pt x="17017224" y="1166336"/>
                </a:lnTo>
                <a:lnTo>
                  <a:pt x="0" y="1166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488207" y="-466716"/>
            <a:ext cx="4532579" cy="7135967"/>
            <a:chOff x="0" y="0"/>
            <a:chExt cx="6652064" cy="10331950"/>
          </a:xfrm>
        </p:grpSpPr>
        <p:sp>
          <p:nvSpPr>
            <p:cNvPr id="10" name="Freeform 10"/>
            <p:cNvSpPr/>
            <p:nvPr/>
          </p:nvSpPr>
          <p:spPr>
            <a:xfrm>
              <a:off x="0" y="0"/>
              <a:ext cx="6652006" cy="10331958"/>
            </a:xfrm>
            <a:custGeom>
              <a:avLst/>
              <a:gdLst/>
              <a:ahLst/>
              <a:cxnLst/>
              <a:rect l="l" t="t" r="r" b="b"/>
              <a:pathLst>
                <a:path w="6652006" h="10331958">
                  <a:moveTo>
                    <a:pt x="0" y="0"/>
                  </a:moveTo>
                  <a:lnTo>
                    <a:pt x="6652006" y="0"/>
                  </a:lnTo>
                  <a:lnTo>
                    <a:pt x="6652006" y="10331958"/>
                  </a:lnTo>
                  <a:lnTo>
                    <a:pt x="0" y="10331958"/>
                  </a:lnTo>
                  <a:lnTo>
                    <a:pt x="0" y="0"/>
                  </a:lnTo>
                  <a:close/>
                </a:path>
              </a:pathLst>
            </a:custGeom>
            <a:blipFill>
              <a:blip r:embed="rId10"/>
              <a:stretch>
                <a:fillRect l="-1789" r="-1790"/>
              </a:stretch>
            </a:blipFill>
          </p:spPr>
          <p:txBody>
            <a:bodyPr/>
            <a:lstStyle/>
            <a:p>
              <a:endParaRPr lang="en-US"/>
            </a:p>
          </p:txBody>
        </p:sp>
      </p:grpSp>
      <p:sp>
        <p:nvSpPr>
          <p:cNvPr id="11" name="TextBox 11"/>
          <p:cNvSpPr txBox="1"/>
          <p:nvPr/>
        </p:nvSpPr>
        <p:spPr>
          <a:xfrm>
            <a:off x="1399492" y="1285355"/>
            <a:ext cx="16037968" cy="701837"/>
          </a:xfrm>
          <a:prstGeom prst="rect">
            <a:avLst/>
          </a:prstGeom>
        </p:spPr>
        <p:txBody>
          <a:bodyPr lIns="0" tIns="0" rIns="0" bIns="0" rtlCol="0" anchor="t">
            <a:spAutoFit/>
          </a:bodyPr>
          <a:lstStyle/>
          <a:p>
            <a:pPr algn="ctr">
              <a:lnSpc>
                <a:spcPts val="5280"/>
              </a:lnSpc>
            </a:pPr>
            <a:r>
              <a:rPr lang="en-US" sz="4399" b="1">
                <a:solidFill>
                  <a:srgbClr val="FFFFFF"/>
                </a:solidFill>
                <a:latin typeface="Helvetica Bold"/>
                <a:ea typeface="Helvetica Bold"/>
                <a:cs typeface="Helvetica Bold"/>
                <a:sym typeface="Helvetica Bold"/>
              </a:rPr>
              <a:t>Don’t Have A Financial Education.</a:t>
            </a:r>
          </a:p>
        </p:txBody>
      </p:sp>
      <p:sp>
        <p:nvSpPr>
          <p:cNvPr id="12" name="TextBox 12"/>
          <p:cNvSpPr txBox="1"/>
          <p:nvPr/>
        </p:nvSpPr>
        <p:spPr>
          <a:xfrm>
            <a:off x="1340975" y="4798112"/>
            <a:ext cx="15978082" cy="1393436"/>
          </a:xfrm>
          <a:prstGeom prst="rect">
            <a:avLst/>
          </a:prstGeom>
        </p:spPr>
        <p:txBody>
          <a:bodyPr lIns="0" tIns="0" rIns="0" bIns="0" rtlCol="0" anchor="t">
            <a:spAutoFit/>
          </a:bodyPr>
          <a:lstStyle/>
          <a:p>
            <a:pPr algn="ctr">
              <a:lnSpc>
                <a:spcPts val="9719"/>
              </a:lnSpc>
            </a:pPr>
            <a:r>
              <a:rPr lang="en-US" sz="6600" b="1">
                <a:solidFill>
                  <a:srgbClr val="000000"/>
                </a:solidFill>
                <a:latin typeface="Helvetica Bold"/>
                <a:ea typeface="Helvetica Bold"/>
                <a:cs typeface="Helvetica Bold"/>
                <a:sym typeface="Helvetica Bold"/>
              </a:rPr>
              <a:t>Our Mission is to </a:t>
            </a:r>
            <a:r>
              <a:rPr lang="en-US" sz="6600" b="1" u="sng">
                <a:solidFill>
                  <a:srgbClr val="0000FF"/>
                </a:solidFill>
                <a:latin typeface="Helvetica Bold"/>
                <a:ea typeface="Helvetica Bold"/>
                <a:cs typeface="Helvetica Bold"/>
                <a:sym typeface="Helvetica Bold"/>
                <a:hlinkClick r:id="rId11" tooltip="https://followthislink.com/consider-this/?f=michelle-toler"/>
              </a:rPr>
              <a:t>help</a:t>
            </a:r>
            <a:r>
              <a:rPr lang="en-US" sz="6600" b="1">
                <a:solidFill>
                  <a:srgbClr val="000000"/>
                </a:solidFill>
                <a:latin typeface="Helvetica Bold"/>
                <a:ea typeface="Helvetica Bold"/>
                <a:cs typeface="Helvetica Bold"/>
                <a:sym typeface="Helvetica Bold"/>
              </a:rPr>
              <a:t> the 95%</a:t>
            </a:r>
          </a:p>
        </p:txBody>
      </p:sp>
      <p:sp>
        <p:nvSpPr>
          <p:cNvPr id="13" name="TextBox 13"/>
          <p:cNvSpPr txBox="1"/>
          <p:nvPr/>
        </p:nvSpPr>
        <p:spPr>
          <a:xfrm>
            <a:off x="1511979" y="2677521"/>
            <a:ext cx="16037968" cy="701837"/>
          </a:xfrm>
          <a:prstGeom prst="rect">
            <a:avLst/>
          </a:prstGeom>
        </p:spPr>
        <p:txBody>
          <a:bodyPr lIns="0" tIns="0" rIns="0" bIns="0" rtlCol="0" anchor="t">
            <a:spAutoFit/>
          </a:bodyPr>
          <a:lstStyle/>
          <a:p>
            <a:pPr algn="ctr">
              <a:lnSpc>
                <a:spcPts val="5280"/>
              </a:lnSpc>
            </a:pPr>
            <a:r>
              <a:rPr lang="en-US" sz="4399" b="1">
                <a:solidFill>
                  <a:srgbClr val="FFFFFF"/>
                </a:solidFill>
                <a:latin typeface="Helvetica Bold"/>
                <a:ea typeface="Helvetica Bold"/>
                <a:cs typeface="Helvetica Bold"/>
                <a:sym typeface="Helvetica Bold"/>
              </a:rPr>
              <a:t>Don’t Have A Financial Game Plan.</a:t>
            </a:r>
          </a:p>
        </p:txBody>
      </p:sp>
      <p:sp>
        <p:nvSpPr>
          <p:cNvPr id="14" name="TextBox 14"/>
          <p:cNvSpPr txBox="1"/>
          <p:nvPr/>
        </p:nvSpPr>
        <p:spPr>
          <a:xfrm>
            <a:off x="970928" y="4016883"/>
            <a:ext cx="16037968" cy="701837"/>
          </a:xfrm>
          <a:prstGeom prst="rect">
            <a:avLst/>
          </a:prstGeom>
        </p:spPr>
        <p:txBody>
          <a:bodyPr lIns="0" tIns="0" rIns="0" bIns="0" rtlCol="0" anchor="t">
            <a:spAutoFit/>
          </a:bodyPr>
          <a:lstStyle/>
          <a:p>
            <a:pPr algn="ctr">
              <a:lnSpc>
                <a:spcPts val="5280"/>
              </a:lnSpc>
            </a:pPr>
            <a:r>
              <a:rPr lang="en-US" sz="4399" b="1">
                <a:solidFill>
                  <a:srgbClr val="FFFFFF"/>
                </a:solidFill>
                <a:latin typeface="Helvetica Bold"/>
                <a:ea typeface="Helvetica Bold"/>
                <a:cs typeface="Helvetica Bold"/>
                <a:sym typeface="Helvetica Bold"/>
              </a:rPr>
              <a:t>Don’t Have A Financial Coach.</a:t>
            </a:r>
          </a:p>
        </p:txBody>
      </p:sp>
      <p:grpSp>
        <p:nvGrpSpPr>
          <p:cNvPr id="15" name="Group 15"/>
          <p:cNvGrpSpPr>
            <a:grpSpLocks noChangeAspect="1"/>
          </p:cNvGrpSpPr>
          <p:nvPr/>
        </p:nvGrpSpPr>
        <p:grpSpPr>
          <a:xfrm>
            <a:off x="6909198" y="6066073"/>
            <a:ext cx="3325755" cy="4273486"/>
            <a:chOff x="0" y="0"/>
            <a:chExt cx="3853910" cy="4952148"/>
          </a:xfrm>
        </p:grpSpPr>
        <p:sp>
          <p:nvSpPr>
            <p:cNvPr id="16" name="Freeform 16"/>
            <p:cNvSpPr/>
            <p:nvPr/>
          </p:nvSpPr>
          <p:spPr>
            <a:xfrm>
              <a:off x="0" y="0"/>
              <a:ext cx="3853942" cy="4952111"/>
            </a:xfrm>
            <a:custGeom>
              <a:avLst/>
              <a:gdLst/>
              <a:ahLst/>
              <a:cxnLst/>
              <a:rect l="l" t="t" r="r" b="b"/>
              <a:pathLst>
                <a:path w="3853942" h="4952111">
                  <a:moveTo>
                    <a:pt x="0" y="0"/>
                  </a:moveTo>
                  <a:lnTo>
                    <a:pt x="3853942" y="0"/>
                  </a:lnTo>
                  <a:lnTo>
                    <a:pt x="3853942" y="4952111"/>
                  </a:lnTo>
                  <a:lnTo>
                    <a:pt x="0" y="4952111"/>
                  </a:lnTo>
                  <a:lnTo>
                    <a:pt x="0" y="0"/>
                  </a:lnTo>
                  <a:close/>
                </a:path>
              </a:pathLst>
            </a:custGeom>
            <a:blipFill>
              <a:blip r:embed="rId12"/>
              <a:stretch>
                <a:fillRect t="-389" b="-390"/>
              </a:stretch>
            </a:blipFill>
          </p:spPr>
          <p:txBody>
            <a:bodyPr/>
            <a:lstStyle/>
            <a:p>
              <a:endParaRPr lang="en-US"/>
            </a:p>
          </p:txBody>
        </p:sp>
      </p:grpSp>
      <p:grpSp>
        <p:nvGrpSpPr>
          <p:cNvPr id="17" name="Group 17"/>
          <p:cNvGrpSpPr>
            <a:grpSpLocks noChangeAspect="1"/>
          </p:cNvGrpSpPr>
          <p:nvPr/>
        </p:nvGrpSpPr>
        <p:grpSpPr>
          <a:xfrm>
            <a:off x="12135732" y="5884199"/>
            <a:ext cx="4702566" cy="4444924"/>
            <a:chOff x="0" y="0"/>
            <a:chExt cx="6270088" cy="5926566"/>
          </a:xfrm>
        </p:grpSpPr>
        <p:sp>
          <p:nvSpPr>
            <p:cNvPr id="18" name="Freeform 18"/>
            <p:cNvSpPr/>
            <p:nvPr/>
          </p:nvSpPr>
          <p:spPr>
            <a:xfrm>
              <a:off x="0" y="0"/>
              <a:ext cx="6270117" cy="5926582"/>
            </a:xfrm>
            <a:custGeom>
              <a:avLst/>
              <a:gdLst/>
              <a:ahLst/>
              <a:cxnLst/>
              <a:rect l="l" t="t" r="r" b="b"/>
              <a:pathLst>
                <a:path w="6270117" h="5926582">
                  <a:moveTo>
                    <a:pt x="0" y="0"/>
                  </a:moveTo>
                  <a:lnTo>
                    <a:pt x="6270117" y="0"/>
                  </a:lnTo>
                  <a:lnTo>
                    <a:pt x="6270117" y="5926582"/>
                  </a:lnTo>
                  <a:lnTo>
                    <a:pt x="0" y="5926582"/>
                  </a:lnTo>
                  <a:lnTo>
                    <a:pt x="0" y="0"/>
                  </a:lnTo>
                  <a:close/>
                </a:path>
              </a:pathLst>
            </a:custGeom>
            <a:blipFill>
              <a:blip r:embed="rId13"/>
              <a:stretch>
                <a:fillRect t="-20531" b="-20531"/>
              </a:stretch>
            </a:blipFill>
          </p:spPr>
          <p:txBody>
            <a:bodyPr/>
            <a:lstStyle/>
            <a:p>
              <a:endParaRPr lang="en-US"/>
            </a:p>
          </p:txBody>
        </p:sp>
      </p:grpSp>
      <p:grpSp>
        <p:nvGrpSpPr>
          <p:cNvPr id="19" name="Group 19"/>
          <p:cNvGrpSpPr>
            <a:grpSpLocks noChangeAspect="1"/>
          </p:cNvGrpSpPr>
          <p:nvPr/>
        </p:nvGrpSpPr>
        <p:grpSpPr>
          <a:xfrm>
            <a:off x="1958306" y="6707350"/>
            <a:ext cx="3221503" cy="3574143"/>
            <a:chOff x="0" y="0"/>
            <a:chExt cx="4604016" cy="5107992"/>
          </a:xfrm>
        </p:grpSpPr>
        <p:sp>
          <p:nvSpPr>
            <p:cNvPr id="20" name="Freeform 20"/>
            <p:cNvSpPr/>
            <p:nvPr/>
          </p:nvSpPr>
          <p:spPr>
            <a:xfrm>
              <a:off x="0" y="0"/>
              <a:ext cx="4604004" cy="5107940"/>
            </a:xfrm>
            <a:custGeom>
              <a:avLst/>
              <a:gdLst/>
              <a:ahLst/>
              <a:cxnLst/>
              <a:rect l="l" t="t" r="r" b="b"/>
              <a:pathLst>
                <a:path w="4604004" h="5107940">
                  <a:moveTo>
                    <a:pt x="0" y="0"/>
                  </a:moveTo>
                  <a:lnTo>
                    <a:pt x="4604004" y="0"/>
                  </a:lnTo>
                  <a:lnTo>
                    <a:pt x="4604004" y="5107940"/>
                  </a:lnTo>
                  <a:lnTo>
                    <a:pt x="0" y="5107940"/>
                  </a:lnTo>
                  <a:lnTo>
                    <a:pt x="0" y="0"/>
                  </a:lnTo>
                  <a:close/>
                </a:path>
              </a:pathLst>
            </a:custGeom>
            <a:blipFill>
              <a:blip r:embed="rId14"/>
              <a:stretch>
                <a:fillRect t="-4762" b="-4763"/>
              </a:stretch>
            </a:blipFill>
          </p:spPr>
          <p:txBody>
            <a:bodyPr/>
            <a:lstStyle/>
            <a:p>
              <a:endParaRPr lang="en-US"/>
            </a:p>
          </p:txBody>
        </p:sp>
      </p:grpSp>
      <p:grpSp>
        <p:nvGrpSpPr>
          <p:cNvPr id="21" name="Group 21"/>
          <p:cNvGrpSpPr>
            <a:grpSpLocks noChangeAspect="1"/>
          </p:cNvGrpSpPr>
          <p:nvPr/>
        </p:nvGrpSpPr>
        <p:grpSpPr>
          <a:xfrm>
            <a:off x="4089711" y="4683932"/>
            <a:ext cx="4073510" cy="5645179"/>
            <a:chOff x="0" y="0"/>
            <a:chExt cx="4566696" cy="6328650"/>
          </a:xfrm>
        </p:grpSpPr>
        <p:sp>
          <p:nvSpPr>
            <p:cNvPr id="22" name="Freeform 22"/>
            <p:cNvSpPr/>
            <p:nvPr/>
          </p:nvSpPr>
          <p:spPr>
            <a:xfrm>
              <a:off x="0" y="0"/>
              <a:ext cx="4566666" cy="6328664"/>
            </a:xfrm>
            <a:custGeom>
              <a:avLst/>
              <a:gdLst/>
              <a:ahLst/>
              <a:cxnLst/>
              <a:rect l="l" t="t" r="r" b="b"/>
              <a:pathLst>
                <a:path w="4566666" h="6328664">
                  <a:moveTo>
                    <a:pt x="0" y="0"/>
                  </a:moveTo>
                  <a:lnTo>
                    <a:pt x="4566666" y="0"/>
                  </a:lnTo>
                  <a:lnTo>
                    <a:pt x="4566666" y="6328664"/>
                  </a:lnTo>
                  <a:lnTo>
                    <a:pt x="0" y="6328664"/>
                  </a:lnTo>
                  <a:lnTo>
                    <a:pt x="0" y="0"/>
                  </a:lnTo>
                  <a:close/>
                </a:path>
              </a:pathLst>
            </a:custGeom>
            <a:blipFill>
              <a:blip r:embed="rId15"/>
              <a:stretch>
                <a:fillRect l="-1968" r="-1968"/>
              </a:stretch>
            </a:blipFill>
          </p:spPr>
          <p:txBody>
            <a:bodyPr/>
            <a:lstStyle/>
            <a:p>
              <a:endParaRPr lang="en-US"/>
            </a:p>
          </p:txBody>
        </p:sp>
      </p:grpSp>
      <p:sp>
        <p:nvSpPr>
          <p:cNvPr id="23" name="TextBox 23"/>
          <p:cNvSpPr txBox="1"/>
          <p:nvPr/>
        </p:nvSpPr>
        <p:spPr>
          <a:xfrm>
            <a:off x="263832" y="6056971"/>
            <a:ext cx="1135661" cy="519708"/>
          </a:xfrm>
          <a:prstGeom prst="rect">
            <a:avLst/>
          </a:prstGeom>
        </p:spPr>
        <p:txBody>
          <a:bodyPr lIns="0" tIns="0" rIns="0" bIns="0" rtlCol="0" anchor="t">
            <a:spAutoFit/>
          </a:bodyPr>
          <a:lstStyle/>
          <a:p>
            <a:pPr algn="l">
              <a:lnSpc>
                <a:spcPts val="3240"/>
              </a:lnSpc>
            </a:pPr>
            <a:r>
              <a:rPr lang="en-US" sz="2700">
                <a:solidFill>
                  <a:srgbClr val="000000"/>
                </a:solidFill>
                <a:latin typeface="Calibri (MS)"/>
                <a:ea typeface="Calibri (MS)"/>
                <a:cs typeface="Calibri (MS)"/>
                <a:sym typeface="Calibri (MS)"/>
              </a:rPr>
              <a:t>Jesse S.</a:t>
            </a:r>
          </a:p>
        </p:txBody>
      </p:sp>
      <p:grpSp>
        <p:nvGrpSpPr>
          <p:cNvPr id="24" name="Group 24"/>
          <p:cNvGrpSpPr>
            <a:grpSpLocks noChangeAspect="1"/>
          </p:cNvGrpSpPr>
          <p:nvPr/>
        </p:nvGrpSpPr>
        <p:grpSpPr>
          <a:xfrm>
            <a:off x="-1138075" y="6429312"/>
            <a:ext cx="5148192" cy="3863489"/>
            <a:chOff x="0" y="0"/>
            <a:chExt cx="6217598" cy="4666030"/>
          </a:xfrm>
        </p:grpSpPr>
        <p:sp>
          <p:nvSpPr>
            <p:cNvPr id="25" name="Freeform 25"/>
            <p:cNvSpPr/>
            <p:nvPr/>
          </p:nvSpPr>
          <p:spPr>
            <a:xfrm>
              <a:off x="0" y="0"/>
              <a:ext cx="6217539" cy="4665980"/>
            </a:xfrm>
            <a:custGeom>
              <a:avLst/>
              <a:gdLst/>
              <a:ahLst/>
              <a:cxnLst/>
              <a:rect l="l" t="t" r="r" b="b"/>
              <a:pathLst>
                <a:path w="6217539" h="4665980">
                  <a:moveTo>
                    <a:pt x="0" y="0"/>
                  </a:moveTo>
                  <a:lnTo>
                    <a:pt x="6217539" y="0"/>
                  </a:lnTo>
                  <a:lnTo>
                    <a:pt x="6217539" y="4665980"/>
                  </a:lnTo>
                  <a:lnTo>
                    <a:pt x="0" y="4665980"/>
                  </a:lnTo>
                  <a:lnTo>
                    <a:pt x="0" y="0"/>
                  </a:lnTo>
                  <a:close/>
                </a:path>
              </a:pathLst>
            </a:custGeom>
            <a:blipFill>
              <a:blip r:embed="rId16"/>
              <a:stretch>
                <a:fillRect b="-1"/>
              </a:stretch>
            </a:blipFill>
          </p:spPr>
          <p:txBody>
            <a:bodyPr/>
            <a:lstStyle/>
            <a:p>
              <a:endParaRPr lang="en-US"/>
            </a:p>
          </p:txBody>
        </p:sp>
      </p:grpSp>
      <p:grpSp>
        <p:nvGrpSpPr>
          <p:cNvPr id="26" name="Group 26"/>
          <p:cNvGrpSpPr>
            <a:grpSpLocks noChangeAspect="1"/>
          </p:cNvGrpSpPr>
          <p:nvPr/>
        </p:nvGrpSpPr>
        <p:grpSpPr>
          <a:xfrm>
            <a:off x="15557415" y="2700147"/>
            <a:ext cx="2475600" cy="791478"/>
            <a:chOff x="0" y="0"/>
            <a:chExt cx="3300800" cy="1055304"/>
          </a:xfrm>
        </p:grpSpPr>
        <p:sp>
          <p:nvSpPr>
            <p:cNvPr id="27" name="Freeform 27"/>
            <p:cNvSpPr/>
            <p:nvPr/>
          </p:nvSpPr>
          <p:spPr>
            <a:xfrm>
              <a:off x="0" y="0"/>
              <a:ext cx="3300857" cy="1055243"/>
            </a:xfrm>
            <a:custGeom>
              <a:avLst/>
              <a:gdLst/>
              <a:ahLst/>
              <a:cxnLst/>
              <a:rect l="l" t="t" r="r" b="b"/>
              <a:pathLst>
                <a:path w="3300857" h="1055243">
                  <a:moveTo>
                    <a:pt x="0" y="0"/>
                  </a:moveTo>
                  <a:lnTo>
                    <a:pt x="3300857" y="0"/>
                  </a:lnTo>
                  <a:lnTo>
                    <a:pt x="3300857" y="1055243"/>
                  </a:lnTo>
                  <a:lnTo>
                    <a:pt x="0" y="1055243"/>
                  </a:lnTo>
                  <a:lnTo>
                    <a:pt x="0" y="0"/>
                  </a:lnTo>
                  <a:close/>
                </a:path>
              </a:pathLst>
            </a:custGeom>
            <a:blipFill>
              <a:blip r:embed="rId17"/>
              <a:stretch>
                <a:fillRect r="1" b="-5"/>
              </a:stretch>
            </a:blipFill>
          </p:spPr>
          <p:txBody>
            <a:bodyPr/>
            <a:lstStyle/>
            <a:p>
              <a:endParaRPr lang="en-US"/>
            </a:p>
          </p:txBody>
        </p:sp>
      </p:grpSp>
      <p:grpSp>
        <p:nvGrpSpPr>
          <p:cNvPr id="28" name="Group 28"/>
          <p:cNvGrpSpPr>
            <a:grpSpLocks noChangeAspect="1"/>
          </p:cNvGrpSpPr>
          <p:nvPr/>
        </p:nvGrpSpPr>
        <p:grpSpPr>
          <a:xfrm>
            <a:off x="16286349" y="1193119"/>
            <a:ext cx="1122678" cy="983279"/>
            <a:chOff x="0" y="0"/>
            <a:chExt cx="1496904" cy="1311038"/>
          </a:xfrm>
        </p:grpSpPr>
        <p:sp>
          <p:nvSpPr>
            <p:cNvPr id="29" name="Freeform 29" descr="A close-up of credit cards  Description automatically generated"/>
            <p:cNvSpPr/>
            <p:nvPr/>
          </p:nvSpPr>
          <p:spPr>
            <a:xfrm>
              <a:off x="0" y="0"/>
              <a:ext cx="1496949" cy="1311021"/>
            </a:xfrm>
            <a:custGeom>
              <a:avLst/>
              <a:gdLst/>
              <a:ahLst/>
              <a:cxnLst/>
              <a:rect l="l" t="t" r="r" b="b"/>
              <a:pathLst>
                <a:path w="1496949" h="1311021">
                  <a:moveTo>
                    <a:pt x="0" y="0"/>
                  </a:moveTo>
                  <a:lnTo>
                    <a:pt x="1496949" y="0"/>
                  </a:lnTo>
                  <a:lnTo>
                    <a:pt x="1496949" y="1311021"/>
                  </a:lnTo>
                  <a:lnTo>
                    <a:pt x="0" y="1311021"/>
                  </a:lnTo>
                  <a:lnTo>
                    <a:pt x="0" y="0"/>
                  </a:lnTo>
                  <a:close/>
                </a:path>
              </a:pathLst>
            </a:custGeom>
            <a:blipFill>
              <a:blip r:embed="rId18"/>
              <a:stretch>
                <a:fillRect r="3" b="-1"/>
              </a:stretch>
            </a:blipFill>
          </p:spPr>
          <p:txBody>
            <a:bodyPr/>
            <a:lstStyle/>
            <a:p>
              <a:endParaRPr lang="en-US"/>
            </a:p>
          </p:txBody>
        </p:sp>
      </p:grpSp>
      <p:grpSp>
        <p:nvGrpSpPr>
          <p:cNvPr id="30" name="Group 30"/>
          <p:cNvGrpSpPr>
            <a:grpSpLocks noChangeAspect="1"/>
          </p:cNvGrpSpPr>
          <p:nvPr/>
        </p:nvGrpSpPr>
        <p:grpSpPr>
          <a:xfrm>
            <a:off x="16066890" y="3934026"/>
            <a:ext cx="1664902" cy="999987"/>
            <a:chOff x="0" y="0"/>
            <a:chExt cx="2219870" cy="1333316"/>
          </a:xfrm>
        </p:grpSpPr>
        <p:sp>
          <p:nvSpPr>
            <p:cNvPr id="31" name="Freeform 31" descr="A hand writing a word"/>
            <p:cNvSpPr/>
            <p:nvPr/>
          </p:nvSpPr>
          <p:spPr>
            <a:xfrm>
              <a:off x="0" y="0"/>
              <a:ext cx="2219833" cy="1333373"/>
            </a:xfrm>
            <a:custGeom>
              <a:avLst/>
              <a:gdLst/>
              <a:ahLst/>
              <a:cxnLst/>
              <a:rect l="l" t="t" r="r" b="b"/>
              <a:pathLst>
                <a:path w="2219833" h="1333373">
                  <a:moveTo>
                    <a:pt x="0" y="0"/>
                  </a:moveTo>
                  <a:lnTo>
                    <a:pt x="2219833" y="0"/>
                  </a:lnTo>
                  <a:lnTo>
                    <a:pt x="2219833" y="1333373"/>
                  </a:lnTo>
                  <a:lnTo>
                    <a:pt x="0" y="1333373"/>
                  </a:lnTo>
                  <a:lnTo>
                    <a:pt x="0" y="0"/>
                  </a:lnTo>
                  <a:close/>
                </a:path>
              </a:pathLst>
            </a:custGeom>
            <a:blipFill>
              <a:blip r:embed="rId19"/>
              <a:stretch>
                <a:fillRect t="-5497" r="-1" b="-5492"/>
              </a:stretch>
            </a:blipFill>
          </p:spPr>
          <p:txBody>
            <a:bodyPr/>
            <a:lstStyle/>
            <a:p>
              <a:endParaRPr lang="en-US"/>
            </a:p>
          </p:txBody>
        </p:sp>
      </p:grpSp>
      <p:sp>
        <p:nvSpPr>
          <p:cNvPr id="32" name="Freeform 32"/>
          <p:cNvSpPr/>
          <p:nvPr/>
        </p:nvSpPr>
        <p:spPr>
          <a:xfrm>
            <a:off x="8424431" y="5499610"/>
            <a:ext cx="4839909" cy="4839909"/>
          </a:xfrm>
          <a:custGeom>
            <a:avLst/>
            <a:gdLst/>
            <a:ahLst/>
            <a:cxnLst/>
            <a:rect l="l" t="t" r="r" b="b"/>
            <a:pathLst>
              <a:path w="4839909" h="4839909">
                <a:moveTo>
                  <a:pt x="0" y="0"/>
                </a:moveTo>
                <a:lnTo>
                  <a:pt x="4839909" y="0"/>
                </a:lnTo>
                <a:lnTo>
                  <a:pt x="4839909" y="4839909"/>
                </a:lnTo>
                <a:lnTo>
                  <a:pt x="0" y="4839909"/>
                </a:lnTo>
                <a:lnTo>
                  <a:pt x="0" y="0"/>
                </a:lnTo>
                <a:close/>
              </a:path>
            </a:pathLst>
          </a:custGeom>
          <a:blipFill>
            <a:blip r:embed="rId20"/>
            <a:stretch>
              <a:fillRect/>
            </a:stretch>
          </a:blipFill>
        </p:spPr>
        <p:txBody>
          <a:bodyPr/>
          <a:lstStyle/>
          <a:p>
            <a:endParaRPr lang="en-US"/>
          </a:p>
        </p:txBody>
      </p:sp>
      <p:sp>
        <p:nvSpPr>
          <p:cNvPr id="33" name="TextBox 33"/>
          <p:cNvSpPr txBox="1"/>
          <p:nvPr/>
        </p:nvSpPr>
        <p:spPr>
          <a:xfrm>
            <a:off x="788652" y="143955"/>
            <a:ext cx="18105120" cy="779711"/>
          </a:xfrm>
          <a:prstGeom prst="rect">
            <a:avLst/>
          </a:prstGeom>
        </p:spPr>
        <p:txBody>
          <a:bodyPr lIns="0" tIns="0" rIns="0" bIns="0" rtlCol="0" anchor="t">
            <a:spAutoFit/>
          </a:bodyPr>
          <a:lstStyle/>
          <a:p>
            <a:pPr algn="ctr">
              <a:lnSpc>
                <a:spcPts val="6528"/>
              </a:lnSpc>
            </a:pPr>
            <a:r>
              <a:rPr lang="en-US" sz="6400" b="1">
                <a:solidFill>
                  <a:srgbClr val="000000"/>
                </a:solidFill>
                <a:latin typeface="Helvetica Bold"/>
                <a:ea typeface="Helvetica Bold"/>
                <a:cs typeface="Helvetica Bold"/>
                <a:sym typeface="Helvetica Bold"/>
              </a:rPr>
              <a:t>The Challenge…… 95%</a:t>
            </a:r>
          </a:p>
        </p:txBody>
      </p:sp>
      <p:sp>
        <p:nvSpPr>
          <p:cNvPr id="34" name="TextBox 34"/>
          <p:cNvSpPr txBox="1"/>
          <p:nvPr/>
        </p:nvSpPr>
        <p:spPr>
          <a:xfrm>
            <a:off x="2720781" y="6076021"/>
            <a:ext cx="1323591"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Andrea S.</a:t>
            </a:r>
          </a:p>
        </p:txBody>
      </p:sp>
      <p:sp>
        <p:nvSpPr>
          <p:cNvPr id="35" name="TextBox 35"/>
          <p:cNvSpPr txBox="1"/>
          <p:nvPr/>
        </p:nvSpPr>
        <p:spPr>
          <a:xfrm>
            <a:off x="13175459" y="5890576"/>
            <a:ext cx="1241069"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James H.</a:t>
            </a:r>
          </a:p>
        </p:txBody>
      </p:sp>
      <p:sp>
        <p:nvSpPr>
          <p:cNvPr id="36" name="TextBox 36"/>
          <p:cNvSpPr txBox="1"/>
          <p:nvPr/>
        </p:nvSpPr>
        <p:spPr>
          <a:xfrm>
            <a:off x="6855021" y="5844743"/>
            <a:ext cx="1410633"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Calisha W.</a:t>
            </a:r>
          </a:p>
        </p:txBody>
      </p:sp>
      <p:sp>
        <p:nvSpPr>
          <p:cNvPr id="37" name="TextBox 37"/>
          <p:cNvSpPr txBox="1"/>
          <p:nvPr/>
        </p:nvSpPr>
        <p:spPr>
          <a:xfrm>
            <a:off x="11558928" y="6027973"/>
            <a:ext cx="988595"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Jean E.</a:t>
            </a:r>
          </a:p>
        </p:txBody>
      </p:sp>
      <p:sp>
        <p:nvSpPr>
          <p:cNvPr id="38" name="TextBox 38"/>
          <p:cNvSpPr txBox="1"/>
          <p:nvPr/>
        </p:nvSpPr>
        <p:spPr>
          <a:xfrm>
            <a:off x="1520190" y="10304145"/>
            <a:ext cx="15247620" cy="283383"/>
          </a:xfrm>
          <a:prstGeom prst="rect">
            <a:avLst/>
          </a:prstGeom>
        </p:spPr>
        <p:txBody>
          <a:bodyPr lIns="0" tIns="0" rIns="0" bIns="0" rtlCol="0" anchor="t">
            <a:spAutoFit/>
          </a:bodyPr>
          <a:lstStyle/>
          <a:p>
            <a:pPr algn="l">
              <a:lnSpc>
                <a:spcPts val="1620"/>
              </a:lnSpc>
            </a:pPr>
            <a:r>
              <a:rPr lang="en-US" sz="1350" u="sng">
                <a:solidFill>
                  <a:srgbClr val="0000FF"/>
                </a:solidFill>
                <a:latin typeface="Calibri (MS)"/>
                <a:ea typeface="Calibri (MS)"/>
                <a:cs typeface="Calibri (MS)"/>
                <a:sym typeface="Calibri (MS)"/>
                <a:hlinkClick r:id="rId21" tooltip="https://www.thebluediamondgallery.com/handwriting/g/goal.html"/>
              </a:rPr>
              <a:t>This Photo</a:t>
            </a:r>
            <a:r>
              <a:rPr lang="en-US" sz="1350">
                <a:solidFill>
                  <a:srgbClr val="000000"/>
                </a:solidFill>
                <a:latin typeface="Calibri (MS)"/>
                <a:ea typeface="Calibri (MS)"/>
                <a:cs typeface="Calibri (MS)"/>
                <a:sym typeface="Calibri (MS)"/>
              </a:rPr>
              <a:t> by Unknown Author is licensed under </a:t>
            </a:r>
            <a:r>
              <a:rPr lang="en-US" sz="1350" u="sng">
                <a:solidFill>
                  <a:srgbClr val="0000FF"/>
                </a:solidFill>
                <a:latin typeface="Calibri (MS)"/>
                <a:ea typeface="Calibri (MS)"/>
                <a:cs typeface="Calibri (MS)"/>
                <a:sym typeface="Calibri (MS)"/>
                <a:hlinkClick r:id="rId22" tooltip="https://creativecommons.org/licenses/by-sa/3.0/"/>
              </a:rPr>
              <a:t>CC BY-SA</a:t>
            </a:r>
          </a:p>
        </p:txBody>
      </p:sp>
      <p:sp>
        <p:nvSpPr>
          <p:cNvPr id="39" name="TextBox 39"/>
          <p:cNvSpPr txBox="1"/>
          <p:nvPr/>
        </p:nvSpPr>
        <p:spPr>
          <a:xfrm>
            <a:off x="4453795" y="5920701"/>
            <a:ext cx="1241069" cy="400050"/>
          </a:xfrm>
          <a:prstGeom prst="rect">
            <a:avLst/>
          </a:prstGeom>
        </p:spPr>
        <p:txBody>
          <a:bodyPr lIns="0" tIns="0" rIns="0" bIns="0" rtlCol="0" anchor="t">
            <a:spAutoFit/>
          </a:bodyPr>
          <a:lstStyle/>
          <a:p>
            <a:pPr algn="l">
              <a:lnSpc>
                <a:spcPts val="2879"/>
              </a:lnSpc>
            </a:pPr>
            <a:r>
              <a:rPr lang="en-US" sz="2400" dirty="0">
                <a:solidFill>
                  <a:srgbClr val="000000"/>
                </a:solidFill>
                <a:latin typeface="Calibri (MS)"/>
                <a:ea typeface="Calibri (MS)"/>
                <a:cs typeface="Calibri (MS)"/>
                <a:sym typeface="Calibri (MS)"/>
              </a:rPr>
              <a:t>Noah F.</a:t>
            </a:r>
          </a:p>
        </p:txBody>
      </p:sp>
      <p:sp>
        <p:nvSpPr>
          <p:cNvPr id="40" name="TextBox 40"/>
          <p:cNvSpPr txBox="1"/>
          <p:nvPr/>
        </p:nvSpPr>
        <p:spPr>
          <a:xfrm>
            <a:off x="17111258" y="5169587"/>
            <a:ext cx="1241069" cy="400050"/>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Anissa 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8AAD9-6A5C-84DE-6D18-2B6F0E8860FB}"/>
              </a:ext>
            </a:extLst>
          </p:cNvPr>
          <p:cNvSpPr/>
          <p:nvPr/>
        </p:nvSpPr>
        <p:spPr>
          <a:xfrm>
            <a:off x="0" y="1"/>
            <a:ext cx="18288000" cy="10399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7200" b="1" i="1" u="none" strike="noStrike" kern="1200" cap="none" spc="0" normalizeH="0" baseline="0" noProof="0">
                <a:ln>
                  <a:noFill/>
                </a:ln>
                <a:solidFill>
                  <a:srgbClr val="FFFFFF"/>
                </a:solidFill>
                <a:effectLst/>
                <a:uLnTx/>
                <a:uFillTx/>
                <a:latin typeface="Helvetica Bold Italics"/>
                <a:ea typeface="Helvetica Bold Italics"/>
                <a:cs typeface="Helvetica Bold Italics"/>
                <a:sym typeface="Helvetica Bold Italics"/>
              </a:rPr>
              <a:t>PASSION &amp; ACCESS!!</a:t>
            </a:r>
            <a:endParaRPr kumimoji="0" lang="en-US" sz="7200" b="1" i="1" u="none" strike="noStrike" kern="1200" cap="none" spc="0" normalizeH="0" baseline="0" noProof="0" dirty="0">
              <a:ln>
                <a:noFill/>
              </a:ln>
              <a:solidFill>
                <a:srgbClr val="FFFFFF"/>
              </a:solidFill>
              <a:effectLst/>
              <a:uLnTx/>
              <a:uFillTx/>
              <a:latin typeface="Helvetica Bold Italics"/>
              <a:ea typeface="Helvetica Bold Italics"/>
              <a:cs typeface="Helvetica Bold Italics"/>
              <a:sym typeface="Helvetica Bold Italics"/>
            </a:endParaRPr>
          </a:p>
        </p:txBody>
      </p:sp>
      <p:sp>
        <p:nvSpPr>
          <p:cNvPr id="3" name="Slide Number Placeholder 1">
            <a:extLst>
              <a:ext uri="{FF2B5EF4-FFF2-40B4-BE49-F238E27FC236}">
                <a16:creationId xmlns:a16="http://schemas.microsoft.com/office/drawing/2014/main" id="{35C0666F-BAF3-4EA3-81E6-4FD93EDD53EC}"/>
              </a:ext>
            </a:extLst>
          </p:cNvPr>
          <p:cNvSpPr>
            <a:spLocks noGrp="1"/>
          </p:cNvSpPr>
          <p:nvPr>
            <p:ph type="sldNum" sz="quarter" idx="12"/>
          </p:nvPr>
        </p:nvSpPr>
        <p:spPr/>
        <p:txBody>
          <a:bodyPr/>
          <a:lstStyle/>
          <a:p>
            <a:fld id="{0FA17902-E6C7-4548-816F-3C750E8578FA}" type="slidenum">
              <a:rPr lang="en-US" smtClean="0"/>
              <a:t>5</a:t>
            </a:fld>
            <a:endParaRPr lang="en-US" dirty="0"/>
          </a:p>
        </p:txBody>
      </p:sp>
      <p:sp>
        <p:nvSpPr>
          <p:cNvPr id="8" name="TextBox 22">
            <a:extLst>
              <a:ext uri="{FF2B5EF4-FFF2-40B4-BE49-F238E27FC236}">
                <a16:creationId xmlns:a16="http://schemas.microsoft.com/office/drawing/2014/main" id="{B950991B-1366-2E45-B187-14F28C644366}"/>
              </a:ext>
            </a:extLst>
          </p:cNvPr>
          <p:cNvSpPr txBox="1">
            <a:spLocks noChangeArrowheads="1"/>
          </p:cNvSpPr>
          <p:nvPr/>
        </p:nvSpPr>
        <p:spPr bwMode="auto">
          <a:xfrm>
            <a:off x="838200" y="9799951"/>
            <a:ext cx="17030700" cy="61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nSpc>
                <a:spcPct val="90000"/>
              </a:lnSpc>
            </a:pPr>
            <a:r>
              <a:rPr lang="en-US" sz="1900" dirty="0">
                <a:solidFill>
                  <a:schemeClr val="tx1">
                    <a:lumMod val="50000"/>
                    <a:lumOff val="50000"/>
                  </a:schemeClr>
                </a:solidFill>
                <a:latin typeface="Arial Narrow" panose="020B0604020202020204" pitchFamily="34" charset="0"/>
                <a:cs typeface="Arial Narrow" panose="020B0604020202020204" pitchFamily="34" charset="0"/>
              </a:rPr>
              <a:t>Not all products and services are available in all states, territories, or the District of Columbia. A representative’s ability to offer products from the companies listed is subject to state and federal licensing and certification requirements. Please refer to the Important Endnotes for additional details about the contractual arrangements and company affiliations detailed above.</a:t>
            </a:r>
          </a:p>
        </p:txBody>
      </p:sp>
      <p:pic>
        <p:nvPicPr>
          <p:cNvPr id="13" name="Picture 12">
            <a:extLst>
              <a:ext uri="{FF2B5EF4-FFF2-40B4-BE49-F238E27FC236}">
                <a16:creationId xmlns:a16="http://schemas.microsoft.com/office/drawing/2014/main" id="{3BB6594C-0C94-4F8F-D558-67B12816437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712342"/>
            <a:ext cx="18211800" cy="8974680"/>
          </a:xfrm>
          <a:prstGeom prst="rect">
            <a:avLst/>
          </a:prstGeom>
        </p:spPr>
      </p:pic>
      <p:sp>
        <p:nvSpPr>
          <p:cNvPr id="4" name="Oval 3">
            <a:extLst>
              <a:ext uri="{FF2B5EF4-FFF2-40B4-BE49-F238E27FC236}">
                <a16:creationId xmlns:a16="http://schemas.microsoft.com/office/drawing/2014/main" id="{EF59EBB0-D749-E815-FDF1-F7B1A049E42F}"/>
              </a:ext>
            </a:extLst>
          </p:cNvPr>
          <p:cNvSpPr/>
          <p:nvPr/>
        </p:nvSpPr>
        <p:spPr>
          <a:xfrm>
            <a:off x="5867400" y="4318686"/>
            <a:ext cx="6324600" cy="1981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latin typeface="Helvetica" panose="020B0604020202020204" pitchFamily="34" charset="0"/>
              <a:cs typeface="Helvetica" panose="020B0604020202020204" pitchFamily="34" charset="0"/>
            </a:endParaRPr>
          </a:p>
          <a:p>
            <a:pPr algn="ctr"/>
            <a:r>
              <a:rPr lang="en-US" b="1" dirty="0">
                <a:solidFill>
                  <a:schemeClr val="bg1"/>
                </a:solidFill>
                <a:latin typeface="Helvetica" panose="020B0604020202020204" pitchFamily="34" charset="0"/>
                <a:cs typeface="Helvetica" panose="020B0604020202020204" pitchFamily="34" charset="0"/>
              </a:rPr>
              <a:t>Franchise Companies</a:t>
            </a:r>
          </a:p>
          <a:p>
            <a:pPr algn="ctr"/>
            <a:r>
              <a:rPr lang="en-US" b="1" dirty="0">
                <a:solidFill>
                  <a:schemeClr val="bg1"/>
                </a:solidFill>
                <a:latin typeface="Helvetica" panose="020B0604020202020204" pitchFamily="34" charset="0"/>
                <a:cs typeface="Helvetica" panose="020B0604020202020204" pitchFamily="34" charset="0"/>
              </a:rPr>
              <a:t>McDonalds &amp; Chic-Fil-a</a:t>
            </a:r>
          </a:p>
        </p:txBody>
      </p:sp>
      <p:sp>
        <p:nvSpPr>
          <p:cNvPr id="7" name="TextBox 6">
            <a:extLst>
              <a:ext uri="{FF2B5EF4-FFF2-40B4-BE49-F238E27FC236}">
                <a16:creationId xmlns:a16="http://schemas.microsoft.com/office/drawing/2014/main" id="{82818C5D-266F-317B-FECF-FF0AAD8D84D2}"/>
              </a:ext>
            </a:extLst>
          </p:cNvPr>
          <p:cNvSpPr txBox="1"/>
          <p:nvPr/>
        </p:nvSpPr>
        <p:spPr>
          <a:xfrm>
            <a:off x="6934200" y="4528063"/>
            <a:ext cx="4191000" cy="646331"/>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Distribution Companies</a:t>
            </a:r>
          </a:p>
          <a:p>
            <a:pPr algn="ctr"/>
            <a:r>
              <a:rPr lang="en-US" b="1" dirty="0">
                <a:solidFill>
                  <a:schemeClr val="bg1"/>
                </a:solidFill>
                <a:latin typeface="Helvetica" panose="020B0604020202020204" pitchFamily="34" charset="0"/>
                <a:cs typeface="Helvetica" panose="020B0604020202020204" pitchFamily="34" charset="0"/>
              </a:rPr>
              <a:t>Walmart &amp; Amazon</a:t>
            </a:r>
            <a:r>
              <a:rPr lang="en-US" b="1" dirty="0">
                <a:solidFill>
                  <a:schemeClr val="bg1"/>
                </a:solidFill>
              </a:rPr>
              <a:t> </a:t>
            </a:r>
          </a:p>
        </p:txBody>
      </p:sp>
      <p:sp>
        <p:nvSpPr>
          <p:cNvPr id="9" name="TextBox 8">
            <a:extLst>
              <a:ext uri="{FF2B5EF4-FFF2-40B4-BE49-F238E27FC236}">
                <a16:creationId xmlns:a16="http://schemas.microsoft.com/office/drawing/2014/main" id="{9A3B55C4-6376-6C67-A4E9-D79498C58A97}"/>
              </a:ext>
            </a:extLst>
          </p:cNvPr>
          <p:cNvSpPr txBox="1"/>
          <p:nvPr/>
        </p:nvSpPr>
        <p:spPr>
          <a:xfrm>
            <a:off x="4354076" y="-190500"/>
            <a:ext cx="9263883" cy="1200329"/>
          </a:xfrm>
          <a:prstGeom prst="rect">
            <a:avLst/>
          </a:prstGeom>
          <a:noFill/>
        </p:spPr>
        <p:txBody>
          <a:bodyPr wrap="none" rtlCol="0">
            <a:spAutoFit/>
          </a:bodyPr>
          <a:lstStyle/>
          <a:p>
            <a:r>
              <a:rPr lang="en-US" sz="7200" b="1" dirty="0">
                <a:latin typeface="Helvetica" panose="020B0604020202020204" pitchFamily="34" charset="0"/>
                <a:cs typeface="Helvetica" panose="020B0604020202020204" pitchFamily="34" charset="0"/>
              </a:rPr>
              <a:t>PASSION &amp; ACCESS</a:t>
            </a:r>
          </a:p>
        </p:txBody>
      </p:sp>
    </p:spTree>
    <p:extLst>
      <p:ext uri="{BB962C8B-B14F-4D97-AF65-F5344CB8AC3E}">
        <p14:creationId xmlns:p14="http://schemas.microsoft.com/office/powerpoint/2010/main" val="25448575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69949" y="2162627"/>
            <a:ext cx="9978518" cy="6847473"/>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12813141" y="4385586"/>
            <a:ext cx="5270652" cy="5901413"/>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914445"/>
            <a:endParaRPr lang="en-US"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73952" y="2769761"/>
            <a:ext cx="5204022" cy="1569660"/>
          </a:xfrm>
          <a:prstGeom prst="rect">
            <a:avLst/>
          </a:prstGeom>
          <a:noFill/>
        </p:spPr>
        <p:txBody>
          <a:bodyPr wrap="square" rtlCol="0">
            <a:spAutoFit/>
          </a:bodyPr>
          <a:lstStyle/>
          <a:p>
            <a:pPr algn="ctr" defTabSz="1371600"/>
            <a:r>
              <a:rPr lang="en-US" sz="4800" b="1" dirty="0">
                <a:solidFill>
                  <a:srgbClr val="0070C0"/>
                </a:solidFill>
                <a:latin typeface="Helvetica" panose="020B0604020202020204" pitchFamily="34" charset="0"/>
                <a:cs typeface="Helvetica" panose="020B0604020202020204" pitchFamily="34" charset="0"/>
              </a:rPr>
              <a:t>We educate on 5 simple concepts</a:t>
            </a:r>
          </a:p>
        </p:txBody>
      </p:sp>
      <p:sp>
        <p:nvSpPr>
          <p:cNvPr id="7" name="TextBox 6">
            <a:extLst>
              <a:ext uri="{FF2B5EF4-FFF2-40B4-BE49-F238E27FC236}">
                <a16:creationId xmlns:a16="http://schemas.microsoft.com/office/drawing/2014/main" id="{4F9BB532-F873-EEEB-D4CC-1EC8BCB9E529}"/>
              </a:ext>
            </a:extLst>
          </p:cNvPr>
          <p:cNvSpPr txBox="1"/>
          <p:nvPr/>
        </p:nvSpPr>
        <p:spPr>
          <a:xfrm>
            <a:off x="173953" y="4959296"/>
            <a:ext cx="6270446" cy="2585323"/>
          </a:xfrm>
          <a:prstGeom prst="rect">
            <a:avLst/>
          </a:prstGeom>
          <a:noFill/>
        </p:spPr>
        <p:txBody>
          <a:bodyPr wrap="square">
            <a:spAutoFit/>
          </a:bodyPr>
          <a:lstStyle/>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Know your F.I.N &amp; P.I.N</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Decreasing Responsibility</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The Rule of 72</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Funny Banking </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Multiple Streams of Income </a:t>
            </a:r>
          </a:p>
          <a:p>
            <a:pPr marL="514350" indent="-514350" defTabSz="1371600">
              <a:buFont typeface="+mj-lt"/>
              <a:buAutoNum type="arabicPeriod"/>
            </a:pPr>
            <a:endParaRPr lang="en-US" sz="27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5111810" y="0"/>
            <a:ext cx="1603710" cy="2107116"/>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44081" y="1"/>
            <a:ext cx="2090376" cy="2030864"/>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160763" y="7658100"/>
            <a:ext cx="2148413" cy="689204"/>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2281805" y="0"/>
            <a:ext cx="2644557" cy="2107116"/>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10913167" y="-22315"/>
            <a:ext cx="2681711" cy="2031305"/>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13705071" y="-22314"/>
            <a:ext cx="2539131" cy="2031305"/>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6263550" y="1"/>
            <a:ext cx="2020367" cy="2012414"/>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6875918" y="0"/>
            <a:ext cx="1958498" cy="2146464"/>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8944610" y="0"/>
            <a:ext cx="1922400" cy="2106903"/>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51468" y="8993875"/>
            <a:ext cx="11103795" cy="1338828"/>
          </a:xfrm>
          <a:prstGeom prst="rect">
            <a:avLst/>
          </a:prstGeom>
          <a:noFill/>
        </p:spPr>
        <p:txBody>
          <a:bodyPr wrap="square">
            <a:spAutoFit/>
          </a:bodyPr>
          <a:lstStyle/>
          <a:p>
            <a:pPr defTabSz="1371600"/>
            <a:r>
              <a:rPr lang="en-US" sz="900" dirty="0">
                <a:solidFill>
                  <a:prstClr val="black"/>
                </a:solidFill>
                <a:latin typeface="Calibri"/>
              </a:rPr>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5563" y="3740975"/>
            <a:ext cx="8239348" cy="2578149"/>
          </a:xfrm>
          <a:prstGeom prst="rect">
            <a:avLst/>
          </a:prstGeom>
        </p:spPr>
        <p:txBody>
          <a:bodyPr lIns="0" tIns="0" rIns="0" bIns="0" rtlCol="0" anchor="t">
            <a:spAutoFit/>
          </a:bodyPr>
          <a:lstStyle/>
          <a:p>
            <a:pPr algn="l">
              <a:lnSpc>
                <a:spcPts val="4320"/>
              </a:lnSpc>
            </a:pPr>
            <a:r>
              <a:rPr lang="en-US" sz="3600" b="1">
                <a:solidFill>
                  <a:srgbClr val="262626"/>
                </a:solidFill>
                <a:latin typeface="Helvetica Bold"/>
                <a:ea typeface="Helvetica Bold"/>
                <a:cs typeface="Helvetica Bold"/>
                <a:sym typeface="Helvetica Bold"/>
              </a:rPr>
              <a:t>HOW MUCH MONEY DO YOU NEED TO MAINTAIN YOUR LIFESTYLE SO YOU DON’T HAVE TO WORK?</a:t>
            </a:r>
          </a:p>
        </p:txBody>
      </p:sp>
      <p:grpSp>
        <p:nvGrpSpPr>
          <p:cNvPr id="3" name="Group 3"/>
          <p:cNvGrpSpPr/>
          <p:nvPr/>
        </p:nvGrpSpPr>
        <p:grpSpPr>
          <a:xfrm>
            <a:off x="342580" y="1644429"/>
            <a:ext cx="3640554" cy="1181021"/>
            <a:chOff x="0" y="0"/>
            <a:chExt cx="4854072" cy="1574694"/>
          </a:xfrm>
        </p:grpSpPr>
        <p:sp>
          <p:nvSpPr>
            <p:cNvPr id="4" name="Freeform 4"/>
            <p:cNvSpPr/>
            <p:nvPr/>
          </p:nvSpPr>
          <p:spPr>
            <a:xfrm>
              <a:off x="12700" y="12700"/>
              <a:ext cx="4828667" cy="1549273"/>
            </a:xfrm>
            <a:custGeom>
              <a:avLst/>
              <a:gdLst/>
              <a:ahLst/>
              <a:cxnLst/>
              <a:rect l="l" t="t" r="r" b="b"/>
              <a:pathLst>
                <a:path w="4828667" h="1549273">
                  <a:moveTo>
                    <a:pt x="0" y="154940"/>
                  </a:moveTo>
                  <a:cubicBezTo>
                    <a:pt x="0" y="69342"/>
                    <a:pt x="70104" y="0"/>
                    <a:pt x="156591" y="0"/>
                  </a:cubicBezTo>
                  <a:lnTo>
                    <a:pt x="4672076" y="0"/>
                  </a:lnTo>
                  <a:cubicBezTo>
                    <a:pt x="4758563" y="0"/>
                    <a:pt x="4828667" y="69342"/>
                    <a:pt x="4828667" y="154940"/>
                  </a:cubicBezTo>
                  <a:lnTo>
                    <a:pt x="4828667" y="1394333"/>
                  </a:lnTo>
                  <a:cubicBezTo>
                    <a:pt x="4828667" y="1479931"/>
                    <a:pt x="4758563" y="1549273"/>
                    <a:pt x="4672076" y="1549273"/>
                  </a:cubicBezTo>
                  <a:lnTo>
                    <a:pt x="156591" y="1549273"/>
                  </a:lnTo>
                  <a:cubicBezTo>
                    <a:pt x="70104" y="1549273"/>
                    <a:pt x="0" y="1479931"/>
                    <a:pt x="0" y="1394333"/>
                  </a:cubicBezTo>
                  <a:close/>
                </a:path>
              </a:pathLst>
            </a:custGeom>
            <a:solidFill>
              <a:srgbClr val="4472C4"/>
            </a:solidFill>
            <a:ln w="12700">
              <a:solidFill>
                <a:srgbClr val="000000"/>
              </a:solidFill>
            </a:ln>
          </p:spPr>
          <p:txBody>
            <a:bodyPr/>
            <a:lstStyle/>
            <a:p>
              <a:endParaRPr lang="en-US"/>
            </a:p>
          </p:txBody>
        </p:sp>
        <p:sp>
          <p:nvSpPr>
            <p:cNvPr id="5" name="Freeform 5"/>
            <p:cNvSpPr/>
            <p:nvPr/>
          </p:nvSpPr>
          <p:spPr>
            <a:xfrm>
              <a:off x="0" y="0"/>
              <a:ext cx="4854067" cy="1574673"/>
            </a:xfrm>
            <a:custGeom>
              <a:avLst/>
              <a:gdLst/>
              <a:ahLst/>
              <a:cxnLst/>
              <a:rect l="l" t="t" r="r" b="b"/>
              <a:pathLst>
                <a:path w="4854067" h="1574673">
                  <a:moveTo>
                    <a:pt x="0" y="167640"/>
                  </a:moveTo>
                  <a:cubicBezTo>
                    <a:pt x="0" y="74930"/>
                    <a:pt x="75946" y="0"/>
                    <a:pt x="169291" y="0"/>
                  </a:cubicBezTo>
                  <a:lnTo>
                    <a:pt x="4684776" y="0"/>
                  </a:lnTo>
                  <a:lnTo>
                    <a:pt x="4684776" y="12700"/>
                  </a:lnTo>
                  <a:lnTo>
                    <a:pt x="4684776" y="0"/>
                  </a:lnTo>
                  <a:cubicBezTo>
                    <a:pt x="4778121" y="0"/>
                    <a:pt x="4854067" y="74930"/>
                    <a:pt x="4854067" y="167640"/>
                  </a:cubicBezTo>
                  <a:lnTo>
                    <a:pt x="4841367" y="167640"/>
                  </a:lnTo>
                  <a:lnTo>
                    <a:pt x="4854067" y="167640"/>
                  </a:lnTo>
                  <a:lnTo>
                    <a:pt x="4854067" y="1407033"/>
                  </a:lnTo>
                  <a:lnTo>
                    <a:pt x="4841367" y="1407033"/>
                  </a:lnTo>
                  <a:lnTo>
                    <a:pt x="4854067" y="1407033"/>
                  </a:lnTo>
                  <a:cubicBezTo>
                    <a:pt x="4854067" y="1499743"/>
                    <a:pt x="4778121" y="1574673"/>
                    <a:pt x="4684776" y="1574673"/>
                  </a:cubicBezTo>
                  <a:lnTo>
                    <a:pt x="4684776" y="1561973"/>
                  </a:lnTo>
                  <a:lnTo>
                    <a:pt x="4684776" y="1574673"/>
                  </a:lnTo>
                  <a:lnTo>
                    <a:pt x="169291" y="1574673"/>
                  </a:lnTo>
                  <a:lnTo>
                    <a:pt x="169291" y="1561973"/>
                  </a:lnTo>
                  <a:lnTo>
                    <a:pt x="169291" y="1574673"/>
                  </a:lnTo>
                  <a:cubicBezTo>
                    <a:pt x="75946" y="1574673"/>
                    <a:pt x="0" y="1499743"/>
                    <a:pt x="0" y="1407033"/>
                  </a:cubicBezTo>
                  <a:lnTo>
                    <a:pt x="0" y="167640"/>
                  </a:lnTo>
                  <a:lnTo>
                    <a:pt x="12700" y="167640"/>
                  </a:lnTo>
                  <a:lnTo>
                    <a:pt x="0" y="167640"/>
                  </a:lnTo>
                  <a:moveTo>
                    <a:pt x="25400" y="167640"/>
                  </a:moveTo>
                  <a:lnTo>
                    <a:pt x="25400" y="1407033"/>
                  </a:lnTo>
                  <a:lnTo>
                    <a:pt x="12700" y="1407033"/>
                  </a:lnTo>
                  <a:lnTo>
                    <a:pt x="25400" y="1407033"/>
                  </a:lnTo>
                  <a:cubicBezTo>
                    <a:pt x="25400" y="1485392"/>
                    <a:pt x="89662" y="1549273"/>
                    <a:pt x="169291" y="1549273"/>
                  </a:cubicBezTo>
                  <a:lnTo>
                    <a:pt x="4684776" y="1549273"/>
                  </a:lnTo>
                  <a:cubicBezTo>
                    <a:pt x="4764405" y="1549273"/>
                    <a:pt x="4828667" y="1485519"/>
                    <a:pt x="4828667" y="1407033"/>
                  </a:cubicBezTo>
                  <a:lnTo>
                    <a:pt x="4828667" y="167640"/>
                  </a:lnTo>
                  <a:cubicBezTo>
                    <a:pt x="4828667" y="89281"/>
                    <a:pt x="4764405" y="25400"/>
                    <a:pt x="4684776" y="25400"/>
                  </a:cubicBezTo>
                  <a:lnTo>
                    <a:pt x="169291" y="25400"/>
                  </a:lnTo>
                  <a:lnTo>
                    <a:pt x="169291" y="12700"/>
                  </a:lnTo>
                  <a:lnTo>
                    <a:pt x="169291" y="25400"/>
                  </a:lnTo>
                  <a:cubicBezTo>
                    <a:pt x="89662" y="25400"/>
                    <a:pt x="25400" y="89154"/>
                    <a:pt x="25400" y="167640"/>
                  </a:cubicBezTo>
                  <a:close/>
                </a:path>
              </a:pathLst>
            </a:custGeom>
            <a:solidFill>
              <a:srgbClr val="FFFFFF"/>
            </a:solidFill>
            <a:ln w="12700">
              <a:solidFill>
                <a:srgbClr val="000000"/>
              </a:solidFill>
            </a:ln>
          </p:spPr>
          <p:txBody>
            <a:bodyPr/>
            <a:lstStyle/>
            <a:p>
              <a:endParaRPr lang="en-US"/>
            </a:p>
          </p:txBody>
        </p:sp>
      </p:grpSp>
      <p:grpSp>
        <p:nvGrpSpPr>
          <p:cNvPr id="6" name="Group 6"/>
          <p:cNvGrpSpPr/>
          <p:nvPr/>
        </p:nvGrpSpPr>
        <p:grpSpPr>
          <a:xfrm>
            <a:off x="615336" y="1903549"/>
            <a:ext cx="3640554" cy="1181020"/>
            <a:chOff x="0" y="0"/>
            <a:chExt cx="4854072" cy="1574694"/>
          </a:xfrm>
        </p:grpSpPr>
        <p:sp>
          <p:nvSpPr>
            <p:cNvPr id="7" name="Freeform 7"/>
            <p:cNvSpPr/>
            <p:nvPr/>
          </p:nvSpPr>
          <p:spPr>
            <a:xfrm>
              <a:off x="12700" y="12700"/>
              <a:ext cx="4828667" cy="1549273"/>
            </a:xfrm>
            <a:custGeom>
              <a:avLst/>
              <a:gdLst/>
              <a:ahLst/>
              <a:cxnLst/>
              <a:rect l="l" t="t" r="r" b="b"/>
              <a:pathLst>
                <a:path w="4828667" h="1549273">
                  <a:moveTo>
                    <a:pt x="0" y="154940"/>
                  </a:moveTo>
                  <a:cubicBezTo>
                    <a:pt x="0" y="69342"/>
                    <a:pt x="70104" y="0"/>
                    <a:pt x="156591" y="0"/>
                  </a:cubicBezTo>
                  <a:lnTo>
                    <a:pt x="4672076" y="0"/>
                  </a:lnTo>
                  <a:cubicBezTo>
                    <a:pt x="4758563" y="0"/>
                    <a:pt x="4828667" y="69342"/>
                    <a:pt x="4828667" y="154940"/>
                  </a:cubicBezTo>
                  <a:lnTo>
                    <a:pt x="4828667" y="1394333"/>
                  </a:lnTo>
                  <a:cubicBezTo>
                    <a:pt x="4828667" y="1479931"/>
                    <a:pt x="4758563" y="1549273"/>
                    <a:pt x="4672076" y="1549273"/>
                  </a:cubicBezTo>
                  <a:lnTo>
                    <a:pt x="156591" y="1549273"/>
                  </a:lnTo>
                  <a:cubicBezTo>
                    <a:pt x="70104" y="1549273"/>
                    <a:pt x="0" y="1479931"/>
                    <a:pt x="0" y="1394333"/>
                  </a:cubicBezTo>
                  <a:close/>
                </a:path>
              </a:pathLst>
            </a:custGeom>
            <a:solidFill>
              <a:srgbClr val="FFFFFF">
                <a:alpha val="80784"/>
              </a:srgbClr>
            </a:solidFill>
            <a:ln w="12700">
              <a:solidFill>
                <a:srgbClr val="000000"/>
              </a:solidFill>
            </a:ln>
          </p:spPr>
          <p:txBody>
            <a:bodyPr/>
            <a:lstStyle/>
            <a:p>
              <a:endParaRPr lang="en-US"/>
            </a:p>
          </p:txBody>
        </p:sp>
        <p:sp>
          <p:nvSpPr>
            <p:cNvPr id="8" name="Freeform 8"/>
            <p:cNvSpPr/>
            <p:nvPr/>
          </p:nvSpPr>
          <p:spPr>
            <a:xfrm>
              <a:off x="0" y="0"/>
              <a:ext cx="4854067" cy="1574673"/>
            </a:xfrm>
            <a:custGeom>
              <a:avLst/>
              <a:gdLst/>
              <a:ahLst/>
              <a:cxnLst/>
              <a:rect l="l" t="t" r="r" b="b"/>
              <a:pathLst>
                <a:path w="4854067" h="1574673">
                  <a:moveTo>
                    <a:pt x="0" y="167640"/>
                  </a:moveTo>
                  <a:cubicBezTo>
                    <a:pt x="0" y="74930"/>
                    <a:pt x="75946" y="0"/>
                    <a:pt x="169291" y="0"/>
                  </a:cubicBezTo>
                  <a:lnTo>
                    <a:pt x="4684776" y="0"/>
                  </a:lnTo>
                  <a:lnTo>
                    <a:pt x="4684776" y="12700"/>
                  </a:lnTo>
                  <a:lnTo>
                    <a:pt x="4684776" y="0"/>
                  </a:lnTo>
                  <a:cubicBezTo>
                    <a:pt x="4778121" y="0"/>
                    <a:pt x="4854067" y="74930"/>
                    <a:pt x="4854067" y="167640"/>
                  </a:cubicBezTo>
                  <a:lnTo>
                    <a:pt x="4841367" y="167640"/>
                  </a:lnTo>
                  <a:lnTo>
                    <a:pt x="4854067" y="167640"/>
                  </a:lnTo>
                  <a:lnTo>
                    <a:pt x="4854067" y="1407033"/>
                  </a:lnTo>
                  <a:lnTo>
                    <a:pt x="4841367" y="1407033"/>
                  </a:lnTo>
                  <a:lnTo>
                    <a:pt x="4854067" y="1407033"/>
                  </a:lnTo>
                  <a:cubicBezTo>
                    <a:pt x="4854067" y="1499743"/>
                    <a:pt x="4778121" y="1574673"/>
                    <a:pt x="4684776" y="1574673"/>
                  </a:cubicBezTo>
                  <a:lnTo>
                    <a:pt x="4684776" y="1561973"/>
                  </a:lnTo>
                  <a:lnTo>
                    <a:pt x="4684776" y="1574673"/>
                  </a:lnTo>
                  <a:lnTo>
                    <a:pt x="169291" y="1574673"/>
                  </a:lnTo>
                  <a:lnTo>
                    <a:pt x="169291" y="1561973"/>
                  </a:lnTo>
                  <a:lnTo>
                    <a:pt x="169291" y="1574673"/>
                  </a:lnTo>
                  <a:cubicBezTo>
                    <a:pt x="75946" y="1574673"/>
                    <a:pt x="0" y="1499743"/>
                    <a:pt x="0" y="1407033"/>
                  </a:cubicBezTo>
                  <a:lnTo>
                    <a:pt x="0" y="167640"/>
                  </a:lnTo>
                  <a:lnTo>
                    <a:pt x="12700" y="167640"/>
                  </a:lnTo>
                  <a:lnTo>
                    <a:pt x="0" y="167640"/>
                  </a:lnTo>
                  <a:moveTo>
                    <a:pt x="25400" y="167640"/>
                  </a:moveTo>
                  <a:lnTo>
                    <a:pt x="25400" y="1407033"/>
                  </a:lnTo>
                  <a:lnTo>
                    <a:pt x="12700" y="1407033"/>
                  </a:lnTo>
                  <a:lnTo>
                    <a:pt x="25400" y="1407033"/>
                  </a:lnTo>
                  <a:cubicBezTo>
                    <a:pt x="25400" y="1485392"/>
                    <a:pt x="89662" y="1549273"/>
                    <a:pt x="169291" y="1549273"/>
                  </a:cubicBezTo>
                  <a:lnTo>
                    <a:pt x="4684776" y="1549273"/>
                  </a:lnTo>
                  <a:cubicBezTo>
                    <a:pt x="4764405" y="1549273"/>
                    <a:pt x="4828667" y="1485519"/>
                    <a:pt x="4828667" y="1407033"/>
                  </a:cubicBezTo>
                  <a:lnTo>
                    <a:pt x="4828667" y="167640"/>
                  </a:lnTo>
                  <a:cubicBezTo>
                    <a:pt x="4828667" y="89281"/>
                    <a:pt x="4764405" y="25400"/>
                    <a:pt x="4684776" y="25400"/>
                  </a:cubicBezTo>
                  <a:lnTo>
                    <a:pt x="169291" y="25400"/>
                  </a:lnTo>
                  <a:lnTo>
                    <a:pt x="169291" y="12700"/>
                  </a:lnTo>
                  <a:lnTo>
                    <a:pt x="169291" y="25400"/>
                  </a:lnTo>
                  <a:cubicBezTo>
                    <a:pt x="89662" y="25400"/>
                    <a:pt x="25400" y="89154"/>
                    <a:pt x="25400" y="167640"/>
                  </a:cubicBezTo>
                  <a:close/>
                </a:path>
              </a:pathLst>
            </a:custGeom>
            <a:solidFill>
              <a:srgbClr val="4472C4"/>
            </a:solidFill>
            <a:ln w="12700">
              <a:solidFill>
                <a:srgbClr val="000000"/>
              </a:solidFill>
            </a:ln>
          </p:spPr>
          <p:txBody>
            <a:bodyPr/>
            <a:lstStyle/>
            <a:p>
              <a:endParaRPr lang="en-US"/>
            </a:p>
          </p:txBody>
        </p:sp>
      </p:grpSp>
      <p:grpSp>
        <p:nvGrpSpPr>
          <p:cNvPr id="9" name="Group 9"/>
          <p:cNvGrpSpPr/>
          <p:nvPr/>
        </p:nvGrpSpPr>
        <p:grpSpPr>
          <a:xfrm>
            <a:off x="649370" y="1937583"/>
            <a:ext cx="3572487" cy="1112954"/>
            <a:chOff x="0" y="0"/>
            <a:chExt cx="4763316" cy="1483938"/>
          </a:xfrm>
        </p:grpSpPr>
        <p:sp>
          <p:nvSpPr>
            <p:cNvPr id="10" name="Freeform 10"/>
            <p:cNvSpPr/>
            <p:nvPr/>
          </p:nvSpPr>
          <p:spPr>
            <a:xfrm>
              <a:off x="0" y="0"/>
              <a:ext cx="4763316" cy="1483938"/>
            </a:xfrm>
            <a:custGeom>
              <a:avLst/>
              <a:gdLst/>
              <a:ahLst/>
              <a:cxnLst/>
              <a:rect l="l" t="t" r="r" b="b"/>
              <a:pathLst>
                <a:path w="4763316" h="1483938">
                  <a:moveTo>
                    <a:pt x="0" y="0"/>
                  </a:moveTo>
                  <a:lnTo>
                    <a:pt x="4763316" y="0"/>
                  </a:lnTo>
                  <a:lnTo>
                    <a:pt x="4763316" y="1483938"/>
                  </a:lnTo>
                  <a:lnTo>
                    <a:pt x="0" y="1483938"/>
                  </a:lnTo>
                  <a:close/>
                </a:path>
              </a:pathLst>
            </a:custGeom>
            <a:solidFill>
              <a:srgbClr val="000000">
                <a:alpha val="0"/>
              </a:srgbClr>
            </a:solidFill>
          </p:spPr>
          <p:txBody>
            <a:bodyPr/>
            <a:lstStyle/>
            <a:p>
              <a:endParaRPr lang="en-US"/>
            </a:p>
          </p:txBody>
        </p:sp>
        <p:sp>
          <p:nvSpPr>
            <p:cNvPr id="11" name="TextBox 11"/>
            <p:cNvSpPr txBox="1"/>
            <p:nvPr/>
          </p:nvSpPr>
          <p:spPr>
            <a:xfrm>
              <a:off x="0" y="38100"/>
              <a:ext cx="4763316" cy="1445838"/>
            </a:xfrm>
            <a:prstGeom prst="rect">
              <a:avLst/>
            </a:prstGeom>
          </p:spPr>
          <p:txBody>
            <a:bodyPr lIns="0" tIns="0" rIns="0" bIns="0" rtlCol="0" anchor="ctr"/>
            <a:lstStyle/>
            <a:p>
              <a:pPr algn="ctr">
                <a:lnSpc>
                  <a:spcPts val="9720"/>
                </a:lnSpc>
              </a:pPr>
              <a:r>
                <a:rPr lang="en-US" sz="9000">
                  <a:solidFill>
                    <a:srgbClr val="000000"/>
                  </a:solidFill>
                  <a:latin typeface="Helvetica"/>
                  <a:ea typeface="Helvetica"/>
                  <a:cs typeface="Helvetica"/>
                  <a:sym typeface="Helvetica"/>
                </a:rPr>
                <a:t>F.I.N</a:t>
              </a:r>
            </a:p>
          </p:txBody>
        </p:sp>
      </p:grpSp>
      <p:grpSp>
        <p:nvGrpSpPr>
          <p:cNvPr id="12" name="Group 12"/>
          <p:cNvGrpSpPr/>
          <p:nvPr/>
        </p:nvGrpSpPr>
        <p:grpSpPr>
          <a:xfrm>
            <a:off x="4695824" y="1704116"/>
            <a:ext cx="3633091" cy="1577863"/>
            <a:chOff x="0" y="0"/>
            <a:chExt cx="4844122" cy="2103818"/>
          </a:xfrm>
        </p:grpSpPr>
        <p:sp>
          <p:nvSpPr>
            <p:cNvPr id="13" name="Freeform 13"/>
            <p:cNvSpPr/>
            <p:nvPr/>
          </p:nvSpPr>
          <p:spPr>
            <a:xfrm>
              <a:off x="12700" y="12700"/>
              <a:ext cx="4818761" cy="2078482"/>
            </a:xfrm>
            <a:custGeom>
              <a:avLst/>
              <a:gdLst/>
              <a:ahLst/>
              <a:cxnLst/>
              <a:rect l="l" t="t" r="r" b="b"/>
              <a:pathLst>
                <a:path w="4818761" h="2078482">
                  <a:moveTo>
                    <a:pt x="0" y="207899"/>
                  </a:moveTo>
                  <a:cubicBezTo>
                    <a:pt x="0" y="93091"/>
                    <a:pt x="93726" y="0"/>
                    <a:pt x="209296" y="0"/>
                  </a:cubicBezTo>
                  <a:lnTo>
                    <a:pt x="4609465" y="0"/>
                  </a:lnTo>
                  <a:cubicBezTo>
                    <a:pt x="4725035" y="0"/>
                    <a:pt x="4818761" y="93091"/>
                    <a:pt x="4818761" y="207899"/>
                  </a:cubicBezTo>
                  <a:lnTo>
                    <a:pt x="4818761" y="1870583"/>
                  </a:lnTo>
                  <a:cubicBezTo>
                    <a:pt x="4818761" y="1985391"/>
                    <a:pt x="4725035" y="2078482"/>
                    <a:pt x="4609465" y="2078482"/>
                  </a:cubicBezTo>
                  <a:lnTo>
                    <a:pt x="209296" y="2078482"/>
                  </a:lnTo>
                  <a:cubicBezTo>
                    <a:pt x="93726" y="2078355"/>
                    <a:pt x="0" y="1985391"/>
                    <a:pt x="0" y="1870583"/>
                  </a:cubicBezTo>
                  <a:close/>
                </a:path>
              </a:pathLst>
            </a:custGeom>
            <a:solidFill>
              <a:srgbClr val="4472C4"/>
            </a:solidFill>
            <a:ln w="12700">
              <a:solidFill>
                <a:srgbClr val="000000"/>
              </a:solidFill>
            </a:ln>
          </p:spPr>
          <p:txBody>
            <a:bodyPr/>
            <a:lstStyle/>
            <a:p>
              <a:endParaRPr lang="en-US"/>
            </a:p>
          </p:txBody>
        </p:sp>
        <p:sp>
          <p:nvSpPr>
            <p:cNvPr id="14" name="Freeform 14"/>
            <p:cNvSpPr/>
            <p:nvPr/>
          </p:nvSpPr>
          <p:spPr>
            <a:xfrm>
              <a:off x="0" y="0"/>
              <a:ext cx="4844161" cy="2103882"/>
            </a:xfrm>
            <a:custGeom>
              <a:avLst/>
              <a:gdLst/>
              <a:ahLst/>
              <a:cxnLst/>
              <a:rect l="l" t="t" r="r" b="b"/>
              <a:pathLst>
                <a:path w="4844161" h="2103882">
                  <a:moveTo>
                    <a:pt x="0" y="220599"/>
                  </a:moveTo>
                  <a:cubicBezTo>
                    <a:pt x="0" y="98679"/>
                    <a:pt x="99441" y="0"/>
                    <a:pt x="221996" y="0"/>
                  </a:cubicBezTo>
                  <a:lnTo>
                    <a:pt x="4622165" y="0"/>
                  </a:lnTo>
                  <a:lnTo>
                    <a:pt x="4622165" y="12700"/>
                  </a:lnTo>
                  <a:lnTo>
                    <a:pt x="4622165" y="0"/>
                  </a:lnTo>
                  <a:cubicBezTo>
                    <a:pt x="4744720" y="0"/>
                    <a:pt x="4844161" y="98679"/>
                    <a:pt x="4844161" y="220599"/>
                  </a:cubicBezTo>
                  <a:lnTo>
                    <a:pt x="4831461" y="220599"/>
                  </a:lnTo>
                  <a:lnTo>
                    <a:pt x="4844161" y="220599"/>
                  </a:lnTo>
                  <a:lnTo>
                    <a:pt x="4844161" y="1883283"/>
                  </a:lnTo>
                  <a:lnTo>
                    <a:pt x="4831461" y="1883283"/>
                  </a:lnTo>
                  <a:lnTo>
                    <a:pt x="4844161" y="1883283"/>
                  </a:lnTo>
                  <a:cubicBezTo>
                    <a:pt x="4844161" y="2005203"/>
                    <a:pt x="4744720" y="2103882"/>
                    <a:pt x="4622165" y="2103882"/>
                  </a:cubicBezTo>
                  <a:lnTo>
                    <a:pt x="4622165" y="2091182"/>
                  </a:lnTo>
                  <a:lnTo>
                    <a:pt x="4622165" y="2103882"/>
                  </a:lnTo>
                  <a:lnTo>
                    <a:pt x="221996" y="2103882"/>
                  </a:lnTo>
                  <a:lnTo>
                    <a:pt x="221996" y="2091182"/>
                  </a:lnTo>
                  <a:lnTo>
                    <a:pt x="221996" y="2103882"/>
                  </a:lnTo>
                  <a:cubicBezTo>
                    <a:pt x="99441" y="2103755"/>
                    <a:pt x="0" y="2005203"/>
                    <a:pt x="0" y="1883283"/>
                  </a:cubicBezTo>
                  <a:lnTo>
                    <a:pt x="0" y="220599"/>
                  </a:lnTo>
                  <a:lnTo>
                    <a:pt x="12700" y="220599"/>
                  </a:lnTo>
                  <a:lnTo>
                    <a:pt x="0" y="220599"/>
                  </a:lnTo>
                  <a:moveTo>
                    <a:pt x="25400" y="220599"/>
                  </a:moveTo>
                  <a:lnTo>
                    <a:pt x="25400" y="1883283"/>
                  </a:lnTo>
                  <a:lnTo>
                    <a:pt x="12700" y="1883283"/>
                  </a:lnTo>
                  <a:lnTo>
                    <a:pt x="25400" y="1883283"/>
                  </a:lnTo>
                  <a:cubicBezTo>
                    <a:pt x="25400" y="1990979"/>
                    <a:pt x="113284" y="2078482"/>
                    <a:pt x="221996" y="2078482"/>
                  </a:cubicBezTo>
                  <a:lnTo>
                    <a:pt x="4622165" y="2078482"/>
                  </a:lnTo>
                  <a:cubicBezTo>
                    <a:pt x="4730877" y="2078482"/>
                    <a:pt x="4818761" y="1990979"/>
                    <a:pt x="4818761" y="1883283"/>
                  </a:cubicBezTo>
                  <a:lnTo>
                    <a:pt x="4818761" y="220599"/>
                  </a:lnTo>
                  <a:cubicBezTo>
                    <a:pt x="4818761" y="112903"/>
                    <a:pt x="4730750" y="25400"/>
                    <a:pt x="4622165" y="25400"/>
                  </a:cubicBezTo>
                  <a:lnTo>
                    <a:pt x="221996" y="25400"/>
                  </a:lnTo>
                  <a:lnTo>
                    <a:pt x="221996" y="12700"/>
                  </a:lnTo>
                  <a:lnTo>
                    <a:pt x="221996" y="25400"/>
                  </a:lnTo>
                  <a:cubicBezTo>
                    <a:pt x="113284" y="25400"/>
                    <a:pt x="25400" y="112903"/>
                    <a:pt x="25400" y="220599"/>
                  </a:cubicBezTo>
                  <a:close/>
                </a:path>
              </a:pathLst>
            </a:custGeom>
            <a:solidFill>
              <a:srgbClr val="FFFFFF"/>
            </a:solidFill>
            <a:ln w="12700">
              <a:solidFill>
                <a:srgbClr val="000000"/>
              </a:solidFill>
            </a:ln>
          </p:spPr>
          <p:txBody>
            <a:bodyPr/>
            <a:lstStyle/>
            <a:p>
              <a:endParaRPr lang="en-US"/>
            </a:p>
          </p:txBody>
        </p:sp>
      </p:grpSp>
      <p:grpSp>
        <p:nvGrpSpPr>
          <p:cNvPr id="15" name="Group 15"/>
          <p:cNvGrpSpPr/>
          <p:nvPr/>
        </p:nvGrpSpPr>
        <p:grpSpPr>
          <a:xfrm>
            <a:off x="4968582" y="1963236"/>
            <a:ext cx="3633092" cy="1577864"/>
            <a:chOff x="0" y="0"/>
            <a:chExt cx="4844122" cy="2103818"/>
          </a:xfrm>
        </p:grpSpPr>
        <p:sp>
          <p:nvSpPr>
            <p:cNvPr id="16" name="Freeform 16"/>
            <p:cNvSpPr/>
            <p:nvPr/>
          </p:nvSpPr>
          <p:spPr>
            <a:xfrm>
              <a:off x="12700" y="12700"/>
              <a:ext cx="4818761" cy="2078482"/>
            </a:xfrm>
            <a:custGeom>
              <a:avLst/>
              <a:gdLst/>
              <a:ahLst/>
              <a:cxnLst/>
              <a:rect l="l" t="t" r="r" b="b"/>
              <a:pathLst>
                <a:path w="4818761" h="2078482">
                  <a:moveTo>
                    <a:pt x="0" y="207899"/>
                  </a:moveTo>
                  <a:cubicBezTo>
                    <a:pt x="0" y="93091"/>
                    <a:pt x="93726" y="0"/>
                    <a:pt x="209296" y="0"/>
                  </a:cubicBezTo>
                  <a:lnTo>
                    <a:pt x="4609465" y="0"/>
                  </a:lnTo>
                  <a:cubicBezTo>
                    <a:pt x="4725035" y="0"/>
                    <a:pt x="4818761" y="93091"/>
                    <a:pt x="4818761" y="207899"/>
                  </a:cubicBezTo>
                  <a:lnTo>
                    <a:pt x="4818761" y="1870583"/>
                  </a:lnTo>
                  <a:cubicBezTo>
                    <a:pt x="4818761" y="1985391"/>
                    <a:pt x="4725035" y="2078482"/>
                    <a:pt x="4609465" y="2078482"/>
                  </a:cubicBezTo>
                  <a:lnTo>
                    <a:pt x="209296" y="2078482"/>
                  </a:lnTo>
                  <a:cubicBezTo>
                    <a:pt x="93726" y="2078355"/>
                    <a:pt x="0" y="1985391"/>
                    <a:pt x="0" y="1870583"/>
                  </a:cubicBezTo>
                  <a:close/>
                </a:path>
              </a:pathLst>
            </a:custGeom>
            <a:solidFill>
              <a:srgbClr val="FFFFFF">
                <a:alpha val="80784"/>
              </a:srgbClr>
            </a:solidFill>
            <a:ln w="12700">
              <a:solidFill>
                <a:srgbClr val="000000"/>
              </a:solidFill>
            </a:ln>
          </p:spPr>
          <p:txBody>
            <a:bodyPr/>
            <a:lstStyle/>
            <a:p>
              <a:endParaRPr lang="en-US"/>
            </a:p>
          </p:txBody>
        </p:sp>
        <p:sp>
          <p:nvSpPr>
            <p:cNvPr id="17" name="Freeform 17"/>
            <p:cNvSpPr/>
            <p:nvPr/>
          </p:nvSpPr>
          <p:spPr>
            <a:xfrm>
              <a:off x="0" y="0"/>
              <a:ext cx="4844161" cy="2103882"/>
            </a:xfrm>
            <a:custGeom>
              <a:avLst/>
              <a:gdLst/>
              <a:ahLst/>
              <a:cxnLst/>
              <a:rect l="l" t="t" r="r" b="b"/>
              <a:pathLst>
                <a:path w="4844161" h="2103882">
                  <a:moveTo>
                    <a:pt x="0" y="220599"/>
                  </a:moveTo>
                  <a:cubicBezTo>
                    <a:pt x="0" y="98679"/>
                    <a:pt x="99441" y="0"/>
                    <a:pt x="221996" y="0"/>
                  </a:cubicBezTo>
                  <a:lnTo>
                    <a:pt x="4622165" y="0"/>
                  </a:lnTo>
                  <a:lnTo>
                    <a:pt x="4622165" y="12700"/>
                  </a:lnTo>
                  <a:lnTo>
                    <a:pt x="4622165" y="0"/>
                  </a:lnTo>
                  <a:cubicBezTo>
                    <a:pt x="4744720" y="0"/>
                    <a:pt x="4844161" y="98679"/>
                    <a:pt x="4844161" y="220599"/>
                  </a:cubicBezTo>
                  <a:lnTo>
                    <a:pt x="4831461" y="220599"/>
                  </a:lnTo>
                  <a:lnTo>
                    <a:pt x="4844161" y="220599"/>
                  </a:lnTo>
                  <a:lnTo>
                    <a:pt x="4844161" y="1883283"/>
                  </a:lnTo>
                  <a:lnTo>
                    <a:pt x="4831461" y="1883283"/>
                  </a:lnTo>
                  <a:lnTo>
                    <a:pt x="4844161" y="1883283"/>
                  </a:lnTo>
                  <a:cubicBezTo>
                    <a:pt x="4844161" y="2005203"/>
                    <a:pt x="4744720" y="2103882"/>
                    <a:pt x="4622165" y="2103882"/>
                  </a:cubicBezTo>
                  <a:lnTo>
                    <a:pt x="4622165" y="2091182"/>
                  </a:lnTo>
                  <a:lnTo>
                    <a:pt x="4622165" y="2103882"/>
                  </a:lnTo>
                  <a:lnTo>
                    <a:pt x="221996" y="2103882"/>
                  </a:lnTo>
                  <a:lnTo>
                    <a:pt x="221996" y="2091182"/>
                  </a:lnTo>
                  <a:lnTo>
                    <a:pt x="221996" y="2103882"/>
                  </a:lnTo>
                  <a:cubicBezTo>
                    <a:pt x="99441" y="2103755"/>
                    <a:pt x="0" y="2005203"/>
                    <a:pt x="0" y="1883283"/>
                  </a:cubicBezTo>
                  <a:lnTo>
                    <a:pt x="0" y="220599"/>
                  </a:lnTo>
                  <a:lnTo>
                    <a:pt x="12700" y="220599"/>
                  </a:lnTo>
                  <a:lnTo>
                    <a:pt x="0" y="220599"/>
                  </a:lnTo>
                  <a:moveTo>
                    <a:pt x="25400" y="220599"/>
                  </a:moveTo>
                  <a:lnTo>
                    <a:pt x="25400" y="1883283"/>
                  </a:lnTo>
                  <a:lnTo>
                    <a:pt x="12700" y="1883283"/>
                  </a:lnTo>
                  <a:lnTo>
                    <a:pt x="25400" y="1883283"/>
                  </a:lnTo>
                  <a:cubicBezTo>
                    <a:pt x="25400" y="1990979"/>
                    <a:pt x="113284" y="2078482"/>
                    <a:pt x="221996" y="2078482"/>
                  </a:cubicBezTo>
                  <a:lnTo>
                    <a:pt x="4622165" y="2078482"/>
                  </a:lnTo>
                  <a:cubicBezTo>
                    <a:pt x="4730877" y="2078482"/>
                    <a:pt x="4818761" y="1990979"/>
                    <a:pt x="4818761" y="1883283"/>
                  </a:cubicBezTo>
                  <a:lnTo>
                    <a:pt x="4818761" y="220599"/>
                  </a:lnTo>
                  <a:cubicBezTo>
                    <a:pt x="4818761" y="112903"/>
                    <a:pt x="4730750" y="25400"/>
                    <a:pt x="4622165" y="25400"/>
                  </a:cubicBezTo>
                  <a:lnTo>
                    <a:pt x="221996" y="25400"/>
                  </a:lnTo>
                  <a:lnTo>
                    <a:pt x="221996" y="12700"/>
                  </a:lnTo>
                  <a:lnTo>
                    <a:pt x="221996" y="25400"/>
                  </a:lnTo>
                  <a:cubicBezTo>
                    <a:pt x="113284" y="25400"/>
                    <a:pt x="25400" y="112903"/>
                    <a:pt x="25400" y="220599"/>
                  </a:cubicBezTo>
                  <a:close/>
                </a:path>
              </a:pathLst>
            </a:custGeom>
            <a:solidFill>
              <a:srgbClr val="4472C4"/>
            </a:solidFill>
            <a:ln w="12700">
              <a:solidFill>
                <a:srgbClr val="000000"/>
              </a:solidFill>
            </a:ln>
          </p:spPr>
          <p:txBody>
            <a:bodyPr/>
            <a:lstStyle/>
            <a:p>
              <a:endParaRPr lang="en-US"/>
            </a:p>
          </p:txBody>
        </p:sp>
      </p:grpSp>
      <p:grpSp>
        <p:nvGrpSpPr>
          <p:cNvPr id="18" name="Group 18"/>
          <p:cNvGrpSpPr/>
          <p:nvPr/>
        </p:nvGrpSpPr>
        <p:grpSpPr>
          <a:xfrm>
            <a:off x="5014238" y="2008892"/>
            <a:ext cx="3541781" cy="1486553"/>
            <a:chOff x="0" y="0"/>
            <a:chExt cx="4722374" cy="1982070"/>
          </a:xfrm>
        </p:grpSpPr>
        <p:sp>
          <p:nvSpPr>
            <p:cNvPr id="19" name="Freeform 19"/>
            <p:cNvSpPr/>
            <p:nvPr/>
          </p:nvSpPr>
          <p:spPr>
            <a:xfrm>
              <a:off x="0" y="0"/>
              <a:ext cx="4722374" cy="1982070"/>
            </a:xfrm>
            <a:custGeom>
              <a:avLst/>
              <a:gdLst/>
              <a:ahLst/>
              <a:cxnLst/>
              <a:rect l="l" t="t" r="r" b="b"/>
              <a:pathLst>
                <a:path w="4722374" h="1982070">
                  <a:moveTo>
                    <a:pt x="0" y="0"/>
                  </a:moveTo>
                  <a:lnTo>
                    <a:pt x="4722374" y="0"/>
                  </a:lnTo>
                  <a:lnTo>
                    <a:pt x="4722374" y="1982070"/>
                  </a:lnTo>
                  <a:lnTo>
                    <a:pt x="0" y="1982070"/>
                  </a:lnTo>
                  <a:close/>
                </a:path>
              </a:pathLst>
            </a:custGeom>
            <a:solidFill>
              <a:srgbClr val="000000">
                <a:alpha val="0"/>
              </a:srgbClr>
            </a:solidFill>
          </p:spPr>
          <p:txBody>
            <a:bodyPr/>
            <a:lstStyle/>
            <a:p>
              <a:endParaRPr lang="en-US"/>
            </a:p>
          </p:txBody>
        </p:sp>
        <p:sp>
          <p:nvSpPr>
            <p:cNvPr id="20" name="TextBox 20"/>
            <p:cNvSpPr txBox="1"/>
            <p:nvPr/>
          </p:nvSpPr>
          <p:spPr>
            <a:xfrm>
              <a:off x="0" y="9525"/>
              <a:ext cx="4722374" cy="1972545"/>
            </a:xfrm>
            <a:prstGeom prst="rect">
              <a:avLst/>
            </a:prstGeom>
          </p:spPr>
          <p:txBody>
            <a:bodyPr lIns="0" tIns="0" rIns="0" bIns="0" rtlCol="0" anchor="ctr"/>
            <a:lstStyle/>
            <a:p>
              <a:pPr algn="ctr">
                <a:lnSpc>
                  <a:spcPts val="3240"/>
                </a:lnSpc>
              </a:pPr>
              <a:r>
                <a:rPr lang="en-US" sz="3000" b="1">
                  <a:solidFill>
                    <a:srgbClr val="000000"/>
                  </a:solidFill>
                  <a:latin typeface="Helvetica Bold"/>
                  <a:ea typeface="Helvetica Bold"/>
                  <a:cs typeface="Helvetica Bold"/>
                  <a:sym typeface="Helvetica Bold"/>
                </a:rPr>
                <a:t>F</a:t>
              </a:r>
              <a:r>
                <a:rPr lang="en-US" sz="3000">
                  <a:solidFill>
                    <a:srgbClr val="000000"/>
                  </a:solidFill>
                  <a:latin typeface="Helvetica"/>
                  <a:ea typeface="Helvetica"/>
                  <a:cs typeface="Helvetica"/>
                  <a:sym typeface="Helvetica"/>
                </a:rPr>
                <a:t>INANCIAL </a:t>
              </a:r>
              <a:r>
                <a:rPr lang="en-US" sz="3000" b="1">
                  <a:solidFill>
                    <a:srgbClr val="000000"/>
                  </a:solidFill>
                  <a:latin typeface="Helvetica Bold"/>
                  <a:ea typeface="Helvetica Bold"/>
                  <a:cs typeface="Helvetica Bold"/>
                  <a:sym typeface="Helvetica Bold"/>
                </a:rPr>
                <a:t>I</a:t>
              </a:r>
              <a:r>
                <a:rPr lang="en-US" sz="3000">
                  <a:solidFill>
                    <a:srgbClr val="000000"/>
                  </a:solidFill>
                  <a:latin typeface="Helvetica"/>
                  <a:ea typeface="Helvetica"/>
                  <a:cs typeface="Helvetica"/>
                  <a:sym typeface="Helvetica"/>
                </a:rPr>
                <a:t>NDEPENDENCE </a:t>
              </a:r>
              <a:r>
                <a:rPr lang="en-US" sz="3000" b="1">
                  <a:solidFill>
                    <a:srgbClr val="000000"/>
                  </a:solidFill>
                  <a:latin typeface="Helvetica Bold"/>
                  <a:ea typeface="Helvetica Bold"/>
                  <a:cs typeface="Helvetica Bold"/>
                  <a:sym typeface="Helvetica Bold"/>
                </a:rPr>
                <a:t>N</a:t>
              </a:r>
              <a:r>
                <a:rPr lang="en-US" sz="3000">
                  <a:solidFill>
                    <a:srgbClr val="000000"/>
                  </a:solidFill>
                  <a:latin typeface="Helvetica"/>
                  <a:ea typeface="Helvetica"/>
                  <a:cs typeface="Helvetica"/>
                  <a:sym typeface="Helvetica"/>
                </a:rPr>
                <a:t>UMBER</a:t>
              </a:r>
            </a:p>
          </p:txBody>
        </p:sp>
      </p:grpSp>
      <p:grpSp>
        <p:nvGrpSpPr>
          <p:cNvPr id="21" name="Group 21"/>
          <p:cNvGrpSpPr/>
          <p:nvPr/>
        </p:nvGrpSpPr>
        <p:grpSpPr>
          <a:xfrm>
            <a:off x="9538506" y="1955891"/>
            <a:ext cx="3773400" cy="1357813"/>
            <a:chOff x="0" y="0"/>
            <a:chExt cx="5031200" cy="1810418"/>
          </a:xfrm>
        </p:grpSpPr>
        <p:sp>
          <p:nvSpPr>
            <p:cNvPr id="22" name="Freeform 22"/>
            <p:cNvSpPr/>
            <p:nvPr/>
          </p:nvSpPr>
          <p:spPr>
            <a:xfrm>
              <a:off x="12700" y="12700"/>
              <a:ext cx="5005705" cy="1785112"/>
            </a:xfrm>
            <a:custGeom>
              <a:avLst/>
              <a:gdLst/>
              <a:ahLst/>
              <a:cxnLst/>
              <a:rect l="l" t="t" r="r" b="b"/>
              <a:pathLst>
                <a:path w="5005705" h="1785112">
                  <a:moveTo>
                    <a:pt x="0" y="178562"/>
                  </a:moveTo>
                  <a:cubicBezTo>
                    <a:pt x="0" y="79883"/>
                    <a:pt x="80645" y="0"/>
                    <a:pt x="180086" y="0"/>
                  </a:cubicBezTo>
                  <a:lnTo>
                    <a:pt x="4825619" y="0"/>
                  </a:lnTo>
                  <a:cubicBezTo>
                    <a:pt x="4925060" y="0"/>
                    <a:pt x="5005705" y="79883"/>
                    <a:pt x="5005705" y="178562"/>
                  </a:cubicBezTo>
                  <a:lnTo>
                    <a:pt x="5005705" y="1606550"/>
                  </a:lnTo>
                  <a:cubicBezTo>
                    <a:pt x="5005705" y="1705102"/>
                    <a:pt x="4925060" y="1785112"/>
                    <a:pt x="4825619" y="1785112"/>
                  </a:cubicBezTo>
                  <a:lnTo>
                    <a:pt x="180086" y="1785112"/>
                  </a:lnTo>
                  <a:cubicBezTo>
                    <a:pt x="80645" y="1784985"/>
                    <a:pt x="0" y="1705102"/>
                    <a:pt x="0" y="1606550"/>
                  </a:cubicBezTo>
                  <a:close/>
                </a:path>
              </a:pathLst>
            </a:custGeom>
            <a:solidFill>
              <a:srgbClr val="4472C4"/>
            </a:solidFill>
            <a:ln w="12700">
              <a:solidFill>
                <a:srgbClr val="000000"/>
              </a:solidFill>
            </a:ln>
          </p:spPr>
          <p:txBody>
            <a:bodyPr/>
            <a:lstStyle/>
            <a:p>
              <a:endParaRPr lang="en-US"/>
            </a:p>
          </p:txBody>
        </p:sp>
        <p:sp>
          <p:nvSpPr>
            <p:cNvPr id="23" name="Freeform 23"/>
            <p:cNvSpPr/>
            <p:nvPr/>
          </p:nvSpPr>
          <p:spPr>
            <a:xfrm>
              <a:off x="0" y="0"/>
              <a:ext cx="5031105" cy="1810512"/>
            </a:xfrm>
            <a:custGeom>
              <a:avLst/>
              <a:gdLst/>
              <a:ahLst/>
              <a:cxnLst/>
              <a:rect l="l" t="t" r="r" b="b"/>
              <a:pathLst>
                <a:path w="5031105" h="1810512">
                  <a:moveTo>
                    <a:pt x="0" y="191262"/>
                  </a:moveTo>
                  <a:cubicBezTo>
                    <a:pt x="0" y="85471"/>
                    <a:pt x="86487" y="0"/>
                    <a:pt x="192786" y="0"/>
                  </a:cubicBezTo>
                  <a:lnTo>
                    <a:pt x="4838319" y="0"/>
                  </a:lnTo>
                  <a:lnTo>
                    <a:pt x="4838319" y="12700"/>
                  </a:lnTo>
                  <a:lnTo>
                    <a:pt x="4838319" y="0"/>
                  </a:lnTo>
                  <a:cubicBezTo>
                    <a:pt x="4944745" y="0"/>
                    <a:pt x="5031105" y="85471"/>
                    <a:pt x="5031105" y="191262"/>
                  </a:cubicBezTo>
                  <a:lnTo>
                    <a:pt x="5018405" y="191262"/>
                  </a:lnTo>
                  <a:lnTo>
                    <a:pt x="5031105" y="191262"/>
                  </a:lnTo>
                  <a:lnTo>
                    <a:pt x="5031105" y="1619250"/>
                  </a:lnTo>
                  <a:lnTo>
                    <a:pt x="5018405" y="1619250"/>
                  </a:lnTo>
                  <a:lnTo>
                    <a:pt x="5031105" y="1619250"/>
                  </a:lnTo>
                  <a:cubicBezTo>
                    <a:pt x="5031105" y="1724914"/>
                    <a:pt x="4944618" y="1810512"/>
                    <a:pt x="4838319" y="1810512"/>
                  </a:cubicBezTo>
                  <a:lnTo>
                    <a:pt x="4838319" y="1797812"/>
                  </a:lnTo>
                  <a:lnTo>
                    <a:pt x="4838319" y="1810512"/>
                  </a:lnTo>
                  <a:lnTo>
                    <a:pt x="192786" y="1810512"/>
                  </a:lnTo>
                  <a:lnTo>
                    <a:pt x="192786" y="1797812"/>
                  </a:lnTo>
                  <a:lnTo>
                    <a:pt x="192786" y="1810512"/>
                  </a:lnTo>
                  <a:cubicBezTo>
                    <a:pt x="86487" y="1810385"/>
                    <a:pt x="0" y="1724914"/>
                    <a:pt x="0" y="1619250"/>
                  </a:cubicBezTo>
                  <a:lnTo>
                    <a:pt x="0" y="191262"/>
                  </a:lnTo>
                  <a:lnTo>
                    <a:pt x="12700" y="191262"/>
                  </a:lnTo>
                  <a:lnTo>
                    <a:pt x="0" y="191262"/>
                  </a:lnTo>
                  <a:moveTo>
                    <a:pt x="25400" y="191262"/>
                  </a:moveTo>
                  <a:lnTo>
                    <a:pt x="25400" y="1619250"/>
                  </a:lnTo>
                  <a:lnTo>
                    <a:pt x="12700" y="1619250"/>
                  </a:lnTo>
                  <a:lnTo>
                    <a:pt x="25400" y="1619250"/>
                  </a:lnTo>
                  <a:cubicBezTo>
                    <a:pt x="25400" y="1710690"/>
                    <a:pt x="100203" y="1785112"/>
                    <a:pt x="192786" y="1785112"/>
                  </a:cubicBezTo>
                  <a:lnTo>
                    <a:pt x="4838319" y="1785112"/>
                  </a:lnTo>
                  <a:cubicBezTo>
                    <a:pt x="4930902" y="1785112"/>
                    <a:pt x="5005705" y="1710817"/>
                    <a:pt x="5005705" y="1619250"/>
                  </a:cubicBezTo>
                  <a:lnTo>
                    <a:pt x="5005705" y="191262"/>
                  </a:lnTo>
                  <a:cubicBezTo>
                    <a:pt x="5005705" y="99822"/>
                    <a:pt x="4930902" y="25400"/>
                    <a:pt x="4838319" y="25400"/>
                  </a:cubicBezTo>
                  <a:lnTo>
                    <a:pt x="192786" y="25400"/>
                  </a:lnTo>
                  <a:lnTo>
                    <a:pt x="192786" y="12700"/>
                  </a:lnTo>
                  <a:lnTo>
                    <a:pt x="192786" y="25400"/>
                  </a:lnTo>
                  <a:cubicBezTo>
                    <a:pt x="100203" y="25400"/>
                    <a:pt x="25400" y="99695"/>
                    <a:pt x="25400" y="191262"/>
                  </a:cubicBezTo>
                  <a:close/>
                </a:path>
              </a:pathLst>
            </a:custGeom>
            <a:solidFill>
              <a:srgbClr val="FFFFFF"/>
            </a:solidFill>
            <a:ln w="12700">
              <a:solidFill>
                <a:srgbClr val="000000"/>
              </a:solidFill>
            </a:ln>
          </p:spPr>
          <p:txBody>
            <a:bodyPr/>
            <a:lstStyle/>
            <a:p>
              <a:endParaRPr lang="en-US"/>
            </a:p>
          </p:txBody>
        </p:sp>
      </p:grpSp>
      <p:grpSp>
        <p:nvGrpSpPr>
          <p:cNvPr id="24" name="Group 24"/>
          <p:cNvGrpSpPr/>
          <p:nvPr/>
        </p:nvGrpSpPr>
        <p:grpSpPr>
          <a:xfrm>
            <a:off x="9915122" y="2313675"/>
            <a:ext cx="3773400" cy="1357813"/>
            <a:chOff x="0" y="0"/>
            <a:chExt cx="5031200" cy="1810418"/>
          </a:xfrm>
        </p:grpSpPr>
        <p:sp>
          <p:nvSpPr>
            <p:cNvPr id="25" name="Freeform 25"/>
            <p:cNvSpPr/>
            <p:nvPr/>
          </p:nvSpPr>
          <p:spPr>
            <a:xfrm>
              <a:off x="12700" y="12700"/>
              <a:ext cx="5005705" cy="1785112"/>
            </a:xfrm>
            <a:custGeom>
              <a:avLst/>
              <a:gdLst/>
              <a:ahLst/>
              <a:cxnLst/>
              <a:rect l="l" t="t" r="r" b="b"/>
              <a:pathLst>
                <a:path w="5005705" h="1785112">
                  <a:moveTo>
                    <a:pt x="0" y="178562"/>
                  </a:moveTo>
                  <a:cubicBezTo>
                    <a:pt x="0" y="79883"/>
                    <a:pt x="80645" y="0"/>
                    <a:pt x="180086" y="0"/>
                  </a:cubicBezTo>
                  <a:lnTo>
                    <a:pt x="4825619" y="0"/>
                  </a:lnTo>
                  <a:cubicBezTo>
                    <a:pt x="4925060" y="0"/>
                    <a:pt x="5005705" y="79883"/>
                    <a:pt x="5005705" y="178562"/>
                  </a:cubicBezTo>
                  <a:lnTo>
                    <a:pt x="5005705" y="1606550"/>
                  </a:lnTo>
                  <a:cubicBezTo>
                    <a:pt x="5005705" y="1705102"/>
                    <a:pt x="4925060" y="1785112"/>
                    <a:pt x="4825619" y="1785112"/>
                  </a:cubicBezTo>
                  <a:lnTo>
                    <a:pt x="180086" y="1785112"/>
                  </a:lnTo>
                  <a:cubicBezTo>
                    <a:pt x="80645" y="1784985"/>
                    <a:pt x="0" y="1705102"/>
                    <a:pt x="0" y="1606550"/>
                  </a:cubicBezTo>
                  <a:close/>
                </a:path>
              </a:pathLst>
            </a:custGeom>
            <a:solidFill>
              <a:srgbClr val="FFFFFF">
                <a:alpha val="80784"/>
              </a:srgbClr>
            </a:solidFill>
            <a:ln w="12700">
              <a:solidFill>
                <a:srgbClr val="000000"/>
              </a:solidFill>
            </a:ln>
          </p:spPr>
          <p:txBody>
            <a:bodyPr/>
            <a:lstStyle/>
            <a:p>
              <a:endParaRPr lang="en-US"/>
            </a:p>
          </p:txBody>
        </p:sp>
        <p:sp>
          <p:nvSpPr>
            <p:cNvPr id="26" name="Freeform 26"/>
            <p:cNvSpPr/>
            <p:nvPr/>
          </p:nvSpPr>
          <p:spPr>
            <a:xfrm>
              <a:off x="0" y="0"/>
              <a:ext cx="5031105" cy="1810512"/>
            </a:xfrm>
            <a:custGeom>
              <a:avLst/>
              <a:gdLst/>
              <a:ahLst/>
              <a:cxnLst/>
              <a:rect l="l" t="t" r="r" b="b"/>
              <a:pathLst>
                <a:path w="5031105" h="1810512">
                  <a:moveTo>
                    <a:pt x="0" y="191262"/>
                  </a:moveTo>
                  <a:cubicBezTo>
                    <a:pt x="0" y="85471"/>
                    <a:pt x="86487" y="0"/>
                    <a:pt x="192786" y="0"/>
                  </a:cubicBezTo>
                  <a:lnTo>
                    <a:pt x="4838319" y="0"/>
                  </a:lnTo>
                  <a:lnTo>
                    <a:pt x="4838319" y="12700"/>
                  </a:lnTo>
                  <a:lnTo>
                    <a:pt x="4838319" y="0"/>
                  </a:lnTo>
                  <a:cubicBezTo>
                    <a:pt x="4944745" y="0"/>
                    <a:pt x="5031105" y="85471"/>
                    <a:pt x="5031105" y="191262"/>
                  </a:cubicBezTo>
                  <a:lnTo>
                    <a:pt x="5018405" y="191262"/>
                  </a:lnTo>
                  <a:lnTo>
                    <a:pt x="5031105" y="191262"/>
                  </a:lnTo>
                  <a:lnTo>
                    <a:pt x="5031105" y="1619250"/>
                  </a:lnTo>
                  <a:lnTo>
                    <a:pt x="5018405" y="1619250"/>
                  </a:lnTo>
                  <a:lnTo>
                    <a:pt x="5031105" y="1619250"/>
                  </a:lnTo>
                  <a:cubicBezTo>
                    <a:pt x="5031105" y="1724914"/>
                    <a:pt x="4944618" y="1810512"/>
                    <a:pt x="4838319" y="1810512"/>
                  </a:cubicBezTo>
                  <a:lnTo>
                    <a:pt x="4838319" y="1797812"/>
                  </a:lnTo>
                  <a:lnTo>
                    <a:pt x="4838319" y="1810512"/>
                  </a:lnTo>
                  <a:lnTo>
                    <a:pt x="192786" y="1810512"/>
                  </a:lnTo>
                  <a:lnTo>
                    <a:pt x="192786" y="1797812"/>
                  </a:lnTo>
                  <a:lnTo>
                    <a:pt x="192786" y="1810512"/>
                  </a:lnTo>
                  <a:cubicBezTo>
                    <a:pt x="86487" y="1810385"/>
                    <a:pt x="0" y="1724914"/>
                    <a:pt x="0" y="1619250"/>
                  </a:cubicBezTo>
                  <a:lnTo>
                    <a:pt x="0" y="191262"/>
                  </a:lnTo>
                  <a:lnTo>
                    <a:pt x="12700" y="191262"/>
                  </a:lnTo>
                  <a:lnTo>
                    <a:pt x="0" y="191262"/>
                  </a:lnTo>
                  <a:moveTo>
                    <a:pt x="25400" y="191262"/>
                  </a:moveTo>
                  <a:lnTo>
                    <a:pt x="25400" y="1619250"/>
                  </a:lnTo>
                  <a:lnTo>
                    <a:pt x="12700" y="1619250"/>
                  </a:lnTo>
                  <a:lnTo>
                    <a:pt x="25400" y="1619250"/>
                  </a:lnTo>
                  <a:cubicBezTo>
                    <a:pt x="25400" y="1710690"/>
                    <a:pt x="100203" y="1785112"/>
                    <a:pt x="192786" y="1785112"/>
                  </a:cubicBezTo>
                  <a:lnTo>
                    <a:pt x="4838319" y="1785112"/>
                  </a:lnTo>
                  <a:cubicBezTo>
                    <a:pt x="4930902" y="1785112"/>
                    <a:pt x="5005705" y="1710817"/>
                    <a:pt x="5005705" y="1619250"/>
                  </a:cubicBezTo>
                  <a:lnTo>
                    <a:pt x="5005705" y="191262"/>
                  </a:lnTo>
                  <a:cubicBezTo>
                    <a:pt x="5005705" y="99822"/>
                    <a:pt x="4930902" y="25400"/>
                    <a:pt x="4838319" y="25400"/>
                  </a:cubicBezTo>
                  <a:lnTo>
                    <a:pt x="192786" y="25400"/>
                  </a:lnTo>
                  <a:lnTo>
                    <a:pt x="192786" y="12700"/>
                  </a:lnTo>
                  <a:lnTo>
                    <a:pt x="192786" y="25400"/>
                  </a:lnTo>
                  <a:cubicBezTo>
                    <a:pt x="100203" y="25400"/>
                    <a:pt x="25400" y="99695"/>
                    <a:pt x="25400" y="191262"/>
                  </a:cubicBezTo>
                  <a:close/>
                </a:path>
              </a:pathLst>
            </a:custGeom>
            <a:solidFill>
              <a:srgbClr val="4472C4"/>
            </a:solidFill>
            <a:ln w="12700">
              <a:solidFill>
                <a:srgbClr val="000000"/>
              </a:solidFill>
            </a:ln>
          </p:spPr>
          <p:txBody>
            <a:bodyPr/>
            <a:lstStyle/>
            <a:p>
              <a:endParaRPr lang="en-US"/>
            </a:p>
          </p:txBody>
        </p:sp>
      </p:grpSp>
      <p:grpSp>
        <p:nvGrpSpPr>
          <p:cNvPr id="27" name="Group 27"/>
          <p:cNvGrpSpPr/>
          <p:nvPr/>
        </p:nvGrpSpPr>
        <p:grpSpPr>
          <a:xfrm>
            <a:off x="9954333" y="2352886"/>
            <a:ext cx="3694977" cy="1279391"/>
            <a:chOff x="0" y="0"/>
            <a:chExt cx="4926636" cy="1705854"/>
          </a:xfrm>
        </p:grpSpPr>
        <p:sp>
          <p:nvSpPr>
            <p:cNvPr id="28" name="Freeform 28"/>
            <p:cNvSpPr/>
            <p:nvPr/>
          </p:nvSpPr>
          <p:spPr>
            <a:xfrm>
              <a:off x="0" y="0"/>
              <a:ext cx="4926636" cy="1705854"/>
            </a:xfrm>
            <a:custGeom>
              <a:avLst/>
              <a:gdLst/>
              <a:ahLst/>
              <a:cxnLst/>
              <a:rect l="l" t="t" r="r" b="b"/>
              <a:pathLst>
                <a:path w="4926636" h="1705854">
                  <a:moveTo>
                    <a:pt x="0" y="0"/>
                  </a:moveTo>
                  <a:lnTo>
                    <a:pt x="4926636" y="0"/>
                  </a:lnTo>
                  <a:lnTo>
                    <a:pt x="4926636" y="1705854"/>
                  </a:lnTo>
                  <a:lnTo>
                    <a:pt x="0" y="1705854"/>
                  </a:lnTo>
                  <a:close/>
                </a:path>
              </a:pathLst>
            </a:custGeom>
            <a:solidFill>
              <a:srgbClr val="000000">
                <a:alpha val="0"/>
              </a:srgbClr>
            </a:solidFill>
          </p:spPr>
          <p:txBody>
            <a:bodyPr/>
            <a:lstStyle/>
            <a:p>
              <a:endParaRPr lang="en-US"/>
            </a:p>
          </p:txBody>
        </p:sp>
        <p:sp>
          <p:nvSpPr>
            <p:cNvPr id="29" name="TextBox 29"/>
            <p:cNvSpPr txBox="1"/>
            <p:nvPr/>
          </p:nvSpPr>
          <p:spPr>
            <a:xfrm>
              <a:off x="0" y="38100"/>
              <a:ext cx="4926636" cy="1667754"/>
            </a:xfrm>
            <a:prstGeom prst="rect">
              <a:avLst/>
            </a:prstGeom>
          </p:spPr>
          <p:txBody>
            <a:bodyPr lIns="0" tIns="0" rIns="0" bIns="0" rtlCol="0" anchor="ctr"/>
            <a:lstStyle/>
            <a:p>
              <a:pPr algn="ctr">
                <a:lnSpc>
                  <a:spcPts val="9720"/>
                </a:lnSpc>
              </a:pPr>
              <a:r>
                <a:rPr lang="en-US" sz="9000">
                  <a:solidFill>
                    <a:srgbClr val="000000"/>
                  </a:solidFill>
                  <a:latin typeface="Helvetica"/>
                  <a:ea typeface="Helvetica"/>
                  <a:cs typeface="Helvetica"/>
                  <a:sym typeface="Helvetica"/>
                </a:rPr>
                <a:t>P.I.N</a:t>
              </a:r>
            </a:p>
          </p:txBody>
        </p:sp>
      </p:grpSp>
      <p:grpSp>
        <p:nvGrpSpPr>
          <p:cNvPr id="30" name="Group 30"/>
          <p:cNvGrpSpPr/>
          <p:nvPr/>
        </p:nvGrpSpPr>
        <p:grpSpPr>
          <a:xfrm>
            <a:off x="13987380" y="1646963"/>
            <a:ext cx="3408585" cy="1493972"/>
            <a:chOff x="0" y="0"/>
            <a:chExt cx="4544780" cy="1991962"/>
          </a:xfrm>
        </p:grpSpPr>
        <p:sp>
          <p:nvSpPr>
            <p:cNvPr id="31" name="Freeform 31"/>
            <p:cNvSpPr/>
            <p:nvPr/>
          </p:nvSpPr>
          <p:spPr>
            <a:xfrm>
              <a:off x="12700" y="12700"/>
              <a:ext cx="4519422" cy="1966468"/>
            </a:xfrm>
            <a:custGeom>
              <a:avLst/>
              <a:gdLst/>
              <a:ahLst/>
              <a:cxnLst/>
              <a:rect l="l" t="t" r="r" b="b"/>
              <a:pathLst>
                <a:path w="4519422" h="1966468">
                  <a:moveTo>
                    <a:pt x="0" y="196596"/>
                  </a:moveTo>
                  <a:cubicBezTo>
                    <a:pt x="0" y="88011"/>
                    <a:pt x="88646" y="0"/>
                    <a:pt x="198120" y="0"/>
                  </a:cubicBezTo>
                  <a:lnTo>
                    <a:pt x="4321302" y="0"/>
                  </a:lnTo>
                  <a:cubicBezTo>
                    <a:pt x="4430649" y="0"/>
                    <a:pt x="4519422" y="88011"/>
                    <a:pt x="4519422" y="196596"/>
                  </a:cubicBezTo>
                  <a:lnTo>
                    <a:pt x="4519422" y="1769872"/>
                  </a:lnTo>
                  <a:cubicBezTo>
                    <a:pt x="4519422" y="1878457"/>
                    <a:pt x="4430776" y="1966468"/>
                    <a:pt x="4321302" y="1966468"/>
                  </a:cubicBezTo>
                  <a:lnTo>
                    <a:pt x="198120" y="1966468"/>
                  </a:lnTo>
                  <a:cubicBezTo>
                    <a:pt x="88773" y="1966468"/>
                    <a:pt x="0" y="1878457"/>
                    <a:pt x="0" y="1769872"/>
                  </a:cubicBezTo>
                  <a:close/>
                </a:path>
              </a:pathLst>
            </a:custGeom>
            <a:solidFill>
              <a:srgbClr val="4472C4"/>
            </a:solidFill>
            <a:ln w="12700">
              <a:solidFill>
                <a:srgbClr val="000000"/>
              </a:solidFill>
            </a:ln>
          </p:spPr>
          <p:txBody>
            <a:bodyPr/>
            <a:lstStyle/>
            <a:p>
              <a:endParaRPr lang="en-US"/>
            </a:p>
          </p:txBody>
        </p:sp>
        <p:sp>
          <p:nvSpPr>
            <p:cNvPr id="32" name="Freeform 32"/>
            <p:cNvSpPr/>
            <p:nvPr/>
          </p:nvSpPr>
          <p:spPr>
            <a:xfrm>
              <a:off x="0" y="0"/>
              <a:ext cx="4544822" cy="1991868"/>
            </a:xfrm>
            <a:custGeom>
              <a:avLst/>
              <a:gdLst/>
              <a:ahLst/>
              <a:cxnLst/>
              <a:rect l="l" t="t" r="r" b="b"/>
              <a:pathLst>
                <a:path w="4544822" h="1991868">
                  <a:moveTo>
                    <a:pt x="0" y="209296"/>
                  </a:moveTo>
                  <a:cubicBezTo>
                    <a:pt x="0" y="93599"/>
                    <a:pt x="94488" y="0"/>
                    <a:pt x="210820" y="0"/>
                  </a:cubicBezTo>
                  <a:lnTo>
                    <a:pt x="4334002" y="0"/>
                  </a:lnTo>
                  <a:lnTo>
                    <a:pt x="4334002" y="12700"/>
                  </a:lnTo>
                  <a:lnTo>
                    <a:pt x="4334002" y="0"/>
                  </a:lnTo>
                  <a:cubicBezTo>
                    <a:pt x="4450334" y="0"/>
                    <a:pt x="4544822" y="93599"/>
                    <a:pt x="4544822" y="209296"/>
                  </a:cubicBezTo>
                  <a:lnTo>
                    <a:pt x="4532122" y="209296"/>
                  </a:lnTo>
                  <a:lnTo>
                    <a:pt x="4544822" y="209296"/>
                  </a:lnTo>
                  <a:lnTo>
                    <a:pt x="4544822" y="1782572"/>
                  </a:lnTo>
                  <a:lnTo>
                    <a:pt x="4532122" y="1782572"/>
                  </a:lnTo>
                  <a:lnTo>
                    <a:pt x="4544822" y="1782572"/>
                  </a:lnTo>
                  <a:cubicBezTo>
                    <a:pt x="4544822" y="1898269"/>
                    <a:pt x="4450334" y="1991868"/>
                    <a:pt x="4334002" y="1991868"/>
                  </a:cubicBezTo>
                  <a:lnTo>
                    <a:pt x="4334002" y="1979168"/>
                  </a:lnTo>
                  <a:lnTo>
                    <a:pt x="4334002" y="1991868"/>
                  </a:lnTo>
                  <a:lnTo>
                    <a:pt x="210820" y="1991868"/>
                  </a:lnTo>
                  <a:lnTo>
                    <a:pt x="210820" y="1979168"/>
                  </a:lnTo>
                  <a:lnTo>
                    <a:pt x="210820" y="1991868"/>
                  </a:lnTo>
                  <a:cubicBezTo>
                    <a:pt x="94488" y="1991868"/>
                    <a:pt x="0" y="1898269"/>
                    <a:pt x="0" y="1782572"/>
                  </a:cubicBezTo>
                  <a:lnTo>
                    <a:pt x="0" y="209296"/>
                  </a:lnTo>
                  <a:lnTo>
                    <a:pt x="12700" y="209296"/>
                  </a:lnTo>
                  <a:lnTo>
                    <a:pt x="0" y="209296"/>
                  </a:lnTo>
                  <a:moveTo>
                    <a:pt x="25400" y="209296"/>
                  </a:moveTo>
                  <a:lnTo>
                    <a:pt x="25400" y="1782572"/>
                  </a:lnTo>
                  <a:lnTo>
                    <a:pt x="12700" y="1782572"/>
                  </a:lnTo>
                  <a:lnTo>
                    <a:pt x="25400" y="1782572"/>
                  </a:lnTo>
                  <a:cubicBezTo>
                    <a:pt x="25400" y="1884045"/>
                    <a:pt x="108331" y="1966468"/>
                    <a:pt x="210820" y="1966468"/>
                  </a:cubicBezTo>
                  <a:lnTo>
                    <a:pt x="4334002" y="1966468"/>
                  </a:lnTo>
                  <a:cubicBezTo>
                    <a:pt x="4436491" y="1966468"/>
                    <a:pt x="4519422" y="1884045"/>
                    <a:pt x="4519422" y="1782572"/>
                  </a:cubicBezTo>
                  <a:lnTo>
                    <a:pt x="4519422" y="209296"/>
                  </a:lnTo>
                  <a:cubicBezTo>
                    <a:pt x="4519422" y="107823"/>
                    <a:pt x="4436491" y="25400"/>
                    <a:pt x="4334002" y="25400"/>
                  </a:cubicBezTo>
                  <a:lnTo>
                    <a:pt x="210820" y="25400"/>
                  </a:lnTo>
                  <a:lnTo>
                    <a:pt x="210820" y="12700"/>
                  </a:lnTo>
                  <a:lnTo>
                    <a:pt x="210820" y="25400"/>
                  </a:lnTo>
                  <a:cubicBezTo>
                    <a:pt x="108331" y="25400"/>
                    <a:pt x="25400" y="107823"/>
                    <a:pt x="25400" y="209296"/>
                  </a:cubicBezTo>
                  <a:close/>
                </a:path>
              </a:pathLst>
            </a:custGeom>
            <a:solidFill>
              <a:srgbClr val="FFFFFF"/>
            </a:solidFill>
            <a:ln w="12700">
              <a:solidFill>
                <a:srgbClr val="000000"/>
              </a:solidFill>
            </a:ln>
          </p:spPr>
          <p:txBody>
            <a:bodyPr/>
            <a:lstStyle/>
            <a:p>
              <a:endParaRPr lang="en-US"/>
            </a:p>
          </p:txBody>
        </p:sp>
      </p:grpSp>
      <p:grpSp>
        <p:nvGrpSpPr>
          <p:cNvPr id="33" name="Group 33"/>
          <p:cNvGrpSpPr/>
          <p:nvPr/>
        </p:nvGrpSpPr>
        <p:grpSpPr>
          <a:xfrm>
            <a:off x="14363996" y="2004747"/>
            <a:ext cx="3408585" cy="1493972"/>
            <a:chOff x="0" y="0"/>
            <a:chExt cx="4544780" cy="1991962"/>
          </a:xfrm>
        </p:grpSpPr>
        <p:sp>
          <p:nvSpPr>
            <p:cNvPr id="34" name="Freeform 34"/>
            <p:cNvSpPr/>
            <p:nvPr/>
          </p:nvSpPr>
          <p:spPr>
            <a:xfrm>
              <a:off x="12700" y="12700"/>
              <a:ext cx="4519422" cy="1966468"/>
            </a:xfrm>
            <a:custGeom>
              <a:avLst/>
              <a:gdLst/>
              <a:ahLst/>
              <a:cxnLst/>
              <a:rect l="l" t="t" r="r" b="b"/>
              <a:pathLst>
                <a:path w="4519422" h="1966468">
                  <a:moveTo>
                    <a:pt x="0" y="196596"/>
                  </a:moveTo>
                  <a:cubicBezTo>
                    <a:pt x="0" y="88011"/>
                    <a:pt x="88646" y="0"/>
                    <a:pt x="198120" y="0"/>
                  </a:cubicBezTo>
                  <a:lnTo>
                    <a:pt x="4321302" y="0"/>
                  </a:lnTo>
                  <a:cubicBezTo>
                    <a:pt x="4430649" y="0"/>
                    <a:pt x="4519422" y="88011"/>
                    <a:pt x="4519422" y="196596"/>
                  </a:cubicBezTo>
                  <a:lnTo>
                    <a:pt x="4519422" y="1769872"/>
                  </a:lnTo>
                  <a:cubicBezTo>
                    <a:pt x="4519422" y="1878457"/>
                    <a:pt x="4430776" y="1966468"/>
                    <a:pt x="4321302" y="1966468"/>
                  </a:cubicBezTo>
                  <a:lnTo>
                    <a:pt x="198120" y="1966468"/>
                  </a:lnTo>
                  <a:cubicBezTo>
                    <a:pt x="88773" y="1966468"/>
                    <a:pt x="0" y="1878457"/>
                    <a:pt x="0" y="1769872"/>
                  </a:cubicBezTo>
                  <a:close/>
                </a:path>
              </a:pathLst>
            </a:custGeom>
            <a:solidFill>
              <a:srgbClr val="FFFFFF">
                <a:alpha val="80784"/>
              </a:srgbClr>
            </a:solidFill>
            <a:ln w="12700">
              <a:solidFill>
                <a:srgbClr val="000000"/>
              </a:solidFill>
            </a:ln>
          </p:spPr>
          <p:txBody>
            <a:bodyPr/>
            <a:lstStyle/>
            <a:p>
              <a:endParaRPr lang="en-US"/>
            </a:p>
          </p:txBody>
        </p:sp>
        <p:sp>
          <p:nvSpPr>
            <p:cNvPr id="35" name="Freeform 35"/>
            <p:cNvSpPr/>
            <p:nvPr/>
          </p:nvSpPr>
          <p:spPr>
            <a:xfrm>
              <a:off x="0" y="0"/>
              <a:ext cx="4544822" cy="1991868"/>
            </a:xfrm>
            <a:custGeom>
              <a:avLst/>
              <a:gdLst/>
              <a:ahLst/>
              <a:cxnLst/>
              <a:rect l="l" t="t" r="r" b="b"/>
              <a:pathLst>
                <a:path w="4544822" h="1991868">
                  <a:moveTo>
                    <a:pt x="0" y="209296"/>
                  </a:moveTo>
                  <a:cubicBezTo>
                    <a:pt x="0" y="93599"/>
                    <a:pt x="94488" y="0"/>
                    <a:pt x="210820" y="0"/>
                  </a:cubicBezTo>
                  <a:lnTo>
                    <a:pt x="4334002" y="0"/>
                  </a:lnTo>
                  <a:lnTo>
                    <a:pt x="4334002" y="12700"/>
                  </a:lnTo>
                  <a:lnTo>
                    <a:pt x="4334002" y="0"/>
                  </a:lnTo>
                  <a:cubicBezTo>
                    <a:pt x="4450334" y="0"/>
                    <a:pt x="4544822" y="93599"/>
                    <a:pt x="4544822" y="209296"/>
                  </a:cubicBezTo>
                  <a:lnTo>
                    <a:pt x="4532122" y="209296"/>
                  </a:lnTo>
                  <a:lnTo>
                    <a:pt x="4544822" y="209296"/>
                  </a:lnTo>
                  <a:lnTo>
                    <a:pt x="4544822" y="1782572"/>
                  </a:lnTo>
                  <a:lnTo>
                    <a:pt x="4532122" y="1782572"/>
                  </a:lnTo>
                  <a:lnTo>
                    <a:pt x="4544822" y="1782572"/>
                  </a:lnTo>
                  <a:cubicBezTo>
                    <a:pt x="4544822" y="1898269"/>
                    <a:pt x="4450334" y="1991868"/>
                    <a:pt x="4334002" y="1991868"/>
                  </a:cubicBezTo>
                  <a:lnTo>
                    <a:pt x="4334002" y="1979168"/>
                  </a:lnTo>
                  <a:lnTo>
                    <a:pt x="4334002" y="1991868"/>
                  </a:lnTo>
                  <a:lnTo>
                    <a:pt x="210820" y="1991868"/>
                  </a:lnTo>
                  <a:lnTo>
                    <a:pt x="210820" y="1979168"/>
                  </a:lnTo>
                  <a:lnTo>
                    <a:pt x="210820" y="1991868"/>
                  </a:lnTo>
                  <a:cubicBezTo>
                    <a:pt x="94488" y="1991868"/>
                    <a:pt x="0" y="1898269"/>
                    <a:pt x="0" y="1782572"/>
                  </a:cubicBezTo>
                  <a:lnTo>
                    <a:pt x="0" y="209296"/>
                  </a:lnTo>
                  <a:lnTo>
                    <a:pt x="12700" y="209296"/>
                  </a:lnTo>
                  <a:lnTo>
                    <a:pt x="0" y="209296"/>
                  </a:lnTo>
                  <a:moveTo>
                    <a:pt x="25400" y="209296"/>
                  </a:moveTo>
                  <a:lnTo>
                    <a:pt x="25400" y="1782572"/>
                  </a:lnTo>
                  <a:lnTo>
                    <a:pt x="12700" y="1782572"/>
                  </a:lnTo>
                  <a:lnTo>
                    <a:pt x="25400" y="1782572"/>
                  </a:lnTo>
                  <a:cubicBezTo>
                    <a:pt x="25400" y="1884045"/>
                    <a:pt x="108331" y="1966468"/>
                    <a:pt x="210820" y="1966468"/>
                  </a:cubicBezTo>
                  <a:lnTo>
                    <a:pt x="4334002" y="1966468"/>
                  </a:lnTo>
                  <a:cubicBezTo>
                    <a:pt x="4436491" y="1966468"/>
                    <a:pt x="4519422" y="1884045"/>
                    <a:pt x="4519422" y="1782572"/>
                  </a:cubicBezTo>
                  <a:lnTo>
                    <a:pt x="4519422" y="209296"/>
                  </a:lnTo>
                  <a:cubicBezTo>
                    <a:pt x="4519422" y="107823"/>
                    <a:pt x="4436491" y="25400"/>
                    <a:pt x="4334002" y="25400"/>
                  </a:cubicBezTo>
                  <a:lnTo>
                    <a:pt x="210820" y="25400"/>
                  </a:lnTo>
                  <a:lnTo>
                    <a:pt x="210820" y="12700"/>
                  </a:lnTo>
                  <a:lnTo>
                    <a:pt x="210820" y="25400"/>
                  </a:lnTo>
                  <a:cubicBezTo>
                    <a:pt x="108331" y="25400"/>
                    <a:pt x="25400" y="107823"/>
                    <a:pt x="25400" y="209296"/>
                  </a:cubicBezTo>
                  <a:close/>
                </a:path>
              </a:pathLst>
            </a:custGeom>
            <a:solidFill>
              <a:srgbClr val="4472C4"/>
            </a:solidFill>
            <a:ln w="12700">
              <a:solidFill>
                <a:srgbClr val="000000"/>
              </a:solidFill>
            </a:ln>
          </p:spPr>
          <p:txBody>
            <a:bodyPr/>
            <a:lstStyle/>
            <a:p>
              <a:endParaRPr lang="en-US"/>
            </a:p>
          </p:txBody>
        </p:sp>
      </p:grpSp>
      <p:grpSp>
        <p:nvGrpSpPr>
          <p:cNvPr id="36" name="Group 36"/>
          <p:cNvGrpSpPr/>
          <p:nvPr/>
        </p:nvGrpSpPr>
        <p:grpSpPr>
          <a:xfrm>
            <a:off x="14407194" y="2047946"/>
            <a:ext cx="3322188" cy="1407574"/>
            <a:chOff x="0" y="0"/>
            <a:chExt cx="4429584" cy="1876766"/>
          </a:xfrm>
        </p:grpSpPr>
        <p:sp>
          <p:nvSpPr>
            <p:cNvPr id="37" name="Freeform 37"/>
            <p:cNvSpPr/>
            <p:nvPr/>
          </p:nvSpPr>
          <p:spPr>
            <a:xfrm>
              <a:off x="0" y="0"/>
              <a:ext cx="4429584" cy="1876766"/>
            </a:xfrm>
            <a:custGeom>
              <a:avLst/>
              <a:gdLst/>
              <a:ahLst/>
              <a:cxnLst/>
              <a:rect l="l" t="t" r="r" b="b"/>
              <a:pathLst>
                <a:path w="4429584" h="1876766">
                  <a:moveTo>
                    <a:pt x="0" y="0"/>
                  </a:moveTo>
                  <a:lnTo>
                    <a:pt x="4429584" y="0"/>
                  </a:lnTo>
                  <a:lnTo>
                    <a:pt x="4429584" y="1876766"/>
                  </a:lnTo>
                  <a:lnTo>
                    <a:pt x="0" y="1876766"/>
                  </a:lnTo>
                  <a:close/>
                </a:path>
              </a:pathLst>
            </a:custGeom>
            <a:solidFill>
              <a:srgbClr val="000000">
                <a:alpha val="0"/>
              </a:srgbClr>
            </a:solidFill>
          </p:spPr>
          <p:txBody>
            <a:bodyPr/>
            <a:lstStyle/>
            <a:p>
              <a:endParaRPr lang="en-US"/>
            </a:p>
          </p:txBody>
        </p:sp>
        <p:sp>
          <p:nvSpPr>
            <p:cNvPr id="38" name="TextBox 38"/>
            <p:cNvSpPr txBox="1"/>
            <p:nvPr/>
          </p:nvSpPr>
          <p:spPr>
            <a:xfrm>
              <a:off x="0" y="9525"/>
              <a:ext cx="4429584" cy="1867241"/>
            </a:xfrm>
            <a:prstGeom prst="rect">
              <a:avLst/>
            </a:prstGeom>
          </p:spPr>
          <p:txBody>
            <a:bodyPr lIns="0" tIns="0" rIns="0" bIns="0" rtlCol="0" anchor="ctr"/>
            <a:lstStyle/>
            <a:p>
              <a:pPr algn="ctr">
                <a:lnSpc>
                  <a:spcPts val="3078"/>
                </a:lnSpc>
              </a:pPr>
              <a:r>
                <a:rPr lang="en-US" sz="2850" b="1">
                  <a:solidFill>
                    <a:srgbClr val="000000"/>
                  </a:solidFill>
                  <a:latin typeface="Helvetica Bold"/>
                  <a:ea typeface="Helvetica Bold"/>
                  <a:cs typeface="Helvetica Bold"/>
                  <a:sym typeface="Helvetica Bold"/>
                </a:rPr>
                <a:t>P</a:t>
              </a:r>
              <a:r>
                <a:rPr lang="en-US" sz="2850">
                  <a:solidFill>
                    <a:srgbClr val="000000"/>
                  </a:solidFill>
                  <a:latin typeface="Helvetica"/>
                  <a:ea typeface="Helvetica"/>
                  <a:cs typeface="Helvetica"/>
                  <a:sym typeface="Helvetica"/>
                </a:rPr>
                <a:t>ROTECTION </a:t>
              </a:r>
              <a:r>
                <a:rPr lang="en-US" sz="2850" b="1">
                  <a:solidFill>
                    <a:srgbClr val="000000"/>
                  </a:solidFill>
                  <a:latin typeface="Helvetica Bold"/>
                  <a:ea typeface="Helvetica Bold"/>
                  <a:cs typeface="Helvetica Bold"/>
                  <a:sym typeface="Helvetica Bold"/>
                </a:rPr>
                <a:t>I</a:t>
              </a:r>
              <a:r>
                <a:rPr lang="en-US" sz="2850">
                  <a:solidFill>
                    <a:srgbClr val="000000"/>
                  </a:solidFill>
                  <a:latin typeface="Helvetica"/>
                  <a:ea typeface="Helvetica"/>
                  <a:cs typeface="Helvetica"/>
                  <a:sym typeface="Helvetica"/>
                </a:rPr>
                <a:t>NCOME </a:t>
              </a:r>
              <a:r>
                <a:rPr lang="en-US" sz="2850" b="1">
                  <a:solidFill>
                    <a:srgbClr val="000000"/>
                  </a:solidFill>
                  <a:latin typeface="Helvetica Bold"/>
                  <a:ea typeface="Helvetica Bold"/>
                  <a:cs typeface="Helvetica Bold"/>
                  <a:sym typeface="Helvetica Bold"/>
                </a:rPr>
                <a:t>N</a:t>
              </a:r>
              <a:r>
                <a:rPr lang="en-US" sz="2850">
                  <a:solidFill>
                    <a:srgbClr val="000000"/>
                  </a:solidFill>
                  <a:latin typeface="Helvetica"/>
                  <a:ea typeface="Helvetica"/>
                  <a:cs typeface="Helvetica"/>
                  <a:sym typeface="Helvetica"/>
                </a:rPr>
                <a:t>UMBER</a:t>
              </a:r>
            </a:p>
          </p:txBody>
        </p:sp>
      </p:grpSp>
      <p:sp>
        <p:nvSpPr>
          <p:cNvPr id="39" name="AutoShape 39"/>
          <p:cNvSpPr/>
          <p:nvPr/>
        </p:nvSpPr>
        <p:spPr>
          <a:xfrm rot="5396280">
            <a:off x="4264152" y="5882326"/>
            <a:ext cx="8809349" cy="0"/>
          </a:xfrm>
          <a:prstGeom prst="line">
            <a:avLst/>
          </a:prstGeom>
          <a:ln w="9525" cap="rnd">
            <a:solidFill>
              <a:srgbClr val="4472C4"/>
            </a:solidFill>
            <a:prstDash val="solid"/>
            <a:headEnd type="none" w="sm" len="sm"/>
            <a:tailEnd type="none" w="sm" len="sm"/>
          </a:ln>
        </p:spPr>
        <p:txBody>
          <a:bodyPr/>
          <a:lstStyle/>
          <a:p>
            <a:endParaRPr lang="en-US"/>
          </a:p>
        </p:txBody>
      </p:sp>
      <p:grpSp>
        <p:nvGrpSpPr>
          <p:cNvPr id="40" name="Group 40"/>
          <p:cNvGrpSpPr/>
          <p:nvPr/>
        </p:nvGrpSpPr>
        <p:grpSpPr>
          <a:xfrm>
            <a:off x="644214" y="-10341"/>
            <a:ext cx="17321268" cy="1246496"/>
            <a:chOff x="0" y="0"/>
            <a:chExt cx="23095024" cy="1661994"/>
          </a:xfrm>
        </p:grpSpPr>
        <p:sp>
          <p:nvSpPr>
            <p:cNvPr id="41" name="Freeform 41"/>
            <p:cNvSpPr/>
            <p:nvPr/>
          </p:nvSpPr>
          <p:spPr>
            <a:xfrm>
              <a:off x="0" y="0"/>
              <a:ext cx="23095077" cy="1662049"/>
            </a:xfrm>
            <a:custGeom>
              <a:avLst/>
              <a:gdLst/>
              <a:ahLst/>
              <a:cxnLst/>
              <a:rect l="l" t="t" r="r" b="b"/>
              <a:pathLst>
                <a:path w="23095077" h="1662049">
                  <a:moveTo>
                    <a:pt x="0" y="0"/>
                  </a:moveTo>
                  <a:lnTo>
                    <a:pt x="23095077" y="0"/>
                  </a:lnTo>
                  <a:lnTo>
                    <a:pt x="23095077" y="1662049"/>
                  </a:lnTo>
                  <a:lnTo>
                    <a:pt x="0" y="1662049"/>
                  </a:lnTo>
                  <a:close/>
                </a:path>
              </a:pathLst>
            </a:custGeom>
            <a:solidFill>
              <a:srgbClr val="4472C4"/>
            </a:solidFill>
            <a:ln w="12700">
              <a:solidFill>
                <a:srgbClr val="000000"/>
              </a:solidFill>
            </a:ln>
          </p:spPr>
          <p:txBody>
            <a:bodyPr/>
            <a:lstStyle/>
            <a:p>
              <a:endParaRPr lang="en-US"/>
            </a:p>
          </p:txBody>
        </p:sp>
        <p:sp>
          <p:nvSpPr>
            <p:cNvPr id="42" name="Freeform 42"/>
            <p:cNvSpPr/>
            <p:nvPr/>
          </p:nvSpPr>
          <p:spPr>
            <a:xfrm>
              <a:off x="-1524" y="-1524"/>
              <a:ext cx="23098125" cy="1665097"/>
            </a:xfrm>
            <a:custGeom>
              <a:avLst/>
              <a:gdLst/>
              <a:ahLst/>
              <a:cxnLst/>
              <a:rect l="l" t="t" r="r" b="b"/>
              <a:pathLst>
                <a:path w="23098125" h="1665097">
                  <a:moveTo>
                    <a:pt x="1524" y="0"/>
                  </a:moveTo>
                  <a:lnTo>
                    <a:pt x="23096601" y="0"/>
                  </a:lnTo>
                  <a:cubicBezTo>
                    <a:pt x="23097489" y="0"/>
                    <a:pt x="23098125" y="762"/>
                    <a:pt x="23098125" y="1524"/>
                  </a:cubicBezTo>
                  <a:lnTo>
                    <a:pt x="23098125" y="1663573"/>
                  </a:lnTo>
                  <a:cubicBezTo>
                    <a:pt x="23098125" y="1664462"/>
                    <a:pt x="23097364" y="1665097"/>
                    <a:pt x="23096601" y="1665097"/>
                  </a:cubicBezTo>
                  <a:lnTo>
                    <a:pt x="1524" y="1665097"/>
                  </a:lnTo>
                  <a:cubicBezTo>
                    <a:pt x="635" y="1665097"/>
                    <a:pt x="0" y="1664335"/>
                    <a:pt x="0" y="1663573"/>
                  </a:cubicBezTo>
                  <a:lnTo>
                    <a:pt x="0" y="1524"/>
                  </a:lnTo>
                  <a:cubicBezTo>
                    <a:pt x="0" y="635"/>
                    <a:pt x="762" y="0"/>
                    <a:pt x="1524" y="0"/>
                  </a:cubicBezTo>
                  <a:moveTo>
                    <a:pt x="1524" y="3048"/>
                  </a:moveTo>
                  <a:lnTo>
                    <a:pt x="1524" y="1524"/>
                  </a:lnTo>
                  <a:lnTo>
                    <a:pt x="3048" y="1524"/>
                  </a:lnTo>
                  <a:lnTo>
                    <a:pt x="3048" y="1663573"/>
                  </a:lnTo>
                  <a:lnTo>
                    <a:pt x="1524" y="1663573"/>
                  </a:lnTo>
                  <a:lnTo>
                    <a:pt x="1524" y="1662049"/>
                  </a:lnTo>
                  <a:lnTo>
                    <a:pt x="23096601" y="1662049"/>
                  </a:lnTo>
                  <a:lnTo>
                    <a:pt x="23096601" y="1663573"/>
                  </a:lnTo>
                  <a:lnTo>
                    <a:pt x="23095077" y="1663573"/>
                  </a:lnTo>
                  <a:lnTo>
                    <a:pt x="23095077" y="1524"/>
                  </a:lnTo>
                  <a:lnTo>
                    <a:pt x="23096601" y="1524"/>
                  </a:lnTo>
                  <a:lnTo>
                    <a:pt x="23096601" y="3048"/>
                  </a:lnTo>
                  <a:lnTo>
                    <a:pt x="1524" y="3048"/>
                  </a:lnTo>
                  <a:close/>
                </a:path>
              </a:pathLst>
            </a:custGeom>
            <a:solidFill>
              <a:srgbClr val="FFFFFF"/>
            </a:solidFill>
            <a:ln w="12700">
              <a:solidFill>
                <a:srgbClr val="000000"/>
              </a:solidFill>
            </a:ln>
          </p:spPr>
          <p:txBody>
            <a:bodyPr/>
            <a:lstStyle/>
            <a:p>
              <a:endParaRPr lang="en-US"/>
            </a:p>
          </p:txBody>
        </p:sp>
        <p:sp>
          <p:nvSpPr>
            <p:cNvPr id="43" name="TextBox 43"/>
            <p:cNvSpPr txBox="1"/>
            <p:nvPr/>
          </p:nvSpPr>
          <p:spPr>
            <a:xfrm>
              <a:off x="0" y="-57150"/>
              <a:ext cx="23095024" cy="1719144"/>
            </a:xfrm>
            <a:prstGeom prst="rect">
              <a:avLst/>
            </a:prstGeom>
          </p:spPr>
          <p:txBody>
            <a:bodyPr lIns="50800" tIns="50800" rIns="50800" bIns="50800" rtlCol="0" anchor="t"/>
            <a:lstStyle/>
            <a:p>
              <a:pPr algn="l">
                <a:lnSpc>
                  <a:spcPts val="8640"/>
                </a:lnSpc>
              </a:pPr>
              <a:r>
                <a:rPr lang="en-US" sz="7200" b="1" dirty="0">
                  <a:solidFill>
                    <a:srgbClr val="F8CBAD"/>
                  </a:solidFill>
                  <a:latin typeface="Helvetica Bold"/>
                  <a:ea typeface="Helvetica Bold"/>
                  <a:cs typeface="Helvetica Bold"/>
                  <a:sym typeface="Helvetica Bold"/>
                </a:rPr>
                <a:t>          TWO IMPORTANT NUMBERS</a:t>
              </a:r>
            </a:p>
          </p:txBody>
        </p:sp>
      </p:grpSp>
      <p:sp>
        <p:nvSpPr>
          <p:cNvPr id="44" name="AutoShape 44"/>
          <p:cNvSpPr/>
          <p:nvPr/>
        </p:nvSpPr>
        <p:spPr>
          <a:xfrm rot="1800">
            <a:off x="-4762" y="1397346"/>
            <a:ext cx="18297525" cy="0"/>
          </a:xfrm>
          <a:prstGeom prst="line">
            <a:avLst/>
          </a:prstGeom>
          <a:ln w="9525" cap="rnd">
            <a:solidFill>
              <a:srgbClr val="4472C4"/>
            </a:solidFill>
            <a:prstDash val="solid"/>
            <a:headEnd type="none" w="sm" len="sm"/>
            <a:tailEnd type="none" w="sm" len="sm"/>
          </a:ln>
        </p:spPr>
        <p:txBody>
          <a:bodyPr/>
          <a:lstStyle/>
          <a:p>
            <a:endParaRPr lang="en-US"/>
          </a:p>
        </p:txBody>
      </p:sp>
      <p:sp>
        <p:nvSpPr>
          <p:cNvPr id="45" name="TextBox 45"/>
          <p:cNvSpPr txBox="1"/>
          <p:nvPr/>
        </p:nvSpPr>
        <p:spPr>
          <a:xfrm>
            <a:off x="3217995" y="6841479"/>
            <a:ext cx="10015503" cy="491133"/>
          </a:xfrm>
          <a:prstGeom prst="rect">
            <a:avLst/>
          </a:prstGeom>
        </p:spPr>
        <p:txBody>
          <a:bodyPr lIns="0" tIns="0" rIns="0" bIns="0" rtlCol="0" anchor="t">
            <a:spAutoFit/>
          </a:bodyPr>
          <a:lstStyle/>
          <a:p>
            <a:pPr algn="l">
              <a:lnSpc>
                <a:spcPts val="3240"/>
              </a:lnSpc>
            </a:pPr>
            <a:r>
              <a:rPr lang="en-US" sz="2700">
                <a:solidFill>
                  <a:srgbClr val="000000"/>
                </a:solidFill>
                <a:latin typeface="Helvetica"/>
                <a:ea typeface="Helvetica"/>
                <a:cs typeface="Helvetica"/>
                <a:sym typeface="Helvetica"/>
              </a:rPr>
              <a:t> </a:t>
            </a:r>
            <a:r>
              <a:rPr lang="en-US" sz="2700" b="1" i="1">
                <a:solidFill>
                  <a:srgbClr val="FF0000"/>
                </a:solidFill>
                <a:latin typeface="Helvetica Bold Italics"/>
                <a:ea typeface="Helvetica Bold Italics"/>
                <a:cs typeface="Helvetica Bold Italics"/>
                <a:sym typeface="Helvetica Bold Italics"/>
              </a:rPr>
              <a:t>DON’T RUN OUT OF MONEY!!!!</a:t>
            </a:r>
          </a:p>
        </p:txBody>
      </p:sp>
      <p:sp>
        <p:nvSpPr>
          <p:cNvPr id="46" name="TextBox 46"/>
          <p:cNvSpPr txBox="1"/>
          <p:nvPr/>
        </p:nvSpPr>
        <p:spPr>
          <a:xfrm>
            <a:off x="9115774" y="5723623"/>
            <a:ext cx="5547669" cy="4513823"/>
          </a:xfrm>
          <a:prstGeom prst="rect">
            <a:avLst/>
          </a:prstGeom>
        </p:spPr>
        <p:txBody>
          <a:bodyPr lIns="0" tIns="0" rIns="0" bIns="0" rtlCol="0" anchor="t">
            <a:spAutoFit/>
          </a:bodyPr>
          <a:lstStyle/>
          <a:p>
            <a:pPr algn="l">
              <a:lnSpc>
                <a:spcPts val="4860"/>
              </a:lnSpc>
            </a:pPr>
            <a:r>
              <a:rPr lang="en-US" sz="2700">
                <a:solidFill>
                  <a:srgbClr val="000000"/>
                </a:solidFill>
                <a:latin typeface="Helvetica"/>
                <a:ea typeface="Helvetica"/>
                <a:cs typeface="Helvetica"/>
                <a:sym typeface="Helvetica"/>
              </a:rPr>
              <a:t>Do you have enough personally owned insurance (outside of your job) to payoff….. </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D</a:t>
            </a:r>
            <a:r>
              <a:rPr lang="en-US" sz="2700">
                <a:solidFill>
                  <a:srgbClr val="000000"/>
                </a:solidFill>
                <a:latin typeface="Helvetica"/>
                <a:ea typeface="Helvetica"/>
                <a:cs typeface="Helvetica"/>
                <a:sym typeface="Helvetica"/>
              </a:rPr>
              <a:t>EBT/DEATH</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I</a:t>
            </a:r>
            <a:r>
              <a:rPr lang="en-US" sz="2700">
                <a:solidFill>
                  <a:srgbClr val="000000"/>
                </a:solidFill>
                <a:latin typeface="Helvetica"/>
                <a:ea typeface="Helvetica"/>
                <a:cs typeface="Helvetica"/>
                <a:sym typeface="Helvetica"/>
              </a:rPr>
              <a:t>NCOME</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M</a:t>
            </a:r>
            <a:r>
              <a:rPr lang="en-US" sz="2700">
                <a:solidFill>
                  <a:srgbClr val="000000"/>
                </a:solidFill>
                <a:latin typeface="Helvetica"/>
                <a:ea typeface="Helvetica"/>
                <a:cs typeface="Helvetica"/>
                <a:sym typeface="Helvetica"/>
              </a:rPr>
              <a:t>ORTGAGE</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E</a:t>
            </a:r>
            <a:r>
              <a:rPr lang="en-US" sz="2700">
                <a:solidFill>
                  <a:srgbClr val="000000"/>
                </a:solidFill>
                <a:latin typeface="Helvetica"/>
                <a:ea typeface="Helvetica"/>
                <a:cs typeface="Helvetica"/>
                <a:sym typeface="Helvetica"/>
              </a:rPr>
              <a:t>DUCATION</a:t>
            </a:r>
          </a:p>
        </p:txBody>
      </p:sp>
      <p:grpSp>
        <p:nvGrpSpPr>
          <p:cNvPr id="47" name="Group 47"/>
          <p:cNvGrpSpPr>
            <a:grpSpLocks noChangeAspect="1"/>
          </p:cNvGrpSpPr>
          <p:nvPr/>
        </p:nvGrpSpPr>
        <p:grpSpPr>
          <a:xfrm>
            <a:off x="11850860" y="9546272"/>
            <a:ext cx="3840813" cy="740729"/>
            <a:chOff x="0" y="0"/>
            <a:chExt cx="5121084" cy="987638"/>
          </a:xfrm>
        </p:grpSpPr>
        <p:sp>
          <p:nvSpPr>
            <p:cNvPr id="48" name="Freeform 48"/>
            <p:cNvSpPr/>
            <p:nvPr/>
          </p:nvSpPr>
          <p:spPr>
            <a:xfrm>
              <a:off x="0" y="0"/>
              <a:ext cx="5121021" cy="987679"/>
            </a:xfrm>
            <a:custGeom>
              <a:avLst/>
              <a:gdLst/>
              <a:ahLst/>
              <a:cxnLst/>
              <a:rect l="l" t="t" r="r" b="b"/>
              <a:pathLst>
                <a:path w="5121021" h="987679">
                  <a:moveTo>
                    <a:pt x="0" y="0"/>
                  </a:moveTo>
                  <a:lnTo>
                    <a:pt x="5121021" y="0"/>
                  </a:lnTo>
                  <a:lnTo>
                    <a:pt x="5121021" y="987679"/>
                  </a:lnTo>
                  <a:lnTo>
                    <a:pt x="0" y="987679"/>
                  </a:lnTo>
                  <a:lnTo>
                    <a:pt x="0" y="0"/>
                  </a:lnTo>
                  <a:close/>
                </a:path>
              </a:pathLst>
            </a:custGeom>
            <a:blipFill>
              <a:blip r:embed="rId2"/>
              <a:stretch>
                <a:fillRect r="-1" b="4"/>
              </a:stretch>
            </a:blipFill>
          </p:spPr>
          <p:txBody>
            <a:bodyPr/>
            <a:lstStyle/>
            <a:p>
              <a:endParaRPr lang="en-US"/>
            </a:p>
          </p:txBody>
        </p:sp>
      </p:grpSp>
      <p:grpSp>
        <p:nvGrpSpPr>
          <p:cNvPr id="49" name="Group 49"/>
          <p:cNvGrpSpPr>
            <a:grpSpLocks noChangeAspect="1"/>
          </p:cNvGrpSpPr>
          <p:nvPr/>
        </p:nvGrpSpPr>
        <p:grpSpPr>
          <a:xfrm>
            <a:off x="14489936" y="5143500"/>
            <a:ext cx="3988522" cy="5176335"/>
            <a:chOff x="0" y="0"/>
            <a:chExt cx="4490750" cy="5828130"/>
          </a:xfrm>
        </p:grpSpPr>
        <p:sp>
          <p:nvSpPr>
            <p:cNvPr id="50" name="Freeform 50"/>
            <p:cNvSpPr/>
            <p:nvPr/>
          </p:nvSpPr>
          <p:spPr>
            <a:xfrm>
              <a:off x="0" y="0"/>
              <a:ext cx="4490720" cy="5828157"/>
            </a:xfrm>
            <a:custGeom>
              <a:avLst/>
              <a:gdLst/>
              <a:ahLst/>
              <a:cxnLst/>
              <a:rect l="l" t="t" r="r" b="b"/>
              <a:pathLst>
                <a:path w="4490720" h="5828157">
                  <a:moveTo>
                    <a:pt x="0" y="0"/>
                  </a:moveTo>
                  <a:lnTo>
                    <a:pt x="4490720" y="0"/>
                  </a:lnTo>
                  <a:lnTo>
                    <a:pt x="4490720" y="5828157"/>
                  </a:lnTo>
                  <a:lnTo>
                    <a:pt x="0" y="5828157"/>
                  </a:lnTo>
                  <a:lnTo>
                    <a:pt x="0" y="0"/>
                  </a:lnTo>
                  <a:close/>
                </a:path>
              </a:pathLst>
            </a:custGeom>
            <a:blipFill>
              <a:blip r:embed="rId3"/>
              <a:stretch>
                <a:fillRect t="-1190" b="-1190"/>
              </a:stretch>
            </a:blipFill>
          </p:spPr>
          <p:txBody>
            <a:bodyPr/>
            <a:lstStyle/>
            <a:p>
              <a:endParaRPr lang="en-US"/>
            </a:p>
          </p:txBody>
        </p:sp>
      </p:grpSp>
      <p:grpSp>
        <p:nvGrpSpPr>
          <p:cNvPr id="51" name="Group 51"/>
          <p:cNvGrpSpPr>
            <a:grpSpLocks noChangeAspect="1"/>
          </p:cNvGrpSpPr>
          <p:nvPr/>
        </p:nvGrpSpPr>
        <p:grpSpPr>
          <a:xfrm>
            <a:off x="594" y="5360208"/>
            <a:ext cx="3385711" cy="4926792"/>
            <a:chOff x="0" y="0"/>
            <a:chExt cx="3718366" cy="5410862"/>
          </a:xfrm>
        </p:grpSpPr>
        <p:sp>
          <p:nvSpPr>
            <p:cNvPr id="52" name="Freeform 52"/>
            <p:cNvSpPr/>
            <p:nvPr/>
          </p:nvSpPr>
          <p:spPr>
            <a:xfrm>
              <a:off x="0" y="0"/>
              <a:ext cx="3718306" cy="5410835"/>
            </a:xfrm>
            <a:custGeom>
              <a:avLst/>
              <a:gdLst/>
              <a:ahLst/>
              <a:cxnLst/>
              <a:rect l="l" t="t" r="r" b="b"/>
              <a:pathLst>
                <a:path w="3718306" h="5410835">
                  <a:moveTo>
                    <a:pt x="0" y="0"/>
                  </a:moveTo>
                  <a:lnTo>
                    <a:pt x="3718306" y="0"/>
                  </a:lnTo>
                  <a:lnTo>
                    <a:pt x="3718306" y="5410835"/>
                  </a:lnTo>
                  <a:lnTo>
                    <a:pt x="0" y="5410835"/>
                  </a:lnTo>
                  <a:lnTo>
                    <a:pt x="0" y="0"/>
                  </a:lnTo>
                  <a:close/>
                </a:path>
              </a:pathLst>
            </a:custGeom>
            <a:blipFill>
              <a:blip r:embed="rId4"/>
              <a:stretch>
                <a:fillRect t="-1571" b="-1571"/>
              </a:stretch>
            </a:blipFill>
          </p:spPr>
          <p:txBody>
            <a:bodyPr/>
            <a:lstStyle/>
            <a:p>
              <a:endParaRPr lang="en-US"/>
            </a:p>
          </p:txBody>
        </p:sp>
      </p:grpSp>
      <p:sp>
        <p:nvSpPr>
          <p:cNvPr id="53" name="TextBox 53"/>
          <p:cNvSpPr txBox="1"/>
          <p:nvPr/>
        </p:nvSpPr>
        <p:spPr>
          <a:xfrm>
            <a:off x="8776626" y="3808497"/>
            <a:ext cx="9560616" cy="2067391"/>
          </a:xfrm>
          <a:prstGeom prst="rect">
            <a:avLst/>
          </a:prstGeom>
        </p:spPr>
        <p:txBody>
          <a:bodyPr lIns="0" tIns="0" rIns="0" bIns="0" rtlCol="0" anchor="t">
            <a:spAutoFit/>
          </a:bodyPr>
          <a:lstStyle/>
          <a:p>
            <a:pPr algn="l">
              <a:lnSpc>
                <a:spcPts val="4320"/>
              </a:lnSpc>
            </a:pPr>
            <a:r>
              <a:rPr lang="en-US" sz="3600" b="1">
                <a:solidFill>
                  <a:srgbClr val="262626"/>
                </a:solidFill>
                <a:latin typeface="Helvetica Bold"/>
                <a:ea typeface="Helvetica Bold"/>
                <a:cs typeface="Helvetica Bold"/>
                <a:sym typeface="Helvetica Bold"/>
              </a:rPr>
              <a:t>HOW MUCH LIFE INSURANCE DO YOU NEED TO MAINTAIN YOUR FAMILY’S LIFESTYLE WHEN YOU’RE GONE?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F93805-F26A-CC4D-2905-843265C61998}"/>
              </a:ext>
            </a:extLst>
          </p:cNvPr>
          <p:cNvGrpSpPr/>
          <p:nvPr/>
        </p:nvGrpSpPr>
        <p:grpSpPr>
          <a:xfrm>
            <a:off x="7856488" y="5825566"/>
            <a:ext cx="8757299" cy="2693733"/>
            <a:chOff x="3928243" y="3433870"/>
            <a:chExt cx="4378649" cy="1346866"/>
          </a:xfrm>
        </p:grpSpPr>
        <p:sp>
          <p:nvSpPr>
            <p:cNvPr id="5" name="Text Box 3">
              <a:extLst>
                <a:ext uri="{FF2B5EF4-FFF2-40B4-BE49-F238E27FC236}">
                  <a16:creationId xmlns:a16="http://schemas.microsoft.com/office/drawing/2014/main" id="{54003173-A4A0-A495-766A-1823E08A7A36}"/>
                </a:ext>
              </a:extLst>
            </p:cNvPr>
            <p:cNvSpPr txBox="1">
              <a:spLocks noChangeArrowheads="1"/>
            </p:cNvSpPr>
            <p:nvPr/>
          </p:nvSpPr>
          <p:spPr bwMode="auto">
            <a:xfrm>
              <a:off x="4961927" y="3651613"/>
              <a:ext cx="3344965" cy="1129123"/>
            </a:xfrm>
            <a:prstGeom prst="rect">
              <a:avLst/>
            </a:prstGeom>
            <a:noFill/>
            <a:ln w="9525">
              <a:noFill/>
              <a:miter lim="800000"/>
              <a:headEnd/>
              <a:tailEnd/>
            </a:ln>
          </p:spPr>
          <p:txBody>
            <a:bodyPr wrap="square" anchor="ctr">
              <a:spAutoFit/>
            </a:bodyPr>
            <a:lstStyle/>
            <a:p>
              <a:pPr defTabSz="914378">
                <a:lnSpc>
                  <a:spcPct val="110000"/>
                </a:lnSpc>
              </a:pPr>
              <a:r>
                <a:rPr lang="en-US" altLang="en-US" sz="2599" b="1" dirty="0">
                  <a:solidFill>
                    <a:srgbClr val="9AC0A4"/>
                  </a:solidFill>
                  <a:latin typeface="Helvetica"/>
                  <a:ea typeface="Arial Unicode MS" pitchFamily="34" charset="-128"/>
                  <a:cs typeface="Helvetica"/>
                </a:rPr>
                <a:t>At Retirement</a:t>
              </a:r>
              <a:endParaRPr lang="en-US" altLang="en-US" sz="2599" dirty="0">
                <a:solidFill>
                  <a:srgbClr val="9AC0A4"/>
                </a:solidFill>
                <a:latin typeface="Helvetica"/>
                <a:ea typeface="Arial Unicode MS" pitchFamily="34" charset="-128"/>
                <a:cs typeface="Helvetica"/>
              </a:endParaRPr>
            </a:p>
            <a:p>
              <a:pPr defTabSz="914378">
                <a:lnSpc>
                  <a:spcPct val="110000"/>
                </a:lnSpc>
              </a:pPr>
              <a:r>
                <a:rPr lang="en-US" altLang="en-US" sz="2599" dirty="0">
                  <a:solidFill>
                    <a:prstClr val="black"/>
                  </a:solidFill>
                  <a:latin typeface="Helvetica"/>
                  <a:ea typeface="Arial Unicode MS" pitchFamily="34" charset="-128"/>
                  <a:cs typeface="Helvetica"/>
                </a:rPr>
                <a:t>Grown children</a:t>
              </a:r>
            </a:p>
            <a:p>
              <a:pPr defTabSz="914378">
                <a:lnSpc>
                  <a:spcPct val="110000"/>
                </a:lnSpc>
              </a:pPr>
              <a:r>
                <a:rPr lang="en-US" altLang="en-US" sz="2599" dirty="0">
                  <a:solidFill>
                    <a:prstClr val="black"/>
                  </a:solidFill>
                  <a:latin typeface="Helvetica"/>
                  <a:ea typeface="Arial Unicode MS" pitchFamily="34" charset="-128"/>
                  <a:cs typeface="Helvetica"/>
                </a:rPr>
                <a:t>Lower debt</a:t>
              </a:r>
            </a:p>
            <a:p>
              <a:pPr defTabSz="914378">
                <a:lnSpc>
                  <a:spcPct val="110000"/>
                </a:lnSpc>
              </a:pPr>
              <a:r>
                <a:rPr lang="en-US" altLang="en-US" sz="2599" dirty="0">
                  <a:solidFill>
                    <a:prstClr val="black"/>
                  </a:solidFill>
                  <a:latin typeface="Helvetica"/>
                  <a:ea typeface="Arial Unicode MS" pitchFamily="34" charset="-128"/>
                  <a:cs typeface="Helvetica"/>
                </a:rPr>
                <a:t>Mortgage Paid</a:t>
              </a:r>
            </a:p>
            <a:p>
              <a:pPr defTabSz="914378">
                <a:lnSpc>
                  <a:spcPct val="110000"/>
                </a:lnSpc>
              </a:pPr>
              <a:r>
                <a:rPr lang="en-US" altLang="en-US" sz="2599" b="1" dirty="0">
                  <a:solidFill>
                    <a:prstClr val="black"/>
                  </a:solidFill>
                  <a:latin typeface="Helvetica"/>
                  <a:ea typeface="Arial Unicode MS" pitchFamily="34" charset="-128"/>
                  <a:cs typeface="Helvetica"/>
                </a:rPr>
                <a:t>Retirement income needed</a:t>
              </a:r>
            </a:p>
          </p:txBody>
        </p:sp>
        <p:cxnSp>
          <p:nvCxnSpPr>
            <p:cNvPr id="6" name="Straight Connector 5">
              <a:extLst>
                <a:ext uri="{FF2B5EF4-FFF2-40B4-BE49-F238E27FC236}">
                  <a16:creationId xmlns:a16="http://schemas.microsoft.com/office/drawing/2014/main" id="{6DFD8C38-1468-6ED1-01A1-6DB2DF090C6A}"/>
                </a:ext>
              </a:extLst>
            </p:cNvPr>
            <p:cNvCxnSpPr/>
            <p:nvPr/>
          </p:nvCxnSpPr>
          <p:spPr bwMode="auto">
            <a:xfrm>
              <a:off x="3936126" y="4036927"/>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7" name="Straight Connector 6">
              <a:extLst>
                <a:ext uri="{FF2B5EF4-FFF2-40B4-BE49-F238E27FC236}">
                  <a16:creationId xmlns:a16="http://schemas.microsoft.com/office/drawing/2014/main" id="{DC655AE5-BCC6-FA70-E7C5-63250CC79028}"/>
                </a:ext>
              </a:extLst>
            </p:cNvPr>
            <p:cNvCxnSpPr/>
            <p:nvPr/>
          </p:nvCxnSpPr>
          <p:spPr bwMode="auto">
            <a:xfrm>
              <a:off x="3928243" y="4254812"/>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8" name="Straight Connector 7">
              <a:extLst>
                <a:ext uri="{FF2B5EF4-FFF2-40B4-BE49-F238E27FC236}">
                  <a16:creationId xmlns:a16="http://schemas.microsoft.com/office/drawing/2014/main" id="{EEEF7305-CBFD-B1CF-616F-39C9E17F7E3C}"/>
                </a:ext>
              </a:extLst>
            </p:cNvPr>
            <p:cNvCxnSpPr/>
            <p:nvPr/>
          </p:nvCxnSpPr>
          <p:spPr bwMode="auto">
            <a:xfrm>
              <a:off x="3936126" y="448058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9" name="Straight Connector 8">
              <a:extLst>
                <a:ext uri="{FF2B5EF4-FFF2-40B4-BE49-F238E27FC236}">
                  <a16:creationId xmlns:a16="http://schemas.microsoft.com/office/drawing/2014/main" id="{9387EFAF-D9B9-B1D0-0961-253134901F0A}"/>
                </a:ext>
              </a:extLst>
            </p:cNvPr>
            <p:cNvCxnSpPr/>
            <p:nvPr/>
          </p:nvCxnSpPr>
          <p:spPr bwMode="auto">
            <a:xfrm>
              <a:off x="3928243" y="4698464"/>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10" name="Straight Connector 9">
              <a:extLst>
                <a:ext uri="{FF2B5EF4-FFF2-40B4-BE49-F238E27FC236}">
                  <a16:creationId xmlns:a16="http://schemas.microsoft.com/office/drawing/2014/main" id="{6C1AAE44-76F4-C3CB-A9B9-9C8C02674F3A}"/>
                </a:ext>
              </a:extLst>
            </p:cNvPr>
            <p:cNvCxnSpPr>
              <a:cxnSpLocks/>
            </p:cNvCxnSpPr>
            <p:nvPr/>
          </p:nvCxnSpPr>
          <p:spPr bwMode="auto">
            <a:xfrm>
              <a:off x="6180083" y="3782368"/>
              <a:ext cx="1204413" cy="0"/>
            </a:xfrm>
            <a:prstGeom prst="line">
              <a:avLst/>
            </a:prstGeom>
            <a:noFill/>
            <a:ln w="25400" cap="rnd" cmpd="sng" algn="ctr">
              <a:solidFill>
                <a:srgbClr val="9AC0A4"/>
              </a:solidFill>
              <a:prstDash val="dot"/>
              <a:round/>
              <a:headEnd type="none" w="med" len="med"/>
              <a:tailEnd type="none" w="med" len="med"/>
            </a:ln>
            <a:effectLst/>
          </p:spPr>
        </p:cxnSp>
        <p:cxnSp>
          <p:nvCxnSpPr>
            <p:cNvPr id="11" name="Straight Connector 10">
              <a:extLst>
                <a:ext uri="{FF2B5EF4-FFF2-40B4-BE49-F238E27FC236}">
                  <a16:creationId xmlns:a16="http://schemas.microsoft.com/office/drawing/2014/main" id="{4A8B95AD-D13A-745A-F9EE-6D28A5F0D904}"/>
                </a:ext>
              </a:extLst>
            </p:cNvPr>
            <p:cNvCxnSpPr/>
            <p:nvPr/>
          </p:nvCxnSpPr>
          <p:spPr bwMode="auto">
            <a:xfrm flipV="1">
              <a:off x="7384496" y="3433870"/>
              <a:ext cx="1" cy="347006"/>
            </a:xfrm>
            <a:prstGeom prst="line">
              <a:avLst/>
            </a:prstGeom>
            <a:noFill/>
            <a:ln w="25400" cap="rnd" cmpd="sng" algn="ctr">
              <a:solidFill>
                <a:srgbClr val="9AC0A4"/>
              </a:solidFill>
              <a:prstDash val="dot"/>
              <a:round/>
              <a:headEnd type="none" w="med" len="med"/>
              <a:tailEnd type="none" w="med" len="med"/>
            </a:ln>
            <a:effectLst/>
          </p:spPr>
        </p:cxnSp>
      </p:grpSp>
      <p:grpSp>
        <p:nvGrpSpPr>
          <p:cNvPr id="12" name="Group 11">
            <a:extLst>
              <a:ext uri="{FF2B5EF4-FFF2-40B4-BE49-F238E27FC236}">
                <a16:creationId xmlns:a16="http://schemas.microsoft.com/office/drawing/2014/main" id="{64C91565-E27A-25B2-EF47-410265E3F81C}"/>
              </a:ext>
            </a:extLst>
          </p:cNvPr>
          <p:cNvGrpSpPr/>
          <p:nvPr/>
        </p:nvGrpSpPr>
        <p:grpSpPr>
          <a:xfrm>
            <a:off x="815645" y="5825562"/>
            <a:ext cx="6884244" cy="2693731"/>
            <a:chOff x="492723" y="3433870"/>
            <a:chExt cx="3442122" cy="1346866"/>
          </a:xfrm>
        </p:grpSpPr>
        <p:sp>
          <p:nvSpPr>
            <p:cNvPr id="13" name="Text Box 3">
              <a:extLst>
                <a:ext uri="{FF2B5EF4-FFF2-40B4-BE49-F238E27FC236}">
                  <a16:creationId xmlns:a16="http://schemas.microsoft.com/office/drawing/2014/main" id="{68CCE922-FE76-7E0D-D0E7-D29E10F043E6}"/>
                </a:ext>
              </a:extLst>
            </p:cNvPr>
            <p:cNvSpPr txBox="1">
              <a:spLocks noChangeArrowheads="1"/>
            </p:cNvSpPr>
            <p:nvPr/>
          </p:nvSpPr>
          <p:spPr bwMode="auto">
            <a:xfrm>
              <a:off x="492723" y="3651612"/>
              <a:ext cx="3442122" cy="1129124"/>
            </a:xfrm>
            <a:prstGeom prst="rect">
              <a:avLst/>
            </a:prstGeom>
            <a:noFill/>
            <a:ln w="9525">
              <a:noFill/>
              <a:miter lim="800000"/>
              <a:headEnd/>
              <a:tailEnd/>
            </a:ln>
          </p:spPr>
          <p:txBody>
            <a:bodyPr wrap="square" anchor="ctr">
              <a:spAutoFit/>
            </a:bodyPr>
            <a:lstStyle/>
            <a:p>
              <a:pPr algn="r" defTabSz="914378">
                <a:lnSpc>
                  <a:spcPct val="110000"/>
                </a:lnSpc>
              </a:pPr>
              <a:r>
                <a:rPr lang="en-US" altLang="en-US" sz="2599" b="1" dirty="0">
                  <a:solidFill>
                    <a:srgbClr val="5B9BA9"/>
                  </a:solidFill>
                  <a:latin typeface="Helvetica"/>
                  <a:ea typeface="Arial Unicode MS" pitchFamily="34" charset="-128"/>
                  <a:cs typeface="Helvetica"/>
                </a:rPr>
                <a:t>Today</a:t>
              </a:r>
              <a:endParaRPr lang="en-US" altLang="en-US" sz="2599" dirty="0">
                <a:solidFill>
                  <a:srgbClr val="5B9BA9"/>
                </a:solidFill>
                <a:latin typeface="Helvetica"/>
                <a:ea typeface="Arial Unicode MS" pitchFamily="34" charset="-128"/>
                <a:cs typeface="Helvetica"/>
              </a:endParaRPr>
            </a:p>
            <a:p>
              <a:pPr algn="r" defTabSz="914378">
                <a:lnSpc>
                  <a:spcPct val="110000"/>
                </a:lnSpc>
              </a:pPr>
              <a:r>
                <a:rPr lang="en-US" altLang="en-US" sz="2599" dirty="0">
                  <a:solidFill>
                    <a:prstClr val="black"/>
                  </a:solidFill>
                  <a:latin typeface="Helvetica"/>
                  <a:ea typeface="Arial Unicode MS" pitchFamily="34" charset="-128"/>
                  <a:cs typeface="Helvetica"/>
                </a:rPr>
                <a:t>Young children/Dependents</a:t>
              </a:r>
            </a:p>
            <a:p>
              <a:pPr algn="r" defTabSz="914378">
                <a:lnSpc>
                  <a:spcPct val="110000"/>
                </a:lnSpc>
              </a:pPr>
              <a:r>
                <a:rPr lang="en-US" altLang="en-US" sz="2599" dirty="0">
                  <a:solidFill>
                    <a:prstClr val="black"/>
                  </a:solidFill>
                  <a:latin typeface="Helvetica"/>
                  <a:ea typeface="Arial Unicode MS" pitchFamily="34" charset="-128"/>
                  <a:cs typeface="Helvetica"/>
                </a:rPr>
                <a:t>High debt</a:t>
              </a:r>
            </a:p>
            <a:p>
              <a:pPr algn="r" defTabSz="914378">
                <a:lnSpc>
                  <a:spcPct val="110000"/>
                </a:lnSpc>
              </a:pPr>
              <a:r>
                <a:rPr lang="en-US" altLang="en-US" sz="2599" dirty="0">
                  <a:solidFill>
                    <a:prstClr val="black"/>
                  </a:solidFill>
                  <a:latin typeface="Helvetica"/>
                  <a:ea typeface="Arial Unicode MS" pitchFamily="34" charset="-128"/>
                  <a:cs typeface="Helvetica"/>
                </a:rPr>
                <a:t>Mortgage Payments</a:t>
              </a:r>
            </a:p>
            <a:p>
              <a:pPr algn="r" defTabSz="914378">
                <a:lnSpc>
                  <a:spcPct val="110000"/>
                </a:lnSpc>
              </a:pPr>
              <a:r>
                <a:rPr lang="en-US" altLang="en-US" sz="2599" b="1" dirty="0">
                  <a:solidFill>
                    <a:prstClr val="black"/>
                  </a:solidFill>
                  <a:latin typeface="Helvetica"/>
                  <a:ea typeface="Arial Unicode MS" pitchFamily="34" charset="-128"/>
                  <a:cs typeface="Helvetica"/>
                </a:rPr>
                <a:t>Loss of income would be devastating</a:t>
              </a:r>
            </a:p>
          </p:txBody>
        </p:sp>
        <p:cxnSp>
          <p:nvCxnSpPr>
            <p:cNvPr id="14" name="Straight Connector 13">
              <a:extLst>
                <a:ext uri="{FF2B5EF4-FFF2-40B4-BE49-F238E27FC236}">
                  <a16:creationId xmlns:a16="http://schemas.microsoft.com/office/drawing/2014/main" id="{8F568BD7-8C02-630E-F53A-7BBE4B6DEB1F}"/>
                </a:ext>
              </a:extLst>
            </p:cNvPr>
            <p:cNvCxnSpPr/>
            <p:nvPr/>
          </p:nvCxnSpPr>
          <p:spPr bwMode="auto">
            <a:xfrm>
              <a:off x="2297063" y="3782368"/>
              <a:ext cx="936867" cy="0"/>
            </a:xfrm>
            <a:prstGeom prst="line">
              <a:avLst/>
            </a:prstGeom>
            <a:noFill/>
            <a:ln w="25400" cap="rnd" cmpd="sng" algn="ctr">
              <a:solidFill>
                <a:srgbClr val="5B9BA9"/>
              </a:solidFill>
              <a:prstDash val="dot"/>
              <a:round/>
              <a:headEnd type="none" w="med" len="med"/>
              <a:tailEnd type="none" w="med" len="med"/>
            </a:ln>
            <a:effectLst/>
          </p:spPr>
        </p:cxnSp>
        <p:cxnSp>
          <p:nvCxnSpPr>
            <p:cNvPr id="15" name="Straight Connector 14">
              <a:extLst>
                <a:ext uri="{FF2B5EF4-FFF2-40B4-BE49-F238E27FC236}">
                  <a16:creationId xmlns:a16="http://schemas.microsoft.com/office/drawing/2014/main" id="{30C334F8-AF2D-848F-C295-4D143BCBF2EF}"/>
                </a:ext>
              </a:extLst>
            </p:cNvPr>
            <p:cNvCxnSpPr/>
            <p:nvPr/>
          </p:nvCxnSpPr>
          <p:spPr bwMode="auto">
            <a:xfrm flipV="1">
              <a:off x="2189593" y="3433870"/>
              <a:ext cx="1" cy="347006"/>
            </a:xfrm>
            <a:prstGeom prst="line">
              <a:avLst/>
            </a:prstGeom>
            <a:noFill/>
            <a:ln w="25400" cap="rnd" cmpd="sng" algn="ctr">
              <a:solidFill>
                <a:srgbClr val="5B9BA9"/>
              </a:solidFill>
              <a:prstDash val="dot"/>
              <a:round/>
              <a:headEnd type="none" w="med" len="med"/>
              <a:tailEnd type="none" w="med" len="med"/>
            </a:ln>
            <a:effectLst/>
          </p:spPr>
        </p:cxnSp>
      </p:grpSp>
      <p:sp>
        <p:nvSpPr>
          <p:cNvPr id="16" name="Title 5">
            <a:extLst>
              <a:ext uri="{FF2B5EF4-FFF2-40B4-BE49-F238E27FC236}">
                <a16:creationId xmlns:a16="http://schemas.microsoft.com/office/drawing/2014/main" id="{A20E71F7-94D7-0DA0-8B91-9D30606E98E3}"/>
              </a:ext>
            </a:extLst>
          </p:cNvPr>
          <p:cNvSpPr>
            <a:spLocks noGrp="1"/>
          </p:cNvSpPr>
          <p:nvPr>
            <p:ph type="title"/>
          </p:nvPr>
        </p:nvSpPr>
        <p:spPr>
          <a:xfrm>
            <a:off x="267763" y="25630"/>
            <a:ext cx="17082716" cy="938816"/>
          </a:xfrm>
        </p:spPr>
        <p:txBody>
          <a:bodyPr/>
          <a:lstStyle/>
          <a:p>
            <a:r>
              <a:rPr lang="en-US" altLang="en-US" b="1" dirty="0">
                <a:solidFill>
                  <a:srgbClr val="34526F"/>
                </a:solidFill>
              </a:rPr>
              <a:t>     The Theory of Decreasing Responsibility</a:t>
            </a:r>
            <a:endParaRPr lang="en-US" b="1" dirty="0"/>
          </a:p>
        </p:txBody>
      </p:sp>
      <p:sp>
        <p:nvSpPr>
          <p:cNvPr id="17" name="Slide Number Placeholder 1">
            <a:extLst>
              <a:ext uri="{FF2B5EF4-FFF2-40B4-BE49-F238E27FC236}">
                <a16:creationId xmlns:a16="http://schemas.microsoft.com/office/drawing/2014/main" id="{D52884D2-4373-EA28-55E0-CB085CF14487}"/>
              </a:ext>
            </a:extLst>
          </p:cNvPr>
          <p:cNvSpPr txBox="1">
            <a:spLocks/>
          </p:cNvSpPr>
          <p:nvPr/>
        </p:nvSpPr>
        <p:spPr>
          <a:xfrm>
            <a:off x="82502" y="9731591"/>
            <a:ext cx="831900" cy="547688"/>
          </a:xfrm>
          <a:prstGeom prst="rect">
            <a:avLst/>
          </a:prstGeom>
        </p:spPr>
        <p:txBody>
          <a:bodyPr vert="horz" lIns="182880" tIns="91440" rIns="182880" bIns="91440" rtlCol="0" anchor="ctr"/>
          <a:lstStyle>
            <a:defPPr>
              <a:defRPr lang="en-US"/>
            </a:defPPr>
            <a:lvl1pPr marL="0" algn="l" defTabSz="457200" rtl="0" eaLnBrk="1" latinLnBrk="0" hangingPunct="1">
              <a:defRPr sz="100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8"/>
            <a:endParaRPr lang="en-US" sz="2000" dirty="0">
              <a:solidFill>
                <a:prstClr val="black">
                  <a:lumMod val="65000"/>
                  <a:lumOff val="35000"/>
                </a:prstClr>
              </a:solidFill>
            </a:endParaRPr>
          </a:p>
        </p:txBody>
      </p:sp>
      <p:pic>
        <p:nvPicPr>
          <p:cNvPr id="18" name="Picture 17">
            <a:extLst>
              <a:ext uri="{FF2B5EF4-FFF2-40B4-BE49-F238E27FC236}">
                <a16:creationId xmlns:a16="http://schemas.microsoft.com/office/drawing/2014/main" id="{019A69D3-8176-6B35-70C2-88C079B076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0030" y="1969400"/>
            <a:ext cx="15187940" cy="4760400"/>
          </a:xfrm>
          <a:prstGeom prst="rect">
            <a:avLst/>
          </a:prstGeom>
        </p:spPr>
      </p:pic>
      <p:sp>
        <p:nvSpPr>
          <p:cNvPr id="19" name="Rectangle 9">
            <a:extLst>
              <a:ext uri="{FF2B5EF4-FFF2-40B4-BE49-F238E27FC236}">
                <a16:creationId xmlns:a16="http://schemas.microsoft.com/office/drawing/2014/main" id="{C1BDCDE6-2572-BD3F-29B0-DA26FBA53794}"/>
              </a:ext>
            </a:extLst>
          </p:cNvPr>
          <p:cNvSpPr>
            <a:spLocks noChangeArrowheads="1"/>
          </p:cNvSpPr>
          <p:nvPr/>
        </p:nvSpPr>
        <p:spPr bwMode="auto">
          <a:xfrm>
            <a:off x="2275908" y="8954061"/>
            <a:ext cx="14049555" cy="1260474"/>
          </a:xfrm>
          <a:prstGeom prst="rect">
            <a:avLst/>
          </a:prstGeom>
          <a:noFill/>
          <a:ln w="9525">
            <a:noFill/>
            <a:miter lim="800000"/>
            <a:headEnd/>
            <a:tailEnd/>
          </a:ln>
        </p:spPr>
        <p:txBody>
          <a:bodyPr lIns="182852" tIns="91428" rIns="182852" bIns="91428" anchor="ctr"/>
          <a:lstStyle/>
          <a:p>
            <a:pPr algn="ctr" defTabSz="914378"/>
            <a:r>
              <a:rPr lang="en-US" altLang="en-US" sz="3200" dirty="0">
                <a:solidFill>
                  <a:srgbClr val="E4021D"/>
                </a:solidFill>
                <a:latin typeface="Helvetica"/>
                <a:ea typeface="Arial Unicode MS" pitchFamily="34" charset="-128"/>
                <a:cs typeface="Helvetica"/>
              </a:rPr>
              <a:t>What </a:t>
            </a:r>
            <a:r>
              <a:rPr lang="en-US" altLang="en-US" sz="3200" b="1" dirty="0">
                <a:solidFill>
                  <a:srgbClr val="E4021D"/>
                </a:solidFill>
                <a:latin typeface="Helvetica"/>
                <a:ea typeface="Arial Unicode MS" pitchFamily="34" charset="-128"/>
                <a:cs typeface="Helvetica"/>
              </a:rPr>
              <a:t>company</a:t>
            </a:r>
            <a:r>
              <a:rPr lang="en-US" altLang="en-US" sz="3200" dirty="0">
                <a:solidFill>
                  <a:srgbClr val="E4021D"/>
                </a:solidFill>
                <a:latin typeface="Helvetica"/>
                <a:ea typeface="Arial Unicode MS" pitchFamily="34" charset="-128"/>
                <a:cs typeface="Helvetica"/>
              </a:rPr>
              <a:t> do you know of that OFFERS life insurance, but also</a:t>
            </a:r>
          </a:p>
          <a:p>
            <a:pPr algn="ctr" defTabSz="914378"/>
            <a:r>
              <a:rPr lang="en-US" altLang="en-US" sz="3200" b="1" dirty="0">
                <a:solidFill>
                  <a:srgbClr val="E4021D"/>
                </a:solidFill>
                <a:latin typeface="Helvetica"/>
                <a:ea typeface="Arial Unicode MS" pitchFamily="34" charset="-128"/>
                <a:cs typeface="Helvetica"/>
              </a:rPr>
              <a:t>teaches people</a:t>
            </a:r>
            <a:r>
              <a:rPr lang="en-US" altLang="en-US" sz="3200" dirty="0">
                <a:solidFill>
                  <a:srgbClr val="E4021D"/>
                </a:solidFill>
                <a:latin typeface="Helvetica"/>
                <a:ea typeface="Arial Unicode MS" pitchFamily="34" charset="-128"/>
                <a:cs typeface="Helvetica"/>
              </a:rPr>
              <a:t> how to eliminate the need for life insurance?</a:t>
            </a:r>
          </a:p>
        </p:txBody>
      </p:sp>
      <p:pic>
        <p:nvPicPr>
          <p:cNvPr id="20" name="Picture 19" descr="DecreasingResponsibility_youngfamily.eps">
            <a:extLst>
              <a:ext uri="{FF2B5EF4-FFF2-40B4-BE49-F238E27FC236}">
                <a16:creationId xmlns:a16="http://schemas.microsoft.com/office/drawing/2014/main" id="{7E8790F3-745A-14F5-EA78-A52B6310C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2762" y="3402796"/>
            <a:ext cx="2145900" cy="2073329"/>
          </a:xfrm>
          <a:prstGeom prst="rect">
            <a:avLst/>
          </a:prstGeom>
        </p:spPr>
      </p:pic>
      <p:pic>
        <p:nvPicPr>
          <p:cNvPr id="21" name="Picture 20" descr="DecreasingResponsibility_oldercouple.eps">
            <a:extLst>
              <a:ext uri="{FF2B5EF4-FFF2-40B4-BE49-F238E27FC236}">
                <a16:creationId xmlns:a16="http://schemas.microsoft.com/office/drawing/2014/main" id="{A468F28B-4512-D693-63B2-A472F403A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75089" y="3384560"/>
            <a:ext cx="2168345" cy="2066849"/>
          </a:xfrm>
          <a:prstGeom prst="rect">
            <a:avLst/>
          </a:prstGeom>
        </p:spPr>
      </p:pic>
      <p:sp>
        <p:nvSpPr>
          <p:cNvPr id="22" name="TextBox 21">
            <a:extLst>
              <a:ext uri="{FF2B5EF4-FFF2-40B4-BE49-F238E27FC236}">
                <a16:creationId xmlns:a16="http://schemas.microsoft.com/office/drawing/2014/main" id="{5D874EA0-C021-860B-BB43-865C7FC26CA6}"/>
              </a:ext>
            </a:extLst>
          </p:cNvPr>
          <p:cNvSpPr txBox="1"/>
          <p:nvPr/>
        </p:nvSpPr>
        <p:spPr>
          <a:xfrm>
            <a:off x="4113395" y="3749636"/>
            <a:ext cx="2965625" cy="1200329"/>
          </a:xfrm>
          <a:prstGeom prst="rect">
            <a:avLst/>
          </a:prstGeom>
          <a:noFill/>
        </p:spPr>
        <p:txBody>
          <a:bodyPr wrap="square" rtlCol="0">
            <a:spAutoFit/>
          </a:bodyPr>
          <a:lstStyle/>
          <a:p>
            <a:pPr algn="ctr" defTabSz="914378"/>
            <a:r>
              <a:rPr lang="en-US" sz="3600" b="1" dirty="0">
                <a:solidFill>
                  <a:srgbClr val="5B9BA9"/>
                </a:solidFill>
                <a:latin typeface="Helvetica"/>
                <a:cs typeface="Helvetica"/>
              </a:rPr>
              <a:t>DYING</a:t>
            </a:r>
            <a:br>
              <a:rPr lang="en-US" sz="3600" b="1" dirty="0">
                <a:solidFill>
                  <a:srgbClr val="5B9BA9"/>
                </a:solidFill>
                <a:latin typeface="Helvetica"/>
                <a:cs typeface="Helvetica"/>
              </a:rPr>
            </a:br>
            <a:r>
              <a:rPr lang="en-US" sz="3600" b="1" dirty="0">
                <a:solidFill>
                  <a:srgbClr val="5B9BA9"/>
                </a:solidFill>
                <a:latin typeface="Helvetica"/>
                <a:cs typeface="Helvetica"/>
              </a:rPr>
              <a:t>TOO SOON</a:t>
            </a:r>
          </a:p>
        </p:txBody>
      </p:sp>
      <p:sp>
        <p:nvSpPr>
          <p:cNvPr id="23" name="TextBox 22">
            <a:extLst>
              <a:ext uri="{FF2B5EF4-FFF2-40B4-BE49-F238E27FC236}">
                <a16:creationId xmlns:a16="http://schemas.microsoft.com/office/drawing/2014/main" id="{3C97C626-D89B-35E9-1C61-143C7944D2F1}"/>
              </a:ext>
            </a:extLst>
          </p:cNvPr>
          <p:cNvSpPr txBox="1"/>
          <p:nvPr/>
        </p:nvSpPr>
        <p:spPr>
          <a:xfrm>
            <a:off x="11011226" y="3754383"/>
            <a:ext cx="2965625" cy="1200329"/>
          </a:xfrm>
          <a:prstGeom prst="rect">
            <a:avLst/>
          </a:prstGeom>
          <a:noFill/>
        </p:spPr>
        <p:txBody>
          <a:bodyPr wrap="square" rtlCol="0">
            <a:spAutoFit/>
          </a:bodyPr>
          <a:lstStyle/>
          <a:p>
            <a:pPr algn="ctr" defTabSz="914378"/>
            <a:r>
              <a:rPr lang="en-US" sz="3600" b="1" dirty="0">
                <a:solidFill>
                  <a:srgbClr val="9AC0A4"/>
                </a:solidFill>
                <a:latin typeface="Helvetica"/>
                <a:cs typeface="Helvetica"/>
              </a:rPr>
              <a:t>LIVING TOO LONG</a:t>
            </a:r>
          </a:p>
        </p:txBody>
      </p:sp>
      <p:sp>
        <p:nvSpPr>
          <p:cNvPr id="24" name="TextBox 23">
            <a:extLst>
              <a:ext uri="{FF2B5EF4-FFF2-40B4-BE49-F238E27FC236}">
                <a16:creationId xmlns:a16="http://schemas.microsoft.com/office/drawing/2014/main" id="{1C0F277B-C009-B324-033A-B34EE9813A70}"/>
              </a:ext>
            </a:extLst>
          </p:cNvPr>
          <p:cNvSpPr txBox="1"/>
          <p:nvPr/>
        </p:nvSpPr>
        <p:spPr>
          <a:xfrm>
            <a:off x="2753881" y="1012576"/>
            <a:ext cx="14562572" cy="646331"/>
          </a:xfrm>
          <a:prstGeom prst="rect">
            <a:avLst/>
          </a:prstGeom>
          <a:noFill/>
        </p:spPr>
        <p:txBody>
          <a:bodyPr wrap="square">
            <a:spAutoFit/>
          </a:bodyPr>
          <a:lstStyle/>
          <a:p>
            <a:r>
              <a:rPr lang="en-US" altLang="en-US" sz="3600" dirty="0">
                <a:solidFill>
                  <a:srgbClr val="C00000"/>
                </a:solidFill>
                <a:latin typeface="Helvetica"/>
                <a:ea typeface="+mj-ea"/>
                <a:cs typeface="Helvetica"/>
              </a:rPr>
              <a:t>There are TWO Guarantees in LIFE….We NEED $$$$ for Both</a:t>
            </a:r>
            <a:endParaRPr lang="en-US" sz="3600" dirty="0">
              <a:solidFill>
                <a:srgbClr val="C00000"/>
              </a:solidFill>
            </a:endParaRPr>
          </a:p>
        </p:txBody>
      </p:sp>
      <p:sp>
        <p:nvSpPr>
          <p:cNvPr id="26" name="TextBox 25">
            <a:extLst>
              <a:ext uri="{FF2B5EF4-FFF2-40B4-BE49-F238E27FC236}">
                <a16:creationId xmlns:a16="http://schemas.microsoft.com/office/drawing/2014/main" id="{2A288D43-4518-EAA9-EAA1-BB1A0A7384C4}"/>
              </a:ext>
            </a:extLst>
          </p:cNvPr>
          <p:cNvSpPr txBox="1"/>
          <p:nvPr/>
        </p:nvSpPr>
        <p:spPr>
          <a:xfrm>
            <a:off x="1055383" y="3823670"/>
            <a:ext cx="1377380" cy="830997"/>
          </a:xfrm>
          <a:prstGeom prst="rect">
            <a:avLst/>
          </a:prstGeom>
          <a:noFill/>
        </p:spPr>
        <p:txBody>
          <a:bodyPr wrap="square">
            <a:spAutoFit/>
          </a:bodyPr>
          <a:lstStyle/>
          <a:p>
            <a:r>
              <a:rPr lang="en-US" sz="4800" dirty="0">
                <a:solidFill>
                  <a:srgbClr val="C00000"/>
                </a:solidFill>
              </a:rPr>
              <a:t>P.I.N</a:t>
            </a:r>
            <a:r>
              <a:rPr lang="en-US" sz="4800" dirty="0"/>
              <a:t> </a:t>
            </a:r>
          </a:p>
        </p:txBody>
      </p:sp>
      <p:sp>
        <p:nvSpPr>
          <p:cNvPr id="28" name="TextBox 27">
            <a:extLst>
              <a:ext uri="{FF2B5EF4-FFF2-40B4-BE49-F238E27FC236}">
                <a16:creationId xmlns:a16="http://schemas.microsoft.com/office/drawing/2014/main" id="{A3F05EBB-CCFA-7806-E8E4-7DDFF2D8B554}"/>
              </a:ext>
            </a:extLst>
          </p:cNvPr>
          <p:cNvSpPr txBox="1"/>
          <p:nvPr/>
        </p:nvSpPr>
        <p:spPr>
          <a:xfrm>
            <a:off x="15632921" y="3934301"/>
            <a:ext cx="1385085" cy="830997"/>
          </a:xfrm>
          <a:prstGeom prst="rect">
            <a:avLst/>
          </a:prstGeom>
          <a:noFill/>
        </p:spPr>
        <p:txBody>
          <a:bodyPr wrap="square">
            <a:spAutoFit/>
          </a:bodyPr>
          <a:lstStyle/>
          <a:p>
            <a:r>
              <a:rPr lang="en-US" sz="4800" dirty="0">
                <a:solidFill>
                  <a:srgbClr val="C00000"/>
                </a:solidFill>
              </a:rPr>
              <a:t>F.I.N</a:t>
            </a:r>
          </a:p>
        </p:txBody>
      </p:sp>
    </p:spTree>
    <p:extLst>
      <p:ext uri="{BB962C8B-B14F-4D97-AF65-F5344CB8AC3E}">
        <p14:creationId xmlns:p14="http://schemas.microsoft.com/office/powerpoint/2010/main" val="16062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300"/>
                                        <p:tgtEl>
                                          <p:spTgt spid="20"/>
                                        </p:tgtEl>
                                      </p:cBhvr>
                                    </p:animEffect>
                                    <p:set>
                                      <p:cBhvr>
                                        <p:cTn id="29" dur="1" fill="hold">
                                          <p:stCondLst>
                                            <p:cond delay="299"/>
                                          </p:stCondLst>
                                        </p:cTn>
                                        <p:tgtEl>
                                          <p:spTgt spid="20"/>
                                        </p:tgtEl>
                                        <p:attrNameLst>
                                          <p:attrName>style.visibility</p:attrName>
                                        </p:attrNameLst>
                                      </p:cBhvr>
                                      <p:to>
                                        <p:strVal val="hidden"/>
                                      </p:to>
                                    </p:set>
                                  </p:childTnLst>
                                </p:cTn>
                              </p:par>
                            </p:childTnLst>
                          </p:cTn>
                        </p:par>
                        <p:par>
                          <p:cTn id="30" fill="hold">
                            <p:stCondLst>
                              <p:cond delay="3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300"/>
                                        <p:tgtEl>
                                          <p:spTgt spid="21"/>
                                        </p:tgtEl>
                                      </p:cBhvr>
                                    </p:animEffect>
                                    <p:set>
                                      <p:cBhvr>
                                        <p:cTn id="38" dur="1" fill="hold">
                                          <p:stCondLst>
                                            <p:cond delay="299"/>
                                          </p:stCondLst>
                                        </p:cTn>
                                        <p:tgtEl>
                                          <p:spTgt spid="21"/>
                                        </p:tgtEl>
                                        <p:attrNameLst>
                                          <p:attrName>style.visibility</p:attrName>
                                        </p:attrNameLst>
                                      </p:cBhvr>
                                      <p:to>
                                        <p:strVal val="hidden"/>
                                      </p:to>
                                    </p:set>
                                  </p:childTnLst>
                                </p:cTn>
                              </p:par>
                            </p:childTnLst>
                          </p:cTn>
                        </p:par>
                        <p:par>
                          <p:cTn id="39" fill="hold">
                            <p:stCondLst>
                              <p:cond delay="3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3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B7529-8BD7-277F-DB9D-D61952E937A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8A49772-D1C1-BCFB-827E-7034C606A294}"/>
              </a:ext>
            </a:extLst>
          </p:cNvPr>
          <p:cNvSpPr txBox="1"/>
          <p:nvPr/>
        </p:nvSpPr>
        <p:spPr>
          <a:xfrm>
            <a:off x="1059508" y="8918215"/>
            <a:ext cx="15710822" cy="894237"/>
          </a:xfrm>
          <a:prstGeom prst="rect">
            <a:avLst/>
          </a:prstGeom>
        </p:spPr>
        <p:txBody>
          <a:bodyPr lIns="0" tIns="0" rIns="0" bIns="0" rtlCol="0" anchor="t">
            <a:spAutoFit/>
          </a:bodyPr>
          <a:lstStyle/>
          <a:p>
            <a:pPr algn="l">
              <a:lnSpc>
                <a:spcPts val="2277"/>
              </a:lnSpc>
            </a:pPr>
            <a:r>
              <a:rPr lang="en-US" sz="1897">
                <a:solidFill>
                  <a:srgbClr val="4F6880"/>
                </a:solidFill>
                <a:latin typeface="Trebuchet MS"/>
                <a:ea typeface="Trebuchet MS"/>
                <a:cs typeface="Trebuchet MS"/>
                <a:sym typeface="Trebuchet MS"/>
              </a:rPr>
              <a:t>This table serves as a demonstration of how The Rule of 72 concept works from a mathematical standpoint. It is not intended to represent an investment. The chart uses constant rates of return, unlike most investments which will fluctuate in value. It does not include fees or taxes, which would lower performance. It is unlikely that an investment would grow 10% or more on a consistent basis.</a:t>
            </a:r>
          </a:p>
        </p:txBody>
      </p:sp>
      <p:sp>
        <p:nvSpPr>
          <p:cNvPr id="3" name="TextBox 3">
            <a:extLst>
              <a:ext uri="{FF2B5EF4-FFF2-40B4-BE49-F238E27FC236}">
                <a16:creationId xmlns:a16="http://schemas.microsoft.com/office/drawing/2014/main" id="{AB04E620-10F0-C619-7D29-E2CB51ED27AC}"/>
              </a:ext>
            </a:extLst>
          </p:cNvPr>
          <p:cNvSpPr txBox="1"/>
          <p:nvPr/>
        </p:nvSpPr>
        <p:spPr>
          <a:xfrm>
            <a:off x="144417" y="1486974"/>
            <a:ext cx="4648200" cy="3711548"/>
          </a:xfrm>
          <a:prstGeom prst="rect">
            <a:avLst/>
          </a:prstGeom>
        </p:spPr>
        <p:txBody>
          <a:bodyPr wrap="square" lIns="0" tIns="0" rIns="0" bIns="0" rtlCol="0" anchor="t">
            <a:spAutoFit/>
          </a:bodyPr>
          <a:lstStyle/>
          <a:p>
            <a:pPr algn="ctr">
              <a:lnSpc>
                <a:spcPts val="5759"/>
              </a:lnSpc>
            </a:pPr>
            <a:r>
              <a:rPr lang="en-US" sz="4800" b="1" spc="-79" dirty="0">
                <a:solidFill>
                  <a:srgbClr val="000000"/>
                </a:solidFill>
                <a:latin typeface="Trebuchet MS Bold"/>
                <a:ea typeface="Trebuchet MS Bold"/>
                <a:cs typeface="Trebuchet MS Bold"/>
                <a:sym typeface="Trebuchet MS Bold"/>
              </a:rPr>
              <a:t>Divide 72 by Interest Rate % to determine doubling periods. </a:t>
            </a:r>
          </a:p>
        </p:txBody>
      </p:sp>
      <p:graphicFrame>
        <p:nvGraphicFramePr>
          <p:cNvPr id="4" name="Table 4">
            <a:extLst>
              <a:ext uri="{FF2B5EF4-FFF2-40B4-BE49-F238E27FC236}">
                <a16:creationId xmlns:a16="http://schemas.microsoft.com/office/drawing/2014/main" id="{3BE9C52A-55AF-AC98-89A5-834FC2E01E01}"/>
              </a:ext>
            </a:extLst>
          </p:cNvPr>
          <p:cNvGraphicFramePr>
            <a:graphicFrameLocks noGrp="1"/>
          </p:cNvGraphicFramePr>
          <p:nvPr/>
        </p:nvGraphicFramePr>
        <p:xfrm>
          <a:off x="5702530" y="2310936"/>
          <a:ext cx="12363450" cy="6115051"/>
        </p:xfrm>
        <a:graphic>
          <a:graphicData uri="http://schemas.openxmlformats.org/drawingml/2006/table">
            <a:tbl>
              <a:tblPr/>
              <a:tblGrid>
                <a:gridCol w="1670410">
                  <a:extLst>
                    <a:ext uri="{9D8B030D-6E8A-4147-A177-3AD203B41FA5}">
                      <a16:colId xmlns:a16="http://schemas.microsoft.com/office/drawing/2014/main" val="20000"/>
                    </a:ext>
                  </a:extLst>
                </a:gridCol>
                <a:gridCol w="3563842">
                  <a:extLst>
                    <a:ext uri="{9D8B030D-6E8A-4147-A177-3AD203B41FA5}">
                      <a16:colId xmlns:a16="http://schemas.microsoft.com/office/drawing/2014/main" val="20001"/>
                    </a:ext>
                  </a:extLst>
                </a:gridCol>
                <a:gridCol w="3565359">
                  <a:extLst>
                    <a:ext uri="{9D8B030D-6E8A-4147-A177-3AD203B41FA5}">
                      <a16:colId xmlns:a16="http://schemas.microsoft.com/office/drawing/2014/main" val="20002"/>
                    </a:ext>
                  </a:extLst>
                </a:gridCol>
                <a:gridCol w="3563839">
                  <a:extLst>
                    <a:ext uri="{9D8B030D-6E8A-4147-A177-3AD203B41FA5}">
                      <a16:colId xmlns:a16="http://schemas.microsoft.com/office/drawing/2014/main" val="20003"/>
                    </a:ext>
                  </a:extLst>
                </a:gridCol>
              </a:tblGrid>
              <a:tr h="608872">
                <a:tc>
                  <a:txBody>
                    <a:bodyPr/>
                    <a:lstStyle/>
                    <a:p>
                      <a:pPr algn="ctr">
                        <a:lnSpc>
                          <a:spcPts val="3419"/>
                        </a:lnSpc>
                        <a:defRPr/>
                      </a:pPr>
                      <a:r>
                        <a:rPr lang="en-US" sz="2850" b="1" spc="-15">
                          <a:solidFill>
                            <a:srgbClr val="000000"/>
                          </a:solidFill>
                          <a:latin typeface="Trebuchet MS Bold"/>
                          <a:ea typeface="Trebuchet MS Bold"/>
                          <a:cs typeface="Trebuchet MS Bold"/>
                          <a:sym typeface="Trebuchet MS Bold"/>
                        </a:rPr>
                        <a:t>Years</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37">
                          <a:solidFill>
                            <a:srgbClr val="FFFFFF"/>
                          </a:solidFill>
                          <a:latin typeface="Trebuchet MS Bold"/>
                          <a:ea typeface="Trebuchet MS Bold"/>
                          <a:cs typeface="Trebuchet MS Bold"/>
                          <a:sym typeface="Trebuchet MS Bold"/>
                        </a:rPr>
                        <a:t>Emergencies 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B78B"/>
                    </a:solidFill>
                  </a:tcPr>
                </a:tc>
                <a:tc>
                  <a:txBody>
                    <a:bodyPr/>
                    <a:lstStyle/>
                    <a:p>
                      <a:pPr algn="r">
                        <a:lnSpc>
                          <a:spcPts val="3419"/>
                        </a:lnSpc>
                        <a:defRPr/>
                      </a:pPr>
                      <a:r>
                        <a:rPr lang="en-US" sz="2850" b="1" spc="-37">
                          <a:solidFill>
                            <a:srgbClr val="FFFFFF"/>
                          </a:solidFill>
                          <a:latin typeface="Trebuchet MS Bold"/>
                          <a:ea typeface="Trebuchet MS Bold"/>
                          <a:cs typeface="Trebuchet MS Bold"/>
                          <a:sym typeface="Trebuchet MS Bold"/>
                        </a:rPr>
                        <a:t>Short Goals 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492CE"/>
                    </a:solidFill>
                  </a:tcPr>
                </a:tc>
                <a:tc>
                  <a:txBody>
                    <a:bodyPr/>
                    <a:lstStyle/>
                    <a:p>
                      <a:pPr algn="r">
                        <a:lnSpc>
                          <a:spcPts val="3419"/>
                        </a:lnSpc>
                        <a:defRPr/>
                      </a:pPr>
                      <a:r>
                        <a:rPr lang="en-US" sz="2850" b="1" spc="-37">
                          <a:solidFill>
                            <a:srgbClr val="FFFFFF"/>
                          </a:solidFill>
                          <a:latin typeface="Trebuchet MS Bold"/>
                          <a:ea typeface="Trebuchet MS Bold"/>
                          <a:cs typeface="Trebuchet MS Bold"/>
                          <a:sym typeface="Trebuchet MS Bold"/>
                        </a:rPr>
                        <a:t>F.I.N 12%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49A94"/>
                    </a:solidFill>
                  </a:tcPr>
                </a:tc>
                <a:extLst>
                  <a:ext uri="{0D108BD9-81ED-4DB2-BD59-A6C34878D82A}">
                    <a16:rowId xmlns:a16="http://schemas.microsoft.com/office/drawing/2014/main" val="10000"/>
                  </a:ext>
                </a:extLst>
              </a:tr>
              <a:tr h="629361">
                <a:tc>
                  <a:txBody>
                    <a:bodyPr/>
                    <a:lstStyle/>
                    <a:p>
                      <a:pPr algn="ctr">
                        <a:lnSpc>
                          <a:spcPts val="3419"/>
                        </a:lnSpc>
                        <a:defRPr/>
                      </a:pPr>
                      <a:r>
                        <a:rPr lang="en-US" sz="2850">
                          <a:solidFill>
                            <a:srgbClr val="000000"/>
                          </a:solidFill>
                          <a:latin typeface="Trebuchet MS"/>
                          <a:ea typeface="Trebuchet MS"/>
                          <a:cs typeface="Trebuchet MS"/>
                          <a:sym typeface="Trebuchet MS"/>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$10,000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D2B6"/>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$10,000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$10,000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1"/>
                  </a:ext>
                </a:extLst>
              </a:tr>
              <a:tr h="608872">
                <a:tc>
                  <a:txBody>
                    <a:bodyPr/>
                    <a:lstStyle/>
                    <a:p>
                      <a:pPr algn="ctr">
                        <a:lnSpc>
                          <a:spcPts val="3419"/>
                        </a:lnSpc>
                        <a:defRPr/>
                      </a:pPr>
                      <a:r>
                        <a:rPr lang="en-US" sz="2850">
                          <a:solidFill>
                            <a:srgbClr val="000000"/>
                          </a:solidFill>
                          <a:latin typeface="Trebuchet MS"/>
                          <a:ea typeface="Trebuchet MS"/>
                          <a:cs typeface="Trebuchet MS"/>
                          <a:sym typeface="Trebuchet MS"/>
                        </a:rPr>
                        <a:t>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D9A875"/>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4A8ECC"/>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$20,000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2"/>
                  </a:ext>
                </a:extLst>
              </a:tr>
              <a:tr h="589841">
                <a:tc>
                  <a:txBody>
                    <a:bodyPr/>
                    <a:lstStyle/>
                    <a:p>
                      <a:pPr algn="ctr">
                        <a:lnSpc>
                          <a:spcPts val="3419"/>
                        </a:lnSpc>
                        <a:defRPr/>
                      </a:pPr>
                      <a:r>
                        <a:rPr lang="en-US" sz="2850" spc="-37">
                          <a:solidFill>
                            <a:srgbClr val="000000"/>
                          </a:solidFill>
                          <a:latin typeface="Trebuchet MS"/>
                          <a:ea typeface="Trebuchet MS"/>
                          <a:cs typeface="Trebuchet MS"/>
                          <a:sym typeface="Trebuchet MS"/>
                        </a:rPr>
                        <a:t>12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D9A875"/>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$20,000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$40,000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3"/>
                  </a:ext>
                </a:extLst>
              </a:tr>
              <a:tr h="629361">
                <a:tc>
                  <a:txBody>
                    <a:bodyPr/>
                    <a:lstStyle/>
                    <a:p>
                      <a:pPr algn="ctr">
                        <a:lnSpc>
                          <a:spcPts val="3419"/>
                        </a:lnSpc>
                        <a:defRPr/>
                      </a:pPr>
                      <a:r>
                        <a:rPr lang="en-US" sz="2850" spc="-37">
                          <a:solidFill>
                            <a:srgbClr val="000000"/>
                          </a:solidFill>
                          <a:latin typeface="Trebuchet MS"/>
                          <a:ea typeface="Trebuchet MS"/>
                          <a:cs typeface="Trebuchet MS"/>
                          <a:sym typeface="Trebuchet MS"/>
                        </a:rPr>
                        <a:t>18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D9A875"/>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4A8ECC"/>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$80,000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4"/>
                  </a:ext>
                </a:extLst>
              </a:tr>
              <a:tr h="608872">
                <a:tc>
                  <a:txBody>
                    <a:bodyPr/>
                    <a:lstStyle/>
                    <a:p>
                      <a:pPr algn="ctr">
                        <a:lnSpc>
                          <a:spcPts val="3419"/>
                        </a:lnSpc>
                        <a:defRPr/>
                      </a:pPr>
                      <a:r>
                        <a:rPr lang="en-US" sz="2850" spc="-37">
                          <a:solidFill>
                            <a:srgbClr val="000000"/>
                          </a:solidFill>
                          <a:latin typeface="Trebuchet MS"/>
                          <a:ea typeface="Trebuchet MS"/>
                          <a:cs typeface="Trebuchet MS"/>
                          <a:sym typeface="Trebuchet MS"/>
                        </a:rPr>
                        <a:t>24</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$20,000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D2B6"/>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$40,000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$160,000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5"/>
                  </a:ext>
                </a:extLst>
              </a:tr>
              <a:tr h="589841">
                <a:tc>
                  <a:txBody>
                    <a:bodyPr/>
                    <a:lstStyle/>
                    <a:p>
                      <a:pPr algn="ctr">
                        <a:lnSpc>
                          <a:spcPts val="3419"/>
                        </a:lnSpc>
                        <a:defRPr/>
                      </a:pPr>
                      <a:r>
                        <a:rPr lang="en-US" sz="2850" spc="-37">
                          <a:solidFill>
                            <a:srgbClr val="000000"/>
                          </a:solidFill>
                          <a:latin typeface="Trebuchet MS"/>
                          <a:ea typeface="Trebuchet MS"/>
                          <a:cs typeface="Trebuchet MS"/>
                          <a:sym typeface="Trebuchet MS"/>
                        </a:rPr>
                        <a:t>30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D9A875"/>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4A8ECC"/>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$320,000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6"/>
                  </a:ext>
                </a:extLst>
              </a:tr>
              <a:tr h="629361">
                <a:tc>
                  <a:txBody>
                    <a:bodyPr/>
                    <a:lstStyle/>
                    <a:p>
                      <a:pPr algn="ctr">
                        <a:lnSpc>
                          <a:spcPts val="3419"/>
                        </a:lnSpc>
                        <a:defRPr/>
                      </a:pPr>
                      <a:r>
                        <a:rPr lang="en-US" sz="2850" spc="-37">
                          <a:solidFill>
                            <a:srgbClr val="000000"/>
                          </a:solidFill>
                          <a:latin typeface="Trebuchet MS"/>
                          <a:ea typeface="Trebuchet MS"/>
                          <a:cs typeface="Trebuchet MS"/>
                          <a:sym typeface="Trebuchet MS"/>
                        </a:rPr>
                        <a:t>36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D9A875"/>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$80,000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$640,000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7"/>
                  </a:ext>
                </a:extLst>
              </a:tr>
              <a:tr h="608872">
                <a:tc>
                  <a:txBody>
                    <a:bodyPr/>
                    <a:lstStyle/>
                    <a:p>
                      <a:pPr algn="ctr">
                        <a:lnSpc>
                          <a:spcPts val="3419"/>
                        </a:lnSpc>
                        <a:defRPr/>
                      </a:pPr>
                      <a:r>
                        <a:rPr lang="en-US" sz="2850" spc="-37">
                          <a:solidFill>
                            <a:srgbClr val="000000"/>
                          </a:solidFill>
                          <a:latin typeface="Trebuchet MS"/>
                          <a:ea typeface="Trebuchet MS"/>
                          <a:cs typeface="Trebuchet MS"/>
                          <a:sym typeface="Trebuchet MS"/>
                        </a:rPr>
                        <a:t>42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D9A875"/>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a:solidFill>
                            <a:srgbClr val="4A8ECC"/>
                          </a:solidFill>
                          <a:latin typeface="Trebuchet MS Bold"/>
                          <a:ea typeface="Trebuchet MS Bold"/>
                          <a:cs typeface="Trebuchet MS Bold"/>
                          <a:sym typeface="Trebuchet MS Bold"/>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$1,280,000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8"/>
                  </a:ext>
                </a:extLst>
              </a:tr>
              <a:tr h="611798">
                <a:tc>
                  <a:txBody>
                    <a:bodyPr/>
                    <a:lstStyle/>
                    <a:p>
                      <a:pPr algn="ctr">
                        <a:lnSpc>
                          <a:spcPts val="3419"/>
                        </a:lnSpc>
                        <a:defRPr/>
                      </a:pPr>
                      <a:r>
                        <a:rPr lang="en-US" sz="2850" spc="-37">
                          <a:solidFill>
                            <a:srgbClr val="000000"/>
                          </a:solidFill>
                          <a:latin typeface="Trebuchet MS"/>
                          <a:ea typeface="Trebuchet MS"/>
                          <a:cs typeface="Trebuchet MS"/>
                          <a:sym typeface="Trebuchet MS"/>
                        </a:rPr>
                        <a:t>48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$40,000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D2B6"/>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$160,000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2850" b="1" spc="-15">
                          <a:solidFill>
                            <a:srgbClr val="000000"/>
                          </a:solidFill>
                          <a:latin typeface="Trebuchet MS Bold"/>
                          <a:ea typeface="Trebuchet MS Bold"/>
                          <a:cs typeface="Trebuchet MS Bold"/>
                          <a:sym typeface="Trebuchet MS Bold"/>
                        </a:rPr>
                        <a:t>$2,560,000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9"/>
                  </a:ext>
                </a:extLst>
              </a:tr>
            </a:tbl>
          </a:graphicData>
        </a:graphic>
      </p:graphicFrame>
      <p:grpSp>
        <p:nvGrpSpPr>
          <p:cNvPr id="5" name="Group 5">
            <a:extLst>
              <a:ext uri="{FF2B5EF4-FFF2-40B4-BE49-F238E27FC236}">
                <a16:creationId xmlns:a16="http://schemas.microsoft.com/office/drawing/2014/main" id="{2F7AC3B3-933A-EAAD-E25D-4B7655EDCCFF}"/>
              </a:ext>
            </a:extLst>
          </p:cNvPr>
          <p:cNvGrpSpPr/>
          <p:nvPr/>
        </p:nvGrpSpPr>
        <p:grpSpPr>
          <a:xfrm>
            <a:off x="2819400" y="-26038"/>
            <a:ext cx="14538960" cy="968377"/>
            <a:chOff x="0" y="0"/>
            <a:chExt cx="19385280" cy="1291170"/>
          </a:xfrm>
        </p:grpSpPr>
        <p:sp>
          <p:nvSpPr>
            <p:cNvPr id="6" name="Freeform 6">
              <a:extLst>
                <a:ext uri="{FF2B5EF4-FFF2-40B4-BE49-F238E27FC236}">
                  <a16:creationId xmlns:a16="http://schemas.microsoft.com/office/drawing/2014/main" id="{10087E0C-C360-F378-793D-3ED7B72A0CD2}"/>
                </a:ext>
              </a:extLst>
            </p:cNvPr>
            <p:cNvSpPr/>
            <p:nvPr/>
          </p:nvSpPr>
          <p:spPr>
            <a:xfrm>
              <a:off x="0" y="0"/>
              <a:ext cx="19385280" cy="1291170"/>
            </a:xfrm>
            <a:custGeom>
              <a:avLst/>
              <a:gdLst/>
              <a:ahLst/>
              <a:cxnLst/>
              <a:rect l="l" t="t" r="r" b="b"/>
              <a:pathLst>
                <a:path w="19385280" h="1291170">
                  <a:moveTo>
                    <a:pt x="0" y="0"/>
                  </a:moveTo>
                  <a:lnTo>
                    <a:pt x="19385280" y="0"/>
                  </a:lnTo>
                  <a:lnTo>
                    <a:pt x="19385280" y="1291170"/>
                  </a:lnTo>
                  <a:lnTo>
                    <a:pt x="0" y="1291170"/>
                  </a:lnTo>
                  <a:close/>
                </a:path>
              </a:pathLst>
            </a:custGeom>
            <a:solidFill>
              <a:srgbClr val="000000">
                <a:alpha val="0"/>
              </a:srgbClr>
            </a:solidFill>
          </p:spPr>
          <p:txBody>
            <a:bodyPr/>
            <a:lstStyle/>
            <a:p>
              <a:endParaRPr lang="en-US"/>
            </a:p>
          </p:txBody>
        </p:sp>
        <p:sp>
          <p:nvSpPr>
            <p:cNvPr id="7" name="TextBox 7">
              <a:extLst>
                <a:ext uri="{FF2B5EF4-FFF2-40B4-BE49-F238E27FC236}">
                  <a16:creationId xmlns:a16="http://schemas.microsoft.com/office/drawing/2014/main" id="{48B99B6A-C2D6-EAED-5B8D-5209E5664D84}"/>
                </a:ext>
              </a:extLst>
            </p:cNvPr>
            <p:cNvSpPr txBox="1"/>
            <p:nvPr/>
          </p:nvSpPr>
          <p:spPr>
            <a:xfrm>
              <a:off x="0" y="238125"/>
              <a:ext cx="19385280" cy="1053045"/>
            </a:xfrm>
            <a:prstGeom prst="rect">
              <a:avLst/>
            </a:prstGeom>
          </p:spPr>
          <p:txBody>
            <a:bodyPr lIns="0" tIns="0" rIns="0" bIns="0" rtlCol="0" anchor="b"/>
            <a:lstStyle/>
            <a:p>
              <a:pPr algn="l">
                <a:lnSpc>
                  <a:spcPts val="5992"/>
                </a:lnSpc>
              </a:pPr>
              <a:r>
                <a:rPr lang="en-US" sz="7200" b="1">
                  <a:solidFill>
                    <a:srgbClr val="FF0000"/>
                  </a:solidFill>
                  <a:latin typeface="Trebuchet MS Bold"/>
                  <a:ea typeface="Trebuchet MS Bold"/>
                  <a:cs typeface="Trebuchet MS Bold"/>
                  <a:sym typeface="Trebuchet MS Bold"/>
                </a:rPr>
                <a:t>Do You Know The Rule of 72?</a:t>
              </a:r>
            </a:p>
          </p:txBody>
        </p:sp>
      </p:grpSp>
      <p:grpSp>
        <p:nvGrpSpPr>
          <p:cNvPr id="8" name="Group 8">
            <a:extLst>
              <a:ext uri="{FF2B5EF4-FFF2-40B4-BE49-F238E27FC236}">
                <a16:creationId xmlns:a16="http://schemas.microsoft.com/office/drawing/2014/main" id="{55B77BF5-8793-F10E-1E87-567335F02B58}"/>
              </a:ext>
            </a:extLst>
          </p:cNvPr>
          <p:cNvGrpSpPr>
            <a:grpSpLocks noChangeAspect="1"/>
          </p:cNvGrpSpPr>
          <p:nvPr/>
        </p:nvGrpSpPr>
        <p:grpSpPr>
          <a:xfrm>
            <a:off x="687459" y="5415740"/>
            <a:ext cx="3413209" cy="3413209"/>
            <a:chOff x="0" y="0"/>
            <a:chExt cx="4550946" cy="4550946"/>
          </a:xfrm>
        </p:grpSpPr>
        <p:sp>
          <p:nvSpPr>
            <p:cNvPr id="9" name="Freeform 9" descr="A picture containing circle, font, graphics, logo  Description automatically generated">
              <a:extLst>
                <a:ext uri="{FF2B5EF4-FFF2-40B4-BE49-F238E27FC236}">
                  <a16:creationId xmlns:a16="http://schemas.microsoft.com/office/drawing/2014/main" id="{64BED662-BCB1-EB43-CC26-DC57149F74C9}"/>
                </a:ext>
              </a:extLst>
            </p:cNvPr>
            <p:cNvSpPr/>
            <p:nvPr/>
          </p:nvSpPr>
          <p:spPr>
            <a:xfrm>
              <a:off x="0" y="0"/>
              <a:ext cx="4550918" cy="4550918"/>
            </a:xfrm>
            <a:custGeom>
              <a:avLst/>
              <a:gdLst/>
              <a:ahLst/>
              <a:cxnLst/>
              <a:rect l="l" t="t" r="r" b="b"/>
              <a:pathLst>
                <a:path w="4550918" h="4550918">
                  <a:moveTo>
                    <a:pt x="0" y="0"/>
                  </a:moveTo>
                  <a:lnTo>
                    <a:pt x="4550918" y="0"/>
                  </a:lnTo>
                  <a:lnTo>
                    <a:pt x="4550918" y="4550918"/>
                  </a:lnTo>
                  <a:lnTo>
                    <a:pt x="0" y="4550918"/>
                  </a:lnTo>
                  <a:lnTo>
                    <a:pt x="0" y="0"/>
                  </a:lnTo>
                  <a:close/>
                </a:path>
              </a:pathLst>
            </a:custGeom>
            <a:blipFill>
              <a:blip r:embed="rId2"/>
              <a:stretch>
                <a:fillRect t="-140" b="-140"/>
              </a:stretch>
            </a:blipFill>
          </p:spPr>
          <p:txBody>
            <a:bodyPr/>
            <a:lstStyle/>
            <a:p>
              <a:endParaRPr lang="en-US"/>
            </a:p>
          </p:txBody>
        </p:sp>
      </p:grpSp>
      <p:grpSp>
        <p:nvGrpSpPr>
          <p:cNvPr id="10" name="Group 10">
            <a:extLst>
              <a:ext uri="{FF2B5EF4-FFF2-40B4-BE49-F238E27FC236}">
                <a16:creationId xmlns:a16="http://schemas.microsoft.com/office/drawing/2014/main" id="{EF00BA4A-ACFB-19F4-FDEB-56E84E4F04A1}"/>
              </a:ext>
            </a:extLst>
          </p:cNvPr>
          <p:cNvGrpSpPr/>
          <p:nvPr/>
        </p:nvGrpSpPr>
        <p:grpSpPr>
          <a:xfrm>
            <a:off x="13716000" y="9753012"/>
            <a:ext cx="4206240" cy="276657"/>
            <a:chOff x="0" y="0"/>
            <a:chExt cx="5608320" cy="368876"/>
          </a:xfrm>
        </p:grpSpPr>
        <p:sp>
          <p:nvSpPr>
            <p:cNvPr id="11" name="Freeform 11">
              <a:extLst>
                <a:ext uri="{FF2B5EF4-FFF2-40B4-BE49-F238E27FC236}">
                  <a16:creationId xmlns:a16="http://schemas.microsoft.com/office/drawing/2014/main" id="{EED7EBC2-AFE9-A5FE-E942-430A4B61CC33}"/>
                </a:ext>
              </a:extLst>
            </p:cNvPr>
            <p:cNvSpPr/>
            <p:nvPr/>
          </p:nvSpPr>
          <p:spPr>
            <a:xfrm>
              <a:off x="0" y="0"/>
              <a:ext cx="5608320" cy="368876"/>
            </a:xfrm>
            <a:custGeom>
              <a:avLst/>
              <a:gdLst/>
              <a:ahLst/>
              <a:cxnLst/>
              <a:rect l="l" t="t" r="r" b="b"/>
              <a:pathLst>
                <a:path w="5608320" h="368876">
                  <a:moveTo>
                    <a:pt x="0" y="0"/>
                  </a:moveTo>
                  <a:lnTo>
                    <a:pt x="5608320" y="0"/>
                  </a:lnTo>
                  <a:lnTo>
                    <a:pt x="5608320" y="368876"/>
                  </a:lnTo>
                  <a:lnTo>
                    <a:pt x="0" y="368876"/>
                  </a:lnTo>
                  <a:close/>
                </a:path>
              </a:pathLst>
            </a:custGeom>
            <a:solidFill>
              <a:srgbClr val="000000">
                <a:alpha val="0"/>
              </a:srgbClr>
            </a:solidFill>
          </p:spPr>
          <p:txBody>
            <a:bodyPr/>
            <a:lstStyle/>
            <a:p>
              <a:endParaRPr lang="en-US"/>
            </a:p>
          </p:txBody>
        </p:sp>
        <p:sp>
          <p:nvSpPr>
            <p:cNvPr id="12" name="TextBox 12">
              <a:extLst>
                <a:ext uri="{FF2B5EF4-FFF2-40B4-BE49-F238E27FC236}">
                  <a16:creationId xmlns:a16="http://schemas.microsoft.com/office/drawing/2014/main" id="{41D6632E-BB45-CD29-421C-9845FB31A6B1}"/>
                </a:ext>
              </a:extLst>
            </p:cNvPr>
            <p:cNvSpPr txBox="1"/>
            <p:nvPr/>
          </p:nvSpPr>
          <p:spPr>
            <a:xfrm>
              <a:off x="0" y="-19050"/>
              <a:ext cx="5608320" cy="387926"/>
            </a:xfrm>
            <a:prstGeom prst="rect">
              <a:avLst/>
            </a:prstGeom>
          </p:spPr>
          <p:txBody>
            <a:bodyPr lIns="0" tIns="0" rIns="0" bIns="0" rtlCol="0" anchor="ctr"/>
            <a:lstStyle/>
            <a:p>
              <a:pPr algn="r">
                <a:lnSpc>
                  <a:spcPts val="2158"/>
                </a:lnSpc>
              </a:pPr>
              <a:r>
                <a:rPr lang="en-US" sz="1798">
                  <a:solidFill>
                    <a:srgbClr val="A6A6A6"/>
                  </a:solidFill>
                  <a:latin typeface="Trebuchet MS"/>
                  <a:ea typeface="Trebuchet MS"/>
                  <a:cs typeface="Trebuchet MS"/>
                  <a:sym typeface="Trebuchet MS"/>
                </a:rPr>
                <a:t>9</a:t>
              </a:r>
            </a:p>
          </p:txBody>
        </p:sp>
      </p:grpSp>
      <p:sp>
        <p:nvSpPr>
          <p:cNvPr id="13" name="TextBox 13">
            <a:extLst>
              <a:ext uri="{FF2B5EF4-FFF2-40B4-BE49-F238E27FC236}">
                <a16:creationId xmlns:a16="http://schemas.microsoft.com/office/drawing/2014/main" id="{CE32F583-3D07-0AC9-2B7E-C86A8D3BE73B}"/>
              </a:ext>
            </a:extLst>
          </p:cNvPr>
          <p:cNvSpPr txBox="1"/>
          <p:nvPr/>
        </p:nvSpPr>
        <p:spPr>
          <a:xfrm>
            <a:off x="6705600" y="919612"/>
            <a:ext cx="7743307" cy="1174106"/>
          </a:xfrm>
          <a:prstGeom prst="rect">
            <a:avLst/>
          </a:prstGeom>
        </p:spPr>
        <p:txBody>
          <a:bodyPr lIns="0" tIns="0" rIns="0" bIns="0" rtlCol="0" anchor="t">
            <a:spAutoFit/>
          </a:bodyPr>
          <a:lstStyle/>
          <a:p>
            <a:pPr algn="l">
              <a:lnSpc>
                <a:spcPts val="8640"/>
              </a:lnSpc>
            </a:pPr>
            <a:r>
              <a:rPr lang="en-US" sz="7200" b="1" dirty="0">
                <a:solidFill>
                  <a:srgbClr val="000000"/>
                </a:solidFill>
                <a:latin typeface="Trebuchet MS Bold"/>
                <a:ea typeface="Trebuchet MS Bold"/>
                <a:cs typeface="Trebuchet MS Bold"/>
                <a:sym typeface="Trebuchet MS Bold"/>
              </a:rPr>
              <a:t>GOOGLE IT</a:t>
            </a:r>
          </a:p>
        </p:txBody>
      </p:sp>
    </p:spTree>
    <p:extLst>
      <p:ext uri="{BB962C8B-B14F-4D97-AF65-F5344CB8AC3E}">
        <p14:creationId xmlns:p14="http://schemas.microsoft.com/office/powerpoint/2010/main" val="3535148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8573</TotalTime>
  <Words>1631</Words>
  <Application>Microsoft Office PowerPoint</Application>
  <PresentationFormat>Custom</PresentationFormat>
  <Paragraphs>321</Paragraphs>
  <Slides>15</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Calibri</vt:lpstr>
      <vt:lpstr>Open Sans</vt:lpstr>
      <vt:lpstr>TT Rounds Condensed</vt:lpstr>
      <vt:lpstr>Arial</vt:lpstr>
      <vt:lpstr>Helvetica</vt:lpstr>
      <vt:lpstr>TT Rounds Condensed Bold</vt:lpstr>
      <vt:lpstr>Helvetica Bold Italics</vt:lpstr>
      <vt:lpstr>Calibri (MS)</vt:lpstr>
      <vt:lpstr>Helvetica Bold</vt:lpstr>
      <vt:lpstr>Trebuchet MS Bold</vt:lpstr>
      <vt:lpstr>Arial Narrow</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Theory of Decreasing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MONEY FIT 2025 (1).pptx</dc:title>
  <cp:lastModifiedBy>Coach Chelly Toler</cp:lastModifiedBy>
  <cp:revision>1</cp:revision>
  <dcterms:created xsi:type="dcterms:W3CDTF">2006-08-16T00:00:00Z</dcterms:created>
  <dcterms:modified xsi:type="dcterms:W3CDTF">2026-01-01T04:51:48Z</dcterms:modified>
  <dc:identifier>DAG6pXqSy0U</dc:identifier>
</cp:coreProperties>
</file>