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7" r:id="rId4"/>
  </p:sldMasterIdLst>
  <p:notesMasterIdLst>
    <p:notesMasterId r:id="rId22"/>
  </p:notesMasterIdLst>
  <p:handoutMasterIdLst>
    <p:handoutMasterId r:id="rId23"/>
  </p:handoutMasterIdLst>
  <p:sldIdLst>
    <p:sldId id="256" r:id="rId5"/>
    <p:sldId id="277" r:id="rId6"/>
    <p:sldId id="262" r:id="rId7"/>
    <p:sldId id="286" r:id="rId8"/>
    <p:sldId id="267" r:id="rId9"/>
    <p:sldId id="281" r:id="rId10"/>
    <p:sldId id="273" r:id="rId11"/>
    <p:sldId id="283" r:id="rId12"/>
    <p:sldId id="275" r:id="rId13"/>
    <p:sldId id="284" r:id="rId14"/>
    <p:sldId id="269" r:id="rId15"/>
    <p:sldId id="290" r:id="rId16"/>
    <p:sldId id="271" r:id="rId17"/>
    <p:sldId id="285" r:id="rId18"/>
    <p:sldId id="288" r:id="rId19"/>
    <p:sldId id="287" r:id="rId20"/>
    <p:sldId id="289"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1B12A-3409-4DBB-A58C-4A28EBDB7EA7}" v="1" dt="2019-04-30T01:04:15.8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p:scale>
          <a:sx n="98" d="100"/>
          <a:sy n="98" d="100"/>
        </p:scale>
        <p:origin x="378"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 Ruiz" userId="f40e835d-348e-40c1-9bf5-09ba97e6e403" providerId="ADAL" clId="{3301B12A-3409-4DBB-A58C-4A28EBDB7EA7}"/>
    <pc:docChg chg="custSel modSld">
      <pc:chgData name="Mia Ruiz" userId="f40e835d-348e-40c1-9bf5-09ba97e6e403" providerId="ADAL" clId="{3301B12A-3409-4DBB-A58C-4A28EBDB7EA7}" dt="2019-04-30T01:30:40.550" v="2721" actId="20577"/>
      <pc:docMkLst>
        <pc:docMk/>
      </pc:docMkLst>
      <pc:sldChg chg="modSp">
        <pc:chgData name="Mia Ruiz" userId="f40e835d-348e-40c1-9bf5-09ba97e6e403" providerId="ADAL" clId="{3301B12A-3409-4DBB-A58C-4A28EBDB7EA7}" dt="2019-04-30T00:23:41.193" v="230" actId="20577"/>
        <pc:sldMkLst>
          <pc:docMk/>
          <pc:sldMk cId="2287232383" sldId="267"/>
        </pc:sldMkLst>
        <pc:graphicFrameChg chg="modGraphic">
          <ac:chgData name="Mia Ruiz" userId="f40e835d-348e-40c1-9bf5-09ba97e6e403" providerId="ADAL" clId="{3301B12A-3409-4DBB-A58C-4A28EBDB7EA7}" dt="2019-04-30T00:23:41.193" v="230" actId="20577"/>
          <ac:graphicFrameMkLst>
            <pc:docMk/>
            <pc:sldMk cId="2287232383" sldId="267"/>
            <ac:graphicFrameMk id="3" creationId="{5DAE5A5A-C1C4-49F0-94E3-31B06778C08F}"/>
          </ac:graphicFrameMkLst>
        </pc:graphicFrameChg>
      </pc:sldChg>
      <pc:sldChg chg="modSp">
        <pc:chgData name="Mia Ruiz" userId="f40e835d-348e-40c1-9bf5-09ba97e6e403" providerId="ADAL" clId="{3301B12A-3409-4DBB-A58C-4A28EBDB7EA7}" dt="2019-04-30T00:53:13.549" v="1649" actId="5793"/>
        <pc:sldMkLst>
          <pc:docMk/>
          <pc:sldMk cId="1564102085" sldId="269"/>
        </pc:sldMkLst>
        <pc:graphicFrameChg chg="modGraphic">
          <ac:chgData name="Mia Ruiz" userId="f40e835d-348e-40c1-9bf5-09ba97e6e403" providerId="ADAL" clId="{3301B12A-3409-4DBB-A58C-4A28EBDB7EA7}" dt="2019-04-30T00:53:13.549" v="1649" actId="5793"/>
          <ac:graphicFrameMkLst>
            <pc:docMk/>
            <pc:sldMk cId="1564102085" sldId="269"/>
            <ac:graphicFrameMk id="3" creationId="{754DE893-AF57-4F2A-8970-A5D19B9237EA}"/>
          </ac:graphicFrameMkLst>
        </pc:graphicFrameChg>
      </pc:sldChg>
      <pc:sldChg chg="modSp">
        <pc:chgData name="Mia Ruiz" userId="f40e835d-348e-40c1-9bf5-09ba97e6e403" providerId="ADAL" clId="{3301B12A-3409-4DBB-A58C-4A28EBDB7EA7}" dt="2019-04-30T00:55:09.937" v="1873" actId="20577"/>
        <pc:sldMkLst>
          <pc:docMk/>
          <pc:sldMk cId="3978015007" sldId="271"/>
        </pc:sldMkLst>
        <pc:graphicFrameChg chg="modGraphic">
          <ac:chgData name="Mia Ruiz" userId="f40e835d-348e-40c1-9bf5-09ba97e6e403" providerId="ADAL" clId="{3301B12A-3409-4DBB-A58C-4A28EBDB7EA7}" dt="2019-04-30T00:55:09.937" v="1873" actId="20577"/>
          <ac:graphicFrameMkLst>
            <pc:docMk/>
            <pc:sldMk cId="3978015007" sldId="271"/>
            <ac:graphicFrameMk id="3" creationId="{182A6B7F-C60C-49DB-8905-4CB3D79700A5}"/>
          </ac:graphicFrameMkLst>
        </pc:graphicFrameChg>
      </pc:sldChg>
      <pc:sldChg chg="modSp">
        <pc:chgData name="Mia Ruiz" userId="f40e835d-348e-40c1-9bf5-09ba97e6e403" providerId="ADAL" clId="{3301B12A-3409-4DBB-A58C-4A28EBDB7EA7}" dt="2019-04-30T00:31:59.551" v="1009" actId="20577"/>
        <pc:sldMkLst>
          <pc:docMk/>
          <pc:sldMk cId="2098328376" sldId="273"/>
        </pc:sldMkLst>
        <pc:graphicFrameChg chg="modGraphic">
          <ac:chgData name="Mia Ruiz" userId="f40e835d-348e-40c1-9bf5-09ba97e6e403" providerId="ADAL" clId="{3301B12A-3409-4DBB-A58C-4A28EBDB7EA7}" dt="2019-04-30T00:31:59.551" v="1009" actId="20577"/>
          <ac:graphicFrameMkLst>
            <pc:docMk/>
            <pc:sldMk cId="2098328376" sldId="273"/>
            <ac:graphicFrameMk id="3" creationId="{5CBF89BA-15D6-4B17-A0FA-BD6C3EAF7D31}"/>
          </ac:graphicFrameMkLst>
        </pc:graphicFrameChg>
      </pc:sldChg>
      <pc:sldChg chg="modSp">
        <pc:chgData name="Mia Ruiz" userId="f40e835d-348e-40c1-9bf5-09ba97e6e403" providerId="ADAL" clId="{3301B12A-3409-4DBB-A58C-4A28EBDB7EA7}" dt="2019-04-30T00:52:25.453" v="1611" actId="20577"/>
        <pc:sldMkLst>
          <pc:docMk/>
          <pc:sldMk cId="1535228680" sldId="275"/>
        </pc:sldMkLst>
        <pc:graphicFrameChg chg="modGraphic">
          <ac:chgData name="Mia Ruiz" userId="f40e835d-348e-40c1-9bf5-09ba97e6e403" providerId="ADAL" clId="{3301B12A-3409-4DBB-A58C-4A28EBDB7EA7}" dt="2019-04-30T00:52:25.453" v="1611" actId="20577"/>
          <ac:graphicFrameMkLst>
            <pc:docMk/>
            <pc:sldMk cId="1535228680" sldId="275"/>
            <ac:graphicFrameMk id="3" creationId="{F7260A63-0BBB-4F70-9EAC-765D871B1EC2}"/>
          </ac:graphicFrameMkLst>
        </pc:graphicFrameChg>
      </pc:sldChg>
      <pc:sldChg chg="modSp">
        <pc:chgData name="Mia Ruiz" userId="f40e835d-348e-40c1-9bf5-09ba97e6e403" providerId="ADAL" clId="{3301B12A-3409-4DBB-A58C-4A28EBDB7EA7}" dt="2019-04-30T01:02:35.232" v="2423" actId="20577"/>
        <pc:sldMkLst>
          <pc:docMk/>
          <pc:sldMk cId="3103680807" sldId="288"/>
        </pc:sldMkLst>
        <pc:graphicFrameChg chg="modGraphic">
          <ac:chgData name="Mia Ruiz" userId="f40e835d-348e-40c1-9bf5-09ba97e6e403" providerId="ADAL" clId="{3301B12A-3409-4DBB-A58C-4A28EBDB7EA7}" dt="2019-04-30T01:02:35.232" v="2423" actId="20577"/>
          <ac:graphicFrameMkLst>
            <pc:docMk/>
            <pc:sldMk cId="3103680807" sldId="288"/>
            <ac:graphicFrameMk id="3" creationId="{754DE893-AF57-4F2A-8970-A5D19B9237EA}"/>
          </ac:graphicFrameMkLst>
        </pc:graphicFrameChg>
      </pc:sldChg>
      <pc:sldChg chg="modSp">
        <pc:chgData name="Mia Ruiz" userId="f40e835d-348e-40c1-9bf5-09ba97e6e403" providerId="ADAL" clId="{3301B12A-3409-4DBB-A58C-4A28EBDB7EA7}" dt="2019-04-30T01:30:40.550" v="2721" actId="20577"/>
        <pc:sldMkLst>
          <pc:docMk/>
          <pc:sldMk cId="541894831" sldId="289"/>
        </pc:sldMkLst>
        <pc:graphicFrameChg chg="mod modGraphic">
          <ac:chgData name="Mia Ruiz" userId="f40e835d-348e-40c1-9bf5-09ba97e6e403" providerId="ADAL" clId="{3301B12A-3409-4DBB-A58C-4A28EBDB7EA7}" dt="2019-04-30T01:30:40.550" v="2721" actId="20577"/>
          <ac:graphicFrameMkLst>
            <pc:docMk/>
            <pc:sldMk cId="541894831" sldId="289"/>
            <ac:graphicFrameMk id="3" creationId="{754DE893-AF57-4F2A-8970-A5D19B9237E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3CEAAF3-9831-450B-8D59-2C09DB96C8FC}" type="datetimeFigureOut">
              <a:rPr lang="en-US"/>
              <a:t>4/29/2019</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D50CD79-FC16-4410-AB61-17F26E6D3BC8}" type="datetimeFigureOut">
              <a:rPr lang="en-US"/>
              <a:t>4/29/2019</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4006200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918170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2509068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8161884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602533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3103138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pPr/>
              <a:t>‹#›</a:t>
            </a:fld>
            <a:endParaRPr lang="en-US"/>
          </a:p>
        </p:txBody>
      </p:sp>
    </p:spTree>
    <p:extLst>
      <p:ext uri="{BB962C8B-B14F-4D97-AF65-F5344CB8AC3E}">
        <p14:creationId xmlns:p14="http://schemas.microsoft.com/office/powerpoint/2010/main" val="946606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273990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4223222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Tree>
    <p:extLst>
      <p:ext uri="{BB962C8B-B14F-4D97-AF65-F5344CB8AC3E}">
        <p14:creationId xmlns:p14="http://schemas.microsoft.com/office/powerpoint/2010/main" val="1194354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2B9795-92DC-40DC-A1CA-9A4B349D7824}"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567511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137465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2B9795-92DC-40DC-A1CA-9A4B349D7824}"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857602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2B9795-92DC-40DC-A1CA-9A4B349D7824}" type="datetimeFigureOut">
              <a:rPr lang="en-US" smtClean="0"/>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3024919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2B9795-92DC-40DC-A1CA-9A4B349D7824}" type="datetimeFigureOut">
              <a:rPr lang="en-US" smtClean="0"/>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47008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smtClean="0"/>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983527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4149481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2B9795-92DC-40DC-A1CA-9A4B349D7824}"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54DE5-C571-48E8-A5BC-B369434E2F44}" type="slidenum">
              <a:rPr lang="en-US" smtClean="0"/>
              <a:t>‹#›</a:t>
            </a:fld>
            <a:endParaRPr lang="en-US"/>
          </a:p>
        </p:txBody>
      </p:sp>
    </p:spTree>
    <p:extLst>
      <p:ext uri="{BB962C8B-B14F-4D97-AF65-F5344CB8AC3E}">
        <p14:creationId xmlns:p14="http://schemas.microsoft.com/office/powerpoint/2010/main" val="2002619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02B9795-92DC-40DC-A1CA-9A4B349D7824}" type="datetimeFigureOut">
              <a:rPr lang="en-US" smtClean="0"/>
              <a:pPr/>
              <a:t>4/29/2019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3692755337"/>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 id="2147483901" r:id="rId14"/>
    <p:sldLayoutId id="2147483902" r:id="rId15"/>
    <p:sldLayoutId id="2147483903" r:id="rId16"/>
    <p:sldLayoutId id="2147483904" r:id="rId17"/>
    <p:sldLayoutId id="2147483905"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D9531A28-FC7F-4CF0-9FC5-5B6238E63552}"/>
              </a:ext>
            </a:extLst>
          </p:cNvPr>
          <p:cNvSpPr txBox="1">
            <a:spLocks/>
          </p:cNvSpPr>
          <p:nvPr/>
        </p:nvSpPr>
        <p:spPr>
          <a:xfrm>
            <a:off x="1420948" y="2499430"/>
            <a:ext cx="9946432" cy="1527422"/>
          </a:xfrm>
          <a:prstGeom prst="rect">
            <a:avLst/>
          </a:prstGeom>
        </p:spPr>
        <p:txBody>
          <a:bodyPr vert="horz" lIns="0" tIns="45720" rIns="0" bIns="45720" rtlCol="0">
            <a:noAutofit/>
          </a:bodyPr>
          <a:lstStyle>
            <a:lvl1pPr marL="0" indent="0" algn="l" defTabSz="914400" rtl="0" eaLnBrk="1" latinLnBrk="0" hangingPunct="1">
              <a:lnSpc>
                <a:spcPct val="90000"/>
              </a:lnSpc>
              <a:spcBef>
                <a:spcPts val="0"/>
              </a:spcBef>
              <a:buFont typeface="Wingdings" panose="05000000000000000000" pitchFamily="2" charset="2"/>
              <a:buNone/>
              <a:defRPr sz="1800" kern="1200">
                <a:solidFill>
                  <a:schemeClr val="tx1"/>
                </a:solidFill>
                <a:latin typeface="+mn-lt"/>
                <a:ea typeface="+mn-ea"/>
                <a:cs typeface="+mn-cs"/>
              </a:defRPr>
            </a:lvl1pPr>
            <a:lvl2pPr marL="457200" indent="0" algn="ctr" defTabSz="914400" rtl="0" eaLnBrk="1" latinLnBrk="0" hangingPunct="1">
              <a:lnSpc>
                <a:spcPct val="90000"/>
              </a:lnSpc>
              <a:spcBef>
                <a:spcPts val="600"/>
              </a:spcBef>
              <a:buFont typeface="Wingdings" panose="05000000000000000000"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600"/>
              </a:spcBef>
              <a:buFont typeface="Wingdings" panose="05000000000000000000" pitchFamily="2" charset="2"/>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600"/>
              </a:spcBef>
              <a:buFont typeface="Wingdings" panose="05000000000000000000" pitchFamily="2" charset="2"/>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Wingdings" panose="05000000000000000000" pitchFamily="2" charset="2"/>
              <a:buNone/>
              <a:defRPr sz="1600" kern="1200">
                <a:solidFill>
                  <a:schemeClr val="tx1"/>
                </a:solidFill>
                <a:latin typeface="+mn-lt"/>
                <a:ea typeface="+mn-ea"/>
                <a:cs typeface="+mn-cs"/>
              </a:defRPr>
            </a:lvl9pPr>
          </a:lstStyle>
          <a:p>
            <a:pPr algn="ctr">
              <a:lnSpc>
                <a:spcPct val="100000"/>
              </a:lnSpc>
            </a:pPr>
            <a:r>
              <a:rPr lang="tr-TR" sz="4800" b="1" dirty="0">
                <a:latin typeface="+mj-lt"/>
                <a:cs typeface="Arial"/>
              </a:rPr>
              <a:t>Adult Education Member Progress</a:t>
            </a:r>
          </a:p>
        </p:txBody>
      </p:sp>
      <p:sp>
        <p:nvSpPr>
          <p:cNvPr id="11" name="Title 1">
            <a:extLst>
              <a:ext uri="{FF2B5EF4-FFF2-40B4-BE49-F238E27FC236}">
                <a16:creationId xmlns:a16="http://schemas.microsoft.com/office/drawing/2014/main" id="{5BE27A7A-99BC-46DA-9C94-B4B58F2AE364}"/>
              </a:ext>
            </a:extLst>
          </p:cNvPr>
          <p:cNvSpPr>
            <a:spLocks noGrp="1"/>
          </p:cNvSpPr>
          <p:nvPr>
            <p:ph type="ctrTitle"/>
          </p:nvPr>
        </p:nvSpPr>
        <p:spPr>
          <a:xfrm>
            <a:off x="3336967" y="3545923"/>
            <a:ext cx="5518066" cy="1988640"/>
          </a:xfrm>
        </p:spPr>
        <p:txBody>
          <a:bodyPr>
            <a:normAutofit/>
          </a:bodyPr>
          <a:lstStyle/>
          <a:p>
            <a:pPr algn="ctr">
              <a:lnSpc>
                <a:spcPct val="150000"/>
              </a:lnSpc>
            </a:pPr>
            <a:r>
              <a:rPr lang="en-US" sz="1800" b="1" dirty="0">
                <a:cs typeface="Arial"/>
              </a:rPr>
              <a:t>       3</a:t>
            </a:r>
            <a:r>
              <a:rPr lang="tr-TR" sz="1800" b="1" dirty="0">
                <a:cs typeface="Arial"/>
              </a:rPr>
              <a:t>YP = Consort</a:t>
            </a:r>
            <a:r>
              <a:rPr lang="en-US" sz="1800" b="1" dirty="0">
                <a:cs typeface="Arial"/>
              </a:rPr>
              <a:t>I</a:t>
            </a:r>
            <a:r>
              <a:rPr lang="tr-TR" sz="1800" b="1" dirty="0">
                <a:cs typeface="Arial"/>
              </a:rPr>
              <a:t>um Three Year Plan</a:t>
            </a:r>
            <a:br>
              <a:rPr lang="en-US" sz="1800" b="1" dirty="0"/>
            </a:br>
            <a:r>
              <a:rPr lang="tr-TR" sz="1800" b="1" dirty="0">
                <a:cs typeface="Arial"/>
              </a:rPr>
              <a:t>AP 16/17 = Annual Plan 2016/2017</a:t>
            </a:r>
            <a:br>
              <a:rPr lang="tr-TR" sz="1800" b="1" dirty="0">
                <a:cs typeface="Arial"/>
              </a:rPr>
            </a:br>
            <a:r>
              <a:rPr lang="tr-TR" sz="1800" b="1" dirty="0">
                <a:cs typeface="Arial"/>
              </a:rPr>
              <a:t>AP 17/18 = Annual Plan 2017/2018</a:t>
            </a:r>
            <a:br>
              <a:rPr lang="tr-TR" sz="1800" b="1" dirty="0">
                <a:cs typeface="Arial"/>
              </a:rPr>
            </a:br>
            <a:r>
              <a:rPr lang="tr-TR" sz="1800" b="1" dirty="0">
                <a:cs typeface="Arial"/>
              </a:rPr>
              <a:t>AP 18/19 = Annual Plan 2018/2019</a:t>
            </a:r>
          </a:p>
        </p:txBody>
      </p:sp>
      <p:pic>
        <p:nvPicPr>
          <p:cNvPr id="3" name="Picture 2">
            <a:extLst>
              <a:ext uri="{FF2B5EF4-FFF2-40B4-BE49-F238E27FC236}">
                <a16:creationId xmlns:a16="http://schemas.microsoft.com/office/drawing/2014/main" id="{DC2CDAE0-AB75-4BA4-8981-DCAA17EA2B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7949" y="295904"/>
            <a:ext cx="2638425" cy="1485900"/>
          </a:xfrm>
          <a:prstGeom prst="rect">
            <a:avLst/>
          </a:prstGeom>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464387" y="1058009"/>
            <a:ext cx="7977674" cy="1105698"/>
          </a:xfrm>
        </p:spPr>
        <p:txBody>
          <a:bodyPr>
            <a:noAutofit/>
          </a:bodyPr>
          <a:lstStyle/>
          <a:p>
            <a:r>
              <a:rPr lang="en-US" sz="4000" b="1" dirty="0">
                <a:cs typeface="Arial" panose="020B0604020202020204"/>
              </a:rPr>
              <a:t>Goal 5:  ADDRESS Gaps in Immigrant Education</a:t>
            </a:r>
            <a:endParaRPr lang="en-US" sz="40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235273" y="2322826"/>
            <a:ext cx="8231670" cy="1694016"/>
          </a:xfrm>
        </p:spPr>
        <p:txBody>
          <a:bodyPr>
            <a:normAutofit/>
          </a:bodyPr>
          <a:lstStyle/>
          <a:p>
            <a:r>
              <a:rPr lang="en-US" sz="2000" dirty="0">
                <a:latin typeface="Calibri" panose="020F0502020204030204" pitchFamily="34" charset="0"/>
                <a:cs typeface="Calibri" panose="020F0502020204030204" pitchFamily="34" charset="0"/>
              </a:rPr>
              <a:t>The Consortium identified several needs in immigrant education including:  direct level instruction expansion, pathways for ESL, short-term CTE courses, citizenship, and Vocational ESL (3YP p. 41). </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1725056" y="3557538"/>
            <a:ext cx="8741887" cy="2432807"/>
          </a:xfrm>
          <a:prstGeom prst="rect">
            <a:avLst/>
          </a:prstGeom>
        </p:spPr>
        <p:txBody>
          <a:bodyPr vert="horz" lIns="91440" tIns="45720" rIns="91440" bIns="45720" rtlCol="0" anchor="ctr">
            <a:normAutofit fontScale="85000" lnSpcReduction="10000"/>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r>
              <a:rPr lang="en-US" sz="2600" dirty="0">
                <a:latin typeface="Calibri" panose="020F0502020204030204" pitchFamily="34" charset="0"/>
                <a:cs typeface="Calibri" panose="020F0502020204030204" pitchFamily="34" charset="0"/>
              </a:rPr>
              <a:t> </a:t>
            </a:r>
          </a:p>
          <a:p>
            <a:pPr marL="914400" lvl="1" indent="-457200" algn="l">
              <a:buFont typeface="Courier New" panose="02070309020205020404" pitchFamily="49" charset="0"/>
              <a:buChar char="o"/>
            </a:pPr>
            <a:r>
              <a:rPr lang="en-US" sz="1800" dirty="0">
                <a:latin typeface="Calibri" panose="020F0502020204030204" pitchFamily="34" charset="0"/>
                <a:cs typeface="Calibri" panose="020F0502020204030204" pitchFamily="34" charset="0"/>
              </a:rPr>
              <a:t>Lucia Mar and SLO Coastal will develop ESL courses focusing on literacy, work and family goals/parents of school children within school communities “and provide improved access to family literacy courses for ELL parents in rural communities” (AP 18/19 p. 2). </a:t>
            </a:r>
          </a:p>
          <a:p>
            <a:pPr marL="914400" lvl="1" indent="-457200" algn="l">
              <a:buFont typeface="Courier New" panose="02070309020205020404" pitchFamily="49" charset="0"/>
              <a:buChar char="o"/>
            </a:pPr>
            <a:r>
              <a:rPr lang="en-US" sz="1800" dirty="0">
                <a:latin typeface="Calibri" panose="020F0502020204030204" pitchFamily="34" charset="0"/>
                <a:cs typeface="Calibri" panose="020F0502020204030204" pitchFamily="34" charset="0"/>
              </a:rPr>
              <a:t>Cuesta College will develop two noncredit pathways for ESL students, one for life and work skills/civics and one for academic preparation(3YP p. 41).</a:t>
            </a:r>
          </a:p>
          <a:p>
            <a:pPr marL="914400" lvl="1" indent="-457200" algn="l">
              <a:buFont typeface="Courier New" panose="02070309020205020404" pitchFamily="49" charset="0"/>
              <a:buChar char="o"/>
            </a:pPr>
            <a:r>
              <a:rPr lang="en-US" sz="1800" dirty="0">
                <a:latin typeface="Calibri" panose="020F0502020204030204" pitchFamily="34" charset="0"/>
                <a:cs typeface="Calibri" panose="020F0502020204030204" pitchFamily="34" charset="0"/>
              </a:rPr>
              <a:t>The Consortium will expand citizenship “and vocational ESL” offerings “particularly in computer skills” throughout the county  (3YP pp. 21, 41).</a:t>
            </a:r>
          </a:p>
          <a:p>
            <a:pPr marL="914400" lvl="1" indent="-457200" algn="l">
              <a:buFont typeface="Courier New" panose="02070309020205020404" pitchFamily="49" charset="0"/>
              <a:buChar char="o"/>
            </a:pPr>
            <a:endParaRPr lang="en-US" sz="1800" dirty="0">
              <a:latin typeface="Calibri" panose="020F0502020204030204" pitchFamily="34" charset="0"/>
              <a:cs typeface="Calibri" panose="020F0502020204030204" pitchFamily="34" charset="0"/>
            </a:endParaRP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1879864" y="361186"/>
            <a:ext cx="9368443" cy="584775"/>
          </a:xfrm>
          <a:prstGeom prst="rect">
            <a:avLst/>
          </a:prstGeom>
          <a:noFill/>
        </p:spPr>
        <p:txBody>
          <a:bodyPr wrap="square" rtlCol="0">
            <a:spAutoFit/>
          </a:bodyPr>
          <a:lstStyle/>
          <a:p>
            <a:r>
              <a:rPr lang="en-US" sz="3200" dirty="0"/>
              <a:t>CAEP Objective #4: Address Gaps</a:t>
            </a:r>
          </a:p>
        </p:txBody>
      </p:sp>
    </p:spTree>
    <p:extLst>
      <p:ext uri="{BB962C8B-B14F-4D97-AF65-F5344CB8AC3E}">
        <p14:creationId xmlns:p14="http://schemas.microsoft.com/office/powerpoint/2010/main" val="224370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579" y="386499"/>
            <a:ext cx="10018713" cy="1112364"/>
          </a:xfrm>
        </p:spPr>
        <p:txBody>
          <a:bodyPr>
            <a:normAutofit/>
          </a:bodyPr>
          <a:lstStyle/>
          <a:p>
            <a:r>
              <a:rPr lang="en-US" sz="3200" dirty="0"/>
              <a:t>5: </a:t>
            </a:r>
            <a:r>
              <a:rPr lang="en-US" sz="3200" dirty="0">
                <a:cs typeface="Arial" panose="020B0604020202020204"/>
              </a:rPr>
              <a:t>Address Gaps in Immigrant Education</a:t>
            </a:r>
            <a:endParaRPr lang="en-US" sz="3200" dirty="0"/>
          </a:p>
        </p:txBody>
      </p:sp>
      <p:graphicFrame>
        <p:nvGraphicFramePr>
          <p:cNvPr id="3" name="Table 2">
            <a:extLst>
              <a:ext uri="{FF2B5EF4-FFF2-40B4-BE49-F238E27FC236}">
                <a16:creationId xmlns:a16="http://schemas.microsoft.com/office/drawing/2014/main" id="{754DE893-AF57-4F2A-8970-A5D19B9237EA}"/>
              </a:ext>
            </a:extLst>
          </p:cNvPr>
          <p:cNvGraphicFramePr>
            <a:graphicFrameLocks noGrp="1"/>
          </p:cNvGraphicFramePr>
          <p:nvPr>
            <p:extLst>
              <p:ext uri="{D42A27DB-BD31-4B8C-83A1-F6EECF244321}">
                <p14:modId xmlns:p14="http://schemas.microsoft.com/office/powerpoint/2010/main" val="1643092540"/>
              </p:ext>
            </p:extLst>
          </p:nvPr>
        </p:nvGraphicFramePr>
        <p:xfrm>
          <a:off x="1927212" y="1284392"/>
          <a:ext cx="10018711" cy="4955837"/>
        </p:xfrm>
        <a:graphic>
          <a:graphicData uri="http://schemas.openxmlformats.org/drawingml/2006/table">
            <a:tbl>
              <a:tblPr firstRow="1" bandRow="1">
                <a:tableStyleId>{5C22544A-7EE6-4342-B048-85BDC9FD1C3A}</a:tableStyleId>
              </a:tblPr>
              <a:tblGrid>
                <a:gridCol w="1090711">
                  <a:extLst>
                    <a:ext uri="{9D8B030D-6E8A-4147-A177-3AD203B41FA5}">
                      <a16:colId xmlns:a16="http://schemas.microsoft.com/office/drawing/2014/main" val="1783483008"/>
                    </a:ext>
                  </a:extLst>
                </a:gridCol>
                <a:gridCol w="2438796">
                  <a:extLst>
                    <a:ext uri="{9D8B030D-6E8A-4147-A177-3AD203B41FA5}">
                      <a16:colId xmlns:a16="http://schemas.microsoft.com/office/drawing/2014/main" val="4166237057"/>
                    </a:ext>
                  </a:extLst>
                </a:gridCol>
                <a:gridCol w="2235294">
                  <a:extLst>
                    <a:ext uri="{9D8B030D-6E8A-4147-A177-3AD203B41FA5}">
                      <a16:colId xmlns:a16="http://schemas.microsoft.com/office/drawing/2014/main" val="3620139438"/>
                    </a:ext>
                  </a:extLst>
                </a:gridCol>
                <a:gridCol w="2126955">
                  <a:extLst>
                    <a:ext uri="{9D8B030D-6E8A-4147-A177-3AD203B41FA5}">
                      <a16:colId xmlns:a16="http://schemas.microsoft.com/office/drawing/2014/main" val="1797740107"/>
                    </a:ext>
                  </a:extLst>
                </a:gridCol>
                <a:gridCol w="2126955">
                  <a:extLst>
                    <a:ext uri="{9D8B030D-6E8A-4147-A177-3AD203B41FA5}">
                      <a16:colId xmlns:a16="http://schemas.microsoft.com/office/drawing/2014/main" val="62839198"/>
                    </a:ext>
                  </a:extLst>
                </a:gridCol>
              </a:tblGrid>
              <a:tr h="269677">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1934509">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indent="-228600">
                        <a:buClr>
                          <a:schemeClr val="accent6"/>
                        </a:buClr>
                        <a:buFont typeface="+mj-lt"/>
                        <a:buAutoNum type="arabicPeriod"/>
                      </a:pPr>
                      <a:r>
                        <a:rPr lang="en-US" sz="1000" dirty="0">
                          <a:latin typeface="+mn-lt"/>
                        </a:rPr>
                        <a:t>All curriculum and student learning outcomes revised since 2015 (3YP p. 4).  </a:t>
                      </a:r>
                    </a:p>
                    <a:p>
                      <a:pPr marL="228600" indent="-228600">
                        <a:buClr>
                          <a:schemeClr val="accent6"/>
                        </a:buClr>
                        <a:buFont typeface="+mj-lt"/>
                        <a:buAutoNum type="arabicPeriod"/>
                      </a:pPr>
                      <a:r>
                        <a:rPr lang="en-US" sz="1000" dirty="0">
                          <a:latin typeface="+mn-lt"/>
                        </a:rPr>
                        <a:t>I-BEST piloted in two autobody courses with ESL instructors spring/fall 2018 (3YP p. 41, AP 17/18 p. 4).</a:t>
                      </a:r>
                    </a:p>
                    <a:p>
                      <a:pPr marL="228600" indent="-228600">
                        <a:buClr>
                          <a:schemeClr val="accent6"/>
                        </a:buClr>
                        <a:buFont typeface="+mj-lt"/>
                        <a:buAutoNum type="arabicPeriod"/>
                      </a:pPr>
                      <a:r>
                        <a:rPr lang="en-US" sz="1000" dirty="0">
                          <a:latin typeface="+mn-lt"/>
                        </a:rPr>
                        <a:t>VESL courses revised and CSS noncredit courses created to replace highest ESL levels and accelerate progress (3YP p. 59).</a:t>
                      </a:r>
                    </a:p>
                  </a:txBody>
                  <a:tcPr marL="88731" marR="88731" marT="44365" marB="44365"/>
                </a:tc>
                <a:tc>
                  <a:txBody>
                    <a:bodyPr/>
                    <a:lstStyle/>
                    <a:p>
                      <a:pPr rtl="0" fontAlgn="base"/>
                      <a:r>
                        <a:rPr lang="en-US" sz="1000" b="0" i="0" u="none" strike="noStrike" kern="1200" dirty="0">
                          <a:solidFill>
                            <a:schemeClr val="dk1"/>
                          </a:solidFill>
                          <a:effectLst/>
                          <a:latin typeface="+mn-lt"/>
                          <a:ea typeface="+mn-ea"/>
                          <a:cs typeface="+mn-cs"/>
                        </a:rPr>
                        <a:t>Added additional hours to  ESL classes.</a:t>
                      </a:r>
                    </a:p>
                    <a:p>
                      <a:pPr rtl="0" fontAlgn="base"/>
                      <a:r>
                        <a:rPr lang="en-US" sz="1000" b="0" i="0" u="none" strike="noStrike" kern="1200" dirty="0">
                          <a:solidFill>
                            <a:schemeClr val="dk1"/>
                          </a:solidFill>
                          <a:effectLst/>
                          <a:latin typeface="+mn-lt"/>
                          <a:ea typeface="+mn-ea"/>
                          <a:cs typeface="+mn-cs"/>
                        </a:rPr>
                        <a:t>Both Learning Centers offer classes Monday-Thursday in the morning and in the evenings.</a:t>
                      </a:r>
                    </a:p>
                    <a:p>
                      <a:pPr rtl="0" fontAlgn="base"/>
                      <a:r>
                        <a:rPr lang="en-US" sz="1000" b="0" i="0" u="none" strike="noStrike" kern="1200" dirty="0">
                          <a:solidFill>
                            <a:schemeClr val="dk1"/>
                          </a:solidFill>
                          <a:effectLst/>
                          <a:latin typeface="+mn-lt"/>
                          <a:ea typeface="+mn-ea"/>
                          <a:cs typeface="+mn-cs"/>
                        </a:rPr>
                        <a:t>All classes offer access to computers to increase digital literacy skills.</a:t>
                      </a:r>
                    </a:p>
                    <a:p>
                      <a:pPr rtl="0" fontAlgn="base"/>
                      <a:r>
                        <a:rPr lang="en-US" sz="1000" b="0" i="0" u="none" strike="noStrike" kern="1200" dirty="0">
                          <a:solidFill>
                            <a:schemeClr val="dk1"/>
                          </a:solidFill>
                          <a:effectLst/>
                          <a:latin typeface="+mn-lt"/>
                          <a:ea typeface="+mn-ea"/>
                          <a:cs typeface="+mn-cs"/>
                        </a:rPr>
                        <a:t>WIOA IELCE approval in 2017-18 .</a:t>
                      </a:r>
                    </a:p>
                    <a:p>
                      <a:pPr rtl="0" fontAlgn="base"/>
                      <a:r>
                        <a:rPr lang="en-US" sz="1000" b="0" i="0" u="none" strike="noStrike" kern="1200" dirty="0" err="1">
                          <a:solidFill>
                            <a:schemeClr val="dk1"/>
                          </a:solidFill>
                          <a:effectLst/>
                          <a:latin typeface="+mn-lt"/>
                          <a:ea typeface="+mn-ea"/>
                          <a:cs typeface="+mn-cs"/>
                        </a:rPr>
                        <a:t>Oceano</a:t>
                      </a:r>
                      <a:r>
                        <a:rPr lang="en-US" sz="1000" b="0" i="0" u="none" strike="noStrike" kern="1200" dirty="0">
                          <a:solidFill>
                            <a:schemeClr val="dk1"/>
                          </a:solidFill>
                          <a:effectLst/>
                          <a:latin typeface="+mn-lt"/>
                          <a:ea typeface="+mn-ea"/>
                          <a:cs typeface="+mn-cs"/>
                        </a:rPr>
                        <a:t> Learning Center offered Citizenship classes in 2017-18.</a:t>
                      </a:r>
                    </a:p>
                    <a:p>
                      <a:pPr rtl="0" fontAlgn="base"/>
                      <a:r>
                        <a:rPr lang="en-US" sz="1000" b="0" i="0" u="none" strike="noStrike" kern="1200" dirty="0">
                          <a:solidFill>
                            <a:schemeClr val="dk1"/>
                          </a:solidFill>
                          <a:effectLst/>
                          <a:latin typeface="+mn-lt"/>
                          <a:ea typeface="+mn-ea"/>
                          <a:cs typeface="+mn-cs"/>
                        </a:rPr>
                        <a:t>Both Learning Centers offered Citizenship 2018-2019.</a:t>
                      </a: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mn-lt"/>
                        </a:rPr>
                        <a:t>1. 16-17 two ESL classes at two school sites </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2. 17-18 five ESL classes at 4 school sites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3. All classes held at computer labs to increase digital skills </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4. WIOA IELCE approval 17-18 and partnership with CCRC (CAPSLO)</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5. High School Equivalency class offered in Spanish</a:t>
                      </a:r>
                      <a:endParaRPr lang="en-US" sz="1000" b="0" dirty="0">
                        <a:effectLst/>
                        <a:latin typeface="+mn-l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774166">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marR="0" lvl="0" indent="-228600" algn="l" defTabSz="914400" rtl="0" eaLnBrk="1" fontAlgn="auto" latinLnBrk="0" hangingPunct="1">
                        <a:lnSpc>
                          <a:spcPct val="107000"/>
                        </a:lnSpc>
                        <a:spcBef>
                          <a:spcPts val="0"/>
                        </a:spcBef>
                        <a:spcAft>
                          <a:spcPts val="0"/>
                        </a:spcAft>
                        <a:buClrTx/>
                        <a:buSzTx/>
                        <a:buFont typeface="+mj-lt"/>
                        <a:buAutoNum type="arabicPeriod"/>
                        <a:tabLst/>
                        <a:defRPr/>
                      </a:pPr>
                      <a:r>
                        <a:rPr lang="en-US" sz="1000" dirty="0">
                          <a:latin typeface="+mn-lt"/>
                        </a:rPr>
                        <a:t>Multi-level ESL only offered in community sites, and 2 level/ class if possible (3YP p. 41).</a:t>
                      </a:r>
                    </a:p>
                    <a:p>
                      <a:pPr marL="228600" marR="0" lvl="0" indent="-228600" algn="l" defTabSz="914400" rtl="0" eaLnBrk="1" fontAlgn="auto" latinLnBrk="0" hangingPunct="1">
                        <a:lnSpc>
                          <a:spcPct val="107000"/>
                        </a:lnSpc>
                        <a:spcBef>
                          <a:spcPts val="0"/>
                        </a:spcBef>
                        <a:spcAft>
                          <a:spcPts val="0"/>
                        </a:spcAft>
                        <a:buClrTx/>
                        <a:buSzTx/>
                        <a:buFont typeface="+mj-lt"/>
                        <a:buAutoNum type="arabicPeriod"/>
                        <a:tabLst/>
                        <a:defRPr/>
                      </a:pPr>
                      <a:r>
                        <a:rPr lang="en-US" sz="1000" dirty="0">
                          <a:latin typeface="+mn-lt"/>
                        </a:rPr>
                        <a:t>Two pathways for upper-level ESL students created: vocational/career and academic (3YP p. 18, 42).  Available starting fall 2019.</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-Serving the  needs of our elementary school parents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-IIELCE </a:t>
                      </a:r>
                      <a:endParaRPr lang="en-US" sz="1000" b="0" dirty="0">
                        <a:effectLst/>
                        <a:latin typeface="+mn-lt"/>
                      </a:endParaRPr>
                    </a:p>
                    <a:p>
                      <a:br>
                        <a:rPr lang="en-US" sz="1000" dirty="0">
                          <a:latin typeface="+mn-lt"/>
                        </a:rPr>
                      </a:br>
                      <a:endParaRPr lang="en-US" sz="1000" dirty="0">
                        <a:effectLst/>
                        <a:latin typeface="+mn-lt"/>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mn-lt"/>
                        </a:rPr>
                        <a:t>- Increase in number of students served from 17-18 to 18-19</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-Offered ESL on coast(rural)</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-IELCE COAAP completion</a:t>
                      </a:r>
                      <a:endParaRPr lang="en-US" sz="1000" b="0" dirty="0">
                        <a:effectLst/>
                        <a:latin typeface="+mn-l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893274">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marR="0" lvl="0" indent="-228600" algn="l" defTabSz="914400" rtl="0" eaLnBrk="1" fontAlgn="auto" latinLnBrk="0" hangingPunct="1">
                        <a:lnSpc>
                          <a:spcPct val="107000"/>
                        </a:lnSpc>
                        <a:spcBef>
                          <a:spcPts val="0"/>
                        </a:spcBef>
                        <a:spcAft>
                          <a:spcPts val="0"/>
                        </a:spcAft>
                        <a:buClrTx/>
                        <a:buSzTx/>
                        <a:buFontTx/>
                        <a:buAutoNum type="arabicPeriod"/>
                        <a:tabLst/>
                        <a:defRPr/>
                      </a:pPr>
                      <a:r>
                        <a:rPr lang="en-US" sz="1000" dirty="0">
                          <a:effectLst/>
                          <a:latin typeface="+mn-lt"/>
                          <a:cs typeface="Times New Roman" panose="02020603050405020304" pitchFamily="18" charset="0"/>
                        </a:rPr>
                        <a:t>Continue new course development:  lead teachers. </a:t>
                      </a:r>
                    </a:p>
                    <a:p>
                      <a:pPr marL="228600" marR="0" lvl="0" indent="-228600" algn="l" defTabSz="914400" rtl="0" eaLnBrk="1" fontAlgn="auto" latinLnBrk="0" hangingPunct="1">
                        <a:lnSpc>
                          <a:spcPct val="107000"/>
                        </a:lnSpc>
                        <a:spcBef>
                          <a:spcPts val="0"/>
                        </a:spcBef>
                        <a:spcAft>
                          <a:spcPts val="0"/>
                        </a:spcAft>
                        <a:buClrTx/>
                        <a:buSzTx/>
                        <a:buFontTx/>
                        <a:buAutoNum type="arabicPeriod"/>
                        <a:tabLst/>
                        <a:defRPr/>
                      </a:pPr>
                      <a:r>
                        <a:rPr lang="en-US" sz="1000" dirty="0">
                          <a:latin typeface="+mn-lt"/>
                        </a:rPr>
                        <a:t>I-BEST in CTE/other college courses</a:t>
                      </a:r>
                    </a:p>
                    <a:p>
                      <a:pPr marL="0" marR="0" lvl="0" indent="0" algn="l" defTabSz="914400" rtl="0" eaLnBrk="1" fontAlgn="auto" latinLnBrk="0" hangingPunct="1">
                        <a:lnSpc>
                          <a:spcPct val="107000"/>
                        </a:lnSpc>
                        <a:spcBef>
                          <a:spcPts val="0"/>
                        </a:spcBef>
                        <a:spcAft>
                          <a:spcPts val="0"/>
                        </a:spcAft>
                        <a:buClrTx/>
                        <a:buSzTx/>
                        <a:buFontTx/>
                        <a:buNone/>
                        <a:tabLst/>
                        <a:defRPr/>
                      </a:pPr>
                      <a:endParaRPr lang="en-US" sz="1000" dirty="0">
                        <a:latin typeface="+mn-lt"/>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-Leveled ESL classes</a:t>
                      </a:r>
                      <a:endParaRPr lang="en-US" sz="800" b="0" dirty="0">
                        <a:effectLst/>
                      </a:endParaRPr>
                    </a:p>
                    <a:p>
                      <a:pPr rtl="0"/>
                      <a:r>
                        <a:rPr lang="en-US" sz="1000" b="0" i="0" u="none" strike="noStrike" kern="1200" dirty="0">
                          <a:solidFill>
                            <a:schemeClr val="dk1"/>
                          </a:solidFill>
                          <a:effectLst/>
                          <a:latin typeface="+mn-lt"/>
                          <a:ea typeface="+mn-ea"/>
                          <a:cs typeface="+mn-cs"/>
                        </a:rPr>
                        <a:t>-Contact local growers to offer classes for their  workers</a:t>
                      </a:r>
                      <a:endParaRPr lang="en-US" sz="800" b="0" dirty="0">
                        <a:effectLst/>
                      </a:endParaRPr>
                    </a:p>
                    <a:p>
                      <a:pPr rtl="0"/>
                      <a:r>
                        <a:rPr lang="en-US" sz="1000" b="0" i="0" u="none" strike="noStrike" kern="1200" dirty="0">
                          <a:solidFill>
                            <a:schemeClr val="dk1"/>
                          </a:solidFill>
                          <a:effectLst/>
                          <a:latin typeface="+mn-lt"/>
                          <a:ea typeface="+mn-ea"/>
                          <a:cs typeface="+mn-cs"/>
                        </a:rPr>
                        <a:t>-Host additional classes at elementary school sites</a:t>
                      </a:r>
                      <a:endParaRPr lang="en-US" sz="800" b="0" dirty="0">
                        <a:effectLst/>
                      </a:endParaRPr>
                    </a:p>
                    <a:p>
                      <a:pPr rtl="0"/>
                      <a:r>
                        <a:rPr lang="en-US" sz="1000" b="0" i="0" u="none" strike="noStrike" kern="1200" dirty="0">
                          <a:solidFill>
                            <a:schemeClr val="dk1"/>
                          </a:solidFill>
                          <a:effectLst/>
                          <a:latin typeface="+mn-lt"/>
                          <a:ea typeface="+mn-ea"/>
                          <a:cs typeface="+mn-cs"/>
                        </a:rPr>
                        <a:t>-Spanish HSE classes</a:t>
                      </a:r>
                      <a:endParaRPr lang="en-US" sz="800" b="0" dirty="0">
                        <a:effectLst/>
                      </a:endParaRPr>
                    </a:p>
                    <a:p>
                      <a:pPr rtl="0"/>
                      <a:r>
                        <a:rPr lang="en-US" sz="1000" b="0" i="0" u="none" strike="noStrike" kern="1200" dirty="0">
                          <a:solidFill>
                            <a:schemeClr val="dk1"/>
                          </a:solidFill>
                          <a:effectLst/>
                          <a:latin typeface="+mn-lt"/>
                          <a:ea typeface="+mn-ea"/>
                          <a:cs typeface="+mn-cs"/>
                        </a:rPr>
                        <a:t>-Work with site Principals more closely to offer classes to their parents on their sites</a:t>
                      </a: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mn-lt"/>
                        </a:rPr>
                        <a:t>-Begin citizenship classes </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-Offer Leveled ESL classes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-Increase classes at elementary sites.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-Strengthen pathways with other organizations</a:t>
                      </a:r>
                      <a:endParaRPr lang="en-US" sz="1000" b="0" dirty="0">
                        <a:effectLst/>
                        <a:latin typeface="+mn-lt"/>
                      </a:endParaRPr>
                    </a:p>
                    <a:p>
                      <a:br>
                        <a:rPr lang="en-US" sz="1000" dirty="0">
                          <a:latin typeface="+mn-lt"/>
                        </a:rPr>
                      </a:br>
                      <a:endParaRPr lang="en-US" sz="1000" dirty="0">
                        <a:effectLst/>
                        <a:latin typeface="+mn-lt"/>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1564102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464387" y="1058009"/>
            <a:ext cx="8231670" cy="1105698"/>
          </a:xfrm>
        </p:spPr>
        <p:txBody>
          <a:bodyPr>
            <a:noAutofit/>
          </a:bodyPr>
          <a:lstStyle/>
          <a:p>
            <a:r>
              <a:rPr lang="en-US" sz="3600" b="1" dirty="0">
                <a:cs typeface="Arial" panose="020B0604020202020204"/>
              </a:rPr>
              <a:t>Goal 6:  Program Development</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464387" y="2013615"/>
            <a:ext cx="8231670" cy="1415385"/>
          </a:xfrm>
        </p:spPr>
        <p:txBody>
          <a:bodyPr>
            <a:normAutofit lnSpcReduction="10000"/>
          </a:bodyPr>
          <a:lstStyle/>
          <a:p>
            <a:r>
              <a:rPr lang="en-US" sz="2000" dirty="0">
                <a:latin typeface="Calibri" panose="020F0502020204030204" pitchFamily="34" charset="0"/>
                <a:cs typeface="Calibri" panose="020F0502020204030204" pitchFamily="34" charset="0"/>
              </a:rPr>
              <a:t>The Consortium will develop programs in support of the CAEP mission including Adults with Disabilities, Short-term CTE, Pre-apprenticeship, and consistent ABE/ASE offerings (3YP pp. 18, 21, 24).</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1879864" y="2952207"/>
            <a:ext cx="8741887" cy="3710873"/>
          </a:xfrm>
          <a:prstGeom prst="rect">
            <a:avLst/>
          </a:prstGeom>
        </p:spPr>
        <p:txBody>
          <a:bodyPr vert="horz" lIns="91440" tIns="45720" rIns="91440" bIns="45720" rtlCol="0" anchor="ctr">
            <a:normAutofit fontScale="40000" lnSpcReduction="20000"/>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r>
              <a:rPr lang="en-US" sz="2600" dirty="0">
                <a:latin typeface="Calibri" panose="020F0502020204030204" pitchFamily="34" charset="0"/>
                <a:cs typeface="Calibri" panose="020F0502020204030204" pitchFamily="34" charset="0"/>
              </a:rPr>
              <a:t> </a:t>
            </a:r>
          </a:p>
          <a:p>
            <a:pPr marL="742950" lvl="1" indent="-285750" algn="l">
              <a:buFont typeface="Courier New" panose="02070309020205020404" pitchFamily="49" charset="0"/>
              <a:buChar char="o"/>
            </a:pPr>
            <a:r>
              <a:rPr lang="en-US" sz="4500" dirty="0">
                <a:latin typeface="Calibri" panose="020F0502020204030204" pitchFamily="34" charset="0"/>
                <a:cs typeface="Calibri" panose="020F0502020204030204" pitchFamily="34" charset="0"/>
              </a:rPr>
              <a:t>CTE programs for medical assisting, construction, automotive, and business will be planned and developed in year two (AP 16/17 pp. 6, 7).</a:t>
            </a:r>
          </a:p>
          <a:p>
            <a:pPr marL="742950" lvl="1" indent="-285750" algn="l">
              <a:buFont typeface="Courier New" panose="02070309020205020404" pitchFamily="49" charset="0"/>
              <a:buChar char="o"/>
            </a:pPr>
            <a:r>
              <a:rPr lang="en-US" sz="4500" dirty="0">
                <a:latin typeface="Calibri" panose="020F0502020204030204" pitchFamily="34" charset="0"/>
                <a:cs typeface="Calibri" panose="020F0502020204030204" pitchFamily="34" charset="0"/>
              </a:rPr>
              <a:t>Develop and implement the following programs:</a:t>
            </a:r>
          </a:p>
          <a:p>
            <a:pPr marL="1258888" lvl="2" indent="-344488" algn="l">
              <a:buFont typeface="Arial" panose="020B0604020202020204" pitchFamily="34" charset="0"/>
              <a:buChar char="•"/>
            </a:pPr>
            <a:r>
              <a:rPr lang="en-US" sz="4500" dirty="0">
                <a:latin typeface="Calibri" panose="020F0502020204030204" pitchFamily="34" charset="0"/>
                <a:cs typeface="Calibri" panose="020F0502020204030204" pitchFamily="34" charset="0"/>
              </a:rPr>
              <a:t>Adults with Disabilities Program (3YP p. 45 &amp; AP 16/17 p. 7)</a:t>
            </a:r>
          </a:p>
          <a:p>
            <a:pPr marL="1258888" lvl="2" indent="-344488" algn="l">
              <a:buFont typeface="Arial" panose="020B0604020202020204" pitchFamily="34" charset="0"/>
              <a:buChar char="•"/>
            </a:pPr>
            <a:r>
              <a:rPr lang="en-US" sz="4500" dirty="0">
                <a:latin typeface="Calibri" panose="020F0502020204030204" pitchFamily="34" charset="0"/>
                <a:cs typeface="Calibri" panose="020F0502020204030204" pitchFamily="34" charset="0"/>
              </a:rPr>
              <a:t>Adult Training to Support Student Success (AP 16/17 p. 7)</a:t>
            </a:r>
          </a:p>
          <a:p>
            <a:pPr marL="1258888" lvl="2" indent="-344488" algn="l">
              <a:buFont typeface="Arial" panose="020B0604020202020204" pitchFamily="34" charset="0"/>
              <a:buChar char="•"/>
            </a:pPr>
            <a:r>
              <a:rPr lang="en-US" sz="4500" dirty="0">
                <a:latin typeface="Calibri" panose="020F0502020204030204" pitchFamily="34" charset="0"/>
                <a:cs typeface="Calibri" panose="020F0502020204030204" pitchFamily="34" charset="0"/>
              </a:rPr>
              <a:t>CTE programs (with assistance from a coordinator/lead faculty to implement this program) with high employability that were identified in year one (3 YP p. 24 &amp; AP 16/17 p. 7)</a:t>
            </a:r>
          </a:p>
          <a:p>
            <a:pPr marL="742950" lvl="1" indent="-285750" algn="l">
              <a:buFont typeface="Courier New" panose="02070309020205020404" pitchFamily="49" charset="0"/>
              <a:buChar char="o"/>
            </a:pPr>
            <a:r>
              <a:rPr lang="en-US" sz="4500" dirty="0">
                <a:latin typeface="Calibri" panose="020F0502020204030204" pitchFamily="34" charset="0"/>
                <a:cs typeface="Calibri" panose="020F0502020204030204" pitchFamily="34" charset="0"/>
              </a:rPr>
              <a:t>The 2018-2019 Annual plan will prioritize outreach for increase program development in collaboration with community partners (AP 18/19 p. 4).</a:t>
            </a: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1879864" y="361186"/>
            <a:ext cx="9368443" cy="584775"/>
          </a:xfrm>
          <a:prstGeom prst="rect">
            <a:avLst/>
          </a:prstGeom>
          <a:noFill/>
        </p:spPr>
        <p:txBody>
          <a:bodyPr wrap="square" rtlCol="0">
            <a:spAutoFit/>
          </a:bodyPr>
          <a:lstStyle/>
          <a:p>
            <a:r>
              <a:rPr lang="en-US" sz="3200" dirty="0"/>
              <a:t>CAEP Objective #2: Current Regional Needs</a:t>
            </a:r>
          </a:p>
        </p:txBody>
      </p:sp>
    </p:spTree>
    <p:extLst>
      <p:ext uri="{BB962C8B-B14F-4D97-AF65-F5344CB8AC3E}">
        <p14:creationId xmlns:p14="http://schemas.microsoft.com/office/powerpoint/2010/main" val="140326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2282" y="421849"/>
            <a:ext cx="8399283" cy="945037"/>
          </a:xfrm>
        </p:spPr>
        <p:txBody>
          <a:bodyPr>
            <a:normAutofit/>
          </a:bodyPr>
          <a:lstStyle/>
          <a:p>
            <a:r>
              <a:rPr lang="en-US" sz="3200" dirty="0"/>
              <a:t>6: </a:t>
            </a:r>
            <a:r>
              <a:rPr lang="en-US" sz="3200" dirty="0">
                <a:cs typeface="Arial" panose="020B0604020202020204"/>
              </a:rPr>
              <a:t>Program Development</a:t>
            </a:r>
            <a:endParaRPr lang="en-US" sz="3200" dirty="0"/>
          </a:p>
        </p:txBody>
      </p:sp>
      <p:graphicFrame>
        <p:nvGraphicFramePr>
          <p:cNvPr id="3" name="Table 2">
            <a:extLst>
              <a:ext uri="{FF2B5EF4-FFF2-40B4-BE49-F238E27FC236}">
                <a16:creationId xmlns:a16="http://schemas.microsoft.com/office/drawing/2014/main" id="{182A6B7F-C60C-49DB-8905-4CB3D79700A5}"/>
              </a:ext>
            </a:extLst>
          </p:cNvPr>
          <p:cNvGraphicFramePr>
            <a:graphicFrameLocks noGrp="1"/>
          </p:cNvGraphicFramePr>
          <p:nvPr>
            <p:extLst>
              <p:ext uri="{D42A27DB-BD31-4B8C-83A1-F6EECF244321}">
                <p14:modId xmlns:p14="http://schemas.microsoft.com/office/powerpoint/2010/main" val="372322312"/>
              </p:ext>
            </p:extLst>
          </p:nvPr>
        </p:nvGraphicFramePr>
        <p:xfrm>
          <a:off x="2046915" y="1191237"/>
          <a:ext cx="9907397" cy="5023821"/>
        </p:xfrm>
        <a:graphic>
          <a:graphicData uri="http://schemas.openxmlformats.org/drawingml/2006/table">
            <a:tbl>
              <a:tblPr firstRow="1" bandRow="1">
                <a:tableStyleId>{5C22544A-7EE6-4342-B048-85BDC9FD1C3A}</a:tableStyleId>
              </a:tblPr>
              <a:tblGrid>
                <a:gridCol w="998289">
                  <a:extLst>
                    <a:ext uri="{9D8B030D-6E8A-4147-A177-3AD203B41FA5}">
                      <a16:colId xmlns:a16="http://schemas.microsoft.com/office/drawing/2014/main" val="1783483008"/>
                    </a:ext>
                  </a:extLst>
                </a:gridCol>
                <a:gridCol w="2492003">
                  <a:extLst>
                    <a:ext uri="{9D8B030D-6E8A-4147-A177-3AD203B41FA5}">
                      <a16:colId xmlns:a16="http://schemas.microsoft.com/office/drawing/2014/main" val="4166237057"/>
                    </a:ext>
                  </a:extLst>
                </a:gridCol>
                <a:gridCol w="2205832">
                  <a:extLst>
                    <a:ext uri="{9D8B030D-6E8A-4147-A177-3AD203B41FA5}">
                      <a16:colId xmlns:a16="http://schemas.microsoft.com/office/drawing/2014/main" val="3620139438"/>
                    </a:ext>
                  </a:extLst>
                </a:gridCol>
                <a:gridCol w="2322032">
                  <a:extLst>
                    <a:ext uri="{9D8B030D-6E8A-4147-A177-3AD203B41FA5}">
                      <a16:colId xmlns:a16="http://schemas.microsoft.com/office/drawing/2014/main" val="1797740107"/>
                    </a:ext>
                  </a:extLst>
                </a:gridCol>
                <a:gridCol w="1889241">
                  <a:extLst>
                    <a:ext uri="{9D8B030D-6E8A-4147-A177-3AD203B41FA5}">
                      <a16:colId xmlns:a16="http://schemas.microsoft.com/office/drawing/2014/main" val="62839198"/>
                    </a:ext>
                  </a:extLst>
                </a:gridCol>
              </a:tblGrid>
              <a:tr h="322960">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123246">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kern="1200" dirty="0">
                          <a:solidFill>
                            <a:schemeClr val="dk1"/>
                          </a:solidFill>
                          <a:effectLst/>
                          <a:latin typeface="+mn-lt"/>
                          <a:ea typeface="+mn-ea"/>
                          <a:cs typeface="+mn-cs"/>
                        </a:rPr>
                        <a:t>1.  Developed noncredit CTE courses and certificates in the following areas:  </a:t>
                      </a:r>
                      <a:r>
                        <a:rPr lang="en-US" sz="1000" dirty="0">
                          <a:solidFill>
                            <a:schemeClr val="tx1"/>
                          </a:solidFill>
                        </a:rPr>
                        <a:t>Business Technology, </a:t>
                      </a:r>
                      <a:r>
                        <a:rPr lang="en-US" sz="1000" kern="1200" dirty="0">
                          <a:solidFill>
                            <a:schemeClr val="dk1"/>
                          </a:solidFill>
                          <a:effectLst/>
                          <a:latin typeface="+mn-lt"/>
                          <a:ea typeface="+mn-ea"/>
                          <a:cs typeface="+mn-cs"/>
                        </a:rPr>
                        <a:t>Design, Auto Body Repair, Welding, Computer Networking, Hospitality/ Culinary (</a:t>
                      </a:r>
                      <a:r>
                        <a:rPr lang="en-US" sz="1000" dirty="0"/>
                        <a:t>3YP p. 24, 48)</a:t>
                      </a:r>
                      <a:endParaRPr lang="en-US" sz="1000" kern="1200" dirty="0">
                        <a:solidFill>
                          <a:schemeClr val="dk1"/>
                        </a:solidFill>
                        <a:effectLst/>
                        <a:latin typeface="+mn-lt"/>
                        <a:ea typeface="+mn-ea"/>
                        <a:cs typeface="+mn-cs"/>
                      </a:endParaRPr>
                    </a:p>
                    <a:p>
                      <a:pPr marL="0" marR="0" lvl="0" indent="0" algn="l" defTabSz="481013" rtl="0" eaLnBrk="1" fontAlgn="auto" latinLnBrk="0" hangingPunct="1">
                        <a:lnSpc>
                          <a:spcPct val="100000"/>
                        </a:lnSpc>
                        <a:spcBef>
                          <a:spcPts val="0"/>
                        </a:spcBef>
                        <a:spcAft>
                          <a:spcPts val="0"/>
                        </a:spcAft>
                        <a:buClr>
                          <a:schemeClr val="accent6"/>
                        </a:buClr>
                        <a:buSzTx/>
                        <a:buFont typeface="Arial" panose="020B0604020202020204" pitchFamily="34" charset="0"/>
                        <a:buNone/>
                        <a:tabLst/>
                        <a:defRPr/>
                      </a:pPr>
                      <a:r>
                        <a:rPr lang="en-US" sz="1000" dirty="0"/>
                        <a:t>2. Increased CDCP for ESL (4 </a:t>
                      </a:r>
                      <a:r>
                        <a:rPr lang="en-US" sz="1000" kern="1200" dirty="0">
                          <a:solidFill>
                            <a:schemeClr val="dk1"/>
                          </a:solidFill>
                          <a:effectLst/>
                          <a:latin typeface="+mn-lt"/>
                          <a:ea typeface="+mn-ea"/>
                          <a:cs typeface="+mn-cs"/>
                        </a:rPr>
                        <a:t>certificates updated, 7 courses updated) </a:t>
                      </a:r>
                      <a:r>
                        <a:rPr lang="en-US" sz="1000" dirty="0"/>
                        <a:t>(AP 17/18 p. 1, AP 18/19 p. 1).</a:t>
                      </a:r>
                    </a:p>
                    <a:p>
                      <a:pPr marL="0" marR="0" lvl="0" indent="0" algn="l" defTabSz="481013" rtl="0" eaLnBrk="1" fontAlgn="auto" latinLnBrk="0" hangingPunct="1">
                        <a:lnSpc>
                          <a:spcPct val="100000"/>
                        </a:lnSpc>
                        <a:spcBef>
                          <a:spcPts val="0"/>
                        </a:spcBef>
                        <a:spcAft>
                          <a:spcPts val="0"/>
                        </a:spcAft>
                        <a:buClr>
                          <a:schemeClr val="accent6"/>
                        </a:buClr>
                        <a:buSzTx/>
                        <a:buFont typeface="Arial" panose="020B0604020202020204" pitchFamily="34" charset="0"/>
                        <a:buNone/>
                        <a:tabLst/>
                        <a:defRPr/>
                      </a:pPr>
                      <a:r>
                        <a:rPr lang="en-US" sz="1000" kern="1200" dirty="0">
                          <a:solidFill>
                            <a:schemeClr val="dk1"/>
                          </a:solidFill>
                          <a:effectLst/>
                          <a:latin typeface="+mn-lt"/>
                          <a:ea typeface="+mn-ea"/>
                          <a:cs typeface="+mn-cs"/>
                        </a:rPr>
                        <a:t>3.  Developed CASA Child Advocacy,  Highschool Equivalency (GED), College Success Studies (1 certificate, 2 courses) to improve pathways.</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1. Partnership with Lucia Mar District to offer Parent University.</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2.ESL classes for Adult training to Support Student Success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3.Developing ESL classes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4.Developing Citizenship classes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5.Improving access to </a:t>
                      </a:r>
                      <a:r>
                        <a:rPr lang="en-US" sz="1000" b="0" i="0" u="none" strike="noStrike" kern="1200" dirty="0" err="1">
                          <a:solidFill>
                            <a:schemeClr val="dk1"/>
                          </a:solidFill>
                          <a:effectLst/>
                          <a:latin typeface="+mn-lt"/>
                          <a:ea typeface="+mn-ea"/>
                          <a:cs typeface="+mn-cs"/>
                        </a:rPr>
                        <a:t>HiSET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6.Developing collaborations with local hotels for workplace and workforce certificates.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7.Provide ABE support specifically for math.</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8.Offer ISP for students who cannot attend regularly.</a:t>
                      </a:r>
                      <a:endParaRPr lang="en-US" sz="1000" b="0" dirty="0">
                        <a:effectLst/>
                        <a:latin typeface="+mn-lt"/>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mn-lt"/>
                        </a:rPr>
                        <a:t>1. ESL</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2. HSE in Spanish</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3. HSE (only) in jail</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4. Partnership with MCSC’s Start, Run, Grow program</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5. Began partnership with SLCUSD’s employment needs: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Child care worker, food service, bus driver, noon-duty supervisor, crossing guard, instructional aide, custodians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6.</a:t>
                      </a:r>
                      <a:r>
                        <a:rPr lang="en-US" sz="1000" b="0" i="0" u="none" strike="noStrike" baseline="0" dirty="0">
                          <a:solidFill>
                            <a:srgbClr val="000000"/>
                          </a:solidFill>
                          <a:effectLst/>
                          <a:latin typeface="+mn-lt"/>
                        </a:rPr>
                        <a:t> D</a:t>
                      </a:r>
                      <a:r>
                        <a:rPr lang="en-US" sz="1000" b="0" i="0" u="none" strike="noStrike" dirty="0">
                          <a:solidFill>
                            <a:srgbClr val="000000"/>
                          </a:solidFill>
                          <a:effectLst/>
                          <a:latin typeface="+mn-lt"/>
                        </a:rPr>
                        <a:t>eveloped Apparel and Construction Techniques program  at Women’s Honor Farm with mirrored class on Adult School campus</a:t>
                      </a:r>
                      <a:endParaRPr lang="en-US" sz="1000" b="0" dirty="0">
                        <a:effectLst/>
                        <a:latin typeface="+mn-l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694567">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b="0" dirty="0"/>
                        <a:t>53 CDCP </a:t>
                      </a:r>
                      <a:r>
                        <a:rPr lang="en-US" sz="1000" b="0" u="none" dirty="0"/>
                        <a:t>Certificates and </a:t>
                      </a:r>
                      <a:r>
                        <a:rPr lang="en-US" sz="1000" b="0" dirty="0"/>
                        <a:t>155 Courses approved  for academic year 2019-2020</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-Increased HSD/HSE graduates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the number of students served across the Five-Cities area.</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-Strengthened local partnerships.</a:t>
                      </a:r>
                      <a:endParaRPr lang="en-US" sz="1000" b="0" dirty="0">
                        <a:effectLst/>
                        <a:latin typeface="+mn-lt"/>
                      </a:endParaRPr>
                    </a:p>
                  </a:txBody>
                  <a:tcPr marL="88731" marR="88731" marT="44365" marB="44365"/>
                </a:tc>
                <a:tc>
                  <a:txBody>
                    <a:bodyPr/>
                    <a:lstStyle/>
                    <a:p>
                      <a:pPr>
                        <a:lnSpc>
                          <a:spcPct val="107000"/>
                        </a:lnSpc>
                      </a:pPr>
                      <a:r>
                        <a:rPr lang="en-US" sz="1000" b="0" i="0" u="none" strike="noStrike" dirty="0">
                          <a:solidFill>
                            <a:srgbClr val="000000"/>
                          </a:solidFill>
                          <a:effectLst/>
                          <a:latin typeface="+mn-lt"/>
                        </a:rPr>
                        <a:t>-Increased number of students in programs</a:t>
                      </a:r>
                    </a:p>
                    <a:p>
                      <a:pPr>
                        <a:lnSpc>
                          <a:spcPct val="107000"/>
                        </a:lnSpc>
                      </a:pPr>
                      <a:r>
                        <a:rPr lang="en-US" sz="1000" b="0" i="0" u="none" strike="noStrike" dirty="0">
                          <a:solidFill>
                            <a:srgbClr val="000000"/>
                          </a:solidFill>
                          <a:effectLst/>
                          <a:latin typeface="+mn-lt"/>
                        </a:rPr>
                        <a:t>-Strengthened partnerships </a:t>
                      </a:r>
                      <a:endParaRPr lang="en-US" sz="1000" dirty="0">
                        <a:effectLst/>
                        <a:latin typeface="+mn-lt"/>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1757275">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b="0" dirty="0"/>
                        <a:t>Hospitality program implementation Fall 2019</a:t>
                      </a:r>
                    </a:p>
                    <a:p>
                      <a:r>
                        <a:rPr lang="en-US" sz="1000" b="0" dirty="0"/>
                        <a:t>CASA Child advocacy program implementation fall 2019</a:t>
                      </a:r>
                    </a:p>
                    <a:p>
                      <a:r>
                        <a:rPr lang="en-US" sz="1000" b="0" dirty="0"/>
                        <a:t>Increase partnership with Travel Paso to support hospitality program</a:t>
                      </a:r>
                    </a:p>
                    <a:p>
                      <a:endParaRPr lang="en-US" sz="1000" b="0" dirty="0"/>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-Hire CTE staff to offer classes at our local high school in automotive and culinary when construction is complete.</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-Improve referral system to Short-term CTE coursework at local junior colleges.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efforts at the hotels.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-Better outreach to immigrants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-Bigger ISP program</a:t>
                      </a:r>
                      <a:endParaRPr lang="en-US" sz="1000" b="0" dirty="0">
                        <a:effectLst/>
                        <a:latin typeface="+mn-lt"/>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mn-lt"/>
                        </a:rPr>
                        <a:t>-Formalize pathways and trainings  for district employment </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-Improve referral system to CTE coursework at local community colleges</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-Increase partnerships with local businesses for Apparel Construction</a:t>
                      </a:r>
                      <a:endParaRPr lang="en-US" sz="1000" b="0" dirty="0">
                        <a:effectLst/>
                        <a:latin typeface="+mn-lt"/>
                      </a:endParaRPr>
                    </a:p>
                    <a:p>
                      <a:pPr rtl="0">
                        <a:spcBef>
                          <a:spcPts val="0"/>
                        </a:spcBef>
                        <a:spcAft>
                          <a:spcPts val="0"/>
                        </a:spcAft>
                      </a:pPr>
                      <a:r>
                        <a:rPr lang="en-US" sz="1000" b="0" i="0" u="none" strike="noStrike" dirty="0">
                          <a:solidFill>
                            <a:srgbClr val="000000"/>
                          </a:solidFill>
                          <a:effectLst/>
                          <a:latin typeface="+mn-lt"/>
                        </a:rPr>
                        <a:t>-Development of CTE programs after high school campus construction is complete.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mn-lt"/>
                          <a:ea typeface="+mn-ea"/>
                          <a:cs typeface="+mn-cs"/>
                        </a:rPr>
                        <a:t>-Research state programs for “School Success”</a:t>
                      </a:r>
                      <a:endParaRPr lang="en-US" sz="1000" b="0" dirty="0">
                        <a:effectLst/>
                        <a:latin typeface="+mn-l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397801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464387" y="1349093"/>
            <a:ext cx="8231670" cy="1105698"/>
          </a:xfrm>
        </p:spPr>
        <p:txBody>
          <a:bodyPr>
            <a:noAutofit/>
          </a:bodyPr>
          <a:lstStyle/>
          <a:p>
            <a:r>
              <a:rPr lang="en-US" sz="3200" b="1" dirty="0">
                <a:cs typeface="Arial" panose="020B0604020202020204"/>
              </a:rPr>
              <a:t>Goal 7:  Create/implement mutually agreed upon assessments</a:t>
            </a:r>
            <a:endParaRPr lang="en-US" sz="32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464387" y="2554887"/>
            <a:ext cx="8231670" cy="1382728"/>
          </a:xfrm>
        </p:spPr>
        <p:txBody>
          <a:bodyPr>
            <a:normAutofit fontScale="92500" lnSpcReduction="10000"/>
          </a:bodyPr>
          <a:lstStyle/>
          <a:p>
            <a:r>
              <a:rPr lang="en-US" sz="2000" dirty="0">
                <a:latin typeface="Calibri" panose="020F0502020204030204" pitchFamily="34" charset="0"/>
                <a:cs typeface="Calibri" panose="020F0502020204030204" pitchFamily="34" charset="0"/>
              </a:rPr>
              <a:t>The Consortium will use mutually agreed upon data pieces and/or assessments for ABE, ASE, and ESL and integrate the State developed Common Assessment Initiative (3 YP pp. 34, 44) </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2209277" y="4258491"/>
            <a:ext cx="8741887" cy="3010544"/>
          </a:xfrm>
          <a:prstGeom prst="rect">
            <a:avLst/>
          </a:prstGeom>
        </p:spPr>
        <p:txBody>
          <a:bodyPr vert="horz" lIns="91440" tIns="45720" rIns="91440" bIns="45720" rtlCol="0" anchor="ctr">
            <a:normAutofit/>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r>
              <a:rPr lang="en-US" sz="2600" dirty="0">
                <a:latin typeface="Calibri" panose="020F0502020204030204" pitchFamily="34" charset="0"/>
                <a:cs typeface="Calibri" panose="020F0502020204030204" pitchFamily="34" charset="0"/>
              </a:rPr>
              <a:t> </a:t>
            </a:r>
            <a:endParaRPr lang="en-US" sz="3200" dirty="0">
              <a:latin typeface="Calibri" panose="020F0502020204030204" pitchFamily="34" charset="0"/>
              <a:cs typeface="Calibri" panose="020F0502020204030204" pitchFamily="34" charset="0"/>
            </a:endParaRPr>
          </a:p>
          <a:p>
            <a:pPr marL="742950" lvl="1" indent="-285750" algn="l">
              <a:buFont typeface="Courier New" panose="02070309020205020404" pitchFamily="49" charset="0"/>
              <a:buChar char="o"/>
            </a:pPr>
            <a:r>
              <a:rPr lang="en-US" sz="1800" dirty="0">
                <a:latin typeface="Calibri" panose="020F0502020204030204" pitchFamily="34" charset="0"/>
                <a:cs typeface="Calibri" panose="020F0502020204030204" pitchFamily="34" charset="0"/>
              </a:rPr>
              <a:t>Data collection will meet the needs of all consortia members (AP 16/17 p. 3) and share TE (</a:t>
            </a:r>
            <a:r>
              <a:rPr lang="en-US" sz="1800" dirty="0" err="1">
                <a:latin typeface="Calibri" panose="020F0502020204030204" pitchFamily="34" charset="0"/>
                <a:cs typeface="Calibri" panose="020F0502020204030204" pitchFamily="34" charset="0"/>
              </a:rPr>
              <a:t>TOPSPro</a:t>
            </a:r>
            <a:r>
              <a:rPr lang="en-US" sz="1800" dirty="0">
                <a:latin typeface="Calibri" panose="020F0502020204030204" pitchFamily="34" charset="0"/>
                <a:cs typeface="Calibri" panose="020F0502020204030204" pitchFamily="34" charset="0"/>
              </a:rPr>
              <a:t> Enterprise) data at consortium meetings (AP 17/18 p. 3).</a:t>
            </a:r>
          </a:p>
          <a:p>
            <a:pPr marL="742950" lvl="1" indent="-285750" algn="l">
              <a:buFont typeface="Courier New" panose="02070309020205020404" pitchFamily="49" charset="0"/>
              <a:buChar char="o"/>
            </a:pPr>
            <a:r>
              <a:rPr lang="en-US" sz="1800" dirty="0">
                <a:latin typeface="Calibri" panose="020F0502020204030204" pitchFamily="34" charset="0"/>
                <a:cs typeface="Calibri" panose="020F0502020204030204" pitchFamily="34" charset="0"/>
              </a:rPr>
              <a:t>Consortia members will use data from CASAS assessments to “determine student skill level and measure student progress” (AP 17/18 p.3).</a:t>
            </a:r>
          </a:p>
          <a:p>
            <a:pPr lvl="1" algn="l"/>
            <a:endParaRPr lang="en-US" sz="4500" dirty="0">
              <a:latin typeface="Calibri" panose="020F0502020204030204" pitchFamily="34" charset="0"/>
              <a:cs typeface="Calibri" panose="020F0502020204030204" pitchFamily="34" charset="0"/>
            </a:endParaRPr>
          </a:p>
          <a:p>
            <a:pPr marL="742950" lvl="1" indent="-285750" algn="l">
              <a:buFont typeface="Courier New" panose="02070309020205020404" pitchFamily="49" charset="0"/>
              <a:buChar char="o"/>
            </a:pPr>
            <a:endParaRPr lang="en-US" sz="4500" dirty="0">
              <a:latin typeface="Calibri" panose="020F0502020204030204" pitchFamily="34" charset="0"/>
              <a:cs typeface="Calibri" panose="020F0502020204030204" pitchFamily="34" charset="0"/>
            </a:endParaRP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1896000" y="271875"/>
            <a:ext cx="9368443" cy="1077218"/>
          </a:xfrm>
          <a:prstGeom prst="rect">
            <a:avLst/>
          </a:prstGeom>
          <a:noFill/>
        </p:spPr>
        <p:txBody>
          <a:bodyPr wrap="square" rtlCol="0">
            <a:spAutoFit/>
          </a:bodyPr>
          <a:lstStyle/>
          <a:p>
            <a:r>
              <a:rPr lang="en-US" sz="3200" dirty="0"/>
              <a:t>CAEP Objective #3 &amp; #4: Seamless Transitions &amp; Address Gaps</a:t>
            </a:r>
          </a:p>
        </p:txBody>
      </p:sp>
    </p:spTree>
    <p:extLst>
      <p:ext uri="{BB962C8B-B14F-4D97-AF65-F5344CB8AC3E}">
        <p14:creationId xmlns:p14="http://schemas.microsoft.com/office/powerpoint/2010/main" val="399780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579" y="386499"/>
            <a:ext cx="10018713" cy="1112364"/>
          </a:xfrm>
        </p:spPr>
        <p:txBody>
          <a:bodyPr>
            <a:normAutofit/>
          </a:bodyPr>
          <a:lstStyle/>
          <a:p>
            <a:r>
              <a:rPr lang="en-US" sz="3200" dirty="0"/>
              <a:t>7: Implement Mutually Agreed Upon Assessments </a:t>
            </a:r>
          </a:p>
        </p:txBody>
      </p:sp>
      <p:graphicFrame>
        <p:nvGraphicFramePr>
          <p:cNvPr id="3" name="Table 2">
            <a:extLst>
              <a:ext uri="{FF2B5EF4-FFF2-40B4-BE49-F238E27FC236}">
                <a16:creationId xmlns:a16="http://schemas.microsoft.com/office/drawing/2014/main" id="{754DE893-AF57-4F2A-8970-A5D19B9237EA}"/>
              </a:ext>
            </a:extLst>
          </p:cNvPr>
          <p:cNvGraphicFramePr>
            <a:graphicFrameLocks noGrp="1"/>
          </p:cNvGraphicFramePr>
          <p:nvPr>
            <p:extLst>
              <p:ext uri="{D42A27DB-BD31-4B8C-83A1-F6EECF244321}">
                <p14:modId xmlns:p14="http://schemas.microsoft.com/office/powerpoint/2010/main" val="262225596"/>
              </p:ext>
            </p:extLst>
          </p:nvPr>
        </p:nvGraphicFramePr>
        <p:xfrm>
          <a:off x="2399534" y="1284392"/>
          <a:ext cx="8213887" cy="4794857"/>
        </p:xfrm>
        <a:graphic>
          <a:graphicData uri="http://schemas.openxmlformats.org/drawingml/2006/table">
            <a:tbl>
              <a:tblPr firstRow="1" bandRow="1">
                <a:tableStyleId>{5C22544A-7EE6-4342-B048-85BDC9FD1C3A}</a:tableStyleId>
              </a:tblPr>
              <a:tblGrid>
                <a:gridCol w="1134938">
                  <a:extLst>
                    <a:ext uri="{9D8B030D-6E8A-4147-A177-3AD203B41FA5}">
                      <a16:colId xmlns:a16="http://schemas.microsoft.com/office/drawing/2014/main" val="1783483008"/>
                    </a:ext>
                  </a:extLst>
                </a:gridCol>
                <a:gridCol w="1758745">
                  <a:extLst>
                    <a:ext uri="{9D8B030D-6E8A-4147-A177-3AD203B41FA5}">
                      <a16:colId xmlns:a16="http://schemas.microsoft.com/office/drawing/2014/main" val="4166237057"/>
                    </a:ext>
                  </a:extLst>
                </a:gridCol>
                <a:gridCol w="1832616">
                  <a:extLst>
                    <a:ext uri="{9D8B030D-6E8A-4147-A177-3AD203B41FA5}">
                      <a16:colId xmlns:a16="http://schemas.microsoft.com/office/drawing/2014/main" val="3620139438"/>
                    </a:ext>
                  </a:extLst>
                </a:gridCol>
                <a:gridCol w="1743794">
                  <a:extLst>
                    <a:ext uri="{9D8B030D-6E8A-4147-A177-3AD203B41FA5}">
                      <a16:colId xmlns:a16="http://schemas.microsoft.com/office/drawing/2014/main" val="1797740107"/>
                    </a:ext>
                  </a:extLst>
                </a:gridCol>
                <a:gridCol w="1743794">
                  <a:extLst>
                    <a:ext uri="{9D8B030D-6E8A-4147-A177-3AD203B41FA5}">
                      <a16:colId xmlns:a16="http://schemas.microsoft.com/office/drawing/2014/main" val="62839198"/>
                    </a:ext>
                  </a:extLst>
                </a:gridCol>
              </a:tblGrid>
              <a:tr h="269677">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337065">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0" indent="0">
                        <a:buFontTx/>
                        <a:buNone/>
                      </a:pPr>
                      <a:r>
                        <a:rPr lang="en-US" sz="1000" dirty="0"/>
                        <a:t>WIOA agency- mandated CASAS and TOPS since August 2003</a:t>
                      </a:r>
                    </a:p>
                    <a:p>
                      <a:pPr marL="0" indent="0">
                        <a:buFontTx/>
                        <a:buNone/>
                      </a:pPr>
                      <a:r>
                        <a:rPr lang="en-US" sz="1000" dirty="0"/>
                        <a:t>Multiple measures for placement in ESL (CASAS, Ventures, Faculty developed)</a:t>
                      </a: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Calibri" panose="020F0502020204030204" pitchFamily="34" charset="0"/>
                        </a:rPr>
                        <a:t>1. Began CASAS testing May 2017</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2. TOPS reporting began 2017</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3. Shared data at monthly PD </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4. Monthly data meetings with administration and data managers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5. CASAS trainings for all instructors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6. TOPS trainings for data managers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7. Shared assessment results across  consortium</a:t>
                      </a:r>
                      <a:endParaRPr lang="en-US" sz="1000" b="0" dirty="0">
                        <a:effectLst/>
                      </a:endParaRPr>
                    </a:p>
                    <a:p>
                      <a:br>
                        <a:rPr lang="en-US" sz="1000" b="0" dirty="0">
                          <a:effectLst/>
                        </a:rPr>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774166">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dirty="0"/>
                        <a:t>Common reporting system</a:t>
                      </a: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r>
                        <a:rPr lang="en-US" sz="1000" b="0" i="0" u="none" strike="noStrike" kern="1200" dirty="0">
                          <a:solidFill>
                            <a:schemeClr val="dk1"/>
                          </a:solidFill>
                          <a:effectLst/>
                          <a:latin typeface="+mn-lt"/>
                          <a:ea typeface="+mn-ea"/>
                          <a:cs typeface="+mn-cs"/>
                        </a:rPr>
                        <a:t>-Data-driven discussions -Improved outcomes</a:t>
                      </a: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893274">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dirty="0"/>
                        <a:t>Implement new CASAS  GOALS series for HSE</a:t>
                      </a:r>
                    </a:p>
                    <a:p>
                      <a:r>
                        <a:rPr lang="en-US" sz="1000" dirty="0"/>
                        <a:t>-Develop an exit assessment as a multiple measure with CASAS  for HSE/HSD students to identify level of basic skills </a:t>
                      </a: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Calibri" panose="020F0502020204030204" pitchFamily="34" charset="0"/>
                        </a:rPr>
                        <a:t>-Implement new GOALS Reading and Math series for HSD/HSE in 2019 (ESL when state approved)</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-Share CASAS data quarterly at SLOCAEC meetings</a:t>
                      </a:r>
                      <a:endParaRPr lang="en-US" sz="1000" b="0" dirty="0">
                        <a:effectLst/>
                      </a:endParaRPr>
                    </a:p>
                    <a:p>
                      <a:br>
                        <a:rPr lang="en-US" sz="1000" dirty="0"/>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3103680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019993" y="1058009"/>
            <a:ext cx="8676064" cy="1105698"/>
          </a:xfrm>
        </p:spPr>
        <p:txBody>
          <a:bodyPr>
            <a:noAutofit/>
          </a:bodyPr>
          <a:lstStyle/>
          <a:p>
            <a:r>
              <a:rPr lang="en-US" sz="3600" b="1" dirty="0">
                <a:cs typeface="Arial" panose="020B0604020202020204"/>
              </a:rPr>
              <a:t>Goal 8:  Professional development</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464387" y="2013615"/>
            <a:ext cx="8231670" cy="1415385"/>
          </a:xfrm>
        </p:spPr>
        <p:txBody>
          <a:bodyPr>
            <a:normAutofit/>
          </a:bodyPr>
          <a:lstStyle/>
          <a:p>
            <a:r>
              <a:rPr lang="en-US" sz="2000" dirty="0">
                <a:latin typeface="Calibri" panose="020F0502020204030204" pitchFamily="34" charset="0"/>
                <a:cs typeface="Calibri" panose="020F0502020204030204" pitchFamily="34" charset="0"/>
              </a:rPr>
              <a:t>The Consortium will “engage in monthly, purposeful dialogue regarding student success in meeting outcomes consortium-wide” (3 YP p. 73)</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2079619" y="2909455"/>
            <a:ext cx="8741887" cy="3169227"/>
          </a:xfrm>
          <a:prstGeom prst="rect">
            <a:avLst/>
          </a:prstGeom>
        </p:spPr>
        <p:txBody>
          <a:bodyPr vert="horz" lIns="91440" tIns="45720" rIns="91440" bIns="45720" rtlCol="0" anchor="ctr">
            <a:normAutofit fontScale="47500" lnSpcReduction="20000"/>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pPr lvl="1" algn="l"/>
            <a:endParaRPr lang="en-US" sz="4500" dirty="0">
              <a:latin typeface="Calibri" panose="020F0502020204030204" pitchFamily="34" charset="0"/>
              <a:cs typeface="Calibri" panose="020F0502020204030204" pitchFamily="34" charset="0"/>
            </a:endParaRPr>
          </a:p>
          <a:p>
            <a:pPr marL="742950" lvl="1" indent="-285750" algn="l">
              <a:buFont typeface="Courier New" panose="02070309020205020404" pitchFamily="49" charset="0"/>
              <a:buChar char="o"/>
            </a:pPr>
            <a:r>
              <a:rPr lang="en-US" sz="3300" dirty="0">
                <a:latin typeface="Calibri" panose="020F0502020204030204" pitchFamily="34" charset="0"/>
                <a:cs typeface="Calibri" panose="020F0502020204030204" pitchFamily="34" charset="0"/>
              </a:rPr>
              <a:t>Professional Development across the consortium will utilize PLCs to focus on “the specific needs of students, to increase student outcomes, and engage in collegial dialogue to refine instructional practices” throughout each program year (3YP p. 77, AP 17/18 p. 5).</a:t>
            </a:r>
          </a:p>
          <a:p>
            <a:pPr marL="742950" lvl="1" indent="-285750" algn="l">
              <a:buFont typeface="Courier New" panose="02070309020205020404" pitchFamily="49" charset="0"/>
              <a:buChar char="o"/>
            </a:pPr>
            <a:r>
              <a:rPr lang="en-US" sz="3300" dirty="0">
                <a:latin typeface="Calibri" panose="020F0502020204030204" pitchFamily="34" charset="0"/>
                <a:cs typeface="Calibri" panose="020F0502020204030204" pitchFamily="34" charset="0"/>
              </a:rPr>
              <a:t>Professional development will utilize OTAN and CALPRO sponsored online workshops and courses (3 YP pp. 74, 75)</a:t>
            </a:r>
          </a:p>
          <a:p>
            <a:pPr marL="742950" lvl="1" indent="-285750" algn="l">
              <a:buFont typeface="Courier New" panose="02070309020205020404" pitchFamily="49" charset="0"/>
              <a:buChar char="o"/>
            </a:pPr>
            <a:r>
              <a:rPr lang="en-US" sz="3300" dirty="0">
                <a:latin typeface="Calibri" panose="020F0502020204030204" pitchFamily="34" charset="0"/>
                <a:cs typeface="Calibri" panose="020F0502020204030204" pitchFamily="34" charset="0"/>
              </a:rPr>
              <a:t>Participants will use conclusions drawn from the student data collected across all program areas consortium wide (3YP p. 71, AP 16/17 p. 7, AP 17/18 p. 1)</a:t>
            </a:r>
          </a:p>
          <a:p>
            <a:pPr marL="742950" lvl="1" indent="-285750" algn="l">
              <a:buFont typeface="Courier New" panose="02070309020205020404" pitchFamily="49" charset="0"/>
              <a:buChar char="o"/>
            </a:pPr>
            <a:r>
              <a:rPr lang="en-US" sz="3300" dirty="0">
                <a:latin typeface="Calibri" panose="020F0502020204030204" pitchFamily="34" charset="0"/>
                <a:cs typeface="Calibri" panose="020F0502020204030204" pitchFamily="34" charset="0"/>
              </a:rPr>
              <a:t>Workgroups from each program area present at consortium meetings to share on-going work and progress (AP 18/19 p. 4)</a:t>
            </a: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1879864" y="361186"/>
            <a:ext cx="9368443" cy="584775"/>
          </a:xfrm>
          <a:prstGeom prst="rect">
            <a:avLst/>
          </a:prstGeom>
          <a:noFill/>
        </p:spPr>
        <p:txBody>
          <a:bodyPr wrap="square" rtlCol="0">
            <a:spAutoFit/>
          </a:bodyPr>
          <a:lstStyle/>
          <a:p>
            <a:r>
              <a:rPr lang="en-US" sz="3200" dirty="0"/>
              <a:t>CAEP Objective #6: Shared Professional Development</a:t>
            </a:r>
          </a:p>
        </p:txBody>
      </p:sp>
    </p:spTree>
    <p:extLst>
      <p:ext uri="{BB962C8B-B14F-4D97-AF65-F5344CB8AC3E}">
        <p14:creationId xmlns:p14="http://schemas.microsoft.com/office/powerpoint/2010/main" val="5122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8579" y="386499"/>
            <a:ext cx="10018713" cy="1112364"/>
          </a:xfrm>
        </p:spPr>
        <p:txBody>
          <a:bodyPr>
            <a:normAutofit/>
          </a:bodyPr>
          <a:lstStyle/>
          <a:p>
            <a:r>
              <a:rPr lang="en-US" sz="3200" dirty="0"/>
              <a:t>8: </a:t>
            </a:r>
            <a:r>
              <a:rPr lang="en-US" sz="3200" dirty="0">
                <a:cs typeface="Arial" panose="020B0604020202020204"/>
              </a:rPr>
              <a:t>Shared Professional Development</a:t>
            </a:r>
            <a:endParaRPr lang="en-US" sz="3200" dirty="0"/>
          </a:p>
        </p:txBody>
      </p:sp>
      <p:graphicFrame>
        <p:nvGraphicFramePr>
          <p:cNvPr id="3" name="Table 2">
            <a:extLst>
              <a:ext uri="{FF2B5EF4-FFF2-40B4-BE49-F238E27FC236}">
                <a16:creationId xmlns:a16="http://schemas.microsoft.com/office/drawing/2014/main" id="{754DE893-AF57-4F2A-8970-A5D19B9237EA}"/>
              </a:ext>
            </a:extLst>
          </p:cNvPr>
          <p:cNvGraphicFramePr>
            <a:graphicFrameLocks noGrp="1"/>
          </p:cNvGraphicFramePr>
          <p:nvPr>
            <p:extLst>
              <p:ext uri="{D42A27DB-BD31-4B8C-83A1-F6EECF244321}">
                <p14:modId xmlns:p14="http://schemas.microsoft.com/office/powerpoint/2010/main" val="58745102"/>
              </p:ext>
            </p:extLst>
          </p:nvPr>
        </p:nvGraphicFramePr>
        <p:xfrm>
          <a:off x="2399534" y="1284392"/>
          <a:ext cx="8213887" cy="5752510"/>
        </p:xfrm>
        <a:graphic>
          <a:graphicData uri="http://schemas.openxmlformats.org/drawingml/2006/table">
            <a:tbl>
              <a:tblPr firstRow="1" bandRow="1">
                <a:tableStyleId>{5C22544A-7EE6-4342-B048-85BDC9FD1C3A}</a:tableStyleId>
              </a:tblPr>
              <a:tblGrid>
                <a:gridCol w="1181866">
                  <a:extLst>
                    <a:ext uri="{9D8B030D-6E8A-4147-A177-3AD203B41FA5}">
                      <a16:colId xmlns:a16="http://schemas.microsoft.com/office/drawing/2014/main" val="1783483008"/>
                    </a:ext>
                  </a:extLst>
                </a:gridCol>
                <a:gridCol w="1711817">
                  <a:extLst>
                    <a:ext uri="{9D8B030D-6E8A-4147-A177-3AD203B41FA5}">
                      <a16:colId xmlns:a16="http://schemas.microsoft.com/office/drawing/2014/main" val="4166237057"/>
                    </a:ext>
                  </a:extLst>
                </a:gridCol>
                <a:gridCol w="1832616">
                  <a:extLst>
                    <a:ext uri="{9D8B030D-6E8A-4147-A177-3AD203B41FA5}">
                      <a16:colId xmlns:a16="http://schemas.microsoft.com/office/drawing/2014/main" val="3620139438"/>
                    </a:ext>
                  </a:extLst>
                </a:gridCol>
                <a:gridCol w="1743794">
                  <a:extLst>
                    <a:ext uri="{9D8B030D-6E8A-4147-A177-3AD203B41FA5}">
                      <a16:colId xmlns:a16="http://schemas.microsoft.com/office/drawing/2014/main" val="1797740107"/>
                    </a:ext>
                  </a:extLst>
                </a:gridCol>
                <a:gridCol w="1743794">
                  <a:extLst>
                    <a:ext uri="{9D8B030D-6E8A-4147-A177-3AD203B41FA5}">
                      <a16:colId xmlns:a16="http://schemas.microsoft.com/office/drawing/2014/main" val="62839198"/>
                    </a:ext>
                  </a:extLst>
                </a:gridCol>
              </a:tblGrid>
              <a:tr h="269677">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036619">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indent="-228600" defTabSz="481013">
                        <a:buClr>
                          <a:schemeClr val="accent6"/>
                        </a:buClr>
                        <a:buFont typeface="+mj-lt"/>
                        <a:buAutoNum type="arabicPeriod"/>
                      </a:pPr>
                      <a:r>
                        <a:rPr lang="en-US" sz="1000" dirty="0">
                          <a:solidFill>
                            <a:schemeClr val="tx1"/>
                          </a:solidFill>
                          <a:latin typeface="+mn-lt"/>
                        </a:rPr>
                        <a:t>I-BEST Training</a:t>
                      </a:r>
                    </a:p>
                    <a:p>
                      <a:pPr marL="228600" indent="-228600" defTabSz="481013">
                        <a:buClr>
                          <a:schemeClr val="accent6"/>
                        </a:buClr>
                        <a:buFont typeface="+mj-lt"/>
                        <a:buAutoNum type="arabicPeriod"/>
                      </a:pPr>
                      <a:r>
                        <a:rPr lang="en-US" sz="1000" dirty="0">
                          <a:solidFill>
                            <a:schemeClr val="tx1"/>
                          </a:solidFill>
                          <a:latin typeface="+mn-lt"/>
                        </a:rPr>
                        <a:t>CASAS Conference</a:t>
                      </a:r>
                    </a:p>
                    <a:p>
                      <a:pPr marL="228600" indent="-228600" defTabSz="481013">
                        <a:buClr>
                          <a:schemeClr val="accent6"/>
                        </a:buClr>
                        <a:buFont typeface="+mj-lt"/>
                        <a:buAutoNum type="arabicPeriod"/>
                      </a:pPr>
                      <a:r>
                        <a:rPr lang="en-US" sz="1000" dirty="0">
                          <a:solidFill>
                            <a:schemeClr val="tx1"/>
                          </a:solidFill>
                          <a:latin typeface="+mn-lt"/>
                        </a:rPr>
                        <a:t>ESL, VESL, and CSS courses assess student learning outcomes every semester (3YP p. 76)</a:t>
                      </a:r>
                    </a:p>
                    <a:p>
                      <a:pPr marL="228600" indent="-228600" defTabSz="481013">
                        <a:buClr>
                          <a:schemeClr val="accent6"/>
                        </a:buClr>
                        <a:buFont typeface="+mj-lt"/>
                        <a:buAutoNum type="arabicPeriod"/>
                      </a:pPr>
                      <a:r>
                        <a:rPr lang="en-US" sz="1000" dirty="0">
                          <a:solidFill>
                            <a:schemeClr val="tx1"/>
                          </a:solidFill>
                          <a:latin typeface="+mn-lt"/>
                        </a:rPr>
                        <a:t>Noncredit/ Adult Education Conference</a:t>
                      </a:r>
                    </a:p>
                    <a:p>
                      <a:pPr marL="228600" indent="-228600" defTabSz="481013">
                        <a:buClr>
                          <a:schemeClr val="accent6"/>
                        </a:buClr>
                        <a:buFont typeface="+mj-lt"/>
                        <a:buAutoNum type="arabicPeriod"/>
                      </a:pPr>
                      <a:r>
                        <a:rPr lang="en-US" sz="1000" dirty="0">
                          <a:solidFill>
                            <a:schemeClr val="tx1"/>
                          </a:solidFill>
                          <a:latin typeface="+mn-lt"/>
                        </a:rPr>
                        <a:t>Quarterly staff meeting</a:t>
                      </a:r>
                    </a:p>
                    <a:p>
                      <a:pPr marL="228600" indent="-228600" defTabSz="481013">
                        <a:buClr>
                          <a:schemeClr val="accent6"/>
                        </a:buClr>
                        <a:buFont typeface="+mj-lt"/>
                        <a:buAutoNum type="arabicPeriod"/>
                      </a:pPr>
                      <a:r>
                        <a:rPr lang="en-US" sz="1000" dirty="0">
                          <a:solidFill>
                            <a:schemeClr val="tx1"/>
                          </a:solidFill>
                          <a:latin typeface="+mn-lt"/>
                        </a:rPr>
                        <a:t>Faculty meetings</a:t>
                      </a:r>
                    </a:p>
                    <a:p>
                      <a:pPr marL="0" indent="0" defTabSz="481013">
                        <a:buClr>
                          <a:schemeClr val="accent6"/>
                        </a:buClr>
                        <a:buFont typeface="+mj-lt"/>
                        <a:buNone/>
                      </a:pPr>
                      <a:endParaRPr lang="en-US" sz="1000" dirty="0">
                        <a:solidFill>
                          <a:schemeClr val="tx1"/>
                        </a:solidFill>
                        <a:latin typeface="+mn-l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Calibri" panose="020F0502020204030204" pitchFamily="34" charset="0"/>
                        </a:rPr>
                        <a:t>1. Monthly professional development meetings with all instructors/programs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2. Bi-annual professional development meeting with consortium members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3. Monthly data meetings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4. Attend CAEP webinars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5. Attend conferences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6. Individual professional development through CALPRO</a:t>
                      </a:r>
                      <a:endParaRPr lang="en-US" sz="1000" b="0" dirty="0">
                        <a:effectLs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774166">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indent="-228600">
                        <a:lnSpc>
                          <a:spcPct val="107000"/>
                        </a:lnSpc>
                        <a:buFont typeface="+mj-lt"/>
                        <a:buAutoNum type="arabicPeriod"/>
                      </a:pPr>
                      <a:r>
                        <a:rPr lang="en-US" sz="1000" dirty="0">
                          <a:solidFill>
                            <a:schemeClr val="tx1"/>
                          </a:solidFill>
                          <a:effectLst/>
                          <a:latin typeface="+mn-lt"/>
                          <a:cs typeface="Times New Roman" panose="02020603050405020304" pitchFamily="18" charset="0"/>
                        </a:rPr>
                        <a:t>Pilot I-BEST with autobody courses (AP 17/18 p. 40; </a:t>
                      </a:r>
                      <a:r>
                        <a:rPr lang="en-US" sz="1000" dirty="0">
                          <a:solidFill>
                            <a:schemeClr val="tx1"/>
                          </a:solidFill>
                          <a:latin typeface="+mn-lt"/>
                          <a:cs typeface="Arial" panose="020B0604020202020204"/>
                        </a:rPr>
                        <a:t>AP 18/19 p. 3)</a:t>
                      </a:r>
                      <a:endParaRPr lang="en-US" sz="1000" dirty="0">
                        <a:solidFill>
                          <a:schemeClr val="tx1"/>
                        </a:solidFill>
                        <a:effectLst/>
                        <a:latin typeface="+mn-lt"/>
                        <a:cs typeface="Times New Roman" panose="02020603050405020304" pitchFamily="18" charset="0"/>
                      </a:endParaRPr>
                    </a:p>
                    <a:p>
                      <a:pPr marL="228600" indent="-228600">
                        <a:lnSpc>
                          <a:spcPct val="107000"/>
                        </a:lnSpc>
                        <a:buFont typeface="+mj-lt"/>
                        <a:buAutoNum type="arabicPeriod"/>
                      </a:pPr>
                      <a:r>
                        <a:rPr lang="en-US" sz="1000" dirty="0">
                          <a:solidFill>
                            <a:schemeClr val="tx1"/>
                          </a:solidFill>
                          <a:effectLst/>
                          <a:latin typeface="+mn-lt"/>
                          <a:cs typeface="Times New Roman" panose="02020603050405020304" pitchFamily="18" charset="0"/>
                        </a:rPr>
                        <a:t>Faculty driven PD in monthly meetings; sharing ideas from conferences.</a:t>
                      </a: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Calibri" panose="020F0502020204030204" pitchFamily="34" charset="0"/>
                        </a:rPr>
                        <a:t>-Growth, development and  alignment of all programs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-Increased instructor motivation</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-Collaboration among instructors within SLCUSD and other agencies</a:t>
                      </a:r>
                      <a:endParaRPr lang="en-US" sz="1000" b="0" dirty="0">
                        <a:effectLst/>
                      </a:endParaRPr>
                    </a:p>
                    <a:p>
                      <a:pPr rtl="0">
                        <a:spcBef>
                          <a:spcPts val="0"/>
                        </a:spcBef>
                        <a:spcAft>
                          <a:spcPts val="0"/>
                        </a:spcAft>
                      </a:pPr>
                      <a:r>
                        <a:rPr lang="en-US" sz="1000" b="0" i="0" u="none" strike="noStrike" dirty="0">
                          <a:solidFill>
                            <a:srgbClr val="000000"/>
                          </a:solidFill>
                          <a:effectLst/>
                          <a:latin typeface="Calibri" panose="020F0502020204030204" pitchFamily="34" charset="0"/>
                        </a:rPr>
                        <a:t>-Teachers training teachers</a:t>
                      </a:r>
                      <a:endParaRPr lang="en-US" sz="1000" b="0" dirty="0">
                        <a:effectLs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893274">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dirty="0"/>
                        <a:t>Continue to implement IBEST/ IELCE</a:t>
                      </a:r>
                    </a:p>
                    <a:p>
                      <a:pPr rtl="0">
                        <a:spcBef>
                          <a:spcPts val="0"/>
                        </a:spcBef>
                        <a:spcAft>
                          <a:spcPts val="0"/>
                        </a:spcAft>
                      </a:pPr>
                      <a:r>
                        <a:rPr lang="en-US" sz="1000" b="0" i="0" u="none" strike="noStrike" dirty="0">
                          <a:solidFill>
                            <a:srgbClr val="000000"/>
                          </a:solidFill>
                          <a:effectLst/>
                          <a:latin typeface="Calibri" panose="020F0502020204030204" pitchFamily="34" charset="0"/>
                        </a:rPr>
                        <a:t>Meetings of consortia wide program workgroups</a:t>
                      </a:r>
                    </a:p>
                    <a:p>
                      <a:pPr rtl="0">
                        <a:spcBef>
                          <a:spcPts val="0"/>
                        </a:spcBef>
                        <a:spcAft>
                          <a:spcPts val="0"/>
                        </a:spcAft>
                      </a:pPr>
                      <a:r>
                        <a:rPr lang="en-US" sz="1000" b="0" i="0" u="none" strike="noStrike" dirty="0">
                          <a:solidFill>
                            <a:srgbClr val="000000"/>
                          </a:solidFill>
                          <a:effectLst/>
                          <a:latin typeface="Calibri" panose="020F0502020204030204" pitchFamily="34" charset="0"/>
                        </a:rPr>
                        <a:t>Curriculum alignment</a:t>
                      </a:r>
                    </a:p>
                    <a:p>
                      <a:pPr rtl="0">
                        <a:spcBef>
                          <a:spcPts val="0"/>
                        </a:spcBef>
                        <a:spcAft>
                          <a:spcPts val="0"/>
                        </a:spcAft>
                      </a:pPr>
                      <a:r>
                        <a:rPr lang="en-US" sz="1000" b="0" i="0" u="none" strike="noStrike" dirty="0">
                          <a:solidFill>
                            <a:srgbClr val="000000"/>
                          </a:solidFill>
                          <a:effectLst/>
                          <a:latin typeface="Calibri" panose="020F0502020204030204" pitchFamily="34" charset="0"/>
                        </a:rPr>
                        <a:t>Student Services alignment</a:t>
                      </a:r>
                    </a:p>
                    <a:p>
                      <a:pPr rtl="0">
                        <a:spcBef>
                          <a:spcPts val="0"/>
                        </a:spcBef>
                        <a:spcAft>
                          <a:spcPts val="0"/>
                        </a:spcAft>
                      </a:pPr>
                      <a:r>
                        <a:rPr lang="en-US" sz="1000" b="0" i="0" u="none" strike="noStrike" dirty="0">
                          <a:solidFill>
                            <a:srgbClr val="000000"/>
                          </a:solidFill>
                          <a:effectLst/>
                          <a:latin typeface="Calibri" panose="020F0502020204030204" pitchFamily="34" charset="0"/>
                        </a:rPr>
                        <a:t>Data collection and reporting </a:t>
                      </a:r>
                      <a:r>
                        <a:rPr lang="en-US" sz="1000" b="0" i="0" u="none" strike="noStrike">
                          <a:solidFill>
                            <a:srgbClr val="000000"/>
                          </a:solidFill>
                          <a:effectLst/>
                          <a:latin typeface="Calibri" panose="020F0502020204030204" pitchFamily="34" charset="0"/>
                        </a:rPr>
                        <a:t>across consortium </a:t>
                      </a:r>
                      <a:endParaRPr lang="en-US" sz="1000" b="0" i="0" u="none" strike="noStrike" dirty="0">
                        <a:solidFill>
                          <a:srgbClr val="000000"/>
                        </a:solidFill>
                        <a:effectLst/>
                        <a:latin typeface="Calibri" panose="020F0502020204030204" pitchFamily="34" charset="0"/>
                      </a:endParaRPr>
                    </a:p>
                    <a:p>
                      <a:pPr rtl="0">
                        <a:spcBef>
                          <a:spcPts val="0"/>
                        </a:spcBef>
                        <a:spcAft>
                          <a:spcPts val="0"/>
                        </a:spcAft>
                      </a:pPr>
                      <a:endParaRPr lang="en-US" sz="1000" b="0" dirty="0">
                        <a:effectLst/>
                      </a:endParaRPr>
                    </a:p>
                    <a:p>
                      <a:br>
                        <a:rPr lang="en-US" sz="1000" dirty="0"/>
                      </a:br>
                      <a:endParaRPr lang="en-US" sz="1000" dirty="0">
                        <a:effectLst/>
                        <a:latin typeface="Calibri" panose="020F0502020204030204" pitchFamily="34" charset="0"/>
                        <a:cs typeface="Calibri" panose="020F0502020204030204" pitchFamily="34" charset="0"/>
                      </a:endParaRPr>
                    </a:p>
                    <a:p>
                      <a:endParaRPr lang="en-US" sz="1000" dirty="0"/>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a:spcBef>
                          <a:spcPts val="0"/>
                        </a:spcBef>
                        <a:spcAft>
                          <a:spcPts val="0"/>
                        </a:spcAft>
                      </a:pPr>
                      <a:r>
                        <a:rPr lang="en-US" sz="1000" b="0" i="0" u="none" strike="noStrike" dirty="0">
                          <a:solidFill>
                            <a:srgbClr val="000000"/>
                          </a:solidFill>
                          <a:effectLst/>
                          <a:latin typeface="Calibri" panose="020F0502020204030204" pitchFamily="34" charset="0"/>
                        </a:rPr>
                        <a:t>-Meetings of consortia wide program workgroups</a:t>
                      </a:r>
                      <a:endParaRPr lang="en-US" sz="1000" b="0" dirty="0">
                        <a:effectLst/>
                      </a:endParaRPr>
                    </a:p>
                    <a:p>
                      <a:br>
                        <a:rPr lang="en-US" sz="1000" dirty="0"/>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54189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1418254" y="776581"/>
            <a:ext cx="9582537" cy="1108203"/>
          </a:xfrm>
        </p:spPr>
        <p:txBody>
          <a:bodyPr>
            <a:noAutofit/>
          </a:bodyPr>
          <a:lstStyle/>
          <a:p>
            <a:pPr algn="ctr"/>
            <a:r>
              <a:rPr lang="en-US" sz="3600" b="1" dirty="0">
                <a:cs typeface="Arial" panose="020B0604020202020204"/>
              </a:rPr>
              <a:t>Goal 1:  Curriculum Alignment</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336070" y="3404213"/>
            <a:ext cx="8474691" cy="3103926"/>
          </a:xfrm>
        </p:spPr>
        <p:txBody>
          <a:bodyPr>
            <a:normAutofit fontScale="25000" lnSpcReduction="20000"/>
          </a:bodyPr>
          <a:lstStyle/>
          <a:p>
            <a:endParaRPr lang="en-US" sz="2900" dirty="0"/>
          </a:p>
          <a:p>
            <a:endParaRPr lang="en-US" sz="4900" dirty="0">
              <a:latin typeface="Calibri" panose="020F0502020204030204" pitchFamily="34" charset="0"/>
              <a:cs typeface="Calibri" panose="020F0502020204030204" pitchFamily="34" charset="0"/>
            </a:endParaRPr>
          </a:p>
          <a:p>
            <a:pPr marL="457200" indent="-457200">
              <a:lnSpc>
                <a:spcPct val="110000"/>
              </a:lnSpc>
              <a:buFont typeface="Courier New" panose="02070309020205020404" pitchFamily="49" charset="0"/>
              <a:buChar char="o"/>
            </a:pPr>
            <a:r>
              <a:rPr lang="en-US" sz="7000" dirty="0">
                <a:latin typeface="Calibri" panose="020F0502020204030204" pitchFamily="34" charset="0"/>
                <a:cs typeface="Calibri" panose="020F0502020204030204" pitchFamily="34" charset="0"/>
              </a:rPr>
              <a:t>San Luis Coastal and Lucia Mar will develop an ESL program in 2017-2018 by identifying two representatives from each district to participate in  the ESL workgroup to ensure ESL curriculum alignment (AP 17/18 p. 3).</a:t>
            </a:r>
          </a:p>
          <a:p>
            <a:pPr marL="457200" indent="-457200">
              <a:lnSpc>
                <a:spcPct val="110000"/>
              </a:lnSpc>
              <a:buFont typeface="Courier New" panose="02070309020205020404" pitchFamily="49" charset="0"/>
              <a:buChar char="o"/>
            </a:pPr>
            <a:r>
              <a:rPr lang="en-US" sz="7000" dirty="0">
                <a:latin typeface="Calibri" panose="020F0502020204030204" pitchFamily="34" charset="0"/>
                <a:cs typeface="Calibri" panose="020F0502020204030204" pitchFamily="34" charset="0"/>
              </a:rPr>
              <a:t>Cuesta College will revise ESL curriculum to consolidate credit and noncredit to eliminate duplication and establish seamless transitions (3YP pp. 29-30).</a:t>
            </a:r>
          </a:p>
          <a:p>
            <a:pPr marL="457200" indent="-457200">
              <a:lnSpc>
                <a:spcPct val="110000"/>
              </a:lnSpc>
              <a:buFont typeface="Courier New" panose="02070309020205020404" pitchFamily="49" charset="0"/>
              <a:buChar char="o"/>
            </a:pPr>
            <a:r>
              <a:rPr lang="en-US" sz="7000" dirty="0">
                <a:latin typeface="Calibri" panose="020F0502020204030204" pitchFamily="34" charset="0"/>
                <a:cs typeface="Calibri" panose="020F0502020204030204" pitchFamily="34" charset="0"/>
              </a:rPr>
              <a:t>High School Diploma and Equivalency curriculum will be aligned to reflect current standards (3YP  pp. 32-33).</a:t>
            </a:r>
          </a:p>
          <a:p>
            <a:pPr marL="457200" indent="-457200">
              <a:lnSpc>
                <a:spcPct val="110000"/>
              </a:lnSpc>
              <a:buFont typeface="Courier New" panose="02070309020205020404" pitchFamily="49" charset="0"/>
              <a:buChar char="o"/>
            </a:pPr>
            <a:r>
              <a:rPr lang="en-US" sz="7000" dirty="0">
                <a:latin typeface="Calibri" panose="020F0502020204030204" pitchFamily="34" charset="0"/>
                <a:cs typeface="Calibri" panose="020F0502020204030204" pitchFamily="34" charset="0"/>
              </a:rPr>
              <a:t>Placement, curriculum, assessments, progress indicators, and student learning outcomes will be aligned to support seamless transitions (AP 15/16 p. 5).</a:t>
            </a:r>
          </a:p>
          <a:p>
            <a:pPr marL="914400" lvl="1" indent="-457200">
              <a:buFont typeface="Courier New" panose="02070309020205020404" pitchFamily="49" charset="0"/>
              <a:buChar char="o"/>
            </a:pPr>
            <a:endParaRPr lang="en-US" sz="1600" dirty="0"/>
          </a:p>
          <a:p>
            <a:pPr marL="914400" lvl="1" indent="-457200">
              <a:buFont typeface="Courier New" panose="02070309020205020404" pitchFamily="49" charset="0"/>
              <a:buChar char="o"/>
            </a:pPr>
            <a:endParaRPr lang="en-US" sz="1600" dirty="0"/>
          </a:p>
          <a:p>
            <a:pPr lvl="1"/>
            <a:endParaRPr lang="en-US" sz="2600" i="1" dirty="0"/>
          </a:p>
          <a:p>
            <a:endParaRPr lang="en-US" sz="2400" dirty="0"/>
          </a:p>
          <a:p>
            <a:endParaRPr lang="en-US" dirty="0"/>
          </a:p>
        </p:txBody>
      </p:sp>
      <p:sp>
        <p:nvSpPr>
          <p:cNvPr id="4" name="TextBox 3">
            <a:extLst>
              <a:ext uri="{FF2B5EF4-FFF2-40B4-BE49-F238E27FC236}">
                <a16:creationId xmlns:a16="http://schemas.microsoft.com/office/drawing/2014/main" id="{94F0BD55-B44F-4B2C-8719-D3E79C029B24}"/>
              </a:ext>
            </a:extLst>
          </p:cNvPr>
          <p:cNvSpPr txBox="1"/>
          <p:nvPr/>
        </p:nvSpPr>
        <p:spPr>
          <a:xfrm>
            <a:off x="2336070" y="1996751"/>
            <a:ext cx="8142208" cy="707886"/>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Credit and noncredit/k-12 curriculum needs to be aligned to enable students to transition between programs within the consortium(3YPpp. 18, 28).  </a:t>
            </a:r>
          </a:p>
        </p:txBody>
      </p:sp>
      <p:sp>
        <p:nvSpPr>
          <p:cNvPr id="5" name="TextBox 4"/>
          <p:cNvSpPr txBox="1"/>
          <p:nvPr/>
        </p:nvSpPr>
        <p:spPr>
          <a:xfrm>
            <a:off x="1722952" y="407249"/>
            <a:ext cx="9368443" cy="584775"/>
          </a:xfrm>
          <a:prstGeom prst="rect">
            <a:avLst/>
          </a:prstGeom>
          <a:noFill/>
        </p:spPr>
        <p:txBody>
          <a:bodyPr wrap="square" rtlCol="0">
            <a:spAutoFit/>
          </a:bodyPr>
          <a:lstStyle/>
          <a:p>
            <a:r>
              <a:rPr lang="en-US" sz="3200" dirty="0"/>
              <a:t>CAEP Objective #3: Seamless Transitions</a:t>
            </a:r>
          </a:p>
        </p:txBody>
      </p:sp>
    </p:spTree>
    <p:extLst>
      <p:ext uri="{BB962C8B-B14F-4D97-AF65-F5344CB8AC3E}">
        <p14:creationId xmlns:p14="http://schemas.microsoft.com/office/powerpoint/2010/main" val="3041538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522" y="154162"/>
            <a:ext cx="8050491" cy="797945"/>
          </a:xfrm>
        </p:spPr>
        <p:txBody>
          <a:bodyPr>
            <a:normAutofit/>
          </a:bodyPr>
          <a:lstStyle/>
          <a:p>
            <a:r>
              <a:rPr lang="en-US" sz="3200" b="1" dirty="0"/>
              <a:t>1:  Curriculum Alignment</a:t>
            </a:r>
          </a:p>
        </p:txBody>
      </p:sp>
      <p:graphicFrame>
        <p:nvGraphicFramePr>
          <p:cNvPr id="6" name="Table 5">
            <a:extLst>
              <a:ext uri="{FF2B5EF4-FFF2-40B4-BE49-F238E27FC236}">
                <a16:creationId xmlns:a16="http://schemas.microsoft.com/office/drawing/2014/main" id="{DED1745E-E8FD-4789-8F80-7D2E5DBF4878}"/>
              </a:ext>
            </a:extLst>
          </p:cNvPr>
          <p:cNvGraphicFramePr>
            <a:graphicFrameLocks noGrp="1"/>
          </p:cNvGraphicFramePr>
          <p:nvPr>
            <p:extLst>
              <p:ext uri="{D42A27DB-BD31-4B8C-83A1-F6EECF244321}">
                <p14:modId xmlns:p14="http://schemas.microsoft.com/office/powerpoint/2010/main" val="2962399783"/>
              </p:ext>
            </p:extLst>
          </p:nvPr>
        </p:nvGraphicFramePr>
        <p:xfrm>
          <a:off x="0" y="803547"/>
          <a:ext cx="11818839" cy="10824779"/>
        </p:xfrm>
        <a:graphic>
          <a:graphicData uri="http://schemas.openxmlformats.org/drawingml/2006/table">
            <a:tbl>
              <a:tblPr firstRow="1" bandRow="1">
                <a:tableStyleId>{5C22544A-7EE6-4342-B048-85BDC9FD1C3A}</a:tableStyleId>
              </a:tblPr>
              <a:tblGrid>
                <a:gridCol w="982494">
                  <a:extLst>
                    <a:ext uri="{9D8B030D-6E8A-4147-A177-3AD203B41FA5}">
                      <a16:colId xmlns:a16="http://schemas.microsoft.com/office/drawing/2014/main" val="522094241"/>
                    </a:ext>
                  </a:extLst>
                </a:gridCol>
                <a:gridCol w="1838527">
                  <a:extLst>
                    <a:ext uri="{9D8B030D-6E8A-4147-A177-3AD203B41FA5}">
                      <a16:colId xmlns:a16="http://schemas.microsoft.com/office/drawing/2014/main" val="3197866550"/>
                    </a:ext>
                  </a:extLst>
                </a:gridCol>
                <a:gridCol w="3920247">
                  <a:extLst>
                    <a:ext uri="{9D8B030D-6E8A-4147-A177-3AD203B41FA5}">
                      <a16:colId xmlns:a16="http://schemas.microsoft.com/office/drawing/2014/main" val="1797929723"/>
                    </a:ext>
                  </a:extLst>
                </a:gridCol>
                <a:gridCol w="3531141">
                  <a:extLst>
                    <a:ext uri="{9D8B030D-6E8A-4147-A177-3AD203B41FA5}">
                      <a16:colId xmlns:a16="http://schemas.microsoft.com/office/drawing/2014/main" val="3624917622"/>
                    </a:ext>
                  </a:extLst>
                </a:gridCol>
                <a:gridCol w="1546430">
                  <a:extLst>
                    <a:ext uri="{9D8B030D-6E8A-4147-A177-3AD203B41FA5}">
                      <a16:colId xmlns:a16="http://schemas.microsoft.com/office/drawing/2014/main" val="733534350"/>
                    </a:ext>
                  </a:extLst>
                </a:gridCol>
              </a:tblGrid>
              <a:tr h="340931">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3481963097"/>
                  </a:ext>
                </a:extLst>
              </a:tr>
              <a:tr h="2486300">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marR="0" lvl="0" indent="-228600" algn="l" defTabSz="481013" rtl="0" eaLnBrk="1" fontAlgn="auto" latinLnBrk="0" hangingPunct="1">
                        <a:lnSpc>
                          <a:spcPct val="100000"/>
                        </a:lnSpc>
                        <a:spcBef>
                          <a:spcPts val="0"/>
                        </a:spcBef>
                        <a:spcAft>
                          <a:spcPts val="0"/>
                        </a:spcAft>
                        <a:buClr>
                          <a:srgbClr val="A8A39E"/>
                        </a:buClr>
                        <a:buSzTx/>
                        <a:buFont typeface="+mj-lt"/>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mn-cs"/>
                        </a:rPr>
                        <a:t>Credit/noncredit programs merged to eliminate duplication. Curriculum for 7 ESL and 2 VESL courses revised.  New course outlines approved and CDCP certificates developed (p. 29 3YP.)</a:t>
                      </a:r>
                    </a:p>
                    <a:p>
                      <a:pPr marL="228600" marR="0" lvl="0" indent="-228600" algn="l" defTabSz="481013" rtl="0" eaLnBrk="1" fontAlgn="auto" latinLnBrk="0" hangingPunct="1">
                        <a:lnSpc>
                          <a:spcPct val="100000"/>
                        </a:lnSpc>
                        <a:spcBef>
                          <a:spcPts val="0"/>
                        </a:spcBef>
                        <a:spcAft>
                          <a:spcPts val="0"/>
                        </a:spcAft>
                        <a:buClr>
                          <a:srgbClr val="A8A39E"/>
                        </a:buClr>
                        <a:buSzTx/>
                        <a:buFont typeface="+mj-lt"/>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mn-cs"/>
                        </a:rPr>
                        <a:t>Courses followed CB-21 coding to ensure rigor (3YP p. 31) and embed EL Civics.</a:t>
                      </a:r>
                    </a:p>
                    <a:p>
                      <a:pPr marL="228600" marR="0" lvl="0" indent="-228600" algn="l" defTabSz="481013" rtl="0" eaLnBrk="1" fontAlgn="auto" latinLnBrk="0" hangingPunct="1">
                        <a:lnSpc>
                          <a:spcPct val="100000"/>
                        </a:lnSpc>
                        <a:spcBef>
                          <a:spcPts val="0"/>
                        </a:spcBef>
                        <a:spcAft>
                          <a:spcPts val="0"/>
                        </a:spcAft>
                        <a:buClr>
                          <a:srgbClr val="A8A39E"/>
                        </a:buClr>
                        <a:buSzTx/>
                        <a:buFont typeface="+mj-lt"/>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mn-cs"/>
                        </a:rPr>
                        <a:t>All course outlines shared electronically with consortium members summer 2017.</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-ESL Classes began in September 2017: -Implemented  4 classes with the intent of teaching parents of our district’s  school aged children to learn English and help their children be successful.</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-Received WIOA funding and aligned with WIOA for EL Civics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 Burlington English aligns with our student educational goals  and workplace needs, CASAS levels, and WIOA requirements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-Representative: Taylor Burns attends SLOCAEC PD as well as Cuesta PD.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-HSD: Two levels of curriculum were purchased and aligned consortia-wide, utilizing consortia  PD groups.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-HSD Curriculum is aligned with both Common Core  and College and Career Readiness standards,. Also meets ABE and ASE needs based on CASAS. </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-HSD online: </a:t>
                      </a:r>
                      <a:r>
                        <a:rPr lang="en-US" sz="1000" b="0" i="0" u="none" strike="noStrike" kern="1200" dirty="0" err="1">
                          <a:solidFill>
                            <a:schemeClr val="dk1"/>
                          </a:solidFill>
                          <a:effectLst/>
                          <a:latin typeface="+mn-lt"/>
                          <a:ea typeface="+mn-ea"/>
                          <a:cs typeface="+mn-cs"/>
                        </a:rPr>
                        <a:t>Odysseyware</a:t>
                      </a:r>
                      <a:r>
                        <a:rPr lang="en-US" sz="1000" b="0" i="0" u="none" strike="noStrike" kern="1200" dirty="0">
                          <a:solidFill>
                            <a:schemeClr val="dk1"/>
                          </a:solidFill>
                          <a:effectLst/>
                          <a:latin typeface="+mn-lt"/>
                          <a:ea typeface="+mn-ea"/>
                          <a:cs typeface="+mn-cs"/>
                        </a:rPr>
                        <a:t> (moving to </a:t>
                      </a:r>
                      <a:r>
                        <a:rPr lang="en-US" sz="1000" b="0" i="0" u="none" strike="noStrike" kern="1200" dirty="0" err="1">
                          <a:solidFill>
                            <a:schemeClr val="dk1"/>
                          </a:solidFill>
                          <a:effectLst/>
                          <a:latin typeface="+mn-lt"/>
                          <a:ea typeface="+mn-ea"/>
                          <a:cs typeface="+mn-cs"/>
                        </a:rPr>
                        <a:t>EdGenuity</a:t>
                      </a:r>
                      <a:r>
                        <a:rPr lang="en-US" sz="1000" b="0" i="0" u="none" strike="noStrike" kern="1200" dirty="0">
                          <a:solidFill>
                            <a:schemeClr val="dk1"/>
                          </a:solidFill>
                          <a:effectLst/>
                          <a:latin typeface="+mn-lt"/>
                          <a:ea typeface="+mn-ea"/>
                          <a:cs typeface="+mn-cs"/>
                        </a:rPr>
                        <a: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-HSE Pre-</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and </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prep both online and  book-based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-HSE online: Essential Ed</a:t>
                      </a:r>
                      <a:endParaRPr lang="en-US" sz="1000" b="0" dirty="0">
                        <a:effectLst/>
                        <a:latin typeface="+mn-lt"/>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1. ESL Classes began in October 2017: 2 classes with the intent of helping parents with school aged children succeed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2. Aligned with WIOA for EL Civics - focus on student need. Burlington English aligns with student workforce and education goals, CASAS levels, and  WIOA requirements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3. Representative: Taylor Burns attends  both SLOCAEC and Cuesta PD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4. HSD: Updated curriculum, aligned consortia-wide by PD groups. </a:t>
                      </a:r>
                    </a:p>
                    <a:p>
                      <a:pPr rtl="0"/>
                      <a:r>
                        <a:rPr lang="en-US" sz="1000" b="0" i="0" u="none" strike="noStrike" kern="1200" dirty="0">
                          <a:solidFill>
                            <a:schemeClr val="dk1"/>
                          </a:solidFill>
                          <a:effectLst/>
                          <a:latin typeface="+mn-lt"/>
                          <a:ea typeface="+mn-ea"/>
                          <a:cs typeface="+mn-cs"/>
                        </a:rPr>
                        <a:t>5.</a:t>
                      </a:r>
                      <a:r>
                        <a:rPr lang="en-US" sz="1000" b="0" i="0" u="none" strike="noStrike" kern="1200" baseline="0" dirty="0">
                          <a:solidFill>
                            <a:schemeClr val="dk1"/>
                          </a:solidFill>
                          <a:effectLst/>
                          <a:latin typeface="+mn-lt"/>
                          <a:ea typeface="+mn-ea"/>
                          <a:cs typeface="+mn-cs"/>
                        </a:rPr>
                        <a:t> </a:t>
                      </a:r>
                      <a:r>
                        <a:rPr lang="en-US" sz="1000" b="0" i="0" u="none" strike="noStrike" kern="1200" dirty="0">
                          <a:solidFill>
                            <a:schemeClr val="dk1"/>
                          </a:solidFill>
                          <a:effectLst/>
                          <a:latin typeface="+mn-lt"/>
                          <a:ea typeface="+mn-ea"/>
                          <a:cs typeface="+mn-cs"/>
                        </a:rPr>
                        <a:t>Common core and College and Career Readiness Standards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6. HSD curriculum at 2 levels: “at-level” and “below-level” based on CASAS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7. HSD online: Apex (aligned with SLCUSD)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8. HSE Pre-</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and </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prep book-based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9. HSE online: Essential Ed</a:t>
                      </a:r>
                      <a:endParaRPr lang="en-US" sz="1000" b="0" dirty="0">
                        <a:effectLst/>
                        <a:latin typeface="+mn-lt"/>
                      </a:endParaRPr>
                    </a:p>
                  </a:txBody>
                  <a:tcPr marL="88731" marR="88731" marT="44365" marB="44365"/>
                </a:tc>
                <a:tc>
                  <a:txBody>
                    <a:bodyPr/>
                    <a:lstStyle/>
                    <a:p>
                      <a:pPr rtl="0" fontAlgn="t">
                        <a:spcBef>
                          <a:spcPts val="0"/>
                        </a:spcBef>
                        <a:spcAft>
                          <a:spcPts val="0"/>
                        </a:spcAft>
                      </a:pPr>
                      <a:r>
                        <a:rPr lang="en-US" sz="1000" b="1" i="0" u="none" strike="noStrike" dirty="0">
                          <a:solidFill>
                            <a:srgbClr val="FFFFFF"/>
                          </a:solidFill>
                          <a:effectLst/>
                          <a:latin typeface="Corbel" panose="020B0503020204020204" pitchFamily="34" charset="0"/>
                        </a:rPr>
                        <a:t>1</a:t>
                      </a:r>
                      <a:r>
                        <a:rPr lang="en-US" sz="1000" b="0" i="0" u="none" strike="noStrike" dirty="0">
                          <a:solidFill>
                            <a:srgbClr val="000000"/>
                          </a:solidFill>
                          <a:effectLst/>
                          <a:latin typeface="Corbel" panose="020B0503020204020204" pitchFamily="34" charset="0"/>
                        </a:rPr>
                        <a:t>)</a:t>
                      </a:r>
                      <a:r>
                        <a:rPr lang="en-US" sz="1000" b="0" i="0" u="none" strike="noStrike" dirty="0">
                          <a:solidFill>
                            <a:srgbClr val="000000"/>
                          </a:solidFill>
                          <a:effectLst/>
                          <a:latin typeface="Calibri" panose="020F0502020204030204" pitchFamily="34" charset="0"/>
                        </a:rPr>
                        <a:t>Changed curriculum to align with other HSE/HSD programs in the county</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Purchased TOPS Enterprise and CASAS to align with other members and state reporting needs</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3)</a:t>
                      </a:r>
                      <a:r>
                        <a:rPr lang="en-US" sz="1000" b="0" i="0" u="none" strike="noStrike" dirty="0">
                          <a:solidFill>
                            <a:srgbClr val="000000"/>
                          </a:solidFill>
                          <a:effectLst/>
                          <a:latin typeface="Calibri" panose="020F0502020204030204" pitchFamily="34" charset="0"/>
                        </a:rPr>
                        <a:t>NOVA system for financial and plan reporting</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4)</a:t>
                      </a:r>
                      <a:r>
                        <a:rPr lang="en-US" sz="1000" b="0" i="0" u="none" strike="noStrike" dirty="0">
                          <a:solidFill>
                            <a:srgbClr val="000000"/>
                          </a:solidFill>
                          <a:effectLst/>
                          <a:latin typeface="Calibri" panose="020F0502020204030204" pitchFamily="34" charset="0"/>
                        </a:rPr>
                        <a:t>Established/strengthened partnerships with Eckerd and Cuesta College</a:t>
                      </a:r>
                      <a:endParaRPr lang="en-US" sz="1000" b="0" dirty="0">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1146546366"/>
                  </a:ext>
                </a:extLst>
              </a:tr>
              <a:tr h="1447517">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marR="0" lvl="0" indent="-228600" algn="l" defTabSz="914400" rtl="0" eaLnBrk="1" fontAlgn="auto" latinLnBrk="0" hangingPunct="1">
                        <a:lnSpc>
                          <a:spcPct val="107000"/>
                        </a:lnSpc>
                        <a:spcBef>
                          <a:spcPts val="0"/>
                        </a:spcBef>
                        <a:spcAft>
                          <a:spcPts val="0"/>
                        </a:spcAft>
                        <a:buClrTx/>
                        <a:buSzTx/>
                        <a:buFont typeface="+mj-lt"/>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mn-cs"/>
                        </a:rPr>
                        <a:t>As of spring 2019, all ESL courses are noncredit.</a:t>
                      </a:r>
                    </a:p>
                    <a:p>
                      <a:pPr marL="228600" marR="0" lvl="0" indent="-228600" algn="l" defTabSz="914400" rtl="0" eaLnBrk="1" fontAlgn="auto" latinLnBrk="0" hangingPunct="1">
                        <a:lnSpc>
                          <a:spcPct val="107000"/>
                        </a:lnSpc>
                        <a:spcBef>
                          <a:spcPts val="0"/>
                        </a:spcBef>
                        <a:spcAft>
                          <a:spcPts val="0"/>
                        </a:spcAft>
                        <a:buClrTx/>
                        <a:buSzTx/>
                        <a:buFont typeface="+mj-lt"/>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mn-cs"/>
                        </a:rPr>
                        <a:t>Two CSS courses for upper level ESL students approved for fall 2019. (3YP p. 18)</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-Current ESL classes are multi-level and focus on the educational needs of  students.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-HSD/HSE students see higher level gains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-New HSD curriculum allows students access to higher rigor and learning opportunities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-Greater success with </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testing</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-Improved literacy skills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-Completion of HSD/HSE</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-Referral system between agencies and partners developed</a:t>
                      </a:r>
                      <a:endParaRPr lang="en-US" sz="1000" b="0" dirty="0">
                        <a:effectLst/>
                        <a:latin typeface="+mn-lt"/>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-ESL multi-level classes focus on student needs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-HSD/HSE saw higher level gains </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-Seamless transitions through assessments in ESL and HSD/HSE </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-Greater success with </a:t>
                      </a:r>
                      <a:r>
                        <a:rPr lang="en-US" sz="1000" b="0" i="0" u="none" strike="noStrike" kern="1200" dirty="0" err="1">
                          <a:solidFill>
                            <a:schemeClr val="dk1"/>
                          </a:solidFill>
                          <a:effectLst/>
                          <a:latin typeface="+mn-lt"/>
                          <a:ea typeface="+mn-ea"/>
                          <a:cs typeface="+mn-cs"/>
                        </a:rPr>
                        <a:t>HiSET</a:t>
                      </a:r>
                      <a:r>
                        <a:rPr lang="en-US" sz="1000" b="0" i="0" u="none" strike="noStrike" kern="1200" dirty="0">
                          <a:solidFill>
                            <a:schemeClr val="dk1"/>
                          </a:solidFill>
                          <a:effectLst/>
                          <a:latin typeface="+mn-lt"/>
                          <a:ea typeface="+mn-ea"/>
                          <a:cs typeface="+mn-cs"/>
                        </a:rPr>
                        <a:t> testing</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-Improved literacy skills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-Completion of HSD and HSE</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-Referral system between agencies and partners developed</a:t>
                      </a:r>
                      <a:endParaRPr lang="en-US" sz="1000" b="0" dirty="0">
                        <a:effectLst/>
                        <a:latin typeface="+mn-lt"/>
                      </a:endParaRPr>
                    </a:p>
                    <a:p>
                      <a:br>
                        <a:rPr lang="en-US" sz="1000" dirty="0">
                          <a:latin typeface="+mn-lt"/>
                        </a:rPr>
                      </a:br>
                      <a:endParaRPr lang="en-US" sz="1000" dirty="0">
                        <a:effectLst/>
                        <a:latin typeface="+mn-lt"/>
                        <a:cs typeface="Calibri" panose="020F0502020204030204" pitchFamily="34" charset="0"/>
                      </a:endParaRPr>
                    </a:p>
                  </a:txBody>
                  <a:tcPr marL="88731" marR="88731" marT="44365" marB="44365"/>
                </a:tc>
                <a:tc>
                  <a:txBody>
                    <a:bodyPr/>
                    <a:lstStyle/>
                    <a:p>
                      <a:pPr rtl="0" fontAlgn="t">
                        <a:spcBef>
                          <a:spcPts val="0"/>
                        </a:spcBef>
                        <a:spcAft>
                          <a:spcPts val="0"/>
                        </a:spcAft>
                      </a:pPr>
                      <a:r>
                        <a:rPr lang="en-US" sz="1000" b="0" i="0" u="none" strike="noStrike" dirty="0">
                          <a:solidFill>
                            <a:srgbClr val="000000"/>
                          </a:solidFill>
                          <a:effectLst/>
                          <a:latin typeface="Corbel" panose="020B0503020204020204" pitchFamily="34" charset="0"/>
                        </a:rPr>
                        <a:t>1)</a:t>
                      </a:r>
                      <a:r>
                        <a:rPr lang="en-US" sz="1000" b="0" i="0" u="none" strike="noStrike" dirty="0">
                          <a:solidFill>
                            <a:srgbClr val="000000"/>
                          </a:solidFill>
                          <a:effectLst/>
                          <a:latin typeface="Calibri" panose="020F0502020204030204" pitchFamily="34" charset="0"/>
                        </a:rPr>
                        <a:t>Created seamless transition from or between one consortium member to another in HSE/HSD programs.</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Facilitates reporting data to state and to consortium members – we all have the same data type.</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3)</a:t>
                      </a:r>
                      <a:r>
                        <a:rPr lang="en-US" sz="1000" b="0" i="0" u="none" strike="noStrike" dirty="0">
                          <a:solidFill>
                            <a:srgbClr val="000000"/>
                          </a:solidFill>
                          <a:effectLst/>
                          <a:latin typeface="Calibri" panose="020F0502020204030204" pitchFamily="34" charset="0"/>
                        </a:rPr>
                        <a:t>Allows for all members to have a central location for program and financial information</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4)</a:t>
                      </a:r>
                      <a:r>
                        <a:rPr lang="en-US" sz="1000" b="0" i="0" u="none" strike="noStrike" dirty="0">
                          <a:solidFill>
                            <a:srgbClr val="000000"/>
                          </a:solidFill>
                          <a:effectLst/>
                          <a:latin typeface="Calibri" panose="020F0502020204030204" pitchFamily="34" charset="0"/>
                        </a:rPr>
                        <a:t>More students served by either smoother transition to the next level or serviced by two programs at the same time.</a:t>
                      </a:r>
                      <a:endParaRPr lang="en-US" sz="1000" dirty="0">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114386539"/>
                  </a:ext>
                </a:extLst>
              </a:tr>
              <a:tr h="1598580">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marR="0" lvl="0" indent="-228600" algn="l" defTabSz="914400" rtl="0" eaLnBrk="1" fontAlgn="auto" latinLnBrk="0" hangingPunct="1">
                        <a:lnSpc>
                          <a:spcPct val="107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rPr>
                        <a:t>Articulate alignment across consortium members.</a:t>
                      </a:r>
                    </a:p>
                    <a:p>
                      <a:pPr marL="228600" marR="0" lvl="0" indent="-228600" algn="l" defTabSz="914400" rtl="0" eaLnBrk="1" fontAlgn="auto" latinLnBrk="0" hangingPunct="1">
                        <a:lnSpc>
                          <a:spcPct val="107000"/>
                        </a:lnSpc>
                        <a:spcBef>
                          <a:spcPts val="0"/>
                        </a:spcBef>
                        <a:spcAft>
                          <a:spcPts val="0"/>
                        </a:spcAft>
                        <a:buClrTx/>
                        <a:buSzTx/>
                        <a:buFontTx/>
                        <a:buAutoNum type="arabicPeriod"/>
                        <a:tabLst/>
                        <a:defRPr/>
                      </a:pPr>
                      <a:r>
                        <a:rPr kumimoji="0" lang="en-US" sz="10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rPr>
                        <a:t>Identify needs of students transitioning from CSS/ESL to CTE and other college courses.  </a:t>
                      </a:r>
                    </a:p>
                    <a:p>
                      <a:endParaRPr lang="en-US" sz="1000" dirty="0">
                        <a:latin typeface="+mn-lt"/>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-Develop leveled ESL courses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-Align ESL levels across consortium using CASAS levels and/or curriculum.</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a:t>
                      </a:r>
                      <a:r>
                        <a:rPr lang="en-US" sz="1000" b="0" i="0" u="none" strike="noStrike" kern="1200" dirty="0" err="1">
                          <a:solidFill>
                            <a:schemeClr val="dk1"/>
                          </a:solidFill>
                          <a:effectLst/>
                          <a:latin typeface="+mn-lt"/>
                          <a:ea typeface="+mn-ea"/>
                          <a:cs typeface="+mn-cs"/>
                        </a:rPr>
                        <a:t>EStablish</a:t>
                      </a:r>
                      <a:r>
                        <a:rPr lang="en-US" sz="1000" b="0" i="0" u="none" strike="noStrike" kern="1200" dirty="0">
                          <a:solidFill>
                            <a:schemeClr val="dk1"/>
                          </a:solidFill>
                          <a:effectLst/>
                          <a:latin typeface="+mn-lt"/>
                          <a:ea typeface="+mn-ea"/>
                          <a:cs typeface="+mn-cs"/>
                        </a:rPr>
                        <a:t> a consortia wide ESL workgroup </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-Continue to update curriculum as needed</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-Implement the new CASAS GOALS for common core assessment and placement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-Implement additional classes on elementary school sites.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-Create a better system for tracking students between agencies.</a:t>
                      </a:r>
                      <a:endParaRPr lang="en-US" sz="1000" dirty="0">
                        <a:effectLst/>
                        <a:latin typeface="+mn-lt"/>
                        <a:cs typeface="Calibri" panose="020F0502020204030204" pitchFamily="34" charset="0"/>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-Develop leveled courses in ESL</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-Establish a consortia wide ESL “workgroup”</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-Align ESL levels across consortium using CASAS levels and/or curriculum</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-Update curriculum as needed (HSD, ESL)</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-Implement GOALS CASAS for common core assessment/placement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-Develop system to track students moving between agencies. </a:t>
                      </a:r>
                      <a:endParaRPr lang="en-US" sz="1000" b="0" dirty="0">
                        <a:effectLst/>
                        <a:latin typeface="+mn-lt"/>
                      </a:endParaRPr>
                    </a:p>
                    <a:p>
                      <a:br>
                        <a:rPr lang="en-US" sz="1000" dirty="0">
                          <a:latin typeface="+mn-lt"/>
                        </a:rPr>
                      </a:br>
                      <a:endParaRPr lang="en-US" sz="1000" dirty="0">
                        <a:effectLst/>
                        <a:latin typeface="+mn-lt"/>
                        <a:cs typeface="Calibri" panose="020F0502020204030204" pitchFamily="34" charset="0"/>
                      </a:endParaRPr>
                    </a:p>
                  </a:txBody>
                  <a:tcPr marL="88731" marR="88731" marT="44365" marB="44365"/>
                </a:tc>
                <a:tc>
                  <a:txBody>
                    <a:bodyPr/>
                    <a:lstStyle/>
                    <a:p>
                      <a:pPr rtl="0" fontAlgn="t">
                        <a:spcBef>
                          <a:spcPts val="0"/>
                        </a:spcBef>
                        <a:spcAft>
                          <a:spcPts val="0"/>
                        </a:spcAft>
                      </a:pPr>
                      <a:r>
                        <a:rPr lang="en-US" sz="1000" b="0" i="0" u="none" strike="noStrike" dirty="0">
                          <a:solidFill>
                            <a:srgbClr val="000000"/>
                          </a:solidFill>
                          <a:effectLst/>
                          <a:latin typeface="Corbel" panose="020B0503020204020204" pitchFamily="34" charset="0"/>
                        </a:rPr>
                        <a:t>1)</a:t>
                      </a:r>
                      <a:r>
                        <a:rPr lang="en-US" sz="1000" b="0" i="0" u="none" strike="noStrike" dirty="0">
                          <a:solidFill>
                            <a:srgbClr val="000000"/>
                          </a:solidFill>
                          <a:effectLst/>
                          <a:latin typeface="Calibri" panose="020F0502020204030204" pitchFamily="34" charset="0"/>
                        </a:rPr>
                        <a:t>Continue to review and update the curriculum as new resources are released.  Ongoing process to make sure we are presenting the best and most current instruction possible.</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Continue using the software recommended from the state by all members of the consortium.</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3)</a:t>
                      </a:r>
                      <a:r>
                        <a:rPr lang="en-US" sz="1000" b="0" i="0" u="none" strike="noStrike" dirty="0">
                          <a:solidFill>
                            <a:srgbClr val="000000"/>
                          </a:solidFill>
                          <a:effectLst/>
                          <a:latin typeface="Calibri" panose="020F0502020204030204" pitchFamily="34" charset="0"/>
                        </a:rPr>
                        <a:t>Continue to strengthen the partnerships by increasing the number of referrals that are occurring between members and partners.</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4)</a:t>
                      </a:r>
                      <a:r>
                        <a:rPr lang="en-US" sz="1000" b="0" i="0" u="none" strike="noStrike" dirty="0">
                          <a:solidFill>
                            <a:srgbClr val="000000"/>
                          </a:solidFill>
                          <a:effectLst/>
                          <a:latin typeface="Calibri" panose="020F0502020204030204" pitchFamily="34" charset="0"/>
                        </a:rPr>
                        <a:t>  Track the outcome of the referrals from both the sending and receiving site.  (record in TOPS/SSID numbers)</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5)</a:t>
                      </a:r>
                      <a:r>
                        <a:rPr lang="en-US" sz="1000" b="0" i="0" u="none" strike="noStrike" dirty="0">
                          <a:solidFill>
                            <a:srgbClr val="000000"/>
                          </a:solidFill>
                          <a:effectLst/>
                          <a:latin typeface="Calibri" panose="020F0502020204030204" pitchFamily="34" charset="0"/>
                        </a:rPr>
                        <a:t>Increase persistence of HSE/HSD students by reviewing best practices and applying what will work for our programs.</a:t>
                      </a:r>
                      <a:endParaRPr lang="en-US" sz="1000" dirty="0">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287019387"/>
                  </a:ext>
                </a:extLst>
              </a:tr>
            </a:tbl>
          </a:graphicData>
        </a:graphic>
      </p:graphicFrame>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1502230" y="776581"/>
            <a:ext cx="10123713" cy="1108203"/>
          </a:xfrm>
        </p:spPr>
        <p:txBody>
          <a:bodyPr>
            <a:noAutofit/>
          </a:bodyPr>
          <a:lstStyle/>
          <a:p>
            <a:r>
              <a:rPr lang="en-US" sz="3600" b="1" dirty="0">
                <a:cs typeface="Arial" panose="020B0604020202020204"/>
              </a:rPr>
              <a:t>Goal 2: Expand Student Support Services</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1912774" y="3166245"/>
            <a:ext cx="8474691" cy="3103926"/>
          </a:xfrm>
        </p:spPr>
        <p:txBody>
          <a:bodyPr>
            <a:normAutofit/>
          </a:bodyPr>
          <a:lstStyle/>
          <a:p>
            <a:endParaRPr lang="en-US" sz="2900" dirty="0"/>
          </a:p>
          <a:p>
            <a:endParaRPr lang="en-US" sz="4900" dirty="0">
              <a:latin typeface="Calibri" panose="020F0502020204030204" pitchFamily="34" charset="0"/>
              <a:cs typeface="Calibri" panose="020F0502020204030204" pitchFamily="34" charset="0"/>
            </a:endParaRPr>
          </a:p>
          <a:p>
            <a:pPr marL="285750" indent="-285750">
              <a:lnSpc>
                <a:spcPct val="120000"/>
              </a:lnSpc>
              <a:buFont typeface="Courier New" panose="02070309020205020404" pitchFamily="49" charset="0"/>
              <a:buChar char="o"/>
            </a:pPr>
            <a:r>
              <a:rPr lang="en-US" dirty="0">
                <a:latin typeface="Calibri" panose="020F0502020204030204" pitchFamily="34" charset="0"/>
                <a:cs typeface="Calibri" panose="020F0502020204030204" pitchFamily="34" charset="0"/>
              </a:rPr>
              <a:t>All members will hire support staff to build capacity to provide the full scope of services adequately and equally (3YP pp. 19, 21, 24, 27, 28, 40). </a:t>
            </a:r>
          </a:p>
          <a:p>
            <a:pPr marL="285750" indent="-285750">
              <a:lnSpc>
                <a:spcPct val="120000"/>
              </a:lnSpc>
              <a:buFont typeface="Courier New" panose="02070309020205020404" pitchFamily="49" charset="0"/>
              <a:buChar char="o"/>
            </a:pPr>
            <a:r>
              <a:rPr lang="en-US" dirty="0">
                <a:latin typeface="Calibri" panose="020F0502020204030204" pitchFamily="34" charset="0"/>
                <a:cs typeface="Calibri" panose="020F0502020204030204" pitchFamily="34" charset="0"/>
              </a:rPr>
              <a:t>All adult learners enrolled in adult education programs will identify a career or education pathway (3YP p. 31).</a:t>
            </a:r>
          </a:p>
          <a:p>
            <a:pPr marL="285750" indent="-285750">
              <a:lnSpc>
                <a:spcPct val="120000"/>
              </a:lnSpc>
              <a:buFont typeface="Courier New" panose="02070309020205020404" pitchFamily="49" charset="0"/>
              <a:buChar char="o"/>
            </a:pPr>
            <a:endParaRPr lang="en-US" dirty="0">
              <a:latin typeface="Calibri" panose="020F0502020204030204" pitchFamily="34" charset="0"/>
              <a:cs typeface="Calibri" panose="020F0502020204030204" pitchFamily="34" charset="0"/>
            </a:endParaRPr>
          </a:p>
          <a:p>
            <a:pPr marL="914400" lvl="1" indent="-457200">
              <a:buFont typeface="Courier New" panose="02070309020205020404" pitchFamily="49" charset="0"/>
              <a:buChar char="o"/>
            </a:pPr>
            <a:endParaRPr lang="en-US" sz="1600" dirty="0"/>
          </a:p>
          <a:p>
            <a:pPr marL="914400" lvl="1" indent="-457200">
              <a:buFont typeface="Courier New" panose="02070309020205020404" pitchFamily="49" charset="0"/>
              <a:buChar char="o"/>
            </a:pPr>
            <a:endParaRPr lang="en-US" sz="1600" dirty="0"/>
          </a:p>
          <a:p>
            <a:pPr lvl="1"/>
            <a:endParaRPr lang="en-US" sz="2600" i="1" dirty="0"/>
          </a:p>
          <a:p>
            <a:endParaRPr lang="en-US" sz="2400" dirty="0"/>
          </a:p>
          <a:p>
            <a:endParaRPr lang="en-US" dirty="0"/>
          </a:p>
        </p:txBody>
      </p:sp>
      <p:sp>
        <p:nvSpPr>
          <p:cNvPr id="4" name="TextBox 3">
            <a:extLst>
              <a:ext uri="{FF2B5EF4-FFF2-40B4-BE49-F238E27FC236}">
                <a16:creationId xmlns:a16="http://schemas.microsoft.com/office/drawing/2014/main" id="{94F0BD55-B44F-4B2C-8719-D3E79C029B24}"/>
              </a:ext>
            </a:extLst>
          </p:cNvPr>
          <p:cNvSpPr txBox="1"/>
          <p:nvPr/>
        </p:nvSpPr>
        <p:spPr>
          <a:xfrm>
            <a:off x="1502230" y="1884784"/>
            <a:ext cx="9358604" cy="1323439"/>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Comprehensive student support services throughout the county are needed (3YP pp. 13, 19, 21, 28). This includes developing job descriptions and hiring adult education counselors and staff to implement the Student Success and Support Program (SSSP) model of core services at all locations (3YP pp. 41, 62 &amp; AP 16/17 p. 4). </a:t>
            </a:r>
            <a:endParaRPr lang="en-US" sz="1600" dirty="0">
              <a:latin typeface="Calibri" panose="020F0502020204030204" pitchFamily="34" charset="0"/>
              <a:cs typeface="Calibri" panose="020F0502020204030204" pitchFamily="34" charset="0"/>
            </a:endParaRPr>
          </a:p>
        </p:txBody>
      </p:sp>
      <p:sp>
        <p:nvSpPr>
          <p:cNvPr id="6" name="TextBox 5"/>
          <p:cNvSpPr txBox="1"/>
          <p:nvPr/>
        </p:nvSpPr>
        <p:spPr>
          <a:xfrm>
            <a:off x="1879864" y="361186"/>
            <a:ext cx="9368443" cy="584775"/>
          </a:xfrm>
          <a:prstGeom prst="rect">
            <a:avLst/>
          </a:prstGeom>
          <a:noFill/>
        </p:spPr>
        <p:txBody>
          <a:bodyPr wrap="square" rtlCol="0">
            <a:spAutoFit/>
          </a:bodyPr>
          <a:lstStyle/>
          <a:p>
            <a:r>
              <a:rPr lang="en-US" sz="3200" dirty="0"/>
              <a:t>CAEP Objective #3: Seamless Transitions</a:t>
            </a:r>
          </a:p>
        </p:txBody>
      </p:sp>
    </p:spTree>
    <p:extLst>
      <p:ext uri="{BB962C8B-B14F-4D97-AF65-F5344CB8AC3E}">
        <p14:creationId xmlns:p14="http://schemas.microsoft.com/office/powerpoint/2010/main" val="2809581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7568" y="340953"/>
            <a:ext cx="9316005" cy="1029878"/>
          </a:xfrm>
        </p:spPr>
        <p:txBody>
          <a:bodyPr>
            <a:normAutofit/>
          </a:bodyPr>
          <a:lstStyle/>
          <a:p>
            <a:r>
              <a:rPr lang="en-US" sz="3200" dirty="0"/>
              <a:t>2: </a:t>
            </a:r>
            <a:r>
              <a:rPr lang="en-US" sz="3200" dirty="0">
                <a:cs typeface="Arial" panose="020B0604020202020204"/>
              </a:rPr>
              <a:t>Expand Student Support Services</a:t>
            </a:r>
            <a:endParaRPr lang="en-US" sz="3200" dirty="0"/>
          </a:p>
        </p:txBody>
      </p:sp>
      <p:graphicFrame>
        <p:nvGraphicFramePr>
          <p:cNvPr id="3" name="Table 2">
            <a:extLst>
              <a:ext uri="{FF2B5EF4-FFF2-40B4-BE49-F238E27FC236}">
                <a16:creationId xmlns:a16="http://schemas.microsoft.com/office/drawing/2014/main" id="{5DAE5A5A-C1C4-49F0-94E3-31B06778C08F}"/>
              </a:ext>
            </a:extLst>
          </p:cNvPr>
          <p:cNvGraphicFramePr>
            <a:graphicFrameLocks noGrp="1"/>
          </p:cNvGraphicFramePr>
          <p:nvPr>
            <p:extLst>
              <p:ext uri="{D42A27DB-BD31-4B8C-83A1-F6EECF244321}">
                <p14:modId xmlns:p14="http://schemas.microsoft.com/office/powerpoint/2010/main" val="3198819293"/>
              </p:ext>
            </p:extLst>
          </p:nvPr>
        </p:nvGraphicFramePr>
        <p:xfrm>
          <a:off x="2642575" y="1098957"/>
          <a:ext cx="9316006" cy="6244429"/>
        </p:xfrm>
        <a:graphic>
          <a:graphicData uri="http://schemas.openxmlformats.org/drawingml/2006/table">
            <a:tbl>
              <a:tblPr firstRow="1" bandRow="1">
                <a:tableStyleId>{5C22544A-7EE6-4342-B048-85BDC9FD1C3A}</a:tableStyleId>
              </a:tblPr>
              <a:tblGrid>
                <a:gridCol w="1141704">
                  <a:extLst>
                    <a:ext uri="{9D8B030D-6E8A-4147-A177-3AD203B41FA5}">
                      <a16:colId xmlns:a16="http://schemas.microsoft.com/office/drawing/2014/main" val="1783483008"/>
                    </a:ext>
                  </a:extLst>
                </a:gridCol>
                <a:gridCol w="1902922">
                  <a:extLst>
                    <a:ext uri="{9D8B030D-6E8A-4147-A177-3AD203B41FA5}">
                      <a16:colId xmlns:a16="http://schemas.microsoft.com/office/drawing/2014/main" val="4166237057"/>
                    </a:ext>
                  </a:extLst>
                </a:gridCol>
                <a:gridCol w="2616516">
                  <a:extLst>
                    <a:ext uri="{9D8B030D-6E8A-4147-A177-3AD203B41FA5}">
                      <a16:colId xmlns:a16="http://schemas.microsoft.com/office/drawing/2014/main" val="3620139438"/>
                    </a:ext>
                  </a:extLst>
                </a:gridCol>
                <a:gridCol w="1779231">
                  <a:extLst>
                    <a:ext uri="{9D8B030D-6E8A-4147-A177-3AD203B41FA5}">
                      <a16:colId xmlns:a16="http://schemas.microsoft.com/office/drawing/2014/main" val="1797740107"/>
                    </a:ext>
                  </a:extLst>
                </a:gridCol>
                <a:gridCol w="1875633">
                  <a:extLst>
                    <a:ext uri="{9D8B030D-6E8A-4147-A177-3AD203B41FA5}">
                      <a16:colId xmlns:a16="http://schemas.microsoft.com/office/drawing/2014/main" val="62839198"/>
                    </a:ext>
                  </a:extLst>
                </a:gridCol>
              </a:tblGrid>
              <a:tr h="349010">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766553">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14843"/>
                          </a:solidFill>
                          <a:effectLst/>
                          <a:uLnTx/>
                          <a:uFillTx/>
                          <a:latin typeface="Corbel" panose="020B0503020204020204" pitchFamily="34" charset="0"/>
                          <a:ea typeface="+mn-ea"/>
                          <a:cs typeface="+mn-cs"/>
                        </a:rPr>
                        <a:t>1</a:t>
                      </a: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 Personnel Development</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Associate Director</a:t>
                      </a:r>
                      <a:endParaRPr kumimoji="0" lang="en-US" sz="1000" b="1" i="0" u="none" strike="noStrike" kern="1200" cap="none" spc="0" normalizeH="0" baseline="0" noProof="0" dirty="0">
                        <a:ln>
                          <a:noFill/>
                        </a:ln>
                        <a:solidFill>
                          <a:schemeClr val="tx1"/>
                        </a:solidFill>
                        <a:effectLst/>
                        <a:uLnTx/>
                        <a:uFillTx/>
                        <a:latin typeface="Corbel" panose="020B0503020204020204" pitchFamily="34" charset="0"/>
                        <a:ea typeface="+mn-ea"/>
                        <a:cs typeface="+mn-cs"/>
                      </a:endParaRP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Coordinator </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Noncredit Counselor </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Two Enrollment Success Specialist </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Bilingual Assessment Proctor </a:t>
                      </a:r>
                    </a:p>
                    <a:p>
                      <a:pPr marL="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solidFill>
                            <a:schemeClr val="tx1"/>
                          </a:solidFill>
                          <a:effectLst/>
                          <a:uLnTx/>
                          <a:uFillTx/>
                          <a:latin typeface="Corbel" panose="020B0503020204020204" pitchFamily="34" charset="0"/>
                          <a:ea typeface="+mn-ea"/>
                          <a:cs typeface="+mn-cs"/>
                        </a:rPr>
                        <a:t>Student Services Site   Specialist </a:t>
                      </a:r>
                      <a:endParaRPr kumimoji="0" lang="en-US" sz="1000" b="1" i="0" u="none" strike="noStrike" kern="1200" cap="none" spc="0" normalizeH="0" baseline="0" noProof="0" dirty="0">
                        <a:ln>
                          <a:noFill/>
                        </a:ln>
                        <a:solidFill>
                          <a:schemeClr val="tx1"/>
                        </a:solidFill>
                        <a:effectLst/>
                        <a:uLnTx/>
                        <a:uFillTx/>
                        <a:latin typeface="Corbel" panose="020B0503020204020204" pitchFamily="34" charset="0"/>
                        <a:ea typeface="+mn-ea"/>
                        <a:cs typeface="+mn-cs"/>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Implemented SSSP Model:</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Orientation, Assessment, Counseling, Advisement, and Educational Planning</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-Staffing:</a:t>
                      </a:r>
                      <a:endParaRPr lang="en-US" sz="1000" b="0" dirty="0">
                        <a:effectLst/>
                        <a:latin typeface="+mn-lt"/>
                      </a:endParaRPr>
                    </a:p>
                    <a:p>
                      <a:pPr rtl="0" fontAlgn="base"/>
                      <a:r>
                        <a:rPr lang="en-US" sz="1000" b="0" i="0" u="none" strike="noStrike" kern="1200" dirty="0">
                          <a:solidFill>
                            <a:schemeClr val="dk1"/>
                          </a:solidFill>
                          <a:effectLst/>
                          <a:latin typeface="+mn-lt"/>
                          <a:ea typeface="+mn-ea"/>
                          <a:cs typeface="+mn-cs"/>
                        </a:rPr>
                        <a:t>Amended registrar’s duties to facilitate orientation and support</a:t>
                      </a:r>
                    </a:p>
                    <a:p>
                      <a:pPr rtl="0" fontAlgn="base"/>
                      <a:r>
                        <a:rPr lang="en-US" sz="1000" b="0" i="0" u="none" strike="noStrike" kern="1200" dirty="0">
                          <a:solidFill>
                            <a:schemeClr val="dk1"/>
                          </a:solidFill>
                          <a:effectLst/>
                          <a:latin typeface="+mn-lt"/>
                          <a:ea typeface="+mn-ea"/>
                          <a:cs typeface="+mn-cs"/>
                        </a:rPr>
                        <a:t>Utilize SLO Coastal addition of assistant coordinator for PD, educational planning  and implementation.</a:t>
                      </a:r>
                    </a:p>
                    <a:p>
                      <a:pPr rtl="0" fontAlgn="base"/>
                      <a:r>
                        <a:rPr lang="en-US" sz="1000" b="0" i="0" u="none" strike="noStrike" kern="1200" dirty="0">
                          <a:solidFill>
                            <a:schemeClr val="dk1"/>
                          </a:solidFill>
                          <a:effectLst/>
                          <a:latin typeface="+mn-lt"/>
                          <a:ea typeface="+mn-ea"/>
                          <a:cs typeface="+mn-cs"/>
                        </a:rPr>
                        <a:t>Identified one staff member to take care of all assessment responsibilities. (CASAS testing).</a:t>
                      </a:r>
                    </a:p>
                    <a:p>
                      <a:pPr rtl="0" fontAlgn="base"/>
                      <a:r>
                        <a:rPr lang="en-US" sz="1000" b="0" i="0" u="none" strike="noStrike" kern="1200" dirty="0">
                          <a:solidFill>
                            <a:schemeClr val="dk1"/>
                          </a:solidFill>
                          <a:effectLst/>
                          <a:latin typeface="+mn-lt"/>
                          <a:ea typeface="+mn-ea"/>
                          <a:cs typeface="+mn-cs"/>
                        </a:rPr>
                        <a:t>Trained all instructors on implementation of exit strategy to include referral to post-secondary/workforce upon completion of HSD/HSE</a:t>
                      </a:r>
                    </a:p>
                    <a:p>
                      <a:pPr rtl="0" fontAlgn="base"/>
                      <a:r>
                        <a:rPr lang="en-US" sz="1000" b="0" i="0" u="none" strike="noStrike" kern="1200" dirty="0">
                          <a:solidFill>
                            <a:schemeClr val="dk1"/>
                          </a:solidFill>
                          <a:effectLst/>
                          <a:latin typeface="+mn-lt"/>
                          <a:ea typeface="+mn-ea"/>
                          <a:cs typeface="+mn-cs"/>
                        </a:rPr>
                        <a:t>Educate all staff regarding support services available to students.</a:t>
                      </a:r>
                    </a:p>
                  </a:txBody>
                  <a:tcPr marL="88731" marR="88731" marT="44365" marB="44365"/>
                </a:tc>
                <a:tc>
                  <a:txBody>
                    <a:bodyPr/>
                    <a:lstStyle/>
                    <a:p>
                      <a:pPr rtl="0"/>
                      <a:r>
                        <a:rPr lang="en-US" sz="900" b="0" i="0" u="none" strike="noStrike" kern="1200" dirty="0">
                          <a:solidFill>
                            <a:schemeClr val="dk1"/>
                          </a:solidFill>
                          <a:effectLst/>
                          <a:latin typeface="+mn-lt"/>
                          <a:ea typeface="+mn-ea"/>
                          <a:cs typeface="+mn-cs"/>
                        </a:rPr>
                        <a:t>SSSP Model:</a:t>
                      </a:r>
                      <a:endParaRPr lang="en-US" sz="900" b="0" dirty="0">
                        <a:effectLst/>
                      </a:endParaRPr>
                    </a:p>
                    <a:p>
                      <a:pPr rtl="0"/>
                      <a:r>
                        <a:rPr lang="en-US" sz="900" b="0" i="0" u="none" strike="noStrike" kern="1200" dirty="0">
                          <a:solidFill>
                            <a:schemeClr val="dk1"/>
                          </a:solidFill>
                          <a:effectLst/>
                          <a:latin typeface="+mn-lt"/>
                          <a:ea typeface="+mn-ea"/>
                          <a:cs typeface="+mn-cs"/>
                        </a:rPr>
                        <a:t>Orientation; Assessment; </a:t>
                      </a:r>
                      <a:endParaRPr lang="en-US" sz="900" b="0" dirty="0">
                        <a:effectLst/>
                      </a:endParaRPr>
                    </a:p>
                    <a:p>
                      <a:pPr rtl="0"/>
                      <a:r>
                        <a:rPr lang="en-US" sz="900" b="0" i="0" u="none" strike="noStrike" kern="1200" dirty="0">
                          <a:solidFill>
                            <a:schemeClr val="dk1"/>
                          </a:solidFill>
                          <a:effectLst/>
                          <a:latin typeface="+mn-lt"/>
                          <a:ea typeface="+mn-ea"/>
                          <a:cs typeface="+mn-cs"/>
                        </a:rPr>
                        <a:t>Counseling, Advisement, and Education Planning;</a:t>
                      </a:r>
                      <a:endParaRPr lang="en-US" sz="900" b="0" dirty="0">
                        <a:effectLst/>
                      </a:endParaRPr>
                    </a:p>
                    <a:p>
                      <a:pPr rtl="0"/>
                      <a:r>
                        <a:rPr lang="en-US" sz="900" b="0" i="0" u="none" strike="noStrike" kern="1200" dirty="0">
                          <a:solidFill>
                            <a:schemeClr val="dk1"/>
                          </a:solidFill>
                          <a:effectLst/>
                          <a:latin typeface="+mn-lt"/>
                          <a:ea typeface="+mn-ea"/>
                          <a:cs typeface="+mn-cs"/>
                        </a:rPr>
                        <a:t>Student Follow up</a:t>
                      </a:r>
                      <a:endParaRPr lang="en-US" sz="900" b="0" dirty="0">
                        <a:effectLst/>
                      </a:endParaRPr>
                    </a:p>
                    <a:p>
                      <a:pPr rtl="0"/>
                      <a:r>
                        <a:rPr lang="en-US" sz="900" b="0" i="0" u="none" strike="noStrike" kern="1200" dirty="0">
                          <a:solidFill>
                            <a:schemeClr val="dk1"/>
                          </a:solidFill>
                          <a:effectLst/>
                          <a:latin typeface="+mn-lt"/>
                          <a:ea typeface="+mn-ea"/>
                          <a:cs typeface="+mn-cs"/>
                        </a:rPr>
                        <a:t>1. Amended registrar’s duties to facilitate orientation and support</a:t>
                      </a:r>
                      <a:endParaRPr lang="en-US" sz="900" b="0" dirty="0">
                        <a:effectLst/>
                      </a:endParaRPr>
                    </a:p>
                    <a:p>
                      <a:pPr rtl="0"/>
                      <a:r>
                        <a:rPr lang="en-US" sz="900" b="0" i="0" u="none" strike="noStrike" kern="1200" dirty="0">
                          <a:solidFill>
                            <a:schemeClr val="dk1"/>
                          </a:solidFill>
                          <a:effectLst/>
                          <a:latin typeface="+mn-lt"/>
                          <a:ea typeface="+mn-ea"/>
                          <a:cs typeface="+mn-cs"/>
                        </a:rPr>
                        <a:t>2. Hired assistant coordinator.</a:t>
                      </a:r>
                      <a:endParaRPr lang="en-US" sz="900" b="0" dirty="0">
                        <a:effectLst/>
                      </a:endParaRPr>
                    </a:p>
                    <a:p>
                      <a:pPr rtl="0"/>
                      <a:r>
                        <a:rPr lang="en-US" sz="900" b="0" i="0" u="none" strike="noStrike" kern="1200" dirty="0">
                          <a:solidFill>
                            <a:schemeClr val="dk1"/>
                          </a:solidFill>
                          <a:effectLst/>
                          <a:latin typeface="+mn-lt"/>
                          <a:ea typeface="+mn-ea"/>
                          <a:cs typeface="+mn-cs"/>
                        </a:rPr>
                        <a:t>Duties  include orientation, assessment, education planning and student-follow up</a:t>
                      </a:r>
                      <a:endParaRPr lang="en-US" sz="900" b="0" dirty="0">
                        <a:effectLst/>
                      </a:endParaRPr>
                    </a:p>
                    <a:p>
                      <a:pPr rtl="0"/>
                      <a:r>
                        <a:rPr lang="en-US" sz="900" b="0" i="0" u="none" strike="noStrike" kern="1200" dirty="0">
                          <a:solidFill>
                            <a:schemeClr val="dk1"/>
                          </a:solidFill>
                          <a:effectLst/>
                          <a:latin typeface="+mn-lt"/>
                          <a:ea typeface="+mn-ea"/>
                          <a:cs typeface="+mn-cs"/>
                        </a:rPr>
                        <a:t>3. Hired part-time student advocate for counseling </a:t>
                      </a:r>
                      <a:endParaRPr lang="en-US" sz="900" b="0" dirty="0">
                        <a:effectLst/>
                      </a:endParaRPr>
                    </a:p>
                    <a:p>
                      <a:pPr rtl="0"/>
                      <a:r>
                        <a:rPr lang="en-US" sz="900" b="0" i="0" u="none" strike="noStrike" kern="1200" dirty="0">
                          <a:solidFill>
                            <a:schemeClr val="dk1"/>
                          </a:solidFill>
                          <a:effectLst/>
                          <a:latin typeface="+mn-lt"/>
                          <a:ea typeface="+mn-ea"/>
                          <a:cs typeface="+mn-cs"/>
                        </a:rPr>
                        <a:t>4. Implemented exit strategy to include referral upon completion of HSD/HSE</a:t>
                      </a:r>
                      <a:endParaRPr lang="en-US" sz="900" b="0" dirty="0">
                        <a:effectLst/>
                      </a:endParaRPr>
                    </a:p>
                    <a:p>
                      <a:pPr rtl="0"/>
                      <a:r>
                        <a:rPr lang="en-US" sz="900" b="0" i="0" u="none" strike="noStrike" kern="1200" dirty="0">
                          <a:solidFill>
                            <a:schemeClr val="dk1"/>
                          </a:solidFill>
                          <a:effectLst/>
                          <a:latin typeface="+mn-lt"/>
                          <a:ea typeface="+mn-ea"/>
                          <a:cs typeface="+mn-cs"/>
                        </a:rPr>
                        <a:t>5. Educated all staff of support services available for students</a:t>
                      </a: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fontAlgn="t">
                        <a:spcBef>
                          <a:spcPts val="0"/>
                        </a:spcBef>
                        <a:spcAft>
                          <a:spcPts val="0"/>
                        </a:spcAft>
                      </a:pPr>
                      <a:r>
                        <a:rPr lang="en-US" sz="1000" b="1" i="0" u="none" strike="noStrike" dirty="0">
                          <a:solidFill>
                            <a:srgbClr val="FFFFFF"/>
                          </a:solidFill>
                          <a:effectLst/>
                          <a:latin typeface="Corbel" panose="020B0503020204020204" pitchFamily="34" charset="0"/>
                        </a:rPr>
                        <a:t>)</a:t>
                      </a:r>
                      <a:r>
                        <a:rPr lang="en-US" sz="1000" b="0" i="0" u="none" strike="noStrike" dirty="0">
                          <a:solidFill>
                            <a:srgbClr val="000000"/>
                          </a:solidFill>
                          <a:effectLst/>
                          <a:latin typeface="Calibri" panose="020F0502020204030204" pitchFamily="34" charset="0"/>
                        </a:rPr>
                        <a:t>Hired an additional part-time teacher for our HSD program.</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Offer a specialized math class once a week</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alibri" panose="020F0502020204030204" pitchFamily="34" charset="0"/>
                        </a:rPr>
                        <a:t>3)  SSSP Model - orientation, Assessment, Counseling, Advisement, Educational </a:t>
                      </a:r>
                      <a:r>
                        <a:rPr lang="en-US" sz="1000" b="0" i="0" u="none" strike="noStrike" dirty="0" err="1">
                          <a:solidFill>
                            <a:srgbClr val="000000"/>
                          </a:solidFill>
                          <a:effectLst/>
                          <a:latin typeface="Calibri" panose="020F0502020204030204" pitchFamily="34" charset="0"/>
                        </a:rPr>
                        <a:t>PLanning</a:t>
                      </a:r>
                      <a:endParaRPr lang="en-US" sz="1000" b="0" dirty="0">
                        <a:effectLst/>
                      </a:endParaRPr>
                    </a:p>
                    <a:p>
                      <a:pPr fontAlgn="t"/>
                      <a:br>
                        <a:rPr lang="en-US" sz="1000" b="0" dirty="0">
                          <a:effectLst/>
                        </a:rPr>
                      </a:br>
                      <a:endParaRPr lang="en-US" sz="1000" b="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1665107">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b="0" u="sng" dirty="0">
                          <a:solidFill>
                            <a:schemeClr val="tx1"/>
                          </a:solidFill>
                        </a:rPr>
                        <a:t>Matriculation Services</a:t>
                      </a:r>
                    </a:p>
                    <a:p>
                      <a:r>
                        <a:rPr lang="en-US" sz="1000" b="0" dirty="0">
                          <a:solidFill>
                            <a:schemeClr val="tx1"/>
                          </a:solidFill>
                        </a:rPr>
                        <a:t>2017/2018</a:t>
                      </a:r>
                    </a:p>
                    <a:p>
                      <a:pPr marL="171450" indent="-171450">
                        <a:buFont typeface="Arial" panose="020B0604020202020204" pitchFamily="34" charset="0"/>
                        <a:buChar char="•"/>
                      </a:pPr>
                      <a:r>
                        <a:rPr lang="en-US" sz="1000" b="0" dirty="0">
                          <a:solidFill>
                            <a:schemeClr val="tx1"/>
                          </a:solidFill>
                        </a:rPr>
                        <a:t>508 Orientations</a:t>
                      </a:r>
                    </a:p>
                    <a:p>
                      <a:pPr marL="171450" indent="-171450">
                        <a:buFont typeface="Arial" panose="020B0604020202020204" pitchFamily="34" charset="0"/>
                        <a:buChar char="•"/>
                      </a:pPr>
                      <a:r>
                        <a:rPr lang="en-US" sz="1000" b="0" dirty="0">
                          <a:solidFill>
                            <a:schemeClr val="tx1"/>
                          </a:solidFill>
                        </a:rPr>
                        <a:t>514 Assessments</a:t>
                      </a:r>
                    </a:p>
                    <a:p>
                      <a:pPr marL="171450" indent="-171450">
                        <a:buFont typeface="Arial" panose="020B0604020202020204" pitchFamily="34" charset="0"/>
                        <a:buChar char="•"/>
                      </a:pPr>
                      <a:r>
                        <a:rPr lang="en-US" sz="1000" b="0" dirty="0">
                          <a:solidFill>
                            <a:schemeClr val="tx1"/>
                          </a:solidFill>
                        </a:rPr>
                        <a:t>629 Counseling visits</a:t>
                      </a:r>
                    </a:p>
                    <a:p>
                      <a:pPr marL="171450" indent="-171450">
                        <a:buFont typeface="Arial" panose="020B0604020202020204" pitchFamily="34" charset="0"/>
                        <a:buChar char="•"/>
                      </a:pPr>
                      <a:r>
                        <a:rPr lang="en-US" sz="1000" b="0" dirty="0">
                          <a:solidFill>
                            <a:schemeClr val="tx1"/>
                          </a:solidFill>
                        </a:rPr>
                        <a:t>562 Noncredit Student Educational Plan</a:t>
                      </a:r>
                    </a:p>
                    <a:p>
                      <a:pPr marL="171450" indent="-171450">
                        <a:buFont typeface="Arial" panose="020B0604020202020204" pitchFamily="34" charset="0"/>
                        <a:buChar char="•"/>
                      </a:pPr>
                      <a:r>
                        <a:rPr lang="en-US" sz="1000" b="0" dirty="0">
                          <a:solidFill>
                            <a:schemeClr val="tx1"/>
                          </a:solidFill>
                        </a:rPr>
                        <a:t>139 Transitional Follow Up</a:t>
                      </a:r>
                    </a:p>
                    <a:p>
                      <a:endParaRPr lang="en-US" dirty="0"/>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-Students identify either career or post-secondary pathway.</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-Individualized  orientation and exit interviews of each student.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-Student educational  goal-setting</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-Improved communication and follow-up with each student.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-Students have better idea of what is required to complete, and what it will take to reach their goals.</a:t>
                      </a:r>
                      <a:endParaRPr lang="en-US" sz="1000" b="0" dirty="0">
                        <a:effectLst/>
                        <a:latin typeface="+mn-lt"/>
                      </a:endParaRPr>
                    </a:p>
                  </a:txBody>
                  <a:tcPr marL="88731" marR="88731" marT="44365" marB="44365"/>
                </a:tc>
                <a:tc>
                  <a:txBody>
                    <a:bodyPr/>
                    <a:lstStyle/>
                    <a:p>
                      <a:pPr rtl="0"/>
                      <a:r>
                        <a:rPr lang="en-US" sz="900" b="0" i="0" u="none" strike="noStrike" kern="1200" dirty="0">
                          <a:solidFill>
                            <a:schemeClr val="dk1"/>
                          </a:solidFill>
                          <a:effectLst/>
                          <a:latin typeface="+mn-lt"/>
                          <a:ea typeface="+mn-ea"/>
                          <a:cs typeface="+mn-cs"/>
                        </a:rPr>
                        <a:t>-Students identify career or education pathway.</a:t>
                      </a:r>
                      <a:endParaRPr lang="en-US" sz="900" b="0" dirty="0">
                        <a:effectLst/>
                      </a:endParaRPr>
                    </a:p>
                    <a:p>
                      <a:pPr rtl="0"/>
                      <a:r>
                        <a:rPr lang="en-US" sz="900" b="0" i="0" u="none" strike="noStrike" kern="1200" dirty="0">
                          <a:solidFill>
                            <a:schemeClr val="dk1"/>
                          </a:solidFill>
                          <a:effectLst/>
                          <a:latin typeface="+mn-lt"/>
                          <a:ea typeface="+mn-ea"/>
                          <a:cs typeface="+mn-cs"/>
                        </a:rPr>
                        <a:t>-educational goal setting</a:t>
                      </a:r>
                      <a:endParaRPr lang="en-US" sz="900" b="0" dirty="0">
                        <a:effectLst/>
                      </a:endParaRPr>
                    </a:p>
                    <a:p>
                      <a:pPr rtl="0"/>
                      <a:r>
                        <a:rPr lang="en-US" sz="900" b="0" i="0" u="none" strike="noStrike" kern="1200" dirty="0">
                          <a:solidFill>
                            <a:schemeClr val="dk1"/>
                          </a:solidFill>
                          <a:effectLst/>
                          <a:latin typeface="+mn-lt"/>
                          <a:ea typeface="+mn-ea"/>
                          <a:cs typeface="+mn-cs"/>
                        </a:rPr>
                        <a:t>-Increased connection at all points of entry</a:t>
                      </a:r>
                      <a:endParaRPr lang="en-US" sz="900" b="0" dirty="0">
                        <a:effectLst/>
                      </a:endParaRPr>
                    </a:p>
                    <a:p>
                      <a:pPr rtl="0"/>
                      <a:r>
                        <a:rPr lang="en-US" sz="900" b="0" i="0" u="none" strike="noStrike" kern="1200" dirty="0">
                          <a:solidFill>
                            <a:schemeClr val="dk1"/>
                          </a:solidFill>
                          <a:effectLst/>
                          <a:latin typeface="+mn-lt"/>
                          <a:ea typeface="+mn-ea"/>
                          <a:cs typeface="+mn-cs"/>
                        </a:rPr>
                        <a:t>-Improved communication and follow-up with students</a:t>
                      </a:r>
                      <a:endParaRPr lang="en-US" sz="900" b="0" dirty="0">
                        <a:effectLst/>
                      </a:endParaRPr>
                    </a:p>
                    <a:p>
                      <a:pPr rtl="0"/>
                      <a:r>
                        <a:rPr lang="en-US" sz="900" b="0" i="0" u="none" strike="noStrike" kern="1200" dirty="0">
                          <a:solidFill>
                            <a:schemeClr val="dk1"/>
                          </a:solidFill>
                          <a:effectLst/>
                          <a:latin typeface="+mn-lt"/>
                          <a:ea typeface="+mn-ea"/>
                          <a:cs typeface="+mn-cs"/>
                        </a:rPr>
                        <a:t>- SSSP Model implementations reduced the number of students with 0-11 hours</a:t>
                      </a:r>
                      <a:br>
                        <a:rPr lang="en-US" sz="1000" dirty="0"/>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fontAlgn="t">
                        <a:spcBef>
                          <a:spcPts val="0"/>
                        </a:spcBef>
                        <a:spcAft>
                          <a:spcPts val="0"/>
                        </a:spcAft>
                      </a:pPr>
                      <a:r>
                        <a:rPr lang="en-US" sz="1000" b="0" i="0" u="none" strike="noStrike" dirty="0">
                          <a:solidFill>
                            <a:srgbClr val="000000"/>
                          </a:solidFill>
                          <a:effectLst/>
                          <a:latin typeface="Corbel" panose="020B0503020204020204" pitchFamily="34" charset="0"/>
                        </a:rPr>
                        <a:t>1)</a:t>
                      </a:r>
                      <a:r>
                        <a:rPr lang="en-US" sz="1000" b="0" i="0" u="none" strike="noStrike" dirty="0">
                          <a:solidFill>
                            <a:srgbClr val="000000"/>
                          </a:solidFill>
                          <a:effectLst/>
                          <a:latin typeface="Calibri" panose="020F0502020204030204" pitchFamily="34" charset="0"/>
                        </a:rPr>
                        <a:t>Students have more classroom instruction time</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Increases math success.</a:t>
                      </a:r>
                      <a:endParaRPr lang="en-US" sz="1000" dirty="0">
                        <a:effectLst/>
                      </a:endParaRPr>
                    </a:p>
                    <a:p>
                      <a:pPr rtl="0" fontAlgn="t">
                        <a:spcBef>
                          <a:spcPts val="0"/>
                        </a:spcBef>
                        <a:spcAft>
                          <a:spcPts val="0"/>
                        </a:spcAft>
                      </a:pPr>
                      <a:r>
                        <a:rPr lang="en-US" sz="1000" b="0" i="0" u="none" strike="noStrike" dirty="0">
                          <a:solidFill>
                            <a:srgbClr val="000000"/>
                          </a:solidFill>
                          <a:effectLst/>
                          <a:latin typeface="Calibri" panose="020F0502020204030204" pitchFamily="34" charset="0"/>
                        </a:rPr>
                        <a:t>3) students have a greater sense of urgency and direction for career paths.</a:t>
                      </a:r>
                      <a:endParaRPr lang="en-US" sz="1000" dirty="0">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881900">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171450" indent="-171450">
                        <a:buFontTx/>
                        <a:buChar char="-"/>
                      </a:pPr>
                      <a:r>
                        <a:rPr lang="en-US" sz="1000" b="0" dirty="0"/>
                        <a:t>Additional .50 counselor to meet the need of increase enrollments and program growth</a:t>
                      </a:r>
                    </a:p>
                    <a:p>
                      <a:pPr marL="171450" indent="-171450">
                        <a:buFontTx/>
                        <a:buChar char="-"/>
                      </a:pPr>
                      <a:r>
                        <a:rPr lang="en-US" sz="1000" b="0" dirty="0"/>
                        <a:t>Develop student services workgroup to articulate services and programs for seamless transitions</a:t>
                      </a:r>
                    </a:p>
                  </a:txBody>
                  <a:tcPr marL="88731" marR="88731" marT="44365" marB="44365"/>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-Continue to improve referral system and follow-up practice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-Invite agencies in more often to share what is happening outside our classrooms.</a:t>
                      </a:r>
                    </a:p>
                    <a:p>
                      <a:pPr>
                        <a:lnSpc>
                          <a:spcPct val="107000"/>
                        </a:lnSpc>
                      </a:pPr>
                      <a:endParaRPr lang="en-US" sz="1000" dirty="0">
                        <a:effectLst/>
                        <a:latin typeface="+mn-lt"/>
                        <a:cs typeface="Calibri" panose="020F0502020204030204" pitchFamily="34" charset="0"/>
                      </a:endParaRPr>
                    </a:p>
                  </a:txBody>
                  <a:tcPr marL="88731" marR="88731" marT="44365" marB="44365"/>
                </a:tc>
                <a:tc>
                  <a:txBody>
                    <a:bodyPr/>
                    <a:lstStyle/>
                    <a:p>
                      <a:pPr>
                        <a:lnSpc>
                          <a:spcPct val="107000"/>
                        </a:lnSpc>
                      </a:pPr>
                      <a:r>
                        <a:rPr lang="en-US" sz="900" b="0" i="0" u="none" strike="noStrike" kern="1200" dirty="0">
                          <a:solidFill>
                            <a:schemeClr val="dk1"/>
                          </a:solidFill>
                          <a:effectLst/>
                          <a:latin typeface="+mn-lt"/>
                          <a:ea typeface="+mn-ea"/>
                          <a:cs typeface="+mn-cs"/>
                        </a:rPr>
                        <a:t>-Improve referral and follow-up process </a:t>
                      </a:r>
                      <a:endParaRPr lang="en-US" sz="900" dirty="0">
                        <a:effectLst/>
                        <a:latin typeface="Calibri" panose="020F0502020204030204" pitchFamily="34" charset="0"/>
                        <a:cs typeface="Calibri" panose="020F0502020204030204" pitchFamily="34" charset="0"/>
                      </a:endParaRPr>
                    </a:p>
                  </a:txBody>
                  <a:tcPr marL="88731" marR="88731" marT="44365" marB="44365"/>
                </a:tc>
                <a:tc>
                  <a:txBody>
                    <a:bodyPr/>
                    <a:lstStyle/>
                    <a:p>
                      <a:pPr rtl="0" fontAlgn="t">
                        <a:spcBef>
                          <a:spcPts val="0"/>
                        </a:spcBef>
                        <a:spcAft>
                          <a:spcPts val="0"/>
                        </a:spcAft>
                      </a:pPr>
                      <a:r>
                        <a:rPr lang="en-US" sz="1000" b="0" i="0" u="none" strike="noStrike" dirty="0">
                          <a:solidFill>
                            <a:srgbClr val="000000"/>
                          </a:solidFill>
                          <a:effectLst/>
                          <a:latin typeface="Corbel" panose="020B0503020204020204" pitchFamily="34" charset="0"/>
                        </a:rPr>
                        <a:t>1)</a:t>
                      </a:r>
                      <a:r>
                        <a:rPr lang="en-US" sz="1000" b="0" i="0" u="none" strike="noStrike" dirty="0">
                          <a:solidFill>
                            <a:srgbClr val="000000"/>
                          </a:solidFill>
                          <a:effectLst/>
                          <a:latin typeface="Calibri" panose="020F0502020204030204" pitchFamily="34" charset="0"/>
                        </a:rPr>
                        <a:t>Increase Cuesta counselors presence to 2 times per semester to encourage more students to take advantage of their CTE/degree programs.</a:t>
                      </a:r>
                      <a:endParaRPr lang="en-US" sz="100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Increase Eckerd to once per semester to help us share/place students in both programs.</a:t>
                      </a:r>
                      <a:endParaRPr lang="en-US" sz="1000" dirty="0">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228723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294367" y="1128476"/>
            <a:ext cx="8113482" cy="1105698"/>
          </a:xfrm>
        </p:spPr>
        <p:txBody>
          <a:bodyPr>
            <a:noAutofit/>
          </a:bodyPr>
          <a:lstStyle/>
          <a:p>
            <a:r>
              <a:rPr lang="en-US" sz="3600" b="1" dirty="0">
                <a:cs typeface="Arial" panose="020B0604020202020204"/>
              </a:rPr>
              <a:t>Goal 3: expand Outreach</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235273" y="2145046"/>
            <a:ext cx="8231670" cy="1484562"/>
          </a:xfrm>
        </p:spPr>
        <p:txBody>
          <a:bodyPr>
            <a:normAutofit/>
          </a:bodyPr>
          <a:lstStyle/>
          <a:p>
            <a:r>
              <a:rPr lang="en-US" sz="2000" dirty="0">
                <a:latin typeface="Calibri" panose="020F0502020204030204" pitchFamily="34" charset="0"/>
                <a:cs typeface="Calibri" panose="020F0502020204030204" pitchFamily="34" charset="0"/>
              </a:rPr>
              <a:t>The consortium requires enhanced outreach to communicate the range of offerings and opportunities for adult education across program areas and regions (3YP p. 35).</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1725057" y="3429000"/>
            <a:ext cx="8741887" cy="2432807"/>
          </a:xfrm>
          <a:prstGeom prst="rect">
            <a:avLst/>
          </a:prstGeom>
        </p:spPr>
        <p:txBody>
          <a:bodyPr vert="horz" lIns="91440" tIns="45720" rIns="91440" bIns="45720" rtlCol="0" anchor="ctr">
            <a:normAutofit fontScale="62500" lnSpcReduction="20000"/>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r>
              <a:rPr lang="en-US" sz="2600" dirty="0">
                <a:latin typeface="Calibri" panose="020F0502020204030204" pitchFamily="34" charset="0"/>
                <a:cs typeface="Calibri" panose="020F0502020204030204" pitchFamily="34" charset="0"/>
              </a:rPr>
              <a:t> </a:t>
            </a:r>
          </a:p>
          <a:p>
            <a:pPr marL="800100" lvl="1" indent="-342900" algn="l">
              <a:buFont typeface="Courier New" panose="02070309020205020404" pitchFamily="49" charset="0"/>
              <a:buChar char="o"/>
            </a:pPr>
            <a:r>
              <a:rPr lang="en-US" sz="2900" dirty="0">
                <a:latin typeface="Calibri" panose="020F0502020204030204" pitchFamily="34" charset="0"/>
                <a:cs typeface="Calibri" panose="020F0502020204030204" pitchFamily="34" charset="0"/>
              </a:rPr>
              <a:t>Create and implement an outreach plan, that includes one full time staff for all program areas (3YP p. 39). </a:t>
            </a:r>
          </a:p>
          <a:p>
            <a:pPr marL="800100" lvl="1" indent="-342900" algn="l">
              <a:buFont typeface="Courier New" panose="02070309020205020404" pitchFamily="49" charset="0"/>
              <a:buChar char="o"/>
            </a:pPr>
            <a:r>
              <a:rPr lang="en-US" sz="2900" dirty="0">
                <a:latin typeface="Calibri" panose="020F0502020204030204" pitchFamily="34" charset="0"/>
                <a:cs typeface="Calibri" panose="020F0502020204030204" pitchFamily="34" charset="0"/>
              </a:rPr>
              <a:t>San Luis Coastal, Lucia Mar, and Templeton USD will increase district parent enrollments in ESL and/or HSD through more effective outreach (AP 17/18 p. 2).</a:t>
            </a:r>
          </a:p>
          <a:p>
            <a:pPr marL="800100" lvl="1" indent="-342900" algn="l">
              <a:buFont typeface="Courier New" panose="02070309020205020404" pitchFamily="49" charset="0"/>
              <a:buChar char="o"/>
            </a:pPr>
            <a:r>
              <a:rPr lang="en-US" sz="2900" dirty="0">
                <a:latin typeface="Calibri" panose="020F0502020204030204" pitchFamily="34" charset="0"/>
                <a:cs typeface="Calibri" panose="020F0502020204030204" pitchFamily="34" charset="0"/>
              </a:rPr>
              <a:t>Increase awareness of adult education programs and services throughout the county (AP 18/19 p. 2).</a:t>
            </a:r>
          </a:p>
          <a:p>
            <a:pPr marL="800100" lvl="1" indent="-342900" algn="l">
              <a:buFont typeface="Courier New" panose="02070309020205020404" pitchFamily="49" charset="0"/>
              <a:buChar char="o"/>
            </a:pPr>
            <a:endParaRPr lang="en-US" sz="2900" dirty="0">
              <a:latin typeface="Calibri" panose="020F0502020204030204" pitchFamily="34" charset="0"/>
              <a:cs typeface="Calibri" panose="020F0502020204030204" pitchFamily="34" charset="0"/>
            </a:endParaRP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2294367" y="232214"/>
            <a:ext cx="8485854" cy="1077218"/>
          </a:xfrm>
          <a:prstGeom prst="rect">
            <a:avLst/>
          </a:prstGeom>
          <a:noFill/>
        </p:spPr>
        <p:txBody>
          <a:bodyPr wrap="square" rtlCol="0">
            <a:spAutoFit/>
          </a:bodyPr>
          <a:lstStyle/>
          <a:p>
            <a:r>
              <a:rPr lang="en-US" sz="3200" dirty="0"/>
              <a:t>CAEP Objective #3 &amp; #4: Seamless Transitions &amp;</a:t>
            </a:r>
          </a:p>
          <a:p>
            <a:r>
              <a:rPr lang="en-US" sz="3200" dirty="0"/>
              <a:t>Gaps in Services</a:t>
            </a:r>
          </a:p>
        </p:txBody>
      </p:sp>
    </p:spTree>
    <p:extLst>
      <p:ext uri="{BB962C8B-B14F-4D97-AF65-F5344CB8AC3E}">
        <p14:creationId xmlns:p14="http://schemas.microsoft.com/office/powerpoint/2010/main" val="260535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4514" y="0"/>
            <a:ext cx="7022969" cy="1143000"/>
          </a:xfrm>
        </p:spPr>
        <p:txBody>
          <a:bodyPr>
            <a:normAutofit/>
          </a:bodyPr>
          <a:lstStyle/>
          <a:p>
            <a:r>
              <a:rPr lang="en-US" sz="3200" dirty="0"/>
              <a:t>3: Expand </a:t>
            </a:r>
            <a:r>
              <a:rPr lang="en-US" sz="3200" dirty="0">
                <a:cs typeface="Arial" panose="020B0604020202020204"/>
              </a:rPr>
              <a:t>Outreach</a:t>
            </a:r>
            <a:endParaRPr lang="en-US" sz="3200" dirty="0"/>
          </a:p>
        </p:txBody>
      </p:sp>
      <p:graphicFrame>
        <p:nvGraphicFramePr>
          <p:cNvPr id="3" name="Table 2">
            <a:extLst>
              <a:ext uri="{FF2B5EF4-FFF2-40B4-BE49-F238E27FC236}">
                <a16:creationId xmlns:a16="http://schemas.microsoft.com/office/drawing/2014/main" id="{5CBF89BA-15D6-4B17-A0FA-BD6C3EAF7D31}"/>
              </a:ext>
            </a:extLst>
          </p:cNvPr>
          <p:cNvGraphicFramePr>
            <a:graphicFrameLocks noGrp="1"/>
          </p:cNvGraphicFramePr>
          <p:nvPr>
            <p:extLst>
              <p:ext uri="{D42A27DB-BD31-4B8C-83A1-F6EECF244321}">
                <p14:modId xmlns:p14="http://schemas.microsoft.com/office/powerpoint/2010/main" val="997798753"/>
              </p:ext>
            </p:extLst>
          </p:nvPr>
        </p:nvGraphicFramePr>
        <p:xfrm>
          <a:off x="2082362" y="950167"/>
          <a:ext cx="9804838" cy="6040520"/>
        </p:xfrm>
        <a:graphic>
          <a:graphicData uri="http://schemas.openxmlformats.org/drawingml/2006/table">
            <a:tbl>
              <a:tblPr firstRow="1" bandRow="1">
                <a:tableStyleId>{5C22544A-7EE6-4342-B048-85BDC9FD1C3A}</a:tableStyleId>
              </a:tblPr>
              <a:tblGrid>
                <a:gridCol w="1013176">
                  <a:extLst>
                    <a:ext uri="{9D8B030D-6E8A-4147-A177-3AD203B41FA5}">
                      <a16:colId xmlns:a16="http://schemas.microsoft.com/office/drawing/2014/main" val="1783483008"/>
                    </a:ext>
                  </a:extLst>
                </a:gridCol>
                <a:gridCol w="2440986">
                  <a:extLst>
                    <a:ext uri="{9D8B030D-6E8A-4147-A177-3AD203B41FA5}">
                      <a16:colId xmlns:a16="http://schemas.microsoft.com/office/drawing/2014/main" val="4166237057"/>
                    </a:ext>
                  </a:extLst>
                </a:gridCol>
                <a:gridCol w="2187576">
                  <a:extLst>
                    <a:ext uri="{9D8B030D-6E8A-4147-A177-3AD203B41FA5}">
                      <a16:colId xmlns:a16="http://schemas.microsoft.com/office/drawing/2014/main" val="3620139438"/>
                    </a:ext>
                  </a:extLst>
                </a:gridCol>
                <a:gridCol w="2081550">
                  <a:extLst>
                    <a:ext uri="{9D8B030D-6E8A-4147-A177-3AD203B41FA5}">
                      <a16:colId xmlns:a16="http://schemas.microsoft.com/office/drawing/2014/main" val="1797740107"/>
                    </a:ext>
                  </a:extLst>
                </a:gridCol>
                <a:gridCol w="2081550">
                  <a:extLst>
                    <a:ext uri="{9D8B030D-6E8A-4147-A177-3AD203B41FA5}">
                      <a16:colId xmlns:a16="http://schemas.microsoft.com/office/drawing/2014/main" val="62839198"/>
                    </a:ext>
                  </a:extLst>
                </a:gridCol>
              </a:tblGrid>
              <a:tr h="351399">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SLO Coastal</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540592">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171450" indent="-171450">
                        <a:buFontTx/>
                        <a:buChar char="-"/>
                      </a:pPr>
                      <a:r>
                        <a:rPr lang="en-US" sz="1000" b="0" dirty="0"/>
                        <a:t>FT Outreach Coordinator</a:t>
                      </a:r>
                    </a:p>
                    <a:p>
                      <a:pPr marL="171450" indent="-171450">
                        <a:buFontTx/>
                        <a:buChar char="-"/>
                      </a:pPr>
                      <a:r>
                        <a:rPr lang="en-US" sz="1000" b="0" dirty="0"/>
                        <a:t>2 FT Enrollment Success Specialist</a:t>
                      </a:r>
                    </a:p>
                    <a:p>
                      <a:pPr marL="171450" indent="-171450">
                        <a:buFontTx/>
                        <a:buChar char="-"/>
                      </a:pPr>
                      <a:r>
                        <a:rPr lang="en-US" sz="1000" b="0" dirty="0"/>
                        <a:t>Institutionalized reorganization with director of outreach</a:t>
                      </a:r>
                    </a:p>
                    <a:p>
                      <a:pPr marL="171450" indent="-171450">
                        <a:buFontTx/>
                        <a:buChar char="-"/>
                      </a:pPr>
                      <a:r>
                        <a:rPr lang="en-US" sz="1000" b="0" dirty="0"/>
                        <a:t>AJCC shared services</a:t>
                      </a:r>
                    </a:p>
                    <a:p>
                      <a:pPr marL="171450" indent="-171450">
                        <a:buFontTx/>
                        <a:buChar char="-"/>
                      </a:pPr>
                      <a:r>
                        <a:rPr lang="en-US" sz="1000" b="0" dirty="0"/>
                        <a:t>WDB Services and Strategies Committee</a:t>
                      </a:r>
                    </a:p>
                    <a:p>
                      <a:pPr marL="171450" indent="-171450">
                        <a:buFontTx/>
                        <a:buChar char="-"/>
                      </a:pPr>
                      <a:r>
                        <a:rPr lang="en-US" sz="1000" b="0" dirty="0"/>
                        <a:t>NCI/</a:t>
                      </a:r>
                      <a:r>
                        <a:rPr lang="en-US" sz="1000" b="0" dirty="0" err="1"/>
                        <a:t>PathPoint</a:t>
                      </a:r>
                      <a:r>
                        <a:rPr lang="en-US" sz="1000" b="0" dirty="0"/>
                        <a:t> Achievement House shared services</a:t>
                      </a:r>
                    </a:p>
                    <a:p>
                      <a:pPr marL="171450" indent="-171450">
                        <a:buFontTx/>
                        <a:buChar char="-"/>
                      </a:pPr>
                      <a:r>
                        <a:rPr lang="en-US" sz="1000" b="0" dirty="0"/>
                        <a:t>Eckerd shared services</a:t>
                      </a:r>
                    </a:p>
                    <a:p>
                      <a:pPr marL="171450" indent="-171450">
                        <a:buFontTx/>
                        <a:buChar char="-"/>
                      </a:pPr>
                      <a:r>
                        <a:rPr lang="en-US" sz="1000" b="0" dirty="0"/>
                        <a:t>People’s Self Help Housing/ MOU/ shared services</a:t>
                      </a:r>
                    </a:p>
                    <a:p>
                      <a:pPr marL="171450" indent="-171450">
                        <a:buFontTx/>
                        <a:buChar char="-"/>
                      </a:pPr>
                      <a:r>
                        <a:rPr lang="en-US" sz="1000" b="0" dirty="0"/>
                        <a:t>Paso Robles Housing Authority/MOU/ shared services</a:t>
                      </a:r>
                    </a:p>
                    <a:p>
                      <a:pPr marL="171450" indent="-171450">
                        <a:buFontTx/>
                        <a:buChar char="-"/>
                      </a:pPr>
                      <a:r>
                        <a:rPr lang="en-US" sz="1000" b="0" dirty="0"/>
                        <a:t>Atascadero USD presentations</a:t>
                      </a:r>
                    </a:p>
                    <a:p>
                      <a:pPr marL="171450" indent="-171450">
                        <a:buFontTx/>
                        <a:buChar char="-"/>
                      </a:pPr>
                      <a:r>
                        <a:rPr lang="en-US" sz="1000" b="0" dirty="0"/>
                        <a:t>PRUSD presentations</a:t>
                      </a:r>
                    </a:p>
                    <a:p>
                      <a:pPr marL="171450" indent="-171450">
                        <a:buFontTx/>
                        <a:buChar char="-"/>
                      </a:pPr>
                      <a:r>
                        <a:rPr lang="en-US" sz="1000" b="0" dirty="0"/>
                        <a:t>Coast USD presentations</a:t>
                      </a:r>
                    </a:p>
                    <a:p>
                      <a:pPr marL="171450" indent="-171450">
                        <a:buFontTx/>
                        <a:buChar char="-"/>
                      </a:pPr>
                      <a:r>
                        <a:rPr lang="en-US" sz="1000" b="0" dirty="0"/>
                        <a:t>DSS regional meetings</a:t>
                      </a:r>
                    </a:p>
                    <a:p>
                      <a:pPr marL="171450" indent="-171450">
                        <a:buFontTx/>
                        <a:buChar char="-"/>
                      </a:pPr>
                      <a:r>
                        <a:rPr lang="en-US" sz="1000" b="0" dirty="0" err="1"/>
                        <a:t>Promotores</a:t>
                      </a:r>
                      <a:endParaRPr lang="en-US" sz="1000" b="0" dirty="0"/>
                    </a:p>
                    <a:p>
                      <a:pPr marL="171450" indent="-171450">
                        <a:buFontTx/>
                        <a:buChar char="-"/>
                      </a:pPr>
                      <a:r>
                        <a:rPr lang="en-US" sz="1000" b="0" dirty="0"/>
                        <a:t>South County Youth Coalition</a:t>
                      </a:r>
                    </a:p>
                    <a:p>
                      <a:pPr marL="171450" indent="-171450">
                        <a:buFontTx/>
                        <a:buChar char="-"/>
                      </a:pPr>
                      <a:r>
                        <a:rPr lang="en-US" sz="1000" b="0" dirty="0"/>
                        <a:t>Latino Outreach Council</a:t>
                      </a:r>
                    </a:p>
                    <a:p>
                      <a:pPr marL="171450" indent="-171450">
                        <a:buFontTx/>
                        <a:buChar char="-"/>
                      </a:pPr>
                      <a:r>
                        <a:rPr lang="en-US" sz="1000" b="0" dirty="0"/>
                        <a:t>Chamber meetings</a:t>
                      </a:r>
                    </a:p>
                  </a:txBody>
                  <a:tcPr marL="88731" marR="88731" marT="44365" marB="44365"/>
                </a:tc>
                <a:tc>
                  <a:txBody>
                    <a:bodyPr/>
                    <a:lstStyle/>
                    <a:p>
                      <a:pPr rtl="0" fontAlgn="base"/>
                      <a:r>
                        <a:rPr lang="en-US" sz="1000" b="0" i="0" u="none" strike="noStrike" kern="1200" dirty="0">
                          <a:solidFill>
                            <a:schemeClr val="dk1"/>
                          </a:solidFill>
                          <a:effectLst/>
                          <a:latin typeface="+mn-lt"/>
                          <a:ea typeface="+mn-ea"/>
                          <a:cs typeface="+mn-cs"/>
                        </a:rPr>
                        <a:t>Flyers and information to district school sites.</a:t>
                      </a:r>
                    </a:p>
                    <a:p>
                      <a:pPr rtl="0" fontAlgn="base"/>
                      <a:r>
                        <a:rPr lang="en-US" sz="1000" b="0" i="0" u="none" strike="noStrike" kern="1200" dirty="0">
                          <a:solidFill>
                            <a:schemeClr val="dk1"/>
                          </a:solidFill>
                          <a:effectLst/>
                          <a:latin typeface="+mn-lt"/>
                          <a:ea typeface="+mn-ea"/>
                          <a:cs typeface="+mn-cs"/>
                        </a:rPr>
                        <a:t>Presentations at ELAC/DELAC  meetings</a:t>
                      </a:r>
                    </a:p>
                    <a:p>
                      <a:pPr rtl="0" fontAlgn="base"/>
                      <a:r>
                        <a:rPr lang="en-US" sz="1000" b="0" i="0" u="none" strike="noStrike" kern="1200" dirty="0">
                          <a:solidFill>
                            <a:schemeClr val="dk1"/>
                          </a:solidFill>
                          <a:effectLst/>
                          <a:latin typeface="+mn-lt"/>
                          <a:ea typeface="+mn-ea"/>
                          <a:cs typeface="+mn-cs"/>
                        </a:rPr>
                        <a:t>Principal attends PAC to promote programs</a:t>
                      </a:r>
                    </a:p>
                    <a:p>
                      <a:pPr rtl="0" fontAlgn="base"/>
                      <a:r>
                        <a:rPr lang="en-US" sz="1000" b="0" i="0" u="none" strike="noStrike" kern="1200" dirty="0">
                          <a:solidFill>
                            <a:schemeClr val="dk1"/>
                          </a:solidFill>
                          <a:effectLst/>
                          <a:latin typeface="+mn-lt"/>
                          <a:ea typeface="+mn-ea"/>
                          <a:cs typeface="+mn-cs"/>
                        </a:rPr>
                        <a:t>Information sent out to district principal’s to include in site newsletters and meetings.</a:t>
                      </a:r>
                    </a:p>
                    <a:p>
                      <a:pPr rtl="0" fontAlgn="base"/>
                      <a:r>
                        <a:rPr lang="en-US" sz="1000" b="0" i="0" u="none" strike="noStrike" kern="1200" dirty="0">
                          <a:solidFill>
                            <a:schemeClr val="dk1"/>
                          </a:solidFill>
                          <a:effectLst/>
                          <a:latin typeface="+mn-lt"/>
                          <a:ea typeface="+mn-ea"/>
                          <a:cs typeface="+mn-cs"/>
                        </a:rPr>
                        <a:t>Referrals with partner agencies</a:t>
                      </a:r>
                    </a:p>
                    <a:p>
                      <a:pPr rtl="0" fontAlgn="base"/>
                      <a:r>
                        <a:rPr lang="en-US" sz="1000" b="0" i="0" u="none" strike="noStrike" kern="1200" dirty="0">
                          <a:solidFill>
                            <a:schemeClr val="dk1"/>
                          </a:solidFill>
                          <a:effectLst/>
                          <a:latin typeface="+mn-lt"/>
                          <a:ea typeface="+mn-ea"/>
                          <a:cs typeface="+mn-cs"/>
                        </a:rPr>
                        <a:t>Brochure outreach</a:t>
                      </a:r>
                    </a:p>
                    <a:p>
                      <a:pPr rtl="0" fontAlgn="base"/>
                      <a:r>
                        <a:rPr lang="en-US" sz="1000" b="0" i="0" u="none" strike="noStrike" kern="1200" dirty="0">
                          <a:solidFill>
                            <a:schemeClr val="dk1"/>
                          </a:solidFill>
                          <a:effectLst/>
                          <a:latin typeface="+mn-lt"/>
                          <a:ea typeface="+mn-ea"/>
                          <a:cs typeface="+mn-cs"/>
                        </a:rPr>
                        <a:t>Radio spots</a:t>
                      </a:r>
                    </a:p>
                    <a:p>
                      <a:pPr rtl="0" fontAlgn="base"/>
                      <a:r>
                        <a:rPr lang="en-US" sz="1000" b="0" i="0" u="none" strike="noStrike" kern="1200" dirty="0">
                          <a:solidFill>
                            <a:schemeClr val="dk1"/>
                          </a:solidFill>
                          <a:effectLst/>
                          <a:latin typeface="+mn-lt"/>
                          <a:ea typeface="+mn-ea"/>
                          <a:cs typeface="+mn-cs"/>
                        </a:rPr>
                        <a:t>Clerical staff with marketing skills</a:t>
                      </a:r>
                    </a:p>
                    <a:p>
                      <a:pPr rtl="0" fontAlgn="base"/>
                      <a:r>
                        <a:rPr lang="en-US" sz="1000" b="0" i="0" u="none" strike="noStrike" kern="1200" dirty="0">
                          <a:solidFill>
                            <a:schemeClr val="dk1"/>
                          </a:solidFill>
                          <a:effectLst/>
                          <a:latin typeface="+mn-lt"/>
                          <a:ea typeface="+mn-ea"/>
                          <a:cs typeface="+mn-cs"/>
                        </a:rPr>
                        <a:t>Working with district to improve Parent University</a:t>
                      </a:r>
                    </a:p>
                    <a:p>
                      <a:pPr>
                        <a:lnSpc>
                          <a:spcPct val="107000"/>
                        </a:lnSpc>
                      </a:pPr>
                      <a:endParaRPr lang="en-US" sz="1000" dirty="0">
                        <a:effectLst/>
                        <a:latin typeface="+mn-lt"/>
                        <a:cs typeface="Calibri" panose="020F0502020204030204" pitchFamily="34" charset="0"/>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1. </a:t>
                      </a:r>
                      <a:r>
                        <a:rPr lang="en-US" sz="1000" b="0" i="0" u="none" strike="noStrike" kern="1200" dirty="0" err="1">
                          <a:solidFill>
                            <a:schemeClr val="dk1"/>
                          </a:solidFill>
                          <a:effectLst/>
                          <a:latin typeface="+mn-lt"/>
                          <a:ea typeface="+mn-ea"/>
                          <a:cs typeface="+mn-cs"/>
                        </a:rPr>
                        <a:t>Infosnap</a:t>
                      </a:r>
                      <a:r>
                        <a:rPr lang="en-US" sz="1000" b="0" i="0" u="none" strike="noStrike" kern="1200" dirty="0">
                          <a:solidFill>
                            <a:schemeClr val="dk1"/>
                          </a:solidFill>
                          <a:effectLst/>
                          <a:latin typeface="+mn-lt"/>
                          <a:ea typeface="+mn-ea"/>
                          <a:cs typeface="+mn-cs"/>
                        </a:rPr>
                        <a:t> data to target parents of limited English and w/o HSD/HSE</a:t>
                      </a:r>
                      <a:endParaRPr lang="en-US" sz="1000" b="0" dirty="0">
                        <a:effectLst/>
                      </a:endParaRPr>
                    </a:p>
                    <a:p>
                      <a:pPr rtl="0"/>
                      <a:r>
                        <a:rPr lang="en-US" sz="1000" b="0" i="0" u="none" strike="noStrike" kern="1200" dirty="0">
                          <a:solidFill>
                            <a:schemeClr val="dk1"/>
                          </a:solidFill>
                          <a:effectLst/>
                          <a:latin typeface="+mn-lt"/>
                          <a:ea typeface="+mn-ea"/>
                          <a:cs typeface="+mn-cs"/>
                        </a:rPr>
                        <a:t>2. Presentations at ELAC and DELAC meetings</a:t>
                      </a:r>
                      <a:endParaRPr lang="en-US" sz="1000" b="0" dirty="0">
                        <a:effectLst/>
                      </a:endParaRPr>
                    </a:p>
                    <a:p>
                      <a:pPr rtl="0"/>
                      <a:r>
                        <a:rPr lang="en-US" sz="1000" b="0" i="0" u="none" strike="noStrike" kern="1200" dirty="0">
                          <a:solidFill>
                            <a:schemeClr val="dk1"/>
                          </a:solidFill>
                          <a:effectLst/>
                          <a:latin typeface="+mn-lt"/>
                          <a:ea typeface="+mn-ea"/>
                          <a:cs typeface="+mn-cs"/>
                        </a:rPr>
                        <a:t>3. Coordinator attends principal’s meetings  to promote program</a:t>
                      </a:r>
                      <a:endParaRPr lang="en-US" sz="1000" b="0" dirty="0">
                        <a:effectLst/>
                      </a:endParaRPr>
                    </a:p>
                    <a:p>
                      <a:pPr rtl="0"/>
                      <a:r>
                        <a:rPr lang="en-US" sz="1000" b="0" i="0" u="none" strike="noStrike" kern="1200" dirty="0">
                          <a:solidFill>
                            <a:schemeClr val="dk1"/>
                          </a:solidFill>
                          <a:effectLst/>
                          <a:latin typeface="+mn-lt"/>
                          <a:ea typeface="+mn-ea"/>
                          <a:cs typeface="+mn-cs"/>
                        </a:rPr>
                        <a:t>4. Principals include Adult Education opportunities in newsletters</a:t>
                      </a:r>
                      <a:endParaRPr lang="en-US" sz="1000" b="0" dirty="0">
                        <a:effectLst/>
                      </a:endParaRPr>
                    </a:p>
                    <a:p>
                      <a:pPr rtl="0"/>
                      <a:r>
                        <a:rPr lang="en-US" sz="1000" b="0" i="0" u="none" strike="noStrike" kern="1200" dirty="0">
                          <a:solidFill>
                            <a:schemeClr val="dk1"/>
                          </a:solidFill>
                          <a:effectLst/>
                          <a:latin typeface="+mn-lt"/>
                          <a:ea typeface="+mn-ea"/>
                          <a:cs typeface="+mn-cs"/>
                        </a:rPr>
                        <a:t>5. PACT meetings for networking and outreach</a:t>
                      </a:r>
                      <a:endParaRPr lang="en-US" sz="1000" b="0" dirty="0">
                        <a:effectLst/>
                      </a:endParaRPr>
                    </a:p>
                    <a:p>
                      <a:pPr rtl="0"/>
                      <a:r>
                        <a:rPr lang="en-US" sz="1000" b="0" i="0" u="none" strike="noStrike" kern="1200" dirty="0">
                          <a:solidFill>
                            <a:schemeClr val="dk1"/>
                          </a:solidFill>
                          <a:effectLst/>
                          <a:latin typeface="+mn-lt"/>
                          <a:ea typeface="+mn-ea"/>
                          <a:cs typeface="+mn-cs"/>
                        </a:rPr>
                        <a:t>6. Strengthened relationships and developed referrals with partner agencies</a:t>
                      </a:r>
                      <a:endParaRPr lang="en-US" sz="1000" b="0" dirty="0">
                        <a:effectLst/>
                      </a:endParaRPr>
                    </a:p>
                    <a:p>
                      <a:pPr rtl="0"/>
                      <a:r>
                        <a:rPr lang="en-US" sz="1000" b="0" i="0" u="none" strike="noStrike" kern="1200" dirty="0">
                          <a:solidFill>
                            <a:schemeClr val="dk1"/>
                          </a:solidFill>
                          <a:effectLst/>
                          <a:latin typeface="+mn-lt"/>
                          <a:ea typeface="+mn-ea"/>
                          <a:cs typeface="+mn-cs"/>
                        </a:rPr>
                        <a:t>7. Hired clerical assistant with marketing experience. </a:t>
                      </a:r>
                      <a:endParaRPr lang="en-US" sz="1000" b="0" dirty="0">
                        <a:effectLst/>
                      </a:endParaRPr>
                    </a:p>
                  </a:txBody>
                  <a:tcPr marL="88731" marR="88731" marT="44365" marB="44365"/>
                </a:tc>
                <a:tc>
                  <a:txBody>
                    <a:bodyPr/>
                    <a:lstStyle/>
                    <a:p>
                      <a:pPr rtl="0" fontAlgn="t">
                        <a:spcBef>
                          <a:spcPts val="0"/>
                        </a:spcBef>
                        <a:spcAft>
                          <a:spcPts val="0"/>
                        </a:spcAft>
                      </a:pPr>
                      <a:r>
                        <a:rPr lang="en-US" sz="1000" b="0" i="0" u="none" strike="noStrike" dirty="0">
                          <a:solidFill>
                            <a:srgbClr val="FFFFFF"/>
                          </a:solidFill>
                          <a:effectLst/>
                          <a:latin typeface="Corbel" panose="020B0503020204020204" pitchFamily="34" charset="0"/>
                        </a:rPr>
                        <a:t>1</a:t>
                      </a:r>
                      <a:r>
                        <a:rPr lang="en-US" sz="1000" b="0" i="0" u="none" strike="noStrike" dirty="0">
                          <a:solidFill>
                            <a:srgbClr val="000000"/>
                          </a:solidFill>
                          <a:effectLst/>
                          <a:latin typeface="Corbel" panose="020B0503020204020204" pitchFamily="34" charset="0"/>
                        </a:rPr>
                        <a:t>)</a:t>
                      </a:r>
                      <a:r>
                        <a:rPr lang="en-US" sz="1000" b="0" i="0" u="none" strike="noStrike" dirty="0">
                          <a:solidFill>
                            <a:srgbClr val="000000"/>
                          </a:solidFill>
                          <a:effectLst/>
                          <a:latin typeface="Calibri" panose="020F0502020204030204" pitchFamily="34" charset="0"/>
                        </a:rPr>
                        <a:t>Offered off site HSD at a local winery.</a:t>
                      </a:r>
                      <a:endParaRPr lang="en-US" sz="1000" b="0" dirty="0">
                        <a:effectLst/>
                      </a:endParaRPr>
                    </a:p>
                    <a:p>
                      <a:pPr rtl="0" fontAlgn="t">
                        <a:spcBef>
                          <a:spcPts val="0"/>
                        </a:spcBef>
                        <a:spcAft>
                          <a:spcPts val="0"/>
                        </a:spcAft>
                      </a:pPr>
                      <a:r>
                        <a:rPr lang="en-US" sz="1000" b="0" i="0" u="none" strike="noStrike" dirty="0">
                          <a:solidFill>
                            <a:srgbClr val="000000"/>
                          </a:solidFill>
                          <a:effectLst/>
                          <a:latin typeface="Corbel" panose="020B0503020204020204" pitchFamily="34" charset="0"/>
                        </a:rPr>
                        <a:t>2)</a:t>
                      </a:r>
                      <a:r>
                        <a:rPr lang="en-US" sz="1000" b="0" i="0" u="none" strike="noStrike" dirty="0">
                          <a:solidFill>
                            <a:srgbClr val="000000"/>
                          </a:solidFill>
                          <a:effectLst/>
                          <a:latin typeface="Calibri" panose="020F0502020204030204" pitchFamily="34" charset="0"/>
                        </a:rPr>
                        <a:t>Contacted local high school counselor’s in neighboring districts to let them know about the HSD program and how it could benefit their students.</a:t>
                      </a:r>
                      <a:endParaRPr lang="en-US" sz="1000" b="0" dirty="0">
                        <a:effectLst/>
                      </a:endParaRPr>
                    </a:p>
                    <a:p>
                      <a:pPr rtl="0" fontAlgn="t">
                        <a:spcBef>
                          <a:spcPts val="0"/>
                        </a:spcBef>
                        <a:spcAft>
                          <a:spcPts val="0"/>
                        </a:spcAft>
                      </a:pPr>
                      <a:r>
                        <a:rPr lang="en-US" sz="1000" b="0" i="0" u="none" strike="noStrike" dirty="0">
                          <a:solidFill>
                            <a:schemeClr val="tx1"/>
                          </a:solidFill>
                          <a:effectLst/>
                          <a:latin typeface="Calibri" panose="020F0502020204030204" pitchFamily="34" charset="0"/>
                        </a:rPr>
                        <a:t>3) Referrals with partner agencies</a:t>
                      </a:r>
                      <a:endParaRPr lang="en-US" sz="1000" b="0" dirty="0">
                        <a:solidFill>
                          <a:schemeClr val="tx1"/>
                        </a:solidFill>
                        <a:effectLst/>
                      </a:endParaRPr>
                    </a:p>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567519">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b="0" dirty="0"/>
                        <a:t>Increased enrollment</a:t>
                      </a:r>
                    </a:p>
                    <a:p>
                      <a:r>
                        <a:rPr lang="en-US" sz="1000" b="0" dirty="0"/>
                        <a:t>Increased access</a:t>
                      </a:r>
                    </a:p>
                    <a:p>
                      <a:r>
                        <a:rPr lang="en-US" sz="1000" b="0" dirty="0"/>
                        <a:t>Increased partner relationships</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Increased enrollment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social media presence</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inquiries about the program</a:t>
                      </a:r>
                      <a:endParaRPr lang="en-US" sz="1000" b="0" dirty="0">
                        <a:effectLst/>
                        <a:latin typeface="+mn-lt"/>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-Increased inquires about program</a:t>
                      </a:r>
                      <a:endParaRPr lang="en-US" sz="1000" b="0" dirty="0">
                        <a:effectLst/>
                      </a:endParaRPr>
                    </a:p>
                    <a:p>
                      <a:pPr rtl="0"/>
                      <a:r>
                        <a:rPr lang="en-US" sz="1000" b="0" i="0" u="none" strike="noStrike" kern="1200" dirty="0">
                          <a:solidFill>
                            <a:schemeClr val="dk1"/>
                          </a:solidFill>
                          <a:effectLst/>
                          <a:latin typeface="+mn-lt"/>
                          <a:ea typeface="+mn-ea"/>
                          <a:cs typeface="+mn-cs"/>
                        </a:rPr>
                        <a:t>-Increased enrollment</a:t>
                      </a:r>
                      <a:endParaRPr lang="en-US" sz="1000" b="0" dirty="0">
                        <a:effectLst/>
                      </a:endParaRPr>
                    </a:p>
                    <a:p>
                      <a:pPr rtl="0"/>
                      <a:r>
                        <a:rPr lang="en-US" sz="1000" b="0" i="0" u="none" strike="noStrike" kern="1200" dirty="0">
                          <a:solidFill>
                            <a:schemeClr val="dk1"/>
                          </a:solidFill>
                          <a:effectLst/>
                          <a:latin typeface="+mn-lt"/>
                          <a:ea typeface="+mn-ea"/>
                          <a:cs typeface="+mn-cs"/>
                        </a:rPr>
                        <a:t>-Increased social media presence</a:t>
                      </a:r>
                      <a:endParaRPr lang="en-US" sz="1000" b="0" dirty="0">
                        <a:effectLs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1680072">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b="0" dirty="0"/>
                        <a:t>Continue tv media</a:t>
                      </a:r>
                    </a:p>
                    <a:p>
                      <a:r>
                        <a:rPr lang="en-US" sz="1000" b="0" dirty="0"/>
                        <a:t>Continue partnership collaborations</a:t>
                      </a:r>
                    </a:p>
                    <a:p>
                      <a:endParaRPr lang="en-US" sz="1000" b="0" dirty="0"/>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-Use </a:t>
                      </a:r>
                      <a:r>
                        <a:rPr lang="en-US" sz="1000" b="0" i="0" u="none" strike="noStrike" kern="1200" dirty="0" err="1">
                          <a:solidFill>
                            <a:schemeClr val="dk1"/>
                          </a:solidFill>
                          <a:effectLst/>
                          <a:latin typeface="+mn-lt"/>
                          <a:ea typeface="+mn-ea"/>
                          <a:cs typeface="+mn-cs"/>
                        </a:rPr>
                        <a:t>Peachjar</a:t>
                      </a:r>
                      <a:r>
                        <a:rPr lang="en-US" sz="1000" b="0" i="0" u="none" strike="noStrike" kern="1200" dirty="0">
                          <a:solidFill>
                            <a:schemeClr val="dk1"/>
                          </a:solidFill>
                          <a:effectLst/>
                          <a:latin typeface="+mn-lt"/>
                          <a:ea typeface="+mn-ea"/>
                          <a:cs typeface="+mn-cs"/>
                        </a:rPr>
                        <a:t> and other district avenues for reaching prospective students.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-Implement district’s version of PIQUE</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-Continue to improve communication between AE and school sites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-More social media</a:t>
                      </a:r>
                      <a:endParaRPr lang="en-US" sz="1000" b="0" dirty="0">
                        <a:effectLst/>
                        <a:latin typeface="+mn-lt"/>
                      </a:endParaRPr>
                    </a:p>
                    <a:p>
                      <a:br>
                        <a:rPr lang="en-US" sz="1000" dirty="0">
                          <a:latin typeface="+mn-lt"/>
                        </a:rPr>
                      </a:br>
                      <a:endParaRPr lang="en-US" sz="1000" dirty="0">
                        <a:effectLst/>
                        <a:latin typeface="+mn-lt"/>
                        <a:cs typeface="Calibri" panose="020F0502020204030204" pitchFamily="34" charset="0"/>
                      </a:endParaRPr>
                    </a:p>
                    <a:p>
                      <a:pPr>
                        <a:lnSpc>
                          <a:spcPct val="107000"/>
                        </a:lnSpc>
                      </a:pPr>
                      <a:endParaRPr lang="en-US" sz="1000" dirty="0">
                        <a:effectLst/>
                        <a:latin typeface="+mn-lt"/>
                        <a:cs typeface="Calibri" panose="020F0502020204030204" pitchFamily="34" charset="0"/>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-Our student advocate  is working to increase our outreach efforts</a:t>
                      </a:r>
                      <a:endParaRPr lang="en-US" sz="1000" b="0" dirty="0">
                        <a:effectLst/>
                      </a:endParaRPr>
                    </a:p>
                    <a:p>
                      <a:pPr rtl="0"/>
                      <a:r>
                        <a:rPr lang="en-US" sz="1000" b="0" i="0" u="none" strike="noStrike" kern="1200" dirty="0">
                          <a:solidFill>
                            <a:schemeClr val="dk1"/>
                          </a:solidFill>
                          <a:effectLst/>
                          <a:latin typeface="+mn-lt"/>
                          <a:ea typeface="+mn-ea"/>
                          <a:cs typeface="+mn-cs"/>
                        </a:rPr>
                        <a:t>-Continue to develop connections with partners and local  businesses</a:t>
                      </a:r>
                      <a:endParaRPr lang="en-US" sz="1000" b="0" dirty="0">
                        <a:effectLst/>
                      </a:endParaRPr>
                    </a:p>
                    <a:p>
                      <a:br>
                        <a:rPr lang="en-US" sz="1000" dirty="0"/>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2098328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BC24E-0DA4-44AC-9417-C27000D8E9ED}"/>
              </a:ext>
            </a:extLst>
          </p:cNvPr>
          <p:cNvSpPr>
            <a:spLocks noGrp="1"/>
          </p:cNvSpPr>
          <p:nvPr>
            <p:ph type="ctrTitle"/>
          </p:nvPr>
        </p:nvSpPr>
        <p:spPr>
          <a:xfrm>
            <a:off x="2353461" y="1179307"/>
            <a:ext cx="7499666" cy="1105698"/>
          </a:xfrm>
        </p:spPr>
        <p:txBody>
          <a:bodyPr>
            <a:noAutofit/>
          </a:bodyPr>
          <a:lstStyle/>
          <a:p>
            <a:r>
              <a:rPr lang="en-US" sz="3600" b="1" dirty="0">
                <a:cs typeface="Arial" panose="020B0604020202020204"/>
              </a:rPr>
              <a:t>Goal 4: employ Retention and Persistence Strategies</a:t>
            </a:r>
            <a:endParaRPr lang="en-US" sz="3600" b="1" dirty="0"/>
          </a:p>
        </p:txBody>
      </p:sp>
      <p:sp>
        <p:nvSpPr>
          <p:cNvPr id="3" name="Subtitle 2">
            <a:extLst>
              <a:ext uri="{FF2B5EF4-FFF2-40B4-BE49-F238E27FC236}">
                <a16:creationId xmlns:a16="http://schemas.microsoft.com/office/drawing/2014/main" id="{B7CB4FB8-F7BB-4DFA-B3F1-E79AF53601CD}"/>
              </a:ext>
            </a:extLst>
          </p:cNvPr>
          <p:cNvSpPr>
            <a:spLocks noGrp="1"/>
          </p:cNvSpPr>
          <p:nvPr>
            <p:ph type="subTitle" idx="1"/>
          </p:nvPr>
        </p:nvSpPr>
        <p:spPr>
          <a:xfrm>
            <a:off x="2235273" y="2453454"/>
            <a:ext cx="8231670" cy="1694016"/>
          </a:xfrm>
        </p:spPr>
        <p:txBody>
          <a:bodyPr>
            <a:normAutofit/>
          </a:bodyPr>
          <a:lstStyle/>
          <a:p>
            <a:pPr>
              <a:buClr>
                <a:schemeClr val="accent1"/>
              </a:buClr>
            </a:pPr>
            <a:r>
              <a:rPr lang="en-US" sz="2000" dirty="0">
                <a:latin typeface="Calibri" panose="020F0502020204030204" pitchFamily="34" charset="0"/>
                <a:cs typeface="Calibri" panose="020F0502020204030204" pitchFamily="34" charset="0"/>
              </a:rPr>
              <a:t>The consortium aims to increase course enrollments as well as student retention, persistence, and overall satisfaction (3YP p. 64 &amp; AP 17/18 p. 1).</a:t>
            </a:r>
          </a:p>
          <a:p>
            <a:r>
              <a:rPr lang="en-US" sz="2600" dirty="0">
                <a:latin typeface="Calibri" panose="020F0502020204030204" pitchFamily="34" charset="0"/>
                <a:cs typeface="Calibri" panose="020F0502020204030204" pitchFamily="34" charset="0"/>
              </a:rPr>
              <a:t> </a:t>
            </a:r>
            <a:endParaRPr lang="en-US" dirty="0"/>
          </a:p>
        </p:txBody>
      </p:sp>
      <p:sp>
        <p:nvSpPr>
          <p:cNvPr id="5" name="Subtitle 2">
            <a:extLst>
              <a:ext uri="{FF2B5EF4-FFF2-40B4-BE49-F238E27FC236}">
                <a16:creationId xmlns:a16="http://schemas.microsoft.com/office/drawing/2014/main" id="{7709AABF-1D31-48E6-8FE3-8B8CC8DC9F33}"/>
              </a:ext>
            </a:extLst>
          </p:cNvPr>
          <p:cNvSpPr txBox="1">
            <a:spLocks/>
          </p:cNvSpPr>
          <p:nvPr/>
        </p:nvSpPr>
        <p:spPr>
          <a:xfrm>
            <a:off x="1725056" y="3557538"/>
            <a:ext cx="8741887" cy="2432807"/>
          </a:xfrm>
          <a:prstGeom prst="rect">
            <a:avLst/>
          </a:prstGeom>
        </p:spPr>
        <p:txBody>
          <a:bodyPr vert="horz" lIns="91440" tIns="45720" rIns="91440" bIns="45720" rtlCol="0" anchor="ctr">
            <a:normAutofit fontScale="85000" lnSpcReduction="10000"/>
          </a:bodyPr>
          <a:lstStyle>
            <a:lvl1pPr marL="0" indent="0" algn="l" defTabSz="457200" rtl="0" eaLnBrk="1" latinLnBrk="0" hangingPunct="1">
              <a:spcBef>
                <a:spcPts val="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solidFill>
                <a:effectLst/>
                <a:latin typeface="+mn-lt"/>
                <a:ea typeface="+mn-ea"/>
                <a:cs typeface="+mn-cs"/>
              </a:defRPr>
            </a:lvl9pPr>
          </a:lstStyle>
          <a:p>
            <a:r>
              <a:rPr lang="en-US" sz="2600" dirty="0">
                <a:latin typeface="Calibri" panose="020F0502020204030204" pitchFamily="34" charset="0"/>
                <a:cs typeface="Calibri" panose="020F0502020204030204" pitchFamily="34" charset="0"/>
              </a:rPr>
              <a:t> </a:t>
            </a:r>
          </a:p>
          <a:p>
            <a:pPr marL="800100" lvl="1" indent="-342900" algn="l">
              <a:buClr>
                <a:schemeClr val="accent1"/>
              </a:buClr>
              <a:buFont typeface="Courier New" panose="02070309020205020404" pitchFamily="49" charset="0"/>
              <a:buChar char="o"/>
            </a:pPr>
            <a:r>
              <a:rPr lang="en-US" sz="1800" dirty="0">
                <a:latin typeface="Calibri" panose="020F0502020204030204" pitchFamily="34" charset="0"/>
                <a:cs typeface="Calibri" panose="020F0502020204030204" pitchFamily="34" charset="0"/>
              </a:rPr>
              <a:t>Increase students successfully completing each level of ESL (3YP p. 41).</a:t>
            </a:r>
          </a:p>
          <a:p>
            <a:pPr marL="800100" lvl="1" indent="-342900" algn="l">
              <a:buClr>
                <a:schemeClr val="accent1"/>
              </a:buClr>
              <a:buFont typeface="Courier New" panose="02070309020205020404" pitchFamily="49" charset="0"/>
              <a:buChar char="o"/>
            </a:pPr>
            <a:r>
              <a:rPr lang="en-US" sz="1800" dirty="0">
                <a:latin typeface="Calibri" panose="020F0502020204030204" pitchFamily="34" charset="0"/>
                <a:cs typeface="Calibri" panose="020F0502020204030204" pitchFamily="34" charset="0"/>
              </a:rPr>
              <a:t>Provide differentiated instruction that utilizes data throughout the course to increase retention and persistence (3YP p. 75).</a:t>
            </a:r>
          </a:p>
          <a:p>
            <a:pPr marL="800100" lvl="1" indent="-342900" algn="l">
              <a:buClr>
                <a:schemeClr val="accent1"/>
              </a:buClr>
              <a:buFont typeface="Courier New" panose="02070309020205020404" pitchFamily="49" charset="0"/>
              <a:buChar char="o"/>
            </a:pPr>
            <a:r>
              <a:rPr lang="en-US" sz="1800" dirty="0">
                <a:latin typeface="Calibri" panose="020F0502020204030204" pitchFamily="34" charset="0"/>
                <a:cs typeface="Calibri" panose="020F0502020204030204" pitchFamily="34" charset="0"/>
              </a:rPr>
              <a:t>Increase course completion and transition to improve retention and persistence (AP 18/19 p. 1).</a:t>
            </a:r>
          </a:p>
          <a:p>
            <a:pPr marL="800100" lvl="1" indent="-342900" algn="l">
              <a:buClr>
                <a:schemeClr val="accent1"/>
              </a:buClr>
              <a:buFont typeface="Courier New" panose="02070309020205020404" pitchFamily="49" charset="0"/>
              <a:buChar char="o"/>
            </a:pPr>
            <a:r>
              <a:rPr lang="en-US" sz="1800" dirty="0">
                <a:latin typeface="Calibri" panose="020F0502020204030204" pitchFamily="34" charset="0"/>
                <a:cs typeface="Calibri" panose="020F0502020204030204" pitchFamily="34" charset="0"/>
              </a:rPr>
              <a:t>High School Diploma and ESL curriculum will use contextualization and imbedded workplace curriculum to help students achieve their vocational and educational goals (3 YP pp. 61, 67, AP 16/17 p.7, AP 17/18 p. 4, &amp; AP 18/19 p. 4)</a:t>
            </a:r>
          </a:p>
          <a:p>
            <a:pPr marL="800100" lvl="1" indent="-342900" algn="l">
              <a:buClr>
                <a:schemeClr val="accent1"/>
              </a:buClr>
              <a:buFont typeface="Courier New" panose="02070309020205020404" pitchFamily="49" charset="0"/>
              <a:buChar char="o"/>
            </a:pPr>
            <a:endParaRPr lang="en-US" sz="1800" dirty="0">
              <a:latin typeface="Calibri" panose="020F0502020204030204" pitchFamily="34" charset="0"/>
              <a:cs typeface="Calibri" panose="020F0502020204030204" pitchFamily="34" charset="0"/>
            </a:endParaRPr>
          </a:p>
          <a:p>
            <a:endParaRPr lang="en-US" sz="2900" dirty="0">
              <a:latin typeface="Calibri" panose="020F0502020204030204" pitchFamily="34" charset="0"/>
              <a:cs typeface="Calibri" panose="020F0502020204030204" pitchFamily="34" charset="0"/>
            </a:endParaRPr>
          </a:p>
          <a:p>
            <a:endParaRPr lang="en-US" dirty="0"/>
          </a:p>
        </p:txBody>
      </p:sp>
      <p:sp>
        <p:nvSpPr>
          <p:cNvPr id="6" name="TextBox 5"/>
          <p:cNvSpPr txBox="1"/>
          <p:nvPr/>
        </p:nvSpPr>
        <p:spPr>
          <a:xfrm>
            <a:off x="1879864" y="361186"/>
            <a:ext cx="9368443" cy="584775"/>
          </a:xfrm>
          <a:prstGeom prst="rect">
            <a:avLst/>
          </a:prstGeom>
          <a:noFill/>
        </p:spPr>
        <p:txBody>
          <a:bodyPr wrap="square" rtlCol="0">
            <a:spAutoFit/>
          </a:bodyPr>
          <a:lstStyle/>
          <a:p>
            <a:r>
              <a:rPr lang="en-US" sz="3200" dirty="0"/>
              <a:t>CAEP Objective #5: Student Acceleration</a:t>
            </a:r>
          </a:p>
        </p:txBody>
      </p:sp>
    </p:spTree>
    <p:extLst>
      <p:ext uri="{BB962C8B-B14F-4D97-AF65-F5344CB8AC3E}">
        <p14:creationId xmlns:p14="http://schemas.microsoft.com/office/powerpoint/2010/main" val="3879050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824" y="153431"/>
            <a:ext cx="10018713" cy="1090366"/>
          </a:xfrm>
        </p:spPr>
        <p:txBody>
          <a:bodyPr>
            <a:normAutofit/>
          </a:bodyPr>
          <a:lstStyle/>
          <a:p>
            <a:r>
              <a:rPr lang="en-US" sz="3200" dirty="0"/>
              <a:t>4: </a:t>
            </a:r>
            <a:r>
              <a:rPr lang="en-US" sz="3200" dirty="0">
                <a:cs typeface="Arial" panose="020B0604020202020204"/>
              </a:rPr>
              <a:t>Retention and Persistent Strategies</a:t>
            </a:r>
            <a:endParaRPr lang="en-US" sz="3200" dirty="0"/>
          </a:p>
        </p:txBody>
      </p:sp>
      <p:graphicFrame>
        <p:nvGraphicFramePr>
          <p:cNvPr id="3" name="Table 2">
            <a:extLst>
              <a:ext uri="{FF2B5EF4-FFF2-40B4-BE49-F238E27FC236}">
                <a16:creationId xmlns:a16="http://schemas.microsoft.com/office/drawing/2014/main" id="{F7260A63-0BBB-4F70-9EAC-765D871B1EC2}"/>
              </a:ext>
            </a:extLst>
          </p:cNvPr>
          <p:cNvGraphicFramePr>
            <a:graphicFrameLocks noGrp="1"/>
          </p:cNvGraphicFramePr>
          <p:nvPr>
            <p:extLst>
              <p:ext uri="{D42A27DB-BD31-4B8C-83A1-F6EECF244321}">
                <p14:modId xmlns:p14="http://schemas.microsoft.com/office/powerpoint/2010/main" val="2938056887"/>
              </p:ext>
            </p:extLst>
          </p:nvPr>
        </p:nvGraphicFramePr>
        <p:xfrm>
          <a:off x="2407639" y="984815"/>
          <a:ext cx="9429226" cy="6070391"/>
        </p:xfrm>
        <a:graphic>
          <a:graphicData uri="http://schemas.openxmlformats.org/drawingml/2006/table">
            <a:tbl>
              <a:tblPr firstRow="1" bandRow="1">
                <a:tableStyleId>{5C22544A-7EE6-4342-B048-85BDC9FD1C3A}</a:tableStyleId>
              </a:tblPr>
              <a:tblGrid>
                <a:gridCol w="1015069">
                  <a:extLst>
                    <a:ext uri="{9D8B030D-6E8A-4147-A177-3AD203B41FA5}">
                      <a16:colId xmlns:a16="http://schemas.microsoft.com/office/drawing/2014/main" val="1783483008"/>
                    </a:ext>
                  </a:extLst>
                </a:gridCol>
                <a:gridCol w="2306767">
                  <a:extLst>
                    <a:ext uri="{9D8B030D-6E8A-4147-A177-3AD203B41FA5}">
                      <a16:colId xmlns:a16="http://schemas.microsoft.com/office/drawing/2014/main" val="4166237057"/>
                    </a:ext>
                  </a:extLst>
                </a:gridCol>
                <a:gridCol w="2284319">
                  <a:extLst>
                    <a:ext uri="{9D8B030D-6E8A-4147-A177-3AD203B41FA5}">
                      <a16:colId xmlns:a16="http://schemas.microsoft.com/office/drawing/2014/main" val="3620139438"/>
                    </a:ext>
                  </a:extLst>
                </a:gridCol>
                <a:gridCol w="2012720">
                  <a:extLst>
                    <a:ext uri="{9D8B030D-6E8A-4147-A177-3AD203B41FA5}">
                      <a16:colId xmlns:a16="http://schemas.microsoft.com/office/drawing/2014/main" val="1797740107"/>
                    </a:ext>
                  </a:extLst>
                </a:gridCol>
                <a:gridCol w="1810351">
                  <a:extLst>
                    <a:ext uri="{9D8B030D-6E8A-4147-A177-3AD203B41FA5}">
                      <a16:colId xmlns:a16="http://schemas.microsoft.com/office/drawing/2014/main" val="62839198"/>
                    </a:ext>
                  </a:extLst>
                </a:gridCol>
              </a:tblGrid>
              <a:tr h="330621">
                <a:tc>
                  <a:txBody>
                    <a:bodyPr/>
                    <a:lstStyle/>
                    <a:p>
                      <a:pPr>
                        <a:lnSpc>
                          <a:spcPct val="107000"/>
                        </a:lnSpc>
                      </a:pPr>
                      <a:endParaRPr lang="en-US" sz="1400" dirty="0">
                        <a:effectLst/>
                        <a:latin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Cuesta</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Lucia Mar</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900" b="1" dirty="0">
                          <a:effectLst/>
                        </a:rPr>
                        <a:t>SLO Coastal</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tc>
                  <a:txBody>
                    <a:bodyPr/>
                    <a:lstStyle/>
                    <a:p>
                      <a:pPr marL="0" marR="0" algn="ctr">
                        <a:lnSpc>
                          <a:spcPct val="107000"/>
                        </a:lnSpc>
                        <a:spcBef>
                          <a:spcPts val="0"/>
                        </a:spcBef>
                        <a:spcAft>
                          <a:spcPts val="800"/>
                        </a:spcAft>
                      </a:pPr>
                      <a:r>
                        <a:rPr lang="en-US" sz="1600" b="1" dirty="0">
                          <a:effectLst/>
                        </a:rPr>
                        <a:t>Templeton</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731" marR="88731" marT="44365" marB="44365"/>
                </a:tc>
                <a:extLst>
                  <a:ext uri="{0D108BD9-81ED-4DB2-BD59-A6C34878D82A}">
                    <a16:rowId xmlns:a16="http://schemas.microsoft.com/office/drawing/2014/main" val="2274818171"/>
                  </a:ext>
                </a:extLst>
              </a:tr>
              <a:tr h="2712259">
                <a:tc>
                  <a:txBody>
                    <a:bodyPr/>
                    <a:lstStyle/>
                    <a:p>
                      <a:pPr marL="0" marR="0">
                        <a:lnSpc>
                          <a:spcPct val="107000"/>
                        </a:lnSpc>
                        <a:spcBef>
                          <a:spcPts val="0"/>
                        </a:spcBef>
                        <a:spcAft>
                          <a:spcPts val="800"/>
                        </a:spcAft>
                      </a:pPr>
                      <a:r>
                        <a:rPr lang="en-US" sz="1400" b="1" dirty="0">
                          <a:effectLst/>
                          <a:latin typeface="+mn-lt"/>
                        </a:rPr>
                        <a:t>Activities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indent="-228600" defTabSz="481013">
                        <a:buClr>
                          <a:schemeClr val="accent6"/>
                        </a:buClr>
                        <a:buFont typeface="+mj-lt"/>
                        <a:buAutoNum type="arabicPeriod"/>
                      </a:pPr>
                      <a:r>
                        <a:rPr lang="en-US" sz="1000" dirty="0">
                          <a:solidFill>
                            <a:schemeClr val="tx1"/>
                          </a:solidFill>
                          <a:latin typeface="+mn-lt"/>
                        </a:rPr>
                        <a:t>Noncredit counselor: embedded services.</a:t>
                      </a:r>
                    </a:p>
                    <a:p>
                      <a:pPr marL="228600" indent="-228600" defTabSz="481013">
                        <a:buClr>
                          <a:schemeClr val="accent6"/>
                        </a:buClr>
                        <a:buFont typeface="+mj-lt"/>
                        <a:buAutoNum type="arabicPeriod"/>
                      </a:pPr>
                      <a:r>
                        <a:rPr lang="en-US" sz="1000" dirty="0">
                          <a:solidFill>
                            <a:schemeClr val="tx1"/>
                          </a:solidFill>
                          <a:latin typeface="+mn-lt"/>
                        </a:rPr>
                        <a:t>Developed more CDCP certificates to improve motivation (3YP p, 65).</a:t>
                      </a:r>
                    </a:p>
                    <a:p>
                      <a:pPr marL="228600" indent="-228600" defTabSz="481013">
                        <a:buClr>
                          <a:schemeClr val="accent6"/>
                        </a:buClr>
                        <a:buFont typeface="+mj-lt"/>
                        <a:buAutoNum type="arabicPeriod"/>
                      </a:pPr>
                      <a:r>
                        <a:rPr lang="en-US" sz="1000" dirty="0">
                          <a:solidFill>
                            <a:schemeClr val="tx1"/>
                          </a:solidFill>
                          <a:latin typeface="+mn-lt"/>
                        </a:rPr>
                        <a:t>Workgroup of three part-time faculty develop projects aimed at retention such as Newsletter and EL Civics events.</a:t>
                      </a:r>
                    </a:p>
                    <a:p>
                      <a:pPr marL="228600" indent="-228600" defTabSz="481013">
                        <a:buClr>
                          <a:schemeClr val="accent6"/>
                        </a:buClr>
                        <a:buFont typeface="+mj-lt"/>
                        <a:buAutoNum type="arabicPeriod"/>
                      </a:pPr>
                      <a:r>
                        <a:rPr lang="en-US" sz="1000" dirty="0">
                          <a:solidFill>
                            <a:schemeClr val="tx1"/>
                          </a:solidFill>
                          <a:latin typeface="+mn-lt"/>
                        </a:rPr>
                        <a:t>GED graduation ceremony</a:t>
                      </a:r>
                    </a:p>
                    <a:p>
                      <a:pPr marL="228600" indent="-228600" defTabSz="481013">
                        <a:buClr>
                          <a:schemeClr val="accent6"/>
                        </a:buClr>
                        <a:buFont typeface="+mj-lt"/>
                        <a:buAutoNum type="arabicPeriod"/>
                      </a:pPr>
                      <a:r>
                        <a:rPr lang="en-US" sz="1000" dirty="0">
                          <a:solidFill>
                            <a:schemeClr val="tx1"/>
                          </a:solidFill>
                          <a:latin typeface="+mn-lt"/>
                        </a:rPr>
                        <a:t>Remind App</a:t>
                      </a:r>
                    </a:p>
                    <a:p>
                      <a:pPr marL="228600" indent="-228600" defTabSz="481013">
                        <a:buClr>
                          <a:schemeClr val="accent6"/>
                        </a:buClr>
                        <a:buFont typeface="+mj-lt"/>
                        <a:buAutoNum type="arabicPeriod"/>
                      </a:pPr>
                      <a:r>
                        <a:rPr lang="en-US" sz="1000" dirty="0">
                          <a:solidFill>
                            <a:schemeClr val="tx1"/>
                          </a:solidFill>
                          <a:latin typeface="+mn-lt"/>
                        </a:rPr>
                        <a:t>Implemented Degree Works/ SARS for matriculation services and reporting </a:t>
                      </a:r>
                    </a:p>
                    <a:p>
                      <a:pPr marL="228600" indent="-228600" defTabSz="481013">
                        <a:buClr>
                          <a:schemeClr val="accent6"/>
                        </a:buClr>
                        <a:buFont typeface="+mj-lt"/>
                        <a:buAutoNum type="arabicPeriod"/>
                      </a:pPr>
                      <a:endParaRPr lang="en-US" sz="1000" dirty="0">
                        <a:solidFill>
                          <a:schemeClr val="tx1"/>
                        </a:solidFill>
                        <a:latin typeface="+mn-lt"/>
                      </a:endParaRPr>
                    </a:p>
                  </a:txBody>
                  <a:tcPr marL="88731" marR="88731" marT="44365" marB="44365"/>
                </a:tc>
                <a:tc>
                  <a:txBody>
                    <a:bodyPr/>
                    <a:lstStyle/>
                    <a:p>
                      <a:pPr rtl="0" fontAlgn="base"/>
                      <a:r>
                        <a:rPr lang="en-US" sz="1000" b="0" i="0" u="none" strike="noStrike" kern="1200" dirty="0">
                          <a:solidFill>
                            <a:schemeClr val="dk1"/>
                          </a:solidFill>
                          <a:effectLst/>
                          <a:latin typeface="+mn-lt"/>
                          <a:ea typeface="+mn-ea"/>
                          <a:cs typeface="+mn-cs"/>
                        </a:rPr>
                        <a:t>Implemented SSSD model </a:t>
                      </a:r>
                    </a:p>
                    <a:p>
                      <a:pPr rtl="0" fontAlgn="base"/>
                      <a:r>
                        <a:rPr lang="en-US" sz="1000" b="0" i="0" u="none" strike="noStrike" kern="1200" dirty="0">
                          <a:solidFill>
                            <a:schemeClr val="dk1"/>
                          </a:solidFill>
                          <a:effectLst/>
                          <a:latin typeface="+mn-lt"/>
                          <a:ea typeface="+mn-ea"/>
                          <a:cs typeface="+mn-cs"/>
                        </a:rPr>
                        <a:t>CASAS scores to determine entry  level and post-testing to determine level gain.</a:t>
                      </a:r>
                    </a:p>
                    <a:p>
                      <a:pPr rtl="0" fontAlgn="base"/>
                      <a:r>
                        <a:rPr lang="en-US" sz="1000" b="0" i="0" u="none" strike="noStrike" kern="1200" dirty="0">
                          <a:solidFill>
                            <a:schemeClr val="dk1"/>
                          </a:solidFill>
                          <a:effectLst/>
                          <a:latin typeface="+mn-lt"/>
                          <a:ea typeface="+mn-ea"/>
                          <a:cs typeface="+mn-cs"/>
                        </a:rPr>
                        <a:t>CASAS competencies and student reports to differentiate instruction</a:t>
                      </a:r>
                    </a:p>
                    <a:p>
                      <a:pPr rtl="0" fontAlgn="base"/>
                      <a:r>
                        <a:rPr lang="en-US" sz="1000" b="0" i="0" u="none" strike="noStrike" kern="1200" dirty="0">
                          <a:solidFill>
                            <a:schemeClr val="dk1"/>
                          </a:solidFill>
                          <a:effectLst/>
                          <a:latin typeface="+mn-lt"/>
                          <a:ea typeface="+mn-ea"/>
                          <a:cs typeface="+mn-cs"/>
                        </a:rPr>
                        <a:t>Setting SMART goals for students</a:t>
                      </a:r>
                    </a:p>
                    <a:p>
                      <a:pPr rtl="0" fontAlgn="base"/>
                      <a:r>
                        <a:rPr lang="en-US" sz="1000" b="0" i="0" u="none" strike="noStrike" kern="1200" dirty="0">
                          <a:solidFill>
                            <a:schemeClr val="dk1"/>
                          </a:solidFill>
                          <a:effectLst/>
                          <a:latin typeface="+mn-lt"/>
                          <a:ea typeface="+mn-ea"/>
                          <a:cs typeface="+mn-cs"/>
                        </a:rPr>
                        <a:t>Computer skills embedded in HSD.HSE and ESL classes</a:t>
                      </a:r>
                    </a:p>
                    <a:p>
                      <a:pPr rtl="0" fontAlgn="base"/>
                      <a:r>
                        <a:rPr lang="en-US" sz="1000" b="0" i="0" u="none" strike="noStrike" kern="1200" dirty="0">
                          <a:solidFill>
                            <a:schemeClr val="dk1"/>
                          </a:solidFill>
                          <a:effectLst/>
                          <a:latin typeface="+mn-lt"/>
                          <a:ea typeface="+mn-ea"/>
                          <a:cs typeface="+mn-cs"/>
                        </a:rPr>
                        <a:t>Specific career contextualization for HSD (</a:t>
                      </a:r>
                      <a:r>
                        <a:rPr lang="en-US" sz="1000" b="0" i="0" u="none" strike="noStrike" kern="1200" dirty="0" err="1">
                          <a:solidFill>
                            <a:schemeClr val="dk1"/>
                          </a:solidFill>
                          <a:effectLst/>
                          <a:latin typeface="+mn-lt"/>
                          <a:ea typeface="+mn-ea"/>
                          <a:cs typeface="+mn-cs"/>
                        </a:rPr>
                        <a:t>ie</a:t>
                      </a:r>
                      <a:r>
                        <a:rPr lang="en-US" sz="1000" b="0" i="0" u="none" strike="noStrike" kern="1200" dirty="0">
                          <a:solidFill>
                            <a:schemeClr val="dk1"/>
                          </a:solidFill>
                          <a:effectLst/>
                          <a:latin typeface="+mn-lt"/>
                          <a:ea typeface="+mn-ea"/>
                          <a:cs typeface="+mn-cs"/>
                        </a:rPr>
                        <a:t>: electrician’s math, ASVAB prep)</a:t>
                      </a:r>
                    </a:p>
                    <a:p>
                      <a:pPr rtl="0" fontAlgn="base"/>
                      <a:r>
                        <a:rPr lang="en-US" sz="1000" b="0" i="0" u="none" strike="noStrike" kern="1200" dirty="0">
                          <a:solidFill>
                            <a:schemeClr val="dk1"/>
                          </a:solidFill>
                          <a:effectLst/>
                          <a:latin typeface="+mn-lt"/>
                          <a:ea typeface="+mn-ea"/>
                          <a:cs typeface="+mn-cs"/>
                        </a:rPr>
                        <a:t>Specific career contextualization for ESL (Burlington English Career Modules)</a:t>
                      </a:r>
                    </a:p>
                    <a:p>
                      <a:pPr rtl="0" fontAlgn="base"/>
                      <a:r>
                        <a:rPr lang="en-US" sz="1000" b="0" i="0" u="none" strike="noStrike" kern="1200" dirty="0">
                          <a:solidFill>
                            <a:schemeClr val="dk1"/>
                          </a:solidFill>
                          <a:effectLst/>
                          <a:latin typeface="+mn-lt"/>
                          <a:ea typeface="+mn-ea"/>
                          <a:cs typeface="+mn-cs"/>
                        </a:rPr>
                        <a:t>PD focus and </a:t>
                      </a:r>
                      <a:r>
                        <a:rPr lang="en-US" sz="1000" b="0" i="0" u="none" strike="noStrike" kern="1200" dirty="0" err="1">
                          <a:solidFill>
                            <a:schemeClr val="dk1"/>
                          </a:solidFill>
                          <a:effectLst/>
                          <a:latin typeface="+mn-lt"/>
                          <a:ea typeface="+mn-ea"/>
                          <a:cs typeface="+mn-cs"/>
                        </a:rPr>
                        <a:t>CalPRO</a:t>
                      </a:r>
                      <a:r>
                        <a:rPr lang="en-US" sz="1000" b="0" i="0" u="none" strike="noStrike" kern="1200" dirty="0">
                          <a:solidFill>
                            <a:schemeClr val="dk1"/>
                          </a:solidFill>
                          <a:effectLst/>
                          <a:latin typeface="+mn-lt"/>
                          <a:ea typeface="+mn-ea"/>
                          <a:cs typeface="+mn-cs"/>
                        </a:rPr>
                        <a:t> training</a:t>
                      </a:r>
                    </a:p>
                    <a:p>
                      <a:pPr rtl="0" fontAlgn="base"/>
                      <a:r>
                        <a:rPr lang="en-US" sz="1000" b="0" i="0" u="none" strike="noStrike" kern="1200" dirty="0">
                          <a:solidFill>
                            <a:schemeClr val="dk1"/>
                          </a:solidFill>
                          <a:effectLst/>
                          <a:latin typeface="+mn-lt"/>
                          <a:ea typeface="+mn-ea"/>
                          <a:cs typeface="+mn-cs"/>
                        </a:rPr>
                        <a:t>Classes offered on hotel sites</a:t>
                      </a:r>
                    </a:p>
                  </a:txBody>
                  <a:tcPr marL="88731" marR="88731" marT="44365" marB="44365"/>
                </a:tc>
                <a:tc>
                  <a:txBody>
                    <a:bodyPr/>
                    <a:lstStyle/>
                    <a:p>
                      <a:pPr rtl="0"/>
                      <a:r>
                        <a:rPr lang="en-US" sz="900" b="0" i="0" u="none" strike="noStrike" kern="1200" dirty="0">
                          <a:solidFill>
                            <a:schemeClr val="dk1"/>
                          </a:solidFill>
                          <a:effectLst/>
                          <a:latin typeface="+mn-lt"/>
                          <a:ea typeface="+mn-ea"/>
                          <a:cs typeface="+mn-cs"/>
                        </a:rPr>
                        <a:t>1. Implemented the SSSP model </a:t>
                      </a:r>
                      <a:endParaRPr lang="en-US" sz="900" b="0" dirty="0">
                        <a:effectLst/>
                      </a:endParaRPr>
                    </a:p>
                    <a:p>
                      <a:pPr rtl="0"/>
                      <a:r>
                        <a:rPr lang="en-US" sz="900" b="0" i="0" u="none" strike="noStrike" kern="1200" dirty="0">
                          <a:solidFill>
                            <a:schemeClr val="dk1"/>
                          </a:solidFill>
                          <a:effectLst/>
                          <a:latin typeface="+mn-lt"/>
                          <a:ea typeface="+mn-ea"/>
                          <a:cs typeface="+mn-cs"/>
                        </a:rPr>
                        <a:t>2. CASAS score to determine level and post-testing to determine level gain</a:t>
                      </a:r>
                      <a:endParaRPr lang="en-US" sz="900" b="0" dirty="0">
                        <a:effectLst/>
                      </a:endParaRPr>
                    </a:p>
                    <a:p>
                      <a:pPr rtl="0"/>
                      <a:r>
                        <a:rPr lang="en-US" sz="900" b="0" i="0" u="none" strike="noStrike" kern="1200" dirty="0">
                          <a:solidFill>
                            <a:schemeClr val="dk1"/>
                          </a:solidFill>
                          <a:effectLst/>
                          <a:latin typeface="+mn-lt"/>
                          <a:ea typeface="+mn-ea"/>
                          <a:cs typeface="+mn-cs"/>
                        </a:rPr>
                        <a:t>3. CASAS competencies and student reports to differentiate instruction</a:t>
                      </a:r>
                      <a:endParaRPr lang="en-US" sz="900" b="0" dirty="0">
                        <a:effectLst/>
                      </a:endParaRPr>
                    </a:p>
                    <a:p>
                      <a:pPr rtl="0"/>
                      <a:r>
                        <a:rPr lang="en-US" sz="900" b="0" i="0" u="none" strike="noStrike" kern="1200" dirty="0">
                          <a:solidFill>
                            <a:schemeClr val="dk1"/>
                          </a:solidFill>
                          <a:effectLst/>
                          <a:latin typeface="+mn-lt"/>
                          <a:ea typeface="+mn-ea"/>
                          <a:cs typeface="+mn-cs"/>
                        </a:rPr>
                        <a:t>4. SMART Goal setting for all students</a:t>
                      </a:r>
                      <a:endParaRPr lang="en-US" sz="900" b="0" dirty="0">
                        <a:effectLst/>
                      </a:endParaRPr>
                    </a:p>
                    <a:p>
                      <a:pPr rtl="0"/>
                      <a:r>
                        <a:rPr lang="en-US" sz="900" b="0" i="0" u="none" strike="noStrike" kern="1200" dirty="0">
                          <a:solidFill>
                            <a:schemeClr val="dk1"/>
                          </a:solidFill>
                          <a:effectLst/>
                          <a:latin typeface="+mn-lt"/>
                          <a:ea typeface="+mn-ea"/>
                          <a:cs typeface="+mn-cs"/>
                        </a:rPr>
                        <a:t>5. Computer skills imbedded in HSE/HSD and ESL curriculum </a:t>
                      </a:r>
                      <a:endParaRPr lang="en-US" sz="900" b="0" dirty="0">
                        <a:effectLst/>
                      </a:endParaRPr>
                    </a:p>
                    <a:p>
                      <a:pPr rtl="0"/>
                      <a:r>
                        <a:rPr lang="en-US" sz="900" b="0" i="0" u="none" strike="noStrike" kern="1200" dirty="0">
                          <a:solidFill>
                            <a:schemeClr val="dk1"/>
                          </a:solidFill>
                          <a:effectLst/>
                          <a:latin typeface="+mn-lt"/>
                          <a:ea typeface="+mn-ea"/>
                          <a:cs typeface="+mn-cs"/>
                        </a:rPr>
                        <a:t>6. Specific career contextualization for HSD (</a:t>
                      </a:r>
                      <a:r>
                        <a:rPr lang="en-US" sz="900" b="0" i="0" u="none" strike="noStrike" kern="1200" dirty="0" err="1">
                          <a:solidFill>
                            <a:schemeClr val="dk1"/>
                          </a:solidFill>
                          <a:effectLst/>
                          <a:latin typeface="+mn-lt"/>
                          <a:ea typeface="+mn-ea"/>
                          <a:cs typeface="+mn-cs"/>
                        </a:rPr>
                        <a:t>ie</a:t>
                      </a:r>
                      <a:r>
                        <a:rPr lang="en-US" sz="900" b="0" i="0" u="none" strike="noStrike" kern="1200" dirty="0">
                          <a:solidFill>
                            <a:schemeClr val="dk1"/>
                          </a:solidFill>
                          <a:effectLst/>
                          <a:latin typeface="+mn-lt"/>
                          <a:ea typeface="+mn-ea"/>
                          <a:cs typeface="+mn-cs"/>
                        </a:rPr>
                        <a:t>: electrician’s math, ASVAB prep)</a:t>
                      </a:r>
                      <a:endParaRPr lang="en-US" sz="900" b="0" dirty="0">
                        <a:effectLst/>
                      </a:endParaRPr>
                    </a:p>
                    <a:p>
                      <a:pPr rtl="0"/>
                      <a:r>
                        <a:rPr lang="en-US" sz="900" b="0" i="0" u="none" strike="noStrike" kern="1200" dirty="0">
                          <a:solidFill>
                            <a:schemeClr val="dk1"/>
                          </a:solidFill>
                          <a:effectLst/>
                          <a:latin typeface="+mn-lt"/>
                          <a:ea typeface="+mn-ea"/>
                          <a:cs typeface="+mn-cs"/>
                        </a:rPr>
                        <a:t>7. Specific career contextualization for ESL (Burlington English Career modules)</a:t>
                      </a:r>
                      <a:endParaRPr lang="en-US" sz="900" b="0" dirty="0">
                        <a:effectLst/>
                      </a:endParaRPr>
                    </a:p>
                    <a:p>
                      <a:pPr rtl="0"/>
                      <a:r>
                        <a:rPr lang="en-US" sz="900" b="0" i="0" u="none" strike="noStrike" kern="1200" dirty="0">
                          <a:solidFill>
                            <a:schemeClr val="dk1"/>
                          </a:solidFill>
                          <a:effectLst/>
                          <a:latin typeface="+mn-lt"/>
                          <a:ea typeface="+mn-ea"/>
                          <a:cs typeface="+mn-cs"/>
                        </a:rPr>
                        <a:t>8. PD focus and CALPRO trainings </a:t>
                      </a:r>
                      <a:endParaRPr lang="en-US" sz="900" b="0" dirty="0">
                        <a:effectLst/>
                      </a:endParaRPr>
                    </a:p>
                    <a:p>
                      <a:pPr rtl="0"/>
                      <a:r>
                        <a:rPr lang="en-US" sz="900" b="0" i="0" u="none" strike="noStrike" kern="1200" dirty="0">
                          <a:solidFill>
                            <a:schemeClr val="dk1"/>
                          </a:solidFill>
                          <a:effectLst/>
                          <a:latin typeface="+mn-lt"/>
                          <a:ea typeface="+mn-ea"/>
                          <a:cs typeface="+mn-cs"/>
                        </a:rPr>
                        <a:t>9. Remind App for communication and number of “touches” increased</a:t>
                      </a:r>
                      <a:endParaRPr lang="en-US" sz="900" b="0" dirty="0">
                        <a:effectLs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947164741"/>
                  </a:ext>
                </a:extLst>
              </a:tr>
              <a:tr h="1093009">
                <a:tc>
                  <a:txBody>
                    <a:bodyPr/>
                    <a:lstStyle/>
                    <a:p>
                      <a:pPr marL="0" marR="0">
                        <a:lnSpc>
                          <a:spcPct val="107000"/>
                        </a:lnSpc>
                        <a:spcBef>
                          <a:spcPts val="0"/>
                        </a:spcBef>
                        <a:spcAft>
                          <a:spcPts val="800"/>
                        </a:spcAft>
                      </a:pPr>
                      <a:r>
                        <a:rPr lang="en-US" sz="1400" b="1" dirty="0">
                          <a:effectLst/>
                          <a:latin typeface="+mn-lt"/>
                        </a:rPr>
                        <a:t>Outcomes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pPr marL="228600" indent="-228600">
                        <a:lnSpc>
                          <a:spcPct val="107000"/>
                        </a:lnSpc>
                        <a:buFont typeface="+mj-lt"/>
                        <a:buAutoNum type="arabicPeriod"/>
                      </a:pPr>
                      <a:r>
                        <a:rPr lang="en-US" sz="1000" dirty="0">
                          <a:solidFill>
                            <a:schemeClr val="tx1"/>
                          </a:solidFill>
                          <a:effectLst/>
                          <a:latin typeface="+mn-lt"/>
                          <a:cs typeface="Times New Roman" panose="02020603050405020304" pitchFamily="18" charset="0"/>
                        </a:rPr>
                        <a:t>Starting in spring 2019, new certificates available.</a:t>
                      </a:r>
                    </a:p>
                    <a:p>
                      <a:pPr marL="228600" indent="-228600">
                        <a:lnSpc>
                          <a:spcPct val="107000"/>
                        </a:lnSpc>
                        <a:buFont typeface="+mj-lt"/>
                        <a:buAutoNum type="arabicPeriod"/>
                      </a:pPr>
                      <a:r>
                        <a:rPr lang="en-US" sz="1000" dirty="0">
                          <a:solidFill>
                            <a:schemeClr val="tx1"/>
                          </a:solidFill>
                          <a:effectLst/>
                          <a:latin typeface="+mn-lt"/>
                          <a:cs typeface="Times New Roman" panose="02020603050405020304" pitchFamily="18" charset="0"/>
                        </a:rPr>
                        <a:t>Health Night in fall ’18, ESL Newsletter fall ‘18 and spring ‘19.</a:t>
                      </a:r>
                    </a:p>
                    <a:p>
                      <a:pPr marL="228600" indent="-228600">
                        <a:lnSpc>
                          <a:spcPct val="107000"/>
                        </a:lnSpc>
                        <a:buFont typeface="+mj-lt"/>
                        <a:buAutoNum type="arabicPeriod"/>
                      </a:pPr>
                      <a:r>
                        <a:rPr lang="en-US" sz="1000" kern="1200" dirty="0">
                          <a:solidFill>
                            <a:schemeClr val="tx1"/>
                          </a:solidFill>
                          <a:effectLst/>
                          <a:latin typeface="+mn-lt"/>
                          <a:ea typeface="+mn-ea"/>
                          <a:cs typeface="+mn-cs"/>
                        </a:rPr>
                        <a:t>ESL Course completion rates: 15/16: 817, 16/17: 1050, 17/18:  799</a:t>
                      </a:r>
                    </a:p>
                    <a:p>
                      <a:pPr marL="228600" indent="-228600">
                        <a:lnSpc>
                          <a:spcPct val="107000"/>
                        </a:lnSpc>
                        <a:buFont typeface="+mj-lt"/>
                        <a:buAutoNum type="arabicPeriod"/>
                      </a:pPr>
                      <a:r>
                        <a:rPr lang="en-US" sz="1000" kern="1200" dirty="0">
                          <a:solidFill>
                            <a:schemeClr val="tx1"/>
                          </a:solidFill>
                          <a:effectLst/>
                          <a:latin typeface="+mn-lt"/>
                          <a:ea typeface="+mn-ea"/>
                          <a:cs typeface="+mn-cs"/>
                        </a:rPr>
                        <a:t>Certificate Completion:  16/17: 68, 17/18: 73, 17/18: 56</a:t>
                      </a:r>
                    </a:p>
                    <a:p>
                      <a:pPr marL="228600" indent="-228600">
                        <a:lnSpc>
                          <a:spcPct val="107000"/>
                        </a:lnSpc>
                        <a:buFont typeface="+mj-lt"/>
                        <a:buAutoNum type="arabicPeriod"/>
                      </a:pPr>
                      <a:r>
                        <a:rPr lang="en-US" sz="1000" kern="1200" dirty="0">
                          <a:solidFill>
                            <a:schemeClr val="tx1"/>
                          </a:solidFill>
                          <a:effectLst/>
                          <a:latin typeface="+mn-lt"/>
                          <a:ea typeface="+mn-ea"/>
                          <a:cs typeface="+mn-cs"/>
                        </a:rPr>
                        <a:t>Increase number of matriculation services</a:t>
                      </a:r>
                      <a:endParaRPr lang="en-US" sz="1000" dirty="0">
                        <a:solidFill>
                          <a:schemeClr val="tx1"/>
                        </a:solidFill>
                        <a:effectLst/>
                        <a:latin typeface="+mn-lt"/>
                        <a:cs typeface="Times New Roman" panose="02020603050405020304" pitchFamily="18" charset="0"/>
                      </a:endParaRP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-Persistence rates as measured by TOPS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-Instructor buy-in and individual support for students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level gains</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-Increased high school diploma and HSE completion</a:t>
                      </a:r>
                      <a:endParaRPr lang="en-US" sz="1000" dirty="0">
                        <a:effectLst/>
                        <a:latin typeface="+mn-lt"/>
                        <a:cs typeface="Calibri" panose="020F0502020204030204" pitchFamily="34" charset="0"/>
                      </a:endParaRPr>
                    </a:p>
                    <a:p>
                      <a:pPr>
                        <a:lnSpc>
                          <a:spcPct val="107000"/>
                        </a:lnSpc>
                      </a:pPr>
                      <a:endParaRPr lang="en-US" sz="1000" dirty="0">
                        <a:effectLst/>
                        <a:latin typeface="+mn-lt"/>
                        <a:cs typeface="Calibri" panose="020F0502020204030204" pitchFamily="34" charset="0"/>
                      </a:endParaRPr>
                    </a:p>
                  </a:txBody>
                  <a:tcPr marL="88731" marR="88731" marT="44365" marB="44365"/>
                </a:tc>
                <a:tc>
                  <a:txBody>
                    <a:bodyPr/>
                    <a:lstStyle/>
                    <a:p>
                      <a:pPr rtl="0"/>
                      <a:r>
                        <a:rPr lang="en-US" sz="900" b="0" i="0" u="none" strike="noStrike" kern="1200" dirty="0">
                          <a:solidFill>
                            <a:schemeClr val="dk1"/>
                          </a:solidFill>
                          <a:effectLst/>
                          <a:latin typeface="+mn-lt"/>
                          <a:ea typeface="+mn-ea"/>
                          <a:cs typeface="+mn-cs"/>
                        </a:rPr>
                        <a:t>-Persistence rates as measured by TOPS</a:t>
                      </a:r>
                      <a:endParaRPr lang="en-US" sz="900" b="0" dirty="0">
                        <a:effectLst/>
                      </a:endParaRPr>
                    </a:p>
                    <a:p>
                      <a:pPr rtl="0"/>
                      <a:r>
                        <a:rPr lang="en-US" sz="900" b="0" i="0" u="none" strike="noStrike" kern="1200" dirty="0">
                          <a:solidFill>
                            <a:schemeClr val="dk1"/>
                          </a:solidFill>
                          <a:effectLst/>
                          <a:latin typeface="+mn-lt"/>
                          <a:ea typeface="+mn-ea"/>
                          <a:cs typeface="+mn-cs"/>
                        </a:rPr>
                        <a:t>-Instructor discussion/feedback</a:t>
                      </a:r>
                      <a:endParaRPr lang="en-US" sz="900" b="0" dirty="0">
                        <a:effectLst/>
                      </a:endParaRPr>
                    </a:p>
                    <a:p>
                      <a:pPr rtl="0"/>
                      <a:r>
                        <a:rPr lang="en-US" sz="900" b="0" i="0" u="none" strike="noStrike" kern="1200" dirty="0">
                          <a:solidFill>
                            <a:schemeClr val="dk1"/>
                          </a:solidFill>
                          <a:effectLst/>
                          <a:latin typeface="+mn-lt"/>
                          <a:ea typeface="+mn-ea"/>
                          <a:cs typeface="+mn-cs"/>
                        </a:rPr>
                        <a:t>-Increased level gains</a:t>
                      </a:r>
                      <a:endParaRPr lang="en-US" sz="900" b="0" dirty="0">
                        <a:effectLst/>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3026217246"/>
                  </a:ext>
                </a:extLst>
              </a:tr>
              <a:tr h="1130199">
                <a:tc>
                  <a:txBody>
                    <a:bodyPr/>
                    <a:lstStyle/>
                    <a:p>
                      <a:pPr marL="0" marR="0">
                        <a:lnSpc>
                          <a:spcPct val="107000"/>
                        </a:lnSpc>
                        <a:spcBef>
                          <a:spcPts val="0"/>
                        </a:spcBef>
                        <a:spcAft>
                          <a:spcPts val="800"/>
                        </a:spcAft>
                      </a:pPr>
                      <a:r>
                        <a:rPr lang="en-US" sz="1400" b="1" dirty="0">
                          <a:effectLst/>
                          <a:latin typeface="+mn-lt"/>
                        </a:rPr>
                        <a:t>Next Steps</a:t>
                      </a:r>
                      <a:endParaRPr lang="en-US" sz="1400" b="1" dirty="0">
                        <a:effectLst/>
                        <a:latin typeface="+mn-lt"/>
                        <a:ea typeface="Calibri" panose="020F0502020204030204" pitchFamily="34" charset="0"/>
                        <a:cs typeface="Times New Roman" panose="02020603050405020304" pitchFamily="18" charset="0"/>
                      </a:endParaRPr>
                    </a:p>
                  </a:txBody>
                  <a:tcPr marL="88731" marR="88731" marT="44365" marB="44365"/>
                </a:tc>
                <a:tc>
                  <a:txBody>
                    <a:bodyPr/>
                    <a:lstStyle/>
                    <a:p>
                      <a:r>
                        <a:rPr lang="en-US" sz="1000" dirty="0"/>
                        <a:t>Expand/ Improve transitional services and tracking mechanism</a:t>
                      </a:r>
                    </a:p>
                    <a:p>
                      <a:r>
                        <a:rPr lang="en-US" sz="1000" dirty="0"/>
                        <a:t>Hire PT counselor to meet need of enrollment and program growth</a:t>
                      </a:r>
                    </a:p>
                    <a:p>
                      <a:r>
                        <a:rPr lang="en-US" sz="1000" dirty="0"/>
                        <a:t>Job fair/ EL Civic fair</a:t>
                      </a:r>
                    </a:p>
                    <a:p>
                      <a:r>
                        <a:rPr lang="en-US" sz="1000" dirty="0"/>
                        <a:t>Institutionalize Latina Leadership Network (LLN) to increase support for Latinx students</a:t>
                      </a:r>
                    </a:p>
                  </a:txBody>
                  <a:tcPr marL="88731" marR="88731" marT="44365" marB="44365"/>
                </a:tc>
                <a:tc>
                  <a:txBody>
                    <a:bodyPr/>
                    <a:lstStyle/>
                    <a:p>
                      <a:pPr rtl="0"/>
                      <a:r>
                        <a:rPr lang="en-US" sz="1000" b="0" i="0" u="none" strike="noStrike" kern="1200" dirty="0">
                          <a:solidFill>
                            <a:schemeClr val="dk1"/>
                          </a:solidFill>
                          <a:effectLst/>
                          <a:latin typeface="+mn-lt"/>
                          <a:ea typeface="+mn-ea"/>
                          <a:cs typeface="+mn-cs"/>
                        </a:rPr>
                        <a:t>-Continue with our retention and persistent goal</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and strategies for completion </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-Utilize Peach Jar system (district)</a:t>
                      </a:r>
                      <a:endParaRPr lang="en-US" sz="1000" b="0" dirty="0">
                        <a:effectLst/>
                        <a:latin typeface="+mn-lt"/>
                      </a:endParaRPr>
                    </a:p>
                    <a:p>
                      <a:pPr rtl="0"/>
                      <a:r>
                        <a:rPr lang="en-US" sz="1000" b="0" i="0" u="none" strike="noStrike" kern="1200" dirty="0">
                          <a:solidFill>
                            <a:schemeClr val="dk1"/>
                          </a:solidFill>
                          <a:effectLst/>
                          <a:latin typeface="+mn-lt"/>
                          <a:ea typeface="+mn-ea"/>
                          <a:cs typeface="+mn-cs"/>
                        </a:rPr>
                        <a:t>-Work with district to personally invite ESL families to classes and district events</a:t>
                      </a:r>
                      <a:endParaRPr lang="en-US" sz="1000" b="0" dirty="0">
                        <a:effectLst/>
                        <a:latin typeface="+mn-lt"/>
                      </a:endParaRPr>
                    </a:p>
                  </a:txBody>
                  <a:tcPr marL="88731" marR="88731" marT="44365" marB="44365"/>
                </a:tc>
                <a:tc>
                  <a:txBody>
                    <a:bodyPr/>
                    <a:lstStyle/>
                    <a:p>
                      <a:pPr rtl="0"/>
                      <a:r>
                        <a:rPr lang="en-US" sz="900" b="0" i="0" u="none" strike="noStrike" kern="1200" dirty="0">
                          <a:solidFill>
                            <a:schemeClr val="dk1"/>
                          </a:solidFill>
                          <a:effectLst/>
                          <a:latin typeface="+mn-lt"/>
                          <a:ea typeface="+mn-ea"/>
                          <a:cs typeface="+mn-cs"/>
                        </a:rPr>
                        <a:t>-Continue retention and persistence focus</a:t>
                      </a:r>
                      <a:endParaRPr lang="en-US" sz="900" b="0" dirty="0">
                        <a:effectLst/>
                      </a:endParaRPr>
                    </a:p>
                    <a:p>
                      <a:pPr rtl="0"/>
                      <a:r>
                        <a:rPr lang="en-US" sz="900" b="0" i="0" u="none" strike="noStrike" kern="1200" dirty="0">
                          <a:solidFill>
                            <a:schemeClr val="dk1"/>
                          </a:solidFill>
                          <a:effectLst/>
                          <a:latin typeface="+mn-lt"/>
                          <a:ea typeface="+mn-ea"/>
                          <a:cs typeface="+mn-cs"/>
                        </a:rPr>
                        <a:t>-Implement Parent Square (SLCUSD communication system)</a:t>
                      </a:r>
                      <a:endParaRPr lang="en-US" sz="900" b="0" dirty="0">
                        <a:effectLst/>
                      </a:endParaRPr>
                    </a:p>
                    <a:p>
                      <a:br>
                        <a:rPr lang="en-US" sz="1000" dirty="0"/>
                      </a:br>
                      <a:endParaRPr lang="en-US" sz="1000" dirty="0">
                        <a:effectLst/>
                        <a:latin typeface="Calibri" panose="020F0502020204030204" pitchFamily="34" charset="0"/>
                        <a:cs typeface="Calibri" panose="020F0502020204030204" pitchFamily="34" charset="0"/>
                      </a:endParaRPr>
                    </a:p>
                  </a:txBody>
                  <a:tcPr marL="88731" marR="88731" marT="44365" marB="44365"/>
                </a:tc>
                <a:tc>
                  <a:txBody>
                    <a:bodyPr/>
                    <a:lstStyle/>
                    <a:p>
                      <a:pPr>
                        <a:lnSpc>
                          <a:spcPct val="107000"/>
                        </a:lnSpc>
                      </a:pPr>
                      <a:endParaRPr lang="en-US" sz="1000" dirty="0">
                        <a:effectLst/>
                        <a:latin typeface="Calibri" panose="020F0502020204030204" pitchFamily="34" charset="0"/>
                        <a:cs typeface="Calibri" panose="020F0502020204030204" pitchFamily="34" charset="0"/>
                      </a:endParaRPr>
                    </a:p>
                  </a:txBody>
                  <a:tcPr marL="88731" marR="88731" marT="44365" marB="44365"/>
                </a:tc>
                <a:extLst>
                  <a:ext uri="{0D108BD9-81ED-4DB2-BD59-A6C34878D82A}">
                    <a16:rowId xmlns:a16="http://schemas.microsoft.com/office/drawing/2014/main" val="2996570444"/>
                  </a:ext>
                </a:extLst>
              </a:tr>
            </a:tbl>
          </a:graphicData>
        </a:graphic>
      </p:graphicFrame>
    </p:spTree>
    <p:extLst>
      <p:ext uri="{BB962C8B-B14F-4D97-AF65-F5344CB8AC3E}">
        <p14:creationId xmlns:p14="http://schemas.microsoft.com/office/powerpoint/2010/main" val="1535228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4873beb7-5857-4685-be1f-d57550cc96cc"/>
    <ds:schemaRef ds:uri="http://www.w3.org/XML/1998/namespace"/>
    <ds:schemaRef ds:uri="http://purl.org/dc/dcmityp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4287</TotalTime>
  <Words>3573</Words>
  <Application>Microsoft Office PowerPoint</Application>
  <PresentationFormat>Widescreen</PresentationFormat>
  <Paragraphs>490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Corbel</vt:lpstr>
      <vt:lpstr>Courier New</vt:lpstr>
      <vt:lpstr>Euphemia</vt:lpstr>
      <vt:lpstr>Wingdings</vt:lpstr>
      <vt:lpstr>Parallax</vt:lpstr>
      <vt:lpstr>       3YP = ConsortIum Three Year Plan AP 16/17 = Annual Plan 2016/2017 AP 17/18 = Annual Plan 2017/2018 AP 18/19 = Annual Plan 2018/2019</vt:lpstr>
      <vt:lpstr>Goal 1:  Curriculum Alignment</vt:lpstr>
      <vt:lpstr>1:  Curriculum Alignment</vt:lpstr>
      <vt:lpstr>Goal 2: Expand Student Support Services</vt:lpstr>
      <vt:lpstr>2: Expand Student Support Services</vt:lpstr>
      <vt:lpstr>Goal 3: expand Outreach</vt:lpstr>
      <vt:lpstr>3: Expand Outreach</vt:lpstr>
      <vt:lpstr>Goal 4: employ Retention and Persistence Strategies</vt:lpstr>
      <vt:lpstr>4: Retention and Persistent Strategies</vt:lpstr>
      <vt:lpstr>Goal 5:  ADDRESS Gaps in Immigrant Education</vt:lpstr>
      <vt:lpstr>5: Address Gaps in Immigrant Education</vt:lpstr>
      <vt:lpstr>Goal 6:  Program Development</vt:lpstr>
      <vt:lpstr>6: Program Development</vt:lpstr>
      <vt:lpstr>Goal 7:  Create/implement mutually agreed upon assessments</vt:lpstr>
      <vt:lpstr>7: Implement Mutually Agreed Upon Assessments </vt:lpstr>
      <vt:lpstr>Goal 8:  Professional development</vt:lpstr>
      <vt:lpstr>8: Shared Professional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3YP = Consortium Three Year Plan AP 16/17 = Annual Plan 2016/2017 AP 17/18 = Annual Plan 2017/2018 AP 18/19 = Annual Plan 2018/2019</dc:title>
  <dc:creator>Amy Kayser</dc:creator>
  <cp:lastModifiedBy>Mia Ruiz</cp:lastModifiedBy>
  <cp:revision>90</cp:revision>
  <cp:lastPrinted>2019-04-29T21:57:17Z</cp:lastPrinted>
  <dcterms:created xsi:type="dcterms:W3CDTF">2019-04-16T18:53:27Z</dcterms:created>
  <dcterms:modified xsi:type="dcterms:W3CDTF">2019-04-30T01:30:45Z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