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1"/>
  </p:notesMasterIdLst>
  <p:sldIdLst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25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9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3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50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809750" y="533400"/>
            <a:ext cx="9408765" cy="85427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algn="ctr">
              <a:lnSpc>
                <a:spcPts val="3364"/>
              </a:lnSpc>
            </a:pPr>
            <a:r>
              <a:rPr lang="en-US" sz="2925" b="1" kern="0" spc="60" dirty="0">
                <a:ln w="9525"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-Black" pitchFamily="34" charset="0"/>
                <a:ea typeface="Arial-Black" pitchFamily="34" charset="-122"/>
                <a:cs typeface="Arial-Black" pitchFamily="34" charset="-120"/>
              </a:rPr>
              <a:t>ORTADOĞU'DA AB, ABD, RUSYA VE ÇİN:
POLİTİKALAR VE SONUÇLARI</a:t>
            </a:r>
            <a:endParaRPr lang="en-US" sz="2925" dirty="0">
              <a:solidFill>
                <a:prstClr val="black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3638550" y="5543550"/>
            <a:ext cx="5353943" cy="64383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algn="ctr">
              <a:lnSpc>
                <a:spcPts val="2535"/>
              </a:lnSpc>
            </a:pPr>
            <a:r>
              <a:rPr lang="en-US" sz="1950" dirty="0">
                <a:solidFill>
                  <a:srgbClr val="C0C0C0"/>
                </a:solidFill>
                <a:latin typeface="Roboto-Regular" pitchFamily="34" charset="0"/>
                <a:ea typeface="Roboto-Regular" pitchFamily="34" charset="-122"/>
                <a:cs typeface="Roboto-Regular" pitchFamily="34" charset="-120"/>
              </a:rPr>
              <a:t>International Conferences on Regional Politics (ICRP): Middle East</a:t>
            </a:r>
            <a:endParaRPr lang="en-US" sz="1950" dirty="0">
              <a:solidFill>
                <a:prstClr val="black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5214908" y="6296025"/>
            <a:ext cx="6789420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algn="r">
              <a:lnSpc>
                <a:spcPts val="2025"/>
              </a:lnSpc>
            </a:pPr>
            <a:r>
              <a:rPr lang="en-US" sz="2025" dirty="0" smtClean="0">
                <a:solidFill>
                  <a:srgbClr val="FFFFFF"/>
                </a:solidFill>
                <a:latin typeface="Roboto-Regular" pitchFamily="34" charset="0"/>
                <a:ea typeface="Roboto-Regular" pitchFamily="34" charset="-122"/>
                <a:cs typeface="Roboto-Regular" pitchFamily="34" charset="-120"/>
              </a:rPr>
              <a:t>D</a:t>
            </a:r>
            <a:r>
              <a:rPr lang="tr-TR" sz="2025" noProof="1" smtClean="0">
                <a:solidFill>
                  <a:srgbClr val="FFFFFF"/>
                </a:solidFill>
                <a:latin typeface="Roboto-Regular" pitchFamily="34" charset="0"/>
                <a:ea typeface="Roboto-Regular" pitchFamily="34" charset="-122"/>
                <a:cs typeface="Roboto-Regular" pitchFamily="34" charset="-120"/>
              </a:rPr>
              <a:t>oç</a:t>
            </a:r>
            <a:r>
              <a:rPr lang="tr-TR" sz="2025" dirty="0" smtClean="0">
                <a:solidFill>
                  <a:srgbClr val="FFFFFF"/>
                </a:solidFill>
                <a:latin typeface="Roboto-Regular" pitchFamily="34" charset="0"/>
                <a:ea typeface="Roboto-Regular" pitchFamily="34" charset="-122"/>
                <a:cs typeface="Roboto-Regular" pitchFamily="34" charset="-120"/>
              </a:rPr>
              <a:t>. D</a:t>
            </a:r>
            <a:r>
              <a:rPr lang="en-US" sz="2025" dirty="0" smtClean="0">
                <a:solidFill>
                  <a:srgbClr val="FFFFFF"/>
                </a:solidFill>
                <a:latin typeface="Roboto-Regular" pitchFamily="34" charset="0"/>
                <a:ea typeface="Roboto-Regular" pitchFamily="34" charset="-122"/>
                <a:cs typeface="Roboto-Regular" pitchFamily="34" charset="-120"/>
              </a:rPr>
              <a:t>r</a:t>
            </a:r>
            <a:r>
              <a:rPr lang="en-US" sz="2025" dirty="0">
                <a:solidFill>
                  <a:srgbClr val="FFFFFF"/>
                </a:solidFill>
                <a:latin typeface="Roboto-Regular" pitchFamily="34" charset="0"/>
                <a:ea typeface="Roboto-Regular" pitchFamily="34" charset="-122"/>
                <a:cs typeface="Roboto-Regular" pitchFamily="34" charset="-120"/>
              </a:rPr>
              <a:t>. Sibel Elif Özdilek</a:t>
            </a:r>
            <a:endParaRPr lang="en-US" sz="202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0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8625" y="379095"/>
            <a:ext cx="11334750" cy="55626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4380"/>
              </a:lnSpc>
            </a:pPr>
            <a:r>
              <a:rPr lang="en-US" sz="3750" kern="0" spc="-225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Orta Doğu: Küresel Bir Jeopolitik Merkez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28625" y="1043940"/>
            <a:ext cx="11334750" cy="29063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2289"/>
              </a:lnSpc>
              <a:spcBef>
                <a:spcPts val="838"/>
              </a:spcBef>
            </a:pPr>
            <a:r>
              <a:rPr lang="en-US" sz="1650" kern="0" spc="-33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Bölgenin Önemini Belirleyen Kritik Faktörler</a:t>
            </a: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476250" y="1752600"/>
            <a:ext cx="11239500" cy="569913"/>
          </a:xfrm>
          <a:prstGeom prst="roundRect">
            <a:avLst>
              <a:gd name="adj" fmla="val 16045"/>
            </a:avLst>
          </a:prstGeom>
          <a:solidFill>
            <a:srgbClr val="22AAEE"/>
          </a:solidFill>
          <a:ln>
            <a:miter lim="800000"/>
          </a:ln>
        </p:spPr>
      </p:sp>
      <p:sp>
        <p:nvSpPr>
          <p:cNvPr id="5" name="Text 3"/>
          <p:cNvSpPr/>
          <p:nvPr/>
        </p:nvSpPr>
        <p:spPr>
          <a:xfrm>
            <a:off x="3367088" y="1913850"/>
            <a:ext cx="5457825" cy="244673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1927"/>
              </a:lnSpc>
            </a:pPr>
            <a:r>
              <a:rPr lang="en-US" sz="1650" kern="0" spc="-99" dirty="0">
                <a:solidFill>
                  <a:srgbClr val="333333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Orta Doğu'nun Küresel Çekim Merkezi Olmasının Nedenleri</a:t>
            </a:r>
            <a:endParaRPr lang="en-US" dirty="0"/>
          </a:p>
        </p:txBody>
      </p:sp>
      <p:sp>
        <p:nvSpPr>
          <p:cNvPr id="6" name="Shape 4"/>
          <p:cNvSpPr/>
          <p:nvPr/>
        </p:nvSpPr>
        <p:spPr>
          <a:xfrm>
            <a:off x="476250" y="2417763"/>
            <a:ext cx="2738438" cy="2565400"/>
          </a:xfrm>
          <a:prstGeom prst="roundRect">
            <a:avLst>
              <a:gd name="adj" fmla="val 3564"/>
            </a:avLst>
          </a:prstGeom>
          <a:solidFill>
            <a:srgbClr val="FEC088"/>
          </a:solidFill>
          <a:ln>
            <a:miter lim="800000"/>
          </a:ln>
        </p:spPr>
      </p:sp>
      <p:sp>
        <p:nvSpPr>
          <p:cNvPr id="7" name="Text 5"/>
          <p:cNvSpPr/>
          <p:nvPr/>
        </p:nvSpPr>
        <p:spPr>
          <a:xfrm>
            <a:off x="731044" y="3144044"/>
            <a:ext cx="2228850" cy="342424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1349"/>
              </a:lnSpc>
              <a:spcBef>
                <a:spcPts val="901"/>
              </a:spcBef>
            </a:pPr>
            <a:r>
              <a:rPr lang="en-US" sz="1155" kern="0" spc="-69" dirty="0">
                <a:solidFill>
                  <a:srgbClr val="333333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Enerji Kaynakları ve Küresel Enerji</a:t>
            </a:r>
            <a:br>
              <a:rPr lang="en-US" sz="1155" kern="0" spc="-69" dirty="0">
                <a:solidFill>
                  <a:srgbClr val="333333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</a:br>
            <a:r>
              <a:rPr lang="en-US" sz="1155" kern="0" spc="-69" dirty="0">
                <a:solidFill>
                  <a:srgbClr val="333333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Güvenliği</a:t>
            </a: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74845" y="3543618"/>
            <a:ext cx="2341248" cy="92452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1456"/>
              </a:lnSpc>
              <a:spcBef>
                <a:spcPts val="442"/>
              </a:spcBef>
            </a:pPr>
            <a:r>
              <a:rPr lang="en-US" sz="1050" kern="0" spc="-21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Bölgenin devasa petrol ve doğalgaz</a:t>
            </a:r>
            <a:br>
              <a:rPr lang="en-US" sz="1050" kern="0" spc="-21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050" kern="0" spc="-21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rezervleri, küresel enerji arzını ve</a:t>
            </a:r>
            <a:br>
              <a:rPr lang="en-US" sz="1050" kern="0" spc="-21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050" kern="0" spc="-21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fiyatlarını doğrudan etkilemektedir.</a:t>
            </a:r>
            <a:br>
              <a:rPr lang="en-US" sz="1050" kern="0" spc="-21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050" kern="0" spc="-21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Hayati sevkiyat yolları, bu kaynakların</a:t>
            </a:r>
            <a:br>
              <a:rPr lang="en-US" sz="1050" kern="0" spc="-21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050" kern="0" spc="-21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dünya pazarlarına ulaşımını sağlar.</a:t>
            </a:r>
            <a:endParaRPr lang="en-US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86" y="2712140"/>
            <a:ext cx="219075" cy="304800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3309938" y="2417763"/>
            <a:ext cx="2738438" cy="2565400"/>
          </a:xfrm>
          <a:prstGeom prst="roundRect">
            <a:avLst>
              <a:gd name="adj" fmla="val 3564"/>
            </a:avLst>
          </a:prstGeom>
          <a:solidFill>
            <a:srgbClr val="FD864D"/>
          </a:solidFill>
          <a:ln>
            <a:miter lim="800000"/>
          </a:ln>
        </p:spPr>
      </p:sp>
      <p:sp>
        <p:nvSpPr>
          <p:cNvPr id="11" name="Text 8"/>
          <p:cNvSpPr/>
          <p:nvPr/>
        </p:nvSpPr>
        <p:spPr>
          <a:xfrm>
            <a:off x="3515141" y="3176191"/>
            <a:ext cx="2328030" cy="183475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1445"/>
              </a:lnSpc>
              <a:spcBef>
                <a:spcPts val="965"/>
              </a:spcBef>
            </a:pPr>
            <a:r>
              <a:rPr lang="en-US" sz="1238" kern="0" spc="-74" dirty="0">
                <a:solidFill>
                  <a:srgbClr val="333333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Ticaret Yolları ve Küresel Ekonomi</a:t>
            </a:r>
            <a:endParaRPr lang="en-US" dirty="0"/>
          </a:p>
        </p:txBody>
      </p:sp>
      <p:sp>
        <p:nvSpPr>
          <p:cNvPr id="12" name="Text 9"/>
          <p:cNvSpPr/>
          <p:nvPr/>
        </p:nvSpPr>
        <p:spPr>
          <a:xfrm>
            <a:off x="3499485" y="3420864"/>
            <a:ext cx="2359343" cy="118872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1560"/>
              </a:lnSpc>
              <a:spcBef>
                <a:spcPts val="473"/>
              </a:spcBef>
            </a:pPr>
            <a:r>
              <a:rPr lang="en-US" sz="1125" kern="0" spc="-22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Süveyş Kanalı gibi tarihi ve modern</a:t>
            </a:r>
            <a:br>
              <a:rPr lang="en-US" sz="1125" kern="0" spc="-22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125" kern="0" spc="-22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ticaret yollarının kesişim</a:t>
            </a:r>
            <a:br>
              <a:rPr lang="en-US" sz="1125" kern="0" spc="-22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125" kern="0" spc="-22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noktasında yer alması, küresel</a:t>
            </a:r>
            <a:br>
              <a:rPr lang="en-US" sz="1125" kern="0" spc="-22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125" kern="0" spc="-22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ticaretin ve ekonomik akışların</a:t>
            </a:r>
            <a:br>
              <a:rPr lang="en-US" sz="1125" kern="0" spc="-22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125" kern="0" spc="-22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merkezinde olmasını</a:t>
            </a:r>
            <a:br>
              <a:rPr lang="en-US" sz="1125" kern="0" spc="-22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125" kern="0" spc="-22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sağlamaktadır.</a:t>
            </a:r>
            <a:endParaRPr lang="en-US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096" y="2730188"/>
            <a:ext cx="323850" cy="295275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6143625" y="2417763"/>
            <a:ext cx="2738438" cy="2565400"/>
          </a:xfrm>
          <a:prstGeom prst="roundRect">
            <a:avLst>
              <a:gd name="adj" fmla="val 3564"/>
            </a:avLst>
          </a:prstGeom>
          <a:solidFill>
            <a:srgbClr val="FF8000"/>
          </a:solidFill>
          <a:ln>
            <a:miter lim="800000"/>
          </a:ln>
        </p:spPr>
      </p:sp>
      <p:sp>
        <p:nvSpPr>
          <p:cNvPr id="15" name="Text 11"/>
          <p:cNvSpPr/>
          <p:nvPr/>
        </p:nvSpPr>
        <p:spPr>
          <a:xfrm>
            <a:off x="6403181" y="3208338"/>
            <a:ext cx="2219325" cy="195739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1542"/>
              </a:lnSpc>
              <a:spcBef>
                <a:spcPts val="1030"/>
              </a:spcBef>
            </a:pPr>
            <a:r>
              <a:rPr lang="en-US" sz="1320" kern="0" spc="-79" dirty="0">
                <a:solidFill>
                  <a:srgbClr val="333333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Kültürel ve Dini Merkez</a:t>
            </a:r>
            <a:endParaRPr lang="en-US" dirty="0"/>
          </a:p>
        </p:txBody>
      </p:sp>
      <p:sp>
        <p:nvSpPr>
          <p:cNvPr id="16" name="Text 12"/>
          <p:cNvSpPr/>
          <p:nvPr/>
        </p:nvSpPr>
        <p:spPr>
          <a:xfrm>
            <a:off x="6347639" y="3469442"/>
            <a:ext cx="2330409" cy="1268016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1664"/>
              </a:lnSpc>
              <a:spcBef>
                <a:spcPts val="505"/>
              </a:spcBef>
            </a:pPr>
            <a:r>
              <a:rPr lang="en-US" sz="1200" kern="0" spc="-24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Büyük dünya dinlerinin doğduğu</a:t>
            </a:r>
            <a:br>
              <a:rPr lang="en-US" sz="1200" kern="0" spc="-24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200" kern="0" spc="-24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ve yayıldığı yer olması, ayrıca</a:t>
            </a:r>
            <a:br>
              <a:rPr lang="en-US" sz="1200" kern="0" spc="-24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200" kern="0" spc="-24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farklı kültürler için bir buluşma</a:t>
            </a:r>
            <a:br>
              <a:rPr lang="en-US" sz="1200" kern="0" spc="-24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200" kern="0" spc="-24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noktası olması, bölgeye derin bir</a:t>
            </a:r>
            <a:br>
              <a:rPr lang="en-US" sz="1200" kern="0" spc="-24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200" kern="0" spc="-24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kültürel ve manevi önem</a:t>
            </a:r>
            <a:br>
              <a:rPr lang="en-US" sz="1200" kern="0" spc="-24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200" kern="0" spc="-24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katmaktadır.</a:t>
            </a:r>
            <a:endParaRPr lang="en-US" dirty="0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851" y="2701350"/>
            <a:ext cx="390525" cy="361950"/>
          </a:xfrm>
          <a:prstGeom prst="rect">
            <a:avLst/>
          </a:prstGeom>
        </p:spPr>
      </p:pic>
      <p:sp>
        <p:nvSpPr>
          <p:cNvPr id="18" name="Shape 13"/>
          <p:cNvSpPr/>
          <p:nvPr/>
        </p:nvSpPr>
        <p:spPr>
          <a:xfrm>
            <a:off x="8977313" y="2417763"/>
            <a:ext cx="2738438" cy="2565400"/>
          </a:xfrm>
          <a:prstGeom prst="roundRect">
            <a:avLst>
              <a:gd name="adj" fmla="val 3564"/>
            </a:avLst>
          </a:prstGeom>
          <a:solidFill>
            <a:srgbClr val="FF797A"/>
          </a:solidFill>
          <a:ln>
            <a:miter lim="800000"/>
          </a:ln>
        </p:spPr>
      </p:sp>
      <p:sp>
        <p:nvSpPr>
          <p:cNvPr id="19" name="Text 14"/>
          <p:cNvSpPr/>
          <p:nvPr/>
        </p:nvSpPr>
        <p:spPr>
          <a:xfrm>
            <a:off x="9251156" y="3144044"/>
            <a:ext cx="2190750" cy="342424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1349"/>
              </a:lnSpc>
              <a:spcBef>
                <a:spcPts val="901"/>
              </a:spcBef>
            </a:pPr>
            <a:r>
              <a:rPr lang="en-US" sz="1155" kern="0" spc="-69" dirty="0">
                <a:solidFill>
                  <a:srgbClr val="333333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Stratejik Konum ve Küresel Güç</a:t>
            </a:r>
            <a:br>
              <a:rPr lang="en-US" sz="1155" kern="0" spc="-69" dirty="0">
                <a:solidFill>
                  <a:srgbClr val="333333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</a:br>
            <a:r>
              <a:rPr lang="en-US" sz="1155" kern="0" spc="-69" dirty="0">
                <a:solidFill>
                  <a:srgbClr val="333333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Dengesi</a:t>
            </a:r>
            <a:endParaRPr lang="en-US" dirty="0"/>
          </a:p>
        </p:txBody>
      </p:sp>
      <p:sp>
        <p:nvSpPr>
          <p:cNvPr id="20" name="Text 15"/>
          <p:cNvSpPr/>
          <p:nvPr/>
        </p:nvSpPr>
        <p:spPr>
          <a:xfrm>
            <a:off x="9199660" y="3543618"/>
            <a:ext cx="2293742" cy="92452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1456"/>
              </a:lnSpc>
              <a:spcBef>
                <a:spcPts val="442"/>
              </a:spcBef>
            </a:pPr>
            <a:r>
              <a:rPr lang="en-US" sz="1050" kern="0" spc="-21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Avrupa, Asya ve Afrika kıtalarını</a:t>
            </a:r>
            <a:br>
              <a:rPr lang="en-US" sz="1050" kern="0" spc="-21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050" kern="0" spc="-21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birbirine bağlayan konumu, stratejik</a:t>
            </a:r>
            <a:br>
              <a:rPr lang="en-US" sz="1050" kern="0" spc="-21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050" kern="0" spc="-21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askeri ve politik öneme sahiptir ve</a:t>
            </a:r>
            <a:br>
              <a:rPr lang="en-US" sz="1050" kern="0" spc="-21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050" kern="0" spc="-21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küresel güç dengelerini şekillendiren</a:t>
            </a:r>
            <a:br>
              <a:rPr lang="en-US" sz="1050" kern="0" spc="-21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050" kern="0" spc="-21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dinamiklerin merkezindedir.</a:t>
            </a:r>
            <a:endParaRPr lang="en-US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1284" y="2706279"/>
            <a:ext cx="238125" cy="304800"/>
          </a:xfrm>
          <a:prstGeom prst="rect">
            <a:avLst/>
          </a:prstGeom>
        </p:spPr>
      </p:pic>
      <p:sp>
        <p:nvSpPr>
          <p:cNvPr id="22" name="Shape 16"/>
          <p:cNvSpPr/>
          <p:nvPr/>
        </p:nvSpPr>
        <p:spPr>
          <a:xfrm>
            <a:off x="476250" y="5078413"/>
            <a:ext cx="11239500" cy="569913"/>
          </a:xfrm>
          <a:prstGeom prst="roundRect">
            <a:avLst>
              <a:gd name="adj" fmla="val 16045"/>
            </a:avLst>
          </a:prstGeom>
          <a:solidFill>
            <a:srgbClr val="22AAEE"/>
          </a:solidFill>
          <a:ln>
            <a:miter lim="800000"/>
          </a:ln>
        </p:spPr>
      </p:sp>
      <p:sp>
        <p:nvSpPr>
          <p:cNvPr id="23" name="Text 17"/>
          <p:cNvSpPr/>
          <p:nvPr/>
        </p:nvSpPr>
        <p:spPr>
          <a:xfrm>
            <a:off x="1581150" y="5253117"/>
            <a:ext cx="9029700" cy="222409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1752"/>
              </a:lnSpc>
            </a:pPr>
            <a:r>
              <a:rPr lang="en-US" sz="1500" kern="0" spc="-90" dirty="0">
                <a:solidFill>
                  <a:srgbClr val="000000">
                    <a:alpha val="55000"/>
                  </a:srgbClr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BU FAKTÖRLER, ORTA DOĞU'YU KÜRESEL SISTEMIN VAZGEÇILMEZ BIR PARÇASI HALINE GETIRMEKTEDIR.</a:t>
            </a:r>
            <a:endParaRPr lang="en-US" dirty="0"/>
          </a:p>
        </p:txBody>
      </p:sp>
      <p:sp>
        <p:nvSpPr>
          <p:cNvPr id="24" name="Shape 18"/>
          <p:cNvSpPr/>
          <p:nvPr/>
        </p:nvSpPr>
        <p:spPr>
          <a:xfrm>
            <a:off x="0" y="6124575"/>
            <a:ext cx="12192000" cy="733425"/>
          </a:xfrm>
          <a:prstGeom prst="rect">
            <a:avLst/>
          </a:prstGeom>
          <a:solidFill>
            <a:srgbClr val="222222"/>
          </a:solidFill>
          <a:ln>
            <a:miter lim="800000"/>
          </a:ln>
        </p:spPr>
      </p:sp>
      <p:sp>
        <p:nvSpPr>
          <p:cNvPr id="25" name="Text 19"/>
          <p:cNvSpPr/>
          <p:nvPr/>
        </p:nvSpPr>
        <p:spPr>
          <a:xfrm>
            <a:off x="1657350" y="6367582"/>
            <a:ext cx="8877300" cy="244673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1927"/>
              </a:lnSpc>
            </a:pPr>
            <a:r>
              <a:rPr lang="en-US" sz="1650" kern="0" spc="-99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Orta Doğu, enerji, ticaret, kültür ve stratejik konumuyla küresel jeopolitiğin merkezinde yer almaktadır.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8625" y="379095"/>
            <a:ext cx="11334750" cy="55626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4380"/>
              </a:lnSpc>
            </a:pPr>
            <a:r>
              <a:rPr lang="en-US" sz="3750" kern="0" spc="-225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Avrupa Birliği'nin Orta Doğu Politikaları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094109"/>
            <a:ext cx="11334750" cy="29063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2289"/>
              </a:lnSpc>
              <a:spcBef>
                <a:spcPts val="838"/>
              </a:spcBef>
            </a:pPr>
            <a:r>
              <a:rPr lang="en-US" sz="1650" kern="0" spc="-33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Temel Faktörler ve Zorluklar</a:t>
            </a: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476250" y="3162300"/>
            <a:ext cx="2667000" cy="2166938"/>
          </a:xfrm>
          <a:prstGeom prst="rect">
            <a:avLst/>
          </a:prstGeom>
          <a:solidFill>
            <a:srgbClr val="FFD9AD"/>
          </a:solidFill>
          <a:ln>
            <a:miter lim="800000"/>
          </a:ln>
        </p:spPr>
      </p:sp>
      <p:sp>
        <p:nvSpPr>
          <p:cNvPr id="5" name="Text 3"/>
          <p:cNvSpPr/>
          <p:nvPr/>
        </p:nvSpPr>
        <p:spPr>
          <a:xfrm>
            <a:off x="762000" y="3659505"/>
            <a:ext cx="2286000" cy="578406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just">
              <a:lnSpc>
                <a:spcPts val="2278"/>
              </a:lnSpc>
            </a:pPr>
            <a:r>
              <a:rPr lang="en-US" sz="1950" kern="0" spc="-117" dirty="0">
                <a:solidFill>
                  <a:srgbClr val="333333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Ekonomik ve Ticari</a:t>
            </a:r>
            <a:br>
              <a:rPr lang="en-US" sz="1950" kern="0" spc="-117" dirty="0">
                <a:solidFill>
                  <a:srgbClr val="333333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</a:br>
            <a:r>
              <a:rPr lang="en-US" sz="1950" kern="0" spc="-117" dirty="0">
                <a:solidFill>
                  <a:srgbClr val="333333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Hedefler</a:t>
            </a: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62000" y="4310658"/>
            <a:ext cx="2355054" cy="792599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just">
              <a:lnSpc>
                <a:spcPts val="2080"/>
              </a:lnSpc>
              <a:spcBef>
                <a:spcPts val="562"/>
              </a:spcBef>
            </a:pPr>
            <a: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Bölgeyle olan ticari ilişkiler</a:t>
            </a:r>
            <a:b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ve ekonomik işbirliği, AB</a:t>
            </a:r>
            <a:b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politikalarını şekillendirir.</a:t>
            </a:r>
            <a:endParaRPr lang="en-US" dirty="0"/>
          </a:p>
        </p:txBody>
      </p:sp>
      <p:sp>
        <p:nvSpPr>
          <p:cNvPr id="7" name="Shape 5"/>
          <p:cNvSpPr/>
          <p:nvPr/>
        </p:nvSpPr>
        <p:spPr>
          <a:xfrm>
            <a:off x="1500188" y="2805113"/>
            <a:ext cx="714375" cy="7143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C17A"/>
            </a:solidFill>
            <a:prstDash val="solid"/>
            <a:miter lim="800000"/>
          </a:ln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994" y="3011612"/>
            <a:ext cx="323850" cy="30480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3333750" y="3162300"/>
            <a:ext cx="2667000" cy="2166938"/>
          </a:xfrm>
          <a:prstGeom prst="rect">
            <a:avLst/>
          </a:prstGeom>
          <a:solidFill>
            <a:srgbClr val="FEC088"/>
          </a:solidFill>
          <a:ln>
            <a:miter lim="800000"/>
          </a:ln>
        </p:spPr>
      </p:sp>
      <p:sp>
        <p:nvSpPr>
          <p:cNvPr id="10" name="Text 7"/>
          <p:cNvSpPr/>
          <p:nvPr/>
        </p:nvSpPr>
        <p:spPr>
          <a:xfrm>
            <a:off x="3619500" y="3659505"/>
            <a:ext cx="2286000" cy="289203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just">
              <a:lnSpc>
                <a:spcPts val="2278"/>
              </a:lnSpc>
            </a:pPr>
            <a:r>
              <a:rPr lang="en-US" sz="1950" kern="0" spc="-117" dirty="0">
                <a:solidFill>
                  <a:srgbClr val="333333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Enerji İhtiyaçları</a:t>
            </a: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3619500" y="4021455"/>
            <a:ext cx="2286000" cy="1056799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just">
              <a:lnSpc>
                <a:spcPts val="2080"/>
              </a:lnSpc>
              <a:spcBef>
                <a:spcPts val="562"/>
              </a:spcBef>
            </a:pPr>
            <a: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Artan enerji talebi ve arz</a:t>
            </a:r>
            <a:b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güvenliği, Orta Doğu ile</a:t>
            </a:r>
            <a:b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ilişkilerde stratejik bir</a:t>
            </a:r>
            <a:b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boyut oluşturur.</a:t>
            </a:r>
            <a:endParaRPr lang="en-US" dirty="0"/>
          </a:p>
        </p:txBody>
      </p:sp>
      <p:sp>
        <p:nvSpPr>
          <p:cNvPr id="12" name="Shape 9"/>
          <p:cNvSpPr/>
          <p:nvPr/>
        </p:nvSpPr>
        <p:spPr>
          <a:xfrm>
            <a:off x="4357688" y="2805113"/>
            <a:ext cx="714375" cy="7143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EA555"/>
            </a:solidFill>
            <a:prstDash val="solid"/>
            <a:miter lim="800000"/>
          </a:ln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188" y="2994868"/>
            <a:ext cx="295275" cy="333375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6191250" y="3162300"/>
            <a:ext cx="2667000" cy="2166938"/>
          </a:xfrm>
          <a:prstGeom prst="rect">
            <a:avLst/>
          </a:prstGeom>
          <a:solidFill>
            <a:srgbClr val="FD864D"/>
          </a:solidFill>
          <a:ln>
            <a:miter lim="800000"/>
          </a:ln>
        </p:spPr>
      </p:sp>
      <p:sp>
        <p:nvSpPr>
          <p:cNvPr id="15" name="Text 11"/>
          <p:cNvSpPr/>
          <p:nvPr/>
        </p:nvSpPr>
        <p:spPr>
          <a:xfrm>
            <a:off x="6477000" y="3659505"/>
            <a:ext cx="2286000" cy="578406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just">
              <a:lnSpc>
                <a:spcPts val="2278"/>
              </a:lnSpc>
            </a:pPr>
            <a:r>
              <a:rPr lang="en-US" sz="1950" kern="0" spc="-117" dirty="0">
                <a:solidFill>
                  <a:srgbClr val="333333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Dış ve Savunma</a:t>
            </a:r>
            <a:br>
              <a:rPr lang="en-US" sz="1950" kern="0" spc="-117" dirty="0">
                <a:solidFill>
                  <a:srgbClr val="333333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</a:br>
            <a:r>
              <a:rPr lang="en-US" sz="1950" kern="0" spc="-117" dirty="0">
                <a:solidFill>
                  <a:srgbClr val="333333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Politikası Zorlukları</a:t>
            </a:r>
            <a:endParaRPr lang="en-US" dirty="0"/>
          </a:p>
        </p:txBody>
      </p:sp>
      <p:sp>
        <p:nvSpPr>
          <p:cNvPr id="16" name="Text 12"/>
          <p:cNvSpPr/>
          <p:nvPr/>
        </p:nvSpPr>
        <p:spPr>
          <a:xfrm>
            <a:off x="6477000" y="4310658"/>
            <a:ext cx="2286000" cy="792599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just">
              <a:lnSpc>
                <a:spcPts val="2080"/>
              </a:lnSpc>
              <a:spcBef>
                <a:spcPts val="562"/>
              </a:spcBef>
            </a:pPr>
            <a: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Üye ülkelerin farklı ulusal</a:t>
            </a:r>
            <a:b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çıkarları, ortak politika</a:t>
            </a:r>
            <a:b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formüle etmeyi zorlaştırır.</a:t>
            </a:r>
            <a:endParaRPr lang="en-US" dirty="0"/>
          </a:p>
        </p:txBody>
      </p:sp>
      <p:sp>
        <p:nvSpPr>
          <p:cNvPr id="17" name="Shape 13"/>
          <p:cNvSpPr/>
          <p:nvPr/>
        </p:nvSpPr>
        <p:spPr>
          <a:xfrm>
            <a:off x="7215188" y="2805113"/>
            <a:ext cx="714375" cy="7143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641B"/>
            </a:solidFill>
            <a:prstDash val="solid"/>
            <a:miter lim="800000"/>
          </a:ln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128" y="2999055"/>
            <a:ext cx="323850" cy="323850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>
            <a:off x="9048750" y="3162300"/>
            <a:ext cx="2667000" cy="2166938"/>
          </a:xfrm>
          <a:prstGeom prst="rect">
            <a:avLst/>
          </a:prstGeom>
          <a:solidFill>
            <a:srgbClr val="FF8000"/>
          </a:solidFill>
          <a:ln>
            <a:miter lim="800000"/>
          </a:ln>
        </p:spPr>
      </p:sp>
      <p:sp>
        <p:nvSpPr>
          <p:cNvPr id="20" name="Text 15"/>
          <p:cNvSpPr/>
          <p:nvPr/>
        </p:nvSpPr>
        <p:spPr>
          <a:xfrm>
            <a:off x="9334500" y="3659505"/>
            <a:ext cx="2286000" cy="289203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just">
              <a:lnSpc>
                <a:spcPts val="2278"/>
              </a:lnSpc>
            </a:pPr>
            <a:r>
              <a:rPr lang="en-US" sz="1950" kern="0" spc="-117" dirty="0">
                <a:solidFill>
                  <a:srgbClr val="333333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İç Siyasi Bölünmeler</a:t>
            </a:r>
            <a:endParaRPr lang="en-US" dirty="0"/>
          </a:p>
        </p:txBody>
      </p:sp>
      <p:sp>
        <p:nvSpPr>
          <p:cNvPr id="21" name="Text 16"/>
          <p:cNvSpPr/>
          <p:nvPr/>
        </p:nvSpPr>
        <p:spPr>
          <a:xfrm>
            <a:off x="9334500" y="4021455"/>
            <a:ext cx="2286000" cy="792599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just">
              <a:lnSpc>
                <a:spcPts val="2080"/>
              </a:lnSpc>
              <a:spcBef>
                <a:spcPts val="562"/>
              </a:spcBef>
            </a:pPr>
            <a: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Üye devletler arasındaki</a:t>
            </a:r>
            <a:b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siyasi farklılıklar, AB'nin</a:t>
            </a:r>
            <a:b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500" kern="0" spc="-30" dirty="0">
                <a:solidFill>
                  <a:srgbClr val="000000">
                    <a:alpha val="55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etkin eylemlerini sınırlar.</a:t>
            </a:r>
            <a:endParaRPr lang="en-US" dirty="0"/>
          </a:p>
        </p:txBody>
      </p:sp>
      <p:sp>
        <p:nvSpPr>
          <p:cNvPr id="22" name="Shape 17"/>
          <p:cNvSpPr/>
          <p:nvPr/>
        </p:nvSpPr>
        <p:spPr>
          <a:xfrm>
            <a:off x="10072688" y="2805113"/>
            <a:ext cx="714375" cy="7143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CC6600"/>
            </a:solidFill>
            <a:prstDash val="solid"/>
            <a:miter lim="800000"/>
          </a:ln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0817" y="3007427"/>
            <a:ext cx="314325" cy="314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8625" y="379095"/>
            <a:ext cx="11334750" cy="55626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algn="ctr">
              <a:lnSpc>
                <a:spcPts val="4380"/>
              </a:lnSpc>
            </a:pPr>
            <a:r>
              <a:rPr lang="en-US" sz="3750" kern="0" spc="-225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Soğuk Savaş Sonrası Orta Doğu'da ABD Politikaları</a:t>
            </a: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476250" y="1590675"/>
            <a:ext cx="4476750" cy="4791075"/>
          </a:xfrm>
          <a:prstGeom prst="roundRect">
            <a:avLst/>
          </a:prstGeom>
          <a:solidFill>
            <a:srgbClr val="000000">
              <a:alpha val="0"/>
            </a:srgbClr>
          </a:solidFill>
          <a:ln>
            <a:miter lim="800000"/>
          </a:ln>
        </p:spPr>
      </p:sp>
      <p:pic>
        <p:nvPicPr>
          <p:cNvPr id="4" name="Image 0" descr="A map of the Middle East with the United States superimposed over it"/>
          <p:cNvPicPr>
            <a:picLocks noChangeAspect="1"/>
          </p:cNvPicPr>
          <p:nvPr/>
        </p:nvPicPr>
        <p:blipFill>
          <a:blip r:embed="rId3"/>
          <a:srcRect t="12555" b="12555"/>
          <a:stretch/>
        </p:blipFill>
        <p:spPr>
          <a:xfrm>
            <a:off x="476250" y="1590675"/>
            <a:ext cx="4476750" cy="47910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429250" y="1618893"/>
            <a:ext cx="3000375" cy="474345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marL="241300" indent="-241300" algn="l">
              <a:lnSpc>
                <a:spcPts val="2164"/>
              </a:lnSpc>
              <a:buSzPct val="100000"/>
              <a:buChar char="•"/>
            </a:pPr>
            <a:r>
              <a:rPr lang="en-US" sz="1852" kern="0" spc="-111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Ekonomik Çıkarlar</a:t>
            </a:r>
            <a:endParaRPr lang="en-US" dirty="0"/>
          </a:p>
          <a:p>
            <a:pPr marL="241300" lvl="1" indent="0" algn="l">
              <a:lnSpc>
                <a:spcPts val="1976"/>
              </a:lnSpc>
              <a:spcBef>
                <a:spcPts val="394"/>
              </a:spcBef>
              <a:buNone/>
            </a:pP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Bölgesel petrol akışının</a:t>
            </a:r>
            <a:b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güvenliğini sağlama ve küresel</a:t>
            </a:r>
            <a:b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enerji piyasalarını istikrara</a:t>
            </a:r>
            <a:b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kavuşturma.</a:t>
            </a:r>
            <a:endParaRPr lang="en-US" dirty="0"/>
          </a:p>
          <a:p>
            <a:pPr marL="241300" indent="-241300" algn="l">
              <a:lnSpc>
                <a:spcPts val="2164"/>
              </a:lnSpc>
              <a:spcBef>
                <a:spcPts val="1943"/>
              </a:spcBef>
              <a:buSzPct val="100000"/>
              <a:buChar char="•"/>
            </a:pPr>
            <a:r>
              <a:rPr lang="en-US" sz="1852" kern="0" spc="-111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Terörle Mücadele</a:t>
            </a:r>
            <a:endParaRPr lang="en-US" dirty="0"/>
          </a:p>
          <a:p>
            <a:pPr marL="241300" lvl="1" indent="0" algn="l">
              <a:lnSpc>
                <a:spcPts val="1976"/>
              </a:lnSpc>
              <a:spcBef>
                <a:spcPts val="394"/>
              </a:spcBef>
              <a:buNone/>
            </a:pP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Özellikle 11 Eylül saldırılarının</a:t>
            </a:r>
            <a:b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ardından, El Kaide ve IŞİD gibi</a:t>
            </a:r>
            <a:b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örgütlere karşı küresel terörle</a:t>
            </a:r>
            <a:b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mücadele operasyonları ve</a:t>
            </a:r>
            <a:b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stratejileri.</a:t>
            </a:r>
            <a:endParaRPr lang="en-US" dirty="0"/>
          </a:p>
          <a:p>
            <a:pPr marL="241300" indent="-241300" algn="l">
              <a:lnSpc>
                <a:spcPts val="2164"/>
              </a:lnSpc>
              <a:spcBef>
                <a:spcPts val="1943"/>
              </a:spcBef>
              <a:buSzPct val="100000"/>
              <a:buChar char="•"/>
            </a:pPr>
            <a:r>
              <a:rPr lang="en-US" sz="1852" kern="0" spc="-111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Bölgesel Dengeleme</a:t>
            </a:r>
            <a:endParaRPr lang="en-US" dirty="0"/>
          </a:p>
          <a:p>
            <a:pPr marL="241300" lvl="1" indent="0" algn="l">
              <a:lnSpc>
                <a:spcPts val="1976"/>
              </a:lnSpc>
              <a:spcBef>
                <a:spcPts val="394"/>
              </a:spcBef>
              <a:buNone/>
            </a:pP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Bölgesel güç dengelerini koruma,</a:t>
            </a:r>
            <a:b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herhangi bir devletin aşırı nüfuz</a:t>
            </a:r>
            <a:b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kazanmasını önleme ve stratejik</a:t>
            </a:r>
            <a:b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ittifaklar kurma.</a:t>
            </a: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8715375" y="1618893"/>
            <a:ext cx="3000375" cy="293477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t"/>
          <a:lstStyle/>
          <a:p>
            <a:pPr marL="241300" indent="-241300" algn="l">
              <a:lnSpc>
                <a:spcPts val="2164"/>
              </a:lnSpc>
              <a:buSzPct val="100000"/>
              <a:buChar char="•"/>
            </a:pPr>
            <a:r>
              <a:rPr lang="en-US" sz="1852" kern="0" spc="-111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İsrail'in Güvenliği</a:t>
            </a:r>
            <a:endParaRPr lang="en-US" dirty="0"/>
          </a:p>
          <a:p>
            <a:pPr marL="241300" lvl="1" indent="0" algn="l">
              <a:lnSpc>
                <a:spcPts val="1976"/>
              </a:lnSpc>
              <a:spcBef>
                <a:spcPts val="394"/>
              </a:spcBef>
              <a:buNone/>
            </a:pP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İsrail'in güvenliğini ABD ulusal</a:t>
            </a:r>
            <a:b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çıkarlarının ayrılmaz bir parçası</a:t>
            </a:r>
            <a:b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olarak görme ve bu doğrultuda</a:t>
            </a:r>
            <a:b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destek sağlama.</a:t>
            </a:r>
            <a:endParaRPr lang="en-US" dirty="0"/>
          </a:p>
          <a:p>
            <a:pPr marL="241300" indent="-241300" algn="l">
              <a:lnSpc>
                <a:spcPts val="2164"/>
              </a:lnSpc>
              <a:spcBef>
                <a:spcPts val="1943"/>
              </a:spcBef>
              <a:buSzPct val="100000"/>
              <a:buChar char="•"/>
            </a:pPr>
            <a:r>
              <a:rPr lang="en-US" sz="1852" kern="0" spc="-111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Diplomasi ve Güvenlik</a:t>
            </a:r>
            <a:br>
              <a:rPr lang="en-US" sz="1852" kern="0" spc="-111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</a:br>
            <a:r>
              <a:rPr lang="en-US" sz="1852" kern="0" spc="-111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İşbirliği</a:t>
            </a:r>
            <a:endParaRPr lang="en-US" dirty="0"/>
          </a:p>
          <a:p>
            <a:pPr marL="241300" lvl="1" indent="0" algn="l">
              <a:lnSpc>
                <a:spcPts val="1976"/>
              </a:lnSpc>
              <a:spcBef>
                <a:spcPts val="394"/>
              </a:spcBef>
              <a:buNone/>
            </a:pP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Bölgesel barış süreçlerini</a:t>
            </a:r>
            <a:b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destekleme ve müttefik ülkelerle</a:t>
            </a:r>
            <a:b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425" kern="0" spc="-29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güvenlik işbirliğini geliştirme.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96000" y="0"/>
            <a:ext cx="6096000" cy="61245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miter lim="800000"/>
          </a:ln>
        </p:spPr>
      </p:sp>
      <p:pic>
        <p:nvPicPr>
          <p:cNvPr id="3" name="Image 0" descr="A flowing river of oil moving from the Middle East towards China."/>
          <p:cNvPicPr>
            <a:picLocks noChangeAspect="1"/>
          </p:cNvPicPr>
          <p:nvPr/>
        </p:nvPicPr>
        <p:blipFill>
          <a:blip r:embed="rId3"/>
          <a:srcRect t="14848" b="14848"/>
          <a:stretch/>
        </p:blipFill>
        <p:spPr>
          <a:xfrm>
            <a:off x="6096000" y="0"/>
            <a:ext cx="6096000" cy="6124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6250" y="693777"/>
            <a:ext cx="5229225" cy="200144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l">
              <a:lnSpc>
                <a:spcPts val="1577"/>
              </a:lnSpc>
            </a:pPr>
            <a:r>
              <a:rPr lang="en-US" sz="1350" kern="0" spc="-81" dirty="0">
                <a:solidFill>
                  <a:srgbClr val="22AAEE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Çin'in Enerji Politikaları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476250" y="1109186"/>
            <a:ext cx="5220021" cy="1001077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just">
              <a:lnSpc>
                <a:spcPts val="3942"/>
              </a:lnSpc>
              <a:spcBef>
                <a:spcPts val="1662"/>
              </a:spcBef>
            </a:pPr>
            <a:r>
              <a:rPr lang="en-US" sz="3375" kern="0" spc="-203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Çin'in Artan Enerji İhtiyaçları</a:t>
            </a:r>
            <a:br>
              <a:rPr lang="en-US" sz="3375" kern="0" spc="-203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</a:br>
            <a:r>
              <a:rPr lang="en-US" sz="3375" kern="0" spc="-203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ve Orta Doğu Politikaları</a:t>
            </a: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476250" y="2208014"/>
            <a:ext cx="5508902" cy="1046321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just">
              <a:lnSpc>
                <a:spcPts val="2060"/>
              </a:lnSpc>
              <a:spcBef>
                <a:spcPts val="754"/>
              </a:spcBef>
            </a:pPr>
            <a:r>
              <a:rPr lang="en-US" sz="1485" kern="0" spc="-30" dirty="0">
                <a:solidFill>
                  <a:srgbClr val="FFFFFF">
                    <a:alpha val="8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Enerji Talebi ve Orta Doğu'nun Rolü:</a:t>
            </a:r>
            <a:r>
              <a:rPr lang="en-US" sz="1485" kern="0" spc="-30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/>
            </a:r>
            <a:br>
              <a:rPr lang="en-US" sz="1485" kern="0" spc="-30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485" kern="0" spc="-30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Çin'in hızla artan ekonomik büyümesi, enerji talebinde benzeri</a:t>
            </a:r>
            <a:br>
              <a:rPr lang="en-US" sz="1485" kern="0" spc="-30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485" kern="0" spc="-30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görülmemiş bir artışa neden olmuştur. Orta Doğu, Çin'in petrol</a:t>
            </a:r>
            <a:br>
              <a:rPr lang="en-US" sz="1485" kern="0" spc="-30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485" kern="0" spc="-30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ve doğal gaz tedarik zincirinin kritik bir parçasıdır.</a:t>
            </a: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476250" y="3387566"/>
            <a:ext cx="5229225" cy="261580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l">
              <a:lnSpc>
                <a:spcPts val="2060"/>
              </a:lnSpc>
              <a:spcBef>
                <a:spcPts val="1028"/>
              </a:spcBef>
            </a:pPr>
            <a:r>
              <a:rPr lang="en-US" sz="1485" kern="0" spc="-30" dirty="0">
                <a:solidFill>
                  <a:srgbClr val="FFFFFF">
                    <a:alpha val="8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Çin'in Stratejileri:</a:t>
            </a: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476250" y="3770590"/>
            <a:ext cx="5229225" cy="168116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marL="482600" lvl="1" indent="-241300" algn="just">
              <a:lnSpc>
                <a:spcPts val="1872"/>
              </a:lnSpc>
              <a:spcBef>
                <a:spcPts val="938"/>
              </a:spcBef>
              <a:buSzPct val="100000"/>
              <a:buChar char="•"/>
            </a:pPr>
            <a:r>
              <a:rPr lang="en-US" sz="1350" kern="0" spc="-27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Enerji Yatırımları: Bölgedeki enerji projelerine yapılan büyük</a:t>
            </a:r>
            <a:br>
              <a:rPr lang="en-US" sz="1350" kern="0" spc="-27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350" kern="0" spc="-27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ölçekli yatırımlar.</a:t>
            </a:r>
            <a:endParaRPr lang="en-US" dirty="0"/>
          </a:p>
          <a:p>
            <a:pPr marL="482600" lvl="1" indent="-241300" algn="just">
              <a:lnSpc>
                <a:spcPts val="1872"/>
              </a:lnSpc>
              <a:spcBef>
                <a:spcPts val="983"/>
              </a:spcBef>
              <a:buSzPct val="100000"/>
              <a:buChar char="•"/>
            </a:pPr>
            <a:r>
              <a:rPr lang="en-US" sz="1350" kern="0" spc="-27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Siyasi ve Ekonomik Nüfuz: Enerji anlaşmaları yoluyla bölgedeki</a:t>
            </a:r>
            <a:br>
              <a:rPr lang="en-US" sz="1350" kern="0" spc="-27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350" kern="0" spc="-27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diplomatik ve ticari ilişkilerin derinleştirilmesi.</a:t>
            </a:r>
            <a:endParaRPr lang="en-US" dirty="0"/>
          </a:p>
          <a:p>
            <a:pPr marL="482600" lvl="1" indent="-241300" algn="just">
              <a:lnSpc>
                <a:spcPts val="1872"/>
              </a:lnSpc>
              <a:spcBef>
                <a:spcPts val="983"/>
              </a:spcBef>
              <a:buSzPct val="100000"/>
              <a:buChar char="•"/>
            </a:pPr>
            <a:r>
              <a:rPr lang="en-US" sz="1350" kern="0" spc="-27" dirty="0">
                <a:solidFill>
                  <a:srgbClr val="FFFFFF">
                    <a:alpha val="8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'Kuşak ve Yol Girişimi' (BRI):</a:t>
            </a:r>
            <a:r>
              <a:rPr lang="en-US" sz="1350" kern="0" spc="-27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Orta Doğu'yu küresel ticaret ve</a:t>
            </a:r>
            <a:br>
              <a:rPr lang="en-US" sz="1350" kern="0" spc="-27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350" kern="0" spc="-27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enerji ağlarının merkezine yerleştirme vizyonu.</a:t>
            </a:r>
            <a:endParaRPr lang="en-US" dirty="0"/>
          </a:p>
        </p:txBody>
      </p:sp>
      <p:sp>
        <p:nvSpPr>
          <p:cNvPr id="9" name="Shape 6"/>
          <p:cNvSpPr/>
          <p:nvPr/>
        </p:nvSpPr>
        <p:spPr>
          <a:xfrm>
            <a:off x="0" y="6124575"/>
            <a:ext cx="12192000" cy="733425"/>
          </a:xfrm>
          <a:prstGeom prst="rect">
            <a:avLst/>
          </a:prstGeom>
          <a:solidFill>
            <a:srgbClr val="222222"/>
          </a:solidFill>
          <a:ln>
            <a:miter lim="800000"/>
          </a:ln>
        </p:spPr>
      </p:sp>
      <p:sp>
        <p:nvSpPr>
          <p:cNvPr id="10" name="Text 7"/>
          <p:cNvSpPr/>
          <p:nvPr/>
        </p:nvSpPr>
        <p:spPr>
          <a:xfrm>
            <a:off x="2533650" y="6367582"/>
            <a:ext cx="7124700" cy="244673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1927"/>
              </a:lnSpc>
            </a:pPr>
            <a:r>
              <a:rPr lang="en-US" sz="1650" kern="0" spc="-99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Çin'in Orta Doğu'daki artan nüfuzu, küresel jeopolitik dengeleri değiştirmektedir.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miter lim="800000"/>
          </a:ln>
        </p:spPr>
      </p:sp>
      <p:pic>
        <p:nvPicPr>
          <p:cNvPr id="3" name="Image 0" descr="A map of the Middle East with a stylized Russian flag superimposed."/>
          <p:cNvPicPr>
            <a:picLocks noChangeAspect="1"/>
          </p:cNvPicPr>
          <p:nvPr/>
        </p:nvPicPr>
        <p:blipFill>
          <a:blip r:embed="rId3"/>
          <a:srcRect t="10638" b="10638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6250" y="574834"/>
            <a:ext cx="4733925" cy="14454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l">
              <a:lnSpc>
                <a:spcPts val="1139"/>
              </a:lnSpc>
            </a:pPr>
            <a:r>
              <a:rPr lang="en-US" sz="975" kern="0" spc="-58" dirty="0">
                <a:solidFill>
                  <a:srgbClr val="22AAEE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Rusya'nın Orta Doğu Stratejisi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476250" y="874871"/>
            <a:ext cx="4316611" cy="722948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just">
              <a:lnSpc>
                <a:spcPts val="2847"/>
              </a:lnSpc>
              <a:spcBef>
                <a:spcPts val="1200"/>
              </a:spcBef>
            </a:pPr>
            <a:r>
              <a:rPr lang="en-US" sz="2438" kern="0" spc="-146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Rusya'nın Orta Doğu Politikaları:</a:t>
            </a:r>
            <a:br>
              <a:rPr lang="en-US" sz="2438" kern="0" spc="-146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</a:br>
            <a:r>
              <a:rPr lang="en-US" sz="2438" kern="0" spc="-146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Stratejik Yeniden Doğuş</a:t>
            </a: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476250" y="1668304"/>
            <a:ext cx="5090517" cy="377666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l">
              <a:lnSpc>
                <a:spcPts val="1488"/>
              </a:lnSpc>
              <a:spcBef>
                <a:spcPts val="545"/>
              </a:spcBef>
            </a:pPr>
            <a:r>
              <a:rPr lang="en-US" sz="1073" kern="0" spc="-21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Rusya, Orta Doğu'da çok boyutlu bir stratejiyle kilit bir oyuncu olarak konumunu</a:t>
            </a:r>
            <a:br>
              <a:rPr lang="en-US" sz="1073" kern="0" spc="-21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</a:br>
            <a:r>
              <a:rPr lang="en-US" sz="1073" kern="0" spc="-21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güçlendiriyor.</a:t>
            </a: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476250" y="2221468"/>
            <a:ext cx="4733925" cy="14454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l">
              <a:lnSpc>
                <a:spcPts val="1139"/>
              </a:lnSpc>
              <a:spcBef>
                <a:spcPts val="1355"/>
              </a:spcBef>
            </a:pPr>
            <a:r>
              <a:rPr lang="en-US" sz="975" kern="0" spc="-58" dirty="0">
                <a:solidFill>
                  <a:srgbClr val="FFFFFF"/>
                </a:solidFill>
                <a:latin typeface="Inter Extra Bold" pitchFamily="34" charset="0"/>
                <a:ea typeface="Inter Extra Bold" pitchFamily="34" charset="-122"/>
                <a:cs typeface="Inter Extra Bold" pitchFamily="34" charset="-120"/>
              </a:rPr>
              <a:t>Askeri ve Güvenlik Boyutu:</a:t>
            </a: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476250" y="2471499"/>
            <a:ext cx="4733925" cy="698897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marL="482600" lvl="1" indent="-241300" algn="l">
              <a:lnSpc>
                <a:spcPts val="1352"/>
              </a:lnSpc>
              <a:spcBef>
                <a:spcPts val="815"/>
              </a:spcBef>
              <a:buSzPct val="100000"/>
              <a:buChar char="•"/>
            </a:pPr>
            <a:r>
              <a:rPr lang="en-US" sz="975" kern="0" spc="-20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Suriye'deki askeri varlığı ve operasyonları ile stratejik üsler.</a:t>
            </a:r>
            <a:endParaRPr lang="en-US" dirty="0"/>
          </a:p>
          <a:p>
            <a:pPr marL="482600" lvl="1" indent="-241300" algn="l">
              <a:lnSpc>
                <a:spcPts val="1352"/>
              </a:lnSpc>
              <a:spcBef>
                <a:spcPts val="710"/>
              </a:spcBef>
              <a:buSzPct val="100000"/>
              <a:buChar char="•"/>
            </a:pPr>
            <a:r>
              <a:rPr lang="en-US" sz="975" kern="0" spc="-20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Bölgesel güvenlik işbirlikleri ve terörle mücadele.</a:t>
            </a:r>
            <a:endParaRPr lang="en-US" dirty="0"/>
          </a:p>
          <a:p>
            <a:pPr marL="482600" lvl="1" indent="-241300" algn="l">
              <a:lnSpc>
                <a:spcPts val="1352"/>
              </a:lnSpc>
              <a:spcBef>
                <a:spcPts val="710"/>
              </a:spcBef>
              <a:buSzPct val="100000"/>
              <a:buChar char="•"/>
            </a:pPr>
            <a:r>
              <a:rPr lang="en-US" sz="975" kern="0" spc="-20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Silah satışları ve askeri teknoloji transferi.</a:t>
            </a: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476250" y="3350181"/>
            <a:ext cx="4733925" cy="14454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l">
              <a:lnSpc>
                <a:spcPts val="1139"/>
              </a:lnSpc>
              <a:spcBef>
                <a:spcPts val="1388"/>
              </a:spcBef>
            </a:pPr>
            <a:r>
              <a:rPr lang="en-US" sz="975" kern="0" spc="-58" dirty="0">
                <a:solidFill>
                  <a:srgbClr val="FFFFFF"/>
                </a:solidFill>
                <a:latin typeface="Inter Extra Bold" pitchFamily="34" charset="0"/>
                <a:ea typeface="Inter Extra Bold" pitchFamily="34" charset="-122"/>
                <a:cs typeface="Inter Extra Bold" pitchFamily="34" charset="-120"/>
              </a:rPr>
              <a:t>Siyasi ve Diplomatik Etki:</a:t>
            </a: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476250" y="3600212"/>
            <a:ext cx="4733925" cy="698897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marL="482600" lvl="1" indent="-241300" algn="l">
              <a:lnSpc>
                <a:spcPts val="1352"/>
              </a:lnSpc>
              <a:spcBef>
                <a:spcPts val="815"/>
              </a:spcBef>
              <a:buSzPct val="100000"/>
              <a:buChar char="•"/>
            </a:pPr>
            <a:r>
              <a:rPr lang="en-US" sz="975" kern="0" spc="-20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Astana süreci gibi diplomatik girişimlerde lider rol.</a:t>
            </a:r>
            <a:endParaRPr lang="en-US" dirty="0"/>
          </a:p>
          <a:p>
            <a:pPr marL="482600" lvl="1" indent="-241300" algn="l">
              <a:lnSpc>
                <a:spcPts val="1352"/>
              </a:lnSpc>
              <a:spcBef>
                <a:spcPts val="710"/>
              </a:spcBef>
              <a:buSzPct val="100000"/>
              <a:buChar char="•"/>
            </a:pPr>
            <a:r>
              <a:rPr lang="en-US" sz="975" kern="0" spc="-20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İran, Türkiye ve Arap ülkeleriyle dengeli ilişkiler.</a:t>
            </a:r>
            <a:endParaRPr lang="en-US" dirty="0"/>
          </a:p>
          <a:p>
            <a:pPr marL="482600" lvl="1" indent="-241300" algn="l">
              <a:lnSpc>
                <a:spcPts val="1352"/>
              </a:lnSpc>
              <a:spcBef>
                <a:spcPts val="710"/>
              </a:spcBef>
              <a:buSzPct val="100000"/>
              <a:buChar char="•"/>
            </a:pPr>
            <a:r>
              <a:rPr lang="en-US" sz="975" kern="0" spc="-20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Batı etkisine karşı jeopolitik manevralar.</a:t>
            </a: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476250" y="4478893"/>
            <a:ext cx="4733925" cy="14454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l">
              <a:lnSpc>
                <a:spcPts val="1139"/>
              </a:lnSpc>
              <a:spcBef>
                <a:spcPts val="1388"/>
              </a:spcBef>
            </a:pPr>
            <a:r>
              <a:rPr lang="en-US" sz="975" kern="0" spc="-58" dirty="0">
                <a:solidFill>
                  <a:srgbClr val="FFFFFF"/>
                </a:solidFill>
                <a:latin typeface="Inter Extra Bold" pitchFamily="34" charset="0"/>
                <a:ea typeface="Inter Extra Bold" pitchFamily="34" charset="-122"/>
                <a:cs typeface="Inter Extra Bold" pitchFamily="34" charset="-120"/>
              </a:rPr>
              <a:t>Ekonomik ve Ticari Boyutlar:</a:t>
            </a:r>
            <a:endParaRPr lang="en-US" dirty="0"/>
          </a:p>
        </p:txBody>
      </p:sp>
      <p:sp>
        <p:nvSpPr>
          <p:cNvPr id="12" name="Text 9"/>
          <p:cNvSpPr/>
          <p:nvPr/>
        </p:nvSpPr>
        <p:spPr>
          <a:xfrm>
            <a:off x="476250" y="4728924"/>
            <a:ext cx="4733925" cy="43529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marL="482600" lvl="1" indent="-241300" algn="l">
              <a:lnSpc>
                <a:spcPts val="1352"/>
              </a:lnSpc>
              <a:spcBef>
                <a:spcPts val="815"/>
              </a:spcBef>
              <a:buSzPct val="100000"/>
              <a:buChar char="•"/>
            </a:pPr>
            <a:r>
              <a:rPr lang="en-US" sz="975" kern="0" spc="-20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Enerji sektörü (petrol, doğalgaz) anlaşmaları ve yatırımlar.</a:t>
            </a:r>
            <a:endParaRPr lang="en-US" dirty="0"/>
          </a:p>
          <a:p>
            <a:pPr marL="482600" lvl="1" indent="-241300" algn="l">
              <a:lnSpc>
                <a:spcPts val="1352"/>
              </a:lnSpc>
              <a:spcBef>
                <a:spcPts val="710"/>
              </a:spcBef>
              <a:buSzPct val="100000"/>
              <a:buChar char="•"/>
            </a:pPr>
            <a:r>
              <a:rPr lang="en-US" sz="975" kern="0" spc="-20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Ticaret hacminin artırılması ve ekonomik ortaklıklar.</a:t>
            </a: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476250" y="5344001"/>
            <a:ext cx="4733925" cy="144542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l">
              <a:lnSpc>
                <a:spcPts val="1139"/>
              </a:lnSpc>
              <a:spcBef>
                <a:spcPts val="1388"/>
              </a:spcBef>
            </a:pPr>
            <a:r>
              <a:rPr lang="en-US" sz="975" kern="0" spc="-58" dirty="0">
                <a:solidFill>
                  <a:srgbClr val="FFFFFF"/>
                </a:solidFill>
                <a:latin typeface="Inter Extra Bold" pitchFamily="34" charset="0"/>
                <a:ea typeface="Inter Extra Bold" pitchFamily="34" charset="-122"/>
                <a:cs typeface="Inter Extra Bold" pitchFamily="34" charset="-120"/>
              </a:rPr>
              <a:t>Stratejik Varlık ve Derinleşen Bağlar:</a:t>
            </a:r>
            <a:endParaRPr lang="en-US" dirty="0"/>
          </a:p>
        </p:txBody>
      </p:sp>
      <p:sp>
        <p:nvSpPr>
          <p:cNvPr id="14" name="Text 11"/>
          <p:cNvSpPr/>
          <p:nvPr/>
        </p:nvSpPr>
        <p:spPr>
          <a:xfrm>
            <a:off x="476250" y="5594032"/>
            <a:ext cx="4733925" cy="698897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marL="482600" lvl="1" indent="-241300" algn="just">
              <a:lnSpc>
                <a:spcPts val="1352"/>
              </a:lnSpc>
              <a:spcBef>
                <a:spcPts val="815"/>
              </a:spcBef>
              <a:buSzPct val="100000"/>
              <a:buChar char="•"/>
            </a:pPr>
            <a:r>
              <a:rPr lang="en-US" sz="975" kern="0" spc="-20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Akdeniz'deki artan deniz gücü ve varlığı.</a:t>
            </a:r>
            <a:endParaRPr lang="en-US" dirty="0"/>
          </a:p>
          <a:p>
            <a:pPr marL="482600" lvl="1" indent="-241300" algn="just">
              <a:lnSpc>
                <a:spcPts val="1352"/>
              </a:lnSpc>
              <a:spcBef>
                <a:spcPts val="710"/>
              </a:spcBef>
              <a:buSzPct val="100000"/>
              <a:buChar char="•"/>
            </a:pPr>
            <a:r>
              <a:rPr lang="en-US" sz="975" kern="0" spc="-20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İran ile stratejik, askeri ve ekonomik işbirliğinin derinleşmesi.</a:t>
            </a:r>
            <a:endParaRPr lang="en-US" dirty="0"/>
          </a:p>
          <a:p>
            <a:pPr marL="482600" lvl="1" indent="-241300" algn="just">
              <a:lnSpc>
                <a:spcPts val="1352"/>
              </a:lnSpc>
              <a:spcBef>
                <a:spcPts val="710"/>
              </a:spcBef>
              <a:buSzPct val="100000"/>
              <a:buChar char="•"/>
            </a:pPr>
            <a:r>
              <a:rPr lang="en-US" sz="975" kern="0" spc="-20" dirty="0">
                <a:solidFill>
                  <a:srgbClr val="FFFFFF">
                    <a:alpha val="8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Bölgesel istikrar ve nüfuz mücadelesinde aktif rol.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96000" y="0"/>
            <a:ext cx="6096000" cy="61245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miter lim="800000"/>
          </a:ln>
        </p:spPr>
      </p:sp>
      <p:pic>
        <p:nvPicPr>
          <p:cNvPr id="3" name="Image 0" descr="A world map with interconnected lines representing complex relationships and power dynamics between different continents and countries."/>
          <p:cNvPicPr>
            <a:picLocks noChangeAspect="1"/>
          </p:cNvPicPr>
          <p:nvPr/>
        </p:nvPicPr>
        <p:blipFill>
          <a:blip r:embed="rId3"/>
          <a:srcRect t="14848" b="14848"/>
          <a:stretch/>
        </p:blipFill>
        <p:spPr>
          <a:xfrm>
            <a:off x="6096000" y="0"/>
            <a:ext cx="6096000" cy="6124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6250" y="629841"/>
            <a:ext cx="5181600" cy="211336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l">
              <a:lnSpc>
                <a:spcPts val="1664"/>
              </a:lnSpc>
            </a:pPr>
            <a:r>
              <a:rPr lang="en-US" sz="1425" kern="0" spc="-85" dirty="0">
                <a:solidFill>
                  <a:srgbClr val="22AAEE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Genel Bakış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476250" y="1068467"/>
            <a:ext cx="3904161" cy="1056799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just">
              <a:lnSpc>
                <a:spcPts val="4161"/>
              </a:lnSpc>
              <a:spcBef>
                <a:spcPts val="1754"/>
              </a:spcBef>
            </a:pPr>
            <a:r>
              <a:rPr lang="en-US" sz="3563" kern="0" spc="-21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Sonuç: Karmaşık Bir</a:t>
            </a:r>
            <a:br>
              <a:rPr lang="en-US" sz="3563" kern="0" spc="-21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</a:br>
            <a:r>
              <a:rPr lang="en-US" sz="3563" kern="0" spc="-21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Güç ve Çıkarlar Ağı</a:t>
            </a: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476250" y="2286357"/>
            <a:ext cx="5364241" cy="3217664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marL="241300" indent="-241300" algn="just">
              <a:lnSpc>
                <a:spcPts val="1831"/>
              </a:lnSpc>
              <a:spcBef>
                <a:spcPts val="1244"/>
              </a:spcBef>
              <a:buSzPct val="100000"/>
              <a:buChar char="•"/>
            </a:pPr>
            <a:r>
              <a:rPr lang="en-US" sz="1567" kern="0" spc="-94" dirty="0">
                <a:solidFill>
                  <a:srgbClr val="FFFFFF"/>
                </a:solidFill>
                <a:latin typeface="Inter Extra Bold" pitchFamily="34" charset="0"/>
                <a:ea typeface="Inter Extra Bold" pitchFamily="34" charset="-122"/>
                <a:cs typeface="Inter Extra Bold" pitchFamily="34" charset="-120"/>
              </a:rPr>
              <a:t>Küresel Güç Mücadeleleri:</a:t>
            </a:r>
            <a:r>
              <a:rPr lang="en-US" sz="1567" kern="0" spc="-9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 AB, ABD, Çin ve Rusya arasındaki</a:t>
            </a:r>
            <a:br>
              <a:rPr lang="en-US" sz="1567" kern="0" spc="-9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</a:br>
            <a:r>
              <a:rPr lang="en-US" sz="1567" kern="0" spc="-9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devam eden jeopolitik rekabet ve nüfuz mücadelesi.</a:t>
            </a:r>
            <a:endParaRPr lang="en-US" dirty="0"/>
          </a:p>
          <a:p>
            <a:pPr marL="241300" indent="-241300" algn="just">
              <a:lnSpc>
                <a:spcPts val="1831"/>
              </a:lnSpc>
              <a:spcBef>
                <a:spcPts val="1701"/>
              </a:spcBef>
              <a:buSzPct val="100000"/>
              <a:buChar char="•"/>
            </a:pPr>
            <a:r>
              <a:rPr lang="en-US" sz="1567" kern="0" spc="-94" dirty="0">
                <a:solidFill>
                  <a:srgbClr val="FFFFFF"/>
                </a:solidFill>
                <a:latin typeface="Inter Extra Bold" pitchFamily="34" charset="0"/>
                <a:ea typeface="Inter Extra Bold" pitchFamily="34" charset="-122"/>
                <a:cs typeface="Inter Extra Bold" pitchFamily="34" charset="-120"/>
              </a:rPr>
              <a:t>Bölgesel Aktörlerin Rolü:</a:t>
            </a:r>
            <a:r>
              <a:rPr lang="en-US" sz="1567" kern="0" spc="-9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 Yerel ve bölgesel aktörlerin, büyük</a:t>
            </a:r>
            <a:br>
              <a:rPr lang="en-US" sz="1567" kern="0" spc="-9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</a:br>
            <a:r>
              <a:rPr lang="en-US" sz="1567" kern="0" spc="-9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güçlerin stratejileri üzerindeki etkisi ve bu dinamiklerin</a:t>
            </a:r>
            <a:br>
              <a:rPr lang="en-US" sz="1567" kern="0" spc="-9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</a:br>
            <a:r>
              <a:rPr lang="en-US" sz="1567" kern="0" spc="-9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karmaşıklığı.</a:t>
            </a:r>
            <a:endParaRPr lang="en-US" dirty="0"/>
          </a:p>
          <a:p>
            <a:pPr marL="241300" indent="-241300" algn="just">
              <a:lnSpc>
                <a:spcPts val="1831"/>
              </a:lnSpc>
              <a:spcBef>
                <a:spcPts val="1701"/>
              </a:spcBef>
              <a:buSzPct val="100000"/>
              <a:buChar char="•"/>
            </a:pPr>
            <a:r>
              <a:rPr lang="en-US" sz="1567" kern="0" spc="-94" dirty="0">
                <a:solidFill>
                  <a:srgbClr val="FFFFFF"/>
                </a:solidFill>
                <a:latin typeface="Inter Extra Bold" pitchFamily="34" charset="0"/>
                <a:ea typeface="Inter Extra Bold" pitchFamily="34" charset="-122"/>
                <a:cs typeface="Inter Extra Bold" pitchFamily="34" charset="-120"/>
              </a:rPr>
              <a:t>Çatışma Çözümündeki Zorluklar:</a:t>
            </a:r>
            <a:r>
              <a:rPr lang="en-US" sz="1567" kern="0" spc="-9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 Kalıcı anlaşmazlıkların</a:t>
            </a:r>
            <a:br>
              <a:rPr lang="en-US" sz="1567" kern="0" spc="-9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</a:br>
            <a:r>
              <a:rPr lang="en-US" sz="1567" kern="0" spc="-9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çözülmesindeki engeller ve istikrarın sağlanmasındaki</a:t>
            </a:r>
            <a:br>
              <a:rPr lang="en-US" sz="1567" kern="0" spc="-9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</a:br>
            <a:r>
              <a:rPr lang="en-US" sz="1567" kern="0" spc="-9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güçlükler.</a:t>
            </a:r>
            <a:endParaRPr lang="en-US" dirty="0"/>
          </a:p>
          <a:p>
            <a:pPr marL="241300" indent="-241300" algn="just">
              <a:lnSpc>
                <a:spcPts val="1831"/>
              </a:lnSpc>
              <a:spcBef>
                <a:spcPts val="1701"/>
              </a:spcBef>
              <a:buSzPct val="100000"/>
              <a:buChar char="•"/>
            </a:pPr>
            <a:r>
              <a:rPr lang="en-US" sz="1567" kern="0" spc="-94" dirty="0">
                <a:solidFill>
                  <a:srgbClr val="FFFFFF"/>
                </a:solidFill>
                <a:latin typeface="Inter Extra Bold" pitchFamily="34" charset="0"/>
                <a:ea typeface="Inter Extra Bold" pitchFamily="34" charset="-122"/>
                <a:cs typeface="Inter Extra Bold" pitchFamily="34" charset="-120"/>
              </a:rPr>
              <a:t>Çok Kutuplu Dünya Düzeni:</a:t>
            </a:r>
            <a:r>
              <a:rPr lang="en-US" sz="1567" kern="0" spc="-9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 Gelişmekte olan çok kutuplu</a:t>
            </a:r>
            <a:br>
              <a:rPr lang="en-US" sz="1567" kern="0" spc="-9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</a:br>
            <a:r>
              <a:rPr lang="en-US" sz="1567" kern="0" spc="-9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sisteme geçişin bölgesel güvenlik ve ekonomik denge</a:t>
            </a:r>
            <a:br>
              <a:rPr lang="en-US" sz="1567" kern="0" spc="-9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</a:br>
            <a:r>
              <a:rPr lang="en-US" sz="1567" kern="0" spc="-94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üzerindeki etkileri.</a:t>
            </a:r>
            <a:endParaRPr lang="en-US" dirty="0"/>
          </a:p>
        </p:txBody>
      </p:sp>
      <p:sp>
        <p:nvSpPr>
          <p:cNvPr id="7" name="Shape 4"/>
          <p:cNvSpPr/>
          <p:nvPr/>
        </p:nvSpPr>
        <p:spPr>
          <a:xfrm>
            <a:off x="0" y="6124575"/>
            <a:ext cx="12192000" cy="733425"/>
          </a:xfrm>
          <a:prstGeom prst="rect">
            <a:avLst/>
          </a:prstGeom>
          <a:solidFill>
            <a:srgbClr val="222222"/>
          </a:solidFill>
          <a:ln>
            <a:miter lim="800000"/>
          </a:ln>
        </p:spPr>
      </p:sp>
      <p:sp>
        <p:nvSpPr>
          <p:cNvPr id="8" name="Text 5"/>
          <p:cNvSpPr/>
          <p:nvPr/>
        </p:nvSpPr>
        <p:spPr>
          <a:xfrm>
            <a:off x="1038225" y="6367582"/>
            <a:ext cx="10115550" cy="244673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ts val="1927"/>
              </a:lnSpc>
            </a:pPr>
            <a:r>
              <a:rPr lang="en-US" sz="1650" kern="0" spc="-99" dirty="0">
                <a:solidFill>
                  <a:srgbClr val="FFFFFF"/>
                </a:solidFill>
                <a:latin typeface="Inter SemiBold" pitchFamily="34" charset="0"/>
                <a:ea typeface="Inter SemiBold" pitchFamily="34" charset="-122"/>
                <a:cs typeface="Inter SemiBold" pitchFamily="34" charset="-120"/>
              </a:rPr>
              <a:t>Gelecek Perspektifleri: Devam eden istikrarsızlık potansiyeli ve gelecekteki bölgesel ve küresel ilişkiler için çıkarımlar.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96000" y="0"/>
            <a:ext cx="6096000" cy="61245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miter lim="800000"/>
          </a:ln>
        </p:spPr>
      </p:sp>
      <p:sp>
        <p:nvSpPr>
          <p:cNvPr id="6" name="Text 3"/>
          <p:cNvSpPr/>
          <p:nvPr/>
        </p:nvSpPr>
        <p:spPr>
          <a:xfrm>
            <a:off x="5091793" y="1310997"/>
            <a:ext cx="5364241" cy="3217664"/>
          </a:xfrm>
          <a:prstGeom prst="rect">
            <a:avLst/>
          </a:prstGeom>
          <a:noFill/>
          <a:ln>
            <a:miter lim="800000"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  <a:spcBef>
                <a:spcPts val="1244"/>
              </a:spcBef>
              <a:buSzPct val="100000"/>
            </a:pPr>
            <a:r>
              <a:rPr lang="en-US" sz="4000" kern="0" spc="-94" dirty="0">
                <a:solidFill>
                  <a:srgbClr val="FFFFFF"/>
                </a:solidFill>
                <a:latin typeface="Inter Extra Bold" pitchFamily="34" charset="0"/>
                <a:ea typeface="Inter Extra Bold" pitchFamily="34" charset="-122"/>
                <a:cs typeface="Inter Extra Bold" pitchFamily="34" charset="-120"/>
              </a:rPr>
              <a:t>Teşekkür </a:t>
            </a:r>
            <a:r>
              <a:rPr lang="tr-TR" sz="4000" kern="0" spc="-94" dirty="0" smtClean="0">
                <a:solidFill>
                  <a:srgbClr val="FFFFFF"/>
                </a:solidFill>
                <a:latin typeface="Inter Extra Bold" pitchFamily="34" charset="0"/>
                <a:ea typeface="Inter Extra Bold" pitchFamily="34" charset="-122"/>
                <a:cs typeface="Inter Extra Bold" pitchFamily="34" charset="-120"/>
              </a:rPr>
              <a:t>ederim</a:t>
            </a:r>
            <a:r>
              <a:rPr lang="en-US" sz="4000" kern="0" spc="-94" dirty="0" smtClean="0">
                <a:solidFill>
                  <a:srgbClr val="FFFFFF"/>
                </a:solidFill>
                <a:latin typeface="Inter Extra Bold" pitchFamily="34" charset="0"/>
                <a:ea typeface="Inter Extra Bold" pitchFamily="34" charset="-122"/>
                <a:cs typeface="Inter Extra Bold" pitchFamily="34" charset="-120"/>
              </a:rPr>
              <a:t>.</a:t>
            </a:r>
            <a:endParaRPr lang="tr-TR" sz="4000" kern="0" spc="-94" dirty="0" smtClean="0">
              <a:solidFill>
                <a:srgbClr val="FFFFFF"/>
              </a:solidFill>
              <a:latin typeface="Inter Extra Bold" pitchFamily="34" charset="0"/>
              <a:ea typeface="Inter Extra Bold" pitchFamily="34" charset="-122"/>
              <a:cs typeface="Inter Extra Bold" pitchFamily="34" charset="-120"/>
            </a:endParaRPr>
          </a:p>
          <a:p>
            <a:pPr algn="ctr">
              <a:lnSpc>
                <a:spcPct val="150000"/>
              </a:lnSpc>
              <a:spcBef>
                <a:spcPts val="1244"/>
              </a:spcBef>
              <a:buSzPct val="100000"/>
            </a:pPr>
            <a:r>
              <a:rPr lang="en-US" sz="4000" kern="0" spc="-94" dirty="0" smtClean="0">
                <a:solidFill>
                  <a:srgbClr val="FFFFFF"/>
                </a:solidFill>
                <a:latin typeface="Inter Extra Bold" pitchFamily="34" charset="0"/>
                <a:ea typeface="Inter Extra Bold" pitchFamily="34" charset="-122"/>
                <a:cs typeface="Inter Extra Bold" pitchFamily="34" charset="-120"/>
              </a:rPr>
              <a:t> </a:t>
            </a:r>
            <a:endParaRPr lang="en-US" sz="4000" kern="0" spc="-94" dirty="0">
              <a:solidFill>
                <a:srgbClr val="FFFFFF"/>
              </a:solidFill>
              <a:latin typeface="Inter Extra Bold" pitchFamily="34" charset="0"/>
              <a:ea typeface="Inter Extra Bold" pitchFamily="34" charset="-122"/>
              <a:cs typeface="Inter Extra Bold" pitchFamily="34" charset="-120"/>
            </a:endParaRPr>
          </a:p>
          <a:p>
            <a:pPr algn="ctr">
              <a:lnSpc>
                <a:spcPct val="150000"/>
              </a:lnSpc>
              <a:spcBef>
                <a:spcPts val="1244"/>
              </a:spcBef>
              <a:buSzPct val="100000"/>
            </a:pPr>
            <a:r>
              <a:rPr lang="tr-TR" sz="4000" kern="0" spc="-94" dirty="0" smtClean="0">
                <a:solidFill>
                  <a:srgbClr val="FFFFFF"/>
                </a:solidFill>
                <a:latin typeface="Inter Extra Bold" pitchFamily="34" charset="0"/>
                <a:ea typeface="Inter Extra Bold" pitchFamily="34" charset="-122"/>
                <a:cs typeface="Inter Extra Bold" pitchFamily="34" charset="-120"/>
              </a:rPr>
              <a:t>Sorularınızı</a:t>
            </a:r>
            <a:r>
              <a:rPr lang="en-US" sz="4000" kern="0" spc="-94" dirty="0" smtClean="0">
                <a:solidFill>
                  <a:srgbClr val="FFFFFF"/>
                </a:solidFill>
                <a:latin typeface="Inter Extra Bold" pitchFamily="34" charset="0"/>
                <a:ea typeface="Inter Extra Bold" pitchFamily="34" charset="-122"/>
                <a:cs typeface="Inter Extra Bold" pitchFamily="34" charset="-120"/>
              </a:rPr>
              <a:t> </a:t>
            </a:r>
            <a:r>
              <a:rPr lang="tr-TR" sz="4000" kern="0" spc="-94" dirty="0" smtClean="0">
                <a:solidFill>
                  <a:srgbClr val="FFFFFF"/>
                </a:solidFill>
                <a:latin typeface="Inter Extra Bold" pitchFamily="34" charset="0"/>
                <a:ea typeface="Inter Extra Bold" pitchFamily="34" charset="-122"/>
                <a:cs typeface="Inter Extra Bold" pitchFamily="34" charset="-120"/>
              </a:rPr>
              <a:t>almaktan</a:t>
            </a:r>
          </a:p>
          <a:p>
            <a:pPr algn="ctr">
              <a:lnSpc>
                <a:spcPct val="150000"/>
              </a:lnSpc>
              <a:spcBef>
                <a:spcPts val="1244"/>
              </a:spcBef>
              <a:buSzPct val="100000"/>
            </a:pPr>
            <a:r>
              <a:rPr lang="tr-TR" sz="4000" kern="0" spc="-94" dirty="0" smtClean="0">
                <a:solidFill>
                  <a:srgbClr val="FFFFFF"/>
                </a:solidFill>
                <a:latin typeface="Inter Extra Bold" pitchFamily="34" charset="0"/>
                <a:ea typeface="Inter Extra Bold" pitchFamily="34" charset="-122"/>
                <a:cs typeface="Inter Extra Bold" pitchFamily="34" charset="-120"/>
              </a:rPr>
              <a:t>memnuniyet</a:t>
            </a:r>
            <a:r>
              <a:rPr lang="en-US" sz="4000" kern="0" spc="-94" dirty="0" smtClean="0">
                <a:solidFill>
                  <a:srgbClr val="FFFFFF"/>
                </a:solidFill>
                <a:latin typeface="Inter Extra Bold" pitchFamily="34" charset="0"/>
                <a:ea typeface="Inter Extra Bold" pitchFamily="34" charset="-122"/>
                <a:cs typeface="Inter Extra Bold" pitchFamily="34" charset="-120"/>
              </a:rPr>
              <a:t> </a:t>
            </a:r>
            <a:r>
              <a:rPr lang="tr-TR" sz="4000" kern="0" spc="-94" dirty="0" smtClean="0">
                <a:solidFill>
                  <a:srgbClr val="FFFFFF"/>
                </a:solidFill>
                <a:latin typeface="Inter Extra Bold" pitchFamily="34" charset="0"/>
                <a:ea typeface="Inter Extra Bold" pitchFamily="34" charset="-122"/>
                <a:cs typeface="Inter Extra Bold" pitchFamily="34" charset="-120"/>
              </a:rPr>
              <a:t>duyarım</a:t>
            </a:r>
            <a:r>
              <a:rPr lang="tr-TR" sz="1567" kern="0" spc="-94" dirty="0" smtClean="0">
                <a:solidFill>
                  <a:srgbClr val="FFFFFF"/>
                </a:solidFill>
                <a:latin typeface="Inter Extra Bold" pitchFamily="34" charset="0"/>
                <a:ea typeface="Inter Extra Bold" pitchFamily="34" charset="-122"/>
                <a:cs typeface="Inter Extra Bold" pitchFamily="34" charset="-120"/>
              </a:rPr>
              <a:t>.</a:t>
            </a:r>
            <a:endParaRPr lang="en-US" sz="1567" kern="0" spc="-94" dirty="0">
              <a:solidFill>
                <a:srgbClr val="FFFFFF"/>
              </a:solidFill>
              <a:latin typeface="Inter Extra Bold" pitchFamily="34" charset="0"/>
              <a:ea typeface="Inter Extra Bold" pitchFamily="34" charset="-122"/>
              <a:cs typeface="Inter Extra Bold" pitchFamily="34" charset="-12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0" y="6124575"/>
            <a:ext cx="12192000" cy="733425"/>
          </a:xfrm>
          <a:prstGeom prst="rect">
            <a:avLst/>
          </a:prstGeom>
          <a:solidFill>
            <a:srgbClr val="222222"/>
          </a:solidFill>
          <a:ln>
            <a:miter lim="800000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0966"/>
            <a:ext cx="4014651" cy="39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7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39CE5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390</Words>
  <Application>Microsoft Office PowerPoint</Application>
  <PresentationFormat>Geniş ekran</PresentationFormat>
  <Paragraphs>82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8" baseType="lpstr">
      <vt:lpstr>Arial</vt:lpstr>
      <vt:lpstr>Arial-Black</vt:lpstr>
      <vt:lpstr>Calibri</vt:lpstr>
      <vt:lpstr>Inter Bold</vt:lpstr>
      <vt:lpstr>Inter Extra Bold</vt:lpstr>
      <vt:lpstr>Inter Medium</vt:lpstr>
      <vt:lpstr>Inter SemiBold</vt:lpstr>
      <vt:lpstr>Roboto-Regular</vt:lpstr>
      <vt:lpstr>Office Theme</vt:lpstr>
      <vt:lpstr>1_Office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Beautiful.ai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Orta Doğu'nun Dinamikleri Başlıca Güçlerin Jeopolitik Analizi</dc:title>
  <dc:subject>Orta Doğu'nun Dinamikleri Başlıca Güçlerin Jeopolitik Analizi</dc:subject>
  <dc:creator>Özgür Önday</dc:creator>
  <cp:lastModifiedBy>Microsoft hesabı</cp:lastModifiedBy>
  <cp:revision>11</cp:revision>
  <dcterms:created xsi:type="dcterms:W3CDTF">2026-02-14T03:50:51Z</dcterms:created>
  <dcterms:modified xsi:type="dcterms:W3CDTF">2026-02-14T04:26:45Z</dcterms:modified>
</cp:coreProperties>
</file>