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12192000" cy="6858000"/>
  <p:notesSz cx="6858000" cy="12192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049" autoAdjust="0"/>
  </p:normalViewPr>
  <p:slideViewPr>
    <p:cSldViewPr snapToGrid="0" snapToObjects="1">
      <p:cViewPr varScale="1">
        <p:scale>
          <a:sx n="74" d="100"/>
          <a:sy n="74" d="100"/>
        </p:scale>
        <p:origin x="10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98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Good morning/afternoon everyone. My name is Sibel Elif Özdilek from Ufuk University, Ankara. Today I will examine how nuclear weapons – both existing and potential – continue to shape peace and conflict dynamics in the Middle East.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nuclear age began with scientific breakthroughs in the 1930s and 1940s. Key figures like Chadwick, Hahn, Meitner, Fermi, and even Einstein laid the foundations. The first controlled chain reaction took place under the stadium at the University of Chicago in 1942, and only three years later the world witnessed the devastating power of nuclear weapons in Hiroshima and Nagasaki.</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After 1945 the bomb spread rapidly: Soviet Union 1949, UK 1952, France 1960, China 1964, India 1974, Pakistan 1998, and North Korea in the 2000s. Israel is widely believed to have assembled its first device in the late 1960s but maintains a policy of deliberate ambiguity. Today nine states possess nuclear weapons.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Middle East is the only region where we have an undeclared nuclear weapon state (Israel), a threshold state that left the NPT (North Korea is outside), a state widely suspected of weaponisation ambitions (Iran), and several others that have considered or abandoned nuclear options (Iraq, Libya, Syria). This makes the region uniquely dangerous.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presence or suspicion of nuclear capability has dramatically escalated every major rivalry:</a:t>
            </a:r>
          </a:p>
          <a:p>
            <a:pPr>
              <a:buFont typeface="Arial" panose="020B0604020202020204" pitchFamily="34" charset="0"/>
              <a:buChar char="•"/>
            </a:pPr>
            <a:r>
              <a:rPr lang="en-US" dirty="0" smtClean="0"/>
              <a:t>Arab–Israeli wars became existential after Israel went nuclear</a:t>
            </a:r>
          </a:p>
          <a:p>
            <a:pPr>
              <a:buFont typeface="Arial" panose="020B0604020202020204" pitchFamily="34" charset="0"/>
              <a:buChar char="•"/>
            </a:pPr>
            <a:r>
              <a:rPr lang="en-US" dirty="0" smtClean="0"/>
              <a:t>Iran–Saudi cold war intensified as Tehran moved closer to breakout capability</a:t>
            </a:r>
          </a:p>
          <a:p>
            <a:pPr>
              <a:buFont typeface="Arial" panose="020B0604020202020204" pitchFamily="34" charset="0"/>
              <a:buChar char="•"/>
            </a:pPr>
            <a:r>
              <a:rPr lang="en-US" dirty="0" smtClean="0"/>
              <a:t>Israel–Iran shadow war has already included sabotage, cyberattacks and assassinations Even the Turkey–PKK conflict has seen occasional nuclear rhetoric from non-state actors.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Global efforts began immediately after 1945. The 1946 Baruch Plan failed because of Soviet rejection. The 1968 NPT remains the cornerstone, but four regional states never joined (India, Pakistan, Israel, South Sudan) and North Korea withdrew. The idea of a Weapons of Mass Destruction-Free Zone in the Middle East has been on the UN agenda since 1974 but has never moved forward due to the Israeli–Arab divide.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To conclude: nuclear weapons have not brought stability to the Middle East the way some deterrence theorists predicted. Instead they have created a situation of “existential deterrence” mixed with constant low-level conflict, sabotage, and the ever-present risk of miscalculation. Real peace in the region will remain elusive as long as nuclear asymmetry and suspicions persist. The only long-term solution is a mutually agreed, verifiable WMD-Free Zone – politically difficult, but not impossible.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sv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2.png"/><Relationship Id="rId21"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6.png"/><Relationship Id="rId17" Type="http://schemas.openxmlformats.org/officeDocument/2006/relationships/image" Target="../media/image8.png"/><Relationship Id="rId25"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1.svg"/><Relationship Id="rId24" Type="http://schemas.openxmlformats.org/officeDocument/2006/relationships/image" Target="../media/image25.svg"/><Relationship Id="rId5" Type="http://schemas.openxmlformats.org/officeDocument/2006/relationships/image" Target="../media/image3.png"/><Relationship Id="rId1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9.svg"/><Relationship Id="rId14" Type="http://schemas.openxmlformats.org/officeDocument/2006/relationships/image" Target="../media/image7.png"/><Relationship Id="rId22"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38.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6094476" y="296630"/>
            <a:ext cx="4396438" cy="5004731"/>
          </a:xfrm>
          <a:prstGeom prst="rect">
            <a:avLst/>
          </a:prstGeom>
          <a:noFill/>
        </p:spPr>
        <p:txBody>
          <a:bodyPr wrap="square" lIns="0" tIns="0" rIns="0" bIns="0" rtlCol="0" anchor="ctr"/>
          <a:lstStyle/>
          <a:p>
            <a:pPr algn="l">
              <a:lnSpc>
                <a:spcPts val="7884"/>
              </a:lnSpc>
              <a:buNone/>
            </a:pPr>
            <a:r>
              <a:rPr lang="en-US" sz="6750" b="1" kern="0" spc="-405" dirty="0" smtClean="0">
                <a:solidFill>
                  <a:srgbClr val="FFFFFF"/>
                </a:solidFill>
                <a:latin typeface="Inter" pitchFamily="34" charset="0"/>
                <a:ea typeface="Inter" pitchFamily="34" charset="-122"/>
                <a:cs typeface="Inter" pitchFamily="34" charset="-120"/>
              </a:rPr>
              <a:t>The Impact of Nuclear Weapons on Middle East Peace</a:t>
            </a:r>
            <a:endParaRPr lang="en-US" dirty="0"/>
          </a:p>
        </p:txBody>
      </p:sp>
      <p:sp>
        <p:nvSpPr>
          <p:cNvPr id="3" name="Object 2"/>
          <p:cNvSpPr/>
          <p:nvPr/>
        </p:nvSpPr>
        <p:spPr>
          <a:xfrm>
            <a:off x="6094476" y="5401110"/>
            <a:ext cx="6054481" cy="1069509"/>
          </a:xfrm>
          <a:prstGeom prst="rect">
            <a:avLst/>
          </a:prstGeom>
          <a:noFill/>
        </p:spPr>
        <p:txBody>
          <a:bodyPr wrap="square" lIns="0" tIns="0" rIns="0" bIns="0" rtlCol="0" anchor="ctr"/>
          <a:lstStyle/>
          <a:p>
            <a:pPr algn="just">
              <a:lnSpc>
                <a:spcPts val="2809"/>
              </a:lnSpc>
              <a:spcBef>
                <a:spcPts val="770"/>
              </a:spcBef>
            </a:pPr>
            <a:r>
              <a:rPr lang="en-US" kern="0" spc="-40" dirty="0">
                <a:solidFill>
                  <a:srgbClr val="FFFFFF">
                    <a:alpha val="80000"/>
                  </a:srgbClr>
                </a:solidFill>
                <a:latin typeface="Inter" pitchFamily="34" charset="0"/>
                <a:ea typeface="Inter" pitchFamily="34" charset="-122"/>
                <a:cs typeface="Inter" pitchFamily="34" charset="-120"/>
              </a:rPr>
              <a:t>Author: Sibel </a:t>
            </a:r>
            <a:r>
              <a:rPr lang="en-US" kern="0" spc="-40" dirty="0" smtClean="0">
                <a:solidFill>
                  <a:srgbClr val="FFFFFF">
                    <a:alpha val="80000"/>
                  </a:srgbClr>
                </a:solidFill>
                <a:latin typeface="Inter" pitchFamily="34" charset="0"/>
                <a:ea typeface="Inter" pitchFamily="34" charset="-122"/>
                <a:cs typeface="Inter" pitchFamily="34" charset="-120"/>
              </a:rPr>
              <a:t>Elif </a:t>
            </a:r>
            <a:r>
              <a:rPr lang="en-US" kern="0" spc="-40" dirty="0">
                <a:solidFill>
                  <a:srgbClr val="FFFFFF">
                    <a:alpha val="80000"/>
                  </a:srgbClr>
                </a:solidFill>
                <a:latin typeface="Inter" pitchFamily="34" charset="0"/>
                <a:ea typeface="Inter" pitchFamily="34" charset="-122"/>
                <a:cs typeface="Inter" pitchFamily="34" charset="-120"/>
              </a:rPr>
              <a:t>Özdilek</a:t>
            </a:r>
          </a:p>
          <a:p>
            <a:pPr algn="just">
              <a:lnSpc>
                <a:spcPts val="2809"/>
              </a:lnSpc>
              <a:spcBef>
                <a:spcPts val="770"/>
              </a:spcBef>
            </a:pPr>
            <a:r>
              <a:rPr lang="en-US" kern="0" spc="-40" dirty="0">
                <a:solidFill>
                  <a:srgbClr val="FFFFFF">
                    <a:alpha val="80000"/>
                  </a:srgbClr>
                </a:solidFill>
                <a:latin typeface="Inter" pitchFamily="34" charset="0"/>
                <a:ea typeface="Inter" pitchFamily="34" charset="-122"/>
                <a:cs typeface="Inter" pitchFamily="34" charset="-120"/>
              </a:rPr>
              <a:t>Affiliation: Ufuk University, FEAS, Department of Political Sciences and International Relations, Ankara, Türkiye</a:t>
            </a:r>
          </a:p>
        </p:txBody>
      </p:sp>
      <p:sp>
        <p:nvSpPr>
          <p:cNvPr id="4" name="Object 3"/>
          <p:cNvSpPr/>
          <p:nvPr/>
        </p:nvSpPr>
        <p:spPr>
          <a:xfrm>
            <a:off x="0" y="0"/>
            <a:ext cx="5713571" cy="6856286"/>
          </a:xfrm>
          <a:prstGeom prst="rect">
            <a:avLst/>
          </a:prstGeom>
          <a:solidFill>
            <a:srgbClr val="000000">
              <a:alpha val="0"/>
            </a:srgbClr>
          </a:solidFill>
        </p:spPr>
      </p:sp>
      <p:pic>
        <p:nvPicPr>
          <p:cNvPr id="5" name="Object 4" descr="middle east peace nuclear weapons,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l="8333" r="8333"/>
          <a:stretch/>
        </p:blipFill>
        <p:spPr>
          <a:xfrm>
            <a:off x="0" y="0"/>
            <a:ext cx="5713571" cy="68562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Historical Development of Nuclear Technology</a:t>
            </a:r>
            <a:endParaRPr lang="en-US" dirty="0"/>
          </a:p>
        </p:txBody>
      </p:sp>
      <p:sp>
        <p:nvSpPr>
          <p:cNvPr id="3" name="Object 2"/>
          <p:cNvSpPr/>
          <p:nvPr/>
        </p:nvSpPr>
        <p:spPr>
          <a:xfrm>
            <a:off x="952262" y="2077478"/>
            <a:ext cx="5446938" cy="3810000"/>
          </a:xfrm>
          <a:prstGeom prst="rect">
            <a:avLst/>
          </a:prstGeom>
          <a:noFill/>
        </p:spPr>
        <p:txBody>
          <a:bodyPr wrap="square" lIns="0" tIns="0" rIns="0" bIns="0" rtlCol="0" anchor="t"/>
          <a:lstStyle/>
          <a:p>
            <a:pPr marL="242900" indent="-242900" algn="l">
              <a:lnSpc>
                <a:spcPts val="3154"/>
              </a:lnSpc>
              <a:buSzPct val="100000"/>
              <a:buChar char="•"/>
            </a:pPr>
            <a:r>
              <a:rPr lang="en-US" sz="2700" b="1" kern="0" spc="-162" dirty="0" smtClean="0">
                <a:solidFill>
                  <a:srgbClr val="FFFFFF"/>
                </a:solidFill>
                <a:latin typeface="Inter" pitchFamily="34" charset="0"/>
                <a:ea typeface="Inter" pitchFamily="34" charset="-122"/>
                <a:cs typeface="Inter" pitchFamily="34" charset="-120"/>
              </a:rPr>
              <a:t>Origins of Nuclear Technology</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Discoveries of atoms and splitting of the atomic nucleus in the early 20th century</a:t>
            </a:r>
          </a:p>
          <a:p>
            <a:pPr marL="242900" indent="-242900" algn="l">
              <a:lnSpc>
                <a:spcPts val="3154"/>
              </a:lnSpc>
              <a:spcBef>
                <a:spcPts val="2555"/>
              </a:spcBef>
              <a:buSzPct val="100000"/>
              <a:buChar char="•"/>
            </a:pPr>
            <a:r>
              <a:rPr lang="en-US" sz="2700" b="1" kern="0" spc="-162" dirty="0" smtClean="0">
                <a:solidFill>
                  <a:srgbClr val="FFFFFF"/>
                </a:solidFill>
                <a:latin typeface="Inter" pitchFamily="34" charset="0"/>
                <a:ea typeface="Inter" pitchFamily="34" charset="-122"/>
                <a:cs typeface="Inter" pitchFamily="34" charset="-120"/>
              </a:rPr>
              <a:t>Key Scientists</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James Chadwick, Otto Hahn, Lise Meitner, Enrico Fermi, and their groundbreaking research</a:t>
            </a:r>
          </a:p>
          <a:p>
            <a:pPr marL="242900" indent="-242900" algn="l">
              <a:lnSpc>
                <a:spcPts val="3154"/>
              </a:lnSpc>
              <a:spcBef>
                <a:spcPts val="2555"/>
              </a:spcBef>
              <a:buSzPct val="100000"/>
              <a:buChar char="•"/>
            </a:pPr>
            <a:r>
              <a:rPr lang="en-US" sz="2700" b="1" kern="0" spc="-162" dirty="0" smtClean="0">
                <a:solidFill>
                  <a:srgbClr val="FFFFFF"/>
                </a:solidFill>
                <a:latin typeface="Inter" pitchFamily="34" charset="0"/>
                <a:ea typeface="Inter" pitchFamily="34" charset="-122"/>
                <a:cs typeface="Inter" pitchFamily="34" charset="-120"/>
              </a:rPr>
              <a:t>Nuclear Fission and Fusion</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Advancements in understanding nuclear fission and fusion reactions</a:t>
            </a:r>
            <a:endParaRPr lang="en-US" dirty="0"/>
          </a:p>
        </p:txBody>
      </p:sp>
      <p:sp>
        <p:nvSpPr>
          <p:cNvPr id="4" name="Object 3"/>
          <p:cNvSpPr/>
          <p:nvPr/>
        </p:nvSpPr>
        <p:spPr>
          <a:xfrm>
            <a:off x="6284928" y="2077478"/>
            <a:ext cx="5446938" cy="2733468"/>
          </a:xfrm>
          <a:prstGeom prst="rect">
            <a:avLst/>
          </a:prstGeom>
          <a:noFill/>
        </p:spPr>
        <p:txBody>
          <a:bodyPr wrap="square" lIns="0" tIns="0" rIns="0" bIns="0" rtlCol="0" anchor="t"/>
          <a:lstStyle/>
          <a:p>
            <a:pPr marL="242900" indent="-242900" algn="l">
              <a:lnSpc>
                <a:spcPts val="3154"/>
              </a:lnSpc>
              <a:buSzPct val="100000"/>
              <a:buChar char="•"/>
            </a:pPr>
            <a:r>
              <a:rPr lang="en-US" sz="2700" b="1" kern="0" spc="-162" dirty="0" smtClean="0">
                <a:solidFill>
                  <a:srgbClr val="FFFFFF"/>
                </a:solidFill>
                <a:latin typeface="Inter" pitchFamily="34" charset="0"/>
                <a:ea typeface="Inter" pitchFamily="34" charset="-122"/>
                <a:cs typeface="Inter" pitchFamily="34" charset="-120"/>
              </a:rPr>
              <a:t>Birth of the Nuclear Age</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Fermi and Szilard's design of the first experimental nuclear reactor at the University of Chicago in 1942</a:t>
            </a:r>
          </a:p>
          <a:p>
            <a:pPr marL="242900" indent="-242900" algn="l">
              <a:lnSpc>
                <a:spcPts val="3154"/>
              </a:lnSpc>
              <a:spcBef>
                <a:spcPts val="2555"/>
              </a:spcBef>
              <a:buSzPct val="100000"/>
              <a:buChar char="•"/>
            </a:pPr>
            <a:r>
              <a:rPr lang="en-US" sz="2700" b="1" kern="0" spc="-162" dirty="0" smtClean="0">
                <a:solidFill>
                  <a:srgbClr val="FFFFFF"/>
                </a:solidFill>
                <a:latin typeface="Inter" pitchFamily="34" charset="0"/>
                <a:ea typeface="Inter" pitchFamily="34" charset="-122"/>
                <a:cs typeface="Inter" pitchFamily="34" charset="-120"/>
              </a:rPr>
              <a:t>Albert Einstein's Involvement</a:t>
            </a:r>
          </a:p>
          <a:p>
            <a:pPr lvl="1" algn="l">
              <a:lnSpc>
                <a:spcPts val="2392"/>
              </a:lnSpc>
              <a:spcBef>
                <a:spcPts val="321"/>
              </a:spcBef>
              <a:buNone/>
            </a:pPr>
            <a:r>
              <a:rPr lang="en-US" sz="1725" kern="0" spc="-34" dirty="0" smtClean="0">
                <a:solidFill>
                  <a:srgbClr val="FFFFFF">
                    <a:alpha val="80000"/>
                  </a:srgbClr>
                </a:solidFill>
                <a:latin typeface="Inter" pitchFamily="34" charset="0"/>
                <a:ea typeface="Inter" pitchFamily="34" charset="-122"/>
                <a:cs typeface="Inter" pitchFamily="34" charset="-120"/>
              </a:rPr>
              <a:t>Einstein's direct involvement in the study of using atomic energy for weapons purposes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Proliferation of Nuclear Weapons</a:t>
            </a:r>
            <a:endParaRPr lang="en-US" dirty="0"/>
          </a:p>
        </p:txBody>
      </p:sp>
      <p:pic>
        <p:nvPicPr>
          <p:cNvPr id="3" name="Object 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3807" y="3961410"/>
            <a:ext cx="12236565" cy="57136"/>
          </a:xfrm>
          <a:prstGeom prst="rect">
            <a:avLst/>
          </a:prstGeom>
        </p:spPr>
      </p:pic>
      <p:pic>
        <p:nvPicPr>
          <p:cNvPr id="4" name="Object 3"/>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605133" y="2840121"/>
            <a:ext cx="28568" cy="1161759"/>
          </a:xfrm>
          <a:prstGeom prst="rect">
            <a:avLst/>
          </a:prstGeom>
        </p:spPr>
      </p:pic>
      <p:pic>
        <p:nvPicPr>
          <p:cNvPr id="5" name="Object 4"/>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528950" y="3894752"/>
            <a:ext cx="180930" cy="180930"/>
          </a:xfrm>
          <a:prstGeom prst="rect">
            <a:avLst/>
          </a:prstGeom>
        </p:spPr>
      </p:pic>
      <p:pic>
        <p:nvPicPr>
          <p:cNvPr id="6" name="Object 5"/>
          <p:cNvPicPr>
            <a:picLocks noChangeAspect="1"/>
          </p:cNvPicPr>
          <p:nvPr/>
        </p:nvPicPr>
        <p:blipFill>
          <a:blip r:embed="rId5">
            <a:extLst>
              <a:ext uri="{96DAC541-7B7A-43D3-8B79-37D633B846F1}">
                <asvg:svgBlip xmlns="" xmlns:asvg="http://schemas.microsoft.com/office/drawing/2016/SVG/main" r:embed="rId9"/>
              </a:ext>
            </a:extLst>
          </a:blip>
          <a:stretch>
            <a:fillRect/>
          </a:stretch>
        </p:blipFill>
        <p:spPr>
          <a:xfrm>
            <a:off x="3224457" y="3970932"/>
            <a:ext cx="28568" cy="1161759"/>
          </a:xfrm>
          <a:prstGeom prst="rect">
            <a:avLst/>
          </a:prstGeom>
        </p:spPr>
      </p:pic>
      <p:pic>
        <p:nvPicPr>
          <p:cNvPr id="7" name="Object 6"/>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148275" y="3894752"/>
            <a:ext cx="180930" cy="180930"/>
          </a:xfrm>
          <a:prstGeom prst="rect">
            <a:avLst/>
          </a:prstGeom>
        </p:spPr>
      </p:pic>
      <p:pic>
        <p:nvPicPr>
          <p:cNvPr id="8" name="Object 7"/>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843874" y="2586438"/>
            <a:ext cx="28568" cy="1418870"/>
          </a:xfrm>
          <a:prstGeom prst="rect">
            <a:avLst/>
          </a:prstGeom>
        </p:spPr>
      </p:pic>
      <p:pic>
        <p:nvPicPr>
          <p:cNvPr id="9" name="Object 8"/>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767691" y="3894752"/>
            <a:ext cx="180930" cy="180930"/>
          </a:xfrm>
          <a:prstGeom prst="rect">
            <a:avLst/>
          </a:prstGeom>
        </p:spPr>
      </p:pic>
      <p:pic>
        <p:nvPicPr>
          <p:cNvPr id="10" name="Object 9"/>
          <p:cNvPicPr>
            <a:picLocks noChangeAspect="1"/>
          </p:cNvPicPr>
          <p:nvPr/>
        </p:nvPicPr>
        <p:blipFill>
          <a:blip r:embed="rId5">
            <a:extLst>
              <a:ext uri="{96DAC541-7B7A-43D3-8B79-37D633B846F1}">
                <asvg:svgBlip xmlns="" xmlns:asvg="http://schemas.microsoft.com/office/drawing/2016/SVG/main" r:embed="rId16"/>
              </a:ext>
            </a:extLst>
          </a:blip>
          <a:stretch>
            <a:fillRect/>
          </a:stretch>
        </p:blipFill>
        <p:spPr>
          <a:xfrm>
            <a:off x="6463287" y="3970932"/>
            <a:ext cx="28568" cy="1161759"/>
          </a:xfrm>
          <a:prstGeom prst="rect">
            <a:avLst/>
          </a:prstGeom>
        </p:spPr>
      </p:pic>
      <p:pic>
        <p:nvPicPr>
          <p:cNvPr id="11" name="Object 10"/>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6387108" y="3894752"/>
            <a:ext cx="180930" cy="180930"/>
          </a:xfrm>
          <a:prstGeom prst="rect">
            <a:avLst/>
          </a:prstGeom>
        </p:spPr>
      </p:pic>
      <p:pic>
        <p:nvPicPr>
          <p:cNvPr id="12" name="Object 11"/>
          <p:cNvPicPr>
            <a:picLocks noChangeAspect="1"/>
          </p:cNvPicPr>
          <p:nvPr/>
        </p:nvPicPr>
        <p:blipFill>
          <a:blip r:embed="rId5">
            <a:extLst>
              <a:ext uri="{96DAC541-7B7A-43D3-8B79-37D633B846F1}">
                <asvg:svgBlip xmlns="" xmlns:asvg="http://schemas.microsoft.com/office/drawing/2016/SVG/main" r:embed="rId20"/>
              </a:ext>
            </a:extLst>
          </a:blip>
          <a:stretch>
            <a:fillRect/>
          </a:stretch>
        </p:blipFill>
        <p:spPr>
          <a:xfrm>
            <a:off x="8082703" y="2840121"/>
            <a:ext cx="28568" cy="1161759"/>
          </a:xfrm>
          <a:prstGeom prst="rect">
            <a:avLst/>
          </a:prstGeom>
        </p:spPr>
      </p:pic>
      <p:pic>
        <p:nvPicPr>
          <p:cNvPr id="13" name="Object 12"/>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8006524" y="3894752"/>
            <a:ext cx="180930" cy="180930"/>
          </a:xfrm>
          <a:prstGeom prst="rect">
            <a:avLst/>
          </a:prstGeom>
        </p:spPr>
      </p:pic>
      <p:pic>
        <p:nvPicPr>
          <p:cNvPr id="14" name="Object 13"/>
          <p:cNvPicPr>
            <a:picLocks noChangeAspect="1"/>
          </p:cNvPicPr>
          <p:nvPr/>
        </p:nvPicPr>
        <p:blipFill>
          <a:blip r:embed="rId5">
            <a:extLst>
              <a:ext uri="{96DAC541-7B7A-43D3-8B79-37D633B846F1}">
                <asvg:svgBlip xmlns="" xmlns:asvg="http://schemas.microsoft.com/office/drawing/2016/SVG/main" r:embed="rId24"/>
              </a:ext>
            </a:extLst>
          </a:blip>
          <a:stretch>
            <a:fillRect/>
          </a:stretch>
        </p:blipFill>
        <p:spPr>
          <a:xfrm>
            <a:off x="9702028" y="3970932"/>
            <a:ext cx="28568" cy="1161759"/>
          </a:xfrm>
          <a:prstGeom prst="rect">
            <a:avLst/>
          </a:prstGeom>
        </p:spPr>
      </p:pic>
      <p:pic>
        <p:nvPicPr>
          <p:cNvPr id="15" name="Object 14"/>
          <p:cNvPicPr>
            <a:picLocks noChangeAspect="1"/>
          </p:cNvPicPr>
          <p:nvPr/>
        </p:nvPicPr>
        <p:blipFill>
          <a:blip r:embed="rId25">
            <a:extLst>
              <a:ext uri="{96DAC541-7B7A-43D3-8B79-37D633B846F1}">
                <asvg:svgBlip xmlns="" xmlns:asvg="http://schemas.microsoft.com/office/drawing/2016/SVG/main" r:embed="rId26"/>
              </a:ext>
            </a:extLst>
          </a:blip>
          <a:stretch>
            <a:fillRect/>
          </a:stretch>
        </p:blipFill>
        <p:spPr>
          <a:xfrm>
            <a:off x="9625845" y="3894752"/>
            <a:ext cx="180930" cy="180930"/>
          </a:xfrm>
          <a:prstGeom prst="rect">
            <a:avLst/>
          </a:prstGeom>
        </p:spPr>
      </p:pic>
      <p:sp>
        <p:nvSpPr>
          <p:cNvPr id="16" name="Object 15"/>
          <p:cNvSpPr/>
          <p:nvPr/>
        </p:nvSpPr>
        <p:spPr>
          <a:xfrm>
            <a:off x="1552668" y="2721065"/>
            <a:ext cx="133317" cy="133317"/>
          </a:xfrm>
          <a:prstGeom prst="ellipse">
            <a:avLst/>
          </a:prstGeom>
          <a:solidFill>
            <a:srgbClr val="FFD9AD"/>
          </a:solidFill>
        </p:spPr>
      </p:sp>
      <p:sp>
        <p:nvSpPr>
          <p:cNvPr id="17" name="Object 16"/>
          <p:cNvSpPr/>
          <p:nvPr/>
        </p:nvSpPr>
        <p:spPr>
          <a:xfrm>
            <a:off x="1781274" y="2657787"/>
            <a:ext cx="1644556"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1945</a:t>
            </a:r>
            <a:endParaRPr lang="en-US" dirty="0"/>
          </a:p>
        </p:txBody>
      </p:sp>
      <p:sp>
        <p:nvSpPr>
          <p:cNvPr id="18" name="Object 17"/>
          <p:cNvSpPr/>
          <p:nvPr/>
        </p:nvSpPr>
        <p:spPr>
          <a:xfrm>
            <a:off x="1781274" y="3001910"/>
            <a:ext cx="1644556" cy="528267"/>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U.S. Atomic Bomb Attacks on Japan</a:t>
            </a:r>
            <a:endParaRPr lang="en-US" dirty="0"/>
          </a:p>
        </p:txBody>
      </p:sp>
      <p:sp>
        <p:nvSpPr>
          <p:cNvPr id="19" name="Object 18"/>
          <p:cNvSpPr/>
          <p:nvPr/>
        </p:nvSpPr>
        <p:spPr>
          <a:xfrm>
            <a:off x="3172107" y="5116003"/>
            <a:ext cx="133317" cy="133317"/>
          </a:xfrm>
          <a:prstGeom prst="ellipse">
            <a:avLst/>
          </a:prstGeom>
          <a:solidFill>
            <a:srgbClr val="FEC088"/>
          </a:solidFill>
        </p:spPr>
      </p:sp>
      <p:sp>
        <p:nvSpPr>
          <p:cNvPr id="20" name="Object 19"/>
          <p:cNvSpPr/>
          <p:nvPr/>
        </p:nvSpPr>
        <p:spPr>
          <a:xfrm>
            <a:off x="3400663" y="5052725"/>
            <a:ext cx="1518858"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1949</a:t>
            </a:r>
            <a:endParaRPr lang="en-US" dirty="0"/>
          </a:p>
        </p:txBody>
      </p:sp>
      <p:sp>
        <p:nvSpPr>
          <p:cNvPr id="21" name="Object 20"/>
          <p:cNvSpPr/>
          <p:nvPr/>
        </p:nvSpPr>
        <p:spPr>
          <a:xfrm>
            <a:off x="3400663" y="5396849"/>
            <a:ext cx="1518858" cy="792401"/>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Soviet Union Detonates First Nuclear Weapon</a:t>
            </a:r>
            <a:endParaRPr lang="en-US" dirty="0"/>
          </a:p>
        </p:txBody>
      </p:sp>
      <p:sp>
        <p:nvSpPr>
          <p:cNvPr id="22" name="Object 21"/>
          <p:cNvSpPr/>
          <p:nvPr/>
        </p:nvSpPr>
        <p:spPr>
          <a:xfrm>
            <a:off x="4791424" y="2467406"/>
            <a:ext cx="133317" cy="133317"/>
          </a:xfrm>
          <a:prstGeom prst="ellipse">
            <a:avLst/>
          </a:prstGeom>
          <a:solidFill>
            <a:srgbClr val="FD864D"/>
          </a:solidFill>
        </p:spPr>
      </p:sp>
      <p:sp>
        <p:nvSpPr>
          <p:cNvPr id="23" name="Object 22"/>
          <p:cNvSpPr/>
          <p:nvPr/>
        </p:nvSpPr>
        <p:spPr>
          <a:xfrm>
            <a:off x="5020053" y="2404104"/>
            <a:ext cx="1864529"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1952-1967</a:t>
            </a:r>
            <a:endParaRPr lang="en-US" dirty="0"/>
          </a:p>
        </p:txBody>
      </p:sp>
      <p:sp>
        <p:nvSpPr>
          <p:cNvPr id="24" name="Object 23"/>
          <p:cNvSpPr/>
          <p:nvPr/>
        </p:nvSpPr>
        <p:spPr>
          <a:xfrm>
            <a:off x="5020053" y="2748228"/>
            <a:ext cx="1864529" cy="1056535"/>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Rapid Nuclear Weapons Development by UK, France, China</a:t>
            </a:r>
            <a:endParaRPr lang="en-US" dirty="0"/>
          </a:p>
        </p:txBody>
      </p:sp>
      <p:sp>
        <p:nvSpPr>
          <p:cNvPr id="25" name="Object 24"/>
          <p:cNvSpPr/>
          <p:nvPr/>
        </p:nvSpPr>
        <p:spPr>
          <a:xfrm>
            <a:off x="6410864" y="5116003"/>
            <a:ext cx="133317" cy="133317"/>
          </a:xfrm>
          <a:prstGeom prst="ellipse">
            <a:avLst/>
          </a:prstGeom>
          <a:solidFill>
            <a:srgbClr val="FF8000"/>
          </a:solidFill>
        </p:spPr>
      </p:sp>
      <p:sp>
        <p:nvSpPr>
          <p:cNvPr id="26" name="Object 25"/>
          <p:cNvSpPr/>
          <p:nvPr/>
        </p:nvSpPr>
        <p:spPr>
          <a:xfrm>
            <a:off x="6639442" y="5052725"/>
            <a:ext cx="1812154"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1974</a:t>
            </a:r>
            <a:endParaRPr lang="en-US" dirty="0"/>
          </a:p>
        </p:txBody>
      </p:sp>
      <p:sp>
        <p:nvSpPr>
          <p:cNvPr id="27" name="Object 26"/>
          <p:cNvSpPr/>
          <p:nvPr/>
        </p:nvSpPr>
        <p:spPr>
          <a:xfrm>
            <a:off x="6639442" y="5396849"/>
            <a:ext cx="1812154" cy="528267"/>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India Conducts First Nuclear Test</a:t>
            </a:r>
            <a:endParaRPr lang="en-US" dirty="0"/>
          </a:p>
        </p:txBody>
      </p:sp>
      <p:sp>
        <p:nvSpPr>
          <p:cNvPr id="28" name="Object 27"/>
          <p:cNvSpPr/>
          <p:nvPr/>
        </p:nvSpPr>
        <p:spPr>
          <a:xfrm>
            <a:off x="8030188" y="2721065"/>
            <a:ext cx="133317" cy="133317"/>
          </a:xfrm>
          <a:prstGeom prst="ellipse">
            <a:avLst/>
          </a:prstGeom>
          <a:solidFill>
            <a:srgbClr val="FF797A"/>
          </a:solidFill>
        </p:spPr>
      </p:sp>
      <p:sp>
        <p:nvSpPr>
          <p:cNvPr id="29" name="Object 28"/>
          <p:cNvSpPr/>
          <p:nvPr/>
        </p:nvSpPr>
        <p:spPr>
          <a:xfrm>
            <a:off x="8258831" y="2657787"/>
            <a:ext cx="1655031"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1998</a:t>
            </a:r>
            <a:endParaRPr lang="en-US" dirty="0"/>
          </a:p>
        </p:txBody>
      </p:sp>
      <p:sp>
        <p:nvSpPr>
          <p:cNvPr id="30" name="Object 29"/>
          <p:cNvSpPr/>
          <p:nvPr/>
        </p:nvSpPr>
        <p:spPr>
          <a:xfrm>
            <a:off x="8258831" y="3001910"/>
            <a:ext cx="1655031" cy="792401"/>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India and Pakistan Conduct Nuclear Tests</a:t>
            </a:r>
            <a:endParaRPr lang="en-US" dirty="0"/>
          </a:p>
        </p:txBody>
      </p:sp>
      <p:sp>
        <p:nvSpPr>
          <p:cNvPr id="31" name="Object 30"/>
          <p:cNvSpPr/>
          <p:nvPr/>
        </p:nvSpPr>
        <p:spPr>
          <a:xfrm>
            <a:off x="9649628" y="5116003"/>
            <a:ext cx="133317" cy="133317"/>
          </a:xfrm>
          <a:prstGeom prst="ellipse">
            <a:avLst/>
          </a:prstGeom>
          <a:solidFill>
            <a:srgbClr val="FFD9AD"/>
          </a:solidFill>
        </p:spPr>
      </p:sp>
      <p:sp>
        <p:nvSpPr>
          <p:cNvPr id="32" name="Object 31"/>
          <p:cNvSpPr/>
          <p:nvPr/>
        </p:nvSpPr>
        <p:spPr>
          <a:xfrm>
            <a:off x="9878221" y="5052725"/>
            <a:ext cx="1738830"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2017</a:t>
            </a:r>
            <a:endParaRPr lang="en-US" dirty="0"/>
          </a:p>
        </p:txBody>
      </p:sp>
      <p:sp>
        <p:nvSpPr>
          <p:cNvPr id="33" name="Object 32"/>
          <p:cNvSpPr/>
          <p:nvPr/>
        </p:nvSpPr>
        <p:spPr>
          <a:xfrm>
            <a:off x="9878221" y="5396849"/>
            <a:ext cx="1738830" cy="792401"/>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North Korea Conducts Series of Nuclear Tests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7442879" y="476131"/>
            <a:ext cx="4269942" cy="5904024"/>
          </a:xfrm>
          <a:prstGeom prst="rect">
            <a:avLst/>
          </a:prstGeom>
          <a:solidFill>
            <a:srgbClr val="22AAEE"/>
          </a:solidFill>
        </p:spPr>
      </p:sp>
      <p:pic>
        <p:nvPicPr>
          <p:cNvPr id="3" name="Object 2" descr="Middle East nuclear technology,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l="13839" r="13839"/>
          <a:stretch/>
        </p:blipFill>
        <p:spPr>
          <a:xfrm>
            <a:off x="7442879" y="476131"/>
            <a:ext cx="4269942" cy="5904024"/>
          </a:xfrm>
          <a:prstGeom prst="rect">
            <a:avLst/>
          </a:prstGeom>
        </p:spPr>
      </p:pic>
      <p:sp>
        <p:nvSpPr>
          <p:cNvPr id="4" name="Object 3"/>
          <p:cNvSpPr/>
          <p:nvPr/>
        </p:nvSpPr>
        <p:spPr>
          <a:xfrm>
            <a:off x="1574220" y="1859767"/>
            <a:ext cx="4294439" cy="1112242"/>
          </a:xfrm>
          <a:prstGeom prst="rect">
            <a:avLst/>
          </a:prstGeom>
          <a:noFill/>
        </p:spPr>
        <p:txBody>
          <a:bodyPr wrap="square" lIns="0" tIns="0" rIns="0" bIns="0" rtlCol="0" anchor="ctr"/>
          <a:lstStyle/>
          <a:p>
            <a:pPr algn="ctr">
              <a:lnSpc>
                <a:spcPts val="4380"/>
              </a:lnSpc>
              <a:buNone/>
            </a:pPr>
            <a:r>
              <a:rPr lang="en-US" sz="3750" b="1" kern="0" spc="-225" dirty="0" smtClean="0">
                <a:solidFill>
                  <a:srgbClr val="333333"/>
                </a:solidFill>
                <a:latin typeface="Inter" pitchFamily="34" charset="0"/>
                <a:ea typeface="Inter" pitchFamily="34" charset="-122"/>
                <a:cs typeface="Inter" pitchFamily="34" charset="-120"/>
              </a:rPr>
              <a:t>The Middle East and Nuclear Weapons</a:t>
            </a:r>
            <a:endParaRPr lang="en-US" dirty="0"/>
          </a:p>
        </p:txBody>
      </p:sp>
      <p:sp>
        <p:nvSpPr>
          <p:cNvPr id="5" name="Object 4"/>
          <p:cNvSpPr/>
          <p:nvPr/>
        </p:nvSpPr>
        <p:spPr>
          <a:xfrm>
            <a:off x="186167" y="3074616"/>
            <a:ext cx="7070544" cy="1901905"/>
          </a:xfrm>
          <a:prstGeom prst="rect">
            <a:avLst/>
          </a:prstGeom>
          <a:noFill/>
        </p:spPr>
        <p:txBody>
          <a:bodyPr wrap="square" lIns="0" tIns="0" rIns="0" bIns="0" rtlCol="0" anchor="ctr"/>
          <a:lstStyle/>
          <a:p>
            <a:pPr algn="ctr">
              <a:lnSpc>
                <a:spcPts val="2497"/>
              </a:lnSpc>
              <a:spcBef>
                <a:spcPts val="792"/>
              </a:spcBef>
              <a:buNone/>
            </a:pPr>
            <a:r>
              <a:rPr lang="en-US" sz="1800" kern="0" spc="-36" dirty="0" smtClean="0">
                <a:solidFill>
                  <a:srgbClr val="000000">
                    <a:alpha val="56000"/>
                  </a:srgbClr>
                </a:solidFill>
                <a:latin typeface="Inter" pitchFamily="34" charset="0"/>
                <a:ea typeface="Inter" pitchFamily="34" charset="-122"/>
                <a:cs typeface="Inter" pitchFamily="34" charset="-120"/>
              </a:rPr>
              <a:t>The Middle East has been a hotbed of nuclear ambitions, with several countries in the region pursuing nuclear technology and, in some cases, the development of nuclear weapons. This pursuit has been driven by a variety of factors, including the desire for regional influence, the perceived need for deterrence, and the potential for the peaceful use of nuclear energy.</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Impact on Middle East Peace</a:t>
            </a:r>
            <a:endParaRPr lang="en-US" dirty="0"/>
          </a:p>
        </p:txBody>
      </p:sp>
      <p:sp>
        <p:nvSpPr>
          <p:cNvPr id="3" name="Object 2"/>
          <p:cNvSpPr/>
          <p:nvPr/>
        </p:nvSpPr>
        <p:spPr>
          <a:xfrm>
            <a:off x="0" y="1034752"/>
            <a:ext cx="12188952" cy="330197"/>
          </a:xfrm>
          <a:prstGeom prst="rect">
            <a:avLst/>
          </a:prstGeom>
          <a:noFill/>
        </p:spPr>
        <p:txBody>
          <a:bodyPr wrap="square" lIns="0" tIns="0" rIns="0" bIns="0" rtlCol="0" anchor="t"/>
          <a:lstStyle/>
          <a:p>
            <a:pPr algn="ctr">
              <a:lnSpc>
                <a:spcPts val="2600"/>
              </a:lnSpc>
              <a:spcBef>
                <a:spcPts val="769"/>
              </a:spcBef>
              <a:buNone/>
            </a:pPr>
            <a:r>
              <a:rPr lang="en-US" sz="1875" kern="0" spc="-37" dirty="0" smtClean="0">
                <a:solidFill>
                  <a:srgbClr val="FFFFFF">
                    <a:alpha val="80000"/>
                  </a:srgbClr>
                </a:solidFill>
                <a:latin typeface="Inter" pitchFamily="34" charset="0"/>
                <a:ea typeface="Inter" pitchFamily="34" charset="-122"/>
                <a:cs typeface="Inter" pitchFamily="34" charset="-120"/>
              </a:rPr>
              <a:t>Percentage increase in regional conflicts due to the presence of nuclear weapons</a:t>
            </a:r>
            <a:endParaRPr lang="en-US" dirty="0"/>
          </a:p>
        </p:txBody>
      </p:sp>
      <p:sp>
        <p:nvSpPr>
          <p:cNvPr id="4" name="Object 3"/>
          <p:cNvSpPr/>
          <p:nvPr/>
        </p:nvSpPr>
        <p:spPr>
          <a:xfrm>
            <a:off x="654741" y="2703710"/>
            <a:ext cx="2309112" cy="2309112"/>
          </a:xfrm>
          <a:prstGeom prst="ellipse">
            <a:avLst/>
          </a:prstGeom>
          <a:solidFill>
            <a:srgbClr val="FFD9AD"/>
          </a:solidFill>
        </p:spPr>
      </p:sp>
      <p:sp>
        <p:nvSpPr>
          <p:cNvPr id="5" name="Object 4"/>
          <p:cNvSpPr/>
          <p:nvPr/>
        </p:nvSpPr>
        <p:spPr>
          <a:xfrm>
            <a:off x="342814" y="5156732"/>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Arab-Israeli Conflict</a:t>
            </a:r>
            <a:endParaRPr lang="en-US" dirty="0"/>
          </a:p>
        </p:txBody>
      </p:sp>
      <p:sp>
        <p:nvSpPr>
          <p:cNvPr id="6" name="Object 5"/>
          <p:cNvSpPr/>
          <p:nvPr/>
        </p:nvSpPr>
        <p:spPr>
          <a:xfrm>
            <a:off x="1400777" y="3637817"/>
            <a:ext cx="817041"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75%</a:t>
            </a:r>
            <a:endParaRPr lang="en-US" dirty="0"/>
          </a:p>
        </p:txBody>
      </p:sp>
      <p:sp>
        <p:nvSpPr>
          <p:cNvPr id="7" name="Object 6"/>
          <p:cNvSpPr/>
          <p:nvPr/>
        </p:nvSpPr>
        <p:spPr>
          <a:xfrm>
            <a:off x="3591253" y="2865594"/>
            <a:ext cx="2149670" cy="2149666"/>
          </a:xfrm>
          <a:prstGeom prst="ellipse">
            <a:avLst/>
          </a:prstGeom>
          <a:solidFill>
            <a:srgbClr val="FEC088"/>
          </a:solidFill>
        </p:spPr>
      </p:sp>
      <p:sp>
        <p:nvSpPr>
          <p:cNvPr id="8" name="Object 7"/>
          <p:cNvSpPr/>
          <p:nvPr/>
        </p:nvSpPr>
        <p:spPr>
          <a:xfrm>
            <a:off x="3199600" y="5159171"/>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Iran-Saudi Rivalry</a:t>
            </a:r>
            <a:endParaRPr lang="en-US" dirty="0"/>
          </a:p>
        </p:txBody>
      </p:sp>
      <p:sp>
        <p:nvSpPr>
          <p:cNvPr id="9" name="Object 8"/>
          <p:cNvSpPr/>
          <p:nvPr/>
        </p:nvSpPr>
        <p:spPr>
          <a:xfrm>
            <a:off x="4241851" y="3719979"/>
            <a:ext cx="848465"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65%</a:t>
            </a:r>
            <a:endParaRPr lang="en-US" dirty="0"/>
          </a:p>
        </p:txBody>
      </p:sp>
      <p:sp>
        <p:nvSpPr>
          <p:cNvPr id="10" name="Object 9"/>
          <p:cNvSpPr/>
          <p:nvPr/>
        </p:nvSpPr>
        <p:spPr>
          <a:xfrm>
            <a:off x="6330448" y="2627529"/>
            <a:ext cx="2384839" cy="2384842"/>
          </a:xfrm>
          <a:prstGeom prst="ellipse">
            <a:avLst/>
          </a:prstGeom>
          <a:solidFill>
            <a:srgbClr val="FD864D"/>
          </a:solidFill>
        </p:spPr>
      </p:sp>
      <p:sp>
        <p:nvSpPr>
          <p:cNvPr id="11" name="Object 10"/>
          <p:cNvSpPr/>
          <p:nvPr/>
        </p:nvSpPr>
        <p:spPr>
          <a:xfrm>
            <a:off x="6056386" y="5156280"/>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Israel-Iran Tensions</a:t>
            </a:r>
            <a:endParaRPr lang="en-US" dirty="0"/>
          </a:p>
        </p:txBody>
      </p:sp>
      <p:sp>
        <p:nvSpPr>
          <p:cNvPr id="12" name="Object 11"/>
          <p:cNvSpPr/>
          <p:nvPr/>
        </p:nvSpPr>
        <p:spPr>
          <a:xfrm>
            <a:off x="7088161" y="3599500"/>
            <a:ext cx="869415"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80%</a:t>
            </a:r>
            <a:endParaRPr lang="en-US" dirty="0"/>
          </a:p>
        </p:txBody>
      </p:sp>
      <p:sp>
        <p:nvSpPr>
          <p:cNvPr id="13" name="Object 12"/>
          <p:cNvSpPr/>
          <p:nvPr/>
        </p:nvSpPr>
        <p:spPr>
          <a:xfrm>
            <a:off x="9390954" y="3037002"/>
            <a:ext cx="1977404" cy="1977406"/>
          </a:xfrm>
          <a:prstGeom prst="ellipse">
            <a:avLst/>
          </a:prstGeom>
          <a:solidFill>
            <a:srgbClr val="FF8000"/>
          </a:solidFill>
        </p:spPr>
      </p:sp>
      <p:sp>
        <p:nvSpPr>
          <p:cNvPr id="14" name="Object 13"/>
          <p:cNvSpPr/>
          <p:nvPr/>
        </p:nvSpPr>
        <p:spPr>
          <a:xfrm>
            <a:off x="8913171" y="5158317"/>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Turkey-Kurds Conflict</a:t>
            </a:r>
            <a:endParaRPr lang="en-US" dirty="0"/>
          </a:p>
        </p:txBody>
      </p:sp>
      <p:sp>
        <p:nvSpPr>
          <p:cNvPr id="15" name="Object 14"/>
          <p:cNvSpPr/>
          <p:nvPr/>
        </p:nvSpPr>
        <p:spPr>
          <a:xfrm>
            <a:off x="9955422" y="3805255"/>
            <a:ext cx="848465"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55%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Disarmament Efforts</a:t>
            </a:r>
            <a:endParaRPr lang="en-US" dirty="0"/>
          </a:p>
        </p:txBody>
      </p:sp>
      <p:pic>
        <p:nvPicPr>
          <p:cNvPr id="3" name="Object 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76131" y="1661697"/>
            <a:ext cx="2409223" cy="1199850"/>
          </a:xfrm>
          <a:prstGeom prst="rect">
            <a:avLst/>
          </a:prstGeom>
        </p:spPr>
      </p:pic>
      <p:sp>
        <p:nvSpPr>
          <p:cNvPr id="4" name="Object 3"/>
          <p:cNvSpPr/>
          <p:nvPr/>
        </p:nvSpPr>
        <p:spPr>
          <a:xfrm>
            <a:off x="579927" y="1895953"/>
            <a:ext cx="1906428" cy="720624"/>
          </a:xfrm>
          <a:prstGeom prst="rect">
            <a:avLst/>
          </a:prstGeom>
          <a:noFill/>
        </p:spPr>
        <p:txBody>
          <a:bodyPr wrap="square" lIns="0" tIns="0" rIns="0" bIns="0" rtlCol="0" anchor="t"/>
          <a:lstStyle/>
          <a:p>
            <a:pPr algn="ctr">
              <a:lnSpc>
                <a:spcPts val="1892"/>
              </a:lnSpc>
              <a:buNone/>
            </a:pPr>
            <a:r>
              <a:rPr lang="en-US" sz="1620" b="1" kern="0" spc="-98" dirty="0" smtClean="0">
                <a:solidFill>
                  <a:srgbClr val="FFFFFF"/>
                </a:solidFill>
                <a:latin typeface="Inter" pitchFamily="34" charset="0"/>
                <a:ea typeface="Inter" pitchFamily="34" charset="-122"/>
                <a:cs typeface="Inter" pitchFamily="34" charset="-120"/>
              </a:rPr>
              <a:t>Acheson-Lilienthal Report and Baruch Plan (1946)</a:t>
            </a:r>
            <a:endParaRPr lang="en-US" dirty="0"/>
          </a:p>
        </p:txBody>
      </p:sp>
      <p:sp>
        <p:nvSpPr>
          <p:cNvPr id="5" name="Object 4"/>
          <p:cNvSpPr/>
          <p:nvPr/>
        </p:nvSpPr>
        <p:spPr>
          <a:xfrm>
            <a:off x="761810" y="2988793"/>
            <a:ext cx="1906428" cy="1663959"/>
          </a:xfrm>
          <a:prstGeom prst="rect">
            <a:avLst/>
          </a:prstGeom>
          <a:noFill/>
        </p:spPr>
        <p:txBody>
          <a:bodyPr wrap="square" lIns="0" tIns="0" rIns="0" bIns="0" rtlCol="0" anchor="t"/>
          <a:lstStyle/>
          <a:p>
            <a:pPr algn="l">
              <a:lnSpc>
                <a:spcPts val="1873"/>
              </a:lnSpc>
              <a:buNone/>
            </a:pPr>
            <a:r>
              <a:rPr lang="en-US" sz="1350" kern="0" spc="-27" dirty="0" smtClean="0">
                <a:solidFill>
                  <a:srgbClr val="FFFFFF">
                    <a:alpha val="80000"/>
                  </a:srgbClr>
                </a:solidFill>
                <a:latin typeface="Inter" pitchFamily="34" charset="0"/>
                <a:ea typeface="Inter" pitchFamily="34" charset="-122"/>
                <a:cs typeface="Inter" pitchFamily="34" charset="-120"/>
              </a:rPr>
              <a:t>This proposed sharing nuclear technology for peaceful purposes, but was vetoed by the Soviets, who feared a US monopoly on nuclear energy.</a:t>
            </a:r>
            <a:endParaRPr lang="en-US" dirty="0"/>
          </a:p>
        </p:txBody>
      </p:sp>
      <p:pic>
        <p:nvPicPr>
          <p:cNvPr id="6" name="Object 5"/>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685377" y="1661697"/>
            <a:ext cx="2409223" cy="1199850"/>
          </a:xfrm>
          <a:prstGeom prst="rect">
            <a:avLst/>
          </a:prstGeom>
        </p:spPr>
      </p:pic>
      <p:sp>
        <p:nvSpPr>
          <p:cNvPr id="7" name="Object 6"/>
          <p:cNvSpPr/>
          <p:nvPr/>
        </p:nvSpPr>
        <p:spPr>
          <a:xfrm>
            <a:off x="3089138" y="2014986"/>
            <a:ext cx="1592182" cy="480416"/>
          </a:xfrm>
          <a:prstGeom prst="rect">
            <a:avLst/>
          </a:prstGeom>
          <a:noFill/>
        </p:spPr>
        <p:txBody>
          <a:bodyPr wrap="square" lIns="0" tIns="0" rIns="0" bIns="0" rtlCol="0" anchor="t"/>
          <a:lstStyle/>
          <a:p>
            <a:pPr algn="ctr">
              <a:lnSpc>
                <a:spcPts val="1892"/>
              </a:lnSpc>
              <a:buNone/>
            </a:pPr>
            <a:r>
              <a:rPr lang="en-US" sz="1620" b="1" kern="0" spc="-98" dirty="0" smtClean="0">
                <a:solidFill>
                  <a:srgbClr val="FFFFFF"/>
                </a:solidFill>
                <a:latin typeface="Inter" pitchFamily="34" charset="0"/>
                <a:ea typeface="Inter" pitchFamily="34" charset="-122"/>
                <a:cs typeface="Inter" pitchFamily="34" charset="-120"/>
              </a:rPr>
              <a:t>Ireland's Request (1958)</a:t>
            </a:r>
            <a:endParaRPr lang="en-US" dirty="0"/>
          </a:p>
        </p:txBody>
      </p:sp>
      <p:sp>
        <p:nvSpPr>
          <p:cNvPr id="8" name="Object 7"/>
          <p:cNvSpPr/>
          <p:nvPr/>
        </p:nvSpPr>
        <p:spPr>
          <a:xfrm>
            <a:off x="2971057" y="2988793"/>
            <a:ext cx="1906428" cy="950833"/>
          </a:xfrm>
          <a:prstGeom prst="rect">
            <a:avLst/>
          </a:prstGeom>
          <a:noFill/>
        </p:spPr>
        <p:txBody>
          <a:bodyPr wrap="square" lIns="0" tIns="0" rIns="0" bIns="0" rtlCol="0" anchor="t"/>
          <a:lstStyle/>
          <a:p>
            <a:pPr algn="l">
              <a:lnSpc>
                <a:spcPts val="1873"/>
              </a:lnSpc>
              <a:buNone/>
            </a:pPr>
            <a:r>
              <a:rPr lang="en-US" sz="1350" kern="0" spc="-27" dirty="0" smtClean="0">
                <a:solidFill>
                  <a:srgbClr val="FFFFFF">
                    <a:alpha val="80000"/>
                  </a:srgbClr>
                </a:solidFill>
                <a:latin typeface="Inter" pitchFamily="34" charset="0"/>
                <a:ea typeface="Inter" pitchFamily="34" charset="-122"/>
                <a:cs typeface="Inter" pitchFamily="34" charset="-120"/>
              </a:rPr>
              <a:t>Ireland was the first country to propose the destruction of all nuclear weapons.</a:t>
            </a:r>
            <a:endParaRPr lang="en-US" dirty="0"/>
          </a:p>
        </p:txBody>
      </p:sp>
      <p:pic>
        <p:nvPicPr>
          <p:cNvPr id="9" name="Object 8"/>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894631" y="1661697"/>
            <a:ext cx="2409223" cy="1199850"/>
          </a:xfrm>
          <a:prstGeom prst="rect">
            <a:avLst/>
          </a:prstGeom>
        </p:spPr>
      </p:pic>
      <p:sp>
        <p:nvSpPr>
          <p:cNvPr id="10" name="Object 9"/>
          <p:cNvSpPr/>
          <p:nvPr/>
        </p:nvSpPr>
        <p:spPr>
          <a:xfrm>
            <a:off x="5298385" y="1776921"/>
            <a:ext cx="1592182" cy="960832"/>
          </a:xfrm>
          <a:prstGeom prst="rect">
            <a:avLst/>
          </a:prstGeom>
          <a:noFill/>
        </p:spPr>
        <p:txBody>
          <a:bodyPr wrap="square" lIns="0" tIns="0" rIns="0" bIns="0" rtlCol="0" anchor="t"/>
          <a:lstStyle/>
          <a:p>
            <a:pPr algn="ctr">
              <a:lnSpc>
                <a:spcPts val="1892"/>
              </a:lnSpc>
              <a:buNone/>
            </a:pPr>
            <a:r>
              <a:rPr lang="en-US" sz="1620" b="1" kern="0" spc="-98" dirty="0" smtClean="0">
                <a:solidFill>
                  <a:srgbClr val="FFFFFF"/>
                </a:solidFill>
                <a:latin typeface="Inter" pitchFamily="34" charset="0"/>
                <a:ea typeface="Inter" pitchFamily="34" charset="-122"/>
                <a:cs typeface="Inter" pitchFamily="34" charset="-120"/>
              </a:rPr>
              <a:t>Signing of the Nuclear Weapon Non-Proliferation (NPT) (1968)</a:t>
            </a:r>
            <a:endParaRPr lang="en-US" dirty="0"/>
          </a:p>
        </p:txBody>
      </p:sp>
      <p:sp>
        <p:nvSpPr>
          <p:cNvPr id="11" name="Object 10"/>
          <p:cNvSpPr/>
          <p:nvPr/>
        </p:nvSpPr>
        <p:spPr>
          <a:xfrm>
            <a:off x="5180305" y="2988793"/>
            <a:ext cx="1906428" cy="2377084"/>
          </a:xfrm>
          <a:prstGeom prst="rect">
            <a:avLst/>
          </a:prstGeom>
          <a:noFill/>
        </p:spPr>
        <p:txBody>
          <a:bodyPr wrap="square" lIns="0" tIns="0" rIns="0" bIns="0" rtlCol="0" anchor="t"/>
          <a:lstStyle/>
          <a:p>
            <a:pPr algn="l">
              <a:lnSpc>
                <a:spcPts val="1873"/>
              </a:lnSpc>
              <a:buNone/>
            </a:pPr>
            <a:r>
              <a:rPr lang="en-US" sz="1350" kern="0" spc="-27" dirty="0" smtClean="0">
                <a:solidFill>
                  <a:srgbClr val="FFFFFF">
                    <a:alpha val="80000"/>
                  </a:srgbClr>
                </a:solidFill>
                <a:latin typeface="Inter" pitchFamily="34" charset="0"/>
                <a:ea typeface="Inter" pitchFamily="34" charset="-122"/>
                <a:cs typeface="Inter" pitchFamily="34" charset="-120"/>
              </a:rPr>
              <a:t>The NPT aims to prevent the proliferation of nuclear weapons and promote the peaceful use of nuclear energy. It prohibits member states from selling or transferring nuclear weapons technology.</a:t>
            </a:r>
            <a:endParaRPr lang="en-US" dirty="0"/>
          </a:p>
        </p:txBody>
      </p:sp>
      <p:pic>
        <p:nvPicPr>
          <p:cNvPr id="12" name="Object 11"/>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103877" y="1661697"/>
            <a:ext cx="2409223" cy="1199850"/>
          </a:xfrm>
          <a:prstGeom prst="rect">
            <a:avLst/>
          </a:prstGeom>
        </p:spPr>
      </p:pic>
      <p:sp>
        <p:nvSpPr>
          <p:cNvPr id="13" name="Object 12"/>
          <p:cNvSpPr/>
          <p:nvPr/>
        </p:nvSpPr>
        <p:spPr>
          <a:xfrm>
            <a:off x="7507633" y="1895953"/>
            <a:ext cx="1592182" cy="720624"/>
          </a:xfrm>
          <a:prstGeom prst="rect">
            <a:avLst/>
          </a:prstGeom>
          <a:noFill/>
        </p:spPr>
        <p:txBody>
          <a:bodyPr wrap="square" lIns="0" tIns="0" rIns="0" bIns="0" rtlCol="0" anchor="t"/>
          <a:lstStyle/>
          <a:p>
            <a:pPr algn="ctr">
              <a:lnSpc>
                <a:spcPts val="1892"/>
              </a:lnSpc>
              <a:buNone/>
            </a:pPr>
            <a:r>
              <a:rPr lang="en-US" sz="1620" b="1" kern="0" spc="-98" dirty="0" smtClean="0">
                <a:solidFill>
                  <a:srgbClr val="FFFFFF"/>
                </a:solidFill>
                <a:latin typeface="Inter" pitchFamily="34" charset="0"/>
                <a:ea typeface="Inter" pitchFamily="34" charset="-122"/>
                <a:cs typeface="Inter" pitchFamily="34" charset="-120"/>
              </a:rPr>
              <a:t>START I and START II (1991-1993)</a:t>
            </a:r>
            <a:endParaRPr lang="en-US" dirty="0"/>
          </a:p>
        </p:txBody>
      </p:sp>
      <p:sp>
        <p:nvSpPr>
          <p:cNvPr id="14" name="Object 13"/>
          <p:cNvSpPr/>
          <p:nvPr/>
        </p:nvSpPr>
        <p:spPr>
          <a:xfrm>
            <a:off x="7389552" y="2988793"/>
            <a:ext cx="1906428" cy="3565626"/>
          </a:xfrm>
          <a:prstGeom prst="rect">
            <a:avLst/>
          </a:prstGeom>
          <a:noFill/>
        </p:spPr>
        <p:txBody>
          <a:bodyPr wrap="square" lIns="0" tIns="0" rIns="0" bIns="0" rtlCol="0" anchor="t"/>
          <a:lstStyle/>
          <a:p>
            <a:pPr algn="l">
              <a:lnSpc>
                <a:spcPts val="1873"/>
              </a:lnSpc>
              <a:buNone/>
            </a:pPr>
            <a:r>
              <a:rPr lang="en-US" sz="1350" kern="0" spc="-27" dirty="0" smtClean="0">
                <a:solidFill>
                  <a:srgbClr val="FFFFFF">
                    <a:alpha val="80000"/>
                  </a:srgbClr>
                </a:solidFill>
                <a:latin typeface="Inter" pitchFamily="34" charset="0"/>
                <a:ea typeface="Inter" pitchFamily="34" charset="-122"/>
                <a:cs typeface="Inter" pitchFamily="34" charset="-120"/>
              </a:rPr>
              <a:t>These treaties focused on reducing strategic nuclear weapons, ballistic missiles, and intercontinental ballistic missiles (ICBMs). The number of US and Soviet nuclear warheads declined significantly, from around 21,000 and 39,000 at their peak in the 1980s to around 4,000 and 7,000 in 2005.</a:t>
            </a:r>
            <a:endParaRPr lang="en-US" dirty="0"/>
          </a:p>
        </p:txBody>
      </p:sp>
      <p:pic>
        <p:nvPicPr>
          <p:cNvPr id="15" name="Object 14"/>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9313123" y="1661697"/>
            <a:ext cx="2409223" cy="1199850"/>
          </a:xfrm>
          <a:prstGeom prst="rect">
            <a:avLst/>
          </a:prstGeom>
        </p:spPr>
      </p:pic>
      <p:sp>
        <p:nvSpPr>
          <p:cNvPr id="16" name="Object 15"/>
          <p:cNvSpPr/>
          <p:nvPr/>
        </p:nvSpPr>
        <p:spPr>
          <a:xfrm>
            <a:off x="9716880" y="2014986"/>
            <a:ext cx="1592182" cy="480416"/>
          </a:xfrm>
          <a:prstGeom prst="rect">
            <a:avLst/>
          </a:prstGeom>
          <a:noFill/>
        </p:spPr>
        <p:txBody>
          <a:bodyPr wrap="square" lIns="0" tIns="0" rIns="0" bIns="0" rtlCol="0" anchor="t"/>
          <a:lstStyle/>
          <a:p>
            <a:pPr algn="ctr">
              <a:lnSpc>
                <a:spcPts val="1892"/>
              </a:lnSpc>
              <a:buNone/>
            </a:pPr>
            <a:r>
              <a:rPr lang="en-US" sz="1620" b="1" kern="0" spc="-98" dirty="0" smtClean="0">
                <a:solidFill>
                  <a:srgbClr val="333333"/>
                </a:solidFill>
                <a:latin typeface="Inter" pitchFamily="34" charset="0"/>
                <a:ea typeface="Inter" pitchFamily="34" charset="-122"/>
                <a:cs typeface="Inter" pitchFamily="34" charset="-120"/>
              </a:rPr>
              <a:t>New START Treaty (2010)</a:t>
            </a:r>
            <a:endParaRPr lang="en-US" dirty="0"/>
          </a:p>
        </p:txBody>
      </p:sp>
      <p:sp>
        <p:nvSpPr>
          <p:cNvPr id="17" name="Object 16"/>
          <p:cNvSpPr/>
          <p:nvPr/>
        </p:nvSpPr>
        <p:spPr>
          <a:xfrm>
            <a:off x="9598800" y="2988793"/>
            <a:ext cx="1906428" cy="3090209"/>
          </a:xfrm>
          <a:prstGeom prst="rect">
            <a:avLst/>
          </a:prstGeom>
          <a:noFill/>
        </p:spPr>
        <p:txBody>
          <a:bodyPr wrap="square" lIns="0" tIns="0" rIns="0" bIns="0" rtlCol="0" anchor="t"/>
          <a:lstStyle/>
          <a:p>
            <a:pPr algn="l">
              <a:lnSpc>
                <a:spcPts val="1873"/>
              </a:lnSpc>
              <a:buNone/>
            </a:pPr>
            <a:r>
              <a:rPr lang="en-US" sz="1350" kern="0" spc="-27" dirty="0" smtClean="0">
                <a:solidFill>
                  <a:srgbClr val="FFFFFF">
                    <a:alpha val="80000"/>
                  </a:srgbClr>
                </a:solidFill>
                <a:latin typeface="Inter" pitchFamily="34" charset="0"/>
                <a:ea typeface="Inter" pitchFamily="34" charset="-122"/>
                <a:cs typeface="Inter" pitchFamily="34" charset="-120"/>
              </a:rPr>
              <a:t>This treaty included the reduction of strategic nuclear weapons to 1,500 and delivery systems such as ICBMs and SLBMs to 800, to be accomplished within seven years. However, by 2022, the US and Russia had not fully implemented these restrictions.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476131" y="476131"/>
            <a:ext cx="3595741" cy="5904024"/>
          </a:xfrm>
          <a:prstGeom prst="rect">
            <a:avLst/>
          </a:prstGeom>
          <a:solidFill>
            <a:srgbClr val="22AAEE"/>
          </a:solidFill>
        </p:spPr>
      </p:sp>
      <p:pic>
        <p:nvPicPr>
          <p:cNvPr id="3" name="Object 2" descr="middle east peace dialogue cooperation, in a &quot;Professional, film-quality 3d rendering, claymation style. Rubbery, matte, smooth forms and fresh, light color palette. Simple composition with minimal depth, crisp detail and a playful feel.&quot; style"/>
          <p:cNvPicPr>
            <a:picLocks noChangeAspect="1"/>
          </p:cNvPicPr>
          <p:nvPr/>
        </p:nvPicPr>
        <p:blipFill>
          <a:blip r:embed="rId3"/>
          <a:srcRect l="19548" r="19548"/>
          <a:stretch/>
        </p:blipFill>
        <p:spPr>
          <a:xfrm>
            <a:off x="476131" y="476131"/>
            <a:ext cx="3595741" cy="5904024"/>
          </a:xfrm>
          <a:prstGeom prst="rect">
            <a:avLst/>
          </a:prstGeom>
        </p:spPr>
      </p:pic>
      <p:sp>
        <p:nvSpPr>
          <p:cNvPr id="4" name="Object 3"/>
          <p:cNvSpPr/>
          <p:nvPr/>
        </p:nvSpPr>
        <p:spPr>
          <a:xfrm>
            <a:off x="4265181" y="2260551"/>
            <a:ext cx="7730462" cy="2335541"/>
          </a:xfrm>
          <a:prstGeom prst="rect">
            <a:avLst/>
          </a:prstGeom>
          <a:noFill/>
        </p:spPr>
        <p:txBody>
          <a:bodyPr wrap="square" lIns="0" tIns="0" rIns="0" bIns="0" rtlCol="0" anchor="ctr"/>
          <a:lstStyle/>
          <a:p>
            <a:pPr algn="ctr">
              <a:lnSpc>
                <a:spcPts val="2628"/>
              </a:lnSpc>
              <a:buNone/>
            </a:pPr>
            <a:r>
              <a:rPr lang="en-US" sz="2250" b="1" kern="0" spc="-135" dirty="0" smtClean="0">
                <a:solidFill>
                  <a:srgbClr val="FFFFFF"/>
                </a:solidFill>
                <a:latin typeface="Inter" pitchFamily="34" charset="0"/>
                <a:ea typeface="Inter" pitchFamily="34" charset="-122"/>
                <a:cs typeface="Inter" pitchFamily="34" charset="-120"/>
              </a:rPr>
              <a:t>Despite the significant challenges, ongoing efforts to promote nuclear disarmament and the establishment of a Nuclear Weapon-Free Zone in the Middle East are crucial for fostering lasting peace and stability in the region. Continued dialogue and international cooperation are essential to address the complex geopolitical dynamics and reduce the risk of nuclear conflict.</a:t>
            </a:r>
            <a:endParaRPr lang="en-US" dirty="0"/>
          </a:p>
        </p:txBody>
      </p:sp>
      <p:sp>
        <p:nvSpPr>
          <p:cNvPr id="5" name="Dikdörtgen 4"/>
          <p:cNvSpPr/>
          <p:nvPr/>
        </p:nvSpPr>
        <p:spPr>
          <a:xfrm>
            <a:off x="3048000" y="3105835"/>
            <a:ext cx="6096000" cy="646331"/>
          </a:xfrm>
          <a:prstGeom prst="rect">
            <a:avLst/>
          </a:prstGeom>
        </p:spPr>
        <p:txBody>
          <a:bodyPr>
            <a:spAutoFit/>
          </a:bodyPr>
          <a:lstStyle/>
          <a:p>
            <a:r>
              <a:rPr lang="en-US" dirty="0"/>
              <a:t>Thank you very much. I welcome your questions and comments.</a:t>
            </a:r>
            <a:endParaRPr lang="en-US"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0945" y="-218152"/>
            <a:ext cx="11689773" cy="7001917"/>
          </a:xfrm>
          <a:prstGeom prst="rect">
            <a:avLst/>
          </a:prstGeom>
        </p:spPr>
        <p:txBody>
          <a:bodyPr wrap="square">
            <a:spAutoFit/>
          </a:bodyPr>
          <a:lstStyle/>
          <a:p>
            <a:pPr algn="ctr"/>
            <a:endParaRPr lang="tr-TR" sz="2200" b="1" dirty="0" smtClean="0"/>
          </a:p>
          <a:p>
            <a:pPr algn="ctr"/>
            <a:r>
              <a:rPr lang="en-US" sz="2200" b="1" dirty="0" smtClean="0"/>
              <a:t>References</a:t>
            </a:r>
            <a:endParaRPr lang="en-US" sz="2200" dirty="0"/>
          </a:p>
          <a:p>
            <a:pPr>
              <a:lnSpc>
                <a:spcPct val="150000"/>
              </a:lnSpc>
              <a:buFont typeface="Arial" panose="020B0604020202020204" pitchFamily="34" charset="0"/>
              <a:buChar char="•"/>
            </a:pPr>
            <a:r>
              <a:rPr lang="en-US" dirty="0" err="1" smtClean="0"/>
              <a:t>Cirincione</a:t>
            </a:r>
            <a:r>
              <a:rPr lang="en-US" dirty="0" smtClean="0"/>
              <a:t>, </a:t>
            </a:r>
            <a:r>
              <a:rPr lang="en-US" dirty="0"/>
              <a:t>J. (2007). Bomb Scare: The History and Future of Nuclear Weapons. Columbia University Press.</a:t>
            </a:r>
          </a:p>
          <a:p>
            <a:pPr>
              <a:lnSpc>
                <a:spcPct val="150000"/>
              </a:lnSpc>
              <a:buFont typeface="Arial" panose="020B0604020202020204" pitchFamily="34" charset="0"/>
              <a:buChar char="•"/>
            </a:pPr>
            <a:r>
              <a:rPr lang="en-US" dirty="0"/>
              <a:t>Cohen, A. (2010). The Worst-Kept Secret: Israel’s Bargain with the Bomb. Columbia University Press.</a:t>
            </a:r>
          </a:p>
          <a:p>
            <a:pPr>
              <a:lnSpc>
                <a:spcPct val="150000"/>
              </a:lnSpc>
              <a:buFont typeface="Arial" panose="020B0604020202020204" pitchFamily="34" charset="0"/>
              <a:buChar char="•"/>
            </a:pPr>
            <a:r>
              <a:rPr lang="en-US" dirty="0" err="1"/>
              <a:t>Cordesman</a:t>
            </a:r>
            <a:r>
              <a:rPr lang="en-US" dirty="0"/>
              <a:t>, A. H. (2022). Israel and Iran: The Shadow War and Nuclear Risks. CSIS.</a:t>
            </a:r>
          </a:p>
          <a:p>
            <a:pPr>
              <a:lnSpc>
                <a:spcPct val="150000"/>
              </a:lnSpc>
              <a:buFont typeface="Arial" panose="020B0604020202020204" pitchFamily="34" charset="0"/>
              <a:buChar char="•"/>
            </a:pPr>
            <a:r>
              <a:rPr lang="en-US" dirty="0"/>
              <a:t>Dalton, T., et al. (2024). A WMD-Free Zone in the Middle East: Past Lessons, Future Prospects. Carnegie Endowment for International Peace.</a:t>
            </a:r>
          </a:p>
          <a:p>
            <a:pPr>
              <a:lnSpc>
                <a:spcPct val="150000"/>
              </a:lnSpc>
              <a:buFont typeface="Arial" panose="020B0604020202020204" pitchFamily="34" charset="0"/>
              <a:buChar char="•"/>
            </a:pPr>
            <a:r>
              <a:rPr lang="en-US" dirty="0"/>
              <a:t>Fitzpatrick, M. (Ed.). (2016). Iran’s Nuclear Program: Tehran’s Compliance with International Obligations. Routledge.</a:t>
            </a:r>
          </a:p>
          <a:p>
            <a:pPr>
              <a:lnSpc>
                <a:spcPct val="150000"/>
              </a:lnSpc>
              <a:buFont typeface="Arial" panose="020B0604020202020204" pitchFamily="34" charset="0"/>
              <a:buChar char="•"/>
            </a:pPr>
            <a:r>
              <a:rPr lang="en-US" dirty="0"/>
              <a:t>IAEA (2024). Verification and Monitoring in Iran reports. International Atomic Energy Agency.</a:t>
            </a:r>
          </a:p>
          <a:p>
            <a:pPr>
              <a:lnSpc>
                <a:spcPct val="150000"/>
              </a:lnSpc>
              <a:buFont typeface="Arial" panose="020B0604020202020204" pitchFamily="34" charset="0"/>
              <a:buChar char="•"/>
            </a:pPr>
            <a:r>
              <a:rPr lang="en-US" dirty="0"/>
              <a:t>Kerr, P., &amp; </a:t>
            </a:r>
            <a:r>
              <a:rPr lang="en-US" dirty="0" err="1"/>
              <a:t>Nikitin</a:t>
            </a:r>
            <a:r>
              <a:rPr lang="en-US" dirty="0"/>
              <a:t>, M. B. (2023). Nuclear Weapons in the Middle East: An Overview. Congressional Research Service (CRS) Report.</a:t>
            </a:r>
          </a:p>
          <a:p>
            <a:pPr>
              <a:lnSpc>
                <a:spcPct val="150000"/>
              </a:lnSpc>
              <a:buFont typeface="Arial" panose="020B0604020202020204" pitchFamily="34" charset="0"/>
              <a:buChar char="•"/>
            </a:pPr>
            <a:r>
              <a:rPr lang="en-US" dirty="0" err="1"/>
              <a:t>Perkovich</a:t>
            </a:r>
            <a:r>
              <a:rPr lang="en-US" dirty="0"/>
              <a:t>, G., &amp; Acton, J. (2009). Abolishing Nuclear Weapons: A Debate. Carnegie Endowment.</a:t>
            </a:r>
          </a:p>
          <a:p>
            <a:pPr>
              <a:lnSpc>
                <a:spcPct val="150000"/>
              </a:lnSpc>
              <a:buFont typeface="Arial" panose="020B0604020202020204" pitchFamily="34" charset="0"/>
              <a:buChar char="•"/>
            </a:pPr>
            <a:r>
              <a:rPr lang="en-US" dirty="0"/>
              <a:t>SIPRI Yearbook 2025: Armaments, Disarmament and International Security. Stockholm International Peace Research Institute.</a:t>
            </a:r>
          </a:p>
          <a:p>
            <a:pPr>
              <a:lnSpc>
                <a:spcPct val="150000"/>
              </a:lnSpc>
              <a:buFont typeface="Arial" panose="020B0604020202020204" pitchFamily="34" charset="0"/>
              <a:buChar char="•"/>
            </a:pPr>
            <a:r>
              <a:rPr lang="en-US" dirty="0"/>
              <a:t>United Nations (1974–2024). Resolutions on the Establishment of a Nuclear-Weapon-Free Zone in the Region of the Middle East (annual).</a:t>
            </a:r>
          </a:p>
        </p:txBody>
      </p:sp>
    </p:spTree>
    <p:extLst>
      <p:ext uri="{BB962C8B-B14F-4D97-AF65-F5344CB8AC3E}">
        <p14:creationId xmlns:p14="http://schemas.microsoft.com/office/powerpoint/2010/main" val="172030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3372" y="2430426"/>
            <a:ext cx="7498773" cy="1938992"/>
          </a:xfrm>
          <a:prstGeom prst="rect">
            <a:avLst/>
          </a:prstGeom>
        </p:spPr>
        <p:txBody>
          <a:bodyPr wrap="square">
            <a:spAutoFit/>
          </a:bodyPr>
          <a:lstStyle/>
          <a:p>
            <a:pPr algn="ctr"/>
            <a:r>
              <a:rPr lang="en-US" sz="4000" dirty="0"/>
              <a:t>Thank you very much. </a:t>
            </a:r>
            <a:endParaRPr lang="tr-TR" sz="4000" dirty="0" smtClean="0"/>
          </a:p>
          <a:p>
            <a:pPr algn="ctr"/>
            <a:r>
              <a:rPr lang="en-US" sz="4000" dirty="0" smtClean="0"/>
              <a:t>I </a:t>
            </a:r>
            <a:r>
              <a:rPr lang="en-US" sz="4000" dirty="0"/>
              <a:t>welcome your questions and comments.</a:t>
            </a:r>
            <a:endParaRPr lang="en-US" sz="4000" dirty="0">
              <a:effectLst/>
            </a:endParaRPr>
          </a:p>
        </p:txBody>
      </p:sp>
    </p:spTree>
    <p:extLst>
      <p:ext uri="{BB962C8B-B14F-4D97-AF65-F5344CB8AC3E}">
        <p14:creationId xmlns:p14="http://schemas.microsoft.com/office/powerpoint/2010/main" val="3841072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139CE5"/>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1253</Words>
  <Application>Microsoft Office PowerPoint</Application>
  <PresentationFormat>Geniş ekran</PresentationFormat>
  <Paragraphs>83</Paragraphs>
  <Slides>9</Slides>
  <Notes>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Inter</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Beautiful.ai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Nuclear Weapons on Middle East Peace</dc:title>
  <dc:subject>The Impact of Nuclear Weapons on Middle East Peace</dc:subject>
  <dc:creator>Yok Tok</dc:creator>
  <cp:lastModifiedBy>Microsoft hesabı</cp:lastModifiedBy>
  <cp:revision>5</cp:revision>
  <dcterms:created xsi:type="dcterms:W3CDTF">2025-12-11T03:00:48Z</dcterms:created>
  <dcterms:modified xsi:type="dcterms:W3CDTF">2025-12-11T03:15:26Z</dcterms:modified>
</cp:coreProperties>
</file>