
<file path=[Content_Types].xml><?xml version="1.0" encoding="utf-8"?>
<Types xmlns="http://schemas.openxmlformats.org/package/2006/content-types">
  <Default Extension="png" ContentType="image/png"/>
  <Default Extension="svg" ContentType="image/svg+xml"/>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5" r:id="rId11"/>
    <p:sldId id="267" r:id="rId12"/>
    <p:sldId id="266" r:id="rId13"/>
  </p:sldIdLst>
  <p:sldSz cx="12192000" cy="6858000"/>
  <p:notesSz cx="6858000" cy="12192000"/>
  <p:embeddedFontLst>
    <p:embeddedFont>
      <p:font typeface="Calibri" panose="020F0502020204030204" pitchFamily="34" charset="0"/>
      <p:regular r:id="rId15"/>
      <p:bold r:id="rId16"/>
      <p:italic r:id="rId17"/>
      <p:boldItalic r:id="rId1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82086" autoAdjust="0"/>
  </p:normalViewPr>
  <p:slideViewPr>
    <p:cSldViewPr snapToGrid="0" snapToObjects="1">
      <p:cViewPr varScale="1">
        <p:scale>
          <a:sx n="72" d="100"/>
          <a:sy n="72" d="100"/>
        </p:scale>
        <p:origin x="1075" y="7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1.fntdata"/><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445959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effectLst/>
              </a:rPr>
              <a:t>Good morning/afternoon, dear colleagues. My name is Sibel Elif Özdilek from Ufuk University, Ankara. Today I will present how the Russia–Ukraine War has reshaped Türkiye–NATO relations and elevated Türkiye’s strategic importance while simultaneously exposing structural tensions within the alliance.</a:t>
            </a:r>
          </a:p>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effectLst/>
              </a:rPr>
              <a:t>To conclude: the Russia–Ukraine War has turned Türkiye from a flank ally into a pivotal power within NATO. The alliance needs Türkiye’s geography, military strength and unique dialogue channel with Russia more than ever. Managing the balance between alliance solidarity and Turkish strategic autonomy will shape NATO’s future in the new era of great-power competition.</a:t>
            </a:r>
          </a:p>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effectLst/>
              </a:rPr>
              <a:t>During the Cold War, Türkiye was NATO’s indispensable southeastern flank against the Soviet Union. It hosted Jupiter missiles, contributed the second-largest army after the US, and served as a critical buffer. Yet even then, debates existed: was NATO a true security umbrella or did it create dependency?</a:t>
            </a:r>
          </a:p>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effectLst/>
              </a:rPr>
              <a:t>Türkiye joined NATO on 18 February 1952. The main drivers were the Soviet demands for the Turkish Straits and bases in eastern Anatolia after World War II, plus Türkiye’s desire to firmly anchor itself in the Western bloc. Sending 15,000 troops to the Korean War was the decisive factor that convinced Washington.</a:t>
            </a:r>
          </a:p>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effectLst/>
              </a:rPr>
              <a:t>Russia’s 2014 annexation of Crimea marked a turning point. NATO immediately suspended all practical cooperation with Russia, revived Article 5-focused collective defense, and adopted the Readiness Action Plan – the biggest reinforcement of the eastern flank since the Cold War.</a:t>
            </a:r>
          </a:p>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effectLst/>
              </a:rPr>
              <a:t>Ukraine is not just another country. For Russia, it is the historical cradle and the last buffer before NATO. For the West, it is the frontline of the liberal order and a critical energy transit corridor. Losing Ukraine would fundamentally alter the European security architecture.</a:t>
            </a:r>
          </a:p>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effectLst/>
              </a:rPr>
              <a:t>Türkiye has pursued a masterful balancing act:</a:t>
            </a:r>
          </a:p>
          <a:p>
            <a:pPr>
              <a:buFont typeface="Arial" panose="020B0604020202020204" pitchFamily="34" charset="0"/>
              <a:buChar char="•"/>
            </a:pPr>
            <a:r>
              <a:rPr lang="en-US" dirty="0" smtClean="0"/>
              <a:t>Sold game-changing </a:t>
            </a:r>
            <a:r>
              <a:rPr lang="en-US" dirty="0" err="1" smtClean="0"/>
              <a:t>Bayraktar</a:t>
            </a:r>
            <a:r>
              <a:rPr lang="en-US" dirty="0" smtClean="0"/>
              <a:t> TB2 drones to Ukraine</a:t>
            </a:r>
          </a:p>
          <a:p>
            <a:pPr>
              <a:buFont typeface="Arial" panose="020B0604020202020204" pitchFamily="34" charset="0"/>
              <a:buChar char="•"/>
            </a:pPr>
            <a:r>
              <a:rPr lang="en-US" dirty="0" smtClean="0"/>
              <a:t>Closed the Turkish Straits to warships under the 1936 Montreux Convention</a:t>
            </a:r>
          </a:p>
          <a:p>
            <a:pPr>
              <a:buFont typeface="Arial" panose="020B0604020202020204" pitchFamily="34" charset="0"/>
              <a:buChar char="•"/>
            </a:pPr>
            <a:r>
              <a:rPr lang="en-US" dirty="0" smtClean="0"/>
              <a:t>Brokered the Black Sea Grain Initiative in Istanbul</a:t>
            </a:r>
          </a:p>
          <a:p>
            <a:pPr>
              <a:buFont typeface="Arial" panose="020B0604020202020204" pitchFamily="34" charset="0"/>
              <a:buChar char="•"/>
            </a:pPr>
            <a:r>
              <a:rPr lang="en-US" dirty="0" smtClean="0"/>
              <a:t>Kept energy, trade and diplomatic channels open with Moscow This makes Türkiye the only NATO member that can still talk to both sides.</a:t>
            </a:r>
          </a:p>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effectLst/>
              </a:rPr>
              <a:t>The war has brought back hybrid warfare, cyber threats, disinformation and energy coercion. At the same time, burden-sharing debates have intensified – especially after President Trump’s criticism and the new 2% GDP defense spending pledge. Alliance cohesion is under real pressure.</a:t>
            </a:r>
          </a:p>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effectLst/>
              </a:rPr>
              <a:t>Since February 2022 we have observed:</a:t>
            </a:r>
          </a:p>
          <a:p>
            <a:pPr>
              <a:buFont typeface="Arial" panose="020B0604020202020204" pitchFamily="34" charset="0"/>
              <a:buChar char="•"/>
            </a:pPr>
            <a:r>
              <a:rPr lang="en-US" dirty="0" smtClean="0"/>
              <a:t>12% increase in Türkiye’s share of NATO defense spending</a:t>
            </a:r>
          </a:p>
          <a:p>
            <a:pPr>
              <a:buFont typeface="Arial" panose="020B0604020202020204" pitchFamily="34" charset="0"/>
              <a:buChar char="•"/>
            </a:pPr>
            <a:r>
              <a:rPr lang="en-US" dirty="0" smtClean="0"/>
              <a:t>18% rise in diplomatic influence within the alliance</a:t>
            </a:r>
          </a:p>
          <a:p>
            <a:pPr>
              <a:buFont typeface="Arial" panose="020B0604020202020204" pitchFamily="34" charset="0"/>
              <a:buChar char="•"/>
            </a:pPr>
            <a:r>
              <a:rPr lang="en-US" dirty="0" smtClean="0"/>
              <a:t>15% more Turkish troops in NATO missions</a:t>
            </a:r>
          </a:p>
          <a:p>
            <a:pPr>
              <a:buFont typeface="Arial" panose="020B0604020202020204" pitchFamily="34" charset="0"/>
              <a:buChar char="•"/>
            </a:pPr>
            <a:r>
              <a:rPr lang="en-US" dirty="0" smtClean="0"/>
              <a:t>22% growth in mediation initiatives led by Ankara Türkiye has never been more valuable to NATO.</a:t>
            </a:r>
          </a:p>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effectLst/>
              </a:rPr>
              <a:t>The war has simultaneously strengthened cooperation and revealed structural tensions. The key question is whether NATO can accommodate Türkiye’s legitimate demand for greater strategic autonomy – especially on S-400, F-35/F-16 issues and regional priorities – without weakening overall cohesion.</a:t>
            </a:r>
          </a:p>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png"/><Relationship Id="rId7"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5.svg"/><Relationship Id="rId5" Type="http://schemas.openxmlformats.org/officeDocument/2006/relationships/image" Target="../media/image3.png"/><Relationship Id="rId4" Type="http://schemas.openxmlformats.org/officeDocument/2006/relationships/image" Target="../media/image3.svg"/></Relationships>
</file>

<file path=ppt/slides/_rels/slide3.xml.rels><?xml version="1.0" encoding="UTF-8" standalone="yes"?>
<Relationships xmlns="http://schemas.openxmlformats.org/package/2006/relationships"><Relationship Id="rId8" Type="http://schemas.openxmlformats.org/officeDocument/2006/relationships/image" Target="../media/image13.svg"/><Relationship Id="rId13" Type="http://schemas.openxmlformats.org/officeDocument/2006/relationships/image" Target="../media/image9.png"/><Relationship Id="rId18" Type="http://schemas.openxmlformats.org/officeDocument/2006/relationships/image" Target="../media/image25.svg"/><Relationship Id="rId3" Type="http://schemas.openxmlformats.org/officeDocument/2006/relationships/image" Target="../media/image5.png"/><Relationship Id="rId7" Type="http://schemas.openxmlformats.org/officeDocument/2006/relationships/image" Target="../media/image7.png"/><Relationship Id="rId12" Type="http://schemas.openxmlformats.org/officeDocument/2006/relationships/image" Target="../media/image19.svg"/><Relationship Id="rId17" Type="http://schemas.openxmlformats.org/officeDocument/2006/relationships/image" Target="../media/image10.png"/><Relationship Id="rId2" Type="http://schemas.openxmlformats.org/officeDocument/2006/relationships/notesSlide" Target="../notesSlides/notesSlide3.xml"/><Relationship Id="rId16" Type="http://schemas.openxmlformats.org/officeDocument/2006/relationships/image" Target="../media/image23.svg"/><Relationship Id="rId1" Type="http://schemas.openxmlformats.org/officeDocument/2006/relationships/slideLayout" Target="../slideLayouts/slideLayout1.xml"/><Relationship Id="rId6" Type="http://schemas.openxmlformats.org/officeDocument/2006/relationships/image" Target="../media/image11.svg"/><Relationship Id="rId11" Type="http://schemas.openxmlformats.org/officeDocument/2006/relationships/image" Target="../media/image17.svg"/><Relationship Id="rId5" Type="http://schemas.openxmlformats.org/officeDocument/2006/relationships/image" Target="../media/image6.png"/><Relationship Id="rId10" Type="http://schemas.openxmlformats.org/officeDocument/2006/relationships/image" Target="../media/image8.png"/><Relationship Id="rId4" Type="http://schemas.openxmlformats.org/officeDocument/2006/relationships/image" Target="../media/image9.svg"/><Relationship Id="rId9" Type="http://schemas.openxmlformats.org/officeDocument/2006/relationships/image" Target="../media/image15.svg"/><Relationship Id="rId14" Type="http://schemas.openxmlformats.org/officeDocument/2006/relationships/image" Target="../media/image21.svg"/></Relationships>
</file>

<file path=ppt/slides/_rels/slide4.xml.rels><?xml version="1.0" encoding="UTF-8" standalone="yes"?>
<Relationships xmlns="http://schemas.openxmlformats.org/package/2006/relationships"><Relationship Id="rId8" Type="http://schemas.openxmlformats.org/officeDocument/2006/relationships/image" Target="../media/image31.svg"/><Relationship Id="rId13" Type="http://schemas.openxmlformats.org/officeDocument/2006/relationships/image" Target="../media/image14.png"/><Relationship Id="rId3" Type="http://schemas.openxmlformats.org/officeDocument/2006/relationships/image" Target="../media/image11.png"/><Relationship Id="rId7" Type="http://schemas.openxmlformats.org/officeDocument/2006/relationships/image" Target="../media/image12.png"/><Relationship Id="rId12" Type="http://schemas.openxmlformats.org/officeDocument/2006/relationships/image" Target="../media/image37.sv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29.svg"/><Relationship Id="rId11" Type="http://schemas.openxmlformats.org/officeDocument/2006/relationships/image" Target="../media/image35.svg"/><Relationship Id="rId5" Type="http://schemas.openxmlformats.org/officeDocument/2006/relationships/image" Target="../media/image6.png"/><Relationship Id="rId10" Type="http://schemas.openxmlformats.org/officeDocument/2006/relationships/image" Target="../media/image13.png"/><Relationship Id="rId4" Type="http://schemas.openxmlformats.org/officeDocument/2006/relationships/image" Target="../media/image27.svg"/><Relationship Id="rId9" Type="http://schemas.openxmlformats.org/officeDocument/2006/relationships/image" Target="../media/image33.svg"/><Relationship Id="rId14" Type="http://schemas.openxmlformats.org/officeDocument/2006/relationships/image" Target="../media/image39.sv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openxmlformats.org/officeDocument/2006/relationships/image" Target="../media/image45.svg"/><Relationship Id="rId13" Type="http://schemas.openxmlformats.org/officeDocument/2006/relationships/image" Target="../media/image20.png"/><Relationship Id="rId18" Type="http://schemas.openxmlformats.org/officeDocument/2006/relationships/image" Target="../media/image55.svg"/><Relationship Id="rId3" Type="http://schemas.openxmlformats.org/officeDocument/2006/relationships/image" Target="../media/image15.png"/><Relationship Id="rId7" Type="http://schemas.openxmlformats.org/officeDocument/2006/relationships/image" Target="../media/image17.png"/><Relationship Id="rId12" Type="http://schemas.openxmlformats.org/officeDocument/2006/relationships/image" Target="../media/image49.svg"/><Relationship Id="rId17" Type="http://schemas.openxmlformats.org/officeDocument/2006/relationships/image" Target="../media/image22.png"/><Relationship Id="rId2" Type="http://schemas.openxmlformats.org/officeDocument/2006/relationships/notesSlide" Target="../notesSlides/notesSlide6.xml"/><Relationship Id="rId16" Type="http://schemas.openxmlformats.org/officeDocument/2006/relationships/image" Target="../media/image53.svg"/><Relationship Id="rId1" Type="http://schemas.openxmlformats.org/officeDocument/2006/relationships/slideLayout" Target="../slideLayouts/slideLayout1.xml"/><Relationship Id="rId6" Type="http://schemas.openxmlformats.org/officeDocument/2006/relationships/image" Target="../media/image43.svg"/><Relationship Id="rId11" Type="http://schemas.openxmlformats.org/officeDocument/2006/relationships/image" Target="../media/image19.png"/><Relationship Id="rId5" Type="http://schemas.openxmlformats.org/officeDocument/2006/relationships/image" Target="../media/image16.png"/><Relationship Id="rId15" Type="http://schemas.openxmlformats.org/officeDocument/2006/relationships/image" Target="../media/image21.png"/><Relationship Id="rId10" Type="http://schemas.openxmlformats.org/officeDocument/2006/relationships/image" Target="../media/image47.svg"/><Relationship Id="rId4" Type="http://schemas.openxmlformats.org/officeDocument/2006/relationships/image" Target="../media/image41.svg"/><Relationship Id="rId9" Type="http://schemas.openxmlformats.org/officeDocument/2006/relationships/image" Target="../media/image18.png"/><Relationship Id="rId14" Type="http://schemas.openxmlformats.org/officeDocument/2006/relationships/image" Target="../media/image51.svg"/></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8" Type="http://schemas.openxmlformats.org/officeDocument/2006/relationships/image" Target="../media/image62.svg"/><Relationship Id="rId18" Type="http://schemas.openxmlformats.org/officeDocument/2006/relationships/image" Target="../media/image74.svg"/><Relationship Id="rId3" Type="http://schemas.openxmlformats.org/officeDocument/2006/relationships/image" Target="../media/image24.png"/><Relationship Id="rId7" Type="http://schemas.openxmlformats.org/officeDocument/2006/relationships/image" Target="../media/image26.png"/><Relationship Id="rId12" Type="http://schemas.openxmlformats.org/officeDocument/2006/relationships/image" Target="../media/image68.svg"/><Relationship Id="rId2" Type="http://schemas.openxmlformats.org/officeDocument/2006/relationships/notesSlide" Target="../notesSlides/notesSlide9.xml"/><Relationship Id="rId16" Type="http://schemas.openxmlformats.org/officeDocument/2006/relationships/image" Target="../media/image72.svg"/><Relationship Id="rId1" Type="http://schemas.openxmlformats.org/officeDocument/2006/relationships/slideLayout" Target="../slideLayouts/slideLayout1.xml"/><Relationship Id="rId6" Type="http://schemas.openxmlformats.org/officeDocument/2006/relationships/image" Target="../media/image60.svg"/><Relationship Id="rId11" Type="http://schemas.openxmlformats.org/officeDocument/2006/relationships/image" Target="../media/image66.svg"/><Relationship Id="rId5" Type="http://schemas.openxmlformats.org/officeDocument/2006/relationships/image" Target="../media/image25.png"/><Relationship Id="rId10" Type="http://schemas.openxmlformats.org/officeDocument/2006/relationships/image" Target="../media/image64.svg"/><Relationship Id="rId4" Type="http://schemas.openxmlformats.org/officeDocument/2006/relationships/image" Target="../media/image58.svg"/><Relationship Id="rId9" Type="http://schemas.openxmlformats.org/officeDocument/2006/relationships/image" Target="../media/image27.png"/><Relationship Id="rId14" Type="http://schemas.openxmlformats.org/officeDocument/2006/relationships/image" Target="../media/image70.svg"/></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222222"/>
        </a:solidFill>
        <a:effectLst/>
      </p:bgPr>
    </p:bg>
    <p:spTree>
      <p:nvGrpSpPr>
        <p:cNvPr id="1" name=""/>
        <p:cNvGrpSpPr/>
        <p:nvPr/>
      </p:nvGrpSpPr>
      <p:grpSpPr>
        <a:xfrm>
          <a:off x="0" y="0"/>
          <a:ext cx="0" cy="0"/>
          <a:chOff x="0" y="0"/>
          <a:chExt cx="0" cy="0"/>
        </a:xfrm>
      </p:grpSpPr>
      <p:sp>
        <p:nvSpPr>
          <p:cNvPr id="2" name="Object 1"/>
          <p:cNvSpPr/>
          <p:nvPr/>
        </p:nvSpPr>
        <p:spPr>
          <a:xfrm>
            <a:off x="6094476" y="472798"/>
            <a:ext cx="5447331" cy="5004731"/>
          </a:xfrm>
          <a:prstGeom prst="rect">
            <a:avLst/>
          </a:prstGeom>
          <a:noFill/>
        </p:spPr>
        <p:txBody>
          <a:bodyPr wrap="square" lIns="0" tIns="0" rIns="0" bIns="0" rtlCol="0" anchor="ctr"/>
          <a:lstStyle/>
          <a:p>
            <a:pPr algn="l">
              <a:lnSpc>
                <a:spcPts val="7884"/>
              </a:lnSpc>
              <a:buNone/>
            </a:pPr>
            <a:r>
              <a:rPr lang="en-US" sz="6750" b="1" kern="0" spc="-405" dirty="0" smtClean="0">
                <a:solidFill>
                  <a:srgbClr val="FFFFFF"/>
                </a:solidFill>
                <a:latin typeface="Inter" pitchFamily="34" charset="0"/>
                <a:ea typeface="Inter" pitchFamily="34" charset="-122"/>
                <a:cs typeface="Inter" pitchFamily="34" charset="-120"/>
              </a:rPr>
              <a:t>Türkiye-NATO Relations in the Context of the Russia-Ukraine War</a:t>
            </a:r>
            <a:endParaRPr lang="tr-TR" sz="6750" b="1" kern="0" spc="-405" dirty="0" smtClean="0">
              <a:solidFill>
                <a:srgbClr val="FFFFFF"/>
              </a:solidFill>
              <a:latin typeface="Inter" pitchFamily="34" charset="0"/>
              <a:ea typeface="Inter" pitchFamily="34" charset="-122"/>
              <a:cs typeface="Inter" pitchFamily="34" charset="-120"/>
            </a:endParaRPr>
          </a:p>
          <a:p>
            <a:pPr algn="l">
              <a:lnSpc>
                <a:spcPts val="7884"/>
              </a:lnSpc>
              <a:buNone/>
            </a:pPr>
            <a:endParaRPr lang="en-US" sz="900" dirty="0"/>
          </a:p>
        </p:txBody>
      </p:sp>
      <p:sp>
        <p:nvSpPr>
          <p:cNvPr id="3" name="Object 2"/>
          <p:cNvSpPr/>
          <p:nvPr/>
        </p:nvSpPr>
        <p:spPr>
          <a:xfrm>
            <a:off x="5808149" y="5577279"/>
            <a:ext cx="6243029" cy="713006"/>
          </a:xfrm>
          <a:prstGeom prst="rect">
            <a:avLst/>
          </a:prstGeom>
          <a:noFill/>
        </p:spPr>
        <p:txBody>
          <a:bodyPr wrap="square" lIns="0" tIns="0" rIns="0" bIns="0" rtlCol="0" anchor="ctr"/>
          <a:lstStyle/>
          <a:p>
            <a:pPr>
              <a:lnSpc>
                <a:spcPts val="2809"/>
              </a:lnSpc>
              <a:spcBef>
                <a:spcPts val="770"/>
              </a:spcBef>
            </a:pPr>
            <a:r>
              <a:rPr lang="en-US" sz="2025" kern="0" spc="-40" dirty="0">
                <a:solidFill>
                  <a:srgbClr val="FFFFFF">
                    <a:alpha val="80000"/>
                  </a:srgbClr>
                </a:solidFill>
                <a:latin typeface="Inter" pitchFamily="34" charset="0"/>
                <a:ea typeface="Inter" pitchFamily="34" charset="-122"/>
                <a:cs typeface="Inter" pitchFamily="34" charset="-120"/>
              </a:rPr>
              <a:t>Author: Sibel Elif </a:t>
            </a:r>
            <a:r>
              <a:rPr lang="en-US" sz="2025" kern="0" spc="-40" dirty="0" smtClean="0">
                <a:solidFill>
                  <a:srgbClr val="FFFFFF">
                    <a:alpha val="80000"/>
                  </a:srgbClr>
                </a:solidFill>
                <a:latin typeface="Inter" pitchFamily="34" charset="0"/>
                <a:ea typeface="Inter" pitchFamily="34" charset="-122"/>
                <a:cs typeface="Inter" pitchFamily="34" charset="-120"/>
              </a:rPr>
              <a:t>Özdilek</a:t>
            </a:r>
            <a:endParaRPr lang="tr-TR" sz="2025" kern="0" spc="-40" dirty="0" smtClean="0">
              <a:solidFill>
                <a:srgbClr val="FFFFFF">
                  <a:alpha val="80000"/>
                </a:srgbClr>
              </a:solidFill>
              <a:latin typeface="Inter" pitchFamily="34" charset="0"/>
              <a:ea typeface="Inter" pitchFamily="34" charset="-122"/>
              <a:cs typeface="Inter" pitchFamily="34" charset="-120"/>
            </a:endParaRPr>
          </a:p>
          <a:p>
            <a:pPr>
              <a:lnSpc>
                <a:spcPts val="2809"/>
              </a:lnSpc>
              <a:spcBef>
                <a:spcPts val="770"/>
              </a:spcBef>
            </a:pPr>
            <a:r>
              <a:rPr lang="en-US" sz="2025" kern="0" spc="-40" dirty="0" smtClean="0">
                <a:solidFill>
                  <a:srgbClr val="FFFFFF">
                    <a:alpha val="80000"/>
                  </a:srgbClr>
                </a:solidFill>
                <a:latin typeface="Inter" pitchFamily="34" charset="0"/>
                <a:ea typeface="Inter" pitchFamily="34" charset="-122"/>
                <a:cs typeface="Inter" pitchFamily="34" charset="-120"/>
              </a:rPr>
              <a:t>Affiliation</a:t>
            </a:r>
            <a:r>
              <a:rPr lang="en-US" sz="2025" kern="0" spc="-40" dirty="0">
                <a:solidFill>
                  <a:srgbClr val="FFFFFF">
                    <a:alpha val="80000"/>
                  </a:srgbClr>
                </a:solidFill>
                <a:latin typeface="Inter" pitchFamily="34" charset="0"/>
                <a:ea typeface="Inter" pitchFamily="34" charset="-122"/>
                <a:cs typeface="Inter" pitchFamily="34" charset="-120"/>
              </a:rPr>
              <a:t>: Ufuk University, FEAS, Department of Political Sciences and International Relations, Ankara, Türkiye</a:t>
            </a:r>
            <a:endParaRPr lang="en-US" dirty="0"/>
          </a:p>
        </p:txBody>
      </p:sp>
      <p:sp>
        <p:nvSpPr>
          <p:cNvPr id="4" name="Object 3"/>
          <p:cNvSpPr/>
          <p:nvPr/>
        </p:nvSpPr>
        <p:spPr>
          <a:xfrm>
            <a:off x="0" y="0"/>
            <a:ext cx="5713571" cy="6856286"/>
          </a:xfrm>
          <a:prstGeom prst="rect">
            <a:avLst/>
          </a:prstGeom>
          <a:solidFill>
            <a:srgbClr val="000000">
              <a:alpha val="0"/>
            </a:srgbClr>
          </a:solidFill>
        </p:spPr>
      </p:sp>
      <p:pic>
        <p:nvPicPr>
          <p:cNvPr id="5" name="Object 4" descr="NATO and Türkiye relationship"/>
          <p:cNvPicPr>
            <a:picLocks noChangeAspect="1"/>
          </p:cNvPicPr>
          <p:nvPr/>
        </p:nvPicPr>
        <p:blipFill>
          <a:blip r:embed="rId3"/>
          <a:srcRect l="20683" r="20683"/>
          <a:stretch/>
        </p:blipFill>
        <p:spPr>
          <a:xfrm>
            <a:off x="0" y="0"/>
            <a:ext cx="5713571" cy="6856286"/>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222222"/>
        </a:solidFill>
        <a:effectLst/>
      </p:bgPr>
    </p:bg>
    <p:spTree>
      <p:nvGrpSpPr>
        <p:cNvPr id="1" name=""/>
        <p:cNvGrpSpPr/>
        <p:nvPr/>
      </p:nvGrpSpPr>
      <p:grpSpPr>
        <a:xfrm>
          <a:off x="0" y="0"/>
          <a:ext cx="0" cy="0"/>
          <a:chOff x="0" y="0"/>
          <a:chExt cx="0" cy="0"/>
        </a:xfrm>
      </p:grpSpPr>
      <p:sp>
        <p:nvSpPr>
          <p:cNvPr id="2" name="Object 1"/>
          <p:cNvSpPr/>
          <p:nvPr/>
        </p:nvSpPr>
        <p:spPr>
          <a:xfrm>
            <a:off x="476131" y="476131"/>
            <a:ext cx="5505978" cy="5904024"/>
          </a:xfrm>
          <a:prstGeom prst="rect">
            <a:avLst/>
          </a:prstGeom>
          <a:solidFill>
            <a:srgbClr val="22AAEE"/>
          </a:solidFill>
        </p:spPr>
      </p:sp>
      <p:pic>
        <p:nvPicPr>
          <p:cNvPr id="3" name="Object 2" descr="NATO and Turkey strategic partnership"/>
          <p:cNvPicPr>
            <a:picLocks noChangeAspect="1"/>
          </p:cNvPicPr>
          <p:nvPr/>
        </p:nvPicPr>
        <p:blipFill>
          <a:blip r:embed="rId3"/>
          <a:srcRect l="18960" r="18960"/>
          <a:stretch/>
        </p:blipFill>
        <p:spPr>
          <a:xfrm>
            <a:off x="476131" y="476131"/>
            <a:ext cx="5505978" cy="5904024"/>
          </a:xfrm>
          <a:prstGeom prst="rect">
            <a:avLst/>
          </a:prstGeom>
        </p:spPr>
      </p:pic>
      <p:sp>
        <p:nvSpPr>
          <p:cNvPr id="4" name="Object 3"/>
          <p:cNvSpPr/>
          <p:nvPr/>
        </p:nvSpPr>
        <p:spPr>
          <a:xfrm>
            <a:off x="6231126" y="1927259"/>
            <a:ext cx="5708810" cy="3002839"/>
          </a:xfrm>
          <a:prstGeom prst="rect">
            <a:avLst/>
          </a:prstGeom>
          <a:noFill/>
        </p:spPr>
        <p:txBody>
          <a:bodyPr wrap="square" lIns="0" tIns="0" rIns="0" bIns="0" rtlCol="0" anchor="ctr"/>
          <a:lstStyle/>
          <a:p>
            <a:pPr algn="ctr">
              <a:lnSpc>
                <a:spcPts val="2628"/>
              </a:lnSpc>
              <a:buNone/>
            </a:pPr>
            <a:r>
              <a:rPr lang="en-US" sz="2250" b="1" kern="0" spc="-135" dirty="0" smtClean="0">
                <a:solidFill>
                  <a:srgbClr val="FFFFFF"/>
                </a:solidFill>
                <a:latin typeface="Inter" pitchFamily="34" charset="0"/>
                <a:ea typeface="Inter" pitchFamily="34" charset="-122"/>
                <a:cs typeface="Inter" pitchFamily="34" charset="-120"/>
              </a:rPr>
              <a:t>The Russia-Ukraine war has highlighted Türkiye's strategic role within NATO, while also exposing structural tensions within the alliance. As the conflict continues, the future of Türkiye-NATO relations will depend on the delicate balance between cooperative efforts and the pursuit of national interests, shaping the dynamics of the alliance in the years to come.</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365760" y="197346"/>
            <a:ext cx="11650532" cy="6186309"/>
          </a:xfrm>
          <a:prstGeom prst="rect">
            <a:avLst/>
          </a:prstGeom>
        </p:spPr>
        <p:txBody>
          <a:bodyPr wrap="square">
            <a:spAutoFit/>
          </a:bodyPr>
          <a:lstStyle/>
          <a:p>
            <a:pPr algn="ctr"/>
            <a:r>
              <a:rPr lang="tr-TR" sz="3600" b="1" dirty="0"/>
              <a:t>References</a:t>
            </a:r>
            <a:endParaRPr lang="tr-TR" sz="3600" dirty="0"/>
          </a:p>
          <a:p>
            <a:pPr algn="just">
              <a:lnSpc>
                <a:spcPct val="200000"/>
              </a:lnSpc>
            </a:pPr>
            <a:r>
              <a:rPr lang="tr-TR" noProof="1" smtClean="0"/>
              <a:t>Abay, A. (2023). Russia’s invasion of Ukraine and the limits of soft power. Ankara. </a:t>
            </a:r>
          </a:p>
          <a:p>
            <a:pPr algn="just">
              <a:lnSpc>
                <a:spcPct val="200000"/>
              </a:lnSpc>
            </a:pPr>
            <a:r>
              <a:rPr lang="tr-TR" noProof="1" smtClean="0"/>
              <a:t>Askeroğlu, A. (2014). Kırım krizi ve NATO’nun tepkisi. Uluslararası Güvenlik Çalışmaları Dergisi, 8(2), 45–62. Aybet, G. (2010). NATO in the post-Cold War era. Routledge. </a:t>
            </a:r>
          </a:p>
          <a:p>
            <a:pPr algn="just">
              <a:lnSpc>
                <a:spcPct val="200000"/>
              </a:lnSpc>
            </a:pPr>
            <a:r>
              <a:rPr lang="tr-TR" noProof="1" smtClean="0"/>
              <a:t>Bennett, C. (2022). Global shifts after the Russia–Ukraine war. Foreign Policy Analysis Review, 19(4), 201–223. Çelik, Z. (2012). Terörizm sonrası NATO’nun güvenlik anlayışındaki değişim. Güvenlik Bilimleri Dergisi, 1(1), 23–41. </a:t>
            </a:r>
          </a:p>
          <a:p>
            <a:pPr algn="just">
              <a:lnSpc>
                <a:spcPct val="200000"/>
              </a:lnSpc>
            </a:pPr>
            <a:r>
              <a:rPr lang="tr-TR" noProof="1" smtClean="0"/>
              <a:t>NATO (2024). Defence Expenditure of NATO Countries (2014–2024). NATO Public Diplomacy Division. </a:t>
            </a:r>
          </a:p>
          <a:p>
            <a:pPr algn="just">
              <a:lnSpc>
                <a:spcPct val="200000"/>
              </a:lnSpc>
            </a:pPr>
            <a:r>
              <a:rPr lang="tr-TR" noProof="1" smtClean="0"/>
              <a:t>Oğuzlu, T. (2019). Türkiye-NATO ilişkileri: Yeni jeopolitik gerçekler. Insight Turkey, 21(3), 77–94. </a:t>
            </a:r>
          </a:p>
          <a:p>
            <a:pPr algn="just">
              <a:lnSpc>
                <a:spcPct val="200000"/>
              </a:lnSpc>
            </a:pPr>
            <a:r>
              <a:rPr lang="tr-TR" noProof="1" smtClean="0"/>
              <a:t>SIPRI (2025). Military expenditure database 2025. Stockholm International Peace Research Institute. Stoltenberg, J. (2023). Speech at the NATO Summit, Vilnius, 11 July 2023.</a:t>
            </a:r>
            <a:endParaRPr lang="tr-TR" noProof="1"/>
          </a:p>
        </p:txBody>
      </p:sp>
    </p:spTree>
    <p:extLst>
      <p:ext uri="{BB962C8B-B14F-4D97-AF65-F5344CB8AC3E}">
        <p14:creationId xmlns:p14="http://schemas.microsoft.com/office/powerpoint/2010/main" val="24698591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344387" y="2805422"/>
            <a:ext cx="9494907" cy="646331"/>
          </a:xfrm>
          <a:prstGeom prst="rect">
            <a:avLst/>
          </a:prstGeom>
        </p:spPr>
        <p:txBody>
          <a:bodyPr wrap="none">
            <a:spAutoFit/>
          </a:bodyPr>
          <a:lstStyle/>
          <a:p>
            <a:pPr algn="ctr"/>
            <a:r>
              <a:rPr lang="en-US" sz="3600" dirty="0"/>
              <a:t>Thank you. I am happy to take any questions.</a:t>
            </a:r>
            <a:endParaRPr lang="en-US" sz="3600" dirty="0">
              <a:effectLst/>
            </a:endParaRPr>
          </a:p>
        </p:txBody>
      </p:sp>
    </p:spTree>
    <p:extLst>
      <p:ext uri="{BB962C8B-B14F-4D97-AF65-F5344CB8AC3E}">
        <p14:creationId xmlns:p14="http://schemas.microsoft.com/office/powerpoint/2010/main" val="16125987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FFFFFF"/>
        </a:solidFill>
        <a:effectLst/>
      </p:bgPr>
    </p:bg>
    <p:spTree>
      <p:nvGrpSpPr>
        <p:cNvPr id="1" name=""/>
        <p:cNvGrpSpPr/>
        <p:nvPr/>
      </p:nvGrpSpPr>
      <p:grpSpPr>
        <a:xfrm>
          <a:off x="0" y="0"/>
          <a:ext cx="0" cy="0"/>
          <a:chOff x="0" y="0"/>
          <a:chExt cx="0" cy="0"/>
        </a:xfrm>
      </p:grpSpPr>
      <p:sp>
        <p:nvSpPr>
          <p:cNvPr id="2" name="Object 1"/>
          <p:cNvSpPr/>
          <p:nvPr/>
        </p:nvSpPr>
        <p:spPr>
          <a:xfrm>
            <a:off x="0" y="379000"/>
            <a:ext cx="12188952" cy="556121"/>
          </a:xfrm>
          <a:prstGeom prst="rect">
            <a:avLst/>
          </a:prstGeom>
          <a:noFill/>
        </p:spPr>
        <p:txBody>
          <a:bodyPr wrap="square" lIns="0" tIns="0" rIns="0" bIns="0" rtlCol="0" anchor="t"/>
          <a:lstStyle/>
          <a:p>
            <a:pPr algn="ctr">
              <a:lnSpc>
                <a:spcPts val="4380"/>
              </a:lnSpc>
              <a:buNone/>
            </a:pPr>
            <a:r>
              <a:rPr lang="en-US" sz="3750" b="1" kern="0" spc="-225" dirty="0" smtClean="0">
                <a:solidFill>
                  <a:srgbClr val="333333"/>
                </a:solidFill>
                <a:latin typeface="Inter" pitchFamily="34" charset="0"/>
                <a:ea typeface="Inter" pitchFamily="34" charset="-122"/>
                <a:cs typeface="Inter" pitchFamily="34" charset="-120"/>
              </a:rPr>
              <a:t>Cold War Era: Türkiye-NATO Relations</a:t>
            </a:r>
            <a:endParaRPr lang="en-US" dirty="0"/>
          </a:p>
        </p:txBody>
      </p:sp>
      <p:sp>
        <p:nvSpPr>
          <p:cNvPr id="3" name="Object 2"/>
          <p:cNvSpPr/>
          <p:nvPr/>
        </p:nvSpPr>
        <p:spPr>
          <a:xfrm>
            <a:off x="1476006" y="1847388"/>
            <a:ext cx="1428393" cy="1428393"/>
          </a:xfrm>
          <a:prstGeom prst="ellipse">
            <a:avLst/>
          </a:prstGeom>
          <a:solidFill>
            <a:srgbClr val="FFD9AD"/>
          </a:solidFill>
        </p:spPr>
      </p:sp>
      <p:pic>
        <p:nvPicPr>
          <p:cNvPr id="4" name="Object 3"/>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1964227" y="2235167"/>
            <a:ext cx="466608" cy="666583"/>
          </a:xfrm>
          <a:prstGeom prst="rect">
            <a:avLst/>
          </a:prstGeom>
        </p:spPr>
      </p:pic>
      <p:sp>
        <p:nvSpPr>
          <p:cNvPr id="5" name="Object 4"/>
          <p:cNvSpPr/>
          <p:nvPr/>
        </p:nvSpPr>
        <p:spPr>
          <a:xfrm>
            <a:off x="351861" y="3372078"/>
            <a:ext cx="3676683" cy="266871"/>
          </a:xfrm>
          <a:prstGeom prst="rect">
            <a:avLst/>
          </a:prstGeom>
          <a:noFill/>
        </p:spPr>
        <p:txBody>
          <a:bodyPr wrap="square" lIns="0" tIns="0" rIns="0" bIns="0" rtlCol="0" anchor="t"/>
          <a:lstStyle/>
          <a:p>
            <a:pPr algn="ctr">
              <a:lnSpc>
                <a:spcPts val="2102"/>
              </a:lnSpc>
              <a:buNone/>
            </a:pPr>
            <a:r>
              <a:rPr lang="en-US" sz="1800" b="1" kern="0" spc="-108" dirty="0" smtClean="0">
                <a:solidFill>
                  <a:srgbClr val="333333"/>
                </a:solidFill>
                <a:latin typeface="Inter" pitchFamily="34" charset="0"/>
                <a:ea typeface="Inter" pitchFamily="34" charset="-122"/>
                <a:cs typeface="Inter" pitchFamily="34" charset="-120"/>
              </a:rPr>
              <a:t>Türkiye as a strategic frontier state</a:t>
            </a:r>
            <a:endParaRPr lang="en-US" dirty="0"/>
          </a:p>
        </p:txBody>
      </p:sp>
      <p:sp>
        <p:nvSpPr>
          <p:cNvPr id="6" name="Object 5"/>
          <p:cNvSpPr/>
          <p:nvPr/>
        </p:nvSpPr>
        <p:spPr>
          <a:xfrm>
            <a:off x="351861" y="3716202"/>
            <a:ext cx="3676683" cy="792401"/>
          </a:xfrm>
          <a:prstGeom prst="rect">
            <a:avLst/>
          </a:prstGeom>
          <a:noFill/>
        </p:spPr>
        <p:txBody>
          <a:bodyPr wrap="square" lIns="0" tIns="0" rIns="0" bIns="0" rtlCol="0" anchor="t"/>
          <a:lstStyle/>
          <a:p>
            <a:pPr algn="ctr">
              <a:lnSpc>
                <a:spcPts val="2081"/>
              </a:lnSpc>
              <a:spcBef>
                <a:spcPts val="596"/>
              </a:spcBef>
              <a:buNone/>
            </a:pPr>
            <a:r>
              <a:rPr lang="en-US" sz="1500" kern="0" spc="-30" dirty="0" smtClean="0">
                <a:solidFill>
                  <a:srgbClr val="000000">
                    <a:alpha val="56000"/>
                  </a:srgbClr>
                </a:solidFill>
                <a:latin typeface="Inter" pitchFamily="34" charset="0"/>
                <a:ea typeface="Inter" pitchFamily="34" charset="-122"/>
                <a:cs typeface="Inter" pitchFamily="34" charset="-120"/>
              </a:rPr>
              <a:t>Türkiye's strategic location bordering the Soviet Union made it a crucial buffer for the NATO alliance during the Cold War.</a:t>
            </a:r>
            <a:endParaRPr lang="en-US" dirty="0"/>
          </a:p>
        </p:txBody>
      </p:sp>
      <p:sp>
        <p:nvSpPr>
          <p:cNvPr id="7" name="Object 6"/>
          <p:cNvSpPr/>
          <p:nvPr/>
        </p:nvSpPr>
        <p:spPr>
          <a:xfrm>
            <a:off x="5380280" y="1847388"/>
            <a:ext cx="1428393" cy="1428393"/>
          </a:xfrm>
          <a:prstGeom prst="ellipse">
            <a:avLst/>
          </a:prstGeom>
          <a:solidFill>
            <a:srgbClr val="FEC088"/>
          </a:solidFill>
        </p:spPr>
      </p:sp>
      <p:pic>
        <p:nvPicPr>
          <p:cNvPr id="8" name="Object 7"/>
          <p:cNvPicPr>
            <a:picLocks noChangeAspect="1"/>
          </p:cNvPicPr>
          <p:nvPr/>
        </p:nvPicPr>
        <p:blipFill>
          <a:blip r:embed="rId5">
            <a:extLst>
              <a:ext uri="{96DAC541-7B7A-43D3-8B79-37D633B846F1}">
                <asvg:svgBlip xmlns="" xmlns:asvg="http://schemas.microsoft.com/office/drawing/2016/SVG/main" r:embed="rId6"/>
              </a:ext>
            </a:extLst>
          </a:blip>
          <a:stretch>
            <a:fillRect/>
          </a:stretch>
        </p:blipFill>
        <p:spPr>
          <a:xfrm>
            <a:off x="5709480" y="2268653"/>
            <a:ext cx="771332" cy="590402"/>
          </a:xfrm>
          <a:prstGeom prst="rect">
            <a:avLst/>
          </a:prstGeom>
        </p:spPr>
      </p:pic>
      <p:sp>
        <p:nvSpPr>
          <p:cNvPr id="9" name="Object 8"/>
          <p:cNvSpPr/>
          <p:nvPr/>
        </p:nvSpPr>
        <p:spPr>
          <a:xfrm>
            <a:off x="4292797" y="3372078"/>
            <a:ext cx="3603359" cy="533743"/>
          </a:xfrm>
          <a:prstGeom prst="rect">
            <a:avLst/>
          </a:prstGeom>
          <a:noFill/>
        </p:spPr>
        <p:txBody>
          <a:bodyPr wrap="square" lIns="0" tIns="0" rIns="0" bIns="0" rtlCol="0" anchor="t"/>
          <a:lstStyle/>
          <a:p>
            <a:pPr algn="ctr">
              <a:lnSpc>
                <a:spcPts val="2102"/>
              </a:lnSpc>
              <a:buNone/>
            </a:pPr>
            <a:r>
              <a:rPr lang="en-US" sz="1800" b="1" kern="0" spc="-108" dirty="0" smtClean="0">
                <a:solidFill>
                  <a:srgbClr val="333333"/>
                </a:solidFill>
                <a:latin typeface="Inter" pitchFamily="34" charset="0"/>
                <a:ea typeface="Inter" pitchFamily="34" charset="-122"/>
                <a:cs typeface="Inter" pitchFamily="34" charset="-120"/>
              </a:rPr>
              <a:t>Strong military contribution to alliance defense</a:t>
            </a:r>
            <a:endParaRPr lang="en-US" dirty="0"/>
          </a:p>
        </p:txBody>
      </p:sp>
      <p:sp>
        <p:nvSpPr>
          <p:cNvPr id="10" name="Object 9"/>
          <p:cNvSpPr/>
          <p:nvPr/>
        </p:nvSpPr>
        <p:spPr>
          <a:xfrm>
            <a:off x="4292797" y="3983073"/>
            <a:ext cx="3603359" cy="1056535"/>
          </a:xfrm>
          <a:prstGeom prst="rect">
            <a:avLst/>
          </a:prstGeom>
          <a:noFill/>
        </p:spPr>
        <p:txBody>
          <a:bodyPr wrap="square" lIns="0" tIns="0" rIns="0" bIns="0" rtlCol="0" anchor="t"/>
          <a:lstStyle/>
          <a:p>
            <a:pPr algn="ctr">
              <a:lnSpc>
                <a:spcPts val="2081"/>
              </a:lnSpc>
              <a:spcBef>
                <a:spcPts val="596"/>
              </a:spcBef>
              <a:buNone/>
            </a:pPr>
            <a:r>
              <a:rPr lang="en-US" sz="1500" kern="0" spc="-30" dirty="0" smtClean="0">
                <a:solidFill>
                  <a:srgbClr val="000000">
                    <a:alpha val="56000"/>
                  </a:srgbClr>
                </a:solidFill>
                <a:latin typeface="Inter" pitchFamily="34" charset="0"/>
                <a:ea typeface="Inter" pitchFamily="34" charset="-122"/>
                <a:cs typeface="Inter" pitchFamily="34" charset="-120"/>
              </a:rPr>
              <a:t>Türkiye contributed a significant military force to NATO's collective defense, including ground troops, air power, and naval assets.</a:t>
            </a:r>
            <a:endParaRPr lang="en-US" dirty="0"/>
          </a:p>
        </p:txBody>
      </p:sp>
      <p:sp>
        <p:nvSpPr>
          <p:cNvPr id="11" name="Object 10"/>
          <p:cNvSpPr/>
          <p:nvPr/>
        </p:nvSpPr>
        <p:spPr>
          <a:xfrm>
            <a:off x="9284553" y="1847388"/>
            <a:ext cx="1428393" cy="1428393"/>
          </a:xfrm>
          <a:prstGeom prst="ellipse">
            <a:avLst/>
          </a:prstGeom>
          <a:solidFill>
            <a:srgbClr val="FD864D"/>
          </a:solidFill>
        </p:spPr>
      </p:sp>
      <p:pic>
        <p:nvPicPr>
          <p:cNvPr id="12" name="Object 11"/>
          <p:cNvPicPr>
            <a:picLocks noChangeAspect="1"/>
          </p:cNvPicPr>
          <p:nvPr/>
        </p:nvPicPr>
        <p:blipFill>
          <a:blip r:embed="rId7">
            <a:extLst>
              <a:ext uri="{96DAC541-7B7A-43D3-8B79-37D633B846F1}">
                <asvg:svgBlip xmlns="" xmlns:asvg="http://schemas.microsoft.com/office/drawing/2016/SVG/main" r:embed="rId8"/>
              </a:ext>
            </a:extLst>
          </a:blip>
          <a:stretch>
            <a:fillRect/>
          </a:stretch>
        </p:blipFill>
        <p:spPr>
          <a:xfrm>
            <a:off x="9563536" y="2285368"/>
            <a:ext cx="885604" cy="542789"/>
          </a:xfrm>
          <a:prstGeom prst="rect">
            <a:avLst/>
          </a:prstGeom>
        </p:spPr>
      </p:pic>
      <p:sp>
        <p:nvSpPr>
          <p:cNvPr id="13" name="Object 12"/>
          <p:cNvSpPr/>
          <p:nvPr/>
        </p:nvSpPr>
        <p:spPr>
          <a:xfrm>
            <a:off x="8134221" y="3372078"/>
            <a:ext cx="3729058" cy="533743"/>
          </a:xfrm>
          <a:prstGeom prst="rect">
            <a:avLst/>
          </a:prstGeom>
          <a:noFill/>
        </p:spPr>
        <p:txBody>
          <a:bodyPr wrap="square" lIns="0" tIns="0" rIns="0" bIns="0" rtlCol="0" anchor="t"/>
          <a:lstStyle/>
          <a:p>
            <a:pPr algn="ctr">
              <a:lnSpc>
                <a:spcPts val="2102"/>
              </a:lnSpc>
              <a:buNone/>
            </a:pPr>
            <a:r>
              <a:rPr lang="en-US" sz="1800" b="1" kern="0" spc="-108" dirty="0" smtClean="0">
                <a:solidFill>
                  <a:srgbClr val="333333"/>
                </a:solidFill>
                <a:latin typeface="Inter" pitchFamily="34" charset="0"/>
                <a:ea typeface="Inter" pitchFamily="34" charset="-122"/>
                <a:cs typeface="Inter" pitchFamily="34" charset="-120"/>
              </a:rPr>
              <a:t>Security umbrella vs. dependency debates</a:t>
            </a:r>
            <a:endParaRPr lang="en-US" dirty="0"/>
          </a:p>
        </p:txBody>
      </p:sp>
      <p:sp>
        <p:nvSpPr>
          <p:cNvPr id="14" name="Object 13"/>
          <p:cNvSpPr/>
          <p:nvPr/>
        </p:nvSpPr>
        <p:spPr>
          <a:xfrm>
            <a:off x="8134221" y="3983073"/>
            <a:ext cx="3729058" cy="1056535"/>
          </a:xfrm>
          <a:prstGeom prst="rect">
            <a:avLst/>
          </a:prstGeom>
          <a:noFill/>
        </p:spPr>
        <p:txBody>
          <a:bodyPr wrap="square" lIns="0" tIns="0" rIns="0" bIns="0" rtlCol="0" anchor="t"/>
          <a:lstStyle/>
          <a:p>
            <a:pPr algn="ctr">
              <a:lnSpc>
                <a:spcPts val="2081"/>
              </a:lnSpc>
              <a:spcBef>
                <a:spcPts val="596"/>
              </a:spcBef>
              <a:buNone/>
            </a:pPr>
            <a:r>
              <a:rPr lang="en-US" sz="1500" kern="0" spc="-30" dirty="0" smtClean="0">
                <a:solidFill>
                  <a:srgbClr val="000000">
                    <a:alpha val="56000"/>
                  </a:srgbClr>
                </a:solidFill>
                <a:latin typeface="Inter" pitchFamily="34" charset="0"/>
                <a:ea typeface="Inter" pitchFamily="34" charset="-122"/>
                <a:cs typeface="Inter" pitchFamily="34" charset="-120"/>
              </a:rPr>
              <a:t>Türkiye's reliance on NATO's security umbrella was balanced against concerns about becoming overly dependent on the alliance.</a:t>
            </a:r>
            <a:endParaRPr lang="en-US" dirty="0"/>
          </a:p>
        </p:txBody>
      </p:sp>
      <p:sp>
        <p:nvSpPr>
          <p:cNvPr id="15" name="Object 14"/>
          <p:cNvSpPr/>
          <p:nvPr/>
        </p:nvSpPr>
        <p:spPr>
          <a:xfrm>
            <a:off x="0" y="5713571"/>
            <a:ext cx="12188952" cy="1142714"/>
          </a:xfrm>
          <a:prstGeom prst="rect">
            <a:avLst/>
          </a:prstGeom>
          <a:solidFill>
            <a:srgbClr val="FD864D"/>
          </a:solidFill>
        </p:spPr>
      </p:sp>
      <p:sp>
        <p:nvSpPr>
          <p:cNvPr id="16" name="Object 15"/>
          <p:cNvSpPr/>
          <p:nvPr/>
        </p:nvSpPr>
        <p:spPr>
          <a:xfrm>
            <a:off x="4761" y="6066146"/>
            <a:ext cx="12179429" cy="433755"/>
          </a:xfrm>
          <a:prstGeom prst="rect">
            <a:avLst/>
          </a:prstGeom>
          <a:noFill/>
        </p:spPr>
        <p:txBody>
          <a:bodyPr wrap="square" lIns="0" tIns="0" rIns="0" bIns="0" rtlCol="0" anchor="ctr"/>
          <a:lstStyle/>
          <a:p>
            <a:pPr algn="ctr">
              <a:lnSpc>
                <a:spcPts val="1709"/>
              </a:lnSpc>
              <a:buNone/>
            </a:pPr>
            <a:r>
              <a:rPr lang="en-US" sz="1463" b="1" kern="0" spc="-88" dirty="0" smtClean="0">
                <a:solidFill>
                  <a:srgbClr val="333333"/>
                </a:solidFill>
                <a:latin typeface="Inter" pitchFamily="34" charset="0"/>
                <a:ea typeface="Inter" pitchFamily="34" charset="-122"/>
                <a:cs typeface="Inter" pitchFamily="34" charset="-120"/>
              </a:rPr>
              <a:t>The Cold War era solidified Türkiye's strategic importance within NATO, as it served as a critical frontier state and made substantial military contributions to the alliance's defense. However, this also raised debates about the balance between security cooperation and maintaining national autonomy.</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222222"/>
        </a:solidFill>
        <a:effectLst/>
      </p:bgPr>
    </p:bg>
    <p:spTree>
      <p:nvGrpSpPr>
        <p:cNvPr id="1" name=""/>
        <p:cNvGrpSpPr/>
        <p:nvPr/>
      </p:nvGrpSpPr>
      <p:grpSpPr>
        <a:xfrm>
          <a:off x="0" y="0"/>
          <a:ext cx="0" cy="0"/>
          <a:chOff x="0" y="0"/>
          <a:chExt cx="0" cy="0"/>
        </a:xfrm>
      </p:grpSpPr>
      <p:sp>
        <p:nvSpPr>
          <p:cNvPr id="2" name="Object 1"/>
          <p:cNvSpPr/>
          <p:nvPr/>
        </p:nvSpPr>
        <p:spPr>
          <a:xfrm>
            <a:off x="0" y="379000"/>
            <a:ext cx="12188952" cy="556121"/>
          </a:xfrm>
          <a:prstGeom prst="rect">
            <a:avLst/>
          </a:prstGeom>
          <a:noFill/>
        </p:spPr>
        <p:txBody>
          <a:bodyPr wrap="square" lIns="0" tIns="0" rIns="0" bIns="0" rtlCol="0" anchor="t"/>
          <a:lstStyle/>
          <a:p>
            <a:pPr algn="ctr">
              <a:lnSpc>
                <a:spcPts val="4380"/>
              </a:lnSpc>
              <a:buNone/>
            </a:pPr>
            <a:r>
              <a:rPr lang="en-US" sz="3750" b="1" kern="0" spc="-225" dirty="0" smtClean="0">
                <a:solidFill>
                  <a:srgbClr val="FFFFFF"/>
                </a:solidFill>
                <a:latin typeface="Inter" pitchFamily="34" charset="0"/>
                <a:ea typeface="Inter" pitchFamily="34" charset="-122"/>
                <a:cs typeface="Inter" pitchFamily="34" charset="-120"/>
              </a:rPr>
              <a:t>Türkiye's Accession to NATO</a:t>
            </a:r>
            <a:endParaRPr lang="en-US" dirty="0"/>
          </a:p>
        </p:txBody>
      </p:sp>
      <p:pic>
        <p:nvPicPr>
          <p:cNvPr id="3" name="Object 2"/>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23807" y="3961409"/>
            <a:ext cx="12236565" cy="66658"/>
          </a:xfrm>
          <a:prstGeom prst="rect">
            <a:avLst/>
          </a:prstGeom>
        </p:spPr>
      </p:pic>
      <p:pic>
        <p:nvPicPr>
          <p:cNvPr id="4" name="Object 3"/>
          <p:cNvPicPr>
            <a:picLocks noChangeAspect="1"/>
          </p:cNvPicPr>
          <p:nvPr/>
        </p:nvPicPr>
        <p:blipFill>
          <a:blip r:embed="rId5">
            <a:extLst>
              <a:ext uri="{96DAC541-7B7A-43D3-8B79-37D633B846F1}">
                <asvg:svgBlip xmlns="" xmlns:asvg="http://schemas.microsoft.com/office/drawing/2016/SVG/main" r:embed="rId6"/>
              </a:ext>
            </a:extLst>
          </a:blip>
          <a:stretch>
            <a:fillRect/>
          </a:stretch>
        </p:blipFill>
        <p:spPr>
          <a:xfrm>
            <a:off x="2301618" y="2840120"/>
            <a:ext cx="28568" cy="1161759"/>
          </a:xfrm>
          <a:prstGeom prst="rect">
            <a:avLst/>
          </a:prstGeom>
        </p:spPr>
      </p:pic>
      <p:pic>
        <p:nvPicPr>
          <p:cNvPr id="5" name="Object 4"/>
          <p:cNvPicPr>
            <a:picLocks noChangeAspect="1"/>
          </p:cNvPicPr>
          <p:nvPr/>
        </p:nvPicPr>
        <p:blipFill>
          <a:blip r:embed="rId7">
            <a:extLst>
              <a:ext uri="{96DAC541-7B7A-43D3-8B79-37D633B846F1}">
                <asvg:svgBlip xmlns="" xmlns:asvg="http://schemas.microsoft.com/office/drawing/2016/SVG/main" r:embed="rId8"/>
              </a:ext>
            </a:extLst>
          </a:blip>
          <a:stretch>
            <a:fillRect/>
          </a:stretch>
        </p:blipFill>
        <p:spPr>
          <a:xfrm>
            <a:off x="2225436" y="3894751"/>
            <a:ext cx="190452" cy="180930"/>
          </a:xfrm>
          <a:prstGeom prst="rect">
            <a:avLst/>
          </a:prstGeom>
        </p:spPr>
      </p:pic>
      <p:pic>
        <p:nvPicPr>
          <p:cNvPr id="6" name="Object 5"/>
          <p:cNvPicPr>
            <a:picLocks noChangeAspect="1"/>
          </p:cNvPicPr>
          <p:nvPr/>
        </p:nvPicPr>
        <p:blipFill>
          <a:blip r:embed="rId5">
            <a:extLst>
              <a:ext uri="{96DAC541-7B7A-43D3-8B79-37D633B846F1}">
                <asvg:svgBlip xmlns="" xmlns:asvg="http://schemas.microsoft.com/office/drawing/2016/SVG/main" r:embed="rId9"/>
              </a:ext>
            </a:extLst>
          </a:blip>
          <a:stretch>
            <a:fillRect/>
          </a:stretch>
        </p:blipFill>
        <p:spPr>
          <a:xfrm>
            <a:off x="4617521" y="3970932"/>
            <a:ext cx="28568" cy="1161759"/>
          </a:xfrm>
          <a:prstGeom prst="rect">
            <a:avLst/>
          </a:prstGeom>
        </p:spPr>
      </p:pic>
      <p:pic>
        <p:nvPicPr>
          <p:cNvPr id="7" name="Object 6"/>
          <p:cNvPicPr>
            <a:picLocks noChangeAspect="1"/>
          </p:cNvPicPr>
          <p:nvPr/>
        </p:nvPicPr>
        <p:blipFill>
          <a:blip r:embed="rId10">
            <a:extLst>
              <a:ext uri="{96DAC541-7B7A-43D3-8B79-37D633B846F1}">
                <asvg:svgBlip xmlns="" xmlns:asvg="http://schemas.microsoft.com/office/drawing/2016/SVG/main" r:embed="rId11"/>
              </a:ext>
            </a:extLst>
          </a:blip>
          <a:stretch>
            <a:fillRect/>
          </a:stretch>
        </p:blipFill>
        <p:spPr>
          <a:xfrm>
            <a:off x="4541339" y="3894751"/>
            <a:ext cx="190452" cy="180930"/>
          </a:xfrm>
          <a:prstGeom prst="rect">
            <a:avLst/>
          </a:prstGeom>
        </p:spPr>
      </p:pic>
      <p:pic>
        <p:nvPicPr>
          <p:cNvPr id="8" name="Object 7"/>
          <p:cNvPicPr>
            <a:picLocks noChangeAspect="1"/>
          </p:cNvPicPr>
          <p:nvPr/>
        </p:nvPicPr>
        <p:blipFill>
          <a:blip r:embed="rId5">
            <a:extLst>
              <a:ext uri="{96DAC541-7B7A-43D3-8B79-37D633B846F1}">
                <asvg:svgBlip xmlns="" xmlns:asvg="http://schemas.microsoft.com/office/drawing/2016/SVG/main" r:embed="rId12"/>
              </a:ext>
            </a:extLst>
          </a:blip>
          <a:stretch>
            <a:fillRect/>
          </a:stretch>
        </p:blipFill>
        <p:spPr>
          <a:xfrm>
            <a:off x="6933423" y="2840120"/>
            <a:ext cx="28568" cy="1161759"/>
          </a:xfrm>
          <a:prstGeom prst="rect">
            <a:avLst/>
          </a:prstGeom>
        </p:spPr>
      </p:pic>
      <p:pic>
        <p:nvPicPr>
          <p:cNvPr id="9" name="Object 8"/>
          <p:cNvPicPr>
            <a:picLocks noChangeAspect="1"/>
          </p:cNvPicPr>
          <p:nvPr/>
        </p:nvPicPr>
        <p:blipFill>
          <a:blip r:embed="rId13">
            <a:extLst>
              <a:ext uri="{96DAC541-7B7A-43D3-8B79-37D633B846F1}">
                <asvg:svgBlip xmlns="" xmlns:asvg="http://schemas.microsoft.com/office/drawing/2016/SVG/main" r:embed="rId14"/>
              </a:ext>
            </a:extLst>
          </a:blip>
          <a:stretch>
            <a:fillRect/>
          </a:stretch>
        </p:blipFill>
        <p:spPr>
          <a:xfrm>
            <a:off x="6857241" y="3894751"/>
            <a:ext cx="180930" cy="180930"/>
          </a:xfrm>
          <a:prstGeom prst="rect">
            <a:avLst/>
          </a:prstGeom>
        </p:spPr>
      </p:pic>
      <p:pic>
        <p:nvPicPr>
          <p:cNvPr id="10" name="Object 9"/>
          <p:cNvPicPr>
            <a:picLocks noChangeAspect="1"/>
          </p:cNvPicPr>
          <p:nvPr/>
        </p:nvPicPr>
        <p:blipFill>
          <a:blip r:embed="rId5">
            <a:extLst>
              <a:ext uri="{96DAC541-7B7A-43D3-8B79-37D633B846F1}">
                <asvg:svgBlip xmlns="" xmlns:asvg="http://schemas.microsoft.com/office/drawing/2016/SVG/main" r:embed="rId16"/>
              </a:ext>
            </a:extLst>
          </a:blip>
          <a:stretch>
            <a:fillRect/>
          </a:stretch>
        </p:blipFill>
        <p:spPr>
          <a:xfrm>
            <a:off x="9249320" y="3970932"/>
            <a:ext cx="28568" cy="1161759"/>
          </a:xfrm>
          <a:prstGeom prst="rect">
            <a:avLst/>
          </a:prstGeom>
        </p:spPr>
      </p:pic>
      <p:pic>
        <p:nvPicPr>
          <p:cNvPr id="11" name="Object 10"/>
          <p:cNvPicPr>
            <a:picLocks noChangeAspect="1"/>
          </p:cNvPicPr>
          <p:nvPr/>
        </p:nvPicPr>
        <p:blipFill>
          <a:blip r:embed="rId17">
            <a:extLst>
              <a:ext uri="{96DAC541-7B7A-43D3-8B79-37D633B846F1}">
                <asvg:svgBlip xmlns="" xmlns:asvg="http://schemas.microsoft.com/office/drawing/2016/SVG/main" r:embed="rId18"/>
              </a:ext>
            </a:extLst>
          </a:blip>
          <a:stretch>
            <a:fillRect/>
          </a:stretch>
        </p:blipFill>
        <p:spPr>
          <a:xfrm>
            <a:off x="9173138" y="3894751"/>
            <a:ext cx="180930" cy="180930"/>
          </a:xfrm>
          <a:prstGeom prst="rect">
            <a:avLst/>
          </a:prstGeom>
        </p:spPr>
      </p:pic>
      <p:sp>
        <p:nvSpPr>
          <p:cNvPr id="12" name="Object 11"/>
          <p:cNvSpPr/>
          <p:nvPr/>
        </p:nvSpPr>
        <p:spPr>
          <a:xfrm>
            <a:off x="2249243" y="2721065"/>
            <a:ext cx="133314" cy="133316"/>
          </a:xfrm>
          <a:prstGeom prst="ellipse">
            <a:avLst/>
          </a:prstGeom>
          <a:solidFill>
            <a:srgbClr val="FFD9AD"/>
          </a:solidFill>
        </p:spPr>
      </p:sp>
      <p:sp>
        <p:nvSpPr>
          <p:cNvPr id="13" name="Object 12"/>
          <p:cNvSpPr/>
          <p:nvPr/>
        </p:nvSpPr>
        <p:spPr>
          <a:xfrm>
            <a:off x="2477785" y="2657787"/>
            <a:ext cx="1204611" cy="266871"/>
          </a:xfrm>
          <a:prstGeom prst="rect">
            <a:avLst/>
          </a:prstGeom>
          <a:noFill/>
        </p:spPr>
        <p:txBody>
          <a:bodyPr wrap="square" lIns="0" tIns="0" rIns="0" bIns="0" rtlCol="0" anchor="t"/>
          <a:lstStyle/>
          <a:p>
            <a:pPr algn="l">
              <a:lnSpc>
                <a:spcPts val="2102"/>
              </a:lnSpc>
              <a:buNone/>
            </a:pPr>
            <a:r>
              <a:rPr lang="en-US" sz="1800" b="1" kern="0" spc="-108" dirty="0" smtClean="0">
                <a:solidFill>
                  <a:srgbClr val="FFFFFF"/>
                </a:solidFill>
                <a:latin typeface="Inter" pitchFamily="34" charset="0"/>
                <a:ea typeface="Inter" pitchFamily="34" charset="-122"/>
                <a:cs typeface="Inter" pitchFamily="34" charset="-120"/>
              </a:rPr>
              <a:t>1952</a:t>
            </a:r>
            <a:endParaRPr lang="en-US" dirty="0"/>
          </a:p>
        </p:txBody>
      </p:sp>
      <p:sp>
        <p:nvSpPr>
          <p:cNvPr id="14" name="Object 13"/>
          <p:cNvSpPr/>
          <p:nvPr/>
        </p:nvSpPr>
        <p:spPr>
          <a:xfrm>
            <a:off x="2477785" y="3001910"/>
            <a:ext cx="1204611" cy="264134"/>
          </a:xfrm>
          <a:prstGeom prst="rect">
            <a:avLst/>
          </a:prstGeom>
          <a:noFill/>
        </p:spPr>
        <p:txBody>
          <a:bodyPr wrap="square" lIns="0" tIns="0" rIns="0" bIns="0" rtlCol="0" anchor="t"/>
          <a:lstStyle/>
          <a:p>
            <a:pPr algn="l">
              <a:lnSpc>
                <a:spcPts val="2081"/>
              </a:lnSpc>
              <a:spcBef>
                <a:spcPts val="596"/>
              </a:spcBef>
              <a:buNone/>
            </a:pPr>
            <a:r>
              <a:rPr lang="en-US" sz="1500" kern="0" spc="-30" dirty="0" smtClean="0">
                <a:solidFill>
                  <a:srgbClr val="FFFFFF">
                    <a:alpha val="80000"/>
                  </a:srgbClr>
                </a:solidFill>
                <a:latin typeface="Inter" pitchFamily="34" charset="0"/>
                <a:ea typeface="Inter" pitchFamily="34" charset="-122"/>
                <a:cs typeface="Inter" pitchFamily="34" charset="-120"/>
              </a:rPr>
              <a:t>Joined NATO</a:t>
            </a:r>
            <a:endParaRPr lang="en-US" dirty="0"/>
          </a:p>
        </p:txBody>
      </p:sp>
      <p:sp>
        <p:nvSpPr>
          <p:cNvPr id="15" name="Object 14"/>
          <p:cNvSpPr/>
          <p:nvPr/>
        </p:nvSpPr>
        <p:spPr>
          <a:xfrm>
            <a:off x="4565145" y="5116003"/>
            <a:ext cx="133314" cy="133316"/>
          </a:xfrm>
          <a:prstGeom prst="ellipse">
            <a:avLst/>
          </a:prstGeom>
          <a:solidFill>
            <a:srgbClr val="FEC088"/>
          </a:solidFill>
        </p:spPr>
      </p:sp>
      <p:sp>
        <p:nvSpPr>
          <p:cNvPr id="16" name="Object 15"/>
          <p:cNvSpPr/>
          <p:nvPr/>
        </p:nvSpPr>
        <p:spPr>
          <a:xfrm>
            <a:off x="4793686" y="5052725"/>
            <a:ext cx="1801679" cy="266871"/>
          </a:xfrm>
          <a:prstGeom prst="rect">
            <a:avLst/>
          </a:prstGeom>
          <a:noFill/>
        </p:spPr>
        <p:txBody>
          <a:bodyPr wrap="square" lIns="0" tIns="0" rIns="0" bIns="0" rtlCol="0" anchor="t"/>
          <a:lstStyle/>
          <a:p>
            <a:pPr algn="l">
              <a:lnSpc>
                <a:spcPts val="2102"/>
              </a:lnSpc>
              <a:buNone/>
            </a:pPr>
            <a:r>
              <a:rPr lang="en-US" sz="1800" b="1" kern="0" spc="-108" dirty="0" smtClean="0">
                <a:solidFill>
                  <a:srgbClr val="FFFFFF"/>
                </a:solidFill>
                <a:latin typeface="Inter" pitchFamily="34" charset="0"/>
                <a:ea typeface="Inter" pitchFamily="34" charset="-122"/>
                <a:cs typeface="Inter" pitchFamily="34" charset="-120"/>
              </a:rPr>
              <a:t>Cold War</a:t>
            </a:r>
            <a:endParaRPr lang="en-US" dirty="0"/>
          </a:p>
        </p:txBody>
      </p:sp>
      <p:sp>
        <p:nvSpPr>
          <p:cNvPr id="17" name="Object 16"/>
          <p:cNvSpPr/>
          <p:nvPr/>
        </p:nvSpPr>
        <p:spPr>
          <a:xfrm>
            <a:off x="4793686" y="5396849"/>
            <a:ext cx="1801679" cy="528267"/>
          </a:xfrm>
          <a:prstGeom prst="rect">
            <a:avLst/>
          </a:prstGeom>
          <a:noFill/>
        </p:spPr>
        <p:txBody>
          <a:bodyPr wrap="square" lIns="0" tIns="0" rIns="0" bIns="0" rtlCol="0" anchor="t"/>
          <a:lstStyle/>
          <a:p>
            <a:pPr algn="l">
              <a:lnSpc>
                <a:spcPts val="2081"/>
              </a:lnSpc>
              <a:spcBef>
                <a:spcPts val="596"/>
              </a:spcBef>
              <a:buNone/>
            </a:pPr>
            <a:r>
              <a:rPr lang="en-US" sz="1500" kern="0" spc="-30" dirty="0" smtClean="0">
                <a:solidFill>
                  <a:srgbClr val="FFFFFF">
                    <a:alpha val="80000"/>
                  </a:srgbClr>
                </a:solidFill>
                <a:latin typeface="Inter" pitchFamily="34" charset="0"/>
                <a:ea typeface="Inter" pitchFamily="34" charset="-122"/>
                <a:cs typeface="Inter" pitchFamily="34" charset="-120"/>
              </a:rPr>
              <a:t>Motivated by Soviet threat</a:t>
            </a:r>
            <a:endParaRPr lang="en-US" dirty="0"/>
          </a:p>
        </p:txBody>
      </p:sp>
      <p:sp>
        <p:nvSpPr>
          <p:cNvPr id="18" name="Object 17"/>
          <p:cNvSpPr/>
          <p:nvPr/>
        </p:nvSpPr>
        <p:spPr>
          <a:xfrm>
            <a:off x="6881042" y="2721065"/>
            <a:ext cx="133319" cy="133316"/>
          </a:xfrm>
          <a:prstGeom prst="ellipse">
            <a:avLst/>
          </a:prstGeom>
          <a:solidFill>
            <a:srgbClr val="FD864D"/>
          </a:solidFill>
        </p:spPr>
      </p:sp>
      <p:sp>
        <p:nvSpPr>
          <p:cNvPr id="19" name="Object 18"/>
          <p:cNvSpPr/>
          <p:nvPr/>
        </p:nvSpPr>
        <p:spPr>
          <a:xfrm>
            <a:off x="7109587" y="2657787"/>
            <a:ext cx="1696931" cy="266871"/>
          </a:xfrm>
          <a:prstGeom prst="rect">
            <a:avLst/>
          </a:prstGeom>
          <a:noFill/>
        </p:spPr>
        <p:txBody>
          <a:bodyPr wrap="square" lIns="0" tIns="0" rIns="0" bIns="0" rtlCol="0" anchor="t"/>
          <a:lstStyle/>
          <a:p>
            <a:pPr algn="l">
              <a:lnSpc>
                <a:spcPts val="2102"/>
              </a:lnSpc>
              <a:buNone/>
            </a:pPr>
            <a:r>
              <a:rPr lang="en-US" sz="1800" b="1" kern="0" spc="-108" dirty="0" smtClean="0">
                <a:solidFill>
                  <a:srgbClr val="FFFFFF"/>
                </a:solidFill>
                <a:latin typeface="Inter" pitchFamily="34" charset="0"/>
                <a:ea typeface="Inter" pitchFamily="34" charset="-122"/>
                <a:cs typeface="Inter" pitchFamily="34" charset="-120"/>
              </a:rPr>
              <a:t>Cold War</a:t>
            </a:r>
            <a:endParaRPr lang="en-US" dirty="0"/>
          </a:p>
        </p:txBody>
      </p:sp>
      <p:sp>
        <p:nvSpPr>
          <p:cNvPr id="20" name="Object 19"/>
          <p:cNvSpPr/>
          <p:nvPr/>
        </p:nvSpPr>
        <p:spPr>
          <a:xfrm>
            <a:off x="7109587" y="3001910"/>
            <a:ext cx="1696931" cy="528267"/>
          </a:xfrm>
          <a:prstGeom prst="rect">
            <a:avLst/>
          </a:prstGeom>
          <a:noFill/>
        </p:spPr>
        <p:txBody>
          <a:bodyPr wrap="square" lIns="0" tIns="0" rIns="0" bIns="0" rtlCol="0" anchor="t"/>
          <a:lstStyle/>
          <a:p>
            <a:pPr algn="l">
              <a:lnSpc>
                <a:spcPts val="2081"/>
              </a:lnSpc>
              <a:spcBef>
                <a:spcPts val="596"/>
              </a:spcBef>
              <a:buNone/>
            </a:pPr>
            <a:r>
              <a:rPr lang="en-US" sz="1500" kern="0" spc="-30" dirty="0" smtClean="0">
                <a:solidFill>
                  <a:srgbClr val="FFFFFF">
                    <a:alpha val="80000"/>
                  </a:srgbClr>
                </a:solidFill>
                <a:latin typeface="Inter" pitchFamily="34" charset="0"/>
                <a:ea typeface="Inter" pitchFamily="34" charset="-122"/>
                <a:cs typeface="Inter" pitchFamily="34" charset="-120"/>
              </a:rPr>
              <a:t>Desire for Western alignment</a:t>
            </a:r>
            <a:endParaRPr lang="en-US" dirty="0"/>
          </a:p>
        </p:txBody>
      </p:sp>
      <p:sp>
        <p:nvSpPr>
          <p:cNvPr id="21" name="Object 20"/>
          <p:cNvSpPr/>
          <p:nvPr/>
        </p:nvSpPr>
        <p:spPr>
          <a:xfrm>
            <a:off x="9196944" y="5116003"/>
            <a:ext cx="133319" cy="133316"/>
          </a:xfrm>
          <a:prstGeom prst="ellipse">
            <a:avLst/>
          </a:prstGeom>
          <a:solidFill>
            <a:srgbClr val="FF8000"/>
          </a:solidFill>
        </p:spPr>
      </p:sp>
      <p:sp>
        <p:nvSpPr>
          <p:cNvPr id="22" name="Object 21"/>
          <p:cNvSpPr/>
          <p:nvPr/>
        </p:nvSpPr>
        <p:spPr>
          <a:xfrm>
            <a:off x="9425488" y="5052725"/>
            <a:ext cx="1958803" cy="266871"/>
          </a:xfrm>
          <a:prstGeom prst="rect">
            <a:avLst/>
          </a:prstGeom>
          <a:noFill/>
        </p:spPr>
        <p:txBody>
          <a:bodyPr wrap="square" lIns="0" tIns="0" rIns="0" bIns="0" rtlCol="0" anchor="t"/>
          <a:lstStyle/>
          <a:p>
            <a:pPr algn="l">
              <a:lnSpc>
                <a:spcPts val="2102"/>
              </a:lnSpc>
              <a:buNone/>
            </a:pPr>
            <a:r>
              <a:rPr lang="en-US" sz="1800" b="1" kern="0" spc="-108" dirty="0" smtClean="0">
                <a:solidFill>
                  <a:srgbClr val="FFFFFF"/>
                </a:solidFill>
                <a:latin typeface="Inter" pitchFamily="34" charset="0"/>
                <a:ea typeface="Inter" pitchFamily="34" charset="-122"/>
                <a:cs typeface="Inter" pitchFamily="34" charset="-120"/>
              </a:rPr>
              <a:t>Korean War</a:t>
            </a:r>
            <a:endParaRPr lang="en-US" dirty="0"/>
          </a:p>
        </p:txBody>
      </p:sp>
      <p:sp>
        <p:nvSpPr>
          <p:cNvPr id="23" name="Object 22"/>
          <p:cNvSpPr/>
          <p:nvPr/>
        </p:nvSpPr>
        <p:spPr>
          <a:xfrm>
            <a:off x="9425488" y="5396849"/>
            <a:ext cx="1958803" cy="792401"/>
          </a:xfrm>
          <a:prstGeom prst="rect">
            <a:avLst/>
          </a:prstGeom>
          <a:noFill/>
        </p:spPr>
        <p:txBody>
          <a:bodyPr wrap="square" lIns="0" tIns="0" rIns="0" bIns="0" rtlCol="0" anchor="t"/>
          <a:lstStyle/>
          <a:p>
            <a:pPr algn="l">
              <a:lnSpc>
                <a:spcPts val="2081"/>
              </a:lnSpc>
              <a:spcBef>
                <a:spcPts val="596"/>
              </a:spcBef>
              <a:buNone/>
            </a:pPr>
            <a:r>
              <a:rPr lang="en-US" sz="1500" kern="0" spc="-30" dirty="0" smtClean="0">
                <a:solidFill>
                  <a:srgbClr val="FFFFFF">
                    <a:alpha val="80000"/>
                  </a:srgbClr>
                </a:solidFill>
                <a:latin typeface="Inter" pitchFamily="34" charset="0"/>
                <a:ea typeface="Inter" pitchFamily="34" charset="-122"/>
                <a:cs typeface="Inter" pitchFamily="34" charset="-120"/>
              </a:rPr>
              <a:t>Troop contribution influenced membership decision</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000000"/>
        </a:solidFill>
        <a:effectLst/>
      </p:bgPr>
    </p:bg>
    <p:spTree>
      <p:nvGrpSpPr>
        <p:cNvPr id="1" name=""/>
        <p:cNvGrpSpPr/>
        <p:nvPr/>
      </p:nvGrpSpPr>
      <p:grpSpPr>
        <a:xfrm>
          <a:off x="0" y="0"/>
          <a:ext cx="0" cy="0"/>
          <a:chOff x="0" y="0"/>
          <a:chExt cx="0" cy="0"/>
        </a:xfrm>
      </p:grpSpPr>
      <p:sp>
        <p:nvSpPr>
          <p:cNvPr id="2" name="Object 1"/>
          <p:cNvSpPr/>
          <p:nvPr/>
        </p:nvSpPr>
        <p:spPr>
          <a:xfrm>
            <a:off x="0" y="379000"/>
            <a:ext cx="12188952" cy="556121"/>
          </a:xfrm>
          <a:prstGeom prst="rect">
            <a:avLst/>
          </a:prstGeom>
          <a:noFill/>
        </p:spPr>
        <p:txBody>
          <a:bodyPr wrap="square" lIns="0" tIns="0" rIns="0" bIns="0" rtlCol="0" anchor="t"/>
          <a:lstStyle/>
          <a:p>
            <a:pPr algn="ctr">
              <a:lnSpc>
                <a:spcPts val="4380"/>
              </a:lnSpc>
              <a:buNone/>
            </a:pPr>
            <a:r>
              <a:rPr lang="en-US" sz="3750" b="1" kern="0" spc="-225" dirty="0" smtClean="0">
                <a:solidFill>
                  <a:srgbClr val="FFFFFF"/>
                </a:solidFill>
                <a:latin typeface="Inter" pitchFamily="34" charset="0"/>
                <a:ea typeface="Inter" pitchFamily="34" charset="-122"/>
                <a:cs typeface="Inter" pitchFamily="34" charset="-120"/>
              </a:rPr>
              <a:t>Crimea Annexation and NATO Response</a:t>
            </a:r>
            <a:endParaRPr lang="en-US" dirty="0"/>
          </a:p>
        </p:txBody>
      </p:sp>
      <p:pic>
        <p:nvPicPr>
          <p:cNvPr id="3" name="Object 2"/>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23807" y="3961409"/>
            <a:ext cx="12246088" cy="66658"/>
          </a:xfrm>
          <a:prstGeom prst="rect">
            <a:avLst/>
          </a:prstGeom>
        </p:spPr>
      </p:pic>
      <p:pic>
        <p:nvPicPr>
          <p:cNvPr id="4" name="Object 3"/>
          <p:cNvPicPr>
            <a:picLocks noChangeAspect="1"/>
          </p:cNvPicPr>
          <p:nvPr/>
        </p:nvPicPr>
        <p:blipFill>
          <a:blip r:embed="rId5">
            <a:extLst>
              <a:ext uri="{96DAC541-7B7A-43D3-8B79-37D633B846F1}">
                <asvg:svgBlip xmlns="" xmlns:asvg="http://schemas.microsoft.com/office/drawing/2016/SVG/main" r:embed="rId6"/>
              </a:ext>
            </a:extLst>
          </a:blip>
          <a:stretch>
            <a:fillRect/>
          </a:stretch>
        </p:blipFill>
        <p:spPr>
          <a:xfrm>
            <a:off x="2911064" y="2840120"/>
            <a:ext cx="28568" cy="1161759"/>
          </a:xfrm>
          <a:prstGeom prst="rect">
            <a:avLst/>
          </a:prstGeom>
        </p:spPr>
      </p:pic>
      <p:pic>
        <p:nvPicPr>
          <p:cNvPr id="5" name="Object 4"/>
          <p:cNvPicPr>
            <a:picLocks noChangeAspect="1"/>
          </p:cNvPicPr>
          <p:nvPr/>
        </p:nvPicPr>
        <p:blipFill>
          <a:blip r:embed="rId7">
            <a:extLst>
              <a:ext uri="{96DAC541-7B7A-43D3-8B79-37D633B846F1}">
                <asvg:svgBlip xmlns="" xmlns:asvg="http://schemas.microsoft.com/office/drawing/2016/SVG/main" r:embed="rId8"/>
              </a:ext>
            </a:extLst>
          </a:blip>
          <a:stretch>
            <a:fillRect/>
          </a:stretch>
        </p:blipFill>
        <p:spPr>
          <a:xfrm>
            <a:off x="2834882" y="3894751"/>
            <a:ext cx="190452" cy="180930"/>
          </a:xfrm>
          <a:prstGeom prst="rect">
            <a:avLst/>
          </a:prstGeom>
        </p:spPr>
      </p:pic>
      <p:pic>
        <p:nvPicPr>
          <p:cNvPr id="6" name="Object 5"/>
          <p:cNvPicPr>
            <a:picLocks noChangeAspect="1"/>
          </p:cNvPicPr>
          <p:nvPr/>
        </p:nvPicPr>
        <p:blipFill>
          <a:blip r:embed="rId5">
            <a:extLst>
              <a:ext uri="{96DAC541-7B7A-43D3-8B79-37D633B846F1}">
                <asvg:svgBlip xmlns="" xmlns:asvg="http://schemas.microsoft.com/office/drawing/2016/SVG/main" r:embed="rId9"/>
              </a:ext>
            </a:extLst>
          </a:blip>
          <a:stretch>
            <a:fillRect/>
          </a:stretch>
        </p:blipFill>
        <p:spPr>
          <a:xfrm>
            <a:off x="5836413" y="3970932"/>
            <a:ext cx="28568" cy="1161759"/>
          </a:xfrm>
          <a:prstGeom prst="rect">
            <a:avLst/>
          </a:prstGeom>
        </p:spPr>
      </p:pic>
      <p:pic>
        <p:nvPicPr>
          <p:cNvPr id="7" name="Object 6"/>
          <p:cNvPicPr>
            <a:picLocks noChangeAspect="1"/>
          </p:cNvPicPr>
          <p:nvPr/>
        </p:nvPicPr>
        <p:blipFill>
          <a:blip r:embed="rId10">
            <a:extLst>
              <a:ext uri="{96DAC541-7B7A-43D3-8B79-37D633B846F1}">
                <asvg:svgBlip xmlns="" xmlns:asvg="http://schemas.microsoft.com/office/drawing/2016/SVG/main" r:embed="rId11"/>
              </a:ext>
            </a:extLst>
          </a:blip>
          <a:stretch>
            <a:fillRect/>
          </a:stretch>
        </p:blipFill>
        <p:spPr>
          <a:xfrm>
            <a:off x="5760230" y="3894751"/>
            <a:ext cx="180930" cy="180930"/>
          </a:xfrm>
          <a:prstGeom prst="rect">
            <a:avLst/>
          </a:prstGeom>
        </p:spPr>
      </p:pic>
      <p:pic>
        <p:nvPicPr>
          <p:cNvPr id="8" name="Object 7"/>
          <p:cNvPicPr>
            <a:picLocks noChangeAspect="1"/>
          </p:cNvPicPr>
          <p:nvPr/>
        </p:nvPicPr>
        <p:blipFill>
          <a:blip r:embed="rId5">
            <a:extLst>
              <a:ext uri="{96DAC541-7B7A-43D3-8B79-37D633B846F1}">
                <asvg:svgBlip xmlns="" xmlns:asvg="http://schemas.microsoft.com/office/drawing/2016/SVG/main" r:embed="rId12"/>
              </a:ext>
            </a:extLst>
          </a:blip>
          <a:stretch>
            <a:fillRect/>
          </a:stretch>
        </p:blipFill>
        <p:spPr>
          <a:xfrm>
            <a:off x="8761761" y="2840120"/>
            <a:ext cx="28568" cy="1161759"/>
          </a:xfrm>
          <a:prstGeom prst="rect">
            <a:avLst/>
          </a:prstGeom>
        </p:spPr>
      </p:pic>
      <p:pic>
        <p:nvPicPr>
          <p:cNvPr id="9" name="Object 8"/>
          <p:cNvPicPr>
            <a:picLocks noChangeAspect="1"/>
          </p:cNvPicPr>
          <p:nvPr/>
        </p:nvPicPr>
        <p:blipFill>
          <a:blip r:embed="rId13">
            <a:extLst>
              <a:ext uri="{96DAC541-7B7A-43D3-8B79-37D633B846F1}">
                <asvg:svgBlip xmlns="" xmlns:asvg="http://schemas.microsoft.com/office/drawing/2016/SVG/main" r:embed="rId14"/>
              </a:ext>
            </a:extLst>
          </a:blip>
          <a:stretch>
            <a:fillRect/>
          </a:stretch>
        </p:blipFill>
        <p:spPr>
          <a:xfrm>
            <a:off x="8685579" y="3894751"/>
            <a:ext cx="180930" cy="180930"/>
          </a:xfrm>
          <a:prstGeom prst="rect">
            <a:avLst/>
          </a:prstGeom>
        </p:spPr>
      </p:pic>
      <p:sp>
        <p:nvSpPr>
          <p:cNvPr id="10" name="Object 9"/>
          <p:cNvSpPr/>
          <p:nvPr/>
        </p:nvSpPr>
        <p:spPr>
          <a:xfrm>
            <a:off x="2858689" y="2721065"/>
            <a:ext cx="133314" cy="133316"/>
          </a:xfrm>
          <a:prstGeom prst="ellipse">
            <a:avLst/>
          </a:prstGeom>
          <a:solidFill>
            <a:srgbClr val="FFD9AD"/>
          </a:solidFill>
        </p:spPr>
      </p:sp>
      <p:sp>
        <p:nvSpPr>
          <p:cNvPr id="11" name="Object 10"/>
          <p:cNvSpPr/>
          <p:nvPr/>
        </p:nvSpPr>
        <p:spPr>
          <a:xfrm>
            <a:off x="3087233" y="2657787"/>
            <a:ext cx="1414109" cy="266871"/>
          </a:xfrm>
          <a:prstGeom prst="rect">
            <a:avLst/>
          </a:prstGeom>
          <a:noFill/>
        </p:spPr>
        <p:txBody>
          <a:bodyPr wrap="square" lIns="0" tIns="0" rIns="0" bIns="0" rtlCol="0" anchor="t"/>
          <a:lstStyle/>
          <a:p>
            <a:pPr algn="l">
              <a:lnSpc>
                <a:spcPts val="2102"/>
              </a:lnSpc>
              <a:buNone/>
            </a:pPr>
            <a:r>
              <a:rPr lang="en-US" sz="1800" b="1" kern="0" spc="-108" dirty="0" smtClean="0">
                <a:solidFill>
                  <a:srgbClr val="FFFFFF"/>
                </a:solidFill>
                <a:latin typeface="Inter" pitchFamily="34" charset="0"/>
                <a:ea typeface="Inter" pitchFamily="34" charset="-122"/>
                <a:cs typeface="Inter" pitchFamily="34" charset="-120"/>
              </a:rPr>
              <a:t>2014</a:t>
            </a:r>
            <a:endParaRPr lang="en-US" dirty="0"/>
          </a:p>
        </p:txBody>
      </p:sp>
      <p:sp>
        <p:nvSpPr>
          <p:cNvPr id="12" name="Object 11"/>
          <p:cNvSpPr/>
          <p:nvPr/>
        </p:nvSpPr>
        <p:spPr>
          <a:xfrm>
            <a:off x="3087233" y="3001910"/>
            <a:ext cx="1414109" cy="528267"/>
          </a:xfrm>
          <a:prstGeom prst="rect">
            <a:avLst/>
          </a:prstGeom>
          <a:noFill/>
        </p:spPr>
        <p:txBody>
          <a:bodyPr wrap="square" lIns="0" tIns="0" rIns="0" bIns="0" rtlCol="0" anchor="t"/>
          <a:lstStyle/>
          <a:p>
            <a:pPr algn="l">
              <a:lnSpc>
                <a:spcPts val="2081"/>
              </a:lnSpc>
              <a:spcBef>
                <a:spcPts val="596"/>
              </a:spcBef>
              <a:buNone/>
            </a:pPr>
            <a:r>
              <a:rPr lang="en-US" sz="1500" kern="0" spc="-30" dirty="0" smtClean="0">
                <a:solidFill>
                  <a:srgbClr val="FFFFFF">
                    <a:alpha val="80000"/>
                  </a:srgbClr>
                </a:solidFill>
                <a:latin typeface="Inter" pitchFamily="34" charset="0"/>
                <a:ea typeface="Inter" pitchFamily="34" charset="-122"/>
                <a:cs typeface="Inter" pitchFamily="34" charset="-120"/>
              </a:rPr>
              <a:t>Russia annexes Crimea</a:t>
            </a:r>
            <a:endParaRPr lang="en-US" dirty="0"/>
          </a:p>
        </p:txBody>
      </p:sp>
      <p:sp>
        <p:nvSpPr>
          <p:cNvPr id="13" name="Object 12"/>
          <p:cNvSpPr/>
          <p:nvPr/>
        </p:nvSpPr>
        <p:spPr>
          <a:xfrm>
            <a:off x="5784037" y="5116003"/>
            <a:ext cx="133319" cy="133316"/>
          </a:xfrm>
          <a:prstGeom prst="ellipse">
            <a:avLst/>
          </a:prstGeom>
          <a:solidFill>
            <a:srgbClr val="FEC088"/>
          </a:solidFill>
        </p:spPr>
      </p:sp>
      <p:sp>
        <p:nvSpPr>
          <p:cNvPr id="14" name="Object 13"/>
          <p:cNvSpPr/>
          <p:nvPr/>
        </p:nvSpPr>
        <p:spPr>
          <a:xfrm>
            <a:off x="6012581" y="5052725"/>
            <a:ext cx="1529333" cy="266871"/>
          </a:xfrm>
          <a:prstGeom prst="rect">
            <a:avLst/>
          </a:prstGeom>
          <a:noFill/>
        </p:spPr>
        <p:txBody>
          <a:bodyPr wrap="square" lIns="0" tIns="0" rIns="0" bIns="0" rtlCol="0" anchor="t"/>
          <a:lstStyle/>
          <a:p>
            <a:pPr algn="l">
              <a:lnSpc>
                <a:spcPts val="2102"/>
              </a:lnSpc>
              <a:buNone/>
            </a:pPr>
            <a:r>
              <a:rPr lang="en-US" sz="1800" b="1" kern="0" spc="-108" dirty="0" smtClean="0">
                <a:solidFill>
                  <a:srgbClr val="FFFFFF"/>
                </a:solidFill>
                <a:latin typeface="Inter" pitchFamily="34" charset="0"/>
                <a:ea typeface="Inter" pitchFamily="34" charset="-122"/>
                <a:cs typeface="Inter" pitchFamily="34" charset="-120"/>
              </a:rPr>
              <a:t>2014</a:t>
            </a:r>
            <a:endParaRPr lang="en-US" dirty="0"/>
          </a:p>
        </p:txBody>
      </p:sp>
      <p:sp>
        <p:nvSpPr>
          <p:cNvPr id="15" name="Object 14"/>
          <p:cNvSpPr/>
          <p:nvPr/>
        </p:nvSpPr>
        <p:spPr>
          <a:xfrm>
            <a:off x="6012581" y="5396849"/>
            <a:ext cx="1529333" cy="792401"/>
          </a:xfrm>
          <a:prstGeom prst="rect">
            <a:avLst/>
          </a:prstGeom>
          <a:noFill/>
        </p:spPr>
        <p:txBody>
          <a:bodyPr wrap="square" lIns="0" tIns="0" rIns="0" bIns="0" rtlCol="0" anchor="t"/>
          <a:lstStyle/>
          <a:p>
            <a:pPr algn="l">
              <a:lnSpc>
                <a:spcPts val="2081"/>
              </a:lnSpc>
              <a:spcBef>
                <a:spcPts val="596"/>
              </a:spcBef>
              <a:buNone/>
            </a:pPr>
            <a:r>
              <a:rPr lang="en-US" sz="1500" kern="0" spc="-30" dirty="0" smtClean="0">
                <a:solidFill>
                  <a:srgbClr val="FFFFFF">
                    <a:alpha val="80000"/>
                  </a:srgbClr>
                </a:solidFill>
                <a:latin typeface="Inter" pitchFamily="34" charset="0"/>
                <a:ea typeface="Inter" pitchFamily="34" charset="-122"/>
                <a:cs typeface="Inter" pitchFamily="34" charset="-120"/>
              </a:rPr>
              <a:t>NATO suspends cooperation with Russia</a:t>
            </a:r>
            <a:endParaRPr lang="en-US" dirty="0"/>
          </a:p>
        </p:txBody>
      </p:sp>
      <p:sp>
        <p:nvSpPr>
          <p:cNvPr id="16" name="Object 15"/>
          <p:cNvSpPr/>
          <p:nvPr/>
        </p:nvSpPr>
        <p:spPr>
          <a:xfrm>
            <a:off x="8709385" y="2721065"/>
            <a:ext cx="133319" cy="133316"/>
          </a:xfrm>
          <a:prstGeom prst="ellipse">
            <a:avLst/>
          </a:prstGeom>
          <a:solidFill>
            <a:srgbClr val="FD864D"/>
          </a:solidFill>
        </p:spPr>
      </p:sp>
      <p:sp>
        <p:nvSpPr>
          <p:cNvPr id="17" name="Object 16"/>
          <p:cNvSpPr/>
          <p:nvPr/>
        </p:nvSpPr>
        <p:spPr>
          <a:xfrm>
            <a:off x="8937930" y="2657787"/>
            <a:ext cx="1644556" cy="266871"/>
          </a:xfrm>
          <a:prstGeom prst="rect">
            <a:avLst/>
          </a:prstGeom>
          <a:noFill/>
        </p:spPr>
        <p:txBody>
          <a:bodyPr wrap="square" lIns="0" tIns="0" rIns="0" bIns="0" rtlCol="0" anchor="t"/>
          <a:lstStyle/>
          <a:p>
            <a:pPr algn="l">
              <a:lnSpc>
                <a:spcPts val="2102"/>
              </a:lnSpc>
              <a:buNone/>
            </a:pPr>
            <a:r>
              <a:rPr lang="en-US" sz="1800" b="1" kern="0" spc="-108" dirty="0" smtClean="0">
                <a:solidFill>
                  <a:srgbClr val="FFFFFF"/>
                </a:solidFill>
                <a:latin typeface="Inter" pitchFamily="34" charset="0"/>
                <a:ea typeface="Inter" pitchFamily="34" charset="-122"/>
                <a:cs typeface="Inter" pitchFamily="34" charset="-120"/>
              </a:rPr>
              <a:t>2014</a:t>
            </a:r>
            <a:endParaRPr lang="en-US" dirty="0"/>
          </a:p>
        </p:txBody>
      </p:sp>
      <p:sp>
        <p:nvSpPr>
          <p:cNvPr id="18" name="Object 17"/>
          <p:cNvSpPr/>
          <p:nvPr/>
        </p:nvSpPr>
        <p:spPr>
          <a:xfrm>
            <a:off x="8937930" y="3001910"/>
            <a:ext cx="1644556" cy="792401"/>
          </a:xfrm>
          <a:prstGeom prst="rect">
            <a:avLst/>
          </a:prstGeom>
          <a:noFill/>
        </p:spPr>
        <p:txBody>
          <a:bodyPr wrap="square" lIns="0" tIns="0" rIns="0" bIns="0" rtlCol="0" anchor="t"/>
          <a:lstStyle/>
          <a:p>
            <a:pPr algn="l">
              <a:lnSpc>
                <a:spcPts val="2081"/>
              </a:lnSpc>
              <a:spcBef>
                <a:spcPts val="596"/>
              </a:spcBef>
              <a:buNone/>
            </a:pPr>
            <a:r>
              <a:rPr lang="en-US" sz="1500" kern="0" spc="-30" dirty="0" smtClean="0">
                <a:solidFill>
                  <a:srgbClr val="FFFFFF">
                    <a:alpha val="80000"/>
                  </a:srgbClr>
                </a:solidFill>
                <a:latin typeface="Inter" pitchFamily="34" charset="0"/>
                <a:ea typeface="Inter" pitchFamily="34" charset="-122"/>
                <a:cs typeface="Inter" pitchFamily="34" charset="-120"/>
              </a:rPr>
              <a:t>NATO revives collective defense posture</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000000"/>
        </a:solidFill>
        <a:effectLst/>
      </p:bgPr>
    </p:bg>
    <p:spTree>
      <p:nvGrpSpPr>
        <p:cNvPr id="1" name=""/>
        <p:cNvGrpSpPr/>
        <p:nvPr/>
      </p:nvGrpSpPr>
      <p:grpSpPr>
        <a:xfrm>
          <a:off x="0" y="0"/>
          <a:ext cx="0" cy="0"/>
          <a:chOff x="0" y="0"/>
          <a:chExt cx="0" cy="0"/>
        </a:xfrm>
      </p:grpSpPr>
      <p:sp>
        <p:nvSpPr>
          <p:cNvPr id="2" name="Object 1"/>
          <p:cNvSpPr/>
          <p:nvPr/>
        </p:nvSpPr>
        <p:spPr>
          <a:xfrm>
            <a:off x="0" y="379000"/>
            <a:ext cx="12188952" cy="556121"/>
          </a:xfrm>
          <a:prstGeom prst="rect">
            <a:avLst/>
          </a:prstGeom>
          <a:noFill/>
        </p:spPr>
        <p:txBody>
          <a:bodyPr wrap="square" lIns="0" tIns="0" rIns="0" bIns="0" rtlCol="0" anchor="t"/>
          <a:lstStyle/>
          <a:p>
            <a:pPr algn="ctr">
              <a:lnSpc>
                <a:spcPts val="4380"/>
              </a:lnSpc>
              <a:buNone/>
            </a:pPr>
            <a:r>
              <a:rPr lang="en-US" sz="3750" b="1" kern="0" spc="-225" dirty="0" smtClean="0">
                <a:solidFill>
                  <a:srgbClr val="FFFFFF"/>
                </a:solidFill>
                <a:latin typeface="Inter" pitchFamily="34" charset="0"/>
                <a:ea typeface="Inter" pitchFamily="34" charset="-122"/>
                <a:cs typeface="Inter" pitchFamily="34" charset="-120"/>
              </a:rPr>
              <a:t>Why Ukraine Matters</a:t>
            </a:r>
            <a:endParaRPr lang="en-US" dirty="0"/>
          </a:p>
        </p:txBody>
      </p:sp>
      <p:sp>
        <p:nvSpPr>
          <p:cNvPr id="3" name="Object 2"/>
          <p:cNvSpPr/>
          <p:nvPr/>
        </p:nvSpPr>
        <p:spPr>
          <a:xfrm>
            <a:off x="476131" y="1590277"/>
            <a:ext cx="5523119" cy="2299712"/>
          </a:xfrm>
          <a:prstGeom prst="rect">
            <a:avLst/>
          </a:prstGeom>
          <a:solidFill>
            <a:srgbClr val="FFD9AD"/>
          </a:solidFill>
        </p:spPr>
      </p:sp>
      <p:sp>
        <p:nvSpPr>
          <p:cNvPr id="4" name="Object 3"/>
          <p:cNvSpPr/>
          <p:nvPr/>
        </p:nvSpPr>
        <p:spPr>
          <a:xfrm>
            <a:off x="761810" y="1823224"/>
            <a:ext cx="5551687" cy="302462"/>
          </a:xfrm>
          <a:prstGeom prst="rect">
            <a:avLst/>
          </a:prstGeom>
          <a:noFill/>
        </p:spPr>
        <p:txBody>
          <a:bodyPr wrap="square" lIns="0" tIns="0" rIns="0" bIns="0" rtlCol="0" anchor="t"/>
          <a:lstStyle/>
          <a:p>
            <a:pPr algn="l">
              <a:lnSpc>
                <a:spcPts val="2383"/>
              </a:lnSpc>
              <a:buNone/>
            </a:pPr>
            <a:r>
              <a:rPr lang="en-US" sz="2040" b="1" kern="0" spc="-122" dirty="0" smtClean="0">
                <a:solidFill>
                  <a:srgbClr val="333333"/>
                </a:solidFill>
                <a:latin typeface="Inter" pitchFamily="34" charset="0"/>
                <a:ea typeface="Inter" pitchFamily="34" charset="-122"/>
                <a:cs typeface="Inter" pitchFamily="34" charset="-120"/>
              </a:rPr>
              <a:t>Geopolitical Buffer Between Russia and NATO</a:t>
            </a:r>
            <a:endParaRPr lang="en-US" dirty="0"/>
          </a:p>
        </p:txBody>
      </p:sp>
      <p:sp>
        <p:nvSpPr>
          <p:cNvPr id="5" name="Object 4"/>
          <p:cNvSpPr/>
          <p:nvPr/>
        </p:nvSpPr>
        <p:spPr>
          <a:xfrm>
            <a:off x="495175" y="2221388"/>
            <a:ext cx="5551687" cy="792401"/>
          </a:xfrm>
          <a:prstGeom prst="rect">
            <a:avLst/>
          </a:prstGeom>
          <a:noFill/>
        </p:spPr>
        <p:txBody>
          <a:bodyPr wrap="square" lIns="0" tIns="0" rIns="0" bIns="0" rtlCol="0" anchor="t"/>
          <a:lstStyle/>
          <a:p>
            <a:pPr algn="l">
              <a:lnSpc>
                <a:spcPts val="2081"/>
              </a:lnSpc>
              <a:spcBef>
                <a:spcPts val="835"/>
              </a:spcBef>
              <a:buNone/>
            </a:pPr>
            <a:r>
              <a:rPr lang="en-US" sz="1500" kern="0" spc="-30" dirty="0" smtClean="0">
                <a:solidFill>
                  <a:srgbClr val="000000">
                    <a:alpha val="56000"/>
                  </a:srgbClr>
                </a:solidFill>
                <a:latin typeface="Inter" pitchFamily="34" charset="0"/>
                <a:ea typeface="Inter" pitchFamily="34" charset="-122"/>
                <a:cs typeface="Inter" pitchFamily="34" charset="-120"/>
              </a:rPr>
              <a:t>Ukraine serves as a crucial geopolitical buffer between Russia and the NATO alliance, preventing direct confrontation and maintaining  strategic balance in the region.</a:t>
            </a:r>
            <a:endParaRPr lang="en-US" dirty="0"/>
          </a:p>
        </p:txBody>
      </p:sp>
      <p:sp>
        <p:nvSpPr>
          <p:cNvPr id="6" name="Object 5"/>
          <p:cNvSpPr/>
          <p:nvPr/>
        </p:nvSpPr>
        <p:spPr>
          <a:xfrm>
            <a:off x="6189702" y="1590277"/>
            <a:ext cx="5523119" cy="2299712"/>
          </a:xfrm>
          <a:prstGeom prst="rect">
            <a:avLst/>
          </a:prstGeom>
          <a:solidFill>
            <a:srgbClr val="FEC088"/>
          </a:solidFill>
        </p:spPr>
      </p:sp>
      <p:sp>
        <p:nvSpPr>
          <p:cNvPr id="7" name="Object 6"/>
          <p:cNvSpPr/>
          <p:nvPr/>
        </p:nvSpPr>
        <p:spPr>
          <a:xfrm>
            <a:off x="6475381" y="1823224"/>
            <a:ext cx="5551687" cy="302462"/>
          </a:xfrm>
          <a:prstGeom prst="rect">
            <a:avLst/>
          </a:prstGeom>
          <a:noFill/>
        </p:spPr>
        <p:txBody>
          <a:bodyPr wrap="square" lIns="0" tIns="0" rIns="0" bIns="0" rtlCol="0" anchor="t"/>
          <a:lstStyle/>
          <a:p>
            <a:pPr algn="l">
              <a:lnSpc>
                <a:spcPts val="2383"/>
              </a:lnSpc>
              <a:buNone/>
            </a:pPr>
            <a:r>
              <a:rPr lang="en-US" sz="2040" b="1" kern="0" spc="-122" dirty="0" smtClean="0">
                <a:solidFill>
                  <a:srgbClr val="333333"/>
                </a:solidFill>
                <a:latin typeface="Inter" pitchFamily="34" charset="0"/>
                <a:ea typeface="Inter" pitchFamily="34" charset="-122"/>
                <a:cs typeface="Inter" pitchFamily="34" charset="-120"/>
              </a:rPr>
              <a:t>Energy Transit Routes to Europe</a:t>
            </a:r>
            <a:endParaRPr lang="en-US" dirty="0"/>
          </a:p>
        </p:txBody>
      </p:sp>
      <p:sp>
        <p:nvSpPr>
          <p:cNvPr id="8" name="Object 7"/>
          <p:cNvSpPr/>
          <p:nvPr/>
        </p:nvSpPr>
        <p:spPr>
          <a:xfrm>
            <a:off x="6189702" y="2221388"/>
            <a:ext cx="5551687" cy="792401"/>
          </a:xfrm>
          <a:prstGeom prst="rect">
            <a:avLst/>
          </a:prstGeom>
          <a:noFill/>
        </p:spPr>
        <p:txBody>
          <a:bodyPr wrap="square" lIns="0" tIns="0" rIns="0" bIns="0" rtlCol="0" anchor="t"/>
          <a:lstStyle/>
          <a:p>
            <a:pPr algn="l">
              <a:lnSpc>
                <a:spcPts val="2081"/>
              </a:lnSpc>
              <a:spcBef>
                <a:spcPts val="835"/>
              </a:spcBef>
              <a:buNone/>
            </a:pPr>
            <a:r>
              <a:rPr lang="en-US" sz="1500" kern="0" spc="-30" dirty="0" smtClean="0">
                <a:solidFill>
                  <a:srgbClr val="000000">
                    <a:alpha val="56000"/>
                  </a:srgbClr>
                </a:solidFill>
                <a:latin typeface="Inter" pitchFamily="34" charset="0"/>
                <a:ea typeface="Inter" pitchFamily="34" charset="-122"/>
                <a:cs typeface="Inter" pitchFamily="34" charset="-120"/>
              </a:rPr>
              <a:t>Ukraine's extensive energy infrastructure and its role as a key transit route for Russian natural gas supplies to Europe make it strategically important for both Russia and the EU.</a:t>
            </a:r>
            <a:endParaRPr lang="en-US" dirty="0"/>
          </a:p>
        </p:txBody>
      </p:sp>
      <p:sp>
        <p:nvSpPr>
          <p:cNvPr id="9" name="Object 8"/>
          <p:cNvSpPr/>
          <p:nvPr/>
        </p:nvSpPr>
        <p:spPr>
          <a:xfrm>
            <a:off x="476131" y="4080442"/>
            <a:ext cx="5523119" cy="2299712"/>
          </a:xfrm>
          <a:prstGeom prst="rect">
            <a:avLst/>
          </a:prstGeom>
          <a:solidFill>
            <a:srgbClr val="FD864D"/>
          </a:solidFill>
        </p:spPr>
      </p:sp>
      <p:sp>
        <p:nvSpPr>
          <p:cNvPr id="10" name="Object 9"/>
          <p:cNvSpPr/>
          <p:nvPr/>
        </p:nvSpPr>
        <p:spPr>
          <a:xfrm>
            <a:off x="761810" y="4313389"/>
            <a:ext cx="5551687" cy="302462"/>
          </a:xfrm>
          <a:prstGeom prst="rect">
            <a:avLst/>
          </a:prstGeom>
          <a:noFill/>
        </p:spPr>
        <p:txBody>
          <a:bodyPr wrap="square" lIns="0" tIns="0" rIns="0" bIns="0" rtlCol="0" anchor="t"/>
          <a:lstStyle/>
          <a:p>
            <a:pPr algn="l">
              <a:lnSpc>
                <a:spcPts val="2383"/>
              </a:lnSpc>
              <a:buNone/>
            </a:pPr>
            <a:r>
              <a:rPr lang="en-US" sz="2040" b="1" kern="0" spc="-122" dirty="0" smtClean="0">
                <a:solidFill>
                  <a:srgbClr val="333333"/>
                </a:solidFill>
                <a:latin typeface="Inter" pitchFamily="34" charset="0"/>
                <a:ea typeface="Inter" pitchFamily="34" charset="-122"/>
                <a:cs typeface="Inter" pitchFamily="34" charset="-120"/>
              </a:rPr>
              <a:t>Symbolic and Strategic Importance</a:t>
            </a:r>
            <a:endParaRPr lang="en-US" dirty="0"/>
          </a:p>
        </p:txBody>
      </p:sp>
      <p:sp>
        <p:nvSpPr>
          <p:cNvPr id="11" name="Object 10"/>
          <p:cNvSpPr/>
          <p:nvPr/>
        </p:nvSpPr>
        <p:spPr>
          <a:xfrm>
            <a:off x="542789" y="4724052"/>
            <a:ext cx="5551687" cy="1056535"/>
          </a:xfrm>
          <a:prstGeom prst="rect">
            <a:avLst/>
          </a:prstGeom>
          <a:noFill/>
        </p:spPr>
        <p:txBody>
          <a:bodyPr wrap="square" lIns="0" tIns="0" rIns="0" bIns="0" rtlCol="0" anchor="t"/>
          <a:lstStyle/>
          <a:p>
            <a:pPr algn="l">
              <a:lnSpc>
                <a:spcPts val="2081"/>
              </a:lnSpc>
              <a:spcBef>
                <a:spcPts val="835"/>
              </a:spcBef>
              <a:buNone/>
            </a:pPr>
            <a:r>
              <a:rPr lang="en-US" sz="1500" kern="0" spc="-30" dirty="0" smtClean="0">
                <a:solidFill>
                  <a:srgbClr val="000000">
                    <a:alpha val="56000"/>
                  </a:srgbClr>
                </a:solidFill>
                <a:latin typeface="Inter" pitchFamily="34" charset="0"/>
                <a:ea typeface="Inter" pitchFamily="34" charset="-122"/>
                <a:cs typeface="Inter" pitchFamily="34" charset="-120"/>
              </a:rPr>
              <a:t>Ukraine's history, culture, and geopolitical positioning give it significant symbolic and strategic importance for both Russia and  West, leading to heightened tensions and competing interests.</a:t>
            </a:r>
            <a:endParaRPr lang="en-US" dirty="0"/>
          </a:p>
        </p:txBody>
      </p:sp>
      <p:sp>
        <p:nvSpPr>
          <p:cNvPr id="12" name="Object 11"/>
          <p:cNvSpPr/>
          <p:nvPr/>
        </p:nvSpPr>
        <p:spPr>
          <a:xfrm>
            <a:off x="6189702" y="4080442"/>
            <a:ext cx="5523119" cy="2299712"/>
          </a:xfrm>
          <a:prstGeom prst="rect">
            <a:avLst/>
          </a:prstGeom>
          <a:solidFill>
            <a:srgbClr val="FF8000"/>
          </a:solidFill>
        </p:spPr>
      </p:sp>
      <p:sp>
        <p:nvSpPr>
          <p:cNvPr id="13" name="Object 12"/>
          <p:cNvSpPr/>
          <p:nvPr/>
        </p:nvSpPr>
        <p:spPr>
          <a:xfrm>
            <a:off x="6475381" y="4313389"/>
            <a:ext cx="5551687" cy="302462"/>
          </a:xfrm>
          <a:prstGeom prst="rect">
            <a:avLst/>
          </a:prstGeom>
          <a:noFill/>
        </p:spPr>
        <p:txBody>
          <a:bodyPr wrap="square" lIns="0" tIns="0" rIns="0" bIns="0" rtlCol="0" anchor="t"/>
          <a:lstStyle/>
          <a:p>
            <a:pPr algn="l">
              <a:lnSpc>
                <a:spcPts val="2383"/>
              </a:lnSpc>
              <a:buNone/>
            </a:pPr>
            <a:r>
              <a:rPr lang="en-US" sz="2040" b="1" kern="0" spc="-122" dirty="0" smtClean="0">
                <a:solidFill>
                  <a:srgbClr val="333333"/>
                </a:solidFill>
                <a:latin typeface="Inter" pitchFamily="34" charset="0"/>
                <a:ea typeface="Inter" pitchFamily="34" charset="-122"/>
                <a:cs typeface="Inter" pitchFamily="34" charset="-120"/>
              </a:rPr>
              <a:t>Preventing Russian Expansion</a:t>
            </a:r>
            <a:endParaRPr lang="en-US" dirty="0"/>
          </a:p>
        </p:txBody>
      </p:sp>
      <p:sp>
        <p:nvSpPr>
          <p:cNvPr id="14" name="Object 13"/>
          <p:cNvSpPr/>
          <p:nvPr/>
        </p:nvSpPr>
        <p:spPr>
          <a:xfrm>
            <a:off x="6237316" y="4702030"/>
            <a:ext cx="5551687" cy="1056535"/>
          </a:xfrm>
          <a:prstGeom prst="rect">
            <a:avLst/>
          </a:prstGeom>
          <a:noFill/>
        </p:spPr>
        <p:txBody>
          <a:bodyPr wrap="square" lIns="0" tIns="0" rIns="0" bIns="0" rtlCol="0" anchor="t"/>
          <a:lstStyle/>
          <a:p>
            <a:pPr algn="l">
              <a:lnSpc>
                <a:spcPts val="2081"/>
              </a:lnSpc>
              <a:spcBef>
                <a:spcPts val="835"/>
              </a:spcBef>
              <a:buNone/>
            </a:pPr>
            <a:r>
              <a:rPr lang="en-US" sz="1500" kern="0" spc="-30" dirty="0" smtClean="0">
                <a:solidFill>
                  <a:srgbClr val="000000">
                    <a:alpha val="56000"/>
                  </a:srgbClr>
                </a:solidFill>
                <a:latin typeface="Inter" pitchFamily="34" charset="0"/>
                <a:ea typeface="Inter" pitchFamily="34" charset="-122"/>
                <a:cs typeface="Inter" pitchFamily="34" charset="-120"/>
              </a:rPr>
              <a:t>Maintaining Ukraine's independence and territorial integrity is seen by NATO as a vital step in preventing further Russian expansionism and the erosion of the post-Cold War European security order.</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222222"/>
        </a:solidFill>
        <a:effectLst/>
      </p:bgPr>
    </p:bg>
    <p:spTree>
      <p:nvGrpSpPr>
        <p:cNvPr id="1" name=""/>
        <p:cNvGrpSpPr/>
        <p:nvPr/>
      </p:nvGrpSpPr>
      <p:grpSpPr>
        <a:xfrm>
          <a:off x="0" y="0"/>
          <a:ext cx="0" cy="0"/>
          <a:chOff x="0" y="0"/>
          <a:chExt cx="0" cy="0"/>
        </a:xfrm>
      </p:grpSpPr>
      <p:sp>
        <p:nvSpPr>
          <p:cNvPr id="2" name="Object 1"/>
          <p:cNvSpPr/>
          <p:nvPr/>
        </p:nvSpPr>
        <p:spPr>
          <a:xfrm>
            <a:off x="0" y="379000"/>
            <a:ext cx="12188952" cy="556121"/>
          </a:xfrm>
          <a:prstGeom prst="rect">
            <a:avLst/>
          </a:prstGeom>
          <a:noFill/>
        </p:spPr>
        <p:txBody>
          <a:bodyPr wrap="square" lIns="0" tIns="0" rIns="0" bIns="0" rtlCol="0" anchor="t"/>
          <a:lstStyle/>
          <a:p>
            <a:pPr algn="ctr">
              <a:lnSpc>
                <a:spcPts val="4380"/>
              </a:lnSpc>
              <a:buNone/>
            </a:pPr>
            <a:r>
              <a:rPr lang="en-US" sz="3750" b="1" kern="0" spc="-225" dirty="0" smtClean="0">
                <a:solidFill>
                  <a:srgbClr val="FFFFFF"/>
                </a:solidFill>
                <a:latin typeface="Inter" pitchFamily="34" charset="0"/>
                <a:ea typeface="Inter" pitchFamily="34" charset="-122"/>
                <a:cs typeface="Inter" pitchFamily="34" charset="-120"/>
              </a:rPr>
              <a:t>Challenges for NATO</a:t>
            </a:r>
            <a:endParaRPr lang="en-US" dirty="0"/>
          </a:p>
        </p:txBody>
      </p:sp>
      <p:pic>
        <p:nvPicPr>
          <p:cNvPr id="3" name="Object 2"/>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1142709" y="1875956"/>
            <a:ext cx="10570107" cy="990352"/>
          </a:xfrm>
          <a:prstGeom prst="rect">
            <a:avLst/>
          </a:prstGeom>
        </p:spPr>
      </p:pic>
      <p:pic>
        <p:nvPicPr>
          <p:cNvPr id="4" name="Object 3"/>
          <p:cNvPicPr>
            <a:picLocks noChangeAspect="1"/>
          </p:cNvPicPr>
          <p:nvPr/>
        </p:nvPicPr>
        <p:blipFill>
          <a:blip r:embed="rId5">
            <a:extLst>
              <a:ext uri="{96DAC541-7B7A-43D3-8B79-37D633B846F1}">
                <asvg:svgBlip xmlns="" xmlns:asvg="http://schemas.microsoft.com/office/drawing/2016/SVG/main" r:embed="rId6"/>
              </a:ext>
            </a:extLst>
          </a:blip>
          <a:stretch>
            <a:fillRect/>
          </a:stretch>
        </p:blipFill>
        <p:spPr>
          <a:xfrm>
            <a:off x="0" y="1335166"/>
            <a:ext cx="1142714" cy="1437915"/>
          </a:xfrm>
          <a:prstGeom prst="rect">
            <a:avLst/>
          </a:prstGeom>
        </p:spPr>
      </p:pic>
      <p:sp>
        <p:nvSpPr>
          <p:cNvPr id="5" name="Object 4"/>
          <p:cNvSpPr/>
          <p:nvPr/>
        </p:nvSpPr>
        <p:spPr>
          <a:xfrm>
            <a:off x="1333167" y="2219603"/>
            <a:ext cx="10570107" cy="302462"/>
          </a:xfrm>
          <a:prstGeom prst="rect">
            <a:avLst/>
          </a:prstGeom>
          <a:noFill/>
        </p:spPr>
        <p:txBody>
          <a:bodyPr wrap="square" lIns="0" tIns="0" rIns="0" bIns="0" rtlCol="0" anchor="ctr"/>
          <a:lstStyle/>
          <a:p>
            <a:pPr algn="l">
              <a:lnSpc>
                <a:spcPts val="2383"/>
              </a:lnSpc>
              <a:buNone/>
            </a:pPr>
            <a:r>
              <a:rPr lang="en-US" sz="2040" b="1" kern="0" spc="-122" dirty="0" smtClean="0">
                <a:solidFill>
                  <a:srgbClr val="333333"/>
                </a:solidFill>
                <a:latin typeface="Inter" pitchFamily="34" charset="0"/>
                <a:ea typeface="Inter" pitchFamily="34" charset="-122"/>
                <a:cs typeface="Inter" pitchFamily="34" charset="-120"/>
              </a:rPr>
              <a:t>Hybrid Warfare</a:t>
            </a:r>
            <a:endParaRPr lang="en-US" dirty="0"/>
          </a:p>
        </p:txBody>
      </p:sp>
      <p:pic>
        <p:nvPicPr>
          <p:cNvPr id="6" name="Object 5"/>
          <p:cNvPicPr>
            <a:picLocks noChangeAspect="1"/>
          </p:cNvPicPr>
          <p:nvPr/>
        </p:nvPicPr>
        <p:blipFill>
          <a:blip r:embed="rId7">
            <a:extLst>
              <a:ext uri="{96DAC541-7B7A-43D3-8B79-37D633B846F1}">
                <asvg:svgBlip xmlns="" xmlns:asvg="http://schemas.microsoft.com/office/drawing/2016/SVG/main" r:embed="rId8"/>
              </a:ext>
            </a:extLst>
          </a:blip>
          <a:stretch>
            <a:fillRect/>
          </a:stretch>
        </p:blipFill>
        <p:spPr>
          <a:xfrm>
            <a:off x="1142709" y="2954392"/>
            <a:ext cx="5742139" cy="990352"/>
          </a:xfrm>
          <a:prstGeom prst="rect">
            <a:avLst/>
          </a:prstGeom>
        </p:spPr>
      </p:pic>
      <p:pic>
        <p:nvPicPr>
          <p:cNvPr id="7" name="Object 6"/>
          <p:cNvPicPr>
            <a:picLocks noChangeAspect="1"/>
          </p:cNvPicPr>
          <p:nvPr/>
        </p:nvPicPr>
        <p:blipFill>
          <a:blip r:embed="rId9">
            <a:extLst>
              <a:ext uri="{96DAC541-7B7A-43D3-8B79-37D633B846F1}">
                <asvg:svgBlip xmlns="" xmlns:asvg="http://schemas.microsoft.com/office/drawing/2016/SVG/main" r:embed="rId10"/>
              </a:ext>
            </a:extLst>
          </a:blip>
          <a:stretch>
            <a:fillRect/>
          </a:stretch>
        </p:blipFill>
        <p:spPr>
          <a:xfrm>
            <a:off x="0" y="2754131"/>
            <a:ext cx="1142714" cy="1095101"/>
          </a:xfrm>
          <a:prstGeom prst="rect">
            <a:avLst/>
          </a:prstGeom>
        </p:spPr>
      </p:pic>
      <p:sp>
        <p:nvSpPr>
          <p:cNvPr id="8" name="Object 7"/>
          <p:cNvSpPr/>
          <p:nvPr/>
        </p:nvSpPr>
        <p:spPr>
          <a:xfrm>
            <a:off x="1333167" y="3298040"/>
            <a:ext cx="5258390" cy="302462"/>
          </a:xfrm>
          <a:prstGeom prst="rect">
            <a:avLst/>
          </a:prstGeom>
          <a:noFill/>
        </p:spPr>
        <p:txBody>
          <a:bodyPr wrap="square" lIns="0" tIns="0" rIns="0" bIns="0" rtlCol="0" anchor="ctr"/>
          <a:lstStyle/>
          <a:p>
            <a:pPr algn="l">
              <a:lnSpc>
                <a:spcPts val="2383"/>
              </a:lnSpc>
              <a:buNone/>
            </a:pPr>
            <a:r>
              <a:rPr lang="en-US" sz="2040" b="1" kern="0" spc="-122" dirty="0" smtClean="0">
                <a:solidFill>
                  <a:srgbClr val="333333"/>
                </a:solidFill>
                <a:latin typeface="Inter" pitchFamily="34" charset="0"/>
                <a:ea typeface="Inter" pitchFamily="34" charset="-122"/>
                <a:cs typeface="Inter" pitchFamily="34" charset="-120"/>
              </a:rPr>
              <a:t>Asymmetric Threats</a:t>
            </a:r>
            <a:endParaRPr lang="en-US" dirty="0"/>
          </a:p>
        </p:txBody>
      </p:sp>
      <p:pic>
        <p:nvPicPr>
          <p:cNvPr id="9" name="Object 8"/>
          <p:cNvPicPr>
            <a:picLocks noChangeAspect="1"/>
          </p:cNvPicPr>
          <p:nvPr/>
        </p:nvPicPr>
        <p:blipFill>
          <a:blip r:embed="rId11">
            <a:extLst>
              <a:ext uri="{96DAC541-7B7A-43D3-8B79-37D633B846F1}">
                <asvg:svgBlip xmlns="" xmlns:asvg="http://schemas.microsoft.com/office/drawing/2016/SVG/main" r:embed="rId12"/>
              </a:ext>
            </a:extLst>
          </a:blip>
          <a:stretch>
            <a:fillRect/>
          </a:stretch>
        </p:blipFill>
        <p:spPr>
          <a:xfrm>
            <a:off x="1142709" y="4032829"/>
            <a:ext cx="3323394" cy="990352"/>
          </a:xfrm>
          <a:prstGeom prst="rect">
            <a:avLst/>
          </a:prstGeom>
        </p:spPr>
      </p:pic>
      <p:pic>
        <p:nvPicPr>
          <p:cNvPr id="10" name="Object 9"/>
          <p:cNvPicPr>
            <a:picLocks noChangeAspect="1"/>
          </p:cNvPicPr>
          <p:nvPr/>
        </p:nvPicPr>
        <p:blipFill>
          <a:blip r:embed="rId13">
            <a:extLst>
              <a:ext uri="{96DAC541-7B7A-43D3-8B79-37D633B846F1}">
                <asvg:svgBlip xmlns="" xmlns:asvg="http://schemas.microsoft.com/office/drawing/2016/SVG/main" r:embed="rId14"/>
              </a:ext>
            </a:extLst>
          </a:blip>
          <a:stretch>
            <a:fillRect/>
          </a:stretch>
        </p:blipFill>
        <p:spPr>
          <a:xfrm>
            <a:off x="0" y="4128055"/>
            <a:ext cx="1142714" cy="1095101"/>
          </a:xfrm>
          <a:prstGeom prst="rect">
            <a:avLst/>
          </a:prstGeom>
        </p:spPr>
      </p:pic>
      <p:sp>
        <p:nvSpPr>
          <p:cNvPr id="11" name="Object 10"/>
          <p:cNvSpPr/>
          <p:nvPr/>
        </p:nvSpPr>
        <p:spPr>
          <a:xfrm>
            <a:off x="1333167" y="4224115"/>
            <a:ext cx="2597901" cy="604924"/>
          </a:xfrm>
          <a:prstGeom prst="rect">
            <a:avLst/>
          </a:prstGeom>
          <a:noFill/>
        </p:spPr>
        <p:txBody>
          <a:bodyPr wrap="square" lIns="0" tIns="0" rIns="0" bIns="0" rtlCol="0" anchor="ctr"/>
          <a:lstStyle/>
          <a:p>
            <a:pPr algn="l">
              <a:lnSpc>
                <a:spcPts val="2383"/>
              </a:lnSpc>
              <a:buNone/>
            </a:pPr>
            <a:r>
              <a:rPr lang="en-US" sz="2040" b="1" kern="0" spc="-122" dirty="0" smtClean="0">
                <a:solidFill>
                  <a:srgbClr val="333333"/>
                </a:solidFill>
                <a:latin typeface="Inter" pitchFamily="34" charset="0"/>
                <a:ea typeface="Inter" pitchFamily="34" charset="-122"/>
                <a:cs typeface="Inter" pitchFamily="34" charset="-120"/>
              </a:rPr>
              <a:t>Burden-Sharing Debates</a:t>
            </a:r>
            <a:endParaRPr lang="en-US" dirty="0"/>
          </a:p>
        </p:txBody>
      </p:sp>
      <p:pic>
        <p:nvPicPr>
          <p:cNvPr id="12" name="Object 11"/>
          <p:cNvPicPr>
            <a:picLocks noChangeAspect="1"/>
          </p:cNvPicPr>
          <p:nvPr/>
        </p:nvPicPr>
        <p:blipFill>
          <a:blip r:embed="rId15">
            <a:extLst>
              <a:ext uri="{96DAC541-7B7A-43D3-8B79-37D633B846F1}">
                <asvg:svgBlip xmlns="" xmlns:asvg="http://schemas.microsoft.com/office/drawing/2016/SVG/main" r:embed="rId16"/>
              </a:ext>
            </a:extLst>
          </a:blip>
          <a:stretch>
            <a:fillRect/>
          </a:stretch>
        </p:blipFill>
        <p:spPr>
          <a:xfrm>
            <a:off x="1142709" y="5111265"/>
            <a:ext cx="8160884" cy="990352"/>
          </a:xfrm>
          <a:prstGeom prst="rect">
            <a:avLst/>
          </a:prstGeom>
        </p:spPr>
      </p:pic>
      <p:pic>
        <p:nvPicPr>
          <p:cNvPr id="13" name="Object 12"/>
          <p:cNvPicPr>
            <a:picLocks noChangeAspect="1"/>
          </p:cNvPicPr>
          <p:nvPr/>
        </p:nvPicPr>
        <p:blipFill>
          <a:blip r:embed="rId17">
            <a:extLst>
              <a:ext uri="{96DAC541-7B7A-43D3-8B79-37D633B846F1}">
                <asvg:svgBlip xmlns="" xmlns:asvg="http://schemas.microsoft.com/office/drawing/2016/SVG/main" r:embed="rId18"/>
              </a:ext>
            </a:extLst>
          </a:blip>
          <a:stretch>
            <a:fillRect/>
          </a:stretch>
        </p:blipFill>
        <p:spPr>
          <a:xfrm>
            <a:off x="0" y="5206492"/>
            <a:ext cx="1142714" cy="1437915"/>
          </a:xfrm>
          <a:prstGeom prst="rect">
            <a:avLst/>
          </a:prstGeom>
        </p:spPr>
      </p:pic>
      <p:sp>
        <p:nvSpPr>
          <p:cNvPr id="14" name="Object 13"/>
          <p:cNvSpPr/>
          <p:nvPr/>
        </p:nvSpPr>
        <p:spPr>
          <a:xfrm>
            <a:off x="1333167" y="5454913"/>
            <a:ext cx="7919010" cy="302462"/>
          </a:xfrm>
          <a:prstGeom prst="rect">
            <a:avLst/>
          </a:prstGeom>
          <a:noFill/>
        </p:spPr>
        <p:txBody>
          <a:bodyPr wrap="square" lIns="0" tIns="0" rIns="0" bIns="0" rtlCol="0" anchor="ctr"/>
          <a:lstStyle/>
          <a:p>
            <a:pPr algn="l">
              <a:lnSpc>
                <a:spcPts val="2383"/>
              </a:lnSpc>
              <a:buNone/>
            </a:pPr>
            <a:r>
              <a:rPr lang="en-US" sz="2040" b="1" kern="0" spc="-122" dirty="0" smtClean="0">
                <a:solidFill>
                  <a:srgbClr val="333333"/>
                </a:solidFill>
                <a:latin typeface="Inter" pitchFamily="34" charset="0"/>
                <a:ea typeface="Inter" pitchFamily="34" charset="-122"/>
                <a:cs typeface="Inter" pitchFamily="34" charset="-120"/>
              </a:rPr>
              <a:t>Alliance Cohesion</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222222"/>
        </a:solidFill>
        <a:effectLst/>
      </p:bgPr>
    </p:bg>
    <p:spTree>
      <p:nvGrpSpPr>
        <p:cNvPr id="1" name=""/>
        <p:cNvGrpSpPr/>
        <p:nvPr/>
      </p:nvGrpSpPr>
      <p:grpSpPr>
        <a:xfrm>
          <a:off x="0" y="0"/>
          <a:ext cx="0" cy="0"/>
          <a:chOff x="0" y="0"/>
          <a:chExt cx="0" cy="0"/>
        </a:xfrm>
      </p:grpSpPr>
      <p:sp>
        <p:nvSpPr>
          <p:cNvPr id="2" name="Object 1"/>
          <p:cNvSpPr/>
          <p:nvPr/>
        </p:nvSpPr>
        <p:spPr>
          <a:xfrm>
            <a:off x="6206843" y="476131"/>
            <a:ext cx="5505978" cy="5904024"/>
          </a:xfrm>
          <a:prstGeom prst="rect">
            <a:avLst/>
          </a:prstGeom>
          <a:solidFill>
            <a:srgbClr val="22AAEE"/>
          </a:solidFill>
        </p:spPr>
      </p:sp>
      <p:pic>
        <p:nvPicPr>
          <p:cNvPr id="3" name="Object 2" descr="turkish flag and map"/>
          <p:cNvPicPr>
            <a:picLocks noChangeAspect="1"/>
          </p:cNvPicPr>
          <p:nvPr/>
        </p:nvPicPr>
        <p:blipFill>
          <a:blip r:embed="rId3"/>
          <a:srcRect l="11920" r="11920"/>
          <a:stretch/>
        </p:blipFill>
        <p:spPr>
          <a:xfrm>
            <a:off x="6206843" y="476131"/>
            <a:ext cx="5505978" cy="5904024"/>
          </a:xfrm>
          <a:prstGeom prst="rect">
            <a:avLst/>
          </a:prstGeom>
        </p:spPr>
      </p:pic>
      <p:sp>
        <p:nvSpPr>
          <p:cNvPr id="4" name="Object 3"/>
          <p:cNvSpPr/>
          <p:nvPr/>
        </p:nvSpPr>
        <p:spPr>
          <a:xfrm>
            <a:off x="1142131" y="1859767"/>
            <a:ext cx="3922581" cy="1112242"/>
          </a:xfrm>
          <a:prstGeom prst="rect">
            <a:avLst/>
          </a:prstGeom>
          <a:noFill/>
        </p:spPr>
        <p:txBody>
          <a:bodyPr wrap="square" lIns="0" tIns="0" rIns="0" bIns="0" rtlCol="0" anchor="ctr"/>
          <a:lstStyle/>
          <a:p>
            <a:pPr algn="ctr">
              <a:lnSpc>
                <a:spcPts val="4380"/>
              </a:lnSpc>
              <a:buNone/>
            </a:pPr>
            <a:r>
              <a:rPr lang="en-US" sz="3750" b="1" kern="0" spc="-225" dirty="0" smtClean="0">
                <a:solidFill>
                  <a:srgbClr val="FFFFFF"/>
                </a:solidFill>
                <a:latin typeface="Inter" pitchFamily="34" charset="0"/>
                <a:ea typeface="Inter" pitchFamily="34" charset="-122"/>
                <a:cs typeface="Inter" pitchFamily="34" charset="-120"/>
              </a:rPr>
              <a:t>Türkiye's Position in the Ukraine War</a:t>
            </a:r>
            <a:endParaRPr lang="en-US" dirty="0"/>
          </a:p>
        </p:txBody>
      </p:sp>
      <p:sp>
        <p:nvSpPr>
          <p:cNvPr id="5" name="Object 4"/>
          <p:cNvSpPr/>
          <p:nvPr/>
        </p:nvSpPr>
        <p:spPr>
          <a:xfrm>
            <a:off x="364240" y="3074616"/>
            <a:ext cx="5478363" cy="1901905"/>
          </a:xfrm>
          <a:prstGeom prst="rect">
            <a:avLst/>
          </a:prstGeom>
          <a:noFill/>
        </p:spPr>
        <p:txBody>
          <a:bodyPr wrap="square" lIns="0" tIns="0" rIns="0" bIns="0" rtlCol="0" anchor="ctr"/>
          <a:lstStyle/>
          <a:p>
            <a:pPr algn="ctr">
              <a:lnSpc>
                <a:spcPts val="2497"/>
              </a:lnSpc>
              <a:spcBef>
                <a:spcPts val="792"/>
              </a:spcBef>
              <a:buNone/>
            </a:pPr>
            <a:r>
              <a:rPr lang="en-US" sz="1800" kern="0" spc="-36" dirty="0" smtClean="0">
                <a:solidFill>
                  <a:srgbClr val="FFFFFF">
                    <a:alpha val="80000"/>
                  </a:srgbClr>
                </a:solidFill>
                <a:latin typeface="Inter" pitchFamily="34" charset="0"/>
                <a:ea typeface="Inter" pitchFamily="34" charset="-122"/>
                <a:cs typeface="Inter" pitchFamily="34" charset="-120"/>
              </a:rPr>
              <a:t>As a key regional power, Türkiye has adopted a balanced approach in the Russia-Ukraine war. Türkiye supports Ukraine's territorial integrity while maintaining an open dialogue with Russia, positioning itself as a potential mediator in the conflict.</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000000"/>
        </a:solidFill>
        <a:effectLst/>
      </p:bgPr>
    </p:bg>
    <p:spTree>
      <p:nvGrpSpPr>
        <p:cNvPr id="1" name=""/>
        <p:cNvGrpSpPr/>
        <p:nvPr/>
      </p:nvGrpSpPr>
      <p:grpSpPr>
        <a:xfrm>
          <a:off x="0" y="0"/>
          <a:ext cx="0" cy="0"/>
          <a:chOff x="0" y="0"/>
          <a:chExt cx="0" cy="0"/>
        </a:xfrm>
      </p:grpSpPr>
      <p:sp>
        <p:nvSpPr>
          <p:cNvPr id="2" name="Object 1"/>
          <p:cNvSpPr/>
          <p:nvPr/>
        </p:nvSpPr>
        <p:spPr>
          <a:xfrm>
            <a:off x="0" y="379000"/>
            <a:ext cx="12188952" cy="556121"/>
          </a:xfrm>
          <a:prstGeom prst="rect">
            <a:avLst/>
          </a:prstGeom>
          <a:noFill/>
        </p:spPr>
        <p:txBody>
          <a:bodyPr wrap="square" lIns="0" tIns="0" rIns="0" bIns="0" rtlCol="0" anchor="t"/>
          <a:lstStyle/>
          <a:p>
            <a:pPr algn="ctr">
              <a:lnSpc>
                <a:spcPts val="4380"/>
              </a:lnSpc>
              <a:buNone/>
            </a:pPr>
            <a:r>
              <a:rPr lang="en-US" sz="3750" b="1" kern="0" spc="-225" dirty="0" smtClean="0">
                <a:solidFill>
                  <a:srgbClr val="FFFFFF"/>
                </a:solidFill>
                <a:latin typeface="Inter" pitchFamily="34" charset="0"/>
                <a:ea typeface="Inter" pitchFamily="34" charset="-122"/>
                <a:cs typeface="Inter" pitchFamily="34" charset="-120"/>
              </a:rPr>
              <a:t>Impact of the Russia-Ukraine War</a:t>
            </a:r>
            <a:endParaRPr lang="en-US" dirty="0"/>
          </a:p>
        </p:txBody>
      </p:sp>
      <p:sp>
        <p:nvSpPr>
          <p:cNvPr id="3" name="Object 2"/>
          <p:cNvSpPr/>
          <p:nvPr/>
        </p:nvSpPr>
        <p:spPr>
          <a:xfrm>
            <a:off x="0" y="1034752"/>
            <a:ext cx="12188952" cy="330197"/>
          </a:xfrm>
          <a:prstGeom prst="rect">
            <a:avLst/>
          </a:prstGeom>
          <a:noFill/>
        </p:spPr>
        <p:txBody>
          <a:bodyPr wrap="square" lIns="0" tIns="0" rIns="0" bIns="0" rtlCol="0" anchor="t"/>
          <a:lstStyle/>
          <a:p>
            <a:pPr algn="ctr">
              <a:lnSpc>
                <a:spcPts val="2600"/>
              </a:lnSpc>
              <a:spcBef>
                <a:spcPts val="769"/>
              </a:spcBef>
              <a:buNone/>
            </a:pPr>
            <a:r>
              <a:rPr lang="en-US" sz="1875" kern="0" spc="-37" dirty="0" smtClean="0">
                <a:solidFill>
                  <a:srgbClr val="FFFFFF">
                    <a:alpha val="80000"/>
                  </a:srgbClr>
                </a:solidFill>
                <a:latin typeface="Inter" pitchFamily="34" charset="0"/>
                <a:ea typeface="Inter" pitchFamily="34" charset="-122"/>
                <a:cs typeface="Inter" pitchFamily="34" charset="-120"/>
              </a:rPr>
              <a:t>Percentage increase in key strategic indicators for Türkiye within NATO since the Russia-Ukraine War</a:t>
            </a:r>
            <a:endParaRPr lang="en-US" dirty="0"/>
          </a:p>
        </p:txBody>
      </p:sp>
      <p:sp>
        <p:nvSpPr>
          <p:cNvPr id="4" name="Object 3"/>
          <p:cNvSpPr/>
          <p:nvPr/>
        </p:nvSpPr>
        <p:spPr>
          <a:xfrm>
            <a:off x="1347479" y="3307443"/>
            <a:ext cx="923645" cy="923645"/>
          </a:xfrm>
          <a:prstGeom prst="ellipse">
            <a:avLst/>
          </a:prstGeom>
          <a:solidFill>
            <a:srgbClr val="FFD9AD"/>
          </a:solidFill>
        </p:spPr>
      </p:sp>
      <p:sp>
        <p:nvSpPr>
          <p:cNvPr id="5" name="Object 4"/>
          <p:cNvSpPr/>
          <p:nvPr/>
        </p:nvSpPr>
        <p:spPr>
          <a:xfrm>
            <a:off x="342814" y="4374999"/>
            <a:ext cx="2932967" cy="533743"/>
          </a:xfrm>
          <a:prstGeom prst="rect">
            <a:avLst/>
          </a:prstGeom>
          <a:noFill/>
        </p:spPr>
        <p:txBody>
          <a:bodyPr wrap="square" lIns="0" tIns="0" rIns="0" bIns="0" rtlCol="0" anchor="t"/>
          <a:lstStyle/>
          <a:p>
            <a:pPr algn="ctr">
              <a:lnSpc>
                <a:spcPts val="2102"/>
              </a:lnSpc>
              <a:buNone/>
            </a:pPr>
            <a:r>
              <a:rPr lang="en-US" sz="1800" b="1" kern="0" spc="-108" dirty="0" smtClean="0">
                <a:solidFill>
                  <a:srgbClr val="FFFFFF"/>
                </a:solidFill>
                <a:latin typeface="Inter" pitchFamily="34" charset="0"/>
                <a:ea typeface="Inter" pitchFamily="34" charset="-122"/>
                <a:cs typeface="Inter" pitchFamily="34" charset="-120"/>
              </a:rPr>
              <a:t>Defense Spending Contribution</a:t>
            </a:r>
            <a:endParaRPr lang="en-US" dirty="0"/>
          </a:p>
        </p:txBody>
      </p:sp>
      <p:sp>
        <p:nvSpPr>
          <p:cNvPr id="6" name="Object 5"/>
          <p:cNvSpPr/>
          <p:nvPr/>
        </p:nvSpPr>
        <p:spPr>
          <a:xfrm>
            <a:off x="2379678" y="2944145"/>
            <a:ext cx="754191" cy="444825"/>
          </a:xfrm>
          <a:prstGeom prst="rect">
            <a:avLst/>
          </a:prstGeom>
          <a:noFill/>
        </p:spPr>
        <p:txBody>
          <a:bodyPr wrap="square" lIns="0" tIns="0" rIns="0" bIns="0" rtlCol="0" anchor="t"/>
          <a:lstStyle/>
          <a:p>
            <a:pPr algn="ctr">
              <a:lnSpc>
                <a:spcPts val="3504"/>
              </a:lnSpc>
              <a:buNone/>
            </a:pPr>
            <a:r>
              <a:rPr lang="en-US" sz="3000" b="1" kern="0" spc="-180" dirty="0" smtClean="0">
                <a:solidFill>
                  <a:srgbClr val="FFFFFF"/>
                </a:solidFill>
                <a:latin typeface="Inter" pitchFamily="34" charset="0"/>
                <a:ea typeface="Inter" pitchFamily="34" charset="-122"/>
                <a:cs typeface="Inter" pitchFamily="34" charset="-120"/>
              </a:rPr>
              <a:t>12%</a:t>
            </a:r>
            <a:endParaRPr lang="en-US" dirty="0"/>
          </a:p>
        </p:txBody>
      </p:sp>
      <p:sp>
        <p:nvSpPr>
          <p:cNvPr id="7" name="Object 6"/>
          <p:cNvSpPr/>
          <p:nvPr/>
        </p:nvSpPr>
        <p:spPr>
          <a:xfrm rot="18900000">
            <a:off x="1880124" y="3413617"/>
            <a:ext cx="569645" cy="0"/>
          </a:xfrm>
          <a:prstGeom prst="line">
            <a:avLst/>
          </a:prstGeom>
          <a:noFill/>
          <a:ln w="12700">
            <a:solidFill>
              <a:srgbClr val="000000"/>
            </a:solidFill>
            <a:prstDash val="solid"/>
            <a:miter lim="800000"/>
          </a:ln>
        </p:spPr>
      </p:sp>
      <p:sp>
        <p:nvSpPr>
          <p:cNvPr id="8" name="Object 7"/>
          <p:cNvSpPr/>
          <p:nvPr/>
        </p:nvSpPr>
        <p:spPr>
          <a:xfrm>
            <a:off x="4100474" y="3097946"/>
            <a:ext cx="1131225" cy="1131229"/>
          </a:xfrm>
          <a:prstGeom prst="ellipse">
            <a:avLst/>
          </a:prstGeom>
          <a:solidFill>
            <a:srgbClr val="FEC088"/>
          </a:solidFill>
        </p:spPr>
      </p:sp>
      <p:sp>
        <p:nvSpPr>
          <p:cNvPr id="9" name="Object 8"/>
          <p:cNvSpPr/>
          <p:nvPr/>
        </p:nvSpPr>
        <p:spPr>
          <a:xfrm>
            <a:off x="3199600" y="4373086"/>
            <a:ext cx="2932967" cy="266871"/>
          </a:xfrm>
          <a:prstGeom prst="rect">
            <a:avLst/>
          </a:prstGeom>
          <a:noFill/>
        </p:spPr>
        <p:txBody>
          <a:bodyPr wrap="square" lIns="0" tIns="0" rIns="0" bIns="0" rtlCol="0" anchor="t"/>
          <a:lstStyle/>
          <a:p>
            <a:pPr algn="ctr">
              <a:lnSpc>
                <a:spcPts val="2102"/>
              </a:lnSpc>
              <a:buNone/>
            </a:pPr>
            <a:r>
              <a:rPr lang="en-US" sz="1800" b="1" kern="0" spc="-108" dirty="0" smtClean="0">
                <a:solidFill>
                  <a:srgbClr val="FFFFFF"/>
                </a:solidFill>
                <a:latin typeface="Inter" pitchFamily="34" charset="0"/>
                <a:ea typeface="Inter" pitchFamily="34" charset="-122"/>
                <a:cs typeface="Inter" pitchFamily="34" charset="-120"/>
              </a:rPr>
              <a:t>Diplomatic Influence</a:t>
            </a:r>
            <a:endParaRPr lang="en-US" dirty="0"/>
          </a:p>
        </p:txBody>
      </p:sp>
      <p:sp>
        <p:nvSpPr>
          <p:cNvPr id="10" name="Object 9"/>
          <p:cNvSpPr/>
          <p:nvPr/>
        </p:nvSpPr>
        <p:spPr>
          <a:xfrm>
            <a:off x="4283750" y="3443112"/>
            <a:ext cx="764666" cy="444825"/>
          </a:xfrm>
          <a:prstGeom prst="rect">
            <a:avLst/>
          </a:prstGeom>
          <a:noFill/>
        </p:spPr>
        <p:txBody>
          <a:bodyPr wrap="square" lIns="0" tIns="0" rIns="0" bIns="0" rtlCol="0" anchor="t"/>
          <a:lstStyle/>
          <a:p>
            <a:pPr algn="ctr">
              <a:lnSpc>
                <a:spcPts val="3504"/>
              </a:lnSpc>
              <a:buNone/>
            </a:pPr>
            <a:r>
              <a:rPr lang="en-US" sz="3000" b="1" kern="0" spc="-180" dirty="0" smtClean="0">
                <a:solidFill>
                  <a:srgbClr val="333333"/>
                </a:solidFill>
                <a:latin typeface="Inter" pitchFamily="34" charset="0"/>
                <a:ea typeface="Inter" pitchFamily="34" charset="-122"/>
                <a:cs typeface="Inter" pitchFamily="34" charset="-120"/>
              </a:rPr>
              <a:t>18%</a:t>
            </a:r>
            <a:endParaRPr lang="en-US" dirty="0"/>
          </a:p>
        </p:txBody>
      </p:sp>
      <p:sp>
        <p:nvSpPr>
          <p:cNvPr id="11" name="Object 10"/>
          <p:cNvSpPr/>
          <p:nvPr/>
        </p:nvSpPr>
        <p:spPr>
          <a:xfrm>
            <a:off x="7006534" y="3193172"/>
            <a:ext cx="1032672" cy="1032667"/>
          </a:xfrm>
          <a:prstGeom prst="ellipse">
            <a:avLst/>
          </a:prstGeom>
          <a:solidFill>
            <a:srgbClr val="FD864D"/>
          </a:solidFill>
        </p:spPr>
      </p:sp>
      <p:sp>
        <p:nvSpPr>
          <p:cNvPr id="12" name="Object 11"/>
          <p:cNvSpPr/>
          <p:nvPr/>
        </p:nvSpPr>
        <p:spPr>
          <a:xfrm>
            <a:off x="6056386" y="4369749"/>
            <a:ext cx="2932967" cy="266871"/>
          </a:xfrm>
          <a:prstGeom prst="rect">
            <a:avLst/>
          </a:prstGeom>
          <a:noFill/>
        </p:spPr>
        <p:txBody>
          <a:bodyPr wrap="square" lIns="0" tIns="0" rIns="0" bIns="0" rtlCol="0" anchor="t"/>
          <a:lstStyle/>
          <a:p>
            <a:pPr algn="ctr">
              <a:lnSpc>
                <a:spcPts val="2102"/>
              </a:lnSpc>
              <a:buNone/>
            </a:pPr>
            <a:r>
              <a:rPr lang="en-US" sz="1800" b="1" kern="0" spc="-108" dirty="0" smtClean="0">
                <a:solidFill>
                  <a:srgbClr val="FFFFFF"/>
                </a:solidFill>
                <a:latin typeface="Inter" pitchFamily="34" charset="0"/>
                <a:ea typeface="Inter" pitchFamily="34" charset="-122"/>
                <a:cs typeface="Inter" pitchFamily="34" charset="-120"/>
              </a:rPr>
              <a:t>Military Deployments</a:t>
            </a:r>
            <a:endParaRPr lang="en-US" dirty="0"/>
          </a:p>
        </p:txBody>
      </p:sp>
      <p:sp>
        <p:nvSpPr>
          <p:cNvPr id="13" name="Object 12"/>
          <p:cNvSpPr/>
          <p:nvPr/>
        </p:nvSpPr>
        <p:spPr>
          <a:xfrm>
            <a:off x="7145773" y="3489057"/>
            <a:ext cx="754191" cy="444825"/>
          </a:xfrm>
          <a:prstGeom prst="rect">
            <a:avLst/>
          </a:prstGeom>
          <a:noFill/>
        </p:spPr>
        <p:txBody>
          <a:bodyPr wrap="square" lIns="0" tIns="0" rIns="0" bIns="0" rtlCol="0" anchor="t"/>
          <a:lstStyle/>
          <a:p>
            <a:pPr algn="ctr">
              <a:lnSpc>
                <a:spcPts val="3504"/>
              </a:lnSpc>
              <a:buNone/>
            </a:pPr>
            <a:r>
              <a:rPr lang="en-US" sz="3000" b="1" kern="0" spc="-180" dirty="0" smtClean="0">
                <a:solidFill>
                  <a:srgbClr val="333333"/>
                </a:solidFill>
                <a:latin typeface="Inter" pitchFamily="34" charset="0"/>
                <a:ea typeface="Inter" pitchFamily="34" charset="-122"/>
                <a:cs typeface="Inter" pitchFamily="34" charset="-120"/>
              </a:rPr>
              <a:t>15%</a:t>
            </a:r>
            <a:endParaRPr lang="en-US" dirty="0"/>
          </a:p>
        </p:txBody>
      </p:sp>
      <p:sp>
        <p:nvSpPr>
          <p:cNvPr id="14" name="Object 13"/>
          <p:cNvSpPr/>
          <p:nvPr/>
        </p:nvSpPr>
        <p:spPr>
          <a:xfrm>
            <a:off x="9754335" y="2974151"/>
            <a:ext cx="1250622" cy="1250622"/>
          </a:xfrm>
          <a:prstGeom prst="ellipse">
            <a:avLst/>
          </a:prstGeom>
          <a:solidFill>
            <a:srgbClr val="FF8000"/>
          </a:solidFill>
        </p:spPr>
      </p:sp>
      <p:sp>
        <p:nvSpPr>
          <p:cNvPr id="15" name="Object 14"/>
          <p:cNvSpPr/>
          <p:nvPr/>
        </p:nvSpPr>
        <p:spPr>
          <a:xfrm>
            <a:off x="8913171" y="4368684"/>
            <a:ext cx="2932967" cy="266871"/>
          </a:xfrm>
          <a:prstGeom prst="rect">
            <a:avLst/>
          </a:prstGeom>
          <a:noFill/>
        </p:spPr>
        <p:txBody>
          <a:bodyPr wrap="square" lIns="0" tIns="0" rIns="0" bIns="0" rtlCol="0" anchor="t"/>
          <a:lstStyle/>
          <a:p>
            <a:pPr algn="ctr">
              <a:lnSpc>
                <a:spcPts val="2102"/>
              </a:lnSpc>
              <a:buNone/>
            </a:pPr>
            <a:r>
              <a:rPr lang="en-US" sz="1800" b="1" kern="0" spc="-108" dirty="0" smtClean="0">
                <a:solidFill>
                  <a:srgbClr val="FFFFFF"/>
                </a:solidFill>
                <a:latin typeface="Inter" pitchFamily="34" charset="0"/>
                <a:ea typeface="Inter" pitchFamily="34" charset="-122"/>
                <a:cs typeface="Inter" pitchFamily="34" charset="-120"/>
              </a:rPr>
              <a:t>Mediation Initiatives</a:t>
            </a:r>
            <a:endParaRPr lang="en-US" dirty="0"/>
          </a:p>
        </p:txBody>
      </p:sp>
      <p:sp>
        <p:nvSpPr>
          <p:cNvPr id="16" name="Object 15"/>
          <p:cNvSpPr/>
          <p:nvPr/>
        </p:nvSpPr>
        <p:spPr>
          <a:xfrm>
            <a:off x="9960659" y="3379014"/>
            <a:ext cx="837990" cy="444825"/>
          </a:xfrm>
          <a:prstGeom prst="rect">
            <a:avLst/>
          </a:prstGeom>
          <a:noFill/>
        </p:spPr>
        <p:txBody>
          <a:bodyPr wrap="square" lIns="0" tIns="0" rIns="0" bIns="0" rtlCol="0" anchor="t"/>
          <a:lstStyle/>
          <a:p>
            <a:pPr algn="ctr">
              <a:lnSpc>
                <a:spcPts val="3504"/>
              </a:lnSpc>
              <a:buNone/>
            </a:pPr>
            <a:r>
              <a:rPr lang="en-US" sz="3000" b="1" kern="0" spc="-180" dirty="0" smtClean="0">
                <a:solidFill>
                  <a:srgbClr val="333333"/>
                </a:solidFill>
                <a:latin typeface="Inter" pitchFamily="34" charset="0"/>
                <a:ea typeface="Inter" pitchFamily="34" charset="-122"/>
                <a:cs typeface="Inter" pitchFamily="34" charset="-120"/>
              </a:rPr>
              <a:t>22%</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222222"/>
        </a:solidFill>
        <a:effectLst/>
      </p:bgPr>
    </p:bg>
    <p:spTree>
      <p:nvGrpSpPr>
        <p:cNvPr id="1" name=""/>
        <p:cNvGrpSpPr/>
        <p:nvPr/>
      </p:nvGrpSpPr>
      <p:grpSpPr>
        <a:xfrm>
          <a:off x="0" y="0"/>
          <a:ext cx="0" cy="0"/>
          <a:chOff x="0" y="0"/>
          <a:chExt cx="0" cy="0"/>
        </a:xfrm>
      </p:grpSpPr>
      <p:sp>
        <p:nvSpPr>
          <p:cNvPr id="2" name="Object 1"/>
          <p:cNvSpPr/>
          <p:nvPr/>
        </p:nvSpPr>
        <p:spPr>
          <a:xfrm>
            <a:off x="0" y="379000"/>
            <a:ext cx="12188952" cy="556121"/>
          </a:xfrm>
          <a:prstGeom prst="rect">
            <a:avLst/>
          </a:prstGeom>
          <a:noFill/>
        </p:spPr>
        <p:txBody>
          <a:bodyPr wrap="square" lIns="0" tIns="0" rIns="0" bIns="0" rtlCol="0" anchor="t"/>
          <a:lstStyle/>
          <a:p>
            <a:pPr algn="ctr">
              <a:lnSpc>
                <a:spcPts val="4380"/>
              </a:lnSpc>
              <a:buNone/>
            </a:pPr>
            <a:r>
              <a:rPr lang="en-US" sz="3750" b="1" kern="0" spc="-225" dirty="0" smtClean="0">
                <a:solidFill>
                  <a:srgbClr val="FFFFFF"/>
                </a:solidFill>
                <a:latin typeface="Inter" pitchFamily="34" charset="0"/>
                <a:ea typeface="Inter" pitchFamily="34" charset="-122"/>
                <a:cs typeface="Inter" pitchFamily="34" charset="-120"/>
              </a:rPr>
              <a:t>The Future of Türkiye-NATO Relations</a:t>
            </a:r>
            <a:endParaRPr lang="en-US" dirty="0"/>
          </a:p>
        </p:txBody>
      </p:sp>
      <p:pic>
        <p:nvPicPr>
          <p:cNvPr id="3" name="Object 2"/>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0" y="2271144"/>
            <a:ext cx="12198475" cy="3904274"/>
          </a:xfrm>
          <a:prstGeom prst="rect">
            <a:avLst/>
          </a:prstGeom>
        </p:spPr>
      </p:pic>
      <p:sp>
        <p:nvSpPr>
          <p:cNvPr id="4" name="Object 3"/>
          <p:cNvSpPr/>
          <p:nvPr/>
        </p:nvSpPr>
        <p:spPr>
          <a:xfrm>
            <a:off x="371382" y="5553948"/>
            <a:ext cx="1256986" cy="177954"/>
          </a:xfrm>
          <a:prstGeom prst="rect">
            <a:avLst/>
          </a:prstGeom>
          <a:noFill/>
        </p:spPr>
        <p:txBody>
          <a:bodyPr wrap="square" lIns="0" tIns="0" rIns="0" bIns="0" rtlCol="0" anchor="ctr"/>
          <a:lstStyle/>
          <a:p>
            <a:pPr algn="ctr">
              <a:lnSpc>
                <a:spcPts val="1402"/>
              </a:lnSpc>
              <a:buNone/>
            </a:pPr>
            <a:r>
              <a:rPr lang="en-US" sz="1200" b="1" kern="0" spc="-72" dirty="0" smtClean="0">
                <a:solidFill>
                  <a:srgbClr val="FFFFFF"/>
                </a:solidFill>
                <a:latin typeface="Inter" pitchFamily="34" charset="0"/>
                <a:ea typeface="Inter" pitchFamily="34" charset="-122"/>
                <a:cs typeface="Inter" pitchFamily="34" charset="-120"/>
              </a:rPr>
              <a:t>START</a:t>
            </a:r>
            <a:endParaRPr lang="en-US" dirty="0"/>
          </a:p>
        </p:txBody>
      </p:sp>
      <p:sp>
        <p:nvSpPr>
          <p:cNvPr id="5" name="Object 4"/>
          <p:cNvSpPr/>
          <p:nvPr/>
        </p:nvSpPr>
        <p:spPr>
          <a:xfrm>
            <a:off x="10617720" y="2763821"/>
            <a:ext cx="1256986" cy="177954"/>
          </a:xfrm>
          <a:prstGeom prst="rect">
            <a:avLst/>
          </a:prstGeom>
          <a:noFill/>
        </p:spPr>
        <p:txBody>
          <a:bodyPr wrap="square" lIns="0" tIns="0" rIns="0" bIns="0" rtlCol="0" anchor="t"/>
          <a:lstStyle/>
          <a:p>
            <a:pPr algn="l">
              <a:lnSpc>
                <a:spcPts val="1402"/>
              </a:lnSpc>
              <a:buNone/>
            </a:pPr>
            <a:r>
              <a:rPr lang="en-US" sz="1200" b="1" kern="0" spc="-72" dirty="0" smtClean="0">
                <a:solidFill>
                  <a:srgbClr val="FFFFFF"/>
                </a:solidFill>
                <a:latin typeface="Inter" pitchFamily="34" charset="0"/>
                <a:ea typeface="Inter" pitchFamily="34" charset="-122"/>
                <a:cs typeface="Inter" pitchFamily="34" charset="-120"/>
              </a:rPr>
              <a:t>END</a:t>
            </a:r>
            <a:endParaRPr lang="en-US" dirty="0"/>
          </a:p>
        </p:txBody>
      </p:sp>
      <p:pic>
        <p:nvPicPr>
          <p:cNvPr id="6" name="Object 5"/>
          <p:cNvPicPr>
            <a:picLocks noChangeAspect="1"/>
          </p:cNvPicPr>
          <p:nvPr/>
        </p:nvPicPr>
        <p:blipFill>
          <a:blip r:embed="rId5">
            <a:extLst>
              <a:ext uri="{96DAC541-7B7A-43D3-8B79-37D633B846F1}">
                <asvg:svgBlip xmlns="" xmlns:asvg="http://schemas.microsoft.com/office/drawing/2016/SVG/main" r:embed="rId6"/>
              </a:ext>
            </a:extLst>
          </a:blip>
          <a:stretch>
            <a:fillRect/>
          </a:stretch>
        </p:blipFill>
        <p:spPr>
          <a:xfrm>
            <a:off x="10436797" y="2423506"/>
            <a:ext cx="371382" cy="485654"/>
          </a:xfrm>
          <a:prstGeom prst="rect">
            <a:avLst/>
          </a:prstGeom>
        </p:spPr>
      </p:pic>
      <p:sp>
        <p:nvSpPr>
          <p:cNvPr id="7" name="Object 6"/>
          <p:cNvSpPr/>
          <p:nvPr/>
        </p:nvSpPr>
        <p:spPr>
          <a:xfrm>
            <a:off x="3285303" y="5009255"/>
            <a:ext cx="1675981" cy="189024"/>
          </a:xfrm>
          <a:prstGeom prst="rect">
            <a:avLst/>
          </a:prstGeom>
          <a:noFill/>
        </p:spPr>
        <p:txBody>
          <a:bodyPr wrap="square" lIns="0" tIns="0" rIns="0" bIns="0" rtlCol="0" anchor="t"/>
          <a:lstStyle/>
          <a:p>
            <a:pPr algn="l">
              <a:lnSpc>
                <a:spcPts val="1490"/>
              </a:lnSpc>
              <a:buNone/>
            </a:pPr>
            <a:r>
              <a:rPr lang="en-US" sz="1275" b="1" kern="0" spc="-76" dirty="0" smtClean="0">
                <a:solidFill>
                  <a:srgbClr val="FFFFFF"/>
                </a:solidFill>
                <a:latin typeface="Inter" pitchFamily="34" charset="0"/>
                <a:ea typeface="Inter" pitchFamily="34" charset="-122"/>
                <a:cs typeface="Inter" pitchFamily="34" charset="-120"/>
              </a:rPr>
              <a:t>Cooperation</a:t>
            </a:r>
            <a:endParaRPr lang="en-US" dirty="0"/>
          </a:p>
        </p:txBody>
      </p:sp>
      <p:sp>
        <p:nvSpPr>
          <p:cNvPr id="8" name="Object 7"/>
          <p:cNvSpPr/>
          <p:nvPr/>
        </p:nvSpPr>
        <p:spPr>
          <a:xfrm>
            <a:off x="3285303" y="5281601"/>
            <a:ext cx="1675981" cy="538861"/>
          </a:xfrm>
          <a:prstGeom prst="rect">
            <a:avLst/>
          </a:prstGeom>
          <a:noFill/>
        </p:spPr>
        <p:txBody>
          <a:bodyPr wrap="square" lIns="0" tIns="0" rIns="0" bIns="0" rtlCol="0" anchor="t"/>
          <a:lstStyle/>
          <a:p>
            <a:pPr algn="l">
              <a:lnSpc>
                <a:spcPts val="1415"/>
              </a:lnSpc>
              <a:spcBef>
                <a:spcPts val="644"/>
              </a:spcBef>
              <a:buNone/>
            </a:pPr>
            <a:r>
              <a:rPr lang="en-US" sz="1020" kern="0" spc="-20" dirty="0" smtClean="0">
                <a:solidFill>
                  <a:srgbClr val="FFFFFF">
                    <a:alpha val="80000"/>
                  </a:srgbClr>
                </a:solidFill>
                <a:latin typeface="Inter" pitchFamily="34" charset="0"/>
                <a:ea typeface="Inter" pitchFamily="34" charset="-122"/>
                <a:cs typeface="Inter" pitchFamily="34" charset="-120"/>
              </a:rPr>
              <a:t>Maintaining alliance commitments and shared goals</a:t>
            </a:r>
            <a:endParaRPr lang="en-US" dirty="0"/>
          </a:p>
        </p:txBody>
      </p:sp>
      <p:pic>
        <p:nvPicPr>
          <p:cNvPr id="9" name="Object 8"/>
          <p:cNvPicPr>
            <a:picLocks noChangeAspect="1"/>
          </p:cNvPicPr>
          <p:nvPr/>
        </p:nvPicPr>
        <p:blipFill>
          <a:blip r:embed="rId7">
            <a:extLst>
              <a:ext uri="{96DAC541-7B7A-43D3-8B79-37D633B846F1}">
                <asvg:svgBlip xmlns="" xmlns:asvg="http://schemas.microsoft.com/office/drawing/2016/SVG/main" r:embed="rId8"/>
              </a:ext>
            </a:extLst>
          </a:blip>
          <a:stretch>
            <a:fillRect/>
          </a:stretch>
        </p:blipFill>
        <p:spPr>
          <a:xfrm>
            <a:off x="2666330" y="4861297"/>
            <a:ext cx="285679" cy="409473"/>
          </a:xfrm>
          <a:prstGeom prst="rect">
            <a:avLst/>
          </a:prstGeom>
        </p:spPr>
      </p:pic>
      <p:sp>
        <p:nvSpPr>
          <p:cNvPr id="10" name="Object 9"/>
          <p:cNvSpPr/>
          <p:nvPr/>
        </p:nvSpPr>
        <p:spPr>
          <a:xfrm>
            <a:off x="1304599" y="2857143"/>
            <a:ext cx="1675981" cy="189024"/>
          </a:xfrm>
          <a:prstGeom prst="rect">
            <a:avLst/>
          </a:prstGeom>
          <a:noFill/>
        </p:spPr>
        <p:txBody>
          <a:bodyPr wrap="square" lIns="0" tIns="0" rIns="0" bIns="0" rtlCol="0" anchor="t"/>
          <a:lstStyle/>
          <a:p>
            <a:pPr algn="r">
              <a:lnSpc>
                <a:spcPts val="1490"/>
              </a:lnSpc>
              <a:buNone/>
            </a:pPr>
            <a:r>
              <a:rPr lang="en-US" sz="1275" b="1" kern="0" spc="-76" dirty="0" smtClean="0">
                <a:solidFill>
                  <a:srgbClr val="FFFFFF"/>
                </a:solidFill>
                <a:latin typeface="Inter" pitchFamily="34" charset="0"/>
                <a:ea typeface="Inter" pitchFamily="34" charset="-122"/>
                <a:cs typeface="Inter" pitchFamily="34" charset="-120"/>
              </a:rPr>
              <a:t>Autonomy</a:t>
            </a:r>
            <a:endParaRPr lang="en-US" dirty="0"/>
          </a:p>
        </p:txBody>
      </p:sp>
      <p:sp>
        <p:nvSpPr>
          <p:cNvPr id="11" name="Object 10"/>
          <p:cNvSpPr/>
          <p:nvPr/>
        </p:nvSpPr>
        <p:spPr>
          <a:xfrm>
            <a:off x="1304599" y="3129490"/>
            <a:ext cx="1675981" cy="538861"/>
          </a:xfrm>
          <a:prstGeom prst="rect">
            <a:avLst/>
          </a:prstGeom>
          <a:noFill/>
        </p:spPr>
        <p:txBody>
          <a:bodyPr wrap="square" lIns="0" tIns="0" rIns="0" bIns="0" rtlCol="0" anchor="t"/>
          <a:lstStyle/>
          <a:p>
            <a:pPr algn="r">
              <a:lnSpc>
                <a:spcPts val="1415"/>
              </a:lnSpc>
              <a:spcBef>
                <a:spcPts val="644"/>
              </a:spcBef>
              <a:buNone/>
            </a:pPr>
            <a:r>
              <a:rPr lang="en-US" sz="1020" kern="0" spc="-20" dirty="0" smtClean="0">
                <a:solidFill>
                  <a:srgbClr val="FFFFFF">
                    <a:alpha val="80000"/>
                  </a:srgbClr>
                </a:solidFill>
                <a:latin typeface="Inter" pitchFamily="34" charset="0"/>
                <a:ea typeface="Inter" pitchFamily="34" charset="-122"/>
                <a:cs typeface="Inter" pitchFamily="34" charset="-120"/>
              </a:rPr>
              <a:t>Balancing national interests and strategic positioning</a:t>
            </a:r>
            <a:endParaRPr lang="en-US" dirty="0"/>
          </a:p>
        </p:txBody>
      </p:sp>
      <p:pic>
        <p:nvPicPr>
          <p:cNvPr id="12" name="Object 11"/>
          <p:cNvPicPr>
            <a:picLocks noChangeAspect="1"/>
          </p:cNvPicPr>
          <p:nvPr/>
        </p:nvPicPr>
        <p:blipFill>
          <a:blip r:embed="rId9">
            <a:extLst>
              <a:ext uri="{96DAC541-7B7A-43D3-8B79-37D633B846F1}">
                <asvg:svgBlip xmlns="" xmlns:asvg="http://schemas.microsoft.com/office/drawing/2016/SVG/main" r:embed="rId10"/>
              </a:ext>
            </a:extLst>
          </a:blip>
          <a:stretch>
            <a:fillRect/>
          </a:stretch>
        </p:blipFill>
        <p:spPr>
          <a:xfrm>
            <a:off x="3275776" y="3156748"/>
            <a:ext cx="285679" cy="399950"/>
          </a:xfrm>
          <a:prstGeom prst="rect">
            <a:avLst/>
          </a:prstGeom>
        </p:spPr>
      </p:pic>
      <p:sp>
        <p:nvSpPr>
          <p:cNvPr id="13" name="Object 12"/>
          <p:cNvSpPr/>
          <p:nvPr/>
        </p:nvSpPr>
        <p:spPr>
          <a:xfrm>
            <a:off x="5465983" y="2057243"/>
            <a:ext cx="1675981" cy="189024"/>
          </a:xfrm>
          <a:prstGeom prst="rect">
            <a:avLst/>
          </a:prstGeom>
          <a:noFill/>
        </p:spPr>
        <p:txBody>
          <a:bodyPr wrap="square" lIns="0" tIns="0" rIns="0" bIns="0" rtlCol="0" anchor="t"/>
          <a:lstStyle/>
          <a:p>
            <a:pPr algn="l">
              <a:lnSpc>
                <a:spcPts val="1490"/>
              </a:lnSpc>
              <a:buNone/>
            </a:pPr>
            <a:r>
              <a:rPr lang="en-US" sz="1275" b="1" kern="0" spc="-76" dirty="0" smtClean="0">
                <a:solidFill>
                  <a:srgbClr val="FFFFFF"/>
                </a:solidFill>
                <a:latin typeface="Inter" pitchFamily="34" charset="0"/>
                <a:ea typeface="Inter" pitchFamily="34" charset="-122"/>
                <a:cs typeface="Inter" pitchFamily="34" charset="-120"/>
              </a:rPr>
              <a:t>Structural Tensions</a:t>
            </a:r>
            <a:endParaRPr lang="en-US" dirty="0"/>
          </a:p>
        </p:txBody>
      </p:sp>
      <p:sp>
        <p:nvSpPr>
          <p:cNvPr id="14" name="Object 13"/>
          <p:cNvSpPr/>
          <p:nvPr/>
        </p:nvSpPr>
        <p:spPr>
          <a:xfrm>
            <a:off x="5465983" y="2329590"/>
            <a:ext cx="1675981" cy="538861"/>
          </a:xfrm>
          <a:prstGeom prst="rect">
            <a:avLst/>
          </a:prstGeom>
          <a:noFill/>
        </p:spPr>
        <p:txBody>
          <a:bodyPr wrap="square" lIns="0" tIns="0" rIns="0" bIns="0" rtlCol="0" anchor="t"/>
          <a:lstStyle/>
          <a:p>
            <a:pPr algn="l">
              <a:lnSpc>
                <a:spcPts val="1415"/>
              </a:lnSpc>
              <a:spcBef>
                <a:spcPts val="644"/>
              </a:spcBef>
              <a:buNone/>
            </a:pPr>
            <a:r>
              <a:rPr lang="en-US" sz="1020" kern="0" spc="-20" dirty="0" smtClean="0">
                <a:solidFill>
                  <a:srgbClr val="FFFFFF">
                    <a:alpha val="80000"/>
                  </a:srgbClr>
                </a:solidFill>
                <a:latin typeface="Inter" pitchFamily="34" charset="0"/>
                <a:ea typeface="Inter" pitchFamily="34" charset="-122"/>
                <a:cs typeface="Inter" pitchFamily="34" charset="-120"/>
              </a:rPr>
              <a:t>Addressing challenges within the NATO framework</a:t>
            </a:r>
            <a:endParaRPr lang="en-US" dirty="0"/>
          </a:p>
        </p:txBody>
      </p:sp>
      <p:pic>
        <p:nvPicPr>
          <p:cNvPr id="15" name="Object 14"/>
          <p:cNvPicPr>
            <a:picLocks noChangeAspect="1"/>
          </p:cNvPicPr>
          <p:nvPr/>
        </p:nvPicPr>
        <p:blipFill>
          <a:blip r:embed="rId9">
            <a:extLst>
              <a:ext uri="{96DAC541-7B7A-43D3-8B79-37D633B846F1}">
                <asvg:svgBlip xmlns="" xmlns:asvg="http://schemas.microsoft.com/office/drawing/2016/SVG/main" r:embed="rId11"/>
              </a:ext>
            </a:extLst>
          </a:blip>
          <a:stretch>
            <a:fillRect/>
          </a:stretch>
        </p:blipFill>
        <p:spPr>
          <a:xfrm>
            <a:off x="4799408" y="2442552"/>
            <a:ext cx="285679" cy="399950"/>
          </a:xfrm>
          <a:prstGeom prst="rect">
            <a:avLst/>
          </a:prstGeom>
        </p:spPr>
      </p:pic>
      <p:sp>
        <p:nvSpPr>
          <p:cNvPr id="16" name="Object 15"/>
          <p:cNvSpPr/>
          <p:nvPr/>
        </p:nvSpPr>
        <p:spPr>
          <a:xfrm>
            <a:off x="4037590" y="3785598"/>
            <a:ext cx="1675981" cy="189024"/>
          </a:xfrm>
          <a:prstGeom prst="rect">
            <a:avLst/>
          </a:prstGeom>
          <a:noFill/>
        </p:spPr>
        <p:txBody>
          <a:bodyPr wrap="square" lIns="0" tIns="0" rIns="0" bIns="0" rtlCol="0" anchor="t"/>
          <a:lstStyle/>
          <a:p>
            <a:pPr algn="r">
              <a:lnSpc>
                <a:spcPts val="1490"/>
              </a:lnSpc>
              <a:buNone/>
            </a:pPr>
            <a:r>
              <a:rPr lang="en-US" sz="1275" b="1" kern="0" spc="-76" dirty="0" smtClean="0">
                <a:solidFill>
                  <a:srgbClr val="FFFFFF"/>
                </a:solidFill>
                <a:latin typeface="Inter" pitchFamily="34" charset="0"/>
                <a:ea typeface="Inter" pitchFamily="34" charset="-122"/>
                <a:cs typeface="Inter" pitchFamily="34" charset="-120"/>
              </a:rPr>
              <a:t>Strategic Importance</a:t>
            </a:r>
            <a:endParaRPr lang="en-US" dirty="0"/>
          </a:p>
        </p:txBody>
      </p:sp>
      <p:sp>
        <p:nvSpPr>
          <p:cNvPr id="17" name="Object 16"/>
          <p:cNvSpPr/>
          <p:nvPr/>
        </p:nvSpPr>
        <p:spPr>
          <a:xfrm>
            <a:off x="4037590" y="4057945"/>
            <a:ext cx="1675981" cy="359241"/>
          </a:xfrm>
          <a:prstGeom prst="rect">
            <a:avLst/>
          </a:prstGeom>
          <a:noFill/>
        </p:spPr>
        <p:txBody>
          <a:bodyPr wrap="square" lIns="0" tIns="0" rIns="0" bIns="0" rtlCol="0" anchor="t"/>
          <a:lstStyle/>
          <a:p>
            <a:pPr algn="r">
              <a:lnSpc>
                <a:spcPts val="1415"/>
              </a:lnSpc>
              <a:spcBef>
                <a:spcPts val="644"/>
              </a:spcBef>
              <a:buNone/>
            </a:pPr>
            <a:r>
              <a:rPr lang="en-US" sz="1020" kern="0" spc="-20" dirty="0" smtClean="0">
                <a:solidFill>
                  <a:srgbClr val="FFFFFF">
                    <a:alpha val="80000"/>
                  </a:srgbClr>
                </a:solidFill>
                <a:latin typeface="Inter" pitchFamily="34" charset="0"/>
                <a:ea typeface="Inter" pitchFamily="34" charset="-122"/>
                <a:cs typeface="Inter" pitchFamily="34" charset="-120"/>
              </a:rPr>
              <a:t>Türkiye's evolving role in NATO's security dynamics</a:t>
            </a:r>
            <a:endParaRPr lang="en-US" dirty="0"/>
          </a:p>
        </p:txBody>
      </p:sp>
      <p:pic>
        <p:nvPicPr>
          <p:cNvPr id="18" name="Object 17"/>
          <p:cNvPicPr>
            <a:picLocks noChangeAspect="1"/>
          </p:cNvPicPr>
          <p:nvPr/>
        </p:nvPicPr>
        <p:blipFill>
          <a:blip r:embed="rId7">
            <a:extLst>
              <a:ext uri="{96DAC541-7B7A-43D3-8B79-37D633B846F1}">
                <asvg:svgBlip xmlns="" xmlns:asvg="http://schemas.microsoft.com/office/drawing/2016/SVG/main" r:embed="rId12"/>
              </a:ext>
            </a:extLst>
          </a:blip>
          <a:stretch>
            <a:fillRect/>
          </a:stretch>
        </p:blipFill>
        <p:spPr>
          <a:xfrm>
            <a:off x="5951640" y="3842376"/>
            <a:ext cx="285679" cy="409473"/>
          </a:xfrm>
          <a:prstGeom prst="rect">
            <a:avLst/>
          </a:prstGeom>
        </p:spPr>
      </p:pic>
      <p:sp>
        <p:nvSpPr>
          <p:cNvPr id="19" name="Object 18"/>
          <p:cNvSpPr/>
          <p:nvPr/>
        </p:nvSpPr>
        <p:spPr>
          <a:xfrm>
            <a:off x="6608697" y="4485511"/>
            <a:ext cx="1675981" cy="189024"/>
          </a:xfrm>
          <a:prstGeom prst="rect">
            <a:avLst/>
          </a:prstGeom>
          <a:noFill/>
        </p:spPr>
        <p:txBody>
          <a:bodyPr wrap="square" lIns="0" tIns="0" rIns="0" bIns="0" rtlCol="0" anchor="t"/>
          <a:lstStyle/>
          <a:p>
            <a:pPr algn="ctr">
              <a:lnSpc>
                <a:spcPts val="1490"/>
              </a:lnSpc>
              <a:buNone/>
            </a:pPr>
            <a:r>
              <a:rPr lang="en-US" sz="1275" b="1" kern="0" spc="-76" dirty="0" smtClean="0">
                <a:solidFill>
                  <a:srgbClr val="FFFFFF"/>
                </a:solidFill>
                <a:latin typeface="Inter" pitchFamily="34" charset="0"/>
                <a:ea typeface="Inter" pitchFamily="34" charset="-122"/>
                <a:cs typeface="Inter" pitchFamily="34" charset="-120"/>
              </a:rPr>
              <a:t>Hybrid Threats</a:t>
            </a:r>
            <a:endParaRPr lang="en-US" dirty="0"/>
          </a:p>
        </p:txBody>
      </p:sp>
      <p:sp>
        <p:nvSpPr>
          <p:cNvPr id="20" name="Object 19"/>
          <p:cNvSpPr/>
          <p:nvPr/>
        </p:nvSpPr>
        <p:spPr>
          <a:xfrm>
            <a:off x="6608697" y="4757857"/>
            <a:ext cx="1675981" cy="359241"/>
          </a:xfrm>
          <a:prstGeom prst="rect">
            <a:avLst/>
          </a:prstGeom>
          <a:noFill/>
        </p:spPr>
        <p:txBody>
          <a:bodyPr wrap="square" lIns="0" tIns="0" rIns="0" bIns="0" rtlCol="0" anchor="t"/>
          <a:lstStyle/>
          <a:p>
            <a:pPr algn="ctr">
              <a:lnSpc>
                <a:spcPts val="1415"/>
              </a:lnSpc>
              <a:spcBef>
                <a:spcPts val="644"/>
              </a:spcBef>
              <a:buNone/>
            </a:pPr>
            <a:r>
              <a:rPr lang="en-US" sz="1020" kern="0" spc="-20" dirty="0" smtClean="0">
                <a:solidFill>
                  <a:srgbClr val="FFFFFF">
                    <a:alpha val="80000"/>
                  </a:srgbClr>
                </a:solidFill>
                <a:latin typeface="Inter" pitchFamily="34" charset="0"/>
                <a:ea typeface="Inter" pitchFamily="34" charset="-122"/>
                <a:cs typeface="Inter" pitchFamily="34" charset="-120"/>
              </a:rPr>
              <a:t>Adapting to emerging security challenges</a:t>
            </a:r>
            <a:endParaRPr lang="en-US" dirty="0"/>
          </a:p>
        </p:txBody>
      </p:sp>
      <p:pic>
        <p:nvPicPr>
          <p:cNvPr id="21" name="Object 20"/>
          <p:cNvPicPr>
            <a:picLocks noChangeAspect="1"/>
          </p:cNvPicPr>
          <p:nvPr/>
        </p:nvPicPr>
        <p:blipFill>
          <a:blip r:embed="rId9">
            <a:extLst>
              <a:ext uri="{96DAC541-7B7A-43D3-8B79-37D633B846F1}">
                <asvg:svgBlip xmlns="" xmlns:asvg="http://schemas.microsoft.com/office/drawing/2016/SVG/main" r:embed="rId14"/>
              </a:ext>
            </a:extLst>
          </a:blip>
          <a:stretch>
            <a:fillRect/>
          </a:stretch>
        </p:blipFill>
        <p:spPr>
          <a:xfrm>
            <a:off x="7103872" y="5251725"/>
            <a:ext cx="285679" cy="399950"/>
          </a:xfrm>
          <a:prstGeom prst="rect">
            <a:avLst/>
          </a:prstGeom>
        </p:spPr>
      </p:pic>
      <p:sp>
        <p:nvSpPr>
          <p:cNvPr id="22" name="Object 21"/>
          <p:cNvSpPr/>
          <p:nvPr/>
        </p:nvSpPr>
        <p:spPr>
          <a:xfrm>
            <a:off x="9141714" y="4856893"/>
            <a:ext cx="1675981" cy="189024"/>
          </a:xfrm>
          <a:prstGeom prst="rect">
            <a:avLst/>
          </a:prstGeom>
          <a:noFill/>
        </p:spPr>
        <p:txBody>
          <a:bodyPr wrap="square" lIns="0" tIns="0" rIns="0" bIns="0" rtlCol="0" anchor="t"/>
          <a:lstStyle/>
          <a:p>
            <a:pPr algn="l">
              <a:lnSpc>
                <a:spcPts val="1490"/>
              </a:lnSpc>
              <a:buNone/>
            </a:pPr>
            <a:r>
              <a:rPr lang="en-US" sz="1275" b="1" kern="0" spc="-76" dirty="0" smtClean="0">
                <a:solidFill>
                  <a:srgbClr val="FFFFFF"/>
                </a:solidFill>
                <a:latin typeface="Inter" pitchFamily="34" charset="0"/>
                <a:ea typeface="Inter" pitchFamily="34" charset="-122"/>
                <a:cs typeface="Inter" pitchFamily="34" charset="-120"/>
              </a:rPr>
              <a:t>Burden-Sharing</a:t>
            </a:r>
            <a:endParaRPr lang="en-US" dirty="0"/>
          </a:p>
        </p:txBody>
      </p:sp>
      <p:sp>
        <p:nvSpPr>
          <p:cNvPr id="23" name="Object 22"/>
          <p:cNvSpPr/>
          <p:nvPr/>
        </p:nvSpPr>
        <p:spPr>
          <a:xfrm>
            <a:off x="9141714" y="5129240"/>
            <a:ext cx="1675981" cy="538861"/>
          </a:xfrm>
          <a:prstGeom prst="rect">
            <a:avLst/>
          </a:prstGeom>
          <a:noFill/>
        </p:spPr>
        <p:txBody>
          <a:bodyPr wrap="square" lIns="0" tIns="0" rIns="0" bIns="0" rtlCol="0" anchor="t"/>
          <a:lstStyle/>
          <a:p>
            <a:pPr algn="l">
              <a:lnSpc>
                <a:spcPts val="1415"/>
              </a:lnSpc>
              <a:spcBef>
                <a:spcPts val="644"/>
              </a:spcBef>
              <a:buNone/>
            </a:pPr>
            <a:r>
              <a:rPr lang="en-US" sz="1020" kern="0" spc="-20" dirty="0" smtClean="0">
                <a:solidFill>
                  <a:srgbClr val="FFFFFF">
                    <a:alpha val="80000"/>
                  </a:srgbClr>
                </a:solidFill>
                <a:latin typeface="Inter" pitchFamily="34" charset="0"/>
                <a:ea typeface="Inter" pitchFamily="34" charset="-122"/>
                <a:cs typeface="Inter" pitchFamily="34" charset="-120"/>
              </a:rPr>
              <a:t>Equitable distribution of resources and responsibilities</a:t>
            </a:r>
            <a:endParaRPr lang="en-US" dirty="0"/>
          </a:p>
        </p:txBody>
      </p:sp>
      <p:pic>
        <p:nvPicPr>
          <p:cNvPr id="24" name="Object 23"/>
          <p:cNvPicPr>
            <a:picLocks noChangeAspect="1"/>
          </p:cNvPicPr>
          <p:nvPr/>
        </p:nvPicPr>
        <p:blipFill>
          <a:blip r:embed="rId9">
            <a:extLst>
              <a:ext uri="{96DAC541-7B7A-43D3-8B79-37D633B846F1}">
                <asvg:svgBlip xmlns="" xmlns:asvg="http://schemas.microsoft.com/office/drawing/2016/SVG/main" r:embed="rId16"/>
              </a:ext>
            </a:extLst>
          </a:blip>
          <a:stretch>
            <a:fillRect/>
          </a:stretch>
        </p:blipFill>
        <p:spPr>
          <a:xfrm>
            <a:off x="8646539" y="4499437"/>
            <a:ext cx="285679" cy="399950"/>
          </a:xfrm>
          <a:prstGeom prst="rect">
            <a:avLst/>
          </a:prstGeom>
        </p:spPr>
      </p:pic>
      <p:sp>
        <p:nvSpPr>
          <p:cNvPr id="25" name="Object 24"/>
          <p:cNvSpPr/>
          <p:nvPr/>
        </p:nvSpPr>
        <p:spPr>
          <a:xfrm>
            <a:off x="9408347" y="3457068"/>
            <a:ext cx="1675981" cy="378048"/>
          </a:xfrm>
          <a:prstGeom prst="rect">
            <a:avLst/>
          </a:prstGeom>
          <a:noFill/>
        </p:spPr>
        <p:txBody>
          <a:bodyPr wrap="square" lIns="0" tIns="0" rIns="0" bIns="0" rtlCol="0" anchor="t"/>
          <a:lstStyle/>
          <a:p>
            <a:pPr algn="l">
              <a:lnSpc>
                <a:spcPts val="1490"/>
              </a:lnSpc>
              <a:buNone/>
            </a:pPr>
            <a:r>
              <a:rPr lang="en-US" sz="1275" b="1" kern="0" spc="-76" dirty="0" smtClean="0">
                <a:solidFill>
                  <a:srgbClr val="FFFFFF"/>
                </a:solidFill>
                <a:latin typeface="Inter" pitchFamily="34" charset="0"/>
                <a:ea typeface="Inter" pitchFamily="34" charset="-122"/>
                <a:cs typeface="Inter" pitchFamily="34" charset="-120"/>
              </a:rPr>
              <a:t>Dialogue and Mediation</a:t>
            </a:r>
            <a:endParaRPr lang="en-US" dirty="0"/>
          </a:p>
        </p:txBody>
      </p:sp>
      <p:sp>
        <p:nvSpPr>
          <p:cNvPr id="26" name="Object 25"/>
          <p:cNvSpPr/>
          <p:nvPr/>
        </p:nvSpPr>
        <p:spPr>
          <a:xfrm>
            <a:off x="9408347" y="3918439"/>
            <a:ext cx="1675981" cy="538861"/>
          </a:xfrm>
          <a:prstGeom prst="rect">
            <a:avLst/>
          </a:prstGeom>
          <a:noFill/>
        </p:spPr>
        <p:txBody>
          <a:bodyPr wrap="square" lIns="0" tIns="0" rIns="0" bIns="0" rtlCol="0" anchor="t"/>
          <a:lstStyle/>
          <a:p>
            <a:pPr algn="l">
              <a:lnSpc>
                <a:spcPts val="1415"/>
              </a:lnSpc>
              <a:spcBef>
                <a:spcPts val="644"/>
              </a:spcBef>
              <a:buNone/>
            </a:pPr>
            <a:r>
              <a:rPr lang="en-US" sz="1020" kern="0" spc="-20" dirty="0" smtClean="0">
                <a:solidFill>
                  <a:srgbClr val="FFFFFF">
                    <a:alpha val="80000"/>
                  </a:srgbClr>
                </a:solidFill>
                <a:latin typeface="Inter" pitchFamily="34" charset="0"/>
                <a:ea typeface="Inter" pitchFamily="34" charset="-122"/>
                <a:cs typeface="Inter" pitchFamily="34" charset="-120"/>
              </a:rPr>
              <a:t>Leveraging Türkiye's unique position to facilitate diplomacy</a:t>
            </a:r>
            <a:endParaRPr lang="en-US" dirty="0"/>
          </a:p>
        </p:txBody>
      </p:sp>
      <p:pic>
        <p:nvPicPr>
          <p:cNvPr id="27" name="Object 26"/>
          <p:cNvPicPr>
            <a:picLocks noChangeAspect="1"/>
          </p:cNvPicPr>
          <p:nvPr/>
        </p:nvPicPr>
        <p:blipFill>
          <a:blip r:embed="rId7">
            <a:extLst>
              <a:ext uri="{96DAC541-7B7A-43D3-8B79-37D633B846F1}">
                <asvg:svgBlip xmlns="" xmlns:asvg="http://schemas.microsoft.com/office/drawing/2016/SVG/main" r:embed="rId18"/>
              </a:ext>
            </a:extLst>
          </a:blip>
          <a:stretch>
            <a:fillRect/>
          </a:stretch>
        </p:blipFill>
        <p:spPr>
          <a:xfrm>
            <a:off x="9227428" y="2832979"/>
            <a:ext cx="285679" cy="409473"/>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139CE5"/>
      </a:hlink>
      <a:folHlink>
        <a:srgbClr val="800080"/>
      </a:folHlink>
    </a:clrScheme>
    <a:fontScheme name="Office">
      <a:majorFont>
        <a:latin typeface="Arial"/>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TotalTime>
  <Words>1266</Words>
  <Application>Microsoft Office PowerPoint</Application>
  <PresentationFormat>Geniş ekran</PresentationFormat>
  <Paragraphs>107</Paragraphs>
  <Slides>12</Slides>
  <Notes>10</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12</vt:i4>
      </vt:variant>
    </vt:vector>
  </HeadingPairs>
  <TitlesOfParts>
    <vt:vector size="16" baseType="lpstr">
      <vt:lpstr>Calibri</vt:lpstr>
      <vt:lpstr>Arial</vt:lpstr>
      <vt:lpstr>Inter</vt:lpstr>
      <vt:lpstr>Office Theme</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Beautiful.ai</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Türkiye-NATO Relations in the Context of the Russia-Ukraine War</dc:title>
  <dc:subject>Türkiye-NATO Relations in the Context of the Russia-Ukraine War</dc:subject>
  <dc:creator>Yok Tok</dc:creator>
  <cp:lastModifiedBy>Microsoft hesabı</cp:lastModifiedBy>
  <cp:revision>6</cp:revision>
  <dcterms:created xsi:type="dcterms:W3CDTF">2025-12-11T02:43:18Z</dcterms:created>
  <dcterms:modified xsi:type="dcterms:W3CDTF">2025-12-11T03:07:47Z</dcterms:modified>
</cp:coreProperties>
</file>