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12192000"/>
  <p:embeddedFontLst>
    <p:embeddedFont>
      <p:font typeface="Calibri" panose="020F0502020204030204"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356" autoAdjust="0"/>
  </p:normalViewPr>
  <p:slideViewPr>
    <p:cSldViewPr snapToGrid="0" snapToObjects="1">
      <p:cViewPr varScale="1">
        <p:scale>
          <a:sx n="83" d="100"/>
          <a:sy n="83" d="100"/>
        </p:scale>
        <p:origin x="65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97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7.png"/><Relationship Id="rId18" Type="http://schemas.openxmlformats.org/officeDocument/2006/relationships/image" Target="../media/image17.svg"/><Relationship Id="rId26" Type="http://schemas.openxmlformats.org/officeDocument/2006/relationships/image" Target="../media/image27.svg"/><Relationship Id="rId3" Type="http://schemas.openxmlformats.org/officeDocument/2006/relationships/image" Target="../media/image2.png"/><Relationship Id="rId21" Type="http://schemas.openxmlformats.org/officeDocument/2006/relationships/image" Target="../media/image21.svg"/><Relationship Id="rId7" Type="http://schemas.openxmlformats.org/officeDocument/2006/relationships/image" Target="../media/image4.png"/><Relationship Id="rId12" Type="http://schemas.openxmlformats.org/officeDocument/2006/relationships/image" Target="../media/image11.svg"/><Relationship Id="rId17" Type="http://schemas.openxmlformats.org/officeDocument/2006/relationships/image" Target="../media/image9.png"/><Relationship Id="rId25" Type="http://schemas.openxmlformats.org/officeDocument/2006/relationships/image" Target="../media/image12.png"/><Relationship Id="rId2" Type="http://schemas.openxmlformats.org/officeDocument/2006/relationships/notesSlide" Target="../notesSlides/notesSlide3.xml"/><Relationship Id="rId16" Type="http://schemas.openxmlformats.org/officeDocument/2006/relationships/image" Target="../media/image15.svg"/><Relationship Id="rId20" Type="http://schemas.openxmlformats.org/officeDocument/2006/relationships/image" Target="../media/image19.svg"/><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6.png"/><Relationship Id="rId24" Type="http://schemas.openxmlformats.org/officeDocument/2006/relationships/image" Target="../media/image25.svg"/><Relationship Id="rId5" Type="http://schemas.openxmlformats.org/officeDocument/2006/relationships/image" Target="../media/image3.png"/><Relationship Id="rId15" Type="http://schemas.openxmlformats.org/officeDocument/2006/relationships/image" Target="../media/image8.png"/><Relationship Id="rId23" Type="http://schemas.openxmlformats.org/officeDocument/2006/relationships/image" Target="../media/image23.svg"/><Relationship Id="rId10" Type="http://schemas.openxmlformats.org/officeDocument/2006/relationships/image" Target="../media/image9.svg"/><Relationship Id="rId19" Type="http://schemas.openxmlformats.org/officeDocument/2006/relationships/image" Target="../media/image10.png"/><Relationship Id="rId4" Type="http://schemas.openxmlformats.org/officeDocument/2006/relationships/image" Target="../media/image3.svg"/><Relationship Id="rId9" Type="http://schemas.openxmlformats.org/officeDocument/2006/relationships/image" Target="../media/image5.png"/><Relationship Id="rId14" Type="http://schemas.openxmlformats.org/officeDocument/2006/relationships/image" Target="../media/image13.svg"/><Relationship Id="rId22"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20.png"/><Relationship Id="rId18" Type="http://schemas.openxmlformats.org/officeDocument/2006/relationships/image" Target="../media/image45.svg"/><Relationship Id="rId3" Type="http://schemas.openxmlformats.org/officeDocument/2006/relationships/image" Target="../media/image15.png"/><Relationship Id="rId7" Type="http://schemas.openxmlformats.org/officeDocument/2006/relationships/image" Target="../media/image17.png"/><Relationship Id="rId12" Type="http://schemas.openxmlformats.org/officeDocument/2006/relationships/image" Target="../media/image39.svg"/><Relationship Id="rId17" Type="http://schemas.openxmlformats.org/officeDocument/2006/relationships/image" Target="../media/image22.png"/><Relationship Id="rId2" Type="http://schemas.openxmlformats.org/officeDocument/2006/relationships/notesSlide" Target="../notesSlides/notesSlide9.xml"/><Relationship Id="rId16" Type="http://schemas.openxmlformats.org/officeDocument/2006/relationships/image" Target="../media/image43.svg"/><Relationship Id="rId1" Type="http://schemas.openxmlformats.org/officeDocument/2006/relationships/slideLayout" Target="../slideLayouts/slideLayout1.xml"/><Relationship Id="rId6" Type="http://schemas.openxmlformats.org/officeDocument/2006/relationships/image" Target="../media/image33.svg"/><Relationship Id="rId11" Type="http://schemas.openxmlformats.org/officeDocument/2006/relationships/image" Target="../media/image19.png"/><Relationship Id="rId5" Type="http://schemas.openxmlformats.org/officeDocument/2006/relationships/image" Target="../media/image16.png"/><Relationship Id="rId15" Type="http://schemas.openxmlformats.org/officeDocument/2006/relationships/image" Target="../media/image21.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18.png"/><Relationship Id="rId14" Type="http://schemas.openxmlformats.org/officeDocument/2006/relationships/image" Target="../media/image41.svg"/></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00000"/>
        </a:solidFill>
        <a:effectLst/>
      </p:bgPr>
    </p:bg>
    <p:spTree>
      <p:nvGrpSpPr>
        <p:cNvPr id="1" name=""/>
        <p:cNvGrpSpPr/>
        <p:nvPr/>
      </p:nvGrpSpPr>
      <p:grpSpPr>
        <a:xfrm>
          <a:off x="0" y="0"/>
          <a:ext cx="0" cy="0"/>
          <a:chOff x="0" y="0"/>
          <a:chExt cx="0" cy="0"/>
        </a:xfrm>
      </p:grpSpPr>
      <p:sp>
        <p:nvSpPr>
          <p:cNvPr id="2" name="Object 1"/>
          <p:cNvSpPr/>
          <p:nvPr/>
        </p:nvSpPr>
        <p:spPr>
          <a:xfrm>
            <a:off x="6094476" y="615637"/>
            <a:ext cx="5264282" cy="4003785"/>
          </a:xfrm>
          <a:prstGeom prst="rect">
            <a:avLst/>
          </a:prstGeom>
          <a:noFill/>
        </p:spPr>
        <p:txBody>
          <a:bodyPr wrap="square" lIns="0" tIns="0" rIns="0" bIns="0" rtlCol="0" anchor="ctr"/>
          <a:lstStyle/>
          <a:p>
            <a:pPr algn="l">
              <a:lnSpc>
                <a:spcPts val="7884"/>
              </a:lnSpc>
              <a:buNone/>
            </a:pPr>
            <a:r>
              <a:rPr lang="en-US" sz="6750" b="1" kern="0" spc="-405" dirty="0" smtClean="0">
                <a:solidFill>
                  <a:srgbClr val="FFFFFF"/>
                </a:solidFill>
                <a:latin typeface="Inter" pitchFamily="34" charset="0"/>
                <a:ea typeface="Inter" pitchFamily="34" charset="-122"/>
                <a:cs typeface="Inter" pitchFamily="34" charset="-120"/>
              </a:rPr>
              <a:t>The Impact of EU Sanctions on Russia (2014-2022)</a:t>
            </a:r>
            <a:endParaRPr lang="en-US" dirty="0"/>
          </a:p>
        </p:txBody>
      </p:sp>
      <p:sp>
        <p:nvSpPr>
          <p:cNvPr id="3" name="Object 2"/>
          <p:cNvSpPr/>
          <p:nvPr/>
        </p:nvSpPr>
        <p:spPr>
          <a:xfrm>
            <a:off x="6094476" y="4719172"/>
            <a:ext cx="6127805" cy="1426012"/>
          </a:xfrm>
          <a:prstGeom prst="rect">
            <a:avLst/>
          </a:prstGeom>
          <a:noFill/>
        </p:spPr>
        <p:txBody>
          <a:bodyPr wrap="square" lIns="0" tIns="0" rIns="0" bIns="0" rtlCol="0" anchor="ctr"/>
          <a:lstStyle/>
          <a:p>
            <a:pPr algn="l">
              <a:lnSpc>
                <a:spcPts val="2809"/>
              </a:lnSpc>
              <a:spcBef>
                <a:spcPts val="770"/>
              </a:spcBef>
              <a:buNone/>
            </a:pPr>
            <a:r>
              <a:rPr lang="en-US" sz="2025" kern="0" spc="-40" dirty="0" smtClean="0">
                <a:solidFill>
                  <a:srgbClr val="FFFFFF">
                    <a:alpha val="80000"/>
                  </a:srgbClr>
                </a:solidFill>
                <a:latin typeface="Inter" pitchFamily="34" charset="0"/>
                <a:ea typeface="Inter" pitchFamily="34" charset="-122"/>
                <a:cs typeface="Inter" pitchFamily="34" charset="-120"/>
              </a:rPr>
              <a:t>This presentation explores the far-reaching consequences of the European Union's sanctions against Russia, following the annexation of Crimea in 2014 and the ongoing conflict in Ukraine.</a:t>
            </a:r>
            <a:endParaRPr lang="en-US" dirty="0"/>
          </a:p>
        </p:txBody>
      </p:sp>
      <p:sp>
        <p:nvSpPr>
          <p:cNvPr id="4" name="Object 3"/>
          <p:cNvSpPr/>
          <p:nvPr/>
        </p:nvSpPr>
        <p:spPr>
          <a:xfrm>
            <a:off x="0" y="0"/>
            <a:ext cx="5713571" cy="6856286"/>
          </a:xfrm>
          <a:prstGeom prst="rect">
            <a:avLst/>
          </a:prstGeom>
          <a:solidFill>
            <a:srgbClr val="000000">
              <a:alpha val="0"/>
            </a:srgbClr>
          </a:solidFill>
        </p:spPr>
      </p:sp>
      <p:pic>
        <p:nvPicPr>
          <p:cNvPr id="5" name="Object 4" descr="abstract geopolitical map, in a &quot;Professional, film-quality 3d rendering, claymation style. Rubbery, matte, smooth forms and fresh, light color palette. Simple composition with minimal depth, crisp detail and a playful feel.&quot; style"/>
          <p:cNvPicPr>
            <a:picLocks noChangeAspect="1"/>
          </p:cNvPicPr>
          <p:nvPr/>
        </p:nvPicPr>
        <p:blipFill>
          <a:blip r:embed="rId3"/>
          <a:srcRect l="8333" r="8333"/>
          <a:stretch/>
        </p:blipFill>
        <p:spPr>
          <a:xfrm>
            <a:off x="0" y="0"/>
            <a:ext cx="5713571" cy="685628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476131" y="476131"/>
            <a:ext cx="6067813" cy="5904024"/>
          </a:xfrm>
          <a:prstGeom prst="rect">
            <a:avLst/>
          </a:prstGeom>
          <a:solidFill>
            <a:srgbClr val="22AAEE"/>
          </a:solidFill>
        </p:spPr>
      </p:sp>
      <p:pic>
        <p:nvPicPr>
          <p:cNvPr id="3" name="Object 2" descr="russian economy sanctions, in a &quot;Professional, film-quality 3d rendering, claymation style. Rubbery, matte, smooth forms and fresh, light color palette. Simple composition with minimal depth, crisp detail and a playful feel.&quot; style"/>
          <p:cNvPicPr>
            <a:picLocks noChangeAspect="1"/>
          </p:cNvPicPr>
          <p:nvPr/>
        </p:nvPicPr>
        <p:blipFill>
          <a:blip r:embed="rId3"/>
          <a:srcRect t="1350" b="1350"/>
          <a:stretch/>
        </p:blipFill>
        <p:spPr>
          <a:xfrm>
            <a:off x="476131" y="476131"/>
            <a:ext cx="6067813" cy="5904024"/>
          </a:xfrm>
          <a:prstGeom prst="rect">
            <a:avLst/>
          </a:prstGeom>
        </p:spPr>
      </p:pic>
      <p:sp>
        <p:nvSpPr>
          <p:cNvPr id="4" name="Object 3"/>
          <p:cNvSpPr/>
          <p:nvPr/>
        </p:nvSpPr>
        <p:spPr>
          <a:xfrm>
            <a:off x="6826289" y="1260676"/>
            <a:ext cx="5080317" cy="4337434"/>
          </a:xfrm>
          <a:prstGeom prst="rect">
            <a:avLst/>
          </a:prstGeom>
          <a:noFill/>
        </p:spPr>
        <p:txBody>
          <a:bodyPr wrap="square" lIns="0" tIns="0" rIns="0" bIns="0" rtlCol="0" anchor="ctr"/>
          <a:lstStyle/>
          <a:p>
            <a:pPr algn="ctr">
              <a:lnSpc>
                <a:spcPts val="2628"/>
              </a:lnSpc>
              <a:buNone/>
            </a:pPr>
            <a:r>
              <a:rPr lang="en-US" sz="2250" b="1" kern="0" spc="-135" dirty="0" smtClean="0">
                <a:solidFill>
                  <a:srgbClr val="333333"/>
                </a:solidFill>
                <a:latin typeface="Inter" pitchFamily="34" charset="0"/>
                <a:ea typeface="Inter" pitchFamily="34" charset="-122"/>
                <a:cs typeface="Inter" pitchFamily="34" charset="-120"/>
              </a:rPr>
              <a:t>The EU sanctions against Russia have had a significant impact, both on the Russian economy and on the broader geopolitical landscape. While the sanctions have undoubtedly put pressure on Russia, their long-term effectiveness remains to be seen. As the international community navigates this complex situation, it will be crucial to carefully evaluate the impact of the sanctions, explore alternative approaches, and work towards a more stable and peaceful resolution.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393372" y="2430426"/>
            <a:ext cx="7498773" cy="1938992"/>
          </a:xfrm>
          <a:prstGeom prst="rect">
            <a:avLst/>
          </a:prstGeom>
        </p:spPr>
        <p:txBody>
          <a:bodyPr wrap="square">
            <a:spAutoFit/>
          </a:bodyPr>
          <a:lstStyle/>
          <a:p>
            <a:pPr algn="ctr"/>
            <a:r>
              <a:rPr lang="en-US" sz="4000" dirty="0">
                <a:solidFill>
                  <a:prstClr val="black"/>
                </a:solidFill>
              </a:rPr>
              <a:t>Thank you very much. </a:t>
            </a:r>
            <a:endParaRPr lang="tr-TR" sz="4000" dirty="0" smtClean="0">
              <a:solidFill>
                <a:prstClr val="black"/>
              </a:solidFill>
            </a:endParaRPr>
          </a:p>
          <a:p>
            <a:pPr algn="ctr"/>
            <a:r>
              <a:rPr lang="en-US" sz="4000" dirty="0" smtClean="0">
                <a:solidFill>
                  <a:prstClr val="black"/>
                </a:solidFill>
              </a:rPr>
              <a:t>I </a:t>
            </a:r>
            <a:r>
              <a:rPr lang="en-US" sz="4000" dirty="0">
                <a:solidFill>
                  <a:prstClr val="black"/>
                </a:solidFill>
              </a:rPr>
              <a:t>welcome your questions and comments.</a:t>
            </a:r>
          </a:p>
        </p:txBody>
      </p:sp>
    </p:spTree>
    <p:extLst>
      <p:ext uri="{BB962C8B-B14F-4D97-AF65-F5344CB8AC3E}">
        <p14:creationId xmlns:p14="http://schemas.microsoft.com/office/powerpoint/2010/main" val="1743499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222222"/>
        </a:solidFill>
        <a:effectLst/>
      </p:bgPr>
    </p:bg>
    <p:spTree>
      <p:nvGrpSpPr>
        <p:cNvPr id="1" name=""/>
        <p:cNvGrpSpPr/>
        <p:nvPr/>
      </p:nvGrpSpPr>
      <p:grpSpPr>
        <a:xfrm>
          <a:off x="0" y="0"/>
          <a:ext cx="0" cy="0"/>
          <a:chOff x="0" y="0"/>
          <a:chExt cx="0" cy="0"/>
        </a:xfrm>
      </p:grpSpPr>
      <p:sp>
        <p:nvSpPr>
          <p:cNvPr id="2" name="Object 1"/>
          <p:cNvSpPr/>
          <p:nvPr/>
        </p:nvSpPr>
        <p:spPr>
          <a:xfrm>
            <a:off x="0" y="379000"/>
            <a:ext cx="12188952" cy="556121"/>
          </a:xfrm>
          <a:prstGeom prst="rect">
            <a:avLst/>
          </a:prstGeom>
          <a:noFill/>
        </p:spPr>
        <p:txBody>
          <a:bodyPr wrap="square" lIns="0" tIns="0" rIns="0" bIns="0" rtlCol="0" anchor="t"/>
          <a:lstStyle/>
          <a:p>
            <a:pPr algn="ctr">
              <a:lnSpc>
                <a:spcPts val="4380"/>
              </a:lnSpc>
              <a:buNone/>
            </a:pPr>
            <a:r>
              <a:rPr lang="en-US" sz="3750" b="1" kern="0" spc="-225" dirty="0" smtClean="0">
                <a:solidFill>
                  <a:srgbClr val="FFFFFF"/>
                </a:solidFill>
                <a:latin typeface="Inter" pitchFamily="34" charset="0"/>
                <a:ea typeface="Inter" pitchFamily="34" charset="-122"/>
                <a:cs typeface="Inter" pitchFamily="34" charset="-120"/>
              </a:rPr>
              <a:t>Introduction to EU Sanctions against Russia</a:t>
            </a:r>
            <a:endParaRPr lang="en-US" dirty="0"/>
          </a:p>
        </p:txBody>
      </p:sp>
      <p:sp>
        <p:nvSpPr>
          <p:cNvPr id="3" name="Object 2"/>
          <p:cNvSpPr/>
          <p:nvPr/>
        </p:nvSpPr>
        <p:spPr>
          <a:xfrm>
            <a:off x="952262" y="1620393"/>
            <a:ext cx="5446938" cy="4721315"/>
          </a:xfrm>
          <a:prstGeom prst="rect">
            <a:avLst/>
          </a:prstGeom>
          <a:noFill/>
        </p:spPr>
        <p:txBody>
          <a:bodyPr wrap="square" lIns="0" tIns="0" rIns="0" bIns="0" rtlCol="0" anchor="t"/>
          <a:lstStyle/>
          <a:p>
            <a:pPr marL="242900" indent="-242900" algn="l">
              <a:lnSpc>
                <a:spcPts val="3154"/>
              </a:lnSpc>
              <a:buSzPct val="100000"/>
              <a:buChar char="•"/>
            </a:pPr>
            <a:r>
              <a:rPr lang="en-US" sz="2700" b="1" kern="0" spc="-162" dirty="0" smtClean="0">
                <a:solidFill>
                  <a:srgbClr val="FFFFFF"/>
                </a:solidFill>
                <a:latin typeface="Inter" pitchFamily="34" charset="0"/>
                <a:ea typeface="Inter" pitchFamily="34" charset="-122"/>
                <a:cs typeface="Inter" pitchFamily="34" charset="-120"/>
              </a:rPr>
              <a:t>Crimea Annexation (2014)</a:t>
            </a:r>
          </a:p>
          <a:p>
            <a:pPr lvl="1" algn="l">
              <a:lnSpc>
                <a:spcPts val="2392"/>
              </a:lnSpc>
              <a:spcBef>
                <a:spcPts val="321"/>
              </a:spcBef>
              <a:buNone/>
            </a:pPr>
            <a:r>
              <a:rPr lang="en-US" sz="1725" kern="0" spc="-34" dirty="0" smtClean="0">
                <a:solidFill>
                  <a:srgbClr val="FFFFFF">
                    <a:alpha val="80000"/>
                  </a:srgbClr>
                </a:solidFill>
                <a:latin typeface="Inter" pitchFamily="34" charset="0"/>
                <a:ea typeface="Inter" pitchFamily="34" charset="-122"/>
                <a:cs typeface="Inter" pitchFamily="34" charset="-120"/>
              </a:rPr>
              <a:t>Russia's annexation of Crimea from Ukraine, a major geopolitical event that led to increasing tensions between Russia and the West.</a:t>
            </a:r>
          </a:p>
          <a:p>
            <a:pPr marL="242900" indent="-242900" algn="l">
              <a:lnSpc>
                <a:spcPts val="3154"/>
              </a:lnSpc>
              <a:spcBef>
                <a:spcPts val="2555"/>
              </a:spcBef>
              <a:buSzPct val="100000"/>
              <a:buChar char="•"/>
            </a:pPr>
            <a:r>
              <a:rPr lang="en-US" sz="2700" b="1" kern="0" spc="-162" dirty="0" smtClean="0">
                <a:solidFill>
                  <a:srgbClr val="FFFFFF"/>
                </a:solidFill>
                <a:latin typeface="Inter" pitchFamily="34" charset="0"/>
                <a:ea typeface="Inter" pitchFamily="34" charset="-122"/>
                <a:cs typeface="Inter" pitchFamily="34" charset="-120"/>
              </a:rPr>
              <a:t>Conflict in Eastern Ukraine</a:t>
            </a:r>
          </a:p>
          <a:p>
            <a:pPr lvl="1" algn="l">
              <a:lnSpc>
                <a:spcPts val="2392"/>
              </a:lnSpc>
              <a:spcBef>
                <a:spcPts val="321"/>
              </a:spcBef>
              <a:buNone/>
            </a:pPr>
            <a:r>
              <a:rPr lang="en-US" sz="1725" kern="0" spc="-34" dirty="0" smtClean="0">
                <a:solidFill>
                  <a:srgbClr val="FFFFFF">
                    <a:alpha val="80000"/>
                  </a:srgbClr>
                </a:solidFill>
                <a:latin typeface="Inter" pitchFamily="34" charset="0"/>
                <a:ea typeface="Inter" pitchFamily="34" charset="-122"/>
                <a:cs typeface="Inter" pitchFamily="34" charset="-120"/>
              </a:rPr>
              <a:t>The outbreak of pro-Russian separatist conflicts in eastern Ukraine, leading to further escalation of the crisis.</a:t>
            </a:r>
          </a:p>
          <a:p>
            <a:pPr marL="242900" indent="-242900" algn="l">
              <a:lnSpc>
                <a:spcPts val="3154"/>
              </a:lnSpc>
              <a:spcBef>
                <a:spcPts val="2555"/>
              </a:spcBef>
              <a:buSzPct val="100000"/>
              <a:buChar char="•"/>
            </a:pPr>
            <a:r>
              <a:rPr lang="en-US" sz="2700" b="1" kern="0" spc="-162" dirty="0" smtClean="0">
                <a:solidFill>
                  <a:srgbClr val="FFFFFF"/>
                </a:solidFill>
                <a:latin typeface="Inter" pitchFamily="34" charset="0"/>
                <a:ea typeface="Inter" pitchFamily="34" charset="-122"/>
                <a:cs typeface="Inter" pitchFamily="34" charset="-120"/>
              </a:rPr>
              <a:t>EU's Response: Sanctions</a:t>
            </a:r>
          </a:p>
          <a:p>
            <a:pPr lvl="1" algn="l">
              <a:lnSpc>
                <a:spcPts val="2392"/>
              </a:lnSpc>
              <a:spcBef>
                <a:spcPts val="321"/>
              </a:spcBef>
              <a:buNone/>
            </a:pPr>
            <a:r>
              <a:rPr lang="en-US" sz="1725" kern="0" spc="-34" dirty="0" smtClean="0">
                <a:solidFill>
                  <a:srgbClr val="FFFFFF">
                    <a:alpha val="80000"/>
                  </a:srgbClr>
                </a:solidFill>
                <a:latin typeface="Inter" pitchFamily="34" charset="0"/>
                <a:ea typeface="Inter" pitchFamily="34" charset="-122"/>
                <a:cs typeface="Inter" pitchFamily="34" charset="-120"/>
              </a:rPr>
              <a:t>The European Union's decision to impose sanctions on Russia in response to the annexation of Crimea and the conflict in Ukraine.</a:t>
            </a:r>
            <a:endParaRPr lang="en-US" dirty="0"/>
          </a:p>
        </p:txBody>
      </p:sp>
      <p:sp>
        <p:nvSpPr>
          <p:cNvPr id="4" name="Object 3"/>
          <p:cNvSpPr/>
          <p:nvPr/>
        </p:nvSpPr>
        <p:spPr>
          <a:xfrm>
            <a:off x="6284928" y="1620393"/>
            <a:ext cx="5446938" cy="3644782"/>
          </a:xfrm>
          <a:prstGeom prst="rect">
            <a:avLst/>
          </a:prstGeom>
          <a:noFill/>
        </p:spPr>
        <p:txBody>
          <a:bodyPr wrap="square" lIns="0" tIns="0" rIns="0" bIns="0" rtlCol="0" anchor="t"/>
          <a:lstStyle/>
          <a:p>
            <a:pPr marL="242900" indent="-242900" algn="l">
              <a:lnSpc>
                <a:spcPts val="3154"/>
              </a:lnSpc>
              <a:buSzPct val="100000"/>
              <a:buChar char="•"/>
            </a:pPr>
            <a:r>
              <a:rPr lang="en-US" sz="2700" b="1" kern="0" spc="-162" dirty="0" smtClean="0">
                <a:solidFill>
                  <a:srgbClr val="FFFFFF"/>
                </a:solidFill>
                <a:latin typeface="Inter" pitchFamily="34" charset="0"/>
                <a:ea typeface="Inter" pitchFamily="34" charset="-122"/>
                <a:cs typeface="Inter" pitchFamily="34" charset="-120"/>
              </a:rPr>
              <a:t>Targeted Sanctions</a:t>
            </a:r>
          </a:p>
          <a:p>
            <a:pPr lvl="1" algn="l">
              <a:lnSpc>
                <a:spcPts val="2392"/>
              </a:lnSpc>
              <a:spcBef>
                <a:spcPts val="321"/>
              </a:spcBef>
              <a:buNone/>
            </a:pPr>
            <a:r>
              <a:rPr lang="en-US" sz="1725" kern="0" spc="-34" dirty="0" smtClean="0">
                <a:solidFill>
                  <a:srgbClr val="FFFFFF">
                    <a:alpha val="80000"/>
                  </a:srgbClr>
                </a:solidFill>
                <a:latin typeface="Inter" pitchFamily="34" charset="0"/>
                <a:ea typeface="Inter" pitchFamily="34" charset="-122"/>
                <a:cs typeface="Inter" pitchFamily="34" charset="-120"/>
              </a:rPr>
              <a:t>The EU's implementation of targeted sanctions, including asset freezes and travel bans on individuals and entities connected to the Russian government.</a:t>
            </a:r>
          </a:p>
          <a:p>
            <a:pPr marL="242900" indent="-242900" algn="l">
              <a:lnSpc>
                <a:spcPts val="3154"/>
              </a:lnSpc>
              <a:spcBef>
                <a:spcPts val="2555"/>
              </a:spcBef>
              <a:buSzPct val="100000"/>
              <a:buChar char="•"/>
            </a:pPr>
            <a:r>
              <a:rPr lang="en-US" sz="2700" b="1" kern="0" spc="-162" dirty="0" smtClean="0">
                <a:solidFill>
                  <a:srgbClr val="FFFFFF"/>
                </a:solidFill>
                <a:latin typeface="Inter" pitchFamily="34" charset="0"/>
                <a:ea typeface="Inter" pitchFamily="34" charset="-122"/>
                <a:cs typeface="Inter" pitchFamily="34" charset="-120"/>
              </a:rPr>
              <a:t>Economic Sanctions</a:t>
            </a:r>
          </a:p>
          <a:p>
            <a:pPr lvl="1" algn="l">
              <a:lnSpc>
                <a:spcPts val="2392"/>
              </a:lnSpc>
              <a:spcBef>
                <a:spcPts val="321"/>
              </a:spcBef>
              <a:buNone/>
            </a:pPr>
            <a:r>
              <a:rPr lang="en-US" sz="1725" kern="0" spc="-34" dirty="0" smtClean="0">
                <a:solidFill>
                  <a:srgbClr val="FFFFFF">
                    <a:alpha val="80000"/>
                  </a:srgbClr>
                </a:solidFill>
                <a:latin typeface="Inter" pitchFamily="34" charset="0"/>
                <a:ea typeface="Inter" pitchFamily="34" charset="-122"/>
                <a:cs typeface="Inter" pitchFamily="34" charset="-120"/>
              </a:rPr>
              <a:t>The EU's imposition of economic sanctions, such as trade restrictions, financial sector measures, and restrictions on access to capital markets.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0" y="379000"/>
            <a:ext cx="12188952" cy="556121"/>
          </a:xfrm>
          <a:prstGeom prst="rect">
            <a:avLst/>
          </a:prstGeom>
          <a:noFill/>
        </p:spPr>
        <p:txBody>
          <a:bodyPr wrap="square" lIns="0" tIns="0" rIns="0" bIns="0" rtlCol="0" anchor="t"/>
          <a:lstStyle/>
          <a:p>
            <a:pPr algn="ctr">
              <a:lnSpc>
                <a:spcPts val="4380"/>
              </a:lnSpc>
              <a:buNone/>
            </a:pPr>
            <a:r>
              <a:rPr lang="en-US" sz="3750" b="1" kern="0" spc="-225" dirty="0" smtClean="0">
                <a:solidFill>
                  <a:srgbClr val="333333"/>
                </a:solidFill>
                <a:latin typeface="Inter" pitchFamily="34" charset="0"/>
                <a:ea typeface="Inter" pitchFamily="34" charset="-122"/>
                <a:cs typeface="Inter" pitchFamily="34" charset="-120"/>
              </a:rPr>
              <a:t>Timeline of EU Sanctions (2014-2022)</a:t>
            </a:r>
            <a:endParaRPr lang="en-US" dirty="0"/>
          </a:p>
        </p:txBody>
      </p:sp>
      <p:pic>
        <p:nvPicPr>
          <p:cNvPr id="3" name="Object 2"/>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3807" y="3961410"/>
            <a:ext cx="12236565" cy="57136"/>
          </a:xfrm>
          <a:prstGeom prst="rect">
            <a:avLst/>
          </a:prstGeom>
        </p:spPr>
      </p:pic>
      <p:pic>
        <p:nvPicPr>
          <p:cNvPr id="4" name="Object 3"/>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605133" y="2586438"/>
            <a:ext cx="28568" cy="1418870"/>
          </a:xfrm>
          <a:prstGeom prst="rect">
            <a:avLst/>
          </a:prstGeom>
        </p:spPr>
      </p:pic>
      <p:pic>
        <p:nvPicPr>
          <p:cNvPr id="5" name="Object 4"/>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528950" y="3894752"/>
            <a:ext cx="180930" cy="180930"/>
          </a:xfrm>
          <a:prstGeom prst="rect">
            <a:avLst/>
          </a:prstGeom>
        </p:spPr>
      </p:pic>
      <p:pic>
        <p:nvPicPr>
          <p:cNvPr id="6" name="Object 5"/>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3224457" y="3970932"/>
            <a:ext cx="28568" cy="799900"/>
          </a:xfrm>
          <a:prstGeom prst="rect">
            <a:avLst/>
          </a:prstGeom>
        </p:spPr>
      </p:pic>
      <p:pic>
        <p:nvPicPr>
          <p:cNvPr id="7" name="Object 6"/>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3148275" y="3894752"/>
            <a:ext cx="180930" cy="180930"/>
          </a:xfrm>
          <a:prstGeom prst="rect">
            <a:avLst/>
          </a:prstGeom>
        </p:spPr>
      </p:pic>
      <p:pic>
        <p:nvPicPr>
          <p:cNvPr id="8" name="Object 7"/>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4843874" y="2319806"/>
            <a:ext cx="28568" cy="1685504"/>
          </a:xfrm>
          <a:prstGeom prst="rect">
            <a:avLst/>
          </a:prstGeom>
        </p:spPr>
      </p:pic>
      <p:pic>
        <p:nvPicPr>
          <p:cNvPr id="9" name="Object 8"/>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4767691" y="3894752"/>
            <a:ext cx="180930" cy="180930"/>
          </a:xfrm>
          <a:prstGeom prst="rect">
            <a:avLst/>
          </a:prstGeom>
        </p:spPr>
      </p:pic>
      <p:pic>
        <p:nvPicPr>
          <p:cNvPr id="10" name="Object 9"/>
          <p:cNvPicPr>
            <a:picLocks noChangeAspect="1"/>
          </p:cNvPicPr>
          <p:nvPr/>
        </p:nvPicPr>
        <p:blipFill>
          <a:blip r:embed="rId17">
            <a:extLst>
              <a:ext uri="{96DAC541-7B7A-43D3-8B79-37D633B846F1}">
                <asvg:svgBlip xmlns:asvg="http://schemas.microsoft.com/office/drawing/2016/SVG/main" xmlns="" r:embed="rId18"/>
              </a:ext>
            </a:extLst>
          </a:blip>
          <a:stretch>
            <a:fillRect/>
          </a:stretch>
        </p:blipFill>
        <p:spPr>
          <a:xfrm>
            <a:off x="6463287" y="3970932"/>
            <a:ext cx="28568" cy="1066533"/>
          </a:xfrm>
          <a:prstGeom prst="rect">
            <a:avLst/>
          </a:prstGeom>
        </p:spPr>
      </p:pic>
      <p:pic>
        <p:nvPicPr>
          <p:cNvPr id="11" name="Object 10"/>
          <p:cNvPicPr>
            <a:picLocks noChangeAspect="1"/>
          </p:cNvPicPr>
          <p:nvPr/>
        </p:nvPicPr>
        <p:blipFill>
          <a:blip r:embed="rId19">
            <a:extLst>
              <a:ext uri="{96DAC541-7B7A-43D3-8B79-37D633B846F1}">
                <asvg:svgBlip xmlns:asvg="http://schemas.microsoft.com/office/drawing/2016/SVG/main" xmlns="" r:embed="rId20"/>
              </a:ext>
            </a:extLst>
          </a:blip>
          <a:stretch>
            <a:fillRect/>
          </a:stretch>
        </p:blipFill>
        <p:spPr>
          <a:xfrm>
            <a:off x="6387108" y="3894752"/>
            <a:ext cx="180930" cy="180930"/>
          </a:xfrm>
          <a:prstGeom prst="rect">
            <a:avLst/>
          </a:prstGeom>
        </p:spPr>
      </p:pic>
      <p:pic>
        <p:nvPicPr>
          <p:cNvPr id="12" name="Object 11"/>
          <p:cNvPicPr>
            <a:picLocks noChangeAspect="1"/>
          </p:cNvPicPr>
          <p:nvPr/>
        </p:nvPicPr>
        <p:blipFill>
          <a:blip r:embed="rId5">
            <a:extLst>
              <a:ext uri="{96DAC541-7B7A-43D3-8B79-37D633B846F1}">
                <asvg:svgBlip xmlns:asvg="http://schemas.microsoft.com/office/drawing/2016/SVG/main" xmlns="" r:embed="rId21"/>
              </a:ext>
            </a:extLst>
          </a:blip>
          <a:stretch>
            <a:fillRect/>
          </a:stretch>
        </p:blipFill>
        <p:spPr>
          <a:xfrm>
            <a:off x="8082703" y="2586438"/>
            <a:ext cx="28568" cy="1418870"/>
          </a:xfrm>
          <a:prstGeom prst="rect">
            <a:avLst/>
          </a:prstGeom>
        </p:spPr>
      </p:pic>
      <p:pic>
        <p:nvPicPr>
          <p:cNvPr id="13" name="Object 12"/>
          <p:cNvPicPr>
            <a:picLocks noChangeAspect="1"/>
          </p:cNvPicPr>
          <p:nvPr/>
        </p:nvPicPr>
        <p:blipFill>
          <a:blip r:embed="rId22">
            <a:extLst>
              <a:ext uri="{96DAC541-7B7A-43D3-8B79-37D633B846F1}">
                <asvg:svgBlip xmlns:asvg="http://schemas.microsoft.com/office/drawing/2016/SVG/main" xmlns="" r:embed="rId23"/>
              </a:ext>
            </a:extLst>
          </a:blip>
          <a:stretch>
            <a:fillRect/>
          </a:stretch>
        </p:blipFill>
        <p:spPr>
          <a:xfrm>
            <a:off x="8006524" y="3894752"/>
            <a:ext cx="180930" cy="180930"/>
          </a:xfrm>
          <a:prstGeom prst="rect">
            <a:avLst/>
          </a:prstGeom>
        </p:spPr>
      </p:pic>
      <p:pic>
        <p:nvPicPr>
          <p:cNvPr id="14" name="Object 13"/>
          <p:cNvPicPr>
            <a:picLocks noChangeAspect="1"/>
          </p:cNvPicPr>
          <p:nvPr/>
        </p:nvPicPr>
        <p:blipFill>
          <a:blip r:embed="rId9">
            <a:extLst>
              <a:ext uri="{96DAC541-7B7A-43D3-8B79-37D633B846F1}">
                <asvg:svgBlip xmlns:asvg="http://schemas.microsoft.com/office/drawing/2016/SVG/main" xmlns="" r:embed="rId24"/>
              </a:ext>
            </a:extLst>
          </a:blip>
          <a:stretch>
            <a:fillRect/>
          </a:stretch>
        </p:blipFill>
        <p:spPr>
          <a:xfrm>
            <a:off x="9702028" y="3970932"/>
            <a:ext cx="28568" cy="799900"/>
          </a:xfrm>
          <a:prstGeom prst="rect">
            <a:avLst/>
          </a:prstGeom>
        </p:spPr>
      </p:pic>
      <p:pic>
        <p:nvPicPr>
          <p:cNvPr id="15" name="Object 14"/>
          <p:cNvPicPr>
            <a:picLocks noChangeAspect="1"/>
          </p:cNvPicPr>
          <p:nvPr/>
        </p:nvPicPr>
        <p:blipFill>
          <a:blip r:embed="rId25">
            <a:extLst>
              <a:ext uri="{96DAC541-7B7A-43D3-8B79-37D633B846F1}">
                <asvg:svgBlip xmlns:asvg="http://schemas.microsoft.com/office/drawing/2016/SVG/main" xmlns="" r:embed="rId26"/>
              </a:ext>
            </a:extLst>
          </a:blip>
          <a:stretch>
            <a:fillRect/>
          </a:stretch>
        </p:blipFill>
        <p:spPr>
          <a:xfrm>
            <a:off x="9625845" y="3894752"/>
            <a:ext cx="180930" cy="180930"/>
          </a:xfrm>
          <a:prstGeom prst="rect">
            <a:avLst/>
          </a:prstGeom>
        </p:spPr>
      </p:pic>
      <p:sp>
        <p:nvSpPr>
          <p:cNvPr id="16" name="Object 15"/>
          <p:cNvSpPr/>
          <p:nvPr/>
        </p:nvSpPr>
        <p:spPr>
          <a:xfrm>
            <a:off x="1552668" y="2467406"/>
            <a:ext cx="133317" cy="133317"/>
          </a:xfrm>
          <a:prstGeom prst="ellipse">
            <a:avLst/>
          </a:prstGeom>
          <a:solidFill>
            <a:srgbClr val="FFD9AD"/>
          </a:solidFill>
        </p:spPr>
      </p:sp>
      <p:sp>
        <p:nvSpPr>
          <p:cNvPr id="17" name="Object 16"/>
          <p:cNvSpPr/>
          <p:nvPr/>
        </p:nvSpPr>
        <p:spPr>
          <a:xfrm>
            <a:off x="1781274" y="2404104"/>
            <a:ext cx="1979752" cy="266871"/>
          </a:xfrm>
          <a:prstGeom prst="rect">
            <a:avLst/>
          </a:prstGeom>
          <a:noFill/>
        </p:spPr>
        <p:txBody>
          <a:bodyPr wrap="square" lIns="0" tIns="0" rIns="0" bIns="0" rtlCol="0" anchor="t"/>
          <a:lstStyle/>
          <a:p>
            <a:pPr algn="l">
              <a:lnSpc>
                <a:spcPts val="2102"/>
              </a:lnSpc>
              <a:buNone/>
            </a:pPr>
            <a:r>
              <a:rPr lang="en-US" sz="1800" b="1" kern="0" spc="-108" dirty="0" smtClean="0">
                <a:solidFill>
                  <a:srgbClr val="333333"/>
                </a:solidFill>
                <a:latin typeface="Inter" pitchFamily="34" charset="0"/>
                <a:ea typeface="Inter" pitchFamily="34" charset="-122"/>
                <a:cs typeface="Inter" pitchFamily="34" charset="-120"/>
              </a:rPr>
              <a:t>March 2014</a:t>
            </a:r>
            <a:endParaRPr lang="en-US" dirty="0"/>
          </a:p>
        </p:txBody>
      </p:sp>
      <p:sp>
        <p:nvSpPr>
          <p:cNvPr id="18" name="Object 17"/>
          <p:cNvSpPr/>
          <p:nvPr/>
        </p:nvSpPr>
        <p:spPr>
          <a:xfrm>
            <a:off x="1781274" y="2748228"/>
            <a:ext cx="1979752" cy="1056535"/>
          </a:xfrm>
          <a:prstGeom prst="rect">
            <a:avLst/>
          </a:prstGeom>
          <a:noFill/>
        </p:spPr>
        <p:txBody>
          <a:bodyPr wrap="square" lIns="0" tIns="0" rIns="0" bIns="0" rtlCol="0" anchor="t"/>
          <a:lstStyle/>
          <a:p>
            <a:pPr algn="l">
              <a:lnSpc>
                <a:spcPts val="2081"/>
              </a:lnSpc>
              <a:spcBef>
                <a:spcPts val="596"/>
              </a:spcBef>
              <a:buNone/>
            </a:pPr>
            <a:r>
              <a:rPr lang="en-US" sz="1500" kern="0" spc="-30" dirty="0" smtClean="0">
                <a:solidFill>
                  <a:srgbClr val="000000">
                    <a:alpha val="56000"/>
                  </a:srgbClr>
                </a:solidFill>
                <a:latin typeface="Inter" pitchFamily="34" charset="0"/>
                <a:ea typeface="Inter" pitchFamily="34" charset="-122"/>
                <a:cs typeface="Inter" pitchFamily="34" charset="-120"/>
              </a:rPr>
              <a:t>EU imposes initial sanctions in response to Russia's annexation of Crimea</a:t>
            </a:r>
            <a:endParaRPr lang="en-US" dirty="0"/>
          </a:p>
        </p:txBody>
      </p:sp>
      <p:sp>
        <p:nvSpPr>
          <p:cNvPr id="19" name="Object 18"/>
          <p:cNvSpPr/>
          <p:nvPr/>
        </p:nvSpPr>
        <p:spPr>
          <a:xfrm>
            <a:off x="3172107" y="4751764"/>
            <a:ext cx="133317" cy="133317"/>
          </a:xfrm>
          <a:prstGeom prst="ellipse">
            <a:avLst/>
          </a:prstGeom>
          <a:solidFill>
            <a:srgbClr val="FEC088"/>
          </a:solidFill>
        </p:spPr>
      </p:sp>
      <p:sp>
        <p:nvSpPr>
          <p:cNvPr id="20" name="Object 19"/>
          <p:cNvSpPr/>
          <p:nvPr/>
        </p:nvSpPr>
        <p:spPr>
          <a:xfrm>
            <a:off x="3400663" y="4688485"/>
            <a:ext cx="1843579" cy="266871"/>
          </a:xfrm>
          <a:prstGeom prst="rect">
            <a:avLst/>
          </a:prstGeom>
          <a:noFill/>
        </p:spPr>
        <p:txBody>
          <a:bodyPr wrap="square" lIns="0" tIns="0" rIns="0" bIns="0" rtlCol="0" anchor="t"/>
          <a:lstStyle/>
          <a:p>
            <a:pPr algn="l">
              <a:lnSpc>
                <a:spcPts val="2102"/>
              </a:lnSpc>
              <a:buNone/>
            </a:pPr>
            <a:r>
              <a:rPr lang="en-US" sz="1800" b="1" kern="0" spc="-108" dirty="0" smtClean="0">
                <a:solidFill>
                  <a:srgbClr val="333333"/>
                </a:solidFill>
                <a:latin typeface="Inter" pitchFamily="34" charset="0"/>
                <a:ea typeface="Inter" pitchFamily="34" charset="-122"/>
                <a:cs typeface="Inter" pitchFamily="34" charset="-120"/>
              </a:rPr>
              <a:t>July 2014</a:t>
            </a:r>
            <a:endParaRPr lang="en-US" dirty="0"/>
          </a:p>
        </p:txBody>
      </p:sp>
      <p:sp>
        <p:nvSpPr>
          <p:cNvPr id="21" name="Object 20"/>
          <p:cNvSpPr/>
          <p:nvPr/>
        </p:nvSpPr>
        <p:spPr>
          <a:xfrm>
            <a:off x="3400663" y="5032609"/>
            <a:ext cx="1843579" cy="1320668"/>
          </a:xfrm>
          <a:prstGeom prst="rect">
            <a:avLst/>
          </a:prstGeom>
          <a:noFill/>
        </p:spPr>
        <p:txBody>
          <a:bodyPr wrap="square" lIns="0" tIns="0" rIns="0" bIns="0" rtlCol="0" anchor="t"/>
          <a:lstStyle/>
          <a:p>
            <a:pPr algn="l">
              <a:lnSpc>
                <a:spcPts val="2081"/>
              </a:lnSpc>
              <a:spcBef>
                <a:spcPts val="596"/>
              </a:spcBef>
              <a:buNone/>
            </a:pPr>
            <a:r>
              <a:rPr lang="en-US" sz="1500" kern="0" spc="-30" dirty="0" smtClean="0">
                <a:solidFill>
                  <a:srgbClr val="000000">
                    <a:alpha val="56000"/>
                  </a:srgbClr>
                </a:solidFill>
                <a:latin typeface="Inter" pitchFamily="34" charset="0"/>
                <a:ea typeface="Inter" pitchFamily="34" charset="-122"/>
                <a:cs typeface="Inter" pitchFamily="34" charset="-120"/>
              </a:rPr>
              <a:t>EU expands sanctions targeting Russia's financial, energy, and defense sectors</a:t>
            </a:r>
            <a:endParaRPr lang="en-US" dirty="0"/>
          </a:p>
        </p:txBody>
      </p:sp>
      <p:sp>
        <p:nvSpPr>
          <p:cNvPr id="22" name="Object 21"/>
          <p:cNvSpPr/>
          <p:nvPr/>
        </p:nvSpPr>
        <p:spPr>
          <a:xfrm>
            <a:off x="4791424" y="2200773"/>
            <a:ext cx="133317" cy="133317"/>
          </a:xfrm>
          <a:prstGeom prst="ellipse">
            <a:avLst/>
          </a:prstGeom>
          <a:solidFill>
            <a:srgbClr val="FD864D"/>
          </a:solidFill>
        </p:spPr>
      </p:sp>
      <p:sp>
        <p:nvSpPr>
          <p:cNvPr id="23" name="Object 22"/>
          <p:cNvSpPr/>
          <p:nvPr/>
        </p:nvSpPr>
        <p:spPr>
          <a:xfrm>
            <a:off x="5020053" y="2137471"/>
            <a:ext cx="1958803" cy="266871"/>
          </a:xfrm>
          <a:prstGeom prst="rect">
            <a:avLst/>
          </a:prstGeom>
          <a:noFill/>
        </p:spPr>
        <p:txBody>
          <a:bodyPr wrap="square" lIns="0" tIns="0" rIns="0" bIns="0" rtlCol="0" anchor="t"/>
          <a:lstStyle/>
          <a:p>
            <a:pPr algn="l">
              <a:lnSpc>
                <a:spcPts val="2102"/>
              </a:lnSpc>
              <a:buNone/>
            </a:pPr>
            <a:r>
              <a:rPr lang="en-US" sz="1800" b="1" kern="0" spc="-108" dirty="0" smtClean="0">
                <a:solidFill>
                  <a:srgbClr val="333333"/>
                </a:solidFill>
                <a:latin typeface="Inter" pitchFamily="34" charset="0"/>
                <a:ea typeface="Inter" pitchFamily="34" charset="-122"/>
                <a:cs typeface="Inter" pitchFamily="34" charset="-120"/>
              </a:rPr>
              <a:t>September 2014</a:t>
            </a:r>
            <a:endParaRPr lang="en-US" dirty="0"/>
          </a:p>
        </p:txBody>
      </p:sp>
      <p:sp>
        <p:nvSpPr>
          <p:cNvPr id="24" name="Object 23"/>
          <p:cNvSpPr/>
          <p:nvPr/>
        </p:nvSpPr>
        <p:spPr>
          <a:xfrm>
            <a:off x="5020053" y="2481594"/>
            <a:ext cx="1958803" cy="1320668"/>
          </a:xfrm>
          <a:prstGeom prst="rect">
            <a:avLst/>
          </a:prstGeom>
          <a:noFill/>
        </p:spPr>
        <p:txBody>
          <a:bodyPr wrap="square" lIns="0" tIns="0" rIns="0" bIns="0" rtlCol="0" anchor="t"/>
          <a:lstStyle/>
          <a:p>
            <a:pPr algn="l">
              <a:lnSpc>
                <a:spcPts val="2081"/>
              </a:lnSpc>
              <a:spcBef>
                <a:spcPts val="596"/>
              </a:spcBef>
              <a:buNone/>
            </a:pPr>
            <a:r>
              <a:rPr lang="en-US" sz="1500" kern="0" spc="-30" dirty="0" smtClean="0">
                <a:solidFill>
                  <a:srgbClr val="000000">
                    <a:alpha val="56000"/>
                  </a:srgbClr>
                </a:solidFill>
                <a:latin typeface="Inter" pitchFamily="34" charset="0"/>
                <a:ea typeface="Inter" pitchFamily="34" charset="-122"/>
                <a:cs typeface="Inter" pitchFamily="34" charset="-120"/>
              </a:rPr>
              <a:t>EU introduces additional sectoral sanctions and asset freezes on individuals and entities</a:t>
            </a:r>
            <a:endParaRPr lang="en-US" dirty="0"/>
          </a:p>
        </p:txBody>
      </p:sp>
      <p:sp>
        <p:nvSpPr>
          <p:cNvPr id="25" name="Object 24"/>
          <p:cNvSpPr/>
          <p:nvPr/>
        </p:nvSpPr>
        <p:spPr>
          <a:xfrm>
            <a:off x="6410864" y="5018396"/>
            <a:ext cx="133317" cy="133317"/>
          </a:xfrm>
          <a:prstGeom prst="ellipse">
            <a:avLst/>
          </a:prstGeom>
          <a:solidFill>
            <a:srgbClr val="FF8000"/>
          </a:solidFill>
        </p:spPr>
      </p:sp>
      <p:sp>
        <p:nvSpPr>
          <p:cNvPr id="26" name="Object 25"/>
          <p:cNvSpPr/>
          <p:nvPr/>
        </p:nvSpPr>
        <p:spPr>
          <a:xfrm>
            <a:off x="6639442" y="4955118"/>
            <a:ext cx="2000702" cy="266871"/>
          </a:xfrm>
          <a:prstGeom prst="rect">
            <a:avLst/>
          </a:prstGeom>
          <a:noFill/>
        </p:spPr>
        <p:txBody>
          <a:bodyPr wrap="square" lIns="0" tIns="0" rIns="0" bIns="0" rtlCol="0" anchor="t"/>
          <a:lstStyle/>
          <a:p>
            <a:pPr algn="l">
              <a:lnSpc>
                <a:spcPts val="2102"/>
              </a:lnSpc>
              <a:buNone/>
            </a:pPr>
            <a:r>
              <a:rPr lang="en-US" sz="1800" b="1" kern="0" spc="-108" dirty="0" smtClean="0">
                <a:solidFill>
                  <a:srgbClr val="333333"/>
                </a:solidFill>
                <a:latin typeface="Inter" pitchFamily="34" charset="0"/>
                <a:ea typeface="Inter" pitchFamily="34" charset="-122"/>
                <a:cs typeface="Inter" pitchFamily="34" charset="-120"/>
              </a:rPr>
              <a:t>December 2015</a:t>
            </a:r>
            <a:endParaRPr lang="en-US" dirty="0"/>
          </a:p>
        </p:txBody>
      </p:sp>
      <p:sp>
        <p:nvSpPr>
          <p:cNvPr id="27" name="Object 26"/>
          <p:cNvSpPr/>
          <p:nvPr/>
        </p:nvSpPr>
        <p:spPr>
          <a:xfrm>
            <a:off x="6639442" y="5299242"/>
            <a:ext cx="2000702" cy="1056535"/>
          </a:xfrm>
          <a:prstGeom prst="rect">
            <a:avLst/>
          </a:prstGeom>
          <a:noFill/>
        </p:spPr>
        <p:txBody>
          <a:bodyPr wrap="square" lIns="0" tIns="0" rIns="0" bIns="0" rtlCol="0" anchor="t"/>
          <a:lstStyle/>
          <a:p>
            <a:pPr algn="l">
              <a:lnSpc>
                <a:spcPts val="2081"/>
              </a:lnSpc>
              <a:spcBef>
                <a:spcPts val="596"/>
              </a:spcBef>
              <a:buNone/>
            </a:pPr>
            <a:r>
              <a:rPr lang="en-US" sz="1500" kern="0" spc="-30" dirty="0" smtClean="0">
                <a:solidFill>
                  <a:srgbClr val="000000">
                    <a:alpha val="56000"/>
                  </a:srgbClr>
                </a:solidFill>
                <a:latin typeface="Inter" pitchFamily="34" charset="0"/>
                <a:ea typeface="Inter" pitchFamily="34" charset="-122"/>
                <a:cs typeface="Inter" pitchFamily="34" charset="-120"/>
              </a:rPr>
              <a:t>EU extends sanctions in response to the lack of progress in the Minsk agreements</a:t>
            </a:r>
            <a:endParaRPr lang="en-US" dirty="0"/>
          </a:p>
        </p:txBody>
      </p:sp>
      <p:sp>
        <p:nvSpPr>
          <p:cNvPr id="28" name="Object 27"/>
          <p:cNvSpPr/>
          <p:nvPr/>
        </p:nvSpPr>
        <p:spPr>
          <a:xfrm>
            <a:off x="8030188" y="2467406"/>
            <a:ext cx="133317" cy="133317"/>
          </a:xfrm>
          <a:prstGeom prst="ellipse">
            <a:avLst/>
          </a:prstGeom>
          <a:solidFill>
            <a:srgbClr val="FF797A"/>
          </a:solidFill>
        </p:spPr>
      </p:sp>
      <p:sp>
        <p:nvSpPr>
          <p:cNvPr id="29" name="Object 28"/>
          <p:cNvSpPr/>
          <p:nvPr/>
        </p:nvSpPr>
        <p:spPr>
          <a:xfrm>
            <a:off x="8258831" y="2404104"/>
            <a:ext cx="1990227" cy="266871"/>
          </a:xfrm>
          <a:prstGeom prst="rect">
            <a:avLst/>
          </a:prstGeom>
          <a:noFill/>
        </p:spPr>
        <p:txBody>
          <a:bodyPr wrap="square" lIns="0" tIns="0" rIns="0" bIns="0" rtlCol="0" anchor="t"/>
          <a:lstStyle/>
          <a:p>
            <a:pPr algn="l">
              <a:lnSpc>
                <a:spcPts val="2102"/>
              </a:lnSpc>
              <a:buNone/>
            </a:pPr>
            <a:r>
              <a:rPr lang="en-US" sz="1800" b="1" kern="0" spc="-108" dirty="0" smtClean="0">
                <a:solidFill>
                  <a:srgbClr val="333333"/>
                </a:solidFill>
                <a:latin typeface="Inter" pitchFamily="34" charset="0"/>
                <a:ea typeface="Inter" pitchFamily="34" charset="-122"/>
                <a:cs typeface="Inter" pitchFamily="34" charset="-120"/>
              </a:rPr>
              <a:t>June 2022</a:t>
            </a:r>
            <a:endParaRPr lang="en-US" dirty="0"/>
          </a:p>
        </p:txBody>
      </p:sp>
      <p:sp>
        <p:nvSpPr>
          <p:cNvPr id="30" name="Object 29"/>
          <p:cNvSpPr/>
          <p:nvPr/>
        </p:nvSpPr>
        <p:spPr>
          <a:xfrm>
            <a:off x="8258831" y="2748228"/>
            <a:ext cx="1990227" cy="1056535"/>
          </a:xfrm>
          <a:prstGeom prst="rect">
            <a:avLst/>
          </a:prstGeom>
          <a:noFill/>
        </p:spPr>
        <p:txBody>
          <a:bodyPr wrap="square" lIns="0" tIns="0" rIns="0" bIns="0" rtlCol="0" anchor="t"/>
          <a:lstStyle/>
          <a:p>
            <a:pPr algn="l">
              <a:lnSpc>
                <a:spcPts val="2081"/>
              </a:lnSpc>
              <a:spcBef>
                <a:spcPts val="596"/>
              </a:spcBef>
              <a:buNone/>
            </a:pPr>
            <a:r>
              <a:rPr lang="en-US" sz="1500" kern="0" spc="-30" dirty="0" smtClean="0">
                <a:solidFill>
                  <a:srgbClr val="000000">
                    <a:alpha val="56000"/>
                  </a:srgbClr>
                </a:solidFill>
                <a:latin typeface="Inter" pitchFamily="34" charset="0"/>
                <a:ea typeface="Inter" pitchFamily="34" charset="-122"/>
                <a:cs typeface="Inter" pitchFamily="34" charset="-120"/>
              </a:rPr>
              <a:t>EU imposes its sixth package of sanctions, including a ban on Russian oil imports</a:t>
            </a:r>
            <a:endParaRPr lang="en-US" dirty="0"/>
          </a:p>
        </p:txBody>
      </p:sp>
      <p:sp>
        <p:nvSpPr>
          <p:cNvPr id="31" name="Object 30"/>
          <p:cNvSpPr/>
          <p:nvPr/>
        </p:nvSpPr>
        <p:spPr>
          <a:xfrm>
            <a:off x="9649628" y="4751764"/>
            <a:ext cx="133317" cy="133317"/>
          </a:xfrm>
          <a:prstGeom prst="ellipse">
            <a:avLst/>
          </a:prstGeom>
          <a:solidFill>
            <a:srgbClr val="FFD9AD"/>
          </a:solidFill>
        </p:spPr>
      </p:sp>
      <p:sp>
        <p:nvSpPr>
          <p:cNvPr id="32" name="Object 31"/>
          <p:cNvSpPr/>
          <p:nvPr/>
        </p:nvSpPr>
        <p:spPr>
          <a:xfrm>
            <a:off x="9878221" y="4688485"/>
            <a:ext cx="1990227" cy="266871"/>
          </a:xfrm>
          <a:prstGeom prst="rect">
            <a:avLst/>
          </a:prstGeom>
          <a:noFill/>
        </p:spPr>
        <p:txBody>
          <a:bodyPr wrap="square" lIns="0" tIns="0" rIns="0" bIns="0" rtlCol="0" anchor="t"/>
          <a:lstStyle/>
          <a:p>
            <a:pPr algn="l">
              <a:lnSpc>
                <a:spcPts val="2102"/>
              </a:lnSpc>
              <a:buNone/>
            </a:pPr>
            <a:r>
              <a:rPr lang="en-US" sz="1800" b="1" kern="0" spc="-108" dirty="0" smtClean="0">
                <a:solidFill>
                  <a:srgbClr val="333333"/>
                </a:solidFill>
                <a:latin typeface="Inter" pitchFamily="34" charset="0"/>
                <a:ea typeface="Inter" pitchFamily="34" charset="-122"/>
                <a:cs typeface="Inter" pitchFamily="34" charset="-120"/>
              </a:rPr>
              <a:t>July 2022</a:t>
            </a:r>
            <a:endParaRPr lang="en-US" dirty="0"/>
          </a:p>
        </p:txBody>
      </p:sp>
      <p:sp>
        <p:nvSpPr>
          <p:cNvPr id="33" name="Object 32"/>
          <p:cNvSpPr/>
          <p:nvPr/>
        </p:nvSpPr>
        <p:spPr>
          <a:xfrm>
            <a:off x="9878221" y="5032609"/>
            <a:ext cx="1990227" cy="1320668"/>
          </a:xfrm>
          <a:prstGeom prst="rect">
            <a:avLst/>
          </a:prstGeom>
          <a:noFill/>
        </p:spPr>
        <p:txBody>
          <a:bodyPr wrap="square" lIns="0" tIns="0" rIns="0" bIns="0" rtlCol="0" anchor="t"/>
          <a:lstStyle/>
          <a:p>
            <a:pPr algn="l">
              <a:lnSpc>
                <a:spcPts val="2081"/>
              </a:lnSpc>
              <a:spcBef>
                <a:spcPts val="596"/>
              </a:spcBef>
              <a:buNone/>
            </a:pPr>
            <a:r>
              <a:rPr lang="en-US" sz="1500" kern="0" spc="-30" dirty="0" smtClean="0">
                <a:solidFill>
                  <a:srgbClr val="000000">
                    <a:alpha val="56000"/>
                  </a:srgbClr>
                </a:solidFill>
                <a:latin typeface="Inter" pitchFamily="34" charset="0"/>
                <a:ea typeface="Inter" pitchFamily="34" charset="-122"/>
                <a:cs typeface="Inter" pitchFamily="34" charset="-120"/>
              </a:rPr>
              <a:t>EU adopts its seventh package of sanctions, targeting additional Russian individuals and entities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000000"/>
        </a:solidFill>
        <a:effectLst/>
      </p:bgPr>
    </p:bg>
    <p:spTree>
      <p:nvGrpSpPr>
        <p:cNvPr id="1" name=""/>
        <p:cNvGrpSpPr/>
        <p:nvPr/>
      </p:nvGrpSpPr>
      <p:grpSpPr>
        <a:xfrm>
          <a:off x="0" y="0"/>
          <a:ext cx="0" cy="0"/>
          <a:chOff x="0" y="0"/>
          <a:chExt cx="0" cy="0"/>
        </a:xfrm>
      </p:grpSpPr>
      <p:sp>
        <p:nvSpPr>
          <p:cNvPr id="2" name="Object 1"/>
          <p:cNvSpPr/>
          <p:nvPr/>
        </p:nvSpPr>
        <p:spPr>
          <a:xfrm>
            <a:off x="476131" y="476131"/>
            <a:ext cx="5168877" cy="5904024"/>
          </a:xfrm>
          <a:prstGeom prst="rect">
            <a:avLst/>
          </a:prstGeom>
          <a:solidFill>
            <a:srgbClr val="22AAEE"/>
          </a:solidFill>
        </p:spPr>
      </p:sp>
      <p:pic>
        <p:nvPicPr>
          <p:cNvPr id="3" name="Object 2" descr="economic impact of eu sanctions on russia, in a &quot;Professional, film-quality 3d rendering, claymation style. Rubbery, matte, smooth forms and fresh, light color palette. Simple composition with minimal depth, crisp detail and a playful feel.&quot; style"/>
          <p:cNvPicPr>
            <a:picLocks noChangeAspect="1"/>
          </p:cNvPicPr>
          <p:nvPr/>
        </p:nvPicPr>
        <p:blipFill>
          <a:blip r:embed="rId3"/>
          <a:srcRect l="6226" r="6226"/>
          <a:stretch/>
        </p:blipFill>
        <p:spPr>
          <a:xfrm>
            <a:off x="476131" y="476131"/>
            <a:ext cx="5168877" cy="5904024"/>
          </a:xfrm>
          <a:prstGeom prst="rect">
            <a:avLst/>
          </a:prstGeom>
        </p:spPr>
      </p:pic>
      <p:sp>
        <p:nvSpPr>
          <p:cNvPr id="4" name="Object 3"/>
          <p:cNvSpPr/>
          <p:nvPr/>
        </p:nvSpPr>
        <p:spPr>
          <a:xfrm>
            <a:off x="6811529" y="1697883"/>
            <a:ext cx="4210902" cy="1112242"/>
          </a:xfrm>
          <a:prstGeom prst="rect">
            <a:avLst/>
          </a:prstGeom>
          <a:noFill/>
        </p:spPr>
        <p:txBody>
          <a:bodyPr wrap="square" lIns="0" tIns="0" rIns="0" bIns="0" rtlCol="0" anchor="ctr"/>
          <a:lstStyle/>
          <a:p>
            <a:pPr algn="ctr">
              <a:lnSpc>
                <a:spcPts val="4380"/>
              </a:lnSpc>
              <a:buNone/>
            </a:pPr>
            <a:r>
              <a:rPr lang="en-US" sz="3750" b="1" kern="0" spc="-225" dirty="0" smtClean="0">
                <a:solidFill>
                  <a:srgbClr val="FFFFFF"/>
                </a:solidFill>
                <a:latin typeface="Inter" pitchFamily="34" charset="0"/>
                <a:ea typeface="Inter" pitchFamily="34" charset="-122"/>
                <a:cs typeface="Inter" pitchFamily="34" charset="-120"/>
              </a:rPr>
              <a:t>Sanctions Targeting Russia's Economy</a:t>
            </a:r>
            <a:endParaRPr lang="en-US" dirty="0"/>
          </a:p>
        </p:txBody>
      </p:sp>
      <p:sp>
        <p:nvSpPr>
          <p:cNvPr id="5" name="Object 4"/>
          <p:cNvSpPr/>
          <p:nvPr/>
        </p:nvSpPr>
        <p:spPr>
          <a:xfrm>
            <a:off x="5874027" y="2912731"/>
            <a:ext cx="6085906" cy="2218889"/>
          </a:xfrm>
          <a:prstGeom prst="rect">
            <a:avLst/>
          </a:prstGeom>
          <a:noFill/>
        </p:spPr>
        <p:txBody>
          <a:bodyPr wrap="square" lIns="0" tIns="0" rIns="0" bIns="0" rtlCol="0" anchor="ctr"/>
          <a:lstStyle/>
          <a:p>
            <a:pPr algn="ctr">
              <a:lnSpc>
                <a:spcPts val="2497"/>
              </a:lnSpc>
              <a:spcBef>
                <a:spcPts val="792"/>
              </a:spcBef>
              <a:buNone/>
            </a:pPr>
            <a:r>
              <a:rPr lang="en-US" sz="1800" kern="0" spc="-36" dirty="0" smtClean="0">
                <a:solidFill>
                  <a:srgbClr val="FFFFFF">
                    <a:alpha val="80000"/>
                  </a:srgbClr>
                </a:solidFill>
                <a:latin typeface="Inter" pitchFamily="34" charset="0"/>
                <a:ea typeface="Inter" pitchFamily="34" charset="-122"/>
                <a:cs typeface="Inter" pitchFamily="34" charset="-120"/>
              </a:rPr>
              <a:t>The European Union has implemented a comprehensive sanctions regime targeting various sectors of the Russian economy since the annexation of Crimea in 2014. These sanctions include trade restrictions, financial sanctions, and targeted asset freezes aimed at limiting Russia's access to global financial systems and disrupting its ability to conduct international trade.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222222"/>
        </a:solidFill>
        <a:effectLst/>
      </p:bgPr>
    </p:bg>
    <p:spTree>
      <p:nvGrpSpPr>
        <p:cNvPr id="1" name=""/>
        <p:cNvGrpSpPr/>
        <p:nvPr/>
      </p:nvGrpSpPr>
      <p:grpSpPr>
        <a:xfrm>
          <a:off x="0" y="0"/>
          <a:ext cx="0" cy="0"/>
          <a:chOff x="0" y="0"/>
          <a:chExt cx="0" cy="0"/>
        </a:xfrm>
      </p:grpSpPr>
      <p:sp>
        <p:nvSpPr>
          <p:cNvPr id="2" name="Object 1"/>
          <p:cNvSpPr/>
          <p:nvPr/>
        </p:nvSpPr>
        <p:spPr>
          <a:xfrm>
            <a:off x="0" y="379000"/>
            <a:ext cx="12188952" cy="556121"/>
          </a:xfrm>
          <a:prstGeom prst="rect">
            <a:avLst/>
          </a:prstGeom>
          <a:noFill/>
        </p:spPr>
        <p:txBody>
          <a:bodyPr wrap="square" lIns="0" tIns="0" rIns="0" bIns="0" rtlCol="0" anchor="t"/>
          <a:lstStyle/>
          <a:p>
            <a:pPr algn="ctr">
              <a:lnSpc>
                <a:spcPts val="4380"/>
              </a:lnSpc>
              <a:buNone/>
            </a:pPr>
            <a:r>
              <a:rPr lang="en-US" sz="3750" b="1" kern="0" spc="-225" dirty="0" smtClean="0">
                <a:solidFill>
                  <a:srgbClr val="FFFFFF"/>
                </a:solidFill>
                <a:latin typeface="Inter" pitchFamily="34" charset="0"/>
                <a:ea typeface="Inter" pitchFamily="34" charset="-122"/>
                <a:cs typeface="Inter" pitchFamily="34" charset="-120"/>
              </a:rPr>
              <a:t>Sanctions' Impact on International Trade</a:t>
            </a:r>
            <a:endParaRPr lang="en-US" dirty="0"/>
          </a:p>
        </p:txBody>
      </p:sp>
      <p:sp>
        <p:nvSpPr>
          <p:cNvPr id="3" name="Object 2"/>
          <p:cNvSpPr/>
          <p:nvPr/>
        </p:nvSpPr>
        <p:spPr>
          <a:xfrm>
            <a:off x="0" y="1034752"/>
            <a:ext cx="12188952" cy="330197"/>
          </a:xfrm>
          <a:prstGeom prst="rect">
            <a:avLst/>
          </a:prstGeom>
          <a:noFill/>
        </p:spPr>
        <p:txBody>
          <a:bodyPr wrap="square" lIns="0" tIns="0" rIns="0" bIns="0" rtlCol="0" anchor="t"/>
          <a:lstStyle/>
          <a:p>
            <a:pPr algn="ctr">
              <a:lnSpc>
                <a:spcPts val="2600"/>
              </a:lnSpc>
              <a:spcBef>
                <a:spcPts val="769"/>
              </a:spcBef>
              <a:buNone/>
            </a:pPr>
            <a:r>
              <a:rPr lang="en-US" sz="1875" kern="0" spc="-37" dirty="0" smtClean="0">
                <a:solidFill>
                  <a:srgbClr val="FFFFFF">
                    <a:alpha val="80000"/>
                  </a:srgbClr>
                </a:solidFill>
                <a:latin typeface="Inter" pitchFamily="34" charset="0"/>
                <a:ea typeface="Inter" pitchFamily="34" charset="-122"/>
                <a:cs typeface="Inter" pitchFamily="34" charset="-120"/>
              </a:rPr>
              <a:t>Percentage change in trade volumes between the EU and Russia (2013-2021)</a:t>
            </a:r>
            <a:endParaRPr lang="en-US" dirty="0"/>
          </a:p>
        </p:txBody>
      </p:sp>
      <p:sp>
        <p:nvSpPr>
          <p:cNvPr id="4" name="Object 3"/>
          <p:cNvSpPr/>
          <p:nvPr/>
        </p:nvSpPr>
        <p:spPr>
          <a:xfrm>
            <a:off x="1019801" y="2974152"/>
            <a:ext cx="1579000" cy="1578998"/>
          </a:xfrm>
          <a:prstGeom prst="ellipse">
            <a:avLst/>
          </a:prstGeom>
          <a:solidFill>
            <a:srgbClr val="FFD9AD"/>
          </a:solidFill>
        </p:spPr>
      </p:sp>
      <p:sp>
        <p:nvSpPr>
          <p:cNvPr id="5" name="Object 4"/>
          <p:cNvSpPr/>
          <p:nvPr/>
        </p:nvSpPr>
        <p:spPr>
          <a:xfrm>
            <a:off x="342814" y="4697061"/>
            <a:ext cx="2932967" cy="266871"/>
          </a:xfrm>
          <a:prstGeom prst="rect">
            <a:avLst/>
          </a:prstGeom>
          <a:noFill/>
        </p:spPr>
        <p:txBody>
          <a:bodyPr wrap="square" lIns="0" tIns="0" rIns="0" bIns="0" rtlCol="0" anchor="t"/>
          <a:lstStyle/>
          <a:p>
            <a:pPr algn="ctr">
              <a:lnSpc>
                <a:spcPts val="2102"/>
              </a:lnSpc>
              <a:buNone/>
            </a:pPr>
            <a:r>
              <a:rPr lang="en-US" sz="1800" b="1" kern="0" spc="-108" dirty="0" smtClean="0">
                <a:solidFill>
                  <a:srgbClr val="FFFFFF"/>
                </a:solidFill>
                <a:latin typeface="Inter" pitchFamily="34" charset="0"/>
                <a:ea typeface="Inter" pitchFamily="34" charset="-122"/>
                <a:cs typeface="Inter" pitchFamily="34" charset="-120"/>
              </a:rPr>
              <a:t>EU Exports to Russia</a:t>
            </a:r>
            <a:endParaRPr lang="en-US" dirty="0"/>
          </a:p>
        </p:txBody>
      </p:sp>
      <p:sp>
        <p:nvSpPr>
          <p:cNvPr id="6" name="Object 5"/>
          <p:cNvSpPr/>
          <p:nvPr/>
        </p:nvSpPr>
        <p:spPr>
          <a:xfrm>
            <a:off x="1306503" y="3543202"/>
            <a:ext cx="1005589" cy="444825"/>
          </a:xfrm>
          <a:prstGeom prst="rect">
            <a:avLst/>
          </a:prstGeom>
          <a:noFill/>
        </p:spPr>
        <p:txBody>
          <a:bodyPr wrap="square" lIns="0" tIns="0" rIns="0" bIns="0" rtlCol="0" anchor="t"/>
          <a:lstStyle/>
          <a:p>
            <a:pPr algn="ctr">
              <a:lnSpc>
                <a:spcPts val="3504"/>
              </a:lnSpc>
              <a:buNone/>
            </a:pPr>
            <a:r>
              <a:rPr lang="en-US" sz="3000" b="1" kern="0" spc="-180" dirty="0" smtClean="0">
                <a:solidFill>
                  <a:srgbClr val="333333"/>
                </a:solidFill>
                <a:latin typeface="Inter" pitchFamily="34" charset="0"/>
                <a:ea typeface="Inter" pitchFamily="34" charset="-122"/>
                <a:cs typeface="Inter" pitchFamily="34" charset="-120"/>
              </a:rPr>
              <a:t>-55%</a:t>
            </a:r>
            <a:endParaRPr lang="en-US" dirty="0"/>
          </a:p>
        </p:txBody>
      </p:sp>
      <p:sp>
        <p:nvSpPr>
          <p:cNvPr id="7" name="Object 6"/>
          <p:cNvSpPr/>
          <p:nvPr/>
        </p:nvSpPr>
        <p:spPr>
          <a:xfrm>
            <a:off x="4005030" y="3231262"/>
            <a:ext cx="1322110" cy="1322109"/>
          </a:xfrm>
          <a:prstGeom prst="ellipse">
            <a:avLst/>
          </a:prstGeom>
          <a:solidFill>
            <a:srgbClr val="FEC088"/>
          </a:solidFill>
        </p:spPr>
      </p:sp>
      <p:sp>
        <p:nvSpPr>
          <p:cNvPr id="8" name="Object 7"/>
          <p:cNvSpPr/>
          <p:nvPr/>
        </p:nvSpPr>
        <p:spPr>
          <a:xfrm>
            <a:off x="3199600" y="4697283"/>
            <a:ext cx="2932967" cy="266871"/>
          </a:xfrm>
          <a:prstGeom prst="rect">
            <a:avLst/>
          </a:prstGeom>
          <a:noFill/>
        </p:spPr>
        <p:txBody>
          <a:bodyPr wrap="square" lIns="0" tIns="0" rIns="0" bIns="0" rtlCol="0" anchor="t"/>
          <a:lstStyle/>
          <a:p>
            <a:pPr algn="ctr">
              <a:lnSpc>
                <a:spcPts val="2102"/>
              </a:lnSpc>
              <a:buNone/>
            </a:pPr>
            <a:r>
              <a:rPr lang="en-US" sz="1800" b="1" kern="0" spc="-108" dirty="0" smtClean="0">
                <a:solidFill>
                  <a:srgbClr val="FFFFFF"/>
                </a:solidFill>
                <a:latin typeface="Inter" pitchFamily="34" charset="0"/>
                <a:ea typeface="Inter" pitchFamily="34" charset="-122"/>
                <a:cs typeface="Inter" pitchFamily="34" charset="-120"/>
              </a:rPr>
              <a:t>EU Imports from Russia</a:t>
            </a:r>
            <a:endParaRPr lang="en-US" dirty="0"/>
          </a:p>
        </p:txBody>
      </p:sp>
      <p:sp>
        <p:nvSpPr>
          <p:cNvPr id="9" name="Object 8"/>
          <p:cNvSpPr/>
          <p:nvPr/>
        </p:nvSpPr>
        <p:spPr>
          <a:xfrm>
            <a:off x="4158051" y="3671869"/>
            <a:ext cx="1016063" cy="444825"/>
          </a:xfrm>
          <a:prstGeom prst="rect">
            <a:avLst/>
          </a:prstGeom>
          <a:noFill/>
        </p:spPr>
        <p:txBody>
          <a:bodyPr wrap="square" lIns="0" tIns="0" rIns="0" bIns="0" rtlCol="0" anchor="t"/>
          <a:lstStyle/>
          <a:p>
            <a:pPr algn="ctr">
              <a:lnSpc>
                <a:spcPts val="3504"/>
              </a:lnSpc>
              <a:buNone/>
            </a:pPr>
            <a:r>
              <a:rPr lang="en-US" sz="3000" b="1" kern="0" spc="-180" dirty="0" smtClean="0">
                <a:solidFill>
                  <a:srgbClr val="333333"/>
                </a:solidFill>
                <a:latin typeface="Inter" pitchFamily="34" charset="0"/>
                <a:ea typeface="Inter" pitchFamily="34" charset="-122"/>
                <a:cs typeface="Inter" pitchFamily="34" charset="-120"/>
              </a:rPr>
              <a:t>-39%</a:t>
            </a:r>
            <a:endParaRPr lang="en-US" dirty="0"/>
          </a:p>
        </p:txBody>
      </p:sp>
      <p:sp>
        <p:nvSpPr>
          <p:cNvPr id="10" name="Object 9"/>
          <p:cNvSpPr/>
          <p:nvPr/>
        </p:nvSpPr>
        <p:spPr>
          <a:xfrm>
            <a:off x="6821212" y="3145559"/>
            <a:ext cx="1403310" cy="1403315"/>
          </a:xfrm>
          <a:prstGeom prst="ellipse">
            <a:avLst/>
          </a:prstGeom>
          <a:solidFill>
            <a:srgbClr val="FD864D"/>
          </a:solidFill>
        </p:spPr>
      </p:sp>
      <p:sp>
        <p:nvSpPr>
          <p:cNvPr id="11" name="Object 10"/>
          <p:cNvSpPr/>
          <p:nvPr/>
        </p:nvSpPr>
        <p:spPr>
          <a:xfrm>
            <a:off x="6056386" y="4692785"/>
            <a:ext cx="2932967" cy="266871"/>
          </a:xfrm>
          <a:prstGeom prst="rect">
            <a:avLst/>
          </a:prstGeom>
          <a:noFill/>
        </p:spPr>
        <p:txBody>
          <a:bodyPr wrap="square" lIns="0" tIns="0" rIns="0" bIns="0" rtlCol="0" anchor="t"/>
          <a:lstStyle/>
          <a:p>
            <a:pPr algn="ctr">
              <a:lnSpc>
                <a:spcPts val="2102"/>
              </a:lnSpc>
              <a:buNone/>
            </a:pPr>
            <a:r>
              <a:rPr lang="en-US" sz="1800" b="1" kern="0" spc="-108" dirty="0" smtClean="0">
                <a:solidFill>
                  <a:srgbClr val="FFFFFF"/>
                </a:solidFill>
                <a:latin typeface="Inter" pitchFamily="34" charset="0"/>
                <a:ea typeface="Inter" pitchFamily="34" charset="-122"/>
                <a:cs typeface="Inter" pitchFamily="34" charset="-120"/>
              </a:rPr>
              <a:t>Russia's Exports to the EU</a:t>
            </a:r>
            <a:endParaRPr lang="en-US" dirty="0"/>
          </a:p>
        </p:txBody>
      </p:sp>
      <p:sp>
        <p:nvSpPr>
          <p:cNvPr id="12" name="Object 11"/>
          <p:cNvSpPr/>
          <p:nvPr/>
        </p:nvSpPr>
        <p:spPr>
          <a:xfrm>
            <a:off x="6999125" y="3626768"/>
            <a:ext cx="1047488" cy="444825"/>
          </a:xfrm>
          <a:prstGeom prst="rect">
            <a:avLst/>
          </a:prstGeom>
          <a:noFill/>
        </p:spPr>
        <p:txBody>
          <a:bodyPr wrap="square" lIns="0" tIns="0" rIns="0" bIns="0" rtlCol="0" anchor="t"/>
          <a:lstStyle/>
          <a:p>
            <a:pPr algn="ctr">
              <a:lnSpc>
                <a:spcPts val="3504"/>
              </a:lnSpc>
              <a:buNone/>
            </a:pPr>
            <a:r>
              <a:rPr lang="en-US" sz="3000" b="1" kern="0" spc="-180" dirty="0" smtClean="0">
                <a:solidFill>
                  <a:srgbClr val="333333"/>
                </a:solidFill>
                <a:latin typeface="Inter" pitchFamily="34" charset="0"/>
                <a:ea typeface="Inter" pitchFamily="34" charset="-122"/>
                <a:cs typeface="Inter" pitchFamily="34" charset="-120"/>
              </a:rPr>
              <a:t>-44%</a:t>
            </a:r>
            <a:endParaRPr lang="en-US" dirty="0"/>
          </a:p>
        </p:txBody>
      </p:sp>
      <p:sp>
        <p:nvSpPr>
          <p:cNvPr id="13" name="Object 12"/>
          <p:cNvSpPr/>
          <p:nvPr/>
        </p:nvSpPr>
        <p:spPr>
          <a:xfrm>
            <a:off x="9574581" y="2936062"/>
            <a:ext cx="1610157" cy="1610156"/>
          </a:xfrm>
          <a:prstGeom prst="ellipse">
            <a:avLst/>
          </a:prstGeom>
          <a:solidFill>
            <a:srgbClr val="FF8000"/>
          </a:solidFill>
        </p:spPr>
      </p:sp>
      <p:sp>
        <p:nvSpPr>
          <p:cNvPr id="14" name="Object 13"/>
          <p:cNvSpPr/>
          <p:nvPr/>
        </p:nvSpPr>
        <p:spPr>
          <a:xfrm>
            <a:off x="8913171" y="4690128"/>
            <a:ext cx="2932967" cy="266871"/>
          </a:xfrm>
          <a:prstGeom prst="rect">
            <a:avLst/>
          </a:prstGeom>
          <a:noFill/>
        </p:spPr>
        <p:txBody>
          <a:bodyPr wrap="square" lIns="0" tIns="0" rIns="0" bIns="0" rtlCol="0" anchor="t"/>
          <a:lstStyle/>
          <a:p>
            <a:pPr algn="ctr">
              <a:lnSpc>
                <a:spcPts val="2102"/>
              </a:lnSpc>
              <a:buNone/>
            </a:pPr>
            <a:r>
              <a:rPr lang="en-US" sz="1800" b="1" kern="0" spc="-108" dirty="0" smtClean="0">
                <a:solidFill>
                  <a:srgbClr val="FFFFFF"/>
                </a:solidFill>
                <a:latin typeface="Inter" pitchFamily="34" charset="0"/>
                <a:ea typeface="Inter" pitchFamily="34" charset="-122"/>
                <a:cs typeface="Inter" pitchFamily="34" charset="-120"/>
              </a:rPr>
              <a:t>Russia's Imports from the EU</a:t>
            </a:r>
            <a:endParaRPr lang="en-US" dirty="0"/>
          </a:p>
        </p:txBody>
      </p:sp>
      <p:sp>
        <p:nvSpPr>
          <p:cNvPr id="15" name="Object 14"/>
          <p:cNvSpPr/>
          <p:nvPr/>
        </p:nvSpPr>
        <p:spPr>
          <a:xfrm>
            <a:off x="9887335" y="3520691"/>
            <a:ext cx="984639" cy="444825"/>
          </a:xfrm>
          <a:prstGeom prst="rect">
            <a:avLst/>
          </a:prstGeom>
          <a:noFill/>
        </p:spPr>
        <p:txBody>
          <a:bodyPr wrap="square" lIns="0" tIns="0" rIns="0" bIns="0" rtlCol="0" anchor="t"/>
          <a:lstStyle/>
          <a:p>
            <a:pPr algn="ctr">
              <a:lnSpc>
                <a:spcPts val="3504"/>
              </a:lnSpc>
              <a:buNone/>
            </a:pPr>
            <a:r>
              <a:rPr lang="en-US" sz="3000" b="1" kern="0" spc="-180" dirty="0" smtClean="0">
                <a:solidFill>
                  <a:srgbClr val="333333"/>
                </a:solidFill>
                <a:latin typeface="Inter" pitchFamily="34" charset="0"/>
                <a:ea typeface="Inter" pitchFamily="34" charset="-122"/>
                <a:cs typeface="Inter" pitchFamily="34" charset="-120"/>
              </a:rPr>
              <a:t>-57%</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222222"/>
        </a:solidFill>
        <a:effectLst/>
      </p:bgPr>
    </p:bg>
    <p:spTree>
      <p:nvGrpSpPr>
        <p:cNvPr id="1" name=""/>
        <p:cNvGrpSpPr/>
        <p:nvPr/>
      </p:nvGrpSpPr>
      <p:grpSpPr>
        <a:xfrm>
          <a:off x="0" y="0"/>
          <a:ext cx="0" cy="0"/>
          <a:chOff x="0" y="0"/>
          <a:chExt cx="0" cy="0"/>
        </a:xfrm>
      </p:grpSpPr>
      <p:sp>
        <p:nvSpPr>
          <p:cNvPr id="2" name="Object 1"/>
          <p:cNvSpPr/>
          <p:nvPr/>
        </p:nvSpPr>
        <p:spPr>
          <a:xfrm>
            <a:off x="0" y="379000"/>
            <a:ext cx="12188952" cy="556121"/>
          </a:xfrm>
          <a:prstGeom prst="rect">
            <a:avLst/>
          </a:prstGeom>
          <a:noFill/>
        </p:spPr>
        <p:txBody>
          <a:bodyPr wrap="square" lIns="0" tIns="0" rIns="0" bIns="0" rtlCol="0" anchor="t"/>
          <a:lstStyle/>
          <a:p>
            <a:pPr algn="ctr">
              <a:lnSpc>
                <a:spcPts val="4380"/>
              </a:lnSpc>
              <a:buNone/>
            </a:pPr>
            <a:r>
              <a:rPr lang="en-US" sz="3750" b="1" kern="0" spc="-225" dirty="0" smtClean="0">
                <a:solidFill>
                  <a:srgbClr val="FFFFFF"/>
                </a:solidFill>
                <a:latin typeface="Inter" pitchFamily="34" charset="0"/>
                <a:ea typeface="Inter" pitchFamily="34" charset="-122"/>
                <a:cs typeface="Inter" pitchFamily="34" charset="-120"/>
              </a:rPr>
              <a:t>Responses and Countermeasures</a:t>
            </a:r>
            <a:endParaRPr lang="en-US" dirty="0"/>
          </a:p>
        </p:txBody>
      </p:sp>
      <p:sp>
        <p:nvSpPr>
          <p:cNvPr id="3" name="Object 2"/>
          <p:cNvSpPr/>
          <p:nvPr/>
        </p:nvSpPr>
        <p:spPr>
          <a:xfrm>
            <a:off x="476131" y="1590277"/>
            <a:ext cx="3618595" cy="2299712"/>
          </a:xfrm>
          <a:prstGeom prst="rect">
            <a:avLst/>
          </a:prstGeom>
          <a:solidFill>
            <a:srgbClr val="FFD9AD"/>
          </a:solidFill>
        </p:spPr>
      </p:sp>
      <p:sp>
        <p:nvSpPr>
          <p:cNvPr id="4" name="Object 3"/>
          <p:cNvSpPr/>
          <p:nvPr/>
        </p:nvSpPr>
        <p:spPr>
          <a:xfrm>
            <a:off x="761810" y="1833104"/>
            <a:ext cx="3456711" cy="245803"/>
          </a:xfrm>
          <a:prstGeom prst="rect">
            <a:avLst/>
          </a:prstGeom>
          <a:noFill/>
        </p:spPr>
        <p:txBody>
          <a:bodyPr wrap="square" lIns="0" tIns="0" rIns="0" bIns="0" rtlCol="0" anchor="t"/>
          <a:lstStyle/>
          <a:p>
            <a:pPr algn="l">
              <a:lnSpc>
                <a:spcPts val="1936"/>
              </a:lnSpc>
              <a:buNone/>
            </a:pPr>
            <a:r>
              <a:rPr lang="en-US" sz="1658" b="1" kern="0" spc="-100" dirty="0" smtClean="0">
                <a:solidFill>
                  <a:srgbClr val="333333"/>
                </a:solidFill>
                <a:latin typeface="Inter" pitchFamily="34" charset="0"/>
                <a:ea typeface="Inter" pitchFamily="34" charset="-122"/>
                <a:cs typeface="Inter" pitchFamily="34" charset="-120"/>
              </a:rPr>
              <a:t>Retaliatory Import Bans</a:t>
            </a:r>
            <a:endParaRPr lang="en-US" dirty="0"/>
          </a:p>
        </p:txBody>
      </p:sp>
      <p:sp>
        <p:nvSpPr>
          <p:cNvPr id="5" name="Object 4"/>
          <p:cNvSpPr/>
          <p:nvPr/>
        </p:nvSpPr>
        <p:spPr>
          <a:xfrm>
            <a:off x="761810" y="2166753"/>
            <a:ext cx="3456711" cy="1073080"/>
          </a:xfrm>
          <a:prstGeom prst="rect">
            <a:avLst/>
          </a:prstGeom>
          <a:noFill/>
        </p:spPr>
        <p:txBody>
          <a:bodyPr wrap="square" lIns="0" tIns="0" rIns="0" bIns="0" rtlCol="0" anchor="t"/>
          <a:lstStyle/>
          <a:p>
            <a:pPr algn="l">
              <a:lnSpc>
                <a:spcPts val="1691"/>
              </a:lnSpc>
              <a:spcBef>
                <a:spcPts val="679"/>
              </a:spcBef>
              <a:buNone/>
            </a:pPr>
            <a:r>
              <a:rPr lang="en-US" sz="1219" kern="0" spc="-25" dirty="0" smtClean="0">
                <a:solidFill>
                  <a:srgbClr val="000000">
                    <a:alpha val="56000"/>
                  </a:srgbClr>
                </a:solidFill>
                <a:latin typeface="Inter" pitchFamily="34" charset="0"/>
                <a:ea typeface="Inter" pitchFamily="34" charset="-122"/>
                <a:cs typeface="Inter" pitchFamily="34" charset="-120"/>
              </a:rPr>
              <a:t>Russia imposed counter-sanctions on various agricultural products from the EU, US, and other countries, effectively banning the import of these goods in retaliation for the EU sanctions.</a:t>
            </a:r>
            <a:endParaRPr lang="en-US" dirty="0"/>
          </a:p>
        </p:txBody>
      </p:sp>
      <p:sp>
        <p:nvSpPr>
          <p:cNvPr id="6" name="Object 5"/>
          <p:cNvSpPr/>
          <p:nvPr/>
        </p:nvSpPr>
        <p:spPr>
          <a:xfrm>
            <a:off x="4285178" y="1590277"/>
            <a:ext cx="3618595" cy="2299712"/>
          </a:xfrm>
          <a:prstGeom prst="rect">
            <a:avLst/>
          </a:prstGeom>
          <a:solidFill>
            <a:srgbClr val="FEC088"/>
          </a:solidFill>
        </p:spPr>
      </p:sp>
      <p:sp>
        <p:nvSpPr>
          <p:cNvPr id="7" name="Object 6"/>
          <p:cNvSpPr/>
          <p:nvPr/>
        </p:nvSpPr>
        <p:spPr>
          <a:xfrm>
            <a:off x="4570857" y="1833104"/>
            <a:ext cx="3456711" cy="245803"/>
          </a:xfrm>
          <a:prstGeom prst="rect">
            <a:avLst/>
          </a:prstGeom>
          <a:noFill/>
        </p:spPr>
        <p:txBody>
          <a:bodyPr wrap="square" lIns="0" tIns="0" rIns="0" bIns="0" rtlCol="0" anchor="t"/>
          <a:lstStyle/>
          <a:p>
            <a:pPr algn="l">
              <a:lnSpc>
                <a:spcPts val="1936"/>
              </a:lnSpc>
              <a:buNone/>
            </a:pPr>
            <a:r>
              <a:rPr lang="en-US" sz="1658" b="1" kern="0" spc="-100" dirty="0" smtClean="0">
                <a:solidFill>
                  <a:srgbClr val="333333"/>
                </a:solidFill>
                <a:latin typeface="Inter" pitchFamily="34" charset="0"/>
                <a:ea typeface="Inter" pitchFamily="34" charset="-122"/>
                <a:cs typeface="Inter" pitchFamily="34" charset="-120"/>
              </a:rPr>
              <a:t>Substitution of Imports</a:t>
            </a:r>
            <a:endParaRPr lang="en-US" dirty="0"/>
          </a:p>
        </p:txBody>
      </p:sp>
      <p:sp>
        <p:nvSpPr>
          <p:cNvPr id="8" name="Object 7"/>
          <p:cNvSpPr/>
          <p:nvPr/>
        </p:nvSpPr>
        <p:spPr>
          <a:xfrm>
            <a:off x="4570857" y="2166753"/>
            <a:ext cx="3456711" cy="1073080"/>
          </a:xfrm>
          <a:prstGeom prst="rect">
            <a:avLst/>
          </a:prstGeom>
          <a:noFill/>
        </p:spPr>
        <p:txBody>
          <a:bodyPr wrap="square" lIns="0" tIns="0" rIns="0" bIns="0" rtlCol="0" anchor="t"/>
          <a:lstStyle/>
          <a:p>
            <a:pPr algn="l">
              <a:lnSpc>
                <a:spcPts val="1691"/>
              </a:lnSpc>
              <a:spcBef>
                <a:spcPts val="679"/>
              </a:spcBef>
              <a:buNone/>
            </a:pPr>
            <a:r>
              <a:rPr lang="en-US" sz="1219" kern="0" spc="-25" dirty="0" smtClean="0">
                <a:solidFill>
                  <a:srgbClr val="000000">
                    <a:alpha val="56000"/>
                  </a:srgbClr>
                </a:solidFill>
                <a:latin typeface="Inter" pitchFamily="34" charset="0"/>
                <a:ea typeface="Inter" pitchFamily="34" charset="-122"/>
                <a:cs typeface="Inter" pitchFamily="34" charset="-120"/>
              </a:rPr>
              <a:t>Russia sought to replace imported goods and services with domestic alternatives or imports from other countries not subject to the sanctions, in an effort to mitigate the economic impact of the EU sanctions.</a:t>
            </a:r>
            <a:endParaRPr lang="en-US" dirty="0"/>
          </a:p>
        </p:txBody>
      </p:sp>
      <p:sp>
        <p:nvSpPr>
          <p:cNvPr id="9" name="Object 8"/>
          <p:cNvSpPr/>
          <p:nvPr/>
        </p:nvSpPr>
        <p:spPr>
          <a:xfrm>
            <a:off x="8094226" y="1590277"/>
            <a:ext cx="3618595" cy="2299712"/>
          </a:xfrm>
          <a:prstGeom prst="rect">
            <a:avLst/>
          </a:prstGeom>
          <a:solidFill>
            <a:srgbClr val="FD864D"/>
          </a:solidFill>
        </p:spPr>
      </p:sp>
      <p:sp>
        <p:nvSpPr>
          <p:cNvPr id="10" name="Object 9"/>
          <p:cNvSpPr/>
          <p:nvPr/>
        </p:nvSpPr>
        <p:spPr>
          <a:xfrm>
            <a:off x="8379905" y="1833104"/>
            <a:ext cx="3456711" cy="245803"/>
          </a:xfrm>
          <a:prstGeom prst="rect">
            <a:avLst/>
          </a:prstGeom>
          <a:noFill/>
        </p:spPr>
        <p:txBody>
          <a:bodyPr wrap="square" lIns="0" tIns="0" rIns="0" bIns="0" rtlCol="0" anchor="t"/>
          <a:lstStyle/>
          <a:p>
            <a:pPr algn="l">
              <a:lnSpc>
                <a:spcPts val="1936"/>
              </a:lnSpc>
              <a:buNone/>
            </a:pPr>
            <a:r>
              <a:rPr lang="en-US" sz="1658" b="1" kern="0" spc="-100" dirty="0" smtClean="0">
                <a:solidFill>
                  <a:srgbClr val="333333"/>
                </a:solidFill>
                <a:latin typeface="Inter" pitchFamily="34" charset="0"/>
                <a:ea typeface="Inter" pitchFamily="34" charset="-122"/>
                <a:cs typeface="Inter" pitchFamily="34" charset="-120"/>
              </a:rPr>
              <a:t>Promotion of Domestic Production</a:t>
            </a:r>
            <a:endParaRPr lang="en-US" dirty="0"/>
          </a:p>
        </p:txBody>
      </p:sp>
      <p:sp>
        <p:nvSpPr>
          <p:cNvPr id="11" name="Object 10"/>
          <p:cNvSpPr/>
          <p:nvPr/>
        </p:nvSpPr>
        <p:spPr>
          <a:xfrm>
            <a:off x="8379905" y="2166753"/>
            <a:ext cx="3456711" cy="1287696"/>
          </a:xfrm>
          <a:prstGeom prst="rect">
            <a:avLst/>
          </a:prstGeom>
          <a:noFill/>
        </p:spPr>
        <p:txBody>
          <a:bodyPr wrap="square" lIns="0" tIns="0" rIns="0" bIns="0" rtlCol="0" anchor="t"/>
          <a:lstStyle/>
          <a:p>
            <a:pPr algn="l">
              <a:lnSpc>
                <a:spcPts val="1691"/>
              </a:lnSpc>
              <a:spcBef>
                <a:spcPts val="679"/>
              </a:spcBef>
              <a:buNone/>
            </a:pPr>
            <a:r>
              <a:rPr lang="en-US" sz="1219" kern="0" spc="-25" dirty="0" smtClean="0">
                <a:solidFill>
                  <a:srgbClr val="000000">
                    <a:alpha val="56000"/>
                  </a:srgbClr>
                </a:solidFill>
                <a:latin typeface="Inter" pitchFamily="34" charset="0"/>
                <a:ea typeface="Inter" pitchFamily="34" charset="-122"/>
                <a:cs typeface="Inter" pitchFamily="34" charset="-120"/>
              </a:rPr>
              <a:t>The Russian government implemented policies to boost domestic production and self-sufficiency in various sectors, including agriculture, manufacturing, and technology, to reduce reliance on imports and sanctions-affected trade.</a:t>
            </a:r>
            <a:endParaRPr lang="en-US" dirty="0"/>
          </a:p>
        </p:txBody>
      </p:sp>
      <p:sp>
        <p:nvSpPr>
          <p:cNvPr id="12" name="Object 11"/>
          <p:cNvSpPr/>
          <p:nvPr/>
        </p:nvSpPr>
        <p:spPr>
          <a:xfrm>
            <a:off x="476131" y="4080442"/>
            <a:ext cx="5523119" cy="2299712"/>
          </a:xfrm>
          <a:prstGeom prst="rect">
            <a:avLst/>
          </a:prstGeom>
          <a:solidFill>
            <a:srgbClr val="FF8000"/>
          </a:solidFill>
        </p:spPr>
      </p:sp>
      <p:sp>
        <p:nvSpPr>
          <p:cNvPr id="13" name="Object 12"/>
          <p:cNvSpPr/>
          <p:nvPr/>
        </p:nvSpPr>
        <p:spPr>
          <a:xfrm>
            <a:off x="761810" y="4323269"/>
            <a:ext cx="5551687" cy="245803"/>
          </a:xfrm>
          <a:prstGeom prst="rect">
            <a:avLst/>
          </a:prstGeom>
          <a:noFill/>
        </p:spPr>
        <p:txBody>
          <a:bodyPr wrap="square" lIns="0" tIns="0" rIns="0" bIns="0" rtlCol="0" anchor="t"/>
          <a:lstStyle/>
          <a:p>
            <a:pPr algn="l">
              <a:lnSpc>
                <a:spcPts val="1936"/>
              </a:lnSpc>
              <a:buNone/>
            </a:pPr>
            <a:r>
              <a:rPr lang="en-US" sz="1658" b="1" kern="0" spc="-100" dirty="0" smtClean="0">
                <a:solidFill>
                  <a:srgbClr val="333333"/>
                </a:solidFill>
                <a:latin typeface="Inter" pitchFamily="34" charset="0"/>
                <a:ea typeface="Inter" pitchFamily="34" charset="-122"/>
                <a:cs typeface="Inter" pitchFamily="34" charset="-120"/>
              </a:rPr>
              <a:t>Sanctions Evasion Tactics</a:t>
            </a:r>
            <a:endParaRPr lang="en-US" dirty="0"/>
          </a:p>
        </p:txBody>
      </p:sp>
      <p:sp>
        <p:nvSpPr>
          <p:cNvPr id="14" name="Object 13"/>
          <p:cNvSpPr/>
          <p:nvPr/>
        </p:nvSpPr>
        <p:spPr>
          <a:xfrm>
            <a:off x="761810" y="4656918"/>
            <a:ext cx="5551687" cy="858464"/>
          </a:xfrm>
          <a:prstGeom prst="rect">
            <a:avLst/>
          </a:prstGeom>
          <a:noFill/>
        </p:spPr>
        <p:txBody>
          <a:bodyPr wrap="square" lIns="0" tIns="0" rIns="0" bIns="0" rtlCol="0" anchor="t"/>
          <a:lstStyle/>
          <a:p>
            <a:pPr algn="l">
              <a:lnSpc>
                <a:spcPts val="1691"/>
              </a:lnSpc>
              <a:spcBef>
                <a:spcPts val="679"/>
              </a:spcBef>
              <a:buNone/>
            </a:pPr>
            <a:r>
              <a:rPr lang="en-US" sz="1219" kern="0" spc="-25" dirty="0" smtClean="0">
                <a:solidFill>
                  <a:srgbClr val="000000">
                    <a:alpha val="56000"/>
                  </a:srgbClr>
                </a:solidFill>
                <a:latin typeface="Inter" pitchFamily="34" charset="0"/>
                <a:ea typeface="Inter" pitchFamily="34" charset="-122"/>
                <a:cs typeface="Inter" pitchFamily="34" charset="-120"/>
              </a:rPr>
              <a:t>Russia employed various methods to circumvent the sanctions, such as using shell companies, offshore accounts, and alternative payment systems to continue accessing restricted technologies, financing, and trade channels.</a:t>
            </a:r>
            <a:endParaRPr lang="en-US" dirty="0"/>
          </a:p>
        </p:txBody>
      </p:sp>
      <p:sp>
        <p:nvSpPr>
          <p:cNvPr id="15" name="Object 14"/>
          <p:cNvSpPr/>
          <p:nvPr/>
        </p:nvSpPr>
        <p:spPr>
          <a:xfrm>
            <a:off x="6189702" y="4080442"/>
            <a:ext cx="5523119" cy="2299712"/>
          </a:xfrm>
          <a:prstGeom prst="rect">
            <a:avLst/>
          </a:prstGeom>
          <a:solidFill>
            <a:srgbClr val="FF797A"/>
          </a:solidFill>
        </p:spPr>
      </p:sp>
      <p:sp>
        <p:nvSpPr>
          <p:cNvPr id="16" name="Object 15"/>
          <p:cNvSpPr/>
          <p:nvPr/>
        </p:nvSpPr>
        <p:spPr>
          <a:xfrm>
            <a:off x="6475381" y="4323269"/>
            <a:ext cx="5551687" cy="245803"/>
          </a:xfrm>
          <a:prstGeom prst="rect">
            <a:avLst/>
          </a:prstGeom>
          <a:noFill/>
        </p:spPr>
        <p:txBody>
          <a:bodyPr wrap="square" lIns="0" tIns="0" rIns="0" bIns="0" rtlCol="0" anchor="t"/>
          <a:lstStyle/>
          <a:p>
            <a:pPr algn="l">
              <a:lnSpc>
                <a:spcPts val="1936"/>
              </a:lnSpc>
              <a:buNone/>
            </a:pPr>
            <a:r>
              <a:rPr lang="en-US" sz="1658" b="1" kern="0" spc="-100" dirty="0" smtClean="0">
                <a:solidFill>
                  <a:srgbClr val="333333"/>
                </a:solidFill>
                <a:latin typeface="Inter" pitchFamily="34" charset="0"/>
                <a:ea typeface="Inter" pitchFamily="34" charset="-122"/>
                <a:cs typeface="Inter" pitchFamily="34" charset="-120"/>
              </a:rPr>
              <a:t>Strengthening Ties with Non-EU Partners</a:t>
            </a:r>
            <a:endParaRPr lang="en-US" dirty="0"/>
          </a:p>
        </p:txBody>
      </p:sp>
      <p:sp>
        <p:nvSpPr>
          <p:cNvPr id="17" name="Object 16"/>
          <p:cNvSpPr/>
          <p:nvPr/>
        </p:nvSpPr>
        <p:spPr>
          <a:xfrm>
            <a:off x="6475381" y="4656918"/>
            <a:ext cx="5551687" cy="643848"/>
          </a:xfrm>
          <a:prstGeom prst="rect">
            <a:avLst/>
          </a:prstGeom>
          <a:noFill/>
        </p:spPr>
        <p:txBody>
          <a:bodyPr wrap="square" lIns="0" tIns="0" rIns="0" bIns="0" rtlCol="0" anchor="t"/>
          <a:lstStyle/>
          <a:p>
            <a:pPr algn="l">
              <a:lnSpc>
                <a:spcPts val="1691"/>
              </a:lnSpc>
              <a:spcBef>
                <a:spcPts val="679"/>
              </a:spcBef>
              <a:buNone/>
            </a:pPr>
            <a:r>
              <a:rPr lang="en-US" sz="1219" kern="0" spc="-25" dirty="0" smtClean="0">
                <a:solidFill>
                  <a:srgbClr val="000000">
                    <a:alpha val="56000"/>
                  </a:srgbClr>
                </a:solidFill>
                <a:latin typeface="Inter" pitchFamily="34" charset="0"/>
                <a:ea typeface="Inter" pitchFamily="34" charset="-122"/>
                <a:cs typeface="Inter" pitchFamily="34" charset="-120"/>
              </a:rPr>
              <a:t>Russia sought to strengthen economic and political ties with countries such as China, India, and others, to diversify its trade and financial relationships and reduce its dependence on the EU and Western markets.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000000"/>
        </a:solidFill>
        <a:effectLst/>
      </p:bgPr>
    </p:bg>
    <p:spTree>
      <p:nvGrpSpPr>
        <p:cNvPr id="1" name=""/>
        <p:cNvGrpSpPr/>
        <p:nvPr/>
      </p:nvGrpSpPr>
      <p:grpSpPr>
        <a:xfrm>
          <a:off x="0" y="0"/>
          <a:ext cx="0" cy="0"/>
          <a:chOff x="0" y="0"/>
          <a:chExt cx="0" cy="0"/>
        </a:xfrm>
      </p:grpSpPr>
      <p:sp>
        <p:nvSpPr>
          <p:cNvPr id="2" name="Object 1"/>
          <p:cNvSpPr/>
          <p:nvPr/>
        </p:nvSpPr>
        <p:spPr>
          <a:xfrm>
            <a:off x="8004713" y="476131"/>
            <a:ext cx="3708108" cy="5904024"/>
          </a:xfrm>
          <a:prstGeom prst="rect">
            <a:avLst/>
          </a:prstGeom>
          <a:solidFill>
            <a:srgbClr val="22AAEE"/>
          </a:solidFill>
        </p:spPr>
      </p:sp>
      <p:pic>
        <p:nvPicPr>
          <p:cNvPr id="3" name="Object 2" descr="geopolitical tensions between russia and europe, in a &quot;Professional, film-quality 3d rendering, claymation style. Rubbery, matte, smooth forms and fresh, light color palette. Simple composition with minimal depth, crisp detail and a playful feel.&quot; style"/>
          <p:cNvPicPr>
            <a:picLocks noChangeAspect="1"/>
          </p:cNvPicPr>
          <p:nvPr/>
        </p:nvPicPr>
        <p:blipFill>
          <a:blip r:embed="rId3"/>
          <a:srcRect l="18597" r="18597"/>
          <a:stretch/>
        </p:blipFill>
        <p:spPr>
          <a:xfrm>
            <a:off x="8004713" y="476131"/>
            <a:ext cx="3708108" cy="5904024"/>
          </a:xfrm>
          <a:prstGeom prst="rect">
            <a:avLst/>
          </a:prstGeom>
        </p:spPr>
      </p:pic>
      <p:sp>
        <p:nvSpPr>
          <p:cNvPr id="4" name="Object 3"/>
          <p:cNvSpPr/>
          <p:nvPr/>
        </p:nvSpPr>
        <p:spPr>
          <a:xfrm>
            <a:off x="137126" y="1816916"/>
            <a:ext cx="7730462" cy="556121"/>
          </a:xfrm>
          <a:prstGeom prst="rect">
            <a:avLst/>
          </a:prstGeom>
          <a:noFill/>
        </p:spPr>
        <p:txBody>
          <a:bodyPr wrap="square" lIns="0" tIns="0" rIns="0" bIns="0" rtlCol="0" anchor="ctr"/>
          <a:lstStyle/>
          <a:p>
            <a:pPr algn="ctr">
              <a:lnSpc>
                <a:spcPts val="4380"/>
              </a:lnSpc>
              <a:buNone/>
            </a:pPr>
            <a:r>
              <a:rPr lang="en-US" sz="3750" b="1" kern="0" spc="-225" dirty="0" smtClean="0">
                <a:solidFill>
                  <a:srgbClr val="FFFFFF"/>
                </a:solidFill>
                <a:latin typeface="Inter" pitchFamily="34" charset="0"/>
                <a:ea typeface="Inter" pitchFamily="34" charset="-122"/>
                <a:cs typeface="Inter" pitchFamily="34" charset="-120"/>
              </a:rPr>
              <a:t>Sanctions and Geopolitical Tensions</a:t>
            </a:r>
            <a:endParaRPr lang="en-US" dirty="0"/>
          </a:p>
        </p:txBody>
      </p:sp>
      <p:sp>
        <p:nvSpPr>
          <p:cNvPr id="5" name="Object 4"/>
          <p:cNvSpPr/>
          <p:nvPr/>
        </p:nvSpPr>
        <p:spPr>
          <a:xfrm>
            <a:off x="137126" y="2475643"/>
            <a:ext cx="7730462" cy="2535874"/>
          </a:xfrm>
          <a:prstGeom prst="rect">
            <a:avLst/>
          </a:prstGeom>
          <a:noFill/>
        </p:spPr>
        <p:txBody>
          <a:bodyPr wrap="square" lIns="0" tIns="0" rIns="0" bIns="0" rtlCol="0" anchor="ctr"/>
          <a:lstStyle/>
          <a:p>
            <a:pPr algn="ctr">
              <a:lnSpc>
                <a:spcPts val="2497"/>
              </a:lnSpc>
              <a:spcBef>
                <a:spcPts val="792"/>
              </a:spcBef>
              <a:buNone/>
            </a:pPr>
            <a:r>
              <a:rPr lang="en-US" sz="1800" kern="0" spc="-36" dirty="0" smtClean="0">
                <a:solidFill>
                  <a:srgbClr val="FFFFFF">
                    <a:alpha val="80000"/>
                  </a:srgbClr>
                </a:solidFill>
                <a:latin typeface="Inter" pitchFamily="34" charset="0"/>
                <a:ea typeface="Inter" pitchFamily="34" charset="-122"/>
                <a:cs typeface="Inter" pitchFamily="34" charset="-120"/>
              </a:rPr>
              <a:t>The imposition of EU sanctions against Russia in response to the annexation of Crimea in 2014 has had significant geopolitical ramifications. The sanctions have strained EU-Russia relations, leading to a deterioration of diplomatic ties and increased tensions between the two powers. This has shifted the global balance of power, with Russia aligning more closely with China and other non-Western countries, while the EU has strengthened its ties with the United States and other allies in the face of this crisis.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000000"/>
        </a:solidFill>
        <a:effectLst/>
      </p:bgPr>
    </p:bg>
    <p:spTree>
      <p:nvGrpSpPr>
        <p:cNvPr id="1" name=""/>
        <p:cNvGrpSpPr/>
        <p:nvPr/>
      </p:nvGrpSpPr>
      <p:grpSpPr>
        <a:xfrm>
          <a:off x="0" y="0"/>
          <a:ext cx="0" cy="0"/>
          <a:chOff x="0" y="0"/>
          <a:chExt cx="0" cy="0"/>
        </a:xfrm>
      </p:grpSpPr>
      <p:sp>
        <p:nvSpPr>
          <p:cNvPr id="2" name="Object 1"/>
          <p:cNvSpPr/>
          <p:nvPr/>
        </p:nvSpPr>
        <p:spPr>
          <a:xfrm>
            <a:off x="0" y="379000"/>
            <a:ext cx="12188952" cy="556121"/>
          </a:xfrm>
          <a:prstGeom prst="rect">
            <a:avLst/>
          </a:prstGeom>
          <a:noFill/>
        </p:spPr>
        <p:txBody>
          <a:bodyPr wrap="square" lIns="0" tIns="0" rIns="0" bIns="0" rtlCol="0" anchor="t"/>
          <a:lstStyle/>
          <a:p>
            <a:pPr algn="ctr">
              <a:lnSpc>
                <a:spcPts val="4380"/>
              </a:lnSpc>
              <a:buNone/>
            </a:pPr>
            <a:r>
              <a:rPr lang="en-US" sz="3750" b="1" kern="0" spc="-225" dirty="0" smtClean="0">
                <a:solidFill>
                  <a:srgbClr val="FFFFFF"/>
                </a:solidFill>
                <a:latin typeface="Inter" pitchFamily="34" charset="0"/>
                <a:ea typeface="Inter" pitchFamily="34" charset="-122"/>
                <a:cs typeface="Inter" pitchFamily="34" charset="-120"/>
              </a:rPr>
              <a:t>Compliance and Enforcement Challenges</a:t>
            </a:r>
            <a:endParaRPr lang="en-US" dirty="0"/>
          </a:p>
        </p:txBody>
      </p:sp>
      <p:sp>
        <p:nvSpPr>
          <p:cNvPr id="3" name="Object 2"/>
          <p:cNvSpPr/>
          <p:nvPr/>
        </p:nvSpPr>
        <p:spPr>
          <a:xfrm>
            <a:off x="952262" y="1589325"/>
            <a:ext cx="5446938" cy="4794996"/>
          </a:xfrm>
          <a:prstGeom prst="rect">
            <a:avLst/>
          </a:prstGeom>
          <a:noFill/>
        </p:spPr>
        <p:txBody>
          <a:bodyPr wrap="square" lIns="0" tIns="0" rIns="0" bIns="0" rtlCol="0" anchor="t"/>
          <a:lstStyle/>
          <a:p>
            <a:pPr marL="242900" indent="-242900" algn="l">
              <a:lnSpc>
                <a:spcPts val="2838"/>
              </a:lnSpc>
              <a:buSzPct val="100000"/>
              <a:buChar char="•"/>
            </a:pPr>
            <a:r>
              <a:rPr lang="en-US" sz="2430" b="1" kern="0" spc="-145" dirty="0" smtClean="0">
                <a:solidFill>
                  <a:srgbClr val="FFFFFF"/>
                </a:solidFill>
                <a:latin typeface="Inter" pitchFamily="34" charset="0"/>
                <a:ea typeface="Inter" pitchFamily="34" charset="-122"/>
                <a:cs typeface="Inter" pitchFamily="34" charset="-120"/>
              </a:rPr>
              <a:t>Complex Regulatory Environment</a:t>
            </a:r>
          </a:p>
          <a:p>
            <a:pPr lvl="1" algn="l">
              <a:lnSpc>
                <a:spcPts val="2153"/>
              </a:lnSpc>
              <a:spcBef>
                <a:spcPts val="289"/>
              </a:spcBef>
              <a:buNone/>
            </a:pPr>
            <a:r>
              <a:rPr lang="en-US" sz="1552" kern="0" spc="-31" dirty="0" smtClean="0">
                <a:solidFill>
                  <a:srgbClr val="FFFFFF">
                    <a:alpha val="80000"/>
                  </a:srgbClr>
                </a:solidFill>
                <a:latin typeface="Inter" pitchFamily="34" charset="0"/>
                <a:ea typeface="Inter" pitchFamily="34" charset="-122"/>
                <a:cs typeface="Inter" pitchFamily="34" charset="-120"/>
              </a:rPr>
              <a:t>Navigating the intricate web of sanctions regulations and policies across multiple jurisdictions poses a significant challenge for compliance.</a:t>
            </a:r>
          </a:p>
          <a:p>
            <a:pPr marL="242900" indent="-242900" algn="l">
              <a:lnSpc>
                <a:spcPts val="2838"/>
              </a:lnSpc>
              <a:spcBef>
                <a:spcPts val="2299"/>
              </a:spcBef>
              <a:buSzPct val="100000"/>
              <a:buChar char="•"/>
            </a:pPr>
            <a:r>
              <a:rPr lang="en-US" sz="2430" b="1" kern="0" spc="-145" dirty="0" smtClean="0">
                <a:solidFill>
                  <a:srgbClr val="FFFFFF"/>
                </a:solidFill>
                <a:latin typeface="Inter" pitchFamily="34" charset="0"/>
                <a:ea typeface="Inter" pitchFamily="34" charset="-122"/>
                <a:cs typeface="Inter" pitchFamily="34" charset="-120"/>
              </a:rPr>
              <a:t>Sanctions Evasion Tactics</a:t>
            </a:r>
          </a:p>
          <a:p>
            <a:pPr lvl="1" algn="l">
              <a:lnSpc>
                <a:spcPts val="2153"/>
              </a:lnSpc>
              <a:spcBef>
                <a:spcPts val="289"/>
              </a:spcBef>
              <a:buNone/>
            </a:pPr>
            <a:r>
              <a:rPr lang="en-US" sz="1552" kern="0" spc="-31" dirty="0" smtClean="0">
                <a:solidFill>
                  <a:srgbClr val="FFFFFF">
                    <a:alpha val="80000"/>
                  </a:srgbClr>
                </a:solidFill>
                <a:latin typeface="Inter" pitchFamily="34" charset="0"/>
                <a:ea typeface="Inter" pitchFamily="34" charset="-122"/>
                <a:cs typeface="Inter" pitchFamily="34" charset="-120"/>
              </a:rPr>
              <a:t>Russia and its entities have employed sophisticated methods to circumvent sanctions, such as using front companies, alternate payment systems, and illicit trade networks.</a:t>
            </a:r>
          </a:p>
          <a:p>
            <a:pPr marL="242900" indent="-242900" algn="l">
              <a:lnSpc>
                <a:spcPts val="2838"/>
              </a:lnSpc>
              <a:spcBef>
                <a:spcPts val="2299"/>
              </a:spcBef>
              <a:buSzPct val="100000"/>
              <a:buChar char="•"/>
            </a:pPr>
            <a:r>
              <a:rPr lang="en-US" sz="2430" b="1" kern="0" spc="-145" dirty="0" smtClean="0">
                <a:solidFill>
                  <a:srgbClr val="FFFFFF"/>
                </a:solidFill>
                <a:latin typeface="Inter" pitchFamily="34" charset="0"/>
                <a:ea typeface="Inter" pitchFamily="34" charset="-122"/>
                <a:cs typeface="Inter" pitchFamily="34" charset="-120"/>
              </a:rPr>
              <a:t>Jurisdictional Conflicts</a:t>
            </a:r>
          </a:p>
          <a:p>
            <a:pPr lvl="1" algn="l">
              <a:lnSpc>
                <a:spcPts val="2153"/>
              </a:lnSpc>
              <a:spcBef>
                <a:spcPts val="289"/>
              </a:spcBef>
              <a:buNone/>
            </a:pPr>
            <a:r>
              <a:rPr lang="en-US" sz="1552" kern="0" spc="-31" dirty="0" smtClean="0">
                <a:solidFill>
                  <a:srgbClr val="FFFFFF">
                    <a:alpha val="80000"/>
                  </a:srgbClr>
                </a:solidFill>
                <a:latin typeface="Inter" pitchFamily="34" charset="0"/>
                <a:ea typeface="Inter" pitchFamily="34" charset="-122"/>
                <a:cs typeface="Inter" pitchFamily="34" charset="-120"/>
              </a:rPr>
              <a:t>Enforcing sanctions is complicated by the potential for conflicting laws and policies between nations, hindering international cooperation and information sharing.</a:t>
            </a:r>
            <a:endParaRPr lang="en-US" dirty="0"/>
          </a:p>
        </p:txBody>
      </p:sp>
      <p:sp>
        <p:nvSpPr>
          <p:cNvPr id="4" name="Object 3"/>
          <p:cNvSpPr/>
          <p:nvPr/>
        </p:nvSpPr>
        <p:spPr>
          <a:xfrm>
            <a:off x="6284928" y="1589325"/>
            <a:ext cx="5446938" cy="3366603"/>
          </a:xfrm>
          <a:prstGeom prst="rect">
            <a:avLst/>
          </a:prstGeom>
          <a:noFill/>
        </p:spPr>
        <p:txBody>
          <a:bodyPr wrap="square" lIns="0" tIns="0" rIns="0" bIns="0" rtlCol="0" anchor="t"/>
          <a:lstStyle/>
          <a:p>
            <a:pPr marL="242900" indent="-242900" algn="l">
              <a:lnSpc>
                <a:spcPts val="2838"/>
              </a:lnSpc>
              <a:buSzPct val="100000"/>
              <a:buChar char="•"/>
            </a:pPr>
            <a:r>
              <a:rPr lang="en-US" sz="2430" b="1" kern="0" spc="-145" dirty="0" smtClean="0">
                <a:solidFill>
                  <a:srgbClr val="FFFFFF"/>
                </a:solidFill>
                <a:latin typeface="Inter" pitchFamily="34" charset="0"/>
                <a:ea typeface="Inter" pitchFamily="34" charset="-122"/>
                <a:cs typeface="Inter" pitchFamily="34" charset="-120"/>
              </a:rPr>
              <a:t>Monitoring and Enforcement Capacity</a:t>
            </a:r>
          </a:p>
          <a:p>
            <a:pPr lvl="1" algn="l">
              <a:lnSpc>
                <a:spcPts val="2153"/>
              </a:lnSpc>
              <a:spcBef>
                <a:spcPts val="289"/>
              </a:spcBef>
              <a:buNone/>
            </a:pPr>
            <a:r>
              <a:rPr lang="en-US" sz="1552" kern="0" spc="-31" dirty="0" smtClean="0">
                <a:solidFill>
                  <a:srgbClr val="FFFFFF">
                    <a:alpha val="80000"/>
                  </a:srgbClr>
                </a:solidFill>
                <a:latin typeface="Inter" pitchFamily="34" charset="0"/>
                <a:ea typeface="Inter" pitchFamily="34" charset="-122"/>
                <a:cs typeface="Inter" pitchFamily="34" charset="-120"/>
              </a:rPr>
              <a:t>Limited resources and capabilities of regulatory bodies make it challenging to effectively monitor and enforce sanctions, especially across global supply chains.</a:t>
            </a:r>
          </a:p>
          <a:p>
            <a:pPr marL="242900" indent="-242900" algn="l">
              <a:lnSpc>
                <a:spcPts val="2838"/>
              </a:lnSpc>
              <a:spcBef>
                <a:spcPts val="2299"/>
              </a:spcBef>
              <a:buSzPct val="100000"/>
              <a:buChar char="•"/>
            </a:pPr>
            <a:r>
              <a:rPr lang="en-US" sz="2430" b="1" kern="0" spc="-145" dirty="0" smtClean="0">
                <a:solidFill>
                  <a:srgbClr val="FFFFFF"/>
                </a:solidFill>
                <a:latin typeface="Inter" pitchFamily="34" charset="0"/>
                <a:ea typeface="Inter" pitchFamily="34" charset="-122"/>
                <a:cs typeface="Inter" pitchFamily="34" charset="-120"/>
              </a:rPr>
              <a:t>Unintended Consequences</a:t>
            </a:r>
          </a:p>
          <a:p>
            <a:pPr lvl="1" algn="l">
              <a:lnSpc>
                <a:spcPts val="2153"/>
              </a:lnSpc>
              <a:spcBef>
                <a:spcPts val="289"/>
              </a:spcBef>
              <a:buNone/>
            </a:pPr>
            <a:r>
              <a:rPr lang="en-US" sz="1552" kern="0" spc="-31" dirty="0" smtClean="0">
                <a:solidFill>
                  <a:srgbClr val="FFFFFF">
                    <a:alpha val="80000"/>
                  </a:srgbClr>
                </a:solidFill>
                <a:latin typeface="Inter" pitchFamily="34" charset="0"/>
                <a:ea typeface="Inter" pitchFamily="34" charset="-122"/>
                <a:cs typeface="Inter" pitchFamily="34" charset="-120"/>
              </a:rPr>
              <a:t>Sanctions can have unforeseen ripple effects, such as disrupting legitimate trade and financial transactions, which can undermine compliance efforts.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000000"/>
        </a:solidFill>
        <a:effectLst/>
      </p:bgPr>
    </p:bg>
    <p:spTree>
      <p:nvGrpSpPr>
        <p:cNvPr id="1" name=""/>
        <p:cNvGrpSpPr/>
        <p:nvPr/>
      </p:nvGrpSpPr>
      <p:grpSpPr>
        <a:xfrm>
          <a:off x="0" y="0"/>
          <a:ext cx="0" cy="0"/>
          <a:chOff x="0" y="0"/>
          <a:chExt cx="0" cy="0"/>
        </a:xfrm>
      </p:grpSpPr>
      <p:sp>
        <p:nvSpPr>
          <p:cNvPr id="2" name="Object 1"/>
          <p:cNvSpPr/>
          <p:nvPr/>
        </p:nvSpPr>
        <p:spPr>
          <a:xfrm>
            <a:off x="0" y="379000"/>
            <a:ext cx="12188952" cy="556121"/>
          </a:xfrm>
          <a:prstGeom prst="rect">
            <a:avLst/>
          </a:prstGeom>
          <a:noFill/>
        </p:spPr>
        <p:txBody>
          <a:bodyPr wrap="square" lIns="0" tIns="0" rIns="0" bIns="0" rtlCol="0" anchor="t"/>
          <a:lstStyle/>
          <a:p>
            <a:pPr algn="ctr">
              <a:lnSpc>
                <a:spcPts val="4380"/>
              </a:lnSpc>
              <a:buNone/>
            </a:pPr>
            <a:r>
              <a:rPr lang="en-US" sz="3750" b="1" kern="0" spc="-225" dirty="0" smtClean="0">
                <a:solidFill>
                  <a:srgbClr val="FFFFFF"/>
                </a:solidFill>
                <a:latin typeface="Inter" pitchFamily="34" charset="0"/>
                <a:ea typeface="Inter" pitchFamily="34" charset="-122"/>
                <a:cs typeface="Inter" pitchFamily="34" charset="-120"/>
              </a:rPr>
              <a:t>Future Outlook and Considerations</a:t>
            </a:r>
            <a:endParaRPr lang="en-US" dirty="0"/>
          </a:p>
        </p:txBody>
      </p:sp>
      <p:pic>
        <p:nvPicPr>
          <p:cNvPr id="3" name="Object 2"/>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142714" y="1875956"/>
            <a:ext cx="8160884" cy="990352"/>
          </a:xfrm>
          <a:prstGeom prst="rect">
            <a:avLst/>
          </a:prstGeom>
        </p:spPr>
      </p:pic>
      <p:pic>
        <p:nvPicPr>
          <p:cNvPr id="4" name="Object 3"/>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0" y="1335166"/>
            <a:ext cx="1152237" cy="1437915"/>
          </a:xfrm>
          <a:prstGeom prst="rect">
            <a:avLst/>
          </a:prstGeom>
        </p:spPr>
      </p:pic>
      <p:sp>
        <p:nvSpPr>
          <p:cNvPr id="5" name="Object 4"/>
          <p:cNvSpPr/>
          <p:nvPr/>
        </p:nvSpPr>
        <p:spPr>
          <a:xfrm>
            <a:off x="1333167" y="2219603"/>
            <a:ext cx="7919010" cy="302462"/>
          </a:xfrm>
          <a:prstGeom prst="rect">
            <a:avLst/>
          </a:prstGeom>
          <a:noFill/>
        </p:spPr>
        <p:txBody>
          <a:bodyPr wrap="square" lIns="0" tIns="0" rIns="0" bIns="0" rtlCol="0" anchor="ctr"/>
          <a:lstStyle/>
          <a:p>
            <a:pPr algn="l">
              <a:lnSpc>
                <a:spcPts val="2383"/>
              </a:lnSpc>
              <a:buNone/>
            </a:pPr>
            <a:r>
              <a:rPr lang="en-US" sz="2040" b="1" kern="0" spc="-122" dirty="0" smtClean="0">
                <a:solidFill>
                  <a:srgbClr val="333333"/>
                </a:solidFill>
                <a:latin typeface="Inter" pitchFamily="34" charset="0"/>
                <a:ea typeface="Inter" pitchFamily="34" charset="-122"/>
                <a:cs typeface="Inter" pitchFamily="34" charset="-120"/>
              </a:rPr>
              <a:t>Potential Long-term Consequences of Sanctions</a:t>
            </a:r>
            <a:endParaRPr lang="en-US" dirty="0"/>
          </a:p>
        </p:txBody>
      </p:sp>
      <p:pic>
        <p:nvPicPr>
          <p:cNvPr id="6" name="Object 5"/>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142714" y="2954392"/>
            <a:ext cx="3323394" cy="990352"/>
          </a:xfrm>
          <a:prstGeom prst="rect">
            <a:avLst/>
          </a:prstGeom>
        </p:spPr>
      </p:pic>
      <p:pic>
        <p:nvPicPr>
          <p:cNvPr id="7" name="Object 6"/>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0" y="2754132"/>
            <a:ext cx="1152237" cy="1095101"/>
          </a:xfrm>
          <a:prstGeom prst="rect">
            <a:avLst/>
          </a:prstGeom>
        </p:spPr>
      </p:pic>
      <p:sp>
        <p:nvSpPr>
          <p:cNvPr id="8" name="Object 7"/>
          <p:cNvSpPr/>
          <p:nvPr/>
        </p:nvSpPr>
        <p:spPr>
          <a:xfrm>
            <a:off x="1333167" y="3145678"/>
            <a:ext cx="2597901" cy="604924"/>
          </a:xfrm>
          <a:prstGeom prst="rect">
            <a:avLst/>
          </a:prstGeom>
          <a:noFill/>
        </p:spPr>
        <p:txBody>
          <a:bodyPr wrap="square" lIns="0" tIns="0" rIns="0" bIns="0" rtlCol="0" anchor="ctr"/>
          <a:lstStyle/>
          <a:p>
            <a:pPr algn="l">
              <a:lnSpc>
                <a:spcPts val="2383"/>
              </a:lnSpc>
              <a:buNone/>
            </a:pPr>
            <a:r>
              <a:rPr lang="en-US" sz="2040" b="1" kern="0" spc="-122" dirty="0" smtClean="0">
                <a:solidFill>
                  <a:srgbClr val="333333"/>
                </a:solidFill>
                <a:latin typeface="Inter" pitchFamily="34" charset="0"/>
                <a:ea typeface="Inter" pitchFamily="34" charset="-122"/>
                <a:cs typeface="Inter" pitchFamily="34" charset="-120"/>
              </a:rPr>
              <a:t>Possible Scenarios for EU-Russia Relations</a:t>
            </a:r>
            <a:endParaRPr lang="en-US" dirty="0"/>
          </a:p>
        </p:txBody>
      </p:sp>
      <p:pic>
        <p:nvPicPr>
          <p:cNvPr id="9" name="Object 8"/>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1142714" y="4032829"/>
            <a:ext cx="10570107" cy="990352"/>
          </a:xfrm>
          <a:prstGeom prst="rect">
            <a:avLst/>
          </a:prstGeom>
        </p:spPr>
      </p:pic>
      <p:pic>
        <p:nvPicPr>
          <p:cNvPr id="10" name="Object 9"/>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0" y="4128055"/>
            <a:ext cx="1152237" cy="1095101"/>
          </a:xfrm>
          <a:prstGeom prst="rect">
            <a:avLst/>
          </a:prstGeom>
        </p:spPr>
      </p:pic>
      <p:sp>
        <p:nvSpPr>
          <p:cNvPr id="11" name="Object 10"/>
          <p:cNvSpPr/>
          <p:nvPr/>
        </p:nvSpPr>
        <p:spPr>
          <a:xfrm>
            <a:off x="1333167" y="4376477"/>
            <a:ext cx="10570107" cy="302462"/>
          </a:xfrm>
          <a:prstGeom prst="rect">
            <a:avLst/>
          </a:prstGeom>
          <a:noFill/>
        </p:spPr>
        <p:txBody>
          <a:bodyPr wrap="square" lIns="0" tIns="0" rIns="0" bIns="0" rtlCol="0" anchor="ctr"/>
          <a:lstStyle/>
          <a:p>
            <a:pPr algn="l">
              <a:lnSpc>
                <a:spcPts val="2383"/>
              </a:lnSpc>
              <a:buNone/>
            </a:pPr>
            <a:r>
              <a:rPr lang="en-US" sz="2040" b="1" kern="0" spc="-122" dirty="0" smtClean="0">
                <a:solidFill>
                  <a:srgbClr val="333333"/>
                </a:solidFill>
                <a:latin typeface="Inter" pitchFamily="34" charset="0"/>
                <a:ea typeface="Inter" pitchFamily="34" charset="-122"/>
                <a:cs typeface="Inter" pitchFamily="34" charset="-120"/>
              </a:rPr>
              <a:t>Broader Implications for Global Economy</a:t>
            </a:r>
            <a:endParaRPr lang="en-US" dirty="0"/>
          </a:p>
        </p:txBody>
      </p:sp>
      <p:pic>
        <p:nvPicPr>
          <p:cNvPr id="12" name="Object 11"/>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1142714" y="5111266"/>
            <a:ext cx="5742139" cy="990352"/>
          </a:xfrm>
          <a:prstGeom prst="rect">
            <a:avLst/>
          </a:prstGeom>
        </p:spPr>
      </p:pic>
      <p:pic>
        <p:nvPicPr>
          <p:cNvPr id="13" name="Object 12"/>
          <p:cNvPicPr>
            <a:picLocks noChangeAspect="1"/>
          </p:cNvPicPr>
          <p:nvPr/>
        </p:nvPicPr>
        <p:blipFill>
          <a:blip r:embed="rId17">
            <a:extLst>
              <a:ext uri="{96DAC541-7B7A-43D3-8B79-37D633B846F1}">
                <asvg:svgBlip xmlns:asvg="http://schemas.microsoft.com/office/drawing/2016/SVG/main" xmlns="" r:embed="rId18"/>
              </a:ext>
            </a:extLst>
          </a:blip>
          <a:stretch>
            <a:fillRect/>
          </a:stretch>
        </p:blipFill>
        <p:spPr>
          <a:xfrm>
            <a:off x="0" y="5206492"/>
            <a:ext cx="1152237" cy="1437915"/>
          </a:xfrm>
          <a:prstGeom prst="rect">
            <a:avLst/>
          </a:prstGeom>
        </p:spPr>
      </p:pic>
      <p:sp>
        <p:nvSpPr>
          <p:cNvPr id="14" name="Object 13"/>
          <p:cNvSpPr/>
          <p:nvPr/>
        </p:nvSpPr>
        <p:spPr>
          <a:xfrm>
            <a:off x="1333167" y="5454913"/>
            <a:ext cx="5258390" cy="302462"/>
          </a:xfrm>
          <a:prstGeom prst="rect">
            <a:avLst/>
          </a:prstGeom>
          <a:noFill/>
        </p:spPr>
        <p:txBody>
          <a:bodyPr wrap="square" lIns="0" tIns="0" rIns="0" bIns="0" rtlCol="0" anchor="ctr"/>
          <a:lstStyle/>
          <a:p>
            <a:pPr algn="l">
              <a:lnSpc>
                <a:spcPts val="2383"/>
              </a:lnSpc>
              <a:buNone/>
            </a:pPr>
            <a:r>
              <a:rPr lang="en-US" sz="2040" b="1" kern="0" spc="-122" dirty="0" smtClean="0">
                <a:solidFill>
                  <a:srgbClr val="333333"/>
                </a:solidFill>
                <a:latin typeface="Inter" pitchFamily="34" charset="0"/>
                <a:ea typeface="Inter" pitchFamily="34" charset="-122"/>
                <a:cs typeface="Inter" pitchFamily="34" charset="-120"/>
              </a:rPr>
              <a:t>Challenges in Maintaining Sanctions Regime</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139CE5"/>
      </a:hlink>
      <a:folHlink>
        <a:srgbClr val="800080"/>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909</Words>
  <Application>Microsoft Office PowerPoint</Application>
  <PresentationFormat>Geniş ekran</PresentationFormat>
  <Paragraphs>80</Paragraphs>
  <Slides>11</Slides>
  <Notes>10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11</vt:i4>
      </vt:variant>
    </vt:vector>
  </HeadingPairs>
  <TitlesOfParts>
    <vt:vector size="15" baseType="lpstr">
      <vt:lpstr>Arial</vt:lpstr>
      <vt:lpstr>Calibri</vt:lpstr>
      <vt:lpstr>Inter</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Beautiful.ai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Impact of EU Sanctions on Russia (2014-2022)</dc:title>
  <dc:subject>The Impact of EU Sanctions on Russia (2014-2022)</dc:subject>
  <dc:creator>Yok Tok</dc:creator>
  <cp:lastModifiedBy>Microsoft hesabı</cp:lastModifiedBy>
  <cp:revision>3</cp:revision>
  <dcterms:created xsi:type="dcterms:W3CDTF">2026-01-07T00:40:31Z</dcterms:created>
  <dcterms:modified xsi:type="dcterms:W3CDTF">2026-01-07T00:44:06Z</dcterms:modified>
</cp:coreProperties>
</file>