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notesMasterIdLst>
    <p:notesMasterId r:id="rId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eaa11a2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image" Target="../media/image--fb2c4d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image" Target="../media/image--7feee29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image" Target="../media/image--467a5b9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image" Target="../media/image-3cfa19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image" Target="../media/image-312248e1.png"/><Relationship Id="rId2" Type="http://schemas.openxmlformats.org/officeDocument/2006/relationships/image" Target="../media/image--58f6c0de1.png"/><Relationship Id="rId3" Type="http://schemas.openxmlformats.org/officeDocument/2006/relationships/image" Target="../media/image--71c3d39e1.png"/><Relationship Id="rId4" Type="http://schemas.openxmlformats.org/officeDocument/2006/relationships/image" Target="../media/image-0f17db1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image" Target="../media/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image" Target="../media/image-25dff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image" Target="../media/image-72cbd1.png"/><Relationship Id="rId2" Type="http://schemas.openxmlformats.org/officeDocument/2006/relationships/image" Target="../media/image-68c028a1.png"/><Relationship Id="rId3" Type="http://schemas.openxmlformats.org/officeDocument/2006/relationships/image" Target="../media/image--46fedc5e1.png"/><Relationship Id="rId4" Type="http://schemas.openxmlformats.org/officeDocument/2006/relationships/image" Target="../media/image--3db0699e1.png"/><Relationship Id="rId5" Type="http://schemas.openxmlformats.org/officeDocument/2006/relationships/image" Target="../media/image--7428c99e1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image" Target="../media/image-3459fd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5250" y="95250"/>
            <a:ext cx="4128249" cy="66675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miter lim="800000"/>
          </a:ln>
        </p:spPr>
      </p:sp>
      <p:pic>
        <p:nvPicPr>
          <p:cNvPr id="3" name="Image 0" descr="A world map with lines connecting different countries, symbolizing global migration.">    </p:cNvPr>
          <p:cNvPicPr>
            <a:picLocks noChangeAspect="1"/>
          </p:cNvPicPr>
          <p:nvPr/>
        </p:nvPicPr>
        <p:blipFill>
          <a:blip r:embed="rId1"/>
          <a:srcRect l="19042" r="19042" t="0" b="0"/>
          <a:stretch/>
        </p:blipFill>
        <p:spPr>
          <a:xfrm>
            <a:off x="95250" y="95250"/>
            <a:ext cx="4128249" cy="66675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699749" y="1494383"/>
            <a:ext cx="6419850" cy="21937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1728"/>
              </a:lnSpc>
            </a:pPr>
            <a:r>
              <a:rPr lang="en-US" sz="1500" spc="-90" kern="0" dirty="0">
                <a:solidFill>
                  <a:srgbClr val="22AAEE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Introduction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4699749" y="1953518"/>
            <a:ext cx="6714024" cy="548580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4320"/>
              </a:lnSpc>
              <a:spcBef>
                <a:spcPts val="1851"/>
              </a:spcBef>
            </a:pP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The Global Context of Migration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4699749" y="2614315"/>
            <a:ext cx="6419850" cy="28664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2257"/>
              </a:lnSpc>
              <a:spcBef>
                <a:spcPts val="867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Migration: A historic and ongoing human phenomenon.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4699749" y="3050828"/>
            <a:ext cx="6419850" cy="28664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2257"/>
              </a:lnSpc>
              <a:spcBef>
                <a:spcPts val="1157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Influencing Factors:</a:t>
            </a: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4699749" y="3474244"/>
            <a:ext cx="6419850" cy="66436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 lvl="1" marL="482600" indent="-241300">
              <a:lnSpc>
                <a:spcPts val="2052"/>
              </a:lnSpc>
              <a:spcBef>
                <a:spcPts val="1056"/>
              </a:spcBef>
              <a:buSzPct val="100000"/>
              <a:buChar char="•"/>
            </a:pPr>
            <a:r>
              <a:rPr lang="en-US" sz="1500" spc="-30" kern="0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Historical:</a:t>
            </a:r>
            <a:pPr algn="l">
              <a:lnSpc>
                <a:spcPts val="2052"/>
              </a:lnSpc>
            </a:pPr>
            <a:r>
              <a:rPr lang="en-US" sz="1500" spc="-30" kern="0" dirty="0">
                <a:solidFill>
                  <a:srgbClr val="FFFFFF">
                    <a:alpha val="5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Wars, natural disasters, resource scarcity.</a:t>
            </a:r>
            <a:endParaRPr lang="en-US" dirty="0"/>
          </a:p>
          <a:p>
            <a:pPr algn="l" lvl="1" marL="482600" indent="-241300">
              <a:lnSpc>
                <a:spcPts val="2052"/>
              </a:lnSpc>
              <a:spcBef>
                <a:spcPts val="1105"/>
              </a:spcBef>
              <a:buSzPct val="100000"/>
              <a:buChar char="•"/>
            </a:pPr>
            <a:r>
              <a:rPr lang="en-US" sz="1500" spc="-30" kern="0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Modern:</a:t>
            </a:r>
            <a:pPr algn="l">
              <a:lnSpc>
                <a:spcPts val="2052"/>
              </a:lnSpc>
            </a:pPr>
            <a:r>
              <a:rPr lang="en-US" sz="1500" spc="-30" kern="0" dirty="0">
                <a:solidFill>
                  <a:srgbClr val="FFFFFF">
                    <a:alpha val="5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Economic disparities, political instability, social opportunities.</a:t>
            </a:r>
            <a:endParaRPr lang="en-US" dirty="0"/>
          </a:p>
        </p:txBody>
      </p:sp>
      <p:sp>
        <p:nvSpPr>
          <p:cNvPr id="9" name="Text 6"/>
          <p:cNvSpPr/>
          <p:nvPr/>
        </p:nvSpPr>
        <p:spPr>
          <a:xfrm>
            <a:off x="4699749" y="4294882"/>
            <a:ext cx="6419850" cy="28664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2257"/>
              </a:lnSpc>
              <a:spcBef>
                <a:spcPts val="1206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Shift in Migration Patterns:</a:t>
            </a:r>
            <a:endParaRPr lang="en-US" dirty="0"/>
          </a:p>
        </p:txBody>
      </p:sp>
      <p:sp>
        <p:nvSpPr>
          <p:cNvPr id="10" name="Text 7"/>
          <p:cNvSpPr/>
          <p:nvPr/>
        </p:nvSpPr>
        <p:spPr>
          <a:xfrm>
            <a:off x="4699749" y="4718298"/>
            <a:ext cx="6419850" cy="66436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 lvl="1" marL="482600" indent="-241300">
              <a:lnSpc>
                <a:spcPts val="2052"/>
              </a:lnSpc>
              <a:spcBef>
                <a:spcPts val="1056"/>
              </a:spcBef>
              <a:buSzPct val="100000"/>
              <a:buChar char="•"/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Evolution from mass movements to more individualized journeys.</a:t>
            </a:r>
            <a:endParaRPr lang="en-US" dirty="0"/>
          </a:p>
          <a:p>
            <a:pPr algn="l" lvl="1" marL="482600" indent="-241300">
              <a:lnSpc>
                <a:spcPts val="2052"/>
              </a:lnSpc>
              <a:spcBef>
                <a:spcPts val="1105"/>
              </a:spcBef>
              <a:buSzPct val="100000"/>
              <a:buChar char="•"/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Increasing complexity in drivers and execution.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miter lim="800000"/>
          </a:ln>
        </p:spPr>
      </p:sp>
      <p:pic>
        <p:nvPicPr>
          <p:cNvPr id="3" name="Image 0" descr="A map of Turkey highlighting its geographical position between Europe and Asia.">    </p:cNvPr>
          <p:cNvPicPr>
            <a:picLocks noChangeAspect="1"/>
          </p:cNvPicPr>
          <p:nvPr/>
        </p:nvPicPr>
        <p:blipFill>
          <a:blip r:embed="rId1"/>
          <a:srcRect l="5556" r="5556" t="0" b="0"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76250" y="1078260"/>
            <a:ext cx="4467508" cy="1097161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4320"/>
              </a:lnSpc>
            </a:pP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Turkey as a Migration</a:t>
            </a:r>
            <a:b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Destination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476250" y="2287637"/>
            <a:ext cx="5300454" cy="1146572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2257"/>
              </a:lnSpc>
              <a:spcBef>
                <a:spcPts val="867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Geographical and Historical Significance:</a:t>
            </a:r>
            <a:pPr algn="l">
              <a:lnSpc>
                <a:spcPts val="2257"/>
              </a:lnSpc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Turkey's</a:t>
            </a:r>
            <a:b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unique position as a bridge between Europe and Asia</a:t>
            </a:r>
            <a:b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has historically made it a significant host and transit</a:t>
            </a:r>
            <a:b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country for migration.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476250" y="3584079"/>
            <a:ext cx="5542300" cy="85992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2257"/>
              </a:lnSpc>
              <a:spcBef>
                <a:spcPts val="1157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Impact of Global Events:</a:t>
            </a:r>
            <a:pPr algn="l">
              <a:lnSpc>
                <a:spcPts val="2257"/>
              </a:lnSpc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World War II and the Cold War</a:t>
            </a:r>
            <a:b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influenced migration patterns, with Turkey often serving</a:t>
            </a:r>
            <a:b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as a refuge or transit point.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476250" y="4593878"/>
            <a:ext cx="5610225" cy="1146572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2257"/>
              </a:lnSpc>
              <a:spcBef>
                <a:spcPts val="1157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Increasing Migratory Flows:</a:t>
            </a:r>
            <a:pPr algn="l">
              <a:lnSpc>
                <a:spcPts val="2257"/>
              </a:lnSpc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Contemporary global</a:t>
            </a:r>
            <a:b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pressures, including conflicts, economic disparities, and</a:t>
            </a:r>
            <a:b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instability in neighboring regions, have led to a significant</a:t>
            </a:r>
            <a:b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increase in migrant arrivals.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miter lim="800000"/>
          </a:ln>
        </p:spPr>
      </p:sp>
      <p:pic>
        <p:nvPicPr>
          <p:cNvPr id="3" name="Image 0" descr="Two diverging arrows pointing in opposite directions, symbolizing differing perspectives.">    </p:cNvPr>
          <p:cNvPicPr>
            <a:picLocks noChangeAspect="1"/>
          </p:cNvPicPr>
          <p:nvPr/>
        </p:nvPicPr>
        <p:blipFill>
          <a:blip r:embed="rId1"/>
          <a:srcRect l="5556" r="5556" t="0" b="0"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76250" y="500063"/>
            <a:ext cx="5219700" cy="186482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1469"/>
              </a:lnSpc>
            </a:pPr>
            <a:r>
              <a:rPr lang="en-US" sz="1275" spc="-77" kern="0" dirty="0">
                <a:solidFill>
                  <a:srgbClr val="22AAEE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Key Viewpoints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476250" y="890290"/>
            <a:ext cx="5088954" cy="932557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3672"/>
              </a:lnSpc>
              <a:spcBef>
                <a:spcPts val="1573"/>
              </a:spcBef>
            </a:pPr>
            <a:r>
              <a:rPr lang="en-US" sz="3188" spc="-191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The Migration-Crime Nexus:</a:t>
            </a:r>
            <a:br>
              <a:rPr lang="en-US" sz="3188" spc="-191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3188" spc="-191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Differing Perspectives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476250" y="1918246"/>
            <a:ext cx="5575429" cy="730895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1919"/>
              </a:lnSpc>
              <a:spcBef>
                <a:spcPts val="737"/>
              </a:spcBef>
            </a:pPr>
            <a:r>
              <a:rPr lang="en-US" sz="1402" spc="-28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This slide introduces the ongoing debate surrounding the</a:t>
            </a:r>
            <a:br>
              <a:rPr lang="en-US" sz="1402" spc="-28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402" spc="-28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relationship between migration and crime, presenting two primary,</a:t>
            </a:r>
            <a:br>
              <a:rPr lang="en-US" sz="1402" spc="-28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402" spc="-28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often contrasting, viewpoints: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476250" y="2828181"/>
            <a:ext cx="5252174" cy="3545235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 marL="241300" indent="-241300">
              <a:lnSpc>
                <a:spcPts val="1616"/>
              </a:lnSpc>
              <a:spcBef>
                <a:spcPts val="1382"/>
              </a:spcBef>
              <a:buSzPct val="100000"/>
              <a:buChar char="•"/>
            </a:pPr>
            <a:r>
              <a:rPr lang="en-US" sz="1402" spc="-84" kern="0" dirty="0">
                <a:solidFill>
                  <a:srgbClr val="22AAEE"/>
                </a:solidFill>
                <a:latin typeface="Inter Extra Bold" pitchFamily="34" charset="0"/>
                <a:ea typeface="Inter Extra Bold" pitchFamily="34" charset="-122"/>
                <a:cs typeface="Inter Extra Bold" pitchFamily="34" charset="-120"/>
              </a:rPr>
              <a:t>Viewpoint 1: Higher Propensity for Crime</a:t>
            </a:r>
            <a:endParaRPr lang="en-US" dirty="0"/>
          </a:p>
          <a:p>
            <a:pPr algn="l" lvl="1" marL="482600" indent="-241300">
              <a:lnSpc>
                <a:spcPts val="1744"/>
              </a:lnSpc>
              <a:spcBef>
                <a:spcPts val="1046"/>
              </a:spcBef>
              <a:buSzPct val="100000"/>
              <a:buChar char="•"/>
            </a:pP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This perspective suggests that migrants, on average, may exhibit a</a:t>
            </a:r>
            <a:b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higher tendency to engage in criminal activities.</a:t>
            </a:r>
            <a:endParaRPr lang="en-US" dirty="0"/>
          </a:p>
          <a:p>
            <a:pPr algn="l" lvl="2" marL="723900" indent="-241300">
              <a:lnSpc>
                <a:spcPts val="1744"/>
              </a:lnSpc>
              <a:spcBef>
                <a:spcPts val="940"/>
              </a:spcBef>
              <a:buSzPct val="100000"/>
              <a:buChar char="•"/>
            </a:pP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Arguments may include factors related to the stress of</a:t>
            </a:r>
            <a:b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acculturation, socioeconomic challenges, or cultural differences.</a:t>
            </a:r>
            <a:endParaRPr lang="en-US" dirty="0"/>
          </a:p>
          <a:p>
            <a:pPr algn="l" marL="241300" indent="-241300">
              <a:lnSpc>
                <a:spcPts val="1616"/>
              </a:lnSpc>
              <a:spcBef>
                <a:spcPts val="1424"/>
              </a:spcBef>
              <a:buSzPct val="100000"/>
              <a:buChar char="•"/>
            </a:pPr>
            <a:r>
              <a:rPr lang="en-US" sz="1402" spc="-84" kern="0" dirty="0">
                <a:solidFill>
                  <a:srgbClr val="22AAEE"/>
                </a:solidFill>
                <a:latin typeface="Inter Extra Bold" pitchFamily="34" charset="0"/>
                <a:ea typeface="Inter Extra Bold" pitchFamily="34" charset="-122"/>
                <a:cs typeface="Inter Extra Bold" pitchFamily="34" charset="-120"/>
              </a:rPr>
              <a:t>Viewpoint 2: Crime is Unrelated to Migration</a:t>
            </a:r>
            <a:endParaRPr lang="en-US" dirty="0"/>
          </a:p>
          <a:p>
            <a:pPr algn="l" lvl="1" marL="482600" indent="-241300">
              <a:lnSpc>
                <a:spcPts val="1744"/>
              </a:lnSpc>
              <a:spcBef>
                <a:spcPts val="1046"/>
              </a:spcBef>
              <a:buSzPct val="100000"/>
              <a:buChar char="•"/>
            </a:pP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This viewpoint posits that crime rates are not significantly correlated</a:t>
            </a:r>
            <a:b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with the presence or actions of migrant populations.</a:t>
            </a:r>
            <a:endParaRPr lang="en-US" dirty="0"/>
          </a:p>
          <a:p>
            <a:pPr algn="l" lvl="2" marL="723900" indent="-241300">
              <a:lnSpc>
                <a:spcPts val="1744"/>
              </a:lnSpc>
              <a:spcBef>
                <a:spcPts val="940"/>
              </a:spcBef>
              <a:buSzPct val="100000"/>
              <a:buChar char="•"/>
            </a:pP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Explanations often focus on socioeconomic factors as the</a:t>
            </a:r>
            <a:b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primary drivers of crime, affecting both native-born and migrant</a:t>
            </a:r>
            <a:b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populations equally, or suggest that migrants may even have</a:t>
            </a:r>
            <a:b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lower crime rates due to selection effects and a desire for</a:t>
            </a:r>
            <a:b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75" spc="-26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integration.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28625" y="378172"/>
            <a:ext cx="11334750" cy="548580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4320"/>
              </a:lnSpc>
            </a:pP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Methodology and Research Questions</a:t>
            </a:r>
            <a:endParaRPr lang="en-US" dirty="0"/>
          </a:p>
        </p:txBody>
      </p:sp>
      <p:sp>
        <p:nvSpPr>
          <p:cNvPr id="3" name="Shape 1"/>
          <p:cNvSpPr/>
          <p:nvPr/>
        </p:nvSpPr>
        <p:spPr>
          <a:xfrm>
            <a:off x="476250" y="2952750"/>
            <a:ext cx="2667000" cy="2295525"/>
          </a:xfrm>
          <a:prstGeom prst="rect">
            <a:avLst/>
          </a:prstGeom>
          <a:solidFill>
            <a:srgbClr val="FFD9AD"/>
          </a:solidFill>
          <a:ln>
            <a:miter lim="800000"/>
          </a:ln>
        </p:spPr>
      </p:sp>
      <p:sp>
        <p:nvSpPr>
          <p:cNvPr id="4" name="Text 2"/>
          <p:cNvSpPr/>
          <p:nvPr/>
        </p:nvSpPr>
        <p:spPr>
          <a:xfrm>
            <a:off x="762000" y="3330476"/>
            <a:ext cx="2190750" cy="285155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2246"/>
              </a:lnSpc>
            </a:pPr>
            <a: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Study Approach</a:t>
            </a: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762000" y="3690342"/>
            <a:ext cx="2190750" cy="1302990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2052"/>
              </a:lnSpc>
              <a:spcBef>
                <a:spcPts val="577"/>
              </a:spcBef>
            </a:pP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Examining existing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theories, research, and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evaluations on the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immigration-crime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relationship.</a:t>
            </a:r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1571625" y="2714625"/>
            <a:ext cx="476250" cy="476250"/>
          </a:xfrm>
          <a:prstGeom prst="ellipse">
            <a:avLst/>
          </a:prstGeom>
          <a:solidFill>
            <a:srgbClr val="FFFFFF"/>
          </a:solidFill>
          <a:ln w="38100">
            <a:solidFill>
              <a:srgbClr val="FFC17A"/>
            </a:solidFill>
            <a:prstDash val="solid"/>
            <a:miter lim="800000"/>
          </a:ln>
        </p:spPr>
      </p:sp>
      <p:sp>
        <p:nvSpPr>
          <p:cNvPr id="7" name="Text 5"/>
          <p:cNvSpPr/>
          <p:nvPr/>
        </p:nvSpPr>
        <p:spPr>
          <a:xfrm>
            <a:off x="1524000" y="2804666"/>
            <a:ext cx="571500" cy="296168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ctr">
              <a:lnSpc>
                <a:spcPts val="2333"/>
              </a:lnSpc>
            </a:pPr>
            <a:r>
              <a:rPr lang="en-US" sz="2025" spc="-122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1</a:t>
            </a:r>
            <a:endParaRPr lang="en-US" dirty="0"/>
          </a:p>
        </p:txBody>
      </p:sp>
      <p:sp>
        <p:nvSpPr>
          <p:cNvPr id="8" name="Shape 6"/>
          <p:cNvSpPr/>
          <p:nvPr/>
        </p:nvSpPr>
        <p:spPr>
          <a:xfrm>
            <a:off x="3333750" y="2952750"/>
            <a:ext cx="2667000" cy="2295525"/>
          </a:xfrm>
          <a:prstGeom prst="rect">
            <a:avLst/>
          </a:prstGeom>
          <a:solidFill>
            <a:srgbClr val="FEC088"/>
          </a:solidFill>
          <a:ln>
            <a:miter lim="800000"/>
          </a:ln>
        </p:spPr>
      </p:sp>
      <p:sp>
        <p:nvSpPr>
          <p:cNvPr id="9" name="Text 7"/>
          <p:cNvSpPr/>
          <p:nvPr/>
        </p:nvSpPr>
        <p:spPr>
          <a:xfrm>
            <a:off x="3619500" y="3330476"/>
            <a:ext cx="2190750" cy="57030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2246"/>
              </a:lnSpc>
            </a:pPr>
            <a: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Key Research</a:t>
            </a:r>
            <a:b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Question 1</a:t>
            </a: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3619500" y="3975497"/>
            <a:ext cx="2190750" cy="781794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2052"/>
              </a:lnSpc>
              <a:spcBef>
                <a:spcPts val="577"/>
              </a:spcBef>
            </a:pP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Is there a direct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relationship between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immigration and crime?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4429125" y="2714625"/>
            <a:ext cx="476250" cy="476250"/>
          </a:xfrm>
          <a:prstGeom prst="ellipse">
            <a:avLst/>
          </a:prstGeom>
          <a:solidFill>
            <a:srgbClr val="FFFFFF"/>
          </a:solidFill>
          <a:ln w="38100">
            <a:solidFill>
              <a:srgbClr val="FEA555"/>
            </a:solidFill>
            <a:prstDash val="solid"/>
            <a:miter lim="800000"/>
          </a:ln>
        </p:spPr>
      </p:sp>
      <p:sp>
        <p:nvSpPr>
          <p:cNvPr id="12" name="Text 10"/>
          <p:cNvSpPr/>
          <p:nvPr/>
        </p:nvSpPr>
        <p:spPr>
          <a:xfrm>
            <a:off x="4381500" y="2804666"/>
            <a:ext cx="571500" cy="296168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ctr">
              <a:lnSpc>
                <a:spcPts val="2333"/>
              </a:lnSpc>
            </a:pPr>
            <a:r>
              <a:rPr lang="en-US" sz="2025" spc="-122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2</a:t>
            </a:r>
            <a:endParaRPr lang="en-US" dirty="0"/>
          </a:p>
        </p:txBody>
      </p:sp>
      <p:sp>
        <p:nvSpPr>
          <p:cNvPr id="13" name="Shape 11"/>
          <p:cNvSpPr/>
          <p:nvPr/>
        </p:nvSpPr>
        <p:spPr>
          <a:xfrm>
            <a:off x="6191250" y="2952750"/>
            <a:ext cx="2667000" cy="2295525"/>
          </a:xfrm>
          <a:prstGeom prst="rect">
            <a:avLst/>
          </a:prstGeom>
          <a:solidFill>
            <a:srgbClr val="FD864D"/>
          </a:solidFill>
          <a:ln>
            <a:miter lim="800000"/>
          </a:ln>
        </p:spPr>
      </p:sp>
      <p:sp>
        <p:nvSpPr>
          <p:cNvPr id="14" name="Text 12"/>
          <p:cNvSpPr/>
          <p:nvPr/>
        </p:nvSpPr>
        <p:spPr>
          <a:xfrm>
            <a:off x="6477000" y="3330476"/>
            <a:ext cx="2190750" cy="57030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2246"/>
              </a:lnSpc>
            </a:pPr>
            <a: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Key Research</a:t>
            </a:r>
            <a:b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Question 2</a:t>
            </a:r>
            <a:endParaRPr lang="en-US" dirty="0"/>
          </a:p>
        </p:txBody>
      </p:sp>
      <p:sp>
        <p:nvSpPr>
          <p:cNvPr id="15" name="Text 13"/>
          <p:cNvSpPr/>
          <p:nvPr/>
        </p:nvSpPr>
        <p:spPr>
          <a:xfrm>
            <a:off x="6477000" y="3975497"/>
            <a:ext cx="2190750" cy="781794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2052"/>
              </a:lnSpc>
              <a:spcBef>
                <a:spcPts val="577"/>
              </a:spcBef>
            </a:pP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What are the theories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explaining this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relationship?</a:t>
            </a:r>
            <a:endParaRPr lang="en-US" dirty="0"/>
          </a:p>
        </p:txBody>
      </p:sp>
      <p:sp>
        <p:nvSpPr>
          <p:cNvPr id="16" name="Shape 14"/>
          <p:cNvSpPr/>
          <p:nvPr/>
        </p:nvSpPr>
        <p:spPr>
          <a:xfrm>
            <a:off x="7286625" y="2714625"/>
            <a:ext cx="476250" cy="476250"/>
          </a:xfrm>
          <a:prstGeom prst="ellipse">
            <a:avLst/>
          </a:prstGeom>
          <a:solidFill>
            <a:srgbClr val="FFFFFF"/>
          </a:solidFill>
          <a:ln w="38100">
            <a:solidFill>
              <a:srgbClr val="FC641B"/>
            </a:solidFill>
            <a:prstDash val="solid"/>
            <a:miter lim="800000"/>
          </a:ln>
        </p:spPr>
      </p:sp>
      <p:sp>
        <p:nvSpPr>
          <p:cNvPr id="17" name="Text 15"/>
          <p:cNvSpPr/>
          <p:nvPr/>
        </p:nvSpPr>
        <p:spPr>
          <a:xfrm>
            <a:off x="7239000" y="2804666"/>
            <a:ext cx="571500" cy="296168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ctr">
              <a:lnSpc>
                <a:spcPts val="2333"/>
              </a:lnSpc>
            </a:pPr>
            <a:r>
              <a:rPr lang="en-US" sz="2025" spc="-122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3</a:t>
            </a:r>
            <a:endParaRPr lang="en-US" dirty="0"/>
          </a:p>
        </p:txBody>
      </p:sp>
      <p:sp>
        <p:nvSpPr>
          <p:cNvPr id="18" name="Shape 16"/>
          <p:cNvSpPr/>
          <p:nvPr/>
        </p:nvSpPr>
        <p:spPr>
          <a:xfrm>
            <a:off x="9048750" y="2952750"/>
            <a:ext cx="2667000" cy="2295525"/>
          </a:xfrm>
          <a:prstGeom prst="rect">
            <a:avLst/>
          </a:prstGeom>
          <a:solidFill>
            <a:srgbClr val="FF8000"/>
          </a:solidFill>
          <a:ln>
            <a:miter lim="800000"/>
          </a:ln>
        </p:spPr>
      </p:sp>
      <p:sp>
        <p:nvSpPr>
          <p:cNvPr id="19" name="Text 17"/>
          <p:cNvSpPr/>
          <p:nvPr/>
        </p:nvSpPr>
        <p:spPr>
          <a:xfrm>
            <a:off x="9334500" y="3330476"/>
            <a:ext cx="2190750" cy="57030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2246"/>
              </a:lnSpc>
            </a:pPr>
            <a: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Key Research</a:t>
            </a:r>
            <a:b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950" spc="-117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Question 3</a:t>
            </a:r>
            <a:endParaRPr lang="en-US" dirty="0"/>
          </a:p>
        </p:txBody>
      </p:sp>
      <p:sp>
        <p:nvSpPr>
          <p:cNvPr id="20" name="Text 18"/>
          <p:cNvSpPr/>
          <p:nvPr/>
        </p:nvSpPr>
        <p:spPr>
          <a:xfrm>
            <a:off x="9334500" y="3975497"/>
            <a:ext cx="2245965" cy="1042392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2052"/>
              </a:lnSpc>
              <a:spcBef>
                <a:spcPts val="577"/>
              </a:spcBef>
            </a:pP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What are the common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crime tendencies among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immigrants and their</a:t>
            </a:r>
            <a:b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causes?</a:t>
            </a:r>
            <a:endParaRPr lang="en-US" dirty="0"/>
          </a:p>
        </p:txBody>
      </p:sp>
      <p:sp>
        <p:nvSpPr>
          <p:cNvPr id="21" name="Shape 19"/>
          <p:cNvSpPr/>
          <p:nvPr/>
        </p:nvSpPr>
        <p:spPr>
          <a:xfrm>
            <a:off x="10144125" y="2714625"/>
            <a:ext cx="476250" cy="476250"/>
          </a:xfrm>
          <a:prstGeom prst="ellipse">
            <a:avLst/>
          </a:prstGeom>
          <a:solidFill>
            <a:srgbClr val="FFFFFF"/>
          </a:solidFill>
          <a:ln w="38100">
            <a:solidFill>
              <a:srgbClr val="CC6600"/>
            </a:solidFill>
            <a:prstDash val="solid"/>
            <a:miter lim="800000"/>
          </a:ln>
        </p:spPr>
      </p:sp>
      <p:sp>
        <p:nvSpPr>
          <p:cNvPr id="22" name="Text 20"/>
          <p:cNvSpPr/>
          <p:nvPr/>
        </p:nvSpPr>
        <p:spPr>
          <a:xfrm>
            <a:off x="10096500" y="2804666"/>
            <a:ext cx="571500" cy="296168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ctr">
              <a:lnSpc>
                <a:spcPts val="2333"/>
              </a:lnSpc>
            </a:pPr>
            <a:r>
              <a:rPr lang="en-US" sz="2025" spc="-122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4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096000" y="0"/>
            <a:ext cx="6096000" cy="61341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miter lim="800000"/>
          </a:ln>
        </p:spPr>
      </p:sp>
      <p:pic>
        <p:nvPicPr>
          <p:cNvPr id="3" name="Image 0" descr="A magnified view of a fingerprint">    </p:cNvPr>
          <p:cNvPicPr>
            <a:picLocks noChangeAspect="1"/>
          </p:cNvPicPr>
          <p:nvPr/>
        </p:nvPicPr>
        <p:blipFill>
          <a:blip r:embed="rId1"/>
          <a:srcRect l="311" r="311" t="0" b="0"/>
          <a:stretch/>
        </p:blipFill>
        <p:spPr>
          <a:xfrm>
            <a:off x="6096000" y="0"/>
            <a:ext cx="6096000" cy="61341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76250" y="1864370"/>
            <a:ext cx="5210175" cy="120700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950"/>
              </a:lnSpc>
            </a:pPr>
            <a:r>
              <a:rPr lang="en-US" sz="825" spc="-49" kern="0" dirty="0">
                <a:solidFill>
                  <a:srgbClr val="22AAEE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Key Findings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476250" y="2116931"/>
            <a:ext cx="3033727" cy="60334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2376"/>
              </a:lnSpc>
              <a:spcBef>
                <a:spcPts val="1018"/>
              </a:spcBef>
            </a:pPr>
            <a:r>
              <a:rPr lang="en-US" sz="2063" spc="-12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The Relationship Between</a:t>
            </a:r>
            <a:br>
              <a:rPr lang="en-US" sz="2063" spc="-12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2063" spc="-12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Immigrants and Crime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476250" y="2815382"/>
            <a:ext cx="5493812" cy="1445716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 marL="241300" indent="-241300">
              <a:lnSpc>
                <a:spcPts val="1045"/>
              </a:lnSpc>
              <a:spcBef>
                <a:spcPts val="734"/>
              </a:spcBef>
              <a:buSzPct val="100000"/>
              <a:buChar char="•"/>
            </a:pPr>
            <a:r>
              <a:rPr lang="en-US" sz="907" spc="-54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Complex Dynamics:</a:t>
            </a:r>
            <a:pPr algn="l">
              <a:lnSpc>
                <a:spcPts val="1045"/>
              </a:lnSpc>
            </a:pPr>
            <a: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Investigating how cultural differences, adaptation challenges, and socio-economic</a:t>
            </a:r>
            <a:b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factors can influence immigrant behavior and integration.</a:t>
            </a:r>
            <a:endParaRPr lang="en-US" dirty="0"/>
          </a:p>
          <a:p>
            <a:pPr algn="l" marL="241300" indent="-241300">
              <a:lnSpc>
                <a:spcPts val="1045"/>
              </a:lnSpc>
              <a:spcBef>
                <a:spcPts val="990"/>
              </a:spcBef>
              <a:buSzPct val="100000"/>
              <a:buChar char="•"/>
            </a:pPr>
            <a:r>
              <a:rPr lang="en-US" sz="907" spc="-54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Challenging Perceptions:</a:t>
            </a:r>
            <a:pPr algn="l">
              <a:lnSpc>
                <a:spcPts val="1045"/>
              </a:lnSpc>
            </a:pPr>
            <a: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Addressing the common perception of immigrants as being prone to crime and</a:t>
            </a:r>
            <a:b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its broader societal impact.</a:t>
            </a:r>
            <a:endParaRPr lang="en-US" dirty="0"/>
          </a:p>
          <a:p>
            <a:pPr algn="l" marL="241300" indent="-241300">
              <a:lnSpc>
                <a:spcPts val="1045"/>
              </a:lnSpc>
              <a:spcBef>
                <a:spcPts val="990"/>
              </a:spcBef>
              <a:buSzPct val="100000"/>
              <a:buChar char="•"/>
            </a:pPr>
            <a:r>
              <a:rPr lang="en-US" sz="907" spc="-54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Empirical Evidence:</a:t>
            </a:r>
            <a:pPr algn="l">
              <a:lnSpc>
                <a:spcPts val="1045"/>
              </a:lnSpc>
            </a:pPr>
            <a: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Reviewing research that often indicates immigrants have lower crime rates compared</a:t>
            </a:r>
            <a:b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to native-born populations, challenging prevailing stereotypes.</a:t>
            </a:r>
            <a:endParaRPr lang="en-US" dirty="0"/>
          </a:p>
          <a:p>
            <a:pPr algn="l" marL="241300" indent="-241300">
              <a:lnSpc>
                <a:spcPts val="1045"/>
              </a:lnSpc>
              <a:spcBef>
                <a:spcPts val="990"/>
              </a:spcBef>
              <a:buSzPct val="100000"/>
              <a:buChar char="•"/>
            </a:pPr>
            <a:r>
              <a:rPr lang="en-US" sz="907" spc="-54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Socio-Economic Influences:</a:t>
            </a:r>
            <a:pPr algn="l">
              <a:lnSpc>
                <a:spcPts val="1045"/>
              </a:lnSpc>
            </a:pPr>
            <a: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Recognizing that factors such as poverty, lack of opportunity, and community</a:t>
            </a:r>
            <a:b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907" spc="-5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environment can be more significant predictors of crime than immigration status itself.</a:t>
            </a:r>
            <a:endParaRPr lang="en-US" dirty="0"/>
          </a:p>
        </p:txBody>
      </p:sp>
      <p:sp>
        <p:nvSpPr>
          <p:cNvPr id="7" name="Shape 4"/>
          <p:cNvSpPr/>
          <p:nvPr/>
        </p:nvSpPr>
        <p:spPr>
          <a:xfrm>
            <a:off x="0" y="6134100"/>
            <a:ext cx="12192000" cy="723900"/>
          </a:xfrm>
          <a:prstGeom prst="rect">
            <a:avLst/>
          </a:prstGeom>
          <a:solidFill>
            <a:srgbClr val="222222"/>
          </a:solidFill>
          <a:ln>
            <a:miter lim="800000"/>
          </a:ln>
        </p:spPr>
      </p:sp>
      <p:sp>
        <p:nvSpPr>
          <p:cNvPr id="8" name="Text 5"/>
          <p:cNvSpPr/>
          <p:nvPr/>
        </p:nvSpPr>
        <p:spPr>
          <a:xfrm>
            <a:off x="1595438" y="6376690"/>
            <a:ext cx="9001125" cy="24139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ctr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Immigration status is a poor predictor of criminal behavior when compared to socio-economic factors.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28625" y="378172"/>
            <a:ext cx="11334750" cy="548580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4320"/>
              </a:lnSpc>
            </a:pP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Factors Influencing Immigrant Criminality</a:t>
            </a: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28625" y="1038969"/>
            <a:ext cx="11334750" cy="28664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257"/>
              </a:lnSpc>
              <a:spcBef>
                <a:spcPts val="867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Analyzing the complex interplay of factors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76250" y="1743075"/>
            <a:ext cx="4476750" cy="4638675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miter lim="800000"/>
          </a:ln>
        </p:spPr>
      </p:sp>
      <p:pic>
        <p:nvPicPr>
          <p:cNvPr id="5" name="Image 0" descr="A magnifying glass hovering over a silhouette of a person superimposed on a map of Turkey.">    </p:cNvPr>
          <p:cNvPicPr>
            <a:picLocks noChangeAspect="1"/>
          </p:cNvPicPr>
          <p:nvPr/>
        </p:nvPicPr>
        <p:blipFill>
          <a:blip r:embed="rId1"/>
          <a:srcRect l="1745" r="1745" t="0" b="0"/>
          <a:stretch/>
        </p:blipFill>
        <p:spPr>
          <a:xfrm>
            <a:off x="476250" y="1743075"/>
            <a:ext cx="4476750" cy="463867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29250" y="2377976"/>
            <a:ext cx="6510040" cy="337914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 marL="241300" indent="-241300">
              <a:lnSpc>
                <a:spcPts val="2246"/>
              </a:lnSpc>
              <a:buSzPct val="100000"/>
              <a:buChar char="•"/>
            </a:pPr>
            <a:r>
              <a:rPr lang="en-US" sz="1950" spc="-117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Socio-economic Conditions</a:t>
            </a:r>
            <a:endParaRPr lang="en-US" dirty="0"/>
          </a:p>
          <a:p>
            <a:pPr algn="l" lvl="1" marL="889000" indent="-317500">
              <a:lnSpc>
                <a:spcPts val="2052"/>
              </a:lnSpc>
              <a:spcBef>
                <a:spcPts val="430"/>
              </a:spcBef>
              <a:buNone/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Includes unemployment, educational attainment, and economic status,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all of which can lead to hardship and marginalization.</a:t>
            </a:r>
            <a:endParaRPr lang="en-US" dirty="0"/>
          </a:p>
          <a:p>
            <a:pPr algn="l" marL="241300" indent="-241300">
              <a:lnSpc>
                <a:spcPts val="2246"/>
              </a:lnSpc>
              <a:spcBef>
                <a:spcPts val="2055"/>
              </a:spcBef>
              <a:buSzPct val="100000"/>
              <a:buChar char="•"/>
            </a:pPr>
            <a:r>
              <a:rPr lang="en-US" sz="1950" spc="-117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Demographic Factors</a:t>
            </a:r>
            <a:endParaRPr lang="en-US" dirty="0"/>
          </a:p>
          <a:p>
            <a:pPr algn="l" lvl="1" marL="889000" indent="-317500">
              <a:lnSpc>
                <a:spcPts val="2052"/>
              </a:lnSpc>
              <a:spcBef>
                <a:spcPts val="430"/>
              </a:spcBef>
              <a:buNone/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Considers age demographics (youth and young adults) and language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barriers that can impede integration and access to services.</a:t>
            </a:r>
            <a:endParaRPr lang="en-US" dirty="0"/>
          </a:p>
          <a:p>
            <a:pPr algn="l" marL="241300" indent="-241300">
              <a:lnSpc>
                <a:spcPts val="2246"/>
              </a:lnSpc>
              <a:spcBef>
                <a:spcPts val="2055"/>
              </a:spcBef>
              <a:buSzPct val="100000"/>
              <a:buChar char="•"/>
            </a:pPr>
            <a:r>
              <a:rPr lang="en-US" sz="1950" spc="-117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Community and Environmental Factors</a:t>
            </a:r>
            <a:endParaRPr lang="en-US" dirty="0"/>
          </a:p>
          <a:p>
            <a:pPr algn="l" lvl="1" marL="889000" indent="-317500">
              <a:lnSpc>
                <a:spcPts val="2052"/>
              </a:lnSpc>
              <a:spcBef>
                <a:spcPts val="430"/>
              </a:spcBef>
              <a:buNone/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Examines social disorganization, including neighborhood characteristics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like residential instability, poverty concentration, and ethnic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heterogeneity.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28625" y="378172"/>
            <a:ext cx="11334750" cy="548580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4320"/>
              </a:lnSpc>
            </a:pP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Theoretical Frameworks of Crime</a:t>
            </a: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28625" y="1038969"/>
            <a:ext cx="11334750" cy="28664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257"/>
              </a:lnSpc>
              <a:spcBef>
                <a:spcPts val="867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Sociological Perspectives on Criminality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988219" y="2468642"/>
            <a:ext cx="1428750" cy="1428750"/>
          </a:xfrm>
          <a:prstGeom prst="ellipse">
            <a:avLst/>
          </a:prstGeom>
          <a:solidFill>
            <a:srgbClr val="FFD9AD"/>
          </a:solidFill>
          <a:ln>
            <a:miter lim="800000"/>
          </a:ln>
        </p:spPr>
      </p:sp>
      <p:pic>
        <p:nvPicPr>
          <p:cNvPr id="5" name="Image 0" descr="312248e2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4478" y="2906729"/>
            <a:ext cx="647700" cy="55245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454819" y="3993237"/>
            <a:ext cx="2495550" cy="263277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074"/>
              </a:lnSpc>
            </a:pPr>
            <a:r>
              <a:rPr lang="en-US" sz="1800" spc="-108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Functionalist Theory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386075" y="4335393"/>
            <a:ext cx="2633037" cy="1042392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052"/>
              </a:lnSpc>
              <a:spcBef>
                <a:spcPts val="610"/>
              </a:spcBef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Crime is a social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phenomenon that can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reinforce norms and promote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social change.</a:t>
            </a:r>
            <a:endParaRPr lang="en-US" dirty="0"/>
          </a:p>
        </p:txBody>
      </p:sp>
      <p:sp>
        <p:nvSpPr>
          <p:cNvPr id="8" name="Shape 5"/>
          <p:cNvSpPr/>
          <p:nvPr/>
        </p:nvSpPr>
        <p:spPr>
          <a:xfrm>
            <a:off x="3917156" y="2468642"/>
            <a:ext cx="1428750" cy="1428750"/>
          </a:xfrm>
          <a:prstGeom prst="ellipse">
            <a:avLst/>
          </a:prstGeom>
          <a:solidFill>
            <a:srgbClr val="FEC088"/>
          </a:solidFill>
          <a:ln>
            <a:miter lim="800000"/>
          </a:ln>
        </p:spPr>
      </p:sp>
      <p:pic>
        <p:nvPicPr>
          <p:cNvPr id="9" name="Image 1" descr="-58f6c0d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0390" y="2839752"/>
            <a:ext cx="590550" cy="66675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3355181" y="3993237"/>
            <a:ext cx="2547938" cy="263277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074"/>
              </a:lnSpc>
            </a:pPr>
            <a:r>
              <a:rPr lang="en-US" sz="1800" spc="-108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Strain Theory</a:t>
            </a:r>
            <a:endParaRPr lang="en-US" dirty="0"/>
          </a:p>
        </p:txBody>
      </p:sp>
      <p:sp>
        <p:nvSpPr>
          <p:cNvPr id="11" name="Text 7"/>
          <p:cNvSpPr/>
          <p:nvPr/>
        </p:nvSpPr>
        <p:spPr>
          <a:xfrm>
            <a:off x="3280172" y="4335393"/>
            <a:ext cx="2697956" cy="1042392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052"/>
              </a:lnSpc>
              <a:spcBef>
                <a:spcPts val="610"/>
              </a:spcBef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Crime arises from the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disconnect between societal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goals and legitimate means to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achieve them.</a:t>
            </a:r>
            <a:endParaRPr lang="en-US" dirty="0"/>
          </a:p>
        </p:txBody>
      </p:sp>
      <p:sp>
        <p:nvSpPr>
          <p:cNvPr id="12" name="Shape 8"/>
          <p:cNvSpPr/>
          <p:nvPr/>
        </p:nvSpPr>
        <p:spPr>
          <a:xfrm>
            <a:off x="6846094" y="2468642"/>
            <a:ext cx="1428750" cy="1428750"/>
          </a:xfrm>
          <a:prstGeom prst="ellipse">
            <a:avLst/>
          </a:prstGeom>
          <a:solidFill>
            <a:srgbClr val="FD864D"/>
          </a:solidFill>
          <a:ln>
            <a:miter lim="800000"/>
          </a:ln>
        </p:spPr>
      </p:sp>
      <p:pic>
        <p:nvPicPr>
          <p:cNvPr id="13" name="Image 2" descr="-71c3d39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8932" y="2791609"/>
            <a:ext cx="847725" cy="771525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507956" y="3993237"/>
            <a:ext cx="2105025" cy="263277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074"/>
              </a:lnSpc>
            </a:pPr>
            <a:r>
              <a:rPr lang="en-US" sz="1800" spc="-108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Subculture Theory</a:t>
            </a:r>
            <a:endParaRPr lang="en-US" dirty="0"/>
          </a:p>
        </p:txBody>
      </p:sp>
      <p:sp>
        <p:nvSpPr>
          <p:cNvPr id="15" name="Text 10"/>
          <p:cNvSpPr/>
          <p:nvPr/>
        </p:nvSpPr>
        <p:spPr>
          <a:xfrm>
            <a:off x="6457102" y="4335393"/>
            <a:ext cx="2206734" cy="1042392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052"/>
              </a:lnSpc>
              <a:spcBef>
                <a:spcPts val="610"/>
              </a:spcBef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Crime can develop from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distinct subcultures with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norms conflicting with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mainstream society.</a:t>
            </a:r>
            <a:endParaRPr lang="en-US" dirty="0"/>
          </a:p>
        </p:txBody>
      </p:sp>
      <p:sp>
        <p:nvSpPr>
          <p:cNvPr id="16" name="Shape 11"/>
          <p:cNvSpPr/>
          <p:nvPr/>
        </p:nvSpPr>
        <p:spPr>
          <a:xfrm>
            <a:off x="9775031" y="2468642"/>
            <a:ext cx="1428750" cy="1428750"/>
          </a:xfrm>
          <a:prstGeom prst="ellipse">
            <a:avLst/>
          </a:prstGeom>
          <a:solidFill>
            <a:srgbClr val="FF8000"/>
          </a:solidFill>
          <a:ln>
            <a:miter lim="800000"/>
          </a:ln>
        </p:spPr>
      </p:sp>
      <p:pic>
        <p:nvPicPr>
          <p:cNvPr id="17" name="Image 3" descr="0f17db62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1055" y="2948584"/>
            <a:ext cx="733425" cy="45720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9222581" y="3993237"/>
            <a:ext cx="2533650" cy="526554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074"/>
              </a:lnSpc>
            </a:pPr>
            <a:r>
              <a:rPr lang="en-US" sz="1800" spc="-108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Social Disorganization</a:t>
            </a:r>
            <a:br>
              <a:rPr lang="en-US" sz="1800" spc="-108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800" spc="-108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Theory</a:t>
            </a:r>
            <a:endParaRPr lang="en-US" dirty="0"/>
          </a:p>
        </p:txBody>
      </p:sp>
      <p:sp>
        <p:nvSpPr>
          <p:cNvPr id="19" name="Text 13"/>
          <p:cNvSpPr/>
          <p:nvPr/>
        </p:nvSpPr>
        <p:spPr>
          <a:xfrm>
            <a:off x="9150295" y="4598670"/>
            <a:ext cx="2678222" cy="1042392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052"/>
              </a:lnSpc>
              <a:spcBef>
                <a:spcPts val="610"/>
              </a:spcBef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Neighborhood characteristics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weaken social controls,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creating environments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conducive to crime.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miter lim="800000"/>
          </a:ln>
        </p:spPr>
      </p:sp>
      <p:pic>
        <p:nvPicPr>
          <p:cNvPr id="3" name="Image 0" descr="A split image showing a stylized Turkish flag on one side and a silhouette of a person against a backdrop of city lights on the other.">    </p:cNvPr>
          <p:cNvPicPr>
            <a:picLocks noChangeAspect="1"/>
          </p:cNvPicPr>
          <p:nvPr/>
        </p:nvPicPr>
        <p:blipFill>
          <a:blip r:embed="rId1"/>
          <a:srcRect l="5556" r="5556" t="0" b="0"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76250" y="1365796"/>
            <a:ext cx="5086350" cy="21937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1728"/>
              </a:lnSpc>
            </a:pPr>
            <a:r>
              <a:rPr lang="en-US" sz="1500" spc="-90" kern="0" dirty="0">
                <a:solidFill>
                  <a:srgbClr val="22AAEE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Key Findings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476250" y="1824930"/>
            <a:ext cx="5459551" cy="1097161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4320"/>
              </a:lnSpc>
              <a:spcBef>
                <a:spcPts val="1851"/>
              </a:spcBef>
            </a:pP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Findings: Crime</a:t>
            </a:r>
            <a:b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Tendencies of Immigrants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476250" y="3095030"/>
            <a:ext cx="5242858" cy="724198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1901"/>
              </a:lnSpc>
              <a:spcBef>
                <a:spcPts val="1335"/>
              </a:spcBef>
            </a:pPr>
            <a:r>
              <a:rPr lang="en-US" sz="1650" spc="-99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Economic Hardship &amp; Social Marginalization:</a:t>
            </a:r>
            <a:pPr algn="l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Specific</a:t>
            </a:r>
            <a:b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crime types are often associated with immigrants facing</a:t>
            </a:r>
            <a:b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economic difficulties and social exclusion.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476250" y="4052441"/>
            <a:ext cx="5262652" cy="482798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1901"/>
              </a:lnSpc>
              <a:spcBef>
                <a:spcPts val="1800"/>
              </a:spcBef>
            </a:pPr>
            <a:r>
              <a:rPr lang="en-US" sz="1650" spc="-99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Urban Context:</a:t>
            </a:r>
            <a:pPr algn="l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The influence of urban environments on</a:t>
            </a:r>
            <a:b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crime rates among immigrant populations.</a:t>
            </a: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476250" y="4768453"/>
            <a:ext cx="5418177" cy="724198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1901"/>
              </a:lnSpc>
              <a:spcBef>
                <a:spcPts val="1800"/>
              </a:spcBef>
            </a:pPr>
            <a:r>
              <a:rPr lang="en-US" sz="1650" spc="-99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Cultural Adaptation:</a:t>
            </a:r>
            <a:pPr algn="l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Examining the role of cultural factors</a:t>
            </a:r>
            <a:b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and the process of adapting to a new society in relation to</a:t>
            </a:r>
            <a:b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crime tendencies.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28625" y="378172"/>
            <a:ext cx="11334750" cy="548580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4320"/>
              </a:lnSpc>
            </a:pP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Immigration and Crime in Turkey</a:t>
            </a: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28625" y="1038969"/>
            <a:ext cx="11334750" cy="28664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257"/>
              </a:lnSpc>
              <a:spcBef>
                <a:spcPts val="867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Specific Context and Observed Trends</a:t>
            </a: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952500" y="2839938"/>
            <a:ext cx="5125492" cy="1729680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 marL="241300" indent="-241300">
              <a:lnSpc>
                <a:spcPts val="2246"/>
              </a:lnSpc>
              <a:buSzPct val="100000"/>
              <a:buChar char="•"/>
            </a:pPr>
            <a:r>
              <a:rPr lang="en-US" sz="1950" spc="-117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Recent Trends</a:t>
            </a:r>
            <a:endParaRPr lang="en-US" dirty="0"/>
          </a:p>
          <a:p>
            <a:pPr algn="l" lvl="1" marL="889000" indent="-317500">
              <a:lnSpc>
                <a:spcPts val="2052"/>
              </a:lnSpc>
              <a:spcBef>
                <a:spcPts val="430"/>
              </a:spcBef>
              <a:buNone/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Focus on migration flows from the Middle East to Turkey.</a:t>
            </a:r>
            <a:endParaRPr lang="en-US" dirty="0"/>
          </a:p>
          <a:p>
            <a:pPr algn="l" marL="241300" indent="-241300">
              <a:lnSpc>
                <a:spcPts val="2246"/>
              </a:lnSpc>
              <a:spcBef>
                <a:spcPts val="2055"/>
              </a:spcBef>
              <a:buSzPct val="100000"/>
              <a:buChar char="•"/>
            </a:pPr>
            <a:r>
              <a:rPr lang="en-US" sz="1950" spc="-117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Immigrant Challenges</a:t>
            </a:r>
            <a:endParaRPr lang="en-US" dirty="0"/>
          </a:p>
          <a:p>
            <a:pPr algn="l" lvl="1" marL="889000" indent="-317500">
              <a:lnSpc>
                <a:spcPts val="2052"/>
              </a:lnSpc>
              <a:spcBef>
                <a:spcPts val="430"/>
              </a:spcBef>
              <a:buNone/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Economic hardship, housing shortages, and language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barriers faced by immigrants.</a:t>
            </a: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6286500" y="2839938"/>
            <a:ext cx="5048250" cy="86201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 marL="241300" indent="-241300">
              <a:lnSpc>
                <a:spcPts val="2246"/>
              </a:lnSpc>
              <a:buSzPct val="100000"/>
              <a:buChar char="•"/>
            </a:pPr>
            <a:r>
              <a:rPr lang="en-US" sz="1950" spc="-117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Observed Crime Increases</a:t>
            </a:r>
            <a:endParaRPr lang="en-US" dirty="0"/>
          </a:p>
          <a:p>
            <a:pPr algn="l" lvl="1" marL="889000" indent="-317500">
              <a:lnSpc>
                <a:spcPts val="2052"/>
              </a:lnSpc>
              <a:spcBef>
                <a:spcPts val="430"/>
              </a:spcBef>
              <a:buNone/>
            </a:pP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Correlation noted in areas with high immigrant</a:t>
            </a:r>
            <a:b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500" spc="-30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populations.</a:t>
            </a:r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0" y="6134100"/>
            <a:ext cx="12192000" cy="723900"/>
          </a:xfrm>
          <a:prstGeom prst="rect">
            <a:avLst/>
          </a:prstGeom>
          <a:solidFill>
            <a:srgbClr val="222222"/>
          </a:solidFill>
          <a:ln>
            <a:miter lim="800000"/>
          </a:ln>
        </p:spPr>
      </p:sp>
      <p:sp>
        <p:nvSpPr>
          <p:cNvPr id="7" name="Text 5"/>
          <p:cNvSpPr/>
          <p:nvPr/>
        </p:nvSpPr>
        <p:spPr>
          <a:xfrm>
            <a:off x="3386138" y="6376690"/>
            <a:ext cx="5419725" cy="24139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ctr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Correlation noted in areas with high immigrant populations.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miter lim="800000"/>
          </a:ln>
        </p:spPr>
      </p:sp>
      <p:pic>
        <p:nvPicPr>
          <p:cNvPr id="3" name="Image 0" descr="A diverse group of people interacting positively in a community setting.">    </p:cNvPr>
          <p:cNvPicPr>
            <a:picLocks noChangeAspect="1"/>
          </p:cNvPicPr>
          <p:nvPr/>
        </p:nvPicPr>
        <p:blipFill>
          <a:blip r:embed="rId1"/>
          <a:srcRect l="5556" r="5556" t="0" b="0"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76250" y="1251496"/>
            <a:ext cx="4981575" cy="21937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1728"/>
              </a:lnSpc>
            </a:pPr>
            <a:r>
              <a:rPr lang="en-US" sz="1500" spc="-90" kern="0" dirty="0">
                <a:solidFill>
                  <a:srgbClr val="22AAEE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Key Discussion Points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476250" y="1710630"/>
            <a:ext cx="4534957" cy="1097161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4320"/>
              </a:lnSpc>
              <a:spcBef>
                <a:spcPts val="1851"/>
              </a:spcBef>
            </a:pP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Social Integration and</a:t>
            </a:r>
            <a:b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Crime Prevention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476250" y="2980730"/>
            <a:ext cx="5133409" cy="2630835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 marL="241300" indent="-241300">
              <a:lnSpc>
                <a:spcPts val="1901"/>
              </a:lnSpc>
              <a:spcBef>
                <a:spcPts val="1335"/>
              </a:spcBef>
              <a:buSzPct val="100000"/>
              <a:buChar char="•"/>
            </a:pPr>
            <a:r>
              <a:rPr lang="en-US" sz="1650" spc="-99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Understanding the Link:</a:t>
            </a:r>
            <a:pPr algn="l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Examining how social</a:t>
            </a:r>
            <a:b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integration impacts crime rates.</a:t>
            </a:r>
            <a:endParaRPr lang="en-US" dirty="0"/>
          </a:p>
          <a:p>
            <a:pPr algn="l" marL="241300" indent="-241300">
              <a:lnSpc>
                <a:spcPts val="1901"/>
              </a:lnSpc>
              <a:spcBef>
                <a:spcPts val="1800"/>
              </a:spcBef>
              <a:buSzPct val="100000"/>
              <a:buChar char="•"/>
            </a:pPr>
            <a:r>
              <a:rPr lang="en-US" sz="1650" spc="-99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Adverse Factors:</a:t>
            </a:r>
            <a:pPr algn="l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The role of discrimination,</a:t>
            </a:r>
            <a:b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marginalization, and prejudice in exacerbating crime.</a:t>
            </a:r>
            <a:endParaRPr lang="en-US" dirty="0"/>
          </a:p>
          <a:p>
            <a:pPr algn="l" marL="241300" indent="-241300">
              <a:lnSpc>
                <a:spcPts val="1901"/>
              </a:lnSpc>
              <a:spcBef>
                <a:spcPts val="1800"/>
              </a:spcBef>
              <a:buSzPct val="100000"/>
              <a:buChar char="•"/>
            </a:pPr>
            <a:r>
              <a:rPr lang="en-US" sz="1650" spc="-99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Addressing Needs:</a:t>
            </a:r>
            <a:pPr algn="l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Prioritizing the needs of immigrant</a:t>
            </a:r>
            <a:b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populations.</a:t>
            </a:r>
            <a:endParaRPr lang="en-US" dirty="0"/>
          </a:p>
          <a:p>
            <a:pPr algn="l" marL="241300" indent="-241300">
              <a:lnSpc>
                <a:spcPts val="1901"/>
              </a:lnSpc>
              <a:spcBef>
                <a:spcPts val="1800"/>
              </a:spcBef>
              <a:buSzPct val="100000"/>
              <a:buChar char="•"/>
            </a:pPr>
            <a:r>
              <a:rPr lang="en-US" sz="1650" spc="-99" kern="0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Fostering Cohesion:</a:t>
            </a:r>
            <a:pPr algn="l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 The importance of building social</a:t>
            </a:r>
            <a:b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cohesion for community safety.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28625" y="378172"/>
            <a:ext cx="11334750" cy="548580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4320"/>
              </a:lnSpc>
            </a:pPr>
            <a:r>
              <a:rPr lang="en-US" sz="3750" spc="-225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Policy Recommendations for Turkey</a:t>
            </a: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28625" y="1038969"/>
            <a:ext cx="11334750" cy="286643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ctr">
              <a:lnSpc>
                <a:spcPts val="2257"/>
              </a:lnSpc>
              <a:spcBef>
                <a:spcPts val="867"/>
              </a:spcBef>
            </a:pPr>
            <a:r>
              <a:rPr lang="en-US" sz="1650" spc="-33" kern="0" dirty="0">
                <a:solidFill>
                  <a:srgbClr val="FFFFFF">
                    <a:alpha val="80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Strategies for Managing Immigration and Preventing Crime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76250" y="2100263"/>
            <a:ext cx="3619500" cy="1914525"/>
          </a:xfrm>
          <a:prstGeom prst="rect">
            <a:avLst/>
          </a:prstGeom>
          <a:solidFill>
            <a:srgbClr val="FFD9AD"/>
          </a:solidFill>
          <a:ln>
            <a:miter lim="800000"/>
          </a:ln>
        </p:spPr>
      </p:sp>
      <p:sp>
        <p:nvSpPr>
          <p:cNvPr id="5" name="Text 3"/>
          <p:cNvSpPr/>
          <p:nvPr/>
        </p:nvSpPr>
        <p:spPr>
          <a:xfrm>
            <a:off x="762000" y="2607171"/>
            <a:ext cx="3143250" cy="228154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797"/>
              </a:lnSpc>
            </a:pPr>
            <a:r>
              <a:rPr lang="en-US" sz="1560" spc="-94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Establish Migration Ministries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762000" y="2895005"/>
            <a:ext cx="3143250" cy="41671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642"/>
              </a:lnSpc>
              <a:spcBef>
                <a:spcPts val="461"/>
              </a:spcBef>
            </a:pP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Create dedicated governmental bodies to</a:t>
            </a:r>
            <a:b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oversee all aspects of migration.</a:t>
            </a:r>
            <a:endParaRPr lang="en-US" dirty="0"/>
          </a:p>
        </p:txBody>
      </p:sp>
      <p:sp>
        <p:nvSpPr>
          <p:cNvPr id="7" name="Shape 5"/>
          <p:cNvSpPr/>
          <p:nvPr/>
        </p:nvSpPr>
        <p:spPr>
          <a:xfrm>
            <a:off x="1928813" y="1743075"/>
            <a:ext cx="714375" cy="714375"/>
          </a:xfrm>
          <a:prstGeom prst="ellipse">
            <a:avLst/>
          </a:prstGeom>
          <a:solidFill>
            <a:srgbClr val="FFFFFF"/>
          </a:solidFill>
          <a:ln w="38100">
            <a:solidFill>
              <a:srgbClr val="FFC17A"/>
            </a:solidFill>
            <a:prstDash val="solid"/>
            <a:miter lim="800000"/>
          </a:ln>
        </p:spPr>
      </p:sp>
      <p:pic>
        <p:nvPicPr>
          <p:cNvPr id="8" name="Image 0" descr="72cbd822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2755" y="1937018"/>
            <a:ext cx="323850" cy="32385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4286250" y="2100263"/>
            <a:ext cx="3619500" cy="1914525"/>
          </a:xfrm>
          <a:prstGeom prst="rect">
            <a:avLst/>
          </a:prstGeom>
          <a:solidFill>
            <a:srgbClr val="FEC088"/>
          </a:solidFill>
          <a:ln>
            <a:miter lim="800000"/>
          </a:ln>
        </p:spPr>
      </p:sp>
      <p:sp>
        <p:nvSpPr>
          <p:cNvPr id="10" name="Text 7"/>
          <p:cNvSpPr/>
          <p:nvPr/>
        </p:nvSpPr>
        <p:spPr>
          <a:xfrm>
            <a:off x="4572000" y="2607171"/>
            <a:ext cx="3143250" cy="456307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797"/>
              </a:lnSpc>
            </a:pPr>
            <a:r>
              <a:rPr lang="en-US" sz="1560" spc="-94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Implement Effective Integration</a:t>
            </a:r>
            <a:br>
              <a:rPr lang="en-US" sz="1560" spc="-94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560" spc="-94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Policies</a:t>
            </a:r>
            <a:endParaRPr lang="en-US" dirty="0"/>
          </a:p>
        </p:txBody>
      </p:sp>
      <p:sp>
        <p:nvSpPr>
          <p:cNvPr id="11" name="Text 8"/>
          <p:cNvSpPr/>
          <p:nvPr/>
        </p:nvSpPr>
        <p:spPr>
          <a:xfrm>
            <a:off x="4572000" y="3123158"/>
            <a:ext cx="3143250" cy="625078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642"/>
              </a:lnSpc>
              <a:spcBef>
                <a:spcPts val="461"/>
              </a:spcBef>
            </a:pP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Develop and execute comprehensive</a:t>
            </a:r>
            <a:b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programs to support immigrant integration</a:t>
            </a:r>
            <a:b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into Turkish society.</a:t>
            </a:r>
            <a:endParaRPr lang="en-US" dirty="0"/>
          </a:p>
        </p:txBody>
      </p:sp>
      <p:sp>
        <p:nvSpPr>
          <p:cNvPr id="12" name="Shape 9"/>
          <p:cNvSpPr/>
          <p:nvPr/>
        </p:nvSpPr>
        <p:spPr>
          <a:xfrm>
            <a:off x="5738813" y="1743075"/>
            <a:ext cx="714375" cy="714375"/>
          </a:xfrm>
          <a:prstGeom prst="ellipse">
            <a:avLst/>
          </a:prstGeom>
          <a:solidFill>
            <a:srgbClr val="FFFFFF"/>
          </a:solidFill>
          <a:ln w="38100">
            <a:solidFill>
              <a:srgbClr val="FEA555"/>
            </a:solidFill>
            <a:prstDash val="solid"/>
            <a:miter lim="800000"/>
          </a:ln>
        </p:spPr>
      </p:sp>
      <p:pic>
        <p:nvPicPr>
          <p:cNvPr id="13" name="Image 1" descr="68c028a2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2753" y="1899345"/>
            <a:ext cx="333375" cy="400050"/>
          </a:xfrm>
          <a:prstGeom prst="rect">
            <a:avLst/>
          </a:prstGeom>
        </p:spPr>
      </p:pic>
      <p:sp>
        <p:nvSpPr>
          <p:cNvPr id="14" name="Shape 10"/>
          <p:cNvSpPr/>
          <p:nvPr/>
        </p:nvSpPr>
        <p:spPr>
          <a:xfrm>
            <a:off x="8096250" y="2100263"/>
            <a:ext cx="3619500" cy="1914525"/>
          </a:xfrm>
          <a:prstGeom prst="rect">
            <a:avLst/>
          </a:prstGeom>
          <a:solidFill>
            <a:srgbClr val="FD864D"/>
          </a:solidFill>
          <a:ln>
            <a:miter lim="800000"/>
          </a:ln>
        </p:spPr>
      </p:sp>
      <p:sp>
        <p:nvSpPr>
          <p:cNvPr id="15" name="Text 11"/>
          <p:cNvSpPr/>
          <p:nvPr/>
        </p:nvSpPr>
        <p:spPr>
          <a:xfrm>
            <a:off x="8382000" y="2607171"/>
            <a:ext cx="3183582" cy="228154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797"/>
              </a:lnSpc>
            </a:pPr>
            <a:r>
              <a:rPr lang="en-US" sz="1560" spc="-94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Improve Data Collection and Access</a:t>
            </a:r>
            <a:endParaRPr lang="en-US" dirty="0"/>
          </a:p>
        </p:txBody>
      </p:sp>
      <p:sp>
        <p:nvSpPr>
          <p:cNvPr id="16" name="Text 12"/>
          <p:cNvSpPr/>
          <p:nvPr/>
        </p:nvSpPr>
        <p:spPr>
          <a:xfrm>
            <a:off x="8382000" y="2895005"/>
            <a:ext cx="3169295" cy="625078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642"/>
              </a:lnSpc>
              <a:spcBef>
                <a:spcPts val="461"/>
              </a:spcBef>
            </a:pP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Enhance systems for collecting immigration</a:t>
            </a:r>
            <a:b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data and ensure efficient access to criminal</a:t>
            </a:r>
            <a:b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histories for law enforcement.</a:t>
            </a:r>
            <a:endParaRPr lang="en-US" dirty="0"/>
          </a:p>
        </p:txBody>
      </p:sp>
      <p:sp>
        <p:nvSpPr>
          <p:cNvPr id="17" name="Shape 13"/>
          <p:cNvSpPr/>
          <p:nvPr/>
        </p:nvSpPr>
        <p:spPr>
          <a:xfrm>
            <a:off x="9548813" y="1743075"/>
            <a:ext cx="714375" cy="714375"/>
          </a:xfrm>
          <a:prstGeom prst="ellipse">
            <a:avLst/>
          </a:prstGeom>
          <a:solidFill>
            <a:srgbClr val="FFFFFF"/>
          </a:solidFill>
          <a:ln w="38100">
            <a:solidFill>
              <a:srgbClr val="FC641B"/>
            </a:solidFill>
            <a:prstDash val="solid"/>
            <a:miter lim="800000"/>
          </a:ln>
        </p:spPr>
      </p:sp>
      <p:pic>
        <p:nvPicPr>
          <p:cNvPr id="18" name="Image 2" descr="-46fedc5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9497" y="1991432"/>
            <a:ext cx="295275" cy="238125"/>
          </a:xfrm>
          <a:prstGeom prst="rect">
            <a:avLst/>
          </a:prstGeom>
        </p:spPr>
      </p:pic>
      <p:sp>
        <p:nvSpPr>
          <p:cNvPr id="19" name="Shape 14"/>
          <p:cNvSpPr/>
          <p:nvPr/>
        </p:nvSpPr>
        <p:spPr>
          <a:xfrm>
            <a:off x="476250" y="4467225"/>
            <a:ext cx="5524500" cy="1914525"/>
          </a:xfrm>
          <a:prstGeom prst="rect">
            <a:avLst/>
          </a:prstGeom>
          <a:solidFill>
            <a:srgbClr val="FF8000"/>
          </a:solidFill>
          <a:ln>
            <a:miter lim="800000"/>
          </a:ln>
        </p:spPr>
      </p:sp>
      <p:sp>
        <p:nvSpPr>
          <p:cNvPr id="20" name="Text 15"/>
          <p:cNvSpPr/>
          <p:nvPr/>
        </p:nvSpPr>
        <p:spPr>
          <a:xfrm>
            <a:off x="762000" y="4974134"/>
            <a:ext cx="5048250" cy="228154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797"/>
              </a:lnSpc>
            </a:pPr>
            <a:r>
              <a:rPr lang="en-US" sz="1560" spc="-94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Enhance Security Measures</a:t>
            </a:r>
            <a:endParaRPr lang="en-US" dirty="0"/>
          </a:p>
        </p:txBody>
      </p:sp>
      <p:sp>
        <p:nvSpPr>
          <p:cNvPr id="21" name="Text 16"/>
          <p:cNvSpPr/>
          <p:nvPr/>
        </p:nvSpPr>
        <p:spPr>
          <a:xfrm>
            <a:off x="762000" y="5261967"/>
            <a:ext cx="5048250" cy="41671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642"/>
              </a:lnSpc>
              <a:spcBef>
                <a:spcPts val="461"/>
              </a:spcBef>
            </a:pP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Increase security presence and law enforcement capacity in high-</a:t>
            </a:r>
            <a:b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population density areas.</a:t>
            </a:r>
            <a:endParaRPr lang="en-US" dirty="0"/>
          </a:p>
        </p:txBody>
      </p:sp>
      <p:sp>
        <p:nvSpPr>
          <p:cNvPr id="22" name="Shape 17"/>
          <p:cNvSpPr/>
          <p:nvPr/>
        </p:nvSpPr>
        <p:spPr>
          <a:xfrm>
            <a:off x="2881313" y="4110038"/>
            <a:ext cx="714375" cy="714375"/>
          </a:xfrm>
          <a:prstGeom prst="ellipse">
            <a:avLst/>
          </a:prstGeom>
          <a:solidFill>
            <a:srgbClr val="FFFFFF"/>
          </a:solidFill>
          <a:ln w="38100">
            <a:solidFill>
              <a:srgbClr val="CC6600"/>
            </a:solidFill>
            <a:prstDash val="solid"/>
            <a:miter lim="800000"/>
          </a:ln>
        </p:spPr>
      </p:sp>
      <p:pic>
        <p:nvPicPr>
          <p:cNvPr id="23" name="Image 3" descr="-3db0699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6184" y="4299793"/>
            <a:ext cx="285750" cy="342900"/>
          </a:xfrm>
          <a:prstGeom prst="rect">
            <a:avLst/>
          </a:prstGeom>
        </p:spPr>
      </p:pic>
      <p:sp>
        <p:nvSpPr>
          <p:cNvPr id="24" name="Shape 18"/>
          <p:cNvSpPr/>
          <p:nvPr/>
        </p:nvSpPr>
        <p:spPr>
          <a:xfrm>
            <a:off x="6191250" y="4467225"/>
            <a:ext cx="5524500" cy="1914525"/>
          </a:xfrm>
          <a:prstGeom prst="rect">
            <a:avLst/>
          </a:prstGeom>
          <a:solidFill>
            <a:srgbClr val="FF797A"/>
          </a:solidFill>
          <a:ln>
            <a:miter lim="800000"/>
          </a:ln>
        </p:spPr>
      </p:sp>
      <p:sp>
        <p:nvSpPr>
          <p:cNvPr id="25" name="Text 19"/>
          <p:cNvSpPr/>
          <p:nvPr/>
        </p:nvSpPr>
        <p:spPr>
          <a:xfrm>
            <a:off x="6477000" y="4974134"/>
            <a:ext cx="5048250" cy="228154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797"/>
              </a:lnSpc>
            </a:pPr>
            <a:r>
              <a:rPr lang="en-US" sz="1560" spc="-94" kern="0" dirty="0">
                <a:solidFill>
                  <a:srgbClr val="333333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Address Barriers and Provide Training</a:t>
            </a:r>
            <a:endParaRPr lang="en-US" dirty="0"/>
          </a:p>
        </p:txBody>
      </p:sp>
      <p:sp>
        <p:nvSpPr>
          <p:cNvPr id="26" name="Text 20"/>
          <p:cNvSpPr/>
          <p:nvPr/>
        </p:nvSpPr>
        <p:spPr>
          <a:xfrm>
            <a:off x="6477000" y="5261967"/>
            <a:ext cx="5155555" cy="41671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t"/>
          <a:lstStyle/>
          <a:p>
            <a:pPr algn="l">
              <a:lnSpc>
                <a:spcPts val="1642"/>
              </a:lnSpc>
              <a:spcBef>
                <a:spcPts val="461"/>
              </a:spcBef>
            </a:pP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Focus on overcoming language barriers and offering vocational training</a:t>
            </a:r>
            <a:b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</a:br>
            <a:r>
              <a:rPr lang="en-US" sz="1200" spc="-24" kern="0" dirty="0">
                <a:solidFill>
                  <a:srgbClr val="000000">
                    <a:alpha val="55000"/>
                  </a:srgbClr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opportunities to immigrants.</a:t>
            </a:r>
            <a:endParaRPr lang="en-US" dirty="0"/>
          </a:p>
        </p:txBody>
      </p:sp>
      <p:sp>
        <p:nvSpPr>
          <p:cNvPr id="27" name="Shape 21"/>
          <p:cNvSpPr/>
          <p:nvPr/>
        </p:nvSpPr>
        <p:spPr>
          <a:xfrm>
            <a:off x="8596313" y="4110038"/>
            <a:ext cx="714375" cy="714375"/>
          </a:xfrm>
          <a:prstGeom prst="ellipse">
            <a:avLst/>
          </a:prstGeom>
          <a:solidFill>
            <a:srgbClr val="FFFFFF"/>
          </a:solidFill>
          <a:ln w="38100">
            <a:solidFill>
              <a:srgbClr val="FF4647"/>
            </a:solidFill>
            <a:prstDash val="solid"/>
            <a:miter lim="800000"/>
          </a:ln>
        </p:spPr>
      </p:sp>
      <p:pic>
        <p:nvPicPr>
          <p:cNvPr id="28" name="Image 4" descr="-7428c99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4667" y="4309798"/>
            <a:ext cx="219075" cy="3143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096000" y="0"/>
            <a:ext cx="6096000" cy="61341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miter lim="800000"/>
          </a:ln>
        </p:spPr>
      </p:sp>
      <p:pic>
        <p:nvPicPr>
          <p:cNvPr id="3" name="Image 0" descr="A single scale balanced with a magnifying glass on one side and a group of diverse people on the other.">    </p:cNvPr>
          <p:cNvPicPr>
            <a:picLocks noChangeAspect="1"/>
          </p:cNvPicPr>
          <p:nvPr/>
        </p:nvPicPr>
        <p:blipFill>
          <a:blip r:embed="rId1"/>
          <a:srcRect l="311" r="311" t="0" b="0"/>
          <a:stretch/>
        </p:blipFill>
        <p:spPr>
          <a:xfrm>
            <a:off x="6096000" y="0"/>
            <a:ext cx="6096000" cy="61341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76250" y="1110555"/>
            <a:ext cx="5133975" cy="20835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1642"/>
              </a:lnSpc>
            </a:pPr>
            <a:r>
              <a:rPr lang="en-US" sz="1425" spc="-85" kern="0" dirty="0">
                <a:solidFill>
                  <a:srgbClr val="22AAEE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Key Takeaways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476250" y="1546622"/>
            <a:ext cx="5513874" cy="1042392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>
              <a:lnSpc>
                <a:spcPts val="4104"/>
              </a:lnSpc>
              <a:spcBef>
                <a:spcPts val="1758"/>
              </a:spcBef>
            </a:pPr>
            <a:r>
              <a:rPr lang="en-US" sz="3563" spc="-21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Conclusion: Moving</a:t>
            </a:r>
            <a:br>
              <a:rPr lang="en-US" sz="3563" spc="-21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3563" spc="-21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Towards Objective Analysis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476250" y="2753320"/>
            <a:ext cx="5167253" cy="2270224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l" marL="241300" indent="-241300">
              <a:lnSpc>
                <a:spcPts val="1806"/>
              </a:lnSpc>
              <a:spcBef>
                <a:spcPts val="1269"/>
              </a:spcBef>
              <a:buSzPct val="100000"/>
              <a:buChar char="•"/>
            </a:pPr>
            <a: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The migration-crime relationship is complex and nuanced.</a:t>
            </a:r>
            <a:endParaRPr lang="en-US" dirty="0"/>
          </a:p>
          <a:p>
            <a:pPr algn="l" marL="241300" indent="-241300">
              <a:lnSpc>
                <a:spcPts val="1806"/>
              </a:lnSpc>
              <a:spcBef>
                <a:spcPts val="1710"/>
              </a:spcBef>
              <a:buSzPct val="100000"/>
              <a:buChar char="•"/>
            </a:pPr>
            <a: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Criminal behavior often stems from social integration</a:t>
            </a:r>
            <a:b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challenges, not migration itself.</a:t>
            </a:r>
            <a:endParaRPr lang="en-US" dirty="0"/>
          </a:p>
          <a:p>
            <a:pPr algn="l" marL="241300" indent="-241300">
              <a:lnSpc>
                <a:spcPts val="1806"/>
              </a:lnSpc>
              <a:spcBef>
                <a:spcPts val="1710"/>
              </a:spcBef>
              <a:buSzPct val="100000"/>
              <a:buChar char="•"/>
            </a:pPr>
            <a: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Emphasis on the need for objective, evidence-based</a:t>
            </a:r>
            <a:b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policymaking.</a:t>
            </a:r>
            <a:endParaRPr lang="en-US" dirty="0"/>
          </a:p>
          <a:p>
            <a:pPr algn="l" marL="241300" indent="-241300">
              <a:lnSpc>
                <a:spcPts val="1806"/>
              </a:lnSpc>
              <a:spcBef>
                <a:spcPts val="1710"/>
              </a:spcBef>
              <a:buSzPct val="100000"/>
              <a:buChar char="•"/>
            </a:pPr>
            <a: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Call for enhanced international cooperation to address root</a:t>
            </a:r>
            <a:b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</a:br>
            <a:r>
              <a:rPr lang="en-US" sz="1567" spc="-94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causes and support integration.</a:t>
            </a:r>
            <a:endParaRPr lang="en-US" dirty="0"/>
          </a:p>
        </p:txBody>
      </p:sp>
      <p:sp>
        <p:nvSpPr>
          <p:cNvPr id="7" name="Shape 4"/>
          <p:cNvSpPr/>
          <p:nvPr/>
        </p:nvSpPr>
        <p:spPr>
          <a:xfrm>
            <a:off x="0" y="6134100"/>
            <a:ext cx="12192000" cy="723900"/>
          </a:xfrm>
          <a:prstGeom prst="rect">
            <a:avLst/>
          </a:prstGeom>
          <a:solidFill>
            <a:srgbClr val="222222"/>
          </a:solidFill>
          <a:ln>
            <a:miter lim="800000"/>
          </a:ln>
        </p:spPr>
      </p:sp>
      <p:sp>
        <p:nvSpPr>
          <p:cNvPr id="8" name="Text 5"/>
          <p:cNvSpPr/>
          <p:nvPr/>
        </p:nvSpPr>
        <p:spPr>
          <a:xfrm>
            <a:off x="4447029" y="6376690"/>
            <a:ext cx="3297942" cy="241399"/>
          </a:xfrm>
          <a:prstGeom prst="rect">
            <a:avLst/>
          </a:prstGeom>
          <a:noFill/>
          <a:ln>
            <a:miter lim="800000"/>
          </a:ln>
        </p:spPr>
        <p:txBody>
          <a:bodyPr wrap="square" lIns="0" tIns="0" rIns="0" bIns="0" rtlCol="0" anchor="ctr"/>
          <a:lstStyle/>
          <a:p>
            <a:pPr algn="ctr">
              <a:lnSpc>
                <a:spcPts val="1901"/>
              </a:lnSpc>
            </a:pPr>
            <a:r>
              <a:rPr lang="en-US" sz="1650" spc="-99" kern="0" dirty="0">
                <a:solidFill>
                  <a:srgbClr val="FFFFFF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Moving Towards Objective Analysis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139ce5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Beautiful.ai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subject>Presentation</dc:subject>
  <dc:creator>Beautiful.ai</dc:creator>
  <cp:lastModifiedBy>Beautiful.ai</cp:lastModifiedBy>
  <cp:revision>1</cp:revision>
  <dcterms:created xsi:type="dcterms:W3CDTF">2026-05-10T04:02:36Z</dcterms:created>
  <dcterms:modified xsi:type="dcterms:W3CDTF">2026-05-10T04:02:36Z</dcterms:modified>
</cp:coreProperties>
</file>